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10.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6.xml" ContentType="application/vnd.ms-office.chartstyle+xml"/>
  <Override PartName="/ppt/charts/colors6.xml" ContentType="application/vnd.ms-office.chartcolorstyle+xml"/>
  <Override PartName="/ppt/charts/chart22.xml" ContentType="application/vnd.openxmlformats-officedocument.drawingml.chart+xml"/>
  <Override PartName="/ppt/notesSlides/notesSlide1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notesSlides/notesSlide12.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notesSlides/notesSlide13.xml" ContentType="application/vnd.openxmlformats-officedocument.presentationml.notesSlide+xml"/>
  <Override PartName="/ppt/charts/chart31.xml" ContentType="application/vnd.openxmlformats-officedocument.drawingml.chart+xml"/>
  <Override PartName="/ppt/charts/style7.xml" ContentType="application/vnd.ms-office.chartstyle+xml"/>
  <Override PartName="/ppt/charts/colors7.xml" ContentType="application/vnd.ms-office.chartcolorstyle+xml"/>
  <Override PartName="/ppt/charts/chart32.xml" ContentType="application/vnd.openxmlformats-officedocument.drawingml.chart+xml"/>
  <Override PartName="/ppt/notesSlides/notesSlide14.xml" ContentType="application/vnd.openxmlformats-officedocument.presentationml.notesSlide+xml"/>
  <Override PartName="/ppt/charts/chart33.xml" ContentType="application/vnd.openxmlformats-officedocument.drawingml.chart+xml"/>
  <Override PartName="/ppt/charts/style8.xml" ContentType="application/vnd.ms-office.chartstyle+xml"/>
  <Override PartName="/ppt/charts/colors8.xml" ContentType="application/vnd.ms-office.chartcolorstyle+xml"/>
  <Override PartName="/ppt/charts/chart3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35.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36.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drawings/drawing2.xml" ContentType="application/vnd.openxmlformats-officedocument.drawingml.chartshapes+xml"/>
  <Override PartName="/ppt/notesSlides/notesSlide16.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notesSlides/notesSlide17.xml" ContentType="application/vnd.openxmlformats-officedocument.presentationml.notesSlide+xml"/>
  <Override PartName="/ppt/charts/chart46.xml" ContentType="application/vnd.openxmlformats-officedocument.drawingml.chart+xml"/>
  <Override PartName="/ppt/notesSlides/notesSlide18.xml" ContentType="application/vnd.openxmlformats-officedocument.presentationml.notesSlide+xml"/>
  <Override PartName="/ppt/charts/chart47.xml" ContentType="application/vnd.openxmlformats-officedocument.drawingml.chart+xml"/>
  <Override PartName="/ppt/notesSlides/notesSlide19.xml" ContentType="application/vnd.openxmlformats-officedocument.presentationml.notesSlide+xml"/>
  <Override PartName="/ppt/charts/chart48.xml" ContentType="application/vnd.openxmlformats-officedocument.drawingml.chart+xml"/>
  <Override PartName="/ppt/notesSlides/notesSlide20.xml" ContentType="application/vnd.openxmlformats-officedocument.presentationml.notesSlide+xml"/>
  <Override PartName="/ppt/charts/chart49.xml" ContentType="application/vnd.openxmlformats-officedocument.drawingml.chart+xml"/>
  <Override PartName="/ppt/notesSlides/notesSlide21.xml" ContentType="application/vnd.openxmlformats-officedocument.presentationml.notesSlide+xml"/>
  <Override PartName="/ppt/charts/chart50.xml" ContentType="application/vnd.openxmlformats-officedocument.drawingml.chart+xml"/>
  <Override PartName="/ppt/notesSlides/notesSlide22.xml" ContentType="application/vnd.openxmlformats-officedocument.presentationml.notesSlide+xml"/>
  <Override PartName="/ppt/charts/chart51.xml" ContentType="application/vnd.openxmlformats-officedocument.drawingml.chart+xml"/>
  <Override PartName="/ppt/notesSlides/notesSlide23.xml" ContentType="application/vnd.openxmlformats-officedocument.presentationml.notesSlide+xml"/>
  <Override PartName="/ppt/charts/chart5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charts/chart60.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charts/chart61.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2.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notesSlides/notesSlide26.xml" ContentType="application/vnd.openxmlformats-officedocument.presentationml.notesSlide+xml"/>
  <Override PartName="/ppt/charts/chart63.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5.xml" ContentType="application/vnd.openxmlformats-officedocument.themeOverride+xml"/>
  <Override PartName="/ppt/drawings/drawing4.xml" ContentType="application/vnd.openxmlformats-officedocument.drawingml.chartshapes+xml"/>
  <Override PartName="/ppt/notesSlides/notesSlide27.xml" ContentType="application/vnd.openxmlformats-officedocument.presentationml.notesSlide+xml"/>
  <Override PartName="/ppt/charts/chart64.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6.xml" ContentType="application/vnd.openxmlformats-officedocument.themeOverride+xml"/>
  <Override PartName="/ppt/drawings/drawing5.xml" ContentType="application/vnd.openxmlformats-officedocument.drawingml.chartshapes+xml"/>
  <Override PartName="/ppt/notesSlides/notesSlide28.xml" ContentType="application/vnd.openxmlformats-officedocument.presentationml.notesSlide+xml"/>
  <Override PartName="/ppt/charts/chart6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6.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9.xml" ContentType="application/vnd.openxmlformats-officedocument.presentationml.notesSlide+xml"/>
  <Override PartName="/ppt/charts/chart67.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5" r:id="rId5"/>
    <p:sldMasterId id="2147483709" r:id="rId6"/>
    <p:sldMasterId id="2147483730" r:id="rId7"/>
    <p:sldMasterId id="2147483734" r:id="rId8"/>
  </p:sldMasterIdLst>
  <p:notesMasterIdLst>
    <p:notesMasterId r:id="rId129"/>
  </p:notesMasterIdLst>
  <p:handoutMasterIdLst>
    <p:handoutMasterId r:id="rId130"/>
  </p:handoutMasterIdLst>
  <p:sldIdLst>
    <p:sldId id="869" r:id="rId9"/>
    <p:sldId id="332" r:id="rId10"/>
    <p:sldId id="858" r:id="rId11"/>
    <p:sldId id="843" r:id="rId12"/>
    <p:sldId id="852" r:id="rId13"/>
    <p:sldId id="859" r:id="rId14"/>
    <p:sldId id="860" r:id="rId15"/>
    <p:sldId id="334" r:id="rId16"/>
    <p:sldId id="844" r:id="rId17"/>
    <p:sldId id="861" r:id="rId18"/>
    <p:sldId id="853" r:id="rId19"/>
    <p:sldId id="847" r:id="rId20"/>
    <p:sldId id="339" r:id="rId21"/>
    <p:sldId id="915" r:id="rId22"/>
    <p:sldId id="916" r:id="rId23"/>
    <p:sldId id="340" r:id="rId24"/>
    <p:sldId id="904" r:id="rId25"/>
    <p:sldId id="329" r:id="rId26"/>
    <p:sldId id="346" r:id="rId27"/>
    <p:sldId id="345" r:id="rId28"/>
    <p:sldId id="906" r:id="rId29"/>
    <p:sldId id="343" r:id="rId30"/>
    <p:sldId id="687" r:id="rId31"/>
    <p:sldId id="863" r:id="rId32"/>
    <p:sldId id="342" r:id="rId33"/>
    <p:sldId id="864" r:id="rId34"/>
    <p:sldId id="862" r:id="rId35"/>
    <p:sldId id="688" r:id="rId36"/>
    <p:sldId id="341" r:id="rId37"/>
    <p:sldId id="689" r:id="rId38"/>
    <p:sldId id="690" r:id="rId39"/>
    <p:sldId id="691" r:id="rId40"/>
    <p:sldId id="692" r:id="rId41"/>
    <p:sldId id="693" r:id="rId42"/>
    <p:sldId id="700" r:id="rId43"/>
    <p:sldId id="696" r:id="rId44"/>
    <p:sldId id="697" r:id="rId45"/>
    <p:sldId id="698" r:id="rId46"/>
    <p:sldId id="699" r:id="rId47"/>
    <p:sldId id="694" r:id="rId48"/>
    <p:sldId id="839" r:id="rId49"/>
    <p:sldId id="702" r:id="rId50"/>
    <p:sldId id="703" r:id="rId51"/>
    <p:sldId id="870" r:id="rId52"/>
    <p:sldId id="706" r:id="rId53"/>
    <p:sldId id="903" r:id="rId54"/>
    <p:sldId id="330" r:id="rId55"/>
    <p:sldId id="331" r:id="rId56"/>
    <p:sldId id="708" r:id="rId57"/>
    <p:sldId id="709" r:id="rId58"/>
    <p:sldId id="710" r:id="rId59"/>
    <p:sldId id="711" r:id="rId60"/>
    <p:sldId id="256" r:id="rId61"/>
    <p:sldId id="712" r:id="rId62"/>
    <p:sldId id="713" r:id="rId63"/>
    <p:sldId id="718" r:id="rId64"/>
    <p:sldId id="714" r:id="rId65"/>
    <p:sldId id="840" r:id="rId66"/>
    <p:sldId id="716" r:id="rId67"/>
    <p:sldId id="717" r:id="rId68"/>
    <p:sldId id="704" r:id="rId69"/>
    <p:sldId id="837" r:id="rId70"/>
    <p:sldId id="720" r:id="rId71"/>
    <p:sldId id="725" r:id="rId72"/>
    <p:sldId id="721" r:id="rId73"/>
    <p:sldId id="722" r:id="rId74"/>
    <p:sldId id="902" r:id="rId75"/>
    <p:sldId id="731" r:id="rId76"/>
    <p:sldId id="726" r:id="rId77"/>
    <p:sldId id="727" r:id="rId78"/>
    <p:sldId id="834" r:id="rId79"/>
    <p:sldId id="781" r:id="rId80"/>
    <p:sldId id="877" r:id="rId81"/>
    <p:sldId id="914" r:id="rId82"/>
    <p:sldId id="728" r:id="rId83"/>
    <p:sldId id="778" r:id="rId84"/>
    <p:sldId id="779" r:id="rId85"/>
    <p:sldId id="729" r:id="rId86"/>
    <p:sldId id="724" r:id="rId87"/>
    <p:sldId id="782" r:id="rId88"/>
    <p:sldId id="871" r:id="rId89"/>
    <p:sldId id="872" r:id="rId90"/>
    <p:sldId id="805" r:id="rId91"/>
    <p:sldId id="806" r:id="rId92"/>
    <p:sldId id="807" r:id="rId93"/>
    <p:sldId id="808" r:id="rId94"/>
    <p:sldId id="784" r:id="rId95"/>
    <p:sldId id="901" r:id="rId96"/>
    <p:sldId id="898" r:id="rId97"/>
    <p:sldId id="787" r:id="rId98"/>
    <p:sldId id="907" r:id="rId99"/>
    <p:sldId id="913" r:id="rId100"/>
    <p:sldId id="911" r:id="rId101"/>
    <p:sldId id="873" r:id="rId102"/>
    <p:sldId id="908" r:id="rId103"/>
    <p:sldId id="909" r:id="rId104"/>
    <p:sldId id="910" r:id="rId105"/>
    <p:sldId id="794" r:id="rId106"/>
    <p:sldId id="792" r:id="rId107"/>
    <p:sldId id="795" r:id="rId108"/>
    <p:sldId id="796" r:id="rId109"/>
    <p:sldId id="264" r:id="rId110"/>
    <p:sldId id="747" r:id="rId111"/>
    <p:sldId id="912" r:id="rId112"/>
    <p:sldId id="894" r:id="rId113"/>
    <p:sldId id="736" r:id="rId114"/>
    <p:sldId id="793" r:id="rId115"/>
    <p:sldId id="835" r:id="rId116"/>
    <p:sldId id="799" r:id="rId117"/>
    <p:sldId id="836" r:id="rId118"/>
    <p:sldId id="801" r:id="rId119"/>
    <p:sldId id="802" r:id="rId120"/>
    <p:sldId id="803" r:id="rId121"/>
    <p:sldId id="878" r:id="rId122"/>
    <p:sldId id="879" r:id="rId123"/>
    <p:sldId id="880" r:id="rId124"/>
    <p:sldId id="881" r:id="rId125"/>
    <p:sldId id="833" r:id="rId126"/>
    <p:sldId id="804" r:id="rId127"/>
    <p:sldId id="868" r:id="rId1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DE7B03-B316-E378-9072-EFEDD07745E5}" name="Pace, Jennifer G" initials="PG" userId="S::jennifer.pace@flhealth.gov::157c2dca-b753-4e20-8ef8-b79df5ed5857" providerId="AD"/>
  <p188:author id="{0E5B7307-49C3-98BB-E5D0-D833BE59AFEA}" name="Spencer, Emma" initials="SE" userId="S::emma.spencer@flhealth.gov::6ecd5b61-645e-4081-99f3-2b77d2097edb" providerId="AD"/>
  <p188:author id="{031A0A1F-7F4E-C62E-7A47-BCE89064139E}" name="Bouplon, Robbie" initials="BR" userId="S::Robbie.Bouplon@flhealth.gov::bf63c5f7-f59c-4a3d-84e5-596586878480" providerId="AD"/>
  <p188:author id="{CB1C8941-5846-A8A0-F4F1-7895E1947670}" name="Michniewicz, Mara K" initials="MK" userId="S::mara.michniewicz@flhealth.gov::24972940-e240-46d3-8a3b-2054015c0d52" providerId="AD"/>
  <p188:author id="{6AC47C49-117E-0C48-AA4B-D24D064CFC8C}" name="Campbell, Angela N" initials="CAN" userId="S::Angela.Campbell@flhealth.gov::3289bbce-8dd0-4556-b6ac-a8897a56eec2" providerId="AD"/>
  <p188:author id="{BA777B55-C277-6E36-4243-B4E01AADA154}" name="Maddox, Lorene" initials="ML" userId="S::lorene.maddox@flhealth.gov::7b8c1db5-3d4a-4834-a0d1-55e1c3392c58" providerId="AD"/>
  <p188:author id="{A4ACCB5B-7E55-56AD-3492-F3CA99750AE3}" name="Maddox, Lorene" initials="ML" userId="S::Lorene.Maddox@flhealth.gov::7b8c1db5-3d4a-4834-a0d1-55e1c3392c58" providerId="AD"/>
  <p188:author id="{C5079761-21A4-D5F8-8F18-DF52A55CC082}" name="Cohen, Colby H" initials="CCH" userId="S::Colby.Cohen@flhealth.gov::4fc11a34-f80b-4ef5-ab52-8e6ab41e3e31" providerId="AD"/>
  <p188:author id="{6DE78D67-DAB2-E61B-8E7B-65E2016C2CE2}" name="Pepe, Amber K" initials="PAK" userId="S::Amber.Pepe@flhealth.gov::204667ba-5fdc-458c-8df5-6799a0e608c6" providerId="AD"/>
  <p188:author id="{3122B173-C35B-848F-5F53-D2601687D3C4}" name="Campbell, Angela N" initials="CN" userId="S::angela.campbell@flhealth.gov::3289bbce-8dd0-4556-b6ac-a8897a56eec2" providerId="AD"/>
  <p188:author id="{7BC389F2-3806-F17F-F0AB-437437CAE615}" name="Bouplon, Robbie" initials="BR" userId="S::robbie.bouplon@flhealth.gov::bf63c5f7-f59c-4a3d-84e5-5965868784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mpbell, Angela N" initials="CAN" lastIdx="27" clrIdx="6">
    <p:extLst>
      <p:ext uri="{19B8F6BF-5375-455C-9EA6-DF929625EA0E}">
        <p15:presenceInfo xmlns:p15="http://schemas.microsoft.com/office/powerpoint/2012/main" userId="S::Angela.Campbell@flhealth.gov::3289bbce-8dd0-4556-b6ac-a8897a56eec2" providerId="AD"/>
      </p:ext>
    </p:extLst>
  </p:cmAuthor>
  <p:cmAuthor id="1" name="Moran, Megan" initials="MM" lastIdx="1" clrIdx="0">
    <p:extLst>
      <p:ext uri="{19B8F6BF-5375-455C-9EA6-DF929625EA0E}">
        <p15:presenceInfo xmlns:p15="http://schemas.microsoft.com/office/powerpoint/2012/main" userId="S::Megan.Moran@flhealth.gov::c4d1045e-02ef-44bd-a271-e492941c850c" providerId="AD"/>
      </p:ext>
    </p:extLst>
  </p:cmAuthor>
  <p:cmAuthor id="8" name="Michniewicz, Mara K" initials="MK" lastIdx="14" clrIdx="7">
    <p:extLst>
      <p:ext uri="{19B8F6BF-5375-455C-9EA6-DF929625EA0E}">
        <p15:presenceInfo xmlns:p15="http://schemas.microsoft.com/office/powerpoint/2012/main" userId="S::mara.michniewicz@flhealth.gov::24972940-e240-46d3-8a3b-2054015c0d52" providerId="AD"/>
      </p:ext>
    </p:extLst>
  </p:cmAuthor>
  <p:cmAuthor id="2" name="Spencer, Emma" initials="SE" lastIdx="54" clrIdx="1">
    <p:extLst>
      <p:ext uri="{19B8F6BF-5375-455C-9EA6-DF929625EA0E}">
        <p15:presenceInfo xmlns:p15="http://schemas.microsoft.com/office/powerpoint/2012/main" userId="S::Emma.Spencer@flhealth.gov::6ecd5b61-645e-4081-99f3-2b77d2097edb" providerId="AD"/>
      </p:ext>
    </p:extLst>
  </p:cmAuthor>
  <p:cmAuthor id="9" name="Strickland, Cheryl L" initials="SCL" lastIdx="1" clrIdx="8">
    <p:extLst>
      <p:ext uri="{19B8F6BF-5375-455C-9EA6-DF929625EA0E}">
        <p15:presenceInfo xmlns:p15="http://schemas.microsoft.com/office/powerpoint/2012/main" userId="S::Cheryl.Strickland@flhealth.gov::323ba526-1c58-47c3-a445-6c4345279e3e" providerId="AD"/>
      </p:ext>
    </p:extLst>
  </p:cmAuthor>
  <p:cmAuthor id="3" name="Cohen, Colby H" initials="CCH" lastIdx="83" clrIdx="2">
    <p:extLst>
      <p:ext uri="{19B8F6BF-5375-455C-9EA6-DF929625EA0E}">
        <p15:presenceInfo xmlns:p15="http://schemas.microsoft.com/office/powerpoint/2012/main" userId="S::Colby.Cohen@flhealth.gov::4fc11a34-f80b-4ef5-ab52-8e6ab41e3e31" providerId="AD"/>
      </p:ext>
    </p:extLst>
  </p:cmAuthor>
  <p:cmAuthor id="10" name="Pace, Jennifer G" initials="PG" lastIdx="1" clrIdx="9">
    <p:extLst>
      <p:ext uri="{19B8F6BF-5375-455C-9EA6-DF929625EA0E}">
        <p15:presenceInfo xmlns:p15="http://schemas.microsoft.com/office/powerpoint/2012/main" userId="S::jennifer.pace@flhealth.gov::157c2dca-b753-4e20-8ef8-b79df5ed5857" providerId="AD"/>
      </p:ext>
    </p:extLst>
  </p:cmAuthor>
  <p:cmAuthor id="4" name="Pepe, Amber K" initials="PAK" lastIdx="36" clrIdx="3">
    <p:extLst>
      <p:ext uri="{19B8F6BF-5375-455C-9EA6-DF929625EA0E}">
        <p15:presenceInfo xmlns:p15="http://schemas.microsoft.com/office/powerpoint/2012/main" userId="S::Amber.Pepe@flhealth.gov::204667ba-5fdc-458c-8df5-6799a0e608c6" providerId="AD"/>
      </p:ext>
    </p:extLst>
  </p:cmAuthor>
  <p:cmAuthor id="5" name="Bouplon, Robbie" initials="BR" lastIdx="23" clrIdx="4">
    <p:extLst>
      <p:ext uri="{19B8F6BF-5375-455C-9EA6-DF929625EA0E}">
        <p15:presenceInfo xmlns:p15="http://schemas.microsoft.com/office/powerpoint/2012/main" userId="S::Robbie.Bouplon@flhealth.gov::bf63c5f7-f59c-4a3d-84e5-596586878480" providerId="AD"/>
      </p:ext>
    </p:extLst>
  </p:cmAuthor>
  <p:cmAuthor id="6" name="Maddox, Lorene" initials="ML" lastIdx="9" clrIdx="5">
    <p:extLst>
      <p:ext uri="{19B8F6BF-5375-455C-9EA6-DF929625EA0E}">
        <p15:presenceInfo xmlns:p15="http://schemas.microsoft.com/office/powerpoint/2012/main" userId="S::lorene.maddox@flhealth.gov::7b8c1db5-3d4a-4834-a0d1-55e1c3392c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00"/>
    <a:srgbClr val="13A9B7"/>
    <a:srgbClr val="03A3B2"/>
    <a:srgbClr val="FFD903"/>
    <a:srgbClr val="00A0AF"/>
    <a:srgbClr val="898989"/>
    <a:srgbClr val="FFCF01"/>
    <a:srgbClr val="000000"/>
    <a:srgbClr val="7F7F7F"/>
    <a:srgbClr val="BBD5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108" d="100"/>
          <a:sy n="108" d="100"/>
        </p:scale>
        <p:origin x="696" y="102"/>
      </p:cViewPr>
      <p:guideLst>
        <p:guide orient="horz" pos="1704"/>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notesMaster" Target="notesMasters/notesMaster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commentAuthors" Target="commentAuthors.xml"/><Relationship Id="rId136" Type="http://schemas.microsoft.com/office/2018/10/relationships/authors" Target="author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6.xml"/><Relationship Id="rId1" Type="http://schemas.microsoft.com/office/2011/relationships/chartStyle" Target="style6.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7.xml"/><Relationship Id="rId1" Type="http://schemas.microsoft.com/office/2011/relationships/chartStyle" Target="style7.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8.xml"/><Relationship Id="rId1" Type="http://schemas.microsoft.com/office/2011/relationships/chartStyle" Target="style8.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9.xml"/><Relationship Id="rId1" Type="http://schemas.microsoft.com/office/2011/relationships/chartStyle" Target="style9.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10.xml"/><Relationship Id="rId1" Type="http://schemas.microsoft.com/office/2011/relationships/chartStyle" Target="style10.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11.xml"/><Relationship Id="rId1" Type="http://schemas.microsoft.com/office/2011/relationships/chartStyle" Target="style11.xm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2.xml"/><Relationship Id="rId1" Type="http://schemas.microsoft.com/office/2011/relationships/chartStyle" Target="style12.xml"/></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13.xml"/><Relationship Id="rId1" Type="http://schemas.microsoft.com/office/2011/relationships/chartStyle" Target="style13.xml"/></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60.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61.xlsx"/></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62.xlsx"/></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3.xml"/><Relationship Id="rId4" Type="http://schemas.openxmlformats.org/officeDocument/2006/relationships/package" Target="../embeddings/Microsoft_Excel_Worksheet63.xlsx"/></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4.xml"/><Relationship Id="rId4" Type="http://schemas.openxmlformats.org/officeDocument/2006/relationships/package" Target="../embeddings/Microsoft_Excel_Worksheet64.xlsx"/></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5.xml"/><Relationship Id="rId4" Type="http://schemas.openxmlformats.org/officeDocument/2006/relationships/package" Target="../embeddings/Microsoft_Excel_Worksheet65.xlsx"/></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0.xml"/><Relationship Id="rId1" Type="http://schemas.microsoft.com/office/2011/relationships/chartStyle" Target="style20.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21.xml"/><Relationship Id="rId1" Type="http://schemas.microsoft.com/office/2011/relationships/chartStyle" Target="style21.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2.xml"/><Relationship Id="rId1" Type="http://schemas.microsoft.com/office/2011/relationships/chartStyle" Target="style2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Rate per 100,000</c:v>
                </c:pt>
              </c:strCache>
            </c:strRef>
          </c:tx>
          <c:spPr>
            <a:solidFill>
              <a:srgbClr val="03A3B2"/>
            </a:solidFill>
            <a:ln>
              <a:solidFill>
                <a:schemeClr val="tx1"/>
              </a:solidFill>
            </a:ln>
            <a:effectLst/>
          </c:spPr>
          <c:invertIfNegative val="0"/>
          <c:dPt>
            <c:idx val="2"/>
            <c:invertIfNegative val="0"/>
            <c:bubble3D val="0"/>
            <c:spPr>
              <a:solidFill>
                <a:srgbClr val="03A3B2"/>
              </a:solidFill>
              <a:ln>
                <a:solidFill>
                  <a:schemeClr val="tx1"/>
                </a:solidFill>
              </a:ln>
              <a:effectLst/>
            </c:spPr>
            <c:extLst>
              <c:ext xmlns:c16="http://schemas.microsoft.com/office/drawing/2014/chart" uri="{C3380CC4-5D6E-409C-BE32-E72D297353CC}">
                <c16:uniqueId val="{00000007-1349-4B16-BB73-D5A9DC7B9F49}"/>
              </c:ext>
            </c:extLst>
          </c:dPt>
          <c:dPt>
            <c:idx val="3"/>
            <c:invertIfNegative val="0"/>
            <c:bubble3D val="0"/>
            <c:spPr>
              <a:solidFill>
                <a:srgbClr val="FFD903"/>
              </a:solidFill>
              <a:ln>
                <a:solidFill>
                  <a:schemeClr val="tx1"/>
                </a:solidFill>
              </a:ln>
              <a:effectLst/>
            </c:spPr>
            <c:extLst>
              <c:ext xmlns:c16="http://schemas.microsoft.com/office/drawing/2014/chart" uri="{C3380CC4-5D6E-409C-BE32-E72D297353CC}">
                <c16:uniqueId val="{00000001-FD29-4C49-AB5F-BEEA1342A7AA}"/>
              </c:ext>
            </c:extLst>
          </c:dPt>
          <c:dPt>
            <c:idx val="4"/>
            <c:invertIfNegative val="0"/>
            <c:bubble3D val="0"/>
            <c:spPr>
              <a:solidFill>
                <a:srgbClr val="00A0AF"/>
              </a:solidFill>
              <a:ln>
                <a:solidFill>
                  <a:schemeClr val="tx1"/>
                </a:solidFill>
              </a:ln>
              <a:effectLst/>
            </c:spPr>
            <c:extLst>
              <c:ext xmlns:c16="http://schemas.microsoft.com/office/drawing/2014/chart" uri="{C3380CC4-5D6E-409C-BE32-E72D297353CC}">
                <c16:uniqueId val="{00000005-3EF0-4ED6-9941-989366C1380C}"/>
              </c:ext>
            </c:extLst>
          </c:dPt>
          <c:dPt>
            <c:idx val="9"/>
            <c:invertIfNegative val="0"/>
            <c:bubble3D val="0"/>
            <c:spPr>
              <a:solidFill>
                <a:srgbClr val="00A0AF"/>
              </a:solidFill>
              <a:ln>
                <a:solidFill>
                  <a:schemeClr val="tx1"/>
                </a:solidFill>
              </a:ln>
              <a:effectLst/>
            </c:spPr>
            <c:extLst>
              <c:ext xmlns:c16="http://schemas.microsoft.com/office/drawing/2014/chart" uri="{C3380CC4-5D6E-409C-BE32-E72D297353CC}">
                <c16:uniqueId val="{00000005-FD29-4C49-AB5F-BEEA1342A7AA}"/>
              </c:ext>
            </c:extLst>
          </c:dPt>
          <c:dPt>
            <c:idx val="10"/>
            <c:invertIfNegative val="0"/>
            <c:bubble3D val="0"/>
            <c:spPr>
              <a:solidFill>
                <a:srgbClr val="ED7D31"/>
              </a:solidFill>
              <a:ln>
                <a:solidFill>
                  <a:schemeClr val="tx1"/>
                </a:solidFill>
              </a:ln>
              <a:effectLst/>
            </c:spPr>
            <c:extLst>
              <c:ext xmlns:c16="http://schemas.microsoft.com/office/drawing/2014/chart" uri="{C3380CC4-5D6E-409C-BE32-E72D297353CC}">
                <c16:uniqueId val="{00000008-1349-4B16-BB73-D5A9DC7B9F49}"/>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District of Columbia</c:v>
                </c:pt>
                <c:pt idx="1">
                  <c:v>Georgia</c:v>
                </c:pt>
                <c:pt idx="2">
                  <c:v>Louisiana</c:v>
                </c:pt>
                <c:pt idx="3">
                  <c:v>Florida</c:v>
                </c:pt>
                <c:pt idx="4">
                  <c:v>Nevada</c:v>
                </c:pt>
                <c:pt idx="5">
                  <c:v>Texas</c:v>
                </c:pt>
                <c:pt idx="6">
                  <c:v>Mississippi</c:v>
                </c:pt>
                <c:pt idx="7">
                  <c:v>North Carolina</c:v>
                </c:pt>
                <c:pt idx="8">
                  <c:v>South Carolina</c:v>
                </c:pt>
                <c:pt idx="9">
                  <c:v>Alabama</c:v>
                </c:pt>
                <c:pt idx="10">
                  <c:v>U.S.</c:v>
                </c:pt>
              </c:strCache>
            </c:strRef>
          </c:cat>
          <c:val>
            <c:numRef>
              <c:f>Sheet1!$B$2:$B$12</c:f>
              <c:numCache>
                <c:formatCode>General</c:formatCode>
                <c:ptCount val="11"/>
                <c:pt idx="0">
                  <c:v>29.1</c:v>
                </c:pt>
                <c:pt idx="1">
                  <c:v>22</c:v>
                </c:pt>
                <c:pt idx="2">
                  <c:v>19.5</c:v>
                </c:pt>
                <c:pt idx="3">
                  <c:v>18.7</c:v>
                </c:pt>
                <c:pt idx="4">
                  <c:v>15.9</c:v>
                </c:pt>
                <c:pt idx="5">
                  <c:v>14.8</c:v>
                </c:pt>
                <c:pt idx="6">
                  <c:v>14.2</c:v>
                </c:pt>
                <c:pt idx="7">
                  <c:v>13.2</c:v>
                </c:pt>
                <c:pt idx="8">
                  <c:v>12.6</c:v>
                </c:pt>
                <c:pt idx="9">
                  <c:v>12.4</c:v>
                </c:pt>
                <c:pt idx="10" formatCode="0.0">
                  <c:v>10.8</c:v>
                </c:pt>
              </c:numCache>
            </c:numRef>
          </c:val>
          <c:extLst>
            <c:ext xmlns:c16="http://schemas.microsoft.com/office/drawing/2014/chart" uri="{C3380CC4-5D6E-409C-BE32-E72D297353CC}">
              <c16:uniqueId val="{00000006-5232-4566-95F9-504C5022B3B1}"/>
            </c:ext>
          </c:extLst>
        </c:ser>
        <c:dLbls>
          <c:showLegendKey val="0"/>
          <c:showVal val="0"/>
          <c:showCatName val="0"/>
          <c:showSerName val="0"/>
          <c:showPercent val="0"/>
          <c:showBubbleSize val="0"/>
        </c:dLbls>
        <c:gapWidth val="182"/>
        <c:axId val="1448992527"/>
        <c:axId val="1448986703"/>
      </c:barChart>
      <c:catAx>
        <c:axId val="1448992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8986703"/>
        <c:crosses val="autoZero"/>
        <c:auto val="1"/>
        <c:lblAlgn val="ctr"/>
        <c:lblOffset val="100"/>
        <c:noMultiLvlLbl val="0"/>
      </c:catAx>
      <c:valAx>
        <c:axId val="1448986703"/>
        <c:scaling>
          <c:orientation val="minMax"/>
        </c:scaling>
        <c:delete val="1"/>
        <c:axPos val="t"/>
        <c:majorGridlines>
          <c:spPr>
            <a:ln w="9525" cap="flat" cmpd="sng" algn="ctr">
              <a:noFill/>
              <a:round/>
            </a:ln>
            <a:effectLst/>
          </c:spPr>
        </c:majorGridlines>
        <c:numFmt formatCode="General" sourceLinked="1"/>
        <c:majorTickMark val="none"/>
        <c:minorTickMark val="none"/>
        <c:tickLblPos val="nextTo"/>
        <c:crossAx val="1448992527"/>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Male</c:v>
                </c:pt>
              </c:strCache>
            </c:strRef>
          </c:tx>
          <c:spPr>
            <a:ln w="38100">
              <a:solidFill>
                <a:srgbClr val="03A3B2"/>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c:formatCode>
                <c:ptCount val="10"/>
                <c:pt idx="0">
                  <c:v>40.4</c:v>
                </c:pt>
                <c:pt idx="1">
                  <c:v>43.2</c:v>
                </c:pt>
                <c:pt idx="2">
                  <c:v>43.8</c:v>
                </c:pt>
                <c:pt idx="3">
                  <c:v>42.8</c:v>
                </c:pt>
                <c:pt idx="4">
                  <c:v>41.6</c:v>
                </c:pt>
                <c:pt idx="5">
                  <c:v>40.5</c:v>
                </c:pt>
                <c:pt idx="6">
                  <c:v>37.700000000000003</c:v>
                </c:pt>
                <c:pt idx="7">
                  <c:v>28.2</c:v>
                </c:pt>
                <c:pt idx="8">
                  <c:v>34.6</c:v>
                </c:pt>
                <c:pt idx="9">
                  <c:v>39.5</c:v>
                </c:pt>
              </c:numCache>
            </c:numRef>
          </c:val>
          <c:smooth val="0"/>
          <c:extLst>
            <c:ext xmlns:c16="http://schemas.microsoft.com/office/drawing/2014/chart" uri="{C3380CC4-5D6E-409C-BE32-E72D297353CC}">
              <c16:uniqueId val="{00000000-4D9E-497E-B821-294E0E5277D8}"/>
            </c:ext>
          </c:extLst>
        </c:ser>
        <c:ser>
          <c:idx val="1"/>
          <c:order val="1"/>
          <c:tx>
            <c:strRef>
              <c:f>Sheet1!$C$1</c:f>
              <c:strCache>
                <c:ptCount val="1"/>
                <c:pt idx="0">
                  <c:v>Female</c:v>
                </c:pt>
              </c:strCache>
            </c:strRef>
          </c:tx>
          <c:spPr>
            <a:ln w="38100">
              <a:solidFill>
                <a:srgbClr val="FFAA00"/>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c:formatCode>
                <c:ptCount val="10"/>
                <c:pt idx="0">
                  <c:v>12.3</c:v>
                </c:pt>
                <c:pt idx="1">
                  <c:v>11</c:v>
                </c:pt>
                <c:pt idx="2">
                  <c:v>10.9</c:v>
                </c:pt>
                <c:pt idx="3">
                  <c:v>11.1</c:v>
                </c:pt>
                <c:pt idx="4">
                  <c:v>10.7</c:v>
                </c:pt>
                <c:pt idx="5">
                  <c:v>9.8000000000000007</c:v>
                </c:pt>
                <c:pt idx="6">
                  <c:v>9.5</c:v>
                </c:pt>
                <c:pt idx="7">
                  <c:v>6.7</c:v>
                </c:pt>
                <c:pt idx="8">
                  <c:v>8.1</c:v>
                </c:pt>
                <c:pt idx="9">
                  <c:v>9</c:v>
                </c:pt>
              </c:numCache>
            </c:numRef>
          </c:val>
          <c:smooth val="0"/>
          <c:extLst>
            <c:ext xmlns:c16="http://schemas.microsoft.com/office/drawing/2014/chart" uri="{C3380CC4-5D6E-409C-BE32-E72D297353CC}">
              <c16:uniqueId val="{00000001-4D9E-497E-B821-294E0E5277D8}"/>
            </c:ext>
          </c:extLst>
        </c:ser>
        <c:dLbls>
          <c:showLegendKey val="0"/>
          <c:showVal val="0"/>
          <c:showCatName val="0"/>
          <c:showSerName val="0"/>
          <c:showPercent val="0"/>
          <c:showBubbleSize val="0"/>
        </c:dLbls>
        <c:smooth val="0"/>
        <c:axId val="878503872"/>
        <c:axId val="661357440"/>
      </c:lineChart>
      <c:catAx>
        <c:axId val="878503872"/>
        <c:scaling>
          <c:orientation val="minMax"/>
        </c:scaling>
        <c:delete val="0"/>
        <c:axPos val="b"/>
        <c:title>
          <c:tx>
            <c:rich>
              <a:bodyPr/>
              <a:lstStyle/>
              <a:p>
                <a:pPr>
                  <a:defRPr/>
                </a:pPr>
                <a:r>
                  <a:rPr lang="en-US"/>
                  <a:t>Year of Diagnosis</a:t>
                </a:r>
              </a:p>
            </c:rich>
          </c:tx>
          <c:overlay val="0"/>
        </c:title>
        <c:numFmt formatCode="General" sourceLinked="0"/>
        <c:majorTickMark val="out"/>
        <c:minorTickMark val="none"/>
        <c:tickLblPos val="nextTo"/>
        <c:crossAx val="661357440"/>
        <c:crosses val="autoZero"/>
        <c:auto val="1"/>
        <c:lblAlgn val="ctr"/>
        <c:lblOffset val="100"/>
        <c:noMultiLvlLbl val="0"/>
      </c:catAx>
      <c:valAx>
        <c:axId val="661357440"/>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sz="2000"/>
                  <a:t>Rates per 100,000 Population</a:t>
                </a:r>
              </a:p>
            </c:rich>
          </c:tx>
          <c:layout>
            <c:manualLayout>
              <c:xMode val="edge"/>
              <c:yMode val="edge"/>
              <c:x val="5.3343556855198048E-3"/>
              <c:y val="0.11507573819338927"/>
            </c:manualLayout>
          </c:layout>
          <c:overlay val="0"/>
        </c:title>
        <c:numFmt formatCode="#,##0" sourceLinked="0"/>
        <c:majorTickMark val="out"/>
        <c:minorTickMark val="none"/>
        <c:tickLblPos val="nextTo"/>
        <c:spPr>
          <a:ln>
            <a:noFill/>
          </a:ln>
        </c:spPr>
        <c:crossAx val="878503872"/>
        <c:crossesAt val="1"/>
        <c:crossBetween val="midCat"/>
      </c:valAx>
    </c:plotArea>
    <c:legend>
      <c:legendPos val="t"/>
      <c:layout>
        <c:manualLayout>
          <c:xMode val="edge"/>
          <c:yMode val="edge"/>
          <c:x val="0.16991793895895016"/>
          <c:y val="2.1362012357998599E-2"/>
          <c:w val="0.68777208379016719"/>
          <c:h val="8.4997643079084778E-2"/>
        </c:manualLayout>
      </c:layout>
      <c:overlay val="0"/>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Male</c:v>
                </c:pt>
              </c:strCache>
            </c:strRef>
          </c:tx>
          <c:spPr>
            <a:ln w="38100">
              <a:solidFill>
                <a:srgbClr val="03A3B2"/>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0.0</c:formatCode>
                <c:ptCount val="10"/>
                <c:pt idx="0">
                  <c:v>25.043290457967899</c:v>
                </c:pt>
                <c:pt idx="1">
                  <c:v>18.907692840891301</c:v>
                </c:pt>
                <c:pt idx="2">
                  <c:v>17.729036536003299</c:v>
                </c:pt>
                <c:pt idx="3">
                  <c:v>18.313719859662299</c:v>
                </c:pt>
                <c:pt idx="4">
                  <c:v>17.399999999999999</c:v>
                </c:pt>
                <c:pt idx="5">
                  <c:v>15.76907826065</c:v>
                </c:pt>
                <c:pt idx="6">
                  <c:v>15.677553831727399</c:v>
                </c:pt>
                <c:pt idx="7">
                  <c:v>12.5007473272859</c:v>
                </c:pt>
                <c:pt idx="8">
                  <c:v>15.1</c:v>
                </c:pt>
                <c:pt idx="9">
                  <c:v>15.7</c:v>
                </c:pt>
              </c:numCache>
            </c:numRef>
          </c:val>
          <c:smooth val="0"/>
          <c:extLst>
            <c:ext xmlns:c16="http://schemas.microsoft.com/office/drawing/2014/chart" uri="{C3380CC4-5D6E-409C-BE32-E72D297353CC}">
              <c16:uniqueId val="{00000000-32F7-46BF-BAED-4772FA5F0FE6}"/>
            </c:ext>
          </c:extLst>
        </c:ser>
        <c:ser>
          <c:idx val="1"/>
          <c:order val="1"/>
          <c:tx>
            <c:strRef>
              <c:f>Sheet1!$C$1</c:f>
              <c:strCache>
                <c:ptCount val="1"/>
                <c:pt idx="0">
                  <c:v>Female</c:v>
                </c:pt>
              </c:strCache>
            </c:strRef>
          </c:tx>
          <c:spPr>
            <a:ln w="38100">
              <a:solidFill>
                <a:srgbClr val="FFAA00"/>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0.0</c:formatCode>
                <c:ptCount val="10"/>
                <c:pt idx="0">
                  <c:v>10.1665593791936</c:v>
                </c:pt>
                <c:pt idx="1">
                  <c:v>7.3447796455702203</c:v>
                </c:pt>
                <c:pt idx="2">
                  <c:v>7.6414630123492504</c:v>
                </c:pt>
                <c:pt idx="3">
                  <c:v>6.3958477707440897</c:v>
                </c:pt>
                <c:pt idx="4">
                  <c:v>6.1657537711195003</c:v>
                </c:pt>
                <c:pt idx="5">
                  <c:v>5.8286867849720698</c:v>
                </c:pt>
                <c:pt idx="6">
                  <c:v>5.3</c:v>
                </c:pt>
                <c:pt idx="7">
                  <c:v>4.7021786343034204</c:v>
                </c:pt>
                <c:pt idx="8">
                  <c:v>4.7</c:v>
                </c:pt>
                <c:pt idx="9">
                  <c:v>5.2</c:v>
                </c:pt>
              </c:numCache>
            </c:numRef>
          </c:val>
          <c:smooth val="0"/>
          <c:extLst>
            <c:ext xmlns:c16="http://schemas.microsoft.com/office/drawing/2014/chart" uri="{C3380CC4-5D6E-409C-BE32-E72D297353CC}">
              <c16:uniqueId val="{00000001-32F7-46BF-BAED-4772FA5F0FE6}"/>
            </c:ext>
          </c:extLst>
        </c:ser>
        <c:dLbls>
          <c:showLegendKey val="0"/>
          <c:showVal val="0"/>
          <c:showCatName val="0"/>
          <c:showSerName val="0"/>
          <c:showPercent val="0"/>
          <c:showBubbleSize val="0"/>
        </c:dLbls>
        <c:smooth val="0"/>
        <c:axId val="878503872"/>
        <c:axId val="661357440"/>
      </c:lineChart>
      <c:catAx>
        <c:axId val="878503872"/>
        <c:scaling>
          <c:orientation val="minMax"/>
        </c:scaling>
        <c:delete val="0"/>
        <c:axPos val="b"/>
        <c:title>
          <c:tx>
            <c:rich>
              <a:bodyPr/>
              <a:lstStyle/>
              <a:p>
                <a:pPr>
                  <a:defRPr/>
                </a:pPr>
                <a:r>
                  <a:rPr lang="en-US"/>
                  <a:t>Year of Diagnosis</a:t>
                </a:r>
              </a:p>
            </c:rich>
          </c:tx>
          <c:overlay val="0"/>
        </c:title>
        <c:numFmt formatCode="General" sourceLinked="0"/>
        <c:majorTickMark val="out"/>
        <c:minorTickMark val="none"/>
        <c:tickLblPos val="nextTo"/>
        <c:crossAx val="661357440"/>
        <c:crosses val="autoZero"/>
        <c:auto val="1"/>
        <c:lblAlgn val="ctr"/>
        <c:lblOffset val="100"/>
        <c:noMultiLvlLbl val="0"/>
      </c:catAx>
      <c:valAx>
        <c:axId val="661357440"/>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sz="2000" b="0" i="0" baseline="0">
                    <a:effectLst/>
                  </a:rPr>
                  <a:t>Rates per 100,000 Population</a:t>
                </a:r>
                <a:endParaRPr lang="en-US" sz="2000">
                  <a:effectLst/>
                </a:endParaRPr>
              </a:p>
            </c:rich>
          </c:tx>
          <c:layout>
            <c:manualLayout>
              <c:xMode val="edge"/>
              <c:yMode val="edge"/>
              <c:x val="5.3343556855198048E-3"/>
              <c:y val="0.11507573819338927"/>
            </c:manualLayout>
          </c:layout>
          <c:overlay val="0"/>
        </c:title>
        <c:numFmt formatCode="#,##0" sourceLinked="0"/>
        <c:majorTickMark val="out"/>
        <c:minorTickMark val="none"/>
        <c:tickLblPos val="nextTo"/>
        <c:spPr>
          <a:ln>
            <a:noFill/>
          </a:ln>
        </c:spPr>
        <c:crossAx val="878503872"/>
        <c:crossesAt val="1"/>
        <c:crossBetween val="midCat"/>
      </c:valAx>
      <c:spPr>
        <a:noFill/>
        <a:ln w="25400">
          <a:noFill/>
        </a:ln>
      </c:spPr>
    </c:plotArea>
    <c:legend>
      <c:legendPos val="t"/>
      <c:layout>
        <c:manualLayout>
          <c:xMode val="edge"/>
          <c:yMode val="edge"/>
          <c:x val="0.16991793895895016"/>
          <c:y val="2.1362012357998599E-2"/>
          <c:w val="0.68777208379016719"/>
          <c:h val="8.4997643079084778E-2"/>
        </c:manualLayout>
      </c:layout>
      <c:overlay val="0"/>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3285491212334"/>
          <c:y val="7.0162097793331393E-2"/>
          <c:w val="0.82610946276578912"/>
          <c:h val="0.6931228735296977"/>
        </c:manualLayout>
      </c:layout>
      <c:lineChart>
        <c:grouping val="standard"/>
        <c:varyColors val="0"/>
        <c:ser>
          <c:idx val="0"/>
          <c:order val="0"/>
          <c:tx>
            <c:strRef>
              <c:f>Sheet1!$B$1</c:f>
              <c:strCache>
                <c:ptCount val="1"/>
                <c:pt idx="0">
                  <c:v>White</c:v>
                </c:pt>
              </c:strCache>
            </c:strRef>
          </c:tx>
          <c:spPr>
            <a:ln w="38100">
              <a:solidFill>
                <a:srgbClr val="5AA693"/>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Sheet1!$B$2:$B$12</c:f>
              <c:numCache>
                <c:formatCode>0.0</c:formatCode>
                <c:ptCount val="10"/>
                <c:pt idx="0">
                  <c:v>11.3</c:v>
                </c:pt>
                <c:pt idx="1">
                  <c:v>11.9</c:v>
                </c:pt>
                <c:pt idx="2">
                  <c:v>11.3</c:v>
                </c:pt>
                <c:pt idx="3">
                  <c:v>10.9</c:v>
                </c:pt>
                <c:pt idx="4">
                  <c:v>11.4</c:v>
                </c:pt>
                <c:pt idx="5">
                  <c:v>11.2</c:v>
                </c:pt>
                <c:pt idx="6">
                  <c:v>10.6</c:v>
                </c:pt>
                <c:pt idx="7">
                  <c:v>7.8744152218322698</c:v>
                </c:pt>
                <c:pt idx="8">
                  <c:v>8.9</c:v>
                </c:pt>
                <c:pt idx="9">
                  <c:v>9.6</c:v>
                </c:pt>
              </c:numCache>
            </c:numRef>
          </c:val>
          <c:smooth val="0"/>
          <c:extLst>
            <c:ext xmlns:c16="http://schemas.microsoft.com/office/drawing/2014/chart" uri="{C3380CC4-5D6E-409C-BE32-E72D297353CC}">
              <c16:uniqueId val="{00000000-04AB-4B00-A20A-5CBC40A5890C}"/>
            </c:ext>
          </c:extLst>
        </c:ser>
        <c:ser>
          <c:idx val="1"/>
          <c:order val="1"/>
          <c:tx>
            <c:strRef>
              <c:f>Sheet1!$C$1</c:f>
              <c:strCache>
                <c:ptCount val="1"/>
                <c:pt idx="0">
                  <c:v>Black</c:v>
                </c:pt>
              </c:strCache>
            </c:strRef>
          </c:tx>
          <c:spPr>
            <a:ln w="38100">
              <a:solidFill>
                <a:srgbClr val="BC5E00"/>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Sheet1!$C$2:$C$12</c:f>
              <c:numCache>
                <c:formatCode>0.0</c:formatCode>
                <c:ptCount val="10"/>
                <c:pt idx="0">
                  <c:v>80.8</c:v>
                </c:pt>
                <c:pt idx="1">
                  <c:v>79.8</c:v>
                </c:pt>
                <c:pt idx="2">
                  <c:v>79</c:v>
                </c:pt>
                <c:pt idx="3">
                  <c:v>77.2</c:v>
                </c:pt>
                <c:pt idx="4">
                  <c:v>74.900000000000006</c:v>
                </c:pt>
                <c:pt idx="5">
                  <c:v>68.7</c:v>
                </c:pt>
                <c:pt idx="6">
                  <c:v>62.6</c:v>
                </c:pt>
                <c:pt idx="7">
                  <c:v>48.2</c:v>
                </c:pt>
                <c:pt idx="8">
                  <c:v>59</c:v>
                </c:pt>
                <c:pt idx="9">
                  <c:v>63.9</c:v>
                </c:pt>
              </c:numCache>
            </c:numRef>
          </c:val>
          <c:smooth val="0"/>
          <c:extLst>
            <c:ext xmlns:c16="http://schemas.microsoft.com/office/drawing/2014/chart" uri="{C3380CC4-5D6E-409C-BE32-E72D297353CC}">
              <c16:uniqueId val="{00000001-04AB-4B00-A20A-5CBC40A5890C}"/>
            </c:ext>
          </c:extLst>
        </c:ser>
        <c:ser>
          <c:idx val="2"/>
          <c:order val="2"/>
          <c:tx>
            <c:strRef>
              <c:f>Sheet1!$D$1</c:f>
              <c:strCache>
                <c:ptCount val="1"/>
                <c:pt idx="0">
                  <c:v>Hispanic/Latino</c:v>
                </c:pt>
              </c:strCache>
            </c:strRef>
          </c:tx>
          <c:spPr>
            <a:ln w="38100">
              <a:solidFill>
                <a:srgbClr val="FFCF01"/>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Sheet1!$D$2:$D$12</c:f>
              <c:numCache>
                <c:formatCode>0.0</c:formatCode>
                <c:ptCount val="10"/>
                <c:pt idx="0">
                  <c:v>30.5</c:v>
                </c:pt>
                <c:pt idx="1">
                  <c:v>32.299999999999997</c:v>
                </c:pt>
                <c:pt idx="2">
                  <c:v>34.700000000000003</c:v>
                </c:pt>
                <c:pt idx="3">
                  <c:v>34.700000000000003</c:v>
                </c:pt>
                <c:pt idx="4">
                  <c:v>31.6</c:v>
                </c:pt>
                <c:pt idx="5">
                  <c:v>30.8</c:v>
                </c:pt>
                <c:pt idx="6">
                  <c:v>29.6</c:v>
                </c:pt>
                <c:pt idx="7">
                  <c:v>21.1</c:v>
                </c:pt>
                <c:pt idx="8">
                  <c:v>26.8</c:v>
                </c:pt>
                <c:pt idx="9">
                  <c:v>33.5</c:v>
                </c:pt>
              </c:numCache>
            </c:numRef>
          </c:val>
          <c:smooth val="0"/>
          <c:extLst>
            <c:ext xmlns:c16="http://schemas.microsoft.com/office/drawing/2014/chart" uri="{C3380CC4-5D6E-409C-BE32-E72D297353CC}">
              <c16:uniqueId val="{00000002-04AB-4B00-A20A-5CBC40A5890C}"/>
            </c:ext>
          </c:extLst>
        </c:ser>
        <c:ser>
          <c:idx val="3"/>
          <c:order val="3"/>
          <c:tx>
            <c:strRef>
              <c:f>Sheet1!$E$1</c:f>
              <c:strCache>
                <c:ptCount val="1"/>
                <c:pt idx="0">
                  <c:v>Other</c:v>
                </c:pt>
              </c:strCache>
            </c:strRef>
          </c:tx>
          <c:spPr>
            <a:ln w="38100">
              <a:solidFill>
                <a:schemeClr val="tx1"/>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Sheet1!$E$2:$E$12</c:f>
              <c:numCache>
                <c:formatCode>0.0</c:formatCode>
                <c:ptCount val="10"/>
                <c:pt idx="0">
                  <c:v>16</c:v>
                </c:pt>
                <c:pt idx="1">
                  <c:v>16</c:v>
                </c:pt>
                <c:pt idx="2">
                  <c:v>15.4</c:v>
                </c:pt>
                <c:pt idx="3">
                  <c:v>14.7</c:v>
                </c:pt>
                <c:pt idx="4">
                  <c:v>12.6</c:v>
                </c:pt>
                <c:pt idx="5">
                  <c:v>12.7</c:v>
                </c:pt>
                <c:pt idx="6">
                  <c:v>11.7</c:v>
                </c:pt>
                <c:pt idx="7">
                  <c:v>8.4</c:v>
                </c:pt>
                <c:pt idx="8">
                  <c:v>8.6</c:v>
                </c:pt>
                <c:pt idx="9">
                  <c:v>9</c:v>
                </c:pt>
              </c:numCache>
            </c:numRef>
          </c:val>
          <c:smooth val="0"/>
          <c:extLst>
            <c:ext xmlns:c16="http://schemas.microsoft.com/office/drawing/2014/chart" uri="{C3380CC4-5D6E-409C-BE32-E72D297353CC}">
              <c16:uniqueId val="{00000003-04AB-4B00-A20A-5CBC40A5890C}"/>
            </c:ext>
          </c:extLst>
        </c:ser>
        <c:dLbls>
          <c:showLegendKey val="0"/>
          <c:showVal val="0"/>
          <c:showCatName val="0"/>
          <c:showSerName val="0"/>
          <c:showPercent val="0"/>
          <c:showBubbleSize val="0"/>
        </c:dLbls>
        <c:smooth val="0"/>
        <c:axId val="279110280"/>
        <c:axId val="279111456"/>
      </c:lineChart>
      <c:dateAx>
        <c:axId val="279110280"/>
        <c:scaling>
          <c:orientation val="minMax"/>
        </c:scaling>
        <c:delete val="0"/>
        <c:axPos val="b"/>
        <c:title>
          <c:tx>
            <c:rich>
              <a:bodyPr/>
              <a:lstStyle/>
              <a:p>
                <a:pPr>
                  <a:defRPr/>
                </a:pPr>
                <a:r>
                  <a:rPr lang="en-US"/>
                  <a:t>Year of Diagnosis</a:t>
                </a:r>
              </a:p>
            </c:rich>
          </c:tx>
          <c:layout>
            <c:manualLayout>
              <c:xMode val="edge"/>
              <c:yMode val="edge"/>
              <c:x val="0.40236888152138883"/>
              <c:y val="0.87363436236815184"/>
            </c:manualLayout>
          </c:layout>
          <c:overlay val="0"/>
        </c:title>
        <c:numFmt formatCode="General" sourceLinked="1"/>
        <c:majorTickMark val="in"/>
        <c:minorTickMark val="none"/>
        <c:tickLblPos val="low"/>
        <c:spPr>
          <a:ln>
            <a:solidFill>
              <a:schemeClr val="tx1"/>
            </a:solidFill>
          </a:ln>
        </c:spPr>
        <c:txPr>
          <a:bodyPr/>
          <a:lstStyle/>
          <a:p>
            <a:pPr>
              <a:defRPr sz="2400"/>
            </a:pPr>
            <a:endParaRPr lang="en-US"/>
          </a:p>
        </c:txPr>
        <c:crossAx val="279111456"/>
        <c:crosses val="autoZero"/>
        <c:auto val="0"/>
        <c:lblOffset val="100"/>
        <c:baseTimeUnit val="days"/>
      </c:dateAx>
      <c:valAx>
        <c:axId val="279111456"/>
        <c:scaling>
          <c:orientation val="minMax"/>
        </c:scaling>
        <c:delete val="0"/>
        <c:axPos val="l"/>
        <c:majorGridlines/>
        <c:title>
          <c:tx>
            <c:rich>
              <a:bodyPr rot="-5400000" vert="horz"/>
              <a:lstStyle/>
              <a:p>
                <a:pPr>
                  <a:defRPr/>
                </a:pPr>
                <a:r>
                  <a:rPr lang="en-US" sz="2000" b="0" i="0" baseline="0">
                    <a:effectLst/>
                  </a:rPr>
                  <a:t>Rates per 100,000 Population</a:t>
                </a:r>
                <a:endParaRPr lang="en-US" sz="2000">
                  <a:effectLst/>
                </a:endParaRPr>
              </a:p>
            </c:rich>
          </c:tx>
          <c:layout>
            <c:manualLayout>
              <c:xMode val="edge"/>
              <c:yMode val="edge"/>
              <c:x val="1.8516014302560006E-2"/>
              <c:y val="8.8858271423217811E-2"/>
            </c:manualLayout>
          </c:layout>
          <c:overlay val="0"/>
        </c:title>
        <c:numFmt formatCode="0" sourceLinked="0"/>
        <c:majorTickMark val="in"/>
        <c:minorTickMark val="none"/>
        <c:tickLblPos val="nextTo"/>
        <c:spPr>
          <a:ln>
            <a:noFill/>
          </a:ln>
        </c:spPr>
        <c:crossAx val="279110280"/>
        <c:crosses val="autoZero"/>
        <c:crossBetween val="midCat"/>
      </c:valAx>
      <c:spPr>
        <a:noFill/>
        <a:ln w="25400">
          <a:solidFill>
            <a:schemeClr val="bg1"/>
          </a:solidFill>
        </a:ln>
      </c:spPr>
    </c:plotArea>
    <c:legend>
      <c:legendPos val="t"/>
      <c:layout>
        <c:manualLayout>
          <c:xMode val="edge"/>
          <c:yMode val="edge"/>
          <c:x val="0.17830423370991666"/>
          <c:y val="1.9002246671068514E-3"/>
          <c:w val="0.72621632822213023"/>
          <c:h val="8.094999039252368E-2"/>
        </c:manualLayout>
      </c:layout>
      <c:overlay val="0"/>
      <c:spPr>
        <a:noFill/>
        <a:ln>
          <a:noFill/>
        </a:ln>
      </c:spPr>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2791899281563"/>
          <c:y val="7.0162097793331393E-2"/>
          <c:w val="0.80411442002122335"/>
          <c:h val="0.6931228735296977"/>
        </c:manualLayout>
      </c:layout>
      <c:lineChart>
        <c:grouping val="standard"/>
        <c:varyColors val="0"/>
        <c:ser>
          <c:idx val="0"/>
          <c:order val="0"/>
          <c:tx>
            <c:strRef>
              <c:f>Sheet1!$B$1</c:f>
              <c:strCache>
                <c:ptCount val="1"/>
                <c:pt idx="0">
                  <c:v>White</c:v>
                </c:pt>
              </c:strCache>
            </c:strRef>
          </c:tx>
          <c:spPr>
            <a:ln w="38100">
              <a:solidFill>
                <a:srgbClr val="5AA693"/>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Sheet1!$B$2:$B$12</c:f>
              <c:numCache>
                <c:formatCode>0.0</c:formatCode>
                <c:ptCount val="10"/>
                <c:pt idx="0">
                  <c:v>19.7</c:v>
                </c:pt>
                <c:pt idx="1">
                  <c:v>20.8</c:v>
                </c:pt>
                <c:pt idx="2">
                  <c:v>19.100000000000001</c:v>
                </c:pt>
                <c:pt idx="3">
                  <c:v>18.7</c:v>
                </c:pt>
                <c:pt idx="4">
                  <c:v>19.5</c:v>
                </c:pt>
                <c:pt idx="5">
                  <c:v>19.2</c:v>
                </c:pt>
                <c:pt idx="6">
                  <c:v>17.600000000000001</c:v>
                </c:pt>
                <c:pt idx="7">
                  <c:v>12.5</c:v>
                </c:pt>
                <c:pt idx="8">
                  <c:v>15.2</c:v>
                </c:pt>
                <c:pt idx="9">
                  <c:v>16.399999999999999</c:v>
                </c:pt>
              </c:numCache>
            </c:numRef>
          </c:val>
          <c:smooth val="0"/>
          <c:extLst>
            <c:ext xmlns:c16="http://schemas.microsoft.com/office/drawing/2014/chart" uri="{C3380CC4-5D6E-409C-BE32-E72D297353CC}">
              <c16:uniqueId val="{00000000-ED36-4709-A26F-3F8E06FCF0F9}"/>
            </c:ext>
          </c:extLst>
        </c:ser>
        <c:ser>
          <c:idx val="1"/>
          <c:order val="1"/>
          <c:tx>
            <c:strRef>
              <c:f>Sheet1!$C$1</c:f>
              <c:strCache>
                <c:ptCount val="1"/>
                <c:pt idx="0">
                  <c:v>Black</c:v>
                </c:pt>
              </c:strCache>
            </c:strRef>
          </c:tx>
          <c:spPr>
            <a:ln w="38100">
              <a:solidFill>
                <a:srgbClr val="BC5E00"/>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Sheet1!$C$2:$C$12</c:f>
              <c:numCache>
                <c:formatCode>0.0</c:formatCode>
                <c:ptCount val="10"/>
                <c:pt idx="0">
                  <c:v>108.3</c:v>
                </c:pt>
                <c:pt idx="1">
                  <c:v>114.8</c:v>
                </c:pt>
                <c:pt idx="2">
                  <c:v>118.3</c:v>
                </c:pt>
                <c:pt idx="3">
                  <c:v>109.3</c:v>
                </c:pt>
                <c:pt idx="4">
                  <c:v>109.2</c:v>
                </c:pt>
                <c:pt idx="5">
                  <c:v>102.3</c:v>
                </c:pt>
                <c:pt idx="6">
                  <c:v>92.9</c:v>
                </c:pt>
                <c:pt idx="7">
                  <c:v>74.2</c:v>
                </c:pt>
                <c:pt idx="8">
                  <c:v>88.9</c:v>
                </c:pt>
                <c:pt idx="9">
                  <c:v>95.8</c:v>
                </c:pt>
              </c:numCache>
            </c:numRef>
          </c:val>
          <c:smooth val="0"/>
          <c:extLst>
            <c:ext xmlns:c16="http://schemas.microsoft.com/office/drawing/2014/chart" uri="{C3380CC4-5D6E-409C-BE32-E72D297353CC}">
              <c16:uniqueId val="{00000001-ED36-4709-A26F-3F8E06FCF0F9}"/>
            </c:ext>
          </c:extLst>
        </c:ser>
        <c:ser>
          <c:idx val="2"/>
          <c:order val="2"/>
          <c:tx>
            <c:strRef>
              <c:f>Sheet1!$D$1</c:f>
              <c:strCache>
                <c:ptCount val="1"/>
                <c:pt idx="0">
                  <c:v>Hispanic/Latino</c:v>
                </c:pt>
              </c:strCache>
            </c:strRef>
          </c:tx>
          <c:spPr>
            <a:ln w="38100">
              <a:solidFill>
                <a:srgbClr val="FFCF01"/>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Sheet1!$D$2:$D$12</c:f>
              <c:numCache>
                <c:formatCode>0.0</c:formatCode>
                <c:ptCount val="10"/>
                <c:pt idx="0">
                  <c:v>54.4</c:v>
                </c:pt>
                <c:pt idx="1">
                  <c:v>58.9</c:v>
                </c:pt>
                <c:pt idx="2">
                  <c:v>62.5</c:v>
                </c:pt>
                <c:pt idx="3">
                  <c:v>63.9</c:v>
                </c:pt>
                <c:pt idx="4">
                  <c:v>56.8</c:v>
                </c:pt>
                <c:pt idx="5">
                  <c:v>55.6</c:v>
                </c:pt>
                <c:pt idx="6">
                  <c:v>53</c:v>
                </c:pt>
                <c:pt idx="7">
                  <c:v>38.4</c:v>
                </c:pt>
                <c:pt idx="8">
                  <c:v>48.7</c:v>
                </c:pt>
                <c:pt idx="9">
                  <c:v>60.4</c:v>
                </c:pt>
              </c:numCache>
            </c:numRef>
          </c:val>
          <c:smooth val="0"/>
          <c:extLst>
            <c:ext xmlns:c16="http://schemas.microsoft.com/office/drawing/2014/chart" uri="{C3380CC4-5D6E-409C-BE32-E72D297353CC}">
              <c16:uniqueId val="{00000002-ED36-4709-A26F-3F8E06FCF0F9}"/>
            </c:ext>
          </c:extLst>
        </c:ser>
        <c:ser>
          <c:idx val="3"/>
          <c:order val="3"/>
          <c:tx>
            <c:strRef>
              <c:f>Sheet1!$E$1</c:f>
              <c:strCache>
                <c:ptCount val="1"/>
                <c:pt idx="0">
                  <c:v>Other</c:v>
                </c:pt>
              </c:strCache>
            </c:strRef>
          </c:tx>
          <c:spPr>
            <a:ln w="38100">
              <a:solidFill>
                <a:schemeClr val="tx1"/>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Sheet1!$E$2:$E$12</c:f>
              <c:numCache>
                <c:formatCode>0.0</c:formatCode>
                <c:ptCount val="10"/>
                <c:pt idx="0">
                  <c:v>27.2</c:v>
                </c:pt>
                <c:pt idx="1">
                  <c:v>27.5</c:v>
                </c:pt>
                <c:pt idx="2">
                  <c:v>26.5</c:v>
                </c:pt>
                <c:pt idx="3">
                  <c:v>25.3</c:v>
                </c:pt>
                <c:pt idx="4">
                  <c:v>22.4</c:v>
                </c:pt>
                <c:pt idx="5">
                  <c:v>23.6</c:v>
                </c:pt>
                <c:pt idx="6">
                  <c:v>20.7</c:v>
                </c:pt>
                <c:pt idx="7">
                  <c:v>14.5</c:v>
                </c:pt>
                <c:pt idx="8">
                  <c:v>14.9</c:v>
                </c:pt>
                <c:pt idx="9">
                  <c:v>15.9</c:v>
                </c:pt>
              </c:numCache>
            </c:numRef>
          </c:val>
          <c:smooth val="0"/>
          <c:extLst>
            <c:ext xmlns:c16="http://schemas.microsoft.com/office/drawing/2014/chart" uri="{C3380CC4-5D6E-409C-BE32-E72D297353CC}">
              <c16:uniqueId val="{00000003-ED36-4709-A26F-3F8E06FCF0F9}"/>
            </c:ext>
          </c:extLst>
        </c:ser>
        <c:dLbls>
          <c:showLegendKey val="0"/>
          <c:showVal val="0"/>
          <c:showCatName val="0"/>
          <c:showSerName val="0"/>
          <c:showPercent val="0"/>
          <c:showBubbleSize val="0"/>
        </c:dLbls>
        <c:smooth val="0"/>
        <c:axId val="279110280"/>
        <c:axId val="279111456"/>
      </c:lineChart>
      <c:dateAx>
        <c:axId val="279110280"/>
        <c:scaling>
          <c:orientation val="minMax"/>
        </c:scaling>
        <c:delete val="0"/>
        <c:axPos val="b"/>
        <c:title>
          <c:tx>
            <c:rich>
              <a:bodyPr/>
              <a:lstStyle/>
              <a:p>
                <a:pPr>
                  <a:defRPr/>
                </a:pPr>
                <a:r>
                  <a:rPr lang="en-US"/>
                  <a:t>Year of Diagnosis</a:t>
                </a:r>
              </a:p>
            </c:rich>
          </c:tx>
          <c:layout>
            <c:manualLayout>
              <c:xMode val="edge"/>
              <c:yMode val="edge"/>
              <c:x val="0.40236888152138883"/>
              <c:y val="0.87363436236815184"/>
            </c:manualLayout>
          </c:layout>
          <c:overlay val="0"/>
        </c:title>
        <c:numFmt formatCode="General" sourceLinked="1"/>
        <c:majorTickMark val="in"/>
        <c:minorTickMark val="none"/>
        <c:tickLblPos val="low"/>
        <c:spPr>
          <a:ln>
            <a:solidFill>
              <a:schemeClr val="tx1"/>
            </a:solidFill>
          </a:ln>
        </c:spPr>
        <c:txPr>
          <a:bodyPr/>
          <a:lstStyle/>
          <a:p>
            <a:pPr>
              <a:defRPr sz="2400"/>
            </a:pPr>
            <a:endParaRPr lang="en-US"/>
          </a:p>
        </c:txPr>
        <c:crossAx val="279111456"/>
        <c:crosses val="autoZero"/>
        <c:auto val="0"/>
        <c:lblOffset val="100"/>
        <c:baseTimeUnit val="days"/>
      </c:dateAx>
      <c:valAx>
        <c:axId val="279111456"/>
        <c:scaling>
          <c:orientation val="minMax"/>
        </c:scaling>
        <c:delete val="0"/>
        <c:axPos val="l"/>
        <c:majorGridlines/>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solidFill>
                    <a:latin typeface="Arial" panose="020B0604020202020204" pitchFamily="34" charset="0"/>
                    <a:ea typeface="+mn-ea"/>
                    <a:cs typeface="Arial" panose="020B0604020202020204" pitchFamily="34" charset="0"/>
                  </a:defRPr>
                </a:pPr>
                <a:r>
                  <a:rPr lang="en-US" sz="2000" b="0" i="0" baseline="0">
                    <a:effectLst/>
                  </a:rPr>
                  <a:t>Rates per 100,000 Population</a:t>
                </a:r>
                <a:endParaRPr lang="en-US" sz="2000">
                  <a:effectLst/>
                </a:endParaRPr>
              </a:p>
            </c:rich>
          </c:tx>
          <c:layout>
            <c:manualLayout>
              <c:xMode val="edge"/>
              <c:yMode val="edge"/>
              <c:x val="3.1801038457149378E-2"/>
              <c:y val="7.0287185400925045E-2"/>
            </c:manualLayout>
          </c:layout>
          <c:overlay val="0"/>
        </c:title>
        <c:numFmt formatCode="#,##0" sourceLinked="0"/>
        <c:majorTickMark val="in"/>
        <c:minorTickMark val="none"/>
        <c:tickLblPos val="nextTo"/>
        <c:spPr>
          <a:ln>
            <a:noFill/>
          </a:ln>
        </c:spPr>
        <c:crossAx val="279110280"/>
        <c:crosses val="autoZero"/>
        <c:crossBetween val="midCat"/>
      </c:valAx>
      <c:spPr>
        <a:noFill/>
        <a:ln w="25400">
          <a:solidFill>
            <a:schemeClr val="bg1"/>
          </a:solidFill>
        </a:ln>
      </c:spPr>
    </c:plotArea>
    <c:legend>
      <c:legendPos val="t"/>
      <c:layout>
        <c:manualLayout>
          <c:xMode val="edge"/>
          <c:yMode val="edge"/>
          <c:x val="0.16501920955532731"/>
          <c:y val="1.4925376057777266E-2"/>
          <c:w val="0.68021254136711173"/>
          <c:h val="8.4772090983511905E-2"/>
        </c:manualLayout>
      </c:layout>
      <c:overlay val="0"/>
      <c:spPr>
        <a:noFill/>
        <a:ln>
          <a:noFill/>
        </a:ln>
      </c:spPr>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2791899281563"/>
          <c:y val="7.0162097793331393E-2"/>
          <c:w val="0.80411442002122335"/>
          <c:h val="0.6931228735296977"/>
        </c:manualLayout>
      </c:layout>
      <c:lineChart>
        <c:grouping val="standard"/>
        <c:varyColors val="0"/>
        <c:ser>
          <c:idx val="0"/>
          <c:order val="0"/>
          <c:tx>
            <c:strRef>
              <c:f>Sheet1!$B$1</c:f>
              <c:strCache>
                <c:ptCount val="1"/>
                <c:pt idx="0">
                  <c:v>White</c:v>
                </c:pt>
              </c:strCache>
            </c:strRef>
          </c:tx>
          <c:spPr>
            <a:ln w="38100">
              <a:solidFill>
                <a:srgbClr val="5AA693"/>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Sheet1!$B$2:$B$12</c:f>
              <c:numCache>
                <c:formatCode>0.0</c:formatCode>
                <c:ptCount val="10"/>
                <c:pt idx="0">
                  <c:v>3.4055715149985399</c:v>
                </c:pt>
                <c:pt idx="1">
                  <c:v>3.5066802258302099</c:v>
                </c:pt>
                <c:pt idx="2">
                  <c:v>3.9348390650822398</c:v>
                </c:pt>
                <c:pt idx="3">
                  <c:v>3.5</c:v>
                </c:pt>
                <c:pt idx="4">
                  <c:v>3.6811507939599499</c:v>
                </c:pt>
                <c:pt idx="5">
                  <c:v>3.6</c:v>
                </c:pt>
                <c:pt idx="6">
                  <c:v>4.0346617988182496</c:v>
                </c:pt>
                <c:pt idx="7">
                  <c:v>3</c:v>
                </c:pt>
                <c:pt idx="8">
                  <c:v>3.03490422615126</c:v>
                </c:pt>
                <c:pt idx="9">
                  <c:v>3.1</c:v>
                </c:pt>
              </c:numCache>
            </c:numRef>
          </c:val>
          <c:smooth val="0"/>
          <c:extLst>
            <c:ext xmlns:c16="http://schemas.microsoft.com/office/drawing/2014/chart" uri="{C3380CC4-5D6E-409C-BE32-E72D297353CC}">
              <c16:uniqueId val="{00000000-6552-4850-B326-F56DFD1D94EF}"/>
            </c:ext>
          </c:extLst>
        </c:ser>
        <c:ser>
          <c:idx val="1"/>
          <c:order val="1"/>
          <c:tx>
            <c:strRef>
              <c:f>Sheet1!$C$1</c:f>
              <c:strCache>
                <c:ptCount val="1"/>
                <c:pt idx="0">
                  <c:v>Black</c:v>
                </c:pt>
              </c:strCache>
            </c:strRef>
          </c:tx>
          <c:spPr>
            <a:ln w="38100">
              <a:solidFill>
                <a:srgbClr val="BC5E00"/>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Sheet1!$C$2:$C$12</c:f>
              <c:numCache>
                <c:formatCode>0.0</c:formatCode>
                <c:ptCount val="10"/>
                <c:pt idx="0">
                  <c:v>56.1</c:v>
                </c:pt>
                <c:pt idx="1">
                  <c:v>48.3</c:v>
                </c:pt>
                <c:pt idx="2">
                  <c:v>43.6</c:v>
                </c:pt>
                <c:pt idx="3">
                  <c:v>48.3</c:v>
                </c:pt>
                <c:pt idx="4">
                  <c:v>43.9</c:v>
                </c:pt>
                <c:pt idx="5">
                  <c:v>38.5</c:v>
                </c:pt>
                <c:pt idx="6">
                  <c:v>35.200000000000003</c:v>
                </c:pt>
                <c:pt idx="7">
                  <c:v>24.7</c:v>
                </c:pt>
                <c:pt idx="8">
                  <c:v>31.9</c:v>
                </c:pt>
                <c:pt idx="9">
                  <c:v>34.799999999999997</c:v>
                </c:pt>
              </c:numCache>
            </c:numRef>
          </c:val>
          <c:smooth val="0"/>
          <c:extLst>
            <c:ext xmlns:c16="http://schemas.microsoft.com/office/drawing/2014/chart" uri="{C3380CC4-5D6E-409C-BE32-E72D297353CC}">
              <c16:uniqueId val="{00000001-6552-4850-B326-F56DFD1D94EF}"/>
            </c:ext>
          </c:extLst>
        </c:ser>
        <c:ser>
          <c:idx val="2"/>
          <c:order val="2"/>
          <c:tx>
            <c:strRef>
              <c:f>Sheet1!$D$1</c:f>
              <c:strCache>
                <c:ptCount val="1"/>
                <c:pt idx="0">
                  <c:v>Hispanic/Latina</c:v>
                </c:pt>
              </c:strCache>
            </c:strRef>
          </c:tx>
          <c:spPr>
            <a:ln w="38100">
              <a:solidFill>
                <a:srgbClr val="FFCF01"/>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Sheet1!$D$2:$D$12</c:f>
              <c:numCache>
                <c:formatCode>0.0</c:formatCode>
                <c:ptCount val="10"/>
                <c:pt idx="0">
                  <c:v>7.6</c:v>
                </c:pt>
                <c:pt idx="1">
                  <c:v>6.7</c:v>
                </c:pt>
                <c:pt idx="2">
                  <c:v>8</c:v>
                </c:pt>
                <c:pt idx="3">
                  <c:v>6.7</c:v>
                </c:pt>
                <c:pt idx="4">
                  <c:v>7.5</c:v>
                </c:pt>
                <c:pt idx="5">
                  <c:v>7.1</c:v>
                </c:pt>
                <c:pt idx="6">
                  <c:v>7.3</c:v>
                </c:pt>
                <c:pt idx="7">
                  <c:v>4.5</c:v>
                </c:pt>
                <c:pt idx="8">
                  <c:v>5.8</c:v>
                </c:pt>
                <c:pt idx="9">
                  <c:v>7.3</c:v>
                </c:pt>
              </c:numCache>
            </c:numRef>
          </c:val>
          <c:smooth val="0"/>
          <c:extLst>
            <c:ext xmlns:c16="http://schemas.microsoft.com/office/drawing/2014/chart" uri="{C3380CC4-5D6E-409C-BE32-E72D297353CC}">
              <c16:uniqueId val="{00000002-6552-4850-B326-F56DFD1D94EF}"/>
            </c:ext>
          </c:extLst>
        </c:ser>
        <c:ser>
          <c:idx val="3"/>
          <c:order val="3"/>
          <c:tx>
            <c:strRef>
              <c:f>Sheet1!$E$1</c:f>
              <c:strCache>
                <c:ptCount val="1"/>
                <c:pt idx="0">
                  <c:v>Other</c:v>
                </c:pt>
              </c:strCache>
            </c:strRef>
          </c:tx>
          <c:spPr>
            <a:ln w="38100">
              <a:solidFill>
                <a:schemeClr val="tx1"/>
              </a:solidFill>
            </a:ln>
          </c:spPr>
          <c:marker>
            <c:symbol val="none"/>
          </c:marker>
          <c:cat>
            <c:numRef>
              <c:f>Sheet1!$A$2:$A$12</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Sheet1!$E$2:$E$12</c:f>
              <c:numCache>
                <c:formatCode>0.0</c:formatCode>
                <c:ptCount val="10"/>
                <c:pt idx="0">
                  <c:v>6.2401611096141103</c:v>
                </c:pt>
                <c:pt idx="1">
                  <c:v>6</c:v>
                </c:pt>
                <c:pt idx="2">
                  <c:v>5.8</c:v>
                </c:pt>
                <c:pt idx="3">
                  <c:v>5.6</c:v>
                </c:pt>
                <c:pt idx="4">
                  <c:v>4.2</c:v>
                </c:pt>
                <c:pt idx="5">
                  <c:v>3.3</c:v>
                </c:pt>
                <c:pt idx="6">
                  <c:v>3.9</c:v>
                </c:pt>
                <c:pt idx="7">
                  <c:v>3.1</c:v>
                </c:pt>
                <c:pt idx="8">
                  <c:v>3.2</c:v>
                </c:pt>
                <c:pt idx="9">
                  <c:v>2.9</c:v>
                </c:pt>
              </c:numCache>
            </c:numRef>
          </c:val>
          <c:smooth val="0"/>
          <c:extLst>
            <c:ext xmlns:c16="http://schemas.microsoft.com/office/drawing/2014/chart" uri="{C3380CC4-5D6E-409C-BE32-E72D297353CC}">
              <c16:uniqueId val="{00000003-6552-4850-B326-F56DFD1D94EF}"/>
            </c:ext>
          </c:extLst>
        </c:ser>
        <c:dLbls>
          <c:showLegendKey val="0"/>
          <c:showVal val="0"/>
          <c:showCatName val="0"/>
          <c:showSerName val="0"/>
          <c:showPercent val="0"/>
          <c:showBubbleSize val="0"/>
        </c:dLbls>
        <c:smooth val="0"/>
        <c:axId val="279110280"/>
        <c:axId val="279111456"/>
      </c:lineChart>
      <c:dateAx>
        <c:axId val="279110280"/>
        <c:scaling>
          <c:orientation val="minMax"/>
        </c:scaling>
        <c:delete val="0"/>
        <c:axPos val="b"/>
        <c:title>
          <c:tx>
            <c:rich>
              <a:bodyPr/>
              <a:lstStyle/>
              <a:p>
                <a:pPr>
                  <a:defRPr/>
                </a:pPr>
                <a:r>
                  <a:rPr lang="en-US"/>
                  <a:t>Year of Diagnosis</a:t>
                </a:r>
              </a:p>
            </c:rich>
          </c:tx>
          <c:layout>
            <c:manualLayout>
              <c:xMode val="edge"/>
              <c:yMode val="edge"/>
              <c:x val="0.40236888152138883"/>
              <c:y val="0.87363436236815184"/>
            </c:manualLayout>
          </c:layout>
          <c:overlay val="0"/>
        </c:title>
        <c:numFmt formatCode="General" sourceLinked="1"/>
        <c:majorTickMark val="in"/>
        <c:minorTickMark val="none"/>
        <c:tickLblPos val="low"/>
        <c:spPr>
          <a:ln>
            <a:solidFill>
              <a:schemeClr val="tx1"/>
            </a:solidFill>
          </a:ln>
        </c:spPr>
        <c:txPr>
          <a:bodyPr/>
          <a:lstStyle/>
          <a:p>
            <a:pPr>
              <a:defRPr sz="2400"/>
            </a:pPr>
            <a:endParaRPr lang="en-US"/>
          </a:p>
        </c:txPr>
        <c:crossAx val="279111456"/>
        <c:crosses val="autoZero"/>
        <c:auto val="0"/>
        <c:lblOffset val="100"/>
        <c:baseTimeUnit val="days"/>
      </c:dateAx>
      <c:valAx>
        <c:axId val="279111456"/>
        <c:scaling>
          <c:orientation val="minMax"/>
        </c:scaling>
        <c:delete val="0"/>
        <c:axPos val="l"/>
        <c:majorGridlines/>
        <c:title>
          <c:tx>
            <c:rich>
              <a:bodyPr rot="-5400000" vert="horz"/>
              <a:lstStyle/>
              <a:p>
                <a:pPr>
                  <a:defRPr/>
                </a:pPr>
                <a:r>
                  <a:rPr lang="en-US" sz="2000" b="0" i="0" baseline="0">
                    <a:effectLst/>
                  </a:rPr>
                  <a:t>Rates per 100,000 Population</a:t>
                </a:r>
                <a:endParaRPr lang="en-US" sz="2800">
                  <a:effectLst/>
                </a:endParaRPr>
              </a:p>
            </c:rich>
          </c:tx>
          <c:layout>
            <c:manualLayout>
              <c:xMode val="edge"/>
              <c:yMode val="edge"/>
              <c:x val="4.512866598196965E-2"/>
              <c:y val="6.1182967800586352E-2"/>
            </c:manualLayout>
          </c:layout>
          <c:overlay val="0"/>
        </c:title>
        <c:numFmt formatCode="#,##0" sourceLinked="0"/>
        <c:majorTickMark val="in"/>
        <c:minorTickMark val="none"/>
        <c:tickLblPos val="nextTo"/>
        <c:spPr>
          <a:ln>
            <a:noFill/>
          </a:ln>
        </c:spPr>
        <c:crossAx val="279110280"/>
        <c:crosses val="autoZero"/>
        <c:crossBetween val="midCat"/>
      </c:valAx>
      <c:spPr>
        <a:noFill/>
        <a:ln w="25400">
          <a:solidFill>
            <a:schemeClr val="bg1"/>
          </a:solidFill>
        </a:ln>
      </c:spPr>
    </c:plotArea>
    <c:legend>
      <c:legendPos val="t"/>
      <c:layout>
        <c:manualLayout>
          <c:xMode val="edge"/>
          <c:yMode val="edge"/>
          <c:x val="0.17709651425150805"/>
          <c:y val="1.4925376057777266E-2"/>
          <c:w val="0.72621632822213023"/>
          <c:h val="8.094999039252368E-2"/>
        </c:manualLayout>
      </c:layout>
      <c:overlay val="0"/>
      <c:spPr>
        <a:noFill/>
        <a:ln>
          <a:noFill/>
        </a:ln>
      </c:spPr>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pPr>
            <a:r>
              <a:rPr lang="en-US" sz="2400" b="0"/>
              <a:t>Asians/Pacific Islanders </a:t>
            </a:r>
          </a:p>
          <a:p>
            <a:pPr>
              <a:defRPr sz="2000" b="0"/>
            </a:pPr>
            <a:r>
              <a:rPr lang="en-US" sz="2400" b="0"/>
              <a:t>N=1,391</a:t>
            </a:r>
          </a:p>
        </c:rich>
      </c:tx>
      <c:layout>
        <c:manualLayout>
          <c:xMode val="edge"/>
          <c:yMode val="edge"/>
          <c:x val="0.21418017277702028"/>
          <c:y val="4.7146680016266138E-2"/>
        </c:manualLayout>
      </c:layout>
      <c:overlay val="0"/>
    </c:title>
    <c:autoTitleDeleted val="0"/>
    <c:plotArea>
      <c:layout/>
      <c:pieChart>
        <c:varyColors val="1"/>
        <c:ser>
          <c:idx val="0"/>
          <c:order val="0"/>
          <c:tx>
            <c:strRef>
              <c:f>Sheet1!$B$1</c:f>
              <c:strCache>
                <c:ptCount val="1"/>
                <c:pt idx="0">
                  <c:v>HIV (not AIDS)</c:v>
                </c:pt>
              </c:strCache>
            </c:strRef>
          </c:tx>
          <c:dPt>
            <c:idx val="0"/>
            <c:bubble3D val="0"/>
            <c:spPr>
              <a:solidFill>
                <a:srgbClr val="7ED0E0"/>
              </a:solidFill>
              <a:ln>
                <a:solidFill>
                  <a:schemeClr val="tx1"/>
                </a:solidFill>
              </a:ln>
            </c:spPr>
            <c:extLst>
              <c:ext xmlns:c16="http://schemas.microsoft.com/office/drawing/2014/chart" uri="{C3380CC4-5D6E-409C-BE32-E72D297353CC}">
                <c16:uniqueId val="{00000001-A8CC-4DB9-BEEC-31311831DD6E}"/>
              </c:ext>
            </c:extLst>
          </c:dPt>
          <c:dPt>
            <c:idx val="1"/>
            <c:bubble3D val="0"/>
            <c:spPr>
              <a:solidFill>
                <a:srgbClr val="FEE643"/>
              </a:solidFill>
              <a:ln>
                <a:solidFill>
                  <a:schemeClr val="tx1"/>
                </a:solidFill>
              </a:ln>
            </c:spPr>
            <c:extLst>
              <c:ext xmlns:c16="http://schemas.microsoft.com/office/drawing/2014/chart" uri="{C3380CC4-5D6E-409C-BE32-E72D297353CC}">
                <c16:uniqueId val="{00000003-A8CC-4DB9-BEEC-31311831DD6E}"/>
              </c:ext>
            </c:extLst>
          </c:dPt>
          <c:dPt>
            <c:idx val="2"/>
            <c:bubble3D val="0"/>
            <c:spPr>
              <a:solidFill>
                <a:srgbClr val="FFAA00"/>
              </a:solidFill>
              <a:ln>
                <a:solidFill>
                  <a:schemeClr val="tx1"/>
                </a:solidFill>
              </a:ln>
            </c:spPr>
            <c:extLst>
              <c:ext xmlns:c16="http://schemas.microsoft.com/office/drawing/2014/chart" uri="{C3380CC4-5D6E-409C-BE32-E72D297353CC}">
                <c16:uniqueId val="{00000005-A8CC-4DB9-BEEC-31311831DD6E}"/>
              </c:ext>
            </c:extLst>
          </c:dPt>
          <c:dPt>
            <c:idx val="3"/>
            <c:bubble3D val="0"/>
            <c:spPr>
              <a:solidFill>
                <a:srgbClr val="00B0F0"/>
              </a:solidFill>
              <a:ln>
                <a:solidFill>
                  <a:schemeClr val="tx1"/>
                </a:solidFill>
              </a:ln>
            </c:spPr>
            <c:extLst>
              <c:ext xmlns:c16="http://schemas.microsoft.com/office/drawing/2014/chart" uri="{C3380CC4-5D6E-409C-BE32-E72D297353CC}">
                <c16:uniqueId val="{00000007-A8CC-4DB9-BEEC-31311831DD6E}"/>
              </c:ext>
            </c:extLst>
          </c:dPt>
          <c:dLbls>
            <c:dLbl>
              <c:idx val="0"/>
              <c:layout>
                <c:manualLayout>
                  <c:x val="-9.5385526032458229E-2"/>
                  <c:y val="-0.39764878585919206"/>
                </c:manualLayout>
              </c:layout>
              <c:spPr>
                <a:noFill/>
                <a:ln>
                  <a:noFill/>
                </a:ln>
                <a:effectLst/>
              </c:spPr>
              <c:txPr>
                <a:bodyPr wrap="square" lIns="38100" tIns="19050" rIns="38100" bIns="19050" anchor="ctr">
                  <a:noAutofit/>
                </a:bodyPr>
                <a:lstStyle/>
                <a:p>
                  <a:pPr>
                    <a:defRPr sz="2400" b="0"/>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7390946821481368"/>
                      <c:h val="8.875005263379511E-2"/>
                    </c:manualLayout>
                  </c15:layout>
                </c:ext>
                <c:ext xmlns:c16="http://schemas.microsoft.com/office/drawing/2014/chart" uri="{C3380CC4-5D6E-409C-BE32-E72D297353CC}">
                  <c16:uniqueId val="{00000001-A8CC-4DB9-BEEC-31311831DD6E}"/>
                </c:ext>
              </c:extLst>
            </c:dLbl>
            <c:dLbl>
              <c:idx val="1"/>
              <c:layout>
                <c:manualLayout>
                  <c:x val="-9.725229658792689E-3"/>
                  <c:y val="-2.182258858267727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8CC-4DB9-BEEC-31311831DD6E}"/>
                </c:ext>
              </c:extLst>
            </c:dLbl>
            <c:spPr>
              <a:noFill/>
              <a:ln>
                <a:noFill/>
              </a:ln>
              <a:effectLst/>
            </c:spPr>
            <c:txPr>
              <a:bodyPr wrap="square" lIns="38100" tIns="19050" rIns="38100" bIns="19050" anchor="ctr">
                <a:spAutoFit/>
              </a:bodyPr>
              <a:lstStyle/>
              <a:p>
                <a:pPr>
                  <a:defRPr sz="2400" b="0"/>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Asian/Pacific Islander-Only</c:v>
                </c:pt>
                <c:pt idx="1">
                  <c:v>Asian/Pacific Islander-Hispanic</c:v>
                </c:pt>
                <c:pt idx="2">
                  <c:v>Asian/Pacific Islander-Multi-Race</c:v>
                </c:pt>
              </c:strCache>
            </c:strRef>
          </c:cat>
          <c:val>
            <c:numRef>
              <c:f>Sheet1!$B$2:$B$4</c:f>
              <c:numCache>
                <c:formatCode>General</c:formatCode>
                <c:ptCount val="3"/>
                <c:pt idx="0">
                  <c:v>929</c:v>
                </c:pt>
                <c:pt idx="1">
                  <c:v>117</c:v>
                </c:pt>
                <c:pt idx="2">
                  <c:v>345</c:v>
                </c:pt>
              </c:numCache>
            </c:numRef>
          </c:val>
          <c:extLst>
            <c:ext xmlns:c16="http://schemas.microsoft.com/office/drawing/2014/chart" uri="{C3380CC4-5D6E-409C-BE32-E72D297353CC}">
              <c16:uniqueId val="{00000008-A8CC-4DB9-BEEC-31311831DD6E}"/>
            </c:ext>
          </c:extLst>
        </c:ser>
        <c:dLbls>
          <c:dLblPos val="outEnd"/>
          <c:showLegendKey val="0"/>
          <c:showVal val="0"/>
          <c:showCatName val="0"/>
          <c:showSerName val="0"/>
          <c:showPercent val="1"/>
          <c:showBubbleSize val="0"/>
          <c:showLeaderLines val="0"/>
        </c:dLbls>
        <c:firstSliceAng val="0"/>
      </c:pieChart>
    </c:plotArea>
    <c:legend>
      <c:legendPos val="b"/>
      <c:layout>
        <c:manualLayout>
          <c:xMode val="edge"/>
          <c:yMode val="edge"/>
          <c:x val="0.10466592168244306"/>
          <c:y val="0.75020761839047612"/>
          <c:w val="0.79307039844554461"/>
          <c:h val="0.16405584850534163"/>
        </c:manualLayout>
      </c:layout>
      <c:overlay val="0"/>
      <c:txPr>
        <a:bodyPr/>
        <a:lstStyle/>
        <a:p>
          <a:pPr>
            <a:defRPr sz="2000" b="0"/>
          </a:pPr>
          <a:endParaRPr lang="en-US"/>
        </a:p>
      </c:txPr>
    </c:legend>
    <c:plotVisOnly val="1"/>
    <c:dispBlanksAs val="gap"/>
    <c:showDLblsOverMax val="0"/>
  </c:chart>
  <c:txPr>
    <a:bodyPr/>
    <a:lstStyle/>
    <a:p>
      <a:pPr>
        <a:defRPr sz="18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Arial" panose="020B0604020202020204" pitchFamily="34" charset="0"/>
                <a:cs typeface="Arial" panose="020B0604020202020204" pitchFamily="34" charset="0"/>
              </a:defRPr>
            </a:pPr>
            <a:r>
              <a:rPr lang="en-US" sz="2400" b="0">
                <a:latin typeface="Arial" panose="020B0604020202020204" pitchFamily="34" charset="0"/>
                <a:cs typeface="Arial" panose="020B0604020202020204" pitchFamily="34" charset="0"/>
              </a:rPr>
              <a:t>American Indians/Alaska Natives</a:t>
            </a:r>
          </a:p>
          <a:p>
            <a:pPr>
              <a:defRPr sz="1600" b="0">
                <a:latin typeface="Arial" panose="020B0604020202020204" pitchFamily="34" charset="0"/>
                <a:cs typeface="Arial" panose="020B0604020202020204" pitchFamily="34" charset="0"/>
              </a:defRPr>
            </a:pPr>
            <a:r>
              <a:rPr lang="en-US" sz="2400" b="0">
                <a:latin typeface="Arial" panose="020B0604020202020204" pitchFamily="34" charset="0"/>
                <a:cs typeface="Arial" panose="020B0604020202020204" pitchFamily="34" charset="0"/>
              </a:rPr>
              <a:t>N=567</a:t>
            </a:r>
          </a:p>
        </c:rich>
      </c:tx>
      <c:layout>
        <c:manualLayout>
          <c:xMode val="edge"/>
          <c:yMode val="edge"/>
          <c:x val="0.16477515695700987"/>
          <c:y val="5.4789182699609702E-2"/>
        </c:manualLayout>
      </c:layout>
      <c:overlay val="0"/>
    </c:title>
    <c:autoTitleDeleted val="0"/>
    <c:plotArea>
      <c:layout>
        <c:manualLayout>
          <c:layoutTarget val="inner"/>
          <c:xMode val="edge"/>
          <c:yMode val="edge"/>
          <c:x val="0.28674583502984291"/>
          <c:y val="0.22611911898099121"/>
          <c:w val="0.52420870726906688"/>
          <c:h val="0.55549972779825985"/>
        </c:manualLayout>
      </c:layout>
      <c:pieChart>
        <c:varyColors val="1"/>
        <c:ser>
          <c:idx val="0"/>
          <c:order val="0"/>
          <c:tx>
            <c:strRef>
              <c:f>Sheet1!$B$1</c:f>
              <c:strCache>
                <c:ptCount val="1"/>
                <c:pt idx="0">
                  <c:v>HIV (not AIDS)</c:v>
                </c:pt>
              </c:strCache>
            </c:strRef>
          </c:tx>
          <c:spPr>
            <a:ln>
              <a:solidFill>
                <a:schemeClr val="tx1"/>
              </a:solidFill>
            </a:ln>
          </c:spPr>
          <c:dPt>
            <c:idx val="0"/>
            <c:bubble3D val="0"/>
            <c:spPr>
              <a:solidFill>
                <a:srgbClr val="589CAF"/>
              </a:solidFill>
              <a:ln>
                <a:solidFill>
                  <a:schemeClr val="tx1"/>
                </a:solidFill>
              </a:ln>
            </c:spPr>
            <c:extLst>
              <c:ext xmlns:c16="http://schemas.microsoft.com/office/drawing/2014/chart" uri="{C3380CC4-5D6E-409C-BE32-E72D297353CC}">
                <c16:uniqueId val="{00000001-80D4-4459-BB6C-FD82A396A1C6}"/>
              </c:ext>
            </c:extLst>
          </c:dPt>
          <c:dPt>
            <c:idx val="1"/>
            <c:bubble3D val="0"/>
            <c:spPr>
              <a:solidFill>
                <a:srgbClr val="FEE643"/>
              </a:solidFill>
              <a:ln>
                <a:solidFill>
                  <a:schemeClr val="tx1"/>
                </a:solidFill>
              </a:ln>
            </c:spPr>
            <c:extLst>
              <c:ext xmlns:c16="http://schemas.microsoft.com/office/drawing/2014/chart" uri="{C3380CC4-5D6E-409C-BE32-E72D297353CC}">
                <c16:uniqueId val="{00000003-80D4-4459-BB6C-FD82A396A1C6}"/>
              </c:ext>
            </c:extLst>
          </c:dPt>
          <c:dPt>
            <c:idx val="2"/>
            <c:bubble3D val="0"/>
            <c:spPr>
              <a:solidFill>
                <a:srgbClr val="FFAA00"/>
              </a:solidFill>
              <a:ln>
                <a:solidFill>
                  <a:schemeClr val="tx1"/>
                </a:solidFill>
              </a:ln>
            </c:spPr>
            <c:extLst>
              <c:ext xmlns:c16="http://schemas.microsoft.com/office/drawing/2014/chart" uri="{C3380CC4-5D6E-409C-BE32-E72D297353CC}">
                <c16:uniqueId val="{00000005-80D4-4459-BB6C-FD82A396A1C6}"/>
              </c:ext>
            </c:extLst>
          </c:dPt>
          <c:dPt>
            <c:idx val="3"/>
            <c:bubble3D val="0"/>
            <c:spPr>
              <a:solidFill>
                <a:srgbClr val="00B0F0"/>
              </a:solidFill>
              <a:ln>
                <a:solidFill>
                  <a:schemeClr val="tx1"/>
                </a:solidFill>
              </a:ln>
            </c:spPr>
            <c:extLst>
              <c:ext xmlns:c16="http://schemas.microsoft.com/office/drawing/2014/chart" uri="{C3380CC4-5D6E-409C-BE32-E72D297353CC}">
                <c16:uniqueId val="{00000007-80D4-4459-BB6C-FD82A396A1C6}"/>
              </c:ext>
            </c:extLst>
          </c:dPt>
          <c:dLbls>
            <c:dLbl>
              <c:idx val="1"/>
              <c:layout>
                <c:manualLayout>
                  <c:x val="-2.8735698459485181E-3"/>
                  <c:y val="7.112743504206024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0D4-4459-BB6C-FD82A396A1C6}"/>
                </c:ext>
              </c:extLst>
            </c:dLbl>
            <c:dLbl>
              <c:idx val="2"/>
              <c:layout>
                <c:manualLayout>
                  <c:x val="4.1666666666666664E-2"/>
                  <c:y val="0.101521899973206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0D4-4459-BB6C-FD82A396A1C6}"/>
                </c:ext>
              </c:extLst>
            </c:dLbl>
            <c:dLbl>
              <c:idx val="3"/>
              <c:layout>
                <c:manualLayout>
                  <c:x val="4.7916502624671918E-2"/>
                  <c:y val="0.1874997539370079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0D4-4459-BB6C-FD82A396A1C6}"/>
                </c:ext>
              </c:extLst>
            </c:dLbl>
            <c:spPr>
              <a:noFill/>
              <a:ln>
                <a:noFill/>
              </a:ln>
              <a:effectLst/>
            </c:spPr>
            <c:txPr>
              <a:bodyPr/>
              <a:lstStyle/>
              <a:p>
                <a:pPr>
                  <a:defRPr sz="2400" b="0">
                    <a:latin typeface="Arial" panose="020B0604020202020204" pitchFamily="34" charset="0"/>
                    <a:cs typeface="Arial" panose="020B0604020202020204" pitchFamily="34" charset="0"/>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American Indian/Alaska Native-Only</c:v>
                </c:pt>
                <c:pt idx="1">
                  <c:v>American Indian/Alaska Native-Hispanic</c:v>
                </c:pt>
                <c:pt idx="2">
                  <c:v>American Indian/Alaska Native-Multi-Race</c:v>
                </c:pt>
              </c:strCache>
            </c:strRef>
          </c:cat>
          <c:val>
            <c:numRef>
              <c:f>Sheet1!$B$2:$B$4</c:f>
              <c:numCache>
                <c:formatCode>General</c:formatCode>
                <c:ptCount val="3"/>
                <c:pt idx="0">
                  <c:v>159</c:v>
                </c:pt>
                <c:pt idx="1">
                  <c:v>92</c:v>
                </c:pt>
                <c:pt idx="2">
                  <c:v>316</c:v>
                </c:pt>
              </c:numCache>
            </c:numRef>
          </c:val>
          <c:extLst>
            <c:ext xmlns:c16="http://schemas.microsoft.com/office/drawing/2014/chart" uri="{C3380CC4-5D6E-409C-BE32-E72D297353CC}">
              <c16:uniqueId val="{00000008-80D4-4459-BB6C-FD82A396A1C6}"/>
            </c:ext>
          </c:extLst>
        </c:ser>
        <c:dLbls>
          <c:dLblPos val="outEnd"/>
          <c:showLegendKey val="0"/>
          <c:showVal val="0"/>
          <c:showCatName val="0"/>
          <c:showSerName val="0"/>
          <c:showPercent val="1"/>
          <c:showBubbleSize val="0"/>
          <c:showLeaderLines val="0"/>
        </c:dLbls>
        <c:firstSliceAng val="0"/>
      </c:pieChart>
    </c:plotArea>
    <c:legend>
      <c:legendPos val="b"/>
      <c:layout>
        <c:manualLayout>
          <c:xMode val="edge"/>
          <c:yMode val="edge"/>
          <c:x val="6.5249451948081405E-2"/>
          <c:y val="0.80641517549014141"/>
          <c:w val="0.93236733920372583"/>
          <c:h val="0.19358474779484774"/>
        </c:manualLayout>
      </c:layout>
      <c:overlay val="0"/>
      <c:txPr>
        <a:bodyPr/>
        <a:lstStyle/>
        <a:p>
          <a:pPr>
            <a:defRPr sz="20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Asian/Pacific Islander</c:v>
                </c:pt>
              </c:strCache>
            </c:strRef>
          </c:tx>
          <c:spPr>
            <a:ln w="38100">
              <a:solidFill>
                <a:srgbClr val="03A3B2"/>
              </a:solidFill>
            </a:ln>
          </c:spPr>
          <c:marker>
            <c:symbol val="none"/>
          </c:marker>
          <c:cat>
            <c:strRef>
              <c:f>Sheet1!$A$2:$A$42</c:f>
              <c:strCache>
                <c:ptCount val="41"/>
                <c:pt idx="0">
                  <c:v>82</c:v>
                </c:pt>
                <c:pt idx="1">
                  <c:v>83</c:v>
                </c:pt>
                <c:pt idx="2">
                  <c:v>84</c:v>
                </c:pt>
                <c:pt idx="3">
                  <c:v>85</c:v>
                </c:pt>
                <c:pt idx="4">
                  <c:v>86</c:v>
                </c:pt>
                <c:pt idx="5">
                  <c:v>87</c:v>
                </c:pt>
                <c:pt idx="6">
                  <c:v>88</c:v>
                </c:pt>
                <c:pt idx="7">
                  <c:v>89</c:v>
                </c:pt>
                <c:pt idx="8">
                  <c:v>90</c:v>
                </c:pt>
                <c:pt idx="9">
                  <c:v>91</c:v>
                </c:pt>
                <c:pt idx="10">
                  <c:v>92</c:v>
                </c:pt>
                <c:pt idx="11">
                  <c:v>93</c:v>
                </c:pt>
                <c:pt idx="12">
                  <c:v>94</c:v>
                </c:pt>
                <c:pt idx="13">
                  <c:v>95</c:v>
                </c:pt>
                <c:pt idx="14">
                  <c:v>96</c:v>
                </c:pt>
                <c:pt idx="15">
                  <c:v>97</c:v>
                </c:pt>
                <c:pt idx="16">
                  <c:v>98</c:v>
                </c:pt>
                <c:pt idx="17">
                  <c:v>99</c:v>
                </c:pt>
                <c:pt idx="18">
                  <c:v>00</c:v>
                </c:pt>
                <c:pt idx="19">
                  <c:v>01</c:v>
                </c:pt>
                <c:pt idx="20">
                  <c:v>02</c:v>
                </c:pt>
                <c:pt idx="21">
                  <c:v>03</c:v>
                </c:pt>
                <c:pt idx="22">
                  <c:v>04</c:v>
                </c:pt>
                <c:pt idx="23">
                  <c:v>05</c:v>
                </c:pt>
                <c:pt idx="24">
                  <c:v>06</c:v>
                </c:pt>
                <c:pt idx="25">
                  <c:v>07</c:v>
                </c:pt>
                <c:pt idx="26">
                  <c:v>08</c:v>
                </c:pt>
                <c:pt idx="27">
                  <c:v>09</c:v>
                </c:pt>
                <c:pt idx="28">
                  <c:v>10</c:v>
                </c:pt>
                <c:pt idx="29">
                  <c:v>11</c:v>
                </c:pt>
                <c:pt idx="30">
                  <c:v>12</c:v>
                </c:pt>
                <c:pt idx="31">
                  <c:v>13</c:v>
                </c:pt>
                <c:pt idx="32">
                  <c:v>14</c:v>
                </c:pt>
                <c:pt idx="33">
                  <c:v>15</c:v>
                </c:pt>
                <c:pt idx="34">
                  <c:v>16</c:v>
                </c:pt>
                <c:pt idx="35">
                  <c:v>17</c:v>
                </c:pt>
                <c:pt idx="36">
                  <c:v>18</c:v>
                </c:pt>
                <c:pt idx="37">
                  <c:v>19</c:v>
                </c:pt>
                <c:pt idx="38">
                  <c:v>20</c:v>
                </c:pt>
                <c:pt idx="39">
                  <c:v>21</c:v>
                </c:pt>
                <c:pt idx="40">
                  <c:v>22</c:v>
                </c:pt>
              </c:strCache>
            </c:strRef>
          </c:cat>
          <c:val>
            <c:numRef>
              <c:f>Sheet1!$B$2:$B$42</c:f>
              <c:numCache>
                <c:formatCode>#######0</c:formatCode>
                <c:ptCount val="41"/>
                <c:pt idx="0">
                  <c:v>1</c:v>
                </c:pt>
                <c:pt idx="1">
                  <c:v>0</c:v>
                </c:pt>
                <c:pt idx="2">
                  <c:v>1</c:v>
                </c:pt>
                <c:pt idx="3">
                  <c:v>3</c:v>
                </c:pt>
                <c:pt idx="4">
                  <c:v>2</c:v>
                </c:pt>
                <c:pt idx="5">
                  <c:v>5</c:v>
                </c:pt>
                <c:pt idx="6">
                  <c:v>7</c:v>
                </c:pt>
                <c:pt idx="7">
                  <c:v>5</c:v>
                </c:pt>
                <c:pt idx="8">
                  <c:v>10</c:v>
                </c:pt>
                <c:pt idx="9">
                  <c:v>12</c:v>
                </c:pt>
                <c:pt idx="10">
                  <c:v>16</c:v>
                </c:pt>
                <c:pt idx="11">
                  <c:v>13</c:v>
                </c:pt>
                <c:pt idx="12">
                  <c:v>10</c:v>
                </c:pt>
                <c:pt idx="13">
                  <c:v>17</c:v>
                </c:pt>
                <c:pt idx="14">
                  <c:v>17</c:v>
                </c:pt>
                <c:pt idx="15">
                  <c:v>23</c:v>
                </c:pt>
                <c:pt idx="16">
                  <c:v>33</c:v>
                </c:pt>
                <c:pt idx="17">
                  <c:v>35</c:v>
                </c:pt>
                <c:pt idx="18">
                  <c:v>25</c:v>
                </c:pt>
                <c:pt idx="19">
                  <c:v>35</c:v>
                </c:pt>
                <c:pt idx="20">
                  <c:v>38</c:v>
                </c:pt>
                <c:pt idx="21">
                  <c:v>55</c:v>
                </c:pt>
                <c:pt idx="22">
                  <c:v>48</c:v>
                </c:pt>
                <c:pt idx="23">
                  <c:v>34</c:v>
                </c:pt>
                <c:pt idx="24">
                  <c:v>47</c:v>
                </c:pt>
                <c:pt idx="25">
                  <c:v>43</c:v>
                </c:pt>
                <c:pt idx="26">
                  <c:v>55</c:v>
                </c:pt>
                <c:pt idx="27">
                  <c:v>46</c:v>
                </c:pt>
                <c:pt idx="28">
                  <c:v>44</c:v>
                </c:pt>
                <c:pt idx="29">
                  <c:v>65</c:v>
                </c:pt>
                <c:pt idx="30">
                  <c:v>48</c:v>
                </c:pt>
                <c:pt idx="31">
                  <c:v>61</c:v>
                </c:pt>
                <c:pt idx="32">
                  <c:v>63</c:v>
                </c:pt>
                <c:pt idx="33">
                  <c:v>76</c:v>
                </c:pt>
                <c:pt idx="34">
                  <c:v>61</c:v>
                </c:pt>
                <c:pt idx="35">
                  <c:v>67</c:v>
                </c:pt>
                <c:pt idx="36">
                  <c:v>76</c:v>
                </c:pt>
                <c:pt idx="37">
                  <c:v>65</c:v>
                </c:pt>
                <c:pt idx="38">
                  <c:v>59</c:v>
                </c:pt>
                <c:pt idx="39">
                  <c:v>62</c:v>
                </c:pt>
                <c:pt idx="40">
                  <c:v>26</c:v>
                </c:pt>
              </c:numCache>
            </c:numRef>
          </c:val>
          <c:smooth val="0"/>
          <c:extLst>
            <c:ext xmlns:c16="http://schemas.microsoft.com/office/drawing/2014/chart" uri="{C3380CC4-5D6E-409C-BE32-E72D297353CC}">
              <c16:uniqueId val="{00000000-D12A-4EE7-9307-DDB27387B183}"/>
            </c:ext>
          </c:extLst>
        </c:ser>
        <c:ser>
          <c:idx val="1"/>
          <c:order val="1"/>
          <c:tx>
            <c:strRef>
              <c:f>Sheet1!$C$1</c:f>
              <c:strCache>
                <c:ptCount val="1"/>
                <c:pt idx="0">
                  <c:v>American Indian/Alaska Native</c:v>
                </c:pt>
              </c:strCache>
            </c:strRef>
          </c:tx>
          <c:spPr>
            <a:ln w="38100">
              <a:solidFill>
                <a:srgbClr val="FFAA00"/>
              </a:solidFill>
            </a:ln>
          </c:spPr>
          <c:marker>
            <c:symbol val="none"/>
          </c:marker>
          <c:cat>
            <c:strRef>
              <c:f>Sheet1!$A$2:$A$42</c:f>
              <c:strCache>
                <c:ptCount val="41"/>
                <c:pt idx="0">
                  <c:v>82</c:v>
                </c:pt>
                <c:pt idx="1">
                  <c:v>83</c:v>
                </c:pt>
                <c:pt idx="2">
                  <c:v>84</c:v>
                </c:pt>
                <c:pt idx="3">
                  <c:v>85</c:v>
                </c:pt>
                <c:pt idx="4">
                  <c:v>86</c:v>
                </c:pt>
                <c:pt idx="5">
                  <c:v>87</c:v>
                </c:pt>
                <c:pt idx="6">
                  <c:v>88</c:v>
                </c:pt>
                <c:pt idx="7">
                  <c:v>89</c:v>
                </c:pt>
                <c:pt idx="8">
                  <c:v>90</c:v>
                </c:pt>
                <c:pt idx="9">
                  <c:v>91</c:v>
                </c:pt>
                <c:pt idx="10">
                  <c:v>92</c:v>
                </c:pt>
                <c:pt idx="11">
                  <c:v>93</c:v>
                </c:pt>
                <c:pt idx="12">
                  <c:v>94</c:v>
                </c:pt>
                <c:pt idx="13">
                  <c:v>95</c:v>
                </c:pt>
                <c:pt idx="14">
                  <c:v>96</c:v>
                </c:pt>
                <c:pt idx="15">
                  <c:v>97</c:v>
                </c:pt>
                <c:pt idx="16">
                  <c:v>98</c:v>
                </c:pt>
                <c:pt idx="17">
                  <c:v>99</c:v>
                </c:pt>
                <c:pt idx="18">
                  <c:v>00</c:v>
                </c:pt>
                <c:pt idx="19">
                  <c:v>01</c:v>
                </c:pt>
                <c:pt idx="20">
                  <c:v>02</c:v>
                </c:pt>
                <c:pt idx="21">
                  <c:v>03</c:v>
                </c:pt>
                <c:pt idx="22">
                  <c:v>04</c:v>
                </c:pt>
                <c:pt idx="23">
                  <c:v>05</c:v>
                </c:pt>
                <c:pt idx="24">
                  <c:v>06</c:v>
                </c:pt>
                <c:pt idx="25">
                  <c:v>07</c:v>
                </c:pt>
                <c:pt idx="26">
                  <c:v>08</c:v>
                </c:pt>
                <c:pt idx="27">
                  <c:v>09</c:v>
                </c:pt>
                <c:pt idx="28">
                  <c:v>10</c:v>
                </c:pt>
                <c:pt idx="29">
                  <c:v>11</c:v>
                </c:pt>
                <c:pt idx="30">
                  <c:v>12</c:v>
                </c:pt>
                <c:pt idx="31">
                  <c:v>13</c:v>
                </c:pt>
                <c:pt idx="32">
                  <c:v>14</c:v>
                </c:pt>
                <c:pt idx="33">
                  <c:v>15</c:v>
                </c:pt>
                <c:pt idx="34">
                  <c:v>16</c:v>
                </c:pt>
                <c:pt idx="35">
                  <c:v>17</c:v>
                </c:pt>
                <c:pt idx="36">
                  <c:v>18</c:v>
                </c:pt>
                <c:pt idx="37">
                  <c:v>19</c:v>
                </c:pt>
                <c:pt idx="38">
                  <c:v>20</c:v>
                </c:pt>
                <c:pt idx="39">
                  <c:v>21</c:v>
                </c:pt>
                <c:pt idx="40">
                  <c:v>22</c:v>
                </c:pt>
              </c:strCache>
            </c:strRef>
          </c:cat>
          <c:val>
            <c:numRef>
              <c:f>Sheet1!$C$2:$C$42</c:f>
              <c:numCache>
                <c:formatCode>#######0</c:formatCode>
                <c:ptCount val="41"/>
                <c:pt idx="0">
                  <c:v>2</c:v>
                </c:pt>
                <c:pt idx="1">
                  <c:v>1</c:v>
                </c:pt>
                <c:pt idx="2">
                  <c:v>0</c:v>
                </c:pt>
                <c:pt idx="3">
                  <c:v>4</c:v>
                </c:pt>
                <c:pt idx="4">
                  <c:v>4</c:v>
                </c:pt>
                <c:pt idx="5">
                  <c:v>4</c:v>
                </c:pt>
                <c:pt idx="6">
                  <c:v>6</c:v>
                </c:pt>
                <c:pt idx="7">
                  <c:v>9</c:v>
                </c:pt>
                <c:pt idx="8">
                  <c:v>8</c:v>
                </c:pt>
                <c:pt idx="9">
                  <c:v>8</c:v>
                </c:pt>
                <c:pt idx="10">
                  <c:v>17</c:v>
                </c:pt>
                <c:pt idx="11">
                  <c:v>6</c:v>
                </c:pt>
                <c:pt idx="12">
                  <c:v>17</c:v>
                </c:pt>
                <c:pt idx="13">
                  <c:v>9</c:v>
                </c:pt>
                <c:pt idx="14">
                  <c:v>13</c:v>
                </c:pt>
                <c:pt idx="15">
                  <c:v>14</c:v>
                </c:pt>
                <c:pt idx="16">
                  <c:v>24</c:v>
                </c:pt>
                <c:pt idx="17">
                  <c:v>16</c:v>
                </c:pt>
                <c:pt idx="18">
                  <c:v>26</c:v>
                </c:pt>
                <c:pt idx="19">
                  <c:v>20</c:v>
                </c:pt>
                <c:pt idx="20">
                  <c:v>28</c:v>
                </c:pt>
                <c:pt idx="21">
                  <c:v>28</c:v>
                </c:pt>
                <c:pt idx="22">
                  <c:v>29</c:v>
                </c:pt>
                <c:pt idx="23">
                  <c:v>21</c:v>
                </c:pt>
                <c:pt idx="24">
                  <c:v>24</c:v>
                </c:pt>
                <c:pt idx="25">
                  <c:v>32</c:v>
                </c:pt>
                <c:pt idx="26">
                  <c:v>19</c:v>
                </c:pt>
                <c:pt idx="27">
                  <c:v>13</c:v>
                </c:pt>
                <c:pt idx="28">
                  <c:v>16</c:v>
                </c:pt>
                <c:pt idx="29">
                  <c:v>6</c:v>
                </c:pt>
                <c:pt idx="30">
                  <c:v>14</c:v>
                </c:pt>
                <c:pt idx="31">
                  <c:v>10</c:v>
                </c:pt>
                <c:pt idx="32">
                  <c:v>22</c:v>
                </c:pt>
                <c:pt idx="33">
                  <c:v>16</c:v>
                </c:pt>
                <c:pt idx="34">
                  <c:v>15</c:v>
                </c:pt>
                <c:pt idx="35">
                  <c:v>15</c:v>
                </c:pt>
                <c:pt idx="36">
                  <c:v>13</c:v>
                </c:pt>
                <c:pt idx="37">
                  <c:v>14</c:v>
                </c:pt>
                <c:pt idx="38">
                  <c:v>9</c:v>
                </c:pt>
                <c:pt idx="39">
                  <c:v>12</c:v>
                </c:pt>
                <c:pt idx="40">
                  <c:v>4</c:v>
                </c:pt>
              </c:numCache>
            </c:numRef>
          </c:val>
          <c:smooth val="0"/>
          <c:extLst>
            <c:ext xmlns:c16="http://schemas.microsoft.com/office/drawing/2014/chart" uri="{C3380CC4-5D6E-409C-BE32-E72D297353CC}">
              <c16:uniqueId val="{00000001-D12A-4EE7-9307-DDB27387B183}"/>
            </c:ext>
          </c:extLst>
        </c:ser>
        <c:dLbls>
          <c:showLegendKey val="0"/>
          <c:showVal val="0"/>
          <c:showCatName val="0"/>
          <c:showSerName val="0"/>
          <c:showPercent val="0"/>
          <c:showBubbleSize val="0"/>
        </c:dLbls>
        <c:smooth val="0"/>
        <c:axId val="878503872"/>
        <c:axId val="661357440"/>
      </c:lineChart>
      <c:catAx>
        <c:axId val="878503872"/>
        <c:scaling>
          <c:orientation val="minMax"/>
        </c:scaling>
        <c:delete val="0"/>
        <c:axPos val="b"/>
        <c:title>
          <c:tx>
            <c:rich>
              <a:bodyPr/>
              <a:lstStyle/>
              <a:p>
                <a:pPr>
                  <a:defRPr/>
                </a:pPr>
                <a:r>
                  <a:rPr lang="en-US"/>
                  <a:t>Year of Diagnosis</a:t>
                </a:r>
              </a:p>
            </c:rich>
          </c:tx>
          <c:overlay val="0"/>
        </c:title>
        <c:numFmt formatCode="General" sourceLinked="0"/>
        <c:majorTickMark val="out"/>
        <c:minorTickMark val="none"/>
        <c:tickLblPos val="nextTo"/>
        <c:crossAx val="661357440"/>
        <c:crosses val="autoZero"/>
        <c:auto val="1"/>
        <c:lblAlgn val="ctr"/>
        <c:lblOffset val="100"/>
        <c:noMultiLvlLbl val="0"/>
      </c:catAx>
      <c:valAx>
        <c:axId val="661357440"/>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a:t>Number of Diagnoses</a:t>
                </a:r>
              </a:p>
            </c:rich>
          </c:tx>
          <c:layout>
            <c:manualLayout>
              <c:xMode val="edge"/>
              <c:yMode val="edge"/>
              <c:x val="2.5409008831655177E-3"/>
              <c:y val="0.14903106252723611"/>
            </c:manualLayout>
          </c:layout>
          <c:overlay val="0"/>
        </c:title>
        <c:numFmt formatCode="#######0" sourceLinked="1"/>
        <c:majorTickMark val="out"/>
        <c:minorTickMark val="none"/>
        <c:tickLblPos val="nextTo"/>
        <c:spPr>
          <a:ln>
            <a:noFill/>
          </a:ln>
        </c:spPr>
        <c:crossAx val="878503872"/>
        <c:crossesAt val="1"/>
        <c:crossBetween val="midCat"/>
      </c:valAx>
    </c:plotArea>
    <c:legend>
      <c:legendPos val="t"/>
      <c:layout>
        <c:manualLayout>
          <c:xMode val="edge"/>
          <c:yMode val="edge"/>
          <c:x val="9.3855703599003429E-2"/>
          <c:y val="1.8749999999999999E-2"/>
          <c:w val="0.86212082112597677"/>
          <c:h val="0.10169340551181102"/>
        </c:manualLayout>
      </c:layout>
      <c:overlay val="0"/>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13–19</c:v>
                </c:pt>
              </c:strCache>
            </c:strRef>
          </c:tx>
          <c:spPr>
            <a:ln w="38100" cap="rnd">
              <a:solidFill>
                <a:srgbClr val="03A3B2"/>
              </a:solidFill>
              <a:round/>
            </a:ln>
            <a:effectLst/>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c:formatCode>
                <c:ptCount val="10"/>
                <c:pt idx="0">
                  <c:v>0.04</c:v>
                </c:pt>
                <c:pt idx="1">
                  <c:v>0.03</c:v>
                </c:pt>
                <c:pt idx="2">
                  <c:v>0.04</c:v>
                </c:pt>
                <c:pt idx="3">
                  <c:v>0.04</c:v>
                </c:pt>
                <c:pt idx="4">
                  <c:v>0.04</c:v>
                </c:pt>
                <c:pt idx="5">
                  <c:v>0.04</c:v>
                </c:pt>
                <c:pt idx="6">
                  <c:v>0.04</c:v>
                </c:pt>
                <c:pt idx="7">
                  <c:v>0.04</c:v>
                </c:pt>
                <c:pt idx="8">
                  <c:v>0.03</c:v>
                </c:pt>
                <c:pt idx="9">
                  <c:v>0.03</c:v>
                </c:pt>
              </c:numCache>
            </c:numRef>
          </c:val>
          <c:smooth val="0"/>
          <c:extLst>
            <c:ext xmlns:c16="http://schemas.microsoft.com/office/drawing/2014/chart" uri="{C3380CC4-5D6E-409C-BE32-E72D297353CC}">
              <c16:uniqueId val="{00000000-0244-4C89-B7EB-270C5F0E270D}"/>
            </c:ext>
          </c:extLst>
        </c:ser>
        <c:ser>
          <c:idx val="1"/>
          <c:order val="1"/>
          <c:tx>
            <c:strRef>
              <c:f>Sheet1!$C$1</c:f>
              <c:strCache>
                <c:ptCount val="1"/>
                <c:pt idx="0">
                  <c:v>20–29</c:v>
                </c:pt>
              </c:strCache>
            </c:strRef>
          </c:tx>
          <c:spPr>
            <a:ln w="38100" cap="rnd">
              <a:solidFill>
                <a:schemeClr val="accent2"/>
              </a:solidFill>
              <a:round/>
            </a:ln>
            <a:effectLst/>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c:formatCode>
                <c:ptCount val="10"/>
                <c:pt idx="0">
                  <c:v>0.3</c:v>
                </c:pt>
                <c:pt idx="1">
                  <c:v>0.32</c:v>
                </c:pt>
                <c:pt idx="2">
                  <c:v>0.33</c:v>
                </c:pt>
                <c:pt idx="3">
                  <c:v>0.32</c:v>
                </c:pt>
                <c:pt idx="4">
                  <c:v>0.31</c:v>
                </c:pt>
                <c:pt idx="5">
                  <c:v>0.34</c:v>
                </c:pt>
                <c:pt idx="6">
                  <c:v>0.31</c:v>
                </c:pt>
                <c:pt idx="7">
                  <c:v>0.31</c:v>
                </c:pt>
                <c:pt idx="8">
                  <c:v>0.28999999999999998</c:v>
                </c:pt>
                <c:pt idx="9">
                  <c:v>0.28000000000000003</c:v>
                </c:pt>
              </c:numCache>
            </c:numRef>
          </c:val>
          <c:smooth val="0"/>
          <c:extLst>
            <c:ext xmlns:c16="http://schemas.microsoft.com/office/drawing/2014/chart" uri="{C3380CC4-5D6E-409C-BE32-E72D297353CC}">
              <c16:uniqueId val="{00000001-0244-4C89-B7EB-270C5F0E270D}"/>
            </c:ext>
          </c:extLst>
        </c:ser>
        <c:ser>
          <c:idx val="2"/>
          <c:order val="2"/>
          <c:tx>
            <c:strRef>
              <c:f>Sheet1!$D$1</c:f>
              <c:strCache>
                <c:ptCount val="1"/>
                <c:pt idx="0">
                  <c:v>30–39</c:v>
                </c:pt>
              </c:strCache>
            </c:strRef>
          </c:tx>
          <c:spPr>
            <a:ln w="38100" cap="rnd">
              <a:solidFill>
                <a:srgbClr val="7F7F7F"/>
              </a:solidFill>
              <a:round/>
            </a:ln>
            <a:effectLst/>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Cache>
                <c:formatCode>0%</c:formatCode>
                <c:ptCount val="10"/>
                <c:pt idx="0">
                  <c:v>0.22</c:v>
                </c:pt>
                <c:pt idx="1">
                  <c:v>0.23</c:v>
                </c:pt>
                <c:pt idx="2">
                  <c:v>0.23</c:v>
                </c:pt>
                <c:pt idx="3">
                  <c:v>0.26</c:v>
                </c:pt>
                <c:pt idx="4">
                  <c:v>0.27</c:v>
                </c:pt>
                <c:pt idx="5">
                  <c:v>0.25</c:v>
                </c:pt>
                <c:pt idx="6">
                  <c:v>0.25</c:v>
                </c:pt>
                <c:pt idx="7">
                  <c:v>0.27</c:v>
                </c:pt>
                <c:pt idx="8">
                  <c:v>0.3</c:v>
                </c:pt>
                <c:pt idx="9">
                  <c:v>0.32</c:v>
                </c:pt>
              </c:numCache>
            </c:numRef>
          </c:val>
          <c:smooth val="0"/>
          <c:extLst>
            <c:ext xmlns:c16="http://schemas.microsoft.com/office/drawing/2014/chart" uri="{C3380CC4-5D6E-409C-BE32-E72D297353CC}">
              <c16:uniqueId val="{00000002-0244-4C89-B7EB-270C5F0E270D}"/>
            </c:ext>
          </c:extLst>
        </c:ser>
        <c:ser>
          <c:idx val="3"/>
          <c:order val="3"/>
          <c:tx>
            <c:strRef>
              <c:f>Sheet1!$E$1</c:f>
              <c:strCache>
                <c:ptCount val="1"/>
                <c:pt idx="0">
                  <c:v>40–49</c:v>
                </c:pt>
              </c:strCache>
            </c:strRef>
          </c:tx>
          <c:spPr>
            <a:ln w="38100" cap="rnd">
              <a:solidFill>
                <a:schemeClr val="accent4"/>
              </a:solidFill>
              <a:round/>
            </a:ln>
            <a:effectLst/>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Sheet1!$E$2:$E$11</c:f>
              <c:numCache>
                <c:formatCode>0%</c:formatCode>
                <c:ptCount val="10"/>
                <c:pt idx="0">
                  <c:v>0.22</c:v>
                </c:pt>
                <c:pt idx="1">
                  <c:v>0.2</c:v>
                </c:pt>
                <c:pt idx="2">
                  <c:v>0.19</c:v>
                </c:pt>
                <c:pt idx="3">
                  <c:v>0.19</c:v>
                </c:pt>
                <c:pt idx="4">
                  <c:v>0.16</c:v>
                </c:pt>
                <c:pt idx="5">
                  <c:v>0.16</c:v>
                </c:pt>
                <c:pt idx="6">
                  <c:v>0.17</c:v>
                </c:pt>
                <c:pt idx="7">
                  <c:v>0.16</c:v>
                </c:pt>
                <c:pt idx="8">
                  <c:v>0.17</c:v>
                </c:pt>
                <c:pt idx="9">
                  <c:v>0.17</c:v>
                </c:pt>
              </c:numCache>
            </c:numRef>
          </c:val>
          <c:smooth val="0"/>
          <c:extLst>
            <c:ext xmlns:c16="http://schemas.microsoft.com/office/drawing/2014/chart" uri="{C3380CC4-5D6E-409C-BE32-E72D297353CC}">
              <c16:uniqueId val="{00000003-0244-4C89-B7EB-270C5F0E270D}"/>
            </c:ext>
          </c:extLst>
        </c:ser>
        <c:ser>
          <c:idx val="4"/>
          <c:order val="4"/>
          <c:tx>
            <c:strRef>
              <c:f>Sheet1!$F$1</c:f>
              <c:strCache>
                <c:ptCount val="1"/>
                <c:pt idx="0">
                  <c:v>50+</c:v>
                </c:pt>
              </c:strCache>
            </c:strRef>
          </c:tx>
          <c:spPr>
            <a:ln w="38100" cap="rnd">
              <a:solidFill>
                <a:srgbClr val="7030A0"/>
              </a:solidFill>
              <a:round/>
            </a:ln>
            <a:effectLst/>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Sheet1!$F$2:$F$11</c:f>
              <c:numCache>
                <c:formatCode>0%</c:formatCode>
                <c:ptCount val="10"/>
                <c:pt idx="0">
                  <c:v>0.22</c:v>
                </c:pt>
                <c:pt idx="1">
                  <c:v>0.21</c:v>
                </c:pt>
                <c:pt idx="2">
                  <c:v>0.21</c:v>
                </c:pt>
                <c:pt idx="3">
                  <c:v>0.2</c:v>
                </c:pt>
                <c:pt idx="4">
                  <c:v>0.22</c:v>
                </c:pt>
                <c:pt idx="5">
                  <c:v>0.21</c:v>
                </c:pt>
                <c:pt idx="6">
                  <c:v>0.23</c:v>
                </c:pt>
                <c:pt idx="7">
                  <c:v>0.22</c:v>
                </c:pt>
                <c:pt idx="8">
                  <c:v>0.22</c:v>
                </c:pt>
                <c:pt idx="9">
                  <c:v>0.2</c:v>
                </c:pt>
              </c:numCache>
            </c:numRef>
          </c:val>
          <c:smooth val="0"/>
          <c:extLst>
            <c:ext xmlns:c16="http://schemas.microsoft.com/office/drawing/2014/chart" uri="{C3380CC4-5D6E-409C-BE32-E72D297353CC}">
              <c16:uniqueId val="{00000004-0244-4C89-B7EB-270C5F0E270D}"/>
            </c:ext>
          </c:extLst>
        </c:ser>
        <c:dLbls>
          <c:showLegendKey val="0"/>
          <c:showVal val="0"/>
          <c:showCatName val="0"/>
          <c:showSerName val="0"/>
          <c:showPercent val="0"/>
          <c:showBubbleSize val="0"/>
        </c:dLbls>
        <c:smooth val="0"/>
        <c:axId val="1071783567"/>
        <c:axId val="932727823"/>
      </c:lineChart>
      <c:catAx>
        <c:axId val="1071783567"/>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r>
                  <a:rPr lang="en-US"/>
                  <a:t>Year of</a:t>
                </a:r>
                <a:r>
                  <a:rPr lang="en-US" baseline="0"/>
                  <a:t> Diagnosis</a:t>
                </a:r>
                <a:endParaRPr lang="en-US"/>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32727823"/>
        <c:crosses val="autoZero"/>
        <c:auto val="1"/>
        <c:lblAlgn val="ctr"/>
        <c:lblOffset val="100"/>
        <c:noMultiLvlLbl val="0"/>
      </c:catAx>
      <c:valAx>
        <c:axId val="9327278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r>
                  <a:rPr lang="en-US"/>
                  <a:t>% of Diagnoses</a:t>
                </a:r>
              </a:p>
            </c:rich>
          </c:tx>
          <c:layout>
            <c:manualLayout>
              <c:xMode val="edge"/>
              <c:yMode val="edge"/>
              <c:x val="2.5197801361786297E-3"/>
              <c:y val="0.20445075938220547"/>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71783567"/>
        <c:crosses val="autoZero"/>
        <c:crossBetween val="midCat"/>
      </c:valAx>
      <c:spPr>
        <a:noFill/>
        <a:ln>
          <a:noFill/>
        </a:ln>
        <a:effectLst/>
      </c:spPr>
    </c:plotArea>
    <c:legend>
      <c:legendPos val="t"/>
      <c:layout>
        <c:manualLayout>
          <c:xMode val="edge"/>
          <c:yMode val="edge"/>
          <c:x val="0.14528072577884285"/>
          <c:y val="1.6153797721805741E-2"/>
          <c:w val="0.69404342120278439"/>
          <c:h val="9.6344302239093085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224815401856987"/>
          <c:y val="0.12806904906117506"/>
          <c:w val="0.79736156513043421"/>
          <c:h val="0.63760165556228543"/>
        </c:manualLayout>
      </c:layout>
      <c:lineChart>
        <c:grouping val="standard"/>
        <c:varyColors val="0"/>
        <c:ser>
          <c:idx val="0"/>
          <c:order val="0"/>
          <c:tx>
            <c:strRef>
              <c:f>Sheet1!$B$1</c:f>
              <c:strCache>
                <c:ptCount val="1"/>
                <c:pt idx="0">
                  <c:v>MMSC</c:v>
                </c:pt>
              </c:strCache>
            </c:strRef>
          </c:tx>
          <c:spPr>
            <a:ln w="38100">
              <a:solidFill>
                <a:srgbClr val="7030A0"/>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c:formatCode>
                <c:ptCount val="10"/>
                <c:pt idx="0">
                  <c:v>2428</c:v>
                </c:pt>
                <c:pt idx="1">
                  <c:v>2590</c:v>
                </c:pt>
                <c:pt idx="2">
                  <c:v>2733</c:v>
                </c:pt>
                <c:pt idx="3">
                  <c:v>2707</c:v>
                </c:pt>
                <c:pt idx="4">
                  <c:v>2694</c:v>
                </c:pt>
                <c:pt idx="5">
                  <c:v>2564</c:v>
                </c:pt>
                <c:pt idx="6">
                  <c:v>2462</c:v>
                </c:pt>
                <c:pt idx="7">
                  <c:v>1895</c:v>
                </c:pt>
                <c:pt idx="8">
                  <c:v>2333</c:v>
                </c:pt>
                <c:pt idx="9">
                  <c:v>2750</c:v>
                </c:pt>
              </c:numCache>
            </c:numRef>
          </c:val>
          <c:smooth val="0"/>
          <c:extLst>
            <c:ext xmlns:c16="http://schemas.microsoft.com/office/drawing/2014/chart" uri="{C3380CC4-5D6E-409C-BE32-E72D297353CC}">
              <c16:uniqueId val="{00000000-F708-4F42-BF3F-4FCA239AAFE3}"/>
            </c:ext>
          </c:extLst>
        </c:ser>
        <c:ser>
          <c:idx val="1"/>
          <c:order val="1"/>
          <c:tx>
            <c:strRef>
              <c:f>Sheet1!$C$1</c:f>
              <c:strCache>
                <c:ptCount val="1"/>
                <c:pt idx="0">
                  <c:v>IDU</c:v>
                </c:pt>
              </c:strCache>
            </c:strRef>
          </c:tx>
          <c:spPr>
            <a:ln w="38100">
              <a:solidFill>
                <a:srgbClr val="00A2B1"/>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General</c:formatCode>
                <c:ptCount val="10"/>
                <c:pt idx="0">
                  <c:v>98</c:v>
                </c:pt>
                <c:pt idx="1">
                  <c:v>102</c:v>
                </c:pt>
                <c:pt idx="2">
                  <c:v>93</c:v>
                </c:pt>
                <c:pt idx="3">
                  <c:v>92</c:v>
                </c:pt>
                <c:pt idx="4">
                  <c:v>96</c:v>
                </c:pt>
                <c:pt idx="5">
                  <c:v>125</c:v>
                </c:pt>
                <c:pt idx="6">
                  <c:v>117</c:v>
                </c:pt>
                <c:pt idx="7">
                  <c:v>93</c:v>
                </c:pt>
                <c:pt idx="8">
                  <c:v>121</c:v>
                </c:pt>
                <c:pt idx="9">
                  <c:v>104</c:v>
                </c:pt>
              </c:numCache>
            </c:numRef>
          </c:val>
          <c:smooth val="0"/>
          <c:extLst>
            <c:ext xmlns:c16="http://schemas.microsoft.com/office/drawing/2014/chart" uri="{C3380CC4-5D6E-409C-BE32-E72D297353CC}">
              <c16:uniqueId val="{00000001-F708-4F42-BF3F-4FCA239AAFE3}"/>
            </c:ext>
          </c:extLst>
        </c:ser>
        <c:ser>
          <c:idx val="2"/>
          <c:order val="2"/>
          <c:tx>
            <c:strRef>
              <c:f>Sheet1!$D$1</c:f>
              <c:strCache>
                <c:ptCount val="1"/>
                <c:pt idx="0">
                  <c:v>MMSC/IDU</c:v>
                </c:pt>
              </c:strCache>
            </c:strRef>
          </c:tx>
          <c:spPr>
            <a:ln w="38100">
              <a:solidFill>
                <a:srgbClr val="BC5E00"/>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Cache>
                <c:formatCode>General</c:formatCode>
                <c:ptCount val="10"/>
                <c:pt idx="0">
                  <c:v>91</c:v>
                </c:pt>
                <c:pt idx="1">
                  <c:v>118</c:v>
                </c:pt>
                <c:pt idx="2">
                  <c:v>110</c:v>
                </c:pt>
                <c:pt idx="3">
                  <c:v>109</c:v>
                </c:pt>
                <c:pt idx="4">
                  <c:v>99</c:v>
                </c:pt>
                <c:pt idx="5">
                  <c:v>115</c:v>
                </c:pt>
                <c:pt idx="6">
                  <c:v>109</c:v>
                </c:pt>
                <c:pt idx="7">
                  <c:v>75</c:v>
                </c:pt>
                <c:pt idx="8">
                  <c:v>83</c:v>
                </c:pt>
                <c:pt idx="9">
                  <c:v>84</c:v>
                </c:pt>
              </c:numCache>
            </c:numRef>
          </c:val>
          <c:smooth val="0"/>
          <c:extLst>
            <c:ext xmlns:c16="http://schemas.microsoft.com/office/drawing/2014/chart" uri="{C3380CC4-5D6E-409C-BE32-E72D297353CC}">
              <c16:uniqueId val="{00000002-F708-4F42-BF3F-4FCA239AAFE3}"/>
            </c:ext>
          </c:extLst>
        </c:ser>
        <c:ser>
          <c:idx val="3"/>
          <c:order val="3"/>
          <c:tx>
            <c:strRef>
              <c:f>Sheet1!$E$1</c:f>
              <c:strCache>
                <c:ptCount val="1"/>
                <c:pt idx="0">
                  <c:v>Heterosexual</c:v>
                </c:pt>
              </c:strCache>
            </c:strRef>
          </c:tx>
          <c:spPr>
            <a:ln w="38100">
              <a:solidFill>
                <a:srgbClr val="FFAA00"/>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Sheet1!$E$2:$E$11</c:f>
              <c:numCache>
                <c:formatCode>General</c:formatCode>
                <c:ptCount val="10"/>
                <c:pt idx="0">
                  <c:v>579</c:v>
                </c:pt>
                <c:pt idx="1">
                  <c:v>659</c:v>
                </c:pt>
                <c:pt idx="2">
                  <c:v>635</c:v>
                </c:pt>
                <c:pt idx="3">
                  <c:v>650</c:v>
                </c:pt>
                <c:pt idx="4">
                  <c:v>639</c:v>
                </c:pt>
                <c:pt idx="5">
                  <c:v>693</c:v>
                </c:pt>
                <c:pt idx="6">
                  <c:v>634</c:v>
                </c:pt>
                <c:pt idx="7">
                  <c:v>459</c:v>
                </c:pt>
                <c:pt idx="8">
                  <c:v>596</c:v>
                </c:pt>
                <c:pt idx="9">
                  <c:v>727</c:v>
                </c:pt>
              </c:numCache>
            </c:numRef>
          </c:val>
          <c:smooth val="0"/>
          <c:extLst>
            <c:ext xmlns:c16="http://schemas.microsoft.com/office/drawing/2014/chart" uri="{C3380CC4-5D6E-409C-BE32-E72D297353CC}">
              <c16:uniqueId val="{00000003-F708-4F42-BF3F-4FCA239AAFE3}"/>
            </c:ext>
          </c:extLst>
        </c:ser>
        <c:dLbls>
          <c:showLegendKey val="0"/>
          <c:showVal val="0"/>
          <c:showCatName val="0"/>
          <c:showSerName val="0"/>
          <c:showPercent val="0"/>
          <c:showBubbleSize val="0"/>
        </c:dLbls>
        <c:smooth val="0"/>
        <c:axId val="164661248"/>
        <c:axId val="164618240"/>
      </c:lineChart>
      <c:catAx>
        <c:axId val="164661248"/>
        <c:scaling>
          <c:orientation val="minMax"/>
        </c:scaling>
        <c:delete val="0"/>
        <c:axPos val="b"/>
        <c:title>
          <c:tx>
            <c:rich>
              <a:bodyPr/>
              <a:lstStyle/>
              <a:p>
                <a:pPr>
                  <a:defRPr/>
                </a:pPr>
                <a:r>
                  <a:rPr lang="en-US"/>
                  <a:t>Year of Diagnosis</a:t>
                </a:r>
              </a:p>
            </c:rich>
          </c:tx>
          <c:overlay val="0"/>
        </c:title>
        <c:numFmt formatCode="General" sourceLinked="1"/>
        <c:majorTickMark val="in"/>
        <c:minorTickMark val="none"/>
        <c:tickLblPos val="nextTo"/>
        <c:crossAx val="164618240"/>
        <c:crosses val="autoZero"/>
        <c:auto val="1"/>
        <c:lblAlgn val="ctr"/>
        <c:lblOffset val="100"/>
        <c:noMultiLvlLbl val="0"/>
      </c:catAx>
      <c:valAx>
        <c:axId val="164618240"/>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a:t>Number of Diagnoses</a:t>
                </a:r>
              </a:p>
            </c:rich>
          </c:tx>
          <c:layout>
            <c:manualLayout>
              <c:xMode val="edge"/>
              <c:yMode val="edge"/>
              <c:x val="8.7962093494323868E-3"/>
              <c:y val="0.10286876640419948"/>
            </c:manualLayout>
          </c:layout>
          <c:overlay val="0"/>
        </c:title>
        <c:numFmt formatCode="#,##0" sourceLinked="0"/>
        <c:majorTickMark val="out"/>
        <c:minorTickMark val="none"/>
        <c:tickLblPos val="nextTo"/>
        <c:crossAx val="164661248"/>
        <c:crosses val="autoZero"/>
        <c:crossBetween val="midCat"/>
      </c:valAx>
      <c:spPr>
        <a:ln>
          <a:noFill/>
        </a:ln>
      </c:spPr>
    </c:plotArea>
    <c:legend>
      <c:legendPos val="t"/>
      <c:layout>
        <c:manualLayout>
          <c:xMode val="edge"/>
          <c:yMode val="edge"/>
          <c:x val="9.5617026132602992E-2"/>
          <c:y val="1.7241379310344827E-2"/>
          <c:w val="0.89999997469856929"/>
          <c:h val="8.3440742984050076E-2"/>
        </c:manualLayout>
      </c:layout>
      <c:overlay val="0"/>
      <c:spPr>
        <a:ln>
          <a:noFill/>
        </a:ln>
      </c:sp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52238690124662"/>
          <c:y val="4.117818944710052E-2"/>
          <c:w val="0.45286561732480696"/>
          <c:h val="0.92810457516339873"/>
        </c:manualLayout>
      </c:layout>
      <c:barChart>
        <c:barDir val="bar"/>
        <c:grouping val="clustered"/>
        <c:varyColors val="0"/>
        <c:ser>
          <c:idx val="0"/>
          <c:order val="0"/>
          <c:tx>
            <c:strRef>
              <c:f>Sheet1!$B$1</c:f>
              <c:strCache>
                <c:ptCount val="1"/>
                <c:pt idx="0">
                  <c:v>Rate per 100,000</c:v>
                </c:pt>
              </c:strCache>
            </c:strRef>
          </c:tx>
          <c:spPr>
            <a:solidFill>
              <a:srgbClr val="03A3B2"/>
            </a:solidFill>
            <a:ln>
              <a:solidFill>
                <a:schemeClr val="tx1"/>
              </a:solidFill>
            </a:ln>
            <a:effectLst/>
          </c:spPr>
          <c:invertIfNegative val="0"/>
          <c:dPt>
            <c:idx val="0"/>
            <c:invertIfNegative val="0"/>
            <c:bubble3D val="0"/>
            <c:spPr>
              <a:solidFill>
                <a:srgbClr val="FFE600"/>
              </a:solidFill>
              <a:ln>
                <a:solidFill>
                  <a:schemeClr val="tx1"/>
                </a:solidFill>
              </a:ln>
              <a:effectLst/>
            </c:spPr>
            <c:extLst>
              <c:ext xmlns:c16="http://schemas.microsoft.com/office/drawing/2014/chart" uri="{C3380CC4-5D6E-409C-BE32-E72D297353CC}">
                <c16:uniqueId val="{00000001-681C-44AE-9DB1-A613D509E504}"/>
              </c:ext>
            </c:extLst>
          </c:dPt>
          <c:dPt>
            <c:idx val="3"/>
            <c:invertIfNegative val="0"/>
            <c:bubble3D val="0"/>
            <c:spPr>
              <a:solidFill>
                <a:srgbClr val="FFE600"/>
              </a:solidFill>
              <a:ln>
                <a:solidFill>
                  <a:schemeClr val="tx1"/>
                </a:solidFill>
              </a:ln>
              <a:effectLst/>
            </c:spPr>
            <c:extLst>
              <c:ext xmlns:c16="http://schemas.microsoft.com/office/drawing/2014/chart" uri="{C3380CC4-5D6E-409C-BE32-E72D297353CC}">
                <c16:uniqueId val="{00000007-7F60-4019-BD9A-27A215915D09}"/>
              </c:ext>
            </c:extLst>
          </c:dPt>
          <c:dPt>
            <c:idx val="4"/>
            <c:invertIfNegative val="0"/>
            <c:bubble3D val="0"/>
            <c:spPr>
              <a:solidFill>
                <a:srgbClr val="03A3B2"/>
              </a:solidFill>
              <a:ln>
                <a:solidFill>
                  <a:schemeClr val="tx1"/>
                </a:solidFill>
              </a:ln>
              <a:effectLst/>
            </c:spPr>
            <c:extLst>
              <c:ext xmlns:c16="http://schemas.microsoft.com/office/drawing/2014/chart" uri="{C3380CC4-5D6E-409C-BE32-E72D297353CC}">
                <c16:uniqueId val="{00000005-50E5-4BE3-83E0-94FCDDE0EE46}"/>
              </c:ext>
            </c:extLst>
          </c:dPt>
          <c:dPt>
            <c:idx val="5"/>
            <c:invertIfNegative val="0"/>
            <c:bubble3D val="0"/>
            <c:spPr>
              <a:solidFill>
                <a:srgbClr val="13A9B7"/>
              </a:solidFill>
              <a:ln>
                <a:solidFill>
                  <a:schemeClr val="tx1"/>
                </a:solidFill>
              </a:ln>
              <a:effectLst/>
            </c:spPr>
            <c:extLst>
              <c:ext xmlns:c16="http://schemas.microsoft.com/office/drawing/2014/chart" uri="{C3380CC4-5D6E-409C-BE32-E72D297353CC}">
                <c16:uniqueId val="{00000007-681C-44AE-9DB1-A613D509E504}"/>
              </c:ext>
            </c:extLst>
          </c:dPt>
          <c:dPt>
            <c:idx val="6"/>
            <c:invertIfNegative val="0"/>
            <c:bubble3D val="0"/>
            <c:spPr>
              <a:solidFill>
                <a:srgbClr val="03A3B2"/>
              </a:solidFill>
              <a:ln>
                <a:solidFill>
                  <a:schemeClr val="tx1"/>
                </a:solidFill>
              </a:ln>
              <a:effectLst/>
            </c:spPr>
            <c:extLst>
              <c:ext xmlns:c16="http://schemas.microsoft.com/office/drawing/2014/chart" uri="{C3380CC4-5D6E-409C-BE32-E72D297353CC}">
                <c16:uniqueId val="{00000009-771A-4D30-9804-6FEC313312F8}"/>
              </c:ext>
            </c:extLst>
          </c:dPt>
          <c:dPt>
            <c:idx val="7"/>
            <c:invertIfNegative val="0"/>
            <c:bubble3D val="0"/>
            <c:spPr>
              <a:solidFill>
                <a:srgbClr val="00A0AF"/>
              </a:solidFill>
              <a:ln>
                <a:solidFill>
                  <a:schemeClr val="tx1"/>
                </a:solidFill>
              </a:ln>
              <a:effectLst/>
            </c:spPr>
            <c:extLst>
              <c:ext xmlns:c16="http://schemas.microsoft.com/office/drawing/2014/chart" uri="{C3380CC4-5D6E-409C-BE32-E72D297353CC}">
                <c16:uniqueId val="{0000000B-7F60-4019-BD9A-27A215915D09}"/>
              </c:ext>
            </c:extLst>
          </c:dPt>
          <c:dPt>
            <c:idx val="8"/>
            <c:invertIfNegative val="0"/>
            <c:bubble3D val="0"/>
            <c:spPr>
              <a:solidFill>
                <a:srgbClr val="03A3B2"/>
              </a:solidFill>
              <a:ln>
                <a:solidFill>
                  <a:schemeClr val="tx1"/>
                </a:solidFill>
              </a:ln>
              <a:effectLst/>
            </c:spPr>
            <c:extLst>
              <c:ext xmlns:c16="http://schemas.microsoft.com/office/drawing/2014/chart" uri="{C3380CC4-5D6E-409C-BE32-E72D297353CC}">
                <c16:uniqueId val="{0000000D-681C-44AE-9DB1-A613D509E504}"/>
              </c:ext>
            </c:extLst>
          </c:dPt>
          <c:dPt>
            <c:idx val="9"/>
            <c:invertIfNegative val="0"/>
            <c:bubble3D val="0"/>
            <c:spPr>
              <a:solidFill>
                <a:srgbClr val="13A9B7"/>
              </a:solidFill>
              <a:ln>
                <a:solidFill>
                  <a:schemeClr val="tx1"/>
                </a:solidFill>
              </a:ln>
              <a:effectLst/>
            </c:spPr>
            <c:extLst>
              <c:ext xmlns:c16="http://schemas.microsoft.com/office/drawing/2014/chart" uri="{C3380CC4-5D6E-409C-BE32-E72D297353CC}">
                <c16:uniqueId val="{0000000F-3710-43C6-8AC1-57B1E3E1FCBD}"/>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Miami-Fort Lauderdale-West Palm Beach, FL</c:v>
                </c:pt>
                <c:pt idx="1">
                  <c:v>Memphis, TN-MS-AR</c:v>
                </c:pt>
                <c:pt idx="2">
                  <c:v>Atlanta-Sandy Springs-Alpharetta, GA</c:v>
                </c:pt>
                <c:pt idx="3">
                  <c:v>Orlando-Kissimmee-Sanford, FL</c:v>
                </c:pt>
                <c:pt idx="4">
                  <c:v>Baton Rouge, LA</c:v>
                </c:pt>
                <c:pt idx="5">
                  <c:v>New Orleans-Metairie, LA</c:v>
                </c:pt>
                <c:pt idx="6">
                  <c:v>Jackson, MS</c:v>
                </c:pt>
                <c:pt idx="7">
                  <c:v>Bakersfield, CA</c:v>
                </c:pt>
                <c:pt idx="8">
                  <c:v>Fayetteville, NC</c:v>
                </c:pt>
                <c:pt idx="9">
                  <c:v>Las Vegas-Henderson-Paradise, NV</c:v>
                </c:pt>
              </c:strCache>
            </c:strRef>
          </c:cat>
          <c:val>
            <c:numRef>
              <c:f>Sheet1!$B$2:$B$11</c:f>
              <c:numCache>
                <c:formatCode>0.0</c:formatCode>
                <c:ptCount val="10"/>
                <c:pt idx="0">
                  <c:v>29.3</c:v>
                </c:pt>
                <c:pt idx="1">
                  <c:v>26.4</c:v>
                </c:pt>
                <c:pt idx="2">
                  <c:v>25.4</c:v>
                </c:pt>
                <c:pt idx="3">
                  <c:v>22.7</c:v>
                </c:pt>
                <c:pt idx="4">
                  <c:v>22</c:v>
                </c:pt>
                <c:pt idx="5">
                  <c:v>21.8</c:v>
                </c:pt>
                <c:pt idx="6">
                  <c:v>20.3</c:v>
                </c:pt>
                <c:pt idx="7">
                  <c:v>19.8</c:v>
                </c:pt>
                <c:pt idx="8">
                  <c:v>19.600000000000001</c:v>
                </c:pt>
                <c:pt idx="9">
                  <c:v>19.399999999999999</c:v>
                </c:pt>
              </c:numCache>
            </c:numRef>
          </c:val>
          <c:extLst>
            <c:ext xmlns:c16="http://schemas.microsoft.com/office/drawing/2014/chart" uri="{C3380CC4-5D6E-409C-BE32-E72D297353CC}">
              <c16:uniqueId val="{0000000E-7F60-4019-BD9A-27A215915D09}"/>
            </c:ext>
          </c:extLst>
        </c:ser>
        <c:dLbls>
          <c:showLegendKey val="0"/>
          <c:showVal val="0"/>
          <c:showCatName val="0"/>
          <c:showSerName val="0"/>
          <c:showPercent val="0"/>
          <c:showBubbleSize val="0"/>
        </c:dLbls>
        <c:gapWidth val="182"/>
        <c:axId val="1448992527"/>
        <c:axId val="1448986703"/>
      </c:barChart>
      <c:catAx>
        <c:axId val="1448992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8986703"/>
        <c:crosses val="autoZero"/>
        <c:auto val="1"/>
        <c:lblAlgn val="ctr"/>
        <c:lblOffset val="100"/>
        <c:noMultiLvlLbl val="0"/>
      </c:catAx>
      <c:valAx>
        <c:axId val="1448986703"/>
        <c:scaling>
          <c:orientation val="minMax"/>
        </c:scaling>
        <c:delete val="1"/>
        <c:axPos val="t"/>
        <c:majorGridlines>
          <c:spPr>
            <a:ln w="9525" cap="flat" cmpd="sng" algn="ctr">
              <a:noFill/>
              <a:round/>
            </a:ln>
            <a:effectLst/>
          </c:spPr>
        </c:majorGridlines>
        <c:numFmt formatCode="0" sourceLinked="0"/>
        <c:majorTickMark val="none"/>
        <c:minorTickMark val="none"/>
        <c:tickLblPos val="nextTo"/>
        <c:crossAx val="1448992527"/>
        <c:crosses val="autoZero"/>
        <c:crossBetween val="between"/>
        <c:minorUnit val="2"/>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IDU</c:v>
                </c:pt>
              </c:strCache>
            </c:strRef>
          </c:tx>
          <c:spPr>
            <a:ln w="38100">
              <a:solidFill>
                <a:srgbClr val="00A2B1"/>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General</c:formatCode>
                <c:ptCount val="10"/>
                <c:pt idx="0">
                  <c:v>93</c:v>
                </c:pt>
                <c:pt idx="1">
                  <c:v>96</c:v>
                </c:pt>
                <c:pt idx="2">
                  <c:v>99</c:v>
                </c:pt>
                <c:pt idx="3">
                  <c:v>91</c:v>
                </c:pt>
                <c:pt idx="4">
                  <c:v>88</c:v>
                </c:pt>
                <c:pt idx="5">
                  <c:v>99</c:v>
                </c:pt>
                <c:pt idx="6">
                  <c:v>104</c:v>
                </c:pt>
                <c:pt idx="7">
                  <c:v>75</c:v>
                </c:pt>
                <c:pt idx="8">
                  <c:v>77</c:v>
                </c:pt>
                <c:pt idx="9">
                  <c:v>77</c:v>
                </c:pt>
              </c:numCache>
            </c:numRef>
          </c:val>
          <c:smooth val="0"/>
          <c:extLst>
            <c:ext xmlns:c16="http://schemas.microsoft.com/office/drawing/2014/chart" uri="{C3380CC4-5D6E-409C-BE32-E72D297353CC}">
              <c16:uniqueId val="{00000000-E20E-43F8-A11C-5B990B4DFC8A}"/>
            </c:ext>
          </c:extLst>
        </c:ser>
        <c:ser>
          <c:idx val="1"/>
          <c:order val="1"/>
          <c:tx>
            <c:strRef>
              <c:f>Sheet1!$C$1</c:f>
              <c:strCache>
                <c:ptCount val="1"/>
                <c:pt idx="0">
                  <c:v>Heterosexual</c:v>
                </c:pt>
              </c:strCache>
            </c:strRef>
          </c:tx>
          <c:spPr>
            <a:ln w="38100">
              <a:solidFill>
                <a:srgbClr val="FFAA00"/>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General</c:formatCode>
                <c:ptCount val="10"/>
                <c:pt idx="0">
                  <c:v>943</c:v>
                </c:pt>
                <c:pt idx="1">
                  <c:v>849</c:v>
                </c:pt>
                <c:pt idx="2">
                  <c:v>855</c:v>
                </c:pt>
                <c:pt idx="3">
                  <c:v>896</c:v>
                </c:pt>
                <c:pt idx="4">
                  <c:v>876</c:v>
                </c:pt>
                <c:pt idx="5">
                  <c:v>798</c:v>
                </c:pt>
                <c:pt idx="6">
                  <c:v>787</c:v>
                </c:pt>
                <c:pt idx="7">
                  <c:v>562</c:v>
                </c:pt>
                <c:pt idx="8">
                  <c:v>711</c:v>
                </c:pt>
                <c:pt idx="9">
                  <c:v>796</c:v>
                </c:pt>
              </c:numCache>
            </c:numRef>
          </c:val>
          <c:smooth val="0"/>
          <c:extLst>
            <c:ext xmlns:c16="http://schemas.microsoft.com/office/drawing/2014/chart" uri="{C3380CC4-5D6E-409C-BE32-E72D297353CC}">
              <c16:uniqueId val="{00000001-E20E-43F8-A11C-5B990B4DFC8A}"/>
            </c:ext>
          </c:extLst>
        </c:ser>
        <c:ser>
          <c:idx val="2"/>
          <c:order val="2"/>
          <c:tx>
            <c:strRef>
              <c:f>Sheet1!$D$1</c:f>
              <c:strCache>
                <c:ptCount val="1"/>
                <c:pt idx="0">
                  <c:v>Transgender Sexual Contact</c:v>
                </c:pt>
              </c:strCache>
            </c:strRef>
          </c:tx>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Ref>
          </c:val>
          <c:smooth val="0"/>
          <c:extLst>
            <c:ext xmlns:c16="http://schemas.microsoft.com/office/drawing/2014/chart" uri="{C3380CC4-5D6E-409C-BE32-E72D297353CC}">
              <c16:uniqueId val="{00000002-E20E-43F8-A11C-5B990B4DFC8A}"/>
            </c:ext>
          </c:extLst>
        </c:ser>
        <c:dLbls>
          <c:showLegendKey val="0"/>
          <c:showVal val="0"/>
          <c:showCatName val="0"/>
          <c:showSerName val="0"/>
          <c:showPercent val="0"/>
          <c:showBubbleSize val="0"/>
        </c:dLbls>
        <c:smooth val="0"/>
        <c:axId val="164830720"/>
        <c:axId val="164620544"/>
      </c:lineChart>
      <c:catAx>
        <c:axId val="164830720"/>
        <c:scaling>
          <c:orientation val="minMax"/>
        </c:scaling>
        <c:delete val="0"/>
        <c:axPos val="b"/>
        <c:title>
          <c:tx>
            <c:rich>
              <a:bodyPr/>
              <a:lstStyle/>
              <a:p>
                <a:pPr>
                  <a:defRPr/>
                </a:pPr>
                <a:r>
                  <a:rPr lang="en-US"/>
                  <a:t>Year of Diagnosis</a:t>
                </a:r>
              </a:p>
            </c:rich>
          </c:tx>
          <c:overlay val="0"/>
        </c:title>
        <c:numFmt formatCode="General" sourceLinked="1"/>
        <c:majorTickMark val="in"/>
        <c:minorTickMark val="none"/>
        <c:tickLblPos val="nextTo"/>
        <c:txPr>
          <a:bodyPr/>
          <a:lstStyle/>
          <a:p>
            <a:pPr>
              <a:defRPr sz="2400"/>
            </a:pPr>
            <a:endParaRPr lang="en-US"/>
          </a:p>
        </c:txPr>
        <c:crossAx val="164620544"/>
        <c:crosses val="autoZero"/>
        <c:auto val="1"/>
        <c:lblAlgn val="ctr"/>
        <c:lblOffset val="100"/>
        <c:noMultiLvlLbl val="0"/>
      </c:catAx>
      <c:valAx>
        <c:axId val="164620544"/>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a:t>Number of Diagnoses</a:t>
                </a:r>
              </a:p>
            </c:rich>
          </c:tx>
          <c:layout>
            <c:manualLayout>
              <c:xMode val="edge"/>
              <c:yMode val="edge"/>
              <c:x val="6.006006006006006E-3"/>
              <c:y val="0.11978561498305784"/>
            </c:manualLayout>
          </c:layout>
          <c:overlay val="0"/>
        </c:title>
        <c:numFmt formatCode="#,##0" sourceLinked="0"/>
        <c:majorTickMark val="out"/>
        <c:minorTickMark val="none"/>
        <c:tickLblPos val="nextTo"/>
        <c:crossAx val="164830720"/>
        <c:crosses val="autoZero"/>
        <c:crossBetween val="midCat"/>
      </c:valAx>
    </c:plotArea>
    <c:legend>
      <c:legendPos val="t"/>
      <c:layout>
        <c:manualLayout>
          <c:xMode val="edge"/>
          <c:yMode val="edge"/>
          <c:x val="0.2008557376273912"/>
          <c:y val="4.3669482495394374E-2"/>
          <c:w val="0.73892510468832351"/>
          <c:h val="8.3443202646393377E-2"/>
        </c:manualLayout>
      </c:layout>
      <c:overlay val="0"/>
      <c:spPr>
        <a:ln>
          <a:noFill/>
        </a:ln>
      </c:sp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3407931408365"/>
          <c:y val="0.13168474865039073"/>
          <c:w val="0.67115731534940981"/>
          <c:h val="0.85870160761154857"/>
        </c:manualLayout>
      </c:layout>
      <c:barChart>
        <c:barDir val="bar"/>
        <c:grouping val="clustered"/>
        <c:varyColors val="0"/>
        <c:ser>
          <c:idx val="0"/>
          <c:order val="0"/>
          <c:tx>
            <c:strRef>
              <c:f>Sheet1!$B$1</c:f>
              <c:strCache>
                <c:ptCount val="1"/>
                <c:pt idx="0">
                  <c:v>Population</c:v>
                </c:pt>
              </c:strCache>
            </c:strRef>
          </c:tx>
          <c:spPr>
            <a:solidFill>
              <a:srgbClr val="FFD90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Black</c:v>
                </c:pt>
                <c:pt idx="2">
                  <c:v>Hispanic/Latino</c:v>
                </c:pt>
                <c:pt idx="3">
                  <c:v>Other</c:v>
                </c:pt>
              </c:strCache>
            </c:strRef>
          </c:cat>
          <c:val>
            <c:numRef>
              <c:f>Sheet1!$B$2:$B$5</c:f>
              <c:numCache>
                <c:formatCode>0%</c:formatCode>
                <c:ptCount val="4"/>
                <c:pt idx="0">
                  <c:v>0.54</c:v>
                </c:pt>
                <c:pt idx="1">
                  <c:v>0.14899999999999999</c:v>
                </c:pt>
                <c:pt idx="2">
                  <c:v>0.26</c:v>
                </c:pt>
                <c:pt idx="3">
                  <c:v>4.5999999999999999E-2</c:v>
                </c:pt>
              </c:numCache>
            </c:numRef>
          </c:val>
          <c:extLst>
            <c:ext xmlns:c16="http://schemas.microsoft.com/office/drawing/2014/chart" uri="{C3380CC4-5D6E-409C-BE32-E72D297353CC}">
              <c16:uniqueId val="{00000000-F7B6-4BA8-8E50-D6F0201CE37F}"/>
            </c:ext>
          </c:extLst>
        </c:ser>
        <c:ser>
          <c:idx val="1"/>
          <c:order val="1"/>
          <c:tx>
            <c:strRef>
              <c:f>Sheet1!$C$1</c:f>
              <c:strCache>
                <c:ptCount val="1"/>
                <c:pt idx="0">
                  <c:v>HIV</c:v>
                </c:pt>
              </c:strCache>
            </c:strRef>
          </c:tx>
          <c:spPr>
            <a:solidFill>
              <a:srgbClr val="BC5E0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Black</c:v>
                </c:pt>
                <c:pt idx="2">
                  <c:v>Hispanic/Latino</c:v>
                </c:pt>
                <c:pt idx="3">
                  <c:v>Other</c:v>
                </c:pt>
              </c:strCache>
            </c:strRef>
          </c:cat>
          <c:val>
            <c:numRef>
              <c:f>Sheet1!$C$2:$C$5</c:f>
              <c:numCache>
                <c:formatCode>0%</c:formatCode>
                <c:ptCount val="4"/>
                <c:pt idx="0">
                  <c:v>0.218</c:v>
                </c:pt>
                <c:pt idx="1">
                  <c:v>0.39700000000000002</c:v>
                </c:pt>
                <c:pt idx="2">
                  <c:v>0.36699999999999999</c:v>
                </c:pt>
                <c:pt idx="3">
                  <c:v>1.7999999999999999E-2</c:v>
                </c:pt>
              </c:numCache>
            </c:numRef>
          </c:val>
          <c:extLst>
            <c:ext xmlns:c16="http://schemas.microsoft.com/office/drawing/2014/chart" uri="{C3380CC4-5D6E-409C-BE32-E72D297353CC}">
              <c16:uniqueId val="{00000001-F7B6-4BA8-8E50-D6F0201CE37F}"/>
            </c:ext>
          </c:extLst>
        </c:ser>
        <c:ser>
          <c:idx val="2"/>
          <c:order val="2"/>
          <c:tx>
            <c:strRef>
              <c:f>Sheet1!$D$1</c:f>
              <c:strCache>
                <c:ptCount val="1"/>
                <c:pt idx="0">
                  <c:v>AIDS</c:v>
                </c:pt>
              </c:strCache>
            </c:strRef>
          </c:tx>
          <c:spPr>
            <a:solidFill>
              <a:srgbClr val="13A9B7"/>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Black</c:v>
                </c:pt>
                <c:pt idx="2">
                  <c:v>Hispanic/Latino</c:v>
                </c:pt>
                <c:pt idx="3">
                  <c:v>Other</c:v>
                </c:pt>
              </c:strCache>
            </c:strRef>
          </c:cat>
          <c:val>
            <c:numRef>
              <c:f>Sheet1!$D$2:$D$5</c:f>
              <c:numCache>
                <c:formatCode>0%</c:formatCode>
                <c:ptCount val="4"/>
                <c:pt idx="0">
                  <c:v>0.221</c:v>
                </c:pt>
                <c:pt idx="1">
                  <c:v>0.46600000000000003</c:v>
                </c:pt>
                <c:pt idx="2">
                  <c:v>0.28299999999999997</c:v>
                </c:pt>
                <c:pt idx="3">
                  <c:v>0.03</c:v>
                </c:pt>
              </c:numCache>
            </c:numRef>
          </c:val>
          <c:extLst>
            <c:ext xmlns:c16="http://schemas.microsoft.com/office/drawing/2014/chart" uri="{C3380CC4-5D6E-409C-BE32-E72D297353CC}">
              <c16:uniqueId val="{00000002-F7B6-4BA8-8E50-D6F0201CE37F}"/>
            </c:ext>
          </c:extLst>
        </c:ser>
        <c:dLbls>
          <c:showLegendKey val="0"/>
          <c:showVal val="1"/>
          <c:showCatName val="0"/>
          <c:showSerName val="0"/>
          <c:showPercent val="0"/>
          <c:showBubbleSize val="0"/>
        </c:dLbls>
        <c:gapWidth val="182"/>
        <c:axId val="279833000"/>
        <c:axId val="279835352"/>
      </c:barChart>
      <c:catAx>
        <c:axId val="2798330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79835352"/>
        <c:crosses val="autoZero"/>
        <c:auto val="1"/>
        <c:lblAlgn val="ctr"/>
        <c:lblOffset val="100"/>
        <c:noMultiLvlLbl val="0"/>
      </c:catAx>
      <c:valAx>
        <c:axId val="279835352"/>
        <c:scaling>
          <c:orientation val="minMax"/>
        </c:scaling>
        <c:delete val="1"/>
        <c:axPos val="t"/>
        <c:numFmt formatCode="0%" sourceLinked="1"/>
        <c:majorTickMark val="none"/>
        <c:minorTickMark val="none"/>
        <c:tickLblPos val="nextTo"/>
        <c:crossAx val="2798330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96959524796243"/>
          <c:y val="0.14478391195418755"/>
          <c:w val="0.81100580190634064"/>
          <c:h val="0.66637124194702935"/>
        </c:manualLayout>
      </c:layout>
      <c:barChart>
        <c:barDir val="col"/>
        <c:grouping val="clustered"/>
        <c:varyColors val="0"/>
        <c:ser>
          <c:idx val="0"/>
          <c:order val="0"/>
          <c:tx>
            <c:strRef>
              <c:f>Sheet1!$B$1</c:f>
              <c:strCache>
                <c:ptCount val="1"/>
                <c:pt idx="0">
                  <c:v>White</c:v>
                </c:pt>
              </c:strCache>
            </c:strRef>
          </c:tx>
          <c:spPr>
            <a:solidFill>
              <a:srgbClr val="13A9B7"/>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N=3,711</c:v>
                </c:pt>
                <c:pt idx="1">
                  <c:v>Female N=883</c:v>
                </c:pt>
              </c:strCache>
            </c:strRef>
          </c:cat>
          <c:val>
            <c:numRef>
              <c:f>Sheet1!$B$2:$B$3</c:f>
              <c:numCache>
                <c:formatCode>##0.0</c:formatCode>
                <c:ptCount val="2"/>
                <c:pt idx="0">
                  <c:v>16.399999999999999</c:v>
                </c:pt>
                <c:pt idx="1">
                  <c:v>3.1</c:v>
                </c:pt>
              </c:numCache>
            </c:numRef>
          </c:val>
          <c:extLst>
            <c:ext xmlns:c16="http://schemas.microsoft.com/office/drawing/2014/chart" uri="{C3380CC4-5D6E-409C-BE32-E72D297353CC}">
              <c16:uniqueId val="{00000000-1B6D-4889-9338-0478F43598C8}"/>
            </c:ext>
          </c:extLst>
        </c:ser>
        <c:ser>
          <c:idx val="1"/>
          <c:order val="1"/>
          <c:tx>
            <c:strRef>
              <c:f>Sheet1!$C$1</c:f>
              <c:strCache>
                <c:ptCount val="1"/>
                <c:pt idx="0">
                  <c:v>Black</c:v>
                </c:pt>
              </c:strCache>
            </c:strRef>
          </c:tx>
          <c:spPr>
            <a:solidFill>
              <a:srgbClr val="BC5E00"/>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N=3,711</c:v>
                </c:pt>
                <c:pt idx="1">
                  <c:v>Female N=883</c:v>
                </c:pt>
              </c:strCache>
            </c:strRef>
          </c:cat>
          <c:val>
            <c:numRef>
              <c:f>Sheet1!$C$2:$C$3</c:f>
              <c:numCache>
                <c:formatCode>##0.0</c:formatCode>
                <c:ptCount val="2"/>
                <c:pt idx="0">
                  <c:v>95.8</c:v>
                </c:pt>
                <c:pt idx="1">
                  <c:v>34.799999999999997</c:v>
                </c:pt>
              </c:numCache>
            </c:numRef>
          </c:val>
          <c:extLst>
            <c:ext xmlns:c16="http://schemas.microsoft.com/office/drawing/2014/chart" uri="{C3380CC4-5D6E-409C-BE32-E72D297353CC}">
              <c16:uniqueId val="{00000001-1B6D-4889-9338-0478F43598C8}"/>
            </c:ext>
          </c:extLst>
        </c:ser>
        <c:ser>
          <c:idx val="2"/>
          <c:order val="2"/>
          <c:tx>
            <c:strRef>
              <c:f>Sheet1!$D$1</c:f>
              <c:strCache>
                <c:ptCount val="1"/>
                <c:pt idx="0">
                  <c:v>Hispanic/Latino</c:v>
                </c:pt>
              </c:strCache>
            </c:strRef>
          </c:tx>
          <c:spPr>
            <a:solidFill>
              <a:srgbClr val="FFE600"/>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N=3,711</c:v>
                </c:pt>
                <c:pt idx="1">
                  <c:v>Female N=883</c:v>
                </c:pt>
              </c:strCache>
            </c:strRef>
          </c:cat>
          <c:val>
            <c:numRef>
              <c:f>Sheet1!$D$2:$D$3</c:f>
              <c:numCache>
                <c:formatCode>##0.0</c:formatCode>
                <c:ptCount val="2"/>
                <c:pt idx="0">
                  <c:v>60.4</c:v>
                </c:pt>
                <c:pt idx="1">
                  <c:v>7.3</c:v>
                </c:pt>
              </c:numCache>
            </c:numRef>
          </c:val>
          <c:extLst>
            <c:ext xmlns:c16="http://schemas.microsoft.com/office/drawing/2014/chart" uri="{C3380CC4-5D6E-409C-BE32-E72D297353CC}">
              <c16:uniqueId val="{00000002-1B6D-4889-9338-0478F43598C8}"/>
            </c:ext>
          </c:extLst>
        </c:ser>
        <c:dLbls>
          <c:dLblPos val="outEnd"/>
          <c:showLegendKey val="0"/>
          <c:showVal val="1"/>
          <c:showCatName val="0"/>
          <c:showSerName val="0"/>
          <c:showPercent val="0"/>
          <c:showBubbleSize val="0"/>
        </c:dLbls>
        <c:gapWidth val="150"/>
        <c:axId val="279834960"/>
        <c:axId val="249228120"/>
      </c:barChart>
      <c:catAx>
        <c:axId val="279834960"/>
        <c:scaling>
          <c:orientation val="minMax"/>
        </c:scaling>
        <c:delete val="0"/>
        <c:axPos val="b"/>
        <c:numFmt formatCode="General" sourceLinked="0"/>
        <c:majorTickMark val="out"/>
        <c:minorTickMark val="none"/>
        <c:tickLblPos val="nextTo"/>
        <c:crossAx val="249228120"/>
        <c:crosses val="autoZero"/>
        <c:auto val="1"/>
        <c:lblAlgn val="ctr"/>
        <c:lblOffset val="100"/>
        <c:noMultiLvlLbl val="0"/>
      </c:catAx>
      <c:valAx>
        <c:axId val="249228120"/>
        <c:scaling>
          <c:orientation val="minMax"/>
        </c:scaling>
        <c:delete val="0"/>
        <c:axPos val="l"/>
        <c:title>
          <c:tx>
            <c:rich>
              <a:bodyPr rot="-5400000" vert="horz"/>
              <a:lstStyle/>
              <a:p>
                <a:pPr>
                  <a:defRPr/>
                </a:pPr>
                <a:r>
                  <a:rPr lang="en-US"/>
                  <a:t>Rates per 100,000 Population</a:t>
                </a:r>
              </a:p>
            </c:rich>
          </c:tx>
          <c:layout>
            <c:manualLayout>
              <c:xMode val="edge"/>
              <c:yMode val="edge"/>
              <c:x val="2.2910331378158129E-2"/>
              <c:y val="8.2922124964379201E-2"/>
            </c:manualLayout>
          </c:layout>
          <c:overlay val="0"/>
        </c:title>
        <c:numFmt formatCode="#,##0" sourceLinked="0"/>
        <c:majorTickMark val="out"/>
        <c:minorTickMark val="none"/>
        <c:tickLblPos val="nextTo"/>
        <c:crossAx val="279834960"/>
        <c:crosses val="autoZero"/>
        <c:crossBetween val="between"/>
      </c:valAx>
    </c:plotArea>
    <c:legend>
      <c:legendPos val="t"/>
      <c:overlay val="0"/>
      <c:spPr>
        <a:ln>
          <a:noFill/>
        </a:ln>
      </c:spPr>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63201309465896"/>
          <c:y val="0.14729253457949867"/>
          <c:w val="0.78118124050283189"/>
          <c:h val="0.73282254560573579"/>
        </c:manualLayout>
      </c:layout>
      <c:barChart>
        <c:barDir val="col"/>
        <c:grouping val="clustered"/>
        <c:varyColors val="0"/>
        <c:ser>
          <c:idx val="0"/>
          <c:order val="0"/>
          <c:tx>
            <c:strRef>
              <c:f>Sheet1!$B$1</c:f>
              <c:strCache>
                <c:ptCount val="1"/>
                <c:pt idx="0">
                  <c:v>White</c:v>
                </c:pt>
              </c:strCache>
            </c:strRef>
          </c:tx>
          <c:spPr>
            <a:solidFill>
              <a:srgbClr val="13A9B7"/>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N=1,470</c:v>
                </c:pt>
                <c:pt idx="1">
                  <c:v>Female N=511</c:v>
                </c:pt>
              </c:strCache>
            </c:strRef>
          </c:cat>
          <c:val>
            <c:numRef>
              <c:f>Sheet1!$B$2:$B$3</c:f>
              <c:numCache>
                <c:formatCode>0.0</c:formatCode>
                <c:ptCount val="2"/>
                <c:pt idx="0">
                  <c:v>6.8</c:v>
                </c:pt>
                <c:pt idx="1">
                  <c:v>1.7</c:v>
                </c:pt>
              </c:numCache>
            </c:numRef>
          </c:val>
          <c:extLst>
            <c:ext xmlns:c16="http://schemas.microsoft.com/office/drawing/2014/chart" uri="{C3380CC4-5D6E-409C-BE32-E72D297353CC}">
              <c16:uniqueId val="{00000000-3FB9-4211-81AF-5F54BB074B2A}"/>
            </c:ext>
          </c:extLst>
        </c:ser>
        <c:ser>
          <c:idx val="1"/>
          <c:order val="1"/>
          <c:tx>
            <c:strRef>
              <c:f>Sheet1!$C$1</c:f>
              <c:strCache>
                <c:ptCount val="1"/>
                <c:pt idx="0">
                  <c:v>Black</c:v>
                </c:pt>
              </c:strCache>
            </c:strRef>
          </c:tx>
          <c:spPr>
            <a:solidFill>
              <a:srgbClr val="BC5E00"/>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N=1,470</c:v>
                </c:pt>
                <c:pt idx="1">
                  <c:v>Female N=511</c:v>
                </c:pt>
              </c:strCache>
            </c:strRef>
          </c:cat>
          <c:val>
            <c:numRef>
              <c:f>Sheet1!$C$2:$C$3</c:f>
              <c:numCache>
                <c:formatCode>0.0</c:formatCode>
                <c:ptCount val="2"/>
                <c:pt idx="0">
                  <c:v>44.4</c:v>
                </c:pt>
                <c:pt idx="1">
                  <c:v>21.3</c:v>
                </c:pt>
              </c:numCache>
            </c:numRef>
          </c:val>
          <c:extLst>
            <c:ext xmlns:c16="http://schemas.microsoft.com/office/drawing/2014/chart" uri="{C3380CC4-5D6E-409C-BE32-E72D297353CC}">
              <c16:uniqueId val="{00000001-3FB9-4211-81AF-5F54BB074B2A}"/>
            </c:ext>
          </c:extLst>
        </c:ser>
        <c:ser>
          <c:idx val="2"/>
          <c:order val="2"/>
          <c:tx>
            <c:strRef>
              <c:f>Sheet1!$D$1</c:f>
              <c:strCache>
                <c:ptCount val="1"/>
                <c:pt idx="0">
                  <c:v>Hispanic/Latino</c:v>
                </c:pt>
              </c:strCache>
            </c:strRef>
          </c:tx>
          <c:spPr>
            <a:solidFill>
              <a:srgbClr val="FFE600"/>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N=1,470</c:v>
                </c:pt>
                <c:pt idx="1">
                  <c:v>Female N=511</c:v>
                </c:pt>
              </c:strCache>
            </c:strRef>
          </c:cat>
          <c:val>
            <c:numRef>
              <c:f>Sheet1!$D$2:$D$3</c:f>
              <c:numCache>
                <c:formatCode>0.0</c:formatCode>
                <c:ptCount val="2"/>
                <c:pt idx="0">
                  <c:v>19</c:v>
                </c:pt>
                <c:pt idx="1">
                  <c:v>3.5</c:v>
                </c:pt>
              </c:numCache>
            </c:numRef>
          </c:val>
          <c:extLst>
            <c:ext xmlns:c16="http://schemas.microsoft.com/office/drawing/2014/chart" uri="{C3380CC4-5D6E-409C-BE32-E72D297353CC}">
              <c16:uniqueId val="{00000002-3FB9-4211-81AF-5F54BB074B2A}"/>
            </c:ext>
          </c:extLst>
        </c:ser>
        <c:dLbls>
          <c:dLblPos val="outEnd"/>
          <c:showLegendKey val="0"/>
          <c:showVal val="1"/>
          <c:showCatName val="0"/>
          <c:showSerName val="0"/>
          <c:showPercent val="0"/>
          <c:showBubbleSize val="0"/>
        </c:dLbls>
        <c:gapWidth val="150"/>
        <c:axId val="279834960"/>
        <c:axId val="249228120"/>
      </c:barChart>
      <c:catAx>
        <c:axId val="279834960"/>
        <c:scaling>
          <c:orientation val="minMax"/>
        </c:scaling>
        <c:delete val="0"/>
        <c:axPos val="b"/>
        <c:numFmt formatCode="General" sourceLinked="0"/>
        <c:majorTickMark val="out"/>
        <c:minorTickMark val="none"/>
        <c:tickLblPos val="nextTo"/>
        <c:txPr>
          <a:bodyPr/>
          <a:lstStyle/>
          <a:p>
            <a:pPr>
              <a:defRPr sz="2400"/>
            </a:pPr>
            <a:endParaRPr lang="en-US"/>
          </a:p>
        </c:txPr>
        <c:crossAx val="249228120"/>
        <c:crosses val="autoZero"/>
        <c:auto val="1"/>
        <c:lblAlgn val="ctr"/>
        <c:lblOffset val="100"/>
        <c:noMultiLvlLbl val="0"/>
      </c:catAx>
      <c:valAx>
        <c:axId val="249228120"/>
        <c:scaling>
          <c:orientation val="minMax"/>
        </c:scaling>
        <c:delete val="0"/>
        <c:axPos val="l"/>
        <c:title>
          <c:tx>
            <c:rich>
              <a:bodyPr rot="-5400000" vert="horz"/>
              <a:lstStyle/>
              <a:p>
                <a:pPr>
                  <a:defRPr/>
                </a:pPr>
                <a:r>
                  <a:rPr lang="en-US" sz="2000"/>
                  <a:t>Rates per 100,000 Population</a:t>
                </a:r>
              </a:p>
            </c:rich>
          </c:tx>
          <c:layout>
            <c:manualLayout>
              <c:xMode val="edge"/>
              <c:yMode val="edge"/>
              <c:x val="7.9527191012272083E-2"/>
              <c:y val="9.4201496388028896E-2"/>
            </c:manualLayout>
          </c:layout>
          <c:overlay val="0"/>
        </c:title>
        <c:numFmt formatCode="#,##0" sourceLinked="0"/>
        <c:majorTickMark val="out"/>
        <c:minorTickMark val="none"/>
        <c:tickLblPos val="nextTo"/>
        <c:txPr>
          <a:bodyPr/>
          <a:lstStyle/>
          <a:p>
            <a:pPr>
              <a:defRPr sz="2400"/>
            </a:pPr>
            <a:endParaRPr lang="en-US"/>
          </a:p>
        </c:txPr>
        <c:crossAx val="279834960"/>
        <c:crosses val="autoZero"/>
        <c:crossBetween val="between"/>
      </c:valAx>
    </c:plotArea>
    <c:legend>
      <c:legendPos val="t"/>
      <c:overlay val="0"/>
      <c:spPr>
        <a:ln>
          <a:noFill/>
        </a:ln>
      </c:spPr>
      <c:txPr>
        <a:bodyPr/>
        <a:lstStyle/>
        <a:p>
          <a:pPr>
            <a:defRPr sz="2800"/>
          </a:pPr>
          <a:endParaRPr lang="en-US"/>
        </a:p>
      </c:txPr>
    </c:legend>
    <c:plotVisOnly val="1"/>
    <c:dispBlanksAs val="gap"/>
    <c:showDLblsOverMax val="0"/>
  </c:chart>
  <c:txPr>
    <a:bodyPr/>
    <a:lstStyle/>
    <a:p>
      <a:pPr>
        <a:defRPr sz="22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42666849276666"/>
          <c:y val="0.1941549915252419"/>
          <c:w val="0.85582011446848161"/>
          <c:h val="0.6892417773391406"/>
        </c:manualLayout>
      </c:layout>
      <c:barChart>
        <c:barDir val="col"/>
        <c:grouping val="clustered"/>
        <c:varyColors val="0"/>
        <c:ser>
          <c:idx val="0"/>
          <c:order val="0"/>
          <c:tx>
            <c:strRef>
              <c:f>Sheet1!$B$1</c:f>
              <c:strCache>
                <c:ptCount val="1"/>
                <c:pt idx="0">
                  <c:v>13–19</c:v>
                </c:pt>
              </c:strCache>
            </c:strRef>
          </c:tx>
          <c:spPr>
            <a:solidFill>
              <a:srgbClr val="13A9B7">
                <a:alpha val="98824"/>
              </a:srgbClr>
            </a:solidFill>
            <a:ln>
              <a:solidFill>
                <a:schemeClr val="tx1"/>
              </a:solidFill>
            </a:ln>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16-404E-BE4A-08F40D2758C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Males N=3,711</c:v>
                </c:pt>
                <c:pt idx="1">
                  <c:v>Females N=883</c:v>
                </c:pt>
              </c:strCache>
            </c:strRef>
          </c:cat>
          <c:val>
            <c:numRef>
              <c:f>Sheet1!$B$2:$B$3</c:f>
              <c:numCache>
                <c:formatCode>0</c:formatCode>
                <c:ptCount val="2"/>
                <c:pt idx="0">
                  <c:v>3</c:v>
                </c:pt>
                <c:pt idx="1">
                  <c:v>2</c:v>
                </c:pt>
              </c:numCache>
            </c:numRef>
          </c:val>
          <c:extLst>
            <c:ext xmlns:c16="http://schemas.microsoft.com/office/drawing/2014/chart" uri="{C3380CC4-5D6E-409C-BE32-E72D297353CC}">
              <c16:uniqueId val="{00000001-B416-404E-BE4A-08F40D2758C4}"/>
            </c:ext>
          </c:extLst>
        </c:ser>
        <c:ser>
          <c:idx val="1"/>
          <c:order val="1"/>
          <c:tx>
            <c:strRef>
              <c:f>Sheet1!$C$1</c:f>
              <c:strCache>
                <c:ptCount val="1"/>
                <c:pt idx="0">
                  <c:v>20–29</c:v>
                </c:pt>
              </c:strCache>
            </c:strRef>
          </c:tx>
          <c:spPr>
            <a:solidFill>
              <a:srgbClr val="FFAA00"/>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Males N=3,711</c:v>
                </c:pt>
                <c:pt idx="1">
                  <c:v>Females N=883</c:v>
                </c:pt>
              </c:strCache>
            </c:strRef>
          </c:cat>
          <c:val>
            <c:numRef>
              <c:f>Sheet1!$C$2:$C$3</c:f>
              <c:numCache>
                <c:formatCode>0</c:formatCode>
                <c:ptCount val="2"/>
                <c:pt idx="0">
                  <c:v>30</c:v>
                </c:pt>
                <c:pt idx="1">
                  <c:v>21</c:v>
                </c:pt>
              </c:numCache>
            </c:numRef>
          </c:val>
          <c:extLst>
            <c:ext xmlns:c16="http://schemas.microsoft.com/office/drawing/2014/chart" uri="{C3380CC4-5D6E-409C-BE32-E72D297353CC}">
              <c16:uniqueId val="{00000002-B416-404E-BE4A-08F40D2758C4}"/>
            </c:ext>
          </c:extLst>
        </c:ser>
        <c:ser>
          <c:idx val="2"/>
          <c:order val="2"/>
          <c:tx>
            <c:strRef>
              <c:f>Sheet1!$D$1</c:f>
              <c:strCache>
                <c:ptCount val="1"/>
                <c:pt idx="0">
                  <c:v>30–39</c:v>
                </c:pt>
              </c:strCache>
            </c:strRef>
          </c:tx>
          <c:spPr>
            <a:solidFill>
              <a:schemeClr val="bg1">
                <a:lumMod val="50000"/>
              </a:schemeClr>
            </a:solidFill>
            <a:ln>
              <a:solidFill>
                <a:schemeClr val="tx1"/>
              </a:solidFill>
            </a:ln>
          </c:spPr>
          <c:invertIfNegative val="0"/>
          <c:dLbls>
            <c:dLbl>
              <c:idx val="1"/>
              <c:layout>
                <c:manualLayout>
                  <c:x val="2.9135012450629632E-3"/>
                  <c:y val="1.461988304093567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16-404E-BE4A-08F40D2758C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Males N=3,711</c:v>
                </c:pt>
                <c:pt idx="1">
                  <c:v>Females N=883</c:v>
                </c:pt>
              </c:strCache>
            </c:strRef>
          </c:cat>
          <c:val>
            <c:numRef>
              <c:f>Sheet1!$D$2:$D$3</c:f>
              <c:numCache>
                <c:formatCode>0</c:formatCode>
                <c:ptCount val="2"/>
                <c:pt idx="0">
                  <c:v>32</c:v>
                </c:pt>
                <c:pt idx="1">
                  <c:v>30</c:v>
                </c:pt>
              </c:numCache>
            </c:numRef>
          </c:val>
          <c:extLst>
            <c:ext xmlns:c16="http://schemas.microsoft.com/office/drawing/2014/chart" uri="{C3380CC4-5D6E-409C-BE32-E72D297353CC}">
              <c16:uniqueId val="{00000004-B416-404E-BE4A-08F40D2758C4}"/>
            </c:ext>
          </c:extLst>
        </c:ser>
        <c:ser>
          <c:idx val="3"/>
          <c:order val="3"/>
          <c:tx>
            <c:strRef>
              <c:f>Sheet1!$E$1</c:f>
              <c:strCache>
                <c:ptCount val="1"/>
                <c:pt idx="0">
                  <c:v>40–49</c:v>
                </c:pt>
              </c:strCache>
            </c:strRef>
          </c:tx>
          <c:spPr>
            <a:solidFill>
              <a:srgbClr val="FFD903"/>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Males N=3,711</c:v>
                </c:pt>
                <c:pt idx="1">
                  <c:v>Females N=883</c:v>
                </c:pt>
              </c:strCache>
            </c:strRef>
          </c:cat>
          <c:val>
            <c:numRef>
              <c:f>Sheet1!$E$2:$E$3</c:f>
              <c:numCache>
                <c:formatCode>0</c:formatCode>
                <c:ptCount val="2"/>
                <c:pt idx="0">
                  <c:v>16</c:v>
                </c:pt>
                <c:pt idx="1">
                  <c:v>21</c:v>
                </c:pt>
              </c:numCache>
            </c:numRef>
          </c:val>
          <c:extLst>
            <c:ext xmlns:c16="http://schemas.microsoft.com/office/drawing/2014/chart" uri="{C3380CC4-5D6E-409C-BE32-E72D297353CC}">
              <c16:uniqueId val="{00000005-B416-404E-BE4A-08F40D2758C4}"/>
            </c:ext>
          </c:extLst>
        </c:ser>
        <c:ser>
          <c:idx val="4"/>
          <c:order val="4"/>
          <c:tx>
            <c:strRef>
              <c:f>Sheet1!$F$1</c:f>
              <c:strCache>
                <c:ptCount val="1"/>
                <c:pt idx="0">
                  <c:v>50+</c:v>
                </c:pt>
              </c:strCache>
            </c:strRef>
          </c:tx>
          <c:spPr>
            <a:solidFill>
              <a:srgbClr val="7030A0"/>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Males N=3,711</c:v>
                </c:pt>
                <c:pt idx="1">
                  <c:v>Females N=883</c:v>
                </c:pt>
              </c:strCache>
            </c:strRef>
          </c:cat>
          <c:val>
            <c:numRef>
              <c:f>Sheet1!$F$2:$F$3</c:f>
              <c:numCache>
                <c:formatCode>0</c:formatCode>
                <c:ptCount val="2"/>
                <c:pt idx="0">
                  <c:v>19</c:v>
                </c:pt>
                <c:pt idx="1">
                  <c:v>26</c:v>
                </c:pt>
              </c:numCache>
            </c:numRef>
          </c:val>
          <c:extLst>
            <c:ext xmlns:c16="http://schemas.microsoft.com/office/drawing/2014/chart" uri="{C3380CC4-5D6E-409C-BE32-E72D297353CC}">
              <c16:uniqueId val="{00000006-B416-404E-BE4A-08F40D2758C4}"/>
            </c:ext>
          </c:extLst>
        </c:ser>
        <c:dLbls>
          <c:dLblPos val="outEnd"/>
          <c:showLegendKey val="0"/>
          <c:showVal val="1"/>
          <c:showCatName val="0"/>
          <c:showSerName val="0"/>
          <c:showPercent val="0"/>
          <c:showBubbleSize val="0"/>
        </c:dLbls>
        <c:gapWidth val="150"/>
        <c:axId val="282734496"/>
        <c:axId val="282734888"/>
      </c:barChart>
      <c:catAx>
        <c:axId val="282734496"/>
        <c:scaling>
          <c:orientation val="minMax"/>
        </c:scaling>
        <c:delete val="0"/>
        <c:axPos val="b"/>
        <c:numFmt formatCode="General" sourceLinked="0"/>
        <c:majorTickMark val="in"/>
        <c:minorTickMark val="none"/>
        <c:tickLblPos val="nextTo"/>
        <c:crossAx val="282734888"/>
        <c:crosses val="autoZero"/>
        <c:auto val="1"/>
        <c:lblAlgn val="ctr"/>
        <c:lblOffset val="100"/>
        <c:noMultiLvlLbl val="0"/>
      </c:catAx>
      <c:valAx>
        <c:axId val="282734888"/>
        <c:scaling>
          <c:orientation val="minMax"/>
        </c:scaling>
        <c:delete val="0"/>
        <c:axPos val="l"/>
        <c:title>
          <c:tx>
            <c:rich>
              <a:bodyPr rot="-5400000" vert="horz"/>
              <a:lstStyle/>
              <a:p>
                <a:pPr>
                  <a:defRPr/>
                </a:pPr>
                <a:r>
                  <a:rPr lang="en-US" sz="2200"/>
                  <a:t>% of Diagnoses </a:t>
                </a:r>
              </a:p>
            </c:rich>
          </c:tx>
          <c:layout>
            <c:manualLayout>
              <c:xMode val="edge"/>
              <c:yMode val="edge"/>
              <c:x val="2.0563353493856743E-2"/>
              <c:y val="0.35148289931127114"/>
            </c:manualLayout>
          </c:layout>
          <c:overlay val="0"/>
        </c:title>
        <c:numFmt formatCode="0" sourceLinked="1"/>
        <c:majorTickMark val="out"/>
        <c:minorTickMark val="none"/>
        <c:tickLblPos val="nextTo"/>
        <c:crossAx val="282734496"/>
        <c:crosses val="autoZero"/>
        <c:crossBetween val="between"/>
        <c:majorUnit val="5"/>
      </c:valAx>
      <c:spPr>
        <a:ln>
          <a:noFill/>
        </a:ln>
      </c:spPr>
    </c:plotArea>
    <c:legend>
      <c:legendPos val="b"/>
      <c:layout>
        <c:manualLayout>
          <c:xMode val="edge"/>
          <c:yMode val="edge"/>
          <c:x val="0.15018761733250816"/>
          <c:y val="8.8009523031791589E-2"/>
          <c:w val="0.79521011218929771"/>
          <c:h val="7.5757010636828298E-2"/>
        </c:manualLayout>
      </c:layout>
      <c:overlay val="0"/>
      <c:spPr>
        <a:ln>
          <a:noFill/>
        </a:ln>
      </c:spPr>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654731737413717"/>
          <c:y val="0.1941549915252419"/>
          <c:w val="0.80969942999958333"/>
          <c:h val="0.61088971847002382"/>
        </c:manualLayout>
      </c:layout>
      <c:barChart>
        <c:barDir val="col"/>
        <c:grouping val="clustered"/>
        <c:varyColors val="0"/>
        <c:ser>
          <c:idx val="0"/>
          <c:order val="0"/>
          <c:tx>
            <c:strRef>
              <c:f>Sheet1!$B$1</c:f>
              <c:strCache>
                <c:ptCount val="1"/>
                <c:pt idx="0">
                  <c:v>MMSC</c:v>
                </c:pt>
              </c:strCache>
            </c:strRef>
          </c:tx>
          <c:spPr>
            <a:solidFill>
              <a:schemeClr val="bg1">
                <a:lumMod val="50000"/>
                <a:alpha val="98824"/>
              </a:schemeClr>
            </a:solidFill>
            <a:ln>
              <a:solidFill>
                <a:schemeClr val="tx1"/>
              </a:solidFill>
            </a:ln>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N=830</c:v>
                </c:pt>
                <c:pt idx="1">
                  <c:v>Black 
N=1,287</c:v>
                </c:pt>
                <c:pt idx="2">
                  <c:v>Hispanic/Latino 
N=1,480</c:v>
                </c:pt>
                <c:pt idx="3">
                  <c:v>Other 
N=67</c:v>
                </c:pt>
              </c:strCache>
            </c:strRef>
          </c:cat>
          <c:val>
            <c:numRef>
              <c:f>Sheet1!$B$2:$B$5</c:f>
              <c:numCache>
                <c:formatCode>0</c:formatCode>
                <c:ptCount val="4"/>
                <c:pt idx="0">
                  <c:v>616</c:v>
                </c:pt>
                <c:pt idx="1">
                  <c:v>792</c:v>
                </c:pt>
                <c:pt idx="2" formatCode="General">
                  <c:v>1287</c:v>
                </c:pt>
                <c:pt idx="3" formatCode="General">
                  <c:v>55</c:v>
                </c:pt>
              </c:numCache>
            </c:numRef>
          </c:val>
          <c:extLst>
            <c:ext xmlns:c16="http://schemas.microsoft.com/office/drawing/2014/chart" uri="{C3380CC4-5D6E-409C-BE32-E72D297353CC}">
              <c16:uniqueId val="{00000000-7442-410C-BF8F-D6EBD3E52706}"/>
            </c:ext>
          </c:extLst>
        </c:ser>
        <c:ser>
          <c:idx val="1"/>
          <c:order val="1"/>
          <c:tx>
            <c:strRef>
              <c:f>Sheet1!$C$1</c:f>
              <c:strCache>
                <c:ptCount val="1"/>
                <c:pt idx="0">
                  <c:v>Heterosexual</c:v>
                </c:pt>
              </c:strCache>
            </c:strRef>
          </c:tx>
          <c:spPr>
            <a:solidFill>
              <a:srgbClr val="FFAA00"/>
            </a:solidFill>
            <a:ln>
              <a:solidFill>
                <a:schemeClr val="tx1"/>
              </a:solidFill>
            </a:ln>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N=830</c:v>
                </c:pt>
                <c:pt idx="1">
                  <c:v>Black 
N=1,287</c:v>
                </c:pt>
                <c:pt idx="2">
                  <c:v>Hispanic/Latino 
N=1,480</c:v>
                </c:pt>
                <c:pt idx="3">
                  <c:v>Other 
N=67</c:v>
                </c:pt>
              </c:strCache>
            </c:strRef>
          </c:cat>
          <c:val>
            <c:numRef>
              <c:f>Sheet1!$C$2:$C$5</c:f>
              <c:numCache>
                <c:formatCode>0</c:formatCode>
                <c:ptCount val="4"/>
                <c:pt idx="0">
                  <c:v>122</c:v>
                </c:pt>
                <c:pt idx="1">
                  <c:v>440</c:v>
                </c:pt>
                <c:pt idx="2" formatCode="General">
                  <c:v>160</c:v>
                </c:pt>
                <c:pt idx="3" formatCode="General">
                  <c:v>5</c:v>
                </c:pt>
              </c:numCache>
            </c:numRef>
          </c:val>
          <c:extLst>
            <c:ext xmlns:c16="http://schemas.microsoft.com/office/drawing/2014/chart" uri="{C3380CC4-5D6E-409C-BE32-E72D297353CC}">
              <c16:uniqueId val="{00000001-7442-410C-BF8F-D6EBD3E52706}"/>
            </c:ext>
          </c:extLst>
        </c:ser>
        <c:ser>
          <c:idx val="2"/>
          <c:order val="2"/>
          <c:tx>
            <c:strRef>
              <c:f>Sheet1!$D$1</c:f>
              <c:strCache>
                <c:ptCount val="1"/>
                <c:pt idx="0">
                  <c:v>IDU</c:v>
                </c:pt>
              </c:strCache>
            </c:strRef>
          </c:tx>
          <c:spPr>
            <a:solidFill>
              <a:srgbClr val="03A3B2"/>
            </a:solidFill>
            <a:ln>
              <a:solidFill>
                <a:schemeClr val="tx1"/>
              </a:solidFill>
            </a:ln>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N=830</c:v>
                </c:pt>
                <c:pt idx="1">
                  <c:v>Black 
N=1,287</c:v>
                </c:pt>
                <c:pt idx="2">
                  <c:v>Hispanic/Latino 
N=1,480</c:v>
                </c:pt>
                <c:pt idx="3">
                  <c:v>Other 
N=67</c:v>
                </c:pt>
              </c:strCache>
            </c:strRef>
          </c:cat>
          <c:val>
            <c:numRef>
              <c:f>Sheet1!$D$2:$D$5</c:f>
              <c:numCache>
                <c:formatCode>0</c:formatCode>
                <c:ptCount val="4"/>
                <c:pt idx="0">
                  <c:v>47</c:v>
                </c:pt>
                <c:pt idx="1">
                  <c:v>36</c:v>
                </c:pt>
                <c:pt idx="2" formatCode="General">
                  <c:v>20</c:v>
                </c:pt>
                <c:pt idx="3" formatCode="General">
                  <c:v>0</c:v>
                </c:pt>
              </c:numCache>
            </c:numRef>
          </c:val>
          <c:extLst>
            <c:ext xmlns:c16="http://schemas.microsoft.com/office/drawing/2014/chart" uri="{C3380CC4-5D6E-409C-BE32-E72D297353CC}">
              <c16:uniqueId val="{00000002-7442-410C-BF8F-D6EBD3E52706}"/>
            </c:ext>
          </c:extLst>
        </c:ser>
        <c:ser>
          <c:idx val="3"/>
          <c:order val="3"/>
          <c:tx>
            <c:strRef>
              <c:f>Sheet1!$E$1</c:f>
              <c:strCache>
                <c:ptCount val="1"/>
                <c:pt idx="0">
                  <c:v>MMSC/IDU</c:v>
                </c:pt>
              </c:strCache>
            </c:strRef>
          </c:tx>
          <c:spPr>
            <a:solidFill>
              <a:schemeClr val="accent4">
                <a:lumMod val="50000"/>
              </a:schemeClr>
            </a:solidFill>
            <a:ln>
              <a:solidFill>
                <a:schemeClr val="tx1"/>
              </a:solidFill>
            </a:ln>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N=830</c:v>
                </c:pt>
                <c:pt idx="1">
                  <c:v>Black 
N=1,287</c:v>
                </c:pt>
                <c:pt idx="2">
                  <c:v>Hispanic/Latino 
N=1,480</c:v>
                </c:pt>
                <c:pt idx="3">
                  <c:v>Other 
N=67</c:v>
                </c:pt>
              </c:strCache>
            </c:strRef>
          </c:cat>
          <c:val>
            <c:numRef>
              <c:f>Sheet1!$E$2:$E$5</c:f>
              <c:numCache>
                <c:formatCode>0</c:formatCode>
                <c:ptCount val="4"/>
                <c:pt idx="0">
                  <c:v>44</c:v>
                </c:pt>
                <c:pt idx="1">
                  <c:v>18</c:v>
                </c:pt>
                <c:pt idx="2" formatCode="General">
                  <c:v>16</c:v>
                </c:pt>
                <c:pt idx="3" formatCode="General">
                  <c:v>6</c:v>
                </c:pt>
              </c:numCache>
            </c:numRef>
          </c:val>
          <c:extLst>
            <c:ext xmlns:c16="http://schemas.microsoft.com/office/drawing/2014/chart" uri="{C3380CC4-5D6E-409C-BE32-E72D297353CC}">
              <c16:uniqueId val="{00000003-7442-410C-BF8F-D6EBD3E52706}"/>
            </c:ext>
          </c:extLst>
        </c:ser>
        <c:ser>
          <c:idx val="4"/>
          <c:order val="4"/>
          <c:tx>
            <c:strRef>
              <c:f>Sheet1!$F$1</c:f>
              <c:strCache>
                <c:ptCount val="1"/>
                <c:pt idx="0">
                  <c:v>Other</c:v>
                </c:pt>
              </c:strCache>
            </c:strRef>
          </c:tx>
          <c:spPr>
            <a:solidFill>
              <a:schemeClr val="tx1"/>
            </a:solidFill>
            <a:ln>
              <a:solidFill>
                <a:schemeClr val="tx1"/>
              </a:solidFill>
            </a:ln>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N=830</c:v>
                </c:pt>
                <c:pt idx="1">
                  <c:v>Black 
N=1,287</c:v>
                </c:pt>
                <c:pt idx="2">
                  <c:v>Hispanic/Latino 
N=1,480</c:v>
                </c:pt>
                <c:pt idx="3">
                  <c:v>Other 
N=67</c:v>
                </c:pt>
              </c:strCache>
            </c:strRef>
          </c:cat>
          <c:val>
            <c:numRef>
              <c:f>Sheet1!$F$2:$F$5</c:f>
              <c:numCache>
                <c:formatCode>0</c:formatCode>
                <c:ptCount val="4"/>
                <c:pt idx="0">
                  <c:v>1</c:v>
                </c:pt>
                <c:pt idx="1">
                  <c:v>0</c:v>
                </c:pt>
                <c:pt idx="2" formatCode="General">
                  <c:v>0</c:v>
                </c:pt>
                <c:pt idx="3" formatCode="General">
                  <c:v>0</c:v>
                </c:pt>
              </c:numCache>
            </c:numRef>
          </c:val>
          <c:extLst>
            <c:ext xmlns:c16="http://schemas.microsoft.com/office/drawing/2014/chart" uri="{C3380CC4-5D6E-409C-BE32-E72D297353CC}">
              <c16:uniqueId val="{00000004-7442-410C-BF8F-D6EBD3E52706}"/>
            </c:ext>
          </c:extLst>
        </c:ser>
        <c:dLbls>
          <c:dLblPos val="outEnd"/>
          <c:showLegendKey val="0"/>
          <c:showVal val="1"/>
          <c:showCatName val="0"/>
          <c:showSerName val="0"/>
          <c:showPercent val="0"/>
          <c:showBubbleSize val="0"/>
        </c:dLbls>
        <c:gapWidth val="150"/>
        <c:axId val="282734496"/>
        <c:axId val="282734888"/>
      </c:barChart>
      <c:catAx>
        <c:axId val="282734496"/>
        <c:scaling>
          <c:orientation val="minMax"/>
        </c:scaling>
        <c:delete val="0"/>
        <c:axPos val="b"/>
        <c:numFmt formatCode="General" sourceLinked="0"/>
        <c:majorTickMark val="in"/>
        <c:minorTickMark val="none"/>
        <c:tickLblPos val="nextTo"/>
        <c:crossAx val="282734888"/>
        <c:crosses val="autoZero"/>
        <c:auto val="1"/>
        <c:lblAlgn val="ctr"/>
        <c:lblOffset val="100"/>
        <c:noMultiLvlLbl val="0"/>
      </c:catAx>
      <c:valAx>
        <c:axId val="282734888"/>
        <c:scaling>
          <c:orientation val="minMax"/>
        </c:scaling>
        <c:delete val="0"/>
        <c:axPos val="l"/>
        <c:title>
          <c:tx>
            <c:rich>
              <a:bodyPr rot="-5400000" vert="horz"/>
              <a:lstStyle/>
              <a:p>
                <a:pPr>
                  <a:defRPr/>
                </a:pPr>
                <a:r>
                  <a:rPr lang="en-US" sz="2400"/>
                  <a:t>Number</a:t>
                </a:r>
                <a:r>
                  <a:rPr lang="en-US" sz="2400" baseline="0"/>
                  <a:t> of Diagnoses</a:t>
                </a:r>
                <a:endParaRPr lang="en-US" sz="2400"/>
              </a:p>
            </c:rich>
          </c:tx>
          <c:layout>
            <c:manualLayout>
              <c:xMode val="edge"/>
              <c:yMode val="edge"/>
              <c:x val="2.9059279508158183E-2"/>
              <c:y val="0.21470407132044966"/>
            </c:manualLayout>
          </c:layout>
          <c:overlay val="0"/>
        </c:title>
        <c:numFmt formatCode="#,##0" sourceLinked="0"/>
        <c:majorTickMark val="out"/>
        <c:minorTickMark val="none"/>
        <c:tickLblPos val="nextTo"/>
        <c:crossAx val="282734496"/>
        <c:crosses val="autoZero"/>
        <c:crossBetween val="between"/>
      </c:valAx>
      <c:spPr>
        <a:ln>
          <a:noFill/>
        </a:ln>
      </c:spPr>
    </c:plotArea>
    <c:legend>
      <c:legendPos val="b"/>
      <c:layout>
        <c:manualLayout>
          <c:xMode val="edge"/>
          <c:yMode val="edge"/>
          <c:x val="0.15018762600327132"/>
          <c:y val="4.8921490676857575E-2"/>
          <c:w val="0.79521011218929771"/>
          <c:h val="7.5757010636828298E-2"/>
        </c:manualLayout>
      </c:layout>
      <c:overlay val="0"/>
      <c:spPr>
        <a:ln>
          <a:noFill/>
        </a:ln>
      </c:sp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654731737413717"/>
          <c:y val="0.1941549915252419"/>
          <c:w val="0.80969942999958333"/>
          <c:h val="0.59319732412983883"/>
        </c:manualLayout>
      </c:layout>
      <c:barChart>
        <c:barDir val="col"/>
        <c:grouping val="clustered"/>
        <c:varyColors val="0"/>
        <c:ser>
          <c:idx val="0"/>
          <c:order val="0"/>
          <c:tx>
            <c:strRef>
              <c:f>Sheet1!$B$1</c:f>
              <c:strCache>
                <c:ptCount val="1"/>
                <c:pt idx="0">
                  <c:v>Heterosexual</c:v>
                </c:pt>
              </c:strCache>
            </c:strRef>
          </c:tx>
          <c:spPr>
            <a:solidFill>
              <a:srgbClr val="FFD903">
                <a:alpha val="98824"/>
              </a:srgbClr>
            </a:solidFill>
            <a:ln>
              <a:solidFill>
                <a:schemeClr val="tx1"/>
              </a:solidFill>
            </a:ln>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N=164</c:v>
                </c:pt>
                <c:pt idx="1">
                  <c:v>Black 
N=517</c:v>
                </c:pt>
                <c:pt idx="2">
                  <c:v>Hispanic/Latina 
N=182</c:v>
                </c:pt>
                <c:pt idx="3">
                  <c:v>Other 
N=13</c:v>
                </c:pt>
              </c:strCache>
            </c:strRef>
          </c:cat>
          <c:val>
            <c:numRef>
              <c:f>Sheet1!$B$2:$B$5</c:f>
              <c:numCache>
                <c:formatCode>0</c:formatCode>
                <c:ptCount val="4"/>
                <c:pt idx="0">
                  <c:v>110</c:v>
                </c:pt>
                <c:pt idx="1">
                  <c:v>500</c:v>
                </c:pt>
                <c:pt idx="2" formatCode="General">
                  <c:v>174</c:v>
                </c:pt>
                <c:pt idx="3" formatCode="General">
                  <c:v>12</c:v>
                </c:pt>
              </c:numCache>
            </c:numRef>
          </c:val>
          <c:extLst>
            <c:ext xmlns:c16="http://schemas.microsoft.com/office/drawing/2014/chart" uri="{C3380CC4-5D6E-409C-BE32-E72D297353CC}">
              <c16:uniqueId val="{00000000-6B66-470A-A04C-B22738589ABB}"/>
            </c:ext>
          </c:extLst>
        </c:ser>
        <c:ser>
          <c:idx val="1"/>
          <c:order val="1"/>
          <c:tx>
            <c:strRef>
              <c:f>Sheet1!$C$1</c:f>
              <c:strCache>
                <c:ptCount val="1"/>
                <c:pt idx="0">
                  <c:v>IDU</c:v>
                </c:pt>
              </c:strCache>
            </c:strRef>
          </c:tx>
          <c:spPr>
            <a:solidFill>
              <a:srgbClr val="03A3B2"/>
            </a:solidFill>
            <a:ln>
              <a:solidFill>
                <a:schemeClr val="tx1"/>
              </a:solidFill>
            </a:ln>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N=164</c:v>
                </c:pt>
                <c:pt idx="1">
                  <c:v>Black 
N=517</c:v>
                </c:pt>
                <c:pt idx="2">
                  <c:v>Hispanic/Latina 
N=182</c:v>
                </c:pt>
                <c:pt idx="3">
                  <c:v>Other 
N=13</c:v>
                </c:pt>
              </c:strCache>
            </c:strRef>
          </c:cat>
          <c:val>
            <c:numRef>
              <c:f>Sheet1!$C$2:$C$5</c:f>
              <c:numCache>
                <c:formatCode>0</c:formatCode>
                <c:ptCount val="4"/>
                <c:pt idx="0">
                  <c:v>54</c:v>
                </c:pt>
                <c:pt idx="1">
                  <c:v>15</c:v>
                </c:pt>
                <c:pt idx="2" formatCode="General">
                  <c:v>7</c:v>
                </c:pt>
                <c:pt idx="3" formatCode="General">
                  <c:v>1</c:v>
                </c:pt>
              </c:numCache>
            </c:numRef>
          </c:val>
          <c:extLst>
            <c:ext xmlns:c16="http://schemas.microsoft.com/office/drawing/2014/chart" uri="{C3380CC4-5D6E-409C-BE32-E72D297353CC}">
              <c16:uniqueId val="{00000001-6B66-470A-A04C-B22738589ABB}"/>
            </c:ext>
          </c:extLst>
        </c:ser>
        <c:ser>
          <c:idx val="2"/>
          <c:order val="2"/>
          <c:tx>
            <c:strRef>
              <c:f>Sheet1!$D$1</c:f>
              <c:strCache>
                <c:ptCount val="1"/>
                <c:pt idx="0">
                  <c:v>Other</c:v>
                </c:pt>
              </c:strCache>
            </c:strRef>
          </c:tx>
          <c:spPr>
            <a:solidFill>
              <a:schemeClr val="tx1"/>
            </a:solidFill>
            <a:ln>
              <a:solidFill>
                <a:schemeClr val="tx1"/>
              </a:solidFill>
            </a:ln>
          </c:spPr>
          <c:invertIfNegative val="0"/>
          <c:dLbls>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N=164</c:v>
                </c:pt>
                <c:pt idx="1">
                  <c:v>Black 
N=517</c:v>
                </c:pt>
                <c:pt idx="2">
                  <c:v>Hispanic/Latina 
N=182</c:v>
                </c:pt>
                <c:pt idx="3">
                  <c:v>Other 
N=13</c:v>
                </c:pt>
              </c:strCache>
            </c:strRef>
          </c:cat>
          <c:val>
            <c:numRef>
              <c:f>Sheet1!$D$2:$D$5</c:f>
              <c:numCache>
                <c:formatCode>0</c:formatCode>
                <c:ptCount val="4"/>
                <c:pt idx="0">
                  <c:v>0</c:v>
                </c:pt>
                <c:pt idx="1">
                  <c:v>2</c:v>
                </c:pt>
                <c:pt idx="2" formatCode="General">
                  <c:v>1</c:v>
                </c:pt>
                <c:pt idx="3" formatCode="General">
                  <c:v>0</c:v>
                </c:pt>
              </c:numCache>
            </c:numRef>
          </c:val>
          <c:extLst>
            <c:ext xmlns:c16="http://schemas.microsoft.com/office/drawing/2014/chart" uri="{C3380CC4-5D6E-409C-BE32-E72D297353CC}">
              <c16:uniqueId val="{00000002-6B66-470A-A04C-B22738589ABB}"/>
            </c:ext>
          </c:extLst>
        </c:ser>
        <c:dLbls>
          <c:dLblPos val="outEnd"/>
          <c:showLegendKey val="0"/>
          <c:showVal val="1"/>
          <c:showCatName val="0"/>
          <c:showSerName val="0"/>
          <c:showPercent val="0"/>
          <c:showBubbleSize val="0"/>
        </c:dLbls>
        <c:gapWidth val="150"/>
        <c:axId val="282734496"/>
        <c:axId val="282734888"/>
      </c:barChart>
      <c:catAx>
        <c:axId val="282734496"/>
        <c:scaling>
          <c:orientation val="minMax"/>
        </c:scaling>
        <c:delete val="0"/>
        <c:axPos val="b"/>
        <c:numFmt formatCode="General" sourceLinked="0"/>
        <c:majorTickMark val="in"/>
        <c:minorTickMark val="none"/>
        <c:tickLblPos val="nextTo"/>
        <c:txPr>
          <a:bodyPr/>
          <a:lstStyle/>
          <a:p>
            <a:pPr>
              <a:defRPr sz="2400"/>
            </a:pPr>
            <a:endParaRPr lang="en-US"/>
          </a:p>
        </c:txPr>
        <c:crossAx val="282734888"/>
        <c:crosses val="autoZero"/>
        <c:auto val="1"/>
        <c:lblAlgn val="ctr"/>
        <c:lblOffset val="100"/>
        <c:noMultiLvlLbl val="0"/>
      </c:catAx>
      <c:valAx>
        <c:axId val="282734888"/>
        <c:scaling>
          <c:orientation val="minMax"/>
        </c:scaling>
        <c:delete val="0"/>
        <c:axPos val="l"/>
        <c:title>
          <c:tx>
            <c:rich>
              <a:bodyPr rot="-5400000" vert="horz"/>
              <a:lstStyle/>
              <a:p>
                <a:pPr>
                  <a:defRPr/>
                </a:pPr>
                <a:r>
                  <a:rPr lang="en-US" sz="2400"/>
                  <a:t>Number</a:t>
                </a:r>
                <a:r>
                  <a:rPr lang="en-US" sz="2400" baseline="0"/>
                  <a:t> of Diagnoses</a:t>
                </a:r>
                <a:endParaRPr lang="en-US" sz="2400"/>
              </a:p>
            </c:rich>
          </c:tx>
          <c:layout>
            <c:manualLayout>
              <c:xMode val="edge"/>
              <c:yMode val="edge"/>
              <c:x val="2.9059279508158183E-2"/>
              <c:y val="0.1515169486769313"/>
            </c:manualLayout>
          </c:layout>
          <c:overlay val="0"/>
        </c:title>
        <c:numFmt formatCode="#,##0" sourceLinked="0"/>
        <c:majorTickMark val="out"/>
        <c:minorTickMark val="none"/>
        <c:tickLblPos val="nextTo"/>
        <c:crossAx val="282734496"/>
        <c:crosses val="autoZero"/>
        <c:crossBetween val="between"/>
      </c:valAx>
      <c:spPr>
        <a:ln>
          <a:noFill/>
        </a:ln>
      </c:spPr>
    </c:plotArea>
    <c:legend>
      <c:legendPos val="b"/>
      <c:layout>
        <c:manualLayout>
          <c:xMode val="edge"/>
          <c:yMode val="edge"/>
          <c:x val="0.15018761733250816"/>
          <c:y val="8.8009523031791589E-2"/>
          <c:w val="0.79521011218929771"/>
          <c:h val="7.5757010636828298E-2"/>
        </c:manualLayout>
      </c:layout>
      <c:overlay val="0"/>
      <c:spPr>
        <a:ln>
          <a:noFill/>
        </a:ln>
      </c:sp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26800182585873"/>
          <c:y val="0.24433311939396288"/>
          <c:w val="0.76276755855021217"/>
          <c:h val="0.75458967007451039"/>
        </c:manualLayout>
      </c:layout>
      <c:barChart>
        <c:barDir val="bar"/>
        <c:grouping val="clustered"/>
        <c:varyColors val="0"/>
        <c:ser>
          <c:idx val="0"/>
          <c:order val="0"/>
          <c:tx>
            <c:strRef>
              <c:f>Sheet1!$B$1</c:f>
              <c:strCache>
                <c:ptCount val="1"/>
                <c:pt idx="0">
                  <c:v>COB</c:v>
                </c:pt>
              </c:strCache>
            </c:strRef>
          </c:tx>
          <c:spPr>
            <a:solidFill>
              <a:schemeClr val="tx1"/>
            </a:solidFill>
            <a:ln>
              <a:solidFill>
                <a:schemeClr val="tx1"/>
              </a:solidFill>
            </a:ln>
          </c:spPr>
          <c:invertIfNegative val="0"/>
          <c:dPt>
            <c:idx val="0"/>
            <c:invertIfNegative val="0"/>
            <c:bubble3D val="0"/>
            <c:spPr>
              <a:solidFill>
                <a:srgbClr val="FFE600"/>
              </a:solidFill>
              <a:ln>
                <a:solidFill>
                  <a:schemeClr val="tx1"/>
                </a:solidFill>
              </a:ln>
            </c:spPr>
            <c:extLst>
              <c:ext xmlns:c16="http://schemas.microsoft.com/office/drawing/2014/chart" uri="{C3380CC4-5D6E-409C-BE32-E72D297353CC}">
                <c16:uniqueId val="{00000001-3F14-4481-B5EC-A2C317E0693E}"/>
              </c:ext>
            </c:extLst>
          </c:dPt>
          <c:dPt>
            <c:idx val="1"/>
            <c:invertIfNegative val="0"/>
            <c:bubble3D val="0"/>
            <c:spPr>
              <a:solidFill>
                <a:srgbClr val="03A3B2"/>
              </a:solidFill>
              <a:ln>
                <a:solidFill>
                  <a:schemeClr val="tx1"/>
                </a:solidFill>
              </a:ln>
            </c:spPr>
            <c:extLst>
              <c:ext xmlns:c16="http://schemas.microsoft.com/office/drawing/2014/chart" uri="{C3380CC4-5D6E-409C-BE32-E72D297353CC}">
                <c16:uniqueId val="{00000003-3F14-4481-B5EC-A2C317E0693E}"/>
              </c:ext>
            </c:extLst>
          </c:dPt>
          <c:dPt>
            <c:idx val="2"/>
            <c:invertIfNegative val="0"/>
            <c:bubble3D val="0"/>
            <c:spPr>
              <a:solidFill>
                <a:schemeClr val="bg1"/>
              </a:solidFill>
              <a:ln>
                <a:solidFill>
                  <a:schemeClr val="tx1"/>
                </a:solidFill>
              </a:ln>
            </c:spPr>
            <c:extLst>
              <c:ext xmlns:c16="http://schemas.microsoft.com/office/drawing/2014/chart" uri="{C3380CC4-5D6E-409C-BE32-E72D297353CC}">
                <c16:uniqueId val="{00000005-3F14-4481-B5EC-A2C317E0693E}"/>
              </c:ext>
            </c:extLst>
          </c:dPt>
          <c:dPt>
            <c:idx val="3"/>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6-3F14-4481-B5EC-A2C317E0693E}"/>
              </c:ext>
            </c:extLst>
          </c:dPt>
          <c:dPt>
            <c:idx val="4"/>
            <c:invertIfNegative val="0"/>
            <c:bubble3D val="0"/>
            <c:spPr>
              <a:solidFill>
                <a:srgbClr val="BC5E00"/>
              </a:solidFill>
              <a:ln>
                <a:solidFill>
                  <a:schemeClr val="tx1"/>
                </a:solidFill>
              </a:ln>
            </c:spPr>
            <c:extLst>
              <c:ext xmlns:c16="http://schemas.microsoft.com/office/drawing/2014/chart" uri="{C3380CC4-5D6E-409C-BE32-E72D297353CC}">
                <c16:uniqueId val="{00000008-3F14-4481-B5EC-A2C317E0693E}"/>
              </c:ext>
            </c:extLst>
          </c:dPt>
          <c:dPt>
            <c:idx val="5"/>
            <c:invertIfNegative val="0"/>
            <c:bubble3D val="0"/>
            <c:extLst>
              <c:ext xmlns:c16="http://schemas.microsoft.com/office/drawing/2014/chart" uri="{C3380CC4-5D6E-409C-BE32-E72D297353CC}">
                <c16:uniqueId val="{0000000A-3F14-4481-B5EC-A2C317E0693E}"/>
              </c:ext>
            </c:extLst>
          </c:dPt>
          <c:dPt>
            <c:idx val="6"/>
            <c:invertIfNegative val="0"/>
            <c:bubble3D val="0"/>
            <c:spPr>
              <a:solidFill>
                <a:srgbClr val="FFAA00"/>
              </a:solidFill>
              <a:ln>
                <a:solidFill>
                  <a:schemeClr val="tx1"/>
                </a:solidFill>
              </a:ln>
            </c:spPr>
            <c:extLst>
              <c:ext xmlns:c16="http://schemas.microsoft.com/office/drawing/2014/chart" uri="{C3380CC4-5D6E-409C-BE32-E72D297353CC}">
                <c16:uniqueId val="{0000000C-3F14-4481-B5EC-A2C317E0693E}"/>
              </c:ext>
            </c:extLst>
          </c:dPt>
          <c:dPt>
            <c:idx val="7"/>
            <c:invertIfNegative val="0"/>
            <c:bubble3D val="0"/>
            <c:spPr>
              <a:solidFill>
                <a:schemeClr val="accent1"/>
              </a:solidFill>
              <a:ln>
                <a:solidFill>
                  <a:schemeClr val="tx1"/>
                </a:solidFill>
              </a:ln>
            </c:spPr>
            <c:extLst>
              <c:ext xmlns:c16="http://schemas.microsoft.com/office/drawing/2014/chart" uri="{C3380CC4-5D6E-409C-BE32-E72D297353CC}">
                <c16:uniqueId val="{0000000E-3F14-4481-B5EC-A2C317E0693E}"/>
              </c:ext>
            </c:extLst>
          </c:dPt>
          <c:dPt>
            <c:idx val="8"/>
            <c:invertIfNegative val="0"/>
            <c:bubble3D val="0"/>
            <c:spPr>
              <a:solidFill>
                <a:srgbClr val="FFFF00"/>
              </a:solidFill>
              <a:ln>
                <a:solidFill>
                  <a:schemeClr val="tx1"/>
                </a:solidFill>
              </a:ln>
            </c:spPr>
            <c:extLst>
              <c:ext xmlns:c16="http://schemas.microsoft.com/office/drawing/2014/chart" uri="{C3380CC4-5D6E-409C-BE32-E72D297353CC}">
                <c16:uniqueId val="{00000010-3F14-4481-B5EC-A2C317E0693E}"/>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U.S.</c:v>
                </c:pt>
                <c:pt idx="1">
                  <c:v>Cuba</c:v>
                </c:pt>
                <c:pt idx="2">
                  <c:v>Haiti</c:v>
                </c:pt>
                <c:pt idx="3">
                  <c:v>Venezuela</c:v>
                </c:pt>
                <c:pt idx="4">
                  <c:v>Colombia</c:v>
                </c:pt>
                <c:pt idx="5">
                  <c:v>Puerto Rico</c:v>
                </c:pt>
                <c:pt idx="6">
                  <c:v>Mexico</c:v>
                </c:pt>
                <c:pt idx="7">
                  <c:v>Brazil</c:v>
                </c:pt>
                <c:pt idx="8">
                  <c:v>Jamaica</c:v>
                </c:pt>
              </c:strCache>
            </c:strRef>
          </c:cat>
          <c:val>
            <c:numRef>
              <c:f>Sheet1!$B$2:$B$10</c:f>
              <c:numCache>
                <c:formatCode>#,##0</c:formatCode>
                <c:ptCount val="9"/>
                <c:pt idx="0">
                  <c:v>2859</c:v>
                </c:pt>
                <c:pt idx="1">
                  <c:v>445</c:v>
                </c:pt>
                <c:pt idx="2">
                  <c:v>362</c:v>
                </c:pt>
                <c:pt idx="3">
                  <c:v>141</c:v>
                </c:pt>
                <c:pt idx="4">
                  <c:v>86</c:v>
                </c:pt>
                <c:pt idx="5">
                  <c:v>63</c:v>
                </c:pt>
                <c:pt idx="6">
                  <c:v>61</c:v>
                </c:pt>
                <c:pt idx="7">
                  <c:v>46</c:v>
                </c:pt>
                <c:pt idx="8">
                  <c:v>41</c:v>
                </c:pt>
              </c:numCache>
            </c:numRef>
          </c:val>
          <c:extLst>
            <c:ext xmlns:c16="http://schemas.microsoft.com/office/drawing/2014/chart" uri="{C3380CC4-5D6E-409C-BE32-E72D297353CC}">
              <c16:uniqueId val="{00000011-3F14-4481-B5EC-A2C317E0693E}"/>
            </c:ext>
          </c:extLst>
        </c:ser>
        <c:dLbls>
          <c:showLegendKey val="0"/>
          <c:showVal val="0"/>
          <c:showCatName val="0"/>
          <c:showSerName val="0"/>
          <c:showPercent val="0"/>
          <c:showBubbleSize val="0"/>
        </c:dLbls>
        <c:gapWidth val="100"/>
        <c:axId val="279198255"/>
        <c:axId val="279197423"/>
      </c:barChart>
      <c:valAx>
        <c:axId val="279197423"/>
        <c:scaling>
          <c:orientation val="minMax"/>
        </c:scaling>
        <c:delete val="0"/>
        <c:axPos val="t"/>
        <c:title>
          <c:tx>
            <c:rich>
              <a:bodyPr/>
              <a:lstStyle/>
              <a:p>
                <a:pPr>
                  <a:defRPr/>
                </a:pPr>
                <a:r>
                  <a:rPr lang="en-US"/>
                  <a:t>Number of Diagnoses</a:t>
                </a:r>
              </a:p>
            </c:rich>
          </c:tx>
          <c:layout>
            <c:manualLayout>
              <c:xMode val="edge"/>
              <c:yMode val="edge"/>
              <c:x val="0.3568438320209974"/>
              <c:y val="2.8655158246419184E-2"/>
            </c:manualLayout>
          </c:layout>
          <c:overlay val="0"/>
        </c:title>
        <c:numFmt formatCode="#,##0" sourceLinked="1"/>
        <c:majorTickMark val="out"/>
        <c:minorTickMark val="none"/>
        <c:tickLblPos val="nextTo"/>
        <c:txPr>
          <a:bodyPr rot="0" vert="horz" anchor="ctr" anchorCtr="1"/>
          <a:lstStyle/>
          <a:p>
            <a:pPr>
              <a:defRPr/>
            </a:pPr>
            <a:endParaRPr lang="en-US"/>
          </a:p>
        </c:txPr>
        <c:crossAx val="279198255"/>
        <c:crosses val="autoZero"/>
        <c:crossBetween val="between"/>
      </c:valAx>
      <c:catAx>
        <c:axId val="279198255"/>
        <c:scaling>
          <c:orientation val="maxMin"/>
        </c:scaling>
        <c:delete val="0"/>
        <c:axPos val="l"/>
        <c:numFmt formatCode="General" sourceLinked="1"/>
        <c:majorTickMark val="out"/>
        <c:minorTickMark val="none"/>
        <c:tickLblPos val="nextTo"/>
        <c:crossAx val="279197423"/>
        <c:crosses val="autoZero"/>
        <c:auto val="1"/>
        <c:lblAlgn val="ctr"/>
        <c:lblOffset val="100"/>
        <c:noMultiLvlLbl val="0"/>
      </c:catAx>
    </c:plotArea>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75631108842079"/>
          <c:y val="0.18202770298872584"/>
          <c:w val="0.82720990278294049"/>
          <c:h val="0.59845002482939003"/>
        </c:manualLayout>
      </c:layout>
      <c:lineChart>
        <c:grouping val="standard"/>
        <c:varyColors val="0"/>
        <c:ser>
          <c:idx val="3"/>
          <c:order val="0"/>
          <c:tx>
            <c:strRef>
              <c:f>Sheet1!$B$1</c:f>
              <c:strCache>
                <c:ptCount val="1"/>
                <c:pt idx="0">
                  <c:v>Cuba</c:v>
                </c:pt>
              </c:strCache>
            </c:strRef>
          </c:tx>
          <c:spPr>
            <a:ln w="38100">
              <a:solidFill>
                <a:srgbClr val="13A9B7"/>
              </a:solidFill>
              <a:prstDash val="solid"/>
            </a:ln>
          </c:spPr>
          <c:marker>
            <c:symbol val="none"/>
          </c:marker>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224</c:v>
                </c:pt>
                <c:pt idx="1">
                  <c:v>262</c:v>
                </c:pt>
                <c:pt idx="2">
                  <c:v>162</c:v>
                </c:pt>
                <c:pt idx="3">
                  <c:v>253</c:v>
                </c:pt>
                <c:pt idx="4">
                  <c:v>445</c:v>
                </c:pt>
              </c:numCache>
            </c:numRef>
          </c:val>
          <c:smooth val="0"/>
          <c:extLst>
            <c:ext xmlns:c16="http://schemas.microsoft.com/office/drawing/2014/chart" uri="{C3380CC4-5D6E-409C-BE32-E72D297353CC}">
              <c16:uniqueId val="{00000000-B3AD-41F9-A661-96E07D937DFA}"/>
            </c:ext>
          </c:extLst>
        </c:ser>
        <c:ser>
          <c:idx val="4"/>
          <c:order val="1"/>
          <c:tx>
            <c:strRef>
              <c:f>Sheet1!$C$1</c:f>
              <c:strCache>
                <c:ptCount val="1"/>
                <c:pt idx="0">
                  <c:v>Haiti</c:v>
                </c:pt>
              </c:strCache>
            </c:strRef>
          </c:tx>
          <c:spPr>
            <a:ln w="38100">
              <a:solidFill>
                <a:srgbClr val="FFE600"/>
              </a:solidFill>
            </a:ln>
          </c:spPr>
          <c:marker>
            <c:symbol val="none"/>
          </c:marker>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235</c:v>
                </c:pt>
                <c:pt idx="1">
                  <c:v>230</c:v>
                </c:pt>
                <c:pt idx="2">
                  <c:v>127</c:v>
                </c:pt>
                <c:pt idx="3">
                  <c:v>238</c:v>
                </c:pt>
                <c:pt idx="4">
                  <c:v>362</c:v>
                </c:pt>
              </c:numCache>
            </c:numRef>
          </c:val>
          <c:smooth val="0"/>
          <c:extLst>
            <c:ext xmlns:c16="http://schemas.microsoft.com/office/drawing/2014/chart" uri="{C3380CC4-5D6E-409C-BE32-E72D297353CC}">
              <c16:uniqueId val="{00000001-B3AD-41F9-A661-96E07D937DFA}"/>
            </c:ext>
          </c:extLst>
        </c:ser>
        <c:ser>
          <c:idx val="5"/>
          <c:order val="2"/>
          <c:tx>
            <c:strRef>
              <c:f>Sheet1!$D$1</c:f>
              <c:strCache>
                <c:ptCount val="1"/>
                <c:pt idx="0">
                  <c:v>Venezuela</c:v>
                </c:pt>
              </c:strCache>
            </c:strRef>
          </c:tx>
          <c:spPr>
            <a:ln w="38100">
              <a:solidFill>
                <a:srgbClr val="7F7F7F"/>
              </a:solidFill>
              <a:prstDash val="solid"/>
            </a:ln>
          </c:spPr>
          <c:marker>
            <c:symbol val="none"/>
          </c:marker>
          <c:cat>
            <c:numRef>
              <c:f>Sheet1!$A$2:$A$6</c:f>
              <c:numCache>
                <c:formatCode>General</c:formatCode>
                <c:ptCount val="5"/>
                <c:pt idx="0">
                  <c:v>2018</c:v>
                </c:pt>
                <c:pt idx="1">
                  <c:v>2019</c:v>
                </c:pt>
                <c:pt idx="2">
                  <c:v>2020</c:v>
                </c:pt>
                <c:pt idx="3">
                  <c:v>2021</c:v>
                </c:pt>
                <c:pt idx="4">
                  <c:v>2022</c:v>
                </c:pt>
              </c:numCache>
            </c:numRef>
          </c:cat>
          <c:val>
            <c:numRef>
              <c:f>Sheet1!$D$2:$D$6</c:f>
              <c:numCache>
                <c:formatCode>General</c:formatCode>
                <c:ptCount val="5"/>
                <c:pt idx="0">
                  <c:v>121</c:v>
                </c:pt>
                <c:pt idx="1">
                  <c:v>103</c:v>
                </c:pt>
                <c:pt idx="2">
                  <c:v>57</c:v>
                </c:pt>
                <c:pt idx="3">
                  <c:v>74</c:v>
                </c:pt>
                <c:pt idx="4">
                  <c:v>141</c:v>
                </c:pt>
              </c:numCache>
            </c:numRef>
          </c:val>
          <c:smooth val="0"/>
          <c:extLst>
            <c:ext xmlns:c16="http://schemas.microsoft.com/office/drawing/2014/chart" uri="{C3380CC4-5D6E-409C-BE32-E72D297353CC}">
              <c16:uniqueId val="{00000002-B3AD-41F9-A661-96E07D937DFA}"/>
            </c:ext>
          </c:extLst>
        </c:ser>
        <c:ser>
          <c:idx val="6"/>
          <c:order val="3"/>
          <c:tx>
            <c:strRef>
              <c:f>Sheet1!$E$1</c:f>
              <c:strCache>
                <c:ptCount val="1"/>
                <c:pt idx="0">
                  <c:v>Colombia</c:v>
                </c:pt>
              </c:strCache>
            </c:strRef>
          </c:tx>
          <c:spPr>
            <a:ln w="38100">
              <a:solidFill>
                <a:srgbClr val="BC5E00"/>
              </a:solidFill>
            </a:ln>
          </c:spPr>
          <c:marker>
            <c:symbol val="none"/>
          </c:marker>
          <c:cat>
            <c:numRef>
              <c:f>Sheet1!$A$2:$A$6</c:f>
              <c:numCache>
                <c:formatCode>General</c:formatCode>
                <c:ptCount val="5"/>
                <c:pt idx="0">
                  <c:v>2018</c:v>
                </c:pt>
                <c:pt idx="1">
                  <c:v>2019</c:v>
                </c:pt>
                <c:pt idx="2">
                  <c:v>2020</c:v>
                </c:pt>
                <c:pt idx="3">
                  <c:v>2021</c:v>
                </c:pt>
                <c:pt idx="4">
                  <c:v>2022</c:v>
                </c:pt>
              </c:numCache>
            </c:numRef>
          </c:cat>
          <c:val>
            <c:numRef>
              <c:f>Sheet1!$E$2:$E$6</c:f>
              <c:numCache>
                <c:formatCode>General</c:formatCode>
                <c:ptCount val="5"/>
                <c:pt idx="0">
                  <c:v>57</c:v>
                </c:pt>
                <c:pt idx="1">
                  <c:v>59</c:v>
                </c:pt>
                <c:pt idx="2">
                  <c:v>55</c:v>
                </c:pt>
                <c:pt idx="3">
                  <c:v>70</c:v>
                </c:pt>
                <c:pt idx="4">
                  <c:v>86</c:v>
                </c:pt>
              </c:numCache>
            </c:numRef>
          </c:val>
          <c:smooth val="0"/>
          <c:extLst>
            <c:ext xmlns:c16="http://schemas.microsoft.com/office/drawing/2014/chart" uri="{C3380CC4-5D6E-409C-BE32-E72D297353CC}">
              <c16:uniqueId val="{00000003-B3AD-41F9-A661-96E07D937DFA}"/>
            </c:ext>
          </c:extLst>
        </c:ser>
        <c:ser>
          <c:idx val="1"/>
          <c:order val="4"/>
          <c:tx>
            <c:strRef>
              <c:f>Sheet1!$F$1</c:f>
              <c:strCache>
                <c:ptCount val="1"/>
                <c:pt idx="0">
                  <c:v>Puerto Rico</c:v>
                </c:pt>
              </c:strCache>
            </c:strRef>
          </c:tx>
          <c:spPr>
            <a:ln w="38100">
              <a:solidFill>
                <a:schemeClr val="tx1"/>
              </a:solidFill>
              <a:prstDash val="solid"/>
            </a:ln>
          </c:spPr>
          <c:marker>
            <c:symbol val="none"/>
          </c:marker>
          <c:cat>
            <c:numRef>
              <c:f>Sheet1!$A$2:$A$6</c:f>
              <c:numCache>
                <c:formatCode>General</c:formatCode>
                <c:ptCount val="5"/>
                <c:pt idx="0">
                  <c:v>2018</c:v>
                </c:pt>
                <c:pt idx="1">
                  <c:v>2019</c:v>
                </c:pt>
                <c:pt idx="2">
                  <c:v>2020</c:v>
                </c:pt>
                <c:pt idx="3">
                  <c:v>2021</c:v>
                </c:pt>
                <c:pt idx="4">
                  <c:v>2022</c:v>
                </c:pt>
              </c:numCache>
            </c:numRef>
          </c:cat>
          <c:val>
            <c:numRef>
              <c:f>Sheet1!$F$2:$F$6</c:f>
              <c:numCache>
                <c:formatCode>General</c:formatCode>
                <c:ptCount val="5"/>
                <c:pt idx="0">
                  <c:v>94</c:v>
                </c:pt>
                <c:pt idx="1">
                  <c:v>74</c:v>
                </c:pt>
                <c:pt idx="2">
                  <c:v>46</c:v>
                </c:pt>
                <c:pt idx="3">
                  <c:v>61</c:v>
                </c:pt>
                <c:pt idx="4">
                  <c:v>63</c:v>
                </c:pt>
              </c:numCache>
            </c:numRef>
          </c:val>
          <c:smooth val="0"/>
          <c:extLst>
            <c:ext xmlns:c16="http://schemas.microsoft.com/office/drawing/2014/chart" uri="{C3380CC4-5D6E-409C-BE32-E72D297353CC}">
              <c16:uniqueId val="{00000004-B3AD-41F9-A661-96E07D937DFA}"/>
            </c:ext>
          </c:extLst>
        </c:ser>
        <c:dLbls>
          <c:showLegendKey val="0"/>
          <c:showVal val="0"/>
          <c:showCatName val="0"/>
          <c:showSerName val="0"/>
          <c:showPercent val="0"/>
          <c:showBubbleSize val="0"/>
        </c:dLbls>
        <c:smooth val="0"/>
        <c:axId val="140133376"/>
        <c:axId val="113747648"/>
        <c:extLst/>
      </c:lineChart>
      <c:catAx>
        <c:axId val="140133376"/>
        <c:scaling>
          <c:orientation val="minMax"/>
        </c:scaling>
        <c:delete val="0"/>
        <c:axPos val="b"/>
        <c:title>
          <c:tx>
            <c:rich>
              <a:bodyPr/>
              <a:lstStyle/>
              <a:p>
                <a:pPr>
                  <a:defRPr/>
                </a:pPr>
                <a:r>
                  <a:rPr lang="en-US"/>
                  <a:t>Year of Diagnosis</a:t>
                </a:r>
              </a:p>
            </c:rich>
          </c:tx>
          <c:layout>
            <c:manualLayout>
              <c:xMode val="edge"/>
              <c:yMode val="edge"/>
              <c:x val="0.43598244741614145"/>
              <c:y val="0.90480418736465906"/>
            </c:manualLayout>
          </c:layout>
          <c:overlay val="0"/>
        </c:title>
        <c:numFmt formatCode="General" sourceLinked="1"/>
        <c:majorTickMark val="in"/>
        <c:minorTickMark val="none"/>
        <c:tickLblPos val="nextTo"/>
        <c:crossAx val="113747648"/>
        <c:crosses val="autoZero"/>
        <c:auto val="1"/>
        <c:lblAlgn val="ctr"/>
        <c:lblOffset val="100"/>
        <c:noMultiLvlLbl val="0"/>
      </c:catAx>
      <c:valAx>
        <c:axId val="113747648"/>
        <c:scaling>
          <c:orientation val="minMax"/>
          <c:max val="500"/>
          <c:min val="0"/>
        </c:scaling>
        <c:delete val="0"/>
        <c:axPos val="l"/>
        <c:majorGridlines>
          <c:spPr>
            <a:ln>
              <a:solidFill>
                <a:schemeClr val="bg1">
                  <a:lumMod val="75000"/>
                </a:schemeClr>
              </a:solidFill>
            </a:ln>
          </c:spPr>
        </c:majorGridlines>
        <c:title>
          <c:tx>
            <c:rich>
              <a:bodyPr rot="-5400000" vert="horz"/>
              <a:lstStyle/>
              <a:p>
                <a:pPr>
                  <a:defRPr/>
                </a:pPr>
                <a:r>
                  <a:rPr lang="en-US"/>
                  <a:t>Number of Diagnoses</a:t>
                </a:r>
              </a:p>
            </c:rich>
          </c:tx>
          <c:layout>
            <c:manualLayout>
              <c:xMode val="edge"/>
              <c:yMode val="edge"/>
              <c:x val="1.1405421204516746E-2"/>
              <c:y val="0.17115951184688435"/>
            </c:manualLayout>
          </c:layout>
          <c:overlay val="0"/>
        </c:title>
        <c:numFmt formatCode="0" sourceLinked="0"/>
        <c:majorTickMark val="out"/>
        <c:minorTickMark val="none"/>
        <c:tickLblPos val="nextTo"/>
        <c:crossAx val="140133376"/>
        <c:crosses val="autoZero"/>
        <c:crossBetween val="midCat"/>
      </c:valAx>
    </c:plotArea>
    <c:legend>
      <c:legendPos val="t"/>
      <c:layout>
        <c:manualLayout>
          <c:xMode val="edge"/>
          <c:yMode val="edge"/>
          <c:x val="0"/>
          <c:y val="3.199238859169469E-2"/>
          <c:w val="1"/>
          <c:h val="0.12747956250427983"/>
        </c:manualLayout>
      </c:layout>
      <c:overlay val="0"/>
    </c:legend>
    <c:plotVisOnly val="1"/>
    <c:dispBlanksAs val="gap"/>
    <c:showDLblsOverMax val="0"/>
  </c:chart>
  <c:spPr>
    <a:ln>
      <a:noFill/>
      <a:prstDash val="sysDash"/>
    </a:ln>
  </c:spPr>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2650680370636"/>
          <c:y val="0.13063415899066069"/>
          <c:w val="0.79131878252060595"/>
          <c:h val="0.63117122242062584"/>
        </c:manualLayout>
      </c:layout>
      <c:lineChart>
        <c:grouping val="standard"/>
        <c:varyColors val="0"/>
        <c:ser>
          <c:idx val="0"/>
          <c:order val="0"/>
          <c:tx>
            <c:strRef>
              <c:f>Sheet1!$B$1</c:f>
              <c:strCache>
                <c:ptCount val="1"/>
                <c:pt idx="0">
                  <c:v>Male</c:v>
                </c:pt>
              </c:strCache>
            </c:strRef>
          </c:tx>
          <c:spPr>
            <a:ln w="38100">
              <a:solidFill>
                <a:srgbClr val="13A9B7"/>
              </a:solidFill>
            </a:ln>
          </c:spPr>
          <c:marker>
            <c:symbol val="none"/>
          </c:marker>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formatCode="0.0">
                  <c:v>58.2</c:v>
                </c:pt>
                <c:pt idx="1">
                  <c:v>61.5</c:v>
                </c:pt>
                <c:pt idx="2">
                  <c:v>64.599999999999994</c:v>
                </c:pt>
                <c:pt idx="3">
                  <c:v>82.1</c:v>
                </c:pt>
                <c:pt idx="4">
                  <c:v>82.4</c:v>
                </c:pt>
              </c:numCache>
            </c:numRef>
          </c:val>
          <c:smooth val="0"/>
          <c:extLst>
            <c:ext xmlns:c16="http://schemas.microsoft.com/office/drawing/2014/chart" uri="{C3380CC4-5D6E-409C-BE32-E72D297353CC}">
              <c16:uniqueId val="{00000000-1021-43DD-BE53-7C37D7562EEF}"/>
            </c:ext>
          </c:extLst>
        </c:ser>
        <c:ser>
          <c:idx val="1"/>
          <c:order val="1"/>
          <c:tx>
            <c:strRef>
              <c:f>Sheet1!$C$1</c:f>
              <c:strCache>
                <c:ptCount val="1"/>
                <c:pt idx="0">
                  <c:v>Female</c:v>
                </c:pt>
              </c:strCache>
            </c:strRef>
          </c:tx>
          <c:spPr>
            <a:ln w="38100">
              <a:solidFill>
                <a:srgbClr val="FFC000"/>
              </a:solidFill>
            </a:ln>
          </c:spPr>
          <c:marker>
            <c:symbol val="none"/>
          </c:marker>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7.9</c:v>
                </c:pt>
                <c:pt idx="1">
                  <c:v>9.1999999999999993</c:v>
                </c:pt>
                <c:pt idx="2">
                  <c:v>9.5</c:v>
                </c:pt>
                <c:pt idx="3">
                  <c:v>12.3</c:v>
                </c:pt>
                <c:pt idx="4">
                  <c:v>14.1</c:v>
                </c:pt>
              </c:numCache>
            </c:numRef>
          </c:val>
          <c:smooth val="0"/>
          <c:extLst>
            <c:ext xmlns:c16="http://schemas.microsoft.com/office/drawing/2014/chart" uri="{C3380CC4-5D6E-409C-BE32-E72D297353CC}">
              <c16:uniqueId val="{00000001-1021-43DD-BE53-7C37D7562EEF}"/>
            </c:ext>
          </c:extLst>
        </c:ser>
        <c:dLbls>
          <c:showLegendKey val="0"/>
          <c:showVal val="0"/>
          <c:showCatName val="0"/>
          <c:showSerName val="0"/>
          <c:showPercent val="0"/>
          <c:showBubbleSize val="0"/>
        </c:dLbls>
        <c:smooth val="0"/>
        <c:axId val="279113808"/>
        <c:axId val="279109496"/>
      </c:lineChart>
      <c:catAx>
        <c:axId val="279113808"/>
        <c:scaling>
          <c:orientation val="minMax"/>
        </c:scaling>
        <c:delete val="0"/>
        <c:axPos val="b"/>
        <c:title>
          <c:tx>
            <c:rich>
              <a:bodyPr/>
              <a:lstStyle/>
              <a:p>
                <a:pPr>
                  <a:defRPr/>
                </a:pPr>
                <a:r>
                  <a:rPr lang="en-US"/>
                  <a:t>Year of Diagnosis</a:t>
                </a:r>
              </a:p>
            </c:rich>
          </c:tx>
          <c:layout>
            <c:manualLayout>
              <c:xMode val="edge"/>
              <c:yMode val="edge"/>
              <c:x val="0.40642731052423758"/>
              <c:y val="0.86564064702035404"/>
            </c:manualLayout>
          </c:layout>
          <c:overlay val="0"/>
        </c:title>
        <c:numFmt formatCode="General" sourceLinked="1"/>
        <c:majorTickMark val="in"/>
        <c:minorTickMark val="none"/>
        <c:tickLblPos val="low"/>
        <c:spPr>
          <a:ln>
            <a:solidFill>
              <a:schemeClr val="tx1"/>
            </a:solidFill>
          </a:ln>
        </c:spPr>
        <c:crossAx val="279109496"/>
        <c:crosses val="autoZero"/>
        <c:auto val="1"/>
        <c:lblAlgn val="ctr"/>
        <c:lblOffset val="100"/>
        <c:noMultiLvlLbl val="0"/>
      </c:catAx>
      <c:valAx>
        <c:axId val="279109496"/>
        <c:scaling>
          <c:orientation val="minMax"/>
          <c:min val="0"/>
        </c:scaling>
        <c:delete val="0"/>
        <c:axPos val="l"/>
        <c:majorGridlines/>
        <c:title>
          <c:tx>
            <c:rich>
              <a:bodyPr rot="-5400000" vert="horz" anchor="ctr" anchorCtr="1"/>
              <a:lstStyle/>
              <a:p>
                <a:pPr>
                  <a:defRPr sz="2200"/>
                </a:pPr>
                <a:r>
                  <a:rPr lang="en-US" sz="2200"/>
                  <a:t>Rates per 100,000 Population</a:t>
                </a:r>
              </a:p>
            </c:rich>
          </c:tx>
          <c:layout>
            <c:manualLayout>
              <c:xMode val="edge"/>
              <c:yMode val="edge"/>
              <c:x val="1.4972110446895719E-2"/>
              <c:y val="3.6774369030399955E-2"/>
            </c:manualLayout>
          </c:layout>
          <c:overlay val="0"/>
        </c:title>
        <c:numFmt formatCode="0.0" sourceLinked="1"/>
        <c:majorTickMark val="in"/>
        <c:minorTickMark val="none"/>
        <c:tickLblPos val="nextTo"/>
        <c:crossAx val="279113808"/>
        <c:crosses val="autoZero"/>
        <c:crossBetween val="midCat"/>
      </c:valAx>
      <c:spPr>
        <a:noFill/>
        <a:ln w="25400">
          <a:noFill/>
        </a:ln>
      </c:spPr>
    </c:plotArea>
    <c:legend>
      <c:legendPos val="t"/>
      <c:layout>
        <c:manualLayout>
          <c:xMode val="edge"/>
          <c:yMode val="edge"/>
          <c:x val="0.33139787292474726"/>
          <c:y val="1.6949148772376712E-2"/>
          <c:w val="0.40791615094935874"/>
          <c:h val="7.318896009854528E-2"/>
        </c:manualLayout>
      </c:layout>
      <c:overlay val="0"/>
      <c:spPr>
        <a:ln>
          <a:noFill/>
        </a:ln>
      </c:sp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1328768365935"/>
          <c:y val="0.10973100047115893"/>
          <c:w val="0.82014364217272273"/>
          <c:h val="0.61813299234310382"/>
        </c:manualLayout>
      </c:layout>
      <c:lineChart>
        <c:grouping val="standard"/>
        <c:varyColors val="0"/>
        <c:ser>
          <c:idx val="0"/>
          <c:order val="0"/>
          <c:tx>
            <c:strRef>
              <c:f>Sheet1!$B$1</c:f>
              <c:strCache>
                <c:ptCount val="1"/>
                <c:pt idx="0">
                  <c:v>Florida</c:v>
                </c:pt>
              </c:strCache>
            </c:strRef>
          </c:tx>
          <c:spPr>
            <a:ln w="38100">
              <a:solidFill>
                <a:srgbClr val="03A3B2"/>
              </a:solidFill>
            </a:ln>
          </c:spPr>
          <c:marker>
            <c:symbol val="diamond"/>
            <c:size val="9"/>
            <c:spPr>
              <a:solidFill>
                <a:srgbClr val="03A3B2"/>
              </a:solidFill>
            </c:spPr>
          </c:marker>
          <c:dLbls>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Sheet1!$B$2:$B$13</c:f>
              <c:numCache>
                <c:formatCode>0.0</c:formatCode>
                <c:ptCount val="10"/>
                <c:pt idx="0">
                  <c:v>23.4</c:v>
                </c:pt>
                <c:pt idx="1">
                  <c:v>22.5</c:v>
                </c:pt>
                <c:pt idx="2">
                  <c:v>23.3</c:v>
                </c:pt>
                <c:pt idx="3">
                  <c:v>23.5</c:v>
                </c:pt>
                <c:pt idx="4">
                  <c:v>23.7</c:v>
                </c:pt>
                <c:pt idx="5">
                  <c:v>23.1</c:v>
                </c:pt>
                <c:pt idx="6">
                  <c:v>22.7</c:v>
                </c:pt>
                <c:pt idx="7">
                  <c:v>21.4</c:v>
                </c:pt>
                <c:pt idx="8">
                  <c:v>15.9</c:v>
                </c:pt>
                <c:pt idx="9">
                  <c:v>18.7</c:v>
                </c:pt>
              </c:numCache>
            </c:numRef>
          </c:val>
          <c:smooth val="0"/>
          <c:extLst>
            <c:ext xmlns:c16="http://schemas.microsoft.com/office/drawing/2014/chart" uri="{C3380CC4-5D6E-409C-BE32-E72D297353CC}">
              <c16:uniqueId val="{00000001-D7DE-4EAF-B369-8060E7B7EBE6}"/>
            </c:ext>
          </c:extLst>
        </c:ser>
        <c:ser>
          <c:idx val="1"/>
          <c:order val="1"/>
          <c:tx>
            <c:strRef>
              <c:f>Sheet1!$C$1</c:f>
              <c:strCache>
                <c:ptCount val="1"/>
                <c:pt idx="0">
                  <c:v>United States</c:v>
                </c:pt>
              </c:strCache>
            </c:strRef>
          </c:tx>
          <c:spPr>
            <a:ln w="38100">
              <a:solidFill>
                <a:srgbClr val="FFAA00"/>
              </a:solidFill>
            </a:ln>
          </c:spPr>
          <c:marker>
            <c:symbol val="square"/>
            <c:size val="8"/>
          </c:marker>
          <c:dLbls>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Sheet1!$C$2:$C$13</c:f>
              <c:numCache>
                <c:formatCode>0.0</c:formatCode>
                <c:ptCount val="10"/>
                <c:pt idx="0">
                  <c:v>13.1</c:v>
                </c:pt>
                <c:pt idx="1">
                  <c:v>12.5</c:v>
                </c:pt>
                <c:pt idx="2">
                  <c:v>12.6</c:v>
                </c:pt>
                <c:pt idx="3">
                  <c:v>12.4</c:v>
                </c:pt>
                <c:pt idx="4">
                  <c:v>12.2</c:v>
                </c:pt>
                <c:pt idx="5">
                  <c:v>11.8</c:v>
                </c:pt>
                <c:pt idx="6">
                  <c:v>11.4</c:v>
                </c:pt>
                <c:pt idx="7">
                  <c:v>11.1</c:v>
                </c:pt>
                <c:pt idx="8">
                  <c:v>9.1999999999999993</c:v>
                </c:pt>
                <c:pt idx="9">
                  <c:v>10.8</c:v>
                </c:pt>
              </c:numCache>
            </c:numRef>
          </c:val>
          <c:smooth val="0"/>
          <c:extLst>
            <c:ext xmlns:c16="http://schemas.microsoft.com/office/drawing/2014/chart" uri="{C3380CC4-5D6E-409C-BE32-E72D297353CC}">
              <c16:uniqueId val="{00000003-D7DE-4EAF-B369-8060E7B7EBE6}"/>
            </c:ext>
          </c:extLst>
        </c:ser>
        <c:dLbls>
          <c:dLblPos val="t"/>
          <c:showLegendKey val="0"/>
          <c:showVal val="1"/>
          <c:showCatName val="0"/>
          <c:showSerName val="0"/>
          <c:showPercent val="0"/>
          <c:showBubbleSize val="0"/>
        </c:dLbls>
        <c:marker val="1"/>
        <c:smooth val="0"/>
        <c:axId val="878503872"/>
        <c:axId val="661357440"/>
      </c:lineChart>
      <c:catAx>
        <c:axId val="878503872"/>
        <c:scaling>
          <c:orientation val="minMax"/>
        </c:scaling>
        <c:delete val="0"/>
        <c:axPos val="b"/>
        <c:title>
          <c:tx>
            <c:rich>
              <a:bodyPr/>
              <a:lstStyle/>
              <a:p>
                <a:pPr>
                  <a:defRPr/>
                </a:pPr>
                <a:r>
                  <a:rPr lang="en-US"/>
                  <a:t>Year of Diagnosis</a:t>
                </a:r>
              </a:p>
            </c:rich>
          </c:tx>
          <c:overlay val="0"/>
        </c:title>
        <c:numFmt formatCode="General" sourceLinked="0"/>
        <c:majorTickMark val="out"/>
        <c:minorTickMark val="none"/>
        <c:tickLblPos val="nextTo"/>
        <c:crossAx val="661357440"/>
        <c:crosses val="autoZero"/>
        <c:auto val="1"/>
        <c:lblAlgn val="ctr"/>
        <c:lblOffset val="100"/>
        <c:noMultiLvlLbl val="0"/>
      </c:catAx>
      <c:valAx>
        <c:axId val="661357440"/>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sz="1800"/>
                  <a:t>Rates per 100,000 Population</a:t>
                </a:r>
              </a:p>
            </c:rich>
          </c:tx>
          <c:layout>
            <c:manualLayout>
              <c:xMode val="edge"/>
              <c:yMode val="edge"/>
              <c:x val="2.5409008831655186E-3"/>
              <c:y val="0.10437893599412608"/>
            </c:manualLayout>
          </c:layout>
          <c:overlay val="0"/>
        </c:title>
        <c:numFmt formatCode="0.0" sourceLinked="1"/>
        <c:majorTickMark val="out"/>
        <c:minorTickMark val="none"/>
        <c:tickLblPos val="nextTo"/>
        <c:spPr>
          <a:ln>
            <a:noFill/>
          </a:ln>
        </c:spPr>
        <c:txPr>
          <a:bodyPr/>
          <a:lstStyle/>
          <a:p>
            <a:pPr>
              <a:defRPr sz="2000"/>
            </a:pPr>
            <a:endParaRPr lang="en-US"/>
          </a:p>
        </c:txPr>
        <c:crossAx val="878503872"/>
        <c:crossesAt val="1"/>
        <c:crossBetween val="midCat"/>
      </c:valAx>
    </c:plotArea>
    <c:legend>
      <c:legendPos val="t"/>
      <c:layout>
        <c:manualLayout>
          <c:xMode val="edge"/>
          <c:yMode val="edge"/>
          <c:x val="9.5144642245806224E-2"/>
          <c:y val="1.6238426222780781E-3"/>
          <c:w val="0.86212082112597677"/>
          <c:h val="0.10169340551181102"/>
        </c:manualLayout>
      </c:layout>
      <c:overlay val="0"/>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98588961592507"/>
          <c:y val="0.1131600469830774"/>
          <c:w val="0.78371282157078737"/>
          <c:h val="0.67118944728866681"/>
        </c:manualLayout>
      </c:layout>
      <c:lineChart>
        <c:grouping val="standard"/>
        <c:varyColors val="0"/>
        <c:ser>
          <c:idx val="0"/>
          <c:order val="0"/>
          <c:tx>
            <c:strRef>
              <c:f>Sheet1!$B$1</c:f>
              <c:strCache>
                <c:ptCount val="1"/>
                <c:pt idx="0">
                  <c:v>Chlamydia</c:v>
                </c:pt>
              </c:strCache>
            </c:strRef>
          </c:tx>
          <c:spPr>
            <a:ln w="50800">
              <a:solidFill>
                <a:srgbClr val="FFAA00"/>
              </a:solidFill>
            </a:ln>
          </c:spPr>
          <c:marker>
            <c:symbol val="none"/>
          </c:marker>
          <c:cat>
            <c:numRef>
              <c:f>Sheet1!$A$2:$A$6</c:f>
              <c:numCache>
                <c:formatCode>General</c:formatCode>
                <c:ptCount val="5"/>
                <c:pt idx="0">
                  <c:v>2018</c:v>
                </c:pt>
                <c:pt idx="1">
                  <c:v>2019</c:v>
                </c:pt>
                <c:pt idx="2">
                  <c:v>2020</c:v>
                </c:pt>
                <c:pt idx="3">
                  <c:v>2021</c:v>
                </c:pt>
                <c:pt idx="4">
                  <c:v>2022</c:v>
                </c:pt>
              </c:numCache>
            </c:numRef>
          </c:cat>
          <c:val>
            <c:numRef>
              <c:f>Sheet1!$B$2:$B$6</c:f>
              <c:numCache>
                <c:formatCode>_(* #,##0_);_(* \(#,##0\);_(* "-"??_);_(@_)</c:formatCode>
                <c:ptCount val="5"/>
                <c:pt idx="0">
                  <c:v>584.29999999999995</c:v>
                </c:pt>
                <c:pt idx="1">
                  <c:v>611.1</c:v>
                </c:pt>
                <c:pt idx="2">
                  <c:v>533.79999999999995</c:v>
                </c:pt>
                <c:pt idx="3">
                  <c:v>473.6</c:v>
                </c:pt>
                <c:pt idx="4">
                  <c:v>478.6</c:v>
                </c:pt>
              </c:numCache>
            </c:numRef>
          </c:val>
          <c:smooth val="0"/>
          <c:extLst>
            <c:ext xmlns:c16="http://schemas.microsoft.com/office/drawing/2014/chart" uri="{C3380CC4-5D6E-409C-BE32-E72D297353CC}">
              <c16:uniqueId val="{00000000-9293-460E-95A1-7170998C95DC}"/>
            </c:ext>
          </c:extLst>
        </c:ser>
        <c:ser>
          <c:idx val="1"/>
          <c:order val="1"/>
          <c:tx>
            <c:strRef>
              <c:f>Sheet1!$C$1</c:f>
              <c:strCache>
                <c:ptCount val="1"/>
                <c:pt idx="0">
                  <c:v>Gonorrhea</c:v>
                </c:pt>
              </c:strCache>
            </c:strRef>
          </c:tx>
          <c:spPr>
            <a:ln w="44450">
              <a:solidFill>
                <a:srgbClr val="7ED0E0"/>
              </a:solidFill>
            </a:ln>
          </c:spPr>
          <c:marker>
            <c:symbol val="none"/>
          </c:marker>
          <c:dPt>
            <c:idx val="2"/>
            <c:bubble3D val="0"/>
            <c:extLst>
              <c:ext xmlns:c16="http://schemas.microsoft.com/office/drawing/2014/chart" uri="{C3380CC4-5D6E-409C-BE32-E72D297353CC}">
                <c16:uniqueId val="{00000000-8FB3-4E2A-8C5B-E810B5757B4F}"/>
              </c:ext>
            </c:extLst>
          </c:dPt>
          <c:cat>
            <c:numRef>
              <c:f>Sheet1!$A$2:$A$6</c:f>
              <c:numCache>
                <c:formatCode>General</c:formatCode>
                <c:ptCount val="5"/>
                <c:pt idx="0">
                  <c:v>2018</c:v>
                </c:pt>
                <c:pt idx="1">
                  <c:v>2019</c:v>
                </c:pt>
                <c:pt idx="2">
                  <c:v>2020</c:v>
                </c:pt>
                <c:pt idx="3">
                  <c:v>2021</c:v>
                </c:pt>
                <c:pt idx="4">
                  <c:v>2022</c:v>
                </c:pt>
              </c:numCache>
            </c:numRef>
          </c:cat>
          <c:val>
            <c:numRef>
              <c:f>Sheet1!$C$2:$C$6</c:f>
              <c:numCache>
                <c:formatCode>_(* #,##0_);_(* \(#,##0\);_(* "-"??_);_(@_)</c:formatCode>
                <c:ptCount val="5"/>
                <c:pt idx="0">
                  <c:v>182</c:v>
                </c:pt>
                <c:pt idx="1">
                  <c:v>203.3</c:v>
                </c:pt>
                <c:pt idx="2">
                  <c:v>218.5</c:v>
                </c:pt>
                <c:pt idx="3">
                  <c:v>201.89</c:v>
                </c:pt>
                <c:pt idx="4">
                  <c:v>198.5</c:v>
                </c:pt>
              </c:numCache>
            </c:numRef>
          </c:val>
          <c:smooth val="0"/>
          <c:extLst>
            <c:ext xmlns:c16="http://schemas.microsoft.com/office/drawing/2014/chart" uri="{C3380CC4-5D6E-409C-BE32-E72D297353CC}">
              <c16:uniqueId val="{00000002-9293-460E-95A1-7170998C95DC}"/>
            </c:ext>
          </c:extLst>
        </c:ser>
        <c:dLbls>
          <c:showLegendKey val="0"/>
          <c:showVal val="0"/>
          <c:showCatName val="0"/>
          <c:showSerName val="0"/>
          <c:showPercent val="0"/>
          <c:showBubbleSize val="0"/>
        </c:dLbls>
        <c:smooth val="0"/>
        <c:axId val="162520064"/>
        <c:axId val="160286400"/>
      </c:lineChart>
      <c:catAx>
        <c:axId val="162520064"/>
        <c:scaling>
          <c:orientation val="minMax"/>
        </c:scaling>
        <c:delete val="0"/>
        <c:axPos val="b"/>
        <c:title>
          <c:tx>
            <c:rich>
              <a:bodyPr/>
              <a:lstStyle/>
              <a:p>
                <a:pPr>
                  <a:defRPr/>
                </a:pPr>
                <a:r>
                  <a:rPr lang="en-US"/>
                  <a:t>Year of Diagnosis</a:t>
                </a:r>
              </a:p>
            </c:rich>
          </c:tx>
          <c:overlay val="0"/>
        </c:title>
        <c:numFmt formatCode="General" sourceLinked="0"/>
        <c:majorTickMark val="in"/>
        <c:minorTickMark val="none"/>
        <c:tickLblPos val="nextTo"/>
        <c:crossAx val="160286400"/>
        <c:crosses val="autoZero"/>
        <c:auto val="1"/>
        <c:lblAlgn val="ctr"/>
        <c:lblOffset val="100"/>
        <c:noMultiLvlLbl val="0"/>
      </c:catAx>
      <c:valAx>
        <c:axId val="160286400"/>
        <c:scaling>
          <c:orientation val="minMax"/>
        </c:scaling>
        <c:delete val="0"/>
        <c:axPos val="l"/>
        <c:majorGridlines>
          <c:spPr>
            <a:ln>
              <a:solidFill>
                <a:schemeClr val="bg1">
                  <a:lumMod val="75000"/>
                </a:schemeClr>
              </a:solidFill>
            </a:ln>
          </c:spPr>
        </c:majorGridlines>
        <c:title>
          <c:tx>
            <c:rich>
              <a:bodyPr rot="-5400000" vert="horz"/>
              <a:lstStyle/>
              <a:p>
                <a:pPr>
                  <a:defRPr sz="2200"/>
                </a:pPr>
                <a:r>
                  <a:rPr lang="en-US" sz="2200" b="0" i="0" baseline="0">
                    <a:effectLst/>
                  </a:rPr>
                  <a:t>Rates per 100,000 Population</a:t>
                </a:r>
                <a:endParaRPr lang="en-US" sz="2200">
                  <a:effectLst/>
                </a:endParaRPr>
              </a:p>
            </c:rich>
          </c:tx>
          <c:layout>
            <c:manualLayout>
              <c:xMode val="edge"/>
              <c:yMode val="edge"/>
              <c:x val="4.5475564956654314E-2"/>
              <c:y val="7.0432578743342328E-2"/>
            </c:manualLayout>
          </c:layout>
          <c:overlay val="0"/>
        </c:title>
        <c:numFmt formatCode="#,##0" sourceLinked="0"/>
        <c:majorTickMark val="out"/>
        <c:minorTickMark val="none"/>
        <c:tickLblPos val="nextTo"/>
        <c:crossAx val="162520064"/>
        <c:crosses val="autoZero"/>
        <c:crossBetween val="midCat"/>
      </c:valAx>
    </c:plotArea>
    <c:legend>
      <c:legendPos val="t"/>
      <c:layout>
        <c:manualLayout>
          <c:xMode val="edge"/>
          <c:yMode val="edge"/>
          <c:x val="0.13556508962020772"/>
          <c:y val="1.6574585635359115E-2"/>
          <c:w val="0.83855643044619421"/>
          <c:h val="7.1571540435898556E-2"/>
        </c:manualLayout>
      </c:layout>
      <c:overlay val="0"/>
      <c:spPr>
        <a:ln>
          <a:noFill/>
        </a:ln>
      </c:sp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solidFill>
                  <a:schemeClr val="tx1"/>
                </a:solidFill>
                <a:latin typeface="Arial" panose="020B0604020202020204" pitchFamily="34" charset="0"/>
                <a:cs typeface="Arial" panose="020B0604020202020204" pitchFamily="34" charset="0"/>
              </a:rPr>
              <a:t>Syphilis</a:t>
            </a:r>
            <a:r>
              <a:rPr lang="en-US" sz="1800" baseline="0">
                <a:solidFill>
                  <a:schemeClr val="tx1"/>
                </a:solidFill>
                <a:latin typeface="Arial" panose="020B0604020202020204" pitchFamily="34" charset="0"/>
                <a:cs typeface="Arial" panose="020B0604020202020204" pitchFamily="34" charset="0"/>
              </a:rPr>
              <a:t> and HIV</a:t>
            </a:r>
          </a:p>
          <a:p>
            <a:pPr>
              <a:defRPr sz="1800"/>
            </a:pPr>
            <a:r>
              <a:rPr lang="en-US" sz="1800" baseline="0">
                <a:solidFill>
                  <a:schemeClr val="tx1"/>
                </a:solidFill>
                <a:latin typeface="Arial" panose="020B0604020202020204" pitchFamily="34" charset="0"/>
                <a:cs typeface="Arial" panose="020B0604020202020204" pitchFamily="34" charset="0"/>
              </a:rPr>
              <a:t> Co-occurring</a:t>
            </a:r>
            <a:r>
              <a:rPr lang="en-US" sz="1800" baseline="30000">
                <a:solidFill>
                  <a:schemeClr val="tx1"/>
                </a:solidFill>
                <a:latin typeface="Arial" panose="020B0604020202020204" pitchFamily="34" charset="0"/>
                <a:cs typeface="Arial" panose="020B0604020202020204" pitchFamily="34" charset="0"/>
              </a:rPr>
              <a:t>2</a:t>
            </a:r>
            <a:r>
              <a:rPr lang="en-US" sz="1800" baseline="0">
                <a:solidFill>
                  <a:schemeClr val="tx1"/>
                </a:solidFill>
                <a:latin typeface="Arial" panose="020B0604020202020204" pitchFamily="34" charset="0"/>
                <a:cs typeface="Arial" panose="020B0604020202020204" pitchFamily="34" charset="0"/>
              </a:rPr>
              <a:t> Diagnoses, 2022, Florida N=4,237</a:t>
            </a:r>
            <a:endParaRPr lang="en-US" sz="1800">
              <a:solidFill>
                <a:schemeClr val="tx1"/>
              </a:solidFill>
              <a:latin typeface="Arial" panose="020B0604020202020204" pitchFamily="34" charset="0"/>
              <a:cs typeface="Arial" panose="020B0604020202020204" pitchFamily="34" charset="0"/>
            </a:endParaRPr>
          </a:p>
        </c:rich>
      </c:tx>
      <c:layout>
        <c:manualLayout>
          <c:xMode val="edge"/>
          <c:yMode val="edge"/>
          <c:x val="0.15271466923224"/>
          <c:y val="3.1931032991545567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723045391872109"/>
          <c:y val="0.29290046543314957"/>
          <c:w val="0.61669264280109315"/>
          <c:h val="0.53496189491691237"/>
        </c:manualLayout>
      </c:layout>
      <c:pieChart>
        <c:varyColors val="1"/>
        <c:ser>
          <c:idx val="0"/>
          <c:order val="0"/>
          <c:tx>
            <c:strRef>
              <c:f>Sheet1!$B$1</c:f>
              <c:strCache>
                <c:ptCount val="1"/>
                <c:pt idx="0">
                  <c:v>Column1</c:v>
                </c:pt>
              </c:strCache>
            </c:strRef>
          </c:tx>
          <c:spPr>
            <a:solidFill>
              <a:srgbClr val="FFC000"/>
            </a:solidFill>
            <a:ln w="6350">
              <a:solidFill>
                <a:schemeClr val="tx1"/>
              </a:solidFill>
            </a:ln>
          </c:spPr>
          <c:explosion val="3"/>
          <c:dPt>
            <c:idx val="0"/>
            <c:bubble3D val="0"/>
            <c:explosion val="0"/>
            <c:spPr>
              <a:solidFill>
                <a:srgbClr val="03A3B2"/>
              </a:solidFill>
              <a:ln w="6350">
                <a:solidFill>
                  <a:schemeClr val="tx1"/>
                </a:solidFill>
              </a:ln>
              <a:effectLst/>
            </c:spPr>
            <c:extLst>
              <c:ext xmlns:c16="http://schemas.microsoft.com/office/drawing/2014/chart" uri="{C3380CC4-5D6E-409C-BE32-E72D297353CC}">
                <c16:uniqueId val="{00000001-C610-46E6-9A96-08A5BFE820DD}"/>
              </c:ext>
            </c:extLst>
          </c:dPt>
          <c:dPt>
            <c:idx val="1"/>
            <c:bubble3D val="0"/>
            <c:explosion val="0"/>
            <c:spPr>
              <a:solidFill>
                <a:srgbClr val="FFC000"/>
              </a:solidFill>
              <a:ln w="6350">
                <a:solidFill>
                  <a:schemeClr val="tx1"/>
                </a:solidFill>
              </a:ln>
              <a:effectLst/>
            </c:spPr>
            <c:extLst>
              <c:ext xmlns:c16="http://schemas.microsoft.com/office/drawing/2014/chart" uri="{C3380CC4-5D6E-409C-BE32-E72D297353CC}">
                <c16:uniqueId val="{00000003-C610-46E6-9A96-08A5BFE820DD}"/>
              </c:ext>
            </c:extLst>
          </c:dPt>
          <c:dLbls>
            <c:dLbl>
              <c:idx val="0"/>
              <c:layout>
                <c:manualLayout>
                  <c:x val="-7.7578116276279738E-2"/>
                  <c:y val="-7.5291144461389986E-2"/>
                </c:manualLayout>
              </c:layout>
              <c:dLblPos val="bestFi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610-46E6-9A96-08A5BFE820DD}"/>
                </c:ext>
              </c:extLst>
            </c:dLbl>
            <c:dLbl>
              <c:idx val="1"/>
              <c:layout>
                <c:manualLayout>
                  <c:x val="4.3443745114716652E-2"/>
                  <c:y val="3.7305720513125869E-2"/>
                </c:manualLayout>
              </c:layout>
              <c:dLblPos val="bestFi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610-46E6-9A96-08A5BFE820D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1"/>
            <c:showBubbleSize val="0"/>
            <c:separator>
</c:separator>
            <c:showLeaderLines val="0"/>
            <c:extLst>
              <c:ext xmlns:c15="http://schemas.microsoft.com/office/drawing/2012/chart" uri="{CE6537A1-D6FC-4f65-9D91-7224C49458BB}"/>
            </c:extLst>
          </c:dLbls>
          <c:cat>
            <c:strRef>
              <c:f>Sheet1!$A$2:$A$3</c:f>
              <c:strCache>
                <c:ptCount val="2"/>
                <c:pt idx="0">
                  <c:v>MMSC</c:v>
                </c:pt>
                <c:pt idx="1">
                  <c:v>Non-MMSC</c:v>
                </c:pt>
              </c:strCache>
            </c:strRef>
          </c:cat>
          <c:val>
            <c:numRef>
              <c:f>Sheet1!$B$2:$B$3</c:f>
              <c:numCache>
                <c:formatCode>0</c:formatCode>
                <c:ptCount val="2"/>
                <c:pt idx="0">
                  <c:v>3818</c:v>
                </c:pt>
                <c:pt idx="1">
                  <c:v>419</c:v>
                </c:pt>
              </c:numCache>
            </c:numRef>
          </c:val>
          <c:extLst>
            <c:ext xmlns:c16="http://schemas.microsoft.com/office/drawing/2014/chart" uri="{C3380CC4-5D6E-409C-BE32-E72D297353CC}">
              <c16:uniqueId val="{00000004-C610-46E6-9A96-08A5BFE820DD}"/>
            </c:ext>
          </c:extLst>
        </c:ser>
        <c:dLbls>
          <c:showLegendKey val="0"/>
          <c:showVal val="0"/>
          <c:showCatName val="0"/>
          <c:showSerName val="0"/>
          <c:showPercent val="0"/>
          <c:showBubbleSize val="0"/>
          <c:showLeaderLines val="0"/>
        </c:dLbls>
        <c:firstSliceAng val="40"/>
      </c:pieChart>
      <c:spPr>
        <a:noFill/>
        <a:ln>
          <a:noFill/>
        </a:ln>
        <a:effectLst/>
      </c:spPr>
    </c:plotArea>
    <c:legend>
      <c:legendPos val="b"/>
      <c:layout>
        <c:manualLayout>
          <c:xMode val="edge"/>
          <c:yMode val="edge"/>
          <c:x val="0.25706620446138678"/>
          <c:y val="0.90761418928236492"/>
          <c:w val="0.57979486030828009"/>
          <c:h val="7.221689472275813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857110788782981"/>
          <c:y val="0.1131600469830774"/>
          <c:w val="0.70947696505042135"/>
          <c:h val="0.6662616004924411"/>
        </c:manualLayout>
      </c:layout>
      <c:lineChart>
        <c:grouping val="standard"/>
        <c:varyColors val="0"/>
        <c:ser>
          <c:idx val="0"/>
          <c:order val="0"/>
          <c:tx>
            <c:strRef>
              <c:f>Sheet1!$B$1</c:f>
              <c:strCache>
                <c:ptCount val="1"/>
                <c:pt idx="0">
                  <c:v>Early Syphilis</c:v>
                </c:pt>
              </c:strCache>
            </c:strRef>
          </c:tx>
          <c:spPr>
            <a:ln w="44450">
              <a:solidFill>
                <a:srgbClr val="03A3B2"/>
              </a:solidFill>
            </a:ln>
          </c:spPr>
          <c:marker>
            <c:symbol val="none"/>
          </c:marker>
          <c:cat>
            <c:numRef>
              <c:f>Sheet1!$A$2:$A$6</c:f>
              <c:numCache>
                <c:formatCode>General</c:formatCode>
                <c:ptCount val="5"/>
                <c:pt idx="0">
                  <c:v>2018</c:v>
                </c:pt>
                <c:pt idx="1">
                  <c:v>2019</c:v>
                </c:pt>
                <c:pt idx="2">
                  <c:v>2020</c:v>
                </c:pt>
                <c:pt idx="3">
                  <c:v>2021</c:v>
                </c:pt>
                <c:pt idx="4">
                  <c:v>2022</c:v>
                </c:pt>
              </c:numCache>
            </c:numRef>
          </c:cat>
          <c:val>
            <c:numRef>
              <c:f>Sheet1!$B$2:$B$6</c:f>
              <c:numCache>
                <c:formatCode>_(* #,##0_);_(* \(#,##0\);_(* "-"??_);_(@_)</c:formatCode>
                <c:ptCount val="5"/>
                <c:pt idx="0" formatCode="#,##0">
                  <c:v>6812</c:v>
                </c:pt>
                <c:pt idx="1">
                  <c:v>7389</c:v>
                </c:pt>
                <c:pt idx="2" formatCode="#,##0">
                  <c:v>7882</c:v>
                </c:pt>
                <c:pt idx="3" formatCode="#,##0">
                  <c:v>10229</c:v>
                </c:pt>
                <c:pt idx="4" formatCode="#,##0">
                  <c:v>10649</c:v>
                </c:pt>
              </c:numCache>
            </c:numRef>
          </c:val>
          <c:smooth val="0"/>
          <c:extLst>
            <c:ext xmlns:c16="http://schemas.microsoft.com/office/drawing/2014/chart" uri="{C3380CC4-5D6E-409C-BE32-E72D297353CC}">
              <c16:uniqueId val="{00000000-C0B6-44AE-9A7B-83FFC0796414}"/>
            </c:ext>
          </c:extLst>
        </c:ser>
        <c:ser>
          <c:idx val="1"/>
          <c:order val="1"/>
          <c:tx>
            <c:strRef>
              <c:f>Sheet1!$C$1</c:f>
              <c:strCache>
                <c:ptCount val="1"/>
                <c:pt idx="0">
                  <c:v>HIV</c:v>
                </c:pt>
              </c:strCache>
            </c:strRef>
          </c:tx>
          <c:spPr>
            <a:ln w="44450">
              <a:solidFill>
                <a:srgbClr val="FFC000"/>
              </a:solidFill>
            </a:ln>
          </c:spPr>
          <c:marker>
            <c:symbol val="none"/>
          </c:marker>
          <c:dPt>
            <c:idx val="2"/>
            <c:bubble3D val="0"/>
            <c:extLst>
              <c:ext xmlns:c16="http://schemas.microsoft.com/office/drawing/2014/chart" uri="{C3380CC4-5D6E-409C-BE32-E72D297353CC}">
                <c16:uniqueId val="{00000000-8815-401C-8D0D-7B5343BEBED3}"/>
              </c:ext>
            </c:extLst>
          </c:dPt>
          <c:cat>
            <c:numRef>
              <c:f>Sheet1!$A$2:$A$6</c:f>
              <c:numCache>
                <c:formatCode>General</c:formatCode>
                <c:ptCount val="5"/>
                <c:pt idx="0">
                  <c:v>2018</c:v>
                </c:pt>
                <c:pt idx="1">
                  <c:v>2019</c:v>
                </c:pt>
                <c:pt idx="2">
                  <c:v>2020</c:v>
                </c:pt>
                <c:pt idx="3">
                  <c:v>2021</c:v>
                </c:pt>
                <c:pt idx="4">
                  <c:v>2022</c:v>
                </c:pt>
              </c:numCache>
            </c:numRef>
          </c:cat>
          <c:val>
            <c:numRef>
              <c:f>Sheet1!$C$2:$C$6</c:f>
              <c:numCache>
                <c:formatCode>_(* #,##0_);_(* \(#,##0\);_(* "-"??_);_(@_)</c:formatCode>
                <c:ptCount val="5"/>
                <c:pt idx="0">
                  <c:v>4431</c:v>
                </c:pt>
                <c:pt idx="1">
                  <c:v>4232</c:v>
                </c:pt>
                <c:pt idx="2">
                  <c:v>3185</c:v>
                </c:pt>
                <c:pt idx="3">
                  <c:v>3969</c:v>
                </c:pt>
                <c:pt idx="4">
                  <c:v>4594</c:v>
                </c:pt>
              </c:numCache>
            </c:numRef>
          </c:val>
          <c:smooth val="0"/>
          <c:extLst>
            <c:ext xmlns:c16="http://schemas.microsoft.com/office/drawing/2014/chart" uri="{C3380CC4-5D6E-409C-BE32-E72D297353CC}">
              <c16:uniqueId val="{00000002-C0B6-44AE-9A7B-83FFC0796414}"/>
            </c:ext>
          </c:extLst>
        </c:ser>
        <c:ser>
          <c:idx val="2"/>
          <c:order val="2"/>
          <c:tx>
            <c:strRef>
              <c:f>Sheet1!$D$1</c:f>
              <c:strCache>
                <c:ptCount val="1"/>
                <c:pt idx="0">
                  <c:v>Co-infected</c:v>
                </c:pt>
              </c:strCache>
            </c:strRef>
          </c:tx>
          <c:spPr>
            <a:ln w="44450">
              <a:solidFill>
                <a:srgbClr val="03A3B2"/>
              </a:solidFill>
              <a:prstDash val="dash"/>
            </a:ln>
          </c:spPr>
          <c:marker>
            <c:symbol val="none"/>
          </c:marker>
          <c:cat>
            <c:numRef>
              <c:f>Sheet1!$A$2:$A$6</c:f>
              <c:numCache>
                <c:formatCode>General</c:formatCode>
                <c:ptCount val="5"/>
                <c:pt idx="0">
                  <c:v>2018</c:v>
                </c:pt>
                <c:pt idx="1">
                  <c:v>2019</c:v>
                </c:pt>
                <c:pt idx="2">
                  <c:v>2020</c:v>
                </c:pt>
                <c:pt idx="3">
                  <c:v>2021</c:v>
                </c:pt>
                <c:pt idx="4">
                  <c:v>2022</c:v>
                </c:pt>
              </c:numCache>
            </c:numRef>
          </c:cat>
          <c:val>
            <c:numRef>
              <c:f>Sheet1!$D$2:$D$6</c:f>
              <c:numCache>
                <c:formatCode>_(* #,##0_);_(* \(#,##0\);_(* "-"??_);_(@_)</c:formatCode>
                <c:ptCount val="5"/>
                <c:pt idx="0">
                  <c:v>3165</c:v>
                </c:pt>
                <c:pt idx="1">
                  <c:v>3339</c:v>
                </c:pt>
                <c:pt idx="2">
                  <c:v>3476</c:v>
                </c:pt>
                <c:pt idx="3">
                  <c:v>4376</c:v>
                </c:pt>
                <c:pt idx="4">
                  <c:v>4237</c:v>
                </c:pt>
              </c:numCache>
            </c:numRef>
          </c:val>
          <c:smooth val="0"/>
          <c:extLst>
            <c:ext xmlns:c16="http://schemas.microsoft.com/office/drawing/2014/chart" uri="{C3380CC4-5D6E-409C-BE32-E72D297353CC}">
              <c16:uniqueId val="{00000003-C0B6-44AE-9A7B-83FFC0796414}"/>
            </c:ext>
          </c:extLst>
        </c:ser>
        <c:dLbls>
          <c:showLegendKey val="0"/>
          <c:showVal val="0"/>
          <c:showCatName val="0"/>
          <c:showSerName val="0"/>
          <c:showPercent val="0"/>
          <c:showBubbleSize val="0"/>
        </c:dLbls>
        <c:smooth val="0"/>
        <c:axId val="278825792"/>
        <c:axId val="278819520"/>
      </c:lineChart>
      <c:catAx>
        <c:axId val="278825792"/>
        <c:scaling>
          <c:orientation val="minMax"/>
        </c:scaling>
        <c:delete val="0"/>
        <c:axPos val="b"/>
        <c:title>
          <c:tx>
            <c:rich>
              <a:bodyPr/>
              <a:lstStyle/>
              <a:p>
                <a:pPr>
                  <a:defRPr/>
                </a:pPr>
                <a:r>
                  <a:rPr lang="en-US"/>
                  <a:t>Year of Diagnosis</a:t>
                </a:r>
              </a:p>
            </c:rich>
          </c:tx>
          <c:layout>
            <c:manualLayout>
              <c:xMode val="edge"/>
              <c:yMode val="edge"/>
              <c:x val="0.42827671289407698"/>
              <c:y val="0.89860033241736936"/>
            </c:manualLayout>
          </c:layout>
          <c:overlay val="0"/>
        </c:title>
        <c:numFmt formatCode="General" sourceLinked="0"/>
        <c:majorTickMark val="in"/>
        <c:minorTickMark val="none"/>
        <c:tickLblPos val="nextTo"/>
        <c:crossAx val="278819520"/>
        <c:crosses val="autoZero"/>
        <c:auto val="1"/>
        <c:lblAlgn val="ctr"/>
        <c:lblOffset val="100"/>
        <c:noMultiLvlLbl val="0"/>
      </c:catAx>
      <c:valAx>
        <c:axId val="278819520"/>
        <c:scaling>
          <c:orientation val="minMax"/>
        </c:scaling>
        <c:delete val="0"/>
        <c:axPos val="l"/>
        <c:majorGridlines/>
        <c:title>
          <c:tx>
            <c:rich>
              <a:bodyPr rot="-5400000" vert="horz"/>
              <a:lstStyle/>
              <a:p>
                <a:pPr>
                  <a:defRPr/>
                </a:pPr>
                <a:r>
                  <a:rPr lang="en-US"/>
                  <a:t>Number of Diagnoses</a:t>
                </a:r>
              </a:p>
            </c:rich>
          </c:tx>
          <c:layout>
            <c:manualLayout>
              <c:xMode val="edge"/>
              <c:yMode val="edge"/>
              <c:x val="2.8747058659831112E-2"/>
              <c:y val="0.10960917888197416"/>
            </c:manualLayout>
          </c:layout>
          <c:overlay val="0"/>
        </c:title>
        <c:numFmt formatCode="#,##0" sourceLinked="0"/>
        <c:majorTickMark val="out"/>
        <c:minorTickMark val="none"/>
        <c:tickLblPos val="nextTo"/>
        <c:crossAx val="278825792"/>
        <c:crosses val="autoZero"/>
        <c:crossBetween val="midCat"/>
      </c:valAx>
    </c:plotArea>
    <c:legend>
      <c:legendPos val="r"/>
      <c:layout>
        <c:manualLayout>
          <c:xMode val="edge"/>
          <c:yMode val="edge"/>
          <c:x val="0.23672414798267061"/>
          <c:y val="3.9146710334488806E-2"/>
          <c:w val="0.70196855466653996"/>
          <c:h val="0.2434414327915107"/>
        </c:manualLayout>
      </c:layout>
      <c:overlay val="0"/>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61359570661896"/>
          <c:y val="0.16744222270723622"/>
          <c:w val="0.72172530312065197"/>
          <c:h val="0.63414507888006533"/>
        </c:manualLayout>
      </c:layout>
      <c:barChart>
        <c:barDir val="bar"/>
        <c:grouping val="clustered"/>
        <c:varyColors val="0"/>
        <c:ser>
          <c:idx val="0"/>
          <c:order val="0"/>
          <c:tx>
            <c:strRef>
              <c:f>Sheet1!$B$1</c:f>
              <c:strCache>
                <c:ptCount val="1"/>
                <c:pt idx="0">
                  <c:v>Male N=257</c:v>
                </c:pt>
              </c:strCache>
            </c:strRef>
          </c:tx>
          <c:spPr>
            <a:solidFill>
              <a:srgbClr val="ED7D3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MMSC</c:v>
                </c:pt>
                <c:pt idx="1">
                  <c:v>IDU</c:v>
                </c:pt>
                <c:pt idx="2">
                  <c:v>MMSC/IDU</c:v>
                </c:pt>
                <c:pt idx="3">
                  <c:v>Heterosexual</c:v>
                </c:pt>
                <c:pt idx="4">
                  <c:v>Other Risk</c:v>
                </c:pt>
              </c:strCache>
            </c:strRef>
          </c:cat>
          <c:val>
            <c:numRef>
              <c:f>Sheet1!$B$2:$B$6</c:f>
              <c:numCache>
                <c:formatCode>0%</c:formatCode>
                <c:ptCount val="5"/>
                <c:pt idx="0">
                  <c:v>0.68</c:v>
                </c:pt>
                <c:pt idx="1">
                  <c:v>0.04</c:v>
                </c:pt>
                <c:pt idx="2">
                  <c:v>0.05</c:v>
                </c:pt>
                <c:pt idx="3">
                  <c:v>0.2</c:v>
                </c:pt>
                <c:pt idx="4">
                  <c:v>0.02</c:v>
                </c:pt>
              </c:numCache>
            </c:numRef>
          </c:val>
          <c:extLst>
            <c:ext xmlns:c16="http://schemas.microsoft.com/office/drawing/2014/chart" uri="{C3380CC4-5D6E-409C-BE32-E72D297353CC}">
              <c16:uniqueId val="{00000000-6D0B-4A3A-AB2E-40AC27DF1EF5}"/>
            </c:ext>
          </c:extLst>
        </c:ser>
        <c:dLbls>
          <c:showLegendKey val="0"/>
          <c:showVal val="0"/>
          <c:showCatName val="0"/>
          <c:showSerName val="0"/>
          <c:showPercent val="0"/>
          <c:showBubbleSize val="0"/>
        </c:dLbls>
        <c:gapWidth val="35"/>
        <c:axId val="462938736"/>
        <c:axId val="346409936"/>
      </c:barChart>
      <c:catAx>
        <c:axId val="462938736"/>
        <c:scaling>
          <c:orientation val="maxMin"/>
        </c:scaling>
        <c:delete val="1"/>
        <c:axPos val="r"/>
        <c:numFmt formatCode="General" sourceLinked="1"/>
        <c:majorTickMark val="out"/>
        <c:minorTickMark val="none"/>
        <c:tickLblPos val="nextTo"/>
        <c:crossAx val="346409936"/>
        <c:crosses val="autoZero"/>
        <c:auto val="1"/>
        <c:lblAlgn val="ctr"/>
        <c:lblOffset val="100"/>
        <c:noMultiLvlLbl val="0"/>
      </c:catAx>
      <c:valAx>
        <c:axId val="346409936"/>
        <c:scaling>
          <c:orientation val="maxMin"/>
        </c:scaling>
        <c:delete val="1"/>
        <c:axPos val="t"/>
        <c:numFmt formatCode="0%" sourceLinked="1"/>
        <c:majorTickMark val="out"/>
        <c:minorTickMark val="none"/>
        <c:tickLblPos val="nextTo"/>
        <c:crossAx val="462938736"/>
        <c:crosses val="autoZero"/>
        <c:crossBetween val="between"/>
      </c:valAx>
      <c:spPr>
        <a:noFill/>
        <a:ln>
          <a:noFill/>
        </a:ln>
        <a:effectLst/>
      </c:spPr>
    </c:plotArea>
    <c:legend>
      <c:legendPos val="t"/>
      <c:layout>
        <c:manualLayout>
          <c:xMode val="edge"/>
          <c:yMode val="edge"/>
          <c:x val="0.52561754914803793"/>
          <c:y val="8.884150675195452E-3"/>
          <c:w val="0.45979141918530309"/>
          <c:h val="9.636901730567261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6841582190419"/>
          <c:y val="0.15855807203204081"/>
          <c:w val="0.72172530312065197"/>
          <c:h val="0.74075488698241077"/>
        </c:manualLayout>
      </c:layout>
      <c:barChart>
        <c:barDir val="bar"/>
        <c:grouping val="clustered"/>
        <c:varyColors val="0"/>
        <c:ser>
          <c:idx val="0"/>
          <c:order val="0"/>
          <c:tx>
            <c:strRef>
              <c:f>Sheet1!$B$1</c:f>
              <c:strCache>
                <c:ptCount val="1"/>
                <c:pt idx="0">
                  <c:v>Female N=61</c:v>
                </c:pt>
              </c:strCache>
            </c:strRef>
          </c:tx>
          <c:spPr>
            <a:solidFill>
              <a:srgbClr val="FFCF0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MMSC</c:v>
                </c:pt>
                <c:pt idx="1">
                  <c:v>IDU</c:v>
                </c:pt>
                <c:pt idx="2">
                  <c:v>MMSC/IDU</c:v>
                </c:pt>
                <c:pt idx="3">
                  <c:v>Heterosexual</c:v>
                </c:pt>
                <c:pt idx="4">
                  <c:v>Other Risk</c:v>
                </c:pt>
              </c:strCache>
            </c:strRef>
          </c:cat>
          <c:val>
            <c:numRef>
              <c:f>Sheet1!$B$2:$B$7</c:f>
              <c:numCache>
                <c:formatCode>0%</c:formatCode>
                <c:ptCount val="6"/>
                <c:pt idx="0">
                  <c:v>0</c:v>
                </c:pt>
                <c:pt idx="1">
                  <c:v>0.09</c:v>
                </c:pt>
                <c:pt idx="2">
                  <c:v>0</c:v>
                </c:pt>
                <c:pt idx="3">
                  <c:v>0.88</c:v>
                </c:pt>
                <c:pt idx="4">
                  <c:v>0.03</c:v>
                </c:pt>
              </c:numCache>
            </c:numRef>
          </c:val>
          <c:extLst>
            <c:ext xmlns:c16="http://schemas.microsoft.com/office/drawing/2014/chart" uri="{C3380CC4-5D6E-409C-BE32-E72D297353CC}">
              <c16:uniqueId val="{00000000-F5F3-4961-88D4-961337C673B6}"/>
            </c:ext>
          </c:extLst>
        </c:ser>
        <c:dLbls>
          <c:showLegendKey val="0"/>
          <c:showVal val="0"/>
          <c:showCatName val="0"/>
          <c:showSerName val="0"/>
          <c:showPercent val="0"/>
          <c:showBubbleSize val="0"/>
        </c:dLbls>
        <c:gapWidth val="35"/>
        <c:axId val="462938736"/>
        <c:axId val="346409936"/>
      </c:barChart>
      <c:catAx>
        <c:axId val="462938736"/>
        <c:scaling>
          <c:orientation val="maxMin"/>
        </c:scaling>
        <c:delete val="1"/>
        <c:axPos val="l"/>
        <c:numFmt formatCode="General" sourceLinked="1"/>
        <c:majorTickMark val="out"/>
        <c:minorTickMark val="none"/>
        <c:tickLblPos val="nextTo"/>
        <c:crossAx val="346409936"/>
        <c:crosses val="autoZero"/>
        <c:auto val="1"/>
        <c:lblAlgn val="ctr"/>
        <c:lblOffset val="100"/>
        <c:noMultiLvlLbl val="0"/>
      </c:catAx>
      <c:valAx>
        <c:axId val="346409936"/>
        <c:scaling>
          <c:orientation val="minMax"/>
        </c:scaling>
        <c:delete val="1"/>
        <c:axPos val="t"/>
        <c:numFmt formatCode="0%" sourceLinked="1"/>
        <c:majorTickMark val="out"/>
        <c:minorTickMark val="none"/>
        <c:tickLblPos val="nextTo"/>
        <c:crossAx val="462938736"/>
        <c:crosses val="autoZero"/>
        <c:crossBetween val="between"/>
      </c:valAx>
      <c:spPr>
        <a:noFill/>
        <a:ln>
          <a:noFill/>
        </a:ln>
        <a:effectLst/>
      </c:spPr>
    </c:plotArea>
    <c:legend>
      <c:legendPos val="t"/>
      <c:layout>
        <c:manualLayout>
          <c:xMode val="edge"/>
          <c:yMode val="edge"/>
          <c:x val="6.5967380195543546E-2"/>
          <c:y val="5.9227671167969677E-3"/>
          <c:w val="0.45979141918530309"/>
          <c:h val="9.636901730567261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61359570661896"/>
          <c:y val="0.16744222270723622"/>
          <c:w val="0.72172530312065197"/>
          <c:h val="0.73187073630721544"/>
        </c:manualLayout>
      </c:layout>
      <c:barChart>
        <c:barDir val="bar"/>
        <c:grouping val="clustered"/>
        <c:varyColors val="0"/>
        <c:ser>
          <c:idx val="0"/>
          <c:order val="0"/>
          <c:tx>
            <c:strRef>
              <c:f>Sheet1!$B$1</c:f>
              <c:strCache>
                <c:ptCount val="1"/>
                <c:pt idx="0">
                  <c:v>Male N=451</c:v>
                </c:pt>
              </c:strCache>
            </c:strRef>
          </c:tx>
          <c:spPr>
            <a:solidFill>
              <a:srgbClr val="00A0A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MMSC</c:v>
                </c:pt>
                <c:pt idx="1">
                  <c:v>IDU</c:v>
                </c:pt>
                <c:pt idx="2">
                  <c:v>MMSC/IDU</c:v>
                </c:pt>
                <c:pt idx="3">
                  <c:v>Heterosexual</c:v>
                </c:pt>
                <c:pt idx="4">
                  <c:v>Other Risk</c:v>
                </c:pt>
              </c:strCache>
            </c:strRef>
          </c:cat>
          <c:val>
            <c:numRef>
              <c:f>Sheet1!$B$2:$B$7</c:f>
              <c:numCache>
                <c:formatCode>0%</c:formatCode>
                <c:ptCount val="6"/>
                <c:pt idx="0">
                  <c:v>0.7</c:v>
                </c:pt>
                <c:pt idx="1">
                  <c:v>0.1</c:v>
                </c:pt>
                <c:pt idx="2">
                  <c:v>0.11</c:v>
                </c:pt>
                <c:pt idx="3">
                  <c:v>7.0000000000000007E-2</c:v>
                </c:pt>
                <c:pt idx="4">
                  <c:v>8.9999999999999993E-3</c:v>
                </c:pt>
              </c:numCache>
            </c:numRef>
          </c:val>
          <c:extLst>
            <c:ext xmlns:c16="http://schemas.microsoft.com/office/drawing/2014/chart" uri="{C3380CC4-5D6E-409C-BE32-E72D297353CC}">
              <c16:uniqueId val="{00000000-A77B-4139-AED9-7CE25A532157}"/>
            </c:ext>
          </c:extLst>
        </c:ser>
        <c:dLbls>
          <c:showLegendKey val="0"/>
          <c:showVal val="0"/>
          <c:showCatName val="0"/>
          <c:showSerName val="0"/>
          <c:showPercent val="0"/>
          <c:showBubbleSize val="0"/>
        </c:dLbls>
        <c:gapWidth val="35"/>
        <c:axId val="462938736"/>
        <c:axId val="346409936"/>
      </c:barChart>
      <c:catAx>
        <c:axId val="462938736"/>
        <c:scaling>
          <c:orientation val="maxMin"/>
        </c:scaling>
        <c:delete val="1"/>
        <c:axPos val="r"/>
        <c:numFmt formatCode="General" sourceLinked="1"/>
        <c:majorTickMark val="out"/>
        <c:minorTickMark val="none"/>
        <c:tickLblPos val="nextTo"/>
        <c:crossAx val="346409936"/>
        <c:crosses val="autoZero"/>
        <c:auto val="1"/>
        <c:lblAlgn val="ctr"/>
        <c:lblOffset val="100"/>
        <c:noMultiLvlLbl val="0"/>
      </c:catAx>
      <c:valAx>
        <c:axId val="346409936"/>
        <c:scaling>
          <c:orientation val="maxMin"/>
        </c:scaling>
        <c:delete val="1"/>
        <c:axPos val="t"/>
        <c:numFmt formatCode="0%" sourceLinked="1"/>
        <c:majorTickMark val="out"/>
        <c:minorTickMark val="none"/>
        <c:tickLblPos val="nextTo"/>
        <c:crossAx val="462938736"/>
        <c:crosses val="autoZero"/>
        <c:crossBetween val="between"/>
      </c:valAx>
      <c:spPr>
        <a:noFill/>
        <a:ln>
          <a:noFill/>
        </a:ln>
        <a:effectLst/>
      </c:spPr>
    </c:plotArea>
    <c:legend>
      <c:legendPos val="t"/>
      <c:layout>
        <c:manualLayout>
          <c:xMode val="edge"/>
          <c:yMode val="edge"/>
          <c:x val="0.51319457160878146"/>
          <c:y val="8.884150675195452E-3"/>
          <c:w val="0.45979141918530309"/>
          <c:h val="9.636901730567261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6841582190419"/>
          <c:y val="0.16744222270723622"/>
          <c:w val="0.72172530312065197"/>
          <c:h val="0.73187073630721544"/>
        </c:manualLayout>
      </c:layout>
      <c:barChart>
        <c:barDir val="bar"/>
        <c:grouping val="clustered"/>
        <c:varyColors val="0"/>
        <c:ser>
          <c:idx val="0"/>
          <c:order val="0"/>
          <c:tx>
            <c:strRef>
              <c:f>Sheet1!$B$1</c:f>
              <c:strCache>
                <c:ptCount val="1"/>
                <c:pt idx="0">
                  <c:v>Female N=101</c:v>
                </c:pt>
              </c:strCache>
            </c:strRef>
          </c:tx>
          <c:spPr>
            <a:solidFill>
              <a:srgbClr val="BBD5D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MMSC</c:v>
                </c:pt>
                <c:pt idx="1">
                  <c:v>IDU</c:v>
                </c:pt>
                <c:pt idx="2">
                  <c:v>MMSC/IDU</c:v>
                </c:pt>
                <c:pt idx="3">
                  <c:v>Heterosexual</c:v>
                </c:pt>
                <c:pt idx="4">
                  <c:v>Other Risk</c:v>
                </c:pt>
              </c:strCache>
            </c:strRef>
          </c:cat>
          <c:val>
            <c:numRef>
              <c:f>Sheet1!$B$2:$B$7</c:f>
              <c:numCache>
                <c:formatCode>0%</c:formatCode>
                <c:ptCount val="6"/>
                <c:pt idx="0">
                  <c:v>0</c:v>
                </c:pt>
                <c:pt idx="1">
                  <c:v>0.31</c:v>
                </c:pt>
                <c:pt idx="2">
                  <c:v>0</c:v>
                </c:pt>
                <c:pt idx="3">
                  <c:v>0.67</c:v>
                </c:pt>
                <c:pt idx="4">
                  <c:v>0.02</c:v>
                </c:pt>
              </c:numCache>
            </c:numRef>
          </c:val>
          <c:extLst>
            <c:ext xmlns:c16="http://schemas.microsoft.com/office/drawing/2014/chart" uri="{C3380CC4-5D6E-409C-BE32-E72D297353CC}">
              <c16:uniqueId val="{00000000-BD9B-4616-BB9B-F55E0BF08A0D}"/>
            </c:ext>
          </c:extLst>
        </c:ser>
        <c:dLbls>
          <c:showLegendKey val="0"/>
          <c:showVal val="0"/>
          <c:showCatName val="0"/>
          <c:showSerName val="0"/>
          <c:showPercent val="0"/>
          <c:showBubbleSize val="0"/>
        </c:dLbls>
        <c:gapWidth val="35"/>
        <c:axId val="462938736"/>
        <c:axId val="346409936"/>
      </c:barChart>
      <c:catAx>
        <c:axId val="462938736"/>
        <c:scaling>
          <c:orientation val="maxMin"/>
        </c:scaling>
        <c:delete val="1"/>
        <c:axPos val="l"/>
        <c:numFmt formatCode="General" sourceLinked="1"/>
        <c:majorTickMark val="out"/>
        <c:minorTickMark val="none"/>
        <c:tickLblPos val="nextTo"/>
        <c:crossAx val="346409936"/>
        <c:crosses val="autoZero"/>
        <c:auto val="1"/>
        <c:lblAlgn val="ctr"/>
        <c:lblOffset val="100"/>
        <c:noMultiLvlLbl val="0"/>
      </c:catAx>
      <c:valAx>
        <c:axId val="346409936"/>
        <c:scaling>
          <c:orientation val="minMax"/>
        </c:scaling>
        <c:delete val="1"/>
        <c:axPos val="t"/>
        <c:numFmt formatCode="0%" sourceLinked="1"/>
        <c:majorTickMark val="out"/>
        <c:minorTickMark val="none"/>
        <c:tickLblPos val="nextTo"/>
        <c:crossAx val="462938736"/>
        <c:crosses val="autoZero"/>
        <c:crossBetween val="between"/>
      </c:valAx>
      <c:spPr>
        <a:noFill/>
        <a:ln>
          <a:noFill/>
        </a:ln>
        <a:effectLst/>
      </c:spPr>
    </c:plotArea>
    <c:legend>
      <c:legendPos val="t"/>
      <c:layout>
        <c:manualLayout>
          <c:xMode val="edge"/>
          <c:yMode val="edge"/>
          <c:x val="9.8267121797610713E-2"/>
          <c:y val="1.1845534233593935E-2"/>
          <c:w val="0.45979141918530309"/>
          <c:h val="9.636901730567261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570048309178744E-2"/>
          <c:y val="8.915006796788838E-2"/>
          <c:w val="0.94560890976438439"/>
          <c:h val="0.72455172608047014"/>
        </c:manualLayout>
      </c:layout>
      <c:barChart>
        <c:barDir val="col"/>
        <c:grouping val="clustered"/>
        <c:varyColors val="0"/>
        <c:ser>
          <c:idx val="0"/>
          <c:order val="0"/>
          <c:tx>
            <c:strRef>
              <c:f>Sheet1!$B$1</c:f>
              <c:strCache>
                <c:ptCount val="1"/>
                <c:pt idx="0">
                  <c:v>Series 1</c:v>
                </c:pt>
              </c:strCache>
            </c:strRef>
          </c:tx>
          <c:spPr>
            <a:solidFill>
              <a:schemeClr val="accent5">
                <a:lumMod val="20000"/>
                <a:lumOff val="80000"/>
              </a:schemeClr>
            </a:solidFill>
            <a:ln>
              <a:solidFill>
                <a:schemeClr val="tx1"/>
              </a:solidFill>
            </a:ln>
          </c:spPr>
          <c:invertIfNegative val="0"/>
          <c:dLbls>
            <c:dLbl>
              <c:idx val="0"/>
              <c:tx>
                <c:rich>
                  <a:bodyPr/>
                  <a:lstStyle/>
                  <a:p>
                    <a:fld id="{D6A67418-1BFF-4984-878F-1CA37D04716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E6E8-4FA6-9FC7-EF204E1D3396}"/>
                </c:ext>
              </c:extLst>
            </c:dLbl>
            <c:dLbl>
              <c:idx val="1"/>
              <c:tx>
                <c:rich>
                  <a:bodyPr/>
                  <a:lstStyle/>
                  <a:p>
                    <a:fld id="{9FD9BDD4-D0CD-43D8-B28A-CB45D200D90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6E8-4FA6-9FC7-EF204E1D3396}"/>
                </c:ext>
              </c:extLst>
            </c:dLbl>
            <c:dLbl>
              <c:idx val="2"/>
              <c:tx>
                <c:rich>
                  <a:bodyPr/>
                  <a:lstStyle/>
                  <a:p>
                    <a:fld id="{4587301A-317B-4388-8235-3BDCA1C29FC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6E8-4FA6-9FC7-EF204E1D3396}"/>
                </c:ext>
              </c:extLst>
            </c:dLbl>
            <c:dLbl>
              <c:idx val="3"/>
              <c:tx>
                <c:rich>
                  <a:bodyPr/>
                  <a:lstStyle/>
                  <a:p>
                    <a:fld id="{8969B27B-A5B1-40C3-9430-A92C5884F8B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6E8-4FA6-9FC7-EF204E1D3396}"/>
                </c:ext>
              </c:extLst>
            </c:dLbl>
            <c:spPr>
              <a:noFill/>
              <a:ln>
                <a:noFill/>
              </a:ln>
              <a:effectLst/>
            </c:spPr>
            <c:txPr>
              <a:bodyPr wrap="none" lIns="38100" tIns="19050" rIns="38100" bIns="19050" anchor="ctr">
                <a:spAutoFit/>
              </a:bodyPr>
              <a:lstStyle/>
              <a:p>
                <a:pPr>
                  <a:defRPr sz="2400"/>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a:solidFill>
                        <a:schemeClr val="tx1">
                          <a:lumMod val="35000"/>
                          <a:lumOff val="65000"/>
                        </a:schemeClr>
                      </a:solidFill>
                    </a:ln>
                    <a:effectLst/>
                  </c:spPr>
                </c15:leaderLines>
              </c:ext>
            </c:extLst>
          </c:dLbls>
          <c:cat>
            <c:strRef>
              <c:f>Sheet1!$A$2:$A$5</c:f>
              <c:strCache>
                <c:ptCount val="4"/>
                <c:pt idx="0">
                  <c:v>HIV Diagnoses</c:v>
                </c:pt>
                <c:pt idx="1">
                  <c:v>Linked to Care               in 30 Days</c:v>
                </c:pt>
                <c:pt idx="2">
                  <c:v>Retained in Care</c:v>
                </c:pt>
                <c:pt idx="3">
                  <c:v>Suppressed Viral Load </c:v>
                </c:pt>
              </c:strCache>
            </c:strRef>
          </c:cat>
          <c:val>
            <c:numRef>
              <c:f>Sheet1!$B$2:$B$5</c:f>
              <c:numCache>
                <c:formatCode>0%</c:formatCode>
                <c:ptCount val="4"/>
                <c:pt idx="0">
                  <c:v>1</c:v>
                </c:pt>
                <c:pt idx="1">
                  <c:v>0.81799999999999995</c:v>
                </c:pt>
                <c:pt idx="2">
                  <c:v>0.753</c:v>
                </c:pt>
                <c:pt idx="3">
                  <c:v>0.72099999999999997</c:v>
                </c:pt>
              </c:numCache>
            </c:numRef>
          </c:val>
          <c:extLst>
            <c:ext xmlns:c15="http://schemas.microsoft.com/office/drawing/2012/chart" uri="{02D57815-91ED-43cb-92C2-25804820EDAC}">
              <c15:datalabelsRange>
                <c15:f>Sheet1!$E$2:$E$5</c15:f>
                <c15:dlblRangeCache>
                  <c:ptCount val="4"/>
                  <c:pt idx="0">
                    <c:v> 4,606 </c:v>
                  </c:pt>
                  <c:pt idx="1">
                    <c:v> 3,767 </c:v>
                  </c:pt>
                  <c:pt idx="2">
                    <c:v> 3,469 </c:v>
                  </c:pt>
                  <c:pt idx="3">
                    <c:v> 3,319 </c:v>
                  </c:pt>
                </c15:dlblRangeCache>
              </c15:datalabelsRange>
            </c:ext>
            <c:ext xmlns:c16="http://schemas.microsoft.com/office/drawing/2014/chart" uri="{C3380CC4-5D6E-409C-BE32-E72D297353CC}">
              <c16:uniqueId val="{00000004-E6E8-4FA6-9FC7-EF204E1D3396}"/>
            </c:ext>
          </c:extLst>
        </c:ser>
        <c:dLbls>
          <c:dLblPos val="inEnd"/>
          <c:showLegendKey val="0"/>
          <c:showVal val="1"/>
          <c:showCatName val="0"/>
          <c:showSerName val="0"/>
          <c:showPercent val="0"/>
          <c:showBubbleSize val="0"/>
        </c:dLbls>
        <c:gapWidth val="79"/>
        <c:axId val="292033976"/>
        <c:axId val="292030840"/>
      </c:barChart>
      <c:barChart>
        <c:barDir val="col"/>
        <c:grouping val="clustered"/>
        <c:varyColors val="0"/>
        <c:ser>
          <c:idx val="1"/>
          <c:order val="1"/>
          <c:tx>
            <c:strRef>
              <c:f>Sheet1!$C$1</c:f>
              <c:strCache>
                <c:ptCount val="1"/>
                <c:pt idx="0">
                  <c:v>Series 2</c:v>
                </c:pt>
              </c:strCache>
            </c:strRef>
          </c:tx>
          <c:spPr>
            <a:solidFill>
              <a:schemeClr val="accent1"/>
            </a:solidFill>
            <a:ln>
              <a:solidFill>
                <a:schemeClr val="tx1"/>
              </a:solidFill>
            </a:ln>
            <a:effectLst/>
          </c:spPr>
          <c:invertIfNegative val="0"/>
          <c:dPt>
            <c:idx val="0"/>
            <c:invertIfNegative val="0"/>
            <c:bubble3D val="0"/>
            <c:spPr>
              <a:solidFill>
                <a:srgbClr val="2BB2BE"/>
              </a:solidFill>
              <a:ln>
                <a:solidFill>
                  <a:schemeClr val="tx1"/>
                </a:solidFill>
              </a:ln>
              <a:effectLst/>
            </c:spPr>
            <c:extLst>
              <c:ext xmlns:c16="http://schemas.microsoft.com/office/drawing/2014/chart" uri="{C3380CC4-5D6E-409C-BE32-E72D297353CC}">
                <c16:uniqueId val="{00000006-E6E8-4FA6-9FC7-EF204E1D3396}"/>
              </c:ext>
            </c:extLst>
          </c:dPt>
          <c:dPt>
            <c:idx val="1"/>
            <c:invertIfNegative val="0"/>
            <c:bubble3D val="0"/>
            <c:spPr>
              <a:solidFill>
                <a:srgbClr val="7ED0E0"/>
              </a:solidFill>
              <a:ln>
                <a:solidFill>
                  <a:schemeClr val="tx1"/>
                </a:solidFill>
              </a:ln>
              <a:effectLst/>
            </c:spPr>
            <c:extLst>
              <c:ext xmlns:c16="http://schemas.microsoft.com/office/drawing/2014/chart" uri="{C3380CC4-5D6E-409C-BE32-E72D297353CC}">
                <c16:uniqueId val="{00000008-E6E8-4FA6-9FC7-EF204E1D3396}"/>
              </c:ext>
            </c:extLst>
          </c:dPt>
          <c:dPt>
            <c:idx val="2"/>
            <c:invertIfNegative val="0"/>
            <c:bubble3D val="0"/>
            <c:spPr>
              <a:solidFill>
                <a:srgbClr val="E46C0A"/>
              </a:solidFill>
              <a:ln>
                <a:solidFill>
                  <a:schemeClr val="tx1"/>
                </a:solidFill>
              </a:ln>
              <a:effectLst/>
            </c:spPr>
            <c:extLst>
              <c:ext xmlns:c16="http://schemas.microsoft.com/office/drawing/2014/chart" uri="{C3380CC4-5D6E-409C-BE32-E72D297353CC}">
                <c16:uniqueId val="{0000000A-E6E8-4FA6-9FC7-EF204E1D3396}"/>
              </c:ext>
            </c:extLst>
          </c:dPt>
          <c:dPt>
            <c:idx val="3"/>
            <c:invertIfNegative val="0"/>
            <c:bubble3D val="0"/>
            <c:spPr>
              <a:solidFill>
                <a:srgbClr val="FFCD07"/>
              </a:solidFill>
              <a:ln>
                <a:solidFill>
                  <a:schemeClr val="tx1"/>
                </a:solidFill>
              </a:ln>
              <a:effectLst/>
            </c:spPr>
            <c:extLst>
              <c:ext xmlns:c16="http://schemas.microsoft.com/office/drawing/2014/chart" uri="{C3380CC4-5D6E-409C-BE32-E72D297353CC}">
                <c16:uniqueId val="{0000000C-E6E8-4FA6-9FC7-EF204E1D3396}"/>
              </c:ext>
            </c:extLst>
          </c:dPt>
          <c:dLbls>
            <c:spPr>
              <a:noFill/>
              <a:ln>
                <a:noFill/>
              </a:ln>
              <a:effectLst/>
            </c:spPr>
            <c:txPr>
              <a:bodyPr wrap="square" lIns="38100" tIns="19050" rIns="38100" bIns="19050" anchor="ctr">
                <a:spAutoFit/>
              </a:bodyPr>
              <a:lstStyle/>
              <a:p>
                <a:pPr>
                  <a:defRPr sz="2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4"/>
                <c:pt idx="0">
                  <c:v>HIV Diagnoses</c:v>
                </c:pt>
                <c:pt idx="1">
                  <c:v>Linked to Care               in 30 Days</c:v>
                </c:pt>
                <c:pt idx="2">
                  <c:v>Retained in Care</c:v>
                </c:pt>
                <c:pt idx="3">
                  <c:v>Suppressed Viral Load </c:v>
                </c:pt>
              </c:strCache>
            </c:strRef>
          </c:cat>
          <c:val>
            <c:numRef>
              <c:f>Sheet1!$C$2:$C$5</c:f>
              <c:numCache>
                <c:formatCode>0%</c:formatCode>
                <c:ptCount val="4"/>
                <c:pt idx="0">
                  <c:v>1</c:v>
                </c:pt>
                <c:pt idx="1">
                  <c:v>0.81799999999999995</c:v>
                </c:pt>
                <c:pt idx="2">
                  <c:v>0.753</c:v>
                </c:pt>
                <c:pt idx="3">
                  <c:v>0.72099999999999997</c:v>
                </c:pt>
              </c:numCache>
            </c:numRef>
          </c:val>
          <c:extLst>
            <c:ext xmlns:c16="http://schemas.microsoft.com/office/drawing/2014/chart" uri="{C3380CC4-5D6E-409C-BE32-E72D297353CC}">
              <c16:uniqueId val="{0000000D-E6E8-4FA6-9FC7-EF204E1D3396}"/>
            </c:ext>
          </c:extLst>
        </c:ser>
        <c:dLbls>
          <c:showLegendKey val="0"/>
          <c:showVal val="0"/>
          <c:showCatName val="0"/>
          <c:showSerName val="0"/>
          <c:showPercent val="0"/>
          <c:showBubbleSize val="0"/>
        </c:dLbls>
        <c:gapWidth val="79"/>
        <c:axId val="100683087"/>
        <c:axId val="81154527"/>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2000"/>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valAx>
        <c:axId val="81154527"/>
        <c:scaling>
          <c:orientation val="minMax"/>
        </c:scaling>
        <c:delete val="1"/>
        <c:axPos val="r"/>
        <c:numFmt formatCode="0%" sourceLinked="1"/>
        <c:majorTickMark val="out"/>
        <c:minorTickMark val="none"/>
        <c:tickLblPos val="nextTo"/>
        <c:crossAx val="100683087"/>
        <c:crosses val="max"/>
        <c:crossBetween val="between"/>
      </c:valAx>
      <c:catAx>
        <c:axId val="100683087"/>
        <c:scaling>
          <c:orientation val="minMax"/>
        </c:scaling>
        <c:delete val="1"/>
        <c:axPos val="b"/>
        <c:numFmt formatCode="General" sourceLinked="1"/>
        <c:majorTickMark val="out"/>
        <c:minorTickMark val="none"/>
        <c:tickLblPos val="nextTo"/>
        <c:crossAx val="81154527"/>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70903002550092E-2"/>
          <c:y val="0.11009154805901022"/>
          <c:w val="0.94560890976438439"/>
          <c:h val="0.68673843721522787"/>
        </c:manualLayout>
      </c:layout>
      <c:barChart>
        <c:barDir val="col"/>
        <c:grouping val="clustered"/>
        <c:varyColors val="0"/>
        <c:ser>
          <c:idx val="1"/>
          <c:order val="1"/>
          <c:tx>
            <c:strRef>
              <c:f>Sheet1!$C$1</c:f>
              <c:strCache>
                <c:ptCount val="1"/>
                <c:pt idx="0">
                  <c:v>Series 2</c:v>
                </c:pt>
              </c:strCache>
            </c:strRef>
          </c:tx>
          <c:invertIfNegative val="0"/>
          <c:dLbls>
            <c:spPr>
              <a:noFill/>
              <a:ln>
                <a:noFill/>
              </a:ln>
              <a:effectLst/>
            </c:spPr>
            <c:txPr>
              <a:bodyPr wrap="square" lIns="38100" tIns="19050" rIns="38100" bIns="19050" anchor="ctr">
                <a:spAutoFit/>
              </a:bodyPr>
              <a:lstStyle/>
              <a:p>
                <a:pPr>
                  <a:defRPr sz="2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Sheet1!$A$2:$A$6</c:f>
              <c:strCache>
                <c:ptCount val="4"/>
                <c:pt idx="0">
                  <c:v>PWH</c:v>
                </c:pt>
                <c:pt idx="1">
                  <c:v>In Care</c:v>
                </c:pt>
                <c:pt idx="2">
                  <c:v>Retained in Care</c:v>
                </c:pt>
                <c:pt idx="3">
                  <c:v>Suppressed Viral Load </c:v>
                </c:pt>
              </c:strCache>
            </c:strRef>
          </c:cat>
          <c:val>
            <c:numRef>
              <c:f>Sheet1!$C$2:$C$6</c:f>
              <c:numCache>
                <c:formatCode>0%</c:formatCode>
                <c:ptCount val="4"/>
                <c:pt idx="0">
                  <c:v>1</c:v>
                </c:pt>
                <c:pt idx="1">
                  <c:v>0.79500000000000004</c:v>
                </c:pt>
                <c:pt idx="2">
                  <c:v>0.72699999999999998</c:v>
                </c:pt>
                <c:pt idx="3">
                  <c:v>0.69699999999999995</c:v>
                </c:pt>
              </c:numCache>
            </c:numRef>
          </c:val>
          <c:extLst>
            <c:ext xmlns:c16="http://schemas.microsoft.com/office/drawing/2014/chart" uri="{C3380CC4-5D6E-409C-BE32-E72D297353CC}">
              <c16:uniqueId val="{00000000-69D2-4BF0-9F5B-3C9472E22AF8}"/>
            </c:ext>
          </c:extLst>
        </c:ser>
        <c:dLbls>
          <c:showLegendKey val="0"/>
          <c:showVal val="0"/>
          <c:showCatName val="0"/>
          <c:showSerName val="0"/>
          <c:showPercent val="0"/>
          <c:showBubbleSize val="0"/>
        </c:dLbls>
        <c:gapWidth val="79"/>
        <c:axId val="292033976"/>
        <c:axId val="292030840"/>
      </c:barChart>
      <c:barChart>
        <c:barDir val="col"/>
        <c:grouping val="clustered"/>
        <c:varyColors val="0"/>
        <c:ser>
          <c:idx val="0"/>
          <c:order val="0"/>
          <c:tx>
            <c:strRef>
              <c:f>Sheet1!$B$1</c:f>
              <c:strCache>
                <c:ptCount val="1"/>
                <c:pt idx="0">
                  <c:v>Series 1</c:v>
                </c:pt>
              </c:strCache>
            </c:strRef>
          </c:tx>
          <c:spPr>
            <a:solidFill>
              <a:schemeClr val="accent1"/>
            </a:solidFill>
            <a:ln>
              <a:solidFill>
                <a:schemeClr val="tx1"/>
              </a:solidFill>
            </a:ln>
            <a:effectLst/>
          </c:spPr>
          <c:invertIfNegative val="0"/>
          <c:dPt>
            <c:idx val="0"/>
            <c:invertIfNegative val="0"/>
            <c:bubble3D val="0"/>
            <c:spPr>
              <a:solidFill>
                <a:srgbClr val="2BB2BE"/>
              </a:solidFill>
              <a:ln>
                <a:solidFill>
                  <a:schemeClr val="tx1"/>
                </a:solidFill>
              </a:ln>
              <a:effectLst/>
            </c:spPr>
            <c:extLst>
              <c:ext xmlns:c16="http://schemas.microsoft.com/office/drawing/2014/chart" uri="{C3380CC4-5D6E-409C-BE32-E72D297353CC}">
                <c16:uniqueId val="{00000002-69D2-4BF0-9F5B-3C9472E22AF8}"/>
              </c:ext>
            </c:extLst>
          </c:dPt>
          <c:dPt>
            <c:idx val="1"/>
            <c:invertIfNegative val="0"/>
            <c:bubble3D val="0"/>
            <c:spPr>
              <a:solidFill>
                <a:srgbClr val="FFFF7D"/>
              </a:solidFill>
              <a:ln>
                <a:solidFill>
                  <a:schemeClr val="tx1"/>
                </a:solidFill>
              </a:ln>
              <a:effectLst/>
            </c:spPr>
            <c:extLst>
              <c:ext xmlns:c16="http://schemas.microsoft.com/office/drawing/2014/chart" uri="{C3380CC4-5D6E-409C-BE32-E72D297353CC}">
                <c16:uniqueId val="{00000004-69D2-4BF0-9F5B-3C9472E22AF8}"/>
              </c:ext>
            </c:extLst>
          </c:dPt>
          <c:dPt>
            <c:idx val="2"/>
            <c:invertIfNegative val="0"/>
            <c:bubble3D val="0"/>
            <c:spPr>
              <a:solidFill>
                <a:srgbClr val="E46C0A"/>
              </a:solidFill>
              <a:ln>
                <a:solidFill>
                  <a:schemeClr val="tx1"/>
                </a:solidFill>
              </a:ln>
              <a:effectLst/>
            </c:spPr>
            <c:extLst>
              <c:ext xmlns:c16="http://schemas.microsoft.com/office/drawing/2014/chart" uri="{C3380CC4-5D6E-409C-BE32-E72D297353CC}">
                <c16:uniqueId val="{00000006-69D2-4BF0-9F5B-3C9472E22AF8}"/>
              </c:ext>
            </c:extLst>
          </c:dPt>
          <c:dPt>
            <c:idx val="3"/>
            <c:invertIfNegative val="0"/>
            <c:bubble3D val="0"/>
            <c:spPr>
              <a:solidFill>
                <a:srgbClr val="FFCD07"/>
              </a:solidFill>
              <a:ln>
                <a:solidFill>
                  <a:schemeClr val="tx1"/>
                </a:solidFill>
              </a:ln>
              <a:effectLst/>
            </c:spPr>
            <c:extLst>
              <c:ext xmlns:c16="http://schemas.microsoft.com/office/drawing/2014/chart" uri="{C3380CC4-5D6E-409C-BE32-E72D297353CC}">
                <c16:uniqueId val="{00000008-69D2-4BF0-9F5B-3C9472E22AF8}"/>
              </c:ext>
            </c:extLst>
          </c:dPt>
          <c:dLbls>
            <c:dLbl>
              <c:idx val="0"/>
              <c:tx>
                <c:rich>
                  <a:bodyPr/>
                  <a:lstStyle/>
                  <a:p>
                    <a:fld id="{AF30C099-5441-4766-B8F6-36BD7A136D9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9D2-4BF0-9F5B-3C9472E22AF8}"/>
                </c:ext>
              </c:extLst>
            </c:dLbl>
            <c:dLbl>
              <c:idx val="1"/>
              <c:tx>
                <c:rich>
                  <a:bodyPr/>
                  <a:lstStyle/>
                  <a:p>
                    <a:fld id="{BD19F14A-6EDA-43C0-A308-6394DA6E22C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9D2-4BF0-9F5B-3C9472E22AF8}"/>
                </c:ext>
              </c:extLst>
            </c:dLbl>
            <c:dLbl>
              <c:idx val="2"/>
              <c:tx>
                <c:rich>
                  <a:bodyPr/>
                  <a:lstStyle/>
                  <a:p>
                    <a:fld id="{C4725EF3-7BB9-4565-A977-753375834343}"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9D2-4BF0-9F5B-3C9472E22AF8}"/>
                </c:ext>
              </c:extLst>
            </c:dLbl>
            <c:dLbl>
              <c:idx val="3"/>
              <c:tx>
                <c:rich>
                  <a:bodyPr/>
                  <a:lstStyle/>
                  <a:p>
                    <a:fld id="{CC4A41FD-321B-44D3-B021-6969D6D9EEB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9D2-4BF0-9F5B-3C9472E22AF8}"/>
                </c:ext>
              </c:extLst>
            </c:dLbl>
            <c:spPr>
              <a:noFill/>
              <a:ln>
                <a:noFill/>
              </a:ln>
              <a:effectLst/>
            </c:spPr>
            <c:txPr>
              <a:bodyPr wrap="none" lIns="38100" tIns="19050" rIns="38100" bIns="19050" anchor="ctr" anchorCtr="1">
                <a:spAutoFit/>
              </a:bodyPr>
              <a:lstStyle/>
              <a:p>
                <a:pPr>
                  <a:defRPr sz="2400"/>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a:solidFill>
                        <a:schemeClr val="tx1">
                          <a:lumMod val="35000"/>
                          <a:lumOff val="65000"/>
                        </a:schemeClr>
                      </a:solidFill>
                    </a:ln>
                    <a:effectLst/>
                  </c:spPr>
                </c15:leaderLines>
              </c:ext>
            </c:extLst>
          </c:dLbls>
          <c:cat>
            <c:strRef>
              <c:f>Sheet1!$A$2:$A$6</c:f>
              <c:strCache>
                <c:ptCount val="4"/>
                <c:pt idx="0">
                  <c:v>PWH</c:v>
                </c:pt>
                <c:pt idx="1">
                  <c:v>In Care</c:v>
                </c:pt>
                <c:pt idx="2">
                  <c:v>Retained in Care</c:v>
                </c:pt>
                <c:pt idx="3">
                  <c:v>Suppressed Viral Load </c:v>
                </c:pt>
              </c:strCache>
            </c:strRef>
          </c:cat>
          <c:val>
            <c:numRef>
              <c:f>Sheet1!$B$2:$B$6</c:f>
              <c:numCache>
                <c:formatCode>0%</c:formatCode>
                <c:ptCount val="4"/>
                <c:pt idx="0">
                  <c:v>1</c:v>
                </c:pt>
                <c:pt idx="1">
                  <c:v>0.79500000000000004</c:v>
                </c:pt>
                <c:pt idx="2">
                  <c:v>0.72699999999999998</c:v>
                </c:pt>
                <c:pt idx="3">
                  <c:v>0.69699999999999995</c:v>
                </c:pt>
              </c:numCache>
            </c:numRef>
          </c:val>
          <c:extLst>
            <c:ext xmlns:c15="http://schemas.microsoft.com/office/drawing/2012/chart" uri="{02D57815-91ED-43cb-92C2-25804820EDAC}">
              <c15:datalabelsRange>
                <c15:f>Sheet1!$E$2:$E$6</c15:f>
                <c15:dlblRangeCache>
                  <c:ptCount val="4"/>
                  <c:pt idx="0">
                    <c:v> 124,577 </c:v>
                  </c:pt>
                  <c:pt idx="1">
                    <c:v> 99,000 </c:v>
                  </c:pt>
                  <c:pt idx="2">
                    <c:v> 90,604 </c:v>
                  </c:pt>
                  <c:pt idx="3">
                    <c:v> 86,839 </c:v>
                  </c:pt>
                </c15:dlblRangeCache>
              </c15:datalabelsRange>
            </c:ext>
            <c:ext xmlns:c16="http://schemas.microsoft.com/office/drawing/2014/chart" uri="{C3380CC4-5D6E-409C-BE32-E72D297353CC}">
              <c16:uniqueId val="{00000009-69D2-4BF0-9F5B-3C9472E22AF8}"/>
            </c:ext>
          </c:extLst>
        </c:ser>
        <c:dLbls>
          <c:showLegendKey val="0"/>
          <c:showVal val="0"/>
          <c:showCatName val="0"/>
          <c:showSerName val="0"/>
          <c:showPercent val="0"/>
          <c:showBubbleSize val="0"/>
        </c:dLbls>
        <c:gapWidth val="79"/>
        <c:axId val="562384320"/>
        <c:axId val="341201376"/>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2000"/>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valAx>
        <c:axId val="341201376"/>
        <c:scaling>
          <c:orientation val="minMax"/>
        </c:scaling>
        <c:delete val="1"/>
        <c:axPos val="r"/>
        <c:numFmt formatCode="0%" sourceLinked="1"/>
        <c:majorTickMark val="out"/>
        <c:minorTickMark val="none"/>
        <c:tickLblPos val="nextTo"/>
        <c:crossAx val="562384320"/>
        <c:crosses val="max"/>
        <c:crossBetween val="between"/>
      </c:valAx>
      <c:catAx>
        <c:axId val="562384320"/>
        <c:scaling>
          <c:orientation val="minMax"/>
        </c:scaling>
        <c:delete val="1"/>
        <c:axPos val="b"/>
        <c:numFmt formatCode="General" sourceLinked="1"/>
        <c:majorTickMark val="out"/>
        <c:minorTickMark val="none"/>
        <c:tickLblPos val="nextTo"/>
        <c:crossAx val="34120137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12130548898768E-4"/>
          <c:y val="0.19635302264741339"/>
          <c:w val="0.95522672872664371"/>
          <c:h val="0.70909699070983057"/>
        </c:manualLayout>
      </c:layout>
      <c:barChart>
        <c:barDir val="col"/>
        <c:grouping val="clustered"/>
        <c:varyColors val="0"/>
        <c:ser>
          <c:idx val="0"/>
          <c:order val="0"/>
          <c:tx>
            <c:strRef>
              <c:f>Sheet1!$B$1</c:f>
              <c:strCache>
                <c:ptCount val="1"/>
                <c:pt idx="0">
                  <c:v>2020 N=121,929</c:v>
                </c:pt>
              </c:strCache>
            </c:strRef>
          </c:tx>
          <c:spPr>
            <a:solidFill>
              <a:srgbClr val="13A9B7"/>
            </a:solidFill>
            <a:ln>
              <a:solidFill>
                <a:schemeClr val="tx1"/>
              </a:solidFill>
            </a:ln>
            <a:effectLst/>
          </c:spPr>
          <c:invertIfNegative val="0"/>
          <c:dPt>
            <c:idx val="0"/>
            <c:invertIfNegative val="0"/>
            <c:bubble3D val="0"/>
            <c:extLst>
              <c:ext xmlns:c16="http://schemas.microsoft.com/office/drawing/2014/chart" uri="{C3380CC4-5D6E-409C-BE32-E72D297353CC}">
                <c16:uniqueId val="{00000000-42C1-4E7A-B82B-626C7C66521E}"/>
              </c:ext>
            </c:extLst>
          </c:dPt>
          <c:dPt>
            <c:idx val="1"/>
            <c:invertIfNegative val="0"/>
            <c:bubble3D val="0"/>
            <c:extLst>
              <c:ext xmlns:c16="http://schemas.microsoft.com/office/drawing/2014/chart" uri="{C3380CC4-5D6E-409C-BE32-E72D297353CC}">
                <c16:uniqueId val="{00000001-42C1-4E7A-B82B-626C7C66521E}"/>
              </c:ext>
            </c:extLst>
          </c:dPt>
          <c:dPt>
            <c:idx val="2"/>
            <c:invertIfNegative val="0"/>
            <c:bubble3D val="0"/>
            <c:extLst>
              <c:ext xmlns:c16="http://schemas.microsoft.com/office/drawing/2014/chart" uri="{C3380CC4-5D6E-409C-BE32-E72D297353CC}">
                <c16:uniqueId val="{00000002-42C1-4E7A-B82B-626C7C66521E}"/>
              </c:ext>
            </c:extLst>
          </c:dPt>
          <c:dPt>
            <c:idx val="4"/>
            <c:invertIfNegative val="0"/>
            <c:bubble3D val="0"/>
            <c:extLst>
              <c:ext xmlns:c16="http://schemas.microsoft.com/office/drawing/2014/chart" uri="{C3380CC4-5D6E-409C-BE32-E72D297353CC}">
                <c16:uniqueId val="{00000003-42C1-4E7A-B82B-626C7C66521E}"/>
              </c:ext>
            </c:extLst>
          </c:dPt>
          <c:dLbls>
            <c:dLbl>
              <c:idx val="0"/>
              <c:tx>
                <c:rich>
                  <a:bodyPr/>
                  <a:lstStyle/>
                  <a:p>
                    <a:fld id="{E775B102-2173-453F-847A-E144F51ACCC0}" type="VALUE">
                      <a:rPr lang="en-US" sz="20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2C1-4E7A-B82B-626C7C66521E}"/>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PWH</c:v>
                </c:pt>
                <c:pt idx="1">
                  <c:v>In Care</c:v>
                </c:pt>
                <c:pt idx="2">
                  <c:v>Retained in Care</c:v>
                </c:pt>
                <c:pt idx="3">
                  <c:v>Suppressed Viral Load</c:v>
                </c:pt>
              </c:strCache>
            </c:strRef>
          </c:cat>
          <c:val>
            <c:numRef>
              <c:f>Sheet1!$B$2:$B$6</c:f>
              <c:numCache>
                <c:formatCode>0%</c:formatCode>
                <c:ptCount val="4"/>
                <c:pt idx="0">
                  <c:v>1</c:v>
                </c:pt>
                <c:pt idx="1">
                  <c:v>0.78100000000000003</c:v>
                </c:pt>
                <c:pt idx="2">
                  <c:v>0.71399999999999997</c:v>
                </c:pt>
                <c:pt idx="3">
                  <c:v>0.67</c:v>
                </c:pt>
              </c:numCache>
            </c:numRef>
          </c:val>
          <c:extLst>
            <c:ext xmlns:c16="http://schemas.microsoft.com/office/drawing/2014/chart" uri="{C3380CC4-5D6E-409C-BE32-E72D297353CC}">
              <c16:uniqueId val="{00000004-42C1-4E7A-B82B-626C7C66521E}"/>
            </c:ext>
          </c:extLst>
        </c:ser>
        <c:ser>
          <c:idx val="1"/>
          <c:order val="1"/>
          <c:tx>
            <c:strRef>
              <c:f>Sheet1!$C$1</c:f>
              <c:strCache>
                <c:ptCount val="1"/>
                <c:pt idx="0">
                  <c:v>2021 N=123,091</c:v>
                </c:pt>
              </c:strCache>
            </c:strRef>
          </c:tx>
          <c:spPr>
            <a:solidFill>
              <a:srgbClr val="BC5E00"/>
            </a:solidFill>
            <a:ln>
              <a:solidFill>
                <a:schemeClr val="tx1"/>
              </a:solidFill>
            </a:ln>
          </c:spPr>
          <c:invertIfNegative val="0"/>
          <c:dLbls>
            <c:dLbl>
              <c:idx val="0"/>
              <c:tx>
                <c:rich>
                  <a:bodyPr/>
                  <a:lstStyle/>
                  <a:p>
                    <a:fld id="{F1CE967C-4441-4581-AFD2-609CBB298B79}" type="VALUE">
                      <a:rPr lang="en-US" sz="20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4A5-4E95-9D8F-390259DC404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4"/>
                <c:pt idx="0">
                  <c:v>PWH</c:v>
                </c:pt>
                <c:pt idx="1">
                  <c:v>In Care</c:v>
                </c:pt>
                <c:pt idx="2">
                  <c:v>Retained in Care</c:v>
                </c:pt>
                <c:pt idx="3">
                  <c:v>Suppressed Viral Load</c:v>
                </c:pt>
              </c:strCache>
            </c:strRef>
          </c:cat>
          <c:val>
            <c:numRef>
              <c:f>Sheet1!$C$2:$C$6</c:f>
              <c:numCache>
                <c:formatCode>0%</c:formatCode>
                <c:ptCount val="4"/>
                <c:pt idx="0">
                  <c:v>1</c:v>
                </c:pt>
                <c:pt idx="1">
                  <c:v>0.79200000000000004</c:v>
                </c:pt>
                <c:pt idx="2">
                  <c:v>0.72599999999999998</c:v>
                </c:pt>
                <c:pt idx="3">
                  <c:v>0.68700000000000006</c:v>
                </c:pt>
              </c:numCache>
            </c:numRef>
          </c:val>
          <c:extLst>
            <c:ext xmlns:c16="http://schemas.microsoft.com/office/drawing/2014/chart" uri="{C3380CC4-5D6E-409C-BE32-E72D297353CC}">
              <c16:uniqueId val="{00000005-42C1-4E7A-B82B-626C7C66521E}"/>
            </c:ext>
          </c:extLst>
        </c:ser>
        <c:ser>
          <c:idx val="2"/>
          <c:order val="2"/>
          <c:tx>
            <c:strRef>
              <c:f>Sheet1!$D$1</c:f>
              <c:strCache>
                <c:ptCount val="1"/>
                <c:pt idx="0">
                  <c:v>2022 N=124,577</c:v>
                </c:pt>
              </c:strCache>
            </c:strRef>
          </c:tx>
          <c:spPr>
            <a:solidFill>
              <a:srgbClr val="FFCD07"/>
            </a:solidFill>
            <a:ln>
              <a:solidFill>
                <a:schemeClr val="tx1"/>
              </a:solidFill>
            </a:ln>
          </c:spPr>
          <c:invertIfNegative val="0"/>
          <c:dLbls>
            <c:dLbl>
              <c:idx val="0"/>
              <c:tx>
                <c:rich>
                  <a:bodyPr/>
                  <a:lstStyle/>
                  <a:p>
                    <a:fld id="{5007E087-8E58-4D6E-A6F6-58D85CCC29D0}" type="VALUE">
                      <a:rPr lang="en-US" sz="20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4A5-4E95-9D8F-390259DC404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4"/>
                <c:pt idx="0">
                  <c:v>PWH</c:v>
                </c:pt>
                <c:pt idx="1">
                  <c:v>In Care</c:v>
                </c:pt>
                <c:pt idx="2">
                  <c:v>Retained in Care</c:v>
                </c:pt>
                <c:pt idx="3">
                  <c:v>Suppressed Viral Load</c:v>
                </c:pt>
              </c:strCache>
            </c:strRef>
          </c:cat>
          <c:val>
            <c:numRef>
              <c:f>Sheet1!$D$2:$D$6</c:f>
              <c:numCache>
                <c:formatCode>0%</c:formatCode>
                <c:ptCount val="4"/>
                <c:pt idx="0">
                  <c:v>1</c:v>
                </c:pt>
                <c:pt idx="1">
                  <c:v>0.79500000000000004</c:v>
                </c:pt>
                <c:pt idx="2">
                  <c:v>0.72699999999999998</c:v>
                </c:pt>
                <c:pt idx="3">
                  <c:v>0.69699999999999995</c:v>
                </c:pt>
              </c:numCache>
            </c:numRef>
          </c:val>
          <c:extLst>
            <c:ext xmlns:c16="http://schemas.microsoft.com/office/drawing/2014/chart" uri="{C3380CC4-5D6E-409C-BE32-E72D297353CC}">
              <c16:uniqueId val="{00000006-42C1-4E7A-B82B-626C7C66521E}"/>
            </c:ext>
          </c:extLst>
        </c:ser>
        <c:dLbls>
          <c:dLblPos val="inEnd"/>
          <c:showLegendKey val="0"/>
          <c:showVal val="1"/>
          <c:showCatName val="0"/>
          <c:showSerName val="0"/>
          <c:showPercent val="0"/>
          <c:showBubbleSize val="0"/>
        </c:dLbls>
        <c:gapWidth val="79"/>
        <c:axId val="292033976"/>
        <c:axId val="292030840"/>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txPr>
          <a:bodyPr rot="-60000000" vert="horz"/>
          <a:lstStyle/>
          <a:p>
            <a:pPr>
              <a:defRPr sz="2000"/>
            </a:pPr>
            <a:endParaRPr lang="en-US"/>
          </a:p>
        </c:txPr>
        <c:crossAx val="292030840"/>
        <c:crosses val="autoZero"/>
        <c:auto val="1"/>
        <c:lblAlgn val="ctr"/>
        <c:lblOffset val="1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spPr>
        <a:noFill/>
        <a:ln>
          <a:noFill/>
        </a:ln>
        <a:effectLst/>
      </c:spPr>
    </c:plotArea>
    <c:legend>
      <c:legendPos val="t"/>
      <c:layout>
        <c:manualLayout>
          <c:xMode val="edge"/>
          <c:yMode val="edge"/>
          <c:x val="4.998944425425083E-2"/>
          <c:y val="9.0926024245558644E-3"/>
          <c:w val="0.89999993401587941"/>
          <c:h val="9.1563535964236165E-2"/>
        </c:manualLayout>
      </c:layout>
      <c:overlay val="0"/>
    </c:legend>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32213642909356E-3"/>
          <c:y val="0.17816064871672441"/>
          <c:w val="0.95522672872664371"/>
          <c:h val="0.69022066627327749"/>
        </c:manualLayout>
      </c:layout>
      <c:barChart>
        <c:barDir val="col"/>
        <c:grouping val="clustered"/>
        <c:varyColors val="0"/>
        <c:ser>
          <c:idx val="0"/>
          <c:order val="0"/>
          <c:tx>
            <c:strRef>
              <c:f>Sheet1!$B$1</c:f>
              <c:strCache>
                <c:ptCount val="1"/>
                <c:pt idx="0">
                  <c:v>Florida N=113,218</c:v>
                </c:pt>
              </c:strCache>
            </c:strRef>
          </c:tx>
          <c:spPr>
            <a:solidFill>
              <a:srgbClr val="13A9B7"/>
            </a:solidFill>
            <a:ln>
              <a:solidFill>
                <a:schemeClr val="tx1"/>
              </a:solidFill>
            </a:ln>
            <a:effectLst/>
          </c:spPr>
          <c:invertIfNegative val="0"/>
          <c:dPt>
            <c:idx val="0"/>
            <c:invertIfNegative val="0"/>
            <c:bubble3D val="0"/>
            <c:extLst>
              <c:ext xmlns:c16="http://schemas.microsoft.com/office/drawing/2014/chart" uri="{C3380CC4-5D6E-409C-BE32-E72D297353CC}">
                <c16:uniqueId val="{00000000-1135-4167-B9DC-C882359A8EB6}"/>
              </c:ext>
            </c:extLst>
          </c:dPt>
          <c:dPt>
            <c:idx val="1"/>
            <c:invertIfNegative val="0"/>
            <c:bubble3D val="0"/>
            <c:extLst>
              <c:ext xmlns:c16="http://schemas.microsoft.com/office/drawing/2014/chart" uri="{C3380CC4-5D6E-409C-BE32-E72D297353CC}">
                <c16:uniqueId val="{00000001-1135-4167-B9DC-C882359A8EB6}"/>
              </c:ext>
            </c:extLst>
          </c:dPt>
          <c:dPt>
            <c:idx val="2"/>
            <c:invertIfNegative val="0"/>
            <c:bubble3D val="0"/>
            <c:extLst>
              <c:ext xmlns:c16="http://schemas.microsoft.com/office/drawing/2014/chart" uri="{C3380CC4-5D6E-409C-BE32-E72D297353CC}">
                <c16:uniqueId val="{00000002-1135-4167-B9DC-C882359A8EB6}"/>
              </c:ext>
            </c:extLst>
          </c:dPt>
          <c:dPt>
            <c:idx val="3"/>
            <c:invertIfNegative val="0"/>
            <c:bubble3D val="0"/>
            <c:extLst>
              <c:ext xmlns:c16="http://schemas.microsoft.com/office/drawing/2014/chart" uri="{C3380CC4-5D6E-409C-BE32-E72D297353CC}">
                <c16:uniqueId val="{00000003-1135-4167-B9DC-C882359A8EB6}"/>
              </c:ext>
            </c:extLst>
          </c:dPt>
          <c:dPt>
            <c:idx val="4"/>
            <c:invertIfNegative val="0"/>
            <c:bubble3D val="0"/>
            <c:extLst>
              <c:ext xmlns:c16="http://schemas.microsoft.com/office/drawing/2014/chart" uri="{C3380CC4-5D6E-409C-BE32-E72D297353CC}">
                <c16:uniqueId val="{00000004-1135-4167-B9DC-C882359A8EB6}"/>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In Care</c:v>
                </c:pt>
                <c:pt idx="1">
                  <c:v>Retained in Care</c:v>
                </c:pt>
                <c:pt idx="2">
                  <c:v>Suppressed Viral Load </c:v>
                </c:pt>
              </c:strCache>
            </c:strRef>
          </c:cat>
          <c:val>
            <c:numRef>
              <c:f>Sheet1!$B$2:$B$5</c:f>
              <c:numCache>
                <c:formatCode>0%</c:formatCode>
                <c:ptCount val="3"/>
                <c:pt idx="0">
                  <c:v>0.77600000000000002</c:v>
                </c:pt>
                <c:pt idx="1">
                  <c:v>0.622</c:v>
                </c:pt>
                <c:pt idx="2">
                  <c:v>0.68700000000000006</c:v>
                </c:pt>
              </c:numCache>
            </c:numRef>
          </c:val>
          <c:extLst>
            <c:ext xmlns:c16="http://schemas.microsoft.com/office/drawing/2014/chart" uri="{C3380CC4-5D6E-409C-BE32-E72D297353CC}">
              <c16:uniqueId val="{00000005-1135-4167-B9DC-C882359A8EB6}"/>
            </c:ext>
          </c:extLst>
        </c:ser>
        <c:ser>
          <c:idx val="1"/>
          <c:order val="1"/>
          <c:tx>
            <c:strRef>
              <c:f>Sheet1!$C$1</c:f>
              <c:strCache>
                <c:ptCount val="1"/>
                <c:pt idx="0">
                  <c:v>US N=1,071,005</c:v>
                </c:pt>
              </c:strCache>
            </c:strRef>
          </c:tx>
          <c:spPr>
            <a:solidFill>
              <a:srgbClr val="F9D03B"/>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In Care</c:v>
                </c:pt>
                <c:pt idx="1">
                  <c:v>Retained in Care</c:v>
                </c:pt>
                <c:pt idx="2">
                  <c:v>Suppressed Viral Load </c:v>
                </c:pt>
              </c:strCache>
            </c:strRef>
          </c:cat>
          <c:val>
            <c:numRef>
              <c:f>Sheet1!$C$2:$C$5</c:f>
              <c:numCache>
                <c:formatCode>0%</c:formatCode>
                <c:ptCount val="3"/>
                <c:pt idx="0">
                  <c:v>0.65800000000000003</c:v>
                </c:pt>
                <c:pt idx="1">
                  <c:v>0.47099999999999997</c:v>
                </c:pt>
                <c:pt idx="2">
                  <c:v>0.57599999999999996</c:v>
                </c:pt>
              </c:numCache>
            </c:numRef>
          </c:val>
          <c:extLst>
            <c:ext xmlns:c16="http://schemas.microsoft.com/office/drawing/2014/chart" uri="{C3380CC4-5D6E-409C-BE32-E72D297353CC}">
              <c16:uniqueId val="{00000006-1135-4167-B9DC-C882359A8EB6}"/>
            </c:ext>
          </c:extLst>
        </c:ser>
        <c:dLbls>
          <c:dLblPos val="inEnd"/>
          <c:showLegendKey val="0"/>
          <c:showVal val="1"/>
          <c:showCatName val="0"/>
          <c:showSerName val="0"/>
          <c:showPercent val="0"/>
          <c:showBubbleSize val="0"/>
        </c:dLbls>
        <c:gapWidth val="79"/>
        <c:axId val="292033976"/>
        <c:axId val="292030840"/>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spPr>
        <a:noFill/>
        <a:ln>
          <a:noFill/>
        </a:ln>
        <a:effectLst/>
      </c:spPr>
    </c:plotArea>
    <c:legend>
      <c:legendPos val="t"/>
      <c:layout>
        <c:manualLayout>
          <c:xMode val="edge"/>
          <c:yMode val="edge"/>
          <c:x val="0.16103579443873861"/>
          <c:y val="5.3050400054315577E-2"/>
          <c:w val="0.67792222982996697"/>
          <c:h val="9.0861063140526388E-2"/>
        </c:manualLayout>
      </c:layout>
      <c:overlay val="0"/>
      <c:txPr>
        <a:bodyPr/>
        <a:lstStyle/>
        <a:p>
          <a:pPr>
            <a:defRPr sz="2800"/>
          </a:pPr>
          <a:endParaRPr lang="en-US"/>
        </a:p>
      </c:txPr>
    </c:legend>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32275856822249E-3"/>
          <c:y val="0.12490353689502168"/>
          <c:w val="0.95522672872664371"/>
          <c:h val="0.76171879072463522"/>
        </c:manualLayout>
      </c:layout>
      <c:barChart>
        <c:barDir val="col"/>
        <c:grouping val="clustered"/>
        <c:varyColors val="0"/>
        <c:ser>
          <c:idx val="0"/>
          <c:order val="0"/>
          <c:tx>
            <c:strRef>
              <c:f>Sheet1!$B$1</c:f>
              <c:strCache>
                <c:ptCount val="1"/>
                <c:pt idx="0">
                  <c:v>White N=33,551</c:v>
                </c:pt>
              </c:strCache>
            </c:strRef>
          </c:tx>
          <c:spPr>
            <a:solidFill>
              <a:srgbClr val="13A9B7"/>
            </a:solidFill>
            <a:ln>
              <a:solidFill>
                <a:schemeClr val="tx1"/>
              </a:solidFill>
            </a:ln>
            <a:effectLst/>
          </c:spPr>
          <c:invertIfNegative val="0"/>
          <c:dPt>
            <c:idx val="0"/>
            <c:invertIfNegative val="0"/>
            <c:bubble3D val="0"/>
            <c:extLst>
              <c:ext xmlns:c16="http://schemas.microsoft.com/office/drawing/2014/chart" uri="{C3380CC4-5D6E-409C-BE32-E72D297353CC}">
                <c16:uniqueId val="{00000000-42C1-4E7A-B82B-626C7C66521E}"/>
              </c:ext>
            </c:extLst>
          </c:dPt>
          <c:dPt>
            <c:idx val="1"/>
            <c:invertIfNegative val="0"/>
            <c:bubble3D val="0"/>
            <c:extLst>
              <c:ext xmlns:c16="http://schemas.microsoft.com/office/drawing/2014/chart" uri="{C3380CC4-5D6E-409C-BE32-E72D297353CC}">
                <c16:uniqueId val="{00000001-42C1-4E7A-B82B-626C7C66521E}"/>
              </c:ext>
            </c:extLst>
          </c:dPt>
          <c:dPt>
            <c:idx val="2"/>
            <c:invertIfNegative val="0"/>
            <c:bubble3D val="0"/>
            <c:extLst>
              <c:ext xmlns:c16="http://schemas.microsoft.com/office/drawing/2014/chart" uri="{C3380CC4-5D6E-409C-BE32-E72D297353CC}">
                <c16:uniqueId val="{00000002-42C1-4E7A-B82B-626C7C66521E}"/>
              </c:ext>
            </c:extLst>
          </c:dPt>
          <c:dPt>
            <c:idx val="4"/>
            <c:invertIfNegative val="0"/>
            <c:bubble3D val="0"/>
            <c:extLst>
              <c:ext xmlns:c16="http://schemas.microsoft.com/office/drawing/2014/chart" uri="{C3380CC4-5D6E-409C-BE32-E72D297353CC}">
                <c16:uniqueId val="{00000003-42C1-4E7A-B82B-626C7C66521E}"/>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In Care</c:v>
                </c:pt>
                <c:pt idx="1">
                  <c:v>Retained in Care</c:v>
                </c:pt>
                <c:pt idx="2">
                  <c:v>Suppressed Viral Load </c:v>
                </c:pt>
              </c:strCache>
            </c:strRef>
          </c:cat>
          <c:val>
            <c:numRef>
              <c:f>Sheet1!$B$2:$B$5</c:f>
              <c:numCache>
                <c:formatCode>0%</c:formatCode>
                <c:ptCount val="3"/>
                <c:pt idx="0">
                  <c:v>0.84</c:v>
                </c:pt>
                <c:pt idx="1">
                  <c:v>0.77</c:v>
                </c:pt>
                <c:pt idx="2">
                  <c:v>0.77</c:v>
                </c:pt>
              </c:numCache>
            </c:numRef>
          </c:val>
          <c:extLst>
            <c:ext xmlns:c16="http://schemas.microsoft.com/office/drawing/2014/chart" uri="{C3380CC4-5D6E-409C-BE32-E72D297353CC}">
              <c16:uniqueId val="{00000004-42C1-4E7A-B82B-626C7C66521E}"/>
            </c:ext>
          </c:extLst>
        </c:ser>
        <c:ser>
          <c:idx val="1"/>
          <c:order val="1"/>
          <c:tx>
            <c:strRef>
              <c:f>Sheet1!$C$1</c:f>
              <c:strCache>
                <c:ptCount val="1"/>
                <c:pt idx="0">
                  <c:v>Black N=52,973</c:v>
                </c:pt>
              </c:strCache>
            </c:strRef>
          </c:tx>
          <c:spPr>
            <a:solidFill>
              <a:srgbClr val="BC5E00"/>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In Care</c:v>
                </c:pt>
                <c:pt idx="1">
                  <c:v>Retained in Care</c:v>
                </c:pt>
                <c:pt idx="2">
                  <c:v>Suppressed Viral Load </c:v>
                </c:pt>
              </c:strCache>
            </c:strRef>
          </c:cat>
          <c:val>
            <c:numRef>
              <c:f>Sheet1!$C$2:$C$5</c:f>
              <c:numCache>
                <c:formatCode>0%</c:formatCode>
                <c:ptCount val="3"/>
                <c:pt idx="0">
                  <c:v>0.77</c:v>
                </c:pt>
                <c:pt idx="1">
                  <c:v>0.7</c:v>
                </c:pt>
                <c:pt idx="2">
                  <c:v>0.64</c:v>
                </c:pt>
              </c:numCache>
            </c:numRef>
          </c:val>
          <c:extLst>
            <c:ext xmlns:c16="http://schemas.microsoft.com/office/drawing/2014/chart" uri="{C3380CC4-5D6E-409C-BE32-E72D297353CC}">
              <c16:uniqueId val="{00000005-42C1-4E7A-B82B-626C7C66521E}"/>
            </c:ext>
          </c:extLst>
        </c:ser>
        <c:ser>
          <c:idx val="2"/>
          <c:order val="2"/>
          <c:tx>
            <c:strRef>
              <c:f>Sheet1!$D$1</c:f>
              <c:strCache>
                <c:ptCount val="1"/>
                <c:pt idx="0">
                  <c:v>Hispanic/Latino N=31,385</c:v>
                </c:pt>
              </c:strCache>
            </c:strRef>
          </c:tx>
          <c:spPr>
            <a:solidFill>
              <a:srgbClr val="FFCD07"/>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In Care</c:v>
                </c:pt>
                <c:pt idx="1">
                  <c:v>Retained in Care</c:v>
                </c:pt>
                <c:pt idx="2">
                  <c:v>Suppressed Viral Load </c:v>
                </c:pt>
              </c:strCache>
            </c:strRef>
          </c:cat>
          <c:val>
            <c:numRef>
              <c:f>Sheet1!$D$2:$D$5</c:f>
              <c:numCache>
                <c:formatCode>0%</c:formatCode>
                <c:ptCount val="3"/>
                <c:pt idx="0">
                  <c:v>0.78</c:v>
                </c:pt>
                <c:pt idx="1">
                  <c:v>0.73</c:v>
                </c:pt>
                <c:pt idx="2">
                  <c:v>0.71</c:v>
                </c:pt>
              </c:numCache>
            </c:numRef>
          </c:val>
          <c:extLst>
            <c:ext xmlns:c16="http://schemas.microsoft.com/office/drawing/2014/chart" uri="{C3380CC4-5D6E-409C-BE32-E72D297353CC}">
              <c16:uniqueId val="{00000006-42C1-4E7A-B82B-626C7C66521E}"/>
            </c:ext>
          </c:extLst>
        </c:ser>
        <c:dLbls>
          <c:dLblPos val="inEnd"/>
          <c:showLegendKey val="0"/>
          <c:showVal val="1"/>
          <c:showCatName val="0"/>
          <c:showSerName val="0"/>
          <c:showPercent val="0"/>
          <c:showBubbleSize val="0"/>
        </c:dLbls>
        <c:gapWidth val="79"/>
        <c:axId val="292033976"/>
        <c:axId val="292030840"/>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spPr>
        <a:noFill/>
        <a:ln>
          <a:noFill/>
        </a:ln>
        <a:effectLst/>
      </c:spPr>
    </c:plotArea>
    <c:legend>
      <c:legendPos val="t"/>
      <c:layout>
        <c:manualLayout>
          <c:xMode val="edge"/>
          <c:yMode val="edge"/>
          <c:x val="0"/>
          <c:y val="1.5315704429454461E-2"/>
          <c:w val="1"/>
          <c:h val="9.1563535964236165E-2"/>
        </c:manualLayout>
      </c:layout>
      <c:overlay val="0"/>
      <c:txPr>
        <a:bodyPr/>
        <a:lstStyle/>
        <a:p>
          <a:pPr>
            <a:defRPr sz="2400"/>
          </a:pPr>
          <a:endParaRPr lang="en-US"/>
        </a:p>
      </c:txPr>
    </c:legend>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70903002550092E-2"/>
          <c:y val="6.6887949099211169E-2"/>
          <c:w val="0.94560890976438439"/>
          <c:h val="0.72994190243326817"/>
        </c:manualLayout>
      </c:layout>
      <c:barChart>
        <c:barDir val="col"/>
        <c:grouping val="stacked"/>
        <c:varyColors val="0"/>
        <c:ser>
          <c:idx val="0"/>
          <c:order val="0"/>
          <c:tx>
            <c:strRef>
              <c:f>Sheet1!$B$1</c:f>
              <c:strCache>
                <c:ptCount val="1"/>
                <c:pt idx="0">
                  <c:v>Series 1</c:v>
                </c:pt>
              </c:strCache>
            </c:strRef>
          </c:tx>
          <c:spPr>
            <a:solidFill>
              <a:srgbClr val="FFC000"/>
            </a:solidFill>
            <a:ln>
              <a:solidFill>
                <a:schemeClr val="tx1"/>
              </a:solidFill>
            </a:ln>
            <a:effectLst/>
          </c:spPr>
          <c:invertIfNegative val="0"/>
          <c:dPt>
            <c:idx val="0"/>
            <c:invertIfNegative val="0"/>
            <c:bubble3D val="0"/>
            <c:spPr>
              <a:solidFill>
                <a:srgbClr val="13A9B7"/>
              </a:solidFill>
              <a:ln>
                <a:solidFill>
                  <a:schemeClr val="tx1"/>
                </a:solidFill>
              </a:ln>
              <a:effectLst/>
            </c:spPr>
            <c:extLst>
              <c:ext xmlns:c16="http://schemas.microsoft.com/office/drawing/2014/chart" uri="{C3380CC4-5D6E-409C-BE32-E72D297353CC}">
                <c16:uniqueId val="{00000001-0454-4CE4-9C57-ABBFF1925646}"/>
              </c:ext>
            </c:extLst>
          </c:dPt>
          <c:dPt>
            <c:idx val="1"/>
            <c:invertIfNegative val="0"/>
            <c:bubble3D val="0"/>
            <c:extLst>
              <c:ext xmlns:c16="http://schemas.microsoft.com/office/drawing/2014/chart" uri="{C3380CC4-5D6E-409C-BE32-E72D297353CC}">
                <c16:uniqueId val="{00000002-0454-4CE4-9C57-ABBFF1925646}"/>
              </c:ext>
            </c:extLst>
          </c:dPt>
          <c:dPt>
            <c:idx val="2"/>
            <c:invertIfNegative val="0"/>
            <c:bubble3D val="0"/>
            <c:extLst>
              <c:ext xmlns:c16="http://schemas.microsoft.com/office/drawing/2014/chart" uri="{C3380CC4-5D6E-409C-BE32-E72D297353CC}">
                <c16:uniqueId val="{00000003-0454-4CE4-9C57-ABBFF1925646}"/>
              </c:ext>
            </c:extLst>
          </c:dPt>
          <c:dPt>
            <c:idx val="3"/>
            <c:invertIfNegative val="0"/>
            <c:bubble3D val="0"/>
            <c:extLst>
              <c:ext xmlns:c16="http://schemas.microsoft.com/office/drawing/2014/chart" uri="{C3380CC4-5D6E-409C-BE32-E72D297353CC}">
                <c16:uniqueId val="{00000004-0454-4CE4-9C57-ABBFF1925646}"/>
              </c:ext>
            </c:extLst>
          </c:dPt>
          <c:dPt>
            <c:idx val="4"/>
            <c:invertIfNegative val="0"/>
            <c:bubble3D val="0"/>
            <c:extLst>
              <c:ext xmlns:c16="http://schemas.microsoft.com/office/drawing/2014/chart" uri="{C3380CC4-5D6E-409C-BE32-E72D297353CC}">
                <c16:uniqueId val="{00000005-0454-4CE4-9C57-ABBFF1925646}"/>
              </c:ext>
            </c:extLst>
          </c:dPt>
          <c:dLbls>
            <c:spPr>
              <a:noFill/>
              <a:ln>
                <a:noFill/>
              </a:ln>
              <a:effectLst/>
            </c:spPr>
            <c:txPr>
              <a:bodyPr wrap="square" lIns="38100" tIns="19050" rIns="38100" bIns="19050" anchor="ctr">
                <a:spAutoFit/>
              </a:bodyPr>
              <a:lstStyle/>
              <a:p>
                <a:pPr>
                  <a:defRPr sz="2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Florida 
N=86,839</c:v>
                </c:pt>
                <c:pt idx="1">
                  <c:v>Broward
N=15,310</c:v>
                </c:pt>
                <c:pt idx="2">
                  <c:v>Duval
N=4,623</c:v>
                </c:pt>
                <c:pt idx="3">
                  <c:v>Hillsborough
N=5,744</c:v>
                </c:pt>
                <c:pt idx="4">
                  <c:v>Miami-Dade
N=18,222</c:v>
                </c:pt>
                <c:pt idx="5">
                  <c:v>Orange
N=7,265</c:v>
                </c:pt>
                <c:pt idx="6">
                  <c:v>Palm Beach
N=5,775</c:v>
                </c:pt>
                <c:pt idx="7">
                  <c:v>Pinellas
N=3,965</c:v>
                </c:pt>
              </c:strCache>
            </c:strRef>
          </c:cat>
          <c:val>
            <c:numRef>
              <c:f>Sheet1!$B$2:$B$9</c:f>
              <c:numCache>
                <c:formatCode>0%</c:formatCode>
                <c:ptCount val="8"/>
                <c:pt idx="0">
                  <c:v>0.7</c:v>
                </c:pt>
                <c:pt idx="1">
                  <c:v>0.71</c:v>
                </c:pt>
                <c:pt idx="2">
                  <c:v>0.67</c:v>
                </c:pt>
                <c:pt idx="3">
                  <c:v>0.72</c:v>
                </c:pt>
                <c:pt idx="4">
                  <c:v>0.63</c:v>
                </c:pt>
                <c:pt idx="5">
                  <c:v>0.72</c:v>
                </c:pt>
                <c:pt idx="6">
                  <c:v>0.67</c:v>
                </c:pt>
                <c:pt idx="7">
                  <c:v>0.77</c:v>
                </c:pt>
              </c:numCache>
            </c:numRef>
          </c:val>
          <c:extLst>
            <c:ext xmlns:c16="http://schemas.microsoft.com/office/drawing/2014/chart" uri="{C3380CC4-5D6E-409C-BE32-E72D297353CC}">
              <c16:uniqueId val="{00000006-0454-4CE4-9C57-ABBFF1925646}"/>
            </c:ext>
          </c:extLst>
        </c:ser>
        <c:dLbls>
          <c:dLblPos val="inEnd"/>
          <c:showLegendKey val="0"/>
          <c:showVal val="1"/>
          <c:showCatName val="0"/>
          <c:showSerName val="0"/>
          <c:showPercent val="0"/>
          <c:showBubbleSize val="0"/>
        </c:dLbls>
        <c:gapWidth val="79"/>
        <c:overlap val="100"/>
        <c:axId val="292033976"/>
        <c:axId val="292030840"/>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600"/>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32213642909356E-3"/>
          <c:y val="0.17816064871672441"/>
          <c:w val="0.95522672872664371"/>
          <c:h val="0.69022066627327749"/>
        </c:manualLayout>
      </c:layout>
      <c:barChart>
        <c:barDir val="col"/>
        <c:grouping val="clustered"/>
        <c:varyColors val="0"/>
        <c:ser>
          <c:idx val="0"/>
          <c:order val="0"/>
          <c:tx>
            <c:strRef>
              <c:f>Sheet1!$B$1</c:f>
              <c:strCache>
                <c:ptCount val="1"/>
                <c:pt idx="0">
                  <c:v>Florida N=124,577</c:v>
                </c:pt>
              </c:strCache>
            </c:strRef>
          </c:tx>
          <c:spPr>
            <a:solidFill>
              <a:srgbClr val="13A9B7"/>
            </a:solidFill>
            <a:ln>
              <a:solidFill>
                <a:schemeClr val="tx1"/>
              </a:solidFill>
            </a:ln>
            <a:effectLst/>
          </c:spPr>
          <c:invertIfNegative val="0"/>
          <c:dPt>
            <c:idx val="0"/>
            <c:invertIfNegative val="0"/>
            <c:bubble3D val="0"/>
            <c:extLst>
              <c:ext xmlns:c16="http://schemas.microsoft.com/office/drawing/2014/chart" uri="{C3380CC4-5D6E-409C-BE32-E72D297353CC}">
                <c16:uniqueId val="{00000000-5C53-414D-AA10-9A9F94C1D5DD}"/>
              </c:ext>
            </c:extLst>
          </c:dPt>
          <c:dPt>
            <c:idx val="1"/>
            <c:invertIfNegative val="0"/>
            <c:bubble3D val="0"/>
            <c:extLst>
              <c:ext xmlns:c16="http://schemas.microsoft.com/office/drawing/2014/chart" uri="{C3380CC4-5D6E-409C-BE32-E72D297353CC}">
                <c16:uniqueId val="{00000001-5C53-414D-AA10-9A9F94C1D5DD}"/>
              </c:ext>
            </c:extLst>
          </c:dPt>
          <c:dPt>
            <c:idx val="2"/>
            <c:invertIfNegative val="0"/>
            <c:bubble3D val="0"/>
            <c:extLst>
              <c:ext xmlns:c16="http://schemas.microsoft.com/office/drawing/2014/chart" uri="{C3380CC4-5D6E-409C-BE32-E72D297353CC}">
                <c16:uniqueId val="{00000002-5C53-414D-AA10-9A9F94C1D5DD}"/>
              </c:ext>
            </c:extLst>
          </c:dPt>
          <c:dPt>
            <c:idx val="3"/>
            <c:invertIfNegative val="0"/>
            <c:bubble3D val="0"/>
            <c:extLst>
              <c:ext xmlns:c16="http://schemas.microsoft.com/office/drawing/2014/chart" uri="{C3380CC4-5D6E-409C-BE32-E72D297353CC}">
                <c16:uniqueId val="{00000003-5C53-414D-AA10-9A9F94C1D5DD}"/>
              </c:ext>
            </c:extLst>
          </c:dPt>
          <c:dPt>
            <c:idx val="4"/>
            <c:invertIfNegative val="0"/>
            <c:bubble3D val="0"/>
            <c:extLst>
              <c:ext xmlns:c16="http://schemas.microsoft.com/office/drawing/2014/chart" uri="{C3380CC4-5D6E-409C-BE32-E72D297353CC}">
                <c16:uniqueId val="{00000004-5C53-414D-AA10-9A9F94C1D5D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In Care</c:v>
                </c:pt>
                <c:pt idx="1">
                  <c:v>Retained in Care</c:v>
                </c:pt>
                <c:pt idx="2">
                  <c:v>Suppressed Viral Load </c:v>
                </c:pt>
              </c:strCache>
            </c:strRef>
          </c:cat>
          <c:val>
            <c:numRef>
              <c:f>Sheet1!$B$2:$B$5</c:f>
              <c:numCache>
                <c:formatCode>0%</c:formatCode>
                <c:ptCount val="3"/>
                <c:pt idx="0">
                  <c:v>0.79500000000000004</c:v>
                </c:pt>
                <c:pt idx="1">
                  <c:v>0.72699999999999998</c:v>
                </c:pt>
                <c:pt idx="2">
                  <c:v>0.69699999999999995</c:v>
                </c:pt>
              </c:numCache>
            </c:numRef>
          </c:val>
          <c:extLst>
            <c:ext xmlns:c16="http://schemas.microsoft.com/office/drawing/2014/chart" uri="{C3380CC4-5D6E-409C-BE32-E72D297353CC}">
              <c16:uniqueId val="{00000005-5C53-414D-AA10-9A9F94C1D5DD}"/>
            </c:ext>
          </c:extLst>
        </c:ser>
        <c:ser>
          <c:idx val="1"/>
          <c:order val="1"/>
          <c:tx>
            <c:strRef>
              <c:f>Sheet1!$C$1</c:f>
              <c:strCache>
                <c:ptCount val="1"/>
                <c:pt idx="0">
                  <c:v>HIV/HCV N=452</c:v>
                </c:pt>
              </c:strCache>
            </c:strRef>
          </c:tx>
          <c:spPr>
            <a:solidFill>
              <a:srgbClr val="F9D03B"/>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In Care</c:v>
                </c:pt>
                <c:pt idx="1">
                  <c:v>Retained in Care</c:v>
                </c:pt>
                <c:pt idx="2">
                  <c:v>Suppressed Viral Load </c:v>
                </c:pt>
              </c:strCache>
            </c:strRef>
          </c:cat>
          <c:val>
            <c:numRef>
              <c:f>Sheet1!$C$2:$C$5</c:f>
              <c:numCache>
                <c:formatCode>0%</c:formatCode>
                <c:ptCount val="3"/>
                <c:pt idx="0">
                  <c:v>0.96</c:v>
                </c:pt>
                <c:pt idx="1">
                  <c:v>0.81</c:v>
                </c:pt>
                <c:pt idx="2">
                  <c:v>0.73</c:v>
                </c:pt>
              </c:numCache>
            </c:numRef>
          </c:val>
          <c:extLst>
            <c:ext xmlns:c16="http://schemas.microsoft.com/office/drawing/2014/chart" uri="{C3380CC4-5D6E-409C-BE32-E72D297353CC}">
              <c16:uniqueId val="{00000006-5C53-414D-AA10-9A9F94C1D5DD}"/>
            </c:ext>
          </c:extLst>
        </c:ser>
        <c:dLbls>
          <c:dLblPos val="inEnd"/>
          <c:showLegendKey val="0"/>
          <c:showVal val="1"/>
          <c:showCatName val="0"/>
          <c:showSerName val="0"/>
          <c:showPercent val="0"/>
          <c:showBubbleSize val="0"/>
        </c:dLbls>
        <c:gapWidth val="79"/>
        <c:axId val="292033976"/>
        <c:axId val="292030840"/>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spPr>
        <a:noFill/>
        <a:ln>
          <a:noFill/>
        </a:ln>
        <a:effectLst/>
      </c:spPr>
    </c:plotArea>
    <c:legend>
      <c:legendPos val="t"/>
      <c:layout>
        <c:manualLayout>
          <c:xMode val="edge"/>
          <c:yMode val="edge"/>
          <c:x val="0.16103579443873861"/>
          <c:y val="5.3050400054315577E-2"/>
          <c:w val="0.67792222982996697"/>
          <c:h val="9.0861063140526388E-2"/>
        </c:manualLayout>
      </c:layout>
      <c:overlay val="0"/>
      <c:txPr>
        <a:bodyPr/>
        <a:lstStyle/>
        <a:p>
          <a:pPr>
            <a:defRPr sz="2800"/>
          </a:pPr>
          <a:endParaRPr lang="en-US"/>
        </a:p>
      </c:txPr>
    </c:legend>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32213642909356E-3"/>
          <c:y val="0.17816064871672441"/>
          <c:w val="0.95522672872664371"/>
          <c:h val="0.69022066627327749"/>
        </c:manualLayout>
      </c:layout>
      <c:barChart>
        <c:barDir val="col"/>
        <c:grouping val="clustered"/>
        <c:varyColors val="0"/>
        <c:ser>
          <c:idx val="0"/>
          <c:order val="0"/>
          <c:tx>
            <c:strRef>
              <c:f>Sheet1!$B$1</c:f>
              <c:strCache>
                <c:ptCount val="1"/>
                <c:pt idx="0">
                  <c:v>Florida N=124,577</c:v>
                </c:pt>
              </c:strCache>
            </c:strRef>
          </c:tx>
          <c:spPr>
            <a:solidFill>
              <a:srgbClr val="13A9B7"/>
            </a:solidFill>
            <a:ln>
              <a:solidFill>
                <a:schemeClr val="tx1"/>
              </a:solidFill>
            </a:ln>
            <a:effectLst/>
          </c:spPr>
          <c:invertIfNegative val="0"/>
          <c:dPt>
            <c:idx val="0"/>
            <c:invertIfNegative val="0"/>
            <c:bubble3D val="0"/>
            <c:extLst>
              <c:ext xmlns:c16="http://schemas.microsoft.com/office/drawing/2014/chart" uri="{C3380CC4-5D6E-409C-BE32-E72D297353CC}">
                <c16:uniqueId val="{00000000-1135-4167-B9DC-C882359A8EB6}"/>
              </c:ext>
            </c:extLst>
          </c:dPt>
          <c:dPt>
            <c:idx val="1"/>
            <c:invertIfNegative val="0"/>
            <c:bubble3D val="0"/>
            <c:extLst>
              <c:ext xmlns:c16="http://schemas.microsoft.com/office/drawing/2014/chart" uri="{C3380CC4-5D6E-409C-BE32-E72D297353CC}">
                <c16:uniqueId val="{00000001-1135-4167-B9DC-C882359A8EB6}"/>
              </c:ext>
            </c:extLst>
          </c:dPt>
          <c:dPt>
            <c:idx val="2"/>
            <c:invertIfNegative val="0"/>
            <c:bubble3D val="0"/>
            <c:extLst>
              <c:ext xmlns:c16="http://schemas.microsoft.com/office/drawing/2014/chart" uri="{C3380CC4-5D6E-409C-BE32-E72D297353CC}">
                <c16:uniqueId val="{00000002-1135-4167-B9DC-C882359A8EB6}"/>
              </c:ext>
            </c:extLst>
          </c:dPt>
          <c:dPt>
            <c:idx val="3"/>
            <c:invertIfNegative val="0"/>
            <c:bubble3D val="0"/>
            <c:extLst>
              <c:ext xmlns:c16="http://schemas.microsoft.com/office/drawing/2014/chart" uri="{C3380CC4-5D6E-409C-BE32-E72D297353CC}">
                <c16:uniqueId val="{00000003-1135-4167-B9DC-C882359A8EB6}"/>
              </c:ext>
            </c:extLst>
          </c:dPt>
          <c:dPt>
            <c:idx val="4"/>
            <c:invertIfNegative val="0"/>
            <c:bubble3D val="0"/>
            <c:extLst>
              <c:ext xmlns:c16="http://schemas.microsoft.com/office/drawing/2014/chart" uri="{C3380CC4-5D6E-409C-BE32-E72D297353CC}">
                <c16:uniqueId val="{00000004-1135-4167-B9DC-C882359A8EB6}"/>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In Care</c:v>
                </c:pt>
                <c:pt idx="1">
                  <c:v>Retained in Care</c:v>
                </c:pt>
                <c:pt idx="2">
                  <c:v>Suppressed Viral Load </c:v>
                </c:pt>
              </c:strCache>
            </c:strRef>
          </c:cat>
          <c:val>
            <c:numRef>
              <c:f>Sheet1!$B$2:$B$5</c:f>
              <c:numCache>
                <c:formatCode>0%</c:formatCode>
                <c:ptCount val="3"/>
                <c:pt idx="0">
                  <c:v>0.79500000000000004</c:v>
                </c:pt>
                <c:pt idx="1">
                  <c:v>0.72699999999999998</c:v>
                </c:pt>
                <c:pt idx="2">
                  <c:v>0.69699999999999995</c:v>
                </c:pt>
              </c:numCache>
            </c:numRef>
          </c:val>
          <c:extLst>
            <c:ext xmlns:c16="http://schemas.microsoft.com/office/drawing/2014/chart" uri="{C3380CC4-5D6E-409C-BE32-E72D297353CC}">
              <c16:uniqueId val="{00000005-1135-4167-B9DC-C882359A8EB6}"/>
            </c:ext>
          </c:extLst>
        </c:ser>
        <c:ser>
          <c:idx val="1"/>
          <c:order val="1"/>
          <c:tx>
            <c:strRef>
              <c:f>Sheet1!$C$1</c:f>
              <c:strCache>
                <c:ptCount val="1"/>
                <c:pt idx="0">
                  <c:v>PWID N=12,064</c:v>
                </c:pt>
              </c:strCache>
            </c:strRef>
          </c:tx>
          <c:spPr>
            <a:solidFill>
              <a:srgbClr val="F9D03B"/>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In Care</c:v>
                </c:pt>
                <c:pt idx="1">
                  <c:v>Retained in Care</c:v>
                </c:pt>
                <c:pt idx="2">
                  <c:v>Suppressed Viral Load </c:v>
                </c:pt>
              </c:strCache>
            </c:strRef>
          </c:cat>
          <c:val>
            <c:numRef>
              <c:f>Sheet1!$C$2:$C$5</c:f>
              <c:numCache>
                <c:formatCode>0%</c:formatCode>
                <c:ptCount val="3"/>
                <c:pt idx="0">
                  <c:v>0.75</c:v>
                </c:pt>
                <c:pt idx="1">
                  <c:v>0.68700000000000006</c:v>
                </c:pt>
                <c:pt idx="2">
                  <c:v>0.624</c:v>
                </c:pt>
              </c:numCache>
            </c:numRef>
          </c:val>
          <c:extLst>
            <c:ext xmlns:c16="http://schemas.microsoft.com/office/drawing/2014/chart" uri="{C3380CC4-5D6E-409C-BE32-E72D297353CC}">
              <c16:uniqueId val="{00000006-1135-4167-B9DC-C882359A8EB6}"/>
            </c:ext>
          </c:extLst>
        </c:ser>
        <c:dLbls>
          <c:dLblPos val="inEnd"/>
          <c:showLegendKey val="0"/>
          <c:showVal val="1"/>
          <c:showCatName val="0"/>
          <c:showSerName val="0"/>
          <c:showPercent val="0"/>
          <c:showBubbleSize val="0"/>
        </c:dLbls>
        <c:gapWidth val="79"/>
        <c:axId val="292033976"/>
        <c:axId val="292030840"/>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spPr>
        <a:noFill/>
        <a:ln>
          <a:noFill/>
        </a:ln>
        <a:effectLst/>
      </c:spPr>
    </c:plotArea>
    <c:legend>
      <c:legendPos val="t"/>
      <c:layout>
        <c:manualLayout>
          <c:xMode val="edge"/>
          <c:yMode val="edge"/>
          <c:x val="0.16103579443873861"/>
          <c:y val="5.3050400054315577E-2"/>
          <c:w val="0.67792222982996697"/>
          <c:h val="9.0861063140526388E-2"/>
        </c:manualLayout>
      </c:layout>
      <c:overlay val="0"/>
      <c:txPr>
        <a:bodyPr/>
        <a:lstStyle/>
        <a:p>
          <a:pPr>
            <a:defRPr sz="2800"/>
          </a:pPr>
          <a:endParaRPr lang="en-US"/>
        </a:p>
      </c:txPr>
    </c:legend>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32213642909356E-3"/>
          <c:y val="0.17816064871672441"/>
          <c:w val="0.95522672872664371"/>
          <c:h val="0.69022066627327749"/>
        </c:manualLayout>
      </c:layout>
      <c:barChart>
        <c:barDir val="col"/>
        <c:grouping val="clustered"/>
        <c:varyColors val="0"/>
        <c:ser>
          <c:idx val="0"/>
          <c:order val="0"/>
          <c:tx>
            <c:strRef>
              <c:f>Sheet1!$B$1</c:f>
              <c:strCache>
                <c:ptCount val="1"/>
                <c:pt idx="0">
                  <c:v>Florida N=124,577</c:v>
                </c:pt>
              </c:strCache>
            </c:strRef>
          </c:tx>
          <c:spPr>
            <a:solidFill>
              <a:srgbClr val="13A9B7"/>
            </a:solidFill>
            <a:ln>
              <a:solidFill>
                <a:schemeClr val="tx1"/>
              </a:solidFill>
            </a:ln>
            <a:effectLst/>
          </c:spPr>
          <c:invertIfNegative val="0"/>
          <c:dPt>
            <c:idx val="0"/>
            <c:invertIfNegative val="0"/>
            <c:bubble3D val="0"/>
            <c:extLst>
              <c:ext xmlns:c16="http://schemas.microsoft.com/office/drawing/2014/chart" uri="{C3380CC4-5D6E-409C-BE32-E72D297353CC}">
                <c16:uniqueId val="{00000000-1408-4B65-B17C-3BA26BD1498C}"/>
              </c:ext>
            </c:extLst>
          </c:dPt>
          <c:dPt>
            <c:idx val="1"/>
            <c:invertIfNegative val="0"/>
            <c:bubble3D val="0"/>
            <c:extLst>
              <c:ext xmlns:c16="http://schemas.microsoft.com/office/drawing/2014/chart" uri="{C3380CC4-5D6E-409C-BE32-E72D297353CC}">
                <c16:uniqueId val="{00000001-1408-4B65-B17C-3BA26BD1498C}"/>
              </c:ext>
            </c:extLst>
          </c:dPt>
          <c:dPt>
            <c:idx val="2"/>
            <c:invertIfNegative val="0"/>
            <c:bubble3D val="0"/>
            <c:extLst>
              <c:ext xmlns:c16="http://schemas.microsoft.com/office/drawing/2014/chart" uri="{C3380CC4-5D6E-409C-BE32-E72D297353CC}">
                <c16:uniqueId val="{00000002-1408-4B65-B17C-3BA26BD1498C}"/>
              </c:ext>
            </c:extLst>
          </c:dPt>
          <c:dPt>
            <c:idx val="3"/>
            <c:invertIfNegative val="0"/>
            <c:bubble3D val="0"/>
            <c:extLst>
              <c:ext xmlns:c16="http://schemas.microsoft.com/office/drawing/2014/chart" uri="{C3380CC4-5D6E-409C-BE32-E72D297353CC}">
                <c16:uniqueId val="{00000003-1408-4B65-B17C-3BA26BD1498C}"/>
              </c:ext>
            </c:extLst>
          </c:dPt>
          <c:dPt>
            <c:idx val="4"/>
            <c:invertIfNegative val="0"/>
            <c:bubble3D val="0"/>
            <c:extLst>
              <c:ext xmlns:c16="http://schemas.microsoft.com/office/drawing/2014/chart" uri="{C3380CC4-5D6E-409C-BE32-E72D297353CC}">
                <c16:uniqueId val="{00000004-1408-4B65-B17C-3BA26BD1498C}"/>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In Care</c:v>
                </c:pt>
                <c:pt idx="1">
                  <c:v>Retained in Care</c:v>
                </c:pt>
                <c:pt idx="2">
                  <c:v>Suppressed Viral Load </c:v>
                </c:pt>
              </c:strCache>
            </c:strRef>
          </c:cat>
          <c:val>
            <c:numRef>
              <c:f>Sheet1!$B$2:$B$5</c:f>
              <c:numCache>
                <c:formatCode>0%</c:formatCode>
                <c:ptCount val="3"/>
                <c:pt idx="0">
                  <c:v>0.79500000000000004</c:v>
                </c:pt>
                <c:pt idx="1">
                  <c:v>0.72699999999999998</c:v>
                </c:pt>
                <c:pt idx="2">
                  <c:v>0.69699999999999995</c:v>
                </c:pt>
              </c:numCache>
            </c:numRef>
          </c:val>
          <c:extLst>
            <c:ext xmlns:c16="http://schemas.microsoft.com/office/drawing/2014/chart" uri="{C3380CC4-5D6E-409C-BE32-E72D297353CC}">
              <c16:uniqueId val="{00000005-1408-4B65-B17C-3BA26BD1498C}"/>
            </c:ext>
          </c:extLst>
        </c:ser>
        <c:ser>
          <c:idx val="1"/>
          <c:order val="1"/>
          <c:tx>
            <c:strRef>
              <c:f>Sheet1!$C$1</c:f>
              <c:strCache>
                <c:ptCount val="1"/>
                <c:pt idx="0">
                  <c:v>MSM N=70,214</c:v>
                </c:pt>
              </c:strCache>
            </c:strRef>
          </c:tx>
          <c:spPr>
            <a:solidFill>
              <a:srgbClr val="F9D03B"/>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In Care</c:v>
                </c:pt>
                <c:pt idx="1">
                  <c:v>Retained in Care</c:v>
                </c:pt>
                <c:pt idx="2">
                  <c:v>Suppressed Viral Load </c:v>
                </c:pt>
              </c:strCache>
            </c:strRef>
          </c:cat>
          <c:val>
            <c:numRef>
              <c:f>Sheet1!$C$2:$C$5</c:f>
              <c:numCache>
                <c:formatCode>0%</c:formatCode>
                <c:ptCount val="3"/>
                <c:pt idx="0">
                  <c:v>0.81200000000000006</c:v>
                </c:pt>
                <c:pt idx="1">
                  <c:v>0.74399999999999999</c:v>
                </c:pt>
                <c:pt idx="2">
                  <c:v>0.73199999999999998</c:v>
                </c:pt>
              </c:numCache>
            </c:numRef>
          </c:val>
          <c:extLst>
            <c:ext xmlns:c16="http://schemas.microsoft.com/office/drawing/2014/chart" uri="{C3380CC4-5D6E-409C-BE32-E72D297353CC}">
              <c16:uniqueId val="{00000006-1408-4B65-B17C-3BA26BD1498C}"/>
            </c:ext>
          </c:extLst>
        </c:ser>
        <c:dLbls>
          <c:dLblPos val="inEnd"/>
          <c:showLegendKey val="0"/>
          <c:showVal val="1"/>
          <c:showCatName val="0"/>
          <c:showSerName val="0"/>
          <c:showPercent val="0"/>
          <c:showBubbleSize val="0"/>
        </c:dLbls>
        <c:gapWidth val="79"/>
        <c:axId val="292033976"/>
        <c:axId val="292030840"/>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spPr>
        <a:noFill/>
        <a:ln>
          <a:noFill/>
        </a:ln>
        <a:effectLst/>
      </c:spPr>
    </c:plotArea>
    <c:legend>
      <c:legendPos val="t"/>
      <c:layout>
        <c:manualLayout>
          <c:xMode val="edge"/>
          <c:yMode val="edge"/>
          <c:x val="0.14369051694625129"/>
          <c:y val="5.3050400054315577E-2"/>
          <c:w val="0.71236144394994116"/>
          <c:h val="9.0861063140526388E-2"/>
        </c:manualLayout>
      </c:layout>
      <c:overlay val="0"/>
      <c:txPr>
        <a:bodyPr/>
        <a:lstStyle/>
        <a:p>
          <a:pPr>
            <a:defRPr sz="2800"/>
          </a:pPr>
          <a:endParaRPr lang="en-US"/>
        </a:p>
      </c:txPr>
    </c:legend>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32213642909356E-3"/>
          <c:y val="0.17816064871672441"/>
          <c:w val="0.95522672872664371"/>
          <c:h val="0.69022066627327749"/>
        </c:manualLayout>
      </c:layout>
      <c:barChart>
        <c:barDir val="col"/>
        <c:grouping val="clustered"/>
        <c:varyColors val="0"/>
        <c:ser>
          <c:idx val="0"/>
          <c:order val="0"/>
          <c:tx>
            <c:strRef>
              <c:f>Sheet1!$B$1</c:f>
              <c:strCache>
                <c:ptCount val="1"/>
                <c:pt idx="0">
                  <c:v>Florida N=124,577</c:v>
                </c:pt>
              </c:strCache>
            </c:strRef>
          </c:tx>
          <c:spPr>
            <a:solidFill>
              <a:srgbClr val="13A9B7"/>
            </a:solidFill>
            <a:ln>
              <a:solidFill>
                <a:schemeClr val="tx1"/>
              </a:solidFill>
            </a:ln>
            <a:effectLst/>
          </c:spPr>
          <c:invertIfNegative val="0"/>
          <c:dPt>
            <c:idx val="0"/>
            <c:invertIfNegative val="0"/>
            <c:bubble3D val="0"/>
            <c:extLst>
              <c:ext xmlns:c16="http://schemas.microsoft.com/office/drawing/2014/chart" uri="{C3380CC4-5D6E-409C-BE32-E72D297353CC}">
                <c16:uniqueId val="{00000000-9F44-455D-955F-9720245F82F2}"/>
              </c:ext>
            </c:extLst>
          </c:dPt>
          <c:dPt>
            <c:idx val="1"/>
            <c:invertIfNegative val="0"/>
            <c:bubble3D val="0"/>
            <c:extLst>
              <c:ext xmlns:c16="http://schemas.microsoft.com/office/drawing/2014/chart" uri="{C3380CC4-5D6E-409C-BE32-E72D297353CC}">
                <c16:uniqueId val="{00000001-9F44-455D-955F-9720245F82F2}"/>
              </c:ext>
            </c:extLst>
          </c:dPt>
          <c:dPt>
            <c:idx val="2"/>
            <c:invertIfNegative val="0"/>
            <c:bubble3D val="0"/>
            <c:extLst>
              <c:ext xmlns:c16="http://schemas.microsoft.com/office/drawing/2014/chart" uri="{C3380CC4-5D6E-409C-BE32-E72D297353CC}">
                <c16:uniqueId val="{00000002-9F44-455D-955F-9720245F82F2}"/>
              </c:ext>
            </c:extLst>
          </c:dPt>
          <c:dPt>
            <c:idx val="3"/>
            <c:invertIfNegative val="0"/>
            <c:bubble3D val="0"/>
            <c:extLst>
              <c:ext xmlns:c16="http://schemas.microsoft.com/office/drawing/2014/chart" uri="{C3380CC4-5D6E-409C-BE32-E72D297353CC}">
                <c16:uniqueId val="{00000003-9F44-455D-955F-9720245F82F2}"/>
              </c:ext>
            </c:extLst>
          </c:dPt>
          <c:dPt>
            <c:idx val="4"/>
            <c:invertIfNegative val="0"/>
            <c:bubble3D val="0"/>
            <c:extLst>
              <c:ext xmlns:c16="http://schemas.microsoft.com/office/drawing/2014/chart" uri="{C3380CC4-5D6E-409C-BE32-E72D297353CC}">
                <c16:uniqueId val="{00000004-9F44-455D-955F-9720245F82F2}"/>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In Care</c:v>
                </c:pt>
                <c:pt idx="1">
                  <c:v>Retained in Care</c:v>
                </c:pt>
                <c:pt idx="2">
                  <c:v>Suppressed Viral Load </c:v>
                </c:pt>
              </c:strCache>
            </c:strRef>
          </c:cat>
          <c:val>
            <c:numRef>
              <c:f>Sheet1!$B$2:$B$5</c:f>
              <c:numCache>
                <c:formatCode>0%</c:formatCode>
                <c:ptCount val="3"/>
                <c:pt idx="0">
                  <c:v>0.79500000000000004</c:v>
                </c:pt>
                <c:pt idx="1">
                  <c:v>0.72699999999999998</c:v>
                </c:pt>
                <c:pt idx="2">
                  <c:v>0.69699999999999995</c:v>
                </c:pt>
              </c:numCache>
            </c:numRef>
          </c:val>
          <c:extLst>
            <c:ext xmlns:c16="http://schemas.microsoft.com/office/drawing/2014/chart" uri="{C3380CC4-5D6E-409C-BE32-E72D297353CC}">
              <c16:uniqueId val="{00000005-9F44-455D-955F-9720245F82F2}"/>
            </c:ext>
          </c:extLst>
        </c:ser>
        <c:ser>
          <c:idx val="1"/>
          <c:order val="1"/>
          <c:tx>
            <c:strRef>
              <c:f>Sheet1!$C$1</c:f>
              <c:strCache>
                <c:ptCount val="1"/>
                <c:pt idx="0">
                  <c:v>WCBA N=9,526</c:v>
                </c:pt>
              </c:strCache>
            </c:strRef>
          </c:tx>
          <c:spPr>
            <a:solidFill>
              <a:srgbClr val="FFD903"/>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In Care</c:v>
                </c:pt>
                <c:pt idx="1">
                  <c:v>Retained in Care</c:v>
                </c:pt>
                <c:pt idx="2">
                  <c:v>Suppressed Viral Load </c:v>
                </c:pt>
              </c:strCache>
            </c:strRef>
          </c:cat>
          <c:val>
            <c:numRef>
              <c:f>Sheet1!$C$2:$C$5</c:f>
              <c:numCache>
                <c:formatCode>0%</c:formatCode>
                <c:ptCount val="3"/>
                <c:pt idx="0">
                  <c:v>0.79700000000000004</c:v>
                </c:pt>
                <c:pt idx="1">
                  <c:v>0.73299999999999998</c:v>
                </c:pt>
                <c:pt idx="2">
                  <c:v>0.61199999999999999</c:v>
                </c:pt>
              </c:numCache>
            </c:numRef>
          </c:val>
          <c:extLst>
            <c:ext xmlns:c16="http://schemas.microsoft.com/office/drawing/2014/chart" uri="{C3380CC4-5D6E-409C-BE32-E72D297353CC}">
              <c16:uniqueId val="{00000006-9F44-455D-955F-9720245F82F2}"/>
            </c:ext>
          </c:extLst>
        </c:ser>
        <c:dLbls>
          <c:dLblPos val="inEnd"/>
          <c:showLegendKey val="0"/>
          <c:showVal val="1"/>
          <c:showCatName val="0"/>
          <c:showSerName val="0"/>
          <c:showPercent val="0"/>
          <c:showBubbleSize val="0"/>
        </c:dLbls>
        <c:gapWidth val="79"/>
        <c:axId val="292033976"/>
        <c:axId val="292030840"/>
      </c:barChart>
      <c:catAx>
        <c:axId val="292033976"/>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92030840"/>
        <c:crosses val="autoZero"/>
        <c:auto val="1"/>
        <c:lblAlgn val="ctr"/>
        <c:lblOffset val="100"/>
        <c:noMultiLvlLbl val="0"/>
      </c:catAx>
      <c:valAx>
        <c:axId val="292030840"/>
        <c:scaling>
          <c:orientation val="minMax"/>
          <c:max val="1"/>
        </c:scaling>
        <c:delete val="1"/>
        <c:axPos val="l"/>
        <c:numFmt formatCode="0%" sourceLinked="1"/>
        <c:majorTickMark val="out"/>
        <c:minorTickMark val="none"/>
        <c:tickLblPos val="nextTo"/>
        <c:crossAx val="292033976"/>
        <c:crosses val="autoZero"/>
        <c:crossBetween val="between"/>
      </c:valAx>
      <c:spPr>
        <a:noFill/>
        <a:ln>
          <a:noFill/>
        </a:ln>
        <a:effectLst/>
      </c:spPr>
    </c:plotArea>
    <c:legend>
      <c:legendPos val="t"/>
      <c:layout>
        <c:manualLayout>
          <c:xMode val="edge"/>
          <c:yMode val="edge"/>
          <c:x val="8.1244341739891215E-2"/>
          <c:y val="7.8179558513648537E-2"/>
          <c:w val="0.8350773553378309"/>
          <c:h val="9.0861063140526388E-2"/>
        </c:manualLayout>
      </c:layout>
      <c:overlay val="0"/>
      <c:txPr>
        <a:bodyPr/>
        <a:lstStyle/>
        <a:p>
          <a:pPr>
            <a:defRPr sz="2800"/>
          </a:pPr>
          <a:endParaRPr lang="en-US"/>
        </a:p>
      </c:txPr>
    </c:legend>
    <c:plotVisOnly val="1"/>
    <c:dispBlanksAs val="gap"/>
    <c:showDLblsOverMax val="0"/>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0"/>
            </a:pPr>
            <a:r>
              <a:rPr lang="en-US" sz="2400" b="0"/>
              <a:t>Total Out of Care</a:t>
            </a:r>
          </a:p>
          <a:p>
            <a:pPr>
              <a:defRPr sz="2000" b="0"/>
            </a:pPr>
            <a:r>
              <a:rPr lang="en-US" sz="2400" b="0"/>
              <a:t>N=25,577</a:t>
            </a:r>
          </a:p>
        </c:rich>
      </c:tx>
      <c:layout>
        <c:manualLayout>
          <c:xMode val="edge"/>
          <c:yMode val="edge"/>
          <c:x val="0.30295203291171091"/>
          <c:y val="4.2267249845163647E-2"/>
        </c:manualLayout>
      </c:layout>
      <c:overlay val="0"/>
    </c:title>
    <c:autoTitleDeleted val="0"/>
    <c:plotArea>
      <c:layout/>
      <c:pieChart>
        <c:varyColors val="1"/>
        <c:ser>
          <c:idx val="0"/>
          <c:order val="0"/>
          <c:tx>
            <c:strRef>
              <c:f>Sheet1!$B$1</c:f>
              <c:strCache>
                <c:ptCount val="1"/>
                <c:pt idx="0">
                  <c:v>Column1</c:v>
                </c:pt>
              </c:strCache>
            </c:strRef>
          </c:tx>
          <c:explosion val="2"/>
          <c:dPt>
            <c:idx val="0"/>
            <c:bubble3D val="0"/>
            <c:spPr>
              <a:solidFill>
                <a:srgbClr val="7ED0E0"/>
              </a:solidFill>
              <a:ln>
                <a:solidFill>
                  <a:schemeClr val="tx1"/>
                </a:solidFill>
              </a:ln>
            </c:spPr>
            <c:extLst>
              <c:ext xmlns:c16="http://schemas.microsoft.com/office/drawing/2014/chart" uri="{C3380CC4-5D6E-409C-BE32-E72D297353CC}">
                <c16:uniqueId val="{00000001-0800-45AB-AB2A-C588BD0FF11C}"/>
              </c:ext>
            </c:extLst>
          </c:dPt>
          <c:dPt>
            <c:idx val="1"/>
            <c:bubble3D val="0"/>
            <c:spPr>
              <a:solidFill>
                <a:srgbClr val="FEE643"/>
              </a:solidFill>
              <a:ln>
                <a:solidFill>
                  <a:schemeClr val="tx1"/>
                </a:solidFill>
              </a:ln>
            </c:spPr>
            <c:extLst>
              <c:ext xmlns:c16="http://schemas.microsoft.com/office/drawing/2014/chart" uri="{C3380CC4-5D6E-409C-BE32-E72D297353CC}">
                <c16:uniqueId val="{00000003-0800-45AB-AB2A-C588BD0FF11C}"/>
              </c:ext>
            </c:extLst>
          </c:dPt>
          <c:dPt>
            <c:idx val="3"/>
            <c:bubble3D val="0"/>
            <c:spPr>
              <a:solidFill>
                <a:srgbClr val="00B0F0"/>
              </a:solidFill>
              <a:ln>
                <a:solidFill>
                  <a:schemeClr val="tx1"/>
                </a:solidFill>
              </a:ln>
            </c:spPr>
            <c:extLst>
              <c:ext xmlns:c16="http://schemas.microsoft.com/office/drawing/2014/chart" uri="{C3380CC4-5D6E-409C-BE32-E72D297353CC}">
                <c16:uniqueId val="{00000007-0800-45AB-AB2A-C588BD0FF11C}"/>
              </c:ext>
            </c:extLst>
          </c:dPt>
          <c:dLbls>
            <c:dLbl>
              <c:idx val="0"/>
              <c:layout>
                <c:manualLayout>
                  <c:x val="-0.14156244727824877"/>
                  <c:y val="-0.34618599653903925"/>
                </c:manualLayout>
              </c:layout>
              <c:spPr>
                <a:noFill/>
                <a:ln>
                  <a:noFill/>
                </a:ln>
                <a:effectLst/>
              </c:spPr>
              <c:txPr>
                <a:bodyPr wrap="square" lIns="38100" tIns="19050" rIns="38100" bIns="19050" anchor="ctr">
                  <a:noAutofit/>
                </a:bodyPr>
                <a:lstStyle/>
                <a:p>
                  <a:pPr>
                    <a:defRPr sz="2400" b="0"/>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7390946821481368"/>
                      <c:h val="8.875005263379511E-2"/>
                    </c:manualLayout>
                  </c15:layout>
                </c:ext>
                <c:ext xmlns:c16="http://schemas.microsoft.com/office/drawing/2014/chart" uri="{C3380CC4-5D6E-409C-BE32-E72D297353CC}">
                  <c16:uniqueId val="{00000001-0800-45AB-AB2A-C588BD0FF11C}"/>
                </c:ext>
              </c:extLst>
            </c:dLbl>
            <c:dLbl>
              <c:idx val="1"/>
              <c:layout>
                <c:manualLayout>
                  <c:x val="0.14806489216047064"/>
                  <c:y val="0.1051667010649150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800-45AB-AB2A-C588BD0FF11C}"/>
                </c:ext>
              </c:extLst>
            </c:dLbl>
            <c:spPr>
              <a:noFill/>
              <a:ln>
                <a:noFill/>
              </a:ln>
              <a:effectLst/>
            </c:spPr>
            <c:txPr>
              <a:bodyPr wrap="square" lIns="38100" tIns="19050" rIns="38100" bIns="19050" anchor="ctr">
                <a:spAutoFit/>
              </a:bodyPr>
              <a:lstStyle/>
              <a:p>
                <a:pPr>
                  <a:defRPr sz="2400" b="0"/>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Male </c:v>
                </c:pt>
                <c:pt idx="1">
                  <c:v>Female </c:v>
                </c:pt>
              </c:strCache>
            </c:strRef>
          </c:cat>
          <c:val>
            <c:numRef>
              <c:f>Sheet1!$B$2:$B$3</c:f>
              <c:numCache>
                <c:formatCode>General</c:formatCode>
                <c:ptCount val="2"/>
                <c:pt idx="0">
                  <c:v>19147</c:v>
                </c:pt>
                <c:pt idx="1">
                  <c:v>6430</c:v>
                </c:pt>
              </c:numCache>
            </c:numRef>
          </c:val>
          <c:extLst>
            <c:ext xmlns:c16="http://schemas.microsoft.com/office/drawing/2014/chart" uri="{C3380CC4-5D6E-409C-BE32-E72D297353CC}">
              <c16:uniqueId val="{00000008-0800-45AB-AB2A-C588BD0FF11C}"/>
            </c:ext>
          </c:extLst>
        </c:ser>
        <c:dLbls>
          <c:dLblPos val="outEnd"/>
          <c:showLegendKey val="0"/>
          <c:showVal val="0"/>
          <c:showCatName val="0"/>
          <c:showSerName val="0"/>
          <c:showPercent val="1"/>
          <c:showBubbleSize val="0"/>
          <c:showLeaderLines val="0"/>
        </c:dLbls>
        <c:firstSliceAng val="0"/>
      </c:pieChart>
    </c:plotArea>
    <c:legend>
      <c:legendPos val="b"/>
      <c:layout>
        <c:manualLayout>
          <c:xMode val="edge"/>
          <c:yMode val="edge"/>
          <c:x val="0.10245017976299209"/>
          <c:y val="0.7538933554102808"/>
          <c:w val="0.79307039844554461"/>
          <c:h val="0.20313324222828394"/>
        </c:manualLayout>
      </c:layout>
      <c:overlay val="0"/>
      <c:txPr>
        <a:bodyPr/>
        <a:lstStyle/>
        <a:p>
          <a:pPr>
            <a:defRPr sz="2200" b="0"/>
          </a:pPr>
          <a:endParaRPr lang="en-US"/>
        </a:p>
      </c:txPr>
    </c:legend>
    <c:plotVisOnly val="1"/>
    <c:dispBlanksAs val="gap"/>
    <c:showDLblsOverMax val="0"/>
  </c:chart>
  <c:txPr>
    <a:bodyPr/>
    <a:lstStyle/>
    <a:p>
      <a:pPr>
        <a:defRPr sz="18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84528325170713"/>
          <c:y val="0.27131035063414777"/>
          <c:w val="0.76276755855021217"/>
          <c:h val="0.69573034072383877"/>
        </c:manualLayout>
      </c:layout>
      <c:barChart>
        <c:barDir val="bar"/>
        <c:grouping val="clustered"/>
        <c:varyColors val="0"/>
        <c:ser>
          <c:idx val="0"/>
          <c:order val="0"/>
          <c:tx>
            <c:strRef>
              <c:f>Sheet1!$B$1</c:f>
              <c:strCache>
                <c:ptCount val="1"/>
                <c:pt idx="0">
                  <c:v>OOC</c:v>
                </c:pt>
              </c:strCache>
            </c:strRef>
          </c:tx>
          <c:spPr>
            <a:solidFill>
              <a:schemeClr val="tx1"/>
            </a:solidFill>
            <a:ln>
              <a:solidFill>
                <a:schemeClr val="tx1"/>
              </a:solidFill>
            </a:ln>
          </c:spPr>
          <c:invertIfNegative val="0"/>
          <c:dPt>
            <c:idx val="0"/>
            <c:invertIfNegative val="0"/>
            <c:bubble3D val="0"/>
            <c:spPr>
              <a:solidFill>
                <a:srgbClr val="13A9B7"/>
              </a:solidFill>
              <a:ln>
                <a:solidFill>
                  <a:schemeClr val="tx1"/>
                </a:solidFill>
              </a:ln>
            </c:spPr>
            <c:extLst>
              <c:ext xmlns:c16="http://schemas.microsoft.com/office/drawing/2014/chart" uri="{C3380CC4-5D6E-409C-BE32-E72D297353CC}">
                <c16:uniqueId val="{00000001-725E-44C4-9B97-F97547D3320E}"/>
              </c:ext>
            </c:extLst>
          </c:dPt>
          <c:dPt>
            <c:idx val="1"/>
            <c:invertIfNegative val="0"/>
            <c:bubble3D val="0"/>
            <c:spPr>
              <a:solidFill>
                <a:schemeClr val="accent2">
                  <a:lumMod val="75000"/>
                </a:schemeClr>
              </a:solidFill>
              <a:ln>
                <a:solidFill>
                  <a:schemeClr val="tx1"/>
                </a:solidFill>
              </a:ln>
            </c:spPr>
            <c:extLst>
              <c:ext xmlns:c16="http://schemas.microsoft.com/office/drawing/2014/chart" uri="{C3380CC4-5D6E-409C-BE32-E72D297353CC}">
                <c16:uniqueId val="{00000003-725E-44C4-9B97-F97547D3320E}"/>
              </c:ext>
            </c:extLst>
          </c:dPt>
          <c:dPt>
            <c:idx val="2"/>
            <c:invertIfNegative val="0"/>
            <c:bubble3D val="0"/>
            <c:spPr>
              <a:solidFill>
                <a:srgbClr val="FFE600"/>
              </a:solidFill>
              <a:ln>
                <a:solidFill>
                  <a:schemeClr val="tx1"/>
                </a:solidFill>
              </a:ln>
            </c:spPr>
            <c:extLst>
              <c:ext xmlns:c16="http://schemas.microsoft.com/office/drawing/2014/chart" uri="{C3380CC4-5D6E-409C-BE32-E72D297353CC}">
                <c16:uniqueId val="{00000005-725E-44C4-9B97-F97547D3320E}"/>
              </c:ext>
            </c:extLst>
          </c:dPt>
          <c:dPt>
            <c:idx val="3"/>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7-725E-44C4-9B97-F97547D3320E}"/>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White </c:v>
                </c:pt>
                <c:pt idx="1">
                  <c:v>Black </c:v>
                </c:pt>
                <c:pt idx="2">
                  <c:v>Hispanic</c:v>
                </c:pt>
                <c:pt idx="3">
                  <c:v>Other</c:v>
                </c:pt>
              </c:strCache>
            </c:strRef>
          </c:cat>
          <c:val>
            <c:numRef>
              <c:f>Sheet1!$B$2:$B$5</c:f>
              <c:numCache>
                <c:formatCode>#,##0</c:formatCode>
                <c:ptCount val="4"/>
                <c:pt idx="0">
                  <c:v>5550</c:v>
                </c:pt>
                <c:pt idx="1">
                  <c:v>12216</c:v>
                </c:pt>
                <c:pt idx="2">
                  <c:v>7310</c:v>
                </c:pt>
                <c:pt idx="3">
                  <c:v>501</c:v>
                </c:pt>
              </c:numCache>
            </c:numRef>
          </c:val>
          <c:extLst>
            <c:ext xmlns:c16="http://schemas.microsoft.com/office/drawing/2014/chart" uri="{C3380CC4-5D6E-409C-BE32-E72D297353CC}">
              <c16:uniqueId val="{00000011-725E-44C4-9B97-F97547D3320E}"/>
            </c:ext>
          </c:extLst>
        </c:ser>
        <c:dLbls>
          <c:showLegendKey val="0"/>
          <c:showVal val="0"/>
          <c:showCatName val="0"/>
          <c:showSerName val="0"/>
          <c:showPercent val="0"/>
          <c:showBubbleSize val="0"/>
        </c:dLbls>
        <c:gapWidth val="100"/>
        <c:axId val="279198255"/>
        <c:axId val="279197423"/>
      </c:barChart>
      <c:valAx>
        <c:axId val="279197423"/>
        <c:scaling>
          <c:orientation val="minMax"/>
        </c:scaling>
        <c:delete val="0"/>
        <c:axPos val="t"/>
        <c:title>
          <c:tx>
            <c:rich>
              <a:bodyPr anchor="ctr" anchorCtr="1"/>
              <a:lstStyle/>
              <a:p>
                <a:pPr>
                  <a:defRPr/>
                </a:pPr>
                <a:r>
                  <a:rPr lang="en-US" sz="2200"/>
                  <a:t>Number of OOC</a:t>
                </a:r>
              </a:p>
            </c:rich>
          </c:tx>
          <c:layout>
            <c:manualLayout>
              <c:xMode val="edge"/>
              <c:yMode val="edge"/>
              <c:x val="0.36651460060574881"/>
              <c:y val="6.4221969293490749E-2"/>
            </c:manualLayout>
          </c:layout>
          <c:overlay val="0"/>
        </c:title>
        <c:numFmt formatCode="#,##0" sourceLinked="1"/>
        <c:majorTickMark val="out"/>
        <c:minorTickMark val="none"/>
        <c:tickLblPos val="nextTo"/>
        <c:txPr>
          <a:bodyPr rot="0" vert="horz" anchor="ctr" anchorCtr="1"/>
          <a:lstStyle/>
          <a:p>
            <a:pPr>
              <a:defRPr/>
            </a:pPr>
            <a:endParaRPr lang="en-US"/>
          </a:p>
        </c:txPr>
        <c:crossAx val="279198255"/>
        <c:crosses val="autoZero"/>
        <c:crossBetween val="between"/>
      </c:valAx>
      <c:catAx>
        <c:axId val="279198255"/>
        <c:scaling>
          <c:orientation val="maxMin"/>
        </c:scaling>
        <c:delete val="0"/>
        <c:axPos val="l"/>
        <c:numFmt formatCode="General" sourceLinked="1"/>
        <c:majorTickMark val="out"/>
        <c:minorTickMark val="none"/>
        <c:tickLblPos val="nextTo"/>
        <c:crossAx val="279197423"/>
        <c:crosses val="autoZero"/>
        <c:auto val="1"/>
        <c:lblAlgn val="ctr"/>
        <c:lblOffset val="100"/>
        <c:noMultiLvlLbl val="0"/>
      </c:catAx>
    </c:plotArea>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26800182585873"/>
          <c:y val="0.24433311939396288"/>
          <c:w val="0.76276755855021217"/>
          <c:h val="0.75458967007451039"/>
        </c:manualLayout>
      </c:layout>
      <c:barChart>
        <c:barDir val="bar"/>
        <c:grouping val="clustered"/>
        <c:varyColors val="0"/>
        <c:ser>
          <c:idx val="0"/>
          <c:order val="0"/>
          <c:tx>
            <c:strRef>
              <c:f>Sheet1!$B$1</c:f>
              <c:strCache>
                <c:ptCount val="1"/>
                <c:pt idx="0">
                  <c:v>COB</c:v>
                </c:pt>
              </c:strCache>
            </c:strRef>
          </c:tx>
          <c:spPr>
            <a:solidFill>
              <a:schemeClr val="tx1"/>
            </a:solidFill>
            <a:ln>
              <a:solidFill>
                <a:schemeClr val="tx1"/>
              </a:solidFill>
            </a:ln>
          </c:spPr>
          <c:invertIfNegative val="0"/>
          <c:dPt>
            <c:idx val="0"/>
            <c:invertIfNegative val="0"/>
            <c:bubble3D val="0"/>
            <c:spPr>
              <a:solidFill>
                <a:srgbClr val="FFE600"/>
              </a:solidFill>
              <a:ln>
                <a:solidFill>
                  <a:schemeClr val="tx1"/>
                </a:solidFill>
              </a:ln>
            </c:spPr>
            <c:extLst>
              <c:ext xmlns:c16="http://schemas.microsoft.com/office/drawing/2014/chart" uri="{C3380CC4-5D6E-409C-BE32-E72D297353CC}">
                <c16:uniqueId val="{00000001-57DC-44A8-88B8-7161BD400885}"/>
              </c:ext>
            </c:extLst>
          </c:dPt>
          <c:dPt>
            <c:idx val="1"/>
            <c:invertIfNegative val="0"/>
            <c:bubble3D val="0"/>
            <c:spPr>
              <a:solidFill>
                <a:srgbClr val="03A3B2"/>
              </a:solidFill>
              <a:ln>
                <a:solidFill>
                  <a:schemeClr val="tx1"/>
                </a:solidFill>
              </a:ln>
            </c:spPr>
            <c:extLst>
              <c:ext xmlns:c16="http://schemas.microsoft.com/office/drawing/2014/chart" uri="{C3380CC4-5D6E-409C-BE32-E72D297353CC}">
                <c16:uniqueId val="{00000003-57DC-44A8-88B8-7161BD400885}"/>
              </c:ext>
            </c:extLst>
          </c:dPt>
          <c:dPt>
            <c:idx val="2"/>
            <c:invertIfNegative val="0"/>
            <c:bubble3D val="0"/>
            <c:spPr>
              <a:solidFill>
                <a:schemeClr val="bg1"/>
              </a:solidFill>
              <a:ln>
                <a:solidFill>
                  <a:schemeClr val="tx1"/>
                </a:solidFill>
              </a:ln>
            </c:spPr>
            <c:extLst>
              <c:ext xmlns:c16="http://schemas.microsoft.com/office/drawing/2014/chart" uri="{C3380CC4-5D6E-409C-BE32-E72D297353CC}">
                <c16:uniqueId val="{00000005-57DC-44A8-88B8-7161BD400885}"/>
              </c:ext>
            </c:extLst>
          </c:dPt>
          <c:dPt>
            <c:idx val="3"/>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7-57DC-44A8-88B8-7161BD400885}"/>
              </c:ext>
            </c:extLst>
          </c:dPt>
          <c:dPt>
            <c:idx val="4"/>
            <c:invertIfNegative val="0"/>
            <c:bubble3D val="0"/>
            <c:spPr>
              <a:solidFill>
                <a:srgbClr val="BC5E00"/>
              </a:solidFill>
              <a:ln>
                <a:solidFill>
                  <a:schemeClr val="tx1"/>
                </a:solidFill>
              </a:ln>
            </c:spPr>
            <c:extLst>
              <c:ext xmlns:c16="http://schemas.microsoft.com/office/drawing/2014/chart" uri="{C3380CC4-5D6E-409C-BE32-E72D297353CC}">
                <c16:uniqueId val="{00000009-57DC-44A8-88B8-7161BD400885}"/>
              </c:ext>
            </c:extLst>
          </c:dPt>
          <c:dPt>
            <c:idx val="5"/>
            <c:invertIfNegative val="0"/>
            <c:bubble3D val="0"/>
            <c:extLst>
              <c:ext xmlns:c16="http://schemas.microsoft.com/office/drawing/2014/chart" uri="{C3380CC4-5D6E-409C-BE32-E72D297353CC}">
                <c16:uniqueId val="{0000000A-57DC-44A8-88B8-7161BD400885}"/>
              </c:ext>
            </c:extLst>
          </c:dPt>
          <c:dPt>
            <c:idx val="6"/>
            <c:invertIfNegative val="0"/>
            <c:bubble3D val="0"/>
            <c:spPr>
              <a:solidFill>
                <a:srgbClr val="FFFF00"/>
              </a:solidFill>
              <a:ln>
                <a:solidFill>
                  <a:schemeClr val="tx1"/>
                </a:solidFill>
              </a:ln>
            </c:spPr>
            <c:extLst>
              <c:ext xmlns:c16="http://schemas.microsoft.com/office/drawing/2014/chart" uri="{C3380CC4-5D6E-409C-BE32-E72D297353CC}">
                <c16:uniqueId val="{0000000C-57DC-44A8-88B8-7161BD400885}"/>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under 13</c:v>
                </c:pt>
                <c:pt idx="1">
                  <c:v>13–19</c:v>
                </c:pt>
                <c:pt idx="2">
                  <c:v>20–29</c:v>
                </c:pt>
                <c:pt idx="3">
                  <c:v>30–39</c:v>
                </c:pt>
                <c:pt idx="4">
                  <c:v>40–49</c:v>
                </c:pt>
                <c:pt idx="5">
                  <c:v>50–59</c:v>
                </c:pt>
                <c:pt idx="6">
                  <c:v>60+</c:v>
                </c:pt>
              </c:strCache>
            </c:strRef>
          </c:cat>
          <c:val>
            <c:numRef>
              <c:f>Sheet1!$B$2:$B$8</c:f>
              <c:numCache>
                <c:formatCode>#,##0</c:formatCode>
                <c:ptCount val="7"/>
                <c:pt idx="0">
                  <c:v>9</c:v>
                </c:pt>
                <c:pt idx="1">
                  <c:v>26</c:v>
                </c:pt>
                <c:pt idx="2">
                  <c:v>1402</c:v>
                </c:pt>
                <c:pt idx="3">
                  <c:v>4234</c:v>
                </c:pt>
                <c:pt idx="4">
                  <c:v>4948</c:v>
                </c:pt>
                <c:pt idx="5">
                  <c:v>6840</c:v>
                </c:pt>
                <c:pt idx="6">
                  <c:v>8118</c:v>
                </c:pt>
              </c:numCache>
            </c:numRef>
          </c:val>
          <c:extLst>
            <c:ext xmlns:c16="http://schemas.microsoft.com/office/drawing/2014/chart" uri="{C3380CC4-5D6E-409C-BE32-E72D297353CC}">
              <c16:uniqueId val="{00000011-57DC-44A8-88B8-7161BD400885}"/>
            </c:ext>
          </c:extLst>
        </c:ser>
        <c:dLbls>
          <c:showLegendKey val="0"/>
          <c:showVal val="0"/>
          <c:showCatName val="0"/>
          <c:showSerName val="0"/>
          <c:showPercent val="0"/>
          <c:showBubbleSize val="0"/>
        </c:dLbls>
        <c:gapWidth val="100"/>
        <c:axId val="279198255"/>
        <c:axId val="279197423"/>
      </c:barChart>
      <c:valAx>
        <c:axId val="279197423"/>
        <c:scaling>
          <c:orientation val="minMax"/>
        </c:scaling>
        <c:delete val="0"/>
        <c:axPos val="t"/>
        <c:title>
          <c:tx>
            <c:rich>
              <a:bodyPr/>
              <a:lstStyle/>
              <a:p>
                <a:pPr>
                  <a:defRPr/>
                </a:pPr>
                <a:r>
                  <a:rPr lang="en-US"/>
                  <a:t>Number of</a:t>
                </a:r>
                <a:r>
                  <a:rPr lang="en-US" baseline="0"/>
                  <a:t> OOC</a:t>
                </a:r>
                <a:endParaRPr lang="en-US"/>
              </a:p>
            </c:rich>
          </c:tx>
          <c:layout>
            <c:manualLayout>
              <c:xMode val="edge"/>
              <c:yMode val="edge"/>
              <c:x val="0.4256844117311423"/>
              <c:y val="2.8655158246419184E-2"/>
            </c:manualLayout>
          </c:layout>
          <c:overlay val="0"/>
        </c:title>
        <c:numFmt formatCode="#,##0" sourceLinked="1"/>
        <c:majorTickMark val="out"/>
        <c:minorTickMark val="none"/>
        <c:tickLblPos val="nextTo"/>
        <c:txPr>
          <a:bodyPr rot="0" vert="horz" anchor="ctr" anchorCtr="1"/>
          <a:lstStyle/>
          <a:p>
            <a:pPr>
              <a:defRPr/>
            </a:pPr>
            <a:endParaRPr lang="en-US"/>
          </a:p>
        </c:txPr>
        <c:crossAx val="279198255"/>
        <c:crosses val="autoZero"/>
        <c:crossBetween val="between"/>
      </c:valAx>
      <c:catAx>
        <c:axId val="279198255"/>
        <c:scaling>
          <c:orientation val="maxMin"/>
        </c:scaling>
        <c:delete val="0"/>
        <c:axPos val="l"/>
        <c:numFmt formatCode="General" sourceLinked="1"/>
        <c:majorTickMark val="out"/>
        <c:minorTickMark val="none"/>
        <c:tickLblPos val="nextTo"/>
        <c:crossAx val="279197423"/>
        <c:crosses val="autoZero"/>
        <c:auto val="1"/>
        <c:lblAlgn val="ctr"/>
        <c:lblOffset val="100"/>
        <c:noMultiLvlLbl val="0"/>
      </c:catAx>
    </c:plotArea>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26800182585873"/>
          <c:y val="0.24433311939396288"/>
          <c:w val="0.76276755855021217"/>
          <c:h val="0.75458967007451039"/>
        </c:manualLayout>
      </c:layout>
      <c:barChart>
        <c:barDir val="bar"/>
        <c:grouping val="clustered"/>
        <c:varyColors val="0"/>
        <c:ser>
          <c:idx val="0"/>
          <c:order val="0"/>
          <c:tx>
            <c:strRef>
              <c:f>Sheet1!$B$1</c:f>
              <c:strCache>
                <c:ptCount val="1"/>
                <c:pt idx="0">
                  <c:v>OOC</c:v>
                </c:pt>
              </c:strCache>
            </c:strRef>
          </c:tx>
          <c:spPr>
            <a:solidFill>
              <a:schemeClr val="tx1"/>
            </a:solidFill>
            <a:ln>
              <a:solidFill>
                <a:schemeClr val="tx1"/>
              </a:solidFill>
            </a:ln>
          </c:spPr>
          <c:invertIfNegative val="0"/>
          <c:dPt>
            <c:idx val="0"/>
            <c:invertIfNegative val="0"/>
            <c:bubble3D val="0"/>
            <c:spPr>
              <a:solidFill>
                <a:srgbClr val="FFE600"/>
              </a:solidFill>
              <a:ln>
                <a:solidFill>
                  <a:schemeClr val="tx1"/>
                </a:solidFill>
              </a:ln>
            </c:spPr>
            <c:extLst>
              <c:ext xmlns:c16="http://schemas.microsoft.com/office/drawing/2014/chart" uri="{C3380CC4-5D6E-409C-BE32-E72D297353CC}">
                <c16:uniqueId val="{00000001-57DC-44A8-88B8-7161BD400885}"/>
              </c:ext>
            </c:extLst>
          </c:dPt>
          <c:dPt>
            <c:idx val="1"/>
            <c:invertIfNegative val="0"/>
            <c:bubble3D val="0"/>
            <c:spPr>
              <a:solidFill>
                <a:srgbClr val="03A3B2"/>
              </a:solidFill>
              <a:ln>
                <a:solidFill>
                  <a:schemeClr val="tx1"/>
                </a:solidFill>
              </a:ln>
            </c:spPr>
            <c:extLst>
              <c:ext xmlns:c16="http://schemas.microsoft.com/office/drawing/2014/chart" uri="{C3380CC4-5D6E-409C-BE32-E72D297353CC}">
                <c16:uniqueId val="{00000003-57DC-44A8-88B8-7161BD400885}"/>
              </c:ext>
            </c:extLst>
          </c:dPt>
          <c:dPt>
            <c:idx val="2"/>
            <c:invertIfNegative val="0"/>
            <c:bubble3D val="0"/>
            <c:spPr>
              <a:solidFill>
                <a:schemeClr val="bg1"/>
              </a:solidFill>
              <a:ln>
                <a:solidFill>
                  <a:schemeClr val="tx1"/>
                </a:solidFill>
              </a:ln>
            </c:spPr>
            <c:extLst>
              <c:ext xmlns:c16="http://schemas.microsoft.com/office/drawing/2014/chart" uri="{C3380CC4-5D6E-409C-BE32-E72D297353CC}">
                <c16:uniqueId val="{00000005-57DC-44A8-88B8-7161BD400885}"/>
              </c:ext>
            </c:extLst>
          </c:dPt>
          <c:dPt>
            <c:idx val="3"/>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7-57DC-44A8-88B8-7161BD400885}"/>
              </c:ext>
            </c:extLst>
          </c:dPt>
          <c:dPt>
            <c:idx val="4"/>
            <c:invertIfNegative val="0"/>
            <c:bubble3D val="0"/>
            <c:spPr>
              <a:solidFill>
                <a:srgbClr val="BC5E00"/>
              </a:solidFill>
              <a:ln>
                <a:solidFill>
                  <a:schemeClr val="tx1"/>
                </a:solidFill>
              </a:ln>
            </c:spPr>
            <c:extLst>
              <c:ext xmlns:c16="http://schemas.microsoft.com/office/drawing/2014/chart" uri="{C3380CC4-5D6E-409C-BE32-E72D297353CC}">
                <c16:uniqueId val="{00000009-57DC-44A8-88B8-7161BD400885}"/>
              </c:ext>
            </c:extLst>
          </c:dPt>
          <c:dPt>
            <c:idx val="5"/>
            <c:invertIfNegative val="0"/>
            <c:bubble3D val="0"/>
            <c:extLst>
              <c:ext xmlns:c16="http://schemas.microsoft.com/office/drawing/2014/chart" uri="{C3380CC4-5D6E-409C-BE32-E72D297353CC}">
                <c16:uniqueId val="{0000000A-57DC-44A8-88B8-7161BD400885}"/>
              </c:ext>
            </c:extLst>
          </c:dPt>
          <c:dPt>
            <c:idx val="6"/>
            <c:invertIfNegative val="0"/>
            <c:bubble3D val="0"/>
            <c:spPr>
              <a:solidFill>
                <a:srgbClr val="FFFF00"/>
              </a:solidFill>
              <a:ln>
                <a:solidFill>
                  <a:schemeClr val="tx1"/>
                </a:solidFill>
              </a:ln>
            </c:spPr>
            <c:extLst>
              <c:ext xmlns:c16="http://schemas.microsoft.com/office/drawing/2014/chart" uri="{C3380CC4-5D6E-409C-BE32-E72D297353CC}">
                <c16:uniqueId val="{0000000C-57DC-44A8-88B8-7161BD400885}"/>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&lt;1 year</c:v>
                </c:pt>
                <c:pt idx="1">
                  <c:v>1–2 years</c:v>
                </c:pt>
                <c:pt idx="2">
                  <c:v>3–5 years</c:v>
                </c:pt>
                <c:pt idx="3">
                  <c:v>6–10 years</c:v>
                </c:pt>
                <c:pt idx="4">
                  <c:v>&gt;10 years</c:v>
                </c:pt>
              </c:strCache>
            </c:strRef>
          </c:cat>
          <c:val>
            <c:numRef>
              <c:f>Sheet1!$B$2:$B$6</c:f>
              <c:numCache>
                <c:formatCode>#,##0</c:formatCode>
                <c:ptCount val="5"/>
                <c:pt idx="0">
                  <c:v>278</c:v>
                </c:pt>
                <c:pt idx="1">
                  <c:v>1082</c:v>
                </c:pt>
                <c:pt idx="2">
                  <c:v>2242</c:v>
                </c:pt>
                <c:pt idx="3">
                  <c:v>3990</c:v>
                </c:pt>
                <c:pt idx="4">
                  <c:v>17985</c:v>
                </c:pt>
              </c:numCache>
            </c:numRef>
          </c:val>
          <c:extLst>
            <c:ext xmlns:c16="http://schemas.microsoft.com/office/drawing/2014/chart" uri="{C3380CC4-5D6E-409C-BE32-E72D297353CC}">
              <c16:uniqueId val="{00000011-57DC-44A8-88B8-7161BD400885}"/>
            </c:ext>
          </c:extLst>
        </c:ser>
        <c:dLbls>
          <c:showLegendKey val="0"/>
          <c:showVal val="0"/>
          <c:showCatName val="0"/>
          <c:showSerName val="0"/>
          <c:showPercent val="0"/>
          <c:showBubbleSize val="0"/>
        </c:dLbls>
        <c:gapWidth val="100"/>
        <c:axId val="279198255"/>
        <c:axId val="279197423"/>
      </c:barChart>
      <c:valAx>
        <c:axId val="279197423"/>
        <c:scaling>
          <c:orientation val="minMax"/>
        </c:scaling>
        <c:delete val="0"/>
        <c:axPos val="t"/>
        <c:title>
          <c:tx>
            <c:rich>
              <a:bodyPr/>
              <a:lstStyle/>
              <a:p>
                <a:pPr>
                  <a:defRPr/>
                </a:pPr>
                <a:r>
                  <a:rPr lang="en-US"/>
                  <a:t>Number of</a:t>
                </a:r>
                <a:r>
                  <a:rPr lang="en-US" baseline="0"/>
                  <a:t> OOC</a:t>
                </a:r>
                <a:endParaRPr lang="en-US"/>
              </a:p>
            </c:rich>
          </c:tx>
          <c:layout>
            <c:manualLayout>
              <c:xMode val="edge"/>
              <c:yMode val="edge"/>
              <c:x val="0.4256844117311423"/>
              <c:y val="2.8655158246419184E-2"/>
            </c:manualLayout>
          </c:layout>
          <c:overlay val="0"/>
        </c:title>
        <c:numFmt formatCode="#,##0" sourceLinked="1"/>
        <c:majorTickMark val="out"/>
        <c:minorTickMark val="none"/>
        <c:tickLblPos val="nextTo"/>
        <c:txPr>
          <a:bodyPr rot="0" vert="horz" anchor="ctr" anchorCtr="1"/>
          <a:lstStyle/>
          <a:p>
            <a:pPr>
              <a:defRPr/>
            </a:pPr>
            <a:endParaRPr lang="en-US"/>
          </a:p>
        </c:txPr>
        <c:crossAx val="279198255"/>
        <c:crosses val="autoZero"/>
        <c:crossBetween val="between"/>
      </c:valAx>
      <c:catAx>
        <c:axId val="279198255"/>
        <c:scaling>
          <c:orientation val="maxMin"/>
        </c:scaling>
        <c:delete val="0"/>
        <c:axPos val="l"/>
        <c:numFmt formatCode="General" sourceLinked="1"/>
        <c:majorTickMark val="out"/>
        <c:minorTickMark val="none"/>
        <c:tickLblPos val="nextTo"/>
        <c:crossAx val="279197423"/>
        <c:crosses val="autoZero"/>
        <c:auto val="1"/>
        <c:lblAlgn val="ctr"/>
        <c:lblOffset val="100"/>
        <c:noMultiLvlLbl val="0"/>
      </c:catAx>
    </c:plotArea>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4941421020147"/>
          <c:y val="0.15990112827941541"/>
          <c:w val="0.85399072438333135"/>
          <c:h val="0.68956462125662932"/>
        </c:manualLayout>
      </c:layout>
      <c:lineChart>
        <c:grouping val="standard"/>
        <c:varyColors val="0"/>
        <c:ser>
          <c:idx val="0"/>
          <c:order val="0"/>
          <c:tx>
            <c:strRef>
              <c:f>Sheet1!$B$1</c:f>
              <c:strCache>
                <c:ptCount val="1"/>
                <c:pt idx="0">
                  <c:v>Number of HIV Diagnoses</c:v>
                </c:pt>
              </c:strCache>
            </c:strRef>
          </c:tx>
          <c:spPr>
            <a:ln w="38100" cap="rnd">
              <a:solidFill>
                <a:schemeClr val="accent1"/>
              </a:solidFill>
              <a:round/>
            </a:ln>
            <a:effectLst/>
          </c:spPr>
          <c:marker>
            <c:symbol val="none"/>
          </c:marker>
          <c:cat>
            <c:strRef>
              <c:f>Sheet1!$A$2:$A$46</c:f>
              <c:strCache>
                <c:ptCount val="44"/>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00</c:v>
                </c:pt>
                <c:pt idx="22">
                  <c:v>01</c:v>
                </c:pt>
                <c:pt idx="23">
                  <c:v>02</c:v>
                </c:pt>
                <c:pt idx="24">
                  <c:v>03</c:v>
                </c:pt>
                <c:pt idx="25">
                  <c:v>04</c:v>
                </c:pt>
                <c:pt idx="26">
                  <c:v>05</c:v>
                </c:pt>
                <c:pt idx="27">
                  <c:v>06</c:v>
                </c:pt>
                <c:pt idx="28">
                  <c:v>07</c:v>
                </c:pt>
                <c:pt idx="29">
                  <c:v>08</c:v>
                </c:pt>
                <c:pt idx="30">
                  <c:v>09</c:v>
                </c:pt>
                <c:pt idx="31">
                  <c:v>10</c:v>
                </c:pt>
                <c:pt idx="32">
                  <c:v>11</c:v>
                </c:pt>
                <c:pt idx="33">
                  <c:v>12</c:v>
                </c:pt>
                <c:pt idx="34">
                  <c:v>13</c:v>
                </c:pt>
                <c:pt idx="35">
                  <c:v>14</c:v>
                </c:pt>
                <c:pt idx="36">
                  <c:v>15</c:v>
                </c:pt>
                <c:pt idx="37">
                  <c:v>16</c:v>
                </c:pt>
                <c:pt idx="38">
                  <c:v>17</c:v>
                </c:pt>
                <c:pt idx="39">
                  <c:v>18</c:v>
                </c:pt>
                <c:pt idx="40">
                  <c:v>19</c:v>
                </c:pt>
                <c:pt idx="41">
                  <c:v>20</c:v>
                </c:pt>
                <c:pt idx="42">
                  <c:v>21</c:v>
                </c:pt>
                <c:pt idx="43">
                  <c:v>22</c:v>
                </c:pt>
              </c:strCache>
            </c:strRef>
          </c:cat>
          <c:val>
            <c:numRef>
              <c:f>Sheet1!$B$2:$B$46</c:f>
              <c:numCache>
                <c:formatCode>#######0</c:formatCode>
                <c:ptCount val="44"/>
                <c:pt idx="0">
                  <c:v>3</c:v>
                </c:pt>
                <c:pt idx="1">
                  <c:v>24</c:v>
                </c:pt>
                <c:pt idx="2">
                  <c:v>45</c:v>
                </c:pt>
                <c:pt idx="3">
                  <c:v>135</c:v>
                </c:pt>
                <c:pt idx="4">
                  <c:v>323</c:v>
                </c:pt>
                <c:pt idx="5">
                  <c:v>645</c:v>
                </c:pt>
                <c:pt idx="6">
                  <c:v>2076</c:v>
                </c:pt>
                <c:pt idx="7">
                  <c:v>2622</c:v>
                </c:pt>
                <c:pt idx="8">
                  <c:v>4005</c:v>
                </c:pt>
                <c:pt idx="9">
                  <c:v>5131</c:v>
                </c:pt>
                <c:pt idx="10">
                  <c:v>6182</c:v>
                </c:pt>
                <c:pt idx="11">
                  <c:v>6774</c:v>
                </c:pt>
                <c:pt idx="12">
                  <c:v>7162</c:v>
                </c:pt>
                <c:pt idx="13">
                  <c:v>6906</c:v>
                </c:pt>
                <c:pt idx="14">
                  <c:v>6593</c:v>
                </c:pt>
                <c:pt idx="15">
                  <c:v>6247</c:v>
                </c:pt>
                <c:pt idx="16">
                  <c:v>6290</c:v>
                </c:pt>
                <c:pt idx="17">
                  <c:v>5808</c:v>
                </c:pt>
                <c:pt idx="18">
                  <c:v>8417</c:v>
                </c:pt>
                <c:pt idx="19">
                  <c:v>9512</c:v>
                </c:pt>
                <c:pt idx="20">
                  <c:v>8484</c:v>
                </c:pt>
                <c:pt idx="21">
                  <c:v>7913</c:v>
                </c:pt>
                <c:pt idx="22">
                  <c:v>7779</c:v>
                </c:pt>
                <c:pt idx="23">
                  <c:v>7493</c:v>
                </c:pt>
                <c:pt idx="24">
                  <c:v>7001</c:v>
                </c:pt>
                <c:pt idx="25">
                  <c:v>6585</c:v>
                </c:pt>
                <c:pt idx="26">
                  <c:v>5916</c:v>
                </c:pt>
                <c:pt idx="27">
                  <c:v>5605</c:v>
                </c:pt>
                <c:pt idx="28">
                  <c:v>6436</c:v>
                </c:pt>
                <c:pt idx="29">
                  <c:v>6024</c:v>
                </c:pt>
                <c:pt idx="30">
                  <c:v>5175</c:v>
                </c:pt>
                <c:pt idx="31">
                  <c:v>4707</c:v>
                </c:pt>
                <c:pt idx="32">
                  <c:v>4657</c:v>
                </c:pt>
                <c:pt idx="33">
                  <c:v>4476</c:v>
                </c:pt>
                <c:pt idx="34">
                  <c:v>4355</c:v>
                </c:pt>
                <c:pt idx="35">
                  <c:v>4566</c:v>
                </c:pt>
                <c:pt idx="36">
                  <c:v>4690</c:v>
                </c:pt>
                <c:pt idx="37">
                  <c:v>4802</c:v>
                </c:pt>
                <c:pt idx="38">
                  <c:v>4746</c:v>
                </c:pt>
                <c:pt idx="39">
                  <c:v>4740</c:v>
                </c:pt>
                <c:pt idx="40">
                  <c:v>4558</c:v>
                </c:pt>
                <c:pt idx="41" formatCode="General">
                  <c:v>3504</c:v>
                </c:pt>
                <c:pt idx="42" formatCode="General">
                  <c:v>4708</c:v>
                </c:pt>
                <c:pt idx="43" formatCode="General">
                  <c:v>4606</c:v>
                </c:pt>
              </c:numCache>
            </c:numRef>
          </c:val>
          <c:smooth val="0"/>
          <c:extLst>
            <c:ext xmlns:c16="http://schemas.microsoft.com/office/drawing/2014/chart" uri="{C3380CC4-5D6E-409C-BE32-E72D297353CC}">
              <c16:uniqueId val="{00000000-605D-40BD-A769-2C4371D73046}"/>
            </c:ext>
          </c:extLst>
        </c:ser>
        <c:dLbls>
          <c:showLegendKey val="0"/>
          <c:showVal val="0"/>
          <c:showCatName val="0"/>
          <c:showSerName val="0"/>
          <c:showPercent val="0"/>
          <c:showBubbleSize val="0"/>
        </c:dLbls>
        <c:smooth val="0"/>
        <c:axId val="909397344"/>
        <c:axId val="909397760"/>
      </c:lineChart>
      <c:catAx>
        <c:axId val="90939734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sz="1600"/>
                  <a:t>Year of Diagnosis</a:t>
                </a:r>
              </a:p>
            </c:rich>
          </c:tx>
          <c:layout>
            <c:manualLayout>
              <c:xMode val="edge"/>
              <c:yMode val="edge"/>
              <c:x val="0.48523340056250025"/>
              <c:y val="0.9346076483098342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9397760"/>
        <c:crosses val="autoZero"/>
        <c:auto val="1"/>
        <c:lblAlgn val="ctr"/>
        <c:lblOffset val="100"/>
        <c:noMultiLvlLbl val="0"/>
      </c:catAx>
      <c:valAx>
        <c:axId val="909397760"/>
        <c:scaling>
          <c:orientation val="minMax"/>
          <c:max val="10000"/>
        </c:scaling>
        <c:delete val="0"/>
        <c:axPos val="l"/>
        <c:title>
          <c:tx>
            <c:rich>
              <a:bodyPr rot="-5400000" spcFirstLastPara="1" vertOverflow="ellipsis" vert="horz" wrap="square" anchor="ctr" anchorCtr="1"/>
              <a:lstStyle/>
              <a:p>
                <a:pPr>
                  <a:defRPr sz="2200" b="0" i="0" u="none" strike="noStrike" kern="1200" baseline="0">
                    <a:solidFill>
                      <a:schemeClr val="tx1"/>
                    </a:solidFill>
                    <a:latin typeface="Arial" panose="020B0604020202020204" pitchFamily="34" charset="0"/>
                    <a:ea typeface="+mn-ea"/>
                    <a:cs typeface="Arial" panose="020B0604020202020204" pitchFamily="34" charset="0"/>
                  </a:defRPr>
                </a:pPr>
                <a:r>
                  <a:rPr lang="en-US" sz="2200"/>
                  <a:t>Number</a:t>
                </a:r>
                <a:r>
                  <a:rPr lang="en-US" sz="2200" baseline="0"/>
                  <a:t> of Diagnoses</a:t>
                </a:r>
                <a:endParaRPr lang="en-US" sz="2200"/>
              </a:p>
            </c:rich>
          </c:tx>
          <c:layout>
            <c:manualLayout>
              <c:xMode val="edge"/>
              <c:yMode val="edge"/>
              <c:x val="0"/>
              <c:y val="0.1644050735805179"/>
            </c:manualLayout>
          </c:layout>
          <c:overlay val="0"/>
          <c:spPr>
            <a:noFill/>
            <a:ln>
              <a:noFill/>
            </a:ln>
            <a:effectLst/>
          </c:spPr>
          <c:txPr>
            <a:bodyPr rot="-5400000" spcFirstLastPara="1" vertOverflow="ellipsis" vert="horz" wrap="square" anchor="ctr" anchorCtr="1"/>
            <a:lstStyle/>
            <a:p>
              <a:pPr>
                <a:defRPr sz="2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9397344"/>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26800182585873"/>
          <c:y val="0.24433311939396288"/>
          <c:w val="0.76276755855021217"/>
          <c:h val="0.75458967007451039"/>
        </c:manualLayout>
      </c:layout>
      <c:barChart>
        <c:barDir val="bar"/>
        <c:grouping val="clustered"/>
        <c:varyColors val="0"/>
        <c:ser>
          <c:idx val="0"/>
          <c:order val="0"/>
          <c:tx>
            <c:strRef>
              <c:f>Sheet1!$B$1</c:f>
              <c:strCache>
                <c:ptCount val="1"/>
                <c:pt idx="0">
                  <c:v>OOC</c:v>
                </c:pt>
              </c:strCache>
            </c:strRef>
          </c:tx>
          <c:spPr>
            <a:solidFill>
              <a:schemeClr val="tx1"/>
            </a:solidFill>
            <a:ln>
              <a:solidFill>
                <a:schemeClr val="tx1"/>
              </a:solidFill>
            </a:ln>
          </c:spPr>
          <c:invertIfNegative val="0"/>
          <c:dPt>
            <c:idx val="0"/>
            <c:invertIfNegative val="0"/>
            <c:bubble3D val="0"/>
            <c:spPr>
              <a:solidFill>
                <a:srgbClr val="FFE600"/>
              </a:solidFill>
              <a:ln>
                <a:solidFill>
                  <a:schemeClr val="tx1"/>
                </a:solidFill>
              </a:ln>
            </c:spPr>
            <c:extLst>
              <c:ext xmlns:c16="http://schemas.microsoft.com/office/drawing/2014/chart" uri="{C3380CC4-5D6E-409C-BE32-E72D297353CC}">
                <c16:uniqueId val="{00000001-57DC-44A8-88B8-7161BD400885}"/>
              </c:ext>
            </c:extLst>
          </c:dPt>
          <c:dPt>
            <c:idx val="1"/>
            <c:invertIfNegative val="0"/>
            <c:bubble3D val="0"/>
            <c:spPr>
              <a:solidFill>
                <a:srgbClr val="03A3B2"/>
              </a:solidFill>
              <a:ln>
                <a:solidFill>
                  <a:schemeClr val="tx1"/>
                </a:solidFill>
              </a:ln>
            </c:spPr>
            <c:extLst>
              <c:ext xmlns:c16="http://schemas.microsoft.com/office/drawing/2014/chart" uri="{C3380CC4-5D6E-409C-BE32-E72D297353CC}">
                <c16:uniqueId val="{00000003-57DC-44A8-88B8-7161BD400885}"/>
              </c:ext>
            </c:extLst>
          </c:dPt>
          <c:dPt>
            <c:idx val="2"/>
            <c:invertIfNegative val="0"/>
            <c:bubble3D val="0"/>
            <c:spPr>
              <a:solidFill>
                <a:schemeClr val="bg1"/>
              </a:solidFill>
              <a:ln>
                <a:solidFill>
                  <a:schemeClr val="tx1"/>
                </a:solidFill>
              </a:ln>
            </c:spPr>
            <c:extLst>
              <c:ext xmlns:c16="http://schemas.microsoft.com/office/drawing/2014/chart" uri="{C3380CC4-5D6E-409C-BE32-E72D297353CC}">
                <c16:uniqueId val="{00000005-57DC-44A8-88B8-7161BD400885}"/>
              </c:ext>
            </c:extLst>
          </c:dPt>
          <c:dPt>
            <c:idx val="3"/>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7-57DC-44A8-88B8-7161BD400885}"/>
              </c:ext>
            </c:extLst>
          </c:dPt>
          <c:dPt>
            <c:idx val="4"/>
            <c:invertIfNegative val="0"/>
            <c:bubble3D val="0"/>
            <c:spPr>
              <a:solidFill>
                <a:srgbClr val="BC5E00"/>
              </a:solidFill>
              <a:ln>
                <a:solidFill>
                  <a:schemeClr val="tx1"/>
                </a:solidFill>
              </a:ln>
            </c:spPr>
            <c:extLst>
              <c:ext xmlns:c16="http://schemas.microsoft.com/office/drawing/2014/chart" uri="{C3380CC4-5D6E-409C-BE32-E72D297353CC}">
                <c16:uniqueId val="{00000009-57DC-44A8-88B8-7161BD400885}"/>
              </c:ext>
            </c:extLst>
          </c:dPt>
          <c:dPt>
            <c:idx val="5"/>
            <c:invertIfNegative val="0"/>
            <c:bubble3D val="0"/>
            <c:extLst>
              <c:ext xmlns:c16="http://schemas.microsoft.com/office/drawing/2014/chart" uri="{C3380CC4-5D6E-409C-BE32-E72D297353CC}">
                <c16:uniqueId val="{0000000A-57DC-44A8-88B8-7161BD400885}"/>
              </c:ext>
            </c:extLst>
          </c:dPt>
          <c:dPt>
            <c:idx val="6"/>
            <c:invertIfNegative val="0"/>
            <c:bubble3D val="0"/>
            <c:spPr>
              <a:solidFill>
                <a:srgbClr val="FFFF00"/>
              </a:solidFill>
              <a:ln>
                <a:solidFill>
                  <a:schemeClr val="tx1"/>
                </a:solidFill>
              </a:ln>
            </c:spPr>
            <c:extLst>
              <c:ext xmlns:c16="http://schemas.microsoft.com/office/drawing/2014/chart" uri="{C3380CC4-5D6E-409C-BE32-E72D297353CC}">
                <c16:uniqueId val="{0000000C-57DC-44A8-88B8-7161BD400885}"/>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&lt; 2 years</c:v>
                </c:pt>
                <c:pt idx="1">
                  <c:v>2 years</c:v>
                </c:pt>
                <c:pt idx="2">
                  <c:v>3–5 years</c:v>
                </c:pt>
                <c:pt idx="3">
                  <c:v>6–10 years</c:v>
                </c:pt>
                <c:pt idx="4">
                  <c:v>&gt;10 years</c:v>
                </c:pt>
                <c:pt idx="5">
                  <c:v>Never in Care</c:v>
                </c:pt>
              </c:strCache>
            </c:strRef>
          </c:cat>
          <c:val>
            <c:numRef>
              <c:f>Sheet1!$B$2:$B$7</c:f>
              <c:numCache>
                <c:formatCode>#,##0</c:formatCode>
                <c:ptCount val="6"/>
                <c:pt idx="0">
                  <c:v>4743</c:v>
                </c:pt>
                <c:pt idx="1">
                  <c:v>2610</c:v>
                </c:pt>
                <c:pt idx="2">
                  <c:v>4022</c:v>
                </c:pt>
                <c:pt idx="3">
                  <c:v>2487</c:v>
                </c:pt>
                <c:pt idx="4">
                  <c:v>5397</c:v>
                </c:pt>
                <c:pt idx="5">
                  <c:v>6318</c:v>
                </c:pt>
              </c:numCache>
            </c:numRef>
          </c:val>
          <c:extLst>
            <c:ext xmlns:c16="http://schemas.microsoft.com/office/drawing/2014/chart" uri="{C3380CC4-5D6E-409C-BE32-E72D297353CC}">
              <c16:uniqueId val="{00000011-57DC-44A8-88B8-7161BD400885}"/>
            </c:ext>
          </c:extLst>
        </c:ser>
        <c:dLbls>
          <c:showLegendKey val="0"/>
          <c:showVal val="0"/>
          <c:showCatName val="0"/>
          <c:showSerName val="0"/>
          <c:showPercent val="0"/>
          <c:showBubbleSize val="0"/>
        </c:dLbls>
        <c:gapWidth val="100"/>
        <c:axId val="279198255"/>
        <c:axId val="279197423"/>
      </c:barChart>
      <c:valAx>
        <c:axId val="279197423"/>
        <c:scaling>
          <c:orientation val="minMax"/>
        </c:scaling>
        <c:delete val="0"/>
        <c:axPos val="t"/>
        <c:title>
          <c:tx>
            <c:rich>
              <a:bodyPr/>
              <a:lstStyle/>
              <a:p>
                <a:pPr>
                  <a:defRPr/>
                </a:pPr>
                <a:r>
                  <a:rPr lang="en-US"/>
                  <a:t>Number of</a:t>
                </a:r>
                <a:r>
                  <a:rPr lang="en-US" baseline="0"/>
                  <a:t> OOC</a:t>
                </a:r>
                <a:endParaRPr lang="en-US"/>
              </a:p>
            </c:rich>
          </c:tx>
          <c:layout>
            <c:manualLayout>
              <c:xMode val="edge"/>
              <c:yMode val="edge"/>
              <c:x val="0.4256844117311423"/>
              <c:y val="2.8655158246419184E-2"/>
            </c:manualLayout>
          </c:layout>
          <c:overlay val="0"/>
        </c:title>
        <c:numFmt formatCode="#,##0" sourceLinked="1"/>
        <c:majorTickMark val="out"/>
        <c:minorTickMark val="none"/>
        <c:tickLblPos val="nextTo"/>
        <c:txPr>
          <a:bodyPr rot="0" vert="horz" anchor="ctr" anchorCtr="1"/>
          <a:lstStyle/>
          <a:p>
            <a:pPr>
              <a:defRPr/>
            </a:pPr>
            <a:endParaRPr lang="en-US"/>
          </a:p>
        </c:txPr>
        <c:crossAx val="279198255"/>
        <c:crosses val="autoZero"/>
        <c:crossBetween val="between"/>
      </c:valAx>
      <c:catAx>
        <c:axId val="279198255"/>
        <c:scaling>
          <c:orientation val="maxMin"/>
        </c:scaling>
        <c:delete val="0"/>
        <c:axPos val="l"/>
        <c:numFmt formatCode="General" sourceLinked="1"/>
        <c:majorTickMark val="out"/>
        <c:minorTickMark val="none"/>
        <c:tickLblPos val="nextTo"/>
        <c:txPr>
          <a:bodyPr/>
          <a:lstStyle/>
          <a:p>
            <a:pPr>
              <a:defRPr sz="2000"/>
            </a:pPr>
            <a:endParaRPr lang="en-US"/>
          </a:p>
        </c:txPr>
        <c:crossAx val="279197423"/>
        <c:crosses val="autoZero"/>
        <c:auto val="1"/>
        <c:lblAlgn val="ctr"/>
        <c:lblOffset val="100"/>
        <c:noMultiLvlLbl val="0"/>
      </c:catAx>
    </c:plotArea>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47573129445777"/>
          <c:y val="0.24541040565817329"/>
          <c:w val="0.76276755855021217"/>
          <c:h val="0.75458967007451039"/>
        </c:manualLayout>
      </c:layout>
      <c:barChart>
        <c:barDir val="bar"/>
        <c:grouping val="clustered"/>
        <c:varyColors val="0"/>
        <c:ser>
          <c:idx val="0"/>
          <c:order val="0"/>
          <c:tx>
            <c:strRef>
              <c:f>Sheet1!$B$1</c:f>
              <c:strCache>
                <c:ptCount val="1"/>
                <c:pt idx="0">
                  <c:v>OOC</c:v>
                </c:pt>
              </c:strCache>
            </c:strRef>
          </c:tx>
          <c:spPr>
            <a:solidFill>
              <a:schemeClr val="tx1"/>
            </a:solidFill>
            <a:ln>
              <a:solidFill>
                <a:schemeClr val="tx1"/>
              </a:solidFill>
            </a:ln>
          </c:spPr>
          <c:invertIfNegative val="0"/>
          <c:dPt>
            <c:idx val="0"/>
            <c:invertIfNegative val="0"/>
            <c:bubble3D val="0"/>
            <c:spPr>
              <a:solidFill>
                <a:srgbClr val="FFE600"/>
              </a:solidFill>
              <a:ln>
                <a:solidFill>
                  <a:schemeClr val="tx1"/>
                </a:solidFill>
              </a:ln>
            </c:spPr>
            <c:extLst>
              <c:ext xmlns:c16="http://schemas.microsoft.com/office/drawing/2014/chart" uri="{C3380CC4-5D6E-409C-BE32-E72D297353CC}">
                <c16:uniqueId val="{00000001-57DC-44A8-88B8-7161BD400885}"/>
              </c:ext>
            </c:extLst>
          </c:dPt>
          <c:dPt>
            <c:idx val="1"/>
            <c:invertIfNegative val="0"/>
            <c:bubble3D val="0"/>
            <c:spPr>
              <a:solidFill>
                <a:srgbClr val="03A3B2"/>
              </a:solidFill>
              <a:ln>
                <a:solidFill>
                  <a:schemeClr val="tx1"/>
                </a:solidFill>
              </a:ln>
            </c:spPr>
            <c:extLst>
              <c:ext xmlns:c16="http://schemas.microsoft.com/office/drawing/2014/chart" uri="{C3380CC4-5D6E-409C-BE32-E72D297353CC}">
                <c16:uniqueId val="{00000003-57DC-44A8-88B8-7161BD400885}"/>
              </c:ext>
            </c:extLst>
          </c:dPt>
          <c:dPt>
            <c:idx val="2"/>
            <c:invertIfNegative val="0"/>
            <c:bubble3D val="0"/>
            <c:spPr>
              <a:solidFill>
                <a:schemeClr val="bg1"/>
              </a:solidFill>
              <a:ln>
                <a:solidFill>
                  <a:schemeClr val="tx1"/>
                </a:solidFill>
              </a:ln>
            </c:spPr>
            <c:extLst>
              <c:ext xmlns:c16="http://schemas.microsoft.com/office/drawing/2014/chart" uri="{C3380CC4-5D6E-409C-BE32-E72D297353CC}">
                <c16:uniqueId val="{00000005-57DC-44A8-88B8-7161BD400885}"/>
              </c:ext>
            </c:extLst>
          </c:dPt>
          <c:dPt>
            <c:idx val="3"/>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7-57DC-44A8-88B8-7161BD400885}"/>
              </c:ext>
            </c:extLst>
          </c:dPt>
          <c:dPt>
            <c:idx val="4"/>
            <c:invertIfNegative val="0"/>
            <c:bubble3D val="0"/>
            <c:spPr>
              <a:solidFill>
                <a:srgbClr val="BC5E00"/>
              </a:solidFill>
              <a:ln>
                <a:solidFill>
                  <a:schemeClr val="tx1"/>
                </a:solidFill>
              </a:ln>
            </c:spPr>
            <c:extLst>
              <c:ext xmlns:c16="http://schemas.microsoft.com/office/drawing/2014/chart" uri="{C3380CC4-5D6E-409C-BE32-E72D297353CC}">
                <c16:uniqueId val="{00000009-57DC-44A8-88B8-7161BD400885}"/>
              </c:ext>
            </c:extLst>
          </c:dPt>
          <c:dPt>
            <c:idx val="6"/>
            <c:invertIfNegative val="0"/>
            <c:bubble3D val="0"/>
            <c:spPr>
              <a:solidFill>
                <a:srgbClr val="FFFF00"/>
              </a:solidFill>
              <a:ln>
                <a:solidFill>
                  <a:schemeClr val="tx1"/>
                </a:solidFill>
              </a:ln>
            </c:spPr>
            <c:extLst>
              <c:ext xmlns:c16="http://schemas.microsoft.com/office/drawing/2014/chart" uri="{C3380CC4-5D6E-409C-BE32-E72D297353CC}">
                <c16:uniqueId val="{0000000C-57DC-44A8-88B8-7161BD400885}"/>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&lt; 2 years</c:v>
                </c:pt>
                <c:pt idx="1">
                  <c:v>2 years</c:v>
                </c:pt>
                <c:pt idx="2">
                  <c:v>3–5 years</c:v>
                </c:pt>
                <c:pt idx="3">
                  <c:v>6–10 years</c:v>
                </c:pt>
                <c:pt idx="4">
                  <c:v>&gt;10 years</c:v>
                </c:pt>
              </c:strCache>
            </c:strRef>
          </c:cat>
          <c:val>
            <c:numRef>
              <c:f>Sheet1!$B$2:$B$6</c:f>
              <c:numCache>
                <c:formatCode>#,##0</c:formatCode>
                <c:ptCount val="5"/>
                <c:pt idx="0">
                  <c:v>5232</c:v>
                </c:pt>
                <c:pt idx="1">
                  <c:v>2743</c:v>
                </c:pt>
                <c:pt idx="2">
                  <c:v>4338</c:v>
                </c:pt>
                <c:pt idx="3">
                  <c:v>3097</c:v>
                </c:pt>
                <c:pt idx="4">
                  <c:v>10167</c:v>
                </c:pt>
              </c:numCache>
            </c:numRef>
          </c:val>
          <c:extLst>
            <c:ext xmlns:c16="http://schemas.microsoft.com/office/drawing/2014/chart" uri="{C3380CC4-5D6E-409C-BE32-E72D297353CC}">
              <c16:uniqueId val="{00000011-57DC-44A8-88B8-7161BD400885}"/>
            </c:ext>
          </c:extLst>
        </c:ser>
        <c:dLbls>
          <c:showLegendKey val="0"/>
          <c:showVal val="0"/>
          <c:showCatName val="0"/>
          <c:showSerName val="0"/>
          <c:showPercent val="0"/>
          <c:showBubbleSize val="0"/>
        </c:dLbls>
        <c:gapWidth val="100"/>
        <c:axId val="279198255"/>
        <c:axId val="279197423"/>
      </c:barChart>
      <c:valAx>
        <c:axId val="279197423"/>
        <c:scaling>
          <c:orientation val="minMax"/>
        </c:scaling>
        <c:delete val="0"/>
        <c:axPos val="t"/>
        <c:title>
          <c:tx>
            <c:rich>
              <a:bodyPr/>
              <a:lstStyle/>
              <a:p>
                <a:pPr>
                  <a:defRPr/>
                </a:pPr>
                <a:r>
                  <a:rPr lang="en-US"/>
                  <a:t>Number of</a:t>
                </a:r>
                <a:r>
                  <a:rPr lang="en-US" baseline="0"/>
                  <a:t> OOC</a:t>
                </a:r>
                <a:endParaRPr lang="en-US"/>
              </a:p>
            </c:rich>
          </c:tx>
          <c:layout>
            <c:manualLayout>
              <c:xMode val="edge"/>
              <c:yMode val="edge"/>
              <c:x val="0.4256844117311423"/>
              <c:y val="2.8655158246419184E-2"/>
            </c:manualLayout>
          </c:layout>
          <c:overlay val="0"/>
        </c:title>
        <c:numFmt formatCode="#,##0" sourceLinked="1"/>
        <c:majorTickMark val="out"/>
        <c:minorTickMark val="none"/>
        <c:tickLblPos val="nextTo"/>
        <c:txPr>
          <a:bodyPr rot="0" vert="horz" anchor="ctr" anchorCtr="1"/>
          <a:lstStyle/>
          <a:p>
            <a:pPr>
              <a:defRPr/>
            </a:pPr>
            <a:endParaRPr lang="en-US"/>
          </a:p>
        </c:txPr>
        <c:crossAx val="279198255"/>
        <c:crosses val="autoZero"/>
        <c:crossBetween val="between"/>
      </c:valAx>
      <c:catAx>
        <c:axId val="279198255"/>
        <c:scaling>
          <c:orientation val="maxMin"/>
        </c:scaling>
        <c:delete val="0"/>
        <c:axPos val="l"/>
        <c:numFmt formatCode="General" sourceLinked="1"/>
        <c:majorTickMark val="out"/>
        <c:minorTickMark val="none"/>
        <c:tickLblPos val="nextTo"/>
        <c:crossAx val="279197423"/>
        <c:crosses val="autoZero"/>
        <c:auto val="1"/>
        <c:lblAlgn val="ctr"/>
        <c:lblOffset val="100"/>
        <c:noMultiLvlLbl val="0"/>
      </c:catAx>
    </c:plotArea>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19974133668075"/>
          <c:y val="2.6058631921824105E-3"/>
          <c:w val="0.6989627331351792"/>
          <c:h val="0.92553215865560179"/>
        </c:manualLayout>
      </c:layout>
      <c:barChart>
        <c:barDir val="bar"/>
        <c:grouping val="clustered"/>
        <c:varyColors val="0"/>
        <c:ser>
          <c:idx val="0"/>
          <c:order val="0"/>
          <c:tx>
            <c:strRef>
              <c:f>Sheet1!$B$1</c:f>
              <c:strCache>
                <c:ptCount val="1"/>
                <c:pt idx="0">
                  <c:v>Series 1</c:v>
                </c:pt>
              </c:strCache>
            </c:strRef>
          </c:tx>
          <c:spPr>
            <a:solidFill>
              <a:srgbClr val="03A3B2"/>
            </a:solidFill>
            <a:ln>
              <a:solidFill>
                <a:schemeClr val="tx1"/>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Any resistance</c:v>
                </c:pt>
                <c:pt idx="1">
                  <c:v>NNRTI resistance</c:v>
                </c:pt>
                <c:pt idx="2">
                  <c:v>PI resistance</c:v>
                </c:pt>
                <c:pt idx="3">
                  <c:v>Multi-drug resistance</c:v>
                </c:pt>
                <c:pt idx="4">
                  <c:v>NRTI resistance</c:v>
                </c:pt>
                <c:pt idx="5">
                  <c:v>IN resistance</c:v>
                </c:pt>
              </c:strCache>
            </c:strRef>
          </c:cat>
          <c:val>
            <c:numRef>
              <c:f>Sheet1!$B$2:$B$7</c:f>
              <c:numCache>
                <c:formatCode>0.0%</c:formatCode>
                <c:ptCount val="6"/>
                <c:pt idx="0">
                  <c:v>0.154</c:v>
                </c:pt>
                <c:pt idx="1">
                  <c:v>0.13700000000000001</c:v>
                </c:pt>
                <c:pt idx="2">
                  <c:v>5.2499999999999998E-2</c:v>
                </c:pt>
                <c:pt idx="3">
                  <c:v>5.1999999999999998E-2</c:v>
                </c:pt>
                <c:pt idx="4">
                  <c:v>2.8799999999999999E-2</c:v>
                </c:pt>
                <c:pt idx="5">
                  <c:v>9.9000000000000008E-3</c:v>
                </c:pt>
              </c:numCache>
            </c:numRef>
          </c:val>
          <c:extLst>
            <c:ext xmlns:c16="http://schemas.microsoft.com/office/drawing/2014/chart" uri="{C3380CC4-5D6E-409C-BE32-E72D297353CC}">
              <c16:uniqueId val="{00000000-F62C-4D90-A6E4-5B51C51B2DF3}"/>
            </c:ext>
          </c:extLst>
        </c:ser>
        <c:dLbls>
          <c:dLblPos val="outEnd"/>
          <c:showLegendKey val="0"/>
          <c:showVal val="1"/>
          <c:showCatName val="0"/>
          <c:showSerName val="0"/>
          <c:showPercent val="0"/>
          <c:showBubbleSize val="0"/>
        </c:dLbls>
        <c:gapWidth val="35"/>
        <c:axId val="602482240"/>
        <c:axId val="523021088"/>
      </c:barChart>
      <c:catAx>
        <c:axId val="60248224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3021088"/>
        <c:crosses val="autoZero"/>
        <c:auto val="1"/>
        <c:lblAlgn val="ctr"/>
        <c:lblOffset val="100"/>
        <c:noMultiLvlLbl val="0"/>
      </c:catAx>
      <c:valAx>
        <c:axId val="523021088"/>
        <c:scaling>
          <c:orientation val="minMax"/>
          <c:max val="0.25"/>
        </c:scaling>
        <c:delete val="1"/>
        <c:axPos val="t"/>
        <c:numFmt formatCode="0.0%" sourceLinked="1"/>
        <c:majorTickMark val="out"/>
        <c:minorTickMark val="none"/>
        <c:tickLblPos val="nextTo"/>
        <c:crossAx val="602482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6733021939124"/>
          <c:y val="0.14126674918650506"/>
          <c:w val="0.84483946306618452"/>
          <c:h val="0.64939310415684737"/>
        </c:manualLayout>
      </c:layout>
      <c:barChart>
        <c:barDir val="col"/>
        <c:grouping val="clustered"/>
        <c:varyColors val="0"/>
        <c:ser>
          <c:idx val="0"/>
          <c:order val="0"/>
          <c:tx>
            <c:strRef>
              <c:f>Sheet1!$B$1</c:f>
              <c:strCache>
                <c:ptCount val="1"/>
                <c:pt idx="0">
                  <c:v>% HIV Dx with Genotype</c:v>
                </c:pt>
              </c:strCache>
            </c:strRef>
          </c:tx>
          <c:spPr>
            <a:solidFill>
              <a:srgbClr val="00A0AF"/>
            </a:solidFill>
            <a:ln w="38100">
              <a:noFill/>
            </a:ln>
          </c:spPr>
          <c:invertIfNegative val="0"/>
          <c:dLbls>
            <c:dLbl>
              <c:idx val="0"/>
              <c:layout>
                <c:manualLayout>
                  <c:x val="-1.8163490433261058E-5"/>
                  <c:y val="-3.51791530944625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9B-4732-AEC0-47BEFEF48D87}"/>
                </c:ext>
              </c:extLst>
            </c:dLbl>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0.0</c:formatCode>
                <c:ptCount val="5"/>
                <c:pt idx="0">
                  <c:v>59.1</c:v>
                </c:pt>
                <c:pt idx="1">
                  <c:v>50.8</c:v>
                </c:pt>
                <c:pt idx="2">
                  <c:v>57.4</c:v>
                </c:pt>
                <c:pt idx="3">
                  <c:v>52.6</c:v>
                </c:pt>
                <c:pt idx="4">
                  <c:v>44.8</c:v>
                </c:pt>
              </c:numCache>
            </c:numRef>
          </c:val>
          <c:extLst>
            <c:ext xmlns:c16="http://schemas.microsoft.com/office/drawing/2014/chart" uri="{C3380CC4-5D6E-409C-BE32-E72D297353CC}">
              <c16:uniqueId val="{00000000-E49B-4732-AEC0-47BEFEF48D87}"/>
            </c:ext>
          </c:extLst>
        </c:ser>
        <c:ser>
          <c:idx val="1"/>
          <c:order val="1"/>
          <c:tx>
            <c:strRef>
              <c:f>Sheet1!$C$1</c:f>
              <c:strCache>
                <c:ptCount val="1"/>
                <c:pt idx="0">
                  <c:v>% HIV Dx with Any Resistance</c:v>
                </c:pt>
              </c:strCache>
            </c:strRef>
          </c:tx>
          <c:spPr>
            <a:ln w="38100">
              <a:noFill/>
            </a:ln>
          </c:spPr>
          <c:invertIfNegative val="0"/>
          <c:dLbls>
            <c:dLbl>
              <c:idx val="0"/>
              <c:layout>
                <c:manualLayout>
                  <c:x val="-6.2202822473282225E-4"/>
                  <c:y val="-2.21498371335504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9B-4732-AEC0-47BEFEF48D87}"/>
                </c:ext>
              </c:extLst>
            </c:dLbl>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0.0</c:formatCode>
                <c:ptCount val="5"/>
                <c:pt idx="0">
                  <c:v>15.3</c:v>
                </c:pt>
                <c:pt idx="1">
                  <c:v>15.9</c:v>
                </c:pt>
                <c:pt idx="2">
                  <c:v>16.5</c:v>
                </c:pt>
                <c:pt idx="3">
                  <c:v>17.8</c:v>
                </c:pt>
                <c:pt idx="4">
                  <c:v>15.4</c:v>
                </c:pt>
              </c:numCache>
            </c:numRef>
          </c:val>
          <c:extLst>
            <c:ext xmlns:c16="http://schemas.microsoft.com/office/drawing/2014/chart" uri="{C3380CC4-5D6E-409C-BE32-E72D297353CC}">
              <c16:uniqueId val="{00000001-E49B-4732-AEC0-47BEFEF48D87}"/>
            </c:ext>
          </c:extLst>
        </c:ser>
        <c:dLbls>
          <c:showLegendKey val="0"/>
          <c:showVal val="1"/>
          <c:showCatName val="0"/>
          <c:showSerName val="0"/>
          <c:showPercent val="0"/>
          <c:showBubbleSize val="0"/>
        </c:dLbls>
        <c:gapWidth val="150"/>
        <c:axId val="878503872"/>
        <c:axId val="661357440"/>
      </c:barChart>
      <c:catAx>
        <c:axId val="878503872"/>
        <c:scaling>
          <c:orientation val="minMax"/>
        </c:scaling>
        <c:delete val="0"/>
        <c:axPos val="b"/>
        <c:title>
          <c:tx>
            <c:rich>
              <a:bodyPr/>
              <a:lstStyle/>
              <a:p>
                <a:pPr>
                  <a:defRPr/>
                </a:pPr>
                <a:r>
                  <a:rPr lang="en-US"/>
                  <a:t>Year of Diagnosis</a:t>
                </a:r>
              </a:p>
            </c:rich>
          </c:tx>
          <c:overlay val="0"/>
        </c:title>
        <c:numFmt formatCode="General" sourceLinked="0"/>
        <c:majorTickMark val="out"/>
        <c:minorTickMark val="none"/>
        <c:tickLblPos val="nextTo"/>
        <c:crossAx val="661357440"/>
        <c:crosses val="autoZero"/>
        <c:auto val="1"/>
        <c:lblAlgn val="ctr"/>
        <c:lblOffset val="100"/>
        <c:noMultiLvlLbl val="0"/>
      </c:catAx>
      <c:valAx>
        <c:axId val="661357440"/>
        <c:scaling>
          <c:orientation val="minMax"/>
          <c:max val="100"/>
        </c:scaling>
        <c:delete val="0"/>
        <c:axPos val="l"/>
        <c:majorGridlines>
          <c:spPr>
            <a:ln>
              <a:solidFill>
                <a:schemeClr val="bg1">
                  <a:lumMod val="75000"/>
                </a:schemeClr>
              </a:solidFill>
            </a:ln>
          </c:spPr>
        </c:majorGridlines>
        <c:title>
          <c:tx>
            <c:rich>
              <a:bodyPr rot="-5400000" vert="horz" anchor="ctr" anchorCtr="0"/>
              <a:lstStyle/>
              <a:p>
                <a:pPr>
                  <a:defRPr/>
                </a:pPr>
                <a:r>
                  <a:rPr lang="en-US" sz="1800"/>
                  <a:t>Percentage of HIV Diagnoses</a:t>
                </a:r>
              </a:p>
            </c:rich>
          </c:tx>
          <c:layout>
            <c:manualLayout>
              <c:xMode val="edge"/>
              <c:yMode val="edge"/>
              <c:x val="2.540891627676975E-3"/>
              <c:y val="0.15128451614557956"/>
            </c:manualLayout>
          </c:layout>
          <c:overlay val="0"/>
        </c:title>
        <c:numFmt formatCode="0" sourceLinked="0"/>
        <c:majorTickMark val="out"/>
        <c:minorTickMark val="none"/>
        <c:tickLblPos val="nextTo"/>
        <c:spPr>
          <a:ln>
            <a:noFill/>
          </a:ln>
        </c:spPr>
        <c:txPr>
          <a:bodyPr/>
          <a:lstStyle/>
          <a:p>
            <a:pPr>
              <a:defRPr sz="2000"/>
            </a:pPr>
            <a:endParaRPr lang="en-US"/>
          </a:p>
        </c:txPr>
        <c:crossAx val="878503872"/>
        <c:crossesAt val="1"/>
        <c:crossBetween val="between"/>
      </c:valAx>
    </c:plotArea>
    <c:legend>
      <c:legendPos val="t"/>
      <c:overlay val="0"/>
      <c:txPr>
        <a:bodyPr/>
        <a:lstStyle/>
        <a:p>
          <a:pPr>
            <a:defRPr sz="24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6733021939124"/>
          <c:y val="0.14126674918650506"/>
          <c:w val="0.84483946306618452"/>
          <c:h val="0.64939310415684737"/>
        </c:manualLayout>
      </c:layout>
      <c:lineChart>
        <c:grouping val="standard"/>
        <c:varyColors val="0"/>
        <c:ser>
          <c:idx val="0"/>
          <c:order val="0"/>
          <c:tx>
            <c:strRef>
              <c:f>Sheet1!$B$1</c:f>
              <c:strCache>
                <c:ptCount val="1"/>
                <c:pt idx="0">
                  <c:v>% HIV Dx with Genotype</c:v>
                </c:pt>
              </c:strCache>
            </c:strRef>
          </c:tx>
          <c:spPr>
            <a:ln w="38100">
              <a:solidFill>
                <a:srgbClr val="F96C45"/>
              </a:solidFill>
            </a:ln>
          </c:spPr>
          <c:marker>
            <c:symbol val="diamond"/>
            <c:size val="9"/>
            <c:spPr>
              <a:solidFill>
                <a:srgbClr val="F96C45"/>
              </a:solidFill>
              <a:ln>
                <a:solidFill>
                  <a:srgbClr val="F96C45"/>
                </a:solidFill>
              </a:ln>
            </c:spPr>
          </c:marker>
          <c:dLbls>
            <c:dLbl>
              <c:idx val="0"/>
              <c:layout>
                <c:manualLayout>
                  <c:x val="-2.6588211799611995E-2"/>
                  <c:y val="-5.0423452768729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9B-4732-AEC0-47BEFEF48D87}"/>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0.0</c:formatCode>
                <c:ptCount val="5"/>
                <c:pt idx="0">
                  <c:v>59.1</c:v>
                </c:pt>
                <c:pt idx="1">
                  <c:v>50.8</c:v>
                </c:pt>
                <c:pt idx="2">
                  <c:v>57.4</c:v>
                </c:pt>
                <c:pt idx="3">
                  <c:v>52.6</c:v>
                </c:pt>
                <c:pt idx="4">
                  <c:v>44.8</c:v>
                </c:pt>
              </c:numCache>
            </c:numRef>
          </c:val>
          <c:smooth val="0"/>
          <c:extLst>
            <c:ext xmlns:c16="http://schemas.microsoft.com/office/drawing/2014/chart" uri="{C3380CC4-5D6E-409C-BE32-E72D297353CC}">
              <c16:uniqueId val="{00000000-E49B-4732-AEC0-47BEFEF48D87}"/>
            </c:ext>
          </c:extLst>
        </c:ser>
        <c:ser>
          <c:idx val="1"/>
          <c:order val="1"/>
          <c:tx>
            <c:strRef>
              <c:f>Sheet1!$C$1</c:f>
              <c:strCache>
                <c:ptCount val="1"/>
                <c:pt idx="0">
                  <c:v>% HIV Dx with Any Resistance</c:v>
                </c:pt>
              </c:strCache>
            </c:strRef>
          </c:tx>
          <c:spPr>
            <a:ln w="38100">
              <a:solidFill>
                <a:srgbClr val="03A3B2"/>
              </a:solidFill>
            </a:ln>
          </c:spPr>
          <c:marker>
            <c:symbol val="square"/>
            <c:size val="8"/>
            <c:spPr>
              <a:solidFill>
                <a:srgbClr val="03A3B2"/>
              </a:solidFill>
              <a:ln>
                <a:solidFill>
                  <a:srgbClr val="03A3B2"/>
                </a:solidFill>
              </a:ln>
            </c:spPr>
          </c:marker>
          <c:dLbls>
            <c:dLbl>
              <c:idx val="0"/>
              <c:layout>
                <c:manualLayout>
                  <c:x val="-2.3568888128114421E-2"/>
                  <c:y val="-4.91205211726384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9B-4732-AEC0-47BEFEF48D87}"/>
                </c:ext>
              </c:extLst>
            </c:dLbl>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0.0</c:formatCode>
                <c:ptCount val="5"/>
                <c:pt idx="0">
                  <c:v>15.3</c:v>
                </c:pt>
                <c:pt idx="1">
                  <c:v>15.9</c:v>
                </c:pt>
                <c:pt idx="2">
                  <c:v>16.5</c:v>
                </c:pt>
                <c:pt idx="3">
                  <c:v>17.8</c:v>
                </c:pt>
                <c:pt idx="4">
                  <c:v>15.4</c:v>
                </c:pt>
              </c:numCache>
            </c:numRef>
          </c:val>
          <c:smooth val="0"/>
          <c:extLst>
            <c:ext xmlns:c16="http://schemas.microsoft.com/office/drawing/2014/chart" uri="{C3380CC4-5D6E-409C-BE32-E72D297353CC}">
              <c16:uniqueId val="{00000001-E49B-4732-AEC0-47BEFEF48D87}"/>
            </c:ext>
          </c:extLst>
        </c:ser>
        <c:dLbls>
          <c:dLblPos val="t"/>
          <c:showLegendKey val="0"/>
          <c:showVal val="1"/>
          <c:showCatName val="0"/>
          <c:showSerName val="0"/>
          <c:showPercent val="0"/>
          <c:showBubbleSize val="0"/>
        </c:dLbls>
        <c:marker val="1"/>
        <c:smooth val="0"/>
        <c:axId val="878503872"/>
        <c:axId val="661357440"/>
      </c:lineChart>
      <c:catAx>
        <c:axId val="878503872"/>
        <c:scaling>
          <c:orientation val="minMax"/>
        </c:scaling>
        <c:delete val="0"/>
        <c:axPos val="b"/>
        <c:title>
          <c:tx>
            <c:rich>
              <a:bodyPr/>
              <a:lstStyle/>
              <a:p>
                <a:pPr>
                  <a:defRPr/>
                </a:pPr>
                <a:r>
                  <a:rPr lang="en-US"/>
                  <a:t>Year of Diagnosis</a:t>
                </a:r>
              </a:p>
            </c:rich>
          </c:tx>
          <c:overlay val="0"/>
        </c:title>
        <c:numFmt formatCode="General" sourceLinked="0"/>
        <c:majorTickMark val="out"/>
        <c:minorTickMark val="none"/>
        <c:tickLblPos val="nextTo"/>
        <c:crossAx val="661357440"/>
        <c:crosses val="autoZero"/>
        <c:auto val="1"/>
        <c:lblAlgn val="ctr"/>
        <c:lblOffset val="100"/>
        <c:noMultiLvlLbl val="0"/>
      </c:catAx>
      <c:valAx>
        <c:axId val="661357440"/>
        <c:scaling>
          <c:orientation val="minMax"/>
          <c:max val="100"/>
        </c:scaling>
        <c:delete val="0"/>
        <c:axPos val="l"/>
        <c:majorGridlines>
          <c:spPr>
            <a:ln>
              <a:solidFill>
                <a:schemeClr val="bg1">
                  <a:lumMod val="75000"/>
                </a:schemeClr>
              </a:solidFill>
            </a:ln>
          </c:spPr>
        </c:majorGridlines>
        <c:title>
          <c:tx>
            <c:rich>
              <a:bodyPr rot="-5400000" vert="horz" anchor="ctr" anchorCtr="0"/>
              <a:lstStyle/>
              <a:p>
                <a:pPr>
                  <a:defRPr/>
                </a:pPr>
                <a:r>
                  <a:rPr lang="en-US" sz="1800"/>
                  <a:t>Percentage</a:t>
                </a:r>
                <a:r>
                  <a:rPr lang="en-US" sz="1800" baseline="0"/>
                  <a:t> of HIV Diagnoses</a:t>
                </a:r>
                <a:endParaRPr lang="en-US" sz="1800"/>
              </a:p>
            </c:rich>
          </c:tx>
          <c:layout>
            <c:manualLayout>
              <c:xMode val="edge"/>
              <c:yMode val="edge"/>
              <c:x val="2.540891627676975E-3"/>
              <c:y val="0.15128451614557956"/>
            </c:manualLayout>
          </c:layout>
          <c:overlay val="0"/>
        </c:title>
        <c:numFmt formatCode="0" sourceLinked="0"/>
        <c:majorTickMark val="out"/>
        <c:minorTickMark val="none"/>
        <c:tickLblPos val="nextTo"/>
        <c:spPr>
          <a:ln>
            <a:noFill/>
          </a:ln>
        </c:spPr>
        <c:txPr>
          <a:bodyPr/>
          <a:lstStyle/>
          <a:p>
            <a:pPr>
              <a:defRPr sz="2000"/>
            </a:pPr>
            <a:endParaRPr lang="en-US"/>
          </a:p>
        </c:txPr>
        <c:crossAx val="878503872"/>
        <c:crossesAt val="1"/>
        <c:crossBetween val="midCat"/>
      </c:valAx>
    </c:plotArea>
    <c:legend>
      <c:legendPos val="t"/>
      <c:overlay val="0"/>
      <c:txPr>
        <a:bodyPr/>
        <a:lstStyle/>
        <a:p>
          <a:pPr>
            <a:defRPr sz="24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08847968826178"/>
          <c:y val="6.6549512509302966E-2"/>
          <c:w val="0.82987351895483952"/>
          <c:h val="0.77615795129656096"/>
        </c:manualLayout>
      </c:layout>
      <c:areaChart>
        <c:grouping val="standard"/>
        <c:varyColors val="0"/>
        <c:ser>
          <c:idx val="0"/>
          <c:order val="0"/>
          <c:tx>
            <c:strRef>
              <c:f>Sheet1!$B$1</c:f>
              <c:strCache>
                <c:ptCount val="1"/>
                <c:pt idx="0">
                  <c:v>All Deaths for PWH</c:v>
                </c:pt>
              </c:strCache>
            </c:strRef>
          </c:tx>
          <c:spPr>
            <a:solidFill>
              <a:schemeClr val="accent2"/>
            </a:solidFill>
            <a:ln>
              <a:noFill/>
            </a:ln>
            <a:effectLst/>
          </c:spPr>
          <c:dLbls>
            <c:delete val="1"/>
          </c:dLbls>
          <c:cat>
            <c:strRef>
              <c:f>Sheet1!$A$2:$A$56</c:f>
              <c:strCache>
                <c:ptCount val="36"/>
                <c:pt idx="0">
                  <c:v>87</c:v>
                </c:pt>
                <c:pt idx="1">
                  <c:v>88</c:v>
                </c:pt>
                <c:pt idx="2">
                  <c:v>89</c:v>
                </c:pt>
                <c:pt idx="3">
                  <c:v>90</c:v>
                </c:pt>
                <c:pt idx="4">
                  <c:v>91</c:v>
                </c:pt>
                <c:pt idx="5">
                  <c:v>92</c:v>
                </c:pt>
                <c:pt idx="6">
                  <c:v>93</c:v>
                </c:pt>
                <c:pt idx="7">
                  <c:v>94</c:v>
                </c:pt>
                <c:pt idx="8">
                  <c:v>95</c:v>
                </c:pt>
                <c:pt idx="9">
                  <c:v>96</c:v>
                </c:pt>
                <c:pt idx="10">
                  <c:v>97</c:v>
                </c:pt>
                <c:pt idx="11">
                  <c:v>98</c:v>
                </c:pt>
                <c:pt idx="12">
                  <c:v>99</c:v>
                </c:pt>
                <c:pt idx="13">
                  <c:v>00</c:v>
                </c:pt>
                <c:pt idx="14">
                  <c:v>01</c:v>
                </c:pt>
                <c:pt idx="15">
                  <c:v>02</c:v>
                </c:pt>
                <c:pt idx="16">
                  <c:v>03</c:v>
                </c:pt>
                <c:pt idx="17">
                  <c:v>04</c:v>
                </c:pt>
                <c:pt idx="18">
                  <c:v>05</c:v>
                </c:pt>
                <c:pt idx="19">
                  <c:v>06</c:v>
                </c:pt>
                <c:pt idx="20">
                  <c:v>07</c:v>
                </c:pt>
                <c:pt idx="21">
                  <c:v>08</c:v>
                </c:pt>
                <c:pt idx="22">
                  <c:v>09</c:v>
                </c:pt>
                <c:pt idx="23">
                  <c:v>10</c:v>
                </c:pt>
                <c:pt idx="24">
                  <c:v>11</c:v>
                </c:pt>
                <c:pt idx="25">
                  <c:v>12</c:v>
                </c:pt>
                <c:pt idx="26">
                  <c:v>13</c:v>
                </c:pt>
                <c:pt idx="27">
                  <c:v>14</c:v>
                </c:pt>
                <c:pt idx="28">
                  <c:v>15</c:v>
                </c:pt>
                <c:pt idx="29">
                  <c:v>16</c:v>
                </c:pt>
                <c:pt idx="30">
                  <c:v>17</c:v>
                </c:pt>
                <c:pt idx="31">
                  <c:v>18</c:v>
                </c:pt>
                <c:pt idx="32">
                  <c:v>19</c:v>
                </c:pt>
                <c:pt idx="33">
                  <c:v>20</c:v>
                </c:pt>
                <c:pt idx="34">
                  <c:v>21</c:v>
                </c:pt>
                <c:pt idx="35">
                  <c:v>22</c:v>
                </c:pt>
              </c:strCache>
            </c:strRef>
          </c:cat>
          <c:val>
            <c:numRef>
              <c:f>Sheet1!$B$2:$B$56</c:f>
              <c:numCache>
                <c:formatCode>General</c:formatCode>
                <c:ptCount val="36"/>
                <c:pt idx="0">
                  <c:v>1300</c:v>
                </c:pt>
                <c:pt idx="1">
                  <c:v>1688</c:v>
                </c:pt>
                <c:pt idx="2">
                  <c:v>2309</c:v>
                </c:pt>
                <c:pt idx="3">
                  <c:v>2580</c:v>
                </c:pt>
                <c:pt idx="4">
                  <c:v>3074</c:v>
                </c:pt>
                <c:pt idx="5">
                  <c:v>3547</c:v>
                </c:pt>
                <c:pt idx="6">
                  <c:v>3941</c:v>
                </c:pt>
                <c:pt idx="7">
                  <c:v>4625</c:v>
                </c:pt>
                <c:pt idx="8">
                  <c:v>4771</c:v>
                </c:pt>
                <c:pt idx="9">
                  <c:v>3474</c:v>
                </c:pt>
                <c:pt idx="10">
                  <c:v>2370</c:v>
                </c:pt>
                <c:pt idx="11">
                  <c:v>2114</c:v>
                </c:pt>
                <c:pt idx="12">
                  <c:v>2164</c:v>
                </c:pt>
                <c:pt idx="13">
                  <c:v>2306</c:v>
                </c:pt>
                <c:pt idx="14">
                  <c:v>2182</c:v>
                </c:pt>
                <c:pt idx="15">
                  <c:v>2314</c:v>
                </c:pt>
                <c:pt idx="16">
                  <c:v>2327</c:v>
                </c:pt>
                <c:pt idx="17">
                  <c:v>2383</c:v>
                </c:pt>
                <c:pt idx="18">
                  <c:v>2309</c:v>
                </c:pt>
                <c:pt idx="19">
                  <c:v>2391</c:v>
                </c:pt>
                <c:pt idx="20">
                  <c:v>2278</c:v>
                </c:pt>
                <c:pt idx="21">
                  <c:v>2064</c:v>
                </c:pt>
                <c:pt idx="22">
                  <c:v>2018</c:v>
                </c:pt>
                <c:pt idx="23">
                  <c:v>1861</c:v>
                </c:pt>
                <c:pt idx="24">
                  <c:v>1851</c:v>
                </c:pt>
                <c:pt idx="25">
                  <c:v>1826</c:v>
                </c:pt>
                <c:pt idx="26">
                  <c:v>1896</c:v>
                </c:pt>
                <c:pt idx="27">
                  <c:v>1874</c:v>
                </c:pt>
                <c:pt idx="28">
                  <c:v>1850</c:v>
                </c:pt>
                <c:pt idx="29">
                  <c:v>1978</c:v>
                </c:pt>
                <c:pt idx="30">
                  <c:v>1922</c:v>
                </c:pt>
                <c:pt idx="31">
                  <c:v>1826</c:v>
                </c:pt>
                <c:pt idx="32">
                  <c:v>1872</c:v>
                </c:pt>
                <c:pt idx="33">
                  <c:v>2131</c:v>
                </c:pt>
                <c:pt idx="34">
                  <c:v>2345</c:v>
                </c:pt>
                <c:pt idx="35">
                  <c:v>2118</c:v>
                </c:pt>
              </c:numCache>
            </c:numRef>
          </c:val>
          <c:extLst>
            <c:ext xmlns:c16="http://schemas.microsoft.com/office/drawing/2014/chart" uri="{C3380CC4-5D6E-409C-BE32-E72D297353CC}">
              <c16:uniqueId val="{0000000A-F55A-4CC8-9B4F-6F47322A2163}"/>
            </c:ext>
          </c:extLst>
        </c:ser>
        <c:ser>
          <c:idx val="1"/>
          <c:order val="1"/>
          <c:tx>
            <c:strRef>
              <c:f>Sheet1!$C$1</c:f>
              <c:strCache>
                <c:ptCount val="1"/>
                <c:pt idx="0">
                  <c:v>PWH with HIV-Related Deaths</c:v>
                </c:pt>
              </c:strCache>
            </c:strRef>
          </c:tx>
          <c:spPr>
            <a:solidFill>
              <a:schemeClr val="accent4"/>
            </a:solidFill>
            <a:ln>
              <a:noFill/>
            </a:ln>
            <a:effectLst/>
          </c:spPr>
          <c:dLbls>
            <c:delete val="1"/>
          </c:dLbls>
          <c:cat>
            <c:strRef>
              <c:f>Sheet1!$A$2:$A$56</c:f>
              <c:strCache>
                <c:ptCount val="36"/>
                <c:pt idx="0">
                  <c:v>87</c:v>
                </c:pt>
                <c:pt idx="1">
                  <c:v>88</c:v>
                </c:pt>
                <c:pt idx="2">
                  <c:v>89</c:v>
                </c:pt>
                <c:pt idx="3">
                  <c:v>90</c:v>
                </c:pt>
                <c:pt idx="4">
                  <c:v>91</c:v>
                </c:pt>
                <c:pt idx="5">
                  <c:v>92</c:v>
                </c:pt>
                <c:pt idx="6">
                  <c:v>93</c:v>
                </c:pt>
                <c:pt idx="7">
                  <c:v>94</c:v>
                </c:pt>
                <c:pt idx="8">
                  <c:v>95</c:v>
                </c:pt>
                <c:pt idx="9">
                  <c:v>96</c:v>
                </c:pt>
                <c:pt idx="10">
                  <c:v>97</c:v>
                </c:pt>
                <c:pt idx="11">
                  <c:v>98</c:v>
                </c:pt>
                <c:pt idx="12">
                  <c:v>99</c:v>
                </c:pt>
                <c:pt idx="13">
                  <c:v>00</c:v>
                </c:pt>
                <c:pt idx="14">
                  <c:v>01</c:v>
                </c:pt>
                <c:pt idx="15">
                  <c:v>02</c:v>
                </c:pt>
                <c:pt idx="16">
                  <c:v>03</c:v>
                </c:pt>
                <c:pt idx="17">
                  <c:v>04</c:v>
                </c:pt>
                <c:pt idx="18">
                  <c:v>05</c:v>
                </c:pt>
                <c:pt idx="19">
                  <c:v>06</c:v>
                </c:pt>
                <c:pt idx="20">
                  <c:v>07</c:v>
                </c:pt>
                <c:pt idx="21">
                  <c:v>08</c:v>
                </c:pt>
                <c:pt idx="22">
                  <c:v>09</c:v>
                </c:pt>
                <c:pt idx="23">
                  <c:v>10</c:v>
                </c:pt>
                <c:pt idx="24">
                  <c:v>11</c:v>
                </c:pt>
                <c:pt idx="25">
                  <c:v>12</c:v>
                </c:pt>
                <c:pt idx="26">
                  <c:v>13</c:v>
                </c:pt>
                <c:pt idx="27">
                  <c:v>14</c:v>
                </c:pt>
                <c:pt idx="28">
                  <c:v>15</c:v>
                </c:pt>
                <c:pt idx="29">
                  <c:v>16</c:v>
                </c:pt>
                <c:pt idx="30">
                  <c:v>17</c:v>
                </c:pt>
                <c:pt idx="31">
                  <c:v>18</c:v>
                </c:pt>
                <c:pt idx="32">
                  <c:v>19</c:v>
                </c:pt>
                <c:pt idx="33">
                  <c:v>20</c:v>
                </c:pt>
                <c:pt idx="34">
                  <c:v>21</c:v>
                </c:pt>
                <c:pt idx="35">
                  <c:v>22</c:v>
                </c:pt>
              </c:strCache>
            </c:strRef>
          </c:cat>
          <c:val>
            <c:numRef>
              <c:f>Sheet1!$C$2:$C$56</c:f>
              <c:numCache>
                <c:formatCode>General</c:formatCode>
                <c:ptCount val="36"/>
                <c:pt idx="0">
                  <c:v>1005</c:v>
                </c:pt>
                <c:pt idx="1">
                  <c:v>1316</c:v>
                </c:pt>
                <c:pt idx="2">
                  <c:v>1745</c:v>
                </c:pt>
                <c:pt idx="3">
                  <c:v>1918</c:v>
                </c:pt>
                <c:pt idx="4">
                  <c:v>2369</c:v>
                </c:pt>
                <c:pt idx="5">
                  <c:v>2607</c:v>
                </c:pt>
                <c:pt idx="6">
                  <c:v>2970</c:v>
                </c:pt>
                <c:pt idx="7">
                  <c:v>3535</c:v>
                </c:pt>
                <c:pt idx="8">
                  <c:v>3711</c:v>
                </c:pt>
                <c:pt idx="9">
                  <c:v>2604</c:v>
                </c:pt>
                <c:pt idx="10">
                  <c:v>1564</c:v>
                </c:pt>
                <c:pt idx="11">
                  <c:v>1306</c:v>
                </c:pt>
                <c:pt idx="12">
                  <c:v>1540</c:v>
                </c:pt>
                <c:pt idx="13">
                  <c:v>1642</c:v>
                </c:pt>
                <c:pt idx="14">
                  <c:v>1517</c:v>
                </c:pt>
                <c:pt idx="15">
                  <c:v>1562</c:v>
                </c:pt>
                <c:pt idx="16">
                  <c:v>1568</c:v>
                </c:pt>
                <c:pt idx="17">
                  <c:v>1567</c:v>
                </c:pt>
                <c:pt idx="18">
                  <c:v>1520</c:v>
                </c:pt>
                <c:pt idx="19">
                  <c:v>1605</c:v>
                </c:pt>
                <c:pt idx="20">
                  <c:v>1443</c:v>
                </c:pt>
                <c:pt idx="21">
                  <c:v>1321</c:v>
                </c:pt>
                <c:pt idx="22">
                  <c:v>1162</c:v>
                </c:pt>
                <c:pt idx="23">
                  <c:v>1034</c:v>
                </c:pt>
                <c:pt idx="24">
                  <c:v>978</c:v>
                </c:pt>
                <c:pt idx="25">
                  <c:v>890</c:v>
                </c:pt>
                <c:pt idx="26">
                  <c:v>923</c:v>
                </c:pt>
                <c:pt idx="27">
                  <c:v>896</c:v>
                </c:pt>
                <c:pt idx="28">
                  <c:v>854</c:v>
                </c:pt>
                <c:pt idx="29">
                  <c:v>829</c:v>
                </c:pt>
                <c:pt idx="30">
                  <c:v>728</c:v>
                </c:pt>
                <c:pt idx="31">
                  <c:v>671</c:v>
                </c:pt>
                <c:pt idx="32">
                  <c:v>663</c:v>
                </c:pt>
                <c:pt idx="33">
                  <c:v>659</c:v>
                </c:pt>
                <c:pt idx="34">
                  <c:v>615</c:v>
                </c:pt>
                <c:pt idx="35">
                  <c:v>615</c:v>
                </c:pt>
              </c:numCache>
            </c:numRef>
          </c:val>
          <c:extLst>
            <c:ext xmlns:c16="http://schemas.microsoft.com/office/drawing/2014/chart" uri="{C3380CC4-5D6E-409C-BE32-E72D297353CC}">
              <c16:uniqueId val="{00000015-F55A-4CC8-9B4F-6F47322A2163}"/>
            </c:ext>
          </c:extLst>
        </c:ser>
        <c:dLbls>
          <c:showLegendKey val="0"/>
          <c:showVal val="1"/>
          <c:showCatName val="0"/>
          <c:showSerName val="0"/>
          <c:showPercent val="0"/>
          <c:showBubbleSize val="0"/>
        </c:dLbls>
        <c:axId val="-2007332112"/>
        <c:axId val="-2007335920"/>
      </c:areaChart>
      <c:catAx>
        <c:axId val="-2007332112"/>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r>
                  <a:rPr lang="en-US" sz="2400" b="0">
                    <a:latin typeface="Arial" panose="020B0604020202020204" pitchFamily="34" charset="0"/>
                    <a:cs typeface="Arial" panose="020B0604020202020204" pitchFamily="34" charset="0"/>
                  </a:rPr>
                  <a:t>Year of Death</a:t>
                </a:r>
              </a:p>
            </c:rich>
          </c:tx>
          <c:layout>
            <c:manualLayout>
              <c:xMode val="edge"/>
              <c:yMode val="edge"/>
              <c:x val="0.43386791259526292"/>
              <c:y val="0.94835297260831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7335920"/>
        <c:crosses val="autoZero"/>
        <c:auto val="1"/>
        <c:lblAlgn val="ctr"/>
        <c:lblOffset val="100"/>
        <c:noMultiLvlLbl val="0"/>
      </c:catAx>
      <c:valAx>
        <c:axId val="-2007335920"/>
        <c:scaling>
          <c:orientation val="minMax"/>
          <c:max val="5500"/>
          <c:min val="0"/>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b="0">
                    <a:latin typeface="Arial" panose="020B0604020202020204" pitchFamily="34" charset="0"/>
                    <a:cs typeface="Arial" panose="020B0604020202020204" pitchFamily="34" charset="0"/>
                  </a:rPr>
                  <a:t>Number of Deaths</a:t>
                </a:r>
              </a:p>
            </c:rich>
          </c:tx>
          <c:layout>
            <c:manualLayout>
              <c:xMode val="edge"/>
              <c:yMode val="edge"/>
              <c:x val="4.7415868540338869E-3"/>
              <c:y val="0.22450649613031173"/>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7332112"/>
        <c:crosses val="autoZero"/>
        <c:crossBetween val="midCat"/>
      </c:valAx>
      <c:spPr>
        <a:noFill/>
        <a:ln>
          <a:noFill/>
        </a:ln>
        <a:effectLst/>
      </c:spPr>
    </c:plotArea>
    <c:legend>
      <c:legendPos val="r"/>
      <c:legendEntry>
        <c:idx val="0"/>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15752653200958575"/>
          <c:y val="2.2464603040559762E-3"/>
          <c:w val="0.80382612499524519"/>
          <c:h val="0.1463826673513259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08847968826178"/>
          <c:y val="6.6549512509302966E-2"/>
          <c:w val="0.82987351895483952"/>
          <c:h val="0.77615795129656096"/>
        </c:manualLayout>
      </c:layout>
      <c:areaChart>
        <c:grouping val="standard"/>
        <c:varyColors val="0"/>
        <c:ser>
          <c:idx val="0"/>
          <c:order val="0"/>
          <c:tx>
            <c:strRef>
              <c:f>Sheet1!$B$1</c:f>
              <c:strCache>
                <c:ptCount val="1"/>
                <c:pt idx="0">
                  <c:v>Death Rate per 100,000 Population</c:v>
                </c:pt>
              </c:strCache>
            </c:strRef>
          </c:tx>
          <c:spPr>
            <a:solidFill>
              <a:srgbClr val="F78E1E"/>
            </a:solidFill>
            <a:ln w="9525">
              <a:solidFill>
                <a:schemeClr val="tx1"/>
              </a:solidFill>
            </a:ln>
          </c:spPr>
          <c:dLbls>
            <c:dLbl>
              <c:idx val="0"/>
              <c:layout>
                <c:manualLayout>
                  <c:x val="1.8170242306668187E-2"/>
                  <c:y val="-0.353194879323265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CE-4159-9064-1803D16815E5}"/>
                </c:ext>
              </c:extLst>
            </c:dLbl>
            <c:dLbl>
              <c:idx val="1"/>
              <c:layout>
                <c:manualLayout>
                  <c:x val="-1.4555517516832135E-3"/>
                  <c:y val="-0.347922029252875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CE-4159-9064-1803D16815E5}"/>
                </c:ext>
              </c:extLst>
            </c:dLbl>
            <c:dLbl>
              <c:idx val="2"/>
              <c:layout>
                <c:manualLayout>
                  <c:x val="-7.3485107839781783E-3"/>
                  <c:y val="-0.334833985715085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CE-4159-9064-1803D16815E5}"/>
                </c:ext>
              </c:extLst>
            </c:dLbl>
            <c:dLbl>
              <c:idx val="3"/>
              <c:layout>
                <c:manualLayout>
                  <c:x val="-7.2834645669300193E-4"/>
                  <c:y val="-0.306084267497645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CE-4159-9064-1803D16815E5}"/>
                </c:ext>
              </c:extLst>
            </c:dLbl>
            <c:dLbl>
              <c:idx val="4"/>
              <c:layout>
                <c:manualLayout>
                  <c:x val="-3.2784624747994344E-3"/>
                  <c:y val="-0.285212769165162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CE-4159-9064-1803D16815E5}"/>
                </c:ext>
              </c:extLst>
            </c:dLbl>
            <c:dLbl>
              <c:idx val="5"/>
              <c:layout>
                <c:manualLayout>
                  <c:x val="-1.0266366160751734E-2"/>
                  <c:y val="-0.261641696475620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CE-4159-9064-1803D16815E5}"/>
                </c:ext>
              </c:extLst>
            </c:dLbl>
            <c:dLbl>
              <c:idx val="6"/>
              <c:layout>
                <c:manualLayout>
                  <c:x val="-1.5199322910723116E-2"/>
                  <c:y val="-0.26120110034166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CE-4159-9064-1803D16815E5}"/>
                </c:ext>
              </c:extLst>
            </c:dLbl>
            <c:dLbl>
              <c:idx val="7"/>
              <c:layout>
                <c:manualLayout>
                  <c:x val="-1.2496005934040854E-2"/>
                  <c:y val="-0.253323085575953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CE-4159-9064-1803D16815E5}"/>
                </c:ext>
              </c:extLst>
            </c:dLbl>
            <c:dLbl>
              <c:idx val="8"/>
              <c:layout>
                <c:manualLayout>
                  <c:x val="0"/>
                  <c:y val="-0.224104234527687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CE-4159-9064-1803D16815E5}"/>
                </c:ext>
              </c:extLst>
            </c:dLbl>
            <c:dLbl>
              <c:idx val="9"/>
              <c:layout>
                <c:manualLayout>
                  <c:x val="-2.4154589371980675E-3"/>
                  <c:y val="-0.208604954367666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ACE-4159-9064-1803D16815E5}"/>
                </c:ext>
              </c:extLst>
            </c:dLbl>
            <c:numFmt formatCode="#,##0.0" sourceLinked="0"/>
            <c:spPr>
              <a:noFill/>
              <a:ln>
                <a:noFill/>
              </a:ln>
              <a:effectLst/>
            </c:spPr>
            <c:txPr>
              <a:bodyPr wrap="square" lIns="38100" tIns="19050" rIns="38100" bIns="19050" anchor="ctr">
                <a:spAutoFit/>
              </a:bodyPr>
              <a:lstStyle/>
              <a:p>
                <a:pPr>
                  <a:defRPr sz="2400">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Sheet1!$B$2:$B$31</c:f>
              <c:numCache>
                <c:formatCode>0.0</c:formatCode>
                <c:ptCount val="10"/>
                <c:pt idx="0">
                  <c:v>4.7788188665076596</c:v>
                </c:pt>
                <c:pt idx="1">
                  <c:v>4.5761282084034196</c:v>
                </c:pt>
                <c:pt idx="2">
                  <c:v>4.29193996792202</c:v>
                </c:pt>
                <c:pt idx="3">
                  <c:v>4.09765325569178</c:v>
                </c:pt>
                <c:pt idx="4">
                  <c:v>3.5415910490761902</c:v>
                </c:pt>
                <c:pt idx="5">
                  <c:v>3.20168644419797</c:v>
                </c:pt>
                <c:pt idx="6">
                  <c:v>3.1172783592753102</c:v>
                </c:pt>
                <c:pt idx="7">
                  <c:v>3.0451787150233001</c:v>
                </c:pt>
                <c:pt idx="8">
                  <c:v>2.78111190580828</c:v>
                </c:pt>
                <c:pt idx="9">
                  <c:v>2.78111190580828</c:v>
                </c:pt>
              </c:numCache>
            </c:numRef>
          </c:val>
          <c:extLst>
            <c:ext xmlns:c16="http://schemas.microsoft.com/office/drawing/2014/chart" uri="{C3380CC4-5D6E-409C-BE32-E72D297353CC}">
              <c16:uniqueId val="{0000000A-6ACE-4159-9064-1803D16815E5}"/>
            </c:ext>
          </c:extLst>
        </c:ser>
        <c:dLbls>
          <c:showLegendKey val="0"/>
          <c:showVal val="1"/>
          <c:showCatName val="0"/>
          <c:showSerName val="0"/>
          <c:showPercent val="0"/>
          <c:showBubbleSize val="0"/>
        </c:dLbls>
        <c:axId val="-2007332112"/>
        <c:axId val="-2007335920"/>
      </c:areaChart>
      <c:catAx>
        <c:axId val="-2007332112"/>
        <c:scaling>
          <c:orientation val="minMax"/>
        </c:scaling>
        <c:delete val="0"/>
        <c:axPos val="b"/>
        <c:title>
          <c:tx>
            <c:rich>
              <a:bodyPr/>
              <a:lstStyle/>
              <a:p>
                <a:pPr>
                  <a:defRPr sz="2400" b="0">
                    <a:latin typeface="Arial" panose="020B0604020202020204" pitchFamily="34" charset="0"/>
                    <a:cs typeface="Arial" panose="020B0604020202020204" pitchFamily="34" charset="0"/>
                  </a:defRPr>
                </a:pPr>
                <a:r>
                  <a:rPr lang="en-US" sz="2400" b="0">
                    <a:latin typeface="Arial" panose="020B0604020202020204" pitchFamily="34" charset="0"/>
                    <a:cs typeface="Arial" panose="020B0604020202020204" pitchFamily="34" charset="0"/>
                  </a:rPr>
                  <a:t>Year of Death</a:t>
                </a:r>
              </a:p>
            </c:rich>
          </c:tx>
          <c:layout>
            <c:manualLayout>
              <c:xMode val="edge"/>
              <c:yMode val="edge"/>
              <c:x val="0.43386791259526292"/>
              <c:y val="0.9483529726083153"/>
            </c:manualLayout>
          </c:layout>
          <c:overlay val="0"/>
        </c:title>
        <c:numFmt formatCode="General" sourceLinked="1"/>
        <c:majorTickMark val="out"/>
        <c:minorTickMark val="none"/>
        <c:tickLblPos val="nextTo"/>
        <c:txPr>
          <a:bodyPr/>
          <a:lstStyle/>
          <a:p>
            <a:pPr>
              <a:defRPr sz="2000" b="0">
                <a:latin typeface="Arial" panose="020B0604020202020204" pitchFamily="34" charset="0"/>
                <a:cs typeface="Arial" panose="020B0604020202020204" pitchFamily="34" charset="0"/>
              </a:defRPr>
            </a:pPr>
            <a:endParaRPr lang="en-US"/>
          </a:p>
        </c:txPr>
        <c:crossAx val="-2007335920"/>
        <c:crosses val="autoZero"/>
        <c:auto val="1"/>
        <c:lblAlgn val="ctr"/>
        <c:lblOffset val="100"/>
        <c:noMultiLvlLbl val="0"/>
      </c:catAx>
      <c:valAx>
        <c:axId val="-2007335920"/>
        <c:scaling>
          <c:orientation val="minMax"/>
        </c:scaling>
        <c:delete val="0"/>
        <c:axPos val="l"/>
        <c:title>
          <c:tx>
            <c:rich>
              <a:bodyPr rot="-5400000" vert="horz"/>
              <a:lstStyle/>
              <a:p>
                <a:pPr>
                  <a:defRPr sz="2400" b="0"/>
                </a:pPr>
                <a:r>
                  <a:rPr lang="en-US" sz="2300" b="0">
                    <a:latin typeface="Arial" panose="020B0604020202020204" pitchFamily="34" charset="0"/>
                    <a:cs typeface="Arial" panose="020B0604020202020204" pitchFamily="34" charset="0"/>
                  </a:rPr>
                  <a:t>Rate per 100,000 Population</a:t>
                </a:r>
              </a:p>
            </c:rich>
          </c:tx>
          <c:layout>
            <c:manualLayout>
              <c:xMode val="edge"/>
              <c:yMode val="edge"/>
              <c:x val="3.3366236829092018E-2"/>
              <c:y val="8.4743784527978566E-2"/>
            </c:manualLayout>
          </c:layout>
          <c:overlay val="0"/>
        </c:title>
        <c:numFmt formatCode="#,##0" sourceLinked="0"/>
        <c:majorTickMark val="out"/>
        <c:minorTickMark val="none"/>
        <c:tickLblPos val="nextTo"/>
        <c:txPr>
          <a:bodyPr/>
          <a:lstStyle/>
          <a:p>
            <a:pPr>
              <a:defRPr sz="2400" b="0">
                <a:latin typeface="Arial" panose="020B0604020202020204" pitchFamily="34" charset="0"/>
                <a:cs typeface="Arial" panose="020B0604020202020204" pitchFamily="34" charset="0"/>
              </a:defRPr>
            </a:pPr>
            <a:endParaRPr lang="en-US"/>
          </a:p>
        </c:txPr>
        <c:crossAx val="-2007332112"/>
        <c:crosses val="autoZero"/>
        <c:crossBetween val="midCat"/>
      </c:valAx>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55941517079699"/>
          <c:y val="0.10329691183354348"/>
          <c:w val="0.85170446536174738"/>
          <c:h val="0.68678617125984254"/>
        </c:manualLayout>
      </c:layout>
      <c:lineChart>
        <c:grouping val="standard"/>
        <c:varyColors val="0"/>
        <c:ser>
          <c:idx val="0"/>
          <c:order val="0"/>
          <c:tx>
            <c:strRef>
              <c:f>Sheet1!$B$1</c:f>
              <c:strCache>
                <c:ptCount val="1"/>
                <c:pt idx="0">
                  <c:v>White</c:v>
                </c:pt>
              </c:strCache>
            </c:strRef>
          </c:tx>
          <c:spPr>
            <a:ln w="38100">
              <a:solidFill>
                <a:srgbClr val="28B1BD"/>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0.0</c:formatCode>
                <c:ptCount val="10"/>
                <c:pt idx="0">
                  <c:v>2.0479306798219699</c:v>
                </c:pt>
                <c:pt idx="1">
                  <c:v>2.1386557587973298</c:v>
                </c:pt>
                <c:pt idx="2">
                  <c:v>2.0348058034462202</c:v>
                </c:pt>
                <c:pt idx="3">
                  <c:v>1.9402437124927201</c:v>
                </c:pt>
                <c:pt idx="4">
                  <c:v>1.69716016233737</c:v>
                </c:pt>
                <c:pt idx="5">
                  <c:v>1.61127709822806</c:v>
                </c:pt>
                <c:pt idx="6">
                  <c:v>1.68377000865334</c:v>
                </c:pt>
                <c:pt idx="7">
                  <c:v>1.58049877572469</c:v>
                </c:pt>
                <c:pt idx="8">
                  <c:v>1.6011859105970101</c:v>
                </c:pt>
                <c:pt idx="9">
                  <c:v>1.5</c:v>
                </c:pt>
              </c:numCache>
            </c:numRef>
          </c:val>
          <c:smooth val="0"/>
          <c:extLst>
            <c:ext xmlns:c16="http://schemas.microsoft.com/office/drawing/2014/chart" uri="{C3380CC4-5D6E-409C-BE32-E72D297353CC}">
              <c16:uniqueId val="{00000000-3543-49D0-880B-325C7C104F00}"/>
            </c:ext>
          </c:extLst>
        </c:ser>
        <c:ser>
          <c:idx val="1"/>
          <c:order val="1"/>
          <c:tx>
            <c:strRef>
              <c:f>Sheet1!$C$1</c:f>
              <c:strCache>
                <c:ptCount val="1"/>
                <c:pt idx="0">
                  <c:v>Black</c:v>
                </c:pt>
              </c:strCache>
            </c:strRef>
          </c:tx>
          <c:spPr>
            <a:ln w="38100">
              <a:solidFill>
                <a:srgbClr val="BC5E00"/>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0.0</c:formatCode>
                <c:ptCount val="10"/>
                <c:pt idx="0">
                  <c:v>17.784848710331499</c:v>
                </c:pt>
                <c:pt idx="1">
                  <c:v>16.999323965108701</c:v>
                </c:pt>
                <c:pt idx="2">
                  <c:v>14.2115719577649</c:v>
                </c:pt>
                <c:pt idx="3">
                  <c:v>15.0217863439286</c:v>
                </c:pt>
                <c:pt idx="4">
                  <c:v>13.106364388135599</c:v>
                </c:pt>
                <c:pt idx="5">
                  <c:v>11.466799334986799</c:v>
                </c:pt>
                <c:pt idx="6">
                  <c:v>10.9594070206022</c:v>
                </c:pt>
                <c:pt idx="7">
                  <c:v>10.8060384380287</c:v>
                </c:pt>
                <c:pt idx="8">
                  <c:v>9.5852816830819503</c:v>
                </c:pt>
                <c:pt idx="9">
                  <c:v>9.4</c:v>
                </c:pt>
              </c:numCache>
            </c:numRef>
          </c:val>
          <c:smooth val="0"/>
          <c:extLst>
            <c:ext xmlns:c16="http://schemas.microsoft.com/office/drawing/2014/chart" uri="{C3380CC4-5D6E-409C-BE32-E72D297353CC}">
              <c16:uniqueId val="{00000001-3543-49D0-880B-325C7C104F00}"/>
            </c:ext>
          </c:extLst>
        </c:ser>
        <c:ser>
          <c:idx val="2"/>
          <c:order val="2"/>
          <c:tx>
            <c:strRef>
              <c:f>Sheet1!$D$1</c:f>
              <c:strCache>
                <c:ptCount val="1"/>
                <c:pt idx="0">
                  <c:v>Hispanic/Latino</c:v>
                </c:pt>
              </c:strCache>
            </c:strRef>
          </c:tx>
          <c:spPr>
            <a:ln w="38100">
              <a:solidFill>
                <a:srgbClr val="FFCF01"/>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Cache>
                <c:formatCode>0.0</c:formatCode>
                <c:ptCount val="10"/>
                <c:pt idx="0">
                  <c:v>3.0054117447483799</c:v>
                </c:pt>
                <c:pt idx="1">
                  <c:v>2.6342091790962101</c:v>
                </c:pt>
                <c:pt idx="2">
                  <c:v>3.3185819928731899</c:v>
                </c:pt>
                <c:pt idx="3">
                  <c:v>2.4179001987514002</c:v>
                </c:pt>
                <c:pt idx="4">
                  <c:v>2.0249777106419802</c:v>
                </c:pt>
                <c:pt idx="5">
                  <c:v>1.94692605407967</c:v>
                </c:pt>
                <c:pt idx="6">
                  <c:v>1.75444909492805</c:v>
                </c:pt>
                <c:pt idx="7">
                  <c:v>1.6981182423990999</c:v>
                </c:pt>
                <c:pt idx="8">
                  <c:v>1.3942099819653799</c:v>
                </c:pt>
                <c:pt idx="9">
                  <c:v>1.5</c:v>
                </c:pt>
              </c:numCache>
            </c:numRef>
          </c:val>
          <c:smooth val="0"/>
          <c:extLst>
            <c:ext xmlns:c16="http://schemas.microsoft.com/office/drawing/2014/chart" uri="{C3380CC4-5D6E-409C-BE32-E72D297353CC}">
              <c16:uniqueId val="{00000002-3543-49D0-880B-325C7C104F00}"/>
            </c:ext>
          </c:extLst>
        </c:ser>
        <c:ser>
          <c:idx val="3"/>
          <c:order val="3"/>
          <c:tx>
            <c:strRef>
              <c:f>Sheet1!$E$1</c:f>
              <c:strCache>
                <c:ptCount val="1"/>
                <c:pt idx="0">
                  <c:v>Other</c:v>
                </c:pt>
              </c:strCache>
            </c:strRef>
          </c:tx>
          <c:spPr>
            <a:ln w="38100">
              <a:solidFill>
                <a:schemeClr val="tx1"/>
              </a:solidFill>
            </a:ln>
          </c:spPr>
          <c:marker>
            <c:symbol val="none"/>
          </c:marker>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Sheet1!$E$2:$E$11</c:f>
              <c:numCache>
                <c:formatCode>0.0</c:formatCode>
                <c:ptCount val="10"/>
                <c:pt idx="0">
                  <c:v>3.5762565177274999</c:v>
                </c:pt>
                <c:pt idx="1">
                  <c:v>2.3085331464960501</c:v>
                </c:pt>
                <c:pt idx="2">
                  <c:v>3.1224107687486802</c:v>
                </c:pt>
                <c:pt idx="3">
                  <c:v>1.9385501152898801</c:v>
                </c:pt>
                <c:pt idx="4">
                  <c:v>1.3524338607825399</c:v>
                </c:pt>
                <c:pt idx="5">
                  <c:v>0.90100101212447004</c:v>
                </c:pt>
                <c:pt idx="6">
                  <c:v>1.07114443993265</c:v>
                </c:pt>
                <c:pt idx="7">
                  <c:v>1.52511095182175</c:v>
                </c:pt>
                <c:pt idx="8">
                  <c:v>1.47354480543222</c:v>
                </c:pt>
                <c:pt idx="9">
                  <c:v>1.7</c:v>
                </c:pt>
              </c:numCache>
            </c:numRef>
          </c:val>
          <c:smooth val="0"/>
          <c:extLst>
            <c:ext xmlns:c16="http://schemas.microsoft.com/office/drawing/2014/chart" uri="{C3380CC4-5D6E-409C-BE32-E72D297353CC}">
              <c16:uniqueId val="{00000003-3543-49D0-880B-325C7C104F00}"/>
            </c:ext>
          </c:extLst>
        </c:ser>
        <c:dLbls>
          <c:showLegendKey val="0"/>
          <c:showVal val="0"/>
          <c:showCatName val="0"/>
          <c:showSerName val="0"/>
          <c:showPercent val="0"/>
          <c:showBubbleSize val="0"/>
        </c:dLbls>
        <c:smooth val="0"/>
        <c:axId val="292028880"/>
        <c:axId val="292030056"/>
      </c:lineChart>
      <c:catAx>
        <c:axId val="292028880"/>
        <c:scaling>
          <c:orientation val="minMax"/>
        </c:scaling>
        <c:delete val="0"/>
        <c:axPos val="b"/>
        <c:title>
          <c:tx>
            <c:rich>
              <a:bodyPr/>
              <a:lstStyle/>
              <a:p>
                <a:pPr>
                  <a:defRPr/>
                </a:pPr>
                <a:r>
                  <a:rPr lang="en-US"/>
                  <a:t>Year of Death</a:t>
                </a:r>
              </a:p>
            </c:rich>
          </c:tx>
          <c:layout>
            <c:manualLayout>
              <c:xMode val="edge"/>
              <c:yMode val="edge"/>
              <c:x val="0.40840456084293814"/>
              <c:y val="0.91031243147735275"/>
            </c:manualLayout>
          </c:layout>
          <c:overlay val="0"/>
        </c:title>
        <c:numFmt formatCode="General" sourceLinked="1"/>
        <c:majorTickMark val="out"/>
        <c:minorTickMark val="none"/>
        <c:tickLblPos val="nextTo"/>
        <c:txPr>
          <a:bodyPr/>
          <a:lstStyle/>
          <a:p>
            <a:pPr>
              <a:defRPr sz="2000"/>
            </a:pPr>
            <a:endParaRPr lang="en-US"/>
          </a:p>
        </c:txPr>
        <c:crossAx val="292030056"/>
        <c:crosses val="autoZero"/>
        <c:auto val="1"/>
        <c:lblAlgn val="ctr"/>
        <c:lblOffset val="100"/>
        <c:noMultiLvlLbl val="0"/>
      </c:catAx>
      <c:valAx>
        <c:axId val="292030056"/>
        <c:scaling>
          <c:orientation val="minMax"/>
        </c:scaling>
        <c:delete val="0"/>
        <c:axPos val="l"/>
        <c:majorGridlines/>
        <c:title>
          <c:tx>
            <c:rich>
              <a:bodyPr rot="-5400000" vert="horz"/>
              <a:lstStyle/>
              <a:p>
                <a:pPr>
                  <a:defRPr sz="2100"/>
                </a:pPr>
                <a:r>
                  <a:rPr lang="en-US" sz="2100"/>
                  <a:t>Rates Per 100,000 Population</a:t>
                </a:r>
              </a:p>
            </c:rich>
          </c:tx>
          <c:layout>
            <c:manualLayout>
              <c:xMode val="edge"/>
              <c:yMode val="edge"/>
              <c:x val="1.1146599916974543E-2"/>
              <c:y val="6.8225779778620224E-2"/>
            </c:manualLayout>
          </c:layout>
          <c:overlay val="0"/>
        </c:title>
        <c:numFmt formatCode="0" sourceLinked="0"/>
        <c:majorTickMark val="out"/>
        <c:minorTickMark val="none"/>
        <c:tickLblPos val="nextTo"/>
        <c:spPr>
          <a:ln>
            <a:noFill/>
          </a:ln>
        </c:spPr>
        <c:txPr>
          <a:bodyPr/>
          <a:lstStyle/>
          <a:p>
            <a:pPr>
              <a:defRPr sz="2000"/>
            </a:pPr>
            <a:endParaRPr lang="en-US"/>
          </a:p>
        </c:txPr>
        <c:crossAx val="292028880"/>
        <c:crosses val="autoZero"/>
        <c:crossBetween val="midCat"/>
      </c:valAx>
      <c:spPr>
        <a:noFill/>
        <a:ln w="25400">
          <a:noFill/>
        </a:ln>
      </c:spPr>
    </c:plotArea>
    <c:legend>
      <c:legendPos val="t"/>
      <c:layout>
        <c:manualLayout>
          <c:xMode val="edge"/>
          <c:yMode val="edge"/>
          <c:x val="0.14686711727405755"/>
          <c:y val="1.2500000000000001E-2"/>
          <c:w val="0.73435451652614214"/>
          <c:h val="6.8612709659635895E-2"/>
        </c:manualLayout>
      </c:layout>
      <c:overlay val="0"/>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White</c:v>
                </c:pt>
              </c:strCache>
            </c:strRef>
          </c:tx>
          <c:spPr>
            <a:solidFill>
              <a:srgbClr val="28B1BD"/>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N=436</c:v>
                </c:pt>
                <c:pt idx="1">
                  <c:v>Female N=179</c:v>
                </c:pt>
              </c:strCache>
            </c:strRef>
          </c:cat>
          <c:val>
            <c:numRef>
              <c:f>Sheet1!$B$2:$B$3</c:f>
              <c:numCache>
                <c:formatCode>0.0</c:formatCode>
                <c:ptCount val="2"/>
                <c:pt idx="0">
                  <c:v>3</c:v>
                </c:pt>
                <c:pt idx="1">
                  <c:v>0.5</c:v>
                </c:pt>
              </c:numCache>
            </c:numRef>
          </c:val>
          <c:extLst>
            <c:ext xmlns:c16="http://schemas.microsoft.com/office/drawing/2014/chart" uri="{C3380CC4-5D6E-409C-BE32-E72D297353CC}">
              <c16:uniqueId val="{00000000-4705-4220-9ED4-13AD94A618CB}"/>
            </c:ext>
          </c:extLst>
        </c:ser>
        <c:ser>
          <c:idx val="1"/>
          <c:order val="1"/>
          <c:tx>
            <c:strRef>
              <c:f>Sheet1!$C$1</c:f>
              <c:strCache>
                <c:ptCount val="1"/>
                <c:pt idx="0">
                  <c:v>Black</c:v>
                </c:pt>
              </c:strCache>
            </c:strRef>
          </c:tx>
          <c:spPr>
            <a:solidFill>
              <a:srgbClr val="BC5E00"/>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N=436</c:v>
                </c:pt>
                <c:pt idx="1">
                  <c:v>Female N=179</c:v>
                </c:pt>
              </c:strCache>
            </c:strRef>
          </c:cat>
          <c:val>
            <c:numRef>
              <c:f>Sheet1!$C$2:$C$3</c:f>
              <c:numCache>
                <c:formatCode>0.0</c:formatCode>
                <c:ptCount val="2"/>
                <c:pt idx="0">
                  <c:v>14.4</c:v>
                </c:pt>
                <c:pt idx="1">
                  <c:v>8.6999999999999993</c:v>
                </c:pt>
              </c:numCache>
            </c:numRef>
          </c:val>
          <c:extLst>
            <c:ext xmlns:c16="http://schemas.microsoft.com/office/drawing/2014/chart" uri="{C3380CC4-5D6E-409C-BE32-E72D297353CC}">
              <c16:uniqueId val="{00000001-4705-4220-9ED4-13AD94A618CB}"/>
            </c:ext>
          </c:extLst>
        </c:ser>
        <c:ser>
          <c:idx val="2"/>
          <c:order val="2"/>
          <c:tx>
            <c:strRef>
              <c:f>Sheet1!$D$1</c:f>
              <c:strCache>
                <c:ptCount val="1"/>
                <c:pt idx="0">
                  <c:v>Hispanic/Latino</c:v>
                </c:pt>
              </c:strCache>
            </c:strRef>
          </c:tx>
          <c:spPr>
            <a:solidFill>
              <a:srgbClr val="FFD403"/>
            </a:solidFill>
            <a:ln>
              <a:solidFill>
                <a:schemeClr val="tx1"/>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 N=436</c:v>
                </c:pt>
                <c:pt idx="1">
                  <c:v>Female N=179</c:v>
                </c:pt>
              </c:strCache>
            </c:strRef>
          </c:cat>
          <c:val>
            <c:numRef>
              <c:f>Sheet1!$D$2:$D$3</c:f>
              <c:numCache>
                <c:formatCode>0.0</c:formatCode>
                <c:ptCount val="2"/>
                <c:pt idx="0">
                  <c:v>2.7</c:v>
                </c:pt>
                <c:pt idx="1">
                  <c:v>0.9</c:v>
                </c:pt>
              </c:numCache>
            </c:numRef>
          </c:val>
          <c:extLst>
            <c:ext xmlns:c16="http://schemas.microsoft.com/office/drawing/2014/chart" uri="{C3380CC4-5D6E-409C-BE32-E72D297353CC}">
              <c16:uniqueId val="{00000002-4705-4220-9ED4-13AD94A618CB}"/>
            </c:ext>
          </c:extLst>
        </c:ser>
        <c:dLbls>
          <c:dLblPos val="outEnd"/>
          <c:showLegendKey val="0"/>
          <c:showVal val="1"/>
          <c:showCatName val="0"/>
          <c:showSerName val="0"/>
          <c:showPercent val="0"/>
          <c:showBubbleSize val="0"/>
        </c:dLbls>
        <c:gapWidth val="150"/>
        <c:axId val="-805670768"/>
        <c:axId val="-805726432"/>
      </c:barChart>
      <c:catAx>
        <c:axId val="-805670768"/>
        <c:scaling>
          <c:orientation val="minMax"/>
        </c:scaling>
        <c:delete val="0"/>
        <c:axPos val="b"/>
        <c:numFmt formatCode="General" sourceLinked="0"/>
        <c:majorTickMark val="out"/>
        <c:minorTickMark val="none"/>
        <c:tickLblPos val="nextTo"/>
        <c:crossAx val="-805726432"/>
        <c:crosses val="autoZero"/>
        <c:auto val="1"/>
        <c:lblAlgn val="ctr"/>
        <c:lblOffset val="100"/>
        <c:noMultiLvlLbl val="0"/>
      </c:catAx>
      <c:valAx>
        <c:axId val="-805726432"/>
        <c:scaling>
          <c:orientation val="minMax"/>
        </c:scaling>
        <c:delete val="0"/>
        <c:axPos val="l"/>
        <c:title>
          <c:tx>
            <c:rich>
              <a:bodyPr rot="-5400000" vert="horz"/>
              <a:lstStyle/>
              <a:p>
                <a:pPr>
                  <a:defRPr sz="2200"/>
                </a:pPr>
                <a:r>
                  <a:rPr lang="en-US" sz="2200"/>
                  <a:t>Rates per 100,000 Population</a:t>
                </a:r>
              </a:p>
            </c:rich>
          </c:tx>
          <c:layout>
            <c:manualLayout>
              <c:xMode val="edge"/>
              <c:yMode val="edge"/>
              <c:x val="0"/>
              <c:y val="0.21715782727740654"/>
            </c:manualLayout>
          </c:layout>
          <c:overlay val="0"/>
        </c:title>
        <c:numFmt formatCode="0.0" sourceLinked="1"/>
        <c:majorTickMark val="out"/>
        <c:minorTickMark val="none"/>
        <c:tickLblPos val="nextTo"/>
        <c:crossAx val="-805670768"/>
        <c:crosses val="autoZero"/>
        <c:crossBetween val="between"/>
        <c:majorUnit val="4"/>
      </c:valAx>
    </c:plotArea>
    <c:legend>
      <c:legendPos val="t"/>
      <c:layout>
        <c:manualLayout>
          <c:xMode val="edge"/>
          <c:yMode val="edge"/>
          <c:x val="0.16290730763917699"/>
          <c:y val="2.5568181818181799E-2"/>
          <c:w val="0.68410042823594397"/>
          <c:h val="7.9890613815318604E-2"/>
        </c:manualLayout>
      </c:layout>
      <c:overlay val="0"/>
      <c:spPr>
        <a:ln>
          <a:noFill/>
        </a:ln>
      </c:spPr>
    </c:legend>
    <c:plotVisOnly val="1"/>
    <c:dispBlanksAs val="gap"/>
    <c:showDLblsOverMax val="0"/>
  </c:chart>
  <c:txPr>
    <a:bodyPr/>
    <a:lstStyle/>
    <a:p>
      <a:pPr>
        <a:defRPr sz="2400" b="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5627023580392"/>
          <c:y val="0.16736457237069763"/>
          <c:w val="0.71875095963606217"/>
          <c:h val="0.64016948931791839"/>
        </c:manualLayout>
      </c:layout>
      <c:lineChart>
        <c:grouping val="standard"/>
        <c:varyColors val="0"/>
        <c:ser>
          <c:idx val="0"/>
          <c:order val="0"/>
          <c:tx>
            <c:strRef>
              <c:f>'Fig 1a-b'!$K$4</c:f>
              <c:strCache>
                <c:ptCount val="1"/>
                <c:pt idx="0">
                  <c:v># Tested</c:v>
                </c:pt>
              </c:strCache>
            </c:strRef>
          </c:tx>
          <c:spPr>
            <a:ln w="28575" cap="rnd">
              <a:solidFill>
                <a:srgbClr val="00A0AF"/>
              </a:solidFill>
              <a:round/>
            </a:ln>
            <a:effectLst/>
          </c:spPr>
          <c:marker>
            <c:symbol val="square"/>
            <c:size val="5"/>
            <c:spPr>
              <a:solidFill>
                <a:srgbClr val="00A0AF"/>
              </a:solidFill>
              <a:ln w="9525">
                <a:solidFill>
                  <a:srgbClr val="00A0AF"/>
                </a:solidFill>
              </a:ln>
              <a:effectLst/>
            </c:spPr>
          </c:marker>
          <c:cat>
            <c:numRef>
              <c:f>'Fig 1a-b'!$J$5:$J$37</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formatCode="0">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'Fig 1a-b'!$K$5:$K$37</c:f>
              <c:numCache>
                <c:formatCode>#,##0</c:formatCode>
                <c:ptCount val="33"/>
                <c:pt idx="0">
                  <c:v>169568</c:v>
                </c:pt>
                <c:pt idx="1">
                  <c:v>212614</c:v>
                </c:pt>
                <c:pt idx="2">
                  <c:v>234975</c:v>
                </c:pt>
                <c:pt idx="3">
                  <c:v>234238</c:v>
                </c:pt>
                <c:pt idx="4">
                  <c:v>241742</c:v>
                </c:pt>
                <c:pt idx="5">
                  <c:v>243633</c:v>
                </c:pt>
                <c:pt idx="6">
                  <c:v>255008</c:v>
                </c:pt>
                <c:pt idx="7">
                  <c:v>241778</c:v>
                </c:pt>
                <c:pt idx="8">
                  <c:v>228441</c:v>
                </c:pt>
                <c:pt idx="9">
                  <c:v>231039</c:v>
                </c:pt>
                <c:pt idx="10">
                  <c:v>245169</c:v>
                </c:pt>
                <c:pt idx="11">
                  <c:v>271380</c:v>
                </c:pt>
                <c:pt idx="12">
                  <c:v>294494</c:v>
                </c:pt>
                <c:pt idx="13">
                  <c:v>301687</c:v>
                </c:pt>
                <c:pt idx="14">
                  <c:v>295602</c:v>
                </c:pt>
                <c:pt idx="15">
                  <c:v>294545</c:v>
                </c:pt>
                <c:pt idx="16">
                  <c:v>296835</c:v>
                </c:pt>
                <c:pt idx="17">
                  <c:v>330051</c:v>
                </c:pt>
                <c:pt idx="18">
                  <c:v>373102</c:v>
                </c:pt>
                <c:pt idx="19" formatCode="General">
                  <c:v>395299</c:v>
                </c:pt>
                <c:pt idx="20">
                  <c:v>410678</c:v>
                </c:pt>
                <c:pt idx="21">
                  <c:v>420586</c:v>
                </c:pt>
                <c:pt idx="22">
                  <c:v>408119</c:v>
                </c:pt>
                <c:pt idx="23">
                  <c:v>428293</c:v>
                </c:pt>
                <c:pt idx="24">
                  <c:v>413063</c:v>
                </c:pt>
                <c:pt idx="25">
                  <c:v>379747</c:v>
                </c:pt>
                <c:pt idx="26">
                  <c:v>367811</c:v>
                </c:pt>
                <c:pt idx="27">
                  <c:v>340495</c:v>
                </c:pt>
                <c:pt idx="28">
                  <c:v>341563</c:v>
                </c:pt>
                <c:pt idx="29">
                  <c:v>311080</c:v>
                </c:pt>
                <c:pt idx="30">
                  <c:v>190960</c:v>
                </c:pt>
                <c:pt idx="31">
                  <c:v>223317</c:v>
                </c:pt>
                <c:pt idx="32">
                  <c:v>247005</c:v>
                </c:pt>
              </c:numCache>
            </c:numRef>
          </c:val>
          <c:smooth val="0"/>
          <c:extLst>
            <c:ext xmlns:c16="http://schemas.microsoft.com/office/drawing/2014/chart" uri="{C3380CC4-5D6E-409C-BE32-E72D297353CC}">
              <c16:uniqueId val="{00000000-9E4B-4327-9D2F-FF5680DDAA40}"/>
            </c:ext>
          </c:extLst>
        </c:ser>
        <c:dLbls>
          <c:showLegendKey val="0"/>
          <c:showVal val="0"/>
          <c:showCatName val="0"/>
          <c:showSerName val="0"/>
          <c:showPercent val="0"/>
          <c:showBubbleSize val="0"/>
        </c:dLbls>
        <c:marker val="1"/>
        <c:smooth val="0"/>
        <c:axId val="209157240"/>
        <c:axId val="209157624"/>
      </c:lineChart>
      <c:lineChart>
        <c:grouping val="standard"/>
        <c:varyColors val="0"/>
        <c:ser>
          <c:idx val="1"/>
          <c:order val="1"/>
          <c:tx>
            <c:strRef>
              <c:f>'Fig 1a-b'!$M$4</c:f>
              <c:strCache>
                <c:ptCount val="1"/>
                <c:pt idx="0">
                  <c:v>% Positive</c:v>
                </c:pt>
              </c:strCache>
            </c:strRef>
          </c:tx>
          <c:spPr>
            <a:ln w="28575" cap="rnd">
              <a:solidFill>
                <a:srgbClr val="F78E1E"/>
              </a:solidFill>
              <a:round/>
            </a:ln>
            <a:effectLst/>
          </c:spPr>
          <c:marker>
            <c:symbol val="square"/>
            <c:size val="5"/>
            <c:spPr>
              <a:solidFill>
                <a:srgbClr val="F78E1E"/>
              </a:solidFill>
              <a:ln w="9525">
                <a:solidFill>
                  <a:srgbClr val="F78E1E"/>
                </a:solidFill>
              </a:ln>
              <a:effectLst/>
            </c:spPr>
          </c:marker>
          <c:val>
            <c:numRef>
              <c:f>'Fig 1a-b'!$M$5:$M$37</c:f>
              <c:numCache>
                <c:formatCode>0.0%</c:formatCode>
                <c:ptCount val="33"/>
                <c:pt idx="0">
                  <c:v>4.5999999999999999E-2</c:v>
                </c:pt>
                <c:pt idx="1">
                  <c:v>3.7999999999999999E-2</c:v>
                </c:pt>
                <c:pt idx="2">
                  <c:v>3.2000000000000001E-2</c:v>
                </c:pt>
                <c:pt idx="3">
                  <c:v>0.03</c:v>
                </c:pt>
                <c:pt idx="4">
                  <c:v>2.7E-2</c:v>
                </c:pt>
                <c:pt idx="5">
                  <c:v>2.4E-2</c:v>
                </c:pt>
                <c:pt idx="6">
                  <c:v>2.1000000000000001E-2</c:v>
                </c:pt>
                <c:pt idx="7">
                  <c:v>2.3E-2</c:v>
                </c:pt>
                <c:pt idx="8">
                  <c:v>2.1000000000000001E-2</c:v>
                </c:pt>
                <c:pt idx="9">
                  <c:v>2.1000000000000001E-2</c:v>
                </c:pt>
                <c:pt idx="10">
                  <c:v>2.1000000000000001E-2</c:v>
                </c:pt>
                <c:pt idx="11">
                  <c:v>2.4E-2</c:v>
                </c:pt>
                <c:pt idx="12">
                  <c:v>2.2828988026920752E-2</c:v>
                </c:pt>
                <c:pt idx="13">
                  <c:v>2.1790796421456676E-2</c:v>
                </c:pt>
                <c:pt idx="14">
                  <c:v>1.9360491471640921E-2</c:v>
                </c:pt>
                <c:pt idx="15">
                  <c:v>1.7762990374985146E-2</c:v>
                </c:pt>
                <c:pt idx="16">
                  <c:v>1.6123435578688498E-2</c:v>
                </c:pt>
                <c:pt idx="17">
                  <c:v>1.5291576150352522E-2</c:v>
                </c:pt>
                <c:pt idx="18">
                  <c:v>1.484848647286801E-2</c:v>
                </c:pt>
                <c:pt idx="19">
                  <c:v>1.3167248083096593E-2</c:v>
                </c:pt>
                <c:pt idx="20">
                  <c:v>1.1057324716688013E-2</c:v>
                </c:pt>
                <c:pt idx="21">
                  <c:v>1.1036981735007823E-2</c:v>
                </c:pt>
                <c:pt idx="22">
                  <c:v>9.9652307292725888E-3</c:v>
                </c:pt>
                <c:pt idx="23">
                  <c:v>9.8063708722766884E-3</c:v>
                </c:pt>
                <c:pt idx="24">
                  <c:v>9.9912119942962702E-3</c:v>
                </c:pt>
                <c:pt idx="25">
                  <c:v>1.0293695539398599E-2</c:v>
                </c:pt>
                <c:pt idx="26">
                  <c:v>9.3499106878260838E-3</c:v>
                </c:pt>
                <c:pt idx="27">
                  <c:v>8.5845607130794876E-3</c:v>
                </c:pt>
                <c:pt idx="28">
                  <c:v>8.6923934969537105E-3</c:v>
                </c:pt>
                <c:pt idx="29">
                  <c:v>6.9853413912819851E-3</c:v>
                </c:pt>
                <c:pt idx="30">
                  <c:v>1.0169669040636783E-2</c:v>
                </c:pt>
                <c:pt idx="31">
                  <c:v>1.1687421915931166E-2</c:v>
                </c:pt>
                <c:pt idx="32">
                  <c:v>1.0712333758425943E-2</c:v>
                </c:pt>
              </c:numCache>
            </c:numRef>
          </c:val>
          <c:smooth val="0"/>
          <c:extLst>
            <c:ext xmlns:c16="http://schemas.microsoft.com/office/drawing/2014/chart" uri="{C3380CC4-5D6E-409C-BE32-E72D297353CC}">
              <c16:uniqueId val="{00000001-9E4B-4327-9D2F-FF5680DDAA40}"/>
            </c:ext>
          </c:extLst>
        </c:ser>
        <c:dLbls>
          <c:showLegendKey val="0"/>
          <c:showVal val="0"/>
          <c:showCatName val="0"/>
          <c:showSerName val="0"/>
          <c:showPercent val="0"/>
          <c:showBubbleSize val="0"/>
        </c:dLbls>
        <c:marker val="1"/>
        <c:smooth val="0"/>
        <c:axId val="250105864"/>
        <c:axId val="250106256"/>
      </c:lineChart>
      <c:catAx>
        <c:axId val="209157240"/>
        <c:scaling>
          <c:orientation val="minMax"/>
        </c:scaling>
        <c:delete val="0"/>
        <c:axPos val="b"/>
        <c:numFmt formatCode="General" sourceLinked="1"/>
        <c:majorTickMark val="in"/>
        <c:minorTickMark val="none"/>
        <c:tickLblPos val="nextTo"/>
        <c:spPr>
          <a:noFill/>
          <a:ln w="9525" cap="flat" cmpd="sng" algn="ctr">
            <a:solidFill>
              <a:schemeClr val="tx1"/>
            </a:solidFill>
            <a:round/>
          </a:ln>
          <a:effectLst/>
        </c:spPr>
        <c:txPr>
          <a:bodyPr rot="-5400000" spcFirstLastPara="1" vertOverflow="ellipsis" wrap="square" anchor="ctr" anchorCtr="0"/>
          <a:lstStyle/>
          <a:p>
            <a:pPr>
              <a:defRPr sz="1400" b="0" i="0" u="none" strike="noStrike" kern="1200" baseline="0">
                <a:solidFill>
                  <a:schemeClr val="tx1"/>
                </a:solidFill>
                <a:latin typeface="Arial" panose="020B0604020202020204" pitchFamily="34" charset="0"/>
                <a:ea typeface="+mn-ea"/>
                <a:cs typeface="+mn-cs"/>
              </a:defRPr>
            </a:pPr>
            <a:endParaRPr lang="en-US"/>
          </a:p>
        </c:txPr>
        <c:crossAx val="209157624"/>
        <c:crosses val="autoZero"/>
        <c:auto val="1"/>
        <c:lblAlgn val="ctr"/>
        <c:lblOffset val="100"/>
        <c:tickLblSkip val="1"/>
        <c:tickMarkSkip val="1"/>
        <c:noMultiLvlLbl val="0"/>
      </c:catAx>
      <c:valAx>
        <c:axId val="209157624"/>
        <c:scaling>
          <c:orientation val="minMax"/>
          <c:min val="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aseline="0">
                    <a:solidFill>
                      <a:schemeClr val="tx1"/>
                    </a:solidFill>
                  </a:rPr>
                  <a:t>Number of  Tests</a:t>
                </a:r>
              </a:p>
            </c:rich>
          </c:tx>
          <c:layout>
            <c:manualLayout>
              <c:xMode val="edge"/>
              <c:yMode val="edge"/>
              <c:x val="1.9371268689837486E-2"/>
              <c:y val="0.4091797002943962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in"/>
        <c:minorTickMark val="none"/>
        <c:tickLblPos val="nextTo"/>
        <c:spPr>
          <a:noFill/>
          <a:ln>
            <a:solidFill>
              <a:srgbClr val="000000"/>
            </a:solidFill>
          </a:ln>
          <a:effectLst/>
        </c:spPr>
        <c:txPr>
          <a:bodyPr rot="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crossAx val="209157240"/>
        <c:crosses val="autoZero"/>
        <c:crossBetween val="midCat"/>
        <c:majorUnit val="50000"/>
      </c:valAx>
      <c:catAx>
        <c:axId val="250105864"/>
        <c:scaling>
          <c:orientation val="minMax"/>
        </c:scaling>
        <c:delete val="1"/>
        <c:axPos val="b"/>
        <c:majorTickMark val="none"/>
        <c:minorTickMark val="none"/>
        <c:tickLblPos val="nextTo"/>
        <c:crossAx val="250106256"/>
        <c:crosses val="autoZero"/>
        <c:auto val="1"/>
        <c:lblAlgn val="ctr"/>
        <c:lblOffset val="100"/>
        <c:noMultiLvlLbl val="0"/>
      </c:catAx>
      <c:valAx>
        <c:axId val="25010625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aseline="0">
                    <a:solidFill>
                      <a:schemeClr val="tx1"/>
                    </a:solidFill>
                  </a:rPr>
                  <a:t>% Positive</a:t>
                </a:r>
              </a:p>
            </c:rich>
          </c:tx>
          <c:layout>
            <c:manualLayout>
              <c:xMode val="edge"/>
              <c:yMode val="edge"/>
              <c:x val="0.951037037187074"/>
              <c:y val="0.3959360554161765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1"/>
        <c:majorTickMark val="out"/>
        <c:minorTickMark val="none"/>
        <c:tickLblPos val="nextTo"/>
        <c:spPr>
          <a:noFill/>
          <a:ln>
            <a:solidFill>
              <a:srgbClr val="000000"/>
            </a:solidFill>
          </a:ln>
          <a:effectLst/>
        </c:spPr>
        <c:txPr>
          <a:bodyPr rot="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en-US"/>
          </a:p>
        </c:txPr>
        <c:crossAx val="250105864"/>
        <c:crosses val="max"/>
        <c:crossBetween val="midCat"/>
      </c:valAx>
      <c:spPr>
        <a:noFill/>
        <a:ln>
          <a:solidFill>
            <a:schemeClr val="tx1"/>
          </a:solid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8819579962036"/>
          <c:y val="6.4305909814925843E-2"/>
          <c:w val="0.79223445062741171"/>
          <c:h val="0.70003179651771485"/>
        </c:manualLayout>
      </c:layout>
      <c:areaChart>
        <c:grouping val="standard"/>
        <c:varyColors val="0"/>
        <c:ser>
          <c:idx val="0"/>
          <c:order val="0"/>
          <c:tx>
            <c:strRef>
              <c:f>Sheet1!$B$1</c:f>
              <c:strCache>
                <c:ptCount val="1"/>
                <c:pt idx="0">
                  <c:v>Number of Cases</c:v>
                </c:pt>
              </c:strCache>
            </c:strRef>
          </c:tx>
          <c:spPr>
            <a:solidFill>
              <a:srgbClr val="FFD903"/>
            </a:solidFill>
            <a:ln>
              <a:solidFill>
                <a:schemeClr val="tx1"/>
              </a:solidFill>
            </a:ln>
          </c:spPr>
          <c:dLbls>
            <c:dLbl>
              <c:idx val="0"/>
              <c:layout>
                <c:manualLayout>
                  <c:x val="3.3157023850279563E-2"/>
                  <c:y val="-0.322017389520121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B6-4B75-9BBE-EC1759D78F98}"/>
                </c:ext>
              </c:extLst>
            </c:dLbl>
            <c:dLbl>
              <c:idx val="1"/>
              <c:layout>
                <c:manualLayout>
                  <c:x val="1.5019780136178629E-2"/>
                  <c:y val="-0.312957529591721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B6-4B75-9BBE-EC1759D78F98}"/>
                </c:ext>
              </c:extLst>
            </c:dLbl>
            <c:dLbl>
              <c:idx val="2"/>
              <c:layout>
                <c:manualLayout>
                  <c:x val="4.4815321997793752E-3"/>
                  <c:y val="-0.320605914488701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B6-4B75-9BBE-EC1759D78F98}"/>
                </c:ext>
              </c:extLst>
            </c:dLbl>
            <c:dLbl>
              <c:idx val="3"/>
              <c:layout>
                <c:manualLayout>
                  <c:x val="-1.4692456921150155E-4"/>
                  <c:y val="-0.32201502988022263"/>
                </c:manualLayout>
              </c:layout>
              <c:showLegendKey val="0"/>
              <c:showVal val="1"/>
              <c:showCatName val="0"/>
              <c:showSerName val="0"/>
              <c:showPercent val="0"/>
              <c:showBubbleSize val="0"/>
              <c:extLst>
                <c:ext xmlns:c15="http://schemas.microsoft.com/office/drawing/2012/chart" uri="{CE6537A1-D6FC-4f65-9D91-7224C49458BB}">
                  <c15:layout>
                    <c:manualLayout>
                      <c:w val="0.12525762844072974"/>
                      <c:h val="0.11992563429571303"/>
                    </c:manualLayout>
                  </c15:layout>
                </c:ext>
                <c:ext xmlns:c16="http://schemas.microsoft.com/office/drawing/2014/chart" uri="{C3380CC4-5D6E-409C-BE32-E72D297353CC}">
                  <c16:uniqueId val="{00000003-0DB6-4B75-9BBE-EC1759D78F98}"/>
                </c:ext>
              </c:extLst>
            </c:dLbl>
            <c:dLbl>
              <c:idx val="4"/>
              <c:layout>
                <c:manualLayout>
                  <c:x val="1.5977786185598845E-3"/>
                  <c:y val="-0.332094684068421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DB6-4B75-9BBE-EC1759D78F98}"/>
                </c:ext>
              </c:extLst>
            </c:dLbl>
            <c:dLbl>
              <c:idx val="5"/>
              <c:layout>
                <c:manualLayout>
                  <c:x val="3.108809768344086E-3"/>
                  <c:y val="-0.326537322574418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B6-4B75-9BBE-EC1759D78F98}"/>
                </c:ext>
              </c:extLst>
            </c:dLbl>
            <c:dLbl>
              <c:idx val="6"/>
              <c:layout>
                <c:manualLayout>
                  <c:x val="5.9252919472022516E-3"/>
                  <c:y val="-0.320089604290109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DB6-4B75-9BBE-EC1759D78F98}"/>
                </c:ext>
              </c:extLst>
            </c:dLbl>
            <c:dLbl>
              <c:idx val="7"/>
              <c:layout>
                <c:manualLayout>
                  <c:x val="9.3296625965230834E-3"/>
                  <c:y val="-0.310539662574742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DB6-4B75-9BBE-EC1759D78F98}"/>
                </c:ext>
              </c:extLst>
            </c:dLbl>
            <c:dLbl>
              <c:idx val="8"/>
              <c:layout>
                <c:manualLayout>
                  <c:x val="-2.7759709384153068E-3"/>
                  <c:y val="-0.305302179470069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DB6-4B75-9BBE-EC1759D78F98}"/>
                </c:ext>
              </c:extLst>
            </c:dLbl>
            <c:dLbl>
              <c:idx val="9"/>
              <c:layout>
                <c:manualLayout>
                  <c:x val="0"/>
                  <c:y val="-0.317915309446254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DB6-4B75-9BBE-EC1759D78F98}"/>
                </c:ext>
              </c:extLst>
            </c:dLbl>
            <c:numFmt formatCode="#,##0" sourceLinked="0"/>
            <c:spPr>
              <a:noFill/>
              <a:ln>
                <a:noFill/>
              </a:ln>
              <a:effectLst/>
            </c:spPr>
            <c:txPr>
              <a:bodyPr wrap="square" lIns="38100" tIns="19050" rIns="38100" bIns="19050" anchor="ctr">
                <a:spAutoFit/>
              </a:bodyPr>
              <a:lstStyle/>
              <a:p>
                <a:pPr>
                  <a:defRPr sz="2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Sheet1!$A$2:$A$12</c:f>
              <c:numCache>
                <c:formatCode>0</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Sheet1!$B$2:$B$12</c:f>
              <c:numCache>
                <c:formatCode>#,##0</c:formatCode>
                <c:ptCount val="10"/>
                <c:pt idx="0">
                  <c:v>4350</c:v>
                </c:pt>
                <c:pt idx="1">
                  <c:v>4562</c:v>
                </c:pt>
                <c:pt idx="2">
                  <c:v>4681</c:v>
                </c:pt>
                <c:pt idx="3">
                  <c:v>4801</c:v>
                </c:pt>
                <c:pt idx="4">
                  <c:v>4750</c:v>
                </c:pt>
                <c:pt idx="5">
                  <c:v>4443</c:v>
                </c:pt>
                <c:pt idx="6">
                  <c:v>4237</c:v>
                </c:pt>
                <c:pt idx="7">
                  <c:v>3192</c:v>
                </c:pt>
                <c:pt idx="8">
                  <c:v>3975</c:v>
                </c:pt>
                <c:pt idx="9">
                  <c:v>4606</c:v>
                </c:pt>
              </c:numCache>
            </c:numRef>
          </c:val>
          <c:extLst>
            <c:ext xmlns:c16="http://schemas.microsoft.com/office/drawing/2014/chart" uri="{C3380CC4-5D6E-409C-BE32-E72D297353CC}">
              <c16:uniqueId val="{0000000A-0DB6-4B75-9BBE-EC1759D78F98}"/>
            </c:ext>
          </c:extLst>
        </c:ser>
        <c:dLbls>
          <c:showLegendKey val="0"/>
          <c:showVal val="1"/>
          <c:showCatName val="0"/>
          <c:showSerName val="0"/>
          <c:showPercent val="0"/>
          <c:showBubbleSize val="0"/>
        </c:dLbls>
        <c:axId val="277110104"/>
        <c:axId val="277110496"/>
      </c:areaChart>
      <c:catAx>
        <c:axId val="277110104"/>
        <c:scaling>
          <c:orientation val="minMax"/>
        </c:scaling>
        <c:delete val="0"/>
        <c:axPos val="b"/>
        <c:title>
          <c:tx>
            <c:rich>
              <a:bodyPr/>
              <a:lstStyle/>
              <a:p>
                <a:pPr>
                  <a:defRPr/>
                </a:pPr>
                <a:r>
                  <a:rPr lang="en-US"/>
                  <a:t>Year of Diagnosis</a:t>
                </a:r>
              </a:p>
            </c:rich>
          </c:tx>
          <c:overlay val="0"/>
        </c:title>
        <c:numFmt formatCode="0" sourceLinked="1"/>
        <c:majorTickMark val="none"/>
        <c:minorTickMark val="none"/>
        <c:tickLblPos val="nextTo"/>
        <c:crossAx val="277110496"/>
        <c:crosses val="autoZero"/>
        <c:auto val="1"/>
        <c:lblAlgn val="ctr"/>
        <c:lblOffset val="100"/>
        <c:noMultiLvlLbl val="0"/>
      </c:catAx>
      <c:valAx>
        <c:axId val="277110496"/>
        <c:scaling>
          <c:orientation val="minMax"/>
        </c:scaling>
        <c:delete val="0"/>
        <c:axPos val="l"/>
        <c:title>
          <c:tx>
            <c:rich>
              <a:bodyPr rot="-5400000" vert="horz"/>
              <a:lstStyle/>
              <a:p>
                <a:pPr>
                  <a:defRPr/>
                </a:pPr>
                <a:r>
                  <a:rPr lang="en-US"/>
                  <a:t>Number of Diagnoses</a:t>
                </a:r>
              </a:p>
            </c:rich>
          </c:tx>
          <c:layout>
            <c:manualLayout>
              <c:xMode val="edge"/>
              <c:yMode val="edge"/>
              <c:x val="0"/>
              <c:y val="8.2843051497109424E-2"/>
            </c:manualLayout>
          </c:layout>
          <c:overlay val="0"/>
        </c:title>
        <c:numFmt formatCode="#,##0" sourceLinked="0"/>
        <c:majorTickMark val="none"/>
        <c:minorTickMark val="none"/>
        <c:tickLblPos val="nextTo"/>
        <c:crossAx val="277110104"/>
        <c:crosses val="autoZero"/>
        <c:crossBetween val="midCat"/>
      </c:valAx>
    </c:plotArea>
    <c:plotVisOnly val="1"/>
    <c:dispBlanksAs val="zero"/>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325378849773903E-2"/>
          <c:y val="0.20193331803879713"/>
          <c:w val="0.90557941620933746"/>
          <c:h val="0.72987135867275854"/>
        </c:manualLayout>
      </c:layout>
      <c:barChart>
        <c:barDir val="col"/>
        <c:grouping val="clustered"/>
        <c:varyColors val="0"/>
        <c:ser>
          <c:idx val="0"/>
          <c:order val="0"/>
          <c:tx>
            <c:strRef>
              <c:f>'Fig 13'!$B$462</c:f>
              <c:strCache>
                <c:ptCount val="1"/>
                <c:pt idx="0">
                  <c:v>White</c:v>
                </c:pt>
              </c:strCache>
            </c:strRef>
          </c:tx>
          <c:spPr>
            <a:solidFill>
              <a:srgbClr val="F78E1E"/>
            </a:solidFill>
            <a:ln>
              <a:solidFill>
                <a:sysClr val="windowText" lastClr="000000"/>
              </a:solidFill>
            </a:ln>
            <a:effectLst/>
          </c:spPr>
          <c:invertIfNegative val="0"/>
          <c:cat>
            <c:strRef>
              <c:f>'Fig 13'!$A$464:$A$468</c:f>
              <c:strCache>
                <c:ptCount val="5"/>
                <c:pt idx="0">
                  <c:v>13 ̶ 19</c:v>
                </c:pt>
                <c:pt idx="1">
                  <c:v>20 ̶ 29</c:v>
                </c:pt>
                <c:pt idx="2">
                  <c:v>30 ̶ 39</c:v>
                </c:pt>
                <c:pt idx="3">
                  <c:v>40 ̶ 49</c:v>
                </c:pt>
                <c:pt idx="4">
                  <c:v>50+</c:v>
                </c:pt>
              </c:strCache>
              <c:extLst/>
            </c:strRef>
          </c:cat>
          <c:val>
            <c:numRef>
              <c:f>'Fig 13'!$B$464:$B$468</c:f>
              <c:numCache>
                <c:formatCode>0.0%</c:formatCode>
                <c:ptCount val="5"/>
                <c:pt idx="0">
                  <c:v>0</c:v>
                </c:pt>
                <c:pt idx="1">
                  <c:v>8.0000000000000002E-3</c:v>
                </c:pt>
                <c:pt idx="2">
                  <c:v>1.2E-2</c:v>
                </c:pt>
                <c:pt idx="3">
                  <c:v>1.2999999999999999E-2</c:v>
                </c:pt>
                <c:pt idx="4">
                  <c:v>1.2999999999999999E-2</c:v>
                </c:pt>
              </c:numCache>
              <c:extLst/>
            </c:numRef>
          </c:val>
          <c:extLst>
            <c:ext xmlns:c16="http://schemas.microsoft.com/office/drawing/2014/chart" uri="{C3380CC4-5D6E-409C-BE32-E72D297353CC}">
              <c16:uniqueId val="{00000000-2707-440F-A0C5-D061A3D70019}"/>
            </c:ext>
          </c:extLst>
        </c:ser>
        <c:ser>
          <c:idx val="1"/>
          <c:order val="1"/>
          <c:tx>
            <c:strRef>
              <c:f>'Fig 13'!$C$462</c:f>
              <c:strCache>
                <c:ptCount val="1"/>
                <c:pt idx="0">
                  <c:v>Black</c:v>
                </c:pt>
              </c:strCache>
            </c:strRef>
          </c:tx>
          <c:spPr>
            <a:solidFill>
              <a:srgbClr val="00A0AF"/>
            </a:solidFill>
            <a:ln>
              <a:solidFill>
                <a:sysClr val="windowText" lastClr="000000"/>
              </a:solidFill>
            </a:ln>
            <a:effectLst/>
          </c:spPr>
          <c:invertIfNegative val="0"/>
          <c:cat>
            <c:strRef>
              <c:f>'Fig 13'!$A$464:$A$468</c:f>
              <c:strCache>
                <c:ptCount val="5"/>
                <c:pt idx="0">
                  <c:v>13 ̶ 19</c:v>
                </c:pt>
                <c:pt idx="1">
                  <c:v>20 ̶ 29</c:v>
                </c:pt>
                <c:pt idx="2">
                  <c:v>30 ̶ 39</c:v>
                </c:pt>
                <c:pt idx="3">
                  <c:v>40 ̶ 49</c:v>
                </c:pt>
                <c:pt idx="4">
                  <c:v>50+</c:v>
                </c:pt>
              </c:strCache>
              <c:extLst/>
            </c:strRef>
          </c:cat>
          <c:val>
            <c:numRef>
              <c:f>'Fig 13'!$C$464:$C$468</c:f>
              <c:numCache>
                <c:formatCode>0.0%</c:formatCode>
                <c:ptCount val="5"/>
                <c:pt idx="0">
                  <c:v>4.0000000000000001E-3</c:v>
                </c:pt>
                <c:pt idx="1">
                  <c:v>1.6E-2</c:v>
                </c:pt>
                <c:pt idx="2">
                  <c:v>1.6E-2</c:v>
                </c:pt>
                <c:pt idx="3">
                  <c:v>1.6E-2</c:v>
                </c:pt>
                <c:pt idx="4">
                  <c:v>1.6E-2</c:v>
                </c:pt>
              </c:numCache>
              <c:extLst/>
            </c:numRef>
          </c:val>
          <c:extLst>
            <c:ext xmlns:c16="http://schemas.microsoft.com/office/drawing/2014/chart" uri="{C3380CC4-5D6E-409C-BE32-E72D297353CC}">
              <c16:uniqueId val="{00000001-2707-440F-A0C5-D061A3D70019}"/>
            </c:ext>
          </c:extLst>
        </c:ser>
        <c:ser>
          <c:idx val="2"/>
          <c:order val="2"/>
          <c:tx>
            <c:strRef>
              <c:f>'Fig 13'!$D$462</c:f>
              <c:strCache>
                <c:ptCount val="1"/>
                <c:pt idx="0">
                  <c:v>Hispanic/Latino</c:v>
                </c:pt>
              </c:strCache>
            </c:strRef>
          </c:tx>
          <c:spPr>
            <a:solidFill>
              <a:srgbClr val="FFDD00"/>
            </a:solidFill>
            <a:ln>
              <a:solidFill>
                <a:sysClr val="windowText" lastClr="000000"/>
              </a:solidFill>
            </a:ln>
            <a:effectLst/>
          </c:spPr>
          <c:invertIfNegative val="0"/>
          <c:cat>
            <c:strRef>
              <c:f>'Fig 13'!$A$464:$A$468</c:f>
              <c:strCache>
                <c:ptCount val="5"/>
                <c:pt idx="0">
                  <c:v>13 ̶ 19</c:v>
                </c:pt>
                <c:pt idx="1">
                  <c:v>20 ̶ 29</c:v>
                </c:pt>
                <c:pt idx="2">
                  <c:v>30 ̶ 39</c:v>
                </c:pt>
                <c:pt idx="3">
                  <c:v>40 ̶ 49</c:v>
                </c:pt>
                <c:pt idx="4">
                  <c:v>50+</c:v>
                </c:pt>
              </c:strCache>
              <c:extLst/>
            </c:strRef>
          </c:cat>
          <c:val>
            <c:numRef>
              <c:f>'Fig 13'!$D$464:$D$468</c:f>
              <c:numCache>
                <c:formatCode>0.0%</c:formatCode>
                <c:ptCount val="5"/>
                <c:pt idx="0">
                  <c:v>0.01</c:v>
                </c:pt>
                <c:pt idx="1">
                  <c:v>2.1000000000000001E-2</c:v>
                </c:pt>
                <c:pt idx="2">
                  <c:v>3.2000000000000001E-2</c:v>
                </c:pt>
                <c:pt idx="3">
                  <c:v>3.2000000000000001E-2</c:v>
                </c:pt>
                <c:pt idx="4">
                  <c:v>2.1999999999999999E-2</c:v>
                </c:pt>
              </c:numCache>
              <c:extLst/>
            </c:numRef>
          </c:val>
          <c:extLst>
            <c:ext xmlns:c16="http://schemas.microsoft.com/office/drawing/2014/chart" uri="{C3380CC4-5D6E-409C-BE32-E72D297353CC}">
              <c16:uniqueId val="{00000002-2707-440F-A0C5-D061A3D70019}"/>
            </c:ext>
          </c:extLst>
        </c:ser>
        <c:dLbls>
          <c:showLegendKey val="0"/>
          <c:showVal val="0"/>
          <c:showCatName val="0"/>
          <c:showSerName val="0"/>
          <c:showPercent val="0"/>
          <c:showBubbleSize val="0"/>
        </c:dLbls>
        <c:gapWidth val="94"/>
        <c:overlap val="-2"/>
        <c:axId val="1279985535"/>
        <c:axId val="1279982207"/>
      </c:barChart>
      <c:catAx>
        <c:axId val="127998553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mn-cs"/>
              </a:defRPr>
            </a:pPr>
            <a:endParaRPr lang="en-US"/>
          </a:p>
        </c:txPr>
        <c:crossAx val="1279982207"/>
        <c:crosses val="autoZero"/>
        <c:auto val="1"/>
        <c:lblAlgn val="ctr"/>
        <c:lblOffset val="100"/>
        <c:noMultiLvlLbl val="0"/>
      </c:catAx>
      <c:valAx>
        <c:axId val="1279982207"/>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r>
                  <a:rPr lang="en-US" sz="1600" b="0" i="0" baseline="0">
                    <a:solidFill>
                      <a:sysClr val="windowText" lastClr="000000"/>
                    </a:solidFill>
                    <a:latin typeface="+mn-lt"/>
                    <a:cs typeface="Arial" panose="020B0604020202020204" pitchFamily="34" charset="0"/>
                  </a:rPr>
                  <a:t>% Positive</a:t>
                </a:r>
              </a:p>
            </c:rich>
          </c:tx>
          <c:layout>
            <c:manualLayout>
              <c:xMode val="edge"/>
              <c:yMode val="edge"/>
              <c:x val="0"/>
              <c:y val="0.5099905203032001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79985535"/>
        <c:crosses val="autoZero"/>
        <c:crossBetween val="between"/>
      </c:valAx>
      <c:spPr>
        <a:noFill/>
        <a:ln>
          <a:noFill/>
        </a:ln>
        <a:effectLst/>
      </c:spPr>
    </c:plotArea>
    <c:legend>
      <c:legendPos val="t"/>
      <c:layout>
        <c:manualLayout>
          <c:xMode val="edge"/>
          <c:yMode val="edge"/>
          <c:x val="0.35405138873643366"/>
          <c:y val="0.17020425829215724"/>
          <c:w val="0.37930198156946993"/>
          <c:h val="3.3632517114113657E-2"/>
        </c:manualLayout>
      </c:layout>
      <c:overlay val="0"/>
      <c:spPr>
        <a:noFill/>
        <a:ln>
          <a:noFill/>
        </a:ln>
        <a:effectLst/>
      </c:spPr>
      <c:txPr>
        <a:bodyPr rot="0" spcFirstLastPara="1" vertOverflow="ellipsis" vert="horz" wrap="square" anchor="ctr" anchorCtr="1"/>
        <a:lstStyle/>
        <a:p>
          <a:pPr algn="just">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824598741452879E-2"/>
          <c:y val="0.1920476318571375"/>
          <c:w val="0.90767765140468548"/>
          <c:h val="0.7485009201436027"/>
        </c:manualLayout>
      </c:layout>
      <c:barChart>
        <c:barDir val="col"/>
        <c:grouping val="clustered"/>
        <c:varyColors val="0"/>
        <c:ser>
          <c:idx val="0"/>
          <c:order val="0"/>
          <c:tx>
            <c:strRef>
              <c:f>'Fig 13'!$B$472</c:f>
              <c:strCache>
                <c:ptCount val="1"/>
                <c:pt idx="0">
                  <c:v>White</c:v>
                </c:pt>
              </c:strCache>
            </c:strRef>
          </c:tx>
          <c:spPr>
            <a:solidFill>
              <a:srgbClr val="F78E1E"/>
            </a:solidFill>
            <a:ln>
              <a:solidFill>
                <a:sysClr val="windowText" lastClr="000000"/>
              </a:solidFill>
            </a:ln>
            <a:effectLst/>
          </c:spPr>
          <c:invertIfNegative val="0"/>
          <c:dLbls>
            <c:delete val="1"/>
          </c:dLbls>
          <c:cat>
            <c:strRef>
              <c:f>'Fig 13'!$A$474:$A$478</c:f>
              <c:strCache>
                <c:ptCount val="5"/>
                <c:pt idx="0">
                  <c:v>13 ̶ 19</c:v>
                </c:pt>
                <c:pt idx="1">
                  <c:v>20 ̶ 29</c:v>
                </c:pt>
                <c:pt idx="2">
                  <c:v>30 ̶ 39</c:v>
                </c:pt>
                <c:pt idx="3">
                  <c:v>40 ̶ 49</c:v>
                </c:pt>
                <c:pt idx="4">
                  <c:v>50+</c:v>
                </c:pt>
              </c:strCache>
              <c:extLst/>
            </c:strRef>
          </c:cat>
          <c:val>
            <c:numRef>
              <c:f>'Fig 13'!$B$474:$B$478</c:f>
              <c:numCache>
                <c:formatCode>0.0%</c:formatCode>
                <c:ptCount val="5"/>
                <c:pt idx="0">
                  <c:v>0</c:v>
                </c:pt>
                <c:pt idx="1">
                  <c:v>1E-3</c:v>
                </c:pt>
                <c:pt idx="2">
                  <c:v>3.0000000000000001E-3</c:v>
                </c:pt>
                <c:pt idx="3">
                  <c:v>4.0000000000000001E-3</c:v>
                </c:pt>
                <c:pt idx="4">
                  <c:v>6.0000000000000001E-3</c:v>
                </c:pt>
              </c:numCache>
              <c:extLst/>
            </c:numRef>
          </c:val>
          <c:extLst>
            <c:ext xmlns:c16="http://schemas.microsoft.com/office/drawing/2014/chart" uri="{C3380CC4-5D6E-409C-BE32-E72D297353CC}">
              <c16:uniqueId val="{00000000-1335-4F41-B6DA-1F48784666BB}"/>
            </c:ext>
          </c:extLst>
        </c:ser>
        <c:ser>
          <c:idx val="1"/>
          <c:order val="1"/>
          <c:tx>
            <c:strRef>
              <c:f>'Fig 13'!$C$472</c:f>
              <c:strCache>
                <c:ptCount val="1"/>
                <c:pt idx="0">
                  <c:v>Black</c:v>
                </c:pt>
              </c:strCache>
            </c:strRef>
          </c:tx>
          <c:spPr>
            <a:solidFill>
              <a:srgbClr val="00A0AF"/>
            </a:solidFill>
            <a:ln>
              <a:solidFill>
                <a:sysClr val="windowText" lastClr="000000"/>
              </a:solidFill>
            </a:ln>
            <a:effectLst/>
          </c:spPr>
          <c:invertIfNegative val="0"/>
          <c:dLbls>
            <c:delete val="1"/>
          </c:dLbls>
          <c:cat>
            <c:strRef>
              <c:f>'Fig 13'!$A$474:$A$478</c:f>
              <c:strCache>
                <c:ptCount val="5"/>
                <c:pt idx="0">
                  <c:v>13 ̶ 19</c:v>
                </c:pt>
                <c:pt idx="1">
                  <c:v>20 ̶ 29</c:v>
                </c:pt>
                <c:pt idx="2">
                  <c:v>30 ̶ 39</c:v>
                </c:pt>
                <c:pt idx="3">
                  <c:v>40 ̶ 49</c:v>
                </c:pt>
                <c:pt idx="4">
                  <c:v>50+</c:v>
                </c:pt>
              </c:strCache>
              <c:extLst/>
            </c:strRef>
          </c:cat>
          <c:val>
            <c:numRef>
              <c:f>'Fig 13'!$C$474:$C$478</c:f>
              <c:numCache>
                <c:formatCode>0.0%</c:formatCode>
                <c:ptCount val="5"/>
                <c:pt idx="0">
                  <c:v>0</c:v>
                </c:pt>
                <c:pt idx="1">
                  <c:v>2E-3</c:v>
                </c:pt>
                <c:pt idx="2">
                  <c:v>7.0000000000000001E-3</c:v>
                </c:pt>
                <c:pt idx="3">
                  <c:v>0.01</c:v>
                </c:pt>
                <c:pt idx="4">
                  <c:v>1.2999999999999999E-2</c:v>
                </c:pt>
              </c:numCache>
              <c:extLst/>
            </c:numRef>
          </c:val>
          <c:extLst>
            <c:ext xmlns:c16="http://schemas.microsoft.com/office/drawing/2014/chart" uri="{C3380CC4-5D6E-409C-BE32-E72D297353CC}">
              <c16:uniqueId val="{00000001-1335-4F41-B6DA-1F48784666BB}"/>
            </c:ext>
          </c:extLst>
        </c:ser>
        <c:ser>
          <c:idx val="2"/>
          <c:order val="2"/>
          <c:tx>
            <c:strRef>
              <c:f>'Fig 13'!$D$472</c:f>
              <c:strCache>
                <c:ptCount val="1"/>
                <c:pt idx="0">
                  <c:v>Hispanic/Latina</c:v>
                </c:pt>
              </c:strCache>
            </c:strRef>
          </c:tx>
          <c:spPr>
            <a:solidFill>
              <a:srgbClr val="FFDD00"/>
            </a:solidFill>
            <a:ln>
              <a:solidFill>
                <a:sysClr val="windowText" lastClr="000000"/>
              </a:solidFill>
            </a:ln>
            <a:effectLst/>
          </c:spPr>
          <c:invertIfNegative val="0"/>
          <c:dLbls>
            <c:delete val="1"/>
          </c:dLbls>
          <c:cat>
            <c:strRef>
              <c:f>'Fig 13'!$A$474:$A$478</c:f>
              <c:strCache>
                <c:ptCount val="5"/>
                <c:pt idx="0">
                  <c:v>13 ̶ 19</c:v>
                </c:pt>
                <c:pt idx="1">
                  <c:v>20 ̶ 29</c:v>
                </c:pt>
                <c:pt idx="2">
                  <c:v>30 ̶ 39</c:v>
                </c:pt>
                <c:pt idx="3">
                  <c:v>40 ̶ 49</c:v>
                </c:pt>
                <c:pt idx="4">
                  <c:v>50+</c:v>
                </c:pt>
              </c:strCache>
              <c:extLst/>
            </c:strRef>
          </c:cat>
          <c:val>
            <c:numRef>
              <c:f>'Fig 13'!$D$474:$D$478</c:f>
              <c:numCache>
                <c:formatCode>0.0%</c:formatCode>
                <c:ptCount val="5"/>
                <c:pt idx="0">
                  <c:v>1E-3</c:v>
                </c:pt>
                <c:pt idx="1">
                  <c:v>3.0000000000000001E-3</c:v>
                </c:pt>
                <c:pt idx="2">
                  <c:v>5.0000000000000001E-3</c:v>
                </c:pt>
                <c:pt idx="3">
                  <c:v>6.0000000000000001E-3</c:v>
                </c:pt>
                <c:pt idx="4">
                  <c:v>1.2E-2</c:v>
                </c:pt>
              </c:numCache>
              <c:extLst/>
            </c:numRef>
          </c:val>
          <c:extLst>
            <c:ext xmlns:c16="http://schemas.microsoft.com/office/drawing/2014/chart" uri="{C3380CC4-5D6E-409C-BE32-E72D297353CC}">
              <c16:uniqueId val="{00000002-1335-4F41-B6DA-1F48784666BB}"/>
            </c:ext>
          </c:extLst>
        </c:ser>
        <c:dLbls>
          <c:dLblPos val="outEnd"/>
          <c:showLegendKey val="0"/>
          <c:showVal val="1"/>
          <c:showCatName val="0"/>
          <c:showSerName val="0"/>
          <c:showPercent val="0"/>
          <c:showBubbleSize val="0"/>
        </c:dLbls>
        <c:gapWidth val="215"/>
        <c:overlap val="-2"/>
        <c:axId val="1279978047"/>
        <c:axId val="1279983455"/>
      </c:barChart>
      <c:catAx>
        <c:axId val="12799780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79983455"/>
        <c:crosses val="autoZero"/>
        <c:auto val="1"/>
        <c:lblAlgn val="ctr"/>
        <c:lblOffset val="100"/>
        <c:noMultiLvlLbl val="0"/>
      </c:catAx>
      <c:valAx>
        <c:axId val="1279983455"/>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b="0" i="0" baseline="0">
                    <a:solidFill>
                      <a:sysClr val="windowText" lastClr="000000"/>
                    </a:solidFill>
                    <a:latin typeface="Arial" panose="020B0604020202020204" pitchFamily="34" charset="0"/>
                    <a:cs typeface="Arial" panose="020B0604020202020204" pitchFamily="34" charset="0"/>
                  </a:rPr>
                  <a:t>% Positive</a:t>
                </a:r>
              </a:p>
            </c:rich>
          </c:tx>
          <c:layout>
            <c:manualLayout>
              <c:xMode val="edge"/>
              <c:yMode val="edge"/>
              <c:x val="6.9981855833911458E-4"/>
              <c:y val="0.4502047388026830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mn-cs"/>
              </a:defRPr>
            </a:pPr>
            <a:endParaRPr lang="en-US"/>
          </a:p>
        </c:txPr>
        <c:crossAx val="1279978047"/>
        <c:crosses val="autoZero"/>
        <c:crossBetween val="between"/>
      </c:valAx>
      <c:spPr>
        <a:noFill/>
        <a:ln>
          <a:noFill/>
        </a:ln>
        <a:effectLst/>
      </c:spPr>
    </c:plotArea>
    <c:legend>
      <c:legendPos val="b"/>
      <c:layout>
        <c:manualLayout>
          <c:xMode val="edge"/>
          <c:yMode val="edge"/>
          <c:x val="0.3401271681441107"/>
          <c:y val="0.14965971453822111"/>
          <c:w val="0.35219719757252566"/>
          <c:h val="4.1831668274667243E-2"/>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79317857784013"/>
          <c:y val="8.3904350424527555E-2"/>
          <c:w val="0.77809952664951754"/>
          <c:h val="0.57950202546491325"/>
        </c:manualLayout>
      </c:layout>
      <c:lineChart>
        <c:grouping val="standard"/>
        <c:varyColors val="0"/>
        <c:ser>
          <c:idx val="0"/>
          <c:order val="0"/>
          <c:tx>
            <c:strRef>
              <c:f>Chart!$N$20</c:f>
              <c:strCache>
                <c:ptCount val="1"/>
                <c:pt idx="0">
                  <c:v>2019</c:v>
                </c:pt>
              </c:strCache>
            </c:strRef>
          </c:tx>
          <c:spPr>
            <a:ln w="28575" cap="rnd">
              <a:solidFill>
                <a:srgbClr val="00A0AF"/>
              </a:solidFill>
              <a:round/>
            </a:ln>
            <a:effectLst/>
          </c:spPr>
          <c:marker>
            <c:symbol val="circle"/>
            <c:size val="5"/>
            <c:spPr>
              <a:solidFill>
                <a:srgbClr val="009999"/>
              </a:solidFill>
              <a:ln w="9525">
                <a:solidFill>
                  <a:schemeClr val="accent1"/>
                </a:solidFill>
              </a:ln>
              <a:effectLst/>
            </c:spPr>
          </c:marker>
          <c:cat>
            <c:strRef>
              <c:f>Chart!$M$21:$M$32</c:f>
              <c:strCache>
                <c:ptCount val="12"/>
                <c:pt idx="0">
                  <c:v>January </c:v>
                </c:pt>
                <c:pt idx="1">
                  <c:v>February</c:v>
                </c:pt>
                <c:pt idx="2">
                  <c:v>March</c:v>
                </c:pt>
                <c:pt idx="3">
                  <c:v>April </c:v>
                </c:pt>
                <c:pt idx="4">
                  <c:v>May </c:v>
                </c:pt>
                <c:pt idx="5">
                  <c:v>June </c:v>
                </c:pt>
                <c:pt idx="6">
                  <c:v>July</c:v>
                </c:pt>
                <c:pt idx="7">
                  <c:v>August</c:v>
                </c:pt>
                <c:pt idx="8">
                  <c:v>September</c:v>
                </c:pt>
                <c:pt idx="9">
                  <c:v>October</c:v>
                </c:pt>
                <c:pt idx="10">
                  <c:v>November </c:v>
                </c:pt>
                <c:pt idx="11">
                  <c:v>December</c:v>
                </c:pt>
              </c:strCache>
            </c:strRef>
          </c:cat>
          <c:val>
            <c:numRef>
              <c:f>Chart!$N$21:$N$32</c:f>
              <c:numCache>
                <c:formatCode>General</c:formatCode>
                <c:ptCount val="12"/>
                <c:pt idx="0">
                  <c:v>282</c:v>
                </c:pt>
                <c:pt idx="1">
                  <c:v>300</c:v>
                </c:pt>
                <c:pt idx="2">
                  <c:v>339</c:v>
                </c:pt>
                <c:pt idx="3">
                  <c:v>295</c:v>
                </c:pt>
                <c:pt idx="4">
                  <c:v>300</c:v>
                </c:pt>
                <c:pt idx="5">
                  <c:v>237</c:v>
                </c:pt>
                <c:pt idx="6">
                  <c:v>265</c:v>
                </c:pt>
                <c:pt idx="7">
                  <c:v>259</c:v>
                </c:pt>
                <c:pt idx="8">
                  <c:v>224</c:v>
                </c:pt>
                <c:pt idx="9">
                  <c:v>300</c:v>
                </c:pt>
                <c:pt idx="10">
                  <c:v>231</c:v>
                </c:pt>
                <c:pt idx="11">
                  <c:v>224</c:v>
                </c:pt>
              </c:numCache>
            </c:numRef>
          </c:val>
          <c:smooth val="0"/>
          <c:extLst>
            <c:ext xmlns:c16="http://schemas.microsoft.com/office/drawing/2014/chart" uri="{C3380CC4-5D6E-409C-BE32-E72D297353CC}">
              <c16:uniqueId val="{00000000-2F1D-439C-9D25-0CE19897CEE2}"/>
            </c:ext>
          </c:extLst>
        </c:ser>
        <c:ser>
          <c:idx val="1"/>
          <c:order val="1"/>
          <c:tx>
            <c:strRef>
              <c:f>Chart!$O$20</c:f>
              <c:strCache>
                <c:ptCount val="1"/>
                <c:pt idx="0">
                  <c:v>2020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Chart!$M$21:$M$32</c:f>
              <c:strCache>
                <c:ptCount val="12"/>
                <c:pt idx="0">
                  <c:v>January </c:v>
                </c:pt>
                <c:pt idx="1">
                  <c:v>February</c:v>
                </c:pt>
                <c:pt idx="2">
                  <c:v>March</c:v>
                </c:pt>
                <c:pt idx="3">
                  <c:v>April </c:v>
                </c:pt>
                <c:pt idx="4">
                  <c:v>May </c:v>
                </c:pt>
                <c:pt idx="5">
                  <c:v>June </c:v>
                </c:pt>
                <c:pt idx="6">
                  <c:v>July</c:v>
                </c:pt>
                <c:pt idx="7">
                  <c:v>August</c:v>
                </c:pt>
                <c:pt idx="8">
                  <c:v>September</c:v>
                </c:pt>
                <c:pt idx="9">
                  <c:v>October</c:v>
                </c:pt>
                <c:pt idx="10">
                  <c:v>November </c:v>
                </c:pt>
                <c:pt idx="11">
                  <c:v>December</c:v>
                </c:pt>
              </c:strCache>
            </c:strRef>
          </c:cat>
          <c:val>
            <c:numRef>
              <c:f>Chart!$O$21:$O$32</c:f>
              <c:numCache>
                <c:formatCode>General</c:formatCode>
                <c:ptCount val="12"/>
                <c:pt idx="0">
                  <c:v>315</c:v>
                </c:pt>
                <c:pt idx="1">
                  <c:v>360</c:v>
                </c:pt>
                <c:pt idx="2">
                  <c:v>237</c:v>
                </c:pt>
                <c:pt idx="3">
                  <c:v>55</c:v>
                </c:pt>
                <c:pt idx="4">
                  <c:v>101</c:v>
                </c:pt>
                <c:pt idx="5">
                  <c:v>215</c:v>
                </c:pt>
                <c:pt idx="6">
                  <c:v>200</c:v>
                </c:pt>
                <c:pt idx="7">
                  <c:v>238</c:v>
                </c:pt>
                <c:pt idx="8">
                  <c:v>254</c:v>
                </c:pt>
                <c:pt idx="9">
                  <c:v>235</c:v>
                </c:pt>
                <c:pt idx="10">
                  <c:v>194</c:v>
                </c:pt>
                <c:pt idx="11">
                  <c:v>239</c:v>
                </c:pt>
              </c:numCache>
            </c:numRef>
          </c:val>
          <c:smooth val="0"/>
          <c:extLst>
            <c:ext xmlns:c16="http://schemas.microsoft.com/office/drawing/2014/chart" uri="{C3380CC4-5D6E-409C-BE32-E72D297353CC}">
              <c16:uniqueId val="{00000001-2F1D-439C-9D25-0CE19897CEE2}"/>
            </c:ext>
          </c:extLst>
        </c:ser>
        <c:ser>
          <c:idx val="2"/>
          <c:order val="2"/>
          <c:tx>
            <c:strRef>
              <c:f>Chart!$P$20</c:f>
              <c:strCache>
                <c:ptCount val="1"/>
                <c:pt idx="0">
                  <c:v>2021</c:v>
                </c:pt>
              </c:strCache>
            </c:strRef>
          </c:tx>
          <c:spPr>
            <a:ln w="28575" cap="rnd">
              <a:solidFill>
                <a:srgbClr val="FFC000">
                  <a:lumMod val="60000"/>
                  <a:lumOff val="40000"/>
                </a:srgbClr>
              </a:solidFill>
              <a:round/>
            </a:ln>
            <a:effectLst/>
          </c:spPr>
          <c:marker>
            <c:symbol val="circle"/>
            <c:size val="5"/>
            <c:spPr>
              <a:solidFill>
                <a:srgbClr val="FFC000"/>
              </a:solidFill>
              <a:ln w="9525">
                <a:solidFill>
                  <a:srgbClr val="FFC000">
                    <a:lumMod val="60000"/>
                    <a:lumOff val="40000"/>
                  </a:srgbClr>
                </a:solidFill>
              </a:ln>
              <a:effectLst/>
            </c:spPr>
          </c:marker>
          <c:cat>
            <c:strRef>
              <c:f>Chart!$M$21:$M$32</c:f>
              <c:strCache>
                <c:ptCount val="12"/>
                <c:pt idx="0">
                  <c:v>January </c:v>
                </c:pt>
                <c:pt idx="1">
                  <c:v>February</c:v>
                </c:pt>
                <c:pt idx="2">
                  <c:v>March</c:v>
                </c:pt>
                <c:pt idx="3">
                  <c:v>April </c:v>
                </c:pt>
                <c:pt idx="4">
                  <c:v>May </c:v>
                </c:pt>
                <c:pt idx="5">
                  <c:v>June </c:v>
                </c:pt>
                <c:pt idx="6">
                  <c:v>July</c:v>
                </c:pt>
                <c:pt idx="7">
                  <c:v>August</c:v>
                </c:pt>
                <c:pt idx="8">
                  <c:v>September</c:v>
                </c:pt>
                <c:pt idx="9">
                  <c:v>October</c:v>
                </c:pt>
                <c:pt idx="10">
                  <c:v>November </c:v>
                </c:pt>
                <c:pt idx="11">
                  <c:v>December</c:v>
                </c:pt>
              </c:strCache>
            </c:strRef>
          </c:cat>
          <c:val>
            <c:numRef>
              <c:f>Chart!$P$21:$P$32</c:f>
              <c:numCache>
                <c:formatCode>General</c:formatCode>
                <c:ptCount val="12"/>
                <c:pt idx="0">
                  <c:v>262</c:v>
                </c:pt>
                <c:pt idx="1">
                  <c:v>248</c:v>
                </c:pt>
                <c:pt idx="2">
                  <c:v>276</c:v>
                </c:pt>
                <c:pt idx="3">
                  <c:v>280</c:v>
                </c:pt>
                <c:pt idx="4">
                  <c:v>252</c:v>
                </c:pt>
                <c:pt idx="5">
                  <c:v>276</c:v>
                </c:pt>
                <c:pt idx="6">
                  <c:v>282</c:v>
                </c:pt>
                <c:pt idx="7">
                  <c:v>267</c:v>
                </c:pt>
                <c:pt idx="8">
                  <c:v>268</c:v>
                </c:pt>
                <c:pt idx="9">
                  <c:v>277</c:v>
                </c:pt>
                <c:pt idx="10">
                  <c:v>265</c:v>
                </c:pt>
                <c:pt idx="11">
                  <c:v>251</c:v>
                </c:pt>
              </c:numCache>
            </c:numRef>
          </c:val>
          <c:smooth val="0"/>
          <c:extLst>
            <c:ext xmlns:c16="http://schemas.microsoft.com/office/drawing/2014/chart" uri="{C3380CC4-5D6E-409C-BE32-E72D297353CC}">
              <c16:uniqueId val="{00000001-EDF6-4F1D-9D67-332FDB45B08E}"/>
            </c:ext>
          </c:extLst>
        </c:ser>
        <c:ser>
          <c:idx val="3"/>
          <c:order val="3"/>
          <c:tx>
            <c:strRef>
              <c:f>Chart!$Q$20</c:f>
              <c:strCache>
                <c:ptCount val="1"/>
                <c:pt idx="0">
                  <c:v>2022</c:v>
                </c:pt>
              </c:strCache>
            </c:strRef>
          </c:tx>
          <c:spPr>
            <a:ln w="28575" cap="rnd">
              <a:solidFill>
                <a:srgbClr val="70AD47"/>
              </a:solidFill>
              <a:round/>
            </a:ln>
            <a:effectLst/>
          </c:spPr>
          <c:marker>
            <c:symbol val="circle"/>
            <c:size val="5"/>
            <c:spPr>
              <a:solidFill>
                <a:srgbClr val="70AD47"/>
              </a:solidFill>
              <a:ln w="9525">
                <a:solidFill>
                  <a:srgbClr val="70AD47"/>
                </a:solidFill>
              </a:ln>
              <a:effectLst/>
            </c:spPr>
          </c:marker>
          <c:cat>
            <c:strRef>
              <c:f>Chart!$M$21:$M$32</c:f>
              <c:strCache>
                <c:ptCount val="12"/>
                <c:pt idx="0">
                  <c:v>January </c:v>
                </c:pt>
                <c:pt idx="1">
                  <c:v>February</c:v>
                </c:pt>
                <c:pt idx="2">
                  <c:v>March</c:v>
                </c:pt>
                <c:pt idx="3">
                  <c:v>April </c:v>
                </c:pt>
                <c:pt idx="4">
                  <c:v>May </c:v>
                </c:pt>
                <c:pt idx="5">
                  <c:v>June </c:v>
                </c:pt>
                <c:pt idx="6">
                  <c:v>July</c:v>
                </c:pt>
                <c:pt idx="7">
                  <c:v>August</c:v>
                </c:pt>
                <c:pt idx="8">
                  <c:v>September</c:v>
                </c:pt>
                <c:pt idx="9">
                  <c:v>October</c:v>
                </c:pt>
                <c:pt idx="10">
                  <c:v>November </c:v>
                </c:pt>
                <c:pt idx="11">
                  <c:v>December</c:v>
                </c:pt>
              </c:strCache>
            </c:strRef>
          </c:cat>
          <c:val>
            <c:numRef>
              <c:f>Chart!$Q$21:$Q$32</c:f>
              <c:numCache>
                <c:formatCode>General</c:formatCode>
                <c:ptCount val="12"/>
                <c:pt idx="0">
                  <c:v>263</c:v>
                </c:pt>
                <c:pt idx="1">
                  <c:v>260</c:v>
                </c:pt>
                <c:pt idx="2">
                  <c:v>353</c:v>
                </c:pt>
                <c:pt idx="3">
                  <c:v>244</c:v>
                </c:pt>
                <c:pt idx="4">
                  <c:v>293</c:v>
                </c:pt>
                <c:pt idx="5">
                  <c:v>313</c:v>
                </c:pt>
                <c:pt idx="6">
                  <c:v>259</c:v>
                </c:pt>
                <c:pt idx="7">
                  <c:v>331</c:v>
                </c:pt>
                <c:pt idx="8">
                  <c:v>245</c:v>
                </c:pt>
                <c:pt idx="9">
                  <c:v>280</c:v>
                </c:pt>
                <c:pt idx="10">
                  <c:v>283</c:v>
                </c:pt>
                <c:pt idx="11">
                  <c:v>314</c:v>
                </c:pt>
              </c:numCache>
            </c:numRef>
          </c:val>
          <c:smooth val="0"/>
          <c:extLst>
            <c:ext xmlns:c16="http://schemas.microsoft.com/office/drawing/2014/chart" uri="{C3380CC4-5D6E-409C-BE32-E72D297353CC}">
              <c16:uniqueId val="{00000001-A255-438A-A4C3-82E32642F511}"/>
            </c:ext>
          </c:extLst>
        </c:ser>
        <c:dLbls>
          <c:showLegendKey val="0"/>
          <c:showVal val="0"/>
          <c:showCatName val="0"/>
          <c:showSerName val="0"/>
          <c:showPercent val="0"/>
          <c:showBubbleSize val="0"/>
        </c:dLbls>
        <c:marker val="1"/>
        <c:smooth val="0"/>
        <c:axId val="83518207"/>
        <c:axId val="225023583"/>
      </c:lineChart>
      <c:catAx>
        <c:axId val="83518207"/>
        <c:scaling>
          <c:orientation val="minMax"/>
        </c:scaling>
        <c:delete val="0"/>
        <c:axPos val="b"/>
        <c:numFmt formatCode="General" sourceLinked="1"/>
        <c:majorTickMark val="out"/>
        <c:minorTickMark val="none"/>
        <c:tickLblPos val="nextTo"/>
        <c:spPr>
          <a:solidFill>
            <a:sysClr val="window" lastClr="FFFFFF"/>
          </a:solidFill>
          <a:ln w="9525" cap="flat" cmpd="sng" algn="ctr">
            <a:solidFill>
              <a:sysClr val="windowText" lastClr="000000"/>
            </a:solidFill>
            <a:round/>
          </a:ln>
          <a:effectLst/>
        </c:spPr>
        <c:txPr>
          <a:bodyPr rot="-60000000" spcFirstLastPara="1" vertOverflow="ellipsis" vert="horz" wrap="square" anchor="ctr" anchorCtr="1"/>
          <a:lstStyle/>
          <a:p>
            <a:pPr>
              <a:defRPr sz="2400" b="0" i="0" u="none" strike="noStrike" kern="1200" baseline="0">
                <a:ln>
                  <a:noFill/>
                </a:ln>
                <a:solidFill>
                  <a:schemeClr val="tx1"/>
                </a:solidFill>
                <a:latin typeface="Arial" panose="020B0604020202020204" pitchFamily="34" charset="0"/>
                <a:ea typeface="+mn-ea"/>
                <a:cs typeface="Arial" panose="020B0604020202020204" pitchFamily="34" charset="0"/>
              </a:defRPr>
            </a:pPr>
            <a:endParaRPr lang="en-US"/>
          </a:p>
        </c:txPr>
        <c:crossAx val="225023583"/>
        <c:crosses val="autoZero"/>
        <c:auto val="1"/>
        <c:lblAlgn val="ctr"/>
        <c:lblOffset val="100"/>
        <c:noMultiLvlLbl val="0"/>
      </c:catAx>
      <c:valAx>
        <c:axId val="225023583"/>
        <c:scaling>
          <c:orientation val="minMax"/>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solidFill>
                      <a:schemeClr val="tx1"/>
                    </a:solidFill>
                    <a:latin typeface="Arial" panose="020B0604020202020204" pitchFamily="34" charset="0"/>
                    <a:cs typeface="Arial" panose="020B0604020202020204" pitchFamily="34" charset="0"/>
                  </a:rPr>
                  <a:t>Number</a:t>
                </a:r>
                <a:r>
                  <a:rPr lang="en-US" sz="2400" baseline="0">
                    <a:solidFill>
                      <a:schemeClr val="tx1"/>
                    </a:solidFill>
                    <a:latin typeface="Arial" panose="020B0604020202020204" pitchFamily="34" charset="0"/>
                    <a:cs typeface="Arial" panose="020B0604020202020204" pitchFamily="34" charset="0"/>
                  </a:rPr>
                  <a:t> of Clients</a:t>
                </a:r>
                <a:endParaRPr lang="en-US" sz="2400">
                  <a:solidFill>
                    <a:schemeClr val="tx1"/>
                  </a:solidFill>
                  <a:latin typeface="Arial" panose="020B0604020202020204" pitchFamily="34" charset="0"/>
                  <a:cs typeface="Arial" panose="020B0604020202020204" pitchFamily="34" charset="0"/>
                </a:endParaRPr>
              </a:p>
            </c:rich>
          </c:tx>
          <c:layout>
            <c:manualLayout>
              <c:xMode val="edge"/>
              <c:yMode val="edge"/>
              <c:x val="0"/>
              <c:y val="0.1973942057002120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3518207"/>
        <c:crosses val="autoZero"/>
        <c:crossBetween val="midCat"/>
        <c:majorUnit val="50"/>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181543830171636E-2"/>
          <c:y val="0.10315951659453028"/>
          <c:w val="0.35811168960749884"/>
          <c:h val="0.75853179535152004"/>
        </c:manualLayout>
      </c:layout>
      <c:pieChart>
        <c:varyColors val="1"/>
        <c:ser>
          <c:idx val="0"/>
          <c:order val="0"/>
          <c:spPr>
            <a:ln>
              <a:noFill/>
            </a:ln>
          </c:spPr>
          <c:dPt>
            <c:idx val="0"/>
            <c:bubble3D val="0"/>
            <c:spPr>
              <a:solidFill>
                <a:srgbClr val="FFC000">
                  <a:lumMod val="75000"/>
                </a:srgbClr>
              </a:solidFill>
              <a:ln w="19050">
                <a:noFill/>
              </a:ln>
              <a:effectLst/>
            </c:spPr>
            <c:extLst>
              <c:ext xmlns:c16="http://schemas.microsoft.com/office/drawing/2014/chart" uri="{C3380CC4-5D6E-409C-BE32-E72D297353CC}">
                <c16:uniqueId val="{00000001-86A4-466A-BE49-BAA951039038}"/>
              </c:ext>
            </c:extLst>
          </c:dPt>
          <c:dPt>
            <c:idx val="1"/>
            <c:bubble3D val="0"/>
            <c:spPr>
              <a:solidFill>
                <a:srgbClr val="8DB33F"/>
              </a:solidFill>
              <a:ln w="19050">
                <a:noFill/>
              </a:ln>
              <a:effectLst/>
            </c:spPr>
            <c:extLst>
              <c:ext xmlns:c16="http://schemas.microsoft.com/office/drawing/2014/chart" uri="{C3380CC4-5D6E-409C-BE32-E72D297353CC}">
                <c16:uniqueId val="{00000003-86A4-466A-BE49-BAA951039038}"/>
              </c:ext>
            </c:extLst>
          </c:dPt>
          <c:dPt>
            <c:idx val="2"/>
            <c:bubble3D val="0"/>
            <c:spPr>
              <a:solidFill>
                <a:srgbClr val="00A0AF"/>
              </a:solidFill>
              <a:ln w="19050">
                <a:noFill/>
              </a:ln>
              <a:effectLst/>
            </c:spPr>
            <c:extLst>
              <c:ext xmlns:c16="http://schemas.microsoft.com/office/drawing/2014/chart" uri="{C3380CC4-5D6E-409C-BE32-E72D297353CC}">
                <c16:uniqueId val="{00000005-86A4-466A-BE49-BAA951039038}"/>
              </c:ext>
            </c:extLst>
          </c:dPt>
          <c:dPt>
            <c:idx val="3"/>
            <c:bubble3D val="0"/>
            <c:spPr>
              <a:solidFill>
                <a:srgbClr val="FFDD00"/>
              </a:solidFill>
              <a:ln w="19050">
                <a:noFill/>
              </a:ln>
              <a:effectLst/>
            </c:spPr>
            <c:extLst>
              <c:ext xmlns:c16="http://schemas.microsoft.com/office/drawing/2014/chart" uri="{C3380CC4-5D6E-409C-BE32-E72D297353CC}">
                <c16:uniqueId val="{00000007-86A4-466A-BE49-BAA951039038}"/>
              </c:ext>
            </c:extLst>
          </c:dPt>
          <c:dPt>
            <c:idx val="4"/>
            <c:bubble3D val="0"/>
            <c:spPr>
              <a:solidFill>
                <a:srgbClr val="00FFFF"/>
              </a:solidFill>
              <a:ln w="19050">
                <a:noFill/>
              </a:ln>
              <a:effectLst/>
            </c:spPr>
            <c:extLst>
              <c:ext xmlns:c16="http://schemas.microsoft.com/office/drawing/2014/chart" uri="{C3380CC4-5D6E-409C-BE32-E72D297353CC}">
                <c16:uniqueId val="{00000009-86A4-466A-BE49-BAA951039038}"/>
              </c:ext>
            </c:extLst>
          </c:dPt>
          <c:dPt>
            <c:idx val="5"/>
            <c:bubble3D val="0"/>
            <c:spPr>
              <a:solidFill>
                <a:srgbClr val="F78E1E"/>
              </a:solidFill>
              <a:ln w="19050">
                <a:noFill/>
              </a:ln>
              <a:effectLst/>
            </c:spPr>
            <c:extLst>
              <c:ext xmlns:c16="http://schemas.microsoft.com/office/drawing/2014/chart" uri="{C3380CC4-5D6E-409C-BE32-E72D297353CC}">
                <c16:uniqueId val="{0000000B-86A4-466A-BE49-BAA951039038}"/>
              </c:ext>
            </c:extLst>
          </c:dPt>
          <c:dLbls>
            <c:dLbl>
              <c:idx val="0"/>
              <c:layout>
                <c:manualLayout>
                  <c:x val="-8.0837018018669826E-2"/>
                  <c:y val="1.9751951134319819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panose="020B0604020202020204" pitchFamily="34" charset="0"/>
                        <a:ea typeface="+mn-ea"/>
                        <a:cs typeface="+mn-cs"/>
                      </a:defRPr>
                    </a:pPr>
                    <a:r>
                      <a:rPr lang="en-US"/>
                      <a:t>0.1%</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panose="020B0604020202020204" pitchFamily="34" charset="0"/>
                      <a:ea typeface="+mn-ea"/>
                      <a:cs typeface="+mn-cs"/>
                    </a:defRPr>
                  </a:pPr>
                  <a:endParaRPr lang="en-US"/>
                </a:p>
              </c:txPr>
              <c:showLegendKey val="1"/>
              <c:showVal val="0"/>
              <c:showCatName val="0"/>
              <c:showSerName val="0"/>
              <c:showPercent val="1"/>
              <c:showBubbleSize val="0"/>
              <c:extLst>
                <c:ext xmlns:c15="http://schemas.microsoft.com/office/drawing/2012/chart" uri="{CE6537A1-D6FC-4f65-9D91-7224C49458BB}">
                  <c15:layout>
                    <c:manualLayout>
                      <c:w val="9.6784491612461512E-2"/>
                      <c:h val="9.7181256251763312E-2"/>
                    </c:manualLayout>
                  </c15:layout>
                  <c15:showDataLabelsRange val="0"/>
                </c:ext>
                <c:ext xmlns:c16="http://schemas.microsoft.com/office/drawing/2014/chart" uri="{C3380CC4-5D6E-409C-BE32-E72D297353CC}">
                  <c16:uniqueId val="{00000001-86A4-466A-BE49-BAA951039038}"/>
                </c:ext>
              </c:extLst>
            </c:dLbl>
            <c:dLbl>
              <c:idx val="1"/>
              <c:layout>
                <c:manualLayout>
                  <c:x val="1.107244415335976E-2"/>
                  <c:y val="-2.6507985601818548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panose="020B0604020202020204" pitchFamily="34" charset="0"/>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6.1202755891933303E-2"/>
                      <c:h val="0.10674293325945758"/>
                    </c:manualLayout>
                  </c15:layout>
                </c:ext>
                <c:ext xmlns:c16="http://schemas.microsoft.com/office/drawing/2014/chart" uri="{C3380CC4-5D6E-409C-BE32-E72D297353CC}">
                  <c16:uniqueId val="{00000003-86A4-466A-BE49-BAA951039038}"/>
                </c:ext>
              </c:extLst>
            </c:dLbl>
            <c:dLbl>
              <c:idx val="2"/>
              <c:layout>
                <c:manualLayout>
                  <c:x val="1.3033994739329899E-3"/>
                  <c:y val="-1.597989176434379E-3"/>
                </c:manualLayout>
              </c:layout>
              <c:tx>
                <c:rich>
                  <a:bodyPr/>
                  <a:lstStyle/>
                  <a:p>
                    <a:fld id="{31F1866D-A6E9-4D76-B5FB-928031399794}" type="PERCENTAGE">
                      <a:rPr lang="en-US">
                        <a:solidFill>
                          <a:schemeClr val="tx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6A4-466A-BE49-BAA951039038}"/>
                </c:ext>
              </c:extLst>
            </c:dLbl>
            <c:dLbl>
              <c:idx val="3"/>
              <c:layout>
                <c:manualLayout>
                  <c:x val="-4.2594291409366709E-4"/>
                  <c:y val="-4.465669804303778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6A4-466A-BE49-BAA951039038}"/>
                </c:ext>
              </c:extLst>
            </c:dLbl>
            <c:dLbl>
              <c:idx val="4"/>
              <c:tx>
                <c:rich>
                  <a:bodyPr/>
                  <a:lstStyle/>
                  <a:p>
                    <a:fld id="{8D62617F-A75A-4CF1-BFA9-B00F82260F61}" type="PERCENTAGE">
                      <a:rPr lang="en-US" baseline="0">
                        <a:solidFill>
                          <a:schemeClr val="tx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6A4-466A-BE49-BAA951039038}"/>
                </c:ext>
              </c:extLst>
            </c:dLbl>
            <c:dLbl>
              <c:idx val="5"/>
              <c:layout>
                <c:manualLayout>
                  <c:x val="-9.5818574862608294E-3"/>
                  <c:y val="2.78217958911487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6A4-466A-BE49-BAA951039038}"/>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rial" panose="020B0604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Sheet2!$A$3:$A$8</c:f>
              <c:strCache>
                <c:ptCount val="6"/>
                <c:pt idx="0">
                  <c:v>American Indian/Alaska Native</c:v>
                </c:pt>
                <c:pt idx="1">
                  <c:v>Asian/Hawaiian Pacific Islander</c:v>
                </c:pt>
                <c:pt idx="2">
                  <c:v>Black/African American</c:v>
                </c:pt>
                <c:pt idx="3">
                  <c:v>Hispanic/Latino</c:v>
                </c:pt>
                <c:pt idx="4">
                  <c:v>Other (Multiracial)/Unknown</c:v>
                </c:pt>
                <c:pt idx="5">
                  <c:v>White</c:v>
                </c:pt>
              </c:strCache>
            </c:strRef>
          </c:cat>
          <c:val>
            <c:numRef>
              <c:f>Sheet2!$B$3:$B$8</c:f>
              <c:numCache>
                <c:formatCode>General</c:formatCode>
                <c:ptCount val="6"/>
                <c:pt idx="0">
                  <c:v>5</c:v>
                </c:pt>
                <c:pt idx="1">
                  <c:v>63</c:v>
                </c:pt>
                <c:pt idx="2">
                  <c:v>809</c:v>
                </c:pt>
                <c:pt idx="3">
                  <c:v>1632</c:v>
                </c:pt>
                <c:pt idx="4">
                  <c:v>97</c:v>
                </c:pt>
                <c:pt idx="5">
                  <c:v>832</c:v>
                </c:pt>
              </c:numCache>
            </c:numRef>
          </c:val>
          <c:extLst>
            <c:ext xmlns:c16="http://schemas.microsoft.com/office/drawing/2014/chart" uri="{C3380CC4-5D6E-409C-BE32-E72D297353CC}">
              <c16:uniqueId val="{0000000C-86A4-466A-BE49-BAA951039038}"/>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2884205973619458"/>
          <c:y val="0.11671122614138983"/>
          <c:w val="0.42142592703753246"/>
          <c:h val="0.801277283336325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96856712830361"/>
          <c:y val="3.5695864291806836E-2"/>
          <c:w val="0.7994174781817569"/>
          <c:h val="0.83969947740670947"/>
        </c:manualLayout>
      </c:layout>
      <c:barChart>
        <c:barDir val="col"/>
        <c:grouping val="clustered"/>
        <c:varyColors val="0"/>
        <c:ser>
          <c:idx val="0"/>
          <c:order val="0"/>
          <c:tx>
            <c:strRef>
              <c:f>Chart!$L$20</c:f>
              <c:strCache>
                <c:ptCount val="1"/>
              </c:strCache>
            </c:strRef>
          </c:tx>
          <c:spPr>
            <a:solidFill>
              <a:srgbClr val="00A0AF"/>
            </a:solidFill>
            <a:ln>
              <a:solidFill>
                <a:srgbClr val="00A0A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Chart!$K$21:$K$27</c:f>
              <c:numCache>
                <c:formatCode>General</c:formatCode>
                <c:ptCount val="7"/>
                <c:pt idx="0">
                  <c:v>2016</c:v>
                </c:pt>
                <c:pt idx="1">
                  <c:v>2017</c:v>
                </c:pt>
                <c:pt idx="2">
                  <c:v>2018</c:v>
                </c:pt>
                <c:pt idx="3">
                  <c:v>2019</c:v>
                </c:pt>
                <c:pt idx="4">
                  <c:v>2020</c:v>
                </c:pt>
                <c:pt idx="5">
                  <c:v>2021</c:v>
                </c:pt>
                <c:pt idx="6">
                  <c:v>2022</c:v>
                </c:pt>
              </c:numCache>
            </c:numRef>
          </c:cat>
          <c:val>
            <c:numRef>
              <c:f>Chart!$L$21:$L$27</c:f>
              <c:numCache>
                <c:formatCode>#,##0</c:formatCode>
                <c:ptCount val="7"/>
                <c:pt idx="0">
                  <c:v>38</c:v>
                </c:pt>
                <c:pt idx="1">
                  <c:v>54</c:v>
                </c:pt>
                <c:pt idx="2">
                  <c:v>79</c:v>
                </c:pt>
                <c:pt idx="3">
                  <c:v>110</c:v>
                </c:pt>
                <c:pt idx="4">
                  <c:v>180</c:v>
                </c:pt>
                <c:pt idx="5">
                  <c:v>226</c:v>
                </c:pt>
                <c:pt idx="6">
                  <c:v>243</c:v>
                </c:pt>
              </c:numCache>
            </c:numRef>
          </c:val>
          <c:extLst>
            <c:ext xmlns:c16="http://schemas.microsoft.com/office/drawing/2014/chart" uri="{C3380CC4-5D6E-409C-BE32-E72D297353CC}">
              <c16:uniqueId val="{00000000-CD7F-4EBD-9C8D-91DC05626DA0}"/>
            </c:ext>
          </c:extLst>
        </c:ser>
        <c:dLbls>
          <c:showLegendKey val="0"/>
          <c:showVal val="0"/>
          <c:showCatName val="0"/>
          <c:showSerName val="0"/>
          <c:showPercent val="0"/>
          <c:showBubbleSize val="0"/>
        </c:dLbls>
        <c:gapWidth val="300"/>
        <c:axId val="83518207"/>
        <c:axId val="225023583"/>
      </c:barChart>
      <c:catAx>
        <c:axId val="83518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25023583"/>
        <c:crosses val="autoZero"/>
        <c:auto val="1"/>
        <c:lblAlgn val="ctr"/>
        <c:lblOffset val="100"/>
        <c:noMultiLvlLbl val="0"/>
      </c:catAx>
      <c:valAx>
        <c:axId val="225023583"/>
        <c:scaling>
          <c:orientation val="minMax"/>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200">
                    <a:solidFill>
                      <a:schemeClr val="tx1"/>
                    </a:solidFill>
                    <a:latin typeface="Arial" panose="020B0604020202020204" pitchFamily="34" charset="0"/>
                    <a:cs typeface="Arial" panose="020B0604020202020204" pitchFamily="34" charset="0"/>
                  </a:rPr>
                  <a:t>Rate</a:t>
                </a:r>
                <a:r>
                  <a:rPr lang="en-US" sz="2200" baseline="0">
                    <a:solidFill>
                      <a:schemeClr val="tx1"/>
                    </a:solidFill>
                    <a:latin typeface="Arial" panose="020B0604020202020204" pitchFamily="34" charset="0"/>
                    <a:cs typeface="Arial" panose="020B0604020202020204" pitchFamily="34" charset="0"/>
                  </a:rPr>
                  <a:t> of </a:t>
                </a:r>
                <a:r>
                  <a:rPr lang="en-US" sz="2200" baseline="0" err="1">
                    <a:solidFill>
                      <a:schemeClr val="tx1"/>
                    </a:solidFill>
                    <a:latin typeface="Arial" panose="020B0604020202020204" pitchFamily="34" charset="0"/>
                    <a:cs typeface="Arial" panose="020B0604020202020204" pitchFamily="34" charset="0"/>
                  </a:rPr>
                  <a:t>PrEP</a:t>
                </a:r>
                <a:r>
                  <a:rPr lang="en-US" sz="2200" baseline="0">
                    <a:solidFill>
                      <a:schemeClr val="tx1"/>
                    </a:solidFill>
                    <a:latin typeface="Arial" panose="020B0604020202020204" pitchFamily="34" charset="0"/>
                    <a:cs typeface="Arial" panose="020B0604020202020204" pitchFamily="34" charset="0"/>
                  </a:rPr>
                  <a:t> Users </a:t>
                </a:r>
              </a:p>
            </c:rich>
          </c:tx>
          <c:layout>
            <c:manualLayout>
              <c:xMode val="edge"/>
              <c:yMode val="edge"/>
              <c:x val="1.0294266053279717E-2"/>
              <c:y val="0.2246331321294649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3518207"/>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42512278545854"/>
          <c:y val="6.8048308863633243E-3"/>
          <c:w val="0.60051981150399225"/>
          <c:h val="0.93567251461988299"/>
        </c:manualLayout>
      </c:layout>
      <c:barChart>
        <c:barDir val="bar"/>
        <c:grouping val="clustered"/>
        <c:varyColors val="0"/>
        <c:dLbls>
          <c:showLegendKey val="0"/>
          <c:showVal val="0"/>
          <c:showCatName val="0"/>
          <c:showSerName val="0"/>
          <c:showPercent val="0"/>
          <c:showBubbleSize val="0"/>
        </c:dLbls>
        <c:gapWidth val="182"/>
        <c:axId val="1448992527"/>
        <c:axId val="1448986703"/>
      </c:barChart>
      <c:catAx>
        <c:axId val="1448992527"/>
        <c:scaling>
          <c:orientation val="maxMin"/>
        </c:scaling>
        <c:delete val="1"/>
        <c:axPos val="l"/>
        <c:numFmt formatCode="General" sourceLinked="1"/>
        <c:majorTickMark val="none"/>
        <c:minorTickMark val="none"/>
        <c:tickLblPos val="nextTo"/>
        <c:crossAx val="1448986703"/>
        <c:crosses val="autoZero"/>
        <c:auto val="1"/>
        <c:lblAlgn val="ctr"/>
        <c:lblOffset val="100"/>
        <c:noMultiLvlLbl val="0"/>
      </c:catAx>
      <c:valAx>
        <c:axId val="1448986703"/>
        <c:scaling>
          <c:orientation val="minMax"/>
        </c:scaling>
        <c:delete val="0"/>
        <c:axPos val="t"/>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8992527"/>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42512278545854"/>
          <c:y val="6.8048308863633243E-3"/>
          <c:w val="0.60051981150399225"/>
          <c:h val="0.93567251461988299"/>
        </c:manualLayout>
      </c:layout>
      <c:barChart>
        <c:barDir val="bar"/>
        <c:grouping val="clustered"/>
        <c:varyColors val="0"/>
        <c:ser>
          <c:idx val="0"/>
          <c:order val="0"/>
          <c:tx>
            <c:strRef>
              <c:f>Sheet1!$B$1</c:f>
              <c:strCache>
                <c:ptCount val="1"/>
                <c:pt idx="0">
                  <c:v>Percent</c:v>
                </c:pt>
              </c:strCache>
            </c:strRef>
          </c:tx>
          <c:spPr>
            <a:solidFill>
              <a:srgbClr val="03A3B2"/>
            </a:solidFill>
            <a:ln>
              <a:solidFill>
                <a:schemeClr val="tx1"/>
              </a:solidFill>
            </a:ln>
            <a:effectLst/>
          </c:spPr>
          <c:invertIfNegative val="0"/>
          <c:dPt>
            <c:idx val="4"/>
            <c:invertIfNegative val="0"/>
            <c:bubble3D val="0"/>
            <c:spPr>
              <a:solidFill>
                <a:srgbClr val="03A3B2"/>
              </a:solidFill>
              <a:ln>
                <a:solidFill>
                  <a:schemeClr val="tx1"/>
                </a:solidFill>
              </a:ln>
              <a:effectLst/>
            </c:spPr>
            <c:extLst>
              <c:ext xmlns:c16="http://schemas.microsoft.com/office/drawing/2014/chart" uri="{C3380CC4-5D6E-409C-BE32-E72D297353CC}">
                <c16:uniqueId val="{00000001-2ABD-41F1-B656-F7FE9C24EEC4}"/>
              </c:ext>
            </c:extLst>
          </c:dPt>
          <c:dPt>
            <c:idx val="6"/>
            <c:invertIfNegative val="0"/>
            <c:bubble3D val="0"/>
            <c:spPr>
              <a:solidFill>
                <a:srgbClr val="03A3B2"/>
              </a:solidFill>
              <a:ln>
                <a:solidFill>
                  <a:schemeClr val="tx1"/>
                </a:solidFill>
              </a:ln>
              <a:effectLst/>
            </c:spPr>
            <c:extLst>
              <c:ext xmlns:c16="http://schemas.microsoft.com/office/drawing/2014/chart" uri="{C3380CC4-5D6E-409C-BE32-E72D297353CC}">
                <c16:uniqueId val="{00000003-2ABD-41F1-B656-F7FE9C24EEC4}"/>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Hispanic/Latino MSM</c:v>
                </c:pt>
                <c:pt idx="1">
                  <c:v>Black Heterosexuals</c:v>
                </c:pt>
                <c:pt idx="2">
                  <c:v>Black MSM</c:v>
                </c:pt>
                <c:pt idx="3">
                  <c:v>White MSM</c:v>
                </c:pt>
                <c:pt idx="4">
                  <c:v>Hispanic/Latino Heterosexuals</c:v>
                </c:pt>
                <c:pt idx="5">
                  <c:v>White Heterosexuals</c:v>
                </c:pt>
                <c:pt idx="6">
                  <c:v>White PWID</c:v>
                </c:pt>
                <c:pt idx="7">
                  <c:v>Black PWID</c:v>
                </c:pt>
                <c:pt idx="8">
                  <c:v>Hispanic/Latino PWID</c:v>
                </c:pt>
              </c:strCache>
            </c:strRef>
          </c:cat>
          <c:val>
            <c:numRef>
              <c:f>Sheet1!$B$2:$B$10</c:f>
              <c:numCache>
                <c:formatCode>0\%</c:formatCode>
                <c:ptCount val="9"/>
                <c:pt idx="0">
                  <c:v>26.5</c:v>
                </c:pt>
                <c:pt idx="1">
                  <c:v>20.6</c:v>
                </c:pt>
                <c:pt idx="2">
                  <c:v>19.3</c:v>
                </c:pt>
                <c:pt idx="3">
                  <c:v>15</c:v>
                </c:pt>
                <c:pt idx="4">
                  <c:v>6.9</c:v>
                </c:pt>
                <c:pt idx="5">
                  <c:v>5.0999999999999996</c:v>
                </c:pt>
                <c:pt idx="6">
                  <c:v>4.0999999999999996</c:v>
                </c:pt>
                <c:pt idx="7">
                  <c:v>1.5</c:v>
                </c:pt>
                <c:pt idx="8">
                  <c:v>1.1000000000000001</c:v>
                </c:pt>
              </c:numCache>
            </c:numRef>
          </c:val>
          <c:extLst>
            <c:ext xmlns:c16="http://schemas.microsoft.com/office/drawing/2014/chart" uri="{C3380CC4-5D6E-409C-BE32-E72D297353CC}">
              <c16:uniqueId val="{00000004-2ABD-41F1-B656-F7FE9C24EEC4}"/>
            </c:ext>
          </c:extLst>
        </c:ser>
        <c:dLbls>
          <c:showLegendKey val="0"/>
          <c:showVal val="0"/>
          <c:showCatName val="0"/>
          <c:showSerName val="0"/>
          <c:showPercent val="0"/>
          <c:showBubbleSize val="0"/>
        </c:dLbls>
        <c:gapWidth val="182"/>
        <c:axId val="1448992527"/>
        <c:axId val="1448986703"/>
      </c:barChart>
      <c:catAx>
        <c:axId val="1448992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8986703"/>
        <c:crosses val="autoZero"/>
        <c:auto val="1"/>
        <c:lblAlgn val="ctr"/>
        <c:lblOffset val="100"/>
        <c:noMultiLvlLbl val="0"/>
      </c:catAx>
      <c:valAx>
        <c:axId val="1448986703"/>
        <c:scaling>
          <c:orientation val="minMax"/>
        </c:scaling>
        <c:delete val="0"/>
        <c:axPos val="t"/>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8992527"/>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42512278545854"/>
          <c:y val="6.8048308863633243E-3"/>
          <c:w val="0.60051981150399225"/>
          <c:h val="0.93567251461988299"/>
        </c:manualLayout>
      </c:layout>
      <c:barChart>
        <c:barDir val="bar"/>
        <c:grouping val="clustered"/>
        <c:varyColors val="0"/>
        <c:ser>
          <c:idx val="0"/>
          <c:order val="0"/>
          <c:tx>
            <c:strRef>
              <c:f>Sheet1!$B$1</c:f>
              <c:strCache>
                <c:ptCount val="1"/>
                <c:pt idx="0">
                  <c:v>Percent</c:v>
                </c:pt>
              </c:strCache>
            </c:strRef>
          </c:tx>
          <c:spPr>
            <a:solidFill>
              <a:srgbClr val="03A3B2"/>
            </a:solidFill>
            <a:ln>
              <a:solidFill>
                <a:schemeClr val="tx1"/>
              </a:solidFill>
            </a:ln>
            <a:effectLst/>
          </c:spPr>
          <c:invertIfNegative val="0"/>
          <c:dPt>
            <c:idx val="4"/>
            <c:invertIfNegative val="0"/>
            <c:bubble3D val="0"/>
            <c:spPr>
              <a:solidFill>
                <a:srgbClr val="03A3B2"/>
              </a:solidFill>
              <a:ln>
                <a:solidFill>
                  <a:schemeClr val="tx1"/>
                </a:solidFill>
              </a:ln>
              <a:effectLst/>
            </c:spPr>
            <c:extLst>
              <c:ext xmlns:c16="http://schemas.microsoft.com/office/drawing/2014/chart" uri="{C3380CC4-5D6E-409C-BE32-E72D297353CC}">
                <c16:uniqueId val="{00000001-87F1-4943-994B-1ED059D28DD2}"/>
              </c:ext>
            </c:extLst>
          </c:dPt>
          <c:dPt>
            <c:idx val="6"/>
            <c:invertIfNegative val="0"/>
            <c:bubble3D val="0"/>
            <c:spPr>
              <a:solidFill>
                <a:srgbClr val="03A3B2"/>
              </a:solidFill>
              <a:ln>
                <a:solidFill>
                  <a:schemeClr val="tx1"/>
                </a:solidFill>
              </a:ln>
              <a:effectLst/>
            </c:spPr>
            <c:extLst>
              <c:ext xmlns:c16="http://schemas.microsoft.com/office/drawing/2014/chart" uri="{C3380CC4-5D6E-409C-BE32-E72D297353CC}">
                <c16:uniqueId val="{00000003-87F1-4943-994B-1ED059D28DD2}"/>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Black Heterosexuals</c:v>
                </c:pt>
                <c:pt idx="1">
                  <c:v>White MSM</c:v>
                </c:pt>
                <c:pt idx="2">
                  <c:v>Hispanic/Latino MSM</c:v>
                </c:pt>
                <c:pt idx="3">
                  <c:v>Black MSM</c:v>
                </c:pt>
                <c:pt idx="4">
                  <c:v>Hispanic/Latino Heterosexuals</c:v>
                </c:pt>
                <c:pt idx="5">
                  <c:v>White Heterosexuals</c:v>
                </c:pt>
                <c:pt idx="6">
                  <c:v>Black PWID</c:v>
                </c:pt>
                <c:pt idx="7">
                  <c:v>White PWID</c:v>
                </c:pt>
                <c:pt idx="8">
                  <c:v>Hispanic/Latino PWID</c:v>
                </c:pt>
              </c:strCache>
            </c:strRef>
          </c:cat>
          <c:val>
            <c:numRef>
              <c:f>Sheet1!$B$2:$B$10</c:f>
              <c:numCache>
                <c:formatCode>0\%</c:formatCode>
                <c:ptCount val="9"/>
                <c:pt idx="0">
                  <c:v>24.2</c:v>
                </c:pt>
                <c:pt idx="1">
                  <c:v>21.2</c:v>
                </c:pt>
                <c:pt idx="2">
                  <c:v>19.100000000000001</c:v>
                </c:pt>
                <c:pt idx="3">
                  <c:v>15.2</c:v>
                </c:pt>
                <c:pt idx="4">
                  <c:v>6.5</c:v>
                </c:pt>
                <c:pt idx="5">
                  <c:v>4.3</c:v>
                </c:pt>
                <c:pt idx="6">
                  <c:v>4</c:v>
                </c:pt>
                <c:pt idx="7">
                  <c:v>3.4</c:v>
                </c:pt>
                <c:pt idx="8">
                  <c:v>2.1</c:v>
                </c:pt>
              </c:numCache>
            </c:numRef>
          </c:val>
          <c:extLst>
            <c:ext xmlns:c16="http://schemas.microsoft.com/office/drawing/2014/chart" uri="{C3380CC4-5D6E-409C-BE32-E72D297353CC}">
              <c16:uniqueId val="{00000004-87F1-4943-994B-1ED059D28DD2}"/>
            </c:ext>
          </c:extLst>
        </c:ser>
        <c:dLbls>
          <c:showLegendKey val="0"/>
          <c:showVal val="0"/>
          <c:showCatName val="0"/>
          <c:showSerName val="0"/>
          <c:showPercent val="0"/>
          <c:showBubbleSize val="0"/>
        </c:dLbls>
        <c:gapWidth val="182"/>
        <c:axId val="1448992527"/>
        <c:axId val="1448986703"/>
      </c:barChart>
      <c:catAx>
        <c:axId val="1448992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8986703"/>
        <c:crosses val="autoZero"/>
        <c:auto val="1"/>
        <c:lblAlgn val="ctr"/>
        <c:lblOffset val="100"/>
        <c:noMultiLvlLbl val="0"/>
      </c:catAx>
      <c:valAx>
        <c:axId val="1448986703"/>
        <c:scaling>
          <c:orientation val="minMax"/>
        </c:scaling>
        <c:delete val="0"/>
        <c:axPos val="t"/>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8992527"/>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45635056487504"/>
          <c:y val="7.2460244946565514E-2"/>
          <c:w val="0.79216946254778486"/>
          <c:h val="0.73714323259657366"/>
        </c:manualLayout>
      </c:layout>
      <c:areaChart>
        <c:grouping val="standard"/>
        <c:varyColors val="0"/>
        <c:ser>
          <c:idx val="0"/>
          <c:order val="0"/>
          <c:tx>
            <c:strRef>
              <c:f>Sheet1!$B$1</c:f>
              <c:strCache>
                <c:ptCount val="1"/>
                <c:pt idx="0">
                  <c:v>Number of Cases</c:v>
                </c:pt>
              </c:strCache>
            </c:strRef>
          </c:tx>
          <c:spPr>
            <a:solidFill>
              <a:srgbClr val="25A6AF"/>
            </a:solidFill>
            <a:ln>
              <a:solidFill>
                <a:schemeClr val="tx1"/>
              </a:solidFill>
            </a:ln>
          </c:spPr>
          <c:dLbls>
            <c:dLbl>
              <c:idx val="0"/>
              <c:layout>
                <c:manualLayout>
                  <c:x val="3.8645131926180826E-2"/>
                  <c:y val="-0.358221247048117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C8-4034-8EDE-3DF6C7DFA906}"/>
                </c:ext>
              </c:extLst>
            </c:dLbl>
            <c:dLbl>
              <c:idx val="1"/>
              <c:layout>
                <c:manualLayout>
                  <c:x val="1.5106888812811442E-2"/>
                  <c:y val="-0.337526306604112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C8-4034-8EDE-3DF6C7DFA906}"/>
                </c:ext>
              </c:extLst>
            </c:dLbl>
            <c:dLbl>
              <c:idx val="2"/>
              <c:layout>
                <c:manualLayout>
                  <c:x val="1.0680606135296755E-2"/>
                  <c:y val="-0.31528641768051913"/>
                </c:manualLayout>
              </c:layout>
              <c:showLegendKey val="0"/>
              <c:showVal val="1"/>
              <c:showCatName val="0"/>
              <c:showSerName val="0"/>
              <c:showPercent val="0"/>
              <c:showBubbleSize val="0"/>
              <c:extLst>
                <c:ext xmlns:c15="http://schemas.microsoft.com/office/drawing/2012/chart" uri="{CE6537A1-D6FC-4f65-9D91-7224C49458BB}">
                  <c15:layout>
                    <c:manualLayout>
                      <c:w val="0.12525762844072974"/>
                      <c:h val="0.11992563429571303"/>
                    </c:manualLayout>
                  </c15:layout>
                </c:ext>
                <c:ext xmlns:c16="http://schemas.microsoft.com/office/drawing/2014/chart" uri="{C3380CC4-5D6E-409C-BE32-E72D297353CC}">
                  <c16:uniqueId val="{00000002-ACC8-4034-8EDE-3DF6C7DFA906}"/>
                </c:ext>
              </c:extLst>
            </c:dLbl>
            <c:dLbl>
              <c:idx val="3"/>
              <c:layout>
                <c:manualLayout>
                  <c:x val="7.7535175710543181E-3"/>
                  <c:y val="-0.283562000341577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C8-4034-8EDE-3DF6C7DFA906}"/>
                </c:ext>
              </c:extLst>
            </c:dLbl>
            <c:dLbl>
              <c:idx val="4"/>
              <c:layout>
                <c:manualLayout>
                  <c:x val="8.7236624236829239E-3"/>
                  <c:y val="-0.270442094305290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C8-4034-8EDE-3DF6C7DFA906}"/>
                </c:ext>
              </c:extLst>
            </c:dLbl>
            <c:dLbl>
              <c:idx val="5"/>
              <c:layout>
                <c:manualLayout>
                  <c:x val="2.0813197496726599E-2"/>
                  <c:y val="-0.269332182186531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C8-4034-8EDE-3DF6C7DFA906}"/>
                </c:ext>
              </c:extLst>
            </c:dLbl>
            <c:dLbl>
              <c:idx val="6"/>
              <c:layout>
                <c:manualLayout>
                  <c:x val="1.8006409637222658E-2"/>
                  <c:y val="-0.269401952983044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C8-4034-8EDE-3DF6C7DFA906}"/>
                </c:ext>
              </c:extLst>
            </c:dLbl>
            <c:dLbl>
              <c:idx val="7"/>
              <c:layout>
                <c:manualLayout>
                  <c:x val="7.963847874860621E-3"/>
                  <c:y val="-0.242436396214228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CC8-4034-8EDE-3DF6C7DFA906}"/>
                </c:ext>
              </c:extLst>
            </c:dLbl>
            <c:dLbl>
              <c:idx val="8"/>
              <c:layout>
                <c:manualLayout>
                  <c:x val="0"/>
                  <c:y val="-0.226636251585315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C8-4034-8EDE-3DF6C7DFA906}"/>
                </c:ext>
              </c:extLst>
            </c:dLbl>
            <c:dLbl>
              <c:idx val="9"/>
              <c:layout>
                <c:manualLayout>
                  <c:x val="0"/>
                  <c:y val="-0.247557003257328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C8-4034-8EDE-3DF6C7DFA906}"/>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Sheet1!$A$2:$A$12</c:f>
              <c:numCache>
                <c:formatCode>0</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Sheet1!$B$2:$B$12</c:f>
              <c:numCache>
                <c:formatCode>#,##0</c:formatCode>
                <c:ptCount val="10"/>
                <c:pt idx="0">
                  <c:v>2863</c:v>
                </c:pt>
                <c:pt idx="1">
                  <c:v>2173</c:v>
                </c:pt>
                <c:pt idx="2">
                  <c:v>2134</c:v>
                </c:pt>
                <c:pt idx="3">
                  <c:v>2110</c:v>
                </c:pt>
                <c:pt idx="4">
                  <c:v>2044</c:v>
                </c:pt>
                <c:pt idx="5">
                  <c:v>1923</c:v>
                </c:pt>
                <c:pt idx="6">
                  <c:v>1887</c:v>
                </c:pt>
                <c:pt idx="7">
                  <c:v>1576</c:v>
                </c:pt>
                <c:pt idx="8">
                  <c:v>1851</c:v>
                </c:pt>
                <c:pt idx="9">
                  <c:v>1983</c:v>
                </c:pt>
              </c:numCache>
            </c:numRef>
          </c:val>
          <c:extLst>
            <c:ext xmlns:c16="http://schemas.microsoft.com/office/drawing/2014/chart" uri="{C3380CC4-5D6E-409C-BE32-E72D297353CC}">
              <c16:uniqueId val="{0000000A-ACC8-4034-8EDE-3DF6C7DFA906}"/>
            </c:ext>
          </c:extLst>
        </c:ser>
        <c:dLbls>
          <c:showLegendKey val="0"/>
          <c:showVal val="1"/>
          <c:showCatName val="0"/>
          <c:showSerName val="0"/>
          <c:showPercent val="0"/>
          <c:showBubbleSize val="0"/>
        </c:dLbls>
        <c:axId val="277110104"/>
        <c:axId val="277110496"/>
      </c:areaChart>
      <c:catAx>
        <c:axId val="277110104"/>
        <c:scaling>
          <c:orientation val="minMax"/>
        </c:scaling>
        <c:delete val="0"/>
        <c:axPos val="b"/>
        <c:title>
          <c:tx>
            <c:rich>
              <a:bodyPr/>
              <a:lstStyle/>
              <a:p>
                <a:pPr>
                  <a:defRPr/>
                </a:pPr>
                <a:r>
                  <a:rPr lang="en-US"/>
                  <a:t>Year of Diagnosis</a:t>
                </a:r>
              </a:p>
            </c:rich>
          </c:tx>
          <c:layout>
            <c:manualLayout>
              <c:xMode val="edge"/>
              <c:yMode val="edge"/>
              <c:x val="0.41935356200786189"/>
              <c:y val="0.91684070128639372"/>
            </c:manualLayout>
          </c:layout>
          <c:overlay val="0"/>
        </c:title>
        <c:numFmt formatCode="0" sourceLinked="1"/>
        <c:majorTickMark val="none"/>
        <c:minorTickMark val="none"/>
        <c:tickLblPos val="nextTo"/>
        <c:crossAx val="277110496"/>
        <c:crosses val="autoZero"/>
        <c:auto val="1"/>
        <c:lblAlgn val="ctr"/>
        <c:lblOffset val="100"/>
        <c:noMultiLvlLbl val="0"/>
      </c:catAx>
      <c:valAx>
        <c:axId val="277110496"/>
        <c:scaling>
          <c:orientation val="minMax"/>
        </c:scaling>
        <c:delete val="0"/>
        <c:axPos val="l"/>
        <c:title>
          <c:tx>
            <c:rich>
              <a:bodyPr rot="-5400000" vert="horz"/>
              <a:lstStyle/>
              <a:p>
                <a:pPr>
                  <a:defRPr/>
                </a:pPr>
                <a:r>
                  <a:rPr lang="en-US"/>
                  <a:t>Number of Diagnoses</a:t>
                </a:r>
              </a:p>
            </c:rich>
          </c:tx>
          <c:layout>
            <c:manualLayout>
              <c:xMode val="edge"/>
              <c:yMode val="edge"/>
              <c:x val="0"/>
              <c:y val="0.11922034952540084"/>
            </c:manualLayout>
          </c:layout>
          <c:overlay val="0"/>
        </c:title>
        <c:numFmt formatCode="#,##0" sourceLinked="0"/>
        <c:majorTickMark val="none"/>
        <c:minorTickMark val="none"/>
        <c:tickLblPos val="nextTo"/>
        <c:crossAx val="277110104"/>
        <c:crosses val="autoZero"/>
        <c:crossBetween val="midCat"/>
      </c:valAx>
    </c:plotArea>
    <c:plotVisOnly val="1"/>
    <c:dispBlanksAs val="zero"/>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6733021939124"/>
          <c:y val="0.14126674918650506"/>
          <c:w val="0.84483946306618452"/>
          <c:h val="0.64939310415684737"/>
        </c:manualLayout>
      </c:layout>
      <c:lineChart>
        <c:grouping val="standard"/>
        <c:varyColors val="0"/>
        <c:ser>
          <c:idx val="0"/>
          <c:order val="0"/>
          <c:tx>
            <c:strRef>
              <c:f>Sheet1!$B$1</c:f>
              <c:strCache>
                <c:ptCount val="1"/>
                <c:pt idx="0">
                  <c:v>HIV</c:v>
                </c:pt>
              </c:strCache>
            </c:strRef>
          </c:tx>
          <c:spPr>
            <a:ln w="38100">
              <a:solidFill>
                <a:srgbClr val="F96C45"/>
              </a:solidFill>
            </a:ln>
          </c:spPr>
          <c:marker>
            <c:symbol val="diamond"/>
            <c:size val="9"/>
            <c:spPr>
              <a:solidFill>
                <a:srgbClr val="F96C45"/>
              </a:solidFill>
              <a:ln>
                <a:solidFill>
                  <a:srgbClr val="F96C45"/>
                </a:solidFill>
              </a:ln>
            </c:spPr>
          </c:marker>
          <c:dLbls>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0.0</c:formatCode>
                <c:ptCount val="10"/>
                <c:pt idx="0">
                  <c:v>22.2</c:v>
                </c:pt>
                <c:pt idx="1">
                  <c:v>22.8</c:v>
                </c:pt>
                <c:pt idx="2">
                  <c:v>23</c:v>
                </c:pt>
                <c:pt idx="3">
                  <c:v>22.7</c:v>
                </c:pt>
                <c:pt idx="4">
                  <c:v>22.1</c:v>
                </c:pt>
                <c:pt idx="5">
                  <c:v>21.2</c:v>
                </c:pt>
                <c:pt idx="6">
                  <c:v>19.899999999999999</c:v>
                </c:pt>
                <c:pt idx="7">
                  <c:v>14.7</c:v>
                </c:pt>
                <c:pt idx="8">
                  <c:v>18.100000000000001</c:v>
                </c:pt>
                <c:pt idx="9">
                  <c:v>20.6</c:v>
                </c:pt>
              </c:numCache>
            </c:numRef>
          </c:val>
          <c:smooth val="0"/>
          <c:extLst>
            <c:ext xmlns:c16="http://schemas.microsoft.com/office/drawing/2014/chart" uri="{C3380CC4-5D6E-409C-BE32-E72D297353CC}">
              <c16:uniqueId val="{00000001-EA1F-4DE6-AB4C-385C4F14D905}"/>
            </c:ext>
          </c:extLst>
        </c:ser>
        <c:ser>
          <c:idx val="1"/>
          <c:order val="1"/>
          <c:tx>
            <c:strRef>
              <c:f>Sheet1!$C$1</c:f>
              <c:strCache>
                <c:ptCount val="1"/>
                <c:pt idx="0">
                  <c:v>AIDS</c:v>
                </c:pt>
              </c:strCache>
            </c:strRef>
          </c:tx>
          <c:spPr>
            <a:ln w="38100">
              <a:solidFill>
                <a:srgbClr val="03A3B2"/>
              </a:solidFill>
            </a:ln>
          </c:spPr>
          <c:marker>
            <c:symbol val="square"/>
            <c:size val="8"/>
            <c:spPr>
              <a:solidFill>
                <a:srgbClr val="03A3B2"/>
              </a:solidFill>
              <a:ln>
                <a:solidFill>
                  <a:srgbClr val="03A3B2"/>
                </a:solidFill>
              </a:ln>
            </c:spPr>
          </c:marker>
          <c:dLbls>
            <c:spPr>
              <a:noFill/>
              <a:ln>
                <a:noFill/>
              </a:ln>
              <a:effectLst/>
            </c:spPr>
            <c:txPr>
              <a:bodyPr wrap="square" lIns="38100" tIns="19050" rIns="38100" bIns="19050" anchor="ctr">
                <a:spAutoFit/>
              </a:bodyPr>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0.0</c:formatCode>
                <c:ptCount val="10"/>
                <c:pt idx="0">
                  <c:v>14.8</c:v>
                </c:pt>
                <c:pt idx="1">
                  <c:v>11.1</c:v>
                </c:pt>
                <c:pt idx="2">
                  <c:v>10.7</c:v>
                </c:pt>
                <c:pt idx="3">
                  <c:v>10.4</c:v>
                </c:pt>
                <c:pt idx="4">
                  <c:v>10</c:v>
                </c:pt>
                <c:pt idx="5">
                  <c:v>9.1999999999999993</c:v>
                </c:pt>
                <c:pt idx="6">
                  <c:v>8.9</c:v>
                </c:pt>
                <c:pt idx="7">
                  <c:v>7.3</c:v>
                </c:pt>
                <c:pt idx="8">
                  <c:v>8.4</c:v>
                </c:pt>
                <c:pt idx="9">
                  <c:v>8.9</c:v>
                </c:pt>
              </c:numCache>
            </c:numRef>
          </c:val>
          <c:smooth val="0"/>
          <c:extLst>
            <c:ext xmlns:c16="http://schemas.microsoft.com/office/drawing/2014/chart" uri="{C3380CC4-5D6E-409C-BE32-E72D297353CC}">
              <c16:uniqueId val="{00000003-EA1F-4DE6-AB4C-385C4F14D905}"/>
            </c:ext>
          </c:extLst>
        </c:ser>
        <c:dLbls>
          <c:dLblPos val="t"/>
          <c:showLegendKey val="0"/>
          <c:showVal val="1"/>
          <c:showCatName val="0"/>
          <c:showSerName val="0"/>
          <c:showPercent val="0"/>
          <c:showBubbleSize val="0"/>
        </c:dLbls>
        <c:marker val="1"/>
        <c:smooth val="0"/>
        <c:axId val="878503872"/>
        <c:axId val="661357440"/>
      </c:lineChart>
      <c:catAx>
        <c:axId val="878503872"/>
        <c:scaling>
          <c:orientation val="minMax"/>
        </c:scaling>
        <c:delete val="0"/>
        <c:axPos val="b"/>
        <c:title>
          <c:tx>
            <c:rich>
              <a:bodyPr/>
              <a:lstStyle/>
              <a:p>
                <a:pPr>
                  <a:defRPr/>
                </a:pPr>
                <a:r>
                  <a:rPr lang="en-US"/>
                  <a:t>Year of Diagnosis</a:t>
                </a:r>
              </a:p>
            </c:rich>
          </c:tx>
          <c:overlay val="0"/>
        </c:title>
        <c:numFmt formatCode="General" sourceLinked="0"/>
        <c:majorTickMark val="out"/>
        <c:minorTickMark val="none"/>
        <c:tickLblPos val="nextTo"/>
        <c:crossAx val="661357440"/>
        <c:crosses val="autoZero"/>
        <c:auto val="1"/>
        <c:lblAlgn val="ctr"/>
        <c:lblOffset val="100"/>
        <c:noMultiLvlLbl val="0"/>
      </c:catAx>
      <c:valAx>
        <c:axId val="661357440"/>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sz="1800"/>
                  <a:t>Rates per 100,000 Population</a:t>
                </a:r>
              </a:p>
            </c:rich>
          </c:tx>
          <c:layout>
            <c:manualLayout>
              <c:xMode val="edge"/>
              <c:yMode val="edge"/>
              <c:x val="2.5409008831655186E-3"/>
              <c:y val="0.10437893599412608"/>
            </c:manualLayout>
          </c:layout>
          <c:overlay val="0"/>
        </c:title>
        <c:numFmt formatCode="0.0" sourceLinked="1"/>
        <c:majorTickMark val="out"/>
        <c:minorTickMark val="none"/>
        <c:tickLblPos val="nextTo"/>
        <c:spPr>
          <a:ln>
            <a:noFill/>
          </a:ln>
        </c:spPr>
        <c:txPr>
          <a:bodyPr/>
          <a:lstStyle/>
          <a:p>
            <a:pPr>
              <a:defRPr sz="2000"/>
            </a:pPr>
            <a:endParaRPr lang="en-US"/>
          </a:p>
        </c:txPr>
        <c:crossAx val="878503872"/>
        <c:crossesAt val="1"/>
        <c:crossBetween val="midCat"/>
      </c:valAx>
    </c:plotArea>
    <c:legend>
      <c:legendPos val="t"/>
      <c:layout>
        <c:manualLayout>
          <c:xMode val="edge"/>
          <c:yMode val="edge"/>
          <c:x val="9.3855703599003429E-2"/>
          <c:y val="1.8749999999999999E-2"/>
          <c:w val="0.86212082112597677"/>
          <c:h val="0.10169340551181102"/>
        </c:manualLayout>
      </c:layout>
      <c:overlay val="0"/>
      <c:txPr>
        <a:bodyPr/>
        <a:lstStyle/>
        <a:p>
          <a:pPr>
            <a:defRPr sz="2800"/>
          </a:pPr>
          <a:endParaRPr lang="en-US"/>
        </a:p>
      </c:txPr>
    </c:legend>
    <c:plotVisOnly val="1"/>
    <c:dispBlanksAs val="gap"/>
    <c:showDLblsOverMax val="0"/>
  </c:chart>
  <c:txPr>
    <a:bodyPr/>
    <a:lstStyle/>
    <a:p>
      <a:pPr>
        <a:defRPr sz="24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0.17473355603276863"/>
          <c:y val="8.4662849675705976E-2"/>
          <c:w val="0.80374238605445392"/>
          <c:h val="0.72781550021262875"/>
        </c:manualLayout>
      </c:layout>
      <c:areaChart>
        <c:grouping val="stacked"/>
        <c:varyColors val="0"/>
        <c:ser>
          <c:idx val="0"/>
          <c:order val="0"/>
          <c:tx>
            <c:strRef>
              <c:f>Sheet1!$B$1</c:f>
              <c:strCache>
                <c:ptCount val="1"/>
                <c:pt idx="0">
                  <c:v># of Births</c:v>
                </c:pt>
              </c:strCache>
            </c:strRef>
          </c:tx>
          <c:spPr>
            <a:solidFill>
              <a:srgbClr val="F88B16"/>
            </a:solidFill>
            <a:ln>
              <a:solidFill>
                <a:schemeClr val="tx1"/>
              </a:solidFill>
            </a:ln>
          </c:spPr>
          <c:dLbls>
            <c:delete val="1"/>
          </c:dLbls>
          <c:cat>
            <c:strRef>
              <c:f>Sheet1!$A$2:$A$45</c:f>
              <c:strCache>
                <c:ptCount val="44"/>
                <c:pt idx="0">
                  <c:v>79</c:v>
                </c:pt>
                <c:pt idx="1">
                  <c:v>80</c:v>
                </c:pt>
                <c:pt idx="2">
                  <c:v>81</c:v>
                </c:pt>
                <c:pt idx="3">
                  <c:v>82</c:v>
                </c:pt>
                <c:pt idx="4">
                  <c:v>83</c:v>
                </c:pt>
                <c:pt idx="5">
                  <c:v>84</c:v>
                </c:pt>
                <c:pt idx="6">
                  <c:v>85</c:v>
                </c:pt>
                <c:pt idx="7">
                  <c:v>86</c:v>
                </c:pt>
                <c:pt idx="8">
                  <c:v>87</c:v>
                </c:pt>
                <c:pt idx="9">
                  <c:v>88</c:v>
                </c:pt>
                <c:pt idx="10">
                  <c:v>89</c:v>
                </c:pt>
                <c:pt idx="11">
                  <c:v>90</c:v>
                </c:pt>
                <c:pt idx="12">
                  <c:v>91</c:v>
                </c:pt>
                <c:pt idx="13">
                  <c:v>92</c:v>
                </c:pt>
                <c:pt idx="14">
                  <c:v>93</c:v>
                </c:pt>
                <c:pt idx="15">
                  <c:v>94</c:v>
                </c:pt>
                <c:pt idx="16">
                  <c:v>95</c:v>
                </c:pt>
                <c:pt idx="17">
                  <c:v>96</c:v>
                </c:pt>
                <c:pt idx="18">
                  <c:v>97</c:v>
                </c:pt>
                <c:pt idx="19">
                  <c:v>98</c:v>
                </c:pt>
                <c:pt idx="20">
                  <c:v>99</c:v>
                </c:pt>
                <c:pt idx="21">
                  <c:v>00</c:v>
                </c:pt>
                <c:pt idx="22">
                  <c:v>01</c:v>
                </c:pt>
                <c:pt idx="23">
                  <c:v>02</c:v>
                </c:pt>
                <c:pt idx="24">
                  <c:v>03</c:v>
                </c:pt>
                <c:pt idx="25">
                  <c:v>04</c:v>
                </c:pt>
                <c:pt idx="26">
                  <c:v>05</c:v>
                </c:pt>
                <c:pt idx="27">
                  <c:v>06</c:v>
                </c:pt>
                <c:pt idx="28">
                  <c:v>07</c:v>
                </c:pt>
                <c:pt idx="29">
                  <c:v>08</c:v>
                </c:pt>
                <c:pt idx="30">
                  <c:v>09</c:v>
                </c:pt>
                <c:pt idx="31">
                  <c:v>10</c:v>
                </c:pt>
                <c:pt idx="32">
                  <c:v>11</c:v>
                </c:pt>
                <c:pt idx="33">
                  <c:v>12</c:v>
                </c:pt>
                <c:pt idx="34">
                  <c:v>13</c:v>
                </c:pt>
                <c:pt idx="35">
                  <c:v>14</c:v>
                </c:pt>
                <c:pt idx="36">
                  <c:v>15</c:v>
                </c:pt>
                <c:pt idx="37">
                  <c:v>16</c:v>
                </c:pt>
                <c:pt idx="38">
                  <c:v>17</c:v>
                </c:pt>
                <c:pt idx="39">
                  <c:v>18</c:v>
                </c:pt>
                <c:pt idx="40">
                  <c:v>19</c:v>
                </c:pt>
                <c:pt idx="41">
                  <c:v>20</c:v>
                </c:pt>
                <c:pt idx="42">
                  <c:v>21</c:v>
                </c:pt>
                <c:pt idx="43">
                  <c:v>22</c:v>
                </c:pt>
              </c:strCache>
            </c:strRef>
          </c:cat>
          <c:val>
            <c:numRef>
              <c:f>Sheet1!$B$2:$B$45</c:f>
              <c:numCache>
                <c:formatCode>#######0</c:formatCode>
                <c:ptCount val="44"/>
                <c:pt idx="0">
                  <c:v>2</c:v>
                </c:pt>
                <c:pt idx="1">
                  <c:v>4</c:v>
                </c:pt>
                <c:pt idx="2">
                  <c:v>10</c:v>
                </c:pt>
                <c:pt idx="3">
                  <c:v>7</c:v>
                </c:pt>
                <c:pt idx="4">
                  <c:v>8</c:v>
                </c:pt>
                <c:pt idx="5">
                  <c:v>12</c:v>
                </c:pt>
                <c:pt idx="6">
                  <c:v>23</c:v>
                </c:pt>
                <c:pt idx="7">
                  <c:v>23</c:v>
                </c:pt>
                <c:pt idx="8">
                  <c:v>32</c:v>
                </c:pt>
                <c:pt idx="9">
                  <c:v>49</c:v>
                </c:pt>
                <c:pt idx="10">
                  <c:v>48</c:v>
                </c:pt>
                <c:pt idx="11">
                  <c:v>101</c:v>
                </c:pt>
                <c:pt idx="12">
                  <c:v>95</c:v>
                </c:pt>
                <c:pt idx="13">
                  <c:v>106</c:v>
                </c:pt>
                <c:pt idx="14">
                  <c:v>110</c:v>
                </c:pt>
                <c:pt idx="15">
                  <c:v>99</c:v>
                </c:pt>
                <c:pt idx="16">
                  <c:v>73</c:v>
                </c:pt>
                <c:pt idx="17">
                  <c:v>51</c:v>
                </c:pt>
                <c:pt idx="18">
                  <c:v>65</c:v>
                </c:pt>
                <c:pt idx="19">
                  <c:v>48</c:v>
                </c:pt>
                <c:pt idx="20">
                  <c:v>33</c:v>
                </c:pt>
                <c:pt idx="21">
                  <c:v>30</c:v>
                </c:pt>
                <c:pt idx="22">
                  <c:v>38</c:v>
                </c:pt>
                <c:pt idx="23">
                  <c:v>21</c:v>
                </c:pt>
                <c:pt idx="24">
                  <c:v>20</c:v>
                </c:pt>
                <c:pt idx="25">
                  <c:v>13</c:v>
                </c:pt>
                <c:pt idx="26">
                  <c:v>15</c:v>
                </c:pt>
                <c:pt idx="27">
                  <c:v>20</c:v>
                </c:pt>
                <c:pt idx="28">
                  <c:v>18</c:v>
                </c:pt>
                <c:pt idx="29">
                  <c:v>11</c:v>
                </c:pt>
                <c:pt idx="30">
                  <c:v>9</c:v>
                </c:pt>
                <c:pt idx="31">
                  <c:v>6</c:v>
                </c:pt>
                <c:pt idx="32">
                  <c:v>3</c:v>
                </c:pt>
                <c:pt idx="33">
                  <c:v>8</c:v>
                </c:pt>
                <c:pt idx="34">
                  <c:v>10</c:v>
                </c:pt>
                <c:pt idx="35">
                  <c:v>6</c:v>
                </c:pt>
                <c:pt idx="36">
                  <c:v>9</c:v>
                </c:pt>
                <c:pt idx="37">
                  <c:v>8</c:v>
                </c:pt>
                <c:pt idx="38">
                  <c:v>9</c:v>
                </c:pt>
                <c:pt idx="39">
                  <c:v>9</c:v>
                </c:pt>
                <c:pt idx="40" formatCode="General">
                  <c:v>0</c:v>
                </c:pt>
                <c:pt idx="41" formatCode="General">
                  <c:v>4</c:v>
                </c:pt>
                <c:pt idx="42" formatCode="General">
                  <c:v>4</c:v>
                </c:pt>
                <c:pt idx="43" formatCode="General">
                  <c:v>7</c:v>
                </c:pt>
              </c:numCache>
            </c:numRef>
          </c:val>
          <c:extLst>
            <c:ext xmlns:c16="http://schemas.microsoft.com/office/drawing/2014/chart" uri="{C3380CC4-5D6E-409C-BE32-E72D297353CC}">
              <c16:uniqueId val="{00000000-F383-4D1E-B90E-DF2E15F2A826}"/>
            </c:ext>
          </c:extLst>
        </c:ser>
        <c:dLbls>
          <c:showLegendKey val="0"/>
          <c:showVal val="1"/>
          <c:showCatName val="0"/>
          <c:showSerName val="0"/>
          <c:showPercent val="0"/>
          <c:showBubbleSize val="0"/>
        </c:dLbls>
        <c:axId val="282733320"/>
        <c:axId val="282733712"/>
      </c:areaChart>
      <c:catAx>
        <c:axId val="282733320"/>
        <c:scaling>
          <c:orientation val="minMax"/>
        </c:scaling>
        <c:delete val="0"/>
        <c:axPos val="b"/>
        <c:title>
          <c:tx>
            <c:rich>
              <a:bodyPr/>
              <a:lstStyle/>
              <a:p>
                <a:pPr>
                  <a:defRPr sz="2400" b="0"/>
                </a:pPr>
                <a:r>
                  <a:rPr lang="en-US" sz="2000" b="0">
                    <a:latin typeface="Arial" panose="020B0604020202020204" pitchFamily="34" charset="0"/>
                    <a:cs typeface="Arial" panose="020B0604020202020204" pitchFamily="34" charset="0"/>
                  </a:rPr>
                  <a:t>Year of Birth</a:t>
                </a:r>
              </a:p>
            </c:rich>
          </c:tx>
          <c:layout>
            <c:manualLayout>
              <c:xMode val="edge"/>
              <c:yMode val="edge"/>
              <c:x val="0.52846472137916412"/>
              <c:y val="0.90460810455552632"/>
            </c:manualLayout>
          </c:layout>
          <c:overlay val="0"/>
        </c:title>
        <c:numFmt formatCode="General" sourceLinked="1"/>
        <c:majorTickMark val="out"/>
        <c:minorTickMark val="none"/>
        <c:tickLblPos val="nextTo"/>
        <c:txPr>
          <a:bodyPr/>
          <a:lstStyle/>
          <a:p>
            <a:pPr>
              <a:defRPr sz="2400" b="0">
                <a:latin typeface="Arial" panose="020B0604020202020204" pitchFamily="34" charset="0"/>
                <a:cs typeface="Arial" panose="020B0604020202020204" pitchFamily="34" charset="0"/>
              </a:defRPr>
            </a:pPr>
            <a:endParaRPr lang="en-US"/>
          </a:p>
        </c:txPr>
        <c:crossAx val="282733712"/>
        <c:crosses val="autoZero"/>
        <c:auto val="1"/>
        <c:lblAlgn val="ctr"/>
        <c:lblOffset val="100"/>
        <c:noMultiLvlLbl val="0"/>
      </c:catAx>
      <c:valAx>
        <c:axId val="282733712"/>
        <c:scaling>
          <c:orientation val="minMax"/>
          <c:max val="120"/>
          <c:min val="0"/>
        </c:scaling>
        <c:delete val="0"/>
        <c:axPos val="l"/>
        <c:title>
          <c:tx>
            <c:rich>
              <a:bodyPr rot="-5400000" vert="horz"/>
              <a:lstStyle/>
              <a:p>
                <a:pPr>
                  <a:defRPr sz="2400" b="0"/>
                </a:pPr>
                <a:r>
                  <a:rPr lang="en-US" sz="2400" b="0">
                    <a:latin typeface="Arial" panose="020B0604020202020204" pitchFamily="34" charset="0"/>
                    <a:cs typeface="Arial" panose="020B0604020202020204" pitchFamily="34" charset="0"/>
                  </a:rPr>
                  <a:t>Number</a:t>
                </a:r>
                <a:r>
                  <a:rPr lang="en-US" sz="2400" b="0" baseline="0">
                    <a:latin typeface="Arial" panose="020B0604020202020204" pitchFamily="34" charset="0"/>
                    <a:cs typeface="Arial" panose="020B0604020202020204" pitchFamily="34" charset="0"/>
                  </a:rPr>
                  <a:t> of Diagnoses</a:t>
                </a:r>
                <a:endParaRPr lang="en-US" sz="2400" b="0">
                  <a:latin typeface="Arial" panose="020B0604020202020204" pitchFamily="34" charset="0"/>
                  <a:cs typeface="Arial" panose="020B0604020202020204" pitchFamily="34" charset="0"/>
                </a:endParaRPr>
              </a:p>
            </c:rich>
          </c:tx>
          <c:overlay val="0"/>
        </c:title>
        <c:numFmt formatCode="General" sourceLinked="0"/>
        <c:majorTickMark val="in"/>
        <c:minorTickMark val="none"/>
        <c:tickLblPos val="nextTo"/>
        <c:txPr>
          <a:bodyPr/>
          <a:lstStyle/>
          <a:p>
            <a:pPr>
              <a:defRPr sz="2400" b="0">
                <a:latin typeface="Arial" panose="020B0604020202020204" pitchFamily="34" charset="0"/>
                <a:cs typeface="Arial" panose="020B0604020202020204" pitchFamily="34" charset="0"/>
              </a:defRPr>
            </a:pPr>
            <a:endParaRPr lang="en-US"/>
          </a:p>
        </c:txPr>
        <c:crossAx val="282733320"/>
        <c:crosses val="autoZero"/>
        <c:crossBetween val="midCat"/>
        <c:majorUnit val="20"/>
      </c:valAx>
      <c:spPr>
        <a:ln>
          <a:noFill/>
        </a:ln>
      </c:spPr>
    </c:plotArea>
    <c:plotVisOnly val="1"/>
    <c:dispBlanksAs val="zero"/>
    <c:showDLblsOverMax val="0"/>
  </c:chart>
  <c:spPr>
    <a:noFill/>
  </c:spPr>
  <c:txPr>
    <a:bodyPr/>
    <a:lstStyle/>
    <a:p>
      <a:pPr>
        <a:defRPr sz="1800"/>
      </a:pPr>
      <a:endParaRPr lang="en-US"/>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Sheet1!$D$2:$D$51</cx:f>
        <cx:nf>Sheet1!C1</cx:nf>
        <cx:lvl ptCount="50" name="Quartile">
          <cx:pt idx="0">1.2–4.1</cx:pt>
          <cx:pt idx="1">1.2–4.1</cx:pt>
          <cx:pt idx="2">1.2–4.1</cx:pt>
          <cx:pt idx="3">1.2–4.1</cx:pt>
          <cx:pt idx="4">1.2–4.1</cx:pt>
          <cx:pt idx="5">1.2–4.1</cx:pt>
          <cx:pt idx="6">1.2–4.1</cx:pt>
          <cx:pt idx="7">1.2–4.1</cx:pt>
          <cx:pt idx="8">1.2–4.1</cx:pt>
          <cx:pt idx="9">1.2–4.1</cx:pt>
          <cx:pt idx="10">4.2–6.2</cx:pt>
          <cx:pt idx="11">4.2–6.2</cx:pt>
          <cx:pt idx="12">4.2–6.2</cx:pt>
          <cx:pt idx="13">4.2–6.2</cx:pt>
          <cx:pt idx="14">4.2–6.2</cx:pt>
          <cx:pt idx="15">4.2–6.2</cx:pt>
          <cx:pt idx="16">4.2–6.2</cx:pt>
          <cx:pt idx="17">4.2–6.2</cx:pt>
          <cx:pt idx="18">4.2–6.2</cx:pt>
          <cx:pt idx="19">6.3–8.6</cx:pt>
          <cx:pt idx="20">6.3–8.6</cx:pt>
          <cx:pt idx="21">6.3–8.6</cx:pt>
          <cx:pt idx="22">6.3–8.6</cx:pt>
          <cx:pt idx="23">6.3–8.6</cx:pt>
          <cx:pt idx="24">6.3–8.6</cx:pt>
          <cx:pt idx="25">6.3–8.6</cx:pt>
          <cx:pt idx="26">6.3–8.6</cx:pt>
          <cx:pt idx="27">6.3–8.6</cx:pt>
          <cx:pt idx="28">6.3–8.6</cx:pt>
          <cx:pt idx="29">6.3–8.6</cx:pt>
          <cx:pt idx="30">8.7–12.2</cx:pt>
          <cx:pt idx="31">8.7–12.2</cx:pt>
          <cx:pt idx="32">8.7–12.2</cx:pt>
          <cx:pt idx="33">8.7–12.2</cx:pt>
          <cx:pt idx="34">8.7–12.2</cx:pt>
          <cx:pt idx="35">8.7–12.2</cx:pt>
          <cx:pt idx="36">8.7–12.2</cx:pt>
          <cx:pt idx="37">8.7–12.2</cx:pt>
          <cx:pt idx="38">8.7–12.2</cx:pt>
          <cx:pt idx="39">8.7–12.2</cx:pt>
          <cx:pt idx="40">12.3–22.0</cx:pt>
          <cx:pt idx="41">12.3–22.0</cx:pt>
          <cx:pt idx="42">12.3–22.0</cx:pt>
          <cx:pt idx="43">12.3–22.0</cx:pt>
          <cx:pt idx="44">12.3–22.0</cx:pt>
          <cx:pt idx="45">12.3–22.0</cx:pt>
          <cx:pt idx="46">12.3–22.0</cx:pt>
          <cx:pt idx="47">12.3–22.0</cx:pt>
          <cx:pt idx="48">12.3–22.0</cx:pt>
          <cx:pt idx="49">12.3–22.0</cx:pt>
        </cx:lvl>
      </cx:strDim>
      <cx:strDim type="cat">
        <cx:f>Sheet1!$A$2:$A$51</cx:f>
        <cx:lvl ptCount="50">
          <cx:pt idx="0">Wyoming</cx:pt>
          <cx:pt idx="1">Vermont</cx:pt>
          <cx:pt idx="2">Montana</cx:pt>
          <cx:pt idx="3">Maine</cx:pt>
          <cx:pt idx="4">New Hampshire</cx:pt>
          <cx:pt idx="5">Idaho</cx:pt>
          <cx:pt idx="6">South Dakota</cx:pt>
          <cx:pt idx="7">Iowa</cx:pt>
          <cx:pt idx="8">Utah</cx:pt>
          <cx:pt idx="9">Alaska</cx:pt>
          <cx:pt idx="10">Wisconsin</cx:pt>
          <cx:pt idx="11">Hawaii</cx:pt>
          <cx:pt idx="12">Oregon</cx:pt>
          <cx:pt idx="13">North Dakota</cx:pt>
          <cx:pt idx="14">Kansas</cx:pt>
          <cx:pt idx="15">Minnesota</cx:pt>
          <cx:pt idx="16">Nebraska</cx:pt>
          <cx:pt idx="17">Washington</cx:pt>
          <cx:pt idx="18">Rhode Island</cx:pt>
          <cx:pt idx="19">Massachusetts</cx:pt>
          <cx:pt idx="20">Michigan</cx:pt>
          <cx:pt idx="21">Connecticut</cx:pt>
          <cx:pt idx="22">Colorado</cx:pt>
          <cx:pt idx="23">New Mexico</cx:pt>
          <cx:pt idx="24">Pennsylvania</cx:pt>
          <cx:pt idx="25">Ohio</cx:pt>
          <cx:pt idx="26">Indiana</cx:pt>
          <cx:pt idx="27">Delaware</cx:pt>
          <cx:pt idx="28">West Virginia</cx:pt>
          <cx:pt idx="29">Kentucky</cx:pt>
          <cx:pt idx="30">Missouri</cx:pt>
          <cx:pt idx="31">Virginia</cx:pt>
          <cx:pt idx="32">Illinois</cx:pt>
          <cx:pt idx="33">Oklahoma</cx:pt>
          <cx:pt idx="34">New York</cx:pt>
          <cx:pt idx="35">Arizona</cx:pt>
          <cx:pt idx="36">Arkansas</cx:pt>
          <cx:pt idx="37">California</cx:pt>
          <cx:pt idx="38">Tennessee</cx:pt>
          <cx:pt idx="39">Maryland</cx:pt>
          <cx:pt idx="40">New Jersey</cx:pt>
          <cx:pt idx="41">Alabama</cx:pt>
          <cx:pt idx="42">South Carolina</cx:pt>
          <cx:pt idx="43">North Carolina</cx:pt>
          <cx:pt idx="44">Mississippi</cx:pt>
          <cx:pt idx="45">Texas</cx:pt>
          <cx:pt idx="46">Nevada</cx:pt>
          <cx:pt idx="47">Florida</cx:pt>
          <cx:pt idx="48">Louisiana</cx:pt>
          <cx:pt idx="49">Georgia</cx:pt>
        </cx:lvl>
      </cx:strDim>
    </cx:data>
  </cx:chartData>
  <cx:chart>
    <cx:plotArea>
      <cx:plotAreaRegion>
        <cx:series layoutId="regionMap" uniqueId="{DD488904-DAB9-47D0-BE96-C357487C4224}">
          <cx:tx>
            <cx:txData>
              <cx:f>Sheet1!$D$1</cx:f>
              <cx:v>Range</cx:v>
            </cx:txData>
          </cx:tx>
          <cx:dataId val="0"/>
          <cx:layoutPr>
            <cx:geography cultureLanguage="en-US" cultureRegion="US" attribution="Powered by Bing">
              <cx:geoCache provider="{E9337A44-BEBE-4D9F-B70C-5C5E7DAFC167}">
                <cx:binary>1H1pc9u40u5fSeXzpYcAQQA8deatGpDaJa9xti8sxXFIcAMJcP/1byu2E4dHc+Jb41u3xKSUsqmW
mnjQ24MG8u+7/l932f1ev+nzrDD/uuv/fBvXdfmvP/4wd/F9vjdnubzTyqhv9dmdyv9Q377Ju/s/
vup9J4voD2wj8sddvNf1ff/2f/4Nnxbdq62629dSFVfNvR6u702T1ea/3Dt6683+ay6LQJpay7sa
/fn2w6DgF9HbN/dFLevh3VDe//n2lze9ffPH9KP+42vfZKBZ3XwFWYLPPM+jmCIX/oWLv32TqSJ6
vG0hm525LiLEte2HNzx99/k+B/kXKPRdnf3Xr/reGHig7/8+E/xFe/j9p7dv7lRT1IdBi2D8/nx7
W8j6/uubm3pf35u3b6RR/sMbfHV4hNub78/8x6/D/j//nvwCRmHym2fITIfsd7f+A5jz++7Ncp+X
Jpb6/mmIXgEe54xylyLPgfE/XM6v8DB05jJGsWd7D/fx03c/wPNitY6DNBGfQHW+PFGo2v3X/dM4
/XOMHO/McSkhHnIeMEC/YoQQPaOu63hgR9/fAPcfzPcJo9/p83fgPMhNUXl/kqgs991eyqeR+eeo
IO+MIpszavPjqLjumYsZ8ahDnr71AY/fa3Icjye5CR7L1UnisdvL4jUdmXvmEEqJ6zzGGfarkVDv
DCOKiA2IfL8moPxWneOYPIpNINnNThKSgzfe3ffyTj1N2H9uJg45Ixg5DBH6YCaTAINsegZm5Hg2
/w+39RJtjsPy/Ekm2JzvThKb9/c6V0X9esAQcmYzF8OfCSIMn1HI1zwKoHy/3KcvfXBfL9DkOCg/
BCeIvH93kojsAI598YpxnrAz23Fc5DHyN6YCIYe4CP9HRHmBKsch+SE4gWR3mpB8kOZOFUYWTzP2
n/svMBMKduA69LE88X6NK9w7Yw6G1Mt7TM7Amp4nXy9S6Tg4z0Qn8Hw4zZC/+rqPXzG0ADQO92yG
CXpwVNPSEgF2gAuzyaRq+a0ixwF5FJuAsQpO0n1tVSONfFUH5thnHocShE9DiofOuIc4xvzRiMiv
RvIiXY5j8kx0gsv2r5PE5VzpOn7j77XK5GtGFwfKEQeMwXUeMZgkyMw7Q9wliKHHemZiMy/X6zhQ
U/kJWuf+SaJ1oxpAK9inqn7NTACSZgeKFaBeHjzbBCuwsTPs2MAI0IklvVSf4xj9Kj1B6OY0/dxK
da+JDIasmVCXkeM5muecHYg0YAYe79NfPd3vtDmOy4PUBI/Vafq33d6Y/V3cmPu6Nk+D8wp5Gj5D
DDuuS6FceU4wA4NJbcAEMusfWcLzBO3F+hyHZiI+wWh3mhjd1vv49aA58JfYYRBWjlMzCAFEDLID
TCfW8js9jkPyIDVB4vbdScaXv7K9SV/Rf1FydlhrOSzGPNSYEOWfWwty8RlmHockYVLI/F6T42g8
yU3w+Gtzkni8lzqShXxFRBxY/0KwvsK94xGF8TPqwQoMsGgPiKEny3ykY16g0XFkfj7LBJv3p+m1
LvR9pF6z9HfOPIdTTh36EDkmpT/CNixdcoScCSS/V+Q4IE9yEzgurk/SVDYQZZu7dHiarv88xh9M
BQPbQuik0ufuGeYM6nzyiNQkK36JKsch+Sk5AWXz6SRBeajCXr1eYWcw9A5Q+I+U8dRSoF4BaByM
H5kauP88B3upVscx+lV6gtP5iVYtGVT/Sr5mgmyfIWDKiOs+1v9TG4L6n4Cvc/ljljbBaPUCjY7j
81Nygs1qe5I2tNkXZv+KyDj8jHDCsAce7PsF4eR5TuZx4DltoGWeKhhgA55bz+/1OY7Lk9wElc3N
SaLy7r4ooAHo/hXXlIEy4wR7HsSbH6Xjc2A4hTVnB7vkb5pjXqTScWyeiU7geXd+kvD4CuC5q+Vd
Uz/N3n+eEJBDdxIUM1DbH7UcWMpkDscc4cka5gu1OY7NL8ITdPzTLDN38mA8r8thHozDQ8TxjvfH
eFCJHupMSAqeJsRDQfMiXY4j80x0gsvuNK3mLy1H9aqrAOQMH/Iwjh7bYKbM8oGLgUVmj7oP/RqT
0uYFCh2H5ofgBJi/Pp+kOzu//6Jfl5k5+DLMoFMGOsq+XxNmxvPOYG0NsoQne5q4tJdodByan5IT
bM5nJ4nNhz00yRZR/apcAFQ4UOi7jP/Nisx3LoASbpOjPZgv0+k4Ps9lJwh9OE2m5jqGxuo3K5Pt
i69Pzv9VsgGKOfRiPGZr01bzQy8z4tw+uLfv14ThfKlWx1H6VXqC0/XqJC1pniktX7OVGfMz99Cm
jJ0JQ8Ax1EDMIRgygu/XBJsXaHIclh+CE0Tmp1l7XsTyNTtogJZB0DlOvMfKE0b9lwIH8mdYCHD5
3/A2v9PmOCQPUhM8LpYnaSE7eRfLaP+arDM544wwj/HjXU3AdTJYnYEw9Hh/smb2Eo2O4/JTcoLN
7jS9104ac/hblvL1gowDJoGh7f8HSzZ1ZNCj6VIMLWf4wZH9BzwvUurvEHomPAXpNGmbv3T62nQa
GNAhSXb+ZseZB6HG8cDtuY+F6SSRfolGx+H5KTnB5q/TXMHxFcT//ddXDDhAdQI0QEGTR+uYUJ3I
hi41wrhDJ/H/JaocB+Wn5AQU/+IkI84l8JxmyNr9q65CExuMhtKn2tK2J8AwdsYdzg8U9Q8q9DkH
/VKtjmP0q/QEp8vTrHEOW1DW99rcD68XfAAlWGGzoRv9sRdgwhEwaHiGyATbhR9A8sjTdz9Qay/T
6ThGz2UnCJ2vT9KSLtIM+tHz/dMY/fMK9NBjyx1YCn2ko6dW5MECNux1su2nvk5IHp5b0Us0Oo7O
T8kJNhen2WezKr6+cm+6d3ZImBlYz+M1KXUotBDAGhv1HrGbmM4LFDqOzA/BCTCr02Skg/sMNtK+
5hZ0aA+ELQPQ4fS0vDnJqJkLvQOcEgc98jqTfO0lGh2H5qfkBJvgNInPd/f9q65LIxh4hxPocHoo
ZSY5ATDSjgN7n9iBlD5c0FHw3Jv9Vp3jqDyKTSB59/EkY8yHe1O/+dlo9zA8rxBooCmQYGCjoXPw
+zVZxuE2bE53GOQKj9BN0ukXq3Ucoon4BKoP708SqgNdoBotnybxq6DkUAZl5uOagD1J1w6VKGNQ
6zwx1ke4gt9pdBygn88ywWZ3mkXPIfn8pHT6etgczqVxPAxBZWI6EG6AvrEJh424T6b13Ku9RJXj
oPyUnIBy/ukkDcbfZ/Kb0q9ah0KLJ/TTQCGKHvvTJzEHfT92g0GLOux++n49TYmHCudlOh3H57ns
BCH/NGvQ3V4Pr7vGdiBwDj247jRJo7BSAMHI8R5hmQScl2hyHJWfkhNMdsFJWM3dfz1r6nlC8Ms7
/y+P2YIk2oX+QGa7EEOeL+FAkgatg9Ck9rT1dgLM5Oyrv9fnODoT8V8e4TQO1oL9KV/2r0oCwAoB
tNBgODDgx1Lmc0Sga5AT2I6G7cfcDUzpeYB5gULHsfghODGUv05zqfPm+9ba/wcboWFbhw1+Cj+V
NWARv+BzoEIJ9LJDrPl+TbKyl+t1HKap/AStG/8k3NovWsPBgYt7BTujXpNLg2NoCPRu8qfqcpKn
cQf2HBAHzkp5XMaZOLYXKHQcnx+CvzwiPOH/pxzg7w8V/HHuYrCv97PvBzY+O1fwv9/9/uxwiuRE
9NETHa19HpzU6uufbx04DgX4sR8HQR4+5BcfNq14nwnd703951sL0mzYxwOfA+ke/96i+/ZNB8Uy
3AJkKYMlcOhKgDU6OMADeIXicCoCfLF3BhsYvpdTDhxShGzwnebgJ+AWhfMNgK6w2Y+9pE/PeKmy
AXaG/RiQx5/fFE1+qWRRmz/fQuYC31I+vPGgLWgF3w/dePCZoAYwVPDA5d3+GjrL4P3o//CWKqWG
CC3rsbqChLUSJC2SGdu6tTSijpLC95piwapqkY1sU3d+Slq0oLlLMpE7Yb0ekq5Zd2hwVpidqzYK
EO67Jep1uValTpdtimdwvkm7zkvr1mg5G1rrdkSNFm7TBJ4Xi8zJer+xhyCjbRCi/ppJJaKGryvb
3FB8O3LTClPkkWBqlyHazFh8nn4bR/2hDPuPISvtOayFZmKI+s+duZTvtWuQ0N1mlK0lGC4/Jyb6
0sumWuex50clvZaYbrkxKIDNIrPWWg3fpNEBYTScR6ZIM8FYOywZ93yZYrbu7Ej5ES4iERb0QhUM
r40izpKzJkjdkGaCxL0lYO/JagTmXFAmYxGV4xB4wxhYRfGN5bbr5yBcaa8RMNJdMDTVPumzULRp
cq3t95n3FVLSd45sd4n0bntYJRE57ut1Zmi9BviuZdjqeeTgai0PL7krcitxhO32+UznZTRTTdQI
UlvcV/FoCWwXg+3jNJbCskMS9N6aEhYHWhfkY2J10XxM5KIeQ+KnEvTHjkNnGvZi3oZx9VG5QUOy
YjMw8633WLktJd1kFTx23jTWGo+dcBWRl7gx2nfDQm1a12oEittoXnjR0hkieZHb9deya5tF3Cdj
EMvQez+QAb0fRrQqBxTgyo4F7nK0HLowmaVjlAckpWjJkysnZVjkXjeveEwu2kGHKy4z4zu6qeep
dzl0cbtuLMeI0RlJUBa35QAj5UW98WmMQBUSbVrZY+RXXid0z9FK9xbItdlCeQGJhxYmDfrchI0S
oU67dW7we1cW8ZzalVnLXnurni4lA/h5ZkdBzqPFkGT3bue962K06CL1deTWl3gM1bzDaTezw4EL
TWZJVqq1Kf2hcJ1FwYutRp1eY1SouYz5mmNbyNG4QQ6PJdoivVbQmjlPo5YKK8+7ADai+XZH1Kof
4k2qiRGtzpCvaH5TjomZKzR86XvczRKc6LXXtNuItumCHUzN7UkXFDiphZPxYv39Red9E4wWNwIX
Rbm2ogEHUYWUaFFar+vDC2kskXeJu/RQXqz77JPU3idi59tQu5aoPUHy+i7lfBHVaSUSXdSBgYa3
INe9EYW2xxl2s2+5TJqHKStNtAX3ImGg1deM5R90bofzMJtFTWVmfeUmIlHMXnWhK6jFzPr7S2hl
KzmM3cI1Q7U2MavWqbBGJ/b7PFQBs6jrJ7FlibTl/dIrWeAcBsbKq12S69s0qZeJ7jPfTl0zS1o6
rsMisddhHqlZV+hMKBmZjbLNlW5ouhgTes5pQud16p5XlWstqJcFVplcskqnwrix8btagi+MunXn
qG6NiZxldTauauXN68iuVwNtLuLEq/wSdjiLtuxjMXS5Pcs6PdPGUkvWWNqnhlR+S3SzTlruzHVr
X1RVlwhJI+SzJl4+6CndGxnF3bxVzegXNlHCUe0irHprFnfxnsemmRt4E2JtudZ5Oiw7WfnjVzv1
+jU+vISjI3h3nXZ17XeN7QhU+0U1mjWcX3BeRgyGlhZ+qpJ81WeOb3o2LNFholQWyoI8NINomnLt
dTpaMAsLZhX7LnfyeTOgy6iTpWjAFfi6MF8GhuW8VGwITINdmEvVlYvA01gMUKpkytbMSZWPcTJc
Z5xvaTPGgZtb46JeqYjqy0Oz5Dm3c5FlbNygZEZh8s55r9l6LKN3Ou6LReapVoRdx8Aj8CDpBrSu
CFnQ2AAYbvoVD100ozQqArcb1KY2mQwqas/jIV19D0S9JjsTJWUwREW37fv0pkjDcBGa9CpVWp/3
yFbX2vMWEdL6/aAV+K3KfPr+UxSbZM4cOQZO/aErMNphZMj56ErtV5kVLRRK0bJposgvwghGPaRx
EHm2FeAUkS2q8H3dxutcK32V8m1HiPRbXo97HKvzWKelyHPHFjDYJggrz/kAQyt4M9SbwS77bZHX
fo/TetfE0pkXI26E9sqyhKgpe0FDFGFBuqTyI88L+IDLBU9aItK0hlnXh1FQEKub25kVLo2TU39U
lK1h4pu5Z+xEmFFFl1H8hYSju1EVyeaDLtEs7ptLPY4cXH4lYdoNg3DBpnaqj76UYcJ90qfdMkV8
5bqKrbFn0TWN5VYTjy+Y7lRQ9OkHUxN764bKnVu0cLaqTlrRjCYNOCcysJRFZmEWUmGi2sywSd7T
IYtE4pg+6NywWUNMr4I8zvjaq+IP1M2LbdRYtShlWM/SsqPLfuB4Xauai7716ht3CEiYmYuwKC9i
T6lVw2y6SGvc+mk8Ij9Eslzn2dfCgShSe4BplfJNJ0mzQrn3TnbIXnaQkYGfaNRm5MhdZlarBCqi
bGfDZwXfb8AQFjNWNgtwSl0sZHoZS3yZjE17UzgFXSgTXTdWWAuZ1MM59YpiV2r4SdrJddbYch7a
3rsoclaW5bwP6zT8bFzc+bJNy51Gftsm6U3rjGvESLvm/dgEqEf1mjNZAxe2yOzOWsejyWeOycJF
Qngq/TxrFv1QhXNbJ5u6JZYEP0T7684xK8asy6RT3hXpuCPqttIbs/GcKPGb1kSiZ45ZqgFQHRsN
aRzylh2v3yne5LM2TxuYVtnearxrx6L5RUq137httY04G7ZFuW3gSGch3RCvG9bvWN3SINYemauI
XIzMdHOZXjS9E604aaOZbuFNI4W8rAy7T83Io0tUF4sCV97MrblflDBlw9a5AYjWY0y3kJ3W19ZQ
jnOKrI+tzPMAeUV+m0dklyXJIkoTvQ27NPYhCo0bW9/Eo7b8GHfZOQljOxhypDbYkBvXppGQubYu
YnuIdxYF18o/D0UUXUISYftpGvbLhsSLJEkGUaaREqXFmtuWyNxvdKLWyMjmtuGpCz6zw/44VqMg
YG0DV9Vtjj6ODdLLqAN4FBF5rNkOKdcVFh8ADjhGuQ8yJ6HLxB1vainRtk5luqhthT9IvOBOQzde
PRY+Yr27LWu5sTwMwbep822SjLuwaK11aXDpt7E3zpsxhbhfgQqOFZeLkkhn27Wxuwx7b2v3Ngkc
t3ZuK5hfPpz9OMxiGu01FCMXMumKmadLd5lEqhbG6YpFp6RaZSTnV32rL7xkuGpHT78bY9zPKuY0
u5RZ0TqeJ9rKNmUyJHNcJuxWO/gzuD7hlLK+lX09d6Ihh0eHGQdZWD4b+6iCH2W2ZVV+lyTK8h2r
5GJMGvdjOnfT6DNOi/YihhRxNhg79nNN6gBBhLwYGufaGzx3Bg6fzSxlkqB0Yzp3ZVkvIG/WC8uw
SgxjRNZR79a+RWq9RFGUBmPqYB+bAd2oEj4uLUx41av6Q21iJeyIlbc27kGxlsRf3bYE0yv5rR4Z
FXnqWz3Tt0WCtJ/3PXj1aiw/maQsRIGsaJO7GfYLWOkPwlZ9Yblu19HgtIKqwp0XprotUp+XKP6S
dPrCVXkgB3D0RGEahEOZBUg2RjScMoge5Sj6GgqdhDbv4zy1V6FTZIHrlmqZjvaCgrcDN6WxCG0z
7mRzb3Jq+0PHIHmKIZzXKSTELYXZAeNqWbE3L3JIkkP9YQiR3pIoglKusdp5a1Fn5eYDWVr1EOAk
phvtjWkQ5UUGBR7jH+M83MiMulfD0Oa+w/U2VYaLxMuzRcqq/lx5yR4+JdwUFeU+Y8rdt16EL5y4
NTPpddEC6r7ZGPboYw21YTVG11EfOWJsi2Kp8tjAQ9hmhRCMexKRWVmz4TIrik5YhYl8b4zzwC6d
dp7FDC3crP7WOyq+SdOe+A7rPhS67YLcgeTQDp2AgPmvxtHZcRTX87wiMI1dT4ydDC/bLLxqYtcF
y7G+FaWTrKi1akq1ipLGmxV5qpemVuMcJlrry9rCfh51ZMmHclmGxtpha9gmED4NOPsLloSlSHg8
BIWCmR/LvAoMjKi0qbWD7OsiSmOojHBKhOZmBUGiWluNkqvCdb/E3YjmJqFM2F6ZiSYybCHbTvpW
k6tdn9Er2dTvOq9Ml5D+8lnflh5UwdG2rEoe1Bgr+OQRTCLylmaET2aV880NWbOosK0DjxTJBbgb
yDdKZK510pdiiOPWz5Pam4GXrEUdJuG6cFgZsChvfQsyjICG0Xmf8+Y8/ATcbidSz+hlDiSGML1d
iSInzqoe2JU0Vr3s+4KJqJWFYLS0fNKm2RZnu9GtpIDIhGemUfEqjNnHwYkXuWbZbRHaFxZpYS7G
+TYeqwbwSRdkTETsAWpJmcCzuX0bqK6oZm4apoJpG6+LSm2sqAVT7yDkd3m69UYSb5p0hEEOmbCS
tLmyGEzMBM1kYeOZU9b3Y0OqTYtT0L6gex2lud+RtgpYUdtra+xr0fHOW6E28aMkLIQ2tLlK+/IT
ivHgZ6WMIOtzsECKZAsribpZO7TxMs9ckaSJsxxC1wl42fZL6HqTohrySxm3fFYqheeI8npdjvyu
Hjy1cQer8ZsCb0IXJaKu0m7Lwu6CFPWsY6N35WVJs2tV+s7Kr12niW8oj+SuIujStqJxXbbq2tLK
E9yLDBXaIrs+b7d5AoleTNhWxdS7iN1KiaKde3klF0NNyMZiX21VDxucRrVgSQVYZtXaVjddY5x1
2sKtEEezhmbRKrcyueK4g7IbRxsTWXQ+GCd8R3gjYuapWT+Wn+vcwAxCl4Vm8acWC2Bxqnkf43PT
hj2Mky7OsbIT37F1PvfcVAf8EHFZiCh4zLxf1oOt/CxqrnpmYPZ2ib2MuFwYQo0fU6b9UjdMFARv
WsXrTSKdACkECSI37wZvaGdRbYWCZp4J7DbGM2y7clakeTmvnWxpmCeS2k0+Q6jGsxwVw5o2XWDH
UbOKDQkSqAJXcFL7bRQXzSIdlCUoLvJA2xZe09vM8vteQeZSZdm89xwlUsOo76Xxe6ozSGsysCcM
4z2HECDKL10a9Vf96Ob+2LZfUd++i1VDFknqLp2ucmeDJPeV7d27WY8XOcrvXJrqVTzWc69M6A6K
4UJUtIAXTfF7h6xiYORvsVfs0y7ky9EbIXlFZTTnDVAqtNrVhaOh0jbFpkFFKVrTlPsYmRsYiY/E
5N1KyQ2kgvFVMS6VgfADVEL2Ma7PK1wMH8JodFdgc04wVCS/zh2+8lQ0rCyWbNu2eY+A+5jBvmkI
B7G6cMHEN5bVYaE1KmZjzfmVsmJhPLyKXFPfwUswlqmfViW7iRMnYFk7t7oY8l+mYca3nfE1joMe
0qULKQ0OSDvIeQS0E7XMIiUwokMHtGFI9SfK8lzEKYlmsUNExJLxurDkTd9C6jloK1w0HweTtFC+
N/NOozKA3yUzINqMbxXl3LbmGZXdPEpd4AfrErxbLceZlapljNvaz4FcCcJ8HPxi7HgAMOV+T4Hw
a9G+GnM1u8Ss/9B2CvxNryAUNlgvm9H2AfLhvOk4uQTX715mOW0FyiBQ0qa8Co3iG2qzxscWh4zM
7YNKl/ITjtsVFFTZ53yIZoRZSDSyine550jI1E0KKWIV+WMVOzC2wMSYvjEX8J8EGMHhsQIah1/d
VGX+qGnuEz0Ak2rlyapN6quCj86lsRzHr7iVB70DtIftmWY5JvDQVFp20LuDgbQGxUsNU65SWsCJ
nqJzyvs8gqofRVWAiGmDCgjWSxI13aLLdA3R3+kgFkl351FUztjQsFnN8T4bPaGraJcVWb8YIKA3
LnhlXiRgOrk6x2m4lZmtNgkvFsZp8nfu2IL9UzlvGnIjO65EVeONls2s9dx3qhrDIF/3KYx/FV+3
h5eYFp8rVudXbg4TFKo+GpXzrOtrn7cexEaDLjwrYM3aJGnr91U4iChO/XaIdtiEIh/STtRwJKkw
yil8KwUjpV7ua10yX1kww1Qpv1ht57te9QE15Lxqhn0v8WcdNQsdukb0urjQndME5Qgey6uDOGud
WxjlVgNNcuHi8lMfkmXaA9edy6sR4iDkOYUUBXd27jgIoDK+uExA7LzVrndZ8vgdxZ0jRHhgnyNq
vhFJpVAqnnE7ghIdMh5RDPiip9hPsbtoumYDtLUWHGaiKOw6ADu+jbphV2TVbZyRKFDSui2y1oO0
s4mBui17McYxmFzzyRmcKGjdHZOQNCnZSeAAqDtvPZmKPsk/dBgS66hUH1zgRizIN9wuX1RDu22K
mAvUg1Spxk9YXsYxZApl9hHm5GeS2z3wj040L6n5VMdELjAK33thcpf2KVmklr0ph6ZbQoz3OwgA
cP6SsEwKSTYeiMAJunYHIE6BoxCU9l2QZgwYIxhWEgO9Yl0zVJWgisM2QL69jwaqRBYXJTAEpAl0
jhdkKD0R8eSWKLPCWWYOhDYUmcoaA9iLDisKVj9rjFX5CjhLpQE+u0g+NcAPipTQEFJMx687eNg6
H79lFt+m0RjgHuIk6me83FI+Q6kLwJCyWTKTaQH85ZeG91+YVQJtDPRBWoKrHQZ7qXPL3SA0Myii
AauN51fAJuu+uqcy/DxSMwa6TwGn7LxJOJtFPdlAzoA9vWZetYSjqTaY5IlPxnTbRDgV7lDYfo7Y
pUqBpWk1gfWGulvyzo2DUZnPYcqvGEpbYY9QvSPPbAZYDkEsXRJvXXVtOlNAs0AxLX0vUdg3cqPL
8i5ikMiNUs511RY7xDZeN36xs9wKgE3x5nbSbNxOfolIZ1Yp73zg7y4Te0ArVHEmKpkEpAEfBduV
txRuwUHNURDGyvHT0tyHldtdjDoROYruOkzaj5CpJOBiip0r2aILu/cMcm6fWFEMhDdkdsqBodVl
74qubKrPaWiPorFYelEPQDlU1sjnsBXUCK+ORO0C4z14YAEAXBvgUq/6UWHhJqQSXcQdH3ZWnUcp
S7cFrHdYTvOeV2hN2xWrmvyz7VhJkFvfrAQ362aEGZcd2AU4P0d0ViIDu84HcFR9OB8LXYiBoVa4
bXMbe32/qEpzCb2+QNrgbFs7Fl/jrG2FaiEzy2qYCLC8Ub1zIaXtkQWRo4BqVoEMaRXyU9M2voyh
+ixI9QFKMv0poSXUrX1rLUN3dALXMsbvwwpGDigvAVljs7TSkQgvr3fccbdeUV5Bdof85tL6X9K+
bDlunEvzXeaeEyBIgmREx1xwyU1KpRZLVukGIdsyFwAEAa7g0/eXqvpnXFXd9XfE+ELhtJWZXICz
fMvhxtOCeovZ+zFQmIGoOjNp4jJWm+NQo/Fc5+6u690jW0cwA9TkDr1n0Q3hA1sqhBn1hWwW3Xaa
NMhhYZ/VS+KV1APCbrR3H+g7f0Dgpb0Gnqsv2yIfNzL2ZbsIkbd3yiqTRTQIi5ol9c3Q1pfKVOw4
zNsbp+TbRPsFKx9NEvqYbwg3/sj13iNyyYLhW7X4cjfX52aerkl9dru4inQ+DEtfysFUpeGB3aWs
jvcD1l8rK3nbEdkdO9QHyTSku3D5WjuO2zdU5Txt7TFYXJOPncVy7+aMWv6TN9tPJ8LwISKgc9J2
fRATOslGIClcUauQOZ3FDWIA2bqwiKz3JTZva4/EEG3Vax1VQN37bDXrg+8SUw6UvjNbRTeq8e47
MRzHVbcnSfyxCDvwd9wEdyntv2FFKB+MC+/7c+htKsPoMnHuUlQUIJaqrNvG52VuQDlO23gbyP64
jGmxjImXAzHdCqXtS5uOj8xolicGpJwaVQYmCBU6g5hNijoDMv/iNAMEsBm/mBpHd7N17Dbux2Ib
4+fBED8TXI8lI3o42IbeBKTdI9d1+8BLv6VaLa+SvOl6nncB8ICDM920M87zD9s21whNAz+Y48QW
tDnLjor4a2DUlxiYc8nTYf26LG2+bqA4ebPfFH1bNI/yfquf/dnUWet74mDjeNg1Da3efJuUbFXq
EqvqAFoyw41ICmfrQ9e8zigrz23a5s4DBrsxeQMMXuUcMMKmyLH3UeGlvcsUD6bSBGAJl4TjG+ij
hxiJ/tD/0nKOfNR3p4qzk6uND053tbt+BZYQ4pv6ybG8X/VHF4XTTrMfS6+AnfdhXWjhaUCkKP2N
ukwGV2x0WVBR8HcOZSG4pMOkaZVH65STeVtxGL0H9mZ6HCl5czi4HZ9jcLjx8kOx2p48RdwDG+OH
eUDcMqvZhTZCEmPTlQxZ7J304zxxN6Sm04OjGlCVPfEWv2fFkYF6PYRdcgSkvhVsofsK3Fu+VMod
o6Hf9e2sTv4yfU1tm2QhfRmG2WXjGn+ZN/1Mx+mJtXHZ9MOhEuxQqUUdq5mI+372xH2LsvCE4YdP
VT+TmyQELlez+S5CWNUB8y7gvlh/VnbUt/OIJEvi5hjXHlAyilYaeoTutfMQmHwEbzEk96sy9yi1
TbHUwTHxKv/OE0Tsmx65SjUvIgrorQJqYiNO7rGHUQAb5C0kmnwIe1QXWmYBW68NvePgCEaEczUV
C6bHF1F/l3TLZdnQdSOxun49Mmke5oCgLgzN6/S9UWQ+dBt7wzyNZt8R5XIyySdHI1y3hkCLsPal
N89JMQGGTDQgCjwsoFi3UizQChiXovvZVJepluQ8cvTB+s2u7ZqqSGcBlkLN+8TD7RkOjKdfRLhO
5xQUg7IT2S2cA3eQ/SkRnl9OAXJCm9anIQbt35pC9qBHTB0+V2mTI6khZojgpo1RehF3u3lgRE2r
wabGawESUu5HH6Gujq5NRyrs2e0UwvoD5sMjtjf1tierOW8ptYXvKKITWADQB6jhsTDr8Vvb+34R
191OrwvJNh8RWvvDcrek3+a+ApG5uS9MY6FUwbJkM5rKUNAP6VDGig30ZO2xl6j9ObXBx7LZ2z5m
YbnKpi+TqqtwMgD1ksaiiW3XzCx+/BBX8dFVEHFsQGhT8wJ8TZ3GYHyJe38+rVF0adCVgmtRwSVV
Wxks/IeI6ZiFXeQdjRcHxbqI90kJXZro0fcRR4eFPydb8rhy60CsE3rbJ+uRsiVEZzwD+7T6+za1
aB02UR1mOD/yjo77fglwN1DuDimpy2Za32efFf7cq6KP39d4At4u31PfHdbEpNlSbyqPNVmLeQpM
PjVbn8WTH+RB0ESF9tq7WdV5SocNbMMlIfwBV3DHOL+Pamr2sxgP88QLu2xjxiu/y7F+RSHdeO9V
V+YqShyK6j6fUkFBhy1HfwvunNPxPk6mD098NT2Sc5z0O8uCu02sTTltuoDmA5xL8ADs99U3+cBj
NJdDUCZr4xWpZPjW6L5Lxvp13exSsrmfslFaENXo6vdJR6pcRetubPq7dt1+eLrFtnHLD5xQlJFg
8va1fdSke0wftq1ankF47SKW9Gc2Rnd4IErmRDTnSYiGNuL8Uag4Adipyyu1l9WtAegjzB7L58yM
vYCtNQUf60e/qc6J8YbMD9Y+h/r2NNZQwqi2LWmTyiMesPOVJ0kJnmPZNxNu0IaaBExruh9nANh1
B36+3rZM822vWAwgQ85Z6uIKjf/KslYhumo5lD4zSQkMKGtjlgAds8vBWzYU3dRcZl2/gvJjZdO8
aZF6kNnEF8mjB+PTW48Ej5MRKDJDeY4qyBh8CixoUtWXdP2uVNXkvaPQZXCZ+xIdICPzWAQp64re
x37rkI48l09j0L+K2kU3V20TaleJsmhY5lLPvM08Z3cTVsTeEjIVgZn6oo4Xf78mEn1NzXgRx8uc
jTXLeD3rHUCTpEC3J2557V6HZMRTyBZ5Y9R0WqtRZnJkp6rxD62PtitcV0hQpL7x2TjspsYume+H
d5NKwRuAf8rXNtV53Q1vU43mqU5VZiXIFc6OK4cuSThklmRC1lzTjPTd+/V/m2U9hza+GC+9QeNV
AtrLKv+lxZGzYM16BkRiYbswhDinXh7WcXghoDa32vuix3m5lT39Qg6DUMjk9uwHoCoGkXbHqR3y
dmCPaaPWL1x6pV+LtoD4qd0ZU++qRM1ZVWlT9NUMfGCugMyOvld0LQ4wdv15m0AEXEtgGn9yeU2B
1txdZlaDFKveDZrrPHBTDSSjkFOU7MZ1flp9FEkVJKtlSKTJ8ERFuZdDZHNftGnZh5A0DaKymVPD
9baRsPSXxisBqmz3oprO8QJQlDd1U1D6FEH2UQITN4Xm3ZnXQw2+iPrHBmWX8pOMQqrRzRBILUJf
SCxSpBSH1kNut5SvNwL3JI+SZZdUQLCDbnlfHGjnKAQYMySrPs6JPgL7LkSQlEGQ9rvQMzQP/O4w
SIF9Zg9eIuKiSbe+rH7jYv06cSnKoA091ERjmjN7kvXEkOVuqi451y5d0V3VfH/dtXkYj5AEraQr
25Zfxi56JwNuQ9R42XZtGpwBmG2jnZ6HNnNkZkdbCmGnO+bf1paoY5PY99UXJEO/LksRCntDSXWZ
WiC7CZcfodvaXUjWH3WPfY1WLWjndC8r9MhBP08PzDv0EEkdNHW8bH15aEHCzNpOOebR5U0seS68
YCkx5Q+qI5eDmYwfSRjtG1RcRT01LX67nwvoj5t8i8YLHozRHClvUHwnrhjtpQuAi2HnP9HgCt3U
3SEYx5spSPaDBKkwrzX2Ce3DQneyLVuNI4upJ6Di2Z5aPpg9M8/T1rmCuDhD5m0B9A5nMrjnVEXP
LQVc6NpxD0FBMccAjeTsTDbE76mm9WH+Njr26sA+ZE0I+c7S+I9StayMHHCRtGHf6kT6RdMYXU7a
/ISYaPWu5G23BoWMULIbdCOxVs/DiiTbnmlSmsQHV1cN5DCl21E2rOxAL6PS6rboXbSrKz0kiVML
xqusxzUE/NWdVVejvcR+4oHsXoXo875rf3SROtmlim8CBtYpRRG4Il3B1xeW6ImPGuXiizPnwbr5
LaqjBUonApnlEbVYir/PW75G+myIuA2ByQNhfupS/RBMdLiloz5xixMIKy3ytArQfKbrgCY5Tg56
wnJC2WWzwPX63XqNybSlZYTodfSadD8FP9ukDW/I9w79aUEmLzpGPYSbTNE6byBBQBCAlkvQbVfV
kb2tjUAp4/9sVt5cic8vPuGAD1j8OoXTvlHMv/e9yb8HOudncwVgOAAtDGpvyzkouT3wdVuui4QE
Zo5eSTPvQH4QUqHlrjskqSX6TfnNcpH0YU3vmrGjX5EncN4tW7MmqDIXbRMwlYSWVQw1lWj0Uoaj
ySRxe6FxX3sBLNYfJnRLKQIZdGdbJtvgZZzfOCjDm41YuXfr9IBVpPbz2BTxwG+lZ1GcxlewFkTT
0N8388bKxI5zZtDfZcI2X+M+971RPdtVXUbgxLtu4bsOaaasQeflFRvLxrVn3ALzBGXUvePO5Kms
UZ3KR8eS82y638Y4kTlLbS4iCsWKWLuSGZTElIGOclDEjr10IPCDgvcQXCkeiyK234dWgp12Ocrw
UzREEQJDDSR18x7mVaCE7FOQ3bUoVh3solEtechkk1N97QzCQe47kaLAUms5cBMjpxbSgOVBKZTm
Pd/Om4Jck4Syxs4zWNgEcc9FBxer7ahqjmKVRgCXJ8TUGYLDfIz1txkJ/7QlSSa9tMmmFvBuSLuv
AnER2Da/QI2is4XU7gDUYLDqIGvTHRhklSfBgGdgqgsK+/boa2hf0vFCBuyJYOumzJkI1BpXOyiv
vql6NnuBB/VkVs2Iy7jcgQXcRNGo51vsDUVfsxoC4ja+S1FAJdtgAP71kIYlPQCWGlvQpeG5a/uj
jtOoqGaGSBB558GoD9628w6d9Ep+s/UGdm5boaV9jCY339jYjkdP+gerZ9T3amM5YlvZBHKDNisJ
DxLCGAcAt511oaPZL6Juy2fWRnf1OEPECBwNKRUNXAdZHpZdJlcsSzXKEhQQurERlcsG3syt7WPf
KfRdA3+mw7tvvT/0wFK6PtuaIS6GBgxoHaJYcX3Esz420E5cNX9d0xybUE4laf2PzSlRVsFVqtxy
dXLAqYxjy9Hrx+iobH0HfRvbQcDdyswS+0WmVO6k59PcEqyXT0JthoCwWrk4EbMWYuYGGWRsdlKa
+hilY27C3pygjNK5ZwDOrfVL2DzFvr+BkeePwSTN7lPi2Zk+l3yghyhZDdpDCkz+KrZEJriEGyRk
aSJOLKDzHnj3esIOOwN6Brgy9l+GudKn2Y3+oSYD5BPLJWb+sOccAHg2jAs52cgBRufV8fNwOIuB
SeJlIdqnxRJowlwVFip2Y/a7+nu7ytebeXwE2G12Xs/0yaO2z8jMSTHP27LlATA9iBE2Lgovmh4m
3rt9hCLAtVB2mETnJL1uTYW7ylzd5MxPAYmnEKBVHY12iWcuIQQBO02a732iD8uCzcG8qMll3Ywo
oAdTpumPeZjNzs2QjPvssLQNgMmhzTeBhTgo9TghD8tsvIpK9VV368XduyaKljypI5nNYVpsydyW
FXe/XZUYoGniLxuZEqgOoebMfVuF+zjSh6lWqhw2780HAgF6pXsYfR4Vy9TFJbbtGTr0FrQofeu2
lJzAF+GHWfSxMSCIaz0UYYUaJqWbn/FQoPCKkoLRR0H6pGxDC0pMole//jCiPmHDrfstke60iOaV
dZC8+uSOjeJmccC1p2o9tY2/W6MOXB00JxX+qYTg8WKT+nmL34OkmqHqgGRYpuE+iFqGwBUdhU9/
Vt6cIs06SP5S7uehbHGbk6QFBmbC0kDihDJToJDkYiwhH9RZGEG2PfrLS0D9YG8Q5NJ47o4tcPcT
Fzw5wcRR0C72siTw/RyY1FVLWzv2TVJ6lTB2Jq8dlsRYsTWnY/+OFvdrsvpr7lR8RgJsspBM7qQl
WP5Et+HOjOYR0umlbFT8mKIdiNCRqGXcqyrhueyAajonb4A8G8idsPs8tDZPw6pftjrU+aK9Vzas
FL0vh95Yvn8qh2NUH79rnR1A1H3Ypg9oHFA8ufdIXM0B4yb2OpwuXppWp43suqm6g1q7gyhzNHmL
WriqtgbCvG7NQTSHp67LeYpbBtnpjkTYCRNSNOgtv/BSQJl9FNmdDeTT567yOdCQhdZD2ZP6xgv5
fYDPLj+X5afq+fPHZjWYfX6pVtggRu8hNvCZABEncIsYtaOJe5F+Ou9QdHxd4rDKkHqqnYtqjh0I
BR6fyH4ZlH+aOHR3jtwibEOYfD1aq6FeMdeVQjhpb0JX1QVpgY2vbLlmB/db7QfDyTMVPiKC5aWH
myCLrylm4eYSbWhXjOavXeCdOWubQ4CYxGb1KOFP2PnVNiAm1x7Ob64+0m5BnrMtagwInKEaVbuZ
AVRrqXcYzXV1t+FJVDhkcpXbj3UVHqhDs89A/iyhBGBW8b3ZQigvA3VMUU8BmFtzwqctS/lYpIcG
/DCkuusPAOTI+1EHihEJ/XMDVgFCgkcXMJkewOqmCvNqvgY5Kp4mfyoDL5ODuJv8aMoHt0IY1lSP
swChms6ygvxjF0Psk6X9gO0WamivYoEe9Rc71H/hL/Ix+uFP7iJYEDEqCvpPoHI+fC9X99Ev7qIq
XSY05quFQr392KKQF22UiKxjIJNcHYVZO2P9Ujyx9QThCQWEAtbMsfcUMN7+n48Fb/rbwVyn60QU
djq0IjS6HuwvByPr2WGk1aAPhEA+HUeh3UmnIDkS5Ex784SOpKi53TIP6itAQbUF4RF0xeAnG3TL
unrR+klga93Gjehur0poQM2PfS3EHQNS1s1D0YauBvq08nKpk66Iae1dQpSTbSwAizdNcBqlGgsY
C4ZbHsYQUY5gOv1mtPmYtO6UdCicFqH2jR+Kx3GkIYRxdz3nzU8w99/ITJKDT/saulxIjZByJmx4
8LFEdTwfvSl8dtEOloAqhyaYPHh9g+i+zNFRCrAGkUZtH0aofyqJtFmFNsmW1t9hOXq/aWh4A3PU
VxRlMd4dXUEWqnptIH4izdctRWnJZFdCOgKHSl0dW5bMxykcj5z07BI2/Su1i7qtak/fNAEaG8e7
R6+3yQkwBGwFdvbvugTrvLcNwmS0DuUcXDPmlgQXcuUXu5Xfpq1XvQBEkRU4c3TdwS6J2rsljoHC
DGAlILkN9lJyCNp0mxxJpDew2jLdU4TSEsDPuIf4wd9pj7zKaFOPXpQ8hkZuZw0wuhj7kJam6Wd4
5tphD3nWFYu23wTvqpsVal94JDqV+VR6t0AOfyBV+CfhcJiiBYi4+Cq5CXmwb+JlvY07BEHtxvUM
paCXqzC6kMXob2stqix5QJbo3iE0aLKorg9gLaP3FKLHIqH9S8NXceuBpYSqLcS65+K2DjckekCL
WlH6hXrwOcmt/Q22k0Pcy6SEqm2EQjDcvqpU27zp5c+gp3RPFBYT/CgO+mlhX9J4fPOlvwD7BBS2
OEnOIbPqGHJ1P11ftWxeAHZc/9phQZ0DOspd0muS8cRIg/USb0AEwfaTdYIhr4rpWny+8/M9sBoC
MXJd/fsvktiLCzY7d+AMqATkZ+IUjj1KfHjZss1SlKRRM4HViYJjHaXr47Bae8DTzrNkHQD5JC9h
C/1AByK6xszgXFfxBs2sfNJOm7NOGSmIaAl2JbDUDZUUVCCiy7Anu6dhuYF2SN0TFVeHngU5KHl3
m6ZLmkkG8Vg9siPzjd1Rz34Yr6bI7AMygAaKAbdXl1Ftw0fUm1BV84s0WPrTxKH7rWm4qzSHHQoX
9jIuXMKgIZIzsV2LSjyMYV5ctkfoz3WmkrQ98nAA4c3h2ps7mvt9219E9NNU8/KcQEkT+WNVDgIo
HZSZ0U3Tkp3kML6IZPSRDqHwjVkLLNDF35JK20NC5/CWV9PT4FX9eZ0ZeEx/3TV9sOzG3sK2OG2A
8rSVBa6Z3fFwA5ULIMeDpgJWoq3kK8tAdehT3QV3LSPLKdC6lEJPN21gPzGmET2iGrJK12E+rsty
g3kktgA5bXcQjDb7mG3fAPHaHGI/uSdOHxKZNEVUAZb55+Dsw+b8l0QRRywMkwShHnMDw78kCmF9
ytlA9AGKghylr81Dv2tPhKr2NlooR4MiPizWMRwzEpKBpNHQv6+iwKC75pbO3sU3aJQwVLR9Adfy
E2jivzlEenXC/uqUhUc1YikLr08VwaiJv+ayxDKAfNBAHVa/Dcqhsn6+JCDwoPWiN0QOWPFKtR8c
oTwUyuSjpKhOo8C7n9ul8MmD7AC914AP83lLxv1s1/jMIFZrdBLl0CX5ALrBVwEz7LMBBT2gTk3/
TRb0YR3+y1lgZjBGzDFMZ8Ackwi2/1+TYO9BSk/cqiEb68w5rKJ7GPAyhuajiPyoOw/q1Ov5tkIM
BIZl9s3ahWA0IchD9Fmgb++fQ9s0Rbq+g06Cak4bD3pdBU/YPy+JEM72vx1piCHUKfUx4utv1xs2
RI9rbqGEbxmEUKaC2bAn7ECTpegqA4fMsHxfK/tgxsS+juz76kDFx2yw+7GDsSPh6oYFXVesfPb2
WqVfOxPfqM6ttwlE3KUVSPWRNSkKbEqzlSs0LF0fneYQHrIIBGjWqzjYz4ulRarUnqKn+MrZ+jFv
F88l60PfV9BAy/BQNSmDWxZSfzIC3hExhBFA9hugSQdLwOR9Xpo/LPD3v/q4v+veWbj9xt9t3f/3
5f/5AnGHVv9xfc//+8f/+NMrTDq3etA/x3/8LQwCuA4VGv76S3/6ZHz7H0d3NcH/6cXfHPn/8qP/
xXP/+DFMcvxv/vN/ZsgHTheSX1bR3wz55/em+/jXnJGrv/2Pd/zhxmcM07AYBi9hUAyD2CbFFv/D
jY+nZmDCAkZj+jBuYDrm9WGnf7jxwxhufMxnwDNRCLyIlGCh/uHGD4P/TaI4jiDqxyQnPEQt/l//
OsE/3UVMIPjj9a9ufP+6936NMHi4Zxpgngo8ciCnUDL/eW+OcUu8cfW2wwS3XYYoAP0xHQGzZvS7
f7Jv0xfvWBUQW0VHyH9+uVD/1ZfjBP/y5YnPYP6B+BhnE/l/+XKYV7TBsJftEKygIoDajzdyuVN6
x8Y9wTI3ecI+/OX/92uvRfsvRfkU8mi24EkO9hUYVw35hrcvJ5k7eF4G7MIdU//mK/828QCs8q8n
+pcIKICmcihOt8OIcmF78AH6DoBHMtcUY/vyz1c1xIPY/npdMWIlCTE9kkKA6/ufaeWXExyk17cV
HHeHClXECer3fRwGl3XE3IOgSwxm3Im6DKB8x0wAhDg0k+05VYuAHD8CN0DFOVbdVrYeT3ZYudCF
OhWgQO81lMMqKjAWaQISSKbdFpOvPJ79DPYIsgNPBpQ1/DGDMF9xPbJgibtDV4mgsIEa99AdZFwY
XtbtcuGgrwrVLqgUYVyALb0tUJ53BRjb3Yw/xUCO9ajJETamx6nSYb5BNLquUD7bLVqhAFF3fGzq
E9egW0P7FZYSeLab9TmAcyL3XPy0gjR6Ok8NhEO0b4B2baTkMcSdla4wMmDwDwzPonIrVl7wXrsN
Nu3OPcOyl6O2HgHjRKeBzQCjgwFcHxzFUXTq6um40PF7oNM7yjeRpV3wEanp3PTmDVDh8+J68CbD
2YuWr44ucR6PuLJbC/XOAEZXwOI1LR64mAE+ry2aS8m+ge9G1+/AoG4z9IjJtDwDcQMs3Ns3gryT
1VTnXePtnPPgVtNwoEE/sBaBPhjx3e/oR+DhfUuAO0FFAxAMH0UrcDtJonK/2x60ryF5QL1up4WX
uGwHzzjIck5MC1WO48aKCeSBkn7WNT6YXN2UYajfrkMI2kYAWHcfYlufawbBYbXmjV2f3dLUwE/7
/dyB+hDx9hEE6rnqf3RqeJ8GI4FvJ9B5QD+Uo1VxolVlvPRvfO0yeLV3tEvCXcDm56hXH2TRZTOO
srh+jgrWZ+Kii9P3zKSqEAP6Tdg6mh4IXzIi07L6sYoQrnq7FlsHjlSg0gzBNm0N7/JYyaWY0FNn
iq0CkmVIPtXVt5eg4V8Y+TlQnONxTSDLVzr88MAV7v2xgXiHiEx495wuPnwtzc9B4AzUANyn9sZb
gfHhuQqg4aDSvrZBuGKYwPAj1YlEexpDMSzESQn8NmYHfACvhh67wpqDxyJPWQsCXvfQ1+NADDTE
+dZBVEJgUG1JS88yjQ+GGZHXBsccD91D6tvHEG7GXPr+rW7TKp+9VJYBgQBKevVxlKSEOTzcLQbr
x4hxyWrZoTskRcMJg0ISbYhzeAMIis8bnUIBB8Pue5Im9/gs9H0jYjzmnwBEs/veCwm+HVbIejlX
PX1wcfP78u1oCt2K0d99dHIF9AkPlWtb0GfoQMYweRQWbcwqcXbc8/tMb2LIAnTCaDHE8bpuVtd9
EWq5g8yqQo+JdtGgv4CpDdBeH4F9hv7CS6HgmSnBF4DI6qLpQ3pXrqUG0zipHbbvDeYXtseJYApI
j6khs7D3Tbf6+2Eazkk/PnudhYNqwuX7XHkogwrE3e4q+3+jFNtQNkbBasvLxvIK1Cu2CWpRLJg9
gcwgnTEXZIXVEQwCbSGdAetP+1JU1ZzBPY/dKaoIuCj5UP74RJf2TlA/30LsVP/6A9N9IFGbEOND
e5WhQi8T4xpDUfAG/bwt4nR6gNoSdvPUQXxTQSHn1S6fXzBihcL+sMRXyWafVwbUN+InLBVyK/ik
jtfllGhvLhxFMKuulGDfPMvgxRp0jSTp0e4p9hBpbwct3n6uRZQ57V7Gvl/ggcQWr/kGbTJC/mc4
EnB0Dr4AVgyTfzSJbII0ABJFnFRqMsLwJfBLfowDAtUMtr+QaNZzyJ47yh+THpeixU0NN/phYafI
8PDqwxawxzpwe4YDQ2cHqwEI4CZsHuCh3E+2e/aoAHLbuAZst/18/wrDUhTrryldns3snm2qhsLj
FwL9bE6aNYZ7bn2G5mZXxc3TtJkSQRVQ3hJ+UI3jnJZrjLHqzTbRs+nKuerjLLXBh27dM42wGhHL
jmQNHoA2PfhEPajU/Ey3GI4GmlX0uo/RjmRo6qJs8AT6DT1lJIEkMDKqynns9tBfYLbFcJ4ILgWc
ZpBotbdDjcu6XoP76iEGxbCixEBbswiATVYtDBw/8k9u3Xq20kPWTKEioZZ+NLGH2Nk2X+R4wXwa
s40vThzQawOTQbN/dSTAM+K545Dat+slcQYpBmL4Nquwm5SQLgfZ/nmCvge7IAwbp88FH/Xjmxna
U4ehOejnQKtg5TkfebTR0T4ext+QkaH2onVpW9zwlENmQQb1EIfDGan9rQ6qVytqP2vi/+TpvJYj
N5Yt+kWIgDevcO2b3fTkC4JGBFDw3nz9XZgTcR+kkEYaTptCVebOvVcR5fgninKMDxYmKieNds6c
oB+rWjC0+feqmLUntl0NiyYjVCXDx9wiB+Rr37qkRALIGV41Tdndntplz0yBiSwQB2+yurtYytGr
0FuZXps7JTHOLUkIT0naxVOm4t6WPBQEe29oxNch6i4N7j932qaT28mX9PlFI7GkS9UQ4Jp/4ow+
8RUi9I5o1xneRnt6qWerCJFkVzcTKC/97Pz1cUlYlBMgKeTaV0piPTZvoedmMD9BAyUwYHgST+zR
TktM1z3GDivxhJnKAbustKvrQvXtFDkxXSJCjKd2eoYdFODmeejVFsujiQ/bnu33lvg6e4ejuYnh
qo01BpsXEadSi9k87vJANvhRHKq/nbEGdaHfhMAnlfbzOeOvqi+xeUf9vlZH9W1KJN82ih2hAcK0
hCwm0aOomA2rlChOWahYQzcc1CBlNIAAX/AomBZLuakm/qgZl7UyAY/KvDKpO69q1+FAPiqoptgh
cjHfEwxa7LH61xxhJ8jyuPQI2TEUwjnCAIo3lZQ2H2fOxEE42WYablyVQbmX5fm3VGUDJ/LKWcFQ
1E0GCV9gQgfLiEagLGq4zYnLdyqvaJz6g2hKzXOkyfRi6z6Y0be+5KT9eulT6gmvJNLCp7GMEJAQ
5hqyDcVk49vBtz3ah9bpwbGohmt3teGW0hxaggKOt1Ij9yIyysNq7yW9Patr86BNZnnq1uw1lth8
xlmVAm0VWLuwq4zy3gY6FBJKI48DzgYmBbJER9yoUQqSB+BW9qM9/awWDnEELNceDSUYDYKD/fhs
94NOpkryOR0qFpFsu/x1XDTO9FafpGDtftntppM5zudYQzrr5yGHkTM8C2WoPOgVX1XDAfS/F0GO
D7eEsdeXB1Vaz86cfoIHgSkjT7Gna/nE88EkJakqNNrUUT3mL6GQ5DcpjnoS5fUeA568X+uecD12
PXcuE4JSfburaELdLNGfFy191BKLsUs/xsdW1Uu/7YkdaU5UEoal/KlHrd3Ns33Vc406UDu2nL2i
iRi5CmxbhnWYK+s7snXDzyVSVDXG4nX+HS0eqihRapKn+YENmKKgjzA6AJxwk7iW971aPRJAoEpq
up+ORzOo6t+0YEEkY/Kjg2MAqWAtrshlxiSMrx0qXl8sfRTMNbSz+XeVRyWYSalRaMGPUNeMp4Ut
Fyfilknjxf9bUWwUqYVgaBvRJa1MgWgURlZL5p7dI17OylSbrjqUJaZVtdzzSWhbJ6G4icKgTMRR
ep6l6JYbv3HOl92ZlQgMWCpGtuaBPrDSOpzgM94w5rhRw3w4/c564q1zkdKBiMLVHVMKHLKKLs0t
lY2dRThLe6AEjdmSV+k46ZVO8yVVfkkZmW2BrSCn+8KI01i7bDK+igIJvMHuZ7fjrUgXtgGiwNvs
LuIIDzFKUl1NwApaDuJpzmByMXpW1FJzmTdTCxdgKrQB40wdc6IvWD7sSfh4UUtaH4gRMsAxlWxP
D4HJb8lJe0p1ZcIEKCNR+KwikpbMmB5ruS+3edkzEm6yg9QHCGigbFG7pgoxlYxej7ydZOyKxSiY
v2tnPc2+kxK4R4PbwlKBmOSQcGZdv5qV8TvQsHpWw+ikNdQ+sGm3Wt36LWL1ryS9hmeC0rauBJl3
le/V1DtnR5zzYBpbuFUWAq/Z8Aaz79GqLezDlcXnEiWH2G5ZBWrU31uoCfimpiCxxFWKhz+jZTJm
1B2N7SJeNDkn2KhOJJrX7GqUeaii2nuprVWhoo7NqaO06JVQkpueZjMTATUl9tua+JToBpoNjSVt
DsyW5Cw0l7TbxVYUau08enlnv/eZYvitLj2ltfWo1oDVMqnodrm2mu6ET1lPSFfHxHyatqOIXWos
I2LvjEZ60YzoKSINaxiPHYQoL4nIm5bjUQhGvHJleBGBvTEW6wYwM3xj7UvoEuu3tfYJcUUznJxR
x1KGPSxZBLvNuNP0N8ee+q85d55MbekPVFYkIWeyS3xqpi8ciy18Ms4UwjjNZp5r5hikJxiMpUgG
yTAtHuomJh7usAp7WX1m1vkgkWLU23zxLWw5Qx5fxeRMh7Kl2s7NaVfU87dtGA6bIs+ZgsQeTIz3
3dnuCNBWPcu9n4JKCMKOODgO/VTQ0ekt7Edzpovr+vPcb4+bwK5t4lhdixH/7EJqiG6T5elkZIji
NpwsQ0Ir3VZarsu+Ysg7rVED/uxwSugY2y39N7Fbeis9hpwSYxnm8bBK1PpJg+OeryqpYh8FYl/a
suGZFtpDh95QZkRAAIBJGGv6Ul73OIFO1VRfevxOrmMuOzXaQmB1huNpbZn6hPU8y4i52kdJyLlV
xuw4Fjlhz+RzAjGIbiqvR52qBgdD81VtM4duZsyn6CAno/Ogwq2x5500NhYaSXEnmflftiwHYIjg
MFuSoglRSvZ/1i964d7syg8Zt4FXlQouzPpOiPerjguM0SrNVyGT+1x0HMcYUU3KHLcznccebor/
oFTmwoptf2Wmvm5Z52gFpQJwM23CFe6KXw2z41XVI4Fs3Y36Cim8yr6FFpOSLfXJW/R69fhjnuB8
rVBjmMNFwQhgCxcNI4XIsk9tKe9G4xWsTblbTSMJI6W4qjYSWLqwPiMGJ0WZGsEWsCVMEZKS/a/o
6kdSFE9WGb2WAlIUyR1a9qQ03ThnU7UkwmiGBJ1Lbw+pUb1hGVMxyJpVGNmwvBAtGxKuLlNjJm32
eqpXDSQEr4BP9zy32r1L9YsGcQEbWSV2xF/CIdfmg67zanLT3uuGDv/DgHEQi4sUoaQIvjaqWu1W
SzmvMl4kjPU45RdJ3+l0KFgYihD2xYtcop/MiXAjmJMhqU0dQEpxg7/HzoyaFCw17V0/lo4/UNgz
/mATJBKGt3K89RoT+c5kEx9k85VZaR8qJcPddmg9SwfRBJ31kN4k2R73C05eskfDn5mYjS92Vlkh
0NV8XGoXUyNZg+3nIK7AMIodzdHoyY0SHfMIKgn2xbzIsDhWleWhPsOuTJ1w6+8yo2mDpXlTUTA8
UyQEA9jehLB3kbw4xKp5B019HSwex2TJkzNYEbwwOtQpWX3Mp+59Y5/4m8nbG4vlmlmtw4YyMGpP
zd1iZWuYGLo/KERfpq5b/IXYDAabFHug3vlakrlmNo+XuZ9nurYEgySS4H4plilclGreS1rrORr/
VuW19jYI6zw00xSuUlvudMx6pyqbA1PAFNBkgnajIR6tWCoOlWrctUbTTiVFEPM+2KqydZQhZ0qz
6HjmmKYmWJZxrKD8anFceI0Uw9mQ585fVu076drnqasfVCvBMBm1OLWW5cSwmwkvU0UeZ+cyFWt7
GKb8MKoqI93KOM0rVIq4mXZ1welagKZoR2x0dnNiw6Gx385qc3CwPdCmiYSuyXE4sI0uodSNLAc5
TU78aW3eqrXYFYNOrZmws88rLbzSDqPH9IpKzopu4ET8Yuo0r5B5kGoyxm2Okkm64IEB61skcCuY
DL28fMEE50gUy5bWHprp374oXsbtxcOGjY4m8IaurWLC1qAtRrXIg1ZHam2Mt6hatUCdI68129+6
kD7yjHXWZXN+XDNOhdxwgmn7AFUDEEpHWaFUdliTzoyzRfcnByt3aYnWG9l7lSQywq50Xm2jk4g4
8JmSi+0CfDphYbc+zv9jvrQn6Hv3REI17BxOzGmuqFgyX6C08cmUIZ5uHp8MPMySlTSUnYblTTK9
RCybexF74La++kFLd9xKsrhK0eTBxMrJJamjffsxcQ0CtFVfHcIcKT6TLk5Jx7UxrdGHCTv1jI0v
X+bd3LYHwrnysZ8QH8tV8Kwo+V9pmhvkTwwhRMLOA5rWk+FnzbO45xOK768xNIiCOa+shayTa9LD
KNrQnGEslgrBOCiLN72WvsvMTwmf+6pcY0SSR3Ihbb7nKFKO8acp/alr7eysnA047jCMJlXi7AwR
F642MlSwXFogdZcvS3JRsDED0SKcnfL/oPbeU608SzoNhLMq8DGd7Lec2d8XpxG78qVa56Cw6sgb
DYw6jdVUXjNv7MIIRMxgzCRMAEN0VnE2nAR5zmD92ZJ5NcBCuWQeCD+XZCVTbTK8Xk5IakVkEKyW
gGRrogSB0WQDiidUWpy+20+We/u5sxd8JQ0fr5r9TBMuXmcp7unytXYOsQpBwEwiG50oxOE5RVOJ
cDXuNxgQq+IWAy4P1dpEwBVtvJqah0m1a0pik+TtVL1MvS65ccs4IFI4JRSgA06ummGrmA+ThADd
ywf4nl4xFs/SL8E1ABm9Bc5wtXBjEwAjLd7XGvReSQ+NMQmbusZ11Hw1xmFpM7KTDS15Z0TfZkSk
UthXiqvQ0dtgdQxCGilGk9i037RZO5mgJUZrWd2yZ9huImM3XVh0PO8T78LmmtgMlg2KINsp2ujg
dkHVjr+OiqScKvnVBDIIsY7CXXRLUD3O5lkzFwmJHzZrbxSUiBZnXt9GG0vjHNcR1OBBeZZqIMx2
h/d7azISSfFlI7nHZXIw2kpBGUhwC2faW0TGTW+aL1tdGNoM0p0K9atW8coNy5uI7TNzgvtmz1Ah
DNbEcLD7EfTJlpqAarU3mTcDOa6+EAbf0ll7XiX9ecryMO2nC0ByNjLNgVOCOcVnxX915vqkS+WH
3vILmdSeQMyASzQwFEpOHZhS/ZjXSe51HJbZakjBAoUSHeu9b3pBMNQ5F6wFcsfVjyaRVe9JjHit
xt+W10JRPpsFGkGP34qpJl1iBsLYqtjJh2LFIZ17BoApomnsC4zAj0TavJz+Ck41p0gjOvoY7Nvx
nFxGJwoU2tqc+ZBf5BbhLP2xMnXnCQC5G8MAok9Mwa82sjt3drZra2pugzGLKVrTG3s19dvDwiPp
OVE07mR5M77ZheXVQkz3amz2ljV/qiLyabQfOvQlPMu27gHQvNFIWujn+xKAsJ+q5iXrqvWydNbb
apjvsjmSOCsonZJky5aUmPmnkTO61dxR0LkTVqHoBMaCaQkFyhyE+6/Jy2NUBJ3kTy+LMJHS7zZb
5mtnsO2nEkCXAnSf0On91qXp/N6yaigz1ZMyavYdvzKFXzwLoo1LfVBxLxJv7Z37VOAG+28anW+Q
NTdJ5TGHhvMxj+wWPfb10X6W2pk/D+OqmzsLo+SYzA+F0YoyndvelLLqNbGgKW+Nba/tjQjCBAn5
a66B+bSKO3lIvkLBBjknFdlpk25/oCyxFALsSvzYNgMC6ghEa6mP/wqWpkEiAhCQnwzp3pWi9aXG
us2irM4TE4e7KR/IhL8WE9ntrpXNozGnb2Jo4iM44i7MFi2UKizFFbM6V27NF6OZiFPoN2SBFLSP
GYFzgEvPiKlpahWES/Y4WmNzNe3hUBGx3a1dLHa6shP2Kl2ySntOlvkXoAyzIUT/E8VeezIATEtz
4WDDZQQT0c0P8O1Co6s4dGO+CBxK7FR8ZrZVEZYb2+fWeCmkND5ouhHvpbeGiIzSIxVgeYxq9Ktm
q1P/nYWxxA8Q6iMOAE6D2bzGBke2PWRXWAh82YiqQW5cGs2OSBOUNvxp69nQIZu3c5LwJTphGnXM
Rono2hBe3X8bPY6F0iVzfe+xqxBoSL//LV0J+ox+lXNDdrNmq0ATZL9J+ssVnUJIAw5a2DdZgd5d
ZOM1XeOwKbqecWBEyqAeP/XZutqjjKCwPef0K39ay/euiu825YKAvKn/BrgvGGzIQHQJpr+6IoC0
JLt/q2HMnWdne43VVm412er3NtJFU20VEToiqXkCMGXFTGxBCN3SkDXjXowb+zmt+JE1p1kiaty0
GpRTxTa9VDHUoyqcL2diTJpG0CNze9kLIMekieGmyAoQkkoT8L909I58hACpP2kIi0erWhHothQk
7zHNcVejDieebAcgJx2WBjlOxEpadulP4Iw8KktKjq0ktmFZPINagS0TDJCp0m+o64S9m5iU09A+
0XtROcoSEW/5j7S8EjiJYx1H66j05u/aJc5R62IZN6mOtdjq5+u/fxo6wj8sVIWB/pyGTpTm/mCX
IPMoBVLwNrDGx2mva7DEJ6pjr9bwEoPAfcHgCdE6A+x8VyWeWdEXBpQsCCflvFTHxWa3jpU3NY1O
zCvzozJKPMkJMoXKJYoPtQwnp5pGLHZW5CcipuvhfNy30nzjaiVgRk6RPvRy/l+uc8rMZgvOkPLR
jNT8vREa2Whnp+X6R5Ul8301FlpJYFIoM2G8kluULcakqs3URoHQOUSfxihZjPs126uLTyDdA1I2
eS9hXUogEuvguJLZC4JY8gYMBVEQp80baG7UKJop6Shzm6GfKOJ94ZXzTA7iZLT0dnXs+GlG08qh
fa4MlAW1IWs1NJtrsTJ/JgbwBmAfD6tBRZKX+wgmkX9YFbCL7UBbjQetbmUOPPz7CeHXgDFY6Srp
8jf040n0wCDwRdxG+ogtmvFRls0O6f83qtML/BUFji9ZAzUhllqQeXHTeKU7jKM3yIXSpzUCDO99
OiBIaPj0wSCSFzBnH0/vBkE+1r1FyFJDatEF4JyF0aqvixQGvWV8qqm6HuWsWnlRtPsl0rmSNue6
BAm0FGN3aOrsWtSNukGTBwoSMkSkAXZKNH5JU1k+zwNSrJPlO3Stl5IoJwFXaLhUrN6sZdCVHOaf
qUZWpAPiiTB2xZ0u9gbo3h3VzaaCz+NZh6wSDFNQ1joxM9qzetRBGUfJs6K3kc/BB9KlXPRDxF8b
E5Lp+DEy5RhtTTiEnOzLouAiqgvlK+8HFLw8574EVqOfs3jDCEhXUFljuyskhp96mZ21bPlTGYj4
A1nFI/QBqKEZwJKEYaejzohDTPnDZA7HiOC02jiHDpPuzjR6qiOc0LOQWHzrSn7drAjMxCPjXWmA
6U3+gEWzeSeUwNAthNKlnJ6IroJtMDhCKWwcr2XWZ1tr82jpQTI05m6onNukInSa60wTbpv7UtKy
sBfjQ6ZPCuDPwvZQXINyjRBT6Ifihji7klsPtRUrtB0OlN5/f6s4xY+aUkKsxGnw//+oyiwwcPK9
jD6sm2FTdtf//Vbmh/ynf/9v07er9v7vJ6QynBzVzTEr0Fmk5bHXx9Rt+R7R4/mxoiB7p4noBfwc
lL3y8lySBX/IJ8hxQMzxrcfwUaNRdXCgbERSngBPq5XFnZPa2StOmElk32cRPzhJK309mniM3a5z
outCUsct1e+yt/7L7kssEacnzBDWS/RQY8TOYFLfeA/pUa65g0QYgWWng1vLo/Mgq3XtOXYcLLGa
3suU6XE+JBkGmP+4CGdFIdMtjG1wiTL+vCeFA51LNZ4iQFNZ7pylSQen21ehqOsPMixcHaBOH6JQ
wI1G40U2k3EHvbHAHUCWMXe0SwzbN1xyvkPA/S9zPQ0QfpBOtSHNTkUx7xzSwX5RFzQvhTFeGmAb
OFrmfY2leq9SMhWiDFNHO7VplFFZZ48FTKcQ1uTLrGLM2PKSK74v9mYARUoxvPVVdDaz+mnJSAgR
oruZLUS8yZzwnHTtCU2qxG82jkGfjwZZJiibiZLpBw3fn2fI89ZhVWwIvZdZ1R/SIkW6kb9BefKL
1AqhY9R8vUdohiiljVsp4iQX25OuY89ztDl9LAF+jZNluQnKYaDEnXNkin9oZKbLk1qFPchnBvax
L4qCkbtMeNJcOIUdrGATDMfQAql1HVYqqLjrrxru690KBHyT0Zxdx1gN9cEYXnDpkNVYlzBJ1fqA
AJgCVIcZn3s9Hemxkpb/ltLO3jBUgJBUjmMSz4eyw/uRJkybGyy4kMzQ8sqxHwPTUYcwg51BJKF2
gUM0p6FLGH1BFA3MCOTPIPH8k9H9XRPNCuvEfqzrCWWiZorbLIymxWZDgnxO5ms2wrxoAUipJnbc
bvpTxQRJkLQshGrPWqs/oRmvxrT8DCCmaA/1s2EZJ2ZvXMQiI0YqWrMpS2/Y8ojJDOUzi9i4cmNN
RAWdt/s+WfUn82ZLKZlPEEVCjREsZUUQ4F0JC1URVAdlsg4lly1IAE+DnOnWscWPyqMyWpfI0bl/
w8oRzWjI921PokQgF8GulZzjOEbOodG65DgZvA2WP/Qnx9S4rwQGWBk5KldoAFqZM1W7gKa2w0wb
jWsVMWEXCSFlPbrih1KDVhXyzVKiMigbrdyvTHtwuLSAmrbbCRR0SB/D9/iIAguuSTKkRw0POJzw
1LPjYn7qdUbrrdSnz40u6Z7UNvLz4DSLF+tW8YJlh9svrIoCODEZcjIoPygRDZXOE+aZZdS+TrQx
YIS3RAr8U8+A2v4aR9SmszyUr33DEKmezfxVse0MpYC5sNzWuYd8KV677YeqsMUAUDWY5pQsfo2I
l3s9RerLXGIiyIVjv7AxIch3tfWCvaryFBKGtyhzCNZXKgo39ii7xZH4719FsqpXLqOQgzl9H3KT
xOjEbD1ygD91jXRLhGEcUhPkUhTr4xW0LPAl6OHnIWGOuf1630x9AFpuZE5lGZdO6U+tsPbKYNqv
fWa/9BO+yHL9zucp9YdsGy9IShZwZdCHWHuDXG/L+Dgmnm3OusKnJOawmtI26AZAfPbIFyHNFRQo
kf4wr1zCtG0NZGpITk3FbLSVleWiUpcgjGRakPXFl7SsZ1lWqpswxbRb6+tEaHpHZNK6rbxiSZjn
MhZHRzT5Y0EMZ5sAF2ivDvvZWOKL4vVHWWudsi1koXRMBPUap4RODm0zOfagOVoEcClo08TEF2CN
F0MfmZ7ALgZX3Gt+2Q6P3BN26ttq3TXdxLTGyG5kBPZDO4njvHm+opVNfhyZJ89afo4qeIA91/I0
lhkg7FPZUU5xCPSfpVyte4ZsXcC1SL92JBDcsqu67dpxXgNyLobWH4A5kyszmI1ufS1TEm/CDsrm
ziZSjt25aTkaoCgy9TN3a4wRCyNYjUFAReVJNCfARWm6WtVRsOejzKqy17NmmOZFUGzSNDmhDaDm
pOiTDr81sh7ImgGyG09dS2hAj+wqJDuqHtgQ5j3Lj+uLigdpnBtMrGsIGBDx3FqIBC5ERnVrpUrL
E2M/mCY9/Vz6QEu4Y2Ud6RwEg0VdvHTElG7xMqsu1yN8sm2vO61qliOtkBqnr/D81kcusNmuUcDb
UgILuHTcPeJpbQKnSnaOWOK8soLlGCU5W0kMMmJoLH+Z0QR4kyBJkn69WatCXJt4FzjDa2dD/54G
/ZzDpA9KECBHfYRfO6SE9zZCxhhLW1+mEoAqMKpq2psk6v+WvH1JMDKzspYHs94CdIaiXaSVHTfp
gGl27Fp7YDKIlhVaLTdnnOWo25JusFpmZ3rAaDFbbMeObBZHzv4oWMyk9GTyFdXMfGSRHWIxQ0lY
cdYn8na0Hqr10OtD5XfEON2hVoujlIwyu/5wnrGXHexlnOD0V82Zyuwar9EYDqw3RuuZp8lJ9Uxb
p+A24uKD2ZmPEFiId7Zjt6t10rJLD3EaT8TRsKQ2mBaceFX8Iclwgmwk4x1Xtd2WGfS/1ir6njP0
neT3R5Vo9ib+QElswUZKsgc8Q4RlY+e7KNPI70eYq3ozPg52weFZt/dOowMeN6ZTMcBxk0pCp+s8
M4uN5DOVzcJiHM+kHcNpztvT3JkP/xpHPkm3LUwYYM26t/IiRi7AQTAaOzyp5l0yW9VrBiMPBt5P
mKvWxbCw4+YlIKRMpo9uZBVnuBRfAT3WZ679AZytLUVQmDqyDilvqh0k16nANz4K8arFUX7M1vJg
yqp5csz+vAij3+tC3IyKjH5JQNPTGn04WOlEL9THuXKKq0E5rSPzwXo7/P/92r+/jdt/jWCd05e1
C2J1sd18BoZh35pwDg1LBo1VQ880WxHqUVMctHmRT+n2H/79k1oy5i8dAKPN3Ee+fbHbUL+P/YZc
WDcar2seU/I8DK/vIygxV3smzH2AOnMr3+3P8cc5K4wLkzdFCkF1I+xyzdwr7YJ+b1gIejDd7eUS
fWlw+6c7fCEHLyF31CCrLJAOw8RxlY94DOud2Mt7CCmB+cMvPFRPJr8VG71Cv0EW8FXl2oTr+mFB
0sk8THYg30BrI1+/WOc0XC+SHEr7V0LwFUFCCvwHWMHOMyNC+ds6qFcBxe4p+zatUK8Ar7vyDtx4
5pe/9TOX/DjNxaofxsQ37/GrXuy7BjjghQ0BxqDGOcIoszwpXbAAB1H9IQ5z4Q4XnNGQYpCtWWZc
z5QSzmzzUJwjmIVsL4/NN9nPgVsDLrb1LEk/vHXMeaH2kvWAJgI0pum3OWAs6RlFfsE2m686Ni0w
/kcIkNlz8UTVrZeHRQlk7IrsHXcyJMOhfBWv0idWAqQkYg9BtRuMQHvVwSaAo3K12VuT//qL9gKv
gaW6h5yoW/uYYaI7nhqwxCEgMPE5fhWjq90T377x5hZP/5l301s9H8f35Hl4VSAQeFhtLxKaNDi5
J041LEQ7Ok4lwC4yXklr1l6b48Jwyxe58nGTSM9CgpntzmMAKi7qr+tDN/kCPC/zHAY+yJVubnjw
UbmE6GnaE3+pQoY9kgiYbp3gB/PdLMfyXLwqD8ZzuRF07oO6B40bXXSYwu4IB445xJN8t57VBSrm
TkgH0FyUl+/DkWzAijYsPOlcnOwLwjGN5LM45PO2AmI6jmUfvzGw4xaN/9pL8yHd52OOQ39XHNZA
P71gnAyAzfNm3iBHYKhBTf7pKHm/wCJd5avyCykOI7LfEHN4aDnjPolDvLEBF9qhqgPy9fCVcGL0
HKpX55Bgvu48iJCFK2sH8WLL3kAnOx8tRGYeVX94bsLySh+Ol2DxJPmYvOabrxqaJdhGJjx+d1Zd
cYyf5hdpJ66wwA4Q7MqbkR5M0NKx/6bc1Vt0oDbl8sDyre9dIp0nbuuYYLT4m7Yaxjrnjtt9dH71
3p4iZMA3goe+9Ji6UCr4Hf0eFjpukuQ6f+XH9mLd6t3XDDjyrO3qAFdu49v+/JZ9Egh5su54XKp3
3a3QomH0Z2HKzQO21/+JP6B+mCdg/2BCvMrard8rJ0Sf6ZOtTPtmzrcZ6nGA71C/c2x5V40PBqfm
vnxyvo3Maz6rF8ljZFLv9Of+ZE/YHfbKd/cpZwGDVieQLs1B3kAqruPNnv3eHOwnIEzTj+lWfrsb
HoqnLdGDFXcFjpo95dAQn9GKBHSAN+Qg+VkP1Z/uXXxFjKkCa2fcV6BGb9wgZD/RJ65/IOf7fF+c
5Sft7twTcUAGi+DR+NKVT4hmXRwz2+2+Jd0nEx9wZQNjIvOYHKsH830Krc/o3J7iXbmv/7owiTzx
DbNvgbJcnLgUgMIT95fuDsTCqz1zutNgPeb3HK2L24Tc/AXd/l0GF/5Afp2LHDOSNvuCDYjwDG6g
v5jYOX7dgSPRtX7xcS4LAZjrhLVG8+CVts9kFhrOGhaNih3MhQGP9dGg9izAoR345N36NfmSLLJG
XvdDxzoHYH1xJzKMzd0k6PbKLcF9zFUcvnkazmnLl81iKhXgWp62eR9c+6G+yz0qoQ82r0xP0rSz
gIl24Os8M+iO0YteezrU2fYRQ+S83qQnlbnjo3jBzy0hBbt5wb0lgXJZuHzBBeGBKu6x6/7EV/tS
Cx/GXdCfpaf55pyJhTJEpWK4OOfYuET/TbYnzhJXBbnkMLRnTkRiyeW78WzdrI/4iSPhwzpov9K5
2/P8ETjFTMnIiwc62bevIAKBmOEU9eQHJyDM4CUf5l98wiYeM3x11Q8FoX9ymUiMzEj3ytXherMd
g1zn2MX4FDwMwLLGFbuB/dRy/8mfHAfSUXzKfKWPgOAfmuFLnIu3iKVNDY5feXK5RCvlkh+v8vmX
qoestpmf9w37oTzt9EPX+Nwis4Tiz+lfpdUlNjxxZHJTDa9li434seHzZHEDFNDej+LQ1XtGSngq
LNb5QbowgsVlvfgaZhkGIPv1npQ7WXXLIPb7yQPNhTX7ri2uGvavzkWRd/WJEKRhuc1uPps7h8dE
eZDeswCeKmPVW/pffBGVb//KEIHYU2+L4uJdIAZf7PAJUwTpP+WeW2bwJPMWm5ex53JOTy29+YTN
Nwmqa/nhvFOjK+eG24ItjzGg9IXOjx2XOzqu2eSqt4zrnSI4ibLbfztcFUe6R760EduCL93Np3i8
m/NxPeV+t+u8mADQrrnE/0faefQ2zm1Z9K80ek40cxj0hEpUsGxZsmV7QthlF3PO/PW96J5UqQQL
jQbeK9RXSSJ5ecM5e69ttx/pWT4NLwltlA9KP/7G3Kb7RF1Ur/5zPiyqX7xy4MTrrfIhPHJ3l9LG
Jc2JvjUMK3YHxSyo5sEp8h3LOoSd3UhrmTZaTVmTp8Q7bStnMdgQcNCvtWgHRM+RQHkvqpfaqVHu
mrCZbP0TfEHUzwnFFbfwq4y79nctOi61L5la0Cp9rhAMzton4XXkTrcLAMTJvQnEg37TIiW4c0sK
sOsArUM2sPMd9UO1Ds09wsSsH2bDsvrlrhVhZpEG8hhqUF2X1ZOAAyMhfgoDjZ1w87YYFAeIsrSf
ne5ea3a6v8KNIe+M3xljG0aGZuOHl2zt0LDcC0Cg5wiJtefy0CGT/0jRXGI0t/sHYekhqUFZa6BM
ttVswYuZrsi9dJLaKcd7Rlj1kORrwmB8cUbDCvlDs43ruYkVKd3Ij/x5QwBCM6P6NDz27daIlpO2
MrKZq+gj6f5SScGObDizB/qBnUKYPenqXY0D3TxxkBSaOzZs+Vf5WFvHOnRctqFvhKlKByYo5E9y
8ERRMH2s7oP7FE/lpisW3rE5g9+NaLxozFEYh+bG2mTjkv8SjZnPov+s3fcKPpUlp2KUAaC/s30R
bSjOsZ1DhRTsvXfzTb5jkoi/wkP7RlodLMuF8pbtirW/abb1q/qYgyukI4ym9KhkPtgaQBwzgOQQ
fvJFYTjWWw1sGEVRsiXsYUjvU2OOBdCHC3rvjcfsM3/LfZwbNke/wGRr/uVpC+weKUyFVaJ+4S0b
XvAuYsOKocuhANWwMAJ3t+ulcV/KNrC1pXBKQQVvqyPdTvdMVC/MwN/ZTj9mL4DgXcc8eWy/Nukz
HtSZAt0Rb95drs1zHhbWEX1W8LLylBhshwLiFgqUWfzEPq5O3z3fziiN3vXU9c58T8yhmAdYvjYR
um5Cax7puLn5WWsPwkNyxCkDbJPtON3rEKnoB2LP8YuFrcAYsfXYStimuxXP6FaOFaeOjaDYGr32
velUCKapK44z7aDdoaMPn4elyx71g4EvbNp4w74Vww80gln6FhTz8qvZVXDoFxhGUD4PCPKfSQwX
Nq7DvmWeHKKtUs7Btm7grayDO3OX4wUjddOfGXf+PTsH7413JiYVa5NjgVGJhrTzIwHGebic/LYR
CvZFaZ2g9KOmk7SNtjcSu99SV6dOoTouDr58CY+bjmd+pP0LtZ8Jix1VOMdYkm4jcxU/uxK5I5+v
wlvev4nZASx38ULV2RPWJGaw+qyQKCCkZnvWl6deLVbmY0NgACSuQ53Sdptx56xPHgarasQ2ngPN
WraFu+TUPxGQ1r5ZxrzcqL5Nlf1z0GzthKGF7qSkzseHkpbfkuwMh8foPrpIijrWu63Pxk9eUgg2
ZQfAGxMLyvGlukkO3gqRrcn8uYnX8S57b03b28Ynb0+oBRHexRmOcPhFIeBR/aA/w0GUDSs4Via/
HYplz44Qi2+Ch/SRry09iG/iQTlRzOBjcUdxRnjF69OiSEbOvs3mPFxhG79Ru+OgEH9V7hYBydRl
P3mfzMaJsEFRVe/NM4bdj/B36QBLNtdQdH+5OxOzpsuZjz2ynd1Zj3gZqevlu45U8Zk2rxb+Z0Ls
CmtU65AGy3tUbkLwlDbjpXmhVMB63bxQ+gDGBqGFQ8Pcu1cfhddkKf4ShyWMqYpX9SFiPkT4yS2v
3yEzqr/K36xaXTGvxxkgvm7tt3Nl4f5yt9XZK7chYt41FO25sUmwufnzApoV5KRl8WrpzES8odzs
30joBc22NvhADLQSc7dfaivrUB7qJ8ScZ7C9Gf5HhJ+8qyhCl8POf2dXHf5m9oMQOrGcPwYKfJ79
1eaoLJdsm9Bns8rX5+bgK7v4U3thdD4G7+4qcSx3DlrK2hp7CX/hJ70FRBfW+OxTwFyA/JsxG78J
O9GB+aQsrMEmMLiz9S2tk7l/x7ACHxWuwfBhgX+QjtNkM4nEOMMZa+khnw6xJh2GFfU8bz88SS8v
RMhMMR8lDV0bzzkLY/EWo2Wf9Ut1z8DhIfkHeet/YX81H4GDB7/DU/uLRUA4Ssv0NT0NySpjnTi4
q35tHJmjeCmMT7puO2U3bEKMwq/QVTUyvY78Y/1r7c2bca1GUOHZpc38NTti9wvlOMd1tLfhF3i7
hJ2RinLS9u+wV4mPzPKe3WO3uAvxwJyyffaOHN3aTfVNga7Pwn30jj7vk+2e4y/GcPvCFhq2YDET
D8E905HMlIPlzKbdVZ2rs/ZanZke/Udxi5HgoVh2Z86uEE530tLYrqODuDBeSt62AkFptmTyZLLU
XtlbP7VvnUM35pw/IVAT5gM60g3wUux2LxzY3cCuyBmAJTevliItP5p9z9aG0fQBlEWgLDOLEIWl
8+5kvgz91pq3e/dX158JrxeSlSbCIuRsaaPqd4x9ROmf1waHD4e4DhujLb5OL1C/L7pt/ttdarIz
qsuEHUCzFAvHW/EHs5W2Hfb5PbMgmkNrM/BlyxVA1k2/4g6IO0A9NASf8Bj7dkQ9KH0moSijLsRC
SXNrP22f8RJ+pGzL/EW/ED8LcxVVCybwM6FT6SRcsHPHuMvfqxfsFDIHT+kgPAXazNNqEihaogAN
RNCdFQMopDWz+f5Z1BMhB3TRmlejGM6Nklca8T6GpjeiLHl4StSNFBoCKdjilfXFaBt8/3qECCuJ
6oKhYkXbSiJoMixZx/E8ufMgxDCljPGLECvV0qg1rluvSDUUtZSfema0wXFIxy/EXRKw90KljEK0
ax4iMSTULOX7+HmL1XngZeimH0JkN5Dxiw6P96ggg6t2qtSzXeoBRX3/0JvlXaPmxGjrfrzpgWap
NSHbNskFxcb6sr6yymp3ltCY4OmzjCIs+oRFkk9Rud8/6ONTbJCTTnOBIiYC43xRlwHbB988I7Is
HT9nY47uEQsihWcV7ylKDkq0A5n2Wngi9cSjYtHlHkECkYT1udx3qvwpR2JlpyGHOd08uFzvJiho
/0Hgn2cFZy5X4Pxt4e4uvOFLyd07t3ZltrDQo9XmJdTlildFxH/Mg2hU2UGvnNgkErA89gejaqLV
iNWCygyNMzd/VqvzMEVmTT8PzB5EfVB9CmF4suL8WPbVYy0QqJuNEMz6+L3Tc0qow3nIBWVVq6JD
ZX0pDcYDbD4nF+S9wsHTat3HVFKPhsvhyJABZ+sDJ5ZScWQibF2aO4uuNp/zZtSWkYcayO3Hp26U
73kcbGAy1aVOlH9CgPRtoyVMTex/mbImbCzXx9HnO65S7qq0r9YNLivmmThelwZbV6N3OiKw96WA
6QQzxrByi2bViiQpBOrUxayMOzO2+m1L0LFttRQDC2IcJGFUV5Yl/xooGi/IsHPtAHHG3JNc/KPn
sdF+qx3CR8HlrYuaeKnFbBcasdlgYN+Hhc9pWDJvQSZBAP1NrjERL01sLhV3Jh96AXTRIfunrWAC
mVThQ2QWmIKW9QLa/LpKajtJilWphptckVmMy+HpP//jvy4oPv+RNgk8wLSu/vs//+W7TJ8O4lI0
dTpE6gU3x+i1vtYyo3TEqPvtkkEkVh6lg5AqhjAJlKCtU+0S8Ur//LnSJR/L5LIlQNYWSEtEEvIF
Mk2s9LyXe6mk05K4dolTrNQnLOEDBOepZoKaPinvsOHd6RZ6TtrJnGwzZa1a3ebGV5mu8S9w0fdX
MWRFVS2Lb3TxBMjWEwfkoaXjimARwoK0ZVH48jMTVeQ9oWI5/ckJCMPw7emetU+aW4wzawow8IYb
w+GSJDfdFllCi6qYqiYDOuO7/sHb0QJXkoUsoFdewDBLQxb4CSsAGfvdx4vmCqZ640ko1wagjMXD
wGIi6v9QTiM6dmOeC6Wjp5T7jC55MhQNnSQ7LcC6iDe5/YZUv+W5CzCGAE2cqEXP1h45AC6TeKPE
BJAAMbZFrLTQ89nrqxp/yY2W2G5xXJXls4kGJB9QpoJrR3XS0AIvIEdwIEIctgjM+vDzQ732TGVF
MbDImhP16mJcw8POWZW8yjETFkIdPIytF92Nl+d7kF6OHEXm3dFE+FuGIf/9tHqczkNNJpLTltoJ
Ns2hTYxtZ1D8rnljckqw5HocxrwFx2Dxk85c96F2h/+DzMouPug+Iyqu8ocOnKq549mvclP9suqJ
WZK/xUV5Nw4ANHJQdmLlPoiN/zsrk3L5882S/6FnMepgAmqyaJmSJanTEPlj1FmaCnFQVjgOWGxN
PSODVqCjcaLVMiQ807EMEgea3LqH9iROZWVz+Z2GKXUIHCMII3DlPEv+MqPyqZqYCwoBCvbYeQ9w
6cob78jVuUNRadyxeBmy/v37f3xdpbL0zAj4uoysWSNBtcFwNRsn7JSUtE8RLfXJ0//Wa8AiqV16
COCoydixKda3vsu1twdEsCmqKOoRhl4MAQ9hiSSYQ+lEGt0TowCUO9FGBp+aUEFck6fxPtUtLXaP
NkbnJ58/P7urry8kRFmFCswcLl4+O/wm/zsGewRF81KSKTK3ASLR4clswtCWiYiupjcPXxZBqxMl
RmnlI9xRjoXgZHpsctjY+y9w8zxpxP6zGrh+bUQUXL27PM5h98Scsq0ae/9wan33A07EFhslBdOw
3UyUpXrCUP18YdL1O2vqRH0psmpeEisjNKgMIJG0e3iGDSV2XcEViGpt2YOaqUO0xKNkkVXCqQny
y8+ffm1dZIRNxDMR4J5yMQ+rJOk2asKaMEycHoHSRDfSTW27ED6v8RRqKQWSrr5xzddmLRVmpKnC
94Fkd4GTi/ombYe4K52x51kiuHnTzezt5yu79RkXVxZotYxPlAGLyO9u1AGtm8mNyffqmORlkBSL
94Im9+WYtEJYLXLNSzHlIHa0AAZmEYvANVrc6aH/xgSpwUIrmjv8MgdMTTTj0Q/H8S52i21Qtnet
iD/UlKU52F66VAYVA3/w3wIwxnWFArhVGMmNMDz5OWvzMAGjPOMxD9yPCThmuqg0fr5x/+DAWUhE
ESC4ydxjIdm/WFNULW8UAViQ4yFOt2uWcVuNk4WMCGoWJrxmZPM+4e6m5QDuxhMKuiY5W9/cSuc/
f5VLDOr3NzHgoFqyJkvG5aRT6IZoDrlSOEX6W/Botvsy9WujJi9AHw59WbuE74RzX9n+/Ln/7k5Q
TZoI6wzdlBXz+w79MfFanlSPZRQXBHT60MF5Jytu9izLW/xoTLqle2s/NI34v1dYheszNQPjvKao
l7tjqwqCcRjIl2AtgB+BMput7Etehs8/X9nVz1FlUeIBM5ur05X/cWU6ZzjFKg0YwdRuRldeCeQo
BIV7Y69p/rvt5Xr++JyLbS9pF7qLcCRzQFLUgkXmJ862RQWSvEcWIGUqfcXHOMiISQp75u38VQ3J
DQ5PXD61hrYhvt6aNFdKslDQY0mKLy5DdkLkgyR843Qw+T3IBx0KtkIFcNN41IxUq8d+n4vpCn4o
sWOaiKIXuk9jmYgqXO/oJfjAZJdjfqistaLylmO7zBLywzqVDp3UGhl5S0QahcST+tn4C5+5sO44
UOKZ7JBH0svPm1+tScq6EfkeB2L8YgBF3jtjzvGUVpvX1+jVzFfJQCkB9pGEmrqr59kaGZJ0wse4
Ia/stUt0EeEqdB2tVw9e7v8WYeLNI5cOtqGZ1DBHyViWGnlKSzkcHzg0FyuXCmtm0QBvdew2YYR4
wCSqJRjHkxfc/zxSpCsLExtKQ2MyIDRCgfj891iJ41FQOKZlTpgABJD97tjG6UHp5KNZWh9UIwjD
HqIDdp6zlYQPleWrQJo6rP67LNA2Q6oeMa+/EEhBNl3+NArxm6QTgyIrdWlnsbwCE05hp9AB8nrP
ZUsSM+EvzQxT4qp3xc+ywl9tRAdsbXSpVP85a2mdwpqfKdZH3HVHrbb2Y90cZTjuVesu1ZAcEiGx
9mXhL0D8z2qVvxCSgaOQRki4npeGh0RWd3hJDnLdHrHMeeVnOKRrRZE+B09auYKxhwcT2Uopvzep
tMp7Wo8Bt9116WIFAVlUyaIoR8QVeBYIkRY/ZbWL5pXRHH1d+vz+e62+q7LqgPp2XrUQKmTkfHVs
bXrFdTTagk0pvldh67g9c5qkvihyusZnsYmD9G705QdPU++9CDaEXz4JY3aH2wXmju8/+V1EpFE+
7mofJo/rCY91Wt2pjfEJQ5pqvlmeyS0haq+18G6lD1jjskfOoIwpF8PVjREy7fkuJi3ZgpZK8UlD
lWlcTCZuArVULgGOl2DIMq8cNjXk0pluUYdMCL4LEuszQMCOJKNEzgJ12Y6qniaoq3TOje8yLecX
30WRDRXchAXLw7o8olBladsuTzIHHAjy9E0kCMFkVEsWJnq5RicsFeG9OBPyjqjS+peUiceqRFnj
+6a6yNqcbiLBuuuu7m8sYtK/pw6FE5qo67JkQsW8nNtLb2gFUgRTgoIN6sFCbiKVpfGCuNzbun35
SloedEJDjp3KgLPlC926aUT3xqI2wZEvbxF8W9Yz8O38//KsWA+R2blDA17WfIIIkKzw/yXC4psb
gqnD7sN+2KYx4kQlWwMeJyhv8pyrrYWsOA5xNOq/tGQbYyegLN8/wPsjrsEVkD9hLJHVaCZbKGfd
kmBsnVzzNuZagppkugy2lpqNS7fRbSwb8f/9cKJwPlJAMmjUNmT5YqaqIvLVyAlIIbQ2+1q2aL2X
7zCoyNwpT0WXnuJmQPqjjMBisvefR96/O2h1Wk3hsU8FJk272GdGbY67SQqxo5i0m/ArzfthOFGt
WwJm33Vy8jgKiId+/tArY4pdO7hrw2BjpIj6xRXnVZY1XtvEThYh+URLmEfV+6g3QD/Ce81FJ53i
kevfk9A4oKL+/Pnjv7eAf79tqqhw2bKkSrquXW7MvCDOUzUuYmfUapXeIpESpk4KLwYpSqv3Yawf
WswBtLdJt0oF0BYd1YmiVe1eNM9lo5ya6bfNICL0GS9/3ptUTLL3YSBr7A6M34YsSd6Q8tbT+nea
4Itz6GDTrml8/WlK+2P/U2jUrfUm4YtjuvcV3MCj+RliwgdBeeN0cG1gKBT9dG4TOyHt4qN8pMJT
iGjkRBFcAwOHh2esEo0MVHTeWMY4UdbW+ecH8++GmcuDmK4AOZ8mm8ttl5oD1iTUFCUQ/7yVv2eD
dALJMBdz6en7lkduslBl48Z4/HdbqYocyRVx2qzzwRcvgVZRxKhdI3KEptkMceuoanQfEDv68+VJ
1+6pJlLuUkzIgvJlGZdtVx8E/NuOl2oHgkxyyIzKVHBjqcxeC0HZRaq8DEWC22ALqBWzbKngtGqG
dYAoEEiVBgduNM6EFtyYB65sl7gHBN5KrIUiOYcXr2QvyH0ahth+S3xAY+AfFWKiA93d1QGRqe2r
5IaIfEIYUdKtoaZNK+3l+zhNfYYGJIyV5uKzWUBqC8pR5FgacAkVox8VEFgLopExr2fduobpZmPQ
BNcAiSRVCCoBb4+rzrv3McHbXeuOhPQFd9/AW1PCCEge3UyR8B73SQSxhpWAHAVeewpmklzOccYh
CsmbdOlW6WOsYiLvJ4LMN3SM/B4M9LhJ8InFk6Pt9M0yEIiW1jrgRd9/HCCeBTsJ6BMmckqt4OC6
7q2utE1JXCEKHXEyxXtL3yQ+HPYxSI7gg7oeyrceuJ+QtQ4gLmsmS8U7gOdlPh0Dbgy46SX958aa
5IkoLN6WejngiGH3Y59cImfohDc3RC/nawt92CQlarQCIIqrEemXQiLBNPWJO2eh5NXDz1/i6stF
5ADtC0sGi38xkSRqwebBy2IHTyeSKi5bjKSTadQ3Dm1X6o2MYEvn3MukrlPr+3tyxO2mpHmRxk6n
0HRCm2g2IDuYp6ui3bCFOsE8QA/Os6kV7eA38q50211njre+yL87lalCL9EmMil+cvf//iJjKGIj
Bs3qSBXci4Yf5n25qrz3KBletMnKWVXxR1lo5OLd14n58X+/4dwFlQVdNUXxsiLHa6CTwcZsNkTu
53S/S/RlSenemKzlfw/JFMGYGekzUL6XL9/avopSacyYMfSIFoMF59+O8xh1lkEiINHFOnNWqNRO
0OqW3dWMcsjzdovGRC6hiEcYHjg5OKPFlndq3wWqdU5g5sguYQM98sBKQuB0exq+NtuQzqBywv+O
fbkYkKZemiD82ghlZ7MRunoj5Pk7t3KWyvJuEG/O+lfvk6zAugN7Yf7TuYm5SYZO9csZ+ntBakAi
R4Q3UjYFCWmirImDjyb+UAG/dAK4qo4dqU7WaooA5ueBYUxvwOV0wIOiyatKCuEkF+uc1cgAnrwi
cjAZ49IB9G8CfoBAWUCtDNB+YZLK6urBZzfBluBgmdVKNF8NUz0laGuyr97DuhIkrVOxXQpZIEFN
+0Q58ENrSSjbe+1Os9y7oZZPZk8xI2cwiEr+rtbRM2GOx4TIZ6sXdzmgertCOamWr6WpLQpPQF3L
folSNSVI6zRKxaMCrSm3yIeW9a8go9num4myyGR9h8f4sVVAwORGufUbBbyFuKTDP3cNA+Cpfk4D
jrkMexHFaS+CtZR3PsPBjrQA1s7b988NPVl83+W8oKLiZx+heGtV/SdfyCRMxjSosDL/4e273NqX
bjWVFBJWtqLcEN92MKN209HknE8vRNl16INII9akpuQA86Fzp0NLOoVl+h565a/Gr9ajqJ6EgF1m
3TFhF2VxhMXxMKoleU9Uv6LS/xV+SBbIkcZHlKAPDzi8nAwWWTRxpoxYnyIw9c+WwWXmWjVrFXSP
01ysGPyWCAEfvFSOW6fFSZB5j3VFP8sQbiwD1zYYkqhyjMTgbU3HuL9nxdho+pDgdo64tWRLffro
9e5GDBcE6T1l5fAu5mh13PhgkST687iXryxBEpPhtGmmWatc7vdlibdaxb7tjK70Ca7tBdj/syH5
i8JKj2H+1kiKozjDlz4ZyzSEO/6LmBm7zFXezbY+pgVAPTOn65dPlapV1SOgkN10OYX92qJVH8kL
W9/4zldmDWpaks5+n/3YP8fuFtpqX3oZoZ8hijYjXRcN9Z2kO5ZRuh5zopA7Y6n4OLRQaQ4pXw4d
id2JzTGuUUcYPtYZ/z42xl9hr74kpvg5woILzScpGd6jSrxxprr6eCWJtiS9GM50l6uvKlhhUJpV
RqAoNSi9KxENPXt1vhXF4OCx2UrjfjGE3mowtZu5Qlc21nz2VHmWJc1irv57bDHldXWlFowtwlNm
MqNZ6tUdbw1plHNNCI846zf+KH7msfhJnXoJsW1FVPpek5sj1nw7qk1kzMCnFTG9+/lJXjvs8uU4
zhAMSuP2O5Hpj0Nb4pYqwHme5FhnL+DGlsOovYQa06XnGzbn052YUlvypgR1z9qovfd84xtcOVfx
ZIhiM3UOWOblNjA31KBOUqpLxdAep+fT6ZbjVUDM6xfVao+iGD1nib7rI3Mf4CdD55GFyktYjZ+1
4R2EVH1JgeyTtrvBU3zj7byyHEsKqhpLUVmT/unOt/At05E6NErohnN19qVpxSmuGECBVxzMJr3V
DL42WBRitmRNklG3XE5EjAw3k6sxdagOLEsPNTw8ExvyKuHl/jH0B36xv/E6Xzm4068XNUWhA63K
1jRD/TEG8rHrS0J308mxfCYZG5m1ToLEnZeltwrfxrWn/ednXa7yQhiFqjoVyiz4WFVAMnsoQeri
hCMF7wXRgF1gImtUlZUvFvsxzwxMOObWHCxeWn2OZf00EX0T1Vh69PPKfFiLmXoGVJ/QySedBNxS
PK5yqQnA8IjrSshPWGJ9EPpKTbEWisTW2OZNefomHyPRJLSUvxPlX2oqOYPCvlBrwa6E47rypXVB
+neatfdD8OnJxsKqUpR0xsbEg03JRSZHsM6GlVhY27xs91YC9EUYVuVY7YWuOEUAfBoBqykG0Li9
S9phrTS41IrmdxjWp7biW3rpvk8hmJCTftRiOiWyRaRRhkl7FhggbOKefNcPc+1HHM8y1YL54oov
RNm8RpXulCDLhEEZZoC0rX7eioTkKBBplgV+tG/CpcWlLFVUkrjx1I2OJsgIvWKZ9CilxeQ9R5pF
ZbEiB6vejt4Qw0JNWUf0giSfjBEIXmClKqMMFMkLNrzBOEFptaxCr0O4WXew6QBFdUNIQEQTPTYJ
m0TFUgGDxGLMPzFR95ElwkrQ9n5v+CvIQkjGqWDbhDC8uAU669BSVimxQKaQH8Do4dFh1I9megB1
Pldy9mOG2K+rlKVQgxoX4RduyQ6yoi8Le5ARVCfTNbeaWX61QXbwyvQgVDVaChfNk4qlPftVmdJZ
jvEtplH2HPZrWIa2oYO7pXFwNoAjuTkmbyDFlu/4Gv9W5N6JhFo1gAMUX1vWwnoaEr1eHKzB2Jr6
gImULznNA0DSV+hbV0oE99D1d13QvGSG18/TZlj9PF1efX8kw5CYHBRkKxfnA72oinrQmZDkyp2X
OjOy3z0MOYkXqITUQV80o7XlEm/Mg9c2KdQ/OL0ipkCrdPGxmj/AUPEGXGS0fyTR2qdRQj0/vTET
XV2ONHaYU8eWNqJ18Tkq4iDg9VbqdIPlNF2DJwoSfIJbl2pKhpwO6KZ/sEr5LiAWp5Bu7xSuzfgs
qobOPaYKe3lwtPKkSPJOo6OAhyMuUJw26N87Qd/xy3uEAhz6TNv1xkcm/4UfoHgFibgTSwDJJsXH
hkCeui4fIplILVPfuolMB0sDluwSRNNBzrQTKeUVrFzHi9PPzKsfG98jpJbhNxDsCv4W+m2JQyGl
mu8RFOJhIE66Zj5k+klpwMBFTJfNMPUIY2Eml9BK/WFyOonDu5KOTjoSuOMbM8ky9okvIuT/lKsI
YU6LAZ9cL9tQgsciP5RmhoZdxTQg1uP79DQzyGD4v0iVNUP9maNUlOhAGwbwWeGhhLcEuZedyJsr
dAgXpo6dz7yhwNGbS15AoaYN70w2qWQVhOAUqEJViVHP5bD1qDKAcZRACMdusCLygxQCBOp1nH9h
pAJMKsLm7luw/AgjOo94eEKGT3nfFcsBzb+R1x54BwuHtgSHgt6j0eqbSsREGZee3fR4bNvweYxy
6BvJJBLH8xm4fMCEFfz5Hby2XuoKR3QLvRtDdXpH/1gvA7HSkjRqU+iH9Jjkp0SPt0MnriKJuJr/
10ddHtHaHN5wBvLR8Q1Iiil84ZQaO5jEWVcLNy7r6i5Z51yFLgU5Gse5v69LLOQ8K9SS64qcyidN
z0sXfp8tp317KA2vkke8GE52cMM3LvParocqDSUptlqcwy62yHqJrCCNmV562r4Q0JMEy0td7w3f
2ko5z5f//vnGXv9EjUr+FGz6T7UBODXqFjiGThmWGMDKE1SZd8kdzllcftWsIVCdFj9/5PfUcVHh
oKxD/XpqpcrGpfhnrHKo/iQoOGEf+zOVkMMWjSNmS4ugUbG0x1o/VrCZyILr4qNpnooIimM5sEco
u6nVl+Exrw8CC1WF2RWfaVKzIw3GlTUgbdCEDOoEySNGom0jRG8UulxMceNazw19NpbjynPzemaY
vG8drjSyBqhtb1s4unPelW0QwJeieVvNJPdYxhjjaphwiaU45LE/9VbxkArpYLtUYhE0z/3ahyZs
CdFcJj+B2myH63hynxcV0CQEgISEZTNOn+kMjv9raEKd0IDj/XxXr45axqxCK4jWNBrUv0dt17tk
pflW4nRF/hUPzxa0kcgd1+Dr9rK6qJt5iN9xvFXIvDaA4AFRyKSgq/5zMqhaYfBzWU8cCNVf4cjj
s8bqfYjr92TSYPRlfoD7c/r5Yq+t/nSeULxTuLH439/XKlplhCAZ8mHEEpKBq5lZ6LSmpb/MtE1o
SvdxVpym/cnPn3ttxvvjcy/Pz+Goxm2miQnG5n5lxoyx0Kz2nSydy6zd//xZ1pUKNSnEOiIxjqXM
Chel8rozCfQglMlR0vCx79tuHiBb96jGymVcE+OS/9YIc6P7NK4GAu5JV4SZQd1Q4kG7bkUyfeUo
3mecQT/S9f4+9JQDrMo+cQGcKjEiP0H69HS8WJUKLM/VXkM0kgtZRpbXE7tHAnjph4BztPGpbkCa
jNGRuRF2L+SppZ+u2dNii8ZtUuHWJrnt/G0u0c1QJPYJ2521jzLcSIXAeUMCf21z8qJgnLHXF9IT
MRsVlhDqzq608lqNjLu6Ik2PYEikVItU617bUe0IgePYI9XaCrnX3tU9SM4d8EsyTViCaxgT0cyT
YQhHSn9QY38z7ZuLUjmb7Ij7irFBpMLC8/uz6o3EYNWnMGv2xD3kCyMStn2kLTrws4Hg/xbGclho
fr0hY7bea6VPWhTmVxJ6bywx114aawqgpvHA23op6ozjvEJ3mVNXzzldZcq5BUdRi+pZy7UtDd9z
TUTZjZlevjZ4LTQZuCEMWsWX44nzpUduIROEHht7GeA9sltXnkvVrICEG0zpUNLUgqsCy9HdkEjD
xN33QRg6Xpgcy4a2Zi7T9k1I7ZDD36mbv6C3J9yqHSe0RLSFxQsvoQGoDjZrEbdYgCUNGsTP78UV
p4CKxwKdh8x0Q63y4r3whCFGUxnDPHKTJfopHO4iFe++lPZqwlWRv5XbAaY+YYC/Hgk+YXuWhTB7
yKiQexgRBatetQ2zcJ0eSdVDv4XVaUVqAU5c+O1EesTPrbJ0dQV4fA7xshYIoIjFKRpaJPc1aH3n
54v6N/Eb9COiAWnaTJmUf6YR88deytIHM6llJXZ6OVwUFNVBqZmnOiPKopT7pWS5+TxLQIcnsnTy
4Stwhk+x93pkg9RptAoijgFQK03fvDEPXRNiINqmdTTtEox/CrNer4252zLZ5qa/a4L4XYiLg59h
jNZUjMg1GSclHO9K60/AH+/9vr7TaH3ZrcvJs66M526Z+OlXHfGgoNQjc0u+BtIKjI5/oknNLaE1
qH1U4feNeypemUHRRiAVQOBGY+eyqymGrqdTNkrQZ5cEKUX4/ZqBacMVNyQ/oxHh7vZjFqw7f2N1
oAeyMBrvLBF2Q+d/ikMh39NAo7sdQwxS3CmfsylQvUnDuzfyugzxB/mQ6aJL63voqHBPSFa0cmoc
qc7bogWtMA/hqpLbycs2QB3XzOCRyQpAZZoZThxZKmm7KWcpU9lkMgk5ik9deOp8wU3xNwDUgPTF
FCjaduKaul/4FB/PVaH4aA0tYSEWOcpTQXk0teCcIkOylUaV7C5nr2QK5i6yfhkdU7AeNp+eJs5d
jd1M2joI2eaF/gax9Mtzvf+h7MyW20aabf0qO/oe/8E87Di9LziK4iRRli3rBmFbbszzjKc/H4pq
UWI72vtEOCqQWQlIFkGgKnPlWre9B/eTFxoLT8vup/dJaz0ig/k8LQrrWPtSleUnpWleVGp91M2/
tIGqUP3nwppcf/JZ83ddu3HymgK5v4W1vl14QffX3pW1g8PbwNPDaE22kJb0skAyxbHukUNm+wgj
II/YFs6vvL4Z44l3dJCf02z48Zt74Ve3AoA0TQa0wqb2uqo2UEyIq1pLbvowi6GF1GbQ+54Sr+rX
7Of4+wTOfatLiHhOzy/6bKJE+Q2y5BeLFhoEbXDmxvRGv07wInddFMm0QHMyPr4uzj+bFhTDrVPw
twFOeuMMxXKkj3QWwLX8u2/xL57+pEqo6ZDGZYV4nX1PqbE3XRKkN1GDiGSehjd6BoeZBdH9Qito
r8poRtrZxoPBd2CVuD7kodWNm2foPvu1vVbT8OA2hbrRhkkCsHUgIUSXSzY2bdO7e9gyFwgmfQps
hENZW6xZ1bAmLMvzW+z//Oj/2/uZ3Z23CZXouvyR5Qiven59Zf7Ppyzh3/+dznmL+XjG/+xRbsuq
7K/6X6PWP7PDt+RndR304cr89NffbvGt/vbBWKbgaob75mc5nH5WTVz/3S06Rf5vJ//rp7jKpyH/
+ecfPzKyJdPVvCBL/3id2rz8+YfAIb11o07Xf52c/gN//vGYBvXPl/96qL/VP6t/nPfzW1X/+Ydk
mv9hrQFw1Zlq6vbUEtP9nGYUS/2P7qDmbQL1c3izcuumWVn7f/5hKf8Blk0SitK4MtXsqqyZ/Ir9
H7YYhgIUS7VIoKjWH3//5z98iJcP9X3rrKZMe+rLnpCdLleXnSmRR7JRY//78f0XK1RTaaoyfhZa
tjdSWXvsi1hd5P7orBWego+dXqDOMKJfJmZlG+0cMcujXTvPxjxPz7O/OvcS/KtzFedb4MEO57V5
sRWDHSNvQSbnb9vph2JrTcOVL/To+XwNlKqdmdb9DbikcncZ4tx5bwZ6IqGMRr3Z0b54eZzstCkD
K01mMaQy+ALfWtNbpH9RrfolSuvu6JH9Rmt2SYNxuIrGbng2ePSnteJ8aT0IOpwQcdeZbI36InZH
d0tjv7sVR2buuNuUV2E5u9iRq2i3LQLW0QAXmG65kyyMRv7Kpu1928eKVax4qSpsqrDJtRylzJW/
51EQ3gyhnu7C0c928TT4QMxhbABVfDUhTDGYQZntohw+dAAnHOY3jtdF8IhyobhHMonlebj0QDGv
em20D2FVtitEk+yDPx1Bi9rPSig/F7myziqt+uzI8DTXcRatWd9lM/r1IDyfBhde9oNrFZBv5ChT
1TVSE3BcJDDS5gUqF1M2RfHq8eDlkv7AVqRaqq3rrcq+NB6gRO72Xl49FgnkQ7Ivw4odRWF1C6+g
xRv91MhxfeL/Ac4vCBBWnnximL4rMycIvY0wzVH1Tv92krhQbLQ3GkunTdfD8MtyoRm2nR29H4QP
fEb/bkL4Wj1/fP3Mbe0wAPTXlQ5cjwYo0HUlA6o6E7oknWJZT8si3XZVj0BzV6+LqNa2FIib29zq
2htbKYIDq3QTiosxO6m9rc0NEglfotiC7rN32m2eFvIiU3tYSCZKbnEkyLnFUdVJwdl3OaLNSr0J
Y1JHCpvkuWKlEMjQd+HPhd2lsNV6iePdtMrQQLvgw75YdWhM9sggjiUqTB4g3lNetbCaSEn4Aqxw
Sco9ea5dgJi+LgV7mu/cnafRwuDWlHmyRjdmSe6yvp9azyARREwwj9XsQKtbdpDB+SJcwFBY5Hx6
p8xXYqK0B9TVxbTk1whYF/kPUBD7wo2f1TCBWDl3Cul2MtO0bVH2tEbpVmuyZ76e/IfezDLVIfUd
NwpS0wAUaq2Y6ZGubEMUliG0i2j20bqR/qHJeZ4PK+U77VL+DZmqYJn5kjlvWgl1R0P6IdVJv4cj
TDskFMDs0IrHz23cxTO5CDz6t2wPVkbFyAdq0tFwhz4mxIPTkOoLzgjeezygzxkNJWuU9Ya7nqxp
r6vDmt6A4D6jzsrWqEx+BJ3H6qjpvxhVebCQOSF75G7FwFPP3RrTc0SYiXiYXGw+wCMayGTcWEvt
6lZJ9n6JjgOvm/HJg87YrFTzhRrBg45695fEdjq6eNxwl41lsg/o3jyHtum4gy7hdw2oNEtevV0o
q6s67Slst01eWNdtCRbC4SCTffsnGlXxZlKqpUXICXJQZWZ2y84EWxxe29eh7+x/HF6fW9GoOUfw
TF9SNZQfm8I7FfTyH5MgCB+zbu4m0Iq5GZIM8fQxi0ExR51nWBLt0pgttPj4VcilZ+LQns7opRKO
4SnuctrbGRe/oY6eNhNn/P5nFCnMsiQAHgYbHrWqzdAnVMty55potBhmnX/zgER5veZ9TpCq3Ogo
Pq280s6/tdsaIZFvVZJVK9LFNsmFqPosAXeB8H/WjfVD743pHeI+xinxm703WM3TYBj+zUg6calY
dfNEwZO0T1n5x8SovJvSs5S5UirJzCnpUoUie0BEU+53bWoPD0lU3FmTv6ItjQb60d0UgZFCOSLP
hb9xQosugVAFiBP5z0p97IbeenKHVLppm1JfCrfX6ps6zINHz7HrbY3KNXUpL3jW1HDxm62HPWVe
369tHMBUPPEAlGuscLgVP65txlCzK1M2gxeQ2xo5Bl5doRyNz7o8mvNuUFkz5K52akabV3k2PMux
g2CEV1e7sRq0k+9JXwa+sCuly8LFELvRrtTkiDpc+XokfJKd3EXp6N1c+UVs35hUhkTcZTo0i7tS
K/mL/+JywidX4Tr3m3vLgFyxb5puJ6MztYtKO1wm2eg91WZ4tKYvN10YdwXAli8iVPX119B2JJ/x
FprRj/SSSdpdiBbQFxP6o6WSKz56z7UHjl5CuDhP7+ymg2M6XHWhjijTdCSzAYe3uvFfjz7OXsdJ
SGn1UcYZH+Myu1Ju1bLR53bqyDtIdd4PTq5sQs0sN1f+S2xE1+dOmKaR7WryqDekXeDJvYRczhU+
upKOahf3N+JUMSn816cljnySIpW+nixauWM8fOLlGc5JD5dP5jBV12u7++7ldJlHHh2hIXoyQSCx
yU8C6BYNpzwpQVLOAU8/KmEfHlVfVh/frNHxtMcAwlO1TcKjMlnTnLBU3lSXyP/VeSDW313l8vOQ
7Dr/9I8/QVjT3MefLs5D6t3aRDlyFKES+Hs793QSXyrSuWiQ74VPHF2GSEx49H2ZSv8a96tgv3fd
3yTpRLPhuy8ye6dp98z+xAS4PW16Pn6Rez+QVPIz0ksQyg/1WNr3thWG+yqCsU98o1kS/GhSdBlZ
+gT74s1v4we08epvx6CbZ4U6TEuIH71F6uESL/yaZ/2I3W9B6ZycOh5BttikI9y3u/Z8NPnkEUpo
9ML0meNPUtviHhPTYhB3mzgSgbwdIW/RdK4onOeL22jDzIvRlxdSxqK4iEl5pa2TbotpUZxkmgwG
SQtA0WDKqQ37I7t9YWWTS3M9Eq59ksHS/zzWJCHdwdjGRV0dO7WDAwOBth+FAQe0a/bPCctkOAX+
jjCNF9e4rVrb3JB7jGa1YrLIutgwqv3781h0y2XxAEpr2kjr06c4bXaBlpEHsenq+/gp5s2QWTyD
7BcJKQIDpWMFdXqxi8yUdUy79CdhRNFNZ+TSpzwwswc0cCc+GheVuL1plqwK38zclfmFw849zzqB
Vd473rCQed8YY6HuND32kAaR1Z0xHWmTTxwJ32U2y11pfYkTR13QnZR0DHadRRGCbvh+VaPldoxG
73UQE1nj9GwK//aJkJGXLCruTORGDNddOZ0H+Pb1MiJaBDoRGrP//jc2P6JHpr8x+E72hySaRNvu
lI16l872jDaQ5N7XXowUvALMAwqZ478Hswq4U4VdQ4jG289banVQ3V5cBTKYM/Ls2nIMDP2ADKp+
iFBQCTW/2utDox/UaRD+gJYZaCEVBGs+TojZHp3bulSDZd04EnJhI2K5BzlrQxRck6eiD5SNkRnV
seqb6qhNR5M/06HdP8eC04uO0L1tW71VHyGCc+4sK9iWXa49IlNn301zhWy/m6smS9e7Txn3JVh4
qdhUXR5uxVEIQux8FL8dXWYvRx7iedtIBWD2758N8Cj++B+/AFNBUTcNm37SCYH28cPxLd+Nw0Eu
X6IapTgdTImzKv0BRm67uMulvt0I6+xCOAopYQBc5IZtZx6f7SlazIdRMICVR1M3taW9lvhGux6c
7N1lxISIDajoIDoF1YsL6wQUZKP01VDTU5aXMF+TIBkAsqKJq931alo8d25OraVO5QcZbifAh5K7
L3I53KhBCoe+6Wv7iJfmUunC8kFL0nA+VD68uVzRR6d9uqLuetHJJqe+1iUqVXVXJD9AZa6Lvhue
ghYpm1GyulsFJok7ERGXZneIQ3Kwtbhdp9uz1xt5Z4l7tivgNTU0L141bzOXwExFmUTz2nSedlp1
74DgiIvef9ALx39QO9RFA5o1kLLA9xZR94h6KL17Kqb9ozH66Up13WBRTabwBTGKXvSBQR4pdpze
m52yU0NGl0DhA90dLkYlrADiMXG5ViI2rqmqz5RKoroJdq0AD3RovJ798HRkqUl2yI3U2CqFt7zy
iwgxOZ0pQi8nGdOZ5XTm22VFhPCLMDWAPGq6rHBdnf7xspWT/eadbf/jZjcmbisy7nDy8ci/hkXU
ZiCHCNG7P6IhXVB+M6F4HAt26DLbdBrUkq0wC8OFcLwMR3gb2RPOxPRVYGj7sOuew0VQP11DRF7C
xSWFKS5JMwfM+VqyCsJ6OAS6lkPT4MbNId8Kz9hpwyESbisP3ZXXQfkW81JXZ5d5srZQ8VoxPJQI
kx7O069XUcgizUpy8cvMW+alTVmzlZpyp4RZkaDixqEYKilGS9FbCkPu9HL3LvgSNkwzPlWMLZ0o
QZ5zOeE6H7pNwAsITl4aMuNsD0AWLmLW7DOL3Nte+MRgkFmAtG6KsTtrl8tDuTHBybz6LoG+U79e
Qfic3HB+h4u5au/hXUS76kR7xf6fJ9Q/mh48ZwwNSlPS96hCKoDcBbSUpV1AYdugwzq9WS7vErt1
+gPU6tOLJEhzQsU7ZUgQa4nG8TVe+MSZYzD2h/YHT5Lpqpdrfbz++YcGofWXxU0Q9Ul1n0xDa518
WS/uzmuGaeHAFvzi8ewkusvDnd7ATMznch/VsfHgSIAIKz3TQTE5xkM6muHWLGC0FLO90hsP0wlI
ZVXnE8i4ckJHoyygg7VY28B70yz4zmRASciee0kBWXCsZDfyZPru37Mi836ZFZl3MStPwVfnKpGc
PmYotdP50v/lDmpy58t+eh4kr32hIUbZCJeYbOy43YRq+VeiVOldDOPhoqd+xf8kodt1FSLL2U4r
x7BFIHBQB+NYDHKztSqQG0bles+Vhe6K62tPI4y4nldk9BE3/oKXi//QUiJ9UKJ+6Xi1dBSuPugz
FrI5tTcj5B3XgCVzapqL6flt52jEO8dCd+yjNR3lBuTLZFPizWWip1y7LyQk66ewi19cpKknQcu3
CXKFk0aExGIDkepx25YF2Y2I1VwIB6YsmT/qweqfhjZLV1Qsh7WZ58OT26DI0tjdCcnJ3zwIrzoO
dIusGG0NcIgpFmUb7brhtUGmr5SLsf8OpxWbe+i+Ea82aXPes067z4zEzedWrf+lteDwaI9tH0jb
VjeRlXRzYYqhzT+Z6BCjnECAGnDfANKALX4yfSU19lSR74XVuGn70AbuX5BcNVu1lfIDudXXrNUw
SEuwSxCsTymuc64qth1/5bdxNL/EaSKL5TQuXWDGQopvxSIscVgpR7QJLcS6K/toOoOTLGorX1H2
gq0/zuDkZZcihjxK7ry2zA/CQkiyX8YgQcHxTdWAsDQv8VT5tXnLAvVWD3ttIY4SsweNOJS7bsrT
CL8+RPot6DPAGjYE7x/9WiezHKLnat6Bf3J/t5IzpqrY+5UcfUogYODmmGjudPKbH1dydqFW9VCZ
2fdqoHSeum65qZPmAMkK7OM9hLz0rpT9XhxlUVptzLI6sJ+j/10ET2bSgfVBNvZEl4K1dzLgErnj
+Le11CV7KxzNpZWiAsqbhZJvECTfrKTfRg2UJHQj2qCNI/XFGmjXSGXjoJIT3JPET8lw2QN1JVYk
xSjb9swE1nqXWkAorHHdJEgX+60aBT9VKpuLdPCT+Ti9ei6D6QfVzp6Gi69N0UGDpHIGABLFRpZ3
9SlrzQ0qozeJ2mtftNDPFkOuGxsjlrQvtQkTqOrkpyYeulMIRpBHYPQ5t46WNUY7fpUIhb2/Bxv4
VzUL23qbVbFyIyZKp6VCBOpifd42U3j6BHrLBVxE9sgVO/JpH34xhU/su99iz2HTCaaEfoLR1ojh
eMP2MoxtPmwTME0JKKAbTfPQv7jMnm3L5xY1QXQaYacfR7NbIH9Z7LXJEq6at85Wrvu9sHjGvPrb
TA5WQyh384tPhFDNeVaaoVp35HjL7yF9ddBM9+ZGS022X/ngfU20FMpBMxi22ZCkXxTwGsIPV1W2
GfwQBgwyUl9pRyIXZSrOUU9S817R60dz8gOEoFrp9O46leD/z9TBHxFGK3pl2LZ9Zz5AmBQ8oucs
Ek96pQhDZIx03/anGWHEUxgSaJcwL1gVoeP/BpusyZS0r75SPBth+plYlGTDvIZg9xpKr046at/B
LFUbYMz2TgySPYarAlzr7OLT/XpoUeUsX2MgNpJ3E+//21ki9soU8YY8IF+V8F+yClpTpRHVgNYh
MToNSCLPgQ6iAPfmMoMKlZIC8GehZvo5zNfMaGXKlT0XPq2LUPItnGIFNW2PpG6FMkhfOJ8KU5KX
Jt1DK2HmtCXfTL2UbDuYhZqMeiA9PLRjYjZwFh5bWd8LK/LH7JNnnE8UnsSEUywMrTvPCX6EcpJu
E5OkcwPN50yUwIZpA3LlQxSZxcjHuItPMqhcn2ttV+c1mj1sjU6lZ0PyvjZREn1GVlRaKqrPK2Xw
3L05yu2CdiYkAkZvI6PA+/IxFALbZqtPoUbRthDK9t3aLukKcbPWP9jTUMikc2mxhkkq9g8mOsNQ
xk8Twu7s/sBmT99IpYougfA5rSEo0+s5zJk0B1zOKyTVWsc2OIDC9+OjNtbPo+XIn0OTZZqekBwT
ZpmjuQe5X7oUZqXGwVKDOmt9Do6hh1bjttwKE/rLJ8vwmyO8t8pnH9EPJKR/NoCnIIfWjIfBKIJ9
bipP4i0mXNTmtuxvA+RqHWsHz9tJpzMGLbhps6ckI5TTCrmky07tsi0Ts2pB3uhqvya5crahO9G+
dUaXp0/dDOFtEegoBsoJ0m02Jfeh2tJ0V229JK8oGHI0ZlHG0w41sDeXOBJhIkKYYpBrq9q6rlKt
qbqDrfYacEeuBZ0AzXNPZgZJJhSW4z7qPPezM6CH2gZPsmu429FN07kwVSfRF5aJvqIwszqFul5x
T2EZfnUr81ukDLAPmG5/C4Vc8lj78Zam+uFZ+KHS6W+hsf2l3yKnfhtIyP+IcmhvOtFSmKImKqqh
YuJSNr34mpGmwBHVMzp1QMX52YqXn0zRG/MyOG+mK6NpYRR6sBazHrkPVF6m6bJQw/0YbNy8QPYb
Oeel1+vpUhs1e9+zDZ95XVd8JXEwztFpdrctmcnHvHH5sgfFVz1CSyhU43qFGkX+tVD1PQ3hzYOt
+8759HEKuzo9aSSUEPCzVNKXRhDuggKF1gv8Qcsg9IXCUbsVPlYCyrFCPkFYQ2rVc2NklWg3XnS0
msegp3V1xq6czQHFRuRfkNptoVG+Ez7orsKjaj06TfYhLDWeoo6dz8zPJYcmv9NIcg8opZNKC0TQ
g5WhNf6D7BTuNFlM2Ae3NX/Xuit6/N4vumDJhq3HMWUIK02DXeXHRZeVSGkBhjJ/zl3k8RLWX1u5
DZAo1gKF8Xxsuoaxba0cXTrf1OeGmDoHiKnzUBqIgXZBPKP4WazbJI3Pieh8Mm3uzaXYcrmZma8z
qYqXYkNmttnrbNgm2T3Y5pXALwg8gzhqquaxtJpgc/FfoBDd35MiXmAiLmGO3D2GY3XKVJgy0yh4
jMJ+abXJ+KQqCND7QSKR4iqHJ6cb4cEmx3uInO4cJo0Wrb2QVM3FgofVhbxyDQUk6rRMEr7LSuiq
onEJFhOX5dSVebky7yk0Fd6uLM5Q+3ZXa6F9dHqapqa6ZBJ094oUdV/00iiWehjXCJREzk7yBn8p
SWHyVGnlIahI8DciQZx6tXeCPBL+87wujrrB2rdT5Vve2sOTRsfbTTUgXCpMEUaXcrfLFbTNM3eA
JIdCyN3lXvaG5LHNe/n2fDNrSDXcaAl7XBEihnq68X0ze2y6TL69+C+x4prnL41kZOfrhdkwMZP7
5ZxNanQiE63Q7WA4y9wxwpMY1CR4HhN92ArL7RT7zo2ehCHO8S0XOGdNG/bFd3WdPo3k3yyxoKe7
WmKpgAkdsjKAjCA7+MeuJeqjasKX5s+1j3g3eTl/H8Oiuu+rIZlHbD4WRmUAihbOX02LiTpHz6jS
863YaNbOsTG99iSMqARprLo20r/TJlTqG2Uvu/3pvMmNIvlnQVvyroXU5mZQDJTp+t5A9NdpPLCw
tHR15WDeFGHzJWDrAzerD4BnHJ2joXcKjaEjzSUpQiLCZ07pgnCQqMW5xVpYI/IwE9YObFMHd+Np
yLIKWTbX0e9tf1yKXypRyTzIKOkgWsje2c0a/55C9tzMvO5BRJQgwOdZGmcbYRY0Pdx2U6JHmDTw
IPwSBd06pnlhl+v9oma1dDDzYTiMRU2eUfHlDv5fqZ77MDSYCzFVSfKzk9v6zeB449zzPP8mG1Lw
2n2vnHyrahcjyZ2TF9GD209H4eTLXFvdS2LZbkWKwzsyoJQe+3eGr1I2mYaqoL4k/Gz67oQ1BvKS
OrZDl3hk3Y1S+1U8OqrMG1dtjvKTUnbetqlDc+OnLkjzvtoLyFqtptHGd0p3Zk6PdDFIiXuPHEG1
F9YlQkDexFlv1xARgdcPM41v/OzyXBQPO1Wp/H3tvly5hWm1qr8nVSWMyyNTPB/FnNu8XB6W4qjQ
921ll+Zhelnldhjt0EWhnwDnjRka3V5WMsAydtyT7/MD/qhG+Lnx9RZN4SL7ViT1nRPr7l9m/b1N
BxMUhJIvMxCEL1WtPKemk371IhNhQQoet7nKhlqVNGs/qKG1D63a2gdGlW1SJYK2KNXGBSLxrxOp
/WDC98BqXpo24L0XztNW9daX1FyfxqvMaffcBfcwRus/3g5iLzx7wr8PpqlasY6S30ZbU47tveRX
EBp1JanFxpBKtiI4HQUE56Ko3XyVdlZwH4SGcZvDqQhDYk2DCq1m3kKSIwdxS9CTPH3K+5DGasle
F+DXdpfnn8VfY8V6L5mfH30t0b4tLS362zZdEMWfiH9SUBf43gR0mLUKxR64e6tbS861ZVFSQ7LQ
sBcRyNEHi7oso33SNNbBdBFdigpL3Uh2xkvXdoxtzs51W06DMC9DWdDfoMX+5uJqzKhba8DXx89K
WTVrEt5Lkm/+QaUaeddTyb6zpdBkSzVaNFPokjvL7LBd+YUpz8W0PgUGPUJIsuxRyCzCtU1T+kxr
NWcdxuV4qyQp6NioVlaNUnLzwFkyrwzX+lJYxo9+NNKfOTqXlgOMbwZfBcS0Zf89ksBSqA2kCANJ
8ZndZuVDhtwwjLbmfVzZxUMWNsFShhRxJSa1oLaOruSsxKRwefDyzmoSkhthSnLcbQ2a72eogiCn
MnbxYxxq8X4s8nQBWRUKZEUlw9OVUA7xY4orE8UUy7TpUDjFEE3T5yNZNTJ4Him+XGKEyePWXNt6
L91Grg+FaK+Xwa0fhE991jtHt0icYzsdFWogzeUI4Vwx0UVZf+OWdLGwe7HmkRvwWLH74UlVqZz1
1pe8Vd2t1+fVPCXFUyR6OH4eU+SPG0MNT2LwpMcGDo47iaTzqTbSfqsM5fNlXiuR3OxQWloInypX
3+ANCFkoWN3Qr+MBgZfOy7/VRmIuaF7LdkEno2moIDHMnZL8+EVE7snKqsth52Z7dvLIf8JBrz4K
KzS8d9Y0x0qDkvMUmSnS8mJNc4NpRj8TkrjbOGvCuwbM3Pn7VsQk/XsyoeflugAep1W7dXUAe26e
HIZakT4bdjUvy7H95EpVe5KVdBPHmfRZT41+V2gxHUVTVJh31hrxrnwpZuPQR7KmykEX50AIxKXV
LI7vlLp5tzlouzZbl274+hvQhZqsay+C9SaytV0/qlClWGPMJxPEyxZ9GSq6dnUSA/XSQ59nCMu6
1dEQwJWyokImOJ/pcJZ3Z2c8GNm6VSmlul7IK8yU2JupUXqXa20KFFbqjqG/EZ6L+xLqK0ZyJybi
RKFR1mfhLDnrNqc34ibIZHVJjryagS5FCBRwmZK5P61k6m806/rRiB0g+0oz7vpcUbYWgrbNnEWi
hPocIB8tDm4dc2wfZc8qb1vPfufXey3cZ2P2PfES7cTLZy7HmvNJZFoytBqdoMtPwgpd60lpXfec
l1EnpZ62KdBSnZI2rVc7Cwpx8VqYgWbW6zCw1IW4GlJyw62lSjQE2261ahW0FVXVoVbslvBa6VRW
SksxZ51b+9/57t23SuQ96hovsFxNtJUcZAWEyVS42E3TqiQFL9B4og8bxc2DO3rSuvGH4QYUUnuK
R8T/REgYkW0BBfIcd0iBja0PeE1N2t/kwPVfLCYtGY4Se1K0MLRr4i4NXKenOHn8HAQRbUlFc6do
UnWKajW6hc8RonbqHSfhy61K4aEfN2thiokR6t6rs3oJ+qPMqaUHA+nGFM7a3plkCZvLAdiK5F6T
PXVJNgpIgKXV1VYMbmIUK1rEv42SVG2hY6arEAqEaitPgwgRpp7WnCcOLye/O0dcBwq7r78Bfwhw
R/YO/aRavIfo/gEHrYNku/57VaVc+V2idV/VNk1WiUfzmzatJ5RpEEe5H/NaD+T6VAZWiJw3E8G0
qOgKgwnqANXaggN8JpxNFNj7BHW6HQSjbIEyj82oqRyvjlo1Vs++/u3o/z+uU8tVbXjjWtQpDQDB
9EqSWBPbYmFOnYZbUZgUZqT34TtTzF6CL+fWGWrCV8EX06tKflAsuXO5V6ydDU/c0YYcJJmQHGIg
X69NDBHamgSs/xCPTno0LW2uq3LxvYwGaQZGub6nT0O9ySM2kSgCROwLEBsJ+9Z8idzZRFj4YkaN
NEviHpFChUcyjKSI1/Zx+uQNPPIlH+VtYaa99UnKrPQ+VSnGgc47wG6ZPAW0it74UjPJS01mOI4z
E0L+fRe2w2ct/RkmY/rUxWm61XR7urO5NJ0GwSKzZdRrp9lBR//GT0sAo3LPdoLfQFxMTgJvJX6D
s6k7nzK7Te8bJy1OVQtPLjplS8MIg00DsG5R9pZBSSN374JwwshGRfCdL8fXwM60B01GG8UMFH9V
GWH5bFvfpdryv1+d6DbKl3+//8+Et+/vf1JUEDWCBTFUyL3/QXgyajw1JcdMPps9a5HPOgI2q8oP
zWHlxZBcNe5WMjV367f0OHuotAhL+KmsWeXsYtNNQ+YdGNhN1+nQO5ohezxfR8PeUhsFzq0RFfHW
6E9FYeZ3GXQ1HnyRJ+FKs75dtVJaL4QpJnTVeTBLSFCFy6I5Z1f546OwxNC7Sk5zF1mVFsjvMkSc
Y0VnsbXOGndc9iFQSRaZ/ryU63hnAEb40gegEuxkeARJ5yEGayE93LZGPcGhxrmqW/ZCfInPX3nx
VQ7qbK3r5dZrZPq1eS2tQwg9jjpFr/OQQ38+gyAhfjfhTyHiDGs6QwSnufld0ZADzZ2c/rjWayhO
OVGxrd+OEIBlRtgUem17DuXHjz53AHxPgVIvH2rZvLvKAwjz4guG2QiKbSc8Ga+j/SVlUKteQZXN
1WGlTf1bOkCkz17oPus8+4/CaupjrGf2Y6K6yb1s+UfKTtJntfF7ODEhGC+NRvpMk1KwNkm1Vh3o
1BMNOCmKC1J4X/GB+JFsPEjwwT8UfpfNnDwstsKX5M46qxMUVcO83Uqu1GylbGghV1ORKL7Y4ugS
Y0/RwmTbd0D7lwY1pYcHedrE+SQvbmFTfxQwCgGcEEc6XHKQsDsgzYecOI9U8iXOgKJ/VknhyPJA
0Y8KPCLQZqCaoU2mGOTaM46pDlkLtfLboTQCKKNauN9K+OWuwsKCBvlzd5w8uvo2qkr/KIa0L6OD
PaBLjodsIGlnMsufs0YdN+nYJTqE0sxYwVR80hXStpPpcDNt7Trc88SB6QTikjjr4jth5WaUUL8I
pqdReBJDElPiGumvYnnxt2+SqJw1+aSY3Pr7tBxeKrfVHiMzt4WVB6GGIMn4zqLmdraqRFUROnTf
zbU0RS1IvSYQx5vjreGH8q04qrt+PB8JH32YaLh3MQD9Bg1kRJXyWy1TXMptVoOW+/lY0elTRJIE
tjNq3hu7GIZNnzTxTrVRTC+kwT3Qmj0uJUqdpyzJg4We+vVjahTWzO2oW/Rt8DNkP/nDSBVu576m
AwC9IL0N2HTQmz+D2gAavyFudkkh2d9Nv/rLNWv7KXUyB6p+JXmE74S1sU0z0r8/UP/RuWsjrwpN
5/RQ5WHK9BWaNDJdP+2Kynr0a1eeiVcv9AMFRPthfCvS171Ep2ouy/GtePWK2SRA7VTMykr8Ons5
V8yqRo9acZbf/+p8cTlxgq+CMDbKUh22adGDa6n9dHbVEWA2QO7ZDLfq7JzEskOn2+lqUM3ZL3eP
+f8j7byWI1Wytn1FRODNaXkrlVyrtU+ItnhvErj6/yFL06XRfHtM/CcEaSmVCshc6zXYKC0DzxYv
Jpv2DrCrouCtbEbl6+RG02FwsPWRRSKF6toNjJGHJK124AClr9rqPLVa8WpZiD+PVbrt8I1aBzgo
7eD+VFur1+0XvJsf5UZwbKdwgQJ88xQLy9o1gYq3ZRs7L0pvPEZQpXaBFZo7Y6gOalPkb5YCND9i
mXs2jRxbehQG1h7KIF+yxv4io9x/umZN/t7V6X14u3NX1xteC1EqKxiTztl0oSWvtBTuFDo4R7Rt
WNN1Y+CedVKwZwPZoe96Nj3a3JTfVaP65YSD/WaUWbfwUOZ8hbUGJdK2+5fBgYSReTpixnE+rqqO
IIWqtP3arULzPs+VfgMwOLzzUTXbDp3ZnmxhOjtdGbwDmk7ZAQfAYe8IoR7dClng0YYM6KEhvu2G
0rkrY0tZ2+44XXRgwaQARfeYI96wirG4fW5qnb28nosvPLiMBVp92tfIUVDtL3FRcKbpK39J/YMF
wNmZKueXJbKN2RXhISBps6sEf05v5un9WIzoVpbV9wF7U5TdTHXVBFp1SBqIkBo2pLI+G1pnW4Nt
2wyBo76FgbULUzd8Ft09pkOYZ3pjjDyKmGBKNRFigH3yw6w69D6T7tdYIdfY2V35EvlpsMGV2zi2
VR6cXQxN16laBa+JsL8Ib+p+KUm86TrL3NhFrO9G9jTLwki6xwyZ643Rqf3RAc3KAzEoNx0uXU8N
7jv4CxvZd6uaNmjEtcekQI/QSUr3SOIfKaT5IIuoGDesQSzciOc6zdHQ75WnahZzKjtdT715OOr3
+TGJPkwjO7tRK5aOWqR7XfGQ2xFqfeerkY59Q65vAlCLzwAecURVTDRiwzcxhdOPnBczdu25+qBX
qPriiu3uTCXQL0qI2EZQOdX3JqgRQ2FM7rq/O10tXsoM3ZWOn97RMmBmK1ruAOHFZrzwa5XXYpwd
eBo+of/F6mM+GPMqRdbX3fR0q7rVk5V8kiXh65Ai0giRq3mOv62Tk8gr4CP6NTOACdiRa62gQATP
XV81d5hDXHQlDp9llW21h4Zk8r06V7lenUGgjNStbIwRxQBORjJAFj19JB5n48ipxs2yGfo19Lo7
I53ae7tV2qc2jI5BmhDG0voUvx3LWPdzVAvqNP6putfcV4bRPeld8KFbN4K0zLxXI8E8uSRMl3kC
FK9eufVpsMCuyYMsZsnI/8+aDVht27j4WhFc4ugANZd4paxShPUXmirte91kc6MDA6jWspVVRvkf
FNaIM/xzdgh1Koy7ocujjoUYt6bOmLcP1JHKyLOpiHP9hfwnyZgNz9ryICZ3axN3e6jmF/nkeVto
m++lue1Wmttkz3Z+rQ//1PNfx8mezTznnyv8GRclSr0VdT4t/N4nneJ3gvSKd1KbHsyka4/ooVAj
D/iqjlslTpEi+OeGxk7ZBchAsetm6sqr80OYWDAZ5jQdN3iBzpi/kyV5MJvI2vKgqJeahRUfCES3
W/aeO27DfJaddFw4gJ1374yRf4iM+CHKY+9eVskzJSJd0wWTwhvjHw1Et+pNngXjHebrazOb9Esw
r1rHrCpXdqJUwE5yC/xmrB5ZP2ABm+nfa+K8z5Hm/ppaPXyptR5N9NzXDpqfWHemiYSNngbNviyE
tyYaBXurtR6dMiufkjLfIphavNq5iE9WR2xQFgfwijy1rHZTD3n5Ok56tFS0g12U3Z2S5tmKmJQO
/r6wuc2FVdwF9XrSGiCjjaLsWSy06z6DBLsdp+mbpRcYOyY9lkFW5L50pf6IMG/2I+tJoQwFlBCg
QfYuNcik/x89iG4Wq3Z2CYfIo22msiWpoWfZmT1wuc5KNfvCu+wnRBE0l/S3ru2aSwqz2Nz5Th2w
dSotojepdREpUq4xkZI1pAvrq1oqmxDroB+akr734NOrh5l0tkZstzk3pdkswyxhCT5Dfgmpo2Na
s1fWS0AuYE4jxRXHK0TOD7vgFI3DaUAyHwNKsigtgs4s+mLk8Eeh/w40844wc/K9hhe86IHCvrpl
lS9ZlCbPYx9pK58/5pJGXrvJgY6frTAbd0MLlGVExgzdVqvYFW7hngk3os9dIwnAfwxRBoOE8hhk
drNhDT6djWqEG6EXxj5QlfFrMvAOKAePmLlfnwf4BwtZb/rNtDLCgW7zg2uohg/d1KSyEKLlCaaM
ObO11nu3BPWyLPF+82pPXk2+QkQU6rcAuYM1UqHhqY2r+i7VEn8ZQND7rqE8gufjj0hVi+XUJh7I
KE8/NG0d8WH16jUpsrvMTuwfWZr+yhUxy5pW5X9a+lqfZAV4VCE+beLwho8Rbi2fNZXaIdGcFDvt
F9A63mNtfnERNX81kMs4WMg6IRmXVG9ZFCO/qLTdfS8q42HQNaQ1qE+mZN2PyBvCw0CpfEj2ciMi
i1FjfSzKVrtoj1VUPniTm2JvH4lNWA/lY1on9XIg2vFmZNNDJHG5nrsvLaf63djlN2NM3VcFiucy
E1q2J/nzu20b9aioDcmbrhzxWckfGxSDnuq5PgSMvwpMY/yrP1WxX9wLldC73NEXyaRuxFQES7nf
l3EBElzDOdJLa4+qoNlurULNF5VlxOgR96wsIY6Tq3Tz+j2Y7ghtBVq6PzlxjiBkqA7iJMt+UIgT
WnMdWYkh/twgu9gl4o9ITtOx9ephnbnDS2vaF4kklNhDWO7paa7CoaZ5CEsnRWLCFSvIl+oZN6tq
7ajzZkhVEXXzouFnG8Fc1QPrt+NWj7HvKl8RFLCWSVxrlwmyOs9/jVjcn+GRD2ZMDuebuw63rcD8
XUf942SMwX1n+mLnREN+30ArWBSBnX+t66jdoFKHImHd5F9Dx37rfFPgtztFTx60WVk9ermLIlyD
xM88KB/Z/Zl67Z/MUG1fo2JnGn721StQvSVLXC9lcVDGJ/g39/EsCJTX/p0TY8wQiDY9Cs3oV7Ie
hcN7QHXVs9GOq9ybNPSyy43ZtizBWcmfAI9/PNzqVKcVa7NALE12uTXIIkhRsYaz5Kxy0YyrQc/w
halyb81yQ+VFGfXbKM6qU1CNBdazrHwykAtHpAarnRF3HRohmbZRgx4uRTxl6zGLh8c09fxl6ebN
S9IW/mLQtO6rGuJKnsWj8U335xxwWfyqy2aDcxZ+uZOF1BhY1IUx+osuCSLMXgqSMD4GrF0QPRn9
lMe/e8AUe5kxQ9DvUCLl96DO2bTCjQ4I3icPso2MzrXNmEnxf9pkTu5fx3m4+qx6ketX9oBnRjag
UmTzJQITbiySfiUSopJq0AaOsjERfQPqyi+ye/LUYM8yPvgNU3Ef+kWEi0Gt8aAYkrvUS42DirTN
Jot158mtyWJHSLP8ipEvdpFQqLVKXUx6rjy6GFdtWxYDaPghlxRUrDcrPR3fiio4Rl7anhs1QRyc
SN6CwGfwG8hplpvGb6Vs3zD21F6dbjZIcLvp3nDKcTcZerlH69DcJEoaHlFKiTZp2GhHo9ais9pW
qGkOYfJqiPQLOgDdL1Aumy4xw29jgm5HaY/hBWIET5oqD3dB3RsPTpiEbIt167sj/mLJDN0gzQ1x
jiRNwR5KcZzzk2LmK8gGEEHvZ6Y2DugbIBavjpZ96UX7Vpfe8LV3x3Hj5CaxxhmX1WrYT3aK9zym
ojrBa8KWsDWjr10RA1fj57GTRW+qz10TiMfab9sHUSRP+twLPb4UCekRUZq5SPCOyKcS/kCBtrsj
n8BXUUJGuoGkpmh0yDRHxPL/gK3Grl8pSE7dyyond6JdnYZbcgXGMU2wfSAX5G3NsuHJgFz9qkFP
8TmxB5yL6x5LwqB8iPl1IOyvrJMkQcY+j8vjaPTB93bSIPajK/+iTnfXhYGS/OBB/cVvTeO1bLVp
12V5uJZFz5stohTutGsrf5bIA/s/6Ana//Lus1EChUUPgh/XGlTb/nmZrokJirRdKc/CyzWwTYax
RF22v1cFVo5IPfob6JLFs1+wLDH1zPlZggsMWm7iW98RXuN+TO5YFtA9KvPnEinaRVkY9q17pqJI
JadOIbgern3nqa2ZTdL4rY4f7EzqzqcOSH2aHlsivr/qFqXjrkgwe+zNZYSC98XEa2tXsO/YzW66
lwDW6NLGTOuvDEZ2wKJcDuoFfuDFAE5jAjehz0+C0sqiZyfAkWTOzocIXj0nguTv/ASRbX9KYzJ9
bpvHgXJx/oOsDJC5zxslGCcGGgYqcDqsDD+LGhG+8U3ghM6zQWp3lXRjUr6mlr8AYpZsAYo1R1cV
cDPlad2Rjmznw7UlN0dvKStF2pCJnEZ3GWS4iar2dJY4FwmHkWefMDGfikJYSM+i2W7uIEuhDdT1
uBeQT3tyNJ1Fp9t3R02pnFOb2P26QVrjBakSnDbnLzwrT4gxWD/loEyJGOTE3UY12PPLQU0ScFuG
rvHipCVL/fRe18vwZyfE2tUb7pIKhzx7BAwDu++b09rTV09rmyVcFusR63hosUlkn9vYVBBbTtR9
oibh2QIusDEnoRy80PwS+kTJUkA2J0J03hF8aLxRskk853DieFeK8ZcPvLk1+YGAxwPv0ccvIvGs
deTV74MIhEfXQWxbqz+DRokUqJHqqlM9ug6K5yvN26brlXxdEc+qb5MiAQC07U0vW+cAO6MvUxt8
wwlWOwkjiQ8TQsQsdokyNj5r2WYYgp05xyArjEkXVjV61xgk8lKLeb/5UqbWSqjgNxVFs7+W/e9m
xrm3XTtsauIpO9eKnbm6MuLiEpjJ18xB8Lly4Oo2jf6KjKF/J6vkQRa9DKdVo4pPn+rNRteXGN7U
63x8RGB0PCJhW6NQ5EEmns9uB1mXBH25S/ITTyi3Z9+mPuXJDDhGg/ykzRRUxwZPq7u5fdJ7W3+R
rWOnWqfaewrqodnrWWK8JpO3IUlnP6nY6TzUoXhKZxJYYTbeTssSe6VMurFWOvSAihI/B0H8fSXv
Ws3FZMEb3e5alK2ZXe59bdxaZfvbmrdmA0D9DWEcmyqKSqydK/Cfj37x0xgd5dQgMH+WC9xQ20SO
Wp2va17dtfGNNHu9XxGcZjmDoeFaoEZMpiQEXc1SjV1msEKuIDyVcZg9WVP8sX5i1zfkVvY097e6
zHsz9VM6gvDPWji2SReuTfmJoqzcs/R3V8Lo1Z09WfwDshBnlbZ1z20SFi9KG6zlPnPMu3KfER/G
2VLvnsYhLLela8QbmSj0k8xYZInpnRK+stc8vpSqNn4BffZ8BcGA9TJWk6GoG9bGziHzO+WM7R7b
y7itvlptcsGysvuFXfIBYWrrTSRDDFDci+4rP/L3ntI02yjwzMc0T3FQAqvys9U3ZtKgI65ab3nx
SDC4gET4jxNF+VzzsSkHvRAvPvbJq9Z5UyH3yaQC2Jc5R+QQbp1/TnlDykiPtGAjW3toklUxfned
RT6yV/f5dy6hErR3aeQkp84qIrTXGuety+p1k7baj6zo1IWnJdNDyiIJIKDtbtJIeC9Z2z/LHnUW
sWGN0pe2TKtt5+bRXku76rGbg2+yBzLw29Lqx3PJM23Vznoj9XwQKmQaNcy0lYuXKvt6O6YSDeNl
2jnxSzZEd4aeVhf58ikoMaC8yJ/x3HYrtUbwofRnnO/zQ/z3WR9Pdf71/T/Dbcj8aCTq/lULybCU
RgnUYXyevEOtaKLbRxmYJM8z+1VfxPZREiPkWdD5bIBMOE4r3H4UsGS9v+lyZH8gp8DDJzZxrMzB
JXuuPidO4q1tHlXb0Wzjje3nRIVnaLEEGcezxk2L4XReQViLEDU62jxZvzim9yV3E/1eltRgWGCa
8JxERG00O/cPPLfrVZA71huM658OQLmH0muUu2Tqh0UGw+xu9FB+z5LhIWz7BvJf9xMZae+tJrIG
dqEfX2Ojw+2gTi/JGIi7IoaFHrlucVd7jr+LNdHsa3anGXvI9dhV/dOgq9Mpjbq/tEnvn8Yq15cx
dj8b2yOrUPKu++nZGIXz3e0SLVZ2ld9+R5DfeMzMrOT7CLAf1TzMWLjbc710Xs3R9LfQgfOtXZXd
Q2iX5xQo71uaGSuZV1JbdIlGUYQXJ64ehBLG+2GIsF7Cl+t64PUJQrGokFubeUIzr6r/LXTet2Ro
osr7GhY+QpuGWh9dZ2wJqtu8SrtoXBvWUG3qxDfva55OS+FX7sYVIAoWsLZRbeoS59H11XsDGNw3
DcDMoiiLfOE7ZcmGZ9wUqvsaWnn/3XWjYlEhBb6Opy7e2rWqLXkCiFfPtvF3McP+RwAdvg4qbFc7
47nPTe+31SsPbIp3Ldn51ejAWBgTfdm2WrsQWehuExP/lmJohp3tKgd/KvK1NsJiTxu8oUBXv055
N2x6cHGbwu/YgSPYrpfg9xpAh9+7RFxckq2/SDkRs3G8ZeCH7ga5oPaQAouRbD86/IMWmI8Tzvdj
ehqCMH6Qh6pStaOSAOGbqxJFqZdRhmVuaRXaWTgj/ANRfh3c8lLZefkMKvdZq730HhEl9aVQtC9F
oGHKEJfNebTqC0QAIP1ZHLOF+xWrXX5So+DRg9e9D5wMg6k6KrDOJPbsrafQzt6ETdS47NQau1OK
ymjfuyXbQ1vvxV1nt8PsuJG/mQp2HrXahUfd687ANF3wz7CXJY0GaXIN1qLxMylDjLlH8V4vGxOC
mIRr5i6yjNrYX4pT5KveH1/IjOT3VRq/sDpp7sYh5k6ahHYQoum/qC5PaqDh2ZYgyU/eu+Ihc3vj
PAzOzkpx3VwiqEVAzwSCPjeqoy8e+sFxDuWUfCfHSA+BQsLei9Alu5YjFHEXI6zJhT/k/boksvyF
ZUy3BnrPa20uIgHvLVVP6/Y5+sybyCvHpWgbBfkX28iP11PH7NgmseJyl2KuTQJeUK6uLENxV4rQ
O+TNeKnG2LrHnWHL7nNtesbPQmis8OL2uzCt/jK1WbnUC7fe1NHbVAP0jdnpjF3c/Bbmk3Ad8dLg
y3Oq/AnucJVCq0g6SCQxj3Qk/PydKqJsUXI7XzKlKy8YW5UXx9QuGQ/9o6ySjX3RZMjsG8FSFgE3
ZXeKVn9PSAkXjWM914na70Vj10tZdKJgIvKWfIuV3H5GW1g8Zl2xTOdSWcDYjIIe73V1UE7TfABN
9n6WJka/7UP7263q1u3W14NRTGqDq/8Z6djNERTv78ov3cNQNfHe7XwPSuiQ7SJTC84iipptWBsJ
7rPKuDFKo7qf3Bo/yQxpDyGCi8ebeVdkRXZEj7jFDs7EAC8q3JOBUupGH9XpfqjaYu0D/njspgTp
aRM7mDJ9qGsL1IE7ZQ/oWse73qzrfRx47f0YdRFxr7R+ww/4rFbc6UkKtkDLm7/iujOWIPWyi0Ha
dQeQSt312Dcuq0KHbkcUda/ZzCYsZX5lCNxBHEP7ZrOx0NXa/uWW2ZPGGmLZEBW8CENZIy5S/jYh
lYU8C9+Cnk8owqS4WHnU7eqxvXO5lbaJ7ootFh/jRXVcYgt2qL+qVvNdtzOsVewzKE0EFriZLza5
5zcnNMpl1WvNI3Iv3aZK2+LkDvXRi8kJ+oHSXGAYdcu8IRNQFQNG2XX6Sw3ZZnk5axLstvIN9MLi
OE2GddbBkaxCT2hfTTGeiYG4JCo9jUf2plHt6lsUWtNauGp1IEzpPOaN+AW3ggclWXt2xI39kDVd
fDSiACU/vDzvMm/evljW91grA2gZ7bjTwrbb2gFLJCSLHjpQuj88YHILLc/GxzEzBQjzWt3Ued+9
Ep4gQUKPaF44u1WRPeg4BIIDaHaqE6R7Z/LsvTbFxYn/ZYLbUWvfeyZWHJGY5aqG2NuNejSe8hI4
/hB5/rNlms3FqYdDAjNVGPiYYr25CIY2PUcI8GFiXbdrCe4K+C5XtoiqvYR+dQibgxRxW0StgH41
2EF0aJo+q2qfP6p+Qci0tY5W3adLw+zFvuu0YD25Wv4GEeMXWZfhUnlQO/B4+BnNz1wr8bDIUcpl
pBOHHT3V3vdRP26HPsFeWxce8cqu+WHj64pKsfZLIWVRqZHzUqnmtNa05M0da8xfcsO7ZPMBgr1Y
6Fht7Xxb0ZUFgSBtNdVOuQ792rvIjp5nm1s3xkz9VoeyG/wWiwfLPIvsllqDfXGvc18nS228mEA1
9GJ6HZUgXLtFmZ+VgAAgnEHWz72RnrzY+8tJDO8cGeyvw+ZpMoxoqU86grUeLPfaPziYLJ9LCCrL
CX1toCeI4ntpo+/zPh3vy/kQ7fIxyzdsjqMd1kGgnuxOf0Xu9JtRD8Nv8nMTSGUWKuy2ayXNFk3r
FWtB7JvHZRpMBwXXx9BUrIeB58hOHZV4lVa29mLHgbPzEyVHpDHnftXSrwBh0tXkNiy41HI8TT7o
kcywnE1sGwN6QEmxcdURN/Gq63qUlLonq8B5S9bdDlrj/qNL4+rE1RzgX6xGUCRsmle3Ec0ix8b5
Sz/74fSZZWBjH7JFBQsBnnsbGxMUAQgJ4HsQghR6JRZT1J5FbbAFJEL1hAO4tYCUPexlnZYZ9qKf
sFED/HeJjcj5RS4KF4Rl6wfuY2CwSo509ZuqKOMB5Ol0MBWYJvhp8XQf59BEpQgWgslXpYnSN6GG
ANaBA83AZZcAeHgAld4jgGbYywTDybUNht4KIxKSQRad1HLI99GUcz+UqrKqnEkntef5j6MjHgM7
OMONDkLEgRQCLEm39bW6eCCeBiVZqXJ4bC20cZtVE5Ta+sUuxvg8ENcgFNLWL0lZuHdeYj7z+7Gf
pxE2D3TwfzDEnVkt5kYFq9jFraqeBLAkiMuGuGr8u7b8IQt2GKrrwhHJynHq6ZIgjbUwtHaAmWBM
l2sdah9bPXXBXsxdZAO7BTRSFDRgqClFnCxVK2cBPKumDZ5TnboufT9LjTJZIxtpIfMlmpY8LH2u
pzyJ+F2lar9BMh9dRAvJSUWF2p1h23SWB34G3r6DaWWgLXK2apsXQBY/tJWScPvzWGQF6zxoE45I
Pt/M3qot50HWtW5x0JNm2hWxqyMwBbOrS22y8ANqcLhFwjEZ78g6GRd1HK2l4YfBQ8in3o7OmO4U
tpaVHkyw0cY5hHAPgnXVW6rJaxrkplfqcHFi862H1HcO+5+jUZBo7cZy47kEbssocQ6N37AWm8+0
BPmca6Usy0Pr3JHlHTd9F7VrwqakKEqYkEJJ3/wkTP7CTGBWRFHaLzzvtWWLKdMTWJRobca1f2+r
/Cii5BubKxLwXQ14v7N4tcxFeRCeDqrW8ogOwGujSR8c+5CLlSJS/WI0j5HZQGxUbaRXfL5gJBFQ
Tla9Ot37to4L46Qp0bKciAeYiZWuokkxHuShCqEEstrqNlqgvtfVbdeRsNGr/ZDW5rWf0LQ7Enr2
KSksb1PGM07c0cxDGxFp8dCwftZCu3kUDf6xiOA+m06/9hJVeZgX6n7XaK8GiNUTAQL/WrTKLFvG
o4g3mV7GNVq7OGCUyP9vkWBKycUWP1w/LnAOEAIvdyLNojWHBwsljeXoYepteZg8J7XyJYyL5FHA
kDS7unkOxrHGOMeF9NRqd2Wg1M+eIaxlj0Y1T1iKuLD4W60nNOO3/p1VAKqCuuXf5bH9U5um+DXI
4nofqSEZIS9IXm3YMmtTNNFOtsKIQLszNEvQK7RiM4HKbaI8YTmnPvL+AMZC9eD08BZDHPlsNppH
R5kADPaWsbOMJl2hImLDmEoaBJtAj8EDt18yQgn4V7jqirg+raOqbcuC17uSOBYhlhD9TmCiazlW
9/DMLbWyW1/HdoDOeNsT55s7s8JrNsUEMl62Jj2xP3OcqmsRmBYvrHFQN7JzLlLym1jNX1vVIMnX
dUdg7Dp2GPyVQ0J7Kzsbfauv6tD1r62p3XToW2TVTnZWI0HiDV+snfwTkilUlmRYky1mPDvL8fr7
Hun7TRZN5clNjqBPomfsD3tNFc+K5vTPWT18gUXlnQszH3ZVD3lTMQZx37VI0EW9B3dIiexrXat9
qyb01K5VPWIFdybJZl8t0bmN2TEDNA8PrnDFvZwjr6MUzRPczN18WGZOLljiRc4K+HR6DAKI37De
fuQEp76VZYgdRGFY95lvxbtocA9tO2WXzkpeOjUJXuEj6wcsLFC89obgtU7adkOsfdzIVsADzZIc
oXeQrYVZP2VN0V8CDM6+dN+aKgt2elioq1JYNYohdr1q4K1um5gkJ54WyCB5Je4g69hy/nGazqem
llX68kOHD6dmppWbZCR8EFiPPiTMLzZ/3pNnAuPFIfmLwa/twU+LgywpljCxwhwfZSmeciRQc/FD
lmr+aOjbUUW6tQq/TDXaQe5Ajk7OGrcTpoAgU1axrRj3o6++H0xl7ygiuL9Vs+AvMXgOXmSnW31q
dto6HMkUf2ooglhdVD5sgVtn2YV4BHsddMzEn8v5PRtGq9a0F/jwm0i045s72f5qagE1j/hwnlWd
cBfYaeyr2SOHYx0uo9kFRR7wVXo/SzGR5/bOeYc7OKPIVu3PWVpk3nroIZR8apCdZavolOBDK2Qf
7Fds0RCVIPZ6nbVpsCVtJoB7HaRiAizjlB+QC3s/xCwVDul8kGe3hlu/W8Onfv9Fl9v0E4D4ZCHn
v42TxVuf25X+iy6fprqN/dtP+bdXu32CW5dP0zfBDMz71PzpSrdpbh/m0zS3Lv/b9/G30/z7K8lh
8lNq/VhtujB6vP0Jsv5W/NtL/G2XW8OnL+J/n+r2Z3ya6vaF/U9X+/QJ/qex//57+dup/v0nRd6h
ZnVoFEsEQljaRfNtKA//pvyhiVQUo/LUfR91LXdmUlxnuZavAz4M+z+vICvlVB9H/f0nul311kcl
7zytby0fZ/r/vT6bGbbewoxZnd+ueJ31ep3bdT/W/v9e93rFj3+JvHoLB8KqRL+5XfX2qT7V3Yqf
P+jfDpENHz76bQrZks7/8k91suG/qPsvuvzvU4Gp73BTbSFAxWNz1w2hs65BxC9lMexnyQAzb0Du
0ApGy1qqlYsxsdsU+jZtMPVrao8V5dwsOw5jACYO8MoJknp90As8m1ayOejXppl6ZzC/MOhkVT95
6bHyWAWWeqlv9dFwViZJpSW8vyVpBqCXs13b1cxN+rpJSzc4e0h6ylNrmBJleTN60533gbeqmxWc
7xsxKsdN+s2PGmVvIvm8zLMs2ZKTIh6lZsUjqMydWeXtHWJL+aNC9OVkee1FtsleFXfuxrPrYQUt
PH+U3fQEK7GQYMtBdtF9lSVSztKUWWWHtCzAcJmxtrhN9F9eXXf7i2PpPkHU/+PK3ojyku5/D3KD
CFzuivMEEmtc2Gh/nGUZs8lwOaTee/OtwfzTxTYVuhQDXQrxPkyOlQfZz/szi1Ul4aYwIe9qJYwW
o47JAshTeSBKiEjprfyhU+K6Z9CX4/bDGJCn/+j+oRZxxdRdDoYqkOlDwx+XN/uu1yLnTp6leFf0
fd6dP9WzIIpWrE/5DX0aMLThqU8C1Br+MYfsIQ8l21tUoOx+e6uTZ2Hq9DtokL8+1ctJysY91uVk
H2SjrHJSscnUUewr8PZgJskTYuSEBXntLHO79q71slHWy7PbAXidfZTFSQrgyVOXZIpfx+9j5bDG
jPxVZNQtnmfZsAEC0C/hpuveAn295rKoNIIkmBop/GqBUBO2s4dN7BXtRQRqe6m10jk4vfssq271
yG89W1nrstegqzxkwJE3thn0y3EeKeuu15Az3SrldVwnGK/XkQ1qOX3NirrZSpquPEMH6uGdr/uJ
uosIn4fDveTyXs8lZ1eyd5GFBe3Qrjx0OUNyuAe1NYwUXfMqaw5KhRVvtfAVtf6n81YzanUpu/tt
3Q/HVtPtRdD02aqJjXfudKJ0nkt0A3b07WCUDWKdRPNl1Ycun5nXsj2IXUjXH7oaii/kcEnERr5g
EaHzj3EaMWvTgCjdpK59DGdQBA6R6l9ZgTrQ7KRx6xHamoZosMiW+v4T6CfJAJ9vZKUzu4XCf7UI
gKyKP9ggNI2OuR2QOZojgNwpjxFZVIQrkcWTBwTZZ9P6tr+K5pVST3ru15INu/YDaiHWqJ40SMeV
zcOsULCJ2jpehUi9h0uQgjlwkCxeCd+rH0ox1g+yTpvrOkjdWA4Ro93Ismz+NM+gxvdN5wf73m7E
qVet/uRhwI3ZwlyOUaE/uvpd0RVDvro2EHwCDzA43fcQcxsS93qP/nJQrm4zdHn8PtenunCez9fv
PlXbaqRsFX146P64hH54r7y7iNb+tCSGoH14w1xfO6QAj9c+svxh5PUlI/wIp25AT0sYfujjKmRM
szR6FfDCtvlsNicP6Z+zUZrK3cqyuRfJdcSnellkB91vQf5/bUTnTgsCn7CmPEjMmRkp59sh95v3
ohm0/4+2M1tuG1m69RMhAvNwy1GUSMmSbMvtG0S73Y15nvH050NCLcrq3vv/T8Q5NwhUZlaBokgC
lblyrU0HTOQsTrGvc3u6cbbBXM/76zSy6v6uLyttu7LdmjQc0gY1QAZoGlEECFir9orT/GZMXRbc
trkznPM4Z2MaNdUpntPqlBipqz4NFrkDdXTzrcTUS2AirQqTBzK6o+pGHvJeTG6oF1seRgfoQRpN
zbaebsNXPDrzDbc57YFmVv1BzjJ0QPU56i5Xu4502znTLbiLCPVUQLUbbSyto8PLpsUP4/VAWo+/
BNT3LlIgsV7dkelBVfl2NYlulkuOhUJJhqtdX0BY5825b8z1au/seVqBjkEXb5j105xG1ZE8tfrs
dRlElYpv/9SR8wi7bPjhtvmwrWnq/+S/xUaGM3+IHZxvNZdJK/iUA40SQNdAjpZ6DemkPLgx4Gsa
VndlR2QkQTq82goaq4qxQmFnmbFOlnWGcEnqVaG7aRZPDY+ZtpMV7TG8kZCPU5a1aa2NYH1nhngL
q9qluuOM9gOY9XzvNhAN86+zf9ohfSJaUv0e2jG8HlaTPlR1gvYvYoYHiz6XzxIrdC2/xqr9bFGm
Afqg6LWycTRuSdIz0KB6QDNMwnCBEasGvGrilW4D8TouQAfxytyiow6peobp1VufdbYmdfJNvehJ
ka8nA1+Bn7oOxVstSlTizQpUZWoTQFOjwfLrdRvTT5sHiEro4FnOro6rLVy8IDi0ox3TrSBxchhg
Y14d9G78nKnwzcNAEfU6QS7xYSW5xATbCYzQLCzB12uny4sCfdVcKmBNhmOWe3sCjhfZY/wbfVDI
wai/BbwBFAsjqIaHTvutsjRAVuX0PBUD/XlKklIJD7TfnFx1KH6q/iVIZxUBRD6wy3RZNW/z+jSS
7/3freqPOtwYioK+Dw+PJ2twraPm93Rmg8/awB/WnyM9Cl7Ccj4FFdn+1o3nz0VVbMeFGI3+ueJe
75CNCpYomhZ5drbRmBGvl+gVfwpLileWpCtvOIs3MtV3S+ZTTqGYNdy2+ElJIaXC4BUg6J3uSVWS
9tS5oX1A7Mr+qszRvdyHrxEpwM9TGTnWIWwsSJdN2KmGTT1b1VGek+c4Mu5MJ99+eFamqZIn8FlV
jTsrfvW+2sQTNfU7zzRy+9msj+oUfG6MonlOFvlGI01h0TGb21YdlOH+bUhRNLjIYc6dE83R5cVW
0LNjoeKm0dzoSQ4eAI8yAYsnI7gt9EtltndGbyIAk03ZeMy6oedHlgkz3/8nJ0vb7aK/dSygokMk
plVvy7ZzLhIy6f5wb7vz8TpBt+fkhl9QuuplAq3M1raFPn2NWa87Jw9lUYTrIgb0jg/hROFTXoUD
DB/Zdt/aSKwcQE2nO7BNw8Fclp8Vt9yOqCI8K+lOjeF2LbpmeJ6CWt9GA8K3YhtB3J5BRf30Fr5X
MVWFCVVQpl6cxTSATj8ktc1T5DIs2fQ9GdY38Um4GdNH6mW07LSqb95Omf8b3CHDnRcEw93kj6DQ
5VQO/LwrCroWbwEfo6o3j8TI0C/aoNrIGKqzaK9bc7+ueY3Jinjyt9fZsq5VT6+vY11CxmXmfFaH
Ojh+CLEblTtq4H0JrRollc4zb91eicAOziqncriOxS+R4nagynqNlLF9jVxdEkpBYtpqATwjEiRr
yNn1kmgTKMb2X68mkexRQ1gHQSaqejM+OBAM7uJRS/Yy7L0QW2+MD707O5sBDorDB4c/pD9D6i2n
j/ZivA3LTLur8zq1kVNhkdF91qdyuA/0oAWclDkHj53lI6T29cav5+EkQzkknfukmn18llEVx9pj
Z427HAGhh2IZeWYQPNKYeZ1SwcJx6Trrxp+aOdp6XQvLgJf9rtH+HW3heJn5iuiQ/cn05cKjGQ6H
JsrAKVX1FnjP8Fg7avhMIwC4Sv9ZDkZstyCILP82XWxuA1B1nhXEXZYh1fruIQ/028r0XifoPRAG
CyFBMdGKlu2duYc2dokHe5uf+8L56xpPayDwLht1uyWg6qtpG/ThdCPDuS07wGh2tJWh4qbGU15+
zZL09WqwIlWkL23nZKRtAuqmMEjauItuGVyiMX9ZHOygWEexbLFFhQWI+Do2TwaNcnD1E+AvARIl
QzkYkR2DoymC3QfHdYh2i3kILRuM4FdDc9HJmYwAqRSXYtMIj70F8HHXDs18oAoPdb0bhY9q5G7i
qcz+4ZW5JpI8EpsabvAs82nu/zhfIkLIadeI6xXeri/O6xqAguHyBYTuQfV/sEI4vJIaCb2NTfPO
xVXaPZ0ZAUQC1vBH3cbBbbxgrDcS3dmRs51CY/wkhxbW1EvpN9Dat9On3KbJI4v97CivCYppJBms
+ryOXMpojWKNm0TejjevvLrsX7wpKbF3c7tl7rC8dbmaWDfUqgM6nFJab5KyvgUuCLcUANinMdym
0VLwXyyFGnu39pj/Ja41qPa7fVq50f46JxiKdDP1wes64oDM+P/jOtdrj//z6+n6Wd0aFgxlVWoZ
56LRj32sW6fWN3jeSvveOE8Vy/DolRrn1Dbi25EWYGQhjbOYBvGuMRJe0ZSz11qPXpJlikTK2jJU
RtQjdlUA4VObVNNejOJeryjhI01Ie5qv6k3kRsnrr3Q5gfPZlKYx3aCJsUf9LjK3JDXM26jKLKDb
/Oa3Abc8JCYYe/L7Ln5yOZO7L6u2vXl9rvHH6ESWT7nnCxI8uF3qHsaiNeA6/tumLg707+jMqfXV
nsO8g1jyEoIs+bdet8qTzBeTTND4+Oz4pECLsswXx9Bn7tnWJ+UQZyP9HEN5BitRnWfNKs//NhSH
hEywWtv1TGvt/xwrK6VR8Ltjw4hW28+lYihbOTMBraxn+WIrUwXxvzfvf49DD1YBFUwy0033H7ix
ZKgD41XyCMDs8hwnJjnUYR+8k+FOgRakvgFtWxZcNCeg+Yz6smlmYJxH0wDAHD8bi9nPuuR2Yi+9
laFV0XoPR5ICgHkuXnSNJDxZIAhHl2Ce6Nc1Zp5pPsVO+BzQrPTCIeFra/Icg8KFnaH3dixK56nx
bdQkr0OaQ059AKHJUWm81RtAVvYY26Z1hiJ8/DRDk2JNRncHCdr0yTc5NJECC3YV6TunL/nxGmM7
Oc/u6wSZJQfXSNepMpL5o5XEewcoza50q5RcZzcdCy0yHksarfZdSZ7MtCwk9Rabr5jttizsZg0R
x8QCG5jZ8ttSn/7sAku7JTVsPEJqeqvGoXrRutaNtsXLRK/YY7u4pq5VLpo93rSG40UIaWfTbaLo
f62RJs1aoNPNYivXvL6YNIDrOwYWU4JhvxN72nrttkLi47gudX0x4pYXGDvp+kKuyxUvmpc4pzzW
AwgT2NgZy37SjZT+Bqg/fVsKW/rN1ahNM7hb2S9KOJhvIiGtX2OuS1wdV9t1GdR+4s3M9xSt+/Er
KbQXGiqVz20xWceiM8ubNqvTzzD5/dABPv7xa8AYIXhRB6RlhApoUumTMSDyEjJANbSNnV1l74fm
MpRg8UrwdSjeD3MLG3h6C8Z6O3SWcckS8ECj734D36r5t4EGXTpNPLB81aUykaaJzQu5XeMi0c3Y
7pLaGO6K9q+0sMzbEIqnOzpJ+VdVCjqVdIYWNSRiWNExH+9ICYl3WkLkTA51Q5PU6vk4tqPWuLX7
P5A0s+mLXuJkORmTROpoha5u4ymArj1I+ow2aA7GrIXKzViRsJ+5j2x7q8rdv9LUzO5AA5ekPqMs
u2tARG0Tx9e2MqlxU28fdV3Es1XuKOYFrWa61oeJDsBFIX0Zwho1PXih3yFC7r16LbWvH2ekAS40
4L2w6yy+dVk8b7Qi8l+6DjiS1hfTi19F1sZrm/zFd5AdLIrAQ0WhUTaKRc9uZ9DRRNnAu9VQp137
tM049tehJlQPsNW8G1690lf3v52bpkG0dQa25O3S/Wl0wGOMOtJ4VvCci72wnVA+A8U+UTO8G4Jq
L7YRyOW8W93LlKwvtH29rGDS0LX3NL3eu7VS3kCf4u4T2nZ/05P4a0OLwaPaV/rDkFXpRux51pu7
TAVG7i2gXtqfeTTTvvlz1d7yBjQolWTJb3S3NZsm8Px7sIDzU6m0j2IP9Kw6pL5pkRjjIlHTHjoT
OFELz+ZL9N0I4/HnMAfIFfCz9tiX7XyD+kl1o5pZ8MR2EAy9nds/o+96C/+JREJvNj3aMbQwr0/W
8E3S+YSm4w4Ki5QeqDf5eTHSapDup8lJL6DxnIe8UpStEljczd7OgpxUqdiit7Ordz2Lx+LS5ZBj
RYH9GPL0euKzaNzLgSZ2896KfVQbUQ7cfHDIcIr9x7LM3JPEXiPgeScTZoE57dPgCXK//Fmr03jv
q8D+i4bGsVgpy63VO+kf7RhvZ3Mavweoi+3nOnkf0Swlkv8aITxRaRxtsyhETTRQaPjIodo8wm6T
8S1S1PDBXzYcTeg5O0uFE2wVUQ5lc+Is2xDx+wH9DUpk3XlwhnY7b3GI10tdvjRpfZmUsqYpZNnT
vJu2rE0NeLxr6ku7SO3qPQlfo/LKpwlg4mlwFf0wzqXylQzWGmHQ9LPJJoiH7JiWqJz6sLbwraMC
/julZ+0OZt32CR7F6R7u8xsj52Vv1WIqDtakDzuJlYOhpr9DYafdyajqopmeyv4GPvfmE5vLbT/X
lCV9xNxEKLdtyMMVBtmRuWmnL46e76QFGnpUtsPIqeyky9nVHW3j2rZ6oUFxm4ZarzxH/jTtYd0v
bDploMWVQ2ir6q1iLQew5hm/IpyCrTV1Wgq6Hxm/jVQKFo+ELz3t/+k0DxCBrGmHpe+1msbHaPm9
huzLooaTWmzraVzI/5z9Nj9cJT1ncLeo+1VoBU7Ojdg/qn5KSB4b4106heZmhoVjJ4HiuC4lZ0HS
HOO3pT6EJe6D4mlZEx2hXNHjXZtZu7a1809WmbLRNJP4WOttumv0iJ2mmtI436nojJr1j6HMvIPe
qzNSBOhTi3a12Fqvn7ejMjaP4viPNnWZS4cfranXGJmS1s2w7aZR20nh8UoQvZYt39UxQ9SLDv4w
fJGq5epeuaP/eb6WN00DSbqVc7orOvvQF90XN9pBfrmx9DG9DFPfh/tEodXTyf8xTJYu43wgQ5f2
7VFGb6Ht0otcL4c3u6woI7FLxFu82M1FIOktXi4pod53u4KAqVxYq+VQlL69b/p63lxtcrbwZ170
woPGVmIsF15C+vVf57XuQFOQRA5JhZTWkDj7okrex1xXbCFeO1KN+onygX1bVdb9+n7IENYr2qJ5
A65/EVW2NUxMbu5QBXibug7F88FGxvd3P6irjaYP6r5p+WUTdoGyMX4CqO8fAqDFYFi1jXAQNEGV
nU0TnlCJkklO0MO+sFCZ/3NS2ySX11KJFmkofZs57W5lMqEhhQzzJint8SLjAHmcQz9RShSbssS8
D6Tres+vlbPOFjc5YY3KIvk3sNcGxEPxnyaVt5OST8YnOcxt7+ycoQn2V1tNex0lRDXYZLlqsi1G
qn1YhMPkQLYavtWanHc++jA4LsJhoZ0YiFF/l4B35q7XDtDZZluxXdcgJwfuqXGcdQ1x2LnmXfSA
R83lUt3b9UABpYd5NoePDp45/qD02p+ui1ceX4PS7PjwefoNDEpQwiyirZAa1o+GXtBn7ZgPTY4K
PeKQ9eMSICYJkEPsvDdJ6DIRsLK1Tvx1revyv641Fe03L4q1W1cPN45tNU9yiLUCxXvN7151bdoC
UiR99sxTp6btU99n3qc+C5ccFVoyQ4C+qq8SvY5JXFGLz7XXaId2nE8FW5mP0dfryQx1WV9skzl6
n0bWl1FXai9RFr6MSeQ8jgOPe1VihCcZSuuONzt3dKE1F+nhyWIveIy1OxlIUAgzPb2M5udo6fsR
O9H+MelBTdUWzWDbDum8ndbwzZEZEkMH8uulrkstl3JI4iK7zYvR2iJ89Gv6/JY1VDqvzgOXybyl
sqX6+SFQQ0AW4PQ/hVl/X8/pdCcmOZSwOh3Rw9YhcySMzCNc8jFxqgV4IFGc6rYazdhBSRjZ7RvZ
SiRyi5NTOcDh6O9aTdM2sk0Rm2xL5Oxqu874YJMFTKp+G9Utun1IAyiQIfjC3pGG0SzqnGo1vVvp
xGh3fSUMK6Z6b1k6FJk94oIHhf7JQ70USOekzA60GSSHaqmmXr1ToP8xaiBoKOlFW/qUnP0HmLwM
xVtScly9V5i8wOmp0obr3A+OdanFm8x8ktE2JLtFFxGaRl/nEqYuX4PR3+0166vf6d8RZMofxNm1
+gaSPP1zldXe06SHRzGHGUJ8xkAf7qhH9texUJtTrpbJTrxW0Cj7wIupoy0X8NE+Xi+wLjk6Hy5A
MfHdBSK3cQ9QmYJ6pc2lPVthsmVI2kWGmQWgb9L0bZr0txB4uufOn6JdY0XRj4pGjlmH/xQhOPMw
6IUNqUWRfBmV+lECAFA6kF0ExsN1JvKA4Y9KYxPs+ea3dM6sA+IufKwsWOvTMYMfZsGs9AvY5XoQ
W47wCvS2+fFq96J6OFQAJclzIQ72YaoMFQFTLnPp00Uv6m3h6SmO+DBZXVCXm27Rp5CDXXQkquS0
joFgtcvh6hbbNAfhbh5IBInj4xLrOmVNoZgs9M7Qa/t8PQxd39z2JdClN3sAGulsjBDt7f4+peWw
n5t3MUUbjcek9X70wVjcw5WsX2rlIAOooZF5tnkcX+1VdhS7WOSsXeYMSaNfeLa5mgMEJeG0o8j6
y6Lv1rvaf1k0QBCrz5vIdbY6nVPLnkI2IJbv2sdxTL6vWxQpnCyHD/sPGoW/IfoFnnZxgi/TD1E8
ki3+NdZZVqvC6Pu6AxLvup/pq2EHoMm9i42sIqWT189NSgOfqsw0o2SVA49w5XyebDrTIaz5Cwk7
94vG7yc5PM0/z3Fd3+kGQEj0i4xn3vNhEyqt+lNpH0Tna5ljVfrrHF9T/HMTREhzJ8W014ZpO2UF
u2Iy2t9bfp83PSQuD3XTQ+ehBuy+wmz+3jhwP8AXOW3TBi5HZ5iKHRWV+AHo8Xiy3Uk56k5TPLqa
V7HzoQ/L8KBbXsjDpmj4NPaN/u3DJK2tFdhWzeKxreE9cCfdOZmDN2WoTvAASX9Q7RwSKze+JvV4
n05u+kdiJHRS8vT2BL9mTY8pEaGiGl/rob+X/Nm/Rbyt8R8jaGJztzldwDu3S77AS5F9EqBDt1ep
bn21pqamASz8LICKIlTt2xGOrRXmkJUGUE/UMA7GCHtVB9/usTTyflsUJmrbCxIizqN1UZnf7mTR
CbSkLCoYCho7nXXRTpu6fYxoCdBiHlNUZ/gUqFV+RtuAHQjiZOtQROqFN1bDRO4EhpXlcUfsi6mO
1fwsS7ytIyYEPbdOrGi8zdD324AeabyC5CM4z7aePDSLkF4XhvkfXQhiqvW879Os+ruUjdYaYbVq
vwkB6Xgg7Q52E9NA9ZZPhQ6geSjKVMOBjNwk+dOr0YIHG5lLha2LzKZoU210OB+WG3Jg74pxJr02
ZdlDVsIlKrrmXRWPAKr+6ahthb3E4gjIqK0zkt7jU7w4grg0z7oBD/FlJFWVFY3aPL/mdwbDyQ4j
BWrRu9v5/aT+3iYvKIVmf5DpU7eRN833GvimMw3sUIS9BuR9tK9TBTyfErvHqe0Olto6d/bkW86O
dElyyCFSBGWExry4I0V37iL+HuiH0KtMab07pTpN7PKXAbPeG6D/X7oRpo+rHW6cvZkm4cu/xNuL
XY+8AmRjAxdZAb1HmtR8S5ecpIxVN6g3lI0tBO3IXXilNm5MO2uRjK2Ml4bKS92ShCQ5cB/WXbkR
lk14VqC0UuA7lKFpm/99UqWZgPPy6UKSqoD+djko8FQCL0Q/o53/ti2OGJkyFGEGYE+qvZ9gNy41
tzrHzTQ9hsshH619Uxawuy8jOQD4N6OGh87F4mWd+tBRK5YRlI7wcYDsQxI5uLua4rHO7oZe/U1M
crA7rzi5qt6uM5uoDk95bf2JRE93B/cnMkbdmPSIgxbdFiJ0ixrTUJJvX4zikUg5W8NlbAbZn3mq
quBlkvHMlknbV3M/bARrqQ103/BcjkfGEiNncoAlDd6C5Hw1Q98LgLPsutcJdYPEdjWrD4nuIGWk
tJ7Db7Ki8851tb+fqsDdxYkxfW76kDyq5T3qKliucCxhD7U15U6c86CqNFQitC5eF/qnG0Sr/a14
XW41F3tyfqezePpswQX9jBxAUdd1ty1q5aEa4BaTyMKiO7uacvUk6+g1X53GGqa9ePWmG241+l1h
w+QVgeOIP8V6eSvLSgRISAj7lOpJRlEOESVbzuosq5Gz6iCxryZotGz0Rk308CytZxs2h/oXn2ZW
Ch4RNFEokd4MfJBPBjS6F7qy+Wmug/JzBTnGRh1QZit403wSPgFyQc1ODeLxpgtyABdLTpXttLaN
orCCFY9hphehsQHNkFy4KcHXUpo02yims4vbWNumfvZLYOggAuBX2UHNK1SAlxKcspTg/KU0l5ID
8vqxvReTOO0GAhvVM4eDRIjD7iBykvliuy6iWR0Y3ay7F7vaKAOSNGhm0a+vneuuym/K0H/0Z8WE
+ksorYJMh8hKgyN19uM/Mu7lkKssnrDxOEULJjnYaAdvxIgaFuFyuoZCXZnvu46yFPLUO897CYt2
erimACbFpC3Aj5QbSRyII2rMESHspt7xA2t8EkeqN9S8C+0Fgoz01imKnB8+Tz+aWefdly26BpkV
Iajgz/NWrZ34pR3cYuPMmf975Vb3w0BCfjPO30s2fLyrRUsHSV/9mZjZV2tI8u+dwr+W/uXpC/uB
bBfmafPY9QUJAdPSLm44zjdT4HS3leoNqPLq/7hyMZrvr2wtV1bC8r6cCvIsRfqdov37K/dd8jUu
M3Ub52b/MEf5ARIz2LhnUzmaxaT8bgx8zr0u0Z+hA3H3UPx7Z3r++1vq6NrRGGL1UwKh2dZpqvKb
1XQvC2ib+X9BbUSlc05+VzRFfQl6J9npfOk/BamvHOnfjm+jJG4uYxvPe8ubi89O6EMYHZraD4Q0
Xl+GxstQ/CD40RkkAT+8jGn2/vEyItMtfnkZNQ82F4Pn5G038n2uBuQrKEJkn6GCLR6Nlp+VZWR6
KgewfLkz5fdi4mmr2XmN0R1lKNPDGaySDFtjXKfT1+0022UqjQH0mEOK7MxmtOuN0EIgXsse2WoB
TGitZ/QErOc+WJIwiCDdia0OggX1u3BdQXL8DMIoe7T91+lIglFPjCyyCWannrvWfD00y1kC/N1W
etCly8iO+pncSmqQOF08kPOg2qOpJxWWyp3oOpga2QVKIPMZNlg09dQ/xIy6KFIxS5To1EhUPk/T
uazUR55b/G1UlvBhToNZn/uFQUUOetv3PB9DBh1B/3i6OpBGIFp9i57Gel+0/g1ynd3WIH92kuJd
msB9BcOECxkqOGvxwnntnaTwl+kzcrwu9LK27+9X4MA8hOHG9wf3WERabexE711bjGgquEcRdhex
eDkTrw6L26ZdvFULdqYbWlTXIQl7mEPjsy4stctostXPQmErvmV09S2R6lvkr/MQGF4jS6M2aCQD
FuYP1rRPWjiU5BFwfRoU4xiV6IQsD4tSKpfDGm22Bl2+lOavB29Spv1U8vQ7hPZNbCoGIIVo+g6w
a1emXvIyRXVJqx924aZNIg8miypd7e60MIy5/vR9sV/jNd38k8e3gd8wci/jwtguhzbR6RYZuoh0
G7arN1jiMqedATvIbjFPs/A+0Lhxte1Ap8XkjN88zw92o5Hpt1LdcYpP8zw1Lx+iBideaou3KTv4
R4V/WmfYFC7cyDF3bh5S4FyEWQejGR+riX+plDV6nT2blNdGQ3EeU1M1nmHZ2Svcb9BMsbqzkrJf
E6UaPdV4nNNDmogWHRtkX3Kg6WFzJ942tW4naCuegiA0ZQ0x90iLnsOMNWRJgzwYeKQk22RhkaBg
1YXP5VRV0O8AVKqMKHwuIO6HrMXdziPss9vK6NE09H3nUJn2qzdhWy1TxfRv85cIcTo02O0tNGno
Haidtlz+lGYlMHcKszrzpzQrZ7lqhfVZvPNSGRcv1XGCQ/jNr175NskwdPT3c/8tWL5r/Kol5+Eu
j5xxm9ue8lkJpn+cTaP+ahvezj7EKTFa7mNTj8cmT4y7cHQh3Vk+tOAgnqZynJ6tvjXuym5KUTXk
w1lD922we3lnlw+z/3f8EMMFOvfFYKv70nZIEEFicjc3oX436a29QxLe2Ijt6vi3IbkEvdrIvKvb
yGd714YoZH9waMv6KXfcXesaSHwpWvggh6xIP9O/6oB4/NskZ/C6eVs45dN9IXqZYizjBtoU24UC
7dfoKATsnto/rmZjCqLrFTKneL2CY4HdWljjvK0ehOleZlyDbSV7DobspCiwbNK9FG+qbIwPLSqf
aMm5+qmd1epeXSq9Sph5d2oHxGCp9HKnbZ4ack7ILFToti4R4sga86TRQ7ZOor242zWIm03a7N8j
R9pulNQrf2tLypGWnoV3md+XL+iRrfZ6QqUIQSJzXyV19VvJs6qmFcWTkfuwFWUTSOPF3i/T6YAK
rtMrJFefA7v7ishFsUN7L3keVNItcia2YbFNi03O/t/EKQXphVyFa3ocQ23rGTN0+8svmnWc+6n9
ZurhdDepYJbFmqSZth0HflHK0EC/Yt/NkGB7iPAoEOQd6ibWjiJ0MTvGvaUV6lOSjcmnqNF/ilmi
3MhVj7lpTt+WKNVzjkYGHqZQzGeeNfM7zeJHgHq89Sy2Igx3I02Oj4ZlWM8xQs07B9T1USJkgjmR
7lwEYJ/Ftkzobdhb1zyAqwcRIL5kD2t3+AJcuj75fa3vwyX15WC3Wuu9vWBb9H2J/zf7MKeoz1b+
JhzD7j7JB/eQ6H2xL/Iw+wKNoXGDLqW3Df02+zKENU3LTuBsFI9hPPskJUroMSVYM+Dz6bPhXpxJ
Gc9PCSRkAY9OAzpbuywo9M96N0SPg9MON31iuyppOLu9LblZpptBC/yTaRw1q2n6n+JQCuiu7jJ9
bG/XcGT70JtBhAr0VAULy1yO92ZUdC/tzh7N4UVVmhbBqTHdyDAou4VhUkEGdvGiSloirkAriwyz
EQWzwBqeqUx7j25nX8TMuwtDUQDIvUxqlnRRQcsQgrkRr6NN331zag9Jyv7uerslO5JOm4gMCVoA
727Dcre93nz9cb809b4LEF8oCiw4Z2Re1nu1TNTJQUeQIZ1N2N3ZQ2rDoV+qbFk3tk/R7B/aLgwe
xNSpLnrHYf1TfGK6Trrafp3UjnN1p3XDT4n/v50UdaDFYHvgpXWNS57UGR+8OADqUTaDUf2Y6uBO
iXnafM79tvicJ/5f2vLUVTl1tHF5mLxAJ2isQ/vXoXivwWSsmst1OCR0nGlpUO085eSbS2fxaLjz
J0aB9Bn3/zoynDzfDKldPQEJ0bdWFuqPrq5NB2Sl6zNEcP3t0CCW4zlu80B+2dgpACa+zBVCGlNR
1T/cKjw1GnjbTQGcG34ChEIz4wfKO+E3W3f0bUK5bV2yVxbaRyd/XXKYASx1g/W6JC3l54DPbtQ2
wzel0HuoGTmb6MHboHMwfMsbrilnw2L717jCmKGJ9SAs3Y5tFh5EG8wnrXKxHSguKoiT9zKsuxqh
cBQ5RSlMNMPKTHcub3aRFrNJYHAzTmKeBS9ujmzwhhPT5/6zQapjPXnv+i8xKoCf236OjEPQGd0u
nB3/FHne9M1BzrobivJroxXxJYUhejOi6/FNwqIoUU5wBKOzaTqbUu+9mzjR/WNIs+KOxmRzHw0l
/+synbudUaTofsh4as0OWhHT3I+ICqELas97Q3WOYJl++tYUnIS3HtBV+yBnb/arSeyzpa3xQnEv
JmsBjIzYuasGJ7GLSZz/o/3D+nzG372eX9eX1+kJouNt7UG3Dh5dbQdNsU0+kH8feohsJ7176PIE
3vdqcCld5PGP2nD8ZA+2nfxP3UEyskxYY4w5RugldlCFifmV/udSV8vbcuv0GEpfe8xQCF/UEMzC
Wj5FTbn1NDc9iE20EzqYT++HVN0YvQ4vNrdSwwy0E6VRdcWNDW5qbqzG7S4OLPNfosp4vQHH5WvY
CiNbwry26C6whthfkr/D5nb8x2q/hsn0wg/4F9t8+o2ZjTEKTA9taaFJb1TOY9RE5iNoz4H+YT7o
hXpOW5gtJLIxjfbGtg0XrkSdTckSX88RVIdhDdetxEyKZW/qBjSdTo1ljVmuAPuy9e4K6m4NTwd/
PkMb8UmiZdnR43fLWItDajPejg6oFdNXspsUHcyvaklJwnf84CJDqP6OddZGzwqKdM/ZZOympcc1
SQ2drqem2MhwnjXjBjJmdfWmYwgQZszzG/HKkiGCGxcZLktOKZx8smQOvU7aBe3FCnxoURSPZEW4
1SVvshyaOgMmjhzcWXIpXVDOaOJFwUGGWhIOd7qKZlFfhfnngLrRs5muqRQJqCson6/Tm6ZSt57T
7bXWQKUwiL3HsaJVTV/UQsuhh3bCaQEadz3sD/+MGNz2rh651X+IADlFWnwpefzLGg77990YGejD
88yS6XuQOKRUbMPkOC+0+32sHIRIf7Wtfkj1IdmvalhgrVzRjlZlUpXQYTWlDladHRlSMlmHgrAR
TE04WKvpiql5myRoHYl6M8lIQt8m6rQjnMOAVupYLx66NLlDftB5BhrsPDu6/pU2rvoCSayDZHnl
7slvj3txto7iXSZSVu3iFFOep/eFk+qw0jI7iax4T0t9fZDprtpo7ETrH+vsZRJSGkfg/dEnMalu
z0MVxM9HeQVj73Z3IXrAG/HKGjo1uFzV+0cxDaVCB9HgJDfyElDXrm4t3VYBgPz9iiD9QfVLeRJL
q2aoPs0//DjqT5KAayDIPc5VV64JvCEy2ntutI/ilA8Z1VhE3+PwUT5gYdLS9vHr9CYry11o69A3
5/+Hte/akVxXlv0iAfLmtVTetu/peRHGyluKIqWvP8FUr1av2bPPwQXuCyEmk1S1KYnMjIzI/UOK
9wCwu/6hD9ryyTGz6qnEPsmSubzFrYX/cce0Q8dM2J4GgZCe9haIEkKa8DEdz6sSJK6jt/HdOrta
1iOBJky8hNaA9E5g3wHffd4iqdwJmX4HDe43l0PfB0QjwaFMoMboFYXxFRNpnCaOjeavnQygmWqt
6Zl5cBQE39DacY+0uKGgF+weeWFnFTVdsfXBWiAgg/SF56kFttMCGYxCKUkpKRdlB7LW/GT/tz9y
hhcz6BJ+QOmyBIQ1B1JBRf7+iAE2XtqEVoqExjLwKVjYUSTQE2DVrFI8w4ehBpeGiO6h4hXduway
LNgeB7sBMrb34AhAzN9F6ZfwgzN5mFFm3En+bRodJwuLIHEVffivyBNuFjqKHbhTS5IvrUFLOm0H
zT51h3YwEbzlUO+OBhS9qZMdnksuZPzi/kDdztTXCVhhn1OcPLBt+U83elUMDhS0g7L/q1urViMg
84ebOsfMq5Gdbqpxmy03pdX4AEblIRcATkCYbNdPeX6CLlhxKg3N3o1AIdwSUQPGXhv+I48Qum5N
p34z0+QtTUTzq82gd5d7MllZEhDoLql/8aB9G7WkeivbKoM0Tu49jia+zI2WFDcIVLzfpTXk57u4
dpptkAfrQH/8tbX0d9YYKE2LEzBbxBHzyQxtyJlW5m82mqQoOPzYgMRG4G8KxN4eIRJTHx2kbCDM
49iPZIvZl17Yw4Mw8DoIHMgOdxO4sBZ/SF8B0sh07FI7o7ufm9ehnyBaWtt3zijdo6U2qy6wG1sj
HzOksSd2Q7JdAu36b+MsHk9GS3lmG/some//rHP9rIPlZLnwXGO2BP9c/MunzoLxJe3br7RHpt0y
bZTHAWLzLNIPZBeBf0ssH9iHYnrjMWQHlvAuhYGV3TYhdm678ZYqD0bx0sRQqoBUhLFOkWeE5Fw2
Xa2I6SE5OMFL3rd2mFQoVu9YXIRs0uPtlDr2VQPidm6MwEzOAbM3QxkhvEUD5CIgtxRW+JJtyTag
/m+tO2kMYTrOboMAXUjv5HJbVwy/v7bWEIBk4xGbxvEL2HM9SFQ62pGrrmlu20B6rw3Ia06OD/W+
RGlHG+XkhZyBwn/ytApMWM2vZrS0r+rCz5v3CwP8uDmDIIhjILtYGYXx0vp9v044s2/CgLZA3qXl
EQkDMDpEU7BpTKgiZEZUhUUD8p1YydNV6or7QHsDyIO+biDpl0nd2Px3H3KkJsvAdpIo72UxukrK
b1XVBzhuWWc6cg51Mt2Z2nQmGbI8M8c7NUYnTBrrTPy3qMPpx9j/Ng98KGC5l/bXDrIMKxAfJY+J
Ffnb0QfGRoDG8GJmQbrhLTNeao1/K2sJNfMUPHjY1f0A3bO1kmqSZv4zCeBbeUFBTwZmTU1/maSc
J0FWdZ7U1QhoAW6iRUN+SltHC4tJZCFiTvkpjiRI2mmkj7Lx/ZKGplxHAMUpp6MlkUCrVFllraEQ
PDUgvA4tsPQcRGDQ0ErWPWh21oR1w5KvYylunoNar9Ugvg3M73+hZOp34jv+i1dY4GH2pX3LPT2H
7hNLjvjNNpd8tMwNs33v0czYaxrFu0nlj6gR9RgAW5Ogbpz6hYV0ce7Io0EZqE8+H8OJn4xH6vU6
FOf7MZh2BAmqJXTKhw4RvRkhpOBDoGT5u425YKAgUWpyJj/5MZdQR7Qe+f3X9ZwOe3Q/78/g30B5
iu5p6yXCMtj6E1jSgblRQZrKBiiwdlxQlSl0tGpoUgRtp81im7LgamhfWxy7j6kfNDgl65rE7zBe
z10pSvc2ijJD5W4aIFwA4qRUNTQAJrtoZTlVsvvkjd3yuhuL4bI4O54i9s6bx09uEHJPN9IpO3CB
v4IgJriwunGsVY94wCGwotfGNKPryHBuWQN+v3UtMJDNLqi5mlZZGml4uozlGngiiBoszydpFg3I
rDf0YOrJbo/cvlZFX66FcqaRqEAGbqUzAAQzNjv/8fCj1UvTMkC2iLJ0xXboKnrE2KxQl0mXOhEf
LkNkFEZmA9UHbIaaQhp4n/ySwaiTNTk6qYHyIKvxrINpi9k2r2CNzb6DTJudrMqmhNyEYdh3aT61
eyfti0NlOeNtghAkNOKy9k1C7tHTYu2XL9q9W5ve194rZUiTSjdr96IwwDwS8PFmYcl5Uqm7F3oi
2FW/R4zInSdFwLXdBdm4MaHQtypVpYKrKhWoaWQbImgVXCxbGMDVqKM9uDYS0F+h9ACEjO9+ODWB
uYQ1LfDmCPmsPibrdSp20EeDvDHSOTdghuWtzEV7MV0o1DOzdCG+AwoUPe3GYx3o99RzlYmuwFtS
7LmryhPUVFqEBiotzrd6A/idF3XV+ypBUfRrkyOSmhp+lG4qGwdNmZsgJFxuhdwSPg0QNHtaTY7Z
PsoydmUgVdj4vkg39I2q1ddKT6tHKLmZZ+p1UdBfqpaD9w9j1AStLjYuEBebrA7ebahcvY9qzZ+/
i6iqrS7NZN3In76KII9nmzgR7WZZSETszoJs8YXWQXAY9BujlyHIBEqVRvFfGXn6m4nMu3MGiHez
CKz1ZGeu44VGZ5inLq7ks5klu370jbdCGFCyrrpxR245UuiFgYN9Nw3m8b8tO5las3IFaLho2TIS
1dEiWGCncWuPqsFoUzpTvyUWMupmiK1/6iaqS5RletdGm2U0EghK6NXvGK+F5wGaQkeW46ekrp0g
Wl67PgoR1GjmKI7IpAEuUXX1DNhDpmj6qYuUQXrJmz6fu/Eo9EvcaL/mlZDxuGZx9Y16MXOc69Dr
L940Tc99xfqbBh0xGksMK7nriuBKYxLIxbtutMAZgDuCUaO9xwZrH4Fg5TnVJg2YonFLY+VgGg8u
CANpHnd49zj2aUhjzRSnT275u8F/3k5kwLrzqBoeRVnloOUqhpOryJ0AG7b2mWk30NIBX9Tsgmqa
1nKce+plVWECA5gaW+oOBjDcVR5cqUeTKmzQVwgQDCfq0pKez++9PHsaFe1JMXT5g6aitlWT2Dts
MAbI3STNQaJ2/0ouSMokV2hQHJYJfcn0HQoBgKBQi1DDy5TNi8RlOxwsQJdXYJgIkMpu3FXWBkAz
N7atrUzNSSCyxYK1zaforinq6A7VksU+hbzRSief1kSZXdXwK41SQ87jsQpi9252yjs8XDr8D8zr
5gGYknQnj/fLpOVelbqNkYHCNsgrZ42CK2BIglg3Tw5+OR97gVKkQGtT/9PbX6ZjseEeguBNr+8y
Xgx7F9VCj3Hi/EyyqfxR6QEyB179XIIu7W8Oeec9B2PdzA548Q77ZsShS61Q4LD04IFHZpW60LSv
jLi5eIVmvZpsO0Vl+tq0sr3KNAZOW5l5JZJdDuD4Fsko63WZ9N7Fbj1DJGua6tP8ZpRmgO9ImtQo
74M80qeGRwC8JcMIlV8MdOrdSleQefeuOPCklgzWZAlME/ucvK53UVFBDc+xA8i6FmzjMDN7ZiW2
gmkf9z9rxKo007Z/M6SxGm/M3pweQY0C+GyctDmOh9h+H42mQ7Gdmh5B7GaePvl694yUx7DJCuz2
O4WFcBU+gnU2Xpcev1LP08GmMPU5C43RAL5DjXJfvI/GMcrlW6cGYkpN/Zgf+LLa6gEYTFNQWCMW
gEL4QdWoFBZoVfAFeUTe3gdXFM4Cg2fqX7l4ovEI3G5r0wqmE00s1MSeilsm+dQW6Xj0VFlF2/vV
1VFX1I3dCN/TaDgbE7S2wcIBfsa2FmdyI49Ji+tdz0EWewD4iIe+U7bIeI7aXBsQFVm9Sg1d3BmD
31yBfdGAZkXq1BVNjf/PRomT/jPDivPgHoSA4DAv7B8e89mJXk68S4MrZNB2fYI3fdiZ8bAFk163
XrZ6aoIriv5EJgGavq3uWwBJIzzKMld+jYrmAOId7ZfhGGcIl05vDMwCoYd6/xt4s7S9w/Vhj/JS
oDbVJM9B3WKmt4dJJvVtiuxqlY9VcilUVWqeAh4tIAk09z7sDnMqti5FeawscCkuJDOAhULXR+Me
2FX16kgDBf69NnVhI8dvRlBy5fp4acGQ9sp/N8Lgr7EpY3DkghUtaAPrlYH/a5sZQm7JCayt73NM
t7VfjR92XOxFW6X3vLWSR7O0AIwvdNBXdVn6WLC6O+OJ80aDU5I0F1BUXyrpFmdrzIs1lHEhsKi6
AccbcEWX1ERahkeYGhlljhEPwp1KqMfdkHFwvgMSV9zbo9deC+BHV/0Q6F+STmrrujWrA3VzZCyg
jimec0MdwYCzXSVghvkSZa0EtkL3D17iZydUnbohtkMrnjP2MpVxctG1MQCBLmAAEJLt11rtx8da
dZUbU2563CYXxCuhiRZ3SIYBhbUGlU1ypO6Hm6FWA1gM3GgEKpi676jsAMNWU38LXMTUVcQ80zsB
pBX3rzKo6jMq4tz1hwdSEigByIQIXeUR9aCUJw9oEtXf4vZ9DfLQoDgHLiJwJOOBpD/0SKZtphY1
ILJujQeU0hsPBQu2HaKUN/Io08wC4iCQK0SnwLPrZe60wtNmPJCzbaEmm40dMFeYSjM6tSbCkd3G
rsVUho2rbeXgvJnQ1DrkoGNa9YoZxpmi5kRdiNRYzw5n791Yjuk2RanyWrbM3TcVBMPorO7ip96z
WqRrOsjTKHXptL44272ITgjqZCvKavV2D6rgrBq2aedrACmX/Mhsyz/pQG3N2bE8AiWXRIaVJpCd
UmfdKNPdCAzQvNIy4c81ESmCKuE6T7DtMQsA3ZJyyO+CHG80OXn3bVTBBAzBSZr+18U0ZC4kEexS
hHFf8Cz0kpKtM63Pt3O/iSfFWZ5ah7lvRHj5tnV1pSXq0s3vRslxPlSTgbeb1y9QYguSOnks0lMZ
i/yM3c57M/kZwD5/9pO6GU5ldyI7zeijwAKNqk5UM9bVU2DzaYggGOyhltKKNHNFNkcN4M9fhxVA
UZuFBoSuEEZHGhVIuyQtHydndJ4kA0xmTG+cac4TWSxtOoA+gt8xZRosvV1lDfdO5FEhI7HuGJTQ
Oq1zsaNCqSRrwSFFUxNIyR5RjBWsqIuSWOP6f9zJs1p+lwLi0iELH/DCQaX01JanXjWptNDnY1IC
MzSVJ7qi4drmEuTElgRv48ecmNxpnDybqQGfz5+XNK51Q7uBlFa6s4s4X5Nu+KFU1WEN/k/WZqeL
CwcA/+IURb4udNM6Sbf+xaKcnw3B35s4s/mZbK4Pfj3HLk40OCkPDrYGxNE+XGhEooIOlM7gVSu1
+yVNNQ1ectLH9o19VJbbSDOQidJU1Gg9KCqVF/XIlSZOST9PnDNa/6y1LP/vtcj+ccdlLfOfO9LK
ZlVZJ9Ri4/GJh1Gbo/KWELz+RxfHHfM56/FYWUaxnfjcpVEkxJPC7C62o4mLNFl0wKvt2JsZEDtk
my99AFQOmWEcyUZN5TaoZ1YNygxAUvqa9DhBgLeLeeOzBvi9n2mvTd/W3yvLf/Xxj/AdVNDzBfCk
88W/hvRIei+Qyjiq4UrN/D+W+P/uAwkwVHmBv3vjcMc5t9K1V0T0UCZFsu2gUzuzQ1gelF2aRneu
PX7kF9N/SifTev3bpMg3u5kd4j8nyayxXmPLTs+iQvElLzV5R02fegW0MsPFMiEQd+emakOeJ0r0
VVdsllVj7IwUZ1RXGOOnqQUPtaito3nJwQBXhy5VUELdQcX07tooMXZ5BCJYstnIUK663qtADVo1
mwE19YfIY8XLqE27qjUBalV23cqDxS7i+t3ugbHt0AJf9+LUOEN+2Bf/f9vrFvVrlL2aE18qewXK
S2gyj3OyrAVt7ZkH3dOSPysGs90Nji/DJX8mkMJEFDb1t0tSjNvxWxHb8kSm2Z6EdYSKMsq5TVqU
nxOreVpuzfHA2bVtMobLMl00fF6aBkajmJemhXRQOd9x1wwnAxWCzJ0QGCwASbkWjeuGWsdK1AHI
6DqP4Ak1HlDX8lwqG/l1ZgQFRSBIdrTCPJcW+FhFgN0HBU1q0Y8G29N5pcW0rNmm+Q7vG+9Eg8CB
PWROwc8DyvjXsvSw41YbmXnngRdfM9pIzSqTD57pfV2MoOpSXdquOFWMXJuI8hPZXB8EBwCF32hw
dlPrukiFbxdbZf5eltVG//OyNCnQEMzKBMtxjsI2iJYdwGhNg9T0H8tGDEeFscGuSvaac2h67Oxo
P+PHwEFQl/Yz1HX9QaAQCamJpUujqGXD9yU/+zFOPQMqiHeRnL4FPY5EsacPZxCKY49HfU8Z6Yqa
NKogEZt3O5oagWUdrw01hfrLClENgn9r6B7+sM8rf7rJWATpyvMrsUWIYzhIL3407UH/6kGINYic
9EfJsyHsZOZfIfjbn0HjgXLCsQ6+Ge2FHByoEoe1B075VjbNpYKOyJoG3J0FjanvUHZu124r0kuQ
xOU1mYA9QGor/eGaT0NjTN8sFKWvoWNbqW1ztEOKGLEHBuFOvHPHr6Vus1WaW/FdVbn2lQZwBEBt
hRrQUGI3DzQa+JcjE3UUsj16RgJqRUdBoCQTD2QTvQOU3TiMDy0ig1sr1sQtKhLzZnT6PVOb2gyp
JOqJXku2GhjzoQgMkcfY88wjoioHKmpZCl2oC3Vn5wjy83mQ/MlOzYjU0tFJ3f2fdrUs2KG1Y230
+0/+yk43yCctOaEgZx78Yzqqd5E/1sX88ZZ6G3IDJLI6TU2xW5Y1gam/ZL4IW43Ji+sioSOByb8N
EV7XKDRLH1geAPZbQ7FBdkEVGrbRvHqsQxmf6Iqvvg8UgBDVjyAHeVLl8t/crtZ5XnrQD31AMijD
KaVgYRNY0W+kzgDjLvLvMv2JGr322eZ83CR4NJ5bvapPBrKr28m3sakE+cAqLv3+h2XGoTYV5W9w
cL9wZ7RfA00iuI/I+9XVdP1Q2yjd93Amu88qfwhFrxtfR3s4CNcofuvedORj0H4FaBMCXWA/9Dhb
JWKYHnWzynaR3ebH1mP5zfaTeG0Eg/gKJP1ubPLilz4mX3iRjS+DkCNOn0Z1Dgxun/HNrjfe4NWv
Hkc4ULla/XRIPT85tV3qhE2ccVBgO+yU+sb02DPjETwdzldoNEPNKbL7M/TDmgfQtH0nO34YRGWG
Vlwq0NbddywBkDr111qA4joQYMZXrazSS2skOOxb1vC9czZullY/AK6BTJZyMJk77lBDmWwyM6/u
UPxS3dURCrwQcGgQr3fKOwPaa/6qKfGJp+JGJtRwachMi8BKVlKr97HWZ1uhQB/4U2v3pl+kK4SN
xdFS7715IEK1wBTVd9RL3Ki+lGZyWSYVNd76Y5KCxPNjoQoJ4zW+TNlWI4gINtTvC5OPlxhsVfrd
DyJ7mxQfZ5Pz8dSXq8pRlG8z8dvckg81n/qNjKcTA9aVG/4REjYrxwWLR11Y1xmzMEEaA8GBbEsY
h7gy2QUFGi80SCY3MS6mNbz7MyDckSaLnZPW+U5IdBR23X2pU9t4MBE0O//FPrTVZ3tm9l+cgr37
twAAhcRegf+bL0GUmQ8yRjXVHMmqooG987siCXL2XHCDEiaBStVK8C/0XQ/uici+wy+mfh4gybTv
UcK97UfL+DLhwRtzL/mOVxjoU1iunUfuTDeoVPsgykBBspqJnG79LNVMViMwFLvNPJMcnAhFYDTT
AqLixjOIjnv/zKR76h4gijTTSXz9CwP4iByw00PtRbwp485+AEI82+KPEZxFnoJvGOLVe4tZDfIC
iQW1cK5Dj9oCvapl5j8gXbQdG2+KUZOYbMDRZfzIbFQWAjGbvTiTLtaBKcxbLWJtN0xDf3Tbfjwj
zw7xca9uH1o85lGeN1Rv2EY8RTnAvavkYeIdGMMar1GqIvYb0/Qq/Ntnm7j1H58tbvRPny3VNIjs
qtovKt1KJCtDZiX9cS7OUl2g5vsjlX0xU3tAHQk7NCLPxQqRVVDIUbjO77x2Y6VgDJiNLtK2G18m
2gpp7Aqn1t7bSoiZhYmM8FsnI6tTvKNj5zwpFS+pmorr3pbFEDv3GrmzpFcdNUBCLsLl8kJX1PCs
BkNZ5LrrZaBto+8p06NV2Xlya2WxdfC9JnnwR1XSNoLqF8iTM0o8m1fyGG3LRH7Tekb1jwihxx4f
JR4l1pLW/xTjny/JaYITpQC8LHW2QiY49oONbkRw1/F81KBExaZVsGJmsX5l9EAGDoAFPbkOINJ2
Pn0ht0gHzanTNIjADThrpGnfX3vlNsSo5VPT/+Ym8c3fVYAiQsbK489dWe5Qyo28Hr55W9NJpl2p
uqJowgy6Ia951erH3HQhO65N+pvuyF9jFvh3SDTLG9i0UbGu/C0jcEPGPWSu1LIlr3bkP2be+7I1
4sb7qURlO6i1wbC79YEZC5FdTA90tKVuo2fZYT74qlFUbKSfuohlpoes1ZGJblFd6hNwNU6dYWUY
g7MJqkA/O4R2xUticLcoz7h7vyPUaU5xjzhNMZn9GUUmoJcoQVR9hkBnZG7jBkXltSfFlsap0bz0
W+Y25k5WJkcNC5q0iodLzdoapfyFAwYZ35UrMqY1e/exXM7DhjFkf5U3DXAvluC/hNJC3iB5C611
fuEiApgQ+lJhX0OiUeRA8yN1j0vsvPotGN/6lY/QpFyRsVMjdOUDKXOoW++22BvDBPXHPMqttdEA
aCixM3DwGj8x+qLhK5Rc+tzGd44uE/+xsYoMCmeIm1ODHFUhENL9p9+DX6gCrz9ZPs2k/pSnBjTL
Q1prmQMhIYTiVWOWnrWxZeEWV9CD9VsdXODXxoisi86fDQX3oobMdDUlwgrdbKw2KXYqHs4gkX+e
4jIkl5xsY1B10O9J7M2yQpfqzzidJKDp83m10qBKdgxUQ1dx7vQVmBRcGHGeCzZk7afOBnxXeTme
DaVzNu7Jh0y2U/8zm5Zc+uRD3bouHTtcRlzDq9eGC0HJTiBhJKr0vckQjexQL49+If0WhEPxr9lW
0Ai5O51Xb4dS+00RyE9ByjxNofKTgDy9B5r9jLPj52jmH8FNmuw78bOWai9AQVsXUwM/oLCSEUrx
Y3Zpx6IC9xLX7lGEZoZtn5iI8RTxCoyR1U8Z5xuAFCtgP1II1zhR8otn7fc6dvsv3Yi8veYm+gM2
PD64J5mOv2OdH/DSGsCC06Ga38s3Ll6u+D44FX4XmRjP86Vmce1odNhTVXmLSiI1Qo0rgMwaQYsn
cRrsUxNFe6DDeAPw8h5ind2jPzXBGcWCXUh2jYN8se6S9pZH1nQXOBL7FzUhAVcAMka1c7JRX/zk
15DTFXr1HNdTt5Jg5DtTMwqtPOuqWWzU5YKz0CnMbT0BEC4qdmFuXD8HQME+MD8KdbNLgGtZd25V
PDuyr58ReQW8seEP5BjXxRUoKf9GvS7rfsqqHedFoFcHWtUiwfdQrVmrAy0eROJA3WJypjWwQPaO
ur3fID2IAPeWumMaMZzGOn9tqZuCKzQ9ILthhTSKTLx2bGvQW9Co7w7ppe+xQ6VRXZrdDSGDexrE
1jVdNc6o70tNsyawLecdCjK6Y4/NAUJJZR5d8L8VXehKE80X8GWLvWnUzrQy22hAAH4EE7xR4mBY
QplZXVETQxXgGKVolu7f/JZpNINcaNrS/X9farnlH0v98QmWe/zhRwMeE/wwGI9RApFlDSoh9You
lwbEH866thq5glBCcVoGvBSU9G1d/jOF+suwr1ZcunT15w2KHhlJwwPL4f++TNJ+fDC6C32S2bjc
lYxu19r1yrWN+4mnOLupD7FMoe7sQpc0pWmyVyhvtgfNSuu7HtKQDlJB50oxdlLTjA5QIFrUhKNp
vdsEXWX5VoOo0WVU3wBgoznbdjxHrcTHXJpRZ0DLSc+8LPZJR+32VOBJRHddBkbQ6whX5NfKT7Az
58ngbvImDcL5jh8LI0qFwm1weAu6d8ErnJJbI1vPS9HkhL8Vnkhu81IFN5pNkmrt7BJowdUCCdEO
DBP86HKdH+crrxjer/5iIxfp216BLzbmUVN9XC02Vy2zrEoDi60FS2iY2fjGg94teGgGD9xUCZjU
qRs5efDATUhoi9y8JcqjhbzaPumdIaTB1vaDhxrxlrIV+mWeJDiUAlHEg8gXIKIVZ9XNt6wraFLa
n83kXDVXb37a3LsmHi4qWPwoY2cvLcDNFOjRwevkMwHSCYYeKyw6IgGzfTGRB9nLdrqhynyljzgQ
FE52BwI9+z5LM++KB9KGetRoE9icC6v/OYxxjkxfD0ReE7Qs9N0ILAZeGZ+6wlbn+dZ96z+u8sx4
t9HVUNjuW5KMxUqvS+9tHo13uhE85pzn947j5PfgvXbPrJ9OZII4RH7fA4h/i/Asg2qejENyG4b7
BGRMd+RFTd+xfW7V4kI9mWb5fVfVr7VXgUlDrUwmycBZ4WpmfFhsQ211oZ/p+Y5caKDgJYouahTx
kI3WTFrIica9na+Xu8Yet3a5BAP1sl5sFebBMyTwWoaPD5zVk3+y3f6eptGPBFxEC6XS5tPqRgsa
3mz+CMuPkONEKcD+dV1MVdTdycBLzssn416UrgzQJKImFb8w8mVuF600zfU+/VStGQFGaoKuilyo
CSZwgDCDGfNPRYt6QwDRvbLk4XJbva/8vdYCt778pEM3aEfdF1+WXxwCpOD958Vh+XSycoJbHb/R
WvPfMJCNirqOt7k7NfYRDBtCFdOIg2dCJEGrS/ktY/2TWZT5UwbJxqOn60DoKjv07Cyt7q8T9uEA
f/ps24PK6OCXjf3MQXRHTrprGmHv6t0ltRxtrTl1ueIQ4HscpPEi+rG6CNVzm2DaAisC5uQ2MB47
V3Z3Pkivej83Hsk0GKD2iss4PZFNDnGzL9NaD+cJjhk/SmMbcW6AiRMQPeyrh+xAi4MTNz8iKmKs
qEsTAvyzaK4h78k0TAglFnLodrQ4qk3Kc2ZVv2iQPq6WGiekcOPbfPfeEkCbpe6GFvO9XFx1u7mS
PzVBln2rc884U09ie7iLPHMAnQh+oEmT8T2QKmsaJFMNicyV3UXySN18aqy9lyJYRy70EQQq4/Tp
kQyaB42XoJ30PX0A0Hrox5hLHCVxphLpq55aw/1ke/yumcTPSATBF0i7jxsoAo77WKKbcG0N0i1g
NLMgODddCQU+VFB/AU+hDUrcsj81Qwromnk/mwco8PG2BV8IYjTh+4kbFGr7Gae3YPNzpD5OQ9Ws
PgH1rIxBTNywHjR87CaOXil/HevVd854/dQgybbnDBI/iNIGT8qBUtvYA3632VcNQc7vmQMAZC7s
37lV3PpiNN941o/QAzWre9dKh53fmvIYtW6OOEWugzXQlk/5CGXcCgKdP9R0aJTav1NM90oEg/Ev
Gm0jq8C/RqGjJEHVkae+BmYLI0fxWZHIF2hUgMsZ9sVNqOrzIvCQRkRAbXZzUXtPbqiOeF9tVG7L
amn2IyKiA0gej6D5RnmHtirHn6WXAF0amK+QHW4BSjTKPZN9/tIO9tlrjOQ76nmKsAE8+so9U7/U
xojUmjWm3z9migJiFDSzdmPAti1LX2tZhgRRXBUvdFXFbj5fib/Y/uYX64aO52ZTfMqzaa41nsAM
tv+U1ZtzbM74qDmTe6D02jzqIUu2cbQWZSYfOTpyplWKlu3JLrNiVU1I7F6boWl2LugHXs2ymfms
3MI3NrnldwegkCDOW9QznxX20rBnPQi0zUB7Uf4+4mSoUgNMwRlr8CibjTA3CjsfJm4AHuw2yf9L
X4QZX0Upj05BDtkRQGXy+lpODhIuhljTAPKE9TWFhqC1zia5BoYqOi1u0egk2zEuvFDaqOYUAGqc
eDkMT4kwqw1YyuR27k4gYrPdDh/J9IYnLowJBK7FmQapER4Iw1DUdU89Wk3mxvtqtiHeV4stLd4O
vOoR8fLNfEWcWZAfOgvf6K7UY3rB9llQdiF1qUGQF8ScMbvabQDApvJgIBALbSUlQra/rDF7qAn/
XuNvd7FaaL82A7gnk9FuHrXcOBE3QwR10n2OWquNVF8KaPSlKhYtbi1Eux9tMZ10iL9u8HD0TgmL
k7D3J/vM8tp60UGXPtPW8ao+goWyWcdAzX0ht6ho7bOhxzvfrAcU1bvf6RvDGIQrWsQs7ntd7099
PPhrPc7T77y81K0VfB1y0K5O/ZQe9bKoHtVEGu/yGho6JuBCVpq7h7zAOi4z3Z8xAj5J0ovvyJaK
cLCD5C73DQNirhNYRq16gohy/u7rQJGFQ46xWhtIng5g6AX3h62vJV1ZOKqKivsIF+BqHlVXVvLN
6SVU3H2UCakGpJg83jEAendObyMpy/Ek6rGNAL+/N+0CPGfuWw+pdcWXNv8xkn5cMxdBV/pbFsmQ
3UNZTmlw3TmB7nwtwLULMUXx1ZykHvI8E9DSi8W+dwdtryPTeRMoCQ+Rl5veWinPxKEdVGDvTGvx
VW8LyEGi/kITWflUofQepdu4irsGsqF4JD9pGX+3LaN0Vek624iqAzOQjQclSjTK4/8Q9mXNcSLb
un9lx34+xEkggeTGPfeh5llVJcmy/ELIdptkSubx198vV6l3yXafboeDqJwAUQVkrvUNdMqBm6YH
t6zebmes/xS3gNgX9chku4FjQfzsZ8Uhzw3/KYbg0w5PFH0X9uMXXZ8yvC0sKfnO9SCV8nP9hETG
LDfrcoPH33DEhH84To7bwx+a5+vEKqJZyYZ4nFGLJ6Np1pSOXOf9CF8zAz4IwtdBLV2813lJOm6A
basund7UENZH9gJ1VKSGe11ee/WqDKxuTig3wrthDXzxuBtsCd92rze8eFozYIdnKcm03p2tfLu6
ILdWL1WLp0domNaDShxjGelPoTu+f6K6v2oFsBTyOcBKrmP8enYCqYNVPXnFc1Wp7zaijN+jsl4h
ENd/MbMgWQA/NZ5aIRDZM/N6pVLPnVtqMmaByMyDIEUEChRT2UFEDvOccEdVtPF0FJk+IU0BL9di
ghEtwKur2GvBVtaEOwJxUR0EAOB/Y7tHBHLyk68fv6q1Xq2pYZuYO3gkF8aQbDkz8JYoE3igd3XI
YaZjxt8D3BXCcp23wpfxwnSc7OQnTOzllNfLoVUtuN7gi8PN8zuvsx9j3jVPQkbNOgjybBtmDpzS
9M6ox2TDcT2qnTeE9uNF4E1q4TExbiAhSBh12vhKlcvAc6wlFXuQ967uewduO2s3ywAXH5vHSQWg
9idRtkVOAwRDODxc4AzyXld6RyOIt0q6y7/yrAhsvGp146RT8Z6SbAHIYm88IrqGq9BHYbEg7n+C
1NUGuV4LrzC4PEFIsbpIBGNudVSkBqDbm409NzwIIHS8s55BA+923Cq0NrVA+LCCNcS96EJAEdfV
PsZ2CIS0cP15ohXGYdX6ya2r8NFzmvTQjUkwJ0Vv98/6NrfTQ25reyZE4JfQ8k1hSljMcNuaX6G3
0QLzb6Vnr3VHaL3gi0idqHtkooLgkH7UjvK9byehaGxbrbxKE+LVbYBEFtaG0xfO4MwztOML7GLe
6wmIAY3MWz31n1QcLENjAsegaZIN7yO5QpIDeT0x4bmIXDnUbUAKSdJ0YyZZ85l6yCbi6xjmfDNM
trL5TXq+Mdiw/ssyCc8jXwaWjCP8jeVCGk66NdzP6JK21ccitSLi32/p+pdR/1vrL2PvnTu9q1IY
7XoKp10/IukKK/RyPyACsFKVaT8qQMJgc6ym73nwUAx98Ic9lT9sR4jnNjWxsgyH4AAUeHUb02aF
sVQjmEp0v7GRV+vYkDliT3oO1OoJT683qT/Zc8be7pzpO6+6gJjENith7sPBvO7drIZB8di+M7Hv
/eDJgLl5lz1zVjP8TvsK2jSZvUodgIujpCyOIMGrJWBP5afKM78RtdFwv+GxlXy/j2HRJBdG4Ly2
Lr5MYq0BYVyu7kW/HsoV7JHlKvXC8OCMoF45wwuh3/O8gzWdDMaT4KI/WC0WMlEZmG91cutgD49s
MGfIFpRAiOCWyDHDRFiYFweyocl00dFFarU7cDupFWtF65la/2ps4kpkLjIFAVVDnTBNwLwSBrRW
OYh92TJMNXV9X7kQDBib17IVuf2jTTxxhR/tAgq3YXaRoSYwtNEBSt0O/6bAIV5AVoM/GAVc/0bD
S57DNK+WcJKajqB8pTu3SNz1VOT22Y4LZ945rnztLHXN0pz/ALEf+Ea//S7LP4d7sgV8o0ssCPnj
XQF9BB+hGD87OE0XAD0wfKLbn+otrty1V1Q39yF/tLIzuN17pWCMdDckygrZrJ1WQgx3giHRvcEs
OAw/jDMUbKBEVQC1j+DKrHSifk/FZszfi0Q9xNvhY+v4c5FaYwZ62P86Np+A0SlVtoC07cGpPbX1
9QQLaEQ4sokyk0cq00Z3CfJJbePEiw4mJp+kZxC3/R+Bk8uz2w/8yqbkRGIIturtNWCj8Yp6jdn0
B1h64Rlz21svqrZGG72GFL30zPU/+4J+xa2Xqgt31YraXiJCCYDwULGXyIY2HO7r4KJkDT1uPPyP
4MggBxV0EkGX3j5OgIrDHLG2r01eN/PcVMPn2LffOt9L/rDKBsN1HspJSyyVWPLd9WG0OoQOgyFb
iHs6rKGN0o9Ik3RmdAxM4y01An6bUHaJmR3yWL7RNI0WCAIs15mwu2RHkzWf4zcIMnyxJDUv0vVq
hyA9GhVeFVr5i+qboQW1Q9fzXszvXakeNp0pXgx+OYNg77QGaSZ78WAvrkwhv2YBaNAetNhOcSr7
kwCBGlCDRn6NYQ3gMGhvWF4UrH8emZjRdFaZ/aIwszlCgkkdMetVR6xA4o0zGJ+EHUV7O45WoZWV
j2kad2c38QBo6eEMOiDmMq8CxjbUanROcwhD8eXWykb3ew3yxx6TI6xaXG7A8hIRMupLGwjXrZxe
GQ9UikrfXfz7X//9//7vt+H/hH/kZ8BIw1z9S7XZOY9UU//Pv132738Vt+rt9//5N/eFLRyHQ8PC
8aE+4roC7d/erkiCo7f5X7KB3hjciKxHXuf1Y2MtYECQfY9VEIKbFpYI3fp8Y/taVQFM+muTjKDh
tq33HalzpM/Vt85Y3NaxYS+TPRgr64RmWL3jdBtAzZz05E4yWwvSlYNdKp/JsYzWN5fBJGp+KoNH
fJIAwtynGXHixAtkYzIYhECZiDZhEnyso85lli4YfuM72BMDPas3jsqGo603Q9xUqxwPPSgy/dma
Vu1niOlnG6djmLE7mVsBjyS6WxcaS51pB3BTYLO/v/Tc+v3Suy538ctyHOSgXf7zpYc8Xm70tec+
Nn00bpAEDoGaMqdlxo3ytUqQNNHTiX4CD7oUvDpTDxecJ1C1GWBif92rUoGxy6T4sJ+eaZkNe2hh
VmzsHKeWr2lUWYvYTvqjB0vMfVlAJ2NEburTBNFnXF73u+4K/WlgvHVXFsBpJEzHA91mZjU+tDK2
d5xbeOaC0uD9w+/St3+9OJwh6ourwwENcR3X+fni9CIpBaDz6vE2SXcLB7z8nH9ChiK/wFG2u4Cq
/0yPw6hWxooeeVTUvQDXUpexgFexJf03xIDbpetkCqppeDBJVcOswXGaz1ZbHT09R8RL8apilr84
RgHLoKJH1zHn+9o7SyOvzgDar5Cwdx5zraZfQtsWcgdJsKc6SIYl66aA/iO10oAqGlaO1uVH1Ayu
tVXEwduzszmCU/F28hRU+wMFyuMQQDPD7pNqXgdgEcrmEd71zuMvfbl5rl1rK+Dc8cvUnhzmrNbx
d7qR7OemLgQ7qUfQA9NfdjB59EfV+9lTozeIFBaVE0MADIUscrtZB+rhLvML9WS1ZrUyzClfUiuN
7vv0NjqHeO/DLd7IC4stLd4kH8Tlu8bTT2WzWVFDaTH5D78I7v/0i3AYEyb+O3DM9kBD9mx9O314
UuHJYo2QkgkfHbyiYB/HhlNvQl6ZeIZR+cn0a+uNJmHc6IZD6ATDyZA+pmhGBSvIODmSq+zNJZbM
Y2/2sPSx8ouimDXa7S0CCBDeO2UMc5mk3NMgaqDi/1p321nIkmBd1wIom9EW6cbrJ3PPuDD39IkP
iV3OVDQCbYVEEdtwEW/vzb/1uVXwql3/w7Pn58e+vpgQgHI5c4VvQYjOd3++mImsmJlmLLh6Qz0i
FZv5MxP8hbMVGT5A35m57FJfvebMWdJcl3pUlQRLr+c9FG4hPIs0YiHAPe6KTY08g37OVvrp+mED
ktGxa+Hlhg5UDY8PBJ1MiXBaOKl5lZiQd7VYdjH9JJpRsIUaWGa8NyA7EyFKAFl3g7dqHhcFtGwC
P724wLn8/VXxvd9+Yjb3mOOZFiR3Gbd/uSqYUfFQNal7ZbDLPdraMAPSJgkgbNrlljRRQzeOF0Nx
idwpXXyQXs5haEByyVQH/TwQYwWk5ElaOfBG4OAGt1nUVWxAizur5wQFzB3Ic8AKOdw7GjEYh2uv
LbyXe6/aBTrNY7Bu7HVoqAhiiGJERrihYqvregGGkhzt3+qoX6FDTbfOuh/VjbXAVJsbr5WW9555
4cQf8RiGr4gVxlDqcssttUQlPLaCCjZc1Pqht8/rGga53D/I1tI/gfELfk7FKrbqaaMcAFV0PcsH
F88IBBWhmoIVPwT7BcD4jph1tT88WppAUoCIjNQtVkq6pNv6EQ5KaYOwHCzCZKgg79ybwRbm3sWp
bSLIzE9NsBeZ9zlVbXOlqhyvrkWKHMaKitRgpqBQMfPt738jlvPbrePDb8M3YS7gOxyrcN3+4Tk0
+gyvu9Eur1KaOuqsXuK6ir6qHqDDYHDZGZmfCPA8AIChrye/FlDEQH4/eC2QVlrBNxUqGZ4bPf08
0q86hgXMePAzIwLHFVosbh9XiElBrpaKIpqWsminx056UBUJ1SrSjnhFbuRHyMQCaqqLWGE0G+Fp
lRtdzCqIj5bCGTZUBNHofZdUhBXyMgLUbCls/MqJERQFVr2MJrf5QL0GWxwzo6q6EYcQqJq2KQfV
7Ua9djIIScAJzLxRr+E2lz8EtvOBel2EQ71s+6y9HYKOM4KYA9y3lXivluW1F9fyw4ekA/91AInn
1W4tOIUzlh2AUPCezLDcBrIwX6Eq0qzwTA3W1C2OoX9eINfVNwJ4pw4rCKp3efN2360dTogA6+G0
26LNQ4Tii0Pd8gm4UVg3jmUnn6C5zoHPQbSu8urtWCMjAFqBN4f6RfQd0yc1y6YyeE66yVoExpA+
KGBDN23eWVvak9MgA3jfU8+y8OoXA8jJ8MnqgmFuwTQOwWlwk4XeUL1TNeOydux2brrTex01UL8B
o2zG7Ns+RLSGiVX9IEJEUBRvsy8QgN+RM2QTN3tnmPxXgBjdeeyNEvwJ2Kd6TWVuhggBe9OybZyB
yL6IqN7VgXoGmSF5YHgcXkYsjOB5AYNrJ++ekOcKYWcX5k95NtWwCSi6NRXdMm23dQfgOBVhwmyf
65qt4tbOL4iwm4ucpd7VKvP0gZXe2hwH70pVQxQ0i8AKppWt6yxe1nDuuHUP+lSdrEJtKVgL0yCo
G6bulgJGkjJkuq4ZPGCjOwZCOCZLAtJtr4YyL1HlIKiX11s7qMofnZW82fEkwHmtgzmW6fxcmna9
5mltAA80Qa4BLM5VEbX59a/2kybbISvKNQIW3bLsYImnouJaaDYKYJBwSdZEFGXkMG2sU4VbCnW0
cWAcQH3dCU8pEZXIyQ/jZ5Hni2nMx+c4AUFDlK6JXAtW7JjdchA0crxItbihkxYLEIuGXV81FTJw
fdcnxzrOy3ltMv8CfVK5tkURwXEmHw+Jheg8IIneo2shUeDmUnwFp2qZZiH/Ebb+vmuQkaHhgAP4
Fx7KaA1A07T6+yeh/evbErMGzmyGF4NrmiaeKT8/CBGGKhtrMDoYxpsIsfYB0ktEGYDc1NmXrbmB
VBgiIlTXwTtKNt3T1LglDG+gku96hXmJO4X5QF9m33L8KgEu4y/3HsDwh0hUB9HG0xIrpLPSQmQV
65/OX5KoSqsNbOkTLBxhjDsP6zq7zSNsoI/nLR+TUysb60wNDBmQ899fBvPXeam+DA7DvEH/c11a
YX94H3jDAJy3YO3pHdPu+ZpJiluewfkYIl4IA9jWBL3M+02fhvaCD3b568OARhQpQP5098sCenbI
lMXzvz9lbv4yz/FMYQqBb07g4cF/W3mCaWrCaDCKT7cJ/RR4FZTQw+gLYsKpDspDbSdZl37A1n9W
0zu+MgGl+r06hG7jrZrZbfQFVhv33nXceAsnKhU0mpYU5sw8P3q2HGi55OlylDWEg5HyWKjElFcj
LN8/wQiBL/oWNA8Vmnwx6k/3fgoWef+wHKf1wz0S4uCdjmUwx8LCdn3OUP7559yP0xBVk5NsxgBU
L2duw5Slm2C17WGiiQCSd+2nHoa6mnDSt8kZoLfq071HYPAJ+SFrmPVhANdGC1SGaBhg5SQhMJ3i
nQMWaC4fHZaVu163UpE2IRLBozuEB8kZvKr+M171TgKesGl+Zf3+738Dlo4u/Pzn4uYVHlRCuOV5
4GT9/OeCapGNyGSFmxuHyy7mt4gMYvv+0QoVEpfQUKn0JpnCGjrgqO9GBU4bBKpniQsVx7DtIMzH
PIStQ8tej9ByllgvgLr7oXxvJ06YqP7h14wvydbRgA9/jMMs/CW+b1uI8HAhfo1iMbj65l4k63Xa
JnzXwi58DqQQEGy9E36OMh8SeACeC68CU5IP0YzqgQDyVtBiRAI6UvKzz/IUZkeOezKRc3jOkBel
bip31D6UCLtQMXcgS13HPYOoY4TZ8tAUO2TMvgJsFf/IihMmjXgjqdBGRioQr1pqeI7IYHvlQdqs
MlaWhybtvB2SyP26qfh0Bjc7XOBRbr3o/XRNEP2Ypvf9WAaUHl0kE4viZIYSLxAoSHYnAO2PIkzy
nYW729ThoRYKVGF7nIznCrobJ+pF1VQc23LagP38RvVURY20GbsyWJiY9s9vR6DKWu+yNodu1ioV
rqnuw8GE16zbMa73H+qyTmWHhpULpy/hN0lD6FAOyF9rK62yj3XUx3CqXHugdQhY/H7WsKLGmlAw
f42ZVrkNGVQQUzDH4OJogp8pUrUA289yDnFhIVyfmAFk8lqj21M5F3k4b0Izwux2XKZB7cJVbUrG
OQSU8UZxm+zRa6V3nHjw4HKJkq5q08Cc1Q1z4BXiZMjfhHxv8OzHvUfvsB8QwfbwaOcJ5osYiUSc
t2082CzTPny9IwinQ7SgdY7Ug6dlskFsHAFo3Uh1dsKXCF3J8+1ImT+usnGcFrd9RJjxxlP84FXr
qE6gFKfHWbVQS9M3veVtD3lQXmz4W9536plTtADRs1jTXvlUBKcoDXfCYU4+Bx0QjhRFMG5SdjtO
Ewb8AOuWF+pO+xmQ1p81ENLcUTGQgmvWDnCd+hRoU4bQ00hd60CjQhEam6rAd0JnRXW2BToCct0n
6h/xCOIcgSkXdG3GIfhi53V0ENCGwzOmW1mS8yuEHvnVniCFBT8Jf9m4jlTzwUhmcGzJLtQFGAMb
FDa4kUaWlS+tmDdrv4OacJ2+pX2aroaJR1tuWMWndAowAfHSNyAg64Xb5NYerqPD1ei6r2YZJG/A
RWEqoRrzJEI/ecDs1J1Rg3KHH13pGZcoyJPDVDfpgg6AyPheaDhj3o0nSPVBxn7AV0EHSYOnvPBt
qK8O6Toten9dc6P4DOvt+ciqYGWlNailPtI4RrPv4xK5hxbBwDmeLvHWTDwGjjUuGSKPbFYMESvn
AR5igRmqC7WabtQtXKz811SUhg88E4xXb7uq8BsuEaM5Cb9ljzDEiFaBhUAeFUtVsQdQGje3vs0A
fjasAvJVUNvfaG9e4RlrmOw6c6zCzUfLGPg1s/fUdqtRYEJkQLzdTlUYjdphzQKrFX3mdor1FURE
QBuq8dJEPPb9nHVMNEaybk3n0eaMH2yu3s+5d8UD4MTqds7657CCtkG+pKOmDhDsk+chk64PoDd0
3og397fz+rtzpkFDbfx2zmFSQbAfebeHRg2r3kicdVv52wK5OXDQ2gLADqPD1II+jmlbAbaKnEgR
ec7GpxZh5GArqhS2breeDUgdsSNCuLZpXIjeRw9E9SqIxEtiSxhJUx2DvKg80MdbbdFZbAaoXaCM
ZCEjvADs5DGuS/A5Kqi8YQqSPoJ3mT6WGRwpe/9CHQAasJcMVKolFQuWWFcMpo40BA5gYtHLXq2o
rhZIFrfRHFao4zbv0vn7MOy3lg1wOW0J3W2rSx9Z6DQPo+mu7z2ycmzxZ7b5hvbVTo1/xBVR3bws
ij31o6FVOMCOjQ31lurUwPrDyOPXqZzarbDLdIHIbrzmzeDsWKKyYzhUmKkPi0AVW5HksLdiKpul
shj/kNMqVV79Y0ynb1hBW59EjuRCXAUKmHAI3001x8LSasLLEEBHRnVW9sUyBXLFGATALFY6jfUW
OzaE+Jspu9KRhzF3dnE8uFtIA64L4UJeyJq8fRPLP+zeKpEmNSBu6QrnGOGtseJFaIJNB8vsMSn9
OQuAeTDqZckhzJECZfEmQnaChLZOfyJqIwZc5BhAARlZ+XejDb+VcHb97A4smfN+DB5r6FMuYMPA
QPuY3o8NFn+x++W4URuKC/gQoM1J2X8CShgEZxOIgp+OB4tu8Pnyulj5YwEFc6ifrypogCyCFBY6
qjMx4R478w3EvFnQWfWrX4NqL6Eat2GIZXzyubsrM73XyjfnYoLRkT105oOKEuRyaCRikYEsx8fA
N4udBzPpJQ3I1HqyYvEF1JIUBjl9vQVMXzxNvnum9smNEdM1y/4kC4TnwW6E37k+UuaHEPri3hNu
u2Y7MJmsSqsKvgTV6jbQFt3Saqd8ZzJEuGDy9/l2IkDNzgyFC5dgQXC0kL+Z53qHAC7t8qhVnyYh
x40FKvgqa9r2NSnGGXUwbPDz4N2X7SG+VF59AfMpOlTtgLxdY9ZwDoGBOLhQwFxQg+HUKx9PzZdW
2HwtIFW6lslgvOQc37w+JiTuysUkRYoULhA/8Egub5crh7H6DHiX8OoacKgJtIkwjahiIH4QSHpt
JjdcD1NRbeBCMn6acvis6AudZNBVgABmdnQnwwcEL7ZmE15Jz0hWPZcjHDwi4Ak2eZjANuyW+Eb2
24F2AuJZLlKXWgiGGszQezQGmHPqt2llxM610BuRYm5X2rGxpNdn5HdoEN+kO9S3F2qRRdM6h+7P
nAZRrw7o3RHTySOV3KH14brR4zWc59Ya01xzBwbVzAMq5jnlhnFJwmJvBl34Mng5Lg7InrdYZFWZ
gDmxbFhSq5uF6cJA6m5LwUcgSX+khWAnKuk9WkBRPCu9R8jTQVgd8UunxHH/JIunEn6TIIUcgD0V
h9bpMDvtysHa9F77YOkGcN1AIvvQbAzFBg99dzsVMTzsgMsSh8Cx/vw4ShcuO9PwPTS/9DyE2Hfb
ZQiC+XYyl55s5gLvyHVpM57MYce4tjphn2rwTa5TxeTRztjDe2dlIOE3tNniVrYQLwRDs2zgdKN3
Viv4kLL4kkZ+ekVqHAF/6f/RuinarFZkS6up8TOjA9U8/9YWjbkEEp0tgXe2ocTlxi9paLjLzPBz
GNugWPaQZA9kUhyoONjWBhg0zKLywHlUU7HMR5W8hLJCJkObemEinbzALUGsKxa8t8bpkCyg2DRu
qbVj3hvPZfVAQ41wOdkMjIW0LM4IvjzTcTLFyx2dVKb3D8r4X58UtWaIPtJJGVD4xGQhKdfBOLED
oTxveE9dVEiAzwKsZG5iAdTlJiPwARkaGgEC7LqTR2IC9x3dOtE+I93JybJpUTbhEkv6OWBJ8SNw
INOzDbR70oAdTCXW55iiQY2dSsK0t/bEklspLcaDHeb9mdqCxn+AXpd4oJIVsscS0pK3ElCVL+3g
mSdqU2H21ZROdFMNZ3CYR26E98fbIViVznBvBAfSBofAajVT/ghAiD65oM2hWWCmYk+tCu/5mZlx
5GmoFf7vuKdSIG3bkD27np/OM3Zs3CrZIjWWP02uF68Tg5kLKoYpa46iCj57zI3wK4ZPaThCbYwa
WYND5Xbt71Rt5E9D0uUrFSNET619YGeHesQT7Ta2gU6KSJ+oa6YgVY5APSbu+qCy7bslHB9SZN+x
Ix8KDDug/9Oqr0+pDWuBNMnMBfLr9ckp4fMLUA4+xhIYixGODatbZSl9NJW1eY6zjm8RehhhCaf3
wQAEyezsc9XL7TABow5xRPVo+n12KiN5YoZp5ACLTliwmTbshHSrE9XNPhiBOAuyMn+kOhhdfXEy
C0AsXRX5PUzj9UJopB2MJlgLVl7j6YvxgwnoVCBh7khFGmEVK5l07Eo1psRcb3TSZEVtckz6M8Ig
t+7Uox9geN0WiCRRUSDsCeH+7jp5wxdI5TQHqm4MwBrxA+12VAzrkoNpBLoAFWnTV9aT3aTpkY7k
T6BXRHh7gbKEE6UNcxbw3ljgh5Keez6wpc3aboknTblSTe4taGCXm8a1/+P219alPy1GkM0By8Ne
pti2HpI0XltyVI/U3VFIzFpsst5PX4QcayDnxU/gNzUHXxR8/HAOZycoe3u2fU48jcw2xO5eRZ+S
wVsByTccqXSrguEG0obDsAah9n04dP5tQMfHbg6lg60sBm+ZcvAcRqBgz10sstsmqIU2XAh2fptD
ZiarIXc3DOq9n+23/ar1YOznyyJa9EloHpHPbo5AAmaLZEjlt2BLYeZ7O+Pd37bTeLyaMyz+0nyF
LJe3KJEi2rcNuPnkjn4vkojOvQjqEORndGfQFNEZ0+/neyuNrQHLXFQ+G7YCGayH2jZ/UErYFRIS
bVXlrikljFnbcYQRwbXBLJR6BbH3PPbQKw6z3l/dPJQs87lro+bic7+8pHb6iZAwRRyKlVcU/qrF
qxMp2dnoglYJknG+vutspUaVHSSWLUkSyQIooD+7kMZWMshyASmcYTn2eTLOPF+doXsYbwkgdasj
mJQ7NPXiZu4Gz28ARIoBCuguE7hoEFKWEwdkV4E4A90/+5laYTEGg2P4OqRJH66GEHG6wuihpmla
OTvKxF+ayI6dbb0ZoX5xDrPi62hVyY5KVC9a630o1dGGucawGLFoe3BsaB1HEKfej17dPTlJWy+b
UtarXhe5YXpbNw6jObXmPPYfyorvqJGqiq5b+DYzL1SCXw7keccs38OD/ePemLmKwsq9wCm7uRrJ
sbVUfzG1/XmfIYXuBw2bURvVuaEBG6uoR0BI96c6Pzk2VWsdujg73Qe648BmVPxloK0cpMUxCHyw
HmGK6f1INCDOVLDJLSHSk8I8AaILJkJYobcxDGXtVdC7v33CDH9legHQXw2iR4ikIUqhWQiAB/Rl
5xyo1A6Gs4cxxhuVaAPI/ziP4XS+trMeQt2dCK8d4ql6MO0miBpD393RoqsTqG7rPTbScQ59b8ir
KwGSShU8IKdPFv1JMWStF1y6AhKouHy0iatqn9q2caTS2INHO/TmJypVXt8dqlxM6xSZs0MUSjhK
6k3yn09O5LfrJilfqUdqlu89qDim6dzhRQxbQt5AghYkoAmWtTMfatmnvkz9B6YbMt2Qc4BZIQgL
mn7e+w8gG7+PANv1x1RYoOs46bbTEAXbnPiFQ/1ysuprpmEKHh7tm7pAGIU6UF2vxYAMYGFvg+rc
4BfPXynv6DrD3E2sCGBpxU+06f0BNmzw0F11MFTCgh4NUmig86hbOPiLg42QGvWjVoALnzq4sm1I
WUv5LixRXLEnYS3fhMb+jBqorFuNIPwGzCf49xJeQsrvrcf7p9AY5aLQdUaIVp74H1vv/YbcOcDs
5qvs+/IVwVmkQ/D1n5B3ta4lspFUX8GDHmGzutiwISpfJZZJ2VC4n7oWEx5IcGLJrevvwxVcavYV
oNnnxoJizQQfpxcsJCCArj9Vuo4+UR21Ur++q+SvrcLv38fmVVDN/V5aa2OyQZJrJESSoMS/AwBl
SVX3evqUu014bAWv176TTE88DY4GTDq+6w+ATPb0AabwtxqvgpPvzYo8wDfRxq3cGZV5TgOsISL6
5uhj7U8w6xFjjwAJvlNXb6jBniy58/8cIfCXnm5UIA/GLcB42NPCyodm3YvSfMJXaaz7NFQLKqY1
kMYOwjYzKtZDgmUaZgphFVnt3DasVd/HMbBDGOoD4TgrceftjcY2n2jHVVwisKqL0sWOfYVYe4AI
L3SCR3GGwNiykNZw8jU5KBlgEcqccNGB9YRUdtBw+wWKYZA0TLJibvopfzFchWitoUrw3Er7pSrq
19Gx03OI+OfTXwwyzJEtVG65RwVbbcOIE8yVFmEI1CXumEVEH/ppgTeWu3Ft11llhqXWIzDeiI/j
5UtFu+ZYWemXLxUb+KnOp0yWl3FM+c5KfWMOGajxM4No0rxrneyAkEv3Akya4vBMoF6y4AboZv7w
2RcQ7YXgU3awO4N60eC/6mUb4IIo05WIhiTdCzeOtIeiad8PS8VfDoteddrnq9LozQXyh9npvolt
6MEV7HivyUy8x2fAZM2ryikO1AB3EXUC+b09MAj7flYZ7mW8Z57hEuZusrF0Vgkyn5+7ql6kGrMU
ezAxCItGHGIowT4MHSzPb2AmjAyqOHlOy+Z9pBlkt5HUIf3PyNLK7NtIQjvBYvIy5s0mglfFW63W
AwSrflRwopyVRec+O1DpWOZdHx2r0kj2lTFYK99x80dEWpDb8jr+rZ3aGY1K8vG1lVP00iAYvwCq
TJ4kR2rVdBC/Awk2ucZ1IOdhlpZfo15A5QGZsyTAG9Uo6s9T5JfQbKnlA+Qiu62o8ldM+rNFOXDE
omC8BL2nUXzBhBOY2jb6oY1OErDeXlVmevMgd6Kz2QTWRojE3eS2iSQR8Pew6e2HV+7msLHBu9U0
gtcWL4TWdPxTUJr5UwcKwbyAR8jG9PP8iSFVBbqnP80LLounfuzZQwO3RNx3+RP1cAaxCacxPVOV
W/n1PBZCbqn/FHbOuszMdEGtCOI3J8ijXehQVCXksIDVTnuhUiNtH3wj+JjQvqOoMlYuPJUhDYuT
cUM7Bwi2+EJ9h/9P2XntRm5EafiJCDCHW3bullpZluaGmPGMWcyhmJ9+P5Zst2EYi90bghXIjqxw
zh+qor0WiQPjO9EszHSS4pXQ1XXIy+qblYCRtpH0Obe+D7Z2gdQhjerbHM2oefY2fwq8PD5q/Yfq
rhlgkyafhb0qosvgVd34WVl9c8RZT+5VNT6m285OC7gUhXmqTNHs1E0HzTlXPIyvbtlBybPsExiy
7DmrbHx7bMDd0hvwp6qGiKmwYa4mmvxcd6CMxDxA8irHbOPGbX9ExUsjQbqW/48Xf91qfbX/vIER
4wKadhXqK6tiQwezHz2Lt9RAjKw3aidU9aUxLds6Hq2vbm05/aNb5+f/7OayWDrprJPv50RZgpNE
/JlkXRBKz8AvoVvs33Scd0v0oN91PRAPrtuIcFkHUdYHwyGAm7FTRbdxyMMTKLhTxch6G2K3exdW
a1+nIs5IY3KzwXUgE/dIHKZD6JLz/x02+1Y3S4ITAJsuqREE32wLNzmsE/VnxFqG/ZR12iUKmv4C
udvfW0mtPaUzgm8Cjvc3Z+ivprp+yZCBGpP2Z11iUTF53YhCK97DdRSUV6+e+xMy1vMxjWT3UMwa
qsJYkbyTIPpVpIP4I9aPjmnxPhrDfPNzf8KNhmdPW0lmadoYB5gB/bkTC26tQ+nsErQ/X/V1oGD3
Pv3QXImWNTEx/CKHY2bp0XHW2njbSdN6K5POP9YNQQhVnIGUHTMtS7+KmJxaRzOQ2VdxjHlKC6zP
tnqV2m+5PpEtt8qS+ZVi56QTRbf66uyRrj42GCl+tbpt3B09IkJf14rKY52XC6wG12trl+yJnA3s
H9d3Bb2nwDZOG75aCwciae/rqFCurUFQJ8fY0Oav1jyItEM8GPpX65Kn0YEUO2SM9c6tRyIES3Dr
q9UxcHp2TATH1a1EolsHvUNHVRWZ24zD0ktkC9Zry2lcDqYTYZqyvq4xmNMB+zaoWrM8Sb/ujtFc
vuE9NE0hLEt5rw78vH+epdaDJ5fp7t89VDcB5TUkkZcfVFHWmAyXwsE0abWPLGzTvw+WDpxRHT0w
+Voe4ihusm9ixE9VpeqnDnGV/vASkKWqpBpdDf3Jvhj36Xr9rWuaE4vKU3Jhtzp11pn6q1liaXq7
t8SZ9eIL5yyTiBlPdYtSOLcNWjlbdWOjYPAJE9jjBSzry+3Fogr7kUarHjM25P94fSgcEpGjMt2p
vrcX88zs5PiyvrvV97FWnNGuflevfLt3Upr+hsCY8XUP7yXyDKiiq92KOmgJTisiwCV7Xlllf1Xn
uXC6UJVNrDL+PnVIpaHfguSApRVbHYDF3dep6trVuRaKDj8+1fK/3K7Lk4MZxaQW1pec1/u4cc+u
SJXtWfORGAnMnZH6rM3QwQ1GIzg1Mf9yVXSdzGPfJKp73Qni9xYPN1VvTL51alqdZSzgqw9DQgVz
JXBnUM72W0E0QNVnRTCdFjFBDlQ3x5aHHAm4QmIgLGgNUgHqUHdpcNeuB1XsOqfZ6xFEcVU3Ng1J
anL8daibuk1kKvXuU6/z7rNcbvvAWi5MwjaxsbXBjbxhR+CLeSUrWWerjqrFSLBtXHuL9dpbvToL
IuPPy1Tx69o2ds52hebqjyaXh3k2tTsgDblvF/fqMNsJglXrQZ2puoSE0RYcdLv5VwNS4xAQ12tV
51QbDrNeV+d/1ase6lLS5NG+Zbn89Yr/9WLqWqMNfhBAXCNzhH7zMZr3+mqPOK8HcF1/HmploJhD
Kzm5sb5rVfHWZ7RifaMH2ngwpZeGjuEkGEq38cmri/wwijh/T6LsSVFKFhml/C26f/YIAKP/7z0i
rem289IhDxugIBr0HcGrLi7vTN3b2RZeu7cqL08RR7iVb1e0ZtYfraq5hx5T3Kn6r87erHvbocDR
zun77hGteZgtNo4dE7GTgHRf6x2xparCZna6x6/KupQHAH2rkCt11XqQbZ7s2GPrW3WbrwbDwz8m
Q0170Vcbp9XbadJmfZPnUb+51aW+8LyvcqW8m25NhoGcaqiuVJX/aFdlKdHC+Nft/rPjtL4D1aIO
6o6u4f9Zdyvy1DGxqz5+2eAIs88goG0DMi5TWMdzfT/hxkhmp2r0SwM3RbcERdXSR9Lst3HXwq3k
V96rSrd1V1OQ2Uq3WYv2qTXK5ybRGUvMxDv5QUa4ZGyzJ9P/UG2qBsRpevSIPG5uda6Dj0dSwqYz
Mqd9FmAFnqtn1V0dcitg2a773tdrqDpb6CmiIUIezcofj0ahg4EpivyeYFx+L4l9HAUqEE1UGSP/
XZ+jalF9wHJ24LEHdJzX3qoB7qSxrwYLybAiN8+Vkw3yNSow/HUarPACP34pnGT6NAow661TdOSh
G0zp8hiARCnn89xAqmfhGD8ipIlBowYDM2PrHI6FPf+EaL+BhDLGYd6PYI2sAMySjaBAnvSvWkQS
b7BapDs8pLf1PEtP2rrugrtU7axpnl5rCZg8cVHWN/zs9HUnjE4JrkQIPvY8fnlRXqOlQES1qy+W
Y5LH9ea8Jjv0V1mdqYNMZHW0pYXYUxzfu38fCK3BfZ8Y1orENw+6Lz9V463+X32XqRErtu0/73G7
VGT+cMaTb6fufatXZ7e6pfaTuwTZ7PUd/OuVbnXqzWQL0ss+LoR/d/VLOzk0bonQVuzIe4RhMar3
Yms/+YXctekCfr94CjyInFrV+a91aT7W2C896CRSX2VvLOHidfllGIvgdYl6uSXu4vEd0GrL0d1b
LP935loMVi/dRQOCo+6UDq2Bb4z4rhodpIKeIx4X1tx3bebU2LDFPOp4r3OMVjlbMlBgGVRZnSKT
Pp5BtK68jyl4KyJ8vvNpvKoSVM6XotTHh6+SsAls+dPjV8n1jsVS6U+qFGRESFx0A0rL+w38ObTh
sVse1MEECLsrI0sHokBd2dh/NrQgKrFc8f1dpzu9C8N/bUFUJYwZoY63OzToBDyksTiUeYIZ/d93
hhwf7EoL9GWACSd0p8LeoT3mPnaAbh7tykuPs+3BLBtqoCXrwSIqcl9gPW9G7EZYlVLXW/HBapeJ
5Skl1TdNbDNs3QS6OvY+jz2mSak23enJPG4LIls/UOFpDPdHi9LeVs8K887Sau86D6TVVEMD2xzf
Tv1zGB04nEv3C0KWf5hlV50LzBoQAbydpsCzz6R15bJJY7M6d4aLd9ekRScsHYg5Q6h0nbZ+FQMw
cGb49kRwr34tWOAcWqywt6q1gFx4347FO8HovNv04xL6fSKf6zWpisrMEjoeLo5DHGAKAEMKW5G+
1M/SiJavQ1aO/yz+0Ba3QOhXiy9EheClrGfRUol/FFXDv+rytV/tl1jQqkuMpdsxtjjHFjjQJAQZ
j7kQO0/oLazYJH0ynBYmTCObH3JwX4NJt16zfrKPmWdH+7weot80aAQTUJofzYLkaDnM3TXVC+t+
Itu5adqpfJgSoctDHMNEK0F5oYcxRidDZnhFSjN6NNcDu6bmOq5EtpRw/w4MLIt0OeIaQ6PqxhT9
i/B1elb3UAfhJoDA4z20VHBpwl7wNkfK0Lbmb1Zdo7RJIh1XqD49JAOI8GhwxDVFx+FaNQLNVxm5
RCIo3hrEWizsDuiThQnTrUFzneZeA7jpNSXKuaX0Pqw4QmtZtN7FhVj829j/cNfqCA+oU78GB8kS
NCEI5vhowHVFAWvUcEd1tTvIw/ZujAsSP2uDqlOtjsE2F7F2+gCHbTZoEIZasXgPQQdC3Pfs5Ic+
58+yabTXGmjXUS62uc+bUvsoHW2jOsw4bG/7JrPv1JVRCVRHWa9gM/JcGDr53T+tIDonZ7bLrIfU
dcwHIpLjPi40HET+rlNnbSqazRrO2M/BPMAhZGc0zJPPH5Nr1cFpc/MaVK+qYFUMEGEB6O80Vd5P
r537bMe6O9/ZMPi2t6ua9frYqodQzpF3UA3qrURgH7DwiRGZX12xPaj4Wi/F+4zn+8NQG3FIQp+A
c7vMB6+R3k518yNSBK4dMO+urf/vq5whad56zJc0yxweEScaHmEjIPVh4ZNMJunuVt8nJYniZfHZ
DtJNNWS5rt8RYj2pi1Q9nxfRh25cQ1ye9UC2mwj76Lu/6Y7+oUR10uCA7oD3S4sl8v2GX797UnO3
QwC+zopFd5I4Rh1BZlkPTi3/vJpv9AP08B9W3P/idvH9l86fUgD0Vmka4eDilEQYet6kAVVDN0wP
ZZ7pWzM3AANL/342UFVTilTpYB5iPfHvVUnVr1WqV7CI6PCV+DXLCsCf7YqXejajJ614BiQM5WU9
LFgybdNmSvaqCFx0tVFu5kOTLghb+v2dNLr5wVkKhCzJum+gVC0n1Zh407zHhbncqVb8bqdLUeLD
o1rbAkWvGRyXalRVMC2A2trzgyo5ETGGSN5FbG9Kc7v6TeerncYAoHSbA0jfqOLNr/rL6EaVp7WP
bLRuozytdc+f4EYb84vvI9tpahiZsuRdXjRYPWwmprd5Lakq3TTfkYnN71V/yV/2gE08s87awwdG
9DQImwA+NwsgUyCyAVLMxEbHTK7YY7EEnBh96vxp1l1Wj3ZyT15K3/KGxidk7UwWtiHj5tPUDjXg
SjPbzMWM35424BLQf8SdEzxmZ5fB5smD253PM9nWvPAONtH1ve8F7t6u8o86rTVA+q62EaQnj6Rj
TwgBJ09BxOBuwFH85hPotjsUmg3TttC4sKerOtMc4EZNjYCj6fKzptpYYN9er6LHwYb4E7M0oVgi
Z0zJox7hdiwje+tXJlHcbEWSH73paQ7WFVGAtG/M6yOBMVdny2yXzZuZwPJGPuPM8z+FwNh+r5DY
e651Kz7FfvEZDPF3kcbBIUqM4JhFGrEttsPMkgn/ouXNSeb84K5oBl9Op7St+azo5/gJNsW2E87I
ST3WMBH3AtmDLAJ93hivvWV8CwzTD3UQYVu7j4h2al7YWiSI9Bngzxj3m2Hk6SFKUOI51WHbhWaI
/hgEOvLn5AlDcxEQgEhE7AA9exBP60luyXTsxrFnXtbz9DIBWwxF1d33hONjIvY/M6dEYraxul1c
Gc2+7rQiHG0ApmY+bNCVBOiUfBpuv3zvmv6Af+FJLs6DVbf6JZBgW5mchl2QtGVoJPMfUf+9LVFf
Zu/7Cylsvgv5icrgIQ3K34YCMIlZ91Bxq2cTtFo4tpjLm9pvcZltnLZhWmk67MeE/T0vP9D92lt8
M2WAad7kyV86y4StY7/DBmjOQI7ZnWD2EtrpQMhA08aNuZQ5ACvnm5mYC4Bv1pRBUokNHT4hk+7q
kgl2LjCbaursmrggq5eYvJ2T4VEwVf0BtOh3bSzL1z76o0FC9wAJ7U0jOso6YbnWEwGkIlkFp6ac
yWPxtrphXsFj8kmWBlUmwgtAJMdfeRq3V2O2MEPLX/thMN4s7zyAoNxokXg14IVsK5QNthNjABFP
+4S9+NVepnMldJy4suI6dng+GVBkdkvGj0Gidzgk4EnPSXwKmm7nmZgnRlWLRY49PvVG0rL47JpD
4iI6OAz9I9CPrd3OIyhk+2xUvhbqSVKAtOtfvKUiYTlXy7aPyvYs0vHU9mBzkVoiNQt8Xev14zjC
MavsEuAruC5k68n2Jx4WKjVpoq7HLW7AlSGJ3KvvAXPGNUf0jXvo+gTtzETfuCAgBdILx2WBx2Bj
ARQaUWmc2Zb7m7HXWLpH7YkYdmg33QyKQz+ngYAf3jSJuWvmRp77DOH0B3XawHvLw3+0LaZORVm5
w0Hq/amqCXSBjuQqdRdDNX/dIMYjKI3MsJiW8QDZo4TtbLchVu8TOhqLPIsgMfdOrz/oZt2cAZIv
PGGJj10K++OtnAGZ9Ob8i7nKhSazBE9SrGryrAxCZr/47JqIK5TxJqo9PKhy/+czfk6fqc8Gbvaa
JCzNH6brvYioD01yeqcYrurOS4ffa8nPI4LlsbZdBHxrtJvJwFflKpI9BA9tniXoB2O86orXMlma
Xd4DRG77X4WHZglAXQ/Z1LreLVriPwxtdCoWX3uJEPiN5uRiWP1b6XTVHuWSz67MtZ0XSX48hB1R
/xnudVcMpPBJVBuyepHJ8C1u7Q4lw8Q9ZC4JlXrs99HQlhveb3YpiukQJHwhRY1mi1k4w31T8WUZ
uXgtRvL6ZsPWJRKHLC32CwHloyvkXVFUSPtk1dtY6xuxesPgU4lNFJ5pZDSzfVdFd22NqkTGw6gb
w2MdGR+J6RGqke1FZ7+x6Zdh2MFcdM6aqQli9pl9ygUiF23X/CGMqgrxpLb09g9UetJwslOsyWWO
YWr81JWWcUSht417Z4sCcuXJFz0X742tJ2FgTWx9/eKaeG68b60RfeEYbGobFCfTYJGQ+dlH1wZL
2Gf+vPHkXd3loe/ObiiCEsP3ovb3Femeaw9ksY1ldy2dnmguciSIqcHD6oSOJqXs34jpp6EYnA+r
imFkEXJ6EHpwHHM0T3x5rrT5V+Chf+UEn85YYP9pjaeSzFOYCNLFTM7TZnaA81Vm4G8IQ09Hdl45
2TXUbPKiuaRjxxjsT/Ye8wwz7FenTys33iF0T2BX2zt79oNtWg94Z2SQU8WYXtRhEE56ITt6yYvW
hTrsFsB4hxc/g2BBZCksXC3su/aP1HLenXH+vTU7cmCJfQcY+1LDQvRm4oi26zdbdBB+k5iN7rwy
f0VW3LlOTPdh1+btsY5l8VjM4PC0pH8S/RLafZHvChZ1WxNiFqJYKQ5fxgiWtnA3vYGzcmMKC0Eg
Pzu2hR/fYUsTofZjJZclKJxTxErtLJLMOKejBUMzKZdLlWbjsUQE+Q5ouHUwhJjvh6SIWcxCawUe
0+yHEWNEck3Grk4z77Ho4mQXt/dND63HFi7JVAwg0c5gSVw2+BwmiP9uVhTkpst08uY2kHhHCOfV
tQLsAhfRvEl5HDQXv4Ey9d86kvab1nN61PYTNIZ7YEDWjCUTEvn6b0vDzslohupDa8iJBlk3nWrH
drZQXmXYMVx+TA5MnwReywe04g5wMtgHcKq4/vXC+mACw1kRqtbH5PY9Hr5Cx1vTwT+DuMhHjCBK
yLA+fhBPZ8OWNcOHEURDWICS+ggcpJCcxW8/4oohAh3D5gMK2YSoNhJvsWadMRw0r+hPBgQkvGir
iqlYzGupwSKako+ly+oNvCQbTHfc7Rt7YpK17XPisieOYnu4doi4XiWf9TL57R7AGXtlJqBtHRRQ
LXPPuWetTUQpeNSWVnvtMr6y0d4MLu8SiaEMKe9pRCMZUZg+ttYoKGo+QKOA/cY46LmTbWxcION7
Xdckxinyuz/kpJjRBoHjX72Q05n3A3oiW5BC7gY3LCscDCt/aJzRC2eRWbuMEHBoOcPBrLIAT/J0
3C/1dcia+djLNLoufBYtde/ALL7lSSQeCaT2IZpUTFmtpj8ghY6iX7k8uvbMhF2184ZAAug6lLtJ
TLGT1Ye030Bm6PbWaoLal+kGRnz24I59dQoWnFaRdsSDpV6+VX2Fz0i1HBpc+XZzHbwDDt727ZhC
fOH5jxYQv3PjCz6KCzYEw+FuAa3tubsoS+Iwygm0yhYdHMHpPk2hDIkIjS9jzB9dLbua69Ad5wSu
3KJvtz3aoRo6bEzcAuIDAQG0WCNn0weFF+pFRSKS6aFLI/d5rAOC6k6xl71Vh2NFUKMKYn+bYQAX
SjLLO5nU7nb22+GMUId7nwoj5U+3gFuQhMsMmwG1ZAn94FXpXWk1gHStuxlput3gzOkFbkdzYOHv
8M4e0E1rjgaKGUKT0aXjUUUcqv7d9pYeIzbhHAekaJIkJYQ8e8au66LqUMUi39jpm3SN5jGeJzMk
ovaN0ZsM8yjmc+mEwzzUYSJj7cGtZX+d3EkLS9L191KMYoNmMx9cD84J1htlRZgn69pHot2AG3qA
P1WLAmXpYKDtGQbK9GhehojS+rqRXaE37vlLTNdOkm3ERjE4x5GPY2rh3yPkfhhiLQ8HX3+wCejs
LHeeQ6PTzl1QvQnhendlp/1qJ36oyTGse7tuyp2cs5/SAr/TIiqOc85j1bfpXT6MU6ilsxdOuAx0
zPuoQjCt6G5xxsg72s0R7kFigCndRxGma0h3CE/7ZU/2eLEj4FtTnWySfnI2UvA/6WuzOGtigAJq
ERidp+rkzwPOIH7V3KE5dtVbtlQWUBELS0QTyw3AsqzIROFe2inA0WVi8WS0gzxAst0lkwZlrRHL
sXByCbSyfu1k9aTpAN4Q2JYHT8pPQ+TmxmoNmycs5+EL7Ieln2DJLfHJj3EtWmOi/ZBkO+SgWcHH
xrzV2X3UQSLOcJR0slfLNyktsHIsC7Y8FHAo8FnfLNOE+1AffOZRaYedNxDrQKZpytGGlu4DqdLp
OgEyRLNI7nM/fvcQq9lNgYmbqch3yxS7bIYHvqBhEHs3jvSd8PJ3DIGmbUPIbIfkqr7LE9CElRYj
tGLWd+WEHpaMmKIK17ZCD0m4vZYO3qYr0m4jouRADC4/Z0jvurrpXljj32F22SFjnj5ahqEdah6k
MJofcwAcY5GKJ8l+NnZINFs+eRMBr6RrJDtWvTVZ6bOzq614OhS1a2xTADah8JGTTR9iMTksb+Sw
KUBIbh0ve0oCcXEdv911SOSSty70/QAd77h4egDjF5ETxnCoNENW7HuE35ferZDzSvFiQE99H836
Tnp+G0JXzvdR4DCSRCLeofL0aaC7s2t6Ob4YBWGhAvZNY5pYfQUBnqUWwl9NlE5bzB9f+Kl8Yiz+
d8Kf+V5oOF3M1tbLwcjEBOVA63stjiYtgnZmVADzmcR7QnwGnutGAxsIqL1rNwNLin3joGDeoAQB
OrzqnpscCpdFIjAg599OIOjzyZ5DnZW03WMNxvjzA5mF8SLS/EmLmmUz6EZ0L6T16drk4ZehPqd9
Jk7lzHBta8C5KrIZtXfx2GVCPb3gvbs1cKHbNI2BIlIVQZ2LwCll8tyZJSCvKUfTMW7CCIHVg66x
Zxkap/06OAsoCLsqsEZynacoyJY9HE3MMDIIqf2isVOfihQgQNCcsLzsz9MohrM6ux1i1+7PRQp0
Ck4NM7VHuB18+2Euc//Aj1ufrVyvzy7xrn23VNcZsd8zkkjLOS3YtAXwkjbqbn5HMqDPp0NDghEZ
mgvRCz8k1H8VRtCes6Z8b/2CAEppj+1xSQq2yAGsZj+fkSXu5/No9WiZexIvXNcoitBxUGcxS/s0
aKshXn2Y5qU8M4uUbIKmaOf01bubgArohrji/oRaJD67hV1ttKRK2Ev50VkdWL6yDk2yq0PYfR9p
ente+ha9rNE5tAyH51bPwC4mLEvDpq1e06z7XXZl//VdqTP1NSWLg/b5HC0+yi+9OESrG6XaZ6gz
fy2u1nz83tu2LifeNAd3isazG79BaqoZ6HYGUv/sLsjKBl76bpVxaWyk3mSnrltIuC9bY8yeDC1I
cbPng5F8c5ChRAmCFbyUUbRhkFrfQPMwVPKaaQwXSOhukmyOijDRo+iw5M1xlA3CCiWuiGlyGjt4
iRqLNWCwk3VW7wAxD/LC3vJG2q7Gr8Lyl406lUZSs/2NrDDpAFEiFQL9+7UqA7ZWo028BkOqM0AH
8yzgmG9qDx5b88Nf8h/EXXy+2QgNucF0fHbHlPHAwgY1ESf1W9XmVJ3b9aCK6mAj5sHffP0p/6s5
woj+H71HL5D7eRQEF8uDUY8bzJY/2Zz0G2mjCrdzNRuBkTI7Dk0RkNShQ1zj/135KWLpc9gGLfhM
4TVA7jgMIP7280+BpwQZwMnQurso75NTrhXIuT/02ATu+2R4KqP6LmMcOKOSjUNaXXxHTi4mUC6h
afV4zC7mg0QbnnC45u+8rNVCgNGkE+J0eY6aomTsXoq9McZPHlmxqHjBd/2t1X3rMKxhAt1xivMU
IxPZtuZlNrC2OUBE8F76lmc4GHzwkkX1GigaJPYDZQyRchhPWuVmPDr+fBUzgmyOp0lWTcQZA8Qb
miE/R7pAl7vTWFZBxrrw1ZzQgtGccCHrHGoTIC3fMsMsiO0XFI/Kus7OQbX85MfGnwbQ6skeS7w1
zbTbJqTIzLELrqNYrANB5RrW2CZlC7F1Wlk96AWkxoFt1EbkdRr2eVw9OCkZZ4SsEO0vDxDtly1Z
mIBeCD5bE8q2eNyY/pJ9gPpvL1GZ2hsskcut1JbmLkM4wzIq7b1mmN17U+ufcnyJnvDOJCftLN3v
UyYO3tLhPd/ZL54nqgOPQHmMiKO/V2WEYkKqfe8ju94gTzuAGBX5VdPZ98hg2NV5Ir7HdfJGJGmD
A7f9OcTiCUFU71chiKcxL5il5j7kEcuXMk6bsNWxbbOl+4PIvE8sgDHK07v+SLDkmdQgHJe+gWhF
tGRbxTI7mSjOb73CXo6omC6HhdTBFpSmtV20Tu5YPm6rekwPerPGOwIiUiWR1k707hWgP3aFYngu
4ZNYaZV8RlrtwgQnmWC+ZLVereSVZKdb7vIsR/2zk8ZHOXYN6uQQJsn2k4fBqyX10wAdoLHcormc
PYk0KyC3ZjOD1K6bi/zSFPV4cdbo3QzUd7Ta5hgMrfaG9fVOBBYhVRh726jPd1Ocxm8gBX8IjKbu
7dbUXi3d0bDP0Med3xcgG50q2eft5H+2xK/bwAdbL6P5QuAz3uY2ckoDGeQjivxbHyX37zIYrY2X
ecYDOwDr1NaJPEi4Zy+J3cF6JxP+q0U+2AnSny2GxKynDespqPJ69R6xj4E1iCeriQhtaKL8Pa9/
ISuQkCNN6nBp3eAFtHG0jxMPwnCz4LG1ZMsDIYafs9mdlll0L6Ps/KceYYukBM+M0XR7QAmc4Ujl
v3Pe7FnlvDNyaXl4K381q56qUpXVQXW/XX2r+89bqGZ3idQ4j1iZdoqJfML+WE2Nv06rEbtjVVZn
ar4ZEp1OqvyP01v7rbuqU4d/1an7qLrZ6MqtpddTyN4uR/utLGsm1fVU91jCEE79q9YabBYEa3uu
Adnd4cf2Z/nr0q+jmEkDao62jzPRnNWhXqfZ0a4QH1NlW85/lVGvZhU5pHfVbMbPjqHzOPiFtQFE
FD+rurpwGd1TezyoOnXQ4abryRjdfVUVbvYYM4zdLupwbjzZqPl/1amGUi4t+Z1V63i9+VddqsnQ
MAb9dKtjx7lBzN56qOzc2CV+HR+cGqnxSmucq17b+jUqgoSpb+q+t77xXgBEfjF1bTovkSh2LgZE
T9W8sH2K5xCJt+ozAXFxSDGAPJIYgbUMOxGTva1hBsN2aHNiKVF571aDvLPT/OAzx15w8mSJtGT5
CebYIWPLfymRbD0g7vJWtrl3hX6o7zS2XQwrsXs/dlPKCl+/z6bujBhKccG9V2CpA5AbFNWyswLD
xfSkQD+uWr4LD9lJvujghYD+fdm1+id6a+VWjG650xfjkXRzzxazR6axyqaNRN3wYLcVmR4dQSbD
hCjH0nubDYP+1ngjgNEuW9kURJJy/KGwoIqtj7T+acleslMG0NjHzvsy2vW2gDv3nCeIFNRT9YNY
/nxRVW1s9tcgL06qpA4QheO9hPq9Vf1VXdebb4EztHeqNCTVQoZpuu+6OQCn1oltVWTjcymiEhps
Mu60eByfVV1SsdgFHHVVpQBXzkvSFL+QofmzwzIhVU1UEgzKeg91KMw/ktERT+o2Qb0kJx3rwvDW
Yeixe7C1Nj+puobn9q7TomsgyeHP1Ra9xPjRWAodE89s3nt+vIYnGLZVXewkT0VJBlVVOdUA6jav
flfjuqpKxmXe6LVhHlQxnWX1PBMV/7pDiQW2CVBJYV4VyBU46GNap94xlYyvSLb8Bbr96iIX1udG
9Nut/t/9CPGXwCEtc6/ud+s4GMnLRDaOnU0xblBwqu6RDLRP1rTq5zTJFKo6dRgqvbrv1kOcasA5
zXlZNZ+g5vzdcOtsZIt3rE398ValzuY8qu5vdX5a/NKDltVPmwSh38r0vjJJGQvMer/ObnWu1gEi
aIOz6qGRYfrqVsZNftRMwDCdiep4WtuYoehF9xYTCNpFrBn2qmiIqsANoYd37TnyTUTRCvJZY4Vr
52QUxTEVAlD1WhxFX+MYDM4EqSb2XsJ9s4IcfFtlE2FeizZJ9aMpQe53Y+++TWU7HoXGik215pPM
jl1bz9vYhis/dK53jloWJW5GdE7XDIFIWu6+ekPJFiwQ76rkFEb2suYJVCnxI/fVsh1UkrriSVVV
fcxqoqiXO1UEMWVv8HD8bNB52JpTE/wPY+e1JCkOresnIgJvbtNnlrc93TdEW7z3PP35WDlnqKg9
s2PfKJAQVBZGSGv95tWKegVJsEjZW57nvmpMjU5qzqROqgVSL+ivMcmRzgbDxSMMhhvZ6YPoeP2i
81j322EyeK/K8lFdTpq0THdbz8tvpSO2xMzppg5nJIwLN9I28OXZhw0qVB7rey8qe0g0fPJG+bDJ
t8nVHZ9w55LGaXvoIlvD1ueTkzaH0OlTsJ9BdMxRC3kNhqeyrLODp2AMnQ6L7uVgvxAksEj+at2+
AJX1piQ90alU/dIFCV/3Kc/eLG2cmOczymEakzIXN5ybOYLujI5o+tYrI8kWz39HDhoLjhHxZ68z
j1KryqF+dYwzo2O0t/GydEAFXRxd96BvJUhR53741oxEstKKlBQ0Gv2k5YGzDckJLFE+Z9uDdNlH
qdkdCGMtsTGX6Xz2MnVGvjX1LDh5+g7xUffRXvxgpNDTk2EqD0Zef+l0BSset5oe+NHIcBQj8eqU
tYtiQIuMSR5vA7uEaqijIYhqVvG9zftH36/UV5wMBXGzqU3Pf8mIayUVc3VVqbg+kwa6aClkK1zm
GHZh3gV5kF6btNGPLorRP8dN+rO0XePUYGNxH1row01McW+yKvuLuXfz0zXD+37MtN/YbBwSr7FY
LD0007xhQp6Tw25b4BJWsvEQV/4SLPjrMK83Ad4Yb2bcnCOAvD+1DGE45THFxuRZt4sblHnzQ6ER
p82VON+7Q1yS9I6+MOmrjr0LkSFsvRB9+qR9NPuiJhBgRz/r8LsazPbRa7QFnZ+7u0klRpjHYYFx
tkvQVgUZa8/60xwP+evQxQu7MA0vUk0r9EYBTdzCvLcf/W4iD9UNFVwNY3yManPhl8XNAVRwfGoq
NEIsJT9h94SJQ2rXJ4J+9d5caOWszI1npv78+ZkcJAmKHSCofayQ6CeplW5ivY0I3tgbU3/CdfA5
mBmBDIbaQ+DrBW7fOagvRSvfdKdFszbLnyxWa2/97GpPbaMfZB/Sp95Nh4f2ZrR/dQzOb2boeC9Z
iTw/FhlvvWVMuGhjwrzsGxGCI9aMq+lSU9FbfK56IvdLrSdZ/JzjxCs19IDL58ZLDqFfWm9tUWG2
m2dH2dd5lvrk+PXpWivN6qkd5rOpJiqyFvopqdL5PluKVh1u5rjVCddQK7umP/SuYqNlpNv3o645
rHmnbENEB80AaTSWPbHFN2aasptMr+17ddDY60/tvDejqEewdqnLLilIYGLz1N9L5XqqrGoskqoF
YdRsCE9DnxGWbEIM01yrDiEMoRwm1WL5AyQBbI5eYM9kLYATUR1bnd6zq87nLpxer1XZo9Vlf4ms
5D5L+7/MIi7OGRGv+76v/i5QwHT2+MpV2087BtUb73R+ytq3NRzN2DSjVm0AkCMtspwlagkGjXqM
YIDpBw9G4o6HsIdMqaVq8MCbBEnA7ufpdvEwkjbp52IN9CBVtzIfYdwRZViOX9vnqkG+qLYVdBmD
mqmcr+3CyQ9hnFLkcZsDMIZiOaQlSeSlLTIZPRECCoBz2O1rZuVvpV+F91LzvMlfoJU4ki87hzZW
jspgxyyk8+5VtXP9zsb3A8RIC+iFHhWwVBbHL1IJa3JM6NXPt1LVWqAckPHSo1TLKY/P/uCBHF6O
RMYze5iH6PqHpcm2pm1Up8Gz1KxsIMQ6oIki1Qjv971tLoHo5fDQtsoLXAx7I9VUd6zHGgqu1OT3
tYF+Su2sfpTfni04r9GKFfw0l9+9AIsmXSv3Ui0xl+fRzHG7kd9mZ8ggxQhBLTU5W+T3j2lJiJfE
Mqk1S8vVrVI19cUmWUAgeaoYq82iOak2maEA8883ZyymTRwEzncAxDc1W3jS8T411vyHuMX7RCT0
a9lBFyEpH77g882nnqnhBo/O8h4ER3oqC9u/tMYc3vi+Ep3IQ+anAhHPBz2L31Pk2X61k/NsTvi1
O275K88KG8vlZLxoJabGbgz6hthP9OtMIr4hgs/CQAvc+D4d8xgkThDckCI9xuP8as+5sUGOE/hG
mdp37dwV8yarNB5v3tQ+zR6kUGw7fSAaikS2/91B4XHbJzDQ3aEinxZUPYAroOdw6FQ0NjtYLF47
3gCWn891U/3ANlM5W1o2vVpdxWM3Pmr4wb/ju/Yzn90tCXqUu0v/ENrh76rLkocojtCtTR3lAE1f
fS+tWGPS2h40V7ffQvtISiz9YszzcDCUKN67SnoTKN5Ppuvqxayj32ZU/OjG0CS9UzknDcQoWTYX
4yyExsY6TlFggvzghUbybSBJlE6WCxSpIlnp8GIn1ejt9JD0UgUQ4LkojkTkY1J+mJ63eYz5C+rE
ZAm0L9UceCfLI/MJ8D3dVyHymKYDWGkAC980vX9rfXNhfd8PufZsqM0FInq1IQsVHNSCiJiF3CWB
l5F4r8rcvHaMh3H8puN4YjwVre2epqxD/nAEoFxviTMqJ00hrwanqTrAndeRB/GNy0+gHup9SgRs
h76SvcvtfPGRnc98HpHYtIOvVebWL7POR5sm/cEhcQ+42wmJmFIo5hjejl78c8oxXRwHtHOxWvwz
Q4MpW93DDTBotlYftk8kb7WjVVnhJbByovJR6e6CXDXeQX7+GKy4/GOigkku6HfUdRXk75BgfVEi
DjG03UZFpO6Mc9/wrBZa9FiBUpGaFJXVageI8wTHlh5S+KUO0mX0bnzIKs/IqGjA/uIT2Ih9jBfD
Q6+Z6stEanXv6eS6pWohpHifxWjBLzt70IUvgwEZe7T7W2kyYB8cnciudo2baC9eb7SgPAEQLTVp
0gwLwbc2TS5ywPL1ORt8mZm7RKdC8xe1z7J7mXwgrWZUPkkNT6pgn7o+FjrLzpGVDfnq9iI1T9e6
l0hJQQg4SNJLm45HyLn3chsWDQdIwaTkwKuBvehyQOAq0z6pEhU0Aj2YVcePnU72YdmpLMU4EPhT
IA2cpQeh7uHiF6hAracM3PSC+Gpy/c1ZNBTbyJtepphwx2Rp+kvjY42W1+ElzUK+dEUb/7FbG11p
5k7PTmg/p8OvEk/cV2Ka28mwRqxJcuO1HMufYYLQhOwjRKtuEaf0TiBGzVdbw89Q6b1hL31zQw8u
FTY1W9k7qGR6sF+3jr75yPe+BAxTT9nFC5lBQEWLnqVAHKXYV4lf7JN/2vQpyjZB5SHebevR8xSM
oLx8D+1v85iGkfHiFp3xkswKgz6YlrNUY8XrztoMPES6aINtvPABm5wsuvbPG9LIIyqtJ3s5vArq
A3B3H0F0uG2V0jnPUiRxw2jXDOPZCWLnuUUb/X6MFWjmOgC0wgxgR+NIc5TORATDJ7TkWNP4bb4F
9dvsuUDjHmDz3+eruz9Fpvh7mP0Ao7BNeYZLp2Nx13TXqrS1Zr2rNb5nUsPEtDjOFQC7a1X3OWrO
jj7AjQdpGo2ZdF4Xq9h6VMGLtE2zf9FyXgyp1a3Sn1qrLujBH5Wit6eHEnDI3bUJFiSOVoO3MZw8
enRcXvMW7Sx70s0NuV0yxcYQPEvhqeFRLYz5Xmqj7zb3Ue0eCz2Nku3cLFHgunI2sreI+Mqnlk7o
rEniw9pmeMlvT1X56PVl86RFsMp+O3iLjo36LAXPEQoePdnqtc03h7c6UsdbFH3U5z7w49tas/9a
OySsU1DeaJrj2uZiV9aO15M2/YBgBTJCW2u0p1s9ih/b0cvu+QZm96TQLz0kiIvUMMq01Y1semn4
rLVme/7QJodZTfGjbv1gp5VVBsgnd56kcGuihA6EABjqtJWqAkiXXEw97BI4qi917JcvflISXvPi
6ChtWZQTq4yBmId5UW6nylc3PPv+WTqbBh6tBSrFhgn8p1Sxw0oZZvdBF9Uv9Vw+twQK79B7rV+K
BJFbM1T8rQodFK+H4cbpzJ4LwM4Q+NSORCpIKc2uX9Spjh+a2D3LTmnCZ0wjeN94Z20ayvvJHG/s
Ouy5n4Px1phDefHGugMVNAXZXR2U+7zcK+pQ7prGqXeaFcwAj/zmYCqGc9cnUDTi3k8W+7E9Pm5f
GsMv4MP3t37Z31l9gGJ7SE4KXsIPv4sPVojgQWKx0imYAXilVp3GyP41uzkItvqs9gHMCSUE0632
+q5lDrJtmH3kHv5CeraZQQlvx0iBSOrzNZdsH/gY2PUmGHRVGS4gJt602omOAR8EAtwqkHRAyn2v
36gzWnOtphgkF2AnucoxHfV31l0MNqAXdqWh3mddesaMWrmtuhJ6bD+456yHAGcYb3EzxCz/XNbJ
oD2zPnRf5szSLhMZbeIdLcFEo9hk+dTCmdqoI066qBOTvp1wA/DKPtm0M99IFsN3av+khY33uIjw
TZAY7Kky4T0Gxq3ZxOpBwRhlU0Tv8zy/khHaRa1WHgq7dW/6DDcYAgFsrsU0oABvG9UNomVfQFiM
uNC1/aF0Qnxcdd2/7/NfnCa8ILdibNB9HraOaZC5LRTtNmOumlmj+mSknHmosvnGQnA2CAGJZAqW
i4kOJ29KTo021Je68+s99pHDrnGc4DZ163mntvqXYMQ/AMRUtw9mKBrqXD5ZwD+eKt18U+KoOmWo
Nd4ikwiuhG/KPm2c9rYsCqIk+gB/a/a3QTX1twAJTl2NIGNbJ9u8Lo9eNnrn3JiqXcq8gaWVGW4M
3LS2dd+drGpBBAadtjcHOzkAEP6BVNP3xUz0ZJIl33K1+i1wuG6LOhsRPJ4bu1GA6yVte6NRopMA
XAstCVbsncHX3rBh26g/qkSf4NWZ9c0A0OCsLAEPo3mSGbW2TKuZovAYdeRB0hBhljxBMiIaWvVN
z773tnKfpvB8EUfZpvET6OU/s2tUF/JvKl/CpEZzTb1MRaU9mzA8TB570r12PSTgb5xqa+RhdNvl
VXAJRmYYmcb7O4X48qRdidzesDy9ZUbIyunRpHCiN4x6mWAmxFDtqq6PoT39cE3VvR3dpN0SCmxD
QqFXsAPeauSWbOcc9CGOEAFkGi3HtKyol0jJF4gA+XaIo19NVuKSHZknvuV9AmIFeav6wAX9U6dY
xIyE4ck+YMrRVtYjgRF9E4Mu2/lx8+K5DRwzt8H9TTWKc1gzDsaKuZ2HvtmWHTGBOn9E01S97aNI
u22XwjExrHQgYab5JtQDf292IPVCTWeFojgdY6/V7IMkcbeAsg5REfxSyDygxBChKEQo42dvDeV7
i6w5H+1Tl2Nj57hwmvSAHIg6Qk/1mB7fBQ1AnvmJFUm7Je9ZleY9tubZBjeAtzRWQ/68Yy0Q6t0E
ufhh9Aiw13o3kRUOnhFW4fPZViCUfLUDh2/GtyPIyw22WcwqWBR2iQqHx2wJXs9pcLC9RX226n8F
rp8hUGYAb3T1FBCDmQM89I/hjFWjDmF+02lQmdrfA6TBCNjvvvGA89W2Q9TZ2Zh5q24Rmi72atGB
UO4UDFg0VUE+Er2YIPBJLJTuy1RNz2NoN7eEGrPt3E2IomXtA+zlZyLNzcZCT/7sTTooUN23zo7t
XhS/9y5K4rsXa8HpVHH3vXG92zJimDUbhWEsrarTjMISFqrfBoCox6rrvuF9YMAJtoO9UibT3YBX
0a1D8LhYCMRBqr+kjnsD/mFilj36XMHh28iqnehGAHwpjve60fmbpoBEkcUVgYo2MMm6ldapcqti
YyV2ewS6XgCK8yxAN3wMDpCZL05OUkov0NxCOvaltDqXKE+h7ZI4PpZTax77uvL+Sr1XuEyd2vo/
Z7vewXnnW+otEBnlZ2T029zKgos+BvgjVmqzY6XunXqAZ0cLHCi4E1JSis/irYNw71gFQQ/V3DFn
vPNGa3hMBzSKHGqIyST71gxe80yxb9aiGgrnWrWZ+Z/tGooYNl/3ls/c0RsscIxuBtCz8ryDH/je
NvRQX9MY+rYsmTe6GvAq+qZxM9cxaVNmH7/SXN/nQTJd1Bn5JoSinrQ4+G0tDlFQdW7RLZaHkdUZ
H+KlWMRzzHzUblWzbp+Gvp3u23gZual5ZdA+1RFT3apOj2XgqOE2dbiNYMLOSsv6o+tTZh5W9J6k
OjqHZvFoGaN9GPOI9fdS+O7d7HXw0Fot3jfdU+o0ySVkeXBJfSfaGQUEANjY0Y1lm096YMDe8Eae
KOweBxBXxPfi/aDUTzMGlQT2WJx1i8CZlp0EA2YvGWmowsASTWvxugKB+U+hdOSLerRNCw+7DCNE
UssvQWqMmdcSZsGvwUH2fEkEKLO+131sXTHcgiOBGagHxzroQWNNwTCx4vQ5ltDILYLSZx7U4qYx
p0c1nEeoHb69G1Gl2U5LFZmCadub3CwzdQGaOWEKr6RDenLWQBd5ZnEDIuM0TDBSgCvdd2b3pLT4
P+VmnOx0TDTnrWDmwoXAb4E/2zvDlMMpmN37MdU0poJd9uCRmrvETfU+Azd6w2sDtGHxPRyi9E3N
cYnx2l9u4fNwS5TAWUIF9ayz0kl5oBzP1e6kmPiEAbDylJ0vvdEAx16tlFIB7OmDFJjq3LzIaXCt
fI3qID9nccmQPXbODsNu4CGkFADBFfO2QDEtcgqb98Lemgx5d4MGpbcGKID/2nBIGv4ekiP+XUyA
9ZTM4XuIFBzio4cJa7md44wQ3Be8EQDtXaJxd9H/TZVt2td/WNe0N+2QHeux5jMJKjBxsLRWE0hC
LTzOuj474dciL40vSMijyDk+60lgndJBeZ4JAiz0VvVYmYvxQPxN7YxT7I0h2fqdF8/eOYys+5hU
2jbVkVVq1RzhPwPEuH3jmvp0q6Xx66iySg2rABnFEMrwYtJU+ejaJA1/DyjQ+1UBIsjq7mCT8AbL
VdpX4Yh0+tMNjvYCbNdFGluZWAiYjNPagqvP077ZFantPcICcB7U6XUGwfdoAEaw86A5VHHypWRi
gHxlBLSyJJkq1TnVM+Z8ZQZAU1GOSeeGzJ+MFPiLtcuDzthWZdGfYEcUr51ZN6cRtshWqnriNOCN
awu/UKW5Y7rM/9N29k4vg1+TrUzHIk7nG4Q/HvsZsLfp2slDgJTLQ9BoNZlhpDCd3kn3Vm1XxxIa
uBHAzlASJOYyft7C1HAHpIKdkCRjEWycecz2rKIfDOIcjOK7LHvoQsBi33P7FdOy9pwtmJlywdWF
ICzOpvMQLbjR2pjUM8CIcEGSSjHp0buiGP4+/qdJ2qV7trx29aUMuK5eC51ukxUppQA9Gx3ktFZX
wc4/TDhCnqzwNW5ACvgvYxOkhwA6r90acIuG8QWhctQN8by76moIRkhwQ5nJgsGNHZS8F8EN2dH5
KSTJ8cfkNsEFXJY175ms8ktkU95oq4JLdpLNZCaCBAuLf2+oC9C+bqujIFQqx2mBFDKXzS5FD9w6
aPB68DeJoi1xBFoDsFh7sipfHSXfJWqAQ+4vsx9AMS8XrlnOKFsrPtHWEnXeC1RRGsc5m7KT9Iyc
liuDLGLw9/HtchLppYXqtLGdLN3Jr0zQmiYBi/DZ4up3DBr1KAojjreF5D6cwXD+7Jb7N5qRc8pR
o5YcsBSJXH/ZjFkik9LC+E6qWVYdw1LR8Z9ZflMO7jPAO+Mkf1J+Bs7LYVQNiJP01d4ry19yXDoG
cMyX23i9w9IoeKncJ+tiLaTRtW0s9e6I1AqeTIA+rthfeRqg3ZKhHqd03Kt6/V3wwFIMwKi7Gn4d
8VQkR7JqsDEjqpyUMd5t9pL0vuK8QjX41sNc3HtNyB21kRA9tEnzIvfeTtyHgbjPYa4NhnVriNDb
Y+pOequ4pA7LvzZEs229aWCHdSDUTbCT2yV3Q7ZKPD6TjWzKU2CFuk9eudt4RZ9f8HX0QJ/J5lJA
RODZUI4VXu+MLUMyA0QA5ozVMEagHzblaAdHCpDIrpFfrptz2oOGsqOT/L2xaYhRN7u4Tb7Mo36R
K3e9SlBLN4WVTju51nJVkrZg/d9qiK8sGAC5J3KEbEnb9XGQuhRGimNI04VANBF9HLpnufHXR1Mu
zfo0yJ6ayOemAsO+k0shP1Lva65PGxT6lgg6s1yr+tEutiHIXV6vr5k7/QzwyjhkzAZ46l60Km9h
2oaHfIbo3OrTs74MHfLZzmLbOc7BDBIYO76NCp0TJdwGPSEryYv/8Yc//AbZxPYKsrse6tee17uH
mgwOpb2h72QIkO97h9z4yQaQNT6ncHmvF/cKp/jw1nwAVXy+ggZpvCKCNTk3ByPMtXkfu+E3pcvU
/XqFGQQvuuNC6V4HF7V/zDCxPMhv6f3qIbVn9YBGYz9vmyy8bQddAeaxjEPLay1HytZ/tnldOSMc
ECY7eRL6OD0whWHpsjwI+oi0kwnHen18lg52NdPB1LcDEmwneYLHzhpOU26xLKn2uTNgfOQu4Mr/
/Lt2kZ79EKywlxvAFRZAyvrszfGdqy8ARqOw60XehuFtGZblSZLq2lYQ/VlGJEufnb3vVAOYlfTR
CRTGSOkvxfq2fnhEr5uyf6684eQ15laehOsh2Aoclfe2IUEgYyEL9uaIQvd5fcPXZ1napBosT6Ha
94cGkN4xdKKD7DPlYZce6/GfH0Gpy12TresxUr9uftov1U9t18e2rGz776EHWzkS/Kl5DuDKbVLg
MUUKyK23QTgvHw7dg2ga6CxUJ/2ADwV5euYFcscHW8cY1HnI5/bJYW7A+vBWJ2IxqwUe28lTDihl
qLsba8GqzmP5lA9udzDNmalEo6s7NSiI3fQIzGxI8B6EdzDli12kOQ/1LojKBwfz4vXGy1+V6vV1
WuvSuD4mnw4phrQ99dgPysMoRb0M17KlJ9CXzBjOk1x9OUkBnnECs8Jj1/vQ6rfylsBqp1U2P7QO
rvFXbiGiJOuWCdfgPaS6r7ZwKUIuWBcr6Zk4ONSQeME3jIn+FvXA3ZEx2cs1lkJue7xMTxDKZY08
pT/ySb94sZEd1Hm8ScwSgTKvO8kgozFqt3B2S9Rzd2ERXL8ARvsLUn52lhPKnZctRvp2YcPY0fBr
HrxHzOLcK2bZT+wXH8+zQy5PxDoYqJrqnDlu/X16O2q7foJ4v17FMnMYSZPlM5O5mbXzLehCQiqB
F/AXuGSDmbiH/Kh0IbcG5cRAF2XUrP1Vx0wmW+B1q+PkOucJYA753CP0SDSKI3ub4Rh2nV1dV1GR
FhTk3HTtOgjDpb6vjcQ4yPnld/l2NJ5b/WE28vagmsaT3NX11spW3nU/Y2OKNmNRoPQPhfzvBdo6
cCjy7Zf6dWLH8rTEkYblAxj/vZbZOez8Nh/uEGQ3T0DTqouwdoaoqy48C3/KMMuu91fuxDrGrDeG
D/TvFHqmOXn1zoIgjSyGY+BwUvASuIzgOxQC9yWXTO6MPNaBSuzRAh7sF/iG/DOYS4d1RF/v5PWB
Xsb79SKse2VLuvzvp2KuNsJeuluHevkxUr3Oxde6bF0b5wjbDya0CDPIRFfp7JOKx6J0kT97nXLJ
Jg6bvGrXTfLaf8Pqrx9K+Z0fZhnXY8vc3QILuCUhiD0GH3qZv5IcIXQtr8lcIAezDSbzG1orxJPD
PjkVTRiqe+l+3fSXL2gEGKQL0us8Tp5UmdGtxdo2zRkpBw2lSA2Y2DIJk39nLa4oSal/mMtef305
jzBx7sYCXbee7QZ4+sEmSzVv0estSEL9cOWHmPVFd3X1LNMymdTJlhTXUy/TQqmSCELzOoAAsnaW
LmtVttZivY1r2/o3Ph0b5W8dQh2MYYyZMnB2AAHyk9TlzeOKJyzjl/3XHz+XWrGJlEH9MI2UW3h9
8ubvAUT7szyuEUq6gKaXexB2HZIb8qT8+6YcfR2qAOU0J7dMd5+pIAFMkXUJ94kTIgQP2bvuWNeA
skOKtZ9UB//noNX5+frrlyf5SvZY35nrfOb6MEurp+cd+ZN/3jvZuvaSzc91Oeh61g+9Pv+Bz0cp
GomN1n7VZqRmZVxZZw9y7L+1rV1k73WeLZtrIfdjrcqWHPefZ/2wnJHe0vHTn/q3tk9n/fSXgmXA
x2iu7kIYfcsrjoczuYpqvq5V5YWXglAK5ExoRCzelzDbWqxtc4YnKPQ7+lStwea1kwy3cvK164c9
sumbAQghUvDXJ1peFnlP1pdlfan+s209TN476fdvbf/XU/lzvpD7ixi037hzcWhjWrvMheXDtRbX
lexa/xCr+Lfun9qu64nltNe/IOf51Of6F4bEu9WU4Y/aeeFWhgZZg8rW+o2WMWStytY6IVs7f2r7
VJV+fo9gQP9Tq5FESAobIh8vJ7l3prfyCF83pVXqM6FsltVZlR10r3hZh3fAVNDG17oyLzRyqcvI
z1woIKJkZZZ7DR35gdXOWxkeiP4jydqgDPw3Xe06aNgqMQQZXYpyhoSJ+Nvu34bb9VFwZNG/9lkf
g7Xt0+MiVdk7Bk1KyMKF6TWos7nrHD2dt7L+TQAYEC5KxtegHaLD9Y2Xi7IW12F1rcvl+s+q7Fhf
XakGBFL+Hr6l/ukM0jZnCdgJLeE1Wgf768T6ul/uz3pkg1cJi7fsbBEYMZYIyYeV49pNjpVCJgZr
VbY+9ZNBdG378I/Lnk+HDF6l7GfjDlTgYw2VAtcA6UGk3NBAciwfrhJHvPZFhi4/S7LsJFemTPo8
O82qs2kyxzrJy77e0eu7/yGY+WGqsHaVLbm9UdET0bt2uga5cgfREyOOkEnR0coeZq8kHYOaizbd
yyt6jVPKEzDOetz8JS/y31GtWg32WGeTOmlIDuZ5dk6QCIYlDmlNirohW7lZ674VKOifhdamXHSH
ndnCgIwBeY18WLoWHE3dvxHOtkUCIFLRrpGrKvelzqAy6VXxWsbwTIRPri83eG4R3Wmv8cxPl18u
6odbdF26Xq+6rFlk8/qaRyQnZ8+c9nKV5c+uhfyAtSoX9lPbdVUnez6TOdeesnv9l/Qw1Lc21nob
bAyxigty/70r4vFoIAS412HMUoV6hgBpccZnkr2WTu7McJDpWfZ6HjBPPUnwbqqDl0jLjtpyDjWp
s7syqNuN9Jq7bDwpc2nu1D4DpDcMxaaJeNWl8DLX3NoeAE8NTNFtmrgHNQqtfI9kEIbLrOz3RCVB
DU/OudGD5gFOFrlmRGMhnmcO7kWxepv64+uCaH8OkIF9hn9T71CNG1HloCptGYJHWUJ6oh5RgYjt
Kn2OPQdlQbO7m2K0EBxgCwed3P7Rs/z5Ma2an/AdT72ple9jbuKqlfrf8pIpeY0P/MUPVJDiWfPa
e7P13SNaT2bXD0g4aC3qOMOwCZq6/lLPYHpZkpdvupraWxR1gFdFyHapxWILYBJKnnOrQr9JVXcV
EsEoQ5XguDFirO7HZQ+hJMwEBhwFwkQ7NoVd3s9TUt3LlhRZUTjonuU5wsIE4a0iDnZlhfyQPw1f
TZJnx1ZdpPwytTKwI0GJY7cEgDeuz8otLmJUr1UIn4aPkaiKguGuzQowQV47sB5uCvcCUoP0mkew
vUX1a+qn6HFYCogu0aOvJt+Q1VTO0lRmmHSju4gqV4HwmWGRrXGCxwY17EeVTOhjqmjadhrHgBUE
O2LbA1qV2lzLHEtRPGQ30zB091rSeQ/zUtQZsD2bZwt2NT3WHaGepVutdHBFG8jOmBNmc+Ooowvj
/56SaL6/1kBzoPzr8Mytx1eR5T2gMhNtq7DdoHtq7B3NMnfT1ORovAGmLwzNvNgOUGdgrdpOt/Wk
3WAFjwwGDuClF5a3FVS722Yp1irP5zEpiKEOSBvZcNNK/ZLPZmpsNdPQLlIUU/D/G4u+UraTB8vd
C1OCzYgavPY+gFHXHvuvyZD/ZZBKBxcO3Z93y4TPDDIRtEJRoRLTz79Jd34J80T/OjUJaAUEcV6D
MQN2jQ7Ww6yRS7amxLqp3Ly/6H3cntI0Lu65BRqU/1Z9bkaFhytLzTvV6F9rVIPu3Ch5GOyqgfqq
1M9xT+LIQexxL1XZQSr0Dfn1fF+Pmx7jjs20dI+1FFO+GCzXchwZbJocBdotY8buw8FW/s1JZ/NG
TlU3pnbveOEJchhOnRmyaAc+ONVu/QVtkPwJwzm5nrc25vah6dp9riJrs/WxWO6D7AWjwpmgfdGw
VrbNG4gWzTPc8/6e0PFZahjtts+Y1kGGykbEmpYe0uYY5eeDEvdVddHjwjUQoDa0HyIWy6YCg+4W
/bT+th4IK5cpaieyw0HJ4owMZgKajUuhm0p7RGxT20pVLk+WqsunygETtlwfexwBulTLRC8+2uOf
67+TJrl/tIsaztly/VCdBpGXTR7+9Dwz42CinCKbUlTBDMN9rcvTNrZISH5olN2yp4PcsRseAM6A
wAuGDbguLBXKikFJr/+q6yA89fYQoPEeVt/K8iD74yGsD6mOalM1Kw4Ba8XFLZx44LkJouC2W4oh
QffENfzjhx19n2In8x74dryHwhDflGOGh+FSyJa0mayysWywUVSLtajBb/A/Osoh197r0d2IOeD/
5ZDUHcBXqNrx82narkDk9mm8L1WigdtPv056yx+ZilJvbtN24VGQdjStFgYsipR30VLkCEzcSXXy
fRQLI3+AvK7GBNeX3aWKcvlm7SRbOOjd8OHryCNzcOwSVQnLysMTY1KUi/NuAcVHWUr2fjpUqvKH
W1RHTw5C4NdD5a99OCLTzX1XAtD4vGP5VVMZQ3Z8mgv7rxR7UpBLs5vetFOV3rhjBOBEQ3mzy8gz
qmQr9kkRai9qGQ63rl7/yENNfRnsQn3Rw/q+Y4C9JzcN0wXRQb5+vYH+l1O3+o0NtOTdzTgVyZzy
LkXN4D2qlC/wkYMH2WmWwZ1fxPaj7AMpvE8h1D3nS8+xfk8GzXzV/Kh405KzdOGbk72oTQP98j6s
0+m2D7T0blwKxP30YWMmNZt2M28Ys0HjLVXpA9GURI7v/laTAfdSl9glzKX0PfNqdLQ1o91K1eib
4WTgmrorTQtF/I1tdf0zNlZIF1mjvo8gVL43PbYIKny948KvfAcKVu7szDdPI5aZj6U9vgKh6b5a
5ffZbdwvluK2l6yMkE6y9e5rMwOkUB0rf0REBy3dsP8TOHb7FciWvptjXMTtxn/VAJ+hYdsO4D3Z
isP2/zF2XsutalvXfSKqyOEWoRwsLWffUF72MplJTk//NfDex/vsOn/Vf0OJoGAs0Jxj9N76eiIa
Fr/w35uwRf6181/bVMNCFZtNp6J3qjV5bQWEOUs8ZJJhHuq0HWFud+JBxTH9i+h3d9kpIWN7QIHx
jJNXPi+bTL+mv2D3xXZZHaBJ7BVnTFbLahXb+nWiS7esLa/Y9vJZhvWm4og+BuOELkEYoXasYMVg
i658KGxmfqboHrceWjywnqBl16XfW4dlT9f4zlpXeoPvHWknk8+dB2BM9NTJZbfC4xMdllUrkk1k
ClF3XFZNgojIgVT907I6SeO7zW/+ZVkbu+zK/Tq/ajH6Hn8IdmHUS7c0a+Rz5GMjDn3iqvq8vCL0
WYOd6G6F0zwmcSMfESv0N1VtuFRiqPJlYp+WA5btcBE3hVRll2XTstChHEUmBoaqVQlcFaTHZmZw
Ww6PsaNdc/1W12Jjt3ZJYGG1BmNeHM3REseoxSw3w4KLoySzqNvSBjMrj17sdEDHzai+CxWLKPDR
eIAQlr7KRums4WYWu2UVjw6SelU8FfoAklLr0BLMhynd6Lsw/VDV5APpynKDULxMX1FRZ1vs+NZG
pffxahraMbcl414PM+tcJAYCi/mwZpT/jKgl9/y0KWeGdQppRDyy58WkpP6KCl6NfvfvbT+HLI8M
qflTdqqy/V/PVxsEMK0Z31XDVF8GqUQuLWzQd6i6dH6J/uSy/6gPvflUWwN8oFwVpyzUTMjGZYoi
rp+eu9K+LYcOWnqqIs15qepc9uwqNs5p4RDAUlXQUuDCPmJH+pCAX61jsbKRDZ3kgovKHuL3VkEg
Zmh2fefobXCQTCvZRmko30NVqdzl5a3pRS6c+qOlb4SMSI/hMI7ajpptAXW3MG6OCXOcy90CbKnk
bpJVAjIujKpTwT31ZBah1/lqfKiAk/+14/uYZXfxsxUfCeJnMP6ePAVy7C37Q3SPp+XVYstmo1li
Jywtff+9uuxWHSUZNlza0feRgaLeDD0xtrLZ493+eQnD0o8m8vKDFRrSOlWESixVb+0M9L57sm7q
k6Lp1sZMsvE6kuPidY1cP3I1ykh/bOuNsfMNNo/0VTsPdp8wJB2Esbndm43QP/AkAovUuc/z7eOi
zRILk0owrauyrC6x2lQ7XSv7Q2Q3Bum+fkEsQWvBx0Ksyo0PZ6ZagMXyO/81DobHJNKlPxJKy+83
ynIFVJwwPse0fw8lyXpRzDqDdqxM96EJG5whSnCHhdreZjNUXJb89NilsbGlHJDe2ViB0DjXBvUz
bmSmP4Wv3IDfMB9Kn2pADjLqJEbYDMKTwNb/ZJCR1bZ7CIjmqJtfXYtmGU5x/eA0zAnbrlTu0G20
yHNIWMJ3ZXkU13x/p6oaGVSDNSMN5JS0OKXNjssjy6poAYJAOLcJWBfya34pVu885KnzooyxdNY7
x+EcgO+twrQ6LKutBnkut+J2r8YdYCqFcdm+LZC6idp2HgMM6W7Zh/K5Kwv/MaqmV9UI1MuyNs0K
cEs17pZDHcU6RorhX5e1sAu2TVqkv3Sh+o/+RC9RGPV9oVnWo78d/Mx6jfmp3DaD3Gytpg/ehLqt
+sp8K1BkEZlTVrs+6MULMXerzojsX8wjT4Q8iEvlS8DzA8wbbRcq7ve2eUck6DiTrDs7WYYtsKOR
iwjwmhZpf5a4QwOYWmgF7ePPAbVWaV5ptsamJ1Lw0s4LvhijV5ON7C2ryw4atuJST6RtEVl9ROzE
OwdtibqBwFGX2p24aPPCBMV7tCXtnFvl9IsqwEtbROPbGM1CjwY/BxwokHup+hJP/fg2VJGxGubt
0bz9v4+3QS79HO/bPq+DPG1VBzbAt79f/2f7/+v1//v45X3Vsse57ehrPTfiVc+E/Vb0Y3VTLV3d
mvM2cBnVbdmRM/n93rYcAiiyvhXztn89l19OcFaSs41VfhOXhTG7LZ2yljd8M7K/tsnERzu5vvk5
bNk5xI7jVhV+g6C4k7LGwDCJ52tQqj5YW1zrXgfHxssGRdwti0Hn/yW6J9VV6nKthol8CkqMeNyk
lhUI7fKpmRfLqqlJmO6/17PS65iuwXr8e++y/Wd1ecayDbbdMY8QtP1s+n6ln/WUm9402HcFp+u9
I/4DIpnzmuBn4ktV5HvHx0uqDtav0eycdw0AHdVCp78zbJvA0QTeikjliO4rbmKMx/u6kDaa6kzP
EBn6bcurLsDTJ2xZ++U9wgw5X1c2xpkkbOfitwqNrvm1Ca+4Uzlrj+hGDFIHNG2j1s1wUKsQZvcc
uLMk6nyH6xihwJzL5GvZsSw6WN1rG5EVTvTO2uupXgDXafxbZiXSDUB066k7hxixZJpgumiwY4CQ
W7rLEARfTDxUW6nMui2TP7D42lepN28gRvrnKCYJPmmb7i6qO2Unx02294dUv4SBSiaGVExPaZh+
ITrMvnhySBz8QdJ16FhE/97Ik9lqQxtcSlHXNzEvNJnhYSjAJc4HaOpsRaqRbBhNcVFSfPEgk+V1
74j2shy/HEbA05rQyJEANOA0yZzJjmSeLNkuuQXAOshVq9Mr0CECIgyC0bRWHjbkoFUXI2iTbYm1
5pxkmCq0QZ9Olo2yGHe8ebSyPtoLUMZHR4+MPWUPcXDGqT9k5TDsJTkqjpkmCPbxu+iU1D6Ip96y
T0kxkvVaUSSJ2sTfxE0jk8AgVxvbEQNGV6DLAKC6K/2JYp3GVnvzoT3BDUY7yB0HNVDZdfdTS9QP
4c7DQ2SAR251t2tDilKBkB9retCrcJC1p8G2YXnDPX0me6Zzy2gczj45VCCo89QrxzCChAU/jt8m
DB9+Ov1Oanvtk0f2Qve6hmsTzV77KbpHS/oVmfL0W0q03xR+sZcbAYXywFY3WcOPs9/r225+BTsm
vwMdWEHEw8CEyhyBdCIx+S3QJaqt/u6gNWAKmPVH2KjDtSJIfabxT0DXqrNjjC0oZK4AZkbFLqsV
QDLA+4ZLDK2FQfmwy3UpevAlx7pYCm7aJQg+1Dssd4bf77q0H190k7mTogQPtuBKUcZcgA2Qh5cI
AeA6KPputzxLjZN9pfXKIbeU3qOWKA44gmKmqrMy2HAI5PAb93uTPgJEXA5ZHv1joznvWTb+e8/P
4UO28Al5g5/XWbaVpY0PjQbeKiMx8GIUDVGOjdQ+tQRYHgZfzsBXcEoyeNvULXucHvMqRDtnPTaC
nMt5VdVHTEu6IfbLqp9Wios7MXYJecAkZ1pMCuaFmofkPRX6WBwHJylJsODRsvg5Znm0bCNpnKNr
FYlSn6PG+v943gQwqsCg/l+vvaz+460tcgT2jITcf2z7ecry/kNUTIcsfanHMHzgnuu7IraMverj
rehy7V52LH+r9aG0mnL+zZYj4qtZit2ytjxJ15z7ps2cs2FIO9BF08VpayyFTd48d4NVulpvBe9N
ID1gKHI+dUXZ5Da3Azjgq0DJ1YgDgPK2WfxFMeMOOkj8u4yqmJ+dunmZ4+5XidEWZ+rcRxmI+xmj
QHnOlTLcgDOd3ESXy/PPjmUvA6y/jtOJ5BGNtZLbJyQyJDfPr7A8ZTnwZ7UzB8u1+oqe5X/e5F8v
LQ0JfiHVf0rRqALMnN/k5wWW1bSXdzS/4oNn95J1aoeAACKiQ0l8kboQC4lqXXVIjtfUnO++ikBh
oIf29zacvkQqpfbOolRwtmSCS2IZ1P/36ryNpO7+HM2LZRsSTGVNLhpdkHnvz47luGVbWcnZRu9J
BVhWG1PL1xFYGK+NR8r7ZfU7wrjgCLl6VYIR+1tXjE9WwaS9Gmv/Pp/yzkMq1t3UNoaGaQ3Zna0B
VYmBuJ1Ho+t3AlUtBMcIzT6xVXsjdWCCzHfx3pKjS57K5SZjrnuVYe1SMaB6nRqVRGFdZI98unBF
zdt+TkwIKMak629kir74dWp+FIZ/kClkBpBw8DUlVcJQ+lEUjQm+jyIDDY32axidk5/n4kOr43dJ
p0rN3RIBPaohw+hIw9JBLRggPbMp6x/9qq9hmjOBWPYOVlgcwwwr4LI3J8Lz5HdT7S574zTMyLyE
KbfsHRszvVSS/pbMr0THI79Lq/J+2RfrNjUnQEuMyaO7opGlS0ySEI8DY4rulkfLQs6C10mVy/3P
puURaaihF5Pj8/2sn72ylVnbmEaUu2yz6hDcpF3jOwUOuvo57ud95D4717owD/6kcuwUk0qFE+l+
SJyCFpFP80RJlaNjt8pRxkeFZz1StukEKmbZsSwGG2rQSpqPqSRpLDc/z1F86aOYCsh2/3mZfxxi
WDEesuXFf16tI6Zj1Vlj4X2/7rLbT2Pe4h9HTqYkrYjD0j3NdDCCzS8v9RUWQRys/3jisuP7LZcP
GGayv3F0/el7m7Z8gp83H52Er6BvtfK+Dhvvf/5NP0f/9brKZxbAbfj+DPNZWB7948POH+77My17
vt+0LbK7GLArVvGt0djyUcyHLQf4ekWZZ3m47FkW43L6l4e63YJu6H87dITOUttvGG0QpzbU5zqJ
ylVFgEUQYTUL6vzdEPUIQw9NYyfvzdCftpbT/kGWO3opYEU5+ujUhOhI3SSPwoEP5vTtPkybzyrz
nQ1jpqMNwjQq1chTzHFG2TofpkREdty6UsWNHNCsDg7fdqgx1qRb2VXyxDxzhwnvUa87x+247OB6
jA+VXyIubh+VYODFsPlBxE4unVyfrBj/ZYnqiYLOOqW6JXT1PRT9SaLrOQoiEUcQDMXc8BMSTYcE
v+8OHzHTVCc5RpJyq5pEusoxU96CPKNr6R91xiLEy82b+qHDJpUm5+9tCiEu7iT6bP/zrIBKnpdV
IJfITZWuyw48aO/NhOOqbDqsnNN9Xd7Xqd5fewZCjVXBQs+ZkvcTkhHgZTEfJHiUCkJWSMgh9qBs
LcgOzeAOWE11B72hkV46ZSABbF6MqX+renz8mThaQW+g+mchqBav8JgNG1XAGlu25RAYthMpaxRM
/97WTgwkQJqq25IUPWEb/l02L8BROIVVXhsTXFPawMUZGMNcp3kRpVqxs0drdJdV7iDaNYZGgWGo
/t70s7029efIaLTDssmWShUu2TARF1qL9bJtWWiqr9Imgtm4HPKPHRDztLH+fuNls6EK+rujyPfL
Gy/b/LB3TafRvGas6FjPH3LZGSVyfjRMAITzJoOy+sWyJK8PwvgmirXAEHxtFCW60TP/GqLS3/eK
dgZEnp4Gwqquy8KeYP2DtTI2P9vSscsJcYPMn8hSLGFp9DUyr9tDYiTGlWK/8f3cNjLXk/BJPwqb
mhQtm0mbn5IxNBmFvf1eJyGp3FQi1VfofNkfFoZ6nAfPcW3fTQ6jg24q6RWVrX51nES6M6JjMK9o
UfzXYjCq15aq5WHU03laiN+H9D+EGT/HDQmUo3Ti1ru8kCULk+yK6ErgXXspxOh9f6OmIgrQGjcu
VOT6TlRZcNMpkt3UWNwXfjAcl8OWBUMy1SUWqNgtq8uxCpR1zyhRji/PWrbhqEixJCRn5nDDypED
55rmmnOFyz0dNK19C/wKSsi8XbWyjiSp2PVjG+f/chgEzD2d+/C8HMHI7ypHinaMJr5/YoyanRQ4
5hWzqHUlQaxcK6FNlsEwWddlh9IA95QLmjPL6rIDYIp+KVMGjCRvSJBjw4ZWsqatuoj7b9IZp59j
Q2qnhJnV1jZVy3hjjygmwFmGtwI3hEc8S7LWLMhoK6sp/Y3maJDD4bfcQD1HN72p8YZqCfWDgXqo
raWECs1ZJsuCsctEWhZpnuo0MNooAuLwJMJC/JnU5wMe/uvRvApf7zlvyPIjW8NBfzdHq/iEQx+W
R8Q1Z/SvD83sEmpnCePyaFn0i1ByXjCpRTi5bARd224dlY73EAN8EeND+C28mnXeMsPu6kVWJ8os
DbPY2fjws2CMjNVhWc8W10OnZ8/6bDxqZydNNX8EsolwHpmL/8goAbtBg6QoAHf3sCzUshkmAo6q
mb/xn4dq6nxEiQoDo87BPi67u27CIbo8jMHOgPxPYtocgPNp2kHZ+z5j9kgESQJnJLZNWojLWfze
DezlOFdltrBPiDvAYYZ9QV9LoyZhsWv/jK3+6UOLSEW5HYj/8gzlPiDX8SDa7sXitB4j4sA2jaK/
haPurIdZVZvwMsI5csfJ1svf+3O2l0fLf4AeVrjWA86VREraUW5Vr0oCfdcQ1HYwNVHsTSYJSRlX
riS32143H1P+asMYcOhj6pD5D/MVUCrG5DZA+kkyvLjCxDyb0vJZcW3N/6zlUQa0YV2CBeF3t1MO
NWSLoDRpdGkFJL4kHU7/ODFYlDlvplODULSUlSRlPvV+Cm5laHzoWSitNeMk+mo41KHZfy80PRoO
vjqfuWx8yxS1PGD5LQ9OXgIdXx7mttMp6+XhEr26PFoWieWXqJ0caBizdl7McSyFVmLQYdDxP79Y
hWPl+ygDBDB7ROc/c1ksf/DPaptpkGUUcjP92cM0zRrF5XSIxXO6PGwmCl55Zo3ez39m+Z7+rC6P
HKUn3goDLzdvASeQhTbL/n4WRquH21Y3jsmsvV++B8simld7WhybKapPy6bCNwh3CGxGI0usQbck
GphSx/+3E+JXqtQV6aNajgdsdo19P7Ratd8nQL4wyXNOZz5EqRNjsCyW1TiCQqxE0lfFkLI/EgzZ
uFNtdaSiSPFwtGzhacR0NWIY3SAjWjckn9qT7ZJZjCr7W2o/n046PCjFDNZlPEJurCBwDiv9SOt8
rWYdvtHknIkydGGU0SidivBkooU5B367ot9eu/2YXTKFn4jcKQ3PgbJ6lMtmxS2joIVOZbEo2z24
gXlqO8k33PfqbupJEDJtMmmt56Zq8o1OEwYVe9uRxVIHm6ghiFLPXanL6I8gE/T4weWmEd/pqmKu
RmWU1r7UEAvTqRvY/+DppkdNT/d5UVC/I5IoqvXXsi/JLBzTDfilaG1g9BNNewqDSnb5ccSZHArh
1RgywvYE+BU9SUxLV5JpvQYxRRW8VCugbNGmL+eM6EZDhUuJgub0airUnnxju/YKEBW1Ta2xG75q
ixNjdw5RKTx/6pxTMCbxKiJgy89jGa4pEaWRQrm6kwHfajF0fEIzy+4r9nFkyyipVsNk2Fsf1o1U
NLtGDTkJcOgi3eRM6yFe8brX0cX0T449ly4JgmQ8Vn9a/HTP9xZFgR1jmfs82WrSiBFYQu/f9tKW
EcW0ov/4xuA5XNsj/v1CMhPYRMh07Imxp443xwaPhnyTPzzInXGX2LcBBNKOjqd8QkxLeoZNAoOc
848ucOnimW8DgMF2YMtkbbU6zClcT6H01fhky1TDef4GqbHZnNNw+mOwc5XX/FCWTLIly78Itf0o
M+hIKpfoSuk7wprGnn5jaJGYI8e6R0H0JJKaBFwTnxgObi+lnKDpmMKnRE5XZjMjRWAtu4PaPPv8
XnhQXl1ymckHzWjh2LyXWToRTIipW6HKGSF6Gee2lDZZUPu3EeL6VNq/i5RUvUAO3sdO2jQ2E8Fe
6bx5ANiZWnhEK7cxnPBTgsPqioFsYmWYXpySggUFSEX6YxGRCNdIi/aaQiXPieUbxAV7pY2p54fd
w6jYG4JwkY+ESLEkXabbygxJSj6SUmk3Uzm03himxUayn0Ipz10jzvx1lebUZ7p8Y5iSOE0hL9g3
VAYjRbkLhrgBTTnuW/mdmX+4ckarW7fVfZ0Q1VqR10U9f206xavSdOBZACTZGqHHTfeEIlcDdhSH
K1I8M5fRoLKa4K+6DoGpbjMOmRtb4c7QJdntQHaZsf4ESKzUEUmC+UoZH5Wyl8ekr9gQQ2Wl3Sla
YLBvfA6c7t0Pygqok/iMp5dJTYCvpeEH4tzMq9VHIhQfO/SSdF2gpfZHB2Tq3Ntohtb2qLUNY2tR
MkMEbPrqF+UbECbma9wbFzHQtE+dk65yWKb0Z01m9M89PV53pA43RX3yp5YA2XzcEs9rki6bh7vx
N8nZ1Ksfkrx9U1oC5eVmvOoxI/92mnG9gkIg0eg0+nTu0DmQyRbNMGDDgO/EqhItQLD4veMkuVVB
KLCkSftiYJAV6kq5arace9lLLQr+RAoctWJTZYZ/I9uwWdPaiVdDaT2aQ+ZpecuNQAJDm6YvZNyn
nuLQ8K6rJnLrOntGL4rJsWEOPSQReUmoN82KIOE5JxZl9LCupfQJmP8NdJrt1s+dCYGujBJ89/3e
jtRPISWfWaR+1KVGWGAFmV9mDkWFe5v37bixM5oFkYKW3U7REYVj8KJQBR0yYH/9KO7luLyUc6Eq
H+dG7B+ttohe6PnAIVLZutNduHfVepDM2e5c3HVh7EbCpFoyC3XLYNgLhR+FDI2QCbwP1gt3TTNY
xcq+yqI7CyGGW6TikiXiK9OsfVma73XExGvQr6GdZp4upzuEKtSD/Ia8lt7HV2/3h4Y0swBUtVei
QF+3WgyRp+8Sz5RIo1elZnQlIx88X5M+bMhGod8hRI+0tU6olNpY5nYcqgdi3mhDZ/qWKsDWmKhk
hvljPsgbnVTvjR2a6IfRrEQGXzNJvDiyiA/dKgjtmSH2q9NCaOPp0zg1qQd/5iGspg8xmM+qGG+d
uVIzs9yYwXCeQHMmJuS5mvxJxTTPAoy1LWo4g0Klo6bX+8T3kWmb2z6SPDsi6/51jIo3J0gfzKI9
DSaaRrl/Cpt0V6PBSQa+E3FTb0CygabpTiHgQARtgNGq1PCSghm4VHlaxfUJVd5Id2Uteoq4I8w4
+NBAA8iuCIy3sRneyKbOXCuVHmsbkE0Tqa91lnz04PS0cnjFX/YH2S66WG07ddG+1bOHERv5KpXF
r6IFXh7BYeoSFNWcj3udELGtoA2A5k+jdlRPWxqQwNTqfdC2NzKNyBC0qY/3jfWn1mvQFPzCkrFN
1Huug/wFoOxKek/kpZyDbUpPapPfEtA8rjL1xlp3nO1gOvvXrAbQB21oLwajgbefIJYfkUeE5GiS
xn4kFENc8A0j4bPApqtckYVPZYeqcGN8yFlzSuT+peVDMfV7jhBhQPpMn5xKOnLnu0dcVrhta3Hq
g4tCMr0w1G0T97tB+Jt6V/f5pua0cJNg5k/vcHDp7UWM/3tQwFZxiahS7Rry1OSaYLHBOSUC1mer
JfRT8k0fcfX2tv8nTYlQTtCn5UP1bLbNSXWaa2unK/IcbkUTvBkZ80YsZEQ39OmrhacePqnoVrRm
SHnQif6c+G7QEQAbnzNsqJSeEc2wtjUZgXG71Zln7B1myyK7ED1aMQ6IZGpVXC7ts9lQVJ5Se3Dh
8Nyl8VC7pQURUNYRHGlZ8CDM9E/RDJWbNWnvlU5LYiSmwyqU953s/LI0BpFjCDk7D7qjVjPKLlr/
rW247qZW3ZjAvK26O2tU7yCnJB6IO1NK6YaWPihRtFMgd59hECJ0CiihadQOq07jJFucRiJPJm7o
Sua1quVg+Ldtt4v7zMvu6wxGVJdI8kbVYDbUVfSLAPjGh23PDxwjyZvzKQ9te1IAkTEbM3a23zxI
+gh202nf9AbS+ChF6F7at6p2NkEHUrSOyCh2EsdLKRFUNDhShPFeLktcPAzCSj1elQEVgVaWMyrW
yS6bOntPyOSzFQHv4Re87YpPpWFsPPZcngK+ThyddEmQMNfDUIz5upTRL4Xbj4c7CVUT+T1TVJ6C
SHwRMhq6utLSVtIe/domqCT/rUCus6cKl4RCIpgf2eRz5uc2KI8mg8WgyS+dQ9OQfBFQV2cMRE+M
tZ9smhYrI5izItThYzSYASR2N1xsh58ac/QSu50TBvk1NwmQims4quVzopZcHf3KrCb5zuiygcF4
mri6zRjMTNFtBNFXRz27ORpiJmQZA7y3oX80RL9WVGNgYEVoRmTBdjDbq9QPxT6SkqsWMCAnkzZX
jXyrUZkqy6lnQBt2W0zaWm1mHgWhRzMMfsO3gp2aoNkLlZIrgC+N9EXR7z0Syd43tYFk4IZu5SUr
wJiBuNfdFLXtbjKCyqshYjp9vIon41y1DtrU9o8hHYhaPkUEs+YUoQE+or1LijVWxmvc6fpGzstX
IAuHNp8gPosZ0fxW6gRXD46CWV+Ej4VuMRJCA2VTJHBLOWDcKSIwk0jQc3uLaMkgGtLqV7GJuccc
cYUY73ELArLrRzLbTXWja+ODKpunMuYKDDnDiU6oBF3JP4bld17aQBzO1qFibiNzeJuGA8qZxxRF
qksuSLnOFM4TUeIXnBjIRibm6yZepWacS/DGswSZb9a2raCHvKj1UVI2JoFHrmNI97rQNx2A2/km
JVw4qFihRgTU25kuR/pHwo1N0o6gA1+7UPutmtK48dUOWDIWUoiGTE/TFLwdI0LD4dsvJLwDDEyI
TQzxrzDGb6IQRlKifWlmk7vmQLnfgJrEfZMSogFeUJVvkS2rUOUsLyHl1JUcviWWob5TcPlDhnJx
7BK61iqN+5GookRVfgHsyzykMhgoNcWTE2HMT1hH1Ig9VaWxbydb3YBLqwzDzlI6m3FAXKxAzdXQ
U5qXWCnBUTdHKeLbJirdrdPiMU5z7EjmATCmNwnGz33jkOpLkcI103DbkzgOtXO6mEjYC/1zVJyP
IptiDyFbwde0vVl5/2rV/Qck0d00jitTVd7EEBnQknsQvZgv/KEy4JP0+Yo+iFzo911i3draxpYR
Z+fObmmglDKNbOc1NhoS7TPtwW9+tboMqhuGKAliJO7Ilu8NYX5ODf2kKyaXbtCQ50Qfo5Ktu4JZ
Ryfy3gsj+UrgyKPakYrptPkmCMdfoW90aAGtGw0VAlxiH2bz9GI7v2xTQiSiziy+rBlWTRMzwGaA
Cb4u8GJVeCMUW2LO3a5q6TeEW6nIz3n6CDbPodnp7/hOrqoi1NZDrDAT6xQOVaN8LammtrIPdQCw
k6If2gWywZ0WzUlurftSfpHSlFZLq279Aebe4BOGl4JBK612FXTNR1givTe0PeOLOk8ZYPSWazCq
ZPbV38nJnpG0AXU4JaUqclaK6EzehjyE1JFWPtrcvNSUlW3Hn6MVvoT0KcexzVZSBxswdtRxb43P
Qo/Sta9uU52GdI4PFQ9qsDbJgRF6+5LkwVyhZubvx/zXHLNa8YNAr6RSqLSSVydtY0yko5k8DgO/
3gap3puiZ8jRmQ1twpr2cEhItGM5MJQ/C5+MjCQsLk0QbjSCRDbOOByLRP2dShh2wxjy+8wbKpsP
FEmPNMTFRkKj4pZc8WtHspgbOlxKfV9f8nHjQAEeR8rt6LlKz08C6GwCW2CJEyGlqxXXeP9Sn1pI
FH0KPz3JlgTUPC5IFvINWk9RvQsBbLiIliy3Eupnr4GdSh8V08q3gVDeLEXaWdNA/cRBzaMVn0KA
OoXX/Qlv5p0Rdb8p1fAygRyG7JskK9JgoRBMd1VIhOt14NeUSxHDYf6OJAbpd/dFvuXFd4hYjrhH
KQSdZ5315CjDcayAkcCZI0teq+66Sn/P+WeBRLlFiaNupTlyOSzGU2rIUN+jvN1EEfM0mbF/UfRP
XKPIQBDVz7dDc10F45bn0QVvA8C34Z5YocdEUSWPBKztE0ZS3+1LH/XQpzM8l7b2TG37wcpaRpsI
U40JxRnR1VgnjmniME3lFuVrDHi5NhHZUustK+Q1r7KpvpUKWqoMzQQF21+Ck+fmvXaT0oSSoa69
dPQtlaDvPNJ/Zp6KE5xCQ38IJnOnpAzQ9YBQPu5OjAAg7TGHtVXYrWWrITSGJEzB6uqEwa34w43X
p/PT46wcwu6W6szUzAo/TdwTi6LLL2FFUMOoCvKg+gcApOkGDdc1troTbQWMflJ60dOg8ZgEnvqZ
3Dpq98p7kNvvVls/1TJfzMR4IvviXjVzTw/IKSQCGAo4QbLjoa64WrB1oRDf1Zr80jbGb8nqqCuj
dKs1sutimWJMzO+/NUUajoluX7aXpIQDzg0AGdwMb1Ze/XnyakvBaYJUCFL7lKjmROGu/ijKYVNa
0lNKJLFrhVq/6gUDb9lAzeDzbWEU0+bCwSquy66hpwfhN79zHQtF2E5AKZE/Ve29lepHLTPrlSq1
jKly5PcygOohliRPn/N5W0dZYwUnij4WH2EW7gBXHKoo3MiJ8RnaFXWqii4gSapEKUZbdSwuiUmg
aFWm+6IjMrWVizWq8PdEqZGLqiR0G9E6Tmg8xw36Nz8HHGys+QjHNryzohyRcH/KJQW+k6mELqZH
v9d++Q0WCt//mnLpQSVKaDBF+CAlbzATc2NSV1Igo8bq1csIe8zTGuXDapu96kT3oqezjgPws/Hn
kx2mb6PSPSc5vmrSFqBfCf7mqL+MSX8WMfI8P3hnCPFOsGroWqLbGMX41hazL0/mh1zKHBSBk4A9
rqK2Y2w+VyqHLV280NNGSrNypBIAr1JNCN8cg0SKpM5PWUqckvg/us6ruVFlXcO/iCpCk24loWBJ
lhw1MzeUPfaQQ5Ph158HvPby2mvXuVGJpkGSDU339ybzMXN6AYKu/JyC/qRKLKTd/KwzhAvb2TVF
4ayzHpO7vPGiPvoRpZVY/5Fm+ds00ne/LOFa6sVDhltjY2cMLlZF2pLZYI93nPLe88mPh+WEVlsr
j+iMnnSlg5yO8heVxX7ssSUMyQaNY5WiXpt3XI1wzidhbFQwVTy4ArQgeb9W1800xCQlRsl2Cuwj
Cso3S8hf6TRdOny+gNWsM3fIzUpwa1PajZsXcDCdYKdX8druWwjHCmlR8XSPeOkO19ppJ03DM7E3
4PmjkUeZrh2du6ub1G5PpgMu+tDAB6fFZJ0fVRru42BTvLGpp6wMZnRcxfnZSF9bkWwIUL1WYfMj
7IDA50twGomYgliibgOLCwX9xP2U+jsq4j98u7mncnvxMcpnlYAOLZWaRwrRMRXZUxPqP7PBEiz0
Qqa16KkcF5cn0fBgzKOnhSoQqBRlKB6Xe1ZjT4Rq/yib+Der32dUoM0B23wylSd/g+7lh1meqtL/
yfQAPkbIFMWnUH9SAHIqjbCVdjQTz8n0PSwjynrxaDBlkAH5kMqpsEvlnrXmbcio7U6tvSUvO98U
ptWzph/cbTZhRTOJNNnn1TkvFAACTuA5ifKbde9qRAshIt/ZD5OCbjLDspKQrGBwgrsu6lk04pwA
tq+sy9gktng0d2OdaXdKCoIlUSKARNgs1JxQRZ6h7cbRlQfkcdGqGslgGjQje1TGGtN4O6l3y+ZX
Gzb0MfdlnfobGwkHRvylzrOqIWzczgqyDOb0p+GHIyLMuAmwsOxhXEt3PBQ2knRETr8s6siagH9q
G62y5/dsJ42Jait8Kn2Y2LO0eZ3Sqt51zNCrnmdYV1GAjJon8oXf2iadlV08fSalPwitc3e2/8cm
s3M9ptobPDKeNTV0t1gVATnH6U+lxVC1MJjaW7326ecONw0z7Mz3341YtGtKRM4G2wDhGpg4qzm/
yWJYcuRd1M9TtlA5hjYcPt/+Hbr6766Gvj0yCPutf8CJGYN0KlaNq9/cBNNvc1uOylnOHxfNCIxh
QZ/qcb53nVf887A9zEmWmPJ1N8anSbUes/JSxqJbxWn/lAegz6njHKpSUNK0L4mOmtx2PqrBxMQ/
kNfRTB/iGTpwlYyy4VAdhRr067oyuCNcUuBRld2Rj5FvZCAHMPxmw+S657Y2DnknCNQxWb3tjSAU
mE3A7FAtHAk0u8QTNTFsHBqDyovN8lLF3Y8hm4MWh7jb+Ub2p4+m+tzgtBFQ3lZNVspG4PKAHQ3w
AcPw3FD9EY322Q3+6LUBJluRh+aw4CwjJ2d4jJ+y/tU3ItyFHNZoYWAEKyTWq6HBy2EohrXjxqyd
bbNfganu4kjVbonLaI13LKtbSixDRj6UFh1FS/XF6sQ9a+xnS81udeaknlKJCKJF8AOPESTsjr5D
zaSuIXowDM6kQ5vYISqHFKna9Vz29DodsbrO/1if0dZJIRjSTJIdQaYcpR8NsLCt6lhvE0r+rKdU
6XeAK1ioIHEHce+bgTWcQu6Sk6fOOrEsDUVT96ylGAKqBpYvXVFCq6JgZZYfSSzxfsn7fTpSZ9ZS
0z3o4tBkTbsaA4CpeqL4ZNvJW0uRj6dNoaxySA91WoSHIO7mCbT+00TisqJaGWB3MlRXNcsAVnTz
vZihJ/+XpMKy1hKFuWtzqqlZQpOt7gKkgS2TkQff4qrMC4qdrYrupLvv0Net4aiUnpubuKSPwB7W
nFjTSip+0dT24GVcMDgjJLsqxKWC6d1qqJL2QZKZvqmJN5oN+Y/U5c+BKddpS91mwFFD6ylrMpcq
D3EncfzgiRBK4a9lG6nnple3GXPK1WijnI4mEsuFenFLYeyE2sotDpGHScb2ykpyL9QJbJkCHg5B
IOpjT709cSC4x8nwauWQTNXmBdSM/38+Qf2hIutHdXyXFpTVWbfiUxtbRK90W7wYcJGQeXRqbPBT
WVG0L41BQRSLH2TqZt7UGDyM+/oHFj1ebs7zzwJp3NQdzISRNI2K19yajL2tF7CZRTHeiXrGhCro
NMRvwOGzk4p5bUqeONoNT4RcFkovEGDXFAK50VhmWeZrllbZ2tZyf43lSg6XE9VrGa+JbMsxgJpv
yUs68BHJyC1spJW5FkLMeQryZIr41lj8bX2tsfZxlEBg4rZH5vNaWfxiafKR6ImoxAQWwxqQjOV0
N9M1IRYn2Qmrz+EYFA8qJRSuqHzl81/xwqTG7ruuWO7x2Vo5bgka6UCdmWXZYD2e5ZTFOg66vWDh
TrxwRsRqK/IdYLGBR8zW7c5FSHgLWtk31RLNY6b7XhePN6NHddnZ3Uvto/WEBlTtcoJoGKKbyxBN
dFL+CFKCKOsE76VhtRvbae8CMFQKh66OMUowUja3yg/8m/kTjfG1U1uF8GkHBUznELuRI0yQJXxa
nQqdTthIS8JmzpVs+titcSOh+i/PYmwYboZcP2BUUkxMK0yuOVFqH0Ngvqn6n26YPrCeIdwCo3BT
XqfaUnHG8alD+2+Yb3G00K2tmqKgADLEvaZGZELdQ+m7+x6M2SLFJw47rw6Vn24lHK/VKgLXoqQ4
g/zZXjo5pOMJMB1gr7WqMdNhnYO4lxkr69odxj5ijSdGsuGxfYgNf7yzfBVsg6WPyKHk2EExbBW8
4OEhPzVKqm4r54rHBRNDdXztBm0/1SpV4aF6aToQEatv1nqQ1+uhdzUmiunEtw/OYd38TC0gMuOP
3kVXh9U+i2Ceil03QDViOdAOANChqzBn31foxi8BeSRKQZg14U6bvlY+qqL7aQTkeqX+OWnhVor2
o3co6JcxJXjYlc8NRQHy3lx8f3OL4ofx0vksD2PcGzwEOm/KrF4L7fE42EQXZHH8oIgS93xz5JKb
ymJVQEXZaB1rPnv2xK/L/FM1+vemU5mxWP1eY+zZzabbfZG+w90gvRL3U/BeVsa6XT3yi2KuqjCm
/GKmuxALXMiGm0SJ95lKoHPlG1dZu/FdUXNtG3IT8EdejaULPRAQXJOu6YVN39+XjmfAnt04gyBt
o30bx+LCEzZmFmysRIl8ripyeCDldoxnwW7DuoPQNgjyU/kRI7JiqRA/6arrr0NJ6TUszIh3FE7S
oGgvuYUyV/lNrb3/pQR70FcVaydx39XAbNOQ/7bt2ZtFsDSqaoh1Hf8VTZ12gTvVl2h+Mam+ZTBp
75YmK5VEGVF5KBOLX1vPETT+sM+gP8LJ1RlLCVZ3FBcX/6obN6VkHPZL7Tluo5jrQL3V2EtsNF23
14GxdyzL3IjJvQVRKFC5UdMu6qz3Kp+FTNajg4hX1VDIgxzq584up50eG5HXVen9AGUM7Bh0zqhS
uePmIdjYaRN8hAewWpA4pnCMsaj0samgOuwZVd3ed6XzmOb8QfMpXWWlVt03blOS4b11eOg7JZ4s
DfAGrmOXyh8p8lNmbMLhvW81XMRtYPm41V4NC2ZhWf8qJU4uKLqYCmWeW9mXDERsU06iXjNp9Xyk
gx0QK545c9BG/xlX48a3uob4wrukaoctxt8wF/17dwrOgcVahWXZNtHLcN0rCfUYrb/TyB9gkjN8
MuRiHmU7V82oHmSbUIaxgtd0BP8UPJcCHKQrZfwzkB8c+4Z2H5lGt2nyLNgqKckIUnP+2CYczax5
HZrOXwlskNf2qK7temR8NqYPMTj7yiAmO/5jW1ygU5b+lgPaWtVumPsphBjlY3DsjfKlSiBTNFxc
ev2MjuPoVjB8Aj/0/KjCxaPVV7Yrfs+KEybiuJPUrm6sfd0+6TCvU/AXrwusgwvl5w6h4os2x4wH
pQLaXvAHsMVHnSK2REdUUHzdDr6DqU2cPrsWOLVuk1GEF8idVYyXzgA9MIX/M7zCQGFUWfv95LU6
1P2uOo9tku6gZRzGzr8QF4L0hVpEog1QdWzOGYzjLcvNz2oazkK0F2ap2BaHx8SnB1enAiGo3iai
5eqeZ2fgKBcrDgXT2TqjcmLspdkctIEc9Gx4UsZJO7dwgXR4wNsi2mcVU9zGNT71xGhXuVXflKKZ
qHMlPAz4u+koMyWkp8oJjw1YGjW3N100zUkjLDYOnXGrNI27qadi7YqQqyV6SHFmWAeM9UW1w1bp
AGeSR3mi6uj7y1+pRZyYPxgkTiufgdm+JSJ5b6pw4urXd73k/yIiwgvJW99aU/0rMChCxvEsp49B
0AwynvTCCdYCizIqDCC2Jn/mruq2EJ8YYe/iJn7h//9ov1dl5W4C6gWUaSn61666UnqWVWbwOdTD
Y63bn2Xa3JyxfgKF8Nd6rOCTbxOc5eIoJX2WA0Kb2TvgqAqpwZaAkk3kgbNqs0my5FdBnW3fOGKU
9q75vbOWOTyxGc3KG+T5rNTSDbE7h26wMH+4G41xZ3MH5UGxyxi4fUv5YbTRH8zNcirPctgVKrQ2
5O9h9Znb9Y2cKarReXGRYqv5PDkZ03FXdveZ6HA/zt/1xIGbPnitE0GpU0VJLgO603KOn1FGCHa+
9mHrnwCajhdO7nmAkrbJNawRoF5HUoXT64Z3gzlpqzgKz2WhkFppZCcLtVqSy2zXjKbqQZszmV30
6za3dlo/BLiNlZIIFvmoc2Ic1rj9E3FXsSgNUHSS7hgivHZlwwi/G8v4MyzkbDrVHIxc4XeTyiks
qjhMb1mEzRloY/+qTaF7pLKxHmqyxx0z0rzBzp/DsroaLUEQ2FTzNaJNn8F1daiWo/c2z1bCUkgC
l6+jUSW4ykhOeOo9QP/G9G8oQawGQIyBcCeYUzvZKKXXl5dmUrVjnnXbPleCjUyYlJX1vsg15q3U
hKM84r835J4TTucoYwDyQ5l7atncBQ7B7YFK7AKMI81Vas9NFeTK3Y90qLyqq5kCNMFV0Zj093nx
EQDoyZgwSjdQoo0y6m9WIy9CbfaZm45eozHfTZvEoh5kIBZKcWTx+2sTGO+lOAYGoyY5gTZw2B8X
jkMhTGTunftJRsobxS8hnVcQlN1ADByalqPBojQMmEYMgX5BsHIJe/US9S1sD+1QBmm21SgPWJl1
HXR3pvIwHS0lQYojXNey0m/1ED3DsGQ6ig+V2XQINXLrPp+MJ9+IHwVjytax211STTu31O58nuSI
RddtAUBGNKUXx1QjSeyMo2qly8HYQKNkywmY7JTwYuqMqjla7qgId2Onbe2mYVZCsdEls2BVKulJ
DNWHH3cfSQ1WEU8rTT6msm25aZD8+cUPPbQ+osH8bLsCv359Y6hpucP8HrxsxFhBsmq3wndKsgD2
ZV5RPFMuRjE9h6b9GtvDXtWNgwyZqiqNfsJ+B7mHgKPT8kA0a6ddnf5oQvGkWvLAwBqic8XWlDxh
1f69yrENTN6FIchhSw4UdR8sm0pc2hS3yXc31TiJXdhoLy45rFK6P8N2ZsRH4UnpIVJAtCMFIhtO
ZkbuaaFT4M6cFxUXt9YvLhgedTCvuifZUYtpAsSwhW2dEY4RaOeXjxlChpU7jae8dTfRZJKiRBcQ
k5OBTwowq7M1nerRMLO3qiarTFFtvPYhpKndsysoLxsusgLTeeobjQmbuWHIBYHGIwEarnhJCOhE
boK9mGlUb7nabhRYqpLU0CHSL5ZmkxmKb2BMzb0t/f38yAMXuE15Yq5EmKNNR+rjS/NBGvW9WQ3O
GqyRZTehdStFGte0tWovh9PTOzAfh+aot6DBAXBKpfzGyYGoR2qrq77CQRJeqm7zr+3By9NUY11q
HyjBMzZGWslzbdq1WvuaqZTAcEWaFek7BWF37VpMSpgo9qhVZhgQP6kI2wk1GCkOMPv161/S0bZt
JU6tbeOHUpIMmTBmY2hhFxQ02+bcl6I5a0XUnilATMB6vbKHPtKvaqUcDlktysdYKMkjy+r5/dJQ
1Ogf8SnisWn5eEH6YaCtK1Otd3/tpqMydB6xhvKyNEEHAIcwxc/vk8R9EDOOO4NnTnX5SB1GPkIX
eypVzDuWJoN413vpqvuvDnOvlADTLd823HyfiEI6Kv1eVw5LP8jWw8Mgia+fz7q8oC3Zhwgqga35
ZktbbdXNGoadiY3Lf9rSyFlrmPpclh54d42wXWIK2mbSX8TQ/fXC2u7BEXl/9692wdwAK50eQOs/
/TVp4WIhTuCk+v13c0q02n0Aw2g56dKeFiPRU6F5ZS2yLXXpX2MyPZ+lD3GqKPvmbtm03CKZM+Am
Lxri9tmtgvSoS2qJedC3PDka54EMhHWK/KZZ5/Zw7lUG3+XQsXLrdQBZ77Bsxqkb7xA2iM3XiQO/
P5FVSNFs/tgqxXUu0b66Lh/luOUN1EWcl0/qIyIbJ98JKEjQvW9ltmc5rayXzQjl6bl39ZdMKnwP
Vb0YUquflvNoHEkpo5Kn5URmDqlP5q6/XfY2sbke4fSiqkmLh+XFTGW1TSpuLayywnDdWgVeF31W
r5fdMJqLBz4w2ldkMDOKz32yaAphXQFqfZ8nqceB9UC+o0ihb5vGiC6U2MNt0Q/pFQh+Zg6U5QMW
dfamCKLuMcFSc1PjqvA0VtJa+6hvnpl7Veugt9LXhuob953Z38IJPzs7Ne0f+WDmq1Rpi1+iKj8J
lUUuWeU3p4uz30OZIxuMjY98gsieOsWfZmBGkYGpgHAU604tGTgm9eoPzGhW1YlqFZTcDBcaYcXQ
D4gmZrrT0XsqdiFYyCdAxNFoJvmRVvaDDcP/Perjn04eVm8qawJmb7X7Uwe7XSVxOm6jMiAaxdXk
A2Hy+GqmNkPQHLi8tAVJiaRyUpj8dFI+LDu0QLMZJPzSWzaXHVVEcSgOUoXpDqf66lcGg2dBMdss
m818gsLWHa8bHBz1/v4Msp4L6NPgaGYvi3A9Vba6VQwNF+K5z3J+F0xwN0iz+/qqy4689ttdXoNp
LV2W8w+KCs+/C8H7CwmfDUX6fuoS4iKBQC+kBWX7VpoxkaBleOY2U7xGGeInTAyidaWZza8sVe51
s+wDMOKHyfHDPzIz3yB4u7fe0h0ikBtks72dUlVx5VHJC+No672zZfHacf9nOri40f3o/e6HWWDl
Epoe6gH+QVMyPeR2af0cLL1YB0E/PbpaVGxdK8NuJ6u7O9j9zo7UZv9CrGm9MWSivsIojDFMCq9S
TR7zSdfvjTLDaMGweqAJsMA2CeU9Fw5AUVAk9wlLp52B18I5SUS6ayUuKWkOwJUl/XhOTKPZGTms
glwA/rdCy85aO+o7nG2Cs+bq1o4bxT4lCUKAggGXu+wuh3SyK5H27w0zDh+YjTCl02zrd5De4Sth
fTSsw1d1E4yPS9fInBSqMv/pOnT1v7oayJwfVTK+d11jMvq2yRPsqfhE9tmu9/E2xW2ZcsbSRsFz
18myD72euNBNWamgfn7/kOk1ycqxP3l6NPUPywvxsvbawE5iu2xqcz+tQ4kbGKW5KxnaCO6OqWXj
6hMc9EgOX8eFMUVlR/erO0Dwj4k0P4yqqPTD9b82pYvtDTolVoPOviBFBY5ljxgYXcKDgavwBtLO
4C1tfeH4D8zu4ejjuAkmRL+lze6NTT9iz7Rs9aGf3WNRtl+2lhOhT3P3Mel50Jk5x/JiCtMnuJl7
6LsNPmcFlGvph/bvfuAfGx1ru8vSVLpOjqVbtS8qItSHNG02qt7DrqCA0myVWPC/Iw4y9FAjosdU
poRall5fbB4LEAHmRmqTyfpru5YVBnzUcb96LpsY51Nqml++T7HsKMyguVhA6nhOO9jA9PVF80d1
vxTucyXlS3Bh/j+NgWmpe0WjxL8cuHRcXpYd6FCBg+eDp6mEPp641iGYF6AyrIz7jvrPJcgktBZc
A39RNawBecziqpcYVZgTepyiBXA07Pwz1wv3IQoQ3riSevrSntnuE3Yf6pM7T3elRBajhC398+JY
lLhCmSNp0/6YS29pb0NWRH1b3kBxbMyJBuJVY6DLzCRyVgt75VjbXE2r5W0zklyaDx1W5qZyXJqq
OGHvsv31dmn93t+5CNfSTPnzr/Zl819tpu5oh0wmXu9QQyX3ajyG+vjXi6rWD1HLb50EfPEstM0f
Woz4QC2T8heg3YcpSutNsfPXRtOag7AMsXO0OPTczMD1Aw/4V1FowGcoPHLdYTwNNHyZqjS6kXhJ
qDEDJqwMxauN8ejgsuWPsbGBFc74lw/3o5TZ51hi6tnW+o/ArFUYpIXDir1X7vrbXtc6bEVVoPuV
2hvB3s9yltYN0i5Hz95KV/tJPrnyiGF2ccx1bAYje4KQMLRbmZXprVMB0UYl1bYKEq5flr/mBJnX
3roqKO80WaVbFYHYoWiD7NUZxwPFyPxN640C1ZPvH7Owix99EfxZPm7SHf6DcigudpF1934AyjDM
B8zfAwYlmFYMNzC3ArHDTvI9xpL0vLwY+dCepWih15oOFgcKq3QJQfJs6JEYVksftJzzW2jaaODE
8a/Nv0+xdM/K8pZlabH/PnVqQAsWStd4rUQaMAzTAd8W937ZyhMEaHaH7f2yGVewWKCnHnqnvrcB
BJtDTQUEdpgarQupVLexA1eNcyF/2hO4dTSk9VuRZjdoHv1vIprPLfPRz7qzkGTlAQn2xbQqHGQC
K4WF/FyOdgP0LdkAQ8YJxCy3z9CJN+iUZ3O5wpY4zOlauYqIlt4tm987klTJyEGGZ9lR7r5Er0pH
jLiBIfXJsULpbusSim8/WPUhNNq7ZWt5WbqYc79lU87qItEH1Msa+yEaVOWQO+i6MlTqrNI7TBR0
xFebaN699KkUX12nKTXRyjTpw2P1N0t65e7rEF1L15UemJevzvyf7jWSJczKtB8QDHGSvz/j6/je
zyquLD6jhlJwHMqm364beNiPQZLlj/685IjUCq7O321O3TabhBIY1B0s4VCu6NdKdZyT1OPqhJbl
xprYfFaRVeE3Zl3L2sZSNoZPbnMhnpadJq72G3gg5V4t4Qk2nVHuchu+a9oYwUvkF7ZXdpgj6PGA
jgp5J+E5HVK3IbOepxSWjVsEyucWfM3/zDumpEbVmM8Z5/IgyCanwTTCTRmnCIhgCjxRzfQGznU1
TMN8miqfwqmts8JEZMfaHFN3QzTxatlrGyCdY2P7J+B5DEajKL0va6u6t2GsAaFX0bu0s7sqj83X
yihtNBUBdiBTFt1KhQLC3MH+7yPBUmuK6k74Dl/k60iLEWtdjrV+BVui4m7L9LlPUShh4Bk9xL6P
b5TWFEAkqb3rR0s/xjwjoMNkLYh2XJwY35rdmKn2veDv49lJYjwUKfF3karYz8NsWYQf70pK4ezq
1p/GVTZnMLT2qJ2BOlMKl7huzU05DP5zOb989WsqUZBtofx1xLKnGUcSknvhE0GIuB2M24OR2D5a
Rhs+lRaeFRFGb96yubzQQdhW+8jMflYBYTz03WFpo4MmKAdSAekPvtsKkmm74GjlaXXuwz7zkixt
XvUo/r38qzXjT2T24UfMtUoxfSToYj7GwaroKOZjUpuaQhWL+nUyZvig9z9F/nVM7qbaSneyv46R
FryUJM2PSKrco9aM7hHIE3yr1wEkZJwH24RnQ0UaNrvyZde/3zIJNjZKG23TQWYtIQUCHR+puqua
X4/LMznqY4AJw8pUHV7zueH7pUkjAoBhvT5PCGm9diBxvY4G41TkeuJFZqzcEMlfeq7CDzPqrqLu
jRu6hRxYvP6frn7WXpapqwiHa+lGf3X911nFpJKxXsiEMuKbXuXGi+pX5XPQ/WMj6t60ztK/9mju
P/b8+5jSLftdXfmQUCbZkSxeqwPPWBT/AKKq8Ja3iYYhQDS/lG6Mw6RzUfHtOlbJvF5b3uZ40Cpk
qv5367KNM3x1NxmUrN1RucvN4IhkROxSoOI7UHnlbmlH+E7xdGnUssHBF3nuDejn5qulV2tprblf
OtRL6/J2eZGOCVZmt/GqxDnjr/7LnlELfrVuFR5HxvlrwK2xTwcKc1om86ufa/l1eccs9LUBTL37
bh/8QNs7BsD9cuh/94Vt+lffBu/eFR4HLbbDTnBeXkyMPrmOMuHZMsO7pGnRfi9vv/vUI3DHv/ss
uy3VxKylI1gmgmYYPCuYvx/zvFGpT89vdQXG1/JueakDnl3Qk8LVd1unO6M8f28n1pRs4wwfs+Vg
JI44Nf3rPJQrAWnq2mK4csDI/nEOJk72Oh8HFX5NiVYLu77Oja4YGeTXQA3zq0xHG424b2zcUc/+
uWPfdBj4fbeWhmFvQFqNzXLg8oK1cn6t99Xcc2moe/hhFlOOHTqNjKSZ2wTceCYMQa6WTaRMxa42
cFpaNnWBZFRBq3laNiMr2vCA1J9LV9evSSael+Y+wru1EWTIxWM+3moNqJclhH1Y9iqmeiFJc3og
KFs81fn0dWo3Fe2xj9sSPyUOAvEYPXyFWI/OX0tLcRMsTMW478lVuuk+yST/+23F/G2ZhoVbkKTh
9v1tl1MmfNusxqBZotLfLU7oGY+LbVME8KJns/Qvd/TZT/17U9YhSjQXCs2yd9kxDSkj+7KdqvnP
VEvz/bI1ZvLIUInEJ9U8N2auiywwiq54uw2bmnq2N9T2CJUpzNY+RgX3BVMhopN8E/ihwj5r6f11
oG2EcKelM+d6RFdTqaMrfLOApUX/kJB/ccJA/tgqg3NTdT5+dAdUR657lV3yUs/NuYvOpkqA05s2
cW5DY8RrCvHRadnbWDGZGGPyGmiwpxtBxM7QK86tQjS2zat42C5H6XpPObKN43tXSd3XKT4tH+ko
nXrC6RUEcP4oP44Bcqtc2S2bYzL+nMidxcOqLp/rwPeWj3QbsDFtIvm67VL9VaAaSyLn3KQGiIeq
Ii4myOpMUrZ97qUJ9hJrlg8vVDyNYyqwG/p796DAYfg+ZJqmkUEUi32TR6thojoJu6cgbLsngpYo
HaaQQ/2ATSxvCJDpx7fvHlrrv/SxkZ6X/qSe1DujQ2i5bFbzCWcUdz7XckxfZeYaTxF35xrmrmnH
6jLk6O2ZAEC1rxTuVhWTzNawgo/woQ274oMMpwyeYDBnDQjUtlPjIPTv4xfTqt9dQ8k/El+H/mLJ
H4ZuSq/BmfBENdI6l5MmyUBy7V+xIjdLV+mA8+m96jxOKdlwoxrxJDGr/nEq3W61fJ6FSDHtLPnm
l1AVFTkwGVMS81gjqvSKyHJuEAfOS9cm1n92jooGUbc0vhQVneU3FH4v1zbrqP/8hoQ11NdvKDLm
VMtvqFANvUS5fIe+2219mYhtqibTHnJAttEx9nhZNrsqyTd6qOovoqn/2ju5gfGPTTXR5R7QKNui
dgYnMZT4VSUnfaOOanUPGb4/SC2p99gm4yOqROnGxjfvxzh2NyjQ4o9TH+tUmT4byTCBCXmMoJyj
J9ev7mvqmUWL4UJv5G99JsMdflkZ9ndpX56ozBEZNb/712aLyTMxw6JZsw6gt5T9iDqCGGi/yaz7
VDM8f1CiE7CRs06pu3pLu3R0uEAInfOTYRZe0fRERgQtRxhuRPCLOzhfJ+gPhi1I1dLmeD3bVk9C
wAWdt2QcwOIpqvFrZ1eFmldVHY4E846ly7LX7fTiCICAi34MQIUT2DatAvMsqG+erfll2QzT3jpO
hEsuW0v70kPLwI8AfWycqfMY6ft8bF+QcRSa2TYk9Wa9GLCjdH0pMfp/igIIk7UGz2IxQren+sVy
neQJOD38ai9Te91qev0Ltw3U5t0HbuM8w6C/PASl8PcB1kE7J0zzp6QH5GgUtfswenWNAXT7puLa
tMHGUbvHOpUEtDaNtoNU6tdK1V6CKumx1CEoa8zdmxmToRJrdnJqS9mTAWKMuPaPwZU1BmLsPHhA
Vt6fDL2xHsz5RejwFs3iYYwja3YUa89QMI/o/+BaViKpDvrEtOK7f1vX0VZtWLItbcthXQgLf4za
bLdsLjvUqPrEtt68++5mw6Sy6yK7IN60HlLp1xenU9bfHXCWYWoWj7+/T1Mbttw1E6K+5aBlR9tG
wyZJQx/JBSda2rQmHwi7jrLDstkVvrXNoxI2hEo2jhuYN4cl3bF3IQEsm/U4hh5ONep+2bST4qUB
7roipvKfUKhv66Y1b+UYIGBzH7UhFmegCyz4A/UPNCx1F1clS5qlbXmJorw+oblCtkxfdSqMrT9V
5aHp8p9wgZGeu76+0VQnfuzH3LwK/b2ltoBwhriKAzZmSF7nnUVVJI+qiNSNCjrkLW1fO/zypzHq
2nHZwkrRvLr5+9J9aYlMTT0waf3neeK0UGFFNIpX2f/H3nktx41s6fpVOnR90ANvTkzvi/JV9EYk
xRsEJVHw3uPpz5dZahXF1u7ec30mQkKkgSmAMJlr/abvIZK2zacADtVxH0wugGtX8yfIL+6y9shM
x6T+NfECitB7vTvVfP9Yk++qEZWLU1//U+3HdvIl92NNuR05p+FOH8hVixfgjzWPxxN9QnDnF9t5
YwD6MRj2wTAlFzAbkwsr8W+7bOp3yLEkF6d2WTq2VSMJswFkA6ufmvOaN/1C1pu5/5IGAPPxZ7jw
M6u4kCW5aKoJTRU97TAQ+7PD19RofFM3nWhXqEF2iAd8KI+7Oe2hb5RprcVCu0/sXy7kvhgU9IsP
v/3Xv/77y/h/g9fiukinoMh/g614XaCn1fzxwdY+/FYem/df//jggG70bM90dUNVIZFamk3/l5fb
KA9YW/s/udqGfjyW3hc11i37efRH+Api6tWv6qpVP1rguj9OENAoy8kacTFvvNLtBKY40ItPvhgy
h2IYnYkBNTSze4/Q3yGRY+1c73s+MMBr5Spy4WaVu8xr8L7VQokGj4EKJgHpJogT87KeLeO4yGbt
0uTVeiA3zLVGLcm8BJVfbhUt6Ban9WQHOTcMNIsIyeQyIihq5bsqd4cLK8/GC1kyfpTEGiin5Azj
wJ2GTE0ufF3bt1FX3JQRUFrfnN7UvFzdW6E3bf7+ylve+yvvmIZtm65nGa6jG67785WPrAkcXxA5
X2tsXC9sPSsuh05NL3G3EGXY2w35DdFSra0JZzJgGyPSIWLxvTmuPWQDq8a/UEhurjJTtRC8GZsb
L3JqJBRoG33bAk6q9iGsvj/rZVd/qdK6w30mfKiA619FZMMfVP0hTdruowFp6jYByy1b3a6NLzQf
iqGsphpJldFQEM8X21hwD9ZB2tSQ9zvrAaxFupydPD2TvXmRvNn/WL7Zv2Ko+6GrIVr6Gq6nvt8i
1tH0F0Sf//5Ce8ZfLrStqdznjulqUL5M8+cL3bm5y4A1yF+JiAzoxXD95BUOMo+LaiFlAbEPtTx5
jU/dQ4EsapPnh+N6YdPBFEZH9BCac31OWAc+bMINl9lTh2mmaOxdgR+WRd83RdHRv69VWvZrXzHu
qoLS26NZZax7t51f2nYxNcTDZwxiNmqmd/suM917y9euZX/GLIeIuV7C5PTtyxp542XTu/OL3yT3
IzHme94B73aYAj+4VT0DoOFyTNEtna3xunec8LwbygtZQyRwuv7e3l/j84wCX1/m/qI3UH4E5mKs
fPO0Cpu2Zn7cVFfMejUzPtkVMSiPEOkQJOyj8Vb1q/tp1DQM3npiSW4rziVQnhxnPXWW+klF/X8H
WMg+Vu0puszhsN4ZLiZBUWFlGKay9a/2KjavDbQQ5K3xXz+9/hr5OvxSlFMdBWH7rvqv+yLj33+L
bX6s8/MW/7qIvtRFA0jgb9favhaXL9lr836ln/bM0b//utVL+/JTZZ23UTvddK/1dPvadGn752tc
rPmfdv72KvdyP5Wvf3x4QT+LMCvmrNGX9sP3LvHaN2xPd948ReII37vFKfzx4RFiL5+AX2zz+tK0
f3xQNNX8HRKa5pqWyr4cg4dqeD12aRpdjucahueaEMo+/Jajfxb+8cG0flc1w7T54tg8hoQvPvzW
QNURXervnuc5mqryhKqOq+kf/jz971+x49/t11818eo8fdSIZKqWqiGna5H/4TgGP+HtR03DVTSp
vWq4NKqnsF06IONQ0GOcZ5mQuv7hE2qIT+TfHe3dJ7QKDOAkA0fzL0Cf9wv7oRhBuy9E1nqB/47F
dOosuDC2xT2WVuZTuY5e8R/dmxs4hqBR3GV4DkD1nJD7XsVhbDmALwNCwUzn7M0f8ft1evu112z1
568Ol0Yj1WFousHTT65bVX++NJPWwI1LTe3CadRgUVZzc0DHvzl4gzGi6Kk4zaEPQmhrLaoURn6P
1wa5ScZLKDNWVn1otaE+yFIceO0iGGtzFep4B1dmPi/0LkrA3rHotTne+Kb6XJX5eFCCYTwYCGUt
sxg6iGzL/QHRDBuVe9L0HiGvJlr68KI2MwFy5jFI8cqF24QQVIjJx2tTg/NgCGlT9D3DFO7On1Kn
PQSPg6yWan+du9WwkVKnthXNJDzKaGkgdns4LbqAqO7kxPYGa8vLpEurg1xkNXTd0gp2p6Zai9A0
nR1QjlwkbwXavTyoqVoeOqcEf9p1ZbJuRwQ2pJyq5Qz6Lq/KpTML/xUpnGrLpWxQcxxXZrOHpJJq
03JwawxD+n5TwM85mD2KqgrWmMeSJ0qy2pDPajV9jzVDdchQxkkXTejgLS4WlVhoo1KuBjHOPOow
CwlmJxcRqFO9QAJinY7+IwLSu7ZS9W2vJVh21m2LAq16QdbR38imFnBSCnrDsNe+G31y1ao5kM76
BryqWtuiJpvk4lTVqvjJgqYAJrOFgCzO3xKLmJHLvJRnLv8qbh2cO4B1t/J85VnK0htZWRVzD0ja
8d3pDPUEn8bjaTvtgGaPanRfyxCQtBSddsfyT/lkqT8tT1sDILzjcVhLCWVFNZqDLEVVgcyiOe/d
EbK251gPsi+N/GDflAbhY3jItgItcYwYgoZ5yqE9vYU61xUPx6ohtKWnrS7uBMtyy4MsybtDt1R9
NwjQr2iXTfzFXagQ3POBB0RsUQkl4cpPu3mJIC0SGQ1R6jFQHEDzFahXq03AS1QRfPhuHA4Dundw
XPKpwpoViTWZ15ApjcFEibnI550jjiVv21785mNp7m7Qd4Roe7pfy9jhrpU/CrkGomZ+fSF/jRQ3
Pv4u8eOsqMQ4qsQbRLb5SMajoDhbKCJx0/hItxxwUG8PsioXsOveVt+tgn0XWDusfxEvQhWcuCrk
WUTW0I3G4mUL3HKreUiIy95ZlN5Vc+YaC89ropVJLGLVpLi7A0zStbXcxNbQ8S7T7um0e1lqkfbe
dSmEUXHYOkQ0chgnEaTgeg0NTz4jsOpYkm0TTHgsneoI/+M+hCIuVpyRQFtYlZeuj91v1mzVV6VX
sj3hxJx5D2rlsjSacVk/yeIU5Nq8lkW5IOPzEvLJWDcAHUn0iw3lQm5dnRpPe5Pdigu7P80h7sgr
n/y4/LY5aDx2+m0XViKsp6rzkmekRA1avKLIC3k7QScb5KlhOvj9fOXp60afbL1APTv2mmAzEbwh
KZkujv0h8MKoNh6LCdaCHRvnPklTTMh4Tcl15VqyXgh17VNVlmTbcXdvtskVEfUZ0jNsf52toSqb
MRYP2a92c2rTBwM3cr1uvxIPggzgtbizcZu6AyLiWuq8yFosmlRxv6LkyxRPVAeNW1qWTov3bdnI
R8W2jGiLAspZpgg9YrlOPoffJnHyv9xWbnbqwVST7U51WXp/qJ9/UoA+N9ZRW6I0OAlBly14m617
8cE1iFQ6Y4lJW64+mT7qLmjG8EoVi0F89dCtEyqZ0FG2vY44TRWgzTWjibZEFKiHDzE1q8Gsu4Nc
uJZ6a8RALQzxHTotVIb/b6qyI4+qVyRPy/UkjqOWRYwgcjzCVNYLxMrbTF23g06ML+iAMYh7WC4w
dPpeet8mvnp1Uo28r1Jx2zu+ugYyybM2gDvs0B1ZNta8i4cq2+ieuXfRygSO3D5zOfo9g1LYN2GK
Hh3arDkvKDXrD8Q778wrE2zl8ejIJeIWIJ+gyiySFSZUzsIdvYJ0NpenrjG0sCpnh4tiu9bbCrVD
4VvQZ83AkE0UQ40Xk1wwqrUWoR3MK3cqNkRD/V3Zf5HXxiLDUMDpKbGI1y9TcUXkVbLF9y5xmqvY
m+Nt0DSo8QzWty42qrMOHalpdF/IfuGF4AQ7vBmmHcnCTiuCgxl8hDgy7BsxwhrF8MRzukxd9qV/
GxV9tZFt4nYwdBOtyxHhTXgDs7cf9PNB4xPSVE4Dey+5sTXvoWWsO01BgszGWVFryaFvMntrBeG+
sgL9oAEFPi5maH8e4l+7vp12ZlK4UHIxfdDn+yrz+008ZYd+KG8jPGMWBbJZK0sB6+nnzk0M8nqp
tyNieBby9XIhXrYHLxu/V48dEfIh4ByIWAr9f7k43gGyGNmJkKEYgLhAq2K2oVw6TJyXajPX8EhM
BKMGb+no8KDRBd33gGqv2tFi6o4lL0rajFvtzrmyZ2QtSoz0+KBm2je8glBJFkM1uUCEi6+0h4mD
rOZGr23xcNrmhfm1HLXrPDV6vBGUHn0dSogiorIQoskAn7g+ZJxBylPFX+ZN3VN52YELEM2JFzbH
PiCPZ71Vp9tTk1zjuI+s6xmSNTaYNbRNrWUjvi1AY8pDmroGxFtR7MyY8GHUtyvSGYgNqIOXsZHo
KhPOQ64kS6P4csnSqUOud9wEeb6vaYwrhWxzYA1t3drc2GXeHVyxUOfc5PKJIjc7yjFznq0Ys7UH
2eYoJt0lkY1Js/aySXaGwdCJoV17QMU5wPyTn5d2iGrh2byGPuDu8866JvZkbrhT+KTj1pHW/rAd
bAxMIIeLtpY4v4seipQHkU1Wpikr1RBsJrHGqeNUHa5KRrgmlGIA74hZrl0FxOQCWUxnq7n9ZboN
4k1rQJ5bW+56eMxfXdDYA4q9fB23+Hffp5dMO27R5Pdga6/67HZCl2ZEQ3dNQfdJNTM8X031bTPg
s30pZknxKg4OU//Q6S89HuVhsk3ddaIj7EC+9UqLtxAkMuWsiGHFbVudZ2braGdu3ywQ1/Py8zy+
rEbc7c5nWEzeKiOnquxdD6Gcm4AUGjTSaJ8gczcVy3rc+JzXxj7k5+7SRI+4XLZfYLOjuPmtCpEx
gxW8dJTnulhgaDXcgQCwYgxXp6sJYnzyiLg8WJVgFX5EubH6rCHSiZmYft+Fa5RgYXl2ZNxIy8Do
gBS1QBQEXoCd7VEpCSLwRiS9rlwU1T/W8XWjfk4v1E25OLcO5Yu7iC/HRckjuoyW2N8crGX8DAho
FX9D0eKlKRb9ulgpZNUXDepTzwgiL929/lW7ydeYQzxBDH+oVu5q3HnzIrwydv0OI4ZFdO2sbWiD
10w664W6d1eg53flZ9gyYXupwVYr1wmSqtHGV/YNhNRzaN1lt9EYYberAlOi1edmYVzliDXO93DX
zXVyo1wGr9PX8KH8VpxXGCItIDaus6fcWthMsz+2+cq61O+bJ3P1imzm2b579vf8qmg7b6MlP5hx
yKG4PhgIeW5LtITNtRqsC+R4nNUM4HoLIpbEchvvovAWQ2C9WtU1umE7nNXIzqXZFpmIhYdC7d2M
BDe0nK9mcQNZZvoUIKyogk9bzeTXsgUhuqHbjUxrAcY6i5jgwHhASyNu0Lhflxp2EfVzfXbu3Hic
Vr63l/mdPR5ADXvraI87qOI/GvNOSNYA7UCQg5vjIwr9/nm48270VX6Bktxz6y2br/o5wmBZg97p
LohWYCemuxQMibdpxx2wxMEHMojkLh7Zi/zFKM/UefOpzdDUuskTyH6Xw0b9Uirrcl6vQ76k4n+E
DORn5yvg535YFtiLOMixnfkMhYelcaV5C8K/0/LMuu9BuJxpm3JVPCJ0x3ewiZcNd9K5f4tggPOp
z5cT6dJnD9q6ITrNM9Pc9c/TvVeeo62qnjP2ukmftVcV1Q1EXD57yGsd+heVu7I614olo59tnqzK
pRfsiXmiIx3iY4KYFdz7cKE/5lsszODeOw/25/4mu3afqj2WDyo6d4syP+fxV/q966+GO7Q8cZXp
vkIBfvV4fLQ1IhI+HubaBgItzAl+IbtPByb9S+3COBg3+bQcITxlO/yfolf1AgGOL+m1uS6W4yG6
B6X9NbkHG4zabdct7QUc/cvksXosztQbbFWCTbjuzpDFtC+LXQox6Sndm5cP0611BzvkOn6FsQwh
2cDXY6V+I+RnH8ZNsa5grk/b+mO77W/0nXmm7hP0xR4wCu9fmB0ne4y0FpjePGG74WyQVFt0q+4+
Qo+iWGhAd9ka5fVVpa0QfU14ZTOBuOmf8YQDXeVxilDlF7hYr3inPpraIVkEd4W/4tSLNaLq/UJn
9jss9IW+cXf5jfcpWXkPcJNW8y55Bgu0VrA2ca/Q+VXhMS95aa6CA3opA7ilJYqZ5zxu8YYg3Q4O
lvXIfXiOPCMq62tCEgPClQs93s6XqPy648bajjdfyHafM/Pc5buZBzUF8Xvd7kgj8OapN6a3gMaR
GUuVVOCquuOa7tuzEW2AFcwgsMxTsEMdK0DaGCQYj/W194SX0IR2BcKl5FzthcGdry+qS2fnW0uX
+3ALIb7bButkWW3jT0ga1h+Ze8U4sbJHb2M9IsaK4mGJrNo5kIR9de5vsoP9gDyOuyUfuhuT5ZWD
GtFZVW7KncE3BXLvCvg44Uj4q/H6FTeWc+/FvE4+ooCxDT/n2tK6HNMMkYKSiJX8LrqAMFMx5mI6
wGsj65G6IHh0UE2nRnrFv9RcBjatmOH4BfN1U8yNumEwEEmzse3S3ScwHoytd6Y9QLUpy25lEAE7
4H6GV5AoBWJCIkuDhRft7lj0VHRD47Q/S/Df2EZinVTObv791kZSMYppkAZ0WiteFZ29RGGsOXOd
b2GRO0yoQq87dD8Wca1irm2k/UGWZEfTlM8KpG/iSC6S0UNtHuDyQqFJdND3u9YdFCxAZpM3pSyO
qJksGnCBKwcenolGEANONFYhhKEvfghRLMgWWR7GvHeJQcSy7jt0gbFeTUky7ezaYzit5hmhUBe3
LVlqQzEpONVrgo5bqMJndm+mqzKtp4UuDJ5UsXCEj5Msndo0rx+2Wd1dk4DDBoWbH/EbdAQCEcmq
cq2EbKUpoKiu0DZRD66DqBjsQ7igCKpuOzGWlos2sS6rCQ1taYh2WpDGYRYoIg5yoQ8hV6lXr042
T7JUly6v3FOjaTeonAqPL13MAm29W6rmjGW6iAS3IiQoS7aIBmNSo+5AJy01W7tLVcPfuEDO+HwA
CphKPhM+eJEz8CTaxjR4H3cPYzUN+yEaNoo1Auj6EUDCm7dbTglM8DwH8oESN25y2UwkxsBXaYmz
F9N1nZEnDkir0eqMY1UdEGRxGSp5vX/vBI16gCsxMGabtfuydqsNOYDxQB4AhXJtNLZG5AKKEX/x
2rQeM9LQyDKPiODFIl5nJkYP/N8tV+/8udBDyg+nth4GCLbO4AAwK0MnyWGo1GE1OJnVvdpABWHW
g3mevQNKSmhbhOhEFmRp9T1vPRFONiHL8tDK4PEpmKzr/bNlQctVlcJEI3Q0DvkE5HCqMLS1q8+T
tMgbSJpsisZ47BtXY+bGQs0wwlKHDqFzhPBkWHUU03K5OFVdkuCcJBND/JAxsubPq4mpvTI5GhMj
ZJcA++NoNU0u4Z1KBJ2PCxFDPrp3BYEG3xRJP6NCtkSZNSJ0MsIaQ6s4HOv4OWXr/03G/SfJON2A
+PImj/OXZNzl6/DbxesYfSne5uO+b/YjH2f8rqomsSnPUG0bW41TPk71RKqOBLjqmiYJZ7q+J+QM
R2zEV4KtSNi5Oom07wk5Q/vd0D0NfpLmOaqume7/KCHnvc87eR7QJ8sl5QTGhMzTu7xThST0PAR5
fP6//n4u75L/L/39AN6BXPT9FWzTr202XcPpYzA4MzZrvOyiDTt0UdVgMzX91uXNBb0GCZ+6i9pt
Ovb3qNRvNb9Wd5qbMZ1F4K8M68tBQ1Zicir0c+LgGoHNqq2Rb06QbhUlEAjYnGjaC2L0a8dQIsIT
Zo8EfsKMBGvyNYrWaYS8a5w2BUqgfMPl34Z38cd0ho8/X+S6+QDIMhNjEGbIhFLq9tosoGpig0AY
E0EQfwFmyFwyZHlti7xZI6DLoEYl6CpL5DK+l05tRjkQWjnV5Tqn6mk72Ya8HdFs5OnW9dSVu9N6
/7Cb991ytwHAHYI+4jce+5OzeubVfjomVH0RFhJr/P3vkqv8/Xp1yTcnQdP5uD+5ciYGfadtT22I
ec1bxfI2hbN5t9vjJXj3c95Vxxyqito1CM2L3x4OWrmtG1/E1sgZi3GSXKAn+72UHJPLP+qyG0Zd
ArRXNMo1jyudtjSjeQsjKsRprEWH+Be7fdd2Onw5CbXFd92yelrn9OvyljkekX2wVuIgsuNX6532
Bx7e29SJd35qOm16ajud26ktafQrRE4n7nCRcNdt52OBJtEmFAM4RUwryqaoVXQ3mTPUKNzP4JJ/
LupiGqJMwVXcMRzU7apRsdtDrsZWAmywxD5Oe3tXlftKHJEalT0eD5uwXWCbyY+xnvXT4/F+tZ1s
O24s9yN/yHEPp7osyTXftRXZqO+TWi32w4Bxbek/m+shY+TU2oycIi8d1WM9Sm3y2LLrTdGaCPmn
aciM+n1X2e0yskkyKA4Fg5fFlBPLBvGL+4tImMhsRa2JT8KblQK5quyTAfTTqrLa2aCM4W9fxmKc
mYoFxsDlcdHIAaem1ASBpuZGdsj1ZMmSg9JTXW58qp52M4gUsqxiJeQtPHySlrO4Olle9QdZkgur
8LCgclHcftPRNpg+Es1Etpe5BG/ot4tftbUJ713CxzJhNIp7/V0mKUGeAsKg6Am0cVeahO9HOVSO
bLM7TK7rIj4WXcrN3qx8LMpWRd7W6E1sYj3FeQGV04NcdL3PrxcO1q0YBNsCYiEXkRjvypLsQPmZ
WVtZPKo12ShVIeAvF7qjMkvMY5Kklhc8IYJrobJOIK5sDOUQqKR5R5cJl6kZRKnJ2a2sjtffKScn
S7KN5MJnNR9JaEdYa4+OPx96scgtzjfvG2hLqMQlpA+EtQ06RS2IPRM75qlzrcMgFtrYTlu7sw+h
mkEDQFO73gTmfFv7zDfg6yK0LG4Y+fcFec/944t0r2zs5L1jiY9gegYtKmJ7Q695e9sl7rICcyGv
hLwwvunu8GNzMIBVzYPXeeZBlkKL6bosTXZXrJMOna1M2l/D1iD9Mpsi5FXxXKsyOxMWhMCxTyXH
VjU7fWxW1mjOw51MbpJmA/9eOsjFWbWBhU8dB2sEXeFXhpixjOj/IO0deYc06xSYvQoeXi6ObToB
AXdUUFIVrs1YsSJzlIj5n6xjtPVno6zLHrnIgdMnOBKl+tJAoAXYkaif+t+sJHci67Dg7Y2utxfH
48zMIleeTzB1Vow7Vxuyzai0aJG9y7GOUbX0y8HYadnO1gJoiWKiJheGwAHJElLvzONkXeYdT+vA
9BAzPJm3/bH6aZ3arsyFDtd2aYuwjVzMHRzyhSxyl5HrLgXO45f9k01mAnQI4jA/ryPX/g/a5CrH
o8hN/Gj4Gnike06Hk6XTqfbjAO5lyjwEhrkQ8mqdTvddVZ4ocjrWfCPjXqfFKRYm2wLxBZFRMQ1w
k1GPNjes+LSA+ORrdtpOlrDJ4Lt22ubUfdxtBOZk964Rhzx29+6wcp1/22YTt1kaqbGx1aBYAGco
DnLRBjW7el+UdUxcvq/0vruxLP6U/77/zU7fr/qmfiy+2TeJVZ46BZcTueu/9MtV56goyFh/fXOM
Xxd/faTTj04m7X7yynjz5hfI4mmVN7uQPe/rsvHN5sf+Nz/HSLdmQzgnVhL9zSL9Uc0KMIaVMu3k
Gqf20waOqeJQN6fPpybfbPUDVqZEnmVR9nQpIRtZKibiSkDdIEwDOBSLUQCfZrFIMMgAWSiKslF2
p63AsZ3WlKUQjbjVlJIIiE/ddueJALbY55vd6SKGqQ9lqWJUQ1H2H48k63E930NrxBa5E3ZEp81l
6c0+Tz9J7l128+e+VTQIe5DcMWCo9Qf5rJyeCFnFX1DLd8fnwu7jUl2f1lKzEj+riNAYn1PiljK0
FsoR0CAmWaeFm5OX8PIOgeaxMvkUYQ13iAXkSS6UfsaoQxazObGwohBd3mvdWREKAMKvPhXPjCmG
Z6MYzp2q2Yi20MFy3Xwr4YCNGz4z2CFZghjF2m2616kzv/p8yFP8tsakCFaWdhdAETwUXf+EbFJ2
FiE/sWk1E29VE1EPEYtL2E3hnXmtgQKEOLsTilWW8DzND6BywrUp/M+VLsfHA71ZWHoMcMPEONgG
H3O7BdFXxTWzw26LpdjHlHOxrPGsQTJKVRmEccNodZauXRsPLMVaxTXmND/mro4IZcpZbDYCi6ps
ULPegDPN/wbs/pOAnQF4828Ddg+vdVbkPyPuj9t8j9Y52u/E3AzPNlRNJxpmwMr6jp53jN9ReHVU
EhWgtzXL5khv4fM0g7l3VDCroNr/RM/rvzsE64DbgyfV8Jhx/ifBund4dt0jRAcWnx8Iet8kPPgz
RNzV+o7XumvtAtv74nYO2qw3M8LMiziojH8Cz4udvQHPm64NI0CzTegCnsr1eMeC8ru+0o0i8HcT
GKWN7grh9B4XaQ1X8DWZpFr92jTqvksQzZ0uvJy0rTLu00wFi9pnz/icHIoUJ856QF9saIdVMk7B
ykyQBHbz6CMuVvcldnVL2zbOIlxhGM5Uw6qrsY00sWYdR4cEshWdF4G7GxpUxBXsUda9Ul+/Cdn+
AnrvwK/4y4laNtQEj7+Uw5/356sa2lgqG4nr7Sae9bFFbd+I3WTVRVazMOdlomFpamGHjq34NwJS
u1IY0EQ5TnyoKq6jst0EmEMxqP+Wmdl5mvbDyk2YE9u1tYarBXnGjqq1zntVL0BJ4PX0mHQhQ4Yt
yQdzr7vGvic5tpwDiLtFa1w4QXKRxmCdVWOtdYWBzZqKbqITP8gpVTqHLvPvnEQk/prq0kzDFQQe
7PIcKF7EeZtFC98JSVxVXXgJI3InaJ+mCi8WKEG70NU+5ohmA1lGlgHvoV3sojzsGQgJAGX+psXT
Li+H697mDxA2BklaQDzzK8j060QNvqHXy/g5ie7KDtuRAf0jTssl/ZJ8KiphUez1L+Aj42Vm4wD9
D3+rd/wReVM6Jn8nC8MmntB3N6Vam6WRtbO3Q97FXWiVfx8bCdgE8syYsOMYD1GqzknlBybOf9C6
FklRD6vZtnaNgvSv37VbjNrJaxvu0mGmsqsdgPSDrq/0aDiUIZ4dVuU+jQ0OojrWDYjQTIs4jBGw
sIMtyvLjok4F2Hy60R57Fet0HZtjKNpwkCPe5hU6Fnz6uO+FTlw9DN56Nr3PaUgSzKirJ7jz5yaj
d/iV5GDdCGscKznL9PKhGyBqFtx4zsi8ZurPIy15bizUZJqp2QB66Yc9Igkr9LsuY1+56vT23ELk
FkCfoTZMkfsSF0rdHpH3jr6ZOSL1oevdqNqAPRvsEqjU8ZXnwdc20/uxgTFQAz2s8OrzuGP+4e/0
i0fKxYgBSgveXrb+LqfQmEbXTc7g7SLCmNjQ4mjhBta00UCwtPpdayZPf39A7VcPseuqaCczGkD0
+t2NwSy8wTODIxojuvy2fT27WEua4mGw8+4Ri7lLQ0lQW3RxcJ24gyOcypdOgZhSl+M7FgXfGpSm
qmDXd5/+/rf96p71YE4Jow9eMSKl9JbzpEO+RdcpxfwUEZMGAXQn5KfxJcMbyXIsRNTtHjvgf2I/
/eKwpuBaWY5rQAd5n9fxIPC5KRInu8xKv42We6+iILJwi/hbU3X+OhgTHBvd+78/V+Dqf/3TWzrN
ji0+U3/5RsWBpnsDD+5ObYFgROTPBwBX4ZCe+xCAlk4JGt7ssYw38Sx37hn+Ej0fAVcXjvpN07wz
aKs4IPFZ4rHLLuy4OKtiXjK+muDeym5SzWPIDuQVVQFwAaqTLsvUTlapnaGCFUXLdIoe81q5yU2g
ej2XenKCdEV2e41WDDaxY2gvUtPexOhJc29eM7IbgCeg4J+k2R7pG+yvjbNchUJZPAcTQ1knRw3E
CEc0QgiWo8rFVN2tv0C8TsoEBGM3XHl+ha+UD+ARu9rnFrRRYvHLBkKfq6RCUtDHJ35puua3sbPO
NF9PUJxuewAq49pN4KTjgW0zw5zEiycd53Mz4GOgmv1ynPizYbug2GgkR5j2MT2d7o2++NhpYl0+
rQtvmm4dEYetEKpZdJF3bwY8eL7HxbUq48mehPaF+DpMTrMYqgqFEm+jumGyY7CKIi36ZKPJhFcY
dP3DHaGbPzPZeSJdFZABN6LuuLbnWeLZfcNk93W4NOFcj7vAw+N3MDZx3l8x4iaf4OOj1ns3JK2n
RaiVF5BGwA+giDMPs7JIqwBCrumt+nXag/rBpLDG00PkmYYOLB/eyBkikAgq97ixQVjuMsbuaofn
uq597OJGW+pZgpLlpuOFvmq7GMFns/cwmMOZV7G+RE5aLSds5/CIRMgY/PIKSTnCK46FyYCzbIzZ
5QuCM3OYTd/a3D44OioOpuV9LtR9HQ63XiF8dntEIIum3eqJWV9gsvUV/yFE9v3pHid4gGpo2xXc
Tg2uy+V8Z6ghjsX5rVsB57bHGqPtAjn9UtOfvC4dgE04GyvLHUJ/Hvy1WFlZ7uwv544hVqBl+3bW
QChpWLDkOB6HvfJo29ZirMNp62bGRzxZPvlFB66ysR7rqfEXWRrdxdBUFhV4KttXVrHvnLspNj52
o1xWc7cfMx8PQRQkOW6z9B2AiF2NSZ87ITk73BlxucMza42WXrSycZCtp7hbuVwhJ+VSmQ/tkGK3
VfW3eWV9wyQSoxP8SvMSJruGstvKZuaz95FIDhlYQ/ts4XAl2ibxsGFPIYUuxxCgno8jlzND0Szs
Fe5B2GYqQFZJ6nRrrLv3Cr5MZZnsxxGxfYttl6jEvzA0Q1LKAxjbTqkYnQJ30fwVqQkwlxq2nC5U
vS6w+yvAS9Gmn6N8mcQ13Eaj2I+OF3I3cEsQikMBtDajDepIDAGNrFwmSVwugkTHVs1S96X4OBtR
tnDTsF27Zhli15M94ZSyiEekY/Hqu4ut6iyKMf+zQx3hTeTH8VfZZV21Sytj1fol7AJrK0X4p9xc
qU7RMcgdE267XaWiO++7RbfUJ+/GC4jsZorQcKqQgdTqjxmP66LXjJtwcJR93yRnWqPPOGIfgOl3
Cz4l9rb0zQersi5h/iXrRgsVXkNgYlW+Lmhn8BbUEaJUkfjCb0wofH3Mk/Es1lCtHAoVJR9870e9
AkrrpSADx8JYZJ22dTK9hoDAtzRMMnuJ6fi4wUJTCYA1uqhrL4YJBG0/O1dFVJ7NoXE19d26VJSX
rBhvGLTCRgWASjKX0dOY4dDh9596PQdhyt+flKN6hnXEoXHUvd4zQrUYrRRWmW3Qw70zfN7MM6of
nhnkuyYKEaaNbmI353lyh9sG6/Zl1yl4Fio69tFASm2Np7rV4t2UwDHFFAXLNpwD4Zsg4wdRTRni
iySOeUVn26oq4K8XzaIhdI5DyqQsCh9n6jE1Xrz24Ifd14q3zR7oPP42Y7NtLP8yraq73LX2N5vB
wz1nIkntKvkFUfONHber0gkfkqx/rRyQpb3q73izXTbjWWdXnzCbuPca/RlpMOB4h2oSCk4e0a0E
yuuiJcGJSMPwmFrWqmt9Bt3t1kqqy3lE0mjOnXoRY9iLCW5Bij37WKc91qWp95K40GWsZLxL8eta
ZNgP29hdC1/nfpPyqs8VV79q63ReTX2or4PEx3R+1LaKbiYb1W7wtE3P+9xH2j+Dg1fM2LCBSSbc
/gkfov/H3nktta5t6/qJtEs53CpYzsaAAXOjAgYo56yn35+YtdbaK9TZ59yfG08YTLCVem/tb3/g
uqsvlTjmx7yJoevrIFiUtq8oQiDSJ2J6rQQLWKls4QRihw/KJGygZMmErG+FCapyP6MgVmJY2jPG
BLJO0paKmyp/82aOLTnnyvBYR8z6VR7mqoTkWqvdzbCKq9BVl1TpErcwBzcZe8vuTNOrW4Us9sW4
GfQ3O6QRqk1wAGskQRfMNILUJ9NlZ3ZR5kmWihdslHwE8TP+UZ0zziyaEdTgkNDQBccSXfG7SY18
KUqeDRSeU9LoyEY6nUUh6CBYWwT2pCDSQ126mqEa3tArMDhNpi7jeKssnL5buS+wc4A/Ke3iESPh
dBb8eOJaYTf5KcTvPOXIYZMxcTXLesF5+DpJ7NVITm9t1fjqJHH5RTQNV7HJw53e5n5ax4anRHPp
RlXdONXQ40MhHkWTzo86krC8nnSlRXmrLPVuMlMg0ZQCj30zHmAt68W+UsIvRXZxIP7KVfyaSaLI
HKqpW1flsdNl6CcqDCfloH0VBesryOOtjve8PQfCC96OMEWlkjgEZCReOaXbXlTfyCR+zllecK80
LwTrFHZnZFtrQCc+0kam2b63jJ8kWQVvJiYi7VC+4iQj2AbkuLGIzqUSvQXhGzmzWYGqSExVEjYV
y5cqxABdJG9/f3ec4zWPqd+0i+XNE367ikVpMEraTBCJQ5YfCXEhsRMrbbYRCKEZEgHoAKuRbdMv
N6HPNvE4RFucXTN34ucFrFU4fD/agF2lkaUkKc7Sa7lEKDhwZ5Fr6OSi2u4X1jiwCBFXe9M8TI31
M61vxuyIRy3MXqIKw/u6IjChRhcm064hEJCS8d5BjGXrfJNDSXsTmitBvo8kBTYe0WLMvdCDYUXP
Eo9dUY7DtgBlhlSrOUl8fVjjXyri0gRL+o4SYON+/ig6/WEchcQ1VscXYmjeOgOWdRTsh2LY4Mcf
QewXbvMsqbuJkRux3gOiqzz1JCijLttAhoUx/OXqIHfFDi9LJOt0rq0Ko1oTCU9iTkoDiMRufdEW
AtPUMieZD0on5eqyKRUFoUhKnG7/qzonTssWYYPuONx+P61D59+v/vESrjPfPEl7V+yH0f5rTkpe
+gxDwidvGiXjKvdiAqZvOuT985Qu+2ilmyZ5jJ11tkjruUQD1aE97dGN1Sj+seo5hGaOfCPrzr/6
P9J7Xhozj7FuBFqOA5mdY0Q1FBnRmvMhYYspY1iMcL5Q3GKUK4pK+ZTIcCfT/MYtzrYL4RTjHj2y
+5BqRMMUphbylPiA7rCYxMq12AoABn/3TfwwLjnSArP41qTsZBCoFNN7LHiwBcF0okzCysWIHvCT
uxVt+lSn8SHvy+9mnHDbUV2JCBSz19/Vvbm2nwP2DH1efstZ+CB3BBfLY077Y1hOImH7aaanodfZ
1/vb1Gff1FCHoV7LFBUiqriw9QGGmWJFYrmJd9Ccsph2vMsS55pXWfk7fd+MBLOf96PSYwgM3I96
RMpzoGoeV7lQdwN56PuKALG/T/R1eQo8DQn97+zvrxEqFzpttUNI0IQjxCW5x7MZ7H9fijET9mKc
nqm7A/Q/66SjZxnLRs0HpIEeL6bWQsJno9t1Uz4naffVdtQqv1f396vfeyVecKiI54A6G7Fq5Acr
Qv4rPvz9ylQhGxMflOMhilKmsZ51ucGbNF8+5TKXyJ6OdnEj3sME9GccipfADPxiBTTEJP1J4CXT
MG3VrFSZV2hHbAJuFtF7/qxbfF5R28YTu1tBjLyNinxvzuA7YbcKHoeuZ66BWXdOEReXmJXUlG6O
SpKPIBaap8mkUkKn/sUwuwT32oEoxBBfArOUaNhiNE9N/0bXRnkkrsKi5aSj70j4gcK66Y067UnA
6Wm65AfDNdZLTfiehoTItIYD6GTB1hBAEpZLlpxKibk3aC8bA+XDNM8y04OfdN3WV+jvt0kM8Per
dCJkVZxQzVKVyDel5V4G/rYU65h1D92uknOEXuvbxYFyw4HRs8yY+wMI7xfmEnLruRaz93pZqGtT
DD/ELPlqg/RHnRbP6LKdPnF8SXOOREFxxpDQa5nRhxd34iNMCzA2EsMxIL8IqyLPKtld9Ugi6YD1
0CMtSKgwGK2mcNn0ReUMnbTA1sPqXZcfgg4Z8jhTwqET/zC74Elrim0y46PQKOmWCfAHnk4IeQZ5
lwGRH+X4CD0CXVog24NZyE6ky+PWAE/tUL3RQa13zLREuluvOKa+yF4e4aMBetB0eeUxunHVZo6d
UDShX69wNDF8pIwWYrabNJ7xfoUVxzKyOKzp2hmE1OkgAsU4HyoppF4fACr0pH2FuO4TWUojKpYv
Ur+0hPRBqkzS8dCocuCS/0uD2qA8UiiawNwLAlfQ0qYCH0oXugeYK4gxSK+Qvd/LE7HSxFHcOXqQ
vHdcCG9YihcZP0GMYtP3UStRMifQLcRl1ZrhiKpOKIiWiscjVc6CYl5FDeAkJnTKNi3zUYghZk4W
qETHWTESUAxCOe9xH1+FAKz3965Lp8jLJXEgqpPqZJxEh+9+loX6IYKevwIhacPNs5CCzO2FH86K
L0Iffc4SlRiS9Wd0bTU31M7U5N8LoERrS70iMUauXZtG/coqsCErwC5bFL9jQTxjjYx1bGLPkbX5
PaUxgmtPiQmFTH+w0ltTJFe9GB+8TD+obdFYLkN0NPIVxyXVxdZb/IO4wfFYT5/yaTonSMAJoqeX
y2MV414xk91sWXDGyaVTVqXbArABu05F9hZueHvquK6/4HYBGAeyPe66MXbEFIRH0PPCK8mO3eZL
Tr0wJgiYAYbLSo23sPA7QKcU2CjXdj0eqPtyTt5DFRRGEo6DBCjRJBDRcvUxMAkhBr5nO46QHo1S
5JGM2TjJYG6sPG7dVi26rRU8RXhy+tGvJz+yMtqvoi/R/yYEn2UjncJiTTuJ8ItG0N5CRg90BZVH
5i8KxfRzDNNhl/Y1lsfm8pOLt269gTUiuhzBSt/jMZjRLNEeF7xJCm5GYPd1JKcgV0DnxARYadHi
BFwIyIIbD/xCc4r08DuTIVjiB3iFyzyaz3GGxH7Rrm3AbUsB1WZ55xlVT7nTp/bvPbaoxeiSg72R
gnrm0W1kT+zra9uqdAJl+iMurLR9c1JYKm0xzmU3mFHc4ax6kGVVcAHsxZyUcDm2nAlVXC624GoC
zKp0SG0x4tJZZfsVBMFpRXGD9NjV82M0hK9izkNN+pTgZhbqw6FdcTSq4HAwd3qgRS5U0YYjbL/r
Km1wO40OmlQVdCWKtE1UAFIrGbcCa4oToWkBf2DUloeIhxs8yb0xfsSU+6OBdccWiyvbjE44PFoj
6fIiD4otGlSJE21Oy6TblzvhEhLhWsa7st5iJUHEIh4K6uiHVbUSHK3XWO2uYjtuSxApSU7I0DIJ
zTVoO3wJjZTN5tzlFGMhysxRvzdSxqAjm2/6YkBVMj4GU/iCsbJGewmqI1PB1cpOlygL4yQGitIU
p6G/qeTktcrIiYrn6d3QRlTBQ7oblOyY5hJ9TSERW5oRejLo7Rkx9lbr5Oe6KRxzQXVdZ2dljq9E
f8akGMTHxUKPGGTN1mrE8FCX+qfUZ28EWR7z2Mw8axCTVai2Sw2xcANxGdiLyOUJFpwW2vosWGrt
A9kmBzyFLFcQ2eu6fqASTsvDhJX1Xu+usQqeaWP9PC/57Mma8h0sMl6VGNstEIX4qAFZn/vfF2h9
SJj+8X1jAWvW5bgX2tI8NLXU+IoQPjZ8Alz5s9nBUs90hkmYDy0KYtaS2lVYl+xpQfhVRgrCr5l4
jv3v91YUXFCNlHbam+St50pxDBjILqNZMKszINWSGRnFcugVo+jrY6bY82ro0BG+wR2xfomHlQw/
ka9+X+C7MzFl7/aybpb3vy9Bn0X0uHDsf7kH//jBEsVHMP/JCxNwwgaPoCRUnsJeiY+VG9ZjjVBe
SEvZwd2q3xZk1sVAprTG7a5nO9IOIkwemPUhwqEiEcmF+9uLZlWxraj95BHaWxywEvz/pIT/K0s/
DFwtEO+/e7/+RxXR9iMnqA7/5H8WEv3+5t+oCeJ/6ZJkMpEXdRmGwd9oCfJ/QS3QsdSTdQUYdZ18
/YOWgOSIUalFkDmjrpXM8A9eAuwGw2SqayD+kUXl/4WXoP2zkScIP82JouimCtIP2v+vY1lV0Kew
No1lSwHsp7F+UvLIM2NPuNXHbGvoziJvamMfMNKoUTp3H+pX+NwRtmUTeD9jVj9voG8bwmtXHfrA
l/CBKPzKwowcOd4W/DgX3CK1o9vqglDs8F3JfLboDWp4HBOYkiOfJzzuJv2pDxZmfRY75f8y0pT+
bbC1HqPFAENDssV//mWM1wBOS9TOy1ZcjBdY9I9Rv/i1iQp8VL/6pv8RBOxXqjS+E2H9+D9uiP/A
UWC69a9jNd5d5UoZCLQMRGP/8u5lHkwYouMnYN6s8YBf9WNzQcssvneb/AcnLObe/Y/xpD6iA1cP
9Erpk7AxT9aTaTjLpWYPv0rNSTrWe/kjPy+79EqP3p6JjB2vhFC0XnyeP8CQsKrQnvDKICCj3E5f
OKodlQfRr0wy23XdE6zlJf1OR09/UO+4FxGmW67ibo0mGCM+G0zY7t/rW34DUhaUnUZNZniG5Sok
OleORGJO7QAstsf8iGvBHww1lG2HDVDtFoYL88p0m6f6LKWOdGh9c6+4+Xt5o9iIvpJnDmczvRY/
zI0e0fvEp2Cr93ZK6f+xckSO/SXxRFbE73kL4oiNg0ecd1rZP/KhJicV6CURdiBs7SfIFuwZwjs/
W4PBlyvsmveBNkL2mhsWGxlYmuwBJ4TPOEtYDCr9LLnODwvy8BPxoY35XF7Tb2ADfCKEU/ms+csj
s5ziNR+fxdEuE5fTER7nN+LbNviBE5Cu/RBjb5x0fQfdK2V7SMjE3FL2MbcKE3f1mSDvBSBifhtw
llNOC6UYsRqFeFXFzdzbxrV5Hw/6Z/kQXEh9kp9GhTaCrnMbhw7tqfWIOdYZmt453A/kDjyQPV86
s0sx1ypO9ZHta6pgIJJr6So/iRduZMZn+HqAqn1ispAOyLjxFnAZXL1hTFORZ/HcRSfzoDKVGR2s
FhKv84rD4qvYIkBYsRJ2F1u7S3+CUyXb+ml5W4kkbn5ZDSOik3xSQk5tW7lCgWeGnWu0J3biG0e6
2iLxydB7xVGGOQgQZ/bdXGklpzOAuHoR7/LgaY/hjgItWnlODnvaKDnW88CZALnHO9Q4osEBLvzo
d42TX+RHhnDmLfzUz32LjYsdvwY380q+Arf22mi6GLZTDp3zy7gDLssVrDuQpAuZV22Lz5FplZNs
GdS8YSRJ9Ns26p3kZD2QAkI30/sGbr9e5+Q8HXb2PZzXnuIgJ88JrpmXcqdf2mxD/SD29Bu2ke7H
Nwy4jKvaulQzBF3SAnrdh76N3YwBiGcR/OqBFkDsuWp7UOjo1DKPA6MZd6vKwNa/KEnXA8T13qOl
xTpm4UTa0ugnp3kbVFvVsBunOa8V4S5iouFIGLPclM4luH4YPFLgSPUcQg++uPQnu0Uehov3tLEz
X7bn7fQAd1H358jRdsmte5/d7byNbtA5hYogZSe8GJ2LY5n2HHy0P0K7xypcPg3Dbn6t9pOHqYN1
pZ0HtBX8udmRyj35U+i0zEIuSn+zrsOpu0d7ikPjPj+Kr6KbM3y1xUfp0oz/y+LM9vfPFC5sadmF
sKklwUJhhPjPE2Y5W0xt1OV624adW1iLL+fGq0k79X9ehv9tEV7fRmOqYYlsdrL+L7SWphHmXgyk
eqtJ4/P6FtY87eZw+l5axoJzjpvMUrPF/70W+A9Lv0z1+u9Hp9LXa6quwiKxxHW+/j/m50oIWjpZ
bbuVhPyV2hucbioSeGghsWG6IrxLwEUZvOGgeklCa8UbP0plpNrWW2cwBH2nVvNzGQTDdjFlHjWC
Djf9CgXGinhM++mCu2Xj1GbTblDCaAQsxKpnTrKJXb5UbZalHKEPtJi8s2Rk+OZYJaYmSpZcikWp
j+o4my6Y1j7ViUVp2xe5YvqsG3HN9Ku3nKwoBQ93wEeal4DcQzb6cN7ibWjPJhENmtE/EZYpnywC
1+qkGohmQijSUPLvyHY4ko0EYBeykQVidbcGxKDaJQtzY5NpX304OjXpGZtGZ7499UjU8k1Zd6jy
UwnzwmVn9GQu6eskVy0aX9CDHhiGaYpFBPI4ZjwbxfAQFxwCl71jOTDtwmo3NT3UvqTzdMzIepWr
RnBJU6hcqYl/+qZLzyQFrSwi8SnVA/UUD4g6igUmTymDNgPMwzmet1rdXPUsZpI9ozWJa5objcQU
oTR/5OdIClhTi2hyueUCO8w6xkshHRizAtVX69zc4J+xEWR4S0oiGqeuNU6JuhQuuiY2PkPFWUpB
UySon6M1qWer89RMpvnpGckMAwCi2GntLoXZNI0J0W7ClyXzyQptedbkj5DPC9yc/8HxP9hqFXPa
aZEvydCdIgHT767UNaKF9ReokIungh8DHDAk1ykSCDm2pQYXrEXXn7QlfBIrUIxUOkMq2QrkWEjT
n3rSiOkRFJ/s5ddJr16qKfuILr0Y5V47tY9TVDwlQfgsx+2fxJxqgqGqF0zviOhtX9evVZwjx9j0
llhIYESQ7TUtkquJAoeYYkLEllBYPZYLurKS9VxVznsvT8iqR4x0jirthljrJMAIcVSLK23KezzM
BV/IVGHblKSqDGPrKKlIR9+PLwVuMaI5Yg1UheZGmL5nbnVRgC1XyX8CAzh9LhoWPubIYuoLaT/b
OjQJNgr9Af4XEyF2hu48cAVm5qtkONnZcpLwUa6qcNOPT5WKZRiYmQn7p+qxn5ojZvO9u14zMcBn
M/u2snCDtRxsI80dC8NrFuA6s96qD3i8sYNa9mAsTlHWTkWfaua9o0kksE8YVDU7JhVODmYVSO8a
KSxGA/2RwqvQvpPoY5meFrxZFaZ/JgZqlhLtTAzGVByYDaJxWuIfW0q0YYr1Q240+kEJQ9WP8/wy
R+BOdhgYjB2MddNoeoxGhd7s7dA4L4qblADhcDpApisyYzFSqXeyXqDWyPttmwZqZWvS1B+KunkU
oBT7ahmG+D8mDROsSNqH7UJbzMpnV4rZuuYgh9t5YLjUt6qdBlPgVBURxGR17Ocy3hitIO9/X/RZ
pmOOmQThi9RFft2ZK4hcOIWg4X4mkauozkrljWRSHSZ1TPeG/kEaMUXr7z/FxIYNDBzKOM8Ov/9C
nkT611eD/MUTkRwWrdAYNUogobU6eGEDbhoRtI6RmpUF+6iXv+tQFpCZQZB5WOlnNolvq58Q5SIl
QLU13fZUXmGoxP7qJMzNe5dvy1a+4ynWuuRSnqaT9JFhDXJoU0e3XOthwXatddL7/MSzj01a5Ew/
jS95AxXCUTmbdxvTMuCyuzBRLUUf7VHdTKcepue5/MwPlOyMEyAcv3GN9Dfz0D5FW5WMWBu9Xm1e
DLDq1malzzEUUTlRjthhRepCvjbO4oOV2hLlaeoyB6ecJcwdGZNp7KSr6VLgi6rd3KUWXt0RWgW/
ZlAgkjRua5/mg/nH3NXf8XCPFjdNXBzW1J5fHH5qxdNexiOONsUMugOeSNWDA5GbnS3feCmfKeTD
B9OeXgzf8MVL7BsNsdxuwPT+qvxk77h2AkF9Lu/JgqVg3XqlTKVtz+xNbHnQuw7dVqppVTbDQZ72
GHdmAwuo5ZjJ2SADWfN16TCmXihv5nFLMpVCdQXI3B4YoMJXxjmXOCErcMRTAwDWeRqoNWrgGtQQ
7ze7ggqGMQyDmwdNciYO71qzNh1yb0TfuIFrY+CBF7KfOGBlU+1ilhbi3fcKh6NygTTNs8knVyhC
q8Ru3uTKh6tUYM82M2S1M82BxKJd5L0Z73jB3cAG9xbAqM0NZku6O+IVZac8X7MPoN4oW5nzoR/J
h5ZHJ0H5MmCmbZNbEXvxteRsUV1+a4GjNIfms8Sj7JM/Q3i7iF6XZZygczgoNl2IXjyOw26y7sKZ
Jcw6a9pevwug55A4ab13nGImJnn4RJLsH+akIiNm0e4qNJuR3WH4RM1oPhuERmAQdzbjg/4Hj7Hr
8hJc6J/aewP7qHjsnqfG5b3Dd0rft+JY7YY/6zicScm3sonP+in/6EsHGlL3Ot7iyYmhGp15bODA
lVtzdPTCKW9E+DxFtFqdbd55ApRPqB9y4g7YJ0I+6Wg3nfpWhx4D8HN60yhVFyjTBz3xrMoL3OYV
xkw4bis+/57PK/YneD88k5RQgjeBtor2c4OrGMZuRCfeGJnM4Y7D5E8Pw0MpveEqRg4gWcbhKqX2
khRFkG3QSJ7BkLWjVHvGIdibdKCQ4kuuFBHpdg3dkwmuKwYvPRmEiw+NSsd3rT8In8S7xo+htEXe
qFk+RI/6bF3m3BOJMJ9O0244MlooSZz1aDgDwa59zDPSDRZb+/SUhC6VTfZnZnj8JlpHaLZYahs4
Ojgo2cViV34SbokyDnNMapPQNt64r+bFmaAm9Q5elcJWZs3oPxHYbQt4UNgTksdgmG76lvmd7lAM
0IChlH4hIyG9dH6QOwJqDkzYQGkjR4ZQZeKWvxrhhbo3kvEMGd9dThZ3DS0quICXvTd4rqEA1pzo
SkeOGXf6PPhUedYzbpv9K2wWZfJNR9m1jvSGQ4GPtsoHzLnjA7iwfewYhm2UWwGu4BnHQyl5yxMJ
wNNDLdr1Q3aln7l3m2QH/1c9pSxjoVu52FsYeBra4TY/q/zd4Y2893eO4UqnaxbbaI/V/GKHFUed
5S4i5l2Jm+AFX4S5QRS8KcqNeA4e8ZLonJ6ursIij7a8e2wvwr0+aE+IBLs38wrE/B7t2kMAkEKZ
cA2wHOxpthlYPCXzxvTh32FjubE+GUC+sIV2D0VkEyyxKc/huflaQIlhl5yIkLEuTFVVyq1b9dm7
2okVVn1WzvEtPUCEkPehgm7OY4BDkvAsbrP0WDHUhcV8VU/GU/lCJBwFJjOjInQD7jpt2xAlt4kA
VJqd9IZv2HKhpTuzwwCF0CPGnx2cKuzbQ5BfuzVcgzhF1ckhwQR7znvuqm/1ASJTpXrNm6R4UJ/S
i3nWOsYMG0PwBwhuwhYPRq4TUTkcS5lexelYom3BLtKwBxCFflOcgFXGkmLhSFcp/WnrT6oKq3bL
7qheo2fBVlB0bMyr7FtPUuTW8JKx5EcricFX7GAPQybHDsKNgk/qMd7GVATWuT43ERvSudYd7D3N
n6FxlR23XfjKyPL8u8ypXrjP30FXxsSW3vOQ2YsNp+gh99EFXsOY+IvPiJg/8xqOp5jBqov3+UKg
BmPo7mAyzMqIpqTbn/dhegjG517iThd+7KH2TcMjXJb1BwY2Ldgzioqn2Yu+pFfBcukIxlN2B4FQ
3qQLAMgAl+GS7RjLXCUsIqnnruE7+xKLgQLdcNj0p+FSPsZMO79QFWFd+wpFzbRcXXSs1R/HJpiU
g+tCWsEQnqOX3abqFsJ/xctP8y32lnLDpiKx2t2ZGqNWvMjUpdfpLQieBMhoFKA7hTs2kV0Na3Bv
wc74nTl2ivMRrqaf9a18L4MjdL/4MXkwq4OlbbVtcl8LT2ETf0ywCzIbG7iGeMd9clmU7cJG8Yov
7Eb1cZGDvg0gshX9bkd72p/i1I0av5Y3/bepuV1hs2yGNUNGu7+bT+JyDp5gDnrBvf/uKruiCniG
NrAq6xsCAe3wLHr5zYBY9VBeVSd8rI4MxxgBE8P9o2z69wp842fe5x+ycoXTRlTJiDXvaTiM0OIp
wp/Y8+Kr5cwPg+hr8Q62kDe/q71b31jVlZxlkhnavj5jtfOEuJ1dRNmaLzowJR6wFwClD2UjfvON
pPljuJvAmYFYJz9gDl97GRyOZ0Z5xUF7xIBXgymeXfNvBWPywcu/NQNN0nWxDpCdka8WG8U4Y1s8
oK7aBWyLs/iuArdk6uewMGxKRFsN3xY9R3jKBgVZoN2UPHoxje2ostKNEAawdMeLx67jhkadYevI
phsAq0myrZ7gNmZvReEwDFV+2uaridzmgWOa2aMQUezCb2qY4tJQJFwJaQhCkrGdcm90hG56VupU
96SnxrXVbzwa0clqKe2H3d/G1OY+jp6Jk/1jfI3veHJiL7181t90jVbrMsMOflp9M7HRkKVq7sGS
tdeQYeu6CzlwiPfLCYPMIwa8VJeML+3xnFJmNBVG834pbCS8gw/dgMln7EE9QcKr/hF3lIixjyiB
CPdTvQXwY3mpvfCc3Ytd4mMk237ij4zsN3quD2WLHMJmp7iYfn2GvSf60/fwbZ65K4XQyZ+XU3Qq
vqxnbMpPcNnUT2sXv+ChzV2AruNlmjdz8SMtDxA6C2bgmTMnu6K042YzfRkmfsObiTk6lByTG13A
xTVGWz6YIfM2GDiHRVY5zxOUNchFeKqjFj0wapMO0+8PJLE7DXkn+GI7N16Xsdv2609/X37/v9+v
fn/NGEMW8jRtWZR76WBNsVT/9X+XxlLtg/khC7vtmEOpb0XJDbVJcRUTUg+DarurW9U1RSbthsz5
ggU6+XmlS24y5dTyMCa05BJGEw92jnIM4VQMrzW9xlZ0gKTHZ7M6kFs1FzeDwA6yGDi3BkWtuh2C
F1se0hz8CN5Er5cbeNNUVHAcN8Eseq1hNjaOPYBRlrYSvaMQBUN3l2BqeXXfjk8SbKY4L7JNLYOw
ixYFd8dgy61JO6QTbp7aVjHdMjA/5Ehl4yI8J5wVCMpN6IYNJA7ZMhqPRFVAcznIN0o8RS9xvNFq
VXWExJA2cdg1ZBYHzabWkNTUBVsh0sTusaY6MpXItawEussU0qxBtcEEdzyoPft6lS4AKeZ4iJIM
TsxKfBWl4IQI8q6rDK4X1oekT6NdMYNkqkLyWDFXNivjYLA5BVF9GBTRlRb4IHVNhTyWwZXgmndV
Sds9vDvAehhcOmpd2m1tk6WbcU0TkI1yl4YH+uuHrhIzV17pm4Q3kocQ53QiM0VF3qlEZVq3KMfd
KolX2YcJYT5EVTW96StBdFipojmc0SD5wPG92aPK/1ZXUqm20kuHlWgqwjhdAZCkV7M7YksKANiI
cFsrwc6XDqpqMD0u4TUvCu0t79/aldIKt/Re9Avw8ujGSfCMwkMSKszMIcMOUca+uvJjR4iydWGg
SUDuJQgByAmmuEE+S1494dokmyT25Mur0Jm4i09wwWsx+iEKHBiJbshEohWtfF1G35saAm+9Mnn7
ldNbr+zecOX56hB+5/XNZJnulIwmeeUETys7uIEmrEcd0g9LcOKVfdxCJSb+a0J2YPnLyjJOV75x
Ix/65XWshdcBMrLOHjqs7OQGmnJHEvVfv5sn2o9o7lIJAkc10r+Dp8Ur13mC9Jyt7Gd4Ts8ddOhi
pUUTvNQ7gkp5X7PrzIv1wqoc2b0Z8gmMLwl6dQnNOsppiCviLXCw6W7FysUumOXTNlqfzeRKcfCp
QtpOV/a2UVIwr3xuQ7VL6N1WJr01iKNpQRlgdfHopON8LKGEhys3XF5Z4snKF4+zzJcaGOSPkcZQ
qZzp6NKo9kspppmBAoO842rNxouwctEHo6GeFu9pNX4mK1vdLALUdeBBebfT4g47sZXXngz4vyQ3
rIHwdVBYUohSN7yozaCmxzAwcmX2kDLAOoxrHUuqWMfAmA3ACJ/7CWa9ofgDfWnSDbBdBfE6sU21
KxdfiFfzwA8NuyLQJyP1zK7byZmS+kpbsS/KluUoA7gF2p8Ch2EQvZgJIkukp8w1TMkAprHCvC3s
q4uJXCAem5tUzytMhsX43ErIyrpHa9UY1IgN8lV1EK/6g3RVIsgtY4ugc0h7ZZwsGuG2Qhazqhcq
qbwqnFruTuLmSTtPr7gntfaQ9q9JmVGPZMxiWMPzo1W/KCYtmlQkd6OzGF8lwXxWEYgnofk8jMlx
QWARrEoLsxD9sqSXnlYVhiYIs5ugRr1UzAEFsSRcwIoRJyLfgDwb2iqCjmRVdkhIPLAYNOwS0ceE
+CNeVSB4hzbElqAMUZGIVMAMHZKRSFddZUDyWhI+0M4qqpYsSbxqVZqIqJDbYW8iQIkmCtmqu4v6
IUSewlxjW616FbNrv62JwT1+9CS7U+AXp3JVuIR5eHIecR/Y5chfRMs8T+gWhpGEAKif4y5vmj9V
trdm8SMMsWkHlSc7KyZYQWgzwCYju6fCpk2Z/jZadMrKQQYeRQy6anPm+4c+W7Oj1RT2bVQ7xapm
VlD0dKu0p1lFPo05Psar7CdF/yM2oaNlWr5Vasa+E6KppbSewibJN1mPIqlPq23bLjuM4vZB0ogk
rQjoDMTscRq6+1AliOHyhfJEDmmWqYnyYriSD/QxoVyaUTCFQ3GAOnEZJyvkavRo3hNayZVLucqf
sjbSHXUVKumrOCpIRT8y6ImLMEQ4lWaGW1r5rZxG/qlaPQ3G4ZBF4U00JrctCV1pNcmvR7QJxjiC
/g5EYLCaoSvFDbMblLO0yC/ZMOv+f5N3Ht1tM+m2/it3nTl6IRRQhcGdiFmkkpVsT7BkyUbOQCH8
+vOA/m63Lfva64zPoNkU5U8kESq8797PjkXaX8zZJdrt+QVZ3tEKZ+OQmNZdrliDAqV5HMaMTbTX
3Y8OFdxgkHc91+lqEgzwtr9zBMZD1WMyHem1hoJtlcaF1uJGS3GlBTH8cwe3SkWhz8l8Arat4uBk
1VGr+N7g+z/FFM/TMv2ImzViJsb+1jCRWQWi2sIfzIPQJsoiA2DSYpvTicM4tVjposVUJ1FtEhvi
Me0DBTskeO/AWBQrM0xIjii0vklhXelEybU3hJpT4q+jebAIQupZgVEAgrnG1hCvn1hMf8Ni/yvx
Ac6mhZxOHUTS9RtlEKgR9SmB2LgHPVyEw2InHPAVpovBsAXrjJR23joR+zILEcsqSIzbSXT5wa1E
sm5UwZY9L7d1KYtdMtjfBvyMYMbxxpGSgEVEed6qXoyPddtftXYU09mNsPcX+0l19+1iljS65hD0
ap/JmBpE494Ni7GywmEZj/51yiFaxXgvq8WEWYVMNjStMtyZ9WLTrPFrEhblojnFIBKYj8Ni6XTx
dnax/yzNkEKfBrjvDMEq9tv8oEPvo1isoe3iEbWclCYNomcL/yine9iS7/URJT/RGh41AbXUrF07
+zAbxjHCh9qkdCCWQDuxsSpu41wMD6og+iZU1lufo8kUSbujjo97Akn/Vgfdh7A9lJn84i022BY/
bIgvNlkMsgoTy0XAESqF2PQj9TVIh1h4BEZISH2reuSulvWrrGtmNo9LImqDfN0txtx0i0a2Xtka
AnuBczdYLLx6MfMK1BHlYu/F83efLoZfGjQ94HdUQTWt7HSxBc/bOCO8ZaSjMQ3UNUL8w/ZiJGZg
u5KLtbj374LFatwtpuMY97F2tkjn6ctHvbObm0JctvkgLs/P3v1IlO90AJAPGS/9EtMZ2lhODdJP
RT8+nF9TzUT2hxl+PhN/zg+15g5gwLI2ecWqLbDsT+aC9Gi94tUtzXaLLRyDFgaBC7MOu0sXOy+W
25BNqcVGdiGjr0dIEoiqqGlm7NwWuqAOw/IgqDq5GTzBtM7+eein6s7IHbkFjuddtslEyKntlvLS
jhzv+0NRoD/pPgFkl5fGvx9i5AVidutD0kIwzJaH3B75OHXfbaVrYmRSVMUccBQmtIyd7t30lNWp
2J273f8k6/7T7n4X9Pvux/+Vub+WZS6Srn8LA34RCRJg0sRvLz/KA//5b/6RByrzX8iSlQcCA/3D
DwJBJf/lObaHCtBClQ1OHPHE/6OMkwdsOmj/Pdv0gBN5sMH/EQja4l8uGaKANEwPgAeqt/+JQNBe
GDo/woQAKrnQkyy0c9/ZSj9LGBBOm2wyyn7vplm3rrGR3hhJmRzbqr7pRm2hUooimo1GeooDk1q+
XZercqmaV7eimiOia/tro2OVpSpMhRJfyAlV8qrOQkrzfdEeOktftW6N+88s6p3P9ugv4o93nHQw
UQIMO9peExGeBzzj569Q1+Hsa3y4O5NTtWp7gNNGTu2bDQvZJAAsZgrfeB/fWLpnf3nv9+LD72/u
EwFoSiE4Je/evHESbVm52+2amqFWl7s6o7HbTGh6bAsxGzkVOH9we9eUfpy4/xvE4Z348fz+ILH8
s8LUE+ek5R8kKLM1ptUkRLfLVXvr0EhdWwP1fGYAGi6hQXbgoY6HNfL9dqOwavxF32O9u36+vz/f
XnB52w74t58PPmu2Ps1cDr7rgp5LGv0hbKigI1axWNQufSCHioVU5IWf0UfTxIqOYj8phjmLEQf5
xl8Oye8/EUCw5eayiOH7+RN1YxQETtV1O9IikEIk+GYKS9SnH27y36h/rHfKJr64a5sW4AwlPNuB
qfPz27ShclpdB/0O5UO5Ri+TsPTykqcqYAfodeGlGRYU85nbmM7oIQ3GcCubZlxlsrZPlcPmKxs9
75jggfk+Vv8U0f5/ij6/LeOia//vf71TQ50/GnJjk7wDm0tSLEfoh2vCrbVN5mHX79r6TQahc+EZ
0SvZ3yRYBA+xoHKNc6n6y5Xw62F3bdtGpSKUJSxGrZ/fNIjSZFAOcrwE4DJVO5gmlUmE5J8P+++O
OoIR30cB4SOcXn7/w1cz2SDhsUr5auGo1rPiazQl/KzMseq/XEe/O4o/vtW7E4zaG+gQ0/hOTbF/
0WdEYfXJW5XQJYMBx76JelUcTVd//oLOwlz5YUA+nzyFjNl1FimzZzH5/PgNpyj11DBwQ8NIRnto
ECzk5+axi2VOH8cWF9q/iZKpv6qq4aGTggy+Wu8VhKOLyoBpozPX2QwJWhp0d3v2OwGf295qVoFs
NTRVkDE91e5o0mX00SIa8bcG+TLEF/sqmLClFc1CXPJmIA23jaIFHqZoti12qSd8vmF3Z/XGZ0EB
b/+Xb74c0Hff3CFYw7SoZJK58f6yVW3o2fAoSS6wOxaeI3XwjtVxFPKtjEjfdSb27oEll9T+Q5vR
7UjEdDsUWq7H0dUbr7jPWjqCGOYtVMQWugD4Qc6UtIQFstuDqkmFFPNc21CpyNzyehHGV7Si6nop
DtrOybVFcjW2r5RBCaxSg7kPPk4ekCA76U8G7pw/f2XL+nXucgH4Wc4yWLn8792tmvgAkmaXAkFZ
y3zT9/NxqJOvY4kOph0eZ1xlC13GWIH4HPfFxOEwwLj47bXZxdtqToxTWL4VKf9vosyNPdQUlfUJ
e5q1iR38Rr5rbb3ehZzbEdvuZPLB78lXNL8khooe85Gy/iCZJ426t1c2o1mn82klAlQqZpcfc7/F
EW3wO5Hkd6NeGqrVY9efrJRlKcnaCJ1Z0nemdUCLIyCWzCF1oUjaFzFuu6HXd+COHhVpWCOxfWXe
x+tS3Jum+6jc7L5JXHfvewby2qJnc62CVVlcZpQDQQ0aLJZl5axLDH8XvYifcE+pRUncjeTdh49O
Et/2UgPgpxy1LJPVNLxOlV0hky2mjRXWOceOmk16aatbuZ683Njrqn8QJh3SwegAYMXHtBXo/6pH
KnQzmYW4gkqdXQqThkYyd8Dn3YZqiDY+WKX0Kfi9Ro37Wsrm1hUPXtm6kBvcz7blPVAa/ihzbOwG
BsDc8rBeSYfcOsUfaXRPtOSCycA3sSvzinagRUkHj/xNFk1/uap+Hbhw/bFqZSgWvifluxFkbEO3
dwfuox72KRirndKpsbLi8SEYsWiH0VIjI0Dkz9fyb9/VZdZ1TXhSTAQ/j1t+w9XhzynTrvnUOngX
ygw5pnc9zsYj3Mjn1Pc+/vkdf7P2Ui4ZPNKC4+l7KHF/fss29HVhZIADG4H2pUD9N43JfWN07aZ5
caVGNkD1o8PFVbnz7Z/f/NcbF5ydvSzPfTTHjvfuxg17VyeDLvm6svxYNUuAqW0cxEwlrQJubHZ7
abwZg/wbPM56pzlmfuCNBSJn8JOQH9+f3Rw5Yt4NHGfRy2ufO2zj5Dnb8BDFc1rE+LBtj0gtiroE
eV+3DJ4XTpG9ePopcXvrLyf9N8s/Po3C/WS70pIsiX4+BWlMtpVX+e1uHFkFmcuwEVbpBrcRBHtF
fSIbWusafhDVI1HepCTZEKSRYPYeHkrPLnYuyYJ/PjP2704N62E8OYvk3HrP1wMcJOZYy3ZnO7Yi
k4T8TY/0Bx3rpyqcvumWFmdblwHFDjtk3suec6f8MJGsfWoz6xP0nfBi34ruMlLGhJ2Qern0EIZx
XtedGT5YiX3Vxaa8Zimid4u1uwvyq5q880igL4FTHvzlMJ+XNT9PjaATwcuyI3RAbL5f04YCC1MQ
Oe1OitnfFesu7K8tGeSbQvdMyhZodJ3AxteOALeV0fqYW0EBy11u/JzdWmt6L/bM0sXTyLpSDEJV
ReKL30LBRL4rqXduTbcw12kYOIdeACW0S7kBwjEvTAKGMP/kj7Lbu1ROOZWH0GFaHbNsH3KMyhhg
6Z/P4ns23fk6Z2ds4YNzBMPZO219YDV+PoEg2mlEQ10U7SMJ7y+CND7X1kl3yADcSByigWZNXyCM
KqNvSUy1LWLBr3t0xCzPqfsFI+maNdmKHBtE0XpCm5yUH/OxhjSybGa7COJJ9sVQw2MTZeoyK6x2
0w/L+ofI2byCAme7GJpduwLepNNLFRJfWwUtibzx9DK3uGcy8HKrLGgdehXt/VB6b38+GudV3y8X
wA9H4919BrhhgAI4tbuQLJDVlKGCsmdMW6XMh3WVKkRpAdPoQOKHZ2l4LXZrY8RxH3XS3fz5s7i/
G+lZgDNJMwpZ8v3QpyaNr8Dt252fS70bhJqOwk6f+4BGX21Np9hFTEtNDeArfmgoFdZNPpbpjfSx
DRDDPvPBT0GJ4NCt6DS1xXSUPhSXZjbobi1rnKSoV6NIv7g2fySuy5fO6vXBD5ErB7Wn1hyMB/7s
Q6P6ZD3D3VjBKMCAo9Jik6v4W1Z0YK2kfYMaOECf7n3MK7eBtdBNF84cjLsU2ezkmIiWGKKgdOZr
11R42HwMyrH57IjgxZLlo9cnzO2VD12jfu47FOk1Nt+4RgfWhG/KSrLvVtz/787t1+0NdSLYoII1
MCjrpfL04+LftZFxByBrd0qkL2GA7cCY8V2XM2v6P5/F3wySHltY4bNR5q++h0i3WeoVTWm1uyos
viVVvcpltWfovFVDhFKIHg/ormglCvHw5zf+zZKX72grgKtCeBIc6c/fsQ7oCMrAZXgG1tJrMj96
NYpD2rWvtiNHrPXBWtp9Bx429S7cEDd7TsMERRza5JTGZiXVm3BhxczV6K2mqME3Tb/CQ83554/6
mwvdM4HDLrxUmyrc8vsfNptdGNd2kJjtrohgYw+LjCV5AS18OxoItOP4WyvLvxWzzouWd3c6FT/b
x9FEac57P6P62mjHOObugil+baJaYOxfSxmDSpanUNETtb222hq+s6fK8MEmON5uC70e/DRAZCZu
R6fp1lHUaXLkWWjO8fQQWwO+u78tgX7dr3EiXaZOyXkR5vvlV9x3mqI4Y9Kgym5NP50GaYrgxzNR
S7pR8u3PZ+O3VyxbJAW82DWp9P18Njw/ScMcXOjOKa4GmFFC8K524V0zONP35voF8zZma+NvF+yv
O/KFuM5iWiwnBBLsz28MrDQsLVG1O4QYz8OEX1eyOwzoKq6isblhu7IiikZvILQYKy8kXyjB40C7
gH14AJZF5S0yQlPTIUkv5xl65J8PzG9KUXxAyebR5GZWv1iQwea5cwQtY2cb4oVRBfsW3fRtWrVX
7Bu/RiCTLrRQW3x4mAUm3C4oUAXqQNnYuH+T7JszcQj//KnE787XYsWTuLIxoL+/kLtQB7ZTmM1u
6sNka+ZTdDAKZKstDmZkBvK67dAQJHFobkNthmsWjjCQKCL2icpvp3xHKFR874zj1z6BdIq28y4K
iJENi6NvOPOxVtH1zEhzqv26J7zOLXYxC83rgnnBT6yrTiFdQDjlX80V0wR9awQG5uRtIs/Xz219
VVTsEOKRCs+h7bqXbHQ/zn1WHgwcc092Hb7NdYz51op20PHGq8xiWnOauTqRFN3WrAH+fMB+c7yU
73keg7FkLW29u77BpseTW3j1jr7gypnjZNMjbYLMh1oZaOxDHPV3ntF8S4a/FrGXtdS7MQfzosBG
Jy0wAe+L2DF+HLQqyOq9MZP7xOzFPjYCyCiBQ2A4hLLDgGxJ63wg+or6prP02aLJ+Z/vqdhLuWAU
lm7ELzNDVVRzVymoI2k83TQChVWdmuYmHgrS2CPrZVSFdT2VxSkR9t/A6L/bTPLmVHPZxEhq+e/u
cnsOwqTsefNO0nrtw2gHMutLUoXhKQ9rexMD0lwRZ3lIdLitojr6y138m1GGtFnPFx6p0ML1351+
VkpF50cuyJV+zjFBHpwA5XOLkzGBvAOV5m/fmK3Qb/aSrClR8klfKodx/OeRTaG96sMZa06mc8DJ
tqSHXyFUGynabOOuuc8KuD7WWPsPhqtMLsPgzZFRdJRjUO/CMfBvE+MFUgnB8QuNbYiBwKaDE94u
DPzWop8flr2xIvgRc7V0jEcVgOOfGhcyWZuejHSUTy0lptYMqns7yp7bScN9aZvkpRv9rTO12R3k
ooEuQukyA5pse4sROG5XYe2pkIzTDHWeU4FM14tcxGwj+nr2RFehtfwheMMvWFZ3iV5ZsNA+UM0x
HgR4q0AO7lPsp8mB8ldwFcQZiqxSGLeuqZu7GTD2RT84dzQ26sfum1Pi1opH7T0r56mfreSrpq7f
IHwjafVBsoO4KwfXuBpgN60qOv2YGKLA/5BIf8LGMx2jPr6d58l6agsrxrji+B+DNil2jkTyASJQ
3EDDfGIlg2M+Cefr0Qa8W/X0gzv/M5ug9KqyxuSkZuQezJAFgtjkAaVNv4ZjiXvB6qZPEeu2fOrG
F1G6GWMHVsZuXpTlZjasJsC090ksX230Ba9mat0VKvvU5bGxLWwRX02yj6/6sXurJvxxUT9khMHl
JabNKsaHIaD9xOco+i6bG9w1xLgn5Bl5m1iD+8wczAtlxaq+z547I+l31vLT+SUZzWo1ByJfO6aM
r5nZ4+uuLLvLiTLJ+SVLVe5lp+xdVsTDKVkeFr7692fn14IUbY5uAritUCRSxz1RevRO52f/eRgg
QG2qgZqcckEUT6RHXmi7hEYBs/QqFCO1znBCoxwAMIpGZCcXvtFBsZfN59Er2b3MASL0EMjl+dmc
ExeUZSgWUx3ON9DA5hvYWXYZ1DfnV+j8TTcxeLW9mtN92Xinrgjc2/88oLRaxaxVrmXeRmu3Tcdd
Qfl9307FyBq3Eo9j6kRgNvLd0PXzRTcEAjAGW6pLX9dPE2dgG0kZImZ3g3uhyq2FhfPZiMry2Ebs
ZQyWyWZVGR+6yjI+jGV9pzPZXZVJYdxamKVmP8YWNBoO2jk3eAijtL6M2haF1vJjzhL/arHS9u14
aLSRG3BB0+GWZUIzTBmONfSst0iUpJkcbbIg7+rMh6hrjNlBV3Wwgv9YbhPTS+5EqZM7Ckx6M07x
DOHDo/zu6ejomLE+wr5L0BJL/ymbkmxXlZXcdIUdPMHnM5BadmjPZ7VrvXF+mgSqsyTUhAgbwfxk
p/mlgXb0Ljeb5in/nC0vijaCAtgX3Ayw0XCm149h4E/3Hi6GRlrYzKYGl18aFtTInWTjlT0tOrbE
N14bOzfnZyxdB/Ya+KnaeGsNHWukZHKak6xnuZV1+tnJiIaUqvMu8wgZx4zjUHRBea2Raq9orzU7
FzNMznd5XGqUF3aq5EXkhhqKvmPdmzlcHEPf9mWF7mzma/s68LE2FN7aJHBx56S8sSb3fj1aQ3Vl
TPZ8HKt2C3/XaoYUXkcf3HVa95/DUXzU/XC0iH2+8QbbuS5brpPSVuPaaPLuqgX3IrwqeovgZF/Y
InSpQZj1tgzdfKPblgNadPn9nPd3kxq9TznA1E2rq/FgjEb70R2fXFfmTw5wAacyKBwXicZNVqtP
fXRZ25P3mf7vuB2budu3wMU/uh6N9uV1IAfOJqtQOuqRYdVRgFY9YSAAbuxp36PLq8hJfiqm+DMD
Sfa5cAL+eXqf2GVzq9CeP0XJ1gnj/Gnsh/7OUfFVND1VorYeFHywG5WPjzi5g0c3ntPrpDNezz9l
Io6vijbDqBOUNn5sg7NB7fWOSQa7mxfcQ2kP7ifyTKgLzeKY0QJdVwmCQLRr3XqmuLSvbGt69ANU
mXFcOfTbyukxE266yaT5ZUTMtqrLpL3vx8i68kX8oWl1e98tD9YSBDmWCrFzCPCk1C5lZ/R2l0Nh
06Nafkz6LrmPiwrlnPnZzxsNkWiU+8HzP45OgVd08LgXbdw9hoARB7D9S/uVEz3stYGOqh+UuA08
yX7cXTdZ62LhxOmCqFntVN3RphiaesOA551cQ8HL7OII00M43YSqnm7Oz3TEQqZMIfLPuPQnopRu
m7FNb8e8im687Mmvw3Cb68VA5IT20dSOdaxsKjaylvPaMzz70rOYe/3ahx815fLoUF9Lq+haTrJE
nJpWR1HlWAvaxN/BS171qVuAMbbbO1RoIPlHIY+1jVcp9wRXqZyjm/NkVwp+GyWQVyi6ztfnB5e+
gZX60I/bJjwJv96ga7IPIghe5rg7IiHPN0n9tTT0qxdYzDnU2fgCR+iBB6BszZYdtb8u4bfGoguP
lomR3S3gxRRlfmlP875hG3HhCthXGuWlU73FafohTQOH3u60Def4qzE1u6YaL1xjEJuiFXwK1n0a
PHgp1X62Z5qvQXJqo/a5qwkOsZu3RJ8E8zgbmNXYiU869j6YxpStKX/dsZxfFyOSFJnip5i0C5+S
NaSRi5Pqu2d76m7nYekqVzcZxGxmXTpLgUBJIhFop8/KDvZIv15xY+wEPMjRvoTAybBmfCM95Xqy
1dvcIaMvHCDAIXr9XuLFbTA+YQyAHNXRYbLDUm9kPzfgiOtLNkPJpVXOT/3k3daeBvCaVYe0mQ/O
lN3p4kL0bJmyajiMCWz2BOugU8y7NjY2EzrYNIRBlNFylNNXdpx31ZLPMskGT2IlqEDmk8NhY8nq
8rWqgrUy5n7d6eHkVY9pWuORT9wPiTCJwW4xTVkanaHjUq8NckSLsXpVBARcxDFGFKwad4UffCAg
pV4b42Tt2oSVCQGuS5FRrgaqcXWJ5j/psXrPQ7cqfAI4WoIjHU/TmzRu4nF8iWdv65awKcxm4gs5
1ueiMq8pleiVUiAeoITP7D39dn6LhpiIAW0fOs31xZxESLOBDLppGrWdjPrKTkncRRGC/apybs3G
wGjrZslKY8nPbKBC2JlahD/a5VJN86zagNlvN3VUXw+ItbfmaDVbWlUgXA2drsPSvnYN9hFFQ/pF
q23/OHkMCUJ+NTpdrUvlfDMKYsSUS9pDOqNS1TMUSvhEveXai6RzI2x0q2mB7TANuviCwr+5CiN0
6RpF72YJLqigG8tI95djFMWr2QnRNpcnG88B8brY4goXOEzxDcN1GRb5RdvnX1WSfHPaMr0YZsIz
e1YWONSabUqI2kbo9snTzuealHiDTeGF+0HcxAbN6NDXjHXDuMbYD6HdBres0JrCKzFWFXZNX23L
FOIUgJTsSgfhdra9F1QcIaYoN4US45LR1WumXYgBsKjVRT11J4cUItja40fXMowdiuybptIO4lXk
DlY9HPuSeanS8pDbcbMLCtyJIWiZtu5fCybApAKI2U3NjU4ybB9xJNdFXY1HLBoj0Auetchlm9Dv
ie1g6hkbsRvmsDpWo1MeY8k2lzoj7NHqmClhIAWJjn5Rl1gWsDr5Mazg0qRmrMiv0XnYHFUfNqgM
2hBLN+Sc1fnFPnHqY9WFJ2cc1I7eTX1EgktFsTLrtemn9dFmf0M8wlDZux7ju1zesBZTdSTMidHT
Gl3uUnVRjg2F8VKo1fmzR/m4+BaTV1oD8TEJR/z97N0virjt17pBxs9xNteZmbZHt04E8r5F9tGA
i9axui7TdG+HjbFB7vtFh4A8yLergRX0JU4cDkKa0FzwCwF7E6jIEW/HtC8nUlJotpP/jrNALYA0
5swLY8FVqsYrLhySa9bKhwhaIRuBQW6uHGm3x/MDfUEgIba/h467Gds8PjSdK5Co5VmxyiL6/zVq
72PsGs8N5ORtu/x0fokt+CkuZLKZG3JEFxAm8O3iqMb5s3JZLDk9wjIKUdWm97yaqJCZ6LlkOcpw
j8q1Vc3FkY9HJEXAPY8v5pAoJn4gtUfibrMjiXPZ0Rqi3exG3T4t+o9KByXcMKj+54dyxkgnCuup
gHDEcIKB9Px6ki0xFueng5tsKNPJfV1M4XFK0+h4fuZH896AmTAHg9i2whr2KPqBaNRgFnVTP0dV
O26//2hEfnbkkoKL47gzSgp2eQpJhAGG9fwwGRgNxvI5K0MSx5eXVQfwrPAQ7w+kkhfbTjjkgbcB
AkDSVy4bxNEWG1OcUAnYvl5njOP62kn98TKS7VUd71TRKHpoJkYoxbxmSS6frHOMvcUZvyCQIt1b
7OA29gDve86MNRGR6iqjYnWVjdgOE9+strVR2dzkKYKNVpKfHn2dlRUcKfI1myyF69TgC/Vqc+sG
LptrR11OMAvJ4VLqQtB7MGr2qllqvg69MaxAN8P9MP03vEvbUUXjJgXVNwwdCA/fiuZVu2TFkrcB
EeX8dI4FkG5u4uLSO7/qhwbsDr1g9M+vngPt3RoDthNQqjCwv83Q0ffn152osLgplv/a9HrlIDhZ
/v754fznz8/MwRGrxE+x3S6//f4+3x/P/2lJzO8q7yF2fX/x/K+q88c9P/3+cyOJChwSvNr//mzj
+cOff/39kwA4f4ZjT57J8pH+8w+jIPI24yieS5g2rLmX36YGEYruyDQdIkAvFnH4+Vm2PPvPj+dn
59fe/TukHMRw9cXj+fXzwxA2C0r9339Khq27xSdwc36JJPB50+Tll3NYgKdg5+e+FOvzj/95mBM2
0uVM2AUGHZ6e8wWEP7prlTmXOCDgM2GsWPlDDf2jrE9o7cUVGkoPW4bbbtMuyXdjTmJUNUqIOksv
cAQ5T1ZH921MrG41hhZItNx7ZSKqLkwG513aRAcnL+a1DHvntpusdpsFxXjlKXbiFU3uPKc4Q9qM
tRNVR0oMAis7Hb5m5mjuZnyA+HwQ97tro6fbG5tfFFuXm4hSB/vs+1x+YsWGcZuBfHEpyVWbwzk1
BWOPl2Zf27G7blz7DsEKss8xztZBFOAwxKRleLOxBVD62Ze3rmVuy7H+Eoz424Op7jfSJiqgC7rH
DKut0S88Ae3FuwVJHTWztzN9955oZ5gsc71na3U7T4BZfA0ZKgygTFE8cazulDUYXFVvTjC1Ab95
kMRTMcIIoQkcl/660QX+W5lDZczqL/H9oGsIziD6K8dh/RQCIhthJpTfOuFu8hySAfPnV62tYBd1
bDwUCEPdistkrtlVQDgJQNHR6p0pFlFjoSKG99fq2JQaemMRpnnKnerT2EMWKz4EaT3smlCpNcVI
/1bq8osukmhDQtJbFfYPBnTwTW8O1SouxmMIGCtPtgYofs7sIkvsxdpuomaT1yAfy4LgkQZtQsza
yCoGYw/tySsCax/pxwj5FtwWljNVHJwIRfKP1nSYdIkaCa6e73fVBr8S6Iqe6AyzzgsyZWOL6fk6
qd5KEY6bli3w1nIX/oJbYjiPLaxZppY7P2zg1sMAyIDfrywYRHbbELZhWum1ga9m3wbzVzSO6bUU
FUnajSI3EaTL5OrhzkF4FufVs5FV7VGCdKbXAQnSEnV5lWH2crUwoafHe0pPT+eoa/yX6DoDTRsw
wCs8i0xsS5kE+9auXtjd6jU9nHIXSlvfYFA0e5Z8hUFbvuq7cFWMssFJChekmWo6irlkQ1iyd6cE
Rtw21QF+ET+woSHBkTbRRUJf9hjoO3RMPisT1gZIDY5e4z1qW2Edg2xiZEhczHXSgx+aEdSvyFIS
h9wrqhOke2aivGIdnFKyDRyseVQSUUVFn2QCJCibnXjtJE1z6qgPtQpllsgVyD8Xb54aSHe1MCqq
L6SmNTd1sEuChtQt177uQyoM7WjE+9Qsr00L9Yd2SYFpI0ADyaTzree2/g7tKw61VHyGHqhXcOyj
VRSz3u9p4LKtAHUaPzsj4lLyi0gAL9k4RSWL1CYEKpDV2dYwspbqR1ytZTmQTjsV066s+lvMWQ1B
J9RkqHMdejyHAm86V02mNhMcAqIuwO3btIVTU7C09zzIKiUDc2a+LBqwyiAfzODosK+jop/N3wpa
yUYZfzLK6ls/jIJ4KgxSrOQ9oCPItfK52oaun3Mb8d/7ZCBsDCt6jeJgOxZuvWHJvVh8fXkVDRHM
KAemY10g53QbetLU/U7onNS6QrDN1CmCrWjGCbReOe+SDvRHYA9vcVxOd4yACGF0D8OlHvvLOE1q
KFw6XTVz7h0MdnMWim8Y8NFN6NXl0dIswBzTfhIGzMgcX8uhtHoMbLNBULMOjnWfDOvQT6J7zORv
gXtVkrGW0McxNJh71hHJ7Vxa/lVUOqt8dlmbNZDOznfR4NTDoR6tGxk2bOJ8TcSBlDvPmZBlslC+
qpeHBaklKM0VnbzsgDPvjLo5tX6VXn1/sBkbO8f/FtTE+bFLEBsT4lHMfpNa6k7W0akskKmQo7DC
aryRtAApDtZY8Ia0P7YI549sKMe1rehf5GEAiskpYorrjFTLatLeuU148BsqK3aco0cwwE514bAp
pNx7U2Fsm7g+dEHfYOt8ERYQt8qpYtrkkb1+anXhbSFM0BYGn9dHKtqCGoCDYDNaG1NCYcgf9sLs
X6Zijg4y0PwtwE6B35KYZtkbXt2oilCJqrfDlWp9ojBklx1jJ4XaHcVbLw7b1yHXr7YJqmuJOixM
aAvNWAD39aavpe0cJs/ZTenkUQsF7NYY1QmVM55hN7m14NIk7GUueqSbF3bvoK5p5o+Q88U2iYvn
uUuuooCmRgjkAsCsa3C5YfQgV4lsSvrOKK+a6aENGGUxpJJ8JMJPFBsXipqPdgfagjHONt0cvzkW
6Y483P9m78y23FS6bP0udc8ZQNCOcaou1As12TjTafuGYXvb9BAEPU9/Pshdf7p2/Y9wbhhISikl
hIKIteb85rFsTcaojl+mz2sKhseHmsM3xQ9MU4eD7CAi4YYiujoz3EOTvlLyxnzkk1QjHvwZEE9K
qCsl9YToYDncoTcQNITIYj8UyxpryV3y4am4Wjc+xkCIoXJVZus9ZMwAo5xMMCXkzyTzOenIwL2N
WfMlq1PophRfDlXXH2yqZnvmyRgn8Ynv1QTNrs6MW2yxCqkAVgzVkOFLTmkZMGjvQDTOh0GRQBGP
5n6iUr+1UT8/ND4XF9E/G3OEfi6FOyoXS0xP9s5++oqlo3iGe+jiPgd/45YAYypKXofKQsDmtQeY
ct2MvTT7azAiuRVA6SF1ZDR4cvEjz33zaA2KMZZa18lQc7hv3QG0WKPO1GWms92p7NIoF+iyDM9a
MUMI98Yfmu2LS92m/nX0/eiQo6lEjWXSbBuxMrro/u6UAiDSEt9odGH6WFusYUlsfDD8aiQyu4O1
9KQnI+l6tFdPkZ32oOQMQGm2M5onnFvqUYTPvRLFJ5lHYHIi8xGNQvkJbfzivm/bndF9VV0oX+w0
7W5jnHzl51a/tB7MaHQmsAbD32afFl+Srq8vutTGrb7cRBmHWdUxs4Dk3fEc59QYapcIi3EwfmtJ
DicKU7Q/7vradr8UEyBsRIBUSVzWqlM1PmCsVdgbWtYElJLsME1PpkngvYvN80FwmDd2ahXnvGQK
OfFCR1/LD1Mdf7MJBspTr3+SThzd6ZmC4ZUFySvdiRKUgRwt/93aRAmLTkUHmC2/s/YhRcR/rYcf
FCQayNDYtNocaWVc+gStddZ2jb1Jk/GsG03Hr0vHvqF1/SWlmTWggDkWiHrobTHtnJZwHL8faJKw
eCmjMDkJSd5yyDTFXvibuvmTVO29PYG30vNogVeHLHDD9pspqrtjFtWd1DQ4SUU7nm08+UNawsLF
rJRN80GTsfPYp/YRUKdzpml76tvh2bbsFhah0rmCGP1BVsR2AiAgJ8N2z2j34qPQF9pdzRx2KL8o
MyaFiuIlqkoiVqT5w211cfZTcRsFZQRCwffOQD6ZPnV9gJe424gmZhHvWddijH5hraMg6rrDPktn
Z5+XwzEn//ncxkl5gMsLXaAD8eFGFhfccMqpJ4zWCdaW24dw3NSQPgB0gOBh2E9JYkMBDwt3U8jU
OpglFRGNFhhCk2nvJJbY6kPTnWaVh2ekPOc5XoKJvBxZFSPFoJyDoFRFOKsuzyqzYcyG0+e4NuyL
wLGwKUykzPFYkOlJ/uR2bBL5ycgB6jqUlCvULUfpgDaiUQX3Dr3jA2Bg0HJ1A6OTxpuhN2dGpBHp
h9NT+OjjZ88Cw4OsurH9X4YV9uceVprdCGznE0G+0ZDKnckqe0vYEbMFj8uoXlja3rS6m5Fp04F4
W4hqLJcvMwtW5K4hTQI7+WZSYj1bnv8tGsL+puw9AZvxYzRiFsk7j3mSo4METyCcCMnqjhWtOumI
tcVYl9dhChBO0yNNG4KEYpvUlgQkaJijOHfGc5gp3J+NOx1AAGe7IXtM09q9KzhwiE/GV50U41Rp
b8ZIV8YljHGqw4Mmxp8Tc8VrWbHwpLh29dJw3mfIccAsiPCkrLewssO9loTaN2cA+ls6b0b6U05F
uPftcbpaHuFBqpzpw0UhF/UsvsUlDhjDKl+LcmxuYZsZz/3wIjMTAwSyhFucetkd7NO4pZR/zBCc
PBVQY+EoEJTR53ebnKynyEM17RUL9Klo2ieSTMPfU67cu5ZMVLBtxKukXhFJqXH+SsoLvR2qjVvM
uImWTWNF7UG5s7th2gg1U3+i7XUtJv0UqYqU73l+kXGbXmlRTM9wm7farLHW6FLaTzaAv2b2ntYN
ZbtTmpm/ZCVo3um5iwjVTbbM3TEDRdPLDKbpxvWgfwb6EMRm/G2gTEzVuqdDE6NKczW/uc0dlMhy
1NQONRCHVZRPlciMreZ2A6VhMj5o04ltlaN99iDsnJkxSKpyoXo0Z0D9Bx/t4t4q4cq4DgzsLi7S
q4gbcli9+VJSKN4npi42o07NU9d62jk27ebaJsV1CoenDN3IQJOyTkcPhEg2Bn6EeDuRw6+kHgj4
GWdrX8tyDGwWrFUCKr6PiVmqi8jYdbEZHQygQ4NxyfJIfirthKO0FZiWrlOO/0OU8UHZxASbic38
PSRvo9XC6Aqe5DGLRXKKaTBQAZ2I4ZVfaL4zilhlchjTtNg5STs9iGoCKTk56cHMw25fdrCQ44lm
kGH/QIuqne1YesfRSAL0BuqybjQ1kAQ9cmAkwOKnYqr2DsKbl55ffJD2DUjwTu+DKfG+lmH0S8O8
+ZgLgVSylGfEVIR1hGJgykgw2pwBeJwG0UFuI+zBr53oXLTRuFVFHR3dmcRqWw7AcRwqd9M0UnuN
lx4/DDjbPrQpkRikoxE5lnhf5ma+5R2Zt7MY1GV0E0lTpPyCMbbllABcGGvGj8mCbDVN+RC0rImP
qUHkR+oUT+bcEWHQJ+NDGFYXwkzN3VQI+1AyCh3LIdN3vUPcmVHHb1OjGQySJFMLDQFf6KVMhdLB
3UgqEg929N03f9duL978akDX5+RfKw1/6GiN6Vfq6pBROMUGyzmzsHYYvTH8DTE5wq0Q6hAT3VEY
KfHtTCnsIjnCU3E2HuPoGQsM1YFj1vaEvZnGSxnHckcuFumHLowGu/WcQ5K13TmFxLBpfb2+dxe9
cH95nYl4sw7tnWlPL5ZTWMTDEdGrN4gVTETIcLb4RtuWdYeHTqBD8IbUprUhpTgwHqP5L8dChVvR
HGf1CFrPbCZQThroTdkjfMcM0kaVPIQp+Vszud35wKooI2wKC4lrUNeaoWaVIUxD1ZW7LDG+1+G+
Icdmi9PjZLXSP+bSHDehX52kBUOqqIi9kOhMj3k4n/pSyh1IP1IG5Q4CBN1PeXSsyvoN9AX/yCaj
0m+HiXjUDKMPwlo7VXq+z3IKV+ZI/Qfa/k0V2texGH9GJrWQooPoV84TOOXZMs6VNj3MvevfpJap
q1G1UPhRZtDQpIlaG+CRhZnsud4vP11y28dCHcT4JQX9PBA4ULegM12rBlRd11zqIStZPln1gulU
Mg0EXZXjqRU45J3QRHJJSYa5BPo6OWzJxFOHokqhOqfxl7rTqNRS42eRip5HgjxGBXTP1TwFEto7
zHD3EtkHA74Za9AGBn9J8cu0/fak+Ym5aatSHEMFdaTnGhVUdvsX9XD96Im6AYsTD/uBJlueVd9p
kxG7EQHeGTWsNcyC9hF8jk3i6JfCJvNrFF34XFNcmkb6tR3uhYvWQyMdy/a5zkjJ7rIIOUSnWZ/a
8rtrWjmpf/T7WmBruzqW9qlb1vUahbWeiIfThL0X0hauBZtSOJ7blDJ6zcyRBItY8z3Ki7I8gmMb
d7UkSpGsIffAaEiGbQRuplCsTfRaPIBnCbDf5Ru6qgNzWUTiChsZkOzZ2sZxI64WqpxzMRSPvttW
17JMqfw0St1dlzmn045XBmHCSsPMf8gT6iAJtTWSHoncbtoXZlCKkxUKrBs3Z+FBVbU8wmvsHMRn
q4C46QVyinHjQejZaUWt7p07vxh0ypaKlBsY5gKr7ZbgcY8DN8iJ5b8DQLsNjZc6m2GaYJi3JifD
dDN87wbT2KZppW0bQXmPSJvQj/dmzfQtqkDC5m1Ol6P8q2HRfhxlGW616leZNfEViZ0HFSX9a7CX
Uhep0KcUy71NdgB0QsM/WF74wzTLhzBd67YUsieTPhlIOnHtOKt9TXfORPoRT+jTfykqIENRK7VL
Y6dMZLEWEkxeWoyzxS/6vCyyCqYv4Zxy3e4pFnlaSmFBjjfRfqOGsU2ZiLy5w3lqFSkcBkhuw075
dryarmhc1HsM/IE/i+/KTfVDosdZMEqnRchv7E1wc+e6TKFDKYYS5pFPZfjbcFX1pFv2hBoCIGQp
oQc6kLq4ngOssxg3fFYb0sc2EoGwQyTpn7OcEOxcJZeonZ5k6W4jVcsrWQvAdZ2KDuHMethrkGEN
NoTeivlAklMMmjLrZ2hQorGylm95sE+VO/Qbx4YxBZ5QBLan/cgxEut4Wg+UHLke9BPZ3IKPZ40e
IK6yBlQeWmoX0XJ88Kf4JFwkXVRoox05rOLo0mzJ4oVXRELtMBnV2dOc/JhS9jv01ld90rxLPbY+
BtYhObvWvaLIIjRGHE17igybyEnwXFvNbPgh5+pNuOEQYOyrjnIGJVXRfhoth4a+qCUqEsm4b7X+
Zd2QifyXpLZG7S+pDxQvkjM9mUcSY61rrMQP5pT6z1xZT3aox/d4qj2Q4cnNBR3H9bUHHZSRR12G
rH9wnPEFN2HOWtM5UW9J3lK/us9DN25yimCpXNpjbfTSImdlwpSngVkW5zpr8iDSI3UuRxvuqzse
zZpBa85q2ntArbMY8FaOzuNny3StU94biY5MzgdIfGNmZdvC10bmAeI1dctT0TXfzarJXiQloSPt
MhQevajvIKNemFRNxJFDbZ/LnEiNkPJKK869D3IWI/g+dDOWaTImHiwZrG2fUTCdPAz2NUzruDXj
QBExSVUIVJdW2xjMm4ylwIwLw4jSoAZocEUyBxeUfLlyjLynJoanpo2SlKzJ/+YiXNvqDpQ58orl
HusWOOuqPdVmJciTjOyNz1oMJGl3ycAiUGiANKYEa5q50m/+DMiYPuGxiOjFTJmWbiiNEdvlZ8em
8lnq4C/nOw6f73mYO4fU78g9rfmVN9KkQhOX4a3Qx5M+Wn6QM5c+9zkuc0cCXnTN/B73Oajs6MD7
YF0OQHQCNobeZorvPpbBOMU/YUYG6Xb0KWlBjc15lhZLZe2WVsR42TqkMmHM8tyW7XDwsHgBeiU7
pmXdVo/Ol5zfymNhkNBiNgun1K0eCkks2KT6c+dkzd2PItAHMs5vA7/LWIxGYBcw7esxBISAFi7O
7nFLAkmT28k1C4kHmfrWPKqSgIKx1MGALgO/17OadDUJpLs1zTPXjnsyMVXUa/lYRekDEZnT02z1
O+Ji+wtfpssp1DKQS6mfZNbdqMrXpJEq51Po0JyIlfmpKpmjEL/s7/qMzlCfGD/KVJaPidsQ5Ftb
Xz0KLVusQLwl/B37si7EZx2aaP+rla31Ugu9ffTS9qVs0E+xHgaWvEBK7Tz+VTlO/6uCf+/YwCFn
hR7W1lgKJ/N07TUH7rw5ZjfPtI4k68qvXAZLNIgmsWhOFQedgNXsd5N7jzM0JWFUFaDdu11k1PlZ
o5UeJuZLk/jPcTFzEumszqdKyC0G6QnJYiHureL6Eaat/dDLud/GgAgqSnkP9bKZdIh2WaPGRyKc
TeoDuvU6oxrfxMNnfHL+ssYFqzHkj5MU46kZ5e+C+BeCLdyaBB8dQZE1jY+Db0R3pesF7YbnMmTl
S+nGvdjUOXceZgbK93G6NfUy3mtRB20vbexz3agEEwDetplQkFmhpU2Z1KKDq2AotCzqzEHDxxtl
xEwZD7iTtSO2zZj0UURuDPffXGO2mZFX7TkhWHTXJirbz2bm4KCKm5OF1wly2/wbAOU28fryxfI7
capZR28yfsuz3usPw8jwk7oZmtV5SeRJsupWqEXYYnkArcM5vBRK0mWZkyuGxuxuGldYj8vJJwoE
JP5Tm0fVw+BUKsh6zjocQ83Fc0L91ltlczeb/KzX1Sdha5SfceacPaWY0LT21nSZcRl+JF7HyX+m
2A9dzYt3FhYBsg2j8BMaYYKIvIHUizq71E6YP5kNP/hK+MnOFQkVMqp5Nz+tKP6ZGHTH2Cyu9GhZ
Y8n+VPjGdOjS1nyqxtUUbO/qLie1w4kaqJv6zWDM2DVdZe7z5Sqi5ZRunShBeYe2aaCBZedzRV2w
a58jcLxPfgw87ojZKv+ZUZ7aOqPePDb9Y9Xm+ZWge42FZ2Z8QZiIgdtQLV6weXhjvdgPt1Ba3leR
thXdHy6KBuUfZocu3aUo2lKz7L6XY4p00ZFWUBjNN1YE+sVUXBP8ROwBEN7dYaouLXpyvhUGp4yY
4MdhFC+Vx1zPMmIqJMvGo0EFcqN7Srl+P2KDeDIg/jowQgKYgqiIUiO59JPvbtsav1FjDyRYRgNn
LZuoZb2tzcNwyrvu2PeZca59O30OEcbB3t27jIvbQvTzxaGAcZrAAlOSIflQwxYofRF9Vgll16ho
wivfeomDsaYAbWXltzxkIgKsIwFx3IHcpDv6md42Mr0nKnuOBS6/QHBXtIH0XPm56JbVM3QB1Z80
bEM3K9JfQxqavytRcwl07Ueno9JHtDSvClv6TlfoKRuYDJFeP+0nKFG7qivu1dwnzJ9YoleZ1G86
tf5NlHWfWgTKHNcyeYtryju1h19smNTBMibBitbY2kxC+6KXN5nlalegyqQPBQTTSO3wURXOdy9y
qmPs9J9MLXpQMYLbLiuh0zsNizbIiRtl5U/2BAydPn1FJ3hIqZPk4anMAf/01tQ/DbhLBnwHXxxF
4TPLkicDtyGNEpPsvszB5RGecf8dnMZ0/iJjiMCzfVZRm1o3qW0QCxNZ+g0a0w5sOP2gL7lVq4uT
c8IbWal/aRX81r6IvYsYkPd1Tewec60vbpJg6o207e415uSm2Jt9RkyVHikfsqSaI/csm8jY+IMv
f0y0iKbE0K9xCvpAer4dmGLuWMjByxcNrXpRiJ8eUqHXhhIOswEb4uTCI9flMD5Pk1NdNAC5I+Wg
5yRM54MsESr4a72qRGNayljQu6F85aimuHrTb9fVxnEnBMpOoDLwDy2jI2RqcR0kqXi15yHeJmYP
zjHsxWtt6H/fdCTXO2hx00Hl5DDrFbLwvBwL+JQTZoEi+jYR2fyay2df+tXn3gyj50EMaC7S9Mkf
YpLCRXqUcfhCVWe6NgIwe2H47lNWhvFnY+1FwNgM+hA4M77Plzifry2Bv5RTsuklq6i0YTK7qBwR
BssccRlcLFGRr+ovc0gLC3OBDPBm9kelqDn4qNkAC3T+IetYQtuIsMtFXj7bajxCxvTwl+Tl3Z7w
QQJ97cg6VD3g7KXwkXBRre2GRNKq+E2pAfQ+JOWjbw7izIycnwSTjc1Y0OAPJyj8VDWtrd6ORBD6
rGWZW083hwn/FpZ6z/xOM06+YbUP/cySV2aR+Rmo5+eWtLFn3tjvSSl/NyMP2QNiH04AtAlva7Pw
iuy73dPVpMEaKuchQ1HsEV7Qd+Glj5jwFg0BudpIgTBqyK5KOnEoi2y5FBvikZWu9ciyssPyY18K
zSbqc6zgqb5NdpG91JGmXpi/kX2l5fERXiwhgiVr7GFu57s9UihrJ/etE3r3isSWJa5bTE+0doz7
HFa7LnPTGxYOmw7k9E05rXFbN1pv0OzBA0n9gvtok51U7fdHqMkXvqs8QK1nPId2kHRd9iSbUFzC
YmRMM1jWOK54mY1Pra+Zb8bPvOnu3oLqjTUzeoAoQuCeL3e57RIIMsXDA+zw4YH44isO2NAPQN6k
1mambnAoJ6aoM8ZX2sSlfmhq1axEg4uewbxPRdNubZmYj52Vf099tJdjKsUbOqkYkd2ntmdFkjpG
dKhEr2Dllw+u1WsPLBgQAcU9NZ45VUCLtaCRfPNAU96c2ehOVu+CUHT7r6wsjDPGMXGhZBedxtEo
Dv6IZ0blc7n30YFSOMksZ2SpGrt7MwrJjME7h9tMfY6pim9pdn/PLTN+nbtHpyVdEOP/sJ+b7lcv
2+dJGt5utKrhBqki6CthA4+LXiO/1i8dXP2NPWnzjuuEdxxMq383XP5/ounLJH/95398/6sgSyhp
WpX8bP+kk5oCj+0f1uT/RTS9/+q//0+g6d9P+RtoahjW/9FBHrn4VF3LgcP3r8xzTJT/YphaJgxT
D1KpZeEN1V0P13FTdW38n/8hbB6CHsLjlkkhCq/zf/3f/wHJeEfPRr+qf4titP5hntWxv7vAUE1f
QDE1/xcbgGXRiLRNituyWk57OlouZE7abBVX8xhYdaJRpEwLcgzj73TQcaNlsX1VNTXq2VSvIYLi
DQaN8UBValEjkCaJdl5T1YFryrxtFZr6ykT6BZn3uxGTyBwOUGK6xmAtSH1db6pzr83Mi4wSbZ/7
qgpmGX6K+tk3qCg0lX00vEBlUXODHY6J0HZxIcmJkmvC712fg0bEMFLT9pPoxvqqbOvFExEo8i5s
D4bSI1YfvbtPzZ6MZE0PDGljB4SH8Bn98ostus+Kzuib8Ac8G+Pdx2l79ruB1KV+oFUO1JXkl/oB
NBsLf1vleyYxP7mmRvswZAWUDK5B6dsKmHwUj5pXbFwjRv2Nq+HSOTUg9JTkDexUbVaoXWnqbxT2
Dqkxk0OUn6owkl+rqnnEYI/dPo53Q08d0ywJ4YiJcUsUAi9Is8zAvlKV7jacEs2+ZkmBycB49iNq
7OszwCdEG1zS89b0SmbxdkfGUpwXeIJT/vdIZrZKe/Jyskd7TuSxreCaCvx7Ceq23KQgj22qQVKF
d1ahoyZ/u5GbiGbxLMrw4Ft/QZsjjAileR4Lh9RBP7wn8MeNyzw1QOWh3u3L7MGqaQcg3h53lj/8
dpvh62gX9YlW0h44uosqnsiNbkSnkWK8YsFDHbzMqQmE1sHOiKGwS6IG3SW/06YIEjN+kd1F5G6l
ty4+wkPZZHvavehDOhQviRvRCWj1eJfOdH56zXiEppvdxATcBCPcjRmbvtHg2O/ziPC0npL+Y5Rq
yS3PCNZajg2DufbSIpbNDaAfSz0uH3p+B97UHaOqpE3AZTJ/lIytoV21V/cTYafRKWpYMTvdb1v1
4a02qh8lWPtjo5f9weSasqG6NwSh1N8iq/GJ11mcUVl4mUF7niVLDvIfUK/0cPEFF++1G0ZDi8vA
gC0bjUwSuadE2YR8EpOTu+hMqLwuqT4WpSkIgiDko1ffGfqtX6O/9FudDk6h39ENNMe4MYt9aIz0
qPkWh6TjmpOYXL0wju+cWuQnXeRnZyAPMsQq8Mi7hoQJPTwachvLUkR4Y1a+VUnaXL2qKqknv4g8
7r7WHazIqHzV6VDuAP5BIUzGZjePl7EfoosyNHkGLOMehiQkUQglyGcnSXC7YJf4ronkZgzI/3Id
TZY0GEM8EpwxqJwzS+h3ldBKDWf4hV5SvJluwZIZlsBOVrQCXBdFRQ7L6+4V3jUmGPe0DFcAjwqh
9lE0a18hG91a3et+1Z2srq4eXmePBIosJU2FZOL40ugcg8mMAa7hX74lmkfGQVh9NWl8XqI6GfcD
EMCt3eAwDD16WM6EyXHGtvsQ+llzIgA6PCfSym8iR6jZ0S+hItz0O7tFt2ujcINegve7dpBOhIqw
W63HPK1TZjiq3g93+EKirRuGn9vWSl+6YiFCU+ztzcTaZoXjBVQ+kKM38yOfs53AnnsmMWzJMgGr
0uIa57bzviEA41ba4Zn1Hj83vnLNIbkBO2774IvxF/p2+1MWJdauSFtKVFN/6bBO23Yrg1p3vk2a
hCUcFRfGfkIkrBCfGzkzO7S/TbBuxLLXxaQFIBNmd7297pWIdPJNiL7o78cpUpKLs9xeH/+4+f6X
652u8nml9aE/dteHRtuZDs1oUD7mJdY/We//xyt2yPQCkZmvxCh5CbFmBhkL/oyoHuqS89+7WsXu
envdW/9o3Xw8h8gH6izrw1iYefrHQx/P+bhvffb6gJuT9xd25I8S/UG25Xrnv38H2vq+1j94/3fr
q/yx+/609b+87wo/vfBzz48fb/6Pl/54Y//2s77/5T8+5/qcUZF6hpqZXvxykD5eZ/3XqGU+TTZu
73/+q/cP+PHR//HS//zzf3669d/88U4/nv7+zD9efn0f+CTQKX+8Qyl70vwI49koU+NIr89fN5ZT
Nyhil2/5jzexPvTx2aRvnWWOwIYh8CudXyTAyxPe/4qmBmWEnooIWR9O1qJ8UebSaEDcSpwoOQVe
TK5BPcqnQjMIkpvCKkgl5VmKxR6ny3rvx0Mtlo8j6RfBP+5fb9rLk9dX+Hj0/VWaSPFaf7wiYVsb
liFNMNYY2wZ9n+qpCpLeoyK97mo1TtT326ywOOvLhPDijztLkq/OWfX2/ifrA+vzwpjkuVEfHsIM
58Ol0zBLRoVPo6ycZob+OEOs5V9AxsgAbkgdrHvK8iSuJ0GWLZainVkEWTXfEx8I3MdPVK5DgTTv
JiVzjm91IVGey1XGd8YcuDyjst02Tf/LbX4xkuOwK6dvuSah7cFlKoN52UxV//fG6aLq3978+Lv1
aXwbxB0Rii1pw7K8kpexadyzRZ54oo8/ytjHL0rBA5XfTAHEEsPXsHA+VfAmd4nTqA0CgSpwEnwG
hIlUwXqTXtnWAoRwmoajYIoTeEsSBRkwTuC7KeIrFKTbLoqGYN00y55XgdbaFEUfnQgA58CgxfNd
mB+rKm+9icXfOPYerfrRiS/rBuW4v40mruZVbwDT4ApcXprcqTZM3bydlWNcWzcuuVTmELqn1cg0
LranddMl2m9psCAECEEcsQ8fHwKR86gGCpGTmM3tpI0YHqVHCkGonbC3bjR7Ls+4P5esdY1mZedU
MK9nJpstxoJdTUklcN1GBBqVARyVKZo8YdZBqpBW6APIRKevvxrSwWkE+EYtxy0dnwvDIkuEeoi5
F7Q4Nk7dhtshdsKzTjr2NBuBr5GHbljYNgbJ3Nhj6gfpM0DIymbZGxyc+vg4T/FyazQJscwNvdqX
rFuCAgY3Vyzt7z3fiZe2lX3rpeixa/EdcGbXLQJqnDVMAHDwLMffXTYDJKtznT+TJ1MFukvUnYt/
mEtXLk563QzH9T1MTUtqqmtT0hmW3fU263SmBkzzVm+ZuXwjdh16xcnw1bxNEhFt28VD5hdj8ccm
mmJv2orCug9aSZQsGEGO/HJ+U6/Ed6abU39K0VahO/zzBFxPxX/cN7UQLuIxwiK0jIa+SzK4Fh0o
1HNei96Sgbl8pD9uO9CCkJPBjiiTZXABxvLfH2c52Pl6xJeNLweMqDMYgfV0Wj/eesIV88RP8/17
WM42LzxbsaufIdMXwfqB172PzXpfm2nmfvDEl9AgeT5OQw7J8pm11sRJ6P3rzhGJD/qNpt6tv7r1
FFr3PjbrMVhvcq1kuppaJ9vnYk9nQgYR1JT3zcfNKde/DlFE7tykPxIih/YA8K4M3ncFOmzk37a1
VMewiCuNE3o9q5fNP27CBjkUIgqPiFUVg9nw52bSYqY7y30R9oYjp0XgDWJp5w/mr1Yn/RJCB7bB
ZYNwRO7HkO+rqWs0SRacA0p1Msms/WqKXI/fu2lyObDrfR8327wMGlMZ55B8k2NnO4c+W5Aos0BI
NrhUoTvH3IwSEWs6mHSWI0K7iLizzusHAgHC0smAVKv3aC8hvhD0GpmEMEJK4ZelxgDc3SFFWtDr
5oMX4kA0e9cJkomG2jyZHb1zPL2jSK9Rkr7QDE/2USPzvaEs4tBXf2fmRTNaUAZ0+lKn9fO8/xQ0
1G0Q4+i8N+1u5Ux0qMJUNGmn9eygu0XQd5y/ZOQAvY++697HyeDSew6sT+WIhF8tNmwqu+pCpQ5Q
sgh8VdpkU7LRWAxqdZtt7aoh2ni9qvlDgpZ0W0a+HzhMrU8IQw593H1GcqQdsCtDksgFuVR9TPvT
NOwrGJkR/+KQXhDG4I9r5FOdUeezZpfUxQSWj21bMHDqroMlpufEwjOC9Pjo9g0twVOso6CTiHtS
E/hIiZwxWwYLHGZ42EJdyzbrbQMR7sbPuNTSQgqDssRmZSEY3Poec159mWDTrFOBi6F90UF9BtJO
saC/54XV793Gpwus+C0p9TLQhmTZu7DmeXWr4u48Cwk3X/7vMGMOwnCwOCEiaq0IFMjJbltmOiDu
iwY7iFqu882gZBAbhNQmrXGVhg5aYr1vfZRcOGSTCJjijrFmnqPXMMzDQ4oy79JYP2Y4NQFWfcxN
iAkSXm4ssyFI6v6VDvQiayd7tssRtVBvbdDO8cZKj+CtLjOvFQ15RV2AMHi4xNrvuOFF47r/YjTR
hJcNPUU0oGDxSFcb/ZoSBCPluimRf6HU0n9BMWrwzJNP0+ifvJCAPRWkBCAEqCLa971uytolLrQN
HKtzztDuXW9M92mMFrBkLMGRguz6/Q/49Z4z5zsK3A550mDjVwx3yMy8kx42XF+WzxaDStjqUAg2
0D84fMsGuwkbiiy7vGOYmea3ivJtpLUzi+3Z2M6YWgBgZ5/BnOX7KaOzIdxkuqVticdUuluv5eqw
Hp2CgJElE5yUilmr/G0xGEXAYrMI1j3PSzDfftzpL49ozURZX4+P6/3mMsquex+b9c+cj+eut9dX
zZIyPkqDL3D5R3/83bqrm062tx3n9/tz1/uKdDgnpU4Wnf0z0wt6/Xle74aKjBpMvNoOmdcnmg/z
ojfJnieF1DIdnlPla3thlvDe3KWEhrR+dTdGOrCYyf+BovnzTBt9P+d47jpAcYgoiQubZ1TvoyPf
oq4koIfAVZFbexVDEVNlZG5q0WPvUCMq4lz9pG1LQLb0v1VFCOuB4v8G8xcy76YbaJJSk9R09NJD
P2vPs0mUOd04T1jfSOUlkhop/4MbR+oWGhphbSAUv7squc5j5bzC4QxPlJg6spzt/lum4bvi8UHk
w94xhvz/sXcey41rW7b9lYrbLpyAN43bIUjQSZQopWwHoZROwnuPr38Dm+dc5suXt+pVvyIzGCAJ
Oghm77XmHJN2Ve0/Vkr3BIELgFzY0C7LfOtUBWVzyjHDipLLR6giX1DhpAfgB1ZlExn7FlXYZqnH
fCCkUejgfTSELHodmNN9HFg5TO35JN6VrcauHhn6rYMc4Q7WMcOs5eNaW3pDX5M9DmWtHgzdTzbZ
VHZIBxnXL5hoEvrmt4pINI/0225XNc78PJSIaJYfMbUDOdlgvW7KplLumf1wQDBev7dN8CTNROSR
L9f+2ZojAp3HcKK6xreFF4BtzUxeM6met9bYKlsl7cJXg1ap+FbdhOoyjE2VDl1KEzqxaZOLrROE
ZHQj37zvg0mh6zYFl7ecLH3XjwZtsTxud0R40LRr2uEtC8GuL68M6cVv2kajK4kP9LHrx3fxuJxG
5EgE/ninorC+nc12QD3HC5SQjJJUrp6oDBZ78nszT0F//GEMlz+wXrE7RXVjkjEsd9+iZH4QbziU
RoZB1m5P4VSaJ4zY4eUPaNj5kyqHDdPCJN00NK8O6BHHyx9Qbo70/Yb32cRolpDTt6NdaDzNanoj
3nUOLbhLyy7W+aZ/J3Y7sS31Sv6kGq0+6PIUHUMb77D4+jmdqxZeznNUmGDoIbVMVQmy3SqccxxQ
YHXQ639i7EZ6EKovoz1XHhPl4BAg2jwHozRe1uiCfG+YUvwqRXrs6bDdDsCGk3MjGSR+y1nxGY36
1jei6bWLcmeDdHxm/EZ1VCnMnaOxo4lPymiVj3oavjHaUjdxAINCcfzmfmptSpvL+xhRsYkHqX9L
DSphkmVkjB/y8L6ucfiJNQLUN4Hc+2+NY+EiL7PhyMRAuaNMnLniU2BsuQ0mgvdgQqXU+ioXejur
7mQ/xHi9fIpJ1EjWGvY7wnDSETGN4HuhDk1gQ39ZoyPws5/n5sNuDG0dp3qLYySST4bf0FBYttrI
OYCw7I+0AAKHnwOjCeLGE04/UiKXD3H6ndloi/CEFeSya6Ce1NFti2P2lkuEf1nLGlZlPFnf+45W
PWEiaN/sdmYXVDCi9k36mf71hQpYd9DJtFsyxjCr81nrpB6U79Q1L9+nkmGISFJ48qXav4miljRO
TU+/Z9JRfB+kcTAGuLSdyr6Wb2hSYiGbU/Wj11/ECs2EKwOJoX5qlam80ZvMJOeglU9Fx58H+KxL
6b7+YkhOKXJo5QcrCEuubXOzy+a8f5htaVj1ill9NamDFanTP1BuSG4a8R4V+yfAH9nekJMgPUuQ
sy/v5oSPxAQZz75ETgTdrMXDKekndiaHfd32P8gIWolVEw16PBbO6sEo9H5XJH6KVaEwHgqThoZY
JS9GF6ZU/aFbRDgjBKvRQ+nDMcG0tVH7snqR0+perMrR862T6/aZ0kritRwSh2q2w7uBTGlGPnnz
HUnYSl9+scakdoXnQTor06TuGDxJ29nU4kcroCSdM8r/ytgrZaeX3uMl7Bp/pdQEp9BCaNYGYAMA
aqkvaMFPYvOYqv3cy3UERrGtvDFAaKhGeX03NpLsqnq5jIxexJqYhfRV1yvKeYQ8thumdonAxUnS
Vd3jYOFbEatNQbopdGd6l2IEbX3XGreDHIR4VWV6ZL4VwlVObsVvQVXxKved9mSFuFrn3G4PIH7l
O8UC+hJRtvkkLVBsoIqZ3Arebn3GyJ7sI0jj2zYJjMeon5kTLhvGNwPPpl31jjp3RFnm0EhWpeLG
J7R6Y9AafVUy5ShWpVL3EdFER4o/FEfMatlWkcZib6LfO5szhqSQSLbPLqs3qlNLb0mn+euhLZqb
HMrjyYgTMmWztP2e2eepywyOP4hFvWNJd1omq4ey0kPPJ/X7BXLmrXivsJV/SHEQf6O/YG2bsRt3
3cylGzJJwbWN9+gjZzdOvvKK1LzfzGY4kp+UB3dZU8hUEfk+4kbc7QJHOtkyO5OynJrEy5bXizW0
4JJD8L+98f+uN66AHvmveuO3Rd5+5P9X2qd6ec3fzXGZ5rhKc1yXFYW++dKqHv5s2n/+A6ON+Yds
KIolazpGfUXmk/7K+9QdGuKyIzMktZmImUuM4l+9cl3/QzPhQQOOYv5pmgSl/A965UQA/torJ1jC
VDT+k9ao2v8Pzr6ci0TFKgsCcmrOvlLjDU6Q4uXVjO1JkvdzXtDYTTVMJgxX0j56txsOU21EXFUk
IRq18AjPpfewsMfrLv9hA1YHAWq8qXb7oJcgO6xeR8jTo+BXAIQQvZ7vugrSs1Gcs8G4Y5QBV4V+
tPwtmdrv88zpw4rnDWhk8nZq7S1Mxs8cv6mpZwRkJZN8DmnqQGRcJRL0JfRQkDRIqFNSnbELwCuG
zcoavmU1z8+Skb1ok0TO1o9gKDaI9rY1aKCV0um5F9bJTETn2IFASbcBL4MKQY4zGPrXFEWYG1nT
16hz6mXruXatB7sZPaysN3R9nOkQ9B/jLCfnrC02KM6DVTPX8Y2lWhiBQp0DHJgOMefBeh5gT0RO
9FXRQIeiXWCcRHvfrxW1gXFpF9sCrz1p0SCW9YYaUVog/UeUDwyPcm3YRtvQAeehK/rasPnlOnXb
m0WTF1BJMaWUYkaZMdkY6CMbBY1jdboPUy8HY39X5dlaLRNj3eoBCjHNeZSiCEJHTW0JvTaG3rx1
5yQsVmb52LAPwBYxcM7q6atSN+OmUtMPBV/1SovCAM4QIlCaGlRKbNvT4ubNiVPca7NGcbOTDyqu
vpuS+FPF1jexgtWL2UzhRWZN55ktkEbgTDej9a6k/YM561ivUWKA/Q2mld2rrTvNM4h7e7qrhrA+
Rtjm40TCEp1BaFvKsq2jQxbhPeakfrZKuD6ZlQF6YfAQFOTiaYQvjHGIGz8J8zUpsP4uNarlDzue
JA3sZDwP6zFiakoeAQbG0VbouGceR8ptNjvfsS90WzOx3vMZvlgRYkXoMeys5BMoRZDoWvmBGile
k8XIFKyJTxVs5TVSQtMbtRtNNSk2l3BS65h5GlYSaJA/8N+U+zDrXrGCQMsa0Y/YhrYZCwoiWq22
q9YMjq25a4rPRGpxieYq7CnSrLe6Zkyk+VlMwUKVvL0kR4Pf5w9h+IydNT3qFaKTdrG34rVcS3FG
2GGjjKtqBNgZPTD6lM0Qf4r+aVQklzAOk+s7Lq84XRUINFiQwozj21LWhoWVNlGQJxDQtifC9MXR
QG+WRrLOItqDtZOTvKhbH1ntf7WcwFx5VoiUnVQPkzBzK0yn5JT/aQHY0uQFghIPzO+pMa3GCASo
QsEPRhlQNESZzD0N/HtOuaDeqEQVFPxyFILU60Mlfq0Me9xbpTZT/S9XsJ3bdd1XJGtn9qaOHGXl
hwhy5zzr1l3KgI/webBgAbYGRDlkob4z4oT+mq8mW/M4AxP/Y3yxxfNV2qq4hYf7ti32NdEilG6t
3pMC2Z0AF43ss1CbNJ9aZC4X6jGJho/UREnScMEmZQZLk9kw9pQ1jPBRlrhpXwz7WA1fSyc8yYVd
r0Pb6t2+YJeLkhJSU9rhnYZB5hQk6KRxsZnaJvBkHfVv6WDw7CAbLuLWVZG+YmhjD8tHbRH63GHX
DyWCH2pYHaOyolqgu4rct56qSx+2lj0kafhBiu8d4bnGnWRRNBt8KpRVMJ3jjoHHUxSBLFemtRK3
ANJwHDi4SqqhKTzZjOytGtIomYiArPUJH94CG9t3RloTKQpBozVbZ5V3PYGQeTTRHU9nKsVRQR05
dShWDeiGIGDJABj/fkis0TDFphB9ec3lueWFP91Xw7BeTzMewXgxyidzMRzEkjJo97NkfmkJuKdQ
U7ZQFMqDQo39YCwFcHFX3CS1mSFa0n+0/TzMbmU1tPAa5w5YCd7eBPV4MzIf7OwhuGvmZg8ShDK9
TykTDtANVugaJZGlEsdrSaeQObyMw4HaKLZTZ6k62aLMLxbFDaJIAOpsBlzHVLfFTb7UmZqlY3J9
TGlHZZ2HcMvA2lhnhcvoQCN4HS5nwniuH7SI1lzm916gzsjxwY4khX2ajXkXNlG6m/TuTpY05SBu
QGGpBz0I9x3zn21eKwnK2yP7VXIIDfPeDIIX0ubOzRi0mFxGDCbBrc38da9ZMsqEugyyXZ2om3ap
8UeGwoy6DR7B2+eyKx5rlq5AWk/DfmifsnQMDna+tpNm2gVZtCOSL/DG0f5oaby0C7cUj9yPAsX2
RrLNeBtbzZ2x9GPwhdJuWrowsnXKSe7Y65qUFzuVZcq/TD9NSk5T4QVmgIazDfFu0nQ6iBtcljQl
skWUIRbheVHQDYqWAtlk7STUaVVrYswCP7MZEnT8pU6bzxRIx27Z/O1SvteSJDnoZ8sYH3U56w8Z
kgmTMn1EMZOeOWWqxOz3HJzvMo04L2vNPamkmUd/bZflvUp9slHWmU45tvcTZXPZA5AKj26r96Aj
RAl8+STxceLml8fUoEN+NVA0xx0OCjtatkjWxKM7l0UMBIStVEdlucmi6k+xba4389L3ut69LMX4
qC1Dfuj1ujuIm7mdmvUU1Qgb4a0RzloFoOprlO76YI4Y4oBb9cvnREvfUdxofoTyS1Ff82RMxe4w
L32fQNfgAsjqDxXTqzsFnS/n/nawpyjEVBt+osGm7Vct23dcdnl7qc9e76LJzrOdeGa0xnreiKey
yjQTbJ81pV1rSoq/1hDP1TRo9L7B29RMOnW7v9+Y1gq0BRV7qng3bTn8xNLlbS4fsXwDsfTTx4j7
XdY92fRkvF/WE29z+TrXj7quIx4rfGOjYymFoxNb7788+W/viid+ec/LV718nHj+8oDYZj/9jJ8W
xVqogWZGIGMyQmuUisvmvL71T6v/9pf8/vnfrvq7L21lekfiQefpKQPzCtTOcaT2diwmBe9jJSsY
5dG6iyf8iS75ZZ0swPeFr4rVxVNG9sRBwiEfGo8WUgvo6bBGbSB4XNR/u9hA63KlKlbdXPFbbF3p
AOqj1Yh0LMz2IKkw93H/8y7ivrjBf9Xval8hH6FX6l2Z2u26ZB69wj+RD8uPwCdBFVqVUc4jA4Gs
TaMlNYEBLs2WCVQBfEEuRMQ/l3dWRvTF0tMtlnP4T93cSGbPvd4X64CZyS5r//KSYkjbXU8fSnTD
xY1o+YklcN/oRWPGAaKJKN6kyApnwlHL+0Ek8idXfDz1Gh4Viz89uvSec4MBiQlM4jA5jraxi+oN
ATInYxpMqy6WUvDkJW7z2KYlMSIji/rwI1DR4F9QseLkuNzEDIYxXDjxRp3S7/mkHoAuce5D45jo
JZZ3EM2iQ67AlW97aBc2iaBhgR54ORy19isbpGzBYsPEXY5FseQ369bWrb0ZDV/z4NxXolWxbFE/
wTBaDYmXixOC+G1iM3Dutfa87vr91OWK2U9IPq5bscwsxueih5rZmbH2jQxEwaJvYaT02ivIMMrZ
WfqQS8NV9NdrLX0tR8XYyPWiahKCBxnByHayQVH52sNYL34lZcT5aLpZnI5UW1ADqF2VI34g1Q1B
qqqsLx3fBHSrhntOvL/4Xr4JhqtV71AOt4zetPNlxUUqIf6e4m7edZ+xNkWrsShIiy7iBH3V8im0
1v8i90okpyQXZHAihAkKsIQigdi2atBHKRlkzMlo8+G2k2khpB3aJdH8R/BaHdgXfkAKWHI8/v5L
/NJoF09EtvZnCg9Wp/1KBmricJRYmhvLBQcBKOtqHXItLdlk4i8jdmvq2BiXmV4sHXDxa8Rz4mZa
/uTXu+LZyw4tWm3/2ghiletrrxvm+tpf3qrN+5Gxx6045K5SC3EX3gJSC/Hlrkfk5cEZkiHhwlik
xKcBRaNhP6OIXY5p8bHMNTmSxeIoDrXLoji+xbdh5Pf3AZiIDxKPXl5b5jb+UP1GcrpvQkMiND0h
4PN5Iw4TyibFjNxJfy/qvNw6YU/kD/xReSNWvyz6y1aLXN/oGFMI/cdVCfI7dcg0Z7oHWQcVceRe
f7H4TeKmRVk14T7nNzpifCoWL9++nMc7I74d8Zd6Pcs0HWbPHJ2MwXGKH8HUv9vii+j1QbVVeS82
tpC0iKXrtr8+ZhUdM/PAkFbXlcVHXu9eXyuWrn/G6xPX9/vltVH+1CW4u8W2ECfOzgrrHKM4Mixx
5LHFk/Yo7l++/FwqFFKkAR3Xv/7S133LmT8CScr3Yh8DPGVNHEr8DcKuYygj9pTfL4q3uJyqxmJq
dsgT11dl0UU8tYzlxJIQWIlnxV1x84sq6f9jPbHK4H8iQsv34vPF9+vFDno9hHzR6b7szOJRR827
GWLO0uJejjuxdFlLLP56/6d3/Wmt3770p+clpY7c1vymzJAExAn/KpQSr/3dY9dVxLOqGAWKxeuN
+Htc74ol8bp/+67YwjiQry8RK/7yUb977Jd3/eWTguWEP8qbugu7izgRZdpO6yuIuELJ96+b2dZK
yPTLmPqXZ66PzVnGIS7uVy0sA5jhjL4vp1txQriu+tMzYtHXMSkpKLcue7Q5w8m7nMbEEfTT/cvi
r4+K++JgEMfZX4cYjm2A426XYD1sQCGM1SfdFwLs9ft0xr+Ps8YzcvAwbUXxzRmekjGHx9F08hOn
EzqtY2mdqQvD+4Qx9lQmzV6H2wDgy5zech2vdkV+n6r4zj2hatUaXO1jEpNcUtSjs5HjJNwDDBnJ
dnzAqq7yA32Kek1aAuXBqGYFbbwnQeRmtiLKjdRJFqoa/No+q7a0kkDpjaZ3kdr9+oMvp5MZswiG
CIDQGc0ewfgXelJxob3eONerrXjwcsm9Xo2va/7uMXHpFm97+YTfrXP5BJxDMHO3RAhcFC1CgvKT
wuUqSRkpnf8lexEalGE5QV0eFPd/fV688vpy02in9ZIDspLw2lK1WV6e2VYe34mV+qRqPHWszuKJ
SRyCv1+MghRXSFp8KhFoIqWIRmp4g5uSPcdlUw/ceAg/rfymk0r+0MXzEOuYd/LXJIM6HjX1joKd
dRjw3LjMo6AxtPpzU0YkzZk3WFxPWt5/RHZcvtuEgqlNZrwZnfHgj6gDUKbjx5atTcTQfzcoduE2
M1AAPcpJYcvnZt0pNIQR7TbrqunI9jGydI3pg7omdcZtS/5I/W4GoQGFhZFhJdktH3EfpHKw8wf6
kukExjWaAckOYTF7Udrs6O3L8JYS6O9ztiPg5DUxgRhG0AHWUNaeza57C8JRcoOUiE0DXeJInY0q
X08VjEL4qrKXCrwPs8WxkDVb46hRKZhOfYirCTZJQsmQiD4/CdzSp2gx4Yp2Ibiu9GCYEUs2dHAX
JFCuF1/4Uu50CdH+3Ldbs5R+ZKQabTIJiloZ8s1T4zk19QmEE1PwsrDu+zD+CPEw7ZBPuxQHNk3h
v2DFO9tZDDUkqtyU0FsaB5GrftecvD11E+4DzLOeERueVfvwUrP8a7LLPS3DkiC0cfSYJBMMlOR4
qmXnjnnfp+WE0kEuLHtnQZuZwQ+5SIL0PQCJkpgt6rw56R4QgZt5gSL6eeYGdtpQuUk3TNuonDfh
CpOuucM/fgAqY3rEzNQe8nCGnzQRHDtFt1KiGMAphddIIoCEsoWCchOgKra2XCOurrKPxlTp0Nvy
dV01T87sa+ReB8AmbecxHuG1JHITLSGDr2EYb5NslL4VTlWtZlv5JhEI4FpEjq84QcXHTvFv87kG
Txmgvys1+MhhJB/z2gBO05Ma0Q34hpzqY8qgW8GUUQmZIEZlMrPmxlLQVJtS/kagU06ik6umbbOi
JUGhXLGeYLl9MPtkVqmnYPCafjeinuLnjhSdc8pMHZlMmdJ/N4fUdh29OIAWMm8qDWOmBX5qOfuH
2nLWo960HqHi5x012TS/qbtgGwIy2LdDS5benu6itMGu+KbTpPcwc+VAsXfZHflmA/NcehWOUr/N
WvOVOUazITiJbFPaPE3+ZZVKCJdBJsB2zB/rPokPOa6/tVkocCAiBVcWtXL6LUBEh6MzR/bjkCo3
1sBMxdcBGw7BzVjnzQ6Q2pI4hNBeXZwB3Z+BFYHSHJIve8mxaciei+uC5lxrnqY6dFVzeFQ7+fts
5uotZ4qECgLyNS5Dbwmpzyu15PRfV9VrGhtolxxY1BLA6r6J94SeoEPuwo+5NcuVo6XIr9N4U/v6
a+GpBfiZxGyAv9JKiKfXYCCbZm7VG3NQ3yW7czYFJD14yBu5wVn+iS4iPMdyhksCmqgXYJcYjVBy
e60m5NGuW3h7w5tqmewk1IinKILuL1mfGOxQKktZcmeSXBKZuPKsQgG1LVvfpoAYU6VRi03hj2ho
oWg4DWcMyD14QGVlBcHGoBeaVW5ZOl8IA35k47At/Wm+ScP8bMGpoRw7biwLqSZzTSV9gcIpUai2
YYsTrlBLj9jZ1lRKd4VK3TM34C9ryVm1U3NVRycuf6aRYGKorH3A33EzVY+FXKufQb4q++KFpGof
OF8oe0PqQ4piQ0pKehxiYlqBz6TrYHpWjf4FtZLkpdO0GVVO/gww7zO0TgPZCACDZtIkyyzc2Xpr
LilboGt19LyY9J976MeHyn+ZAW8YqbXRsuZZZ7yzUh2kRP6sHu1aSiiC+GfVjzZF7cceYXeouOcS
6MVSJEfue6wL5dbuop1O3N5JH+EsRDpRMNHEdYm0ZVw3Yz3dMJ5B4lz/0Avd3KF1XkF9Br8LfrXX
kowZvE6dFjtIW9cRF+Eu31fk5a1M+Mc0NDnKA3IGVqmKEwbtKuKzYQHttISg02T2Spo2kVPWO3y8
4SrugLhx5ucI7HAVpBR2vbqIObtYRG1Wo96ubeetbOmZqjWtIJhtP6Sg/QzmHnu4BsNHs/ZagUpJ
r1VUZskSDk9goxEGtzhZngy5rFb5lCQYl7SDNn1UDfSvFEPk38gvIp+yuN/TlFsVRo9uNNa3acXJ
klMDPOHex/WbgbOom6MdWKT9Ue9/4fx4NB0CSQOZHTWHJN9pnKxUDKwbQHsPVOPXAKPAf7HF1gnu
vK2WhO+xUpxiu1BWCdoa3hJELLX8W5W8UvD+RwfQ3BqR33dmzNumoljrRLc0xVXXiM1pRVuPRqgf
3KqmWrpdZZ/QcEcu2ehkrPUK3SpzPBsRyN8Sz7OrF/NOg6d6xLNOLxhg4wgZ+ClV2LoBZXqMP6bu
atELkRr2Jv3wfbr6ElHsUHkZWEdBt4smFEtmiYjxXKVJdFAN8zxOGgQUF0Ce5lE80lZ4TG8WRItb
2c6mmZbuzdi9093mAPV5o0LPUO/DOzcy5SkBfncm2wEcW6FuMTkTIskWgrbowXiPj4pcOcSebery
BjOt8xCQC7yv9RV833mjmqhKrSVPGEAbwNmBzPTpkNBRTtEIx4FxP5lRz2kcax5XqIMKYc0lkwRa
GvGiuYrhvGyzceNHCqe+OXrs1KkC3WIymq4kepg5udEKGq6NKpkM0qrqyVfurTk9JUOPvOJdc+bE
nbSe0pZabbRwHjeyOS6FH4PMyTAuV4ghl90WW1YXdUe8g7JbJkddep2GxNoGGhmjKrkHbh81ZBrJ
q6rW5m/jJN1HTcVmQCxOwDPRqly74KOX2WqwjTeygjfkIBwHKVU26Sg1K23M0l3UD892AwvTysmq
QLvpmovxPQQzY1WIc+2w2zvmtDaIf9vKoEJWo3QfEjVJRA3nyQBuXjk/xJpHZZhUMcTjgXyyJH88
+UPlOQnNJ7zoaKanDyptPqCG8It4yRuwsvCOIi7uWqR44b6wcBkVUX83EydZao+oJOwVImVpPbZc
UFOzBu1UM8As5wNXJTrBXcUhCMfbz5rXHvXFOjDKN9voISdYykpuyCpywh/ZlLyhNJFXMnWJmxrY
KzApxwuN3gAZaH8nNuqbkSFbRhCDwozMYK9JiY+FoPMYWi8oN3Pa0Sgl67Q0N0oZ3WTGrSW9I2Cs
tlHHaH6SjtIwDzfD0quaJNNrCsYtQctQjLMp7v3wIeqJDCKEjkQQEIoJSJ1o4qRc4ZxZT4pF1xcP
vQJpOs3ucV8QbD50z/Zk/4C8DiE+MzW4R7CvwwnTGYS3muRJhL7TFsHoEM7IF5Ku3EfSvaOalTuZ
XItttd6rVlcyOe2kVTCae7VxjBsmF8wZMqJm/MPIn2qX2oXuSa/5oDJQxxhxVGFE5Zm952qoP0ac
HSx7zxn9KZtx8lGmOsr1PYBix4OF+Tl3+g8IFD1B9/MmipEPZfptm4bxGgrSLiat1aviYm12eEUL
w5n2g++fADVj0Kj21tIrjOh3zovpPo+rei2H8NODSI42GWkEZcrJT2uG+24ENc44iFFVup2bqSV7
lqzbyhkYhCfyVhpBcoFg2I1xpp+zeY3ohUZouMP495ZP9QmOeX1q8wkpSVhLd+QpeHWZeyhhy1PL
BFqx5fyURKOnt8vUZKgIJrLfs0ylQaiRElyaGK7kyH4KzYrUVGtPYPJDbBEwpOhbvW+J4dbGkmJs
E69Tc7hJ83lDTpMCjBtJeaV8WXNAsKwRM1lAwOiVhpa5KfAIpg2vVUH8Z4fmIJVNAJ7JgC1j4PKp
kBfm5PV27FASONZm5PsfIHs/DYgWDnl838naMkInKcnOs488s25wwgAic6oEoTEqi04x+iN1eJj0
wT7t2AsHFbSSk2aPY2d/GrYxvBa281LVKXJ7Lf2KYslc+x3pTAx3d6PG/pXqJwIT1Gew+S8Nyh4a
pMqmDcz0MOewBnKNVNy2GTwZkLLrVwC28/i5bLEEoJ8HvA3/Y5wROyHdfcrjKfIaGZF/MZE5S5Yc
c7X5xQzJQ5bH1AuBIUimEbPnFA3mimneYHkNPZPxQD0V5dpGmEaoymFC0dxL2gm8F2FuZM5swQv0
q5w8ewke26CmCrlazrQDy4wNaIS7ZhL1GaHtBaE9Dm5gyECx61ja9MFZ5XrjSdZAHyblkpug+VJI
m6C8iVhFwQkCuZ4Ag47LGSj+sWoQtzaovLvQSjbE1RxSrv4HxKO7ISlbDv2SzLCW4nNq38ATAS+C
rPYlY7oUB7TywdbZrlGTM+EjYZt7UNa23GY7LYKFUdMWG2vQV3Ak+zXRBfBlsvquBdI3pkw+OJOl
SXMg3BFaa5aSyJ1NkK7mAZNUOJsrU2eW3NvNNos4a2bZtJua+JyRRr0JnXHPQY1K3idQKW6tO+i3
vmePEHlNUyZ8p+7PcVZwbkC8FVqY2+QadRoBdvGa2TkHHHugp0Sc/QOktYfQ0RDOTumzHGuc5rlo
4boFZGnB3W5swjfr4mEcmmc7egj19hlCYo57OSH11vb6PMYTNaAcaMyVH7vAbPjj6fa8TmCBt2a3
MFUIBNdAn+OGd57DsgkhKnZnMo7MLYqyfGvpsFqUOFl3NWkbyoyUHwg7cjqfwYxSq4SLBwTphj9S
tqVbSZOzxQD5ZzSY3+nfb5evSKxl925Q5YLJnz7VI56weGp3RhtsSTMiHNbPyebsXlW/8SCq30QO
yV5QXpKqNY4/qkpKDr4f8Ass+0FlCkKEbVx6Oo7swA+0lTHzJy2N3mNesQqCJjx1BZp00mfiNYVh
NHg1qA61w6jRvWZYJE8FW++uneuTPEZLR6CwqILkONg64kGdWnuM7aUHa1oBYX1LDWK666qi9hpF
k9dRNZYrAuwDYqNj0nOw0wjB7P9qi/8bbTGgAEX7r7TF+y8cQD+Tuv56xd/KYkX5gy4j/xQoMkII
fFUWW39wTVcMXXVM24Lu9YuuGFUzQWiOqiA5/ltXrPzhOIZjIlY2DACEsvY/0RUjHlH/8R9lsaQc
5vuvf/7DkJe3kPlejq0puoLnjOc/Px6iPGj++Q/lPxPFrzrD8s2TMsU9CbqcQsMo2HcqBiKojCm9
/jRUcTcuN2XU9h7lvAdTsppDqkSNuhGL4iZuCLoh7xtHyaJWEjdCwTIK+/LyWDHGnK7yNARzpBJ8
tFiixQ3sBYRPiy/6p8eI+dky2Mf2FqA75DiAQLHciCW1GXlQr21yKCyfhKtFfFbGS+lLLPoV6ADY
WzjxihccfTUavTrbVEtssGXYOzjE9z7BphunrU4j3l2ag5mDKJG03MYidJToA2zfphMMXmtnkPiW
BBZYBgqnBzKFOhkVNWqn0rH2zZR8d3KzAUpZ9aiZdCDsQ9gfABIqXkXBUzJ4qG7z7qBjT0JuUZUP
RBYgaLT4TkFsP3WTs7cAhEaVXOw1lYtP0hgRzBzUdCO6yRQrMIuNAEsIZZ1GizyJpHonvqe0AFbE
EgRJOvetV6UBA+blhuFEuJWH6G7smwKuE6KxpSlHQaJKUJJVSwYV5IMN41z04Sas1Y84So4hBQ65
BW2hEu9Q+kO5h3iApdEa9/BJHzPEUWRjYM0Xpuylz40sUEdPh1FVW0RY15tgabNc705Lq32dD/EZ
UW/nCUHaRZW26NDEkrXI1cQSTVCKlEznhb5PfHNxYy2CB/GYxNVPHTOqtHGfUpUT2q84RrqXbFUA
FI9kw1LlSVyLXhLS4Oqs3WBRV/DTPqloYRJ3/CIai8xVgPoFlC/Zo4LcSx56B+Y2HjmqruRmpWtP
Hy3oc+mxIg6v6x5YcrqtQyLic08FT1031Cvku3bhojWebx4b65got7jkKWL/UNbAXl6KWzgJMYRn
zW2SPbG0BVzthswy5HDEmBqeTbwQF7U66ch3gXzH2f4QMml1qyPDF/yaDGfgwKKt3s/f5SdsivBO
QLxFD5guLaLwYLPIaK1JFd8npAyanqOS7bqekxtLJzECq89Bzzfmn/G946zIMlHJR9Sp0qzGdpU/
5o9a7JlU2dfkmLDZKi5azMl1txsp9xxSwBUZv7VlULFDvEypsLVXAwV/y62DU+l8L79QPbD57vpv
0dl8lpwVtLr2pn0EAMeWwBq+BIxu9coleSdRbyfbxa8UHYszZdbmgccJn11Zm49kD8zvCGx9dHV9
Vb51xYYSTqq7OYU3gh6nVQz5dIN0gzKBji16NfbbKbovG5dgr+nPzlwN9SegEwufYEPU776o3PkT
x1vSkmsLD2rVoqghcdtx5Q+sq067qvBXnoCaQtYcmaqgsWGA/qARO3+vPmkv4F9RriB7xGpAkG5z
ptUG6rl8JG58T4iSnG80ZmkBl+918lDaKEZw6tEmYCgHEmGTPprEeKzal/y79ZQ/O5v0DvW5OXDV
pnzzRsaYtZsKQimgo1Mz21LhASxuc0bqPxHBOsmTvYUeN7ny/VSts3adO2v7m3YjvTIV4McsjY8P
/c/xG9bU4Gge4NrvbRKnqVZSFCAX7atokH2RGLuNPzNyPohJidfZrapxptjpz8lxqOB8rLpzUjz2
N/+HrvPabVzbsugXEWAm9cqonJP1QjgVxSTmpK/vQTcaDVzg4hwUXHJZlsTNvdeaa4bySrDwA+OR
6g5WB97KYuvWZrHlorb/aAQIvjKwgKmJlnK11JMxSwL8M1b07TiLhY9q5UYLUXfzsx5ZEVfCHhA/
RESluLQSB/XpvP9h7A/d3JI9s3YNO1nq/2bfz7Oyqn/VH7IqPqOf2YF9Z2QsegrdApBExj7kgo4P
KEfuHTFfFfta8XHQkW6Bgw3+DMMTIiRtHTrN7jUPFt1ufLkFx4GOUN4ibOEzAwxO51ggvDOvIFHp
h2lcD+js/HQbeODdpsA1/EaeRGRDPe02yItdOXNqfGYIGrOCO4AGMpsN0KhuWOUK3vu53DTvVYTb
Pgavs7n57/X2xqvI6KJxleZeKx/sHYQymBgv6T9A0qlx1J5Q5Z1qLcYL+XN82zBBuaU4cnm6gXyp
t1t9ALUp8/iHupTpX2TBXznSA/GZ15/vM3HHX/kvkmVyEE2suz0SUDu2qMqO7+NFW4fYD3Mb+FDy
F7038P47W7tEH+/S7r3cZ7fsH13svRfFHvWzhL114HMtn7UzteviojgHS3KkX8083QvfZTld315w
ufTce6/zgGUkdyIq29Aa1u01eC/As0QChzGhFDyT94Fqjg4Ts4VhpbWkds9fHHTsO9IyPccsSiYy
ght+TgSiGaW7C1SrNL4Yz5PA1Q/c3odsE39BRp19h8cmWGr44bKBKL8YIXoyTCKDxuyed5e43CSS
j2imdAbB42mIpyKsYhTWgDYoyikLkAesq2/p1NyDDeIEY9zDTupCJ7z2op/lV42JL9AyI8mEwObM
b6QrMWqiCHF7Z4j/sG/AFSckKovdFotDFUtuN0t/s3gudsBhlnwY7nSA6LZ528bpfQq6h1z/1myy
3L0lQTqGp3AL0Z9hyxi/UJhne55DDWeWOFDpe2wWk+k6JqgER0JEn8H448o4afB4djec+Gk3A4IJ
/6UL/uuswQsGlzfG/i/61GbL53c42pJ1Flz1EKb3RN3IW/xbIpRDm35hB/dqiVgk4uhbiaWHwwgi
siH87vR1TGZCtkDBgf/Yi482m79FBjikDO7zaiVErtRsut7n5eGRSfwhYYRSvkmwYt3xYqf5l4NG
KbQu5Wsx5F7MNobt/8FIAFmKVfIxWyrL+Kivxrm6VXbvXXAxl6xo/GFWwt2ARM4WkxCoDuRJWqhX
T1lHOyGCkU9q1baoYfrErhTMu2j7kk8yanUNyz87OKZuf849zVE8Yk9TcoC8yWIjukbNFr5ur27G
2B5XLzfxrg3AaupoP2QyT8pPeQ4VXyEtjKycyjYryq+e8A/oE9FKP07xw+Rqi3b51QDeCcAdgGoC
5F87yecE+JSQz0OOT7+Pz+/ca7WN1M071THTjU62zcuWCzdMD6/EDUH4kOCwuo5sRJfpqXor2zFB
RmbG+GtR/ELOqC7CXi19Ce9wjl6deAcgTiv+jZgkxeR9ggEwjEBP65JKI+PbWboaDanuCyptqVuW
bqysZsnVwPlctkkZCyUr+lZvxWb2kZHxfeBRdHXBCv4wslQqDdu8lYXDSzrKq+5tMbzxzS/1hix5
nR4nAvu0nTb/BMOptuFsoXuVjzKp83GE8hX39WgOgt8dQLwILFu2i3rXr5SPcn7QSS/+rR7Dtnm7
5q7gOeDjrdQ54kDyr1usgzbMNe7iPArOVW6Lkm2u+Iyw88UwlSSU6ASWUweOTLkK3tgvXkjAk6uy
LxtwA5uQGDROPdiOL37NPnC1rW9d71aXDlexQ+aliVOfxhW1Eq+CwB3sPnxCwiB9pMt08yLg6UCM
5WG89bfqwufPLwNuLw5AkNWWg6MbXBvnhnN/xp6bFVsAanoN6oB0+1oaV+ny/n0OLrmE2WvzvlRL
2oB+go8sDArC73ZffKoeRARUSOiTyEIUZUz/8P6fP4/tIjwJZ+OHhVP50kVsGCXa2lVSfGmg2rZp
InTxZr5PZCehA+o+JfqZK4N7QB2cxqru2GOYnvvEJ5YrAw9dPH8SDxx2jU0BnjekbHRW8HrEhwZv
zsCrWzedtyJpyK6YHCPdbTtf76w68/rMawhH/cSFnbgu6dOty13+wzk9QzSZecqVIcvTz3/eruDD
UmjIHLLl4EJXVe6ai/iV4cRxxypW9JKXB25oDHZdb4qQeaKX9VS3++5YHSt5A0myOyq5P0sWyUfU
A56x6ss9Y1gM8stT8s2bLxW33/ELSPbGTmsWLcs9YodmIIeV9FC7M7bwxYVoiYS03r1rFGl2rsO/
nL+OarMgVfOVuqaItsaKHyN2edtkF9x4Re0IUSWCG7nrcr97OTGuzIMz+6dRngtMeAhhxd3Yr6KT
UXwN2bz9KXGC7u9pRdaN0xIs5VFNSLt+wWeeFZa67pncMzefyGNPxr8WExjVoS0zl1obm0ulhwRe
kF2YYxz994fxJCVYIPnINKtHoGAN1z1n7fLdYtf399XfY39/wE3Awg91Mig+KtUUJfuqaHVbaYLY
Ib8FbFtJmLOqk1Xhc6LL/33VT2akf19lfy5F8fSdVCUanDyR1TATI+iu048MmoLF4H/9abUoWkdj
Mm812tyITRszqntZhZ0rv6gUCSUoYND/n5fln3dmpPBRzyJAR2lcIpht5up7dGqwsyU5chz7f18q
BX0+SZ+9Le91ttvGafIbNuK/Eco9bv8NLVrN9mhHWI9UPt6ZzEbzzokMRJKMHh2BOxnig2r1v+bi
tarmirrojKUJ5vWFwNlc0/HEjSVsRToJcNMPwnEDWzbWuUzuOFE/Fs3kphMtrB6E2JvpPk+q6tt2
g7evLZ/0k7LBpzKPV4LpaUy6REs23Oz3dRv3gttQi4Kp8zuoP28mBj/rpx1u2g/5gwbpveLdb9GZ
vi3Bbua6NTuMTwedw0e7KR90nWTMT6gqFCb4ZKZLPYZVZHcrAXY/wqW4lx76qfkSRif8bdC3wUP6
yH2j92TgTd1mxIgrMjJT+bf7ifc0qUV61L5MRzsMNFrvOVMmDRMSC+tJ77Wg8JBSu1g3hAdSJdn1
P0G2mzsRfb9IfR8xdd+HcVDRweKeZo1bQvem5tnqdRt3lN/8UYa2UNuk3ZEpIq348MpfissnPxaC
fXRTMyVfqxMWSAzKYQfl7K5r5Uvm/DvUPlcEp+xyk6HgpooFwFcsgPFxP8bWa64dmmW46XtL2Y4S
UJH7AjbFJg6K+A/j+zZmnEXJ3sTzYcVvI6iUHDoI8IR88EM81ftYOvU98IrAbnKmqIbVFKTeMrOx
eg/uC5K92H59xaTM9G53m+SCyKxugvs92Eyn/WgdnA07spOFvniTvLIJvGp0ay9aKvMK4TRdvd98
kWqv/vCspWK/sXqfN6tZbc++XpIlnJonojA7mfPAUTiWKBs2Kqwfg/P9SP+srMBRpJXExnKKd5PJ
NoPrt5P3LsGY6ketWMZR7EnjgRvALynm6a0K6PCpqdBYksPupRzkF5j9kqMuw5XqhsQHOqi/yflF
TAwkRzYqIIzFQ3pvK75SWWy2s424wLEds4pLvIMcZdzKpbQyBz/d5Y/nKQFTR737Y9jKIcDSLbbD
C1aZpDpyXWZu94X+WOEq3yAWins9cuWfyUmfjgonFlawauFYx3wgOMmLaj7cuBqlP/OKXQAg9CGj
8L8U5Opt6F6A79twHj2gI81oBBL24NwTlIV0pDg/FCRrhw6XvcgdQhpLUoLmSQS2Zb2SOeFrfNHU
3kBKt3psgZ84ODPIj9BhDhigBqf86cafBhnQdmb+G+AfCButWgj07t8Uf7Snul8sJrAMG8LWqp6u
RodS/iEGYAQEnV3Ff2bmd2v6SMz5sU1aB93nM7CeKqJSG+qUKvlMUnPKUo7S2ms/ta9sbmT2G9AD
dDL2DBmTuNMrPWs3T7wOC9J5gZkw65fmMFKgQ+Ky/SJKmXscHOz2+iDzKHxjP+egMn6X7vAlFY60
gvQx4S24Dj2mVfQwf0ERsDQ8sTCSxOI2BADigrcHUAHhTvOtfbFIcGVpGMTb5UNh2PlVj4eMGLzY
SwEk7gR0IEX+KEqshZ08pVZbdft6K8jUVE53K2RyNdkkeV2AEwv90OvM0rx43z9mhPGIlh7a4Fij
dkuIO4XGxGzuN63c+jEWHslR634T8ylwfIe2jvLhXw3+lXoGNJ6HifsBVBhfAPYJSVnezGimDaf+
CkwPBwV1w8ASuzWn9eOdgRKytd637DE7jto2Y5TWOpJkp+khTc4BO9MtzO0n9goVZg+bephgFrZQ
Pd4OAWcv4FC4DgRPPomaXcbWEU3S1DgAOoAToOcu1+8bCV7Lbh6cRqfhcubW+wCsZQ+Ny9WtfpID
N0monEgwUdvNW5krppeNfvbEj85jh1ac+iK7dC8gaUggrfGSHSQIk5uiv4J6cRIF2v45o1RwOXKq
L8M1tiBo0Uq5ce8yMBs3xU7fj/t8hj+ARcLUaw2Xjd1ZXyqe4rCapqc7RMWR61gSNXqZdorYfp64
8txywq3dYGAWxSSjcb9zM35xatSjH8dsN5I9kjSdrPJLsun3xkN1CCnAX1L8HbCz4JZLVsJXq0Ed
8sQnkWRLggVMkFAisw0rp4yYkbcw3YbsXeCIufD793lzYVRXhBVli+aHg3MAGdUZ4/sVfXbgFzuy
kzVCRgeM4+HWIgJcPvM5PvKV7Eo0nyokjXEpjj4QlvnLUWtO7kC+kN71eMUJxS7Kwor6DY5kSWY1
5/6IfSmX+cTtRmJS1rtA4mB3seDIsjflPPcuv1BVHcnATdmahGQwdbD92eaLSUWkWzXCQixnP584
CzAJuNcsxvv46DfcaWzYIlhXy7NakbRJ44uorYhJTxfVQnGKMSSM0nnlCzpUPitBuVAt9IYL7+n2
EkgX9FXh2E0bvUJ/y2vn81ZPNSFJpavnaywci5XyINrIeDlphtBtUbYMOP1y8MxsBwHD/Ilc2mOi
JTwGc0mGa99ZHwk5mY8a5x6aBryNHXaQ0/Se2VlKF6yT5QgFyHryl7n2xVga8JMLHnQYFM1DYw+R
amxYCnSVHNuQmV8wnmzISSqkcNlFNDctFBU4xWvSA9G3NdFlbb/h2GDYHtEnBzb0ydmW7dfCSfAK
RQ9/AVNepYw4mf/8SvVpZno1oQLtVrxwKAIKYn7Y/eSHOlzkfuxF2p6LotzUS3gIL+oPOc/Gtlt1
GGTcYD7ZVG3hHJH/hP060ne8D1f1gNkCUeE+9yjEVBZe7oOLBLolXjCaGyaFAD/d/1J7QQ9uGA7Z
DajPEYZ7tSPwHGe30Hp/DXwUlHOH5qxhWX0d3YjE+NAJDjUbyQRHJ3SL+SIuHK8/1hd9mX0mR9HV
H9hX6E+P5r76A/TbfiHdNK//B2kTO1mYSDZjnddCGL6LfF774dz8ZPtVWZYXDsm36oknPtigne5d
DMWpK8ijoYsrmAxsyJeAjLfEr3xpboq7hMPdP92g2/be5qVpoGUpNhQHEJuEa2gHywQgjIfUCVgV
gSxJsvuXben5H4bBxI1qDyvcqnDK1ukvvRteM+4ACryeg8/LXnN4EdkK2pr+D/sYajIoeqJmgZFS
qUF8f1nycljL/9h18VnA/JkItBWrrDm9fsgCCSyG2ySxkfu2Hg+N4Qa/GDezg8PWK8CB4uWb4Uf/
qzjjMt6Xx3DOav3mRQalVzdrwNKi2HGRSapYqJRuvpZAQ7QwHbqWW9UdVmTSehCkscZUZJYnoE77
j2OZ+Pj0LF8ovbRVQlOyTNcSzgT7cbT5rmjjmufNjuxRlTKXJS9lQJY7WONwxQNpFRK9gXFs5OGG
IuZrWrvua/bFzSlg0XNjscg/MgQhw7LqTX/F6HbH3VtfhtsYO9xQDh/fzyM9v9fVqb6wKcbgJ+A3
54gywZUX6sf7a3Z742Z8QRCQPTiXNHWXttgxfnPQUP4Ha+UxaTL1lflNdSI87dfLr+LF85hRPpy1
QwGgc4KWPsAnZrmt5bPBmrx18/YXxgtN2S7ZDAfxrlUWGZT4Ca5fKxV+D64tdOHQRNEfkldCsb8o
3NkmhO9vPeeDq+4gUBDC48ZX2VNc7p115Crzmffaz1YIZI/9XfLNNZnABc3SFpoUS7fZAYkzqHh6
XI3KCuCBpi7VxdO0pC+N8uTEHllP+4aVfklkkxDDQuqOQPsE5myWFkIfGhKJarKA/O2zwtWXHa01
f+YDE/RnMXJopsXGBdRXCFR9Qxq25dbOhxVJfYKbzLBPXeSpZ54wl3mtTDJNXja/ICEXkCjbmYNM
1zbnrbEkCblgY03AokAbli0lsjyHrkiBWLj9N7FAy+bRE9/n4aAj3+Eqklg+Vcyt7EG0eO3o+ihM
jxgQSw/N1Rf5hY5vxUBgQWNhXKCFzjbpFvvRVCQ/GFOlqdWoP0SQVjb9cJ7T5DaO8BnM+/vwT+Tt
oXPelHeh8drv5opBFHzR9FA2NhyYSaN9NVfiF8AVLkbqTVhWkv88Dte+cjWYtJ2d/8RUSLwq0Hzi
j0jpbZSl/vZiDJtg0wI0YSSDiEQHDsETyqoZ40EGH2x53Yg0+MApD+1pi2twn/EEEx0mt2+eyjsG
tNhElBTjBiQQwBhgkqOaPDreUbTo71F/0lQPnTqaMPz15DVI+ve8JjP80By5bGVgoT4BeLPaAAG9
MwKRs43MoUsJP41t/FOuDD1ITMpCX2PEJs2jvfLeQEKvWRZ22ELUvdStX9Tem5VPG5ySnonOn9fD
Ae0IvgoZyhax8Hk5I6NV3/wuLMnGqQt8TLXfINM4fUOHqxzsCYYjtjfPgEqDHHvaTlq8cZduG3J4
uWH25ndfzfnH9AUpKpvUTTbs2indDv3ez+ip3NTMFvflNlxh3FK4slcsM24eSmUOknCjucgiPtur
9tWsY3I3Mif8FIGSq2n7TfBIsbJ/zYeJkm6K2qV9qJf16rlhxhr+U86xPztjoGN3NPzjQ/2HdRLD
jnc0zUaf5PvNNdPjTiP54hgI+zdtfznNON8QoMT9+73lGZ/tcrgHr9UgWwwkUcWyWWNcJQRLM1mi
TdbUtQrc84ZKbaVwQd8eg81oOrMu0hfG2C8T23+foaUS+oHh9JkjmDAh73g/lW+GbjZjIkQSrf8K
fXmqI5iJIopubY1rfcTKiFwEfuvsTmQBU9MMQtvg1ILLsVCjyPukOA620MNxKtEW/ZKCgHkhjZ/T
cQN8vz4ysDXBYbd8zQ7IGiLyn+fVSSKRGYun1oq/n/DcObKcZJ59QpILKysVnYRpcLpjwNHPAKWZ
fs5pXEo34F7cxjAwLXETPmT2Map7aJdMuLh6VMDJIUoc7Kt5BW/Tyg6kgYN/yhbmVxxnbrt57mJt
U3cLw604EA0iEe3QZ8ve8napjOM71XJWrAklIk5rTo02+0T8g4fpNfkJdZelnq3hSLrmB0iAgXaD
1guYKTsM63DL+LQ5x6TXEhU287szPTwDxdnHHyuPJ7+VyZZbus95B67w23+bHxxyMo5tHEgdAb3L
7PEOpuObEw4jVDbX7tRv1d/sMFlKL4xvCJmlmzy9UV4EARGjLDjtjmIK6RonLHdS4jHrH0YverkN
iW2jx6Kd9mouPmXv2SkrRHIW8zLDNjCF+uYAxS/gZ7zkJuoJCn8+0ixxxCvebTuB7UhmMoWLR1z2
iHPcmJRxhZwvp+VOY10LFuZTXn1KcMuT3ASRwmv+fOBiX+6LS57PDWHOcIGJA86yDW543UKK92N/
xaCCIE7YQkFIscFL8dqvBJzH14F3oNqCXNFK1JtxgwmwJcyBjlgLVHaF013AZccI/ZaVnIy9xl66
k5ccj+pV8aCz3ZTcKwRU+naHntHGDaJ74ZT/hBBjx52Lsfv7FF7fJwLTWuURmV7DC2QMwShrboKT
E1fZ2DGyFFj0U5qbvgif3rtyewgpz4e+1d16mfBJxXZ1R45XxBdCvxE1faINIlOc/xXcnfxu3DMw
Z2DUk9RrOECWlBsqQ19cqRgbX0EuXMZY95Yx5UXaC4tsV57TI4f6DKHPSnDQbPwwMEIuEVXIwhg4
RDZ78UlUd/Gy3+lwYYmz+w1u4m2k96XwXpQfLz9eys7bBdVRPgG7G+z3rGKZC6QQ2TJiypcbuMKi
uUQn3o7qBJLLlENZIOOFYMB2rdnPTbgbNi9fRm8JqDRN6CJc6TiGCoqv6sytOZxZZGx4culpJ+Vu
snHvcGiRFggeFHnd5R/YCShXVFFN40OOHV4eQQUQjA20aGA3vy9lRSq5CSbErIwjms+ecieb40f1
pL9qmLl4Y+BqbC+9YyRenuAbhlHcRgqhly7awid5tCUcfmCW4cEig42qJ6x+K/ibPwyIO1okdu4s
uaG0AVNcdcJW2nCwVOOS0RefnvE3j4s1bGSshMxUuqSP6jc6ZV+o816/DIQPPD0rZroIS9SOZOLm
NEq3elX9ViJLhCPdMtbxpVAt82hCg22IXfybLAFtlRYjwC5mU7KEM1eH94iXy5sy7CavWsfY6Dto
Qra4Mo9TSDl6sx8tdjFHZt4NoRZAydLilb7qPsdv6OAKjeg/5hwLDEsGqylJffX7/koEuKS4hF4+
UZgcwjtc/xxk19gYvshsRKS2xU1R89+tA/eUcgMrOxMjc8kav6IbTUWQ+RUez0x0GJ647RLCLk8u
f5mrIrSfh+JCAEfkCQt2BxEXSL/K17Pce/dzyMmSy21QOiU5P2d1H/5Kx5F587eZ2o0NLeKS/pLd
jdEazynf+H2dx3sHs9rUN3GuXBgpCk5+Ej70I0FX8VxayJrf2PI3KQzRT+twUgDEXYRw0dgzn9ni
Bdo8W0Z9qpbPwVJv4YlNQRcnIhqqwqKdmpStuennzBkwMZrFKKLs0kOq7Pffyb5h+CZAfSeFwSou
yofKkCc6papTXMyvsbE0wJ9Ve2Z48i6nz7Mi+NcazzxHc6gO4pe6SoinQwiG0bdDhQcfZbi+H5VP
ng6j1hqgAVz0xJBZgwjtwn6T77KTnZ4Pll14EgGbbXPHyKcYnWz9+UlbnYAwzAef2OPm1+it5lIC
CtlPfhGvMcLfzCpP8eV9ghvwoqplB89x6lugSR25O78m9d1s/S/lA52tMTa1QzZOuAvMRk8ZTsbx
mcEtvCk3/R1Puvc81KupQh44eCECWFBILgCWq2ab7fSt4HBJ40fBjbWKvOpYHGYLbZ845X7w1S+F
gSGcazteyXNtj9SquUc3bt3nkqiPQ7rtcXubj8MKAQa8F2B5ys6DIy1eftTZsidA6TDm8PCAWQDm
jwqbRzG9ifbWPLqtzrtlfPszQbboTddMKd8OgVOaBb86ol1/Wq8LJjlHPXTX2j+8aLm/dGKrwOoW
XOcfsJhn6AqkdGiIry2IbixfiDegDgwRjeX7oMgLfUeJmZTn2VJcZWyfHD3lmnVZLNNLTuzop/7F
Yy0OjL9sESwU6SOGTkNlf6s2siNRsUVURMRN7Un6iJnUjBYBbC12i8CiuPCEaE6480lKgs8+LRHx
XB3gfQqM3OioM9DyT6r3QjkjH+zeriT7Cr07ioHvcs0zQZY1cWdo7eran5Ce8zxkmFLpmyt1FTwd
7bM9Z+d4xfpkeJ2j3wfZhoh5ajbCMjm3C1hU+t+Un67xKK+JPSD4giadrY+XyIlJg4jC88YIG6XH
ayN9gOv+DlRV6/D6wtEW40jHHB7BuJjtys/nglvrDZ56hxPC3AYpXmula4HjHvqcW8x2AYxY+HDX
6o5iOutx2HDYt4c7ajKi4MVleIXRIaz1A6hAAwD/4KQ7499nHiCWHaC5HpoP/NGdijoaccsnOza6
vRi9LstHQYxrcdLoS1hDagkNDSDcptCUyk2IWulAlW3sSc0iJianPK4O47k+aft+Vfkp5uGqbVDZ
XiufDWbXIlZazc5puNC3IgQSTmbgj/c3lsGhAylmhXsfO5/gwXkEZqHqHZ+2YvqjP3PYCe6V4QxX
Zt3VNb7OLjSlDR67HDaXkDaI8ssNnXZ5T1GgPx2DuhbEmEdnFvUJo97xH87yszu24JAGuZChP3np
uuW+2sbUHLQ1pR3ULtK7kQHRT/NJpxp1frydPYJTRaktcywsmsx5ivOS5hLVQb96FdtYnOvf+neC
8wYfFR/i2jAcLZkzRo/u9FTtXR0Zh7g6gyuRpBA7RDu5739EoipO8fy1VbgxW9v4FPacdJmyy8KP
Eg6LwuJS6af6uTiumx410TFKD70yJ2W8ZNRKYfpbMv+7UUNEnK8PCfU7aBPYyiX8HnAnDoA5bG4f
durUdLN83uNCKNlD4rfVLXkxr8Fk1imB0yTYsnNWGe7Bg8HcFfCKWVNoAYLJm3zV+Hb64LlGyioe
Z2vpXF1fGh+Z5BZ+/xW9FmTQQsheabpN9A8NNcoiNZs25LcwVTRh5mYc1s/pAA5P47z5HXx5hTUy
+arMFrRzfUO4+w7nz3xNRLAG+qE6uTLP0w1yF2hU7HwCY31IfAZNmy19j8vnugDLeE8lLN0NuGVo
16X75KxC8HuIAc3769DsjIXJ2LSbKwo01DXnNGNpL2TDCfHVP+KRqQzLEhKEjj+ZR0XCC86wYw6g
jKLhFihEu0Wb4+sKQD4PqK3l6eMvZTfZFf2ClIVuODT5MUp2crbJCqIJILLbkAzfxB1g9tntX+PS
ZNrFDDJnMLEkVVdJv0Z9qZqQxa6jCVzzmlOWUJdRC1EkYOJdAYZQslN2y64ZYaFpcTneZEMM65ng
B5DqsEcY50Hn6DoOY1Z6V4+zPfSktoEbazcMrPO5IOBVaeEiIeWfoUqOyVob4HBc2Zgjoksu+le3
/xvst9O0///n/H9/ldAsQ26TyOaZvvv3755mOKEjFXw4Hhr0MBFtPIp7X5Ofi7/HRiTFntHgohFk
swX+wG7WAozF5H9ZhQAoh31Ts0TT2wKl8BWu0u2yHyVtUVZrU0DSbv099PdNGdthp26Atv8ek94v
vj2bfuLv77NK9cyyxFlnyprMYrlGiBb9SP3Etf97rJq+8RdH+ffHf6RT/j329+/+90dMtX2xm0dd
43Qq462/n85SU2HHm57o75+SYUVjMpn2dpN9b9gtBtx8a3WEqIK9r8KLlSbD32qy/g3wAB7hAMnx
ZArcI8XVX250SXAMJtKMcAcshEOTq5ZPtsKIm3cpPsOYQR8VfIflyYBYnayIZ4w3sGFDJRq7Ffcr
jsXDZF38nEyMi/QeTKbGBkZ7XgqfLgk7Mskm6+MMD2Q85p72DIWiNtkjj0osOoYg0dJM5slmC080
VeItFg73rMNguZusllGccPT92S9PRsxF3Q7zDG/mFI/mfDJrVifb5jqcj5gmclUWMcZ+lSZ2SJlM
FPI4Pqf9PmswgJ5NVtAoJn5MkVk8HtEF/hdjUjtmNT5QhdR4HVNwtJ2ekaflK0JIYZTiVVFP5tMa
bIt6sqMeW2iNdc9BmJBuPPbisEjz572LZTKPOWIQkgSMB9rJ5lrE75roadwqEA8S7xa+oHyXEC9n
JQHoESSvtxpDpuu6TajLv7UInRnnWvp3ycNfQbCLZ08gx9v4iTPtk7gvAk4nW+4cf27NgJkw4Ngd
TtbdMWwKdTLz7hRJciTBZcMTxMIkJgPb73e1y56Q7SAEjq8fc3jFLl4a0RAdsWNuathiVUcbEI8h
CS84pWuTwbgwWY1Hzyu+s69jMJmQE9FzwMqRAAAFg3Jjsip/ZW+QuDrFE1n7Gsa59hKWb4E9EB/E
yOEjd+vJ+FyaLNAjvNDJ6SgWRfZPjGE+BBWEdWNIe+udaLjbrcsO0UMkgTlUTRRvY5LY22baa9LX
ZzQZsUvbuCghKeQmpIXJqt3As/1pGI0v41Uwe743o5wCSmHvrk5G72jFGfPxjkIVbFOe7OAzDaep
ySBee5oUvdxqC0MhBawbhnkzvmFzP2fgwcwUFT2/lqxEV+olcMhygSIKcuRkTB/jUF9NVvUFnvXv
ybzejEY26Bf3R9A/RXgamNyLuN33xoMtsPinZuFPPPnhvyZn/GRyhpZZsg0YmlwKHQHf4xKbH+6S
yVlfxWJfwGo/mjz3y4YBUaXqgitPjvyk9H5qJd4BchXfjQj/iGby7zeKkzj5+XeTs387efyL4IZE
1dO3Y//fTjkAypQIULGVxUWm7SS6f7nfBywkJ+gAI+TQRBkfws5NYX+//vVC0q6lhJ1blRVn1pZU
5FFGQuuMUXdLSRMH4UDOOTY/JaTbXFbhGYov2POp6JMVMMUdEH2Se6Omr3Q+gI54eStrWWbdFJMQ
9k91jsHECqVivG4jCpWspup7FcmhDz+jeiBuFd6XCMmALZZoWo0o9imaIUr6n2wKa0hIbXjmjJRz
IyWcQk78UalbO5pCHuQp7qGegh8GmKph9wL8r95qRAOc3CpyItRkP5Aa0U/xEUMyQn5uWcFPbFjS
KWSCGE3yGwQnm+InjCmIIieRIkqGb9EQP4aBaz2p0V1hTFxo2V91Tm+/DKZoC9wBdqYK5Cio15cu
cVb/UYCwzWfXg2ybveDgatVxyARccYAbZYVZpQEWHD6ReaoCka+hLU+BG8YUvZGQwZFOYRyI6FaY
8BqwIt9MrTsGpEOILCGAJRKN5YGgQMucVJv5pN+MJyVnI6Hp7CZ15wuZp4zcU550n8mkAA2QguI2
+oL8DmZo/OlEJ8Voi3QUMdpzR4CXvBWRlVbIS3NkpvmkN20GkTbeAJ94TmrUrKABRZ6qvzXRUsUE
sJ1uzuiLgudlf5OF4IhZCHOKSekKF3GSvT4nAWw8Y0g+Wwdskbl5FxNgymASzOooFKRJQlujpRXQ
1M6GSa6AyraZ5LYiutu4179w+v0dG33ma0PfYdAPBp+5GIDLTjKJd+VJxov8Tdqhl4UyIOEgbqr0
S5PsV54EwG+UwNEkCZ6hDVYnkXCVglNwm8GUQ0FsTlJiNLgT088mzl6fWCH9JDpOER9PIuSXWOPf
FPVXsT2OqJTr/Di9xCWZRyyqScisoGiWJmmzgMY5msTOz0n2LE8C6GqSQseTKFqa5NFmw62Ykhzm
zVqK6ReDj04XWijQol1Lo2C/n2HgdZ22SybxNam8uUuM7wLntALL4PSQTVLtF2OeHu22MYm4xUnO
XU/Cbr6Fyc4k9tYn2XeG/jtirMH+28GWcyT04Qg5VU5vJOPjBFPXFOLqJCefTcJycZKYC2jNSdVj
CDXJz4UR7Ot/2DuP5cixbMv+SlmNG2XQ4lnXG9C1oNYxgQXJCGit8fW9DhiZjJedbfUDPQgY4Cqc
DnXvOXuvTRogTYjWeiamDhKee57FtG5WqCcgNhH44M77suxjDJvl0bckKSpnCOllWPvIgGNGKqb4
3neDrc8sLCGohA4aUxiEJwOShcClamiIud6pbw2tVDah2O4NMeCDpxtwXTH368We79B4CsWwP4p1
n5iBgv4hXom+J+2yKXdBjoTPsa0rcivW6Fo9AQHkHf39yDFXOpd+4mEwyiQLOMABIRDRaNdgCkRw
SDY1GVqa4AYUAQ+0FNQKQRFgnHz00sZd+25GkxNcQSXgAh2CgSIkA0EaBB1wg0gwByq8A5hk6TFf
EAjcTDJhIggcgbTlSWAJJtQERfAJk5rg2GqLD35xpuwwFggPGl4mqAvkV91DbpqvsgXIEBwMATTo
UJlPlg4KyhZ8Q59Rhao99+xBdrB8cIy9wB6K+AbOu3M05u5xEhyE7zCsYXRXDs0OZyulVzqNMdCO
VcbYCx3XjPeG/lMGZyKDN4FFPVvFgqBoiQ27gKeRokbTiHCwnoq6gtddqptxmM6RoCx6gVpYgrco
4VzkkDbSsLmb4V9EcDA0eBgMz6qdC9Ue9BOeHyOwvwHsqJh9tZsUnkaYKflVaY0cejOGMZoHZaYT
oKEp1x3ff90KmIPMUpLniPYTZIc9UI1Zk0xu3poQPQLyzC8y3Zt3ldNverLdGbTQ2SY4YjeOkMf8
aD6aMEIqgYXkUEOAxXEfFJAICChsSAIXiWUKJLiRkLGA4EfMyLsKBm06OIImqWGUgIjztmpJk17w
JblJklkGsItA2MyyMTKq2k9raN8hNfCy4AYZ9HRifMcPVj76wFEO1dkbW/N+1m18txD+MyxpM4OT
3fwUxpG5xQE+7z0N+zTNHNPnqNVmgCyhRTOlUgijRyvkQG2JLKr0Y6NXzHNuiITAcDthJQWxBZxm
Qlubhat5dtBdDZejx11ioPfTCCjGgxgzQo4xBCGTwpJBiDDqNYZLBPWVxq6O2tHYqAq0Kdy+F71T
Adt2qpM5msFdCUgh0MNVUyNVJJvU3ppV+80hqPuced5p8piueFa5I/kyty5hwZ0brMIELQLHyQWT
EznPIdQceCrZqhOQjipIHVvgOkwIALC5b5FgdwwB8DSQeDRB8mQC5wGu9Wolyo+k5Qe1qJN6cHxC
eD51hcRYgfCTCeoHROtV5FdgwphwD5y568yuQW20/AqCCnIEGlQZ96owhGAJBSW1PW1XBa66dYt+
5bWMnACIg8EJP5wh83E5vkGAZOAvoCIGY9u8Lacrw9GushCYkdKiUtiagjiqBHbUMevl4u9Vt6pH
R6WNimZXirI3rsAkCTApMNB/YdgkFY4iRsDYs8EhUlnTkym4pdGNAITEjbbxrOpUqdmmaNzXYoE0
QWtKBNsEMgilkKCcJphOtcCdVJpmA7SnbIybVWgM6CYFBWUhzE9Odq8zhdb7k21w/2hDHZNJnrE2
oZ1TA6NeOxH6NAvIWBQh1agjkwvMuzrPYDfanL/0toVSpQ9YykJtCja2hTl06CNkilMQb32fqd5s
JPfQ9SKChunVsjeKVQcPqxcwliaILGbR1PPdZB0x7TgYin2jORX1rmabwNdS0E2MAtxyaVIYguAq
BcbFTQvOwHDgTPbumvJcw4CZOqm4oRXk5EHjVAIwg/BlQPoKBfmVCvyLmsIjHCt8G2DBDAGEgUCm
BgIzLOnyZGWb7obRvLJqWvXsT3RrVStDBUm5EfKYYdm3NrOho2bdDoImi6enGFKZl8SUDkIt3WaB
wg/Gya67ZIo+W5pirkLBnYWe+GWbJ8zd40kXJNq1KXg0C04aga4diljQaYY93vY9MDVTsGq+EVMK
hbRm2NReAyW4nH0ZLGscnIxLEeQ0lxzn2doNPPq73psrCLepBWQG0w1+9SV/+HzhNkzYFFJPyNOs
rhw1/pYYSbJrLH6hTjBxBbw4E26cPqIe740WacnE7ytwOU6aYGVo/kn3vfRZhT2Kha09xUKqcQVP
lwqoLoNYl7YWvT6VvsvoUZtmV5otjQ24henlKHW+BvRdHb51o3WsyZQ8eW7D0eGatHXqAJcPklaX
aUUwGTStZ9y2AtcL47siRcZA/O57CH3PqCkOECyDIoG+ugD6VEH15QO/LsjHbhsIyK8VpJ9SMLmw
K1xb0zQSb0HFwRMEYDahR7Qre7gMybwryTmTUgYebyLVwdX63cYeDQSrs54fOoEMdoIbjOEOQnbL
VqqgCDs0LjXCR0JBbUxV9c+JS6/lhdM561JyGgRp2DWojwbPAs3o+8NVk4T7vidlVdXhBLno/kbo
iJ5gEksBJhLfsrEgKJJ4RGkUpqIh7R1LMIsmvEUb7qKiqmt7eJ6DQD0CBHnqTVhgZd84F3wp+4L9
Ge5NATmOgnTMYTsaMB4ngT0S0s1xDf7RsPA1TE9GamNFJRdiFZcoqxpuBwFHPRHs6nYUnCSz4Gek
GaUKZnKu7kMd7KRc9R0BUeKSaKIrPYrwBhvRbYGwo9RRGJZTtW+SdF1pin+v1jhEgPHRk4VSmj6n
sC/7+WA0eCsUIzoxLLylYjIjtgDiBTWTC+VHOFfVysmZ3eXdQP6Xka19gW3WrUF7TU9JLnCLjR15
TGhd7yGfLE7CBddJs3AQgKcuKE8fpucscM8e4XvXqMx24H7ioILIJyjQSaCgIYrqSjChRJTQ5yBY
7XaCfhjcYXEoBSsaeABGHUijKsTRUNCjyfTiCIo0tZtvusq0rtw2kEp9QZZiwTqqLcYYEqW/typF
oRhmQFyAQNIhc2WCPm1goHLKUWDyobaBen2tBZSqGQhPVRt4qtGpbwY01bmmpwFdNanBrMJEQc4H
eTWFwBoKinVGqr+gWQXSOkJr1TTGcCX8VgXjhCtA1xGyqy+IVwvWK4ULSoQUvwIDDKwDD7YQMGwj
iNhEYLGzob65go9lbvNhwZPNNPshF8CsCmmW+9trJuhZ8EaMsq6LCiQtJBVLELVBBatWoLXmoROE
bSQw2waqbcel4ZyhcJlyfPtgbyMB4FoBgxhB4tawcQeB5PrQch3B5uZa/+brcbnSUYoXPqOTSSC7
BbTdULC7owB4c0i8qe895nOMf0UgvZD8pxXcwGhMX13B+M4C9IXe6dLvUrS1HankFcP97eH/yjRj
VQgSeLLN+eR5PVIOxi2FgIN7CMJc6OITsbLmRVCCF1bhDJcCHE4FPRwJgxgWMTev6DYZ22llwSl2
BVjsC7q4qZpHF5axLVDjUfDGQWHcmwI8zgV9nMJAdoCh7tCo6gJH9l0wyYkAk0eufbkglINEYMpQ
lWvBKzsoDwwBLpNVvAldnJyGwJgZqOBHYJSkRgU+eaZ6PeBmfmXzoJhdtCKbcJXksbc3GFscg8J8
jzLFu47i8mZWMXUOujFuCY0ouQLjeIEYbSSmvbFhSPuwpElCpGcpeGnjbUB4kgl0mhlhhbaXnECn
oevgP8P33LizgUgfYPUAuboWhLVLOZpZw3Rh986Th/guw+qH58WcNlap/MzNbjfYrs3MTbl2uvoj
oPAGMxatxFAa885DiTELUrsSuLZU7QvBbQcO4O0hBME9wOJ2x9EAnUWP1BJQ91QxOHAUFMU+rK6L
SeeKoVG/CuYa0pzAvh2hfgfKUywYcJL+aC9DBtcFEa7DCvcFGj4N2A8NkpqYnbfrTNDiikDGC41i
s9Hc1IIfNwREDsPR2jbfOuGTC6hcnwdMHXYNr6ABY86VlOQbQZurAjm3BHfeCvh85A63igWGHgsW
vRJAujKq7zbEdEPQ6R4M9Vhg6rE9fldb5UqHss699mYQ7HoJf31UAbGHgmSPYbOnAmmP8xewsc7e
r+HIQHF383MC0z2Ikb4TUCac6QGdIKZw5iPcn+3qPQ1yBqRL4kIh5J2/Xw2n+nZoxVC1wOs9q4iv
l5cHlQOTXqXgfcF4Zloz8f+V5fWX/KnfMqo+V5e3f738t+c//w/5j36Lu1oedFw6jMNOU4af/Jch
HgnCgIi+yT/DQ76ye+o/A0WWKJ/lieWxr82/e+zvXuJDmyn7d632N8Sb2ZslecJPSggPS7TF5+ry
6LI9L7h/JYP2QTLqPfOTgnwlFhxdOG6/tpXZ/2N7SYnBRxO9ONls7ZNZWRGM1+jAhJP5mCbtzF+p
tAfTzy7ScnL3/mhAy3HpnmZ9ZR1DNbSOc+i7a49kNMZrbLbV/OuJRF7i2CadB8XYf71hedmyqVAU
2tlDeFoeiizTPI66i5OtUxMT/zLcnuV1yzPLoshq/nMmnXdxZGDctnMMXbH8v8vTrW5Zh0J/n0zd
QjDs9bhbbbQCERSxEwMHKFtCK3Iqmvl+yr24Kun+mnF738Y0aPp6qle2JIMtC31JCguLekbfOKMQ
gTrjFO3HqKC1yF2L6mesRaeEG7hZ0zELm4Z2oaKsiMvU95FQnGIBReXLAS6by2PZEiLROXW9r4lT
LLQee8PyTB/AlNz4Zf4jHSTl9s/3pUu6xNTZRx84GhD6AfH38tlloAh5ROlP/DnR7uv/+/xflo/9
fM3y1NjSSdGGHFfonx+e/PnNllcvT/z22f/Pp78+oXTjZud1zeHrtb/9n0Xk7qOkPqUaA2CYWVz+
3AyQguXF6zDw7gcT4SIJH+7WmdpzQukZnBT0jN7NaYYpEaXL74mpVXun8ukKFOHBSab8YIdxfVaI
5x2ahD5+G+z7sN/EbXogZFUnGgCUF4gVOMnK975Wf9pmSJpYRSO+ThnqA+XE5xZazLIhFSi2TU2M
niUZ1dbay40RAgwMot5rdj69D8WmFNC0NYU374EBWAESmUsaqQdIZ1V1E7SJvy6DvsKsRLO+J0Fz
VbvMRWDoxxcNDI88+9EHkQLZGQ0UY4F1l0w3HSW6NXZ51EV28dDakhIdQgbRUFL0VMnWDLrpd7f4
FaPUDA7VqN3rTn7N8LZZjamKECGK9ym34H1va/VFm8Pg0ZiXqX6EnMrFz1V0N6lWcDOL/O5q1Ggs
dXQwNYM2XSdq8DTwjn0xTms/wbQVK2iJrbmcObWA4jholeF+TAgl3VKpbwp6i358HfpzuiIMFwmN
1n5YQeJu5rhy1rqnnYpw6JCf+ojRG/8YuBhAVMd7TpBVtvRB1gGhfvugQ9GTNxTvle9dl6RbmP9v
qrNN0rSl0WjR0U+Sm6Zish1bJRrqEL+ujxpUp7l2Mq1vjmV815MO82xDMc2ctL1lox0PyTdbFdd9
gtzQSatnXAYZmFk4J3UbBARrUCfVksjiFtjMADm4PihmMR4qh7lDQA82aaP65AzKFX2Cum8fKpVx
scbMtM1hmExNtKIZfDUk2nkwXAv9WBdvWre4VFqj2g6Wf63o5lteSd2Wr6NwCF8Mqa5cKDEs2DTH
GJP4+U8njU6pP2AcDyrlMsypoXE7gykUKfwmqX4VQBkx1L5e1Q3lgAoJzFQGhBgm2ovaGj/sRNnn
AeYK3npJOYATJpxvMsW+7+16vKH2qAcM1hILBZhtOd7egUdTUQw5KqY64ZpKkoPmMgvKPeXk+PeJ
2Vu3LfHRlo6LP0ofAwYoOOpzdLvma9+o4FLa+TncK4HGNGHW470J1f+itNt3moEy8RuUjVsx12sL
THxGl27KmKuakWkzzRXGrAZBIhES2CZ31DVtLH1TJM570NfhU0F5y/c9GMRDtK0GwG0+dd0tgNej
mkQHipmPemX6h4pfSPEMhVJnYT1qRXtOMw8NnMtF1CSTBgqbte+N0N23pX/ZhFF9NE1Su/uCBKsR
gzkmrLHpX6u0/qaWfIOsRASb+bdlod004cjUj9+7h6trMRQ0uulDS2zlso7wCegNJTwl1FDToMNK
ImTgseW/hBGi6jlXYeqEGYNOPMBt6F8Ws02tl/MDeoTyznQNRYV6yD0MvkF3MlHYDRh7mhqkEpfz
rTFA4ysVkgCAQFdvmU3ZoCGPeG3YwPdM9G0apT3EL0mzdWZzuM/aGpVhjFCG3xYBcxsqV4zpAfhp
iG6n/NQ6UXDjdNyTA9pCphkFRIZr39zYU1HD5Ogv9eRxMqNu1yRMw7XQsUiX8d9bSmidZoHE0JF3
jR3fq+rim6gtwQfOBu5Zv+PsHvseWcxE6gWVKStANNUP/taaRxLlnHZ46IqBtuXwUDWEzid9+EM3
OmNVUSzYthaa31Ej/zBz+FC6xGhcOnEiDp63qvFMp03WwjuJ9Y3SX/MV9bXe+C2KUUof5tgQLg6j
kjY+SthxKk55MLSg81CTIuTYzYpibYYYUwU0oCxBaWw3VnbQDcBClhJeQxYd0GgJCYHu3daP3fbQ
Bup1NaMLo1n12M1E3Jf97dCQ7aiTLXoxlWDOfTUwj8SvvMeQUim05R9jDJJwqENSxnv1SVGrhl+9
xoNkQcqsWmDjRIvvx87Z9nFHCb8wKPAYjmBAc8wW1Xg/tjp6cDOiWqysZ72cTy3imtQKsksRmXHk
OkUfnZNyzjZ1lp2pk14r6iJAj8xNEduw+yun3nUt+v9hnJPjVLOjvbm5MoMIOE3Z+5QRxlcnQQOS
juN1Qt3+OJQ0VjIXG9cYG5iGC++gjsnrgOCVpKHX1KaZrtrxZTcr6KMnrBa2joVJrQ3Q00jhp346
d3WcHqvtNGS3aalxTc2972XeUMxvsfja9VPiqhGamfLehoadz3DyK5s7c6Y4H7acqgQ+wyjLzvXA
CUTNjtHePL75anU1qFMJNIe/PsbxrqlYst0MC3IVPmheY2lIdb3qgC4nqxAiQAFd0qgGG7gdbWZs
UPLY8sTswsarHPOhaNrg5IXWS5RCNoxrtTt2QrAZZKENCWaKIH8MlTA8hlntHSdzfAkJwKHSb0xH
jdEe8hIWtWIFG1IciosYHdQpqXLtUHnzWpfqod/ou7HoSS11mBdUzCPdptB2qkA+l4X+59qy+fkV
5Q1NFNGY2ywP9Eva4ijf3B20ByVJgfw4pBC6eMvRRT5nY3sq8wmCdF3PFJympD26ussqjXTCcu3c
IMZFAUBSe7scJmJWvxoB2n/NQ+e5DOmXhelyKOiyWDZDxaWCzoRtbbYkQCf+t8AkavfzSxlNM8wb
8qBvQznCE5P7QUvi6IXN2cLkkqZmpYMuKWSxrP3lsd71uG/aGIxqfQmR5RdSlJIaUWB0qC8T6ypY
khOXoPOvxRJ53kVWsFLpOBNBTbNz/xWFHSQBc5Zc3S151/0SnOdYSJmW7UhyFOeKaoyXGntb6RN0
9ZJ9vZBZs/qub13tYDsQi1xZzOTX01So0tWgDkKqAhZ77EpcZ3VhXYZOwQXC1vXj1BXGcVmrVUU/
loNNWLhOKTYQRmxlGDIWs5hysLV8h2XNZqq7tk0kXGF0Lq1KO7aNqx3Rsfeh7R+sCpqJniD6DcoQ
E3yqmdMhNO5oixTHXAPhH8YuULaG1AzGecz1shVtAzI+3EJd+4GCZcdpjGOpa8axMWJyVLiHAiNH
fUA+Fd4k0MmwLj0nhxYA8Sb1oSmUCEpLunVTY+oro2cuQx/zpvT9aKdlxHKhXlCGTRspPweZxyyL
Tta0wUdMP8M4/xOT6+SRS9IEBZG6dnPh0GNfUrihQfUqPYS4cYTCmQX11UPRztpupD96nGWx/P7L
pkHaU5pJ+liRBAD0ZB8wcvu18EYYKi5agRWZvChwUyZEemggKh12RYfipWLA6wlI+OsAXDanGE85
OaX+umvce8MYXssST10/i1YynuNmG6rjm4E9nuu+cxjG8vS/MpMIcbNVxisdGOHsHSjuAN8MuPNS
swY+meyKZJNsHNxh6rf5I2QCEVMm3CCvhue48R6qN6LCTrSmVESqKLVlLAhzOWZAvMLR5JzDx/kV
vNjHeE3Hwn8MHzK0HjtngnC6yn4CUZSTctxR9qSDWOJLohUwXRjmhiYIdOsYcCTd8JdcgGMgSLZc
1Od7eNL1AOh126k7qI5hv1fv5uv2vWBzQjZ4YSKGAHFED/BV5/TVCElcty/8V4D08eZH9YV6hxmN
JmGGGxzhjX2O3jRmMdhTPd40I2fAb6yc8E618YaRcz3ucIToJtkk74hhwNuWgEYftNdbAFab6Kaj
HXeBzRihxQO5spBPsJ3HAppyz9N7cKOfUacBLtjgj4VIkNJ6/Si5naUr+97+sK70e+WbcfTvqccz
1muwYxFNxy8WnhkzcFnRX+Pn6dr/GPGGPw8wsNtdcNaig4mBv1tB0rdsJpJbs1ordLGQk5+Bz84l
k+6L4oXjAAf8THeCrtE5PcVvOC7LVe5vNHMb1DgKcMSit8DYC+ChUy6qiBbWCnkcoKjhhpEY1w0k
8d7tGbXFbnwLQPvf/fDabTshlT9P+Lzdipvh3qz2nnOvpLvfcO03n6zzf+RddlNEeQvUXHfhuTMu
/GKgu6qlMpwgowlpqmZZNs//xkAvq3GIU0PDqKkeSwXJyib5qZyKffLWHYM7KKcpuoWt6t9EznrK
dpQVnbN7Ob9zhDCuRaOXCttlstdki/gMmw6ktON4iEmlcg9+fgOzcyhhqK4NZad4Oj12xg07Hcnf
C0QTlIFP80/ofttsm71C4bjEA7ovn/rb+C57KJ9aKg4rfV3/iI8Qa1/S7yYGl11/lR6596PDVDlg
MdbvDXLeeMK55WKG1mCPbAY7NfJpfPsGxqZppw8rc83ZsQLzhrJ0NnFHtU/OJRjmkWr22e43Xrf9
Ufcf9kN2Bscb/sSYgKHB+YkDyppX9olZ2hpg2mv8hhhS/aBujfx1uKex8FCx07HawCrmGc5qeA0K
sn6kZAcMs/7ZuuWQbWk/3iE2q56RWLhXxfYKowReXWrDKb/fEUnUqxMxyN6nb2j1t8qt8QQFc+tt
gh/zm42x29hFD5KqdqW/uMYmOncHdR/uzCt8oea3hqSyLYgoMnFvwQAieM6eJXsU1wvKpg1yZ8yR
EniBG+At3qyiQ26Ba73gDJuuBQHwYKirH4DJIqJ5LhCprKL1HpglsE862CEGwlMnxosTPgVw6hvt
jmalFjLSOVMihy4u9AYOW2R8V9OaUcZaqfYQGQ78icHWuNE+suxQ7cfvTMH5qtzAd9axep1O3ivz
yh0jty1j8z0RTRTdAC1cvVrfUBKiEN0c4527+Q9HvsD9/68D39ZVzbQd2/N0838e+IDsGxRd+nCl
u/0VnqVwLdcYDq9Hx3vRRWFK8Mk6/4ZtBmUTRqNHHEmNEL9Fq/wfvoz2N19GM00Uz6rpqc5fz0KL
1FC79vrhisTRC/nXqocwJ/gDDAFygdXM/WONzy6GjkEf7LpsrwMauNgsH/GPRNfL1/n/eRf/Ie9C
UiDc3/bc+nv7/R8/8jZqp6vv2Y9///O+6NrwH+vvSdF+/z324tcbf8VeePa/TMbANt0zgipM2+Uz
hx9N++9/Kppq/osZCToiyzMd3ZYd/UfwhfUvzzRV1/FcXXMcx+CAbOT/+/c/Tf1fpmuhcrUNT7NV
jXf99/9+H/8LSuSva3zzl+3fr/ma4fz12Pf4DDq8mmZrnq5amvOXY58+aev7lXKiZkftMfRhBruY
jjsd9dwImr9h7n+hNM2LS4tqpU7+MR6blzlTbtLJdzDUqxPjmPrC7G0H4gdyD5j8yWZKTehXwXCD
FSF1cBj5JhLK2kW4o/oXk4HETTFTBO/4HUMtdnejRxGVtghO2+wOXeSLMUMfUhkm1F1+xWR7V1Xu
jWZwFVCL2ToY1EZ9u0O5oYG+rZ17zyseY2ATFILf3TJnAGB22y6bTqZ4h/wRdUt+thL61VnoXCbe
RAFFT+4QB74Z8Rys5n1eopmr1OYuscioIUvWwY1LH6G1YHvF6SbVR+sMD69kriVTKSSuSv4zTNOd
asL6KbZ52W/mpiOuK6UvmjaHfnSRBRc/h5AXR6mok0zzsRtMInWSJ8UJyH8y+JstH3Li0NzOBRfP
pIOS4AXoFTRzM7WUX5JKvyM68OjaqMuwbWBLbSuUqx4GEOVba4FoqPLvOG56rHXNFCOoq+uVToXu
IikA1471o6baaEy4lM+okS0plaC3JIzIvlQceGfaSIZRf4n2HjfmkF1aGX9uwq/QKAxntby/KVOS
YYlCplIRhftEPdhxST1z3LuzTmmpS85zbAnrzEeLpEffqykEDTRFDCbdBIzkTRJY11bQ3ZsduQB8
xpbINoBaqKXWA1Rb3RDcN8JkKmTKFbVFMjKt8a3OkrMSEitYpWDbvPkuxflhv6sjhIUyZUTPjzCV
xXg3jfk+nvpkg3woiU5Kib637PwHa5xvQvY1iZ7FbojIqFThCrojGhCN8iN3H+xA2uSswzR87IzB
3Yd1e5mUenkqnf4BuwYDgLTbo1VMtr2DlNRqmm3DzrzoG3DGU6w9Z+lorG0DHVDgJme7qODR12iz
xtsmzNO91YRXzIuEj+nj7evzl8wtX5Iwof+jPqFYei4TwU31Jl5rR3siofJ96i9VL7/UswQ+Nax8
wkExR9oOKoRxW7bFfTHYjCThCoUm9u5yONaBuqaC1UFI8W9sq7nSc3IIA+BEkYVkVdTExd6aafkg
hAOD3DIegp3XjhRSjNZILr8WjR3hHMz5EzMkWTDWEm5A6TC9oHVqMDRufLf90SW0NxKXIticErs8
VdljSbXD03ub4XcAwsV8rQwPlkjYU6Om2rUu0VjlvXGbtr25D1SF+6pqfJCSit506tdeHR58q8Uq
rObq0cAfchxQ6n+ufT2mMCWlIJ/KpHFZdCaT5GWtkTW5GG9QTbz8ejJmgFGlknjfmV/rylxaa3x1
6P+X5377uAzPu1mq7brUqcKNQ6vtOTA/t1BetcZGi2IGKnrRUv4iN+uiyoCo5BYtILMh8IZ02HeH
TEsuH2pV75tAaDYpYWo587XI9/YhSGRceNIjLL0CGuw8/lobjBIMWKIxefvjoeUVca0jDIlE6PXH
6yN5xfKyiXvJerbo6C9c4gVJLBqEbHZ0oM46qr7lMdXFJL68ZFmggbUOAYlzAjP+eufyqsgRLWBU
UCNSTe24PPb5Se3yecsDfRTfBV5fb92ao9vqi/ums/xtkkfmAyKt0zTtyiGJv9MlclLxogeu8ToU
j/7coXCtcPhVhVPdaJIMMLSjecr6ftdVCP+GvngYpqm+7HSaoNhQrjAzFkeKlFiXyzw6MHvPkTHr
YTB/H8Me6+ja02fmV6VSbtHnEDFWxVdz5pvnceofMjAozCjRmfvoNdb6nLrH2tErWhzFY+Mqw8ox
1LMC+RmyCuyANKIjE7anbn4ZNabc7kQbyp9fajD5naWQW+1SMVfqGQ123F4VCV1LXYW7OzeE42oE
rOdGs0d78WaOEI1aCo/7sOndx8jzUZXAQKceArlbcbOD4mJWJpw6D7vmzlb94kbvIdS6/cZR2u5h
zrvoOBf5TeePyoU9woy2cSZnE7i1OPS3SmPXpLDb8aZx1Je+DWciyiv3mHjccBsNeupHV45MFMLb
mqML4DkS8mKqGmIDIMJNOewLPJZUeGAUrLiSQNnJgoM5kpZk6/TJ5DyLpQ4V1vTS9su221N0773D
OLhAjXrpAi+LOfKv+x5qM6OJ7DhGKuA3lBcU/nCrQdHosQCaNLgBJTq9dkjjoz0i3/nUQsxdZK+t
0UOPLjXAZYEgsDiSn8rB+LU9laq+K7tpF44FYSv6SObVskBa7FKb4wiFRt+AIB+RHdmKkh9Ks6yO
QRJWx/rPteWxr01nLp+UfIQJJfU9REHlccq5u6P7GjYRYwWKhqRsRIpGmUueNUsmVREKJHzJEQZX
W2tgWk8RSZOIypaFtRTMllXXwv7qGtazbffuZoo6dGeMCnSzzw8aBgKqjCwizWDH/LmphUMGXIiW
d+baPTVJxEHHz9VQ87APy7YymLSsk/LdDGY8ZzaQ9RhZCUckP0Pq57De0skhnHF2aSw51bGYMLB4
MQ6SZb/OmVwcQ9nFaC/tXWV7WGbZ62E8o/7Sy30v5bqvvdxJr7+RxbK2PJFOyQ9rUqlYZWN2LAbt
12I5EL42l7W56qZVW8I7+BK9LNqWLzVMSSoyGJzaxoBrV4/Lvje1GXnqsqoxboD/pEDBzhtr4zhq
eVCjtyYo26Ov+ngdgxx0wfI7yk80y4I4xWTT5Tjzl81lsfzeokfHiEUujaLWx6+FQsH4t83lieWx
2X6tipjGdTtANVh+0+VwW9aSDLJe4rvuajnevhZfx+DXgeik5kHlxALcpFJFDFL3mvQ5EIJyuVsW
qVSgraXwvGwPUVlyfap+4FCiNL3su89zVC2oWi+rlIC4tCXT+mvHOYvE4+/2oQE0Nx4cZvSy0/rl
nP08cz/Xrbh8d2KM4cvO+tpFX2qkr8ecHCFilaJA/zpbbak+28u+W87m5RldCXEihOqTRovy18lb
N/wCy3azBNhFvZNh4+CylKfg5JZTZjmVQkP/dX59PaYF2s5pdHM3SoZe4xvSIltZTjPuGm2giSt1
7uW5zxfIY0XQ0ti1yJby6LwdVQnoc/5c+8tjSl0Fa5QiiEdc6ZREzBy29ODpt4ZzffIibJvLhaNn
prOs5V6oUfKtKRywCzW5ZHzt0czELgvwjt1cRggkmxgImZyCyylZNGGIHiQgQRkOprvpEqrZ9SJ0
+7zOXnlDFX+ekobtGBfDHPur5ZS0G2LTtCYNN8vJSaOMId/yptLQbvOYmu6yo/PKRgW2nK2fqjCX
ez4+R5+Dt0uYgUhXybNM3r3s6d+2G9cm1AbBCJfGkWPucw/Lbi7lwq0uD2Y9OLKkjQnG/ePybHmM
P5bNZW1ZLNft5TG/QK2eV97+63KZ+jPMg+XK+bnK57/mXgD4PGnAO/7ZubNRt2V7d/kTxkXD9vmc
HtTzZuntjRrjo/2yujy1NMq+NgNddaBB2MpbX5Zh+Oa3CamL8if1EiuxrH0t/u6xfAmd+HpNkMlP
83cfMTJX2WRz+HP5mHR5nx+oJ8syoLh8ve3v3vuXxxI8kuu5gbgTyXddnlVT57szWNBy5aEC+imx
1bDW6xasg/Rvco3Txwy4AS2LvuFu9fUYRWBONl2l1Fvrzm4c0lOmdBmeDtkXyzuCKWJ1ecvy5r/7
mOWJ397jTQ6+AOOcyx8f1sazFuItWV71+XGfr+1LwRC4/Bqa0Se75fllYcv3/Xy2p2SrZhwoiMS5
PTeDRF6in0KfGFbDobHLadN3RV7ve43Gpq04+EVDl2EBDYOleYeGjDzJ5eZeGjFXnbbQkuN8X8jY
QIkZJVTLKCG0+TKBn73Uqok9Ss4I3Df+1sUTVoks0scvcFFnkZ9Tofchm8tN8TN5UdaWTXe58i4P
xl6mcbmAL/DZ2Fu6e8tle9kulzwVd2pvTWx228HoPjKzBF4olw5VFkvXcdk0lztCnD+6jpHRUnII
b5IrT68GOT+bf1z+luWh5Q9aFkGs2bs+A4nvWWO5x42NZ0lGCZHcGl0PxhzSzfr4f9g7ry23kXVJ
PxF6ACQS5rYIepaVSu4GSyWV4D0S7unnS3T3Vu99Zs2ZuT83WCQllVg0QOYfEV/Eem1hcGFgq6ev
gWaGgUnRv71L/JRzX6JXKYu+pm63+gFivOKDqE+gsqB3ZFqdvdJVp4RH/upAteQYOmmvToM+9W5l
qNutDtm+s6L1RDULT0Sf2vPJ5iO4KZPb/QnX/Gkh5OUM0qQLSS+vKC+FV2ITRojj6MswrhN0Z71Y
XPXp5s9bpowvCGpTKVZrn+nf02/77rLdavnFcEir+6yVib237yN9kt5+8e3gKgqaqoj6hEYvKsrK
5Pc29YKiZi9PG1aCoOCriABHzzaOrBW6lUMuu5hic78ph4sRP7WyppxsO5Vq5V6uFefTra4z2kR6
J7q1QawD8TiG8c8zY9tuKr2krmwTVJzKTptAugmn2y3eI64Lvx80x8QIVUcHQK5/id+H0s88KKlY
4v71uNRXnEH7poeeUq/Gkd0BK+rz9tM29Xu79fuwCdKD1X9WZezvtx9EDSnXru2mOxPnJ9KS70RH
tHFw2Ixdo5EwWSLaUOo1+HZot48aNRQCoMjJxOJJ0Ej/qVELNgdD+z3Sb832afMD0kegSLgvsdnz
cRsEVLwGs95oX6syXlgM6A/fdkiZESI5VvEvhn3t3mbMyY9G2FurNj3rYMwliKf5YpoOZIzf98u4
nU55Q/a5y6dLlg3TpfbHpATLlaRwVPSjaZry5GT1Q7uFLhGh60sccdju/pfHso4Wb+gk5XQb7ap+
JNI2PagIDBFoR9Y1DIpgfwW5Ex3WckKccY0PRMyzS2pG3iGxYf/7AWQSwotYbtYSa4y5pvvO9Ncn
q3xZzMqj5bYJi6b90PSrjxJef1xJZZ163A13g3C/2taS3KZWN++t5pNSFlpkfGoi/57lNm6cxRTX
mTSjlXl8IeJkTwR42KeEwkD0PAVMcykrB8qSj01FrMZ7yeZWT2EGQQDYu0w5g8o5G6NTF63POcFC
WiE8vCTTeBuFCzWaEg+jnuQhjc05XDG+KY/tx9Jn7cn1Ekp1JkEof+7FGTzGQxXBe4G7Ux2dhU80
aTb68xRBxBgqYdxKHB3eestSZTAKpqdMUDI7eRO+Y2+irMugYM+WpnUGM/LIZKu9dhl9YNstlbfv
vShHPD/kKkWyLXJRaXMDLGvMnHO3NlpyVcSDK+2kqGKPFENELlkWTvpAfJjBJ7txAEA0njkBlUQO
fXdFEp+qrntYRw9fWT99FAr4KuwWrBQetCfgLfRMFlP5mOOiTexOj0Fi0hMZ4cvOmw+LiNXN9itz
NzYKKq0DJ66p0zqEmnIvKuI7XksdYMJshgh8wajwWTawNwMxHH1P9w8ySC2F+iHTmnCdjaNnSY7E
9fo7R3GIBsCJYg72TkRVAcTFGq6qv9LM1kbio6zK+T4igg2RZHmdTTvZtxldIrPy5aVJVuKeSn2r
nbkDxE2FUsdkfcnMN7dniFuNP5s4Itq9mkz4g9MKcGMnXHVf9Q6IYRyIh06YTIKL7KXFSXwUbTIc
ol6AHJIz/ZHgzLqpInGvUQLl0rf4k1ZcW3iGxwGkdxFIupzwGc/tIkn34tk1KADwZAwj2SRRmZf1
eouXWJHMxY0qlnI6N6uNaXIG7TWlP2F6D/QvCJawt9XI3nG6oWuyzqOYhqKPPoEx7pX1vRBGxqiJ
/7iRwiBUayUPs9GQ9klJ1tii9tGGETNSv30fpF5vioQsNBvMO59LrcqRujs75moOTIEJRHlMBcWm
WO+PkQyCUNSFHUaEDUXbByEmvQmvvP8YmeUV00l+a/3hZBZNec7z9q2ZEUtqSwzh/6h3mwb336h3
lhP4CFn/628p7L+od+d6+jfV7q9/8LdqZ/5hSc+zHN8RHn30fyl2iHmuY7uWyww++A/FTvwhTW2+
coQfIOo5/1DszD/YgAUSm74uTdc6399P6/9FsfMCrUb/U60OhJAOSWmBPGx7oAz+XbFbymEYKy/1
MYnln2dAC0OXyH1PVYtqA1rkouyTj8EdEFx/69MVjHsj6Stb7O9GJmhAbpfiSP7jPs7W8db435J2
IV3OKiZPX1PtTWmKX8ui0tOyBD9nGFAdHgaHbkG1jMbJy1PtDlj3c+OLa2N2t3RczAc1vUadmZ/L
KscyNNFuYZriefGam9HPF4aKpFZimqXcypiObhUFrPF8mr7ZjXSMZUI2W2zV/FvceVx5x/ksic4d
hAJaLCNnwEEj9kYNugMbLW6F3IO4VrifkyAz8QiXnDmENovH64P0rDBzMWlHjSOe28p999wC42Ay
vqdyKPZrJ29pMFDe7vev7bzG7OF7HCN4oEmFCOPqOMuJAOjXKRXGQ0pSc5yAQsgpOkaVNb/m4HQa
QZ+so8o3EbhXomCnuF41ia4yzxYNkb6gLtQrc0TP2s5ItPsXSA/mIR5pie4kMMW2gb1vQJ+xmkdm
o8zLqWMPILuMuDDEItNr13grhX22fVc3ywpmWjB4PS8DmLPW6o+zPAWJhz2K0o4gb5Ajk+XNNQr7
Bj3AJOyLMiXm6sEZFRY5mhfmrvrmdP3rArxnryLnyICgPFqRpOkRzagnCcxmhvLbycY2HDB5OS5T
ToFE/jRgMWd1Lwh9rC+qtNpLj4fEhSFvST87Fql3FcnetkeTzPzkwx0f8Xg5zi8hqquIpuFaGd0t
mw1oSZN/cD/lA5D+NZjvi9nwuLYmb84EWq6zzYsz5jarU/ngyLo8VDKdT2n9bvD0EA/M/JDPpXE0
M/WVBcAUpiswm3GYcA5ztbQh5U2tCUfTg9STCajn7MAHhJFegKaUOwbTP6saPDV4IQxDcfQTyuB0
EowS4P35KY58gOyDlQ5grr1nWY0UgWHivJOxtA7MX79VZjKfCgd9MF7x5GGgE/U0YEiuz5Lw7BX2
yX6h27omVVovj03cx88uy/dRh3E6VuZ8wOjLdULZ+F+kIdbr0vnhaNjRubSb564bBRosi6nM+uV0
c3GfGIDVZQWWrTMgzfcVE2bP6a4u6asr37g5xIh8ZZOozk3QVeEwpJ+V21B3kLOtSrzSvZn1D2Pu
uyM2+68xcjIhkUK7jUVy6akyBYgGJSu6dUaThXHaRnzqlq/CL31QCBYFJNJ4nErH46sNn4uFd5aY
59I3QzU61L851X1pkTnwXZfiksBF2gVcLBcmgI4/eDQ+ReAKcrXD+CtPcmiBoxZvlTs6tG4XBJKm
IiYrm38ZCgdtZnyIZ0kVxzf01QA/EXulxH9Bt2DdsywUlpBARsq6SiIROsszhln1DWk2PU1ZjM2x
FGFp28XerPvnwl5/ORGm57y8xum4VwEFLTCh3n03Pru1IdGEmyiMCPtjMP3B8/bDOPfOLMYQZtl9
7H3QZBIH63XF9VVPyxzWqk+OQ/p1dpkvRvRH9OXIG8iyaTaT15KTNguTQXf11bjSNF0CXsSye+lq
4F1rRPudRLx5MF7idgCUipAFQ+MRfM9Ib7L7Y0xIjxRWFu8jlwZWqRr4vbmyz4x6mW4UmObc7Knr
tUWtyJu9M8UY6kARleDlJpfu88x5dAMiiVkO53msoW+pCIV7MZJD0K70RZZfmlUDqVzZkuUnwmaS
OXba9dbb1QTBa8UvsJDGgt4wM8S+s2Mm8M7ih4vbfUN9orZq5rdsB5xb/ep9Lt/nYCJMWAHz6rAf
5MRTEnTDW5CKiZL76kc9Bzc2OPkDSSuwwdZghObIED5S5xTH+KkeYdM6HQmCqrSxlNqSmj3jfQ1s
iIpz0t7VxMlDMb3nHhSEZQbT2aci/sQ19zDM6dPaBWloDlYXZstyyzJyQkVVvjmu8WqY0dWa+tCK
JT7z2AZQboyf21nBoCAnYmXRpegIZlSBfU2KPv4QlONLO1bysM5QQ/DuQHhRrTiwq/UwDbAWjgC6
+LWRhR6BpkeCJuOnRfjRRWUDnj/bm8NpAZ7Qs7k4gnwoH0wP562wG7lH+KI5xgNXVzvrU5R3A0bD
9obpn4+PNOn1zDy62K2StnFYIhBS19uALwjEtxdcfIddad5RLzGzZA3tgHJeQvHg2oMWNIw90Dnb
nOpUnY0lLkMzgP/W9mN3h67Y7YI+Gy7jQAxjlOuDcClHhBZqgxIDkx5NXBP8mapKo3j1F8j3xti+
muZigWQBMeeNMzVIBHZCZdp8wqHiEQTndetWDHHovsWDAw1qaiOGVm53n6rmVrqxc4VRQR+z3d9c
tE+kPYLXE7UIbiwe1iaYLjYBcyJWgETSMt7b6WmMyLa4xmDt5wCOLFd2hvYg75yGDQmrFuPgW1M4
Q9Djirwy2ayTZwQL9qpOBcGqpQwa3hvSMnmQlFSd33nBEbGI9j36kwPgBXdt1gxn/P3wSOnsmwPI
j50/DXeMI+9V49in7oOR0ryRCLYtSxp/hIcHyq1e26MbNeNuQnQ8dezc/AS3pnStm9SZwiQj5eg0
dGP0zaElMHMrmYSBXZdnldd0MU0dcSeSZI99yjIgAGdptMc4LowPfgpw2Rx83KIGLkudh7gpOg6X
No4hzi4Mm7CrcAJCnkkydFVACZn6AHpy58WNTW+bZwFiL4ADxfEiQ1SWPowSDB6buKk6/yehFhDp
9vm38LTdcvQExqOryjOZyhb9+GHWhgtfEYFBmqdjSjvkG9uF0ZMw4yn5mF3cRnzLcnAFWQXEUTSC
jVBTnEwCg9JUy2U7rIWy9ogH30kZ9/tYjj/+kRg3Ea32ttYPtux4KVd1iogvuTOdoE5C9bWXBtiw
VV5dM9tvjkPv41RvnYFBd+5xHcjlCBwCSLMZGwtb4uFtYA1+B9aQiJl+knM1UXBguwRBo5RAuKJF
ah5zSkL6166ErBL3YN2N7jXKh/yQ6YniJjOQDrplNW7L7V7c+Dd71eWgeiy5iU3bLXb17WW79fuA
oMOLkQYnpeeb22ETnrZbiy2McxrvuzFKr4mPolAHLyIysyuByvw8cj6plE+NVpXTkZnRD1BrBOnA
+vVgOc3T9nQnD5B7Qlxl80JsotJ2ENPAOO73fTemViSO3M+zlm03QXBs4gLWpv7az+CpoJX7iD0B
dKOsq7rjJhw5Y8dj283e4eXNzWKmOI3PG5Mra7RacrqMMOE64b7fbhayx1qztuyV9TB80wd9qRCT
/zxuD1hO/bS68CkrtJu4ZUK7qYDbrd8HoaWhTRl0zJKsGPSfdWXQ81tSk//S1TqkZrOBU/77obwB
AO3AuWEpyJh8ey3k9rJsr1Vvy5u00+hgf6w6eASJhEsSrTScMn6ruErZyXU79PpW7/9qdcAimeqF
65nTMOrUdUF6BjhDNfNZ7JxADDIR/Nch0ONClBciCMH6WhqNwTQlMS6gbvjMpXw/W+zMv3Vnf8Rf
b7r9O1Qoxpfr1K7HpMc3sk1B/yVD+79vbZNQc7XpFTSGr5vSvB08q+J06bstst7IuU/1LWd1PB5Z
y2/qpuoBalhMvHmFNUlc9AUeE31K+g/HzV3VosMPLUCDP+0Dqpjpi65LFuRaA9l07U5Pb7db1uIj
/Wz3mdh8Sv0JCrBWU7b3QmwKRC7Kg1t5H0gQIa1Em5yCpcBLER+2d+Y/Pr/9NLGn6mku+P0HXsAu
C4OJrcDV7bYP8vyn1I1z5dSxIPC3F+Q/JPpgbnBJlOSkz2wn/nwJtt9y+30dbSn7/Ztz2q6wLiXn
EvNZo11osMKwKvojeZnKOXmD9WyxI/YccMvSpsCi0X42E2Nbj8HN35xuCJzLUr8auHR2mXbD2etK
fhCDHE1SvvbLQYlevnTaQ1doN12lfXU5wdNQ48Pufx/mAEurR3yqxwkbOAUALyaZ9AmcTO3es7Hx
jYlPNUpw3xrtg43Nr9N+P4NO9RajGuIOFcnQF53ewdZaf2idA1dMBAztHfS0i9DCTrhiKwSfn2Ey
tDAbmjGOVqDB7Pym9HNpfsq0L7HAoAh2+AukXOoPBF8Bq8zAnuFmZDb4TLeP1C7HaS5vKYw/CpDA
1Lij+Ky0J7LT7khWOwel/ZLminMyxkIJ8YalD6bKTLsrY2yWg/ZbxhgvW+3A1AtVhvSM6vIUd6bJ
9TU2h7PyvepoCXtnLfNTUPofM1GSXcDk6b8ZzAn2C8IuYNHpRSqf1Zc/XnrHuS+6H7P97K8vaITp
Ido8pJhJE0ylbEhwl2IzNVSMjd4h9hs77NZ9v2USgXnMjbyYmYPBO9Z9yJi3VsXTgo2VgfcKHQxn
a1fE33tm21hczRmETH7z5UzhnDee8Eu8+N2ZjPkRMg7cdN+lPKgennKPkXIy04HkYK8FY3avtN92
zfB6zp8i7cMdMOQuLDKGruMrYVEb03dhwpo59MBs+gXXOu3qNTPWVdhcz+tQlyGNH07+vZfjx971
v428CGsC6UlNOIUDLMOdtg6X5ktb4BoGPrlvupWuDfbUY4a3LZv6Z4e5fuZS0dwVAXTrIv2ksLTO
o/26RFENQYyWn1K+dx0wRSVIztoJrXFYnUsszwlNShighyA78oX/1af08gZDkIRNT1ExnukW83SP
ibrWbmpL+6oz7bBusFqX2nO9nAh0UheOFXu185dMe7Pn3L0vFrJXcGJuHvZtgY17wM6dY+vOxxwm
GkbvSlkPSdm9roypc4zggXaE23yPVu0RN7VbvME2zqAVNBv1PvA2SBZ2xw6DeY3RnGdJw3lAfEl7
0CvM6JF2pc/an75gVGdSgl+85tqmPewGb0M8Pc3a244FzzxZ2u8utPM9xQIvnBGQlgPGTJTBUzpj
k8cu72nffISBvtNOejAjqBV460vtsl+7mADdnI9XO22ht67G167KA/rMai4FZ+zI716NfBf5Lpvb
dvxu2oqTn6H2CFzw71dOB67CduYVw5PqsRxFRpiAKiSFy1rZgBDhVtbH3q+oKWjJDSYZeqXdwVOH
9sd/79HAxViuK8fpqvp+CX0IKAtuxTsm+jMRQBO6LYWEKqt+Fa1Md6PbfPEdMI7NGECUst6HJejD
pB4fGpZY2txPPrig4FYB4d6BMgknJ1mAnb8seUIvlVbA4vEocub1cP4CpEBXNycal2xqjZtpx7fE
BHoRT2b21EA3oZRIwHj0XoIEdnM9UuTnCQub0+wdssX9xcoi3gsFM4XvqMdE/jKXn0BsPLMvXm+W
k97qgHCh4apf6NnUFLUMJDrxfZYdpPfO/FqlFDysq3NVnm2RZzCoJqDQQYmfTtFRg52t854gA/R8
wGT0H6XCv8cmR09nyRd5pdHByegBz/jZjVnB4Iiq1zRdnvqKaWyZi/FoDjhoWcB+4qrR85FiELjQ
g05/x9nwplutzJcgI9ZlCgzf6MC71TPch6GQj2YAYL0wyAWmmjhDwQy0kfhcJowFhhJ0WOT/yhBU
92xDJPafFC65l0JVkRao6eZLz8T6xmktTGfeTVDDvxh7LIcOqrFwcsJxUfSh5RxEq2VLkGHaDQL7
fll27wlTlLt2+uVntNUY5LrMYtjHTvGcJmMegnZDYy3NGzHvR6ctfnKJufWcyACH4vVKhy9q9N+5
pI87MVNAhI3oYpXmOct+5pLu72lV080FXTJnrMkULAu793umV4esp56k4JLGF6kHrkskr9F1EeQY
aHYdjfhCI1jtB0/WqNJQGpxlWNWmMAgnm9MgVWftarzBY5Nhs/hEPFy6eLv0pcslvdLVRA0TELid
UqAM+Z9wdD6h9gG/9nVlsDOJcHSgRNzX0bwjpvWtmz3aqEYQynUpT+b63vl85UuKP4O6nGgkHyTi
GrHgYVwoRV3hffaQG+rka222FOEMYdBSLzZO1SOBluU5kvir4hJZWcz4BNZ0hospHlHuyBO0sDFz
DCW1CYJ1tN2XHi8yQPQ8A6B7EqKdbobrvyWBvDfYhZEEh3JbOR+rfE3ZNeQew1JOaLEan6JR7FTX
nKY0ohC6nB+WeHTAMoqf6TodYQ4uN0dMdFIuNPYkl7wsaMLuac3gLAHHCICvVVCagBb3mZ7dcuid
KwPvXdxQqCQtKn/4BloHiH4H6dFKJ/KPtbrvwVndjSgJQHIpgBsVOfc0ULu5XJnAAYOpyNSmkZE+
LeNxtlbzwpiMFI0ZNDsTXk+Ydu5zmtpPYFCIDTmfc+bbd73eW2wHD+xbm1fRyaqajw4ntimEZkmX
7ECKNGM41OAhodZbgrDSxLM05+If/yrnqLlGk2MevcimIlChs7fTfDJEcc9lbpcjDj+kAZ1jkNg/
ZONbOlwju5X7gSXRnQeujjJM8doNEOabBciIl38PIoph0SIosS/Gr6s1v7Fu2ltx8c3M4eznhf8c
AdUWI+uWLsVdwfPpvennnFD0Es83o6RCo/TwlETOdykXmnEqYNKxPK8m26t0KN6V473ULTHooR9C
KbI34ghvKxOPsBmoVJodtpqKT53vG/d2SgsGLMOWylvkU94TjWkAsOjFOJ4NReVuQRWjoYvtF8u/
Y2T6ItoWxHpb7iED7wcrOEduPR3sImtpcNGjpKn81Fl2vVdeDw10EGdXEDEopCLgX7mXxHUePStp
97hMiEBD0Qn7tG4ehyI/mDnNw+wG6KccC1YoXd7eEje4y03qtRioUAtGK8w4VqFJaVwzRGHA+1g2
FEMp1yI4YQbfp6baZxm8JTCRtoPQbE5koPXAXFl0uAD5WBlaBF39sSy8jv0VDWCbHWlYCiwgm21n
u7+5dmxtGPlUaK9Ot80RyjRTl+3+70PaJJwuJGd6o/Iu82LR0Iln7q5m8B9ubhMDjih+Db1nA0fR
JGlG8AZ/UDVTl+WSzWHBw/+gH/p9GMGi7CI6bna6UocAnSz60+iAyDCz+2wtv/qMMvZNAUjkN8Sg
Gqraovd4xaWdkqT/k2WwYQwUqsMFttvEHjO9rRaOr+1x0/2a2Q4VR6U7XYSaJyY5LATXhXj+pN1V
c0uSvRtQRra7nquhZTXMXYZl7Z/eq8RsKeBqWM4ARM1gsQH8SCt6aDbDldSuKyY3/zwUAw3oK2UV
VCywu3f0Tn6OxIs1FKzU0uKjnOzuIOdoumyHzYKzjjm/lmtAe/zbfZNoC87mw/n9WG1OT8NEQWLn
WQzl9Q58M+AExBlxIOr7vx+sqACtJVYxM5t4a1dwP7lLH4Fm6axzk3B1jxCLOgllr+6G4QJgb7i0
lW9jNsoyRm2ZpFwZdcvI+Hebb7Bp1/5PB6GjbYTbY/pvtDYCPmhjJ+wHB2Ra8uQLL7vIQY188FXm
X0wbylXmdrjbNOFjY300+taYtfHZQ/kcNbsjyidcEXIiWu91+eP2GCxu/pr+U2smimwqlwFnpd4t
IWZ4yJhVfChSFwwe1hn7wHZne9gZquGc844NOkG1Hbbc1P/pLgteLN2NIFCjn5VRz4KPbAjSDCe0
ppNsh+1hAPPRea6fVU/I6I5tQn5siuzBchLuFvrJbs8YXA+TO1eAJdfP0VlW6+Lqw3Z3O7iEe8K2
e8kbrsRlwdvkAdHT//8/noS+S1uEh61RP4/tTxY+CGnEkjmZcpyY/ken7R6DcWlosmti9lx3dWt+
LmM2K6uHtyxNMOHjj9rJxXPROER08mnA6xqHUBClWGXNSNsYmWaDhbpZtsygzmbf87l4Yw0EfGyh
RtWmvNqq03cpq9d64FMCMXAHZJvi49zUFhRFCCjn5Zqr+soyn72EgXg4pn0J9mFp8adQS8qOZpgr
CcKKH9cZSfgLdhn7zeMaOSmLk/jK0LfjkXOXWq+AHN8N7cAlJUJaPoP7sBAuQynlkzt6lxi+HydV
84NhQNMA1pr+mUD/n8j3f2sa8X37/2oaqX6m36v/8I1s/+Yv34jv/IFdQ0hQOIFvOv9Me/v+H2YA
wt0x6W77Kwj+d9rb+sOTgWeanichEGAe+VfaW3h/kFwxg4C0tx/YkDn+f7wjghD5v3tHiKILy+fH
0V5mu75tE0f/J+JD2YgtazIbZ9pNVwDGsMzZGmVp+ciHF/9dQFIoUd4DszgKcDM0F5Q/1FyrfC7A
lmMrc45OgU6YmOQe6E5wL5g9jqVyIal334e+BB+X228u66SQBdpz59rOZcyJA3tJcpgmePM1uvC1
rlUcFqWCFVmyXpncxLyxfdmvtVHt2qrvz8P8ZaBg4WZCs2yUGK/LFMORtTsmNC14EQ8gtyipcS4q
qm8W/IcUdBzMmgtX4Zv3MnDt0LCRoVnlvMGOb3cG3LddP0PZj3r2aoN6MeCUdAF6tZeOLoRByUYX
POAgBBtpW9FTDEF+kd63GtPgYSmtMG664tpSjMFfaY91PB2NOMru1GjV9xbV9Wj8TeaAHnfl1wxL
oFeazT5fm1/jZ5L4B/Y0xVXVGRsyh22+jXEnyErvuBg0JLgG/XDwpXmJZxfx1pKnqbP2RTAJUD0s
N2vsYub4ndXqOzg8hFLvVhZ45Cvr0YwL+9jSuLZipfgkW7K2TU6Ty5DcR9Y8PDiZuqFZUS+WJk9A
uYu9XTtvsZMMj4njSqaDbntCLf5gfCgTKz6kKFVMMWgzHWiK9MmxLHYVPAQRLr5W/cqGx8C2488T
LX5hCfssFJ79gwUrFlE2XIJmg7uZRMyDUyqdQn0hMGDDuXTcx7Z4zukcJ/2XhW5eTHtE5PipLwYc
BoPxYgi4dm2d/3RbWdyNq5YuJVvrzEDqTr3ypUbUxn9urSfWXoIJL+RhyxPPvU8jRwFKPByb4kdU
B8Ul8xq8Rohw1jTZYe8ZPaVIxmsKlCeoOvGckOvmrSuXQ7rE1XVk/DVXLaUcn2oaic52sbwMeL3x
8k39OfKsPrTd5mZRch70KOOGYHg397gF5TJduUDFDxWdFrhrFlKkpvthyuvmM93OCxsin8tk2BS1
c4i0d3vk/M+8S7tT4J2vnipCeOM0A6rpNBjpp7whS7viwY1m2kFsRqlG4fU7CA7uyQ0WZqF5RSV4
Qq0Hq4dKGAronFMcsmR9cKGqAEH4qLDhBFHHBTG2l3NmoMoowwwX2zgye2DZXrePnu+Mu7nSGNey
BRngeTeqxg7wUOGkc30OJ7NMbqnZf09Xl+EuWqTBsN4L1Dc7Gx+zRVAbnGYYz4fmhSCrvBXtM2Rb
/yHPEuqDyQ2gD1O5Nnrvecx6ckJXiNbRPloOkooxxG9GAQqgx8IarOUPI88fEmHgeqfqwub9pjgw
4UyDcUBIIEkmbcWYQpjFjHe+Rc2ksDJ3Py9Mb91p4SKs3KeFxTpTatJEI9UDB4zW0+BR4dAOX7Kl
vWaKkqWir++Uv/6oaFEMU+XihsMKUs30vk3x8Kykes/NmMWxPWCNThdWv8bMEh4JZXA8ID2e89Le
C14uh10XpF5F84IA0jvcbLt/iC0zrOLlYSAkEla5PJjleso9ENdJvQL7QrzaORI7vUXD2Dhk94bA
Y4Yqn+ypBryQZXHuGgst0yihfDErsfh0nKkrPWUxww4jdieML+1zUhFaGmHvU4OGhVeKewcqx56q
NgOoVhKOlngxG+8rwM2IqUN5nYzPha3owlX5Z8Nh9SOZ50CMZ12z5s6zEZCvHsQSf8kHwFozA1yT
JeUjOZiPiRl8SaZZ7itrbFjvjzA7uvZ73NoPY5pMcHDrT/7SeKd+RMpN8urUTem7VdfTcxAQfHdW
/2M5GtHBMQb/Q41Cj8l7OsJqeyIP/jJThwM8lwApQaXpEnAet1TFPB4m/J1asRf7v2IrJddiq9dm
KJ1nmb77w4ybgDlMM8l2nxmzPGaOgk5CbfLqfgma7J5mvBfY9C+D2f50fAhH6VhivZn8W1RwyUsX
NVyW+dHStg6LfU3czNQXGoy1fWTaXaKOMW7nQ4a+0ZgPU582j8ryXqvEWu99C/DV2iQ05bVfK9OB
TWcZN5Gzlmde9X3GanBcreRdrPV8y7xf1hpTv4fPxYAc5rviDBV0X2WWevZEUe/a9VFE2fpCMSy7
0DzaK9ipvArZcurIjdzBm6+P6SQfGZBLjEmI9NSXgY7tWMn3eNGgLe5mTCrxtJxtWlYeXTrqxCxx
5RSK8Za2Uybm2t56f/0eOZUuzcg/uZ45PQQNKICmhG7RzM1LOaenHMHo6DicDVxyIn4aS0p6qmfM
kO6u7M0JWEtD+XgHIrg3m/cmqMxbl+MlANwQUeemvrud210WVtZ+aWf3BAuzu8i31VEqMh0FCZRs
iCAVS0EtexRgZjent1VgR2MI+0mQaldO8DZ68bwfWl8eyaCCjqUXDkt79WRI92LFXG/TYP2Zj+ot
owfu2DtsfloA1ldOSuxKBNfxMqGnRuJiD+YQzyUOA8WlQq0YSZah/WjmLHGMEkuVJInSQMsgoeW1
oV2twLxyY6+G4qkpuRYaCx2vdm1GYWx9TGD/UjjG6WxLVjCbRUAx3PPc0QGbZMy8G+0rXDM8UbP1
S8ccqS5z7z1sErHy3HCxxF2yUjSSQ+N8AOq2WsspFzFG8cZl9SVM75gpLqRxkie7YvAfKwMp1Fq+
9B3+Hr0NyNI4h12d0AKWmNfFM59oHYLGvY6AwMZiOXujrXM1eEo85d3HIyVCTm+QdfZyKkEcAoGx
nG8tYRQ2vxhgJRkRyt1b5nFW3eH+VfWhtupX12m/Deixp7znMhJjT94PEE7rofiQDp0IORviy/FD
8MOfkxTdEUX4zlyK5gDtxAHNOnPObojW28b6lvYJ9d5Z9QARk5ipHKydlTqf7MGyD7SqsX47jEH3
qXkyI+NY+9AM04GBvNVA0vMHWNjZWOxVTIUnIKAfyZSBgWCld1dgZcrsHFCHR4FQ0YCabPL22FBF
eFeu1leDjiIWcewLg5z6F0w0UN3sGOrhsuOLAssf98lqgcGtAfzVajQfi7k9FLXw77hEqPMoQebQ
bsOZFm9GbLAGqVfc1qI1H7MSr2bwIc0H4yzSgUpxa9k7DFPvcGCXmb9ehiUdw3WlQnlGKAmWTysn
+lnScvS/2TuT5taxJj3/lQ7v0YF5WHhDEABnUpRESdwgJN0rzPOMX+8HrHLf8ufusL13RJUuRYoE
CJyTJ0/mO1iU3dAIdntJogkmxLAoihikU0EWaIzVtq0redv6+Dxl5Qnd1Hu4EDsnsnxq8FQ9Y1WP
pr0fapU3CiKtqvwZ4Dg29LkJSV6poYkbE6wvmFGYG5ZI7DpjFv7KBIlaPZ6+1Az9l0gNXyIfLODU
A1RKUUWl2AYqj6piiFSfH3U7ffmhLaIlLrCEv39/PEmOTSWivioP2/CH0fdfxuBFGDvwahAxLxaF
BA2Rfscc6P08Xs6jVgTkiHBytzAXoxDe5fLoP/v1P3uO/qQBujQyVo/3plhN2ggYlLB6/otPefyd
X0moRuhjl9pkRPDV/+OvtSQDdfbnd3A12Rq3Guzs/rzyj4d/TirQaetWJtYpf94tCGi2B0GBkD4q
GX9/7v/tt4S3ws6rBOjGFLhP0GmcP0f76xs8PiqhSbbKFMH668CP54o6X4ROEtN+COJYGnuqtlA2
2mMo1AoAnccLxTICHo+gAGe4xbKc/Xmhrgk3COZpKGn5sJvaFrzdg8Yf/tHjeEB2/DjfFyTz3h8y
/4PW/fjxeM5SFtZVjo4i/sGz13bpRl4UJh4U9WRBnLSooJOjy9iOiXmFzH2WvsrLDaW9W8BVhA75
oKnTJ0CIfdGY+JfnEGLbiHHfeZNB3rKnfg9s0AL/NGH8M2igcB8gpQdXnRIv7iWIURurEJMujlFQ
tYm6FWZUvf349D8/HsYoD/Ddn+cK8CypMWuev0CiHvz4YMGJ+UNyeKgh/Hm+70fLnQqctxYoVWfQ
0RHgrVJ3Xfj1oX4Npbxw/yLaB0FFd//ximJ0KAz19eZxwg9e/ePRv/wqQ9Wg+75nRB8efPrlDNIG
E48HkughAfJ49EASPX4NS4RzzIWE/ED0PLA8f6A+fz3HuFtjbesl28vkzjtERVeXGIhV1iL+776J
1sqD4gad6lo7g5scaOEe38YdgoTbya3W0N28HrlCXI46NEbcy7x7G1wPS9QVteaJUjc48oOFOOq8
9Z+9PtllB4yzPP+5drQnhJrcA1KvNor34MZX3rxr1mhdOh/LwVDpYYO4uiT1+i027cNoJ9u33Fi/
mYKrn6dvnujWHJDOyrNGmaP4JWW01cCqr7zs8Objz0n5gI4qtUTTxptmSxb8xLlJHinAE5JEKwBO
PwiOr7B43c02ommrflhXFJfrdWk94xtvh1wLQAp8u+E9qo5qfuayzJnXzLhbfHN5poTm3ry1tHd0
nsb7OJ1za6Dd125CeVc1Tus7xeRCsqcg32eONSEef9GNrR8447wVZZ0k58Sx/WPaBijPqavhMrjc
Egw8B1Tw40OabAD39j85xuIWAIA1gG8RwC7GepmXHDrT4zRAL9SgeRDxdHUWhW088LVoVyKyjsuk
GTg8WBqrIIXgIE8QJqgQrDCvV88hyk/D3oJah54ngKTS1q0j+n3dt4JuMOK7oEP1jXRHHp5nNRAB
AzpC6zp5HoCZVPjc0ShJAbmfSP6Xg40nKV1zF4r3GbOnRcLe5uhF4wj6GoOGYL0It6Zr8Tyzrh27
wLGiLcOCdqadTw4g9wDb76BxzGfzDBbRPKdI0fqjwz/qW+HIHvFOfkKfW0PQCI5h6yW3iVbaTTkr
K+RhfRuFOfVKj12y+2O4w615tcNcbXhhh0lNdzC/xG+x26ClOYCz/BIvaQs4Zt3/hk+b37k62XTz
r0TFlSWf0vCzc2Y3fOnXUWJPX5vmRXSdkch6KLZRfWwFlHB+l8VaFraZrVxBin/l2RHkMv7VN4xW
a/gKSXUUr92KxucaVuwP1gkAzbhfs30qj6G8b0/5awqHavsD6pp2/Ee/HdOnVt4YbpFtNdBhpW8b
eLiwBQ1HCJ6tkykAy/DSSHfKz/ijcOboEcefDAF0q1zR2KKis46d7rk/Zb9KoB83KUbHxoMai2wC
9ym+6eWThY5QUr5IaGBUT03+wdtbOkLycj3Uc2OtkDTmrmN1zeAdx7uAQ/J0Zjxyyzr7bd6J3x4v
du/USu5SvOntns07GneNw0BK0Vr8sVKAS3NzlUrI22eOHdPKpCj4w+1H4YtJyF9SQlRL4BZ4ka1D
DKUZaNxZ8zmfj+GNL8dHMiFCbqzRXNvJqfAmpKGL457gMvDn+ZgjqoctHR+a124z7FVgMcnzJP8I
PXv57pOR3NRbnCQs4RAGRwZlaqyV0tZUlyc7YM4PY8ld+rhKeQLK9bUqX6zym156WNmelTlVvS3q
LR0Bg8JW7fKRUXwQ6i9UGFQ+QEMsvHYz+dCT3PdY30ESlYZpI3Wfin/pcQJlymfVUzIBTxnvVf4h
wilN0QErj+Yz/ZMKlh8cKIS/C1zc39DtorKCuKSGdKbHR4TFrzcgV8WtAWpdk4itmXvUAoGMMCdR
EFxx3/HO6G3125RWk5vU226+WHfzzB2W6w3Xtbc/I9s8t6tTFF41b/pmBusSzfIlIBAWhnrTUnXd
ZNZ5UJ1P5Qmd3hXa2oRymLb0O2gJLXfY8PodPtXEYGLsB0OJY3jSrvsmro5siiaUBIm6+Y/GLw6n
cshv1JkmGs82UAi+aYALRGjLz8JveuaMHm4bQjPfols68CpqTGPIyU+Tqz7rZ+OIxxHjBA8ShYJB
5ig7BiFnAunwHUz/iWtA3Y0qhjer7x0miiC8zpM7AHJ7IXKCDqq3IBC4Wkb3yimo/DEArt5pGbwm
bG03nTg40YdQOjLXunVisiyCQdhJ3rJyqMG6dyIbaU80y28Ey27N5h4ZTfZnIauW7xieGR30swn2
cseoF17V1st/hHvB4i64/Y6bRRlHPuvSWg2cDB9l8lJArPcP9Vk4/h59R/zm0nVrzgJKBjOJ6bh8
fPxGJYWwqwEE9Jn5Nq8Sqh+HVzIPcl1xgKbzadwdrr7wajy1q+HdXFl344nlj/uIOgRS1J/DNw+8
Yc2sZhVBRQ8zpXaVsw6zsIvc6GUlVEGerqSd8IovirlibCj5pZQZkefYWLOYzU8zd5ShxbkCk7Kz
Axt7hgPy79wOhctFKpngxIO4s/j9ychjuTBsqCS76sD6ZZ65S9YTd3NmJW5cVOEOxlPG57EeeG/G
nW3YAV9OWoDYMkGhsxVPPAtH4VXacZP47y2+jfY3F0F/HkEzQxFlIeGK85Dvz9di8LOE9mDymKr7
EmFPviSiSFg6ojxX3NKb/MxtLA4sz/6zcWwdRrRCjIKiRsjiWhlHVj/tiVmWHfjY+DPM9zL3z5YD
eFMbjjhDb1mboEQ56cFizDBY2JPyTkIldVaXKNq8f/BmcpSMIW1le0JlsM3nDaxd1kAC5I0wKCE/
wbdFwQF3sV31zuKuHT/4FsqdbxNEK9ZQrqy2ap1GcDmUcf+om0PEgnrnBxVPYPrBOnhh2GdbPHmM
p05gQCMevtwgBaH9z1zbN6yT29ZRARIug5WeDydgeFzhrF4rT8R/3jUug1QfXYZZ+sNpsfhzCLbi
8wYL1dK/NN9Max9HbmL2vGXJRpCJE+PQ1rF3hGhLFiUceOek4wH+vIxS1UklT2agHxTR86stRWMY
q7nqDpf0h1q8SbYXXKEkzN40j8/UD0IKr90r6yaUTLO6Q8JYaRp4TI0lLrrEk41NR4dU3rYHse9A
kOzwd1uNjPrWQtObO7nC8jczUKnvjsIVGk60GbnEGi1qeB8UP3pqJWEDaLusO1ft9X0aRptZYQu/
hcxIU6tCMqXBkxzxjpeS9kG6GGTD2zh+ms9s0lETWBEaxiXIyWhc2sOIhMXrZare88xDPim6D9x4
evMTRthwCBHVxUgsadstWPzDcvGl/JGigSh9fkuRXapc0qbSYVk1gYk+y9JBz86EKMggq+F73CFi
YUVLEaC06Yh8sJwOfMwQxaiygFNmVRsrB/dZ61gWN+2oW7uSm0hDBKUCHwuFkzU6ar8MAxzISrzp
ONJr0CDrap7CGnD7hcwcTQu5OIYMVzJioGBrUXEKgj+ZK/fnGhy1wlGyfZj9hsAs3FhajVegpgxS
SC8K8zRY0/ohp1kGGIo3mNL7z9+MWZZz8mzGbrYZrTVGCKrbfACj9cn88UQQvVRzq/cJefut73Kj
EQeJVXdUXdbAPIdKc2r59Wk0T5Jog7yCaasrjud5BLm2vgqvde0y0op34hUjYBRtjZr26AKix8uB
04rKI35yaP97eI4hprWEFTR4KIDJW5qC7DDIVkZb/GVGniI6gvgy9HtOmB0HYwvLbcxy2bduO3K3
lYw6xEuOywBbAxLgxThiI51SvDAYKeQpJMIDC5StHEcwz8E6OzTfY/OT5TT/nujuIcM/X1ttJ79I
92rNpDQ8iJJg88N6j/qESWpMQFZ3ijqvFsJUKo6Xiop068NW+Fr4A4i/fVSwkOPPAFonW5nIekZl
U2tviccbA7aobpRd53rPpTC32b0stqOxUzWIxE6I+2RrA41P93Nyjp4Eh9zS0RhcGxJb+LD9vgVb
nEUHkYREOTYfLdMdaLUJzGLVXvUNLYuFqi3Y4qo8mavmmylXQLhmsYJVjkyPDWIEPwb8OVoSOWud
51sqX+DU36g3TdTjsWmnOvTd/rBMGXsrd1rWuiPBhJsbqh6MCZyoA2xnJDs7DkeKjzQ7mycxsufs
TnO32tFpoXsSuiIFRFKXTLBnrBgwDtGd0J5qR6clNlCu1beTAEh+JUCOp1F7QgBH/AD+yxAamcoo
A3a/TOCUF1zhQ9WFeB7zRHhpRTvvbgOdbm0XC+8Jw6a2R+UooDyjAXj0hBvkX+005S5WyiqRHwTV
+D5qsg1MEafGzmms37pOFProNBuMWYzUI6/QPYrtLndhgqrdUxueLfGThjpfRY+8Mt8EZM/62sA3
HM9S23y5ImvghqdHYiKza1sFd+vExAErrXnZ7+B1urDgwQSCMK2K+5jKroyYOBaXOwoxaFoJOMHk
h1ghDfHwZ/wVUKS/dohn7nOWwVX+JnSYK6/8F7wYAD8jpx4qxbrQMQiPQY4L7UCz50m7YmyNeWZc
eRlwV1qfq6a6G8Sf6t7P6L8G7JxCyLnksFDObO3qP2GSqPxKFTu7+XdVIGQgDGOu4ufgSH1Xu1od
6PAvs6Sxti0rb6AZ+SyhV92vCWPS3T9Y17aScBY34cc4/SaOgeLeuc1qv408Uz74LfFlRA9vxVCA
uUuqisiLsqmMg9aeahrt9X7qnyLtEgwvc/qOgGoRoicbwnxH7VepVhGkFhW6hA7o4CA1dn1Ov2dl
3T3lH8O9QkcCDbdVTJTcjyv2r4dpPfkrawd7ENpqbqNBU3/xb3hOz/Jre6ERA9seASqK0XoPcukE
7AGdUnWwR+JF7AhH2LhR64B2BOkWfhIxGqxLMLEZoGIixQ9/zmls7VBudW/ace2GCmbwfXbHg3YI
iW5OewgkImG/Rvo0+DS9Y7CZXzAXGthbhjmMwOexRxxhHeh30AvrqsLfY7eJS3Jl9nv2HH42gnkR
DeZUuVXt4m65kkvMZDF3qltgrvGOeqXI4gBRBmKhauwwdjKj9q3FBE9yczrtFO7oo1quGAPvX1Ht
cEGbjv5aF6CWHCMYs26yD0jorbOw30/ZljaG/hTsocK+wm2o4nXiJUDxKMydiabqR3Ic9xoUuk2W
OMoGev/VEutVeAgJZ2sQUMJeO0trKt5EBTTRNuOhyOl1fmKrKzJ87Po93+Y0f9b+R+WJSKThne40
kFo9FdMUiars5dk/aevwYJwFSgor41w4xV6cVuNztOkEJyQLlQ/Zz8j27lyN6/ElclJXH+xgftc/
gnv32mKQHe7Atb2qXPENZ9zYULdF8Ah4A48rltU36YpCV3GckhO+qYXp1M0zN7pBL9/GYtDGfziP
IBKsBmED4asISLa84gizaomJhW0R808lcuNbw2ne4zeiqPhBhyzwkIoCmRvFxO99oYLDWFVIHVT3
MnrREbNAzuxaqZcJApexmlUonD9kXWaNs9tKrLdYxORk3RkmTFRDxdUHWyeWPzIEAYLzQn0B9FGP
NpTy9+XfxbpVIClaxwfTyXezE2R2s8VhFLUAKPTjKqWuwrnAUUAhAcTdrNsY/ByGdwMIAjmt+QZj
zFvkCrpo8uo3MApF4OCO1IurAD3sPc0sdlW0dGi1LZoGsIxWHXqI6+koW+DPbaTf4W2KuTO227zb
yCPYUA9PJxqDr6Sb7NCn90ReL1ZMUN8cw7rM0hOlfqwzlz07SBIn4iCgjaH1DmvhOLmfjAIZ9Cqr
gEfbZorvOdaZduuEp3Az/KL1x64ph3lM32QVvKY9e0/Dad8sfQfEYgVZynADlLGPxcr/WKJ38NrS
GlqhG/Ce/ERv3Rd204jvs7v61qierK0NHDvfsv1pKzaHZLo3P2mJPwCICeK4dRT4OpXNvPjR8cBJ
VqALyDgOEmwa+PxcHKR9CDOUUZDvWqVb2kzggygfgAAiQyDKg+gohXX8Xj5jhtl4Ax2MjbklyX+e
0W+xsytiAlLs+uVn8VSH4NoB4+zBP1Ecsk7hWR0wfdikbyZr1WDjUWuhy/MrziUHjR+zOzSKpuA+
Bml5Pe6ij24tUClSlt1LeOslr5PXKGbEVwEYE9tnq/oob5RUv9v4iUxL8DL10rXrQD1Z6OI2lIRL
2kzzhtCR7GBY+mjs9NvhJL2ZH52w8iqP7f2BKam4/XP7pn+ERFFa4m4RaLgjddq4CeJL0oFe0zyg
At1vrgC7wJ/sJBegN7mm6kG5juQTr2Ap5f6YfMrsewNnZoiA43dxOsAM1KFJUNBefiu/yq/i2zpq
u5qdPXWNM3AB0AJK9ZwyobvR7lejQ6ryO7aW+sgQXawTynoZGwqNOoanncfyCUusaNfCnv7xD+1X
9Fq+lc6SlZ39l1zZBBj3VCsfGbsxWev+76pRmS1LMGBJgrGYy69m1K5+I2aGAN0m2FMaMDCWcgQH
81C26MttYcvo9V/tal71TB8+NYRIsB837WYEi4Dzk91viCTBE+nt0ToBBn8pXWynjfeZMporqusZ
ggHgjeerdQru9KtCiHnih/hMje32SQNIX6LtLXwjhYq5yxwW+bPqFU6d5RbkAAEeFqv+zThpxZq6
+FkhksMsp/i5ivGDcRoPN5G38Rd0ouKuXBH/33bwKN6i3fjCSPxdxZc+ryho39RgZ1xfVIHv9l3Z
0au0Mk7oOM0YWJ2SnXDqWJEZCv4lxcVkXXk9flV2cM+ALK7OSbjpUfEU3+e9bus7kjOqG4n81A7+
Jhm2rfViFMKhRZHzoYr7D5XdQVl6QTW+lEA0LTcYsIUTW+Dpw9JpmjoBR2qtp/UxIL/weA55iX0J
jseD5YFI+kKyByJBQWYR1SHyD/Dd/uOVbHn051c1QFQoFl9AZEM6WuwqHu9//Hj8afvwqJiSRSoT
qSdA0v/L+xO5lrY4GUZQQBGa1au/fgTLr4/nfKD70P9M7dMCM+TobIeNLvzHn/7LOx+foRVobf75
tKJG9jBNmmfg/oD/6tChUbvxK8QiHj9QzuQYj4caDXtEYpeXUBRoJMdAp9ZrxnD/58/7/zjNP89Z
waIA+uf3x99AQoo2LDXuvzz/59e/HoX4FduPd/x5JVFD/NRQtUJOiavyeMFUWg7y+L1A1ngllXhV
Pl75x+EfXxtEKBhs7GoWiT8SSOZ0Vlq9AzKK4tdSw43yye1LnKJhzGzjvtpomhGiDWmKnqxUxyCj
5xXF1K5m5UVKBPLR4bmRoOiUbP8SRd0KfautO+ATNVJUbcvSriNtFAUCfjXtsVHlu2W03pSDo2xF
ymiCBa5WeQuVekA+RrItXKvZAVH/mQQVNV65yTE0jWdqzSaavpJExbhX3b6H/1ADK0Cq09ooGjDZ
MHlLh4Vd32jbdqrB4Ikv5QPrk/TQStXxFbMpomARP0NU2Wc+6ZlYYZcxrWNpI8cWbirkllVyibN3
nNddlSrHwOYNp5Ut+m6kihh0hkNau1aNA0cYncMmc1UJQrOiBJf5UzTVndFBY9RiYafC1y0j4VPU
5ye8zJHi+BpgqzVKzr6ZgGPJ57nOCxjelkmXFEqG3rVHo8PKQp8p6vjGfQQuCl4/vwA1C+yiLjU2
R6Aj2QHQfWUV0ayPIACsh6gTCcbQ448O+9c3fk/tKK9x9/kFkuQoBsZ7kABhlbvZG5NvSdoFQ/qN
dEi2GvKZJCBswK92P2FuftFGzvedCJ+zEOfQC6PIRSVmhnZEEYrtdCsD023zNwOGmNRKu7qadoBJ
tllGn2X2D2MkX5u6x91FXsEWBh2FmHRCRwimVIjac9Yimj/o5GKEe4wPuOjya2d5vfmiqzP8BgNu
ijZ7km5iKfgK8fDOZfpqAP3BhTlLcvwFGxWHZojBUIIcWbWHkqpHxjVTYul3GXf4I8BpHmeVbI81
vgbkwhWbdOPQGvjBCrUW7pEARUIUnZwJ6CwmLYq+LsenKijVb+xV7NrXrlk7vWdlTR3U6qimKik4
o/w3LCRUSzthPzTFGkHLfJNUyIdnlMG0jj0VtO1ZJbGMYwFT2ir+VeDELePjHmTDa2myuk6tBp2x
b8Ztn8QHpA0B7WrjuhHqEoGBtDxFjfgxl3Kyhn0jrHuF/WQm30ZUbrdNNt8TfSakyMjBInOxBgaA
okw2fLDXp/uEIVEK8jKqY9dS1N+MJEeS2huKdJ/tpJ99utJoaMv2LI6v49jvexy8a70CudtnsGJE
3LSDZ0yMdhk6nVSsKH+gd3odb3Cnazu1ENeJ6WWWcivbQaS+KggqrSpN/qy+RcX6qZKs3yYFl2uE
Vhka017WJN8dKj7cmiYWr97ft1qEZxaihJB3dxJ27NCpXRC+/gnw696K29/SYCEryuYhLfVX0OQ1
QEzQtygFHede+9Rz4AtjQR5NRwyeS+UINfIEcCR/xUjlTb7SnROxMPHJPgF+PksVJpRSPVmuGvg/
vjLEh6F71yTCXCWOSHnrOoIDdLdDSIOg0S0cwLOf2kBHzBpYxU3zqfYbkgxkxPL+R23mZ9DOMLwD
toUYAGNxW8R7XW/eoo7dRSYPaMiB6KVjTbMjNavEKW+plGleiypVKQi3kLnJ1dXeI90qXUmgIhOJ
WzOY6FXqkd118X0apDds5nFoq9vAEwV2zFGoQU6YFMpDsI39BkHLRj9qprTXIxlbTRQqszAlUx2C
S/G7r8tffkufB7+yOdsp4SyuKzUy0MsLbEOGHawjrSj3uFUZGtqyRUzHBemHnWUijTvT/YR3DEyD
2LOpU5+KGSpkYVrdtbJ5rfLhxDU/zbW8qUhoxy6mayqIbwHU+lVivfhDdcnm2cNs6BKpCrWPnIWh
NmZx5WfRjzo+K8Wo4mmtQ44owousKohr6ykVeRFCGbaAKxmEqS1oPYguXcT7cdFB6tNvoUAOwJ/b
H1WnvFWl1TZQk6+E4A2vO/wy6zneAg0e98gp7Cbid1rhzlwmKmBEoHBGi31T9IO/03SRWkb/HIBW
V62BEgSrILAHtJBNhIGiFGWtuKnek7Ec7KaF2nyBkj8LJYId2W8NBT77l67SLqjCj7T90kNo0dh9
D9gOiehhZLMDUH8nZ09I5iP4VzUn0NULqpSCulSg7i379cYfUro1bXYTwu5Lk5VybchLq2up1amo
cmYpkiUFhHv0S18jfW7ITq0zsE94WgDn8AWnXg+AXXaEFEH40TA8sVBpAycowhdUzMuWIogJtncs
i4uS0/sCipuvVH94E0ckISLV3NaFn9j5iPkJ/OA3sRbJ2MWcUdu1FELq5AVBnu+iD50C1reFxFRA
sbbUyJ5SwCUG9gMrRAq0A17a7tSy+wypiDlFFoM38tN+m6twPIfGVpSd0B0M2PfQXGkzBL4F1mRM
N1Ki+ceAkqOVAfo0lOkbH/JqJTaUjLKMEm1PQT8xT1lX+Ouw7yzOlj5Jno8TmY5Eob3Mr11TNW6v
imjgNZQATHkn+uhtSNE4rqFjr/RawsgIcJjTdOW3lOibB0/q/1PK/g+UMtnQdShY/7UO8ZXO/O9/
2zbpZ/7rny6if7/xb16ZIf27JEMX1RUd1pJpiViFDr8fLqK8ZC5eoZZkWLq5iBX/T1aZ/O+8Q1JN
HftRVdRlXmr+9hDl41RNlCCBwWv8f2GUgQT/V0KZaZqKqC5UM85LMSDQ/ZNQVtVBV2c4b24gx1J3
CML7BC9cfJnMVvYWK7O6EVtnQm2ENYJi1GCNulvk8ba2JMntUuNExTvILmbVv5jFvI9k7d0MaKwo
tEIbFOc0IAhJ8pn5ydEoRHeAemXGNKJY8QtWxQiFX+M0xDSNtWH0erIYy6L2WhUmFuj+fI1GHfXd
kn0gFfw5TNZzMSSAqIJNkKWnVOzbdWsWFNYU2FpVMqPa2Ym3bj4a9cIMAekLsVzdJUo6sZtumHm4
bUDN+mkrEV3be5E8il7iDcrwycrR3KsoQMDdlijlJKsC7huF2/gnnkYgx41xKlP2kvIoXZIUqXLV
+NWjfFSjO7lCTF4mR1c3lpId5aC1E5l6HnrJVd29tCrHjpu1ZWS/Mca7whVz5jD4jdyfobQ53SB6
oTQzjEh4htbtkwdR5fALaq1czSUVyvP+aRCpwbbpsUDdqsvZvmug4StxKwzTJaqNkxCJe8jt+8IS
L5Yv3kIB2Yl8uvgwnRZx90y61ULjakntIBbjRXp6rNvoR6KGYgnRG/jRa2R2L/Da3js6sBk+TI1j
FObJUEYvG5OjjhugpCF7O/A1k/w4SP01FP2tHGytpHVVNN1VOcGnYL6o8bSP9cFDWW03WNGujmnN
zPExMunhSdGxRPkSpQGj79xWbdcRijlyOnhamyA1Yp0G7EIKQ3+vpsY1hOkizvqxnd7ElI6EpYY/
CrQ1+CbFHjQ2ygcS+1V1M+QB1T/kbAVVZO9iSpuOIxcNyUY6SpTnsdFplfekTz8DLT0Eg2OZ0qUM
tU3ZUgFGnVeSg51YJ8flDkv+cOsarKTn5EtN0h8tCH+qdrwul7EU5ltlMqjV+UWqvDoRvyexg0Cc
2jT12Aay0TRJkfJkW4FJCpThCmcNrnQx7Ge9pMKNFmyjWLtRogE+65uO/ARFmETSTsWM2X3IFSzH
vRSqG0Qh91GY/phBi7Ib5fxoVCj9JEAZ5tsyJmfURUQRexUt2vnaYp8rH000SZPxRQ+n61Cq76GC
P87iFFoiWVbFn49jTECPx0m5NDRLgmGxe6+CH9RMEdLIKTqN6achjnsdB1WVuxIi05lgtqAy/toJ
3NNAiT5617r4p6azNSnsgaDQQxs4ssHdKczzDIMJv0gAXk63cUawFhXRMZ4v0Zwck6F1q5ixKtTP
SeH08ejVVX9FN+2lFrJjv4QD8wtvrpsFvWgRcQjGq8wtqfX0s+k/rKndtcN8M6r5ttzBTpz2Qpoc
1TD7XC7MMh6lYLgaEUXiYr41SJL0tGaQA18tX4lceo2IEKau6gZxuJzEfb4MjXhB6x9mqIsnwDZQ
aj6vXlt8n8RC9sqkwj9o780IDm7WNqQYXxZiVWjqoAPSPXeww5exnSTjfjm3NCCWDX37Ekmk0rPs
xXF+jCNCQRdS6NJwr/eZ613WuSRPP6OqOlH0PvSNw9r+Ikutuwwmi9W/iuSb3wZrObu1XCmlN97H
smK8iPNNVLcN3IWgbFy0Eajf4xCmdITp+WLU4wXFtJdM1NZt7pTZeBG66WbEg2fmcMr8IvrE3+it
t4KnQzOi212L32ENIAvMSy8HEemMflKM8dvS/NdcG1aWFv8s/By5W3iewx6HWqedsGLTT5ITlMLF
H4qDUkCgGCRsNdpNNSe71NRRBO9fkH++lEi4jstD5KQR0Fa+9Dh5Eot4BxFlU8npMas495HpMYUM
Ca60jgNJfW+U+tx1894q25emmd0Zj+bYH/czE2H5HzgoBU1cjxheI4peWiDtK637bvzxMjI2a7V7
qWSmGEgLuvKzUxvaZglWUcO0miGr0elMdxL6dkvAVsca0dj4bLGytfEMyjL7bKvqVfZvXTa+KL6E
uQQKZnL4u4msbTDqp2VKLjFBtIwTYhjuMokamTkmSWh09YH53nVYJks5K42lvledtmFNDNHPofWu
MucJVKukv4Rt/NlyjBRVgtHqjuGIBMKg6Ey17DO2BuZHeKjD03IsFJdPjxknAc9FiwABMfXeIo2H
pHrm4Ih37tkyozpNiwEb5ddZppoelHKMgxOmMPKkbNIRjW9Ra9/MuPqcLESqtFj6jgNUttnIIc7j
47/S4ZIpD/ouJsQeUAJLnWiaRIc9jpIY+o7l7jVFzn0T9806C6vGTrvkPRsR/CuSaT8V2R4LoruC
lgdS/WbrJAme0H4OcZF1thWwcBlBO8vgyVPxZRzCfictIiCRjvbH49HjuWmm6TRkaAoaOkpWMG3m
WFeQlEIi9vHo8UNQ679/VRHcsBHgyLNm2fw1SMJY9c4ygrdeRQ28V9oDxVV/J1pk0amQAsbVwkhB
YAz01uPHMKGEkcVYGPiz9iaZixpLh5WsmbsYnUGWYmsRtEijYL5F04yyc5f2i/FPdEOdMdxicOKY
+AuurU7cVNBZJVNwqNmjOZ44uSo4Q4eKlsTWSng3mx8od2jkp86UoxoztWtKEAagQYNnWhnkPDzN
rMlB3HRCsy8hcP31o0O0Zs/JzZvZaE5GWI+wj1o6u7RSwylyEeS65FBqHfKvG8CMVPucNWyMWQWc
KjQ/61wyoaf0eKzl3R1NKxsaU+hIlgUx1QBloIM2KVL1po8GtsrYQdiZoCeEG1rGLT3FIGdgz7H8
jRLlDv3tk6nS7QyxFEhqFMLL6b0r2SrPTPO4JngwBfKpu2Jlew3qyWayUdwg0VE18yMVs/Ysxg4b
V8qaAOEIf6OMZsBE22NRVoM09SLX00uiFqdUBzLim8Ago89I3QhDvVf1ZPePpP5vF49/y7sMGkTe
Nv/9v0n/e5psyYZlIu4g6wYOFCTw/0yTo5hh+D/YO7Pl1rFsu/6QkYG+cTgcYbYgKVISRbUvCElH
Qt/3+HqPDWWVzlVlVYb9fLOymAAFgiAJbKy91ppjRsjB3daKSQXteiW54GBw8WiKr4LlJI2Hkjhq
sMr137yz8i8BuqM6zB40Q5d1SJPiyN5fz2Hmi+P8H47et5k5WrB/feVm1DBzHxM0qCTGGF8IdMKo
ntvHJcc8iVDpb97+X4ATeG1rhm1xBDJWAvKPt+8ta9AiuN2u2hDEM9ZkGAJJZbF15HOs9GdTC1/r
HNgDrRjpodIZ1Qhsg2jc/s2BCLLFb64pui0OxGZeRdDmiP/+1+/B1zDjtGsvc8WPbwzd2SAySaSD
bcnXY0FgkDRnCxaNDa2tVap1lrTnDDuxDF/AJCFgdXQ3zPR1YT3+5yMTc7R/PTIwnPA/FEOBJftf
jwyfE7w7RztzIfeKNBpmGtqtVMOkG3rSZZphrvW4fZtP76ImPk/GdyKxi18jNYleZWd41wIGgDk8
tI3pxt+qpvRYJNNDw61Loy3SHAlDiO3MdNxa5bAVIYjp9DRaGG7ABSCidLnhSkmGcxpEAhZ6gxDX
pU+GFkwbV4ByGQTdOWoruDZP8DU2JTc/cDy401HFt+szSRg3aehk1D1i2JBLl95Cs6LDrl6XoPSH
1H+Q/PE9nmTsqyn8op6xtIoGpfbsFeln6bTsPnqtIJ5xD1uqutUtLM6aRSKTFEmY/4HsoRLedxec
NLLFf/4V/ur00BWZnKupyIaq/jhPVdrk0lzVM9Q59UbP5ZsWfkSavM2R9fCgNNXuP7+hov3V764r
mpi120Bj7B+/u9MrNnNTrkzfHA91Et1F6caMtIco7881N76NDdR1hARCYs2jgbC7MN3Fl5KEJXF9
Aldeme6Cmu6W/DhhW+AI0J5KLs4SJ4NMQJp0443Wgzix1etaPYSNTQIoo6Gk5dbRZ1cT42FLKCb2
29vYpksLozNdnQBUzAoSzgQnSPeKOhycHhM3a3romFWlBqKOiBxu+mLW1JhbRPxVt9Wj5JiFHeiQ
NzuguqXE7coBBIP6OV6pVuGGI32JGMQYu0ihd1EvEEcuUl8t1m2VtJxF3tGz6dlgrv+uNC2ahe6i
lqLz1b/O4uGht1Cp0rbeMQUjAtee1ER0WeXrxNBofB63eRK+iqC1KfptZCQnDMYeq3Z871TCsYzM
ZhmckWpQ24NRvuv4jn0jOoKkOwa2/qTm8Fa6PV4XV4MUfUrYXqu+gQFCuxmL5FVJQLmqq0a7GQrK
7KPhjozaXWM/mZ1yI6Z7RCyHETHTWqc7d54n5aZLZYlhN4Aydjuo3LT4HFJP/Gb6p15DBo3Kz1K6
Azbq756tnyyFNMF/PtOcvxhfdMt2LEW2LRUfqv86vsASzUsdrIorpm9iSjfwsysPllc8io+cmYWb
/c1o+1ejviETctq2BXZfFX//7aZTYT+Fr/XIYBszIauZmOZ/f0v9i0vWMhVVx1NLwdRRYJN+f5Mw
KOMmkWXabmzKD71Rk8RJpks1xNsScocoaN3GcnmeJmIDAAmDIh/qIP4UUXblTIeoMdehRqMCXS9k
WlxHUk8x055O1Z8sBkIrgyCDrL7OMRKIojfb5G3KLj7aRHRAghdiIEa7/9D66kMXMVRXFVRiFYbA
mB5rk9Z/qz1r/P44sLyqznhAQHvIcdER8zJLmx4CRz/Fhe4OGiF5nR0N6zyBpTSY6IiDNIhD8Gg+
jZp5yUlaIF3p7OK+IMNg424ZDjexFh2dvr0olvFER8PBNqMjYBuUY4gR6vEgpk3oao/yZFESrehj
Mw6Tf22jEV3U5AvUilkS2b3F0OWPSmuR3KZPsB0IvWQ1/DS4XUgjc5IwPnZDvFdVB5E9LGkaKUVe
QbydjEoY5KfxlJntJcUzh6LfE/A5+rmaszPAEuVYPI+OFkZwnfnafz65FfkvAhxOMQdDXMILXTd+
ZCAztWiGfEwzV0m4fWZpt8zLCB1aw7ypsugUk2L5kCcAM5WA30gawm1fFzsgWHf0k6ENmbpTxTSv
Y2rY6uap1e193TwY+O2UzNDF1K3rbup0OAeSDzhDxbovenYoHxWYrNOgecJV7RE4+GskqluWylfa
Z+1Ox20A96/PzGgXrcqYV5IC6LjyiUZFUNFWw7n16BJmVC2n7j336oUk18KM5d1i5E8ZzBDxYynC
O+EgJmFAXFgDwrGtyN550nB27O6stO2K/qdNmr+ISaoVw6OUhq0xNZuC5EitUb82iHbIv5jF8FAG
8g0TvKHXlxrJMhGNeXG38pnMLXDdynBaU9q9XgHm7vr3sR22IggyapGy0J6ciF5Xjf8j9Gjz/sE0
+MQg1I/U3G8LUnSN/RYb0pnY/U8rw/fhf/of+V+E0H8xihG4iX8UDd875cfP3PsliOu+y9zept2b
HjG9sMhr9v1WnORaM9zoJsYS/t+cX6oh7PR+BI424TN3aEVRMf34MXyWOmVFVW8ztwmMh5QeVnGf
g8zXwefvkUXkSXr0+gaOKXOVCLiRprsVAU8xknghw6lyoWjAWdpJpVuOlBVBdkxas5KB/ROLKeYb
zHJa9WnsI16ySZRaw43IbmSx/dQ5NTViamUMGX14bCXYTZ2JAxUfnfkQfpmul47vmH2cAgg1Osm9
iG4V/OWO4JlRo8X7iJMuykghZqDPU4Pe0HUNrWJ0WrS6/dkn6CGeyMvpXRU3o4xfM9KBM0/rromP
mcZ8HCbNkIyH1GLcENewr8Wv4jNrk/wwKVgGTPKxbPld4jfJSo6jzrSP18a0MwfYXKgmo2+V7EWg
Yw3yoeG0xzoL589VWyanBimp4T2RD+SK7ewnkaHwaQdtgoDbrX7CCfdTpEPsbrjOiMx/5SVdEdiY
Kk2+UvrPKok2DTB9E/QZRtjTeyqvNZr5SBFA61hKIcXYhqtShHXoJ14nmZpCP16DY6ePVAdAHJRU
L+lnq5nuRnGyH2WdDir5WCRkYiPr1A7xaztaJ5G1VsjXiWwTJfeNNOprkYRj7vUuPrSjEbHECoKB
cC9bZNOi9izu8CHXRt9hZutRWWW9UMcD/d0h6aKqDY8Z6eRuMI8Bbip9MKFIimtsawKIBYnuitFX
ZNaw47noTXet9Ot5Eju2F3vs30XXzkRyRmmBt+3FqNuSJMcF8qhSOlCm6FUPo6OStUw2g1dd56gk
gxGa7GuKzmb0kOfHPt7zxpPItKUZG3D1ZjLKdZ0MfMLtg+iyCO6i0rwSAZOSjA96oj9F2AfnnrpW
4gnjMm51RBNdlu6lLtpjzLiXHKSwNKT6Fi30/kbk2pomIb1Yrv3cJbrdF8V4mE94ih4ijAy5DQ89
3yejl05WQM8yVBtMwArr5MBKI4cIy7rfiZtPpjfMII1TV9Pv7r/LEnl9ccKJ7GvETbUYmDvUJdma
IaUEQXqhtrqHBFMZqDvcSUsG/6nbdiVZZ4ZjkSecCu/jb25PGraj/zp8WLCrZcNkEJF/RPnJqEWl
qhupW1vje1bzRU40J3j35LlIeLS6YO50Z7tNr0hjUqPpkcVnK5F7FidWHdCJYTfMARqHFHHeJ+ck
NuZhe96Bpb6VEQFuFX7mzvge2UIRN+DnF9458AVlkw5sHGiqK/JB/bq+jSX413IeLocQxqrecc8B
4KSjcoSvNbSjq5UFYvW2vUktJuk+FiqyURAy2wip8/AJs2j1itYZmojMtNooavlaVCDYoafJC4uk
RpWTC21ycpuyVvSLU8ZQuzQDpLNqvu0hkjlkuaNmfHBKpojdJ03ndHRzgYvxJZi0XQ4IsS9o5GVU
N/XmsFYZnMSYc+dL8kkuIa1XiCNsopCuf9Dk4QwfzG3oPAiUfZcLZpR5SkCJeFq9AVWzKuloE0Og
0yZHhzNSXH+15dwp2l1HXSOJkAmxNxEm+aqYGof7+FoC/J9TExBnRWzpJ7ETh3x/RXpZZAZwsRbO
Fnsx09DrjoY/0zXy8R260Lolb5+OCNgdZeNWBVFQ3p7lq7Ck1UkZe2AX9LhldAKXNH037YU+j5uZ
92/9I/T/77r739TdNd1USfD8+7r7ffMa/F5v//MFf9bbFdn5QzZkStsytgmqJjCqf9bbqaj/IZuk
sgxFxmRY1rnef6u4K3i0k2MT9GlFJ1L9s+KuWX9w+5c1mfyOYdn/j1V35mw/ghLaJclmEZTIjCkq
dNgf2ay8zMMgH+3xaCqIp5LYz5MFaQaMr74XQX7RwNeFgL2/Fn9uoCdbatlWu8GThAad3KLwERiI
9pwcfbrVLqGIOw9dbvSbNtev/FE4lIzSTUCCAQM8+6qqpB4ItW6vQWF9Djlc/2xEC4dTZ0gLcBxt
8koy4a7imGAOPpNiZobbyPJP6URuvg+i50CangLM6Omv6kO30GmijincqWlbUgx0dIQvSr1NStwo
QRYiLAN/h1RffFQ7dbL8el4EY2RPd/Oink5Jd7Cp8q86r6kXAUzyP18QCpO3r6/it93Mr/rtW5q3
mp9k9NyG9YSaISIRvbYmEFpKXJrd07zoQb7d6HpwMcQf5qfmh9hX8z1N0MVfPqf3MKUW84ZQlf6x
qEsd3JL5lfOf5pd/r87Pfb9NNr9wXv+Xxf/87t8HOC/RCm/sxrAadk1fFXvZhtw+L3VidV76/kON
s+fXc9/b+QbmSosfL/n+8/ySeTWgH2ophxTi/mpjxTAn7E3Fm/62x69n55cbvsX7zIsC9jWVwdfB
/jim7/eb9/XjrebVQJwUkqrjxfjPz1MMVOdpM+HzBQAK4e91HnOuERRTNj+GosW/nxvz58VE9OSb
aYnPXAWRUfz1a0Nwohhdi/V5k699zItfG4k/f6/+9ue4Dni3VugBvhbnrX7sbl7993+e3+K3o6Ss
hJjdCRGjAklmqiqVKBHEwc1blr6EssjppWJVNQr9gvN6LkBb80bz5vPqJJEJ7M/zs/MT33uaTCHB
nNexqcnQw/7jYd4wA09H2CL2Of/FFk4ULTRIHOSka62QkC8oGVoC43ux9bKKJlv8Fue/Dxk8xYL4
CmkcpmuGEmPR0qL96yUkarF+mxK67hRRoSMfXe+zsL6yRlBcVgOPgSzJsoCdGaOBhb71tagIZpfB
t4mRloBwfS3OzwaNddAJbLfz2vwwv3De7nv1t13OT85/njf8ft38nKeSy84jENWlP9kMx2n+1o2g
pOjwPkyCbi/jobwwDYpkXtK8MAFlZBMPWk19cJHP47kpnlBSyuo5vgXoynF2oCUGKAP2bG5G+yro
mNOklxfsD8YV1DCLX1Yw0mg9rNKafuvZNlR87nnp+8EWz2Um3ZU52Mgv9NhUYX+1TMuIgb3SHrE3
AjBLUcsNqlLb+kBg957PQ2IqMIgn5RKmAzAwrGLlvdd5F4odt3XotcuCmcS+CSvkSn0ZrubVtCoX
esOnULs2ws03xpGPxAnKKVvJl3EXtctvxJlVMdXzHTp88KXBW/3B0LpXzW4V2h388kCxsTg4dRUv
HafhDiFrMALIinsQC8xCFEyFe4Mjl/XeEO4N81JtV4jlBadUjNF2iLrFMOlZHvFY5oJm8K4LwU2c
F7+fDMFBaszONoO4guaHwOBy/V6dl6pRwhYn1ZmXcNLPD3FQ1VsrU+C6JCMt8qYs7yX/upQbaUu9
Fi7rLNkZU5Lppl8jd5KZ0lTtjep0zODED6SJh+/T7/u5MoFyZHU6braWfJDyPNniK1bvixGbEqPC
mRl7mH+sz0ul2qLlp4w9uvjUrySrG6DAWuIXJmdN4yjExnBeD5hw4xji8av0qujbsRroSl5LPVmG
gYXhHubDmCEO+6/FBoYp7U67YJrg4FFC9yvK3X4hY3jkcwEGGZ2quWJ/PZSkyCiO780Wr4ymqsm6
aSQEQjsTZkoCUTjA3cBvDVzTKhjWFOILpJ4DEY2rjLc1tot3MhSTYFffDS92sCWJYgP0AGT8kLjS
Zx4gSFzN3jEwX5bxrxBI9U3YbQv/CSOjYlhVMq6BT+t3rTjRkq/Xrhqg4113OGGurS5cU5mnY4uy
hytAQdPJl28Qh5b6r9Z77VKx6wiSg7NUMHYcVs1DH6xwDJSD11S7akGkJHt7OLS2m/ibIFtFgCny
p2DcpdOHqmKAB7Q4oCGdPhM4E0tZWsbwPGJozt2m1+9N3dWNnaYdOv/R+jCL3WjcGziutetKcSuw
xuZDoG3LBFniGv+SdDzokJSCYyXvCtm1q1XdrHN4T8F2mphnUnTHRY2vE4VfzYADK5GJPdCz1tlJ
uMFNS+lT0J4tlVQ61K5hpUyUHa+84jpIYTZuEFzRoDza5yzZ9u1jivSi9W+K5pfZbau9fbAQZQC/
6LbUkqg4YoOdJTvaB5e27dKC0aR7Pz5bQMj0pSef/A6DD7dGc2m72muPm1SWb+V2X8Q7Nb5K6x12
brl8CgAcIJbg+9UuofaAuiO9wZqXZvXaoZl70XxCbJKfqgdb2g+yq31G+BwRr10rR+RYUoKp8NpE
vOYtcmcLVK17iGiIWffXfrhS7ptjuNJsui+WMalaJnTNbjR3A1wrHEGjhVF9IDKakoOfH+2YZmk3
9zZYytnqW4SvqrWfKiT6yLyd21wCioCoehtM+8pCiHqIwn03cV2QWk8ickqfuf+g10c8vadD4Yjv
O0Jm6W8jPhsp6s/MJ35fMYZJnKZDsC98Wv6EeE/vtlNxMJgf09vwi64jgXlTV3azVz7z6pb2wEI4
I4kvjO9JQt/u4fOdUnBzS3uH1jllPo8uGNwFRJUXELmIHsKB5i760ZciXUDHOE2V7ToDVqMvLfsg
NwBsVvJVcTYkyr0XKqGT7OrBqobQj1/PaqCjMj8k07qvCB2uLMTFCFFwEQJtplNVHBdriIf3AQ7R
pMsoz9026q4PaN/soC9sxmgzbPmYNAiBf3HbZsfs2oTD9BG9mKTs0KT19VaVad0/9+mVZW7ki0q9
UHqWs2NoXdMySNcQmCV6fEwi8GX67Gj7mkvB36Z0Y9KuJIfnCTHuBACFq7aKdnI4I+QUfQMtwxpR
saz6/gCBpYPXoyxoMWUZkg5VaSRNkIqi6q0Bo+jrMB4uLVy0ZFVFbkrdhXzGL9AGzj3IDmOtnUjO
wGgBs5U7C68iglwXIIyewZWYAJxHCBsb3CeZFuVPEpwTBk6E3uZKxqUXgCZQEezxULTCieFkthDp
ageIKi6NK5LI5y/QVAtcCnQQqDKDRU5wFUoLjY7H5p6JE7SU4oBmR6MfzKXPp3Hbs/rL01AQuhwa
at7C07HEOMGf5pi8emunVyoFVG2BnB5Ncm0sddA2ziEhJ7n2ZKoWdxkCHyQHDMVKf9Vh1Sdvgrc2
PKEZaTEtfE34uUo4HyPp6PDUQfXAYBYJwX32mB7LPdqyi7RupnMQbib01uWLpl1jpdGifyIjizmh
cAQot/ivKVih6cfKO/ioe4v7Md+UNvnNg5PcdqCbsBy/FUp18oPyAhnYSM/0jfOY8v2/5w/Wgfzo
4GLYd4dlZKHv/NsJf1Ca8dbDowNcYdzK2aqPqZstUq5lIYiXtb05rUNE9J3j1rShAYbEGT5YxRN+
QAv8MIOrQroYEoTwiz7tx/GWvHRcvzrC7ZAbA5bYNGXwIy/Z3IiwiV2OuOHld5c2uIzT3rYhcjXL
MNq3ydoy6ZC486PPfnzudFAO9YQ10WNaU0BoaPK+Btu4lFmRNxpUtIRqxhmZRlK6sXdlDm7HyBLu
C3kVlvihXSnSoaa8aa+xRYSXgpw7HBaZDXWBVCeeqzCbFqhmul/2K0d5HTyF+oG9xwcmNIEGP2UR
m4vggovetj/nolsZTCYEepreFxnz7JVWrtG3N2/AIvJtUG2p4V/QvAhJtbqUUHRb+Lys3mG6I2Yf
V+ZNvK52+q0G2m6DhflhvAFKob141M1gRSzRq2sLCwIJ/KSC4eDBv0CckO9Ey/6aI8dvBSL9I+Qn
z3Md7I7u9Rv7V+H6R//4UT2i/TdOUbNQ0OZ6SzwKJM5YVqS1tAQBdq4hSHoufplIxoOlsgg2xvl9
8UFDwTtc+dUukBfqjXbKXPVmZFAgALgHbMAVkz1Gj3AaYGdUj8a585ZgM1J9BYbAu5iFwBEEFHrw
8cs3dbcjixjjU7Dybjxr3ak0Km7saNsAY/EEzghWiY9R+grFO9J4UCi0hQM1WgAhh6aUv9Tb4jpc
DzQ0yFu/PjNdApvvkRdHErQOwep1S9L3EIFhX3XZadpr1hKrmTeA/+j7I1Sf6kZ53Ontqn/xYA5c
jWufxs9FfZLe5QeEu1iq1q8+l0G6z28NN72V7/19fHQibgmL1Fx60YlGifw+30Yc1Ta8tZ+R7fM3
5RGoCnCZ6c3iqCmYLOCQBPkOWb0PHJewbclzYG5W4S21CTLyFl/7I9URzjOekO+VCwD17k59qE9g
yzbdjXGF+qi7iVHhaytOdkBbS50vDXCNdlWfuptq521fJExJrqar8qRt7HLpu8j1r5xgfeTyxgUi
xij9ChJ5daG3uesWm4kAYczu2AKK4YKZzpWxCZ6bnYGZ4+u4tvfe/qV+Ha7S0wDFb4ExxSq7UvfZ
VaAupg2GAMt4iZfzyllglLGIjt4S+9ZVtsqPycaBcBPdNDvTXhaX+FRcpKfwPKza1+jiLKKLtZA/
y4d+XeygksLIWDTP/iOUBmPlXDT6Yi2GgBWPKeX/lbLhrvHISMapwzcMzgXzGQJEfwHxnDG8v5nO
1ZWNOG0XnyQX6caVcUHXtvKW2da5yZbhxnpGOo7PcHA08ed9xgdiOUCoYoRC9QDH/1nS3BxqDEsp
n2rrbwlKdsmB0+EhujRX/Wd8Qg5+Vb6CsqGGTTH+8yk9Yb+79j6D5+xX6sp8E4wxxsE4tEeEhOic
GT/v2mOmLjfti3wf3mJYbTK2LGouqnBxkT8oScD0GpbjPbWzYXFx3toXhK4gFg7lberar/p99Tye
GAgZIPXX6jl6R358ivwV4L5DfFDvMZu+KW/1e2yTl3ypW/XI4xJPZd7grRCMkmQD4wg/nIVxZblg
z/fBkzjpXOlxQIlNyztzWpQ9L1CZ2mO4oO+AI0lvFTe75pa4Lz84V/N7RJs7Mv6b+p46JWNM85gj
uDtyd4o/5vO+eYyug2DBvwNX0Wo4pPxe0UrULcw91m/Qdihm4NvN9Rx+QJpoHvkbF1OI/lw5CFUQ
X40OoAU6Dty2BTKa4W16i+4kb4liCWSF0m0UGeusLe2tDfDVe+lNPjIum0tjM+zo5uJquYEd4w67
gR9kPA2/qmdqlyhV0e8vsktPSP7uw75Z5g/S9QSGyRdotRY5fg2356HXnuKtvPN34W5Ycy+mYxhD
2b101I5NHq6tc/oxEtphzOz8wkIZtkEKs8mhY+TRtrD52gS34xk71Ovpqh1v6Yc5EFIYQ8y1Ij9D
GwKp5d18hLcUVNsBE2P8Qlc9ofI+ggo3PQ7zADiPEphfMaiU2Ojd5x8UmxhUUKS+wergX3RJNK6E
3AbfesCDS/0BZM9q2ClM1V6b63LvvGGELklLxC3gTF5Zqp6DJ+OquzYHcdTTlY+x2LkDIVSBE1t0
d9ajfF9dxwUK5m16K+KDF+WtfOEQo2IVGqvyoxuvpkduiN2bUNQCiBKEOTGwESL0R6SWK5q0Fir0
tf24futcIjzmmmftZK98GtKIo5f+urpmLOU2+TIBmRu39X1yzZCXXPdHvtfYRRS2lg4t2OhrdY/q
E/oKl/mLvIP1YF45a5sudDoUeLJYl6vMHRhuzK1zLW/lU+5SXjUu/mO1KVYj+SoKYVy8vvsWgHk0
trB2PXe4Na+6Rc4NL7rmuCE4KgyS8pJGj0X6WHLHebN+Tc9NvzR+Kc/Gtc29G2H7CXTNwdw1h6Be
Omc1WvfWGq0utzT1hnCQPAwn7f3gagzP1a5fVivpoNzZUFWIUNnz9sZeGWjmFv2HLT69v+8O+RbG
50fHOOFSxVyWS8WNNtFdeBvfGods0583FXZUjyqnAGogaaXe0ydV33LNeg/kFvkB9Q8tXGXhWn4Y
X8fX4qa6xOf01FxljILWu3MdXKw75bqCQLbz9gAQTvatvAYi9fwGceY8HDouZ9Bf/A+5QIBqqFqa
D+prggfMOoLNlLgljpfdUnqSE1cD4UEIRdl/8WQHR+408kPtXdnNhrh4b+7jdbh1SO/umC/cRhvl
RJjJWaveYwqZbBin8343XPy9vnMmBMEb+J6T9SGPwJH929gc+RUnbOAvzcVxVmC6OI/o3LjkZ+eR
g3jztwT4EUbYX84GdIksTMw4mBsxP5rTbpJIRM52AvPD13MIN+heNskVkH+yRUFhXlJEimpe+spG
0S27gWRyyyyEJJQu0snzw5yJ+l6dl/yxtxdqr+nLOQs1Hw8Gnfs2cApsk5W7uJ+GXYATSun1xY5y
LdgKQJZKTyzYhYdaeoFpgM1Rh1SmW5edGrqjDJnM5qoWLJxQ6l3Foqldlv1rlZz8tkp8JsDigamL
KeOG45c4ws4eEfNSjQgHnCrkeOxw9nUksvqzPwQJIAwy5sV4tpMNeoZLXLp2WYDePbTJYNr3vl2l
68nXyJBk2TmnSQZ+r8aEdxJaj1ErwYeSG/wh+ggCnNuaMX5TGmgcEzXtKCCiLgafAtVAT3FIImKI
6VspTMIgccRktagIyBHmW0YcOgskLOF2mPKTKhxYzVK6JkfrVj5mgKHEMWk+9Gkjfxw6C0J0PIK5
dEQtxRLlkXmxHUxSGiGQ1nRO6c453jmvOy9Zc7GuL0voK366jTTS3/PDKOp3KqTbr9X5uUJqQ7cK
fJhjY0dKRemB95RGte/Ew7w6P8gFiauuZwY250HnBxgLpbqeF03Pu23atNvMedmvXK06wWlSEYsB
Gw9w5w2LBHi2pZHxFJny8Z9LdNCS+xTPzQ8/Vuft5pfFEkJ8Ekjji2LnJLrrj1iuP2QUItRWGQDi
lktV5j7TKPlBaVQV2cwpaQo+16y1Gelk3pcKXVFRPp1Sb9e3fgSvRWMk0smKF6Jqg3F5+bUU285h
ypD5RtNwk8smwLKZ94MmzOoOCviLtqyUzYwEmtQCvxmy6uRIzQdLtdvd19r8B4du2lXok7P/7cn5
dV/r82I3rJ3MKg7aRI7VYMAHSZHvG78if1wbRkBtbF6en54fMmG5koiH79Xvv5YQ4+GDJNt5s+/n
v/aitVWFa+A/X2z22a3dWg2yNQu4uxziazDKxjF0qIIu1HqMyTJAUxvogmyUId97Oee2pAPKcpTh
OU+Maps7+u77b/OSL1yc7WniM8wv0MyyljEIZwfzQ4mV9oS7AzD6HCuR1bzR/CKy1w0OVXMZUWw+
WAlbfu3q+9mv9fkF80vnnUZ0LvJt/fMofzuI+cnvl3+/5mv332//tePB8LNNVXV3P14y77G3QDf3
4K2W37v53u7nkf22/pdH9v3WpYH7jepEVJ7F9zbv8mvx56f7+qDzK73v7/i3d/panDf4+oBOyzzT
TMjafh/zv/1O5ne26vAfP95v3+v35/zxYebd/ssRfL/F9DI1+j1luudaFDUyMfhPBnC0+eHHcz9W
/2oTagDktX7sRpmLVt+bz0vf28y7zWmHBjct3vr/423ml/zY7deh0Ix9bqi3bVrx+ey5FutHY74t
a2SloqSJIJ0H8dcfq9Zc4WR8/vMviGEpK86bfy3O2+fkmmgubbd/tYt5i/nhezdf7/J9NP/2dT8O
7N/uZt7u+53m/X0/N4gq2NxQ89+9R3/TewRWg8aff9969H+q+DWrX+vf24++XvNn95Ht/IFyAqtc
1dEdlUsB4dCf3UeO/oepwAAxUT+B3qPr/Z/dR5r5Bx1L8D4UOoMMRxOv+kf3kfaHrChsjQQOEaKN
6/P//l//pfG6/rH+u5aRVusfLfcKTfiKaGayFMUwdMP8obwoQzoaC7XVd0ZiM1FNdQLhtD4EofGQ
6Fa4a1Wg772pv2vTxqqXGMKbO9Opnq2hlNct0aiQPN3ZZvpcO/D6zMmm5JcjRlcknzBcO+YYEu64
pw6kD0NzH4QJMpwjAv1hHak4Lkaeo0Pnth79ES27I0XrQK9XBSg37r3aAsfm6YhtWzRspFQSGdHR
2KiqRujv4XITK282ecMI8qqMYAnzL5k0gQXkCbQXGeDc+ow7zbyjSWjZg+BQ6f+5TgwP09gGtnGb
YHXkjEwbB9nYwjrCVUIHrkfb2Noagxs9c1Smf+sqTl92VRHcF8VkHuzSHul27kn1TvophXVyE4WR
soprqvf1bWD2zZVki6KQhSozz2PHzWlEDmOQTXkU3kwkpMMezAmaguHayK8d4qlNg2Ru7cipgl4O
wYmeesPSb/OPzLA+PDxFQYfkT9gFM7UjYj5QZ6E/GruzHIGGnJAUPikdsKycypvjwe+t6mPdke5V
I21rReNDn6p3CHW1VZYGj85UkrRtYh0TRVy6Ta2pNlP/6SXDdVNB5Yxib1XKsbzVO2o9YVcwx0xT
N25JQtNOji2T7FzT01Xj+sOsrVXBe+vKI3wHCACZXC096nAeeMHKNMsNjtebtJTyje50Mmx+42go
NtlCamaOTacnvghFQNWa+hpzp2qAhBzbUJGz0lzZI73TvuFcCiMzFmVVVdim5nCviwgVVPaSyzHZ
72pn1cVLZVOrLRESnzwJNmzdyJBRwRjuYGKfVJ8cRRTrS9MMwNXL2UspuU5Z+Pd1REl/Wql+9h6V
pCeC4UyWKLPHyG3pWFlExvAS2DmNrCaAp1SHJykr1wSv1BgLxW1M+wlKY7tJqi5eN47ySyrDeweq
hFNcqsSmoSxJ+VyK9aoP0bNuM/9EJkBSxMhfrY6aot/HuEPbJJNCScKWx1cRSI4xBGDPO1BeiYm7
12pMHsUSUpih1J/lIvyY1IriYA5nThNlKgxhMTgGpVUQMQsL0xFkbJ/6r7AbjF3s3UgR9qtOOj4x
83DVFPS42qz6UiB1a985W2nnatKHMQUyokXjvQsTfRtnvgsL5ZcX4NQSJyPdLo56W/f2XRJ02voh
jxAbZhw1PQSUqOQEBjq+zRW2TT2SuNoJaUso8SyMo0NHw9xSi3Ky78F7rNTtAhIR40cBWVvVXvTI
iNadR+Eyd9DGF8DBlDhfVQbkfywPUeKcc7PvtuaEaqJrw4egpUxhkpkduKADNXkoZJ1IGPZb1Rx8
TO3BQ6DCXfd5f+QzAQs6KqF9jrjiGtu+MkL15FVWtFAN2OLYfWMw0GHUl/TVVqUzSbKlXZdYt7rk
rHW/X45lG7mDDj5nqBW0YRXZHjl9V7seaF+a3pRWY+MVEl58KUCGo/ZH36E8kGZUZtISkqPSQX/p
s/4TLgWJ4KR8xi8Txbiy1qQKpS5iHpinAdwNEuvPpQnmgAqWudfpo9GasHXDAcEnGvtPr6XBQE0G
Sm1nu/D+L3tnst22km3bL0IOAIGyS4I1VUu2rA6GJduoy0AgAHz9m+DJzJM3G/f+wOtgkDYtUySi
2nutuZAbxp3x4ti4Gv1fZZ0HwExz+CFVydAZ0IMmTrozkw5xjTmeqrg823U/7KYweS8CDoSsAdzm
GK+BHPUujW3/h67n52kC9Meg1Kc2gc2gY3GHLL3mt+llJLhBxTihtMYqPLdhtrWXJj76aXPjVGY0
qSGR2Q4VqCqbPvSM9sN00YcZ/qeT3fVu/6twNb1xSr2LTzx6I8tq36e2deBbm8KlJL0kf4DoW+7n
gpofJ5I+quLcOAZ48yxphqcceRn8qBmxBfEA/WRk12Ft6jL7HIsS93H5q5n8Agoz55skeLQzj24F
TkNU+RDJu5IKd6vItPHC4KJIqLEH+v+yMEYsDkR9utHYAhU35yUSbMNptmdgyy3v7Ff46mZPlofJ
5c4gEhrSKtbTxN4tZtoSEU/4CnZ54zDMM+wEx+GGTg18awj2S815f+jIS3Brk8Vs2pKJm+FzIWdk
Gj00BNAT6BXyP6R9ubcr2/g5WaV9nOqGJZYA0l0IqG+c2h9Z5gfXUA/3U9d0u0lO74YqzdOk3o2h
BrwRmGQ81MY2ReWzbdOUcA/07ZhSHvokcS5MBkzKtYD/jdXCjTlQSY8ZL0SZj/cS+xHl434aolK4
3wJ0D51n+JSPerqv7orSdGsYKnHT7rMZUlChYDDY4qCRLkfag49rJ8XPNtNvedMv3xZkIgixIyVI
BrHp5Ap9rJMc7nvA5zPUa09kPAY41TbO1D3U41ISWHJOBKksTu3feZTNE+VliAPFsa+5FG121BmJ
x5OFutlL37Iw2CcutVEPUQnED9IixmtPtnJkqYRvdqGlZAtIPynTrh+zqo5uzP9Kx44VaNzpDpIT
y4sXh3HULrywXYjeGosKfiFdqGJ+KWrSvQbeo8FEsimCjMrKSOPPGPo7jxiHsojnp7nyPsj/XLgn
9WnJrPDiJjqaGsSLvUkiTs9AJs38YLUqvYtz75rN1XCVLroOszm2dZxFmjbxXGHYsi917NN3ap0/
oWi58+c9Mb7yLcUQ0ybURIG2bCYdNpHKQhMsMWkLy0g7/iJr8pUqlzyTeMHmSfDxKWDXFDR8oJkK
j+YS/w6H71XuOlswwy3RQAV9ToK2p7I6WYUmOsCfH90HNXPjFVb34ZkFnHDNAq1h5fpMZlHet8sG
RA3ffpEh9WgiHcMWmELns2cgkmuj3kejkVsipA+eKr1oeffN4WNunOpqxsFjw+7tUmLw3uvJwb1U
rCmDXbvvbJ8dkC5ec8PAA7yu2iRFkxZpmiG6pILvj6gPP5FxJCr5vhjCJNulvcN3nfPK164YCY6p
ftsdTch8dg/NKE+QKH86RUXSz5q1WxeJyXxE3V5mMj/65nJCrv+EOXbauiU7wcyZv8+Z6CJfDvS4
FxDUKBANOOkTSea1nDcJepi8N7g9lBVv4zTAIJ+S/Rx202nRbrbLB7qvThOfAn8hAWyBgb6EzF3s
AiHIBoiU+NaL2eAWFQGtjkpEIRr2ayuJJRlcq4r6lAwEKJJHhaVyW4l23Fgi/VkWqd4WTb8vSXdi
XZqwRglwkyDjuCO5Qcs6Xkv53qJex2kkoUBqWlf+Lk5zn+503hCmZr+7uIN2teciLqQHd9tzFUYW
UXHmo84ld218lgYdmRWu75bqWAXetRV+ftIeS+Bsdiv0ip1Fv3ahLTQ5uUuPwFTEyMTtzojJvtGA
0sUw85Y683kp2+MQ9whKBBrgxaKhI2HA8yX0EpqPJb5LNcwnK2/bfV7H5c4U9DAt7UfG2PmRVuG4
4ikOLm71yOPLhNnqhTDHkvIEPnFXLO8le5fDmOfDWpwe7/zF/7Cq7lPFSRf1dfKZLWoHpBfRRB7U
0KKh6OTldJkVZvOZI8e2ssc/lkzozdSy2VHzp3+nfXAAxIeybXPYbrLVjJ3px9hoca//aNH+nFNv
3zUCDpOX0ymDD5YqpDzgQFQxEA+TD+e2zNBVTcGeLWJw7ppwOyCA6/N2L3Xrn2zKvxyGFHqpdHnG
UjpFZQXlWPjN2ZXTazG2gMrabu3fO/WunwLBqQP7Ww8zlgZ28SwbpnfXwEfoj+RADYSzhQNbcHTa
PzPTfKjZrKyrYVL4pB2UoY/7ixy0+uT/Cvxk55oKyQltNkSfhCNq8+RhwWiqX0sarkQJ8ne8ILhw
coULqU9u1gJtIIwza+QXeyXyLrf1hFK0aRy1Cz06UIXp7/pZkZI7wQGzE2vT2Ak5gd7KITFcGgJe
txu9sdlzW8fVSImaY0vkZzMuFRO8hPLuFFWtrdbx1+Kh4phZc5RfC7QuCCKk3JcDBGkrpoYp9kU6
+vvAEtV2TlM2X+Xw4NBsdJcxYIrDa1s0xqVgAJ56YT+kynUJ7AF3lSKNRLD8UUm4i7nR3glU3fSF
Edu5LogmqfQlZ2F8UnN+Z6ShImlr4PYI9A9TadBo/XLsW/GnFOXL2DGVetZdkCKiG0MUoXmDdK4w
HxK5NzPI8E4sr8AaOMb0qBa17Z3Gub/GWXzC4U7oUSe+JT5m8U7p5kC50ER0/bZwCqMlf/HshzFh
L5GY9lnUsHaT3sxgQi1R4hpfAvHlwFYWfyIK36Jqdw038t6J4wjc46HIjM9ck7VDLSChCMkK5wr2
JBx2rJ3y03RvmzTMSOrCsDun8AGo9MuO0jObWtZzi3SilI3YtkjAacuu2nQ13GmnCvIty+kfKBL3
qfT3uZWGh4acP1JCwx+ZY3+3zHh4CX3j2awhwuXtsXTwBOXJG3AG1lG88nu6Qbg0OJt0z07LaT5c
RlQPXuxFSTtvbLP9aRV2iqa8CPeeZJeVL4hxHXSooAxeQ3+8kp7XHxuFZC1MCU7p5/2MWViZr3ku
kBjQyOxU3+xTK0Ugl9HMqBa1DYOOcGGBknoe8PJl7qch3beWzl8k7ffQrfIozZG6r9soQXAjId87
rcnchpU577vCi8aSZmQBdVjJGbA/ebMCItJ2bH4MEiVBk5nj3tYfGqfXpWEqyOogQCxovwTTBCPS
aV+d6jBi9dxlHp3dHh+jpGUxLggEFXE8WP53YSJT7AdfdZKSld0RHtWUd9CmQHh9WJP1JzT6jwQc
WTCYe6dfOrSBOqNzoHd2JextbKlr6HqQT9E4eal2WEMKC5wBttIlYUUJWKIS+VgXH3qYy6sNWWG7
6PzeN/UvVf+xNT3SRmO5NZXaxtBAoLRqdzcZ3XbyHMQesR5RoPmggiZrVyU5nfDm3vd0/BSjg0n9
qSeqjN5aZxkbQ0Hsz2i/Oaus1bAZoUHwXMZ9fKScua0GTpUBqvpIz0oj7faiphyug+MuzKnUqGRa
7/3AfLV1558CsXyvSFE2CsRAOZNLE1t3RUW08sCOx8stBIraYB1NghWg097H674kiTk3ibK+A2BD
Fl0wW8yn5rd2DN96wUjzhm9eFyx74dlfGqQh3DzuZae76oCdg5IDsh6qWq6d3FVt9TqaTFGQh0in
U4zNKn+Z0k4jVKAss83L5KWk6sxZbL4bIF1uBnjW3E6m/Vwv2Xthm/LZSpFC5rUGxwbWIm9PvhDv
IBq2d0M4vGRL+roIRMi2ZAJbm4/DSNtOKr7rvx7enufVr0IFzcnIhvzYGQBMVt/G7WLhgfMYc4fb
s1sTurNqoiKd+NEmpHiufIIZV2U/7BWyBZUJL9Ckul8pkPyOdYpX54I7B9nC3cRDXQaHgdrbIbUy
ZrJCHW+HSTwZ4b5MJgDZnhyfVn7Q3Ok/0AcKWtBr0JWdPkrf/qZkT5gqxJej4HhnjeMMJ0C5X9p4
9FJXfeqyPXUlrulRujVYpRBpvUJKVZUa0XAWB7wzpGWEj/B5Jv2X508k0i4ULFzFjGbBs2OC2FkV
VXzLLh7W4YqJqkAz8mL6qYOITz+K2L+D4sMeckYgmSXtyRwURSAr40iHDl0O83NsNGg05W7EW/1s
uN0XU1G9Ut3vnKA6F7r88LQmBM7QUWPApyySe9u/9CQHaBEUhyVT5qZJSaono7tqg2qXhvayNc2P
jC45vwRovLyEQzEH9nMJ8Syi2fyD5eFimcO5y3OiEXIo84HrIuKv2dEZhXPoWyskOze4LwbvR9ja
721YPXdti/CoHb/UFHZIHi9ZU8GC9Sx1yLtk3sixtLnpmVYwyFcbj5gfna2ErP7Omsnv8hvfoj4b
E3tnwSqB5u7PpiAHqX5ZEJDn7RMpHeQPDYNBmXV8rwjJgXSOHK6qQPtqdSqzHOGN2PckxRcQFGnI
dkt8SMriQjnh3hH2dZ6Nbu+OTovxifyFSaUqAhDVnu1/X25+HrG+5PZnbhpjpRFTTQMSPYWeqnFH
bMRXW5XoQMDgSG6lw+1Z3FVvsgo+s9V9RIaMjJaS3JTb4LiZkRwzsJlkUBSXyjs3WSHO5DpNaBhq
KINGqYNITN27KGlGE4yClOEmcBjLZY6kg5Tu9s6NaYFxsHD2W3wL1f76VodxRiLg6xSvaSIOyVh8
NM7y1Ods+W/KgNvlPzQDt+cWX5SZe+np9hZvl7me1nbzOr5z++hQTj81nIwGkYd4z6KbBiMP1yYr
qAl/38f9XSLtfNkSmIIjkJ94GoLvt8EosMgLTGRHJ2vp+a4/0kqSf/309f8WRUaBNAkqden4T0qD
ENDbb+zedAy3z+H2vE6x3Pv2/OwK9UlGxkWllE+05Nt1VQ9GtUPd7ax+NlJJ2E5xHsPoxzviMEbK
kRNiDsiK4WCsSoPbO73NIrenTY+NIljPTf36Fm9vvRfle8dqxRJDRz7E5aW8cbXSOMOxjptd4DP9
pkDkOJmrp0HGhMeSSUN9tKpWy9Ha5jPCsN53dfh8082Ms0OoVjMe2IMxJwA7b49pvlCWogs5V5Nx
EJ4koifLzYuZxc7F6sE4jxOkTcjV+mwmeNuG3veialkdpX+bxpYE3KpbLoigrWI4+6tDzTXEtjGk
TSKn45lbiotze1x3GLf5t0jt4RzW8p7EkvUrbCn5g1ilHJaSeJRzuT26XW53nJkZfxZzIvmjxoFL
ZYUCMxogmN7oiv6+2N7MhNmiXbn53dTN/5avUqSQf7wa+/yozXLFnY9AspbAqXMF1CzI8Ag1p3Y1
NE6t+7tKlA01D3onlYK9OasRmjMX4UNpc1c7qu+XPG27gHteYGbIw566USyJ/iqZbYblnEm26hyu
GkCo8aGY8uwysbBF1sCp5zYY/7YH3h6lKHCOQzJERl8j2rmpbW4inttlWW+NL+UpVllr9Vsm7STO
ynsz63wgqZzv215lVLdHq84psI0vY3Q5CnrZZ6dDaHBFvVylg2/YTfL+kJjL22S7fuRm1cNsBOLO
XC9dlqL5sue9lOk30+VINwXzP//O6o2Dm3vByZ8a91qCZofpZ+4CfH9RRUXi6gVUusrMO9xeUOtJ
Xmxv2Nz+zqr0VXrxH+2grRBk0To9ikSzQNJt62QkKaSCvicYaBgk6up+dMRxLEN5lFRD6apj/zVi
N73rXGoQ7qTwPxXrb9W0EdWrF2oLVHB7Nkn2+qbNnh4XcHJiw9hogA7mWGqMPMXF/xnOiuVRKOKC
nMsoSfhBHgkpkfJFbdV38fynUVZ69WxJDYmC22ZJ5+IEP/gYJFhIcnJ5wF/PzpoEa1t3TJn23dgr
P6I3TlJrUV5TstiOqjMIcxqJoOeItfED40eX+JymcHcZgICDuMbop/oYB83kPpkh1hhrIsl4ptrj
muW76ha9c1tuBksHX1lfPVZFsxo8x/ygOvbY0DiCFiuVl13hP2CfCVM+zLl1I8+CjbTp0oS+5kz2
n2mTav33xYfhh1BvIWYyvtoj1qQ0CJ8o3GJGw9ZbXio8RIQqDexBknGrMpa6AEqROyNsCiTMldsj
B1G/AUsC5VxZIR4Kyr8ufkCRM3TZnCn/9zT7WZS61S4LcWo0c2KfLUdY59ujbn16e/T3X6Sytc9T
jIq7oGO6vf2FmUJ3s1u3iv5+3e2n3F4M6fGbpL6+79DqnUfHxuXR5GDUbg8hChrHGd9Xabj63IN0
W1/w96XXjf/X07pHltG4FS65UbBFI1C6HrAHBcu6klAnPyexGWDRs4s94WPHPp4jaM/MNtycujOT
zdgPnxRXHH6AhaYX6r+OU9jEjJiwFTuWAr4XpsdEGGciuJxTu4ZJzEyblUF4aFdqb+snhb5YM0a5
XJMaVbGZhMB/cmzmtcEgvMZlFtgIlwzO1GR4E0o0lL+prmzhxLwLCFhbscpEG/maQcujTBt+10UQ
b0uBSYVRRblV3ddx+qtsoZwizkm3Qre03kBcycq71TDPoig/LH2XEz3jghXcjF4fRIZdfk0mgbuC
j6zs5Vfo0/MGYx1O4jUP352ZwnjmOjmRgPMbSzZ2qhB9/aypdDX9ix/Q+AK3R+UED+5Q+dWmcQ5d
mr2mBBoQMxu42DMh9jfV9xJrbCyIRa1hv7mKGc9N3Y2ULZ+CS7mtzh9RuJzjMl07bOnrWH1kcPWZ
1x7ETBx9YFYPjW0gkKzit3hYB3uzM52SOIC6xWg/UR3q2CwsOG4QcALZq4n6pqxt9chz43g8B8B0
L2tZdt31C9H+8Y2W5heifsIexUzWuO2zlC7l8MnKoPfgSUtjOtPHf5waEDx5SmoDPbawfB1onHJj
0c4iD0HXr0RPYbfLimS7NNwBzJSHMJxQ15IitBVxjkqbSgfVxXrq+YyG7CDbhooxevB+Z0rn4jMp
JiSX2cSkLu18XxU2jf1XiUs9GoX9uDABMoLjNf0ICm1H+ri50s3i+MdgrfGs3a4hAHAKJj6f7GdL
J8CvUuyU3X3Z0M0xHgGHYo+n5Y2FrYujQSH8H+L6HmbMxsp8yIPhr9Gv77sYTGE6Zj8RbuAO2gG4
xhWbPcUBbtNCil3Y1Mm2tcQFkNYawIuhqNlCx6IaESmcthC/oiY3Nk6IbNyxrxQCG46q5p2Ox4PS
7Xkkr54uxJXyuWNP9yVM0/GYSb5Vt/+a2oWs7TIqdHKRdvKt96wXy7vGvvurF/dF1VEIszmQaopr
NJBP3YS6bTY8HDaewAA0CuvCaLcut0e3ixKJfZkD5lIgwh/tQpjSTQhaAIAB5V99t9242eReSXZv
mKZ01tNNtU4B9BxggmllHsh8eVL4yFfP+k3/eUOvezcj++25lP5C1ge7bm0P4aaY8CfkVBiVdjrO
cMy8OinEj5Rtx6YcZpujEH249ZxJrYIvc1jFsv16sVeJcdqSDG3YcCuzBM4b0cXZKr1F3NqfrZBz
bObVAQUFtgm3i+/7T0TNId2/WdSzlQAwBwIPrpw+vcXMcZZyiLnRVcaxPQaxT6p4G69ygmbzH8SX
6SFH8Xym4grZYb1Mtx1aZeJ1qCg1r/gFpCfY2fOcsVKn9ozLAq6WXzOGC6ufzoZn8sXToNugciBe
BwE/U3C4HVOXIJlwWXNpJ3KSMzg+52S9YDvsz+aHWPfbw2K8BDW/SW2sS97tRX1FwyDFoZnaeX+W
qd8RKZKSNHx7OOVtfAK0bhVlvJNB8h1sA8eJKlvVrjcazbQiFBQfDYgKVBlG6Qt1mVYNra0qSvHr
DlVITP+jA6mAZti/nteWezJ1MhxCIC0EDfz7v8/XRzT26HQzt5hhf64KB7hDB7ovNJAG3/7s9uh2
Mezm2jD02R+FE5Jp5R8nP93F5fJDOJKERV1/c0cru7AWWJTgKDI1tU+TrhHxplbq3ZQZJeFxbRay
/fUUpnRKgeqcoBHczBkht9KzWI3WS7IwYBNomzW14fPt4qb+LiC+mGSf9TeUS1NHJVseKgG5vR0S
gzKWlWf7rBVvpcG0uJvKCcOQ32Cg7k3maYXTolr32py9OG5kUF8l1NH1c+YPS+kNZz2EL/9frFcP
2TD/H2I92yLK8H9T691lX2mW/Kz/U633z3/0L7me/Q/HAm1vOWBNApti7t9yPfMfFAYQ9zkUSU0X
Bda/5XpO8A+LwCzYXaHwgPOviQD/lOs51j+80CVLK3D+Fer1X/K8/02uhzzwfxII7UBYAvKgT/iA
SVLYf7PCusmYSMGV1sWIrZeh7xoau6N7boSLlST8nCxqrKaiVwtg1dw1drY89N2cXsLFIqueZ8Rr
Bpzqwqe57J2nKq3eu2bRl9szd2J1M6hCIlVIvpwKp6At4SEYzjWFRIxOpWWJoTV9Jvxjp+a0uiQF
fUOJ9GBjkG+LWK+ywA7WHcqRkfj5wrv43vgse4mppK/FW5wvAmyvKSnrBNOp0dUDn/WjHCDg1r6X
7T0vZoOMT4A1XlWkaObT0YXj/uDYg3cfm4fKTpIny1VjNM+UdbIVFV0uOv3pgSypplHvBYCvaJ6s
+gXNEcExUKB22VQjjU/jeBP6wnlaqP1vwe08jrFtvND+JiRImk/T6GCecw3edPflNYl+8StHH5a8
VFFOyHzT2fNHYprtNlx7B6gMQY1UgF5ZkS+DjVCuZEwTOmWOL1WC87kLQmLUJ0xJaVGd4tFYjnx9
LFxC+PfBPA50rVbLvpWn18AZH1oH43C99j4HY7xv1LRvnaT+PYNzviotw5eAUFhlg18cxwJ9W5Gb
bO9oj+g+JThzLAq6F3K8eoP34plpfLAdAmgJjq0fgDdSjqs8olhneARZcNVyOtepICLBHYM92TPx
fU7LwUj6x8z+Uy+WgVE1Xzd4BgYNfruTycnv0Vv4WlI3eaI5CMffH5+X2PSfoQcfZs8e7p2OVrAh
SjbK2nWfwtJCYpET8zYYH+W85LthCLtLDGSZZvC3pBqoco4Qw1KzfdZdiAnOJ8JtHovgAtzc3dqT
b59GyhbHwLZ2QW4XW2c2rUcZTkg6R/KS/ZpSzCy4t1v9f4V9/BecD+EJ4yxY0y4C23Xt/x5wbNU1
TYmlv2jPNxCnNZR+4vEq4FRTgsjupKnSE+3ulyFNrBO8qh/w3LBqcmzB6V7Ffwmx/4eA978EuysO
8D8YxqsUBsmu76DWDbyQmYC//w8eu5FxgjFUk1xC4E2nsqjyvQtxa1u2+lkVlXMy2SYyJiUmTOV9
VJZpPMWte+lHa9OFov/ewH7dEidJi68KHqmvUzbEqPShHdgQ0EArh5xdn++NSLI8eQ2/2tCdIXYA
PYfyVG0tIhA2DiqiAzozIoAlPOSBhW4c+BdNQ1eEPSqd7Xk/KP4h8j7EcCEVjYReFNY0GNqOj15i
cNXy4NNNHVV1BJ/mn7qRSLC6fbBKx7ugLsRlaA3lNu+T6d4xT4OIq0/qF25kIu88eAaEHMKUXxM1
XGcr9YlC9QOOPOOaKGSJk2N5d4VhJYAVCVu1kclBKEiHu6qvX+zZ+NBhMj8Hvdi5vfmtsAElN4CW
PNtwHpc+PqSkOm3dXAd7UgijIW/tVxO1bVFvHdTCpzVObCI7Cb1MmG6SvHROTood1vCr46j/VLEY
Dl2u3jhJMbgzC4+TMGgohun9XNMrUr5JoF+Sw4ollFtUP6pqSHaZrt2dU4YkGVYWqe+wJUhB8GA3
qO++RwzVPBTFKdcrcCQsTwYFXXAlAw7/IY2MSi67eakujkTyFbDvPaLDHJ/gP+6kTU9fDA1pB4BV
A3ogtBUIT+j0dJ0WZe/iVQXTKsAjuc8Bzxp/+SEKzixHdDWkOIGsxKGTCG/FNPxr6ubNZezLY+BL
1OJFEMnRLU6Wyw2iBuThgWUe2NSu6C3POzgppKmBbeqW7oGOWsUPzdcx0rvEbpucqmU8EwScaUov
EKBHB8vnwDabknRYAakhyHemNFSGbbgbJEV4J3Wci73Mr/xOD4sfvzjeGO5yJxvvpAU1dumIOlGT
dV86pK8o9m/I6U3A30NGodLJ9sTSZgcL2n83E+HO6Niac+zvfWojXg/xwm5CrLemeWwCEV7d2EfX
nRf7XAswLmWFDy8OAxjK2UNvIY0YgjccjM6pDKFTgFDnJAg4MwkpaLcWCDqdIY+LXwxFO7hkMw4L
Pt+oKiyeXbboHnWlOgRsFE5jG9Wip468HgtR9eyaVnKktabngGO0b7ACxNKY72ZCY2tnqk8Ul1Gk
tu6LmCznYVH71oK9K4X9hTuw3U7oVOn6x6/C8b81Lrne5EccAAVnlP+a5jqzWSWQzpLd9Fg6ATKt
or5vUTRFsW2Gu7jOvtlWjSXNaxkOKYHdOfmXOz+F0SznUdBkb/fNABsolZWivpjVBwdSyBy09XYI
SO6t6iLdSlapburdF3yWPY1JaZAh9cSeRBLLYzpRmHXENc4QnQLZvCXj/Om0iq4FkfN5DzBw6NBF
ZD2a1KzODp1TfoSY37jXmHm6pf9IzQCKTmoAp3D7b2MdvknlGiTmLtVhqg0Qg+vnQG0UPbUxRQWR
5nlJCJ8bv/owssIxRxn5OJhGyBZoQtihEjpTYgjIPRl2uUfLSJvZFZAwRxqKaAeCFL9aFNL34gsf
asOeoVo9AbCurT86q7gXJUQRmf7KZObRvGcw1nH8mHr90arzjHOJzg4qS7e3OY7gZgaDwyZD+uLa
TuNwmYfsWE4dJwjL7c6O7j8aRAdHowKHJ7NDj4SurRr0TAFkpKWDHJOP9qGYc2Mbzq445evItR2c
8YC7d62mLRfreu9Wz24s/L0ypb9ZYJEPuvb3txFZiWybzilNe78/t5INVS/9/khVlxjKhtYf4JbE
WfprOyPH6AbSBFg4cE13w+/KDiTBxWplMhvH2KbJ3lvBY2gm4WMQzP22TfBLOHpFnFB0Jn8R48m8
iZdKnL3O+8jmEdhHLIpnbzYuTjsjCUzYwgLHPQ1hC4WsqtJNZ0AfYdv8GpcCWGJb7UW5+NeuiTp8
rhHCHRThSW1Tvs6RrSypgZDKSC9FkJ+qYCHltdDuflb+H60Zf+lQLJETEJQ61uK3x2x8LFAv7Rxr
wiYQJgQHal7BrgQaBGJd7NsU54RKfhXEATx1RYbsr2l+mLFDVINQT41fDJeayeS+L11SetTCGbEd
rCunhxN6Qvc0cC605BDu6mRo92t8TFPfo/nJT3Il4FFGkKUd77QzN5fBQRbrifKnsah573gCEMPi
J49+Et7NmcmGrPTkdSSGEjHkwGIEXoCo6FTaAVg/CL+dIiN7WQGQNUJfhEDtvTbTjjzQwNnKRP9U
g2NHpJXR2h4Ge+cmUOKzYLh6zGn7YBW2u3xiBJLPei+hrUZVkLJAOJNJi9fndzMYjI7RuSe8mOSD
5Bh/6ngar0aun4wm86mt80wXhtw6/s13DRF9YIl9Ke306C7AyDp3hEW84o0rOg3cY8jER+ZyK5lO
ubLjpwQ4D7gdEQTx96pVYjuPXbUfJvMBTrNek+bC3eIGP0sc2rtxTsDqzRxLxtW/WifO29x/tHEI
Qm+dYLN1qsV23O68xQWLxVCCRTm/CwKFr3YQj3untaAoYwVKcllE3ir6T3s8KGmKKyT4XZSs24Vt
WK9ytM6KULZryZaWfUv/i/44jDzfum+F9crbycl9yH5PiTk8jp57ErT2YHB41SFJujeJjvyQObAO
nCkeDrpDBEkSIS17bUPn0tO3QiuAMlDPMr1LKje8Hzrj1MzdAynyfzKg7Mc0pXvEvepQPnmasA6M
smAxWCyAIyVK2gAuV0p/gkHGIIx4o9NuXj/cOc/3pV8bzyxdjjdb9/WqOWLaPTqLLCNaoUiX09I/
uWH1wy+7/tJl3tOSdvVz2yPYDyblEH2uOvadLaewcHrOTCCLVs5kIUpq84Xh4aaCi2SHiXhD7kEL
VUf0P4bHaupROXqUTlISwi63i6rNX/DiebmRcgDriblNhygpxuqSK9qiMz8Bg8F4UkNHBXVyYuZh
fpPj1E0u/KYa5bTnNte/DpB95i/QDfdZ5tJBUazLbUZJrVsWJB7sBiOzpn0198JBDFtNx3TBY5IH
dnIENP1QomTdtxq0h98W+MDbKd9WM6rapSp/xzHwE2McNS8tIPElqXOinbxsJhuyTKbaH7e7siKo
93HU6bUw3Yew7drHtEsqKotuu7fd6TPlhLTNB7RoTW/aex2y826dud23fvfd5nSHLgPdB7vrlWtK
sPyI0+Un74y3N7Qa9RIdLuUV8AXGGa4Qzpw9MIazv079QyDrXbLmi9Z2caLA6nEMpUU46Zh1S6BB
q8USUesf6No3652+EJlUfVKAk/c59ygxTfd9cJpRe+9EwdZcjt6zgGe4Cwwgikb4NSnbPDt99tvJ
mk+OuA6d3c4/WjbnhpG84XwVqU59XoJs094+JHP4g2y8bTm7wTaxTZ9FjqHMn3uHfphXxT3K01rg
Gehc+pqJfRLjaF1HZX9aM7ucxAG1SOuN2josmKzGhFZnoUAoSu9wTJ2AxB32Vm6QZgAcPWqBo12u
gZZPsePDb9JhdZByjK/uR8DMdq9r61lQiDD+H2Xn1Rs3skbbX0SAxSqGeu0cpVZy0AvhGdvMOfPX
38Wei4sZ+cDGxQEEjeeM1eomi1/Ye22BXDX182BnFqBe7KIgLwjSsI+LbTXXrnwcx3erTbfyqcDp
xeKom/dE0j4wyEc2YByEoeCGIC/eRTXlB88KefobDbr5kCLT3CiNiS2H6yOtbj6ip+KR4QRfq8wj
6ri1XhCe7TuiU1C7Du5F8mZtafCtjRUHZFpjcFm5QSz2jVI/+VRAI+F53GSFJKgBWtsshl3RsWW3
GvgadpgxcY8/+RF6WavHlxM7y12gwaYrwQGgEUH77CMudgfppFHuWSTx9NCS9ZF713TAg1eEWh5M
pKLLOvXK9oQgtMH95o+z+2T7VrZnI0qTaNnm1aTm3iUVtXWgbi02x1XULAReTHo8ySL1iSr3JSVl
2bXq45i3D9QAycWzCVyImscJDfsOBcV0MxnkCLdKT2XEmCnMY9J08pL+fwm+qcvzYGuAwHo825Wy
ryKBhXSv5nLLx+sVB9fUd002gnQORs3woKV23wIQjvbu1OiLSXbMEHvifP8yR9taqeTRDwW+zpiI
r65lUUb47sHJaWoBGH9PLO6kgSQOBigF7rLQeCYGqjgPddPvm2XsFpXL4GvWKbUCwxtdu2saCnE0
iqk/1wVjbd9LQP4Q+XeOFt3D/bsKMb+PNP2kVeugpy+NFb7C6kKF5h2kEI9RZMbPzCfzR+J96dA4
CJAno1qz+LONO3bf2IslN+6V5DaaYb2RHc1jySrWJXvvscKxcfGtVgBEJHxup4wwPVPqJ+fc42FX
I+dfC0wfcF0EhFCrbTxK9BhZdQzvAuHP8+JuBsnbia3VGsG6QAtTIa1Uuf/V79rs0mJupSN19Iat
gHfqbNqIHp36WtWW8YqN8TOVbrePkgl1WVYdCy7JdaoLf1uV0fQoWLdsgxRIYz9X2Tlh9hDIMXkG
dgzHU2IaZC3AtlPD5gqt7HFYhl4GsrF+xD9H+mmwj7oAh92Y26yleS2k3IevnNLzZSqC75dBRe6L
WbnuC+4YjgTylY/k+9Xr2m2tPY/x+GkxVkaW7M8mgGVl1ZyN7I0Y61bvxUwOU0RmGzOzvtgbUWbd
Os9/6enYdzi140MaIu6cxsKAduId7790DDCxCHS+nmrrKr1aXO/XSivEkW74aaAWvpUkeIJ3ZAhZ
Wk5ynhllbJQP2tOB90edDPXI7x9nfwuNebjRfa2COWlOIh5JPxu8iXrZjTcMAymDG/MaVm+zW8+X
mmnAtTacZ9+lSqtsgc/EMHei0upSXdv2RzyHxSUaOJZchZi2N0Bl9XUW79GIzIheIvdc4PpaT/rY
2Tq4smVcMSVMSJeLRyDGCGpZygF+8lhglwG/ElnkgE8LPqnGa15RBowHnGItKLP5wcEksw5Jf7ii
qvbXCvbMg9EgfktJKLpKE+UPsmYYWvOQqVUUYYTp/eesYxiZKFUfUg50nraknIez+JFnujw3Q5pu
wog2Ke2Fsfc77Muxzs7p2PqMXRF3DymY9/sXVVjtfh6GF7tHfdkPQCFJlsJdthQgnlGfEGllm6YZ
BQxuiI/zLI6FZQfrJjfTDaggzguLSQxO7nkefpQ6fx7d6jzk6Lg4Ub/hQyuoHspga/GE2unWA0Ud
HBqGHivVS++IVg0iX4wUCpFNtFPSrg7wGrsmaT7ptHqrS/MKzEe/5dnVciCF2SImPyMX4mob0c4c
8f7yyLBWxsQJimvJuyEAB6zee0+dC8JKu3Ny0QtVz4vkuarLxzq0yQWvmi+yFNzfGjRb5Kb4twIc
/RBPlV28+lmyuzeSRZPRN3bZF7Q4LDkbmlsjK0hvanNkZ/z6zSJqgyvzLWrmH0Xo1TvdfEbpuJod
xz1KGV39wCTQ2qPcydIR8HHszPu5IBhkSrvwMBenKGg0C0XaVjn2x9Iw5aUw+qc2J5MHmMsXFF4D
laf+Zi8tHv7UdCmlx7y3eY8zNgrxFtfYxucpf0Lzaw/MFGJ6dVVZzJt8LtoscNa0vAzzWNXsOGgw
gHCMg/Frg7OKbMC7tlXt6eOsnVemdICpse2olN9iaMKxwKXsFNJ8DWy8dE2JS7IuC3N7//wp3aaN
b8x67ajys9G3+d6zZlqhtAcvhnR5iuWnKaMIm7IUdZbg43A9uvvAuswp6wXSUsgVTht5nXJvJ9hk
7w2dQyouGWTWic3MRDQlmFwC5nhWPoYTCi4L762z5CXV5nhrcm50A8CvX8MqzZzpJ/aQ6tpwMjUI
u3eCSee+D7CLheZgn7KRWC0vw6meaWwKAwchIiyOSukhq8qBwtksvWsPE0rvM6gsI/nqDLQzY+ni
nTBCCHmERa4Dz0L0G0Kcn4CI1RmTuiSul5xXZusotEzdn4hc5l0ImGJS6USnrRRmcBx6+cVLzPmh
Vs4zbnmYYGbwCZmKzUeruxXWZm/TFi1M08b/vqTq0Q/zzDKz+jBGlY9GCkqtnzPmYvGfgk4nZHzP
yIImg8nwTzcX1cVIA+OlY7njFBMpn8swpfOrL6w9nssx6bfYHXtoo/MqzgDYTU4en7JPTsg0POBd
AilAaaWc4rusIyDAFkQ3SXex2NZPdtVmGxGWBz2bdANubh7CwI8pscRtqmAJO4u1hWpmn44wUPEz
RHtHMd9h/t5tsypsNl05gOt23pOhkaem4NwZLDd/6odqF5T2icpL7VI/7rdmnw3r+6uPBfYtchTw
KnwL23541639ilUZgCeLqNi/yqnPn8w5QB2CMQUTtKbNFOVXz8K54ep82OYpqvu+h5ERWa8tYvBj
oFoElh14TX+YHQSt4ZeRcVbEFPQ+uZdc166qILW20TMyxGSjZ3LQW9pcXeCrCSMfF60GL53M9A5+
yQFaD7ARi2Ze3ycSneQMd2OqLaw3Aw70oT4M7L+C4HMcNQ4GSkQEngK77M24Qk1XRwc0jP6JxLML
sbY0lcoJX/IAKZSsZEAbE5Tgq7vwpZkUihhcrFtblOXZXb7YkXtNEd3u70VLaI1PbtEYO526wZkQ
+HUrvLlnatRmuwCxH6/bq85xGW2XmUCBmMZJjjb/aGgru+jlS+4Yn5yicFHxhsFaEIX8QALhrgs5
qttWPCUigY0uf3pGKw+527/LoPaYZii6p8qFkt6i3UgxBp4Zk95gFaA2Tcrq0qAlNKcygF7nvJtG
UO2LogQmW40+sIToM8//v4qq1S/k1EN5a/ExKipKRJcgNJjapK/OXK2NNu7Xc5wv4yNt4dNocP1K
Xmjt9vJzOLd/Jw3NN1WROFmxE2xUnY3YFzv0yVibMq/DEtGKhue4k21VPVWbGBnZ62xmp8rysmNr
RNDZ0I0+TT4r1qQs7DdKoEPvNuV26Ht/iznev8ZdzXzGIj2tw5LeaW9+bbDOZLFmbYDN6jCQjHVr
4+y9Lgdkk6b1SpRCQwTXxg1c8zbHFab0KN1VVpTtkoJwZNAP4iLn9s2xc38n8QxvejHIs7CKN9Pj
ctYStl3TYeoIRgycFTmT0kbJRxqbGQ8l61ryLsVAoEM2UaDoPttjjU5OJjalmLmmBDLvFC3rSLa0
l1mrW+DwVuOdGz8Plf/TT3CTV0zdLkRh7EyO0i95aT1j/tMstctwOw88WPiIjH1URs2tVz0lin3h
7hDXODI6sNZtQvoDVe0cAXJPO4scztB7HgOMKbo3g92cYFuKx2laxejejJZ8A7dHsC/SNFmXDXpH
PJI1wzhOSd1SYTp55O1Gvyq/ll3qnbU/D+BZ+Lc8Mxf3x5oxZn5xjCLZFCwf1+VMP4HDFlX99NgR
3HCJO8hW9nTzu7A/Ap5AhIs+Lnam4cZ9CAuefQdrMTwgnt29+eG3yiArwBK+OvoeQxN6onrDCqsk
VH5iTo1ted3lIekRfhN/tovvUxjE7NoKhuC+wrIUVeE56MKKZz8pxeNAx2hU3hPtG0NYVoAzZs+t
k83qmjvtLh38BZsfg+5UrulukPNg/xAJKxuMctEcU5AAk3jEPiIvpvhp6SW8ibU2wAf7pBOSLlHz
vXjDZ9Oxbk6Hw6DhGNlMkYfftGX6HcFyDWvZvuBj1WeGOTdjmr8PXd4+k7rAAF9vbIURq11oiL2I
f44cVJu6kt9yy3x1AlA7tqmT3QaRY0aWCna2KZiCdTvKR+KudxghTRIOgkdMRS/K6o9AVPJt3+EO
1VzmjmN894NGbUJD4DLCHbqpCFlD939t6W15L5sd0lvTJGRibLh9QlOc76wRhBUUIirZeeQd7V1i
2Pz+CXJeiwQAEdfUZ9+FKQJ2D+tlleKIediJHK2iyMx3NLB43VxMrWOMAzCLetYHRpoxE4fCTkMS
peW7UUYkerIj36kEYZ2tV85QXcws8a9h6GiyQPkuCIxL0gz62DojIkSZyv6AvuPLEHhvQ8CUwJY+
KzFk1Kz2+XL/7v7FmMkI6i3jgD4zeAjACh3GNvxeSbmEu6VV+FAi2W2KfkKgsvwZmW3hw9D07b5V
PCfYtsbAeBwBoMUF04zLO3q4f0GkHew69Dj//Jk/T9C4WzYkLgCdBzPw4gdK//kYBNktGXM8iv/v
z+/fCbNwqAlq8jZdDLcG4xR8EPHJdooLAAo6tKL6wYOcI7Zyp6WGTFAV50At+tHc8fe766DvsFYw
EN5UPozSokvMk9bq3Zo0dw/RcWv03iD9k5jyKy821lyhptMUvyaJXFvDKwhGsPzhJWE0eekjTA+m
fnbwKq0nQlwPFieC3zLvYxZ/yxZbucEh2HjpQ5QzIZO+8z7Qea3KInorzPJnPkSfiCw60PmfmCeT
haknmueKUU47yX0tUYkbNY6VkdVKhqvKK7ChFBnr6eF7nn91nP4bwVoEvZA5M1R7S9R4ztzPqbBZ
q4UExQbAjieGxfR2VG1Oh6A1D54b9qgJTqBVoKt4PTM5Wwm6OJdUYJTWhEZoQl1sjKmJ+S0fwf6H
7534y2VfRCelYOOO7javTLY2fZBt4S89SAuSqeodcwV+C3hzbGfoTCyBP+agVDE+qnoBbjtfZwE0
y/WI/hAkwISe+5Q6KSvesn6wAdnStnZQr2rAoCvlZ6yjtXH0/TKkWGUSjYHwyWckjmbfhwuWdkDa
0eeFn6VduuhWqA9iikajVczx2vTihvyFaBi+5hhizSlvOHYrWALpmtExcISGv9NEYo5l55AYKNPz
4q+0J/kH2kGBUzfHtOLj9CZVQBv2RgpiHWBnjPqvZMSvEhThUkgXSB3FQpHSCWObHVsr6uHMTTdW
19D6Lr9FLb/Pg/9GnYeNo7dfdAm7dI6+j0B03eW+qGEGxVGIyaJ0/56jSq2KFGJl6A3PaZk8FJn/
xO64WlvtEvmajNXOIZPDki53QUBzBoBqjfyG+KPKfvVYE2mc7DsVYqZwQ/uHTnCQumxNYUIxp5P5
itlxBIvfQR0PX0L6+d4hLx1BO2gEs2tP/L9fhr7CoddVZyueNCJgUD1Dql5CK7JWwoE5WuIH5hmt
GKfVn60iWcA5qPWN6oftmgfK9p2VmPgA2uTICc8wHid6nvMJ4EbZZnP1bNU2GIPZ3nkLwFca7pMm
MhzHplsy/yXyvA9KkBzhdzHKW1czfVR+vpHEom9Nu0V4Ff1wleCDhP3OstLbuQsmRDfBpvVxv/ou
1Cc7f2wY8BDj6rClz7xdm5jvLCW/8r5G5aMciUoKHS6qovUo51sW9J2xZWvNM6ZgjFI2xLMEA1W9
wefjI4nYEoHHaiBpjmHbHOg5c7ZsNkuYkqF90pNpkA887Yt0N0zxrXGWnjSxxbqssFszQeOBYwGu
WsmmfnEsyuam3+Wxard9VLA3BJWXN12xmbEsZCmPwwETOl15vCoXWXvgVhegtQRDzARmWAybzBQ1
siM2aOq2EfKmLfyutTCSp8KLiXPCwka0it66EWudqTMUByH5tk7OfAua3wPrUIDgYsZb6pRokrX5
V5uirBYVpX1SpyyETaI9yu9TXEi8rgztZ4eUbewHhbYOacYspRbYflm4v3QCQlNN3L36G8Me25Xp
G8qmbwkn2sq1QcaHCGrSpnZ2g2++VxMjHyYYq2rElzIs8unXrCNLfc53vuURAOC2V2iDQFgcBnHY
MNa5wK6z1JtqsNtjBMvBminiTW9I9j24OCQv66ENPd6e5mUaIIbJHCVlkQUnO+JDhQO4U7iWaew+
xzHQ6RBVvs1hnNfTVkdDuDc9/TqN50r6Xy1Ook3LOmrnjerZZFwfegyXlUfnGyVfIFyH26C0/i7B
KHXcdRhDbNKkMPSpYn7PdPbD7Ztyj+vXhwoTlPXXzOmCzSx7Vg3zBYcko9PQYhhRE2mRtTbk4/4m
miykjfejq8lnAR0LVhMMFJqP4sK89DvqgPeg6Iej03o/+1n/8G0euFVq7AbsBat/6Wlv/6jQ/i1P
W5SuH8Rpriv5H3J6rSV8yv+K06oik16clv6pS5INSKjP5QJ3QzOarsMBS6wlEbx3NVaaHFtGssil
E+Oa0OhvOug4OBCdBrGkQ94b1dEfXtyH+G7Lg8Npg9q0HES+LjzO/7445c+hG7JLOMWNJ4+wZryN
oyNymUK1ZUTPPD/VV5Kho2Wila57L3R3EHsyh8UsQu92Pcw+LUomLm2HEhUj7B9e4AcW5/0FOi4v
D3ANR6H5QdrXh4XTNTrwT4o2D3BkTTVB2mQyR8a+4oWvwwbj++izcYSzh76JXBZLFg+/fxm/aIx5
m1zTFHyOQnpaffgMAfg0RoD08ISahiXFnICvAL+Q2e+FQ9EJVIhHYriwQ9L0D/LG5a/+r7bRMzWA
JXTO5gJLXS6vf2kbq0C7JepgojuWlXTDujCOIm9rD5o8geU3DvDZo5ApvM3vf2dr+ew//GRhc35y
5ZoQWz3zvz8Z+EVc5Glms4KKqkdkX6TjGhvtN+Adg2g/DRnHFgCefPZ+Eq5cbzx1AypJtZd1HhPD
6Gc2Yp2cdM/8LR+Jipu7cxrDHrKBPGYORTxahz/JUyUg2I8vW4J781xLKi6Zj/JUnGaq1VTGJ3Di
zFeMmWRbFAQFS4dNIlV/k7CZkGYAZtiomew435rTCwJcAJ1VP+1QJcYDNosgYeduAL2sAZgcEqt+
KtuyPXeYUjoInntXGnv2xojI5+/Z4HULn4KFA6uJVYbg4lJaIVo511kzio5RT8TWntU0gQ2WeP39
J/Xr1enZDg2ZZ7quxZLxwwdV5KoyeaedU8fceNVwA6/MJeiq7740kkowqhkACzf+jI3R3P3+Z/96
uvGzXWED7WX3iST4vxcJXt8B9XvjnITpbPOZ6DxEmt22dP2Nu4xNf//Tfj2uPNuF/GrbjtYcWx9+
mtNiXkIt6Zwiy/gxFOUbGm9M00z3E5H9HEv/x+9/nrUcLx/uASjE0pQe0mIsCx/e2qTKKiYfhX1K
fLKxIuChlMR70SgyIrpl2LGsCKKCsX9gPJdlnSPzwkLuFx5DwGU9WtWuOsqgfL6LRrOSnJ1c0lUN
/sYoYOIkHFhzG9hgkKoTNbT+w/HxEWbMAeo5NscXb5iSfPfhLQMA7E9D6iiCcYH2MbPI93FT30Tn
BafR1eNBCOOLZBHmaF4ugqpuSdZlxrbIEQcPhUiZ70lFjXB3TZp1hnP1jPKTFZXB65xjtavm/e/f
9P9xOWtLs9rlbed5//E91xb0jbm0rROjBgb8NtsO26vyAwpAknUKvMmL0YFReJCZ59//aPE/zjyu
ZBeHH2etcj4+D12Gt/zsDJ/x4h6o8nlaCQ/lTl8nZ9hASwJiP10FKB5cuC27rkVTCyIHkKmLI+8P
r2a5uj5cffDAFHxl03YcWy6v9l9nf29GOb53R5BEXHFeLeqhedH83Lj+CD4tCQxxueGoDw0XkvDv
f7r7662tcenYCOpcFja/HivsujwzD81TaZpfmQkS9RPK6Yvt7TOZPs8RK2hpA/HNAB+tGjMO0CIH
LElC592NrINPCsRftXAPxEDbjz1J0PT5kaiJ455RMwRO3O8iFpePoxK3OaTEIMjxRBiyOCd91Z9s
LPudBRu5teExtCErtxJN7UMAfFsyZ1lhGLFBKNc8/SZYd1GR6k2ssudekhFZ6fzMUmI5GrCklyuf
E+ygSlSzYiL01sFvuEkbynRdC55lIn+PTVCns9fsYs2icBD+IWjXHhfKJnKDkaAmy9kPY1WS+Gtc
AGlP7+MgD0aMKsnIkufaoHCjqL00JJKwF9MsOxs6qrgji0x5vXfJ3fSlDZJb14RY88Jc/OFy+R8P
bG1ihLI0jz0aiPth9q/LJY/oHidYCKdgUN55Tuw9SoO/4rDxnvrWPHsBMowE4CAxWzQyDXF3eZy/
dqOPOXGuWS4zZA0qdMVWl+61GJgToGVkWVLWx66y3+w5h7DQzdYfXrj96x2vTZdTlvJYe9K7X4n/
euFB2iNboQY83WWiNhoTGF4/IaTYf2VZ/e4ZE6nytntN5tnH+pSyk867W6vBHNM9iFckNCQes8hD
+XDxMbwzfYa4WtWQ1lJDHkmkYa5IOiPbKvKPSxfYHDbMtmTX0LDWEvqLjAfk9cLI1FmmbPIdZOon
MZa3e2W1sKAv2Q2xAgejHq1takXMkNktn1Umn0aDXUha/137iJ43YxqxKeTIPFRM8IBZ6J3xjocW
U0oWyQ06LH6/BarMO/wI0ZyQRtxgh6JF52Vbw9ff38biV7sOUS427jgOVG5i68MjzKyaENAfj7DU
O2iGPQ+N21Zb5Gz4i3QqgXVmE4M4VoJJochuqVyxHkNEEYkug32d/OF0F788Uh3Ju68EFiLONvXx
9VRRw+KyJkiUj3c4ug2SCheeTWHWD6TOIft/SlroKG6J7nE0y104o1QnhIbReFg0JE+L8A+V7q+n
Pi8JV5M0HVgNVFIf3iJvttBkMzzEMx1JZKb47ZlXwG5D1RoKxjMW8jrXMacr8/4J/CMeZrO3zlKQ
S/OHj+uXen95LWiNSSBYilf7w5mf4c4pG9+cYEEIfIG4E45NW+0j1oAw5fnQfMtC+srec9M6hti4
Ha/NGMrHICHma6qyG3t9n/+mUzjpOTkBl8bneZzf//BCxS9PJ4eCYmlKMDfRIHxszVIZRqNTusPJ
qC29wjtpHrPAvKCOXVDJCflREu9Kjub/0cd3beh9VXBr6ygLL0b0LGdMKINrv4UBbO8avOuqrsnu
TSfI5LsRoe9zWY3ZmuPuAdhb+cIJkZ3ZWGI4Gsqt1XEMFwnEw0kl9XYu9Fc/b3+YM/LPYpL+zjDb
DJ1VmetNmCMIt2PFcHERVoeVn+16z0ZZ6DR7iVJfNa59tCsJ0Qzi27a1CFwrMQudbSK6ybFod6rz
XNJNIIX1ws0PDAsk8iCSBnFAR5sunqdH7umcqeRwYjZKjoJD7nihgLSNkrXw/UvZTu2un0Bb3BsQ
4l4a1K+yvcy4JXGH5M7jPCFB6LdZ51pvYqKcj5PgLbPKr2lDixuQNWioVhxxcP6sTfQgvZy9NbOX
axDaLQj9Tj/eD9GYoeHZ9PoXCO1fzWLGG2FsB5RWl0gYz40FOSKAYZ25KrgG5WcW/jGeA61PTj0d
7p105Nc/R0JxsAb1vBs8Cdb5HIgHkUY84zIfbrU9/qHm+PXitwWdPn5jbUvzl2Y3ynHIoOZqThDI
6NaIMlpq6HLYQi+V8GFZIAzT///dbwtue+UqlhSu/FhvtjBDW3hWpLwnSbszCnVNu16fY4OE9xhK
0mb25L5tI6Y0qLIyzDz/6BXszvEuv7+prA8NjqJMdz2LJyFmMNv85Z6CcSBFVduK1bTxWrlefuEm
4hFsM7BF9rvHvqGOTuhfDdVNm8WvMbtciXbh6k9xYuxCSF1QwIdrFOV/UYgwOLaMdYnQcTQyaifN
Kn8OnyTrv02BMhvMSL2zk2ZLUJz1p5PeE7/8OpzxcIAlv4sl6VGXZ9O/HuwqZVOpEG2fwrGKNp4R
itOc2eYpa2Lm2vd/xrIoTvfvkjxdN+UUHQfXn09xixN6df/W85E8rVIvA3ovjU9E2s2n+5eIKh6J
+0jhWdub+x/ZEJTYPhVUBgttyyLzs6ra9iARwrEEqWADJxgooHcf62pmmRI78hTZsZHByoCc9X+/
NVGmGAGDZ5zj8hSH3rS1neZnpifjFBUzJOym6Yj/aHwb0nIRrqTfI1tKZQaLLTkAy2WvHSv/lCLX
9r2SX3v0cjgpfAvVtmQhAZOBL/fvdBPRUJq5yVfcyRSr0nzK7RazTB2/tL7CLe1XwYFeND2Mjtpb
4O6zagxfqo6HFqcYirnqNWszhMYGT4HQmvdu+BZmgb13K+xs7BLQixsO8NM6fL07M/+xX6EXxHIX
dGt7xA/UTaxlylRVNyP6JlrwEzIjjliFFOB1NO4kNq2V2RTBIfOTFMZpcrRYbjzHYI1ec5CFDVqW
7egnrApSFqxiUvVZ4wnap5zS0DSJmHCBeTN79nelErt7eTYN5U3F4OmWhJtdqtrwALkOkS8eBXbg
15zd+7EDw7E23dx+aRMrIquAq4H2hc08EqGNkxrtxZBFd4kRP9FcAOTpLTWv65ZZU5v3N9+vIN4G
pt4HaIdrpf0XPP/rpOIeMo1K8lxqSmMTwkRB7aeuQR6kj1WMYLZIUGA5g+Mc73YdHlsGuGhWV0YN
/Tdtc+ztE3Z53FoHrkG486BODjhb830IQnEVNLTT2g7I2m7+xjt7aOUgXgcFIjipAPCjsSk2ExSg
CyqXRe1kXyAr+asAH8W+ReS6x7lFTnFL/6Srht2j77wiGLO2MeqafZHhh0y6ArtlZLD/CT4xIyLP
x2IMRa68l4biaGXqENDso1GfrS2gcZJ3QPFCfs4r8SXP7E8qz754TYCwtAvxleKKP1pdvTN61z7I
QGDlC4qjY2LxL0NcfXVvfUY4S+2cp2o71Co6NOF24IfGXT3eeJmr1sEe/8+E0kyQHXr1c1GhUsdI
9nw3pk6LLHes9KuFvoslDLNMm9Lvko/dYyFAxORGnG+9AXlVn0afUcJW+97jMrq7i30UtjfVs2Ey
Iif6uw6/mcHs7HUj0v0Qou+bzNRa53FYYGulXcdlwPU6W09kaRJAjEYcvnIaLtGa+WtadVeMPILT
1nTQjTBdcLsBUUsox1tUU/XLPm52WeTFh6YygQYbAFp7fM9xinlxxPC3VQZBMKbvy2f0Avz4uX6Z
rNTdmDZhr0aC2csBFBPz5F178Mh1cVRE5bxAZoCCVFegwSNIX3Jmw5qni/4I6+2m5c4H7b9FQJAe
VAAbXQ3B8uidAsS2JhLIOrwwLAmPKuYUakxuCLhYxq6WCaGgqEY2PQusK8g6hjku9dNA0hSXAoG+
hUShh7PgPOyn5EeZIBVF21dezChalCkYTlKElRedP9GptBdGvQQd032uKzcm17xQ7jo1iuDo9Q1V
phNUr9S168LL1RMVE5YV3VzzthMPWhoxnohnjDvAfOsFVdgA79v0rWagosbhzO8fnhzIbpHpjbfY
zqcbCqqQK2Be9YMLGVWF3s0IGvFYcjNVtLOEuCTxKcIHvwxwh1NfGZfYw08csCTrzC8FmO0A/cBr
YhFbMWCm37Rl8IiA2HtJkr95MLBhbSSJWhldD51kFVjYNhHzAj7GZNH7PUKomx5F88pYXuzMapKQ
5/L0NKbBORtPUxK5WEvab+mUE8CUQe4PSni5NbKkc1F4z4052ryl30JSkQDOe6dEI4KbEL/Dx8HW
6qQkWNh1n71lyVvXEHSC2+ocoSY/9BCT2DLGZ4NUqHWtSUgM8xJdo6soK0uOlGcjCXYlfB9XFPqx
aE13N9YmyNEkflI5o7625MYvylxtDBNPWofC/BhlOanaU/bGI5+DCo0q77bJoE83HYYk9G1ramKN
BQkwfcoyeB90zmoMiuG+TY1LVETKa84lHtxo1em9UZXczab9oGP5MwmczSRJdkAXgEvaHu1thGoq
D9h3I5wtzlNGuQwzzMnVO7Gl1goagrUD7kbdnCaPqO75GGKya8kWVWyAB5xfBphcjAK4xeYHVpIM
2sxZbwRu4l2IbXmLKybb+3OFV0KL5FybV6sz5QNtC1o1+DSPQy1x8i9pTCgqJFBKWezHtt4UJKJe
ENB128Iuwh3SLXPP+3ro25QwkSoZj7YEtNYtfzVL4WgtFloL0h2SK9zxZeAU2rocoR5n0EtlkQMt
g25EPHFTtrRfKo7KzG3y2zwV+X7oibKea5Cn5GFh8fE7knZ8U2x5J+Ot7dp4KadmsYxElzYaUOXN
Y/zN1J+c5EFFnfvVgbfR2FWKXwv4fDwO/QsqtfVd+0vAGGuW0P6WuYRCICMKj9pot5VvqGuWq2lb
9/WNlvK7FVUHr9fzUZgbRSlFYzR+R86B+zBrnlxXEI9eCPugOveBuJoHixn3o9VMXydV+ps0gIDe
mPpAxBbJ9nIBXGNPXHfBIPaUaNsump1Dg3li5TK6ZBZH1xEqgr0mxgxt04d0zc4xSyqxKSr1cl/L
dK1MAFTXDq87f5cmCo62dy5tXp3VIrYeA3Q7aXIpYlUfrQToOZhVjNY9nECth/Eg+SkiK4ezkxf7
KAjFxe6dM8jJ71Ub6wcfWZBkwLNv5/pWjZLslcCHYenPEKiEvwnncz7p8gF9GZJiVRpHNs9AXkxS
fohIMSMgDYyCIAhM8XOhSdy2sU+ISXiXqiaJbZb2pvaHb3dnOcQmyM5ZCFyvuVRe60FrhSCj23Z9
X4a0pTRWXZ9sqkqIzYi0dTtGzIgKBtFb9vloWs3/w9h59UaOpVv2rwz6nX3pDTB3gAnvjVxK+UIo
TdF7z18/iyeyK5Tqmq6LAgjy0EiViiB5vm/vtbttFOb+wk6UK7TzKmy+y8YKYOhVL11nG6Apmfku
yVSGjOFeT7HemznW926yMOIQxSdcAm/u/G9Ii/sNrLILitZ0MYRljggAFj6TPHTyWKPnSmFPAQtN
vg5U453sQO1ojNVkVAq3qhy/un1HRJNmg5EjqW5u4fUJ5LTeA/t9dEgJjADV79ykIFCPvItjlHeP
AM3lfaN7C5qow7we9JRicbVRsP2qvJo/UNt7SgZV3scjepXOjWBjxwbt7bZdwtLzT8hJVt2IvRlA
iXVQmhrjSdcGO+qPyhJTBvneKNyYMBsXUwpeuI2Xu47i0XnkYawhb90SGMMNpI5OzWg4Z0onZoCA
MqAjiMCStl9RtV+p/uVX8yoAJ6R+9BfxHopoehU7mn/gfV/jNo6kWyrqEpRpmULfHWXUhcSJlw0f
zpHsEr1utog8qoWn2e1VcrqtjK/5WDdShRLegDJkmNE69a1zKOvlWkpiTDMjwjuYBQhVquCb1Ubj
tu8aHKuAyksl4oGWAGL39HwdapXD7R6C9Wh0mMEJwnD6Ip/Y+OTmSeb05PQ2bs7P6tvoS6tVj0XS
v5hK5z5QLUIPlUfqucVkTXkIwMwQVoj5yBDcVBGzFrxNWPPacR9U8nhWG8ADZdJJX8l8OONEakzJ
+oNQHP5vS/md+bC0KNX6EJR0R4uRKmgdKdsySnm/0flsxJOpCgdYleM8Aj3aHTT8oRuzsL9BB1Bx
ju2Lmi7Z6A7A4TPSdXRCPjFuQHe6iYAr4ASIR2mnYi6amcXQ7eD4PBeGChk+T6+osbNt4IPJg4d/
tbXEeu/4gjkjtqAmrtKdhzjyITfR3HA32Qaejf24b0IM6u70zGCq1Sf+LtRfzULifZCcomGWV7my
qJGs7aq8CLZ+Mly8YiT+Sx/dV9NHbQN7s8vC9uK1Ot+5sNJO1shTuUT6PQS+enE1/ewYPR6QTosP
A15qJ4idJ1vD44i879gUOvWLobwaVV5d2xZFZJuP+nyaP4jPbYcmfN6VMFwAAEO/sLT+oe9K5QSB
2nnh6eMsjQE9PEaf1ZADJGjRxy5KC0im0w1bkrj8Z2bYL7rT6XspkTFYympKRqH1pS9Tgx4dd1sC
Cea5gzo0LRPvOiFl8hJx/BD1OoAmrX9MaqAFXdRuzBhjN2VD+zG239zRAICiOI8d+JUbV4SvNXlo
I4k9ol3QqNie+LRhXsxc2ogp4JZKz5dhGpUzCmdortJ+m8iEzBCBAKKmbXtwAO0ya3gfiAsNwEUc
jWsn7qAbkKty4FEzwIdQESDl6R+UMpwlXRV1XpVJM5fUftjKCq4Itze0VYhI76hl2goxT7RPaDZt
a6s+qKRM7HqaLLZRXrgc4t9wQMIcRfm6dpBq9HItrUuSTdaZKz+m9AD2AwVpUd4aK/972tLDdXC+
zpLGDQ9YrLk1q+YTLfgnMgBPpYSrS+cNbkirEMejgVG08lGol3g9lbUUy9W8nlhGVWi8BAEenAm6
v3QnVxNW/eqcF221Tj0Hn5Vi77mRtGv81fZKpfhFCln1rtaNBpKsHekmoNyZtd50D0sH6VlGvuxB
567NQV7EtnqiWda/xQYWlGFF0KXJqy0ZIm6HvN0jQRA7RnXq6jraKbW7S+o429tF9M2rIW1PgRSb
VKcLlmn0wwQiqUY/u0S25c9qWJsBJagTTJxValTlVQt5kQTr+m3wnYFXbXRZdkCkiZvg/VTpu5hB
Hy8ApNT71qu1XRIYFMwyA7B6ZgcHI9nn7ugd+8LvVpgAnFlJqwQJOJiTCV1s+Pwbpqio5tQtsJsR
E9dYpbkJ3P7kIbjc9Kr6h1UOxjGR7cNg44sAW65tiiHsNj6yzIUsEZmJ4nhpMqNg0kRUTsu/38Yq
XzqbWwNRK86y6boHAYLi3Ujmiw+2FjKbwEwgNVdO7hDM2sIvj5LRPBWoFudVXSbL3DZdJuxBs2w9
JT5SQnY7Mg47oydeBllvDgKsQVkH+xXOWJOb5d4K1bPS2dUD83M+npNBNglOLfkYduToZ3y5+6yJ
e0S3unehfr9oQ6cgvc2TF7WFrHKQ/OJQFnkzj8virOTN8KVZoSmf5bJXniuE6DquNasdq5PVGHuv
9fnLg4cgXDb72pUcKKyHRkckUN+k5wir0ELxUF8Sw0e/x65fikZ7arEhYzMagJ3ocyt0wYTBIJpz
5/+WSD4etFgtjh0/c+t0xouUOV95V5kVuk1WX+HwmktRYx2XKQaaODwWVTITs8wyHW6F0jg3tW1q
KatKofVKxhu+oKlq6bTxqVB9Xnib+NHVfirAuLCHFwOvVcZGLjL1i+2+Q1H85vV4ZnSL7D1fjfFH
Kkz7e5WYKGyWysKtam+Fs23j4Y6JRq1a6i3sGN/xjzgHf+gNL3IWhYGZqRTGzK1xBCGYxq2mPkUa
JTGFPK0f49xMv0qj5h0zn+CexFaenNicVZ75prVGe1aDeFvKVrwPi+TBK5l46ZoO98XtrxDfJRRY
EkG3kWnPqyC3t0Gt7qvGG5ZVpxnvEFmNpTQYWzNKtTNz0QMf+cys+i16AHUhBXiMxRtcxt1VIYRg
FaA65n/JQdAGhNEijNXFL7geZesPX6EehSsTo3eDLKAb+K5WKFZ9i/lr1nHbcSrtteKzPvO9oSZo
uu1xVkkpScrDktsEeNa626sDLdBWKU43EOQkIAP+1BM+LWsYHKhK9KEeLyyDyrs78NlsG3TGKUmm
vGrNZMJ8HHOyV1YIB1H7EtClSwv0b/lck9yaN2cQtpZLMBjlrpnnjinoHSxC49j/tEzgfMCECZZL
en/yCk439OpHHgblBpYI1vN2/Cat4fLg+HFOndp0O7NTydHViJEV+C6oAlNqHLJ9T61JJVEp1grR
JI3iaGdSvJxFBkAXw+vXulVShWVaZ6d5tdY7XrudmOkUjyCzRc+bYiyf1QQVq16W7to6em9qMzjy
Kl/MSlPj2cV709bP6mtXO9pWqyweKYMsiqZU8qYxuRwOSqJ4C41ktJXXtW+dXtarro7TeRSZ1D4t
q1w6dsdEr58sKnWH0Mav5I144jc1JIksa1cls61CwxfGZxIbKlC7Pk66V7NSt4GO69mST5hoZaPP
t2lPy2wAOAR0ZQ7ctL8g8bRmVkmnVCZsslG1rctNlhDiaj/K8nW0I+XUlQBCmlLCsd11fHeYiNrT
ZCeu3W9lBzXBLhs+zQWQDduoSNJ0unCng/6aj7a5jqdmoow3j2lUh5w+K9b0T7Rtjj0IZnaK/mnE
WKW4xVf2YX5Rm2UdBMqh6oqT2vXmVhowgFNLvzi77DyH2GJSLcqpTuF02YaRXC0qJbcXqlk95rFa
PcRlSBVYryklSsmlPJmdoV+NyDuUdvZdtmN7mbc6wV6IEyhU2M2Kiq/yVPCo2hIC3mdldokNWG5d
gJvP5YGAwXyLpHl4CGLwFtFgT/qN4Bg+xIVt7AnjVBbcPi6WOYAL6ApSWYlBnJIezANvou1wpoa8
0EoYHiG00yuaVZp0hTnMDLOr+DZGw1nD5YZxOCeDOC+0q2Rzs9XVyt64QGbmeYOjkbmyQSti+uQW
UGGw+jZr4KcAuozUoxFekfjMIxcfducvk161VpFCYKApqZSrncB864Yfto87S8pdpphqH5/kMnl3
nfRrY1A0GWC+k93+rLYjblP0j2A98r1qtD+Y8/sLTFMJPYvRP/O0Wuimmh5I+yxXGq7tGWVtmAqe
/lAaxnLkxvmYcTMafHtn8NK08nv9W14MwQt6g1dbyZdgfsufBvVOL3q2iaA9NEQ4H4m72Shoyg5q
Q/vAptyyMdLxZxdkPtYGomZRcesvcOeZET0lVIweMsjmi8CPzjDlZToZwbAafR+DKRE5G17oD11K
OV0K3eGxzGW+PvVg4PEuGqj8nQHyjpqUTyLyFY/Xi8or0FHLD5IayGslBYy7G/yooRtUvERGUy2K
qCze7MmK4HZ5fy6KTL52SvqKny6/DFn1R9pAI1O7MF5HnWR9GQd1ItSN0ikb8H5E3aivyERtN1Xj
hLxASdXJ6y8NFKRsbcVkZ1khomBKbHMIJNyrzAlUYNRFdChRT+/cYKQACMB9xCKDnweZ7BYlJ4Uu
h/wrX00fu7AnPF7qV0TbVAdX6fbaVBoxh7blbZvJXJKVwwkd3XBSuZUtpL6nqtsMz1Hj6Zd24MIz
nV+tKDreduOaJnRTtI8+ls2N2cp8OabNIXebR6JXdTOWz3HmrzMrU5494n0sVU7eSror6xhMxarM
lPrZIhuAF/9Fa+J2ny1dvMp8HiHUgIqU3pV8eOuAnryQBblMbLj/bbIw4jo6JCMyMicxtlYNfYpZ
vG3W+8xvgA/zs3GARLOpJR3idwBf15jL9QP//fx5aWeEmc0JDJjzvF6itVzDC9kbJ/ViP8VfzB9U
g9V8RkBlRwBmCsmFttGi5g0iWARzHYsOsdCrDjrAsAFvXB46+xx0j+jYc1jF5QLV7FpfLJen5ent
hLNs9m7PlDnhF8t+qa6MXbENLsGlfbFftT/A3vDWSwoeruQJqsoEjHvAQ1EvG4PWxzJKVvY3coXT
jbyN98Olu6hP1VuJaB2fCZ4oYkVLooxBVS5wgkkkcXRravm4V1GC4CCRT/6QDHMj95/8hvBTgGi4
pWhUNrmdbwAhtms3bEhr8kpnHpJlsbW79ITtLjvZjf/WZUnPF9Vc0rfWvkW8CMx4nZVAg0bWxkuz
Qxy13XuWAwNoeik7DkjuLk0nv4xeuqq6Nv7CSogyKfN4xwziL1SS50aJBCEy/AJvua5/0VqTilnI
62aY7jUMHym/xOOXcmnO8NgMq0vdLXBk7i4R4Cr38WJdcVMWeWcujAmLLxaFnhe7AtznbdPyCY30
clw/goVvCeh9AcdfbLrTWlTx0WiS5KDQTtvR+TpI/iGhcrsq1D7bObmZ0S9n7dNmSXdkMxoEa9pE
gGWkDRFPRQI1nlT6Zas+th/EntE1yXc3SirEU4SfG2oHiwbhSux0p2SuYkpZmn6DrlOlD+N5alGE
w4OTdkqyEwsvdBO+3CzuY2INrM102+eZHeNaVqafWaU8r93RJZlF/OpGQB6ZTk937inE4oG62xEd
la2HmkyVvZyrzToD7zYaJIaIa1ZVkN7WPo0RNcXPKGMySZP4eUwLf1VaRBjOKz+oFzzQIEJJRbpj
5pOSlxjDmQnHNTpGlVuP6uMQolGtTnFv94UY86wypqSX7aXpX10s6MdSOw1E9lpv9uBuJCQSmsxd
vzVISOE9iPSy6Qd1tPdv2sH/+g3/fAPCf8/yoaSCW3/a/D9P2PWz5H9P5/x5jEDK37fg3JdZlf1R
/8ej1j+z03vys/p80G9X5qf/+u0W7/X7bxtLweS/Nj/L4eEn/2r1v8D205H/053/6+f/hOwP/xU9
1n99/AG/Tpz+D/77H/83fq+i949Y/9sZv6j+iur806HBgd7N0mCSTUr67mdV//c/FEv954TTlpFe
I63iHf5PqL+l/FNDBS+jlLFpYWAO+RPqb7ALBwJ7Nc3SEXvo//jXr3a5KZr/E9Rfs37Xlk2/j6Iq
BjRqBai/bH82cdhWOyRJI+s/x6r+o+wH7+CPBlPnBvQRit3xPSAwJ1Lq8EeRNuSm+YpGpiDFGMWy
qKWUGRLGrr96fovdrEn6JW6C7LEs2+ra0I1y7Rg92bQAlE0tFJfLmrkSm0WuHxvDvtAMAVxZt06N
91Bud7eDJXvYNXpfMYvxYizocb7SAqp8IwLjKiZ54M+FlbcZYcfIlqkTEtXO+y+csz93izVxjFhr
W0s6QF+8DyOIfSmtpIEjQoJmRW/6NbaUExy55ic22v2gNM3bQBFv0fYGbGeqB7tI1sBoEuj8qMst
NSdLJQp+RAKYyllJArdbHLlX5byFus/3ITEuFvexwo6XFQ3cnRinwV4duuaKvsLE7ETLb59OC1qI
PTU81vikxRunTP5t3FajKXIzjwv+GTlaLG7bWR+xT1wosLttGXfNBm0UY9jVprNSKocpuYrMaKp2
xte7unqd5811yiLzJNaTvcSUNJv5ExAzGqj9/9uqwCfR1Im3gBKtaCmkUWaa9EexNnZZNOB+pf43
7RU76iLz1mhvmGRBApoMnMVbMOIdcuHK7HTHs19zBCaAuN4cF/lFD4fScpr+5PfJMOsGK39TlMCZ
p6Ve7W2e1y/gPOZWlxdvvWqmG0srPXytHIbN4UomuPZghWb34fSCWjPBnog/cqo64GIlEIe2XVxu
m6RD6SfTlQqE92YLLkOWVATmZ9NUXb4gkOVburOLAlP/WfSGjalBjItg7zeKvr+PN37q7izVu4oh
sWjG0TlTD4RmRC/gdg3f8cZZ5vXJimJKh4GSRSsb7WFMWtSIPZ+vTzvEIfexKkjGmeZjjM6t0NpX
mg77uyq+iK1m1Jmpi9XP274Us4u7rLWPJ7h42uja4n4kpezpQTVxze6DRKYsUUpFs5Ze3INYyHG9
LgmfRCLV1A9NrtDASoNrARvqR6tUp0H2k3ctD5RZnDve81ChTwqYrZzV3B/XZq8kexfYyt4KqCQY
mdPsPZm++7OP47FcQn+UTkzjUyJ3B2XTt0NwuS3iNDrAI9p9GJp2SnZhwJHCdH7fEbROcPlB3db/
de50YIJwljp6TB64msFprQsIoorzJAJ3xUJX+TtTJtCX97HAHQ9OKGnHpOnrh1KPm4NsS7eTXJAd
WwsNAKZ7VT84zZgeUMuKjSAcqeR+WKUdTTHeye2lVxJBLvZ002khNFoyPnwXbC4CaMTrsk9wB2Yc
SoJgcrjvCahFPY0jYmbctVHQpAMBvbfjmtH1T2J/Usk/aM/uBtzqa7gDMsEo8fBAltK0fltQ2qEx
P1hzJsrKbQy4/UsZueWBPr3y0HtJeqit6PV+Uu2X8HF/v6h7u0DmtefCI3bMk/30Ysf1cpTVhtAY
tm5DUYMJpCPHVWzGSpVenEFN7sfexw06AKtEktq5xnd6l4z4JUa9dY8dtCUqPUby3WZmJoE6kmuz
WEhNEh3tIeYA49dT4e8PMMJFlhve37gukPD/Zi/C3YThQlVMMkLwhU1i89/VmVllKoCuRub2jtWA
etLlQ6+VykE1nNZcWbFhroukfpZUhcl2oufUN4MxW+fTv3ljSwTKIDQTbTelNbItgAh9Vk47xZjv
KfXMQgu3G7vAOCoJuHG9pI6WhuG3eISPwav+Oh+994jY4qeYNsY1H9KV2BKLrt3GZpOg4GF/lwcH
2R+DS+130pNR0/iWHac5iJ154nWTCrqkDcGxMh76ysxon4Z2esY6Iu20cZCA0MnhlzEuLp6fhD8U
OXhFDKo8Z2agrdIgslZTWz/x4cLlXShfglC3mDhrAW/hrXLUkxHXP17+ZyWFBOBXfUSZBXICRO5o
hw+ynujL+oPUsEDfS0AbUw5qo+G0Sa07Gb2D2BKH2eBgFjHsuRUcZ/3hdtiWjG0mKaqWXDK70te9
GUqEhgXWM0SIs1l67TfXiyg4qc54Aa8yku3puagF+uybe+osrJeAQSzynXNefyhH/40RWlV/9+rw
obEwYBpkrdiGiRVa2N0/SHppafRJVpXej86SlUWMMe6Bfsh41bxlJNisRYvOcKyLi2mj9wFFWC+1
sE+e5DypD1bakIvthf1eK4iXlEYdCsdEt+ZdFC1YgqGhmORT9x1iTYyJ48Tmp7H7uZ92/NXB9zHe
MGms9RYSBDVd5oFuHHM9kraEuRDM2+rtJYHiNPd1SX8drObR0Tr9D2ASdI0173vjJ0o5BZ4bB3q5
2s6wAN3hHqSuJrapzaFzs6bR26oYNWujWuMyOdwOn04U4w61UfSITXzoAFVsClWutoSR52d0VaDH
I815tTMIi0rm/gwQliptkW8TxyR6ZuK1xXCUl13YYidoEzZr4hegYrDax8U5zE26f9NxYmhwTYBy
SchjDq4pjwbjW19EzqHW+K6NGfIVRE7akp5xdPUiFnJOcFaV8VZQ6ll01SD8XG3Ke0RoQEkUY+I4
oPfSJrEJ7hWbYtGBvdw14fB6H9L7NjlasB01/skXKkXnDT8lpCcdac8RMpWkN00Edix0regIt1PK
WTq9Otx3iDUxBroEBcBf7W5KZrM9IU2g2/91QbFWkxNdzsxKe0eeWh4INfipxwABe7sxXixEwZ4G
T1cZve6RZJglWVh4e2UpO+QOGj+l9pVvpqVvXPiQXyz07Cu/9WJyGX35kYfLd3GAGsHFMYzq0TGC
YqsPuoxYT5O+lI291vNO+eZQOZtrqtOdTQhpB54+xC5MO+K1l0Zrb1RhdWDAmaRK3jEi4Po4mCr9
O/JGtrD4vROvxgjA3fpCRVU+FhNEUMkkh6walFZip1i0UnkZSkU+iq37EYUWcPp01p/XEEdAmHFv
16hDT591aqIiJSsor4O+tXe31TBT7J1EUnA6+7DaX8ZukNYWJMklxHLpxW39ccE0Dg2xb0svWJ4Q
uNs8DcReE2iHRPzxox9B3Ydqil+Ro0h6LP7GivDJGglGjQedoeMulPF6mMxrf3/UuX7UBxIGqZ+o
QdtLprb5rAvd6lse+fs2KmHmRic0hfD/Wq89hLWlPttNpu/qUDr4MS7oOSoJeeHmcbYSTzc7iuFa
ksi8C9o0o1ZUd1SrLTKZafF1f2PiFr72uxF4+vU1DSMuCXwK/kj+L37/9Yc4KZzR7N0fUkeD1Umz
l35Imbba9Pm0nE4HZLKFqWn6aygzY0VmwoSCCTPt62Q7urn+qtlasAkyWqZi022yHzH8nItmS9LV
MrzH29kUtFbo7/21uHbhZFfQyggQKTJ9DfqxImczpxJVEiZNLjert+3a+rUWGQUBJIJjW2dggLIB
s3aWoaA5UxOeVwZFoZBy6ejqzTayjbYEcRXZ+yC2rNsi7KsOwPO0DYevWIw5GKw2kYa5ePrpLoFQ
dW2/6gqArl7N+q1DTfOR79APcUDJt3tmyZL9MI5kNbg40VYVTQ4kEiC2qFK9E2AeraKeWxxxquoz
2ZbyKq1ybSm35sdN5NneLNQIw5tMUqES+CCyWBMLn/LXDL1zs/q0Ixi95G8S10R+2ac/P3NerHYG
DALTEfs/PHMVzRtkpw/NH21ll+bJoIboUYE/9ol8roJgeNBohTxolgNyL1D9lTFtih3YIpYYl4fb
YV7VuVvfixugdzHFTurUM6lW7Sv6dPcalb6zl5vkpc1s96oD3LoOSh6tDQ9YURtnVjiHxI0GmpSK
tThDHDgCOuX+auzFGWIcdft0VTFA2ogtriq2xBniqoniq/P7VfyBJkJIz2ctjgvInS28aqVphbFT
ojrS57fVaVusiUVn+8auM3n/B//IKj68Bd0IukJRlP6NN+3mn/79z0DhC/mIplPP0Cif/f4tJKw2
jvLAUMnHpjNHxkJ0ppH14NjQ6y28K2exaCeUYxho4Tyjbr8SY+JYsVbWlrbsFKfF4MoZ9x190dXb
1h9eP40PfRmdcmIXfz88mn46ouNDnZFleb+MOKySQtIPYk26/XQxdlvgWVhWTY2Y88/f99cZ6bhR
64Svzu870sqLjuCNP5xw/2FYVdd2qsBJ+fOXC/Q62UEOoEicYuInhZIFSiLyXcX251VxgGsqHPB5
9cNpvpYhxf63i00Xr7FaLdATODS1e+toyrF9FGsW1lG96Y9G2DwGvfcoqLVFBgnY7qj+G349wL6C
6H0QezC42gexOVCfWtUdVNgoJJHRkfzuuVKVL3RCvQcqUP3JQho6xY7Jb3GChktpI+Uwenb6RMca
ZgzjTKZhvoCJ2CR+oLyp5gOE5fLVpEq1zRWCxMRRf3FVJS3GvzE4Yqvmg/n7BxcOmSpjbVZ5hnA/
+/2DS6SZEnWtmvyg6MFf2CS4YtY0qn2MABXjBor2YisLVaSzZAyQhT4APxCDH/aQtNW7cXEUQ/Ug
B6jIVdvhFVTvFveD+5EsJrFZ5aRzDyQlEzParOWO+xYS7nWg9PUJdKd9hX7B+w/59Y6VOlcxlNZp
tcNDBz8+te0rYET7mo8EiiZ49JCxsCmOiybUvGyaDSJoxrrJk8HzeGsjetynSmfsxdp9Icbg1KUr
btF4H6bjLLWI0TlMq2Lx6bwPu42oG7AwM5kNXP3z9T+d9leXKirQ7gOpJ3/xm6EPt3Yx/0aoNHpM
zWQQHcRaEFQvbWRIyH5+G4c38usIcaxW8gbsYN7n1YQ68v38T8d1CALnZWdilfz9AhmmjHYmfkjl
pc3C5redfxgUV4Rtp5CIY538xtD3boTclBIV1nJn71VRWa2kmnGx0+6joJwRnWbcjrufQfXt6mJF
WN+H7qeJa/r6OnAfqe7KB5vfZSlLdfdSq8abNpW+ox4DAHWGd7OdsNA0JtculctL78XL0rSLr/Zg
j4t4KJlhNAWZjJVlLCTdNd8cCjVi2m/G9H4lX44fe7WLNlYR1htsYosuLtyz6o6b3LbyF6kinzeP
67fEzYoXcmfyA93ygZorm0TUWfgY6KTejk1w5pYNOa7RtLcrt6RBJkFW4NlpuovWhyWxQaQC5EQa
PHYZJW1YINYP2XkL7Z4oiAKFJ7ys8cEuRnvbhsikykibnujN+JDrNAnNsJQ2YgwN8ngB9Xs7QQxR
7EcW6BfNgrS28UFcyfW0q5OTPCqOaLGoghwaoe25RTdHYUWVeCjp2d7ueL2BdICo0GYzKAVTefje
YiH23u+M9x0RzxZDpS59H+rERe431PtPuo+Jo5U/L+9ulK14bnvjyHO8JkAOqgtP+Nv29EQfFIOe
hgKTVxwyDd0f/8pfvA2I4+4vB58udz+XfwJ4CWJbB8TxNy8LUyr277dcQzNtQzE0C58C7+6fbrkS
kQBWRj78d0+T9maZxTYxA+irowTt+W3bCXz/UhV6NesxO29ug3Zh50cEbkurHiIozr7mX0Z5xFgF
DABtOaegvHfnZYaInLlzeC4QBixS3sgXmmSGZEozJhZm7JjrKpBz8gbYgewyPFul6mGiRIb/d2gu
ASP67SEDqWmKATdl1TboLE4PoQ8vqSiiqhKWbfVdL72tagb5AeihuiJ76WdfOiNhRAUpD7dVz/lS
55KF+9qVv3uS+5Tx3HpRfE1eIux29tBOKxCIuY5xGb9EGQHYthrFJNLJbI9jrzlPZqIikpTtV1io
KbD2yXds+c5rrTfvuVuZlzjz4ivWnTfK+tcPrdRf/cqPTMepB/rpr4s939EtwelQsLj//v+qOJGt
9qqcfjdDkubKsCduJnIRRvrmRWzJsq2uoQIqWCSHIp0nZnYF8J8fxd6kM8tdrCbYDR0LBlgR+vMI
HcC+Hwp3L9ZyrTu3uBbWYouOJ9pOsSoWOAIW5jjIu84zXJoSprsjBrLc11Etr9usrs+wOXjJoArx
ZBOyNm+cHHVymRJoUNkSP9cIvINnsqCSKu3FmhgbdRUbuOWu70P3w8SxTdR6FeZkzsUGwbWCoD15
Q0B6nxQaK8sO0hWwe+mlHrCJxbpb4bFlU9eUL5LkGGexJZOx2I/1i9PLkGmL8VpJabj5z38m5XMb
2ZINhw8kL0Qyb/PQHT79nVxJkfucPN1vgWTk6yaVvmqwhq5igT8xpkETXvg1iaRl9i8fsTdtGqIy
rmAA0mvZeMk5mlDMUuFCPyfX8xLY2KbbYKCr/G50knsW11Kmq9p6QytBL8n6+9fPMAL+pjavmOJ6
YlwKymeP4CpUE+O1yXGWRaTm7hvXUPZZWI+kYpjqQxwm/hyzV/fe1comwRjxhx3jAopN+13t4LMj
kPceh3CEJ6Kk7l6OLPC38FPQ8mWneztIx724bAAvf2wRlebDxN84iBbR4KTNMUYG/FcnBU0NHDfg
BGs6QRwi2X1znH5K7ccKCjcEjx9+giEVFzhU3TwvsvohQZx3LAPIPpFcP4ghvhRQlom+W4pNpXWy
FWUUrweVP1jmATLTzxTL2qXTAufaa/Zjx7fqddLMrcjUK/hWNeZr4TfHtnXCRzw98bnsYCugYzNf
26SHmDrY8TZ18feEURxgCsgA2w3xyoRfebwvfNn8tVnW/TPBhdTYgTO32p469q+F6uraPsYrRfQH
RPttbIClnsbEIUOdaHsfnNc6kqkVlGHWfFG/l1arfZHrYjgmhUzjetqUpLzHkz2YcKcD7UvJK8Gs
a1F6/jon8wr9AXW8ufY7vzjZWqETC2jH3yvzOMq5/DXAbdKZEtj0sskezYHyhoxhkqDmgcwqSd9Z
XT08I37YJPRcvhKQoSwlLUq2GZKj1xAZgjg+8RUArmEOgWY63TFm08lvIAlTFGZZ83c0I0WVPz8J
+dZZhngGOrZq37pQH54LhtflWHfK7JtdMYfTsFHgZGBRjH4/rxM5XIkxxE4IsMh93JQ2z4n7cb6N
udON3UPRaTV+E4icjdUra29onC+t1y2J+B3f8c/BFpBt76Bn7rDTiEf0ABRcUsPkgUTimYVB5CKG
AO0769bAD3AfEzuMEUK+HLdH1+XMooSjWSaZsgJuwmQw0ZBd0C7o9opv6zSe0ZGITc/LyYeEm9OR
XT6tilETybY7/3CAWM1zej5h2G/FVj1d7Xb0dLZTlqT1AM/Yk/VNoVRy80dyY0ArIGzfUAKWMR4A
mE9HqyaFHUp/WGW4FacFZkD/MORpAZpdJ8TozzGxJuJn/r9jBCxGe5gS96PEofTIcD7LLfykvJJp
QTbWUpIKOZzrsUUgpumqW4KUCJOcJm9AjYnDVZCoTEODFWdnKRlhjbMlhqoW2SeNCaRiqhteVNwc
pPugDMgmyXsZg4T2tGKFcWZ48wN/r/ICSaZxpNP2g9IqDuMPY8xSOwqIqnS1h7bUH8Q4aphuWQ6W
txWbKnM6pKRvBkCAKkMoHGbR/+PrvJbcRppu+0SIgDe39N412+kGIQvvPZ7+XyhqxPl0Js4NAmWA
lrpBsCpz59r7EGTLrB18/15Ph1YhAe/UL48ePwGEFvf5Di9q4xylSb6Hp7RX+6bkT8ABQ8uRMlW0
8COeVy+V78m7MqRgWoz6qCaXOWY3W4mFw2IIveCETKXcwUzI1nUaNaAFZWfGFt391hX1PKh196dp
Fu/ktMv3ruqMBQDF4FT4uAJjwEHhghc0KbSWiK2hOLVSdomPAwxZCnWmtgZwYo033gSu8oHbqIZu
k4VyNkBwI3mde2k1s6UE5Ai5nbQl42igc6LEl8SPnKTdFgHMzkaVg62JSWEc7o1HF0b3CyHcE/5k
yifVQkhba/zB9XGyi8Dz8uJD2MUKU9qKVpFn1kWc2VQfOvhMnOwY2Wxm96sIA3l0ztOL18bOelOr
wad470Igd34PiHYy9otxyNX9X+/nwNBumD4YFBkFOd9RCSVATtZhehRmuH2qwStOig61aon/qWfm
DyuS8+99NuyosnLBrnRXKRrRXcKF4J/RuidxsAsT2oprLmWrNbTHgCQZLsbTykcwaiSzxYDUAB+j
WG/tpA5kwWHkQGU2TAyadh2PSM+ndlmZ1aaw8stj3tT1GBVtPh4gQ6aDmMcjdhG36qv4HJR4xCg+
nPkxlNsXcaA23EH2dTMzMlBuWOAXa0blWozhmZAdc6V9FS3U6+1LUYbfDBxZ5gBK8ei1DfcsDphT
VAsbGcry2deYkXTuXGflJZV5ePZbkTXtWtuf/CTprMoFe07e5Qm+jqAvRKeYLENS25Yh9txWVm8R
gsQfg+ZsaiMh90VQ+dI04TfRHQZ6tI6SulmJZjtVOYS8zM5m6tp3p5YWor+2rWxHFj1aAPKPPyLK
NinUDLqVrXhsdM1M+ZJJuUMslRdB2g/OJcdtaEYEtfzqRhOQX/a9K9onZAvUk/PvxRFNH9pg0btS
vReHCEhVDiP8nzZGzpj7UdoBG4W+RAx7Yd7sI1Ot90puxdsGD75lAQPsYuECTPWpFPzAO9vq656q
kwRSA4Xz5yysIB87Dd9hUWy99Ul/FTMDVX4LO8d+NRQKJqTYxd7Ul/+6l2fDsonM/GJ1I0assQLn
RJzqfaQh/Z56ex0sag4/RIbvSLHS9wZQ+axyzHZreWbxWiQK5N64w1KMTeOr7AY1VS6RuWLZWr5m
g80v0q+UpRh1Eqz3RteQF2LUskvwYLA45qJZAe/bAeeR0HtzLVya9NC0rFNEM+UPZsW6efNg9hOa
a/2fjoM6y+3w45JdPg22bX0J8QyG8WqnL2NVSUvDVVye+RahMLUqm06Zq81ciSPrVAy4S2Fspt71
FIOk2sqHrxWM0qbUpC+Rqm9JiXl3s4L6MmrDkgwZNq2ZFH26ZoVRpBT690wO2qUBa2BO2US6JQU7
YNzJN8yAJet0UMj3Pc5Es1Es9NvT4TmF0ot+qVCxhWDBA/2dhksZeedeHIh813vdD0l11VMJVZ3Y
0loqKfrTJnKnOGROEmzbtP767BJno1QqK2yglY2UJPUi0LXhS6I6Z4Q40b22gmIv+r2pP5SlsxQN
Lz3khn2HZGdRekDl/cHPTgSUM8oCOJOtMsM9efg9OkxN0SdGnRgpTOeW44de+flcHUCy4NhRHSEz
Yc2dV8W3tqTmLjeTT+Dk5apSk5a6i0J9yTXvqzqyAkYuuvGduqS+JSxP4kwl3oenog3EXGUjMpNs
hsWIbYak8zyj5HVM33NAXAxctphp1pCuxYDoe9zBUIMXiyXamnqog8PXGArd4Iy+jpx1YeN0PDWH
Cr6WaLqE6memlB+6snd3GUZa+zrvqPlTrOgy5m1HBFrmn852mRLivrlUNaawEeWWhFtC7RWP34KY
ZGLMyv9twgjoKGuM8gNFU3bGQ1wk2l1Ws+Cz1fR+jgOpdtXr2Fz1Ra3vM0q699TWADKz5fyKXEOb
j4VJABwo6ZpPbnxuHf0tDeDraFNLdAUTQyy2GiydGmzcU4NUOL8WhhMfF3FbmX6xZXG0c9O/KV07
rmsT6ASS5ubTT2LkZGZzV4IWY3A5zuZqUrSftYVBUN8E/THAEPKlVvWjg8ndpwpObtUHKuKR6XL0
OxQGpuG1kMK1SNwToLB3IlkvDpaf4vowpfHFQCYy/M85oPv8RWoUS0Vq9BdVD1fYSdbvMZ/PfYLc
ag6Urn4PtS5fdb5kP0b528GfLzCWFKMyPqKplth3vS7cS1qg6wsH+ZjJbogUK3MxAqrCY2aSv55a
oksc8GYaehOvMYSCl1Fy8m0UOxc5grRZqEm2pSqkelMTQ5/VSWntRTNW+6/10Bkn0UpddSPLRXgT
LVtaehhFv8iJGYCvKBZabpqHaujMw5Sja2fQJn63RWfQ9e6MOn0Mzv9MFAN/NRsLOKALgvSv/v+a
+1/3rAtyoHLX+KxDYuPcqF6wwY6zhlZiU00cs26eB3qYLOXofTApUq6hv2i6FoCNKqpzEcTSZ+Xg
5Dxqmnej1tRctZ087Ic4J/KedcpKwa5+A8cl2vRKmuwptELEw1vkC3iSc+lJ+V3045z0uz9V4rPB
Oummtl/rJPBh5hB2y/O+/FYbxckKe4xMKUrZ6Cl7sGqwh7eS+IOYIJnx9PbX+3MAsO5gjk3O58Or
vqVGMOvRpn1JJFPHYNzOdoofdzfIjQAipnvbYfjDU5P8pfcqys8bK16BXOqpDcR3epqglRjZ9/WY
k4zUrVOuIapOp4EupiIqg2hBajOkOBAtuBCEi4PQfwupuDh7Dvw176+mmFxQiTi3zR5YziQwf97g
r/s9f4bKgh5l3pgvAlOOVkY29NDihvoT0+CsbaIvlakhgYXRgGjAjr4Q5MGA1hqIhWqgOSgEXYpp
SVYfHIIod9eMg12qSTLwv6Hc951V7gM5qvbPZjv1RbbUsMCZTkX7MfHPJc++PANSnkWlu/ivyT6M
x01pgOVVsmwWRBpPgeoo96YKv/u5kR71qVUOEF2izhg3teRCKA74yvJnWZ1YcxFQ4tdjLAwzcP8V
crL7YF8Epv8IMtkOkbewCt4fEaTnBY92KHn7apoMiV9e8JH2d1Irz8nwNQANVGxXxdnUJ+lh8UvX
8jkiCOegmRbbkukgms9D5iF8r5Wfz56/Zo16b2DDEOM2x3YxL7PqFk1bpAEtEXK+utmJplJL2BYP
kQN6JU3vZmmn6K6kz7AjvF9MVrJA6JWjpEQy7g5O+hkX5c4H1/hj6K03zfS6t9QzjaVeVuo+TCys
r4MCWFFMuXCXJ9IO/gcKbVcJZqlmSmdTb38fel23Zx27lrWpxN5FDNRSV5/lZiUaA7BRar+HslsR
tNtVk89E7ZUzzZOjn0q9y30n/tUG/k8Ie2S3pIhdgT+OR39CTZeYj69Hu8tvSBMhNPAF/S2G9icu
Yo10qXPH/JArPVw4VE6fGxMhudbrSyUoYZlRQexLY/2taKkNRvEcFJgF9jhnnMxJ1YcL7XbA/O6q
SzH+uHqqfqtH6ezXkfuqwIddGzL4SHLo5atuu7cqNfMvPVxoHFqzmxW16U22bBYKhQb4fWqKAQlk
ekJNxkl0SVZC9p5EYK29s1tG96DkP5Soei8Tl2IXq6pXmuP1eBBE45mtYY+LTp9+1wGYjFHxI2kL
ktTw466xKxVb/unV2iFhfvfrkOr/aQoeA2vq8rtPSjnMhVdYLoaqEOQ6vu4WTTvWn0abbMTPJSDO
g8oa9ZYbpbmsUrc7gZ78fQAiJu8Tr6Wc4p9+x+5DgkkhCv+CbdPEqfw9+Tln6EgXZIPizprIuAau
HK7DvvDfWOrJi7yn2PrRtCsbmzb+E6I5KiGMSjeGpztNNiJAE20lO3uCaTRr9A2FEpVHMRrU7gcB
aevEqzR4Yxt8ynuruTxuRKLdS7zoJi5UNPBTXZ1cm2FC7E9f3gkprA54+Ux8aYu+BnTnoSnN47NL
9COS6wqiybXpbdnwhfVNLxsf1LwKc7ZFPloMcbHN4vE7wuFx08hVcs4KPihFppF8HRTqaaPK+TGQ
ZFYHnMn47FWnhkjylyA10rk8Fs3NdaeNIJZzBwrB071D8GKdK2l9Jaoug8+IQnAXWFmaLsiNoEBr
nTtGeBMHp4m3Mkqo06MVVMRpTWlrjnH0mGBLxrjWwraZW3U28xp1JxlRDzCGgwv4CoLRdDo4H+0Y
rsbKc98y1/L3XUVRmR6NzluAaSZmfhaOflPT6VxrzuNFHfbULLX4B+RG+yQuNeIWoiXhMgIfOXRR
4zHJtHP1kGsR9hLTNZlnxps0Sb2lXHtLV2dpMsKgOHTYgyugo6wCyH6szLSwshV2hUF1kMOMqjQx
lDkT2GOaT5E5f4JkgIzlxQngpQlYhF1Muwu15CpameHV5//tl9VuwC1smguhpRNzNQz1HtPQrP7r
HqJfdPXB0B0IVWHnmSzFZogsFoirhhy6pSbBe49BsehPZFwXcKkut1hWB+//O1/0t2WW3UuPLYep
ufsGN9q9OFMT5OVqTK2OFBEs7wdp3GQFRIbHczs9vAbExsPYFXvRZVu2cxGPbOnuajJ82yIvJLhd
ZfcuVnb/tbwTfWpt/MwrxWdd9D/ryefysIlgJbZGg6Ov+UHQpPskAt4CxAidpTU1YXOdiY+yEIpD
9ehVpHpEP94zPNjlyHcb5p73lnV+yX7DU7VXyU+CvZ5D9Ab/JX1GqvQF21zjqjkaDo0OBGPRb9os
5Nia5wS0nHapZq2562TH3fHoEej+U7dRKXimxNFQb4TQlfWGdHHVgqecihxR+5GHcrkaO1gxoi+x
YLSNIXQKpWiXiFHUS9mXxksY40JpOGWx5tdrvBA0l/eFqUWTgYr+Iqb8uaBHzslWOUSi6cjJvceJ
cVSt4IoxA/UfJe/ELAnvodSNoGOtXWuOhO3SundPiZW4lBlhzmGo2Q6dwy6N44k/BWRozOujcFYW
B3XaeEWG9eF2bbUVXeG0QcPSNaa0ghclis+IBA0pPGl0pdkoeYOzSLNG2Wluf3w0RfxQj/JjkJvq
TrTKUeWFatsFNWDumkUQaOnpgKTzXevNgrICaNNjpIxLFu/WspyajcuKRc+lL3pU43/t5bAmHGW4
iLlZAAQrHBvpcTctmOLO0EaoJS2kF01t1Zfxe9/JJvTjIZNnph60O5AyxsopHTjV4VuKPueX7FKr
4hj1h+fn3sLC+tAMsGVWw4TtdRDVJDF0E1RqWF3LVC+vCgRv0ZWmLfvxaUbd1xZwTAbFtKnLdpUd
tR35hh0gEjrKge2DZWZ+uQiU4EUu5WzDgmZEXDcJPcTwY2ahjPDMNA0U8vNKMcnwvB9Rh8toT1jt
Rt3+NdH14WOU2eoTPmpXokm9wJeYl9elwvtVzFJqYmp2jew8YKM4HVjT8DCOLcLhP30pluRbMqQF
ZYw1qCYZnizUZcKRIcvSrgr2bg+FQTTFYcy8lLRSnM2KLGcpLDqhLvlgYqdrIjQ42NpOp+LKekV+
MwdabhYbUJbVzSt86m91q/2BNIoTtf0mxzJigFKrzrULzchT+HpyOxNpYSt9ITXR/lBDlb24ck0g
Pu8SL2m8ddNC7o8Dsv12WvpHYnUsqNpmvGid3C3VCUjbUsGQxIZ8MVJZe4UceIimlhjrqLgRY/I0
cxrLy0h5jP2/14kxZdJA/7lOd2LU5H4EAi2C0aPhB3FJB7fZojLv1nwN5C+Z5lSzbJIzmZI304kJ
hiZEjCTQv3XoojBMTdSLNIJa6iBVwK4jwFewNstH7VvjTX9ymVhG2wbRCZkpnsjTgKJh0aSwYyo7
PjRl5U9g/poHtLD4KpzuHYfdufek4M1XCJuonZJtlDqSDoiYMIb1dGMHpwus48R2FGe9mW1cCbdo
LUsm4c805Tkqzp6X+XouU0/mhieW67O+0MwPz1KHdR5F/bp3YvejT6Cipnryla+peqkqCcwpXs93
fk0XkxffzPPdeFaEY3t3Sx9xWtTIK9wD2ruEvymR8yqdi9FWrqhHJByhpZZbE/QChdRo0c2gvPZO
nTyBYFkf9887VRZ69Wy6MfMh6GnlvnSj5pDgPoozbYjdg2hWkBApBasPrW3C0BWnj4lTZySFbwpP
0lr0Pw+wPa+o7Si1z8s3XvvVr3KKOVDZ8IMlLzQWYKr33LQ8BLRNfqj6QN7j3Q3rVOpPUWn119ZK
hmsflyyJEAqILnEwenhRftWcRYsIdn99jIoL/JIVQovn8PMepcPrOy763fMeAT7Ne8cv30RXwqvk
pOQdIqGpFBiBOuzRqVy4ng7PZiJ57wEISgxUp4piMYCuX8bVZaoeFm1xAIwaoSEv5uIGf9/1X+0w
8G6FqtsUpBtQjhARLxTIJW+6igzDrBVILV6tvEFXA7zt9HBkRiXeDlNw3VNRKvlpkK3i1E9efcsZ
1wBvcB820/g1TAsVfw8oq0Mnx6+YJfsHE/jm7NH0qVJSnexVtAoJ9a5TlPV8dKICwJMGlnY6ex6k
wCZFItohuSz7MbPymmIf1nU4C/JGgSnV3F0HNHvi1d1rUIXVruztCAgjzdA04n2qpsaskJP+NfNB
Mbi6Tj3oNGr1kn1o+xgbBNPo4JDaxhGkxPd0aqWEO05hOLyJsbqItbMT5BdxYeS52gUjtr0Yi/XA
uBaWtBJjWZ5bN8hCczHmpHzj1elPMdTrfvSq8DbyQpCFYQQtMtHvYl46NLOwJCIqfrbV6Vg+9/bC
byoYDY2JUyG01AijlAvVAtnr6NfvcuZUJzGGQS9bibCPDmKQj3kyT5wy3IlRyQqyhc6KeiOaWUuc
IO17eaVjy2CWub1Psd8+5v97ADjfyp1yEN1jA8iLr+nx97RQIfAKwgH38UCtFmIOvAHmjPU4buD/
X383xYViXFwdNqG8wu12siuBz5CbnbxjOUDMia9sJD1GrB20xu7nEsn0Re1qDn+qqRM3NBfdqZhk
ByipZYyDgk4dj8/DOOGLVah/OxR+W2VqiUHRHw3Ev6kDd8o16Ct/JjpThSp2ALDc5nFxFgTLqmym
BY30q81Rt5HyRanbKdEi6834IA6+hzC8fWgfxdFu6uQxlBTpLRjA6vxrjjiVpDA5WPyyM2voQVkO
7VwNvHxX6GH1FhR8u/eYbBCPoVmqxW2M5PAiWnoTL0atHV5YvbDVyA6RV4BqKIts4aokyINRwsMN
A6urX0TDaggSbxE6oR/OWepgl95m2SrSeebgP5Np92TyZo+2UjpnP7HHQ6Kr+lXcx875Ak+1yzjd
LwuD+mQM4BynHyG6KLgasQ6of4muR/8Ywyzx9Wou/hGiD8c2ynpbr1n6rZKtFOi+rJp4R0bAsc/e
SLWo7mpHQZMtp12X6JdAUPiKrAFfY6pedJ0x4zf16HtOE1f9mSv6E3soDorKc4+x/fDFBYsmKZn8
0QdWvekbIFohtX2i33PN8cMux3pjyEWzcvQCK4DW8A96gQFuXRQ6sKa2vWEi0t18ZePbtX4VPaxQ
1A1xTmlmjROHN0xlvMvADG4lz2pvgG71i8Lm8zGKIIjiowAHLnGxn0Q/W6TECxN7jremL7Z9mqhX
rYkjCgthTbJJe1Gw6Hj1v4rOKrCbl7K1SL5wQdoTrsigjokxk/X+2ZGGdzHmEa49qmqFw1MdqDe7
Nd68sfyhwn66h4VnvuTmqpIwIZtzu1fJcaWjPo2ZcWVh5pHVGzG1tTVsd8oKoN40moyuc/hzH3Wo
xH0gSdaXLqB0uFLUsyasAqbdUp5qL0rYacdianlyTSyo7rullLFZcjDjOk3zxWA2zZAr4+/5xG87
jJwYdLWxPFmDfrYSH9FS7ELbs3t7Z+ZYdeZdrt/4ktJv4AqwWx+wIqlL37iliuqdYdttxKCY5iu9
vqg8wvHPq4zuJaNY7SquUXOtWY/RYMyfF/VKebNdNTyKa1wps3f29IP16Wf+9YNF0wvDQ1QGr6bZ
KufSKKuFHPkuCL/0l1Nq409fu2eSFlN5TeWxYqvjZx1gWdSPGuIjvmZWWGaN+wiY8z6R2ARlKCSv
gTVgT46x6Zubg4ZNW/APffJSTYfS66g5kVDIpFmcvGBKWZ3UwDiIlphhFRU4MAfupLjKaZPwUA7O
N0u3jIzbZmyZo6JBqWV1W6qB85ka+RFs317dJlZ7RhHRY/4ojoHreEdF/hQzHl2UXkYn0YYMvUQZ
J++VqUv0myObkzQs+oWcNe0508BwhnFUfI6VVi4KWRl2VaW57115tydruLGT3Q0OE83SCKKCGGRM
UQzOlrxCJXleOHmOcwEH3a0hC45+vhV9mqIQ8GUbhBUwbiJudnMJwqLuyFoA84yJWTmgBwoziqPR
tdpZmw5GarTzzqgxtJyalRJpZ2AS2tnyrSsbF3X37Cq0Rj8FylWtWBfMxOU5UnE+8MmcTzQlNT9G
MzIO4iDZDqEucZq1BaeZjqNBwu5o/pxU9c3v6eR7DVag/zR9r9n2ZGa3uht+573xswfWQ9xzHA+K
6wd8grP2hYJfi3S+7H5NTWutqJr0y2gx6PTk4tuAk9kMEy3jBVKkswStbh5CrVJ2ATylSVbtXUEu
7ELDQ6dlLLS+sj79OLFXSmj0a2VqSiTvoCQZ77bmWtuwVTy8mUiyZz5Iinh0tY2Bc+C746WvlBga
F7VPw/tIdlV0V5EPWx5A51w0Pc11FkmLd9P/7yItx/kA+ibqLYLTueJ/M31DXeR1rfFpGLyzl3oz
GvkH+8pPXUZV0+qGcSsK9yC6sR1oN0NZVhh4xMUH2PN+lvedSYK5D97IxDyuBr5NGNFKmgtObLue
ZMwnoRgIHuiEVnE+eJ/a4F/cDk2exGv0TBi/AKlDP7QbWOy9OgU3Pf+zGFddaOQfOOCaLDRGGMJZ
j91XqytL9JYH2SV20rJjPLaKGsylKbtdYpcFz0ULjyhnoztfL3uR5i4Dv12Ndm2sRXKc+rZ5R5bn
rUb1vh/y0luIaRrVP9S9lelZh+Rxxa7rQ9y2yKIEzqWHlGn6Kc0SHmjxWcXwqCwTdw6RWW9H95PM
dkfss6p4o47FTNx0zCX4kqgDttXwzWjlEK9obXgJI1/b5OQms7Wv2v4mpebpMBrkEaKmdtZy7euU
NdRtfapbShj6sNsTXFUUnjzRlwXHGi+0bGoZetuuWA9HW8kcpH2ZZ3C0usS5B8UgnQ0nhqtLK8IE
5T4xT6aG3XYN9kNJPYUtqCaiRO+QleTp4cp7NxevaZ6uzP+Az/k9bw3ph+tWc5IVeG3XLHTsrhy+
wxmBXRtA+4YdE0wCI0DIct8uu6AvX0apx1OGQsVHs6Uy+eLI/mJQlJrwtoZaM6VgYelroGkh+bdQ
1vYRL/Jb0Hc0uqRYRBqQAzEGYbw/+npBkSaDfhUxI1J+RM4QHSJKClb8XJJaEWzwHNPO41gk+jlv
oO4KEZjaF79SeUjgB5BUs1jgLkS/0varlE3/u1JWOS4xBpq3XjMBmhJyraqvfIr7ZexTTs6r9Zfq
+gN1MUUMwgXe0aLSBt7AEc6LSm/txIHyDQSZ4pSJnGaDae2K6fD3+L+mPq/X6qb9fb3oFJc/hsua
eEGRqlc4nrhW5FH71ZKRhWAhMIEJ7AK2BEJt/xw4kv9V9VJ1VrS6cy8LKr5RwshnwuPK2qFiFgJb
We2lsMKSUDbjXZkY7hXkVLsGh86Kua/dq+jrmlSa8yxrqzaVCQzHLc8hTlarNB+LdYPk+WMoza82
hKVLSQnDS5poa58XBLvVZsT43ESJzHvPXDY9QSJUDM3BVavOPmJKF2wcv1sYAwnIFO3HrUYksZF9
Ndugu5FufsdnKGfd9KpFCsBVrUrIrbnl+5j3/Uw1jehoTE3JkWaFnQWvIH+QmLbWTXTXae9sozzx
Fy5rhXe+411E+Vq7EaO2Y/yiLBfrn2lQdIkmfpJ7nYr/177vxo3TRfZS7xrlk4jYscEk7UVNFe9o
+dU96m1rlsltOIkc+OGqEq5wGXSW6tREY1duSjeNKEalSWGCtJOwfZsAV8GrFuTeSfGJ60vGZ5r5
77IxGPeqStUVWrFsWfELuGvupKS1Sn/eVpJxt0lOnPQ8fI07LF/UuutXUqkdGsNqXtpJ4ZkCqEHg
G0b7YRKJQpPywGHLEeoBRsW8EFu5kgXgVbRg+cODSJBc2oVzRSSc79DZmRcfKQDPbdV/V/A1sts0
+eLqob9kbc/yBlfJU5PD5xUzcqhyUhZ+r4lazSubfLyLbztkVEtdjA7YpqqxZp00nswiOLhllX5Y
IdbMvhw1O0Nzk49OB63N19ArXtPtqct9cgj8Ij7a2HAxaDDUNQTZiVFPfAToF/zwicOftf4yLnjM
A5UyN0vXJOjWWrfrc75m+Pwbd9XDNk0r8vyqx364STRJOjqd8vsgx8XNgMmxffbXKC9jva+3Q9ph
cMYz9omBx7lB4/zLBWaMLVf8PQ2I6JklYieqLqNV27BPlHsZX6mRHyyriXmrc1wZcZPzvlm5ugpV
Y/ilee5uIBrzpVKxJJAHzzkYRujNpKhsZjLl1W+BloY70DzDXDRL38RGHr8HND2MqhFEDj9xjRX6
tPKNxG22sBTL3gzTqKkSMDL1guDONMpiiLplfBVPEsGJtxHNK0460VXcKW+oQciq7o5MZ7gPGKuI
a1RNhcmeZ+a56fuvCLqaX6691eW6+kkyOJn1kZK/mpTTLCvMmo6JQnDf8JN0PRDnJeZPFT3OYtnX
yC431OjVv5LC2HYEWr6EcIjnaVCO2CgFFHVLSb1Lc3846nKUAfho1FdtStXaFKv+NJs567/6F6+A
H4kZyW91jDUimuiMJ46a+Jji23UPueFiOCiA1dBaGRW/R2T87U5K74hGlWBbWHW5h1ZTEdMaLOwD
Qqyf9+Ighp5NUw0QVdlwy/51TRpTVaEUjrTh6yM7ldOhQnOyUMquXcCczE7El5CwiWGlsqN/jQTs
6VixM0eMUtXy6rCTqPttZvNd/DgYmcfqqKtXRRejV50GusJFmJFW6ifALHfbiGYZhjYUQgSr0xTZ
GOG+R25L8kUJ9mTEy2wmTgdPmU7HtMKppj09RorWDfZt68L0Faf/mu/b54EAC0T9ahUQHXkfZS09
klNEUjY1g9qrNprGy0FxW+9dxiJgQdBk3IhRvqmL2Zg13VGMklSH3CXJL8ZQFC/TLftakd7ELYNm
rGeiKW7Zkf1aiKbH8uZxS9GEDrE29MLa8BmUd1VNtMqjHAtIGU5vzz5xJrx+ja7sk8eI6Pxrzn/1
sWDZVE59JMOjAxN4rfOEgnCttS+NZ9kXm1qu2MzGw7Nf73vcUWM0E2IG+1v7Ek+qxJpILBmqfy5V
S341mFd1MzGv3+kaSVnezxEWo419LKczxQ5/n4k+tkq/R/+a91+jiBLsx/2y2Du60FyjSLV2dU8F
ISQiKmTxUdP1uTjFlIpVhzh9TBBzSebBbLbb6nGp6CvF9eL0XxeRLrF2uWLUeAVaCYUCUrkJWoS6
SVx6lzHxPGo2FJaVJTKdInVIPv4ZGCLLO1E+PxfTnv1OBGOW9wVye0LV9kwM17p6RFXc7Z/zpFAN
dlUwfPSGgUmT68grq5L7nRo5/a41cJ+diTa+fcMukDNXXz7H9TxlXEwVnY/5j7aqeyq6QESgUJ9m
oXxO7XT86mUYsspxWu/8ANy7qtQfot/FP8AYhr7CRD5lmRernndNKkW6pDYENR72elFWpsSyw8e2
jtQjvixeD3R2LGpzj8ryMVtcwuLSOUf5XTTI/XFVZ0grhxTXUfSJgxajLUbCy1tF9t1Za1dT8HSq
kp11VaoT5IkcPlkpftFdRGmqN7xiulxfc1ktrnEevel5PnzATIBOuCr8XH6tX0vXal8rt9U4V6O2
fRVa59/npgZ4MvHGM2Xa9jw0M3XVabnK/gpQFJKln6XWWAfsbPp7UKLQ9GV2TwE+NneWut6mYQW+
EKNSlcXHanS+iUG8uhSWSHt0CXEzD8ZypWjeWRtaFI164RzFIWlIcs8MF2etVsJ64NF+joszq2g2
sh6ru6aJ5GZdS4G7yFOiq06Yt3ujJVaBoYPU7EXbmjrF2V99dqxSSk9kkoWYBkJE1dH72FpwqFvL
Ozd29/tgWOCC+3AsVn8NUDAA56qwZaxf/rmC+J6H/V0aHnle5n/1i3u6fvYywOrYilZvqt2hdAkk
T7VBosZnVLpsa+Ap+yz7Ef0GmzRK0Z6FRMzZasx7dj3ObKqHnrcTfeKef+aKrr/urvreXjGLaqP3
YyRRzQysw3CbDT7ZeDdA8BpI03VZtm3taDqlLc5SSKkzLQ4O2JXw9rFc7QTCSz/p6ujBEBoWSivl
J3NwARErAV5yIabMiO6nUZ31Q9c6s2rkQUGrzP+uHIL3QeUxSvU2WYpmihnVAnhLsUU3HL5rSvhT
naRNYjAybnxKrFfmuBcSjJdCkYJ3tIzOzmzBGYpJXl+UvK4KFXUD9+djHc/RQ1Z7Mbn33WNJOvpq
myb5NJ4J0V0lRgmWFnsncZGqs5eTvjykD3n6WeDJcxGSBtYo/8fZeSxbqmtt9omIwJvu8t5smzs7
RFq8NwKevgZaeXLf/9StiorqKJBBywLSnJ/BMST/gMGT3j6RDmDQ/9VSaB9x0ic3wMLNAy/xf57n
8TqN9eVzDjFAFoOufOjyEUwBgebwWKv+aOMFqAANmwuYje0qn1LuE3nZQVdUuviUQVg9yaNWNk6T
zeZcb0N2bvMg2R81evtn/GOUPCHJyKgjdQY091+TyO7HSbETJics2tgRHROva7Z9570Q4FWOoTlY
9VkeRiIPYFjROHJBctOA1ADaz+nB2EF05H8Q+URDYl85RkRHFkV+GbyfrevHqzmMiEXHnHSUmcj/
npSUXQACqqMcqRjhphV1fjC9AYEUCKqVPqNJa/bnDwW2R/1vd6MKRVz+VocIneqF1GbT0D9qcPoY
lqKykuOgxRhpfSq5tQbWwfMLxBZZlsvf6mMGFIwG5HIyAalzEnftw7Ys4y6L2ta7c2yGwO1D7l59
2Cj7yKkzfrvOuOdNat7xd4cxouDs+tnmcQ9eNYlD4nWeSnYUTo2fpE6G8bNNVe0vXjK1RzmTbOe+
umrAj0Mj4kxDK+Kb4tSP15NNtWvmpGe7J3lO7EC47Vuco9hjQd4vB8B93K963+tZoVbxIkewAw8p
XcSUao0Psxww+sFKKePhEMwnlnKQPPQDEo9a7Dbrz4VYPa/sPqv/Dwu2//uQBruPBYCubjP0bHwm
8A24T9VXHzgzasNzYYtbMOK71/GYtwCm0VYVzhsRWHMva05S19fc0Kqr41U/B6sCVf23SY4YdSMF
STKVu9FCijjpS+WMymq08MN+fMfOdLbH8VusODN7nZaKf/baXtuZWpMedAScT407BVujaOubYlpi
FWdR9jpNFZvm3nLf0m7oj0qngo8iQeIC06QIsiE7ldVRyyPvpGNjDJalN/90yhG6PsYnUw8XKhtj
NbXiWzEnFuModi6ujWvmXJOFwl3gkBrtz34M8Glx2khsS69qYCz49qqxU/PQBJDNgyhUtuY4uS+9
UrNpzfVja4EpJKV986KLY1kJ8o8UCU/je4t0b+Y67VXWHu2Bd2AvqGAfAzYErl3z1bcj6yBHqGma
3l3El7GhEtbOdAJs4yBoAElo6nD7ObuaIQQqchLnn21FkyrryUizlZxGTthV3bglrc4nmt+UNRdD
nrT7MgwLfKDnt+CpBmsDW3sxm2kMljbKFOew7bef77mzjfxWED79n59ODCMCMhmg+flty+HosD8+
3WfT30/4+Q5i0yUlEgf27vGSOdsNgCosHz5fM3YcFHhyMnCfr9pHir+GCvfnE8oJa1w8H5/w8W1h
aYvU7/zpHnPrVsB6h08nR8v55SdsEE77fJNi/oRZ+/j9Hl+LKCGBJ8OfTyfPVh3roAQuqKj5i5Bn
F1n+NdZr6/A5vUPacTHUSrwChlc9gzua+a5qeS7tzn0iVfbc6I73AfkGjb3cB2CJvdt7oeXL0lay
S4HN69rDX9dpneLKjcl6znUicuHkc5eJErKeqamfFM34JjtlUQHGMCxvfIyve0jzLQHQjcyHijjs
Tm6Z/Pwc72nED3nms+B01VVnYA2PTw4y7dkwrJrY1Z7CoNCf0NA6uUOrnOO5NlaOOIQxX63slMNs
H8l6VtshOpgM8dsQOQoXyeN5DlngJjiss94p/6PNT5qNZzvN9fEqWCkT8/exLJrnkGe1Jpa4k11m
B1kdtLG5AG5+1ORZQ4ucUWVXyJH+fb+hLkAfaO5NNsUIPuxQkCiWn+8XzfDfhZo2WMnyBtM2Ds+O
3jxeUzah7U4cdEhCsn3/vBnjIwn67vGVAPYvt2qcAeM3vg7e2fDz/NIoGgTWMYiu8shKM6hTmBDv
ZNWxUpTcKx0EQmS28epfo71EHfY1bMfPCeQIWfAKPmZrj1f4bLaTMoaM/88rfHakVffnVQpIKOjH
sx5SezSS1TBbA2UmtM2iY6NbigGlPkj2LOcRs5684UjW2SXdXlcXz8MqYVDD9m6ALliRz7FflNAN
lr2RD1+sRoQLbTDG73HRnmu39397E7maPBxYE/ZklVmaBQu8dFmfqOEPx9R+tU6gfMF+00UhrMtf
dXg9qwx91TvUJbamhqFeeLva1g575+govbv3crfeDwr/XKNwpA0LKy/N/8HFNZ6AapXdopEl7sWH
1uizvewZDG9mHOXkkhd6n42nR6tjeIuBB8EaREXOT9DyK+fLqGmJ9ytauuk0lifLKp/T2do9Txrz
qUJ/aBs15T6qtYiYqRdcVQ88CPhiBQFKPP0SPWvPU2OrT7HavMp2d7bci6e6PXBr1eBUGqu8dJQP
8KzaxtN93NHm0wdxLvQO0V1hhnsuDazY52Z2iEdRDepLfLcmPNNDHO1axF89eJYblokEIcn4pkcx
mNhtNmULR3k+nHRUK1xLOwgtKIgvhqvI7cv1NObZq2eTPsOgzFu6jp2+lgq2CnYBvkNW+w7KVVyo
v2VtUloXhXTvLM9E88V6QiV9iTYyz+K5cPMdyJL2RVYE9s8ot7d3eW4WT69mEKkXWeOToESM3/lJ
Dk0FIMCOUP2e8IHykrH/3HMplCrGsU1ErJ7CGLRoqTq5sZ6i6E/blMHnQuG6AShsEfaTA+NB/6d7
Hmh3E7ZeODL+R3tpzYGGXk24kU5vCW4rwKqr9L1XRh35f578smqUxDyN2AwOASCtd9YAb6pVxTfo
6tNbhwX0fI6We+nVKHv+x9RcPYbPZGusBOZTUtcina/4oATm3lHj5iicyT3L3on8Nzik4HUEXXW3
jPZSt2n2bmpudJzaqCYcz0lFj0O6DcZiI0+ySlUB5RuxecBh5Yh6v78JZsakLGLpy+NFWXZMZ8se
2WiAJSQ6ihTMFNT1c0xYa0w6/d4lRo3acpSsC77hjewU+DxfSTs+arKp7kSAh+DIJTSf7pHSPmqt
RcZrKElAIoT6qnRBzDaBmQgEe/sYcgEI5t+a1XxH2QHYTzTTxE2nvCVmZW1tf5o5cwOyhwqPbK/D
fbTVTQ9fTq/81jjQp7Q5ja51mEUBXfph+xUWsFmhvpahTarF1HUC2aa3EyhE7T0FR2Y9KqM1WrLF
a5OyNeNPKX4QX1s9ZqryZF+K3vyWmDAVbIjhz11L1KtNo+xsqAWZu2QIdpHq+NfQMYqVqyXZe2Qr
PzPHsX6lw/0xD6ZXdwUrlY/OEi3gq165e6g+rHx8do/5gPcbtlYvEX4QL32DE1TiwJ+bm+LGnBaw
NkBWz50VPpobnOXrtezl3picepxyeTzRW6Kn/NIeP+ciHzdHtZL2JPsdL8vWncOfTPnIva5/GTF+
rBBwfu8sFy9bPzKwoaRqlJaDVXNXId3dNu/sxLBySgboE7I3w+Mepdpnzc/qJ6hVj+bBzsJjXszo
6HlUionqGvrIsMWC1zoKpU0XpqWI86xPsVKbUCxNexrOsk0WQBGGczoXU9zaKyydGDKfIZDuHcGu
0iPruopE62e3bJO9yMGBnsrto9qk8bITk39p7MA5t4UzLEdjcr8RgjsEgz+9lRMGDoXfVFs4mdGX
wJzwlkjdbwqE5lWuT+Yp6rX4lpO+gdarO9/yeHzXMJ/AmRAHET8X4BpFdPssnNY/Nyx0jpAZKxeX
Yy/ZTwquz3JIGjl/BgcRqsummp8TG1bTwiZUt6istuH6l3V2F5sq4+uJrHy8NQiaHSYBlEeyA/ox
/VFPKCtJ5kBLDUhPiJoTrILRi36odhddJDtg7mvnkf8f58lZTGvYu1odXdUJqoDSkIj3rcR7Ci3h
PbkN8BHXvsuWUSXog0xOu5J9ss12283gtdNV1lIrSXaNQLksxAQuX9p+c0OmdzjH82SFr7ubCcx3
pFv2U4jHChKaGRsTo7Wf9GJy76kDzIU+2dLYlrL24bOv0gIHZADG8dqAAHLWQGW7dR0v4zip37Qi
/3Mk26BZdc/jUC7BUERfPfHbsIv6i1Pa+d6B4LaWzX4QHT2nM0n2crfCOgYpg0xEX+NJ/QFlv7/j
TVtcRmN0FnJ8kxtIRRSOuHiGmt193fwl2y2v9FkHVDayNVxnnludZDv31hbtzKzbx1YWfIlNkvPz
21GEkm5TJNi2ssq7s/6+OyHcYV3M7wKFmWPVOX/eXc9Sail0f9OgohJXovhVOdqViGzxZYoLa2Un
g3r2W686VgVij7M97+vUA1EgjFL8gg2+TNrBvHaGnq060/CRugwwAZmPPousU8at3Scnz+7+s12O
NVXzLTDd8LXvzaOW2voXf6jQIcuT8FxpHfR41S/WeuY774OeXv3I1X7GRvEEKi57NwI+lqgL5Rgb
kzijTgFz1AybD7Dy+4Bl9E/NL79izWW+qrWSb9yS4LsRtepFBFM0i2b6XxP8seVQ5JBwdPLK5gX7
W2XTm11wUKGyX1GPGpa6NnIRj2aP+Pjog2qbTGdvxN6ODQae3IgFvU953S7ENKZfrTL6XmaN/51I
wqVAoONXpU9rldt+uPD6M6InGMV2NvI3MEYWUD82ZpHVv7xQvWGm1n03+ujX1IfWTrE9sVFxHnn2
Ae8V5TNyEcVzX1dsQEdf28i2fjLrK8SxXV6I4jECuUJ2z6lJGAOHubGInsI89q5lZIFino9g4jer
Li2idYvRe7YOURjjF/COtU5Smscr+0arSp4eva0PLyl222idOIgXke7umOefUx5tfKuPU+T8oVZo
63iI2k3q9soiVlLl6rtCP6YjQLkkKOpvffwG/tj5ntadv0RsXDvzg9lnE6HlZT13dOOPDB7yt9jG
xj2o2Qdg1J3cSlUgr5bEzvfJLGFkdOGXUiT9JnJjda+UlvrkxiGWUfOIobdfDDiYr1FuBjv0QV3A
e3b92mXasxyAJFG2QMkPyFnT1FtdiXS+AvJFQDGB1zVfHDDZOyXNcEXGCMbpkvANxX99n5qeWLuD
an21x24VOfn47teDuXN1fENke61+b4co/eiwc9t2wI+2mhfZX1PsbL8aLhGFIVWdbdWJ9GNMv8u+
BI7zhm21scOyZXofjWYl2zWLjWqMyzcxryF8I6C8ky9BfMdZRUq0NexUWdZWiNUZe4mjPCrn6meb
7DDD+n8bIkzPhE/Rmat/nTuAtD+gY4+jJRJ/sqhjcMpVVBr/0ZZnorjyJjAUDgy8iP4Oxs0eZcDY
cNHZtn7+q11vodyGQXv+V7sfFPm5A/HfJ/a4bGAtL4UQ77nV1PdqJie6aPgc/zbBem/umNM8msiy
1QSRYMUqbGtDc9RWJY5696CwjHVrDgie9J63KQ2zPHvs9HawYoej2vJ7khb394HtlcesCHH6RuXz
bPko6rRJSQZDwcUvQQv5FsYNmgB+HTxnWo9CbMxiNNbVCzCA4lrbhrqxtd5f5Lnls7F+fBfquEMj
gZ2pbedX2SaP/NSzDjCDLrJmeHGAlFEWVueGhFSUivz6aIvrDAvBTE1X4Tiqz5DBg0M71QBYfXOs
2OuFSwDQ4i57rbStVk6EPaisGokrTuVYfC/qTH1uzLq7ILZ4SgMf1V49jsjoWslOVk1TE4u8jP1H
bySmrekl/hPZ0+Cl1buVHOVOrF9qk3W8ClsR4BdaM6M1kScUfnwKa7N9i0y8iEcDOWaHSOFk9t1a
Vrs2+Qk3fry5WZ/cc/aeVpsCEvVMY13aVYvuJSdluFUVZEx2aoG/q2NbzVPtEgU20+jcqWn7lLRW
dO55+Ms+WQSirdedHtZr29amFCB0dzMtW8V0mzVRjkXzVRaaWSUrtbIxtDOK/NEWtVMGWykIcQG1
gTPOg2WbPILBWe/U2fb9s81XQn+F2ou2AHlYTus+HciNzBo8mddlhxhS0zalfuM85Oz6ruMG5b16
uuH/jtIDDwz3V1z5v/VuUN+yWpmAJTXhtS0ad4cifITWom1ehAZ/tzTK6k2Ly4j8RtX/AstrGYb3
26jjl/glr1WTJ9RoP4o2c1Co67N7lRRYmv7P9n7u/FcbsQ0cVzCptsLflRU0+sUDzwwlQ53WJsCC
czEZGtjI+BcC5yOqLuN4lEefhWNp2VZLOljU2Lt5cxGyDoH1OB/GRv3S62SIP43eZLuuwNOXbY/B
f8fJ3s/BQ61V61Q1/Z0CG22L2eoI2siO3nVNUdAOVK193ATRe5hk3yLba648uKN3c86Cp81b4DsD
oeHsWZ4yVY1+IGUolnJQyg4W5BdsD6KwPFNGHhuTgFlkDY7xasemtsqSsbmmmp7uNLXKwC8Y9qmK
03QT1oP25EASWwroJB9icp4Iss9AfpZfJK0WPkz2yGcZEppGvYTu2D6ZDU+QrNLUk4ZW7SF3lWA3
Vep0LcN8XI0Ymb4JwS65/MI9JzuZVkkKIG7EggCXmqyAt6anYKZSeR1UyIWsywJIXgzCoZvwaEz+
6ZFzyOFyzOMcWdcVFFtF/zE2ZnYPZ+lrbRDFacgrpNhoiucmEAjWORbtVjbJQph6dyVWsJDnfLbL
I31WwX60MeIx9O/8SINtHxOqGXG6LGmubohHvRyvTpGy8a2pAYhleFuLwNZxquLq0BbCIwTfhWe3
MYwNmLjkhi6+u2LjMj4Xo9WSMDaq+ZlbYs5kBCu3g3dmJqZ2RLEFEYNsVgvR6jbZyMZYy93qcegG
KDT7RNPGozrqQNA09tNF0DXPvUhBgps+wepMzbZqJxBGHEpzP2Z1tc/nyGSMIuNm8ur0VioylK0H
L6ZaZEtbbaov+AiH6IQSWuwRJoXNmbNUHrf+vIlaACxc96JCaswvnK3jjgtrBnz0lRId2IDj9zZX
nbDzF/AllFOcZv3b32GdA7rQHWDMFKHxZ5jf2D6mZQzzmE22y9nseRi4lv8cxirEBicwpaekbeut
gks7X9eoP0e2Xd9D7uB2G1rV0tchBfQoEhxqL9WfHTvXd0VgweSfB7uY2zznUHvmoWaZYT0P1m0n
h2pqmx46Bbi2rJpOi+GlV+k74ZASQjZIfc5ClDUtz0reyoBdTzfp9pc2ZjHMz699SyakJMJW+6nk
PWuuFKFtYhULlzBXvAjqLdsMTFfB06ybJKvuitKYy6aDal7HPRpNXUbokCTAN0jk5yLsiFvE7i6o
C/c3+blXf4irjzKzyqWjVOaTAUpu06KjerbjxNh3Y2bssGDoL3JGpH5yRLl8VLP7IfxWF6xOeXbN
sePHjFUGemee0ey9cjnOIoUmsKi93OP8t13Qv9rIiFWHMCO0PVm7EJJiXJhDjsPOmK0z9IdQ6VaM
MrtHbVm8Vl31WghDv4x+n7/yLgvAjRYRmblzUgqk7lyjPshep2ti9Dutfid7yXpUqDv5Nv6cnEsY
1to0xLqHpruAoanAvxvphxupJ2t2XbEdtieB733JTXuWG426ixc3ADN7zWd73kIIS6p+0RhO+2va
+IFS/qrTdAAggiSWWooPqB3eyVfqP0XbNeM6LVJj8a+Of1XtumG3BTlStk9RgXaIh4VgNpneKWwJ
QyO+zqY1ttjhV9HwkxUZgsyD+I3y4RuG4uEXL0MnGF6RuMbpYO0aeDlwXdzympEQXiGzbW9tc/SW
PN742ueig2BwtDUXHbnBwF5cNha4omIsPSZkpi2f59cULSIzME+iafwXPxDzhaK3GDNSzXqvXted
heXFPBiXAHs7GSZyG3M17Dx0nDFDfkzllF53CZXuVZ46sSt+QvBo6cxD7bYTS5Y+0SZlPwEvMpiS
VZmy8SwMZTDeu4zbT7Ni3zCECyDJA84PEaID1qpMRvFLLbXnnCzjN7+3m4Xu2N4bDmbjEs/d7Fnt
1GiN8PTRyxx0AsMRzdZ4KvYDSByUTzSlWLZ1f2Cp4YJnp1dzzHSrWG66KhI/f87mYiSzQKbhLltU
Pzh5zrRX6TqHoe2dda2wJny7oU+rtp+tgAgJdSX765GIcNGjV9x0/jkmLr+szMFd5KH6kjiwr2wk
GbYj6aeN7ef1UioLSeGgeCbAtkU5W8cDa1WnBn+VVH9zTD6em+hXWVMJoYO8fsFTtblpaA4f6iKv
V0HuWB9jX/x0Miu7l16jXJCHJultCa4jfB7maOSdbHLzPQu7nxbf2QcPlw7vS2ABsdFFSxSbb7jN
i0sBiWkduS5IYs/BMlMTzb4OoFv76E2OuAVhMKROJ66Wr9rEDRIfEBzv2j7Y2B4IS/Teop8eP4xR
K9ou0WJlRwDw+1gjbJ6ZCJBX6KH/4bKgEJnrpfNujqa/xeok39pV2d1Duzyn/qhjQ2aw9a+zH2qL
sgtB5/DmxNVdKGG8H4bIPiLijSLkXFjpNSi/FVXYBotAwBctov630DeqoW6HqPK+hIUv1q2h1keX
DcQ14C0u445FloGCwwbXbfNaT12wFMQiYQtVMUrRXpgs2i5xoH2qV0Prpm/abLGKeEq+8J2y5B81
bgrVfQ/R2v3uuhHKKgLCGQ+UeGvXKKP4qiXePRu4Vm2G/Y/AGrd1UJG464yXPjc9WHrKPbDzXWsi
tjA6iI6Mib5sW0ymRRa62wRN8mMxNMPOdpWDPxX5Whu945Q2/UIl6EEgphs2fWTYm8LvvoRO3uLw
7kaLJh+j7+gy3Vyrcn6VXDxIOeMBiwz6xlPa9oD068GD33xhwGxmDkPhko/g0hNgIEMQxndZIFCm
HZUEVfq5KVEUZMUy11qT29HOwhm1syrKL4Nb3io7Jxpf1C/Qx9Mrws7qa6FoCHhpzkWPy+Y8WvVN
xEB5yiyOj5H3K1a7/KQiOuHFw7gPHBRQgPcX5km5+B1MxdDOPgSojC3YdKSZ5qoy2tc5svVk6724
dHYLcV0B1GYqcbSq1S486l531trORbN+RhzOwMTQ44glws+kDMFIjcgXyHZZQMYCTy+HyLoXNl9Z
9OeoaI+vA25K1yqNX1utaC4EWrmSJkGGTzT9m+rm8QKSRbato/6nSybkjk2wcR4GB2qjGUZLVhvF
iaO77EQ0Xtz7wQGuPCXfCeszQmjWuPeipFw86pHuDIux0VNAdXm/Lge3equMuFtjg1luZdU2bB4/
noa+bDDBf/PKcSlaaKBE2Yz8+Dh02LUefROm33IGVRyTwHwiFawsQ4HtYugd8ma8VWNsXd0MVKto
16Zn/GRfVy3UuP0uTKu/TW1G2qlA5rOOPqaa6zBW9OXYxc1vYT4L10HlJwm9U0WaaYEKVb8aEsgz
XYwVeaR0/g5rPAJOXM63DCXPWz4fkYa+ZXpaQeKkSXb2BUQpIbhXyqqqm9lF0ervCaieAqezlzpR
e55ByELJqhMF03l0CZbxnHsB8ymesq5YQoOwX8pCzRYRMAES58N/uslNczVNDJ66of3tv5nJyRGy
w+PxsDdGXv2vZ52DUvYYpb8rv3QPQ4X2o9vhbwPrJttFJgwr+Jkwk2u0ydhyjxujNKrr5NYOZEu1
I4YT3Ly2KnYFS/Vj7pKXC7n8dzxDSM4VSCkgeDhdEWUu1n4UqU/dlDi4DAn1pUzvdc0CdLbrvfd9
HO96E0f4OPDa6xjNyRcvrT90Pz+rFVd6kg64rQNnIsplLG0Hy3Wjs8xd50/qDqx0sqwKPV1rllPt
NZvZAHfPjwxRkZlmXQprea2rtf3LLbNnbcQmqClUFdsaZS2suPzNLu8Sci/8CHreoQiTAommqNvV
Y3txuZS2ie6K7WC540113GCFBrT+rpKg1O0s/p3bZzJZQMe5mG/20DofTojOadVrzRMJpm5TpW0B
1qUGG00YizVXcysas1vmjZN8r4phGRZ1+ksNa0wQ8ih9tYEGbnqkT47TZKDSYoHlDT2hkdMfz3pr
ui+u52ncsjdEuapvUWhB73TV6uCbwgFPKH5pQcKN0nWA4luNDRC+i49IEcdrIjfjJfPsctFb1vdY
K4MXqIjjTkM4dYvoqffKHh2pyDz4gYwFAMI8G5/GzBTQfmp1U+d9944u6kGOiOx2grVGfE4XTbHt
hmanOkG6RxPC3mvkH078lgmpv9a+Ij3hrSKE/NfdQNB91KPxlBP2XQyR579Ypkk4qB4OM/ZEGCgE
VwNowaFNzxFAPRg1dbuuLWyqA77LlY3j556Hi/LWxVO4cHuX9Pfc23QujjOW+aKqiI+SeGBR1PIg
rYFUGGYv9l1H9HpytfzDS51fAqTprfJi81YY4U/M2nMI0N6iBEe9hMeHwoKn2ntMpMbt0Cf5U6DP
keuia37YiGdlUaf9Ypfzq1Ij57VC+mmtacmHO9blirynd8vmAswySqrkjna+regK+h6NtppqMEuh
X3s3OdDzbKD5MUnsz7ZSGWyiv9xY5lnksJS40s19zP2YLLUx1+muQy8INitBuHaLMj8rQYMBwZQi
/NQb6QnUxVcHwOQ5Mqx1ETbPSFBHS33ST1PjHc2MOK7judq5xNR9OY2htrLadth5aaPv8SEZr+Vc
RLt8JOQCyiDalYEXrUy709/tET39ehh+Q4abQsGOHVmr15p4+6JpvWItEEjidpkG04EMwjI0FQuj
qNLYqSMgtrSyNWI1gbPzEyVf8pfnetXSL6GnIwPjYgJjqOV4miCrLjODdHRsG8NKWAkRenV0oNR1
Xb9I2u4ZsaBsJ9s+C1hh/wxpXF2shSOMBauRs0mq4N1tBGEYx4zeZjXKVZ9Zxi3xQm8TQs72M2tL
Rmo6QTDKd4GF443QKxR/ovYsaiN7RlGBdTUue2CvzGEv27QM6AvqssBBFffGVsD5pemEoabZjsx9
CgxWybhNfFMVZTyEZjEdwGPz7fhkMCJI/acO7BELweSL0pB2EJBw1z0CzLusGty7iqGp6ug9mx6c
5uG9EiuN2OOEUbdMgyw6gRnO99FEwMIF5rGqnElfGaHnI+4ingKi4Z5lk8KfYsU+tyAUffhqd6UI
ijtr6ZntjG3EZLNqCkDvvtoYAWBuGLLIQ4jrFZcvguiJ+cL/xwajs0ThPb+53eyk3L06kJFvRD6z
R1GRl15VKIStx3mU7Iirxr+05Q9ZwdpVXZMwTVaOU083FKa8haG1A1kWY7o92lTL3uqpa4J/ZYjs
YLdgXi0gknNLKeJkqVoYuLdKV58Gz6lOXZf+OUqRWkChGxlGRK8BKcsxj0PuRPyvUrXfpDwJz7WF
n7GiWuU20zwfViUFfwNv37UO8ft8Olu1zQMgi+9tpSRc/twWWcE6eNui0I2xCRSS2nLusq11CwKN
DbKlsauzTWp8knREdUH9bSc1z1dFNV465IBuKsoGS8MPg3vIu94SmkvJFgpU84Pp5gImOnHRNUJb
oSto8pj2zaNX6tm2jc2PPuyTc9j/JAheX9JuLDee66MWE+FA1PiIbsojNJWRyZGHn0XrXIZqGAmd
Yj8y2KqN0YSDXrWSfvioony1sLdYWKbSvnG/15Zt7AfPlVvj1BbX/tVW+VNECaI9UXK0O9yI9c7i
0TJXZSEQ9YAF6RVDsZBd+kDcOhcrRaT6zWieInMWZ4Lujj0PX/BDu0klHLeHFUb6YoJUwq5Xn0N9
GLhJgSVZVKHGsiC0u40WqMZDwKluO+xXBx19oVnCSY4T+FqhF22fkgIdgTIO0lXnaOahjeDre4C5
XrTQbp7YTi/UISteUH5cA5NU7vNC3e8a7d1IvepUZ5H/qFplli3jUcQbBFzwWMn7QVlj16psU2C6
T41Z/IA6AUYsF+LAtRYtBJmqu1Uk4OW8dNpang/gqlbeQrytnsSYLc2ubl6Ccaxfisy9lYgJX8pA
qV88Q1jLfhw77rBUXVfzt6Qo4pXf+herKMW5L0f/kmMvjz5n/B5kcb2P1LCEuBEk73ZCbJI4ZLST
vQk8ajDypMpkr69gXJUnyrPqmuoTz4+dbB6cPj+lYQGyiY0mAMkpRLyBDKZlNOkKPoT9aqUJAt46
2uEwquzXrCH2DdBMXblz1RpVbVsWPN6VxLFeM1hKQEK1dC3P1b0+2KLw3a0f53Ygh3naGyj8MpgV
XrMpJj9AJ42pkn6IEG2H/yWrOiaVa5T51Y0cnAsw6Sayo49eNUhyQjdhuX2cOwz+CsEfdSsHG5Ap
VnXo+o/e1G66lQPNficHq5EA9NTPaVj5ulOoLM22TbbgRneW4/XXPhidTRZN5clNjgURuhfcvnpN
FS8zk+Ylq4c38nPeuUBZYIfCA+r6xiCuXZvuobR7R8dQUGORba32rZpgZj2aekMkFxOkgq+WeoR0
aW4eyY4cXOGKqxyf11G6Yv8cYdiOu4mTC5Z4EXliNf5frJ3Xcty8FqWfiFXM4bZzUpbjDcv28c+c
M59+PqBlUdbYJ9SML1DYAWC71c0mgLXXSpGt4+wi08YfeWn138oy1BFGN6w76tLjQwRvVMtx2H1n
JR86Fakw28v1E3vq/Tr2xuBTzdbxzoDnYCejWoPsR1ulqIuIaGEC6WuK/j6IXONj962psuCghwWk
5QPbdnFm15tGqeo9aGZ+t9xgnk4eMhXWNracX91UdE0tq/T1m4Q3XTPTyl0iqr0C6xFx2+CjzX+P
ouVpo0AD9NHg0/bgpwgRCUuxBvMuDqZHacVzXtxWoPOkBcbKuhgo9KwiwZg+15A8ueMI37mYFYFO
YyfYtTaxrRh3k6++NKZydJQhuFvcPPCXp9QHTCmSFn9qwrkYTpG9fhcoglhdVX427ZdkmcJ+BGsd
G67518v5PQtGq9a0DwgT7Kjvnr64s+1v5tYbLpOWqzeqznZXpwMcjFkjhxNkE5HQEZJNJWSFZC81
LMGDgTDs7KAoJH3aay8txCFzjzztu4BMllFYexH9EDPLYWj+BvAoQGSxnQFRX2dt2FsG9sShVLcC
ybxJpjk/FU300lAbmJ/Y+c5PsrcElrwl8C7vv0hZpgduBuG9nH8ZJ80lZ7nSf5Hybqpl7F9f5V+v
tryCJeXd9E2g/Hr5f73SMs2S8m6aJeV/ez/+Os2/v5IcJt8PrZ/QdwyjR+laXsZi/vUSf01ZAu/e
8v99quW/8W6qP73Sdyl/uto73//HV/rXqf79K3WDsObp0CgQ7Z14tIvE11A2/8Z+E0qakFE5Z4TX
UVe7M5PirX0d8GbYH68gnXKq6yz/KX+56vKq1QEVmu0SeTvTf5rvP12fxQxL78GMeTpfrnid9f37
8Nb7/3rd6xXf/k/k1dtpvreqod8t/9vlVb3zLeb7F/rXITLw5qUvU8hIKv7k73wy8F/4/ouU/30q
16uhzq2Nb5NiRedO6QVDImCzc/rayEgyTdVJN+6lW3pkr5EDllzbr+OzDNccIB29FFk2YwgeC6Mz
10FjUVvVWspDEaUQqLXjM6tgiGyFlZZUEvbgW0Rcjpkj0z5x+v6PjEu/D0/Ubq5hxJI+2TQjbBm2
CQishWz/Al30HaQe6V3lKulxcD0EnwfqfF07uTYwVKY3ZQ4DqcgykgQlORmNHAU4W6Berj4Z1hPz
Zw+Aip2zDmoZOVUZjtQ5l7q6vSb6sEpuGity4Um2qC8pZiR2WNmDw0RMdRcmaLm68N1Y1M8P1Z3J
pgHn9jHVPcKcIqe6q7S0utO0ztgHZgV0XY7ujWY6+BXIhjejndEDmJx3XyAXZEY5sLFLZIms9mGZ
S04dDkbDpmZwvs4XZVV3ifMUWt5fl5Rp+TiMNzoPFtc0c2aJ5ugHT61HipjRCwqEQv1VrB56ZErU
3wjXdyr1V/M07C3+bmdAucElbISWvW8xSDrl8CVcgRPxFM88ZUMHqsItK4pOc5g+CudYVk54NTwt
8kDDCH8JHBeCKzavriOkcxmmOHOy5tCj3b4Zc81spno7pFl+fj9w1qbw2MXKw7u5pGkV9g073dZR
ayy06lOE1mZ1CG6jLgtuZQ+wV4Buax3sfSCznGsTXQIyb/Dm5GamslSkLiOvExn9o+smKfumkXmS
zczW2QllZPMkewimTcdMyVYymL2mSdM3zSCn4IQRBcXRiM0qq95TgZehNhZCPNZV+m2vKNqt9PaI
yW3B1BprGbhGRbrsDbPKlrceXGTuksGJk71TSig9wGu85C7RRAufEBnS2bD9LWjMhXkwdffb4rfB
E+rwaeUFpzy+upeR5WIeGoag6gYoTMSrfn1dVzOnVI9SQ3crX4TlBDrvSJ3BsOX6J9lYRYFi/bVd
vENi4y2oCWG3UORmIFsQvp5QvpvTQXkzgVmVbBikQ6pcJ7wOejNhPcL1qsDQsNFhRj+boonjsjtL
U/aW5p2POj1oY1mIrZfA/zTBMux6DX30dgXUdjkLn3q8ZCwRUUDWs/tQDfP72MpZXcUISsgA+20J
GtSI1ApxSnhp3ROlAHO+kjbY0xenY4XPCC2oO+kHPeadlhFLbi2FLeU0cuyS884sg5FqDK89zmry
RelyTjJKCyY3M06eIgBqR9dh00DlE/ap6o2DzKCAy2PN7YX3joCx5wXVdaWd1kCqHCj8BZykF3CS
bgLUU86lzdGj6EpnKyKyt+TIIc24c0bkm5ZU6f6TGUmIyjJTqs63ft9OD7Nn3ZttNjxXLLhPpanX
26lO82+BaXGkBMCKrbMJkjdxBKUm/ufKAriaVNCvxW3rr5R2OkqwsUQhy6ZtXH9tWV62XXwStpxT
VbfNwG+tZeAKT/Y9P94bLh/9N6DnoO2TI8yL36+JHVXcTQRjLgJX/smrPO/EytXMV7IrG7jYLSAE
DZr2V29NFfRY6dbOWDIhO/WR4RQ5nBshEysaOdyt2giAJdsCpd2MMIbmEKqrc9AimxM1t3UJ77Ps
yaacMqptcxNUh9+8BJLXXhoAcoDJ2dzLZNUwkINOQjhRW6e5G/P0Y+x7DuTDKZBTJZ3QDfnliznK
upOBUPT+5s/G/GP6OkfSP7NtWV5ar0xu4P5Pbrra2TQeW5+Qer24ZHCuhhk8SaOVR0hoL+rsTsNK
5jQDCGrOPVGGz72E+kAxV9a3TbSX3bSzfrqRXuzf+OSl4n9KeMEvsq+wZTqORgbRnemdMtGMtgYj
5WLLHjrB6JLYzeG9X+m90598oxX6JwXRJzTdRc51VumVthwjm36i9GQtI1U1qQdOlXvL1u5NMyw/
tuw3hypAdjsNzQ/serR2V34MglxFQX0A168WHzUk5O+swX6SI+LSTW/qkofG0mS31u640ZiUXJ/D
PPTPspcN5dcpcO2dtIap8s9BAySZH/dfKfFrb/ENwEwRGPFRnxDRJXAdLOeRM767XEu1ziZvM8GJ
/9u4JfllbKSiQuFEOzWMin01m8GDotaw0Fde+pnduy/WaGr/IK7tWSZHv24QP6VO0n7x+oQjnbgP
H8PY5Z5pxcrZbu30/G6eDtKvczjU8N3wIb5oauMcB6Vk/wnagVWLeM4lQl5iuulgBdz1MdBLsAh2
/SlOFG+bwta1ctgo58A0S7aDUXaXTjQc1r1tFp9M0VRtm9Suclz8csBiyjTpy0vDPsyJh1bbb1Na
5fz2Cst4I+Y4os2ye9+yKIRKEXdwYCXfSzNVy+zWy9JbALZJue5y1CyCELWt0Gjh+RpR4NKMaFxB
qjVwcP5bU6DXi96rBbf3SobiQYPHWnbLIEMFtmJb7Y3Trwp7awwxKDev6XaRlmii5CB8kk1nQiCB
1v2DtIIKApwlYxBpAxmRM//K4KkJ/KOGvLdW5c2GY8fgppYkSVWb8tjuF+NWOqHODG8mSYiUiiTp
/HvOMmbJaQTtkgzEsREcVLB6MAiVxge4QhJfKz/0DUp0v4xfkUqplF1OdRTFMOK+ZwTFNobKYS1v
g8tdsZhgxg1FYPFd76MiYE4+G+nitiqbZaolsAxbplqSCwSb2K/Ncu7r7fxErf+4cjlxP80JejF6
5gSctVJSlDp+V60buErCTn8cRRBiDHfdaSCzZe6o2NY5aoTebWH0Fccq0dmt9ehORqOSv0ieQWMu
TYeT+VszGM8IB6lP9bTtqY9pQNIBWRBy525hbPzODo85QheXzIGFizVRmWxkF2LxqVm5BchOylDr
XTvlY7OqDPUl9RpfhsreEAkOhom1ijTZZaeaaQSElyjFo0u18a3fGtrzxKHn2kgc8whqSnsOa8eF
7T7wUZwuoQpTzWFti9NXC8nXo2VUP6pZdVmuCh+YxgAQWFcfZ3EOKxsz0Mxj1LY/pNWJM1uZG1G6
88dcMecyXPbkvFqh1EdYutLzmAwV9es8T2m8D3dmDWBG+nqNas3W8739XBXKbUmd7nZqe9TmxqBc
j02mnWbZpA0Ap0LICa6k401IxAu4Pk5B1r/0ZMqbbCOJPueFWh9A79QnXYVY8lVtUEoOSrOIijPH
IuFZulqpSthkHJ3Zai4o+H/pE8rk2qZyThl1oMdIFr4ZMWrl2bKd4HydQEaWWeYcuuvN68uY+oaD
8jlI11ZU/uQotXziBKp6UpT0K2f9/cUUlqZa4wHIJFJWIqOs9OqpiLoN1OfzvczXqhkh4pESKRlU
LLt50Fu27sVwOcj3Uw3AEVrf1wu4aXaT5Ra1/UZZrge2SlZ24hVnmQyKYD7qE5VC8vooRKjHyeVY
EuJqpzc+dU1t3DgK8FhpOgGkynNLVY40K89pVqqZODd5oKifXsb0vWbcKBk8437lGZ+WMTzExve6
jtpfCKdl5KTfMzA4d4VoOMLU7kI9s7ajUC9dfDKQmQU6CQkqP9KUjUwJzehpBJ14WlyyR83oaLM5
s8zD2aF78nMof18vd83UqTX3Rw+sq3gJshkdEwb1PNwPvtKeLdaeJWwDenvWx/pgD8F0cLW2hZ4W
V6rbBlUr0pZd6b2OkcPthkNEoLhVsw1n8M9dW/xhQKFS85lEykHrWELIJu0DH9SVsBtV0a9Oyl1e
wkviO98sRnR2570MlmHTSPW9Bi7//dRW6rkZ2p6/TVtS+nIwJvgb4QVJNwmKM5+1zhv4pTUR6bSD
4rPmfoAU2fkItVl908RIBjpjmn/O/ancugHl5SyxIXqu1ZVTqNrGE8h8pKDzsyWQm7InfTNAdGDF
IiKb4rUnTWjSCHtWCi3PIH54i+Go8sx8gZe6u9fCrL/XNcvfDAOKN4vPVqvgpin9vXQNFF3CMiso
XY3JHY/SKZsYYoi9DaBD8Fx390tjP8WtX9yDznRYKloUcRZN7QG454JVbKs3mQWajRLTTQy95qHk
tPpj1/AONbGF5LBQYqb+l+pqv2vPpjCHFgQrFcL+RUZtN/w2TN50K4eCgL3Lar26lzHXLPedaaeP
MhYp7QoETvqseZr3YUB+GIYXz1aeI5jy7gFsNufCB5EqrAxqg2uv81JECLS+OcrAaAX1vVe73QEm
LZ5HRPIS6ELlqGpmh+AFaTIXHFuw6wKAKUuunB0RuSoJw+voayysgWMohrZVgsDfeUMID0EaFHey
US2koeYWAV1pImj8EmjKBmoaVQ12S3IuokhODJswKaGee50lGbXiLgh1bzt0JQJBrwE5whrYtYsV
BzImU9nZMG0fuY59zDVUYwQ5pSoE9pDlQitY0lou9hJGuBDCS2lPbVsdGpPi5TCZ9wXn/7A8Bf29
b+h83kTPSG5iNADvOFN+8cR+MYhdH/5AMkEE+rKtqWAATMpu8dZXUur0Yw+eQAhoj4PXOveTaKjK
RQW4Zncs1SLnPsws597SfGffjomzWnympmgXKpzO0iWHylxobFZtrodgFJlNBrUgiK6XWXzLZbye
iuMebpqzFzr9kcJsitPTcv5k88i9ycyO/UhhurBRUbZvPoy90jwlprMPVH0Ga9IH5xSE6TqSpukk
27QLmoOMRtX4LfbFUT3onA8Vn16ZBbcKxPcsCBGtYOqq0fIdtBzRXppzXIGi1ELvRppaDeJTyT/l
Rtjd8kuVXgehzwLzMEwNW5lVGpayqmvw/NLMHQg7dQS3zYqPrV0WKC1AB3RsSiffc9M1njhs4E4O
kcC/Ihv6bQjxv8MROK4dpL7v3uWa8ASgxUJunqLyzuPjhuJdb9Oqs3HuRSN7somQojo7VehXcKAT
UYBbrXojaSHcxEzq5tHw2vjTkLRe/FzmXfupVLufWhftXKeqHspB1Z8pSwceWTc8KUah8TyC9tgE
1uDvZTQyWe+jWmIAwCB5Qvn7nPjApBKRXLOHeE8J+EkG5fi4+pG6rIakJyzjL0GtwHAtspUSYv8Z
YnnVstRNylftUTYUX6lW+DhYfflIMefMXpIK2eXsJ+naTVmu5qYJMeprftsXeyO0rFvd0X/6GYJk
46Cld0PBnZLHSdjxQSPedaKRgTHP7WMwZh9au/rlEgPy3C1vajteX/M7OzjF4XzTSYpSQT4ve0vT
/sE3ZdZ/yluGxTGf/0Jpx42ZBglYaR/GncmkYljUnOpNqMMYRCN7fck5yUra78JgQaNDGPkX6b/O
IIe8y1t8b3JKuDp2fB9+amql85DBhd9caRkie+9fTW6yNzTyWLf6a6KccZlb5hmhYm0r7iowdaMR
sB5cWKX51CblzhLc0tKG2iQCPAygcfENo4GG0RtbDOykU45Zmtp14lNZDsoDwEHrqW/yH0phDRdp
seWq71ibWZuez80TwiGHKCnGS965Gio5VGpMdqyjb5rrd9Inmz63ILl09WIrzVKZwe5W/Xxkz5bP
f1eHH0FDR1SoaR1agUW+M72pu0mSxqNOJQpOimB+ZVI2rgEIhXMdgEEPwjvZs3R+bQqtgx359wAq
Y+we+9Yn6bfnLIaGQqRo6T/NwEGSnCMr3BByiFHnNqfYKMhSG3qdWObWEwcG/o8UYZJz1qbF2Rnj
h8i0sn386pL+yq7DcvW+O1LRjpc3+jpaxt8kvc4mfX+fsvS9X7O3ZbAH5ORutcHLb5o06iFaoNKg
pMZkFdl9+DMH5kkR0T/8ZT4bcGN9mrWi3fiam94VBUyCkPvph8mutDubZ7SN3XflmtJ9j8OHdr6E
JvDsXR1SSuQ0zrh545Rd2RgBAPW+NXzgWmC2wXbr82UJT1Dcd6vO521CN/nbEoigh0WJDc1LNSse
+bXldgwdqbSolDDPTTF/kZZshtIUH5qh3urNVDxKnxpBBFPPLl9uXD6i2RzVRlsZM4UL+hN9PytG
t158Wda6q6kHrL5MNCbffQ3t8uuslIOdKJOLV3IO6cs9uGX9dIx30sfDUbSu9Kg9wDNyV5QTEh/I
LD32nj3ewJt5EwuLMvnqcYKFfwdp2ryRpmzYw/8JUD5md5K0tLG8O58TbzlIulqqrfcwG/TrGmJo
6oTHCSSZjzTjWOp3Keh4s5yj21ZY0q+Htnnm2eEkLVedTVCK+lTtHSS3VtJ5bRpVv/N1pMKMDqY5
6QsH1bg1p3jVZHW8tT2luo1Ki9NZqHkPqaMZt/y/XQDPjvahtzlAUXsz/NdUausMMhSKuXvzlJtR
8S2sKFx1YaWC7EhRtslcORcThpKT16jm3mFT5L6nHnIDBYv6ySqi75xw1f848R5FjWDHfabeO1TP
3Xeebq+LKsBnd523Kng2v3Std5JRW0lgvE8nPuJojdoHFSzkMUXiZmPotX2hbP4nlAohBRQakt7C
tTSLz4aj/VCoHfXmZEi/Mk5lD5f1r2HUbv6/TPenq0qfeIWsu/RtAFK+FseXrWg6cfIqG4qNNjGA
38vikhmBPmm7Tlf5g4pc6ZPjpUkh6CN4d+sorWVeqmRyuED2BeVSpw5YuZBZzp6rPqVY1PkKlb13
13DCNjV5dSh0NbrNh5bqX8uwH9gNQnnK8yFXQod0hSyG9XW0uqch4ROsjM3aGjjjZJV/vvKrvqFa
ld3Jy/RtXZmUyghmVd2waGRPNDJlFuysndi1jubsn1kvpzvuaNBcj2H/nWKVU0VZ5acAcqM99eX9
oYr8GBkb9bvFZ+yQuw70O4VTfBwpQNp77jxtpdmMbb9FqCnfS9Ofh3ijWkZ8lKanC/IrhC7OE7fK
jwFMVpQbQb1Vqapyg/4zuOYc+rVKdfUPo5a/mLXYb5Wml3g+VGT9S1Sa2X1pbqdA/dnPswfzq62i
OpSaYH3bPAEdPbCCsTUUS/jPbDKlV2+kJZsszASRhf4zHow8247OUbfZ6GfbwKAcRjWuPfGwTmFM
NXAIRKGZDJh6bl6jfNVMSpREdlpb+rbUB7hnX8NeZRnlRs54nZbK2tWU+8q2RSpm3ad9cbKSDJ1A
5GI3M/jz76oFCYPufVXmwdrOWhidutrNn4zE+I6IZ7YvgwCcThcUN7Jx/bG9DO6dNKamqrrNEjSU
QFtbNRJLY1cNBwgNP/p5RTGhV+srT3eU21YIhnAaENzlKWxLlma88ZdVHpirwYV8Mmo79g1Ik6Ng
oO2Pc4/SJccX8ZdOh6PSttxv7RDwQ5eU8MT31GV0Q9vDGVF436AJ+qaVff1kGlNy4lFJ20LxPHxL
eDxODe+byU4dJ7WlChZW1x7N2f0px7EO4OebspOHkYpHziM6k9/dyLpSkqnjk6nZ2lcqStHuBCJy
lEtH2WQshUKn5GdKrCZlE1WUfapthUB47rgwDZezc1N69kYuQt1YyLXlwVrzW/WuSWL1rmj8L3UU
aEdpyUYG48RfDdTG3Sx+Q9fNS1cac4VUpdp4H+3ZmG9sP5pWvYqo4AzJ3NbTR3cvzUyxPvR6sUaN
FU0MQVtjanHIu6aHF9lL5jBrVrIbBG7SrJaQ6rYsWmoNZDhD3iS+dJH9W5mt7cHmOI+XWDQBuzD5
pjaGz05hd3sZQH3LR/okKj7ZZk7FYVmHDX/rAfSQ7IaCdicWohbiB+dybQSTz9W+JnUcuWlofUGI
JTDTEhXdwOemsfwMHTRG4aVW2CpGz3XWD63Q7mmAy/OrHhuHNtP1D2rvv0ShvotP04AyHM8J7opa
uuD77CT7OjbNf2DYPzZxxyYfJA0sH/2j3TjFvdzIT/VqXqlBHp6lGWhhuK1UqMncxPnQjDP6SMn8
1fbdcpe2I5uPnlN/Fv6i0qevlMxCy8pHmOOddQVC6lSoY/TZdBPIjL3muZtggcyi/qd0u9kQ7ktj
XFnZwWaNdoK5G6Zm0TN/NydlHIR8IeFr95oeArdCOhzy3Ncx7+a5ZmvIC+SrZc7Acx4c6iD2de4M
FyUoBgTvkbKyBu2uQ8vcRMwXn4wm6jhcZFPU+bMyBs4+aWLbv5E+qEHA0OhlvZIjAJlEbE+LWat8
Tg4a5z8l4q9ofVOTVKbDLnkt5uIP6MwrGbWi+EvRqN1hbjWdqgYxIgpbToJKO6JK7zVRVoFB6WMD
MPvGMjZJoLbseaApeQipWw4x9kqd2LsSPjPYrnVN3QRB+09ZspWvpBU6gdS9UFlRv4i983+l1w0v
ASkAf/UJhox3ATd3KH5dppHZUiX+Khz/+/x/mmbxXeXjX0fkFswqfHd5NZF4NZGQh5bZy2u1Qv0x
MHNjpSlNtWGPobhHYSy/d0QPfAEFTPad9MhmDlGRqwfbeZPqpe3EeuhwHfI6w1hNGbcxv9vKkXJq
01X724m9LOkysz5E8cIy2UaOwng3x1bgrTR+V29Kd9hq0pTjsjItOM5UzZ0aUDZOmV/fXSIQocsr
k1en3tfhhj/3+yXgtV1/bth0vL4MUxUiYMoG5WbnIWPbqfPYKNWtyn1IG8+8AfdykjFVuIrBgajD
mHg6EqYMtGU3bGvN8zZ6zHP4mhWcv2qICzVo55rDH/XOhrznImfhrtA9oGazxMH+tUdYXW4cNzm4
UWfdtlaR8vuacQSqNSoQHZgNbuPZtG5lzw1q4xi07dM1Tw4JhvRfuZ/Ph4x/BhvfjHD4ShzaxohW
tphV5i1TCVzo5JTF6XpJDa6MiKqszSBOG4e+CyjBK8uDNNE6RwjYohRJmm4G1UfdPSEY4J7Rl3Cu
zTtTBqSv9+JoV05hDPMg2D8jHtIV+jb1Axpz9UMUc+ZlljoVX8NU8zbTUGfy1ieT+RVsN+kAW4c0
ZZ4c28Y8e5hsMF/HvpuvacJ2XzbUYmuonp/Non9pvM45Dzw0UAIP0xLFVL8CQrK8QggBOk4rbop6
B3c5nBPQDFZaFWzkDG+6clqZLSM+DCJ80ZBGmlXEoxDfRBKzzNCEb2PvQsk0m2yDhVp6OWTq5mpT
heperlmTF8BgYYff30QsOagQ42E9Z/lNnSCP4SnPK2btK+eZqkKer2ispFSQYebUD0IfXTslYxld
IupcYZ83TnGW7gL2OA+xQ1nVXFbWiTNb+xCYw6NiDFRZw4q8Mua+3bGAmr4m7CJQfzp91gM4EfiE
tLs67a/+3K7nq3/I9Dd+mT8DJ7nmm2mn3KCqCCXLCH3SUFW3tVDXTROWx205RadZaO8ODtICGgJ6
u0aI7RosXA58o8KNjAZQs158O+EHSoyt8sm+V5Xo0IlcNA7ckxv4H6EwnR8auzdWTQ1rD1xwKxi7
jW+G1iGPEfQRdOYmJa56o6/S2Etu+6hMn1BcuqtgE/8CzCrf2UGjQLDmlV88KpnZPyop9kOjnQN/
VBOzG0o06xuoqxEQqhABGtz66grsEIIiTvLrG61W2EvLgGfLZJkjA9KUTelQx+4HKPIEoeB8WRJl
TxGUzsXwY5leuuUki28Io6+d8yUdi3lXG02g7arZpmhRYbm2QYi0WnMfbXiMEiErTqrL2BncxTMv
TndsIGWr/2sUWKr4ZHjG5jqJnO+aZCb9J00x6kNsxNHt0tgFKOphWi8e6JGiW3gs0UqYI+uZLcng
KH1Liuw1pTuvfU1TNktAm1yGsWsa7K0+o+5QXOzqlN2iBtkBe9PGSM23r8Jw2Irryu6bWyfDKfCn
/uSpzksjfdKUgcV8kxJXSrp6Y79Oo8y+ufaR1ULQiAmXwX+dyxF5SluGBzSbj1B7zPtodMJVLSi0
Wpj9oQJwy02peMY5Dz2otyTVVgJp1E3C+c56siI2e/16UlG5ZIxa8EeZZv0sU6AfiGBWQoApCErr
MKaOw9NjrXwZBu1I5Rxs3Go4cvgluMuFv5qrn0YCU0cUh/pt2ZqnJux2g9Kf4sYqvoeZ2/AraSgf
otisNmOjDPe2akV7B26Ns4v0xLpLpxJpOx3y+7b9ljVO/MEoFee+oJA4h+7tg895zHMRnGRINlA/
AGlWG3QDyea54qFpzBWauz8qtIKfE8RtUa5Q1tKyEDN6dka+ZG7SbSaetTeOsbKVKHkKwq5/SsYs
3riZ3+7TzO6f1KKIb7gDfpRB2YyB/9XlafEiLeg4nH1jUrsZq2wLrZnMFZN5Tvgy2dyk3Z6N4Jup
aznwmwueYQSJTw9DNpgTYcJ8snVafV+lsAFFkTLwI/xLiUcK42hpA7GzBb50CVRN+Q2ZFweKZXYB
lCzklGlM7iXSCpThXdVmyb0EYYlYIywZC+L4rlFTdTW1PHU4VltyXJioK7D65aNTmMUjz9IUS+Rz
vpemDBgFdcJx7NxKV2P19UVvnedrvhgUKEIuNWDRk059nK4Hs/0ee0F3limcZLh37WyvlwGa2q5V
bpKXRjNXicNDcFJGvQVVcOofvUy5i+tAYbEE8PMWybL+Nhsazv/VlKIVHyrPveFQs4BGUb33fc3g
TfSbdWWFHJGJH9NUT+A2jpH9EZZsZLAQGUvav/dNPSp8Y0Nxb6JsC9uFnZA1tQvdyHaKM/c8jmF1
h0ZJtUalNfvxnzMy5hh/n6PTKjRJjCI4VEnaPjWT8tnnNV4KYdV5Fx7mYdTWimI2T0Yxtk9J+lk3
0+RReiw0RlAytIadjEWT59yaIzxJQdM+pLEOrLkyb1mbosyd9f33gZ/s0FLiz63jGbvGM6Jjkaj2
bcfNwB5c/1zzM1dTrkt3nD1l65YAIFF9d6HDnBFbmlv9wwT10tXUe1v/0PW+88ZcojL5T2Nz9v4O
cN5ms95eZOOpMB/wo1tA5fjLJ3tqB+MFW8E+pyC5AHhOGbK6KsySm6uzE2jSuHMOmW3Mp7mEHVuS
sncoIPGb5Dz32qwcpr4Dqp/r0Re1MtaQfobfAU4CB4vcD7oTI5FYgsFJeohdjejWGhT9NoFBhuIm
viaXLCi316Adt87RDtRPISUNHPX4H4uGW4Rnz92+R8BmU3iz8VyFZnPm+KNfSVOHHPw+ahJEemql
WxvGJ00vuycZqyFYSJQqvJWWVk7l2r2dI27l93DguOcpUZI1AADkRSZ7uumr2VgjtxR+dwxnx5OS
9alvS1hFdBiy7EkJP5ZCEEwkyJGJECapRxid5EgeraPvc2Xt8smxPg3DUO77ZBsGUH/PIIbrf0UV
OodTqykf7X74Xlt1cictVf/YdK36AUhd98Dh2k2aFih/dz4nmXoarKWp50O2Bwpsb8Hpfc6ojz9W
tZ3PoOyV+VCCutZTtoZU0VjhCOfUa2/MYMpgMTDsZEA2Wpna1zwHwo8zpGHrZXzacIiC/FHXwADh
hzsnR0VrdDtWxvWU3HqdqnPHTLVHmJqHdVI2Lm/6HKwapzah4zLGdekGxdnuqsq9djO/LM6aa7EF
7ZQwMio/OgN2bjbcCqSGRmDgE79ShTEgi9O1w5PuC83wzIx/pL6/Zuux+yeL+3sTMqov88QXxjSq
8r71kvLQDzZ7hFqm3xpxpW5CjQN7OLu/yUGTeyxhIfrpWEO2CtW8/pD3CK3Xjt+v6gAFcM4HexhF
+c41k1kf2sTuntmTEFpjYNtltC7CgEMe84cMOkXgPfHGyJBskDv/iH63dyMtw27cteEOIM7E1FAX
/3EuGayU2f19rgjBE9PQvBtTDJZzxfpzkGbmRm679VaXom4UtS/7dW/sflTcddbBONSIZ+tWh/tj
hg/mAFeE9ZxqsbOr+jzZtuJZu49rqG8V7sC9MNXRmG/ZtebcF0vRSv1pTB7kQDmZY5VHFDwGfvOI
IxBUUa2VeWc5l2qMf75S8KEMIn56jMC/NoHeWkBHwyTadX3TrWTE66uXsDSvOWrWaEdwHsdlcFyy
sgjgD1ppk8FttAbjdtZttM2AsXIWmHJ/FS5f0J6roTZFyDLRvWZnEeBaRYtPMxR5qqt9sdQQmHHb
+bshKKavxgz31C93V8G0K92q80f3b9lyklzs6f2WLd1hHP/LK+A2HlW3P7BysvYJbPTP5hT86O16
+gFJyKMCAdFHU48tiqsslcrNmuVPN88rmQHN4m7oPao5/bAE0N59MmJtXBucwN/wNAnzqqq0xY20
O3Djg+CF8oYfPFoj21WY/+RBeYuujPtl0GvUjip2tR32U/c1PDsnp+mUS997+nYuhuYZYvMBXrn/
Q9h5NbeNbO36r+za1x/qAxr51NnngpkURVLRkm5QDjJyzvj150FzxrI9U7NvYPTqblBmALrXekM9
fM0rfb7xGN9JDG1RHV60mTs9dgBb0CdRwXjN75pZAff4mzgeareNUaiPvoMWbG+af4wPMYr6GP8R
n8d383jPZry8vnxDfx3/8bo+1/ltvPx7fh3/N9eXf381//32mK8HCiiPumu+B3rbf21RgZ7iBH8Y
ZwGTLkTw38x2pAzEV/zTvw2RYR8Que1YcJrmDvWgaOM53viGXhtSbJXyyRZoHpdzHPPi8Q1FnqXx
I55BtLvG5/GTY3Q7sifNIsVw5aY24qpaJKli3ZS9bmPg0YmV7JEH2fHRlGdVrTPlt+48ag9tMAy7
j/io9SaZskB9wHUZXaY0Fq9FVz85VFW/o7ebKjZ6Y+3U7wY8apYDMiybpHArpP044KdVHWVTnsmD
0lMu942mRgmFR5ICRauYmlt5iAu3uQ3ng2x65mAukXhpVh+xymjJY8u2r0zRRjf8aSHnySmyYyxQ
lYXTWSHvb6uv3aRj9Vb5T7ljhseut7VrfIyQOBkSCztNFUcS9gbGqeuRf4mT9FDaLS7qCWiurZth
3I12u3Ik0QtvzoaKPOmz/l02PQwh2xs3Z7tljw+4g0wPDt4FUEo7zBfnGLSbEWNXFhyhBc3PEhfI
beNDM7hI4ALLQPnYrcqlPzgwChJxkr1WOPOsQImtNT2YHlqEuObdMIvJZqmruvsSBeMnDV3C70l8
sVEy9BeWBT5imnmCyOqv24R1i8iBHXRq+yZguPVbnOeCExJQ8xZT77HyRYlr2Kl2ADJAQ9hNLYuD
bA2kRs7yrDzXXTlczxWesStTJLxnA0AgOPywhlIf6nkJM/G2yooh31bdyJIZQb0lxcnh1oS2laEF
hdKP3n3x6nw5FKOB3m2hrH01DQ+x1k/3tRkhOYuw3G5QTXftNEG9cQYcYzXFH56beBZ8bLJgL6J2
eB6dSFuwAczwYaB3KmOeKBjgGWk44FJS8sT4ccAE8o8m+6PooLglevRoAZ2gQXVPtd0uWYtQNYk0
bhuxjyfO3IRnj+hdl62iQee/pNuzumYOlpgU/NoqavFSKLOHeB27Zwpu1Y0BugRvKKWDLxkEGy7e
LMoGdkTmOOJOHljcn3VVQ8rQR7vsGkd2wFCKSw1y+y5PIKaEYkJ2+88pRlj25A2Dl4/QhEjnTtVJ
aH9chjopxjY8Ga9Ta4Qpl8nUZivNwwi5AoxzG09C/4QUf+mrzafcFP7JQcxzIcNqLHDQMKwXDVVL
6v3OBgt2cFMxCcWVIma4sprtq7hylVUbVeyR8szYTJ2Wnp3Yz66HFKsTjKGRwLaAopxykJVbVceH
zazb8Zz6nQX7RrPfkGjeFIafv+d985JX2vBs2Gq/VkRUH3F46495k5erXrTNY1em3ooSebirtXB6
Jr8AjMavIF/02vgcOO2bAtYEmiAt1TdZ36T9g5E1xqMKdoqPd3rOcOa5BJN7LweV81cGzoO2sEOU
lkXWbhV1iDelgX4f3JfhSe/co8Jz97PloIOpD4BzwhDXSSiZ6NINffO5HKHQ5Xbi3A0oi930GjiA
EaT255Lkm+7axSeU95Odb/vhtm7M5nUuGckBuPSigTtm3aHqhHgQYfncknfd+uQCdtUs/Nq4mvY4
I442cWWHB0x/IUEiZrXE7Et8GZTvpVDGbwBKufvBF78PXDvc6UWo75zaU+8aH21vhMemb+CHENBS
vla+k4C7qcXFt7Gtrjsby1mgDlleRzfurCAtD944qUewP+lmnKEVH7HrmYPItNPwhbr2mPPAQOMt
tnWDoP3jOrw3Fkao2KuVRTYc/Mkmtfj7qWzLgzCM4aBCI/nrILVRVMrOfj8czKjkKgAYAzBCSCWo
gMz0UOtOfhWad0U1dJfI/RwZOrbqSRpkR3/07mWf7TbmXVB06q7KwKT2UAqiZWwGxrrLLY0a1tz2
UZldcmvOkX1juGug8Vg427RE5W8shLabKkrSkNlt1sEaFZ96Av+NgWXXXuo6BPav9ifZQvC2vRSW
Q4Y5i8VaxuRh1lPAq0A7YWTCpWSs8cRLqinN4TrCfBGpfyBDMaEl2sHdysFa4B0z4x9LYd9RvY/O
iepiMhM4d6le2ndZajYHPLXDhWz69iDOuCmSwuuc6XOt9YdBgHRR3HjaNYphbFh0qK8AEJE/Vfb1
oNyReeruBruMD44p3IXv+d+NIp6XfLOHtflglaxNGupmiwEF5ScRR8mq9sqa108wAgAleGvXLFhs
G8q6mlbOTRuoNRXbvDt7s10BErHjQ9uCEhwNJX3xfWybbRuhOstCXQCe913h1fEXXPz8RZcaGHv0
SKrFTi0wg4iAZthd+ohcLF5YbWTftST+1uMA/BDauLZpyho2BsCDnZUJ/aZj0bv3O95GR53vEarV
7Iypj2+hf3Mrsob4jNUij0V2AXfjbGZS+sX0gL2ZSnoEQ7bBdky0VwbtBf+EGMYhP2obIdsmsMtv
hjrui2wW4fdMGMPthMVBGowLq9Psp8nCHjdsKzbVfgVDWsQrt/arFxBIOEPoOeLDul29FMmCvZD/
MqpWfkRKJFnKUYkN51tPHGxH5klIvqycJEMWVdTdyay9it+0VWGFWirPTuBCinTJTuSiezB9ZamO
x8A8dUkR4lkzZAeBhdJXvci+maoZvaoa8MUwcvCV1SzqrkkyAZS1kLpI/eok7XoEov225ZSFvlD7
ujs7M41MMmkl4xYsZoccfnfvzHRcGepjH3WWpBMH10mKhwnu4gGT6W5RVnG3G8DEbbBHUs9xE4bo
V2gn2QIpCzBlPqBc2Gxj9Il5QvpGtC71XiyUIrXukWMRi3GwvLeuLc+4QDj+gketNQva8qq3YRbD
HCmzcJPpOU/KXo8VwFEJnq4isiFmNPYtaSp9WvkQrlgntsdrs+w8sWlMBJkcytJ8DFG0cWJNVQ9q
XOOzhczoIhFeeSsP6Vy8qXjnh2swznao1xhH2ammBuoj5MjWpYmZR+KACmkMPzolerqxFKTvR3Bg
/Ixz4xJ1rn4J8q48QTBE1fXPUD2fNShMesNo33zEh1gxllbdFRstjH10ojHs3F0vxx0R7M5oXi8l
L4zlaHusq/67Vk9o6w9B/p6e6t5p3pXYbBeGU44PTjW5/E+N/sDO1l31Tf6FFYCFiwYl5E7NAiph
UOxk86Pj2qR4Fbt1dvtbfDBadRWhq72Swz4OeU4Kw8guMmI4aeGshlFrl8Jws/XgHVThd/fyEDi8
tZ7o1L1solSuofiLEs9Qd/cK38J7ZC6zre84uMvPs2QMNU3Y61rkHuS4voH4Ek/e5jphHpaLINvU
kzeu5Ky+Mrr7qlKfsSTNjzI0OHjNdnV0kpPA7uW4jQS7ggrFSetJxI0azpV61ZOMRZafu6d4VfzU
3xiW7h9IK2v32oS8qxwx2PUXslvqQ6061b4y637jNXgFq3m0r/PC1DF5Ed6pbOD7t655RJUECVe8
BFamMYtUYU24Qga22pO3dF4sHi5hYRvPQahFxx4M2rLwLOdFD2puhWoVscvOzWfTw/4kdYJlk4OY
1zQn3teprh3Bp4XbKIr6c940xRq1UfWebL21NOo6ei7LUENfJkWX3hrfFAwhvtZdtC9iXefZ5ozb
0Js8eCUc2oCbs5uNgt0N2XjLQ1g/GV89M3GWzeRON2Xc2U9hYq2DYiKO/spWm9BNNTN9eM0EWekO
WVePTAQu5DolkHn6mAMLC4qhOLfFVN15Qf9ZTi8cYa1SE1l2QfU6DtNbks363nWBmrfF0J10287W
AW67j2apmVBYs/BzbeEeLbc8Vb8Pu976jsjBk2nF+WuY5+VSrTVxnw2jv5FX7Nl6XK9oo9t6UtIe
86nByh/LYTCB9mvhZzPobkUs2ERxxQxUxTeNitf4dfae0UXgvFqhzufRW/pRTwPjIeiBYfSJ/drr
QFkU1Af2BirSD6qfsItEoGAq1AxDr+yKovMzo73hztEuJYoOVGu7HLMvnlOGGFB5zrLSKrHzXZp9
lyCW1Pe4JpOvAUPdGNtQwSJc9g4xO7QASPZS9uolpHYbaiHefuaN4gpnhWax/yUJ1jz8tS9lqzWY
dqXq0Qzr5DwqRjZT1YbHGWFW5GJf1db4xF6/OPgiCtYSWPZrPJzjEoj2a7xgvfB3cTleGYqKimRq
7tQk8jepqwVY0OvRU9DpyraN0T+wvSh+6oVSHCyB+aXszbVEYd8x8kSae11X4KY+JLeTNhdxmvqL
hHsYSpcc+h6Zgg/0h4xR76Qc/wP9oQxGcpAxCRCRHbVJXaAGHGrrCB27OLTdOpNOGVmJxGvpcGev
hYXlSfHa4Hj9XM0C+iQBUTibhybvZrxpc1CNMlNgjK1xkmdiPkPQ/zwoU3KQoY94nlnNtv8xS3ZQ
EP9jqteYP80SwfStmmpjJzQtOrdpbK9y6D4rs0BlXcbkwYfasBOFi6sVJJ5zXXUtC1y4f/C8jGU3
xR3/wx9TcAfbumXr3FzHyWt5HqTJZiau/BRUVM9a2RN4h9asQ2XVGXm1qxC6XSRuHWC4Ob9CzCvI
a8vrXGfPr2AUnb1KPY28k966d9akwbTThuqbq78XeTR8MYtMX/I2pGdKy+YhwCBsI7DbPQdabOKR
VttrJXXZWWpd9mypHeycUrS7YW5mZoX0cuxUB9mLmEMHlCnoj6MaZs9mm765UW+d4HRnz0bEVp5f
1aEJ+NqoCa9aT2rxCoYPeaPAiE6R4qYPMIfOMm46eQ5CA9LwhKPSq90Xq9G1smds342bog//mO6l
SIyFqKifdCv52+k+oJZXa8qv0xFhN2582xVLO9VBY+iht4xdsj2xPrIXcNroU92+uIgaPTVVrVz8
hEJ66kSfWj1wDqR4GjxtivjTwK51o9o1aCk+k4WrWPVWjB4Oc3oVnIYGd/YBfehdPWKRpPhjt2qC
wnyeQut7keBOUSZ3UJNZYs8kDPgai8jKT45uDEfptCv9eOcQ33fsOMw/LXp/hKoSz8I+jTwgrFW7
r5LyPkKdWt3CCWh+auId0+6xirovWzU/BXEFw9Bz05VuGCggzoc0bd8S5FL2Y1diHDg2UXrWUBxf
RrbdbmRTjlPnjnQUFBErPbteoBqqlasnoPA6fXwcPLIIkV6/4EBYUiEfzRVopDmhgOA2mtzJ7cBD
7dlskkVsxs2LoVvqwRscZSln+b5ol6mJTbTsVV9G5P1eSLSExzTBSQ2Od8PqPUpXY+0VhzpUrRVp
zWDTJTzB0RjoLHiM7MBs43qaI9RdA8g9gh8iS9JR/Y+DOt3rs0zOirW3s2j6iuc7GmVLso/Rk9PE
ILPwSn1Pa5B6nvUtAoZA2tieHvQMG9phMPwbw4TPhlREuFZsOPdmleNXNJFuppqOPqL5pecuTGnQ
R9oS24Tt4BX2Hu62dapDt1y5YyJeKmGe5QsZYbCL4UJiDceDtFAnoAa5F53lmVWX3xQlsCkE/hIv
q8bFwB538ZTU525Q2HB2qtkdO6vuj/KszaI/zuzeVG7UEKg4Az7Cvw3FHb2/9rbdrKtiFSQmY8pm
cRukOxcrq2vZrOcDui1F9CI7ixkukoeLMXGSR1n8shXjM0ul7FZ24R+QrQT+FlvZyRIkuV6rDF3l
kA6Uk4NY+BdM7MwVRk1Am0LY7DLmzWfk3deKKigX41J4jZeeqHcd1duFHPExIQmRlnLtoQSl+edF
wpQ/xQkR+ZlfRsblrLhzjJUbY0cuO366Oi9onMNILe7YSrRPdebchmMHEmRuOVr6pKihe5Itu86/
eemsyTGm3ZONoztek8V0NOdmAZ55URpOD3SCmSqiNUvhu92hrafuKe6CcZnik7eXc8l4Yy0ZGdNO
zh1UbthjHxjb69+goTDidbgmyLkORa5Nq6vJRvb2sWcCfZz99UosOKvUwkKx64tnz4p2kyrsN8tQ
rFUC+AHyUFA8wh+8XOOocqxi9vNHdciae8cQn2VcXicca9Q53Wa6WBnc666ZnLehNTTutk11DsLY
PVnCtEhDaGgINumwqgdsJUsn6C+wMPuLMtPzKx6Tk+oCOfsRN4UZrChcmqzQGCE7fFPDrCJDgWUO
+YWquAi7jucMs5IbGUuNOFpwxzRX5b6JAH9rrOLXpSvGfUxh87HPp7um6vEJasgFjnbdPVo2ZEQc
Ao793LqGAtRMKjRnZSuCr4aXedLfyOboRdnaT4Jx48VgEJ22tTaZZO6ogdcuivkU8/iNUXXBvIQh
1s7sHg1cb7FqogAQzozD1aZ4m7rTISts5bXhlmqmrMjZWu8QGeXbBSLytUndHSZq+RMPifoGhdjZ
YZc4GkFfR1xvVO3B7LM8WI2XoCy1m5Bl9o0OT8ZpyZALbtoLsx+q+0zJ3F0wRsN2iJLxMRXDV1L/
1tfI4j6CXsKnvDCSjQPy4kAyPbwggYucjBVbX53s3lKH9ksjsPi1PSs5uRqggLoG9arYqXGDNkK9
8Fj3cJujKQ9e3Bs3c2IGuP8c/OnUlVG9LdMN9WE0H+f+xtTipTtvNVneLzEk8I7krw1n1dtquAoV
xV61aWOfcPBu2fNE/FqCotx1um6Dr6HDN2sAo505QFLkZr2TQSpazrXbDALIJq7VLQaUulatht6J
qlvTPd655nY2lsLCa2xS7sbDO+YuFTYN0XTvu2w4EVk5yZacQPVQXQ3zVlVVijZlYdsuy6SuLnKI
xzNsP+WatdBRA74354MvEN/ws9jdy6be+ckpUHcwni9Q7knrV88m6gv+AuL8vcqf/Br4cYxdUpg/
qHBX1mqKxUCBKsve9qZgz27JPyVuiB8SuZeHwC+VBT/85q0rkz+uKKiB/HnFGt2srTtl6hqrULEz
tBhNi6ryXhBifq8svboEMAmwe3SfZXjUVdIr6eRunXlUYetbU4TaI7vtCdN3YfJZE+/Qx10NYLkP
OFPVL1m6kv+GybEfLJ0tL3Q6Oy/gYifDz03cLZUFRShrmY4TRku9UR0jBcLpZpxPu9kKSB5qrbTx
DmFMgQBKs5DBjzE6yr1bs0jVZZiRdpTOwJoYd1lDoSriN7kwwWg+jXYiqANN8ID93F/3VeM8N9b8
Dco/YSzmnvw+/H5tAdrc1az2VoHR5p/GMm24tXrZ3veUcOV4XrdRSnDXwsWpK+14Unl9t+Urm79k
iJ60c+LWgAKziosY+0+EaO9M344XWJtNn1uQpDzB0uROxHFC+dSHrfhDqlGeScHFqyrjtYeNNqtc
b/Mxrov6dBlaqb7M8Obr26y/jPMhKR3y6H7x3qZogMiWjOt+CIu0HFmLor98HeYmVXkuzBc56iPc
jCxwTJGnu4+OsiCBFdkAGOXV5OvVaqeBd9Wz+HPR+2uDW8MpqQd8rtoxvM/A8iyFBQp1rAAw9EFe
vmla84zpZfie6VRDRctd19W2WasVbAEN/yCcGlMpxXzXx0B/ccsxIIOTDo+ij4dVVpTGpUMCZiPq
qL5tBYwS0RszobPvVh94+S4Y2qVTuFD0KJhRYemD+lZ21/BBcYbp32s2iNuSdDBSPHmMTVx+N7UW
PjoaMK5MKci9xwLzN4wm+bTD5tCCx3uBmSeHR+RZ9nFXB8uq7vMddylkF+vIWAXzDVcemiYqgms7
NqusWug1TPJ//+t//9///Tr8H/89v5BK8fPsX1mbXvIwa+r//Nty/v2v4href/vPvw1bY7VJfdjV
VVfYpmao9H/9fB8COvzPv7X/cVgZ9x6Otl8SjdXNkHF/kgfTQVpRKPXez6vhVjF1o19puTbcanl0
qt2s2X+MlXG1EE98UcndOx6fi1mqEM8G+xFPlGRHATlZyWarmeKmwnyHt5xekAneWfeio2z1tWc/
QnsHb3Tt1VlZInl5lh25GKBWlTm6Zg5CXUaXrNtGL158J3T2zpQ0K9lEazBbVk4aHQejKF7aFYjq
9CXWKQYlk5Ys5SA17rqVSyp0b2ThU+Zkp6kZqotmeMXO9fNuoek59HEZzEoHulrgHWWLlGp1qTRl
XGe1G6+cMq0uud19/ufPRb7vv38uDjKfjmNowrFt8evnMhaooZCabb40KOeAqcvvirHq7nolf5Km
8HoGpiibTGsjLeajTn2Wo9hNJGym2RH4WvZezJwZeTA7rcXTJ34Hmlfd8ZETj+L28GOUOWdKfoRU
3zJQ5VXbZeFHw3OCbsXkUS6QLbDBkFHC56BJ2vtsciDzMsZXvPoUmQZZkcs/vxmW/Zcvqa05Qri6
ownN0dX5S/zTl1QAepw6topfpqpuNprRphuDteGeNGbyFPX52TEi9XPmpBRYWjMknx1E58BNlIXs
KBzjCW1d7wG6cXToUndcx0OJzV7VPGA+imXllAT3XRMl+2szmEsHsn6gkpDdtkqE8UyQtHAwf/TI
GsOInnvcY1X2UXGQZ0LR7duPuXLWx0V/Gsx8+bpyxEfcG4CzIh3I9x0ox02Rjf6NDdM8v7YDHRtL
3q2t7LXmIR/jEMgLrjNcOeOjO4nSzFpiOu//l7uIEPNt4tevq6vbmm4Ke948O7r16ydUq1qNnjnk
7k4Jy02fqi7uQej/OC6EStIM7EuxRjtFXtUdi8aFpN/lzYtdi/BGT7rsLjSj7E5LcP9MetfYy9j1
0MH88IMCQ9J5nIwhbpuSu+jarWy2o5Xd9YVwSKImzWaUL+55BUXdvOzWUEI8ZDCgKceGnjWLoVLQ
ZdZjTksQ9aRInXoZ21pxdJMCHsxPpw2Cw7to8i6eWoN2jzLe8T4xd/w2reM0lPF26PXwnEeJWAMb
7e8ifhErjBjjR78jRcUu3XtWih6K2TApr0kQfFFUwOeKcI7oTU+PcLHuK0NrdhPAKNKcbXwR5Dov
8gyuzDcugDLjj1DeIHIYNemz4U6Dc51QlD7MzBRc6Mf8poNW6JGGCxV+jfks+DZZeRl/Jq0CMdlG
ZMlXS3tpmD0+v8KE9jufxfaEVLs8rafQvQZlE6C5cWi+mzG1X38JVjue04HJ2m0CIMzy4Mc7wxmV
PcXNGAVrpdaXmhNgAQCJ/ogEvndMlKa7Id8MAZ6WjFt+xRr6p1NAzWvU2KfDx5jcZdG2km1LWF8i
w6+3Xt7sQ7UIngK1LVYmufdjPhnOyaU+vNTnZHebzoaSifnCIybfUD009hhyUx/1WuqVlTVeYfoS
mT94PhZ9DlTOGcg/di551hq4kewEfBud+wq+v+lNxdKo0nExqhH2V/NgvXEps2bhGxjv5ji5vXoC
LfnHIcswoGGva2/Zp05iUXepeoo0YHnItm/kOEt7V8cmONtN7NyOGdbsg2cFb24P6yMeTbYbXW1e
7AEdNzfXw7eqyyEeeU4CPsZQHigznYzO857IyXQLNzpQIxpPilep/rrDO5KyJjAytyzOugJvAEla
rLPTqbyRsQwsJ1qXWnEmU/HUF2hHVOxA/TVbPBI7YDt3IyLF/rowWbQpGbgIOU9OkWduEEGkSfjf
fFxrchCET/ixrJMg4Y2NwJatjckLVjbL5bXWCJ7cqMafYDnkN6ZXWefaFtZ5jEDT/fOTw9B/vy/p
ulA1w9VU3dBgcBu/3peGyksbv7fNz4PnrfXZR0GbD2TeWrb9nJmI23lg0/4Mls4QrCrK4z/F5OgW
dNhNnCsGaiPzbNmWZ8GArLw6pRSfJh1pwabdkP1O2EJa8akKuO3JQzdkEX4Z8hxZBVVFiIdRsu1X
Lqwiv7uRc2T8OgQI0RN6Vj6KOrWmLnIzg8+mY3T9z++TXE78cv/WLVt3HdNyXE0Yjlwm/vSENcsI
d2PFKj4rRpQtbbJC27ws8BYFyPTamSjYoWv3nDtOe0M+Gf2COe5EKCWqhTmdk0nxLr5pfOsLa8Sn
lv0Ly4n6YIpB/RSVxULGA08Pd2RDi41sahkWoSA4Hsna6UcjGKrrZUutYEHeqOlpMoN0kwitx3gh
CTfC8R3uvbH9qUfeKJ5Bsb/FU39pFG3+5o+xs+4xBton6C5+CtX8CjCO0Cq9xnEzbz8l5JMl0Pe3
8RlxCRh2QyVCx+EmrJz8Ya5LroosNDayqYxNfoaVuovJdxUILwsY3kGX76M2Lx4wyKbC0tTv46ho
63/+tJy/rId41toUwkw+L1NQxvj1W12Vte5QxQw+d0GLE7SWf5qs2ruL0tI+9XnVLxqz7V+HNgA/
4LsWbGVHe0IjZ4Mldv9qdkOydVoRbk0jbdZ1ANJFB19yo80Hh8rajWzKMxkLTEGtxrYPkYizC+sd
JF1UfjYlXsgXxAKxix24ufSlWhw9beyPBWYZT81onoMqms6IEuVPrjDfqXc0t7IVzEnKpgjqG9lM
27BfVq7d76t5ZumzVfMn3d7K3hDc+FpPq3rjuyI9BDPkDAxke+xmPpE1a8e3y6bu6yOoPaCWMiL7
PkaVvUBG3GG3kNUoTbVR/42bvjXX91JhUR8jt3nPc6zYxVFNMiVRSWHEKkP1uJuH1o2/sz3ImbU7
2rc2Um7TwjRy+zavjFOVm+O+nDtkr4xrjWX/lw9efrA//0wFOUpTU21dNdisab8vhHukqLve9fW3
UfjVKrcKELWm0l8PMV941Ejc57yKrA1biujWKh3rLp0Q3rURWJQt6uDJ2ewM4KBsgWdTqW6de0a4
yGpwNWOPlJk8oBWVnRybe7/fGAqLUTzHHVSnSLUMp44l8f6fv9R/uVULU1f5OusqTFhd17XflpCx
YZaOrkXam615n2pIzbcNd5mfDkOPOh98R42F3GQvUsSlb0GN9Csj89xLmYp8E7O9x0gJDVIzy71D
6YTWQQVCs+uSabr1uqHaFFgzX6Cf9YteH5ubItTIxRtFvQN0DUoomdaOl3p7A/zeQZ4VagTBd45l
P87+rvcj9jGOwlr8Xx5pf/nxC9O1hKMZjm668+b9t0caC7iJPftYvUVp+p5lZ9Lz3u0QRdYpnLE8
Ep9jijReoXhkrj5i8ixuHXHUMNi6TijRqFnI02iaQcR6OW7kBeRg2YGSzZz98G5GitbjH1DvDoWB
MhgDtFac/vYK/5an6lDPUk1jsu7JgYI7gDAqAPTADRP12ZY6JnPMDlvt9joE1Ne1qc9DfDRXFmjN
jsjA1tmlqtNH4ZjGQZoN4UScXXzVbHYmIroQsGjKgxybp/F1bAre31mYZdDufGXY9JGoofs6rbZo
h/IWpLzzFqgJ9vQOYDwyJDabWPPFaHz3zertZglzAXURrXcuVYIYq5g7EBsiHZwH2RlkjX8uJg/R
zbkjG1njNd6IGbgZ5LftoM7pITqiqfhkAIj855+JLX8Hv9wDLNY0LsBW23YAIeq/ZwaQrEw0tGzf
rAHkeFmHJL9wF1hHSm8/l4bXr8y6tnbB3FR6MNyq3mS3spdHN+69ZIXHwjQfM5aYMjxaYKd4uH1B
DdR+bjXwH05uqEvZ6QpsWDx+KhzmXie/C/r+EXei8mSWpn1r+qFYtigrfwHmDqNKH1+mugD1h2vK
Pgv94rFSqk9yQKdk9cJqx+YOucf4JvCnZJ14g/K5CRdyQC4yd1W4wXjjFZmLT7zHo3++NH56j+wD
rEdWMfpu0BXcyCTx0kkt0n5+z+eLzNFW1aL6bpwP0H/+iFWZUd3JA1IpP8fk4I+5StTV13EfMRGh
lMSa4pdr/X790gYVxHZSUD1/sG31FMAJeU107IXicsj2ea3YL32Ebnxtv3YNHLqkUyvUmjzr1S6x
A4eyyAK+A1eCwQgiZ8ShV0JNqDPr0mUDmtcJ1FDXLfddQeEPoZCEn4nuYxcN3T+CPleN/Q0Ljz54
dvPmwRFgX0ReP7sQBG4no3EegLPp695F3C3Ejfhh9KsOmzt8jyKkK5YsXECYD+1Zjh0mHLySSvFg
rTLW1yiGVfmULGTv9ZA3S8ONpruEjePRHDR9K34IpUi9k9/kTz5EVjDSnrZYMV8+QnLCb/N/a/52
uRZG36o0hbWQc6XMysf1UizHDmqBpVFuN+uuz/WLWWgNBQ5eVp/Phjkme9XCFdezfx6Xoxm+cVVq
bN6Mcbck3F2e+rn3pLeWce0gN60dXYmQl73OPFqeFYMPOIVxMTWiSYcEMbEWA0WtRnfykHsNYgZe
mC5nNM011pjGtLezGS48j2vng9q08Fticf6YGtmtchJTu+yjUaxRN3oyHHe8s9WpXmp9V29lUx6G
TGsXfeek+64ppjsZ01LgwQqkJ9mS8WJ097lTjLcfodaM0M9vo0umm83FzN49jVJxneBoRKp1fMHW
6516o39xFc24H7Tg1Iz28GKWlg6aBvUmHFJ+HtXH3GmgVp7GtACXD2NwGY16Wi4T/+QhbXbvqsrw
UPv/n7Pz6o0bW7v0Xxmce2KYAzDnuyArR0XL8g3hIG3mnH/9PKR8Wm35wD2YRqPAWCVXIPd+37We
FVFtoGW4Fd003KvlqJ1m/6HtdFlJfZIMKHQuKAU5tsslGzMKNyclvle5R8DlH2+ZLhf38pC2a1Pp
1fWyOjpxeJuNpbesvR0xloqnC1Xa4limxCioJQD2sqqN5uvaMVQ7Rn99tiMm0toZutnX+2XH8pD0
yD43jqHNLKu+cpejlz2NJZ+DpCjvFAd4dtkY/Tm2bOXitwiSEJGW3xIAZClYx6c8TbNtBk9xZ8h5
8Uj01+1ywJdQFdYhsGophEaHr8Np9PNg2wO1p3G4YoFNL5gB3LcjFEYyRynWT+9HLIeJIiNFzWxQ
JuuyzWC5sqkiBESTD8Ywv2dJdVQEEPkgZTUxG4Y8Wa+toTWUkDUp6FiDn37TAOiUsTn8IKgIYTGR
mnfdJMDjpI258yN55NprW2+HJPzmHNP6btJUXtwVN1mWjnvuxynEiqcWpxchfQMAwDr/+eDMq+/b
ilTnY5yNlhsUbo4b0Mv9TFSft5AD0sqCuycjxIzK3LoGMrflhRgwjcmdlZbqqeh5l6eih/gMtfHL
ZM+WJUUaLqlMSU8nTETVmaSi/PaKRim/4BtCfRQ4OV6atn3GmmsmWfllQuS/9eup2C6riXooBh95
2DCWu2nU681yMkhIL8fn9tRLEngnPx7Xy/agDndNpBiPxSR3h6TXjdXyNEplXeSEcqGf9aADWriT
iWHquAX94VknxtgtrSWgaBpvCXL/smxXBNpt9N1LsMHwOR6OwXy42kjyziGwb70cVcjGVa9NWr4o
oM+aWUgQO/vheTQaEAClG5O35vWxbTyacmu5Q1NPnxtRx6Q9heNXIxL41iv1hxZlO9okAhGm9Jrj
jYwo6FxLZuyBS5t70+dp9RKL9FYaOu12EmGGY9oYbjJk8x6GCX8Tx+rM9pVafzeqTc5YbwjqtR8l
bgU/8eoYUua7moJDsOIt3cSZgJIfPauB7DDDKivp7PeKdB4sOGCxWh6XTe/blyW593v+UQw4P+zQ
A01aT7zYthpMErqm+GonIdgeXfIfx0xLUDQ70o2TF+KWGY7talg46MSyzRR9djHU4JYW5SmStf6o
DYp+lRthXMkLiWcs23rZtDykCG2IaRnaA61IKtgtQwZHVoLHPkZwi/QlRkXSho+QOqxr3JVcr9hp
+vFwL7SXvAzDx0JWq5U9pmQeOUNzHuaHQo3AO2TVTvaz5izbFg/z0rJzOazUtcIzMPGtl20fjiuT
gdhL8wHTjnKqVHk69k5aEqBTRw/TQBtcIL54CcnNaHT/pTOC0PVBT9FvFdNaoBh7OwkDX7mJEsU1
kEofLRVwrIIjrQNYqXU7SW9u3lahyuunsYYO41prHb/dY5MRYFAV/EwiI60eS4yCa4LBgq0tzPIx
08BZclW3SIthVS11gkTtHOjlvBpalrULYEl7y6rdduWBAWb0tgpR0TniS0R/NB+cTqZ8VgvxI1Ef
/HiSvyIF/x4h0Xwe6tJ3RWVYD0ml1qvcNoNb3H/5JuoH+TxI5UCRf5QPyciHlJgFiBXyfDxTVtsb
HLbxTua/vamMzQVTnrES1agwye5+KErQv/LTkKokeY0Y2bkx0QifynAM1lWBRPjVztR0FZsJvwA5
Mp1TX6o7Yhb5ARS6+SkrM+1Q+ON4M6+VTcE7JYLsERVw4kqKNgExldNHS+hIooVUHZa9jpLBXIRr
jySevWo39FDunGmzrNI1jrY9Bb31NGbpIzwq3U1bKT45eR1cVVV55WLYPYVBmu8KfDZrEzDlk8gd
hbJfIUNlYa/TBSc1aPK7JuMKYgjANvNmq9SrI27m5YLaPTXwbtfFUMvbZS9fFij3SZWgz+Ip+35V
IVP6pIPRu1q9/rfXxRSYrpdztHbYqMQzmnJX35E4liNNLonsis3wIkAtruwqrZ/ApT/hTOL7GfUe
HW/nmz35CLXmkwy8J9shMIgKn08KbJRaGrHGT1OQvJ1k2r1nV4X9TfQpgAorqu/E/EqpGvz9lRDB
1U9ZJZ5MSUgvadn97ZVw9e4myXS5lhqoROdm/NKiXx6qtNn8wyRvrnXkS7P+rStPG03VZZPCGQKk
3+s8beYXgSTjp7CiQAP82cZHtcrUT6kaPU8iqq+A/9RPgRajYK2rh6Fk6NOP/mo5CC82scZIrd9O
CZrxEOmoipbVWTC5hUKn8cHxFPYg9SvYJNpueUYQkagsipgm3bx3DKNrTATNjcKs/ED1J7zkuZ/t
goScBUZrgD+MKTwJJ8ndIGJKmYcD7tJ0IBkrMR+WI8TwBPOtu1/2B8SO8NrNZVkLFW5F6Sgnh9EJ
Ptm1YwJM0ZiNy+bWrzRpFhLaJ7yl2IPm1VrKol0cRxF6I1adpBzAazrWblnVGxNnaNGox8Ae77kQ
f1JtM7uz4i67i5lyoMSkk9EV/BY8EfHjDbP0uOxFMdKe//wJKtrHzsPcCXUc2aBWY+ISMj6UsyKL
q0lZ2z0zvGHcUiCcNLq3ExdGPwWO1RCmHZ1bQ9aPZpXxpeLfitHOp9FsjsaNn31TZTu6K6o8visJ
sd7bsdHQRowwljuwRGXAxNtaDqX1mBfdZ7njxtymWnMVtQ1tpZj2iaR2n6eun3aTgYwzAA73udQg
b0yUwC6mTkIO+vC307GHNHu75qfTz89WtDhkHdsszz3xJJ9G5NnL6XUx5YeCLjoBXBxWznKKTE+r
U4r69Mn++ZqOU8dH28l0bzlKGAD9FK6Ox+U5YCLR1BxXkh0N3kAl8EaFMHdTEL4guLxd3jc5BpoY
bQDatmxbHnyieDY6dN23U8E5Kye9NJ9kQnRPgnzFXa6l8N7mpfdt/23pz8dZkfPz+Zy/lj48Sxw6
xhbpNL1W+bbuJH8bBWHoMUGb5lnadKukQbIx2i5fvW8TSjutulbR1stpy45OV0tPT61u+77NMmyA
aaNabox++oEOHDxmrRj88oS8NzTKWJPRQ6quQ/sO/nvumVnQPqud8YB+LECEI63ZgIFJtsuLVnb1
lz9/v39r+GsacwTaaiYudMq2y/6/NYwyk0lOqDbBM6CaMD6Y1q7WsgcMXs2LabdbY6yVL7KwDS9Q
Le1awtTfV8FkbjH756cc+r2bIxx0UVjxJZ8fJLD+KzNGCbqsqnVz+fOfrH3smmiWY1gaxU1Ts3Vb
Nz4UzkxFFmFAV+rLNA6ryJlqJCI86ElB5rNlNTumybHby/7PbfJgEfFNnp2rpnr3bGX1EWsfcnMF
ixVtBMxTado/C/T6bmqk8rmHGXYvjenVTOX+uaj4gFQiZXZpsMI2XYhMPY9NRWlz0MnXzhNu8qZj
K8QmsmdZWh6WA1Eq9ORWhfk/SDU0+8OFiX+4bZlAlE1LpytKn/HX5hEuepQY2Rw/YHLBNJIyP9Gf
EXOQN4vW/JCqIj/5BZ5zCtj7D9uX1eWI92OXbYmRw2pNdLL+5if5cNz76vu5uYNxB1dTBBNW7+80
4ObHwHCeMQ5QA6n1kYAGSxgbW6/ZOx+CE9QbcM7fLJtQaw17rqQTbFp2Lk/Sy8Q41Xao78DRDXdy
UfbANG6MKOcppY7vpqhaqC3zCcuTSH4ZuMgnxHF5Ehxm4yUmOm7ZadRtvPaLXl8aJceEGiFDTmQM
8fywLDW1nrtgltv1hx1ZCqvdXQ40+al4qgJItmoLC5xePHmBFnYPVmKOF96QuzbtoHvND+XwjGMq
vn/bb1IaZZBcn5Z9iFjULGtOeULmjVk2sFxFoJDZoMmnRCl/Li3blod43vvh4GXbsrdudGtvCOg0
/SSKo+y0FB/G5NZQioK6+H8elp2TDfB+k+tjcVzW33fLEUhjmgYDTVqHvF1pkjbafOdV5gcZ/Uqk
tOnFnu/DyGji89Rk1/7tNoxIfkNYa4tOYd47p/mA4MzoJKKqWJ6kK1P51mg3y77lqDCdqj3U1ZGB
ynwv/2+vqnTjPvT1n68apYPs2YOBZCOdJgi6BDQmIPeeaxQ/uNIK54px074uq706Ss9qTxVfA8Bw
6gY1u6ZZ85V8Ye0CVV6/LEumrzMDJCXDLAudaeKECGfZETHPJ0aiLtfL6vvDckYF1/V9k0zzwW2V
GExK00tnhEDA2NTM3gSyKZ2Xbe8PgSkCTxRhcqB6HB9heJEAOC8tD7Xkj7m7LNKrSjawUa9RGySn
SGQQsOwiW9t8DKsqKqp1CmYDqgQ8aIpcA8a39lWUOfyMvsvu64a6dT+q8vpttW7bW4fYIFXT/dwz
sorSS1l05NFxcOD07SWLphPFn+Qs6OGBPTVs12907WkYVHPdGvW0XVZzwgFdfRrjaxnU4lPFiEVx
Ev0pmcYOw/IvZ5ndTYpJhuFmE1EXUOtv/JoPI+K+J9/Mq23eM/3J86CAaBneLQdAehtdK/DNmyF0
uqNR5CCEB6f4hhp0fgK7kOxVhnDqCFhIvWlHfXKXHUjFbqmUNI+dLwroMgBl4wz1emirh+UAo4RJ
LVF06WzyVAsvTn29e+gdJq0+jDZmztVmNuF8HVaAExFZxRjYGDJrOz9U9U96jTRr3h3ZMWpuk/lK
2lfm2g6M4TCLi/F9gZ6TAulYLsS5QV5lFvCsxZghingf1EWKL9dpjkMufho21KH7QT+huCUDbbxU
ZUl7Cgnmc61PayVspCu8hfFudKgrFWhId3GmDncqlMXbVj8t+5YtlWIVqJMC01tWqV3c6rpuHshU
DPZ1qGmbWFbyz2NWb5b3whzazguaqb6kSUkLbzSMt7cXEPMqy/LsWdH4UZPKI++HYCjvDQKfljMz
JQaBVhh4EmqESpIunLUzjMEXvBpvH4TqA9nrbRidGlkdVzkpM8+sACNIHcjLTIdtWpf45DC3ls7b
wrgskCT0tvDXrlH+/znm95fgebK6reZhwftLSEI1/uG2rP5+VyaZSpMRueqWZjof78qGIRonNdvh
Udcn+xon7ZX4jvJZacnH7GC0bJfVDGyHWakUzCo6g17fUoIc+5WfC6mLeXuswssA4mESlCIk8f9Z
knTLYZQxRttl6W1vaf5DaxJMya/T1nlkRVvStAjIRUKkfZzzMHeoywIN9YNe9YA3oe7KlabsLB0Y
57L0vs35L9uW45z8SmqoO0opXSmYMck+pDh96KaSymPi+IdOLfZjNkXaVhl8azO23Hne1kmn2cAz
hokyJM9d2yQrra6sQ+kAFDXq+8iSEkZlZrYPgzDl8sxqNHY/SF9UbrAyaZj+wh/LUVQA0rVmk2S2
rFb+g4Wk5alAVrnparsyL8mQlbDmwuJJbRl/1EFD/uO8Ghb5Smh+9SDSSb/l98eYbxbojBbJS7lD
4mbATM+O/WQbQHK69nR5T5Y/bJa1MW6d67JUtbYMZYw8vdgCP+0uGyUzfYag5e/fD17Op0q1kedT
345dzk1a7sbLxm4gdTwUGi5ZTfG3IpRLxip98UQJ2EIJUCSH5V8SOc4dnUud4m3YPXZNRoWXf5FJ
XoGHp3yAuJVZxnORhl+DaEq/h1P0rFe5zrB/8PmC2ihACYd8mA8IuU88hkbJpa53kMzNw6W3xWUM
pY4xn6wytrWna/wR7wOrSmkL33sfSkEoJXMBd9x2avV0Y4dTuWc8bj/QJr7VtFD7Whh+DDFRaBdN
C4qLKGtuQvOONpguBT+sR0fOxN4Kq25T9lxw6uj7sp/Wc7CeEiLp9Uaesxn8fq0x/L8kCeOKXnGK
r6oTPeHy6sD6qcaBRq60WrbzrnsR8cCfZ5bqtm+temsVjvQ5AF6zHJCQH7VWe606wFePHrKQAs38
hLLQK88eJ/uMe1i71kVHS2be0fo0fCFZSbeqX/vHKU3LlZkazk3U43CBS/qprvIafFkhHg3mBoVQ
xqfOsorTWOnwk8ZsfMLmEW6aUMtQ5LM3LACrSkQ/XZa9FZ4nS8+eoCwNl4rYBKYkHBWH07QdhQQM
qQ2npyZqY08m/ua4nGQ5Yt2CbnuQ6l66sTKSZJcXxveyt5ygWy0nEbqYrBrfNvcgzepzFcFmmcYJ
YUc9z5rCSHt8XyUn6udqWfjVkdLS31eXvWFFyWE5t5nTlcJSUNJN6T06Oo1/I/APoeiMn4vc+ro5
n7r0Dwo2bmn9277lDMk31lpsymhC9nHm+8bncqgrkB0A5xCqUrKPadB0qrlP8hlN5xcyuVJWdCxG
37iPJ/vubXvimFTdUBLbzeDfMpp+WbbXDEm8tAYIgGkpuUmbonGDWWoijcS1pIGtX82p7C/oZMmD
iMDqdi3CGuC8aytrrMPbInk11mFZ92nGbIndhJHDTRYYjn7ORjCWdUlUz9u2sjTPoTxJh7+Ja+Zt
QrkdkbT7XCwYvqJy66LwW9WLOyvyw5euL7ckFeeBW6TfUgLCI7dor8yMjcDN4wiihZhe6tG/mpXd
fyN958dU5cqzOukDVDAAdwNlbxdKPJhd37JACibMIDCwOdyHZB+eZmdT5JoXl4OWpVpryIqy7dRb
tkkVlhlXCniOdHkOOgjhFn7n67L7/Ty7J3osCKZ83fnp4DpgzvGaxmItmaV+YY4r42ZVlH3mRO0Z
jRaYOCOo76WAsbI9Vd0XSHFXX6BWdKWVyLruzd0Uzqamxdm0uJiESJVjMKH8mf1PzUg0hamludtV
g4UAjQeKfdhECjLrHBExEMHMqvL0NxDUuoMI6s/KnM+2PDizk7gV6ZmAeOm4bFoONQOgkD6c09X7
sVZA8qBiBLskqoyVqo7iqqbNRHqVOZJMl+jnJpK7terk2QO5WCreW0180wYkMDVjaLeLi1UM1ud7
PsQzgU/RH50Q+OHyTJVQfj5TPge0aqakbk2pMs6UtnIjDM72vJIwDD2n/ZQAduvLcFNb0pyLwB4r
0SN8iORzeighqZpEzY6F9DTMS5FSpidRVM0uJ4HwbSn4a9uHvbmo+7WMlR91gHxwqI3ivpkXA1OW
D5LBw7K6PBianZnrt4MgGxoqQRscasem4uVKEd50oDcTW0uekPyoB1tv65VqYnWGlwEZLKA6gF0t
vbETjRzWeQc8tGLVO619KEXgfKqS1ktMfSAjBYtE1nfjZllF97UnSc54INsnol2MASyBvt2S58pb
zeg7D2v/C6HtoZfmM6BM0qpNloTZCSwvWmawu9tyEt2t4kyjFwS41+WE5oM2V5jEXGtq+lDf21n1
9L5pWbLLXl+Fc5qhTOCPEqf2iURym0k/vjlIc4anzqvLtuVhKhi5uHgOiYi0gfNBDLqtKIB5Cv0w
QLoFKIVlfZrXh1qgYlrWuYv/Z12k1ZMuZzC/MvmzjH44reTslQki0M7MYL6E0CCIdfMOrbC5Cewi
PJpWKs6tPTecpKZ6bPMM+gVk35f2W5LE+WumoiGtKtV+lLjsIRxImrPoK/WQW2m8Tcq2vGPWCeIj
LZNvHYGby1lKV1zFyNUK4Z7vcWnd/rnypxq/2pPoEuqOpcqUhR3D0GS+Tr/WvKhRBp0tF/53I5/x
B5Mmjim1Pjwwr2ot6m9pPK0/Gy2Y64iAdS8Oz6NKNJ5SYyuWDCW8tuqwJwmJyL/S1xiR5Zcwqup9
66w0qwi3aZEHd0F2l8TNNdeEfpAlQztQLSDQJS8SL+xaFDA6pgxmTfoql0eoX0Mic+ng6XDQwvjc
tE+KLumrZoTfRt2u2WI/oZysVVhqmoBYC+VgzuIbS8Y9BVD6s6oA18q0z9ELylntZsofCaNzUPpA
MFbpb5IcZWcnWfGVbVq1j5IzEVQkaGDitTd2dFNTD2OldLSie4oeUL3Vvr4aI0lcfocdKYQifZRk
i5Y7hFQ3I6d1k6JMXfU++VR2kHi+oeQbrG7ypvcTbTMZ31tdzfYdpZa1RX3cMwCZbqiAD55VFYy9
jXbvT2Gyw4uLVmZCNxQbuQuiF0MnGWpSyJ9c5/R4YgOGc1q6gxxO9z3Q6EgivXEMuOdj74UposbW
Gh2TtEZ4V2xGzVbdOOhp3cdNuZIBspH8AEtG6tWvcQ6yrzOzcp0JP3MlqUxXqVCLuwg1IJIC9QzE
Wj03eMFiJWxJZAg8CDfDAcGxcyTBEPB5jZGMnmFwH2Oa9JJBpeRIrhsixLLaw+FbwcOkmR81+wmO
PbCGwjUHKgbR1H5P5VI7IZ/5JgJtawWMmcwyjzLX78byQDVcNCI9pZr+aYhM7SAa2VrFBvheRi3C
ixSnITvSrOmxPDCrS0+Y+dNTyUV6DIC+tjgyqsgv7gO9eDCMJj0YIa1qXz9Svr6CxTI/c+3dBzbh
7uSO20F2zjUzeqqkZKtYfU+oVVh7Oe3IWx0xXVfpbhJYqB+KgAA4EvRwykZu13XNuTUPEzKI9Uzz
3BDqe24TezoHOQIVyaIrjoXtVPikzMo41zbWoBuHoow+5anfn/2RomwMM8NWKn/XjuqtzXzU5ZJs
78GWAoVWh3slqtrL8qBakBOHMiOCL6gQXZWydtTGGqmcZp0KurHXHiXKajQD8P0WMbSIbb3en9xG
PovSNj5h03TtIDiWVLEPUioN+9HpnlP842ddHdBGa3yMGgJXT9UIFmZGj7gR/eSqqwAk+JOtbgdG
sqtUtbxQ0r7LfblWQ5XbyzgMZzlLbxq8i6TTo6/FJA8eY9SaVZy1BKGnwZqChbNNhJWvgCivzEF8
NVWt+4fLmvJrzYCrGlYAzVAMxOBYFH4zXVJZc/IYP9qPFLzWAQKgeUQ/siLVPCIiKIHORHSI72a4
VF2Khz453AkB26qNX9CwvT9fZB3ll8n/8teQEg6w1XEUWp8fneQDknO14+v9w2FMDIWjrYiTzl86
O5gtNGOzmnQnds0Ibog92K+aFH9vm2Y4tb0z7XPd3payxQiaItaOkcpw8KUA+VMTWhslKKGcT7AN
2y74jCJJvtRTcIlrS0Fq0IXntFWTbUsuhLFeJuMEJz5Jeei7ahE9hG15zzXVWYuiT8nXSoxtJWtP
YULsYKTDENPNGIbZXO6OWqfl7QKJ05amvFZEt0/TWvUCQ+68USgVyVEWppZ5tTLNZF331lFgRCKF
IHXTgWxCsJGvThMGWyNsntVsAvRX5He5rTsHVSiHPpTuIVVFn2K+Q65iO9/SHHSdNrbyEZWIvssE
l7NcSqKt4avVMRLralbZtu2rMepXvp14sqpkPfbQTCs/bk+q3DQoPB0iBOTi2JRtc05SwoFNkbce
9NzYjWU7pGqh3IDyl+gmhORm1uP0+ufPX/ntHss3cf4+ok7XVcuyP9xjc7idVmmI7EdmycNNVzkF
YU++3nt0Ge7rQGWQXlDjVedvZ1Hmwa1hR//gj1F+LUAt30HDMjCKU0cjFOmjNh42X2Y5lZP9QIin
PuUjCkPSlKxOwqLWWBJlCGz8UNXWhc87q3dG8UqSjLUNGOORHBSfFDmODzG6kzbsRnz03O3+4W36
UCTjb4R5LWNJtFXFmbtwH4QBSsxEBkWN9SOs+KLJsfHVaXt1ReQdeApflPvMMhFnTM0nI1hTNt6D
7da+5Paw56aBnZQEPG5/RX+RusKl7uccamtM3MiGig9G31P4fBiE2cpDWCryegzyHWQiedXU4qjY
UA98wvPMOl2R3GHuBzHVK2p29ra3qTL1TQLhIyWpkligGTCdPPnSkG2sHg5wQJf0WCJcXJe+DwNE
hN3JMkc6CTQwMcsShtnmUe2W0fgt0+mqBXjxvFga2/UoBmuTG3bADCjvVnXUlfjwRmcjWm0T5EZ1
q/VNirs9sdYDiVEbX9cj7oUO4yRD9NSVpganlVauKl00nl8wZHKir1jSgrr8Jum6cS4TRjaSRHCs
YhNZWWIkd60oHKnC+A+YtJx9r4evLSMO/DLLqG0Y98Bfi11RN+hYme9vuVcphPntQ3C132WNQFnQ
FFrVkeiUN8HenLs8OhM9chdDsg0DfV/3Ylj3wLM8xzSyewce+M7p2hcDiF/K7VRVdgpWrJuiZox0
RfrCzEJGsXnwx5OjFvEuKHvFHTs9nJinZ55RJt5I6PaNZkkEmpZQFHvZCTKXmrl0G2afM53WORkI
Snok6ZFRSaasRP8K5jq9r3Pd3OldPXkNxU/ZUG5Aq88BO/jY8qmp/+GS/8GK8vZV1gEzWBR+HYBv
H6xIrew7qipb/g+zCgPu413mxpbkbGK0LxtFDlvanV13MU2ju+hCIVkyEsc8wXzOj3Qz6N19N0fd
4Zl7SPlQ/vxLU38VUS1/HZVorDKKShfc0j+4JBVZTaq0LKKXgVRC4iTIu+3l/JbvSU5e+tjvVIsE
r4IehFdQt9wkSu1qPSrfBWFfTBChopFACy3ZaIpZb2j2UzILm/Q2lzNnLU+BupnmcX4W9yEff6Kt
9dQgfy4PnppR/oe7vfrb/dWiSm84dO4VU7V+I7Voaj9N8dDHL33YXtHfKveKg268Qqrr+dxyVmNb
JTcNWDEEB52nqCPWLsVWvMbgyidpxGPXtZJ/GewWKWpsaagJo+7e6h+c3P42irF4EDTP/0l14Xwc
FvDGayotDU2zHZ0Lya9TL1MJ67SG/f8iCQgyE2zCPrcemyTingsHdGMO6uAGkp/vMb/QZ0Ffeg+2
98ZKnEOmmMZ+mZV0snaW6gHhW7ZXe2Kn8paJg0LQgyuQKVpNX581pdhHVOC2ii1m8gcOFdBjzqHq
J9nV/HpLxs73EcnVsxbbKECa6hylfrWlyBo/pF1F/YmLadMOT3/+In6Qgi1fRFtnFmTLhopo1Pkg
PJnSFgTBEEcvdqrWayc2BbdCH/90bd9qYREfzUEx15iOXkaJxKV2OEhjbRzToVpjA4Lk2wdnbZCr
k5EGBaBo5bNFAvyNZkt7ov86qdE/4ZolVhHXwwoZYOiWddJ5VCeAiESivEyZ/6WVW67RPrMTDKOP
PgaZY9UC9f7zv5Xvz2+fN0Ia7v6qzZfUVMwP14SqT43aFln2khiGvEKS2l+w1TokVnfC2oeM14ih
j1cITrKzM4l7vQle/XJSvVhWjU2iO+K8POQONVIQOFATDCSK+Jaito1vufL6+8Kun8kyHk4SdVO7
SdehVF1IJh4gPlBnxCZ40fnbbnTIPSHfrZ2jC8LhE0m/GeibXeLsObT23KcTYiEJRAAPkDmaaxQ2
vlFZeyzNdu3T7NZiXTmS7o0ovulkkLXEbbUIUDJ85oXFrZEC0s4XUeC1pG+4tcjmLgJzlenOSDN3
1E2JdJAU5ghOlyv8hOzUzPggkTolWfCQtRGl8IcZrfRJGpNyRa3/ihAwv6jDQ9NM4Y65m6DgbeKO
TrOCuN4u8VBUq96kPTK2QitZ9y+t2R6dsiIUh5sPVG2X7lx8TRiPuhPK0HVEdIibzkB706jI/C2z
C4Nf52ibeXikG5S7TawbOyXwh8Noj69D2KqU7zPl4M/RqL6avQRtCTOCgqALfX84FcRd+CUBjw2Q
vIEr+8ZIhYvXjMqBDCVnrinqxlzK6jrLJcPlOHQVdK4o+WTqFeGQc5StalO8QnyDyUQ51sFYn/Xu
lU53c00YDLnwOPZA0/qt7lfxJxTzB7+i2JqP3+xEEieu4OVmEOCxKzRqbjQCYaDILB+N+QGrsUvU
aXESfvEN2M9LhaF6p+TGBUKyfqe37bCzwJL2AF6vaog2cTDS71lbnXUTvHtji5uewKobqKNeraR3
RDDkr5bg1m5eKJJbT5kyme5IDf+YyeplMBT1flSC7WgX8U3PZA142NjsuCxRKO6DniyeAEsqwred
GVJDh/PJ2KJInXXEyOSIdHw8i5aaz2Q79Y0gSOwfhsbWb8Nzy1QMzeBmaDkKwr0P1+GOiEe+dXr7
YpLD4sXByCguxeBkOy3XUEZAV9su+ULWG5VQ9MKNBOQQ4ulXAQmHWzOcvqdDaGyTGHJ7ZEDw/kL5
wHLhTTn7OJpLPUxBuJ2fiFrEVQFTjkucOGNycGMz64lR8U1X1fAbi360V4oY4eCn/XiS6y9xku00
1JN3eO1zkviy9gzMw9hEufK64GewX2wJAdH2xkAzBQ5Y/JzWXbLCg8VdpA0Yz/NafRoaG8wl6hYV
PiZLEebHHjpVPAdnZnXV3reRqnhT95DSQgJgNkRrOYNFFEzZy2Aj2TGHrtkKn85MPH+F/Sq8dFE3
nkPTuGmmonqbDPzvX/Br9YJj+57D50JV1XxY/Z+HPOX//zOf89cxv57xP+fwO629/LX541Hbl/zy
NX2pPx70yzPz6j//utXX5usvK+usCZvxtn2pxruXuk2a/2Dk5iP/X3f+r5flWR7G4uXf//r6Iw2z
VVg3Vfi9+dfPXbPAXTNNm/vCX6C6+RV+7p7/Cf/+11NYf8+zOsz+y1kvX+vm3/+XvfPortzouvN/
8RxaCIU0RbiZuSMnWB2RQ6GQf70fUPr8qvuzpWWPPaHYpLp5eQFU1Tln72f/D81z/qB6Mik6TQSN
nq9z/AO6t3/LN//wiLnD/iFQerrOrkNo2n7IduDdH9CpIJwYfIcq1eJlKCJA92+ZfwggVrSIHYG2
2ucV/tc78BdI789L978H6/3WnMETidiUXrMJDws9svM7EYtedFaOduZcwcn1kCOG5UEMz7aBlcdG
EX7wCIS7Z7JAhsVmETLQEeykr3HuWvpxFPO/HIZ/q87/fDlAdHSOYLaOIp3f++8ItZI3pTO7Gpar
TSzA2mXdoTC/TavbPejNF79L8BB57FQUlQ/o46rL3y7fX2/P3zmDv54C//rxgnGczwyaxLLfmgN+
4WwKAKG49kvyufWm8cVekpMzKHBEegItAFdiNHXDTdlT/i8n59/KlLcfzq3CvQIvRXd18dvv3mdz
lo6lIa5lPdtf2mQtjw6H43odvQh4uflOoyyBCE2s03YhDOa7U1eXsi3qa6HEcAS03gcpnIGwntX2
L6IZw/7lvPTni+MYy/3GwR4Mx2/tgFmW06prvbhWierjQsnPKGW7g5SJceAwq2ECR88N4DPS7Iaz
TV4f0dGBKZvMF3J91zOWejkv3uGfL9jbufxvFpT9/uVpMHzTxr7AZPa3N21pK1W7C1lV2ZQIYskS
jMoDI3FYGz9pkqTvhV4cLbNCZIeUNuLAaV8qWSOS6BnllifFJOVkqengVHK9ruvgHjQ9wZ/spsWD
blx8f4rEMvYEZUtiflxkww540euMsdTJeudpbD87UlFNl+KUb6uMsjxtX53Bf086g3gm5fSRh6y8
ww4VwYg3nhw4sxV9/cuI8Rnn0c83on2CxjTIlWeds8L9rDnmRx3IwO2f3y3j11PvfhUZVHoO6DvA
PJh3fttdOWElY8V0/Erpoh9SYP8cWUnbKHkbA4WlO9gWWYR5C56X+d+3NskII/h/fCEQK2x0A4Aj
edd+fc7TAjw3yHsB2GqYL6Oe3VH8W8/buBw7c3hZsa/b3aquAh7aMNTnwdOWd//8Zuy/6693jkN/
y+N85zKtpOb59SXkQ9drTjuK65RkPzUIwW6zhcu4wlTxiVwuQN52/7a8/doK//P9Z8U39utgsCX8
drdifxHuYFaCg599WnDbRJoyX9rUe2yTWjsU+PavtV3cm4NBCMDm3ukC/6k0rA99b//Lo/Nb4+HP
F2NR/SDoE1wI77ebwUssY9qw713bEql2OVs3iwRTr9pC5Ov+s+6t3yjJ86hu3Dys8nnCsd7cGUu7
ndXW5BEqJoYrAwdGhbzyMnvgVGgvPFt6Y5/btaAt3pfJmYbfDSjSSswvi7fBNI/HbfyXgs787yu3
owv2MX1fPGnw//bLJKZhJmiFxHUWa3sFOJ489D1tMJs4RNjfoOYT37t1mtJCaaOiqZRN8bQ6r1aL
5V3t1F5qQCQmZXPwNpccRVh6Udtl03mcCWqzTQ3gbxoneuYzO8Edqo/YprU1dQ8VsMFgcMDO2B11
PVzw/vTP9+qvDeM/L5XYpxX+fru6vw+GS8Q8S1123DelLckz6OpQ13m5cwPxVE6fxnRp/+Ukbuz3
/+/Ph4MHxTZw+VsgnX59PpbO69velQAFbH95rtMU+2fePxodklbfpjHmo2M4ZpWFGWL/4JmhcL6X
sqn/ZVP+be9ho6cTjVLeF5xQKNl/fyUdDs9Kyk4jIKXUDrmhv4jKr46uk5ZhtuTL0SSC7wBMxwHJ
o1l3plLshKonYtJU49Gv0ijFtPXSGHRP/vnC2L+uqPtrc2nagUB3eKTFf9OSduXG0MtANCn9OnQA
eseGjRa8nACNATVbcVEVdchru9N3bJkxjFGH4eJh31dwY5ixKV3IoZOlXSniEsax+cmeUgvsosRt
Z/t48riN8cu7p2X20A1JMM94TuPF5C8Wqw25aE2uizHat0VW6Z1fSOPeyx15WgcPB75InnA4IQry
fKoL+zL0XXpQhadjR4XuR2R9fyqzGnVAuRwoz+uY41EZrVsOQbxoY4N200mknf44n3Kjba///A5y
CX+902yOvgxBXB5ccEGWw+nv1zut8QiZXpgsX9IUp56ynfc0LbdDmzsaRMz6AdnmzKa9J7hpWA82
XnvYOshTOaFlOx+3nC8F+PuLJKchzj0UYnor10tNvNi5wA9LfJ55yYe5OHDseq1Ffd6KEvT9giWG
RoRFRhojbd91npZZzykekYALjQEAoX8hYAD30ngKu7Iz38uUPibJsCYX21WXTKQrRLikCLdNQDgn
Oqi7wK9dN7AzeXd5+zPRA1akfLcJUBezyXSu5xHQ1DMs7LKzVk0YGTqrveZ4aQIv7/3LvJyScV7v
m3k7JNVYX805bcLBdIYDxwNuoblkhgZgflu9E+tG/uQMZFRJq/CDvPlYYY09A6FioGc/s65lZLAT
S1NNrythw2uF9CwzwYhNmW7GPr2XsHMc2v6IpgO9Fo8Da+jDTL56NMktix29m8+c/4+yyBjwK68O
0Ku6cWlVWBlW5d+GtO+C1qe/rGApXkQzQt3biGJ3F8zieq1hk4G4VUjzk6tX+w1Mf8qali+KTfil
ql6Lpvhk2SfI13ls7JJod8rJ+hFzG26z/rGd0vQ8GvaXcRirmMKfxg/KHcx5uBSUWzXR4upaMNST
dTm0DSYD0SFhop+fj5YD7a4A7NJO1wbabTX47sucbjQRnOQgPVg20H+dy7qt74smn29LYZ3Q7mRn
vXZ+NIs3HVTm7z4Z5v9WmwORMfY0kmxIH6eJZrw+5ierUtlr2awPwmtOdZJPz67JNZ8tDvLD+OyU
Ex2HCqNoaid0NIrK5RifvRMloaiZkaC1TTl41HV/JEYAZqwnqyhvqp/KUSmew+RnAreRAU5Zx1NW
+cdlGDjM2tWGXv4DMeL9BexUlI8NLJsE8ivjS+/T3JHPS76LLJj/JigvjhxUmbYm7owBbrKiFKbS
u3EaYwKdwEcDGPXU+uzVjIXbbLnXbAfvYA5FEbAUXbu6ORtkwoSMKJH0dPem3JpYr2ysu1izo7Yf
Oc8YXBumMGWQ4RDiUapmMkvH7s87vCeOYagT7lSfzwyZ/PTzXl3brf3up+zBvk+2IdaKe1YyM+oI
QT6mVlGGttLXiz8SgKvUV41H431ifS6a+Rk6jnnbUPQjpYZz3xGUdZ2b6U4bq8MsV/mirPSYYiJ+
HJwhKlalsXzUgAadH3njDTGsh/6gtIyQKXo65zrdaB+6cIGLgvC3rUif1kJ+EdaiTj00mJNKqy+J
KgIWDP9+EkI+8gu2wVj07jkxky/CT9brULc/NbhytMoMHbWphcCdqxqIfszfpTZ3WJNfiIdeP4jk
pTdJf0rH0f0+3OxtysiDVHrQeRy8sWD0D+TyRptT15dKJxPMkT/9HTNS2eqLqgb5IBCo1uP2NdWb
GaTHqmK7BBpQ5iS56meEFC6Qwv41N5JItXb24LQ1OQxJKqLV88u7JJ3DeWbIYit+4EIXmIYvS+Am
aQDQRL4fRb8edY2rpdOXQ/iX6ajrteLWSu1DTzl8tGdXhn2lQhaC9lvNkSIoGefX8NkeOxJTz5NX
ogrKkzszQ8xtbg2Moyw5MIo5M/F+zWyIX4Vc3cDQ3OosYT4mcnrts6BAV0iKvXJDaqMe6+eOVRgN
55Z7xomQq7vCX9ST5R/IXDUPzjCNobB7ooznVsW92lvsrWm8a9xTOrjpO+zMaBGr+n0vCnryTLjh
0Ikfqb6sON7XkjKaVzI1o/VUdZ0X1M7sf8Di2N5bCSsSVnmyyjPdDtisoSu5AkY3clQjkR8XTmiB
IVKC52jZ3urJf5etMud5m45v2BUtc+JF1F6EmBvZXGOv79Lbok+croWuAjfV7/PWL1+nVKLoJ33Q
ENTUTODPSkkNAhYz0kTy10lPTZTy7rTtrp887BR7cQbn2zuYA2CPou+zjslyTqT92LghiGpiDbSX
TZktUEQhzz6r01OZ0O1ulthAlXldy+2xIc0txrEzMT7M+1gv1DuaY6hGoJzEsvRfk9ppn0lHafAT
FHPszNDCEUNZHydhTMSaLfFCUmdsAQDGl6t+bKtKI6hM0xkNOzobqqEA3MdIjPdxpmaIskysceuU
CzeJ+ZRqeD8cm1qC+MSMR7e0Y9cZRNw11TtXW6qbpW7r1Gsnv5VjFKguXa8jmCO6Rcuj8nAaiY4O
qUrsW2dq7/0eemOiTUswpKl9XMaOMr7s2fN7dFjIE0ssW164aFp9WXSs30j96Ka6tJXl7H+Sav00
VXl/WmoxHk1fftYkx+wUM16YGLUT66jbYO/qyYkwV5pje3HhiVl9XwszZYHMdSDMm4TkSNdIiuZn
rSzs1Yxhb2RxPA0OUWyeMkjGG7rlUI8eOalD/8Q5fOPHYWbwCa2quj67VkrICE1Pi/740LmkJWtv
LoA1tvXNIqAy06oAzJE6kEgQz1npnBF/UV0i9BLQ54/5ZugHdNch0ZIILodluU2YGhGjFT3XccT7
vrRU/4L+jSG9/iaR79vLAk54Mivy86b5wjqsN5TEvru61OMAhp0WBpThOw99u8d5tgWmOZEN55Wx
2xVy9r0/9t+lCcoqT/cDmHnssxU8khIEPBXjvUpgcyRG6cf95N8X0qLRt3UgUhqLNIGBlhcTc8hz
M9Enw9Iwrl5ZFlPSFE9JWy/xVLdzTOh2T24GUoPCqpMD0UHF3VrRcAikRJbw9hML+JrHzsHpUdqf
q9SYd6S9HtLJE9FmFvYt2ybiyOvevJG8adWDYHK12ucsgwyejE5JKt8Awt9hDLb0nr7P5w7sjEY8
b/4P5ng/s5YgWOWJ16lxvnddQbkr9LhBZRkx+v5aaklOSYK7ftaQZNSDffD7hfvf9A9db5Fc1m83
3YIz7owUKgI9luafh+WqrdzftdH9ELbxavkmT5fpEEO0a/GXnL1D0KmHJQWl5hP5ntlpKgly01sg
wIbzvNTLckhAaUeyyV4dByt4+n7JrAyg2bJSpfxcmg3vgFl/9dzxo63Ks6s7BydfQFu2JJKLxj6Q
GkxO06ZeFh7ZWLlNHs7dq2J6dCRzfIOQNAWpBJpQgSc/9AIw0Eo4VILqUsg+Qf+r7kgRWE7ot/Fs
Dgfv3TQzaukX64PHf1eDyzYP6ysBw84hz5azh4s1qGw8sunUftHr9ctoFCgxjW/ITAzZBJlevUzr
nEadx2xedOJU9x8gVplhXfqk/tnw33r7u1nZTahKNGho/DeSv5EkcTFaQRQgNBsZtB0YoG6x79cp
a8MZqhEH49IOrU6hKio0LovcwnmFY5+lzdOkY2J3kQgZ1hAnlmZEHg5bfc15exDh93kZ4zW6yYWR
fQkzJWAi2kcNw1JOkTumv40qnYnanLf3bSEglU8H1zQ83orhZew2iE7SnM6R7+dJpEOKZ56Hc0LM
1WM6TBgGtwW7xcq5d+qoPVI7zmzM0gSQgisr2WR3yfBkl3FHmjdl8JwAUFHITtEPhHJJIiM3CDlG
OzSQoFW5Fep2PwdCvT3I8l6zys8j5gksEnitncUJh1ELLbtBMkuwSKIP4eSzoFOpIakmfNxXuxue
tLtR5j+oeE9AtIa4F0mDNFV8YGN45Cz6XRDnwJrEzp26XcS5Ewqy5j55hGIfTSUOVm9L4mEkg0uj
AXyP+JmJ1oETOqS38lxDP2EJZZXDQNNp8sdqU2JYbXlk2fzY7wZMREyBbRGiMKSagcLLfIG220cE
wBGL4wKKRGoR1lb5QlVx2WbVxm7XwARNYAikFnSC1jn5Y5dHBWAQJqUpZorRrY9J+Z3R2g+Qg+wZ
wKAPClvqurjvyK4ll0VmbARFEtd1his+TZGvWxgtB1MPsBWBe6zxKXTlPSLG545DMOsHSXdC84l8
Yqmcetr0jH3SA4oDx9O+LdKJrMl+sWbs3mDi3s+kOVtd3V6tkcZ57VZRL/MpkuZh8UE9IBsIt7bl
5EgYZqAGEBnG+NVqHomIWYLZ12wCQuJUI0dla+jv2lYb1dAJg7b9WjHDD4YG+nRpfi+nGa1HO9lB
tVWhq5GJhKD41nokIgzG58m0+9AZqlvKQTAsIT6iXGzJ3uhcVtol+wgiVap7L7GnMJlJU6mEejIR
6McabKj9hZzthN9C6Q6p0lOCzy90tulQiq6/r5Gm5p771EwZ6mPLrgPdqC6285nxv75Ty5eHdQLV
aBqBBZUtLKZMC2YcFAG3rsf7X96bU1rHvUE5LmhWIWwSMIF3G5bxNX9tFxL6xLJ8AaXHVu9zUvZM
dpfR8gM7JIiKc75dF6Hek1TnSZeKK30WDsEbRIyPQbJm2N9S51b07K61gaqicj+CAETyfZzS3jiZ
iGNdZ/rSkytmDt8JXud4Mlz2Lcxc8E6khOkqK69Cqhzr2G7GDTElSA20sJEGKEDM2QmryodG736S
Uvx+GRcm2jNQ5gbh8+BV97ip4sSsM0J4nUdtWLuDVZXhRnv65CLzC03df55xDREmNd1ogc4vqd8a
OOsBSZk+XSJrk31sg0di9ymL2NCrEySvcucf+OixxCsdT/3SJ9bOK/ISxuhjdTJS8uTLadEPo4a4
vVpxrkrprugrcxTnrfxh70AYh4D6iWX4YuQctCPfPegTWh5Tb6EGiKW4598p7t8+w4dc3Gdp/Uja
2Xb+z9fVIGbAAqvBqtMyxRa6F6CT26Pr+ePbB4qSDlaLw47bIUkOR+QZwaKYgE+VzO47yyL0Y2jR
wWKMPQ/71/q3r5FX8j1r6uyEczq9J7X7lOoYtEiISO/fPoDe/uszx0pANaVrj0rEe2/NzidRAQwc
wQhAGFazf85S7cbMhz+6s7yVnc0tBLLAN5gTyBy+XF51r9Wh7cYuUFpVnxq4fpSJyE4bd9p5IyUR
cbX+SlW8RK6xzQe/a8LS4RLC+0LJ+Z2IWaSlZTGEKpmevBlKJvWP24ry0GkodHyDM0ymG9dVsX8j
2b3wK00QD0a7RBuoYWjFX50R1ESG8VqycNYich3tu233t01kKihT+mM220xpjy9FkT6MVaYfRZtB
8jAeaMqkYb5RzaHMqIKAKW15yAvTD/ppfaek9WXNlYOxuPg5bhgRHCF5gPYeY2Zx+pdZVNt0qUm8
4Jp2vdufgTxkz54x3ZRpZY9jEWBcyeCpN8clpyNqKQeCGyvlvK4WO3eKubUprCsSPJuGiAIhRSZ4
1G6oU2h6eNelG4cbAgg92MaGHOwc43RatUc2qeWYWzw8iIa1Z3s0TsJErEwRbZ6VvtjXqt6+vxlj
mF7cuQChbshItFPf7ck3a+I/OCjq9xhpvXT9U8/RIthqw32BhdPjBjQg+gOvvSqbHHDbZrNOq/lU
1GuNCWj1WbGH5eg2PicaYkOsTKYXPTewCrUF+T1QytSwwf9WWX7szal91GmVBYsLerT21S0pNnC5
88c609KI8YZNyHXz4kj5YOdFeWvhOijpOndzl2cHz+QlN6npHdk356MjHxudEPIs8YwnO3suK2+X
LOfpx0nBlemM7GvbHQZvDwd0cjfqpG1FmjlMiKPnzyj4kWFWeEYr4HwhAu3+hOzxz5ivednu+FlV
iXuqX9gH0jHvXyrCSkxBIE7Wfut3k6+oiEvcJg9jJ14617SXV39yP2wmgknZo//lV8+OXU2Aw7Kk
l3a2LhxUy2MPp4EKRZAy1KDcprgtd1XdvD6am4XfPyVnkZGkH/idM5LmbCQhE8EZnV2/Pncc74d0
lNc2bT+a7R6HuZB45bqldvMkAue1PPhaKw+ew/6PzLi+tTX9k3Si8Fn89GPfJV80z8wvTus9rzMR
nAgu3huVbVyN3Tbl0KO7dJv2XkeZ/mxY1ply2yPc3RDhW/Fptthvh8m5o1OUPo4KM0ndJCzUVgpN
gP7hXadPOiLBwrhTYPwD5rE+8bHgEoO3L779P3NjT3feS0OelSYc9ZQJPXuZocYccmbANKw4AoQz
uuq1qYenyRfDma2wCtqlamU0tsK+AdWFfexY2JRq0UzBtDAJsMaZ7kiTHl3vndGB5BSo9ayt3bm/
7RpLyp/TDG/VTyz/JHuYZm7bBw5tUYA56Ks8kxk4L525ljnr566gfK6S3WJSuvt9/Jxtxid9+VTM
yRiRcL7zEcqb0vWJa5C1PAaLFmopYUpk1KCtXWMcckbckw6Z8zTyalnkYI6mMANPQPVOc+Hgqmmz
77nVsqmukSkaPFKJCGQOj6oWfjT2Dz4FWTAva1XDbc6+WU5mxBsezkuRO4gbHTw7SjMvwhyds55+
6KZxvbx94Dl63kTxTWgeK6m3SJZdWi2bR49+nOnZv33WLnsPvyuQvzb0DZBTpu1Vp+iPfCshDwwX
Aedym3el8mhp4veeL1OFl8ExLpuh8utEzkcwU/fPcMpGyD6TB4t2Bp7gpAu5SFNTUGDQP/Gsm9Pw
bOgszXpK+oOfGefaylAh+lV1Vj1FiLk6L+vsfFOpa4cFkfOsr8a7WS72cTK6p7lfpxDsoIwXeyGR
O6UnNQWErPM2W5jh2hHVUypYv5RF7oA2FpfMUpzxrEHF2Qg6VJCuLdRV22ZmVRzVmWva57KkGy3T
9qfdl9qV1f9EF64LrFGspxKdakfJtzrWDLelry5kjwKLdvOnHAeXZ6c/RjCHiB95xYu9hxINrI6U
ZDiM+/TOcBpyomvYRIVWcMpqSAqsWwBEVLEpePZAsnKiXU/wtMgFmmNf3dFoKmN9gDas04rAtOd/
sCbNvCKJfFlwSNEBCVwt3Z3YNPc9XIrMyfwHvaRBRejr60QteS5yGusGFC134uYmY5EwNxGPiy2D
TQEMGytM0Gahh+tcSkQttMFWc71QdgZiLXA5GGdtXhTA9eyYOuK5Y6QV2tsoY23czZNtYA+5j6tL
JxJKONmxhoBu2J2IiIY466tWhYa70djUrM85+V/YGfs7eEz1uVrwRSxtcsw6SCtD6oX4sZ14z6n2
bI1qjZaewzGU/qKbUu94m/yu0ySqK5cWrtxbPgvpSFn3xS3N7D5bnrZsFaet1B8hkg5HlDOKMbF3
n9fCOrfmbq/TRhg88xi2bc8Y28BmZPZpTDNkwnVVR9mmt9cJbbE2ehmnOtw8cDZ+SAFx3PXLJ4s6
m8KHUB6t/eiwMRzSmarHEKfETj7XPqAKSWhcSHMgDbAs20hcmwm4+ZLHixuBIt9C/jGGKXCyIwBY
T1OZJAej+6pohp8cfz61GcmpWNdT0lOjwUy+9472Y0fAwVfw8HJX8jVHzxNoPodrUTFKky51UJ65
Fx3Q2YEF4n1m1C/Iv9M4dZLPM97DqJg8bOQ9XYIZQj0dpVmQmMqcZqjdU6Vbsd9YH5I0/ez3FuQS
C9tF43hphIvGiFofLgIwnSbLAZiVCcNUK4kGDTSg1yxVvFG3K2WZ9+5afBgyi4lH2T8X/fhtWwZu
xZ8gIuqTZOxk4nu/JqSfs1IcvIKmSD4SVPVp63Na+LmU/PMpy5C3HjZ/ymMNzrSb1uWVAt5Z5m9+
t7c4mEhHM7E9RS/rowZZKary0Cn0IxNhdrxqQZxlrDjF1vyAjOy9vew4ZlV9sJ2+i3JOVtAgOTT7
ncyDvHZkVFbO06aJ11WfHNYDsGKk9carI9oY/G8f0neesVoJFgtrv721n3ax6lHfyyp2VmEfaU7T
8jCupLtYR4avrPGr/I5EjMfDU99B1pjRMixzQBZ8F5mjcSh3RsdMPe67HMC3iUaG7h3kvL3X6vbJ
J7PV1/ThpIZZvwBzk3EnVkx7+rXYD5I0v3q2ByLnE7raDOKWHgmYUbwslPDXuY0stHP4TbSSGNKC
M6njlyHKGhy5s2OHO5sDG3LPHSS3z246DO+LPLMfnGx6GCc/fTIVknzA2u+q0GOw2ie9gxKbNSHR
uuJoasyTyZBrwlqs0+5yOppuClOsPiO07G5KHhvfJrTX+4Jlsjt5pDHIcnAfunYMfPr0hy3vi4Ne
UVhAj4l8skkf8m261qO1vNSMDIOqGd4RWZBcM9GAVRgzzlcCU7Cf7JQh/9i5HJS6WhW0nCzqYJPq
qO5M7kUZt8phnL8C5WFuwP03Gu+rZF5i6A9RQ6CFNon0BSzyj1GzaOW0W3NXt8u9PXrzcTXJrNY7
lObbRIlRKHWyNO8Lki0zSDtL/2CmWxJC8AnMBsBdt/NkS08ycIeoz4HrkjV0XoT/sd2HHYmZvlpL
+xGanAFVcE5PnEq/kejQxu0Eps0D54zYaVPHoXCbuB0Gi9Gs8ainWN0at14iToDDKe+0g0FOalbm
h2YH7Hg43nEb+CFAyCxM8lZnFMyUaOIHvdsdnq07fhNSL49DQrJT63g3WJanEjXJufc6TPUAYaqs
JRKGSNfYstmhmSF5kco6l9NEl56wB0JWKz34wWMKyEz3FD2rEVCetL4yjx4IxpBPhNoi6vcwjK1g
FkNd9egPmwHfrrPCn9NgY+UJl4fuZW4TBzwt4gkzwtGxqD9rWSJe6CM7Z3UbBYefNak5bQmg5amP
o7hbjeOY+89jb+/4EQIN0sVzYoSpoZL1XWPP6XFdywtaHbjRmlsHCNMZSzIPN7IaVkfKppsANT5Y
ufkZZEISZogjKnPp0BmUZ4xxgL5yhqI0dEt7qCC6cLcnkEWIOiSOHq6pg3ygUKdEatnFituK7Zx5
ZrHI7EM3SuzsHEVaJjehji41nraSfoE7rWw1DmL4JjUOpt6P4bQhj/I3p7sSyHkt3eHcTP2n3iVN
ZNpng0KfvdBOip9rvsqgm62vC4mep9HbLqJaqdBlmkaDWo8yldWtJ+8h8BaBup+ohLOmldpLIo8Q
qKM+d5kYEr784LhuHzY/XI1cj6UTt3ZYnAiJiggaDf0nhp1T1x4arhLGF46qVs/mjXomFFl/0kY3
Z3o202wFkrsyWRsU1K7MwR7QQheMaIPikwRbmCwGWjNSlGLlJCer9cZzUVJQaZRFqclIXEOnFNIb
p0AAGnDIa4rP1BWx2Zf+xaNh/IiI6p2OKg2zjXlP9oZ28AZOcAXc+SPM1Nj5ZC61EdOfqSGsgNFb
ClAVZBq2wtcPSW//lF5jxIWHZNDIT3VeY8rO8n3bUCip/fnCBno/VcNRUJY+2GpiPmqom9n3PZyZ
FAnt2N0mp7+bZDIcrHa9iqmt7sFnU39uhkvnQGNuiJY86NcFPMS0SA4lCjiZvhpRMsn37sqj4mnV
+04fu0OWzPTLdXXd8FVHLbqMyIbEfj/yzqGnGS7C5Ud3Cs/N5ntblKwpQ7V8PKOLOaXmcLJ8CQtI
akZIQ6Jn9EDtWvTlELgir7mxkV3tqnmg7kxQiILASFe3MQGtK44YnUNnorzYG+UN1cIQN2J71JxG
xRZVWGiaHcIGd2hCX0Fg7TtjPU6rQ7ae6S7RUAyUoJaXXMrpQxE6Sjcf3FYj9YqMZaARKEgyLEPj
KK2DKWi7rwuTnG5iZuLV03OKVPCl9s1r2fO+SaNILonuh90yxkqbPua8fSGmQFBNRAYXqX+dF/+9
vRVfjTE7cS4c2XqLv394+9r06zfevqZVumRHsJbA00stFh3DaDW0gMfM9lK4dlYhtuHTty++fYC2
UoREr83hSEDAsUWimUjVE5pZ9BdtM4aKHYM//+eLrqb3F8neVXHS5tO3/1Ml3GfZwJC9dl3q75nV
IkjKfmV6z9+um+2atGyTpU4kOf06XlP29nLePtXrpj7jPWADaTqCif/rA5DQCpD1//qzu3IOzZ3i
m1Zk8iL59S4baM5+xlUl7NY+aqY6vn3vP/+DLrHwDGbnERfmyj9frYF/HPP5/iu+fcj2z9xxuk2A
3DjWO8Olxq9zqfe3febxr+pyPblb0l4Yq77I0sI7tv/JL9Hugb06vH3v7UuzZ7UHlYoXURc1K2gK
sacs23NOh3WgCb/Vx9Za89OUMGaVNZCNzf7+9tfL/cp0wB2ORvNOCYvuycLhWPORPLyp7P6/hefd
P1t4DOvNVvN/tvCcvsxf8vzv/p2//spf/h3DFruBB622hTcWV8Rf5h3D0f8whYNTGFI7CnILYehf
5h3T/IM0DNf0bd0VgmAFtMp/mXcM7w8f5w62U0ZGBt8x/u/MO7te/G8aXd9DnitoTJko+lHJertr
4294e93xq62w96FXV2inaq3GkwZzG9GXcUePTftY7Z2lbm524al474HIDEy/Xy9l3fl0EbYPCi4d
7eIGVFauG5G+ieUy6HU0lFK76jqVrYP44Mj0LwmXAdlzNwzneWQu10DReJ49rblZpXqXk2KnDzkQ
1eF/sncmS24j25b9IlyDo8eUADuwiz5CmsCkiBT6Ho7u62uBmc+UmWb1rtW8JjBSypQUJOB+/Jy9
11aCGX5FgF9m9BXmVL2r1NzZYb+VAmoK1stuG43MLcVkfXdcIgABh8LWdLGEOs6oH5IezCUpUBDI
S9RyLqSAh2VqkU+uqgOUadkuc+RjQzPPW7De7uTIeLdH03rpJQfZznpl5o2AoHtuqulgWGFNl6g3
YaCY20lGhyUlL4vto6M3zwwY6aVgqLDjXmo9NQlRea95XaE9qBRBo3HriOjpUDgqc82JMa0lJK1R
7kfF+tmb87tDcuN1jOxHzWjr29AT3ZXTCkXEUjzOa0HldDaH4NQ1NkxfV0Vm6huN3b+jW/nV1ECr
rcwtdpOODxfBf71N4Hk1FGTZio/WXEn3jJTRw5QCNBogWZtGdCmmcAD72vhEmBjwmaZfFWjH2yiV
DyVRH7pKW57ox89U5uxFZdLuetuaKP2M+jLA3AM6gwweSM2vkZ8R7an6mfaudW0ZDftoDGo/Uvue
A+vy0kw2RuI+htdZ2c0DAJLkvyAarH9KgKGMQElHT8TDoaqMju527b/dyDBojVQJO+u5xH5CnrE8
mLqk7IJyv2W2GB5NUfdb/t64yNPvqlnSN6CD4NBJ/RMrObhVjdxL2L41VvsxG8SjDRvE75YBYC7n
CTd6ERVnbhSzUWDXw2OSqcN+iWEn5JPcaaJM9qMU11xk9RHQgucqUKqmefKisbH3TotYQjQ2tgel
Xs4DKjyesq2qdN21YkyDuGXawj3jDN7nn3ad/bCpdt87TEYAxN6GXJpPcU35tozftaKM/KHjVnUh
NcpOr26pmJ86w4EfJEHm0+nRXlo6vAh7VFIzSUt+vu8H/3B0/t3opq2+w38uHQayJhYh/FxYzcx/
Aw9qh85GyOn12W4y6ccYnwLcvdtxiPWLHsEJCc33MoqjW35GPDSc0ll5mOrhe68Cl82SevIJOKRZ
J9tPUxI0hDoOd6wgZWVefdmZdkkEiqHU0VK6pVyiFU+On3bZdvUognRiyNPSZaYxqT+ItDrKuHOC
ZPoZlUYW5PXw3mWKc0jzBOAxIz41sWN/cYq3lioUnEnyqtWVOPEplWdF0/eOJHswR+JFA356MJ3w
LTImZEcNYkuLmFzI4ePg2bShEQbUpL935zyvyz3qSWVvOGdSY3p/xha2bdwp9RhofEvUznmwRiMA
JF0ckFt9odE5AwoEFs3iNmO52xeoUryGTubbHI1nOh++Waj2toc86Otk6YAhpBJOOVHqKUN/gkVc
bGaFJ0c18xNOn5u8iA2qEnFkH7rm6pJsxAzURu/NfayNxyKxPTFUFmBz5udd6n7YpvysCDTKYj08
18Zr0VUJAHPGej2Fbd6hUI/0bB8D+8M35XjLOh+nWwEMREbqoXDlPkWq0/Vle2Z4RAWaK1dm8IwX
08U81ZZ4tcrlhr2z2alQeP15arRN3iXMLCG0HZKkQwka22iRl/mkLq3maQnn5rpuDk2eGVd0TPaa
9KrEDjvJwCO9DPV8ahIAFzUlj23VvjNG8ojIniE07MkhV+lWcFxieI74PhK1hCdgmM+OIw/3Dv48
R5dhMIs9D/oXZhuNQn3Adqi5CdmY2WcZ06UoSE4LgAjlfa9euK88xyQKXFuycwPxJE5BT0kWE62m
2zGOc7mbhdiFnCp3TUfm3jQ/6jH695DWuVeG6AYTc9nK2SRO0bVrwk+4EHIKGEo2wcxPtonopRzK
AuCfa/YXZiSzv4zOd11Lop0KkZ22pnXgIcgOsLd8dzYpV0MA7uWoEeem6i4aqYj+VGd6oxbpe2NB
JDQv+AmjLDpjCWXDdmrUy92nxCH6X3xF6Af/sQyYqupAQRf4LgSJxOCoVsfa3xZeLRpCWHi28pTm
LQrNWDC/L+mRuyAafQ5rx8UlljhrnGCeRqBttnQ94ltjxU6OPCzEPGXufJoSurwLTV6O8sNbxPTC
E2zvxyGavpZINZ+TIkAFWq/i2I5YqJwcNKdUrL3Scgor6roPFKK/ENP018apPyaXLlWzTPI4mtzJ
BEAhPMPEcYawnWwtSFgEHNr2lnh5sJQa4SEJ0+Wq6/ptodEmNfTyDyvUJdnN0tnEmujRe4XDiaGk
5bVaOXtRiRBzanZVix3BiEP+/ClJ0VRqWEc9Whk/caREh0I1ilOLTVIyceM86gRqbmuXZmDtR86X
eLAM5nPNX88EQNE4exrUQ7Wg8ldxU6ZYGdh7cmPf05jx5USoaa9nKQpgxTw1s/o2FPH3oU5+kubm
7lGzEMZoQf0UTEeGSBBLMZunzkaD1FsLba/GoQMIatZNkHu3EJTSGgjCwgN8soAcrUaiYZeENJxJ
LTMuY6nXG2dGHlW4M3WZmUWnJOLr7acUDeeUpywA2R7mgBfTlj4gcc8udEg0v63y0quiMTs7UUYn
TVj7Zn5KFDfegahQPFVXuicmJvKcN9aLXnoAs4qzQPJP6kZxlovNUHS9HKZB/vrfNy9rvSl/l73r
TatTPNsqNQNuacde7XJ/u2nHRnRKtLThUxeiVnQHDtChVbunpde6A+7At7otDoC+pqfB/EwXd4by
sRMKyFSQl80PnKZ7pcyzraJipRi0CdCFVmm7ONPQbo/0F5TlCbZNGky9peyz1nlUzHz+5pRdD4hC
jZ/qwi69xEUobxAxnzRdgcZGG7waX5znOi39O+JVL03FWqbb7UKrFwmzFiFKQ1Ue7vln/LSSUZx6
E6Tr1C3bvtMvw/RYhrZznkKrIylL2huYOeqTGdL76IEJ91arEpUd+ou9iAMh0b1HJWidzXHLwKF/
IECm8Kswt/e22flNIpX/Yhk1/ukCv3/wxnq2wcOq6ozy/7ValKi7WxFH9lNuLYRTp2K6NjWr54ch
l/ChnNxlr6IjJrvSRNbZb1wlPlVIBc+1ydx8NpT0qaiugIKVbdPn845MLsuXWf2mhqp5GppI8VoD
PbDSwyReWrpsjjCvZUsvE1LkSVAZHEmRoMfEkuFpFb7rSss5E5hDfcpnPXsRqnnLM+dbW8ZVgJ0i
9kotLM8WQTIO2/lzj+nZX9Q82lElHxWjC/+bW9H9J8Lkzw8JCBboDxgmNH/+9SGNRZu0SGDMJ2pE
dsyUAOxEPHaLKoM2HtDbdOGHpa0KdEb1gSqXieNKOnjNQCBrMbDUKWTK7bNOojQ1JwZpYUFZazRo
Xu262ZaZK2hQiRP+wuWiurR3ddLW166JdQR/PARZn1zsJn2vpGocqu4cF8NZtelzdjVj5lFz1ua5
3KEadPf0Gn7OMaBdVsXlxUYxhzjXPdLlPy1E7aFLL3zBLGrTqumywwhU+ppDT1446XzNDRa5LGEg
oyQdxnlCPCu3MoKmZ15BtG5CGvgoycGYR5RN15Rksw9FmCbqqPdBke05kQzrZBZfbEuPfDnHxosq
mLvp2WLBPqbPSiHBQoI1MBm8FJnUDaYuY+4BJqw27QzGQ16DkN5z69SBamR+WKuFb+Sss51QV2xa
B/iqUXXRgRmg8NPSEqeKCY2KDca1lINC0fQgjJE5G0MZX0EqcmG07hFNn2CZsc6VzOVTsqg7pQ+J
i+4b67pUoe2niRojGkk+pN6xbHTTKkz9qU1T/8PJNC/pCVNrzNDBDqbToVPth3DQvwZ8MhPQpR5m
oV8WDNOEZGp134GMuHxYgyPOldpcGXfc8lE4t7ZR2h0Y42praP5S5t0V1syxURXm7MiEK7sSQR55
FWFkjLBtJahjxA8khL7p2WpCpZf+mDRx0FqQRJNZfS96R7zScDxmedv55aTMnDrpsc4aE85hFZT1
ilOeUsd+6OvXQiOiqUHjWaGa2ml4gcEMs/JExT7R1qRx8E2kkMoT2EIGHfn4hy2k7aMBjHb4hcmj
gbj6oidBnCgx3gImZHWXJ5D5eYvIa28X5FxURXWcJ6o4HimOvVpH/Y3dyMn42A3SfamWaCKO/bOu
z8UunpE32z1a3XmKCLTTUQ3+71sMi9m/9xhXp2/uCsc07w2b1fj7tz2GVnohu2xonkyL4mAq3NSv
TWkHHR2VK5vS04LhaEPGqnFDdPTMYN3caA2RmfmIPHQGGOUJ2vpblLe3STfbk54atDLDB6UoHw0t
LV9M8jK0fnlUtTQ+JOgxaTbE2qvrdIaXONionEEt95VWv/SpY+7Vjn37vs7qLQzKBFniMQ5nvolI
jjeSWr5QHj+pue6+RFG5q/iarwzWsXzAKsZuyjCHPdPZMnCvPW1wpj0VLrxN9y4HEPmuG7vMtxXm
F6GALT3FFoY8Jew3OZzKVpkdlCKOA5mqitCENJhASVfkL47KmylR7c1JyNFpTcMuI/nNJtszTbPl
xRJAqcmDjLfNpCG7rR+Hsqf1rlTxK+rU5pAl/L0544yXIny23PW/Ji3iMjHpP7pGlx+ZfuHoCFnd
VDt6HAQZhlg4Fr9QyVPHR7IBVkbnw9TfOwsDcYwg/mw11PlDbCAxmtV060r7s4D/+RRJXCXo8KKT
rWOcqasDSLXxRBpU9xSlhB7ms4tKbh1tmJRMT72AUkkPYd8Rc834jp0rKZlQZBzocEBQzSdKs8vz
YV9S7G0KuwjxRVbuRiE3F6Vv2u+duC02fa+U127K6GuMylsyVAMOEeab7czgyLYkxwyKjqrSzFOp
vahqDM58VWWHIYLhsEpBBluxnyAtRJg4QsCWbrQLywQv7mi13DpN0+PJlPCkGPht4ih9j9MImdSk
6n4uMa8whWNWlLucYTviL5hNPvI5+Bg/Pkfytp4rqwe6ARY+SOqyu1n04YlbTb1+bIpPEsXZcZHM
VR0N/p4nMhJjfsyqdQbshidC7FaxexKQnpa/gjj9ScNGADvlXd+40IWWp6bJ9YDceO2FuXa2jYRh
YDd5K1Bs3Tq10x/CeB1nt1m+czoV8LhaOHyFbvbkMJLBL8vx28h+he3402oc6zF903QlCuIOGcV0
6FO9ekyUrwSnite37UolMCHS2KW+nwfT8YVaOa/GkjN3rXqEOynC0Wzk3MU28EZShuXDGejOWaRb
fliCjo/Zf6fubqYtkpd81moPJ1J6jMzytY4quZdqqQa1+jLoLSUP4M5vzoDEA2XPQjDlEpnOrq/6
L6GnzmkutDV9bSbXlvl1JOLkqsKoehyj/mgqg7WLDKVkea3ntyzktqM4ipkwfsBg4uYhdnAVf5Xe
zCp+LsC8Ybj4Vk+F7UEzsg+rj2kwanCU6FvxgUz5Q220zxJA3C53GwWmrZtf0CsNGzekPTkkEzUZ
nrsgkul7mWjm1qGG8qTjFvuiJEWsjIZ4Y2oi/kAGiydxHOyH1KzpObRf9Ck0xNw1cIEkQRyUYdYn
B4PU1GGVniRil0S988L03NSfqFaOSon03THi1zTslS1z9RxXyqGZx5Q2mFmcrHqmDOT8tJGKER4K
hTG7aPHP6KkYnkS9K1SzQgTWxX6O/mbZFG34MJk0To2hzHHtDr0vDT0MjKzA+2FiWrIFClvQXRqr
zjj4fYMyvsrzi+bM015H91IQcbC5l82z+aPHanfk8P68IJz25hm/eKkQT50kfu7O+1qmn3k65og1
HPWsoQlYiOj0Rxu9Z1V1XmTN4VkZm+U6DlmEYBUDOuZgillVOIdF6N9sTKii674h/NYOuJqmoyso
ErI+JdEusUd48g3RJWa/VTGzoKYaCdTRXT40F29mxtRKleM1r6eOXpP+K2+Ivc8mYpGMubxFLboM
RmOsaXgcn7LW2rnum3C78sOhd+73ualuplh2B4va/c+d8v9Plv7LZInC3qIm+L9Plm7tH2S8/32y
9Nf/8j+TJWH9xwAbAjvEQWagr7yv/xkuacZ/TAsghg1EF1LQ38lw1n8w+VlAr+jW2Ka+8u3/Gi4Z
4j9gywxsQ45lwDpW3f+n4ZJr/XO6ZKrmyjOBU07TQ19nVv/icnAAWbJRuskDXFZHbbqgbJaOcI9l
8rpxPswcosJKvsVrpBUDfFxVbfbqTMkXmz1SzMRgti6KMvh9gSZXBmGqnyfLZOyESwwhGsPq9dLq
K9Oiyvd/Tq3vo9Wpr+HqT/jdI6lR5XJB1APds0g1v69aZkNtc7SEqNYT8EjylmXtrWnBvA26fEf9
Nm7rrqD5pg+nUDc+aZSEDw1UQdow7lvpYCVZTK+xQvuBYKg2Qn0OQhSDtFMcSQO9islxzpg3L6bM
WtQq+s/EigMwjsoJqoC1IWykRGfn2Bl/jlkErdKUTKh5JcEGBpY2vdXjEPlNZd10Imj2Zm6CgCUO
VYnT0hu67iucwk811q1gyh0c0XWVrXK8MTCcicy1gVk0XfJdKSDs0sU2T+4w6YGe/xiLqCU4IkKB
Z7SoW/hpFIYhBPsF+nrphqj68+39lSjLlynrM74yvoMy4ujTs6ty5o5O2dKReyBnjI+DwLUtij9/
Bgbd1mHNR+szJ1q8+w+HWarFxVUjxRx7wtCr/GXU03OKL5O+tobernK0DbIWO3BkbPoS5URitL5Q
DOR+7RQIFtaNSpKFX3QxQu5BHbqNGCy8kTj4SG1vQbVYxyh0un2J/QI1S89sx5SWxgnAbk/homu+
nYEhKiJs70Vk71V7EEedMN7fH/2/vonf3w7JPsZWaeUvHR+KSmraQbjQzgV9+m3blxzS1wte+Xbd
E/9Q7Qq7nBy7ILJSvJA0kgNrfRjur35fJiXuAi1HyWvMJiIxpQnul/sP9K+3ia41QbuEBr1IQe2m
1NbiQVtogj9fLpP2wEiTQB6hfTNWjgzVex3cX/1+K9ZfW+zWODhF7t2/+Eqb/vrO729/3wz3VwSK
My5E+LO5P5H3h9FeSuIuYkf/6zG93x1jan4A/tC33XoT3z+635ffv4ZcXQWqGozzUgbR+gyTkRtm
Gz13ykCsl/vv5MsY4pYlhuauRLmLHu6XuxLk/pzDHEhyklewrprIo7YaxQwLQgqrQtgDApHf7/MM
OWtPEi5l39ZBVweDR07Lts1/kPolg36oyKhSnAnpcb8EuiOWgGiSJbi/vV9IS8QXGNUAFsxvSIYO
grhJtDvZAcW0jsm1qsAQOAsnzjnrAe23vGzKGcvo1J/aMXx3qmkrKw0zGE02FCL6y+wsBS0vDWHW
/R9lbAmvzQN1fdjuvyDWlfB+YUj216v7W7erxN5tVXJu+BLm9X8gWlHbF2lyYYPwiZcVTHZwIliF
qDhXKMTK6dXCz82FaRwa3mZMdkzuP5ICeBAH6zgwFvREYSa8yMiHINS5UErLYOaB34Wx+UGaQHRq
bePFQTqKBJkPslm/7bhQcTpYeDOmdRm7/8aQkIT1ARaqOc5jY4mrGNMXWIkLT7Ta+dny2LmcB6vR
qLdy6K7pMv3sW2KhdAUVvjqckwjnx7rTIbsKvxJXIDIkgnXXFL2vhZiKHBWIdCbfVKM5MA/SyQ93
f5B2bjJNKR7dnXQxGySFilQ2yXdlw3/RJOS8LRXRb0y2Nt2cX2rHLvc4nb5N4wK6KfsWGZV71OH5
+F1BN2aqFz/X1lthmm6Em5eekOq3cBYkyItCA/4nrzSCo12VOhmiJLwmyZB0+4ifDo5EbWzb2YJq
ARs8i8tzXi8FS8SQnGn2MlPkbiJOT1ampzJgApum+FNmMCbptYtopmcnBoE00s2FsWS7mzGVzAsk
+5uJQb4xx9OSjjKonSqlBRd3Jzeb36Y2puhPFQJz4vIrQ6OymRz5qZDPGSw12jJkpw7qKiYBzfAY
OkqM7XN4pYmU7YkFuCnkbRyjGXZfMpViU+fzCLgqvuk6Pjub2vuIuhUlJ7jjfKFXWsC2IKd035k1
8lXN6IMZnJ7SurRiy2bwzAlZM2HzK8QPQYfJqBeM2a2KoKCbxpp/gyR9apOQIPOFIaqJglHqeMnz
lIwSLDEo1w3SmnVdMpwrsj9msah7OGkvMp9veWuNL7mho2DWFc5OOikbVa/v1HnBc6ISCiI0yWEn
RNtOqDrEGZIEljVsi1n/CS2yciWpmf85+orn3LpC4M59spUkrY7idar7aZvZqdiJyvhepWDQxkVh
4IhfJ7agOc15fdLBcu8WpISK0ipX8A9AJ0anQ1fNYRx/PfmoadvtTEPOPnx0z3akuDi1WfvF6tcX
1Ek/c6uGho51cJPocIg00lY9x9HfEbfG8lS5qFuWUjtWRGypavJFDpHcjAWxUCRaXSSzWjE3szew
nx9Qy+OtKONvXTHUqHNGG/xsgxulHGfWWXerZUSw84/5sjGqQHNg+CV0D+Pllyj1B7oRjxgNLlnO
Z2qp1ffe7b452DaZm1zGqkCByXOLDaMN6BZcRz12DlpuI5nhUcXw2IOpwJNkhvLcYYB+XexQ2c0V
iUUm8aRWWb9mc3qUphLIdhI7y8AOk8M31dIUVWI8evA14zfEF5+5lrKdqBHcBNVUrkwPZFGle/R9
PJOiwBQ9qvnWjCdPlbN8cBdN2Q4on6gMxk8UAeAw8zA9LDmu2/4YW+J9RJPp14rxbbLYaOjEw857
7ZN88SfF+JW1tvlYti/tHMNgJ/wEZXh2bDMLSpZRakFZgXw10vDQ6UDXwhWsBVa/JdHpQcvcZ/6h
DwmGWK/jWHchQsVL5uhIk+CPdNY/CLeFwdCoZ2J4na2B65mBO6aKmNG3oLYcgD4DI5PKpi1U5UKy
WIdUJTmpevOrrtgi2kGNd1WO3icVCvnFiLqXQmvwx9lInsNbqrhQ49XmkoRLikqe3PMpE2dCH676
3KG2L7NHzc6eWhU3OFboFwMXXheTHpS0pxgYAJpqG9ZYNR1XKQy+W0ZMWpaguHBGRDGruS10EBU3
TMpwDHbvY7aAlbslFVZiyyIecTZmcbA6yAWZVC7EEfwwze/IGMNTGyJkN2N822s+bI++gq02exht
Shl1jb0RVN5l93OQdHLsRfmx0FKOZflBEg+VOOZ1P491/iv3PXYaFBLEVQZky8P7GuVB1gwTpsz2
gWGCmFOar3JxIaKF4AmU9FabTJUwND6gBNlgvYvtlHBQC9nNUrMdKQlDswxE4gjkBGNi5AbDRF9c
h+eksWOfZjFuWZ7klb0UUZN8aJ1GeiJMFF8rNT5YyH2jxfi1UJPqYOOzn3OiTbOp2oWrBDUedcIk
zbUeub+/v4oyfuf+dsSg3s0KJdldOrpeqE3r4PdbtsRyN3bl22SgdxuKEr18wZxCHVPE3msRdb+M
q2D2X28rDGvHaApKjXoP4o9gRD7TEafJTtBiuWlHLIi2tFFiNAmRymspwRQZKuuQkcwD2GAPr/AV
I9CrTrbjDp0pVtCMyqsRNcGOefwZCb0LkvWyKPKvSzphuESZ17Z0dEKfzm8XMIROfY32CpHB2ko8
CPsgXy/CHDLCLJJzS0MiKOfhRxYpM+Sa4ghBdtjff7kVZLXa2sB43doAVp4DK1rmgDPGjHrD7H2I
HuvtBdYOSPfXnC/dFpGdXIXttXkc1ECKsf3bhblPG2hRYa/Huou1Hn/ul3qth4u6dMi9cckPaCwO
R2s93RvmrG7v7100G7ussG+O6dRUiZxocDLyUs9VWI5rVX5/i4gbEcPOWCt7ZsQJEvL1JWsXSDSV
wlCO+5z22xVQ0SlMDPFM6/8tzDOyFDJV8JSp0SUamssCpeLFiIgQ1R2mARU3dyWUW2onXzJG7dCM
lY3HX1Y7p17boH06XZ31Esb9H0tu5bvctOdAGRnri5bz0RITCerng1D2cah+T/A540D6TMjK2WJN
qj0kRKZnrrcI5jWGE0zCbmKYD2FJvVDG1o+7kZiOeZDTGb+WK5lgKHRUXEpeUreN3a5rtR8TRy57
7KqnM1tD/aw0lVco7bvo0+gFiAne1ToxfU7jysYwS/N1AMjLERg9E4kZcx5Wl16sQSl5HW0BGeSs
hxo4KHPgkbZFe4tl1JKYaFJ/qrRX29Q8cec5rKssmVYiUJkVFTZVYg4i31Di6aK58+OUdxdyZa58
Ee6hys30wRB/6F2bXaGdpeWio2qpoauUaUssIh7QBpzeruhsxqGEc2yaOplv6RKPO2FBLMqEZOw3
TY/YsFQwHs1lGAvO/9wwOHkV/DiN1njSnraquhSwCor2CBeKljEiUBdCwhWpSMfoa2A/R1Jy6awY
aezY/mHONA3gJO1tGHvkhDHyXw7TbDx0iQPnJR9JDlc4yRD5yohPjyCIsgTD8wgs6nt8EsChWRWO
HRmxL7MNdsjMNe1oVd1XA+YNUH5WHZQx3CnMPbZVQ3N/TgaecoEdwrU/bMd4iOUkjmtyK6YW8zGd
YoAC2fSjdaPvSjnrD4RKA6IicLS0S+WChyLcu9Kgqb7k+8rA3TpzxnrU1Yn90JzA7ITLnvLhOogy
P+Flp55zCAjocWHYEF9GfSTEMWOlSnmiPKmL5lbQLrWTGykPZ3OWBnGuCI0lansYsJ+9rlvbeQ37
jp00vWoOk03SKicUSPibBzbpkQun5vlsT1qgUlFA7CMybGmFOLb5x+ykHE8qvtfcBFYUSwMI2xhq
foyBye9XV4iTdvaq4h32cewgyEDUeUuo4EuWmX23gKJQM3znc+tW2wy1mkbT4SDXcTrSDX8Blm1t
anAej0akPjV0aQ78sUA9I5xQDihSQ2ntfVllCDcbQJvZlBHdguV6jSJ3VrP+DKXGFt1jpk7juS3t
8Xx/xRGFjrCSqr5ltSW5nHAmSspUzj1wdcbZxVcEkSGGqj/nTwP8Dl+EanrCqqgifUX1x2YkMF+D
ckGQtIKA442w7HGHxjVMx2GrNi5kGssNjKKxnrNMxk8imjbv0PYgKlWfuZOr+2w94yjQ76V7w7mq
ko0yvMb4Xp7U8pvseb4qgCHNUKjXwapCCH1O5pXtT6EuUACstkempNqxpxXLcewK/K6DpCbDfn3r
8gjsXR1n17z7OaroOKZeb49xb0cv9RIFSt6Qs9ryR+Rp9TWKcz44FlKt2PaKFmBWHrXVVcVpStiJ
2MRt059wC/6wc6GfXSI1cQK2WK4FcJYiR/RNrwMhcaV8yRp4jTTs3FNL6y1rq+FgGinzEbe9kjqE
9tQQL/eFtluYA6L3PyqAOunKFxzvCWKY7HAJ0Et6alXMgaHm3AgyprXuCFjxY3SRpoZlqiseYl29
sht960LRgg2eHgkFEZek4g7sQ7mRNXRisy/G7WzQhUBnrmwAKdU723ZfWWjyo5i1I0fgT7RE+WWO
XMxIlg3KjWTIPWo8EFmpXUOiGLVAc2K5y0kaplpxbL7ZRHDHfGQGh9126C9Jp4F1QS6yTzNwr3SN
iRsqFLFTLPCFbjy2Ptbv27SM8mntpk4HyIj2Z2+N+76ztjxT3SGxmpxqKlnv4WoflT+NUcWS1wyH
qIpFMImflBjjAfZtdQDOvinSuDwulpP4peywS4MaIs6TYXNTHdzc/iOlbH81qO4l8nh0hIp1EWYQ
1wW86nL+AWXT9EKLR8ka0F4bHe7kvtbC1+xSuCZGfitnql2Zj5TXgwejPd0mYx96ijpVHlrHXx3Q
1k1pkTaK8iPxbMu0PSy0ziasKLAlRpsG2TKwX8Vz4hG07KQxpissY8swq/M6jQJ2sajmrbUGaOBw
7RD8Xu+lGJrDBUwMwiZZdW997jAzbCtCIkzCuFinjV4iTK8Qbk11NG4aGWU+W9l5iJIIldZ0ypKZ
ZgzFet/Tt0YcQhjWYl4WzRQ0fVZdNWYh2MifUzu7fjGDEe61txyZwElXjJPLiDmIc+h1xYLi2s5r
eHlp+CJVCVBw/GGMSwwYoWF9mgUOsywpbgPh3iJyjYvLJHOG8UTNGbe+KrIlsF1ioar2IrprPVTQ
Qq1w2JnOMD9Huo0AKSV8kIwIJrz2gKEYHURMHu01J4IFC94CYoXj66rqRRSmeLIufiESilIAe+MP
s62fkqxGGEd0COwZdATOFL7AWQX1IxRYQEYaX1ybFFHTVc8yWcKtaivxEZovYcaJy6lVe+Yk9WtY
1Olso6Rn908Jga40oms12iaafoRutgWvkPjwOOFFOLCv9J5Gh0S7hlk8mU4SFRzCnmhDAkL52qrq
dJN6eLOMHwAw5bshU3a2JW83vdN9Olkeiw2rJAq0mE5UaTKOJ7pAV43hsWnVmZh10k1SYYR7M2sV
H4wZTc5OPIE6pbws3DNz0/eZmWswNgg8RoWLHZIsVmC96QZjTbbNF/XC4Yj9EIrLNtYAbyIyUs6R
qQ6gzbr2UIgRk7RBp2u9YfVWg40zbUurni6G2yFJLOsPtYHVWY1pfLL5108KNCFpFZo/0DYDpB3+
KKK6fp15EJOBrNB4pfgrEIOWWome07A8MPvmHiuZfwiCQQBhONXedJpN4gKpH4vR8HOOttsCo6LX
s9HAGGonRha4brNx0A+jWw6nuM1QIKBpQBWgo/lf/5aOzu2G5DE20opi3tHnTVakA911U6AEimKU
p93oOQxrOD40MkjSp8oiq/L/sHceS3IjWRb9lfkBlAFwyC1CZ6SWZG5gzCQJrTW+fo57VndU11jZ
2OxnQRCBEBkCwv29e88t+aMbWpbmMU4YoWZNdetFtzPK5HObtXhPG9gofZY/GJrUok/8AK7f29sp
0pgCDT4XAKbYG2/RhlNiSnBjnN9QmDhMkFCPY2N2ZwFtYG8RygX8fE5pBbnGqXeqT9NmUGSMXn8I
NTu8dXxKEnljYAFfqFZNEd8I5uVdgiYusMyxPtmVx3ytQjJGDXKECqaJbVxqJcGHfAVGnG3grC23
WgPTH7rY2a0ZBzM9G7kSrSUQ8bTxjr1TXIeJ2z6QAoq9teZ0C4uFVArNInqv9KpnPU/XI8Zd7Qqb
aDAuJvmyxfR9hJTOWTaidAHgP5cIaBPqBd1pRDzfrGZeD3axiuuwQOLXLMVHX2RtoKNtIRtOz6lH
IjYoRHmdOAwuQsqrpNy06bmaKoSypE8HMx3LU+bW+olG4dnHMcw1OTp7fZjfOIW18zXAyL2OUZhP
doDtwcQQQxiiDfem1Pmmpm+JpKl7GVpOtNjNDnuLc5W7YOL6CkhXmrpntUAui0BHawHxCau4s+s6
21sT3CMvYgjZFNgjk8l1b8zEKW/42N6QaHdWCibQHvwTWn3trnfT7zP7w5lJ/UgBn3PBJJy3Atv3
LbkB1W0qzMc6mkmqTnoyspmz7txsBnyyTI+lXIAK3OXl8OiPzFRJXGvvGuu1dv3hjM202TJ5MIlx
7PPN2lQ2tai0Oa+S8AW0mdS83Lg3Y21+IreAfX1Z020yr+KAeRDfBD/cJu5q94TTxdskurVHDQui
EN7HIfEYu/qcuzbNEKbY8ta7ueP4xc/1YeFNPZr8qLclqCKtWJIbPxo8nOnEDubp8Amc0npI2Q19
LslPY1gHca7falFl3DLnPa26a183YJWscWVwnp+syu7uULzlWEnIjii74Y4CYXOeomShvm2R8Emk
nY8PeYMKarjx2m2jCS4GTE0DMgXgRtjtqS44CeOX72/8mRkLFad7r2cnEmMLmDK9xlXc3JAmCWME
BFtei+fJNs91S8glAVYJOdFhgVKup3nS+Nldtox36MTHq5xyYJf5IOX8KjkVRUmdZlyCCTxdkNJf
7QzUpTQwEf1x8kSRR4unN1NAJFUpdrYjFVWFz3E9Or+TtP2lg0yCHu59gD64mrqxuK16JB9T2g0b
WNrDzm5XSIFVvFlRgEG2wutY0x8+LEg4D1bOpR4Uo7ufwApTFyLsKtHqA5hIYxuj5H4lQ/da8Q2E
S795Xdz6sBQg+vR8is923j/q3lBDRu55rzPD9NobnhUnmgLucwSXZYPtkl5vYvg7ZyDnEzBV19Qn
Z7HFiTk3O8fA7G2xcRva1HYNSI5c1wqN2aP30M+UpyabUHZN0yABdWidyoGKEtr4XyKaycBp8B6j
mzkmeBWEzkWmG7q30qm+6wuZs+Ey/RgGRrYwXdGewWkYvMY+iNV9gzfGDpxE+XEyhpfYG4cdiFyN
ttvdGr46sxXtR61ZOQXC1I99OrcujaerqreeSYk1LLhgls11Z2qtYq/Zw9VXL19WtP7W91MdQLUt
CofnuAEERzWXYm8ha0m1bMQOIFuHkCJMFVvwukZklbJSpvkDvkqkAJY2ytyNUi82uSs1COo2yJIN
TSsSbFdfv1r8iSKr00PBnWKG7xYmV8yO0EctkFmeHj1EyOlQA6XJVvXtwfpQOqNWeDTaeEvAA9IE
vfhRCG+gLAuEvL1LcUgAm6FENclKGU4CNwjRRG3QIE5XEWjQbSNCTIIpwSRqEefpbdhjCCTxw7jq
FmvcQWIAG0cX64xznpmybT5wsBBB6jSvNuxr5iwJ1AnmMtU5zY1oQ9O/2OKgpIzhGHV9XjhC3Dhb
TrkYcCpCeNsof7srffr+ypXXXFFkUgd9MVINFgU43MAXXP6USx9uBhkdEKpxXPFJ1ALiTisj0mh4
/3ubJsBwZ0v18rc+dIge8ZgxG4FGMl2pT67Wqrqc/3JT3eHWS7ptcSERIuAyCpapLWrN+/eauhnL
L6wyzee1b27jhoTOokb8y4k93y02xuJJLnxYwUEu4NyOkoqgFjZXr9PaYgvFjAjRjfke1D1W65zO
p1qomyteZH4XRJpWAQzdy5ZzF6064wC+DPneVlnTpJ4vZRiZEilknJ2pqtM0plvBgDcVLfM+Lz50
tf7NWIS2i2XRVNNZZKpeyhikI1LGJkGAKImWzvIXYUCtYTRhIF/m9r7r0zu1iUbifIrdV0V1uNAf
+noEHD7mCMrk8aOUMpHjXRXVAnhIq6EcO83H6FE0K50IZJCMurksRlFdD6Y0cMcZqhFSC5lXyYow
zUFj55OtcUR8SBmRSmYyW/eARYwv08j/C8T+N4EYSlasH/8sELv/VTJ3yMcfZfLjP2RiX0/8Uybm
Wn/g3HKwSFsGOnaS1f8tE/P0P2wyckG4ORRtiHBDw/4ng4CUUDY5eHux66AVsy8MAuH/4XIicbD+
4vmD4/V/CxA19f8MJ8M57Fq0bF2GqNL0oiJT/6qUzwvRrUWtL8c5r+mOIssIi/TJonEMCJ6ypePv
YXPflai6wQA5OEFMC54yIU4dR8DRb9z8saaR0KUEQfcw2fy1b3fkD0e7womGwJ119tp8nK8rt3uY
ANrtCgxC2zmeZVucYT6BGw4kdQa7DIT5JyKob2J+nCfaNr7xVhJ+vQ2TlSusBbHdyTPKnkK7NfMY
CM1tk9vhffWRtmNCh7BC1c+cd518VPkxYEErd6D2lBbBIk1WEyMxeIfFRdzWZdGbL3IGY/IiN/i4
GtrJSc9DB0ksfmQQwpDAp8zYp1RLTPc76YugPhjxwRn/PXXOoRNoD+KlYbxV+9dWZTAtNmctAMuK
liZeKF8wDihwx6JRE1ThMVoGehniO03oVuUpcZThYOA5JfcB+NIMxN9sP2jT/QYI22wrob04MA93
a8rUclgSphC5h8koRiPjmDdumIeBn3rpKbG6m0zcTHNPMpHFdTPG3ChKMH6hs86oa13vNEMY3DAk
bk6rCeSvJXzndomXkDmrf1U5400SWf3ZcD66uMuuxWjdCE24iFhIcp4Zdu1ahvaHNqfqojsNM9XZ
zfaiM3cQGrCOLsgHljrXycQA7DDqlheQQaAdRJq8WRhPKKfjdkBqwBS1hhheIYTfrC5JJWt9HtsJ
pAMt3HgkFJnKKVSmz9CofkCuBbW7OpQzXSYXFipu11ncraZTP+q7/mbNc+2UV9GdXVUuHb/YvPVN
ZBaVhVqXlG8u6tdz7ddnDSeUT6PiyFkelB5wOkGw6XMIKSzocIwTKYa1e7Xh+qEVzCVDOxzCF+Yl
JMNVuFWJ2CgIGRDBvuxLnT4lPVQTGjoTnQYVjUPqNoDy+TjkFZMfd4KoF/8EAwDOirF9URAmY7hw
aErtF+ng3SabV1zQEXdFkXjsvX08ae4pZTYKCW64LruoC0C+1XvdyY1rngLZuWc/CXO+OBfDLRVB
XJojWuJpNofTWo94wUf3vY/j7KjPNW6I2oHC2/TRZu11bLkJI1rCFzcWfRHdbX5OZchT5u7Jh6ML
7zx8L7QJ51f5tMYGe1yZ3Fhw2pA3uOjEM4JTTF3fGqP4hqDnCU9ctzVBAjDqak9tqPFR87o7VItz
U/1IVmcJxhl/0WI+LYleHCMCun2NborRwOaGmdctRXTIk/A5mrRfXuKXQTZPTYAn90QOFZS27Glx
4mZX9Hq3qQ1iWGApr53bk6UNdpQ8YbgC7t4zovaaJFKEJC3qibLjvAUF/8ybFQ98yx9JypCkTAx4
kNGwy033o3GrQ0Ui0p3w/efWaK87dC1b1LTpltpBf+6zF6BT11OI3w9AKt7NtXjI3o15/JlNwLnX
eYA24KAISTA3TjWOBGS+M47hdA3WdU2/hY2BNwEOfLWJybPcDxSTEXhILqZ1Dj0SyIseheicMQFd
GutDIMy9Mpp4X85jgwFuZPfDqbG3Tf+5dLC7GS6542VGd16nZI2yJhgyYJNJQ0jVILUOaz7uqdg8
tCIab2uCM4/AnKHIWe5hWpNjRzshWg4z5cDyJTc7/1QVzQHbbTY0h7ilp6RzfiCxEHSkeWzNdZsw
aNoVXvPN9ibknbloDsRpB40u3qq8NjDBDcl+GJdYmlmzwDZsGi1z9jomYwirUsYhlsByx+60NIQZ
zb3dva4WJ7qpf+5tZ9mkkxcdDXh1m7WI8Y/CiHZEcbeY1oM7mvupmgCjR1A/qnR5qXMUwonbe4/f
VgIrgwxrzW71TsvYIyWVxFqIDO4MZGQRerbx9CuR5vp1CcDWElfTlKW369KHQL+i6iZzEod20mcj
T9f+ILD2F9nWL9xPzJsyGCAETUXFdWyJ2INyHwZNBoOOASUGKwy89k+rMB5126U9FZI20jKtdBzY
0E2VfKw9WRQwCN56VISw48AiblGkkL1htNs+dLxTeHQH/YP8qGbXE+miSWpATd0gqoCNQ0k+aRTr
AjtdOcPAoYjE78YpXzObEwZ9LfIU2gQsRJ/uDY85ymDrXRDjEAnX7NGsFnaF3iQeoBVPgAzofTJj
X5oGuFDJccxA5DDqjkXSII7UTqRSOry3l42+CPzHJKnA+M2o08pcr/62H0NKpzTOEbhsILqBAXAO
OBe/N3FOy6Fb4j0CqDTQ4NL3+rRcxdj1mc8Des69J70y+k3hmuve7jXZGCbYEE3AXmCF3Vq5NWyk
ttStNwnahCByqkPDPGXjhNFDa6yn0iQfJ65pEq8nWmkGWCGSB7H7v480K26oG+7SIeOjwDAhxIwJ
Q0NRI/LFbeGXR63LVlnGE/DpmJ77vQdIc5o+PYm0aL0DSrQf0eK++IvvBaJpd5FdzFc6pJisWT6h
l0ArFBETvnU6EIS87SO8Vr57ok4L4MeGA+d92jGgn6F97TztgKxAWlHfIrga27TpkO9hPwX0iFbm
3DvpXcgb7Amn2VjDjWZJIbYjbpqIzKck5yLrjlDuOBdsBmALXNuWXR8S88ho45DX4SkZT3bb+EGk
oVz3lu4D3lKRUEHI0LSbrXdt1A3DEab3g5lG10Uv7qpxfM0A+QbJ7N1g6kEKLsQNsdDRIZ1Li6Rg
8xRV1Vs7UKFpObtt3Mo9JEb34vsUbAng/EkL3dvPmriry/FlZdqM5gldKriM7TS75jnqCZgDdeAR
sUAzvuZ3B4ebEoBY5/ljmcQvZdP8lBaprChhgYYOekEyOnLvGTRWCvXcPYRE0jsxCmMRs/dhgkHu
GNSMrWqB8BQ6B4eTg9Y/TMcrnTZA5OlwpriyR7tKqt3VYupt0mZyCIJZ1nPBnUgOHcImPxGSN1+1
ckp7Wahtjpz1qm3sABI0PGacwKlVYHv7c6GkI63OIatF+0VO4VQnKVEoPHWbgzMn4I3uhpxzh3L2
vY4koww17A+opssprZ+KbLA2Y9JqAaFr/VUnp5NqkXWg69SausOuJ7DA8oNoSoscKv+FFALFUr6y
9OWps4zuoLZ78k61phbqEd3QfNoSgH7ZpNZ8+Rpfr6lW1YONOuQqWS8Qk9LmY00JUa3GpyjR/ZPj
mihQtQyfWGkzhUcQc6Ue4K6LTtkzPLmQzaBYytf1lAj960/I2+GQDpuZa9Ymk8L0VjoZ2sJFWq5W
1cbL4m/b1Cv+bVuYdLgNRHv82/bLTS8E+ZKmtLCrihN5HGvAGaWESQmWlMCrdiYXE4TcCALjNa8X
f6dkWpefNZVAv1wRD9XPnM9oxxnt87NDbn4t0DDuSrUNJ2t17KDaX56s1v72gq2UxDtSEk84EpKk
fy+UqsyU0jK1LUHKC5yFPFb1FtRLZWofUy/4tRqFzhsaEZIIpWB/kDUutZYp1X7eF/JiMmBRRwbu
0whDe022ZeqU7rJZpBjcgZwbGV1qB24qo2rVzxZB6Uf0rtbVd586nM1p/JBjVc6wH3v58yklllq7
qLOm/oYGoX4yV4ndh96M0F+tKl1W7kUHu9EyPlb/pg4jtXDdlF+hlkcUndhl69EqDIzatynjcugI
MlPQLFPMUjfVGm2P9soa0wa+u1z1xzRjJgpdoXSdo6ir75rvIcxN4JXD+D8uUC7u2Yz4s4YkbFyV
LacSk5iyDhYr5X36O921tbQ4UxP7YLfhN9jQ+ZWrQRFoGErvs75p9zVgXQK6rib0NM9lJew9rqIH
iCwINaIyhc+0cLkcUHxxvmQy5yTYf1Y58jCJ3bBsDLgxZqSg8fL02K3Op2kQhTYOaJkymm7G6oor
O0VtMOQEmiakjHatn56MmVFElGlQ56CRdU6XnacBgakxhsWtaVZcIR1EVGguYPELFFqhuwSzHdV3
Oooex9bN8zCPJD/JJlUNXCOG57NLczjpTQRn2JnK3xzhz6i961PrMy/TtCQ+Drqe74sBWTRkrBhJ
zj0wKk5gjhOdFm2h/+zB1eGqgDd5TG5NwYgQ9Rot0phM0mNm9jibMQ4womD3K+RZGYkSp6wRjUSg
Vi8b//YYda8vLQyXx8G//o4LuN5QcrxR99EXhzGsVteRQm6FyyasUASuHopAMjORdMqbXwumJRs/
z7jOD2g90YdhBM/XxjmRmEMfFsanP/jbxuEI1Eb/ftZJtVIv1E3SliNfrc0QEGbtOp+cGb0qW9R9
IaXL7ahlU6C2NXKKry/OWd05yGdfXuJyk+huirkLfH5Ul1zKsjDOj0vU7Uh8oVadFyDj1eplkaN0
OhBafUpzZLZI8gTwfbn/e5Qml5wCKlNQ42vb5Q61phb4yqc8aMuoPpAlyrmC56pFlC0/zC7VOZH8
a1Pd1dbGYJwH5InvS30vQM+SQxpa5zrR+Q0tx7rONcPbu/KXUr8DMhHuUL9rVJBgvFGrprwu6cJ+
M+Da4qEl0UMtFuwDV3A5os3Yrh6JdC5hBgUfrQWBeTWltYnsdoGkjfyTcfmfTijg4X+uXbYRNO9t
zMn0822FpFUVukt5+fUn9ZEznHWuAw8qXB+qIklO2oqmAm052Zo3X3RaqQBWa2NRLIdcm46RdHVZ
eJkP9mgembjCX+bQCJjkILH9cmCpE6Jyaak3005kV1alHpMlyl+f6f3sq1rcKr8Yvaju5I3vi7SF
TAM25Fo3D8qghdKn3Vue93Bx+rVpFqESkZ99ljJU8lX8dJfOEaCIjU28hSvVtVbekrGY/VINDrWg
D2IVx0FeEXTUnN05Spfq4Ov5lTJvqUXXg6xqXb5u5epSz1N3DHYqE4LU9SNVS2ySyzYu2Lf+8ij5
4pe/qP6Wevo/bvO6mGvK5RXUmnreZdvl5uVlLm/vsi1tOFjDiJpZ56av4eWV1YPdYmIU8vXeL8+J
cy/Gt426XV4k1eLrIZpJ+rqjFEC1oFGwDHQXxsghyROVnxQMk32S7AYuvUzxOZSx9qEgtP24Ol6c
exXIH/BIoLTS1DmuU7RROGCyjJKt1QpDRoqzy6g9V+0nl8XserdtmJh7Yidrwj8eUgHJWDU8Eo/L
/0ToIZSYApF6Ca866OV1uEZVxfxfvh/1JvR2fJpMp9x7OE6jRBRHR3MRdWMV2XpeTQoZjUy4mgE0
xP5KFE1yiq02JYd5CtNTIUegyWLcY3UAvsclO+gNfHLqNbiKY5abVrs/tIT51XlMAm2PMAg9zf87
z3+BfOiX/62xIByTJsA/NxZu+Vni/9r+yKr+PxsLX0/8s7HgO3jMhW+TMorP27YcWgT/8p/r1h+6
5YAyM6Gr8R/w0H81Fvw/dF3HtY4FyNRt3fUu/nP7D18YcMF4micojf3f4Mau+M/GguX5LshlR5i8
Q1t2PySi5y8IHloiNA+YIl7DGJGHllpgcREgWcR64KJiHsA//nmQjZm8LF5uqyOv12GgjFrpbJUJ
emlFuW7wCoyFZZyqFRFLkLdhuKEmB79fGUnzKkduTumXiUeWzPs51u5UU1gtpsmjEJmIEXzSslFO
V4ZHDdlL0rqhbttmeBZEIxyGiAZ0g6IBsuFjORIMvcbFa1557/EiHpG/6sdyvJ1rHImAVHbOYtin
EG+hxjS3TFH4OU39QmfyudAnsKNTQQiRuaPqrkN1yghMjvHUuZGH+dvyHqYkPVshVjJ3BTua0TFu
/KXfhpQVd3NoHXvcpsBwEO1zRYOgVTZgl7j60im6Zxz4rfGyx66JHha9f4PP6G5NmzALkeNP8Uia
dPG3AbuhHOXY4XVTgngk8ug3yRBFi013ttOKDR4C1BplyJBuvWK6sXp4OdpqvzXFcmdn5YMhkne7
dnIGiQyFOd1AZ8uPq/7o6Bp+h+EdzxdSPcuctgTABcWcrgf5gn3cvc02ttYkg/mEPcmmHI4MbV6C
DvfgvkjgWbv2DHKrGik3l48VMGDAOTh5pEgA5EDcl+81BCSG+FFB8CKdD2Gs5zhpv9ee9xwuzRPj
l3tYzS9+bFCPoTQXTenRL5wbn/G/nxHj4DYPpkbZpWvpkpBpNNfnaSJyPo4Iuumh8Fei/EmVZK7A
VSPC2+VOeeopGU0T6kKhlFr9PgLOiigDJP1V2NlXQ5RQICE3UE9kfSMMMtc5tbo1o3mJM+x/NgZV
q/lt0vILFn1dDzGktCB68F0Ty5fxy875tfL6uRgZr5FejTY6tn8zIsT04ZzTPqLI6PYkzU6c21c+
tJbaWx/ScbC4AzteG78nU4OSAK/7vjVxXBKfkTQ5itDJ/6iZiWzbqb0ry28TeBKuS0m7MdgfYB5U
T8ZbZvJVYSmnuWQ5e30Mr8Xs7+X+VOvVsdI90k6WLsj1DlX4mt8n+amctDtyIhErOlea69yZ49Jt
xGpDdEmog1U0lbps+bkCGMwdRngRbfLB0/VDn+HFG2yeaRQPLSGrVJOzV+ZnbzSrbvvBQYdKMShK
NGimBQV1rTZ/Wr1+rw1Xbg9Bp8kYyBNaCojJRBrlEVY3uwZWm/rFnpyfCHvJGic2RRvDCYl5/uTp
FsXHLD35K65hD+krMoNma4I008aJXFSHHIjOui9dakZNHt7aeXOEkf3W+CUZC9mxFQC9qI0eDGqp
rdc/T3C9wZ0XO6tkT0bci6jYyV9r0r8CpFUObl/EUNOmr9Nj+zSNHj+y6wbYDXbTYt/Ya4OpFt8n
s6IIIZA4r7lOeMcGe8qdXpr6xstMRCP18ps/8L1IrHstbvoga5MPBA8nHQdF2LVPoZNSQS5g9E3O
0dM08s3JD8pOWFdoy6HkSproEdrkCOl8BCtUyc+DzogfyqQQitN33phW0WxsYjmKhS5YVqZ3neGN
26j5nfbkrfp4idrnvtUf/aiW2Usc02Mq7of4JqdaISFmD45IXicLpRMD1qDpQb7K8qReTfcQCR/d
4YAh2GX3St9H4aW0iZ3fnUfFfu0z9CzafHZy/cmnpogpVTRbt59+6fZt6NOPjjwsB8mv0KBPUufT
Y0+6C2+yhwROvq8FJ2zrr2W8ixG7eyuXlHgIn8Z4/OxE9agDu55r3qQA+GaZJNz0GohWb9rSEL+P
/fJEr7vcuUPxQ5vbF2MS29G0Xioqf9hvvU3GzN0oSVjP9ceQi4A7Lr8Ns3yepuZAfu/vOYKxN697
zYRsjlJ8IaaS3gZ9HTfxt24OTcwQDE2bemdW6EgTyLwgmrqhfNF5edNz050eGsz6hH7M8W2DCTmQ
HuF/OinniiG+hxr3uS4Ih+fY40US9IMMEXfg2YrNupbgElfrNhmtc5SXxyy13sJE/+WGMFYqC0HL
Cq8uttzr0ByJqZ7OLkZ5bGHrPfbJ86y3OwuFIu+JxKMCXbCZ/8BDpevRox6Crij6ayFoGRf3VhFW
fGca10Fgv+0AoYBQdbM3DnlePuRj/itKxc3qdO0etskPT8w6Es7qnnbOJpFH17wSra2hKTbi+NcK
kXmcmAuHPUXuFOEqpi6g7O8O/P8g64izRMPcR0Cfsqwc0JS6t14Zfo5w+0gzwgdarh+9Gb3Oc/IY
eQRijih7+qERWB0YJXeu/q0Maaba1JIDzVtOcyMIanXHEzbp61nL7peY4cQUbmyXk3ypEZqMYUK3
10eQgTRwaPZXYbNpHToJfWbdUAVDMg5cjYzLYz1BPbDdtxln/0bu7b5ZGweCAARZmMs+ms3v0ZQA
8O7ERyHah3GCYUZEiV98K2P96C7zL3/udxoq23wSLxASnsqZQEp3Hr6nbtgfVg8hFtLrYUA8W0G1
o2hDV27STr1/NDoPsN9cPYjKfCSc9+z5PZWhImDqipq/de4NsyWnmAd55bPfEFgKyd6aTFyASfpa
r+yIOrCA2iELlw761rVrznezTR3Xlc29itn8SgZmabPfjFUCuwa97bCSfuvl9AGnognQJOJmI+o7
KEO4WQwpNlOlc3VjDxFWi8ckPzq1BWXFukLXgYQkWV/Qmp6ZLROP7ZOgiFAjXZ2fcUY8kEunIJ20
D8hI3qa27+w09nE9i5s+j52ga/L3njCgg8yi8TpxGDNs+LoOWHIiROpg+aV5TmxzOwwm+s+kfHZq
DnGnaH4IK30u8ZMFbdv8wnad7b3mRWS6v0tJnkPGn1/Xsj0XVhqHg3ipRg7XuPZemYHZtfeSjOhG
hBu+0feOsba337Gz3S0OMJuoSh+dIkQg1Oo7DdHq7Kbrtl3enN67olQeIhNOON8QIyqK+UPUdb4x
I/22Fh9rRSbllD8bvoSjfi/IzJaRYMY4Bm3OGbGwumeiQpDwFvqbBuE4ECN7Qqgj2ux4ChS8t7km
OV4YbqCPtEs4YyKJnDG1DNMIrbrYFGJ8Mrz60/bvha+/T7b3s4srDp8Oq1rnkSlmpTdLXGypJr6E
fjwHQ0zkBGJxZtLUgkUMjRYXEaZma6tlM+AeL7ozKRJa0Bz1hPFRFn3PRfaRNtGPJltvY5E+Iua9
xdB2AxPAh0Shn0VHi7ijrr1W7Igm4hgnnl+XEhNbsTZPqyfeYYifK5sapJHnT0MOrdXgM3ZzWG0S
bV+k0/1URW/44BewuchyG8F5V+qMViSkpfWsmTFCDMw/VE5hoSbzN3qmISev+j5kYM1HGbDCY2rb
TikXIeIQKtucghkMvXm08+xnaRh9EMGnLfBW6d7ySbl8o0d0C1u3BGQoyRWdfWZErlmFR5+x2svj
vJnC50TqELweGkQYJ3B8qceuMb0Sd3yAwmhtUmQIwRLnjzgS+Nt9xB+wyzXIRrqOVvzs4BcMtDIU
G5uuZmB11RtRzdHeaT7LznpMNQntz+Mfszd9c+Px5zL0v0wqv4y0P5BKkN2g813FYfoIdY8QlgF8
FWql0erToxEOj4ZZHBZ7ujba8AyHO9wsUfs+RJ3HuIMGG/TECnVXmh7TxP1mpsU5bJrfcc8ldjHy
dyjDWxv6XU9pOVjN7MEYEMd6rfcZ9xTF9HK6MfQMOfpIfltMkEqOMKV0af1l8oI3b7iOwy/2iN9o
O/xDxclzNPOw6A2X/+HJqrwPkZIvbObegRPuXKyATl30U6Rd0EHs3GDx5k9OOI8itmmJP0w17spo
2pQ9Zb0qznaILOn3Z80DemKfznTVHmMDQ1j6Mlvl8xJFXP43YWHnG8wg0vMCbTfWNfaX1DozINi3
A363xp5PibdaoC7MuzV275B83JlYORBldKe+wbGDlw6ga7EfzeG6qaYns53ijTZWsBDIKNf9Tyta
HjuBFq4dmvtlMl712vse1um1lgK9CnUOMA/eoFPCYu0cdl4URZNmnsaEYwpFz08cSA+0mw/tjEc+
IxoiLjlDNf6raYTgbDov3YlEx6buWnctcvasN17Jods5HhqjcERXMhXH1C3OOLTSSSZ85nJUa8El
cUgxb5IpAC98g0on3idiHjaCXB2xcI7yaYoH4fdwMvrTUABAieJyFz9DPwUk5uKU6xZC1LC5CCkB
AmT9Iqz41UPvVU3uLabPIKqHDZGMvwYTBFIzXpcmaq/xVxKHP6N1+oaE9oNkZ8I8GG/D32f+fW/V
7m+kePBuvBnteX2Y45o0REZIsQ9+xwD6bpYnw5iv2+RuNrheRmF18CoffSxhemI4NiaDhRmQJuZg
onpwlhBQUtXPCPCvYDLa6P2Y1Pp606Iwy38UDZPINSbTep3j73F7Z2USHFpzmffBGPcJsolVdDt/
iX8RwLcfomeb657p7D4H2cmYrcQ9lpiKVdtULTJVZlCraR9GuOyNZKduFqhq4pp9fV5lwHxZT5so
XNajath9NeeiuzhpplNfIu3z6/qnel4+R2aAzyLa+qr3qzaqznYpS8G2gwnusm2uTWJAtBmR4TjU
X+1h1RAeRwhtG4z3ONzN9ofq/qoFcowD5o5u3JaODG5uJmfjrag38dN43U6TVf3IlwX9WI/ex4ny
pK+qrXBWiD3IuqdRFoKdzCOlaJyh7KhizJRkJ0JWv9qEuQshtY+TftvJyqv6tKX8XLbdRVskG8VV
L/tDaq1W3D216oO+l0FAZC+y06pOsn/pL6vblRaV20w7NIZGrg4iRLi6ssiTd5qFZPWyqh5NkmGy
ctTSfv5aRRy1c0onkSZXftAO3jckeYZ1b9Dari6t9AmXCN3PnCq47Lirb4XI0RroCoK4y/evnqF+
HbXta3dQt9UCtk/OWD8+NvSI+2l4VF+FVC/hhJFfzWVvUPe088TskzgwNEh8FepNmqp1BjmMfJae
csdiNx/9DEqjI+JJvYhVklK00yyxL8j7Ya+jBFICjBKoyCRaqzeXR06wJX0DFkVK8sYarfuvlq/O
HAgCVwcmi9JO9T/+8F/eg1p1c1RNhkkUpHqLX78euVOMoUeIfqoVHcsq2tBqFegZulWPeZ4lX1/u
rHpIfzlqgAKHy0Z9eX//BkUT31bJwdNW4lpjnIi71IvftQFgxuUbBtV2ZbpeyTWOH1S9pUof74sW
WJZ6L2PY3JFzoO9r3R7ppxQc6JOJm1R+wep11DPV2j9u84caDgSXm63aE0ZixviIxH3LncOcHVhL
oRlcdh/5AKdZeYAlHYHRclQ99XmwJ/zRNLnJHIcYkB5D1Tr7x78rW/VhDMjBL7E7q7+t/qR6t2t6
4zF0Y2hYOe3pa0+Sh6bak9TNy7aKkFJ5RrLN1d2FbjPtYze/dyONHVE9Xi0uR+tfdtGvVXX/Shn0
6Ms6iPyyv57Sx8Q3vvZduf/6VcsGGjyJLqfLEa4+nnqK2qZuRnIv1McR60TG1+Qme3WfpXZ29YjL
8/++C6rb6ldTa//N3pksuY1s2fZXntUc19A3gzchwZ6MTtFIMYFFSEr0gKNvvv4tODOTeWWqV1Xz
GiQSABmMEEk43M/Ze+3rz8jj6+4vj8vDX85dv7ZC9pLlQ2XOLMoiSy0UTbfK9L1GlMla7RGwyX8n
OYEdGbANzVt9m8AIc62G1dAy3gy27mxs576Y20eHQIigBDaaMQ1Uy1U7pI+Fi8u27k7W0myk1vhY
5MRpjN0KS0BLjShV672hqL6oFLR5E20ZuSGCoT2iSbXVtTx2yN8Cda6Gg486CwK1Hmhrt8BKlSLD
xlqzPP/3u4ULa21w9S8ptLtDZj9DLcBivmyCeOAuII8D3S5t4j042+lggmJohoMxDuEWgld4kg+E
ITcKm7Y75tHu2vKVzV7ZB5Z7t408NxrjX+3666583L11jG8//vvHb68cjw7tN0TR49miP7W9/aZ/
vNx1V/am/3H2+tL/OHH7rbdX+d2522+XjwK8fUcrjaaFqKfNLw/efv7662QD/JeXn+nDQ5VpX64v
d3tzfnneP/7U28sQgA0SC46tf/tVCV8uLVO/YUOC8HClj952x5iEKwSs3r4j2ED9u/0im4hyI8/J
PdmXkYcN0YxdoCq73zYwr43wMEU61IxYNCia0+WV7FH+GCRqt2P4QvaaQhWTUDnuSyat3HjyCxAu
w6dXQ60qDe1RdmYs2cmVvVqVG9zGQm6/wtfEsDYn1DRsx6BOy9zBHSqSfa49nSu6F756uDdTd8N6
mY5Q0USRurlarZb7kQrIrYwL+5oHS+bJIr9YlF6ya6sumix5iBjiPad3sNH+ZpbKPWYSuyGaayqV
kMljEt624ONZmdcFRJ2E/jHtf8jKrgpWVvy998u5ulYdVqFQghr4Isd2IWDJzbAgc6/nEnXcpTin
ifGkJ8sTetMzdxEpyvLzlNxZuScNX7dz8aDzHbBwr05TgkSwbpj9EnIhjuPssSs/YXls1/prUIJ9
ke012W2L6Yygm10EF7fu20RDfM3qmorxIv+qlo3ck5/0L+fADjYUBqvviZwUXztw1335QffE4+xb
11vLj1N+xLeOnC1vRddjOb9EAoL+qNrLZlwsxXhyd8oXjYy00aVx9bOPBbGkC6Htahm9faLyZFKU
1GaZq3aKyjswR3WzsxnlZc6wuQzIQb+g4ORxOCUJMNPsxWomhJ99Ww4nUSbtYbK/EfyM5Eb6Mf/e
/O4cFZg9KTraTjoJpX1QbtqCMkDjGOnmdm6qwhYgANVlTw1MuNXIQef40wg9caAGaaFL7L9a2oyI
QH5OofyI5G7HEBLoYbQFR893/fZJyA/m9ulEMD3WijMRlbZca7eN7IzeDq8XJQiFTTqlP+XHID+g
331UV+VHqZPuTblLfigCd5gpcjS9y5V2/YjklecmPWEh00BLJHIqrmEq6pMz7dMAI9lamlyX2fnB
QuRgyHTnOBXfAzoJG2nIlZoeCC1YXeXxdZfQV7goEetn+Raqy/t4fb+XPXmokSlw0GIaYIueJ050
d9Ok7pscIOUV403kXK3l7vVaKu0YChf1M+HSmrYxpq9RDyYwbBkZIkXT14TGBayKSAEcSdqlf0mh
WT46LyNFQAbPBhPTq/wuEdCK2XnZ3A7lnjxnKQqNByYQ8psW6Yg/lOU1pF7gfz2b/4W0QrM1/f8L
9T99FM1H80+35p8/8peoAnA/ugXHwqlpmp6u/VNUof8LpD4OR9d0yTZZcsH+ElWoi6hCVR24oIbH
Izeov2ED9VdduLG6Ybuabf7PRBWq+ivUn19A1hQBerZluLpt/wL1r2htQKQY7ZMWBAdpcBnMTj1T
BB5RLc7rUI3tXTGJnTYBeTrFi5LdbEYWC85yP4AuyQ1u5vJobPq48py8NORev8waboelnq/7trb2
8kFSBOLAFEjoWGrc8OByGKi7zjj0FRMS1pnyCXIjH5Pnrhqz28NEtaAvJzKgdvQMeixQ2+3iGLWq
DHdo/K3PS43okxWLOOUg4eWpmoIntut8fVWXyaEKljPL/KQEGozYYl+je1PXufpchOO410wFiC0R
dpkeE+5r23/09Il2joZ98lznzd5dcGNzbqlHuWkCB6+am71pxEauJjlFU3m/DyL05fvoBAUpYhg9
fpk2/XI4CuN9buj2NnScnQygkhXRpsnm7iKT6jV4qcJGjlEtngS5ySyTZbRLhdk023MWkDfteJZ3
HSflYKlg98lAOjNgWGon9hn/5jIPGz/AbXWd4Mk/Q26kdO12yN/RbhsV892iZruJ0eSePNfSER+H
rN0XSRXsKzraUu+Y0KdjJVod3LVtMSczFcNc0UNHIibVYlfJmDH4WskdfmxRZ7Q5poy5zZQt6X1f
cByOxxIL55F1eKwRH2DH3A2Qpk1D1B+DIKbTUAkcNLORbcY5jtG5QiB1veasLrrJOIff5RjlfrwP
0emCSoebaGjQiIqOtrJR0ptUG/qYqTofiUlD1wBCVlIjTEFqcUkXn6Qm3AuDZnXAH7VPj1WavE9K
KeZVj0lpYa+6PSs47AtxWbpoWaLLP6Yw8oYZyBLZcjstJ6s/aJT2Z/ONe6zi21xV8Ry5C4sVabth
H2AWEPsWxPvC4ZsJ+mvjBWWDHJ/SkpwJDMJD51NiO5TYAYCJ9Qbb1h+g2A2i8lB/5POswTGQzxZ5
ODEbWAAFZvNzbL4F4ypuVGPfJyb4XaiOZheYW5LYoYr2+nelMSYUV/XoE6rdXTEW1YK26HImWIKI
qFVO9qifk8d0ncPbsmQmZ3rybbBSkntUIcjV4l98+7fLGUMYONGuDaj0rAZyqX43ZbhO6OVlGlgk
o3eFte8gAS7aK1QiP+oes6OSn+1mBki9TA+HBnl5FXkeTm2QEcEElnEOiH5Gntusox4RhL1kUgSd
eLZH2jBz79hHp+5fMugm27Qj3RRd1C5N431dIv3Sg3zfwECELw3/z852jYoC/HbntiVsRF8qbPip
WN9C5FwPo0lfB94df0BQb4IOQWecwFyreoo4jkpDa5mam0Dw1tmyApAzdZGPGmTI8EPKK+WMTq+9
bKuM4WcItX9V9t68yVoqkH3s7lOCQfwGvDpClcbatdm4k3N6qRyWMxe5J8+5gwbB2E6oinP1u1VT
H6sqZTSYy5AMZ5v2cbRgJoiDg3jf9ECXDK0mc565lFtXaC4WxSe5XGDqSVqSY5A85XhGC4AFU2Kf
fWjdOByhkIDMcGFupAvgDYhWIZpy71SWb13dIst34bprVg5NE7vfyzQKLS3fvYLMiXRBv6TewzSF
+qHTZwoUWKgxz1mzWMHmBt2CPTUSjBA6rHCWXpqP+eHB0wR6XfnOUpmCdHcaYtoLkxW+2PrjnBPc
Btya8SXyfDWrEdMvi1o5yNFZP42mnVzHZTeC8rr0fciejIu9qgmAa+HwqMSQziJIyqYQAB01HMUx
riysTemaKQFqwLpMYbTHoV+PTuVbSX1WdKQBBAh2oEHAlMg9Qq0w9ivtPu88zGoIjo7aYl0hLI5v
xXIY6N2PCgTuJoqEWE/Lr2pjENOWY/yEn6fRusqz0xARIyO2JXbUoxVy4x3R+bNsW3blBofHX3uo
9TeBzbBZhzRIRrvFTT/FIluRmrUOM7M8GLqRnwhGzUFkd/mpG2yxQUNHuGNLviytJ/hCBJ4fR1oh
hyAfV164DCiIMJIjxprZyL2jqjLCQrGzt2aK4rHpfDRx5aZCqF4M9R5lMLEW5SIpTpryAL/wz5gN
eW6yBZXhjLz7fGCcR3837TTVOjiFOh6tqqf71nLF7wJPwJIYnANyjUs/quN+GMaZengP3hc2QB+g
6E8aGq+BYYUbgCYHSsVr0lbCXcWzTvgE+hPaBqyem9TTfW0UwdYOS0XFNsonldfEiMg9uYmYCO0M
Z0Q6TV8YJ2cTdk8jerbENu9aPEP7rsLYv2pbIzt6jZ8ROAY/h03higSjavHamaxt4mXaky3zG7kp
lj201slhcSc6FE2Qoi7nCs9mWFi3efaTov597ojhrGugKSNc+KmOFIMM3qekHOiqO/2HjkKw7hTq
e1n/Foflx9QweTMgY9Ii7Oj3Y7cbTeyVk/MlF6BAESqpGOedI1CBTYArLbMiDZ9Ol6CCfZvSrNlY
XXCuFdGvREQIDtqfY6owvkSGsq+t6g3axnMajJRulGYm3nD6tDKxadAWDlyMoLDiSxtY2U5HQNO5
po75FMGgFXuvyMqpoc/T3iYDQkzGH41u35UwEw5doG/GHh5mq8Xza+2FdNURhRmUbhigq1e7B14f
Z6/IGPO7nDmeMeGFjDNc40lkoAdw7ppUPQNtJ+oijN6JLlz8RN4GBjwK1hlsGIxfepzQEexRLZYZ
4z6riD7J6FL6pHv7ZVMu94EPQVjsWhGVdWhLJII487U9yUn6QxXZL3kxHfnNTpSLeyqgDSzX5e7j
cWvBtYmiZUR+Z3r2liCcDsZcDxxroBc7mvlzrHupL+IlrnAeUZhyT3J79Q/bpHftZcr3VjXsbZ9V
fl0n9ipY8Acz5BLSWH5oPf8HzPisaUtsHcyGXQjsiwYgaOWZUrwH4mKTz/GmLNtd2DdcdFp4GsUh
SCD8ZwtJD4LC+9gYXyc6zI99lCOsIXBvdEFJ6RlV2vG9ssropFv1AY71wJjWlMTxOPd6wzrbHCbe
Xi/4cEsL0GkSoRZNUnCyMeqrBzvvkidwo1S5jQxWQe4cDHeC72thsxttlBuWuxJjchntPFnR2haA
wSysyW34opMuu+JLQL+rWGiv0EhAem0LkySMsrCNbTaafjTjJYqj4ltfKts4TrjlJbDLnVpDaGGR
JRWpGeTl/t3tWnPrRerrYAG+SuynwRL5HrnAN3zMiKMtk/xpIFTNxdb7bm2Sxr5xxnK4dDaYvw6S
I9yvlWq47VabvW+ZO1xw9ItV/9yFj7j+iVdoKbCpxIHUUa1jcY5eTNdYw61Q9zP6fohu5UNroCQo
U29Cq8PTxzEx8SU17w7/YVQCdFITxEpff06cF3sOhC/m5Nwi5F0ZhDT7QknWsLPnfan3j1MYJb4z
Fauk1i2U1t6Phsi/XWAOydpEwr2zezATEHBtvxz2pIff90npcRV3wyrLTXcNrHrVOhWYxm5sVp1H
p0GzdtlURisV9x/q5eAhXKyeiM2GvP9S5tYPBdgd6jJyuBt3u6jAAZG/hWPxiVmfP3twoejNaEY7
PpiV7kSfJZweRI7dN001s0+ttT/6iloMy2X4Gt1XqAOsoeBjrDGwbycYy76GyXQS+UErmWjLzs21
rSIbMv1ISc3ktsESyxJBcG27yWfJjXzS7bCQDZlbL+6Xh3/3I/+Nc+RSXTxFxKTKYDlgdhQu/ipj
ueNqY4DYUh7LTbw8cjscjPSvh23mjFsQupc6KOpjOjP3k3utrYpDqIYrUkku5AC4W3labvLlWben
3s7JPdtumL39pw/fXiYpqRTLw+kLOSAIfJY/Qb64qlgYM1E/yVO3J8rD6y+Qu3JDjvAyXTQJMmBR
8dc/oGTmvINLfZiT3tvMonpLlnscgbi0p4Mm9tMaPlEmNQDypNzcnnM7V05Lbtjt+JfnOD0x44XS
fssW4cHtab+8Xio7AL/8bLT8SbdzMBLhhF+f+du/rPMWfYxbjH8+Sf4oYNV2mw7Jo8CeNdNEdh40
NxxI5aNE2DeUSG4bCDF/HlYTGPohaAGhyLlWL5Yyyu3x6/HvHzP/fhX5/LSOctJnS9ayph8wJ+ev
s9UVyeu4HORSOCvgD93L3dl0WFSMlbKWfMUbfVEeyo1MYrsdqlVPsqpT72+n5F6hhMTUN+OAcop+
x+3RW5LbL+euSW63l7/9nOp5j0JQVFcVQyNmDAZiVBc/FTufNp1AvPS/Jcz/jjsMj5eKJ+s/d4e9
/Wza//Ma1xDC/p079+dP/sWdc/7lIJjXcH+5tge0Ew/Yn/YwV/8XxUMTYoln2vq/28PUf9mGqlFg
dDybHNIlVh2DURv93/8wnH9pnmsvVU7cYzqBK/+TeFLd0v7dHmZxU10YdiYzEE0zcZ7xB/7THhZO
yGCLJIwwDFjJFkHDz7yvGmy98T3Kyvo0GJSEMlGqgNi7j7Yj0nNSzilM07t+O0WmfUCGBKg6BLQK
8rYo0sC3zFzBD0Gn1XY+4iS475grbkpAH/iM4PimlQh2WQLldwiDS2wDv0BROalHnfz2dR162E/0
hYM7zG/Dh21aYoNiw6E8RbFQ0H8PxX5QmdiwVKy2+Ow2fWv4pKAfaiTvB9NUcr+fFFIaiuHDCaP8
bLrkN9hFSEbReALdOJ+ZP69mJ/X8MKru836G0AQsOqOKEoGDHUi4O3hRE5F5VlwwQVW+mfQgHvUv
XZTHsAOgyoIzv2SqMT+Mdqls8gkBbNXgPIBGWa+0KfXWohXeZjQ85u1alIN0KqlAhOBysjiFG6CP
X9KOfGsr9ut+pBrHzG2tdx/1lJlYeNrpPvFUcp50B0RQggV6ZA05iUs9oF5wYoeCV5U6K43Ud5Ln
2grHCNnUFTioIe4Soq8F8UIEtEVkVj4bvfuUk8HWlFl5GAlPwJrWXFBQrLR9LvRn0fbDWY2UZ4r7
m6ltXkHBPFpmve4He0vNamWz2i9qcHjx20wcTewRe6QqJwpo9zaRGn3nvaiO+DCLYNULLEWpUaNX
m2qfYu1heZRFRIEsjUitYpm/eeXSmw5Zo6EopEzCMpAimGq35L5kRLmMI84FrSDCKNL2KdRrUr4z
CsL9kdV3dnLV/qL36teYGvZ5nhDK6qNWbiOD9UMFpy/W8RRkpSAWJzXJbuhn4Ruu1fmBZre7BHgi
iWAI7RsdKj9fcEy+ebNWK8c6dTEqe9T/dVuc8AzVfOHC0q+4ffnYDHErUZEvJx0eUB7GZPR9h9z8
rOq52GpgVAGppxe9jpihq8aT0PRzGliPeubdlymu+2p4N8PM2dRa8rViaXhfA+uDSDjsFYOAhbSD
DQUnaNPlACOUxtvGtWZDpk+jc4OzK8/iaDsU2i5V9Zl3Ep9MjzjKHLydMcGNqBaZfEg+FsbJYANK
4k0HakQQbAmgmPIZIwGXGZpcFbMyQsfgTPnwscemCEma9CBjuAQNfMWmH3D1GxZrk3KT5Y670eLo
S9qY4D9mb4H+gfgXzl2Ld+nikJDTt+3wEj2DBnyK6yc31xWybpZILjH/SNqcwnqp/4CMfxeQFOUV
Ktei2eS7LqszxNqiI02iHjal20ZfB+shyOx2740EivVzY0BgcmASrrlsvibJU2UBiewG4feODtNF
s+6cOqmWFeu6nt4Kbfw5Kb2zi3rrrrLHQ6fV+tbRqnVpuVQrkXf70dhTGosyvystUppcvV2W/z61
bponXkWxKXzEHkw0Q/DY9PeBTvJb7ZFTbmV3TlFaDAA2+VACh5hjkuzez1A/wtLIITJ1VIViCtnN
h8eafK01H+PY5T5MXH8K1Q91Xj6gkJxITTe3DnYjp48YyhA17RX0RGBN6u/IeFmN5aa5y+r5UOme
fs4GKMVECT2NlRe8RHl2rLIvgP8JbY6Lj6kDRlkaUXhsiO1Y1WX0E9DBRvMG454Fdgjl17k3wqA/
jtHwSslxSXx9xbxGRAhF3n5wD3EauY897stU9KAm+5kej1ejg0XSu8nwQm4A7J1z1/ppJ3/Eiv2a
zQtvafJa30r1n0NHUhEeW4T+07RSLPXZwV1KD/073vjhzrBK1nKZSsRAXm4NHWWz53y6oADX+eRG
PhTdbdQaayNx4ZEKRqaqnHdjCU2my8zw0d5RQK8vrTLlVAwFn24d57vAmny7RdreKx55WYQJpg6+
mdRg0d5ZpwhnfR2ZL4BVF6qVqPwmIbgpi+kWQ94pM31jKK2A0UyKbaypW5jkvMdOd6ny8KVS941b
3Q/9sBuFYAGYgGrruUsGdaA/5p66Tk3SwCqRYxaylJ5U4I1lEQyoeDqMwXGDfQr5fkokMikt2I01
23en4ktN3RTnYpjsKKi828SC7PM/vKz9iug5XTtZ9UjxaTxQL5kDzBPpdA+Q3iTngRGO4aUVnY+u
MVjVrUGsl0p2mRrWO8MW+TqADOfH1CEqK1Afsg6XDQ7Ncxa/ci+o1gHtu52jhNpdH9EprLmtDXn1
YGBHeSg1qrDEKNqmU3wddTM62REaXxamh64tIDbXbUnQgbg0+8KwyQ6glplEdn/nLBi1sldPpup9
iRtlwVfh71I6lQ0OZcQe9j4ilcFKnI3Wdl9mp3pBVkz1iy9KmL5hikFG7g5vnsbXUhur7SC66YAX
alyArbs8VGZ/MLxDFYt5D8eQcbXaTgoZe3N179LCImn8JHAkGZVT33nDBA5kpiLjOjyvnr3t1HuP
hKFOj0FXUR2e5h/dhIs4XqBqXGrvoh6eunZSDk3I998jojUXfDGZcwz7ONDJspkMiHornUnahu/v
vUX+Y1nCse0KL6JeIChBi58l3vdtNZY/q26yibacXF+j3F3D1d7GFp61cnCPOHIXjWj0LR+N57pz
021vmk8hE5A4S4B9eh4V62ACh1hisQLsFEwtXMycsFhuR8DLJp/k8zU3hf7i9F9jPd4HM964HOsx
MRR7a8zze7V2icrSw/fKcRpafgokUsq+vC3RS18G1nrK9XfaYiApPW7wCQ6EZnyz68U1UuXPWuq8
WR1xSYTU26h0VRThQos2VVvoe5tkk+2MTnNfahoq3/jDUrAY1Gr4nSyjYle76Y46+MmuhoYLiHds
WatgjvNe+gKzW+zaZ1DN+tYLB3CNDgWm0NJfc3jCK9vOPhLyMCBwE45DGNjKIvSdGNn+KZ/a16zr
Z9iIUeiXADmcmSTl0GvP4YgSBBHIS+Uh04V/lK+bQUkvZYLP2nFmcSlHk5INzGTxqQYVaJhCoSgH
eH+MxwQASXsA4fcYa8I6pcL6EH1cb7R6flxk6LEVkosZfgUuzIhYvdu18pwmrekbES5zkyUd8SFK
s5+c6NJgaSA/Yn7MYvSqlZFY2Cu0P/Kc4ADTphSsgcqsmT6t68FJDqKJNvCF6A7ib1u+qKgrtw6f
84HZSnZ2tZEpEmNdPAQ1YXtVuGmbQWzc0MKZlfY4oCbskXV9oRGYbWfnM0kFvqohE7shW2Wp/qko
0AR7HfeDoqufTai/m3ppHxolvs+4i57wm5t+TtVhpdyTYkQG2TCLjTIVT/iQ7jVZvKQomcx3VRk9
BnQkNjTPmFJmuAgLZIRrbaY0Ksr82aHuVTbm41SQtKN2NeIg1djWjfpUjn1x1zL3cSKm6J7LfWwQ
iG/0ZXBPzGo3L6uG7slSB22N6f/RMayzm7eXAHc7Lbux21NS5vYS0EYzFVIJiNdA2D72CnZTgdup
metvuVm9MeVlbtdQkjR61vS0zR4II6WkrikeVb7oIEyjek5b7DZFn3QXLcPx1xiKy9XN++04cDX5
GfLCxp3Zdy8jMgWm5ThUY3KXtnObT6deIeDANAwouUZ4aOdx8INE746Z8gdjDOTaqsvfaUw7lUZk
ePdaq80W+CiTVFO/60OqnCb/ZugupQ5yrYacavT+6DmACoCgrVzGVUfzmJsps7vF+GPQ13XS+yRQ
ZybWXfVeCayiENC6/Uyw7cpQQjxIOcBKzPaveGR2s1NcJieh705E2lfqxN97DJhBko73TdT/7IyG
1rZJQF2VWw8qi42zRRZIHSf+mOOeNwJbO4TLQ3z/ysBsDvYQfzZGf1JdvqMpF4BPftZnlJ0VqJCX
SSljqMnV22RNP7HAPgG1EsuMFV/QqJ+bi6lYJJcVl0Iz+ZuahlpkAkK4UdyVo0afRJbPK2Yi7zn8
YtfGcj4/1El8bDrxwSrqkQyz10GpKXkUs6/rpzyr3hdXJx5XDfLu7D3lVPItWlMreiU0AJGThBlc
iSdbeE/WGH64MERHr97UFsRLXQWQHH4ExBt5tba2TG0bsrxxzOGipxlOMbIrvb48oqIkkIIOWQ49
UO/tnWWSudTYezuIPj3tZZwB37J660fxDQffWrO9F9MhJxcH0+iBwvC+M/v85vSMIWaAilx807WL
Z8Lis9GQcGtx1Yy1QfEwtwx/TvAwh/qpiMRrrPQbgY93dpsH0yOPoM2cJyyVJP7ODUslbFZRgjMe
0oDbst4Me1Sv2TnJckprrd9DkNTydEJVoBMSo4z3lk1+81A/JLP+tajLfTIMa6sncTZghFbga1jl
SS3CO6JtMDKPRKMxLoy8m3wdbTKUQ/2xVLVX4Kz7zMRyHKbWZ9r7SFgvs+JSQavSZ880Lomo7ydH
eQBHsoEc14lyQ8DROQRa5zSKL2qTAqeIz19pCUPNNdTnqCAGL2FU1g5Ey+HKS8z7sTbfK2xkaqNf
EDPfdelGV5QFULsJx/Td8izmexWGNoLCmP9iSIxGF8By932kRjwxxQHrBqg681M4tGuC/VybSBem
dnZS3Dl6Rzho9N2zxscsGKkIkMSj6s6D5cIEFP3zYqWucooGy0dTALS0PJJO670He4nUKBC71RdC
nFJfw2/ljI63AmewFgp+plI/tp6xjwyxdi39zZ27AVlU8DZwR1rec2Vwn+sSNn8YPQeCTFTx4cDx
JDtpFSxWh5J6/jx5D50+vIZEzoqmR6+S0OEBemxaL0wrXqleZEyjWD1DJ35I7R4rLAIGxLTWlydh
R/WpUDRgNQvYocvTh5TgwIMxMJ+i4nJRUlU9x1azU8sZY2XPoCEiZgD0vIwSYIfLx5Sp9iHsPdo+
jWChrAAcdvsd9/7uGBrkIYbq/dhRAeDGlaxoWF7sQflCNuNWAQOzVwIoHi38D1aAeLiyJS5+Ck5o
wc5z6jDuguyoy+pnafMHBAAhDK6heXQItqycNy/v8aGyioAGMK/GrqEjmHiYOZT5LkuAuijBXu/o
56tq9FEzrYt7ctizMt+omns2gOxRuWIaFxp3VpR0W+fOdi/1ElaYRDqL+ejC3PHT6Y1PZUChzTSO
SM9uTSs/WfPtuZsmmBZ0Aek1ZvF+FuUnIA9Y/6bo1xT4BpRNwzbymgcRInNqlfLNJqtgdCAiBI36
WSvD9KzG95WLGdELCsIbWouYYvfCre+hNxJlZavOzpmUZ7uHiGQMr3pDCaZsqFapwtsqsX5PJ477
Yjm/k91WrYg1N7etO3G14bjMo61eq9Va5ETtDEV6iVXXvYtD7ZQGOnkMItrUcxwdFXp/fUA6XlkN
lJv43lla0+FN09+NsmQSLb6bPYmPY22Tv5ZZB+SOm0Q3VPpt5UcZIGoYEKnMzpnmPnGhYdw+F3gM
Fw9kFNXtKaPi6VtqdAznnTpEmLJ7e145GHBXdhr6mSFOhRZ4u5EGNGW14QeBV4JwISVfIeLfN4Jh
g1AOd5OnA7bWXtssGGPdYslRjl+SqPeZbuEhL9p3zaWz1TKxGTI4FaYyHSwNrmhotSd4Kd6m7YKv
oWmvqlqJ1wNMgsJrGh9jpEbw0ICHDUW+YlGcjOdSsKL4I++5QDunYiVp9V/tNmW9MHwhwYBU3bru
VnGZMIqTesVvdIyTV8+0noTy2GV64fPsdBPpLPxyy9mNRpvudT1gdTdbe+6pDkhlEN1937BKYHKG
I95YD06bHVLL2k+jfawhdhPI5kD+CIihaihv5BohlWP3ozSGEWR7WXPnHqhWgaXuTPegherge2az
KfWOeQFxOy0GKtg0zd2Q1A80XtGZRhi2x37cVMo21cAPB5QCEzv5MWOPI+SAID9mot+dwPqZOxrh
6VmgrDrXIflWqF9qr9mrCnZrswsfwH2BRFTuwOPzrSbwYW3SghGsclYsCsh5d+nhpWHyIDLze9x4
UKqS/hyXIblywTaFfcElCsS8duiwlKJU1gtItdCfA3ImEYvxwtAU8cbeZSrlyyJpH7PSeO6UkuLA
pIAjgJKaO+qx7XGbeBUAiFBVLoHBzATAU6za1dpGbonuLt1Zea+uSSIO2lcUB9RjyRoRHsR8M+3X
pm40QBCojBawLTvig4fa+wFhn24xFSk7oTGTY0vcUVDdB32+DxzWHUoMAtCpx+IYtnR7Q7plyPUX
xyCT35HsuKj31rN+qIJzBr6JENLvtWLqBLakw7JkevQy4oPACOvHsBE6rmAiilCaPhhjqxEkptFK
TphblDaRalHz514d1iRIDBAFvEBRwOBSQydnPPKJVLCPcpNHmX1Ek2Uf9QnB6kqebL14WusGl3rD
mLlgsDq4Q3pzIK2vOoaddkdBBiBmBRpTLJBMSjPgx5ZGqyn7sCH5jlff8CTBmvgf4hVVGBYbibY3
p3jaUU6ujmLu92TrTrsrP7nHvCH3BkhlJoQXUi4Y7u3o0JWPuVbFCYr/+hRIFqj87dGShCXQFdlF
CTOUmryLGIkusPxj5N4vgGN5jlmoPy5YUqhJOsw5JIHg34k2WPClekTdhzK0fixs/c8NQQ/jms7K
m7HYA8fFKxlJLqrcdaT1qZIepkVJGrfcfwrdOhPBiuu6Ma0TyJUElRP/QCkYQ9YXkDqJSk1buMhy
03HVbAZd/bidggJ4ZJYrdpVOJClhan89F4nOnz8lzyUE3PlTy9B+e2AoaWAYFZO5UjC8AcPbsZTE
7PP3xiNPAq6O1EDF7aaqdULKPK4Ct1lIHnqn7JxOORJX0kLIh8nk5tUXJwvySxkyH+4hcY8DBewq
D045arCDaxJHqGJc1jpN89U+N/y6rdcALFw/Sg9Lik6Xd5C8CxYriacoSx4BnrQwfoQgnyAT69Sn
LKjvYngvYDao3Y/oDLmfDvHZScJ5YdiwctZTaPi9/XPWEetBrz+wJrDO3RTv6tYlipyqFJmPekhu
Tc7sliokAgHTfR64DH1NoaoIrvdlSpphZ04AoPhSnhLT+E40aY8yhgpEOiXPWpCJs0K6otAgMjBG
H6dwXG4ChHvCGtE3ZdA9mJlHHMkcEXY4QZYmJ292SRYtRyPZEyvNXdUJjzNxT2uGuXI99x2Qlo6Y
9jwFMqhO3bEM+m+Vkr+oI4E7CfUglNzdkD+yTjQIPySeMiM2wh5qh+QL26AfRFxjx4bYhJUefrL2
zR6EosVbO0BXj7q4K8zBrwvxo9LL+0a9C019XxksVQx4uA51z9x6TbWWPJ7a+Jkr9peaRXVWiVOW
TdnBmEBjKZBuzCy5GIb+koIrxHO2ylP3YJsdkL0otlZhPz4vYrUkfYZITb3l/7F3Jj2OI1uW/iuN
3jNB0jgC3b2QSA0uycfwIXxDuEd4GOfBOPPX90fle3iR2VWoqkXtGsgUXCG5XANFu3bvOd8R413U
W494/46jn97qCWLkpnqhGY9YqSQyeojK59nijIuBHbTB8B4X/v36Z2vPYFSCRMl1aj2Ik/RnWSWb
gQ4+g7iZvBU9LAi0QyNdPNmW+2ppTHAGmrJ5DBKq58xaLernqMRbxytEdkZiILgN0Zvt93imh12Z
T6ojsAEOBY1KgG1z+7q+uq1Fu4HEEGfZE2314Q7y3icLxK5snmVc34zUE91wm0qPnZtFlrdNUCT1
z8LXI6/zch/V+nPTTfvBXNglJv3Pduwor9jn0gFnrTSPtW5pp7b7ZqZTFNp60XE+8wBWoZkyCdkg
FxSYZKE2Y1J8ZZaVMzEZqqAEF59UipxcxWppTxv0ygvq+PlbbYIRk/Zyamt6UEY/lriv2u5Om6H6
+GND3dfZ7O5jRcdhb/errVkjQkVk3nBo4sS5R/zIpmApYAzZt3lVliER7v22XHgJJZO99a1jUCQ+
yOsIB/hdt0XFLtWMGEK4vf2mOWMgO+fJ6NM9U0rrYjKCS4dO20YmPe/IoOEbNRfl4CZdPw+FQ3OH
IgscedVejNl7HZT+wblSBLDXkY0pvBGI/ctGQQEZ5h+AiuuNlofSVHLfjTnBo5H65lgZDYQZLZ0h
7mRZ434eYbnTr0GfktpnqOvDwXErnZC99HMuPWYh7UPitL/cjEboAv5oLogQk7Y2bhMfUVvGIELn
UwzEhIQ2xtpRe3w8vrcF7XBe/OYRhfhPZFdqQ8L2WlCXG5Ivkebyw3pTguNhk2XtT7PVN+S7vDgJ
X9IoGfg6Vi/KNe78eRjBCgxkclnaPm9e2GRBtGF2v2p7na0FovLoR5LEsjUrvrCREULJ0STNX59o
3WARSBrdJhQpoGcU4JTOSRI03/V+QceMwpnjhI/EUyfbrV6RDt1aKJAD2ghpvLxinzia1ngH3m+X
dMCb4ANa2yzp4ZXaxgEM1rc0tpudt5pvpGJ452nWHvkwtbGG9i9J19qd3ZYP36d1aIyYPdv3A93s
Ny0Wchd5LOanzDXOSjnvDSVYC8yctTQLotp7bHznE7XwRuOwKUX/ZVbLQ93cu2YVzlCRNlPEsbje
QCYDg+AmelsPeBUvYZ/40C/kUVga4paK5kRvPWQZ6WBz+oE18uA71Y6nRkCVQy+OnN37OaITQ7Fg
BvY8PcdVrbZppj0S7XCuh09NErvjDUiibJ3QotTaQl0RG8tgeGh7oSB7drF7GZq1h9PD9YMITW3m
zLf0qR4c17kXefdQ4jcuQdZWubi7/t25y9ONnmUxuz3Ce93qMW5BBJioEoyFktvSwaImDh5DCiQq
omwmODR/duPJZ+oqEWWW85fmd/vKW9Fu9FRWXiu2IrMh/uaxJSZ5M+gEiHuqvPhl9OgYWSDmUe0L
68Onj4t80/6BT/l+xN7aquY5bQjrVfGJLLJb4Q83ScxZcfKhp6Jb7GgUyS7mDGaJjzafoRK4753n
/fLyT71C6MXsjEgqPwQeRUaEa+BiYequ9AMn15GmMB3WCTHlqN5p47JZ9FK2kd2+5ESrlc1HKotH
xBR3hA8gu7SWAxFDOShRF2VWPZ+hz9zovvXN1q3Xmnhfp+AFUFsek9nNyWly32eJmmGm814jpagZ
w2w02qfU5FhsBwJanJBx4Ife0zLu8/o5HaabIXnU7e6HLqlxVlHw2O5zvicstPu8G+7WeF0jZmRj
zce6ok1sLPQlvdootoSIMwrV2MbPzMRqYsmUvtBirswL2RXhrFtvzaKv06voVEVdUKJO6F20s9Jm
lqLbW+w/39N+eG2zTt9CcbwTsao3XZo8jB2wWY8OUmb1b/D1wrZrP5vZei+a8qXMKQv65Llxhu+W
m60c2emBWqPcsX90WQCSaQsF5yMG9+ozndjQLiWwTX3afJ6RB7QtZqA/VUjHIcUevDUHWuse0ko/
11Ng6k2zZdYn7nIYlFtWmjJg3wZcma9SJYLE5RNFbkpq/UhoHDpEdP1J/UZDP0CYpDPw6phLGtlH
16AIiFgoGIuJndM1F71gXmzxxiAnQGc8jMxvTfm91YDLzs0JbzfDC4+VEgnJic7rva2RNOHGx3Sy
PsYhw1M/f/Nm44OmWU5c8LDXfDQNoih/rN/vqCJOu+1IYJqKeluAX91i/vhm6e4R9idnH4cp3Cjm
s008IolwToFAGnuHzPuDdDv7ru0zNqCm9qNqeBRbeyk5a+pt02+QQZO6paxXpAEHq3Qw0TjGfIxp
GV/Lfbf7aTr0pzoJRNjHOMPSfFcOEYVKwykTpSIg9R+axbNoNeOzVSCjtTHAg8/hU4YOQp6tqWzw
oNI4woFbDtpNYyTPmVn2O1llNhurez1Lk1PPpEQU69hsYSIDb7Ooom9+4rzpMXMBGU2XOYteOn04
Oa2XhUbTnggyxNRQ1l+ErXHKMJcHINR7N8kgDhQZ0fD+2sdgFNIB2HRFiqrJ/RBtApHOtQN3SnER
YDNxsulQFkZoMeHfwqNztjFtkA3Tg3FfaaCgl2Q8Nm1Bl85gPukmr4253PUUkfvIM0l/hBVHCYRG
YXbfEN5gG1H+lnJLbYl54hUJZtz9HBp62YR5fzvTXB36ZuKU4bxPtCvCpeK8wodr7UotfmwaiYI/
qiKiv3cOOY9V3L6ZS2qE4ySWQEOY1KIHh6cqQYPhp2J6coP/oLtherN1mbgyDDrVLbuKqrUhFKLP
EN70zKGgWEzuTXscj8h+HjQ3fR51kGLId+QWXgQA2KgjgmGsoAXPTUCxZlA188o5RR1LtEPRTN+n
bUG+1HxXyFjLKPJcHO0gEPsdXLrmUMsjvLdkI9kQ6o1gPL+Smo3OGukTOPf+jDCkspNLTt+KZBeh
7wcje7QhRdYyS88YaPzsVrHJfugBP0+xFEdGZp0OO1B2BZUNC1aRElxlS285klU4buAdbZY6RStF
N6/uC+rIGJ2wPz1jvgAjUj521XhuBhOsna4g+FRFIOw3v/7hdG4baGtwn24mj0WyPJaCNp1iZkkI
2fgYZQ9eJU8LPRFXoy1W0b13+nzc5Yv2Sy0LI6UE+G+9TP4W5fvRtvtfpl84QR7NeyvVny3tPc+c
L91atmNplidRopwRQ3JeDFIsfYk+HotjmIzlLaTpF8vmsC79mgkGeoKFECgvx4LrxM6ur+WBbKTb
wQA3CwqY5mDX7aIYChv9aA+nWUMQoyAYr5/LIBasIXxq1Dbpse3xb8U0Uec82i6Vv3cmyztUpbv3
phfaM/QIHY1UyW74LE3GMkUdPY2T+2aY0wvtiOeeVLoNWhi11wrndiphy7XzT0PRkc17ShrF1EYS
B7QtiB/jNEEwp97vMw85vzFKO2AN5TDN23scSDFwKVWCMRx2XWkfG+LpttJLPxYSws2+eAPaxsHf
v7exvys7xVweaB0F1XhhIH6ZJyYHUA8c6IihK8ovpxzgLERMPfp+SoOR7adc8EAu7p2XYDMplgG9
MUv2wVnMO1taFFq0Om2xi9tkP4xmhsvD+BznsttmxBIVEoS1JuW+Mp57gka2jIkRn+RFuRPayoQt
7lObnLNSDA9+aT4N7s82XWNWwb5SrX/WXf/mpNuoVsUlt8GMdPy/IFna+ERa7KNoOQu9Z5trtu2m
NIHGLvKQJU7Y+Qu9dCwZ7Po0+n7hyEZMTSFZQ89J0m/iQqwBX4rgRp3QoS4mq7X81ZRZFfo9jkIv
cT6teYJpDfUsHBLjMbb07jiNJJu0s/PWf3oV8MWsYZpEi7F3DX1jAyKe0o4tV1nv4ogtbTY+e3Zz
iclr2XueA3C5JJ+meU6itgHpuzw5RD3hFyaitizxWHRmbQX9FLc7lfe4GYW3N7uOyVp5MEQ3bplv
PS0SYJgt72xFZ92Ikg/HM5PjYA53rWYznZ/wsORTkZIsOhEMbNl7vxzcR42ARsfRz6kmxhCEF7xE
iK59pfotwd/IFfMDwxxA8/M4HGztYNZD/5BJnpmZDij0Bma4sg6FPv28qo//P2viP2BNELuxBnb/
+0LtS1KWX+3fMzz+/K1/iLQ9/w9k0MIlvmMVQP8u0vbdP0yxarORXAuSUx3+1j9xE/4fwkMA6Vq2
KXzT/j3DQ/xh+b6w0StBsPB55P+KSJs/gwYbvJmsyuPP//0/bd03XMgVqMEBWxi6afyNNiHijDBc
q9RPJdTZuMFA7w5KnCpmfiKcW68DLVt34iua4iUNag9UmcCR0sfutyY1C/mL7tRo/9TJCNOerchp
vJexVl37C/V3Xn0QgTZoP4fUYxHj9E7om0BQsZlQwWQbbKcOU/ZqYkENKkIn2idluzMKD7ttX/iS
DlnIZCfuD1PTNdmBTSEqXBDpQ0QqZz9JItlM5tp1POSEcniiDqJRi93dUGn02i3OO/EZ0VND0kaZ
JMZGxwpZ38m+iQSoIMaoe7MfqOF5JTIJ9D4v3xl50Y7sXCI7iTq2nWrrO7ZPJVvCN9WJkSLNwZyn
jB1uC7tty3pdsPA0E4Umxlaamk7St855ZqEY4jtacOTPhmNHexB2Xp/OenuMpV0Sgk7rPjE+XGpP
QkgcSiJK1Fx3N82YEWYwxrhs9xACH60RfUoqFprTBGCTtipmJkY7xUbt02yJjqMiwqh16SRZAVgJ
AcSrA5DdvNgXIFEn0pYdP/pOz7hNdnrULqRh2wIEwZwYM4FatCiDwS9sHRmRu06IgeSOz2L0GvHE
Hf36J1Tn+FkSvPWDU/FC/zhr2ixI2QfC9rPBpZA+KLp3J876KBT+GBHOiqmO2ZX4Vhp2zMkLOXbY
YO5MqK901Gf8WfMms0zrgWQFQb2kNxVNUqMqsy0hfu5z79YR/p2h7hh69CaFWayllI2mOevGjVK8
VCaZBO31gdGaVh1aS+fU98uE5x5c7IwNVzVtjfZfmH2zFr5EZ8Q9KocZg9JQ3vt5o3m/bHcU7Ubz
l5GZNoNtEqrp5+OedunhSKJpEpIqToV0BJoH06HrjLkcASCI1QE6dO+3o7sZTNfy9qk3NjYuX8Lm
w0hvC3kr0Rqa0Jfbwtw5pkMLtq4H4ym1AFeQJWuPzSXvGChfYAhM7gtZ6kCr58b3YIxzRhHkxEqn
X7Iw0Ws+lZE86HakE9FPIVMaKnlzSDChSe2ttoqZtVmIR0O1MtQizLhtZo33ujvLM9+AFMOAbd8Z
tc6eY+ry5Gdumdk3TdH7plCLwUcixGkGR+4nzbRPhe7VByRXxKp4Rbk3axi9rsbbvHhOVQNALFUY
5504WcpomNuvDvOyFHcaTbbAT7TpW64ck+mOVzETaNzzhBl+70cjETcGTIeosYqjsuX45DQyYjzA
6lekxCfKXphHPZL2C1tJwFrobO1bePlfVjHOH32bq1tcpNZD1Y8go4fF3EL4Lh/o/kveDwJM0Gy2
axHbfw65UR+hmYunONPbZNW/xxcPCm/oEDW4xzVlvBVlmxxEk2ZHZ+arkvcx0Rp+Uh0yL6UTXZBM
cGgTmR00X82h0hx5llWUeMTYGOljzhnyTi1p+V5OVho2vS/vHUe5YHjTKHRtt9uxl/ZCTBLUnMps
D1Zflw8+Em824J26MAsF6I1Le2ctmX0/MLb9MJOZUWtf1S9DUnf3HlmrOwr0GSN0OtwtqcyPTqpT
W8VOR7QH6SE0PihY7dgqbjNPoxhOU/1XoafogfuivTUmL/aRCLM6bXq9MI9Wu2iviOfbC2NQmnXj
PCMg1OOsvo9F7j74JFHu5nmSbIsKN5A0kMJiWCv0yrQWgBaQlAVoeioPvua90U2PC9I0Bg/CIEEb
rMemm+uZ/F4anGaOfyArPAHWFkoI006CIpLeJbsGzMSP3jBTjhCd063ex0+0gZ1bNdntLfPJirln
2R7MpCZ3qcimI0kcGuiCVNvVsRA3TWJMhyxHaYEnYLpoqZmzWs3lHqFbz+/6xBdFtvtDMdkPs6VJ
zroAKlKoWgtdk+3Y6FUIcxLcOZ7rqFtPdSZpFXX8HNEVu8Q96WumqUOOWxDtdamWhn5VEOqJgHCb
FnzHHPxXQc5XaY9InsQH9OYvxHrSEfdS+9TFU3OBXajvzWWkt1Po6pb3ADmeKNN0n41kffo6Npy0
NpwDQCXCo9hi72cF/KAyyZTXCwSBpbLgqEijRK1fUVI6UXfrztgagBj3N3FWgC7L7XFH28UNJ+kK
NiCDcVhwHV96Q+KlEq65ZUHw9hPf6J0lwdcS5IyCxNKzSzcr82cOxf3WTludAsBG5u5Vxd7TY3Ig
yB0JNMZnW88bp6OWJRYbNVgEfSroR7s9n/g8D8eYVjJthZ59gxDGWdNdHdJd6r+6buE8Z8oz77SI
bD4WTNLqfSi6RddZxClnWcDXm5NoR3Gbd6wWtR0jP7WE94uSXp6MRM922qLh/PDmFbHfG2E6ovQz
BkTmskCumS3eqvVH5lQUfnpDnIUK0qEf7zwN8AFc4eHW4MyxXxAqhrnrsCuc0PUx68vDMnEZfehL
v7O1OEVnKpLpkEgx0CGQKXJqDAO1nycBAwfU8eT+ofcjDURUC4dDP9A6WvJxOckK/AwLrh7SNiZ0
yxmq0Dac5dinYwQ9DsEjvQ984j4YoMngm1FY5bxLC9UGU+lzDCcKV1OaoscqyR+qU/aUgPDWBWSs
TkwqZYBaAzgIvh+09SlKmIlsgSxdGKqPNtT8dFjlOwq9XjL3/aOmEURuF0t5WAyEud2cdJj6Jz52
+MX0+TnNtMLXDq4P8dT2oymkJ9LjHFg7YBYhux+VwteQ6oO1L5lkWpt86kdCBvEWPZCAXR9zDwDS
JvJa9VqjKtoJFL7YCdIx3zHEMt0glexQd0w12ugyJVbHNBjuUb+LDcj2B8jv44IU2WEKMzWL032b
rKWOsVn3BDpYqh4vLOp5tRW0bmlEWDMzvoIZeLJLLd8gPqFUw2xHNdSUXgN/APzM+pTLYJnER/y3
7IL2X9XtR/HV/q91e/WDbrbCGtT9n79ebf+8Lr+q4KP7+MuV8Gohfei/1Pz41fY5v8oD/eOe/9kb
/8fXf8aISmif/h/sb6gI+Q/Z5O9AvX/83j93ON4f8AIMwxOWa6CoxzX6Txuqb/zhrBg9w2TX8Y+t
jbBXkp5wXQYSOt4iH9PoP/2n+h+G66M/9k3AfJAGvP/K1sYkEfavexvC5W3fX58ZsBLf0m1e7O/+
08RNGjur2+yYo7o4+GP33lvOLfsd9NrlFIEth2ejIdEppszjW1Ye5TSTL9GR46NMk6lQTVHuzvfM
x7uT7y93ftRVR0erPwhwzbbS6L+mglCsSi7VTVbQhx3l+GuozPKMzeaO9ZpcIpktu7ZM9Y1ICeiY
97OrcGFow61I3/S5QtRkEgg6tV6gk7i1H2OLJor4paDm7YjmOFkjKCH7vpfzEup1y+hAIofoG3c3
pz3WVPSM/Q8Zk7rWedaTUyLKVwkDHiFhmkdLvsNisRyKodtPfU0JppP/UXmJdnCMyr9Ls2GihY1e
IcXA7mtRfptpdnbPCgx7YxnafTIl1Hu5Pt8YhfyhKcO/sYpOfAOnkxxYcr7HIk1uYfLHt27ENqoz
WNDcKZrPlPsMPIdBZ7BQHK1CWElILKEZqlTTwnbNx/FdqR+yCRCRIpdg7ze4Fsh1OnhRz8Bszjt0
08UFHxgRudlwAeGlDnhj9kw8x3sky084nDXKkCwjBu5zGiomBOXwpdJ0u7TR95WcuC3IhWOQgRsO
+pARNGPQJMmyGysiSHBDFkHmmC9l5FmByWDdqMt577eKB2IG1TAZQ6c+ACyyh5M3juREM0fe1SKe
99WUVcelmbf2ouVnzkebSvHAwtNocFbqQ8QIPdZ7z118a6MWOJFoVUT4SyMLeGiNRl3nAdOisZF0
MCsdo4RUEh9RmKg1/0B++U3km2rvCV6kjil/RgN1cj0pd2OX/BhiO6XG4AJg6j8u2jjJfrt6vfV6
v+td/q2r1xsierf7ybZw6fJImkPARjGwUqi079Fk/PVvXB+vvt5y/XEpLH9Hj/Lxb0/DSlcJ+dK/
NqKFKf/XB7k+JpPWNSesoWJZ/+6/+/Suv3u91VrpWp6eMA1cf+NfN1yvSshj1Z+3/Pb8/ryntrzY
Ds1/SZLb5rc7/vbjv57E0lI2RCSnTSa05thjpna9aJmIIF31Ospc1hvsuAQiDoWPJ5yAXeTj7B7k
9K0EepcN2W8XBKxnZ0iY/JtGwidTf8Wkk3+bRkwCItoD7v9+/Z3rv/bkZMNhNIlSk9aNPbavrOqA
ukzw+4FIGyxBwxkP3SWZKuJcfA4lQy+0c9SN2vn6k4gL9h2RDrDRnNDUwsdiPrQcVWqOYdfoOBkr
tB/0iSmgzmw5xVlbL3w7Mc/WFlEj7RQWqFfb1cX+ervZmSC2GapGrjYjBbd5q2nA7IZ6tM5SOtb5
+lOXY9Nu5/mR+YkPpHBDPJJ1XkzEGbLUQDDqvIf/+jc37kPR6+pmWu8xq+gHblgvyDNxSMYRA39R
Oqd4RDVM1ma1u2KOlikWFVWzp86xQPaNbzJdk81be9kusEDO13tdL3QnN/68Krw43ddj9mY6ouLk
mX9g+in2oiBfmjTC8mZx+wM0BfvUsgFuZ52USHT5iCbELrLKH1nEZJytYrErdaO+FG72QvKps1fN
WOxaMJSbGZl7qPdIzNE2TWfXcafzTAgsneTqG2Cq6VytF1NK2EBtKAhA6z1Mdc8+VpwKzvQ3ox3f
xvfJaDmBFnW0rIbKPk5JdYznMj6n6wXgHYHVL97qSNTCXGBfaAWJKS4PiLksQ4CZVRdRvjNrys+U
+vqIfUXhAMLcrS1nbTaWs46Q6EwnP2N2Ed3EZI7++e8LoWsb3WKgf71buh75158+G+tG+F5FZwue
g0fMkKQhJRo+gtIfyULMavOutPThWHeFs9U9tTMSEgyGQeXnCGzrGR9iehio2ezuCdsieJzCOs/T
YhznYgQARfsmsP1MhATqcPBr0oYfa79cDywltGnnxDmONC/KL41VFZelHVpUi8jtrldX89ZuRiKE
UmIuLp2vqmB0q35DjwNECqL5JJUPuSzuFWVXWLleFFQZHq1MtvTU0prkMyRUW/x2QJMqaSCWL/aV
EPlropF4R+DmnQkF9HDNW5nsNVj9moZyzSK55q/MEaGgcs0nWdZwHdh66CrRtFQ3DLIqdAv89Oc/
/uv69RfTKwT9evvf7n69avLx7HzRE2AOf841O3dTJ4mz/dsv/PbQf/5IRNJzu2r3kYD+85lc/971
zy9X3LoaUbJJJ2m2vz2J3+5PnpCxRdpF4qG+AmrRA0G0Xi88iIl//nS9Srrz//Nv1xv6wYr3lgVS
m2GJBmxbRQAIiQ64FWSlaGuOURWlfOGcT7qsn2QtNYFeNJ/O4r5DfxwufZp2ATzNfJ8ub7alh5jj
8mM+IVCxcQ1uKQRJp0mtvWUaw0FFyINqUFvZgI5V66wrdrbetagaj0VtvNLJOTr0S5J2CawFsbsZ
G5KsyPqRHL5DTKYpkMppE40Dr1mL77QaHWtmBZktkqCujH4jBpTc0mEwLQuDiFpUip2xELye22c7
ibrDNaYSLZth3CDSRx9AM/WYa/SYrQEqaMfDVw4hXi7ZoSiP38YyrQJ2n+4O7X6hCjL2zMbfNl37
zbAIRI1e44HxM+tyd3AqWpGjtbIRF+82rdQO3dG4jQvtvagLXL4JWGE5eaj8MhMCKaHSVbskgQf7
+dwjxQWdxuqp49EzKmPgYz9qyusxLbb+seISrhxtWruKjlmH+UIfaahGzXSMEyGRt0A2MBt20EIS
t1x54hjbqxpE16dVpEAQwwLj0mtJM278qQmSdnzNDSqwKLdBNgn3QeNzUElLQo6LU77IJKGEdpuB
7ox5E8Yci2xLdrcNZQK9Q4a+DurdrtCfHIOJp7RqXIFM0c2ifXNki+Q7AoOazPBMZ9+/ifJCHWtY
qEFCYi4pbhlaSZdG/QLSrlucd7aH8hTrqt2NHJ7UYs79bPfFuczUe/niklEYMJvdj6gUAU33b60T
kUI7uZ+jS6SqOdVB1im0+/i+hM8swxvLMTBHjaJikntXxzzntfU7bSPIAxfXG+9rWtlQZv38aMzm
lk7zYaDbvM1T29p63euyRF9x7x/cqgWUwY5eTxCH+Is48I6JC7Ei00Y/GcuQgyiI77rE15n7+mwa
aGWy96g2uV3DJdXVM3PJeJWidNUvl8asRJ6oY2Th7uVHBSQ5QJV2UITUxnPRnf3UOdNYji8l3UTa
m6xuzrTtymuqyxAMQvknkQxHy8R+0xjifVrm+cGhX67iTF0SAnVBE0X0D9Dt2h0HqFfrd0obngqy
nBnJbnwWOGSyCPLsyOeTstZzsk98t9aHjTXZ2xTfFdGq+R6DOnYk7qjbXoUFsdDwVcBEyOQEEQiv
Rur4+xg9bup7O8OUz0bjvlip4isVyQNKUnHoR/MQ905y42ILsUv3IoHeMD2+UYRrhZVR3SF5mjb2
cGhLIg8hF1k7xt/9AavUwcjCHgvIRs8tLxD6YUij+cW3u2fkqx+TA75zyvEeFY4p9mhaGoEpSOuS
GsBORgXi4RvHYK4F82y7mNL9Z0COL2nWYpmscz+UqoGGvoHxCwlyKZEkmuMeiaSAY8sekBmAdUqz
O2R9eI3i2EO3UZKCXUIIs9ABqwQjoS/foj7XCReY3kamJaE3drdx4nrnHpuo15V3tu7pYZd3Mf7B
Djf95GsfU6xANSYduMrUJAWa553W+IbspkjCwh/pusf6zpbZC2xDLTRjsl/NOta2ps/7089zOItU
2/u5Ynikx4jDPGkC3G4va4lD23BlKuf70s3RzBKkeJPgqakk8vNJn5Fl1tplsQNIB1uVacPO6Cot
6Eb5GDm+d6p63Kg5iQ+x5nhbWjl64BhEm5fSuyd/cVNObrYlcVhCYHU0zz/YnENo8yYUUj52Un2V
i5r1TR0p/+gRURu50SFxCwUOBTWylTW89j69MwZkmah1m9g09mWb0912awJG+TRSe5RbkdQ/pX1O
u09PQICzCDZas0bf2bEyCRoM4FPLSvWIyXaltItw74H/QP/AESyGi3LJkmBcEGiWw6NiHkKRDfzI
dwZCfRcd7Or4CCDzezkoIKmW52Hw4oyHgLW66Zr0zShVF+ZRjtd2OC6ywStPgCjK167gxJ7D3qB9
jp6A0aZm/ZT9jbdE0VPLm76R94VTRqdolt5mltavmBYGsO2kP4i0ZxjiQKKfEFD634VSRwVs5ZY5
zrupqfRmRgTW6ygr8ua7KlmUrK77VSeyRzBiswJagxnE63Y0NscLnP2BU07yTaEvCyke7gV0hw3Q
0h+RwQroC1TyipzTxi7SwwhtpvK80AVTAHTrKDIRWDkTzXnog8rHNtfPqtwWLbZto2Qwlrtn4UGX
SLxHup8XqT/Ksb/owZQ3aGlQb0qcgSWJ95VufZdmDj6Uj8FB9AXKJ0hz+WIvGKlLBzXhUD7W7DwB
lSDbsOsKpmuLUczbpciqccxFaTiXzrtV9B3p0v4hxb+48eMfZlpVQQ8QdOs3yYksNZJiWz8JhopU
eqx2vXPftqQla5gQVOqtBgII6ve1VzHcaJyn0tMfSC/HBxXHY5CV7c+8RMSU5NaelNUfDs3hR0v7
8orhgCDfB7eDemNhN+RM9l40xmH1DKqUwsKb71FUUvnDGy97Di8tw3MH6oESedlWhAIjRNnxtoMQ
MFURLHXyNTbWd6ejb8JJZNqmdZSFjOyBC0anvKKvlUuTD1FzD76nRQxxsjJwBk67tV19dGsmSuX0
ybZK4+9uYn+IEpGYmGhsmaLES03TRj7XxfIzXuoszKy53/WO97Y4tXGoYu0QoRGsKj7XWBoInCp9
m9jTe1cWaJK8OT3gtmUc8pjgxTFk+cPBb68IfG5qHlU7AIJ/7xotC+xO45yIRT5J1S1oAQy3MWCO
IrMYjENXuR0iRTgtLPKSHk2pZ4/zWL5rdp0ekg6S/jCrPQMNm06cfGaER9DbWnKZmYcgQLFAGym7
03zd+y62D9iJxFJgIHvLwKk12hdGXUz5Gw2dgT3sYJY2sESSnZ9FnD90tfWrLAlVu7xWJXP0wWEL
NOntNofGdofSb9PmtjgNbnZImPGh6/cjvKM+tKEhAnqvIsbOExDIX7bokPYBxdmORJDvvIVxLiiP
177HUmUp66ns9Zc5VmLvkdXcpStPohInKW5soY/H9yyDauw7irdZWTY16MlE+nTC/4RO12pIZWVR
xUX6pXXVF6o76i/H9Dd1nDBIR0gfxoVZ7fLotvItqJQFrQ7Nj7b4ONh9xl5yxBtq1Z538GRGGeGl
iIucsTurh7Rd9ADArxHkXvV/2TuT7ba5LEu/Sq0aF3KhucAFBjUhCHaiGsuybGuCJVsW+h4X3dPX
B/iPsMMZGVkxzwkXKFEUG+A25+z97QW1gLjrwbGAVEHuVNWLc0N74NPJ0quX2kGcllu4DNIHsj+M
QMf67+MpYcsu7WNFqWNXIOD2mSdD1teYO6WI7keLjg6m6K5onY94497NAujalEQ2A9sM27ZMBt9L
9e7Kuq7KjG8xiyYF7zqoZWsf0kZiYGVTetglYlpuFfr+hqv/kgjCNOjhxXM6HUclP2chyo7MLAbw
fx3raetq5BkSRNu+4CRCGV1g+HYN61bXok9l1RAjuLgYE1Bb7KVTfEWy9bEnQ5CZFm+S7bVfKYY7
Z6fz0542pfldUZnZE8yYnHvLfEabf9Piwd8breX6tn6foyXazUbJrKtuCJBgUtQidBz13dANK4Ie
LJ6wKxFYdXM1aZioNKwIs/b2mH2R3a+ifDtLOQ8xgJvxI6L6AsOsyXQ19U96dHWMciBNYlF+Ny1B
YdKDKkwNxTrWMzpnENsFeJ9QA8hAqfRzF3aB0Y/rV8EOJ7SdO9lRCRzr9N4pUKYs9IpRnD0gdrqx
YagYMS+HRdUtn5MAkX5vAo9CIe5+npFh7Keqe6698TGrxXNjKVa8vUc2rZY95mRNE2lADha8AQg0
u/glp2/vJzIf9llKUD2KFUobx3kaH6E8uqdaw17vNvJmUamzRxhYpJfOPc6ZedCtrjwraY4HYJlI
vFtUlsaQ3ilV3uUdAvd1tKjrmd2cFVqnjio/mLvB/OJFmIhRJMRBbZnIPHViluPMYikduYGnmW81
KtEbNkEYjyj+1y2r5AU8TlGf24mnk3F9Q/vSPRUh/tTI9p4Hatefnbgnls0iqkcx/VBaf7PyjwoX
FSX5yD0SEPuYmDXGghbyHXRusa+jH0WtUOxGKEhLRWsVAb8uCztwa5fNV5snwWiU5LtPZXGoyuQ0
YTHWHKzkVBMpYfUnlzp5wK7Hwc4EQqYgIrqBphSoqTqFHS5ch6ED/X/mQ4TDvRzeR1Lc4hUeDpzJ
tNenEW/a8NC6neujeiae3tOepEf+jKPTJM+6M1kUrF3JMZ/685gWpyWeb9wKLAqqhYKp1bwuayi1
1gnlzx3c73A0bZb5lEhRLssj28ozZK/3UB/yU1JKdLSkwVgl8bS6ZLkhFu/SqAW3jMMYPDAX0l7N
4HR5pNWoqn9Ku868dDGbniI1jRsMWWd6DbQpdPRjkdSg2cDIWh2bjlUyhfePk0yiIBrGcdcph1qc
gVaL1zqQKrvvQqZ3JS+DIuBUJjOL4NIFZscJZVj1SZoISSPPngOZiCKYx5opcAWd0W/0SfowEeAm
fpNj3HMN+4dETw0nLPqapCcXGRGTnYA6p+yXPq8YP/KBLUa47BIpX+eozn03B7c2QmpR7XznUW/2
ow430oxSBzw3QeyLZGtjObALx9MwOU9wnrW9oQjprHvdPNgM/Yh5vkbRxFKldJ8xNik+45Jqjbdy
NVazgF4islJ1c4y6+AOAqDPrN5pHOm3ipXmxKFkb3XOb4xdGuQZwJQGAIPov2Qw/NWq1by1FCkOf
rGtnNJjUF19iDHSLBrVqbmNYie1LX6LBtZoZd34mfnhL9IwNkRjLeCJ0QwPlYVrja1V3xQF6zvPS
3EVpH922cVk9EA7QHBbW5kHZPpfQHZhPKORILT/0ojnYwEKgspS4j4rU3ePBCREwF0+gBlcGCctS
Uy8/dxY14GUyiaVf3tgKLrapByVNo3rOP+DDQVVnrADHB2jtgd3r1CAmeKjKcz6IJn3PJnE/FMMT
dA0ZSIeWh9HX8KBzAbgsGgL8UeFUHLXGAa+BIAAnntMCLUiegN6TECS8R7VgDpfTMXHN21YP0yP9
v5qVPHvV5JmiUXGgOflMVbRas58e+/UipR65n9kv+mUuLmMfJTfIyLJvy9Cupxr2aWPcnBQhjM48
91OFDQGFCdosOLUI2vDlSVCXEDIDj5bqUZcjbgTxPOIJ5Qzt2JXFy/uCti3oNVQWjav7zfcwGo5W
PH50AZuoaHqzFzUd41m7tG7zJZzQzJRV7fmx5WEHD733QsnpUDf2C9lNxolpk2iLvJt9uiz3nBY9
YNpS7Aj5g2RWoPPv1tnRnTUESZ4HXeFb3kXX1q2fECcnBzTVExF85AF02QddF09jDmyKlMOCmr3E
ZJLRhEQSscObIvWIPfDyzRDYm6amvcE3SnCFzVYxagUgJaC/GCfT6xyDqzXwgYxjdV9zinBdexLf
VBRTPc6/tJZVB3GNhZrJtiPdmqotNRbNb0rPI+Cl1nd6EV4iOZ+tVrK01tEsiDdEOk8ovO9ztHC7
KpteccuSjT27TQCcU6Y96QRcoFrU5Set+Dh039ImHm8ay3op+jKoJ3qv2PrjHf4E/exMb6wx04/S
odtoq+FmcaszyhGqgDX5JsUYDHEaAPFg05YgqImoggFmIpqCruiPBeuXdIR9R542V1rXUXkpH0yP
xnMMsWQftyMvjRG7Bqpx51mVcbKhLh/hB79lEYIco83f+owWOPpe0Ha2Q5NRhTSuWF5CycLNMmkK
zy0D2l7rNeqSBLG3S1Uc0BbeYr1uzwhBaKGO7rEmIJcLaGekIyacPEnOWlwe3EQkCLGgRaTN/Gnu
O+JcTSM/zK177hPSXMWQEiou6EFVbnOMsSuv3mMbyxuBI0K77dKBrkpb3Iu0u+JNmHatzCrwpSK+
oCDmdLQ+VyE+s6m06T+g1UpYvgKzuRFKE8ByxgctMeSpsliRlH2GZDRlzhzbNlBjr/ZdoR2a1MBC
bK0uS8N76EnWdWx98I24OgxD5V0t51MOeXhH3jzbo9SddqWu9oxPx0IvX9lZ3S762QRKdT823t00
1yFlQe2lr6mFDVQKjrOLqNbKu1v8K5E/eWkTzDYQpSrWDazvd0P5lsw10IDxjFCx5z15vgQEwHQC
7MQB5BpXH638YVSzTpFcYz0bRn1Qa1IGWokTv7GBNWlUGTTtcU2e3gJ0ETaxCCxwJaDV0fUHl2rp
sdRIRUNgyqI+t24T3HOwho9APdSxnUHd1MMi/SbJIWRh7vCmq0N0GWZ8u9pDYyTXer7BzIH3kgSb
c5JPt6bblPtaUHq0kzVdg2wTbWCJPgF3SsoPS2a+0psyd/KMRG1CYicq9qEJVeiRnKYEfFHsRY+M
ze8yDimieDT609QcDjkbJYDF5wRp+UNSVNfKMHdZH5XXUkGcDTXiJ5asPZnW8EDnfzUjI55OU8DF
euhQyMkpVA8N8e1R6d3q0/A5JimUgLqMDzhTLvzuCSdhHz+zErH2Jie1qet+3OTJeekoqUKFCQFZ
hp0YvsjZOWr6MD4knch94aA2nPVqhlgLjDlspcKgGy+XUYsoIwyROjKLr/Kp6VVyJtCQOPV6PHB+
dOgdBFY8x7za1mjsormCsIV9ED812QtdUl5+pqf9ur8dteuvf/1s+xP3j/zc7a//eExCFxvjMrbN
7Rc/UxOLBZWd5poff3uan//1nz6lm2Ou0+cO4/SW07D9H2ZDmtDb4W/PIlPo1dWYskrDjQar8jRk
bsSCd32Lv17fz+cpe4NcGt07/Pa0LaHp7JmS45/PvN3/+cDtnXSu/RqP4RBsTx1TesqoHP3tv/z6
V9sHt92NizL2ZRnO/nb31yeq2xBEE8tYQaefwsGm2OBRq0zS+iU3V+6g7kDiRgdJ8W7A1Zpr7FwG
ZszJNNlJQlXvTXAmxcCmmDXzhzvHcvQ9PlwPHk56dHRh4KqmEjYv6lPOCJeiJhVG9J0tP/jACh4y
U+wYpGAILdz5u9GjfQ8eWgsVeMQZhbJTlp881ZxmCz2Ljb54QMRc6ghMEJwCUrzT9bVlMgOTmTUJ
wDe6GiXYyCb9vrYw2llb1wr1bW0tr1kHokA19nU0ocKhJdmxxJD2QVsd4cXEeL8YzE8o9Pbd0Ke4
F7zdWIQPusWAmkoUApadcNaD3nSXWoIAYgEIjz1iiCzhmi2VfdOk3qVt4iJILCL1yCWFWQuwHzMC
1HGoZg4S6rog6K0vvi0tH29Fi8taYXv6VFIx7D5hcmth/tGukZy0Oyuf4CB4J612jxTSDFht86tF
LW8etS/odOA9mdMVaY5vUbPdDbAJya1qjzXCeOBh1sHu5q/Ictg54BV0OxDTGik1UxdiOWxpmYsa
GqzzVo3WtB+a+W2UBRDZTDBwW1Ah0og50FA9qXvLlzgyn6qc5W3NSLYfBhAw1WelUwWdFniyxqoN
xs+lJfZpXJ0PpZF62JFpoKfJgnHZc4+NXvN82Q05mMa+nakMCDKpfdUzmg452w18aca5H4UHhk59
acD+7KTInsaQdYVTwxXz9K+kshEkVZCsqLff5n2k8m8zk1qgIfHAVIimOnHGqwSNmgDqayhxNlMb
HUxJVx715x3DGNhIxAt2r2nolkmZcxrC4JbwQ90B7EUCVwVT5zyPFklIeP/9UsubQz8f+C1tJiBl
KzL4vl+8Z9wjFzvrX4speVhmupYiVl/1STloXTF8hzDtD5vmyallt/vNXfXw05X0v0pVPEAC6bv/
+7/NVbD3m1mJPq5D4oUl8EaxVELX94+CvjhEAJooilMzIXu7AjD3RcKmW71xD7mOuiMR4ZNdN1ag
FaVJfyYOD25EVbhQEFs1CyqfeaSHgsk3ihSAWs37IKZ5N8WyuM84ESrZfWQoiP6bF765qP584Y7O
6WC5tuVQ9//HF74kZevM1GjPNIKzs+bYyDUo5+1g+1RgantKgynxW0ke3+OjTi6zRXLov/7wVuva
nx8e9Q/HIhWEHhqrvH98DQnULGciYOKMWGO+r3PznBlpfGblZ/jeIrVTBcrvELI70BqWDEq/OPdL
XNZf//XrsP5wnK1fIlJRkkkMk9hkx1lVm99fH9k78ZUb/weSxCzaTEZnVUPrj91WnFVPe15nEBy7
9MuwRNURfseT4UbNLemAqLEptgy1ONdhp90OXt9cWdDv2hKTbIRghvmKUODYiHFcRwzTKEKN21BG
N6GwL24/ot/WOhNhO/3wVqMnXeZhRUQj/AEXJORUESjqVSuOkJtkvenz5cu/ftv/5NxdLXbCIAzF
1aH9rl/Pb29b6b0b90McnR2DiIexg1+aepB1jEgeatv0Y7G016EZ2VsOy8k2yYmfSvr7+cKyfbqW
RQTKXR/FyQBLdw4FFuQhwtbR1uFwzJfYPClz/KjCyjpsr/x/7J//nf3TdFct839t/7z78a197bLX
f9BG//yjv7TRnv0fliGQQK8nPdHiv2mj0UwTNs5VaEnXkCj5uAz+5v60kEhD4AHi5TnrWMev/pJI
C/3fkUQbpuQN/D4I6K6wWeawyUG05xCAvoaP/3YW5pbS9DmMh2s5iH4NTWvC9nbL+93if7ejXzf/
/s+2JGHQ3SxQ/vXTYGnRDmgXFOlxoPkR8K3AvIqGy19/if80Be6ViDWArg1zyCi4IHIKkD6l3iO6
M3YJY/sUj88VTu9zuVDAGSz+3DWMr4UGQ9Fxatq7ubqUZfu5uAimprQmB1K8KqURGoQP1QYFZjlq
OOoxfQVrxTV69VPoxl9qRXO4pX9EQ+pTr2JalY16sOvV/lrhNhnbaibqgZiedHh2y/acY3i7xdth
7AC+2pd6ZCtktRo+c40VRKUHBls61tfRWnl/Rkj/Oo50FEQ4wSd3Sr+eYTba+oj73tS+Fg6qRJTq
xhl1AvE81pvR424ZByaOFhuXZWYsa2gf6VF1i/yz8gmapsnvSnUPfgDYQELfmY4j4wmOEjqchEcc
ZOoqaEhQ9/q6fDbT6ER9X50x1L2PgpSPaCw/ZvoaFaA80mzAABxsgGYuizWKKc8RX1QgXXyboUki
yOieJjy6e+OkJXQRNZsOWnlXDtDngJxjrJnQBcxvYTx6h8FlRgNODkrejq5o/589+g+0HKmoDO1T
6ThvfeTp1HL1/nZOKNONVf7QAnE4spKDqImS3PI+D6nxcXEq+yBEfexk8WGpXdBhDesqnId0zWkW
t2qAPtACDCJ5+Txl2q2bWmeroShredb3IWnmYMRRvEsM8cIYjEqeDgde4medBRDldWxyQm+JRpVg
PWKoSylTkyYjcmaMu7DVr11O1yQVIHGy2luA0WPCiTA1l6QWea/kNfPm69g8hCD02prWlqF/r4ah
RET+CsioO+R6gZDC8XYsy5urO+TFHsN1z44ZHLzKM769qr4HxOvsSzfVOKXjBlOruF+m0rkUtrqR
VoGFuLfOKoGdSsZKFURO9VxWsmYiqJuDGkCOkcF8dgor6BqgpQ3dDnOxH6cZzVvEEtrMAbtaNp4q
a4Ke2QD/ciSdvBn1I+CBsPELR08D3Yzvigg9spFrJ8NBVcBLRWLSyG95W3yjqESaD93pQcjHtM9/
6Lo2+7F9ViX9P8ee64smXktJpLzsEjsYzPnqjfaZAOC3dICGZ/UfxGCZ6Dqq/ZTl7gcjGwEa5i9Z
nIFenr4t+fAVJ117srOl2oFee3XrOfW7HkKaZX1ya9awauS7Ap9tB2l/o3nfJqP+uI6vlCOFx5cm
qLSAzmrG6dQrx3dDNhvaKPQjRpD6pg+Td4dEZIbHYFnTU9bMZnYM6MeQ3KGiIIiBxYWynijtPrUI
8k4aTqyM0idh2usNySe7QnxOilnt08R8SFvnQ9Zr3j4NoezY3UKJTrmsqcxjGmrJAzyQI6t+MP2O
frMknvJbhN5TxTUh0wmOe+kC4le3qZU99YX6nnJ1CQ3XAnsk23jU0LVaqqCbZ4ibRgusJflsL6Ac
lx5JWtqMOS2Y/CYvqPUkcJRN3G349Hd6OuLLICOZ9/K2RIO4ZSt4NyUhp4bZrEHJftRPD00O21JG
nTzJgrRFmX2aNVB0kawBR3n2bSTdb+wQx2trnyY3S0/YyiUSLfexStz8EOXA4cdGBrZaKHdZqDpg
YKVQnAP6sHOg2SGXGE7sFbFd3of4H9b8K52GjGOmXwV8q6Im8CjSZgBb7CHTfrZZIVFsKFwa8S7b
L2P5URf2ycHlh5MXC58pxEsNdL1Ttzh10wZySC2IUamJY0FEYz9QVVcGYD5CryhPEi1Hfcgu7qw2
eTQcwlKJQ/Bd1dqUPrVvSrhIM3Da+aZgY56H4PaIo0UA6noPZbgPBy265HSJ8ergqJaCkijsxSCe
iFQf6NIAozmYS9zvLcXmck7Dw3ppTWDbr2AF5iBL32hrn0NbXNoF6JsB2YWLTvvRjMMXBiR+Sk3U
U8a1iqs3CMn3TAbXNgJLB8E622MT+oCqug+iCiHfjEZsfE9M4HJl0f6InZi863Bkquzf5xCXKHrx
J6rW9QkS076CxXPonf49nXr0VK67710pYLfXX0ok5ZlMcqa9RCFpMzjLUxS6Wui+L31B5z5GW5EN
0bnrhxN7yV2hkQlsYBtg4LLvdak5BDLZhT9PcXUbC1gzk/nYzvO1R9Bzjoe5vA7hoY+iDpJUDglR
GBdSlYZjXwKeT5P5wQUQ2ujsa8MUZ65N3cReHJPAZmKYHUKs5zG87RGfdy4s/BCYdWYjIe4nieX3
h5eUHXB+jbWDafj6Im68jGu5dKevPQDvYwjRMgSJIxTPHUn1Dgtc7kyBpKx3luvSJR/m4tk1IwPW
54MUS+NLPY+CbHbe7XyCGmQZuxqayz5EWef3tnzkKUH6Zgx6o47QQS85O80I2WKjXQcV3wBfR3pG
rP1JZFSCKszC2Uyxp2looPaPY80qo4Jqj8OaPX7u5dRXw27XKDbqSTXcqZnU8towfjSkuHrCrP3R
qb/gGkr8IS3fPTZw3ag3x54lHUVAsni8Hk1k183UvYcR62ji4y2jydcOLauLFiYmMYZZR4yB2yBo
chjYoiK5IZ2c7OaM1CckvyYvGFzo8MA6khTtKU72Xklf0GI4DrpkPPXu9Br2IapPnFSHwRp/RBfN
qCTySrIPq0X7aqZpguVYqhvWCsB1CHZhsvc83owFLngSlU8L8JuRr0s8tz+FmpPhHC5uKmz1c2+O
/ppav1eRTmtOM/YKo9FeoKaZo6I/WfTl5l7v/Y4vazdkHb0nUe/1GUFEblFf5/NL/dRtfijgCahL
K5eEIEhojGU0mWYjvmtsuJpDA5tMEK9y7GVR3cJF3EEUkDvl6JxA0wq4s4ofkprcdQJMlPYnfUze
Sr7JZjFn1lfFeJYzaOwxhwdLlst8HWVrHVw7gmqumVxGmhnMDYpmglkiv47A4aeA4XP+L5YczDZz
R9Ykzdp9N5b5nq4e3ZFJ/6B1FvkeTdwfWsdoj0MaP5ZIm6+2VpsH4AwsZR11yznAGiQ/0yDNAmAK
nJ7l8Ca77G1JyeVp5ccwnugai4kls1IvTby4waxc+9KmZb+bmd8D254/EaOcnpyymMhBtp4gYtQQ
c2cDKAfq3eFNTKA4+3htYMFSHnJu2hlhv4efyEmqG/id380+su89uQpLrf7o1NpTUbj1BzKlk9A+
u42BCIvEm0MEbrepEiw8BhM5gU/D3nKpcy5WpK4dTUcAB43fdLLd5w38jXxe/Ji8r3u71NHNSvLK
CdIFVrWwpsdXMjxpk31fte1dlscRKCZRnVDyegDgfVMPiW6M6V32YZ8gmHfg+FUmIhjCHy+OVgwg
twwu3gr6TRazsrGcmBCbkk6oAT78qtPuPAxZ8wOLXnPTYXu/2Y7Yb99btm6cTY3c3wqQCPWccWa1
ABAlqsbP5MlpYD7mq7CVfRdLLmw76U9zOqvzyLQJCR12MPZqLWCRfjcVmXWW7rpsl5DH2TnWJ5Pe
kQ+z9HY21ISlvbYPo53uUjGHdFaGa9tJvF3hnJy6cPkwp0N4mrJQ7kZdXibZr0FCzXLpwUvlA4JX
jzI2gfON/gyP4SGlUjgZcx9kJjE/JhFqMx7GYYamp9Yo+CZ0b0n9GpRRXbtq0R8mkGoWcQBXZTlf
e8Krdrqg9p9N1VND7/emqJuPtlfvoYPIk1k8doT6PCw6ASDNUoCXLQtwIl5FFd50cK8QbX4Y3QW/
vqN91NEQESIHnqAcEA3kuvG5NwPUfoKQs2K8g2pX3ZfjNQrHzl9cFqdV2bBOWG8WtEM/b/74mZvl
35OIFUeoy+FCf5RpMVIhQhatzcbL9lO9lvuiYjyr63K6OFM4Es2DgADi39/uw9VJsIys+wdTJ9Gw
mBFDlNF7qi9s1yjcdpftpiqiGd70YN5EjfWa9BbpH6WAo7z5YDwPrRv0O0j1P+/3zWtEpT5wOqCt
RqbhmxDMtaeEklYby+ay/WK7Saxmr9FwOikxxQPQlcGmyUui31SMy6rsrC6FCEGvbYcDUUuBMrrP
mz9pc/z8uhk7rEjb3VnTPjQCW5jqyBBSq8eHpPvqsj3HdqMzsLMBkcdfP/r5Dwi43hlDrO1/mZ9C
Tae3vj3xrx969IUrU5+PqOTAI668fNZa9Ga2w9aLlnNkXAtY2JipUioAXm/+7TBcEftNlkxkAWv3
G6+fjYe2EFQ2OceJ+kHWOf3FUyF5EDEQ+toaDN03aP+x49fZbzRR3cNVJy5Nqhh2wxoSsN1o6wfm
XLPGjk1sNKwYQ/pTm4MJC3J72Y4mCHRGkGg7i1kbE8FEsLyXsDBbj2qdbAfUc/KLYgQPrFyvL47t
1pcKUk91mlF/RbjeTswLzSVe4xKyMucL3u5TYm4urE+Wk4XadYqqFhW4jQNyPaI4qk42pAxlkOPe
rTfbESGJIsDL+ZV8opZTd9/3RXxJDAIAtpNvO0rchPc9TOXsG2me+dvZFrHWMYLtjfMltRfPg9+b
SvquyerZ6tdTTUEXr8lgyI8xrdVjlMUEPKw39hrGUIu6wcMWQkKPyuP2o2WRFTGbpOBl5ScSKjNO
/HLVvaxnEFq1vxIcSlFDu7DUm70mtHtz/+GnNe2nde0P29scQzsBSGbs1NoH9bbGZ7d1TP9+s91d
NGx+dlt6JY4mtuHJugcD4YHhtggP24mjsWUg7LD4EoMmy3ft+g62N7S9l+mRjkB2AUVDH47GNYYt
E878hWGivqRmWR4d5VyaZulIy5DdpU0wQJxckTKUmI+2GEmqUjP6qbSCQ5qvNxkXyr6tgKyCFCpJ
S+CGa/qvoxlVJA6lv9/ffk0gMT/0hmwMkMK+/vo7R8/0Ba88T9Ers2i//PFsS2cV507/MdUT760R
nHc/D0Xj5YziirXJ+sN0AM9RtAnj/K9HDl3eXKb1ZjvaHjhMzMNUb4Do6pwSZqqC2naK03aP5m17
2Y48q/3SqH7t3/GoNqPUFugRbGS4H/a+1kqU+BUWT4vl7M+/sNejP+6iSj16DqPK6LJJ3f16essi
IioT9dri5bPdPlbP5ePf7m434/qLX3f/eEiM1+g0EGu4t9drkTITp2FlhHqgRS3eZQqebLNFAWKW
wXMyKLfrW0bJ5sSQ2NFRmqymjGY2bxOZOgdveqhmEvfcaigv4TY4eeu45G6HlHEbwsGZE3rwstu3
uTWdfztc1jHPbdlJJ/Fw9LZBkimcobLySnHK0Jlliu/CcgYXqYdOpjJDya+Xv91N1kdsR9tNXDdf
l1FZgbmOR1pNUsTAkMU5/Pf7Ifb0o0tyx8+3s76n7QgDcDANBHtSJm73pq2rn294+6XdIUlCzlLu
x2hmhzdT+1vHFy6guD1th5NGj5Cadu/n6+ALdolrYD3a7k5Ryw60SFJ16XP69sZwxumrLtuNxazP
2LTeHw3tbkWs/nESrncd8HyX7Zy0qb8djFE8/HZ+b4c9DPtdNuIY2u7CYsiOuWHc/Pa47czWe+PO
sDXr8NvJvz3m1/9oAKKR4kNO2fazJI64nnAdgZATuCS3F7j9SefUDhhqR5L4po/LPu1iGqrpqkRI
1os6Xo/+uLv9wsoq6f9PR+b/C1iD7xxczH/dkbld4+tfS/imPwE4K+LS/PlHf3VkJPgZ6vw6IFUq
yRb0zb/TaiSoTg9sNdQYnZ7M78wa7z+ggRmGpEtjkcQmjL83ZCz5H64rLYh1thQSppX1bzVoeDe/
t2f4/+BAdVx6yGE80/mzPYPeLG2LOFtONXWiPcx3dJqiu8ySpsBMhFg1kb6T5dQ7m8az/WEaw0ue
YXdgaxXBpH7zyBYUJet+S6bBbx/lw3/uvhu8yz9fnOTKhqPD23TFn41bEJYxqy/EK1qnLqYkn4L1
FikpPf6RnsteFO3zLORRFMPRKCi/16tV9F+/iPVb+PNFuB7fBk01hw6y+QevtLc7nfVPPJ1IOUqO
OpuVXVOjlkSNx44ufKpRmxWRRcXX+fEtrUr81UTj7cDdZbzEPEQB6Bkf6fOv7DoBpiAhqU3PX/L+
RWh16AOsAAcZu/nPa/Ynm+mffHqmbf/nl04t18SpJ1wAR7r3ZwdYzW4yzLI/2Rbad099hr1HJrKF
z5cdiZ9OWC1cqjAyTmkR6RQidXZjzvI10VegnoYwcBoHf/usF6ByFHPbnen0aMlNJhKb8oY1Fp9Y
Az9NZtxeEo8Rawi/8iFZVOr6G1nyb/o4+YANg+3OQMluwpYa6Qr0v6KUYTZuckrcEmjLyZDsvIoJ
yPHKzANtkVqwLYHZuPWjKSjXh8LIDs4iqIOlY0A0J665KMc7S8WMmoZLgOBE1HHIxm5P7Bicf0KF
O/L2/HYOhz0M1DMwxI9RpD2AvwQsWfGYvHDWMIwuyDPbBT1vnrKWN5+HWCanvH6RNTSaycYnPRTH
tFgn3mUTco0XR8XN3rLXT3J9dLumApAjt1b3+kUlx1SLVkgFBkwYeCyPs+imllZgsETex51D9kf+
JSolKtmYOnQeQqgYzOidiHpgrAV+GCom8dEE1R2N4kvlLiYOC06W0KQkmyelvtM8oHEecrIxqfjs
shvp1N9zfWUxpW5G2SlCsWvf8+fzLha4sBsTGJGk+jehEPEdq14OSfpMTh62eQQZQEm4qiqLyCuw
3ShvHhqHjr/W5YC5U7yOHmv90KN31b0YHZnR7r0QRJY13XzsAVBQXMJmRFjpqqckI6A2fzgSUkwP
5Yl8BjjhIclG21WqDfr76oalpPrAcuYlcu2nRmjVzpXj585JX+wyvqtLd6952UuLatZqLCJuCu9J
WeTUNbGNvIIy4Sr7pMMJxJSvZm6jm3FwDnj9p91kpZ8nO3vZflMYfE3YMgBciY9zw3fu0cxQ+O6h
lkJBBKWOuYDAncghh6Ecu09CB6Mwo3DXIopcJFwdhnJg9VRWezcr/b7hs5Or5KhZ4ndcCkBW8k+m
cDHIQBSMFdO64yJrr7AxZ64XLCYMFtnf5yPG/ZboQqBZ8M7Z8dyRXJSzFiah0XAainER2nFCzay0
xCVVUYUcaiLR13cQJZJybjl/FMQj+gjjIBm0NhfmkDxk6/cOie59dIaTaAmiTMencSlydNQkNOOL
Q1fuQKkqjwak212rddnj2PhxSCQdEONzOY60YJ32QGENj4lVP3QNNgcp3b1nh7fDutGbXVHucTkH
qlpPjEFGgbfQioBcO2AEqvK9PS5f02EeKYOZJbRiAKJYHnfdxOOjVVTZHE1p1wccAhNaufl+gMqf
wpG+mKP1zTQwcDSorQ5RUX1qW8dn5PgRqbbGto2eKh3H5xK7gV9rNr5CBN3Y/uogJTIcjiJnb+IB
RyiT4hNp0bmf5PwhHByI832+bzqPr9RlU7wN4xXUZ3Is6GtTVKKwPtLXcFz0vgOnEl+zjOGebYMf
OWSDr4XmfaQ9C939rmyQafj2r22Dk7w1Vs7iwfbUszIY2Wj+4pJev5tacX4QD/gyrz4BzQXuQhZf
Z9KeV1wkY4J8j/IGrRunhg9QG7e6Ib61wMsA4s9m4HLtqHnNE6J4t0/vB4lTOO2ZfkXGpb19I6pn
YB7HOFgm7QdF88d2YoyYS4Z2hD3+lKeFn5xco1ZUbXh3JdEiCB97RjeePR6zY1GE+5g8MvoE6XtV
b6epw3nc86GQhY7PrsVZ94ma1xuMxh04iRfDgiOy/SNWKbzP6WIjEAgaTnZcAMlz5zb3Vsr08v8I
O7PluJEki34RzLAvr7lvJJNikhLzBSZSInYEAjvw9XMCqrbqqbbpeehqiSJzIxDh4X7vuctlwt5A
aAAW/NlsEozt3Bp9gxEj+JkOMRKM6MdyiWAeIV1Vj74acM0FEWvEYWP+wVkHG/kbM31/hYf+zrk4
2w1G9mWCdd5UDZtHlyqDAIa0dW/kT45DVG3P4LeJMgP0MJ+v5Ra83k0Gfy6EwEOW5ihWhb4J1F6h
FRMMOfMzsnR9Rd5ssVbXvhUSjlaCFOc98IH6+sg/ttjlBvt7kxsju0J4XC7McGLzhtj7pYWxjhO7
BGAwZjsxNx9tAioSoNpG9t3LchWhQx828FBhtWVPdY1fHcU92Rj8OqW6wJkQogOfi8tkgkrpQKqs
XDGt/I4uLbEOxOuRdcSQWNxNNbcZo2xX9+57ya8uMFlUYM+pNQcDc+EaiD/oBkjH5zXwb1VRnbJI
fpZ0htcyxYltJKrFAtihYCnGqrXWAz5TrVUP1EsispI3Vz3zJNQROXsqgDxVbKsrBTGn93vrdX4r
ToHgRNAMY29gSUYMiLRQbRxBj6gzn3HyRuw7JESRgTg/GXZZIYJOf9kh39NX8rXhsw19q157XVZt
JZMIlM/RhZhDEN/VpkZHz1wEVGwCYHfZsRFBZZsuiH+niBsa5NubnJzLtVNYOzt0Xnve/ab3i/tS
B2gj1/2os03yO1nNhcl6Xz6CrO/WoTdQxIzfiRxi6Jsp5UuTfWVV917Z3rVw4HqI9jIJqDUGq8uc
Zl/leDMF6PBRhndt5OKC7KBK50svRrFlq2UbRAAaEcXVVSxk5lxgG6fdT9VCQz28WXr0E2zWYXkj
sH6YHU7rXGMXmnUKaVn7n6hi1YT+r9uCz5RB695jtYE4xof7pwQxEgxxsiAeinWsargsWh8ORQWl
yEufKhBvsEMYRHCbR4N86dv5LXBPhOAAoLIfrazcJhWSbhsvJG1dh+o+kAfbjTdN0/qbuuZC6kJt
K3JidpzsobYeJ6n94lDSc3dyq3RhyzHYB4dvI7WhT/w9ymvuSLWsGjFbLIAu+mCiugcRq50E4Lw2
H91GgH2JZ9YzPoum04m5LEIWH7LL15o3EGtDfWU5vIR0PMXYQWjSc8uamHaj1JHrNuNe1iIezPam
X5FPQ8G1WUhbjiLEAvsOI1LtdwCnieETtOZZ+ps+VKUuw1naLabBdDmytTcx5F8efldU+Vw/ImFC
qQVfnDd2ThXQEGcLnkrzR1vTxlGphQRYNnEDhVOvp/2s6vjRbnZFm98qDXSmNfEmSxGBhJmOjcmq
rDE32mS6QNhsH8j2oCyKWUD7KSG7KSN2yKWRZRZcMGVTfDYAdE2JiJ3gLEbMHp9r6nzXKDd6a340
u/dGLez4UM4gzj06wd2074a3jNHISvZfYc6tM9syQlvTnbkF0SCYLRJq8tTDPP7y1fMXPZokYopd
fRi2uVtcuzq/AwC+VtpHPoLkMsPgSaTLPiqubRTrB5yrDP2ye97lPrmJ7ENaTRsmBdhC8Je5LTqb
ea+H0H3Ud5GyvNEq1FeNoETEBr1cfkFviw2dtkL0cInlz2KGGD+SI64W1aWeE2NxXcqgxHzPB+QS
y2KcGv5tqUGWRTxt2FyNVH8OrZYfy8hX0UEomRERJfwqu655DWq0G6XBLWKV/q0qkutYNvdUcRPM
fe8hPIlfsRtt0KfAD4nYnXFaJbD6s8+l9vVcRkAhsd2+BYO/pwavbAmavcI97if5l15x3auCO2+y
d6yvbNo9JaSrh6ekS74SI7vH6LU4GBfPMsSyA0VH2Cdjqq+0qXeCpNh16XPSTtMG+n+GoEiVqLNa
/ucsO0QSXR77EdUGckPE2u9hzwJb1/0hbpx7VrCR2pP7kgcZUVx81jDK7l5jD5jQ8ROoszsTZALS
uyS4jaXFGtm6ZxrT92V3JDmM69/tHhl9nSQlOAeKpEUkdsU7dFcWpJXw5l8UKBtPVfF5Ed7MiLes
3jtMlwsG1Ss2FfaTgsDaqOGmEukXVSLHEPY94GjxauINGWoLCDJxofNBESAZG7pbBl06qXvOT7P8
DTOMlVi4AFbMK6AiLfu9XPseqYf7JEwA4qnvAIJtUyuv+44qpuyal0LWD16p9pdspmhJfqh6ATXs
jZQQ1JsJ9TCKzE2hPht/mB8SzQTANPYfor0TJ6vANmoZj5+zDhVaQLLvrnbia2T4B83OL0xSs43s
yjsxF+RbmQj8MY/sGzTau6r51ElXJMOCxTr9UkckUonUgvYyzKx2y3Ws9mFp2wdUl19O0VG2Z8UV
sdxlMJ4nfYToA0FqP5ndb0rNu+263a7prV3h5F+tRTJz34M/qtU5lzDtTRJhC+LIR8dv/DbEmX0E
iFHpRfJQVdl54bnawt9Jd9YOmibfrcR5bXX/ZxwEj14urrnL/SWMhsBaN/9VYmbdp1y5u6dMZ4mR
/S2BpsKiBMHGPmrqk8FSwGbDAA0bDuAw+rXtdlS4b9PDeKt4HQHY2KWoVD0AMDakETu4YbEd/Tl0
imjnKiFHOVMQGpUyJIc/PDExwmXoDgjGWZtu+OqyQQLj1ZBPZWySM/lVgqHoXqJdEtKc9lViXLoK
UaiO9BwYGHhaksqeyjz46kOiPbMh36QZ+NPgwxSy3Yc9d00XhQSz4pEZu/LCZn2JfCqxZs6PJkrT
Lb4SbnYyVlZJiQtDGNNPveaXpK5zD9+h7FMPwmiFqaZoX7gZBYRVGt6tR8gGBbMA4Chwr+plgdVp
VAMpJuqTSp7qT5nFhGK44kUS+rYvfGMXoExa4sD//k+lRnn6Ek0+mDPCiUgAylMTLB0qlF14zgGv
SrxD3vi6zP6WFxGaFCsQov81EOxALHKnEkxmjnV1yvvkSfaRykLs+lNPIcYgom1JRmaol80TfeNl
vLX8RzfMbZL78eHvL/35Fn/x4C3Ax+WftKXhDGWAEzChY5kc//1hlm/5+5v/frBe9aWXeezyteWv
y5/+/hpWzH+9pOWLf3/P39/4j6/941ETpvAIcOrpr7dXLG+yX6Ycfz/P8vIaj3j1tiWPcfmH5T+h
nhNkPwm6hrA6z8uDZy0sk3//UIJfIkjGoyXkdDLIVo0tVyOFRy/I3TBqCwlMrYYcMKnC5rxoMpe/
R5773FU+iWpqahOEDZkk+biXbdmd9PjOLKvd8VmiBegiaL+Y/dd5nLunzrMFzDG/dZm7IJVZvrj8
R0roL8APNTK+LO1EF4zU4DCbtw0yxFOUp/5p+RPLqXdKGC8wIsGRbTTXtgrtnZgi86TVlXmKacic
wql/NqegJ/OOE2ZTy8+M0rcKOXAcoz7AYNtx+vKKrWsUpCTmQAQGPd1z35anGmsq8rsBVAvgShH0
hzC25r1bZhmQMfzqXmC/5pob/CKNMZ0sUnMIOYxSHxhWiPHZrAoItIW7tdPkoRcc5Y+BM+uwqMNs
LxHITiEyCxP9OvBR2GDxo9OENFNKSBt8kCfuVYubPqGAIPiYfuINmvhz1QsPV3/5qPngYsoa9a0u
tl7yGhH7OuTkQ1v4HVnQ8MI3xhwe4GXvJvAuGSa2pEmyDQENn02YXSsF2TN8o1u3/cyRJqfdmUVA
O6DwrOYwehr15NnqouusVbDXRHeYO8yufpadhzxBwix9lUbh/zYn+9MvPXutSc2j71T8Chol/5Tt
J/SUfuxHGAO41zSn2oukvTpp99hUqKRFMV6ieOK44rLwSmfYVAhDj4wJHsp22PSN4FBqDeNm6H7l
xtR/a5rG2lqkuHC687Yy5iW7XBB+jjWdGNbj6AzWukWLVOeWeBpJxmGppgKcIu/AnBbvAF7DQ5EG
+9aFV4ePCy6h8MqNWcffxsJ1KVoy+6w7hGVPeZEQZ9+Rldcg8R/8F4dwemqB6YcZ92zQvVUxJ4B7
60MXmQP480OECHYspse+0IyDl07NZpDGTnbw0u3W4/mid6lUhnbTA7wn3EX01nTsURE3iG91urer
0Orvhl2HdGD6zRC8mJC6sJaaZ3PowRFnw6VqLX/bVj48uJJ8TLBuKxh11boK21+8As4rRkgkjFWd
HZCKJUkSK5nARqGl4a80ciT1+JQFur+JYphvQQAZK4FTHCUgYAJTPGazd+nJ4Q0rKvxM/KQfp69T
G6u33pKmSXau1bcEJDbVJ0fDQ1SZd5utkbwV/1bKQd92IfhN3A27Pq15KplsaafGO8hlgEF9H6N+
9sAFhIyzVjI0mexMvT847rzxBmHjMSXcvXOMuw+AgOgJ+0kfkC01GgL+Bolbaw1vbhtfaSO8uqG/
7ywWCzeWV+EGD4Xh3cKQlgggY+rVhFDAYbrBDPzg4EpLxU3PnSa+G0RVAWLtrlUz0ssyhjXiSZB6
Se8fS0XWGNKDMcBAnCerI5cUVBO2k3U24MxtaxJxovHISeWD1tAHyW0PvWGdtRxoVIIf9NGOVaZQ
xJzEgHBlRtXeb8KLlgvWGYiH5ag9kyj70+gqGrJNxGULecI1HhE99qvWpV0VucMMH2Fga8ZCV0sP
5JOXP5mOj8ijX5fu3BxhVP4uAqy06syLVPKSlXQRinnchkGCSXYe680MfrW2qvogO2s3mfGtrQpc
NCMCv071HgPjaegB/yvcBLzTvYU8dU3jmxs1J0079Y+YfOGcV+YKIU6y7RjlNr1S+PECYqfZh5mu
X4hujB/MYTqmowaLq8iuUNcIWteMbivcuD4/Wz3WWS3hdJZCbAhjfNAtcmQEAfm2ndw3Us5exxK5
MacX0fRkylRrBKpvE4FpVHKboCd8JkFGCQt0PyfNz3B+gIN4k8Les9TdQJmv+5nenwi/ewz31p5j
fm97+r3SObSudQpg3jFNX0O7CFYOwKZMRKR0W/KlKlTiKxFm0wFbyK5gVJCGnBELZn1xgkC96m82
MaGz6V3Bz4DoYhPznfE5b+JPS7FxQ/E4IVL3O9T0VPFyVKHX+SYzABj5RE5IahUbj0E80puQwly3
RXDBOv6Br41pGB1GWutMSiB3ZlumZI9zYz5Uorq1rnEvC/OpU+V70x7DvvgImBA66pI2onR36X0t
vrTwETWIN0MUsksXlxbzY9O8GyFoZk+7JlX9hA3uIZbZbdJYNgIhHtIeS4z5EZuUwSbeD5jrb0Nk
PnsQ+aKWX71FdEClnLQ2QrQVuQePYyPPGHGYA3QHu29P6jMvanFIZvOHMVZXI48uZjJA8aZ/QHb0
uEEHesI2Be6neEbljbyeWg23+ZCuozSTq9koUwpy2lR2Om+a3PtmceZCWt5d83lcJfG4JQXvjURb
Iqyi59K239SvRj1UAtpJsrL5dMbM+iH1f9gZUgPhw8qp+/fQdz9H6d0a9MxgwsbRe835dXRj9T5x
Dw3zvPWNVyeMP5zGhdgYbeAnM/HC9mnk3jGa4XpqyOUM4u8y/OGuPTzQg4cwZOx8WuAdkC5tvI8T
9FiL1mmOzyoDUmuP0U/6Kd+mb1OUc2bUSXei42mHIOJzIpHiOfimFUwoWJbafZ5Ljqpn8kHmzcAH
P+WsbIn33PjFz3KOTq24+jR1clCMyPTvWtrNNJO0nw0rGYAm5IB+YYNQgdLJ5P7B0px9/dCO5mXQ
MvbAVEdqLbNvozP9pif2nVJlI6vqs07OfsplqDIX1/QPjhNira1dnMeiOIz5SF+0Oc+zDHcAcwkZ
yPzniQaHp7zAXauQWoRXkvktgf54V3tCWdxxlKQpWpBdgA1Kt52zS3tNCQI1bubBPrfwPLdl/khd
HW0w6s+ATsK7HOXvaoQf3zbBGqAyYbzGVhaacx4n/ZBWkI9E2aopU4WHYvwgGfHDJaSEVjUXoZ4x
YnVoKleXAk+YQZebBEooL8ThNcNX3FfFvsRi0jgmKUolqvTMid4HjWttmA0Gq5QHYzBsB6SfCks4
b/SurYGWxc2KX8dRBVpbE+cjWZiE2NgcLzBsb7SRI1VR52/2YHln16BznGrf6HA/u/il1mnORu+O
9GhNGCn2NJyM1Pg2USSpzgt2PqCEfchxMAa2OnXDIdX0M54ke8/q92kY4ZsTacm+rfr3rrSiHf0l
cD1jdxcMUOORX2lyFWKGClAOcAvY0yvCKgg32KNbZ/Bo7zUhvvcm18iQFt+7gMZphlsVSjEeLiBb
iB6cB3OyuOaH7n2K412n5wy1SIRbzwgf1mWivZKgwWeSy1etnx7cJH4tsBB5pkdI91zjyhm6c2qi
uHdNgsHMpyykbwJVqmKEl2yZliUYkPov8oPyFYTGwQJlHt+kE1yHwn+16clZ2Yc9U19T67kKVD4V
nIWzInlOR7kfQvuAEeO9754I5HR840POTF7534QugnodQ5rJBG7YuU7/ojN9h42NmqkluHuX0BVT
Ce6FQ64oqVr6kG3Vj/ns3VDNl38DDLK2Ke/rnDY6bIDOL9YNF4jOU7g8vHq0RHASr4x9H/+sew20
zZ8fNeOK1QixiPqWgNnVWCwPKZzgoB6iw59ClsV68rrtxMNRyau/mla5sZLXeb6qx43IMEd8vnxz
yHN0Mbjb0MhYCXlVo1W+zRnBxNnNx3kETLWidxaUGZkPGO1jd1PxZywV2+XP6t/4XxXUhGUne6si
Tl19D0WqITvIsorh9zEcaoHYlvQf9f94GA6cKpDj7PHs83PRKuDnl38yvJ36s7odAx4nBfxT980B
86bdnE37iXWIRGnm963+pV5Y2YK/rXgEktSeq9SkN4dBlp8wUrCb8JeKgBYO5OZxXwFOVN+hnq+K
q1MswB7xHE4jya0vwruVBAf15BUpTssbYHCNQPjILHkE6qEeTr0u9bSaejvAipb3zmNIZx9x2lI/
HfuA0plkGwUdE76VFIa1+njU21Mf4b/easCrMkeqOfpmErOZa1HBMVgTo71l/YZpxdXG1xomYJMH
do8/q+9RrEbd/UBgurUF3Qy+tSGBXH17Eul7PQnXIQ+Xgaf1TYi89LHoUEiyc9WXIv4ZC85BfUvV
Jpu544RCkoxtkADLQ4EzBNLGq6HpPtX1xyDKq3pI9T2BeMznJ/Ud6jWV4jfm0b9eVMQX1SuIiDRR
T8VTPAx9yko9k/NrLE+nHo6A0wMPY4Gs4YjyLZgPeD2oXgg8LcUFNawuGGL5ZXkdTRqLdYTDwWKq
R6Yilslabnrlg4us5Muj2La4q9JBgx4HUGUfR7rGdj9dlwF+1aZfbLe4R7hcCwcaYVzcotQMznqh
46MtmXOYjINTnWuJXjSmNOxOcfuQhuFInJSNe6w5jCPT7FmAuCuzcOUOjjw4NRQrmUL0/JnS0GOz
MZ85LXwQqlQwcPeeFhkEAELMtMUjmyTNMjUUseXNFmDyzMID/tZMgoM8dNMSCAR+rKMVlS8IUW/h
7KPWIR5GUuPQbshPjeif1f+KQJrbSsnElBSsQTRkAuzdAV73GiZYbCL4U+IvHcTyLvE+taCV69qZ
vrdh3TOpoUWtJ3S+Zyo2B/DR1qq9V2tO363S89eurCHrQRABzNNX98lpX7KIemgGRrly8ZVtLBWX
Zfcc4/SjN5J3P6kNq04hDQFbxV9cUXv6kX5b2t2+TTddEwkgvU1dFBdNzSsNNYGhYZeva5t5TGId
Jg0XAXEu8ZoeK5c3TeGpmK6grvFCQtckUHBagdBWLlIUFNjPPu06abYi4vRoDrz+8rfwBcNaK39H
P7HVtZaKieH+caiNg14wQDIJmVzrIZkt1feyMsrLQMzoJoTWVls2kEoGLa3fCWyD+kuV09NmmHYP
BYaOWZY+EUeSey5MDtLirLMMJ6mdD6VH76CMaXQD6Y4xIFlEULZMYnO2YWK+cTFNe8sV5c4ce3yC
OYyTWj8DGLb5pwTkuBpmOqa4LC38/FgIXuaivBJIxVZ6NaD/63cJJjtwaPSyDTWGhhVbbXPxEoUU
qcuF7nvxuOlKd0t8m7O1x7DbFZxkJlIa4OEz9EMD21BhMXfu1CUPc87lPO6kO0de3MmxjpPGb7Xr
/fWQUTfiGT2UzjQ8eFRLjFWU8fMUCO1tDsfPxFe+CUKZlqeWI/oLN9OS7WhC5urtqDzq1NdOiYWH
PZUzmSUef3EUVOdKDx0jNysyNyUHK8uHdE4AVEWYi0C00vty3zDf1+tqoHGK4XTXK4j0nDyFeNX2
ycRPeqkDXJmKCkXYzVLKjIE1Ok127agZi5JhXzqSPCZazfHgER83hSfLNvPN0B/zjt8tXupQ+CtJ
d8Md63lXGnG5H8ZPKk6xxb5l7tE0nJXTOhzNH7rBcCIe8gvnQOCb45zt4BteSX/7ZN4dr1DeBFvM
y6culNeuiS946L/8/CEIKI1kjjV9IhlmuRfCjmtbK8ZXtC5EsQNqZPjgrsyeQ4Shk9hhHI2IPuEY
o94qSkiNStL3Z5yqBoqLSqoQvB6KPHCcyd0drAeDet/LkYjAm0UogX0MCdmxoG0TB7G+ytT02HYH
Rl09hV6enDof+CnjomVoUOfM5Sg/7hkF0zpUygX1N90WVwiO3woUhAx7GNxwA3eV+dh21puTcoAr
tb0iL2e9uPSu3LId7PTUZeYzdNmO7JfLLDpMeSQghtdR72jg+qC1ZnRxpUVVpp5kYBJdhsb3vBL3
JndeMhJiOIqi4lFz94Fh2Qxts0i4gQuXyyzHfE7K7m81P1uEOXPPOsyTnh0L3QS9YkJBQua0nNHs
OCNy9cLZgy6SOueOEf03q/ehmmV30yDfoOJaIGfiXRtiyKcMtc0Oflk+wOA1x23cAtF2QjZ8wFjY
FjEXjvr4PY6a91i1gZweJU8Sk2niK40MIpSbMdMjKnmHNZJ0ziRWtk7jiC1bhUTCmf+FQMxiqGoQ
U0eLjIwhboQOTYRbD4ehI/7KlnlwKTRfMYMuoJW/zYy+aR1ygbg9byJRvyQbVDDraL0VUjRb0gle
qibAgdRNm0R0I+gylB4CNMoRAM2TJZx76pqfVdd86CkzZGumBigx1iY9v4IAG6WM1obn/RkzYmQ+
xaFZI6rrhw2anpZohTpaKRbbarliuprTg935O4+ZVMFwro6at2wM9qnDJ1d7zLS99qtMfRzpSjw1
ND/L6ksbnok5wy53znKli1UjvzxxH2bTwDjGZd4opWcWe5s2MeibVD2CmqZGNBKVdzWxgxiGAofh
zXaaki81FHT96q0xh5fMCGjWcN7oJ65eGsHJOqncZ66bb2UNk0WzKVzV7KxDJVKJ4Ec9zD+GkQVI
pMw+ZUCag2NUEci2dP/fBc0Ls+x/ocF0wyU31URa7fkWunMEz/9G5KlNbjQ0sJifKzQUEylBDEWZ
/Pp+WpIL7LwAm+MX3NBGtOGSEva7XrQLaceHVGpM3ZU8CqsD4jI2dqVVkrg8N6IWV00pGb2Isggm
7nH5mxOO6nIHrmFwRcSRuzfj1n2YiHtgNzmlecf5rWccGagBnsSLwQH02xzxuf33N+78p5z8z9u2
PMfgvf+TiYaMSxTwtNsDx7RDzsJBEtxDoPJANbbm1Vw/ZNUXLFF/YxoONHPfAL+PG2WVCmjQLic5
VAGUKwS5cehibyCphCUuS78oQn7KRhVgc/Dhyx7Bib/rHD69ZRelwUYOlXbuiWo4mjH03jrkRkCC
DJjjS5VNsbpOMyVFHkEh/6W1VwKHsqQVFMrpSpX1PtRUL2qFIxSII1GMSUiXYHDjc/VbJvNTreX2
//OhWf/gNyEbN1zeqGm5PnDK4J8fmu/5mddrVgNxx0IAV4W3mRmlp0qiZZY71i+tyVhsEVMu8gim
Lkdh045TWwsHlosnoKKUjvbaA4KMJOnMShwzD5Re88zi4bkEEhlJDvieTNqe6KN1rMfPtEnf/6jZ
bOu1N5njzhyRlLghGpIDhNbnth/ZVONjLXbE0XYrdQf+92vG+89rxnJYNHBh+CgZ/8OCgDUow+IU
NQddb0zI2GQkgmKCKEugDjwOhBkJym3WCt3Ett/4yXkR6WkWv8qkUCJwpSYPp/DJqeaLBaGExe9A
8PQ6AarWVEgsl4JhlNPziNJAqE0lsos7fk62pSC4lXnBExq0W9BAsP5o57DAlBwH8x/pEPg+JHMc
K/JKhwgzNFsyCDF2+iip0hGFB/5eTy8P6TwtOqSUJLeT01RHQEhoC9XeZuPU3DuJfRRKiAW/sFoT
S7HtLNpHCUdworpQf2Z3PUR7FE2vGdKE2Wvg4ardlXFVRUGeSfTk/MbNNNig46YBZh8lSqw/qdj/
t61B9xQ38H8vYJ5lYlqxdD+wXE//B8/P6TSryqehPqTYnzc9xeq+9dNxY9podsrh0Z1dwPytx1Yq
u5PrSiB8ffzFnlx1CJtBBrxO6uKrlM6qlOWZBLMH2AnuWhP8kJaU32uTw3/J/OrPotQYR7gHq6Yn
M0UzzJ/4sX4B+r+jPdsNTXIzg/zLz1g4Cu2FPgsbag0vX6nKstrV143wHlK7u89FVYFlCPl9uO9S
6TgJdEq2Wh8nRITk28IDE9vG80plM0A1GLftDFtItvouIxjJr0vnXBqDc3aQu2aZVZCsRpIFD33p
i5Hk3r7mK6VxJAdhkxTyqaFXB7Uizyi8GiOkiNFRk6Od3VQ4ysDdF1uWNswb4q40+J50aXay4Cll
2CJns1oU6I71S634dU6NpIo0t86/8iDatT5rk2NTBS5KquXfTQo5GGTPeh99EQYJ1RqAi9n8WgrK
qKiursYEk9CmaLX4LJRwq/ac2xzWF3Uujqrkh5fWx0CEr6yUd3U05RQNz0b1huK8/TEEzo9QJxPP
6ZD09tC3wYXuaUNe5EzFFWjUCDNgVRKy35UwiIofVFdMmeZkX3Y/PsuiOJt67HJIREOfWFThc/Br
KqO3qM4Pi1K1jX+KqPvQTPVYMWeIAJpTiSXCKQoCYGxt22dcKXPMxE7vxFbLOIkmsrzUrncjzZqq
ABGUqjih18MUUGdLROUXP4+PfuQAk/+jb+vUuaPsuen0ouMcWcsD8br04b2bF9PqUAI6YizDVabT
PVRB22ZTzDtmT2jv7erWGej5FU/FV0dhKtltgzBy13TWsx+KH4Q5YDmYeXK9lW+JNH8sNzgZBRAs
y/E5TnsUAFWEAUaa1yoloVzUnPEbGg8RE73Er7/70XCFWcJiw7kHkHi6dziT+1pNKUekGCJujkWG
p38bpfhWJeI6Kd9Eyyi55XgMqBpNESA9QLHhTaN5vgkNY11bMvhz7G41Gie9QStgprw3lPxRaPxg
qtIfh0sX/aTTr2nLZRvHZ8Oo2T2YGeWWf65cFP5payXnmg/ZnitEEmX5YyjmrfQxsmUDg2sm469d
JoxzhzzN0QTY/iy5puYA0tUfDsIMaPR4hYuhGEiQrnu0LLrsG7GU7Cd64OztOb46nC2PWubmmyrU
GQD6w2WY5g8nm8yXbKaXnPUXLcYLNmNiab1XH4AmM5hCxxhAxylB76nDMam9qqW9VdKQbRN7V8aN
uR5Mq99yQvdJ79owWs/3wHMdxv/A2QUMXbqkLSdVm8FdWyHsQaRZHrzG2S7CIOyyJEOsoCI129GJ
wxOqspOVQWPLNOKF58Td1KNugdufH0y65vu41xCylOWxaCfzNAfzQ1zapGvN5lXrDCJy7GpeF3O2
n21Cl6z0RzVJ0LGOjMCANF+jyVcdjR6DMA3rhCTNOnle89efGBsSOVKcNFN/ng0ASsjXDpVukenm
Wjc3EDO0hbdBJi79JaQoxBMRHrX8sWUY1LXJXsTZiF5RamfTq89IHsaDDGftjDXaA1D1tfwF8oh2
Xv6Eo44haE12cVZO6ZZ93EEA6D/MiNcPtu0F57CbCf0qre+JDMDpkMQDT6jYYKl2GE1N+jlqBHmv
BnKWYX6MPC895Cm83iQnyD3JZXHO4VevRZ+QlyIc5xz3sNbyxtkvr3J5FZbX8Das5ksoyFsoSFtE
MsdIxQdmE3IMXUN/dvaF3+/NaIqPLgEbbiuzSw5vCkILT6eL5Fzqenuocvr0BsPDrUXIxLlBIXj2
izfZIa8zneiYeTUJ1aoIIQMPPd3YjHvMZs921LaHwfH3nkFLJaPuZNAyvhFatZuTaQNR/Jc1pNk2
7cz6bMu2Po+x8SkRp++KUXTnuBq7FQqZaCcUK2zsjaNnlwxz6BKeB9P2yOBgbMha/BJG/luW9NCZ
Qh05S4jpiPzlruQMaVnpeZienXZ6LBtulzgwriY0QZ+OCfpBrUkP40tUzsbJT04zL6Cbo5LGUGjs
ETn1ewBRp6ib2r1euJySFxwCyRj48UNr1c8MUdbpZFxLZQJHYJ8eUxGiPca5QI/QwKjPsTDDZHLy
WanZeFJvszxGhJT3MGDLWJteC1wtiR8TFOIUK7RAOYwRm0RpRvDwaVEAZw1OFCGwnMcAL+smoq3u
xYfFwgV5gQ5w1n9FLnodBGuXZdUCMjRAas9+5bH7ahfz61JdFD2cNOZk+8FknBe1zY8+Qu3oM+5D
yZ3f/Yllah5bYnp5NY6g0Z7ahA+F5JFQu+XjmOxjDFWTI3ZDnX0QMnle5NmlSaaLRyHNuK7mZsS0
NrjaI/qo3fIqF8G0ahHNYXEd4w2ixpMR404H7sRNCtCmCxh/NbelTqqJzWBWXoDiQG6Vh0G91jpO
Z7RpDBreZJvOz2r7XDTkmF9Q9des/byLlC7Ftzmk+1s02X1Q0mAd2Tllen2bZXFXelilPnctFOgY
mxgljpsGS0CCCTIU0BVV1xzz/4Zdn1La5ZGqAWmOyC9NSHXZYkK0MuZwFcxLmZ9S+ooraKqMe5E+
ZxLRmdZJjlZ8ZTHJwHbSV/dF29/HnNy9ZOflSFGLbNgb3XCbWwJmCQnMVokVP9QwXnd6s1s8W4tA
eKyxEdQ6Z9Eenf3WkzjLEFJ+WVWEpqShz1lYnG/lOPurxIUu0+J8Tckg5p43D6MmH2s9uEXOzKzS
vHK6xRviDjcH5W6RJ19kFXOvMoLqtFs20nFwXbwD9XTvfRQqrS635iSv0rMP5eRiNIG6ow7QnlIb
d433hFriaSgaa9c3qLharwYDq7ppyg9I6mUd1lcdrPYGMBCWCOC0HRwGRUjKrRfiUlDNKXeNltKP
0WVwHuKOosW6OCa6KU76fYPzhf9PBnqVE6EG5NMS7ajLbCdDumjmeCLSLGMggyUjCn/38UBdrK6I
ObboRVJGrlKzeqSIHlZLs2UMOZ94ff7dIwclTeofWNOOkWJpTW02bBQfEg/jVW+ORYdcxR6pnsqI
usjFMGB18/+wd167cSTZun6XfZ+D9BkJnL0vyjsWvSjxJiGJVHrv8+nPF6GZlpozuxs41wcCClU0
pWKaiLX+9RvMhvL8tdW0XZtpL+o/CB3SjSVb2SJ1DsPd9kmKdmzWB1bb+kXWngo/CGwqkdoJN7I+
b+vmMWV0jUiG2jcHtEkS2vpIKy/EM+DrN3oP2Wxda63DiAMWNAmvKQGKPrF2MaRa5reuz6HzdVxX
4+TqmC6hf3w0vXeeRieLiMB+0Q0wHdPjcGD955HQFpvwEPhBA/R5rc/eG+AWfP5RisDyUp4h910M
frkd3Ni/dFKKGkspUqBbfDSbOZ1qEQmrhWQc3YghfCOwr0RzDlr9rFvBj0pbyGaAP1ki3yHLqqQm
H5e7seCzBjMusYIMi7U9lLekbWxYfZC6TBkuQ+E3khyQ81KlsmFv3dl7Xcb69VDO/hc9z38YJmIB
ed92RnTvivwwdNV7GqRHHPfofkF+0fXq5GY3bwPIqSU/I3YVT5WHeW3iL6TzkgmDrRndR06E7Wlp
sBgnSmrdubZOo3EYNW4dH8/0jaaNm2iwEDdiCLp3Iti61kRWlkREBEyHUAvatQcQuLEZuqsva9G8
CgbjUaTiq5j8KxiUzBxYR0O/1QeBC42EqpR0qAxfC4d026VPCZBZzqls2H+uZSEneiyTV39Kv4ow
ei8iF2siUaGk7osN4b7FbjJ2ZD6ha8wDlsMW3QTmiZOFkUtn7auyp8GRmrtWg9I41Dg+I1qR/bhs
SZyZ9pqajP8kxfoa/sxczrQKUl+fYNiVzggGpcJD9UdVxK4dRhXimY5bfvCflHBKKTAMeVHVs/ZM
fMWhQE6tADiFW5uyavZIAM+6EfUNhgrwSsmEGCn8cokz22ORri1u1BQg8tBPBjL7NPo5AFD6HB2d
4yqA/WV4A1Ra2XXYJnFYJJbrx8Z1qHup7AdDs9E+37v+tV+6fU7q2MqAe3KMW7JxWlcwxYmzUzyT
z1TEz73tcjKcc2KHR8PG/s5qvWyXuLjh2RD/Eelq12FxH7qqCNaOVJVp3QDqbX2f5Sqb0oOOXUMw
UgPxnH4NPZlbcRMVB5uMMGmvp8eut7WJ2Ok4i0oRq5PKvskLf4ucdsqMdm0UNPo5ocRr9RHshBV3
DOovdqSjT+fm1ohjI+SQ3ZUVKclpFmtcDjlQrHEtxUE62ts6mO+M2YCAgeqiX/ziaFWEU2JVyP3U
GCclEB3Dg+30tEbdBqmnVtyqAadqcs0B3Z7lXXqNhDof9L3Jyy8WUT9huVzbkRtVqW4Dj3mlU0/9
zvrW+9OTr7XTprMRqMVTYR8TfUS3SJIIMohdl3uXqoBASzLLsqtw0DuWwTe7jMAedBOlb3BQNh1z
r803pv0pCx19jZk3whKJ+DihjeavFWQeefbJ89EeTCyhDTmxZarB//TwscWHYJ1ldxikrlJB1VRK
iaHSLCvlSbTUR1a0J9+uv6iR2zyz14lu/rLgG4tT3f1AHtAKKjzAmJ9KlkKxqf3ki1K8Kcg5jPpv
XrDcTvC2x9J76urpk50VWy91CSQh5rp09kL2rz1QBawxNFvS1yEItXKbS5WXHDe7NWJZPrwa42o6
fg2kJSXE36RAPnEJ4bxeoTggilbufEnV3LU902OmmTupQFR3V2rNO7tuz6IwoS6lz3bIn0J+ztHv
4dAF3SqT5V3dsTyrWy6XExk11JCDon745rkGWTOQd/fZ/Cmz6d07Li4Lc1ZHfyt67ktNi3aDy8rp
57gdSORYeHBddR/ah/xgIg2/YUgNVZmj/HMkbTQjbuBrV2qi+kW7BJrzqCa96hxCtWBWnwA6Nwzz
m6ohkpTZROs9MWhiZ5E1UilN6XqBXA7+9XGa8mQlh/F4Qr0P9vAZw9574DAGDmmYbKIDqS4UCAAY
6mrQmrjaqvtCYQgaAxZGPrwh+OR+1r0HWTND2kw3anKhBlid8zUQ3aPSEvlIm1fESGOmm7SbSYQz
QOLyKZo0KA1BtCuoh8Ee+aw2oOEqy5w1o0bePgWCqjMcLfQoQD3AwQFIxMZAwhnTcgnlBVmRYkbZ
yOTTwk+BHvSoNcWdL6S2l4XXyFh8W2qmONRgPMD2phCaDpbc8cgLpJLrsjtZj1nltMmxrpF6Qbwh
JPYlKy2D0lMd5SSyX0bqTkEw/EZJvIxnb8EONEzx4+5bjV0sXYVUO0bQn2c7/CFnfXEEP4XoyWpI
9uq9HDnVXSomqUlTP9H4/yg0JNGT5p0EZ36thMW5XMdZ9YHt9lkb7xUGNME6UXjzFBoQTplJyKkL
/DMXi11M6YK+2iVoD+uxW3ZyhAnVjJmX4LTkzR3y5s8tze1S+89IHxhcgGXAqDdv8C39rO6h2jDG
nTc1CFY8PN3LeUucKBclgKCUxJFQyeUvwjslpBVSgC/VvJ72lgFSrEbT36MtocyQd6YYsleAI32h
D1YrRc9A25hJOqZQmhJ8iA33kxpxLDmmBJX7OEfP/bszl+5qstl7Au+KLue1oKXGUZ8z3zLkrYvs
h+UVr3FOTpo/I7cMyWmiubG9XW3BPVb6SU2wqZoVO2feFpdZmgnkHgmP1bTH3jYvbfoGebHOMbV9
J9EpWbYwI4s3BIjulKpQ1nOxtEKwcuSvUoGoaCMOkZrkcwIZ1wy1oU/J8KSDhVE/xq0uuQMBsHHC
VStvLMY+J2ey7zGUryB+zOPORuw8VvbBCssfijAAxZ6ZadFtRivsNq9NoxkwyvO7eOkpUEL3FS3M
QR4yVrrPuj/vZDsTS22t3eZ3kUd1LIffctVLqn4L27+gOQqt1ThlbxKDHHtqSKXgZv/4RBYcWY0l
17VIkQbraH1knV4B/fboRBeccvE2i9fqT4iGCdi7WFZ1Gbnwwh/VBKOQ1+Ykgifla5Eis2aPhP2L
7XOJJ0Ba6VjZOuarP9MuZdxXcQmeTkLbw6QxOKtxL+L7eAvQhlQmetWw1VzIwGhabNTmtBBk3xr1
w5y5pDVyalucz2e/Qh/bE9qoISTmslDFCkqou6IQ6GijH/KIyv8tsho6MqnoaE39Jyad2+aG6RmG
yE56KUCQF6fIdgrm12lMjU3R5G99Ft/IymlJKdGobXdZEqMqLrh2GKt80g1gmACNaG6Q6GsuL3WP
ANcD6HBlIeGYtoF/x3JWa0YrdelJAqEpRT+5QsdyDpppByyOdaug0WOY/lMWT2Uz9R6tswDLNXBY
alxavHJasPK1tymSCrrdMN9I5wtgIsY7UuGQN927zsADK1d/bQ4sJPkPqKOAu4F37A0fPIUOzJaC
W6cjYNyESe5i7QUbY/juJkTncbmrNTFNYv67PtmpeYiro/rPPEZKlGCqzNQjAZXf+S5KJBCkvCV2
FK2FKIITM831WGsu+QvaVlkWiJj880RclVWBIUXx0QzKWzqIpXJqSHX/RJaHgAOYd5VnhEM0S3iR
tZftMQ+twuU6jWmwbuMGFp/3PNctHtTiWYEJCsfQ2pncssF8VOYYTTbDtk1b2J7ogYaUZVT4ET20
5Z2irLy38A2fFzYb1xThrn1abLZuQrPBmUSPXOPHbGOAlGpIT2vHeYyYgBOavRymjmugKNjYdX8w
dmV66KXNS+6VN1pv40FCMJwY35VKPahT6CU+x7wHqxE0qU4VXyKUukJG3RoLui5/NMluhhjQ0REB
w5NGPnATlQEwZMQ6ZAU123XcMVTAI7ZnjlZs5PRd90AfB7nVjdWnjiVZIis58QtcjYeazsjzIf1B
Hv6hGuhuaR8tq/80jJO9Njk/RNvFe+WxFDAu0Zjajr21mcYpoj2HfDvSYHhu+p5W5XHOdEpAd1nZ
nqT6SqAedtmXOc6/mhFLhIk96XpcdNY6KFumBzlDQ6QT11u7gsg1Zu45DvQZSp19n0vGRzYO17ox
sQc346st4GAR6wowJslTVUjx7nBXAs5uB7aWcHZtQgFB32pQ0o3uk6UrKRedK+g8SW1xKVLWtc96
HCzvHoUt3BxUL4VXFDh0USfpS44tPWoMp8EFqPF4vylxNtyhELtSF+tUaASRC5duDmlP24BFyc6y
z5NjKRZDawxfCSlY9zEf2WteLZOBrAMldy13cjkTU847scsApHZ4U5JQf2i2vlUACqe6pip5UeYq
cVrfaOXwKPfNGg46wD2hKTaMYtXCJ0yHiA2mTwyz72X/opZQtZ4VyWvs0hRYFVxK+yXz430Qgw+4
w0R+Y9PceMxed7T5r1rkbAkUv4/q90H0X6uaubpIOGeZSckWw6pbTx4CTHzjW1uSk1holFUIxXi1
ws0P/PVVdndF6B9EPK4GiDpW4QLyhPt6uZhDJO0BWvAa+Ms7u/LPmhbscyP9pkw5co0VLpfQNBqC
FSavyIUC8eR3VGCBRQVG9NlGol8epgCK0zEu0WkU8WcYh4B7E+7d/E7FqGeNnnDvk7Z0UMZQiuk1
1isrZB9QxAE5/Eux4Gccnb5DeaIyCvpgZdfpuzIWclx2FL+0NuzAL31ivydt9iwNjOS2qZckCvll
80ZQwA0kyjc1roPtt5/b6gUvby6osKvwdpG+DcBnkjM0dLAtWya7kbz5mq58QqJ5VANgw2NiB0Cz
sn3/Di/A2wC63xZRBkttCOe9Cx5l+zRNlPclhkyMJAHzBk86WFEd5pLi19v5jZv65noptHcFDpuu
lBNPA/BUz0WKvVlJjvbGaGHCFw1RjTQHMIgIRtGZzyEq6ncD5Le1ukgZjA5rZ3BJiSLRj0H8Qx/B
npVHn4sbXg8DyLyrLsCEF8lVQr1wULWf6t1K7Rpjjb4IZpqZGztoRjz0Xw3ER4jZFgZNUHRJUrDT
fZe4L4bJkgzblOgdWtTIaLZ+azIipQ6xGvEg6GlP8VC9dIaoN4x31r7bXeGaQYSXVmKyS5ukJRJ6
P3tlx18k5jvkGdYBGuCnhNfL9olsYWJ2pcsOSVKo0eQYte/NN8cuik3vvGXOhKJQ2knIzkaiozE7
ID7FxtqaPGSJtGwZ3/akfFZSQWyoIclArkOv3+DTC1XAoj+znfqEWyfLaOF9lTdEkkNNM9HVyCpa
EeDSlkrLW+Iv9W3S0FDk8g+NZAXQ9bfawW3yYhtMApcQo71X/l3EVueMS3fw5gUdIGE0rJHm1oUa
3pZWxL0caLtiRjhtMrJaV+RkGqb7JNHxpfTeCq35Kh2tZM/I4OMZTcuhzuo76SlSxs5lAfQARKZm
nGymp/4jtqWfURGiw2QlZ7ljXbnLF/1JeR9m8uP72mXSNX1bk8m8aaUbHU4i+T6woOm2Z0DMrwpl
MSZWjqhdaESb5xKcH+FpDA0wtjbyEM5LWvGRhwchyTxlGVgMUCDB0GpZWfEp09VUXVEoZeOp7txF
uuvJHkxhT2AUJ4vqJbPz75bET+VRFtVyk1fi5FWM6xb3ez7WyGSg6Or5j1m6xXn2mxlPxFEkr5bj
pruI8SbLPcMAl+uQs6EBMjGzqT3qQ86pXT8g4WNDZ4wnv21Sok2oNFa1rKzkYVYVsYTTVX89edz0
yq1I/vSMOxxscUpm1QF22CugPE7Ps1wo5A6O5ijtcN7rpwSSRJVgyqZJ3SbItqVtnZx+mK7hFV3y
F6dl4dUal4IbnxqOxCJLbSHhe7wub90JvZpkeS49jOumFg9qJxlg+WB3pFPKM99PKioRLtEvLoaF
uI2f7CDEs40lqr9Ji/6LXGvU3u8Ey9WCeLSFJ2rPO2nF1kPHIcsq/hHgg7Fy9PhsVHgbxkX1uSsf
Z8t5Ug5Ssuh1reU1K/wzCjxpP2gRPxSGL91Vb6MvlWa9Vff2LrVL4okqTqisKtRmownUoPO8gxJJ
Fg6lqkQvzGuLWcLKHoZjUoxHZFK3UPQ/taM/rVDXPxXjQ5QzSUYS8VSbpsUgMWHpSl9VfUvWuLbO
g1XcOs9lU48/0TjDAAxwHJSNZmj9ZEH+/4zJp7l6/+//+vqGKHcTt10Tf+9+Nye2HCHNhP93R+OX
rwhXQV7K4j/82j89jQ3D/YdvcOO5Dgwsx7FxFR7f2+6//wvyk/0Pz3LhZxm/+Rnb/j90HRadZwjT
pYUQvwVMOv9AyWyQg2eYHlpRPt3//J8/scHaD69/D+w1/swNsyVHUUA5sXXX0F2iyD5wwxBh1z1u
wUSh6U5Mi5dixdWFxy7Ux3XYs27nskcibAm7MIhtLgmPjN0JUxmN/ISItN75jX+AlKrfaFn6N2xC
0/oTc019OvR9PouLb7scoA/U2xBYIPOizr4HLYQrWto3mY+OoxOaQ+a9cV/awYNjgIUUZdJvlCAB
YNE49GELASkX8TYN5XAIlVREWvclYIqLxx/Ox5YxRrd9EO/yHCMdhA1rCzz4twvhPzkKy4P3i3j3
z49v6TqOBK4HmU8e/N+ZwyEDu6Y07PvFn6ovFPbJtV7QvKYeqn2qOnMTwvO+i6Sn1/gFV9buDl/F
c+560cWKCLwCEjnVnSiuXglWpKXbTnTGsw90GZca7mJ5kO9is26Ow9A+mAzhzgFITxnkyUYi7tDQ
s/u/+ZvkIf/z3+SZtmlAJRTIX4yPf5NpxSEJ4pl1z4Ve7JsWAtDQeOEOO54jLTSNW2Q4l5TrY1el
aFCCstZOjhHNl8kOxn0s6mcxzfXZw3nQT2qDpufJjGN0laRePrhZw4S7wIXSD7u/sceWN82/f3Tu
HZs7irvK+nA1FcxNsJBB58UKv9ZdLXmYjf2IQxZjSbRxHuybc7GAvjMUuRn6bHqtWjn93MGDGg5J
bPhb6F5UeeEy7aweTeWYgjQTbYNPcByftcS8QQcco9tsUSI0RXQrNGvbofY4RzYJYaCuMzKX1D8F
JaMdrg1pxQd/0RKs8JbRQmDMkaLATZZGEchqcVSiuhirEgbxrRPCEs1sHPOWAEeuKgg2ddBVcCpQ
ndRzeAXj9G/UA8oob3DR87oRuYWpfjNPdXx0Yq3bGYhQ7UC3cbgt51e/dBG+jvELkFF/kwBgblkq
pn2rQyARiUE0u94Nt+oZoXJ3aYLBgG5p7YNlYvSh18GxhAwr4Iz64wgrzE2f3MVGUTalBtxPZkMz
CO4RM8pmM2rV2+xO/jGP289mEY6rZRL2fUSf7uRtc/h/uFTpAhyZSW7olv3BiVyMwuonLzLvSfi6
DF7P+Fk0zT5oKZapJo7CM6+jhVtMObfPUexYoK4CJkVIBNhiBgZFcLXvfQ1aYbNcst64HzXkFM20
svx52SyNf+M7hf/yNx9bfqyPd5jrszAzeOSTf2SQu5ruJRPyxPsFcIKFO3oIU/fW8tJ8Y7rkyddU
Npx4phCQzYsbO5J2Z+lj63/FtN48uzr1IjE1hxHHhmNLsa7RKGytGocANZf964/7IbVcLnK466OL
8FzdZ1n4uEYPPqLiOp2Me7jQ9Z0+t2sxp68xkCSezr2EwWr0vzjsFPbFWIr0guvEc8yA7PjXH8SS
ycgfjptl+LpnC51Pg2Ee3/9ttQ1mr2Nr4iz1xfBYp4Z9aV6yKHEvZWyR9aj1n/LhS1oW9mO8pDfo
daE2jKZ5qw6lRLTjecyuTdHhhzADLxHNk5jHqqbTaVoDdmeiXTg5jJiK4oBKlPTgeHgYqPiuBZZX
Y2D4O7LdWvQztX7RtGI+aUn2GXWp9jciA/M/XCKWpduUFAaQ37+tZBC3S7/WA/2+neLvdj9CIhOA
PQuQ3iZLnAcJdLuluMfjDoE3fBjkQ6jM5sHdItdk/pl0/R7GfHOMpC1Ql+u04GirGdVqG2ax4eqv
z4377xu551FcsGfwD+MUee5+OzdGleixZg3mfdPiU2rmMQEEnrFfvP57NXferXBsixFWHBHpmzrb
3tPLc94k9rGFDNmnzp0RoVi0y+m7IwZxMSJcEBzB2F2nHWEDHllCrfQYmcntuJAYaLqDdRT2i9uF
4qCDdp/SEhiv4H849NAvI2RVGwSV0a7RLZAHw0Mal8/5Ra+4ucPy7JnTQ6qbAooJZkuYEBKhPHk4
pA67YhFgdmI4siuI22RaYKPBXCra0Pkhde1FXBn3Wk8bl/ThibihR8MPred8gnNmmLhbOm0pVefT
TeBiT5ZHDTxM/iizQfP+18fd/vfyjhx7bgmUsuRmsKD8+bgnzLV7MfvGPYlSGYjdMjzM0VKeF69p
Dq7mTg8afuHrmPriMs+AsxEWPC6Mlu2g5Q1x9qS99a19WoSxt1Gj9D2cE8eeaihOIa1LHdHAl/O5
Cp/7oV0HlvB3Vd1XG9eC/BjQn0PLsmEwugRMJ8ktLFv3SQgNv3bzvFi9eSPKinElPvc3ZoqMd0wP
lSizx6FerDWDo10e9VBK2Afpdz3QNCf1j2ZJJ//XR8r4c/aDWsY8yybMXQfxtx39w5HCmLgfXHS7
qEqKF1xhcZ7so88oL8tzWxvwOFwJ2o1NDQQNId6RyTs9BN7UnqozAbYtbep8wxxu/hsBh0rt+H1d
c3WUNILGQTccXRgfP1nehWaip3N7PwI0nZMxbe9ISCmQFjwHtYanugd0oaHEJh6y2TCILfZBjdG7
cCsN818u3wq+9cGZGweXaM26aQQZAHE/6Jc58FHvlRrMNDfbY5eh7ewuxX+/ZQJHpPrM9P4Q9rb+
MFovo8u+qGF7gqrJJc7C675qRTYe0UkwDoj3eebU29Imo44ciP2MtGsV1RWSV3yonVZe/BZmrTp2
i+s8rjbw3HqQKz9C+F7iGGWnACuhX+2kW8lmdKwNgS/zNU3R58/9JcbMIWNppvYg3qg0P6W5YewG
wSBrqKocbeaI4NG3Q+aBJgzM0l62FkO1Dc4gfxsVAsnsw2ZDu6RzQ1msanB5XfFhQVtE6nt1PIf3
WjqW11xbhp2toeglhQFYUrs4Tv0WBxNj0mUWxy6JT75V4J21aM1xdFIUW943MTXp1Zl7WGumtywb
AtAoGw10+V4jovXYzd0O4km7TtxvGTA4uukh2M7+qF/LNt71XZre6caXrquNBxylnrvB1W/68o7E
9Ft90MINB0yHotp8j3t3n6/Qvq6E40QP42C6j3mnYcEZ9sBVDMcKm9ApgvwEtzThYHF/U8z8SQPR
v0GZ4NTnhzrOojreZ0kSYmj6QAQxngoRVdLg+gcXgnUi8NasIgLTXDEXe72pdMnlxT2n8EhXcNPp
8vOZ2d9POTSaYLK2OFkEF2zVt3o6pbdOPW7zEgqEpTXe3suw9ggxMW4dvdhWYjIOYWpiNzEG9/Pa
cntGMSNmlXXyYowe+iYyA6cGcuCSBoBFGK8hJl/afYTFR1Z78W0YCSCupBr2XtJiU+vA+ApbyBbd
GNCM9Ta2nc6UIFmcGSVQ9F7r7DOMJYOodKYemCiGW3cyTwOctotfGfm2abetTz3QBON0HwhGNgZZ
9NcZm9/VFPjulgzc7/Do5kPRoCuPHfuKC9AFp+v4NlvnfdjcWjH543rKQGewRtgKnlussMopt5OB
saQzvCO+yM762F7zIdP3rsAWq+mZ6hMqeG+PXD2c3myPneGbkTB+aKJZu4GZuHYCfbgmg2/dDV3y
2lrL10JglZqkmXs/F6TF0ysdB+He4RX4uUki6SvD8L3MY0TtXBCJre3wbSwZornENZTtm52Z5nHy
YCk1iImfwPyPSKSWM6eNabiQ8YuzcbBw/iJ8LL3iwotvSCW9wNOsIiPWxRNNTg4rv7upNvQ/wZ7E
4gtz03dhYMzrN21yg00j6hlcfHdR0LZXolPba9b4G3QmzVEYAjWSP2+BMzCPCthvfaa9zLHH/Cao
2ps+9hhI22K6R3DXYwKhrYeCP8uNu/lWZCZBOiKqdjGMk13plIz2xhwu+Nzjfx/QhZF36elGeoVA
UGbcYFPm+QdDr6+YLd4ElFxl2E6ocYMQjB0dRWwWCLSIwCUmUKqaIN2cO3fo94hPMcVJm+Y2WsL2
1s4geC6WyWFlUHhusirECJg05AhFxkRawieb3yJbWS+ABjTxMmn8/QNBU60Pv26x9bus6/S7eZnH
u+ToFFCTyC/FzB+Pq1UPTxTuInS/NIpDaDQBzl+2c8kj9yteivHW8ZZD3E3urZENcK5K9EaBA5Qd
Cuasrmch527873NkM3S1XqdAaIQZt0R3Tx0OGh5X/naa0uVkAdzviJl697pkuvrywatwZa8FoBC9
nXfGmS/dD/Aq5jzE+LMbu6NmBnelwI+yXuynsmhvmiYIb2LXIkbSb4aDETWfGNSYj25oniNtXq6x
ji7DcVeDxcBF47L9Fi/L2xxoKD6XPF0ZnT9cFnKPKcZIZjea6Vw5z1FFL5QuUbrOIRrY/uLdqVom
TDBxxFfwGnjNNYyCCMfJPCBCEzd/oAzqu6G2cedOSIdvcfkbPW9Ngo13BwXqtZbRefUUPdqpvcUL
ud0O1vLZieZ6l9cesqy+BqpmdvU02rcVfsgsX8Yt6xROZ1VyaBGhgIm0pMunZCi7Oai86/Jrw0Rg
36C9R51hHRHk31klir3W7+1ngNxnLcKFEQIJaT2x00BKk8mjvz2le+f1fjIxzVXxhIPMMVV5iuql
2U7MMNRTkfi3rMrLzpbezE5BgDHhJ6zVP19DFV0xQBVrX8YU1tI0WT3AO7sxPfJlCbtBUCIzTX89
NP5JjyvniMs118fEKrslnO2NkFbyUS3qItcLIB473nyK5YMXLvMpqDxwbKg6tfQ1ZLs74aSNxsfM
j0mozVt83L/+/HIEOQBe2R7xV39q5ENuBd2pj3NppOckhE7n7YlA3Y1HS48IcGIMNsuYX/UQoUI/
4fnXEnIYfXfzsdmhIZJRTO28NUt93pHi/Rza4XPj9s1eDHjd+cgvt4kgpjSbGapaUeTjUmrEhHJx
sywN04FqmR9NhKGb3Myh142nop+c4yDjemMn/efDh5fLiEvAotUONIQ2Ie6imlZDW3wytbGgOMDI
Wj0s3kAa5h8vGxx1DkMLsSgh4ZWRR31iL65O6qV6Fo4WltrqdUK4dWNoLamPxW0zGY8JzmtHrZPC
68wj4JrFfmMy5mgik6x2N12QTZdPhg0OSmJxCydkvtMZxmwYSJ+butS2nvGuV+7NOKLcsHQH7adH
hn0qXPziaqQbdlgHm8l29W1Xj/omw8dRjAnGUv5TB8a+C70AH0oz+zr67X4Z5cDUduGTDamLZVy1
89wAXR1pbrj+zStclGwYTVh7jnXOgQKvOI0NeVeQJ3zJSdRwBoZuYxKTlR0bwswaeFRMdXBGHMat
R4lzEelcHJ0SvSg5AmQNGUhDi6+FFu9GUfQbWB/wl52wR7M8XMwpU706kWeZ9ug6WBpHQQecGRKS
iv8rIy6rPQMNHYpMcEEop+9YGnWn8oHt6+iHTYubDa8SFRkrf049U1/79bM/f1e9zX/69q93cCLA
wW7QovXH/zP/mWT5x39T1Ywc/Xk6//beqfoZsx6yvVF4p2qWJua/3rySVVEAD6LB0nrZqm+ULE/L
OsWnNxgXej31Duo7v35PfRT1Mg0rot68cIO9jbZxmgS5ZzFBZeIOKQX0ELKq55Uou7ckCfbaBI2G
Om1hVh8w4HODGGW5fEBthT9ioluY5nUs+LOxM+ehkyaS0koRr0WYmLSXENzPupsi84RctAIrBwyr
zO/kD7vHWI+cE6wY55RigMRc0/H1ndZFjyPc0GKlvq0eevqgk4D/szbryoalZxG0q77DLuic5iQ5
N0my7NXPqS+pB/Uydwh/hbGwaeWbqK87ymdc/maVyeQ/Hen+r1+gks/YiZk85NUskCExnRdad8zT
bjk5DZsn2c4oWLNFk2IK55B8Dsfg0cnxnwR+Kk9B6HQQgeTTItfkjLkiR4KAHb6gHkYXidk2kdHY
ZUUR1tcWojBpm/7TO10l4P7xUqV1e0i6U2wB//Uz4o9nv77my99TP/3hbaawzWAuoM49jTo5gr1n
AiKY8lJPbUsssmZ/CrsR92VmABRA+YTh6R8PRe2ip/r1epZBu//rS/WNTgYq//oRxJ9ixk3lX2/7
4R3UNygHBkyp0noT9WAdP386Ryv0z6eLNfEpfv0m/uXd3mHLceyeVd4MDoGI//Xhf/3Yr/9Ui2Xq
+R+fQT378HNqGvbra7/94eo7H35l9Gttu1g3vjQJAD7tMF+Ubw/H0TIqmCgcpipY2u5Rl08DIjHy
gzoyVToU+QHGGzRfXEXUOft1RtVLX8Ue/8xr//lcffnXj6pn6kTH5RAugCwyz31ArDJjvJMveyuJ
D4NuUvej86+2cCE2NY24ihpA8OAsW3UFTAu+dZ9VPMDPfAK3oTsisJnGp0UxURT5MW0pnpT4VD00
rWBC/et1gE0pHKsIQ0fDhUS1OHQYXFzqTaH8kSZhGiG4RICoGDM1R2t2sS5G5MFMH9V5aSh8d2Zd
PlV0dcdAVjCmPMFL95zF3VYdwA+HX33tt1NUqcv051H/9RQDci6buO9fRR9+97SYKZYTl+e5XKbV
guJphY15cY8f0XkKUGNlizM9lGkqmeB0XLrYCa0VpEViUuIGQU8yMTNMG409AYF9tMXNsd0Pfl+s
S0pJNIDY6TCCuJlqs35x7jQ3sC6iuA8MqWH252Ooh+h2MSJa9ZHxbTFa+1qXOjLJAXvw7orsojkT
MnNfi8Y8ALR8i0l1dOar7aUZmh94auh7jjWqvm1p1u5NjPXa0mC272X2UzLWyd6txbeSxWrVZwlR
cuMQbbWYvZ5krde6KYxr2Y8eEU5WgIxFO2dBBTTm6q+YpLm7wUyWQyeMLxjGL1uc8XCpy5GBwxq7
hQi/a/piXAd6MO2KkYZes+ev8TK9FtpQnuMEBErXpaQW2w5qA9/dNaSc4PTimRj8lNPRN6S324Ko
N9f8fRC2IQLILU5TbWE390k4fyKkxCN+Cm5QkM9IkXr/EDhQkDzdf6iLMH7wWpIU0Rc8D7ndbRkO
ZxtjxjHKmkuxTfKRmJ0BwMwylnDfhvFx5Ga4DUvQqjiSPp5xieu5/uLMtsMWGyD5zKeQtKrmWswC
o9Wm+K4VenEzVFijZ0VyAAe9Y0Gqz/biRscszq5J4uJf56b3uAjlT/0AAd2x7W+TOeufsNLQLac8
l5qHd6qmE2NFqEvv4o3ULUNyRMG+HeeUrTCp/VNrgRlwPr4vnnUd/MqBVso+GMAZk7yXHFLIOkUT
vtbbwkAjFWarU84c6ELETvFJwB7WrKepbcTXLIy1VWj25sEow2yPn3HVTf0lhQO6cqDW3Znt3K+c
1kBhYfiXukQ23GkTdXaAbUQ53A5zXx9gVM0PMRHkDvQ1OGc9MhnJxrRmZpQ51CC0SAgSs4RGj41O
E951gaRzLLDpZDoUEk2Z7fvuvusTmH8DSZHZ8H/ZO4/luLG1y75Lz/EHcAAc4Ax6kt5n0orUBEGK
FLz3ePp/gXWju4q3+yp63hNGqUolIZEwn9l7bXT4nQNIJg/JmSFOFA1RtdBt7F2Vh+/b7UYYz732
s8W5Zd2NQ6xOSZAi+02D7hga7xomSYB5rBPGGhK5NTVq6cnS3pvS3qpbhydBuBqPi+KiGGKvAQrW
HymMt0ukjGf2N1SwdOgb7B5r7u78MpRcWGjSluC6s6NROQ9BYYpT+jaxcn5uyNUpgHaHmXdnhNZP
s7SGG557+5CP45kVXnqxnYiHmNI7CEyDDkCxfq6Gyn4QJWkGoopOtT78QslI8GcbgPzSAOLgjhkP
ChPnxHL90dWSda9HwxpDNrbGOn/uTbfY05/uEUXopC8Np84a2V9g2i7Ym0CurI6dMam1EBFHxwle
VJ6l7ZJxeoqKpMJUvYg8Mdxic+NLv77D57Wscsnj1U4YFbMVBWdOiZSIJUikYYuMVd+ytEE81hGu
EABQObmBzLd5wv6gzEb/qFA0ZsBJGWvGWP8bGxSDAcB7Uj+GTmBDqRGAd6KdML4wIxwxXaHutswj
hdewBFdPckIJWrMgwNbIWlIKo5ex58jp9gl1qVBp572DBzTxzpqTfY5N9hIUzobfQpyIAJWs6W1x
LIe2vUd68CAqwTyBX668qTDZtmiAqJ13lUwEJhTupQ3iek8+MkDsqrg0AHUXYwAl2ZThIU7gtbF2
/SX0/FENAAD80d34BXEh9nSO0uIl16qLtKthq3vsWtXwqjexgbctJtJFVSQgsX40zE+dkGJo5m/G
i/Cy6awF2rqq9oXTGo/h+DN0TByJnfWzF63ctSgIGzv6bcdRhfGXvYmdM83FztvRyz7WbKgBLIzV
Ph3vscHr626QCLVlNj30HRNGNMogGmW9dehaExlpT4Ygmc45iSQSj4HprgbWASe7FC2sCeUsUw1U
2Oh2+nH09X0eVJsO5CzpeDUq9Lq52F0WrfO8VGvlPOi9VZ38rGHQD7N0QDJK2g0d4Kg5/jZiHrWQ
A4k74GgyPdHOdruymrZ4EDUxMoFZXIO2TwE7Gu0pnd7zfqzuXMZ1UE0fKOXkumd7MCT9+GLW8dk0
sbaYUfCgfBlsjSAqD2U96+uyPnjSTK8jFYBBGHhHPAyyvevGX6GwqnetJhm4KImvamIuWqaRGW10
L3C+DeOy6vyeGVBc3I0QN5duQvwKXmc2JQnThHa66xqrPXz9G8/0q6M5ZJ9xpJKdtNplivlqCzr9
5Fq2tptqaihBCuqq9rhhipwItIK/x4q64owXD+CV3XNftGnMaDiOnsZGAkQGlTu6aYTptQVFP6Vs
PLBvYQzMsIHYyaEKk2rNNbGspTi2NS8GRxKhUzTjh7SbC7h9Y+GP4ZumV2QNZPNjO2UWPWYYLyqK
SkqvSm2SZmB0D7GZZ+tuooa6ObLZHogAtveDqzkYv8uGV6+lPSRQTF3L+p1Bs3wu7OgQ6xKGkpeE
93Xi54s69LfIxKdboGKyWMf8XHckatfsqQ/NnUZg2VGW1ibiQb9l7UIrT9B8CSWKeXfKO4ypqJD7
LpfQfoOAy1cD21HZhJeZvnVwpZxrpf6N4by+TSJaeBe465mcSsRDBHnjNx8uVX/nF6/8lRP+K7vZ
jMb0EkhS0Ec9KHCodGDWRnMEv8vI1OPMLIvMeWpw6C51za7w93mzWzsmd7Px2OjhYQh6UW8qOTKa
09ntFh4yWb2GYk+l+mJZyVPXW1SwjFiVVzZ44XpJPTA8xnaGcdLH9dz3/nWomH7O8tZlpCFLD128
+ubobhkLM1wh9EqXbyzvjIvutFtOpJmmPcDm2ljj2vj0KzZzOXumu2HQKCub4OSoG0EuciWy5AFj
GMDsEPRqDS1yTQnDVTESCzuZ0UHRK/eNU18nA6SR9IfnkK6ZCfIUPnqyPfszF7K0x2k7jQr9Kaa6
SH2E5ZBsdcKotw0ConXk1BctBps0jOY6qi3nh279pqpLdsCZHUw2ECiGtvhkmXNvt0L/MLWQQbKS
P3h74TwfnZVhoasqEucpmNLpDWol/tFomt3pJTVjF7tHK5awykWpbZVjBDjue7Wv/QOvUP1ZL7N3
B9abwsdx8EJjghc5EX9JlvtpAt13KmR6BVZJXY96hDi2Fh9ETKdRUUufaMVbFTt32L+pvLxk10Le
2MaGe4c3p9o187hEn0K2bEaRb0jMKDb9IFcByUyMhSWYtLRHABGBOPHiSL4qH9BMAA/HTmRJECEh
Sv3gH/VmBMsf9/quAXyCmda8uVnq3uys33ogI9iFhkdWgjtG2cxVrOm1VGl+LHkY1KxjVkbLGC43
gSygbfMOZWveR2hmloktm12p1VTLMk72LKv4vwcWdgnFfpDA4NGVIEkSSU9gIR2OngoHUmajNwTf
ODpCJOXeikGNh1jor0OaFKvE4IXisFQFgXaiVGjmbHpzVzjDR2kb12HcFL3kWZ063rGM1Q0V6FUY
DFuMMtvHkxOTL0OaYmo7tzLKX0m8OoZtAS0YY8NCmxwop2zftl9WfMqqCE1E0+0DI72PoFDvlduS
eai5vyl4sCBUtbeolDXtB6PfS95t5LuoPbJlqorOzRjhDm+yZgFjaW34ZOvEJlv1YRg8yiZiPjZh
hXsMPTnTJdPmpreaZZPISxaYoMjin3YxOp9Z7b1Z+SvMzeEeGPw1ac3XHGnp1VHgwlVsHBphpWtR
1CP1JtG4ZWTbO9KFjnncF+sgROoXZAaWk5IOmBcLcku472ixDsH8Z6Z2A1IYvroyHrsESKDmpWza
JvfQBBCRXN29j3n+JmNrH5McojrYpYhuhfQyvejE1rAGd43a9jez8fsgyDhZucPXBxBIFuTxTL7x
mveExosET5wpt8RWTxeCGb2wGm5dfHL89LW0euMmAgUAFl8t+KMcFADfxKIwK1x1GnN8qJ65AWfD
G5vbCA99T5rkIbceJOlpZwMX7xJbdH4WQXeXRBILiwzPyktGLBZZt0mM4uArI1g6rhtsv+SZfojt
5IsHyPN1ybykZslhV2yDbCwuQUfa9FyMx9pwee9M9jctCJUveUka5ATV6c6lH+tfhguZnQU1cUP9
Tnfrad/KPMcag33aD6eMPxk+1nyNI5NdxZAP933Y/0aGuA2Mkv83JjanY1mzgMxFYBKJCwikjmWb
fJZ+M+EFALTWsTo+SNSj0kuNe4D2z4GrndjS5Bd/+KkVCDVdhpA3BNHRyp9T1L5+xIhdz2U6/gBB
0+6o/NLTlGJ8cEv6swzMhRWhRErcZgk8Lt3R3jzWbk5h8VJXFlJJBRHdk4W3wVZBk9bTg3ytnXLR
HaLeM8kiKJ//NRqYI8v9WDvm/MshPvH7us2I3BQDpDpl9CP4PUS6innZ7GLlfrDx3/EwaI9lHd+V
cWwc/UhaGy8aj6MJAd7Tbe1sqX5aeqWQK+wp91Y/ftJf1ztttN/FkBH7qWUBCQ25saAnOia2/cKC
DyxfHCgEufpHPhU92qBMI2TKro9tG+AGVMWOoMCYjZgGuUprvZVODoWILPzTZOesYa5A8KgStbR6
wKiJSom70QhFLLEoMNsfLHQEo37QHEhAuRUTKJXl2IRZfMAI5F2QcnMtGdskxyzXo/WYTjcsv9pq
Ftq0FbubLCzzhaEGxEhwlAdnXXftjkWE+cPOP/SJ+mjM+1NDN7anDv/BNVMfa/O+YapxF8fqohVM
aRpdTzdtoA83sssWTQMGgMuUWD7fsu5spR2ZLyxqK8rOSWOCWEjNHenEEc9oNwBAoCgRPOD0gsnr
QUQzGyGpqeeRdW38LG1WtRX+qJkpnu1qxrJAlZsHXOE6CRy1DUYshugw+63mUGcWqH6P/GEjQe5L
ZyzHnawlarcKFL42D0iSpv4ows47D4V/E353DUJPPQ8NRuCEeK0j7134TbPbJaRb1BEGHjILK2yK
W2inEAquTQf7NFyVOUGvvKRJXm6bGC6rNhIlqZlQXwmHkaQr3Ftj9Jn37Fj9Ohu2sWe3J5XGamez
KFtmjfGbxDsTs3cKBqgqr33f1ysZQqHjKl0OldvuMsn6HCdXfQ28xLho6S6u8+BUsPJCCAkvhv3Q
cMihpdwIuDtI5jNa0F/7Wj4VhXaW5hhuLMeA/6L0PeKO8dxEylo0qd+eHT+5amWFi3BuSPzSji7p
1P6Y2mDjdLH46GEfpKkSC89qxVPPI1E1MnzsKnCccBEuZS3KnyrtNpWV/BJC+fTj4qG0NfDPHioK
obDvpGab3rWSiqTp/I1Hbto6V1NNZQ72CvHJDfmlufcq7oakCNYUY1DoGhmB5xptLOcqWqGlnFuG
vg0JW4Evh4DO6c6CrHs8CVjfPent8LNaM7U4RfENJ6DRR7r1uSiJiN06+AU9AutLNu0FIXsB4ssp
ROxYmP2jaY98Qtb8LAw8QgXITUCfdfCGoN4Iz11ZovW2UWu0bDCwMNSNBduz1N8UFZRdVpzjuHjp
4ljDiC6ie8NkGQJHxapG4GtYElyAA0vdSiT3K7CZzvffLTvuWDPe+zwuLtD8fpPNtLQxTe3cmMSj
GvbveuwQXNZtxnN/SvRlRau3ZI+ibTqiCfyIyHcn66OTO15n2xl940jUQ2BMZBg+abjM1rEbantW
8CZqpgkqmyeag5uzs69TyznEDXzrJG7FpslDg4WTteGOzhBKcqNW7PI87SqygdVVRcZOpLdHPXYh
L6BuSm5+MwT7Yn7M9iQ2LRsnIIiwKx/ixHERgZ9NVvigIlxCfzJr89d8Ta/vI0VFXRVqvGLh05aQ
waPNlHk/xqIq1j7G+IWVFPXV7GGu5uFJq52XrxFM4vTW0g6EsYtfsYHCQyRmllhCQhIJlx9YInb6
qvbjdqtVn2E1k27D3rplXfdhp/KoEq9f15GOUj/psWIO9oNdg88scxvZRDlSHeTqrlPGuI+Lip7V
HAjpA7vOx74zy/ApzXyxqhmZLk2bUK2ssCmOOqYoBDNo28DTfzZGFK0wBevIbps5f2jg2gkyeRWt
DnvK2gwTqSSkQZUrOeFnhMta7oRDNBwrOPbgZpHcCyN5crvwXg2+tff9cFjDV0XkqXfpRlcEbuap
DWvFaY8FSwT9YuXeeLAL87NFYnGa0aGDETWkf6OeCPWKy03JHnqUNoCF4Q0XUqmsppDsi7I14iVe
HQqMDo1jXdjnIO7SYxR71z7TN66T2299cRZT4J7MlDlSGuE+saPpI9Yqf5nqLddTBWqpDUOPmjv/
/BLDYz99z4jr+AHeDS8r4DBvq/Mh13DB66vsx5Utnuxh6H9PZo7v36aaNq1u1xnvFFzhFZIRc79q
ICLPhew1w+eSPDE3EQkZeB1LoEc2WYZ9W51z0stt38jumdsCcYK5taKaemqicg5/0VAPhLZ7QnD0
ahVFdSx9PBItoLF1lXhEYdRJA/O6RvHgAmIRlTxJTxLclKJJivKj17U6m23Fbl/5wePISgKpLvqQ
LDeWUSntFarilmAu4zQlhXUGPrgfcKpY48OYBMXeDirMmVFlL79Gj5FfTgutuYl4YEqvzS72Jnop
aYZPkdSeO4/9i4vm8+jHxRXiBOJFRZCZyQ406w3igtV94UTO8etHgtt/G9TpfeJ4JspN6zOgR0U4
jHpu0WvZ2xhdqJKJLYnl8CMGROp7wZrsFuwNWaweC0s9JNwIMGbVWsLA4q6OGcYNCSOuOGiuKOHq
qyhwwpNIzTN+rbuMXTVMNg7EwlJ1Okl+Ey+yujibcaofWbI0e+LmKEjyoAEzozBzaKcyaZOncIji
u+pd1OU2C/P4ibezccpG8hsrHLKaiB50lPVws0ZWNoY1npUB5nOK6+1QJ/jM62rafs0WjOqeFkXb
6X0RkiyKwjBg/6G7VbjTP4ZAC45lx9OeRIOHrOFXorVXY2Oo85jG+69wpVKrygMGuJ9h2bprckG4
o9wS9pTLlJeguUVPUQteFjJ9kzHDCgRBd9AyGNiEuzFKwQMEhrdDIYJciCDR5Zi67rKTGMFpRiQQ
/vJBr81h2xvBpoEucp85xBqRem3mrnFJM3yl06yg6Yr6PgPEmPV9juy0jY5FbrtYVBkUGmHeHEst
2OaD0K9Blj9zCgo40pTgo2nczICPn7GhXCJuTzelG82QW8damVTEWzS61cFlwhIMOZI9KU5jor1r
fSe3GfbmjUMOwKYInxs/HXaBB+SyyWTHYDU8exksQLLUmhNYpYJEnza9wHZVBL+FrkjfIp6mCxP5
Co4f/1zETb/OhEkwkhHxNJJhvrIHTBxab5gvdsdwOG5+xITTHpJaezSLprjUPs8txzK8bVkZq2BQ
0101dNnNG35nLOXJx6W7YOQz3mTgRdcBqIjuZC+VXtSHHMsY0jwdGU04dWhks+bcZgUUc5v+Afa2
0Xf2GdORfZYq/pX6QBJykFpXlv0PKmH1wbiuAumyINUbR3FVPfDOUSQGp84RTrdXA5nQcGnuOnXP
3Dt+0LTfydjkW3aGONznVqcvYKQwGTknsEyhCIVcbVEYnGRsXiPi5a7KcNJLUj/99QvRcV0gyV5q
IYI9OWOLNRPBqpaB0wktYG68dvLHUPRcJIbfnczGbhZdS25BX03O7stwQSJjuBA1HSWronzr6sgb
I+meyo6VlYA4d+rH6EfbM8nTDf2Ws7Cqg1auk6HUlk5hVEyixO6rU+QjoPqNtJ1TN3y/Ec971yZL
qZAOsV9Tu3T00aNHZ3g3RMPN9uk4fe+uCozhyhFQobsjoT8iWcdePqzR/G6x5tPT4iSEoDc6ZzmV
b1MadRvC2u1D6RtyY1Xxqz8/T8i7z5Zlo935dUfwaDcOO3SM2ooy0tl1Y7mmqb5LCBE/szfQtiVg
GNYcrB2Lmtd+r9DsWcAQsrlizSiLkcRA8Wt5OTDsIj0N/wX5hiStEkZ+1DXJ8In3MO55NFlOto68
+ljarQIsj2yu6/Cb8ZnQJDbdljxgFNKD8dzBIGjL/hcDzHg3WmOw8frUXRpF5cCHQM5visY8Fb1x
LPQputIn47R3QnvpBja7iKzIMYv6DFwb23hkoN8x6WbGurOdfny0Iiu6IyOEgfKIqMUZH/ra5nfo
ABrQPi+7Yi7PQmPtTeLEcAGjUaSxIpnJnF7VosvBQjMagXh0YHs2SHhhSWGvMRnz9m7xSVCntdeo
iy9ZT8x5aK3IGpM/TTyKjhyWTms2PJha92jMD8/U0cll5XvTSrGsilFS/AFIqkDh7kROuFOSHjvU
fLhowbsMGIMWKKjViSXWISfC7tYxz1jKgVFv3UTNoUBuwU5TXgqYjKuJhguAr/jhyZ+DL5tnvqyn
sHd79hXQA22zRV0Awm1h6IG1CSzx1Jn5uyXK/kJOuEiJtU1sGqDCU9QfMr2fAgzJQ0VgWVu8Ckdb
92n4kIo+W2utbG5Tnu4JEYRUEhBpMG/m4oRbvTB6d9cYI9+eAHZflcK4CCs6OuNjayFAH3NCpMYk
Ga95AO3ak/2r7Zp8SJA/Ijd3Gp3SKbHeNeS4Wx/WOUuJktdm66zYYPpLsGDBsckhKWgQ5p/ToFm7
Ae6RzGhmDMTUr8MqZBrio2BOJnJa69EstkTMAWvrj+3Y9bdHH7HSEQzsIo2eKZ3KFWLmiBdyRTy7
nHauZ7Iq0SQJPVn6hFR6OCpr6I8jm6Khts1D20P4qRCsbJU7vTtkDRx1YabHr3/K7SI79rHx7JdV
sfFMUPe+xY+vfxomE2eoNjJLSuqzozHYnpGOjY1OoDI8ghUFsjE39FFOt/l9j32ITTJfc9YBQBwi
BU3MyfArxJPxOFZ+tSwdbOyVD1Z9yILhXLG+/7KXQZrMHqboF0Ksa2l58rWmXwHC/loMTntvJiFg
277E/N4XRFlrztGMZ1NByDCwzokI6Jr+zox+Iku0HxrgL9aoiMjQQeGnx7yoiX7OBSmzDVSS9CWg
8t+yfmCqi3qdl/JEmGeXHliZUX+l4SH0hxdLT3nMBe6wUq5JE5lGb1/6iMEfGU/3YXmerH7OIyNv
VPXwpkvXJRw+6B5JVxKkKvCkZAz11nIgEVq9BWqK30ZjQ5W0uY0rXc56lebYkYSdGsM98jwFMzL/
FYVTujU8bTUK2zgQHHe2PKJjQSZA9SS4GKwpjaHbHSvWRUflpaeihYDbF9h4rZyq22wgABcqhyVv
Pvn43g+USXLVsOVmesrboXGmxZdOtqvEJSxGcxO2SXnINLdgHZhAj2/Telngo1uj73Y3dcr0JOxN
bTkSiCuc4rGdQ7J9l6dEBsSNWL0Evn02Nsu4TcH/DAzMK2UwVuwbD1t6HK3rtCW4M87tuzCUCfpU
ex+d0UB6T2ZdsoznaQ98B0VK6IDTHLLxDWl4udPtg69p8swoi7JfaGtgUeLJTZzPtEQXxXtzm7J5
SduayG1QgLgumelONniWbMx3CKtIg0OCkAUMnstuZ/Y6qVnpO0aXfNvl4TVgILvAWVLv6lqua9lv
4zZyfvW7Oq/W/dS397kgcz3oq1Vla0SutMw/AUuQ3hB3oK5jUncD3j/XsiPr1MK2nOYvKSO1BXYi
h+dLAYemcJpN79HlOYgmRpWV651KGnwv0hk2g68InHTS5Dxk7a8hMphLAqsmmuupNFiRlE6swZgE
4mg1ab9uCpuBKutKKmmxkq4yzjQod5VnVIfCrkAU6ReRQ1tsbLExw94/165xG9tgYlCbkHmQpyNp
Zhjq9UxnH8b+if5v1jz2F81ywCZP9f2Xn6CxjEcEnvm+aaiLLCt6iKq8202ZfG4saHPg4YDP5tqH
3fOmSIO4XGujUthtemx6bJ2WMjHMU9Y0b35VNsewG2cBqf3/iSifWYML5g9EFEMJF3vv/52Icsrb
sA7fsre/A1H+9X/9C4jiuv/lGlIohUqUaxaD/v8Coijrv3DnwD4RuMmxePyNimKa/4XjVuggS6Rw
lFBgVOq8bYL/+T8Ef6DC+K0cZnmzM+//jYqizyiI/+25tA3DIE7UtAzyQJHB/5tfORyrvmX2VO2J
gmQRFtQgDqrxsSQ5NB4hf0ohtXXGXbgdq2FpD2m/QRRZIIlZ6UFJSEwsNmBGDFjm8ck17HGbleeh
aW1umPTJiJKVon2GCulqa25JDGiN6269go4hY34FQQ7fZLMtcdAfiO19Tawy3dQVVLew0MpVW6Vg
HX641zoo461T1R2TM6Jy8hfgZKShRgDNstaA5kWS3mC3/ULznNOkeiaNk7V0C7Z7Ma0mt4u+dbOc
vNuKgyjTN9ZELSqH6rEq6wadAp811xFOIckCMkmqmt8Rx1Si1TMyrf1sEJjsgWrsEmxHayq5RVJo
44bFIvbYLHkrYLDMRdwB7VS6GUsmY5AohqNB9jdSzUK5/bViVaEboC0GBRwq7Iizl8NH7b7CTStW
kM99FjASzXQuzE2cIytLQ1pLujkf+X+wAB1TARztHJzXuIV8zZ12rWQf5sPEjVzr5xjb5h/YEt+o
B/MFYllSWDZXCdfcv6FdotGtuhzj6b4w1aPezC70+Ufi1tkSj1BBLd0qclbaq95yUFZCgB/RGn+d
zL/dXbe/rsq/M3z+aUX961AwB2Ne1qUL1PEb90CA7R/8OGZhplXmIiyyV9NYWtUu19qbL9InQgU+
Qyv50xn4J27h669lv2A4OO5sZPlfsZl/s/RPrTSmOpDJvtZCVvDxuODC9iZ/iRtjTRR3tR21KFxF
/YQitmKYodU9zuS+4eHvyn2ZT8//+TyIb9mD83fiQMLXDckNy2Zxtnj/7YgIRq37NIOvbwWciCjT
rCXeOUFOc7Md8hyGVksBKxl3r2UUH7EAMe1MYqTvtJiDKcXS79VnNzD8l3IytirHEz3/URIzy2BS
yNVe9PCfD9r8p+/8r9NoWwYOYsO1QH58+/Z87oCQIo+DhvWNZHfcNZE7rjGCOIsqklA+HcBMZl++
YkkGNONzH4IQldjb9HxdiY9S4rU1YUouWi2/k1DBgrB8SpitlwOpl3mwIm1GLZMyem9yUGyJqOND
55UQxrXxXbX1pbTnEyHCD0DjDYC6nD4oEPfCLZt1i6PnD5/4n0yCr0+sHJtP6phgnf4NOTXEPjJN
Atr2pFXtTSI4aX9Cupj+KXBpME3lrhnNM2GhIToYxGotNQ2PeTKhRyp6hr0FysKqY/TsSMzKemVT
R5ow/wXAwUE9dqWkKvQubMC6tSx4CKgCIkGWeG+qMNCytmV8sGND39CzvZVghHcV8Wyw3zOSC1Dv
+Bbjbe9P9wsvp2+vFKACrgOLwVH8/Epp/NvVSbiCM6atGe1naGGu2p5TzsrBS97ZrbbbEuUVTbow
NLqnsSZMgBk4K07kZRtVV1iuUVCBuoZ3j4f4D1/J/+nYDMMWwgWbQlTFN/hBVRJ33sDggyK006vY
OUxJ/pK7Fa+EWj4WGn39pNnrr9eB6HRSrQFNZ4gzFmZCfd13a9Rc3Oat+Fk7wbs1MTJtfHnHZVkj
5y3dZY6ccWlM1W/b0oFRiscJvYqdHV3XvjGOqXaa6HXCFSuUgUl6q6POWkFVXFLIpocwCn+ShyfP
//ljG//+CLP1mQemDByXjtS/mfhh+Pf0kEW0n6THkDCJbihTFWiopmQdHt5lpbmCOr7tG5OGh19M
YxWivQgQ7rBwzUIkqX84pG+Fh6VsDgPmmU4pA7TI+nZIVsiUsmPhsA88xb2qT1fsmdYWguY+Sxxr
HzRuvPPRaQrl2qsGP2vo9NqyTo0/Hcn84PlbCfR1JLYhuBxch7X/Fznub9drlDZSqzRu0wY2lm19
1MGgwSn021mn1y8Fz6F4DHwMXQxnUfHiXi12TVogDQdzvDQb5ylxBWO7dpIbW9jrXIo/HKP5Tw4O
1iXOlm3SbCAPnJ8m89n82zFie68rmQ88SmobM7KhDuBjV5bKnzXh1qx8VxOITMTQZIgWwbvTTeDN
e6Ff7DC9UFB+xFEN6KP4iG0VPQzGHBHADC5y05vQEn/lQVJc5srKQFan3TESZCO2s/J+FPWZQSZ5
clW00phm/uGTfcORfH0ygwYfwB/J01L/fkfSssRhaTfhXrdGbVE2zSoou/EYsrFdERZJlFMzcBsB
72+MkrIiaSPmlGM6w2XA3zj9oSf2MI60P9wz9rdqYz7lcAc54QB1qMW/gy86As/zyXPwR0RqC/Z4
DjRD8zpq46OtgyRlqQJPJp7umQ8Z8wlEXsdPxq0bECsoa8g+RbaX4atjDrG3VbjCY+HsLUY6SFRr
tq7GUjp9AsIiLVn2Szi0oQvXWJO7MAnbR3PQ8Y0zgnwjnnoPu7deMg7/GGJEKdaEGgJJwKm3WJrk
Nut9sPybMQfe/LWrKfHBgkHuq1PgNh8eiSvHuG0vZJUa16zje2ziXWkXzZs7RedBHDjV67wJUEJi
HwaCQeR7PEUMNWCAe7MxzONA/sDYc+bL9tutZ3MxK+XQISldfnscU67iyHQ0bWdRfuxw+PD2TgPC
n/ngSWvLm5l2d8AlEKl5XbYpSzfZTCk9uzQgAxu+2NYVSikV4052yPuxgzS6jS5K+y4v8B5kn7lp
lRtp+T+8RNU77md36avKXgnKzEWv+nDvNqBUvNhTm1IvrgWr9leyrB2I43ROJwK1kk01qZfID+QK
6G8I0cjz9iPT0sNUW5QdIP0TLGXUTvPzYWDYpyMy63/3tdOs7J6Fgk85xw6ZaV2PchjhW/WGB/Y6
of1eVi79AoERqFOUj+CSCXOoBQTZe1WwMxFHISib5pEc4sxE/cRIJu6yfLxyxA0BLznZ13l0sKbh
4Ba2+gN/y/j2vuQmcGGMmdB4bGpV+f0L0vHs5TVyzz16HOK5svoae5m+Q8nB3sYYtxE7o3zOOSnd
hkJmyB4lA9KF4+Z3zONBCjvkiWgwHZmMI2Wv6z+xDr9xPefnh6vzHqfeEGgPne9NQagJLiKtDv+q
hcu+e0g9H+IEesbJdTnj3GaLMMQIT6jgBgkLMTJl/pN1srlwMD8v8gJ11+QQFTPRgP3hLce84NsF
7uoEhQhaB3smgn27wEe3tmvG3FxllbC2IdmGwEb7n0nkxBtPAFEphn48alYzHrM0nK3CO6KRxOKv
l15Q+qv/fEDmXx39P+85F6k6bjCbVopD+1aHJ1Whia7EDTqYiVjZeA/u04Gyy3D3WZdpL/wnNqdh
RppOGGzT4lMlongz81cjItkiN83qV+vOpWpAcCZQiqOVf1LOtEfP6dlTwlfaBKF581KwDn1Qgr7m
sQhsg7sCe46JrOzZb6EBdIzqu3jwb5VDbE/KXb3nqzxHQ/2RYy44yygvdnUz3TyRc5/7kD4czuQm
8H0XUU9nbmUVvkNzCU4D/o4ZUt6tFQpvjEcSJBlQCyoMAGgcZ1eR5GK5vwgkYCW4sGYkhDmoHX65
YwsHZBupvJ6njvgTdf9eyQlWIlzvZeoT9CA8RtZF5PXgmKY5Kbf+zdf931ydx3LkSNNsnwhm0GJb
WlLL3sDIZje0TGQCyKe/BzW/2Td3Fl3WJIvFEgAyMsL9uFh3uWL0NYc/Tk/yXwnR86SqHJAmmcx1
qtXBdMy1XYXeuUmQ9wSpm7/Y4Sdvdnp14B7DpgSWMdI4hJ9arH020CxyoXXx28HbxmUyvsXQM6UQ
7jGq+022pxmOWw4tBQvqL5R2+tGZPCIaaEl4jLWRZeAXL5fORTLniDCa8jOwjOmMjjwldgfkANsm
4n+V+1nVrketl2E7DzYkO/lXEJXTmSQM0uRYfQ+R9FmxgIOuIkAi+6aP/Q9t7wvXRg6s5uNQ2QsF
3H7CRfkF/GmkDzQbKJ/cmbS/ZQ3xw70/Ou7mg4vgXWUZ0dXKvaOgZX1XwpVi7q00ec4jnyTzcpuu
/sGJK3S2IAq2LWq67YS3bo1APn1o7arbOG59iG3X2rO7sfeDzVmta2kctZsT8WzE5iZtgrdkmTnM
bb0EqBk74Cv5ujMngPqe/xkOmmTopMZnnuGk8cfwd4reaQe3qbjQAyKIpStRbOZT/8K2udr5CHv4
zZlAOwNuT6w4llEEDEe/H3+Y9Ml9Qng1Vv62p4KemS817T3Niyv60mSTBeiipgLJ4jy+uhrMNUVV
gvxIblRnIVZnq79VduBtytY/Q06lLYRqcNPDbMLcczXzMr0WTNNhVxFo5QMttKyhWCceYRdui4DA
z9xHgqKXlKKJOlVOEIIaaSATBkVRxlVymqruQcvlT/jBJSgb89HsLMKK2TaS5v1P0Y2ic5dH2NQ6
C+4IjF+Y/7W1Z4tjH5uyrZh+WtvEAOzTEiO/DQPCLPsAmQX0C+wsbvmOfQ3ZqogLxGpR9lCWgweq
iOXLCd9QpWWPcDtwShSltYsbUyExma03Z0kISe1X28DOYQss0y4p5sza0X4ZaYolViX2rsHeRTBj
TEoeSZstHtzS6djXTs8K1v+VGqjFXnCIDE/vfUL7IsNPrmb1G+2eTzs8RpNVRMkVAwURmiLCzxGE
a0R/JG4EDH2ZidDrdIgIVWnC7I+ga67K+46h7p09w1SxNiRdW9dCaQOzU0MGrMtABXmfdzFr2Lit
RDqEIuLFrexD2uT5RU2OuzUNlvLITDG0Y32offOirIWEOA7oK1Pz0cClZy0vvOkrAmhVCB0xl9Nb
2AKejXP9Wlg2yLvaOKRVzYTE5skVQMTe00G/GdqMSNpiNqHDjowInJbSzkiSBgr5hkQphf6BOVQ5
7HJZDbMUEBun1a4VXn3xHfRjQVa477Wd+BuimevzDEkdnJswP6GKIL0t/AcRaXfP1p33KaQ/QcjU
ISvQtQHtGdfWFP4mu1pt6sQ1eDMGE1de8NQnVvTs3+JJ59w+W17+CzZbsqdSGygl7+Yg21JosPXv
9Ifbc+nppNqUpUVrIv5TKboG7Bp/7KYTu44Z9dERhrrPdM9bWKEPLJghhQG6BLbZ7HDq5EAeIolN
s9txWjLlT1+qcSIuqGmGjZs5mM4H5r3FeA3iez7K8miN/XcQTR4NSgs/qVyQAIZCxGWZHxaFDBM8
QXx5ll6rujyXmb3XZffoYQZbNb1D8GzkTVzrBdlMuRDE2kxYouXe6cevunHfhhFndJG39gZQRLdr
3e6UIaJp6Yzf3R4V8SDaiyyMidIee3RdTrpzrV/u1HOtGsmCTRfR7tyLFa6z9qqFfXScyt0sagTD
Jla4taNT6XJAm2oiA9WCrtOmZ53n/WMHjW0VQv3UFrnZg1TPfeXnuzJxmOBFvY+lBF20bvynlonc
fUo7HFgw6FrbLU+jxqeWOb15tKLGPCSJwgFjjltjLCm//Sgmg7k8z6SdgwPrwV27Eaqnbr6OTf9a
klgYF476KOUXsmZ/zY7FWfVhcTeloLKhikLlIvV+rEDs0IPqd1wvxlVPqhZVZX7f9B6IOz+/EP/b
U66NNqNyYkKbAjVBxSLYVY3zTKwX7ogzGYLbyAQGnpP2OOJMugh1qC0nOLhdE5PGVR7L1P7Q2K8u
KYBVUGEnMxg69GaUgE7EGs30dljkLsMhqotzS1RNyu4hmocTPBKE1RnLrWn6TDlzMhLYggZbhbsF
Q7TsobXUZL70BpwZGzDXjOHIEthKcVVYu0iHr8UU/YA+qK+Rm550RZNLksa2lphZGT3OZz2Kfm+o
HKwIaEiVez77GIkcI5nuS7eO9tEo1pX6KwYzJ13PeCrdPmXCywxlLtJuU4IMaFGHn3rhQUObgGgH
uT66ZdTsA2Y4JBoiHw8xiaDuGNtjhBs9zMZfo/E+VYtlNfNpEc/rLoy952IZeHAdP3IWEFxNZNHB
6+NXjBIoxIwaaZBwuK+duNbFrrZhmD0Di2g3nHKCRRfLw0zECWMd7ERju/eL4cvMwBOyEk9zhbad
7Qs7P9pO/Y5UF8bIIaZdzAgAYPy3ZNTNtsNRSs8sfgy66FRUzF/9wTDW8QTaZ56SnUS55gREo6Dk
TFDquGShe8+U1Bs788eLrDH2ZwCjZ6UlbZjye97GtfxuE4yRimbMLJzPJGjZs+OZC93ipac1sgKU
/IFqKyKOx7KOI5K7lRq6mpK4RvRAhPnawKG3sQuEAG22qXSwLzIgcuiOulU/kyEyFTLeMhXwDg7h
KOvA2pqTBjVlqk37PqoWXBrdDfzMLM1ZYr+M+sOWQ4Wdkgw712kUHk3XIZqpGrZoO37a0Zlo3/o/
ltu+5WOfMnATJFob+c4IKSdiiRUUf0kZmp9Z6uy6QuDY7wXp2eit6bAiW8OLlNrTxYwmY61H48Md
QKASUMbeHiNtFzJMZ7tdTkcSTdUKvHC5kbVNWqQDGpwNHGVFgFso3ClA6Zskbb8t38GTW+GNYZGj
AZNeFWB8Qk72uYNDTXRAt3vsq3Xkn5lfrzON/iqfjPui3kYaa7uBjCMIcNsX8KJXJpTj9VTFDyMu
8gFg4zofSKpCwZIS8oM9kdXr3kn2JPfEM3rWiY2TTINLuTSDotb+wqB3Je+Y+XjRXNCv/7br+Rwl
FzLDkPzMOPEts6ZSkMXdkPQDyzXuijT+LsLyyQ+q59aHCKza14F+wwrAPIzxiE26W6O1hOJaV+Yh
IhViG9GWWcUlp8vY5b+LwSasDD6alq8pcn14G66Fmb9ga2JER5/8hc0v0VT1YxVGh5RLwcYvwN7n
SzfQVLba922K4BFr5Rx7PUwc3l6vm5Ch6P4XxRFLtiJKx0+jVz8zWTqten9D0YiFh6UWXhBBezM0
jppSZfny9oPbXW5f/nOzgLqygObpSt3+S1rudgi9r9v9AMSxjt3uGDE+/L/73L6eF58GV6Hz7at/
7giEPNoRzQMWYPm9f/2p5aHHYjFVdGkcHyxDcc0Z833bVXwU//8j28NC4vr3w84CiD6h4/88k9vz
/Ndz+ueP/etRksh+rnVe7vCZZXp9exqEeJgU8gBb//fr/3l+/3rI/9znP2/cf9+afx5neYmJrF8j
FOarObkmHtt1dzDhKQmh7pkKH1SOOmAMpq+olAdqVbkn05IQpzDVJ7CukMeXkAQNZJVRKanOuXDL
dWKhOYPrvrdhsXxAfd6lRfYFmO9akrlwFK2HpmrY9W7hbPohfRuHyedQRy4NbmFYZbgAt9ak3kkF
jK6oWjadOcZHMYD5dJgQrzKsmKu6aAUsBkXWLMLqPjaqYx+nJxG29aVh9u4H7cUPq+rBiY4Tslbw
x2zB2ICkyOdifIW2+RcHTPKUm9/9SKi8XWQw4noEmOQzT7vwqGvqc7CnXxj4H4sp3SYk/lgm0D90
yOuObt/GCbma5uV0Lb18PJY4IFf9aJ7z3nns52UOETcw9KfLkKYr8sFN1EQaHuVcspUK4bb7Qb9P
Xf8l5li54iVaB16Ouc5V6T40HqQtuw2vekMmZ7kCocGAHIazZxhPybZnx7ZOSE0hZjIImHbxpomY
XJFJzlSq5UNpPme0ujeofH+HisjgwcFZIvAD+lh3OXRWgf1TUrPZsDv9IR13ltd2GMhL8L/xcEU4
4awD28j2iIr6K40J6h4FA6My7qqpi+6N8NhV45W+xhfo9n1jShIVwokIWvZB6QgMMBhecycOLxiN
cP7y7sGU/WwtcuSYJmGLtejkVliNxkES0tj321jmGT3a4rF1oGUGSRQcsA4/uCUXVLdMzqndECTd
3421Vx7reGSO5bzbyoBKpyhE0Dk1PFva6U4uLj076vsQXmzS3QVmnF3c2fFWEGnJx0KSv48rdzol
AnuznnN+Fxg5F9Bd1k7x2pnN14KwblxR2Mx01ezSmtQN5jcSjAi8XXoPxJeG+7pHBuuD7wAxfnVS
JpmIswBVY8it5JLjakiFatrIV7d6EU67WhkzguHSbuKNp5Ps0FrZT0HU8a4ynZ94ztP9NI/WwRr8
cAmSW1uKZ4zOBABfQJbzLNsHXpq4VkwTaubKd0YOdj0L/ogSgQv4Do7lTOIg8Tx5kGm+LRHRk5Wy
iQ3JO9N1RyubznXEgRV2Sf6Mk9w1hUkEAi2UYaoIT5bNdm78X0p147kPvnP93GtdHjod0sB3xHVG
NauyfqsTNKiurb9AQnoLJuS+rOMXWAo/TJHcPsBxGWB38hCHpQRxd1WJsyGAGU8iDiG8Ce7HKAYc
US90Mha7j0nWHPpOFlIz+wRgD9090nK5dI6w9hfFJbaabdozEYC0zkKMRBB1fX+23cba5vo7NGmd
1dbWqRAx9DYRyGYZvNtCVJDMaSQxpnsR2G+X8QB0jIlV28/QuImXQiSQvr9NJ43pmhoPvUbXklYJ
7k4Hx0E512Rym9OwzfBy9iWAxxJeKx9tax26zvtVS4R4oYtsEcxXtQoyNCP2WOGwbYcPq0DCG5DF
Ih39A/NnRcn8bLdk6PyVxPysp8k/KRkhjg2svxyA45o0Y2qI3H2zgnEXU+fv4wHTuzQQzEUOFo5B
zweyrDkAkaKki8/TocHPNhlF+2zRnrPLalt+U2NMQwLXsXRP2i+NdTZEm2kZPid2/xTVeYPulth2
j5jnInuLoGi3BAKecGtDP8mtaxNMe6Xtk+1GdFFddSQc8QWEWr9mpgiSvYP+GRqkwPU/XjZuiaqg
CPVotNQgvNdG5ZCTXqmXnLaF04GzMsLHcDA50GKX8GqNSeFJVF23Kzv8881cPoLIu86ebW4ZFjiB
9TM4jr0Vw3DBbvEezVWzyjGabeVYvbQaT3le5aCaF1dNFA/+dtIgIQKjxIWiqWegpfUuzQRr2Po4
7ZF8ieYBxVpyNUzQxPlb2wqmE874FSObWNklnrVZzoyudfJGjNEfG0XyTiytJ639U15TUojSDp6c
Afuqszansdt6aJIvqNFXaW98i5zrwxh8EBTIhqW3m6sC645k9y2w5Mnsfs2m2SFEjRUXP2Bwwngw
u6zbExdwAnZOa06DgIkDZmcpkvw9RoS3NJmyc2dWnz6FXjeYcPIk8kkR0y6Df/Gi9XiwiNyDDQFl
U4O0IBJp3WSNu04jhPqyYk7a5NPBzNXGL5E8ZzL+St3UXBXOoA6ybKDIeb8kDdxdNBSMPoI9TdEP
ZQ3ZmeTOP/7EfaUDTaVhk4iVGaIl8Vd6pC8cZhyZaeTN29CuuxWCvPZQ2Tu/Zr8RZrMJzEnUOxWc
hrir1zpOmw1lfheiay2yYr6MsR6x1jTJFqv8E7hwPBxu+SLkzvANwpS4erJVzSQt9v4I9cg69+my
xRPCBo09vMBw1UQ8FNNatpgdHF9Bz3Kp+FmqTqaA3Y3gmf1gn2VIiYKNYary4A3J3zjQR4QqwZ5S
hMvyyGRbi55NBMigtUk3cbV0qEZ8ObsIz9nKTOfzlFfkLELkqtXKxY3HhdMvAV7UBUI8r8heYxqZ
JBZOpOBm04Ptzi91rWgKI6TdNSbdPC7fIw5fo1OYaxPnBDWxXKmpOfR+NGxJVPSIJgEPtZyk5AJD
Mq4Oc5xXe+atGf02zNhhcijyFBMylKy1tAxqGkKHt6aF3rry6IDQrOgZw2AileOlS/4QnEAUTh+A
x7PbbEtP6CmXdbiXVjtvgulZk2T+Q1+87FJ82hbsCM2A9j0pknfpQjnKc0FxZHVnwjXIY2yPMRS1
ddeXey+O9H05cNVZNPWcRD9ek4TMRQrnNNfEFHSOfWeMVbqNcXTAj7E/EivbhadEV+6B3Q6NOgIZ
KzFNW7tp77IIf3gX+LCBE7WiKh93IjDro985uzA/DDBzThs2bv4mrMzgHNn5dU6r6DCb89O0gMAL
YyugJPl5r9jOpCwSv+wMSki1RafO22NJYBcGIyG445vekWRTt+5bF41PM/J2TNvepkv9d9lO9s7Q
99KNHfRLw9VMKUncari6bnQ2IcYYAjNCPwarcUjvF/f/moH7Xe4paDMeTOVw6XcK8R5LcMkNYB13
IsGUK4m56diPcYxY03oAq++JxRdl1epkJZdmGl6YE+Tr0IiqDX3/J209DH21SDZRPHVDhH8ZFJ/K
eToSdpk2+gv6QHerJkXJFemlFO/uYrNNrx6EEmkpep9EEHRM3i3jfhqi50r4A0yGXJ5o3S4cT1KY
t3lLN+Wfb0qFb7lHHIR5mMHSYnMBK9ayxLb4AWxmVBJN/UqI3GYisxj8NA4+iT2NDSyb+YOfBttG
R+bpdhMkBBK5KaVTPoz/3PgxbJA0cDC3S1OeguVGAMMNtOkcsE2T5CflB0q/eAX4yT6NpUGxOLQW
+Q4iO4/+65ClzAkI0f1EnbstHBkcrCKaTu3Uo0BzmguI3n7h9Pbgw0GZ3/7HckXCIA0hsHJ8r0Ae
N3UAsuy8h/4S0Mpc/hcPI0NUa0yGfWN5R1fM3SmhLXUab6/wf18DHQg2cxIyca0CR549mccr1WLy
v0F+/QUCjhmJWscZhxyBR5i820VJ+jAFVt7Gx9vfrJ2UHLP//fmM7puoYrIYK3880bLOF4e77ndS
G8+unMaT+GTQ3J/S5ee3O00TirfJNlAWAFKj1hdLVGlB6K5f4+pr2X8kgdluS/D6bLIhY/Uu3Yhe
YRMjWrvAd1Wv6y53N/Vi0qtNMM44NRBK2AE0c3O5KURVnvRduLwocO28HB3ReWnj7BjFeFBpBx3+
+eGyf+eDZFA4fevQaZmBLQTYbiDjmkWPV8Kw+/GGhr3d5CwVm4m21crujY7BlexOFVZ31L53uV+h
QW2HfEMVZwE5h5U/LTeFIZDMMC4fDn2uN9Uw23jgqbZHI7Q/C08PxzArDmi5vVNQJF+dD6rXqTl+
hwGMyFzAoF9u6GfjLYcWI0f4VnNJ7m3eDP/3w9v/8N3itglbJilDBNNbMvRMjZlFfOmtBWp6E2XL
KKdbYRXnBLDTluLytfHhl5l6+GSN++QK+Lsm2soPEdGoEjJ6AH9p8ecayvybEGm/0mp8LMNzEZtv
bolXi74GXV7zTbOvxRRoP9iT827Z1punAHAOsYKP7D/FGdQZPUHhsuWRmvgPWdWb5FfiyY+uYhzq
lDw0BN/7wBgfUWC+CTXirzBeJ58KJFBfpor42xZENKP7Dlz3C/Hl49TD0opac1qjWTpWYX02aPID
hqdlToRtdXYGBOyUZpqBFqO+ipKRqxIw62C+FKlmU7d86383gn4UQweZHvH4rG7fL4Ou28PDP91+
9p+7ZuVy8N0e8vZjUw7Btp/c9//cT0UKff3tm7f7aeGFO7Nzr01RMRWqq/qQzA5+vdr823nj1QWJ
suui7INIaLJR6DZB+DZeAyqAVVBFw0n15iY0zlUeh+deGshOS/M6xfBXmQvCJQvvY6AHiCxAgXUO
XviED6TCcQnr5cl1lkmYZ+ySImIPa3J1c/iRCBltqIxsc8AgwTOnnGX+laoZ7ttpndXTuPWa/mpx
8bj4wckds3ID0Aebj8qfHNy0VPQUN3VTQF6Z8vMkqunOSzmt+qV3l5Q1c4x2+Abo2u8bJJ+dXR1o
JNgHo+le2PZDoR26vee5XO4Gc2ejUYZcUOutL61nK++mgysTim6ilgMcx6isq3Tv+HcOmV9T2omH
SZf7TpjDKY3tY+8B6/XCqN/nIf5utiyUiiiuUzdw9nQi2euDnAHOyDnqzhtRMEnKnfyjnRpaNGQ5
Baz58/huWqE6wW34srJy2Nm+/1uU4TXwxePQlQ/+kPy4Xg05PiWpMcEQm6rXsbD3xOtg/AphipoU
v7PAS0iAG9vZ16oP8bM2DOqsav5pRPjW2cRXd8sgQDQBzFb1SkgVegMrGSDGhLtwSL9zMX5wtecl
NkfXsdlLpOmLG00P5Km3gGqZjk2gKQrOM6yDO9V0IzMXLWHfRX+MH/ZZ4yUP/RfLT8YtItRgg3fi
BccJjAJ31muD3Iq1nwR/W6Bge6HxwAtka71zYo5ZRQQ0iD7eeYV+XtDOFZjsvVW9O777O6gByJBL
nq+Zq83bRQs9MI2dAp6PE2eLlqrN1pIhklRxu8/66oFWL1Uum3Mn3Y6GfZCCYKUJ2LKHfw1UMyZz
M3swHOtX4KQPY6IecsQAXsmGcnRJyYjjhASdqKN1TSofGeoGEB/N3y7889z69xpCEzoUsCOeZJ9s
w4y3GAITiPRjONqmu2Cc604gTJLXqZo+3YJyNQW1UjTBY+/Tqxi8J3NU73CYP+o0vQbedMjp2Xs5
Pvl8rn6FAfozrcjuMzgt3LG5NHX9xacPft5NHv0lBET4eknnOtpzceFCbzJX+vFFc5H++Gey3D+S
kTwX6K+pRNAmvJHZiXzQddWvLSASpE3Zl6CavysR/m0RmrcICaK+Nzk7rQdH/KCB+VaW/8t+GSS5
HSiKiVTsmt+z6fPup3+msKB5tkBCkim/Syvns9BLK8BmZiHU2xzZE3siDIuC2I6+JDa1c4IVAvdP
jstsm8Mb4DB17sAhvQ2hn25ydML04c1dtzwOehFiFUAAMBkqzk7YP1shrgfBNJHWSUUWlIAcGI+L
DJCUMt9cRyYkCYbsKOttfYEdxZCeJ14Is92Y7viSdwOOYF0z6u/OqRw+h9KsGf2/Z2FRbCXLamVV
NPtUHJ17yEBFD2zL8O7TyekAZNu0QWGHT2jIrXqMNqM13TnKpwtW8pHBZ1R9d/EnBhtsru/TxIb6
fo9hcZW63WtPk9dPvMsw07uC6LHubU+sgIUccWWvfGZStNbc36OJDMfOu80cWinMAUntawJJFvnT
KMZVR+d1ahmfyIYJiEHrFycPVysOwNyigOWFHYw+PHCWLjrhYz6KR+kYX1i7n3iHSeOYWNvVw7wY
qrFGG7O/kWl8MuRwLwuweol3aIgnqUZ721TjGw0mJzD/In6uZcSEICieQB89q0G/t2NLOWaVJ5VV
l75kAELUyl556B8tGlgWqeRs4EhVdhaPdQDUhCxAsc6UTDGzOjtBIFJieITH15nY1w7BqrFASvIF
jJh2mIp/aRCWW4vnUXJWpsaDF5NlBhxSdcwrpfNNa+KsPSxKbtz+Hobp3aWvk7fCZ5fxpwUfv+7h
zOzzwNsbg3hLMyBdHS4zX9JBzsrxz9DgWFVANU0AprL7XGDua3ZZd2ZlXHNL/8aW+zYljEKZFCKI
28aDpyka6jejZ7VtovZ3kua0AltgZxiCdiqMrZ2gsb+eI7anrvhgmOSuxzwkDti2sXkpha7NNqke
pvlo2+onHti/FFI/9D64iTitzA2yGZrl9V+TtiiLq3pM+piTEjXBnAO0EVDuxW8jw3YkC5J77WE4
Wwr0AZN7+kfVc9VbGMc6RG1NWkqsDJTAlfqakyC7ZlH/DkJCrHxhRvcJ3dQVs+Rvi6HAAfdTts0q
7P2wQdaQK8MtwoRqY+B022iD9zOPF46pRQtU286l0fRZTaBvG5WaAMeR0ZttfEpC7y6cfPe5m58d
VaDUa5BXWKjxvHjImVMQSVWZ6H6W9pIM/N8xRc2500QSEYJggHkb91om3cFhI7YNChJUSyexVnGL
fL3x2V8C67AYP4u/hTUeFkrfQ0aeBPoiu90EaBlXukdaVctqOIFhAgcVtkTHWdFLHJbt85AXtFBc
ofaUm9k2knAAPSIiz7U3P3bM8y6ROwQXP+vsHd6SFKGY10B8ilqyze1rZJffiQr0JcZHcZyYiY3k
Jl7kchM2BDRMFh8v3j3/ZC++k3kqz81Ei9xsdX3OHDaIRCrQWUIteepLGe0WG+ZcVtaB/tk9ZOsI
RSQ3oQRjBDix6rxo/0/slHDQBNHWT/zRo7RmEbVcuWR2C/pjLCV3txtrRrlnRCjNXf0QMrj3sdUv
rkREn0vM2CUmZG5X+hPOwrxKDwrVL3kT7mViMQQDAb6ZWNp5PUlhPlOrqufg2Kamfg49omhK0yOR
WTZQ3AamX2qhdw/WVO1wRVAl5rm9D+Fnr5PBMx6d5jWRTQDCjC/8xJp3IGMRdBvNSrkeIBWb0wvm
G4ruQgh9l+qUddWnmmlNh5Vu4O3xbWKWU1X/ES4gZmfBR5UaZ5UFjMhnQgfBlGAZcMn7YmE0RcGE
bE7GxtYHHntX0gleuyDNtnq0h71ts90bck2st+pdSkuD4Xo18GiKwbBumPLPGLfzIbqbwv3otPMz
j7Kx8+Ews6jfF3lngVGxGmR4alr7I/Bpex9nmXVJZpY4YReIGW2j5UOGfMychC1Dqo/EL5uHmARf
I8JilFJOlGA6znJSLFj+AdIDbC0HGG9m7dLFZ4mJjiGGNq7wiOUG0gUAENBDW+QxhPOC3+OSGhPg
m2sO0m5GMEpuFStTRkzE2jGTnc9btm99GvEG+EJ6FKQUjwr1BeIBTJQuUGIElcIB8KeDU1K6Dw2Z
DBaNPyooQ+BeegtN9h43Q69s3WxtYnUfNTu/0ZH481hAt26Yby03mY/YD67J1AXXNIfDrIf+vtXu
RYuKpNug/yyU8RO5o4uWtFrJZJG3NCUbAgIceB2IB8k/OJcAsxhMxyBwJ64wWn6783ynVf3c1Kpg
5jnFq0Yk4SalhnMals0aU0sGoMTrk2wbVnOyKpX7t4hHEMl085A4keWXx+fln/ZYffOAyI4u6t5T
RGKMNdOeHMowtl/aOSNLcTTYfXL9d9pwNc3pp1E2T42AGWAlMUKWAoUXSCkW15SeZxNusoxLtQvn
eoMACiBlrZkbS3ejwuS7zAWCWqI4VhkBK9c8+13WXgS5C3CY6QvBRWpuAYkhw8yI61kbvnct6iVU
rceSnUQ0wfriROMVMqaTD0uv2eIKajIj899xyeQPQzJ+dDHlBylBhzphwwam8hLl8C0JBDnPk1ws
0yARIkom3xqaQ1I4CdXMkB6ciZ11TiYnU4kEqs8Ynxy/5Kw0y+HJsexD7v7ERQSfvkJxPTFaPcd5
+iA9ZRxjZtJDYgE/ymp8Sql1FvkUbhqodOuiVNW2oke4HONQVRxawxqi93keLGLeWTDmKTymsu2P
Juar3HMZ9ij9WFrlQ9pV/qGOxBIEYGWX2muNVTEF96yHr+bUfnIKmcfUQOtJzHd0DGDUIu4EnGg3
bzZTqL0vh+86z8eT9AhHicbFbTJd5ty9+jIL2QVTX4h6fOuLfqX9EdUJM48JoifskZbHGtTaz5mQ
aP2rU72kreiRX4F9wG3ZUdmS85spMjASeq8cXxm9vPbB6/V66uCfiQVJQST8UWqkNMlj3SoX/7h3
Dslg8RAtM5Xw3ksUEY4HT4q+LIbu2v22tGXs6iKkh85EAg5wu4mj4ftmjb+9Y1UN3KgAsIExKRbY
QvVr60GsomvXhsFZ8NZu6r4Rm8alRAR4nKwKKisU5rg/UYjQB6ZJEbqEcUTeI8wrKqbFA3wz+5nj
4J19DnBof5NcBZ6nDx6K/rvWfbrdqx96FJoRnlYwBQuUjxpEpXDeoQJEfOgxyJEBIYId7oPRj/bY
MKgK8vDOckSziTp31bl1fg1M5iadj3CkCK11hDju2kRgZz2uZunQAYfj4mUmxncyVy/s9ZmZ6fTA
7OVcWAXFJm6apvhOx8Q8WD7NYAFPtPCy79pFxIqkJf3Ha28pF3w9A1yQ42odcwaQIM2+UxOFl265
OqTQFUEJYADHpIlMz3A9PAu/nHbE5o1sdNvMxYo6ELpQjXkuCT6JMTHW7DBfcpeHBEOl1kkXH0uH
dxxd1KnCaLUSOGClv7Agyxe3m/jTBVZjeiYHt1UP0qHiKgW/nsaoJWMYcyKK5ep2z6BgQ3u7pBZe
BwXMjT9BJBNCBouK1McW+Rq7XQlOdYyMvw44rXXVASpVmglNgYG6xxqCzmoNX4jelf3D9XSxsBUP
VksvDm4TcN+Qv1F0+SZNkUKMdrPJcnUhnOkrsLgeLZE/TUpFDf1tk9hc51Pmx8gZORe8e2N0+ZBs
76njIJl5ViGQOQKxI1DH8+cg2Yv5LVMfI+PDdolzS+ecwshAZSbEZnlnGEbmKz53RhJklq4nFB40
OPcB4kKnKsONtNLv23qiu+BYJvVxhnlle7/Tlq1DG/Ert/Zd76AJ4q5w7IAeqY9U89lZjWHg1Kyx
QyNCyfj47uz83rWceu+3E5jNKLcOPQYCIYdpV6VsckObcj4sR+PVT4fpNFruoTPNOy18clw7OVwb
Zu4VM9NjUNTTcamB/XIEiedw0YQv+imT0YVgznBssnsMfyUcYls9FMMy4SEC5v8xdl7NjSNpuv4r
J+Yec2ATyI2duaAn5SmJpaobhKSS4L3Hrz9Povrsdms7ujeim0GpKMKl+cxrGrAPCOzHh7wT35ug
Tq+WF63vfoS4y+A0VDrbVImuBp3ur6nM9RuDJOQqn91v4aABn0Um92Ya9ejgzzDBWUfPNNv7/Wzq
59JpxY61xLmyOv8KMArx0IiRBin+ofLQCE6xHKwa4yHsGKLthICXYJNUg0pXig5hZ79oLs3EuFX3
j/LayZlgptn+abYpgnKV16M80uyR+HyRzY6ti44i6WTrHdwqlXuK/GIFFoHGXaWsMvX6OCUwnhbY
rdH11towUUfoeHoEBv1KEiYMKlMzazPYoqIDc5HWHxMxOBZ69BL3IEFRKtc2xI8PTlLeumMApWxG
I829bzIXtGkdMZYGDZ9wRmU8EzRhO/Vot04ODOcDhp23QZUtZjcc4XuBHeLckEDENmpbDejslB4K
9hnhUgC6J2+qS01kvK5G1qBlIaK8UiCuYMlV2bAd+ylWwqn1NucqG+1ccv8IzdSK2Y+b9ZrePcFt
tarGiOTWyo+ZS9efylq/xWMr05EsGfwJ1SVUIogUwYuYNogOBKc4Gqtx1/TfDOSlc5+wzEYXhlCf
lnFb4gOA+pDRgbbt2VSX+yTEizaATbMNOPMmjKHlhMt5nFcB0ZY+BM8zgeCG0JW9Hg0UA/XUiCb6
LmQIAEwxPqYpHPGnZ4EosArrO8AS3uATtI4UMmHVUVFgrka6Az0xj6kZsGCZBktNAtynbfuOqIem
Q1jSM3WPhfLHiMrwVLvhmyL/t036luWMJoC0gL0N9FQnRTv3+sfAaC8TwwqOEkoqvw1BvabpHcP5
xrDiCZfwhBULH1LilV2dV7e4w7E/esfICF9g0TebfICIhioEYQkfKhB8mjKH1Nev0WpP9A8dAjvV
Mm+j1yz5PsLaCCQhQXVD6RoZTORg1hHITycAZAI+oFmpsvfag+qCwQN5/K0WQBB0DQBzar3qm10P
KALMPit5M5HwJXzcrgn5IIhQqjTjN3x3b5aSOjQSa5WRxQOTKCjBxdNGs8W1q+qULO3zzi+VykWS
3eOMdBOxyKyQzWoNFLpCn6spdXSVc5te/3zI/CbcOJTPV5p6jr/WxG44IXk37OQQv+ElGK4rTAkw
NsCou7eu0hgAhTPIdToy2xGoJicJbyu6UKuMuu23vg8r2CJFsEvdYPqWwTnUB0+VM7qPiILOoRod
/d4r9I9xfAxkYf6gUAHiOZ/n68gW8cGx5nodQFbfaBSoCl1PT0VVHCPH7G6ssT9mPcmfNGzzpifG
QakSnDXy2HspJPPERyElB74Jtp/hXCJ5sKrclC8c0k1UNwi+avmbkxsIeKTMRzVCaqN7b+X0bJr5
DZoCt0OBHIhf95gise/qtX2k9k2S0xm09agzD2r0OHrFIkWUiFwoTTSZsM2yqFjIZjOlmHF24P2Y
O2ybU3jOwk6+qfWQeQLqwN2WYfQWuv5TkVQP+Wy/4IvyM03FIRxyVrXY6VZUNdaAZnoeqftYEV5b
AxVCzFep7KeEu7aaRNXIgZqCwt7sKCpkVt4FZbiG6svwLgk74N2iGjdRfNNZkWVaI7PmHpYN2ye3
1c0rSHMxSv4OFgc0PFCr7a/M2nsrde+Y2BJ2oHkMDSTzy7Z89xuPMcvg0jvnafTok9vZGj5zLrNp
hR3kSkyAeeeczdfrGdo2jRQ2v/hNQKbGFl4e1Nw1YwxJMk4He5OnsWW5q/UYi3INC0adWLFT4cRo
4QVRwVb2iju/ZDLoOWzphlK3E9i3BTi81XLmdQ9LOxbTXeVpj11va7Tjob8RRZSzvDUVN3ia2Qgs
F/pmK1nkQrhWI+r2uMscFiGqZboEscTxOL/RwE5TW+T5BpAQui6O107JsuQDjoewcRHq18wHHKhr
awOxhNUBfu0mQ/ijMOR6muxbrUq5C7Zbs4Dp/mdkz/le/V6fgFoRunobHG9RNlIufIjcE1AevenG
HvxusxxLfbZhgUMeaVUEJZo5Kt0pXd1cmxYzqYtuYESpKj2bTpg3ycqzkHg2KYdgBrlrBYtt2TEo
PDhNqUB7n2hJJV7pm5lZpzrxoI8pnaw4yg8p1s8bP1AAO7SKyZ3iCR+JK8dDnypUuX2mzTeI/707
JZmKn7E/h5Sg0YSX+1TTxZbI59JLf6vVJHeM/lWK/jRiyoxHr/VpoJuqUjjmWx/VxqohFc9SQgTX
kxsX8SOaOxAytMF6rEwH3WiGLLs4Zg0xhRP8P3eV2jYZHAWc9HkPRQPj1wr2WQJrI69+FDy5bZzI
5wZijRFpD1GDgFKUSbqmdkfKqCwLa/z2jCriQpvm0R66S6uyrLR2r9remmBQsE17Ou3ycLiP4XYj
6Bm9DSaTvrbFvpP4lYqEsBZfDnhfWX0IgPiDsUTSuJolJWM1HodFHwkDOs72c1m74dJRaDBAsI/F
oW+Vd1HBIxst69GryvjWneyPNHtDxmx8oQ2qT+41LDqA+CmYXpjMRyuJplNl1Ph3Y8i1wQuoXANr
SO5iag/rNC4pwiDwC/EIv0Oj8B5p56zzITQ3fMUOojDwINh3BjPoaMf4HsrxOemmcCPrBBDO1NDi
19toTfFw2ADp2eqDgR/gzIploqPqWWCimPywNXpaK5WcMVRv7g3O8Sp2AbJNTn20owFv0umuoeI1
g1vyYv8icwNfPmg54HDEvg9gDc4lehpoRhgRTuHoydS71urYYwMCIMgN+NyEKOePVXuP7BGklilJ
z4YF8qZg+YZI0wPqMzuEJ8ng1xZFvFzT8/uRbPE8A+DswJP8kvT5v+/jfwQfxf0v5nrz7//k5/cC
WloUhO2XH//9VGT895/qb/7rM3/8i3/fRO/kusVn+5ef2n8Ut6/ZR/P1Q3/4Zo7+29ltXtvXP/yw
XXQFH7qPejp/NGT+y1lwHeqT/9t//D//K3VCU2fD/x35Xx3ht79Ul/Cvf9y8Ns3re9g1H23b/F6h
8Le//E2hUMh/SlN4BnJIiz4hsl3DR9P+6x9oHf3T0YWwkLCyTKJBpdiVF1AO/vUP2/ynh6yV68HV
dJAPtPin3wQKbeOfLG9S6q5nCfZ3Xfzj/9+EPzzM/364v5d8+6o/4XkGSgVo1hqODcTzq+4NhTKh
JaVWQmMdbgubLkhNaTAsLQhRUP0iD3+O392k387g745o6rqNRIJA9c36orST5naOmIZRHgYIAxat
Ta98NgUwR4Ahgx92f6MQ8UUjzFYXyIGQtbNdEwWiL1JuQYs4bo0/48FId3Za5GsgzJdyTl6x5/ob
2bg/OZRnQeUE+y24OvOL4lKPYQ6N9bk8TE3ymaTJp69Fn5G19ZLg7a/v4RepN3VRHMlB6Y2MD47Q
l3vYihDBPGcsD742yK30qop4SiBkPQJT/etDGYz58vdyFupYwkAS05WO6xlf1ZsC4mS7CLkqGoom
jkf6xavqDSzxq5FMlL4yjdfCOxo1wuTFpHR23FsrqLa4zP6NYtBXwaDlTFDlNHmahrC9L/fX7eFn
tuCJD1LiL5X4lBen8wTB29Cmy1iO58Z2PwAm/N0d+LPnKizEWRDzEBIU5R+1oTTDKaiMIpYBffkY
6+0RUBogreFctZQHFGk+D67jfL7EHnFMoUWvNRpF5QTqM7Ip+I3AM2KRPP3Ng/nT07ItyCqIwCE7
9mUQiLrozDTMy0NrN2C/UucAn8datdZAJQ1Jok6/6WrCmzZGxRwlMtAb6cOUwLkr6S15EGSmGU9R
ESC/+l8arX8ywf/0MTmoxViC6iLLyx9v19zFHeIvWXnQuqrG+YuqF9nhZpoGJrjNjMDh0DXb7yUk
9NVfH9r4Ity4TAzxu2Orf/+djBcOtHavdbjqjY51h70xoTzFd9J1lKzq8TLqklsBEH0Q4i2KnvPa
b/9mtPzpU/ndGXx5KkOCWV2fcwZziFqn6Y4XMFOvM8TcdcyS8NfXa+rG/7zb0uOyGZeutE3zqxhg
4WcOPOQSVLhe7twKE4Yi+RxgpWFl2hskD9me+hx2Ss9d69O9DDXUsb3h7NTWAQgypEN9uvL4mymd
kCth7FiaPI2D3JWNfimh18mkvw30DnRZdy7i3egU30YWOBnFr8KgjNOAQJzTncyL65J+vsgoiWIu
sVKf7wRlXepS5oCr82Q9TpOPdxluqY2H7+98BSrSwgmTDzltp68s9LPmuqIcDjcLF6PCB/CnJtTY
D2dkVI+9KXD6Cw+pgZJISGbHE81v3DDK1pptFJtqeh2a8Z6K6JrSwgkPh+NStMl1sZ6T/J72wQCO
Hl+kDAVFrKSSY1YF4NsBRsTzBfedg938RED7NXX1K9o2yOnIXWTDCyzRJkRC5RNP3c8CZ3Q1nkzJ
EDYQ91tF+YPlNO+eWorVnaFLACQNR1jwGit3NN814C3QVMNPEUZ703VvGsQ86IYOZ2MUh2Hsn9K2
2zpOs6m5n8vi0YrxKqwhb2g1rQy43q/AZy92zQ0yWfGw+eULpulsRB4Pu3sdNC7OQ/qEtumq6wHF
wzBIwIfLdl0YtJ0zRFhWBTkINJYT/f7zcvt97KEHgDhmoT1BS+BOFtlnnTU7WYefrRvcmBbADfwK
QXmEOrZB5buEjWCPXKo2sPQAgbr0UY/ZOdgkijKON1zCgX3CpAHaStbFUp6q0LgrCzgBEG+Qn/fm
hxEEnMsmjBL8WRJTAxe9wqGJv5eY9jzgAMfuUgavcIeBePkV2OCfVT9e2Xr6qg6Rz/hfDmqgRVA8
OV40VT8aPCOllr5as36FjVW1UpWMsRS3bqJfUFqgRqR9Jgr1F2evvQvx0hovVTWh1UeeVQRUFxH/
RLzhHHuwJHWC/irACcsPuocko3EhLchck2R82o0Pxam4BttZUGpFp0mk1QYo8mXmjNZ5CMmkjFBU
rOLXOAkxZZ2qOxH0H5QjgX1ZPKxayGlfJbfFB74lxr1Db1kxz07Mq+vl7N2E6xuN/qz23bhq6Gq+
mnRJUbp5HTD5wJnsWrZwcUYjzde2STYX6hc1lAe1OVs6kLfOoO3mZ4fY4Nmgf+ftUfVfQwC6WHVc
7hrC+mMST88GmgzXNuS/VZeimgAdQ8Uwgq4Jwm2+okcAIw2s+G4ZjpUTfMZq4iIXB1tfS18sM3hQ
pkKQhzj0spSgxf85iPEiU+ZKAb3VR4VtuFiqDWZorMWVX4F4nKddUPgI6srwFcI6TzQhL0WVh3rB
YzMTEy7LVq+2+hAq6TAyhEqIwCMQu1XcThdDPah1Eejv/gzU1X3Q55GmmdudkewPP92irEBQsPS1
NeLSZQLiNnnVKhoQUfvDiU79xBwAR7YyguTVA826gmxHY5MtSw6EwKNH0WuoNGu/fECiSlQNymyr
v1BqQ2lJ47RGwanjcsa3cBTojumm1qzbxsOmxoO6M7U4GuIngXkKQOfdXI9Xeo2vcyL9G73j3shZ
6/a4Ajuy3461a8K8jcYd8iAObvBBtHPq8cZzuoJmrnkRoDFWrShKvqhaiRaUqQMVaT3W+IzWBjWH
sjXkNsKfuqj8dOPjDEorHntVqI+eB2kdZmhhD+idoDSth8PJsqqj27KKNqXaJgv6/prOYYWuPTG3
cBkU2m7SgPabbaMUAiit4DGMJp/9GPZo6mpjKbdpGT/jOA0LJYeXRVMkozeqb2MKygxO7hUWaZel
WrgMyCV4oeTyqbYDPUs/nUAcNJ1bwxLXthC6plb/Wfn6I74I6143HpA1uJo6kDRDX+Bngpnqr0c0
td86me1HJJmWwd9Rfd14J6tT1jlKjS6P81fDSKatgeHaqsGhbKoGRLYZ1uHYF7Qgu4+OCjVwaPFY
5XI6Dj7QDGnluyibESEEggpd0W92OLk/Vx13JGjgElXZdSs1d1NXxpvoGnzT5kTHbjTB07PFW0vE
lbnRB8a8FeD6Iwp4uQok4OAG4bmZUtqeTSSRBIwIKzi5A9PH0ZiHtt9u+oDKHlYExaYsSlXeP8Sz
MTI8sR+uQGZSZ5THKKcqQzt33GRuuGYi43cjihu8VsK1h0cGw++j8tpbs2Pdor0lKcR/CD3Lt1nF
TaKltipTQEidN5Y7y+FgPYt5FYOt9aJ+69BU/fXsipQ51M/tZ25f0DK4G0eGS5vVLrI95msS0qVE
j1lb9XO1oX6aQg3lsbuu8cof4kvT4OvlDuADAiAfKiayzfFdxg5JkowldGUwU4nVrst0poflhACQ
4ZRC50Y+N2u1NRj1lPZyGK+7j1HPMCdEEDjnomK7OOetuOQjUwCf1cc5Hx7QtQNyLm5nxAzWTsMU
DQbrxcXPYbUsQU6XQckzYA+CJOxciIXsbSg4XUbX+1jcpSxPf3YHF4hHHkNmmEvAvhF+KOnAO55K
umnh14OvJdJCXphEs0VELQDDGgy7tuuQPDMR1w3yp1ZAfHN9qOYihlJisy9u5kkU+DVfNy4yN5ok
MOiYyzRURwfNFQB1+aPZ0suhpsyNKhq8Cr33KRse0FIf3mJ6xWEiTkEwiR/BttPdXdNqwG2BlPU9
JEiSb6WaHr14DS0fSoHDtYZWXhKl/h6Triuz6veVX0Y3QTXSwRIoD7Wo0GzsFMSqFRbvkZwqtpo4
2efaVo+MiwQVLBB2W5sjrndspRs92oEHr46woNkEdbpi1VxBdZsjuNw5ghcZikn4h+obgH0TjjDT
tkjEsQ4RHGhQnRiEvnJR2iMntxn2Q47cc+cicgeiE/+2ml7gNfQwlkzHvHfGOscHp7hLBJA0R/OQ
4kXXf+px2kEJfBtN3sUA9nMEmb6pknZeB1l3rxs9H0Z5MDOb4MoGg1zZXYXYG/hh0U5UiyVMUUDK
P8G43AK0QMLdbHeRFcn9WFIDliicWk5ylnjEONnFGyBYlypkqEd21ETH/qz0EQEIC7GlMEwfkDDP
cd/bke1DRySR4q7CPhZ3tWVc+7jvrSEwFzQ4NrpHvNWP9outaUA8A1ZyLcA1NA5ITOB3MPUF83+S
9qHPMDEci3DvItmF750jV3PpoI2VsAX0Jtz6IfLydewyLqetI8F1zJMEHYKi1Ar66gZckw7zFUWC
QTgZkvC6cwjHGrryVF2HBv5zU9CxI42wk2h5w7C4SwZIog5Vw03e2huE8dwt2uMOcWz/vYmYaTB/
e8BftDUsL93kMJ720kQu2INl6LqL5CxAdMx3qgYesAzwBx06sM6a769rdhj0JfxpI0rdpvGBjCga
rVukWt76JmE4cVOBeXF00bbwLKpo64jw06rdE3Mw3S87HQhmkkxgcq1oaDIqW9EZJBci8OWB5Uzu
/Tw/mxXQzDkLT5EXWCiaYXvDrrBHTGRDJza8wbdnZfkBWveYY0x985ZWmr9DdincADP5UaS4qFnp
S4U+IGTMfpcYDUFRC3zZRpbKa8WTB2B2R/YmdjCibkBSPtN8R4Ep62k3RlCOXX8EzEFsMHfewRsD
AsScMN3okB8wGATUzwneDWRsYOJfOaQPK5xxLsgJ+ysPBD8w7/7sRBbrd5m+qg3zV3UJ7rHCf6nq
dEzTnWZHj1IARCXHPE2Fib+TCgoSd0YLacYtHLmoTWMSZwmdzIw2ij7QYsbiT+6XsDUJ8YkrIUkZ
zbcU+1yElwlf+7bcoaJ3PwKjXOsu2sXGyJmiub8GvJcQ462XezJb3lORF/esSd8Apt0uoW4bk2Z6
JgDaJoovpkfwlgTt2VjVhfnRTlx3rVco6u9VpFz45iXH48I2UYMRMAH3kV7nSPZ+d1g7WAR9kOBB
vp0t56D+lyYXDdT9c66hhPRhnG+D1L/T0tCj6cKvyoH2cVZ1O5PQrs4JNDJUgIzKiw6IzXm10m/e
gnhEuy8CqmCPiP/gTD5bRBdeR36XgWkFIM7EBSqtGRXdHR5jrJKtTtVaAPqzz6lGURe5z34Tv82F
fnFi4EuBlbyiXNCC30RvLCNP04RE7IMnBh8TVXYykr2Zc3OL9N7tx9vZdR4zT9yCvfksbRBlMagB
r7otfDXFnPnisE+Drao2BYh7pAKqR0elIcOYPJV6DguhgmBmeM28gZFyZfX5tebaGRok3rj1o/w7
PTXHJL906WgkPrkeK2/gkZoCqyLcS3j5FVK1+YML8bPMSb7AeU3AM/y1nNlQVVoKE/GH2R40GzBp
hNvyMkKDjh5cLeerGNEcr/TxVsh41uq0O09Aewbt1qOCoNCOB9PSaZlbxUZ4pC8Cnv7KpMUbpfKQ
lOzURtZDPpMwf0PjEFjD2RoQLa8JjjtglSqyJ0HbZVH0qUk5buOuPycVcQ+68qcgK25EQaPfafqr
2TQvyzPoosyHgTkfwk6dg1pX80LlFio/hlv/zUbFq0N8BA1O+E6eAn661lRDLWf6Wel8wMvxVncI
tYROsXpmHho9MKrlJEyFulOpbS6yGxVMcZ8IxFWyWsbzVec8u7GsV1oxnWC0XAvo96tGId+1/Np1
p6s0ae9MyhDA/E94XWfrBPAt/jTRp6p/OEH/NhTPtqgVKYwmNWME3u69pKRnmeJQdN6PsqdxWBrj
tQG7BwWF6NVSKfoQEJJhP63Kb8vJG2rPKW3GK0y8Vz3m90ZkfrYC8NTSu0sy6ryyO1J5VvlusZob
BnwSiVs/o95jjFdeZjxANcF92RpvrJgdE7qO1mcb7vyzWjCwLX3BzzvRWW3c0UA0ycKMTKVtWLGz
oKXNNYEGQTC5Hj6aELcel2pyFXCra+eH5gmKZxCsVnD4rtS+bLYBVLD8o+6Z0yqpxzSn2HYG3Qq3
kNe27bADtCHEVFSQ8DbZEmLILZDzCyOYvwisaJsFewNO6TJrZ1Udq/T0Z9liPLqMec+qrspfE23n
jae8a34gjINEmZqM3/Ko/1lX/VktJeqphjP2RlhIj2n4GhvvcQ78vRHJOk1zlhntbrJMYBQFFI6I
y1YliL5h9gTjeHbcp6QL3ysDdV2qKrUwA3b1IwwAJOXUPen9h3EeX9RlCk3VlFkUlfGk41HMdDWe
vSpcdmDIC6JWNpJnk9lRCQoVg20jwpSxcy29AasFn+G3ABJ9H5FKzZgvldZ8jmV6xkJpNw/AlEOm
/0igvkLx6jhWBS551PdiA1x3jcZFrFP06vOXSWCIZiM9g24Q61sQfk42VQ0xcNZhox1p9ewNgkRX
De3lJaKLhxYM3BaUA/SoWelTeBCpuB2hH1AXocFEw2IrBtiOIp3onVPnCp9SB3tY3/QQgB4YeEFE
At5KZejHAIfLUJjg41Uk0HWGQWRGnT2h6pGliNmpigd94Ne87m771Nz11E4EcotLUc4cs32jiX3U
UJwbl/IZKjMSxkPo+TcDKLCpYVWX3JzY5DK5xLEe3igebqsaIcAOjHxnEPjBV3tpe+NmmQ9IyfAI
azJ7lOO2kwYgLhM/IYCTC6HeQkLT7oJxEzjeN6h/BxSSGeLL9GvcJ0WX3yypth/h/mmlJ4MaY1+Q
s8FgSddw6X2V3rPf91XwCe7GgS85oz9DWoSu2BF7sXM6jPupNC28U1R8ADNgHfbjaomo0Xg9L5lW
oEplKSC9KUeEDxK6Qk0zl2i4/ELiKcs/G/vqFbq7iwFUHKoqTED0lkt73ZeA8duQB+KkDMlqRouX
RVdmIRLDUXkgPUVREh0VKoMhfmPIANQSqEk1RY+NqOQ+Pg4WGmpQuBBZJkHWLTTsBdEkOGtt5Tfg
R/nuiuW1j5/boECgtWGJAUbxM69743bJPXNoTFHshRs0/rk3bvZct0i4xAO7lN9p67TNDGTMXAC2
GRHDbWDZt+ikfC5VGk3jous02lQl+tlC9yB+onLnhGxt+Hf+2uwIFZNtVTFsHVJj6ZjgKmLC08n9
6YYKlKhKcpkPYTuMvQ8P7MymzjR2yhAnbVUQK0uq0bXFvUtkStmJGHmVy/siztydWkomlfeWkh5S
aOTf7FF8dqNNARE1g4IqQmSFn3F5n01sIfFMRWkuXpq5vSsBf6x9IIAIYjgsqGxvVoAGF0ne1ZIz
4ytMyVntbYgIs/S54qNqkK1QxepZlaZMh4mZW4lLxHhHlWElTPIAAYG+DiQENwIS04nZs7rste7B
rUy7UINJu8zlRjPJUcv5bonmlgsl9Jo2JR5CJKlQGNA2l+qhWy1fin070tLRQ2BUZ0Tx3rCn8PZp
dWNM+nffIdxGspCiavrDjYDvW6GlJEUwV1T3RthE10N1LDBCXqtRPybnKoEDpXkps7LK902OpIFP
rFK60e0sH/ByMngAfntlIRLPzmvmp+6mYS9lKa3NA0T8U8ylnWxgxR6QHb+efvqW+02z83JHer53
go7FTU7dupLZS1m1p6DMcDPgsoAJTQ6wqywH61K9lynGy6Fz5/fFUdPL7zMYvfXkkuv6bXPdYHl9
RFdBW7Fc9htnSq8GMzJvRr3vHic9e86U1A8gygOC0TAt5G52xnMpQ6BAlO/Wka6VgM6hMnaFVl+A
iM2jcyqAnG2K2aquDSuNYWbYVxm1h240u53eV7eIEAwrLe3LXWL23k50nrUtg85ZVxU+KKlB2BB3
410TWfq1medIQITzTvfozJW+3x9wL3qqO0scM5QdQBXnpEfoLqIs73vPjp3snAyUZlNqP9pCqhpp
EB/m0pPbUk++ZUDI9kPnJNeGP5h7SPP3wEYBfHqOfhbAuneoEbWnrBEtGh68OLNTHWMgcYE5woBS
L77BS/cdvpFxYizgLrC8OAWiTfFE+K+jOX4Kcsvd9VP5kFapOC0vSvvo5DBzhiAojk1Q8vVpfpcq
QZmp17aJZ3ExxkD9IKReDDmLCYPAIxVCVjuYNhiQFnqza9L0vdE189Rl+ve8pKGAcDJW4oryBDsy
Oy0vUeJ/l/Ukt6ZVOacRR+zfvSy/A4rkbXFSfIsgCk9pMYGbzO1Tmw32aXn35UeQptY+cOpTVFT5
lY26ylbIkkpqHuun/36BJYEgjCzjbV/5lHCAPzfHOEdiyi+3Dvj2g6UlBbO/GqCEuKwCVnSdBNYj
CkTebpCYNVrjCHUkul6ESpaXTmkk1Y2aVxT8t//9D7HPgdKEioYBVf+0vFDuN3+965LEglyk/gVv
HQoUugn3AwmxewmAnl1APzeJoZ+LKg52Cfpwm9AXxzDP3evEjJ4tAVvbbtuaxDHKDlqqByee0rlo
g3U26uWjLupr/nm8FQaUZStJ46NMAUJ7sJ7WwlPg1ry2HhwDn5YoRFRGxCF0Upnnm9Zwmp1NRMCi
M0lQhp3XMqDUjxTaq/uBYyw/jaDit1T4UXCQSoaq43SCYSrPs5WV58m2XUrj1CmW37mkYS1mDfc2
6kWJXjzM1S1FsWmHsdd3Wy/SuwhJu3wl0E8IYaiCeUxsNiIEYRpcrSl/q7cIBvw0xsDcChf9cMSX
rNPyrldP4Xe/0wUg6MB+8QYE8xMFhhxM97umY8ALura6snM3uMqc1Sij8QSaejwt78Y+fKRwNq8a
JaPkNjrakiL9jGm0bxPahqflV8uLrmSKlndlDcTUTct0y6KXHk36DCY1yZMT/uAEH5KeUW4WLTrw
qX07PUhEX+g28eJN0zvbEYhGd/YfJ3MP3eDR0SBS18V08Gxra6oJ7KrZ2U5S33ewoKoMjcOshX2l
5e2Oivu1M6E4lZmBEm5w9G0La7CrkyuQz0B8a1mvI5YaZVdFnFhv4VsFp1pN8QamJKW7Eop3pBtA
7x7w8exOfSKAq2dqtUnVQlP4xT5KOrnHoig21iiDh5vSDMVKJ6fcp6N5G0KQoJVoHvx2V7o4LSDS
fMVnUVsRvVwl6quE7ji7OPPuurgN8Vw3ZgSYx4IquAYvS+TvVcWxp72tNKR6u+5OhTqZwEyIMZa3
WF/hquoFkDEKDyEVP7KV0JR9Wt4tL75d//Zj5JTmLpMeO2d3nNxy2qd51Z8W6c8JEZJf75bfOcHz
EPjzkeox2G9/pDweRoh1NmVUgNH38EHQHBsPjOYHJmBXTuSyRaNCAOr6JUVXZW2N9Qauz3RAkOTZ
TKBOA+4Pp0nfJgxmCg9DcO1H3smEB7MWrV9el9KhSCcCYJTGe57GIDJL/c33bOj+0BF1lB/GH7Iq
L7PTfsN7xofnYh0G4lIyXzM+4QgeYZ1iPSNYS38uAuOK+cidnlPDaDSNuof9QzdxT+j75ifq6Tct
VO19Gpjl9tOClxgZDnN28JxjOJlia7jAyIxk4wm33BRKvVC6zUvsZG+N8N5ITFaOofxquuBtrPzX
ya7RAm/OeQBEvZgd+iHjLtDCo7oA3Rz2xGWeQl2H1n5OiPXiieC28wByg7x4QqR2Q5FlXfbBLmJB
ruORtQ0Is2G5t2nIaleLH1Fqfa9nvqSew094DPFq6KJ1BP1oYzjZt6AMCnoa3pMpgzfLbd8sZQNS
PWD8MK7SgAjOcUi/56x+wfXperZOc2XSjDPp9yJFtXNmjNr1qTWvsyJ6YRW6SfSwPqLos0LQqNyb
XXdvVmWGkkE34YKG0Eyt2Vur90Hm4uV0mgssLTWUyeuHMXeGLdFsfT0LKuC0oj5jE3b1UuVBh2CT
F/qVuoxQJQJp/NS7NfIKZFj2mC79OgiT5jou4E/UD4ayyHBJn5aKXiyDT1UKGpeESqfC4mX5ujXR
vOgxQo+d4VKjGwJ/AEIKcAu99Ukg8Wci0TE1OgF2XFEgcev7pBq2lkheI6k/WgSL1A7Jmb0Mai5C
Jl5PXcBZSkhACTrKQmmUvprA4FeYFcjTX+NtbAUx+wMYTupkBcCaMHcyLcP+gi9q5jmwoeenB6tw
DvlErlIaerg15hrmBiFcmb0R6fmkMcgYZwimLuUuSUOtM5HtCGNn2xB1U6CIUD1RmcFyKwPKjDZ4
eGs4BibpLCGPKgs3t2Ms6DLDdV11Pvl26YAYmT6RqKRfFRMT6u4hKjDqGKj2FLFABQN3V898HZ1Y
oclV6QBDN5ZrQv4YYV3tWgBj+eubYnz1TvTUTQFDari2o/CPX3F5MBcnj5LIoc6MSwecCKIvdSdO
KRq9G8PFjuGAJ9xmHOHW/PWxzT85Nm5DJgc1AEDJr+5kjd07GaX+FBljOt6ZT/7FgYzw4lBmwLrs
tjCnswAtMo3GxXPNoxwGtPiiT9qiZ18GyPTa+oo4gpZye1OnqHXblHz++izF/wCFSd3QXUeCmZeW
RdPwj7C0vB4R/RMJw0ZxAcKWBNFrmmHFMkwyOanyGlScdSk6AOwSXBWQsWpIPhWYI4J9s8pyuiNd
6u0KMmKwBq+WyuXgUsqt+//YO4/lypEty/5Lz/HM4QAcwKAnV2tqOYExKKC1xtfXwo2stqzMZ5VW
Pa5BhgWTEUHyCuD42XuvnWcfUZV+JKwKeU1sTMlQhtX8Pa9DhtvbqwXRF/O5fV4HNqV5KV+j0YbM
63MovPo0OCb8IASrlZ0EC9lxkJdxUmwjbrj+NBzj+bukR4UIRocUN1QJPG5z148kHFKrux/T4DvM
+ps3VyX384GNPc+Hqvp7qhNIAA0vcl4yhqrc0200mzzyCemxMsaHZAh2//1jrRt/M8fyYFu6NCxa
lASw0PnJ+JMHsBjCXCPzEO9CFQPFFOYajyqn39lvUs1XMqpZURrnxscJD0ScwUOJEiUvc4gZjlDO
7YCNMiQoJuOkqI940vtd3WnbZL5zj+Se6EhM7PQQwLtg4d3dmx4CcKHnkBdgjXdi+kkniP0WrpSN
Kkeg4fNzErCxMCA6p8GHD6ScRlr21WCzPmZBMQtZkkU91/6KM4rAo7KgleYyynn3HMkdnUPAvFKw
FazbFLfQddTc9gHCFDSWcJHmyas9cSJG0/5IZYFRCJBiMXLlqTz7PWlspsL580HCL1e9tdW+kwik
GDsHjQTkOsqaTwIU87o+TSWTAu2CfbgNRPbRStaNqUHDe9AgeZGcy/wOLo1BfMmjr33TZ+KJQY99
FRsfk9VcLKuTxpILDwM/teU299dde6HlF9OO90GhfeeSlw+MMcrrPetN7xj3wLMhjMQcsAS+sppA
dIXcS61hv9VSSYQtopoSuYSQa0Rh+oc0ovHQY5sCgGA9W3wSheDg5/0vs4doorINDZ5nowCkMpsE
VIjUULlqZ1Tau5/yPp+/1XLv58G31g/3bZx3NyNQqIVOJgNk0kCDloVZowQV3DfVIcnrp394uf6b
Owp1yUqn7EZZdC3+pS0QSq4XmVod74z5R57vBvZMzsWC86U1xwz6kAoCtkuIzwuPAOCKrQY7ndlJ
d+UElE3yD/7dvzu+Sdtyk7B4H0k2kn8tMGxG1asi1MNdYvlvBYWfjM/7efWdgFrVqnHvzY6zvO+e
Z+tV6iQfnihfDMf6h8fm31zcDRe/tSQiYWKJ/Os7uQ0By6ksD3dNAAB7aHlXtQsR1YR7CvzMOMU/
K45q3WR9qgr9xcdyXs/7DYpBDO62ISHSKVulnvMo2vCRKPC4ZhPmLWGc/4MT1/2bTd41BdccHPKu
rhvmX324DNgmMngf7IY4ArKEio6zYiU6QGiATmYxm2P9BNR5beF+O0IWDKTXH2xhVmvJX2RBfRpj
wswgM9I1/gl7KedtVEhWkgAS0bpghARcY8zLW/cZJAWGB9ETZOMR0hZF59b7Ph6e0jHKV2LCFSvT
ymfFYa5czXKfaS4KCbHL6kGLk2p93Yn7UDWZNaadhJLGps9ddz2LteSFqHu8S8qsXRdtGGx4W4B0
jfwnNXO1U/cC0mw6ux11ViO6hWb0K98swJNXvG2MssiWUtepoHe1l6qoCZxi3+UVLF7HBLOuZuzm
nePVKgqbeum42mOAgCu4RwQyuAXtBn0tyx4oluSqaaTjKjW0vSus26z1fyyaHrbK2EGArXY5bMvF
mA/RplRX3kR5Kt2iuL/y8lXM1SodmwEOQfjd9GH+e/r432jU41gQcPr4gsIJuaipgMb9OeBk2y6X
qf+XCfhbMgrLVfb92YSf7b/5a3/Eomz9X2QbxVxKbZADwtnw51yULS2GbNpTSbgQWP5zLorjNucp
ZcxXBGOeNf8zFyX+xY5cWY5hWbYuMUf8T3JRjv23McI28KyxvCJAZAlxvTj9aYzAbaBcrHrdroIm
EjTASYGjncxw7jvAc7e0mua1wUtcGfeO4JhX5FOzztqB7H5E1jxzQLeEAFuXmCxeity8EY3z6HRO
zB6z8I5d+TO0yalziObOil6Ycw2gIx2XakZDE1nbsTUhGfkuH3K4XyS5uc1GEAk0U1SLbIIlSlCV
FfdFD7S7K62jMOyPesDc6krIPgYSi9+fTY1Dm30r1pbXNytcFSxAbVhmOt9klaannoIHQ0fCzJC/
8nglhifc2RH4ePPOHe+7xKXNy8Kkmz1ez4KVuigr+tX27k2tgnNfeaehyQ4zyyTW51w9hOVF28KF
LLrqdQqKR8jl951XvtVJtR3FgB8IF1zq2c8mCnZrxz9dRbZVWUjGOXK3z7KAcjPqvpS8U4V1rCyK
0TIep9jne/bt6tXM1wXXJSOFAebV66jPLo1L159ubh30iM6NXpMOGrvOeTqearHysy/C4OtqhhsI
HjavJuVt8Fcij9PTnNv1Gy42dhJz1hzPEpfsglBzhBOZdZaJvpiWS7i+NWYnPF/Uhu6EmXHDwRoc
KIdFuLNHyXn37Obzd2S+oyA+4RCW9+kR+cHClCjr2TjAK0XjTq+md11Nq8jEXk0HH00Ig79XM7yg
i827yU6mZWEw9vEPRyZQ6Ouz7dXal1m8YPirZ8Nmsy4H5yVq5Qh3hmy0jxug9qnunEk4lPDR3TYR
gM+svdWXqx5JsKb/k+aCHpsbi3xjytZkdGiZKxRP/OQ/EfAfSA1wTnPz7Kc2Jvy8UbbLQ/8SzntQ
/tsSVbcwYOC2anL7pcKgeHQT/9NLOKLMwfbIRkAI6XPCOVAnlAoF8zxDFgfQDwFjs3GYr+zxVuv0
T1l9UuCm3cvaW+kJEBS/xTlmBKty7iS3vAPI6HhT2Xa4Y2nZO7OHFpF9xcy37zx7D2yNZr45mI4J
BBNHRyia9rpJ/BR2J1Ysn+7SjvdMJdzHcvBfwim5xCHPL1n4VEBlCplOJdSosslC2jnwSZtoHREa
U+MUGz8CXDR6xbCXyefQMbLTu7BSmbx3WVEv/HvRt3hHkOkl2M6lA9eyTdxv2nVJpNzPiqyescAz
BTZ69jsTcSAq4mK42oCTU8u6DGP8c4UmMIU5NMbkL1a/CwCCoS/yThAvusoPvEbJ2etatjIx6Pe8
ROwuL1gv8Fz5EKgWU++/6twKf2NLRDkHtmsWSCwEFuCzfVxeV8qDxptu6Ygt+6ET0csBV8aj7bKD
o0lv52M8meJfcckey0mXsuSxbvkuhO7/mDP5s9+YU/jI7nOjx/qtEwTF8uperjo6qYIrmDfdlyZR
qyCFj2PY8RpTJgqyE/1id1AvuDY6mOi9V3i9467lKbRN+1EChJkz6ms+kzElhC68iSGmTZfrKYuO
cOkHqLtWn6zn5Z4d83WVzamIay1de+PJ4eoJHQJMcXGbFVyBAOti7Uj7alHE6S96VagzbMp9WnBh
yaBsw+ekPae2kMhKXEeCJQ4tvZsq0e8Rzub64rLdpTUZcjpy2N9V0BhcOb9nW07RY0igJOJiyUns
Q+buD15YIHSMOXWAAdsDs53HhbfNTe3o1DQPNL5xC5P8gCFFro2SH8gNnmu8buvYRrMZe+MU9hFc
2RkbVNZAtNzG3FRQCbgZxGdjBmdYqXP2vaMIARy4ofGgQZMZGs2kIAr2kx4z8kXxj5GnHmj4jJaq
wLpcNfyOmuRl5iO4digwLHedJ6gVu9zR8Ymzh6LHt+I40VLEI9K2hmPD5CzSHh6e3659Dn/bnuqf
5UDnTadnAq+4k2MycW+xe2xM40ZLeSo0LzvJwvuMpU39GgvZoIi+2ix5MHqerdh67Ru6ACY7njZ5
Ubnbcix+FTHrP9Bwjx0336UyAt56icMBAzw38zWYCq4lfi3v6CiMVj4nSJYTD6Jqv4Z2eKoUfhWn
abhYKP/Wjr+ur/LBBUodoJtXwFnUtucUyKthxBZl5zcYejdOyoE3zsxqXxp0hV1vWFdGA1tonlEN
I0BXlxkdbGTLIiv8ZXTFDcGND7vNfgJqhqIJmbLkZaDryZfQeC+mBmgFHwxealLgEnbmHkDydaql
H1oEyAluyRrU21qDtS252uNT2Gt+OGJxwZre2+e+F0svElyB5+4E+v44A1hrhiPuUxOQHdU8w9wN
ObqPdwhUI5b/8i1sJ5sMDDcjIDVcysGfLuyZGTF1VcXNKbloNbyQK0cJI98HNk+GcXHQEQjCgfsk
ul8hxLdlYqZ3vOG98TCLxiZ7SxKh5szU6IqT1b/RxUiOpYKj4eklOuoA4LxXXGxcfNzubMW3iWls
9BrUfRqKVdXT65mQG0STh7ZRcPHpbe2x7mbbC/bbhddKaHiUl7TDsJnmC6Saow9dzZ1YGCKhZweB
E4cJOIrfwKC+BYsElMLfjhz3Ev1CIA2jn2jgp8yLlfl2yJsHohQTRzJPXxGe50HTt104V9342uM0
Nq9DPMXUprbmMmMxUVnmndAQMFjgbtyWOyWedAuBm/mNsUGziget52cJ3LNR61iM8oT681JkJyB8
fq4Fl3l0CQt5tutaAwitX8ZJvF5fOZjmIDkgYDnaeCBtqNb2AHu15Ra3MTMVr+PJrAhN1Td9572E
NOwkpoXTCYqqEfNCwiFuDXazGgLvVk59sGoiuOSB8EgrFAEVdawtw+zb6XUqQyx1DWh9NK1lrbsu
oKCVLJW9gBjxnOaMSjH17q1CxXdBYOdIE6rook2jm/c85NkO9H1zbJC6fv9SjnlzrOamBYs1NCPT
Wg2dezD0eus0tI0xgb8FpeIu4ZNvqSnzZDjuDxVdaOhbyUsiUEUox+BfuwfV/4FjKdpQtsT+26sm
nco7fvn9sagxMWRdpBaymLxDgJSK1WYAuyYeHKetD8Vo1Ac9S/Gm2xvaS6I1zXJUbMwq27W4pZil
tuuH11/a+ROzcbtuD8r8hTTUHGzNrg+qbHJAVj0gu1Ci4iHn4fa0NldDgutULmIOqp+G/Ierxdlo
zYalsdxN1GkPtXnRZ8VQhHPH1qwimldBEaCxu00ldhSzQfu9dtdcvQ5DmjxZlUvTw/UTZcxLrpk1
y6v1YJp1zLFdh7OuyYrV552EikdzOi1SyJ9BdqEYRKzpDpekLZBIbUVyrMWqWmFQZ2hHR/Wa5ISi
JrZXp4QzC60usisy4bBTCLEV52fP+lZD5pGgwxVWu91nnlfdXNjcnSB/BupSlFjfQPxZB74KUL73
wvHxXiAD0zJHxzMeZYxvvGCcWU9uOk/D1TH/Np5lZYADP9ePwgLQTzuLz/oUPVwLYaJZcr7+LrEJ
giFZ20h0xyjHWTGgZ2caMdWSFyt+R/XKGrfe5LMkfu1tUgIHH7al//xYXmVz9POrRUGEg50ufv92
FtpHO2Z29Pg62Adnj4I3S+6Be0xp6lkx5sRc7+hOzlN5KvNOO1aRWRx8isCvH8k+nGVDH7jc4HQF
DNlEO15/qec//PvDvng2Qs/bKBBorE7Y5ORp0x8xDutrifrAvlZ1x1RgmqLFZ1jFdBGelBfYC0Oi
wI6VDxpNWEfdcTFvpJn6/TtUX2qZGg2izvz/rn+kLb1DVk8HaJvm+vp/gIGACs2QfOyKwg7kpzNL
8bPXR903ZqRjMQhIv5VHnyK4kUvv4VLEvtsd+7JXZ/J6p2hiCp/M/iFsau3SkLPNejlXY0HhLe1W
f9TqzF1J6rG31w+tKbgYKdA5u2c2K3ohHxPK+E71XPTSdwm5Bj0tNonr+KuGSMJ7MWFgHez4LrZk
vKzi4S1t7fS5aF14i3M8Os4sxnPSaKAT6TW01eOf9gv/hjmg/00HYhegDAdKAy8WhwrC/7r0T1xN
TmZetbsmrbOt9NbzWRVsMN6yzHlsK6YaQ3As6QADmyF3r/+fr2/qjpB4DGxD/EXhcUdTjm5TtLva
Hp4sHCKVzTDJYc8I4y+GfUlZ1aJVAVanafvff+15Q/xfNMn5R7eVriQamHD/Ki4x/GPDn7J2l4yc
E+cDI7yqxyEZ4ZSa43IyxU4E9R9UjP/dff3D7kuf2TV/eoL+tvwCcQT2mp37b8rQ/uv//p8//s4f
my9H/As1FKKKLaQOxWRm+/xBBHKsfynhmlLMyBqaa/5EBJplrj82XYb4F4tmU7kWwrZuOfJ/suiS
gDn+8gJCOGWV5XJx0E1mVDVvwv606XJlnjle7iS7Oi2+8wgH2bxmn8ofUCiHQZMo0G78FKblSVAb
Pgbs1Z2gaw/JpJ9xioMLSrq17wCQJu4hlonHIcWRwsf3wRmKM+faq1xJoAiGed3rd06rXZyecc3P
qbIqHOOnGqkKYej/nlR5EEpzj5HRhZsEn+Iyj0DJYRpYofWSYRr0akMOAx9xUF4Aj9brJE0KMKcN
OMd6DNZG61xS+drr9H9ZSQQ1DvcuRv1bDLQ5aXArWimjPmvp6GwqbcJJDsp1aQHQX/aesQekzQE2
ll/ZYPmraDJoENoFIuy5rMlLlpvvejWiMOSTzmfVZozEB4HJW+D+mHzq7JC6KbTxHkkqosmhyJ2b
rqF/gxPqEugvTYkURNi2pdMRaZarKAgeurS7K70c/oCLD6AKnU+XOgpp0fmMlyBdNTUSNV4sWmci
6z6KS77dApxH15+m+JhDjNybPW2DECXmZldku4LkNZABk8Rd26/MKbjT1PhNT8cp8tUK/vCWeqqN
zKZtOOibPqLXPUiKfg9gHtL0QtKDGiuBPlrSsazTbjY6tyKfnp2A9BJ81YMiqLrU/bxbVw1W6V7g
nS8TfdlSjcneDo9VanCXaIZhMUjnK+1Cut+1H0mBc6MdchFtDRlscYJ+utLbJVn2kvkOrwe19Vvr
M7b9nuKi4mbkxwLfdGu3zQt9ydiPiE6yiqX5XXLKc+YKxEGtmCruJm2OxaTOfd+Ybxo6BOi5rWGe
ZNN+oZ0u4qZ9YS4+jdwn2AI4aBBGvWYDvE5r82QCW16X7DG8sdpqI2pBMm4cG9Z9EMf30ii+yIVv
TTPEgJmCtySGnefpoclM3EIDBRmjlP6xd4kNIRCt6FyiZK6r94jh/lEl9YPl6WSBxk/D+h5bTzLZ
CyKFpGR1H1577PGokwAiTKs355rk1x52K1UPfXIuHKArsiUPC+lVbmpLMSfm430URFRdIQOdWxHt
zXhsHxJApE1c7riwpHd9+Xueb8Lhker0ZKdFpHprTOSjb3nQk73XqaG5xRktSPO4hMsAD1CkmUdH
DueuMyxSqunKimp/NdlMgobPPjoPSXc7gSSeT3Uw3INDyZizrVvEIzGn5UavfqwditaCgLwvrvp3
nQ0agb24KSlEKek8Doim17F4zzTf3Y+j/hQNBtlPmxWMQTiuh4AaaeFp1jixcqhpq3fTW9C55LS7
6kQSFag0jTFK6ynWMc2bPHaqpT3HG9yh3XleiCjNVWrDjvKO5Z/Y6V/aCPqviX1rpctBYTwrgVZx
0HZHmqUyFinQ4odbJ4uoIR874JthyWm2pOlBkRFgmtz2OnRd0bLPlxxEod+WqJC6MT2yuOBlFPxi
109CZSDINDrxjRJE5gI3AdVrFXe23pV8zoBcHsVH0O8a/ChaY5T9GmuufrGKln1XRNdCaJ0qy/+s
m7jberl87quQdFfPAxu0uDdKv2Wc7Fl4GqYuIYL3ziYl1wPQxQH5UuK+8p0cWnHxlrS2tTE1sz0m
xWqo2DRNw6c5peGjxXZt0quI4A2YBjihQG8GRY8wSsiyTu3f6Q81afw8ftwstfhIt2rH1nCTTl+e
zZGw1FW3RnM8R01n87clq4pZj+uFuYw7qPBVDPvZNGx43v6mK+cNtYw3VCBU97mv7wH7YkcuEuIU
vUrY4eAeLLNkqRUBjJRK39V+9kRbPGc5F7CjGvJjPtZ7MwjfuYGma3Py7kNWSlK3hztBeWAwkfbC
Q1cBkqttypJnnwzpqueG+i5bDOdoMPsbKt8AIrjeZ0p8cy0ASuIlDs6wzbWIWrSunrATW5W1hIP2
JOvoGfMcZKAsPLa8+Nd1CL/AFWwiU1FQWwFFRXXZvqeE3cVXvLMYL1espCmMpqBug357JOlL4ZuH
v1QrsbqFlFs4dCmOkXMIRmFu3K5sF67r0BlaD2+B3eYX3fafuxGLuhuS1MBQC2LcCZaW7oSrRmr3
1sQoWfniRndLADigZlxV96+mpMiFA8V9l1vZYWj4VvXA0yl1YH+gO9W0N2oqDHJN3DplOhyH2IlJ
P8OHKkAR5NHEliHshteg0KkpDOodi9nwMLJTzadkPcamTrjUq+mg4RGRAcuzyWMl0GX1TZDjHSa5
n9Y0iWRefkkiC89IG1LdmFBG0VRvVl+x/8909nV0NK2zsT+1fh3ceP54kX4xrRura1e1lf/iXqNe
Jtt8Gjl1NKRKoPVmHIbdhy4jFC6d6iWeks+OvvFDEHr2itfSbnKmzZXdOVEc5KbWthL2V52THICc
9hoFZJx0SKO9K6iBPKhm6rbEAyGgmZgs/dpckjKfjgV16b3W3bOSAHKduDdOUHSQLYZo6+plenC4
GSdpG1+cyDyjCLkHLtWSSWS8CCACq1artEfBGxr+bfMW2XYMf4sNapWDhRDOaPDActw3YcivXABT
a38iQGfHRkXnxajWbGPcVYqQfWijALmr2Y+RRXak6rcq17b0dDn7Cml/2WlJeFFJsis7NpmINEXO
7UQ6NlC+kC26ekvnZGucw2V2k/Yi519GQtYOAozubQZs+qtOxoQHeNMWKXBdZaKfy4oTviDCvByd
otlUecoj40qa0os02SZ69B5rrCgnlc/3pYSGFqdVc5YJ2SwOqkOk1BreIldLIcSWnyF48avnNvip
m3eOR2ypXcgClV0++rZ076Pm6AYEQ2HdpNs8Z5CQge6vKyS7ZU+tz65QfnzD1nUEzbfHKsQgNxhk
AxlFhKgvbRex7R8H7SBJ/OrmXO9mN9WRtr+PwCeVqgfzc4yVjS3sQ0gfgEdzw8KUCkGH2tw1nbT6
WhXJN+OQe2j80lyJ2GHXV/FgTJHOTXOSL5XMoOUYVGYYmtZumoa3ytw9U2F+bQprX+Thgex19yOR
BHUbOGwWvJrpQFlWGppYMyZmrBw+DlkbjekLiCxzpbeDiNzi02Yj3cqiYmlQf1IsSe18YQHvaK1N
n467sLcX1Jz056S/OLoaj8JLnbv5JVPgebobuvu+1NJ1OcXVSlMN+YIMAIfnjeyD2OWabchmSOLH
HLvkvjUUexum203l++fBZtSXtFb3xOFoeLC17Rjn7Bkde1OMWXZLWn6FDfqO8EF9m8oqv2kc8mg6
AkI6GXBx20dI66RER7LoE1bXpRnYA6RNg6WPy/b2Ck7Q7QoWON/bVqncWNYtqN7KLn4R8YuPg5rD
OyE2Ngy3Ym0G8bogH33jqvc0aOyVV8hkZ1O8QcR0ePXz4jSm8s0yuBI0PUAg0AJY+Br8lAIcijZy
k+7aiTWVl5nrouBWACbmoDvDTZ7O6sVov3cjju0ijbfTFN34TbIiIwpPmwDU0iX/yuiipdE6C917
ItgfCjqWFngAZ0aQwEX2DQ5zV5bPpe7+silttLN220q5j3vnl9fn3wGYAyt8c532hm6j3dRx3MDq
bAHI/uhCi80/ZYq+AcfdPTOb3mgCwcBTy85roOn0uypArbbx7zWxdjYYIlpKbh2DROFYb8ag3zah
syTCu9XoMW40uBgKKsBQ46+PSJKSsFwI113p07QzDeveqNkYApr9ZbXTyvGb01AXD/xBYnZdsClk
ceek6pE7bbPAI9MxeIM5ojS8NjZVC3ecXfIRB/ZWNo7NIw67Omv1c7EqrPJ5/kMSlhalLrthzA9N
1N+XpndyUitcZab+kOvVscZ1hW1/zg2U3GkN95iM6i4fnQOv7J/Wcte+H8J4LzZFMRfRE+HuRLsp
sLuVk0lJG81xuf/SV3c+hAhesY+Nf2tFYqPpDqRl/1ga5rcyb2uDXeb8BUuj3ulom8PsPufzVkeE
PzKT5xItf/66HKgRfupzb3OP10bK7cyHimoQ2ATZptcCuaZGz16IvsA3YWCWdLx12hOhy0oxv0HO
yk2Xvd2vIOEc6b3b52gGTuBny7EId1jzkWnzvW8MzaIUuc4Cxt1alNhPMjynZt185hhDHELv9G49
d4NcN5n+NtT1a1/Vp4H9qF5+1FX3RJyjju9tT5cXAL2b0Ro+NZhUk/Nu2vaLF0C/L9LHrA3vs7h+
r80B4jqSbjqdgoqGK5y1RZ3/MkZx20l5VhUDS1stHEWfkbTHh2xwHql2MLaaL19tPwZaYsCIaykW
eGC7Ck+ouGGgXzu5ZSx6uqQLHe9aljxaXbILboqKm+vkYR9NDZoXKpqntWzPiSxZ0s0eMd/iYMWu
z7shajZedavJ9LamVXwggrOsxByqstE86sG9SQ8WM6WdQ4DkpHc0fQjyaplboEW0+66Y35Dytmzl
ARslNlo6Q/P4jAVtXYDwEaV/X6eY5otmgJ0BrntKT3YdHlTcbqKGMsEWLTRrsBIUN6Icbyppp8B4
tF0DWKOEC0T/ItZQzNKadWI18NJZ7JIVULDeog7VNMguhm/0Wt4h0tpsPlfs44mTmvdKa1/ruDty
EZoDK9/CMI+mloGTIWMxdznJ4ETjMzDSYCH09B2z3EUbnYtllt/xQOFCelsK+qcI2fvTUyPqbYVg
yXy3gPj5hTq9Mgz91lX+ExrGPrSjlZu6h7zlldax3BtKckkejwD31CRNb6vBgZRhYnaJnaVnjm/Q
UK6XzCwxN3VSv9WauFdOQNhipWYgoNV+5jS4CUVQMK+PY5//EoYF4o1EcFc/OnIbxMkNW96NsAH0
1xy30nTvkLfKs3g+MLLprH90y7tTrfcuIF86wzu9cs8+F7gpVghV6rFK1FcTCJ/Xv/PUpeaT0Osv
t6FxqgGFYee4f8Uqd91TBEpM9Z+zlCoiFK75xeJb0Rukk4/GYXgLzEvakD1Mg1fLe8xqfY77V9sK
yXUo/TOkoGPR9ZAye0AbE+rVYkzru9wg26KPP5LUEFgC8ZIN7Kdia56Ayb/a+mvTOMRySWZotA8y
TGQFgrVRrrimwbbrLm1MmjZ5a7XoI+M58dz4oc2DdeSK02jmHWJxtm0xDGmCM7rVPnDB8Be+pq+0
Yli7RXbQ1HCr4grHRrCtDdppmnEbcbAwSDxL13uIogCTj7715XgmSHsO1LC2WmA7COQT3+KEIYwj
kdTmy+LO7sp1EIOUG7T6SF7KvrBovIGvA9NAR/i2wj7ApfAcloRlioR+AGATXzQAbcrOvCHDSqey
Zq6sZAAHy7RUJt1OdzIFiYOcNVfXlJoELNtYE7ThK02i5wJ75tbHcbeIo4wdSX83ZtQplLH2WHHb
XHhpcR4reSiFscl1+xlMWgqmKN1modhUY7DPdYVB666IShQCg86KInurDcoco4pD23Q7YbGS4K36
UdxT/4w4X25CVb24Q35XGhUtolHGydQcUasoBzZH2n8QZ3e+tmMjBzgLxtzslhMRK8Kh6Ju5efZd
z9UdqYop0y9ZmNykTbpXGg0ITX+TddpNagHy1Ou1HnM0GsqVFT/R9/yUqeI42t2pNaIVstgyqrNX
d5weo1R/MIvBAWhwLiac+L0nqwWuMsz3EUei3FpD9Vul86BXeuhNHANNtWu4mCgcwVLlW9Y5dIkv
DWkThmxeSZkNJPD8wby3jP62srPXIL3RwuwYmdxxOf0JTE/kDXZzFrI1XnWycDnZ75rXiCHUpsQg
FQXVK6ayR4r0KnPrc43oBvvM6vEyhfPbPq+f8f6vqXF6d5R/ZgBm0urjJZjCrFN3oDFw2fBvZWKk
7bNcZiMsp4YCCamACeZfFTaQyLi+8O3e3zE48awkFQ4s81twovW99qeWNpoVXaJTvpbu+EIi4a7j
p2u5UejZkXaWtSPKbx8uwWKUOqmv6aUqs/NgTOtkIspkdLcIOzxuWjEy4pMPC2hXHobT/HyVbf7W
qe7Zlc17WieXprS2RZJs23xthsW9LMAUOYKdmhqrczZ+Jab/E9Kk0gBpIZeB67oy45ULB8OLOQqb
U4QsCIplnhFhsMECy/jT9CatlQl4qDG8G1+zQdN5d7psDk4U2ZRiY33Q8vyhqR4mjGlk3IA3AZXG
F7KSQ72LzSzZ6eGmZpNNcEHRnIKlYJNBdVxVUCD4Hz6plw0LFdqvrPYMKUOs3QxnJQf0h8h8r63+
hpMrAxP2L8ce7xKSnS4lnDV8rribXqsOQx0k063wfUBo2Q32k7eGer7F0IDXNtKvuB4PQ/vtY9zm
Av6cdMpc0cQjeckm295weW/o7E3LFtldi8pj5bFXaCncA0RL25ntuyuTHExrQgRqOroj6u4MO3Q6
JBYH9Hgol3bYOQfTAjaA1YOulo6pLh+xbqmdjZVjnefMWBHzkeE4PwlVH4Sd5K526WRpNU+cJq6f
SmcysjKSSkbg3jYm2RxSAMRWJ5jOpSunTQxqZOFanoSEkPlc1UYozWT9Vl3j2pycGwyENJgMuQQq
5PjB2qr9XYveCgXff+RE8GsKoBaUdVTt246VOQzNpV0F5IydAPdfQEpML02g7O4tphaJUci4Vb15
Aws3gXikPVO8SGel7z9O2nBr0jztWXbB0x7jlRzoSwuIUe2iIh62SQIUOJE6c3OGcw3iOI7mYK30
yiG+XT+3ceKuqDR5kTl0p5Beu4r7VmWqV0szGH846oXMcngjfG1tlve03qPzFxFW3bbDYkjmM/Ux
xVRAfVFVspx6KXz9nYOLqgQA1FKxx5q9uVDUbLvAfEqKxTrjKU8+ERk+aHUwIVu0pv1U4eXHpODs
MpunEBaWkJpGOgt4dLw1sJGcXJt0rpo1HN/lMJ7hH2JpQNtc4BNMzKOPgAYdbqrt3sL9xfxWmHsC
0RYFb+XeSED5+hoxbghMp/9g70yWG0e2LftFuIbO0UxJgq0oUn1IE5gipEDfOQBH8/W1wMh8WZZW
Vu/VvCYMkgpJFAk4jp+z99oEs7t8GsC0/NYD+pyGH2KgPI2SmhibVopdjIekHzmUrIy4c3LpQMwo
XEpimZYqB+5ilT3lff6dqnlf5z48aoeXJzFE1rlzjeX4uwBjuxJvRVWxA6hmWJEvWmq/VrGJe0do
T+1yJEvJWKTzoGkCxiELrfLMAC4A7jeH5kapI2lyt6g6TBy7yN5wgK+KPt6wU41HwGq5vKap9Qzn
9BX3SGRf5Vyf3Lq81KWH9YpDVigo0m04vE+G9zXbO8crgBzFDTSXcBm/HuYq/8YcTpoOI2DD5x0U
mIBBS73Wg4hWmpgOvWmf6q75ySXurA/kNBo6O1xbDuidW3muDJMS/JcBXNG+zl79E5Tlpve0ZkNj
mcMiSndZ2D6yv2b03+X4YJfWYQ3+xI994rOtr7xmHgaVDCmcZgVkhyZin3t1UBYuQaDazkaY1fER
FJzAhW8eRoYOMCl3w+g+K1u9h+iGY2zlc50dbEccCJUG9OXQj9OMA5dsseKIuR+8HsUpYDiTnKJw
GL/YVjG66gEWZuRvVxjVhgUIrGflu+GrgzcPGxL2Hoc0+cLLQiJj8xSl1k9TTueUKM9NWI6/9FHs
MxycFlC23nXRTrUv+sDVx5e/tOrNIlyUbFyahx1sQpszmZa0RgorKEeOxriL6MtCu/PYXTRZCh/E
3qaE0a1SU/vpRvoRoeejkNi68euDTbpnyPXm0C0kq3b8jmP5kND1G7xHZigbQNhbXZMJlwv5RAjg
s1n0FyPEkp3GD1Wfn8Tikh86/UCHWbFLBOpEv7oMzAioLQwTvCqMQhwc23P5hRVpj+z7yC6JAPUS
KyFM6coxz43KPyPq+7UdiochG3ajaraRjgwW3MHoDN9kML4T6/5D18Wl02RPtHv+hOYuc9KvqfyO
SJtDdTOv7I52uitObmGcNd8BXKKtLIt8+3Hq76Xh+/wh0z6X46dh68jDJxdwMazQGoX72lHeU5ss
Md41KDm2Wr4+U8fkHHTzuByc5wg38rqQiKZ0Y9wVdf2tJZLodWMrZ/Oe2JCHpHPffeW/hA7x1AKd
ELZ1ZH4DxYhsiT4rrh42wVUhu9eoYaSYgqR9iYrxkrqEmUOg3zsztC+So74RkhyMsbyqcgoSWKT7
2EaQ3iENpKtoMaVIErq9BPmFuquOtxvynXD7/tdDbXn4r+f+9fBf33b7jj8/IGl32WQxeio8SlHn
KUkrY4vRCulYo1zIV0V59Il+gBsH2s6x5scyRYmDprU8msvN7d4/N/+D58C4gRkIaYu4Q5IdOhVV
xymenQ2yAOAsZVkfvTms/tzcHvqu2x3c+UXqvepOaWRWx1yv+AHe6EYbERekEIbAldcJYJyjtrxc
eyy8ObjdrQs3hNC3PItI7RLaHi42L2FR9ouxON5utCT8+x5GUhJbcVPmfrfDYHzwAC2AFlte5p+7
C34H3RiPa4iiNOzQMNUyW1PCyeMYVfIIkPqvm9tzt4e3L7geEjSWy7+/3C738GfkIGHsYU08Ohng
ty/X5as9qo6JZlIfmaDVx842ubDpAwqDLG6OjFOb4+3ePze35wqtwVfW//RqdYWWR/SgXh8cWUF1
8LI7L6Id51rJz5nxDZLTDMB6FxMQN0Qo8feEZbIVpfmWE7GsvJZelTl8Z503sEvlxmPfk7cVSEFj
mjZE1gTTzDJpiZKQ21FKYGFGeECbf1FJPR2lDYZD6iyuk7rPIAsHrnCBhXD+jKLeGBEXQXbLxDeI
N11N+VGxCUhnUd27WP7WZqvwNlYg8yPnoMHt193maI2efUTaOt174/zopUN2NGGKn+IqOupT81Om
cbNXZZixt16lLS6atqn7+85ufFZU58SUoVrRnA8qoQ4ucsX12Br8GhN1q5bxYVZFkW4jJpfUpCi2
I09r7yvce07RFnQ+TP1AgOqDNUAyUEKejQrVyFw5B+Bf1YE6fPXihHl+1iOFkaGz7pVpWfdTF3H2
WyM2fecyW/Vvt8iSgG/p7wvIrUVpn/HzOTsO7GvSEWvuGlYIWwhyaW1BPRw/DJ82ileb363ZFeey
on6fGb6grO9c/k29MaRbMPGuQmjbqFiyUvvt5zAinwZJWl60di4vM14kJLUrJWe18eguEpwKndrh
U1mYq2tL7+Ygy4ryPnbd4h5IPtOl8SzmaKGq5IxUaLeVwNq3ykBjz/7cPWMnd8/0SA9RUj6aUePS
ymqmO2ePrOs3AUvrmRHbyml8nArmDPtG1t0GR/KKUpWE46xhK0EfoAgMkoyhhE73Buy4CVb9XbK8
EmZPGtM5yhtDh44Rul6/G52IT6Uf4eTXkMfNyMcDo8wfXO/0PW26ZwqQQF8+RCZKKE0YqBTM5Phf
ccmRlTWOFdye+/Pl21cEnHnwnRVvzGlO9mWN/rUYijfL9756Z76riobaNa2ebDnSQpP3YYw9VAtf
xnGNJ+ITouo3PqznqYjOWTGhqGhOw2g8J+SPrDrbeK0sRO2aX3+45kD7hjAdRhyPw6z6U5EDg9f0
O9FRKRrOcFcxgNlr7gI7O9aAr9qSOi+F8B1DMwA8KvEyEGKqKwJlXPVmV+ZeZV27yXWzXnX4x/wY
dp8TUqe6mv/YRJiWqiRGJu4pJiiGegamHWij9zAkACOmYbo2AKBpaB3Z3iK9ryjBOvE6hMPZm7L3
QbMpU9l4Imu9GgXSGQPrOKzyhrJk9INQNMgo09ZeCau+FO65Y4yqrI3yUeDLLHmqk3CT97StlAt4
3ypJn6H5/WtoKMLcQv/o65os6MJHb02CtWacvEXNH87Wb8HeboUDqtiKaHwME1b+idDFVGCld6gd
DOcaqshd+yLZamY1noZs9ggxVz96x3q058c55rCJZXTtNTO/w7rgrfMxXJtkGdWqOmlJAlcSCm7R
jSyENt2Vplo3SnsLayavJnEQAVPavRTzZxhyOmVKPnqGHQzpI3YnVvxnvyvpDrvlyySLjTZZd00D
gb8XzgOelEPdpb9s4zoowDuJx8yi8rqPEsVHVjnTdnLZ+vXjd1lX/oHAMe2qjbG7qXtGarppnoxq
ix2E7KUozDaCfR4akPQyw1raEAaxT/NpNwrzTk+pKFvz0DMIG0vCFVuoBQNZ5mtjxK5gscmxyEBe
WdWMNINAzDgZzhUaZqo4/LIggPIiawIaFAAdiubbjeyfrotsumdWqfcWPcnUf5raZNzHAt27LIVx
aqJPFRvmWy9ouIj2WLhudEj60dpMmUYo9T2WN+a4KFBs2XzljcEyrY5VHf82DNZ9V4coJ/OrT3Gm
wPf0U4RWTEtgFIc6JG020FoMfVZyBY7RDy+lZGuBNYEZS5siqQJH9sZajnQikqn9TL2OTn2NWX5x
l0U+E/Loy2ud8uRiFGLLNxaryLGqy0g7YWVORJA7c7Nnt1s+yrZ+QTH1U9npd9p/EY8ptsqcwo0z
R3vWXfta8GYVKJ/N0kSux46fecD44tXJtMn9yaV31nXbT3DE/bahvdw59hxMAGnXXTdeiBLvg8Zh
+EjsR72BNyfuxGesWfNWsKPk477UkSHgSBrfTTxfnKQwD6UjvSAdMTsxoV/J2NeDedA5tzt6hY5J
2UzTI55qaMjoD9GPh/YmtmrYp7Hd83racVOAbIV32jzkbD0DzZQLq4v5jHSnwNfaX6Yqd5GWz8/a
nB5YkeJjZJT3oiKLINKNp1hQM5tFOUJECokr7xucETb1W15+j1qGBD9FfOyzstHSdc6pQKJThXfQ
we6BRqJ883M6Y620mZ2h/QISFbim/Ogn3d85tXygLesDkDEwMkEdEfFjnoXJymJSEQBqfmRmvacz
5N1HLkz6tqv1QxqTN4MwrNj7NYWLJ0D6VXkFendc0l7630sGYjGUip8N+8sx7/pwSl/z/hKTghWR
SdWgPaBQkxs16GiqQ0huaXily+JtQTXTfe6mNauNvVPUxqswMn5KbVz4uMtuoXG+KzrAMLlI6R2J
VCB45Evv0GSqXhuof0jraUjPs6B42aXtrZIOjSNklSPbHpLUwbZsm/KQ8Zet5eLvnTwjPGnRd9m6
yOs8oAUMxswTZChMXSPzJlKWvHPs6d55WiCzg+2u9Tm0g6pIsr0u3IlRsaXtdRf+QOSRDt2VOgwG
7EAw1WmetjhDabmmkQINpvIdNCrvqGNxDhqYjnnfa0dSnxxstEi5cPjm5bZwUrlxO159piUp0oOo
OA4kpGkiOf15Znl6lssuIH62oKusS73v1yHisBMsRC5VUd2SuSCbtz8P0ZzspG0MpJINNnECDsPF
pfibIiYWWXy63cNSj9BApMGEfe0INR0J5+3uLGk4A0EvEL4THzDDDbw9f7vBSF5t07L/waNurw8x
Gg09P7UR0oh4uZd4bF1wQh8m+qmcguVBr+fyVLfQNcis8Mnhmtnad45DBpnr1IHZTxC4BXNhYkA+
AAGVLFugLFncMbK4acAHdFfz15/wXpcnYhUG4Kna2+2pDOzyGmUJVowOzOhhaIvk0GgicFrT33tR
u0XN3J5uN2oI9fVYC5xNfo9nqdU2rnRYvRZS5oB9apXTBtlA9aNVhe6+nARgTXdCD6ghwyr5D2la
DJtujuoTPMnqhLakIR6wxuMUFj+NSGpcurI9/I37Xo4MF8FRrjD62PDTs/aE3JH4DIlUAEoqEdU6
SrwkGpOTFVUJrzH9xbaV4wEV6Wlge7IuRwYXKU6z3BhpmCz+l9qe6hO9hfrU6T2KjhpitmVVlBIL
2lHVerOhu+DTeeybkzkO3g4s5l1HDs+pLyJ5KkULGb+NltUlYhBye9JNyw2HFE3wxC/Zubsy8MqG
K8aE0ckDxGvffiEkHxeeYzVa1Uktb0I0MjDo2+TcRMDeJda922tPaT+dbve6hGtrn1JEtZO8gOhL
HvD6En4hf5mRPh98Zr65mchdpdxDV+njVm+GU2zbQJ9r6hk8Ppeu4AUk+vjDZAS/aTx5V5ct+WW6
cpbL9gfMcharRmDyjijngPp98kZv56HPz4y1640H8wqdUKQJlFIe3SRnhKQXRtjTBuDlEXN4mD/J
1n6wH8OBWm/ym10SOx+Wal/TAiG0Bt+1qJFcKnyTGDEWPmaa/uG//H87xH9jhzANUFv/NzvEOWFt
6GXyv/sh/vqmv/0Q/n/A6WGHMB0uMZgP/jJD+OI/gEZMnwAIniyrP8HI+n9AehmObrqeZerW8sv/
tkU4/8GagXeC/6B77DTs/ydfhPlv/BC2fUybNrwRz7NcS/ybLSexYBHyFcVHdDo41KMHgF3dLrs1
VWImQwjLxE5k4S5fHt1unNgIpK6ne33K6oMyvkRSV8fbDZrtFgX/8liXXr1m9wiKoNiEdgxHp8ud
fepVH50exqj2SeIzZkGBUnyT47FmtyjPetOuEuUP2wnjPwoKSSRDkd4RecMI0dwop6dlUzQJOXQR
Vg3IxaUcECmDCQkmg8YO5fSTAlS0q2cCKfoBemnmsNPXdIzgOKOJVsJ/TuO6dQyxwb9I5WqO2YVs
SGdwjw08xzfMfyXRR+vez++qjG8uw59t7TiwJ8K7mZXLwuHnoAMFcNEUKPMzwj+9CW+aAb/L6ik8
TAHNJAxrMu40i0tw5Fv7+KAkHlswwlztmmFramAALMjzCNw7jGYZkI5o3BlmSD0afxqEHq16yVB4
rPVvy3z26Uts02lR3mpTBmMR+pcpaHbOHizJisBDOBYF0Gr1wmx6SYkQrJIm+4PqVFt1tkuj9LeT
uo/M1c1FKI5TjByFznKvgD2vXj0dOgPcp+5gHczY8thNezKoEXb0zlpvji9RngRIKXD045aoTk2Z
1BsMp8QKhLSlYzMKg7Rxr7hRDYD3INL9rL1IDZZFsvSaFfJJAG28H1mYPZM21iOaGtQxidJjUT2i
y5k/W3YrzfAN7zc8FCGhk4bTbYZJQh7IdYx2Vf4kBn9Tew0pZWVrb5pugQlg4l9lfjUGsxt2K0+m
4bbo0AkkIM8OsZYf5/Fh8kpCVWtwoZlrP/uFlMew0w628s6FrLUDb83JbSrjFAnrW80kT/ZhZ2ww
2NJ4Fdo1UbxMwWZ4Mnajzl8nc1QFrmwdrNWQ7qNMpfvQdkGm1DpawagkXK+akiCTxsM8oztHvRY/
e5qLNBglttlY+BNxeFOod9qFjTqWjyw6CF29j72YNoys2ZmiLioNpwyGaWMOLc0I2ypRXuTVTjVj
zEy6/ErIPI5zNjeZPl3mwe4BJIgXVfm8elMciT8p1tiQIsbm3QHGPfNfSz46TCH40Jp13HGeeXLg
HRdieqzBjvWe/ZXT7v2I2wNXrhObvqM9ef3KUNmdbczmyvWeo5kJB1I54pMSex8n4cwo/jGqp2Rb
2e2eTEGmEVo/HUyHXZKFHgRiCNubzGJnv/G9gU8vRlPSERnLUI+kDG0yt6RfnlQSsjXO6/uq4ORp
JE2tqWVQA5FYkh8XXa3R2eLy2jLNpppmOkKVS/XTmLG+64oUkiCCXqa225h6I8CNXq4HGSEtIYms
B8BnWv4By0N2No3kYiIVDux1gsvzvphe8I/OO1FLgoO8vVlo0ROYVFwAyHN03XunZ39oh56xlObS
A7KvY8GBDKhEnWpT/ITivklmJthOy2d8l9RqYdSAzsa46tMSe0mGhW+WyZjst/YhNPoN6sZ1BAAE
r0wFaaWE95L3Wr4LC5oihbhOap4vCvGcpuK31CYsq6WzF8yEizAHpXbgZ9SoyiUmc0N3gKHmHi2w
mVFeCRRD8/VPKEGk0qwpbyj3wiEK2q74jaXt2PvYfmDC3Jt02Ve0JNiUZUi55Ogiep5QAZs62ZLh
ZDtrbNKQlklB6EumNraWbroaV0ruDudOS/ZiTl3i543TPDsXrMT1rnLqOsj69qddaNUW/dN30tg/
+oaRtblE/yVmfQFfg6GYeL0NE816Zw2wXmw73ZQsbZspgaqe9iRyThNk44kJdz3vQ+W2e73AmKUn
8Zn84tOgEGMpYoFwSUGXKIdu62XF0ZRq3+aJeZVscBEjpzQYdnUXoV6YsIbV6PIJuermV3e0yZ1o
dSPwZu9rgIVSmVwijLC/g8tybdyooYuYfzUqIQTHSwkIJj220kq1JVPJ7TKieCYv3QgSqOQE/tSm
NyQTyfkiaU20huPvao00k9rMBO63fNhn+vCbtlWFNMc+D60/bRNAHzkijLUqZ8p0KusDl5YH3X5q
qkp8ucOrk+Q/ELpkT0OC1tQXXDVtQgHWuT58dz4OuzJVjyRPkHrijxMxGP6pnZcxgaF/JLhGPLrp
ZXgkimUzssORI+1WTFf4sCNE3jkwpxB5BK1m9rNgN5hyqF+FeIuKKHoiUHpftS2rSnE/EV+/0+fJ
IGBGf7XaB9pBeeAwNVkQTnUwRhNT2Z+Gh1ueTsg68ga1m0C66FWR3ZtxvEgqsn1Xjy5msHxlj7Tu
YMAuzInmQ5tQPVo5Kdi+PzCKBNyD37JajP/jixPPPxK7Bo+DmNEYBEbrtP9g3m0Fld69d47nId2P
HGaj7rBmH75taZjRaS85+ZHmCGOOkMzTZJyAwq19I/lhuWZ6Eo72JTCWBZmgoSJTa97YnosJ0W+a
+2RC7AmGPDkPfh6IgaEuIr1rZQzFISK+Dcmdue5Lp91MqZsR9YdCPWvVUaDDCVyFpDKrhbMrKDby
Bi131OrhjmvthSYpmAhkZssA66ib+UHrAQ2OdELvahdBeyLafSOR3WZ97mxdMtd6Xf2wEsgJU1sG
ugVUa8ywIlaZ9Sue4DZJARSltpFRkGiJdnS9oC/WjFUObq+hjFRX4ErEcrQnXbacxkmrEU6K1WpY
evuIxS0Vnee2u0dAmXdzd/QTZtJxgmMA0OSPrObktU2FbDFKCUwr2x9cdcS2nGS4GT0uZq4gykjq
M31gELS9ZcgVy2Z0QYWJJq6nX4+BFHYkCYuVcSy7fGDajFJGOfVBju1HuNC7JdFeR0nvi8y/E+qc
cp9qTboTLgI/C73x1HpYN6NiDgRiNCq7slq7tmFcDR23qybyl3Fx70PjISnH1MN7OZTIe5B54kud
s7sshYrCJBDx9w/NsH7wKqc1Eh7WakOLXlshp8DFDBm5KLyY0TEwY3jugsHOCpEeOb3o3TDNX4lq
Puh5iVyKq/WmLQpWMM+6swvaVl6WcBWsI0TOSUZFOpjZQ1WbR0Ej29cdf5sViClnI6IOdZxdCUmm
NcS+VZaxZ0tC1niCB3GE14UQ7UvinMXQ2W1mQcXSi2eOTzOoBh1AHjmHGxuvJvFk3roAJXPg4s2R
YXWbhn4uwbNeSWm2t7CtnXxrZqjX44uQmolgDYtoYTgfNiMxPHTtBo7zcGiWNKdS0VAYaEzXWbXl
msM4RIug9qRFGyS8n1MFkyZals7c9ZGGthertj8ww4YriMyn2S/gcWfiA05gF0xuq547Hem/2XN5
vD1sFLoslXI2dmRn7YXvX9PFaDAJcSALM2ZnjhA4zSuYSDZ9BzeZ7wZ9Wb/hMqyZb6odPCDmF0P1
2Fhi1YF03mZKNa9F1B5HhwGSaJDZUo6kJ10vsfJRsAvCkNZTs2maBw0F/CYv3XgrMtg9CduU1mlS
UBTulcz6aB0ihKCVTeWXsnIXTC04CKtXHLLOeQ6Ti1XMb7Vmg/YwMFgaQELpKXlttYesMgSus+zo
yZZtQ3oXPvnfd7OZ/RxT9HV5jCLPGQeEF755so3OuaMQuZBUhlzTL5wNuemgJPKtRwzS2UnM+dI2
d9FiYsxaa2f7tCAcV23Zc7Rvcz5SVRf5afITigK9eqIHEgZGbC0j6fJE4rVzxxwEf18md7bLDxe0
zD3zcTT7Jeb0YMbu+1RBDdNJxySYR0AaglKVDiyjI1p1kN3WFp36ZraSmFd6xlee3esGfwhi9LWI
IJnB+w7m6COuJ2a93Rp1C3Q8D1WfZ6e71uSyanZqx9L4CyK0Db6xOEkie8E4VwerQxIp69JBt1Xv
o2PcuuEujtQvcLQeU1UsgCGq/nSywyctVV+IpZrtKBKGFejnI9m9xsIp6Ip8MXvTt30jxzvMLyek
gSdzOs72SGZU/+6LQl3YyiBqSAh9YsiuiI+idmXwIFFjNPMPxaf2OaUAS8as/B0FCG7PfObTMlzq
d34zX+rOXXIoPDot2A62+Tgnm9nf9sSnla44uPqABgsx8kE6yb72+ggvFB1V3Du/TEejzNJMmwhK
VsZGtS+0RtM94+8IgXIQlxJKycRxNPuPUAXvSgC2DPpmrgP4wyrbIIXDax81neRVf/TtzwLefpVW
JIZp5ZeZAplUqI9k3UAip+vIh8OZzB44iIYMFt94hxflIjszf+4c0Li94O+vDU0ySVeYU83wkGuW
CGSpUyvzvqxNzu7NrN/Qvka1y9y10Kf2UjvDE+BcLpEJwEQd4E6YjRZ8BS6r4JUu4zC/W3VxHXWz
v0NeZW4Tk1BqnOgYE8qlsCKSPcRNJrgmB5HO0A3S3YOprIHucf5auBJUOZv70TZxTYsJ8qirDqOq
nW1ii3FHY3AIHMd86+CPBHE4DIgCgFX6xq/W82hsL1kPWbNF2J2cDaUuJpttqsxMW/Wp2cJWZOiZ
Gc5J2t28iTOu8SNm3oi64K40B4qxokGJYQFMUFV0xmj1XTtgrirGDCJ3n5KeNzslGJUEJjyfE3ay
jV/WzblJY/T58lW6GA981oHtaDvW1tBJ0/NAYnW6TuTXMggqEfLnrh34C5+/Td6kI8GZaRjuNd18
ijuH2lG5x0mjAzi7oO1SNNmJqyFD4LXxsanvNjFe2jGyD260smSEdW7JCa7ZwmC9XLUaKXKKxaT2
e4GHK3u0J/tk2lOzHZK2COhBdEyFGU6jOqpO9ICP7oSITM90NueVQZpiNnHl66A0ifLFrJLv2eTH
4YdZkmE5+cf8J5Xvp2kKWBRhdxcNHNtlxdmmF76Bgqq2731m2CxHe2dynVVJ8QaBh9PB5U8oo5As
UhwLjOxUXEcU9xMi1EZeNO85GXAspKFHfqnRX0vHXOT35HuwTrnQ5JfHc1+RNLTcu91gZwIz0B89
p1WrSXsgsRtDiRYbx9tNIxrjWC03t4cs3lhBzQFEe5GbR7r0TLvzweZyJON7x0EugLNLULX5VyfM
wsPtt90ytG43tdW0R3RR/7wIvcMEIgAvBqOLplgtN7d7/6eHLfTGqtTag7u8QL0Q6PTcz0ovjcPt
we3p0STUignzty4NOt/YIGh6Qxe7veLbPSgil5wyf9uPocXwfPmqlmATTZPoAPPfPBZR/9f7Y6Wl
vTZMHAP2MvZxul5Ri1hueuzja9ehUnM70yajXu/2PWS0hoXnWC03t3s+/bk/9yQf0+1/dBQAZmDK
EG/RgMiVahZb9wIls+jwr5ReDRutV2SlzenQH63l+8axZQPKx2SHvr6XCnvakv8DBO6vm7FDtMJ7
8/eTiisKR4mBNIgD4R/B2j9it3+eK6nW9zAr1s4Isq1zjL9uck1JqJ/J8+gs7TbXeIwawKN0/6qj
igey9XqVoHOX9fGfGwO11JEiuz42fjdsMGASMYP74YAvHYSlltX7icvzEQ1vc3Sp0TmgSbizpdbw
CZXlmsKr//NQy3Rj4/cADkhAG/6AwzLORPQK730UDUfdIKOvIb6M6cVwRAg/HG/PexVpMPRBiUyo
vBl9R1cuFfDUq6PvsoVvcr/neM4IwZqLdyM93zBx2Sjydn9jx2lQFtfDABiujWqSpf7rJgeId8yc
adyi2ISqyxf5/enR99epzmQZziVsulnrodSVekwXD7kZMIt6F5FaR1x8vU5rPNi33Lt/bm6QuD+8
uNuTV2v5CTcuXLL8wGb5Rf2UEy11eyw1IPBl7so10VrPFTrVILX9YqWNCbMPlkmUgYsLqluVxJSi
BB6rbdy9+kNNue5nrOmG/aFGZCRpNtAXmZ1fZkN31k2tw4DDNARS4kk3BuE5AajNOkbQWjavIU7A
QxDhu+dWDyRX7BTymW2fGk+N5b9NRTkEIfraJI13BL1dk4ncINtoujMjbzK4HOcr1Z4YYzdk0ca4
+YT3iur5zmIKtO2p1hEmD/62mECQj/nO4zwuFF261Mzvc80mcCta6Xsm09mGWEtvDwIZf4d3xESY
BpWVk1k94u3v6KLmxbbrUUW0BSoyW+ZPVe1ZBBF3vynp+kMvqEq17DXJ7MWFwXqp71Q+iQ1BheXa
WdrlTAYIngzV1vfc/pJW/FhPg3I6R9XZGrVyXTRDtk0lFql8UCsdL+fYW18dVD2C4dlPOD7iMFN7
R3JI5xWzOqdWubbCkVDLoYGA6zufWv4KWmPeCOloK58E1870GOA5mbatBvfQ+qnAaiKxWOXSOTOS
PmQpnpdSnRUIiGNDmvra5i9b5W3TX6HEoqOyXppiWgNvRVY7aG+VVT5rfTXDaVx2maXaAcMTK8LH
wpngFVw0foGcyHW3+bEo5Vsi8v5I757ehmaiojPe8YczHHNMFH/laB6i4TXtBvlMJwsJxbDLfDJF
/HxYtp35wxgJd9OW6VZAeCQ20xgD1+h/qAV90Tc0oDrnk4FN/tNR/XvpMkw13PhnB1JxhX8K5TFq
cdicPca5ofzJG/5m5mng5e7W7xBmuVa1i5T5BR3pCcnlSlNMyqPwOofuhPSMvqdviF3n0wChLbEa
nTHZSWyKWcHs1Wa8QSVTIZEKnUs57EMdI45QCBisys12vj2kaxnJmBi46NvKADsulnJmC0t3TT3M
jTbvDVh2c4MXYNRrd2VUOXa/FE9m67+wQxhRVrHF7KgR8FbRK/gYRmbFkSAbbqDDyCiESwma+etE
gAxdjlZHvcE0ZIpflCzNJdyKRhX91TW8gFNhXOXjbPKHo3U/U4K/z4QFbZ16IiiqVzRCcc6M1XDG
50xonalwiZw5tTi6IJ6nmDJWkRDvdkGoYtk/VihTKdnGV3yn9jZS3QdjcFw/Qs/Z23OYtSmg0CSl
8Km0bRyX7xEfDPtwsamiGIV8B5QX78q29cj+KBc3yDTnazz+DKGKEJ4qrzQUXrU1GKauDBGfOblW
yygjx8Mb2N6Ew7xwD5aVQwpMkFS5RZ8+2te6SAC+YDheWlswr0zrqDfeJ9ga/S5Eesz2XFwwphOT
liKjQRdxmBwNn3f6MdmedgyhI+DnhICCNB2Bm/FghPoPJ80+aGyjB4jwQAyEw3hGdGJtDcqq21HE
BbHsgFOMbO1ipzZQaI4wK1WENRuN/mTK55jBCluTL03j3zC2ppVCxQHQu9m0uuVs4V38EjZwe8ji
vyVk2GEeESom2Lzgi8Akt4tnZ0BJ62SKTkGY9YFr+862CEcdwy79Z59lmHoabxON7hXx8LCFNXxD
07GOnRdyhcyrvm+boK048sK6EVjLAfdlmvNZtjgTx3yTuV2HDNQqtuhX9o2AFFtmQm2Sqdz3Mwu7
mUNJBaYFronLaTKwgvex2nrddEd8yT0Llgkdl82NafX8blqTbC7v4/xVQCdYo0B5NeeUlDZLbRs/
QkNmJPPr8L/YO48tx5UuO7+Klua4gjdakgb0Jr2pzKoJVll4DwTM0+uLYP2X2dW31UvzniABgmTS
gEDEOXt/WwAVAhBMZW1xji3c4mq2KNGau9pq8Q8YCcEIwaesTtp179uoGmIMNloEuWNObkUW4TBj
+GkDavPi+VuEvnafhhN51MJ9YeD5psfIcmDy7L2A638Vt1vR92KVIw9NEsSXegC8CzGq0+cGv5nx
U0zwKYUwxDkWk5E6MPbe7D2PtrFdZn1vm6iRUvoxTPicmqly9bXKxVtD52BlxIQ/eeJrUo1Yflrj
qZtAIgPWWcF7wqNbReON0If7rsh/Ugy0hbvGal4S7UhdjL4lfu0qTI6pvE3tUItEa0C/SZk/ZrNP
1DXTXbwwSlGLpmFwOnDS9QuifBw8bWRT2XfjLK0L7RPCrhGtyrptxlMuWtJNKgzmahHCu76szWGP
ACY2khD4lbHBWew3+M1qk9bKoInzHNrRHgAM6KLlOCR6tE2oSdKms8MN7U/y32n5RbikTp7dTYc8
zG6LnAtPENT38cRlPEgN31iXI+DWOsfXBcCKEX4i80XxnVAvMjd5xfiVi2THCIVBrOvlKzPtqqO6
vVlycw90nUm9/9hQvt8uA+3JJHtC7OfudAvruuUGDKzFeuqd5FSbA5XCggy8gFbWEakynN6uwU3X
k0tYaugdTRym21nPi7O1+PkZ8kgBHWCkIsL0KpoBz65GF+1mE1Ukfbn0ZlyzS7c28pmTKxdqTS3G
lMDglVrFoFGdJCNdz84l+TrIqiyD/rDxsx5Aw86wCde5zQBuxgqzpVr2I9LT9gTChGiFqmtPapOp
Xr0CtXtoEQSv1bflhcnvb8sTy7i30/amAbKy8c1AWy8taZmQOGYK9kmGtYX40kT+K3sqqZ1H0BT4
ONJofNSLRNtbtotDP3SQXjMsvC6skvTiziTIAGEwq2rP7Da70GS+gD4M3VUfLTRKkrsyrj9n8pgk
daNZ1lnS3mrl6O0+3Na73a0A28sPlZmfu/QRfF5BQ5Wj25APVWv0o/vjUH4iUcA6ceYEiSAifgmY
RaSewZamC7Uw5BRhWewMEWrYY7otqM3IWURQM59Qa2rhpBNAyBEKUQel92wKbZ+W1KmTVCY8UM87
QTgpwy46JQF6KNeaiEOqG59qsxzW2zAA0Z+1HGNyqK8WXjKA3Iq8u0JO66Ck/KxmqqRc1o9AnJPB
ik+gYZmEIJ9E3g032os6j2kLQtdEajpo2CU5JLy+Og21560NdwZMLU021wUyfWy+EVPYMsaWxOcK
dTLRftmCA0fDTnFZBH+vWU3grC2PYxTviL+bkuEus8J/qUWGhpxltz5scPV4Equumwe0sJBI+Hnh
ieLX5ljMZyLquOqLiJwMR88yo+boWs/d4OnAl8cgjSY+Q/K6AtDrIzc+N5Zx7mkBUaAsJg3rlVOc
4KlTTw3qQ4yMOkN2WIk98r0DGjDOXXVIHmIAAUV+9aNyHo2kSPKPuhAZojU+9v5CO8cjo7oIKwq/
ds+LFfbBNwfCnOVESHO8rcjIq5eWH0tJXRKHcWvgLWvQRuVJXuBPjdyrNm0wAnsr6I+9nOQJ7gGw
WddX42JzorTkXBBDKx5Le2AG0i10hmIaT76gKGwN31xzfkoXMg9NOQv1HL8+5RkhKFwE2Z4iQc2z
TfgsRDWcvbxJjjVlBSXBmcopBv0pX2Ilj8+2s9oD3YONeulx847pArSWfKUE8zAhssz+1uv4CkVm
prRR1PGcb2jOBruIf1Lps3WMXbyGPOU8JBxKalUtdLxp6n/TqmpOamF2Ey/0uo0BAO2yvTwSfvol
jqy9S3T3vsPpw9uRRxdHCNHD8aIdwkmeXORtrY0O06MLsVHv2MaNjldMfg6p1r0v8Io36QQWQX4c
8U2JGOd3JjOowmrMrMtvU71EMQOic+eGPp2clrcFOKO5es1leaRr5mjvylKK3Arn5IfAMrAl+7k6
hbQPwT6F3drwBD8V+bLU70VtqsUid4xDPOBwoOauXvk0a83OssyboMMWYOeoS/h2U8+R38ocr2tr
lyVMAsU4HEVRZCfX4idfEKVLBf2dKxgERRcmWZ21j1oOi6R+BvxqHYJsuDNKg+kDFvKSOc0G6iKo
maC9FYn+wAiCYiRnLjMH/NQKQiSSBk+HRdj4vjFifoPAxCqpbq3F95q65qoKiic07e9p734mGvCu
qQF8MqO096A9pPbVucnTZdnXacrlXO9PTl2dO6/+7AwW/Q5Hf9IccoMK0CPrOUZj0BVfkNvjyRZm
AaqVQCecVFRKcJFZfrZvEvt1mM8EhdySOECz3UHhaA53BCZ/qbqc86x9O4wFKJqs+k45vnsS1CpF
PtGzjuenPNQPPeMxP2pIyJ1LfFtav/EAJMAhcG8p0z/42F9X3qPhhdO2BhzKxT25n3JGxkndS0Kt
vbVMJsYMUhmo9OOxbqvv/CJJY9AYlJkJmGlT77CLpiYRBx3yB7oFaH4bx8U/VR7nshm+VfqD44X2
9zhsZ1oTssVTMUYVRbTxR/1TZGv3AYWLbWpk2dEd+1/k2+PKj8Xj1GDn7Cot2KkfI0Xn4ZCmKc23
Vt+PADnVWSRoTRIx1SoeWvPYzEdkCJzXZqyLRr5ouyAug9NUePpRCRj/S+v5n2g9PZjU/y+p5xrv
QPv1R/VR6nl5zG+lp6Gbf+nwrsl05AdlEfr2t9jT0FGBurruEROJeoUW71XyafylG4DdeaROwC+i
z4+SzyAwzMDHw+xYHk/y/yP55GVAuv6AUtd9+mWkCAces06HH5IkZX8gYaMMrPVQWzSYk3FBgAkj
yLHjjO38vXa5rZbn7vQy/lTr6l7/bt8U0jxpGVmtPuyXz6c21QJnf3My/WjcRSMwDJIi0BOO+WMs
EO6XcgCWQUGVF+FuWpNxw9lC3pjIi7RaUP1l9+VO8Pq4Uqmb1b3yf3vXD093vc/1mdQajmzEL8P4
WZDsglHoX//mj/86qsnQdbda++M+l1fWaVjKEawmTFF5MnUfkq3f6BwGWy3vj2g5BD3gsj2Vy9ie
dNuFPzFmYS+hCtyqFh7N/Y/bGZXQy54FdaOhOdFRPVrdOafJdzJe1Pr1jtcnu97zcnf5bz/8g3/a
/cdtUVn5uy5zbyXXanBxDV+fSa1ZgXfr6Y27i+VwYMLMKE1krKoF6TS/19QmCEZ223JWorYH5BI4
Ajrv8lVev0X14f2xWarv34/MBZ+ohy7JrZHMtTZjgFkeaqmNL6+aGALD1OGoVQdpVdQw2Ixav9xR
3aYecnmcOqRN+CQ7ozfu1HE6q9vUbsw9DKnibK+2ck7IaDioiX54rFo1R/vBHbxxp7YuPw75itTm
5UnlphVDpdHuVGHeTsALXOJd1HYyGoTK519V1ZxRsMl8sWNurGJbVNSK2rQ9n76qBnE8kTV0r8rj
9qBWe2znVdRERyMuyk3vQ69SnnS1GLpJcu7HFj/BkBw8f6ZbySBVeePVmo6425RXHdUJCeWYLw0y
hn/XbatFfZW75edrY4Ri9+8+ieqOqD6J2svA/W2Zax8nFvfArrIGaG6Dh1OVBY00IjwcsdgHrYdb
iRG7kCPzSI3WP6xayePkzPwcZqhVxBJxzYtBDaATlqu+BBGAWhFHp3hwo8ABE6XfqrdTLrRCLh/A
xZ8PNY4ufwDdssRkA3vKQwOUpkjR7RkD3fXle0bqbcyGroQrj91aDpmVr19tqgUspuqk1rKiufXl
UFk58nsPWNMK6jpzQl1OD4vCJkB77h7Vp5DKEbFaU/9NH7T5MOHbSmWCDIoN3FhLGa2wItNKgKch
5wJMC6JETgsciDybmnAR4OmmBweh8TBy1dpqTrt+oTDLS0KRy1icORJCMDOgQS8nq+o7sTWoWpCg
0NZwk/qGrt9VuEMsXp7ycKHIQJPhU92V0e6yqTpa5Oxq6zYE5tjRdyySMDqqllDoOZ8CeHS70V6O
KRkze9UkuraLAHdvTYkFRHjfnjQqQDjdWaMUjJpKaygwIP1F6GINP6jktxAVcO6crEyjgNHKVbVd
krVj+HAzHTnk1oTF0F+thnLyqdZ8/FQcTNFNLue3ChCR9dHEB/M3NQJxSLVyKY6snCB617W4o6PO
Qq1dN/0lqIFux7/UTcMQffbF5G5jkI2cUqATnvy8CHdWtNwOcu6qboqj3tzDiCES2X+r7Zzz/d9v
FkPWwJv9e3uSGgdz0urN9R1e3qYVdxx1HaEDdW+YdH9vFMXh+i7Vpnq/CupgC7Gb/DbcJ7kxr3Wb
TJ4rKcMjSIK3qpYKnVGBcXc9kp4UK2OAkrEazDTbfjhe1dFRkYy5IRoU5KCauF1+wfJnHAzavogt
Y3+9ybaLuybml2fKXmfKYPrDIlpystEcmtDqW6mk3aHRxUMqp/ajrD4oRojaTBW7Q207BrSTCpzs
NlADgkEWHNVC94uaw6YRlNk7KXGx8ACYfb3x5DGvOr0FcwUgTYIQi7qcTuq2sJy/yDSwnTk46Vkt
3DxbVhi5kMbHBeiwxSH6Q3I3rqiOC5ajBFBxbL1nY5x9CLg+sE7ZB6+LghIW173upLrhYsLSFcga
Cf5Yrt/MnDng5QF+2bYbsrjLIObnTQo8Hld+aurrbyWxQy0WQNQ5/LKRKYcspdClYBZsyhmlJUsz
PWH0dMNTGs5QmGf58amDW61dN3v8+Ihgx2Hr48v3pAxALaLIeKPwLdaLLEzQK/m98CTl5Hqb2qxI
/aU7JveoO6rd1011m5VG8Z7k4LPaggnHCVnd77Kqbv3wPJdV3xjXbs95D/SHtkN5StotkWfTzJmB
MoFz1KFYmq7YDINnb0h7BBWgIW2uSHBfjWWRbcya4yyXQ8leDZmMkrOGLW/s1Kraz0kFfxAMKp0O
I8mLXFpGeZFpI41XqVbVjWpRy91qTWPUzEVDHm7Xx6hN8WgN1HGvj1S3qs3ZlRWmzKRgVHduzdBE
bqsi+fWZoCozz06ckgBK+cNTuys1nlGr18L6tdieFaNstsqh5H+8W9XhL/dUd8rVL+b6nOrh183L
7j+eLr0+BpR1te8HSihqOCw/iQ+v8nLHy3N4TRtCRPRN8g8ouVSTvOghZaFSI7dD0xabKOwBYMrb
1GL4e01tLj6XInVntXZ9rNocFkTRkOnUBgJcLqxqVXfcBQWDfCrNlpdbtXq59fo813/FFREBQ54D
Of/7/13/vVq73vnDM16f64+X+MdDrvebEs4UfnL4p5LQHxUitWlhbltzgQfY9Xc56Vo2Vmuw61oY
GvMPtaWrUtsf5eU/NtUd/8PbEHZiwhoAw6v7WWq8oFavj7v8l3/cP6CSWDduY/9+xfKsdH3tag3u
LicptXrZo4rKqoCHXvj3HlU5u97HMSLnKBo00qN1GJNmfS1CX+ppWs9X7iGz32mZ+0wwcbcSOY3i
Sg3yCiFu46jwLiUUVeHzFJ1JlVSui8uNbYn5DjW/yYVJIpyu+1UR9/KU6knUttp9ufFS5J3zaWuU
y2r0Ia/FPub+etQ1JrJtcCJJh2xZDepF04IT8ts02tpOC/qzkVV226LHKtRlb7KX8dmYuo1HGfIg
bD3dDCCRLuVL1V4Y1FhyUTqkOOb9+61ksRl6tQ2HANYRpI+TWoubwrms2Ynw6Pf7h1hefTo5fkKu
xPkxhfRKbgclrJm4Un2tYejj/F+oER+F+obkTtkzSuT1O5ILdaOrddpamJ29qtBJmXHQ7nI9osWb
xLACpn7ei4FExUkuBruqjwQW0axG1pPKqYtaK1DdpCljBlQa+qmXi1HK4bqWRhS9rG/2oA90HGn+
XRfqNpcRwsYyaE6PfpcQcdKM26qzKFp2C6nGmuvQo0/f4Q3420JdjiGvMjqTi476Nh3lN51TMN+x
/CQcOa5SH4xaUwu1I68xmZP4SN5S4Y6ny8LM40O3+LtQnRt7eSIErET5QfUMLqvqVp3mE1qJYDdL
2VrgGgFO8YT3G9Et/vPOqs2kHqb2qDU6ebXFl4EpuP+wUC2Rf7oNf0yFmWsCaiuFcWEwixMBimjM
rBjJrLztukOtTfKjQiQcXGrw6vu9VuPVmpDHgPrOr5uUVuV8QE5a1O7L2jI8xjShduR4/muv2qEe
rO6X0Jiis2PsVCdGdVwYG8JZk1dgtUlAApfIS2umk1ffxpAX3utd44Ryc6iTXvDhTrmV7JOEUAfB
VDVAxdSB4qcl5ss2WYCJmsGRgdSBnAY0CTXxN6MHc1tYNcJjuRjQeXv9AN5FnzqpamPQoRYDXWkG
ETbUVX2oLyfwRrUjruewwtApIQu4okPpz6ccaPYotXmqc2PIedp1c1A9neu2WlP3UfdWm3VIe+2/
irXohfr5PynWmrZpEUL5P/7P//o+/c/oZ/XvcgrvkR59rNT+fsC/TPn6X8woAl3HT++QzmBdS7W+
/ZdvSGc8DXVZjZUW/H+5842/YMSabkCeu8sf50Op1v+Lopdu+LZluoYnow3/9dJ+53t2f2z/t3Io
Hqqk7Lv//d9tnuhjpdamSmv4puNguPMN08br/28qteGoRSIuscLQh6W7Yc/3YUAIhnDotBSR880a
ZjqO33xhPNUBpEAAKdlGdP57g+p059jEW/e41ratLfDzIKC9MKKJx8mwgcHI4Tw6TiG5w95yKH3o
4EH7WBsAT2sBIorLLjE4oZlt4D9tUSIF4OzuKjw2XEwgUjr6Z/A28Za5kb/qXspqn+MXPRQGtpEF
3L/RDeb2w7f3+yP6+JGY//CRmDijKJ87JuVy+bV8LF4HA5NeYwzgzWoeFjQzsRjiaXd0mOZ9BcrV
JVcFG0EdbqfFutOj+GAu2RfNcJ1NWhfUqXmnfY2ebiAGZUmjm6Amx7xL0RQB39r5hA7BiXLfEarX
l47K5cj7h9cOAjn44wv1Qd/4BuhYV/d8lybBv331YWzmtUvs2jGMwneUOBYtwOKxmFyqx31Q7Zmy
oeN7KxOPUl+N9KWh53S0W/+tSrVxb7QAbMnachHz5nCqK2yG43wYcC26U2qs6CxuTPKvEPl8E3Xt
bSxTa9AMM4uKYjpZTn628hLvV0rcnLk8JgZCt1Jrf4Ic7FY10MQmT3LZYD/PInqzzeU2G1FWxpP/
boro1at7aMIJ6vSlJsvcPRpZmpxd/yGKK0jS9TDskOO+Lje5CJcDIUrHQguDTeIvpE53W8aCWBQC
koMRtemL/a2NFyLfXPF9Zpbf+IB5edx6jO99zWi3XaS1uP8Fyoj+B55RbK5cO+jrzccoR50QmzJR
3H1rQBquDASjeCChYGmf6qYnasbUvvdDxkjN6537OB8OnoksRUceCg6Pxns06DfNyNHC1bvhWPZI
I3RfSpOSGr7YGkgXL5qy6joZwK4U5fdI2o9MjKywaPJ1MBtfs/llEpkN5dj+6sdHw6fMGzb9Q+L4
Z1vHg7m0g9RqdjKLG4Rk+hlp8jYIgc1ULWkAnY2qHdUgsMTF2iEPo9i3mHvYZF8XUn0RFBf6esEZ
PYj2vXawgwIXxjwxoCRuKnNYcd3CqHAuAkaJBSFwGycl5CjJfeveDIdmTXqeFRo3EIeHx0x79mm9
wsEFpYWKEeuDiTRtgtHWfwvRVjuMNbFs2pTzy6+aW9CK6UfCiXRR7pZqeYTiSd+xnj8X4hX1f7PO
G+DOs/2l7btvCA/QbA/vng9qW/Tljy5NHs24pduZ4DbKeoaOg3hzm/ozCnbNxt7fe6gnFw3rjw9p
yA7P9aKXJBnZ7+TNbOGe3zY6AZwwE/bJjD0ra0F+1QYhzLVRcPwM2bqq/HnVIKHX42a3UGLJenE/
i2EPq+Qmrtp9r6VrfxqPmN6+e+YjdHgM78Urxu6ccs30VTOcbTMMp8xKtwtq28pH2lgtdIuZX1IQ
IlaIMKV49lCVxhDBi7JeSY+crdtvfua95FlysjWiHOsYCvOUFps4jXTcB+56KGagp1At3O5rZXaf
MdtjJ813qFrJF4qHL71/sMqOf+e546r0D51hDDAsSLPTcdZ7QciJ1X1htEM9Jv+Go+lXyGtpcwJF
bOur1sU1bjpO+B5JZgTMgKdw3lO+TyON74GmkWiU7vu2eZ0Y/aLxePAc53vo8AZK+6s9j+3eMzLY
0yHM1Po2DciN1YFZ4p19yu1229uQF+hKxkz1XabQhdgXkfGz5JdHNOYUrISdvw7ZvEPOI8mdiJId
XSoul4rAiAkDaAe8o/OqJ6/Pd7S/eQ7c2Jw15gK2uXVflWSaos7kmR9nz39Ipuwxdec7yPTQGwh3
InsN2hfeOUZ5nK4DdMjd3Yy8A3xdZa+tyqQhNRzTNu7wrX8zneJGK+PngLiPNZaGV+ze5maBgQKk
W3+4/N+MXmXoVjvK+odoSb/mmces2H6cO6prLT+lFjgXKbdbK9W3BuEqix19FnAkVouYfqLUJJ0y
RKOtWfW2Nx7CGrAHO9LAe8/GhTpk8M3sw6cIfjTzQvykSEZICfjiT9ZN5J/D7Oh1QbQLG/G+HGd9
DldEbDWcevdVjjcTyNs6bgYsJtj7Vjq8vMoEleq5sCiS2IH26cYv4UgKY5oMR9PklBn3brDujGhn
2OM9leZj2Rtv2PfQ5UkhrXfnetVbFJAXlzjvRLamK3/B54tq3SuTTZNgkkxgVZaQ55AMruM09jde
CfizBgGyGnrvpWtFjW2eQfUMEnCkT732uLytnSoBbGaBLI8PeW5Av8M0t7Ns6z6v209hPD3gTsX7
X3qfjE7HmtH9iBMP1wy2AgseBjYW7F+sYB2C6F4QBCB3gbZ6qu3ghqxBroFAXqk7fzGpsTLrKDdp
Cy82QKStwWZE9kUyzYzL3M0WDRiP+DVZw6ObBOspKr65+qSfpjYdEaLC/R/pkETJ1O7gidY7c3bI
RbPd7UzaT5UPL5NWjatIRwQEW6zD4wIHw/gO4lWsrLDaeJmgCmw5n7OJEJA0NL/WWvjWxsOtxVwc
1EJV7qYI5b0tM/D0W6zKcOPpL64EuVtrMh4IgJjtWwAQewrKz6kzbTTfey/8OVgNRRBvvqR18nXG
0T64jvXVYSCS9vEOi3a/Cu1poOeDbiVrvTvbB7e5DByKde9CyucN6lYELaHmzEKQSpz07YOduKtY
77GDJeG48murv4evgR20COpbF2Lhue+iH4uvgz8UiF6GYEJw3q4IeCVnFlP2oJNk6IAOHt3qZ6LX
LYi3Sl/N0i0+k5RjBAja0HoDQgjp9ZFYlkQ3Ijx6Uy5WbeE96DaSWjwIP5YEQVRjorSdzde4Jbre
xhHByaVZg7p/GYHDZJEPgErcSRhdXCMGxn0cYkqBTfsAjO9r7pKQ63BI3O6cHINTOLwtvu1xLi6I
QDWB0dvPRP1sIHH0n+VH14foquT3QaX2PWqGH4vGj7iI9ffRG+mNUI51be8tMorngihnDnRj21XG
u9ea9c6zkxVQyx+iFDpgFZIVEgffRNCcg1x7GCG62VwQST0gMywsX92SLAORwy1pmuqTHy3MD+EK
u81xmN0nzRzv07oFf5W9SDG3NkwvYQys30Hvh2klwEqGSRovxRI5r+rdcXlc2xSUinzOj/LfWq69
M7Pg2U/dn106ccxP3qfaSx4F79C1u+2YoVAM75C23WtBywu3x02cr70Qu1Hf+smOGkD+MJAZIuij
RCBZ9m1HyivUY7ce6Rd247EvZu/YT661FmPxaFX0gTnVG7O5bcr6deznz3Qeh9MwGodJs6e1lc8m
/Cnyo8ox8dZ9m5yABEuihJYeNMKyVkFb7WrXBmO5JFu7LvpzFYwPuWeaoNgBYzclCQ813gijjZNt
W+QbZxD1TWbnL0bvi11KKXmd2dZ3v0+N81jgRmlQBRKh8mpqA2MFDZdFbPsvqSRglESKDf0AjCDT
nw0MZSWRqqGTYv6I+Pkb45FxyXAISig0EbTLctGjtZ/ywWfjmMjMbHOTdUCs+R1ihwpbzNKD/lSW
ExfCKHlsikzDHaRpKyRxDSesgehgAytIdwRf4pM22K27sIXX6bso8kxMzTpOEQTo+rHxkNvYDphr
oS1YBAFQ5mFx6xXNcxxDDGmXvIfRHZ+H3NT2HVIcml2F4JTmVkip4/zQJ1KRac3A1KrOYfQk6+BC
LnRZ3b5uqjWD7kzrjsle7RwlmFWjIrRROy8PsB7ydpkYGVGzvz6FWpv1Rew8oRFHR9e1GvVgMzck
2AB9iaMF9Pog+1MioQUbA/PFMx7NjJU5YNTClC9IPZHarCfzoUxTrBay4DOJloKPWs30kPlFWIOH
8eG/UyMqY2TLpTPioMBqBkHdOBJODKPY8+AdTiUm5zYg2asOohOXj2ePduGQzuELyAA+Fvn08mnU
mvoXkSovqRtzWYnybWPaEGPSrCIta4rD7FJfNAqagUDHbpIu8o4CjmsDh3JVp0Z5DFpdP4fBgGA/
9heIHHLGZGG3sLTu4BNueuaQiWGcGfH95MfGTpuxaTcNbJYcvyqlpi69i8Mop69vtps6wlpJEfR5
RBu6RjplPnkRkRttOsTwrOhyMZAWOPWld89FOQ5Uwnl0gFSR/poZm8imfE1wV732CoOIE4KOimrW
bqvQx+eejASIZal+n8Xa1hXVF8Yj1dGOguQmidtPfUHOTyIw9ebmbjYQMOi9tTxohFcbPvEdVPcC
EidrB/ol/79zpuhmFA5dcOP70i7ZsSgYpXZtSEt2l3c5Vd8Cm5Kt1fZTbOAanYdh5ThLcuMS1LiG
l95t+wKPUxc7+RcZVu2nFqTQWrTnRp5nbV9Y2yaC+mtDCzENIPw0Yp/RDky348JkSi/IA+2H0ji7
lDpiSB/3xgQ0zyydI3N8+9iJMH3sA1rAET8ZhhrlN9HfLOSNnyqbC1inFeW5NBiJpU0EaWFO+lWs
yehQj4z4MBb5O4TqR1KLPAoAKT7YREQv41L+suh2HMdO0rLb/giHyDrNYvzcZAX+ndFbbjlEwCyZ
PWAxEEwH1xSMMT3/PLoyR3xFHzd9mvua4klevlOFYbpXB/O97YqHLEuDfTZE38Aqz8e6sr/lkwfH
NBTZdsIdsqnhOd9hpk/uNGukHgrFdDOYBKsszfyiuaTukdrK2TI3n0CmAGLTuvKoiQHKG3R1ZvXu
wzQTSItyguYkAcLVqkx984aMbRPfj/0wj2S1xoFBTtrSm6+J5z5k9VgcQHXfduTZPARBeDfKbGDf
6jsoquNr7uXViXF5uCzeg08JGqNba1jBTQLVMY5kNFs+P80z9dsUcM9prO33xKUJqxeZ2I2O5R/j
Ca/V6EZYrGBXrfTmPWQ0suEiZh07Jw2Ouai2Niy+O2xhlGULqAYunPrEsR6AV+gHDUsoUyRCk/PO
RIb7YpBIxxjdvXWrOLo3TQ8wQm5WRMlgqrDLchcX4Y9eZPWTMembtKRLMpOaRbyvwwdmLJ9FO2XI
f/cgQyrMH9kZQk51djhyW7B+mm69Fok4xbFjHb1x6nZeXL6Fi0FkKfFjRth257FmCoqbBfcTB4RY
4DECpjhHVGU83JtYKPsyHO+ciXqJ706PyWwEu8oh/ZmsVuegL8zjDad2Nn1nWitTi7VzaJ97gVBr
aOtoHQ3DzzTv4/th8j+HhfVJBIxkpqXFxzi3jy1HbtzAYzaiarMMi4UKrNtRA8eVPS8MjjAVU4dI
vlhJJcD+R1utz05tUUaP6VzfAQwQoHz6kglIgfAe12KpnWt/5t1Z2JDt5dOi58EuSItyn6S5DJal
9NJ7EwUF0t7m/myP2XBeUeNsH52keIACSDZ46NvT3p0BTPmDhTltKvVzrM33jKfTHZHlPkTO/ZIN
wT3uJ8G1Ote2kTffhRmBA21uE59UmMGezGT3znFHzjJtOQMZCU/24JavMEvee2Hot+1b02rJy0A0
UkaV4yHEk2dODBgL3XnSI3Kulii3twT1bmlsAn5kdN63VcsgewQAZXXmdnJIPO8m/0dUFPN+GaES
T/my8ZwFQlzvgFIXJNr5lNZc+5Vc9/4gHDr+dEdgd6TBodYHsW778qbNXpFr38KfjrZRP4You9Z+
X5+LCqHHkndns+r0R2qWK7paoKzrGR05HckgOHlyodaS5AYaBi3uRiOkoJWrU3vDFDjk6hhrpwjG
JHw6bFNBPW9pJeBqbydEI7mGo2GmzbAutFqD1Nr8KjWCTBSoIqVeDBowGLYJrL9iZQxQMy6riXQ6
MaDBuUe4TQkC/d7MSZ9YfGSF5BLBgUA/M07ZgiqfCTx0RRT9QKch9ECX9wYUtOEIp1LepBZzF3ya
6LDusr7CuYPeUYIwTPF7NSMD/ahjW1SMi1lSL9Sa6UxwqUQ//t7u5zzZENFUbJSVy0bEdVJrwO9p
31L6QAZDyjTzHfBoUgU8JMRjVxMUxFYOXBpXejVSl2i6qiWOTt4WqqHLdbfLtX8bddkXTvPu2skC
78Nj1ROoxfUBf2zquuxtj22KGiJiDnp9SOMxngUOR/Ta3y9G7TV82Sj/sGrUlGwdGtnAyHnFH/Zc
t33NFUDP4NH8+Q7Uff74F4FvgM2BaLBWO+IG+FBvYi+7PuEfj/inZ7nexZj45YInhAPG8ciJMKJn
NuXbsEqsZU2TEXp2FadbtbuRslxzDHiTaftET1A/Xr2eyj1I8RTuhLrRly7QqcP2koV5tUVOzeTN
LQpAdmLgKjprz3lJhnNQVGtTHgH8rr6TmNVtnWquoOBpBr4meSj0GJTIIWhhQ/hm/hz0C13uqdlr
VhHP57xrKQrQWJDhfAhcbf3LVC7HVow/4qKCxRuv3Si8HcwabIcnxQHYsuPZIUXbsxIcoC44Usbp
jni1s4KEvqx+ThLvV1xB7HKaTWQFD5URkaSOwx5P7h2V2F8twAaRPDTTAIptSMjwcJMj0+53kWAU
plWwNgrrG5T3SRZ8+pXeal8Hg/e/IFFNl/qgNdP3rCgsah/TtIm1wUav7/Pf+/nWqrRfocsAODCe
y9F+BX3xEjdzvR1M/0F1EMowocKbj98tDO9RxczINeu31v4JVoIIQl/cF7o4mMVR6FSA9HZMN3Hc
/7SBEsXWdPbi7Az8dG8a0RdTvmeNdgWmFdPwz8AQQgaIMf8N2jzjv3SYdkTloF2LymctK8/jFKwJ
Ul5ljbcqHfvedIZPCcWwmGJ63nwSs/OEzVRii+19n2g/Ot/WN0EHjLWZnrH3vmaVmA6GDeG5Daqb
voVlAqMKax9ZGWGGTjKMDkUwP9WRK+5E+AtAF8OihuTRGH7FHBKI2LkW3Hcr3yS0nfkkLJxMIfwl
NJ6r0WA2EIAJlMnJDfZ2/9wy2FrXmU/AJHUIOF/QRjknre2U4X+kNU998zpn8/jLZGpK2Cpy4y+z
hrBxCo/GEN41zngIRHDblw2nSUsOz+90P32xDSRsXhU8e9MmnW/xs5N4JW4b3zm4ZIUE/RcxduQ3
jNp3QgZvMoyR+yqyP9Xpp9pM36YwJmYoHKy9X6fS7V/AlILsQBHh6f+ydybLjSPrFX4Vv0DewJAA
ElsSJDhKFDWWNogqVRXmecbT+4PutcNeOMLee9GK7uhSiSIBZOb5z/mOMozAU3b1qzRzXnLr7gYe
JL6ZmM527s14P8Kex+RLXcVo1NRpYxrwAoZJ68hr21cMIXKzjLDRWdPB1LkLldL3smQjH64HGbss
A6/OfzdglLeLMYBxoAkN8FwkCkYOKe1oS8IbWI0F+tPMWZCT+kkN7na+uwK/SQVOlVT4o3SgBJIB
IPIPgA+O9hPEoGqTFymhT3awCtspZWDBa1w6fqG1bxzKjpwl7E0+8NlJzQWMIa0bPpWAXDgNCUGz
nCl9+1PG+zRKn8vM/Uvkqt4NJXbVNAMYs+BLC1zjcwUbUOw9eQvwyq1EUd0agNEWhwRcoklqCdHv
jfcyo+y9zB2EoIx2QKsFnUukuCJyVqaHFHQwQMfNJHsKpxeanBzeNzdMPzCRH/sp3iIU0XHAW1AV
wiLH9ZmxyO2N9V6r7JxDy6mC6bj+E5Cq2VKbZiFwmru0Y30VVvPCBc+Txsao5TZE0NJeeQ0wqG2d
oTI0C4sjTSNshCboYpoJFyLBkhrRc5hnFFeMoDW7hV5juHMPOaMCVjOKJAMNIM0IIZLaBG0Wxi4L
WbmzsUAo/tEi95zpCoj2i8Jtg3N98lYTMOPbcQe49gMfEyjWvCHe29TPcOAKwhTZY9ouyE3iI58I
9C4j95XtINjZnwY+e14vbyQlh8y/rPyB0wpTreB5kDP1v+5Xgx7Cp6F/KowyFM8EeUBz2fSHhsc/
TZreY7fcOWNBuTuV8OtAmmkXKF5K6XxlZ5TH1/HOztfqhxSe4FiraRsEbOlpuJ4IKubJdh6T49qB
6xW48PHMrr9+58SeqtmpN6aFkuf4WR1wYpacByfT5gdapPEs7dYJMe4Gu/4y6qj1E2MOd7V2bBmk
NRmhodCQzPzk30FxGgaLbVGxPa2CfbfekUV/LOgO8owewntBU2/kii8jSi5pVn41q55uwExg+tGU
56tyw601uAEeIBH7Du1oU1cdA2P+IqOO5WvYCF1/G2Kkm26OfwTT30lARksL02vL5mHUGe9CYIS5
QtEE0qlm/02RDPZVxegARQb2bXGILMipnJxAPnCYIc+gwBguUZ7uwTejncTWj1hnapykXwB3Qdtm
C4pgUlGeRUYfg9VXyjOUyPMrINVzvnA3GLrxKHK6qHpd/uxabDHc3xAxWl5TVvKmC3jOQWE/Jmne
b+2idTdq6jzudt59m2wXO4ik/v4o5AuDtWobuE3Og2rmggAFsc9dcVfclsA2O0jlw8BlH7j+ZIIf
6cQhE38aHGvoBkx2gBdSIwueeJNP9VuaPWalS0ZoWakXdJCblXHtexp5p4pK1R58d1Hvqn7eFWZ/
dTWod5JqcZiPbA5givy/K+fP/8qVQ+4RJ83/7Mp5wL0W/dv2J0XTjJL/mz/nn9/6L3+OY/1DYrRx
pLItRGFsE/8ZpcSfYxq6LTVNlzbOmNVK8S9/jmn/gzILLDOW0kyDb+O7/qM9w/wHf1RX4KldS1sd
P/8Xfw4moNVu8l+ylNLVcSBh+aHTA8Sj6ax2lf+SpXSoC8+bDHxnrFmUIk/Vq6XmwCf3tysqo39i
HY6ewmRkU6lnvtaRADArzbzjCoKBlC/9ycJqkLJ63itRuyDdjWIfL6K4jDMWCxAB1m0IIJ5VAzGz
cM/uKnkuxdq3E4/5paUk791srsgMgC+05RP2IT05sEweEKaqc7qw+IRJi1zMbf5UuwsLM8fdZyfl
vByCt6Uzw2QXIejX5samjjp2z/bQ9Xu9tgPPiGprX8G339DrMX11rqB4She8cjs7y8LODssU5P6g
z+OH1jQ0zsfTjxjkl6DraFc1WecnuV2+zzNn7xqqAQXaJAXBETKVtklE8ES79kCmXymcxb+xHrcr
VRHo0PTotUAYza3Mz/IlPxNIeZiXpzmI5HFQ9U/XYUFLoCrr9ZTt89hSl8ReIr9BmxxXSAShPtOM
3ykFA9llR17NoPni5hce3fO5hbQW8Ga9aV0DWcc2j4m7vJR2bu6ENTSebcs/YlRUvfPjtHZpvZTh
BxEpNlL14MEciQ7EJe99SsDTMZ5Hx9jGIY2Ehaa3e3DApS/KS9L27pt2Tp6ohiluQMA+gjEf9+RH
BsaOybidm748IAWO4bCHEYIYoBfAEQf9JqfhXjSD/gBPauJAlMGu4Vcw7ItQeOMrmvk68PNMXTRU
7E4ZkCMRRnvZJG8BGwcZL8VNKCwNEtfooZK/uY/qQ0pZ0MEBF/0YY0NhJ2i+tKkImp0D7UNF7SOj
xdUfHVRHpom0/lrG5FdGN+0tPpx950a+1OZhb7tac8ymWmzDBB2oyGcMEhTJHLqUXZGorAgUsviL
3vEL7P18oMfPfNJW9QKYqm4U7sWieOA48ZeupBhz12l2eDJZOAkH1tSVmrHYiwCZtLMVAGiYCjeT
MvKNO+TtNjCzzwaW66VavzhLx2B9iA9R0VcQTDOue/xFbgvABQAxmuV9YeZ0VfFkABazEHsA33ix
TJ7TuNrHXFknFczKG5OZAUEA6M8UQPOU/TSZGHT0iAMRqixQ8hygPy8jo4suDnZh3ULOlfN0S5CO
vFw4TPcGjY+fhU+UnPcAWdDuUM5vxWwIj8WekVy81CsWis907DdJgBXLYAvOZMdm5gI7H7pYv3kZ
p6I/T030C45KdmzqBVIYGHeqBzKv1KhyUzX6mdM0h5nG0BjnFkbzm6PlTK709defGQ0wlG6Y1dWL
10nV+d16seLyiqFt2tJr9SrdzUOqzmBWgVPJ5uaWxjONYac4MM2rEaq3SATlORsjr23ZagwYLz7y
EgwVQ9xtwROYrlf73WL0y5NLd/YQCZ6WyZiP+C25uOPkXARVtDeFCZqsKNf5XmD7KKOVlySRs+k1
Rs/anCkvyFJuNMljoikr2xupOHswaQS4Jib9bU3xKSWAqVKVCSA17C6vAhB/J+P+Who432aK1yg5
polNM7tTpDhWWe7yVkxF9ehI0PCMromOTMNJW9wPRV+ivxROvkksgJlB4JW2DChpFOWPGO7zrDnA
/czqCmCxeLDdabpXMZ6jzKmii7OqqrWKuq3EQcoGx7K3UtCQ3jE7fpKpxgm2Kx7V6ND5kpKeLNmh
q/WQWrPZy1Xt/KJlA/+WdQw54YUjO2zCbWpXeCW7w+PcBvDY9DRmEuW0EB8dd5fRBQzZmmL72GC4
mlTil5WU4zM2hMcys/YyYj9j45sElQ4viHWovNiN+VTM/bs28+TX/2hOZDxWXP27SIu1h5bxBKYj
kgzhhF8qdBcDpbkp1kqg4NTQwCZr52cYB+6bGdAOIhudxM5aTVAF46FPBEJ+kk8XOxfMkvAJ7O0l
2ef4q29LRMVTYo3y0THF66yZ57yx+9fS2bVGwMhcd5RncDzYa13/N6Evgp0pGniKgnSxCnaYQqNt
N0/lfK45gmSxTun7JM4qiDyCjesU/asagsc+MtRrIjiFOP0Zt2PC+c6OTqkBds6IqAExYJKTD3BY
aZe6oXYCOtDMuWoZ50+sZp8zOQPGuHm09hJSzYK/APlihhoTd/HB5YoHB8cBxBVHXC2/wzJy34CM
WQcGx7dYsXPtUxU9J3Nq4I2J75OW1n7R8E+RCLCFJhXYZoCRiWYY2RrRIa6LjwAbD8n/nHxxCjt7
AM/tT4tI/CGoKJVCSPTtyCCBYJUvfdab26Jl4mTrpfuozOGg6ZAtnQZ/qDVY2sXFAkINSaeoaLLB
zVPosRZSjJ6KJDg6IGwPo4Clgrf104BRrQ+28Trq5XSKE/22xHnIec627sBIQY6Ne7vUB+J1QN17
LLg+K3UFdUe43lgbfw06WPI+1d9m/Ywp0H2bs/HOxujnUkScUpF9dzJlyDa4ERF9rW8vSy3QBNXP
CL/ZqUSzr9oTbQuuhw8QKcGt6N+R+vmfC4kzJ8dIKVbFhDO4rBvt0LSsiX1PwjbLaWJKm7ra0dqZ
39wsw5tl/DRqzXpKR0p/M602L0aK5MHhgpEIODhOmdjqmg71rdEjwLJxsuxoHVJIZEwEGZw2h8xs
y3NjmMmxxN5GLc980oJMEayHLx2MX3YGbGYJzmg8uOl0xUG8TvV7moV4TQb3bNbUMK0JoNZaAQvm
Y9hL7d51D1NbhUD941MDrPpYpZ25AUJ5HiZKkvRoLSJpq/apdYOzywPowgSS0qY0pymAwdNlKKKT
XWsg9Kmrx/6X/amXml0BBrdtP2JF4Mquwna6h1r/3LXCeml0SkQ6W9sWOo2iqgt9QfD1kiefmakV
R9XNvxvNKpm8BQQpOFjR6JFcAdejGrRNxetJoQ/PWgmyWWWBz+dMX1eYf47SVnuDfuBqRF23U0N7
iDOu/bJqOF/OoPb5pM2dIi3thi2PxhIepdmJ8DguCdBn5LShVP0j1W1sHpPxEsy1fghGJN+2sYh6
qlptmsGILrZV/qGUMgBGrO/taGVhSFnQtaSamynE+wgy8SzrZ+D75XOCg5ltRKqV9nbR74yndJoZ
awiVaV98DPUO5Go4ieWmW+mXAwyI0pLWq2XlXHFpM60Lq8bHfxxtHPdHYd1FhH9OBvKnJaPez5eD
poADa3rSPumMGqeuc84qy2gfsfULQAz8QQUVm/Nf0zKjC2IkMicVCFvpYEl34y4kepWn9C5UXk+Z
1Q5cE41sTdLdcrZak6SCKUz6G3vW/ELxuEZAe1pQ1cPsEJkpwxERweY0Qx1Stf2WG8iZIIu1Q87o
kGgwXRTToHXn1IJAalKYIhEeDrOaXyVHch+V7MURTXzoqNXwrWR8jNi70ZW3HIuqD7Bics93vCLb
EC9Q4oxANR9ODcxaeRRW1Y+VLIBrjk+ugVs9JewHZ/agpXAWXX3WTpZxKtcddp1gdWEjAwGG0DUK
0DDdc1m9RUiEaW9VRzXkrJ3Vck/pTaOtab6WcYMxa5pulCxvkSj1YztJ8yjoDKclcUDUYBPejCV+
cbwp+ygrfhcFS26ArnBJi5ms2oyngBGkfMAk1LPa4Q3j1IU8J0xMcZEgEKgWsuDritKmw3veJPL4
vRni9W6wt6vd0FXPbdxX6ynAeKQpdBuMi3txsAIBQ6UnF38Cem0QQtuIk30dZU8wdxP8KuArbUWQ
GyYFbHwDY6a1NPgWBtrsweojK7Ipw2Q2XVYWCW8JRVIUfrtnbcw/kxJHXiOK7FL3SX0cCq3wHBGn
F2ssaHyacYc7SPjKrmljNlzz0E8IRja+APwL/Kgps54bk6SGXc7uDjWj2llzsKMvtRzvJp70hwbC
/vf/jAcV8bJQh/JqBjModkwJ83voCu5dHseRrXXHMqSFYB6QDms22/veIt8YG3XGrtI9CkbB2z5m
Ty1WL0GcAzlglrKphYz9yDQOMDuuGEfxYTLO93Rt2Cm4aruy/xwMdlgW54CNbWkYw6e/1Joqj4Kd
lFKh9EsSuTlKswK1VxEKwL8l4MLRIRi2FC+NzKt9fA0Nk7902NYiR/cfjriM4H23nfFQVnqybMo6
Cg6mMLgEaLHzYMJ+JKkKd0GrMpZYHgN8dIi5b4lNZwdFWMzYF9UcuxrkcQRBlvHkeLAbXXoGmqk7
FsWLXhUfbsMOuFwbjtgwesbEsx5ueHSW0/Sca/ZAX62m/CwwQXGzXekmDixaVjkHyG0vS5vO2zjF
+Wat+jK2Svy0z5Xd9rAdselXaZ+zgNsNu+kAD7YQg58l87ub1AjDnZMhDAej566XZWMwSxrN4ZSn
6bWaq3ciODaXX9FvVGHGa0nyjzYfsGLhFjxTyE2ApcWtNi4BH2icfvT0h24G1469tF9oWFL21TJE
cbIgn/OJl0Cy7SQ8yQlGqCHro15bv3XVDLsJXzihEaqHizgThymk0TipMb7OQ5nyIXnfB+5Yzej5
Xf480xK6HQf9b8n+ZTckjALX5pbZwv6SYUG0mAleOg6fW2bG/HJ5rQ49Nt2LNnKrxTldE+Mswn1T
OxguU6ZRKXZbr4xycz8bimrJZnUeVcWBWQoYevzHCPLAmWnvuKZ6XF6FNEG1sluRcaDhhe6hLrfW
V2yiDmt1uTPG0PDByzYH23cpF/ajldfb8dzeB7L+aVvzV7scO86dhwUz/bUaGCSVReFe6wAj2pS2
h2ZKTK93zOmOP4kuLpCo57mCmIHWkTEZw8xsLMF1CoZPTq78gXVmv6juXTlYPyrD6m5NyWRu9FnF
u8eA9QgjLJ6RuuJ9QbTyexMcReZelhHfNHR1psKwgPdag/OL9C1Jmnb5o5JldatNoOIqDmHJrC54
BvUXOs/MC1GbzI+dqt6mnE1ZPYo7aLqjaRndI0wlqvs62A22YsSg8hbm9QM5C3kxRic7xqBICRUV
DGB1h/piyLprERGLX7kiVvIgiX0hQfClLdWYs1XoVIRVewKpXpdHwVukt36vVek+TCDV68wnzxR0
kj9d6EwFUplW6QMngs7vXYiEVRZqOxUvBG1mhWGfHtytvi6BU2PAyHaTV7vppkuls87N6WGZm9uc
d/MZOyVFEkH7YmPnbc1u68AguXLu8JOuULdu0u4V/TXoOW/pxKZLs5V97CkZYU+U81CN9MxzaYV5
p22y0hnyslwufh1YPRFjNPy4Mej05JiZFxF9Mot60vNWv5Xqc1hrG2n2uRE/2ettRyBhyS1sn7Y6
UnC9jtrPcinEYS7ojs0Ne9qnoI88RwqX2zg+zvq15zh8RdL/yDrRvtUKBOxQ/GLoED/LLP4IkiE/
kzP6/F6xsD5sgrbAFKfXxb5cxOuAELPodvMc0cdlmY15hT6hbaKeViUecsaRxwpb9icz7LK3yDQj
b3YwI2P7KGklxPib+9iZjMcRb/a2ZOrul1zk3X4kP8M8Hkejq+tgzzHUN4l2cAUXNWv1g7H+thTZ
apyaZXx0kxGiKdHqI6k7Z2K/F446meegA8Qfsp2rEwOtSQ//MsmebxkGMQ2/5H1iC2jM99zqqx+J
KD1svWhHZhru1ZShTUmcV0XyN5GNdrUia2flEWUZSLxHrJhMciYDEaPVaGbZSZKAx3qamfGSfglq
6DSjOJJ9S8/xZBbbMHW7fTjVzrUoS3GoVf+M95jXD9MB1mZzIF5Y+EPkBoiISelJqJV0lVuGX2WM
DcN5mglOS/kLevqmlsfKGtsPnVmG1FE1GQAujzKfCD4kAVv8FbFbCveqlb+ZdfgMrOZt03bKizT3
RyR4txT6zJbNHoNkVrdbm+t3bUkZUjLOvbGzGW/1p8JVvh8ZtHkNgC4ZBOUlz4njRFHkJa32Hg2d
+RmKj++y99i0Tq5uB0eKDMJzojI6TNzxEeflESGXiq9EaYcs5jnPKi48IQRiTK49iWSNncfOwARp
OCbZiJpLLOy56Gui1QVmTQvs9hBwzVJBAeB2bO9W3CBmKsBNSRE5uyUxim0p6QB1tOKtTZ8mGwh3
YtG6YUYQbjEuPUpZokaOL3GYOo+Stno09IvLumzoY3CwWrq+WtqA2HxjhFpsWo2GfEp2uVKBj3CO
ioWXk+wX5Q1TQNID+9+0hQcjDrFgb1309HcWaUAH3DAGGwNTxd6qBgbcq2IxLJjD89HJfRGDrkLQ
73ZDKPJ93TTpvopLFwtnAg4HrdzJo1sp5ntpchrPAJZjJRveoNIsR9ZniG3qa7CY3aeJ7j6TS9mG
E9qEkjd8nvNW14W7Ss60TOarLxpHuVABpm6gQoLN3XUM0/c249jL4zLe5ugMT+gjmJTKdAdaPz9O
7PWQ9cEeQZs/FCllOQwITrM+0waBdWUT17mvRuOHgWq+SXp712dd/G471UGlzVttfQ1guFeFY82w
a3/tlD41KnSNrQrZOUeTe3TstD7hQaPQCEc40l32lEzlMxxsx2f3NR2zGU47lsljSPfbwY0ICUVD
2V6CTAi6ugwU19qwj4Mw8Az0+skKywYtuMGZOiQNQc9No5yC/RFrRbJ2C9F8SwCVIehYCdacWb9N
OTR/JYqfSpDPXdLQj6F1seLQcSB4JBurf6ubHDj7jYGbi/XIpl6kDp2R2mrn4Zu3NDRbrDQmSFZk
4zS7iwWOduoSeVu/aL8nCCJtns6Hb3QSoY1nDQll3wXBJ04asZNwypIeiAKbe/hgDYqr4A+JItFO
FAgc5lwBC6zHBPsPJmpQzftvQp/TytXHCEmtbUV5sCBa2x3Ll7PaUV3Uq02MMZza0f6xD9lVTysW
LnFnZCOCjCasgO8en4mGDMXbhnaLHc1pohvHCq+pLUDouSSsDExLS+yHlsIUf1zqJ6ybHHipvN7g
0S53368zHeyF39fijA3dd6tBdBZu+er05TWRlCxNtU3hl5oObKl5uELW3eqkVzw8ttH265s29s0Z
Aw80+vmcHr97nb6/hGzX0xK7FoxbNpFjStIn3A04bfbWkL6XTfa7KpnwJm14+UYSfhMLTSvDe9MT
WwrXOTillOg0RedFXUrh3uz441R/UfbJKkp/kUgvSeP+WIKPb5qfsTjyUEqygyte7RuoFqYkX8Jo
Jrq6EmQ0oTDy5Pg7vwlh31+QfCnFYf7iiZWBIa0y9YN+uHyjtyhsgBYSjb+6lVoSGumzwz5oy3av
3czzOpeQeOI1RTCNNvgsHDgR6jqfdJHe1xJT4H8F5ncYxnZvw/GLgOhzvZ+WPL/M5Ph8trom0dBT
AUmRQ9ZmMtJxFwOb24vC/RXW2e9SLn5XOS9Lkv0JNLHXShqu6oVBBqukzbVy/MbP6WaI6T/S3gLN
GU6GJEA0D/OnRY3rpnI9doGZDwP6hjdVP87VCAbJ0BFucrGy7ilSDSdMxFCnTnXxqpmL9HpNo7mE
TuyTmm6AVVgCS+v6DVCzZZLvZRucSyDVWz2pFh99gosnDN8GORiv5dLpmyh1DhYPAYDKTr8Hnr4S
AudXNzNN73tGsuA9OJvF+rMeLno8aw+C8vkfquy8RLD7sJxWnCrdeqHX29hrwjFPWjG/GSMgPS3u
xGZSq/1JhX4qRp7ZlId9zLYRcXqEyBHAY0tRuVGsZrxDjE84y4DelJFLSUdehTvdArRGoIdyRnT6
lV0yrl/mtmr2HDXv/7wucQDzBDWpJJX2K2ycK8Grl9z9bXVvTRzdxQyMmgDdT4dUEMqF228KDAsK
z/CWWPHfSZs96XazZwtMEtRng8iXdC+ur79tO+idkFuZ60jzQK+ucRJ8c2QAcJQtn7FddM66GG9x
XLMp+iapSzTEvU1nuP3FNsUlduW2re7FQl7GTN5RHGn8BrcipPtTGdWnFg/cvMUZ57q+sZ+n9raE
0yfjaB4FTsUBZxw+RFG9t18qeqC8td+J4KK1ZN6Gfj1UG6+N1j5Lxz5RO0R593CnhdLLDUyELAk4
LiiR6HtP04mg1bn7mjbRLhDqNeKPnpxI341mkh6sFRk5BdV4GBexzacH2lbMI9ON/pSTsD7NdiER
6XomQj073gWFrK79qEDRZsgM7i0mQEY2j+NgrQMIJiv2pNJJ3xpMkqhhNXLX48AK/CClSCQM0e4i
Qt1xeE8NiPN9QYorb9MHKYgVs4TP8XOI/MT2JZRbl2UnNEeKG82B0fHiaqukoUHIX53Vdr5r++n3
N2CwOFRR52GpQTIQBb99FHrVbObHZqG1vrFcP+RApNvdeDCJpPdRKA/fNMVvdqGWyFNfVxMqmiEO
DibI0Mj2duIWh4Hgx6Yi7LPjWvudrzxLOpHYM+cGxCoH6Qt9AHtswqHSda+x7Xys1k5qc+rHbzBj
X323MZDnpfxA879prlkw/2AywREjwSxjzSH3RqAlxLmIQreltibPRnlyqzoHMKoRuZT0OeQ6Gl6v
+aFZgtuJAszcbKunNSBlT9N7rrvD3lTzW7V+WxC2LHg1n04rntgh9CjMwaPG8+d7ufv+8l0cJ+OE
KjZL3WpqgycD160RUPnbrOTC1syea8viERsQ76zKSPcGSVlqOdScVQzOhcB5KE3u1ldbB7zvZMe4
tYv8EddCTcCOTV/Zh5hy+CsIdFWyf6yojKYflhs9LeefiiBYGDNH64qGQ/O6Sq+v/Pvfxuwn5aR0
IbaTsZ1K8cEAkwR7kb9NT1BCwaJSj1lREUt197liO4M8qwIAYy3Wr4bq4GGT5M6d9QqnW1ff3TKR
NISHy8nSeoYAOgjFJXeu7qQT7kyGd8PJf/Yh/rp4pkhPZGx/c8OQnJDNX98gSGsHMUbfmgVDNSVd
T7A9PaWlrk6BQ+NTM1ILaOjUSevjm2WxZvA4LzdLQG9f5KbYUtfUQ17Vcpcp+vpIgoY0WQQsXRlG
t0gM7ko//FtL6yhxFxMBMf3vdRsBqz+K9qepiRe6bB6j9UpRZnAOQ/tQ6/Le4sPxHfp0t1WXLqhl
TBGcYX7s22zyg2Q/aTbDSdLm0qzf5iEJubybh7SbziaK0FnCeJnNRt7NJq+ZSAQ8iu3pwidJdZc7
voTD+MjO9onTGokoq2l2uWtTOh8Xf8HvoCZA83I1aW2dJXtX3El1jxeMns/rKKtD907VqHFcWhyL
xWjyyYVE1KT2p12dflOJaZgnHaTTATFvDILnhiMgPtW2eUQRJTvOkaVVhwCcJJVz1XQa+8nPSNFt
nFWYM50y3KcvdSJIhEbRE8+JAFkRGcNiso1TXa90nozUnRz7ZgyoRya/1DkKWmcJuSenqpXAld9Q
VeBDSckOoU7YFcVObg1B5WZuaUdNtfsiJEIrcvUD+kZ61HQ2MQ4ACEYi5yZWqAk4bvp4fOxCTAAr
Tq3pfwZJ8YtwDVsONc9bS+9bD/8GoeKh/qTN9BN4RWZ21lmrCBVpya9Cx8JC5Aa3APi5IzVfq2NE
p1KDkzXM9GgrhntpjOTZZ51VcpO42rCXeGZ3rI+U06Y0SuAMHTx2ztQnyvmg9781XcCeoPbXrPDC
kDAo6Jy7JQlvXudQFq3nTrIJ6+TFYWB7aOf+kA4B+S7rT1AG8FVkeLQ4S24bO+u2bvm3KYPswy2Q
V9r8aLRR+un6tZvhaGcHeRhlIfeLaf1xYWbukrZ1NvRzo94H5zgiE2wvkyJaWh3NVi93/ALhXrMR
yCTNDYjLBsk9J912LuEYOWkT0Xj7jYtgKxcEIcA/BucjjAFh4lnrZD5w88d4xNpndHdtwLojmmI7
pzEbPAntANVZC3+abFjXccoXHYeERfiPMXE2SxzOftYpHrhBj9SoNQTCwpEbPD+6ZJKYEAEUDOYx
RGl6brDKHrFg0XyUyvahT4Zb6BDESsEmu/pv5Hvrpnon5yh17RadtG9YCR8mgR/3LaJ7lj3qHLAt
WiW9Ngx9HlDJQZWVteUo/ZH3xyrTfgcNtLLQnBI/dl08SRo96iA9/ABhiKcVuxRwgtlyVTogGtdZ
20vm8zStnFRnJifUtNtJ4toyJbYxQ5Ze2QRAYxQw9c5yuoNhOn+G67KbYvS/Jg/w0Uupb0ubWjp7
8aadxgBtHyTy02heTMdsjv2IRyGeErnOr3D+4P7Yaa1NwgiRqzSxuaTFE+YKtXfofGSgjIWBFGkq
BctRukN85ARl0bjIVIZjfM/QsZuJY2gEltNCnonl/ZNDXsYUp2Th2dbKD4eaw9yGusBT0KkHBiRU
dHLqID9Xmjw0hGTY1Kb5L3eklkNbX5hVuTlpEvrhikAe4raG6xMZvxV6cK2dhTUVuzBKX9bM7nnG
mG3WgvPdABapFmySWeYcLDPYwRqs1NE2Sch2FGF955THIq2RBSPEs9MpqcE7Ph9lhg+oafUdQbVN
lJPLjRdATwgFnhkPv5zGel66Ztgi83tVlRyDR1uZOaIpYyN0R0he/VFroj0puoY4M5ynWUsPJGHJ
XxLeTYKR6SHZ20ya7X5Kee9CfbyLJoSbx9VRpdaJwWi2rYPKT6TQ/YAss0XF4xafZUqpqjFvwlb/
YvRrbu3KwVOc0LayGNNNS6DYTHdOOM1pBTjjMYlJ6i6fdbxaceEbIXpNH3Z5Dd2WuuCK9OoIE0+N
Dq3rMfc5UI4fmH/obOqgwiSZe2YQLPysyXeKb9lnaro3BUSLMp6wIa1/C6VQcl+XFVIbLqeuzByk
oCPd2tWTnRe3hEa/E/Mb2wMc9LfUIsIKhX2lhIMm155xBGdVYFcRC29agkoIIeCQ8Q6CTh567Hl5
NlzCQukbUw41UVi5repq9DRRMmhmbkHZOusvQgpBBjjOIvzRGE+EIpfXKvcXriiaNEFrGIa+j5Oy
2rYOa5GVa2i9Dm72SXMv+MZMj5k4vVGLsRkK+6PIaLVVbY/RZXoOaWnfaxYxo6mlGE3L16uB8oMo
zoytFeC0Gzt4AVry0tv6u2J8BEAefQWbqNLLiHvuNcOHuMeiwTGd6wMTmdk+mZGKzoypriPGw02d
2fHeNfSzsoP3yCW6Ab9ln4QTkC7ZnNLcig6rit+1NsaYPjS3Cfv/RTTeQjnAJp/HkudDlO7wZd3q
KnsMHCKvus5lo2QTYO6rxb7OY1q7xuihqeYfycPUS6zj3K5zVbxWXc2Ud3A/Y1px9xFkmzzKZmxw
+ipD5uds4Wjx7+yd15LkyLVlf2XsvoMDOOAOwOxyHkKLjNSiMl9gJbKgNRzq62chmmQ3ixyS933M
2qIzMiMqFMJx/Jy91y6w+IG6L8GEdGzeoI5iHKvPHaP4WHBe9hmFUc/Hr4FUCYUHUvYspM9pSnKl
i+WbCEd5WftIUbpmmtUYMLtzpV4InuuO5tI1uKY2XS9+u+ourir4Xpsr39WY6pQmB749bJFAFZbe
0/XiSun8/ep/8LucTIJVx8Zz9jPckB6N22taT5+Y7tocl9Ajpa2d13hPJlvCtAwm1EaEdTYpEdAJ
mWbXnyD3/+Wn69V/9rvrTX6/xz+7ieOMbBZiie0MgDYrTU0M5oIniAB+bUNrHtdm2aHMm4J5Y7S0
Z6KZHM2oeXEG50eow+YuTmJCjxXWZaf2zoUHV6NSZrFzkCOvFbcCNQ9SBEsctRIaourkiZ6GID6J
QHd0C4c+ueHI27PEit04UZNoPxrvBkB03cJbL+RkrlCUMqmkzSEZ1a4cHZ+xV62mCN0xOpa1ng80
24KPDyu1/IuT/WTNHNelyTKn20luVd3tpeMPeBG+homtN7i9wg1IF2lYCaskluiBPSHNd8LeA/Hu
sXQcA7UpRvujEsH9FAbu3mULvwyxDT18E5WyzkHcbayOIahy6QuRd8jbc9f4iU3P0Eb82KMoEgpE
+1JRqsB41flPs/Xzp8F676zpk+ZqtJnN4AUqjqKpPu3ttgOfgdt/pUd0NXMjnHXj7dNKkzU3sLMf
xvLHPCUXahdOg7ie0EPTl55ZCiYvu6Vc2HrsiFaR5abb2NKPeQASx3hERYRBV8iXoVF7dukxt8Dj
IUT8vaVBscJfhB3PxyUsGu+5MCJ7MahMG4sME7x9/Z1NULinh6cxp3AwZUzFk/sZmp4lVjgMz16E
3SyeZ3my7VqerrBfp/SeM8PS1Lzs6EjcA6WQYmlzx8nbjU1zm2ltnGrf1XhU1cBg+Ect+eJ2mM7P
V3wv1lwaWQ8hHdja7ZpzOd4JZtUYrLa62WacaDZxnkarqfShUYz5A7jZp8j3Wsbrot80vTtjihnd
09X/401QKVsJFCRh3AJT8L4e/Gyfsgry7OilL3Zu+B0sKL44epGfnSe8RR3M9IOz7PFwiqXMD8Dz
g3KItn7Je2GFuTg77vzGRnE1dz7mYH+IDlXQnKoqRfM9Wofr67eaO1u5tFBG85Zp+UnMk2Lnnb+5
aXovR/s+GdC9Ra9OgArIMysTWQKNZZrSjzqh3hG0n67/kC9vbMVrMoaF26GMXUfPoI8adUC3Ma2y
mV6s72LNayYvIAqA/FHCSg911PcHXJR7W5oTQyvBVL1cIF8sZ7dJkZzKXPO4PT39aeWGZKYaMsBn
bnDgUA+jcWX3n5JOHvTvTcRe0IGdkHsDLuOK8i2DW5DEF09ab90oyfn2g69tZZFtrvZd5r7PRfZl
bHo0jWN5cAngtYMoYIqd6Kd+AXfMZnTSEcHdkpGZYztInjNcXDr4YtXa3Ll2QnM/nt7TqpqY+NOP
6smH2QZJAD3bjMynUtafZu7umyhNHjVChhVJQ2vy4fawjuLHImKypWdSaMm6uhgZ9Trbh63LRIrR
tJfc5WlyMI0g2hmlE10IifCPI9SrvQ+JuBqcm3L0jYOOGyaOmH8CjA5ovKM7S1tsZ74qkaU3xfy1
QF801e7jSCsnZOJYIerYtVP0kC27KCyAML5mdAsekwfmjsmGgdqzl9HnyHTirttl6lBW/rcE9wFq
Ll1sLQ+An1gOv07SqicACWQF6KI14+VzJCArhyndLZOKdB1QZ+yDor2NQsXcqkrekqqyV/6QFBvc
FEAF3I6zWD6BnCoGwfpnqXydhOiAtWLqQHZ3hnllDdfFZ0tDSKWJZobZDslXS+iMvcCLrxd+RWTC
IOgbkG58KayeWHUmEZ6NKCircbXNyQlYjckYoXroLflbluU10FJXCFSkaZDs5wWvYzrCnPDgPpL+
obd2P/7IzdJdez5S51rPZ0qmkgTnzk67jSPC54Isb5ydKAp6GtYnpWGCO8vFXPa0CLsl3ncB+1gi
fp0rbpu3PWc1JfRZEHQ0580PEacFzVXugwKAjdWypkEl/Ol7JCYNsfOKZXIVc2gcfFIyj0nfXDz0
Te9VxQSvQmhWBONbs0ywSy9NN+aQ/kAuFR17rzLv+hb1u6udE/h04xW9Yj4H8T0i424NBWtgd5E6
u6FVLWfNkTmAmZTrygMOQjsuOs/Gz4l+PTsJ5wxqSN35HSPtYraaT6/aFkATepJDB4uziv1l0AyK
wWEA0Rm8+C516hv659keRUZBXaYvOc++8Yvykfidb2DonkLyCt+Nsjz77jB+5nZ88e8HOUfvTc5M
ezZkzASnQp3sJe2Gqd2riCAGz3LY9Qkd/AnLwBwxRPVFFX8R2n/HKd78mNo3NwI7VZj3CyGP3dIA
jaiwfwYuYtSkDImlbLxkG/SCvWGBYMvGi7KxojCi5x18prODjhqOajQhAwzJ/7hMLhLRxprxQC8S
cL9svA+AXF3V3neAOlS9GG6bMD22nrfz8vqFHhWDq2xxC+TzDmXcV5ncO2McPReNRRs9lpuYoT7f
DFY2t06+iqwJzzJATdl1tt5RZVdHGSIqScvyqUQjB3a7RV/ckjap6scB2ajj2z1oMQ88HvPe5yrC
mEhlu5LFo5p0dxNA8KonfOJJbAVoBRB2TXUV4oCxMEXxOarIrY6hRw9WTJ++nd0UYbIvQeb+xD16
9Bok32ze1S4eeKNgG8o77VnWkaVQ7x0UFk94vtjn4mn6lOHBmo3qMFPhbtxw1ucwkjhmtHXfSKTa
C4RodMEYCg0muBzqSx/BbtJKR/tURLSAabddPGU+QEATyJfb4hLWKdPVhGZq35Cfw5Jkvbdijndx
So6Uu4wprhc5e8JT+jZEXXUpUmCgeROrrVfRXf3tKo38fds509qmVpmcebj3uuhLNOHxyj0mPLoS
j4kXyA181QVuGVdbaFuLTYRI6DQCtERmLuvdCG5ohM6ZBqo7dm4Le2lOb0K5vOcVnRsntZybOjVe
pBb+lj5Ase2in1C4l1Pk9Mo4qGePCmazd1BLS8bBJFsZfDyoHNsqReSaES8QyeC2Rw9gZyD9oym9
954GlSIhkgVAwVIjkPDHbE0cxLYdkGNi3qAkFg69pArTTMlifAAbRYBZYGTrP/gc/wkDWkIn/9Uw
KPEzCmyDwsU8+AsBWkdBRv5onBzI8MbEM7fi0nfmKRad/8DbtdP0pk4g7wp8yWOzVc7UchZn8j8X
mFIopRCzZ1OcoWhJXvvWo8DNMwHKJcYZO8g8X3sqJ6ugsv9ihbKzSKzLBoBtWLUHNcYJHKuY2jnN
1HOX+S3eD22d7RQdPjmNJo0Ec97ST4KcXQXvWWEPl9avk6PQ9l0VzOHl9wsvL9oDcbnPoVUz13Ko
k3oUcObkKmiGuq22lWk9alC2/+ZtdH7JsGTQ5Xi2tfzP9Wzeyl/I6EOEIWIWXXiAUPwD7KX1rpsE
VqAN2BjTjaLD0cdf5i/V1KL5ccHZ0Ma3H1E7SuQgGagnJ7Mfmb+2d64D5wcBwU4BecYVZkZPfHEx
42j32Zxa45j6zQp9SXg/pona8N6321Kp75nVtCfEwdEDUVrYz6PoI2syNEVQbF4tYHUbp3RonDoR
cW2qDW5dSx+9cQIiOaJTE/j0nLY+dsydqc9a69VzmJ//68NtAdj/erj5tkcJCJtIOa77Cy4dm3MA
l8UJDxpswljAelJBCziq5OVibqeUlMli7e/OvYmUNQJswTGwH2wdH2kP3waFb95ETCjcKWsOVwNb
Irv6IEPpb3PmjesfssrDO29bj/P0ko8xCM983AQpWkYjyN8NwH9PxuCc0fD869fG4/7TFweH31PI
hS1n+fsfzLfFhIu16Gdk7yrLjshLaZ/uhtKOP6IKHqMTlsRQO3wQTK+cnV2346oyYuObV1ucu0qK
4CarDk4is23hMWxlftqvsEyZL41PHrHb5LS6OaxW7VwiXmFiexfabvaHn1IZ3brC7m4nnRSY7tPu
e88SqcypeFNdAPhyj/hnPOHKtW7nsi02YWi670GVH3OHaVwxmq9ml7zHoo9fqG70Hsqgd3BcLR4z
hOBQY3qEmMOkkKgbb3R91BNWCQIzktjZNuw5QGBD26qZmxymTB2VveGbY51FdN94Yl7VoeU9cdIj
Z4sJwVBn0U3lq+iWzSwLQoCXsknG4NzWxVvfqv6zZ9gVON1HqSdoKgopqJCPXY+OIXVlDacMzmpF
L39f5SP8FDbUGwOW9iavkfO5uldf6rG8s5pZfrK0Huh+BmeloNepOAhWnfbC5yRwMtgBUt1is8Nx
YeQHTJcx5wl6kNGO83azmw0sKsOunav2HdsbwvH2yHcX/+7gdzciweXi9JyOhqb6UrjKX8HCekGL
5ZySSOaHzm6mveyQYvaJWCCxHemVlBlRUFrv//ootP9xJZKua0nX9gXBvkRG/P1ByIAnNmw8uQef
hulhAenYtDaBgL1lvbiPXejdTtioLc1Ecc4sIuqiOA0PSOjZ8XtDt22WmWNsim+5pM/rMLvbuyZz
cnMiMiifps3sY+8QLU4BvajqZ3Aobtfm4N3oQbaNt7VhHqxh2r8jbEO0QXd07eTzxewW6I03yEPO
rPLfvOzlPMXUKCyL448//xfNFQs1Ba43ZTuubZm/5jAYsjZmLdzoMLvlHSAxcSemOFyrzIhvQ6nP
eQGdvwiL51L4yOR7Uz+zo7kzBlhpU9Pq+9bBYwkVjOmPDC9GkKmlWWkjk8GzXPWov8O8Rzm4CCHn
8auF+29lGzgAwyR54UtUbXxmYmnT3io7OolSHmhHp7tshJfduLXcZCKXu1ruW+Zfm5lx1r95C3jB
/+Q9UI70FX4Puo8WnIE/rj9ub1Y4guvo0Iuqv5uy0LvoxmZeJr4ot+se5lBFpzqMv7sO2g0nrt6G
mIByNxx3yjVpyAE/fM/SO0B2T9mUomLOhf2cu6EDGTej7xuPZwl/+s0H/4FM4b4f+m/1aJoHUU/4
3AzHfLWJLEWRwjetTfCrTOXdgmPGZHaSUZm9Fgze7ua4eTPCjqzzIE1OrdHoJ989BUFRPWs6Qps6
H6uD1uV9VpnDXcMI+WYMpw/PbPtzjGyvrcAQx1K9tlMi7zrhOHesl18yJzY3SlgcpkS5PKIfgnGe
tLei1hIaV449ZDAuGlfRegbds42HubprGdVsuklcrtoS1uxjm7Hl701iAyR030f4OI+eJl1e182j
bXfezYgg6jFnM1j5M4pj9JJ7Zq1no6zwnHRFvPe0xE0xe3s9++fOrBkVDGbMkuc9SEune0KHwKp3
obMdDASp2BTDykGB7lbejZCtgWgJ+cuItGxH/+OHu6TC4qZOV1jAoHvqLLjPcuuOjkO2T+A8bytA
Q3uSUpttzPZ9a4JS3Yyei/jOMtJdLNLi3oz1Ackp8r2YfXkw0+wm7AzwZDQkZzTdLUEVNM1l5AVb
q7bE3iHEo8leKa6o/zI6ekaE8bn9Jq2Kztc8IeWa+3fTtdv9HCFCwRlJ7UciERIkSAp9wr6hIbsU
tus9us2LhWTrbshpjjo4TD2EOauabdd9k2l/S9K4vYVAS1NxAjYFExYtoIvaYorNZ3zm5UMWQTQa
FPeMAkWtPnuvKMVWtsu+D4Wpusn1xICnCoyXf72yECHwj18rojgcZXmO5Sj/13zyyDJoDPWusWea
Oq4XE+Fd5gbBGkW3APbu/OjZRD8WFQSyyWqJK3EdQh4j66Mv3BB6Ao07A7TlpfT98b41RHTUPqe1
PPKfpU9KXwOyYNe7YKxtW711hbkeqym/yFK2d91kIN2r+3ZlR1l36wfG2pdeyQbvfozS6H4Z9z1Q
kOKtsIQLOBPVb8Bw3jNFsvf6bsGh99yPbIHV6BYZZyE7BU6K+KGXg94MWKUv0skZm5eWxWS4/MrY
nE61V150FFWo+zkeY2m5tyLr6rVNotUuAi9I/hvW7Xzq3vJBuPdDGm9t3GaLT2+XR6ccLNh3d2qP
5K+sEVreC/GN9kV/MEqm5WWyA+g03bpUuJxJBoD4cCi2s0o2Awvyduh5lFCQFWYSDHewVXjfFQmS
G7ZgjOamI9wLubn64KULjJy2XhZU8yGnY7PK1OC/YqO9wN+ETuE8FDPQBQpv+xRJHztg59YH7POQ
ikPf3jrYsFdzXdh3aUFpjjDpBh3m2oJZuchcYX+ijBmwJp1VEZo7ZOyLqG1RQiCuRu8inxOcN3S+
vHzTB2gxk7ScD76X1rcxepAZbMXWCTHjoZJMwiT/7qcIA/xErKwmEGfh4lW8HrH/+++CfX7Lbfpe
Vgwuw6j75er/eS5z/vvv5T5/u8016en3a5f4e1O25c/uX95q/1nefs0/219v9Hf/Mo/+l2e3BF79
3ZXtFdDzoD+b6fGzRQr+17yp5Zb/6R//1+d/gvnx2IH94bu9PMBf7ri8gj//1+Yz+zp8bT7/yPf5
7T6/431Meiy2pZZaAhUltdPw2XZ//i8D8g+NW4XygC0ef+DU+1e6j/8nz+YXrm870qXs505/pft4
f0KNYEmTf0+wLTT/R3Qfdke/LkSmVBarEHlevsfT+2V/kSZ9lNCyqg899vmNB5pzthC3ecpD/ILE
Dvo1zhdnQtS2uiY3Gr3akmJZHKx+GKmJ3Y4hOyxAaeGzTwz0x4nD/hP46mZK3fosyQVf7SAzdNuq
7cIzru8tKwHq37QXm6EU3bnNGwQl0Y1uS4Ao4Qesv3bTSbKJWqX0OfaIyMVThbO/jr6aGGj3ratu
Bznlx5jGH1pgeU6ZfEWmA4UNc2Q8lZ9pmc97B+LyzuMlrhcsSF+0X5xR4qzkZVn2qtHZx9WcFjh6
8bNArp8Q4vqR+zrZJvK8KKA73NDd7gtOXMKENNeQSDMHcOILuQ9yKZ+wb5zNkO6OoWW37oNoPivy
NVAP7wkvqC+NJQMGXQDC8vHoaXM+IDGqUSmn9yIMP1SQWU9ejI4p9W4CWnOnfJ4s0CbPugSgYriw
b7uoYbRMJjqURoI2R/DCEH/N95nxhleUkOyEfBoGUXF+T9MnbNrvMF+a7GI3BHwNXRttG8f6BAYy
rBO3urWypVUHuBf2f7sROcPKpo0/dLmNQ+B5SYpyv8w5nUAS77YgF3IfDxwhlMjFO5RK5s90KMu1
DU+R1lv3hM2cvBqLz35nig4fN0yjeWR3KufwHClyqrzwhzQYehUBZg8rEg9s8B4kCQ1r32dPhFq7
X8XIF3d3USpuGRujWwjTnyRPbjL3NPdEf6ysMr/omKwBEqyo6/C0tworRDOdJbIU4M31D6uURE7U
+MFSpaq1TPL7iAdSNvJb4sYuXYmgWgtkD0ieJ9u9CXp9sQIEFtFYPPUQMSgfUc03HY3vgVyDDAT5
akI2h+X2QXg5wrT8Rprfmiq/r+r0BHemgDcZYF1O+FDSKfzwsSsxXbqtDLw36ZEK5SGd0o9aIuFh
lPKk03zrekX2isBsvfT2u3Fd2bifSHRoNrnLwAb40DqG91sFkBbqO/ga28BFBkRL8ZlnTE9WdmLd
wq+scsva5T0SSwA4Fc69UBNbd7BDo9rmaEYbjZCj77Bo53zH2XKMB+zAzk7V7kFXzIR8mJfH3kQt
k5P4RPuo2CMsRUFTIxCrzOkYJ+EzVcy4KrqOHDMz/5l4j9Qm53bw6i37cjyeBpUwIjmNLftC6otu
WjxaDZZ/U+3duXrCRNQ9svvZ+YswhRyMV7tasgLinyAHgzwvjnT1DoE3eyuPxgv1s39IJgy3EMqz
0eromXrPOrq4mWKCmmLaHfFOd1nFZMJfGBt5cqOC1N2GNtm/SQ5O0q1rABwtPHoQq6u06eNj9a3J
ZHAvb+kWdiffNm5dFp1dtaxtBjgyZD8I6gLrbWJizQ6zf8xj19gIhve9m+QrjUl31Z3awsbDuXDA
lugCAnoIJlH1Q01y7o09L3BLUP2rukMsENkFgUNx5exzOAArRN1y7rNHr/adQw431Ewh/wcphZYL
HwzAjXnn97O/Qykz1LpcB3H0VEb1vM2i4gk4JCTPLv+JG8/ad3NY7KbI+u7GJ4OUs9PwFEBo6yfM
oLgIcaEgIr93a1xH/jTc9tMD+I9zV6AZwzGp1lUOUjUwvycoTpHMy9dZFE9xCJqqFw5UTRBGyGkK
90wQi3Us4Jb2HhEKYYUlI2POf67EDM+QJ2DXDLljjYlHDEm67Yz5R58iwUcDYk/ja2JJj7UhQVsg
vT2eze4w6fgBzc2IR7kk5Tgguo9yR50FLJtjpYGO5K/NsvALa9Tkr4/VtswoeJGpdoe5jNluZAiG
8fKvOVrACmTZ2gqn6Jh52NbTQe61B8kVuLy1nvx43vhl0YCqFP0qt9uf8PMJ5wpm40xkrnGm1Sn3
IbWvQQjluUCVuU6NhQ6c1fmZSD2GKwkPZyg3ORTDfAv7tTgYTXmxx8k8exbuWN6KzRAiwItqH1RX
Yb/5ek5ISXJ9MgYBTti+upSJKbEW0s+IGjQ6MUOn355FszyV6/Op55+Rm7in6xVy6cYDB9pvz7KI
0vGc6mVGAQZyrsSpx8DEoPD6Yx2D3e9epV/OJxzSzyXMwI2xmL0sJXaNI4B8kcGbMX+MUhsPOXXr
9acCrfbJMSY8TYk0SZzuf+ayDnflxFZKJF/6jN8GEEkzxpprpB0VJCvnPiwcqFr+fMnY5aJtKoqj
hSZOa3fcD8Z8Yf9ur/5/AfqfFKCWcjxqsv83Z/JMHau/p9MfK9C/3OmvCbBLlqtvCelTbF7LzL8U
oJ7/J8kuVFnSlspx5FLq/l6BMrjxLdOEG0x/w2QD+9cKVP3JoVQELmk5tIRoYv6P+JJL7/CPTTZP
mByEnqRGJj5aXBvgf2hw03yDezAH4WkYt2ROMupP68raaDUax7IKLotrQrozVGzXec4rfMl4zKKD
OT7ERnZKlvNXgcqUHKYkoMwMIAT55bgdO58Z2rCwAfEdgu8mZTIDU4HS4ik1GOoNI+h6U3WbLEB+
O/hxcBzq4bMROzRIM0DPv30k97+9nL+LdHXMf3ydvFPSZJOshGOZvw7FRvKMZCrw6cN0ZqIsu90Y
p/khqNvmFJBpd4oRx646P3Rp+pnNb9HNYUn6nVu3MMHm7FBY5msR2ChwzGpfNXz95yWbNGlAVSsS
cH2b5CrfelGMHdcU4E+FYX5zEKTdXy+yHKEbG1xUOn6wcxQeHWT0MZZhmG/1mt1wsc1Vn5c70ubo
PTFBmmD7HVD11tvJHZuVGYjhTAcS003sfE3tChd3CqOF5/vsGZF1UsuF3xn1ie3zNQ39etEueQcT
tksSbR9+/7XvLoVsHmK/6RDn+oJt+ZKjcL2IwAutA4wn62sA9/XiGsBtB8HDGCNqDWSHpgs1CGEb
gf0OANIVn32Ju2py6EKVVHGw0OovpRn722TxckWa96zw3WATLi6qim7PvlD+bVymBeL4Jejd1ohk
QhDB3y0HlMLSJUrHlGYbdtc4zx7VAryoypyMDkU+ooSQgwGVq3Nn0pP728X1dwbxtK0zuYcK0MI+
ttv7cblBy+HXhoM+iDEyUNNgoyiJ/16lYgJSaXFjUl6n8EgOHiozH2dR1ktSHfhpmjnXt2+pUfe7
ztIj8akBXTO8QG1GByKclzzJgaj2a3A6bphuMxhjD3ASo7Jjz/4q6OqvItUWMveQd8Sy29NkWw8m
svTtbIpdzqzzxldusxJRX22vF6gjQfmHnHp75BZnXbYL9kG/Xn91vQgX/W2fz8YOHu0DwiijYBSP
VO56UXk/qd77TVb4CIGcjyrNyK8fgGFxUNXmSD7ljAwvquZm4wzSIipPrgTs83jBOvS1fW7K5iZr
uxLLk2B/+A6OixihaBFC0RU6QURsT/RfGrTxxmtpMJCoBpWgvYD9nuHCJs5sDfcnOTX9mYjH4hS6
M+yT3rPWkiQPX2EcDRbzVTuTupGT/9USTHguplDtbD9+DhM05JnM9Hq81/lCPIvTS6ZBhtQ+YY0j
rBfBPI1yMzwQnWusDCiq5Lv4PHSsYMvB6ZjoNWU3GaChNW5Ve20AVzkWwYd2EM/OgUdMLhbkvV5E
6ew6Saw3QzwG9QIiGMsHoyJ7jLkUmxVDjVtVvnF/98jHJU4g0YG2ST1uozobD4wb9l0kmRThoNvk
fWStEEUhyWJjr7GAOT4TMEVib43TWVQdhtHuKzEoxmnUh3H2rGMAcbzQbn/WQ5Tto7h+CqupJzMI
chbuCAyXL3U+w9GqyP5ANtEARwdzlntbGQ6EGWcVMpvI3gnKDgYV7T5Ygjro6ZZQK8IDR7G/F7bF
igf247XoVI7CP5uPffi9nJR7wvHrnjL/kYWDzpyEoOJnJRb9ZaHkhFkfHMa8QS3rPXyBh9bV7iZn
UIIMD3lXXjzDK0aJF0kQMyW7qdSroHePo1xLq8eVgezbaO3pVHrCPvrhS7Tkw4wkOqgu/QnvHj4f
SSspPKlU9J9Jae6GOaSTIJKb1hrQ22X+l8jF42ux/zLD7BX/e3mMFhDVFGATQDCCQo/2iRcThScS
9bVrkddeZWRRbYh1UqfPQ4juvbZfCpGd5skz9p2ub0sNkS33gs/JfXLC4gPyEDTvcHM9zKeMIi4m
1FB5+UdhmoqUMwZroY/Rr2F3j6gG62DbqC8GmOCdIfptQiYBx4NGmccQYgNPksRDNL5C0Q1txWsQ
Y/1gnXh07deW7O1Nnxntzi/R6HFAPPYpqi3hyvMswH7xZLZVgVOuEzR1DJB7fqMPSZSSahGY7mZm
KnJrRSajOcsiiYpwMpi5Ix/OIFN5iKt6hrmoEc7YsOMXHGcziUPtovtxNIdXgXphJKugUGSLRva7
s/eXTD3GpZ+Ih8kEJRQsbBEoNGN9BCMsL0pW6ynX9AE6OGekGLHJ5R42LPxbi1Ha1o4JHSRwCZ5c
g++9NGEKCKsCxkLyQ4AFd29O/rcxKXcxXkbGWXR7zRD7nC/7uwrqCPTdY00u5S5RoONxwJ/SiO4X
DOtDM+2GrpoOSQ413/KDuwzC66aM6zdhRXCN/JBB6YTtIaZ8ifoGSww6ITskhcAYlx26kXTbOOvn
I2qOQxJWUPGGaeuh+l/Ck61DGcyXcfFUEvnRbEhgaW2gSXbVjtvZ8FmPACGBugUl4FeELfj1gALL
2fUzGXsk5r0Qz0qoL2iUB3R5/B21Y5mL0wKG8Axgxup7QGofMA664q1wNlJxe6sDVoayZDow1drq
FNdQJsFjuEAdtLtQx+riPSbWMBgw0KR4b/EjrZnx3A9g4J5UlV2Y7W87mFjrBkvFtrEN3JdhvkNB
dwc+I38hxKkV6Zsir3OV4k3BEyHVtm+a+5mdB+kMp4ieD8Ks8DJX9O9dC4fKqB9Ms8n2xnVw1n/I
Tr7GmT1zQkHJL2MOS8tJjY3ZWZCq/Jl4kWYF/g5QQrcwyeKEsJJO6V1N74isDWDdU5ve1FRsb1l5
J6PHoOuGOwCQ73XRNpt2ztHFNtAihp3lu18yHyAHuTHEarVofcXkzWv6u18S4S++gAGwQK6s+6ll
OAWoZ++U8B/wgYEfGZ7hbeCK6p2fGSO3corbm9Qzd4lPRYa1H3F/ieEqs+S0ad1CHSFihpv2p5F2
zlnjuU+6YN+hUz6G2t4WRV5j3HPKrwjOsRUhXeAcQ0jXWIJ/kCmgoDBrUyKyKIGBMZ0ahIo3rl9z
Cnl2RC4OeA1vrLG+oJ6YSdiolyyMo8ewyEJ1vW7NcPiYzIszoN7wyhxBj3a2nTY2jWo5TuW86bFT
nV0yhiw/+9F6FQ72ufjiEBkWVGm+Uk556TLLWRVk9m3n2CtPHl4BuH+R+kr4FCocF0kLxrgT6ajM
stN6XOtyuqmQEuwp//BAIHTJJRcG8+eLm6zrTn8pm/wbbeyIgN8MQscPPvQngo4fkKggNMjye4cc
zSzLi1276Cd638nXlfXSXuu8MFkSnDfjVIDj9idSYjEdgJHeF9Le1XWAJ9d5cGdAiYVrIScw6TGk
BtkTo38XBsWhJDWi1yDJsgCPtVv0SNvs4pPuhFWHCiS0x3S/EBfDG9AopkQwdyCsAXTsUMl+jJlH
LUWQSgb7102+qq4d1hFMyN4AOc5TpmWJTTDM23urJAgelhvjfewLK2T1eg+frdBBTQKdiCkcwEe4
mU43oinfgJ5O5BQisEZtUvvNvi9Q+CW6fhFifB1H9wvO4qdSwCPzu/5bp0BHujN0KH98hewA28oh
pB2gf7w4RcnoRE3Kkd0cO803OLYJUxdWvrHbkYFhWs/452npUOjHfJ26nZwEluUleXBsu9u+InOc
T3lXeFmxS+d2E0L814FDN1a2Z8hvr0CiQKQ52yAUcmVaQF6x29w4BcJawrWLs+UgqvW9z1J/HVrx
wvlmb/u52iipf1aiP9bzyPEaDwrJ0twcqTl/Es4x7EJSMG1GfitD+Re/DM9G+jBTZj+2lGMlrfBN
Ec9g7eLHBNcn4ukQb4z8Phfvle7yTRxQBvWCTHsK01BWj9GidsrMF/jqyBG94miSnsGnkbzVdHJK
1ZOuHHqwRpMe1y6RS1GXNzsa/IJoVHw+IZ+tNZ8571cPQXqLnrwOUxqVlf1tIFuxUZDG8ozcwErG
F9Ds006m6l50DqNBgkIojP4ve+exHTmyZdkvQi9oMYVwreiUwQkWVUBrja/vbXyvKquq6xN6kJ4R
zqByB8yu3XvOPhoUIeoneZ0SRE77OS2b3Woif5ksiYNTk+Eyr0HAZgbGm1BJU8+C7NnHyV7NGsdd
8kZkFGJb1GSF8JwIYdxIF1iNUl5qmUIystPnJq8eNGOa9q3CxJV6vOV3NlrN2tL+u8A/wnlaGUep
Vr/XZvRCOniHyBhBVgEoDc0kxnTvaGBoAb4KlTSj7KCOkb1W0XVOufZh0DUFRQwmh3s7FzqkGNbC
Xl4hzOfOu67V6rmLMARNuIhFsgku4XJuXmBBMRQ1yD5pUc+6nG9ydsyfAXG9SEmpRV7KgFuzrAH9
Yr2nRU2oSizSVUCT2VsyooFHiOyVttWfska8pKyFIp2lC/HmE0UjQuBhuIoMF4E3qWCUEXdITTx0
7cUeSHyZh5aObqJ+RCVpMAzqrqXIh7Ez5dgQGJOb2llu7a8QiqwlEmVMkS2ji5SZLPtKFcvwR+Jn
DJFDI4tEGmItvUgBxk+QOv1+wVUtdwMhNpEWeU1Nqk0u8m04m7lSpI8XFseVrjaCVagDSX9Bqkop
SESONP8dluTPJKJzIlV5cVp6IEuHH2X6qmmN76Vlx3QRxOhkhG5WRl7Qp0l1DCdRlChkYmVT/jV0
MXERzlclhEci0KcS0T7VgOUZdpgjEQTssPzRJTySgbhXqr9T3i1PoPwqV1Zhu3R7WrpU3IXZblsC
gIzQmAKG0TfJlDU6AEbArL9ziRZtNspqkh6yGq7N+r4MGKFodE5M4RLdbUMb5GWa7DU1Sb1YHhEq
E/jh0rSaSXilhCdGGiSAgSYgA5/Ri6ikkZkdDY32QSJFCVao7aV4nzryleqy/tHM4UflLELWKnbt
jW4t7+MMVaFLLW766T0f7MekxYstZRdVBDm1ItIJnVlIs/fdooKXRehTORP/hEbiLScPqiMXShIB
UXrbPPKFKZtEeFRnZ28yaVJ1RqwUIYuzL9sUeb0Inep74qeqHmQCcVQFuVSKCKjiNkY7y1pFchVG
RAt7BmiIDkLrIOKt0gmDBDFLPnggdv/U9EDMx17V9DF8DSzoI4dLM18IQYrwXctU2AaiAGHdS/2K
GD4U5PWTTJDKxizUAMuSAfJloAYM14v4r9jnDh7HYUbVG5fwLHvjDx1ELlckMf1SM0uiIFmGdR/L
8VslMYV0JMGSaJjRsMeKoDAyJTIqBm4HygII2yJQrC7AmpP9VBLZpL7ap7FeeTEEJJaEYM8QsWSy
CCgzSCrraT0CHlIJmhchZiLObBK5ZhMBZzVJZ3mcPdbJpib/TKIX0IhAtFREo8UExhiyA+1kRP1n
GivoIpLUqO1fUpLVbBLWHBG1NpO5VorwNU3EsMXksZE37msioA39eg/tLL9CrPoORYjbeifWzhtI
dgtFxFszEfYmp8S+lSIALhFRcLoIhet38m9EnAiLS7QvxNEkK8AUgD7QDJz/sU+v7BPRPM87Oucw
CgBRUkTaOJ0Q+EwL9vlZxNTJIrAOkhnRdRCiEYEQZ8fIPdqGiLdqjWGrY9afjgi/k+LkHoo7MhpF
MB4JebGIysNTQftEZUNKX+pIf8lHdE4z6Xq1SNmbOvbY/j2JVz+B21uRxteCpcqWM2vIOEiPhojs
k5PiaYmutakH+CRJnBsd/tm0U8n6A1NOw25iREUIIKYhbdysIhqQ0iKWmjuTfUIfRHhgKGIEQ4as
jQgW7ETEoHNsyRtcRPAgVf7zjMOkE5GENhslux78EZP3ro0ILuxZRNeQlS7hJJCLcEMCvBR/Cv9S
V42XkvzDRgQhMvnLDgXZiNAKDgwZdx2ZiapONZ+TKrdzlPVZI1cxJF+xtwlajM34p9ZJLBIRjISN
3w0yGfVYf0iJaDSGl4rExg7s1VAU+BCILJ/J+7Gyx17jbhmp+uNCvRfwmUMLpHwRgiWILITtnFqJ
BSzheKh5+Adl1EbC3AuFF5udBHGh/1HaiVPLr0622A/VAGS0v8riXtOqHyarr5XFWWIFDGCM/dda
SYqLJJ3sQNW89cJSgPrrqS3V51B5lEzwRjo5mF2/nO3Ihi0hIjK5emY/L4jNjNr5KyNH04K65I14
wBUSNmeJqE0wZfAmCu2Tgg2PGHGcA7mcDfmcjOAsDtH4LHqyO7vBN0nyVEn0tES0Z03GZ6w5t5AT
Z0L2JwSsv5JUPFbidwb0+WxWqV8MLOS2nMDRVVS3453yrBQQjgpPsynts+q4yhxjwtL7b0Wf9zmv
4qWWz3OUqHstrfcZZapXtna4aYGxbKDbRkzezA1g8gmrrZhp5wdOIMiycMuuo98tCS3EFJ4sfhGt
gRJiKEugJv1IV7+X9pHkPCacFbRGZpdOXyS8TZAW58JNVnIiGji4qLqG/dwyaK67mhkvQSZRyYTc
KmCvgwox+hAIYrJ4M4Z8EglUdvqIu5RwDxfrd7fJV+VPBabCHWtyMLK6PFTANXfIIemmy90xNNfS
pcSmhblOX0WPR2QcssCuBLBr4mxuFhC/CWmgepU508HeJNJtQzpuy8FbgSaX6C8MwRk4jrKJaC+/
NJmDNVVaPxHZSwFQvMxFy8iMl6ME2pbaTZJG3wAdf+1wrGF5vzchXhATKsHjDHBuhkqXdwjPRPdp
11TVe9UXz05bVZt4qb51al1PesjN+EwqD6902SZwDcf5ZMftdx9D29ATXdlWCwPORsusc0iRT621
fsyFM+/DNNcv+sqF0NjLrVj19ehMkS8VanrGTez2LRQ0dWEPEWGavX2N0RjS0+8RcGiyta1qM8HB
CXOGyPFlR1oFputLskLyXRUN7K+FLKmXd/Kkn9Uhq7cKVvm4KogULXUvh1bo9ZSW/N4aTdt+5Nec
U+pp2s3OqmMLrJ5UeQj9Vc/NjSIl5HGO6W2RHEQV0fw0YTH1K3gCzIlWchrNMWCNg+5b8nn1NJFu
HBKjSWaxP6dQoAvbeHTUIj4mkCXiNCWjtVyOVMksX8ugo0xqP5Ni/sb/RCpTaRysOr/lJeGW4zrW
Gwx6xhaLG/yB1PpsDczdFo7S0tYuVjR8zvR+jk2F5YG5GNCTSXKdDrINs+uB5V5LXbvt0nNDjWSq
UFPoxH+khF0ztQc1wsFxPXV28ZMu2D1IPce4a3MigExjeFKdP3SSop/NjP4c7esNtNecXKZ41895
fUd/mbgzIWHJ2EwXWYpfwlJKDqCsPnrSRk5tSeQZGW1oHmbipaw+dDVJlq/xtOyXWTQr9cGDz6H1
ZKfLajy5eUsVp6WjAZJSuyaNVW5LNQWUDgJ7h2Sacj8mTQVHLqgZfbmj65ZGPJmpXA8PSSkHcgsU
2ewbH/xUXOrGvmz/tpE0nXjzvqcmBftSrQwzHImZnXSy5DE5Wvabxkxk22WU+BaqmPPQGc+TqlVX
p76UzMV1Ds4bp8CEyjihiDKkoRWjJoLB4ACOEBaLa2Pn/SHMQyplwwSISUdUs5FodXLzbQ3LHUb/
vV5iGEfmG5QTN9OHt0yajW0z8Y5anEGdfu63ZvLT9IX+AOv3meNyeAjtv+PKgBKUEGbApKEAbgCr
QMmIJNRXS1Lg/V+Hu15FN1pH05alEN5Dbz+WowSgdLWfECvFnlpV00M3JT+Ygnc9ZyREHmzxU1a9
wGeg4cUtqTjdRwn1eCumhSSnzojTZectMasnBOWg2ee6cwlTcQdtid6ikBMH0RcP67RAd0zgBEeG
CpslSV5rpgSbaHmN4E4TQA1Vsrb+DIp2x8rixwhpqO3wnk6DoZ2pIAab2jAqLRICyoZwQIJ6xgQk
kmKRw2zry36cTlZPHzM3iOhFZq67cQgXNcuQqakL1DYlPs/TsjOMCH9i3eE6r9YsQB9t+wqhJVVG
Xh8uQdJKp8ukrtyTzcU4gJVMyBprWi5BzpyqZZ3qc8ZY4o4NA7oALXBTnCZRUvhkYeiebVg2iunu
R5f4OeO03lQjemsoPYj26IYSW/RVdAjzBjveaWSElU7zpk+aDRaE/kphbiC9GqyJHRbYwbwZEwEF
1HerT/ITcat4dRDuUpXHuN9sDYNAZbjoehGyhH9x6aADY2anDPpCvy67YOv94nCFID6JADE5H3Ot
akxnKnTz1eCnUZLurfZHwEd8KUlQ7qsIjTRJty7ImtpC009yU96zjANetmjcnul4tZ3hPZpTjPew
RhfJfm2K8QNwbHzKmHYDiWfaqVbZRuPVGguYgUtZ09zp5ZF+eXXNODYHTReikDdlXyOtZtT6BUIA
TIARaDhv3vxkGe8wVi5Joecbxm/DQUH87bKV4BFoNpazqJ6GCnUXFYyltY7owDnCFr3WpZ/XCOKk
5KUepp2jL+Q40D72RzRdaUF7Jh1E334lkTjvcLcJS61vkjXs/6loVcMK1/nsbghacDxBMhTRpZDr
6dj3up+2BEjEk8lOPzUBEXmnQpk6f00qDNJNo/hqMt0n4iH3GQ5RgIEp0ABz0opjyEWy6eUYh7oi
qQ9LipVggR6a691uTlrVx2knY2iutqoqM7mRky/KBuLn7IT4dgu5XxOCC6Pd7CYKFUg9VhzhrOIu
YLCQzIAoT+vQMtY3coLgsu9ILxXCsqV7n/cWr4sV3eCITYE9KjQbMXO2+cOK6hGPC2rXcrXuRsFu
gLLponMgZNEevBHl70G31K9yolCfZ7vyQ/I+XrP+2g5/Q2rzBxRezqWTVnJhw54fGxBvhlJuAIiw
sR4qa37U0BTt+pC23BRp3XWQlU+8WXmQZNK1G0bcyOlwgk1Cmy/v43MDK8RsSFzWpwbB1ooIK1e3
U6lcyzzbtqp1ykdwR4Pzk8Ufk5XtC5m7qdYbDW8K4LFKJ3yEGnCAVrxd1BLqmC1R/IOs3CqQ8WMd
UF1fpbgc9S7HIaxshtd0rf+WLRGCI2DovNX+OEZVfiPXP2AdGBZ0WWTugXnQBqSHSrNtJZaXus2P
qPD9WppJgTYsDkUhpTf0G14pmxuAzDoUNJ60yqYIcqIjnUhuPk33SsRF9HPoRgYcYgi8LEZa9EmM
F3y+Eflina7nTOpowy8OtphlPBkmxON0Lk7DkIkME3qNNLRbf4mkfV4P45EQ5+0wGNmJrMy2xPUn
Uxt5vQQI0ozlE7Fp4MUK+no15FAfWk1/nEYp5khq8U4t0jstY/0wFeuDOWWLP07rJ9WG5LbtRz6Q
FNDDDwn70jxEcoKbJS8nX531baanbH6LUjxoor4xe/QcXZsENRzAi0m7nAg8Dtijll+xVln0GPot
nE41M6EN1V9p25NZ3SopsDRQtQnHDwWntOfY6sECyD/pTIL59uAAy/xOiMdtHbPxOkg0KXSLtxM8
yCfjyrMF9PNnFQRuxWczi4IF6IBPgdPdQVefZLTftWFYn2mHCGCAMwkNL7oY+sDeR/o1R0YFibK2
QeOWnNk10BOv/dU0W94+hVs6Q3ONTFhXWSs62fZpEgDmBilwU2NaJxZWxiBv8MgQRofolAmPrtLV
Lgl5pc/T4fUs/zhpeTWqovI7tWX4kp6QocLYlg8r6USn3weyBpACWyEnC3Tscc210KHhoIjtmEpm
OXBlOgS/9PAWwiZEQDVhcmRXxxVGqZpb48aqzfekspjdxqt2g6/KqslcEdUAk4gOZB9UmreoL49O
Ho8+SUvXEknza5HzXvcM30szAQ/cG+hIxKRTYV6ljqb6nPUHbbm2jAgPjk3BteAcYWXGGkzTpDwO
puk6SfOkDQtxhbUj+XTqisE5SB1NL5t4iMYwNW8aq95LJomo89HCFJXNEEFWsOA9wBuoRqadV9us
kzaro01BQxlIEfczw/3YVfQxpwHTjeYwPTAJcXNtgs+CWlnDIF4oUFo6RLoyHdGlrFsHmHJEavgl
kux7Jhd0rddRokx2aNyhk/TAf6Pumcdpk4jJYZUIEsISDKa6d8jFuPw+yFYaJIkRjIaW7HVkvTT9
Y3lbzyyz9OR0dGFp+xpTUZnLWG5l3NFeAzQKe1l4GeROu835oJ5icDGZRstVG2POp2EPOcNa96uh
OSdElN5alu0tGhtRLB8qpP5vMz73YIl22KvVjYKeAFTNsU9zWDCGcVLjJMLLpwoDVP4BGLwJilxE
BtnRQuSSo/roZl+hhm6XPMOTN6qneWZhIstgL72kOtqNmijyDX1nLE0dm7uqhdxk6xhvc2H56urw
Fs1U3tGEjxoG8nqHmm97yopVccisR6dYv2zXGVT9pdYoa1GmyyXaadzSxSnt7cNg8v6QMbBNzKI4
6Il1izgjtCoCb0eDhis1xCMZc/1Xy5Jvq5HtTSPDgqmtVg+MhICLodC5BVZAnStXU6Uan3lBHuRU
kPJaIj8DkX4if6+BJmnt7cz8UyYJ3aXeOQM+iR5TBo8EyXmUxayM+XOjdNMF8ZeakmlkRFcmIZzo
SliJNvWAwsLPGDZokUB7bCQ0C6tlU1nqLITgu1rlTe84Lbj5yEAtafmUISLdjzgjVNO3gQEZknGg
B9uuQR5YEvzMLnZp8YBx2uyOEVznkGYhavox9lsY727dt8RnKX6u2epWIs99o8LfHXI8rLgn9owB
GVZTHkhMdjdtdSegA0NCkuh4pQfFl5byj2k/aQqjIXnMTqSZMq8p6W7QV3fSvQE28B3CBadtekAw
2e8c+WGKpUxjFAeBA6YuzABte7dsmbNSt6fbEvlKOvGaqcYB0oHArBvPnJFFwKK8XNeYRKo0f8CO
z0lpjg8xcr6tA3PDJexkZArKoddE74eyf0XfD+wXHryS93/MzJZ2MmEK4ZBI18aYejc0WHfXgraZ
bJtBpdfx02hO8I7q9UEHQhNoWogKswLnPhgdpRsWVWLCQmAd5X6ugTGidv52RBJl/ksUh6VewmpE
rLYc0lJ5yZQ033CAXw4EGi+sQzz80st6M25ROcp4FfE846CbAcJGSFh+H37VGEgTCAfL5ZkhdIzG
qNXSgi4UKqUDJw4GPklFwRpznkIdVoKS8uhGMxfiQ78f/33oZkTPPWx4fnRGvinv6MGZS1qfSnf7
BR7+PhXRjm5GwGSpkLYlOsKh3Ko2eo6Hs2XNoBGf9VgZzWCtHJ9FuTus4gFNIQKQFC11AkXUxXYz
HuhwD/96eMl7fl9bqM9KCQJxS6RBKhIwfp9ywPf/y9X9/818T0uNJ+/ju0iAmHR9m3z1/00WjTIM
j/9/Cnf/HzffPs+TEtj2//JJ/6GlthA/mxoWYGHlw7H3bym1o/wfLHmGydP/tvP9p5RaV8WHeB61
NFQcWceC94+UGiWlZfMpSKB/zYH/YWX8t6j4Xx7M6Kf6X0TGBsvD/xRTY8hFmC3Ljo672XKE2++/
iKkTk8DvXOli6GLPHd7g/RJCE1q6NfXeFh0y8ihWalOs2aiuoGuIddwWK7rO0k6k8t+16VnrMZx5
0pK0QRTKdI4dVC1jcbDzjpEr/t+RymKp9eJkq93kFskAEzM6kldovGA0tpWvSJusx7kxTqs0296M
fvs+dXRdq0JXUBPI2HAGkT2lxtuiyXv8SCRAtugZd/naI9/qcsXN35gGNfuJzbAWm6LYHUu2SYXt
EvOaitqLHZSU1sy3xK4asb1KLfusInZcYhmNU8cmbIvdmCBGS+zOc7SbxG6NoSV6mwiOGNjHF7Gj
I1T0FrHHg2vaF2LXtya4nqmoBCJKgknUBr2oEuCvhZeawmEVFYQhaomIogLDePsqizqjEhVHKWoP
TVQhtEWSfUxhslKg2KJc+X3oKV4wrJOvIjNiBo3u5Oq0WUju2WWg5T3swFpQQAfe2tDA6MFKd508
64vB92MvXbcG5VMt6ihY/UEjKitH1FiWqLZ0UXfNogITI+VF1GQZxVlLkSaLao1+8AYpV8VsZL7q
oqLLKe0Yfsy3VlR7KWXfLOq/ZhQ2/FTfAhzSXMIB0Tj7XZhEtGp0K6jr7okMKpfmF9FI5QSCrmUp
j83SYZ+pUEU7V/BNaltqz7gVh6CA0h/oNANS9MC4pKhic8pZlD7Fa0KBa4tKt4rq4yxZb3KoHDPG
WA/SRPs81uFYjSi9b6YKtLu07PfQYMBQEmSPHLE+Jo6VEDlOrV0kxL1qov42RT9BXSSc2xVgSs1U
/RJqTz8npCog+zhBlQdpJh741YyFnvmY5KdM9Ma6lvlrVF8jtfwTcjCoxAnBEGcFSZwaJo4PZDwm
OzSeWqCJs0UpThmVOG9Y4uRhcATpOIow+GnOEZQoi0OKKk4rIPhcRZxfMg4ynTjRQJ6a3V5CKWYt
tDGaYi9lNJdyrbI/M5KGzDI9FbXJGQlSBV03QosY4WjE4Y2Nkv6YdnwuQwW1f2UEIVoQkrnG8dog
6gBSRswZdDm4rUQ59XItyIlMLWWyTibTOUAnfCAtMg3mgTnt2CtfWL0KGurCoWaE54rcOslxWt+S
hgX8WYIDXT9h7eREXOmV4k0hcu4aGp+XoKkKVuC0OFXbTbYANbOVDGAAyB+vMXAWRLjZ48KbnPEw
jUmwruqX0WZPFVzdjSNjs11b0j+W2n5NR7vj7WRYG+v23k5RVOrN+lrhv3JRC3GgrqubPKUbp0Ti
QoaC41WZhE2U0i9aLGsbFTR01aBZJnjByLuZbIO/4n2nnRGbSJPqZXoeK9RBa1uTc9vxK5oJyVXq
BPJDq31LgZqrARTMazAGMMEN/HRiTjQAtphNKORNx5mlvWjFAzEM6Ndlrm0dnAaiRrepNCIv7c82
/mPp5CT+MIlnHKF+lxLwsnRx9Vvfl9d8ricv65o39IQpqRgjQ3rgAhtmLrUL2Gp2R6rZTTwAwinj
9SaXOXPR6bEhhTrDSIYsAtLsKux8BJ4Dujxm+IP3gxZ/oqWFhKtnny14S6x76AP66W9bxokvZ9UX
KpHeq9sQ928LvolV09fod7tjo5Mdm5RkWMJVoD6+RcKKnMYI+qLwEZr033HU+Cx9AVComLG7wtwo
13UrTc0td55im/S62FhfHajsbo3seGmR+XK9Ld1wwdz9nOSEP8xMHvOw9yJTinZo5NHsr8hxQnt4
L8IlOdS0vjiNMgsZ0SqNuNYCWw29hDEn5DGLwKRV5nR/6BmXFBGk1Lb+Ln/iKbrlcT4fVHKbzN7g
Rp61Y1owkbTmPSNdFBQLuOPYUH07HwtPrWEuWKKnB57+VQ3z9zwH1WRFy3edyPt6IqoG0hyFn/YW
oWpw+yZ55bx1ibGTbJW3Wp6yoGkjzv8ELHoYO7F/kt7qGmb3mlTpMRzCyZsELaORa3z03fq4luNf
4vtoFEImw89iKGgEJBXXofq3WpmB9JMD9KRPmVp0kRUgKzqgOwfzZL+pQKJOlYU4invd2cxxBWsy
nq6yc7F7zn2mmoxXjhyEmrXfq63ThMCcHPR8L7cfAkaVI9kT9keSJOdR4fSjhHSnWFuepbZ7RDGD
Jzftf3SjPdptKl00C/muE10jLCgA0BCAs3KniREeY2ndTSWacVVliksaAChQBnAp9wcq0HGPhyVy
k79JZ3zoAweNONGfGxXrcgaPlAOiuifYt/Wct1TW70vU6OchBicwLtVhkZJHlh6746tj8ybxnH2j
z2d68OvzYlUqxcMSdIt5dUAQG9L4QpeIkZf+Y7MDbSDbBhMoWJCrXqIuf2CHSRB4l9aXVAXKFiaP
TlPeKSOg5KWvkO55z4BiBGVjZeSJqn9ABtcXfjwMj9ri46xTqTIwd2ryvE8URmG9WMOnYXnWuTH8
iS5hVHxzq657KQYb7ujDxuQtXgqVUqaxgDRP5W7u0OEN0tFwMBTbY/kD02zvNAuhqwlzstCU37rQ
uMtoIFpGFF/N/BA2mumvJqwkYlh0Rtk2vAUjPg4W55nVZMgxIBEyWk+Jr4BjmOijXmffYOlKlZ+h
YCsF/O0OjqcpcVAnMQvPAJO/KT5VuEk9QxvCQD7V3niPupd5DI9qwvHMUgND55IdGDkRyhAbz2NO
cvfgpF5pWtuyzzwu9I0IFVkzhu4tBNGp/VgXtADNfAMUf0cWe1bt6lttGMwK90mvMM9PcQDUr8pi
a4HJJSY3kgjb3nE1bvCSxFu8/uN2pU4/JqX9WQ5/+7gbtsRDiLRLDoMRKrM5xE32pQ0rCcd0upXI
euvKEBWh8W1aqkr2lPWT5JeatikzOuYUFf1YNzecPxzjQuSQvGLYxOq2NnaTIUUeoSu3he67J4U0
h8saJ4I5wHrrz1FtqIGdObbHq1QhglevMEm9jtKPC5aQr0+g+JvVXB+sNvqMRsQRqXSwRV0pN9qh
/Na16MbEs3eTriBiPbnOSDj4nciUsthIU3DpSOT2FSt4JRmuJMX4zN6kOrut63AqyjCQ7F01cjhv
EIl1tJ2m9Wh0+aOVGrgOIvkZLvvsOgVLy1zIT/TA9w02w2xKmYzPryh9B1GchjubqYALPnE3xyrx
NKaheEnvbBUnBQ5JMLiH0oB3lZMAnWeT+pZmAxFhDOZj5TVvCQENRyXAvP41Z+O219V3J+vPaSR9
WrF9N5RVmPtJo0Ga1kYr6mVN349owdyusndr9qgyAHEZzj4pLZqLKcWXMXZntUuxswOD2oxmuyt1
QqQyFjpIr8sGb7ZrauyDRZ1OQSejEKMrvOWSodFaik1GThmCS2ZziJuJOfnvHw17cBhS0wVIxYdt
sPv//sjv35OmiX2kX3T+xCf+Pvx+gKgjrCv/PPnPR/55zlKJqVCWZPf7Gf88/1++/e+Tvz/Y//g3
MPKPGrGvW4iOPdFF4ruzw3b//iPrPqlq/3zJhsQ0GxMVxXp4QOH7COWo3vx+4d8H1Fs0FcRv+M8D
Uqf/+teh1eJDI5O9ESK+H+yP4vd7/P4r/b//0389px9k6lSOyYRFdDqIo0E8YIQgoC8JY98g6REb
k3jy99/8PhhMBg4zwAdwLU8VgkXvf3z+P38dM2XxQOAxzMhFKsU/H1EqM9s2vEKVAGHPhlHwliJ1
UcqEjHTxnDXOmTfRK/GyOQkBlHe42tGjwxrEiBATVEyLVfxxkKJbiaKbIVnDoFM6dzoT0uNqnDlP
ANazA/SUFKUhzWX3QArZ/Gd60B6ZaF7pCE/eeKRyidzuudgSEF+/rq9UpGrqVl+ly9GR1cIHZvik
AL3Ri0f7RHJWah6wE3HzuMlPenUuDFLW1+E819ZD/mTfNCK/v7SUQdOmXU4K9bCX+wow8dqvp83w
w/3LWWXIXBVFwntL2/1YIY20dsnHxMJTBHKxNbfE35GKxR/7L7jRYI/x2EK4rsb3Gcnq6iKgHXzt
szuH9De9bqu9spS4NLFydImgRsKX+ik7ophWIK4UPkGtKt6fR6gSA1vaOd/a/UZ50nVMoVtIsr4e
mPZ4gepzy6/2DdNyQpgGJrWNTNJJxGE2vhYHmp39prqTgNvmJx4Non0IfFvjvaq+oYWaEQbZtLMl
cORIAFybdMkf+tQrRhybLzPOe8495iHZFtscca60czyTIyukmt4t2+zAOopQMJN2EMk4Wh9URGv4
8wjDgoXCw3xP5Wfp49ZVZOD6644GpHbMH4t3Fuj8huxgB+X7sXxsHkgOg50a5iDvfFyarkqR61pu
8eFs3izniuirpum84N0MD/mmGHzHPADVA5WFM3cTU4ISyGihWi789ANh8K4Nljf9WgdfHEyjk3Pu
J395K21PesfWdIpU13h4nT31SoTLiWnbfKgDm7OL5nM8dPPQuwHGbne2f8s88JHwlWrxiLaOXLlb
+G3v8e36/U7/Ez7ZcL7drXlLzvBPv8tP/j9xrbWv5j7/TJ4ZdIbf0rDpXyHmcKkyEQhWF2uUK14A
befgKXxHNxIeFFQQ/o98K1/JriSx2K2Yh+ylYHYrDqN+8h7++XKe7Zt9k0fczV4BU2iPO9+p/Ex1
VeNGE4nAI2sT137ubnViFRG7BtVz85O9k42ygSWj+e/V5Rrd3wx3VlBpeEdLcZWrVSHURMyzQ+DM
CIcOO4BCm7Azb/Zyd90qd0aFyXN4Mi4/2v2ejHvJ++nroGW8CTrHT69JIPHdFW94fkr9wfCVI2FG
HGm58R5mxiF/Ws0vuJdEsrZHu9gJMqBCjfQTPZRXzNyn+lphndplz6ii4D6y4mwxGdPc5rfHqHiU
ks2+eu5pJr0rq/8fz9LQ2EQHvK1jTy/lPqDPVzbMJHw0X250WFe/eebrptdm2/zgzeJa9vpdYhD1
5wP3eelOnFBU54Upt8cWtnjrFxfb1zk9zZvWHzcM3JPLcG6vPdpTlpDlap9nwuuTl2Q37/HWbX70
fbtrNEZYgEN8K/jXlfKTeVvHyzmjutbit69fTN13kmc/0fNh/wav3aX8KOCyIVvpfnaWLqFPzijJ
AXTtxO3Mm8lVdoQ8Fx3Ei9n97BU+PD1nQQaFprzW5TmM9hY9jkNUHOWD8SUhlvWy/fqAnDTcDSZ3
8g43ZnKJb9gGCWKozgR1vdMkIeTlNQkiN99k76j2Dw3doQPnHCz1G8Lg3GqL1GQsHjZT4zLupUoJ
5DOC8/i4gSeP0KK4vFf1TX0Y/mIY5FVpiSL01maHMp3oU6gHyQX4VfPRXZK7iFDg7vWn9l39xhMh
Ky9UurSymjFItvQnV1+pcXSpm9rczisyBs/RP8Zvo/PL/tz0G2ynjvu++jLeyL+JfEW+8clMzfRQ
AkkXo9lkz9ClX/Hq2QnPoGwwyj1jcjpRZMRcY5qbHvdE8VOhOcBm7GHz+SmN/aoGWBBZwrBLuc2Z
i6Xa8qoEUC24mp7jt+Fh2o7WlVdnPTZe5ZHN2H7aPjEwnI3wfmv2hsxBvj5Xeryc9PFPdSZV55lB
y1s2kjW0XV1O48WBuzDCKU6ayol7JAnk8q7tuu3wzHAIwqx96tVAuqf0a5QNfjmibYTQYLtWwcxb
P/2kPuWV2DEetU82S7bAxpuPIJRZHKZoX723rMMGf+U1wGL4AAo338yfC5Uq5q/ap/3DAu2J955W
TfVRHFYXhI1ryN+az2FpNc/xZtzp4tqrCbwcXootqYO87QklXqreaVzmT+8du+BH9JA/rtxRd35E
+ad95BcWv/SZpQdRehLvuN8YB7rhvtugNgXLsyNp6/c/tEXrJ7iwYxRsumd8aQkxhz591otv5V74
8H/ZO6/c1tUuTY+IAHO4FZOoYEmW8w3htJlz5ujrof/qLqCBRk+ggQMfa9uWSH5phTeU1+q5ekZS
Llb34bTjSaD9gCnYgqCA7uffIrpa5u+qXjSCXR9tCWDJ9Kh7CFlY06LMxpE0Zkjd+XLHMBS/nAxs
I6/ocgH44jyfIru+MM853sJDswPH6EZ7plX6Y/6Dda3BD2s5ozymUMdaaXwOKI+TlBucd8VN+oK+
CGPAlb7k3+JgsJ3n1rextfoA2u9GVHzSe2+BY7kkhwAiT+l58Ce0DknV3UFvfKfAHIkWOpT8hzRy
ezHaQWwOkl9twFwGdHllPNQGUC7xJX4CRbvNgQdQUDvIga/iMwv1N3YgLEUH5dh8pE5js3myZyD/
hY3bl3GcVgQadl50HD71Qx2wDN6iT+znj/gmHyOPDjBP0AbfsJPx9bs2Hfn4Lr9CojpC8QATCpHf
cP82JofNyZkNr4X9+nLtdyZIDZqqu9YaHxic7tmUfB6hvbjbIAJq435T52mbpo0/UjXa1UcToBXm
y8oOwKy2A56Wf5aEaOx1wJS9zocSw8o3r/VRYC8kaRAkihWEQ2v1gZQ1AQ9fxWK/wB8doQBwfgkZ
hrSOHp5GGrKKJ6HzO9wNqLzTPab0m8C7EEVch1wRkQlNPaaJJz1mtmH/+iYmRPujI/rajtjzblm7
BSpo4fbWDmYIQ6548JKHj/YCSsi6gtt3/dCjmuWEXr/TbWb5o+IkKFm4022+hNMlar5ywy6+G+EJ
HW17/lHIJmUFR6Aj5MhDXNpC0kH9v0oD6o1N4QIbWKsH3WYuozuOexjdU0xwhX1vfOYmk2MIaqeH
KxyuTypKbGIAtYrjijIVQF5KnFp4KgFEu5mAI/G3/NQi5qKjNeXJMAARqqf2fQ731vihOlQSYK0e
2Hakfe6VlxSg9V75Ym/jPCGQlgwsKaEoblnDLi1uJaQPyyNcaZ4zjl+0b6OAQJWFd2HniXdTfBh+
G7t5hj8v2aCNCUoIQQmo65HNAyynoz2iwUo9HnA1cmewGr/X4wgqNcSRGAKOI2n+2MHddVf5mX43
kXXm6qwxpy9vwPqRg79Dl6g99Vf9xY2ks/XfyVdMwoj3Gu+anfGKjFkgdrsxoGIimxii2BT9qa7s
ikdJYwojtOxSJG57vBF8mL4ICM6UoCNHx6NrtavOw3aahkoKwcvW78PmAgmj96jRi6AShOVrCUWT
LvV8mNULJZU1B7PkCY8hGBhgDOfsw3jDJ95UH+bR4/GNPygf/Od5sPflHCmZq3LNPmdCXQU8bXhp
JB7HLg3qO6EL5UdxChoAlfAORhu6bSaAlyHHeMmw5PNYzwvoQ+6l2T2pE14HJ0i9sq2fl4MIzdmt
11OVXecjSMx4G7EeSZ/8GIu/uLmnCRIbzgekKQEZGcIi2Q3RCNkhisn5/JYW9vDQXpfnCiYrjIbq
cQREirBJ5lBUEZ+7ZC/0UM8AoBCkBQoel919EV7C+R1uJmBJNpccncePXtwREb4CAtgRguNa0tny
43qZk50FrBTPJpcAA/DscCFAXY+Fj99Nrl0oNBqHgVNAJMSAqEJSdwbut9G5neo5vwvZE02dw9IA
Xw20L7in8XTNvaWif8D82ckDCFRH2o/1vi1uyJujHK6ET3nqwRwnQysxmdjCF4XdTMbxDxvW6gvx
pZ2YHw2yLeU6SBfCGc5HrPHY7KZf8xetVKjwY+uki2cZAOu8DEByXj3FKAPGgoffJRR0sXZVHs2F
Jm004gXL3gaBYae0XpkdsnZvFEdwz0WKpsY/8oSJffZOLUQFrAJlHFSqAmIdFhnFb6dMHWSi8gw5
QXcRTmVHJO92Bhgc/7JNv711wWm4tHzaMRkuVN91/JgGpbHHLlQ61OkJY7YtCOMc0Rw6PXjaNR7e
CpSjcWitp1OG+3jYbVYtjwX0F6jqidDYOtBhYkT+A34CbCt7ZgDWL6JBuEP6Ics4l5vsWmT+MjjQ
40aBdskxZh9UP03j2oqAiw4c2RKQF/Vr+oDXa33VSFSTy/xyKsma/SuHewW4/LAXrxgl0vw64f7B
7hUxVAcq38svm404OFSCJzRoOnyNXTH31WSP6GmO9Y7XFzh37vV6V762klvEcAB3xO52AfeyCpL5
iYtmz8nNnVIfImohHEWbFyC9jvw2C874xPHA+bTrL6wb86DQwvYu6D8TvzbUwxG8cPp7sad+ZSNK
/hB9Zp/96aMOqt1H/aPs59dvzNL0d7yD+h+w6AJ5Gklp8pmwMS1nBuHVIKZhir5QFgCPeiWX3Sfn
4paiH0CNncos6d2ncMdAfb7rPKRPWH0XuD7pN2EXKiEcY8bpCcqJ4OQZG6oZtF/jK3spXiE3PMZo
sVMxbP0OWX+XbhJdZKJUvpaX4pwduKFdf9f2W/HAbydvO3ipun+lgsd2Q6aXHcpLWe8RAfkBzUxI
k8igEcV9oiNzCeYdNUTcUz5gBSJ1ElZ4tlL3MN15pb3gsLvyQKlK8ArKuork/Smjn3uNnWY6bwfJ
fGdt8Ulk7n7zzDZW3QafBZdxfQ10DfasU3ln8bIic49eOfUC9nRY4MNO3tjN+9jGoW0OpFMM+Uaw
l1+wrj8F579D9IEGWHFocKXxqEX9E5+lG8udTylIGq69M2Q/EOGK3+RW3Ixj5RvuJrt6/rueaLyk
36K7niyPY686E+TX9R4j2eFSpu+rcegAkMHKRu1xVxSOmT5UlBAIi7eG6fCM/YNtvaZv5OSGJyGZ
v5d/KTAJXzgDFt94Pgw32SXSYYMsPZM9k7LqfGVq9RcyVemV8FK3+3dFdFTKBd5FDBhxPAQv1Erg
GVB5SryycUUiWh5OQkPKxgOZAx6GpQjl3qOjDxkPKUg0hb1KpSO8Sz70dwhxrBqE02Rhl50JmjTr
6ReUauTKzzOWvChqKm5VOuZ75UuO6RtVQJohZq6SXVr9khT/pJ31yodjamIxozmOmw0WgsaNCEMv
csUnwavErXqwaqce5/Dd8Dg95LEno4kX74hmVeVahXvxXaf2oV9N1tcvEygIfe4BwdvEZsvCVRKZ
KCf7bE8t/gZPWuwL32ENUsMuAC6MbuRZ15EmjmojyLNrHAjWpffafGv+dJqe4mP42j5PHJgknQi/
d3Zk7uKbHfX2vTVeK9GRKvtzPqTtjnLirvAQ0nFGQggHI7sM/22vQRLmM/w33isLg8VAws8MtnNy
n7IdXoesxEp/SiwIUlTtT/X4Nn1ynvExH4WvEQv176/1vwJZZY16EzmbKvyrO5qqdvaR359QVY5O
3Y1oZPhAOBkRWFk+9hRe0a2r8MzB/HHXE8dSHeh+ke2MbdYsznXruBN/laNvPRKbHwuXDJO+qDNQ
w5Tf5ffUYyDF7CF6QHJskL1FPmZ0dGGLUYPxSCY4nss7sUDxgWHSk0E3jJna2FRAKGBQ6WGf3qEp
DXqeYsdv2vq5lzvdecFXoUb0+Sgwh+ZAoKHRnbHWQrUtPXUZajT7wniuQ3dSrxW1mldqvrUBGmY3
E4ea3bF4MfvL3D4y6mdYlfVwzEZu9WK1RAL5V8VB0FCDQxsJxuaxME7i8kaFDnC7iHpzCSXqi/+o
yFhAcLb/PSjhsVBgMNTPlnGbu6O+xaF6ch13yr6u9ghBQPX6yRHWR/vVrtB3RV3lX3lh1n9TG7FU
f953Y2Aabhs6bGinDQpPfQRDtn3oIZGgOKHDG3WPRniEV6eQXSm78J06HSE8+OBXIl6yJQqW9UEI
7YAHDUmjeUaKTwvt/rV/5X9bxW2vvVqPMHYqKs4hzpzvSFuQeD0w7+F/Zv4o2WRvryPbz1ojYMjq
Si9kGmb5KU5o2SKMgDLc4Mz5mR2Vj6F8TdbGYo7Z1Ql/waLuUy+F/aU51vTCm32RXEJcAMIzXCLy
dQq6MgrtdkG2uZtfhQeOIUDv7DAgTmj8EEQhARjtC6o2vpw9JJnTjt683x7IB1eE5gFg9ohEN92y
aE5E0GHQYDLT/dsBizPb7Z1cvb4XZDU6VtpfPK3xlViLbQ06eLpDIIf+7nAjLg3fIcp9k7oQF1PL
ZYNMPLYlYy+nRxKL429eO+F7ot4JMSFgJPSEOvqPX+xu81sh+SO/o2Mjd5xoOp0hAKZ3ihosrQei
9jzoovMCanzChTCIX3Gbnb8kmtgIalGaCSUv8wNS+92cgBXxRQhgr+LESrsBqTBA0z5hhZ5krpBc
OtMVHnjISYOQG+r4Oyx0h/P0rLrLAe0X4mqPRaZ89XewZCcKHg3VGgJQ853oHlIx31L9JxUipJCo
WREj6IzBC6LkEPo5B4CxKGCiLwOoqR1KC/9yyyOiynSbkjvcj8nVQmowhCUgIzDvGqkq/U7aa0kO
pTxHhzR4E+7URNky/CzGIGyTpGGAVH+cfiPKOf9UDsVm8elIIPZDWDWlPk8UYEpGipQdSJLC92U6
K6/lBerdhZGZ9mL6Cg2fufZkUqHJID04gvg178z35COLArYGrqZ4nr94J7YVdKKoS3HCT8MlBz31
pJPUwu338BqBky4fZTa4j/g+PSTA2Kk4voQpSYIbntPsYmg+b5Z3d3YtmSdDbnFX9uO9eKGTrC0n
SFQvMZOQ36+jEx7H/RdCD9Z9PrKQKVaDBHswz0xwKk0mh0+FIL7s8kDYuwpCLDjZur2lI2A3Jtcy
d5jAdosvZi9a+1osULs9mqHkr9kTv0thpyG4yICje4w7ozFuZE93piREWt2AxbrGRHyNy99hgUKA
Dk0RUJcz8Zhan7eyyiCiOKq90p0xg9J6h9Lfg46BvEuFKTlQa5/1jxLPumhfqwGRc6ccC+1VYOvn
moXQKVsflkHe+rO4bJMn2TIPtmxSa8AvQCSYlSW9X5dxQCCgv6xohDYuEqMCJwFT5U5goqKGQbGi
2nP1XCvvzDeKxHymns7oNhRIm+3ZcL+98swHspPxPGq2lPmJn+LV0GlOKbtUE/melKt6FjHjkp5S
DWD+uKexXrG84596/uGhDtM7f87nbOmKw4PuSc9BoR95rNwR94UpJsoSCxRuZc8lSfTraYHx4xV4
zdbPMcbrZiKApqWEkeWeZ5SKDuprhEF4YmIlagJpoNhDXlwzipQoP5idvKc+3zj3QgFCyht3nVNs
bLIXyv684PKprPdbOKLxI/wjz+yUnHyk1FLNgbvdJikKkqODw5hxr2SDKP0TOTKonPM8VZmLpqAB
65kVv9lx2dwAo96PNnfF3GoJmaGUYt/Kic4uB0FEsEONHe4mdPfcoUX5YcE78tLv2AOfMFYYOv9T
Kduj9YDFxnZuUyehVDmY7jZpTVeX3pgrvKTkKuNYwyL6+2Q+weoDLgHCDDUNdcedMSdJT2qsLpio
k8uFcq8LiKCeZNifUQlC6BA0HpvDfVkPPFb+ns74NqCRzR9x72niMIzcDpNecbkqFhE/4VcYjsmf
oU1ibEcUwHyfbS4t7xweHY+Aa4RXz/2vkMYj7G9s/ojrZRJsg1QD23RKkG27bQDJQREV29o34tKd
wgPJRpRz9hAlUWhBq8VZztMHHzze6RIIZEwen8vt8N/a3XlDnTKP9sDwUBfOyJpV9W5oF1aFpgYs
+UI59low0BXQxJ1KE1h0wL8xiLzZtjASm4WKp9rQ0Kx7Mo4q+Y/pMbAsED6DX2TYuUNuU4UCjQae
39wieS+wN6zuWtwaYJJb/wAYKNGvM25L2ZasfbE5hngzXV3LkZ70HN84CowUE+7MeT48BPUMB2vT
WL6maNOhw25cuZ+JqUQ8iLDHiWHgd9HG2uYiwBTKz/I2pTboKxV3wh3mKrDO5+lXa31wozxlroLf
Yxgk88AwrJQUkN4zzjGISeWZP4BrOFkn+nXMD4ZyRtyr8HG05ZPoucdICifoa7PUaQJax2lbfQZp
H1fFZa8nGhssi6y2++HIJOuvwyMN0qi1t7UIC/EpB+I584zRpCVsAaXj02IzKWajV+woOLmUPlfH
OtZil8hxHrwudUULbwIJeb3gcbUcthNruI39ewpMDPJoleMpeQbShlCxiYSGfMagJEZnpvQrMaA1
jvkSiLEMR3vNE7VXxpjLHMMn1p7R3XnJ7W4ILkg1yZ64PJT2G/8OY+eReUuba3uw0REmOfsDyRMI
x7UO/h7/rnCp4JQK+mm22TwjafKfJ8xeKvR7MJU8nwz/Qqx/WxtXX/NlDsC6cWcLMrJUg0WH54MU
Lguu3LpOdntVX6jh8TS61d20lOBn0tcu7gakMMHlgWE9GyNiJm+ria61ErtgdXIAnzxYdiBet5q7
JVKlCzWYp87fZ3hWwpJCG0PeJgcLstuh5+RRk/vh/hhXpmVI307d6pNTfrS+mlvIPZE4MRmRfNCB
C2+XxP1vgCDI8wBZdTekmI/T9Zabgo9M1ENbPK/rkY/fJsFIKdMeGc/ZpnqOAoNKlZOsbEfnQi7R
YsIpmZLabhiX3WQ1ts/uaaMvVshggR4T/Y3FaB3jb1CqxeM2XwWbdx7NYNG9tPwge2CSkeCSA6tk
bdX0lKFMMp/EOXQb4VUE4/m37Ew0VsbtSSs8AVR4OSBvnJmEFkoHFA7CLo0xnP5gf4GocLcHriNc
jGKorb3E5A7s5cC76DCCnnIQHguX46jcgPQ3T9TZQHJY5lGCsCvhXZ/ejDz0WQbb+lHtBvkVKMHA
767YvFcD4qIOQ900x7YhqUAkF/CxPT2ELzxRcZOK3ONZzmizAir2EBQauz2CUEq3b82vbV4rN8aS
QqtIQ5S2Z4M4F4V6QC9CjgYCfFIPwCWVXHagkjIpcK7C2p7bspgH9mFZttj9SfGbBwN8v+xYlh3S
Ix/3GqYkPVwql+25Ug9MQ+5ijHwSaIFAnQXausgg6R+kuxgjW/FDjzGHgGYOi8ftUx8qBSsNRKaZ
IuX9KXyDWGEbU3+bg2DtZ/OxQIqNZ0p4Y70Z7a3uHDCI20waApDlCv1TgpQzfMGOx7MeleiBzl7U
HMf4uJSws9/G/mnrelFKiN0YkhkrtD2wV8mUnPptXrMWNy2TT8oIFm0av272TEyGgikL4p+SFMaJ
ywMrUKPWR5Bl7FgiZfTMYWRWyNttTbzJPPIjtvYt5oiD7iZ88dqMA94qip90bqEOGDVO8lLktD8I
2SNSZtD+uAt+E4Od7aXuoNjWAoyMjzFga2M3W/stkmbdC2A/36mI8PFGh5vGtnroOHFu5xyndiUz
G2n6L9sGsp3ZOZU01JGgDyBX4JSlx7QZtBvLEnB62L0g18q41+NB5q1Wt0/crv9mwtMDCZUbS7dP
2Oww83Dj9HHmhgA7sCoE1A8wlRd9qT/ALdmtIwMGBmY4KhpE/L2weCKlcxjnwo3RmTAdHI/quqeQ
w+MWyltIxMXG8rcZsVjra/7OnGFJcWXsROu4DTa/xGRmM2LnYIgi0RfzgEFj5ykAraCpxkLmJhOn
+wQQwgbFeSdoAb8++BN5M/FybmPWQABWSRe2sSE5tyY4Y2JzJxJhfDJ3ttiHs49iGS95hgRnrBZx
Jke90sHRLMr2W5OBYeWvighiDpjxM4qCzkbJSecJvuaLAJZM+9riPd6KECTz2ULyFWtFE4Aw0h0I
zDH7kSYSh4A1Qz0tVz4fwQTQkiES4+6Nbzb5K7VRknXy1e34BnlC+XMTaLW1DWbQd6D+ApAWFJM5
nFsqTCi6reiRCxJmnDP0XLtT1XJniWwempVQFWqQesdYZ+Zhbq+FtqRbNGqQ+/OSDbZp1g4FtAYl
sgh76lmfHuBSYs642d1rKsUmtD+cIgPJuUxi4te6eks2iXNMIZSD1UjAyFJAVKWKuK+ofqQ9NIpi
83JBgGsXik0WiFNMo1uA1JLobekKLSI1SHyPh2gIo2I3yTIraVIQ2RXZxGeLwlmrS9NhabNLjeI9
ao+MSDepz5M+5XYUdgbEipmdq1fR0Y2fGtUkkdq4nLh/IJW0aj9tEX3iishxpXA6x2vhD4abEtdE
EfKrGaBpxI4tpDUN6T6bSuXp21/+/Xmo68umU3f5+6c2w9HVUsT738+KIltQ7iAi2mhBpTz3h6LT
+8OEjBK+quMpkQFRZv/7ixytADH/XveoQx0GuYZN3bBwW7VuDhH63//9Rel8Tas4SqalIdwQH//n
F1I9/TZhWLuY49AE2r6045LnOCf/r9d/340d068oi2DpQFEmhgaK8e/bHBVw1I+rOvXLcj0KDchO
IWsRD1ShBZeGwRpBfxeAGF7T/7laEx+OQ9tkyLT8fft3C//5w+2vQXbyk//5xzoLg7ElB+s7aj2t
ARLy75P/vqR/LNu/y/n79u8ftbp5tUQ6ibMCWykqxIa8kpMObe3//jJtL/+Pf/v76d+/yVgSKame
+IoxnQojl7xyjBqgLgiNTymJXBwJ7ADNSyvK3Q5FFsPp6W/IUYcf3KghVaODMrdOQ2rqrgb11u+E
+nmiMrMCFtPMrbyNB/JUzv+6HB3YUAi/IrQYiAiaQxVavTs1Go0RlPeClBJaakBZrscSYQUBoIyi
rqR+G5EOLSi0abCBXYwOZpMBjr8ReXbLgDjOMl3rngN5FBHVxCwNTPNCSpTDaN/YhKaaOR3aQegr
m19Fd281CoJaK5VPIq2QhHQdzUXkis0m9TW5phFCkURt9dsiS9dGRFdGUQG+NhNe4jPhyQLm0Nda
vUKKddBJCajPQXhX4hy9A5UjrRqHxw5cZU3Vyszy8FwXQ6CNgZhICk24tnHCGSGRwiTXQtV+3+UT
dahadS3IfdjE8aSjxesweHPaoQSwZ5yySGrJyJufeRA4oCPCIJ1qW1TTTE+FjG49hxDcQ8OmqxDD
RCcrFOjKrHndeY2Jv9Zmbj2N1EctUfHqCURIIZFhFFXyUol9AJ4+0ScatCn5c2UYSSCtYJDwaktM
CoQIm4S0iYaPseKhtQ2WdYn+oljkDuVMtIkJJJHU7IwFjLb5A37gADRzBPGPYpwSvzVLKJBYxoj4
DZXq51X6haWBp0m4EMxYSdqwr+EPlTRgBopVekg/ChNF1PfWCUwbbqwrtsPnopHv8pZ1QYUITEqI
QL1g0Bogj6wLUumsmlEwfDGe3ivcIhxByAAFCuZpQLnjQeTsMob4UM7RSmAP2LOOs3ejJxoVtS8r
tTT0GTjgCg2iaZ1Er5JOZgiOeQgEeTniiTijNVQi/6GMECVE/J8NePm5tIX3aL25SL/mZ+hgUzWN
6CuMyrmUaxS8BhBSNHqhoKxHJIjfGlkBSoCiRj0gSpdOptOYfo775G0qL8jmWa/oiIyr5lqIWx0x
vQ9QCu6DodawHMSlWhPas2Fo0z5r+g890iQPgWqwKixeuxGM2yAlnHvJkjg5+pTbJCLPSZD7ymrj
p6zXabficOymqvrTCIRzUaF4aCQitTKWJXKLBmCGoiuDIRGPsYFQ9gSSNl2XAqQSCnxSOrxniUAX
aO0zL5U4fxf1x4iMaT+1EPugfTwoYyYflAwvjCon+l/CT03RoXNk07kbcflZnnAqRYsSJ962bk7w
afojvJVjHkr/lKWDQFNTOOMIoNcAIKnXjpompb6Qjkg2wDwqpAYd7kekSreacysfSsAR0PwCE+1I
f5QXkqQ6ze0217sDDCmk8ELtRyyqAu8/3Q+lnJOg7Z6ntvyY9BxK2yD5q5I/bDMdpi5u3JqQyycj
Xr7MrMaVJYldM4byhjPihCCGPxN/q9ZeUKQ9Up5QmnWoNghnrjhiT5hAcY4g7544awjZeyIr3kCL
wECMBgZsoxmBMBBvaTJeJnJkHIp65GAxwsXJhrixIQ0HkiiswaSUy02N431aa0emSPGVh/IZJQJb
7qv5WSrI4wZobvpEZ23qKBvG7bvazXtkioTjmgDTEDaCZD2vEaJ53fMi5nOgiMqpYWgoOYL+jmIL
aWHlF8E05QbjCqlAi6hIkpaHmf4uCtUkQihjXzRVeW0tqaPysSZBmyjEhBWFqBan8HTTI9RrvKiE
dpwD1CzADcZ0kQUPIqziVAo0HbHR7wv818MSqZOfhBaaxnJZ4qw8HvS8Og1JrdyGJn3CaKrx2Iyz
QE6f9agSH/qwPmFxrRxl+ll6lshP/TLS1AGK1bWCdJyMj3mxftBySPYFVpZLjEWSrMTPlRNBOQ0q
8wNXyfGEQeU5bBZc1SEdwx4QP/MNIiGG9LNwpUHvqE5OmRS/lPpInkcnY8mlsySsbJsmijdCZmBs
UdQvzFK7boT6rBc96fk4ETdb6DwmHdpQfaTdsbJ18xUjDSilv+kcntIOd5s4LnJ7rQk7qynpT8iL
Aweg7dKotIHQMdePQzg+9amMqggMHRoPW4kE7nCEIOQ5ybCqNYp/nYFWJMT+EJI6JNBpChA7ylxN
l1/7IprQ6tKw/htr3SsMJPq1haNWlXVPm0iPjFb1CjF/kUaEgaNuuQlGRFNMGVf0RxDyrKoS4qPV
n+RZIbZlaxnUUfYmUR5Ocl1cp2l9nyuUzIqOGkE2K3sUQU5qUkd+vykVVvp0V6kaXlID91Op8gUZ
vcGix0rN0LWSUucCxEVQYEbLYSDPY05qgYZwr0FI6nSKCk0v56iax5dpmU8COrhCqlsuLgmwIAjo
m7ppOFHBzkspFZRUKH9KtGnQZnOJ39XPUIT7zGR/LFWJUrlhBgkR+r6IgHXoMZppi/UoQUOOytai
ZWKWALgdocKwsx67Z2zx2NoFqoqSTrK1RuZ3shJtViZeRqj17rNWjlDBoqSZlYYW9BPei142kxxK
I1CTPgZpWvXU5syGNSNKg68a6Myv6XiG9Yit0T+I+zuEVLXPen1rWpwrUKgpyW64fx3Gy7payXmJ
L6ZWgG0Y3hd1Bsy6kA3Ix2XFN7Rp51MrzCK44Z9I0wnMo7Z/iYXHSQOPnlld44Xp+JMsani36CyJ
FUJNKsIX5ygav6POCH0hULR639S0buV+pgywVkFTENJnEj6bLTKZWtZ9S/2IchzhRmNSBMcY8C1B
u4/xIe9bFpbxh9F1eJ+vvYuTE+1mKeQIWrFXmM+LkuAhXdNCNVPFmyTMKyaDJIc0vK80Et4sVuy5
2nxuY+O9TawA6dF3DpxH3ZRxZdkUJWp/Yp26dRhqp9rKj7O09rDNtxqTWN1nK6kC5GWOmL1ykzIE
X40CvWKptAc7Bf6zjs9Bc9JwsbsYydCgWJtT1l8IWKgQmPHYudJcXxSp10+ZResVkzAni3FHndI1
ZG/KvswqTE9tOIAOSjMfF3BKrrOGwsMkVvvJcGJMs0MMGaQZVVJjkV4VPbusw6Sfpbx9gbbOOWmC
3kwhpGMAgqjcQnFvKa1rpjOUCEWAapKVHVoH9DnFqXZ06UbFrM+LjoQCgfRVLM+oGaVUwHtqdXqt
uXnUHdJxbF46YIteTX8ddYdHNNcoX6g1Q5YT0I0iXfpGKikNt2oJea+69+lAOqxBuIPRFeASKweq
ZV3RNkv2Q7r5sI4llTOjG59ITWu/g4YNHJiXBRKseP1qH4sF3C1W2+MEyZiipfTRqs2lqBTU69e1
t7fFoyMGRvLIw9XQMQeTS0iKrWGpz4un9i0anQlhhMDOlA8tnuPUQcJU/aiIfV2E1n+LtqRnL04F
kJAWad9mb1gs0lqO2MYUJnhIuzafBnzRxsK0laqA78Y2WU4wLRQTrmzYPSlibp6bkcpuJVd7jFqg
IQD4LCVNOiKo9yCKo7SXEYfYk08r07pFBUDXs0j0ZnUFzgggjIT6IGVtdhsSK/XRPg4xLtfbfVUZ
SPrri3ISMciRilGnapaEtqXNgT5BPzKxQNmZqCHAyxtjzquMmhQueKq0KoQnvolEK9TvJXoxMaK2
16yEO1ZJb9Ebsqo9mlICLS1jzU6dRTkF8XvOPFkMHxYj2/gCtE9CLX8WMe3A3EeSrjW+41Sqqfmp
UbG6c2fClFfQglDRKAQGmPp4O5T7uEfOWJN+seRODhbevVROuo8BV/JVKDtKDvi2rBWS+y3Ibcvo
ykNLGa2MuFnRjC69wuB22PQ04kpiqInUq00RGBmKWI6Aoa5Xld0bbhQLR++IaXSdtkG7AEcni9g8
D0H99ytil/BfMKfBDy06m2J6kdVJeCLdVTg7v9cWiUe1O456QsXGpNc4CI9VaQToH9MeHOhqiiHH
d97TRccShWTIQVj3e8piLLmzBMdptShpO2zy0f3bGM4vlB000ieTXU7r9pXRNhAorPqEaP9EQyIP
MpL7g1G37C1NfOjo9AstcuDYfKGAj3yuCaXZF1aMIPtJ27JQcUT0XAE4iV3XgOapU+YgQyUF9ok0
FYFR9MpVncZgpDwyRmFyjhcsYlSraR6Yn2ynKd4sCFCxd5o94bYu/MgwC/AvTt7mhGNVjFmNzBYW
NCEs9KG59Fqp8jpgr53ENrroEYbFkWryC+17pUyK2y/thzjhzaIlSIarNR4/8fomJeJzjIwkBUHa
8qY1hcD/afWHy7LSoG4+cBOUXGWOaFKCNe9q4P9xQ/cjjkfSriJ7mBPlLhjT6IsWphiiue7MrykC
fr3ENVANQccnVWlzHGVu+bq8rCtGz7NFAXioigcENZ/XGIvmPIruufbajeP3jC8IJUpSyZoyh8Pl
4mlE7VbuxEM3F7BDQJBI1QxewTyMZnaO25MiiR/tiiRDoVhHA7WBnaXpJtjb8bGzCjynxOlXmaCR
mBqskDGxtF2HGuVdS/I3fXqpq0r7WdV7mWS3Ym6bYChX2kDpvDWd6QR1FuXWTD3PHEgu1ah/Y2ON
+96il4duDZbl5Wr5KCihNC+BaES/5VNY6SxISIfj8g1HEAyfK2WvbFijN6T43lImSo/1mHwnVf5T
G1FDVbe5tlI4nEqwlCOnqoHbhdWJkqtv0iBJv758DqY0P4iD4FoFDwndispvlBAcgNtinHmV2nFv
ZAU5zdR7JTu4PUjzCe1fJZAjhYA/Pq9FNVJLMGhd1Ot+Rl3DnpcF2sGAcESiB9iLU3PZiIlTSxFj
6WsK4kPjxBMWnLFcX+D40rpoWLtxo76VlvWrFELlpUP3VeqMuJyEtb+s+kXJJSrSqeF1AlGRQW5X
m1BpVAE24FA2UPQBjM8qSiAWvC1GneWjxk43G2A9MAmjxxnLbNhQBQRU0x9Gq/7Bf+/QY6uu4YwD
Qh4OaguAmZ0mtMRPoQBOhEXV4i74d2kJzThBRT2za79KCRZUaHpL11RBq1ZsryqpXDjGr0PXvc3j
ul5y7WoVMI2zQch9ND9KsIuIKgmYtjDmq23xHkLe3fqsjZGN64b/b5qN23XSL/8PoTcZ62qk0f7v
Qm+XLP/EIwAX5/+8X/DzX+ydyXLcSrZlf6XszXHNHYCjKbOaMPqWwVaiJjBREtH3Pb6+FqCbKd2b
aS/rzWsCIRpSQQTgcD9n77X/z3/9+UN/gt5c8w/TkFRHdIOMYUO55n/9g/UmhfGHEJZlE54tdGk6
vPSP2Gx7fsWWtuVIxzEB+f9ivRl/ELStFPYYFj78rPM/ic3WpSCB+/fgbJ4A8KaD/+NjSIP/7q+s
t6qLHbhV1CW00D4lOdWAfiywoQNNTrzgtSekhEU4jrR40NfEvcTg5JALYuwOkFpk5MufRpB0q0wz
Ey5YoLElEwlBleZA3JGGU5Ng3dkcVfmVsWn1Q9Bn4YnYmULQ2DE6z1z1VfM+lPjLpjqfOXDQYR1K
XaPcuwE0ZNNyneNkpCQeO/4MsEULrucEuxaWei1USlOthvpTCXwBHRfpcdn7taFWNAAaPo4iXCvb
1fbLS7ovEf0tu2Wf28eYid9MYn91ExoYxej/ufHrQmdi4THBVnBtl4dxymKYDg/tqX++eXlh2YTz
Tyx7y29Z9kbuJ4z8GfN2Hy9J9RHUPd1XCFmrSSTpadmw5ErpYXrWXkU6tHBdB2Sp6cefe01OKwbk
AanaUPWl3Ry8Fm/QNMG0Tl1W/K6rUYQIbWKsz6YzSe4OlgWR1c/wf/xjE0nIUBZ0TpRRXoT3FmAM
GpMAKxhV5BPovzMJJ2RRXVNL9XTWdeo7Mb4j0u5ueu98o1ZCD6mc+o0lks/MNpM1uIQvjkN8JPfZ
B6+PqrUILCAhkZOd6jyj4cES2nG0Nwj4qMW7ZNuVNPelO0Dht9Kz4cxuqIr0KRaM+sVvdDmT++mw
xeCG7lxStlGYRXsRjPFBw6dn6zUr/6KVWOPGDyOT2YUZCzDcKb30NUlotnmqIqM9eyMK4kZ/93va
iuEAESATNMxZ6qFnqTD6Gyo3LkWF04AsLIQBSfc05mR0xO54tqinIYyotTtfU8FF7yrOzmZKtn1C
f703ccVSoruagUtoX1p1O+7jHavvuKN1CCNvZ5bajhskTmAR4DhJ+zOVMvNsWFhmezTFzpCrMzQS
a2c70+vymlv0HD1NbFIPG8TyBjJ1nINeaTvJn34h4M+4yPlTN3XwynJ/3FZhgByM16Z5Y4Xp/agr
VnhiogSFYq4xmxpIOwuqqufP6q2Q46GSnatr3+yp8bcTta1jLycaCWN7sdqKa37BdkSRwU3SgkT9
23N99UZQypVcdXipcZCeNN0V+1GrtnpGFHjl5s2x5j/HFzbvLk/+2mSBjUoHGQQDIN33uS1JUiOq
0WYEZ8QjfaiKI0R5YA8TkyxL94m5DVk4Vw+T8l+GEOgO54Z+yiHizRnXauBigW50S3zJzKul31gk
2jb2uysw4uHYEvtMTXNG75YhDlKL6gpZpLc4IMq9iByEPcQgB5GXHntKBvucm77b6KQF5KxYiKGf
dwtiqSsZI6vzimRafUtgfkHHhOioz5s++WoqvjnHNZhA/bM1WHWQ+2KStJen3ArUh5Rmt6lYkGwY
EjI4LQRQhgWE4N5CSQyiHEf60npz517b0mUD1PUtHrpuExh6eSS6rDyOFAV+7i3PDQ4urzihg8h6
9a4mp2U9SWtPbhA+oM4lGpP4C0QBmHsqnBu1XzQ/G5gTrVJJet3m55FsewTazqCh4ODAZmayJo6q
x+1kY0ZS08zcJIjXzfB5DvPMr0yw8pJ/QiHaz9GJUfLii52ZuEtTshEgmywPTZw+HWuBybSJjHRv
EMwkFC6lrNwlrRtsU42uaxc1L8Y0WsfScQbaU9mz5XHQiZFhoaYh1QHj2EMTFRn2aVapVmO4656u
8p1OkOPKrpmN+dm57koUkKH2PTM6F0XESraZ2mtKg3+Hfd1Ke24Vyy7h6dBp5s2y15fo4GAwog7T
RIC6asBLPZ8A4wyRWfbqPH9sRMsillbrMZzpvhaLACZgeZcdPRI/IRR6OfocrLKp3YxEETY9bXea
3mYG48JIqmHtN2B69U7/RrQI5XpCTbfGVKMA6rB597Wxb1tat2+q/uFL4uhLwv7AWszx9PZKBx14
zKD9rAZJFSpwrI/Qgcq2vDPJTQMDPdPv5d0xwX5rb+6D0wHb2GlU7J1eD/fKaMDHHMpspL4IdRPV
D2kOzjjOAl/zk5489uXQIcb5y9++POxCQe5wPCGArwPn52GoIzI+hDftl4OybLT5cKjBOif6+E6Q
A27OyDKOZmdkG1XMCJzJFUeKqxhtShzbgrMDdCGtOPpS04hTotKxfhAHh6xf62CFXgfbyJEQy23d
ZC1E4+rcqzym+0RSb2sNyUwUk2tPamAzLLMlqxhCP033SFbDUYgt+PbwSNYFD7rgSTQMEDDNkC1B
G6PJYLewqjsUVggils1EulfCcgn/PUEDwWamybjFIUB11nBxHNMIrEA8s6kt7gUQwJAfE8dpzeCg
X5vluXoicZo6JwU8hrdlA/zyz73lIbjX4piGWnvn+3a1DnKfe2tb7Jer/7d2+/LYcZVLTcZWCJ+a
c+SjUi0ELEtr8PrjsmlkWwMV8H7KE9KJIT3AOpJlyBFrHahfYSH3McWX5f9dxttfH+PXwwlI0y6z
0q2lHCaEJFJ6jXPw4sLiAipHxKtO8qmGU3nXNb04Lhvywcx1nXJEcuGbZ2mX5U5v1AehBcNmCLTg
pJvaesqKYa9nz5o3h0hBhiSx3ERbr3dcS8u16dbBXHWyqhk6QldQzNdg75UamTEYFQK51Xv/jZA/
uoEQTJ2y39a2zsBMstiJNCtEyeOUHfUZQJVOI79r2TXnx8srv17GlF+3rXH49dry1uUNkWci2uq+
GIngCCAt2MMoXS2PnPmgRG1SHn89/LlHIfVg9AztpeVToJh/NI9pWlF44kcKEme6U1Tmcy6uQkE+
UVnOhiPAZXGOOkS6qnXhnWkIOu2U1WCV/QjTTh4lLbtjWeQTKeLuw6KjWGQvy96ircjCCivtL5nF
r/f8u+fseuhXuebHv6k1lp9IMxSWsuzmWhcExXnzt59fnlsUMsteO5ToqDUDquB86RVFGvb3y25Z
WWTSOAOWYj1PIWQxoLdDvi09kdBAzxkW/3kL/fVw2esmk07Y8vLyeLnN/nqYwmpNu2k8NgPu80wK
UnVnRYw+33x+U8j083WkTIcWf93jxJMuYLN54whCXDm5Wmff0brojaI9L5vBhhE0ckdeJRY8hEIW
IK90KMcUFrnnjzN03ZsIdNmHXexhpajxdO7NEQmRVfhIrZbdwZ1vhYkm8+PfX/rtXWEb9YLATD74
8q5s04qcoqbN6LPJ5gG4nm9ay96yacm++fOVgjp8dVqeZdVSpvtld5ovFBlYebpfdkdj4HL99Vv0
WiESsOldnfycuLu8ZC1wJ7uKcf3nL//9mV+/0guZHi2/cXluqHXn0NrIfHn6b+8KxsAZf77yc3f5
339+kOWty2Ny3HjX8vjn//jrVwkCquEcWSSW2PbIADEfiOX//tun+Pmxf73867f/PzyXp6fILkU1
W0bIJ6WsWLMeDX1gjNYam0NhTHvRj89Dhk6cnHBwkLK8mpEgoqnHA9VN2WsUOmCm3eI1LpCVKndS
26wS5k56KO/jofjMUviDKfrXxsbFPAU6FBQq1luCXll/5OhHKWpBUKqDl0EhC0VE4h0tF+xN0MJl
8yh41TUJtEnoku6eN89GHnKncajwTNxR7qyue556p8dsID5ZObqjRiJ67+wTkb0n4l5JnSGuaQUb
vMPTzCqgR/KZaNz4LBuDLU6QkvnpamgQxkN9rddRTS5cB8d4V2TND88KCFIaem9FlPIb/bZwY1mf
nahBglpEMQVl0GkVEp9BfjE0rLCwNYgNZqKNTnOyNONgt9Yx5XLZx3VMeATHLanNU543LUNf+Abi
NwOA+70f3xPX20VGRgZhpOEWzoJPTSeyO9sIDmbJgjQD2uYbxs5oqPQV+GxDvwQC57ffLS9ZF8JV
O92jIhFh0/UrVm5t1XzSbOs7sXakSlHAoNy/DvhRHDTjYzx4WyPeqmokj69IscIm1iZIjPfYSx5c
ShOvXfouIJ+3TLnuxzb5miLdFWWFIygUNzoR410eGlBmRrtakVDBisNsi5VvfZlcB1N15taHPAYQ
IxLTP0QGpm1W2TtquHyzlpZio5h1Hqa7c53mq5jQPw2V/1oPbnSKNfouFE4aZKYNf7rsdpoZW4A5
1QY0fLINC3At0nC+RpzpGB4Fn9/skK4G4fM0yBfPJu630LXLZDEBTZmtZsoCx9d4R/JkMVOi4tz3
vnxy+goASJIfgrQ0H0PTeXLICu1dpJ2RD22lkf59C/6rKYe55UB5l3IG4mM6GaHlzqTmYuOnVIbD
CHJcV9P1pg1SkYUOk6MCZRUywNWmrFdTwDA597MhWq+jPII8byZHNYl7N6zEIfabCjNudBbdON67
o0bOlwZ7FfbIUHO+SolM1iysXVeWeKsTOhD9yMnZInAYdLtZtW5/0yMTw5FZHuumAUvLJMsR9nDo
i0+a6TCsQltNjAJ4Bu0HlWK4zLJGXZwp10l5CaAzupAjTb0zdmVnP8LMikax1RLp7TIVfy4N9a5q
9Ug4g/hc1PmngiFqNXaxwKLeEnAwTNVOn/ruIsQlhOJMFDBLR1PPycPr4IjiI/BoUV3RVptW26AW
lw9W3ta3MfsQU/iUj7V1YmTFNxUw9j3b51K4pN2DZin9waSApX2fpHzN4FYmaGvcwsU1FTlQ+Xyr
2cUJLMYxxt+edfV3L0hw4pnuk7LLel+e6JOaO9OcKd8WUtuwRRFPIDede9PjclNHdExgolxn02sF
2JTOO9cJ6bm91/5gkksXaKDrRHYW6Qv0nxt0wmFLpnlauzDtgmGbkypQehJLuh9/yUmPWXkEndZB
Qmk9Z+SzSyahDXUfvciAugfeJ+DI0aqiP71SyT7oxVNhz8xE1FmBrdxNU5qnWNjlgzbAM4xkH2/B
nH5Hu1uDkK2Q741EVYUNa1xzYBXd1Ncs6m9+Z1jb1tr1ufPctzFVKVRaa0cX30OLVvlo4Gfpw68T
cmLTgdTq6WAVas6vbeZ2F0+vXo1KEWskxmw7dhxo/bXrko8irEFQuhUR2HTLlMbpW+A9GvmbOtq3
pozfXG/YTxbBmAFKzzqPv7fwtVcAWWn7mTP2wzTSp9Rytq7rrh0p21tCoJGRWrs6Tx67UWZr36Tz
3PtNsmmKEB/6aOA0mb1PEgd1OHxt/f7LABDBnfqXxk+O1K8SLpDkyQ27FyKFYowwAMhqzA/aAJjF
eu+ybZMw1IR2dHQ7i+YfMZII4pCniY8+KMS6l92HI7N9HKAcki5KhGzi9CPtG9hDMV3lfIAyJ4i3
CZLtYEAZ78QmQGFUXJCAyF8sDBAwLvMjgDLhe0HmIITGTdR2u56EXmbCFY4flp4Ot6oE22t7SWiR
bQyXDm0RmnRcMvl9zOj7R+Fn0yQMUOWY6PO6e29rTOzCLbgu0ISFASoulHhr/UtH8uvKK2J7Tx2q
yDuosa159YkR8gSedIF15Y62n0VwMHYRCxOuFryZijaTdx0Kh/J1n4c702vfTCM+5qyGt1WvTq1l
WVeZBZdK5Nmd75oYJxPnSr3Z2UZpg1zZd3FnUR7Ga1Fg1pN77sIkXDXmNrJDA/Ef4QIBeJUyaqwN
OWrZOmDSeNd3ORnLffxgheR31iM1kmD4auqmWEd8I3WdvFYBAUmJpv/Q85uvKEPRDgL9aI4Mha8W
Fvv6axFEL+akfW1IXsPcjktMko93YLl6Hb1MZ1oQ3BudvJD3le1UcZ9m8uZMVQOgJyq3nTZsJpe8
Wr/x5YGIUcgPXrltO+OlKeGttgH3ZQoIj6ZmvNgeA2QcFuKh8LN2V2WgMQyf+JBcIrhqXZI7AZ22
DVCNIDfxu0ekhAeu2E1NfYsrHtjhfEJM51CktyGf0XV8ZaltH0afoBLPTMyNtO2TlvnBIc+BaJtV
ggAIq2uCc3sUqHVs+6WIq1ObBTc7LOtT3pnvc1S7LKpjbob4x7AbbAa4AUMQYWpt0UWjssj2YeN9
k8Hw3E4cRy0qYYh4tA25j80cqhq5WMkMttMhcRlH5UfXCVKirhlQRgIbblWNYFwiADG77D3J+3yr
ygpgV0Rj3a2BQCjnK1KlkCIqU0DDre/FCFV8KAzwJvYucgCIqNz/wZqDKr7pt+6nSsse3cKHm2uG
IyXh4ibCY5/lRF3aaGwiTOYdiTybGFJc0faPrHK5UXPVVVJjhFMAOsgVQeONe0WX4zOLvadcr+Nz
H8oNXHuqZBnGF9O9BPMyZEofFavOdQw1RTrxhK6peKCpLk8aXq8i0051NMPkUEqshI1waUI+/+B2
FbVmR24mH5Ed+bYkUpX5iZJ4UHqYTSubFaH2WZt1IjVrrxV5MDPwytlSbcpufuja94SXDU3ufmE4
Ku8MJvNYzKS7SdpBXrsqPlVCHF2XO3go/YE7bTZs2iSkAwMFYlTGIdfHR+w1ww1KPsxiTZKngdof
B08BIoHK5N60YI/JFmcUpa8szU9jHX/YCg5vyz1pLdrsWx6Z3xGQjHeJTf/YZ2qFFUkM9/2AYb1/
zpgSQi0oLDIRwNj1IljlGSmrBkMDA6IrHvpmOAdxqd9PjjpYJrXdpHc3TJOgcnZYM1nDIrmur7EZ
wBvn197lHQVK1y5InBd1uOvwT0WhWR16WeEatADYEpUR7mw8lzDNV40eEv1L54Z7x3troY2ZEkbl
UK+RFtTILvMAkr8XfIT1hXSzLeE2V6aR3l6lxaNhPZE0Kp+9itAABLRb17FxNMVrVZZvdUfhvG30
VxOZFZ/IeEh99akwahKUxYN0rJR1X9ZsUKVBfaqx7ol8esx1rVsNqaEBPSUVJUC1Ij0fWUrR7vHn
kT9PlK2NitUcHltE9ystR3VmD0fE6ThGU/3W0OhcNWL4pjIH2o3Tk0HS8pSGgeJOVNOrY8/rAk9H
DQViwvSwN/UaQh4SRtc4JkDSFnCeR/pi5OoQXUpw4sjdpm+S5zGtBjge6Xcjs+U6TYlzH6RTE8kC
MyYvdcp2P/Qgbbal8oZ1E7fHcHT3eQV0rLIp+cZBXuylR25bZKMFIMRxwyoHGFUbbektXlDTIszP
VYFBGKFYb9yLlpvWAKyhCCe4KCHopChsv7SM/SujJW8yIIGwQprGgDebuPBQyAqU5dA8x637YKJO
wadEjUFCpcRgV9WS1I5x+DpmwClT3f3UpRFYasTVUwE4q0VdSzrKmHJm9xsKaSfbwUBHi4mSPgWg
1HEPcaXNf6V+56voHjWD3YldX6fdMT91YfiOWp7clcqwEWi/9hEhLRN3JTUoLOTdD3Ocrmk8f4EI
p/jOWLYRMpOk1bjt3fzFKbl/jKn7KZ4k4tPuR5sOL3oAsdU3d0zrv3pxMB58l8ly5lqPos4uhBo+
x5F3ZyVagwy23WW5ghg3bRXxmxhtuSBzvCfrzhguud/jnfFgwdpf9clDs4eWaTMhjoNwR6PZT1MA
a34uz63Ay2tZ5XBqzCutIXiICM3uMHK9CKQR7QQQi6/MWI/JiJYDFnSqtFPDnJRR2KVcI5r2dcqM
/MoqRY8JeaonDhmIDOx6aIjHoPlG3/YjaKf5pZl3q3NqW+YLo8T3kubZtkiNHQCJkgsDpQdyGjif
CjP7NPjnTuu4ifoOOAMOtI/6l8YuyhWtfLV80W3XkeY7j1w9vSqQSPXeHEhMQy8JvxNMMWFkVm/I
amtSNlZZPBsswne7UhT9OCdrWxvorejgmzub+gjiXE1STCRE6iOYSkKMghGT+PguM0zhZRcdkJjy
AUSX7WVQ4R1Fp1xqn1t/QHFi25hh209GYzxVenczMu0BpRakSL6lNEIjFKX9N8OddmXD/YmFfNka
OBzD4MWfE2mL3N0afuwcg5FAdkvDvB0E/s3VcwntL2DeF4Cxb5NWbjoXkRnxjFSYGdVGqHsDBHMj
cUcIfMze2wGjOoeCkp5okE6qZjX49G6CEUqrGFH6hwTfnWMqDKHSCOq2+69GWb85LcqpCY96WOBM
SProdZRfA12++SnsuqZWmCtH7s4NvthO1lfpYJjUaJQM1kU3bHUqQNQNZkuQu6lPtPtPVJ9ibFhu
sk9qURJBDaOibV/CkZyYqj8mjsV9WNff89aE0EVc9VZjGc9e/zgWGH0aAdgyjj9ccovuNCCDnp35
29oADhPYcFXJRRv5iwhaSRsgSONorxMtz+F6PA659tL2H25A1duSL70qW9ycCPzVi21b3OUMpMhm
bu+9hNUifSKyxRgBbMKuwOIjGaf5dQgKgtoLAVQr9+U5GzvexEy1jGBz6gS+kPgKqQ1KhyYacK9O
fQs0moKEPDE8RDc3wOzainfpe9Vu5COsCsnIx2cODCfflPTMJdPRyhWXeY2KERexmCcBMs7ZMYMY
PrVthYgSdHmk6cACfMX02yqNu8K5hQ0mF61HW+j6xUZOxJ3X1UeT5h+zpkSl4X2X5fKOlYrHd4z0
9DUgoAiTirOCAsnsXIOvEqDIrRXwwvCbmaQ3lU7qUCIFxvk1bbrJGKFlEjZTay/1KOkSW1m27kif
kq+p1+IjRkXm5VO2lk3wTev8ECzUHsEWyTpp8cxN82KQN2r7nJ7pxpi/JxlH7qrvDP7GhAPYlYQ1
Tz5nCypi0hNCfeMHBXMz99Ho5Vse4R5zkb8Y1qHAnrkKDPspoACNOfoS460FyU9z0A9u1OP6O9XH
N1vRPkVmUdb9szVGz8SbPQ5D+OCH4yFsimtDpEtVXVWsv+X8CR5+KLuEo8lio9dAeGCANbTzEBbo
bSZ7Oy9MpxYlIkpYYnrkvRH7X3XPeJn0FoTM1O7aqPwgv5xIalYJXQp/RGkvjjvuCyUuXesSNh0S
4EAoWrhSpfXFnLoHnW/L8EzS2xBxmlheJ7y1Q7SXbzQVjIQJIqvSlR116bZJOWPQZkMgUtW6mdxN
KKovk21/sdKSEoK8CJl+tLX7xWjb9yx772tAgRkNjlR4L7SRHkoIn6mVfeh82GQqPvwgRmSZP2cd
bhsqljgkMvvd5XyGQNa+ZUyw4REyJEXlSKRyk39NZoluZSOMpEVkJhQKhoOJ4T/RiyelolNVi0+2
rJ96G0TnQKs4d7wHZ5ioLHfVR+zED67/2pvtvV5r56Ah6Uwk3wpBV6mytVNCCAKSEVSjfmBuq67E
+1+7gHJk+UkLb8UUvsVN/SP1r0ZdIWUqChjvjXPJdbh9bXDvyZkmYVzsTn0oiSLeN+dilW5cuw4Y
Cz00qkjMtAMYCEiaveaTQe5v4H+uBuLdsVA/aB5LQVugQAsfp3C3qNT+f3LrfxL0GdKS/52g7/qj
/19veRX/RdD384f+FPTZ8g9HSZ2Zqilt13LsX+GttvuHbQlTsMQyJf/Mua5/CvpM9YeQylGLqs9w
LFv/p6DPFETBuigDcUQ5iimD+p8I+iR/zu9yPtNRlmES2moooVzHssRf5Xyys0pWkX5+GIWf3Hci
aR49qngRBte+RaKM02XCC4yn1Pc+lBX7+2XV8dtB+zcRshLp4r98CseVgsPEsfgXUWFX4wEsqSkd
sgRDXKG8JyYIl4kS11Uxddsym79UGCtnHS1dUo3FcvMxDkWwI++PYppeVT81rN+G//3vU231ObM2
T0Y/z2ZVJi0+JnDC1HVb2LOs0/nbgak0Q7cLhxuoTnPvLmbGyjpxkoQM2d/TJhK3ZGj3ZV43O8Pw
301l5wCxLIu1M/NdBVMbr/ymzXoaFwryRJwQeWe7E/gQAUvYFlq/K4yS7kve+Bun8BT4JWI0epRi
uvSOmj+8/IeDjAj073+REjZnG8G/toOA9K9fdckqcyB9KTsIdxInwx4kVs+8Yr3iwSJ0zb3uVfP4
Oeh7WQDwS0HwGisrb4qzM2TPIVnnVAidT55O1eE/fDZO9X/5bPQfDNMy5otkPt9/TxBuajpKvWOn
h8bvH73eWmNJSQ65sOBsz67r2iWdcDTKN+W2zTFRegqPpSRSLxhIMoyn+1S798X4Hz/Xv5yYiGeF
4FMhGhV8UfMx/S3ZOBLaUOh15e7N+FA2GM8RjAUrpQFMLGR2bhRhGkHDukRm0U73EeCnfb7OM0gd
k5rkJQV3+98fKjV/TX85MW0lDKxhynX5LvVZBvz7RxprSY6cN3QgDWS/VZGnndA9bITuaBc3Casn
rPjUhPyHsk+i50xam1GxMp5MK4Si17Hc8YrhmjFvpAKhAR0fEloFhk+S+iQ+VT1KmM6rLpORzJYt
5sYqNpmGDPKMU5QGvLnNZFRd5HAfObirBo3yJMuyaR0O2mZ0BjAb3sh0OAPKpLnDFhXU2axn3FVR
H5SRvwVNo1ODNmhwRKQEafXV6MlYyfNqvFaAfsfxI6TyR2ENANZgF93axgp317TDsLHcCq8x1WzS
dnokB7rz/N8fXp147H89wJJFhuS6F67Qzb8d4CzFi0TplnIRoHNLT/Or4XunEoPASY+M6hCVPvbB
EsvO4A1X+r0EDsRZdouC7KZRhEBqhq0pkxpAr676UaX2uGXZgt2j/d4HLIeHsfROMTPlU+DZ34py
Tqqn+sDxBcRimcTA2lrx5pEvFAQO5PBBr3c5mgL0huYtdvRndwy6Q1Db4qpVbJa92PVh71rtrXOt
ElYNqYm1RjjjskkC9yo9Jz/0OTON1spPmJ4e+Rrba9IMkGcbJZ87Ew924N0PrBDmJDMJ+maSz1Pd
EhRbBSwDCwxFNJU2nDywXFln60j5VJNiuxJzFCTN0pXKcWUG8zBbZNHBNKf40rhFfNHV+9hS3B4G
ST5jEgiYvi0plAb1N4uiChd3CJyqivfBWJtnC49ahEE5b86EDLvXpkzCiwxpXc0AgTT6RLhyu+fW
RklaTuMpqzp5pUika+N4tWxxc1QJL72onLVkgnjug7I6mArhNlU9Ki95IQ/c2KN1I9LurqcqeZIO
TXQ62DX+bBemDmoRLTAH2lrFNklbKJG19zXruhenyJ3j8h1ZSUBlLzDk2u7rZmsY4k0FroSkA3Jl
6JU6R01+wFZyRUKZbWyNBg53VbI37fDBbqAeNKlxDmQcPnhaFz6IiA5dzjLTqPJyp5Gh/NSi82Vk
hrmLeWYr8Q+dFZ7Ua+lk47XXOFt0ap93bTKedTuyQWmb5YNrheCxjErs2qL5gvQWoeNAu2h0W1jg
NoFisULgbjv9yhi5y1OCSDdOZ5LEMCTR2Zw39SgM6PbBNZ5sjxVME1C3lwyzzvAYoWg4aorawIBU
eRt1JrDBlll+Rtny0BFVecsz2t4eqPswjMIDWaNf51b2rU214dY16asLkn9qG0zVcjAeTVFq92Fv
Mt/gkWGK52waOMgyJyFtRK1W0DZUyXRofSrGy0b5VQjQA0b08nByM+fnC7Hi72iQZ1N24bkgwo/L
CDXsUj2fzsubDXfW9jsZMJI0dDCPY42HReA/VPMmSSdq/Rb11OXhWDKYVnRfLmZl7ZanTJEB+aCV
TjcOTJPrBDtdj/2nGLnyzo9N+mII1x6XjYjUMUiopYn5HYEjKI86jQfh/2JDwbgtm0bngKJg/7Y8
SnEgX/nz6OVIxuYafl0XLhnhbMhKfXMmm2Yjg/ZdDfMDW1EkgHg1JuYpmrLTUBY3N4E2rmi+PfmZ
TamrIXyqIC21NdxXyvr2XdrX/ZORU+3P/VeqhvY+UPa4bxVE+9wiNL1p6esKHAXXlkUVdTRWIoNX
Fm9OiTje+t6HcfjSjJzEguATM1GvkkUPiLPUPkiTWm1bmva61IdvSd66t8phgaJ/cVKjg4pNI218
ba3mRNVgZwfUxK2I+PrMh3fVYL/0XLWOWqzQiRcdBq4LMtjMO9X2yUElasaKNmoTpurcViSGhXYF
f9JMADDaE6ZBZ3Z8lUjqkzSetn7ParuLYnkQRfihM7Rt0c0DC0HNtU56xolKd4jAIZNKIybcgIZS
Dd5DkJAFYrTB1mTw3adUEbOqda65BhhdozZYiy7diQINgTbqL3TvqIlgy7pZQfYQiv7ZGzSL3iwW
5UEF3hGNBMvNxA02nuNfkgCr+nI0E/pzhymr7iSmoEMRw20Oo0+qbZubaKx1VKJAWcanKXGM55Fz
uao/O0IrHrhTXVNj6uFGusg7nOHJtvpw16rTwDqENFueZepuoR8fCujNwxezNifk1fW1RQ+5ansG
Cctx1viA3VVd9FSTomkfOE65lwa6Hn7Bm59MT5aPODP0a3eTUSbdxRlI/4HuhnBDjUL6ii4roMwA
Rz3f383xw/4EBeFmF/QnY4FhkFU4mIDA3qskr+4AkCG/mGC/ezMc2gE6wJ82bqfUIc4m9GmIBBmN
JE2+Cy2rmK/SYIuAb/dZm5/weMI5DpvgPBgSSL3Tn9F0GhjAr7LtThlsn0/ThAg9Nde9TvnTCZMY
EXlxnVpYRCzIkp1dZuHW1ILj1I/bIO4IzMam6AzeszCgx8VCPcX+uDZbKjqcjtqr31LADYZ857ad
vR6VP92c8qFSESbiOvS3djEU/PdzEahxuLF2E26NKj4E4zDfCGRyL1LHOrrJdAkjKOZe0B8Q4alj
4aTMwH3urCPl0zOlWvecYmBsVHW0fBOZBd0ZygqAH74JJ4eR0RfR3miLS4na4ipckscNFIae8ZlJ
jTrEqvoRRvn/Ze88tiRVsm37L7dPDaQBjdt4rmXojMzIDiNSocEAQ379mxBVx09l1an7bv91fOC4
O64QZnuvNRdwWF1YR03590ZruSdnnGpQjeiBwizpMbxYw5OwJ+NcuPYcl6zIJzRTmEL06IBIUm7v
CmG/l40n32IX4wimcjJlam/d22Bi2gwFlDAsZLAgGU5tcKpFLfdek5Gdjs7xiJL/jgg8F77QqmhK
Kp8NisNUPBhJDiiDIBc5q1R8iT7aLYmdSyjPem5QH5cPr6mweZStTxdAYgmr4hhwACEOClbPFW/j
fgpz0uT8F1rpNaeBLj5aqM1WjJajA2XLtwoj8lWRBGDzzfCaqHvysmFe2XF+HqLB2/hJG2DjxqJM
N/vgW9V9Vnc1Sdm7BrjXsexkd+iGn7VTlFeUIYiZgvqXnDxr1eM8PyY0fvKpOhpJpe28uceYQX45
cVEDssGfh8cS+YcIC9LLUtdFlsepsA2Gz2ZHy5emTbpPY1I6Uq3UYL+wN83bUAEk/6Iwqj170NFq
AR74EwwN24QIYIHOCPsURRfdePKrfB9jkSCqudoGgdQuWaeyzVQ74J4bd8tuAjER1VsifmZ2PD3M
2VExvXRT+d6+TuBy28A6W9maUAM9xDnUKlYd5cjG77KXFo2gBpoolHV1BobklpH1UlMu9MKaCIC2
/BxMgIJV7L+YLR0LyCGbtq/gVReUdjlv1IByveRTO+q/aieE7je6yVPd5ny40XrvOo2O8+zvNzTk
BYj2SZdTnTxnMe+TORy6qiVl0FDJnQAC89JZeXLQogFcwHy3bbvhwpWFn7jzzpHiGtU56fDc5vkx
1fwtEl0BPSjqz3j+aMGPIrgyTCVM3UzzL0YUPGh90v203OZI7eHq1fStTRsYZJ0X4myimT/7qLxJ
EDFPA9O4ZU3c9+LsmRnB4ZOFkjyLacAtj8jlVa08151POkqO6y4r4v5StyG5KjrksMX3KNyR5lXE
NMmuieWCuvLDN0z8Yb3Ud7FDBC8TsjMl6PCyLC03bjSbfXS3XdOe1+BC6rZ29nHiVWYHC3d+BR2K
01ApzGOT/8ulT7zpdPijTmKdhCbwA843BW0XUimrAIsM0gWX6deIoYi8Fb0kaJcKpV4REqXpME20
knbkw5AJ8aARANuXgXzSM9M5VFRwcL6N8mlZ1zp09EPALnvkrxpDaYK5pjGqn8o0mvWh1cNyLzBM
40SoLxkx84PhwcH4tWM3JhJI5GhEPUfiEqqtx1SY1uOYzlEOGVEc0YQQpqbacqws4E/YTvGM94qO
X1g9A0SkG2I9uYZHENyIotm2+Th1bVQXz0+pG/cuocfe0bN7nIK6DHdUZ40nlRr6UyRgRjR8wED5
9q7sdWZg5qwaJAXDbOfDBxCHKd0D043y4nH+Ra5L8LmjafdGgxtlnFAl9FMJPWO570ob6BWgxo0H
nSJhgnTWRs9bm3lG744i2snWwierhT45WYN3plrfnzoGdi0ywNNyU2Ye+JXbfWRAEcfbABGZ35lL
5ih+xkYzgmI/CLeix1A5j5lEX+5yEJ0ZlwMyQPSU59Lf8IrkDNgQbH9T3ZkBWCwzdr5oIAvnOjGg
3ak/DoVItiRdY4cJ8wvQmC91Kb4FtR6etaw+6H5C/F4eX8Dhxfyx4SOkjzt/iu9g8KGUMl8Y4R0S
owWdwEcdsaqtstzgFGllF8VVwHN6bZWMw1eMX2RBmclnDYOMMekW6I/4RRRMvWrrCEBt1wXCXuMd
iDkE/e/OZL+7k3voPXo/RdSuu+kt1wVIvLl+H75EMiAyQyXlvoBHs4q8kL20Gec+1iGx1SODk89A
G8pjBn9rBCehm9UGTq9pJMcwQ7ESPaSFCPYKIRDMR2I7C6RqQU9jjBLhRUNC1cOybarupDf6e9k+
Mc4PcBiRfTMNjGqM2jUQ6QYkU3bDobOBuGadRhah4JiqjPgc66g4da/9aaN9wRKTvg8pvkLd9T6j
DVPHgoyogBG6F2biSKkNxWe2Sagpndz5dLnc5MDl60iQyOH/bCa+J2gCKAniaHhK39q2gzZsADZQ
o5EsyTLVCoihnq3vehyKq9SCoSgT85AI7UmzItzKqFTJosi+DX7LIH4u74CVqVLvVTd9bRsIj3hL
BMUbMU4+llT0dWWc0hVKIrqlTIfK3PgV8FPLPig2k8Z1G00fUWJp9Z6+WQnMLKnnFcEsQw5GAREg
Go0fnDjuOQOhTLBM/97TaCMXvVsdrLnN56AqDRKHfILBd15DYd35lXMsY+VTARV417IIXLMfWZ+E
L7/UbZzh1mQKbPsBlBO/Ty4mKq+mku5j6s6jr6L+Ghel/MxfcoVV8VpXHb3xunqnOUmrTVTTvoEe
tRYdSdgxnVVkB9YTk/b0bLsGTbnMomCGivxOI/VYxWZ9p9IMV6vSXjtOP0XMrD0ZO2+Lb0XuvAB5
MD55CMl1EB3wifn7SX/yp7sWPea+QTvySH987aBvy1sk2bZwXSblwtx3NCNlGeSXLpP079tPOr3i
i46pBL0xDtwCIVTSmvXMQ6rPEhn3xoGquTY0vTv6jvpaUDha9V5zoosU0RA0OH85+kyrIBWEAnWh
EWaVHDt71N/pVNEBDvE5044cD4lefK0YS+3TznvUSchFZAPC3SHD0jMiA3Wz7+zSvoOF9NJTVD5o
MWRfqtQVSdbxswtrVJsC78K/1q0Th3pSoPvu1oOA7yUlKp92Emc75eg/ugMsN6NzFdhFrhuhZn7y
Z9UWAwWiHsN+kzZ8+sxOHj3RB5/KBLuDHF9d+uJkBoJ908e2olCNOHyKE9q0SCINDekDfMvyBFbK
QQkEuhp5btMEAekPOcbMsLrvSsRWGikIUcLjcDfyVawHAdOi6tA3KAuDIiB/JQb7mJKqUU6A0v6A
FYvcLXeBO31afFsOpWtc2Q5+LEQ5EikbsFA6sV+9NgOjqL+UhIMAfbRBKTWecZJ5Zp4iyZxS4mDK
qm+Anb8lFCNOE2NAvCCm452W+wWu7SGKo+NiAlz8f/U/GwOB49BQ/cuHAwmzeXl0ueldv9mNffTs
mcXekBjyO/HmpggHGhsazlZoMPHGIsXElPuHen4ClanTVM5oPofkRb8msHTGDy83XTIau/FHxBwc
5vLAYO0SZG18zDRId+K+lXRr2rh7LKAWpn7inYrcgnQg8/cxH8KVZjUk6wIOOk3mfZP7LTNNzdu6
yJJWhoig0YbJ9BRUaEHcYELI1IePRMo1Qf4cu92nWvegSM2OJn22KQ2hvxrqGjYc9EmaqH7vPrc1
bRW/8yBt5+WLH4zly+Si8cDuH3f9UStFeoIuOt5FY0wGvAvCKEVXG/qZwU+TwZaO9EOoNMkf11LJ
GEkVtgONirZCAqQNWn7yMG1QXLWfYUUVUqZk0k8/+LOB/nUQxO2eTBzPTNQmluMXE7X5XR9Bv8p8
IZkorpOYQAmnbkpmgKShd6VHWTejstJmYXnvJM3VA0R4rtpi77Mnw+kj5rIrYwpEQ4SUudma3pR+
EXlen4OCYkMQN3AY6Zdd0qy4s4xSe5W+1+8wgXnHTIXdo6+huqf9oL4PabR3J7XvJmU/u25EBrge
FIcgiorXsgjORZFo7ziKJdJ2o7sb8ii74xLNRMnvtpLB+HsoqfG0JJa5g/0GQvNRBLH7M4/6Tafm
nHBN3GeB1V2KMCHXXR8Pld2Ib3lhATZXDv8r4irCHKMnf6Ch08GbWDOhdjdlOEMvtZ60yBzae4tR
AFQNp47RyiyuLcizIJRvSklClF4Ne0oczakpGkQ8USvuwgoxO8UEY6OJVru4tRbiP/TJro2zXwiB
DkwoxRGZSbIKXbKkjM54odgGjFrjEp/7wAOYwY1WGT2DdWi38z3Mp8a6zZV7p0wLPFw+gf7AVLNF
J/ASMUdYJy2z4LBGwYxgF0cmimMRjFCAGJk/DricE8e9JjWhEbomvtdeMx6dr8Wg1F1LwtkwaKvY
IbVOWpIfxjfsY58M2q6WnXvta6J3kiK+GJmPbEIfznQnyyPnzGsHifbRzMV7CpY5QuNCcgJq1wRJ
yxoB9UYZg4dJo31qGy7GTUhix+BNP5oKdrwd2AnyUpxP9K2KHfQ48hOg/iQ1Gn0XBNfV8lKot33L
LIHQrz4dawzl41sUKYbofW3cLWUp37H2tI3Ek6G/V5YtdwVE1H2nvC/wPRD7ysg6ZfHkUMUgz9E0
2ceGmq5nOL3GY1UczLF/5t8aj6KYE1VTvEeFSTiU6409RsnW3AOkw6rKDsYpgqwQJDZTSnW4KXl+
ZNWffYUpoaONVI16e+4ydaHM6VwG481t8/vCaerHaAJZVYhQXTW0gbnNJa3um2HvjG+j39/5ha9f
whSEIz8vSIQCGonXA2ATZHgk4g5h2Oew0MqHtgog4qIBs3p8APpAyyYdxb0PJmKdkn6Aob25nyht
hy4dG7tviQIqq+is4vZpEimVdOdHZQ3bwsHG0ocag+3EHrcNdnZm6orKJKxm1eXbtkf7LYSDqrZX
33X02udJc8go6Ag7gixRqxiO79Beo6ojIiCkkqZNV8gDGIHH2troUoLrnSsHTQ7oMUCUj+C5ONRu
Xxy7tGvXsVcZhzHl57Bt+y7OPQiUn3A65E6gwH509Qk/0nOIgPAuGSXxjMrYiMrGZDpCFksjCUVW
w+TBBNI3TXHQ7HgXjUw8Iwp6fdui3m+Y/lMqxjNlMZDu9VkfS3KKmo5jHJ+gm8d3QqPXzCCpEch6
A/0+DhkJuXSeHqKG06FVK+2S1BobNcOH3qEYgKH16tnE5LRNm+4MJiHk3Q3sFxO/HwNbcY7glGLd
9j/1g09Uq1kHEFpIoXPtccOJhxdJRdhQ0PoIl/TEBIaY/OysTOxklminon2KB6/90o36l1ZxhXUx
sewjg78YnwGC1nqKjiGxTXDTwu2Y0xozgBLsSwzD6x6oIlla9IAlA79E2ReU7+7RH8pXGxPAxWnM
CvaliYhdBtZ6zJuQnVBLHz02QcoRaS6mlQR7uBEt6LtucA8x8/9zozCVwe0U55IxY6AoHKWdqfbM
cKuro+ntaYiomjqlcY0j8arndnvgXPVKq0KjeF4SeT/MQwujpuFrergWUpO9z/QkWV9jjzVO9Qju
fE6vNE2IP1aBse+49J4W5Ia004604vFiMJYAO8NNbHJGrsP2HPSMCKXuEflGW+pE1MLVl7Hx0ueZ
IuVGQ3danamk5ucQvg5mPu1XFpD+17SBfLFsD4wA0V+O96Y7o/PSaLV4mSj6qz59i/VOXaHy11jZ
g4PbA72ELROQHsUFwGeeqEbp3IFZoJ8HRXATUDg755kNvzXMvDWgKCJwjKo4DwRZMKccrlrCkC/S
wVtkjmgHSP7xTwGZdNdGjn2CQ+QdffWahyWdAyMJ1gKfGOBTLuyUW00WCbyfiLVF+B1QsliJhhMG
H3A4FfjTckBsxm7oQop+bkLgq6mF3TGhLlT3VVAfZNsA+uwcpF1oKaAUcn2ZzAAHkK1kfxc5HlrI
jEZ8V6hPJnQT7ABBMtLRpsWUFVZ/nUGUPqdk1L73NWaoe0i4zf1y2sk4gtGhpAd3uKdpyVi9Ul5x
585tanswmqsz3JuhEx28hDN8UiDqGUcjvUd5m8GG1X6m2PFWherFoc8MeqM+3PI6Y11QXEENNBfI
AnuPYey5FoNDIHuaHaMkZ6YQRXRZXWag5HgVdcZl0kbbqtlkHE1FKK69Qv7X5/o1JerCb4r87AOr
PJJgQIRpICf8W9CyR87NkPGn98i1QmbIuf8MyP1aqFp/Cyx0mFEviq0+GQ9tw8Q/z1vE3fyQ6yau
ir1dl9pJ6tnX3jCjTdr7Z1k42L+E7b76aDMZ759c3QpfamWc434Yz6HTmpsocdsVIp/vI0jXPd57
5K6ReY7oG70NerjB9gp1iiHpnSHDgKQvUPwVIm2bAsqpY6hnuKXxLe2r3RTndA8YhMIBpxLaajW9
TZPKzr6zTGeVV43/kpBu7kfolxm7XoaMekKXmyfDqKt7cL73lOi3aWrK96HTfzph+90pCdkN/GZ8
QX18prTwAh88PvSK4tKyPyx7RqBL/Ji62kqVlRszz4NjFhLOxM7NHt+kn+y6wj1AOWPfFHb9WDAz
HSMTJ4U1zugdDz6i87WL8McZXDdWNOPrS5gYLzTACeAr6Od0zN12VLaY9tHuxEDTPHVpbh+rkkpF
MkBEhWk1vBa+81NrIBQnWabvGWean6aWUWsxmdN+OQlbJV2l2GNM5wzqe48s5ZqjsNyPHWbesaCz
WSemtm81F4Nd475GOLxfCt23r/CJXtPqUdD/f4adGL/4tUGFuoiRkCc+MgFfr092LyXQ8nlxuW8h
a/pYmkZYDcvdaLSRWcWxz7UOso6KE/9o2T55VOlM4VhuiqL/bNQprjMkGPbs/21dSedenyEcH4sp
be1jP14pNpen5caZmS3+PO1alvQ25upRKgrgHPIJEDMwP55DMZlyiQtJ5GO5iEW8gmiXOEgUMlKe
/gFCWNAD/pxGsBLV2VCVDuO8/ZGqHEfkgiLpZzSJmsFDyxJUKcE5XHxOlpiUbgFuLIvDvBjPCSqV
y9koapx8Q18ZYtZMucDODO9igV78ceO4EYmlKb3a2EnL07KBZYMfm/pjXW37m8kNywNMUWBfGXEf
W2foX5enpcu6ZQPpkh6zfITfNphKxFmIGV8raqSnUvT8EVpCpM3H/XllGGlzFgeOeWS9xKdmpDTg
3SSSaP7Fl6Xb3SDSGKiG8LLmZ9zWLz//b+tud2/Ps2jzoAz+Y8tZCHCX/mDL0J4/MLr9i8t9TZP8
lXETQlNydBqX5NAFdm2fsj4S1lo5OYIMP933Pa4b5qXLEzQbSXIjj4M7QN33ZwjUsl13Ktg7lsVg
Rh8tjyxLRuQ1Wz3BbzI/eVm13Hjz05YlQMnNfiQE/ba5Zf3HNsuBwp8t0c/lM1SMCp46JQ2hQ8vS
crM80MbMwLO0xQUhsQKX41FJUHtjJzKMKRxWWZUT9YQ/HNpqdlz+ZjzW2Alvf2uW7rr5oFqOpGEG
jC033bxkC2TXFZTWLczR4VRJiDUm5XmKety93Szr8mhiZkgCVAK+T64ggpfb5YuEM2NtuYGZEG5D
TKLIRbzik58AT531AplDAxmdCwm/6JoQwFskpbvAW1djTLnP18etl7t7y3dQbHkvmtfWK9rN+yQv
Bi7RxAZU1Y8c/4pRFE9WSgm2H7YjrfzVkgk0AeTRmnHPAM0kdJspvgGXemSGB+qp+wSo9j43E29n
jukPrN7kixnNJ1HyhjnJiVXLMa0V5WcQfMeuaLDvBFG4byzrarO7YSpBqBdWqI+c4dWsnHtlJuEl
tMNdNM3F5ji4BKkA2MwHXPUrd2y+UYujV05jdIUALJUB/wwbRJOBH1iNWxVQ/R8rm+omFnCIzoha
CAsJhHUNbOwpVnsd5t4wJtxVI5J73fXP9tgEsDfOnarokbYjXsL2s53VD1TM9i3yex1MXjR636Xz
WYmc3F3lH5sw/c7ZekMTkO8TxvtE89BrVeP3CY+BZuf83TRmvZHM1VA6n8zefdfIZGsWqI/67in6
LGDiNAhx9AuCJp2ItqODE5lMFriMx4RLRQ4U97glRVoL9G1LDegKYvprFWPK69vMwCk0HEvEFgmd
m45kPBEED7E325UJ5owKYhNdicvR31iZ3YIRILeNlsyc8NAdbYVxCj3KNIPAFVIH7znLBDEU/HIN
M7FTYJLtFLZkfzVjtJNgCbbEnryRqmL6TLOsnCG+rINd0wWPsborytHaQpFe234rQaITMEHMW8ec
Nms8DIJFSCOQdFzor/sAsc1qqKqWjhVVSdOMr35tPY/KJCZRKDKFpvSJEtWV704q2Yi5ETFVsnNj
kEgEk6wSh8xGKYpXjs5fhsJSQZ00aWhwM8A/2nhs4Aaah2Cy6WFY0X7q4gqvs/6NCUTDIWti2GTf
TnCShyVufCSJu0DJz6OyCmrS8bdYYvBBE71BIRkQiOxizM2Np9F1fmAx3Tj9SaZkUdaK37glNYuE
ixznVpEH+3qwDzYir7WOcmena1VKUoTCGYi1czdoGsj8vjL3RQS/Bqtwd0jCYQ5FUvbLMEpUSXpx
nuYwBy/PnZepMJpHuuq7aZ42LKvC1F/VbW88AVPQuApBfmiq6c0MTOdKVI97dBNoIolNuQBXjnsM
ncF90UiboYMe6Dv6igg6neAFh7k4+kwSsYMWHKAWeLlCkDJklyRWBnyDxpbFoy2K6TnCBVXWpG1o
Y8CIR2e38dH4oWtBrwSznJjoOT1gGMbkrpPJJy4U3ctyo4bTADnqOSkvZF9Mz0ll/ag8y2eOFfQv
rg0JLtFDLoXTzyyO25MZ9/FDbGm4t/MdqQom56rMP7juNB8mWvwURu4JMMSlpDHrdU53riaHHoFq
NRCCT1j33KfBIG05m7oHvTWfq6L+Huk5ZiRF5vcwWsW9IJyAibrRHz0jtThrYJWtSyxKRl7Lbe7X
+9JurDuDmV1XkliE8Pud8Q4hSJQRqfsNJC4Vdn9xk9ccICaj/74mimBgL+hfEHrAhu0IfzQ8n6GT
ZFiY6ddKYHdyzNEmLAq54oCuYSe0UXAkJw5cBpFR9ifXK4yMi23Yj1VHkpcmwmFLuapZldpna+jE
1VLeZUB3dcB9HmPrjQaiC8nNrmM1q9VzyHut+jlm5jPKiuhZUZ6PApV/ElCHpwa4SSQ4r6Sfc3JR
LoE/ymuiGU+L6qaqqUrGpX4Kp/rQCd7+PyuLjdkx8E/CbQ/VlWs5uDkMoZu/Wy2mzkz82LXg9OGv
P/QdTW+VB9oKzeAnD9Hi85A3NbFK486ZxR2DwBD+nz+C+S9uD8+DE2LphmPoNAKt3+TsfgCwIUHQ
f8jxbntBa967IWcArY+Ifkq8t8xkfI4ggBT6sovubB9/okkusrYAMyorRxkXRudZbEqsRH7feeGL
orl8ZLqq380q0KUa9T986llw/dsP57m6jnsCHb6N6v2fFe+4GTIrKQd+OB9ERuYY3jHsgjvDmpC9
l5m9dzqv3AydcezEGO2ZNqVvk3Uw7PRb3I+XoLH9d8JVDC/6Jkz9taSYQ/HH+YlAxZmp7QyBqcY8
NCVY4Rw+5+l/+Pz/Ym7gV/dNXASeL/gai+D8TyaCsUnwzBii5FRXMHS3tXIDfIYv4cC1QVB9RJVR
kKXUdFj63S8kQnB6sK/gFhSQw5JoEdO79N43J03qwyS8L/5cAakS+caR95AMUu6xMfbrJo8Iq0/s
O1tl7Xr5Ev/fAvYyyp///V/vjPKKTdyoOv6u/uzmMnybv/Ovke7/p46nsvgnovvHS/7u/4KX/jck
hQa8DdfWTfbfG9DdsP+GDUfojotBzNcFppe/+7+sGeju6YJxAl1n4fq4k6DUqui//8sy/maZnkc7
1fIMzm3/K567Iazfdk60yZyTDDxBpg5L2P79lEA+XdMMqegvZLVAR6oUha/5ZkCvcDJmEq85DeW6
gERCdDFTg2AGDdPu/cfSfDeess+FEuGOXqqPsKiPkCT6I/jDeYkEhJx982MO2/4xm71NaZd17oLa
XVYyaGghpURHfQDcQezkS1R2YHuWOQ/sn7D+wiX4YlK/3C3Ts9uNsczrlvv55DPF6+z8M1ZuvFhz
I7Gep9ERyntm26HGLXZWZHUGlcNl/r/cmEsELowcMIu3RTPzv8ep2WzDZo7FXR7uOiIG18siU4px
nhkn4ybpmGYIM6Ecs/xi3kjLOUWkSn5oBxdy/hU/Hu4rir4gRpFszFBHZ6ZCKsE8/XY3yxjIrwot
Sk5VuEpLBYp5Sh19vSwCKgdRvSwuNxo6/ZM3UMGnvd3qmL4BU5bzN7/dGGL++qHhMT1J538D4DWu
5lyiUDSockRzbcPtEqlvvWYubiBIAfe0rF6ecHtWX5uvTm9pW3IrFSaX6mlcCjAFs8dliSHh35fi
FjvC+reH9XgIYJ5aCQEXA3QSD2pxqiQ/0vLE5b7ZzT/knx6y/t02C2v+aUdFyTkbcwMfPTvo7d3l
x8N/rFy28fFOy+LtmcsLc7mX1PxJIkvNE3MD42NJs5UJQivLrfWyuDy83FRT9pULbrC9rVqW8nkD
yxJ2lPGAOPnjGbf1txc4DdxK0qjymQIKDoFfvsEEgH54WV5W327ceV/5eHxZ+W/v/2lTy2Jckbic
OtbL7SXL0sd2ft/En973XxYT/weSqBLS1B8f9vctZWJkQtWZ7sx24Gv8/vh/+PB/esGfFpcN/IcP
eXt8WVpu/vTyPy0uD8UiKVd2Zu1c6ly0S+by37z/327+ct3HcfH7w3Fm0en85+2gQPj7ETW6GfkL
t40vS2ABa2ro5ExmK7semFxySru95vbs3za7PCCmxyiWznGJm75lWlPLkKfb3eXR27qSej16kjnC
+l8Wl6fe0q1v211efrvrLOD25X6+bG5ZdHrFlm/vtKxcbv7duuVtHDtiatZnu+VpZlqJ7suy2CXA
5bZJA1pG76mnzAVZMetvUKbBuriBlD8Yyplp41JeHlqetaxVcQ9rgpRn5AxV0m+Y8ifdeXlo0hMx
PS+LuhPmJaIp3sBbNoPDimRkSWZ7vmCYP7Y144qhBNSgFJGnOrBkjKuvwRKWYvgW1/ZbMHcmc5wr
RZRDM6nbbymiJqbIuBa77MfYg38qo2ibM0Faj7Iw170Xn2VWAhcaMK6hvG7zk+WG362pA6lHCjvd
eCNHWFahR719yo+vMcIipMhVR1t02sWpm8/ji1RmufuX6278+o+nzFeG5bV/efcDrf3bpv8fNkNI
B4GQtndYtuwvF9vlnT4Wl7XLZrwbYv8vPwkAiVOUkFH950+Dm3knzfGJgT1XskUitFD4lyX1h2xo
Wff7c24P3153WycXyvHt/r/bLL3zf7zrbRP/u7dZNnt7l9tmlnV+kr7lhO18NDbox9dU77maLktL
22O5yxUcU4U+7m7rO8JiuBbO7ZGPxeWhZLmuLq9ZHrptcbmbL1fI5eGPZy6PL/2UZenj8dv9j21G
4NlHjbzByVDpyi1J/zVJ8CXEDJk7DdopvyCuhmGXI30f0DaTtUhYtsWIdJfCZkQNpWOtsADb2AKB
TSS/pR06Xw/2/prrM3TQyIVr4qT+vs5zcgJ9lBHK2PsSy16ael8tO0w3MqZX+lVo3tFIZX7sPeR9
mLaite0+jQUIGHQ/JAQ31fdk6ihhMMLYxtadJ/DxhFWAfB2zYVpTU8zi6kV3NXsflc2XLNa+Jzls
ttEAEFxOzl3Y6946Mac1gLQGQcmsS/K3Dh1CB6mV3QIByAjx6rKiWwkqsk0VfU+DMmBILA5WA+WJ
wK9tZKe7XJICife632HBOcgUKboW/0ppBWOmKMGoCXFhigDTrZ/972n6ThYY6gAvLc4xI/IN0+JT
Zuqfcysd7nJ69frYbEvG7ptRuM9dXyZHp9r5UU24bVn51HWgOdpqTNddHz8Jg3a6CLN09Q5jJ99E
bRnxT4Lpscs4ucT99KXM4ndXTdbW6N/05hkvw0NFT42AtzIHtCfd+TznUF2sLYKX0ZFAfySd0vGo
abaIelfuBIKNAlp2QJ3E3mtCRLYUqbutV34l0aZfeSqE11Siphwj69G0fiA8tQBARxTXXRdsaDQ+
kUoCLhjn/wxqawlYbMfHMA9PiSnPiRx+yRzRtFZRfXdkhZKrl2pnqCZYZRHZfUERxUdFcCND3fpa
jMgBFSfVSreKnd1gJ279hh6B2SL/8r8nBipns2G6PVLrwEgdUl4q42Pkmm9d9BjUBAxIynTrysZY
LCXSDOqBdui4W0gJWcHYn6Ygkki+lpgF9r33VoDxvu9aIELtF+9ZH6CcujGqJ6fRfmrRIagK7MUR
ZQnwPPsaMU0WAmtuJuvByhSUwV3oSMrFwHtpMyGXNpD1dBIwmF2gwqeQXq0K29pFRdYcqwQ7LH7b
aFN5lLOQDW20OHaJ9Qi3vZMjuvbVW5i2v2QxQiSqKJrlKdQPlW9nnvk9maFwFrrUD+6kpXC7hKTD
0r0Fk/SDYlwA+C3DC01/pSr1FjuWQaNf/ioq+wHthrGjr7yfthEe2a09xQTupQ9V0oE6r020Ow2B
s/SQ8rU1OxTygPhGai4TPxwzG1vks7sI7U83GU9y6pEsGYLtBHG7Svo3NQ2PdOnrbQNej+Z1S5OJ
V4z0rTaRPl6LsnkoghB3KnDg2JjOqGd2OcdHk+Y1YGP4UUny2DLaX8km887CQMMYzDp5vc1hlNmn
qhwNHP7oQfg+IWm/xvfBIe8x6Ekqc8JRPlDoPY4D+ul6Tg6Xc0d9yNpHyVFFszzvuNoT84stOn8Y
Y/4Jm4he+hreJyDPXMPxVaxlG6gdygdjXzk23qmhugB+fcZe7FHTJHwixpo11hIvQ0koE54PUFxh
c9W9Ux5R3hmsjAR4pn9diqSMtMdPkdaSmTmNh65PyyOZrquubQzKSXWzlZ7akcf8jmyC3kAPybvh
wIfjXJc7pJG5MuutQ8R964Rk6AAx4LXyE9kxEAGVZV8CiHEoh75aDEaE1RScT2UGbhGksajZQNzV
OAqh3TU2Im/vnLI3Hp16WrWko4xwL3ERgBeL2uxzCeDZ6sFQST7ZBnzRteoxS9GpqlaIcAlzI5Zr
pRvDF4U0bu3gUpT8uZSSo59TF/wsyugKCAub8PAcFNVDE0jE6sqHvVS5O0mSy0ZpwChJ7H4BTclO
EZQ1OsyMgqBlPXeWgbmc8GXsLgU9zmF86BOUPlas7TE3UiaOaGiqHGyqLG2C5l3cbYHZQtyc9iGh
wFU13AWW+EJ2NNahOeEsBztVltMbggbzqXLlK0cfXNma/k/v47DJuKd8XIa9zXw0jYt1OIVIDav9
UDczxQ734ZCHn2IO031rvRuU4CmgDEj8K7cEuTU9D4GfbtwuIn1NRUcijyAXaGQ4hwbBxTSkld9d
dOerD0JsL00I34pGVx5kHgaV/NkK8gnNQUp7oUhx6WJ8Fb5ynjO5prpuntt7UVXauecA40gDYp6Q
aOv57roaicNFr30m3woBE4Ha21A8dpDiETlzTPb/l73zWJJbybbsr7T1HM8Ahx70JLTOSEkyJ7Ak
eQmtAYf4+l6OrFdk3W6rsp73BJaBQCgkhPs5e68dtPgTak0cR/vu9d2tHtNmU7scewCcafmh7U27
Lw1ZEWtujXrA5a7r0ncmCFBcJBFtHQVu2GUcH+hHN1ZqEjvWJMD8GuvY6ChqxQQU2ItpxuIMSEMb
QH6j/GOTdY7LKAAjATUudKGo10AMrDi5mvO+nDsI07JHuuJaiE2Ct9kBN2uN/tskFMiSBJhV1gNW
nYKPBp+0RA+xGdKc+lbqkMecaRt3hLzFmYKClZkA3UvxXIyxsUqDmJx79ywcPMFWjem8G32D3pYK
lTGA8WKy+1Z7vbH2yYRG2MqqBsHcYQLmwRS+/EZFLT/OkhFRD4pFs53XUU47x8hfYR1YK2Rchyzk
P+y2UNYjf74QRt4xW29fip7mbW/O5Aea8Bg85EtyIqMVo1Gwbj0E6DMpomaRPDRPeifGG03QnZug
ACg5N9w0GHZcSOgTyg/Zo6QMrHETO8HdBEDI7QYekZXqJ2LEyBOmXjGk8XSIezxNbRK/BXmSneZE
u7k9LGU57uBthCfdA8VEOiLeVL0hEc65lQ1pozhNgQdQc1d7ukJSTqIxk6WKK98AH7YiRL7wIAGQ
nPWzMuhnThYDhTYmC6JD77xpSlRVYGNQNstq3yfFi0eBCJtZiBva30WtMVyLJFZ4TdEDyyxuWLSd
bWhWAtph+dwycqhr2Ihd191x9TYr8O7rrBPVg+2INwHQsQz2o4Pr1THJK3CTqqUxu8rr9LlPjQsb
8W8zH0fboH2Yhwgg5fdq4KN0+vyFngLpt0mMlEF9QYH2hCZVKsHAbkiin+n45gzpaRLjr2zQpnXt
anRuQ+PYwvslLzYlv8oCQZ872OXHXyYW9ZVeZyXkawvcXqToQtEtkJ62jjwNZZ9LfBQSfQCHhQa6
Oi2CY80QWm/KS1XNxRa6GDnPcp25pCe6xGf0UQaoIb24fOJ67ptkHRtZu7FqUz/W7kiv2zIPXOO2
ueEHV6dInjxL/ujdmAPAQN/iseOiLMZ3pDWMfPpzHTkOFV/nXFeHIpsAbpj6JmyxmQ94730ks0Ax
1xko70qgCPbLyiSar8JM+z6UtfnQ0kTc1llBpPw4bvJe/ij0gYtJtGaPBzShvRdy0yqmdfuyJW0X
nj0Tl/wJ0iztv6K6hqb+JIa835h68Wz3/U+6JGiyKzKV3ehrRsgWqYeRwLJXb/VY9Icoh1mOAW0F
VD066659SylDk0i6gtD2lexDf8XF0NkmaXXhPshwy/HY3VWyRkyMHpSBQmVFGCJM8g/qmhgru0Ve
QebnJtTfZTe9azZ5I2bfIRYon4AFxfuMPt6mIKKuJxh6A8SGrIFgdqFLJ7PyED8kTkPcIDfjyNSO
feom1yqRNzv+2Xji1gzC+QKmeJ3Fp0pjvD0imycC7a9pNktAJqCoLd9G6G3PHKMSfYVLpIcHjJgh
moYDLFjILOQCDwYnH8ZILSbwbXw0xFCuk0DctIr3KLuGSneg3KmaY8LDCLadkVFpGBJcqHp6poUa
7l2ShAi9vgYNhB40o18iFMr7okH71zP/EdQrXjGbWsJCt11zgPlGbwPRoNwxdkCB0uijn+IXiHLO
pgiGX6IzLq5Pa86Y5C8nfKUcn+6QVPwa8tF8syOcSSnaKgaWgKMGA2dyUrb9Fe4F0tRDaAVnrQ0v
VUeii4/tdw/kKveH7z4E7yuVI2zTpnUyxvbapjFBInN4DKk0H6jRf0AiQlTbYUqQ+tGJgnnv+v1f
lVdNJNVuIz3+IQXuxtqCK0vWGazwoT9GWfezyQN/V4/j2ZvsVVzjpzYcbgqV6/9QQSxl0q+0xr/a
aGEhwnDHzDocYeGj16RvpQgOg+G9Wq2EeM8keWW6sNeDmv9q/wrAnDcLsP26enqTeksPfSSdHt2e
1yRbiA5viA/IEB4uGnyuqZQZMBM0GWk8Ax7JIB53RnSQwhL7BstirBmPTZdqdyAzAZjJOruDlrI0
paxZVpHpfWzGLL1+rjNcPJ0zHO7j71eFIogU8ASRi3qn5QmwqR8dsVKbuoNWH83Pbf3c4qW9D8aw
79wGQ0QxIEoiWnY1AFfni4SvWiVDDQDsfEqQPm2lJP1gjM9IIVcxJYIb9snwEbNK+DhlwSN0fE+h
2F2yRe/LgnIkyP9pZiRauv9YVzhTvZ973MP6P9f1M2Y1gWJ9X3uEPnh28JCrRc/BWLn1nZMCs0TX
NbsxF+IOy1ncKc0SZzi502p5iNDevCeNGz8MULuXVb/Xt471JWb4e1pWeVot7hmRxhuAOeX297Ym
ihOEUEqGoTb54wmTEF2GL7/X2KLEfDjBxFo+eHkCAgiK887cMDmtNsuq5cmYLNOz7UzPyyrY7fHN
dTVsJFHySK2wdNPpTmpT/DjU468xrgN48eBtpyS7jKNt3ZeFN3NelZ1j736vyyZZ7AOwa+tU1xJt
VVF2uZgaKnM7te/o+uzP1/axQzsnIK0JrgI0Ci/in4rSGEdZ5e0/H2NxqncNrfd1tTwfVbZgZIQp
qfUeZp9riJxrODZ1b919P9Ue7Pgcqgcm05vPBVOrb30SzVCPMj4BwX27GRG/b39vN6bSP2SzTkaj
ei0Z8c45zON7XuX9rSqnzecRNQMZWY8kEvtZ3j6UjL4eLeRojyIpn6sgBEWvjrll4dR4eWBpVYfl
4bKt4RH3YtfkDi2vWtaJSWQbOM5XQgjGta+H/h0htn+HOTCfTLN/h4bs35f1ws3lgzMkpGYC5VF6
bf8O2+hYuSK6LlswCyS6wTAp23D8lSgTD1roO3fC+dx7VSBMQvaJo3Gc3fvyBNSL9qhXhN4uD5cn
YNJYtzqD7IZKUmPgH3W7NjeRmMUTIzdpX35vG9W1u/IxD5B3WSc7byKbYtaC6BGtPN4wixgv0w1A
cbtdTaqVT/Wtrev4sVcLrMfdkZoSAPVx1D/hhf9fRfAfVAQ2sMZ/pyJYf2Txr7Ip4n8REny+6r+F
BKgFsBkbJBk5FiRKC0nA8Ffb/a//qYER+y9Lt5EE+I5hCeZj/xQSWAKQrKfi2nUB/l/o5NP/t5BA
/JdtmugLEBl4pgt+9f8FJCv+lgsPPdYB4+FQdTR1k9u/0hn8IXKhTlhSfutxyA+mvzVKMlS70bpI
HfBaWDEsL62xOPZW7G3qmMNQa2yQVx1FIvwxzzIo85ccpDLNmIscCfkNzOIWOxSyImpqonjIdV9D
cj29x5pX7aMmk8cRZimU5deBBOCHAs7Eg995zu6Pf8T9U2b0PwpKPGVcdK0iv/6r+kj9MEv3heui
37A84ShN1R8/DChilfpRL2+hMPP94Cdr0Vk/ZquxD1jDikuJrxblXE/ueaPhP+9bj+BsskuqyPqr
i+bq7I/yoXSq8SqMrIDdpHU7TyBma9IK0EjTE1UD5cC3hvTAlQokhhdk18ALflKYiA/6WDyVbm+8
uDlICUO08MqTSp6pY3R7Ry9+UXMaMOvAnZ2sbqsV9YA8ijw/E74Xhj7wjaPLtWCaUmL8RiM4m9FA
sVnzNm1Akk8/ItL1XSs6R1u70OCATp72jNHOPBQWVKyQHvR/2KfO3+C6yz51XPRQwrddHenJ3/Yp
SCnP8afuFs5Tt5N9FO98afVbpr/hiwz1tV0p+iJW7DMFmnhfVMl7Vw4/PSts97FfE23UUTUNUv1B
SoZ7ZB324K0oVtQJCtTGfk5gsz8hFKF+5EAc8CmdN4H9lUqOpKHvUGWsZHEORx1foTcXq4GAXkS2
w0taMlaOnOR5zCKi6LMUdXMWwev+b4tVROUuIN5FIMQFgQE02SYQpYdGsqkZX60mMRgvpsu+9ME6
RU7+NlG+kMhb8CVW0RWm5cMk+xNsLPIjp7k7RMJ+SmNvPiQRYERBOcXu64tpZs9x7gyn3wupAomn
CbL/vz/Gjf/z5HUtE7W3cB3OYVP8TWHnTkjytSprb4X9nclHefbSxmTXJTiglRGWSUR8lpbtXEdp
xfuUtqMTFNtaYHplEkBjyr712MEuMSUEM9L2fkdgUq2//fvvqeSJfwgBdddwXZp5pi+4xrBQh9Uf
p6KtjyHJ5GEBSlFrT0lqXxekmR0NIMkmx/8PHyf+htpdPs/XBQRozyHIzPvbqV9x/M91E5W3zUJR
1Yy/6i6FZaYJe2s0hnWbOnhfsTn7zzUn1Irp+MbxYdT5ercKe0t/QpE7AY7vSCY60vjicuZ+Z3S8
InpPeysj4h7hhlTQXVVMuT+5V4BCDV1N5kGtHjjX/7D/1Bf+1x3IuSZsYZmW46i7yb/uQNclLoEA
pPhmW+a7SyYgiCAO/tEzGi5XIegWJ9W3rov1rZUwxUyuROdmRrmdOPWTQiSBloqYN/IiwKH7oa2M
+7JILf8vMkbcoxlzCkJoSIFWUe4cZ4I82qjZiZ6qBZpR/BnFPOwGzN9JUA8nGhUkmqrE4lklFutx
be3axs1uuhvUzCYS94tP4xwU7mkyAgx6Se8amES8fpMT+OXPLZeAqt2F1eBRFUrxwoECMTpfJwdT
jHifAK7Biv3VtRRXtAbPfsANdYNty7h4VJdoXaXzIXSy9hyUxcDsn4zRf7/f/85s5kDyXHV7NB0a
CdxI1Pn3x4EL4NYu6F9p18lbd8EoqOLaw6NnN18HFXIdyQQ5QANlDl7hT+TByV/I7VHklsNHnboG
AZmW8xBB+Tymgyb3nXCDp4TEPuyrbAt9czS16WffpzdKqcdROMl7UnrTKvem6IEm2nSvIWGuGtCZ
mwXsZxE5u/KrJ6v2mL03kB0nORODUk/3BIT1Zcb3tmHmph3DwngeREoMjgD2FM2eXM81gWmardc7
sm6tQ6xErVoxHMYZmwF6+ewWwsUGIv1NEmr7oCI03yz3sRHt+MVr7e6qG9t/v4OF7/4fh7ZpmVwR
HLIQDcohLgOdP3ex03ix3kSdCectYEZtZMbZpxp7BnrOBCKMDYIjHO+wPLEsRi/A2o4lyDg32BLq
3e/XGIH2oyJe6Y9Vf2xiu4lRr5Y3//1uUllbiOCpYC+o912eDjLo3J9/fm45O5q2pgNhbThSTOq3
fEsN9MNRAwP3xwuXJz4/cvmCEUEYO9+y3j7Xmcs3+P3hk5/yzwhcrIptBGjn//abfm/9j/c1fuah
x9xh+Q7qFctff/tZn99peebzQ/sqf0jwDTey39udRzlVvX7ZAD8clcvlz+WZZTEtu3/50+KUTetb
xD2esCTCWQIqO5oZnGNV6rE3sSr8SFUCkqoYlKiyUCf7fj0wjn2T9vxrVlmfU/c6acMvWVoGpTTz
kljzL32ElCqpO3XUnzJViIrS8XuV6woiSwtrcMEMUNDpfb16DXr3lhAPSbSwE9K9Lr4IZP/kkc5X
JJO0IIxw3+Ne5oZPYUyVyJJC2zLdN/ESUD6rlkJazTAhpbYmVJFtGh8HVXQL6VHEGQlQA+jygQbn
eu5Q+KcKy0zqyA7Cfok5aHweCi6jvSrtxR7JATrFPlX0q1X5L49PFtXAVpUFW+qDTvyTJupNqrIh
zpAj/zbaAlQU0dYp4vG0TROosHpXwKREdAB9SdsDlqYkqYqTgiplpMqVoYO+3JPvFlLFvEHnD6uD
Dp63tpdSpyp6JlQ/5VIGVQVRokfXlSqRpqpWqoqmrSqf+tRR56Wgap5S072FYRsREqhjVi7x21E2
PjSqT1s04mLXIYLMMv2aBjqGVEq3Rjb+hJ75LKym35SOeErC5upjYt8g33qaVQG4ohJcq5Iw+ela
EbwEfhVsqJytS2rHBTVkl1pyo4rKFDCJpVOFZtN6Ry6yDlQBGl4AFXQTmJeqs2tOsfdQsJ5LnSuj
seF+GR+b6qBR1Yau5hCg3Z9TVfCmek7pmxq4rYrhkqr4nIw/sJs95W6hKQjkdlIFdPLQd0iG9SOB
he1GGznAaGoMABsueU80VSHB4kdU2hClxU3YAXCzub1HtHrtae/Qlzr2NRTYJi0ojXUzzqkxEegO
IubpfcLoJudSnLqvhmoOzCIsVjgx8wy6oSYAM7sztUHP1HHtSHFsVJchV/2GmcaDSwMiG98sO/lJ
VPCuHBu5ta3kCaNXc0EKfipVD6Oka7araWsktDdMN7pkFOjWuIs67vMrSSOkoCEiCSpW/ZHYIuHJ
GCYABtkh0Cj8w3oeMe8+DBUVoAi1c9XKe7P0XZjpzTRiItWR6UuH3kxTwaKkW1Oqvk2sOjgurRyp
ejo+zR1Jk8ek2aN7cYgegP5PrzpBMDkgt46FveosLq1YKH7OlvRWQvWQxm49q55SpbpLNW0msD0k
Jw/wXcx5ValOlE5Lyla9KdT1WJEiQUUEUORgTLsicb9LLXzggpWdvDZ9m3oN6y4w2kMhzNMUTMWW
RLpTvnTGVI8sdqgplehP3D7ZRsFH7hAHYjLYICnS2zFb7076BA3OCaebfHGT7MEcoq3OBRHhT4G/
ckZx3Xrk9GERB6cNoDxXPb2E5l4tmQ8as3HR3BLwicupPFKgmhlfKiTFK4OtXZLAOXHCZFdk5cXQ
W3IyRP2NYwhfXuF5BzPNkQblkKLrgYySuba/aR77b6QFD6guFUrVE4AryJA2phfPIfbDBdW4IrXs
WTBCRX5RFAepg8wRGkDsxPf+ApJG+8CGNqXF7pnp0HeUz+tS7enYduimetqbFtOimJzwi6ThylRs
XIP8w86H8Z+W7Kh6s1J1acEgE+JN35acXetsq14uFtjNrLq7GW1eqfq9LY3fhAYwfauYfwA9YUd1
hyvVJ4bT6e9mWsej6iH3NJNTiVaEHdmqLnPWfYloOlNj91aN6kM3qiONF+w22fdy6VSrnnWydK9V
HztyHnFNkimsOtwdre5G9bzJJKaNiHd+zHRzbxn9CigUSNaHQfXLYcm5qn8e00gPuR6uI9Vbx8IJ
zoV2e6H67oHqwDMvIpONnrxhv8OfgaxJrz4tzBcbZZELl3Q10873lr6+6vAjaXkWquc/qu6/UDoA
aX5wgsk9tLXXlAvnelKagRTxQMSoelZqgmpAV0CvaJ8r2YFSHExKe9AoFUKj5Aip/oSYYf6m8rGQ
OEPnV9oFDRFDg5iBTse2QtzQK5WDi9yhVrqHXikgYM3TpFGqCAt5xKh0EvghJ0ooaCd0RBSDUlP0
yCoMpa+IldKC9HgEZIgveqXCqJUeI1fKDFr9Z2zd9p7CxJ1uxzNs7EOJmENH1NEX6V8GnA9k4uPB
nuecDInxKw6PYmUoTUhsoW4ivJ7kwbG/1ko5Am6pZG41I4YqvjhKXTIrnQlOSGCZzJoiuyacHqFg
s+MCA0jD+jHE/mGaAuOrQLi89XUL6FPoazfA1DoGeLZYFsvDFJTJg06szDmwZ1q76mXq9QY75ocX
8tlynrWnbuzHAypCRfsPSWjr9F/Le7TDdNVK2X+pawtwfK7TTacZ8zBpWUFDlvcovEey3bvvxJjH
m9I2otvYle0l682AXOBG+yYBgi/v5c54al3u4Y9CG8sjU7F836O5PxM0Qgaom32gLGh+4s87Ozib
vmqWUWw9oZUXyi7DVdOjceMjbnpHubVbNmXXZ7SHQ8ojkZyYvQ0Qyue5eQQuSRDi8m7ymkxt9kO4
2rDOdF1/0AsPSwmIZiiOvfkaVP5XW22p9+lVBjRhpx5IHRSV6DL0HR7tlFtGZaEamsOMlp5T/xzd
ulxNfd0/M+Q5j8yat1NAbV9Kw3jU4c+tls10i1izyvo+tZq+NuOieZjC0TjZcHrxbDfxmyu8t2VL
e7ZuSR6JL2DZx20Mm+6Mrjq8gYTRLBiRvtTeaS4RW2s3P+HRIwRyzOTZbxptL6ZJHFyaRDCOhQHR
l99i4Tdu9KL9PpYotprZix56t/RPzkSIsdSbjhm897LsICOr79yu6i+Z3ZpbzoPhXKc1aXzukGxK
er8fZYnsUb1r5aCssdBoPVVpkB0cUq8PRR/XTxle3M/dDY9k5UVe8AH2i+gEQ7NuvumkZ03LtG3t
lfZb4EfPy7uBoH8aElU2qMlCbyq7POccd7eGeBGGar310WX+P3akpxFdOhfyCfBwe/DIIzwYQ6c/
gYog/1F9twGNVdV7SAtC3sNuwYf1xlRdaOdbt24a4V7pefljsL5ocyY+ZBDpm1o2+qXMyu4mqA5+
bkAudGNa0C3pHm80rQkuUtOi28R3XAeYjX/4JfPLwfieO3ioLWsor5M1mFdZGkq3x0fk61FywOkO
fnSCMeZr4LjtdehJHQZI7X6HFPD5VZqe6mrn+lcPF9/VqPp2k5ce92R6WpdAHpatGPLZ647PupWj
Zl6WDeAYex8TkVzq+zhBqxMTHOs39PndxW9tczPMc/shJXW/5QtFs1yXJRrIqTKSi167oG0623vH
hP25BXWIZu15ef3AxdM+R5NItl05de/t2H7+atsnTIFJp/EADJM0BGKe6TiT3BFxVC6f0jYhKEST
oPLQA/1FJK0kaFqT38h7Z1N2DDHB/kr4AUKo0AQdmuGzV82yb8XU75bfEiCyX4ETPsQAuJgb1PNJ
xgVRGXY8fU1GRMzqfTqCWtCSOOmjPTVgVrjn7hxHS77KsDgu74NWe1xFSTM+trCsThPtw52dcHox
PDgtW6QhUtGYU+JxrivrKHJ93CWls+6FS8vaIPYHKvJH7KWwLvUpPtd2KZ7sWv8xaOn4wckDWx5y
wIMHUOlKYjq5Z+oFusgu1CXt10yYwQE/ZLcLIjG8G+15eaGwk3HbUdc4cT/Ptshj2p0DAGR5khQe
uMRT5dwG2+tuY2Xnn++apPPTMOj9S9K0DiJocuNLJE0fzsDgxgk/yDjId70eAVHJ9PpVUOBbvr7u
dEsejnktCNh6MLIYDbP6mlKO753tps898I5TDCx1u6wvYHBnbTd8qyaib+ci6Q7DaIu3GUX38hVL
cwpp3U4GOUCxebdDupTLKx20bYz1Mu8RQL84y4lr9ecTgb8BlRB99UZU7oXWzHvyz9KvekyahdqX
coymDbh2Cgew9B67Ce+I7zBJ07zWp51odDCca+NetbF5mbtBI22d305W3pEyzwz202Z+ZozuLhn9
+VulM7THf3mnzUHalUXfd6wacaJPmz/3nvbt81sJDrQgLocHPbatq6fRF1ieaKP5lkLYfJXwEI+d
nzLHHfv0owMlqb5tPw/2tm5jG2FFiQZFBNSIRfn0uXdaAB9AaVqu5QEptVEbfb5rY/SvhP8Gz64x
ZCckr8PnPzDTzoIb/Ts4vJ6wpYJDZiydV6+JmZ7yIzVDM4gZ4RDrwyF4WA67idC5dwFEVEQ/Rsmt
OzTS8eRbKF9N7u1dANG+rJBNdX1WHZvEedeMBIO8adfXMoKhZhSm3DvEpV2rlIa6504zV0LJXbV/
8nW7PCauSeY4lLOTAThw0C1yg3xEhoz8vAdipJ6mrrGuJTpz3at8Oug9QuH5O4gc7S5iCy7a4Nhr
2Q7Wxh+dCUaJ9u565MrDGjaY2XnlawlVKE6GcZUHtXkapXdoCuaAsdu5V9dkVh1aPeLAmMbbLOQz
YeDvlDEOWeLZbz2Z3GshpDwQtyN2kcs52trVuI1k05/mLq3PAerVz0UIzwbSjJ+qfxos8oVLtfw5
2iB4eynOzVhHe0/xq36v//t2y8bLwlQgo8+HvRXtw2I+Ly9b3mBZPy9GmuXP3yu5jPswZ5U930pU
9i+K21MqQ1xyUCKkRub9DF71ynsRSgQyZivT4g0nBfWXmBlQpHXIQb3uLY6+EgwPMcTNs02jrLVt
b1Un9AQVDDCdsW5FvgpE5OFkBO2AOyBm5+oaNgaEQx67aJc52CD06bh4a8sGsc9socSQBFlzExgT
grMeXKt3PjeQU9qdFi9urry6n9bcs05xClAIWIpsIBo2ak+d/lepafwgLHw4BNVi8klhsX2MKuEg
dv4Aw6fPJzzZ8issEaQyMROAAFeoS1yzZdcPuWteXHTe+2X3cJYBC06RIpQpfgdHY8KQ1PJ1+XFU
R6sTyfC5XqmSI6TDzvqedryrxkwFD0r8akhFtm67Fz0B/tamvKAbGvaVoesIcxByxcCGd8u65dmi
ZYjuwCuP+gloF8zJyG1wIxTuhoEC7ClzvXyxyEzI062YxZVZzi9GTIpgw9kzHHtpU1ZjjLlHeSCh
HciblQD26JlaggDfLr5cz8MWXE1meypDbrxlgfUncAidIWEev4nZoiBVx8fnu9uI8E/L4zw2yHEb
7X4VWd3RCJJDS8uQwLG+2IZcqmix6Kg86VpvHJuSQxJn2sqeXbwbMmnXsmsee6vowXTSSMVyOO5F
616glhBLHqcumvEmoyFS+dpuboa3GDaqW9beoQTfcWKyaHU2tjU9wYisvFiNHClCythZ294IxEf1
9qqq5PqbiAkNCHhibQx+DG37M3HB2wOrSmmvmTdLFtW+KSEtzxhSxDi8/YZiLxa6xTnWLDa4RhsK
RMmW3HapMx8I1XhD9e5cg+zieD0CEwWqxTPO+DCpvGPPS6/tgEUjg568a2qNeTpUjG0CbGgTG3G/
D4glbXt4fCsE0chy02lvGxKYmyT4QcOMcQxn+dbZPZaLxMzOgK6qp3mq0008QYUEDm/uEhOm7wR9
c00T0t1hiDJPsjfMUzAi25lGxhYjOHmXWwN2A80kI6MsHrze3hEnE5xxeJV6Vcdo5l9CawjuaQkA
3syycmvr2fykFVQZ+Zzq1PTUbFMi307GRIcjsVXKwWAYh08ku+Vfp45U9sV8mi5As74us31rpudE
0e6WBcrEu9/qiPZLcfEWbJsikUX/XKSaUayH0ifhwdV+hMSggVkga8esCW4t+zcn0rZtOtJsoCDi
6nV7wn7W4ql/x74FUH0U98gURF+3ADZzLzlEJhMdKCROynlNYMEQpewgME37wSwv5DuL0+9F6aAR
mMHEQ7ssvwdRjqK1nIp15ACVVz+CKEIM5DIzV31FeEwVJ/1pWVBy6k+x+wbcZUS6Bhyu65KHuMjs
XSZQiy+rin/+Jf0EHQbMvhlHCFXFcSJl3uA0RMzUnsSE7193x69hakR7qjX3nFw5zkQybzL8X5SD
F1jqcpwjbW64GmqKCWFrAPPCGTaQl05nOx8vaQKJVRcBgyOX22id+f3nYnmoGBlQE9QzKJ/5P2M7
H9QvWRa5qdkbcsRUsYuUtVktYFVk27zocSPrkbku5vJWSh2UJFf5KOArLAtPd//xV/DPv3gzE2cD
vfw06QZYDMZwWv6ySOv44+HyhA4xIU+c6hDWTknmIwtTQSTTOn8NLZGglMe0uSxyxdMLGLF9PlzW
ealGZz2CXqstSA0TgAGkVRVnAsKey8FrHzo42FSEvademgouJWQrlmusXCMIAnfET8BMEp7nGcRH
hs8gD/MNXTdKo5B4zoKA8mpFC1Ts5gE4sZwp1Fj6Y9AVJmOJqjwTTRatuonrRah6sFoHcjprVKOU
fbUsMGBSJ9RjYMJql/R5iiY686lSqqNi+SUpUsB9wHRd1w6Q3/vdGKcfek+sui3DTT0ZJI4tLmU1
pug5OzclNUMaIcGd8hpqWsJmt2EEGtC2gAQidEEa7g+g/Waidkh+C48pXj2mSFy0c5dTTRQ6HqHl
sQ+jLQyIEhUD8RA6VbW1BaAhJ1zs1DcFKNOgwzslONh7oUJn3bDYwYV+WSzykzpXlsvB8tff1oUO
B6Lf1XRcOS76rvS3FWqDazLnqHWjJoLCkRYXeoUEzhuI8DXC81azHo57N9c7urtMxiD4vKRoznfQ
TLyH0RG7nmnuBz0YcErgZyhMdzP/jWA4DrWG6yMwrv0Y95SAQ9ab4cFx5/RiouJR8JVdPEb1u58L
7FBB85LbDUJlwNab9Dmy/fGpaGf/VqAxKE1NkjJBQ9CM6C1ZtMSBnhjgI+NwehhqPGZOBx468Bzi
lJFBkaooBto0mYyoxQr7YtjlPgdBeM/xyHiM3vNuE+UhJeVETVfQ1qN4GR4FFd7t6NX6RmbD8Oja
NtMoQw8OkTPtxKwV9xyn4gTd6R54dbEWPq0blPik3GjVV3A6GOdrdbVORvJ0UpleDHRiKwM8/84R
GXaGKpzpznhiI/PQf8lk8rMhxfi6PKIWzxCw5KKCGyBdt75tfRkLaz1prvHeW2QwmpaB+kLk8ZcR
l8Cy3q0kXQQRGUcHZORbk8M8KxP7yR/Kb80Uio2fmtSU6s4BXY8ARsz2S6XbzReLPv+xwlWB+6ho
v5TGbG/GsKAppJ7Fzbyu7QwOZeUX6DPDiZw1I9KOOrpdcpWn5ovrBCeG8/732gJ07ZjzFvtRutf1
LqKUs4vzYXzqbqmTAHxWC7OtYsQTo0/uMFw7xonGR6c1iAdy+yXsg56JAQOP1s4IV6Xdztzjre40
7w0JcgxZOr3SSOm30NDEPVR/TTHYrCiGMN9YBaeO3aWnFjMheZcNthukx5AUpnKD9qtjV7f1esyS
Cb+AjswN0fDJhfG4zvqJYMbIFoe2yHBO9Tomlap682VKbyNuKbYB8t8IE9GZ51lyx7ihW+ncK7/L
8NlP5SGsTP1t9OIT+KFonThh/eKKMTsWoyTFy36mnqzfoPnYfAk3XyWGgxLXamdkf2N3BYozbh04
tIRIp9wK/a59bOq8P49GGfxlgs/dti1Soq3R9sehqau3hgYHQQ3ZgzUnCiZv3hy/eKIzJV4Inete
ME6A8y7QaZM31ox9+0DaxDOZbfmhM7vispzpseOh4y127oRTZuI1/Ne41RVPGflqV1M01+WR4SLa
I3aBzo2LM8wMI1LK5+jhoI2Z9cUds30zl/l3TA/TOpBJeJPZ+K0eKzJ8LVwahm2CMfRs8WirxSzn
i51QR891K2XG4nL9qznI/CTr7mif1j3SChx/zbCJA2d6NAH6HGWkXFImuPQSsUgx0dAWAWPPQBbm
V0GxEn2vvnYrI/rutQwlAij+TdF/Q3flbMa2tQE4hUSq+JQtnNp7D1UpgVJldaFBhFs69yHpwyGi
9TFNP7zsf7N3JsuRIuu2fpXzAmwDnHYaQfQK9U1KE0zZlNM6OD08/f2IqnP2tju4Znd+JlgqVKlK
SYHjvv61vuXtgiVZPsNwwBFVJGUkA9FHtVm1e+q0uhd4xqygMGF/TTKlSsj3/hgZucE93X/ywPYs
gH3T7VjIkk8MkHJfBkl5HnszfOpnkn/u9GGFUrxp10wZIPIgsBPTfnNj/c+Ht88y4WRI6rJVrMCi
vngTi/M0Oz9I8ywHHUssK+uHupl+DI2F484e/2pdc7kfErJ+QwgtHTPAJchI9QsHBdj1CEijWpZb
r5HMStMZ3QR51/R+hbDwcMZnyasTMwhgSjIfJQV5z4tlrmOYShMAXsZXdXBd6fxldsNP4vmAstRM
ONaYyodCskuiuxV0Y5Myx5nzjGFDs8ebmL056fRp5hWFjFMefNtt8KQDW/8ZvYrRTAzpdamOiD8U
obUEy9zaZVmuKLXq3XwNu0u4S77nvYJoBTzFjuBg+IsdSZ+OPlCK40NaWJ9FKpeTs7Td1Vl8Ui5Z
/V6zspeZ8zaA4H4pueeVcLoH8h0K+GVgnXgTOfw2gmrXmPla59h3WPg991IP3Uuli1dLi26XieWL
NEtCFMLmXNN26XNrtFbU9INxlEs9fPB3fuSNQ6+75sZoGBWTl1uIm3foW3NYc0SDHvKxQALeOO02
b4X3QzDhL9Vp0qb1QMnLgaS8uddUCSOYJkeBlHREZkq3rjc6RzVAGOX5Wu2MjtbMxEaXEXHRPjAV
5sA42NPWyWMIe8r2X5qZlEpbKe9c5GDpb0XhXd7LE+rRAn7GvWa5mXwmkgj7Uhg/E8tgRpdNnF3l
DAKDFflXO/12ppEZ7CjqqzAcQqVrKXmb9e+TYccbipHpA+/bL6q6mpdC1vU5XvVNL2jc7+BzqmpY
vmsRO2z74hJSwP6seHiCJGwLdr50WyyL/01HXGQkVbfxPM/e0dslT5SCAwygQfXQLmuNbaW70+DS
wJM1IaezLigOjEV4iJkSbuPUoSukQIqZflVXp6cryHWMa4ZJe8e8uH6uG0F7Z1cRovn7N9gRhhDS
fvXKdoqgXLffbZrtcSMbB3dMilNQrT8VU7zoPBUnMy/qSx0zx7UAfAig6M/JMhn3Vjccbh+53gCI
tKD5qCV5UXmLouYwpt3MT8XvfKl+N65FSxW/fVBrKZTe1v8escQu1DB1euuTmLjvOgYZVEK8tRPG
CytInc9weFMwYmiOD2YMla1xFSYdEXANViuReWnL5b8vTXXwjf4PkwxC4DHGQkOwtYCqcTGq+a5I
LAiuxuxfDOxzsOez8GHO+/CBu3LG/G2Rpcez9WdyC3ObJbQXMabKXgpCVU0bnBvwG2d4Iy+AkXkX
ti0KqWcT31L5VbkcxdpJJdsl7pI96Oxlbyfa3twO023Zd5e4sE/jCKq0sAwMMGn62JfYHiYvbO9Z
ovwquC9GOijq9TvE/2RcgUc+lnrcZeNbSVnaFfEiuG87v+RcMbjvTZIcKDxa6Bu06hNDY9JGmiRT
qvi7navDM1/uLTfHj5RD1bs9SUizo9rdyqnXyeN3mmgVOdno7eZ2ZodWMkDguymukMaHTYe+cDbG
uTu4tfqFwvvQAcZ+GnMZ7HPksahuM3roA4JSLlmxTee1Z+Xo9t0z0dJlSRR0vU2GVhGETfX0lM/u
T7MuvfUIPz5hsS8vDlv7bZxYaSSr9kAkcv3O4zcpJtxF+Fh/xeuO0piOHmEIICjOtgqehCAG0wzD
8DNYOTI9zdvoRQX2ICt9XIZ1fh8bpDWX/s2Is13ZVimPuhhFaankVrD+AdXIM9pcxIvjM2XxUmN5
sI0USjgm7KMMp3hfMPtghN9+lyNDoL4p/0KjYapm+SXITnZLtpc+64DOZGhQ1dENhnGrBAv24rnF
xSmpRu6F9E+GWVTHFngrP3vC65vFGJdNagM8dxInqv2q+HCVicSCXq+6nGe+14U/TR4WZiLLl9on
++23ZuQMXviQ2qI7kI8dLnOVyktpSe9A+3jzQLUp7Y7DZ1lpyfC2LC6Tbx3asOMZlsofrvRH/sEx
rm8jolGypaxa7AoAlhRMiUE92pkL9cPMmT9ZHIX4tvlHiTfZUQaRK/lUU7K+459e7BCwrOdSZ+Yz
N3BDDXjHZNRxOPg5zd3NKl6qpNkZaUul7zJYrCtJfEig+hx4fmCL6u3mIm7NhylP+aqZT5KOkwM7
jnhjhXaxM1XRUFlYNZeGqu0LZ+V7w8OTFXfj29QUVxiS4sTeREXKgT6yZImgNmp9urWfSaezx6l3
9cXMDbrY7fw+yKGtGLOTXFG+oIIUZkLBGon2smsv5OxPllkaj7FcaAYbuJUL1LAPugp0pvr3Tu7T
Ii3vOyCa94ZerFPnJoQOeanMLey0oHLsupjvSUm/ytT0X2GuWNhLw48hbbynVH8M02FCOnnOwBvA
EgCRTQkUBA8n31H7PV9869gla70DHXGDaNRBGmx1SvdgM674Eh4T36xyv1yv189ZzWq/VkL9NKk0
E5WUL/nsr/AdYjQy/cr6Idxr11PHTnbTR4cvKVNQuMvSKU6G4bQvNG9EBeOPYxBKWpuATSP9lULj
dlEv/DQQpZouoeUURWj+2fXrcVd8TdKSODViIrBLOJ3TNL+bB/Y5VRNAgSBZQai0x0Ge09hCXeel
TyZA2uCc9tncTx8ET4j/4qdgwORPH+xZMFLGzXNPkY8Nyf6JMwS4BtWEO6/ymqOLgLFqB/J6u6ST
4Osqa4hC2W0bp/Nfb5ccaXe2IV6n5fQxlpihdCYpvKbhXkqPFvvRMM8xjJJrG/M4dgjJYcjr8mPR
JeYZeIINaLqtv1CqHjsR/zBc48hZfGBrxVKQ9Rxfgz4o7tUXZGscTD31PY4X0DrLOAdDSmFg2xqK
www6hN/snL92C4OakJPAoI0NTynrngJvCogMh7N6Wr4aYV5dTNTaTGLd7jjQkKGcz2nfEpqtm/pi
G+TzUmniIR8dceow7anOsq5zyzGzKnzN3sTIqBglst0FnNumsXjq4X5fsyG8kx5hX7uvMJnBgf40
MLX4Pt7srtbl2UT4DltutHwQZydP2V0HzKgQMcPnoO22YSG/WuGH733lgxlkO4JHtIK0Mblq/84h
X5FuKdQDBpPd4NvjXXKwzEo+SEAZby6c6cEyx6u212lg2VoPtDf5Jx2oH1aTWA/4WC6qS/VJ9J56
8xUNsJPOGMhouUvnqUasyNKf03zussMY2PGrHufx1Sadbjf5b+ZYdL+5sn3iBFwy3wsBhcSUXZVl
RUHylOmrPzJ4NdtR4M3qGUGYnb9VrZ8e82puNiwexbHrwoYNBhePOPumE9OFZFB55+ZNdmQPZF2m
aUI+q1zGw6PpviZd9yCVU36HNkggbWNIaeRLLRYK6/q8+oSdywDHd/8IxuwU4EG1ES67eDc8aBVk
53It9EKmMq8lo5YrdrzuPDbGXUe1u0KW+vQHjLW6S9JLJeOPDk34yAQPuY/jO5rzYwpDUkLnfo07
u39a4fFuqZjSsw8toQ599waJ6cJgZtxbJuY2pqYneMVIRroU77Rspvt0phm0yV0YGR52gQla5ctY
Wkj1QfsbvO+bX2PTgR6ycHxt6z1DbWePrkc7T3zXWkPwUvr1NaH8DtHKPU8VItncgBFxWek2iB7s
3kwp9jaqzgPFR5IzQfvhtZXzcHspoQlup6qhPrp1hWbIU7Ogq3LHYzXfUpuFqonN8m623V8Okta2
6o2PUi/TOe71+Jg6cnq0XCq+QyKATG56TERMkzM3wPdP8+Q7J757okoaUnyfH5nH+JsO4+WR6btA
+ZDeHWCeBx8LRBfY8joS13ru0DNINBpvPnDbpXWdPdG0bC8M4V+9PqUNy66fPZebidbAyDaAo9lh
wVBkRpxUiKpHynTDA9lGOzKK6s1eCm6+pXzUJFN2kM5ZYwPrzUtTfZQyZ8NgVXgZ5vrIVAwzIrDJ
XUVz97UAxP73JQ2b8JyrpSxZp+rvsqQJ73YxCI9vU3KBSC4h2eXOREao9Atmf+vJ76v8aKZwhGvq
pqk34xyKASJl1z4FztOcMTtouqdsvWia5Q0HB5KvvahjqhpZQMFGM/+0FNZGysSGnTcv1rljt4LU
LTJcnEaG56aXG1FmCmhDb+1g1bnbZqrth7Qhck7arzsOBrLhPBrjoZ0nf9egpBLgoRUXlkCwh6Hz
0nt+cEHSDi4hefcIcLreGR7h+SVvKVAwKFBos1fQYkUkrTQ4DOXYvGIN4SDfdvaW1tDfpYfNxJmT
JarHCaRygVnDowoPJESy1jbhglHfNMzS1jmsKCMq5h/GlBszNt/E0HfXOMd6lWvbOBmWfJ4Xw7+f
IPa8zh33e0pQ7O9z9QBdbstEGo0aD1zXfIV6WD4njzOoG4tsf/sQg8idV1HqOiERbMxKJWd7spyH
WoA1oNmXShi3/iHaTjyO4+9xtPrHpZVEGSrcQD0S7JWzJKBEvyJONRecTkMK5nGXAE6NPzJnGgDI
m+bJTvtHbjQm+bY5RHGPX9RrYv9grW/VhMJbZjrLeRx0u4upztwsaexcpttlukf1oe6X0Wq1SbDz
HPHbnr3cNu/LMe2iZlTvpU17NEZj8enp5VguwnvSHsGBqjpVlfB+0ziCr7jPpmeKvem5qMLjmJrY
bas8e2McGN6nq508EM3ZbdhbB07oPCsQSjXNEyityZkW36TJKGyJM7yQou4PAOqY8dvqd6olR560
vS+yEUaHTIaThaBy9vthIxw7fMY3nW2tPHGOtw8xew2RTzT3cQmsu6lWeNYGIIh5wL0iDPOKm7na
oZRS2jHTTFGZg3ktRpsVPeORaAnZvkz9Z2nY6bPtt+1LxRbZkPan8kzzLfX4UUhD/fOn22vGEDRA
JMTB7wzsk4SuQMuGV2SU4XOZkbiAI2JsspqtmhpgjrJiyQDQtSeM2jNClPMXwuiLGJvpJdXtiIye
EwDwMCz3Y9k8uC394FmxiO3SDu6bE2DWnCmR/8G3xGAszarvvgveGimfUm71Q+Iu6Itm99gvxE8Y
s3Bs72Jv2brJFPxcU7J25uPQTmRxKkw8T6bCvIMaF786Ld5pO/HOflJM98IkbJak7ZocqIoTIVso
jqYVn/N9ISgAocVQRUHXx9+dm+GNr70fAxW4+6rzfo8+yq/VFzhfbAxYujCNZyRkyDiLovOxMz8k
w8mLWvgSI6fxk9dhT6hCQz6xfmK3z4nxFdiN0CgZFRR6Sl5uFwOOxkYuoX+GC6SpJQuXaKz99O52
SXsGHDoR3zcFN8FnaRlSRnXf/7FZIk9aPnasXsfcmPpjhv7KPJ0ydyqSiBobxq5i0oa92iIFmeoM
N7tVHnBi6Y2OS4a6AzwUjXGHAx6IwKDzu4OZGehPjuEePGZfR2o69TZvGOPpJOQIxGTyGPwkgxY+
dQhc27YIygPjgHbHkia2lYugDBvCXeVh7Yz2/xIX/rABRFv/f/c2CMHq+B8hwui7+/6vv//m/XdJ
48PrH6X+tO2fP//Z9vDP3/oHuRBY//Jc3zfpa3HYXDgesc1/kAuh+S+xqvCeDZFBBFz/B7kgvH95
gYVXEfIZIxzLJcXcVn93Nzj/CgOSfYAaAn6vYeD8fyEXzP8buuCsZAeSyfRLCM8kxL4GmP8jV8oU
QhjJ6KpTYuFaufUQWBOWHQ4F3akz33v8z+dK2LQlLiZZDAOzA6wPXrx95nYxSvbrm84a/3lxWq0K
//707RO31/Ct4V9ZG+99v9u4/1OdZ0pJMdzt47//yDp/oi2hOygv9o4FZ9FbyaG/Oiluf7pdeo7B
QKX6bN4bBLhulQ3/0d4w8hRZdrdX9VrxlztZuWwtYkWcRg1iPZq2pGQ0Ttrx8LdNTCWdIH93C5wA
uqynjeuxd18uo8DRyHzqbJk4CDZLTDPRZCtr53sKIgt3dtnqOQIqAJwttPd5Ir85/SmyR/VbYwnI
hbn/yyBgZn6WMw2hmH1ptKC3O3cWRpwGpTdkedp9XRcPnTk8jk6S74p5TQVacU/faROlJKSKXmKZ
ZgOJSLS6EWXKQ7zhPA8iqevISYw96RiV/EB+vcwTWR8nEBb28YVpR5FeDNE/TQX0A1xFW+cw6QXp
cCQbMiT70iWoOMIQNMd6b5fOh+kVry3oK1L6SCkkEpHNJ1pMy/KJqSBDUh8Cm2PU2BnDl0BaRBwX
ELiLFfygxHNT81zeuXEmotkMOcKbNPKWgXE0Z/oL0rat2X7DPkQElRtD433uDlllLm9G8gzi8ROe
+U6lC4RagFU6xkiTo2/uw6UfIx9/PdQfDbYMwl3vj3e01XJ2sBw2qM0GzP1DHvfO3rfwYkn2H8UK
sCN6p7BKBFcHUvPRcay/DJrnI5XaIUaR+pEZrn6y87OLl3A3F2CW57Wem2D/Hrw4EMCZxLeyrJ6z
6vLsh20DSlDtGGgYh7QIL7LDzTU1KeBiMX3aaS0Z7KeU/FqBBmPm/RzXr+LN1zybfqhYd8c6RYAW
wfKVgkYAfUoeZb2D2J8Wa4m9PT2aipb3lMlPlKSjoOHM+SU7j0Gq8POo8HnbgPEAR6pslIHmQFEy
XEob1RPuYkPn19YwRwymaGeTjts9ib0amOCMTin20I7Q8fIgP4I35DHkNWdzSPduM54WXM411b3s
lumgi59CO+esN0QqwOTlrXPVdPhZ9EYWzUv11HFO2FoL87+eEwnL2h7z73zCZBJZkACsuGbjx06I
JtX2WTVjH81rDpNw1cZwCdca+LH5aShPsdujk48wprvNa43HUOavDZTlHYyyi7kcteP8hs+nt2Ve
umQhzDsLaRe7EIjrKcXFEojqJ+8Onu09JdVmCqNulkCplWb8Z+CEh6Sw4V0cpWnzY3B7eXGKg7F2
lVh4vuJcOWDHR0wa8wj/ucezUpEAdZd+q9bRjx3ku9aQh3SBKSXSjUFn7IEqaISwon5CX9zU8/yj
HclKNY5Ynfb8w7SqnC36bBctCdTD0nktLe8L61+9t0DPmREFLl9eG1pbBU54E8Ju3Ij9eBXC/9O7
fneEl7OsNYHo5/aKt8zbDwroyiOm3XZLeQsrFC4ltpMXch7jri0pFAivFrTJaKZneuiY8rrqkFHJ
dUjCkLSpPWUYJ0cKy0frt0YVLZsfuexd4JoiO7KAHAo8D1GScI5L1IO3/k8qXdIBOBqHxIcCis5g
WgYUZjgpj2Qtfxcua6rs9306PeJPJDNXOPN2aBp5Yg4RTwAsUC9ifkDphHtSnRreYybADeqqqOxL
GAhTRSDnw5ChazO/dkM8xuNg/oKvx/zKlN/S2DYc0rcToacYM0hQFpxTkudZxiRyElbOwfS2NSOg
qMMK1Na8GxN8T5osf+h47wLNgrcJ07BJymI7BYpRZlMAjO4ZcyifgJNiV7+Mmn2kDS43LlKoYWN8
Ifg5KBJ37jh7u2EM/jgTy8vgzcWRKSM+qVMPuvyr8NSpjnlSgaP44Tp/GXg/thaoxy3TjFOMjL6t
6r8ChoUogsPRwKJ+lGMBvTImfEdI+qDW+lD4296jm9A/qKhexOB1WizWzf53reVCIaN4B/IxkNqz
SIW3o4oqFdo73tXDHoVS1o61k8V88v3njHADPCEsxozRiMAj+NnEek5q7ip6Jsrhbsl+EsPh64jO
vcRrXNv+Ggb9JZpMbMgutpHuxYzuCl4tzNTPKRy/p3lfl2m57Y3poRzqFasZngkathcRUgdqEdNi
sHPy7fizIW19CpKepww2mbhMGGPbDjailVSJtnU0ChpCmyI5ji51Q+EqbBg12pOJazvGzbcr/ao9
JTNR+KRrzuF0aS1uSTHRINlAs0MsHbYt3ptB7gkUFBHRUXCCYj7g8EDYcZEiWjc8iqykb5VN9SKa
B4UUgb85edUlz6LFHuNDYZbMhxWLxpj/5YI+QjRCcmBW5W8zKhBP7cfg1MdwmK91X7PQzISwKawK
TASbWvdMZvAXuqn6S4UeuAa3oeoz0UGkeKjIdmb4t7w2XruG7pkvDrj22DZo0KrCIU2QMl5c3Atk
uAvrNMwqVChX6PcGseEwm0wlsj0Bp+lgtOZDmuEZ6waN6b/inmgV5QKe4z0bhnsMXZi5qkKeZvty
ruYYPn95ySzz3lfuC3fODzMoADbUELWaHDFjdUTeLjkbibzNgp1vP9crW8vJdYS6wvaB8SvrQNVS
zkpKHIrpiVos83wz1onE/ip5pGOaC65Tr2AW5SzqNL4/JXXNOy8J6QtHaqrz6jhJVxxiaU6sdY7G
hYL9yBwghuOl/MR1l+1GSqKNIAFbV5ulvZOB+v6363TIDbx3HPGezTwb9nObbSWenxP9NUcdoEjg
nN7H4e94bvXOxYqPL8KCOw/ba8N+4jgaxk/W/HYfGvpBdoO7l6vfEskc8P4YYsTzHJ5ZIdndhtzc
1pkz3qZg2e10PmRu+6RSrDAl1dsdST93WLYcLc0oGxFHmrXb21YDCJC2eb5ZOEe8llgNYVgSe/FJ
iAl21bl49jJXRobnCx4SVFabSQwvi/9nayry4iCqyo3BnXfwXAwWZhv5ouCsGdAobSpi7piYtqz/
1zEE5OQLezjQx3oGh+vuxyl5mEQ1YqawwXzNTLqTrLCPla63XeLTqUxt+d4uAgx+3QJm52VO3uFN
pBHsqYpxB/8cRLZ1hU1Oflim+wJI8cbSU5RMcX7OKF9Qnm2f1ZykWwqQ2BMyRtsbXf2Kb47vdmYn
vUfuvC5h7p7K3h5Z95xNNVJLhTkgwX1d5jsrg4LkGh22NY/jNM4D7ess8rSFFSsOieung45M9G4I
7P1axIy6dHM7l/GX08ZvGa20+9YpZcRNYorguexEcxwT810geew7uRkSKsxHvPpAnXpGcb6DTmv1
u2VgZt413o9Atua5Vf4YJaEDLw14JFwDONB+UH6VKYGIpVDwhPCn+uyjsB7tXKm+9PBSZuTaU9aL
xKzuVcaIHXXiHGrxNmGUzXX+mhIW3w61GM49rvCNyLzvkLkvlheMxSGOMn4MsY7SEbzD6kS2ZPG+
hD0kcIy8sgx/sA9M9qGd3eEmSfc5ZJHCHv4MeUxLGiXeMh+JmCd/dVNxsfpKnGvztcYkg09DzGdn
PUQ4pCwSr3W3BcOebV/h6eDLMKcIsRTxNnKdXu5gUZNqrbEgqyl/MrSrD24J6yEw9dG4tfMVFSXq
sJGgJLTziQbYmzOhXu0Jo/wFM3o+LfFS7m2t3ilkEcCoFys8JLk8pgaxfmMNWyDjtgfBwc0ZE5qy
ivqTHUXIfIHFxnfAbEMx0LVJ4L5cAiAd6k2z2O49ESWoXhekbapIkuJQ9f6An2LCW4iJaO6PPjaa
c5t23+we3gtdpdxW7QUD6xZDL/aPfG+Oycw0GtdqHtYa/6frnPvZPeChmph/9NNO+Xh/b85+I69w
zFUfqeFNNISm6u+b2hnLJ1vbahtOIa1Rq+febgxuFAfL5VSA44xlZe0x5vsZ2Ly4Xo3DptFsZV/c
wZFh6fCMkGXFJnNeTtzdASwYToTyyKiFDd+8poVCSWClTA+crK5pPKbn+bF0CQeNHV+OrofXiiDE
vssYmPbl4p06UtiGyhg6ehTfwf1+l74gs+QvLHi3Qj59oXWYwj+1VXgpKnz88OGxwZ1kvA74Wiye
qcV+YfXh397mc7Lq/X2b70LvkxjFV5LXFHkQ6M1s4uEgS3eiWS5r7bg7Mt9J66WJsoVJTWOypfbd
CWP4eKdzsIqJ81Uq/MxAaxG7gr/KvjfOt4tpJuzAYlc8jeXCe3Q9uzqy+udCL/n7ULXTfiR/+vfr
2oMKI5Kh3t0uJHtBLReyvzNN+7ZJ3y3CeuJB2p4tzdRL5IwOjE5/uzDVUDbxKxJNHXhjul1UKj2c
U8/pz8WSBLQe0qg6Ikl4JZj8BG1wSxXEsO8+Uhajc7yYDk2WJT7G9U/56G1lrlmteQ6pTe62zU4q
EybCOv4UU2JEnRz7Y6udHQknjpWOfgyVTA6mp/3jwjDE18R6hvVz/77cXisyJivSmOpduP4nuirj
M1DkZ2V5PrVMVX4W6ZPtEOWSKp5/OYgrhGEC94w+vvbXe+G9RqQ8JAjM5yr046jTOLLVmpgAIRLs
CDf9GC1yZbjUKCSvwCETtfhTI9WLz7pHK6AoKlEYLRLezEHwxFFMn5Gg6DRbL/H6lLQSdruZZg5w
u5grh0H1diRar2TZwGg4+TG9n+vFWJ60MLzT7bH275ftji0699BcuubZXC9LX7+qzgl3edDraE6d
b7rc5d6K7fGy+LypcMrrHcQEdstldVqWfLzAaSyrfa8ytasniLYz3c+hGk4SNlZsh3vWAJOnC03N
IimhBa+X0jB/mn314nZ+u+1C602HoufBGYNrCjf4JhmNNm65GeyOqFRrnyc2pdQXFBi99HJNeOdt
HUuqSOSWc2dmfotv+D2fhfxcnbrZRvWdt+6+ZJT4VvrtDBiaWyL+l3iJnxLV+C91zdaAVHud1Nzq
KnYf4zBlXU2K3x1OuJi0J7gJAj/aWarIm7IZfzLFgh27iNce84nrS4yZDgeDien3pbG/FqiARKb7
T5zGw4ZSlarOxEdbZ5B2SMpuJoEXdUV79UrSpJEx/u8Dczq5jvuHuOor8W7AWf1a/iX8QzJyPIuT
anpe0vS0KPUdl6X1S+nqjCjwMePfeG4Kj0qjTDmRLe3kPAbDhsPTdF+n+jcZpiVKF46WVef4aIW0
5RFyOrng5q5Mcat9WFLdXQZjeJfWP4nmikv9MBWl88wJxKa7oRz3TRpGTsKKWM2YkDObk6+sKVxa
ZE/ERLKfmD1l75vR7w+cbqNGo4/nFCvdjfEU30lQRe74PU9J/mWv5lCTxudsEq9e6H0HH4W0wnue
ijJqVqNk4uKc7UJqSGpS0HWi5ruuWNr9YoTuwZ/b8C6pcjiDbQdCrxT4Qkr/MCQTsTvXIrhHlM0X
fzWJWk4ehTMHPIz0rovA2BVt/FotM7tYkw1G5jsTUdN23onOG6IkGH8yTcdJSgIgqQJnm6xBn1u8
pw+lH6Fasg9cH8K3ZM+c5owfzRamLfUgcWiN23Bd/vPBW+C+M1yujOz19hJ7ofkMrO+/A1Dz3JPh
GAU2N3sxo37VmIZVv+3WC/jRCIABN1/Y7sW85NtqTZwVGC72mSPfmCIbxA7D8ShFQq3koM5Ev2iU
s5tHTvXj3y/ZbUvCtra9N+gzcm/7hGRvF1JRLCCeZp6jiy28RB71ySOJ2/l0+7zgSX9uOZ7RT5uw
VwAKUG89u2VzfUvU3MI0t4s9tdFMvHZrmiB8ei8hQemiIJxvmx6g5P/8qbCyYp8rC08CJ52KY41f
JtZhmuifnXijeJb129JBcqjT8lRidTsaXk1NjWyZRQ4IhiGyCnhH5JZZZcda8sujY81jlxv2R749
RJH+wA2jNh6+T+kZj5OVA9GOO4t2IJDlzuT9GebJulCweAkCUHeKZsdiAyurgKMmMxJPI4USihKA
LM5fvYUaJGZQYGpshphEygEWVfoh0/y/BjIeXNxHact4BwCBDNM8xlferWTk5oolEmtAsjPydNdg
n38IQPKMajhUQl9kUFS4faoz8tEYAadiqZGPvcAVNGAKA+MSFdq2T37mP+OZ+gtRKz/w+86naV8n
JmU1S5rQNDm85Vl55Mwmd3NA2JaxhrFp+BVsGgMSeDorm55fsFhN9lak4k8/K8XhKK82MOchNADW
J86UhzlKT0t5FZ7irY24yPI47CfNIxrvEJ68A6KGOFJuTDuXkQ07QV/bxumn8RxiUEYrxbsF8pYd
0aJLoB05DToiJcfvAu4K7nLHBEGy+D9VHgISKO5KPdNhwr3ahMuHO/rwXnfanvIHHWJ/bTzLxVma
aKbqUY3IG/F/ZnOTe/xtGkUZyy+Xfrbyg9/To2QBYGLzmu2yFPUaZy4DRUGUIS+RNo3MeqD7Kypt
gzdokN4JfjiQtlnKPXvcM87YyDzUV2DLbDGyP5OJpjuG+m5iHkCwsfxKx9A92mU8b8yCLsRuubda
4zKLAMZjZ7wg9L/sdMz8pbZ+DC2y77qNVeO3yel6k9lm+0zx1w/Jrui5rfm26StFPe9KBGfODGmB
m6jZZuLazeWIKp68tAuIOyfmibe47lbV5auHa8VnTzww5bxO6y9az46mX4JsFPB+x7N/+TpY9n73
rsICsHHpvzH6eXed1iJn7jhMrwt8L0gh4WqCRW6+Z/JO3d5I54WbQWdJYh++pGUfFQm1IuNppoyc
wIG5D5rpo89SbKzW/BoExd7y5jCqWbN4qjV32JCjae7HYy6mDjHfoiLPIi1uZPGxcL1n22YgkA5h
vDPluFss7+ohxbWtydikrJtz2RJXLimNyONrPxMYXOzG+j/sncly3MqWZX8lLee4BTgAd6Cssswq
+p49JXECEykSfd/j62shpJeUqW7mq5znJBgtIhgBwN3P2XvtNdKtje71eCkkzJ9RKykEQJvQcJAt
daNZWj6tntQ1AWqY75rb/DBFcBFZXtC/zxMmxt/84DZofW8/YqilaugvdKYHRNShM/BsEHuzF4r3
PhmpKZYGpntUQeGCiXTJl6VzUvEOjla92JX1MQB2EpQq/OxM+9o+pX7wJYsgRqFC6rFYYcdm726S
lS4FS7bidgxNc4HJMVxb2mZAX/hYW+wganrA4eKwXjJXlm9lxzZ8obnIkdZLOHLya2T0CN5Hc9PU
ozmrJeEWIgyBTbHSyUTYdDCCGIFBQfm6aaw8yix48nGLRatKfM2jqFtFsflEkvVraGbFuoRcsQim
/DlLKZUbLaKg0AiOFbjeDdm1TJWpJmaj8ThRDq/Gje9xzBWt9eihRdp5qoOxEz/GVgvBPJoy1MVM
fkjF2aDFDzhRZN99Y4C2bUsqUtW0NOmcEHB2ryiM9Mx60L70G5ixOXrGpxhhCBa33YQSDJ2Ldq/r
XvMQWJBoRvdbFhcDVTckVQ2n9DqQF8woHzPPZjn2qNadgnA/JwIjZGSMRgEzqMivsfk7KdSjhLlH
PQaHOqGnACeBIJ6eurE7RsZamrhGtNxGJIqNCDU+HIkk1F7xrGxtz1sVRu1vorAo1gr5ztqpsCcq
pBG2BqUH2Gil8zNmg6SsAPDLD7SlEjdmeuwMjrQyeipZny2AleXbXKdZUfvGswIBvWXNvJ+wVPmZ
vcfvMxfwYpx3oBpjd2q2BCMzp7khj3JdJZVc6mZQs5nzxOqOLyJ+KAvzQ1TTjs4an1/133qIIAsv
cNt9Wibn4JGIK86GR2lndIDQ7CyUyya6oCjPHorhWkte9DhmshI2X2gi2MvSJK2ICuE+yrVjacOd
tCaUPqbFDCRpboYAlRADfLrEtag2E3bYkEg/S2grjvoKnuayURkRRviLtbLMN13ivjUe5h5A+PLs
R9O+mw+omhqRp1UFIjcQewXLAbvgEGGcqCWl3ozxcmEL38D8NAsuWnIgY12tHemg/8Xvw7KcvZAk
0US9UN18K1G3b6wQA3S/V6j7HjG40A5KFGsIJom++Yat7xiPMEA516ymId1LnR6Rq1Bx/EAolaX6
MsmUWmjRXDIiZSmdLXLwzxIRfafDVm7CBjUJ1Xuy6LToocpjuYAJdN+BS1voAw27jEN6Bc4Tz3EB
MRPPL2CJenjEPAB6oyKJg1Ch1RDQgUTovkrrBrRqFHBSJb9rY4+wQB0gcUA6/UptEoUlzxqZV+pM
10m02jH7/VomNrumwEdRdsY5pMHZJ9l36y2yE/MiilnNSyh1ZefW3i6xmfQKYx5eBmwseD7swZGL
1qk/OMcQ86crB0lSd2x8ugsD5wy4vFReg6ldO6n7mlOiUhOt4KgHF6mcC71cuYGxQ7huZ+WJgxMD
pgueZD7kv1+o2aoezVb1P+77vKmRFow33yeCpMzIqiR8Jj9kjeknNEy5Guqg0WkwkuhEC6dYjumM
DWFkw2CfkIj82/MrUn43aZo8FdeXX5/z29Wfm5u3mc/FBCk4PIx5E5gTb4BuTnTx5jecL66v/bz5
80N8vt9vm/7j6T/fb+wLVLjGxKnaizBAz+/Sz9Ucf954b0dMsq9vbcjAQESnk73qiyd9MsOt8nXi
aP3mjaLYuGubIt6WuZPjHjKjdRHJN1Tju677EpY5o6FJouYItEqp6pCU2bdo6seXANxDFih1ckRr
7zQxUbGaVyVu7zIb+vNqNvMISocFDnStF29eqjB/+nURORJFyPU2qgPXWF+vBsItafPMz6p1NauW
qfd21j5Pj38+ft2eQi76ayvJ/G7XJ10vpIj+saWfd1oTc0uJxhFowc/3vd7/+bF+buvz9ue2/vP7
LK1x9moWhFFAt+uxxOsEilBZo7m63iSbl3/n3x+9Xrved330evN6cd3A582/e+3fbQoccM+8jd+i
mpsjNNqoK1Go9/lv2cHn2397p4nI//fH8/lF4eeLrrevr5Qlq5/W2aMJ76GfsEvTr+Yqrt/x19Xr
Q9eL2dQB3XX/+fLPj/B5nzkndF+lVf+d+/NPVGjCNAxCKv7H//5fb8P/9N/z/0eFdnnv/+XwXtXv
4+8ytF8v+yVDU+ZfhFCAKbYs07RdU6Fr+yVDU/ZfhAThhBSWAO/DA1mO7+bf/tUy/jIlaRmOsF1B
rINFosc/RGjOX1i4lU4Iy0+BmvyviNAMof4IyLGAnIHocwCMODxoOH+EuYiyylKztatdTVZWFYw0
kJoaGYcLECrClL6sfSzDkIhIgkyDR62i/6uFaXqowUm0sVc++m5z3/rwI6Imik9Z3TO76RssZRUC
ogGu3TJK8mhTD8SwOK18sdLBO3ogHKt8sDcGOYl0iyUOLRDApSuLrfk16tPqiI+FwK0UAVqetuEK
B2q6wfCarkyBpsQNzfGh/O4Z0Wvl5NFdbQk0ZLW6MBPuT3kVP4scAnKvueUxqTtvVRM2BGRCo/Ld
kxDfIjwig6e5OF3y6BTTmcDjelsNCEV8GPCarj+7ttDWQUyWfTCMHxBNV52/hIPqL0QBo4XuJRiu
GsFa69VbH6dUF7reY5tZb1ofvZSmO08Yne62jDg3khK4bxIUJginJohbBwVSGGwOKarnam6RCzM6
R5VGqrZe1SunzvFcDHm6GWk174E9PEaToTalhUnDZk3rWeVESSxKt5XfP414F8FFbB28n1vRs+VC
Qokib421VUgLKs/1A9TsrxjQ6MtXLi1xIRaBesxL8BAsjE4p9YFDCe+AzPWtJD4BXRyzjJnCBYYY
U3jnPdoGpVcN+Aggd3sZGYAL5kyOdcDZqnNd7uZLXFWdFS5ZSzH3q8WLFcKpQEq0pAOya3qLKxB6
WDk09KgTSj8RIj01pBtVzHVdLz4mpvxGxSfbEpCW901+D7+G7y0lC7auOigDPrRwzLILOb+il0pb
k9RAlGNkMCWdq8Mp5rtVY9e3TPp2uuDroJ/vLuuBINbOgtNePevawI8S7MeGz2ma1OIGAqmmdnpG
9o+gYErWTkS/cBpV9QAKDAOadzYmJU9O3JwQ++cbaxQ9OdkeSw6jc5cxzB0RD2ttUBnxxXy9Xfok
1HAPKU3ikStMuGPgOellIahrkLtwaBTsdHRQTjDBQixPu3hCutDahzyYnsXArgbcd8s+TKxiIryl
R1DA5ByaNGrW/oTRChMGJEhn67vptJkox2cGlD2K4CuRg9lTbcW62gRhHMaIA29yy1HHpAyBIDTJ
BdTEsLSJC+8Hg3BKt2ReipsCtmD/KuXXIjK6B5w6tjGx/OysiS62xo8qtW1URc4JV0Kyjqfga1tH
2sGEw7qAviL3lom4IxVI2SMiMUsVbxQ2xO0Q9tQBc34CWbJiyo3qwWdXODmejq68wUPiRdUdlXMs
xQbQxrRB2NWKrSe8bjFYNWjDFMBskkDRoNmyqiqtgFuEPMYc6KjEMb7x3Ny6pVz2BTsPJpuuA7Qk
IEVUaXGaIRnoLR30L7glUe2FTJ8k9T5EKlOyIoLrxWjsu8rkRBJWycPYTz5GSUMt/dsx1VAfOln9
4FB9QrkLRUmBqSIrMN84/KQrvW7fZQ7/M3LoSxF6gf1R9PYm1qQLha2gGNYDLYLXFA6ID70kqGfk
I6fF2lzkBumOhVXcAZCHI5717hLM9GvYsSJLx+hH7scRFZHyMa5xong2ZtdJ5+eNKvQ0/ArtXJGz
F1WGsNWmIIqKYWd9+E4ebrye39lxsbkDY55URYUkpD43NrVJJmoQg8TsHhKM0AuMGyQ/Vtg1k9x5
1iQEQ7q90x0hSX2vvcd6/ETgl7MytG5vpmgrAmo8dHG3fpm/o62in5XZQKu0tROErxAyKNMGGPLi
Quwl4iFakvFrVWvrsPc3fReaK/hrdAcbo1vaBQdQJeIbitXEGQcIx7oB2K7dYkMPh2MCAXIt5ycN
vpPyDWFUwrOxcCi24yrGgEzW6MruI9h3O4rUuDlNgUYvaE3ccCUcHz99dNps2vTmeHJNdoUMtMQe
G0vDOc6aufNlS7qXewEMDASi9yJW8mSYIKwBRxL20ZKOfL3qQ/8dIMGuRXe2zMMfGFrOflF2S03D
u6MZ+bp2xmadUZxb9TNBuh6seaGFKcmnqmeRiLGkT3WJdaIOJLFCGxk6HyEpEFiNUJRMmfxWF7o8
lUYtNgAXWRTjLbyQFbo1rbRe0wmJ6cIkxskLJ4jvcMc2qWjKW0HILTQfAB1VcYfqorhRRAmfaNhu
A7ImQb3UxHpN6m5o9W7f8+DJ8ctDalTxXVUXAJwYVbRcw9rka95d14zArKOSxlcYb0i9+QGR+eCD
wgDCFwzbshUfE47yk5fyT2QCbD3+/5pGS4aQNubU1HB4It5EUBiGJjjs9ljnQFGIPNnEkz3vBrs0
aPTlgHMoxZS9tOZxq3WyjRvVF2sciMPzeN5Ycq5TB8DUHPe5vAQS3QCSQp1SySujfUe8BE8b0u5h
qL53Ot2JLp4AlHUkYE56GW/aCt2TysN7yjLxwW8pQ/rVlqkZ/3AYPNWkhG2IXGmXvg43/XowTm1A
2auhL9Z7yGIB/NqOj5QKXgQp6jE+adokAwwW4btbmbgX5aHOc6tnUWtq2bv4p0afvIWKU43OZtmL
8euFw6WFA7AzpPfmWJZOac4JlyYh0Ijs63RhWGrn8n2CSYv0ndkR6UHQnzTbB3hdW0siBW+wdS2J
UPpO/sEjwxCVIWpwi9GZU9TIO107lLLQOHQd/lCNWOmsv3YIPhiYLcMYLxE12E0l20saGbsR+jaF
i4ZMq7T6ZuI76BVn29iDJW7EIyr2isSoEQC4F3/JUdifiKu+DmVmkDUHAeBDK5gg2X2pVgjclyi/
k5XSxTYzQWUZgUUjooFShlpz4YTaJoy+1aGOMzYaEN20wSNQqIs5hsGmd0f+Mb7cZeyNBKfk2rhK
CutLoXV0zSnvYd+ziWZxbqqpqc65YW/GQCDiCpY1JznmJtp86szWgUtcCTRgQ6ykBQohGMk5qvme
Uawp1PEyP2mj5AdFdL9EH2AinXb7PYMiBes8zG/oQKOGmkb3fnSaN2eyHmThdThUo02FTg9X0EPe
jNpCirA+xkbYH3tMwW5rn3LG5pSxEfQL9WE4Vu6u0hNz6zebUCcJPg1VeFtYJc3veOKMOpvpyA8G
2tA/VlhOTnFp/og8jJJxfhqHWn9oh0NU+93j9aIvoifg7tGlVxjYSeSUSwbcbgcZKVlLWBgbf/L0
bQG9aBkCbIcRMD00VpHdaRoDPeHUAFtspP9myBdRZiaamcbGjaYzaNveI0NifrE8T9/4HcG2gT0o
ssCF2sdoLJdOBMEsmxpS4uCmnyH/fJODjRc+G/FWtb1xz1x54aaztNAe7UcvRgWUGfXdz7tcKP1Z
TzzyiOrYDhrrMfY5OIgp6XY5mQirui8R02safdqEzLo2aIYnQ+PwNRIv2tgp/0IwWG/2CDY2wNZP
OYgc5PKtLlwbH5jIzpleeMhwZXgBsHeoyJ3o1HSK6wN9cZQmiOuWWGFhv9lLZG4IBvQ9+U0TeLXJ
WYDuC5x7w5hoI8ruKUkoP+ZmNVLzxkogMNqq+Ea1vbfUJu1Q9KSnZxAT0DLRZ5j65tF07aVLn/lZ
DqEiHmiPWbxbYwxxmfCTgeRl4XPij9XOEn28IF4j2DHEhZu+T5D05MYXUhIWVtCX20SwAvDa/Ksk
eWCtmQwlQSd2DbHhE2V5H1dB1Jbb3D1maTl37ty94cJVX2i0+kAzovdDWCC3qeQbMpguQJIV7YUF
x12GUjw1YJCVbkdHmsGONL4F0andOipatQmIN6P7PKD27NRjOmTJBqaVIgkrnyVq/iwRGA9EL7xS
4exWiHeAXJt1vkikdWw5bprMGRaAoosNyCnL4Rsx0MtMU/Q1bGmLVXk79xOacg1IQwOMg9p7aBuk
nGNMHbb7Eb3UckrvmIsooPP61omrk42CwHbrI9GG0aqZZyidVpwqoR6z1C1vyglIV2C/Mjlv1hbl
b35qgrEJmq/jwrzjdHOsSnp9scDJAaU+W7hki55YTQ2G1Jn3CHPXachjUgqzroo/0qAnlE9yCMgy
ftAjsRX2CCipoRWDoJ+CtPNuS44NndUkWCWxqksCyjVno6X93QBuYAcsmpMxFpJZB2999W3rbPph
ve2kJB2prlAeQiLH51kDvYge7MD46hT8ImkcI3RPqXw7Pn2szj9nExIqfL8PxD+ciGh4cSSLlXCo
H7qMJNN6bH74jLvUikknTEkRg9vwlVo1JphC+utpQDRdB0G8Czv1QkOZVewg2n3T+dPatvxbqZH9
QFMWOAXQ4WUoWUXoiaNj7akK/jsfF5CI2lM4dSu/16h3O5vE9837krkJwyDBtb3DXNYPPwo/34h6
AgITesWiTOjtBj+U6m1aPjnUQUcMWPbJ0VB8YoBlDN1AoGnzNUSiACqcdbkBy1tCedcUPlPEhN4T
JCKY4XG1Hya6emHcu8dqICy+Bd8vGCQeu8nZejoITccFs+J1KYZSl9xeH/e2kTY3fW59Q6K5kGEg
LgR6KGgR/s2YJNq+hp3mocBdSjkq8i0Eal1XpTf9JG/KgUWfa+TfmR68xbR2FigoAlfu1JBPCCCL
o67qR5CI/ZIpXLXqcWQRONsSa2kbHPKW9kxspLbtObgwAXG6CGHe0Qkl+NKqJLOW0gDtZnCSrBMQ
A34d0wpGBWDEabuWxmxDoB90noQ41xMwFrt6lbAMjlYAq7BErhSBtsyEDC6ZgAHD7LDco2liTljS
mGr7FloOPt8lSZwhSlBtlwtmeXFzpvtyDhiP9uyRHnuoQTcJlbQy5L41PGeRoZHA+VZwjLbuE+5K
Wi629g5y+nXShnjPCRieDEfsKpjNZUDXCQuLKDqntG7s8o0GG4HqU5vt0rKED0SfWyv4cIiot3kt
q21HLKBkIQNjcjYD699w9LmHwc1z9I3m7OJjKPdbZo2WZ5nHzKrRYCC+KavkWx5uEcGib61y+KIA
tZ17GkxyZ+k4SJLKaVESEYehB7gTAVUT+FM3hJAxz578Cq7yuigtGkH1MSEhackszNApE5IUIHD6
dX2zItmMdmPtbic3QKgbZUACauMcl4lxdwF9sGXh+szI9dFhU4H+6iK2k8hT6QhEtL9WHqaWlYkT
iSzJbFfncNCbnv6UplsPaeWR224xJZ/0wMD3+CWhSbVtm2FrGFTQqiZjwjC9WyLTOBLDF48JeKZl
LvGX4/euQRNsmwzsd1HuvdhdDLsm89Fo4uhY2AAzF+ZkvRFxtGijloQEWdRLPXgFoGoshDNoq1Zj
iubQGVqbdbiZGqaGLP3WOdzhTdfe2Kp9aKr8KJMh2hlMhVaRVTfr1LBvp6HhaI8xAQVl9BzWrGVa
pgZgQ2PvYMfEk+bqZVJ69S2+ySzdJsuvClaJnNkb2lvQUJaq/Rc8Fz6OIG7MzA0D3N7aNadblXUO
hJBwMQG+o80jWRzQbKTjlrEsoZy1rkYXnw0MD1aUNZY3Jk0mSTD9gOnbT7DSoOhYCp1SDI4INIoN
OKTWQxMtQspohfc4Ejq0HMP0y3UVF5UtPgvzQhd83E7+SFoqXkWL7/m6lHBqj60yYwzKpwaJ7WbI
lbvu/eEQTHe9oGwDJxz/x+zkR1KQ1kiC/Qi9L7OJams1hCDO8/6CVux2Kr0jyzN745EapaBomnMN
TZ8qiAWUasgmLHa5jt/JZ+hf1yW2D5nKbl9D+I80QvyaXj+gCOhoq4LScNI9bBfNsL9WNJHAD7Ak
zko8DBJL1VyqHDs8KgNWXvBA8sFtYm0V90AD/KQ0gHuUj6Oj/GMbpbfeSDMlCUrUNnVarMLCu0lY
OBHuM8Kn8vy3niSTg1cnD1Y7JkcRRXeN7E8tAv9TVfugxFh4r6mSkL09UHRxiaq9p731pS0xV85L
jaQujjAAnWMuW8RMedmjHGkPnlckyyA1goVVwEyYHDge2lsdudnJR9tVOYZ9/O8Oxv+Pjx7gEEm6
/3ED4/8k31+/p99/7178fMk/PPTWXw4+d126nz2KX80Lx/mLMiKZvTD56FUYs3v9V/vCtP/S6Slg
k9dNS9L6oInyj/aF/pcQlum6tpTS1k3X+C+1L/6IDWaZC7F3/hg65RzknX846Kn3Cqs2LW3XICTd
cIqLlkjPj1rYA0JByJwWnIFLX1/48NSgVs6hoB3yqN++s9ufCdz/krUpCXlZU//bvxp/9zHIs1Au
n0Z3xDWJ/Dcj/2TUFQHMsFHRQuCZSYRDaF77CtHvhwsk0y8jQXRmoSH7Yy7T6Nh3gxkO+E8+Bg2j
3/PB52/DNQwTTorpKmnZf4QoM5RFtdvNUUwVmEgvsZL1aGhir3lLs1NwKfOvsfRuZeh+TUbqpnBI
l4WRigVqY21bm1136UOoVf/kY1nWH8nv10BnSAe2bliOYSp9/v5++36GuLZLQ1XeTnUc3ylS8K0V
lTdGHjinVNnuYhisYZUHAXrXSejUV8l4HCJhMYmcR5quk6gfcNptvdY/dFRsT8aQVCeltvGcPFGL
bNrZbnrb58I6kfvw6yIpVLUK7J72y+iM66zH3gxIcriZyhAgmzZ+8XDrHQePBZUZavnZH2nz425+
10pHHqw7278vbc507tBvR8nCQZtgFvhG9uF6uGGseQwqoU9Cw9opJDsedncW4rDpuoqJFtbGH92A
32aiJ8a/nZ31aHpw8srDMvnmwbkz6yjfUOhS/sFj8rEF65WvYqw3frw3HFiY2L4bmZqbUisvKvrh
jvGtFfUBsxcKnwTvTguTs/8xE/2j53eIVNpWrmv3qGMRjoTITomOL8xwEbzaaocCh95YGIPIDmax
F9qXeGTBh6gt90DBIm1AGdggD/oYS+TtGLTJKA3c92b+QbJgOPfhl5QFL1QVZjmTT6lVRv6KrkWy
7GsLi5XZrBDCbPvO8LblGL5nqebjTZBrVmofhMff5q5/W9LZiSxPAGMs76KHLClfYXZVy7pD+kWc
BGr0trmJ63ExFSHEh47QI98emfwUzVJV3clP8QdoWGNlO40LzbI2ZiVuJ6/aqSz2QUzaD0A35IxX
3HdkFmz9riIcHjixnfZPDi2BBaHhgNUHPzkUQ/kqMc976pYGz4uvcMcUtkkTEEyTO4CrKoyBGaep
3zVDc1Fx8m5YI56eFPUwzinSns2hB99AXEemvhnFQ2ikWL/JqbuJ9FcfPxqoy5WCj4hklKW/Puhb
M+7fhzym8s36m94kcWEp7qCoSBJMIO0y9bKBOqVRb3BJm7dWmk1E8QXsFWOwHSrEV0RzvI3+vLqO
0EvmY/+RSCy+MeBVeBVIfA1gWqu6xT5uJFSgzHAWt1uFfWbdCA+v91YUbDHRGqLauYl5QLVoE62K
RUfDpHawNIUb9HpVj/r28HmRNgHBvSjqFtf7NLt8HcNkoudDDEmBFVL6tb0B6Ex0w3xX51ciWVxv
Xy+aNnuaKaC/PeV6Pyj4X6/4fO31vs+b12sVgW/bCNNtO0dSZAL4L1NB6wvqRrm+3kcmGlkV86OW
mNTaGpMvIshILW/mJIs+tPL6+PlEo8dAmVcKZNr88PUid40ALMR8m13GJW+8xVmWzdkx1xf+vPPn
5fVZoUtfaupN6+eLMKr92tL10Um2DmXa60t/+yQjpqydNxrrZk5jskoDHMf8ws/P5vga6cM/3+d6
LzYdPvx18wha+WDXq+X143IKyZYRUHFKxfrCjtz3lnhHhILsnppvvPZ4ZhZ4mawtwQEj6W3lsQkg
/XaRd1tTbOl7oH3UxlfVUBG2MnSPoQWUrb3pvDF6llKcMsi+GSL3O1VOz5bZfjRIxAuoGTivwVl5
RdCAT2lTWmo1ea6U6feEF5DD5s8csArNqe7fgzgQazukINip6D4yCVKR5o0X6yS9lg2JFA7cvax9
SRJ3rTDfLGRdIdp2sX7ZlPe2hmNdkFZ6pyx7MXTcz4UTr5qIqjHn735B4vg71St8DWBGM5MFuidA
lYV2xLRTNx5cnGNbYIUXApuCwwQD2+rG6ZGo9a2n1W+1GtdTaIl1lVEgBu8Yc3ou76h8so73oHEV
gUXkkVlQz3Ujmy4WtWCSDH2YHNS+BXb7JqTl3ROsWgeuvibZqqWXXwNRGBGJhimx38F0Q7Dje8nx
+61sb2TQ5it8m9Om+REreIYSJ/qqklm0EsHQrlkhMmi5ZCdjlMZt4G+cum035SIf9GYDIFot3CIc
V3E+PI0Sya6ZCUj0mmMtGODqIbBv1eTveoEvXVg0bML2R9Wn79Y0vdIxebK1CiNVp8qd0NwdkSas
y/uwuMmw5wNJrwHAtlF+tD6Y77nEJCPMaMoMKeqYLMu4+14PlM4UCqalqUjAJKCSal4ljkHccjLW
DxilOQHY8bIjtIw1ucFIyqKUghvyiU5Q4GpXdXLrANlbCIB5lOmDjzDvDikwErsqfxhO0W9G32H5
TmUm+Bq6AqysinBLU01PFbnqfWh+ke33rAvF0UAyvSA6Y9jR0XowWpOig5VuTSOUlDfkq0jLdzkQ
WIJ1ilCRCVWC5ibwzInikcM5AZq6BN5zmTQTVL9dI2elVNFDZ1rqtKtIIW4XojQ3tTL35MPvRlvA
Gx63TDF2Oo7FFTv2jRTBuNF95ptAjoqdyDeGEMey7Ya1PwZqVbM4u82Zzey74X1S7F4xhOJN5FHH
b/qXECgPKnLWdn5wB4z4jUMcMjy84ZhmqCrs00QGTayyJwKBULvmFVVSopLuHcteE0B5n3o0yrRK
fK8Ac9KvSdda4dB/doKvZojXR3di4HHTsHYLVMNEUpRdfqT7jXzCW6IGAMWpEfEZVv6tHiiOvem+
k+b9mHZfe8JLl8oZhmNAbV4jJRzi3S0zv31sY+eZyCehs5aQWDPcV4aVwpmBAA/o98N1UKv64jjk
Jq0rlbrrrii2Tqq/DCUdsMAt3gisJ5JRlZBfWySFFBOBcYQPvSvQF3aduYIvqM5E190MUW0xQpXB
goiVteG3VJT3ekpjKnVuHVXe1tIgqVODPDjG3wiBOuuWeobjMtGnYD/UUFF2BWft8XYAgQJpyLnz
qhqEQfeYO6h9gNeRKOwnw9LR3HvlOZxdAkKpAr9dD8pmEK5GKri52BWq+xLpnb10/GhupVYcHDT7
CQ5qMppgpRmepEwPyl/5sgt3KIpOsoGRDHGOHq25GqauPVbTvZgC+nWCwDbfK14KMy4XrWU8Rw11
nt4yH9V0dFDRL0KPEG49eRwj+e4MOqa7JcASIE4S2FZ1sZnSBlH+gC4ErRDgC8t1fmR9+iUv6Pjp
4c49ji0yfZmqYGX6bnJRSXJtSA7pJSmlCWEesuj1EWCO6a+HUcQzl5LjOs6Lx5JBZpd04uv1WV5B
9DUOypne5NcXjUnMVujsNngzGv4ZQ9vQQMouU+YSlALuagrSEdGzvW4EuN+kJPEe/086rSbKaWFV
cDSKyV9h0kUnBZxjYcXV0nP0D7Xr8nI8mX6pyELI7ivL26dFrc7m7HXsDWZ6+UQKO+IXrNL0TOfS
H+CcYjgb2mOoFP/h/EkstDRrCU2Us6ri6wNtTTkqJh6AUneBnp7v6QM6ejajHbgYyL1HUvK9D2iK
ihjRh52PxSp2BowtajTPHb/3xF9qzPzXTXp2C/FOmneAOmB40QqUFXOShGF6JMoOzj7Vcwx5oSRV
1CJdANsOOHsECBjKdLP40DR5EytzIObTvwFxaTLoNebFwO+ivCQ5v+pRSG1+yvd6Lvci71qEytXZ
6g3CBgb9zk6EvgeYnp6KMcX3qNW8luJTMP+IRZpGG+QoKIoEtfkRD9naKTsPj3C3HwFxoR2Dzz3I
Y2uVuLLKggYSzJvLECwQ8cckYwTlzhjL1zD3D6blNUc36mNAMdO91/bjxQJOezBQ7vpp/BFIPqMb
b80asLSDpAUejD3jcuOz0Y3zFNz+QrGP+m+t7wxRrvJGfSMOBjtkhTObFUd3EZW+72J9x7g0HgIn
u0liwyNwqKqWlp2ROTaVxNy6JG8b44g+Py+P7hjss8bpL8l84Yr+nVYFeAKq1pmcnhMXTJO9i3qs
xbJh5mKpGOSO56EKNMNX1x/6Xeg5RFhV+SpN9GLviekH9dNb232V4epK/LhedLNqV7uqdq9X66uW
9/qQOQt8FY7AGL0wGh++kPladNUDf96+3mldlcPXq8H1cRbyv57/t3fW6JLjWaCczVLlZlZCy1kn
fb0Wzuro//Dm9SnV/Irrtc/XXl/2efN67XNTziy+xvdNkt/8RtcNcP62Z6n21UL7k14x68yvN//z
+5yryvzvnlNy4g9nUbk3y8s/N6Wu6vPP2+ksTr/e/Lmtz7eHLodO/fqQFRzJJ7X2VF+bWfx+vfO3
x31kpcb6em98Vc9fr14vrttrUdlXs9yeqRKCFYBcNexkmxP19SoxW3uMsk/J7AoQXnQDZ4GWq2km
X6SdboHzGje9VuOYjMeaxkmR7HE2NUuYU7OB2/FAPSUgWfz0NoigwA4K2d/EXk1GLUo3ZFCVlafn
sYW/gK2w3hAyl5ydFA4etEfac/PNzjeSc6gBDtPo22/6orcw6pjPkY6VfjJZSie2B5cr6e1iJWW7
Q89q7B3HMU8qAYCrVw8ANfrAinZtV2GwC8LkVMwhebrJGGagREOw2O2dSr/BZIO+d7LH6jTy8UD1
YeMY3Z1qJmQL3eGJhfh06jJtOl2vORVxilqOBOR605gfhbaKdN+L9nUZ/noa6QzTyZRjBTMZPVpm
bsuCTzLZ38JUZmeyFZDQjKwJyK/FP2R60Gun2UnoLytTikOXeD4Wci4Mahd15NukrpXGAkegXCUX
S9POgpXKwSeWFN39bcLAxnfEBlnOM7yQVnTibDqc/i9757XcupJl21/pH8AJmEyYV3orUpTXC0Jb
0kbCe/v1PaCq6n26btzo6Pd+UchQIgUCiVxrzTmmRCxWmtJhXeYRVaD1p1jDjjjGgbmugY0tNKdA
sOomdBiG8Nkxq+I8zc7JyMeqCgbvUyEe3swEndqrQcgqccQzIo9a1+z8kgJvSgAWkIOablELfPjl
gF8vCl8BDIdbdHv66WcE+/PZzwerH/WTR9bV0kwy6iUZbuj9IA2oTt0UmzmBXfxSMRJcR2cGew6D
6mOZZvZRWgbjf9dZjYbz6VHOnxxZVYcsQF41f9XOZwr1BX1KwVTyz/cgmkCbrzGM9bciY9cLDULA
6eXhP5+5RH9tIjkDTgxzZOPYnBg62jsJYvpE/rG1jaPoZfKYqq5mdpw0Ts78o5+f231hndxmVyns
wAqnKT3bHtNjPu1lQUU55g0R6ShyHKk5bLVc/2QS4XH6+SwJ4EqFVpitvbQ4h+nJacJ6F7ZSK1eW
1HBwJeXL1CIBsftpbZb9iLWYYMKfOELLad4qZKICAdLPdwMigdFYpXR4yIY/Of/1yJ+H/3yAax7Z
7SONTsRkIygPq0shJczO03A+7kAuGsbnHMNmPul/PmDGzGFyGhig6oJCkDxNplT//KCFASa1n6//
8ammIcOmas+wX0/PPz9o51/JoxbCyd8e+PPpz1/7+fnPl44OY9mKLeMfT/PnB3+e9ed7f74kigmH
asuW98/3/jxpYdXpYWxfrIggqUWlwvhvL70IbEoA4SHQ+a/X9+cZ/7y88ueVJ+SgEPdMRPrPT3pO
OE+QKPTncX+e9s9L+bdX+/OQf3sZPw/+eVzXhJ9JW54hkKfbQBDrNCC+1WQRP8QtjqpetSvyTpqV
QA1/zWk476zCes0hLd5FFXgh/Hr2ml16CGVcybOHKBaB1XQHw/Zo6cOnjtB4OcUeV0Ml21UmE4O0
ahPFZjtdAzkhCQA8MjbTJYheakffMjez1kRafJrsc7E9EkenN1S6IkfoZ3F1ioB+bKEjyqS2VO9u
tg3J/Vi4EzEKfT8gtA5NfZs2RCLbprEVrfvmZ6N+ttvklXzZckt3g3LUGhhRuo6550UQ01CzHZQA
1DeacUWpG5wnP3tHJ+++dOqjgL7FVNK4IGdNq64CgtjdZx3rLKGxJANQPC0nt6vWGB/flIb5a+ox
UgjQ3+ATrM9W1J8kXon93OlYdxHe0maI7hrRvdW+ewUnA6cBhpaKa6h3L9Rp8piMyRohJYgLw/DX
fm7QUnX7/Fi6eKVb5T34UseNCGtF01KXAcCAr3QMjuz70XHZxWbyURaVnvgli1mnC9Iw4xK8ISSW
dNBRSDRBFRMDkkMT6OvLUPGtLG96usFIwgV4vqm146VZ67/6sn5vdMRvYqSwmARhncXrBBDuIa3j
rYvpZsNJcu57dAy5iK5dCRnWqYaL1vl33UhDh0tZHJLdNJCvgJQRVqld3etes67isFgTjZftCGPv
j5KBaB9etMaut5FOXigIzNPgIvfJc1PRgG6Lu+Y98m331MN4emy88NDQvtznXSQYqPtkuGCv2CjN
gIxfkBwOhwGSW4qUlgTNDVAweTOiYANiyF50uX3utR4Nh+5vIxBYhyTLhlXiK/dYhv23CXV2ywdr
zT573A0NLAx6ZwAVvGna+qmpLWoiBxadxGbChiRf++Rfx5TEaz3VGzQomrFRoisX9Mi0+2JUd63b
A3zPUroc5LwsZVsAuhuj30K58UUXpEG7nFF02iyafP02GdGceQRFgnnS5LpN+l9UfUiHbNJTScjc
l6m7jw3Ypj+Dp/+zrf0PtjXLQLPytxnd/2Nbe5h55v+x/CDXGQP/34e///zVf1nX3L8kf8phVDuD
0Gci+7+Gv9ZflnRcWzDzxDfmGubfh78ml5FEUWXZgk0SM9l/DX/Nv9A6kTcmJcNAc7a1/cta988p
a/1vX/996sqEF4L7fx94OhL3mnD4o7ZlWPq/edfa0IwzGIpk4eZNsDX8zjmFZfuYChiyRFBVfVff
uhrYZ4XlYqWEQYLjeMT/DheDyfL2QvsJG4/r094o731H8xHIe9M214wDhM8BEoPPujXejVVR7Trd
+4wilmltikEmzl4iS0R0YkI8YL09sAejdk/IzoW9/JP4iEDIXZFHr22MCT74gDxRjrG1bfQAawOb
GKpbWrlIgLHlGx05TQ5MbpkBvzFz2MbF4G2cLJBHNpMLGxN/bBoGWGcHBAxxYmuvKrJ97ocHGnHA
mHTCLYjR9LbIyNYxtDE0Jzjxg96+q8nwresieUCfXaG2t+xdSe5KiFV+hcULLRsiQ6vs6UmE0E3o
OT95il5hlkTViXCElqjfYzGY9nL0+vpNs4YBFxnC5ijyNloSiju/IXfN53w52H32VZH1hcOiGQlD
4QZWx63E+DbkzKQkRUhYv6K0plTQ1HOTZLsomjcwYTm7d7y9yVl1bHPHOCS99auakeduXWZIJvdO
aMhHRLaC0Wi5p8ctNlmq0lMw+LuWNE3423TtgNfmw/gxdfUptZ6kJ7mPazlqO7+/WTohN1MCUxp8
tHt2ukXQwS327PRG2x78tVaLSz8KCggP23qsfLH0A0c/ylY7xja9ChU34R1JXMNa94qnzlaM1toR
jVyo5CmB4rFQap20nX/y0QUser+Hjq2Aa2Wiup/Q+WbFVJ70ynlGVsQIWAIaGAmxv/UxIqSOPGy/
bMc9IWmQplrQrGMPC8Bu2E2Gvnz2W/Rspm/tzYpJCiASENgR+j4CQNnvX3XfJgsDvv5yMIGmjsqe
jiBwsZHM3ibHim8c0JWGjpFyrn8saHsva4K01lqipgXh3PZqKnpa0TEdBS0m9Cmovgz+3YXp2M5V
xMjYc7h1qVF8oI2OTtjI0ZdDml0Ive4w8XT2iwoleJBR7rJCh5LsJBfHTmgaDgxJCKPr8O2M51Q5
2hUdux3oxVEN6Q0s9DpsmwdsBtNhrBQ+okAdC8M+ebVvMa/voc06lnPvF/WuMMmVN7JgR3uqOoUD
Ey6rIU1NEd8XJYx2G9dlJzhTGhzZ1sdmpuLlXbyDj1oep68I0ffBgfLKCZQ+2Mx1zSQc74noYt4F
e93Eg8v7mkFKCloi50uPAiglZtoIAbdgk1sQITGstCLrd5qhG+QzHw3t3Rm9xzKsSjj4qzQq5ZY3
SvWozUYMc5oHhSYHLoQPtiYJqoqf9FSQeOx5p5HUNQSSILtgGwzmkFwQYQEJsBFPDdFxgGu2JDNO
X4vIPLSUd/j6627rKeYiMs8P/kDsTtxFao0euULBCoqzKTeelanHynzOAJCkrjusMt0I74LAMZaR
Zy4HQ3OuAD4eWYKca9+3v1VtFQtn3oSEecokh9SEk44GEt60tfbalh0nioJthG946cY5/Hm7vCMU
2jnljQfOGco1OjvcQG3Tamfhtre0KPtDFNpq5fZjtuwZZ6+JqyGeAOcIxwfbnSPEMiljb6ur9qu2
YxqTgUlsTxLvIgs3ciOqbwcR2nroY2OFgEat+8hNryvg3+6xr7SnJPLNTYjjYpkW0Eizue+fj3ho
VaBdJ2g2CKFVt1aW+1t4/nNlsVMsDPxGMEfFNn+BSxTejW5AAmLp+7zu4cKhXapwTG9l9p0mTftU
zVj6QTBDhxeli6iFGoNnB1fEwIa2CaJuT6AaUxafGUov9WHVEVm56LkJKBd4kDN++8DDtnXpDIuK
8fKmqcuXSBoxdoQKAhCP8bLstSIPYYFKLwdGODxlDowszFAOOG3/pLCFYWLIPie3PLS50ay0rP8k
IzSlI93sSafo1s6oomWeIPKcpYZpYpDhh/65tTQ4cCVZWQaY3iYYN+YYclEq/bnAa7LMrZhydiI0
LwC1uuGl7wYPSLAbOychtOFKHpq26Ilwr2z90DokXWYTC4dVyWo9BH3KMj+I5SRAZdbaC5GkT2M9
hGv27tZ+9OolbKxfckiHpW25w9az63RvTeWbGUy/XAUfqqr29iC6Wz0SvBHLe1cX4TUIDWPlNQhN
BPjm1ZjzT9QivKccnHmrXJpVagXQmbR1FiOy9wcJMt7xNkYcFPSFDHQbsXdIjIYhkPDq9ZRgXNf1
s9vJ6dKQGb8MSJnauRkq0gk+dG+AnJkEWLfIm/3bPYgbAHe1zO5SIUo09umEwSFK1yDbzYOTUSoh
4ZfrkRLwgHp+7UOoYIYq4uVkVS9WY6ud2YTGwiAuAhpL9jESgTc0pDtD1AS5jEJ6ZUoCsxQnGFQ4
Flin9vZ5cbUR1zwNqbZLBzicCgh9PYmv0XHUeU5ExboALMRofo+pazxm9U7P01fD6YsbVPaXvJw+
M8vHAtBwzqRjyLhC1hc6Z4lm7aNw6/madjDa6s2143JXJsEMqoPIRa51tHRIGdl6zpQ+GGazh38M
05v1e1PSRbz6/AMWOs17zwbwmGnh6xjvo6H2d6jj4rXpoKbBhoYy2A6al7gTD2443NfELLx2Jghy
WRJTErXy0fW1J5YlwglU8+IYwReVRr2EvFnfOSESZo8dzDJocn0XAwxfxXAzHwTqPnhFFVJtnTVP
JzqRUJLafx3skRBPLP1GCHPHi052YAoMgQHYIYcwgcY27twy1I9qxtDXduN8SOW++oX/ofSp3+sI
Ix6zlgzwPEicE7wr8dg51Usn0GY0jF1w+pbBDRVeT1NEpTuakSg3QsrewhniQ0tYtoAXera6KluZ
EzZRO9hhyVLfyLf6hbSr6AFHD+xMYgH2PnKbS9RzPKTIbbyDptpZONKLuBe/czJOfSs5MbH/Vpgx
HOUUewbfJeRFYzOVpI33imFFHKKzqkYjO2ioW5yxbU52dotTZmClKg7e6FWPhCry5J7VfQ6gnJB0
3UL3R7im1/ti9EEj5g8cKp1GVUigQmO1GxIf05OVVMHRLaMPhEM2dgW35U2Rq7wy4NMPoXq0o+u8
z+qwnpuJb28dlWGBShFNu+7GrtCwOeT8rFpd3tqivv4gySv33UXUz3538h4mp7bWKp+yc8h2lbW6
mZYJQm0R+t8mN/+laHJtVWQEmmjziRNX5AHi3tBowOKRkZn1G6wqoqVG2Ls0068umuipfhHMwb6A
37z5ZgF4X/mMsseCG1wk0KpJ+gNqXNpB/jy4Ub3KgsJc6gCL1jUhcqtBTurNvyIcOftOP3wHRX5U
Qk1vY209oIn6VXtZfsssxmSiPbMesYKQHExyRznHl4cXg9NyMbTI+ez+VfaGu0glu9J8CSCBwWT1
TXp4SbsmtC9uJ2itkU2ma78tv1W0RrJ2FekY+GBh9+uhJuXQcGKxIeGzBx3VMzaY/PBqi1UahNqz
2wpg671a9W6hX3JfQyHWx18IYmIMdca4y/3hpSSKuCy0cUmQuPcWd9XZJxB6HzmOvpsHxUMonn3X
RVqnm7/7lNgS9j0N8AC9BX4cZwz48y8LW2lsm+0xq5GT6zA8F6YZPgMuyMBQk1Oi51hv4Nm2h59f
7AWxTUqAPMzJrFiwQ38omIKsphyXIDUWkXjHWlfPGXFqS9ENX64MQYOZKGiTksYGpthnW9f0xT9w
7kHQH9r5A+vzXunFvdaY+ipPAG2rEBsfZ5wZ2XeYd2f7UXXG4xSs/WJiZDtTLH8+/ID7MXm8ka2J
+Dwk/dsCtMK1AelirNbITPtDHNjekqn2TL3FC5iNwYTEB4Yq1zzTMp8w81VcAHMoi+gFegkd4aa8
02on3BpyyJYQ2KHgkRe96Ov2GDgtng0l4KZKKNSWDjbVdMGj9uwt11baz9tm+1dTDto6bSOHhN4p
xPjWPJYYPVfYVqnppmATMLlYpKPTrZpR3ZfSsTcIU90925OpdG7MfteO+mXPvevmS3VeQP0QXVIJ
pqOBbwlWtT7i+wgY0tGCHWYGaqhv4wbgZlAIxWDcJwg1jnaTdKOL6wAkj1S0DtKItqTreOduSp5z
lZeLIRbhLe6TrYHmv2s9Nsgqjm4GcN5Clt+ervQH0JD4fmFmrZOMIK8YAQJs4u5Ng0a5lFOmb3B1
vWYYxtER9WJL8EALL35ZR8R8RhnRX73VPEyRh9MicN8i5CRj1SkCcpJXoHFvIrK3TcE8oVe/lPQy
BKviRavOCuhw2XgUoiWGCZOAIw7ldGmb8a2JvQ1uu4XeJ1jDS81ChwEAcl7ZFCgRD088hckxzqKD
SEisZJSc0qnEmSWkPm57quJKdd2OpO1+12rmth5d/+Bzz1qkE1S3lhpwUcWRvWtLODPK1jbM4C/C
HhzwNieyTsXBasuPLgLU2IbyptUg6jwd7Jj00/gYque4dz/swbpy7V6zNn7xrcI+eE16MAb9TuD9
WrGx//lD+TQYiM3jXelXB1K1uHEUdP99DKTSmV7MIDWPfs51rCqXsrBr/CVRGYhN59OvjdOeKoj2
AYo6kosgMPsVsSxpOpJlZe1QYtiHqvcSUqS1S4cGrpHkETMrL9dOyuQ3MPmfaqy1ENHMjvA1t17p
Y/vAwnMftoRGRSmbyNQ3iYuuKEfWoEH8RZ9eQhQcxyBCpncphsjYF7WlEVYXgNOWgDy15ktrKXor
z0H/2kLDHavqzh1Gd4PkifDZdGhgqnAgCcBoqXowwM8gdgxq0NjZvB08eA9byd8rCqynIpAJLFEt
XYzzmua1/YOY0rfEbi5mi4u+7bGw5Rr7KPYyjwbk913mOT2SrYLgEBV8shuq2NcH6CmV3BJZ+NQP
PiDqTiP/FPxNezNcI17HDX7eDk3WRI64DlISNEsRLX29ftbtUZEars6Bk3ylLkZft8vERtO3DLcE
W3YmvH2CENIRMREl7bAVXWEvAGc+oWdTq9YYv/vsrQYg+GCa3/bkPacolTYmWlMCYYNF3M4xF6Nr
bhN1SUcmXdCj+tWg5fuW6DVfAUOOnOaXgfsnU2yZJtPZosi5RoHx3hqrmk7zXrT6W0MP8JCj1JHj
5ICdbKNd3jOvrRltRBZRQ8aHR0diIctmC7xUroOY2qYaAfcH5nehld75rh09792kU4YftGzTdtPT
GQvc4GjXEP+9euyQq8DLlqO+UGMgVgGO2ja2+ksDmnKJJdHcSN+FFJNGJ5Ot/rLBaLTWk/YQdnUB
UnotydgSIybFURpf/ZAoWmhzDUBnhPPSPvoaHv+QENl1bhnlpedRkcyf9KIhb4hUOSIFplU955z1
MaiBxPCctSYCdXFqjBBIdGOa2ma78slOX8Tk4y61kNkwWQKQQNN4VyXDupiSa5yV+2bIv5G4J8AX
Cd1wAG1qyXApnpQD/HMgK01Vz54GZCJRybX2sAbU4bs5ext1maCym2Ic1c6TQuoiclohk3nHdT2T
gg7pkH4XDaeDCUta+CXS96o/K62D4I6ecDDHFUHLDJKK7EOvADGW9kOpz/pWRIyxP9M+BJlbyLg/
xmzYdRZ3Oc+q70zuJYuUMs6xYe1C08FSzX0hZ8+ChTCn/gjFlxupL/qGnooehgAvamxZvEEV5pH4
rbfnFvFeVLxzRllsBCR46ct70iRos3bJR46dtBuQB2RDCs2pX2Hm3DuND0I9+3Krcj/kBAwmDckO
Ge7ESGVrbKAFoniGz12j70UDfIKi6qhH2rXIfTTF9YWonMewKx5c8P3zCo+UjKNQ2zeukSYoyAfq
vu0Z4V0b9kvQDXc5GjJBi6KKCPkO9ENoar9C3wKlnIhNEUcH3SUjQLDMBw1xIPq6Nsp0w6KmEUts
XZmsYGkeWHFhZBKkwxi7+px68R1N9VMq7PUUANZ0++eajEwvGz5Dn9AmoxrPWmjBvikfJuzLXRR+
dbpxc6Z+pXvdfoqzty4xgEbn9I8IBYPYkXwMWqEvvH74Mhi2+iZJ2y7vA4XKnTBpm1ImYOu1kUYF
xpNly/1YxPsAbZaHXBKV3FteyseeKqAHspawmCfEhdedQLsHvUpp2zR1VgpzLP/sTi1yzeINVZzc
BeMlTbe+XAXcMMcR0ThgIdomeZZzaHfk1zeHKkQn72rRuIzWExMOvFv8og18VXuRfuUIaghPO1tV
z41VBzrO2IiLSoxn5MG/GlMcfYzzeS9pqwzZ8yAR/zYG6SQx+7JGp++ZJ9+jINbD5wzHi7iQbrob
Ccg03C/A6W+iw4IQGewf88wFAJRdSozXmnUllBih/HPG/57HzdXjnArcZVoSUIdutJx63tgYg4n0
IXMiL2gs+rhmhwumxlZsO0jNBoE+s6wQ0FQte2tIsw+ZogryI/EMYzmO3YMn6X8wjYTcQo494n+a
ocPvQuB/LmLvqdKwEqfu9KZcGMUEh5PsFOnLKKbbgurvd51Zd410Ri5Pb9+67dps2miFElc/g0wa
6YPZMJxDS1nbrCWh025vJRoLFKywlRhHyzQe16Kf35H2VnsDkcpu5+8bT5FzXiuq8mSTMORda2FI
IBxpDXMzJyvDYhNqLL2GNEC3g4WrOh2dsuqq5eQPv5CSvWclyVmhOjqKPDmq8GRpzAQAgLUazdNj
wmhC7QRgo22n+6RE+cEqSpmnahVtKVFw1ZE5ieOWOfbkccdza2rMChU7SviWVpWfjwC39LWZwDML
MX9HCU6V2inEXhhYa4a0ZeNJzjJROh+2Cvo9IcsxoVaQkDn1F3KIdey0WPDNUDI+RTo4YK8wSRmx
ZDqn0x1S0ntQJYaLtpNPgcFR7u9saXxkyWfpd9aTq5gQVPUsydKjYz0axnJyZA8bOcggGOgJy3W1
MVA7kRJmssdgXqlZgukoO62si1B3EyI+RSjzNU80+6Ck+VmGHZV6ACMNHTCK9mLHLL29k5ep/dQL
zB/9lLvc5Ua2jcrYmORdr/quexxN3Vto2o3Mv5LDQEtCB+a8VlEEadibBzv9Ik5yRG9FPMCLKcXO
HFptJZq4XnkSfpjlZ88jXTiCwh8LL5HIe8OXuCFGUfbi0rFoeQYAldD2rnopHg3FjNeExHW2K1IU
wyCxiK6Tt6KOKhz8grIl7n5VKnhsCFNgsByw7gT0VXOzWus1oDM0k6wGHvlCRBWgNjDGfTMC/XXp
AOFT4g5R0KjfVBNXp+t5P2mg7EWwi12JSdlIcnhhIJWcKb5+IgaABJHG3GEtYI/iur+zyJuH9fHO
JpRy3ZX2TpX5uA6jlwr2wFWAvTcqTsMmC5gZhzXjaECDhKWFnv7MBrciWtyJDyY9EXYgyWebawRh
mk9B7JT72KMIwxFoXfRgeq8lrhUtsfK7TsE1TMqn1HfI3JCEtsoRTmLWFyst9T+KFgdHb5iwnyyv
oyuVbM2EPxt31Ntl90y3v1317XdUj4fBSr96AsVr1AiLSbPfhJ1dpiBY26R9lqhAoc9MrxnK9YXt
ZQ8DFB1Pv8chzspDV7+aM+bEu+n0D25GC8Mzeh0eNw0FkBKEYk7lhqpiFkWTJ2ij1ek51AEui2rU
8V2FQFoQGRpDvTOclgtf09AGjsZi9IEkwgrJH0JShhdORAGnm9iqev9e852H2vIvbAto/U8eiUYR
Pg2Sgh2uca82AR9PAOi9mIYCc4jbWIl4BVUjXNR68qF4MASA3+n4hfTv7Oi+uTIKxn64CW5muMZl
yOZbbJH33iEGf6/6hjM2eUPivsVscQpVsKT/uyw0kCTSdlCQWN01nmsDC/LcmJyb9MUemBwCmGDP
pZffU9JRpqRUKbS7EJTp7b059C9MF9dpba0qEy6Y1/6eOCSdFAjhkwqQPn+lD3Yp515ofVh+DS8+
/UpxMAbefQ76aWkA+nC8HkmZzfTVB3HQ2feVBP8NhMMjjNqxg3MZ1u+1E6+rvH5mlyfwzLh37eCc
NTsivpSqdaEbyWPXNq+F9A/z38LhciZ09siOddtYr6VXLZlYUGwNB4N7ayj6rR9mxyC9lE726pnj
tdftm0fYZ+OTatm9mqZz4p0E+rwyceHLCOsD1BMRsvpYa+COW5MlEr9si0VSrhMWqaqZ6xOAAoje
KXWK8WwVLJVhajygOXkM6+x1oNHRWNFqmHn/dnG0+vwpEY8ctRVX6T4kbqRlHgKz4CJ7MBC8X61G
QzeNLjzlnY5NJLfv/aZ+R/3XbKcI3ardUmsPsFtygXjP35HMvYPjBQUuwZtYpdwZBb31wqpK2vTl
vZ20L6UL5r2quQOYN9MG6Ql8KrKnqx1V68rKN4yz3yJp1Ys8Ku9r7x6nzh3w/T3a2xn8gEOSPWVf
yucQPhT28oOPpbasWminsfY4oIfhyN1HEZ0qzfEY1ijCuhOioogh+2KquEygti+LJrhabXzTYQbS
C+/QxFSkETM3qDVcZrEvFkUnLqWJurFVX3nCwFWVBeav8JneM/J3o0KBbzYYC3TzYt/54p3GFmqn
ziTOj6Z1R5SvF2AGQhdDlYyloWd5FO01IN+u4RwhaOMcCmMb4l9qI/VoRmy8NQsix7iN62Ln+3Ac
Z7eDzdSlIHewACvqkwfhQrhIZPtALPem0ahpvWw7CLKnWBRPZh6ukbg9zCd+o0UfeULXg3ta3t31
I3lycFwqy3lNYgIiNJKYYolx2X1i0P7aE1wQyeFIhc1yVeovRu9ifxh/I9PFvpvW9yOX/MLA2UEm
SK8teyM7svUgHETsTb3apuDiFsJ/NOk+FOxf8tSEWRiS0lh8ML5+qwd3Z0T4xpSZbp3+MyP0I2Ps
KTQoSGxcNFZUt9F+4aX/alPxNJruU63ou9OM+Moa+3GEi6RhZreb8pk55juZI7L133Xp34up/h2X
6inL4k0s43tmznsi7pYxvjwXfQXZTBe922p5+WirdsWQagMC85cJF2qyrYcsCNehbD9pw+ymZjW2
8Uel6YRt1W8pV72WFSccxK9mQUBDA9wvmPlTMRShNL1OjGCtnNl3gN2ujLkBISOFvn9QTrTiHrN3
7eDJtIxrznsCv+CL1wpjlfSUutrm6ZPOJM3m/lka6TUia0CU3/4Iqj8w7+qEXGO4coET7RIVwF8a
7lwbzYmWnSdLHCur+A4J0Kvi7ii19tXiorJtJlCjka5CZqaxfp/U4VsGCi1B5sj0GlwLiwkX2IvU
5Aks40qn2Vg45UKFxZ1yAKF2DFP0pr9YU4HlhKSqybrTUoP2M/dLNzjUfnxqjf6R5tJDxT1lMTER
yQGZgLNaNzmnNqunNHSAhFyeqXltC+qnWyZ7ghdJ2KQVacMwsvO5+iKqNznok3ORo4m+DLzYbJqG
58fJ4psQSoIrWvGNKkCKhfSvWGcIe3PqKln6GU2rDMNpCh1tJNE7rwirDi6iS3Zekz1CIlh35Cc7
uUT0n5frRi8uSTOuW+fBivq9HC3ECXT4A/NVjkjN04EWkDM+OPbcjemxDsnqMnXiHI3mldjaX6QM
zmjNrUqnE3rtRT1Nd2lcv8OmvuXpo6ew0liO8zK677437gc5fOYaWZoEWt01dXzzl+40PPVG+dG3
m66qT31dvyoxvjmkJqax96xcLrkMVCnMnc/RDM+CLjhjkW2h50wx8UbTp8r3A1DKUAt2seOkjMaY
bKCLCRFK9B69uJRhdJyfI4W2L2aPxIqxtjHYQiBIF85gA1XT8C20RrYp2WYtM/FgaGOAX9F4Yrp1
9jJQMdA2qXF2oUieccYSqzIF/PXpqNN+QBu8y4yK04/GkxRX9rzfIz/3wRV4oD1RmNpl+pgn1Taw
7ocpfKn76sHGckoiMMwggsobRRo35sCo2AD1pEENRNA24NXyvPFo3+uWd1SlOits/IvKRKozP2Eq
jAcnBYIfKu80BO3NU9mBsoPQvPDJTM1N0+XPcPeM6SwNFSz8QVCHqG6bSPeoKebP84OGtHxpnYBy
L/w2a4VqNrUfAWPdt2rjEAfVA7/NHlwkJaKdVjE5Gmbtw0Cw5E2fiGrxvNVEAbfw84jO8KyOx0dk
Te02kvWmIHCmDt2lLWiKaNgYmMoXyPRNGszEiZ97A7NEjBC0x1hUOd3F823ahGLvI14dNec8BiTJ
qgYKkbUXr11LE3vmm+E0Csed67YXEb4Fcyuzz7+j3v1FtxUhJjNQwGLALX+V3hMjml3gJ9++cM8+
/grceOXe1euPybdvfkrQc6v2bkYHp7WWPAGS3DrBucwSWaREkI3esh2d94xp2koyIU+S/GDEPYcy
bsXsi4akmjkajE/q7ahJkS4gG2AClYHDoAMwpObbvGQG9fBqpzCRmP7YS62+AN6zCBnSywN51J7J
8ohq4gzNcdewnzgQzPqjafw/+ef/JP9ExIlS8/8P/Xn8Hj7q/6b6/Mdv/FP16Vl/SSLDkVT+aDT/
Hlhg6PZftsUeVEfx+SP8/CP7tP8Sno2JFL2oh9xJwoD5p+zTlH+5lpQCjpDOHM7T/1eRBaRh/htu
xzBMiYLTc0zEqTa0m1kW+jecjN5oWlcCtN+LqOp2dt09lF09K1oIZ8od4sfgO1P0o4II/GrhTSPt
RI/5k6TG4CFmUpwsf8qpD92NdKsbDYUP+sy4enRnB+t+o/QOLi0bGstT94V0H/rGOLHfJvh+gmz2
n4Sd127rwLZlv4hAFTNfRWVZlpzDC+G0mTNZDF/fQ9q4xxe7T6NfBCUrWGSFteYcU0U9yhfzCbR3
6adCbwFUNh8F5SwNjWaNFHCMWRdKcGyx3MuEphn8z22DP4hu4MtcIPowo+ImrVw4ebUFQK69GHZd
vyxg0vXeGC+0mhpXT/O3aOfN4KZra+wOet9hH55nv9G+6I2FazvVgbc3DiVdfYHqQl8OZUzUk6QX
4eyo78DSQd25ctN508v+OQdNPnM288WKjabFj60HF3NwzMXAMpS5fMB4HY/6RoSTX/X52g3a99qV
EJTxCF2LZnq0o8FAJKcBQnovm32pHFg6hMQcykHjA+ghtmkV6kf6SeLgJGSuXm6ZY60fr9dkYxu7
7KLAIY/iFrjwJbk1RmuD2JBvYbY36IvHQ6sZNrqnWYLH9bRTYZXhmQpbeC5rbVOUA6axiXydJiOH
1LNqgeXBog5FaMvfm9D/6jOUllRAWScyImKRF5uPjmr1fekoE6aGioCdBWBDCu3Egp1cuzBWvqO5
wel6wb5DO1V6+aCMz9wbnW2AS58uQWYz9YclrfBc31Rmzn2iqVmh8ysnsZZQe83p4sxpW+JHKg02
EjqpbFXhkJ/I4Q0hJEX8X5D300wUcrSxOlhqdHBNlQ0hLwE0tkxF57Fx4tt4yBDv9LDmughuYiP0
cZMNxdmjOX60U/puLfjkzQRddNk7VvdQNJZ5J8Wt8nZInpsnoZVciPfQmIOH6w3dYh82lOrsWJA5
hsR+Urm7uOp4CN3KML0QAsoWPHmdK/aIJOKh8mmNV1IVpsfA6J4VLNJPQjroBs+meadY5OzLuhip
ionBBzDeE5+IhEcLtZ+auIDBHatbVUtzoTK3XAkRkmVK5+lRt41bz066W1vAr4ZS+0Dnavp263wX
DhXxByVmN0kD7a0cOMVhHjUp4fMLd7TvoyFN3iW+cjZkpfswJYSQhcKJ1u1gY0Eo1LzLsM1va37n
O6qkyo+xG7y7c7irCHT/VBBfAw2dH56IpxYO8DaK4Oe7rdG+pjMwycDWT8Rg9gsxIHUeNQt5OFF1
z1SG6SGw8YWy4IXPeWqw1rRCQRodj3qDvpE94q/EdNxtWvXTi9PKlynVMHubOJPGhqATN7AohrSt
+s4/NFkF9+kMkH90CSvJlXfbjvS5QmkDfhxjF9WfDhW/IGYQ+DlVAd46ayVO52RWaKiadm8r/cnT
zaNZZeFHrtFYb0JzPpdSTMcoRa6l53hIXE62Q10Zzn50KRjAVxkfSm0YHwpd3/YWUuChLdQ6udwP
cpgVfQyb5voMVt3ArFHTwzWgs+Hk013aOOOdZXbDsYjj/e9d/JbpJhTxIcZYAAC/qF4ojeab2S0B
RV9uTpPOSjIK+FQ5zV88Ny+oIE9BmbZ31tynTxMqajsd3m1CL4/sH4tH0Pa3cdFihL/cQm4I+jPK
WAZzTowTi3dGILSp+RTekHUhXnIRLt3Gsh6ncejPjeU9I5xi1WJnbFf07K4rgVCCrPJNm2YmrbP8
aDZjdtTInyyNHpIW7USCdUlxPgT6o6kbAylkrrMuncB6qEy7AfQW1D/kGfZ1om5U7YCkBobuz1kK
irpumxO/H+l1SkXEGQcFNYHyOTS19kErZI6tXoD7DajVO1UVbysIOKFQ8bfrypObCe1rXPcQWTMn
nF40s7D2vYe17XpzWarIXDZ9DUimNdnRc1RlkUxfTM/zCH2zWDbmufvKmp0WG4fXIsZueSlqla+I
Vg2neUXvFhyyGG+ErLo/Cp8/FRl5qoZcPdsajgURy3zXqIB1u0f0xjUToJDWpe1koFDvHGfpqto8
w78ofCU4hevCxQrq5QUdVFhvthlVzw6rPz93uvgwxgWGuspDmdzn8DMgnvGRkyfHyogPy6ZXPfCo
xpth/AAWob9zFQAXU0QP9WAyVgd2tUXmnN3oSQclnVQdGuYap3nSvzQWaIm4LPY2It6nsSW0yHQK
tG11zM6gqYnzEHyj66MkTTupxoogn3dhKCDo2k4zny27v5PhjF7net/lJh2AclXl4hkRUXckIQhU
8OViKPg8g7KiVTey9R4dXR2u1+iHw1yeK6JoowDRQ8jsOxYMT6Jp7aUbY3GIdbywUDDyRY5M7pzJ
Yeuk7R+YjHLjqR7dCNkpC0WXTMcLuo+LAIghnhK2b6bJ8eNujTAHdBqBSvbqN0Kkhl0ah9soE/3u
whKftISJHYv3Qm+c4KaCUCuLLrnViRhtzrnW5Xcao+yiD1O51uwfObMgMpkUNrnA7ZvqbX1QKXhO
OxYPQ0A4kUwCuZ2NwF46buOty7TaGUb9BldkgyJSX40qHbbW0HwyCM+Lqda8Uzghd2KH/0L0S3JU
5vgBQQI3e9X7GHpIQU/Jc6+mh1jRf9EV9Taj63hblGgIwTHXOl/OlDzOCfL1ieR0LSJJshnvpEXz
um3qP0FMOFrfCKJoREeSkDwT5louDF19G+O0AxmB7JmqNSUyC4URrMEtWT40BMz2dfagwiI9ZSLN
9LVjjzWAc7DxUZQswUZ/gWHOKKIXzxQnZ3a7K88yCvoY+Yq0lmej1r9krh07R9xqIhj9HrZ0FW0G
6d71JRqxJBtQqjs0FmvyJOLYfgr79jl1rE1ro5Cse9pa1fSTVi35k5nmY7x+sYLqCxuf8j320Sw1
HGOQCGrEkqY7jvzoLpxLGpdrMQi1ClTwXiL9XxTfPTAjB0msjw+o3YR9QHJuI1F3oBYcKKNYmYWV
MA6/9BRyicitO5BVCNm+4qR5nU1rSXV9U0wNEhQ81IHM9vWlSjBb8qXsxENAPGbZe946tzmfxJ8B
Td4wPQeTsap0kIqhRZFG24eqOwUQ8RsI2hxNdMZDIJvnsXV9t8knDlbtXhnaRzq0dyRh7NhHLhPN
3k5OuU0ZiRdQwR9xkyGQ1Co6wz0IqKhv8efMPh4sei/ZfeEMj5B8IQ6iQV+SSrLk7Gcb7JKtiExm
Db2UZXCyq3VQTZcW7Djg8bINYlRShF5mTZET14zHXI+PpAIhFZIt3kTtDesnVBiECkYB9l45EjE8
eKCAh0uMlR8FGK88EdSbyHNOBIhRgTH8AnvEgeA0A4UHnTX6lqs8fKUaWdxmnnpDI3VA0vpVUHIC
Ujg9Cs7HZdcQIWM6xjbXZ0z0NQmpNSeiJ6TPRszxoeKc5YQu2UjSwu8I8rrUptGc9Q9Tmh9yQaew
cEXjT0ZF+aGRaw51uEcuvoo5FM+iNAiVAbczeka8qq3kba4Ndu0Z37t1oS7HCGA8HdVCq57Jg3nD
51HgabXewoaEoD7AtuHSq5oQK5ucI4ZWf6kLfLEl3cm3n7DKvTuu/Ezcb2aAc9AgGSMN2KKauSha
9w9Ql08TQJzeUWIXBTDHKO7PkD/BJmQ2FSt0wob7PEnzR6EhmeL6xqx+2tYk7qnMb8wi2lnUUi4q
gK/Iiu/QVAFIsKoPWRLY4UQT09dE44u5SMXVu51wLDMPbFxrJD4iOrJgfoVbfsnBvW9t+9atvLuM
BgsSnov+i+AZl95a3e7NWjuwNKJU20TfkTSwWnAA0q+Amli2YLATaBiVfWpS0DfztAqtha2RDepk
y9Jtz0GRclI2BQfJbPUUhrilDWe8uuekMt8tgWWB+dcmRg2zyEyGbttTDDG3tATx5mBaEAm5TflZ
qaDa9MAj55A6ZpPnp9DuGbIigniRz+GPDpdUipeV+27CGkLTMP/gvEWtgH+ptanKJrSPg8Bn0UBn
fLbTrYHtGJY8umOpzi4uCqpwFCP7Xak5ydpUsvazFsPTGB/7GgpZ10m5seNwKc1agN6jH6CVH2Vh
9zvTGSX5GJp1y34fCUUFE7AvdVZL7I8loQzsq8foaIKFwNoRnaG7ktrb/IFwgtNEISYysnVgmu5X
eJ88uL3xQBM0fkxL4yUImNpDcLhLLRj2ympzjI5Gu7M8DqnC68ftrBcns+5eiI9BAY+jjAb9RG0f
PXQDI4mSkacNR2LWxb2WPcYGYE3dqsxlZkDr6hUy6Bpt2cRoghRoWtYYrM0pwhJiu4Ffq8TaaKML
J9+0n6MOXJ0FTAjyT7JWl1acCJxDyq920Pim5LHvJkMR/SOyk6YRO1Jb7mkAI4SgCaxZ4iUsWhri
0oFJEXrdOxTox3e7cfod+8SdRVkYXSCqFnqDb3FSAqXI2cUXsIFlByUMMwb2BA/BDZXUhAXxtMar
Ur+2ebPuGnc1sfF/IOheocWzP3TDGPywZOx7tzRgn4BF5m3nsm+2+fEXtSFQccXOXTQFZH0XLsh8
997OeShsjGdyKpkum0u8YWMjfHJPuFrupoAB3snEsSXdDeB94BIJi6lKLGlkdHto/mzQq0l7ahHp
aMqLl40Xv1oEpNDvHFgPiT/RZGRMZTEZYGkermRtsrEOCTfrzQvCQFX7BA0cIMr/3L7eaXj2S3rh
c17vH3Lcb1CF/u/nXR9ORLxnN1Zvrn/aIJwsCVTY/fOS1wdFwIrQHMXN9SWvdw21Wo41zbgZwI8f
GGFBfAPCviQvGZYH6MfWbmjK22SikFQMP1HOYrabxOuoM7bsWg3psK51u7LtTmbXUFEl+zDu4Pf0
9qsVq8+0mn+cZPqpDRQZPZjFFteTMQw/c4q8oiyjRyaxQx4RvNKhqM1ZK1ho9HAa6T8TPg7QE8um
ksdyAhuivueZgO4M/RxtEXlTVygA4oJiam8I30EA5LduJRk5u45yKhfqQiW5Xpsz1JFqqCHy9U6/
7QexvD54vYi6Ll8jjnqqUwTnSo8/8gi1L86zrRrMmu2qs8jGfsQ82nnI1HC6CDMUSxK2232t9+TC
UIZu99fbFXv8fdUj6cjuSno+mzZBIkxSNZA8qkkTLZF9CtJkhdACaZgOfN+co/XsGMW+RvRB4nHy
PrsU4ZUBEVAoQ/690P9zzab+x1Iq5CQeEUm7Sid+YqiIvUgesosWuaU95Vjfuk0NTjx0evicDeGh
TfMljqujZzVfOIOenHjcInmz9PE2t5dDmt8MBtokDTysxI2TzEdDDiCtTP0m1OqViQNM78USAOUG
FQX7mWWGsQQ0BXyxBoHARV2NEqat9BWesNR34rurS2HCdmo7q87T3msiZoAYFrfx6H2Dn97FLa5z
lggWuqBFEywdL7vrId075KV19R0djWNVYCRA3esRyyGF9t4hn6T2xxK/JhQF8WwfvctZkP5xYQZD
X6ZGF1BNacA0mJhfCq9eRvdFqgdbo4d3RiYSbGQWUtl6bs0D/iUb016qVTemSOh4kZTW15J5Xz9d
sFXkMdGrT3qbIMFho9hQQ+VJ+ZoORzAhA48lckSSw/cWuygX9OBEzoepBy9SU5BTE/YX497TT6bT
IKLOus/ABQMKlsUiXCA768nOEMQFmaDt0gozSqbt3cltiUfoMYpREXALNj/EgNxCWEVVy6rFcsud
XozAqypV7dDxrEa3Qrja39R58FRWxEAKMz0ltVPSUzpNZuFuGvNtCoIH/MwXTUu0L5Nzb9Gy6drK
8SMrslg3EoXYdxuYyqwv22Q9lPlL0LurURqWn8WAf7EXPlbmps8d0uSQXlCkIsAM6OqiatB24ulx
PQQAjY3IsjWnp8hi8DZVEy61+i2i7ODO+ABdvPZN+2WWzr4z03qVxMlXUoI6oXBLZXIalvpwNNPs
fQz6Zg91x8aM1CD5q7a4BiO8rJf02yD6niajv41NVo+4c8eUaSxzvZcktdCu9f1jgirNgUZDjWh4
rTOizrrsZ7DbF2lOmySdvzp89ZCFUoLqdYeRIRh2+fxAzpS+9ESv+eaI/lJoT66TelAPyn009Tq6
SOsAKjfL4vvcEacQwUHRTXcqrLSd7F5Ns91q3UvvxHtCSWgsEfGSmfdJgdhAOPJ2AIGErTcmckRZ
fxrNQPcQrAicPZU1vvg8OGZBSxquMRnUUGh4q596psGVnJFuE9QBxL4AU8hq0jbWg82IZlndWg3R
jaeC8K2vyi9ppzujBQtl9qcgfHY5ETHf/UldVHaVG9xJb/SWIUsRW7YPdSteTJhFuHQeQj0HODsw
R8M2Al7eNs4DyW2oj8uPtEY6J+IAAYmBVrVL+7fI9KJNNZufQWLTR0VY4wMGfiRW6SGfqz8RA4U+
13+QwYMP7O6yi37fkTc4Ih1KmJ8E/31CJnyXMv/jevLY9dUeF+f7lFTvPTosxqllaxYlSbvU/pUk
9nfAFeykcwpeYqG/NSaJLABbHltXPmS1Ty7OirPrqRTDXea67xV6db+N0eUMoOz4gPMRJsTWm576
nGTVcCr38Og4WKriT6d1eBmQGBuB8dQwBfTw6UwPiiBg/oWcinU5O+spZiuYzOGRqW9Nte0ugyqs
WV86U1gVkN+T6m+GvO1ZvdlTcVvin+zG8A7N271tsiibqRSTrupaJAAN6dksh4Gvop1G/CytBTjd
M4+xRKMeG85DndiJ30w7i/4rFV+X6rR8G4R3HxHyFLqxvnJYG5I3A1mn1nH0Z3xdvF/8t3Hp+kil
sgUJeCELHvhtd5d/cZ9Xj15G5DOcD5by0Vrvoi88/+QhVyXLHL5C9JbMGG69tsBUJWnRJt6TPsrj
YHPjAgsHwsfoib1nZ2X52Y2/VGtNR5MG9MKytNcszt4M2r1srbylO6fPTQjleHgaivIS4hKfridS
l3HoV39YfDwR/1euwjEjKVuwR3PPtY2Cepg8qu2armO/k+w/Gm0xifHFsflSesCaXUMhR0WKaZJ0
Fl2yL7LTG9pjvJbCAswRw4xe+zrdrk3Ui8+AhCCZRud4uKS0uQzyXn0OZcd5D39gKivOSp1/YJNQ
wb5st0uMGQJK4Y1dCQqCqXfLr79TRUFuFDYPKKACHYpJ2SjlC4YuvGPmDt92bLCq1hPGtvfRqqnu
yKcgosChhj+scZ/77MHqVbmGer0MBuy7HFsoNgxMKrSdmFdil0gizBOsI6d90CAZY9P3xxpssQJF
sk7H6T6seH9gGv266nFSDLr+mbuEErQgBYhePlp9/zSA581bUd9CyCZvFl4IcsWDnsFhymw22qjp
IAlPFiVX1qUtxSdBkqiCkmrNMDXqEjCRTuuwgNwb6/Jtlh/5kDxPtGAWeRpcnEOMkDXYk1F92AY4
dphikBGUvHEz1qGZi7KGQ6VZjKXVMY52SyIlmDfGgrq7jtkVb9LE/EOcNtwF2l5ru0cM0VgJCO0M
+Qcl7ZBKG9iJqouQhUXh2YHku4onkrLNECV6F7nrIXPkAlIKIAISj9umQfvnvcy404yh++pr10TT
Pk+cc+HJyby7VqdK2hkPXT2+VIZ3q0J6GVmtvVKxtUSBRzUitTfXKFHaeCj1ggktjqfPOJq28Ywa
m23en9meieRR7Fnp85HVp6PadJgIBi9ZUV/3dkH8Sdne4RS6GHexpxr6G2BHpuws/h5dgBW5ww8X
pelqJpwulM497NBOrSPCoSGpr8qOD6AigTSloao8e/0KnUQIdoYkbI9DnJwQ+oIKBVWdw4Q0lQWP
0vtieXMJJCZid9aWYT9DFcmmP2PUfeVgYbrYYe3qxTq4A5sNZLAWBQJg2fXP0mP/1LenEQt/Ghww
OdQYEYYToHrY0opGcNt7iww6h4NjYxEtWSz15q1j1+NBCaSjWVhKmH+o1xMiB55FBZi6HkJvRYct
p0D+Yc42omR4vGQkHovRjJemi9KK3FzKa+2a4fkSVsw+nR4UGhYP8d/4KNLq6ISMeV7JBo0wpZ3j
VR+mTjspCnddPlLEUj/YfNF4s2+Sib5AUPKEwHRax7WgCh8Rk2lXuyIVM5gRsEVl+1NoZE9prbE2
qfPL6ll29KXt2KGYF8efhJ+0udq7CkMa0iYrOdk5KjZCQX761qX+T18PPgrK9csIkJu0oAeIEVO+
BrwK4lrlNvp1cZGDxyzKPeS7/MebUH0U/RQDil95EoRoZ/RgU0tcNq1zx4b2MQqGDzxszmLq3JWB
2RgmkvHW5M60Cbo+9NXYvLcZ9S1JauSS2M90JYGUyUmiUAVkcIkMj1xGPkNDclbFazVGoO45JlO6
KSs9YEpnyV5tW8ejidPYLEEzd1vNLVxDa1zmCj2bbX8PpmAH44gFiHjcckLay8QGOKHa5LumZeYP
RfLo4BhckJ4c+Q0WkAWWioZ31mkGLBVtLsx27buFComkZhbGqKJXnkN4mGzm51DTCDfucZUMBPT6
duFOyx6kYO9wl4U8zkVa6LvjPqTzsqQwxr3jfWf1ePkjZAZReVAesBvk84sABY0vZYMP0iD4VNeU
T8n9fmq9ALYnpGwSXbuV7toEIMbiIipgMWm9BI5xZxJz4gcxVUJXugi6i7cyjIELPfcJ2vGo9CY4
3oE8gMmXhVOvMR6xtn10KoJhFAPMPp+zW4aHdUxbH8FrxplM58nYQocD7BSahKcgHVxD/6aybzcT
84/8idn8EdnKROuRBlLirU4W2pBnu3SabqKhHbZ5RoJ8Ztq7AboOo2GzYy19V/Y0ewi5OULuqHZx
hkI59ejRZWIXZoS5zy7LEBtkjKPP/ggbaKP16dJKjHhdtCwRzGZcu6ovmWA64mRsNuRzq70S8LGP
6yBdV9WS1NkDNk/yf0MKKheUBRkhgHVUprB+pjggVem166mbPnXEE8eMcG+6Z8S85/dxSPZzjVor
6NORJi0nRkjIQ5mkN0UQPwC/ZuHh8skmNG61aWGQlto2hiqZ0J1cdE1/zz523QsBeDahUwuuJNur
otzM8b7VizMw65HVq9tDS8zuBxV6L0FHaMmirCztm+ocRA97g0XdlxPTDFCTU6C7pI8nKt7wfh+R
qhg1MTt1JIT4o1mVa0MVn5jtliVY3OUckZcgNaNbTVREgFHeWoW+Zwq9rxx7p5wCHz/ZzMwmmBUS
m/VmYJv4pJ2eYhsQWSmKrdWTZDNEibuSzFF22QJD1gmHtqj4DPQjQ0d+FoRaHvpKO9X4fiPHeXIn
iIJBkKUnLcHRmK0rvtI2LMNox7bkoGHOo39AOQRpxC6tdR/J0ewnIj9PPWhghygemjsL0bXnvElp
dRjjQuowvHQF8MohXILmEjumxplXgGweDLcw/DpEIZfFFeaLIKSVqBlPJGncq6jr2XZEbDmV8RQH
9Xq+iHNNmo47BXbRb7xhNVPzJ58TYgyhzOdMAyLcFRuOu6ORareIClB+jM2tPivqEuzhEO/E9d6a
tY86Sp7cVwr6h0x7HsxpZ5DQsxxCi+hMj6lH/BgDcsquzZ4hbl5rQXQc+g/B5suuUAghb7gDx1gR
MckvORsjK1c3t1emjYGUbvSL0l3ab4WxnmaiOmNr3uIcvVNTqAPS8LCEXEzPRmkT15q5t5F3QcBd
8zWK6Jg3mXOrpQ5ubAsRlJFSWuvfAKvEmwm1LYd5QKHiCGjpjeogO5EOk6mtE6HbQ7PoXMR+8Lno
fJi3mer9AUt768JBzXNIMzSXNb+2CRzvdCrZTLcHRZPOr1r1aZemtrDMulga6pWxvaI/Kb9l69aQ
JuGX5oZwiYrqj/nGJV94aIjH0YqWPS/r37RXGy9DzFuzjO1jtlQU5Wuj0NFjV8WSPZ3nw90JVjJl
xLYA8zTkcDAneszPARw/owDfl4T5YaykWqc9gHCkJlvTaf+EMqHMlf4xy8aFOMIaj6yLlV3He4AD
6CIK5KHm5xQPJ4Ju9uRKwQUkr8mN1VNXJg+JSdkyGmCLz8PTxLfRVfc+xR+d1VXgiBOsS0InXMkp
AOMU2aqcBIe6Gi4/U3LfGTlpzeh/pOzPOPLhV+FHM438ITWR/VZk1GxU6eDiKNNv/ZLFIezyMQjG
LbKJt572O/JMBiKvRueZRFtW0sKZnW0WKvrdZUmisf48KwAI7O5MqrYLUkqfHTkeLxSDdTBRrhsU
IaUFQT59nH3Yk6EzcuoHTxffgU2I3cjan/Wt+6jsTaQMe10mw3ma6lvPu8iU42iLsKZfBRRxYQ3o
7cZN2+8UJACbT1bAmYCw2NfmISbvbZV36boGtwiWSX/ocLzSVaFRKBIm7eCFxlSzpljBb9PhTCvR
iqZt1cAvm4iwNyc/HvN323U6aCpMS240Mu57+4R53O+zS7SBalcaM6Y1sp+sgCghy29/aMXhrzUQ
XmF7WijqdMXkZftQGnsb0CKWXFpVBooQW3HA8dKMDOSLbJqD7dRUOkzvQYsy+Deq/UbaxSYqwyyh
21O3mQwDykcL6sLStU0Zs9iU8nkW2ncTjua+rcpdI7z03r1BZD5GxaEN8e+XiU29M3ywjR87S9pz
mcx3YV+T5YWLdYzG23FecIqw42rxghiEJSwmeyagoD6C51F4bDERuEYl/NgNxaImoM6v2/LFcoV4
tVvrvjGsz9JKX8Mce7CZTGLNqKace4sC68bw0uSANKqmk8OCsyw662jnDJAp6ATKTBipHNx2oeXu
xuqFyJSRtHi73Aur/ixbVe9zYs36oD93lUFinM4Ss7zg4apGw83TwfwOrU3UIZGEfx2u6tpcFFp2
GxDRtJNqmk7SAR4YdgQFxI3Y2bM4UTighp3MG+IWkprBGBxcve1MCYwuxh7XUaH32xTgWghZ4HJB
mF0SfEc5LbaxrlaJ7W00koU3Af2lpdBJXKzH4WLm34xWcKthTsBrxmHgquR2muwHSUTwvZmVO2/A
0DWG8iGmF7UdL8S7qYPda9mXYLZir2js76HuHTVHD5ZilE+SCqFlqnmdBkLz02KQe91wP5KKsiO+
uWw95UASrNRewKRh14JJVpoknad5VeBwoJrtifhZzm2Eraf7aDOU/hEjTWFr+XJqqJBB2dqkBmQ2
mZlo1tIMj3HhtTt0IIKh5D1DUuHnQ6Gt6b03ZNXQBuIaxqtYnNs6JzxhwPOKxVxZtTzhdF0N+Wcg
rPQ5C7K7ODM+rQzydZVrFGPhkTfBKq0vYO/hPuNQQFHbNXhfL7tfDTeL/d013YtW994qtgvi8vC9
ZKVuwdthYVQ133aYszD1nJZ9IPaRTmemVPuhrHD31eGOcYrdVBG9QIZh9DWQ9uUgA8fLjvM7Jpf9
1ozjt6pkXs4pV8daUSyyNiUDqi23hmvuBcqkHdHXMSPMxQG3cmCGos2Y3w02w7jbfLtK0pUo6WLE
3WugN/HKS7u3Vm8CP6CE57NC/hmaCrRJW0QAEjvMtTFFu7pggUxqCc4/Z51rHK/z0ONhRUiSiYYP
qxeeH8YxCeBFQhvCOVQMNs7F+6Zq8SJY3S8dbL4ixINWX8rEZhlXy77sHvPY6wD9kZlTBJaxtCI4
MQ6Dk0pITp4sZPZAb54K3YLgV5poZ3UDiibJ2GsRMfKhJSGH25g+mi7/00FgQyjlnMtGmBvbm611
VvF0hCvPacwScJiL537g/2Ya2BcyB8erqKnx6uAg3Wp4FErN23qJF3LCD+wiQ2gJ5aJFtYtIO+GL
EpXh4bLjLLfy/fUa9RTEmv//+3R272Qf/OeJ0+UVfl+mYink23XUFQeZFDWYMN7l+pyqthHaXW9T
x3cn//cdAyLsU9ZIfIJ4injo+gf/6+rv6/99hDDEVnd3/89P8fdD/n1H5ruWdIDrx/57T2gGydKp
yd042BAi/37G67v//SDXd9MJZsm3v29caSlLiOs71qk9N3//f39f/Hrv9eL3OwlnbDgfOEh3nnoP
8YrsifIod5gb9V0HI5dhJq7212uQOcu/137vc+cZ5Mjv7QSRFVW1/zzzei28jNS/97UYnUe4Btvr
/X9f4fro3z/+fa/fv/vnZSztIuuRofSlTR0dTquUrBvC0+8HqXWNDsT1tf7X1bLlWIX9zue5vnjR
FOBrRusJChFbc5WKae324sRZyI98uUgu2Y3R5eKf+35vXq8VnUNYQ+HBOvifP71eu/799dr1RX5v
wgPu2PsUHeWW/3mf3+f9c9/1ZkYhiwr85dn/vNb1vv/2J0BXAS+0VuRTAdn8vvnfr/v73eAMJrP/
z8v8fdJ/e9nr26ezt/favtrABu72bcGyTJoaXtzLTSeIaaNdLv65KcaOyK9/Hh7EOpnddeJdKi4C
Utv1j34v/rkPthvuttG0/N93+Odtfv/2n7f6b8+THnBDVJ3/82nRFxImtJ+vd1//wCRnhPy4yzf7
fYH/9fg/b3K9+e/DGvEg2wlO63/9F/y+7O/n+K8vc33iP8+53hehIFsNjvHTx73po/NFRihpoS2K
oaP1IXOj6c5hN8Trv8PFYDxrVpsF8zHSq6fruFBSwtsT1FbucE85ETM41Yccw3qqUVJky2Yb2mUS
S7HsyY8O18GG7m9zmJAhHWAxNQeqdY3JFtuuVkqm1obvfKunlM6Emz8KyF5bQD7kJKtH+BWUHDVK
mg6gYaJdUP/1driuAnVqZXkEzIayrGfN3ObTearUtxkEIEXQExhJx96DPiw1QNyiGQFbAjIkJT9S
B3JJznU2PsrKSwElI4rIxxJxUWMtJhnEKz1nlRSmx/xC3WtiQVzVXEU3uL7zY3jpw5RYvocpvyUS
Hm6QV0NDsAsEASyF6aJXKzPtgruq7mGETA7mzFncmS4+txlOtWGzXR2dF5YmbG26VCJhZ6Gju224
hvHFSoweuMrZ6vM/XZbsVdjpnUxdgjKXk0bqE5iLSz0GUwtC//mJwNRdUVVHVLqVH7fmWz3U+7Kc
sgsqBJotczsrlJsopCOFzTL8P+ydV5Pk2pWd/wqD7+gAcA6cQtRDIm1lZnn/gigL7w/sr9eHvpfD
5tWQmtHogaFQMUh2d6VBImH22Xutb61ZsZdwtIBqdCe6EqwxEtqAml626xBfty6YAgRKxtuhZt9Z
SuwDN4ruMcz6cwVyQQvgp1WMYVp3ugJK9d067Bi3916YqTMe7b1TOKWJH2e8TpHoF0ZVjTtmZyez
1yNETwnrliZ6qvvvJKCA1HUqghGO3y6A/6BVaq9Mxt9a4+5iCVdhkLTTq3aQG2rjR2rJcdvWeglp
o/104us8ZGiPLpDn2rSSd0KbplsTFjOIPo3KPJt9J0hf2x58CeP7fF9pNAiqDrKGOxvDTqps66LR
2JiSDx6ia9yn7s0Ye83ebdnocUbzSVqRdqEXfNEVLE4HzyHLsJUbujpjA84lZbKyj7RvFWCeb8bz
cgSZia3OQMq/GGFTJreMB2r5iiM7uCzN7qMmatg3Of18ZID9apyQykVQU32pQ/0McNcwphjIVPVW
siXFlWTTrZCptptTUDA2aJOlIcsMx1RPQZwi5gchhWatRz1osMG8l42SbF2oufe7sZ8ums5CR6dt
87ANbiaDRKzafa8yLLyhHr5NvbYFm7RY5anLDHGmnxAdIzzqlhd9aovytRwj+trj/OzVENFsuTe0
L8fDCWnGIj4IQydVN9FvZgW/VEwZNDdAMoaLP807dS7Vd6nReYXnuaq19COtgeLNNYUxjUeste4j
OWSkdibgcpoMcInsC3ohWnmaFyDqoKCOxIZxFY50J3Kmr53+ZtWSsgfM5KZr7tq0fkBMn/kenUrb
q14M1V8yQwMYJNQ2U/1jqQfClyQB+k2g5zRpetYb0ApXXgi4S5EbuUqcaG/JBeNZG7c2aCUc3LXE
tkbcZLZt81pfwwi4EK4B6M3o9oZAcJll01Po9W9BWBPhGJefyfw8m+mATC36IOyI2b354GL573Ef
HItYGdvh6Blb3e69NzWCW6ddBRzaIUycgtwOzG+SbAGH2y/JQEbqOD/1GfABk4flxnAWOvo7Nctk
0yNpUVV7CtCH0JoCx0AQH1TsItpP7zY0pCC7T4kmNrqCuZCaSGPXIMLgGbTpJIZawLVbMgir+wKR
VEeDtRnWIceE35Qd6rjkDbss+p8KIQw2iwPBh9EKmxZcadaIkU7N7uD3aQlirbZNDt0ANYraDIGX
+MsI2R7ztSg6LgQaHYcsewannq0ND6hl29COaNv8qbIM4VtkL2RjGq/DdJjXdqPTkAHXoaOy37Ra
9mgn5k0/Ls3pp95m6lvHkHhaBBGx+Vlq6Wcemx9tLehyEKUDwTdcdU6OY6ajXANB55NBajFwY6oF
ye/ZQKUw5ug6AU3c6Ul9WbeTnxfTqepodLY0rEwQGX5kbr0W652ugAyNmk1fE1s+cyvs/RB2hBOy
bg3HA373iG+kSMkAQi9Ce1TZIcDFQ8NUHTI15qGsxH1PY0s4B+B3by0RPLDZryM3y9dSz/YR0ZOk
jhL71A1gsgi+v1BM1kMbNHTNXXfTiQRd+9Cna1tjdoO4jyB5i+icQGgfbs2AL+jHnYAWJqcBjRI4
bKbe99KYd44iQbuU5s6ah3MaFQ/FqG+lkSFEj5CHTHX2ElscZlr57OllctETi+SurKq+RQN8n1vZ
4zTDegeFcg9k+qMc7SezRFdDazi3660djqTJrR2s3L7RImU1bPtcVshoypZJaslQxpYt9C8UKoSH
DrGGuwSl2gtT+1dCK+7tqjuNNmwVfUDgmu1bmb2kI8dEotqt2VEbiP4UzYiIJnxuekNTK63M61hr
1qLh/AQcZWV7Vt2oDzNmffFgI7EviXsIrddJja9hy0zQyZCEuiCrVMzEN08/Bid+EPX4AjDuK2FI
24diN/fxoZP5PfNVJnJ6eVvhKu1iQDV9CgiP/QGTE0FKOcc9MVGAJnMMr9IL31q3PYQdthy6m5vC
Bbo+KOerJQEJWA6D804hYSgk4yfwCMjchlVdEDYRLB4hVdykAL5WBsKIDaao3Wh7h5e8BUhTM9Ys
R8b0mNRCX5vI5oUkv8W6Cuy1Y70cIGiXjrlfdNR1FRTwMdKjsj70HOORPjx3bNRBr54AddUrfcoe
vUY7cuW7i5ugWnWdw64PLw0Q0KVl7lQy7Mcy2Lb7lhZyy27hIoFUIsZytRoYE75GE4PBzqkuY3dR
LyhAV+1kr0fvBH7yLuvALDAUwqTC2QsT+SvLxosyHSwf1MwTqpCT6anrzs18pxtuKhW+Wjligg46
gp8M2YvjEZ87Y/b025mmlpD0hmeOjRTsMJhnyoYG9Bg4j40r9BOn5E5203zwcCaX+SXeANQ2mIHw
zHC6dE+2oi03ZwA52rC8ymC+r3D5sDclek6Rh/eAFyFXYlzJVTYgve4eYKtk+yZiqoKgx8G1gMcA
3XkR9kekW9EKDeMrNpg1l1yoPnm9dVoQ6o13ViA/1nWAlj6L8XwxWhdwApncP+Up6lTYvcAaZxAR
vWAnw0v1HQcHQY7Kat2Zjrdq8bDTZ2Gymt+hp4YRlSJmQkO9stomvlX9RgW2uucGRyV5433qY9ed
jEn5rSqtvQuEWZMTqzmve0Xzu5omjfiPgSzQ1tuGvctUI574LZI50IWkshc+KPWaiA2Nk4cirEYT
WIeMz5j1IUgFH5rPvXtw5+zJoaivuIN3fYUOnNp4Gjg9CWQukhgoTrnrw+Fq9BIOlzq+Nbj8rNuO
c418ScaE9QkA5DcEcdrjBuPyVDwErXuJ4OTdGFGlzE1L6Y1JKIjdLePecxfWR5tiMaTJBhz6khJk
lTTWmYiYR2rtR9cWlW+FQCBnc/ygK8WwxQWj6Xrcamxy5d3uLQS9mTj2jRYmtMftGuk2WLhq8O2G
3q3V50ybbLimEl60b0POScL4G1qeVEerNJoVc3dtZYzDg1UOG8O0RgorjXurwzrY7q6xoTLs1dJr
QW+cmes7LbFix5jtqgbnSEELygNdrmiZbxtu8YCC6J2Vcu1baY3s1WDi73DQaN9mYL4RFXoIbKaD
caSOlbzMK136XoSYOMspRGeLQOg2dX0PU04yW+em8+5zrftitCM8SZxMsEHyvp5wShM7XW1UH14n
vZSISOoXcqAvumK+nQXNmb56raWGWtVDNKaX0UMlkYyOVfDgDghoaz2k7sSUj1YWA7iLlkMHIYA4
hfHKvO/taRUX1lvS5TDnhglmsW1upZjuTR3zUsIZGLGHQW6Hi+Tsy0JQss7IAmGNGBk2ShBISOMF
c5+HjDCbVZ4P9SZfEizkIAmBJjUWK/OySDIpx9pzm1pPGowBiY0MuSrAsfYI1dLWR8YAADBlKbeg
BDFOaIirpe7iA50e3cW7OwSbKk25sGniKKL2pY/Eu2lr0zYw+zudGIFJARSdwoyQkYaKEKg6KSTa
RFwriDLOEELdqfFVjKSvTMW3YFyxssfui6H2z+vmKq4t059M/SZGXQ9yy1mnHrN7zeMocSzzzXLd
r5j5ElbB8iDMYd9PpsfkwbitLQ/plOEhKhZY59LSWp6wiWNLrRFg7Uc3ZTBuTr6BKNIxepc6IKl8
w0PCg7jjOTHqAxi4o4ZAsS4R/bVZ9ZBkxTnS7Yu+IdupXMB/JPXRzAdVZGeL5S9Zr0piImkFPFfy
c0KSVOVzsmZghU+s7W6cYnhx2uEjzhVREQQOmMYr+k6yCsEMg/GvYdQ02PrmgYEAB08l7+BK3XQM
Q1dTkp97HEsaM0pwaN5LYqE/Qf90H6jbToKz8li6rwh2Jc3dIVssKs4ZZHdpMPlMyXa15xGjhu5c
Vaw6esAS64ipgCeHB7PXHnQPaHIYTbc43Po1aIObPPAYhCckqUMtdL1bl147IpPcWRXMkX2lEgrs
BQ7m4EuC0r+eBusC2dgK/OVOORH6IVzP2UONA/RCT4I9x6TfVARhjonBSqxH8IbfAFapadN5vmhD
TJdGi88vjGeChfCeFs5mqPVnLcsu3KYzd8E47cox2JZ9humlBgoe9uojqqHQWuJAfYEnnAIDNo1F
Vcnqa7jS0wOVtHXQFuVJH3soZHo4kq29od7X8H14z4T/osFzE2JUoudIRZtpwpCs9eBwSERCdDU9
lTLONgFIbTAkq6In5KfF1WInjPZk95wWTNgDpp1rsPZIzOwGLYwHPLUB1+M5ex6WLOIrO30YxwWS
VCJorQZKjt5WPrD0asUQgOxax7uQ5WcVEPecRtWlCqOtSAn29abxWKXmOyAI4EYJpHOa4DRDPuJh
ekhRsW210vMgoy03Ec1hbQjxCm9me1lMW49g0GmKQ7SeijTNNGQUWgYQogOyn/tqlWCyIx2SXkgc
f5ZBdtIdNE0swSyW9RYJzSTpRmOpCCBqnVVTmp+DwNSRPRjMrncI314d1CzOPC5RcPkhFdUnsZbW
1imzzyTD6jsQ9Fib0eUcIlSt+R+/Xeb3+nzVREREX4/cTTkVL3Eqv8VmsDWt/hsky2Xg4fOCtX02
nGaT986jZ4zHqdFQctSs4ksB+76R6MqY/jlMr1KPhKilFR5V0ylDdLkh7bDbxggYbYbNq6oaHjlH
UYMYFSKXAWhzQxQmzwPI14XrFPaekekPeFC1dcz071GaaEeGOrhR0ac3QisUT+hn7p28o9qEumKh
s/DbIIhXiDpQJKGldFgtUPBybqLZLetd3dhb8aLbJv4P8TjmHVFCcXNbsvNoCoobLUuntZLiuYf7
YYSE7cxotfhmvPCEheA+JEzWWHRvIMlbSuEVFYDNkcXXYaI5qzvwbKrE9dgDJYvCm+qLC28AKnWo
xYmAq5tMslKzG0KZk6FGQqA/R01rriazvLSy4X5Ep7Cdovg6AQUpPHRkLjNZyRh2zSLwNGDzHidx
Z7whpX5zcC63Ogdmaj06kX1n2sUaf/45IiIxVVhQiLFoG86WEOu0O+5boT93ynrXHCQhfK4Dpqot
blyaMQn3f2cmOU03+0PdXZLmc265AHgS/HCjjJdgWby6WniaG7QaRnlKTRuuZN9+VPW4aAUeifhF
yxAh1xoA6ug6aOA84GihiumK0tvPOm4qiwlyGaj3QvY3VdTN8AEs1jTdnZPJIyILIGAaJpYQqb3L
xJIN02Ds5skXBYDBUMZUUCvLjyiP9omVXjR4i/XU+ozchj5V01RrmRnhdox35lRdpnY6+k2dHap+
xE+iV5u6tN5So71oTCaxHoEySYr/NlHiPQqKmya2NmzCsYM2Dw2hnYdToUG/SW2kGzH4i0GQQajh
zgi+50K7NxfPGo6dey197dE4WLNJHIZeUXOZaDvzai2U8eF06mB68R1EnPBQFumnCpadHWWvk9E/
pQVWlULgNG5LPnM8XE7pcC6T+A4LxRslxJu+yJydst9a1fTaVaDRXH0hg+de6kdzSaCX6SBv7n52
KsfdyCVzLSZas3psXqBap5sQvXpYgpaZ6inPwiMq6NvcHeTK0bWXORxOeg0Q0SvOJpdwoCg7VZZI
DAaCzBAsxkP8HGeN9L9rq/qwRPYeVFVAAV/e5Fq9QsLGxcXGHRNg/rBBNhbDJsD2atPRy1KiK0VG
NgJTkMJBQ1KgfpkGLEyRETwlCapYq4P8Mg/OMZ4BN+oVYnqtDHd2XQy+7qt5BPfnxOl2Dp0j7Lc3
cjZfkY5f9XngbmKOU86QJ9wO5AR0xLOVZzCw4c5siMgaiJhxtIIUxPlSC4qLIuvnXW0Re9tB+uGW
p21IoHBNzi5UlP2eFCCkcuipRxeL3fKhKuHdjg7NGzBNrMqp6DiKi7PIHiHIrKOsvG4i9Rz1aF+X
Q3CeCM4qKI+2oc2BQi//ErsfPM35OXDUJZ3bq6ANdFYJ5sDVydhYSXXMZH6nIvMlH21ShFVEWTtU
JB7PmwjC4KYv4jvUC9yH9YX8rItqz2rsTk35M6EJH6x+7wdXqYODH0SQPbSGIPBsVaemCl4oD7pD
FFGiBDTqT5orNw06KghyVgqKydxDSKetl0yCkqEOT/mknUqn0i5Zaz6NBKmt584B+xoTEmkRLsEb
gxuYKzrjkuy/ooGmqzEg4AVgWGkfrHtXU9ffkw/l7sdZu6xYlR/CPKWJCZyyjwcWjYD3xNRqfpUg
uq/IbZna3AD/jJa5hlbJJMJhoeZGBGwHxm6avPpgaS5y/MlzfRxg+a02EY8VQ+aAQ89ff/s36KAJ
5yXjm7WTgYNvisrkXqUslvF5SfyGuw6L8dmV8ZnBDxFaDp6qGhJk6eQAdF3n1aaPbGCgXjmi0/Z8
nu1sUKh2MqDTZ+Q+S5vHOWvaXU+F3gzcw/qGBmSs7qqxfAPM79Lu4e4za8NBGr23c4Jvx5mAvWSM
hmr6xnNb98glURG0eFO0blJYmCjt7cH4wg3MSUOFnQfBu0gk2BybFjpUJelhkY90JFiNzWWJYEGc
I0vzXEO06e6dwPmIPBPzi1wlExfhoAsI7otPuqRjpTzzyUsvO6QIeITP9fJ28TKBEbZBLG70Onju
oyshYrjFXuK/8fspOc26TS7kVZWAYUBZA4MVhztGpkNTSVqazhUexlXjEAIwWuCPQ0heVnaTLKMD
T8tpG47NkVS2AReE4IyAGrrpdHXR9ege6xA6Z0nKN8X1wGktDkUvySWyWL3BT0EnXqcRnVA76FaG
U7UcWcJZmRPGOxBSVyQoPgO8pRwaE2yNIv8e4rk9q1TtQtrbusVKWYQeN9gJCAuuqo0X6c/x5Jy9
8BsVVHLUm8WLwIKzit2Cy2Nylw+PgcCW0rus0aIQeSy40tWoSlTCJcoML2HtDJseBPy4S2LdeEo9
rtYpma9WSosFGpS1M+IjTErIKr28ZI19b+v5U0umzEZrMBhAAX0mwhtWmAsEfpHCJSgy+RKJXnD0
vaRzSJMKnSZtT4y/c8asBEtzpdUXwMsvRytNdyiDeJZ5FMzCtrprv80YEnPyB9ZBz3ClD3lWuzDe
1MgaTiN20S1ICkhtm+yhub83iJ5g3lXjLIb0sxI0rKzqM03q68YjJjWbFndRhmfElAeVK1IeQwZT
7UzzyXHSt44mH3ebUsNsSscsK6MDmZpLAW2+WDb+V7qV4Y5HN9d6jmZpMJG3LaOn4LWmw4JxSaN2
VSeMA5gGMVSGGTQ9ipGbAMwLkDmanZ2uebv+stcWBA1J7BuvsBpqfsYedk/8cVfT8YvnbmBexgHj
iTCFwdGsEc/BtmzS7qYGwA2Uu+WrIcqevvw5tOAqdPRtRhJxjIG2JrVUdUj6JdCAO0JUS7ADXayf
FWN3HKVcxBzTwWMTnwupX3mVFDupd2RuTuVhrhMMGmmxiRby6RxycwhD2R4H+u2pi6UhScdHu8AH
qqsHpmZ8/8UMbI6ObBC3yUVW0lZn3ZpjfAUzL/ptoYvGH+oiPimH+WkNsR/YwKgdG45iGGDAAhVy
TxYQz/CkN4W11J+lso5zf7BSrqRZXD4W9iz2eM4SLmHldCHbZSbU6NqqM3J8W07aUNeSSlB2tNVk
xGGhDdIk+YdGICcayyzbeswzbGOOQXiSK/2CMJqVNZCURGwvbDN3OSWvspG3SIkVAiDRWL6UUqCi
q0/4a5+Uzb4NDGVD2UvR0HDar/PxsbH5xLXFW5IHTicmtLmsMZKx3f7J8iwDKXh+cmlKHsPyRqeF
whHFoJtvZROlLZRHkAgbYpOvjGraippLqLFUWQ6zno3togRPwn4vWbivdI2oPrOTxY5hsYisYush
w4wiUgCI9tJtqW5zM9j0yfQEjuFU9U4PNYEwvxzzJagdRkQzAIExnnmQ9i1zjT1ghe+VsLu143YX
ITNUGoee6TUALGib29Wnqch3xp1w3S9OXTdwH7Ood/f4lEhUqKtqpdCgrs263nfFkZBpWi8BrilO
JMgs1VlOpL2SuWMeHBNnJ2WFxTEnK+NzDK03Av/6cf7sivrGq5KNZdXXcwuUuo0xlrfBG9o9ni1N
G0P3fQBZaj1WXDIzKh5bG/rLgRmzjX8qIVy3jbQXrwG83BmN7nO9Q1IgNWeTze5HlAKOjRh7EchF
pcM6R64mKlbWtTuz5FqZjxNp1a12SEQwXdhYcVYEf2Bo7ihmw3LcapW2y6r4TmmZvm3ca1NqFIb6
9NiPAKpana7w2DyonomITUqiGRIvNA4eeJ0xm9n68By16iWzGZGJb7OPr11W+yyCuSv2/fgkTZYD
HX61VeRp1Oz7prSiq7DElVAKxgYLxL1Fz1v2L8Aj0HQH57SDfCu7z8GloV8ltOD7ULtXNAVKM/NA
ghc2zQ/xQJof3dZM5QRgDG8aS/cmcibIYbE85Elyo8kKCI0F3caZSYIvPfrXRs+aD2oczf+q+NLF
8K56nYrFHvYG155dWpArUmbvOMoDnou5RHNZGZtOQ7hnkHBU4StqKivbRQKM51yvUy3Z5zpsoSYQ
13XrJRclumQfKHzITl4RxnzkOCLPucZrE6lhuKywZklyid0RdFZEktRUXnGHTaiCxQpTSQwTtUAH
Um2npGxPOMvo+ntJda3P1WfSogVRUXJn6l7gRzWt16i0IPTVNE4w0HVXhe3HufZBr314hWfN9BUZ
uyYv+5Yx2zwWH44DH9SRLI2a9rJenDmJoc+7EKrdVbz8j0X3Ldc85+LnP+FT+egtOg9VavNpW/ce
cMFILCg59ikSCBpE6dbVPMiCTT+tq5rrcFAZ90kXJxwH+hM5esPaME0Q72Lv2njG5Ow9hXEEVKah
p122+bBpAhYy+TBTC62asawP9dje904170wMSJsemNJISAazY6ZzsEDqHScPLmIXi5IinwKPwchA
RuMaa6OyZ+WVlhvRtN1lX7m3WcEOLWb8qpXRXCpPVas0BknJ8xHAa0QF+/WQXDXBRJOfNiOOwveh
M2CSOozlk854FHbtoO54reoi2EUjBusSdFnjXOVMxNZY2JETo5wPKm3bM2I1MiI5S6BlCaatwO6x
hpcEk3fjNs9r4GHBJVCyc2izVmFZhg62gherpfRjDPTQXlVR5IxfXHKBsTnutSGam7pLacPYkDgm
5p+S+1KYKVYCeDOD/joJcI3HliDIssjDrZaBf6sN99uxeryH6nFUKM1kQ7nhTChs22mJlJk/JUj4
RkBnTb4dmwN0zkn5GSFp6M4CdddQ/ZPUeRxE9dCkiCkUB5fZ3o9pe/QaFD74NDfozB+MFK6B48kP
2Tf45IUBWs4zhR8QvGGGRI8yf9n0oX3wkPxcVMn4YMxY+MJKY9pesgMc+Qk3YNdFmo9TJNuOgZus
hyS7hxDB3NTByY+MHM3adNULpgeWDF6iaxQoXFX8YJg3nUlmd9+cAY+RGVt0h6kPrqqWAbFDLyI1
RqQ6Dq+JDeopL6yvZh7PErwBVeqa0KEjhuRixdFJHHzWblOJTytdqjPmKFd2EmHpTlsMm73Y15Y6
GBCTuny806bZOHdogczK4jYQ7+FSQF73xJeZCnDGsCK0ElR5N6fcDNhvJvl1NaInAiSPilkaPbc3
Uyp1Qv/J1Z5EDk0pb93CUfZkxNES32QlXL6Qa33Z7FppHOyeGPgUQPImM6rXzI6x1o3YlUztK7S6
NwKy3xVEZY5+czfUfC+ka/gwcdKtPbfgamlCJglx6lrCBE3g5zNLkCASFxsdBia2Fru5R7OM8Ikr
7EWikge+/1vnvcEvuQ7pF9Cmpenfejq+Q5ZVVvg1tuNtazpfVaae3Km9YwoBhTTRQna6Yu6Mu6wO
WA5IY1HvMEfV8FzbEryRHhF12uXkezuaztTZCcSxqo13IxjALBXoxJZpVqHIRWKlBiysqA79aB/7
5mIS087hDCpQ7+VcuANbexZd/N2YOLFhWY/kjCNrC3DPN1+F0z55VUg3uiivark1Au6cXNMz+HX7
XPbnEaAE3tmB4cmmc2MkdbqstiGFal052cZabC5cfD4d84uBpruJZu88IklbF4b8yPLwBrNwdAFD
6IKk45+G8nMFIIzCPT+RUI2ft853arL0DbI54slp/HSFvTOGMTy1qqq3YVvf4gPb6FbJ6Z/Ki4ZF
aahqcms60AO5Vyuu8BjJki8CY1tMC+ogCo3PDU5R2nRxKG9ZhNnhRpsGLBCRd6Sz4Y9tsdwHY2Mz
OsV9VDXXohPrEagDmxGvB3y0a5duud/Q87MB5q5qxuV+PMHQc0R6Suz6hmwzvLpjxcRqZIgx5uSt
keJUKw1ASXWlZt2A2txvcU2AV0spyqp2XxagPjp6wnEBeUeRJedG8zmGX+0HUV1s9EpdhG5yCEId
oTqKIwMA4wZ+zVPMYjEj8gUwLiUAwTKaQdEPAOIzZKBXJ4AVvFCL19pkvtmqvpK62udeNm2UQb2b
Kdwh1NWaX2QlrO3hWoXivZLHUHDVHOOBVGLz20PjUEoLYmXvfTmTeqP5JWv3kQnKbixCZiXpUbAo
jULKiDE0r5xkvCLh/ComaMLsiFkNs3xr0B6wc/t6NDHD0Z5qdlWtX8CVAW3WmE/tCO+mpmFKIiXa
oT7xvcK+LGZxF4jkVnJN2bpEPabNvPMqg0RbeMRu4nclAzIbZFKS0I3EApdgkTDrUayRUfI3N6TY
qdDFtPCMdZUf4hJUdW9sHaWoSmg2esWIBEDLTnJsPoOk/0zJDg0SsmXrW5LoOk6aCStM+Yzu/jMe
ra+uLzdkaqyFnlU7XRuZl5EYZdSs2u3onZYsA3sMZDTPtCtRzveR5TwmzrjXTXHAlFmvNWWeYoKI
wcui0em4IVotXtvTN1rqDZHy3DDaxu89ubUIyVP68I5k/TpL36VYAAfkIqXZDZYwk++PYMjAWzeg
D7A6GQ9e2aBG8l6iDmk7k86TBiaBMGNAgWE+nqzcvcNrRYM7dx/0pj91QXn1E+X//1MP/jepB54h
9J976mP8b+FXuX5Tb3/6KlSspsu3/Osvf17HrWriD/Wn8vtPkGG6/D1++zUD4bfn/x6B4Ng/kDTa
nouKWJhkHZCnMHy16i9/1hznh2EQYuDoQtiegUjmbxEI7g/PQ0zkMmN26WjZf4tAEO4PV/eEyS9t
yzFNfvU//vtvW3pdZlNYFu0f/v4n5ljXZVyo9i9/Xt6++u1hh8+//NmSHtMNXQryGaQlbLF88l8D
ECajwOw5jfpe81Dykp0aflvzkXT0xaq8IshxpUuAHS7YFePLYsTa9ncdAAd9/oR5Bhwl2MQjbYU8
2Q/DNbApPb5S9bOBPFnF17/s5t83/u821v33tlbQAhKC3WN6hvv3W0tj165cDIp7MDIXRkQx2+as
ETBRrwL5PHnVqe1TIpPzleXstVy/dSCsVPPl5Pb7WlPvJmOwXqL2zqFwDinDsuAcl+BQhH2YJODX
gVMZrhlippV3hRq/JV4uRXoaUVfNYKmBynLJZNF2vbzcZOeoJ/k3HpECKpN1+bE8pidSWVXJenm7
0vL2IAl8jMy8tLtVIdwvcQIq8POflocsL1lX9I/ZArcatstL0e264FLC/eJD8up/3aiarKtlm5YN
/LnB9bAtdWtjO6SnsOExLxcufr/B5hbJY0tt4cyhAjb95c81f25pCSMiX5l5um2JWGIGcLU8JsIR
3uDAi3gqv5bMqqlVuTHy0JB/S1BUYLZ2oRam48FkiVj3/LfBqcuzZeztsXq/2m2dbZbXgKK9rqPq
ghhl7l4mCiaGZROFRcHt1zsvL2cmx65v95LG0vKINB5uah5dKlDNy9sOSv82AZ+FaecLyRrtKMtt
yzOw6pBIY69/bhdvXhvO9q8fdXm/FkUc2SI7hZW16PfLr6SIfv4/Pmf9vU0636y7zc8PwOtIJHaB
Fu+W3bN89uXNl88gtWRTI7Ne/rzsQrzF2+V3LcsdD2Npeq+zaZMoHiWrIxMPB5EgZAWZIetrWrMd
qzcizlc2f+7L68S8D5AcwQPz6TDHgCpsS22Wvy4PbqFilYQQTXpDdwjeQ5ZTofbbLsFITT9m+fdg
XkgpwTqZX2PeY3ndNu3JNM/9lJdbXsLkzx6yngID7bJVtgmW7/enuqby6wRf7pCgaJHYC2id8Lt6
edlNJflkvBoSIXxNhrpjnrfNefqyBcvTBsSv3oshtE1qB/u+nrb0zVi99uVbnhiQmFBw0wzNAcSp
ijVQ6OsiWr/1BDU2XXo7asE9JYwCNFW9srKglrdX3gQBOM8eh4ooRBZzkImtXdg6x5Y2OIJCmLad
rxK4AZF57saYPNUl03iq6ZsxNzbpXqcF2iPWBxrkBT9NXFSB+hILF0JPx55th5wwmhHBSBebtkfi
FncbMEeg1ag5yUXp4NDGKcz8PAn9/7fuob8XA8s9bvPzFnfTfTXT7VfbYdH4631k+e3PG8h9+X/2
oH/+Qr/fXH+7K3+UXaGWLUB1WPx6VzWl/OVu8W+b9HN7/9krZG/cubtP7tvCI41IWI5ucTdl/Br+
/u90yX7oBmBbzOyEGvAjfv2S/+2t/p1P/88/2G+78Z8/5u82/Q0pfPHX8uLXD099YDr/sY//h9f4
28eXJjWFZxO9YP38kB43z1/3gqE7PyzLkNKCFvPz519tL5jUQf/Bg+Af7wXjhw3MxLOIEf7584e9
4Bg/LEou+uu/76V/uWPBoJb8Y3368+z8X0+Ff7wXrB9CsjMt8fun5OD69ViwvR+41ihJnSXmg5/f
dvsvV4t/dD3450f7/8UzQhjyj9Fk/9m9IIwfEsaedA1D//lDOtive4HrghBU2o5Dtb38cKyQhfav
tBcs3TT/q9cF+UNHwcp/ONR//fiO+cPmcuHZLtX28vPb/v4X+vjmsnz6r3585wfrL8vwHEJylp8/
7AVD935wohhISf/1TgJDLkugv8vn+8+eBFL+kOgnpOVg31h+/nAp4NT4YQpdesbv195/pe+fDeec
/S99fmH9T+bObcdtGwjDr7LoAwgiqQN10QBFgjZpm7ToIUUvFa8aC+vYgbSbw9v3o0htTNppE89e
UMhNdr1jaTSc+eefGbKo6U5saxOiXvL8bVcoW1eqVWx14y6/3jLSgqpa5aPUJ8LiAiswHKfozkH0
VpCERaWqoqlRU1ll9/wG4kIKCwzYR+mutN15L9DaounaRjPM7a3Am11GVsAadUtXtBYqUzSWbYg6
AwZ0V+ILHThi7gk9QRu5Kz9bMKWjuERawCNYyKWuagJGTNaCbQBPZAtVtlpQHJ4qtgUNLKigGKvz
K2I527XkZFe6SJeLpAq1Z7QiWKlSt2h04XIO3ayvOlkQmAJgHIxYBoTo0UhGSgDma/9mLg8OJM5G
m5b4dz5bUIqkqrV6IaOzMwJxstRUhcuKXdrsLR2vd4yT4c4LRkDpM86POCAqGLE/5PXXTQUCNP75
kzRJKY5yrgFRsAfLB7KLjZQMrBQhgJMb8iCwRsCJLPVjK7Bd0ZIr1oAkryXvezJyBco0jvkSxUZF
MqRoMG/KgIZTW6iB0xrWIMNsiQpX403zclcIQuqMbajlNR4nJ1agdAmJBqFgslsEqrKlOFksC0WK
QIdAWAQpNCJZcoXO2oZIkV081AYQL1wEVVtUEEelVYEYSY2AlLniZHitQzKVoRZg96RagE829LOx
DVLsCdsairUsKwupslweiubkCRulpY9PHb6iMu/YwbNRsbOFYbrNEn8z1QLJbAAsl/tDx55Yw2oI
CWOJWo+jYkdeXYKMypVdym8pwKH5NPZyLVQuI6SDw7DD2YqAIi2AIB0+xCNklyQx3iN9fPKDjqXe
QguEKzYCsiQ6X6ipdMFKsiNSNUdZeMsUGAHkiIaJgyDxRpCkCVQTLDU217jjf58fnY7PltIGuMUO
NeD0YhugD4ojp3A4rq3JXdnBY0BLJQ0KDhmA/erWfoZMX+BhAxKrMk2VCAon3W9fTSYDfxQJYUVr
23KlrAmsCrlybfPFR2VdeQMV+ANdqFabum5Y6MfRABa1oenOVZ38UvCoPCN8ZG1IXy5/emJC6fJE
FOAfMvUHNRDZ0u3ORvfLlZ83VKqTpsuQBkzLtJzRdL6sYmtIA3j7zsVPd2VHooLbxEmjqxpAn2Hv
3h0kGJE6c2ts6I3Ni0LWNQYszZPKwnYNHcD+4csUItMGbI2lDRifuFzZuYMWtkOoBAcLOgttUJEZ
uiuxAVWSSLBfBy3IuSFkMlwjRsgU2TXQkC0Z/OMnEVGVTQGtZihAegiSUTDQiiYT6etniWvCwT0t
lEQDyFO4SY11BPPIzg9CG4nZMxYBtSTAITh4uRLixJaQq6bFCkKRObu1oBgQkppCVZAFkHBRpDyn
hKWY5LrvMIjVU+QVFGiEsdIGPNdvQJakwUAxOAQRaEsogFLx6skuV6bxTokfHxq9JBXUa+dd4g9Z
Ca4TAx49V1yEVxTTRvgD07R0HYdk0LnZ40Sh00XVtoTEtVk1O6+o2PJC7g/IAKBJP9OW7JRgOtJJ
d9SYu7JLFKj5lNKSAo0GeBWGFdZW0zQ0GEoOlaFHMWghu9BA4VPKoOEU6aoBKqtQaE9B4lJ9ZDub
jnbE5coQKyopg1ZRYwMCUGkOKCDxCi2FaICULoNrzK83G6cuRszaFuyng481KVTEH9jWVNpVFdyV
3UpQHfcm9Ypl0cEWlzZtyu4UkVHRa7POqnwFPviCpOJ+5ufxdtxdL9M+4zCfGwr63AfWAYDT34dR
Fzd36oZ5og+64R//3cMyhuT+/ygaX1g6y45+uXaaLd8T/jw84OlXR9+1PtX6w6fjMPXTZsupeW7I
N9ymn/X9bte/6t/0x7M4vBXe7qc7+fab6D6PXvz/CJ5vErmuU0ksdxrZQDoWvIB2ueCbfj/383qL
7jX68C+V/Ljfjf8cpn08Re3jiVj2YXeY+uvD8V17OkMueb8fNrfj5u42Er7wZVLhT4Zd/76fhmPJ
npQVS/6y4fX7RXiZdX+P1sfr2Ap9UJDe/w/DYXodW0rAX1LJT9H4OB5rPDRMSQU/u+63kQGGhn2x
3B27UB/GeEX6Jh+x6P312CdexBeKxZIP72Oz8K3KUrE/nfom3+MhFoyAu83Nx8guPAEgFf3z4W6c
T9TswYNU9vN+3EfeI0wNyuVOH3f9/vpYHdB2rmwsFz3P/WZ7Nw/stLOKW8CCL8aJ5Y+b7fi6j4eK
fY1HLppYMB9uI8vWvrFELnueR/69fRv5psDKPoT0w92UinbUhlg0x3wnPiTM60klvxheTX2CnkIH
h1z0uz6OW6GDWi74/dXT/g2br41xWA9zOw8h/8dhmofIU1G7cPnoQwh/PnwYN1EYC4WRhxD+92G6
WW9zWfJsT67WH/iNAS4B2S84kW979bjnJMkxjma0gbrJQfG9L1/wpL9J177vMpWK/2U7xhr3zRli
sTc7EEmc1YRmQLHoaWAHolWxPtVbuq6lgn8d9vv54+5dn6QJoUIrFf/b9nA9XD2bT2Kb33JAKv53
tio+b4iBTX+YLzg1RCeeCoNU/B9of5jnIYIUbBblZu3ksj/EWaXxo/1SuX/e9tv17pwhhkkoqdiX
w/SGyBZJ9lP4YskjmU1i3mG2VSr6r564s399Gy/N0PEmFs52Zlcvz928r5mK5Y/zhl3NxsithJEe
sWzONkEx0dv0e638t+RzTNP98OMp/7Tue3Huz2JyzX1isxv66dG/AAAA//8=</cx:binary>
              </cx:geoCache>
            </cx:geography>
          </cx:layoutPr>
        </cx:series>
      </cx:plotAreaRegion>
    </cx:plotArea>
    <cx:legend pos="l" align="ctr" overlay="0">
      <cx:txPr>
        <a:bodyPr spcFirstLastPara="1" vertOverflow="ellipsis" horzOverflow="overflow" wrap="square" lIns="0" tIns="0" rIns="0" bIns="0" anchor="ctr" anchorCtr="1"/>
        <a:lstStyle/>
        <a:p>
          <a:pPr algn="ctr" rtl="0">
            <a:defRPr sz="220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2200" b="0" i="0" u="none" strike="noStrike" baseline="0">
            <a:solidFill>
              <a:schemeClr val="tx1"/>
            </a:solidFill>
            <a:latin typeface="Arial" panose="020B0604020202020204" pitchFamily="34" charset="0"/>
            <a:cs typeface="Arial" panose="020B0604020202020204" pitchFamily="34" charset="0"/>
          </a:endParaRPr>
        </a:p>
      </cx:txPr>
    </cx:legend>
  </cx:chart>
  <cx:fmtOvrs>
    <cx:fmtOvr idx="3">
      <cx:spPr>
        <a:solidFill>
          <a:srgbClr val="FF7800"/>
        </a:solidFill>
        <a:ln>
          <a:solidFill>
            <a:schemeClr val="tx1"/>
          </a:solidFill>
        </a:ln>
      </cx:spPr>
    </cx:fmtOvr>
    <cx:fmtOvr idx="2">
      <cx:spPr>
        <a:solidFill>
          <a:srgbClr val="FFAA00"/>
        </a:solidFill>
        <a:ln>
          <a:solidFill>
            <a:schemeClr val="tx1"/>
          </a:solidFill>
        </a:ln>
      </cx:spPr>
    </cx:fmtOvr>
    <cx:fmtOvr idx="1">
      <cx:spPr>
        <a:solidFill>
          <a:srgbClr val="FFE600"/>
        </a:solidFill>
        <a:ln>
          <a:solidFill>
            <a:schemeClr val="tx1"/>
          </a:solidFill>
        </a:ln>
      </cx:spPr>
    </cx:fmtOvr>
    <cx:fmtOvr idx="0">
      <cx:spPr>
        <a:solidFill>
          <a:srgbClr val="FFFF7D"/>
        </a:solidFill>
        <a:ln>
          <a:solidFill>
            <a:schemeClr val="tx1"/>
          </a:solidFill>
        </a:ln>
      </cx:spPr>
    </cx:fmtOvr>
    <cx:fmtOvr idx="4">
      <cx:spPr>
        <a:solidFill>
          <a:srgbClr val="CF6B07"/>
        </a:solidFill>
        <a:ln>
          <a:solidFill>
            <a:schemeClr val="tx1"/>
          </a:solidFill>
        </a:ln>
      </cx:spPr>
    </cx:fmtOvr>
  </cx:fmtOvrs>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0.50008</cdr:x>
      <cdr:y>0.18027</cdr:y>
    </cdr:from>
    <cdr:to>
      <cdr:x>0.50008</cdr:x>
      <cdr:y>0.24877</cdr:y>
    </cdr:to>
    <cdr:cxnSp macro="">
      <cdr:nvCxnSpPr>
        <cdr:cNvPr id="3" name="Straight Arrow Connector 2">
          <a:extLst xmlns:a="http://schemas.openxmlformats.org/drawingml/2006/main">
            <a:ext uri="{FF2B5EF4-FFF2-40B4-BE49-F238E27FC236}">
              <a16:creationId xmlns:a16="http://schemas.microsoft.com/office/drawing/2014/main" id="{384A7157-36F9-4ED5-87D5-9A8C62E71C4D}"/>
            </a:ext>
          </a:extLst>
        </cdr:cNvPr>
        <cdr:cNvCxnSpPr/>
      </cdr:nvCxnSpPr>
      <cdr:spPr>
        <a:xfrm xmlns:a="http://schemas.openxmlformats.org/drawingml/2006/main">
          <a:off x="5179151" y="819399"/>
          <a:ext cx="0" cy="311367"/>
        </a:xfrm>
        <a:prstGeom xmlns:a="http://schemas.openxmlformats.org/drawingml/2006/main" prst="straightConnector1">
          <a:avLst/>
        </a:prstGeom>
        <a:ln xmlns:a="http://schemas.openxmlformats.org/drawingml/2006/main" w="38100">
          <a:solidFill>
            <a:srgbClr val="009DAD"/>
          </a:solidFill>
          <a:tailEnd type="triangle"/>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0.54187</cdr:x>
      <cdr:y>0.04626</cdr:y>
    </cdr:from>
    <cdr:to>
      <cdr:x>0.85545</cdr:x>
      <cdr:y>0.33742</cdr:y>
    </cdr:to>
    <cdr:sp macro="" textlink="">
      <cdr:nvSpPr>
        <cdr:cNvPr id="4" name="TextBox 4">
          <a:extLst xmlns:a="http://schemas.openxmlformats.org/drawingml/2006/main">
            <a:ext uri="{FF2B5EF4-FFF2-40B4-BE49-F238E27FC236}">
              <a16:creationId xmlns:a16="http://schemas.microsoft.com/office/drawing/2014/main" id="{2F1FF77F-6575-4E8A-8CEB-0BCE65F2DB3A}"/>
            </a:ext>
          </a:extLst>
        </cdr:cNvPr>
        <cdr:cNvSpPr txBox="1"/>
      </cdr:nvSpPr>
      <cdr:spPr>
        <a:xfrm xmlns:a="http://schemas.openxmlformats.org/drawingml/2006/main">
          <a:off x="5611979" y="210283"/>
          <a:ext cx="3247628" cy="132343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lvl="0" algn="ctr">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2006–2007</a:t>
          </a:r>
          <a:br>
            <a:rPr lang="en-US" sz="1600" kern="0" dirty="0">
              <a:solidFill>
                <a:sysClr val="windowText" lastClr="000000"/>
              </a:solidFill>
              <a:latin typeface="Arial" panose="020B0604020202020204" pitchFamily="34" charset="0"/>
              <a:cs typeface="Arial" panose="020B0604020202020204" pitchFamily="34" charset="0"/>
            </a:rPr>
          </a:br>
          <a:r>
            <a:rPr lang="en-US" sz="1600" kern="0" dirty="0">
              <a:solidFill>
                <a:sysClr val="windowText" lastClr="000000"/>
              </a:solidFill>
              <a:latin typeface="Arial" panose="020B0604020202020204" pitchFamily="34" charset="0"/>
              <a:cs typeface="Arial" panose="020B0604020202020204" pitchFamily="34" charset="0"/>
            </a:rPr>
            <a:t>Expansion of HIV </a:t>
          </a:r>
          <a:br>
            <a:rPr lang="en-US" sz="1600" kern="0" dirty="0">
              <a:solidFill>
                <a:sysClr val="windowText" lastClr="000000"/>
              </a:solidFill>
              <a:latin typeface="Arial" panose="020B0604020202020204" pitchFamily="34" charset="0"/>
              <a:cs typeface="Arial" panose="020B0604020202020204" pitchFamily="34" charset="0"/>
            </a:rPr>
          </a:br>
          <a:r>
            <a:rPr lang="en-US" sz="1600" kern="0" dirty="0">
              <a:solidFill>
                <a:sysClr val="windowText" lastClr="000000"/>
              </a:solidFill>
              <a:latin typeface="Arial" panose="020B0604020202020204" pitchFamily="34" charset="0"/>
              <a:cs typeface="Arial" panose="020B0604020202020204" pitchFamily="34" charset="0"/>
            </a:rPr>
            <a:t>reporting laws and </a:t>
          </a:r>
          <a:br>
            <a:rPr lang="en-US" sz="1600" kern="0" dirty="0">
              <a:solidFill>
                <a:sysClr val="windowText" lastClr="000000"/>
              </a:solidFill>
              <a:latin typeface="Arial" panose="020B0604020202020204" pitchFamily="34" charset="0"/>
              <a:cs typeface="Arial" panose="020B0604020202020204" pitchFamily="34" charset="0"/>
            </a:rPr>
          </a:br>
          <a:r>
            <a:rPr lang="en-US" sz="1600" kern="0" dirty="0">
              <a:solidFill>
                <a:sysClr val="windowText" lastClr="000000"/>
              </a:solidFill>
              <a:latin typeface="Arial" panose="020B0604020202020204" pitchFamily="34" charset="0"/>
              <a:cs typeface="Arial" panose="020B0604020202020204" pitchFamily="34" charset="0"/>
            </a:rPr>
            <a:t>electronic lab</a:t>
          </a:r>
          <a:br>
            <a:rPr lang="en-US" sz="1600" kern="0" dirty="0">
              <a:solidFill>
                <a:sysClr val="windowText" lastClr="000000"/>
              </a:solidFill>
              <a:latin typeface="Arial" panose="020B0604020202020204" pitchFamily="34" charset="0"/>
              <a:cs typeface="Arial" panose="020B0604020202020204" pitchFamily="34" charset="0"/>
            </a:rPr>
          </a:br>
          <a:r>
            <a:rPr lang="en-US" sz="1600" kern="0" dirty="0">
              <a:solidFill>
                <a:sysClr val="windowText" lastClr="000000"/>
              </a:solidFill>
              <a:latin typeface="Arial" panose="020B0604020202020204" pitchFamily="34" charset="0"/>
              <a:cs typeface="Arial" panose="020B0604020202020204" pitchFamily="34" charset="0"/>
            </a:rPr>
            <a:t> reporting</a:t>
          </a:r>
          <a:endPar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0.69982</cdr:x>
      <cdr:y>0.33214</cdr:y>
    </cdr:from>
    <cdr:to>
      <cdr:x>0.69982</cdr:x>
      <cdr:y>0.392</cdr:y>
    </cdr:to>
    <cdr:cxnSp macro="">
      <cdr:nvCxnSpPr>
        <cdr:cNvPr id="5" name="Straight Arrow Connector 4">
          <a:extLst xmlns:a="http://schemas.openxmlformats.org/drawingml/2006/main">
            <a:ext uri="{FF2B5EF4-FFF2-40B4-BE49-F238E27FC236}">
              <a16:creationId xmlns:a16="http://schemas.microsoft.com/office/drawing/2014/main" id="{EDB1EB62-7532-486C-AE34-9A9EFEF2ADE4}"/>
            </a:ext>
          </a:extLst>
        </cdr:cNvPr>
        <cdr:cNvCxnSpPr/>
      </cdr:nvCxnSpPr>
      <cdr:spPr>
        <a:xfrm xmlns:a="http://schemas.openxmlformats.org/drawingml/2006/main">
          <a:off x="7247741" y="1509743"/>
          <a:ext cx="0" cy="272093"/>
        </a:xfrm>
        <a:prstGeom xmlns:a="http://schemas.openxmlformats.org/drawingml/2006/main" prst="straightConnector1">
          <a:avLst/>
        </a:prstGeom>
        <a:ln xmlns:a="http://schemas.openxmlformats.org/drawingml/2006/main" w="38100">
          <a:solidFill>
            <a:srgbClr val="009DAD"/>
          </a:solidFill>
          <a:tailEnd type="triangle"/>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0.67399</cdr:x>
      <cdr:y>0.19989</cdr:y>
    </cdr:from>
    <cdr:to>
      <cdr:x>0.74916</cdr:x>
      <cdr:y>0.31897</cdr:y>
    </cdr:to>
    <cdr:sp macro="" textlink="">
      <cdr:nvSpPr>
        <cdr:cNvPr id="14" name="TextBox 13"/>
        <cdr:cNvSpPr txBox="1"/>
      </cdr:nvSpPr>
      <cdr:spPr>
        <a:xfrm xmlns:a="http://schemas.openxmlformats.org/drawingml/2006/main">
          <a:off x="5964215" y="914400"/>
          <a:ext cx="665185" cy="5447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2400" dirty="0">
            <a:solidFill>
              <a:schemeClr val="tx1"/>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0.37396</cdr:x>
      <cdr:y>0.07724</cdr:y>
    </cdr:from>
    <cdr:to>
      <cdr:x>0.65296</cdr:x>
      <cdr:y>0.15041</cdr:y>
    </cdr:to>
    <cdr:sp macro="" textlink="">
      <cdr:nvSpPr>
        <cdr:cNvPr id="2" name="TextBox 1">
          <a:extLst xmlns:a="http://schemas.openxmlformats.org/drawingml/2006/main">
            <a:ext uri="{FF2B5EF4-FFF2-40B4-BE49-F238E27FC236}">
              <a16:creationId xmlns:a16="http://schemas.microsoft.com/office/drawing/2014/main" id="{49588E5D-5713-4EB8-B968-CCF36BD1B0A5}"/>
            </a:ext>
          </a:extLst>
        </cdr:cNvPr>
        <cdr:cNvSpPr txBox="1"/>
      </cdr:nvSpPr>
      <cdr:spPr>
        <a:xfrm xmlns:a="http://schemas.openxmlformats.org/drawingml/2006/main">
          <a:off x="4851400" y="723900"/>
          <a:ext cx="3619500" cy="6858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endParaRPr lang="en-US" sz="5400" b="1" baseline="0">
            <a:solidFill>
              <a:schemeClr val="bg1">
                <a:lumMod val="95000"/>
              </a:schemeClr>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0.45904</cdr:x>
      <cdr:y>0.41325</cdr:y>
    </cdr:from>
    <cdr:to>
      <cdr:x>0.54096</cdr:x>
      <cdr:y>0.58675</cdr:y>
    </cdr:to>
    <cdr:sp macro="" textlink="">
      <cdr:nvSpPr>
        <cdr:cNvPr id="2" name="TextBox 1">
          <a:extLst xmlns:a="http://schemas.openxmlformats.org/drawingml/2006/main">
            <a:ext uri="{FF2B5EF4-FFF2-40B4-BE49-F238E27FC236}">
              <a16:creationId xmlns:a16="http://schemas.microsoft.com/office/drawing/2014/main" id="{61BD5F23-B6A7-46F8-95B0-EB8620C01900}"/>
            </a:ext>
          </a:extLst>
        </cdr:cNvPr>
        <cdr:cNvSpPr txBox="1"/>
      </cdr:nvSpPr>
      <cdr:spPr>
        <a:xfrm xmlns:a="http://schemas.openxmlformats.org/drawingml/2006/main">
          <a:off x="5124223" y="2177855"/>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0.00436</cdr:x>
      <cdr:y>0.95867</cdr:y>
    </cdr:from>
    <cdr:to>
      <cdr:x>0.52235</cdr:x>
      <cdr:y>1</cdr:y>
    </cdr:to>
    <cdr:sp macro="" textlink="">
      <cdr:nvSpPr>
        <cdr:cNvPr id="4" name="TextBox 3">
          <a:extLst xmlns:a="http://schemas.openxmlformats.org/drawingml/2006/main">
            <a:ext uri="{FF2B5EF4-FFF2-40B4-BE49-F238E27FC236}">
              <a16:creationId xmlns:a16="http://schemas.microsoft.com/office/drawing/2014/main" id="{4E36F38D-C42D-4E25-B167-2B4A280803C3}"/>
            </a:ext>
          </a:extLst>
        </cdr:cNvPr>
        <cdr:cNvSpPr txBox="1"/>
      </cdr:nvSpPr>
      <cdr:spPr>
        <a:xfrm xmlns:a="http://schemas.openxmlformats.org/drawingml/2006/main">
          <a:off x="48712" y="5052317"/>
          <a:ext cx="5782236" cy="2177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0.37396</cdr:x>
      <cdr:y>0.07724</cdr:y>
    </cdr:from>
    <cdr:to>
      <cdr:x>0.65296</cdr:x>
      <cdr:y>0.15041</cdr:y>
    </cdr:to>
    <cdr:sp macro="" textlink="">
      <cdr:nvSpPr>
        <cdr:cNvPr id="2" name="TextBox 1">
          <a:extLst xmlns:a="http://schemas.openxmlformats.org/drawingml/2006/main">
            <a:ext uri="{FF2B5EF4-FFF2-40B4-BE49-F238E27FC236}">
              <a16:creationId xmlns:a16="http://schemas.microsoft.com/office/drawing/2014/main" id="{49588E5D-5713-4EB8-B968-CCF36BD1B0A5}"/>
            </a:ext>
          </a:extLst>
        </cdr:cNvPr>
        <cdr:cNvSpPr txBox="1"/>
      </cdr:nvSpPr>
      <cdr:spPr>
        <a:xfrm xmlns:a="http://schemas.openxmlformats.org/drawingml/2006/main">
          <a:off x="4851400" y="723900"/>
          <a:ext cx="3619500" cy="6858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endParaRPr lang="en-US" sz="5400" b="1" baseline="0">
            <a:solidFill>
              <a:schemeClr val="bg1">
                <a:lumMod val="9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A48C5F-9018-4EBA-9434-17B11001590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05FBE18-3088-4A0A-8078-B15A2AA5143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BADDE52-A9BA-4359-92B2-8C48EFB9415C}" type="datetimeFigureOut">
              <a:rPr lang="en-US" smtClean="0"/>
              <a:t>2/13/2024</a:t>
            </a:fld>
            <a:endParaRPr lang="en-US"/>
          </a:p>
        </p:txBody>
      </p:sp>
      <p:sp>
        <p:nvSpPr>
          <p:cNvPr id="4" name="Footer Placeholder 3">
            <a:extLst>
              <a:ext uri="{FF2B5EF4-FFF2-40B4-BE49-F238E27FC236}">
                <a16:creationId xmlns:a16="http://schemas.microsoft.com/office/drawing/2014/main" id="{A2D5235E-8CC2-4226-8870-6086047F7FD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8A3FD-780E-412E-9F0E-E386A5AE137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D7B0AC2-BB32-4593-A0A9-A8F264FDB585}" type="slidenum">
              <a:rPr lang="en-US" smtClean="0"/>
              <a:t>‹#›</a:t>
            </a:fld>
            <a:endParaRPr lang="en-US"/>
          </a:p>
        </p:txBody>
      </p:sp>
    </p:spTree>
    <p:extLst>
      <p:ext uri="{BB962C8B-B14F-4D97-AF65-F5344CB8AC3E}">
        <p14:creationId xmlns:p14="http://schemas.microsoft.com/office/powerpoint/2010/main" val="12259830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DA9A3D2-7F22-4292-9AE7-336F25EC3305}" type="datetimeFigureOut">
              <a:rPr lang="en-US" smtClean="0"/>
              <a:t>2/13/2024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ABBCFA2-F9C5-4945-B667-E0F529C0827F}" type="slidenum">
              <a:rPr lang="en-US" smtClean="0"/>
              <a:t>‹#›</a:t>
            </a:fld>
            <a:endParaRPr lang="en-US"/>
          </a:p>
        </p:txBody>
      </p:sp>
    </p:spTree>
    <p:extLst>
      <p:ext uri="{BB962C8B-B14F-4D97-AF65-F5344CB8AC3E}">
        <p14:creationId xmlns:p14="http://schemas.microsoft.com/office/powerpoint/2010/main" val="37502011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set is used for Surveillance’s website (not for an individual presentation). These slide sets are updated on an annual basis. </a:t>
            </a:r>
          </a:p>
        </p:txBody>
      </p:sp>
      <p:sp>
        <p:nvSpPr>
          <p:cNvPr id="4" name="Slide Number Placeholder 3"/>
          <p:cNvSpPr>
            <a:spLocks noGrp="1"/>
          </p:cNvSpPr>
          <p:nvPr>
            <p:ph type="sldNum" sz="quarter" idx="5"/>
          </p:nvPr>
        </p:nvSpPr>
        <p:spPr/>
        <p:txBody>
          <a:bodyPr/>
          <a:lstStyle/>
          <a:p>
            <a:fld id="{3ABBCFA2-F9C5-4945-B667-E0F529C0827F}" type="slidenum">
              <a:rPr lang="en-US" smtClean="0"/>
              <a:t>1</a:t>
            </a:fld>
            <a:endParaRPr lang="en-US"/>
          </a:p>
        </p:txBody>
      </p:sp>
    </p:spTree>
    <p:extLst>
      <p:ext uri="{BB962C8B-B14F-4D97-AF65-F5344CB8AC3E}">
        <p14:creationId xmlns:p14="http://schemas.microsoft.com/office/powerpoint/2010/main" val="2002758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39</a:t>
            </a:fld>
            <a:endParaRPr lang="en-US"/>
          </a:p>
        </p:txBody>
      </p:sp>
    </p:spTree>
    <p:extLst>
      <p:ext uri="{BB962C8B-B14F-4D97-AF65-F5344CB8AC3E}">
        <p14:creationId xmlns:p14="http://schemas.microsoft.com/office/powerpoint/2010/main" val="2352984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49</a:t>
            </a:fld>
            <a:endParaRPr lang="en-US"/>
          </a:p>
        </p:txBody>
      </p:sp>
    </p:spTree>
    <p:extLst>
      <p:ext uri="{BB962C8B-B14F-4D97-AF65-F5344CB8AC3E}">
        <p14:creationId xmlns:p14="http://schemas.microsoft.com/office/powerpoint/2010/main" val="3898268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55</a:t>
            </a:fld>
            <a:endParaRPr lang="en-US"/>
          </a:p>
        </p:txBody>
      </p:sp>
    </p:spTree>
    <p:extLst>
      <p:ext uri="{BB962C8B-B14F-4D97-AF65-F5344CB8AC3E}">
        <p14:creationId xmlns:p14="http://schemas.microsoft.com/office/powerpoint/2010/main" val="2529292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59</a:t>
            </a:fld>
            <a:endParaRPr lang="en-US"/>
          </a:p>
        </p:txBody>
      </p:sp>
    </p:spTree>
    <p:extLst>
      <p:ext uri="{BB962C8B-B14F-4D97-AF65-F5344CB8AC3E}">
        <p14:creationId xmlns:p14="http://schemas.microsoft.com/office/powerpoint/2010/main" val="4286736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BCFA2-F9C5-4945-B667-E0F529C0827F}" type="slidenum">
              <a:rPr lang="en-US" smtClean="0"/>
              <a:t>61</a:t>
            </a:fld>
            <a:endParaRPr lang="en-US"/>
          </a:p>
        </p:txBody>
      </p:sp>
    </p:spTree>
    <p:extLst>
      <p:ext uri="{BB962C8B-B14F-4D97-AF65-F5344CB8AC3E}">
        <p14:creationId xmlns:p14="http://schemas.microsoft.com/office/powerpoint/2010/main" val="135757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62</a:t>
            </a:fld>
            <a:endParaRPr lang="en-US"/>
          </a:p>
        </p:txBody>
      </p:sp>
    </p:spTree>
    <p:extLst>
      <p:ext uri="{BB962C8B-B14F-4D97-AF65-F5344CB8AC3E}">
        <p14:creationId xmlns:p14="http://schemas.microsoft.com/office/powerpoint/2010/main" val="344681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BCFA2-F9C5-4945-B667-E0F529C0827F}" type="slidenum">
              <a:rPr lang="en-US" smtClean="0"/>
              <a:t>74</a:t>
            </a:fld>
            <a:endParaRPr lang="en-US"/>
          </a:p>
        </p:txBody>
      </p:sp>
    </p:spTree>
    <p:extLst>
      <p:ext uri="{BB962C8B-B14F-4D97-AF65-F5344CB8AC3E}">
        <p14:creationId xmlns:p14="http://schemas.microsoft.com/office/powerpoint/2010/main" val="227041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548DE8-3956-4CEB-B2DF-C02358ACE838}" type="slidenum">
              <a:rPr lang="en-US" smtClean="0"/>
              <a:pPr/>
              <a:t>81</a:t>
            </a:fld>
            <a:endParaRPr lang="en-US"/>
          </a:p>
        </p:txBody>
      </p:sp>
    </p:spTree>
    <p:extLst>
      <p:ext uri="{BB962C8B-B14F-4D97-AF65-F5344CB8AC3E}">
        <p14:creationId xmlns:p14="http://schemas.microsoft.com/office/powerpoint/2010/main" val="3084354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48DE8-3956-4CEB-B2DF-C02358ACE838}" type="slidenum">
              <a:rPr lang="en-US" smtClean="0"/>
              <a:pPr/>
              <a:t>82</a:t>
            </a:fld>
            <a:endParaRPr lang="en-US"/>
          </a:p>
        </p:txBody>
      </p:sp>
    </p:spTree>
    <p:extLst>
      <p:ext uri="{BB962C8B-B14F-4D97-AF65-F5344CB8AC3E}">
        <p14:creationId xmlns:p14="http://schemas.microsoft.com/office/powerpoint/2010/main" val="341778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48DE8-3956-4CEB-B2DF-C02358ACE838}" type="slidenum">
              <a:rPr lang="en-US" smtClean="0"/>
              <a:pPr/>
              <a:t>83</a:t>
            </a:fld>
            <a:endParaRPr lang="en-US"/>
          </a:p>
        </p:txBody>
      </p:sp>
    </p:spTree>
    <p:extLst>
      <p:ext uri="{BB962C8B-B14F-4D97-AF65-F5344CB8AC3E}">
        <p14:creationId xmlns:p14="http://schemas.microsoft.com/office/powerpoint/2010/main" val="3938597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18</a:t>
            </a:fld>
            <a:endParaRPr lang="en-US"/>
          </a:p>
        </p:txBody>
      </p:sp>
    </p:spTree>
    <p:extLst>
      <p:ext uri="{BB962C8B-B14F-4D97-AF65-F5344CB8AC3E}">
        <p14:creationId xmlns:p14="http://schemas.microsoft.com/office/powerpoint/2010/main" val="2432924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48DE8-3956-4CEB-B2DF-C02358ACE838}" type="slidenum">
              <a:rPr lang="en-US" smtClean="0"/>
              <a:pPr/>
              <a:t>84</a:t>
            </a:fld>
            <a:endParaRPr lang="en-US"/>
          </a:p>
        </p:txBody>
      </p:sp>
    </p:spTree>
    <p:extLst>
      <p:ext uri="{BB962C8B-B14F-4D97-AF65-F5344CB8AC3E}">
        <p14:creationId xmlns:p14="http://schemas.microsoft.com/office/powerpoint/2010/main" val="215050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48DE8-3956-4CEB-B2DF-C02358ACE838}" type="slidenum">
              <a:rPr lang="en-US" smtClean="0"/>
              <a:pPr/>
              <a:t>85</a:t>
            </a:fld>
            <a:endParaRPr lang="en-US"/>
          </a:p>
        </p:txBody>
      </p:sp>
    </p:spTree>
    <p:extLst>
      <p:ext uri="{BB962C8B-B14F-4D97-AF65-F5344CB8AC3E}">
        <p14:creationId xmlns:p14="http://schemas.microsoft.com/office/powerpoint/2010/main" val="2174526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548DE8-3956-4CEB-B2DF-C02358ACE838}" type="slidenum">
              <a:rPr lang="en-US" smtClean="0"/>
              <a:pPr/>
              <a:t>86</a:t>
            </a:fld>
            <a:endParaRPr lang="en-US"/>
          </a:p>
        </p:txBody>
      </p:sp>
    </p:spTree>
    <p:extLst>
      <p:ext uri="{BB962C8B-B14F-4D97-AF65-F5344CB8AC3E}">
        <p14:creationId xmlns:p14="http://schemas.microsoft.com/office/powerpoint/2010/main" val="1814288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87</a:t>
            </a:fld>
            <a:endParaRPr lang="en-US"/>
          </a:p>
        </p:txBody>
      </p:sp>
    </p:spTree>
    <p:extLst>
      <p:ext uri="{BB962C8B-B14F-4D97-AF65-F5344CB8AC3E}">
        <p14:creationId xmlns:p14="http://schemas.microsoft.com/office/powerpoint/2010/main" val="179815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7B1E85-34A4-4C5A-A082-8B699300D4F8}" type="slidenum">
              <a:rPr lang="en-US" smtClean="0"/>
              <a:t>103</a:t>
            </a:fld>
            <a:endParaRPr lang="en-US"/>
          </a:p>
        </p:txBody>
      </p:sp>
    </p:spTree>
    <p:extLst>
      <p:ext uri="{BB962C8B-B14F-4D97-AF65-F5344CB8AC3E}">
        <p14:creationId xmlns:p14="http://schemas.microsoft.com/office/powerpoint/2010/main" val="2480708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Here are the past four years of CHD clients receiving initial </a:t>
            </a:r>
            <a:r>
              <a:rPr lang="en-US" sz="1100" dirty="0" err="1">
                <a:solidFill>
                  <a:srgbClr val="202124"/>
                </a:solidFill>
                <a:effectLst/>
                <a:latin typeface="Roboto" panose="02000000000000000000" pitchFamily="2" charset="0"/>
                <a:ea typeface="Calibri" panose="020F0502020204030204" pitchFamily="34" charset="0"/>
                <a:cs typeface="Times New Roman" panose="02020603050405020304" pitchFamily="18" charset="0"/>
              </a:rPr>
              <a:t>PrEP</a:t>
            </a:r>
            <a:r>
              <a:rPr lang="en-US" sz="110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medications through our program.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a:p>
            <a:r>
              <a:rPr lang="en-US" sz="1100" dirty="0"/>
              <a:t>Average monthly prescriptions were 267 clients/month in 2021 as compared to 286 clients/month in 2022</a:t>
            </a:r>
          </a:p>
          <a:p>
            <a:endParaRPr lang="en-US" sz="1100" dirty="0"/>
          </a:p>
          <a:p>
            <a:r>
              <a:rPr lang="en-US" sz="1100" dirty="0"/>
              <a:t>2019- 3,256</a:t>
            </a:r>
          </a:p>
          <a:p>
            <a:r>
              <a:rPr lang="en-US" sz="1100" dirty="0"/>
              <a:t>2020- 2,643</a:t>
            </a:r>
          </a:p>
          <a:p>
            <a:r>
              <a:rPr lang="en-US" sz="1100" dirty="0"/>
              <a:t>2021- 3,204</a:t>
            </a:r>
          </a:p>
          <a:p>
            <a:r>
              <a:rPr lang="en-US" sz="1100" dirty="0"/>
              <a:t>2022- 3,438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128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Of the 3,438 CHD clients receiving initial PrEP medication, over 47% were among Hispanic/Latino persons and 24% among Black and 24% among white persons.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BCFA2-F9C5-4945-B667-E0F529C082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82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tabLst>
                <a:tab pos="2971800" algn="l"/>
              </a:tabLst>
            </a:pPr>
            <a:r>
              <a:rPr lang="en-US" sz="110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According to the AIDSVu website the rate of Florida PrEP users has increased since 2016 and was 243 per 100,000 Floridians in 2022.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u="none" strike="noStrike">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tabLst>
                <a:tab pos="2971800" algn="l"/>
              </a:tabLst>
            </a:pPr>
            <a:r>
              <a:rPr lang="en-US" sz="1100" u="sng">
                <a:solidFill>
                  <a:srgbClr val="202124"/>
                </a:solidFill>
                <a:effectLst/>
                <a:latin typeface="Roboto" panose="02000000000000000000" pitchFamily="2" charset="0"/>
                <a:ea typeface="Calibri" panose="020F0502020204030204" pitchFamily="34" charset="0"/>
                <a:cs typeface="Times New Roman" panose="02020603050405020304" pitchFamily="18" charset="0"/>
              </a:rPr>
              <a:t>AIDSVu PrEP Data</a:t>
            </a:r>
            <a:r>
              <a:rPr lang="en-US" sz="110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The data reflect the number of people prescribed TDF/FTC, TAF/FTC, or cabotegravir for PrEP in a calendar year from 2012 to 2022. These individuals are referred to as “PrEP users”. AIDSVu’s PrEP data reflect a weighted estimate of the number of PrEP users in each state and county in the U.S. by year. The actual number of PrEP users is higher. Data are described as “Users” for the number of PrEP users and as “Rates” for the number of PrEP users per 100,000 population.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79E631-A872-4C4C-BB52-F084198F44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057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108</a:t>
            </a:fld>
            <a:endParaRPr lang="en-US"/>
          </a:p>
        </p:txBody>
      </p:sp>
    </p:spTree>
    <p:extLst>
      <p:ext uri="{BB962C8B-B14F-4D97-AF65-F5344CB8AC3E}">
        <p14:creationId xmlns:p14="http://schemas.microsoft.com/office/powerpoint/2010/main" val="609044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110</a:t>
            </a:fld>
            <a:endParaRPr lang="en-US"/>
          </a:p>
        </p:txBody>
      </p:sp>
    </p:spTree>
    <p:extLst>
      <p:ext uri="{BB962C8B-B14F-4D97-AF65-F5344CB8AC3E}">
        <p14:creationId xmlns:p14="http://schemas.microsoft.com/office/powerpoint/2010/main" val="380253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19</a:t>
            </a:fld>
            <a:endParaRPr lang="en-US"/>
          </a:p>
        </p:txBody>
      </p:sp>
    </p:spTree>
    <p:extLst>
      <p:ext uri="{BB962C8B-B14F-4D97-AF65-F5344CB8AC3E}">
        <p14:creationId xmlns:p14="http://schemas.microsoft.com/office/powerpoint/2010/main" val="2812366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111</a:t>
            </a:fld>
            <a:endParaRPr lang="en-US"/>
          </a:p>
        </p:txBody>
      </p:sp>
    </p:spTree>
    <p:extLst>
      <p:ext uri="{BB962C8B-B14F-4D97-AF65-F5344CB8AC3E}">
        <p14:creationId xmlns:p14="http://schemas.microsoft.com/office/powerpoint/2010/main" val="350855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112</a:t>
            </a:fld>
            <a:endParaRPr lang="en-US"/>
          </a:p>
        </p:txBody>
      </p:sp>
    </p:spTree>
    <p:extLst>
      <p:ext uri="{BB962C8B-B14F-4D97-AF65-F5344CB8AC3E}">
        <p14:creationId xmlns:p14="http://schemas.microsoft.com/office/powerpoint/2010/main" val="3929863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119</a:t>
            </a:fld>
            <a:endParaRPr lang="en-US"/>
          </a:p>
        </p:txBody>
      </p:sp>
    </p:spTree>
    <p:extLst>
      <p:ext uri="{BB962C8B-B14F-4D97-AF65-F5344CB8AC3E}">
        <p14:creationId xmlns:p14="http://schemas.microsoft.com/office/powerpoint/2010/main" val="414165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20</a:t>
            </a:fld>
            <a:endParaRPr lang="en-US"/>
          </a:p>
        </p:txBody>
      </p:sp>
    </p:spTree>
    <p:extLst>
      <p:ext uri="{BB962C8B-B14F-4D97-AF65-F5344CB8AC3E}">
        <p14:creationId xmlns:p14="http://schemas.microsoft.com/office/powerpoint/2010/main" val="363752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22</a:t>
            </a:fld>
            <a:endParaRPr lang="en-US"/>
          </a:p>
        </p:txBody>
      </p:sp>
    </p:spTree>
    <p:extLst>
      <p:ext uri="{BB962C8B-B14F-4D97-AF65-F5344CB8AC3E}">
        <p14:creationId xmlns:p14="http://schemas.microsoft.com/office/powerpoint/2010/main" val="322124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340B6CE-A672-48D1-9F23-8061558E4456}"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8759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24</a:t>
            </a:fld>
            <a:endParaRPr lang="en-US"/>
          </a:p>
        </p:txBody>
      </p:sp>
    </p:spTree>
    <p:extLst>
      <p:ext uri="{BB962C8B-B14F-4D97-AF65-F5344CB8AC3E}">
        <p14:creationId xmlns:p14="http://schemas.microsoft.com/office/powerpoint/2010/main" val="228362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25</a:t>
            </a:fld>
            <a:endParaRPr lang="en-US"/>
          </a:p>
        </p:txBody>
      </p:sp>
    </p:spTree>
    <p:extLst>
      <p:ext uri="{BB962C8B-B14F-4D97-AF65-F5344CB8AC3E}">
        <p14:creationId xmlns:p14="http://schemas.microsoft.com/office/powerpoint/2010/main" val="314325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BBCFA2-F9C5-4945-B667-E0F529C0827F}" type="slidenum">
              <a:rPr lang="en-US" smtClean="0"/>
              <a:t>26</a:t>
            </a:fld>
            <a:endParaRPr lang="en-US"/>
          </a:p>
        </p:txBody>
      </p:sp>
    </p:spTree>
    <p:extLst>
      <p:ext uri="{BB962C8B-B14F-4D97-AF65-F5344CB8AC3E}">
        <p14:creationId xmlns:p14="http://schemas.microsoft.com/office/powerpoint/2010/main" val="3529893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9C5E-114A-DC22-5801-83E9ADF110FE}"/>
              </a:ext>
            </a:extLst>
          </p:cNvPr>
          <p:cNvSpPr>
            <a:spLocks noGrp="1"/>
          </p:cNvSpPr>
          <p:nvPr>
            <p:ph type="ctrTitle"/>
          </p:nvPr>
        </p:nvSpPr>
        <p:spPr>
          <a:xfrm>
            <a:off x="347472" y="3794668"/>
            <a:ext cx="11494008" cy="841248"/>
          </a:xfrm>
        </p:spPr>
        <p:txBody>
          <a:bodyPr anchor="b">
            <a:normAutofit/>
          </a:bodyPr>
          <a:lstStyle>
            <a:lvl1pPr algn="ctr">
              <a:defRPr sz="5400" cap="small" baseline="0">
                <a:solidFill>
                  <a:schemeClr val="bg1"/>
                </a:solidFill>
                <a:latin typeface="Arial Black" panose="020B0A04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C50D0D6-0912-33CE-5EEE-652A9E986D92}"/>
              </a:ext>
            </a:extLst>
          </p:cNvPr>
          <p:cNvSpPr>
            <a:spLocks noGrp="1"/>
          </p:cNvSpPr>
          <p:nvPr>
            <p:ph type="subTitle" idx="1" hasCustomPrompt="1"/>
          </p:nvPr>
        </p:nvSpPr>
        <p:spPr>
          <a:xfrm>
            <a:off x="347472" y="4782312"/>
            <a:ext cx="11494008" cy="704088"/>
          </a:xfrm>
        </p:spPr>
        <p:txBody>
          <a:bodyPr>
            <a:normAutofit/>
          </a:bodyPr>
          <a:lstStyle>
            <a:lvl1pPr marL="0" indent="0" algn="ctr">
              <a:buNone/>
              <a:defRPr sz="4400" cap="sm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Presentation</a:t>
            </a:r>
          </a:p>
        </p:txBody>
      </p:sp>
      <p:sp>
        <p:nvSpPr>
          <p:cNvPr id="4" name="Date Placeholder 3">
            <a:extLst>
              <a:ext uri="{FF2B5EF4-FFF2-40B4-BE49-F238E27FC236}">
                <a16:creationId xmlns:a16="http://schemas.microsoft.com/office/drawing/2014/main" id="{F9546022-D906-CBF7-9CBB-26FF6F9668BD}"/>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5" name="Footer Placeholder 4">
            <a:extLst>
              <a:ext uri="{FF2B5EF4-FFF2-40B4-BE49-F238E27FC236}">
                <a16:creationId xmlns:a16="http://schemas.microsoft.com/office/drawing/2014/main" id="{EC6BE698-C34F-47F4-BE14-577F98A84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1F84F-BBCE-64FF-6CF1-32AE619E6EDD}"/>
              </a:ext>
            </a:extLst>
          </p:cNvPr>
          <p:cNvSpPr>
            <a:spLocks noGrp="1"/>
          </p:cNvSpPr>
          <p:nvPr>
            <p:ph type="sldNum" sz="quarter" idx="12"/>
          </p:nvPr>
        </p:nvSpPr>
        <p:spPr/>
        <p:txBody>
          <a:bodyPr/>
          <a:lstStyle/>
          <a:p>
            <a:fld id="{A55569EE-93F3-BE4F-9AA4-274BB4222FB7}" type="slidenum">
              <a:rPr lang="en-US" smtClean="0"/>
              <a:t>‹#›</a:t>
            </a:fld>
            <a:endParaRPr lang="en-US"/>
          </a:p>
        </p:txBody>
      </p:sp>
      <p:pic>
        <p:nvPicPr>
          <p:cNvPr id="7" name="Picture 6">
            <a:extLst>
              <a:ext uri="{FF2B5EF4-FFF2-40B4-BE49-F238E27FC236}">
                <a16:creationId xmlns:a16="http://schemas.microsoft.com/office/drawing/2014/main" id="{65EFFECA-B015-4234-B6CD-DB1C34149C6F}"/>
              </a:ext>
            </a:extLst>
          </p:cNvPr>
          <p:cNvPicPr>
            <a:picLocks noChangeAspect="1"/>
          </p:cNvPicPr>
          <p:nvPr userDrawn="1"/>
        </p:nvPicPr>
        <p:blipFill>
          <a:blip r:embed="rId3"/>
          <a:stretch>
            <a:fillRect/>
          </a:stretch>
        </p:blipFill>
        <p:spPr>
          <a:xfrm>
            <a:off x="5195673" y="1117600"/>
            <a:ext cx="1790700" cy="2032000"/>
          </a:xfrm>
          <a:prstGeom prst="rect">
            <a:avLst/>
          </a:prstGeom>
        </p:spPr>
      </p:pic>
    </p:spTree>
    <p:extLst>
      <p:ext uri="{BB962C8B-B14F-4D97-AF65-F5344CB8AC3E}">
        <p14:creationId xmlns:p14="http://schemas.microsoft.com/office/powerpoint/2010/main" val="102440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A05B-BF0E-2959-0041-F02013717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9D49E8-0A79-259C-D036-F22B4248D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1C33-9BB8-8A43-FE1E-6E40A9F5E0C7}"/>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5" name="Footer Placeholder 4">
            <a:extLst>
              <a:ext uri="{FF2B5EF4-FFF2-40B4-BE49-F238E27FC236}">
                <a16:creationId xmlns:a16="http://schemas.microsoft.com/office/drawing/2014/main" id="{B056461B-0C16-A286-3E6F-1D11207BD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52C25-D19C-7940-3DB2-BE1689438AB1}"/>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3932519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A58E7-DCDD-CD10-00E3-703AC70B7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5AAB94-B78B-1722-9A1C-4C6A49AE91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30094-F5DC-7A7E-EB47-0DEADF53EB16}"/>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5" name="Footer Placeholder 4">
            <a:extLst>
              <a:ext uri="{FF2B5EF4-FFF2-40B4-BE49-F238E27FC236}">
                <a16:creationId xmlns:a16="http://schemas.microsoft.com/office/drawing/2014/main" id="{C7FC8B90-C548-FC18-BFB4-9D06EA67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0BE98-6513-7E16-1A56-A009F3F935B7}"/>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3303960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Right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defRPr sz="3200"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41248" y="1298448"/>
            <a:ext cx="9089136" cy="486460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solidFill>
                  <a:srgbClr val="F78E1E"/>
                </a:solidFill>
              </a:rPr>
              <a:pPr/>
              <a:t>‹#›</a:t>
            </a:fld>
            <a:endParaRPr lang="en-US">
              <a:solidFill>
                <a:srgbClr val="F78E1E"/>
              </a:solidFill>
            </a:endParaRPr>
          </a:p>
        </p:txBody>
      </p:sp>
      <p:sp>
        <p:nvSpPr>
          <p:cNvPr id="10" name="Text Placeholder 6">
            <a:extLst>
              <a:ext uri="{FF2B5EF4-FFF2-40B4-BE49-F238E27FC236}">
                <a16:creationId xmlns:a16="http://schemas.microsoft.com/office/drawing/2014/main" id="{60322EB1-A2F3-4A5A-90D6-1A63347E75CB}"/>
              </a:ext>
            </a:extLst>
          </p:cNvPr>
          <p:cNvSpPr>
            <a:spLocks noGrp="1"/>
          </p:cNvSpPr>
          <p:nvPr>
            <p:ph type="body" sz="quarter" idx="12" hasCustomPrompt="1"/>
          </p:nvPr>
        </p:nvSpPr>
        <p:spPr>
          <a:xfrm>
            <a:off x="8979408" y="2450592"/>
            <a:ext cx="3063240" cy="1956816"/>
          </a:xfrm>
        </p:spPr>
        <p:txBody>
          <a:bodyPr>
            <a:normAutofit/>
          </a:bodyPr>
          <a:lstStyle>
            <a:lvl1pPr marL="0" indent="0" algn="ctr">
              <a:lnSpc>
                <a:spcPct val="100000"/>
              </a:lnSpc>
              <a:spcBef>
                <a:spcPts val="1000"/>
              </a:spcBef>
              <a:buNone/>
              <a:defRPr sz="2400"/>
            </a:lvl1pPr>
          </a:lstStyle>
          <a:p>
            <a:pPr lvl="0"/>
            <a:r>
              <a:rPr lang="en-US"/>
              <a:t>Master text styles</a:t>
            </a:r>
          </a:p>
        </p:txBody>
      </p:sp>
    </p:spTree>
    <p:extLst>
      <p:ext uri="{BB962C8B-B14F-4D97-AF65-F5344CB8AC3E}">
        <p14:creationId xmlns:p14="http://schemas.microsoft.com/office/powerpoint/2010/main" val="4078280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defRPr sz="3200" cap="none" baseline="0">
                <a:solidFill>
                  <a:srgbClr val="00A0AF"/>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solidFill>
                  <a:srgbClr val="F78E1E"/>
                </a:solidFill>
              </a:rPr>
              <a:pPr/>
              <a:t>‹#›</a:t>
            </a:fld>
            <a:endParaRPr lang="en-US">
              <a:solidFill>
                <a:srgbClr val="F78E1E"/>
              </a:solidFill>
            </a:endParaRPr>
          </a:p>
        </p:txBody>
      </p:sp>
      <p:sp>
        <p:nvSpPr>
          <p:cNvPr id="10" name="Content Placeholder 20">
            <a:extLst>
              <a:ext uri="{FF2B5EF4-FFF2-40B4-BE49-F238E27FC236}">
                <a16:creationId xmlns:a16="http://schemas.microsoft.com/office/drawing/2014/main" id="{07158B2A-C469-42CE-A717-79FF6B202165}"/>
              </a:ext>
            </a:extLst>
          </p:cNvPr>
          <p:cNvSpPr>
            <a:spLocks noGrp="1"/>
          </p:cNvSpPr>
          <p:nvPr>
            <p:ph sz="quarter" idx="12"/>
          </p:nvPr>
        </p:nvSpPr>
        <p:spPr>
          <a:xfrm>
            <a:off x="522653" y="1938528"/>
            <a:ext cx="5824728" cy="4059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2">
            <a:extLst>
              <a:ext uri="{FF2B5EF4-FFF2-40B4-BE49-F238E27FC236}">
                <a16:creationId xmlns:a16="http://schemas.microsoft.com/office/drawing/2014/main" id="{722E83A2-5FE5-4CE0-AAD9-309CB6442AD6}"/>
              </a:ext>
            </a:extLst>
          </p:cNvPr>
          <p:cNvSpPr>
            <a:spLocks noGrp="1"/>
          </p:cNvSpPr>
          <p:nvPr>
            <p:ph sz="quarter" idx="13"/>
          </p:nvPr>
        </p:nvSpPr>
        <p:spPr>
          <a:xfrm>
            <a:off x="5849495" y="1938338"/>
            <a:ext cx="5824728" cy="4059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4">
            <a:extLst>
              <a:ext uri="{FF2B5EF4-FFF2-40B4-BE49-F238E27FC236}">
                <a16:creationId xmlns:a16="http://schemas.microsoft.com/office/drawing/2014/main" id="{07B74A6A-706D-4C8E-9A0B-0C1ADA039156}"/>
              </a:ext>
            </a:extLst>
          </p:cNvPr>
          <p:cNvSpPr>
            <a:spLocks noGrp="1"/>
          </p:cNvSpPr>
          <p:nvPr>
            <p:ph type="body" sz="quarter" idx="14"/>
          </p:nvPr>
        </p:nvSpPr>
        <p:spPr>
          <a:xfrm>
            <a:off x="2882610" y="1468312"/>
            <a:ext cx="1097280" cy="832104"/>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13" name="Text Placeholder 26">
            <a:extLst>
              <a:ext uri="{FF2B5EF4-FFF2-40B4-BE49-F238E27FC236}">
                <a16:creationId xmlns:a16="http://schemas.microsoft.com/office/drawing/2014/main" id="{6ED5BE81-FA84-4A82-BA91-730276838CA9}"/>
              </a:ext>
            </a:extLst>
          </p:cNvPr>
          <p:cNvSpPr>
            <a:spLocks noGrp="1"/>
          </p:cNvSpPr>
          <p:nvPr>
            <p:ph type="body" sz="quarter" idx="15"/>
          </p:nvPr>
        </p:nvSpPr>
        <p:spPr>
          <a:xfrm>
            <a:off x="8213219" y="1468312"/>
            <a:ext cx="1097280" cy="832104"/>
          </a:xfrm>
        </p:spPr>
        <p:txBody>
          <a:bodyPr>
            <a:noAutofit/>
          </a:bodyPr>
          <a:lstStyle>
            <a:lvl1pPr marL="0" indent="0" algn="ctr">
              <a:lnSpc>
                <a:spcPct val="100000"/>
              </a:lnSpc>
              <a:spcBef>
                <a:spcPts val="0"/>
              </a:spcBef>
              <a:buNone/>
              <a:defRPr sz="2400"/>
            </a:lvl1pPr>
          </a:lstStyle>
          <a:p>
            <a:pPr lvl="0"/>
            <a:r>
              <a:rPr lang="en-US"/>
              <a:t>Click to edit Master text styles</a:t>
            </a:r>
          </a:p>
        </p:txBody>
      </p:sp>
    </p:spTree>
    <p:extLst>
      <p:ext uri="{BB962C8B-B14F-4D97-AF65-F5344CB8AC3E}">
        <p14:creationId xmlns:p14="http://schemas.microsoft.com/office/powerpoint/2010/main" val="219554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defRPr sz="3200"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54864" y="1298448"/>
            <a:ext cx="9153144" cy="49834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solidFill>
                  <a:srgbClr val="F78E1E"/>
                </a:solidFill>
              </a:rPr>
              <a:pPr/>
              <a:t>‹#›</a:t>
            </a:fld>
            <a:endParaRPr lang="en-US">
              <a:solidFill>
                <a:srgbClr val="F78E1E"/>
              </a:solidFill>
            </a:endParaRPr>
          </a:p>
        </p:txBody>
      </p:sp>
      <p:sp>
        <p:nvSpPr>
          <p:cNvPr id="10" name="Text Placeholder 14">
            <a:extLst>
              <a:ext uri="{FF2B5EF4-FFF2-40B4-BE49-F238E27FC236}">
                <a16:creationId xmlns:a16="http://schemas.microsoft.com/office/drawing/2014/main" id="{20830160-1A48-4643-9755-F616CBAC3D8C}"/>
              </a:ext>
            </a:extLst>
          </p:cNvPr>
          <p:cNvSpPr>
            <a:spLocks noGrp="1"/>
          </p:cNvSpPr>
          <p:nvPr>
            <p:ph type="body" sz="quarter" idx="12"/>
          </p:nvPr>
        </p:nvSpPr>
        <p:spPr>
          <a:xfrm>
            <a:off x="7476467" y="2079235"/>
            <a:ext cx="4233672" cy="1353312"/>
          </a:xfrm>
        </p:spPr>
        <p:txBody>
          <a:bodyPr/>
          <a:lstStyle>
            <a:lvl1pPr marL="0" indent="0" algn="ctr">
              <a:lnSpc>
                <a:spcPct val="100000"/>
              </a:lnSpc>
              <a:spcBef>
                <a:spcPts val="0"/>
              </a:spcBef>
              <a:buNone/>
              <a:defRPr/>
            </a:lvl1pPr>
          </a:lstStyle>
          <a:p>
            <a:pPr lvl="0"/>
            <a:r>
              <a:rPr lang="en-US"/>
              <a:t>Click to edit Master text styles</a:t>
            </a:r>
          </a:p>
        </p:txBody>
      </p:sp>
      <p:sp>
        <p:nvSpPr>
          <p:cNvPr id="11" name="Text Placeholder 16">
            <a:extLst>
              <a:ext uri="{FF2B5EF4-FFF2-40B4-BE49-F238E27FC236}">
                <a16:creationId xmlns:a16="http://schemas.microsoft.com/office/drawing/2014/main" id="{3E1D78DE-129C-4089-9A2C-97117DDCB96C}"/>
              </a:ext>
            </a:extLst>
          </p:cNvPr>
          <p:cNvSpPr>
            <a:spLocks noGrp="1"/>
          </p:cNvSpPr>
          <p:nvPr>
            <p:ph type="body" sz="quarter" idx="13"/>
          </p:nvPr>
        </p:nvSpPr>
        <p:spPr>
          <a:xfrm>
            <a:off x="8891003" y="3468766"/>
            <a:ext cx="1409839" cy="1015341"/>
          </a:xfrm>
        </p:spPr>
        <p:txBody>
          <a:bodyPr/>
          <a:lstStyle>
            <a:lvl1pPr marL="0" indent="0" algn="ctr">
              <a:lnSpc>
                <a:spcPct val="100000"/>
              </a:lnSpc>
              <a:spcBef>
                <a:spcPts val="0"/>
              </a:spcBef>
              <a:buNone/>
              <a:defRPr/>
            </a:lvl1pPr>
          </a:lstStyle>
          <a:p>
            <a:pPr lvl="0"/>
            <a:r>
              <a:rPr lang="en-US"/>
              <a:t>Click to edit Master text styles</a:t>
            </a:r>
          </a:p>
        </p:txBody>
      </p:sp>
      <p:sp>
        <p:nvSpPr>
          <p:cNvPr id="12" name="Text Placeholder 18">
            <a:extLst>
              <a:ext uri="{FF2B5EF4-FFF2-40B4-BE49-F238E27FC236}">
                <a16:creationId xmlns:a16="http://schemas.microsoft.com/office/drawing/2014/main" id="{1423F4F3-6B8E-4E47-8915-AAE884083B72}"/>
              </a:ext>
            </a:extLst>
          </p:cNvPr>
          <p:cNvSpPr>
            <a:spLocks noGrp="1"/>
          </p:cNvSpPr>
          <p:nvPr>
            <p:ph type="body" sz="quarter" idx="14"/>
          </p:nvPr>
        </p:nvSpPr>
        <p:spPr>
          <a:xfrm>
            <a:off x="8891003" y="4528639"/>
            <a:ext cx="1410006" cy="1015341"/>
          </a:xfrm>
        </p:spPr>
        <p:txBody>
          <a:bodyPr/>
          <a:lstStyle>
            <a:lvl1pPr marL="0" indent="0" algn="ctr">
              <a:lnSpc>
                <a:spcPct val="100000"/>
              </a:lnSpc>
              <a:spcBef>
                <a:spcPts val="0"/>
              </a:spcBef>
              <a:buNone/>
              <a:defRPr/>
            </a:lvl1pPr>
          </a:lstStyle>
          <a:p>
            <a:pPr lvl="0"/>
            <a:r>
              <a:rPr lang="en-US"/>
              <a:t>Click to edit Master text styles</a:t>
            </a:r>
          </a:p>
        </p:txBody>
      </p:sp>
      <p:sp>
        <p:nvSpPr>
          <p:cNvPr id="13" name="Text Box 2">
            <a:extLst>
              <a:ext uri="{FF2B5EF4-FFF2-40B4-BE49-F238E27FC236}">
                <a16:creationId xmlns:a16="http://schemas.microsoft.com/office/drawing/2014/main" id="{4CDFB0C5-FC1F-4A3C-BC24-756E84F51729}"/>
              </a:ext>
            </a:extLst>
          </p:cNvPr>
          <p:cNvSpPr txBox="1">
            <a:spLocks noChangeArrowheads="1"/>
          </p:cNvSpPr>
          <p:nvPr userDrawn="1"/>
        </p:nvSpPr>
        <p:spPr bwMode="auto">
          <a:xfrm>
            <a:off x="1010093" y="6445036"/>
            <a:ext cx="999306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sz="1400">
                <a:solidFill>
                  <a:srgbClr val="000000"/>
                </a:solidFill>
                <a:ea typeface="SimSun" pitchFamily="2" charset="-122"/>
              </a:rPr>
              <a:t>Rounding may cause percentages to total more or less than 100.</a:t>
            </a:r>
          </a:p>
        </p:txBody>
      </p:sp>
    </p:spTree>
    <p:extLst>
      <p:ext uri="{BB962C8B-B14F-4D97-AF65-F5344CB8AC3E}">
        <p14:creationId xmlns:p14="http://schemas.microsoft.com/office/powerpoint/2010/main" val="69670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defRPr sz="3200"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310896" y="1335024"/>
            <a:ext cx="8193024" cy="495604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solidFill>
                  <a:srgbClr val="F78E1E"/>
                </a:solidFill>
              </a:rPr>
              <a:pPr/>
              <a:t>‹#›</a:t>
            </a:fld>
            <a:endParaRPr lang="en-US">
              <a:solidFill>
                <a:srgbClr val="F78E1E"/>
              </a:solidFill>
            </a:endParaRPr>
          </a:p>
        </p:txBody>
      </p:sp>
      <p:sp>
        <p:nvSpPr>
          <p:cNvPr id="10" name="Text Placeholder 14">
            <a:extLst>
              <a:ext uri="{FF2B5EF4-FFF2-40B4-BE49-F238E27FC236}">
                <a16:creationId xmlns:a16="http://schemas.microsoft.com/office/drawing/2014/main" id="{20830160-1A48-4643-9755-F616CBAC3D8C}"/>
              </a:ext>
            </a:extLst>
          </p:cNvPr>
          <p:cNvSpPr>
            <a:spLocks noGrp="1"/>
          </p:cNvSpPr>
          <p:nvPr>
            <p:ph type="body" sz="quarter" idx="12"/>
          </p:nvPr>
        </p:nvSpPr>
        <p:spPr>
          <a:xfrm>
            <a:off x="7050024" y="1472184"/>
            <a:ext cx="5138928" cy="320040"/>
          </a:xfrm>
        </p:spPr>
        <p:txBody>
          <a:bodyPr>
            <a:noAutofit/>
          </a:bodyPr>
          <a:lstStyle>
            <a:lvl1pPr marL="0" indent="0" algn="ctr">
              <a:lnSpc>
                <a:spcPct val="80000"/>
              </a:lnSpc>
              <a:spcBef>
                <a:spcPts val="0"/>
              </a:spcBef>
              <a:buNone/>
              <a:defRPr sz="2400"/>
            </a:lvl1pPr>
          </a:lstStyle>
          <a:p>
            <a:pPr lvl="0"/>
            <a:r>
              <a:rPr lang="en-US"/>
              <a:t>Click to edit Master text styles</a:t>
            </a:r>
          </a:p>
        </p:txBody>
      </p:sp>
      <p:sp>
        <p:nvSpPr>
          <p:cNvPr id="11" name="Text Placeholder 16">
            <a:extLst>
              <a:ext uri="{FF2B5EF4-FFF2-40B4-BE49-F238E27FC236}">
                <a16:creationId xmlns:a16="http://schemas.microsoft.com/office/drawing/2014/main" id="{3E1D78DE-129C-4089-9A2C-97117DDCB96C}"/>
              </a:ext>
            </a:extLst>
          </p:cNvPr>
          <p:cNvSpPr>
            <a:spLocks noGrp="1"/>
          </p:cNvSpPr>
          <p:nvPr>
            <p:ph type="body" sz="quarter" idx="13"/>
          </p:nvPr>
        </p:nvSpPr>
        <p:spPr>
          <a:xfrm>
            <a:off x="7050024" y="1792224"/>
            <a:ext cx="5138928" cy="1271016"/>
          </a:xfrm>
        </p:spPr>
        <p:txBody>
          <a:bodyPr>
            <a:normAutofit/>
          </a:bodyPr>
          <a:lstStyle>
            <a:lvl1pPr marL="0" indent="0" algn="l">
              <a:lnSpc>
                <a:spcPct val="100000"/>
              </a:lnSpc>
              <a:spcBef>
                <a:spcPts val="0"/>
              </a:spcBef>
              <a:buNone/>
              <a:defRPr sz="2400"/>
            </a:lvl1pPr>
          </a:lstStyle>
          <a:p>
            <a:pPr lvl="0"/>
            <a:r>
              <a:rPr lang="en-US"/>
              <a:t>Click to edit Master text styles</a:t>
            </a:r>
          </a:p>
        </p:txBody>
      </p:sp>
      <p:sp>
        <p:nvSpPr>
          <p:cNvPr id="12" name="Text Placeholder 18">
            <a:extLst>
              <a:ext uri="{FF2B5EF4-FFF2-40B4-BE49-F238E27FC236}">
                <a16:creationId xmlns:a16="http://schemas.microsoft.com/office/drawing/2014/main" id="{1423F4F3-6B8E-4E47-8915-AAE884083B72}"/>
              </a:ext>
            </a:extLst>
          </p:cNvPr>
          <p:cNvSpPr>
            <a:spLocks noGrp="1"/>
          </p:cNvSpPr>
          <p:nvPr>
            <p:ph type="body" sz="quarter" idx="14"/>
          </p:nvPr>
        </p:nvSpPr>
        <p:spPr>
          <a:xfrm>
            <a:off x="7050024" y="2935224"/>
            <a:ext cx="5138928" cy="1271016"/>
          </a:xfrm>
        </p:spPr>
        <p:txBody>
          <a:bodyPr>
            <a:normAutofit/>
          </a:bodyPr>
          <a:lstStyle>
            <a:lvl1pPr marL="0" indent="0" algn="l">
              <a:lnSpc>
                <a:spcPct val="100000"/>
              </a:lnSpc>
              <a:spcBef>
                <a:spcPts val="0"/>
              </a:spcBef>
              <a:buNone/>
              <a:defRPr sz="2400"/>
            </a:lvl1pPr>
          </a:lstStyle>
          <a:p>
            <a:pPr lvl="0"/>
            <a:r>
              <a:rPr lang="en-US"/>
              <a:t>Click to edit Master text styles</a:t>
            </a:r>
          </a:p>
        </p:txBody>
      </p:sp>
      <p:sp>
        <p:nvSpPr>
          <p:cNvPr id="13" name="Text Box 2">
            <a:extLst>
              <a:ext uri="{FF2B5EF4-FFF2-40B4-BE49-F238E27FC236}">
                <a16:creationId xmlns:a16="http://schemas.microsoft.com/office/drawing/2014/main" id="{4CDFB0C5-FC1F-4A3C-BC24-756E84F51729}"/>
              </a:ext>
            </a:extLst>
          </p:cNvPr>
          <p:cNvSpPr txBox="1">
            <a:spLocks noChangeArrowheads="1"/>
          </p:cNvSpPr>
          <p:nvPr userDrawn="1"/>
        </p:nvSpPr>
        <p:spPr bwMode="auto">
          <a:xfrm>
            <a:off x="1010093" y="6445036"/>
            <a:ext cx="999306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sz="1400">
                <a:solidFill>
                  <a:srgbClr val="000000"/>
                </a:solidFill>
                <a:ea typeface="SimSun" pitchFamily="2" charset="-122"/>
              </a:rPr>
              <a:t>Rounding may cause percentages to total more or less than 100.</a:t>
            </a:r>
          </a:p>
        </p:txBody>
      </p:sp>
    </p:spTree>
    <p:extLst>
      <p:ext uri="{BB962C8B-B14F-4D97-AF65-F5344CB8AC3E}">
        <p14:creationId xmlns:p14="http://schemas.microsoft.com/office/powerpoint/2010/main" val="481931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defRPr sz="3200"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solidFill>
                  <a:srgbClr val="F78E1E"/>
                </a:solidFill>
              </a:rPr>
              <a:pPr/>
              <a:t>‹#›</a:t>
            </a:fld>
            <a:endParaRPr lang="en-US">
              <a:solidFill>
                <a:srgbClr val="F78E1E"/>
              </a:solidFill>
            </a:endParaRPr>
          </a:p>
        </p:txBody>
      </p:sp>
      <p:sp>
        <p:nvSpPr>
          <p:cNvPr id="10" name="Text Placeholder 14">
            <a:extLst>
              <a:ext uri="{FF2B5EF4-FFF2-40B4-BE49-F238E27FC236}">
                <a16:creationId xmlns:a16="http://schemas.microsoft.com/office/drawing/2014/main" id="{2523FF7B-BDF8-4A7A-84DB-34FD8F5F36B3}"/>
              </a:ext>
            </a:extLst>
          </p:cNvPr>
          <p:cNvSpPr>
            <a:spLocks noGrp="1"/>
          </p:cNvSpPr>
          <p:nvPr>
            <p:ph type="body" sz="quarter" idx="13"/>
          </p:nvPr>
        </p:nvSpPr>
        <p:spPr>
          <a:xfrm>
            <a:off x="2916936" y="6446520"/>
            <a:ext cx="6345936" cy="320040"/>
          </a:xfrm>
        </p:spPr>
        <p:txBody>
          <a:bodyP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1101962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defRPr sz="3200"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344168"/>
            <a:ext cx="10515600" cy="534924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solidFill>
                  <a:srgbClr val="F78E1E"/>
                </a:solidFill>
              </a:rPr>
              <a:pPr/>
              <a:t>‹#›</a:t>
            </a:fld>
            <a:endParaRPr lang="en-US">
              <a:solidFill>
                <a:srgbClr val="F78E1E"/>
              </a:solidFill>
            </a:endParaRPr>
          </a:p>
        </p:txBody>
      </p:sp>
    </p:spTree>
    <p:extLst>
      <p:ext uri="{BB962C8B-B14F-4D97-AF65-F5344CB8AC3E}">
        <p14:creationId xmlns:p14="http://schemas.microsoft.com/office/powerpoint/2010/main" val="3723572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4842" y="0"/>
            <a:ext cx="11301984" cy="841248"/>
          </a:xfrm>
        </p:spPr>
        <p:txBody>
          <a:bodyPr>
            <a:normAutofit/>
          </a:bodyPr>
          <a:lstStyle>
            <a:lvl1pPr>
              <a:defRPr sz="3200"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solidFill>
                  <a:srgbClr val="F78E1E"/>
                </a:solidFill>
              </a:rPr>
              <a:pPr/>
              <a:t>‹#›</a:t>
            </a:fld>
            <a:endParaRPr lang="en-US">
              <a:solidFill>
                <a:srgbClr val="F78E1E"/>
              </a:solidFill>
            </a:endParaRPr>
          </a:p>
        </p:txBody>
      </p:sp>
    </p:spTree>
    <p:extLst>
      <p:ext uri="{BB962C8B-B14F-4D97-AF65-F5344CB8AC3E}">
        <p14:creationId xmlns:p14="http://schemas.microsoft.com/office/powerpoint/2010/main" val="2566276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ODS Layout 1">
    <p:spTree>
      <p:nvGrpSpPr>
        <p:cNvPr id="1" name=""/>
        <p:cNvGrpSpPr/>
        <p:nvPr/>
      </p:nvGrpSpPr>
      <p:grpSpPr>
        <a:xfrm>
          <a:off x="0" y="0"/>
          <a:ext cx="0" cy="0"/>
          <a:chOff x="0" y="0"/>
          <a:chExt cx="0" cy="0"/>
        </a:xfrm>
      </p:grpSpPr>
      <p:sp>
        <p:nvSpPr>
          <p:cNvPr id="2" name="Title 1"/>
          <p:cNvSpPr>
            <a:spLocks noGrp="1"/>
          </p:cNvSpPr>
          <p:nvPr>
            <p:ph type="title" idx="1"/>
          </p:nvPr>
        </p:nvSpPr>
        <p:spPr>
          <a:xfrm>
            <a:off x="228600" y="228600"/>
            <a:ext cx="11734165" cy="477520"/>
          </a:xfrm>
        </p:spPr>
        <p:txBody>
          <a:bodyPr/>
          <a:lstStyle/>
          <a:p>
            <a:r>
              <a:rPr lang="en-US"/>
              <a:t>Click to add title</a:t>
            </a:r>
          </a:p>
        </p:txBody>
      </p:sp>
      <p:sp>
        <p:nvSpPr>
          <p:cNvPr id="3" name="Table Placeholder 1"/>
          <p:cNvSpPr>
            <a:spLocks noGrp="1"/>
          </p:cNvSpPr>
          <p:nvPr>
            <p:ph type="tbl" idx="2"/>
          </p:nvPr>
        </p:nvSpPr>
        <p:spPr>
          <a:xfrm>
            <a:off x="516890" y="769620"/>
            <a:ext cx="11156950" cy="5290820"/>
          </a:xfrm>
        </p:spPr>
      </p:sp>
    </p:spTree>
    <p:extLst>
      <p:ext uri="{BB962C8B-B14F-4D97-AF65-F5344CB8AC3E}">
        <p14:creationId xmlns:p14="http://schemas.microsoft.com/office/powerpoint/2010/main" val="242081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lgn="ctr">
              <a:defRPr sz="3200" b="1"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solidFill>
                  <a:srgbClr val="F78E1E"/>
                </a:solidFill>
              </a:rPr>
              <a:pPr/>
              <a:t>‹#›</a:t>
            </a:fld>
            <a:endParaRPr lang="en-US">
              <a:solidFill>
                <a:srgbClr val="F78E1E"/>
              </a:solidFill>
            </a:endParaRPr>
          </a:p>
        </p:txBody>
      </p:sp>
    </p:spTree>
    <p:extLst>
      <p:ext uri="{BB962C8B-B14F-4D97-AF65-F5344CB8AC3E}">
        <p14:creationId xmlns:p14="http://schemas.microsoft.com/office/powerpoint/2010/main" val="3361215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ODS Layout 2">
    <p:spTree>
      <p:nvGrpSpPr>
        <p:cNvPr id="1" name=""/>
        <p:cNvGrpSpPr/>
        <p:nvPr/>
      </p:nvGrpSpPr>
      <p:grpSpPr>
        <a:xfrm>
          <a:off x="0" y="0"/>
          <a:ext cx="0" cy="0"/>
          <a:chOff x="0" y="0"/>
          <a:chExt cx="0" cy="0"/>
        </a:xfrm>
      </p:grpSpPr>
      <p:sp>
        <p:nvSpPr>
          <p:cNvPr id="2" name="Title 1"/>
          <p:cNvSpPr>
            <a:spLocks noGrp="1"/>
          </p:cNvSpPr>
          <p:nvPr>
            <p:ph type="title" idx="1"/>
          </p:nvPr>
        </p:nvSpPr>
        <p:spPr>
          <a:xfrm>
            <a:off x="228600" y="228600"/>
            <a:ext cx="11734165" cy="419100"/>
          </a:xfrm>
        </p:spPr>
        <p:txBody>
          <a:bodyPr/>
          <a:lstStyle/>
          <a:p>
            <a:r>
              <a:rPr lang="en-US"/>
              <a:t>Click to add title</a:t>
            </a:r>
          </a:p>
        </p:txBody>
      </p:sp>
      <p:sp>
        <p:nvSpPr>
          <p:cNvPr id="3" name="Title 2"/>
          <p:cNvSpPr>
            <a:spLocks noGrp="1"/>
          </p:cNvSpPr>
          <p:nvPr>
            <p:ph type="title" idx="2"/>
          </p:nvPr>
        </p:nvSpPr>
        <p:spPr>
          <a:xfrm>
            <a:off x="228600" y="647700"/>
            <a:ext cx="11734165" cy="419100"/>
          </a:xfrm>
        </p:spPr>
        <p:txBody>
          <a:bodyPr/>
          <a:lstStyle/>
          <a:p>
            <a:r>
              <a:rPr lang="en-US"/>
              <a:t>Click to add subtitle</a:t>
            </a:r>
          </a:p>
        </p:txBody>
      </p:sp>
      <p:sp>
        <p:nvSpPr>
          <p:cNvPr id="4" name="Table Placeholder 1"/>
          <p:cNvSpPr>
            <a:spLocks noGrp="1"/>
          </p:cNvSpPr>
          <p:nvPr>
            <p:ph type="tbl" idx="3"/>
          </p:nvPr>
        </p:nvSpPr>
        <p:spPr>
          <a:xfrm>
            <a:off x="768350" y="1130300"/>
            <a:ext cx="10654030" cy="4824730"/>
          </a:xfrm>
        </p:spPr>
      </p:sp>
      <p:sp>
        <p:nvSpPr>
          <p:cNvPr id="5" name="Footnote 1"/>
          <p:cNvSpPr>
            <a:spLocks noGrp="1"/>
          </p:cNvSpPr>
          <p:nvPr>
            <p:ph type="ftr" idx="4"/>
          </p:nvPr>
        </p:nvSpPr>
        <p:spPr>
          <a:xfrm>
            <a:off x="228600" y="6385560"/>
            <a:ext cx="11734165" cy="243840"/>
          </a:xfrm>
        </p:spPr>
        <p:txBody>
          <a:bodyPr/>
          <a:lstStyle/>
          <a:p>
            <a:r>
              <a:rPr lang="en-US"/>
              <a:t>Footer</a:t>
            </a:r>
          </a:p>
        </p:txBody>
      </p:sp>
    </p:spTree>
    <p:extLst>
      <p:ext uri="{BB962C8B-B14F-4D97-AF65-F5344CB8AC3E}">
        <p14:creationId xmlns:p14="http://schemas.microsoft.com/office/powerpoint/2010/main" val="1135064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Date Placeholder 1"/>
          <p:cNvSpPr>
            <a:spLocks noGrp="1"/>
          </p:cNvSpPr>
          <p:nvPr>
            <p:ph type="dt" sz="half" idx="10"/>
          </p:nvPr>
        </p:nvSpPr>
        <p:spPr>
          <a:xfrm>
            <a:off x="1551008" y="6356350"/>
            <a:ext cx="20303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A24830-8569-456B-BFAB-55022A06B19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r>
              <a:rPr lang="en-US"/>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A19E01-6FA7-4F2D-BD5B-0499F6E6E2C4}" type="slidenum">
              <a:rPr kumimoji="0" lang="en-US" sz="2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241968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4E9E7E5-6E8A-29C6-ADA8-389FFBBB9986}"/>
              </a:ext>
            </a:extLst>
          </p:cNvPr>
          <p:cNvSpPr/>
          <p:nvPr userDrawn="1"/>
        </p:nvSpPr>
        <p:spPr>
          <a:xfrm>
            <a:off x="0" y="1587084"/>
            <a:ext cx="6446352" cy="5270916"/>
          </a:xfrm>
          <a:custGeom>
            <a:avLst/>
            <a:gdLst>
              <a:gd name="connsiteX0" fmla="*/ 2632493 w 6446352"/>
              <a:gd name="connsiteY0" fmla="*/ 0 h 5270916"/>
              <a:gd name="connsiteX1" fmla="*/ 6446352 w 6446352"/>
              <a:gd name="connsiteY1" fmla="*/ 3813859 h 5270916"/>
              <a:gd name="connsiteX2" fmla="*/ 6274889 w 6446352"/>
              <a:gd name="connsiteY2" fmla="*/ 4947984 h 5270916"/>
              <a:gd name="connsiteX3" fmla="*/ 6156694 w 6446352"/>
              <a:gd name="connsiteY3" fmla="*/ 5270916 h 5270916"/>
              <a:gd name="connsiteX4" fmla="*/ 0 w 6446352"/>
              <a:gd name="connsiteY4" fmla="*/ 5270916 h 5270916"/>
              <a:gd name="connsiteX5" fmla="*/ 0 w 6446352"/>
              <a:gd name="connsiteY5" fmla="*/ 1058603 h 5270916"/>
              <a:gd name="connsiteX6" fmla="*/ 206525 w 6446352"/>
              <a:gd name="connsiteY6" fmla="*/ 870900 h 5270916"/>
              <a:gd name="connsiteX7" fmla="*/ 2632493 w 6446352"/>
              <a:gd name="connsiteY7" fmla="*/ 0 h 527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352" h="5270916">
                <a:moveTo>
                  <a:pt x="2632493" y="0"/>
                </a:moveTo>
                <a:cubicBezTo>
                  <a:pt x="4738829" y="0"/>
                  <a:pt x="6446352" y="1707523"/>
                  <a:pt x="6446352" y="3813859"/>
                </a:cubicBezTo>
                <a:cubicBezTo>
                  <a:pt x="6446352" y="4208797"/>
                  <a:pt x="6386322" y="4589715"/>
                  <a:pt x="6274889" y="4947984"/>
                </a:cubicBezTo>
                <a:lnTo>
                  <a:pt x="6156694" y="5270916"/>
                </a:lnTo>
                <a:lnTo>
                  <a:pt x="0" y="5270916"/>
                </a:lnTo>
                <a:lnTo>
                  <a:pt x="0" y="1058603"/>
                </a:lnTo>
                <a:lnTo>
                  <a:pt x="206525" y="870900"/>
                </a:lnTo>
                <a:cubicBezTo>
                  <a:pt x="865784" y="326831"/>
                  <a:pt x="1710971" y="0"/>
                  <a:pt x="2632493" y="0"/>
                </a:cubicBezTo>
                <a:close/>
              </a:path>
            </a:pathLst>
          </a:cu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30876740-39B8-5A8D-376F-ECF65307859B}"/>
              </a:ext>
            </a:extLst>
          </p:cNvPr>
          <p:cNvPicPr>
            <a:picLocks noChangeAspect="1"/>
          </p:cNvPicPr>
          <p:nvPr userDrawn="1"/>
        </p:nvPicPr>
        <p:blipFill>
          <a:blip r:embed="rId2"/>
          <a:stretch>
            <a:fillRect/>
          </a:stretch>
        </p:blipFill>
        <p:spPr>
          <a:xfrm>
            <a:off x="976982" y="4399301"/>
            <a:ext cx="3181384" cy="1743224"/>
          </a:xfrm>
          <a:prstGeom prst="rect">
            <a:avLst/>
          </a:prstGeom>
          <a:effectLst>
            <a:outerShdw blurRad="50800" dist="50800" dir="5400000" algn="ctr" rotWithShape="0">
              <a:srgbClr val="000000">
                <a:alpha val="69146"/>
              </a:srgbClr>
            </a:outerShdw>
          </a:effectLst>
        </p:spPr>
      </p:pic>
      <p:sp>
        <p:nvSpPr>
          <p:cNvPr id="25" name="Freeform 24">
            <a:extLst>
              <a:ext uri="{FF2B5EF4-FFF2-40B4-BE49-F238E27FC236}">
                <a16:creationId xmlns:a16="http://schemas.microsoft.com/office/drawing/2014/main" id="{D16316ED-5055-E296-0E37-FB17A40E237B}"/>
              </a:ext>
            </a:extLst>
          </p:cNvPr>
          <p:cNvSpPr>
            <a:spLocks noChangeAspect="1"/>
          </p:cNvSpPr>
          <p:nvPr userDrawn="1"/>
        </p:nvSpPr>
        <p:spPr>
          <a:xfrm>
            <a:off x="-980456" y="1587083"/>
            <a:ext cx="7175170" cy="7498080"/>
          </a:xfrm>
          <a:custGeom>
            <a:avLst/>
            <a:gdLst>
              <a:gd name="connsiteX0" fmla="*/ 1958904 w 7175170"/>
              <a:gd name="connsiteY0" fmla="*/ 7197687 h 7498080"/>
              <a:gd name="connsiteX1" fmla="*/ 4898200 w 7175170"/>
              <a:gd name="connsiteY1" fmla="*/ 7197687 h 7498080"/>
              <a:gd name="connsiteX2" fmla="*/ 4885426 w 7175170"/>
              <a:gd name="connsiteY2" fmla="*/ 7203462 h 7498080"/>
              <a:gd name="connsiteX3" fmla="*/ 3426130 w 7175170"/>
              <a:gd name="connsiteY3" fmla="*/ 7498080 h 7498080"/>
              <a:gd name="connsiteX4" fmla="*/ 2104855 w 7175170"/>
              <a:gd name="connsiteY4" fmla="*/ 7258619 h 7498080"/>
              <a:gd name="connsiteX5" fmla="*/ 0 w 7175170"/>
              <a:gd name="connsiteY5" fmla="*/ 5270916 h 7498080"/>
              <a:gd name="connsiteX6" fmla="*/ 294656 w 7175170"/>
              <a:gd name="connsiteY6" fmla="*/ 5270916 h 7498080"/>
              <a:gd name="connsiteX7" fmla="*/ 294656 w 7175170"/>
              <a:gd name="connsiteY7" fmla="*/ 5810027 h 7498080"/>
              <a:gd name="connsiteX8" fmla="*/ 168167 w 7175170"/>
              <a:gd name="connsiteY8" fmla="*/ 5605329 h 7498080"/>
              <a:gd name="connsiteX9" fmla="*/ 46786 w 7175170"/>
              <a:gd name="connsiteY9" fmla="*/ 5374404 h 7498080"/>
              <a:gd name="connsiteX10" fmla="*/ 3426130 w 7175170"/>
              <a:gd name="connsiteY10" fmla="*/ 0 h 7498080"/>
              <a:gd name="connsiteX11" fmla="*/ 7175170 w 7175170"/>
              <a:gd name="connsiteY11" fmla="*/ 3749040 h 7498080"/>
              <a:gd name="connsiteX12" fmla="*/ 6880552 w 7175170"/>
              <a:gd name="connsiteY12" fmla="*/ 5208336 h 7498080"/>
              <a:gd name="connsiteX13" fmla="*/ 6850406 w 7175170"/>
              <a:gd name="connsiteY13" fmla="*/ 5270916 h 7498080"/>
              <a:gd name="connsiteX14" fmla="*/ 858456 w 7175170"/>
              <a:gd name="connsiteY14" fmla="*/ 5270916 h 7498080"/>
              <a:gd name="connsiteX15" fmla="*/ 858456 w 7175170"/>
              <a:gd name="connsiteY15" fmla="*/ 1022362 h 7498080"/>
              <a:gd name="connsiteX16" fmla="*/ 1041392 w 7175170"/>
              <a:gd name="connsiteY16" fmla="*/ 856099 h 7498080"/>
              <a:gd name="connsiteX17" fmla="*/ 3426130 w 7175170"/>
              <a:gd name="connsiteY17"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5170" h="7498080">
                <a:moveTo>
                  <a:pt x="1958904" y="7197687"/>
                </a:moveTo>
                <a:lnTo>
                  <a:pt x="4898200" y="7197687"/>
                </a:lnTo>
                <a:lnTo>
                  <a:pt x="4885426" y="7203462"/>
                </a:lnTo>
                <a:cubicBezTo>
                  <a:pt x="4436897" y="7393174"/>
                  <a:pt x="3943765" y="7498080"/>
                  <a:pt x="3426130" y="7498080"/>
                </a:cubicBezTo>
                <a:cubicBezTo>
                  <a:pt x="2961068" y="7498080"/>
                  <a:pt x="2515784" y="7413401"/>
                  <a:pt x="2104855" y="7258619"/>
                </a:cubicBezTo>
                <a:close/>
                <a:moveTo>
                  <a:pt x="0" y="5270916"/>
                </a:moveTo>
                <a:lnTo>
                  <a:pt x="294656" y="5270916"/>
                </a:lnTo>
                <a:lnTo>
                  <a:pt x="294656" y="5810027"/>
                </a:lnTo>
                <a:lnTo>
                  <a:pt x="168167" y="5605329"/>
                </a:lnTo>
                <a:cubicBezTo>
                  <a:pt x="125127" y="5529953"/>
                  <a:pt x="84628" y="5452939"/>
                  <a:pt x="46786" y="5374404"/>
                </a:cubicBezTo>
                <a:close/>
                <a:moveTo>
                  <a:pt x="3426130" y="0"/>
                </a:moveTo>
                <a:cubicBezTo>
                  <a:pt x="5496668" y="0"/>
                  <a:pt x="7175170" y="1678502"/>
                  <a:pt x="7175170" y="3749040"/>
                </a:cubicBezTo>
                <a:cubicBezTo>
                  <a:pt x="7175170" y="4266675"/>
                  <a:pt x="7070264" y="4759807"/>
                  <a:pt x="6880552" y="5208336"/>
                </a:cubicBezTo>
                <a:lnTo>
                  <a:pt x="6850406" y="5270916"/>
                </a:lnTo>
                <a:lnTo>
                  <a:pt x="858456" y="5270916"/>
                </a:lnTo>
                <a:lnTo>
                  <a:pt x="858456" y="1022362"/>
                </a:lnTo>
                <a:lnTo>
                  <a:pt x="1041392" y="856099"/>
                </a:lnTo>
                <a:cubicBezTo>
                  <a:pt x="1689447" y="321276"/>
                  <a:pt x="2520270" y="0"/>
                  <a:pt x="3426130" y="0"/>
                </a:cubicBezTo>
                <a:close/>
              </a:path>
            </a:pathLst>
          </a:custGeom>
          <a:blipFill dpi="0" rotWithShape="1">
            <a:blip r:embed="rId3"/>
            <a:srcRect/>
            <a:stretch>
              <a:fillRect l="13415" t="-24390" r="-13415" b="243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p:cNvSpPr>
            <a:spLocks noGrp="1"/>
          </p:cNvSpPr>
          <p:nvPr>
            <p:ph type="ctrTitle"/>
          </p:nvPr>
        </p:nvSpPr>
        <p:spPr>
          <a:xfrm>
            <a:off x="402771" y="276166"/>
            <a:ext cx="11430000" cy="1373070"/>
          </a:xfrm>
        </p:spPr>
        <p:txBody>
          <a:bodyPr>
            <a:normAutofit/>
          </a:bodyPr>
          <a:lstStyle>
            <a:lvl1pPr algn="r">
              <a:defRPr sz="5400">
                <a:solidFill>
                  <a:srgbClr val="F78F1C"/>
                </a:solidFill>
              </a:defRPr>
            </a:lvl1pPr>
          </a:lstStyle>
          <a:p>
            <a:r>
              <a:rPr lang="en-US" sz="4800">
                <a:latin typeface="Arial Black" panose="020B0A04020102020204" pitchFamily="34" charset="0"/>
              </a:rPr>
              <a:t>Click to edit Master title style</a:t>
            </a:r>
          </a:p>
        </p:txBody>
      </p:sp>
      <p:sp>
        <p:nvSpPr>
          <p:cNvPr id="9" name="Subtitle 2"/>
          <p:cNvSpPr>
            <a:spLocks noGrp="1"/>
          </p:cNvSpPr>
          <p:nvPr>
            <p:ph type="subTitle" idx="1"/>
          </p:nvPr>
        </p:nvSpPr>
        <p:spPr>
          <a:xfrm>
            <a:off x="5214257" y="2109551"/>
            <a:ext cx="6618514" cy="1798420"/>
          </a:xfrm>
        </p:spPr>
        <p:txBody>
          <a:bodyPr/>
          <a:lstStyle>
            <a:lvl1pPr algn="r">
              <a:defRPr>
                <a:solidFill>
                  <a:srgbClr val="00A0AF"/>
                </a:solidFill>
              </a:defRPr>
            </a:lvl1pPr>
          </a:lstStyle>
          <a:p>
            <a:pPr>
              <a:lnSpc>
                <a:spcPct val="100000"/>
              </a:lnSpc>
              <a:spcBef>
                <a:spcPts val="0"/>
              </a:spcBef>
            </a:pPr>
            <a:r>
              <a:rPr lang="en-US" b="1"/>
              <a:t>Click to edit Master subtitle style</a:t>
            </a:r>
          </a:p>
        </p:txBody>
      </p:sp>
    </p:spTree>
    <p:extLst>
      <p:ext uri="{BB962C8B-B14F-4D97-AF65-F5344CB8AC3E}">
        <p14:creationId xmlns:p14="http://schemas.microsoft.com/office/powerpoint/2010/main" val="3601742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Date Placeholder 1"/>
          <p:cNvSpPr>
            <a:spLocks noGrp="1"/>
          </p:cNvSpPr>
          <p:nvPr>
            <p:ph type="dt" sz="half" idx="10"/>
          </p:nvPr>
        </p:nvSpPr>
        <p:spPr>
          <a:xfrm>
            <a:off x="1551008" y="6356350"/>
            <a:ext cx="20303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A24830-8569-456B-BFAB-55022A06B19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r>
              <a:rPr lang="en-US"/>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A19E01-6FA7-4F2D-BD5B-0499F6E6E2C4}" type="slidenum">
              <a:rPr kumimoji="0" lang="en-US" sz="2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1773800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Date Placeholder 1"/>
          <p:cNvSpPr>
            <a:spLocks noGrp="1"/>
          </p:cNvSpPr>
          <p:nvPr>
            <p:ph type="dt" sz="half" idx="10"/>
          </p:nvPr>
        </p:nvSpPr>
        <p:spPr>
          <a:xfrm>
            <a:off x="1551008" y="6356350"/>
            <a:ext cx="20303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A24830-8569-456B-BFAB-55022A06B19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A19E01-6FA7-4F2D-BD5B-0499F6E6E2C4}" type="slidenum">
              <a:rPr kumimoji="0" lang="en-US" sz="2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2735264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9C5E-114A-DC22-5801-83E9ADF110FE}"/>
              </a:ext>
            </a:extLst>
          </p:cNvPr>
          <p:cNvSpPr>
            <a:spLocks noGrp="1"/>
          </p:cNvSpPr>
          <p:nvPr>
            <p:ph type="ctrTitle"/>
          </p:nvPr>
        </p:nvSpPr>
        <p:spPr>
          <a:xfrm>
            <a:off x="347472" y="3794668"/>
            <a:ext cx="11494008" cy="841248"/>
          </a:xfrm>
        </p:spPr>
        <p:txBody>
          <a:bodyPr anchor="b">
            <a:normAutofit/>
          </a:bodyPr>
          <a:lstStyle>
            <a:lvl1pPr algn="ctr">
              <a:defRPr sz="5400" cap="small" baseline="0">
                <a:solidFill>
                  <a:schemeClr val="bg1"/>
                </a:solidFill>
                <a:latin typeface="Arial Black" panose="020B0A04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C50D0D6-0912-33CE-5EEE-652A9E986D92}"/>
              </a:ext>
            </a:extLst>
          </p:cNvPr>
          <p:cNvSpPr>
            <a:spLocks noGrp="1"/>
          </p:cNvSpPr>
          <p:nvPr>
            <p:ph type="subTitle" idx="1" hasCustomPrompt="1"/>
          </p:nvPr>
        </p:nvSpPr>
        <p:spPr>
          <a:xfrm>
            <a:off x="347472" y="4782312"/>
            <a:ext cx="11494008" cy="704088"/>
          </a:xfrm>
        </p:spPr>
        <p:txBody>
          <a:bodyPr>
            <a:normAutofit/>
          </a:bodyPr>
          <a:lstStyle>
            <a:lvl1pPr marL="0" indent="0" algn="ctr">
              <a:buNone/>
              <a:defRPr sz="4400" cap="sm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Presentation</a:t>
            </a:r>
          </a:p>
        </p:txBody>
      </p:sp>
      <p:sp>
        <p:nvSpPr>
          <p:cNvPr id="4" name="Date Placeholder 3">
            <a:extLst>
              <a:ext uri="{FF2B5EF4-FFF2-40B4-BE49-F238E27FC236}">
                <a16:creationId xmlns:a16="http://schemas.microsoft.com/office/drawing/2014/main" id="{F9546022-D906-CBF7-9CBB-26FF6F9668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EC6BE698-C34F-47F4-BE14-577F98A84D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0EF1F84F-BBCE-64FF-6CF1-32AE619E6E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5EFFECA-B015-4234-B6CD-DB1C34149C6F}"/>
              </a:ext>
            </a:extLst>
          </p:cNvPr>
          <p:cNvPicPr>
            <a:picLocks noChangeAspect="1"/>
          </p:cNvPicPr>
          <p:nvPr userDrawn="1"/>
        </p:nvPicPr>
        <p:blipFill>
          <a:blip r:embed="rId3"/>
          <a:stretch>
            <a:fillRect/>
          </a:stretch>
        </p:blipFill>
        <p:spPr>
          <a:xfrm>
            <a:off x="5195673" y="1117600"/>
            <a:ext cx="1790700" cy="2032000"/>
          </a:xfrm>
          <a:prstGeom prst="rect">
            <a:avLst/>
          </a:prstGeom>
        </p:spPr>
      </p:pic>
    </p:spTree>
    <p:extLst>
      <p:ext uri="{BB962C8B-B14F-4D97-AF65-F5344CB8AC3E}">
        <p14:creationId xmlns:p14="http://schemas.microsoft.com/office/powerpoint/2010/main" val="787037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lgn="ctr">
              <a:defRPr sz="3200" b="1"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srgbClr val="F78E1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F78E1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4061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811313A0-12B2-41A0-B7A6-43E36B97C593}"/>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F4CD602-FC11-184F-8451-96F8677CC13F}"/>
              </a:ext>
            </a:extLst>
          </p:cNvPr>
          <p:cNvSpPr>
            <a:spLocks noGrp="1"/>
          </p:cNvSpPr>
          <p:nvPr>
            <p:ph type="body" idx="1" hasCustomPrompt="1"/>
          </p:nvPr>
        </p:nvSpPr>
        <p:spPr>
          <a:xfrm>
            <a:off x="0" y="2121224"/>
            <a:ext cx="12188952" cy="740664"/>
          </a:xfrm>
        </p:spPr>
        <p:txBody>
          <a:bodyPr anchor="b">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of Presenter</a:t>
            </a:r>
          </a:p>
        </p:txBody>
      </p:sp>
      <p:sp>
        <p:nvSpPr>
          <p:cNvPr id="2" name="Title 1">
            <a:extLst>
              <a:ext uri="{FF2B5EF4-FFF2-40B4-BE49-F238E27FC236}">
                <a16:creationId xmlns:a16="http://schemas.microsoft.com/office/drawing/2014/main" id="{62F41CAB-BD31-59E2-83B5-ABBF7406166A}"/>
              </a:ext>
            </a:extLst>
          </p:cNvPr>
          <p:cNvSpPr>
            <a:spLocks noGrp="1"/>
          </p:cNvSpPr>
          <p:nvPr>
            <p:ph type="title" hasCustomPrompt="1"/>
          </p:nvPr>
        </p:nvSpPr>
        <p:spPr>
          <a:xfrm>
            <a:off x="0" y="2871124"/>
            <a:ext cx="12188952" cy="1060704"/>
          </a:xfrm>
        </p:spPr>
        <p:txBody>
          <a:bodyPr anchor="b">
            <a:normAutofit/>
          </a:bodyPr>
          <a:lstStyle>
            <a:lvl1pPr algn="ctr">
              <a:defRPr sz="4800" b="1">
                <a:solidFill>
                  <a:schemeClr val="bg1"/>
                </a:solidFill>
              </a:defRPr>
            </a:lvl1pPr>
          </a:lstStyle>
          <a:p>
            <a:r>
              <a:rPr lang="en-US"/>
              <a:t>Title of Presentation</a:t>
            </a:r>
          </a:p>
        </p:txBody>
      </p:sp>
      <p:sp>
        <p:nvSpPr>
          <p:cNvPr id="9" name="TextBox 8">
            <a:extLst>
              <a:ext uri="{FF2B5EF4-FFF2-40B4-BE49-F238E27FC236}">
                <a16:creationId xmlns:a16="http://schemas.microsoft.com/office/drawing/2014/main" id="{C192E764-9B31-4399-85F3-36C937DB8631}"/>
              </a:ext>
            </a:extLst>
          </p:cNvPr>
          <p:cNvSpPr txBox="1"/>
          <p:nvPr userDrawn="1"/>
        </p:nvSpPr>
        <p:spPr>
          <a:xfrm>
            <a:off x="0" y="3953281"/>
            <a:ext cx="12192000"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Florida Department of Health</a:t>
            </a:r>
          </a:p>
        </p:txBody>
      </p:sp>
      <p:sp>
        <p:nvSpPr>
          <p:cNvPr id="4" name="Date Placeholder 3">
            <a:extLst>
              <a:ext uri="{FF2B5EF4-FFF2-40B4-BE49-F238E27FC236}">
                <a16:creationId xmlns:a16="http://schemas.microsoft.com/office/drawing/2014/main" id="{FBD5C3D7-D625-A95F-D7DD-A51B689CCB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D52D6681-C6B2-05F3-9C99-D812D16E80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BD792BD-4AB2-45BF-9952-627C83F7ABE7}"/>
              </a:ext>
            </a:extLst>
          </p:cNvPr>
          <p:cNvPicPr>
            <a:picLocks noChangeAspect="1"/>
          </p:cNvPicPr>
          <p:nvPr userDrawn="1"/>
        </p:nvPicPr>
        <p:blipFill>
          <a:blip r:embed="rId3"/>
          <a:stretch>
            <a:fillRect/>
          </a:stretch>
        </p:blipFill>
        <p:spPr>
          <a:xfrm>
            <a:off x="444842" y="6129359"/>
            <a:ext cx="927100" cy="508000"/>
          </a:xfrm>
          <a:prstGeom prst="rect">
            <a:avLst/>
          </a:prstGeom>
        </p:spPr>
      </p:pic>
    </p:spTree>
    <p:extLst>
      <p:ext uri="{BB962C8B-B14F-4D97-AF65-F5344CB8AC3E}">
        <p14:creationId xmlns:p14="http://schemas.microsoft.com/office/powerpoint/2010/main" val="1650264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0B74-ED71-D325-1332-748659111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8E3F75-1957-F03B-4B54-3C434AA06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85A57-1179-0431-5E4B-5963353070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3ACA4C-97B0-1D9F-3810-7A65433EFA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CDFFF760-E32D-B233-C180-88EBB687E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B9D32E1B-5204-5287-88C5-639A496A59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3924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6578-9BC0-A53C-C422-DD91B1097F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3938D0-F5B8-18AF-56A3-9DE071221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E93753-5204-FB83-F13E-F8A865578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8B9802-6503-D169-CCD4-6E64282D0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9827B-1624-D804-744B-CF0109F15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B9AFF8-5096-7CAE-102D-7AD84FC215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61877C26-4EC6-5974-26D6-4C1748E09D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a:extLst>
              <a:ext uri="{FF2B5EF4-FFF2-40B4-BE49-F238E27FC236}">
                <a16:creationId xmlns:a16="http://schemas.microsoft.com/office/drawing/2014/main" id="{574CA397-E22A-A55E-0D94-793F3FDF03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55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811313A0-12B2-41A0-B7A6-43E36B97C593}"/>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BAB28-CD62-4311-AAB0-92BB6F408361}" type="slidenum">
              <a:rPr lang="en-US" smtClean="0"/>
              <a:pPr/>
              <a:t>‹#›</a:t>
            </a:fld>
            <a:endParaRPr lang="en-US"/>
          </a:p>
        </p:txBody>
      </p:sp>
      <p:sp>
        <p:nvSpPr>
          <p:cNvPr id="3" name="Text Placeholder 2">
            <a:extLst>
              <a:ext uri="{FF2B5EF4-FFF2-40B4-BE49-F238E27FC236}">
                <a16:creationId xmlns:a16="http://schemas.microsoft.com/office/drawing/2014/main" id="{9F4CD602-FC11-184F-8451-96F8677CC13F}"/>
              </a:ext>
            </a:extLst>
          </p:cNvPr>
          <p:cNvSpPr>
            <a:spLocks noGrp="1"/>
          </p:cNvSpPr>
          <p:nvPr>
            <p:ph type="body" idx="1" hasCustomPrompt="1"/>
          </p:nvPr>
        </p:nvSpPr>
        <p:spPr>
          <a:xfrm>
            <a:off x="0" y="2121224"/>
            <a:ext cx="12188952" cy="740664"/>
          </a:xfrm>
        </p:spPr>
        <p:txBody>
          <a:bodyPr anchor="b">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of Presenter</a:t>
            </a:r>
          </a:p>
        </p:txBody>
      </p:sp>
      <p:sp>
        <p:nvSpPr>
          <p:cNvPr id="2" name="Title 1">
            <a:extLst>
              <a:ext uri="{FF2B5EF4-FFF2-40B4-BE49-F238E27FC236}">
                <a16:creationId xmlns:a16="http://schemas.microsoft.com/office/drawing/2014/main" id="{62F41CAB-BD31-59E2-83B5-ABBF7406166A}"/>
              </a:ext>
            </a:extLst>
          </p:cNvPr>
          <p:cNvSpPr>
            <a:spLocks noGrp="1"/>
          </p:cNvSpPr>
          <p:nvPr>
            <p:ph type="title" hasCustomPrompt="1"/>
          </p:nvPr>
        </p:nvSpPr>
        <p:spPr>
          <a:xfrm>
            <a:off x="0" y="2871124"/>
            <a:ext cx="12188952" cy="1060704"/>
          </a:xfrm>
        </p:spPr>
        <p:txBody>
          <a:bodyPr anchor="b">
            <a:normAutofit/>
          </a:bodyPr>
          <a:lstStyle>
            <a:lvl1pPr algn="ctr">
              <a:defRPr sz="4800" b="1">
                <a:solidFill>
                  <a:schemeClr val="bg1"/>
                </a:solidFill>
              </a:defRPr>
            </a:lvl1pPr>
          </a:lstStyle>
          <a:p>
            <a:r>
              <a:rPr lang="en-US"/>
              <a:t>Title of Presentation</a:t>
            </a:r>
          </a:p>
        </p:txBody>
      </p:sp>
      <p:sp>
        <p:nvSpPr>
          <p:cNvPr id="9" name="TextBox 8">
            <a:extLst>
              <a:ext uri="{FF2B5EF4-FFF2-40B4-BE49-F238E27FC236}">
                <a16:creationId xmlns:a16="http://schemas.microsoft.com/office/drawing/2014/main" id="{C192E764-9B31-4399-85F3-36C937DB8631}"/>
              </a:ext>
            </a:extLst>
          </p:cNvPr>
          <p:cNvSpPr txBox="1"/>
          <p:nvPr userDrawn="1"/>
        </p:nvSpPr>
        <p:spPr>
          <a:xfrm>
            <a:off x="0" y="3953281"/>
            <a:ext cx="12192000" cy="658835"/>
          </a:xfrm>
          <a:prstGeom prst="rect">
            <a:avLst/>
          </a:prstGeom>
          <a:noFill/>
        </p:spPr>
        <p:txBody>
          <a:bodyPr wrap="square">
            <a:spAutoFit/>
          </a:bodyPr>
          <a:lstStyle/>
          <a:p>
            <a:pPr algn="ctr">
              <a:lnSpc>
                <a:spcPct val="150000"/>
              </a:lnSpc>
            </a:pPr>
            <a:r>
              <a:rPr lang="en-US" sz="2800">
                <a:solidFill>
                  <a:schemeClr val="bg1"/>
                </a:solidFill>
                <a:latin typeface="Arial" panose="020B0604020202020204" pitchFamily="34" charset="0"/>
                <a:cs typeface="Arial" panose="020B0604020202020204" pitchFamily="34" charset="0"/>
              </a:rPr>
              <a:t>Florida Department of Health</a:t>
            </a:r>
          </a:p>
        </p:txBody>
      </p:sp>
      <p:sp>
        <p:nvSpPr>
          <p:cNvPr id="4" name="Date Placeholder 3">
            <a:extLst>
              <a:ext uri="{FF2B5EF4-FFF2-40B4-BE49-F238E27FC236}">
                <a16:creationId xmlns:a16="http://schemas.microsoft.com/office/drawing/2014/main" id="{FBD5C3D7-D625-A95F-D7DD-A51B689CCB9A}"/>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5" name="Footer Placeholder 4">
            <a:extLst>
              <a:ext uri="{FF2B5EF4-FFF2-40B4-BE49-F238E27FC236}">
                <a16:creationId xmlns:a16="http://schemas.microsoft.com/office/drawing/2014/main" id="{D52D6681-C6B2-05F3-9C99-D812D16E80F2}"/>
              </a:ext>
            </a:extLst>
          </p:cNvPr>
          <p:cNvSpPr>
            <a:spLocks noGrp="1"/>
          </p:cNvSpPr>
          <p:nvPr>
            <p:ph type="ftr" sz="quarter" idx="11"/>
          </p:nvPr>
        </p:nvSpPr>
        <p:spPr/>
        <p:txBody>
          <a:bodyPr/>
          <a:lstStyle/>
          <a:p>
            <a:endParaRPr lang="en-US"/>
          </a:p>
        </p:txBody>
      </p:sp>
      <p:pic>
        <p:nvPicPr>
          <p:cNvPr id="15" name="Picture 14">
            <a:extLst>
              <a:ext uri="{FF2B5EF4-FFF2-40B4-BE49-F238E27FC236}">
                <a16:creationId xmlns:a16="http://schemas.microsoft.com/office/drawing/2014/main" id="{8BD792BD-4AB2-45BF-9952-627C83F7ABE7}"/>
              </a:ext>
            </a:extLst>
          </p:cNvPr>
          <p:cNvPicPr>
            <a:picLocks noChangeAspect="1"/>
          </p:cNvPicPr>
          <p:nvPr userDrawn="1"/>
        </p:nvPicPr>
        <p:blipFill>
          <a:blip r:embed="rId3"/>
          <a:stretch>
            <a:fillRect/>
          </a:stretch>
        </p:blipFill>
        <p:spPr>
          <a:xfrm>
            <a:off x="444842" y="6129359"/>
            <a:ext cx="927100" cy="508000"/>
          </a:xfrm>
          <a:prstGeom prst="rect">
            <a:avLst/>
          </a:prstGeom>
        </p:spPr>
      </p:pic>
    </p:spTree>
    <p:extLst>
      <p:ext uri="{BB962C8B-B14F-4D97-AF65-F5344CB8AC3E}">
        <p14:creationId xmlns:p14="http://schemas.microsoft.com/office/powerpoint/2010/main" val="3579671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58EF-1762-0584-9692-97B5CDC3B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A593A-BA65-9D1E-80D0-003246A892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69B514E4-788C-B2D2-F960-892C4D9211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6B198951-998D-A766-2D2A-BF7DE36B7E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9033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041D5-4469-F5D2-ED1C-5D8F870F4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179D3D1C-266A-6823-8185-DCC01DFC69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537BB8D-028F-A6F5-2F45-7A131F1B13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9700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9132-BD73-BBD4-4950-CD38A13E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21BA47-FAB1-C9CC-D659-2D2E6E8F1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E97D1-783E-2F3D-1EE0-84FFE52EA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83BA-FE97-E590-D5DF-6D2489F776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99868C2D-B779-0D9E-4FBB-2E30B305C8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ECF35912-250D-E5C4-7CEF-05EA2DB3D8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3524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A936-CF17-B6FD-25D0-789C47301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E5E105-7C5E-586F-DFD8-3AC873CD2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1F59-635B-9C76-7CCD-0757312D9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A2C4C-8C02-7886-C2FC-CD571E9E26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75BFD829-1F43-C0C2-E425-906D7C9F7D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0AE4DF7D-D6AC-20D4-9F1C-3C35D2A708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547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A05B-BF0E-2959-0041-F02013717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9D49E8-0A79-259C-D036-F22B4248D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1C33-9BB8-8A43-FE1E-6E40A9F5E0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B056461B-0C16-A286-3E6F-1D11207BD2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12852C25-D19C-7940-3DB2-BE1689438A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7669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A58E7-DCDD-CD10-00E3-703AC70B7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5AAB94-B78B-1722-9A1C-4C6A49AE91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30094-F5DC-7A7E-EB47-0DEADF5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C7FC8B90-C548-FC18-BFB4-9D06EA6708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E4E0BE98-6513-7E16-1A56-A009F3F935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4702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RightTextbox">
    <p:spTree>
      <p:nvGrpSpPr>
        <p:cNvPr id="1" name=""/>
        <p:cNvGrpSpPr/>
        <p:nvPr/>
      </p:nvGrpSpPr>
      <p:grpSpPr>
        <a:xfrm>
          <a:off x="0" y="0"/>
          <a:ext cx="0" cy="0"/>
          <a:chOff x="0" y="0"/>
          <a:chExt cx="0" cy="0"/>
        </a:xfrm>
      </p:grpSpPr>
      <p:sp>
        <p:nvSpPr>
          <p:cNvPr id="17" name="Freeform 14">
            <a:extLst>
              <a:ext uri="{FF2B5EF4-FFF2-40B4-BE49-F238E27FC236}">
                <a16:creationId xmlns:a16="http://schemas.microsoft.com/office/drawing/2014/main" id="{F4A2C88F-5E73-4A35-AE94-2C01B8FEA1B5}"/>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6D601E-CCDE-47AB-8D9C-B0A51D8B8A70}"/>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itle 3">
            <a:extLst>
              <a:ext uri="{FF2B5EF4-FFF2-40B4-BE49-F238E27FC236}">
                <a16:creationId xmlns:a16="http://schemas.microsoft.com/office/drawing/2014/main" id="{40BE36DD-AF70-4EA8-8B4C-2F25609F2B48}"/>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20" name="Picture 19">
            <a:extLst>
              <a:ext uri="{FF2B5EF4-FFF2-40B4-BE49-F238E27FC236}">
                <a16:creationId xmlns:a16="http://schemas.microsoft.com/office/drawing/2014/main" id="{B3B3B601-65C3-4794-885E-C729880874E1}"/>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41248" y="1335540"/>
            <a:ext cx="9089136" cy="477399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0322EB1-A2F3-4A5A-90D6-1A63347E75CB}"/>
              </a:ext>
            </a:extLst>
          </p:cNvPr>
          <p:cNvSpPr>
            <a:spLocks noGrp="1"/>
          </p:cNvSpPr>
          <p:nvPr>
            <p:ph type="body" sz="quarter" idx="12" hasCustomPrompt="1"/>
          </p:nvPr>
        </p:nvSpPr>
        <p:spPr>
          <a:xfrm>
            <a:off x="8979408" y="2450592"/>
            <a:ext cx="3063240" cy="1956816"/>
          </a:xfrm>
        </p:spPr>
        <p:txBody>
          <a:bodyPr>
            <a:normAutofit/>
          </a:bodyPr>
          <a:lstStyle>
            <a:lvl1pPr marL="0" indent="0" algn="ctr">
              <a:lnSpc>
                <a:spcPct val="100000"/>
              </a:lnSpc>
              <a:spcBef>
                <a:spcPts val="1000"/>
              </a:spcBef>
              <a:buNone/>
              <a:defRPr sz="2400"/>
            </a:lvl1pPr>
          </a:lstStyle>
          <a:p>
            <a:pPr lvl="0"/>
            <a:r>
              <a:rPr lang="en-US"/>
              <a:t>Master text styles</a:t>
            </a:r>
          </a:p>
        </p:txBody>
      </p:sp>
    </p:spTree>
    <p:extLst>
      <p:ext uri="{BB962C8B-B14F-4D97-AF65-F5344CB8AC3E}">
        <p14:creationId xmlns:p14="http://schemas.microsoft.com/office/powerpoint/2010/main" val="3908891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Content Placeholder 20">
            <a:extLst>
              <a:ext uri="{FF2B5EF4-FFF2-40B4-BE49-F238E27FC236}">
                <a16:creationId xmlns:a16="http://schemas.microsoft.com/office/drawing/2014/main" id="{07158B2A-C469-42CE-A717-79FF6B202165}"/>
              </a:ext>
            </a:extLst>
          </p:cNvPr>
          <p:cNvSpPr>
            <a:spLocks noGrp="1"/>
          </p:cNvSpPr>
          <p:nvPr>
            <p:ph sz="quarter" idx="12"/>
          </p:nvPr>
        </p:nvSpPr>
        <p:spPr>
          <a:xfrm>
            <a:off x="522653" y="1938528"/>
            <a:ext cx="5824728" cy="4059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2">
            <a:extLst>
              <a:ext uri="{FF2B5EF4-FFF2-40B4-BE49-F238E27FC236}">
                <a16:creationId xmlns:a16="http://schemas.microsoft.com/office/drawing/2014/main" id="{722E83A2-5FE5-4CE0-AAD9-309CB6442AD6}"/>
              </a:ext>
            </a:extLst>
          </p:cNvPr>
          <p:cNvSpPr>
            <a:spLocks noGrp="1"/>
          </p:cNvSpPr>
          <p:nvPr>
            <p:ph sz="quarter" idx="13"/>
          </p:nvPr>
        </p:nvSpPr>
        <p:spPr>
          <a:xfrm>
            <a:off x="5849495" y="1938338"/>
            <a:ext cx="5824728" cy="4059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4">
            <a:extLst>
              <a:ext uri="{FF2B5EF4-FFF2-40B4-BE49-F238E27FC236}">
                <a16:creationId xmlns:a16="http://schemas.microsoft.com/office/drawing/2014/main" id="{07B74A6A-706D-4C8E-9A0B-0C1ADA039156}"/>
              </a:ext>
            </a:extLst>
          </p:cNvPr>
          <p:cNvSpPr>
            <a:spLocks noGrp="1"/>
          </p:cNvSpPr>
          <p:nvPr>
            <p:ph type="body" sz="quarter" idx="14"/>
          </p:nvPr>
        </p:nvSpPr>
        <p:spPr>
          <a:xfrm>
            <a:off x="2882610" y="1468312"/>
            <a:ext cx="1097280" cy="832104"/>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13" name="Text Placeholder 26">
            <a:extLst>
              <a:ext uri="{FF2B5EF4-FFF2-40B4-BE49-F238E27FC236}">
                <a16:creationId xmlns:a16="http://schemas.microsoft.com/office/drawing/2014/main" id="{6ED5BE81-FA84-4A82-BA91-730276838CA9}"/>
              </a:ext>
            </a:extLst>
          </p:cNvPr>
          <p:cNvSpPr>
            <a:spLocks noGrp="1"/>
          </p:cNvSpPr>
          <p:nvPr>
            <p:ph type="body" sz="quarter" idx="15"/>
          </p:nvPr>
        </p:nvSpPr>
        <p:spPr>
          <a:xfrm>
            <a:off x="8213219" y="1468312"/>
            <a:ext cx="1097280" cy="832104"/>
          </a:xfrm>
        </p:spPr>
        <p:txBody>
          <a:bodyPr>
            <a:noAutofit/>
          </a:bodyPr>
          <a:lstStyle>
            <a:lvl1pPr marL="0" indent="0" algn="ctr">
              <a:lnSpc>
                <a:spcPct val="100000"/>
              </a:lnSpc>
              <a:spcBef>
                <a:spcPts val="0"/>
              </a:spcBef>
              <a:buNone/>
              <a:defRPr sz="2400"/>
            </a:lvl1pPr>
          </a:lstStyle>
          <a:p>
            <a:pPr lvl="0"/>
            <a:r>
              <a:rPr lang="en-US"/>
              <a:t>Click to edit Master text styles</a:t>
            </a:r>
          </a:p>
        </p:txBody>
      </p:sp>
      <p:sp>
        <p:nvSpPr>
          <p:cNvPr id="15" name="Freeform 14">
            <a:extLst>
              <a:ext uri="{FF2B5EF4-FFF2-40B4-BE49-F238E27FC236}">
                <a16:creationId xmlns:a16="http://schemas.microsoft.com/office/drawing/2014/main" id="{8347EC51-325C-42B4-A990-0B30612E8B72}"/>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8594863-D0C7-4500-9391-F7CADBC1B575}"/>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3">
            <a:extLst>
              <a:ext uri="{FF2B5EF4-FFF2-40B4-BE49-F238E27FC236}">
                <a16:creationId xmlns:a16="http://schemas.microsoft.com/office/drawing/2014/main" id="{D331E5DD-E7A4-4494-ADAC-2CB1666AA854}"/>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8" name="Picture 17">
            <a:extLst>
              <a:ext uri="{FF2B5EF4-FFF2-40B4-BE49-F238E27FC236}">
                <a16:creationId xmlns:a16="http://schemas.microsoft.com/office/drawing/2014/main" id="{11BB2A03-DE4D-4110-9AF9-47CC9C8282EC}"/>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9" name="Slide Number Placeholder 5">
            <a:extLst>
              <a:ext uri="{FF2B5EF4-FFF2-40B4-BE49-F238E27FC236}">
                <a16:creationId xmlns:a16="http://schemas.microsoft.com/office/drawing/2014/main" id="{CAF23DC1-D980-4492-862C-3CA17D8AB573}"/>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3099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20830160-1A48-4643-9755-F616CBAC3D8C}"/>
              </a:ext>
            </a:extLst>
          </p:cNvPr>
          <p:cNvSpPr>
            <a:spLocks noGrp="1"/>
          </p:cNvSpPr>
          <p:nvPr>
            <p:ph type="body" sz="quarter" idx="12"/>
          </p:nvPr>
        </p:nvSpPr>
        <p:spPr>
          <a:xfrm>
            <a:off x="7476467" y="2079235"/>
            <a:ext cx="4233672" cy="1353312"/>
          </a:xfrm>
        </p:spPr>
        <p:txBody>
          <a:bodyPr/>
          <a:lstStyle>
            <a:lvl1pPr marL="0" indent="0" algn="ctr">
              <a:lnSpc>
                <a:spcPct val="100000"/>
              </a:lnSpc>
              <a:spcBef>
                <a:spcPts val="0"/>
              </a:spcBef>
              <a:buNone/>
              <a:defRPr/>
            </a:lvl1pPr>
          </a:lstStyle>
          <a:p>
            <a:pPr lvl="0"/>
            <a:r>
              <a:rPr lang="en-US"/>
              <a:t>Click to edit Master text styles</a:t>
            </a:r>
          </a:p>
        </p:txBody>
      </p:sp>
      <p:sp>
        <p:nvSpPr>
          <p:cNvPr id="11" name="Text Placeholder 16">
            <a:extLst>
              <a:ext uri="{FF2B5EF4-FFF2-40B4-BE49-F238E27FC236}">
                <a16:creationId xmlns:a16="http://schemas.microsoft.com/office/drawing/2014/main" id="{3E1D78DE-129C-4089-9A2C-97117DDCB96C}"/>
              </a:ext>
            </a:extLst>
          </p:cNvPr>
          <p:cNvSpPr>
            <a:spLocks noGrp="1"/>
          </p:cNvSpPr>
          <p:nvPr>
            <p:ph type="body" sz="quarter" idx="13"/>
          </p:nvPr>
        </p:nvSpPr>
        <p:spPr>
          <a:xfrm>
            <a:off x="8891003" y="3468766"/>
            <a:ext cx="1409839" cy="1015341"/>
          </a:xfrm>
        </p:spPr>
        <p:txBody>
          <a:bodyPr/>
          <a:lstStyle>
            <a:lvl1pPr marL="0" indent="0" algn="ctr">
              <a:lnSpc>
                <a:spcPct val="100000"/>
              </a:lnSpc>
              <a:spcBef>
                <a:spcPts val="0"/>
              </a:spcBef>
              <a:buNone/>
              <a:defRPr/>
            </a:lvl1pPr>
          </a:lstStyle>
          <a:p>
            <a:pPr lvl="0"/>
            <a:r>
              <a:rPr lang="en-US"/>
              <a:t>Click to edit Master text styles</a:t>
            </a:r>
          </a:p>
        </p:txBody>
      </p:sp>
      <p:sp>
        <p:nvSpPr>
          <p:cNvPr id="12" name="Text Placeholder 18">
            <a:extLst>
              <a:ext uri="{FF2B5EF4-FFF2-40B4-BE49-F238E27FC236}">
                <a16:creationId xmlns:a16="http://schemas.microsoft.com/office/drawing/2014/main" id="{1423F4F3-6B8E-4E47-8915-AAE884083B72}"/>
              </a:ext>
            </a:extLst>
          </p:cNvPr>
          <p:cNvSpPr>
            <a:spLocks noGrp="1"/>
          </p:cNvSpPr>
          <p:nvPr>
            <p:ph type="body" sz="quarter" idx="14"/>
          </p:nvPr>
        </p:nvSpPr>
        <p:spPr>
          <a:xfrm>
            <a:off x="8891003" y="4528639"/>
            <a:ext cx="1410006" cy="1015341"/>
          </a:xfrm>
        </p:spPr>
        <p:txBody>
          <a:bodyPr/>
          <a:lstStyle>
            <a:lvl1pPr marL="0" indent="0" algn="ctr">
              <a:lnSpc>
                <a:spcPct val="100000"/>
              </a:lnSpc>
              <a:spcBef>
                <a:spcPts val="0"/>
              </a:spcBef>
              <a:buNone/>
              <a:defRPr/>
            </a:lvl1pPr>
          </a:lstStyle>
          <a:p>
            <a:pPr lvl="0"/>
            <a:r>
              <a:rPr lang="en-US"/>
              <a:t>Click to edit Master text styles</a:t>
            </a:r>
          </a:p>
        </p:txBody>
      </p:sp>
      <p:sp>
        <p:nvSpPr>
          <p:cNvPr id="15" name="Freeform 14">
            <a:extLst>
              <a:ext uri="{FF2B5EF4-FFF2-40B4-BE49-F238E27FC236}">
                <a16:creationId xmlns:a16="http://schemas.microsoft.com/office/drawing/2014/main" id="{E2175613-B6D6-4F6C-ACAB-2F64A9674EF7}"/>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D3195E-4A09-4EBA-95A0-132E10F314C6}"/>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3">
            <a:extLst>
              <a:ext uri="{FF2B5EF4-FFF2-40B4-BE49-F238E27FC236}">
                <a16:creationId xmlns:a16="http://schemas.microsoft.com/office/drawing/2014/main" id="{5C654DFE-63AF-4B47-9BBC-F5A08C188B3E}"/>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8" name="Picture 17">
            <a:extLst>
              <a:ext uri="{FF2B5EF4-FFF2-40B4-BE49-F238E27FC236}">
                <a16:creationId xmlns:a16="http://schemas.microsoft.com/office/drawing/2014/main" id="{C5B76929-4256-4492-B944-41A04AB995DD}"/>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9" name="Slide Number Placeholder 5">
            <a:extLst>
              <a:ext uri="{FF2B5EF4-FFF2-40B4-BE49-F238E27FC236}">
                <a16:creationId xmlns:a16="http://schemas.microsoft.com/office/drawing/2014/main" id="{EA38C4B1-7CC9-4A18-95E9-C8A2224CAAD5}"/>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 Box 2">
            <a:extLst>
              <a:ext uri="{FF2B5EF4-FFF2-40B4-BE49-F238E27FC236}">
                <a16:creationId xmlns:a16="http://schemas.microsoft.com/office/drawing/2014/main" id="{4CDFB0C5-FC1F-4A3C-BC24-756E84F51729}"/>
              </a:ext>
            </a:extLst>
          </p:cNvPr>
          <p:cNvSpPr txBox="1">
            <a:spLocks noChangeArrowheads="1"/>
          </p:cNvSpPr>
          <p:nvPr userDrawn="1"/>
        </p:nvSpPr>
        <p:spPr bwMode="auto">
          <a:xfrm>
            <a:off x="1010093" y="6296454"/>
            <a:ext cx="999306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0" i="0" u="none" strike="noStrike" kern="1200" cap="none" spc="0" normalizeH="0" baseline="0" noProof="0">
                <a:ln>
                  <a:noFill/>
                </a:ln>
                <a:solidFill>
                  <a:prstClr val="white"/>
                </a:solidFill>
                <a:effectLst/>
                <a:uLnTx/>
                <a:uFillTx/>
                <a:latin typeface="Arial" pitchFamily="34" charset="0"/>
                <a:ea typeface="SimSun" pitchFamily="2" charset="-122"/>
                <a:cs typeface="+mn-cs"/>
              </a:rPr>
              <a:t>Rounding may cause percentages to total more or less than 100.</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54864" y="1298448"/>
            <a:ext cx="9153144" cy="49834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468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20830160-1A48-4643-9755-F616CBAC3D8C}"/>
              </a:ext>
            </a:extLst>
          </p:cNvPr>
          <p:cNvSpPr>
            <a:spLocks noGrp="1"/>
          </p:cNvSpPr>
          <p:nvPr>
            <p:ph type="body" sz="quarter" idx="12"/>
          </p:nvPr>
        </p:nvSpPr>
        <p:spPr>
          <a:xfrm>
            <a:off x="7050024" y="1472184"/>
            <a:ext cx="5138928" cy="320040"/>
          </a:xfrm>
        </p:spPr>
        <p:txBody>
          <a:bodyPr>
            <a:noAutofit/>
          </a:bodyPr>
          <a:lstStyle>
            <a:lvl1pPr marL="0" indent="0" algn="ctr">
              <a:lnSpc>
                <a:spcPct val="80000"/>
              </a:lnSpc>
              <a:spcBef>
                <a:spcPts val="0"/>
              </a:spcBef>
              <a:buNone/>
              <a:defRPr sz="2400"/>
            </a:lvl1pPr>
          </a:lstStyle>
          <a:p>
            <a:pPr lvl="0"/>
            <a:r>
              <a:rPr lang="en-US"/>
              <a:t>Click to edit Master text styles</a:t>
            </a:r>
          </a:p>
        </p:txBody>
      </p:sp>
      <p:sp>
        <p:nvSpPr>
          <p:cNvPr id="11" name="Text Placeholder 16">
            <a:extLst>
              <a:ext uri="{FF2B5EF4-FFF2-40B4-BE49-F238E27FC236}">
                <a16:creationId xmlns:a16="http://schemas.microsoft.com/office/drawing/2014/main" id="{3E1D78DE-129C-4089-9A2C-97117DDCB96C}"/>
              </a:ext>
            </a:extLst>
          </p:cNvPr>
          <p:cNvSpPr>
            <a:spLocks noGrp="1"/>
          </p:cNvSpPr>
          <p:nvPr>
            <p:ph type="body" sz="quarter" idx="13"/>
          </p:nvPr>
        </p:nvSpPr>
        <p:spPr>
          <a:xfrm>
            <a:off x="7050024" y="1792224"/>
            <a:ext cx="5138928" cy="1271016"/>
          </a:xfrm>
        </p:spPr>
        <p:txBody>
          <a:bodyPr>
            <a:normAutofit/>
          </a:bodyPr>
          <a:lstStyle>
            <a:lvl1pPr marL="0" indent="0" algn="l">
              <a:lnSpc>
                <a:spcPct val="100000"/>
              </a:lnSpc>
              <a:spcBef>
                <a:spcPts val="0"/>
              </a:spcBef>
              <a:buNone/>
              <a:defRPr sz="2400"/>
            </a:lvl1pPr>
          </a:lstStyle>
          <a:p>
            <a:pPr lvl="0"/>
            <a:r>
              <a:rPr lang="en-US"/>
              <a:t>Click to edit Master text styles</a:t>
            </a:r>
          </a:p>
        </p:txBody>
      </p:sp>
      <p:sp>
        <p:nvSpPr>
          <p:cNvPr id="12" name="Text Placeholder 18">
            <a:extLst>
              <a:ext uri="{FF2B5EF4-FFF2-40B4-BE49-F238E27FC236}">
                <a16:creationId xmlns:a16="http://schemas.microsoft.com/office/drawing/2014/main" id="{1423F4F3-6B8E-4E47-8915-AAE884083B72}"/>
              </a:ext>
            </a:extLst>
          </p:cNvPr>
          <p:cNvSpPr>
            <a:spLocks noGrp="1"/>
          </p:cNvSpPr>
          <p:nvPr>
            <p:ph type="body" sz="quarter" idx="14"/>
          </p:nvPr>
        </p:nvSpPr>
        <p:spPr>
          <a:xfrm>
            <a:off x="7050024" y="2935224"/>
            <a:ext cx="5138928" cy="1271016"/>
          </a:xfrm>
        </p:spPr>
        <p:txBody>
          <a:bodyPr>
            <a:normAutofit/>
          </a:bodyPr>
          <a:lstStyle>
            <a:lvl1pPr marL="0" indent="0" algn="l">
              <a:lnSpc>
                <a:spcPct val="100000"/>
              </a:lnSpc>
              <a:spcBef>
                <a:spcPts val="0"/>
              </a:spcBef>
              <a:buNone/>
              <a:defRPr sz="2400"/>
            </a:lvl1pPr>
          </a:lstStyle>
          <a:p>
            <a:pPr lvl="0"/>
            <a:r>
              <a:rPr lang="en-US"/>
              <a:t>Click to edit Master text styles</a:t>
            </a:r>
          </a:p>
        </p:txBody>
      </p:sp>
      <p:sp>
        <p:nvSpPr>
          <p:cNvPr id="15" name="Freeform 14">
            <a:extLst>
              <a:ext uri="{FF2B5EF4-FFF2-40B4-BE49-F238E27FC236}">
                <a16:creationId xmlns:a16="http://schemas.microsoft.com/office/drawing/2014/main" id="{178F6A27-E48B-477F-A7DE-BC6E6DBE733C}"/>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53E7C50-1030-4703-9655-561234927657}"/>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3">
            <a:extLst>
              <a:ext uri="{FF2B5EF4-FFF2-40B4-BE49-F238E27FC236}">
                <a16:creationId xmlns:a16="http://schemas.microsoft.com/office/drawing/2014/main" id="{E1D94989-E2AF-41B9-980D-61D9F96D8FBB}"/>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8" name="Picture 17">
            <a:extLst>
              <a:ext uri="{FF2B5EF4-FFF2-40B4-BE49-F238E27FC236}">
                <a16:creationId xmlns:a16="http://schemas.microsoft.com/office/drawing/2014/main" id="{21BD6C4D-3EEC-45BD-BE6A-43BC08EE839F}"/>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9" name="Slide Number Placeholder 5">
            <a:extLst>
              <a:ext uri="{FF2B5EF4-FFF2-40B4-BE49-F238E27FC236}">
                <a16:creationId xmlns:a16="http://schemas.microsoft.com/office/drawing/2014/main" id="{37C3FCCC-03E0-45F1-BAAE-23E44FB388D3}"/>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 Box 2">
            <a:extLst>
              <a:ext uri="{FF2B5EF4-FFF2-40B4-BE49-F238E27FC236}">
                <a16:creationId xmlns:a16="http://schemas.microsoft.com/office/drawing/2014/main" id="{3E41D10D-9E79-4C0F-B86D-1BEA0688EBF4}"/>
              </a:ext>
            </a:extLst>
          </p:cNvPr>
          <p:cNvSpPr txBox="1">
            <a:spLocks noChangeArrowheads="1"/>
          </p:cNvSpPr>
          <p:nvPr userDrawn="1"/>
        </p:nvSpPr>
        <p:spPr bwMode="auto">
          <a:xfrm>
            <a:off x="1010093" y="6296454"/>
            <a:ext cx="999306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0" i="0" u="none" strike="noStrike" kern="1200" cap="none" spc="0" normalizeH="0" baseline="0" noProof="0">
                <a:ln>
                  <a:noFill/>
                </a:ln>
                <a:solidFill>
                  <a:prstClr val="white"/>
                </a:solidFill>
                <a:effectLst/>
                <a:uLnTx/>
                <a:uFillTx/>
                <a:latin typeface="Arial" pitchFamily="34" charset="0"/>
                <a:ea typeface="SimSun" pitchFamily="2" charset="-122"/>
                <a:cs typeface="+mn-cs"/>
              </a:rPr>
              <a:t>Rounding may cause percentages to total more or less than 100.</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310896" y="1335024"/>
            <a:ext cx="8193024" cy="495604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92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0B74-ED71-D325-1332-748659111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8E3F75-1957-F03B-4B54-3C434AA06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85A57-1179-0431-5E4B-5963353070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3ACA4C-97B0-1D9F-3810-7A65433EFA28}"/>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6" name="Footer Placeholder 5">
            <a:extLst>
              <a:ext uri="{FF2B5EF4-FFF2-40B4-BE49-F238E27FC236}">
                <a16:creationId xmlns:a16="http://schemas.microsoft.com/office/drawing/2014/main" id="{CDFFF760-E32D-B233-C180-88EBB687E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32E1B-5204-5287-88C5-639A496A5928}"/>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712701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reeform 14">
            <a:extLst>
              <a:ext uri="{FF2B5EF4-FFF2-40B4-BE49-F238E27FC236}">
                <a16:creationId xmlns:a16="http://schemas.microsoft.com/office/drawing/2014/main" id="{B55A1828-2A21-4637-8B99-C45EF9B7742C}"/>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76E724A-35E1-4EE2-ACAB-8F8F0F61C104}"/>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F4E37B49-BFDF-4E77-BCE9-A19B5411F043}"/>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5" name="Picture 14">
            <a:extLst>
              <a:ext uri="{FF2B5EF4-FFF2-40B4-BE49-F238E27FC236}">
                <a16:creationId xmlns:a16="http://schemas.microsoft.com/office/drawing/2014/main" id="{5B5B2E71-8EB3-40E6-8C1D-8D89B7FBA099}"/>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6" name="Slide Number Placeholder 5">
            <a:extLst>
              <a:ext uri="{FF2B5EF4-FFF2-40B4-BE49-F238E27FC236}">
                <a16:creationId xmlns:a16="http://schemas.microsoft.com/office/drawing/2014/main" id="{BF0E3A06-A39C-4508-AC35-43CFF40208F7}"/>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Placeholder 14">
            <a:extLst>
              <a:ext uri="{FF2B5EF4-FFF2-40B4-BE49-F238E27FC236}">
                <a16:creationId xmlns:a16="http://schemas.microsoft.com/office/drawing/2014/main" id="{2523FF7B-BDF8-4A7A-84DB-34FD8F5F36B3}"/>
              </a:ext>
            </a:extLst>
          </p:cNvPr>
          <p:cNvSpPr>
            <a:spLocks noGrp="1"/>
          </p:cNvSpPr>
          <p:nvPr>
            <p:ph type="body" sz="quarter" idx="13"/>
          </p:nvPr>
        </p:nvSpPr>
        <p:spPr>
          <a:xfrm>
            <a:off x="2916936" y="6328986"/>
            <a:ext cx="6345936" cy="320040"/>
          </a:xfrm>
        </p:spPr>
        <p:txBody>
          <a:bodyPr>
            <a:normAutofit/>
          </a:bodyPr>
          <a:lstStyle>
            <a:lvl1pPr marL="0" indent="0" algn="ctr">
              <a:buNone/>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96638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344168"/>
            <a:ext cx="10515600" cy="48701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4">
            <a:extLst>
              <a:ext uri="{FF2B5EF4-FFF2-40B4-BE49-F238E27FC236}">
                <a16:creationId xmlns:a16="http://schemas.microsoft.com/office/drawing/2014/main" id="{AD826D12-362C-487C-A340-EBC0AD1753B3}"/>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C90B14-6734-4E1E-94EB-9D90686DB79A}"/>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03D9E101-BCE1-444F-8E57-7C432779FA85}"/>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3" name="Picture 12">
            <a:extLst>
              <a:ext uri="{FF2B5EF4-FFF2-40B4-BE49-F238E27FC236}">
                <a16:creationId xmlns:a16="http://schemas.microsoft.com/office/drawing/2014/main" id="{122B1380-B3C2-4BDC-8546-AB8D271645A0}"/>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5" name="Slide Number Placeholder 5">
            <a:extLst>
              <a:ext uri="{FF2B5EF4-FFF2-40B4-BE49-F238E27FC236}">
                <a16:creationId xmlns:a16="http://schemas.microsoft.com/office/drawing/2014/main" id="{FB53C410-85D8-4035-96F7-62B68B7A7E2C}"/>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0453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4">
            <a:extLst>
              <a:ext uri="{FF2B5EF4-FFF2-40B4-BE49-F238E27FC236}">
                <a16:creationId xmlns:a16="http://schemas.microsoft.com/office/drawing/2014/main" id="{6A3CFBE4-1CEA-447F-AF96-1ED718FA458B}"/>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9B9010A-41C8-4970-95D5-F189D365675A}"/>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282F97C7-A7BF-40CF-B890-586843EAD1CB}"/>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3" name="Picture 12">
            <a:extLst>
              <a:ext uri="{FF2B5EF4-FFF2-40B4-BE49-F238E27FC236}">
                <a16:creationId xmlns:a16="http://schemas.microsoft.com/office/drawing/2014/main" id="{41DD64F0-D688-486D-B49F-25D55E0B5E18}"/>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5" name="Slide Number Placeholder 5">
            <a:extLst>
              <a:ext uri="{FF2B5EF4-FFF2-40B4-BE49-F238E27FC236}">
                <a16:creationId xmlns:a16="http://schemas.microsoft.com/office/drawing/2014/main" id="{B1251BB2-483D-4F95-B4EB-EC26C62C827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9669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ODS Layout 1">
    <p:spTree>
      <p:nvGrpSpPr>
        <p:cNvPr id="1" name=""/>
        <p:cNvGrpSpPr/>
        <p:nvPr/>
      </p:nvGrpSpPr>
      <p:grpSpPr>
        <a:xfrm>
          <a:off x="0" y="0"/>
          <a:ext cx="0" cy="0"/>
          <a:chOff x="0" y="0"/>
          <a:chExt cx="0" cy="0"/>
        </a:xfrm>
      </p:grpSpPr>
      <p:sp>
        <p:nvSpPr>
          <p:cNvPr id="2" name="Title 1"/>
          <p:cNvSpPr>
            <a:spLocks noGrp="1"/>
          </p:cNvSpPr>
          <p:nvPr>
            <p:ph type="title" idx="1"/>
          </p:nvPr>
        </p:nvSpPr>
        <p:spPr>
          <a:xfrm>
            <a:off x="228600" y="228600"/>
            <a:ext cx="11734165" cy="477520"/>
          </a:xfrm>
        </p:spPr>
        <p:txBody>
          <a:bodyPr/>
          <a:lstStyle/>
          <a:p>
            <a:r>
              <a:rPr lang="en-US"/>
              <a:t>Click to add title</a:t>
            </a:r>
          </a:p>
        </p:txBody>
      </p:sp>
      <p:sp>
        <p:nvSpPr>
          <p:cNvPr id="3" name="Table Placeholder 1"/>
          <p:cNvSpPr>
            <a:spLocks noGrp="1"/>
          </p:cNvSpPr>
          <p:nvPr>
            <p:ph type="tbl" idx="2"/>
          </p:nvPr>
        </p:nvSpPr>
        <p:spPr>
          <a:xfrm>
            <a:off x="516890" y="769620"/>
            <a:ext cx="11156950" cy="5290820"/>
          </a:xfrm>
        </p:spPr>
      </p:sp>
    </p:spTree>
    <p:extLst>
      <p:ext uri="{BB962C8B-B14F-4D97-AF65-F5344CB8AC3E}">
        <p14:creationId xmlns:p14="http://schemas.microsoft.com/office/powerpoint/2010/main" val="2467764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cSld name="ODS Layout 2">
    <p:spTree>
      <p:nvGrpSpPr>
        <p:cNvPr id="1" name=""/>
        <p:cNvGrpSpPr/>
        <p:nvPr/>
      </p:nvGrpSpPr>
      <p:grpSpPr>
        <a:xfrm>
          <a:off x="0" y="0"/>
          <a:ext cx="0" cy="0"/>
          <a:chOff x="0" y="0"/>
          <a:chExt cx="0" cy="0"/>
        </a:xfrm>
      </p:grpSpPr>
      <p:sp>
        <p:nvSpPr>
          <p:cNvPr id="2" name="Title 1"/>
          <p:cNvSpPr>
            <a:spLocks noGrp="1"/>
          </p:cNvSpPr>
          <p:nvPr>
            <p:ph type="title" idx="1"/>
          </p:nvPr>
        </p:nvSpPr>
        <p:spPr>
          <a:xfrm>
            <a:off x="228600" y="228600"/>
            <a:ext cx="11734165" cy="419100"/>
          </a:xfrm>
        </p:spPr>
        <p:txBody>
          <a:bodyPr/>
          <a:lstStyle/>
          <a:p>
            <a:r>
              <a:rPr lang="en-US"/>
              <a:t>Click to add title</a:t>
            </a:r>
          </a:p>
        </p:txBody>
      </p:sp>
      <p:sp>
        <p:nvSpPr>
          <p:cNvPr id="3" name="Title 2"/>
          <p:cNvSpPr>
            <a:spLocks noGrp="1"/>
          </p:cNvSpPr>
          <p:nvPr>
            <p:ph type="title" idx="2"/>
          </p:nvPr>
        </p:nvSpPr>
        <p:spPr>
          <a:xfrm>
            <a:off x="228600" y="647700"/>
            <a:ext cx="11734165" cy="419100"/>
          </a:xfrm>
        </p:spPr>
        <p:txBody>
          <a:bodyPr/>
          <a:lstStyle/>
          <a:p>
            <a:r>
              <a:rPr lang="en-US"/>
              <a:t>Click to add subtitle</a:t>
            </a:r>
          </a:p>
        </p:txBody>
      </p:sp>
      <p:sp>
        <p:nvSpPr>
          <p:cNvPr id="4" name="Table Placeholder 1"/>
          <p:cNvSpPr>
            <a:spLocks noGrp="1"/>
          </p:cNvSpPr>
          <p:nvPr>
            <p:ph type="tbl" idx="3"/>
          </p:nvPr>
        </p:nvSpPr>
        <p:spPr>
          <a:xfrm>
            <a:off x="768350" y="1130300"/>
            <a:ext cx="10654030" cy="4824730"/>
          </a:xfrm>
        </p:spPr>
      </p:sp>
      <p:sp>
        <p:nvSpPr>
          <p:cNvPr id="5" name="Footnote 1"/>
          <p:cNvSpPr>
            <a:spLocks noGrp="1"/>
          </p:cNvSpPr>
          <p:nvPr>
            <p:ph type="ftr" idx="4"/>
          </p:nvPr>
        </p:nvSpPr>
        <p:spPr>
          <a:xfrm>
            <a:off x="228600" y="6385560"/>
            <a:ext cx="11734165" cy="243840"/>
          </a:xfrm>
        </p:spPr>
        <p:txBody>
          <a:bodyPr/>
          <a:lstStyle/>
          <a:p>
            <a:r>
              <a:rPr lang="en-US"/>
              <a:t>Footer</a:t>
            </a:r>
          </a:p>
        </p:txBody>
      </p:sp>
    </p:spTree>
    <p:extLst>
      <p:ext uri="{BB962C8B-B14F-4D97-AF65-F5344CB8AC3E}">
        <p14:creationId xmlns:p14="http://schemas.microsoft.com/office/powerpoint/2010/main" val="3331361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4E9E7E5-6E8A-29C6-ADA8-389FFBBB9986}"/>
              </a:ext>
            </a:extLst>
          </p:cNvPr>
          <p:cNvSpPr/>
          <p:nvPr userDrawn="1"/>
        </p:nvSpPr>
        <p:spPr>
          <a:xfrm>
            <a:off x="0" y="1587084"/>
            <a:ext cx="6446352" cy="5270916"/>
          </a:xfrm>
          <a:custGeom>
            <a:avLst/>
            <a:gdLst>
              <a:gd name="connsiteX0" fmla="*/ 2632493 w 6446352"/>
              <a:gd name="connsiteY0" fmla="*/ 0 h 5270916"/>
              <a:gd name="connsiteX1" fmla="*/ 6446352 w 6446352"/>
              <a:gd name="connsiteY1" fmla="*/ 3813859 h 5270916"/>
              <a:gd name="connsiteX2" fmla="*/ 6274889 w 6446352"/>
              <a:gd name="connsiteY2" fmla="*/ 4947984 h 5270916"/>
              <a:gd name="connsiteX3" fmla="*/ 6156694 w 6446352"/>
              <a:gd name="connsiteY3" fmla="*/ 5270916 h 5270916"/>
              <a:gd name="connsiteX4" fmla="*/ 0 w 6446352"/>
              <a:gd name="connsiteY4" fmla="*/ 5270916 h 5270916"/>
              <a:gd name="connsiteX5" fmla="*/ 0 w 6446352"/>
              <a:gd name="connsiteY5" fmla="*/ 1058603 h 5270916"/>
              <a:gd name="connsiteX6" fmla="*/ 206525 w 6446352"/>
              <a:gd name="connsiteY6" fmla="*/ 870900 h 5270916"/>
              <a:gd name="connsiteX7" fmla="*/ 2632493 w 6446352"/>
              <a:gd name="connsiteY7" fmla="*/ 0 h 527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352" h="5270916">
                <a:moveTo>
                  <a:pt x="2632493" y="0"/>
                </a:moveTo>
                <a:cubicBezTo>
                  <a:pt x="4738829" y="0"/>
                  <a:pt x="6446352" y="1707523"/>
                  <a:pt x="6446352" y="3813859"/>
                </a:cubicBezTo>
                <a:cubicBezTo>
                  <a:pt x="6446352" y="4208797"/>
                  <a:pt x="6386322" y="4589715"/>
                  <a:pt x="6274889" y="4947984"/>
                </a:cubicBezTo>
                <a:lnTo>
                  <a:pt x="6156694" y="5270916"/>
                </a:lnTo>
                <a:lnTo>
                  <a:pt x="0" y="5270916"/>
                </a:lnTo>
                <a:lnTo>
                  <a:pt x="0" y="1058603"/>
                </a:lnTo>
                <a:lnTo>
                  <a:pt x="206525" y="870900"/>
                </a:lnTo>
                <a:cubicBezTo>
                  <a:pt x="865784" y="326831"/>
                  <a:pt x="1710971" y="0"/>
                  <a:pt x="2632493" y="0"/>
                </a:cubicBezTo>
                <a:close/>
              </a:path>
            </a:pathLst>
          </a:cu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30876740-39B8-5A8D-376F-ECF65307859B}"/>
              </a:ext>
            </a:extLst>
          </p:cNvPr>
          <p:cNvPicPr>
            <a:picLocks noChangeAspect="1"/>
          </p:cNvPicPr>
          <p:nvPr userDrawn="1"/>
        </p:nvPicPr>
        <p:blipFill>
          <a:blip r:embed="rId2"/>
          <a:stretch>
            <a:fillRect/>
          </a:stretch>
        </p:blipFill>
        <p:spPr>
          <a:xfrm>
            <a:off x="976982" y="4399301"/>
            <a:ext cx="3181384" cy="1743224"/>
          </a:xfrm>
          <a:prstGeom prst="rect">
            <a:avLst/>
          </a:prstGeom>
          <a:effectLst>
            <a:outerShdw blurRad="50800" dist="50800" dir="5400000" algn="ctr" rotWithShape="0">
              <a:srgbClr val="000000">
                <a:alpha val="69146"/>
              </a:srgbClr>
            </a:outerShdw>
          </a:effectLst>
        </p:spPr>
      </p:pic>
      <p:sp>
        <p:nvSpPr>
          <p:cNvPr id="8" name="Title 1"/>
          <p:cNvSpPr>
            <a:spLocks noGrp="1"/>
          </p:cNvSpPr>
          <p:nvPr>
            <p:ph type="ctrTitle"/>
          </p:nvPr>
        </p:nvSpPr>
        <p:spPr>
          <a:xfrm>
            <a:off x="402771" y="276166"/>
            <a:ext cx="11430000" cy="1373070"/>
          </a:xfrm>
        </p:spPr>
        <p:txBody>
          <a:bodyPr>
            <a:normAutofit/>
          </a:bodyPr>
          <a:lstStyle>
            <a:lvl1pPr algn="r">
              <a:defRPr sz="5400">
                <a:solidFill>
                  <a:srgbClr val="F78F1C"/>
                </a:solidFill>
              </a:defRPr>
            </a:lvl1pPr>
          </a:lstStyle>
          <a:p>
            <a:r>
              <a:rPr lang="en-US" sz="4800">
                <a:latin typeface="Arial Black" panose="020B0A04020102020204" pitchFamily="34" charset="0"/>
              </a:rPr>
              <a:t>Click to edit Master title style</a:t>
            </a:r>
          </a:p>
        </p:txBody>
      </p:sp>
      <p:sp>
        <p:nvSpPr>
          <p:cNvPr id="9" name="Subtitle 2"/>
          <p:cNvSpPr>
            <a:spLocks noGrp="1"/>
          </p:cNvSpPr>
          <p:nvPr>
            <p:ph type="subTitle" idx="1"/>
          </p:nvPr>
        </p:nvSpPr>
        <p:spPr>
          <a:xfrm>
            <a:off x="5214257" y="2109551"/>
            <a:ext cx="6618514" cy="1798420"/>
          </a:xfrm>
        </p:spPr>
        <p:txBody>
          <a:bodyPr/>
          <a:lstStyle>
            <a:lvl1pPr algn="r">
              <a:defRPr>
                <a:solidFill>
                  <a:srgbClr val="00A0AF"/>
                </a:solidFill>
              </a:defRPr>
            </a:lvl1pPr>
          </a:lstStyle>
          <a:p>
            <a:pPr>
              <a:lnSpc>
                <a:spcPct val="100000"/>
              </a:lnSpc>
              <a:spcBef>
                <a:spcPts val="0"/>
              </a:spcBef>
            </a:pPr>
            <a:r>
              <a:rPr lang="en-US" b="1"/>
              <a:t>Click to edit Master subtitle style</a:t>
            </a:r>
          </a:p>
        </p:txBody>
      </p:sp>
    </p:spTree>
    <p:extLst>
      <p:ext uri="{BB962C8B-B14F-4D97-AF65-F5344CB8AC3E}">
        <p14:creationId xmlns:p14="http://schemas.microsoft.com/office/powerpoint/2010/main" val="2877294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8"/>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endParaRPr lang="en-US"/>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A19E01-6FA7-4F2D-BD5B-0499F6E6E2C4}" type="slidenum">
              <a:rPr kumimoji="0" lang="en-US" sz="2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2762469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Date Placeholder 1"/>
          <p:cNvSpPr>
            <a:spLocks noGrp="1"/>
          </p:cNvSpPr>
          <p:nvPr>
            <p:ph type="dt" sz="half" idx="10"/>
          </p:nvPr>
        </p:nvSpPr>
        <p:spPr>
          <a:xfrm>
            <a:off x="1551008" y="6356350"/>
            <a:ext cx="20303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A24830-8569-456B-BFAB-55022A06B19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A19E01-6FA7-4F2D-BD5B-0499F6E6E2C4}" type="slidenum">
              <a:rPr kumimoji="0" lang="en-US" sz="2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770835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9C5E-114A-DC22-5801-83E9ADF110FE}"/>
              </a:ext>
            </a:extLst>
          </p:cNvPr>
          <p:cNvSpPr>
            <a:spLocks noGrp="1"/>
          </p:cNvSpPr>
          <p:nvPr>
            <p:ph type="ctrTitle"/>
          </p:nvPr>
        </p:nvSpPr>
        <p:spPr>
          <a:xfrm>
            <a:off x="347472" y="3794668"/>
            <a:ext cx="11494008" cy="841248"/>
          </a:xfrm>
        </p:spPr>
        <p:txBody>
          <a:bodyPr anchor="b">
            <a:normAutofit/>
          </a:bodyPr>
          <a:lstStyle>
            <a:lvl1pPr algn="ctr">
              <a:defRPr sz="5400" cap="small" baseline="0">
                <a:solidFill>
                  <a:schemeClr val="bg1"/>
                </a:solidFill>
                <a:latin typeface="Arial Black" panose="020B0A04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C50D0D6-0912-33CE-5EEE-652A9E986D92}"/>
              </a:ext>
            </a:extLst>
          </p:cNvPr>
          <p:cNvSpPr>
            <a:spLocks noGrp="1"/>
          </p:cNvSpPr>
          <p:nvPr>
            <p:ph type="subTitle" idx="1" hasCustomPrompt="1"/>
          </p:nvPr>
        </p:nvSpPr>
        <p:spPr>
          <a:xfrm>
            <a:off x="347472" y="4782312"/>
            <a:ext cx="11494008" cy="704088"/>
          </a:xfrm>
        </p:spPr>
        <p:txBody>
          <a:bodyPr>
            <a:normAutofit/>
          </a:bodyPr>
          <a:lstStyle>
            <a:lvl1pPr marL="0" indent="0" algn="ctr">
              <a:buNone/>
              <a:defRPr sz="4400" cap="sm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Presentation</a:t>
            </a:r>
          </a:p>
        </p:txBody>
      </p:sp>
      <p:sp>
        <p:nvSpPr>
          <p:cNvPr id="4" name="Date Placeholder 3">
            <a:extLst>
              <a:ext uri="{FF2B5EF4-FFF2-40B4-BE49-F238E27FC236}">
                <a16:creationId xmlns:a16="http://schemas.microsoft.com/office/drawing/2014/main" id="{F9546022-D906-CBF7-9CBB-26FF6F9668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EC6BE698-C34F-47F4-BE14-577F98A84D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0EF1F84F-BBCE-64FF-6CF1-32AE619E6E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5EFFECA-B015-4234-B6CD-DB1C34149C6F}"/>
              </a:ext>
            </a:extLst>
          </p:cNvPr>
          <p:cNvPicPr>
            <a:picLocks noChangeAspect="1"/>
          </p:cNvPicPr>
          <p:nvPr userDrawn="1"/>
        </p:nvPicPr>
        <p:blipFill>
          <a:blip r:embed="rId3"/>
          <a:stretch>
            <a:fillRect/>
          </a:stretch>
        </p:blipFill>
        <p:spPr>
          <a:xfrm>
            <a:off x="5195673" y="1117600"/>
            <a:ext cx="1790700" cy="2032000"/>
          </a:xfrm>
          <a:prstGeom prst="rect">
            <a:avLst/>
          </a:prstGeom>
        </p:spPr>
      </p:pic>
    </p:spTree>
    <p:extLst>
      <p:ext uri="{BB962C8B-B14F-4D97-AF65-F5344CB8AC3E}">
        <p14:creationId xmlns:p14="http://schemas.microsoft.com/office/powerpoint/2010/main" val="650663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a:xfrm>
            <a:off x="448056" y="0"/>
            <a:ext cx="11301984" cy="841248"/>
          </a:xfrm>
        </p:spPr>
        <p:txBody>
          <a:bodyPr>
            <a:normAutofit/>
          </a:bodyPr>
          <a:lstStyle>
            <a:lvl1pPr algn="ctr">
              <a:defRPr sz="3200" b="1" cap="none" baseline="0">
                <a:solidFill>
                  <a:srgbClr val="00A0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33346BD-6C00-4B45-A8D2-97461A84BC05}"/>
              </a:ext>
            </a:extLst>
          </p:cNvPr>
          <p:cNvCxnSpPr/>
          <p:nvPr userDrawn="1"/>
        </p:nvCxnSpPr>
        <p:spPr>
          <a:xfrm>
            <a:off x="0" y="870857"/>
            <a:ext cx="12192000" cy="0"/>
          </a:xfrm>
          <a:prstGeom prst="line">
            <a:avLst/>
          </a:prstGeom>
          <a:ln w="50800">
            <a:solidFill>
              <a:srgbClr val="00A0A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9575DD-38D5-4E4F-A1D0-AD50D0006E45}"/>
              </a:ext>
            </a:extLst>
          </p:cNvPr>
          <p:cNvCxnSpPr/>
          <p:nvPr userDrawn="1"/>
        </p:nvCxnSpPr>
        <p:spPr>
          <a:xfrm>
            <a:off x="0" y="957942"/>
            <a:ext cx="12192000" cy="0"/>
          </a:xfrm>
          <a:prstGeom prst="line">
            <a:avLst/>
          </a:prstGeom>
          <a:ln w="254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D84A2A7-DD96-4D49-A4D7-4A0C1FE6C6F5}"/>
              </a:ext>
            </a:extLst>
          </p:cNvPr>
          <p:cNvPicPr>
            <a:picLocks noChangeAspect="1"/>
          </p:cNvPicPr>
          <p:nvPr userDrawn="1"/>
        </p:nvPicPr>
        <p:blipFill>
          <a:blip r:embed="rId2"/>
          <a:stretch>
            <a:fillRect/>
          </a:stretch>
        </p:blipFill>
        <p:spPr>
          <a:xfrm>
            <a:off x="444842" y="6129359"/>
            <a:ext cx="927100" cy="508000"/>
          </a:xfrm>
          <a:prstGeom prst="rect">
            <a:avLst/>
          </a:prstGeom>
        </p:spPr>
      </p:pic>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srgbClr val="F78E1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srgbClr val="F78E1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3685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6578-9BC0-A53C-C422-DD91B1097F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3938D0-F5B8-18AF-56A3-9DE071221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E93753-5204-FB83-F13E-F8A865578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8B9802-6503-D169-CCD4-6E64282D0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9827B-1624-D804-744B-CF0109F15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B9AFF8-5096-7CAE-102D-7AD84FC21569}"/>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8" name="Footer Placeholder 7">
            <a:extLst>
              <a:ext uri="{FF2B5EF4-FFF2-40B4-BE49-F238E27FC236}">
                <a16:creationId xmlns:a16="http://schemas.microsoft.com/office/drawing/2014/main" id="{61877C26-4EC6-5974-26D6-4C1748E09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4CA397-E22A-A55E-0D94-793F3FDF03B5}"/>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13376424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811313A0-12B2-41A0-B7A6-43E36B97C593}"/>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F4CD602-FC11-184F-8451-96F8677CC13F}"/>
              </a:ext>
            </a:extLst>
          </p:cNvPr>
          <p:cNvSpPr>
            <a:spLocks noGrp="1"/>
          </p:cNvSpPr>
          <p:nvPr>
            <p:ph type="body" idx="1" hasCustomPrompt="1"/>
          </p:nvPr>
        </p:nvSpPr>
        <p:spPr>
          <a:xfrm>
            <a:off x="0" y="2121224"/>
            <a:ext cx="12188952" cy="740664"/>
          </a:xfrm>
        </p:spPr>
        <p:txBody>
          <a:bodyPr anchor="b">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of Presenter</a:t>
            </a:r>
          </a:p>
        </p:txBody>
      </p:sp>
      <p:sp>
        <p:nvSpPr>
          <p:cNvPr id="2" name="Title 1">
            <a:extLst>
              <a:ext uri="{FF2B5EF4-FFF2-40B4-BE49-F238E27FC236}">
                <a16:creationId xmlns:a16="http://schemas.microsoft.com/office/drawing/2014/main" id="{62F41CAB-BD31-59E2-83B5-ABBF7406166A}"/>
              </a:ext>
            </a:extLst>
          </p:cNvPr>
          <p:cNvSpPr>
            <a:spLocks noGrp="1"/>
          </p:cNvSpPr>
          <p:nvPr>
            <p:ph type="title" hasCustomPrompt="1"/>
          </p:nvPr>
        </p:nvSpPr>
        <p:spPr>
          <a:xfrm>
            <a:off x="0" y="2871124"/>
            <a:ext cx="12188952" cy="1060704"/>
          </a:xfrm>
        </p:spPr>
        <p:txBody>
          <a:bodyPr anchor="b">
            <a:normAutofit/>
          </a:bodyPr>
          <a:lstStyle>
            <a:lvl1pPr algn="ctr">
              <a:defRPr sz="4800" b="1">
                <a:solidFill>
                  <a:schemeClr val="bg1"/>
                </a:solidFill>
              </a:defRPr>
            </a:lvl1pPr>
          </a:lstStyle>
          <a:p>
            <a:r>
              <a:rPr lang="en-US"/>
              <a:t>Title of Presentation</a:t>
            </a:r>
          </a:p>
        </p:txBody>
      </p:sp>
      <p:sp>
        <p:nvSpPr>
          <p:cNvPr id="9" name="TextBox 8">
            <a:extLst>
              <a:ext uri="{FF2B5EF4-FFF2-40B4-BE49-F238E27FC236}">
                <a16:creationId xmlns:a16="http://schemas.microsoft.com/office/drawing/2014/main" id="{C192E764-9B31-4399-85F3-36C937DB8631}"/>
              </a:ext>
            </a:extLst>
          </p:cNvPr>
          <p:cNvSpPr txBox="1"/>
          <p:nvPr userDrawn="1"/>
        </p:nvSpPr>
        <p:spPr>
          <a:xfrm>
            <a:off x="0" y="3953281"/>
            <a:ext cx="12192000"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Florida Department of Health</a:t>
            </a:r>
          </a:p>
        </p:txBody>
      </p:sp>
      <p:sp>
        <p:nvSpPr>
          <p:cNvPr id="4" name="Date Placeholder 3">
            <a:extLst>
              <a:ext uri="{FF2B5EF4-FFF2-40B4-BE49-F238E27FC236}">
                <a16:creationId xmlns:a16="http://schemas.microsoft.com/office/drawing/2014/main" id="{FBD5C3D7-D625-A95F-D7DD-A51B689CCB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D52D6681-C6B2-05F3-9C99-D812D16E80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BD792BD-4AB2-45BF-9952-627C83F7ABE7}"/>
              </a:ext>
            </a:extLst>
          </p:cNvPr>
          <p:cNvPicPr>
            <a:picLocks noChangeAspect="1"/>
          </p:cNvPicPr>
          <p:nvPr userDrawn="1"/>
        </p:nvPicPr>
        <p:blipFill>
          <a:blip r:embed="rId3"/>
          <a:stretch>
            <a:fillRect/>
          </a:stretch>
        </p:blipFill>
        <p:spPr>
          <a:xfrm>
            <a:off x="444842" y="6129359"/>
            <a:ext cx="927100" cy="508000"/>
          </a:xfrm>
          <a:prstGeom prst="rect">
            <a:avLst/>
          </a:prstGeom>
        </p:spPr>
      </p:pic>
    </p:spTree>
    <p:extLst>
      <p:ext uri="{BB962C8B-B14F-4D97-AF65-F5344CB8AC3E}">
        <p14:creationId xmlns:p14="http://schemas.microsoft.com/office/powerpoint/2010/main" val="726057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0B74-ED71-D325-1332-748659111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8E3F75-1957-F03B-4B54-3C434AA06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85A57-1179-0431-5E4B-5963353070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3ACA4C-97B0-1D9F-3810-7A65433EFA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CDFFF760-E32D-B233-C180-88EBB687E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B9D32E1B-5204-5287-88C5-639A496A59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0114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6578-9BC0-A53C-C422-DD91B1097F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3938D0-F5B8-18AF-56A3-9DE071221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E93753-5204-FB83-F13E-F8A865578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8B9802-6503-D169-CCD4-6E64282D0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9827B-1624-D804-744B-CF0109F15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B9AFF8-5096-7CAE-102D-7AD84FC215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61877C26-4EC6-5974-26D6-4C1748E09D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a:extLst>
              <a:ext uri="{FF2B5EF4-FFF2-40B4-BE49-F238E27FC236}">
                <a16:creationId xmlns:a16="http://schemas.microsoft.com/office/drawing/2014/main" id="{574CA397-E22A-A55E-0D94-793F3FDF03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4420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58EF-1762-0584-9692-97B5CDC3B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A593A-BA65-9D1E-80D0-003246A892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69B514E4-788C-B2D2-F960-892C4D9211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6B198951-998D-A766-2D2A-BF7DE36B7E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8544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041D5-4469-F5D2-ED1C-5D8F870F4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179D3D1C-266A-6823-8185-DCC01DFC69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537BB8D-028F-A6F5-2F45-7A131F1B13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1759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9132-BD73-BBD4-4950-CD38A13E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21BA47-FAB1-C9CC-D659-2D2E6E8F1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E97D1-783E-2F3D-1EE0-84FFE52EA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83BA-FE97-E590-D5DF-6D2489F776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99868C2D-B779-0D9E-4FBB-2E30B305C8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ECF35912-250D-E5C4-7CEF-05EA2DB3D8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5493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A936-CF17-B6FD-25D0-789C47301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E5E105-7C5E-586F-DFD8-3AC873CD2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1F59-635B-9C76-7CCD-0757312D9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A2C4C-8C02-7886-C2FC-CD571E9E26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75BFD829-1F43-C0C2-E425-906D7C9F7D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0AE4DF7D-D6AC-20D4-9F1C-3C35D2A708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6741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A05B-BF0E-2959-0041-F02013717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9D49E8-0A79-259C-D036-F22B4248D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1C33-9BB8-8A43-FE1E-6E40A9F5E0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B056461B-0C16-A286-3E6F-1D11207BD2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12852C25-D19C-7940-3DB2-BE1689438A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2807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A58E7-DCDD-CD10-00E3-703AC70B7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5AAB94-B78B-1722-9A1C-4C6A49AE91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30094-F5DC-7A7E-EB47-0DEADF5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C7FC8B90-C548-FC18-BFB4-9D06EA6708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E4E0BE98-6513-7E16-1A56-A009F3F935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4660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RightTextbox">
    <p:spTree>
      <p:nvGrpSpPr>
        <p:cNvPr id="1" name=""/>
        <p:cNvGrpSpPr/>
        <p:nvPr/>
      </p:nvGrpSpPr>
      <p:grpSpPr>
        <a:xfrm>
          <a:off x="0" y="0"/>
          <a:ext cx="0" cy="0"/>
          <a:chOff x="0" y="0"/>
          <a:chExt cx="0" cy="0"/>
        </a:xfrm>
      </p:grpSpPr>
      <p:sp>
        <p:nvSpPr>
          <p:cNvPr id="17" name="Freeform 14">
            <a:extLst>
              <a:ext uri="{FF2B5EF4-FFF2-40B4-BE49-F238E27FC236}">
                <a16:creationId xmlns:a16="http://schemas.microsoft.com/office/drawing/2014/main" id="{F4A2C88F-5E73-4A35-AE94-2C01B8FEA1B5}"/>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6D601E-CCDE-47AB-8D9C-B0A51D8B8A70}"/>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itle 3">
            <a:extLst>
              <a:ext uri="{FF2B5EF4-FFF2-40B4-BE49-F238E27FC236}">
                <a16:creationId xmlns:a16="http://schemas.microsoft.com/office/drawing/2014/main" id="{40BE36DD-AF70-4EA8-8B4C-2F25609F2B48}"/>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20" name="Picture 19">
            <a:extLst>
              <a:ext uri="{FF2B5EF4-FFF2-40B4-BE49-F238E27FC236}">
                <a16:creationId xmlns:a16="http://schemas.microsoft.com/office/drawing/2014/main" id="{B3B3B601-65C3-4794-885E-C729880874E1}"/>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41248" y="1335540"/>
            <a:ext cx="9089136" cy="477399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E06DE80-8AE4-471B-9283-64BAE0E386F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0322EB1-A2F3-4A5A-90D6-1A63347E75CB}"/>
              </a:ext>
            </a:extLst>
          </p:cNvPr>
          <p:cNvSpPr>
            <a:spLocks noGrp="1"/>
          </p:cNvSpPr>
          <p:nvPr>
            <p:ph type="body" sz="quarter" idx="12" hasCustomPrompt="1"/>
          </p:nvPr>
        </p:nvSpPr>
        <p:spPr>
          <a:xfrm>
            <a:off x="8979408" y="2450592"/>
            <a:ext cx="3063240" cy="1956816"/>
          </a:xfrm>
        </p:spPr>
        <p:txBody>
          <a:bodyPr>
            <a:normAutofit/>
          </a:bodyPr>
          <a:lstStyle>
            <a:lvl1pPr marL="0" indent="0" algn="ctr">
              <a:lnSpc>
                <a:spcPct val="100000"/>
              </a:lnSpc>
              <a:spcBef>
                <a:spcPts val="1000"/>
              </a:spcBef>
              <a:buNone/>
              <a:defRPr sz="2400"/>
            </a:lvl1pPr>
          </a:lstStyle>
          <a:p>
            <a:pPr lvl="0"/>
            <a:r>
              <a:rPr lang="en-US"/>
              <a:t>Master text styles</a:t>
            </a:r>
          </a:p>
        </p:txBody>
      </p:sp>
    </p:spTree>
    <p:extLst>
      <p:ext uri="{BB962C8B-B14F-4D97-AF65-F5344CB8AC3E}">
        <p14:creationId xmlns:p14="http://schemas.microsoft.com/office/powerpoint/2010/main" val="256795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58EF-1762-0584-9692-97B5CDC3B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A593A-BA65-9D1E-80D0-003246A892B8}"/>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4" name="Footer Placeholder 3">
            <a:extLst>
              <a:ext uri="{FF2B5EF4-FFF2-40B4-BE49-F238E27FC236}">
                <a16:creationId xmlns:a16="http://schemas.microsoft.com/office/drawing/2014/main" id="{69B514E4-788C-B2D2-F960-892C4D9211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198951-998D-A766-2D2A-BF7DE36B7E1E}"/>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2894499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Content Placeholder 20">
            <a:extLst>
              <a:ext uri="{FF2B5EF4-FFF2-40B4-BE49-F238E27FC236}">
                <a16:creationId xmlns:a16="http://schemas.microsoft.com/office/drawing/2014/main" id="{07158B2A-C469-42CE-A717-79FF6B202165}"/>
              </a:ext>
            </a:extLst>
          </p:cNvPr>
          <p:cNvSpPr>
            <a:spLocks noGrp="1"/>
          </p:cNvSpPr>
          <p:nvPr>
            <p:ph sz="quarter" idx="12"/>
          </p:nvPr>
        </p:nvSpPr>
        <p:spPr>
          <a:xfrm>
            <a:off x="522653" y="1938528"/>
            <a:ext cx="5824728" cy="4059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2">
            <a:extLst>
              <a:ext uri="{FF2B5EF4-FFF2-40B4-BE49-F238E27FC236}">
                <a16:creationId xmlns:a16="http://schemas.microsoft.com/office/drawing/2014/main" id="{722E83A2-5FE5-4CE0-AAD9-309CB6442AD6}"/>
              </a:ext>
            </a:extLst>
          </p:cNvPr>
          <p:cNvSpPr>
            <a:spLocks noGrp="1"/>
          </p:cNvSpPr>
          <p:nvPr>
            <p:ph sz="quarter" idx="13"/>
          </p:nvPr>
        </p:nvSpPr>
        <p:spPr>
          <a:xfrm>
            <a:off x="5849495" y="1938338"/>
            <a:ext cx="5824728" cy="4059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4">
            <a:extLst>
              <a:ext uri="{FF2B5EF4-FFF2-40B4-BE49-F238E27FC236}">
                <a16:creationId xmlns:a16="http://schemas.microsoft.com/office/drawing/2014/main" id="{07B74A6A-706D-4C8E-9A0B-0C1ADA039156}"/>
              </a:ext>
            </a:extLst>
          </p:cNvPr>
          <p:cNvSpPr>
            <a:spLocks noGrp="1"/>
          </p:cNvSpPr>
          <p:nvPr>
            <p:ph type="body" sz="quarter" idx="14"/>
          </p:nvPr>
        </p:nvSpPr>
        <p:spPr>
          <a:xfrm>
            <a:off x="2882610" y="1468312"/>
            <a:ext cx="1097280" cy="832104"/>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13" name="Text Placeholder 26">
            <a:extLst>
              <a:ext uri="{FF2B5EF4-FFF2-40B4-BE49-F238E27FC236}">
                <a16:creationId xmlns:a16="http://schemas.microsoft.com/office/drawing/2014/main" id="{6ED5BE81-FA84-4A82-BA91-730276838CA9}"/>
              </a:ext>
            </a:extLst>
          </p:cNvPr>
          <p:cNvSpPr>
            <a:spLocks noGrp="1"/>
          </p:cNvSpPr>
          <p:nvPr>
            <p:ph type="body" sz="quarter" idx="15"/>
          </p:nvPr>
        </p:nvSpPr>
        <p:spPr>
          <a:xfrm>
            <a:off x="8213219" y="1468312"/>
            <a:ext cx="1097280" cy="832104"/>
          </a:xfrm>
        </p:spPr>
        <p:txBody>
          <a:bodyPr>
            <a:noAutofit/>
          </a:bodyPr>
          <a:lstStyle>
            <a:lvl1pPr marL="0" indent="0" algn="ctr">
              <a:lnSpc>
                <a:spcPct val="100000"/>
              </a:lnSpc>
              <a:spcBef>
                <a:spcPts val="0"/>
              </a:spcBef>
              <a:buNone/>
              <a:defRPr sz="2400"/>
            </a:lvl1pPr>
          </a:lstStyle>
          <a:p>
            <a:pPr lvl="0"/>
            <a:r>
              <a:rPr lang="en-US"/>
              <a:t>Click to edit Master text styles</a:t>
            </a:r>
          </a:p>
        </p:txBody>
      </p:sp>
      <p:sp>
        <p:nvSpPr>
          <p:cNvPr id="15" name="Freeform 14">
            <a:extLst>
              <a:ext uri="{FF2B5EF4-FFF2-40B4-BE49-F238E27FC236}">
                <a16:creationId xmlns:a16="http://schemas.microsoft.com/office/drawing/2014/main" id="{8347EC51-325C-42B4-A990-0B30612E8B72}"/>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8594863-D0C7-4500-9391-F7CADBC1B575}"/>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3">
            <a:extLst>
              <a:ext uri="{FF2B5EF4-FFF2-40B4-BE49-F238E27FC236}">
                <a16:creationId xmlns:a16="http://schemas.microsoft.com/office/drawing/2014/main" id="{D331E5DD-E7A4-4494-ADAC-2CB1666AA854}"/>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8" name="Picture 17">
            <a:extLst>
              <a:ext uri="{FF2B5EF4-FFF2-40B4-BE49-F238E27FC236}">
                <a16:creationId xmlns:a16="http://schemas.microsoft.com/office/drawing/2014/main" id="{11BB2A03-DE4D-4110-9AF9-47CC9C8282EC}"/>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9" name="Slide Number Placeholder 5">
            <a:extLst>
              <a:ext uri="{FF2B5EF4-FFF2-40B4-BE49-F238E27FC236}">
                <a16:creationId xmlns:a16="http://schemas.microsoft.com/office/drawing/2014/main" id="{CAF23DC1-D980-4492-862C-3CA17D8AB573}"/>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5547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20830160-1A48-4643-9755-F616CBAC3D8C}"/>
              </a:ext>
            </a:extLst>
          </p:cNvPr>
          <p:cNvSpPr>
            <a:spLocks noGrp="1"/>
          </p:cNvSpPr>
          <p:nvPr>
            <p:ph type="body" sz="quarter" idx="12"/>
          </p:nvPr>
        </p:nvSpPr>
        <p:spPr>
          <a:xfrm>
            <a:off x="7476467" y="2079235"/>
            <a:ext cx="4233672" cy="1353312"/>
          </a:xfrm>
        </p:spPr>
        <p:txBody>
          <a:bodyPr/>
          <a:lstStyle>
            <a:lvl1pPr marL="0" indent="0" algn="ctr">
              <a:lnSpc>
                <a:spcPct val="100000"/>
              </a:lnSpc>
              <a:spcBef>
                <a:spcPts val="0"/>
              </a:spcBef>
              <a:buNone/>
              <a:defRPr/>
            </a:lvl1pPr>
          </a:lstStyle>
          <a:p>
            <a:pPr lvl="0"/>
            <a:r>
              <a:rPr lang="en-US"/>
              <a:t>Click to edit Master text styles</a:t>
            </a:r>
          </a:p>
        </p:txBody>
      </p:sp>
      <p:sp>
        <p:nvSpPr>
          <p:cNvPr id="11" name="Text Placeholder 16">
            <a:extLst>
              <a:ext uri="{FF2B5EF4-FFF2-40B4-BE49-F238E27FC236}">
                <a16:creationId xmlns:a16="http://schemas.microsoft.com/office/drawing/2014/main" id="{3E1D78DE-129C-4089-9A2C-97117DDCB96C}"/>
              </a:ext>
            </a:extLst>
          </p:cNvPr>
          <p:cNvSpPr>
            <a:spLocks noGrp="1"/>
          </p:cNvSpPr>
          <p:nvPr>
            <p:ph type="body" sz="quarter" idx="13"/>
          </p:nvPr>
        </p:nvSpPr>
        <p:spPr>
          <a:xfrm>
            <a:off x="8891003" y="3468766"/>
            <a:ext cx="1409839" cy="1015341"/>
          </a:xfrm>
        </p:spPr>
        <p:txBody>
          <a:bodyPr/>
          <a:lstStyle>
            <a:lvl1pPr marL="0" indent="0" algn="ctr">
              <a:lnSpc>
                <a:spcPct val="100000"/>
              </a:lnSpc>
              <a:spcBef>
                <a:spcPts val="0"/>
              </a:spcBef>
              <a:buNone/>
              <a:defRPr/>
            </a:lvl1pPr>
          </a:lstStyle>
          <a:p>
            <a:pPr lvl="0"/>
            <a:r>
              <a:rPr lang="en-US"/>
              <a:t>Click to edit Master text styles</a:t>
            </a:r>
          </a:p>
        </p:txBody>
      </p:sp>
      <p:sp>
        <p:nvSpPr>
          <p:cNvPr id="12" name="Text Placeholder 18">
            <a:extLst>
              <a:ext uri="{FF2B5EF4-FFF2-40B4-BE49-F238E27FC236}">
                <a16:creationId xmlns:a16="http://schemas.microsoft.com/office/drawing/2014/main" id="{1423F4F3-6B8E-4E47-8915-AAE884083B72}"/>
              </a:ext>
            </a:extLst>
          </p:cNvPr>
          <p:cNvSpPr>
            <a:spLocks noGrp="1"/>
          </p:cNvSpPr>
          <p:nvPr>
            <p:ph type="body" sz="quarter" idx="14"/>
          </p:nvPr>
        </p:nvSpPr>
        <p:spPr>
          <a:xfrm>
            <a:off x="8891003" y="4528639"/>
            <a:ext cx="1410006" cy="1015341"/>
          </a:xfrm>
        </p:spPr>
        <p:txBody>
          <a:bodyPr/>
          <a:lstStyle>
            <a:lvl1pPr marL="0" indent="0" algn="ctr">
              <a:lnSpc>
                <a:spcPct val="100000"/>
              </a:lnSpc>
              <a:spcBef>
                <a:spcPts val="0"/>
              </a:spcBef>
              <a:buNone/>
              <a:defRPr/>
            </a:lvl1pPr>
          </a:lstStyle>
          <a:p>
            <a:pPr lvl="0"/>
            <a:r>
              <a:rPr lang="en-US"/>
              <a:t>Click to edit Master text styles</a:t>
            </a:r>
          </a:p>
        </p:txBody>
      </p:sp>
      <p:sp>
        <p:nvSpPr>
          <p:cNvPr id="15" name="Freeform 14">
            <a:extLst>
              <a:ext uri="{FF2B5EF4-FFF2-40B4-BE49-F238E27FC236}">
                <a16:creationId xmlns:a16="http://schemas.microsoft.com/office/drawing/2014/main" id="{E2175613-B6D6-4F6C-ACAB-2F64A9674EF7}"/>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D3195E-4A09-4EBA-95A0-132E10F314C6}"/>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3">
            <a:extLst>
              <a:ext uri="{FF2B5EF4-FFF2-40B4-BE49-F238E27FC236}">
                <a16:creationId xmlns:a16="http://schemas.microsoft.com/office/drawing/2014/main" id="{5C654DFE-63AF-4B47-9BBC-F5A08C188B3E}"/>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8" name="Picture 17">
            <a:extLst>
              <a:ext uri="{FF2B5EF4-FFF2-40B4-BE49-F238E27FC236}">
                <a16:creationId xmlns:a16="http://schemas.microsoft.com/office/drawing/2014/main" id="{C5B76929-4256-4492-B944-41A04AB995DD}"/>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9" name="Slide Number Placeholder 5">
            <a:extLst>
              <a:ext uri="{FF2B5EF4-FFF2-40B4-BE49-F238E27FC236}">
                <a16:creationId xmlns:a16="http://schemas.microsoft.com/office/drawing/2014/main" id="{EA38C4B1-7CC9-4A18-95E9-C8A2224CAAD5}"/>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 Box 2">
            <a:extLst>
              <a:ext uri="{FF2B5EF4-FFF2-40B4-BE49-F238E27FC236}">
                <a16:creationId xmlns:a16="http://schemas.microsoft.com/office/drawing/2014/main" id="{4CDFB0C5-FC1F-4A3C-BC24-756E84F51729}"/>
              </a:ext>
            </a:extLst>
          </p:cNvPr>
          <p:cNvSpPr txBox="1">
            <a:spLocks noChangeArrowheads="1"/>
          </p:cNvSpPr>
          <p:nvPr userDrawn="1"/>
        </p:nvSpPr>
        <p:spPr bwMode="auto">
          <a:xfrm>
            <a:off x="1010093" y="6296454"/>
            <a:ext cx="999306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0" i="0" u="none" strike="noStrike" kern="1200" cap="none" spc="0" normalizeH="0" baseline="0" noProof="0">
                <a:ln>
                  <a:noFill/>
                </a:ln>
                <a:solidFill>
                  <a:prstClr val="white"/>
                </a:solidFill>
                <a:effectLst/>
                <a:uLnTx/>
                <a:uFillTx/>
                <a:latin typeface="Arial" pitchFamily="34" charset="0"/>
                <a:ea typeface="SimSun" pitchFamily="2" charset="-122"/>
                <a:cs typeface="+mn-cs"/>
              </a:rPr>
              <a:t>Rounding may cause percentages to total more or less than 100.</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54864" y="1298448"/>
            <a:ext cx="9153144" cy="49834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0182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20830160-1A48-4643-9755-F616CBAC3D8C}"/>
              </a:ext>
            </a:extLst>
          </p:cNvPr>
          <p:cNvSpPr>
            <a:spLocks noGrp="1"/>
          </p:cNvSpPr>
          <p:nvPr>
            <p:ph type="body" sz="quarter" idx="12"/>
          </p:nvPr>
        </p:nvSpPr>
        <p:spPr>
          <a:xfrm>
            <a:off x="7050024" y="1472184"/>
            <a:ext cx="5138928" cy="320040"/>
          </a:xfrm>
        </p:spPr>
        <p:txBody>
          <a:bodyPr>
            <a:noAutofit/>
          </a:bodyPr>
          <a:lstStyle>
            <a:lvl1pPr marL="0" indent="0" algn="ctr">
              <a:lnSpc>
                <a:spcPct val="80000"/>
              </a:lnSpc>
              <a:spcBef>
                <a:spcPts val="0"/>
              </a:spcBef>
              <a:buNone/>
              <a:defRPr sz="2400"/>
            </a:lvl1pPr>
          </a:lstStyle>
          <a:p>
            <a:pPr lvl="0"/>
            <a:r>
              <a:rPr lang="en-US"/>
              <a:t>Click to edit Master text styles</a:t>
            </a:r>
          </a:p>
        </p:txBody>
      </p:sp>
      <p:sp>
        <p:nvSpPr>
          <p:cNvPr id="11" name="Text Placeholder 16">
            <a:extLst>
              <a:ext uri="{FF2B5EF4-FFF2-40B4-BE49-F238E27FC236}">
                <a16:creationId xmlns:a16="http://schemas.microsoft.com/office/drawing/2014/main" id="{3E1D78DE-129C-4089-9A2C-97117DDCB96C}"/>
              </a:ext>
            </a:extLst>
          </p:cNvPr>
          <p:cNvSpPr>
            <a:spLocks noGrp="1"/>
          </p:cNvSpPr>
          <p:nvPr>
            <p:ph type="body" sz="quarter" idx="13"/>
          </p:nvPr>
        </p:nvSpPr>
        <p:spPr>
          <a:xfrm>
            <a:off x="7050024" y="1792224"/>
            <a:ext cx="5138928" cy="1271016"/>
          </a:xfrm>
        </p:spPr>
        <p:txBody>
          <a:bodyPr>
            <a:normAutofit/>
          </a:bodyPr>
          <a:lstStyle>
            <a:lvl1pPr marL="0" indent="0" algn="l">
              <a:lnSpc>
                <a:spcPct val="100000"/>
              </a:lnSpc>
              <a:spcBef>
                <a:spcPts val="0"/>
              </a:spcBef>
              <a:buNone/>
              <a:defRPr sz="2400"/>
            </a:lvl1pPr>
          </a:lstStyle>
          <a:p>
            <a:pPr lvl="0"/>
            <a:r>
              <a:rPr lang="en-US"/>
              <a:t>Click to edit Master text styles</a:t>
            </a:r>
          </a:p>
        </p:txBody>
      </p:sp>
      <p:sp>
        <p:nvSpPr>
          <p:cNvPr id="12" name="Text Placeholder 18">
            <a:extLst>
              <a:ext uri="{FF2B5EF4-FFF2-40B4-BE49-F238E27FC236}">
                <a16:creationId xmlns:a16="http://schemas.microsoft.com/office/drawing/2014/main" id="{1423F4F3-6B8E-4E47-8915-AAE884083B72}"/>
              </a:ext>
            </a:extLst>
          </p:cNvPr>
          <p:cNvSpPr>
            <a:spLocks noGrp="1"/>
          </p:cNvSpPr>
          <p:nvPr>
            <p:ph type="body" sz="quarter" idx="14"/>
          </p:nvPr>
        </p:nvSpPr>
        <p:spPr>
          <a:xfrm>
            <a:off x="7050024" y="2935224"/>
            <a:ext cx="5138928" cy="1271016"/>
          </a:xfrm>
        </p:spPr>
        <p:txBody>
          <a:bodyPr>
            <a:normAutofit/>
          </a:bodyPr>
          <a:lstStyle>
            <a:lvl1pPr marL="0" indent="0" algn="l">
              <a:lnSpc>
                <a:spcPct val="100000"/>
              </a:lnSpc>
              <a:spcBef>
                <a:spcPts val="0"/>
              </a:spcBef>
              <a:buNone/>
              <a:defRPr sz="2400"/>
            </a:lvl1pPr>
          </a:lstStyle>
          <a:p>
            <a:pPr lvl="0"/>
            <a:r>
              <a:rPr lang="en-US"/>
              <a:t>Click to edit Master text styles</a:t>
            </a:r>
          </a:p>
        </p:txBody>
      </p:sp>
      <p:sp>
        <p:nvSpPr>
          <p:cNvPr id="15" name="Freeform 14">
            <a:extLst>
              <a:ext uri="{FF2B5EF4-FFF2-40B4-BE49-F238E27FC236}">
                <a16:creationId xmlns:a16="http://schemas.microsoft.com/office/drawing/2014/main" id="{178F6A27-E48B-477F-A7DE-BC6E6DBE733C}"/>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53E7C50-1030-4703-9655-561234927657}"/>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3">
            <a:extLst>
              <a:ext uri="{FF2B5EF4-FFF2-40B4-BE49-F238E27FC236}">
                <a16:creationId xmlns:a16="http://schemas.microsoft.com/office/drawing/2014/main" id="{E1D94989-E2AF-41B9-980D-61D9F96D8FBB}"/>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8" name="Picture 17">
            <a:extLst>
              <a:ext uri="{FF2B5EF4-FFF2-40B4-BE49-F238E27FC236}">
                <a16:creationId xmlns:a16="http://schemas.microsoft.com/office/drawing/2014/main" id="{21BD6C4D-3EEC-45BD-BE6A-43BC08EE839F}"/>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9" name="Slide Number Placeholder 5">
            <a:extLst>
              <a:ext uri="{FF2B5EF4-FFF2-40B4-BE49-F238E27FC236}">
                <a16:creationId xmlns:a16="http://schemas.microsoft.com/office/drawing/2014/main" id="{37C3FCCC-03E0-45F1-BAAE-23E44FB388D3}"/>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 Box 2">
            <a:extLst>
              <a:ext uri="{FF2B5EF4-FFF2-40B4-BE49-F238E27FC236}">
                <a16:creationId xmlns:a16="http://schemas.microsoft.com/office/drawing/2014/main" id="{3E41D10D-9E79-4C0F-B86D-1BEA0688EBF4}"/>
              </a:ext>
            </a:extLst>
          </p:cNvPr>
          <p:cNvSpPr txBox="1">
            <a:spLocks noChangeArrowheads="1"/>
          </p:cNvSpPr>
          <p:nvPr userDrawn="1"/>
        </p:nvSpPr>
        <p:spPr bwMode="auto">
          <a:xfrm>
            <a:off x="1010093" y="6296454"/>
            <a:ext cx="999306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0" i="0" u="none" strike="noStrike" kern="1200" cap="none" spc="0" normalizeH="0" baseline="0" noProof="0">
                <a:ln>
                  <a:noFill/>
                </a:ln>
                <a:solidFill>
                  <a:prstClr val="white"/>
                </a:solidFill>
                <a:effectLst/>
                <a:uLnTx/>
                <a:uFillTx/>
                <a:latin typeface="Arial" pitchFamily="34" charset="0"/>
                <a:ea typeface="SimSun" pitchFamily="2" charset="-122"/>
                <a:cs typeface="+mn-cs"/>
              </a:rPr>
              <a:t>Rounding may cause percentages to total more or less than 100.</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310896" y="1335024"/>
            <a:ext cx="8193024" cy="495604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475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reeform 14">
            <a:extLst>
              <a:ext uri="{FF2B5EF4-FFF2-40B4-BE49-F238E27FC236}">
                <a16:creationId xmlns:a16="http://schemas.microsoft.com/office/drawing/2014/main" id="{B55A1828-2A21-4637-8B99-C45EF9B7742C}"/>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76E724A-35E1-4EE2-ACAB-8F8F0F61C104}"/>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F4E37B49-BFDF-4E77-BCE9-A19B5411F043}"/>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5" name="Picture 14">
            <a:extLst>
              <a:ext uri="{FF2B5EF4-FFF2-40B4-BE49-F238E27FC236}">
                <a16:creationId xmlns:a16="http://schemas.microsoft.com/office/drawing/2014/main" id="{5B5B2E71-8EB3-40E6-8C1D-8D89B7FBA099}"/>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6" name="Slide Number Placeholder 5">
            <a:extLst>
              <a:ext uri="{FF2B5EF4-FFF2-40B4-BE49-F238E27FC236}">
                <a16:creationId xmlns:a16="http://schemas.microsoft.com/office/drawing/2014/main" id="{BF0E3A06-A39C-4508-AC35-43CFF40208F7}"/>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Placeholder 14">
            <a:extLst>
              <a:ext uri="{FF2B5EF4-FFF2-40B4-BE49-F238E27FC236}">
                <a16:creationId xmlns:a16="http://schemas.microsoft.com/office/drawing/2014/main" id="{2523FF7B-BDF8-4A7A-84DB-34FD8F5F36B3}"/>
              </a:ext>
            </a:extLst>
          </p:cNvPr>
          <p:cNvSpPr>
            <a:spLocks noGrp="1"/>
          </p:cNvSpPr>
          <p:nvPr>
            <p:ph type="body" sz="quarter" idx="13"/>
          </p:nvPr>
        </p:nvSpPr>
        <p:spPr>
          <a:xfrm>
            <a:off x="2916936" y="6328986"/>
            <a:ext cx="6345936" cy="320040"/>
          </a:xfrm>
        </p:spPr>
        <p:txBody>
          <a:bodyPr>
            <a:normAutofit/>
          </a:bodyPr>
          <a:lstStyle>
            <a:lvl1pPr marL="0" indent="0" algn="ctr">
              <a:buNone/>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79912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344168"/>
            <a:ext cx="10515600" cy="48701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4">
            <a:extLst>
              <a:ext uri="{FF2B5EF4-FFF2-40B4-BE49-F238E27FC236}">
                <a16:creationId xmlns:a16="http://schemas.microsoft.com/office/drawing/2014/main" id="{AD826D12-362C-487C-A340-EBC0AD1753B3}"/>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C90B14-6734-4E1E-94EB-9D90686DB79A}"/>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03D9E101-BCE1-444F-8E57-7C432779FA85}"/>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3" name="Picture 12">
            <a:extLst>
              <a:ext uri="{FF2B5EF4-FFF2-40B4-BE49-F238E27FC236}">
                <a16:creationId xmlns:a16="http://schemas.microsoft.com/office/drawing/2014/main" id="{122B1380-B3C2-4BDC-8546-AB8D271645A0}"/>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5" name="Slide Number Placeholder 5">
            <a:extLst>
              <a:ext uri="{FF2B5EF4-FFF2-40B4-BE49-F238E27FC236}">
                <a16:creationId xmlns:a16="http://schemas.microsoft.com/office/drawing/2014/main" id="{FB53C410-85D8-4035-96F7-62B68B7A7E2C}"/>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8951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a:xfrm>
            <a:off x="838200" y="1298448"/>
            <a:ext cx="10515600" cy="487375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4">
            <a:extLst>
              <a:ext uri="{FF2B5EF4-FFF2-40B4-BE49-F238E27FC236}">
                <a16:creationId xmlns:a16="http://schemas.microsoft.com/office/drawing/2014/main" id="{6A3CFBE4-1CEA-447F-AF96-1ED718FA458B}"/>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9B9010A-41C8-4970-95D5-F189D365675A}"/>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282F97C7-A7BF-40CF-B890-586843EAD1CB}"/>
              </a:ext>
            </a:extLst>
          </p:cNvPr>
          <p:cNvSpPr>
            <a:spLocks noGrp="1"/>
          </p:cNvSpPr>
          <p:nvPr>
            <p:ph type="title"/>
          </p:nvPr>
        </p:nvSpPr>
        <p:spPr>
          <a:xfrm>
            <a:off x="680321" y="237061"/>
            <a:ext cx="10888224" cy="1080938"/>
          </a:xfrm>
        </p:spPr>
        <p:txBody>
          <a:bodyPr/>
          <a:lstStyle>
            <a:lvl1pPr algn="ctr">
              <a:defRPr>
                <a:solidFill>
                  <a:schemeClr val="bg1"/>
                </a:solidFill>
              </a:defRPr>
            </a:lvl1pPr>
          </a:lstStyle>
          <a:p>
            <a:r>
              <a:rPr lang="en-US">
                <a:latin typeface="Arial Black" panose="020B0A04020102020204" pitchFamily="34" charset="0"/>
              </a:rPr>
              <a:t>Click to edit Master title style</a:t>
            </a:r>
          </a:p>
        </p:txBody>
      </p:sp>
      <p:pic>
        <p:nvPicPr>
          <p:cNvPr id="13" name="Picture 12">
            <a:extLst>
              <a:ext uri="{FF2B5EF4-FFF2-40B4-BE49-F238E27FC236}">
                <a16:creationId xmlns:a16="http://schemas.microsoft.com/office/drawing/2014/main" id="{41DD64F0-D688-486D-B49F-25D55E0B5E18}"/>
              </a:ext>
            </a:extLst>
          </p:cNvPr>
          <p:cNvPicPr>
            <a:picLocks noChangeAspect="1"/>
          </p:cNvPicPr>
          <p:nvPr userDrawn="1"/>
        </p:nvPicPr>
        <p:blipFill>
          <a:blip r:embed="rId2"/>
          <a:stretch>
            <a:fillRect/>
          </a:stretch>
        </p:blipFill>
        <p:spPr>
          <a:xfrm>
            <a:off x="680321" y="6214320"/>
            <a:ext cx="742079" cy="406619"/>
          </a:xfrm>
          <a:prstGeom prst="rect">
            <a:avLst/>
          </a:prstGeom>
        </p:spPr>
      </p:pic>
      <p:sp>
        <p:nvSpPr>
          <p:cNvPr id="15" name="Slide Number Placeholder 5">
            <a:extLst>
              <a:ext uri="{FF2B5EF4-FFF2-40B4-BE49-F238E27FC236}">
                <a16:creationId xmlns:a16="http://schemas.microsoft.com/office/drawing/2014/main" id="{B1251BB2-483D-4F95-B4EB-EC26C62C8278}"/>
              </a:ext>
            </a:extLst>
          </p:cNvPr>
          <p:cNvSpPr txBox="1">
            <a:spLocks/>
          </p:cNvSpPr>
          <p:nvPr userDrawn="1"/>
        </p:nvSpPr>
        <p:spPr>
          <a:xfrm>
            <a:off x="11037455" y="6109530"/>
            <a:ext cx="997527" cy="539496"/>
          </a:xfrm>
          <a:prstGeom prst="rect">
            <a:avLst/>
          </a:prstGeom>
        </p:spPr>
        <p:txBody>
          <a:bodyPr vert="horz" lIns="91440" tIns="45720" rIns="91440" bIns="45720" rtlCol="0" anchor="ctr"/>
          <a:lstStyle>
            <a:defPPr>
              <a:defRPr lang="en-US"/>
            </a:defPPr>
            <a:lvl1pPr marL="0" algn="ctr"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96BAB28-CD62-4311-AAB0-92BB6F408361}" type="slidenum">
              <a:rPr kumimoji="0" lang="en-US"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8368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ODS Layout 1">
    <p:spTree>
      <p:nvGrpSpPr>
        <p:cNvPr id="1" name=""/>
        <p:cNvGrpSpPr/>
        <p:nvPr/>
      </p:nvGrpSpPr>
      <p:grpSpPr>
        <a:xfrm>
          <a:off x="0" y="0"/>
          <a:ext cx="0" cy="0"/>
          <a:chOff x="0" y="0"/>
          <a:chExt cx="0" cy="0"/>
        </a:xfrm>
      </p:grpSpPr>
      <p:sp>
        <p:nvSpPr>
          <p:cNvPr id="2" name="Title 1"/>
          <p:cNvSpPr>
            <a:spLocks noGrp="1"/>
          </p:cNvSpPr>
          <p:nvPr>
            <p:ph type="title" idx="1"/>
          </p:nvPr>
        </p:nvSpPr>
        <p:spPr>
          <a:xfrm>
            <a:off x="228600" y="228600"/>
            <a:ext cx="11734165" cy="477520"/>
          </a:xfrm>
        </p:spPr>
        <p:txBody>
          <a:bodyPr/>
          <a:lstStyle/>
          <a:p>
            <a:r>
              <a:rPr lang="en-US"/>
              <a:t>Click to add title</a:t>
            </a:r>
          </a:p>
        </p:txBody>
      </p:sp>
      <p:sp>
        <p:nvSpPr>
          <p:cNvPr id="3" name="Table Placeholder 1"/>
          <p:cNvSpPr>
            <a:spLocks noGrp="1"/>
          </p:cNvSpPr>
          <p:nvPr>
            <p:ph type="tbl" idx="2"/>
          </p:nvPr>
        </p:nvSpPr>
        <p:spPr>
          <a:xfrm>
            <a:off x="516890" y="769620"/>
            <a:ext cx="11156950" cy="5290820"/>
          </a:xfrm>
        </p:spPr>
      </p:sp>
    </p:spTree>
    <p:extLst>
      <p:ext uri="{BB962C8B-B14F-4D97-AF65-F5344CB8AC3E}">
        <p14:creationId xmlns:p14="http://schemas.microsoft.com/office/powerpoint/2010/main" val="10716640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ODS Layout 2">
    <p:spTree>
      <p:nvGrpSpPr>
        <p:cNvPr id="1" name=""/>
        <p:cNvGrpSpPr/>
        <p:nvPr/>
      </p:nvGrpSpPr>
      <p:grpSpPr>
        <a:xfrm>
          <a:off x="0" y="0"/>
          <a:ext cx="0" cy="0"/>
          <a:chOff x="0" y="0"/>
          <a:chExt cx="0" cy="0"/>
        </a:xfrm>
      </p:grpSpPr>
      <p:sp>
        <p:nvSpPr>
          <p:cNvPr id="2" name="Title 1"/>
          <p:cNvSpPr>
            <a:spLocks noGrp="1"/>
          </p:cNvSpPr>
          <p:nvPr>
            <p:ph type="title" idx="1"/>
          </p:nvPr>
        </p:nvSpPr>
        <p:spPr>
          <a:xfrm>
            <a:off x="228600" y="228600"/>
            <a:ext cx="11734165" cy="419100"/>
          </a:xfrm>
        </p:spPr>
        <p:txBody>
          <a:bodyPr/>
          <a:lstStyle/>
          <a:p>
            <a:r>
              <a:rPr lang="en-US"/>
              <a:t>Click to add title</a:t>
            </a:r>
          </a:p>
        </p:txBody>
      </p:sp>
      <p:sp>
        <p:nvSpPr>
          <p:cNvPr id="3" name="Title 2"/>
          <p:cNvSpPr>
            <a:spLocks noGrp="1"/>
          </p:cNvSpPr>
          <p:nvPr>
            <p:ph type="title" idx="2"/>
          </p:nvPr>
        </p:nvSpPr>
        <p:spPr>
          <a:xfrm>
            <a:off x="228600" y="647700"/>
            <a:ext cx="11734165" cy="419100"/>
          </a:xfrm>
        </p:spPr>
        <p:txBody>
          <a:bodyPr/>
          <a:lstStyle/>
          <a:p>
            <a:r>
              <a:rPr lang="en-US"/>
              <a:t>Click to add subtitle</a:t>
            </a:r>
          </a:p>
        </p:txBody>
      </p:sp>
      <p:sp>
        <p:nvSpPr>
          <p:cNvPr id="4" name="Table Placeholder 1"/>
          <p:cNvSpPr>
            <a:spLocks noGrp="1"/>
          </p:cNvSpPr>
          <p:nvPr>
            <p:ph type="tbl" idx="3"/>
          </p:nvPr>
        </p:nvSpPr>
        <p:spPr>
          <a:xfrm>
            <a:off x="768350" y="1130300"/>
            <a:ext cx="10654030" cy="4824730"/>
          </a:xfrm>
        </p:spPr>
      </p:sp>
      <p:sp>
        <p:nvSpPr>
          <p:cNvPr id="5" name="Footnote 1"/>
          <p:cNvSpPr>
            <a:spLocks noGrp="1"/>
          </p:cNvSpPr>
          <p:nvPr>
            <p:ph type="ftr" idx="4"/>
          </p:nvPr>
        </p:nvSpPr>
        <p:spPr>
          <a:xfrm>
            <a:off x="228600" y="6385560"/>
            <a:ext cx="11734165" cy="243840"/>
          </a:xfrm>
        </p:spPr>
        <p:txBody>
          <a:bodyPr/>
          <a:lstStyle/>
          <a:p>
            <a:r>
              <a:rPr lang="en-US"/>
              <a:t>Footer</a:t>
            </a:r>
          </a:p>
        </p:txBody>
      </p:sp>
    </p:spTree>
    <p:extLst>
      <p:ext uri="{BB962C8B-B14F-4D97-AF65-F5344CB8AC3E}">
        <p14:creationId xmlns:p14="http://schemas.microsoft.com/office/powerpoint/2010/main" val="2599143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041D5-4469-F5D2-ED1C-5D8F870F4D5E}"/>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3" name="Footer Placeholder 2">
            <a:extLst>
              <a:ext uri="{FF2B5EF4-FFF2-40B4-BE49-F238E27FC236}">
                <a16:creationId xmlns:a16="http://schemas.microsoft.com/office/drawing/2014/main" id="{179D3D1C-266A-6823-8185-DCC01DFC69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37BB8D-028F-A6F5-2F45-7A131F1B13F7}"/>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169744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9132-BD73-BBD4-4950-CD38A13E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21BA47-FAB1-C9CC-D659-2D2E6E8F1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E97D1-783E-2F3D-1EE0-84FFE52EA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83BA-FE97-E590-D5DF-6D2489F77652}"/>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6" name="Footer Placeholder 5">
            <a:extLst>
              <a:ext uri="{FF2B5EF4-FFF2-40B4-BE49-F238E27FC236}">
                <a16:creationId xmlns:a16="http://schemas.microsoft.com/office/drawing/2014/main" id="{99868C2D-B779-0D9E-4FBB-2E30B305C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35912-250D-E5C4-7CEF-05EA2DB3D8E4}"/>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140488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A936-CF17-B6FD-25D0-789C47301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E5E105-7C5E-586F-DFD8-3AC873CD2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1F59-635B-9C76-7CCD-0757312D9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A2C4C-8C02-7886-C2FC-CD571E9E266C}"/>
              </a:ext>
            </a:extLst>
          </p:cNvPr>
          <p:cNvSpPr>
            <a:spLocks noGrp="1"/>
          </p:cNvSpPr>
          <p:nvPr>
            <p:ph type="dt" sz="half" idx="10"/>
          </p:nvPr>
        </p:nvSpPr>
        <p:spPr/>
        <p:txBody>
          <a:bodyPr/>
          <a:lstStyle/>
          <a:p>
            <a:fld id="{9737927D-7D35-CA4C-BB1F-0B88BFDAE992}" type="datetimeFigureOut">
              <a:rPr lang="en-US" smtClean="0"/>
              <a:t>2/13/2024</a:t>
            </a:fld>
            <a:endParaRPr lang="en-US"/>
          </a:p>
        </p:txBody>
      </p:sp>
      <p:sp>
        <p:nvSpPr>
          <p:cNvPr id="6" name="Footer Placeholder 5">
            <a:extLst>
              <a:ext uri="{FF2B5EF4-FFF2-40B4-BE49-F238E27FC236}">
                <a16:creationId xmlns:a16="http://schemas.microsoft.com/office/drawing/2014/main" id="{75BFD829-1F43-C0C2-E425-906D7C9F7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4DF7D-D6AC-20D4-9F1C-3C35D2A70897}"/>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220468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5.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19C7AD-E0EB-C643-64F6-B6A5AAADC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439A4-01CB-27C6-26CD-C477FBBDB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3C07D-C0E9-6A86-1353-54A5AAE4D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737927D-7D35-CA4C-BB1F-0B88BFDAE992}" type="datetimeFigureOut">
              <a:rPr lang="en-US" smtClean="0"/>
              <a:pPr/>
              <a:t>2/13/2024</a:t>
            </a:fld>
            <a:endParaRPr lang="en-US"/>
          </a:p>
        </p:txBody>
      </p:sp>
      <p:sp>
        <p:nvSpPr>
          <p:cNvPr id="5" name="Footer Placeholder 4">
            <a:extLst>
              <a:ext uri="{FF2B5EF4-FFF2-40B4-BE49-F238E27FC236}">
                <a16:creationId xmlns:a16="http://schemas.microsoft.com/office/drawing/2014/main" id="{B50AA06B-7024-46DC-DC79-3655C1F6E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08F8D3B2-48CB-D6D6-D138-D6B976414B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55569EE-93F3-BE4F-9AA4-274BB4222FB7}" type="slidenum">
              <a:rPr lang="en-US" smtClean="0"/>
              <a:pPr/>
              <a:t>‹#›</a:t>
            </a:fld>
            <a:endParaRPr lang="en-US"/>
          </a:p>
        </p:txBody>
      </p:sp>
    </p:spTree>
    <p:extLst>
      <p:ext uri="{BB962C8B-B14F-4D97-AF65-F5344CB8AC3E}">
        <p14:creationId xmlns:p14="http://schemas.microsoft.com/office/powerpoint/2010/main" val="2302436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704" r:id="rId2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A24830-8569-456B-BFAB-55022A06B19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15235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19C7AD-E0EB-C643-64F6-B6A5AAADC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439A4-01CB-27C6-26CD-C477FBBDB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3C07D-C0E9-6A86-1353-54A5AAE4D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B50AA06B-7024-46DC-DC79-3655C1F6E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08F8D3B2-48CB-D6D6-D138-D6B976414B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20277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A24830-8569-456B-BFAB-55022A06B19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31721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19C7AD-E0EB-C643-64F6-B6A5AAADC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439A4-01CB-27C6-26CD-C477FBBDB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endParaRPr lang="en-US"/>
          </a:p>
        </p:txBody>
      </p:sp>
      <p:sp>
        <p:nvSpPr>
          <p:cNvPr id="4" name="Date Placeholder 3">
            <a:extLst>
              <a:ext uri="{FF2B5EF4-FFF2-40B4-BE49-F238E27FC236}">
                <a16:creationId xmlns:a16="http://schemas.microsoft.com/office/drawing/2014/main" id="{0973C07D-C0E9-6A86-1353-54A5AAE4D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37927D-7D35-CA4C-BB1F-0B88BFDAE992}"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B50AA06B-7024-46DC-DC79-3655C1F6E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08F8D3B2-48CB-D6D6-D138-D6B976414B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5569EE-93F3-BE4F-9AA4-274BB4222FB7}"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748478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3" Type="http://schemas.openxmlformats.org/officeDocument/2006/relationships/hyperlink" Target="https://aidsvu.org/local-data/united-states/south/florida/#prep" TargetMode="External"/><Relationship Id="rId2" Type="http://schemas.openxmlformats.org/officeDocument/2006/relationships/notesSlide" Target="../notesSlides/notesSlide27.xml"/><Relationship Id="rId1" Type="http://schemas.openxmlformats.org/officeDocument/2006/relationships/slideLayout" Target="../slideLayouts/slideLayout63.xml"/><Relationship Id="rId4" Type="http://schemas.openxmlformats.org/officeDocument/2006/relationships/chart" Target="../charts/chart6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chart" Target="../charts/chart6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hyperlink" Target="https://www.hiv.gov/federal-response/ending-the-hiv-epidemic/key-strategie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33.emf"/></Relationships>
</file>

<file path=ppt/slides/_rels/slide1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hyperlink" Target="https://knowyourhivstatus.com/" TargetMode="External"/><Relationship Id="rId2" Type="http://schemas.openxmlformats.org/officeDocument/2006/relationships/hyperlink" Target="https://www.hiv.gov/hiv-basics/overview/about-hiv-and-aids/who-is-at-risk-for-hiv" TargetMode="External"/><Relationship Id="rId1" Type="http://schemas.openxmlformats.org/officeDocument/2006/relationships/slideLayout" Target="../slideLayouts/slideLayout41.xml"/><Relationship Id="rId4" Type="http://schemas.openxmlformats.org/officeDocument/2006/relationships/hyperlink" Target="https://www.flrules.org/gateway/RuleNo.asp?id=64D-3.042"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flhiv.doh.state.fl.us/ClinicSearch/FloridaPrEPnPrEPClinicSearch.aspx/" TargetMode="External"/><Relationship Id="rId2" Type="http://schemas.openxmlformats.org/officeDocument/2006/relationships/hyperlink" Target="https://preplocator.org/" TargetMode="External"/><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2" Type="http://schemas.openxmlformats.org/officeDocument/2006/relationships/hyperlink" Target="http://www.floridahealth.gov/diseases-and-conditions/aids/" TargetMode="External"/><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2" Type="http://schemas.openxmlformats.org/officeDocument/2006/relationships/hyperlink" Target="mailto:DiseaseControl@flhealth.gov" TargetMode="External"/><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8" Type="http://schemas.openxmlformats.org/officeDocument/2006/relationships/hyperlink" Target="https://www.who.int/data/gho/data/themes/hiv-aids" TargetMode="External"/><Relationship Id="rId3" Type="http://schemas.openxmlformats.org/officeDocument/2006/relationships/hyperlink" Target="https://www.flhealthcharts.gov/charts/Default.aspx" TargetMode="External"/><Relationship Id="rId7" Type="http://schemas.openxmlformats.org/officeDocument/2006/relationships/hyperlink" Target="https://www.census.gov/" TargetMode="External"/><Relationship Id="rId2" Type="http://schemas.openxmlformats.org/officeDocument/2006/relationships/hyperlink" Target="http://floridaaids.org/" TargetMode="External"/><Relationship Id="rId1" Type="http://schemas.openxmlformats.org/officeDocument/2006/relationships/slideLayout" Target="../slideLayouts/slideLayout41.xml"/><Relationship Id="rId6" Type="http://schemas.openxmlformats.org/officeDocument/2006/relationships/hyperlink" Target="https://www.cdc.gov/mmwr/index.html" TargetMode="External"/><Relationship Id="rId5" Type="http://schemas.openxmlformats.org/officeDocument/2006/relationships/hyperlink" Target="https://www.cdc.gov/hiv/library/reports/hiv-surveillance.html" TargetMode="External"/><Relationship Id="rId4" Type="http://schemas.openxmlformats.org/officeDocument/2006/relationships/hyperlink" Target="https://gcc02.safelinks.protection.outlook.com/?url=https%3A%2F%2Fwww.flhealthcharts.gov%2FEHE%2FrdPage.aspx%3FrdReport%3DOverview&amp;data=05%7C01%7CAngela.Campbell%40flhealth.gov%7C21d4c1b9d0a34d3dec0c08dbf5be677e%7C28cd8f803c444b2781a0cd2b03a31b8d%7C0%7C0%7C638373970354627351%7CUnknown%7CTWFpbGZsb3d8eyJWIjoiMC4wLjAwMDAiLCJQIjoiV2luMzIiLCJBTiI6Ik1haWwiLCJXVCI6Mn0%3D%7C3000%7C%7C%7C&amp;sdata=0Z6Kd%2FWcsWlXgegOSxlpkMA5cNiOm0h0qNILJCdEIBs%3D&amp;reserved=0"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mailto:Angela.Campbell@flhealth.gov" TargetMode="External"/><Relationship Id="rId3" Type="http://schemas.openxmlformats.org/officeDocument/2006/relationships/hyperlink" Target="http://www.flhealthcharts.com/charts/CommunicableDiseases/default.aspx" TargetMode="External"/><Relationship Id="rId7" Type="http://schemas.openxmlformats.org/officeDocument/2006/relationships/hyperlink" Target="mailto:Colby.Cohen@flheath.gov" TargetMode="External"/><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hyperlink" Target="mailto:Michelle.Battles@flhealth.gov" TargetMode="External"/><Relationship Id="rId5" Type="http://schemas.openxmlformats.org/officeDocument/2006/relationships/hyperlink" Target="mailto:Lorene.Maddox@flhealth.gov" TargetMode="External"/><Relationship Id="rId4" Type="http://schemas.openxmlformats.org/officeDocument/2006/relationships/hyperlink" Target="mailto:Daniel.Grischy@flhealth.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hyperlink" Target="https://www.cdc.gov/hiv/library/reports/hiv-surveillance.html" TargetMode="Externa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hyperlink" Target="https://www.cdc.gov/hiv/library/reports/hiv-surveillance.html"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hyperlink" Target="https://www.cdc.gov/hiv/library/reports/hiv-surveillance.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hyperlink" Target="https://www.cdc.gov/hiv/library/reports/hiv-surveillance.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hiv/library/reports/hiv-surveillance.html" TargetMode="External"/><Relationship Id="rId2" Type="http://schemas.openxmlformats.org/officeDocument/2006/relationships/chart" Target="../charts/chart4.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mmwr/preview/mmwrhtml/mm5521a4.htm"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mmwr/preview/mmwrhtml/00001989.htm" TargetMode="External"/><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hyperlink" Target="https://www.kff.org/global-health-policy/timeline/global-hivaids-timeline/#1994" TargetMode="External"/><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nchhstp/newsroom/2012/FDA-ApprovesDrugStatement.html"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chart" Target="../charts/char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chart" Target="../charts/char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chart" Target="../charts/chart34.xml"/></Relationships>
</file>

<file path=ppt/slides/_rels/slide6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chart" Target="../charts/char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Excel_Worksheet56.xlsx"/><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19DC-98D5-4E98-8DE9-9DE8D0E6CF78}"/>
              </a:ext>
            </a:extLst>
          </p:cNvPr>
          <p:cNvSpPr>
            <a:spLocks noGrp="1"/>
          </p:cNvSpPr>
          <p:nvPr>
            <p:ph type="ctrTitle"/>
          </p:nvPr>
        </p:nvSpPr>
        <p:spPr/>
        <p:txBody>
          <a:bodyPr>
            <a:normAutofit fontScale="90000"/>
          </a:bodyPr>
          <a:lstStyle/>
          <a:p>
            <a:r>
              <a:rPr lang="en-US" sz="5400" b="1">
                <a:latin typeface="Arial" panose="020B0604020202020204" pitchFamily="34" charset="0"/>
                <a:cs typeface="Arial" panose="020B0604020202020204" pitchFamily="34" charset="0"/>
              </a:rPr>
              <a:t>Epidemiology of HIV in Florida, 2022</a:t>
            </a:r>
            <a:br>
              <a:rPr lang="en-US" sz="5400" b="1">
                <a:latin typeface="Arial" panose="020B0604020202020204" pitchFamily="34" charset="0"/>
                <a:cs typeface="Arial" panose="020B0604020202020204" pitchFamily="34" charset="0"/>
              </a:rPr>
            </a:br>
            <a:endParaRPr lang="en-US" sz="2200" b="1"/>
          </a:p>
        </p:txBody>
      </p:sp>
      <p:sp>
        <p:nvSpPr>
          <p:cNvPr id="3" name="Subtitle 2">
            <a:extLst>
              <a:ext uri="{FF2B5EF4-FFF2-40B4-BE49-F238E27FC236}">
                <a16:creationId xmlns:a16="http://schemas.microsoft.com/office/drawing/2014/main" id="{1442C075-AB2E-48B8-92D5-3F04B7CD12B9}"/>
              </a:ext>
            </a:extLst>
          </p:cNvPr>
          <p:cNvSpPr>
            <a:spLocks noGrp="1"/>
          </p:cNvSpPr>
          <p:nvPr>
            <p:ph type="subTitle" idx="1"/>
          </p:nvPr>
        </p:nvSpPr>
        <p:spPr>
          <a:xfrm>
            <a:off x="5956796" y="1955643"/>
            <a:ext cx="6618514" cy="1798420"/>
          </a:xfrm>
        </p:spPr>
        <p:txBody>
          <a:bodyPr>
            <a:normAutofit/>
          </a:bodyPr>
          <a:lstStyle/>
          <a:p>
            <a:pPr algn="l"/>
            <a:r>
              <a:rPr lang="en-US" altLang="en-US">
                <a:latin typeface="Arial" charset="0"/>
                <a:ea typeface="SimSun" pitchFamily="2" charset="-122"/>
              </a:rPr>
              <a:t>HIV/AIDS Section</a:t>
            </a:r>
            <a:br>
              <a:rPr lang="en-US" altLang="en-US">
                <a:latin typeface="Arial" charset="0"/>
                <a:ea typeface="SimSun" pitchFamily="2" charset="-122"/>
              </a:rPr>
            </a:br>
            <a:r>
              <a:rPr lang="en-US" altLang="en-US">
                <a:latin typeface="Arial" charset="0"/>
                <a:ea typeface="SimSun" pitchFamily="2" charset="-122"/>
              </a:rPr>
              <a:t>Bureau of Communicable Diseases</a:t>
            </a:r>
            <a:br>
              <a:rPr lang="en-US">
                <a:latin typeface="Arial" panose="020B0604020202020204" pitchFamily="34" charset="0"/>
                <a:cs typeface="Arial" panose="020B0604020202020204" pitchFamily="34" charset="0"/>
              </a:rPr>
            </a:br>
            <a:r>
              <a:rPr lang="en-US" altLang="en-US">
                <a:latin typeface="Arial" charset="0"/>
                <a:ea typeface="SimSun" pitchFamily="2" charset="-122"/>
              </a:rPr>
              <a:t>Division of Disease Control and Health Protection</a:t>
            </a:r>
            <a:endParaRPr lang="en-US" sz="1800" b="1"/>
          </a:p>
        </p:txBody>
      </p:sp>
      <p:sp>
        <p:nvSpPr>
          <p:cNvPr id="4" name="TextBox 3">
            <a:extLst>
              <a:ext uri="{FF2B5EF4-FFF2-40B4-BE49-F238E27FC236}">
                <a16:creationId xmlns:a16="http://schemas.microsoft.com/office/drawing/2014/main" id="{98192E4B-2536-4E05-89DF-9405C49C90E2}"/>
              </a:ext>
            </a:extLst>
          </p:cNvPr>
          <p:cNvSpPr txBox="1"/>
          <p:nvPr/>
        </p:nvSpPr>
        <p:spPr>
          <a:xfrm>
            <a:off x="9854213" y="6488668"/>
            <a:ext cx="262779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Data as of 6/30/2022</a:t>
            </a:r>
          </a:p>
        </p:txBody>
      </p:sp>
      <p:sp>
        <p:nvSpPr>
          <p:cNvPr id="5" name="Subtitle 2">
            <a:extLst>
              <a:ext uri="{FF2B5EF4-FFF2-40B4-BE49-F238E27FC236}">
                <a16:creationId xmlns:a16="http://schemas.microsoft.com/office/drawing/2014/main" id="{9CABEC6B-5802-4BD3-BA1E-CCDC56BBCA3A}"/>
              </a:ext>
            </a:extLst>
          </p:cNvPr>
          <p:cNvSpPr txBox="1">
            <a:spLocks/>
          </p:cNvSpPr>
          <p:nvPr/>
        </p:nvSpPr>
        <p:spPr>
          <a:xfrm>
            <a:off x="2661522" y="1173525"/>
            <a:ext cx="11494008" cy="70408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4400" kern="1200" cap="small"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rgbClr val="00A0AF"/>
                </a:solidFill>
              </a:rPr>
              <a:t>Department </a:t>
            </a:r>
            <a:r>
              <a:rPr lang="en-US" sz="4800" b="1">
                <a:solidFill>
                  <a:srgbClr val="00A0AF"/>
                </a:solidFill>
              </a:rPr>
              <a:t>of health</a:t>
            </a:r>
            <a:endParaRPr lang="en-US" sz="4800" b="1" dirty="0">
              <a:solidFill>
                <a:srgbClr val="00A0AF"/>
              </a:solidFill>
            </a:endParaRPr>
          </a:p>
        </p:txBody>
      </p:sp>
      <p:sp>
        <p:nvSpPr>
          <p:cNvPr id="6" name="Rectangle 5">
            <a:extLst>
              <a:ext uri="{FF2B5EF4-FFF2-40B4-BE49-F238E27FC236}">
                <a16:creationId xmlns:a16="http://schemas.microsoft.com/office/drawing/2014/main" id="{A8112B53-1EFB-07A4-2D65-7151291BFAAF}"/>
              </a:ext>
            </a:extLst>
          </p:cNvPr>
          <p:cNvSpPr/>
          <p:nvPr/>
        </p:nvSpPr>
        <p:spPr>
          <a:xfrm>
            <a:off x="9865722" y="6464607"/>
            <a:ext cx="2326278"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Data as of 6/30/2023</a:t>
            </a:r>
            <a:endParaRPr lang="en-US" dirty="0"/>
          </a:p>
        </p:txBody>
      </p:sp>
    </p:spTree>
    <p:extLst>
      <p:ext uri="{BB962C8B-B14F-4D97-AF65-F5344CB8AC3E}">
        <p14:creationId xmlns:p14="http://schemas.microsoft.com/office/powerpoint/2010/main" val="362750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a:bodyPr>
          <a:lstStyle/>
          <a:p>
            <a:pPr marL="341313" indent="-341313" defTabSz="457200">
              <a:lnSpc>
                <a:spcPct val="100000"/>
              </a:lnSpc>
              <a:spcBef>
                <a:spcPts val="0"/>
              </a:spcBef>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HIV prevalence data represent PWH living in Florida through the end of the calendar year, regardless of where they were diagnosed.</a:t>
            </a:r>
          </a:p>
          <a:p>
            <a:pPr marL="341313" indent="-341313" defTabSz="457200">
              <a:lnSpc>
                <a:spcPct val="100000"/>
              </a:lnSpc>
              <a:spcBef>
                <a:spcPts val="0"/>
              </a:spcBef>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a:solidFill>
                <a:prstClr val="black"/>
              </a:solidFill>
              <a:latin typeface="Arial" charset="0"/>
              <a:ea typeface="SimSun" pitchFamily="2" charset="-122"/>
            </a:endParaRPr>
          </a:p>
          <a:p>
            <a:pPr marL="341313" indent="-341313" defTabSz="457200">
              <a:lnSpc>
                <a:spcPct val="100000"/>
              </a:lnSpc>
              <a:spcBef>
                <a:spcPts val="0"/>
              </a:spcBef>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For diagnosis data over time, sub-geographical area data exclude Florida Department of Corrections (FDC) and Federal Correctional Institution (FCI) diagnoses. For prevalence data, area and county data include FDC and FCI data.</a:t>
            </a:r>
          </a:p>
          <a:p>
            <a:pPr marL="341313" indent="-341313" defTabSz="457200">
              <a:lnSpc>
                <a:spcPct val="100000"/>
              </a:lnSpc>
              <a:spcBef>
                <a:spcPts val="0"/>
              </a:spcBef>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a:solidFill>
                <a:prstClr val="black"/>
              </a:solidFill>
              <a:latin typeface="Arial" charset="0"/>
              <a:ea typeface="SimSun" pitchFamily="2" charset="-122"/>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Technical Notes, continued</a:t>
            </a:r>
            <a:endParaRPr lang="en-US" sz="4000" b="1"/>
          </a:p>
        </p:txBody>
      </p:sp>
    </p:spTree>
    <p:extLst>
      <p:ext uri="{BB962C8B-B14F-4D97-AF65-F5344CB8AC3E}">
        <p14:creationId xmlns:p14="http://schemas.microsoft.com/office/powerpoint/2010/main" val="23271728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ea typeface="SimSun" pitchFamily="2" charset="-122"/>
                <a:cs typeface="Arial" panose="020B0604020202020204" pitchFamily="34" charset="0"/>
              </a:rPr>
              <a:t>HIV Diagnoses by County of Residence</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panose="020B0604020202020204" pitchFamily="34" charset="0"/>
                <a:ea typeface="SimSun" pitchFamily="2" charset="-122"/>
                <a:cs typeface="Arial" panose="020B0604020202020204" pitchFamily="34" charset="0"/>
              </a:rPr>
              <a:t>and Publicly Funded Registered Testing Sites, 2022, Florida</a:t>
            </a:r>
          </a:p>
        </p:txBody>
      </p:sp>
      <p:sp>
        <p:nvSpPr>
          <p:cNvPr id="4" name="Text Box 1">
            <a:extLst>
              <a:ext uri="{FF2B5EF4-FFF2-40B4-BE49-F238E27FC236}">
                <a16:creationId xmlns:a16="http://schemas.microsoft.com/office/drawing/2014/main" id="{48737E06-A5B9-4767-84FC-74E3BCCBC4A2}"/>
              </a:ext>
            </a:extLst>
          </p:cNvPr>
          <p:cNvSpPr txBox="1">
            <a:spLocks noChangeArrowheads="1"/>
          </p:cNvSpPr>
          <p:nvPr/>
        </p:nvSpPr>
        <p:spPr bwMode="auto">
          <a:xfrm>
            <a:off x="1034920" y="1484911"/>
            <a:ext cx="333271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r>
              <a:rPr lang="en-US" altLang="en-US" sz="2400">
                <a:solidFill>
                  <a:srgbClr val="000000"/>
                </a:solidFill>
                <a:ea typeface="SimSun" pitchFamily="2" charset="-122"/>
              </a:rPr>
              <a:t>HIV Diagnoses</a:t>
            </a:r>
          </a:p>
          <a:p>
            <a:r>
              <a:rPr lang="en-US" altLang="en-US" sz="2400">
                <a:solidFill>
                  <a:srgbClr val="000000"/>
                </a:solidFill>
                <a:ea typeface="SimSun" pitchFamily="2" charset="-122"/>
              </a:rPr>
              <a:t>State Total N=4,606</a:t>
            </a:r>
          </a:p>
        </p:txBody>
      </p:sp>
      <p:sp>
        <p:nvSpPr>
          <p:cNvPr id="5" name="Text Box 1">
            <a:extLst>
              <a:ext uri="{FF2B5EF4-FFF2-40B4-BE49-F238E27FC236}">
                <a16:creationId xmlns:a16="http://schemas.microsoft.com/office/drawing/2014/main" id="{592FD62B-8736-485B-AC0D-F200279F23AD}"/>
              </a:ext>
            </a:extLst>
          </p:cNvPr>
          <p:cNvSpPr txBox="1">
            <a:spLocks noChangeArrowheads="1"/>
          </p:cNvSpPr>
          <p:nvPr/>
        </p:nvSpPr>
        <p:spPr bwMode="auto">
          <a:xfrm>
            <a:off x="996294" y="4539912"/>
            <a:ext cx="4977509"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r>
              <a:rPr lang="en-US" altLang="en-US" sz="2400">
                <a:solidFill>
                  <a:srgbClr val="000000"/>
                </a:solidFill>
                <a:ea typeface="SimSun" pitchFamily="2" charset="-122"/>
              </a:rPr>
              <a:t>Numbers on map are number of registered testing sites from the HIV Counseling and Testing data.</a:t>
            </a:r>
          </a:p>
          <a:p>
            <a:r>
              <a:rPr lang="en-US" altLang="en-US" sz="2400">
                <a:solidFill>
                  <a:srgbClr val="000000"/>
                </a:solidFill>
                <a:ea typeface="SimSun" pitchFamily="2" charset="-122"/>
              </a:rPr>
              <a:t>State Total Sites = 1,598</a:t>
            </a:r>
          </a:p>
        </p:txBody>
      </p:sp>
      <p:pic>
        <p:nvPicPr>
          <p:cNvPr id="6" name="Picture 5">
            <a:extLst>
              <a:ext uri="{FF2B5EF4-FFF2-40B4-BE49-F238E27FC236}">
                <a16:creationId xmlns:a16="http://schemas.microsoft.com/office/drawing/2014/main" id="{5D041215-599D-4EA2-80BF-1F6BF40E8E88}"/>
              </a:ext>
            </a:extLst>
          </p:cNvPr>
          <p:cNvPicPr>
            <a:picLocks noChangeAspect="1"/>
          </p:cNvPicPr>
          <p:nvPr/>
        </p:nvPicPr>
        <p:blipFill rotWithShape="1">
          <a:blip r:embed="rId2"/>
          <a:srcRect l="19095" t="38291" r="52622" b="25039"/>
          <a:stretch/>
        </p:blipFill>
        <p:spPr>
          <a:xfrm>
            <a:off x="543723" y="2318088"/>
            <a:ext cx="2157556" cy="2098963"/>
          </a:xfrm>
          <a:prstGeom prst="rect">
            <a:avLst/>
          </a:prstGeom>
        </p:spPr>
      </p:pic>
      <p:pic>
        <p:nvPicPr>
          <p:cNvPr id="1026" name="Picture 2">
            <a:extLst>
              <a:ext uri="{FF2B5EF4-FFF2-40B4-BE49-F238E27FC236}">
                <a16:creationId xmlns:a16="http://schemas.microsoft.com/office/drawing/2014/main" id="{725FFF22-AEC0-BA76-374A-34F1EE9D4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801" y="1415912"/>
            <a:ext cx="6261123" cy="469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382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fontAlgn="base">
              <a:spcAft>
                <a:spcPct val="0"/>
              </a:spcAft>
            </a:pPr>
            <a:r>
              <a:rPr lang="en-US" altLang="en-US" sz="2800" b="1" dirty="0">
                <a:latin typeface="Arial" panose="020B0604020202020204" pitchFamily="34" charset="0"/>
                <a:ea typeface="SimSun" pitchFamily="2" charset="-122"/>
                <a:cs typeface="Arial" panose="020B0604020202020204" pitchFamily="34" charset="0"/>
              </a:rPr>
              <a:t>Seropositivity</a:t>
            </a:r>
            <a:r>
              <a:rPr lang="en-US" altLang="en-US" sz="2800" b="1" baseline="30000" dirty="0">
                <a:latin typeface="Arial" panose="020B0604020202020204" pitchFamily="34" charset="0"/>
                <a:ea typeface="SimSun" pitchFamily="2" charset="-122"/>
                <a:cs typeface="Arial" panose="020B0604020202020204" pitchFamily="34" charset="0"/>
              </a:rPr>
              <a:t>1</a:t>
            </a:r>
            <a:r>
              <a:rPr lang="en-US" altLang="en-US" sz="2800" b="1" dirty="0">
                <a:latin typeface="Arial" panose="020B0604020202020204" pitchFamily="34" charset="0"/>
                <a:ea typeface="SimSun" pitchFamily="2" charset="-122"/>
                <a:cs typeface="Arial" panose="020B0604020202020204" pitchFamily="34" charset="0"/>
              </a:rPr>
              <a:t> among Males, by Age Group and Race/Ethnicity Florida 2022 (data as of 03/13/2023)</a:t>
            </a:r>
          </a:p>
        </p:txBody>
      </p:sp>
      <p:graphicFrame>
        <p:nvGraphicFramePr>
          <p:cNvPr id="7" name="Chart 6">
            <a:extLst>
              <a:ext uri="{FF2B5EF4-FFF2-40B4-BE49-F238E27FC236}">
                <a16:creationId xmlns:a16="http://schemas.microsoft.com/office/drawing/2014/main" id="{6E5DA703-C4C7-75E7-A604-FA4FE2B96F2F}"/>
              </a:ext>
            </a:extLst>
          </p:cNvPr>
          <p:cNvGraphicFramePr>
            <a:graphicFrameLocks/>
          </p:cNvGraphicFramePr>
          <p:nvPr>
            <p:extLst>
              <p:ext uri="{D42A27DB-BD31-4B8C-83A1-F6EECF244321}">
                <p14:modId xmlns:p14="http://schemas.microsoft.com/office/powerpoint/2010/main" val="128636435"/>
              </p:ext>
            </p:extLst>
          </p:nvPr>
        </p:nvGraphicFramePr>
        <p:xfrm>
          <a:off x="1319469" y="433945"/>
          <a:ext cx="9553061" cy="541369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941EF67-E337-A584-0EBE-78029FAF543C}"/>
              </a:ext>
            </a:extLst>
          </p:cNvPr>
          <p:cNvSpPr txBox="1"/>
          <p:nvPr/>
        </p:nvSpPr>
        <p:spPr>
          <a:xfrm>
            <a:off x="5366157" y="5705973"/>
            <a:ext cx="1459684" cy="338554"/>
          </a:xfrm>
          <a:prstGeom prst="rect">
            <a:avLst/>
          </a:prstGeom>
          <a:noFill/>
        </p:spPr>
        <p:txBody>
          <a:bodyPr wrap="square" rtlCol="0">
            <a:spAutoFit/>
          </a:bodyPr>
          <a:lstStyle/>
          <a:p>
            <a:pPr algn="ctr"/>
            <a:r>
              <a:rPr lang="en-US" sz="1600"/>
              <a:t>Age</a:t>
            </a:r>
          </a:p>
        </p:txBody>
      </p:sp>
      <p:sp>
        <p:nvSpPr>
          <p:cNvPr id="3" name="Text Placeholder 2">
            <a:extLst>
              <a:ext uri="{FF2B5EF4-FFF2-40B4-BE49-F238E27FC236}">
                <a16:creationId xmlns:a16="http://schemas.microsoft.com/office/drawing/2014/main" id="{ED2BE0B4-5D87-DE5F-CF94-8162323CA9E5}"/>
              </a:ext>
            </a:extLst>
          </p:cNvPr>
          <p:cNvSpPr txBox="1">
            <a:spLocks/>
          </p:cNvSpPr>
          <p:nvPr/>
        </p:nvSpPr>
        <p:spPr>
          <a:xfrm>
            <a:off x="680321" y="6172200"/>
            <a:ext cx="10888224" cy="4768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spcBef>
                <a:spcPct val="0"/>
              </a:spcBef>
              <a:spcAft>
                <a:spcPct val="0"/>
              </a:spcAft>
              <a:buClr>
                <a:srgbClr val="000000"/>
              </a:buClr>
              <a:buFont typeface="Times New Roman" pitchFamily="18" charset="0"/>
              <a:buNone/>
            </a:pPr>
            <a:r>
              <a:rPr lang="en-US" altLang="en-US" sz="1400" baseline="30000" dirty="0">
                <a:solidFill>
                  <a:schemeClr val="bg1"/>
                </a:solidFill>
                <a:ea typeface="SimSun" pitchFamily="2" charset="-122"/>
              </a:rPr>
              <a:t>1</a:t>
            </a:r>
            <a:r>
              <a:rPr lang="en-US" altLang="en-US" sz="1400" dirty="0">
                <a:solidFill>
                  <a:schemeClr val="bg1"/>
                </a:solidFill>
                <a:ea typeface="SimSun" pitchFamily="2" charset="-122"/>
              </a:rPr>
              <a:t>Seropositivity is defined as the percent of positive results over the number of tests</a:t>
            </a:r>
          </a:p>
          <a:p>
            <a:pPr algn="ctr" fontAlgn="base">
              <a:spcBef>
                <a:spcPct val="0"/>
              </a:spcBef>
              <a:spcAft>
                <a:spcPct val="0"/>
              </a:spcAft>
              <a:buClr>
                <a:srgbClr val="000000"/>
              </a:buClr>
              <a:buFont typeface="Times New Roman" pitchFamily="18" charset="0"/>
              <a:buNone/>
            </a:pPr>
            <a:r>
              <a:rPr lang="en-US" altLang="en-US" sz="1400" dirty="0">
                <a:solidFill>
                  <a:schemeClr val="bg1"/>
                </a:solidFill>
                <a:ea typeface="SimSun" pitchFamily="2" charset="-122"/>
              </a:rPr>
              <a:t>conducted each year through HIV Counseling and Testing.</a:t>
            </a:r>
          </a:p>
          <a:p>
            <a:endParaRPr lang="en-US" sz="1400" dirty="0">
              <a:solidFill>
                <a:schemeClr val="bg1"/>
              </a:solidFill>
            </a:endParaRPr>
          </a:p>
        </p:txBody>
      </p:sp>
    </p:spTree>
    <p:extLst>
      <p:ext uri="{BB962C8B-B14F-4D97-AF65-F5344CB8AC3E}">
        <p14:creationId xmlns:p14="http://schemas.microsoft.com/office/powerpoint/2010/main" val="9522248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E81979-FF5A-3700-4081-8C76F9789005}"/>
              </a:ext>
            </a:extLst>
          </p:cNvPr>
          <p:cNvSpPr>
            <a:spLocks noGrp="1"/>
          </p:cNvSpPr>
          <p:nvPr>
            <p:ph type="title"/>
          </p:nvPr>
        </p:nvSpPr>
        <p:spPr/>
        <p:txBody>
          <a:bodyPr>
            <a:normAutofit/>
          </a:bodyPr>
          <a:lstStyle/>
          <a:p>
            <a:pPr algn="ctr"/>
            <a:r>
              <a:rPr lang="en-US" altLang="en-US" sz="2800" b="1" dirty="0">
                <a:latin typeface="Arial" panose="020B0604020202020204" pitchFamily="34" charset="0"/>
                <a:ea typeface="SimSun" pitchFamily="2" charset="-122"/>
                <a:cs typeface="Arial" panose="020B0604020202020204" pitchFamily="34" charset="0"/>
              </a:rPr>
              <a:t>Seropositivity</a:t>
            </a:r>
            <a:r>
              <a:rPr lang="en-US" altLang="en-US" sz="2800" b="1" baseline="30000" dirty="0">
                <a:latin typeface="Arial" panose="020B0604020202020204" pitchFamily="34" charset="0"/>
                <a:ea typeface="SimSun" pitchFamily="2" charset="-122"/>
                <a:cs typeface="Arial" panose="020B0604020202020204" pitchFamily="34" charset="0"/>
              </a:rPr>
              <a:t>1</a:t>
            </a:r>
            <a:r>
              <a:rPr lang="en-US" altLang="en-US" sz="2800" b="1" dirty="0">
                <a:latin typeface="Arial" panose="020B0604020202020204" pitchFamily="34" charset="0"/>
                <a:ea typeface="SimSun" pitchFamily="2" charset="-122"/>
                <a:cs typeface="Arial" panose="020B0604020202020204" pitchFamily="34" charset="0"/>
              </a:rPr>
              <a:t> among Females, by Age Group and Race/Ethnicity Florida, 2022 (data as of 03/13/2023)</a:t>
            </a:r>
            <a:endParaRPr lang="en-US" sz="2800" dirty="0"/>
          </a:p>
        </p:txBody>
      </p:sp>
      <p:graphicFrame>
        <p:nvGraphicFramePr>
          <p:cNvPr id="7" name="Chart 6">
            <a:extLst>
              <a:ext uri="{FF2B5EF4-FFF2-40B4-BE49-F238E27FC236}">
                <a16:creationId xmlns:a16="http://schemas.microsoft.com/office/drawing/2014/main" id="{1789E133-7B36-850A-ACCB-BED8301063D9}"/>
              </a:ext>
            </a:extLst>
          </p:cNvPr>
          <p:cNvGraphicFramePr>
            <a:graphicFrameLocks/>
          </p:cNvGraphicFramePr>
          <p:nvPr>
            <p:extLst>
              <p:ext uri="{D42A27DB-BD31-4B8C-83A1-F6EECF244321}">
                <p14:modId xmlns:p14="http://schemas.microsoft.com/office/powerpoint/2010/main" val="1203655701"/>
              </p:ext>
            </p:extLst>
          </p:nvPr>
        </p:nvGraphicFramePr>
        <p:xfrm>
          <a:off x="1479089" y="634347"/>
          <a:ext cx="9233822" cy="508550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750DD0A-2D8C-AB5F-5D5B-91748CBA472C}"/>
              </a:ext>
            </a:extLst>
          </p:cNvPr>
          <p:cNvSpPr txBox="1"/>
          <p:nvPr/>
        </p:nvSpPr>
        <p:spPr>
          <a:xfrm>
            <a:off x="5366157" y="5705973"/>
            <a:ext cx="1459684" cy="338554"/>
          </a:xfrm>
          <a:prstGeom prst="rect">
            <a:avLst/>
          </a:prstGeom>
          <a:noFill/>
        </p:spPr>
        <p:txBody>
          <a:bodyPr wrap="square" rtlCol="0">
            <a:spAutoFit/>
          </a:bodyPr>
          <a:lstStyle/>
          <a:p>
            <a:pPr algn="ctr"/>
            <a:r>
              <a:rPr lang="en-US" sz="1600"/>
              <a:t>Age</a:t>
            </a:r>
          </a:p>
        </p:txBody>
      </p:sp>
      <p:sp>
        <p:nvSpPr>
          <p:cNvPr id="2" name="Text Placeholder 2">
            <a:extLst>
              <a:ext uri="{FF2B5EF4-FFF2-40B4-BE49-F238E27FC236}">
                <a16:creationId xmlns:a16="http://schemas.microsoft.com/office/drawing/2014/main" id="{0E42FF99-C781-1775-A9D2-5959A0FDD9E9}"/>
              </a:ext>
            </a:extLst>
          </p:cNvPr>
          <p:cNvSpPr txBox="1">
            <a:spLocks/>
          </p:cNvSpPr>
          <p:nvPr/>
        </p:nvSpPr>
        <p:spPr>
          <a:xfrm>
            <a:off x="680321" y="6172200"/>
            <a:ext cx="10888224" cy="4768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spcBef>
                <a:spcPct val="0"/>
              </a:spcBef>
              <a:spcAft>
                <a:spcPct val="0"/>
              </a:spcAft>
              <a:buClr>
                <a:srgbClr val="000000"/>
              </a:buClr>
              <a:buFont typeface="Times New Roman" pitchFamily="18" charset="0"/>
              <a:buNone/>
            </a:pPr>
            <a:r>
              <a:rPr lang="en-US" altLang="en-US" sz="1400" baseline="30000" dirty="0">
                <a:solidFill>
                  <a:schemeClr val="bg1"/>
                </a:solidFill>
                <a:ea typeface="SimSun" pitchFamily="2" charset="-122"/>
              </a:rPr>
              <a:t>1</a:t>
            </a:r>
            <a:r>
              <a:rPr lang="en-US" altLang="en-US" sz="1400" dirty="0">
                <a:solidFill>
                  <a:schemeClr val="bg1"/>
                </a:solidFill>
                <a:ea typeface="SimSun" pitchFamily="2" charset="-122"/>
              </a:rPr>
              <a:t>Seropositivity is defined as the percent of positive results over the number of tests</a:t>
            </a:r>
          </a:p>
          <a:p>
            <a:pPr algn="ctr" fontAlgn="base">
              <a:spcBef>
                <a:spcPct val="0"/>
              </a:spcBef>
              <a:spcAft>
                <a:spcPct val="0"/>
              </a:spcAft>
              <a:buClr>
                <a:srgbClr val="000000"/>
              </a:buClr>
              <a:buFont typeface="Times New Roman" pitchFamily="18" charset="0"/>
              <a:buNone/>
            </a:pPr>
            <a:r>
              <a:rPr lang="en-US" altLang="en-US" sz="1400" dirty="0">
                <a:solidFill>
                  <a:schemeClr val="bg1"/>
                </a:solidFill>
                <a:ea typeface="SimSun" pitchFamily="2" charset="-122"/>
              </a:rPr>
              <a:t>conducted each year through HIV Counseling and Testing.</a:t>
            </a:r>
          </a:p>
          <a:p>
            <a:endParaRPr lang="en-US" sz="1400" dirty="0">
              <a:solidFill>
                <a:schemeClr val="bg1"/>
              </a:solidFill>
            </a:endParaRPr>
          </a:p>
        </p:txBody>
      </p:sp>
    </p:spTree>
    <p:extLst>
      <p:ext uri="{BB962C8B-B14F-4D97-AF65-F5344CB8AC3E}">
        <p14:creationId xmlns:p14="http://schemas.microsoft.com/office/powerpoint/2010/main" val="37338593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148BD3FF-EDD0-48BC-93D0-DCB7439800A5}"/>
              </a:ext>
            </a:extLst>
          </p:cNvPr>
          <p:cNvSpPr>
            <a:spLocks noGrp="1"/>
          </p:cNvSpPr>
          <p:nvPr>
            <p:ph idx="1"/>
          </p:nvPr>
        </p:nvSpPr>
        <p:spPr/>
        <p:txBody>
          <a:bodyPr>
            <a:normAutofit lnSpcReduction="10000"/>
          </a:bodyPr>
          <a:lstStyle/>
          <a:p>
            <a:pPr>
              <a:buClr>
                <a:srgbClr val="FF7800"/>
              </a:buClr>
              <a:buFont typeface="Webdings" panose="05030102010509060703" pitchFamily="18" charset="2"/>
              <a:buChar char=""/>
            </a:pPr>
            <a:r>
              <a:rPr lang="en-US" sz="3200" dirty="0">
                <a:latin typeface="Arial" panose="020B0604020202020204" pitchFamily="34" charset="0"/>
                <a:cs typeface="Arial" panose="020B0604020202020204" pitchFamily="34" charset="0"/>
              </a:rPr>
              <a:t>All 67 CHD providing </a:t>
            </a:r>
            <a:r>
              <a:rPr lang="en-US" sz="3200" dirty="0" err="1">
                <a:latin typeface="Arial" panose="020B0604020202020204" pitchFamily="34" charset="0"/>
                <a:cs typeface="Arial" panose="020B0604020202020204" pitchFamily="34" charset="0"/>
              </a:rPr>
              <a:t>PrEP</a:t>
            </a:r>
            <a:r>
              <a:rPr lang="en-US" sz="3200" dirty="0">
                <a:latin typeface="Arial" panose="020B0604020202020204" pitchFamily="34" charset="0"/>
                <a:cs typeface="Arial" panose="020B0604020202020204" pitchFamily="34" charset="0"/>
              </a:rPr>
              <a:t> services as of December 31, 2018.</a:t>
            </a:r>
          </a:p>
          <a:p>
            <a:pPr>
              <a:buClr>
                <a:srgbClr val="FF7800"/>
              </a:buClr>
              <a:buFont typeface="Webdings" panose="05030102010509060703" pitchFamily="18" charset="2"/>
              <a:buChar char=""/>
            </a:pPr>
            <a:r>
              <a:rPr lang="en-US" sz="3200" dirty="0" err="1">
                <a:latin typeface="Arial" panose="020B0604020202020204" pitchFamily="34" charset="0"/>
                <a:cs typeface="Arial" panose="020B0604020202020204" pitchFamily="34" charset="0"/>
              </a:rPr>
              <a:t>PrEP</a:t>
            </a:r>
            <a:r>
              <a:rPr lang="en-US" sz="3200" dirty="0">
                <a:latin typeface="Arial" panose="020B0604020202020204" pitchFamily="34" charset="0"/>
                <a:cs typeface="Arial" panose="020B0604020202020204" pitchFamily="34" charset="0"/>
              </a:rPr>
              <a:t> drug assistance program provides medication and </a:t>
            </a:r>
            <a:r>
              <a:rPr lang="en-US" sz="3200" dirty="0" err="1">
                <a:latin typeface="Arial" panose="020B0604020202020204" pitchFamily="34" charset="0"/>
                <a:cs typeface="Arial" panose="020B0604020202020204" pitchFamily="34" charset="0"/>
              </a:rPr>
              <a:t>PrEP</a:t>
            </a:r>
            <a:r>
              <a:rPr lang="en-US" sz="3200" dirty="0">
                <a:latin typeface="Arial" panose="020B0604020202020204" pitchFamily="34" charset="0"/>
                <a:cs typeface="Arial" panose="020B0604020202020204" pitchFamily="34" charset="0"/>
              </a:rPr>
              <a:t> labs at no cost to client.</a:t>
            </a:r>
          </a:p>
          <a:p>
            <a:pPr marR="0" lvl="0" algn="l" defTabSz="914400" rtl="0" eaLnBrk="1" fontAlgn="auto" latinLnBrk="0" hangingPunct="1">
              <a:lnSpc>
                <a:spcPct val="90000"/>
              </a:lnSpc>
              <a:spcBef>
                <a:spcPts val="1000"/>
              </a:spcBef>
              <a:spcAft>
                <a:spcPts val="0"/>
              </a:spcAft>
              <a:buClr>
                <a:srgbClr val="FF7800"/>
              </a:buClr>
              <a:buSzTx/>
              <a:buFont typeface="Webdings" panose="05030102010509060703" pitchFamily="18" charset="2"/>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of 41 HIP providers delivering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PEP services.</a:t>
            </a:r>
          </a:p>
          <a:p>
            <a:pPr marR="0" lvl="1" algn="l" defTabSz="914400" rtl="0" eaLnBrk="1" fontAlgn="auto" latinLnBrk="0" hangingPunct="1">
              <a:lnSpc>
                <a:spcPct val="90000"/>
              </a:lnSpc>
              <a:spcBef>
                <a:spcPts val="500"/>
              </a:spcBef>
              <a:spcAft>
                <a:spcPts val="0"/>
              </a:spcAft>
              <a:buClr>
                <a:srgbClr val="FF7800"/>
              </a:buClr>
              <a:buSzTx/>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2022, providers reported </a:t>
            </a:r>
            <a:r>
              <a:rPr lang="en-US" sz="3200" dirty="0">
                <a:solidFill>
                  <a:prstClr val="black"/>
                </a:solidFill>
              </a:rPr>
              <a:t>14</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,903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referrals and </a:t>
            </a:r>
            <a:r>
              <a:rPr lang="en-US" sz="3200" dirty="0">
                <a:solidFill>
                  <a:prstClr val="black"/>
                </a:solidFill>
                <a:latin typeface="Arial" panose="020B0604020202020204" pitchFamily="34" charset="0"/>
                <a:cs typeface="Arial" panose="020B0604020202020204" pitchFamily="34" charset="0"/>
              </a:rPr>
              <a:t>1,641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clients receiving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PrEP</a:t>
            </a:r>
            <a:r>
              <a:rPr lang="en-US" sz="3200" dirty="0">
                <a:solidFill>
                  <a:prstClr val="black"/>
                </a:solidFill>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1" algn="l" defTabSz="914400" rtl="0" eaLnBrk="1" fontAlgn="auto" latinLnBrk="0" hangingPunct="1">
              <a:lnSpc>
                <a:spcPct val="90000"/>
              </a:lnSpc>
              <a:spcBef>
                <a:spcPts val="500"/>
              </a:spcBef>
              <a:spcAft>
                <a:spcPts val="0"/>
              </a:spcAft>
              <a:buClr>
                <a:srgbClr val="FF7800"/>
              </a:buClr>
              <a:buSzTx/>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2022, providers reported </a:t>
            </a:r>
            <a:r>
              <a:rPr lang="en-US" sz="3200" dirty="0">
                <a:solidFill>
                  <a:prstClr val="black"/>
                </a:solidFill>
              </a:rPr>
              <a:t>314</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PEP referrals and </a:t>
            </a:r>
            <a:r>
              <a:rPr lang="en-US" sz="3200" dirty="0">
                <a:solidFill>
                  <a:prstClr val="black"/>
                </a:solidFill>
              </a:rPr>
              <a:t>229</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clients receiving PEP.</a:t>
            </a:r>
          </a:p>
          <a:p>
            <a:pPr marL="457200" indent="-4572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249AE546-3C43-4809-B91A-250389ED51F1}"/>
              </a:ext>
            </a:extLst>
          </p:cNvPr>
          <p:cNvSpPr>
            <a:spLocks noGrp="1"/>
          </p:cNvSpPr>
          <p:nvPr>
            <p:ph type="title"/>
          </p:nvPr>
        </p:nvSpPr>
        <p:spPr/>
        <p:txBody>
          <a:bodyPr>
            <a:noAutofit/>
          </a:bodyPr>
          <a:lstStyle/>
          <a:p>
            <a:pPr algn="ctr"/>
            <a:r>
              <a:rPr lang="en-US" sz="3200" b="1" err="1">
                <a:latin typeface="Arial" panose="020B0604020202020204" pitchFamily="34" charset="0"/>
                <a:cs typeface="Arial" panose="020B0604020202020204" pitchFamily="34" charset="0"/>
              </a:rPr>
              <a:t>PrEP</a:t>
            </a:r>
            <a:r>
              <a:rPr lang="en-US" sz="3200" b="1">
                <a:latin typeface="Arial" panose="020B0604020202020204" pitchFamily="34" charset="0"/>
                <a:cs typeface="Arial" panose="020B0604020202020204" pitchFamily="34" charset="0"/>
              </a:rPr>
              <a:t> in CHDs</a:t>
            </a:r>
          </a:p>
        </p:txBody>
      </p:sp>
    </p:spTree>
    <p:extLst>
      <p:ext uri="{BB962C8B-B14F-4D97-AF65-F5344CB8AC3E}">
        <p14:creationId xmlns:p14="http://schemas.microsoft.com/office/powerpoint/2010/main" val="284814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7244B2-A329-4894-9F7F-76934E70C550}"/>
              </a:ext>
            </a:extLst>
          </p:cNvPr>
          <p:cNvSpPr>
            <a:spLocks noGrp="1"/>
          </p:cNvSpPr>
          <p:nvPr>
            <p:ph type="title" idx="4294967295"/>
          </p:nvPr>
        </p:nvSpPr>
        <p:spPr>
          <a:xfrm>
            <a:off x="680321" y="237061"/>
            <a:ext cx="10888224" cy="1080938"/>
          </a:xfrm>
        </p:spPr>
        <p:txBody>
          <a:bodyPr>
            <a:noAutofit/>
          </a:bodyPr>
          <a:lstStyle/>
          <a:p>
            <a:pPr algn="ctr"/>
            <a:r>
              <a:rPr lang="en-US" sz="2800" b="1">
                <a:latin typeface="Arial" panose="020B0604020202020204" pitchFamily="34" charset="0"/>
                <a:cs typeface="Arial" panose="020B0604020202020204" pitchFamily="34" charset="0"/>
              </a:rPr>
              <a:t>Number of CHD Clients Receiving Initial PrEP Medication Florida, 2019–2022, (N=12,541)</a:t>
            </a:r>
          </a:p>
        </p:txBody>
      </p:sp>
      <p:graphicFrame>
        <p:nvGraphicFramePr>
          <p:cNvPr id="4" name="Chart 3">
            <a:extLst>
              <a:ext uri="{FF2B5EF4-FFF2-40B4-BE49-F238E27FC236}">
                <a16:creationId xmlns:a16="http://schemas.microsoft.com/office/drawing/2014/main" id="{69562C27-B097-47F6-8299-A041B57029CA}"/>
              </a:ext>
            </a:extLst>
          </p:cNvPr>
          <p:cNvGraphicFramePr>
            <a:graphicFrameLocks noGrp="1"/>
          </p:cNvGraphicFramePr>
          <p:nvPr/>
        </p:nvGraphicFramePr>
        <p:xfrm>
          <a:off x="752031" y="1170773"/>
          <a:ext cx="10816514" cy="505056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247DBD6-BD51-4301-B265-7FA0246D8F53}"/>
              </a:ext>
            </a:extLst>
          </p:cNvPr>
          <p:cNvSpPr txBox="1"/>
          <p:nvPr/>
        </p:nvSpPr>
        <p:spPr>
          <a:xfrm>
            <a:off x="3230238" y="6221338"/>
            <a:ext cx="630687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Source: FDOH, Health Management System (HMS). Data as of 01/27/2023.</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095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D663-D474-4C76-966E-2227767B7EAF}"/>
              </a:ext>
            </a:extLst>
          </p:cNvPr>
          <p:cNvSpPr>
            <a:spLocks noGrp="1"/>
          </p:cNvSpPr>
          <p:nvPr>
            <p:ph type="title"/>
          </p:nvPr>
        </p:nvSpPr>
        <p:spPr/>
        <p:txBody>
          <a:bodyPr>
            <a:noAutofit/>
          </a:bodyPr>
          <a:lstStyle/>
          <a:p>
            <a:pPr algn="ctr"/>
            <a:r>
              <a:rPr lang="en-US" sz="2800" b="1">
                <a:latin typeface="Arial" panose="020B0604020202020204" pitchFamily="34" charset="0"/>
                <a:cs typeface="Arial" panose="020B0604020202020204" pitchFamily="34" charset="0"/>
              </a:rPr>
              <a:t>CHD Clients Receiving Initial PrEP Medication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by Race/Ethnicity, 2022, Florida, (N=3,438)</a:t>
            </a:r>
          </a:p>
        </p:txBody>
      </p:sp>
      <p:graphicFrame>
        <p:nvGraphicFramePr>
          <p:cNvPr id="9" name="Content Placeholder 8">
            <a:extLst>
              <a:ext uri="{FF2B5EF4-FFF2-40B4-BE49-F238E27FC236}">
                <a16:creationId xmlns:a16="http://schemas.microsoft.com/office/drawing/2014/main" id="{BA63112F-10EA-48BD-A7A9-84B839463762}"/>
              </a:ext>
            </a:extLst>
          </p:cNvPr>
          <p:cNvGraphicFramePr>
            <a:graphicFrameLocks noGrp="1"/>
          </p:cNvGraphicFramePr>
          <p:nvPr>
            <p:ph idx="1"/>
          </p:nvPr>
        </p:nvGraphicFramePr>
        <p:xfrm>
          <a:off x="838200" y="1298575"/>
          <a:ext cx="105156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6704A2A0-2557-4063-95DE-9919785FF1AA}"/>
              </a:ext>
            </a:extLst>
          </p:cNvPr>
          <p:cNvSpPr>
            <a:spLocks noGrp="1"/>
          </p:cNvSpPr>
          <p:nvPr>
            <p:ph type="body" sz="quarter" idx="13"/>
          </p:nvPr>
        </p:nvSpPr>
        <p:spPr>
          <a:xfrm>
            <a:off x="2951465" y="6300899"/>
            <a:ext cx="6345936" cy="320040"/>
          </a:xfrm>
        </p:spPr>
        <p:txBody>
          <a:bodyPr>
            <a:noAutofit/>
          </a:bodyPr>
          <a:lstStyle/>
          <a:p>
            <a:r>
              <a:rPr lang="en-US" altLang="en-US" sz="1400">
                <a:solidFill>
                  <a:schemeClr val="bg1"/>
                </a:solidFill>
                <a:ea typeface="SimSun" pitchFamily="2" charset="-122"/>
              </a:rPr>
              <a:t>Source: FDOH, Health Management System (HMS). Data as of 01/27/2023.</a:t>
            </a:r>
          </a:p>
          <a:p>
            <a:endParaRPr lang="en-US" sz="1400">
              <a:solidFill>
                <a:schemeClr val="bg1"/>
              </a:solidFill>
            </a:endParaRPr>
          </a:p>
        </p:txBody>
      </p:sp>
    </p:spTree>
    <p:extLst>
      <p:ext uri="{BB962C8B-B14F-4D97-AF65-F5344CB8AC3E}">
        <p14:creationId xmlns:p14="http://schemas.microsoft.com/office/powerpoint/2010/main" val="20946703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7244B2-A329-4894-9F7F-76934E70C550}"/>
              </a:ext>
            </a:extLst>
          </p:cNvPr>
          <p:cNvSpPr>
            <a:spLocks noGrp="1"/>
          </p:cNvSpPr>
          <p:nvPr>
            <p:ph type="title"/>
          </p:nvPr>
        </p:nvSpPr>
        <p:spPr/>
        <p:txBody>
          <a:bodyPr>
            <a:noAutofit/>
          </a:bodyPr>
          <a:lstStyle/>
          <a:p>
            <a:pPr algn="ctr"/>
            <a:r>
              <a:rPr lang="en-US" sz="2800" b="1">
                <a:latin typeface="Arial" panose="020B0604020202020204" pitchFamily="34" charset="0"/>
                <a:cs typeface="Arial" panose="020B0604020202020204" pitchFamily="34" charset="0"/>
              </a:rPr>
              <a:t>Rate of PrEP Users per 100,000 Population,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Florida, 2016–2022*</a:t>
            </a:r>
          </a:p>
        </p:txBody>
      </p:sp>
      <p:sp>
        <p:nvSpPr>
          <p:cNvPr id="6" name="Text Placeholder 5">
            <a:extLst>
              <a:ext uri="{FF2B5EF4-FFF2-40B4-BE49-F238E27FC236}">
                <a16:creationId xmlns:a16="http://schemas.microsoft.com/office/drawing/2014/main" id="{408A480F-D568-4F30-9708-70DA91F877C2}"/>
              </a:ext>
            </a:extLst>
          </p:cNvPr>
          <p:cNvSpPr>
            <a:spLocks noGrp="1"/>
          </p:cNvSpPr>
          <p:nvPr>
            <p:ph type="body" sz="quarter" idx="13"/>
          </p:nvPr>
        </p:nvSpPr>
        <p:spPr>
          <a:xfrm>
            <a:off x="781488" y="6290405"/>
            <a:ext cx="10888224" cy="320040"/>
          </a:xfrm>
        </p:spPr>
        <p:txBody>
          <a:bodyPr>
            <a:noAutofit/>
          </a:bodyPr>
          <a:lstStyle/>
          <a:p>
            <a:r>
              <a:rPr lang="en-US" sz="1400">
                <a:solidFill>
                  <a:schemeClr val="bg1"/>
                </a:solidFill>
              </a:rPr>
              <a:t> </a:t>
            </a:r>
            <a:r>
              <a:rPr lang="en-US" sz="1400">
                <a:solidFill>
                  <a:schemeClr val="bg1"/>
                </a:solidFill>
                <a:latin typeface="Arial" panose="020B0604020202020204" pitchFamily="34" charset="0"/>
                <a:cs typeface="Arial" panose="020B0604020202020204" pitchFamily="34" charset="0"/>
              </a:rPr>
              <a:t>*Source: AIDSVu. </a:t>
            </a:r>
            <a:r>
              <a:rPr lang="en-US" sz="14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https://aidsvu.org/local-data/united-states/south/florida/#prep</a:t>
            </a:r>
            <a:r>
              <a:rPr lang="en-US" sz="1400">
                <a:solidFill>
                  <a:schemeClr val="bg1"/>
                </a:solidFill>
                <a:latin typeface="Arial" panose="020B0604020202020204" pitchFamily="34" charset="0"/>
                <a:cs typeface="Arial" panose="020B0604020202020204" pitchFamily="34" charset="0"/>
              </a:rPr>
              <a:t> </a:t>
            </a:r>
            <a:endParaRPr lang="en-US" sz="1400">
              <a:solidFill>
                <a:schemeClr val="bg1"/>
              </a:solidFill>
            </a:endParaRPr>
          </a:p>
        </p:txBody>
      </p:sp>
      <p:graphicFrame>
        <p:nvGraphicFramePr>
          <p:cNvPr id="5" name="Table 4">
            <a:extLst>
              <a:ext uri="{FF2B5EF4-FFF2-40B4-BE49-F238E27FC236}">
                <a16:creationId xmlns:a16="http://schemas.microsoft.com/office/drawing/2014/main" id="{3B51629F-A3BE-4210-B258-71226D9E4AAF}"/>
              </a:ext>
            </a:extLst>
          </p:cNvPr>
          <p:cNvGraphicFramePr>
            <a:graphicFrameLocks noGrp="1"/>
          </p:cNvGraphicFramePr>
          <p:nvPr/>
        </p:nvGraphicFramePr>
        <p:xfrm>
          <a:off x="7709996" y="3741421"/>
          <a:ext cx="3842285" cy="1571625"/>
        </p:xfrm>
        <a:graphic>
          <a:graphicData uri="http://schemas.openxmlformats.org/drawingml/2006/table">
            <a:tbl>
              <a:tblPr/>
              <a:tblGrid>
                <a:gridCol w="2612755">
                  <a:extLst>
                    <a:ext uri="{9D8B030D-6E8A-4147-A177-3AD203B41FA5}">
                      <a16:colId xmlns:a16="http://schemas.microsoft.com/office/drawing/2014/main" val="404536419"/>
                    </a:ext>
                  </a:extLst>
                </a:gridCol>
                <a:gridCol w="1229530">
                  <a:extLst>
                    <a:ext uri="{9D8B030D-6E8A-4147-A177-3AD203B41FA5}">
                      <a16:colId xmlns:a16="http://schemas.microsoft.com/office/drawing/2014/main" val="1628033014"/>
                    </a:ext>
                  </a:extLst>
                </a:gridCol>
              </a:tblGrid>
              <a:tr h="278129">
                <a:tc>
                  <a:txBody>
                    <a:bodyPr/>
                    <a:lstStyle/>
                    <a:p>
                      <a:pPr algn="l" fontAlgn="b"/>
                      <a:r>
                        <a:rPr lang="en-US" sz="2000" b="0" i="0" u="none" strike="noStrike" baseline="0">
                          <a:solidFill>
                            <a:srgbClr val="000000"/>
                          </a:solidFill>
                          <a:effectLst/>
                          <a:latin typeface="Arial" panose="020B0604020202020204" pitchFamily="34" charset="0"/>
                        </a:rPr>
                        <a:t>1. Washington, D.C.</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2000" b="0" i="0" u="none" strike="noStrike" baseline="0">
                          <a:solidFill>
                            <a:srgbClr val="000000"/>
                          </a:solidFill>
                          <a:effectLst/>
                          <a:latin typeface="Arial" panose="020B0604020202020204" pitchFamily="34" charset="0"/>
                        </a:rPr>
                        <a:t>1,338</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4156505740"/>
                  </a:ext>
                </a:extLst>
              </a:tr>
              <a:tr h="190500">
                <a:tc>
                  <a:txBody>
                    <a:bodyPr/>
                    <a:lstStyle/>
                    <a:p>
                      <a:pPr algn="l" fontAlgn="b"/>
                      <a:r>
                        <a:rPr lang="en-US" sz="2000" b="0" i="0" u="none" strike="noStrike" baseline="0">
                          <a:solidFill>
                            <a:srgbClr val="000000"/>
                          </a:solidFill>
                          <a:effectLst/>
                          <a:latin typeface="Arial" panose="020B0604020202020204" pitchFamily="34" charset="0"/>
                        </a:rPr>
                        <a:t>2. New York</a:t>
                      </a:r>
                    </a:p>
                  </a:txBody>
                  <a:tcPr marL="9525" marR="9525" marT="9525" marB="0" anchor="b">
                    <a:lnL>
                      <a:noFill/>
                    </a:lnL>
                    <a:lnR>
                      <a:noFill/>
                    </a:lnR>
                    <a:lnT>
                      <a:noFill/>
                    </a:lnT>
                    <a:lnB>
                      <a:noFill/>
                    </a:lnB>
                  </a:tcPr>
                </a:tc>
                <a:tc>
                  <a:txBody>
                    <a:bodyPr/>
                    <a:lstStyle/>
                    <a:p>
                      <a:pPr algn="r" fontAlgn="b"/>
                      <a:r>
                        <a:rPr lang="en-US" sz="2000" b="0" i="0" u="none" strike="noStrike" baseline="0">
                          <a:solidFill>
                            <a:srgbClr val="000000"/>
                          </a:solidFill>
                          <a:effectLst/>
                          <a:latin typeface="Arial" panose="020B0604020202020204" pitchFamily="34" charset="0"/>
                        </a:rPr>
                        <a:t>280</a:t>
                      </a:r>
                    </a:p>
                  </a:txBody>
                  <a:tcPr marL="9525" marR="9525" marT="9525" marB="0" anchor="b">
                    <a:lnL>
                      <a:noFill/>
                    </a:lnL>
                    <a:lnR>
                      <a:noFill/>
                    </a:lnR>
                    <a:lnT>
                      <a:noFill/>
                    </a:lnT>
                    <a:lnB>
                      <a:noFill/>
                    </a:lnB>
                  </a:tcPr>
                </a:tc>
                <a:extLst>
                  <a:ext uri="{0D108BD9-81ED-4DB2-BD59-A6C34878D82A}">
                    <a16:rowId xmlns:a16="http://schemas.microsoft.com/office/drawing/2014/main" val="2203009337"/>
                  </a:ext>
                </a:extLst>
              </a:tr>
              <a:tr h="190500">
                <a:tc>
                  <a:txBody>
                    <a:bodyPr/>
                    <a:lstStyle/>
                    <a:p>
                      <a:pPr algn="l" fontAlgn="b"/>
                      <a:r>
                        <a:rPr lang="en-US" sz="2000" b="0" i="0" u="none" strike="noStrike" baseline="0">
                          <a:solidFill>
                            <a:srgbClr val="000000"/>
                          </a:solidFill>
                          <a:effectLst/>
                          <a:latin typeface="Arial" panose="020B0604020202020204" pitchFamily="34" charset="0"/>
                        </a:rPr>
                        <a:t>3. Florida</a:t>
                      </a:r>
                    </a:p>
                  </a:txBody>
                  <a:tcPr marL="9525" marR="9525" marT="9525" marB="0" anchor="b">
                    <a:lnL>
                      <a:noFill/>
                    </a:lnL>
                    <a:lnR>
                      <a:noFill/>
                    </a:lnR>
                    <a:lnT>
                      <a:noFill/>
                    </a:lnT>
                    <a:lnB>
                      <a:noFill/>
                    </a:lnB>
                  </a:tcPr>
                </a:tc>
                <a:tc>
                  <a:txBody>
                    <a:bodyPr/>
                    <a:lstStyle/>
                    <a:p>
                      <a:pPr algn="r" fontAlgn="b"/>
                      <a:r>
                        <a:rPr lang="en-US" sz="2000" b="0" i="0" u="none" strike="noStrike" baseline="0">
                          <a:solidFill>
                            <a:srgbClr val="000000"/>
                          </a:solidFill>
                          <a:effectLst/>
                          <a:latin typeface="Arial" panose="020B0604020202020204" pitchFamily="34" charset="0"/>
                        </a:rPr>
                        <a:t>243</a:t>
                      </a:r>
                    </a:p>
                  </a:txBody>
                  <a:tcPr marL="9525" marR="9525" marT="9525" marB="0" anchor="b">
                    <a:lnL>
                      <a:noFill/>
                    </a:lnL>
                    <a:lnR>
                      <a:noFill/>
                    </a:lnR>
                    <a:lnT>
                      <a:noFill/>
                    </a:lnT>
                    <a:lnB>
                      <a:noFill/>
                    </a:lnB>
                  </a:tcPr>
                </a:tc>
                <a:extLst>
                  <a:ext uri="{0D108BD9-81ED-4DB2-BD59-A6C34878D82A}">
                    <a16:rowId xmlns:a16="http://schemas.microsoft.com/office/drawing/2014/main" val="2603837571"/>
                  </a:ext>
                </a:extLst>
              </a:tr>
              <a:tr h="190500">
                <a:tc>
                  <a:txBody>
                    <a:bodyPr/>
                    <a:lstStyle/>
                    <a:p>
                      <a:pPr algn="l" fontAlgn="b"/>
                      <a:r>
                        <a:rPr lang="en-US" sz="2000" b="0" i="0" u="none" strike="noStrike" baseline="0">
                          <a:solidFill>
                            <a:srgbClr val="000000"/>
                          </a:solidFill>
                          <a:effectLst/>
                          <a:latin typeface="Arial" panose="020B0604020202020204" pitchFamily="34" charset="0"/>
                        </a:rPr>
                        <a:t>4. Massachusetts</a:t>
                      </a:r>
                    </a:p>
                  </a:txBody>
                  <a:tcPr marL="9525" marR="9525" marT="9525" marB="0" anchor="b">
                    <a:lnL>
                      <a:noFill/>
                    </a:lnL>
                    <a:lnR>
                      <a:noFill/>
                    </a:lnR>
                    <a:lnT>
                      <a:noFill/>
                    </a:lnT>
                    <a:lnB>
                      <a:noFill/>
                    </a:lnB>
                  </a:tcPr>
                </a:tc>
                <a:tc>
                  <a:txBody>
                    <a:bodyPr/>
                    <a:lstStyle/>
                    <a:p>
                      <a:pPr algn="r" fontAlgn="b"/>
                      <a:r>
                        <a:rPr lang="en-US" sz="2000" b="0" i="0" u="none" strike="noStrike" baseline="0">
                          <a:solidFill>
                            <a:srgbClr val="000000"/>
                          </a:solidFill>
                          <a:effectLst/>
                          <a:latin typeface="Arial" panose="020B0604020202020204" pitchFamily="34" charset="0"/>
                        </a:rPr>
                        <a:t>215</a:t>
                      </a:r>
                    </a:p>
                  </a:txBody>
                  <a:tcPr marL="9525" marR="9525" marT="9525" marB="0" anchor="b">
                    <a:lnL>
                      <a:noFill/>
                    </a:lnL>
                    <a:lnR>
                      <a:noFill/>
                    </a:lnR>
                    <a:lnT>
                      <a:noFill/>
                    </a:lnT>
                    <a:lnB>
                      <a:noFill/>
                    </a:lnB>
                  </a:tcPr>
                </a:tc>
                <a:extLst>
                  <a:ext uri="{0D108BD9-81ED-4DB2-BD59-A6C34878D82A}">
                    <a16:rowId xmlns:a16="http://schemas.microsoft.com/office/drawing/2014/main" val="2461961246"/>
                  </a:ext>
                </a:extLst>
              </a:tr>
              <a:tr h="190500">
                <a:tc>
                  <a:txBody>
                    <a:bodyPr/>
                    <a:lstStyle/>
                    <a:p>
                      <a:pPr algn="l" fontAlgn="b"/>
                      <a:r>
                        <a:rPr lang="en-US" sz="2000" b="0" i="0" u="none" strike="noStrike" baseline="0">
                          <a:solidFill>
                            <a:srgbClr val="000000"/>
                          </a:solidFill>
                          <a:effectLst/>
                          <a:latin typeface="Arial" panose="020B0604020202020204" pitchFamily="34" charset="0"/>
                        </a:rPr>
                        <a:t>5. Illinois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2000" b="0" i="0" u="none" strike="noStrike" baseline="0">
                          <a:solidFill>
                            <a:srgbClr val="000000"/>
                          </a:solidFill>
                          <a:effectLst/>
                          <a:latin typeface="Arial" panose="020B0604020202020204" pitchFamily="34" charset="0"/>
                        </a:rPr>
                        <a:t>200</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507144"/>
                  </a:ext>
                </a:extLst>
              </a:tr>
            </a:tbl>
          </a:graphicData>
        </a:graphic>
      </p:graphicFrame>
      <p:sp>
        <p:nvSpPr>
          <p:cNvPr id="7" name="TextBox 6">
            <a:extLst>
              <a:ext uri="{FF2B5EF4-FFF2-40B4-BE49-F238E27FC236}">
                <a16:creationId xmlns:a16="http://schemas.microsoft.com/office/drawing/2014/main" id="{AF5BF986-8B1C-4BF2-BE13-20FE73FF4943}"/>
              </a:ext>
            </a:extLst>
          </p:cNvPr>
          <p:cNvSpPr txBox="1"/>
          <p:nvPr/>
        </p:nvSpPr>
        <p:spPr>
          <a:xfrm>
            <a:off x="7571048" y="2725758"/>
            <a:ext cx="40986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Rates of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Users per 100,000 Population by U.S. State/Territory, AIDSVu, 2022</a:t>
            </a:r>
          </a:p>
        </p:txBody>
      </p:sp>
      <p:graphicFrame>
        <p:nvGraphicFramePr>
          <p:cNvPr id="8" name="Chart 7">
            <a:extLst>
              <a:ext uri="{FF2B5EF4-FFF2-40B4-BE49-F238E27FC236}">
                <a16:creationId xmlns:a16="http://schemas.microsoft.com/office/drawing/2014/main" id="{31CFF9D8-7DDC-4599-8AEE-0F1797582631}"/>
              </a:ext>
            </a:extLst>
          </p:cNvPr>
          <p:cNvGraphicFramePr>
            <a:graphicFrameLocks noGrp="1"/>
          </p:cNvGraphicFramePr>
          <p:nvPr/>
        </p:nvGraphicFramePr>
        <p:xfrm>
          <a:off x="288113" y="1404256"/>
          <a:ext cx="7122480" cy="45803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4379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4DD26-BA6C-470F-8A4A-EA19A1411B18}"/>
              </a:ext>
            </a:extLst>
          </p:cNvPr>
          <p:cNvSpPr>
            <a:spLocks noGrp="1"/>
          </p:cNvSpPr>
          <p:nvPr>
            <p:ph idx="1"/>
          </p:nvPr>
        </p:nvSpPr>
        <p:spPr/>
        <p:txBody>
          <a:bodyPr>
            <a:normAutofit/>
          </a:bodyPr>
          <a:lstStyle/>
          <a:p>
            <a:pPr lvl="1">
              <a:buClr>
                <a:srgbClr val="FF7800"/>
              </a:buClr>
              <a:buFont typeface="Webdings" panose="05030102010509060703" pitchFamily="18" charset="2"/>
              <a:buChar char=""/>
            </a:pPr>
            <a:endParaRPr lang="en-US" sz="3200">
              <a:latin typeface="Arial" panose="020B0604020202020204" pitchFamily="34" charset="0"/>
              <a:cs typeface="Arial" panose="020B0604020202020204" pitchFamily="34" charset="0"/>
            </a:endParaRPr>
          </a:p>
          <a:p>
            <a:pPr lvl="1">
              <a:lnSpc>
                <a:spcPct val="100000"/>
              </a:lnSpc>
              <a:buClr>
                <a:srgbClr val="FF7800"/>
              </a:buClr>
              <a:buFont typeface="Webdings" panose="05030102010509060703" pitchFamily="18" charset="2"/>
              <a:buChar char=""/>
            </a:pPr>
            <a:r>
              <a:rPr lang="en-US" sz="3200">
                <a:latin typeface="Arial" panose="020B0604020202020204" pitchFamily="34" charset="0"/>
                <a:cs typeface="Arial" panose="020B0604020202020204" pitchFamily="34" charset="0"/>
              </a:rPr>
              <a:t>These data were calculated from HIV diagnoses 2020–2022 and represent the proportion of each race/mode of exposure group to the total diagnoses.</a:t>
            </a:r>
            <a:br>
              <a:rPr lang="en-US" sz="3200">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a:p>
            <a:pPr lvl="1">
              <a:lnSpc>
                <a:spcPct val="100000"/>
              </a:lnSpc>
              <a:buClr>
                <a:srgbClr val="FF7800"/>
              </a:buClr>
              <a:buFont typeface="Webdings" panose="05030102010509060703" pitchFamily="18" charset="2"/>
              <a:buChar char=""/>
            </a:pPr>
            <a:r>
              <a:rPr lang="en-US" sz="3200">
                <a:latin typeface="Arial" panose="020B0604020202020204" pitchFamily="34" charset="0"/>
                <a:cs typeface="Arial" panose="020B0604020202020204" pitchFamily="34" charset="0"/>
              </a:rPr>
              <a:t>These data are used to identify and prioritize testing, </a:t>
            </a:r>
            <a:r>
              <a:rPr lang="en-US" sz="3200" err="1">
                <a:latin typeface="Arial" panose="020B0604020202020204" pitchFamily="34" charset="0"/>
                <a:cs typeface="Arial" panose="020B0604020202020204" pitchFamily="34" charset="0"/>
              </a:rPr>
              <a:t>PrEP</a:t>
            </a:r>
            <a:r>
              <a:rPr lang="en-US" sz="3200">
                <a:latin typeface="Arial" panose="020B0604020202020204" pitchFamily="34" charset="0"/>
                <a:cs typeface="Arial" panose="020B0604020202020204" pitchFamily="34" charset="0"/>
              </a:rPr>
              <a:t>, and other HIV prevention services to those at greatest risk for acquiring HIV in Florida.</a:t>
            </a:r>
          </a:p>
        </p:txBody>
      </p:sp>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3200" b="1">
                <a:latin typeface="Arial"/>
                <a:cs typeface="Arial"/>
              </a:rPr>
              <a:t>Priority Populations for Primary HIV Prevention </a:t>
            </a:r>
            <a:endParaRPr lang="en-US" sz="3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1576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871DD50-B5A8-45DD-9E37-3D1B6AF00440}"/>
              </a:ext>
            </a:extLst>
          </p:cNvPr>
          <p:cNvGraphicFramePr>
            <a:graphicFrameLocks noGrp="1"/>
          </p:cNvGraphicFramePr>
          <p:nvPr>
            <p:ph idx="1"/>
            <p:extLst>
              <p:ext uri="{D42A27DB-BD31-4B8C-83A1-F6EECF244321}">
                <p14:modId xmlns:p14="http://schemas.microsoft.com/office/powerpoint/2010/main" val="3883884024"/>
              </p:ext>
            </p:extLst>
          </p:nvPr>
        </p:nvGraphicFramePr>
        <p:xfrm>
          <a:off x="838200" y="1298575"/>
          <a:ext cx="105156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algn="ctr"/>
            <a:r>
              <a:rPr lang="en-US" altLang="en-US" sz="2800" b="1">
                <a:latin typeface="Arial"/>
                <a:ea typeface="SimSun"/>
                <a:cs typeface="Arial"/>
              </a:rPr>
              <a:t>Priority Populations for Primary HIV Prevention in 2022, Florida</a:t>
            </a:r>
          </a:p>
        </p:txBody>
      </p:sp>
      <p:sp>
        <p:nvSpPr>
          <p:cNvPr id="3" name="Text Placeholder 2">
            <a:extLst>
              <a:ext uri="{FF2B5EF4-FFF2-40B4-BE49-F238E27FC236}">
                <a16:creationId xmlns:a16="http://schemas.microsoft.com/office/drawing/2014/main" id="{F957840E-549F-4915-80EC-DD308B3CFDB4}"/>
              </a:ext>
            </a:extLst>
          </p:cNvPr>
          <p:cNvSpPr>
            <a:spLocks noGrp="1"/>
          </p:cNvSpPr>
          <p:nvPr>
            <p:ph type="body" sz="quarter" idx="13"/>
          </p:nvPr>
        </p:nvSpPr>
        <p:spPr>
          <a:xfrm>
            <a:off x="838200" y="6129338"/>
            <a:ext cx="10730345" cy="983202"/>
          </a:xfrm>
        </p:spPr>
        <p:txBody>
          <a:bodyPr>
            <a:no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altLang="en-US" sz="1200" b="0" i="0" u="none" strike="noStrike" kern="1200" cap="none" spc="0" normalizeH="0" baseline="0" noProof="0">
                <a:ln>
                  <a:noFill/>
                </a:ln>
                <a:effectLst/>
                <a:uLnTx/>
                <a:uFillTx/>
                <a:latin typeface="Arial"/>
                <a:cs typeface="Times New Roman"/>
              </a:rPr>
              <a:t>MSM=MMSC and MMSC/IDU diagnoses, and PWID=IDU </a:t>
            </a:r>
            <a:r>
              <a:rPr lang="en-US" altLang="en-US" sz="1200">
                <a:latin typeface="Arial"/>
                <a:cs typeface="Times New Roman"/>
              </a:rPr>
              <a:t>and</a:t>
            </a:r>
            <a:r>
              <a:rPr kumimoji="0" lang="en-US" altLang="en-US" sz="1200" b="0" i="0" u="none" strike="noStrike" kern="1200" cap="none" spc="0" normalizeH="0" baseline="0" noProof="0">
                <a:ln>
                  <a:noFill/>
                </a:ln>
                <a:effectLst/>
                <a:uLnTx/>
                <a:uFillTx/>
                <a:latin typeface="Arial"/>
                <a:cs typeface="Times New Roman"/>
              </a:rPr>
              <a:t> MMSC/IDU diagnoses;</a:t>
            </a:r>
          </a:p>
          <a:p>
            <a:pPr algn="ctr">
              <a:lnSpc>
                <a:spcPct val="85000"/>
              </a:lnSpc>
              <a:spcBef>
                <a:spcPct val="0"/>
              </a:spcBef>
              <a:buSzTx/>
              <a:buNone/>
              <a:defRPr/>
            </a:pPr>
            <a:r>
              <a:rPr kumimoji="0" lang="en-US" altLang="en-US" sz="1200" b="0" i="0" u="none" strike="noStrike" kern="1200" cap="none" spc="0" normalizeH="0" baseline="0" noProof="0">
                <a:ln>
                  <a:noFill/>
                </a:ln>
                <a:effectLst/>
                <a:uLnTx/>
                <a:uFillTx/>
                <a:latin typeface="Arial" charset="0"/>
                <a:ea typeface="+mn-ea"/>
                <a:cs typeface="Times New Roman" pitchFamily="18" charset="0"/>
              </a:rPr>
              <a:t>thus, the data are not mutually exclusive. Data is for HIV diagnoses 2020–2022.</a:t>
            </a:r>
            <a:br>
              <a:rPr kumimoji="0" lang="en-US" altLang="en-US" sz="1200" b="0" i="0" u="none" strike="noStrike" kern="1200" cap="none" spc="0" normalizeH="0" baseline="0" noProof="0">
                <a:ln>
                  <a:noFill/>
                </a:ln>
                <a:effectLst/>
                <a:uLnTx/>
                <a:uFillTx/>
                <a:latin typeface="Arial" charset="0"/>
                <a:ea typeface="+mn-ea"/>
                <a:cs typeface="Times New Roman" pitchFamily="18" charset="0"/>
              </a:rPr>
            </a:br>
            <a:r>
              <a:rPr lang="en-US" altLang="en-US" sz="1200">
                <a:ea typeface="SimSun" pitchFamily="2" charset="-122"/>
              </a:rPr>
              <a:t>Rounding may cause percentages to total more or less than 100.</a:t>
            </a:r>
          </a:p>
          <a:p>
            <a:endParaRPr lang="en-US" sz="1200"/>
          </a:p>
        </p:txBody>
      </p:sp>
      <p:graphicFrame>
        <p:nvGraphicFramePr>
          <p:cNvPr id="6" name="Content Placeholder 3">
            <a:extLst>
              <a:ext uri="{FF2B5EF4-FFF2-40B4-BE49-F238E27FC236}">
                <a16:creationId xmlns:a16="http://schemas.microsoft.com/office/drawing/2014/main" id="{0857C318-A793-4E30-8416-D3AA7B1F7668}"/>
              </a:ext>
            </a:extLst>
          </p:cNvPr>
          <p:cNvGraphicFramePr>
            <a:graphicFrameLocks/>
          </p:cNvGraphicFramePr>
          <p:nvPr>
            <p:extLst>
              <p:ext uri="{D42A27DB-BD31-4B8C-83A1-F6EECF244321}">
                <p14:modId xmlns:p14="http://schemas.microsoft.com/office/powerpoint/2010/main" val="3114437541"/>
              </p:ext>
            </p:extLst>
          </p:nvPr>
        </p:nvGraphicFramePr>
        <p:xfrm>
          <a:off x="-1" y="1381961"/>
          <a:ext cx="12192001" cy="48752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85167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4DD26-BA6C-470F-8A4A-EA19A1411B18}"/>
              </a:ext>
            </a:extLst>
          </p:cNvPr>
          <p:cNvSpPr>
            <a:spLocks noGrp="1"/>
          </p:cNvSpPr>
          <p:nvPr>
            <p:ph idx="1"/>
          </p:nvPr>
        </p:nvSpPr>
        <p:spPr/>
        <p:txBody>
          <a:bodyPr>
            <a:normAutofit/>
          </a:bodyPr>
          <a:lstStyle/>
          <a:p>
            <a:pPr lvl="1">
              <a:buClr>
                <a:srgbClr val="FF7800"/>
              </a:buClr>
              <a:buFont typeface="Webdings" panose="05030102010509060703" pitchFamily="18" charset="2"/>
              <a:buChar char=""/>
            </a:pPr>
            <a:endParaRPr lang="en-US" sz="3000">
              <a:latin typeface="Arial" panose="020B0604020202020204" pitchFamily="34" charset="0"/>
              <a:cs typeface="Arial" panose="020B0604020202020204" pitchFamily="34" charset="0"/>
            </a:endParaRPr>
          </a:p>
          <a:p>
            <a:pPr lvl="1">
              <a:lnSpc>
                <a:spcPct val="100000"/>
              </a:lnSpc>
              <a:buClr>
                <a:srgbClr val="FF7800"/>
              </a:buClr>
              <a:buFont typeface="Webdings" panose="05030102010509060703" pitchFamily="18" charset="2"/>
              <a:buChar char=""/>
            </a:pPr>
            <a:r>
              <a:rPr lang="en-US" sz="3000">
                <a:latin typeface="Arial" panose="020B0604020202020204" pitchFamily="34" charset="0"/>
                <a:cs typeface="Arial" panose="020B0604020202020204" pitchFamily="34" charset="0"/>
              </a:rPr>
              <a:t>These data were calculated from PWH living in Florida at year-end 2022 and represent the proportion of each race/mode of exposure group to the total PWH.</a:t>
            </a:r>
            <a:br>
              <a:rPr lang="en-US" sz="3000">
                <a:latin typeface="Arial" panose="020B0604020202020204" pitchFamily="34" charset="0"/>
                <a:cs typeface="Arial" panose="020B0604020202020204" pitchFamily="34" charset="0"/>
              </a:rPr>
            </a:br>
            <a:endParaRPr lang="en-US" sz="3000">
              <a:latin typeface="Arial" panose="020B0604020202020204" pitchFamily="34" charset="0"/>
              <a:cs typeface="Arial" panose="020B0604020202020204" pitchFamily="34" charset="0"/>
            </a:endParaRPr>
          </a:p>
          <a:p>
            <a:pPr lvl="1">
              <a:lnSpc>
                <a:spcPct val="100000"/>
              </a:lnSpc>
              <a:buClr>
                <a:srgbClr val="FF7800"/>
              </a:buClr>
              <a:buFont typeface="Webdings" panose="05030102010509060703" pitchFamily="18" charset="2"/>
              <a:buChar char=""/>
            </a:pPr>
            <a:r>
              <a:rPr lang="en-US" sz="3000">
                <a:latin typeface="Arial" panose="020B0604020202020204" pitchFamily="34" charset="0"/>
                <a:cs typeface="Arial" panose="020B0604020202020204" pitchFamily="34" charset="0"/>
              </a:rPr>
              <a:t>These data are used to prevent further transmission of HIV for those already diagnosed with HIV by providing linkage to care and other services to improve health outcomes and viral suppression to those who need it.</a:t>
            </a:r>
          </a:p>
        </p:txBody>
      </p:sp>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3200" b="1">
                <a:latin typeface="Arial"/>
                <a:cs typeface="Arial"/>
              </a:rPr>
              <a:t>Priority Prevention Populations for PWH</a:t>
            </a:r>
          </a:p>
        </p:txBody>
      </p:sp>
    </p:spTree>
    <p:extLst>
      <p:ext uri="{BB962C8B-B14F-4D97-AF65-F5344CB8AC3E}">
        <p14:creationId xmlns:p14="http://schemas.microsoft.com/office/powerpoint/2010/main" val="156095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fontScale="92500" lnSpcReduction="10000"/>
          </a:bodyPr>
          <a:lstStyle/>
          <a:p>
            <a:pPr marL="0" indent="0" defTabSz="457200">
              <a:lnSpc>
                <a:spcPct val="100000"/>
              </a:lnSpc>
              <a:spcBef>
                <a:spcPts val="0"/>
              </a:spcBef>
              <a:buClr>
                <a:srgbClr val="FF7800"/>
              </a:buClr>
              <a:buSzPct val="10000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a:solidFill>
                <a:prstClr val="black"/>
              </a:solidFill>
              <a:latin typeface="Arial" charset="0"/>
              <a:ea typeface="SimSun" pitchFamily="2" charset="-122"/>
            </a:endParaRPr>
          </a:p>
          <a:p>
            <a:pPr marL="341313" lvl="0" indent="-341313" defTabSz="457200">
              <a:lnSpc>
                <a:spcPct val="100000"/>
              </a:lnSpc>
              <a:spcBef>
                <a:spcPts val="0"/>
              </a:spcBef>
              <a:spcAft>
                <a:spcPts val="1200"/>
              </a:spcAft>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Adult diagnoses represent people ages 13 years and older; pediatric diagnoses represent people under the age of 13 years.  </a:t>
            </a:r>
          </a:p>
          <a:p>
            <a:pPr lvl="2" defTabSz="457200">
              <a:lnSpc>
                <a:spcPct val="100000"/>
              </a:lnSpc>
              <a:spcBef>
                <a:spcPts val="0"/>
              </a:spcBef>
              <a:spcAft>
                <a:spcPts val="1200"/>
              </a:spcAft>
              <a:buClr>
                <a:srgbClr val="FF78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For data by year of diagnosis, age is by age at diagnosis.  </a:t>
            </a:r>
          </a:p>
          <a:p>
            <a:pPr lvl="2" defTabSz="457200">
              <a:lnSpc>
                <a:spcPct val="100000"/>
              </a:lnSpc>
              <a:spcBef>
                <a:spcPts val="0"/>
              </a:spcBef>
              <a:spcAft>
                <a:spcPts val="1200"/>
              </a:spcAft>
              <a:buClr>
                <a:srgbClr val="FF78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For prevalence data, age is by current age at the end of the most recent calendar year, regardless of age at diagnosis.</a:t>
            </a:r>
            <a:br>
              <a:rPr lang="en-US" altLang="en-US" sz="3200">
                <a:solidFill>
                  <a:prstClr val="black"/>
                </a:solidFill>
                <a:latin typeface="Arial" charset="0"/>
                <a:ea typeface="SimSun" pitchFamily="2" charset="-122"/>
              </a:rPr>
            </a:br>
            <a:endParaRPr lang="en-US" altLang="en-US" sz="3200">
              <a:solidFill>
                <a:prstClr val="black"/>
              </a:solidFill>
              <a:latin typeface="Arial" charset="0"/>
              <a:ea typeface="SimSun" pitchFamily="2" charset="-122"/>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Technical Notes, continued</a:t>
            </a:r>
            <a:endParaRPr lang="en-US" sz="4000" b="1"/>
          </a:p>
        </p:txBody>
      </p:sp>
    </p:spTree>
    <p:extLst>
      <p:ext uri="{BB962C8B-B14F-4D97-AF65-F5344CB8AC3E}">
        <p14:creationId xmlns:p14="http://schemas.microsoft.com/office/powerpoint/2010/main" val="1481604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3">
            <a:extLst>
              <a:ext uri="{FF2B5EF4-FFF2-40B4-BE49-F238E27FC236}">
                <a16:creationId xmlns:a16="http://schemas.microsoft.com/office/drawing/2014/main" id="{7067628E-72FA-4F56-819D-C5B5DD5DB0F1}"/>
              </a:ext>
            </a:extLst>
          </p:cNvPr>
          <p:cNvGraphicFramePr>
            <a:graphicFrameLocks noGrp="1"/>
          </p:cNvGraphicFramePr>
          <p:nvPr>
            <p:ph idx="1"/>
            <p:extLst>
              <p:ext uri="{D42A27DB-BD31-4B8C-83A1-F6EECF244321}">
                <p14:modId xmlns:p14="http://schemas.microsoft.com/office/powerpoint/2010/main" val="894742868"/>
              </p:ext>
            </p:extLst>
          </p:nvPr>
        </p:nvGraphicFramePr>
        <p:xfrm>
          <a:off x="109057" y="1298575"/>
          <a:ext cx="11591711"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C5E05994-B93E-42B2-8F52-0C2CE90A9F34}"/>
              </a:ext>
            </a:extLst>
          </p:cNvPr>
          <p:cNvSpPr>
            <a:spLocks noGrp="1"/>
          </p:cNvSpPr>
          <p:nvPr>
            <p:ph type="title"/>
          </p:nvPr>
        </p:nvSpPr>
        <p:spPr/>
        <p:txBody>
          <a:bodyPr>
            <a:noAutofit/>
          </a:bodyPr>
          <a:lstStyle/>
          <a:p>
            <a:pPr algn="ctr"/>
            <a:r>
              <a:rPr lang="en-US" altLang="en-US" sz="2800" b="1">
                <a:latin typeface="Arial"/>
                <a:ea typeface="SimSun"/>
                <a:cs typeface="Arial"/>
              </a:rPr>
              <a:t>Priority Prevention Populations for PWH</a:t>
            </a:r>
            <a:br>
              <a:rPr lang="en-US" altLang="en-US" sz="2800" b="1">
                <a:latin typeface="Arial"/>
                <a:ea typeface="SimSun"/>
                <a:cs typeface="Arial"/>
              </a:rPr>
            </a:br>
            <a:r>
              <a:rPr lang="en-US" altLang="en-US" sz="2800" b="1">
                <a:latin typeface="Arial"/>
                <a:ea typeface="SimSun"/>
                <a:cs typeface="Arial"/>
              </a:rPr>
              <a:t>in 2022, Living in Florida</a:t>
            </a:r>
          </a:p>
        </p:txBody>
      </p:sp>
      <p:sp>
        <p:nvSpPr>
          <p:cNvPr id="2" name="Text Placeholder 1">
            <a:extLst>
              <a:ext uri="{FF2B5EF4-FFF2-40B4-BE49-F238E27FC236}">
                <a16:creationId xmlns:a16="http://schemas.microsoft.com/office/drawing/2014/main" id="{E82A1AB5-0A69-4A81-B7CE-8CD520CFDAFC}"/>
              </a:ext>
            </a:extLst>
          </p:cNvPr>
          <p:cNvSpPr>
            <a:spLocks noGrp="1"/>
          </p:cNvSpPr>
          <p:nvPr>
            <p:ph type="body" sz="quarter" idx="13"/>
          </p:nvPr>
        </p:nvSpPr>
        <p:spPr>
          <a:xfrm>
            <a:off x="680321" y="6142655"/>
            <a:ext cx="10673479" cy="564502"/>
          </a:xfrm>
        </p:spPr>
        <p:txBody>
          <a:bodyPr>
            <a:no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altLang="en-US" sz="1200" b="0" i="0" u="none" strike="noStrike" kern="1200" cap="none" spc="0" normalizeH="0" baseline="0" noProof="0">
                <a:ln>
                  <a:noFill/>
                </a:ln>
                <a:effectLst/>
                <a:uLnTx/>
                <a:uFillTx/>
                <a:latin typeface="Arial"/>
                <a:cs typeface="Times New Roman"/>
              </a:rPr>
              <a:t>MSM=MMSC and MMSC/IDU diagnoses, and PWID=IDU </a:t>
            </a:r>
            <a:r>
              <a:rPr lang="en-US" altLang="en-US" sz="1200">
                <a:latin typeface="Arial"/>
                <a:cs typeface="Times New Roman"/>
              </a:rPr>
              <a:t>and</a:t>
            </a:r>
            <a:r>
              <a:rPr kumimoji="0" lang="en-US" altLang="en-US" sz="1200" b="0" i="0" u="none" strike="noStrike" kern="1200" cap="none" spc="0" normalizeH="0" baseline="0" noProof="0">
                <a:ln>
                  <a:noFill/>
                </a:ln>
                <a:effectLst/>
                <a:uLnTx/>
                <a:uFillTx/>
                <a:latin typeface="Arial"/>
                <a:cs typeface="Times New Roman"/>
              </a:rPr>
              <a:t> MMSC/IDU diagnoses;</a:t>
            </a:r>
          </a:p>
          <a:p>
            <a:pPr algn="ctr">
              <a:lnSpc>
                <a:spcPct val="85000"/>
              </a:lnSpc>
              <a:spcBef>
                <a:spcPct val="0"/>
              </a:spcBef>
              <a:buSzTx/>
              <a:buNone/>
              <a:defRPr/>
            </a:pPr>
            <a:r>
              <a:rPr kumimoji="0" lang="en-US" altLang="en-US" sz="1200" b="0" i="0" u="none" strike="noStrike" kern="1200" cap="none" spc="0" normalizeH="0" baseline="0" noProof="0">
                <a:ln>
                  <a:noFill/>
                </a:ln>
                <a:effectLst/>
                <a:uLnTx/>
                <a:uFillTx/>
                <a:latin typeface="Arial" charset="0"/>
                <a:ea typeface="+mn-ea"/>
                <a:cs typeface="Times New Roman" pitchFamily="18" charset="0"/>
              </a:rPr>
              <a:t>thus, the data are not mutually exclusive. </a:t>
            </a:r>
            <a:br>
              <a:rPr kumimoji="0" lang="en-US" altLang="en-US" sz="1200" b="0" i="0" u="none" strike="noStrike" kern="1200" cap="none" spc="0" normalizeH="0" baseline="0" noProof="0">
                <a:ln>
                  <a:noFill/>
                </a:ln>
                <a:effectLst/>
                <a:uLnTx/>
                <a:uFillTx/>
                <a:latin typeface="Arial" charset="0"/>
                <a:ea typeface="+mn-ea"/>
                <a:cs typeface="Times New Roman" pitchFamily="18" charset="0"/>
              </a:rPr>
            </a:br>
            <a:r>
              <a:rPr lang="en-US" altLang="en-US" sz="1200">
                <a:ea typeface="SimSun" pitchFamily="2" charset="-122"/>
              </a:rPr>
              <a:t>Rounding may cause percentages to total more or less than 100.</a:t>
            </a:r>
          </a:p>
        </p:txBody>
      </p:sp>
    </p:spTree>
    <p:extLst>
      <p:ext uri="{BB962C8B-B14F-4D97-AF65-F5344CB8AC3E}">
        <p14:creationId xmlns:p14="http://schemas.microsoft.com/office/powerpoint/2010/main" val="37431630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395236D-5105-4EE6-A9E2-61E98719CFCA}"/>
              </a:ext>
            </a:extLst>
          </p:cNvPr>
          <p:cNvPicPr>
            <a:picLocks noGrp="1" noChangeAspect="1"/>
          </p:cNvPicPr>
          <p:nvPr>
            <p:ph idx="1"/>
          </p:nvPr>
        </p:nvPicPr>
        <p:blipFill rotWithShape="1">
          <a:blip r:embed="rId3"/>
          <a:srcRect l="3755" t="21393" r="1831" b="39551"/>
          <a:stretch/>
        </p:blipFill>
        <p:spPr>
          <a:xfrm>
            <a:off x="1982258" y="1436914"/>
            <a:ext cx="8284349" cy="4506686"/>
          </a:xfrm>
          <a:prstGeom prst="rect">
            <a:avLst/>
          </a:prstGeom>
        </p:spPr>
      </p:pic>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lvl="0" algn="ctr">
              <a:spcBef>
                <a:spcPts val="200"/>
              </a:spcBef>
              <a:defRPr/>
            </a:pPr>
            <a:r>
              <a:rPr lang="en-US" sz="3200" b="1">
                <a:latin typeface="Arial" panose="020B0604020202020204" pitchFamily="34" charset="0"/>
                <a:cs typeface="Arial" panose="020B0604020202020204" pitchFamily="34" charset="0"/>
              </a:rPr>
              <a:t>National EHE Strategies​</a:t>
            </a:r>
          </a:p>
        </p:txBody>
      </p:sp>
      <p:sp>
        <p:nvSpPr>
          <p:cNvPr id="3" name="Text Placeholder 2">
            <a:extLst>
              <a:ext uri="{FF2B5EF4-FFF2-40B4-BE49-F238E27FC236}">
                <a16:creationId xmlns:a16="http://schemas.microsoft.com/office/drawing/2014/main" id="{8B4DFE97-AEFD-4CD6-ACF4-9FB25EB356C8}"/>
              </a:ext>
            </a:extLst>
          </p:cNvPr>
          <p:cNvSpPr>
            <a:spLocks noGrp="1"/>
          </p:cNvSpPr>
          <p:nvPr>
            <p:ph type="body" sz="quarter" idx="13"/>
          </p:nvPr>
        </p:nvSpPr>
        <p:spPr>
          <a:xfrm>
            <a:off x="680321" y="6300899"/>
            <a:ext cx="10888224" cy="320040"/>
          </a:xfrm>
        </p:spPr>
        <p:txBody>
          <a:bodyPr>
            <a:noAutofit/>
          </a:bodyPr>
          <a:lstStyle/>
          <a:p>
            <a:r>
              <a:rPr lang="en-US" sz="1200"/>
              <a:t>Source: HIV.gov. </a:t>
            </a:r>
            <a:r>
              <a:rPr lang="en-US" sz="1200">
                <a:hlinkClick r:id="rId4">
                  <a:extLst>
                    <a:ext uri="{A12FA001-AC4F-418D-AE19-62706E023703}">
                      <ahyp:hlinkClr xmlns:ahyp="http://schemas.microsoft.com/office/drawing/2018/hyperlinkcolor" val="tx"/>
                    </a:ext>
                  </a:extLst>
                </a:hlinkClick>
              </a:rPr>
              <a:t>https://www.hiv.gov/federal-response/ending-the-hiv-epidemic/key-strategies</a:t>
            </a:r>
            <a:endParaRPr lang="en-US" sz="1200"/>
          </a:p>
        </p:txBody>
      </p:sp>
    </p:spTree>
    <p:extLst>
      <p:ext uri="{BB962C8B-B14F-4D97-AF65-F5344CB8AC3E}">
        <p14:creationId xmlns:p14="http://schemas.microsoft.com/office/powerpoint/2010/main" val="8836346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lvl="0" algn="ctr" defTabSz="457200" eaLnBrk="0" hangingPunct="0">
              <a:lnSpc>
                <a:spcPct val="100000"/>
              </a:lnSpc>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sz="2800" b="1">
                <a:latin typeface="Arial" pitchFamily="34" charset="0"/>
                <a:ea typeface="SimSun" pitchFamily="2" charset="-122"/>
              </a:rPr>
              <a:t>HIV Diagnoses by County of Residence</a:t>
            </a:r>
            <a:r>
              <a:rPr lang="en-US" altLang="en-US" sz="2800" b="1" baseline="30000">
                <a:latin typeface="Arial" pitchFamily="34" charset="0"/>
                <a:ea typeface="SimSun" pitchFamily="2" charset="-122"/>
              </a:rPr>
              <a:t>1</a:t>
            </a:r>
            <a:r>
              <a:rPr lang="en-US" altLang="en-US" sz="2800" b="1">
                <a:latin typeface="Arial" pitchFamily="34" charset="0"/>
                <a:ea typeface="SimSun" pitchFamily="2" charset="-122"/>
              </a:rPr>
              <a:t> </a:t>
            </a:r>
            <a:br>
              <a:rPr lang="en-US" altLang="en-US" sz="2800" b="1">
                <a:latin typeface="Arial" pitchFamily="34" charset="0"/>
                <a:ea typeface="SimSun" pitchFamily="2" charset="-122"/>
              </a:rPr>
            </a:br>
            <a:r>
              <a:rPr lang="en-US" altLang="en-US" sz="2800" b="1">
                <a:latin typeface="Arial" pitchFamily="34" charset="0"/>
                <a:ea typeface="SimSun" pitchFamily="2" charset="-122"/>
              </a:rPr>
              <a:t>Highlighting EHE Counties, 2022, Florida</a:t>
            </a:r>
          </a:p>
        </p:txBody>
      </p:sp>
      <p:sp>
        <p:nvSpPr>
          <p:cNvPr id="7" name="Text Placeholder 6">
            <a:extLst>
              <a:ext uri="{FF2B5EF4-FFF2-40B4-BE49-F238E27FC236}">
                <a16:creationId xmlns:a16="http://schemas.microsoft.com/office/drawing/2014/main" id="{0C95F0AA-918B-4D0F-B5EA-48E0D10D76BC}"/>
              </a:ext>
            </a:extLst>
          </p:cNvPr>
          <p:cNvSpPr>
            <a:spLocks noGrp="1"/>
          </p:cNvSpPr>
          <p:nvPr>
            <p:ph type="body" sz="quarter" idx="13"/>
          </p:nvPr>
        </p:nvSpPr>
        <p:spPr>
          <a:xfrm>
            <a:off x="2923032" y="6174023"/>
            <a:ext cx="6345936" cy="320040"/>
          </a:xfrm>
        </p:spPr>
        <p:txBody>
          <a:bodyPr>
            <a:noAutofit/>
          </a:bodyPr>
          <a:lstStyle/>
          <a:p>
            <a:r>
              <a:rPr lang="en-US" altLang="en-US" sz="1400" baseline="30000">
                <a:ea typeface="SimSun" pitchFamily="2" charset="-122"/>
                <a:cs typeface="Arial" panose="020B0604020202020204" pitchFamily="34" charset="0"/>
              </a:rPr>
              <a:t>1</a:t>
            </a:r>
            <a:r>
              <a:rPr lang="en-US" altLang="en-US" sz="1400">
                <a:ea typeface="SimSun" pitchFamily="2" charset="-122"/>
                <a:cs typeface="Arial" panose="020B0604020202020204" pitchFamily="34" charset="0"/>
              </a:rPr>
              <a:t>County totals exclude diagnoses from Florida Department of Corrections and Federal Correctional Institutions (N=</a:t>
            </a:r>
            <a:r>
              <a:rPr lang="en-US" altLang="en-US" sz="1400">
                <a:ea typeface="SimSun" pitchFamily="2" charset="-122"/>
              </a:rPr>
              <a:t>81</a:t>
            </a:r>
            <a:r>
              <a:rPr lang="en-US" altLang="en-US" sz="1400">
                <a:ea typeface="SimSun" pitchFamily="2" charset="-122"/>
                <a:cs typeface="Arial" panose="020B0604020202020204" pitchFamily="34" charset="0"/>
              </a:rPr>
              <a:t>).</a:t>
            </a:r>
          </a:p>
          <a:p>
            <a:endParaRPr lang="en-US" sz="1400"/>
          </a:p>
        </p:txBody>
      </p:sp>
      <p:sp>
        <p:nvSpPr>
          <p:cNvPr id="5" name="Content Placeholder 2">
            <a:extLst>
              <a:ext uri="{FF2B5EF4-FFF2-40B4-BE49-F238E27FC236}">
                <a16:creationId xmlns:a16="http://schemas.microsoft.com/office/drawing/2014/main" id="{97C1685A-8A04-4010-9E06-64CFD541A084}"/>
              </a:ext>
            </a:extLst>
          </p:cNvPr>
          <p:cNvSpPr txBox="1">
            <a:spLocks/>
          </p:cNvSpPr>
          <p:nvPr/>
        </p:nvSpPr>
        <p:spPr>
          <a:xfrm>
            <a:off x="1130718" y="5056905"/>
            <a:ext cx="3195879" cy="573387"/>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A0AF"/>
              </a:buClr>
              <a:buSzTx/>
              <a:buFont typeface="Arial" panose="020B0604020202020204" pitchFamily="34" charset="0"/>
              <a:buNone/>
              <a:tabLst/>
              <a:defRPr/>
            </a:pPr>
            <a:r>
              <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Florida has </a:t>
            </a:r>
            <a:r>
              <a:rPr lang="en-US" sz="2000" b="1">
                <a:latin typeface="Arial" panose="020B0604020202020204" pitchFamily="34" charset="0"/>
                <a:cs typeface="Arial" panose="020B0604020202020204" pitchFamily="34" charset="0"/>
              </a:rPr>
              <a:t>11</a:t>
            </a:r>
            <a:r>
              <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of the</a:t>
            </a:r>
            <a:br>
              <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total U.S. HIV burden.</a:t>
            </a:r>
            <a:endParaRPr kumimoji="0" lang="en-US" sz="2000" b="1" i="0" u="none" strike="noStrike" kern="1200" cap="none" spc="0" normalizeH="0" baseline="0" noProof="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4A24ECB-99D2-4E84-8142-96F7F91A4FEE}"/>
              </a:ext>
            </a:extLst>
          </p:cNvPr>
          <p:cNvSpPr txBox="1"/>
          <p:nvPr/>
        </p:nvSpPr>
        <p:spPr>
          <a:xfrm>
            <a:off x="757518" y="2105302"/>
            <a:ext cx="3313890" cy="9233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00A0AF"/>
              </a:buClr>
              <a:buSzTx/>
              <a:buFont typeface="Arial" panose="020B0604020202020204" pitchFamily="34" charset="0"/>
              <a:buNone/>
              <a:tabLst/>
              <a:defRPr/>
            </a:pPr>
            <a:r>
              <a:rPr kumimoji="0" lang="en-US" sz="2000" b="1" i="0" u="none" strike="noStrike" kern="1200" cap="none" spc="0" normalizeH="0" baseline="0" noProof="0">
                <a:ln>
                  <a:noFill/>
                </a:ln>
                <a:effectLst/>
                <a:uLnTx/>
                <a:uFillTx/>
                <a:latin typeface="Arial" panose="020B0604020202020204" pitchFamily="34" charset="0"/>
                <a:cs typeface="Arial" panose="020B0604020202020204" pitchFamily="34" charset="0"/>
              </a:rPr>
              <a:t>State Total </a:t>
            </a:r>
            <a:r>
              <a:rPr lang="en-US" sz="2000" b="1">
                <a:latin typeface="Arial" panose="020B0604020202020204" pitchFamily="34" charset="0"/>
                <a:cs typeface="Arial" panose="020B0604020202020204" pitchFamily="34" charset="0"/>
              </a:rPr>
              <a:t>4,606</a:t>
            </a:r>
            <a:br>
              <a:rPr lang="en-US" sz="2000" b="1">
                <a:latin typeface="Arial" panose="020B0604020202020204" pitchFamily="34" charset="0"/>
                <a:cs typeface="Arial" panose="020B0604020202020204" pitchFamily="34" charset="0"/>
              </a:rPr>
            </a:br>
            <a:r>
              <a:rPr lang="en-US" sz="2000" b="1">
                <a:latin typeface="Arial" panose="020B0604020202020204" pitchFamily="34" charset="0"/>
                <a:cs typeface="Arial" panose="020B0604020202020204" pitchFamily="34" charset="0"/>
              </a:rPr>
              <a:t>State Rate per 100,000 Population, 20.6</a:t>
            </a:r>
            <a:endParaRPr kumimoji="0" lang="en-US" sz="2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1F07159F-8588-441C-9932-CA4733477A13}"/>
              </a:ext>
            </a:extLst>
          </p:cNvPr>
          <p:cNvGraphicFramePr>
            <a:graphicFrameLocks noGrp="1"/>
          </p:cNvGraphicFramePr>
          <p:nvPr>
            <p:extLst>
              <p:ext uri="{D42A27DB-BD31-4B8C-83A1-F6EECF244321}">
                <p14:modId xmlns:p14="http://schemas.microsoft.com/office/powerpoint/2010/main" val="1014375432"/>
              </p:ext>
            </p:extLst>
          </p:nvPr>
        </p:nvGraphicFramePr>
        <p:xfrm>
          <a:off x="7427750" y="1412591"/>
          <a:ext cx="4006732" cy="2331720"/>
        </p:xfrm>
        <a:graphic>
          <a:graphicData uri="http://schemas.openxmlformats.org/drawingml/2006/table">
            <a:tbl>
              <a:tblPr/>
              <a:tblGrid>
                <a:gridCol w="1391160">
                  <a:extLst>
                    <a:ext uri="{9D8B030D-6E8A-4147-A177-3AD203B41FA5}">
                      <a16:colId xmlns:a16="http://schemas.microsoft.com/office/drawing/2014/main" val="1171196573"/>
                    </a:ext>
                  </a:extLst>
                </a:gridCol>
                <a:gridCol w="1307786">
                  <a:extLst>
                    <a:ext uri="{9D8B030D-6E8A-4147-A177-3AD203B41FA5}">
                      <a16:colId xmlns:a16="http://schemas.microsoft.com/office/drawing/2014/main" val="775723629"/>
                    </a:ext>
                  </a:extLst>
                </a:gridCol>
                <a:gridCol w="1307786">
                  <a:extLst>
                    <a:ext uri="{9D8B030D-6E8A-4147-A177-3AD203B41FA5}">
                      <a16:colId xmlns:a16="http://schemas.microsoft.com/office/drawing/2014/main" val="2269021365"/>
                    </a:ext>
                  </a:extLst>
                </a:gridCol>
              </a:tblGrid>
              <a:tr h="197078">
                <a:tc>
                  <a:txBody>
                    <a:bodyPr/>
                    <a:lstStyle/>
                    <a:p>
                      <a:pPr algn="ctr" rtl="0" fontAlgn="b"/>
                      <a:r>
                        <a:rPr lang="en-US" sz="1800" b="1" i="0" u="none" strike="noStrike">
                          <a:solidFill>
                            <a:srgbClr val="000000"/>
                          </a:solidFill>
                          <a:effectLst/>
                          <a:latin typeface="Arial" panose="020B0604020202020204" pitchFamily="34" charset="0"/>
                        </a:rPr>
                        <a:t>7 EHE Counties</a:t>
                      </a:r>
                    </a:p>
                  </a:txBody>
                  <a:tcPr marL="9525" marR="9525" marT="9525" marB="0" anchor="b">
                    <a:lnL>
                      <a:noFill/>
                    </a:lnL>
                    <a:lnR>
                      <a:noFill/>
                    </a:lnR>
                    <a:lnT>
                      <a:noFill/>
                    </a:lnT>
                    <a:lnB>
                      <a:noFill/>
                    </a:lnB>
                  </a:tcPr>
                </a:tc>
                <a:tc>
                  <a:txBody>
                    <a:bodyPr/>
                    <a:lstStyle/>
                    <a:p>
                      <a:pPr algn="ctr" rtl="0" fontAlgn="b"/>
                      <a:r>
                        <a:rPr lang="en-US" sz="1800" b="1" i="0" u="none" strike="noStrike">
                          <a:solidFill>
                            <a:srgbClr val="000000"/>
                          </a:solidFill>
                          <a:effectLst/>
                          <a:latin typeface="Arial" panose="020B0604020202020204" pitchFamily="34" charset="0"/>
                        </a:rPr>
                        <a:t>HIV Diagnoses</a:t>
                      </a:r>
                    </a:p>
                  </a:txBody>
                  <a:tcPr marL="9525" marR="9525" marT="9525" marB="0" anchor="b">
                    <a:lnL>
                      <a:noFill/>
                    </a:lnL>
                    <a:lnR>
                      <a:noFill/>
                    </a:lnR>
                    <a:lnT>
                      <a:noFill/>
                    </a:lnT>
                    <a:lnB>
                      <a:noFill/>
                    </a:lnB>
                  </a:tcPr>
                </a:tc>
                <a:tc>
                  <a:txBody>
                    <a:bodyPr/>
                    <a:lstStyle/>
                    <a:p>
                      <a:pPr algn="ctr" rtl="0" fontAlgn="b"/>
                      <a:r>
                        <a:rPr lang="en-US" sz="1800" b="1" i="0" u="none" strike="noStrike">
                          <a:solidFill>
                            <a:srgbClr val="000000"/>
                          </a:solidFill>
                          <a:effectLst/>
                          <a:latin typeface="Arial" panose="020B0604020202020204" pitchFamily="34" charset="0"/>
                        </a:rPr>
                        <a:t>HIV Rate</a:t>
                      </a:r>
                    </a:p>
                  </a:txBody>
                  <a:tcPr marL="9525" marR="9525" marT="9525" marB="0" anchor="b">
                    <a:lnL>
                      <a:noFill/>
                    </a:lnL>
                    <a:lnR>
                      <a:noFill/>
                    </a:lnR>
                    <a:lnT>
                      <a:noFill/>
                    </a:lnT>
                    <a:lnB>
                      <a:noFill/>
                    </a:lnB>
                  </a:tcPr>
                </a:tc>
                <a:extLst>
                  <a:ext uri="{0D108BD9-81ED-4DB2-BD59-A6C34878D82A}">
                    <a16:rowId xmlns:a16="http://schemas.microsoft.com/office/drawing/2014/main" val="2285422233"/>
                  </a:ext>
                </a:extLst>
              </a:tr>
              <a:tr h="171648">
                <a:tc>
                  <a:txBody>
                    <a:bodyPr/>
                    <a:lstStyle/>
                    <a:p>
                      <a:pPr algn="l" rtl="0" fontAlgn="b"/>
                      <a:r>
                        <a:rPr lang="en-US" sz="1600" b="0" i="0" u="none" strike="noStrike">
                          <a:solidFill>
                            <a:srgbClr val="000000"/>
                          </a:solidFill>
                          <a:effectLst/>
                          <a:latin typeface="Arial" panose="020B0604020202020204" pitchFamily="34" charset="0"/>
                        </a:rPr>
                        <a:t>Miami-Dade</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1,088</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39.3</a:t>
                      </a:r>
                    </a:p>
                  </a:txBody>
                  <a:tcPr marL="9525" marR="9525" marT="9525" marB="0" anchor="b">
                    <a:lnL>
                      <a:noFill/>
                    </a:lnL>
                    <a:lnR>
                      <a:noFill/>
                    </a:lnR>
                    <a:lnT>
                      <a:noFill/>
                    </a:lnT>
                    <a:lnB>
                      <a:noFill/>
                    </a:lnB>
                  </a:tcPr>
                </a:tc>
                <a:extLst>
                  <a:ext uri="{0D108BD9-81ED-4DB2-BD59-A6C34878D82A}">
                    <a16:rowId xmlns:a16="http://schemas.microsoft.com/office/drawing/2014/main" val="4066573029"/>
                  </a:ext>
                </a:extLst>
              </a:tr>
              <a:tr h="171648">
                <a:tc>
                  <a:txBody>
                    <a:bodyPr/>
                    <a:lstStyle/>
                    <a:p>
                      <a:pPr algn="l" rtl="0" fontAlgn="b"/>
                      <a:r>
                        <a:rPr lang="en-US" sz="1600" b="0" i="0" u="none" strike="noStrike">
                          <a:solidFill>
                            <a:srgbClr val="000000"/>
                          </a:solidFill>
                          <a:effectLst/>
                          <a:latin typeface="Arial" panose="020B0604020202020204" pitchFamily="34" charset="0"/>
                        </a:rPr>
                        <a:t>Broward</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607</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30.8</a:t>
                      </a:r>
                    </a:p>
                  </a:txBody>
                  <a:tcPr marL="9525" marR="9525" marT="9525" marB="0" anchor="b">
                    <a:lnL>
                      <a:noFill/>
                    </a:lnL>
                    <a:lnR>
                      <a:noFill/>
                    </a:lnR>
                    <a:lnT>
                      <a:noFill/>
                    </a:lnT>
                    <a:lnB>
                      <a:noFill/>
                    </a:lnB>
                  </a:tcPr>
                </a:tc>
                <a:extLst>
                  <a:ext uri="{0D108BD9-81ED-4DB2-BD59-A6C34878D82A}">
                    <a16:rowId xmlns:a16="http://schemas.microsoft.com/office/drawing/2014/main" val="561784998"/>
                  </a:ext>
                </a:extLst>
              </a:tr>
              <a:tr h="171648">
                <a:tc>
                  <a:txBody>
                    <a:bodyPr/>
                    <a:lstStyle/>
                    <a:p>
                      <a:pPr algn="l" rtl="0" fontAlgn="b"/>
                      <a:r>
                        <a:rPr lang="en-US" sz="1600" b="0" i="0" u="none" strike="noStrike">
                          <a:solidFill>
                            <a:srgbClr val="000000"/>
                          </a:solidFill>
                          <a:effectLst/>
                          <a:latin typeface="Arial" panose="020B0604020202020204" pitchFamily="34" charset="0"/>
                        </a:rPr>
                        <a:t>Orange</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423</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28.3</a:t>
                      </a:r>
                    </a:p>
                  </a:txBody>
                  <a:tcPr marL="9525" marR="9525" marT="9525" marB="0" anchor="b">
                    <a:lnL>
                      <a:noFill/>
                    </a:lnL>
                    <a:lnR>
                      <a:noFill/>
                    </a:lnR>
                    <a:lnT>
                      <a:noFill/>
                    </a:lnT>
                    <a:lnB>
                      <a:noFill/>
                    </a:lnB>
                  </a:tcPr>
                </a:tc>
                <a:extLst>
                  <a:ext uri="{0D108BD9-81ED-4DB2-BD59-A6C34878D82A}">
                    <a16:rowId xmlns:a16="http://schemas.microsoft.com/office/drawing/2014/main" val="3850178674"/>
                  </a:ext>
                </a:extLst>
              </a:tr>
              <a:tr h="171648">
                <a:tc>
                  <a:txBody>
                    <a:bodyPr/>
                    <a:lstStyle/>
                    <a:p>
                      <a:pPr algn="l" rtl="0" fontAlgn="b"/>
                      <a:r>
                        <a:rPr lang="en-US" sz="1600" b="0" i="0" u="none" strike="noStrike">
                          <a:solidFill>
                            <a:srgbClr val="000000"/>
                          </a:solidFill>
                          <a:effectLst/>
                          <a:latin typeface="Arial" panose="020B0604020202020204" pitchFamily="34" charset="0"/>
                        </a:rPr>
                        <a:t>Palm Beach</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309</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20.3</a:t>
                      </a:r>
                    </a:p>
                  </a:txBody>
                  <a:tcPr marL="9525" marR="9525" marT="9525" marB="0" anchor="b">
                    <a:lnL>
                      <a:noFill/>
                    </a:lnL>
                    <a:lnR>
                      <a:noFill/>
                    </a:lnR>
                    <a:lnT>
                      <a:noFill/>
                    </a:lnT>
                    <a:lnB>
                      <a:noFill/>
                    </a:lnB>
                  </a:tcPr>
                </a:tc>
                <a:extLst>
                  <a:ext uri="{0D108BD9-81ED-4DB2-BD59-A6C34878D82A}">
                    <a16:rowId xmlns:a16="http://schemas.microsoft.com/office/drawing/2014/main" val="3361564021"/>
                  </a:ext>
                </a:extLst>
              </a:tr>
              <a:tr h="171648">
                <a:tc>
                  <a:txBody>
                    <a:bodyPr/>
                    <a:lstStyle/>
                    <a:p>
                      <a:pPr algn="l" rtl="0" fontAlgn="b"/>
                      <a:r>
                        <a:rPr lang="en-US" sz="1600" b="0" i="0" u="none" strike="noStrike">
                          <a:solidFill>
                            <a:srgbClr val="000000"/>
                          </a:solidFill>
                          <a:effectLst/>
                          <a:latin typeface="Arial" panose="020B0604020202020204" pitchFamily="34" charset="0"/>
                        </a:rPr>
                        <a:t>Hillsborough</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307</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20.1</a:t>
                      </a:r>
                    </a:p>
                  </a:txBody>
                  <a:tcPr marL="9525" marR="9525" marT="9525" marB="0" anchor="b">
                    <a:lnL>
                      <a:noFill/>
                    </a:lnL>
                    <a:lnR>
                      <a:noFill/>
                    </a:lnR>
                    <a:lnT>
                      <a:noFill/>
                    </a:lnT>
                    <a:lnB>
                      <a:noFill/>
                    </a:lnB>
                  </a:tcPr>
                </a:tc>
                <a:extLst>
                  <a:ext uri="{0D108BD9-81ED-4DB2-BD59-A6C34878D82A}">
                    <a16:rowId xmlns:a16="http://schemas.microsoft.com/office/drawing/2014/main" val="1470785395"/>
                  </a:ext>
                </a:extLst>
              </a:tr>
              <a:tr h="171648">
                <a:tc>
                  <a:txBody>
                    <a:bodyPr/>
                    <a:lstStyle/>
                    <a:p>
                      <a:pPr algn="l" rtl="0" fontAlgn="b"/>
                      <a:r>
                        <a:rPr lang="en-US" sz="1600" b="0" i="0" u="none" strike="noStrike">
                          <a:solidFill>
                            <a:srgbClr val="000000"/>
                          </a:solidFill>
                          <a:effectLst/>
                          <a:latin typeface="Arial" panose="020B0604020202020204" pitchFamily="34" charset="0"/>
                        </a:rPr>
                        <a:t>Duval</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294</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28.3</a:t>
                      </a:r>
                    </a:p>
                  </a:txBody>
                  <a:tcPr marL="9525" marR="9525" marT="9525" marB="0" anchor="b">
                    <a:lnL>
                      <a:noFill/>
                    </a:lnL>
                    <a:lnR>
                      <a:noFill/>
                    </a:lnR>
                    <a:lnT>
                      <a:noFill/>
                    </a:lnT>
                    <a:lnB>
                      <a:noFill/>
                    </a:lnB>
                  </a:tcPr>
                </a:tc>
                <a:extLst>
                  <a:ext uri="{0D108BD9-81ED-4DB2-BD59-A6C34878D82A}">
                    <a16:rowId xmlns:a16="http://schemas.microsoft.com/office/drawing/2014/main" val="2345133276"/>
                  </a:ext>
                </a:extLst>
              </a:tr>
              <a:tr h="171648">
                <a:tc>
                  <a:txBody>
                    <a:bodyPr/>
                    <a:lstStyle/>
                    <a:p>
                      <a:pPr algn="l" rtl="0" fontAlgn="b"/>
                      <a:r>
                        <a:rPr lang="en-US" sz="1600" b="0" i="0" u="none" strike="noStrike">
                          <a:solidFill>
                            <a:srgbClr val="000000"/>
                          </a:solidFill>
                          <a:effectLst/>
                          <a:latin typeface="Arial" panose="020B0604020202020204" pitchFamily="34" charset="0"/>
                        </a:rPr>
                        <a:t>Pinellas</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122</a:t>
                      </a:r>
                    </a:p>
                  </a:txBody>
                  <a:tcPr marL="9525" marR="9525" marT="9525" marB="0" anchor="b">
                    <a:lnL>
                      <a:noFill/>
                    </a:lnL>
                    <a:lnR>
                      <a:noFill/>
                    </a:lnR>
                    <a:lnT>
                      <a:noFill/>
                    </a:lnT>
                    <a:lnB>
                      <a:noFill/>
                    </a:lnB>
                  </a:tcPr>
                </a:tc>
                <a:tc>
                  <a:txBody>
                    <a:bodyPr/>
                    <a:lstStyle/>
                    <a:p>
                      <a:pPr algn="ctr" rtl="0" fontAlgn="b"/>
                      <a:r>
                        <a:rPr lang="en-US" sz="1600" b="0" i="0" u="none" strike="noStrike">
                          <a:solidFill>
                            <a:srgbClr val="000000"/>
                          </a:solidFill>
                          <a:effectLst/>
                          <a:latin typeface="Arial" panose="020B0604020202020204" pitchFamily="34" charset="0"/>
                        </a:rPr>
                        <a:t>12.6</a:t>
                      </a:r>
                    </a:p>
                  </a:txBody>
                  <a:tcPr marL="9525" marR="9525" marT="9525" marB="0" anchor="b">
                    <a:lnL>
                      <a:noFill/>
                    </a:lnL>
                    <a:lnR>
                      <a:noFill/>
                    </a:lnR>
                    <a:lnT>
                      <a:noFill/>
                    </a:lnT>
                    <a:lnB>
                      <a:noFill/>
                    </a:lnB>
                  </a:tcPr>
                </a:tc>
                <a:extLst>
                  <a:ext uri="{0D108BD9-81ED-4DB2-BD59-A6C34878D82A}">
                    <a16:rowId xmlns:a16="http://schemas.microsoft.com/office/drawing/2014/main" val="2597850711"/>
                  </a:ext>
                </a:extLst>
              </a:tr>
            </a:tbl>
          </a:graphicData>
        </a:graphic>
      </p:graphicFrame>
      <p:pic>
        <p:nvPicPr>
          <p:cNvPr id="1026" name="Picture 2">
            <a:extLst>
              <a:ext uri="{FF2B5EF4-FFF2-40B4-BE49-F238E27FC236}">
                <a16:creationId xmlns:a16="http://schemas.microsoft.com/office/drawing/2014/main" id="{EC59487C-C74F-084B-307B-0FA56B901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238" y="1285141"/>
            <a:ext cx="6562321" cy="492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CAA8E888-96DC-ECCC-FF94-86E14375D8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41" t="63917" r="51567" b="1566"/>
          <a:stretch/>
        </p:blipFill>
        <p:spPr bwMode="auto">
          <a:xfrm>
            <a:off x="1561337" y="2986475"/>
            <a:ext cx="1706252" cy="197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0314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lvl="0" algn="ctr">
              <a:lnSpc>
                <a:spcPct val="100000"/>
              </a:lnSpc>
              <a:defRPr/>
            </a:pPr>
            <a:r>
              <a:rPr lang="en-US" sz="2800" b="1">
                <a:latin typeface="Arial" panose="020B0604020202020204" pitchFamily="34" charset="0"/>
                <a:cs typeface="Arial" panose="020B0604020202020204" pitchFamily="34" charset="0"/>
              </a:rPr>
              <a:t>PWH by County of Residence</a:t>
            </a:r>
            <a:r>
              <a:rPr lang="en-US" altLang="en-US" sz="2800" b="1">
                <a:latin typeface="Arial" pitchFamily="34" charset="0"/>
                <a:ea typeface="SimSun" pitchFamily="2" charset="-122"/>
              </a:rPr>
              <a:t> </a:t>
            </a:r>
            <a:br>
              <a:rPr lang="en-US" altLang="en-US" sz="2800" b="1">
                <a:latin typeface="Arial" pitchFamily="34" charset="0"/>
                <a:ea typeface="SimSun" pitchFamily="2" charset="-122"/>
              </a:rPr>
            </a:br>
            <a:r>
              <a:rPr lang="en-US" altLang="en-US" sz="2800" b="1">
                <a:latin typeface="Arial" pitchFamily="34" charset="0"/>
                <a:ea typeface="SimSun" pitchFamily="2" charset="-122"/>
              </a:rPr>
              <a:t>Highlighting EHE Counties,</a:t>
            </a:r>
            <a:r>
              <a:rPr lang="en-US" sz="2800" b="1">
                <a:latin typeface="Arial" panose="020B0604020202020204" pitchFamily="34" charset="0"/>
                <a:cs typeface="Arial" panose="020B0604020202020204" pitchFamily="34" charset="0"/>
              </a:rPr>
              <a:t> 2022, Living in Florida</a:t>
            </a:r>
            <a:endParaRPr lang="en-US" sz="2800" b="1" baseline="3000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AE53C93E-80FC-4172-8927-6634DE2AEE00}"/>
              </a:ext>
            </a:extLst>
          </p:cNvPr>
          <p:cNvGraphicFramePr>
            <a:graphicFrameLocks noGrp="1"/>
          </p:cNvGraphicFramePr>
          <p:nvPr>
            <p:extLst>
              <p:ext uri="{D42A27DB-BD31-4B8C-83A1-F6EECF244321}">
                <p14:modId xmlns:p14="http://schemas.microsoft.com/office/powerpoint/2010/main" val="1238920483"/>
              </p:ext>
            </p:extLst>
          </p:nvPr>
        </p:nvGraphicFramePr>
        <p:xfrm>
          <a:off x="598658" y="2018896"/>
          <a:ext cx="5811907" cy="2419350"/>
        </p:xfrm>
        <a:graphic>
          <a:graphicData uri="http://schemas.openxmlformats.org/drawingml/2006/table">
            <a:tbl>
              <a:tblPr/>
              <a:tblGrid>
                <a:gridCol w="1405633">
                  <a:extLst>
                    <a:ext uri="{9D8B030D-6E8A-4147-A177-3AD203B41FA5}">
                      <a16:colId xmlns:a16="http://schemas.microsoft.com/office/drawing/2014/main" val="1079905917"/>
                    </a:ext>
                  </a:extLst>
                </a:gridCol>
                <a:gridCol w="1939636">
                  <a:extLst>
                    <a:ext uri="{9D8B030D-6E8A-4147-A177-3AD203B41FA5}">
                      <a16:colId xmlns:a16="http://schemas.microsoft.com/office/drawing/2014/main" val="3273066907"/>
                    </a:ext>
                  </a:extLst>
                </a:gridCol>
                <a:gridCol w="2466638">
                  <a:extLst>
                    <a:ext uri="{9D8B030D-6E8A-4147-A177-3AD203B41FA5}">
                      <a16:colId xmlns:a16="http://schemas.microsoft.com/office/drawing/2014/main" val="1824600823"/>
                    </a:ext>
                  </a:extLst>
                </a:gridCol>
              </a:tblGrid>
              <a:tr h="333375">
                <a:tc>
                  <a:txBody>
                    <a:bodyPr/>
                    <a:lstStyle/>
                    <a:p>
                      <a:pPr algn="l" fontAlgn="b"/>
                      <a:r>
                        <a:rPr lang="en-US" sz="2000" b="1" i="0" u="none" strike="noStrike">
                          <a:solidFill>
                            <a:srgbClr val="000000"/>
                          </a:solidFill>
                          <a:effectLst/>
                          <a:latin typeface="Arial" panose="020B0604020202020204" pitchFamily="34" charset="0"/>
                        </a:rPr>
                        <a:t>7 EHE Counties</a:t>
                      </a:r>
                    </a:p>
                  </a:txBody>
                  <a:tcPr marL="9525" marR="9525" marT="9525" marB="0" anchor="b">
                    <a:lnL>
                      <a:noFill/>
                    </a:lnL>
                    <a:lnR>
                      <a:noFill/>
                    </a:lnR>
                    <a:lnT>
                      <a:noFill/>
                    </a:lnT>
                    <a:lnB>
                      <a:noFill/>
                    </a:lnB>
                  </a:tcPr>
                </a:tc>
                <a:tc>
                  <a:txBody>
                    <a:bodyPr/>
                    <a:lstStyle/>
                    <a:p>
                      <a:pPr algn="ctr" fontAlgn="b"/>
                      <a:r>
                        <a:rPr lang="en-US" sz="2000" b="1" i="0" u="none" strike="noStrike">
                          <a:solidFill>
                            <a:srgbClr val="000000"/>
                          </a:solidFill>
                          <a:effectLst/>
                          <a:latin typeface="Arial" panose="020B0604020202020204" pitchFamily="34" charset="0"/>
                        </a:rPr>
                        <a:t>Number of PWH</a:t>
                      </a:r>
                    </a:p>
                  </a:txBody>
                  <a:tcPr marL="9525" marR="9525" marT="9525" marB="0" anchor="b">
                    <a:lnL>
                      <a:noFill/>
                    </a:lnL>
                    <a:lnR>
                      <a:noFill/>
                    </a:lnR>
                    <a:lnT>
                      <a:noFill/>
                    </a:lnT>
                    <a:lnB>
                      <a:noFill/>
                    </a:lnB>
                  </a:tcPr>
                </a:tc>
                <a:tc>
                  <a:txBody>
                    <a:bodyPr/>
                    <a:lstStyle/>
                    <a:p>
                      <a:pPr algn="ctr" fontAlgn="b"/>
                      <a:r>
                        <a:rPr lang="en-US" sz="2000" b="1" i="0" u="none" strike="noStrike">
                          <a:solidFill>
                            <a:srgbClr val="000000"/>
                          </a:solidFill>
                          <a:effectLst/>
                          <a:latin typeface="Arial" panose="020B0604020202020204" pitchFamily="34" charset="0"/>
                        </a:rPr>
                        <a:t>PWH Rate per 100,000 Population</a:t>
                      </a:r>
                    </a:p>
                  </a:txBody>
                  <a:tcPr marL="9525" marR="9525" marT="9525" marB="0" anchor="b">
                    <a:lnL>
                      <a:noFill/>
                    </a:lnL>
                    <a:lnR>
                      <a:noFill/>
                    </a:lnR>
                    <a:lnT>
                      <a:noFill/>
                    </a:lnT>
                    <a:lnB>
                      <a:noFill/>
                    </a:lnB>
                  </a:tcPr>
                </a:tc>
                <a:extLst>
                  <a:ext uri="{0D108BD9-81ED-4DB2-BD59-A6C34878D82A}">
                    <a16:rowId xmlns:a16="http://schemas.microsoft.com/office/drawing/2014/main" val="958071416"/>
                  </a:ext>
                </a:extLst>
              </a:tr>
              <a:tr h="257175">
                <a:tc>
                  <a:txBody>
                    <a:bodyPr/>
                    <a:lstStyle/>
                    <a:p>
                      <a:pPr algn="l" fontAlgn="b"/>
                      <a:r>
                        <a:rPr lang="en-US" sz="1600" b="0" i="0" u="none" strike="noStrike">
                          <a:solidFill>
                            <a:srgbClr val="000000"/>
                          </a:solidFill>
                          <a:effectLst/>
                          <a:latin typeface="Arial" panose="020B0604020202020204" pitchFamily="34" charset="0"/>
                        </a:rPr>
                        <a:t>Miami-Dade</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28,749</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971.2</a:t>
                      </a:r>
                    </a:p>
                  </a:txBody>
                  <a:tcPr marL="9525" marR="9525" marT="9525" marB="0" anchor="b">
                    <a:lnL>
                      <a:noFill/>
                    </a:lnL>
                    <a:lnR>
                      <a:noFill/>
                    </a:lnR>
                    <a:lnT>
                      <a:noFill/>
                    </a:lnT>
                    <a:lnB>
                      <a:noFill/>
                    </a:lnB>
                  </a:tcPr>
                </a:tc>
                <a:extLst>
                  <a:ext uri="{0D108BD9-81ED-4DB2-BD59-A6C34878D82A}">
                    <a16:rowId xmlns:a16="http://schemas.microsoft.com/office/drawing/2014/main" val="2805173665"/>
                  </a:ext>
                </a:extLst>
              </a:tr>
              <a:tr h="257175">
                <a:tc>
                  <a:txBody>
                    <a:bodyPr/>
                    <a:lstStyle/>
                    <a:p>
                      <a:pPr algn="l" fontAlgn="b"/>
                      <a:r>
                        <a:rPr lang="en-US" sz="1600" b="0" i="0" u="none" strike="noStrike">
                          <a:solidFill>
                            <a:srgbClr val="000000"/>
                          </a:solidFill>
                          <a:effectLst/>
                          <a:latin typeface="Arial" panose="020B0604020202020204" pitchFamily="34" charset="0"/>
                        </a:rPr>
                        <a:t>Broward</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21,505</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1079.4</a:t>
                      </a:r>
                    </a:p>
                  </a:txBody>
                  <a:tcPr marL="9525" marR="9525" marT="9525" marB="0" anchor="b">
                    <a:lnL>
                      <a:noFill/>
                    </a:lnL>
                    <a:lnR>
                      <a:noFill/>
                    </a:lnR>
                    <a:lnT>
                      <a:noFill/>
                    </a:lnT>
                    <a:lnB>
                      <a:noFill/>
                    </a:lnB>
                  </a:tcPr>
                </a:tc>
                <a:extLst>
                  <a:ext uri="{0D108BD9-81ED-4DB2-BD59-A6C34878D82A}">
                    <a16:rowId xmlns:a16="http://schemas.microsoft.com/office/drawing/2014/main" val="1026190306"/>
                  </a:ext>
                </a:extLst>
              </a:tr>
              <a:tr h="257175">
                <a:tc>
                  <a:txBody>
                    <a:bodyPr/>
                    <a:lstStyle/>
                    <a:p>
                      <a:pPr algn="l" fontAlgn="b"/>
                      <a:r>
                        <a:rPr lang="en-US" sz="1600" b="0" i="0" u="none" strike="noStrike">
                          <a:solidFill>
                            <a:srgbClr val="000000"/>
                          </a:solidFill>
                          <a:effectLst/>
                          <a:latin typeface="Arial" panose="020B0604020202020204" pitchFamily="34" charset="0"/>
                        </a:rPr>
                        <a:t>Orange</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10,058</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669.7</a:t>
                      </a:r>
                    </a:p>
                  </a:txBody>
                  <a:tcPr marL="9525" marR="9525" marT="9525" marB="0" anchor="b">
                    <a:lnL>
                      <a:noFill/>
                    </a:lnL>
                    <a:lnR>
                      <a:noFill/>
                    </a:lnR>
                    <a:lnT>
                      <a:noFill/>
                    </a:lnT>
                    <a:lnB>
                      <a:noFill/>
                    </a:lnB>
                  </a:tcPr>
                </a:tc>
                <a:extLst>
                  <a:ext uri="{0D108BD9-81ED-4DB2-BD59-A6C34878D82A}">
                    <a16:rowId xmlns:a16="http://schemas.microsoft.com/office/drawing/2014/main" val="1531975627"/>
                  </a:ext>
                </a:extLst>
              </a:tr>
              <a:tr h="257175">
                <a:tc>
                  <a:txBody>
                    <a:bodyPr/>
                    <a:lstStyle/>
                    <a:p>
                      <a:pPr algn="l" fontAlgn="b"/>
                      <a:r>
                        <a:rPr lang="en-US" sz="1600" b="0" i="0" u="none" strike="noStrike">
                          <a:solidFill>
                            <a:srgbClr val="000000"/>
                          </a:solidFill>
                          <a:effectLst/>
                          <a:latin typeface="Arial" panose="020B0604020202020204" pitchFamily="34" charset="0"/>
                        </a:rPr>
                        <a:t>Palm Beach</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8,676</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565.9</a:t>
                      </a:r>
                    </a:p>
                  </a:txBody>
                  <a:tcPr marL="9525" marR="9525" marT="9525" marB="0" anchor="b">
                    <a:lnL>
                      <a:noFill/>
                    </a:lnL>
                    <a:lnR>
                      <a:noFill/>
                    </a:lnR>
                    <a:lnT>
                      <a:noFill/>
                    </a:lnT>
                    <a:lnB>
                      <a:noFill/>
                    </a:lnB>
                  </a:tcPr>
                </a:tc>
                <a:extLst>
                  <a:ext uri="{0D108BD9-81ED-4DB2-BD59-A6C34878D82A}">
                    <a16:rowId xmlns:a16="http://schemas.microsoft.com/office/drawing/2014/main" val="1860250683"/>
                  </a:ext>
                </a:extLst>
              </a:tr>
              <a:tr h="257175">
                <a:tc>
                  <a:txBody>
                    <a:bodyPr/>
                    <a:lstStyle/>
                    <a:p>
                      <a:pPr algn="l" fontAlgn="b"/>
                      <a:r>
                        <a:rPr lang="en-US" sz="1600" b="0" i="0" u="none" strike="noStrike">
                          <a:solidFill>
                            <a:srgbClr val="000000"/>
                          </a:solidFill>
                          <a:effectLst/>
                          <a:latin typeface="Arial" panose="020B0604020202020204" pitchFamily="34" charset="0"/>
                        </a:rPr>
                        <a:t>Hillsborough</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8,009</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511.0</a:t>
                      </a:r>
                    </a:p>
                  </a:txBody>
                  <a:tcPr marL="9525" marR="9525" marT="9525" marB="0" anchor="b">
                    <a:lnL>
                      <a:noFill/>
                    </a:lnL>
                    <a:lnR>
                      <a:noFill/>
                    </a:lnR>
                    <a:lnT>
                      <a:noFill/>
                    </a:lnT>
                    <a:lnB>
                      <a:noFill/>
                    </a:lnB>
                  </a:tcPr>
                </a:tc>
                <a:extLst>
                  <a:ext uri="{0D108BD9-81ED-4DB2-BD59-A6C34878D82A}">
                    <a16:rowId xmlns:a16="http://schemas.microsoft.com/office/drawing/2014/main" val="921194980"/>
                  </a:ext>
                </a:extLst>
              </a:tr>
              <a:tr h="257175">
                <a:tc>
                  <a:txBody>
                    <a:bodyPr/>
                    <a:lstStyle/>
                    <a:p>
                      <a:pPr algn="l" fontAlgn="b"/>
                      <a:r>
                        <a:rPr lang="en-US" sz="1600" b="0" i="0" u="none" strike="noStrike">
                          <a:solidFill>
                            <a:srgbClr val="000000"/>
                          </a:solidFill>
                          <a:effectLst/>
                          <a:latin typeface="Arial" panose="020B0604020202020204" pitchFamily="34" charset="0"/>
                        </a:rPr>
                        <a:t>Duval</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6,935</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678.9</a:t>
                      </a:r>
                    </a:p>
                  </a:txBody>
                  <a:tcPr marL="9525" marR="9525" marT="9525" marB="0" anchor="b">
                    <a:lnL>
                      <a:noFill/>
                    </a:lnL>
                    <a:lnR>
                      <a:noFill/>
                    </a:lnR>
                    <a:lnT>
                      <a:noFill/>
                    </a:lnT>
                    <a:lnB>
                      <a:noFill/>
                    </a:lnB>
                  </a:tcPr>
                </a:tc>
                <a:extLst>
                  <a:ext uri="{0D108BD9-81ED-4DB2-BD59-A6C34878D82A}">
                    <a16:rowId xmlns:a16="http://schemas.microsoft.com/office/drawing/2014/main" val="1291122138"/>
                  </a:ext>
                </a:extLst>
              </a:tr>
              <a:tr h="257175">
                <a:tc>
                  <a:txBody>
                    <a:bodyPr/>
                    <a:lstStyle/>
                    <a:p>
                      <a:pPr algn="l" fontAlgn="b"/>
                      <a:r>
                        <a:rPr lang="en-US" sz="1600" b="0" i="0" u="none" strike="noStrike">
                          <a:solidFill>
                            <a:srgbClr val="000000"/>
                          </a:solidFill>
                          <a:effectLst/>
                          <a:latin typeface="Arial" panose="020B0604020202020204" pitchFamily="34" charset="0"/>
                        </a:rPr>
                        <a:t>Pinellas</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5,166</a:t>
                      </a:r>
                    </a:p>
                  </a:txBody>
                  <a:tcPr marL="9525" marR="9525" marT="9525" marB="0" anchor="b">
                    <a:lnL>
                      <a:noFill/>
                    </a:lnL>
                    <a:lnR>
                      <a:noFill/>
                    </a:lnR>
                    <a:lnT>
                      <a:noFill/>
                    </a:lnT>
                    <a:lnB>
                      <a:noFill/>
                    </a:lnB>
                    <a:solidFill>
                      <a:srgbClr val="FFFFFF"/>
                    </a:solidFill>
                  </a:tcPr>
                </a:tc>
                <a:tc>
                  <a:txBody>
                    <a:bodyPr/>
                    <a:lstStyle/>
                    <a:p>
                      <a:pPr algn="ctr" fontAlgn="b"/>
                      <a:r>
                        <a:rPr lang="en-US" sz="1600" b="0" i="0" u="none" strike="noStrike">
                          <a:solidFill>
                            <a:srgbClr val="000000"/>
                          </a:solidFill>
                          <a:effectLst/>
                          <a:latin typeface="Arial" panose="020B0604020202020204" pitchFamily="34" charset="0"/>
                        </a:rPr>
                        <a:t>511.6</a:t>
                      </a:r>
                    </a:p>
                  </a:txBody>
                  <a:tcPr marL="9525" marR="9525" marT="9525" marB="0" anchor="b">
                    <a:lnL>
                      <a:noFill/>
                    </a:lnL>
                    <a:lnR>
                      <a:noFill/>
                    </a:lnR>
                    <a:lnT>
                      <a:noFill/>
                    </a:lnT>
                    <a:lnB>
                      <a:noFill/>
                    </a:lnB>
                  </a:tcPr>
                </a:tc>
                <a:extLst>
                  <a:ext uri="{0D108BD9-81ED-4DB2-BD59-A6C34878D82A}">
                    <a16:rowId xmlns:a16="http://schemas.microsoft.com/office/drawing/2014/main" val="2629673123"/>
                  </a:ext>
                </a:extLst>
              </a:tr>
            </a:tbl>
          </a:graphicData>
        </a:graphic>
      </p:graphicFrame>
      <p:sp>
        <p:nvSpPr>
          <p:cNvPr id="7" name="Text Box 1">
            <a:extLst>
              <a:ext uri="{FF2B5EF4-FFF2-40B4-BE49-F238E27FC236}">
                <a16:creationId xmlns:a16="http://schemas.microsoft.com/office/drawing/2014/main" id="{5D96964A-0BB3-4299-8967-E593939D6A15}"/>
              </a:ext>
            </a:extLst>
          </p:cNvPr>
          <p:cNvSpPr txBox="1">
            <a:spLocks noChangeArrowheads="1"/>
          </p:cNvSpPr>
          <p:nvPr/>
        </p:nvSpPr>
        <p:spPr bwMode="auto">
          <a:xfrm>
            <a:off x="6003635" y="2958737"/>
            <a:ext cx="2558473" cy="1479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b="1">
                <a:solidFill>
                  <a:srgbClr val="000000"/>
                </a:solidFill>
                <a:ea typeface="SimSun" pitchFamily="2" charset="-122"/>
              </a:rPr>
              <a:t>PWH Total 124,577</a:t>
            </a:r>
          </a:p>
          <a:p>
            <a:pPr algn="ctr"/>
            <a:r>
              <a:rPr lang="en-US" altLang="en-US" b="1">
                <a:solidFill>
                  <a:srgbClr val="000000"/>
                </a:solidFill>
                <a:ea typeface="SimSun" pitchFamily="2" charset="-122"/>
              </a:rPr>
              <a:t>PWH Rate </a:t>
            </a:r>
          </a:p>
          <a:p>
            <a:pPr algn="ctr"/>
            <a:r>
              <a:rPr lang="en-US" altLang="en-US" b="1">
                <a:solidFill>
                  <a:srgbClr val="000000"/>
                </a:solidFill>
                <a:ea typeface="SimSun" pitchFamily="2" charset="-122"/>
              </a:rPr>
              <a:t>per 100,000 Population</a:t>
            </a:r>
          </a:p>
          <a:p>
            <a:pPr algn="ctr"/>
            <a:r>
              <a:rPr lang="en-US" altLang="en-US" b="1">
                <a:solidFill>
                  <a:srgbClr val="000000"/>
                </a:solidFill>
                <a:ea typeface="SimSun" pitchFamily="2" charset="-122"/>
              </a:rPr>
              <a:t>State Rate=557.9</a:t>
            </a:r>
          </a:p>
        </p:txBody>
      </p:sp>
      <p:pic>
        <p:nvPicPr>
          <p:cNvPr id="2050" name="Picture 2">
            <a:extLst>
              <a:ext uri="{FF2B5EF4-FFF2-40B4-BE49-F238E27FC236}">
                <a16:creationId xmlns:a16="http://schemas.microsoft.com/office/drawing/2014/main" id="{0C26A2E8-C817-3E33-D455-4D5419DC0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433" y="1483942"/>
            <a:ext cx="6222330" cy="466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9450AA73-CA19-2E97-1B4E-4D1ECED5EA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42" t="57667" r="52438" b="7750"/>
          <a:stretch/>
        </p:blipFill>
        <p:spPr bwMode="auto">
          <a:xfrm>
            <a:off x="6410565" y="4427553"/>
            <a:ext cx="1860450" cy="165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2693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A7059-AB7D-45F9-9C0E-41C90CB8C0F3}"/>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Everyone between the ages of 13 and 64 should get tested for HIV at least once. Persons at </a:t>
            </a: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sym typeface="Arial"/>
                <a:hlinkClick r:id="rId2">
                  <a:extLst>
                    <a:ext uri="{A12FA001-AC4F-418D-AE19-62706E023703}">
                      <ahyp:hlinkClr xmlns:ahyp="http://schemas.microsoft.com/office/drawing/2018/hyperlinkcolor" val="tx"/>
                    </a:ext>
                  </a:extLst>
                </a:hlinkClick>
              </a:rPr>
              <a:t>increased risk</a:t>
            </a: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sym typeface="Arial"/>
              </a:rPr>
              <a:t>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for HIV should get tested at least annually. Visit </a:t>
            </a: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sym typeface="Arial"/>
                <a:hlinkClick r:id="rId3">
                  <a:extLst>
                    <a:ext uri="{A12FA001-AC4F-418D-AE19-62706E023703}">
                      <ahyp:hlinkClr xmlns:ahyp="http://schemas.microsoft.com/office/drawing/2018/hyperlinkcolor" val="tx"/>
                    </a:ext>
                  </a:extLst>
                </a:hlinkClick>
              </a:rPr>
              <a:t>knowyourhivstatus.com</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 for testing options in your area or to order a free at-home testing kit.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sym typeface="Arial"/>
                <a:hlinkClick r:id="rId4">
                  <a:extLst>
                    <a:ext uri="{A12FA001-AC4F-418D-AE19-62706E023703}">
                      <ahyp:hlinkClr xmlns:ahyp="http://schemas.microsoft.com/office/drawing/2018/hyperlinkcolor" val="tx"/>
                    </a:ext>
                  </a:extLst>
                </a:hlinkClick>
              </a:rPr>
              <a:t>Florida law</a:t>
            </a: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sym typeface="Arial"/>
              </a:rPr>
              <a:t>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(section 384.31, Florida Statutes) requires all pregnant women to be tested for HIV and other STIs at their initial prenatal care visit, again at 28–32 weeks, and at labor and delivery if their HIV status is unknown. </a:t>
            </a:r>
          </a:p>
          <a:p>
            <a:endParaRPr lang="en-US"/>
          </a:p>
        </p:txBody>
      </p:sp>
      <p:sp>
        <p:nvSpPr>
          <p:cNvPr id="2" name="Title 1">
            <a:extLst>
              <a:ext uri="{FF2B5EF4-FFF2-40B4-BE49-F238E27FC236}">
                <a16:creationId xmlns:a16="http://schemas.microsoft.com/office/drawing/2014/main" id="{07DEF200-52BF-4210-B23A-8965B3C2DC36}"/>
              </a:ext>
            </a:extLst>
          </p:cNvPr>
          <p:cNvSpPr>
            <a:spLocks noGrp="1"/>
          </p:cNvSpPr>
          <p:nvPr>
            <p:ph type="title"/>
          </p:nvPr>
        </p:nvSpPr>
        <p:spPr/>
        <p:txBody>
          <a:bodyPr>
            <a:normAutofit/>
          </a:bodyPr>
          <a:lstStyle/>
          <a:p>
            <a:pPr algn="ctr"/>
            <a:r>
              <a:rPr lang="en-US" b="1"/>
              <a:t>HIV Testing</a:t>
            </a:r>
          </a:p>
        </p:txBody>
      </p:sp>
    </p:spTree>
    <p:extLst>
      <p:ext uri="{BB962C8B-B14F-4D97-AF65-F5344CB8AC3E}">
        <p14:creationId xmlns:p14="http://schemas.microsoft.com/office/powerpoint/2010/main" val="37345169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37A1B9-1C2B-4A24-8E57-80690D5F0DA3}"/>
              </a:ext>
            </a:extLst>
          </p:cNvPr>
          <p:cNvSpPr>
            <a:spLocks noGrp="1"/>
          </p:cNvSpPr>
          <p:nvPr>
            <p:ph idx="1"/>
          </p:nvPr>
        </p:nvSpPr>
        <p:spPr/>
        <p:txBody>
          <a:bodyPr/>
          <a:lstStyle/>
          <a:p>
            <a:pPr marL="0" indent="0">
              <a:buNone/>
            </a:pPr>
            <a:r>
              <a:rPr kumimoji="0" lang="en-US"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medication, taken as directed, can reduce the risk of acquiring HIV through sexual contact by over 90% and through injection drug use by 70%. Condoms are still important during sex to prevent other STIs and unwanted pregnancy. STIs are increasing in Florida and can increase HIV risk. To find a </a:t>
            </a:r>
            <a:r>
              <a:rPr kumimoji="0" lang="en-US"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provider who can help you decide if </a:t>
            </a:r>
            <a:r>
              <a:rPr kumimoji="0" lang="en-US"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 right for you, visit </a:t>
            </a: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preplocator.org</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indent="0">
              <a:buNone/>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Also access the </a:t>
            </a: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FDOH </a:t>
            </a:r>
            <a:r>
              <a:rPr kumimoji="0" lang="en-US" sz="2800" b="1" i="0" u="none" strike="noStrike" kern="1200" cap="none" spc="0" normalizeH="0" baseline="0" noProof="0" err="1">
                <a:ln>
                  <a:noFill/>
                </a:ln>
                <a:solidFill>
                  <a:srgbClr val="13A9B7"/>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PrEP</a:t>
            </a: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/PEP provider directory</a:t>
            </a:r>
            <a:r>
              <a:rPr lang="en-US">
                <a:solidFill>
                  <a:prstClr val="black"/>
                </a:solidFill>
              </a:rPr>
              <a:t>.</a:t>
            </a:r>
            <a:endParaRPr lang="en-US"/>
          </a:p>
        </p:txBody>
      </p:sp>
      <p:sp>
        <p:nvSpPr>
          <p:cNvPr id="2" name="Title 1">
            <a:extLst>
              <a:ext uri="{FF2B5EF4-FFF2-40B4-BE49-F238E27FC236}">
                <a16:creationId xmlns:a16="http://schemas.microsoft.com/office/drawing/2014/main" id="{8D6F00BC-839D-46C6-AA7C-556874C8DADA}"/>
              </a:ext>
            </a:extLst>
          </p:cNvPr>
          <p:cNvSpPr>
            <a:spLocks noGrp="1"/>
          </p:cNvSpPr>
          <p:nvPr>
            <p:ph type="title"/>
          </p:nvPr>
        </p:nvSpPr>
        <p:spPr/>
        <p:txBody>
          <a:bodyPr/>
          <a:lstStyle/>
          <a:p>
            <a:pPr algn="ctr"/>
            <a:r>
              <a:rPr lang="en-US" b="1" err="1"/>
              <a:t>PrEP</a:t>
            </a:r>
            <a:endParaRPr lang="en-US" b="1"/>
          </a:p>
        </p:txBody>
      </p:sp>
    </p:spTree>
    <p:extLst>
      <p:ext uri="{BB962C8B-B14F-4D97-AF65-F5344CB8AC3E}">
        <p14:creationId xmlns:p14="http://schemas.microsoft.com/office/powerpoint/2010/main" val="28216452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BF2F45-3BAC-42F1-B0EE-E71983B3AA42}"/>
              </a:ext>
            </a:extLst>
          </p:cNvPr>
          <p:cNvSpPr>
            <a:spLocks noGrp="1"/>
          </p:cNvSpPr>
          <p:nvPr>
            <p:ph idx="1"/>
          </p:nvPr>
        </p:nvSpPr>
        <p:spPr/>
        <p:txBody>
          <a:bodyPr/>
          <a:lstStyle/>
          <a:p>
            <a:pPr marL="0" indent="0">
              <a:buNone/>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PWH, starting ART as soon as possible improves health outcomes and quality of life by reducing viral load and the risk of disease progression. </a:t>
            </a:r>
            <a:r>
              <a:rPr lang="en-US" sz="2800">
                <a:solidFill>
                  <a:prstClr val="black"/>
                </a:solidFill>
                <a:latin typeface="Arial" panose="020B0604020202020204" pitchFamily="34" charset="0"/>
                <a:cs typeface="Arial" panose="020B0604020202020204" pitchFamily="34" charset="0"/>
              </a:rPr>
              <a:t>People living with HIV who take antiretroviral medication as prescribed and achieve and maintain an undetectable viral load cannot transmit HIV to their sexual partners.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ART is recommended for all PWH, regardless of how long they have had HIV or how well they feel. To find a care provider or to learn more about the resources available to PWH, visit </a:t>
            </a: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floridaaids.org</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endParaRPr lang="en-US"/>
          </a:p>
        </p:txBody>
      </p:sp>
      <p:sp>
        <p:nvSpPr>
          <p:cNvPr id="2" name="Title 1">
            <a:extLst>
              <a:ext uri="{FF2B5EF4-FFF2-40B4-BE49-F238E27FC236}">
                <a16:creationId xmlns:a16="http://schemas.microsoft.com/office/drawing/2014/main" id="{DF0DCFE7-87D4-4C39-B50C-834CEF0902EC}"/>
              </a:ext>
            </a:extLst>
          </p:cNvPr>
          <p:cNvSpPr>
            <a:spLocks noGrp="1"/>
          </p:cNvSpPr>
          <p:nvPr>
            <p:ph type="title"/>
          </p:nvPr>
        </p:nvSpPr>
        <p:spPr/>
        <p:txBody>
          <a:bodyPr>
            <a:normAutofit/>
          </a:bodyPr>
          <a:lstStyle/>
          <a:p>
            <a:pPr algn="ctr"/>
            <a:r>
              <a:rPr lang="en-US" b="1"/>
              <a:t>Antiretroviral Therapy (ART)</a:t>
            </a:r>
          </a:p>
        </p:txBody>
      </p:sp>
    </p:spTree>
    <p:extLst>
      <p:ext uri="{BB962C8B-B14F-4D97-AF65-F5344CB8AC3E}">
        <p14:creationId xmlns:p14="http://schemas.microsoft.com/office/powerpoint/2010/main" val="8173090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216AE-C00C-49F4-9E00-0DD10245A8D1}"/>
              </a:ext>
            </a:extLst>
          </p:cNvPr>
          <p:cNvSpPr>
            <a:spLocks noGrp="1"/>
          </p:cNvSpPr>
          <p:nvPr>
            <p:ph idx="1"/>
          </p:nvPr>
        </p:nvSpPr>
        <p:spPr>
          <a:xfrm>
            <a:off x="838200" y="1549442"/>
            <a:ext cx="10515600" cy="4870152"/>
          </a:xfrm>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1-800-352-2437 English</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1-800-545-7432 Spanish</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1-800-243-7101 Haitian Creole</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1-888-503-7118 Hearing/Speech Impaired</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a:lnSpc>
                <a:spcPct val="100000"/>
              </a:lnSpc>
              <a:spcBef>
                <a:spcPts val="0"/>
              </a:spcBef>
              <a:spcAft>
                <a:spcPts val="300"/>
              </a:spcAft>
              <a:buNone/>
              <a:tabLst/>
              <a:defRPr/>
            </a:pPr>
            <a:r>
              <a:rPr lang="en-US">
                <a:latin typeface="Arial"/>
                <a:ea typeface="Arial"/>
                <a:cs typeface="Arial"/>
                <a:sym typeface="Arial"/>
              </a:rPr>
              <a:t>211bigbend</a:t>
            </a:r>
            <a:r>
              <a:rPr kumimoji="0" lang="en-US" sz="2800" b="0" i="0" u="none" strike="noStrike" kern="1200" cap="none" spc="0" normalizeH="0" baseline="0" noProof="0">
                <a:ln>
                  <a:noFill/>
                </a:ln>
                <a:effectLst/>
                <a:uLnTx/>
                <a:uFillTx/>
                <a:latin typeface="Arial"/>
                <a:ea typeface="Arial"/>
                <a:cs typeface="Arial"/>
                <a:sym typeface="Arial"/>
              </a:rPr>
              <a:t>.</a:t>
            </a:r>
            <a:r>
              <a:rPr lang="en-US">
                <a:latin typeface="Arial"/>
                <a:ea typeface="Arial"/>
                <a:cs typeface="Arial"/>
                <a:sym typeface="Arial"/>
              </a:rPr>
              <a:t>org</a:t>
            </a:r>
            <a:r>
              <a:rPr kumimoji="0" lang="en-US" sz="2800" b="0" i="0" u="none" strike="noStrike" kern="1200" cap="none" spc="0" normalizeH="0" baseline="0" noProof="0">
                <a:ln>
                  <a:noFill/>
                </a:ln>
                <a:effectLst/>
                <a:uLnTx/>
                <a:uFillTx/>
                <a:latin typeface="Arial"/>
                <a:ea typeface="Arial"/>
                <a:cs typeface="Arial"/>
                <a:sym typeface="Arial"/>
              </a:rPr>
              <a:t>/</a:t>
            </a:r>
            <a:r>
              <a:rPr lang="en-US" err="1">
                <a:latin typeface="Arial"/>
                <a:ea typeface="Arial"/>
                <a:cs typeface="Arial"/>
                <a:sym typeface="Arial"/>
              </a:rPr>
              <a:t>florida</a:t>
            </a:r>
            <a:r>
              <a:rPr lang="en-US">
                <a:latin typeface="Arial"/>
                <a:ea typeface="Arial"/>
                <a:cs typeface="Arial"/>
                <a:sym typeface="Arial"/>
              </a:rPr>
              <a:t>-</a:t>
            </a:r>
            <a:r>
              <a:rPr lang="en-US" err="1">
                <a:latin typeface="Arial"/>
                <a:ea typeface="Arial"/>
                <a:cs typeface="Arial"/>
                <a:sym typeface="Arial"/>
              </a:rPr>
              <a:t>hiv</a:t>
            </a:r>
            <a:r>
              <a:rPr lang="en-US">
                <a:latin typeface="Arial"/>
                <a:ea typeface="Arial"/>
                <a:cs typeface="Arial"/>
                <a:sym typeface="Arial"/>
              </a:rPr>
              <a:t>-aids</a:t>
            </a:r>
            <a:endParaRPr lang="en-US"/>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Text FLHIV or </a:t>
            </a:r>
            <a:r>
              <a:rPr kumimoji="0" lang="en-US" sz="2800" b="0" i="0" u="none" strike="noStrike" kern="1200" cap="none" spc="0" normalizeH="0" baseline="0" noProof="0" err="1">
                <a:ln>
                  <a:noFill/>
                </a:ln>
                <a:solidFill>
                  <a:prstClr val="black"/>
                </a:solidFill>
                <a:effectLst/>
                <a:uLnTx/>
                <a:uFillTx/>
                <a:latin typeface="Arial" panose="020B0604020202020204" pitchFamily="34" charset="0"/>
                <a:ea typeface="Arial"/>
                <a:cs typeface="Arial" panose="020B0604020202020204" pitchFamily="34" charset="0"/>
                <a:sym typeface="Arial"/>
              </a:rPr>
              <a:t>flhiv</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 to 898211</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For more information, email</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800" b="1" i="0" u="none" strike="noStrike" kern="1200" cap="none" spc="0" normalizeH="0" baseline="0" noProof="0">
                <a:ln>
                  <a:noFill/>
                </a:ln>
                <a:solidFill>
                  <a:srgbClr val="13A9B7"/>
                </a:solidFill>
                <a:effectLst/>
                <a:uLnTx/>
                <a:uFillTx/>
                <a:latin typeface="Arial" panose="020B0604020202020204" pitchFamily="34" charset="0"/>
                <a:ea typeface="+mn-ea"/>
                <a:cs typeface="Arial" panose="020B0604020202020204" pitchFamily="34" charset="0"/>
                <a:sym typeface="Arial"/>
                <a:hlinkClick r:id="rId2">
                  <a:extLst>
                    <a:ext uri="{A12FA001-AC4F-418D-AE19-62706E023703}">
                      <ahyp:hlinkClr xmlns:ahyp="http://schemas.microsoft.com/office/drawing/2018/hyperlinkcolor" val="tx"/>
                    </a:ext>
                  </a:extLst>
                </a:hlinkClick>
              </a:rPr>
              <a:t>DiseaseControl@flhealth.gov</a:t>
            </a:r>
            <a:endParaRPr kumimoji="0" lang="en-US" sz="2800" b="1" i="0" u="none" strike="noStrike" kern="1200" cap="none" spc="0" normalizeH="0" baseline="0" noProof="0">
              <a:ln>
                <a:noFill/>
              </a:ln>
              <a:solidFill>
                <a:srgbClr val="13A9B7"/>
              </a:solidFill>
              <a:effectLst/>
              <a:uLnTx/>
              <a:uFillTx/>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2AC7861E-C91D-45B6-8384-482D06589DB8}"/>
              </a:ext>
            </a:extLst>
          </p:cNvPr>
          <p:cNvSpPr>
            <a:spLocks noGrp="1"/>
          </p:cNvSpPr>
          <p:nvPr>
            <p:ph type="title"/>
          </p:nvPr>
        </p:nvSpPr>
        <p:spPr/>
        <p:txBody>
          <a:bodyPr>
            <a:normAutofit/>
          </a:bodyPr>
          <a:lstStyle/>
          <a:p>
            <a:pPr algn="ctr"/>
            <a:r>
              <a:rPr lang="en-US" b="1"/>
              <a:t>Florida HIV/AIDS Hotline</a:t>
            </a:r>
          </a:p>
        </p:txBody>
      </p:sp>
    </p:spTree>
    <p:extLst>
      <p:ext uri="{BB962C8B-B14F-4D97-AF65-F5344CB8AC3E}">
        <p14:creationId xmlns:p14="http://schemas.microsoft.com/office/powerpoint/2010/main" val="8022942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a:xfrm>
            <a:off x="838200" y="1317999"/>
            <a:ext cx="10515600" cy="4870152"/>
          </a:xfrm>
        </p:spPr>
        <p:txBody>
          <a:bodyPr>
            <a:noAutofit/>
          </a:bodyPr>
          <a:lstStyle/>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rPr>
              <a:t>Department of Health HIV/AIDS Section </a:t>
            </a: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hlinkClick r:id="rId2"/>
              </a:rPr>
              <a:t>floridaaids.org</a:t>
            </a: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rPr>
              <a:t>Department of Health, </a:t>
            </a:r>
            <a:r>
              <a:rPr lang="en-US" sz="1600" dirty="0" err="1">
                <a:solidFill>
                  <a:prstClr val="black"/>
                </a:solidFill>
                <a:latin typeface="Arial "/>
                <a:cs typeface="Arial" panose="020B0604020202020204" pitchFamily="34" charset="0"/>
              </a:rPr>
              <a:t>FLHealthCHARTS</a:t>
            </a: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r>
              <a:rPr lang="en-US" sz="1600" dirty="0">
                <a:latin typeface="Arial "/>
                <a:hlinkClick r:id="rId3"/>
              </a:rPr>
              <a:t>FLHealthCHARTS.gov: Home</a:t>
            </a:r>
            <a:r>
              <a:rPr lang="en-US" sz="1600" dirty="0">
                <a:solidFill>
                  <a:prstClr val="black"/>
                </a:solidFill>
                <a:latin typeface="Arial "/>
                <a:cs typeface="Arial" panose="020B0604020202020204" pitchFamily="34" charset="0"/>
              </a:rPr>
              <a:t> </a:t>
            </a:r>
          </a:p>
          <a:p>
            <a:pPr marL="0" lvl="0" indent="0" algn="ctr">
              <a:lnSpc>
                <a:spcPct val="100000"/>
              </a:lnSpc>
              <a:spcBef>
                <a:spcPts val="0"/>
              </a:spcBef>
              <a:buNone/>
              <a:defRPr/>
            </a:pPr>
            <a:endParaRPr lang="en-US" sz="1600" dirty="0">
              <a:solidFill>
                <a:prstClr val="black"/>
              </a:solidFill>
              <a:latin typeface="Arial "/>
            </a:endParaRP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rPr>
              <a:t>Ending the HIV Epidemic (EHE) Dashboard</a:t>
            </a:r>
          </a:p>
          <a:p>
            <a:pPr marL="0" lvl="0" indent="0" algn="ctr">
              <a:lnSpc>
                <a:spcPct val="100000"/>
              </a:lnSpc>
              <a:spcBef>
                <a:spcPts val="0"/>
              </a:spcBef>
              <a:buNone/>
              <a:defRPr/>
            </a:pPr>
            <a:r>
              <a:rPr lang="en-US" sz="1600" u="sng" dirty="0">
                <a:solidFill>
                  <a:srgbClr val="0000FF"/>
                </a:solidFill>
                <a:effectLst/>
                <a:ea typeface="Times New Roman" panose="02020603050405020304" pitchFamily="18" charset="0"/>
                <a:hlinkClick r:id="rId4"/>
              </a:rPr>
              <a:t>https://www.flhealthcharts.gov/EHE/rdPage.aspx?rdReport=Overview</a:t>
            </a:r>
            <a:endParaRPr lang="en-US" sz="1600" dirty="0">
              <a:solidFill>
                <a:prstClr val="black"/>
              </a:solidFill>
            </a:endParaRPr>
          </a:p>
          <a:p>
            <a:pPr marL="0" lvl="0" indent="0" algn="ctr">
              <a:lnSpc>
                <a:spcPct val="100000"/>
              </a:lnSpc>
              <a:spcBef>
                <a:spcPts val="0"/>
              </a:spcBef>
              <a:buNone/>
              <a:defRPr/>
            </a:pP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rPr>
              <a:t>CDC HIV Surveillance Reports (State and Metro Data)</a:t>
            </a: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hlinkClick r:id="rId5"/>
              </a:rPr>
              <a:t>cdc.gov/</a:t>
            </a:r>
            <a:r>
              <a:rPr lang="en-US" sz="1600" dirty="0" err="1">
                <a:solidFill>
                  <a:prstClr val="black"/>
                </a:solidFill>
                <a:latin typeface="Arial "/>
                <a:cs typeface="Arial" panose="020B0604020202020204" pitchFamily="34" charset="0"/>
                <a:hlinkClick r:id="rId5"/>
              </a:rPr>
              <a:t>hiv</a:t>
            </a:r>
            <a:r>
              <a:rPr lang="en-US" sz="1600" dirty="0">
                <a:solidFill>
                  <a:prstClr val="black"/>
                </a:solidFill>
                <a:latin typeface="Arial "/>
                <a:cs typeface="Arial" panose="020B0604020202020204" pitchFamily="34" charset="0"/>
                <a:hlinkClick r:id="rId5"/>
              </a:rPr>
              <a:t>/library/reports/hiv-surveillance.html</a:t>
            </a: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rPr>
              <a:t>CDC’s Morbidity and Mortality Weekly Report (Special Articles on Diseases, Including HIV)</a:t>
            </a: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hlinkClick r:id="rId6"/>
              </a:rPr>
              <a:t>cdc.gov/</a:t>
            </a:r>
            <a:r>
              <a:rPr lang="en-US" sz="1600" dirty="0" err="1">
                <a:solidFill>
                  <a:prstClr val="black"/>
                </a:solidFill>
                <a:latin typeface="Arial "/>
                <a:cs typeface="Arial" panose="020B0604020202020204" pitchFamily="34" charset="0"/>
                <a:hlinkClick r:id="rId6"/>
              </a:rPr>
              <a:t>mmwr</a:t>
            </a: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rPr>
              <a:t>U.S. Census Data (Available by State and County)</a:t>
            </a:r>
          </a:p>
          <a:p>
            <a:pPr marL="0" lvl="0" indent="0" algn="ctr">
              <a:lnSpc>
                <a:spcPct val="100000"/>
              </a:lnSpc>
              <a:spcBef>
                <a:spcPts val="0"/>
              </a:spcBef>
              <a:buNone/>
              <a:defRPr/>
            </a:pPr>
            <a:r>
              <a:rPr lang="en-US" sz="1600" dirty="0">
                <a:solidFill>
                  <a:prstClr val="black"/>
                </a:solidFill>
                <a:latin typeface="Arial "/>
                <a:cs typeface="Arial" panose="020B0604020202020204" pitchFamily="34" charset="0"/>
                <a:hlinkClick r:id="rId7"/>
              </a:rPr>
              <a:t>census.gov</a:t>
            </a:r>
            <a:endParaRPr lang="en-US" sz="1600" dirty="0">
              <a:solidFill>
                <a:prstClr val="black"/>
              </a:solidFill>
              <a:latin typeface="Arial "/>
              <a:cs typeface="Arial" panose="020B0604020202020204" pitchFamily="34" charset="0"/>
            </a:endParaRPr>
          </a:p>
          <a:p>
            <a:pPr marL="0" lvl="0" indent="0" algn="ctr">
              <a:lnSpc>
                <a:spcPct val="100000"/>
              </a:lnSpc>
              <a:spcBef>
                <a:spcPts val="0"/>
              </a:spcBef>
              <a:buNone/>
              <a:defRPr/>
            </a:pPr>
            <a:endParaRPr lang="en-US" sz="1600" dirty="0">
              <a:solidFill>
                <a:prstClr val="black"/>
              </a:solidFill>
              <a:latin typeface="Arial "/>
              <a:cs typeface="Arial" panose="020B0604020202020204" pitchFamily="34" charset="0"/>
            </a:endParaRPr>
          </a:p>
          <a:p>
            <a:pPr marL="0" indent="0" algn="ctr">
              <a:lnSpc>
                <a:spcPct val="100000"/>
              </a:lnSpc>
              <a:spcBef>
                <a:spcPts val="0"/>
              </a:spcBef>
              <a:buNone/>
              <a:defRPr/>
            </a:pPr>
            <a:r>
              <a:rPr lang="en-US" sz="1600" dirty="0">
                <a:solidFill>
                  <a:prstClr val="black"/>
                </a:solidFill>
                <a:cs typeface="Arial" panose="020B0604020202020204" pitchFamily="34" charset="0"/>
              </a:rPr>
              <a:t>World Health Organization: </a:t>
            </a:r>
            <a:r>
              <a:rPr lang="en-US" sz="1600" dirty="0">
                <a:solidFill>
                  <a:prstClr val="black"/>
                </a:solidFill>
                <a:cs typeface="Arial" panose="020B0604020202020204" pitchFamily="34" charset="0"/>
                <a:hlinkClick r:id="rId8"/>
              </a:rPr>
              <a:t>who.int/data/</a:t>
            </a:r>
            <a:r>
              <a:rPr lang="en-US" sz="1600" dirty="0" err="1">
                <a:solidFill>
                  <a:prstClr val="black"/>
                </a:solidFill>
                <a:cs typeface="Arial" panose="020B0604020202020204" pitchFamily="34" charset="0"/>
                <a:hlinkClick r:id="rId8"/>
              </a:rPr>
              <a:t>gho</a:t>
            </a:r>
            <a:r>
              <a:rPr lang="en-US" sz="1600" dirty="0">
                <a:solidFill>
                  <a:prstClr val="black"/>
                </a:solidFill>
                <a:cs typeface="Arial" panose="020B0604020202020204" pitchFamily="34" charset="0"/>
                <a:hlinkClick r:id="rId8"/>
              </a:rPr>
              <a:t>/data/themes/</a:t>
            </a:r>
            <a:r>
              <a:rPr lang="en-US" sz="1600" dirty="0" err="1">
                <a:solidFill>
                  <a:prstClr val="black"/>
                </a:solidFill>
                <a:cs typeface="Arial" panose="020B0604020202020204" pitchFamily="34" charset="0"/>
                <a:hlinkClick r:id="rId8"/>
              </a:rPr>
              <a:t>hiv</a:t>
            </a:r>
            <a:r>
              <a:rPr lang="en-US" sz="1600" dirty="0">
                <a:solidFill>
                  <a:prstClr val="black"/>
                </a:solidFill>
                <a:cs typeface="Arial" panose="020B0604020202020204" pitchFamily="34" charset="0"/>
                <a:hlinkClick r:id="rId8"/>
              </a:rPr>
              <a:t>-aids</a:t>
            </a:r>
            <a:endParaRPr lang="en-US" sz="1600" dirty="0">
              <a:solidFill>
                <a:prstClr val="black"/>
              </a:solidFill>
              <a:cs typeface="Arial" panose="020B0604020202020204" pitchFamily="34" charset="0"/>
            </a:endParaRPr>
          </a:p>
          <a:p>
            <a:pPr marL="0" lvl="0" indent="0" algn="ctr">
              <a:lnSpc>
                <a:spcPct val="100000"/>
              </a:lnSpc>
              <a:spcBef>
                <a:spcPts val="0"/>
              </a:spcBef>
              <a:buNone/>
              <a:defRPr/>
            </a:pPr>
            <a:endParaRPr lang="en-US" sz="1600" dirty="0">
              <a:solidFill>
                <a:prstClr val="black"/>
              </a:solidFill>
              <a:latin typeface="Arial "/>
              <a:cs typeface="Arial" panose="020B0604020202020204" pitchFamily="34" charset="0"/>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b="1">
                <a:latin typeface="Arial" panose="020B0604020202020204" pitchFamily="34" charset="0"/>
                <a:cs typeface="Arial" panose="020B0604020202020204" pitchFamily="34" charset="0"/>
              </a:rPr>
              <a:t>Some Useful Links</a:t>
            </a:r>
            <a:endParaRPr lang="en-US" b="1"/>
          </a:p>
        </p:txBody>
      </p:sp>
    </p:spTree>
    <p:extLst>
      <p:ext uri="{BB962C8B-B14F-4D97-AF65-F5344CB8AC3E}">
        <p14:creationId xmlns:p14="http://schemas.microsoft.com/office/powerpoint/2010/main" val="33205581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3200" b="1">
                <a:latin typeface="Arial" panose="020B0604020202020204" pitchFamily="34" charset="0"/>
                <a:cs typeface="Arial" panose="020B0604020202020204" pitchFamily="34" charset="0"/>
              </a:rPr>
              <a:t>Florida HIV/AIDS Surveillance Data Contacts</a:t>
            </a:r>
          </a:p>
        </p:txBody>
      </p:sp>
      <p:sp>
        <p:nvSpPr>
          <p:cNvPr id="9" name="Text Placeholder 6">
            <a:extLst>
              <a:ext uri="{FF2B5EF4-FFF2-40B4-BE49-F238E27FC236}">
                <a16:creationId xmlns:a16="http://schemas.microsoft.com/office/drawing/2014/main" id="{AAB272CA-FB97-4561-AA60-000830198C35}"/>
              </a:ext>
            </a:extLst>
          </p:cNvPr>
          <p:cNvSpPr txBox="1">
            <a:spLocks/>
          </p:cNvSpPr>
          <p:nvPr/>
        </p:nvSpPr>
        <p:spPr>
          <a:xfrm>
            <a:off x="852326" y="5392297"/>
            <a:ext cx="10487347" cy="10767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600"/>
              </a:spcBef>
              <a:buClr>
                <a:srgbClr val="00A2B1"/>
              </a:buClr>
              <a:buNone/>
            </a:pPr>
            <a:r>
              <a:rPr lang="en-US" altLang="en-US" sz="1200">
                <a:latin typeface="Arial" charset="0"/>
                <a:ea typeface="SimSun" pitchFamily="2" charset="-122"/>
              </a:rPr>
              <a:t>HIV/AIDS surveillance data are frozen on June 30 for the previous calendar year. </a:t>
            </a:r>
          </a:p>
          <a:p>
            <a:pPr marL="0" indent="0" algn="ctr">
              <a:lnSpc>
                <a:spcPct val="80000"/>
              </a:lnSpc>
              <a:spcBef>
                <a:spcPts val="600"/>
              </a:spcBef>
              <a:buClr>
                <a:srgbClr val="00A2B1"/>
              </a:buClr>
              <a:buNone/>
            </a:pPr>
            <a:r>
              <a:rPr lang="en-US" altLang="en-US" sz="1200">
                <a:latin typeface="Arial" charset="0"/>
                <a:ea typeface="SimSun" pitchFamily="2" charset="-122"/>
              </a:rPr>
              <a:t>These are the same data used for </a:t>
            </a:r>
            <a:r>
              <a:rPr lang="en-US" altLang="en-US" sz="1200" err="1">
                <a:latin typeface="Arial" charset="0"/>
                <a:ea typeface="SimSun" pitchFamily="2" charset="-122"/>
              </a:rPr>
              <a:t>FLHealthCHARTS</a:t>
            </a:r>
            <a:r>
              <a:rPr lang="en-US" altLang="en-US" sz="1200">
                <a:latin typeface="Arial" charset="0"/>
                <a:ea typeface="SimSun" pitchFamily="2" charset="-122"/>
              </a:rPr>
              <a:t> and all grant-related data.</a:t>
            </a:r>
          </a:p>
          <a:p>
            <a:pPr marL="0" indent="0" algn="ctr">
              <a:lnSpc>
                <a:spcPct val="80000"/>
              </a:lnSpc>
              <a:spcBef>
                <a:spcPts val="600"/>
              </a:spcBef>
              <a:buClr>
                <a:srgbClr val="00A2B1"/>
              </a:buClr>
              <a:buNone/>
            </a:pPr>
            <a:r>
              <a:rPr lang="en-US" altLang="en-US" sz="1200">
                <a:latin typeface="Arial" charset="0"/>
                <a:ea typeface="SimSun" pitchFamily="2" charset="-122"/>
                <a:hlinkClick r:id="rId3">
                  <a:extLst>
                    <a:ext uri="{A12FA001-AC4F-418D-AE19-62706E023703}">
                      <ahyp:hlinkClr xmlns:ahyp="http://schemas.microsoft.com/office/drawing/2018/hyperlinkcolor" val="tx"/>
                    </a:ext>
                  </a:extLst>
                </a:hlinkClick>
              </a:rPr>
              <a:t>flhealthcharts.com/charts/</a:t>
            </a:r>
            <a:r>
              <a:rPr lang="en-US" altLang="en-US" sz="1200" err="1">
                <a:latin typeface="Arial" charset="0"/>
                <a:ea typeface="SimSun" pitchFamily="2" charset="-122"/>
                <a:hlinkClick r:id="rId3">
                  <a:extLst>
                    <a:ext uri="{A12FA001-AC4F-418D-AE19-62706E023703}">
                      <ahyp:hlinkClr xmlns:ahyp="http://schemas.microsoft.com/office/drawing/2018/hyperlinkcolor" val="tx"/>
                    </a:ext>
                  </a:extLst>
                </a:hlinkClick>
              </a:rPr>
              <a:t>CommunicableDiseases</a:t>
            </a:r>
            <a:r>
              <a:rPr lang="en-US" altLang="en-US" sz="1200">
                <a:latin typeface="Arial" charset="0"/>
                <a:ea typeface="SimSun" pitchFamily="2" charset="-122"/>
                <a:hlinkClick r:id="rId3">
                  <a:extLst>
                    <a:ext uri="{A12FA001-AC4F-418D-AE19-62706E023703}">
                      <ahyp:hlinkClr xmlns:ahyp="http://schemas.microsoft.com/office/drawing/2018/hyperlinkcolor" val="tx"/>
                    </a:ext>
                  </a:extLst>
                </a:hlinkClick>
              </a:rPr>
              <a:t>/default.aspx</a:t>
            </a:r>
            <a:endParaRPr lang="en-US" altLang="en-US" sz="1200">
              <a:latin typeface="Arial" charset="0"/>
              <a:ea typeface="SimSun" pitchFamily="2" charset="-122"/>
            </a:endParaRPr>
          </a:p>
          <a:p>
            <a:endParaRPr lang="en-US" sz="1200"/>
          </a:p>
        </p:txBody>
      </p:sp>
      <p:graphicFrame>
        <p:nvGraphicFramePr>
          <p:cNvPr id="10" name="Table 9">
            <a:extLst>
              <a:ext uri="{FF2B5EF4-FFF2-40B4-BE49-F238E27FC236}">
                <a16:creationId xmlns:a16="http://schemas.microsoft.com/office/drawing/2014/main" id="{FAC3E1B1-4FBE-4D0E-A681-13D39DB4B15C}"/>
              </a:ext>
            </a:extLst>
          </p:cNvPr>
          <p:cNvGraphicFramePr>
            <a:graphicFrameLocks noGrp="1"/>
          </p:cNvGraphicFramePr>
          <p:nvPr>
            <p:extLst>
              <p:ext uri="{D42A27DB-BD31-4B8C-83A1-F6EECF244321}">
                <p14:modId xmlns:p14="http://schemas.microsoft.com/office/powerpoint/2010/main" val="2227716604"/>
              </p:ext>
            </p:extLst>
          </p:nvPr>
        </p:nvGraphicFramePr>
        <p:xfrm>
          <a:off x="2267329" y="1463040"/>
          <a:ext cx="7714208" cy="4828220"/>
        </p:xfrm>
        <a:graphic>
          <a:graphicData uri="http://schemas.openxmlformats.org/drawingml/2006/table">
            <a:tbl>
              <a:tblPr firstRow="1" bandRow="1">
                <a:tableStyleId>{5C22544A-7EE6-4342-B048-85BDC9FD1C3A}</a:tableStyleId>
              </a:tblPr>
              <a:tblGrid>
                <a:gridCol w="3718243">
                  <a:extLst>
                    <a:ext uri="{9D8B030D-6E8A-4147-A177-3AD203B41FA5}">
                      <a16:colId xmlns:a16="http://schemas.microsoft.com/office/drawing/2014/main" val="1580701553"/>
                    </a:ext>
                  </a:extLst>
                </a:gridCol>
                <a:gridCol w="3995965">
                  <a:extLst>
                    <a:ext uri="{9D8B030D-6E8A-4147-A177-3AD203B41FA5}">
                      <a16:colId xmlns:a16="http://schemas.microsoft.com/office/drawing/2014/main" val="3800722023"/>
                    </a:ext>
                  </a:extLst>
                </a:gridCol>
              </a:tblGrid>
              <a:tr h="1323697">
                <a:tc>
                  <a:txBody>
                    <a:bodyPr/>
                    <a:lstStyle/>
                    <a:p>
                      <a:pPr marL="0" indent="0">
                        <a:buNone/>
                      </a:pPr>
                      <a:r>
                        <a:rPr lang="en-US" sz="1400" b="0">
                          <a:solidFill>
                            <a:schemeClr val="tx1"/>
                          </a:solidFill>
                          <a:latin typeface="Arial"/>
                          <a:cs typeface="Arial"/>
                        </a:rPr>
                        <a:t>Daniel Grischy, MD, MPH</a:t>
                      </a:r>
                    </a:p>
                    <a:p>
                      <a:pPr marL="0" indent="0">
                        <a:buNone/>
                      </a:pPr>
                      <a:r>
                        <a:rPr lang="en-US" sz="1400" b="0">
                          <a:solidFill>
                            <a:schemeClr val="tx1"/>
                          </a:solidFill>
                          <a:latin typeface="Arial"/>
                          <a:cs typeface="Arial"/>
                        </a:rPr>
                        <a:t>Surveillance Program Manager</a:t>
                      </a:r>
                    </a:p>
                    <a:p>
                      <a:pPr marL="0" indent="0">
                        <a:buNone/>
                      </a:pPr>
                      <a:r>
                        <a:rPr lang="en-US" sz="1400" b="0">
                          <a:solidFill>
                            <a:schemeClr val="tx1"/>
                          </a:solidFill>
                          <a:latin typeface="Arial"/>
                          <a:cs typeface="Arial"/>
                        </a:rPr>
                        <a:t>Florida Department of Health</a:t>
                      </a:r>
                    </a:p>
                    <a:p>
                      <a:pPr marL="0" indent="0">
                        <a:buNone/>
                      </a:pPr>
                      <a:r>
                        <a:rPr lang="en-US" sz="1400" b="0">
                          <a:solidFill>
                            <a:schemeClr val="tx1"/>
                          </a:solidFill>
                          <a:latin typeface="Arial"/>
                          <a:cs typeface="Arial"/>
                        </a:rPr>
                        <a:t>Phone: </a:t>
                      </a:r>
                      <a:r>
                        <a:rPr lang="en-US" sz="1400" b="0" i="0" kern="1200">
                          <a:solidFill>
                            <a:schemeClr val="tx1"/>
                          </a:solidFill>
                          <a:effectLst/>
                          <a:latin typeface="Arial"/>
                          <a:ea typeface="+mn-ea"/>
                          <a:cs typeface="Arial"/>
                        </a:rPr>
                        <a:t>850-245-4357</a:t>
                      </a:r>
                    </a:p>
                    <a:p>
                      <a:pPr marL="0" indent="0">
                        <a:buNone/>
                      </a:pPr>
                      <a:r>
                        <a:rPr lang="en-US" sz="1400" b="0">
                          <a:solidFill>
                            <a:schemeClr val="tx1"/>
                          </a:solidFill>
                          <a:latin typeface="Arial"/>
                          <a:cs typeface="Arial"/>
                        </a:rPr>
                        <a:t>Email: </a:t>
                      </a:r>
                      <a:r>
                        <a:rPr lang="en-US" sz="1400" b="0" i="0" kern="1200">
                          <a:solidFill>
                            <a:srgbClr val="0070C0"/>
                          </a:solidFill>
                          <a:effectLst/>
                          <a:latin typeface="Arial"/>
                          <a:ea typeface="+mn-ea"/>
                          <a:cs typeface="Arial"/>
                          <a:hlinkClick r:id="rId4"/>
                        </a:rPr>
                        <a:t>Daniel.Grischy@flhealth.gov</a:t>
                      </a:r>
                      <a:endParaRPr lang="en-US" sz="1400" b="0">
                        <a:solidFill>
                          <a:schemeClr val="tx1"/>
                        </a:solidFill>
                        <a:latin typeface="Arial"/>
                        <a:cs typeface="Arial"/>
                      </a:endParaRPr>
                    </a:p>
                    <a:p>
                      <a:endParaRPr lang="en-US" sz="140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lvl="0" indent="0">
                        <a:buNone/>
                      </a:pPr>
                      <a:r>
                        <a:rPr lang="en-US" sz="1400" b="0" dirty="0">
                          <a:solidFill>
                            <a:schemeClr val="tx1"/>
                          </a:solidFill>
                          <a:latin typeface="Arial"/>
                          <a:cs typeface="Arial"/>
                        </a:rPr>
                        <a:t>Lorene Maddox, MPH </a:t>
                      </a:r>
                      <a:endParaRPr lang="en-US" sz="1400" dirty="0"/>
                    </a:p>
                    <a:p>
                      <a:pPr marL="0" lvl="0" indent="0">
                        <a:buNone/>
                      </a:pPr>
                      <a:r>
                        <a:rPr lang="en-US" sz="1400" b="0" dirty="0">
                          <a:solidFill>
                            <a:schemeClr val="tx1"/>
                          </a:solidFill>
                          <a:latin typeface="Arial"/>
                          <a:cs typeface="Arial"/>
                        </a:rPr>
                        <a:t>Surveillance Data Analysis Manager	</a:t>
                      </a:r>
                      <a:endParaRPr lang="en-US" sz="1400" dirty="0"/>
                    </a:p>
                    <a:p>
                      <a:pPr marL="0" lvl="0" indent="0">
                        <a:buNone/>
                      </a:pPr>
                      <a:r>
                        <a:rPr lang="en-US" sz="1400" b="0" dirty="0">
                          <a:solidFill>
                            <a:schemeClr val="tx1"/>
                          </a:solidFill>
                          <a:latin typeface="Arial"/>
                          <a:cs typeface="Arial"/>
                        </a:rPr>
                        <a:t>Florida Department of Health</a:t>
                      </a:r>
                      <a:endParaRPr lang="en-US" sz="1400" dirty="0"/>
                    </a:p>
                    <a:p>
                      <a:pPr marL="0" lvl="0" indent="0">
                        <a:buNone/>
                      </a:pPr>
                      <a:r>
                        <a:rPr lang="en-US" sz="1400" b="0" dirty="0">
                          <a:solidFill>
                            <a:schemeClr val="tx1"/>
                          </a:solidFill>
                          <a:latin typeface="Arial"/>
                          <a:cs typeface="Arial"/>
                        </a:rPr>
                        <a:t>Phone: 850-901-6968</a:t>
                      </a:r>
                      <a:endParaRPr lang="en-US" sz="1400" dirty="0"/>
                    </a:p>
                    <a:p>
                      <a:pPr marL="0" lvl="0" indent="0">
                        <a:buNone/>
                      </a:pPr>
                      <a:r>
                        <a:rPr lang="en-US" sz="1400" b="0" dirty="0">
                          <a:solidFill>
                            <a:schemeClr val="tx1"/>
                          </a:solidFill>
                          <a:latin typeface="Arial"/>
                          <a:cs typeface="Arial"/>
                        </a:rPr>
                        <a:t>Email: </a:t>
                      </a:r>
                      <a:r>
                        <a:rPr lang="en-US" sz="1400" b="0" dirty="0">
                          <a:solidFill>
                            <a:srgbClr val="0070C0"/>
                          </a:solidFill>
                          <a:latin typeface="Arial"/>
                          <a:cs typeface="Arial"/>
                          <a:hlinkClick r:id="rId5"/>
                        </a:rPr>
                        <a:t>Lorene.Maddox@flhealth.gov</a:t>
                      </a:r>
                      <a:endParaRPr lang="en-US" sz="1400" dirty="0"/>
                    </a:p>
                    <a:p>
                      <a:pPr lvl="0">
                        <a:buNone/>
                      </a:pPr>
                      <a:endParaRPr lang="en-US" sz="1400" b="0" dirty="0">
                        <a:solidFill>
                          <a:schemeClr val="tx1"/>
                        </a:solidFill>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7011708"/>
                  </a:ext>
                </a:extLst>
              </a:tr>
              <a:tr h="2877500">
                <a:tc>
                  <a:txBody>
                    <a:bodyPr/>
                    <a:lstStyle/>
                    <a:p>
                      <a:pPr marL="0" indent="0">
                        <a:buNone/>
                      </a:pPr>
                      <a:r>
                        <a:rPr lang="en-US" sz="1400" b="0" dirty="0">
                          <a:solidFill>
                            <a:schemeClr val="tx1"/>
                          </a:solidFill>
                          <a:latin typeface="Arial" panose="020B0604020202020204" pitchFamily="34" charset="0"/>
                          <a:cs typeface="Arial" panose="020B0604020202020204" pitchFamily="34" charset="0"/>
                        </a:rPr>
                        <a:t>Michelle Battles</a:t>
                      </a:r>
                    </a:p>
                    <a:p>
                      <a:pPr marL="0" indent="0">
                        <a:buNone/>
                      </a:pPr>
                      <a:r>
                        <a:rPr lang="en-US" sz="1400" b="0" dirty="0">
                          <a:solidFill>
                            <a:schemeClr val="tx1"/>
                          </a:solidFill>
                          <a:latin typeface="Arial" panose="020B0604020202020204" pitchFamily="34" charset="0"/>
                          <a:cs typeface="Arial" panose="020B0604020202020204" pitchFamily="34" charset="0"/>
                        </a:rPr>
                        <a:t>Prevention Program Manager</a:t>
                      </a:r>
                    </a:p>
                    <a:p>
                      <a:pPr marL="0" indent="0">
                        <a:buNone/>
                      </a:pPr>
                      <a:r>
                        <a:rPr lang="en-US" sz="1400" b="0" dirty="0">
                          <a:solidFill>
                            <a:schemeClr val="tx1"/>
                          </a:solidFill>
                          <a:latin typeface="Arial" panose="020B0604020202020204" pitchFamily="34" charset="0"/>
                          <a:cs typeface="Arial" panose="020B0604020202020204" pitchFamily="34" charset="0"/>
                        </a:rPr>
                        <a:t>Florida Department of Health</a:t>
                      </a:r>
                    </a:p>
                    <a:p>
                      <a:pPr marL="0" indent="0">
                        <a:buNone/>
                      </a:pPr>
                      <a:r>
                        <a:rPr lang="en-US" sz="1400" b="0" dirty="0">
                          <a:solidFill>
                            <a:schemeClr val="tx1"/>
                          </a:solidFill>
                          <a:latin typeface="Arial" panose="020B0604020202020204" pitchFamily="34" charset="0"/>
                          <a:cs typeface="Arial" panose="020B0604020202020204" pitchFamily="34" charset="0"/>
                        </a:rPr>
                        <a:t>Phone: 850-901-6716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Email: </a:t>
                      </a:r>
                      <a:r>
                        <a:rPr lang="en-US" sz="1400" b="0" i="0" kern="1200" dirty="0">
                          <a:solidFill>
                            <a:srgbClr val="0070C0"/>
                          </a:solidFill>
                          <a:effectLst/>
                          <a:latin typeface="Arial"/>
                          <a:ea typeface="+mn-ea"/>
                          <a:cs typeface="Arial"/>
                          <a:hlinkClick r:id="rId6"/>
                        </a:rPr>
                        <a:t>Michelle.Battles@flhealth.gov</a:t>
                      </a:r>
                      <a:endParaRPr lang="en-US" sz="1400" b="0" dirty="0">
                        <a:solidFill>
                          <a:schemeClr val="tx1"/>
                        </a:solidFill>
                        <a:latin typeface="Arial"/>
                        <a:cs typeface="Arial"/>
                      </a:endParaRPr>
                    </a:p>
                    <a:p>
                      <a:pPr marL="0" indent="0">
                        <a:buNone/>
                      </a:pPr>
                      <a:endParaRPr lang="en-US" sz="1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lvl="0" indent="0">
                        <a:buNone/>
                      </a:pPr>
                      <a:r>
                        <a:rPr lang="en-US" sz="1400" b="0" i="0" u="none" strike="noStrike" noProof="0" dirty="0">
                          <a:solidFill>
                            <a:schemeClr val="tx1"/>
                          </a:solidFill>
                          <a:latin typeface="Arial"/>
                        </a:rPr>
                        <a:t>Colby Cohen, MPH</a:t>
                      </a:r>
                      <a:endParaRPr lang="en-US" sz="1400" b="0" i="0" u="none" strike="noStrike" noProof="0" dirty="0"/>
                    </a:p>
                    <a:p>
                      <a:pPr marL="0" lvl="0" indent="0">
                        <a:buNone/>
                      </a:pPr>
                      <a:r>
                        <a:rPr lang="en-US" sz="1400" b="0" i="0" u="none" strike="noStrike" noProof="0" dirty="0">
                          <a:solidFill>
                            <a:schemeClr val="tx1"/>
                          </a:solidFill>
                          <a:latin typeface="Arial"/>
                        </a:rPr>
                        <a:t>Research Data Analyst</a:t>
                      </a:r>
                      <a:endParaRPr lang="en-US" sz="1400" b="0" i="0" u="none" strike="noStrike" noProof="0" dirty="0"/>
                    </a:p>
                    <a:p>
                      <a:pPr marL="0" lvl="0" indent="0">
                        <a:buNone/>
                      </a:pPr>
                      <a:r>
                        <a:rPr lang="en-US" sz="1400" b="0" i="0" u="none" strike="noStrike" noProof="0" dirty="0">
                          <a:solidFill>
                            <a:schemeClr val="tx1"/>
                          </a:solidFill>
                          <a:latin typeface="Arial"/>
                        </a:rPr>
                        <a:t>Florida Department of Health</a:t>
                      </a:r>
                      <a:endParaRPr lang="en-US" sz="1400" b="0" i="0" u="none" strike="noStrike" noProof="0" dirty="0"/>
                    </a:p>
                    <a:p>
                      <a:pPr marL="0" lvl="0" indent="0">
                        <a:buNone/>
                      </a:pPr>
                      <a:r>
                        <a:rPr lang="en-US" sz="1400" b="0" i="0" u="none" strike="noStrike" noProof="0" dirty="0">
                          <a:solidFill>
                            <a:schemeClr val="tx1"/>
                          </a:solidFill>
                          <a:latin typeface="Arial"/>
                        </a:rPr>
                        <a:t>Phone: (850) 901-6977</a:t>
                      </a:r>
                      <a:endParaRPr lang="en-US" sz="1400" b="0" i="0" u="none" strike="noStrike" noProof="0" dirty="0"/>
                    </a:p>
                    <a:p>
                      <a:pPr marL="0" lvl="0" indent="0">
                        <a:buNone/>
                      </a:pPr>
                      <a:r>
                        <a:rPr lang="en-US" sz="1400" b="0" i="0" u="none" strike="noStrike" noProof="0" dirty="0">
                          <a:solidFill>
                            <a:schemeClr val="tx1"/>
                          </a:solidFill>
                          <a:latin typeface="Arial"/>
                        </a:rPr>
                        <a:t>Email: </a:t>
                      </a:r>
                      <a:r>
                        <a:rPr lang="en-US" sz="1400" b="0" i="0" u="none" strike="noStrike" noProof="0" dirty="0">
                          <a:solidFill>
                            <a:srgbClr val="0070C0"/>
                          </a:solidFill>
                          <a:latin typeface="Arial"/>
                          <a:hlinkClick r:id="rId7"/>
                        </a:rPr>
                        <a:t>Colby.Cohen@flheath.gov</a:t>
                      </a:r>
                      <a:endParaRPr lang="en-US" sz="1400" b="0" i="0" u="none" strike="noStrike" noProof="0" dirty="0"/>
                    </a:p>
                    <a:p>
                      <a:pPr marL="0" lvl="0" indent="0">
                        <a:buNone/>
                      </a:pPr>
                      <a:endParaRPr lang="en-US" sz="1400" b="0" dirty="0">
                        <a:solidFill>
                          <a:schemeClr val="tx1"/>
                        </a:solidFill>
                        <a:latin typeface="Arial"/>
                        <a:cs typeface="Arial"/>
                      </a:endParaRPr>
                    </a:p>
                    <a:p>
                      <a:pPr marL="0" lvl="0" indent="0">
                        <a:buNone/>
                      </a:pPr>
                      <a:r>
                        <a:rPr lang="en-US" sz="1400" b="0" dirty="0">
                          <a:solidFill>
                            <a:schemeClr val="tx1"/>
                          </a:solidFill>
                          <a:latin typeface="Arial"/>
                          <a:cs typeface="Arial"/>
                        </a:rPr>
                        <a:t>Angela Campbell, MPH</a:t>
                      </a:r>
                      <a:endParaRPr lang="en-US" sz="1400" dirty="0"/>
                    </a:p>
                    <a:p>
                      <a:pPr marL="0" lvl="0" indent="0">
                        <a:buNone/>
                      </a:pPr>
                      <a:r>
                        <a:rPr lang="en-US" sz="1400" b="0" dirty="0">
                          <a:solidFill>
                            <a:schemeClr val="tx1"/>
                          </a:solidFill>
                          <a:latin typeface="Arial"/>
                          <a:cs typeface="Arial"/>
                        </a:rPr>
                        <a:t>Research Data Analyst</a:t>
                      </a:r>
                      <a:endParaRPr lang="en-US" sz="1400" dirty="0"/>
                    </a:p>
                    <a:p>
                      <a:pPr marL="0" lvl="0" indent="0">
                        <a:buNone/>
                      </a:pPr>
                      <a:r>
                        <a:rPr lang="en-US" sz="1400" b="0" dirty="0">
                          <a:solidFill>
                            <a:schemeClr val="tx1"/>
                          </a:solidFill>
                          <a:latin typeface="Arial"/>
                          <a:cs typeface="Arial"/>
                        </a:rPr>
                        <a:t>Florida Department of Health</a:t>
                      </a:r>
                      <a:endParaRPr lang="en-US" sz="1400" dirty="0"/>
                    </a:p>
                    <a:p>
                      <a:pPr marL="0" lvl="0" indent="0">
                        <a:buNone/>
                      </a:pPr>
                      <a:r>
                        <a:rPr lang="en-US" sz="1400" b="0" dirty="0">
                          <a:solidFill>
                            <a:schemeClr val="tx1"/>
                          </a:solidFill>
                          <a:latin typeface="Arial"/>
                          <a:cs typeface="Arial"/>
                        </a:rPr>
                        <a:t>Phone: 850-901-6956</a:t>
                      </a:r>
                      <a:endParaRPr lang="en-US" sz="1400" dirty="0"/>
                    </a:p>
                    <a:p>
                      <a:pPr marL="0" lvl="0" indent="0">
                        <a:buNone/>
                      </a:pPr>
                      <a:r>
                        <a:rPr lang="en-US" sz="1400" b="0" dirty="0">
                          <a:solidFill>
                            <a:schemeClr val="tx1"/>
                          </a:solidFill>
                          <a:latin typeface="Arial"/>
                          <a:cs typeface="Arial"/>
                        </a:rPr>
                        <a:t>Email: </a:t>
                      </a:r>
                      <a:r>
                        <a:rPr lang="en-US" sz="1400" b="0" i="0" kern="1200" dirty="0">
                          <a:solidFill>
                            <a:srgbClr val="0070C0"/>
                          </a:solidFill>
                          <a:effectLst/>
                          <a:latin typeface="Arial"/>
                          <a:ea typeface="+mn-ea"/>
                          <a:cs typeface="Arial"/>
                          <a:hlinkClick r:id="rId8"/>
                        </a:rPr>
                        <a:t>Angela.Campbell@flhealth.gov</a:t>
                      </a:r>
                      <a:endParaRPr lang="en-US" sz="1400" b="0" i="0" kern="1200" dirty="0">
                        <a:solidFill>
                          <a:srgbClr val="0070C0"/>
                        </a:solidFill>
                        <a:effectLst/>
                        <a:latin typeface="Arial"/>
                        <a:ea typeface="+mn-ea"/>
                        <a:cs typeface="Arial"/>
                      </a:endParaRPr>
                    </a:p>
                    <a:p>
                      <a:pPr marL="0" indent="0">
                        <a:buNone/>
                      </a:pPr>
                      <a:endParaRPr lang="en-US" sz="1400" b="0" i="0" kern="1200" dirty="0">
                        <a:solidFill>
                          <a:srgbClr val="0070C0"/>
                        </a:solidFill>
                        <a:effectLst/>
                        <a:latin typeface="Arial" panose="020B0604020202020204" pitchFamily="34" charset="0"/>
                        <a:ea typeface="+mn-ea"/>
                        <a:cs typeface="Arial" panose="020B0604020202020204" pitchFamily="34" charset="0"/>
                      </a:endParaRPr>
                    </a:p>
                    <a:p>
                      <a:pPr marL="0" indent="0" algn="ctr">
                        <a:buNone/>
                      </a:pPr>
                      <a:endParaRPr lang="en-US" sz="14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2652492"/>
                  </a:ext>
                </a:extLst>
              </a:tr>
              <a:tr h="493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solidFill>
                          <a:srgbClr val="0070C0"/>
                        </a:solidFill>
                        <a:latin typeface="Arial" panose="020B0604020202020204" pitchFamily="34" charset="0"/>
                        <a:cs typeface="Arial" panose="020B0604020202020204" pitchFamily="34" charset="0"/>
                      </a:endParaRPr>
                    </a:p>
                    <a:p>
                      <a:endParaRPr lang="en-US" sz="1600" b="0" dirty="0">
                        <a:solidFill>
                          <a:srgbClr val="0070C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None/>
                      </a:pPr>
                      <a:endParaRPr lang="en-US" sz="16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602062"/>
                  </a:ext>
                </a:extLst>
              </a:tr>
            </a:tbl>
          </a:graphicData>
        </a:graphic>
      </p:graphicFrame>
    </p:spTree>
    <p:extLst>
      <p:ext uri="{BB962C8B-B14F-4D97-AF65-F5344CB8AC3E}">
        <p14:creationId xmlns:p14="http://schemas.microsoft.com/office/powerpoint/2010/main" val="3973517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a:bodyPr>
          <a:lstStyle/>
          <a:p>
            <a:pPr marL="341313" lvl="0" indent="-341313" defTabSz="457200">
              <a:lnSpc>
                <a:spcPct val="100000"/>
              </a:lnSpc>
              <a:spcBef>
                <a:spcPts val="0"/>
              </a:spcBef>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dirty="0">
              <a:solidFill>
                <a:prstClr val="black"/>
              </a:solidFill>
              <a:latin typeface="Arial" charset="0"/>
              <a:ea typeface="SimSun" pitchFamily="2" charset="-122"/>
            </a:endParaRPr>
          </a:p>
          <a:p>
            <a:pPr marL="341313" lvl="0" indent="-341313" defTabSz="457200">
              <a:lnSpc>
                <a:spcPct val="100000"/>
              </a:lnSpc>
              <a:spcBef>
                <a:spcPts val="0"/>
              </a:spcBef>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dirty="0">
              <a:solidFill>
                <a:prstClr val="black"/>
              </a:solidFill>
              <a:latin typeface="Arial" charset="0"/>
              <a:ea typeface="SimSun" pitchFamily="2" charset="-122"/>
            </a:endParaRPr>
          </a:p>
          <a:p>
            <a:pPr marL="341313" lvl="0" indent="-341313" defTabSz="457200">
              <a:lnSpc>
                <a:spcPct val="100000"/>
              </a:lnSpc>
              <a:spcBef>
                <a:spcPts val="0"/>
              </a:spcBef>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dirty="0">
                <a:solidFill>
                  <a:prstClr val="black"/>
                </a:solidFill>
                <a:latin typeface="Arial" charset="0"/>
                <a:ea typeface="SimSun" pitchFamily="2" charset="-122"/>
              </a:rPr>
              <a:t>Unless noted, White and Black people are non-Hispanic/Latino, and Other (which may be omitted in some graphs due to small numbers) represents American Indian/Alaska Native, Asian/Pacific Islander, or multi-racial.</a:t>
            </a:r>
          </a:p>
          <a:p>
            <a:pPr marL="341313" lvl="0" indent="-341313" defTabSz="457200">
              <a:lnSpc>
                <a:spcPct val="100000"/>
              </a:lnSpc>
              <a:spcBef>
                <a:spcPts val="0"/>
              </a:spcBef>
              <a:buClr>
                <a:srgbClr val="FF7800"/>
              </a:buClr>
              <a:buSzPct val="100000"/>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dirty="0">
              <a:solidFill>
                <a:prstClr val="black"/>
              </a:solidFill>
              <a:latin typeface="Arial" charset="0"/>
              <a:ea typeface="SimSun" pitchFamily="2" charset="-122"/>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Technical Notes, continued</a:t>
            </a:r>
            <a:endParaRPr lang="en-US" sz="4000" b="1"/>
          </a:p>
        </p:txBody>
      </p:sp>
    </p:spTree>
    <p:extLst>
      <p:ext uri="{BB962C8B-B14F-4D97-AF65-F5344CB8AC3E}">
        <p14:creationId xmlns:p14="http://schemas.microsoft.com/office/powerpoint/2010/main" val="6733150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A13B73-92CC-4FA8-ADEC-2FA4600F8604}"/>
              </a:ext>
            </a:extLst>
          </p:cNvPr>
          <p:cNvSpPr>
            <a:spLocks noGrp="1"/>
          </p:cNvSpPr>
          <p:nvPr>
            <p:ph type="ctrTitle"/>
          </p:nvPr>
        </p:nvSpPr>
        <p:spPr>
          <a:xfrm>
            <a:off x="608045" y="2742465"/>
            <a:ext cx="11430000" cy="1373070"/>
          </a:xfrm>
        </p:spPr>
        <p:txBody>
          <a:bodyPr/>
          <a:lstStyle/>
          <a:p>
            <a:r>
              <a:rPr lang="en-US"/>
              <a:t>Thank you!</a:t>
            </a:r>
          </a:p>
        </p:txBody>
      </p:sp>
    </p:spTree>
    <p:extLst>
      <p:ext uri="{BB962C8B-B14F-4D97-AF65-F5344CB8AC3E}">
        <p14:creationId xmlns:p14="http://schemas.microsoft.com/office/powerpoint/2010/main" val="1162553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fontScale="92500" lnSpcReduction="10000"/>
          </a:bodyPr>
          <a:lstStyle/>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b="1" dirty="0">
              <a:solidFill>
                <a:srgbClr val="000000"/>
              </a:solidFill>
              <a:latin typeface="Arial" charset="0"/>
              <a:ea typeface="SimSun" pitchFamily="2" charset="-122"/>
              <a:cs typeface="Times New Roman" pitchFamily="18" charset="0"/>
            </a:endParaRPr>
          </a:p>
          <a:p>
            <a:pPr marL="341313" lvl="0" indent="-341313">
              <a:lnSpc>
                <a:spcPct val="100000"/>
              </a:lnSpc>
              <a:spcBef>
                <a:spcPts val="0"/>
              </a:spcBef>
              <a:spcAft>
                <a:spcPts val="2400"/>
              </a:spcAft>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b="1" dirty="0">
                <a:solidFill>
                  <a:srgbClr val="000000"/>
                </a:solidFill>
                <a:latin typeface="Arial" charset="0"/>
                <a:ea typeface="SimSun" pitchFamily="2" charset="-122"/>
                <a:cs typeface="Times New Roman" pitchFamily="18" charset="0"/>
              </a:rPr>
              <a:t>Heterosexual: </a:t>
            </a:r>
            <a:r>
              <a:rPr lang="en-US" altLang="en-US" sz="3200" dirty="0">
                <a:solidFill>
                  <a:srgbClr val="000000"/>
                </a:solidFill>
                <a:latin typeface="Arial" charset="0"/>
                <a:ea typeface="SimSun" pitchFamily="2" charset="-122"/>
                <a:cs typeface="Times New Roman" pitchFamily="18" charset="0"/>
              </a:rPr>
              <a:t>Sexual contact between a male and female who received an HIV diagnosis or had a known HIV risk.</a:t>
            </a:r>
          </a:p>
          <a:p>
            <a:pPr marL="341313" marR="0" lvl="0" indent="-341313" algn="l" defTabSz="914400" rtl="0" eaLnBrk="1" fontAlgn="auto" latinLnBrk="0" hangingPunct="1">
              <a:lnSpc>
                <a:spcPct val="110000"/>
              </a:lnSpc>
              <a:spcBef>
                <a:spcPts val="0"/>
              </a:spcBef>
              <a:spcAft>
                <a:spcPts val="0"/>
              </a:spcAft>
              <a:buClr>
                <a:srgbClr val="FF7800"/>
              </a:buClr>
              <a:buSzTx/>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pitchFamily="18" charset="0"/>
              </a:rPr>
              <a:t>Other Sexual Contact: </a:t>
            </a:r>
            <a:r>
              <a:rPr kumimoji="0" lang="en-US" altLang="en-US" sz="3200" b="0" i="0" u="none" strike="noStrike" kern="1200" cap="none" spc="0" normalizeH="0" baseline="0" noProof="0" dirty="0">
                <a:ln>
                  <a:noFill/>
                </a:ln>
                <a:solidFill>
                  <a:srgbClr val="000000"/>
                </a:solidFill>
                <a:effectLst/>
                <a:uLnTx/>
                <a:uFillTx/>
                <a:latin typeface="Arial" charset="0"/>
                <a:ea typeface="SimSun" pitchFamily="2" charset="-122"/>
                <a:cs typeface="Times New Roman" pitchFamily="18" charset="0"/>
              </a:rPr>
              <a:t>Other sexual contact resulting in a person acquiring HIV.</a:t>
            </a:r>
          </a:p>
          <a:p>
            <a:pPr marL="341313" marR="0" lvl="0" indent="-341313" algn="l" defTabSz="914400" rtl="0" eaLnBrk="1" fontAlgn="auto" latinLnBrk="0" hangingPunct="1">
              <a:lnSpc>
                <a:spcPct val="80000"/>
              </a:lnSpc>
              <a:spcBef>
                <a:spcPts val="0"/>
              </a:spcBef>
              <a:spcAft>
                <a:spcPts val="0"/>
              </a:spcAft>
              <a:buClr>
                <a:srgbClr val="FF7800"/>
              </a:buClr>
              <a:buSzTx/>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dirty="0">
              <a:solidFill>
                <a:srgbClr val="000000"/>
              </a:solidFill>
              <a:latin typeface="Arial" charset="0"/>
              <a:ea typeface="SimSun" pitchFamily="2" charset="-122"/>
              <a:cs typeface="Times New Roman" pitchFamily="18" charset="0"/>
            </a:endParaRPr>
          </a:p>
          <a:p>
            <a:pPr marL="341313" lvl="0" indent="-341313">
              <a:lnSpc>
                <a:spcPct val="100000"/>
              </a:lnSpc>
              <a:spcBef>
                <a:spcPts val="0"/>
              </a:spcBef>
              <a:spcAft>
                <a:spcPts val="2400"/>
              </a:spcAft>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b="1" dirty="0">
                <a:solidFill>
                  <a:srgbClr val="000000"/>
                </a:solidFill>
                <a:latin typeface="Arial" charset="0"/>
                <a:ea typeface="SimSun" pitchFamily="2" charset="-122"/>
                <a:cs typeface="Times New Roman" pitchFamily="18" charset="0"/>
              </a:rPr>
              <a:t>Other Risk</a:t>
            </a:r>
            <a:r>
              <a:rPr lang="en-US" altLang="en-US" sz="3200" dirty="0">
                <a:solidFill>
                  <a:srgbClr val="000000"/>
                </a:solidFill>
                <a:latin typeface="Arial" charset="0"/>
                <a:ea typeface="SimSun" pitchFamily="2" charset="-122"/>
                <a:cs typeface="Times New Roman" pitchFamily="18" charset="0"/>
              </a:rPr>
              <a:t>: Includes recipients of clotting factor for hemophilia or other coagulation disorders, recipients of HIV-infected blood or blood components other than clotting factor or of HIV-infected tissue, perinatal and other pediatric risks, or other confirmed risks</a:t>
            </a:r>
            <a:r>
              <a:rPr lang="en-US" altLang="en-US" sz="3200" dirty="0">
                <a:solidFill>
                  <a:prstClr val="black"/>
                </a:solidFill>
                <a:latin typeface="Arial" charset="0"/>
                <a:ea typeface="SimSun" pitchFamily="2" charset="-122"/>
              </a:rPr>
              <a:t>.</a:t>
            </a: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algn="ctr"/>
            <a:r>
              <a:rPr lang="en-US" sz="3200" b="1" dirty="0">
                <a:latin typeface="Arial" panose="020B0604020202020204" pitchFamily="34" charset="0"/>
                <a:cs typeface="Arial" panose="020B0604020202020204" pitchFamily="34" charset="0"/>
              </a:rPr>
              <a:t>Definitions of Mode of </a:t>
            </a:r>
            <a:r>
              <a:rPr lang="en-US" sz="3200" b="1">
                <a:latin typeface="Arial" panose="020B0604020202020204" pitchFamily="34" charset="0"/>
                <a:cs typeface="Arial" panose="020B0604020202020204" pitchFamily="34" charset="0"/>
              </a:rPr>
              <a:t>Exposure Categories</a:t>
            </a:r>
          </a:p>
        </p:txBody>
      </p:sp>
    </p:spTree>
    <p:extLst>
      <p:ext uri="{BB962C8B-B14F-4D97-AF65-F5344CB8AC3E}">
        <p14:creationId xmlns:p14="http://schemas.microsoft.com/office/powerpoint/2010/main" val="271467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a:bodyPr>
          <a:lstStyle/>
          <a:p>
            <a:pPr lvl="0">
              <a:lnSpc>
                <a:spcPct val="100000"/>
              </a:lnSpc>
              <a:spcBef>
                <a:spcPts val="0"/>
              </a:spcBef>
              <a:spcAft>
                <a:spcPts val="2400"/>
              </a:spcAft>
              <a:buClr>
                <a:srgbClr val="FF7800"/>
              </a:buClr>
              <a:buFont typeface="Webdings" panose="05030102010509060703" pitchFamily="18" charset="2"/>
              <a:buChar char=""/>
              <a:defRPr/>
            </a:pPr>
            <a:r>
              <a:rPr lang="en-US" sz="3200" b="1">
                <a:solidFill>
                  <a:prstClr val="black"/>
                </a:solidFill>
                <a:latin typeface="Arial" panose="020B0604020202020204" pitchFamily="34" charset="0"/>
                <a:cs typeface="Arial" panose="020B0604020202020204" pitchFamily="34" charset="0"/>
              </a:rPr>
              <a:t>PWH: </a:t>
            </a:r>
            <a:r>
              <a:rPr lang="en-US" sz="3200">
                <a:solidFill>
                  <a:prstClr val="black"/>
                </a:solidFill>
                <a:latin typeface="Arial" panose="020B0604020202020204" pitchFamily="34" charset="0"/>
                <a:cs typeface="Arial" panose="020B0604020202020204" pitchFamily="34" charset="0"/>
              </a:rPr>
              <a:t>Persons with HIV living in Florida at the end of 2022.</a:t>
            </a:r>
          </a:p>
          <a:p>
            <a:pPr lvl="0">
              <a:lnSpc>
                <a:spcPct val="100000"/>
              </a:lnSpc>
              <a:spcBef>
                <a:spcPts val="0"/>
              </a:spcBef>
              <a:spcAft>
                <a:spcPts val="2400"/>
              </a:spcAft>
              <a:buClr>
                <a:srgbClr val="FF7800"/>
              </a:buClr>
              <a:buFont typeface="Webdings" panose="05030102010509060703" pitchFamily="18" charset="2"/>
              <a:buChar char=""/>
              <a:defRPr/>
            </a:pPr>
            <a:r>
              <a:rPr lang="en-US" sz="3200" b="1">
                <a:solidFill>
                  <a:prstClr val="black"/>
                </a:solidFill>
                <a:latin typeface="Arial" panose="020B0604020202020204" pitchFamily="34" charset="0"/>
                <a:cs typeface="Arial" panose="020B0604020202020204" pitchFamily="34" charset="0"/>
              </a:rPr>
              <a:t>In Care: </a:t>
            </a:r>
            <a:r>
              <a:rPr lang="en-US" sz="3200">
                <a:solidFill>
                  <a:prstClr val="black"/>
                </a:solidFill>
                <a:latin typeface="Arial" panose="020B0604020202020204" pitchFamily="34" charset="0"/>
                <a:cs typeface="Arial" panose="020B0604020202020204" pitchFamily="34" charset="0"/>
              </a:rPr>
              <a:t>PWH with at least one documented VL or CD4 lab, medical visit, or prescription from 1/1/2022 through 3/31/2023.</a:t>
            </a:r>
          </a:p>
          <a:p>
            <a:pPr lvl="0">
              <a:lnSpc>
                <a:spcPct val="100000"/>
              </a:lnSpc>
              <a:spcBef>
                <a:spcPts val="0"/>
              </a:spcBef>
              <a:spcAft>
                <a:spcPts val="2400"/>
              </a:spcAft>
              <a:buClr>
                <a:srgbClr val="FF7800"/>
              </a:buClr>
              <a:buFont typeface="Webdings" panose="05030102010509060703" pitchFamily="18" charset="2"/>
              <a:buChar char=""/>
              <a:defRPr/>
            </a:pPr>
            <a:r>
              <a:rPr lang="en-US" sz="3200" b="1">
                <a:solidFill>
                  <a:prstClr val="black"/>
                </a:solidFill>
                <a:latin typeface="Arial" panose="020B0604020202020204" pitchFamily="34" charset="0"/>
                <a:cs typeface="Arial" panose="020B0604020202020204" pitchFamily="34" charset="0"/>
              </a:rPr>
              <a:t>Retained in Care:</a:t>
            </a:r>
            <a:r>
              <a:rPr lang="en-US" sz="3200">
                <a:solidFill>
                  <a:prstClr val="black"/>
                </a:solidFill>
                <a:latin typeface="Arial" panose="020B0604020202020204" pitchFamily="34" charset="0"/>
                <a:cs typeface="Arial" panose="020B0604020202020204" pitchFamily="34" charset="0"/>
              </a:rPr>
              <a:t> PWH with two or more documented VL or CD4 labs, medical visits or prescriptions at least three months apart from 1/1/2022 through 6/30/2023.</a:t>
            </a: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lvl="0" algn="ctr">
              <a:defRPr/>
            </a:pPr>
            <a:r>
              <a:rPr lang="en-US" sz="3200" b="1">
                <a:latin typeface="Arial" panose="020B0604020202020204" pitchFamily="34" charset="0"/>
                <a:cs typeface="Arial" panose="020B0604020202020204" pitchFamily="34" charset="0"/>
              </a:rPr>
              <a:t>HIV Care Continuum Definitions</a:t>
            </a:r>
          </a:p>
        </p:txBody>
      </p:sp>
    </p:spTree>
    <p:extLst>
      <p:ext uri="{BB962C8B-B14F-4D97-AF65-F5344CB8AC3E}">
        <p14:creationId xmlns:p14="http://schemas.microsoft.com/office/powerpoint/2010/main" val="407283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a:xfrm>
            <a:off x="838200" y="1528895"/>
            <a:ext cx="10515600" cy="4870152"/>
          </a:xfrm>
        </p:spPr>
        <p:txBody>
          <a:bodyPr>
            <a:noAutofit/>
          </a:bodyPr>
          <a:lstStyle/>
          <a:p>
            <a:pPr lvl="0">
              <a:lnSpc>
                <a:spcPct val="100000"/>
              </a:lnSpc>
              <a:spcBef>
                <a:spcPts val="0"/>
              </a:spcBef>
              <a:spcAft>
                <a:spcPts val="2400"/>
              </a:spcAft>
              <a:buClr>
                <a:srgbClr val="FF7800"/>
              </a:buClr>
              <a:buFont typeface="Webdings" panose="05030102010509060703" pitchFamily="18" charset="2"/>
              <a:buChar char=""/>
              <a:defRPr/>
            </a:pPr>
            <a:r>
              <a:rPr lang="en-US" b="1">
                <a:solidFill>
                  <a:prstClr val="black"/>
                </a:solidFill>
                <a:latin typeface="Arial" panose="020B0604020202020204" pitchFamily="34" charset="0"/>
                <a:cs typeface="Arial" panose="020B0604020202020204" pitchFamily="34" charset="0"/>
              </a:rPr>
              <a:t>Suppressed Viral Load</a:t>
            </a:r>
            <a:r>
              <a:rPr lang="en-US">
                <a:solidFill>
                  <a:prstClr val="black"/>
                </a:solidFill>
                <a:latin typeface="Arial" panose="020B0604020202020204" pitchFamily="34" charset="0"/>
                <a:cs typeface="Arial" panose="020B0604020202020204" pitchFamily="34" charset="0"/>
              </a:rPr>
              <a:t>: PWH with a suppressed VL (&lt;200 copies/mL) on their last VL lab from 1/1/2022 through 3/31/2023.</a:t>
            </a:r>
          </a:p>
          <a:p>
            <a:pPr lvl="0">
              <a:lnSpc>
                <a:spcPct val="100000"/>
              </a:lnSpc>
              <a:spcBef>
                <a:spcPts val="0"/>
              </a:spcBef>
              <a:spcAft>
                <a:spcPts val="2400"/>
              </a:spcAft>
              <a:buClr>
                <a:srgbClr val="FF7800"/>
              </a:buClr>
              <a:buFont typeface="Webdings" panose="05030102010509060703" pitchFamily="18" charset="2"/>
              <a:buChar char=""/>
              <a:defRPr/>
            </a:pPr>
            <a:r>
              <a:rPr lang="en-US" b="1">
                <a:solidFill>
                  <a:prstClr val="black"/>
                </a:solidFill>
                <a:latin typeface="Arial" panose="020B0604020202020204" pitchFamily="34" charset="0"/>
                <a:cs typeface="Arial" panose="020B0604020202020204" pitchFamily="34" charset="0"/>
              </a:rPr>
              <a:t>Not in Care: </a:t>
            </a:r>
            <a:r>
              <a:rPr lang="en-US">
                <a:solidFill>
                  <a:prstClr val="black"/>
                </a:solidFill>
                <a:latin typeface="Arial" panose="020B0604020202020204" pitchFamily="34" charset="0"/>
                <a:cs typeface="Arial" panose="020B0604020202020204" pitchFamily="34" charset="0"/>
              </a:rPr>
              <a:t>PWH with no documented VL or CD4 lab, medical visit or prescription from 1/1/2022 through 3/31/2023.</a:t>
            </a:r>
          </a:p>
          <a:p>
            <a:pPr lvl="0">
              <a:lnSpc>
                <a:spcPct val="100000"/>
              </a:lnSpc>
              <a:spcBef>
                <a:spcPts val="0"/>
              </a:spcBef>
              <a:spcAft>
                <a:spcPts val="2400"/>
              </a:spcAft>
              <a:buClr>
                <a:srgbClr val="FF7800"/>
              </a:buClr>
              <a:buFont typeface="Webdings" panose="05030102010509060703" pitchFamily="18" charset="2"/>
              <a:buChar char=""/>
              <a:defRPr/>
            </a:pPr>
            <a:r>
              <a:rPr lang="en-US" b="1">
                <a:solidFill>
                  <a:prstClr val="black"/>
                </a:solidFill>
                <a:latin typeface="Arial" panose="020B0604020202020204" pitchFamily="34" charset="0"/>
                <a:cs typeface="Arial" panose="020B0604020202020204" pitchFamily="34" charset="0"/>
              </a:rPr>
              <a:t>Linked to Care</a:t>
            </a:r>
            <a:r>
              <a:rPr lang="en-US">
                <a:solidFill>
                  <a:prstClr val="black"/>
                </a:solidFill>
                <a:latin typeface="Arial" panose="020B0604020202020204" pitchFamily="34" charset="0"/>
                <a:cs typeface="Arial" panose="020B0604020202020204" pitchFamily="34" charset="0"/>
              </a:rPr>
              <a:t>: PWH with at least one documented VL or CD4 lab, medical visit, or prescription following their first HIV diagnosis date.</a:t>
            </a: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lvl="0" algn="ctr">
              <a:defRPr/>
            </a:pPr>
            <a:r>
              <a:rPr lang="en-US" sz="3200" b="1">
                <a:latin typeface="Arial" panose="020B0604020202020204" pitchFamily="34" charset="0"/>
                <a:cs typeface="Arial" panose="020B0604020202020204" pitchFamily="34" charset="0"/>
              </a:rPr>
              <a:t>HIV Care Continuum Definitions, continued</a:t>
            </a:r>
          </a:p>
        </p:txBody>
      </p:sp>
    </p:spTree>
    <p:extLst>
      <p:ext uri="{BB962C8B-B14F-4D97-AF65-F5344CB8AC3E}">
        <p14:creationId xmlns:p14="http://schemas.microsoft.com/office/powerpoint/2010/main" val="169698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21EF-64EF-4769-90D0-2524E35CF506}"/>
              </a:ext>
            </a:extLst>
          </p:cNvPr>
          <p:cNvSpPr>
            <a:spLocks noGrp="1"/>
          </p:cNvSpPr>
          <p:nvPr>
            <p:ph type="title" idx="4294967295"/>
          </p:nvPr>
        </p:nvSpPr>
        <p:spPr>
          <a:xfrm>
            <a:off x="0" y="2871788"/>
            <a:ext cx="12188825" cy="1060450"/>
          </a:xfrm>
        </p:spPr>
        <p:txBody>
          <a:bodyPr vert="horz" lIns="91440" tIns="45720" rIns="91440" bIns="45720" rtlCol="0" anchor="b">
            <a:normAutofit/>
          </a:bodyPr>
          <a:lstStyle/>
          <a:p>
            <a:pPr algn="ctr"/>
            <a:r>
              <a:rPr lang="en-US" sz="4800" b="1">
                <a:solidFill>
                  <a:srgbClr val="00A0AF"/>
                </a:solidFill>
                <a:latin typeface="Arial" panose="020B0604020202020204" pitchFamily="34" charset="0"/>
                <a:cs typeface="Arial" panose="020B0604020202020204" pitchFamily="34" charset="0"/>
              </a:rPr>
              <a:t>HIV in the U.S.</a:t>
            </a:r>
            <a:endParaRPr lang="en-US" sz="4800" b="1" kern="1200">
              <a:solidFill>
                <a:srgbClr val="00A0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128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47F29-488F-4104-A376-98DCC59AFC08}"/>
              </a:ext>
            </a:extLst>
          </p:cNvPr>
          <p:cNvSpPr>
            <a:spLocks noGrp="1"/>
          </p:cNvSpPr>
          <p:nvPr>
            <p:ph type="title"/>
          </p:nvPr>
        </p:nvSpPr>
        <p:spPr/>
        <p:txBody>
          <a:bodyPr>
            <a:noAutofit/>
          </a:bodyPr>
          <a:lstStyle/>
          <a:p>
            <a:pPr algn="ctr">
              <a:spcBef>
                <a:spcPts val="50"/>
              </a:spcBef>
              <a:defRPr/>
            </a:pPr>
            <a:r>
              <a:rPr lang="en-US" sz="2800" b="1" dirty="0">
                <a:latin typeface="Arial" panose="020B0604020202020204" pitchFamily="34" charset="0"/>
                <a:cs typeface="Arial" panose="020B0604020202020204" pitchFamily="34" charset="0"/>
              </a:rPr>
              <a:t>Rates of Diagnosis of HIV (All Ages) by State of Residence</a:t>
            </a:r>
            <a:r>
              <a:rPr lang="en-US" sz="2800" b="1" baseline="30000" dirty="0">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2021, U.S.; Total Rate=10.8 N=</a:t>
            </a:r>
            <a:r>
              <a:rPr lang="en-US" sz="2800" b="1" dirty="0"/>
              <a:t>36,769</a:t>
            </a:r>
            <a:endParaRPr lang="en-US" sz="2800" b="1" dirty="0">
              <a:latin typeface="Arial" panose="020B0604020202020204" pitchFamily="34" charset="0"/>
              <a:cs typeface="Arial" panose="020B0604020202020204" pitchFamily="34" charset="0"/>
            </a:endParaRPr>
          </a:p>
        </p:txBody>
      </p:sp>
      <p:sp>
        <p:nvSpPr>
          <p:cNvPr id="5" name="Text Box 28">
            <a:extLst>
              <a:ext uri="{FF2B5EF4-FFF2-40B4-BE49-F238E27FC236}">
                <a16:creationId xmlns:a16="http://schemas.microsoft.com/office/drawing/2014/main" id="{BC65DC00-A2A6-4AC9-BB11-6137E72393C5}"/>
              </a:ext>
            </a:extLst>
          </p:cNvPr>
          <p:cNvSpPr txBox="1">
            <a:spLocks noChangeArrowheads="1"/>
          </p:cNvSpPr>
          <p:nvPr/>
        </p:nvSpPr>
        <p:spPr bwMode="auto">
          <a:xfrm>
            <a:off x="28433" y="6176964"/>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square">
            <a:spAutoFit/>
          </a:bodyPr>
          <a:lstStyle>
            <a:lvl1pPr>
              <a:defRPr sz="2800">
                <a:solidFill>
                  <a:schemeClr val="tx1"/>
                </a:solidFill>
                <a:latin typeface="Arial" pitchFamily="34" charset="0"/>
                <a:cs typeface="Times New Roman" pitchFamily="18" charset="0"/>
              </a:defRPr>
            </a:lvl1pPr>
            <a:lvl2pPr marL="742950" indent="-285750">
              <a:defRPr sz="2800">
                <a:solidFill>
                  <a:schemeClr val="tx1"/>
                </a:solidFill>
                <a:latin typeface="Arial" pitchFamily="34" charset="0"/>
                <a:cs typeface="Times New Roman" pitchFamily="18" charset="0"/>
              </a:defRPr>
            </a:lvl2pPr>
            <a:lvl3pPr marL="1143000" indent="-228600">
              <a:defRPr sz="2800">
                <a:solidFill>
                  <a:schemeClr val="tx1"/>
                </a:solidFill>
                <a:latin typeface="Arial" pitchFamily="34" charset="0"/>
                <a:cs typeface="Times New Roman" pitchFamily="18" charset="0"/>
              </a:defRPr>
            </a:lvl3pPr>
            <a:lvl4pPr marL="1600200" indent="-228600">
              <a:defRPr sz="2800">
                <a:solidFill>
                  <a:schemeClr val="tx1"/>
                </a:solidFill>
                <a:latin typeface="Arial" pitchFamily="34" charset="0"/>
                <a:cs typeface="Times New Roman" pitchFamily="18" charset="0"/>
              </a:defRPr>
            </a:lvl4pPr>
            <a:lvl5pPr marL="2057400" indent="-228600">
              <a:defRPr sz="2800">
                <a:solidFill>
                  <a:schemeClr val="tx1"/>
                </a:solidFill>
                <a:latin typeface="Arial" pitchFamily="34" charset="0"/>
                <a:cs typeface="Times New Roman" pitchFamily="18" charset="0"/>
              </a:defRPr>
            </a:lvl5pPr>
            <a:lvl6pPr marL="2514600" indent="-228600" eaLnBrk="0" fontAlgn="base" hangingPunct="0">
              <a:spcBef>
                <a:spcPct val="0"/>
              </a:spcBef>
              <a:spcAft>
                <a:spcPct val="0"/>
              </a:spcAft>
              <a:defRPr sz="2800">
                <a:solidFill>
                  <a:schemeClr val="tx1"/>
                </a:solidFill>
                <a:latin typeface="Arial" pitchFamily="34" charset="0"/>
                <a:cs typeface="Times New Roman" pitchFamily="18" charset="0"/>
              </a:defRPr>
            </a:lvl6pPr>
            <a:lvl7pPr marL="2971800" indent="-228600" eaLnBrk="0" fontAlgn="base" hangingPunct="0">
              <a:spcBef>
                <a:spcPct val="0"/>
              </a:spcBef>
              <a:spcAft>
                <a:spcPct val="0"/>
              </a:spcAft>
              <a:defRPr sz="2800">
                <a:solidFill>
                  <a:schemeClr val="tx1"/>
                </a:solidFill>
                <a:latin typeface="Arial" pitchFamily="34" charset="0"/>
                <a:cs typeface="Times New Roman" pitchFamily="18" charset="0"/>
              </a:defRPr>
            </a:lvl7pPr>
            <a:lvl8pPr marL="3429000" indent="-228600" eaLnBrk="0" fontAlgn="base" hangingPunct="0">
              <a:spcBef>
                <a:spcPct val="0"/>
              </a:spcBef>
              <a:spcAft>
                <a:spcPct val="0"/>
              </a:spcAft>
              <a:defRPr sz="2800">
                <a:solidFill>
                  <a:schemeClr val="tx1"/>
                </a:solidFill>
                <a:latin typeface="Arial" pitchFamily="34" charset="0"/>
                <a:cs typeface="Times New Roman" pitchFamily="18" charset="0"/>
              </a:defRPr>
            </a:lvl8pPr>
            <a:lvl9pPr marL="3886200" indent="-228600" eaLnBrk="0" fontAlgn="base" hangingPunct="0">
              <a:spcBef>
                <a:spcPct val="0"/>
              </a:spcBef>
              <a:spcAft>
                <a:spcPct val="0"/>
              </a:spcAft>
              <a:defRPr sz="2800">
                <a:solidFill>
                  <a:schemeClr val="tx1"/>
                </a:solidFill>
                <a:latin typeface="Arial" pitchFamily="34" charset="0"/>
                <a:cs typeface="Times New Roman" pitchFamily="18" charset="0"/>
              </a:defRPr>
            </a:lvl9pPr>
          </a:lstStyle>
          <a:p>
            <a:pPr algn="ctr"/>
            <a:r>
              <a:rPr lang="en-US" sz="1400" baseline="30000" dirty="0">
                <a:solidFill>
                  <a:schemeClr val="bg1"/>
                </a:solidFill>
                <a:cs typeface="Arial" panose="020B0604020202020204" pitchFamily="34" charset="0"/>
              </a:rPr>
              <a:t>1</a:t>
            </a:r>
            <a:r>
              <a:rPr lang="en-US" sz="1400" dirty="0">
                <a:solidFill>
                  <a:schemeClr val="bg1"/>
                </a:solidFill>
                <a:cs typeface="Arial" panose="020B0604020202020204" pitchFamily="34" charset="0"/>
              </a:rPr>
              <a:t>U.S. data: HIV Surveillance Report, 2021 Vol. 34, Table 20. Published May 2023. </a:t>
            </a:r>
          </a:p>
          <a:p>
            <a:pPr algn="ctr"/>
            <a:r>
              <a:rPr lang="en-US" sz="1400" dirty="0">
                <a:solidFill>
                  <a:schemeClr val="bg1"/>
                </a:solidFill>
                <a:cs typeface="Arial" panose="020B0604020202020204" pitchFamily="34" charset="0"/>
                <a:hlinkClick r:id="rId2">
                  <a:extLst>
                    <a:ext uri="{A12FA001-AC4F-418D-AE19-62706E023703}">
                      <ahyp:hlinkClr xmlns:ahyp="http://schemas.microsoft.com/office/drawing/2018/hyperlinkcolor" val="tx"/>
                    </a:ext>
                  </a:extLst>
                </a:hlinkClick>
              </a:rPr>
              <a:t>cdc.gov/</a:t>
            </a:r>
            <a:r>
              <a:rPr lang="en-US" sz="1400" dirty="0" err="1">
                <a:solidFill>
                  <a:schemeClr val="bg1"/>
                </a:solidFill>
                <a:cs typeface="Arial" panose="020B0604020202020204" pitchFamily="34" charset="0"/>
                <a:hlinkClick r:id="rId2">
                  <a:extLst>
                    <a:ext uri="{A12FA001-AC4F-418D-AE19-62706E023703}">
                      <ahyp:hlinkClr xmlns:ahyp="http://schemas.microsoft.com/office/drawing/2018/hyperlinkcolor" val="tx"/>
                    </a:ext>
                  </a:extLst>
                </a:hlinkClick>
              </a:rPr>
              <a:t>hiv</a:t>
            </a:r>
            <a:r>
              <a:rPr lang="en-US" sz="1400" dirty="0">
                <a:solidFill>
                  <a:schemeClr val="bg1"/>
                </a:solidFill>
                <a:cs typeface="Arial" panose="020B0604020202020204" pitchFamily="34" charset="0"/>
                <a:hlinkClick r:id="rId2">
                  <a:extLst>
                    <a:ext uri="{A12FA001-AC4F-418D-AE19-62706E023703}">
                      <ahyp:hlinkClr xmlns:ahyp="http://schemas.microsoft.com/office/drawing/2018/hyperlinkcolor" val="tx"/>
                    </a:ext>
                  </a:extLst>
                </a:hlinkClick>
              </a:rPr>
              <a:t>/library/reports/hiv-surveillance.html</a:t>
            </a:r>
            <a:endParaRPr lang="en-US" sz="1400" dirty="0">
              <a:solidFill>
                <a:schemeClr val="bg1"/>
              </a:solidFill>
              <a:ea typeface="Times New Roman" panose="02020603050405020304" pitchFamily="18" charset="0"/>
              <a:cs typeface="Arial" panose="020B0604020202020204" pitchFamily="34" charset="0"/>
            </a:endParaRPr>
          </a:p>
        </p:txBody>
      </p:sp>
      <mc:AlternateContent xmlns:mc="http://schemas.openxmlformats.org/markup-compatibility/2006" xmlns:cx4="http://schemas.microsoft.com/office/drawing/2016/5/10/chartex">
        <mc:Choice Requires="cx4">
          <p:graphicFrame>
            <p:nvGraphicFramePr>
              <p:cNvPr id="6" name="Content Placeholder 3">
                <a:extLst>
                  <a:ext uri="{FF2B5EF4-FFF2-40B4-BE49-F238E27FC236}">
                    <a16:creationId xmlns:a16="http://schemas.microsoft.com/office/drawing/2014/main" id="{4D24132A-7209-EC32-ADEB-A8FFD81D995E}"/>
                  </a:ext>
                </a:extLst>
              </p:cNvPr>
              <p:cNvGraphicFramePr>
                <a:graphicFrameLocks noGrp="1"/>
              </p:cNvGraphicFramePr>
              <p:nvPr>
                <p:ph idx="1"/>
                <p:extLst>
                  <p:ext uri="{D42A27DB-BD31-4B8C-83A1-F6EECF244321}">
                    <p14:modId xmlns:p14="http://schemas.microsoft.com/office/powerpoint/2010/main" val="3978348564"/>
                  </p:ext>
                </p:extLst>
              </p:nvPr>
            </p:nvGraphicFramePr>
            <p:xfrm>
              <a:off x="838200" y="1344613"/>
              <a:ext cx="10279325" cy="476101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ontent Placeholder 3">
                <a:extLst>
                  <a:ext uri="{FF2B5EF4-FFF2-40B4-BE49-F238E27FC236}">
                    <a16:creationId xmlns:a16="http://schemas.microsoft.com/office/drawing/2014/main" id="{4D24132A-7209-EC32-ADEB-A8FFD81D995E}"/>
                  </a:ext>
                </a:extLst>
              </p:cNvPr>
              <p:cNvPicPr>
                <a:picLocks noGrp="1" noRot="1" noChangeAspect="1" noMove="1" noResize="1" noEditPoints="1" noAdjustHandles="1" noChangeArrowheads="1" noChangeShapeType="1"/>
              </p:cNvPicPr>
              <p:nvPr/>
            </p:nvPicPr>
            <p:blipFill>
              <a:blip r:embed="rId4"/>
              <a:stretch>
                <a:fillRect/>
              </a:stretch>
            </p:blipFill>
            <p:spPr>
              <a:xfrm>
                <a:off x="838200" y="1344613"/>
                <a:ext cx="10279325" cy="4761016"/>
              </a:xfrm>
              <a:prstGeom prst="rect">
                <a:avLst/>
              </a:prstGeom>
            </p:spPr>
          </p:pic>
        </mc:Fallback>
      </mc:AlternateContent>
    </p:spTree>
    <p:extLst>
      <p:ext uri="{BB962C8B-B14F-4D97-AF65-F5344CB8AC3E}">
        <p14:creationId xmlns:p14="http://schemas.microsoft.com/office/powerpoint/2010/main" val="1777576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DB70562-A4EF-4637-AFA4-5447F605543C}"/>
              </a:ext>
            </a:extLst>
          </p:cNvPr>
          <p:cNvGraphicFramePr>
            <a:graphicFrameLocks noGrp="1"/>
          </p:cNvGraphicFramePr>
          <p:nvPr>
            <p:ph idx="1"/>
            <p:extLst>
              <p:ext uri="{D42A27DB-BD31-4B8C-83A1-F6EECF244321}">
                <p14:modId xmlns:p14="http://schemas.microsoft.com/office/powerpoint/2010/main" val="119482432"/>
              </p:ext>
            </p:extLst>
          </p:nvPr>
        </p:nvGraphicFramePr>
        <p:xfrm>
          <a:off x="1180922" y="1308569"/>
          <a:ext cx="9817963" cy="45502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algn="ctr" fontAlgn="base">
              <a:spcAft>
                <a:spcPct val="0"/>
              </a:spcAft>
            </a:pPr>
            <a:r>
              <a:rPr lang="en-US" sz="2800" b="1" dirty="0">
                <a:latin typeface="Arial" panose="020B0604020202020204" pitchFamily="34" charset="0"/>
                <a:cs typeface="Arial" panose="020B0604020202020204" pitchFamily="34" charset="0"/>
              </a:rPr>
              <a:t>Rank of HIV Diagnosis Rates (All Ages) by State</a:t>
            </a:r>
            <a:r>
              <a:rPr lang="en-US" sz="2800" b="1" baseline="30000" dirty="0">
                <a:latin typeface="Arial" panose="020B0604020202020204" pitchFamily="34" charset="0"/>
                <a:cs typeface="Arial" panose="020B0604020202020204" pitchFamily="34" charset="0"/>
              </a:rPr>
              <a:t>1</a:t>
            </a:r>
            <a:br>
              <a:rPr lang="en-US" sz="2800" b="1" baseline="30000"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Diagnosed in 2021, U.S.</a:t>
            </a:r>
          </a:p>
        </p:txBody>
      </p:sp>
      <p:sp>
        <p:nvSpPr>
          <p:cNvPr id="8" name="Text Placeholder 2">
            <a:extLst>
              <a:ext uri="{FF2B5EF4-FFF2-40B4-BE49-F238E27FC236}">
                <a16:creationId xmlns:a16="http://schemas.microsoft.com/office/drawing/2014/main" id="{ECD06806-C783-41E8-83F5-6344B3EFE92F}"/>
              </a:ext>
            </a:extLst>
          </p:cNvPr>
          <p:cNvSpPr>
            <a:spLocks noGrp="1"/>
          </p:cNvSpPr>
          <p:nvPr>
            <p:ph type="body" sz="quarter" idx="13"/>
          </p:nvPr>
        </p:nvSpPr>
        <p:spPr>
          <a:xfrm>
            <a:off x="2916935" y="6222454"/>
            <a:ext cx="6345936" cy="320040"/>
          </a:xfrm>
        </p:spPr>
        <p:txBody>
          <a:bodyPr>
            <a:noAutofit/>
          </a:bodyPr>
          <a:lstStyle/>
          <a:p>
            <a:pPr marL="0" indent="0" algn="ctr">
              <a:buNone/>
            </a:pPr>
            <a:r>
              <a:rPr lang="en-US" sz="1200" baseline="30000" dirty="0">
                <a:solidFill>
                  <a:schemeClr val="bg1"/>
                </a:solidFill>
                <a:cs typeface="Arial" panose="020B0604020202020204" pitchFamily="34" charset="0"/>
              </a:rPr>
              <a:t>1</a:t>
            </a:r>
            <a:r>
              <a:rPr lang="en-US" sz="1200" dirty="0">
                <a:solidFill>
                  <a:schemeClr val="bg1"/>
                </a:solidFill>
                <a:cs typeface="Arial" panose="020B0604020202020204" pitchFamily="34" charset="0"/>
              </a:rPr>
              <a:t>U.S. data: HIV Surveillance Report, 2021 Vol. 34, Table 20. Published May 2023. </a:t>
            </a:r>
            <a:r>
              <a:rPr lang="en-US" sz="12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cdc.gov/</a:t>
            </a:r>
            <a:r>
              <a:rPr lang="en-US" sz="1200" dirty="0" err="1">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hiv</a:t>
            </a:r>
            <a:r>
              <a:rPr lang="en-US" sz="12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/library/reports/hiv-surveillance.html</a:t>
            </a:r>
            <a:endParaRPr lang="en-US" sz="1200" dirty="0">
              <a:solidFill>
                <a:schemeClr val="bg1"/>
              </a:solidFill>
              <a:ea typeface="Times New Roman" panose="02020603050405020304" pitchFamily="18" charset="0"/>
              <a:cs typeface="Arial" panose="020B0604020202020204" pitchFamily="34" charset="0"/>
            </a:endParaRPr>
          </a:p>
          <a:p>
            <a:pPr algn="ctr"/>
            <a:endParaRPr lang="en-US" sz="1200" dirty="0">
              <a:solidFill>
                <a:schemeClr val="bg1"/>
              </a:solidFill>
            </a:endParaRPr>
          </a:p>
        </p:txBody>
      </p:sp>
      <p:sp>
        <p:nvSpPr>
          <p:cNvPr id="7" name="TextBox 6">
            <a:extLst>
              <a:ext uri="{FF2B5EF4-FFF2-40B4-BE49-F238E27FC236}">
                <a16:creationId xmlns:a16="http://schemas.microsoft.com/office/drawing/2014/main" id="{7E8587D3-4448-4994-B0EA-C4422D25B927}"/>
              </a:ext>
            </a:extLst>
          </p:cNvPr>
          <p:cNvSpPr txBox="1"/>
          <p:nvPr/>
        </p:nvSpPr>
        <p:spPr>
          <a:xfrm>
            <a:off x="3089960" y="5628031"/>
            <a:ext cx="6068945"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Rate per 100,000 population</a:t>
            </a:r>
          </a:p>
        </p:txBody>
      </p:sp>
    </p:spTree>
    <p:extLst>
      <p:ext uri="{BB962C8B-B14F-4D97-AF65-F5344CB8AC3E}">
        <p14:creationId xmlns:p14="http://schemas.microsoft.com/office/powerpoint/2010/main" val="35739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1BF8F06-6DC5-4658-A21D-19D4222E55FC}"/>
              </a:ext>
            </a:extLst>
          </p:cNvPr>
          <p:cNvGraphicFramePr>
            <a:graphicFrameLocks noGrp="1"/>
          </p:cNvGraphicFramePr>
          <p:nvPr>
            <p:ph idx="1"/>
            <p:extLst>
              <p:ext uri="{D42A27DB-BD31-4B8C-83A1-F6EECF244321}">
                <p14:modId xmlns:p14="http://schemas.microsoft.com/office/powerpoint/2010/main" val="471625223"/>
              </p:ext>
            </p:extLst>
          </p:nvPr>
        </p:nvGraphicFramePr>
        <p:xfrm>
          <a:off x="750116" y="1192112"/>
          <a:ext cx="10679575" cy="472044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algn="ctr" fontAlgn="base">
              <a:spcAft>
                <a:spcPct val="0"/>
              </a:spcAft>
            </a:pPr>
            <a:r>
              <a:rPr lang="en-US" sz="2800" b="1" dirty="0">
                <a:latin typeface="Arial" panose="020B0604020202020204" pitchFamily="34" charset="0"/>
                <a:cs typeface="Arial" panose="020B0604020202020204" pitchFamily="34" charset="0"/>
              </a:rPr>
              <a:t>Rank of HIV Diagnosis Rates (All Ages) by Metropolitan Statistical Area</a:t>
            </a:r>
            <a:r>
              <a:rPr lang="en-US" sz="2800" b="1" baseline="30000" dirty="0">
                <a:latin typeface="Arial" panose="020B0604020202020204" pitchFamily="34" charset="0"/>
                <a:cs typeface="Arial" panose="020B0604020202020204" pitchFamily="34" charset="0"/>
              </a:rPr>
              <a:t>1  </a:t>
            </a:r>
            <a:r>
              <a:rPr lang="en-US" sz="2800" b="1" dirty="0">
                <a:latin typeface="Arial" panose="020B0604020202020204" pitchFamily="34" charset="0"/>
                <a:cs typeface="Arial" panose="020B0604020202020204" pitchFamily="34" charset="0"/>
              </a:rPr>
              <a:t>Diagnosed in 2021, U.S.</a:t>
            </a:r>
          </a:p>
        </p:txBody>
      </p:sp>
      <p:sp>
        <p:nvSpPr>
          <p:cNvPr id="3" name="Text Placeholder 2">
            <a:extLst>
              <a:ext uri="{FF2B5EF4-FFF2-40B4-BE49-F238E27FC236}">
                <a16:creationId xmlns:a16="http://schemas.microsoft.com/office/drawing/2014/main" id="{122235FA-E4A5-4C16-8CFA-5D966A025C4E}"/>
              </a:ext>
            </a:extLst>
          </p:cNvPr>
          <p:cNvSpPr>
            <a:spLocks noGrp="1"/>
          </p:cNvSpPr>
          <p:nvPr>
            <p:ph type="body" sz="quarter" idx="13"/>
          </p:nvPr>
        </p:nvSpPr>
        <p:spPr>
          <a:xfrm>
            <a:off x="2916936" y="6222454"/>
            <a:ext cx="6345936" cy="320040"/>
          </a:xfrm>
        </p:spPr>
        <p:txBody>
          <a:bodyPr>
            <a:noAutofit/>
          </a:bodyPr>
          <a:lstStyle/>
          <a:p>
            <a:r>
              <a:rPr lang="en-US" sz="1200" baseline="30000" dirty="0">
                <a:cs typeface="Arial" panose="020B0604020202020204" pitchFamily="34" charset="0"/>
              </a:rPr>
              <a:t>1</a:t>
            </a:r>
            <a:r>
              <a:rPr lang="en-US" sz="1200" dirty="0">
                <a:cs typeface="Arial" panose="020B0604020202020204" pitchFamily="34" charset="0"/>
              </a:rPr>
              <a:t>U.S. data: HIV Surveillance Report, 2021 Vol. 34, Table 22. Published May 2023. </a:t>
            </a:r>
            <a:r>
              <a:rPr lang="en-US" sz="1200" dirty="0">
                <a:cs typeface="Arial" panose="020B0604020202020204" pitchFamily="34" charset="0"/>
                <a:hlinkClick r:id="rId4">
                  <a:extLst>
                    <a:ext uri="{A12FA001-AC4F-418D-AE19-62706E023703}">
                      <ahyp:hlinkClr xmlns:ahyp="http://schemas.microsoft.com/office/drawing/2018/hyperlinkcolor" val="tx"/>
                    </a:ext>
                  </a:extLst>
                </a:hlinkClick>
              </a:rPr>
              <a:t>cdc.gov/</a:t>
            </a:r>
            <a:r>
              <a:rPr lang="en-US" sz="1200" dirty="0" err="1">
                <a:cs typeface="Arial" panose="020B0604020202020204" pitchFamily="34" charset="0"/>
                <a:hlinkClick r:id="rId4">
                  <a:extLst>
                    <a:ext uri="{A12FA001-AC4F-418D-AE19-62706E023703}">
                      <ahyp:hlinkClr xmlns:ahyp="http://schemas.microsoft.com/office/drawing/2018/hyperlinkcolor" val="tx"/>
                    </a:ext>
                  </a:extLst>
                </a:hlinkClick>
              </a:rPr>
              <a:t>hiv</a:t>
            </a:r>
            <a:r>
              <a:rPr lang="en-US" sz="1200" dirty="0">
                <a:cs typeface="Arial" panose="020B0604020202020204" pitchFamily="34" charset="0"/>
                <a:hlinkClick r:id="rId4">
                  <a:extLst>
                    <a:ext uri="{A12FA001-AC4F-418D-AE19-62706E023703}">
                      <ahyp:hlinkClr xmlns:ahyp="http://schemas.microsoft.com/office/drawing/2018/hyperlinkcolor" val="tx"/>
                    </a:ext>
                  </a:extLst>
                </a:hlinkClick>
              </a:rPr>
              <a:t>/library/reports/hiv-surveillance.html</a:t>
            </a:r>
            <a:endParaRPr lang="en-US" sz="1200" dirty="0">
              <a:ea typeface="Times New Roman" panose="02020603050405020304" pitchFamily="18" charset="0"/>
              <a:cs typeface="Arial" panose="020B0604020202020204" pitchFamily="34" charset="0"/>
            </a:endParaRPr>
          </a:p>
          <a:p>
            <a:endParaRPr lang="en-US" sz="1200" dirty="0"/>
          </a:p>
        </p:txBody>
      </p:sp>
      <p:sp>
        <p:nvSpPr>
          <p:cNvPr id="5" name="TextBox 4">
            <a:extLst>
              <a:ext uri="{FF2B5EF4-FFF2-40B4-BE49-F238E27FC236}">
                <a16:creationId xmlns:a16="http://schemas.microsoft.com/office/drawing/2014/main" id="{B50ECADF-34C0-4D33-9A83-15648EE249FA}"/>
              </a:ext>
            </a:extLst>
          </p:cNvPr>
          <p:cNvSpPr txBox="1"/>
          <p:nvPr/>
        </p:nvSpPr>
        <p:spPr>
          <a:xfrm>
            <a:off x="2373283" y="5727888"/>
            <a:ext cx="7445433"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Rate per 100,000 population</a:t>
            </a:r>
          </a:p>
        </p:txBody>
      </p:sp>
    </p:spTree>
    <p:extLst>
      <p:ext uri="{BB962C8B-B14F-4D97-AF65-F5344CB8AC3E}">
        <p14:creationId xmlns:p14="http://schemas.microsoft.com/office/powerpoint/2010/main" val="1759624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2941E-9890-4312-B1A8-D37F689318AD}"/>
              </a:ext>
            </a:extLst>
          </p:cNvPr>
          <p:cNvSpPr>
            <a:spLocks noGrp="1"/>
          </p:cNvSpPr>
          <p:nvPr>
            <p:ph idx="1"/>
          </p:nvPr>
        </p:nvSpPr>
        <p:spPr/>
        <p:txBody>
          <a:bodyPr>
            <a:normAutofit/>
          </a:bodyPr>
          <a:lstStyle/>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b="1">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b="1">
                <a:solidFill>
                  <a:srgbClr val="000000"/>
                </a:solidFill>
                <a:latin typeface="Arial" charset="0"/>
                <a:ea typeface="SimSun" pitchFamily="2" charset="-122"/>
                <a:cs typeface="Times New Roman" pitchFamily="18" charset="0"/>
              </a:rPr>
              <a:t>HIV:</a:t>
            </a:r>
            <a:r>
              <a:rPr lang="en-US" altLang="en-US" sz="3200">
                <a:solidFill>
                  <a:srgbClr val="000000"/>
                </a:solidFill>
                <a:latin typeface="Arial" charset="0"/>
                <a:ea typeface="SimSun" pitchFamily="2" charset="-122"/>
                <a:cs typeface="Times New Roman" pitchFamily="18" charset="0"/>
              </a:rPr>
              <a:t> Human Immunodeficiency Virus</a:t>
            </a:r>
            <a:r>
              <a:rPr lang="en-US" altLang="en-US" sz="3200">
                <a:solidFill>
                  <a:prstClr val="black"/>
                </a:solidFill>
                <a:latin typeface="Arial" charset="0"/>
                <a:ea typeface="SimSun" pitchFamily="2" charset="-122"/>
                <a:cs typeface="Times New Roman" pitchFamily="18" charset="0"/>
              </a:rPr>
              <a:t> </a:t>
            </a:r>
            <a:br>
              <a:rPr lang="en-US" altLang="en-US" sz="3200">
                <a:solidFill>
                  <a:prstClr val="black"/>
                </a:solidFill>
                <a:latin typeface="Arial" charset="0"/>
                <a:ea typeface="SimSun" pitchFamily="2" charset="-122"/>
                <a:cs typeface="Times New Roman" pitchFamily="18" charset="0"/>
              </a:rPr>
            </a:br>
            <a:endParaRPr lang="en-US" altLang="en-US" sz="320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b="1">
                <a:solidFill>
                  <a:srgbClr val="000000"/>
                </a:solidFill>
                <a:latin typeface="Arial" charset="0"/>
                <a:ea typeface="SimSun" pitchFamily="2" charset="-122"/>
                <a:cs typeface="Times New Roman" pitchFamily="18" charset="0"/>
              </a:rPr>
              <a:t>AIDS:</a:t>
            </a:r>
            <a:r>
              <a:rPr lang="en-US" altLang="en-US" sz="3200">
                <a:solidFill>
                  <a:srgbClr val="000000"/>
                </a:solidFill>
                <a:latin typeface="Arial" charset="0"/>
                <a:ea typeface="SimSun" pitchFamily="2" charset="-122"/>
                <a:cs typeface="Times New Roman" pitchFamily="18" charset="0"/>
              </a:rPr>
              <a:t> Acquired Immune Deficiency Syndrome</a:t>
            </a:r>
            <a:r>
              <a:rPr lang="en-US" altLang="en-US" sz="3200">
                <a:solidFill>
                  <a:prstClr val="black"/>
                </a:solidFill>
                <a:latin typeface="Arial" charset="0"/>
                <a:ea typeface="SimSun" pitchFamily="2" charset="-122"/>
                <a:cs typeface="Times New Roman" pitchFamily="18" charset="0"/>
              </a:rPr>
              <a:t> </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a:solidFill>
                <a:prstClr val="black"/>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b="1">
                <a:solidFill>
                  <a:srgbClr val="000000"/>
                </a:solidFill>
                <a:latin typeface="Arial" charset="0"/>
                <a:ea typeface="SimSun" pitchFamily="2" charset="-122"/>
                <a:cs typeface="Times New Roman" pitchFamily="18" charset="0"/>
              </a:rPr>
              <a:t>CDC: </a:t>
            </a:r>
            <a:r>
              <a:rPr lang="en-US" sz="3200">
                <a:solidFill>
                  <a:srgbClr val="000000"/>
                </a:solidFill>
                <a:latin typeface="Arial" charset="0"/>
                <a:ea typeface="SimSun" pitchFamily="2" charset="-122"/>
                <a:cs typeface="Times New Roman" pitchFamily="18" charset="0"/>
              </a:rPr>
              <a:t>Centers for Disease Control and Prevention</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b="1">
                <a:solidFill>
                  <a:srgbClr val="000000"/>
                </a:solidFill>
                <a:latin typeface="Arial" charset="0"/>
                <a:ea typeface="SimSun" pitchFamily="2" charset="-122"/>
                <a:cs typeface="Times New Roman" pitchFamily="18" charset="0"/>
              </a:rPr>
              <a:t>CHD: </a:t>
            </a:r>
            <a:r>
              <a:rPr lang="en-US" sz="3200">
                <a:solidFill>
                  <a:srgbClr val="000000"/>
                </a:solidFill>
                <a:latin typeface="Arial" charset="0"/>
                <a:ea typeface="SimSun" pitchFamily="2" charset="-122"/>
                <a:cs typeface="Times New Roman" pitchFamily="18" charset="0"/>
              </a:rPr>
              <a:t>County Health Department</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b="1">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b="1">
                <a:solidFill>
                  <a:srgbClr val="000000"/>
                </a:solidFill>
                <a:latin typeface="Arial" charset="0"/>
                <a:ea typeface="SimSun" pitchFamily="2" charset="-122"/>
                <a:cs typeface="Times New Roman" pitchFamily="18" charset="0"/>
              </a:rPr>
              <a:t>EHE: </a:t>
            </a:r>
            <a:r>
              <a:rPr lang="en-US" sz="3200">
                <a:solidFill>
                  <a:srgbClr val="000000"/>
                </a:solidFill>
                <a:latin typeface="Arial" charset="0"/>
                <a:ea typeface="SimSun" pitchFamily="2" charset="-122"/>
                <a:cs typeface="Times New Roman" pitchFamily="18" charset="0"/>
              </a:rPr>
              <a:t>Ending the HIV Epidemic</a:t>
            </a:r>
          </a:p>
          <a:p>
            <a:pPr marL="0" lvl="0" indent="0">
              <a:lnSpc>
                <a:spcPct val="8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b="1">
              <a:solidFill>
                <a:srgbClr val="000000"/>
              </a:solidFill>
              <a:latin typeface="Arial" charset="0"/>
              <a:ea typeface="SimSun" pitchFamily="2" charset="-122"/>
              <a:cs typeface="Times New Roman" pitchFamily="18" charset="0"/>
            </a:endParaRPr>
          </a:p>
        </p:txBody>
      </p:sp>
      <p:sp>
        <p:nvSpPr>
          <p:cNvPr id="2" name="Title 1">
            <a:extLst>
              <a:ext uri="{FF2B5EF4-FFF2-40B4-BE49-F238E27FC236}">
                <a16:creationId xmlns:a16="http://schemas.microsoft.com/office/drawing/2014/main" id="{D4A47F29-488F-4104-A376-98DCC59AFC08}"/>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Acronyms</a:t>
            </a:r>
            <a:endParaRPr lang="en-US" sz="4000" b="1"/>
          </a:p>
        </p:txBody>
      </p:sp>
    </p:spTree>
    <p:extLst>
      <p:ext uri="{BB962C8B-B14F-4D97-AF65-F5344CB8AC3E}">
        <p14:creationId xmlns:p14="http://schemas.microsoft.com/office/powerpoint/2010/main" val="3866016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B4CC7E7-74BB-47AC-ADBA-CB5BF5136FB2}"/>
              </a:ext>
            </a:extLst>
          </p:cNvPr>
          <p:cNvGraphicFramePr>
            <a:graphicFrameLocks noGrp="1"/>
          </p:cNvGraphicFramePr>
          <p:nvPr>
            <p:ph idx="1"/>
            <p:extLst>
              <p:ext uri="{D42A27DB-BD31-4B8C-83A1-F6EECF244321}">
                <p14:modId xmlns:p14="http://schemas.microsoft.com/office/powerpoint/2010/main" val="2823893477"/>
              </p:ext>
            </p:extLst>
          </p:nvPr>
        </p:nvGraphicFramePr>
        <p:xfrm>
          <a:off x="838200" y="1520960"/>
          <a:ext cx="105156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algn="ctr"/>
            <a:r>
              <a:rPr lang="en-US" altLang="en-US" sz="2800" b="1" dirty="0">
                <a:latin typeface="Arial" panose="020B0604020202020204" pitchFamily="34" charset="0"/>
                <a:cs typeface="Arial" panose="020B0604020202020204" pitchFamily="34" charset="0"/>
              </a:rPr>
              <a:t>HIV Incidence Rates, 2012–2021</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Florida</a:t>
            </a:r>
            <a:r>
              <a:rPr lang="en-US" altLang="en-US" sz="2800" b="1" baseline="30000" dirty="0">
                <a:latin typeface="Arial" panose="020B0604020202020204" pitchFamily="34" charset="0"/>
                <a:cs typeface="Arial" panose="020B0604020202020204" pitchFamily="34" charset="0"/>
              </a:rPr>
              <a:t>1</a:t>
            </a:r>
            <a:r>
              <a:rPr lang="en-US" altLang="en-US" sz="2800" b="1" dirty="0">
                <a:latin typeface="Arial" panose="020B0604020202020204" pitchFamily="34" charset="0"/>
                <a:cs typeface="Arial" panose="020B0604020202020204" pitchFamily="34" charset="0"/>
              </a:rPr>
              <a:t> and U.S.</a:t>
            </a:r>
            <a:r>
              <a:rPr lang="en-US" altLang="en-US" sz="2800" b="1" baseline="30000" dirty="0">
                <a:latin typeface="Arial" panose="020B0604020202020204" pitchFamily="34" charset="0"/>
                <a:cs typeface="Arial" panose="020B0604020202020204" pitchFamily="34" charset="0"/>
              </a:rPr>
              <a:t>2</a:t>
            </a:r>
            <a:endParaRPr lang="en-US" altLang="en-US" sz="28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C1698ADE-0732-4B5B-B2A2-7338AAD9BC0B}"/>
              </a:ext>
            </a:extLst>
          </p:cNvPr>
          <p:cNvSpPr>
            <a:spLocks noGrp="1"/>
          </p:cNvSpPr>
          <p:nvPr>
            <p:ph type="body" sz="quarter" idx="13"/>
          </p:nvPr>
        </p:nvSpPr>
        <p:spPr>
          <a:xfrm>
            <a:off x="2923032" y="6234565"/>
            <a:ext cx="6345936" cy="386374"/>
          </a:xfrm>
        </p:spPr>
        <p:txBody>
          <a:bodyPr>
            <a:noAutofit/>
          </a:bodyPr>
          <a:lstStyle/>
          <a:p>
            <a:pPr marL="0" indent="0" algn="ctr">
              <a:buNone/>
            </a:pPr>
            <a:r>
              <a:rPr lang="en-US" sz="1200" baseline="30000" dirty="0">
                <a:solidFill>
                  <a:schemeClr val="bg1"/>
                </a:solidFill>
                <a:cs typeface="Arial" panose="020B0604020202020204" pitchFamily="34" charset="0"/>
              </a:rPr>
              <a:t>1</a:t>
            </a:r>
            <a:r>
              <a:rPr lang="en-US" sz="1200" dirty="0">
                <a:solidFill>
                  <a:schemeClr val="bg1"/>
                </a:solidFill>
                <a:cs typeface="Arial" panose="020B0604020202020204" pitchFamily="34" charset="0"/>
              </a:rPr>
              <a:t>Florida Data: </a:t>
            </a:r>
            <a:r>
              <a:rPr lang="en-US" sz="1200" dirty="0" err="1">
                <a:solidFill>
                  <a:schemeClr val="bg1"/>
                </a:solidFill>
                <a:cs typeface="Arial" panose="020B0604020202020204" pitchFamily="34" charset="0"/>
              </a:rPr>
              <a:t>FLHealthCHARTS</a:t>
            </a:r>
            <a:r>
              <a:rPr lang="en-US" sz="1200" dirty="0">
                <a:solidFill>
                  <a:schemeClr val="bg1"/>
                </a:solidFill>
                <a:cs typeface="Arial" panose="020B0604020202020204" pitchFamily="34" charset="0"/>
              </a:rPr>
              <a:t>. </a:t>
            </a:r>
            <a:r>
              <a:rPr lang="en-US" sz="1200" baseline="30000" dirty="0">
                <a:solidFill>
                  <a:schemeClr val="bg1"/>
                </a:solidFill>
                <a:cs typeface="Arial" panose="020B0604020202020204" pitchFamily="34" charset="0"/>
              </a:rPr>
              <a:t>2</a:t>
            </a:r>
            <a:r>
              <a:rPr lang="en-US" sz="1200" dirty="0">
                <a:solidFill>
                  <a:schemeClr val="bg1"/>
                </a:solidFill>
                <a:cs typeface="Arial" panose="020B0604020202020204" pitchFamily="34" charset="0"/>
              </a:rPr>
              <a:t>U.S. Data: HIV Surveillance Reports (2012–2021). </a:t>
            </a:r>
            <a:r>
              <a:rPr lang="en-US" sz="12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cdc.gov/</a:t>
            </a:r>
            <a:r>
              <a:rPr lang="en-US" sz="1200" dirty="0" err="1">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hiv</a:t>
            </a:r>
            <a:r>
              <a:rPr lang="en-US" sz="12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/library/reports/hiv-surveillance.html</a:t>
            </a:r>
            <a:r>
              <a:rPr lang="en-US" sz="1200" dirty="0">
                <a:solidFill>
                  <a:schemeClr val="bg1"/>
                </a:solidFill>
                <a:cs typeface="Arial" panose="020B0604020202020204" pitchFamily="34" charset="0"/>
              </a:rPr>
              <a:t> </a:t>
            </a:r>
          </a:p>
          <a:p>
            <a:endParaRPr lang="en-US" sz="1200" dirty="0">
              <a:solidFill>
                <a:schemeClr val="bg1"/>
              </a:solidFill>
            </a:endParaRPr>
          </a:p>
        </p:txBody>
      </p:sp>
    </p:spTree>
    <p:extLst>
      <p:ext uri="{BB962C8B-B14F-4D97-AF65-F5344CB8AC3E}">
        <p14:creationId xmlns:p14="http://schemas.microsoft.com/office/powerpoint/2010/main" val="4169148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603134AA-4062-435C-9D27-9D209A57B712}"/>
              </a:ext>
            </a:extLst>
          </p:cNvPr>
          <p:cNvGraphicFramePr>
            <a:graphicFrameLocks noGrp="1"/>
          </p:cNvGraphicFramePr>
          <p:nvPr>
            <p:ph idx="1"/>
            <p:extLst>
              <p:ext uri="{D42A27DB-BD31-4B8C-83A1-F6EECF244321}">
                <p14:modId xmlns:p14="http://schemas.microsoft.com/office/powerpoint/2010/main" val="32559012"/>
              </p:ext>
            </p:extLst>
          </p:nvPr>
        </p:nvGraphicFramePr>
        <p:xfrm>
          <a:off x="838200" y="1178503"/>
          <a:ext cx="10515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defRPr/>
            </a:pPr>
            <a:r>
              <a:rPr lang="en-US" altLang="en-US" sz="2800" b="1" dirty="0">
                <a:latin typeface="Arial" panose="020B0604020202020204" pitchFamily="34" charset="0"/>
                <a:cs typeface="Arial" panose="020B0604020202020204" pitchFamily="34" charset="0"/>
              </a:rPr>
              <a:t>PWH Aged 13+ </a:t>
            </a:r>
            <a:r>
              <a:rPr lang="en-US" altLang="en-US" sz="2800" b="1" dirty="0"/>
              <a:t>Years </a:t>
            </a:r>
            <a:r>
              <a:rPr lang="en-US" sz="2800" b="1" dirty="0">
                <a:latin typeface="Arial" panose="020B0604020202020204" pitchFamily="34" charset="0"/>
                <a:cs typeface="Arial" panose="020B0604020202020204" pitchFamily="34" charset="0"/>
              </a:rPr>
              <a:t>along the HIV Care Continuum</a:t>
            </a:r>
            <a:br>
              <a:rPr lang="en-US" sz="2800" b="1" dirty="0"/>
            </a:br>
            <a:r>
              <a:rPr lang="en-US" sz="2800" b="1" dirty="0"/>
              <a:t>Year-end </a:t>
            </a:r>
            <a:r>
              <a:rPr lang="en-US" sz="2800" b="1" dirty="0">
                <a:latin typeface="Arial" panose="020B0604020202020204" pitchFamily="34" charset="0"/>
                <a:cs typeface="Arial" panose="020B0604020202020204" pitchFamily="34" charset="0"/>
              </a:rPr>
              <a:t>2021</a:t>
            </a:r>
            <a:r>
              <a:rPr lang="en-US" sz="2800" b="1" dirty="0"/>
              <a:t>, </a:t>
            </a:r>
            <a:r>
              <a:rPr lang="en-US" sz="2800" b="1" dirty="0">
                <a:latin typeface="Arial" panose="020B0604020202020204" pitchFamily="34" charset="0"/>
                <a:cs typeface="Arial" panose="020B0604020202020204" pitchFamily="34" charset="0"/>
              </a:rPr>
              <a:t>Florida and U.S.</a:t>
            </a:r>
            <a:r>
              <a:rPr lang="en-US" altLang="en-US" sz="2800" b="1" baseline="30000" dirty="0">
                <a:latin typeface="Arial" panose="020B0604020202020204" pitchFamily="34" charset="0"/>
                <a:cs typeface="Arial" panose="020B0604020202020204" pitchFamily="34" charset="0"/>
              </a:rPr>
              <a:t> 1</a:t>
            </a:r>
            <a:endParaRPr lang="en-US" sz="2800" b="1" dirty="0"/>
          </a:p>
        </p:txBody>
      </p:sp>
      <p:sp>
        <p:nvSpPr>
          <p:cNvPr id="12" name="Text Placeholder 5">
            <a:extLst>
              <a:ext uri="{FF2B5EF4-FFF2-40B4-BE49-F238E27FC236}">
                <a16:creationId xmlns:a16="http://schemas.microsoft.com/office/drawing/2014/main" id="{922DA926-66B9-7567-F848-18AA1F91A5A0}"/>
              </a:ext>
            </a:extLst>
          </p:cNvPr>
          <p:cNvSpPr>
            <a:spLocks noGrp="1"/>
          </p:cNvSpPr>
          <p:nvPr>
            <p:ph type="body" sz="quarter" idx="13"/>
          </p:nvPr>
        </p:nvSpPr>
        <p:spPr>
          <a:xfrm>
            <a:off x="2923032" y="6172199"/>
            <a:ext cx="6345936" cy="448739"/>
          </a:xfrm>
        </p:spPr>
        <p:txBody>
          <a:bodyPr>
            <a:noAutofit/>
          </a:bodyPr>
          <a:lstStyle/>
          <a:p>
            <a:pPr marL="0" indent="0" algn="ctr">
              <a:buNone/>
            </a:pPr>
            <a:r>
              <a:rPr lang="en-US" sz="1200" baseline="30000" dirty="0">
                <a:solidFill>
                  <a:schemeClr val="bg1"/>
                </a:solidFill>
                <a:cs typeface="Arial" panose="020B0604020202020204" pitchFamily="34" charset="0"/>
              </a:rPr>
              <a:t>1</a:t>
            </a:r>
            <a:r>
              <a:rPr lang="en-US" sz="1200" dirty="0">
                <a:solidFill>
                  <a:schemeClr val="bg1"/>
                </a:solidFill>
                <a:cs typeface="Arial" panose="020B0604020202020204" pitchFamily="34" charset="0"/>
              </a:rPr>
              <a:t>Florida Data: </a:t>
            </a:r>
            <a:r>
              <a:rPr lang="en-US" sz="1200" dirty="0" err="1">
                <a:solidFill>
                  <a:schemeClr val="bg1"/>
                </a:solidFill>
                <a:cs typeface="Arial" panose="020B0604020202020204" pitchFamily="34" charset="0"/>
              </a:rPr>
              <a:t>FLHealthCHARTS</a:t>
            </a:r>
            <a:r>
              <a:rPr lang="en-US" sz="1200" dirty="0">
                <a:solidFill>
                  <a:schemeClr val="bg1"/>
                </a:solidFill>
                <a:cs typeface="Arial" panose="020B0604020202020204" pitchFamily="34" charset="0"/>
              </a:rPr>
              <a:t>. </a:t>
            </a:r>
            <a:r>
              <a:rPr lang="en-US" sz="1200" baseline="30000" dirty="0">
                <a:solidFill>
                  <a:schemeClr val="bg1"/>
                </a:solidFill>
                <a:cs typeface="Arial" panose="020B0604020202020204" pitchFamily="34" charset="0"/>
              </a:rPr>
              <a:t>2</a:t>
            </a:r>
            <a:r>
              <a:rPr lang="en-US" sz="1200" dirty="0">
                <a:solidFill>
                  <a:schemeClr val="bg1"/>
                </a:solidFill>
                <a:cs typeface="Arial" panose="020B0604020202020204" pitchFamily="34" charset="0"/>
              </a:rPr>
              <a:t>U.S. Data: HIV Surveillance Reports (2012–2021). </a:t>
            </a:r>
            <a:r>
              <a:rPr lang="en-US" sz="1200" dirty="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cdc.gov/</a:t>
            </a:r>
            <a:r>
              <a:rPr lang="en-US" sz="1200" dirty="0" err="1">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hiv</a:t>
            </a:r>
            <a:r>
              <a:rPr lang="en-US" sz="1200" dirty="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/library/reports/hiv-surveillance.html</a:t>
            </a:r>
            <a:r>
              <a:rPr lang="en-US" sz="1200" dirty="0">
                <a:solidFill>
                  <a:schemeClr val="bg1"/>
                </a:solidFill>
                <a:cs typeface="Arial" panose="020B0604020202020204" pitchFamily="34" charset="0"/>
              </a:rPr>
              <a:t> </a:t>
            </a:r>
          </a:p>
          <a:p>
            <a:endParaRPr lang="en-US" sz="1200" dirty="0">
              <a:solidFill>
                <a:schemeClr val="bg1"/>
              </a:solidFill>
            </a:endParaRPr>
          </a:p>
        </p:txBody>
      </p:sp>
    </p:spTree>
    <p:extLst>
      <p:ext uri="{BB962C8B-B14F-4D97-AF65-F5344CB8AC3E}">
        <p14:creationId xmlns:p14="http://schemas.microsoft.com/office/powerpoint/2010/main" val="1934498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a:xfrm>
            <a:off x="914400" y="1298448"/>
            <a:ext cx="10439400" cy="4873752"/>
          </a:xfrm>
        </p:spPr>
        <p:txBody>
          <a:bodyPr>
            <a:normAutofit fontScale="85000" lnSpcReduction="20000"/>
          </a:bodyPr>
          <a:lstStyle/>
          <a:p>
            <a:pPr marL="0" indent="0">
              <a:lnSpc>
                <a:spcPct val="100000"/>
              </a:lnSpc>
              <a:spcBef>
                <a:spcPts val="0"/>
              </a:spcBef>
              <a:buNone/>
              <a:defRPr/>
            </a:pPr>
            <a:endParaRPr lang="en-US" sz="3200" b="1"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1979</a:t>
            </a:r>
            <a:r>
              <a:rPr lang="en-US" sz="3200" dirty="0">
                <a:solidFill>
                  <a:prstClr val="black"/>
                </a:solidFill>
                <a:latin typeface="Arial" panose="020B0604020202020204" pitchFamily="34" charset="0"/>
                <a:cs typeface="Arial" panose="020B0604020202020204" pitchFamily="34" charset="0"/>
              </a:rPr>
              <a:t>—First HIV diagnosis in Florida (retrospective).</a:t>
            </a:r>
          </a:p>
          <a:p>
            <a:pPr mar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1981</a:t>
            </a:r>
            <a:r>
              <a:rPr lang="en-US" sz="3200" dirty="0">
                <a:solidFill>
                  <a:prstClr val="black"/>
                </a:solidFill>
                <a:latin typeface="Arial" panose="020B0604020202020204" pitchFamily="34" charset="0"/>
                <a:cs typeface="Arial" panose="020B0604020202020204" pitchFamily="34" charset="0"/>
              </a:rPr>
              <a:t>—First AIDS case reported in Florida.</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indent="0">
              <a:lnSpc>
                <a:spcPct val="110000"/>
              </a:lnSpc>
              <a:spcBef>
                <a:spcPts val="0"/>
              </a:spcBef>
              <a:buNone/>
              <a:tabLst>
                <a:tab pos="1204913" algn="l"/>
              </a:tabLst>
              <a:defRPr/>
            </a:pPr>
            <a:r>
              <a:rPr lang="en-US" sz="3200" b="1" dirty="0">
                <a:solidFill>
                  <a:prstClr val="black"/>
                </a:solidFill>
                <a:latin typeface="Arial" panose="020B0604020202020204" pitchFamily="34" charset="0"/>
                <a:cs typeface="Arial" panose="020B0604020202020204" pitchFamily="34" charset="0"/>
              </a:rPr>
              <a:t>1985</a:t>
            </a:r>
            <a:r>
              <a:rPr lang="en-US" sz="3200" dirty="0">
                <a:solidFill>
                  <a:prstClr val="black"/>
                </a:solidFill>
                <a:latin typeface="Arial" panose="020B0604020202020204" pitchFamily="34" charset="0"/>
                <a:cs typeface="Arial" panose="020B0604020202020204" pitchFamily="34" charset="0"/>
              </a:rPr>
              <a:t>—Food and Drug Administration (FDA) approves HIV first   antibody test, and it is implemented nationally.</a:t>
            </a:r>
            <a:r>
              <a:rPr lang="en-US" sz="3200" baseline="30000" dirty="0">
                <a:solidFill>
                  <a:prstClr val="black"/>
                </a:solidFill>
                <a:latin typeface="Arial" panose="020B0604020202020204" pitchFamily="34" charset="0"/>
                <a:cs typeface="Arial" panose="020B0604020202020204" pitchFamily="34" charset="0"/>
              </a:rPr>
              <a:t>1</a:t>
            </a:r>
            <a:endParaRPr lang="en-US" sz="3200" dirty="0">
              <a:solidFill>
                <a:prstClr val="black"/>
              </a:solidFill>
              <a:latin typeface="Arial" panose="020B0604020202020204" pitchFamily="34" charset="0"/>
              <a:cs typeface="Arial" panose="020B0604020202020204" pitchFamily="34" charset="0"/>
            </a:endParaRPr>
          </a:p>
          <a:p>
            <a:pPr marL="0" lvl="0" indent="0">
              <a:lnSpc>
                <a:spcPct val="110000"/>
              </a:lnSpc>
              <a:spcBef>
                <a:spcPts val="0"/>
              </a:spcBef>
              <a:buNone/>
              <a:tabLst>
                <a:tab pos="1204913" algn="l"/>
              </a:tabLst>
              <a:defRPr/>
            </a:pPr>
            <a:endParaRPr lang="en-US" sz="3200" baseline="30000" dirty="0">
              <a:solidFill>
                <a:prstClr val="black"/>
              </a:solidFill>
              <a:latin typeface="Arial" panose="020B0604020202020204" pitchFamily="34" charset="0"/>
              <a:cs typeface="Arial" panose="020B0604020202020204" pitchFamily="34" charset="0"/>
            </a:endParaRPr>
          </a:p>
          <a:p>
            <a:pPr marL="0" indent="0">
              <a:lnSpc>
                <a:spcPct val="110000"/>
              </a:lnSpc>
              <a:spcBef>
                <a:spcPts val="0"/>
              </a:spcBef>
              <a:buNone/>
              <a:tabLst>
                <a:tab pos="1204913" algn="l"/>
              </a:tabLst>
              <a:defRPr/>
            </a:pPr>
            <a:r>
              <a:rPr lang="en-US" sz="3200" b="1" dirty="0">
                <a:solidFill>
                  <a:prstClr val="black"/>
                </a:solidFill>
                <a:latin typeface="Arial" panose="020B0604020202020204" pitchFamily="34" charset="0"/>
                <a:cs typeface="Arial" panose="020B0604020202020204" pitchFamily="34" charset="0"/>
              </a:rPr>
              <a:t>1987</a:t>
            </a:r>
            <a:r>
              <a:rPr lang="en-US" sz="3200" dirty="0">
                <a:solidFill>
                  <a:prstClr val="black"/>
                </a:solidFill>
                <a:latin typeface="Arial" panose="020B0604020202020204" pitchFamily="34" charset="0"/>
                <a:cs typeface="Arial" panose="020B0604020202020204" pitchFamily="34" charset="0"/>
              </a:rPr>
              <a:t>—The antiretroviral drug, azidothymidine (AZT), was approved for usage.</a:t>
            </a:r>
          </a:p>
          <a:p>
            <a:pPr marL="0" indent="0">
              <a:lnSpc>
                <a:spcPct val="110000"/>
              </a:lnSpc>
              <a:spcBef>
                <a:spcPts val="0"/>
              </a:spcBef>
              <a:buNone/>
              <a:tabLst>
                <a:tab pos="1204913" algn="l"/>
              </a:tabLst>
              <a:defRPr/>
            </a:pPr>
            <a:br>
              <a:rPr lang="en-US" sz="3200" b="1" dirty="0">
                <a:solidFill>
                  <a:prstClr val="black"/>
                </a:solidFill>
              </a:rPr>
            </a:br>
            <a:r>
              <a:rPr lang="en-US" sz="3200" b="1" dirty="0">
                <a:solidFill>
                  <a:prstClr val="black"/>
                </a:solidFill>
                <a:latin typeface="Arial" panose="020B0604020202020204" pitchFamily="34" charset="0"/>
                <a:cs typeface="Arial" panose="020B0604020202020204" pitchFamily="34" charset="0"/>
              </a:rPr>
              <a:t>1989</a:t>
            </a:r>
            <a:r>
              <a:rPr lang="en-US" sz="3200" dirty="0">
                <a:solidFill>
                  <a:prstClr val="black"/>
                </a:solidFill>
                <a:latin typeface="Arial" panose="020B0604020202020204" pitchFamily="34" charset="0"/>
                <a:cs typeface="Arial" panose="020B0604020202020204" pitchFamily="34" charset="0"/>
              </a:rPr>
              <a:t>—Crack cocaine epidemic increases syphilis and 		    AIDS diagnoses in Florida.</a:t>
            </a:r>
            <a:r>
              <a:rPr lang="en-US" sz="3200" baseline="30000" dirty="0">
                <a:solidFill>
                  <a:prstClr val="black"/>
                </a:solidFill>
                <a:latin typeface="Arial" panose="020B0604020202020204" pitchFamily="34" charset="0"/>
                <a:cs typeface="Arial" panose="020B0604020202020204" pitchFamily="34" charset="0"/>
              </a:rPr>
              <a:t>1</a:t>
            </a:r>
            <a:endParaRPr lang="en-US" sz="3200" dirty="0">
              <a:solidFill>
                <a:prstClr val="black"/>
              </a:solidFill>
              <a:latin typeface="Arial" panose="020B0604020202020204" pitchFamily="34" charset="0"/>
              <a:cs typeface="Arial" panose="020B0604020202020204" pitchFamily="34" charset="0"/>
            </a:endParaRPr>
          </a:p>
          <a:p>
            <a:pPr marL="0" lvl="0" indent="0">
              <a:lnSpc>
                <a:spcPct val="110000"/>
              </a:lnSpc>
              <a:spcBef>
                <a:spcPts val="0"/>
              </a:spcBef>
              <a:buNone/>
              <a:tabLst>
                <a:tab pos="1204913" algn="l"/>
              </a:tabLst>
              <a:defRPr/>
            </a:pPr>
            <a:endParaRPr lang="en-US" sz="3200" baseline="30000" dirty="0">
              <a:solidFill>
                <a:prstClr val="black"/>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lvl="0" algn="ctr">
              <a:lnSpc>
                <a:spcPct val="100000"/>
              </a:lnSpc>
              <a:spcBef>
                <a:spcPts val="0"/>
              </a:spcBef>
              <a:defRPr/>
            </a:pPr>
            <a:r>
              <a:rPr lang="en-US" sz="3200" b="1">
                <a:latin typeface="Arial" panose="020B0604020202020204" pitchFamily="34" charset="0"/>
                <a:cs typeface="Arial" panose="020B0604020202020204" pitchFamily="34" charset="0"/>
              </a:rPr>
              <a:t>Key Events to Note in the HIV/AIDS Epidemic</a:t>
            </a:r>
          </a:p>
        </p:txBody>
      </p:sp>
      <p:sp>
        <p:nvSpPr>
          <p:cNvPr id="7" name="Text Placeholder 6">
            <a:extLst>
              <a:ext uri="{FF2B5EF4-FFF2-40B4-BE49-F238E27FC236}">
                <a16:creationId xmlns:a16="http://schemas.microsoft.com/office/drawing/2014/main" id="{EE8EEAD9-5220-4B6C-B2B1-247C1D83608C}"/>
              </a:ext>
            </a:extLst>
          </p:cNvPr>
          <p:cNvSpPr>
            <a:spLocks noGrp="1"/>
          </p:cNvSpPr>
          <p:nvPr>
            <p:ph type="body" sz="quarter" idx="13"/>
          </p:nvPr>
        </p:nvSpPr>
        <p:spPr>
          <a:xfrm>
            <a:off x="680321" y="6300899"/>
            <a:ext cx="10673479" cy="320040"/>
          </a:xfrm>
        </p:spPr>
        <p:txBody>
          <a:bodyPr>
            <a:noAutofit/>
          </a:bodyPr>
          <a:lstStyle/>
          <a:p>
            <a:pPr marL="0" indent="0" algn="ctr">
              <a:buNone/>
            </a:pPr>
            <a:r>
              <a:rPr kumimoji="0" lang="en-US" altLang="en-US" sz="1400" b="0" u="none" strike="noStrike" kern="0" cap="none" spc="0" normalizeH="0" baseline="30000" noProof="0">
                <a:ln>
                  <a:noFill/>
                </a:ln>
                <a:solidFill>
                  <a:schemeClr val="bg1"/>
                </a:solidFill>
                <a:effectLst/>
                <a:uLnTx/>
                <a:uFillTx/>
                <a:ea typeface="SimSun" pitchFamily="2" charset="-122"/>
                <a:cs typeface="Arial" panose="020B0604020202020204" pitchFamily="34" charset="0"/>
              </a:rPr>
              <a:t>1</a:t>
            </a:r>
            <a:r>
              <a:rPr lang="en-US" sz="1400">
                <a:solidFill>
                  <a:schemeClr val="bg1"/>
                </a:solidFill>
                <a:cs typeface="Arial" panose="020B0604020202020204" pitchFamily="34" charset="0"/>
              </a:rPr>
              <a:t>CDC. Morbidity and Mortality Weekly Report. </a:t>
            </a:r>
            <a:r>
              <a:rPr lang="en-US" sz="14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cdc.gov/</a:t>
            </a:r>
            <a:r>
              <a:rPr lang="en-US" sz="1400" err="1">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mmwr</a:t>
            </a:r>
            <a:r>
              <a:rPr lang="en-US" sz="14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/preview/</a:t>
            </a:r>
            <a:r>
              <a:rPr lang="en-US" sz="1400" err="1">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mmwrhtml</a:t>
            </a:r>
            <a:r>
              <a:rPr lang="en-US" sz="14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/mm5521a4.htm</a:t>
            </a:r>
            <a:endParaRPr lang="en-US" sz="1400">
              <a:solidFill>
                <a:schemeClr val="bg1"/>
              </a:solidFill>
              <a:cs typeface="Arial" panose="020B0604020202020204" pitchFamily="34" charset="0"/>
            </a:endParaRPr>
          </a:p>
          <a:p>
            <a:pPr algn="ctr"/>
            <a:endParaRPr lang="en-US" sz="1400">
              <a:solidFill>
                <a:schemeClr val="bg1"/>
              </a:solidFill>
            </a:endParaRPr>
          </a:p>
          <a:p>
            <a:pPr algn="ctr"/>
            <a:endParaRPr lang="en-US" sz="1400">
              <a:solidFill>
                <a:schemeClr val="bg1"/>
              </a:solidFill>
            </a:endParaRPr>
          </a:p>
        </p:txBody>
      </p:sp>
    </p:spTree>
    <p:extLst>
      <p:ext uri="{BB962C8B-B14F-4D97-AF65-F5344CB8AC3E}">
        <p14:creationId xmlns:p14="http://schemas.microsoft.com/office/powerpoint/2010/main" val="451559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BA7BE2D1-97E0-4D8C-AB62-B339B9B5EE17}"/>
              </a:ext>
            </a:extLst>
          </p:cNvPr>
          <p:cNvGraphicFramePr/>
          <p:nvPr>
            <p:extLst>
              <p:ext uri="{D42A27DB-BD31-4B8C-83A1-F6EECF244321}">
                <p14:modId xmlns:p14="http://schemas.microsoft.com/office/powerpoint/2010/main" val="4045126842"/>
              </p:ext>
            </p:extLst>
          </p:nvPr>
        </p:nvGraphicFramePr>
        <p:xfrm>
          <a:off x="186688" y="1603663"/>
          <a:ext cx="10356616" cy="454550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A274E3C0-5EB5-4A41-8CE7-A799E8BF6924}"/>
              </a:ext>
            </a:extLst>
          </p:cNvPr>
          <p:cNvSpPr txBox="1"/>
          <p:nvPr/>
        </p:nvSpPr>
        <p:spPr>
          <a:xfrm>
            <a:off x="3139724" y="2125309"/>
            <a:ext cx="2133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1996</a:t>
            </a:r>
            <a:b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Beginning of HAART</a:t>
            </a:r>
            <a:r>
              <a:rPr kumimoji="0" lang="en-US" sz="1600" b="0" i="0" u="none" strike="noStrike" kern="0" cap="none" spc="0" normalizeH="0" baseline="30000" noProof="0">
                <a:ln>
                  <a:noFill/>
                </a:ln>
                <a:solidFill>
                  <a:sysClr val="windowText" lastClr="000000"/>
                </a:solidFill>
                <a:effectLst/>
                <a:uLnTx/>
                <a:uFillTx/>
                <a:latin typeface="Arial" panose="020B0604020202020204" pitchFamily="34" charset="0"/>
                <a:ea typeface="+mn-ea"/>
                <a:cs typeface="Arial" panose="020B0604020202020204" pitchFamily="34" charset="0"/>
              </a:rPr>
              <a:t>1</a:t>
            </a:r>
          </a:p>
        </p:txBody>
      </p:sp>
      <p:cxnSp>
        <p:nvCxnSpPr>
          <p:cNvPr id="17" name="Straight Arrow Connector 16">
            <a:extLst>
              <a:ext uri="{FF2B5EF4-FFF2-40B4-BE49-F238E27FC236}">
                <a16:creationId xmlns:a16="http://schemas.microsoft.com/office/drawing/2014/main" id="{36BCDCC6-42D4-48FC-809A-04C49232CD01}"/>
              </a:ext>
            </a:extLst>
          </p:cNvPr>
          <p:cNvCxnSpPr>
            <a:cxnSpLocks/>
          </p:cNvCxnSpPr>
          <p:nvPr/>
        </p:nvCxnSpPr>
        <p:spPr>
          <a:xfrm>
            <a:off x="4433455" y="2803417"/>
            <a:ext cx="434109" cy="461665"/>
          </a:xfrm>
          <a:prstGeom prst="straightConnector1">
            <a:avLst/>
          </a:prstGeom>
          <a:ln w="38100">
            <a:solidFill>
              <a:srgbClr val="009DAD"/>
            </a:solidFill>
            <a:tailEnd type="triangle"/>
          </a:ln>
        </p:spPr>
        <p:style>
          <a:lnRef idx="1">
            <a:schemeClr val="accent5"/>
          </a:lnRef>
          <a:fillRef idx="0">
            <a:schemeClr val="accent5"/>
          </a:fillRef>
          <a:effectRef idx="0">
            <a:schemeClr val="accent5"/>
          </a:effectRef>
          <a:fontRef idx="minor">
            <a:schemeClr val="tx1"/>
          </a:fontRef>
        </p:style>
      </p:cxnSp>
      <p:sp>
        <p:nvSpPr>
          <p:cNvPr id="18" name="TextBox 4">
            <a:extLst>
              <a:ext uri="{FF2B5EF4-FFF2-40B4-BE49-F238E27FC236}">
                <a16:creationId xmlns:a16="http://schemas.microsoft.com/office/drawing/2014/main" id="{F945DAC3-0627-443E-A015-C5FE04CC6940}"/>
              </a:ext>
            </a:extLst>
          </p:cNvPr>
          <p:cNvSpPr txBox="1"/>
          <p:nvPr/>
        </p:nvSpPr>
        <p:spPr>
          <a:xfrm>
            <a:off x="4490291" y="1416997"/>
            <a:ext cx="2133642"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1997</a:t>
            </a:r>
            <a:b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Implementation of HIV reporting</a:t>
            </a:r>
          </a:p>
        </p:txBody>
      </p:sp>
      <p:sp>
        <p:nvSpPr>
          <p:cNvPr id="19" name="TextBox 4">
            <a:extLst>
              <a:ext uri="{FF2B5EF4-FFF2-40B4-BE49-F238E27FC236}">
                <a16:creationId xmlns:a16="http://schemas.microsoft.com/office/drawing/2014/main" id="{1BAC18F2-FE2D-4A62-8685-AD683FFB2C2E}"/>
              </a:ext>
            </a:extLst>
          </p:cNvPr>
          <p:cNvSpPr txBox="1"/>
          <p:nvPr/>
        </p:nvSpPr>
        <p:spPr>
          <a:xfrm>
            <a:off x="7414405" y="2697322"/>
            <a:ext cx="2017084"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Approval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of </a:t>
            </a:r>
            <a:r>
              <a:rPr kumimoji="0" lang="en-US" sz="1600" b="0" i="0" u="none" strike="noStrike" kern="0" cap="none" spc="0" normalizeH="0" baseline="0" noProof="0" err="1">
                <a:ln>
                  <a:noFill/>
                </a:ln>
                <a:solidFill>
                  <a:sysClr val="windowText" lastClr="000000"/>
                </a:solidFill>
                <a:effectLst/>
                <a:uLnTx/>
                <a:uFillTx/>
                <a:latin typeface="Arial" panose="020B0604020202020204" pitchFamily="34" charset="0"/>
                <a:ea typeface="+mn-ea"/>
                <a:cs typeface="Arial" panose="020B0604020202020204" pitchFamily="34" charset="0"/>
              </a:rPr>
              <a:t>PrEP</a:t>
            </a:r>
            <a:endPar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cxnSp>
        <p:nvCxnSpPr>
          <p:cNvPr id="20" name="Straight Arrow Connector 19">
            <a:extLst>
              <a:ext uri="{FF2B5EF4-FFF2-40B4-BE49-F238E27FC236}">
                <a16:creationId xmlns:a16="http://schemas.microsoft.com/office/drawing/2014/main" id="{422433D8-2952-4884-ABF6-52639C805C15}"/>
              </a:ext>
            </a:extLst>
          </p:cNvPr>
          <p:cNvCxnSpPr/>
          <p:nvPr/>
        </p:nvCxnSpPr>
        <p:spPr>
          <a:xfrm>
            <a:off x="8422947" y="3551589"/>
            <a:ext cx="0" cy="447414"/>
          </a:xfrm>
          <a:prstGeom prst="straightConnector1">
            <a:avLst/>
          </a:prstGeom>
          <a:ln w="38100">
            <a:solidFill>
              <a:srgbClr val="009DAD"/>
            </a:solidFill>
            <a:tailEnd type="triangle"/>
          </a:ln>
        </p:spPr>
        <p:style>
          <a:lnRef idx="1">
            <a:schemeClr val="accent5"/>
          </a:lnRef>
          <a:fillRef idx="0">
            <a:schemeClr val="accent5"/>
          </a:fillRef>
          <a:effectRef idx="0">
            <a:schemeClr val="accent5"/>
          </a:effectRef>
          <a:fontRef idx="minor">
            <a:schemeClr val="tx1"/>
          </a:fontRef>
        </p:style>
      </p:cxnSp>
      <p:cxnSp>
        <p:nvCxnSpPr>
          <p:cNvPr id="21" name="Straight Arrow Connector 20">
            <a:extLst>
              <a:ext uri="{FF2B5EF4-FFF2-40B4-BE49-F238E27FC236}">
                <a16:creationId xmlns:a16="http://schemas.microsoft.com/office/drawing/2014/main" id="{12820A54-4926-40D6-93CC-042879D6FC17}"/>
              </a:ext>
            </a:extLst>
          </p:cNvPr>
          <p:cNvCxnSpPr>
            <a:cxnSpLocks/>
          </p:cNvCxnSpPr>
          <p:nvPr/>
        </p:nvCxnSpPr>
        <p:spPr>
          <a:xfrm>
            <a:off x="9281162" y="2581042"/>
            <a:ext cx="0" cy="1346081"/>
          </a:xfrm>
          <a:prstGeom prst="straightConnector1">
            <a:avLst/>
          </a:prstGeom>
          <a:ln w="38100">
            <a:solidFill>
              <a:srgbClr val="009DAD"/>
            </a:solidFill>
            <a:tailEnd type="triangle"/>
          </a:ln>
        </p:spPr>
        <p:style>
          <a:lnRef idx="1">
            <a:schemeClr val="accent5"/>
          </a:lnRef>
          <a:fillRef idx="0">
            <a:schemeClr val="accent5"/>
          </a:fillRef>
          <a:effectRef idx="0">
            <a:schemeClr val="accent5"/>
          </a:effectRef>
          <a:fontRef idx="minor">
            <a:schemeClr val="tx1"/>
          </a:fontRef>
        </p:style>
      </p:cxnSp>
      <p:sp>
        <p:nvSpPr>
          <p:cNvPr id="22" name="TextBox 4">
            <a:extLst>
              <a:ext uri="{FF2B5EF4-FFF2-40B4-BE49-F238E27FC236}">
                <a16:creationId xmlns:a16="http://schemas.microsoft.com/office/drawing/2014/main" id="{0A3148CE-2E97-497D-88AB-3F45D56109E9}"/>
              </a:ext>
            </a:extLst>
          </p:cNvPr>
          <p:cNvSpPr txBox="1"/>
          <p:nvPr/>
        </p:nvSpPr>
        <p:spPr>
          <a:xfrm>
            <a:off x="8272629" y="1551203"/>
            <a:ext cx="2017065" cy="107721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Initiation of</a:t>
            </a:r>
            <a:b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Florida’s 4 Key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Component Plan</a:t>
            </a:r>
          </a:p>
        </p:txBody>
      </p:sp>
      <p:sp>
        <p:nvSpPr>
          <p:cNvPr id="23" name="TextBox 4">
            <a:extLst>
              <a:ext uri="{FF2B5EF4-FFF2-40B4-BE49-F238E27FC236}">
                <a16:creationId xmlns:a16="http://schemas.microsoft.com/office/drawing/2014/main" id="{E9987F71-4039-42C0-9D9A-1252C10E4982}"/>
              </a:ext>
            </a:extLst>
          </p:cNvPr>
          <p:cNvSpPr txBox="1"/>
          <p:nvPr/>
        </p:nvSpPr>
        <p:spPr>
          <a:xfrm>
            <a:off x="8974040" y="2838583"/>
            <a:ext cx="3217960"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U.S. Plan to 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the HIV Epidemic</a:t>
            </a:r>
          </a:p>
        </p:txBody>
      </p:sp>
      <p:cxnSp>
        <p:nvCxnSpPr>
          <p:cNvPr id="24" name="Straight Arrow Connector 23">
            <a:extLst>
              <a:ext uri="{FF2B5EF4-FFF2-40B4-BE49-F238E27FC236}">
                <a16:creationId xmlns:a16="http://schemas.microsoft.com/office/drawing/2014/main" id="{4B83BFB5-9A66-4E9B-961F-54B813E1D577}"/>
              </a:ext>
            </a:extLst>
          </p:cNvPr>
          <p:cNvCxnSpPr>
            <a:cxnSpLocks/>
          </p:cNvCxnSpPr>
          <p:nvPr/>
        </p:nvCxnSpPr>
        <p:spPr>
          <a:xfrm flipH="1">
            <a:off x="9913666" y="3663853"/>
            <a:ext cx="168301" cy="350272"/>
          </a:xfrm>
          <a:prstGeom prst="straightConnector1">
            <a:avLst/>
          </a:prstGeom>
          <a:ln w="38100">
            <a:solidFill>
              <a:srgbClr val="009DAD"/>
            </a:solidFill>
            <a:tailEnd type="triangle"/>
          </a:ln>
        </p:spPr>
        <p:style>
          <a:lnRef idx="1">
            <a:schemeClr val="accent5"/>
          </a:lnRef>
          <a:fillRef idx="0">
            <a:schemeClr val="accent5"/>
          </a:fillRef>
          <a:effectRef idx="0">
            <a:schemeClr val="accent5"/>
          </a:effectRef>
          <a:fontRef idx="minor">
            <a:schemeClr val="tx1"/>
          </a:fontRef>
        </p:style>
      </p:cxnSp>
      <p:sp>
        <p:nvSpPr>
          <p:cNvPr id="13" name="Text Box 5">
            <a:extLst>
              <a:ext uri="{FF2B5EF4-FFF2-40B4-BE49-F238E27FC236}">
                <a16:creationId xmlns:a16="http://schemas.microsoft.com/office/drawing/2014/main" id="{A44D8692-8D37-464E-AEDD-2C73FE37F5E1}"/>
              </a:ext>
            </a:extLst>
          </p:cNvPr>
          <p:cNvSpPr txBox="1">
            <a:spLocks noChangeArrowheads="1"/>
          </p:cNvSpPr>
          <p:nvPr/>
        </p:nvSpPr>
        <p:spPr bwMode="auto">
          <a:xfrm>
            <a:off x="1138041" y="6257609"/>
            <a:ext cx="10430504" cy="3077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algn="ctr" fontAlgn="base">
              <a:spcBef>
                <a:spcPct val="0"/>
              </a:spcBef>
              <a:spcAft>
                <a:spcPct val="0"/>
              </a:spcAft>
              <a:buClr>
                <a:srgbClr val="000000"/>
              </a:buClr>
              <a:buNone/>
              <a:defRPr/>
            </a:pPr>
            <a:r>
              <a:rPr kumimoji="0" lang="en-US" altLang="en-US" sz="1400" b="0" i="0" u="none" strike="noStrike" kern="0" cap="none" spc="0" normalizeH="0" baseline="30000" noProof="0">
                <a:ln>
                  <a:noFill/>
                </a:ln>
                <a:solidFill>
                  <a:schemeClr val="bg1"/>
                </a:solidFill>
                <a:effectLst/>
                <a:uLnTx/>
                <a:uFillTx/>
                <a:latin typeface="Arial" pitchFamily="34" charset="0"/>
                <a:ea typeface="SimSun" pitchFamily="2" charset="-122"/>
                <a:cs typeface="+mn-cs"/>
              </a:rPr>
              <a:t>1</a:t>
            </a:r>
            <a:r>
              <a:rPr lang="en-US" altLang="en-US" sz="1400" kern="0">
                <a:solidFill>
                  <a:schemeClr val="bg1"/>
                </a:solidFill>
                <a:ea typeface="SimSun" pitchFamily="2" charset="-122"/>
              </a:rPr>
              <a:t>Highly Active Antiretroviral Therapy (HAART) </a:t>
            </a:r>
            <a:r>
              <a:rPr kumimoji="0" lang="en-US" altLang="en-US" sz="1400" b="0" i="0" u="none" strike="noStrike" kern="0" cap="none" spc="0" normalizeH="0" baseline="0" noProof="0">
                <a:ln>
                  <a:noFill/>
                </a:ln>
                <a:solidFill>
                  <a:schemeClr val="bg1"/>
                </a:solidFill>
                <a:effectLst/>
                <a:uLnTx/>
                <a:uFillTx/>
                <a:latin typeface="Arial" pitchFamily="34" charset="0"/>
                <a:ea typeface="SimSun" pitchFamily="2" charset="-122"/>
                <a:cs typeface="+mn-cs"/>
              </a:rPr>
              <a:t>is an HIV treatment that suppresses viral load and reduces HIV transmission.</a:t>
            </a:r>
          </a:p>
        </p:txBody>
      </p:sp>
      <p:sp>
        <p:nvSpPr>
          <p:cNvPr id="25" name="TextBox 24">
            <a:extLst>
              <a:ext uri="{FF2B5EF4-FFF2-40B4-BE49-F238E27FC236}">
                <a16:creationId xmlns:a16="http://schemas.microsoft.com/office/drawing/2014/main" id="{AC4B6BAF-EA20-44ED-B43C-4087E86FE0CC}"/>
              </a:ext>
            </a:extLst>
          </p:cNvPr>
          <p:cNvSpPr txBox="1"/>
          <p:nvPr/>
        </p:nvSpPr>
        <p:spPr>
          <a:xfrm>
            <a:off x="1056186" y="4269257"/>
            <a:ext cx="2133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1981</a:t>
            </a:r>
            <a:b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First AIDS</a:t>
            </a:r>
            <a:b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case report</a:t>
            </a:r>
            <a:endParaRPr kumimoji="0" lang="en-US" sz="1600" b="0" i="0" u="none" strike="noStrike" kern="0" cap="none" spc="0" normalizeH="0" baseline="3000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cxnSp>
        <p:nvCxnSpPr>
          <p:cNvPr id="27" name="Straight Arrow Connector 26">
            <a:extLst>
              <a:ext uri="{FF2B5EF4-FFF2-40B4-BE49-F238E27FC236}">
                <a16:creationId xmlns:a16="http://schemas.microsoft.com/office/drawing/2014/main" id="{DAD6DF73-CB8C-4748-B0C7-57D1253CEEA7}"/>
              </a:ext>
            </a:extLst>
          </p:cNvPr>
          <p:cNvCxnSpPr/>
          <p:nvPr/>
        </p:nvCxnSpPr>
        <p:spPr>
          <a:xfrm>
            <a:off x="2122986" y="5100254"/>
            <a:ext cx="0" cy="311367"/>
          </a:xfrm>
          <a:prstGeom prst="straightConnector1">
            <a:avLst/>
          </a:prstGeom>
          <a:ln w="38100">
            <a:solidFill>
              <a:srgbClr val="009DAD"/>
            </a:solidFill>
            <a:tailEnd type="triangle"/>
          </a:ln>
        </p:spPr>
        <p:style>
          <a:lnRef idx="1">
            <a:schemeClr val="accent5"/>
          </a:lnRef>
          <a:fillRef idx="0">
            <a:schemeClr val="accent5"/>
          </a:fillRef>
          <a:effectRef idx="0">
            <a:schemeClr val="accent5"/>
          </a:effectRef>
          <a:fontRef idx="minor">
            <a:schemeClr val="tx1"/>
          </a:fontRef>
        </p:style>
      </p:cxnSp>
      <p:sp>
        <p:nvSpPr>
          <p:cNvPr id="4" name="Title 3">
            <a:extLst>
              <a:ext uri="{FF2B5EF4-FFF2-40B4-BE49-F238E27FC236}">
                <a16:creationId xmlns:a16="http://schemas.microsoft.com/office/drawing/2014/main" id="{30CC801C-B2E2-441F-89F3-6C45BBC4DA9E}"/>
              </a:ext>
            </a:extLst>
          </p:cNvPr>
          <p:cNvSpPr>
            <a:spLocks noGrp="1"/>
          </p:cNvSpPr>
          <p:nvPr>
            <p:ph type="title"/>
          </p:nvPr>
        </p:nvSpPr>
        <p:spPr/>
        <p:txBody>
          <a:bodyPr>
            <a:normAutofit/>
          </a:bodyPr>
          <a:lstStyle/>
          <a:p>
            <a:pPr algn="ctr"/>
            <a:r>
              <a:rPr kumimoji="0" lang="en-US" sz="36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Diagnoses of HIV, 1979–2022, Florida</a:t>
            </a:r>
            <a:endParaRPr lang="en-US" sz="3600"/>
          </a:p>
        </p:txBody>
      </p:sp>
    </p:spTree>
    <p:extLst>
      <p:ext uri="{BB962C8B-B14F-4D97-AF65-F5344CB8AC3E}">
        <p14:creationId xmlns:p14="http://schemas.microsoft.com/office/powerpoint/2010/main" val="2598989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a:bodyPr>
          <a:lstStyle/>
          <a:p>
            <a:pPr marL="0" lv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1991</a:t>
            </a:r>
            <a:r>
              <a:rPr lang="en-US" sz="3200" dirty="0">
                <a:solidFill>
                  <a:prstClr val="black"/>
                </a:solidFill>
                <a:latin typeface="Arial" panose="020B0604020202020204" pitchFamily="34" charset="0"/>
                <a:cs typeface="Arial" panose="020B0604020202020204" pitchFamily="34" charset="0"/>
              </a:rPr>
              <a:t>—First Ryan White Planning Group established.</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1992</a:t>
            </a:r>
            <a:r>
              <a:rPr lang="en-US" sz="3200" dirty="0">
                <a:solidFill>
                  <a:prstClr val="black"/>
                </a:solidFill>
                <a:latin typeface="Arial" panose="020B0604020202020204" pitchFamily="34" charset="0"/>
                <a:cs typeface="Arial" panose="020B0604020202020204" pitchFamily="34" charset="0"/>
              </a:rPr>
              <a:t>—the FDA approved ddC (</a:t>
            </a:r>
            <a:r>
              <a:rPr lang="en-US" sz="3200" dirty="0" err="1">
                <a:solidFill>
                  <a:prstClr val="black"/>
                </a:solidFill>
                <a:latin typeface="Arial" panose="020B0604020202020204" pitchFamily="34" charset="0"/>
                <a:cs typeface="Arial" panose="020B0604020202020204" pitchFamily="34" charset="0"/>
              </a:rPr>
              <a:t>Hivid</a:t>
            </a:r>
            <a:r>
              <a:rPr lang="en-US" sz="3200" dirty="0">
                <a:solidFill>
                  <a:prstClr val="black"/>
                </a:solidFill>
                <a:latin typeface="Arial" panose="020B0604020202020204" pitchFamily="34" charset="0"/>
                <a:cs typeface="Arial" panose="020B0604020202020204" pitchFamily="34" charset="0"/>
              </a:rPr>
              <a:t>), the third approved antiretroviral drug, to be used for HIV/AIDS treatment in combination with AZT and </a:t>
            </a:r>
            <a:r>
              <a:rPr lang="en-US" sz="3200" dirty="0" err="1">
                <a:solidFill>
                  <a:prstClr val="black"/>
                </a:solidFill>
                <a:latin typeface="Arial" panose="020B0604020202020204" pitchFamily="34" charset="0"/>
                <a:cs typeface="Arial" panose="020B0604020202020204" pitchFamily="34" charset="0"/>
              </a:rPr>
              <a:t>Videx</a:t>
            </a:r>
            <a:r>
              <a:rPr lang="en-US" sz="3200" dirty="0">
                <a:solidFill>
                  <a:prstClr val="black"/>
                </a:solidFill>
                <a:latin typeface="Arial" panose="020B0604020202020204" pitchFamily="34" charset="0"/>
                <a:cs typeface="Arial" panose="020B0604020202020204" pitchFamily="34" charset="0"/>
              </a:rPr>
              <a:t>.</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1993</a:t>
            </a:r>
            <a:r>
              <a:rPr lang="en-US" sz="3200" dirty="0">
                <a:solidFill>
                  <a:prstClr val="black"/>
                </a:solidFill>
                <a:latin typeface="Arial" panose="020B0604020202020204" pitchFamily="34" charset="0"/>
                <a:cs typeface="Arial" panose="020B0604020202020204" pitchFamily="34" charset="0"/>
              </a:rPr>
              <a:t>—CDC expands the case definition of AIDS.</a:t>
            </a:r>
          </a:p>
          <a:p>
            <a:pPr marL="0" lvl="0" indent="0">
              <a:lnSpc>
                <a:spcPct val="100000"/>
              </a:lnSpc>
              <a:spcBef>
                <a:spcPts val="0"/>
              </a:spcBef>
              <a:buNone/>
              <a:defRPr/>
            </a:pPr>
            <a:endParaRPr lang="en-US" sz="3200" dirty="0">
              <a:solidFill>
                <a:prstClr val="black"/>
              </a:solidFill>
            </a:endParaRPr>
          </a:p>
          <a:p>
            <a:pPr marL="0" indent="0">
              <a:spcBef>
                <a:spcPts val="0"/>
              </a:spcBef>
              <a:buNone/>
              <a:defRPr/>
            </a:pPr>
            <a:r>
              <a:rPr lang="en-US" sz="3200" b="1" dirty="0">
                <a:solidFill>
                  <a:prstClr val="black"/>
                </a:solidFill>
                <a:latin typeface="Arial" panose="020B0604020202020204" pitchFamily="34" charset="0"/>
                <a:cs typeface="Arial" panose="020B0604020202020204" pitchFamily="34" charset="0"/>
              </a:rPr>
              <a:t>1994</a:t>
            </a:r>
            <a:r>
              <a:rPr lang="en-US" sz="3200" dirty="0">
                <a:solidFill>
                  <a:prstClr val="black"/>
                </a:solidFill>
                <a:latin typeface="Arial" panose="020B0604020202020204" pitchFamily="34" charset="0"/>
                <a:cs typeface="Arial" panose="020B0604020202020204" pitchFamily="34" charset="0"/>
              </a:rPr>
              <a:t>—AZT is Found to Protect Newborns from HIV.</a:t>
            </a: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lvl="0" algn="ctr">
              <a:lnSpc>
                <a:spcPct val="100000"/>
              </a:lnSpc>
              <a:spcBef>
                <a:spcPts val="0"/>
              </a:spcBef>
              <a:defRPr/>
            </a:pPr>
            <a:r>
              <a:rPr lang="en-US" sz="2800" b="1">
                <a:latin typeface="Arial" panose="020B0604020202020204" pitchFamily="34" charset="0"/>
                <a:cs typeface="Arial" panose="020B0604020202020204" pitchFamily="34" charset="0"/>
              </a:rPr>
              <a:t>Key Events to Note in the HIV/AIDS Epidemic, continued</a:t>
            </a:r>
          </a:p>
        </p:txBody>
      </p:sp>
      <p:sp>
        <p:nvSpPr>
          <p:cNvPr id="4" name="Text Placeholder 3">
            <a:extLst>
              <a:ext uri="{FF2B5EF4-FFF2-40B4-BE49-F238E27FC236}">
                <a16:creationId xmlns:a16="http://schemas.microsoft.com/office/drawing/2014/main" id="{4ECC7D86-B343-4C6B-A9DE-6BAF4AAD3942}"/>
              </a:ext>
            </a:extLst>
          </p:cNvPr>
          <p:cNvSpPr>
            <a:spLocks noGrp="1"/>
          </p:cNvSpPr>
          <p:nvPr>
            <p:ph type="body" sz="quarter" idx="13"/>
          </p:nvPr>
        </p:nvSpPr>
        <p:spPr>
          <a:xfrm>
            <a:off x="759260" y="6258730"/>
            <a:ext cx="10673479" cy="320040"/>
          </a:xfrm>
        </p:spPr>
        <p:txBody>
          <a:bodyPr>
            <a:noAutofit/>
          </a:bodyPr>
          <a:lstStyle/>
          <a:p>
            <a:pPr marL="0" indent="0" algn="ctr">
              <a:buNone/>
            </a:pPr>
            <a:r>
              <a:rPr lang="en-US" sz="1400" kern="0" baseline="30000">
                <a:solidFill>
                  <a:schemeClr val="bg1"/>
                </a:solidFill>
                <a:ea typeface="SimSun" pitchFamily="2" charset="-122"/>
                <a:cs typeface="Arial" panose="020B0604020202020204" pitchFamily="34" charset="0"/>
              </a:rPr>
              <a:t>1</a:t>
            </a:r>
            <a:r>
              <a:rPr lang="en-US" sz="1400">
                <a:solidFill>
                  <a:schemeClr val="bg1"/>
                </a:solidFill>
                <a:cs typeface="Arial" panose="020B0604020202020204" pitchFamily="34" charset="0"/>
              </a:rPr>
              <a:t>CDC. Morbidity and Mortality Weekly Report. </a:t>
            </a:r>
            <a:r>
              <a:rPr lang="en-US" sz="14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cdc.gov/</a:t>
            </a:r>
            <a:r>
              <a:rPr lang="en-US" sz="1400" err="1">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mmwr</a:t>
            </a:r>
            <a:r>
              <a:rPr lang="en-US" sz="14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//preview/</a:t>
            </a:r>
            <a:r>
              <a:rPr lang="en-US" sz="1400" err="1">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mmwrhtml</a:t>
            </a:r>
            <a:r>
              <a:rPr lang="en-US" sz="14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/00001989.htm</a:t>
            </a:r>
            <a:endParaRPr lang="en-US" sz="1400">
              <a:solidFill>
                <a:schemeClr val="bg1"/>
              </a:solidFill>
              <a:cs typeface="Arial" panose="020B0604020202020204" pitchFamily="34" charset="0"/>
            </a:endParaRPr>
          </a:p>
          <a:p>
            <a:pPr algn="ctr"/>
            <a:endParaRPr lang="en-US" sz="1400">
              <a:solidFill>
                <a:schemeClr val="bg1"/>
              </a:solidFill>
            </a:endParaRPr>
          </a:p>
        </p:txBody>
      </p:sp>
    </p:spTree>
    <p:extLst>
      <p:ext uri="{BB962C8B-B14F-4D97-AF65-F5344CB8AC3E}">
        <p14:creationId xmlns:p14="http://schemas.microsoft.com/office/powerpoint/2010/main" val="3071052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fontScale="92500" lnSpcReduction="20000"/>
          </a:bodyPr>
          <a:lstStyle/>
          <a:p>
            <a:pPr marL="0" lvl="0" indent="0">
              <a:lnSpc>
                <a:spcPct val="100000"/>
              </a:lnSpc>
              <a:spcBef>
                <a:spcPts val="0"/>
              </a:spcBef>
              <a:buNone/>
              <a:defRPr/>
            </a:pPr>
            <a:endParaRPr lang="en-US" sz="3200" b="1"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1994</a:t>
            </a:r>
            <a:r>
              <a:rPr lang="en-US" sz="3200" dirty="0">
                <a:solidFill>
                  <a:prstClr val="black"/>
                </a:solidFill>
                <a:latin typeface="Arial" panose="020B0604020202020204" pitchFamily="34" charset="0"/>
                <a:cs typeface="Arial" panose="020B0604020202020204" pitchFamily="34" charset="0"/>
              </a:rPr>
              <a:t>—FDA approves </a:t>
            </a:r>
            <a:r>
              <a:rPr lang="en-US" sz="3200" dirty="0" err="1">
                <a:solidFill>
                  <a:prstClr val="black"/>
                </a:solidFill>
                <a:latin typeface="Arial" panose="020B0604020202020204" pitchFamily="34" charset="0"/>
                <a:cs typeface="Arial" panose="020B0604020202020204" pitchFamily="34" charset="0"/>
              </a:rPr>
              <a:t>OraSure</a:t>
            </a:r>
            <a:r>
              <a:rPr lang="en-US" sz="3200" dirty="0">
                <a:solidFill>
                  <a:prstClr val="black"/>
                </a:solidFill>
                <a:latin typeface="Arial" panose="020B0604020202020204" pitchFamily="34" charset="0"/>
                <a:cs typeface="Arial" panose="020B0604020202020204" pitchFamily="34" charset="0"/>
              </a:rPr>
              <a:t> saliva HIV test.</a:t>
            </a:r>
            <a:r>
              <a:rPr lang="en-US" sz="3200" baseline="30000" dirty="0">
                <a:solidFill>
                  <a:prstClr val="black"/>
                </a:solidFill>
                <a:latin typeface="Arial" panose="020B0604020202020204" pitchFamily="34" charset="0"/>
                <a:cs typeface="Arial" panose="020B0604020202020204" pitchFamily="34" charset="0"/>
              </a:rPr>
              <a:t>1</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indent="0">
              <a:spcBef>
                <a:spcPts val="0"/>
              </a:spcBef>
              <a:buNone/>
              <a:defRPr/>
            </a:pPr>
            <a:r>
              <a:rPr lang="en-US" sz="3200" b="1" dirty="0">
                <a:solidFill>
                  <a:prstClr val="black"/>
                </a:solidFill>
                <a:latin typeface="Arial" panose="020B0604020202020204" pitchFamily="34" charset="0"/>
                <a:cs typeface="Arial" panose="020B0604020202020204" pitchFamily="34" charset="0"/>
              </a:rPr>
              <a:t>1996</a:t>
            </a:r>
            <a:r>
              <a:rPr lang="en-US" sz="3200" dirty="0">
                <a:solidFill>
                  <a:prstClr val="black"/>
                </a:solidFill>
                <a:latin typeface="Arial" panose="020B0604020202020204" pitchFamily="34" charset="0"/>
                <a:cs typeface="Arial" panose="020B0604020202020204" pitchFamily="34" charset="0"/>
              </a:rPr>
              <a:t>—FDA approves </a:t>
            </a:r>
            <a:r>
              <a:rPr lang="en-US" sz="3200" dirty="0">
                <a:solidFill>
                  <a:prstClr val="black"/>
                </a:solidFill>
              </a:rPr>
              <a:t>highly active antiretroviral therapy 	(HAART).</a:t>
            </a:r>
            <a:endParaRPr lang="en-US" sz="32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endParaRPr lang="en-US" sz="3200" b="1"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1997</a:t>
            </a:r>
            <a:r>
              <a:rPr lang="en-US" sz="3200" dirty="0">
                <a:solidFill>
                  <a:prstClr val="black"/>
                </a:solidFill>
                <a:latin typeface="Arial" panose="020B0604020202020204" pitchFamily="34" charset="0"/>
                <a:cs typeface="Arial" panose="020B0604020202020204" pitchFamily="34" charset="0"/>
              </a:rPr>
              <a:t>—Florida implements physician and laboratory 		    reporting of HIV by name on July 1.</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2006</a:t>
            </a:r>
            <a:r>
              <a:rPr lang="en-US" sz="3200" dirty="0">
                <a:solidFill>
                  <a:prstClr val="black"/>
                </a:solidFill>
                <a:latin typeface="Arial" panose="020B0604020202020204" pitchFamily="34" charset="0"/>
                <a:cs typeface="Arial" panose="020B0604020202020204" pitchFamily="34" charset="0"/>
              </a:rPr>
              <a:t>—HIV reporting laws expand in Florida.</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solidFill>
                  <a:prstClr val="black"/>
                </a:solidFill>
                <a:latin typeface="Arial" panose="020B0604020202020204" pitchFamily="34" charset="0"/>
                <a:cs typeface="Arial" panose="020B0604020202020204" pitchFamily="34" charset="0"/>
              </a:rPr>
              <a:t>2007</a:t>
            </a:r>
            <a:r>
              <a:rPr lang="en-US" sz="3200" dirty="0">
                <a:solidFill>
                  <a:prstClr val="black"/>
                </a:solidFill>
                <a:latin typeface="Arial" panose="020B0604020202020204" pitchFamily="34" charset="0"/>
                <a:cs typeface="Arial" panose="020B0604020202020204" pitchFamily="34" charset="0"/>
              </a:rPr>
              <a:t>—Expansion of electronic laboratory reporting.</a:t>
            </a: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lvl="0" algn="ctr">
              <a:lnSpc>
                <a:spcPct val="100000"/>
              </a:lnSpc>
              <a:spcBef>
                <a:spcPts val="0"/>
              </a:spcBef>
              <a:defRPr/>
            </a:pPr>
            <a:r>
              <a:rPr lang="en-US" sz="2800" b="1">
                <a:latin typeface="Arial" panose="020B0604020202020204" pitchFamily="34" charset="0"/>
                <a:cs typeface="Arial" panose="020B0604020202020204" pitchFamily="34" charset="0"/>
              </a:rPr>
              <a:t>Key Events to Note in the HIV/AIDS Epidemic, continued</a:t>
            </a:r>
          </a:p>
        </p:txBody>
      </p:sp>
      <p:sp>
        <p:nvSpPr>
          <p:cNvPr id="5" name="Text Placeholder 4">
            <a:extLst>
              <a:ext uri="{FF2B5EF4-FFF2-40B4-BE49-F238E27FC236}">
                <a16:creationId xmlns:a16="http://schemas.microsoft.com/office/drawing/2014/main" id="{AE09E53C-C3E4-4E49-A0D9-F8371D6134A7}"/>
              </a:ext>
            </a:extLst>
          </p:cNvPr>
          <p:cNvSpPr>
            <a:spLocks noGrp="1"/>
          </p:cNvSpPr>
          <p:nvPr>
            <p:ph type="body" sz="quarter" idx="13"/>
          </p:nvPr>
        </p:nvSpPr>
        <p:spPr>
          <a:xfrm>
            <a:off x="866633" y="6300899"/>
            <a:ext cx="10515600" cy="320040"/>
          </a:xfrm>
        </p:spPr>
        <p:txBody>
          <a:bodyPr>
            <a:noAutofit/>
          </a:bodyPr>
          <a:lstStyle/>
          <a:p>
            <a:pPr marL="0" indent="0" algn="ctr">
              <a:buNone/>
            </a:pPr>
            <a:r>
              <a:rPr kumimoji="0" lang="en-US" altLang="en-US" sz="1200" b="0" u="none" strike="noStrike" kern="0" cap="none" spc="0" normalizeH="0" baseline="30000" noProof="0">
                <a:ln>
                  <a:noFill/>
                </a:ln>
                <a:solidFill>
                  <a:schemeClr val="bg1"/>
                </a:solidFill>
                <a:effectLst/>
                <a:uLnTx/>
                <a:uFillTx/>
                <a:ea typeface="SimSun" pitchFamily="2" charset="-122"/>
                <a:cs typeface="Arial" panose="020B0604020202020204" pitchFamily="34" charset="0"/>
              </a:rPr>
              <a:t>1</a:t>
            </a:r>
            <a:r>
              <a:rPr lang="en-US" sz="1200">
                <a:solidFill>
                  <a:schemeClr val="bg1"/>
                </a:solidFill>
                <a:cs typeface="Arial" panose="020B0604020202020204" pitchFamily="34" charset="0"/>
              </a:rPr>
              <a:t>Global HIV/AIDS Timeline, Kaiser Family Foundation. </a:t>
            </a:r>
            <a:r>
              <a:rPr lang="en-US" sz="12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kff.org/global-health-policy/timeline/global-</a:t>
            </a:r>
            <a:r>
              <a:rPr lang="en-US" sz="1200" err="1">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hivaids</a:t>
            </a:r>
            <a:r>
              <a:rPr lang="en-US" sz="12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-timeline/#1994</a:t>
            </a:r>
            <a:endParaRPr lang="en-US" sz="1200">
              <a:solidFill>
                <a:schemeClr val="bg1"/>
              </a:solidFill>
              <a:cs typeface="Arial" panose="020B0604020202020204" pitchFamily="34" charset="0"/>
            </a:endParaRPr>
          </a:p>
          <a:p>
            <a:pPr algn="ctr"/>
            <a:endParaRPr lang="en-US" sz="1200">
              <a:solidFill>
                <a:schemeClr val="bg1"/>
              </a:solidFill>
            </a:endParaRPr>
          </a:p>
        </p:txBody>
      </p:sp>
    </p:spTree>
    <p:extLst>
      <p:ext uri="{BB962C8B-B14F-4D97-AF65-F5344CB8AC3E}">
        <p14:creationId xmlns:p14="http://schemas.microsoft.com/office/powerpoint/2010/main" val="2468687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vert="horz" lIns="91440" tIns="45720" rIns="91440" bIns="45720" rtlCol="0" anchor="t">
            <a:normAutofit/>
          </a:bodyPr>
          <a:lstStyle/>
          <a:p>
            <a:pPr marL="0" lvl="0" indent="0">
              <a:lnSpc>
                <a:spcPct val="100000"/>
              </a:lnSpc>
              <a:spcBef>
                <a:spcPts val="0"/>
              </a:spcBef>
              <a:buNone/>
              <a:defRPr/>
            </a:pPr>
            <a:endParaRPr lang="en-US" sz="3200" b="1"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latin typeface="Arial"/>
                <a:cs typeface="Arial"/>
              </a:rPr>
              <a:t>2012</a:t>
            </a:r>
            <a:r>
              <a:rPr lang="en-US" sz="3200" dirty="0">
                <a:solidFill>
                  <a:prstClr val="black"/>
                </a:solidFill>
                <a:latin typeface="Arial" panose="020B0604020202020204" pitchFamily="34" charset="0"/>
                <a:cs typeface="Arial" panose="020B0604020202020204" pitchFamily="34" charset="0"/>
              </a:rPr>
              <a:t>—</a:t>
            </a:r>
            <a:r>
              <a:rPr lang="en-US" sz="3200" dirty="0">
                <a:latin typeface="Arial"/>
                <a:cs typeface="Arial"/>
              </a:rPr>
              <a:t>FDA approves </a:t>
            </a:r>
            <a:r>
              <a:rPr lang="en-US" sz="3200" dirty="0" err="1">
                <a:latin typeface="Arial"/>
                <a:cs typeface="Arial"/>
              </a:rPr>
              <a:t>PrEP</a:t>
            </a:r>
            <a:r>
              <a:rPr lang="en-US" sz="3200" dirty="0">
                <a:latin typeface="Arial"/>
                <a:cs typeface="Arial"/>
              </a:rPr>
              <a:t> for use in HIV prevention.</a:t>
            </a:r>
            <a:r>
              <a:rPr lang="en-US" sz="3200" baseline="30000" dirty="0">
                <a:latin typeface="Arial"/>
                <a:cs typeface="Arial"/>
              </a:rPr>
              <a:t>1</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latin typeface="Arial"/>
                <a:cs typeface="Arial"/>
              </a:rPr>
              <a:t>2016</a:t>
            </a:r>
            <a:r>
              <a:rPr lang="en-US" sz="3200" dirty="0">
                <a:solidFill>
                  <a:prstClr val="black"/>
                </a:solidFill>
                <a:latin typeface="Arial" panose="020B0604020202020204" pitchFamily="34" charset="0"/>
                <a:cs typeface="Arial" panose="020B0604020202020204" pitchFamily="34" charset="0"/>
              </a:rPr>
              <a:t>—</a:t>
            </a:r>
            <a:r>
              <a:rPr lang="en-US" sz="3200" dirty="0">
                <a:latin typeface="Arial"/>
                <a:cs typeface="Arial"/>
              </a:rPr>
              <a:t>Florida develops its Four Key Components Plan.</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US" sz="3200" b="1" dirty="0">
                <a:latin typeface="Arial"/>
                <a:cs typeface="Arial"/>
              </a:rPr>
              <a:t>2019</a:t>
            </a:r>
            <a:r>
              <a:rPr lang="en-US" sz="3200" dirty="0">
                <a:solidFill>
                  <a:prstClr val="black"/>
                </a:solidFill>
                <a:latin typeface="Arial" panose="020B0604020202020204" pitchFamily="34" charset="0"/>
                <a:cs typeface="Arial" panose="020B0604020202020204" pitchFamily="34" charset="0"/>
              </a:rPr>
              <a:t>—</a:t>
            </a:r>
            <a:r>
              <a:rPr lang="en-US" sz="3200" dirty="0">
                <a:latin typeface="Arial"/>
                <a:cs typeface="Arial"/>
              </a:rPr>
              <a:t>U.S. EHE plan announced.</a:t>
            </a:r>
          </a:p>
          <a:p>
            <a:pPr marL="0" lvl="0" indent="0">
              <a:lnSpc>
                <a:spcPct val="100000"/>
              </a:lnSpc>
              <a:spcBef>
                <a:spcPts val="0"/>
              </a:spcBef>
              <a:buNone/>
              <a:defRPr/>
            </a:pPr>
            <a:endParaRPr lang="en-US" sz="3200" dirty="0">
              <a:solidFill>
                <a:prstClr val="black"/>
              </a:solidFill>
              <a:latin typeface="Arial" panose="020B0604020202020204" pitchFamily="34" charset="0"/>
              <a:cs typeface="Arial" panose="020B0604020202020204" pitchFamily="34" charset="0"/>
            </a:endParaRPr>
          </a:p>
          <a:p>
            <a:pPr marL="0" indent="-457200">
              <a:spcBef>
                <a:spcPts val="0"/>
              </a:spcBef>
              <a:buNone/>
              <a:defRPr/>
            </a:pPr>
            <a:r>
              <a:rPr lang="en-US" sz="3200" b="1" dirty="0">
                <a:latin typeface="Arial"/>
                <a:cs typeface="Arial"/>
              </a:rPr>
              <a:t>2020</a:t>
            </a:r>
            <a:r>
              <a:rPr lang="en-US" sz="3200" dirty="0">
                <a:solidFill>
                  <a:prstClr val="black"/>
                </a:solidFill>
                <a:latin typeface="Arial" panose="020B0604020202020204" pitchFamily="34" charset="0"/>
                <a:cs typeface="Arial" panose="020B0604020202020204" pitchFamily="34" charset="0"/>
              </a:rPr>
              <a:t>—</a:t>
            </a:r>
            <a:r>
              <a:rPr lang="en-US" sz="3200" dirty="0">
                <a:latin typeface="Arial"/>
                <a:cs typeface="Arial"/>
              </a:rPr>
              <a:t>Florida receives additional funding through CDC 	    to implement innovative EHE activities.</a:t>
            </a:r>
            <a:endParaRPr lang="en-US" sz="3200" b="1" dirty="0">
              <a:latin typeface="Arial"/>
              <a:cs typeface="Arial"/>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lvl="0">
              <a:lnSpc>
                <a:spcPct val="100000"/>
              </a:lnSpc>
              <a:spcBef>
                <a:spcPts val="0"/>
              </a:spcBef>
              <a:defRPr/>
            </a:pPr>
            <a:r>
              <a:rPr lang="en-US" sz="2800" b="1">
                <a:latin typeface="Arial" panose="020B0604020202020204" pitchFamily="34" charset="0"/>
                <a:cs typeface="Arial" panose="020B0604020202020204" pitchFamily="34" charset="0"/>
              </a:rPr>
              <a:t>Key Events to Note in the HIV/AIDS Epidemic, continued</a:t>
            </a:r>
          </a:p>
        </p:txBody>
      </p:sp>
      <p:sp>
        <p:nvSpPr>
          <p:cNvPr id="5" name="Text Placeholder 4">
            <a:extLst>
              <a:ext uri="{FF2B5EF4-FFF2-40B4-BE49-F238E27FC236}">
                <a16:creationId xmlns:a16="http://schemas.microsoft.com/office/drawing/2014/main" id="{733CAF25-E0AB-49F1-8496-7A1948185D4F}"/>
              </a:ext>
            </a:extLst>
          </p:cNvPr>
          <p:cNvSpPr>
            <a:spLocks noGrp="1"/>
          </p:cNvSpPr>
          <p:nvPr>
            <p:ph type="body" sz="quarter" idx="4294967295"/>
          </p:nvPr>
        </p:nvSpPr>
        <p:spPr>
          <a:xfrm>
            <a:off x="838200" y="6276975"/>
            <a:ext cx="10730345" cy="319088"/>
          </a:xfrm>
        </p:spPr>
        <p:txBody>
          <a:bodyPr>
            <a:noAutofit/>
          </a:bodyPr>
          <a:lstStyle/>
          <a:p>
            <a:pPr marL="0" indent="0" algn="ctr">
              <a:buNone/>
            </a:pPr>
            <a:r>
              <a:rPr lang="en-US" sz="1400" kern="0" baseline="30000">
                <a:solidFill>
                  <a:schemeClr val="bg1"/>
                </a:solidFill>
                <a:ea typeface="SimSun" pitchFamily="2" charset="-122"/>
                <a:cs typeface="Arial" panose="020B0604020202020204" pitchFamily="34" charset="0"/>
              </a:rPr>
              <a:t>1</a:t>
            </a:r>
            <a:r>
              <a:rPr lang="en-US" sz="1400">
                <a:solidFill>
                  <a:schemeClr val="bg1"/>
                </a:solidFill>
                <a:cs typeface="Arial" panose="020B0604020202020204" pitchFamily="34" charset="0"/>
              </a:rPr>
              <a:t>CDC Statement. </a:t>
            </a:r>
            <a:r>
              <a:rPr lang="en-US" sz="14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cdc.gov/</a:t>
            </a:r>
            <a:r>
              <a:rPr lang="en-US" sz="1400" err="1">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nchhstp</a:t>
            </a:r>
            <a:r>
              <a:rPr lang="en-US" sz="14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/newsroom/2012/FDA-ApprovesDrugStatement.html</a:t>
            </a:r>
            <a:endParaRPr lang="en-US" sz="1400">
              <a:solidFill>
                <a:schemeClr val="bg1"/>
              </a:solidFill>
              <a:cs typeface="Arial" panose="020B0604020202020204" pitchFamily="34" charset="0"/>
            </a:endParaRPr>
          </a:p>
          <a:p>
            <a:pPr algn="ctr"/>
            <a:endParaRPr lang="en-US" sz="1400">
              <a:solidFill>
                <a:schemeClr val="bg1"/>
              </a:solidFill>
            </a:endParaRPr>
          </a:p>
        </p:txBody>
      </p:sp>
    </p:spTree>
    <p:extLst>
      <p:ext uri="{BB962C8B-B14F-4D97-AF65-F5344CB8AC3E}">
        <p14:creationId xmlns:p14="http://schemas.microsoft.com/office/powerpoint/2010/main" val="355394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Autofit/>
          </a:bodyPr>
          <a:lstStyle/>
          <a:p>
            <a:pPr marL="341313" lvl="0" indent="-341313">
              <a:lnSpc>
                <a:spcPct val="11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solidFill>
                  <a:srgbClr val="000000"/>
                </a:solidFill>
                <a:latin typeface="Arial" panose="020B0604020202020204" pitchFamily="34" charset="0"/>
                <a:cs typeface="Arial" panose="020B0604020202020204" pitchFamily="34" charset="0"/>
              </a:rPr>
              <a:t>Implement routine HIV and STI screening in health care settings and priority testing in non-health care settings.</a:t>
            </a:r>
          </a:p>
          <a:p>
            <a:pPr marL="341313" lvl="0" indent="-341313">
              <a:lnSpc>
                <a:spcPct val="11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solidFill>
                <a:srgbClr val="000000"/>
              </a:solidFill>
              <a:latin typeface="Arial" panose="020B0604020202020204" pitchFamily="34" charset="0"/>
              <a:cs typeface="Arial" panose="020B0604020202020204" pitchFamily="34" charset="0"/>
            </a:endParaRPr>
          </a:p>
          <a:p>
            <a:pPr marL="341313" lvl="0" indent="-341313">
              <a:lnSpc>
                <a:spcPct val="11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solidFill>
                  <a:srgbClr val="000000"/>
                </a:solidFill>
                <a:latin typeface="Arial" panose="020B0604020202020204" pitchFamily="34" charset="0"/>
                <a:cs typeface="Arial" panose="020B0604020202020204" pitchFamily="34" charset="0"/>
              </a:rPr>
              <a:t>Provide rapid access to treatment and ensure retention in care (Test and Treat).</a:t>
            </a:r>
            <a:br>
              <a:rPr lang="en-US">
                <a:solidFill>
                  <a:srgbClr val="000000"/>
                </a:solidFill>
                <a:latin typeface="Arial" panose="020B0604020202020204" pitchFamily="34" charset="0"/>
                <a:cs typeface="Arial" panose="020B0604020202020204" pitchFamily="34" charset="0"/>
              </a:rPr>
            </a:br>
            <a:endParaRPr lang="en-US">
              <a:solidFill>
                <a:srgbClr val="000000"/>
              </a:solidFill>
              <a:latin typeface="Arial" panose="020B0604020202020204" pitchFamily="34" charset="0"/>
              <a:cs typeface="Arial" panose="020B0604020202020204" pitchFamily="34" charset="0"/>
            </a:endParaRPr>
          </a:p>
          <a:p>
            <a:pPr marL="341313" lvl="0" indent="-341313">
              <a:lnSpc>
                <a:spcPct val="11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solidFill>
                  <a:srgbClr val="000000"/>
                </a:solidFill>
                <a:latin typeface="Arial" panose="020B0604020202020204" pitchFamily="34" charset="0"/>
                <a:cs typeface="Arial" panose="020B0604020202020204" pitchFamily="34" charset="0"/>
              </a:rPr>
              <a:t>Improve and promote access to antiretroviral </a:t>
            </a:r>
            <a:r>
              <a:rPr lang="en-US" err="1">
                <a:solidFill>
                  <a:srgbClr val="000000"/>
                </a:solidFill>
                <a:latin typeface="Arial" panose="020B0604020202020204" pitchFamily="34" charset="0"/>
                <a:cs typeface="Arial" panose="020B0604020202020204" pitchFamily="34" charset="0"/>
              </a:rPr>
              <a:t>PrEP</a:t>
            </a:r>
            <a:r>
              <a:rPr lang="en-US">
                <a:solidFill>
                  <a:srgbClr val="000000"/>
                </a:solidFill>
                <a:latin typeface="Arial" panose="020B0604020202020204" pitchFamily="34" charset="0"/>
                <a:cs typeface="Arial" panose="020B0604020202020204" pitchFamily="34" charset="0"/>
              </a:rPr>
              <a:t> and </a:t>
            </a:r>
            <a:r>
              <a:rPr lang="en-US" err="1">
                <a:solidFill>
                  <a:srgbClr val="000000"/>
                </a:solidFill>
                <a:latin typeface="Arial" panose="020B0604020202020204" pitchFamily="34" charset="0"/>
                <a:cs typeface="Arial" panose="020B0604020202020204" pitchFamily="34" charset="0"/>
              </a:rPr>
              <a:t>nPEP</a:t>
            </a:r>
            <a:r>
              <a:rPr lang="en-US">
                <a:solidFill>
                  <a:srgbClr val="000000"/>
                </a:solidFill>
                <a:latin typeface="Arial" panose="020B0604020202020204" pitchFamily="34" charset="0"/>
                <a:cs typeface="Arial" panose="020B0604020202020204" pitchFamily="34" charset="0"/>
              </a:rPr>
              <a:t>.</a:t>
            </a:r>
          </a:p>
          <a:p>
            <a:pPr marL="341313" lvl="0" indent="-341313">
              <a:lnSpc>
                <a:spcPct val="11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solidFill>
                <a:srgbClr val="000000"/>
              </a:solidFill>
              <a:latin typeface="Arial" panose="020B0604020202020204" pitchFamily="34" charset="0"/>
              <a:cs typeface="Arial" panose="020B0604020202020204" pitchFamily="34" charset="0"/>
            </a:endParaRPr>
          </a:p>
          <a:p>
            <a:pPr marL="341313" lvl="0" indent="-341313">
              <a:lnSpc>
                <a:spcPct val="11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solidFill>
                  <a:srgbClr val="000000"/>
                </a:solidFill>
                <a:latin typeface="Arial" panose="020B0604020202020204" pitchFamily="34" charset="0"/>
                <a:cs typeface="Arial" panose="020B0604020202020204" pitchFamily="34" charset="0"/>
              </a:rPr>
              <a:t>Increase HIV awareness and community response through outreach, engagement, and messaging.</a:t>
            </a: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algn="ctr"/>
            <a:r>
              <a:rPr lang="en-US" sz="2800" b="1">
                <a:latin typeface="Arial" panose="020B0604020202020204" pitchFamily="34" charset="0"/>
                <a:cs typeface="Arial" panose="020B0604020202020204" pitchFamily="34" charset="0"/>
              </a:rPr>
              <a:t>Florida’s Four Key Components Plan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To Eliminate HIV Transmission and Reduce HIV-Related Deaths</a:t>
            </a:r>
          </a:p>
        </p:txBody>
      </p:sp>
    </p:spTree>
    <p:extLst>
      <p:ext uri="{BB962C8B-B14F-4D97-AF65-F5344CB8AC3E}">
        <p14:creationId xmlns:p14="http://schemas.microsoft.com/office/powerpoint/2010/main" val="1306691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21EF-64EF-4769-90D0-2524E35CF506}"/>
              </a:ext>
            </a:extLst>
          </p:cNvPr>
          <p:cNvSpPr>
            <a:spLocks noGrp="1"/>
          </p:cNvSpPr>
          <p:nvPr>
            <p:ph type="title" idx="4294967295"/>
          </p:nvPr>
        </p:nvSpPr>
        <p:spPr>
          <a:xfrm>
            <a:off x="0" y="2871788"/>
            <a:ext cx="12188825" cy="1060450"/>
          </a:xfrm>
        </p:spPr>
        <p:txBody>
          <a:bodyPr vert="horz" lIns="91440" tIns="45720" rIns="91440" bIns="45720" rtlCol="0" anchor="b">
            <a:normAutofit/>
          </a:bodyPr>
          <a:lstStyle/>
          <a:p>
            <a:pPr algn="ctr"/>
            <a:r>
              <a:rPr lang="en-US" sz="4800" b="1">
                <a:solidFill>
                  <a:srgbClr val="00A0AF"/>
                </a:solidFill>
                <a:latin typeface="Arial" panose="020B0604020202020204" pitchFamily="34" charset="0"/>
                <a:cs typeface="Arial" panose="020B0604020202020204" pitchFamily="34" charset="0"/>
              </a:rPr>
              <a:t>HIV Trends in Florida</a:t>
            </a:r>
            <a:endParaRPr lang="en-US" sz="4800" b="1" kern="1200">
              <a:solidFill>
                <a:srgbClr val="00A0A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4877CE6-6DF4-44FE-8E94-B68687A397A4}"/>
              </a:ext>
            </a:extLst>
          </p:cNvPr>
          <p:cNvGrpSpPr/>
          <p:nvPr/>
        </p:nvGrpSpPr>
        <p:grpSpPr>
          <a:xfrm>
            <a:off x="8197173" y="850257"/>
            <a:ext cx="3149975" cy="2689185"/>
            <a:chOff x="6091315" y="1613768"/>
            <a:chExt cx="4395018" cy="3752107"/>
          </a:xfrm>
        </p:grpSpPr>
        <p:grpSp>
          <p:nvGrpSpPr>
            <p:cNvPr id="4" name="Group 3">
              <a:extLst>
                <a:ext uri="{FF2B5EF4-FFF2-40B4-BE49-F238E27FC236}">
                  <a16:creationId xmlns:a16="http://schemas.microsoft.com/office/drawing/2014/main" id="{C58A6FC3-6695-4C20-9B1A-A1493EF9F07B}"/>
                </a:ext>
              </a:extLst>
            </p:cNvPr>
            <p:cNvGrpSpPr>
              <a:grpSpLocks/>
            </p:cNvGrpSpPr>
            <p:nvPr/>
          </p:nvGrpSpPr>
          <p:grpSpPr bwMode="auto">
            <a:xfrm>
              <a:off x="6091315" y="1613768"/>
              <a:ext cx="4395018" cy="3752107"/>
              <a:chOff x="177" y="912"/>
              <a:chExt cx="3047" cy="3187"/>
            </a:xfrm>
          </p:grpSpPr>
          <p:sp>
            <p:nvSpPr>
              <p:cNvPr id="6" name="Freeform 3">
                <a:extLst>
                  <a:ext uri="{FF2B5EF4-FFF2-40B4-BE49-F238E27FC236}">
                    <a16:creationId xmlns:a16="http://schemas.microsoft.com/office/drawing/2014/main" id="{0605F595-092B-4AEF-A214-634C4ED8803F}"/>
                  </a:ext>
                </a:extLst>
              </p:cNvPr>
              <p:cNvSpPr>
                <a:spLocks noChangeArrowheads="1"/>
              </p:cNvSpPr>
              <p:nvPr/>
            </p:nvSpPr>
            <p:spPr bwMode="auto">
              <a:xfrm>
                <a:off x="2173" y="2307"/>
                <a:ext cx="240" cy="260"/>
              </a:xfrm>
              <a:custGeom>
                <a:avLst/>
                <a:gdLst>
                  <a:gd name="T0" fmla="*/ 60 w 273"/>
                  <a:gd name="T1" fmla="*/ 50 h 272"/>
                  <a:gd name="T2" fmla="*/ 10 w 273"/>
                  <a:gd name="T3" fmla="*/ 50 h 272"/>
                  <a:gd name="T4" fmla="*/ 25 w 273"/>
                  <a:gd name="T5" fmla="*/ 33 h 272"/>
                  <a:gd name="T6" fmla="*/ 25 w 273"/>
                  <a:gd name="T7" fmla="*/ 29 h 272"/>
                  <a:gd name="T8" fmla="*/ 17 w 273"/>
                  <a:gd name="T9" fmla="*/ 24 h 272"/>
                  <a:gd name="T10" fmla="*/ 18 w 273"/>
                  <a:gd name="T11" fmla="*/ 33 h 272"/>
                  <a:gd name="T12" fmla="*/ 11 w 273"/>
                  <a:gd name="T13" fmla="*/ 32 h 272"/>
                  <a:gd name="T14" fmla="*/ 10 w 273"/>
                  <a:gd name="T15" fmla="*/ 32 h 272"/>
                  <a:gd name="T16" fmla="*/ 11 w 273"/>
                  <a:gd name="T17" fmla="*/ 22 h 272"/>
                  <a:gd name="T18" fmla="*/ 4 w 273"/>
                  <a:gd name="T19" fmla="*/ 21 h 272"/>
                  <a:gd name="T20" fmla="*/ 0 w 273"/>
                  <a:gd name="T21" fmla="*/ 0 h 272"/>
                  <a:gd name="T22" fmla="*/ 55 w 273"/>
                  <a:gd name="T23" fmla="*/ 1 h 272"/>
                  <a:gd name="T24" fmla="*/ 60 w 273"/>
                  <a:gd name="T25" fmla="*/ 1 h 272"/>
                  <a:gd name="T26" fmla="*/ 60 w 273"/>
                  <a:gd name="T27" fmla="*/ 50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3"/>
                  <a:gd name="T43" fmla="*/ 0 h 272"/>
                  <a:gd name="T44" fmla="*/ 273 w 273"/>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3" h="272">
                    <a:moveTo>
                      <a:pt x="273" y="272"/>
                    </a:moveTo>
                    <a:lnTo>
                      <a:pt x="45" y="272"/>
                    </a:lnTo>
                    <a:lnTo>
                      <a:pt x="114" y="186"/>
                    </a:lnTo>
                    <a:lnTo>
                      <a:pt x="113" y="149"/>
                    </a:lnTo>
                    <a:lnTo>
                      <a:pt x="80" y="126"/>
                    </a:lnTo>
                    <a:lnTo>
                      <a:pt x="82" y="182"/>
                    </a:lnTo>
                    <a:lnTo>
                      <a:pt x="54" y="175"/>
                    </a:lnTo>
                    <a:lnTo>
                      <a:pt x="44" y="168"/>
                    </a:lnTo>
                    <a:lnTo>
                      <a:pt x="50" y="113"/>
                    </a:lnTo>
                    <a:lnTo>
                      <a:pt x="2" y="107"/>
                    </a:lnTo>
                    <a:lnTo>
                      <a:pt x="0" y="0"/>
                    </a:lnTo>
                    <a:lnTo>
                      <a:pt x="249" y="1"/>
                    </a:lnTo>
                    <a:lnTo>
                      <a:pt x="272" y="1"/>
                    </a:lnTo>
                    <a:lnTo>
                      <a:pt x="273" y="2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
                <a:extLst>
                  <a:ext uri="{FF2B5EF4-FFF2-40B4-BE49-F238E27FC236}">
                    <a16:creationId xmlns:a16="http://schemas.microsoft.com/office/drawing/2014/main" id="{A78525CA-60AA-4EDA-A242-D03AC950E589}"/>
                  </a:ext>
                </a:extLst>
              </p:cNvPr>
              <p:cNvSpPr>
                <a:spLocks noChangeArrowheads="1"/>
              </p:cNvSpPr>
              <p:nvPr/>
            </p:nvSpPr>
            <p:spPr bwMode="auto">
              <a:xfrm>
                <a:off x="2964" y="2610"/>
                <a:ext cx="192" cy="175"/>
              </a:xfrm>
              <a:custGeom>
                <a:avLst/>
                <a:gdLst>
                  <a:gd name="T0" fmla="*/ 44 w 219"/>
                  <a:gd name="T1" fmla="*/ 36 h 182"/>
                  <a:gd name="T2" fmla="*/ 35 w 219"/>
                  <a:gd name="T3" fmla="*/ 35 h 182"/>
                  <a:gd name="T4" fmla="*/ 35 w 219"/>
                  <a:gd name="T5" fmla="*/ 43 h 182"/>
                  <a:gd name="T6" fmla="*/ 1 w 219"/>
                  <a:gd name="T7" fmla="*/ 43 h 182"/>
                  <a:gd name="T8" fmla="*/ 0 w 219"/>
                  <a:gd name="T9" fmla="*/ 0 h 182"/>
                  <a:gd name="T10" fmla="*/ 32 w 219"/>
                  <a:gd name="T11" fmla="*/ 1 h 182"/>
                  <a:gd name="T12" fmla="*/ 44 w 219"/>
                  <a:gd name="T13" fmla="*/ 36 h 182"/>
                  <a:gd name="T14" fmla="*/ 0 60000 65536"/>
                  <a:gd name="T15" fmla="*/ 0 60000 65536"/>
                  <a:gd name="T16" fmla="*/ 0 60000 65536"/>
                  <a:gd name="T17" fmla="*/ 0 60000 65536"/>
                  <a:gd name="T18" fmla="*/ 0 60000 65536"/>
                  <a:gd name="T19" fmla="*/ 0 60000 65536"/>
                  <a:gd name="T20" fmla="*/ 0 60000 65536"/>
                  <a:gd name="T21" fmla="*/ 0 w 219"/>
                  <a:gd name="T22" fmla="*/ 0 h 182"/>
                  <a:gd name="T23" fmla="*/ 219 w 21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2">
                    <a:moveTo>
                      <a:pt x="219" y="153"/>
                    </a:moveTo>
                    <a:lnTo>
                      <a:pt x="180" y="152"/>
                    </a:lnTo>
                    <a:lnTo>
                      <a:pt x="180" y="182"/>
                    </a:lnTo>
                    <a:lnTo>
                      <a:pt x="1" y="182"/>
                    </a:lnTo>
                    <a:lnTo>
                      <a:pt x="0" y="0"/>
                    </a:lnTo>
                    <a:lnTo>
                      <a:pt x="163" y="1"/>
                    </a:lnTo>
                    <a:lnTo>
                      <a:pt x="219" y="15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5">
                <a:extLst>
                  <a:ext uri="{FF2B5EF4-FFF2-40B4-BE49-F238E27FC236}">
                    <a16:creationId xmlns:a16="http://schemas.microsoft.com/office/drawing/2014/main" id="{62D7DDFC-B2FE-4C7C-B435-08415D05FEE1}"/>
                  </a:ext>
                </a:extLst>
              </p:cNvPr>
              <p:cNvSpPr>
                <a:spLocks noChangeArrowheads="1"/>
              </p:cNvSpPr>
              <p:nvPr/>
            </p:nvSpPr>
            <p:spPr bwMode="auto">
              <a:xfrm>
                <a:off x="2882" y="2901"/>
                <a:ext cx="342" cy="320"/>
              </a:xfrm>
              <a:custGeom>
                <a:avLst/>
                <a:gdLst>
                  <a:gd name="T0" fmla="*/ 82 w 389"/>
                  <a:gd name="T1" fmla="*/ 59 h 335"/>
                  <a:gd name="T2" fmla="*/ 1 w 389"/>
                  <a:gd name="T3" fmla="*/ 58 h 335"/>
                  <a:gd name="T4" fmla="*/ 0 w 389"/>
                  <a:gd name="T5" fmla="*/ 21 h 335"/>
                  <a:gd name="T6" fmla="*/ 7 w 389"/>
                  <a:gd name="T7" fmla="*/ 26 h 335"/>
                  <a:gd name="T8" fmla="*/ 16 w 389"/>
                  <a:gd name="T9" fmla="*/ 26 h 335"/>
                  <a:gd name="T10" fmla="*/ 19 w 389"/>
                  <a:gd name="T11" fmla="*/ 21 h 335"/>
                  <a:gd name="T12" fmla="*/ 18 w 389"/>
                  <a:gd name="T13" fmla="*/ 16 h 335"/>
                  <a:gd name="T14" fmla="*/ 27 w 389"/>
                  <a:gd name="T15" fmla="*/ 11 h 335"/>
                  <a:gd name="T16" fmla="*/ 27 w 389"/>
                  <a:gd name="T17" fmla="*/ 6 h 335"/>
                  <a:gd name="T18" fmla="*/ 82 w 389"/>
                  <a:gd name="T19" fmla="*/ 0 h 335"/>
                  <a:gd name="T20" fmla="*/ 86 w 389"/>
                  <a:gd name="T21" fmla="*/ 20 h 335"/>
                  <a:gd name="T22" fmla="*/ 82 w 389"/>
                  <a:gd name="T23" fmla="*/ 59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9"/>
                  <a:gd name="T37" fmla="*/ 0 h 335"/>
                  <a:gd name="T38" fmla="*/ 389 w 389"/>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9" h="335">
                    <a:moveTo>
                      <a:pt x="369" y="335"/>
                    </a:moveTo>
                    <a:lnTo>
                      <a:pt x="1" y="328"/>
                    </a:lnTo>
                    <a:lnTo>
                      <a:pt x="0" y="115"/>
                    </a:lnTo>
                    <a:lnTo>
                      <a:pt x="29" y="138"/>
                    </a:lnTo>
                    <a:lnTo>
                      <a:pt x="73" y="140"/>
                    </a:lnTo>
                    <a:lnTo>
                      <a:pt x="89" y="110"/>
                    </a:lnTo>
                    <a:lnTo>
                      <a:pt x="83" y="84"/>
                    </a:lnTo>
                    <a:lnTo>
                      <a:pt x="122" y="38"/>
                    </a:lnTo>
                    <a:lnTo>
                      <a:pt x="123" y="6"/>
                    </a:lnTo>
                    <a:lnTo>
                      <a:pt x="367" y="0"/>
                    </a:lnTo>
                    <a:lnTo>
                      <a:pt x="389" y="101"/>
                    </a:lnTo>
                    <a:lnTo>
                      <a:pt x="369" y="3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a:extLst>
                  <a:ext uri="{FF2B5EF4-FFF2-40B4-BE49-F238E27FC236}">
                    <a16:creationId xmlns:a16="http://schemas.microsoft.com/office/drawing/2014/main" id="{B7D33B23-E5A5-4A2A-9276-FE189E4D86E0}"/>
                  </a:ext>
                </a:extLst>
              </p:cNvPr>
              <p:cNvSpPr>
                <a:spLocks noChangeArrowheads="1"/>
              </p:cNvSpPr>
              <p:nvPr/>
            </p:nvSpPr>
            <p:spPr bwMode="auto">
              <a:xfrm>
                <a:off x="2883" y="3214"/>
                <a:ext cx="323" cy="187"/>
              </a:xfrm>
              <a:custGeom>
                <a:avLst/>
                <a:gdLst>
                  <a:gd name="T0" fmla="*/ 73 w 368"/>
                  <a:gd name="T1" fmla="*/ 38 h 195"/>
                  <a:gd name="T2" fmla="*/ 19 w 368"/>
                  <a:gd name="T3" fmla="*/ 42 h 195"/>
                  <a:gd name="T4" fmla="*/ 19 w 368"/>
                  <a:gd name="T5" fmla="*/ 38 h 195"/>
                  <a:gd name="T6" fmla="*/ 4 w 368"/>
                  <a:gd name="T7" fmla="*/ 38 h 195"/>
                  <a:gd name="T8" fmla="*/ 1 w 368"/>
                  <a:gd name="T9" fmla="*/ 12 h 195"/>
                  <a:gd name="T10" fmla="*/ 0 w 368"/>
                  <a:gd name="T11" fmla="*/ 0 h 195"/>
                  <a:gd name="T12" fmla="*/ 76 w 368"/>
                  <a:gd name="T13" fmla="*/ 7 h 195"/>
                  <a:gd name="T14" fmla="*/ 73 w 368"/>
                  <a:gd name="T15" fmla="*/ 38 h 195"/>
                  <a:gd name="T16" fmla="*/ 0 60000 65536"/>
                  <a:gd name="T17" fmla="*/ 0 60000 65536"/>
                  <a:gd name="T18" fmla="*/ 0 60000 65536"/>
                  <a:gd name="T19" fmla="*/ 0 60000 65536"/>
                  <a:gd name="T20" fmla="*/ 0 60000 65536"/>
                  <a:gd name="T21" fmla="*/ 0 60000 65536"/>
                  <a:gd name="T22" fmla="*/ 0 60000 65536"/>
                  <a:gd name="T23" fmla="*/ 0 60000 65536"/>
                  <a:gd name="T24" fmla="*/ 0 w 368"/>
                  <a:gd name="T25" fmla="*/ 0 h 195"/>
                  <a:gd name="T26" fmla="*/ 368 w 368"/>
                  <a:gd name="T27" fmla="*/ 195 h 1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8" h="195">
                    <a:moveTo>
                      <a:pt x="348" y="185"/>
                    </a:moveTo>
                    <a:lnTo>
                      <a:pt x="92" y="195"/>
                    </a:lnTo>
                    <a:lnTo>
                      <a:pt x="92" y="184"/>
                    </a:lnTo>
                    <a:lnTo>
                      <a:pt x="4" y="183"/>
                    </a:lnTo>
                    <a:lnTo>
                      <a:pt x="1" y="39"/>
                    </a:lnTo>
                    <a:lnTo>
                      <a:pt x="0" y="0"/>
                    </a:lnTo>
                    <a:lnTo>
                      <a:pt x="368" y="7"/>
                    </a:lnTo>
                    <a:lnTo>
                      <a:pt x="348" y="18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a:extLst>
                  <a:ext uri="{FF2B5EF4-FFF2-40B4-BE49-F238E27FC236}">
                    <a16:creationId xmlns:a16="http://schemas.microsoft.com/office/drawing/2014/main" id="{8EB603EB-65A5-42EA-AF7C-DEC6B3793A62}"/>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58 w 344"/>
                  <a:gd name="T57" fmla="*/ 54 h 433"/>
                  <a:gd name="T58" fmla="*/ 64 w 344"/>
                  <a:gd name="T59" fmla="*/ 49 h 433"/>
                  <a:gd name="T60" fmla="*/ 60 w 344"/>
                  <a:gd name="T61" fmla="*/ 54 h 433"/>
                  <a:gd name="T62" fmla="*/ 58 w 344"/>
                  <a:gd name="T63" fmla="*/ 54 h 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4"/>
                  <a:gd name="T97" fmla="*/ 0 h 433"/>
                  <a:gd name="T98" fmla="*/ 344 w 344"/>
                  <a:gd name="T99" fmla="*/ 433 h 4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close/>
                    <a:moveTo>
                      <a:pt x="278" y="323"/>
                    </a:moveTo>
                    <a:lnTo>
                      <a:pt x="303" y="290"/>
                    </a:lnTo>
                    <a:lnTo>
                      <a:pt x="284" y="329"/>
                    </a:lnTo>
                    <a:lnTo>
                      <a:pt x="278" y="323"/>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
                <a:extLst>
                  <a:ext uri="{FF2B5EF4-FFF2-40B4-BE49-F238E27FC236}">
                    <a16:creationId xmlns:a16="http://schemas.microsoft.com/office/drawing/2014/main" id="{6E1EF1CF-C9FF-4AAB-89F4-C3D5A0D800F0}"/>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4"/>
                  <a:gd name="T85" fmla="*/ 0 h 433"/>
                  <a:gd name="T86" fmla="*/ 344 w 344"/>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9">
                <a:extLst>
                  <a:ext uri="{FF2B5EF4-FFF2-40B4-BE49-F238E27FC236}">
                    <a16:creationId xmlns:a16="http://schemas.microsoft.com/office/drawing/2014/main" id="{CDEBB970-3F31-4145-AE7F-B1F57938BDEA}"/>
                  </a:ext>
                </a:extLst>
              </p:cNvPr>
              <p:cNvSpPr>
                <a:spLocks noChangeArrowheads="1"/>
              </p:cNvSpPr>
              <p:nvPr/>
            </p:nvSpPr>
            <p:spPr bwMode="auto">
              <a:xfrm>
                <a:off x="3131" y="3667"/>
                <a:ext cx="22" cy="38"/>
              </a:xfrm>
              <a:custGeom>
                <a:avLst/>
                <a:gdLst>
                  <a:gd name="T0" fmla="*/ 0 w 25"/>
                  <a:gd name="T1" fmla="*/ 19 h 39"/>
                  <a:gd name="T2" fmla="*/ 5 w 25"/>
                  <a:gd name="T3" fmla="*/ 0 h 39"/>
                  <a:gd name="T4" fmla="*/ 4 w 25"/>
                  <a:gd name="T5" fmla="*/ 19 h 39"/>
                  <a:gd name="T6" fmla="*/ 0 w 25"/>
                  <a:gd name="T7" fmla="*/ 19 h 39"/>
                  <a:gd name="T8" fmla="*/ 0 60000 65536"/>
                  <a:gd name="T9" fmla="*/ 0 60000 65536"/>
                  <a:gd name="T10" fmla="*/ 0 60000 65536"/>
                  <a:gd name="T11" fmla="*/ 0 60000 65536"/>
                  <a:gd name="T12" fmla="*/ 0 w 25"/>
                  <a:gd name="T13" fmla="*/ 0 h 39"/>
                  <a:gd name="T14" fmla="*/ 25 w 25"/>
                  <a:gd name="T15" fmla="*/ 39 h 39"/>
                </a:gdLst>
                <a:ahLst/>
                <a:cxnLst>
                  <a:cxn ang="T8">
                    <a:pos x="T0" y="T1"/>
                  </a:cxn>
                  <a:cxn ang="T9">
                    <a:pos x="T2" y="T3"/>
                  </a:cxn>
                  <a:cxn ang="T10">
                    <a:pos x="T4" y="T5"/>
                  </a:cxn>
                  <a:cxn ang="T11">
                    <a:pos x="T6" y="T7"/>
                  </a:cxn>
                </a:cxnLst>
                <a:rect l="T12" t="T13" r="T14" b="T15"/>
                <a:pathLst>
                  <a:path w="25" h="39">
                    <a:moveTo>
                      <a:pt x="0" y="33"/>
                    </a:moveTo>
                    <a:lnTo>
                      <a:pt x="25" y="0"/>
                    </a:lnTo>
                    <a:lnTo>
                      <a:pt x="6" y="39"/>
                    </a:lnTo>
                    <a:lnTo>
                      <a:pt x="0" y="33"/>
                    </a:lnTo>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0">
                <a:extLst>
                  <a:ext uri="{FF2B5EF4-FFF2-40B4-BE49-F238E27FC236}">
                    <a16:creationId xmlns:a16="http://schemas.microsoft.com/office/drawing/2014/main" id="{2E4D444C-94C5-498C-A69B-44192F72F210}"/>
                  </a:ext>
                </a:extLst>
              </p:cNvPr>
              <p:cNvSpPr>
                <a:spLocks noChangeArrowheads="1"/>
              </p:cNvSpPr>
              <p:nvPr/>
            </p:nvSpPr>
            <p:spPr bwMode="auto">
              <a:xfrm>
                <a:off x="2509" y="3476"/>
                <a:ext cx="627" cy="623"/>
              </a:xfrm>
              <a:custGeom>
                <a:avLst/>
                <a:gdLst>
                  <a:gd name="T0" fmla="*/ 98 w 713"/>
                  <a:gd name="T1" fmla="*/ 63 h 651"/>
                  <a:gd name="T2" fmla="*/ 92 w 713"/>
                  <a:gd name="T3" fmla="*/ 66 h 651"/>
                  <a:gd name="T4" fmla="*/ 74 w 713"/>
                  <a:gd name="T5" fmla="*/ 69 h 651"/>
                  <a:gd name="T6" fmla="*/ 68 w 713"/>
                  <a:gd name="T7" fmla="*/ 65 h 651"/>
                  <a:gd name="T8" fmla="*/ 66 w 713"/>
                  <a:gd name="T9" fmla="*/ 55 h 651"/>
                  <a:gd name="T10" fmla="*/ 67 w 713"/>
                  <a:gd name="T11" fmla="*/ 49 h 651"/>
                  <a:gd name="T12" fmla="*/ 71 w 713"/>
                  <a:gd name="T13" fmla="*/ 45 h 651"/>
                  <a:gd name="T14" fmla="*/ 68 w 713"/>
                  <a:gd name="T15" fmla="*/ 42 h 651"/>
                  <a:gd name="T16" fmla="*/ 66 w 713"/>
                  <a:gd name="T17" fmla="*/ 33 h 651"/>
                  <a:gd name="T18" fmla="*/ 61 w 713"/>
                  <a:gd name="T19" fmla="*/ 30 h 651"/>
                  <a:gd name="T20" fmla="*/ 61 w 713"/>
                  <a:gd name="T21" fmla="*/ 27 h 651"/>
                  <a:gd name="T22" fmla="*/ 57 w 713"/>
                  <a:gd name="T23" fmla="*/ 20 h 651"/>
                  <a:gd name="T24" fmla="*/ 55 w 713"/>
                  <a:gd name="T25" fmla="*/ 20 h 651"/>
                  <a:gd name="T26" fmla="*/ 53 w 713"/>
                  <a:gd name="T27" fmla="*/ 11 h 651"/>
                  <a:gd name="T28" fmla="*/ 51 w 713"/>
                  <a:gd name="T29" fmla="*/ 11 h 651"/>
                  <a:gd name="T30" fmla="*/ 47 w 713"/>
                  <a:gd name="T31" fmla="*/ 11 h 651"/>
                  <a:gd name="T32" fmla="*/ 44 w 713"/>
                  <a:gd name="T33" fmla="*/ 11 h 651"/>
                  <a:gd name="T34" fmla="*/ 35 w 713"/>
                  <a:gd name="T35" fmla="*/ 1 h 651"/>
                  <a:gd name="T36" fmla="*/ 96 w 713"/>
                  <a:gd name="T37" fmla="*/ 0 h 651"/>
                  <a:gd name="T38" fmla="*/ 97 w 713"/>
                  <a:gd name="T39" fmla="*/ 45 h 651"/>
                  <a:gd name="T40" fmla="*/ 98 w 713"/>
                  <a:gd name="T41" fmla="*/ 63 h 651"/>
                  <a:gd name="T42" fmla="*/ 35 w 713"/>
                  <a:gd name="T43" fmla="*/ 98 h 651"/>
                  <a:gd name="T44" fmla="*/ 36 w 713"/>
                  <a:gd name="T45" fmla="*/ 102 h 651"/>
                  <a:gd name="T46" fmla="*/ 40 w 713"/>
                  <a:gd name="T47" fmla="*/ 102 h 651"/>
                  <a:gd name="T48" fmla="*/ 51 w 713"/>
                  <a:gd name="T49" fmla="*/ 110 h 651"/>
                  <a:gd name="T50" fmla="*/ 53 w 713"/>
                  <a:gd name="T51" fmla="*/ 114 h 651"/>
                  <a:gd name="T52" fmla="*/ 42 w 713"/>
                  <a:gd name="T53" fmla="*/ 117 h 651"/>
                  <a:gd name="T54" fmla="*/ 32 w 713"/>
                  <a:gd name="T55" fmla="*/ 112 h 651"/>
                  <a:gd name="T56" fmla="*/ 30 w 713"/>
                  <a:gd name="T57" fmla="*/ 117 h 651"/>
                  <a:gd name="T58" fmla="*/ 22 w 713"/>
                  <a:gd name="T59" fmla="*/ 122 h 651"/>
                  <a:gd name="T60" fmla="*/ 0 w 713"/>
                  <a:gd name="T61" fmla="*/ 125 h 651"/>
                  <a:gd name="T62" fmla="*/ 4 w 713"/>
                  <a:gd name="T63" fmla="*/ 122 h 651"/>
                  <a:gd name="T64" fmla="*/ 10 w 713"/>
                  <a:gd name="T65" fmla="*/ 122 h 651"/>
                  <a:gd name="T66" fmla="*/ 6 w 713"/>
                  <a:gd name="T67" fmla="*/ 114 h 651"/>
                  <a:gd name="T68" fmla="*/ 11 w 713"/>
                  <a:gd name="T69" fmla="*/ 116 h 651"/>
                  <a:gd name="T70" fmla="*/ 11 w 713"/>
                  <a:gd name="T71" fmla="*/ 112 h 651"/>
                  <a:gd name="T72" fmla="*/ 23 w 713"/>
                  <a:gd name="T73" fmla="*/ 107 h 651"/>
                  <a:gd name="T74" fmla="*/ 29 w 713"/>
                  <a:gd name="T75" fmla="*/ 111 h 651"/>
                  <a:gd name="T76" fmla="*/ 32 w 713"/>
                  <a:gd name="T77" fmla="*/ 107 h 651"/>
                  <a:gd name="T78" fmla="*/ 35 w 713"/>
                  <a:gd name="T79" fmla="*/ 98 h 651"/>
                  <a:gd name="T80" fmla="*/ 135 w 713"/>
                  <a:gd name="T81" fmla="*/ 59 h 651"/>
                  <a:gd name="T82" fmla="*/ 134 w 713"/>
                  <a:gd name="T83" fmla="*/ 57 h 651"/>
                  <a:gd name="T84" fmla="*/ 141 w 713"/>
                  <a:gd name="T85" fmla="*/ 55 h 651"/>
                  <a:gd name="T86" fmla="*/ 146 w 713"/>
                  <a:gd name="T87" fmla="*/ 50 h 651"/>
                  <a:gd name="T88" fmla="*/ 147 w 713"/>
                  <a:gd name="T89" fmla="*/ 52 h 651"/>
                  <a:gd name="T90" fmla="*/ 150 w 713"/>
                  <a:gd name="T91" fmla="*/ 52 h 651"/>
                  <a:gd name="T92" fmla="*/ 157 w 713"/>
                  <a:gd name="T93" fmla="*/ 45 h 651"/>
                  <a:gd name="T94" fmla="*/ 159 w 713"/>
                  <a:gd name="T95" fmla="*/ 47 h 651"/>
                  <a:gd name="T96" fmla="*/ 146 w 713"/>
                  <a:gd name="T97" fmla="*/ 67 h 651"/>
                  <a:gd name="T98" fmla="*/ 132 w 713"/>
                  <a:gd name="T99" fmla="*/ 79 h 651"/>
                  <a:gd name="T100" fmla="*/ 128 w 713"/>
                  <a:gd name="T101" fmla="*/ 82 h 651"/>
                  <a:gd name="T102" fmla="*/ 127 w 713"/>
                  <a:gd name="T103" fmla="*/ 78 h 651"/>
                  <a:gd name="T104" fmla="*/ 138 w 713"/>
                  <a:gd name="T105" fmla="*/ 72 h 651"/>
                  <a:gd name="T106" fmla="*/ 134 w 713"/>
                  <a:gd name="T107" fmla="*/ 69 h 651"/>
                  <a:gd name="T108" fmla="*/ 138 w 713"/>
                  <a:gd name="T109" fmla="*/ 61 h 651"/>
                  <a:gd name="T110" fmla="*/ 135 w 713"/>
                  <a:gd name="T111" fmla="*/ 59 h 6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651"/>
                  <a:gd name="T170" fmla="*/ 713 w 713"/>
                  <a:gd name="T171" fmla="*/ 651 h 6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651">
                    <a:moveTo>
                      <a:pt x="435" y="325"/>
                    </a:moveTo>
                    <a:lnTo>
                      <a:pt x="412" y="347"/>
                    </a:lnTo>
                    <a:lnTo>
                      <a:pt x="333" y="356"/>
                    </a:lnTo>
                    <a:lnTo>
                      <a:pt x="306" y="335"/>
                    </a:lnTo>
                    <a:lnTo>
                      <a:pt x="293" y="290"/>
                    </a:lnTo>
                    <a:lnTo>
                      <a:pt x="301" y="247"/>
                    </a:lnTo>
                    <a:lnTo>
                      <a:pt x="318" y="233"/>
                    </a:lnTo>
                    <a:lnTo>
                      <a:pt x="302" y="216"/>
                    </a:lnTo>
                    <a:lnTo>
                      <a:pt x="294" y="172"/>
                    </a:lnTo>
                    <a:lnTo>
                      <a:pt x="275" y="154"/>
                    </a:lnTo>
                    <a:lnTo>
                      <a:pt x="277" y="135"/>
                    </a:lnTo>
                    <a:lnTo>
                      <a:pt x="257" y="96"/>
                    </a:lnTo>
                    <a:lnTo>
                      <a:pt x="247" y="98"/>
                    </a:lnTo>
                    <a:lnTo>
                      <a:pt x="237" y="61"/>
                    </a:lnTo>
                    <a:lnTo>
                      <a:pt x="227" y="52"/>
                    </a:lnTo>
                    <a:lnTo>
                      <a:pt x="211" y="60"/>
                    </a:lnTo>
                    <a:lnTo>
                      <a:pt x="197" y="20"/>
                    </a:lnTo>
                    <a:lnTo>
                      <a:pt x="157" y="1"/>
                    </a:lnTo>
                    <a:lnTo>
                      <a:pt x="429" y="0"/>
                    </a:lnTo>
                    <a:lnTo>
                      <a:pt x="434" y="228"/>
                    </a:lnTo>
                    <a:lnTo>
                      <a:pt x="435" y="325"/>
                    </a:lnTo>
                    <a:close/>
                    <a:moveTo>
                      <a:pt x="158" y="516"/>
                    </a:moveTo>
                    <a:lnTo>
                      <a:pt x="165" y="536"/>
                    </a:lnTo>
                    <a:lnTo>
                      <a:pt x="180" y="530"/>
                    </a:lnTo>
                    <a:lnTo>
                      <a:pt x="226" y="570"/>
                    </a:lnTo>
                    <a:lnTo>
                      <a:pt x="235" y="594"/>
                    </a:lnTo>
                    <a:lnTo>
                      <a:pt x="192" y="610"/>
                    </a:lnTo>
                    <a:lnTo>
                      <a:pt x="144" y="589"/>
                    </a:lnTo>
                    <a:lnTo>
                      <a:pt x="134" y="612"/>
                    </a:lnTo>
                    <a:lnTo>
                      <a:pt x="96" y="629"/>
                    </a:lnTo>
                    <a:lnTo>
                      <a:pt x="0" y="651"/>
                    </a:lnTo>
                    <a:lnTo>
                      <a:pt x="7" y="628"/>
                    </a:lnTo>
                    <a:lnTo>
                      <a:pt x="44" y="628"/>
                    </a:lnTo>
                    <a:lnTo>
                      <a:pt x="27" y="595"/>
                    </a:lnTo>
                    <a:lnTo>
                      <a:pt x="48" y="598"/>
                    </a:lnTo>
                    <a:lnTo>
                      <a:pt x="51" y="582"/>
                    </a:lnTo>
                    <a:lnTo>
                      <a:pt x="101" y="553"/>
                    </a:lnTo>
                    <a:lnTo>
                      <a:pt x="131" y="571"/>
                    </a:lnTo>
                    <a:lnTo>
                      <a:pt x="144" y="555"/>
                    </a:lnTo>
                    <a:lnTo>
                      <a:pt x="158" y="516"/>
                    </a:lnTo>
                    <a:close/>
                    <a:moveTo>
                      <a:pt x="605" y="308"/>
                    </a:moveTo>
                    <a:lnTo>
                      <a:pt x="601" y="304"/>
                    </a:lnTo>
                    <a:lnTo>
                      <a:pt x="631" y="292"/>
                    </a:lnTo>
                    <a:lnTo>
                      <a:pt x="657" y="256"/>
                    </a:lnTo>
                    <a:lnTo>
                      <a:pt x="661" y="268"/>
                    </a:lnTo>
                    <a:lnTo>
                      <a:pt x="677" y="268"/>
                    </a:lnTo>
                    <a:lnTo>
                      <a:pt x="707" y="233"/>
                    </a:lnTo>
                    <a:lnTo>
                      <a:pt x="713" y="239"/>
                    </a:lnTo>
                    <a:lnTo>
                      <a:pt x="655" y="348"/>
                    </a:lnTo>
                    <a:lnTo>
                      <a:pt x="592" y="414"/>
                    </a:lnTo>
                    <a:lnTo>
                      <a:pt x="576" y="423"/>
                    </a:lnTo>
                    <a:lnTo>
                      <a:pt x="571" y="411"/>
                    </a:lnTo>
                    <a:lnTo>
                      <a:pt x="617" y="375"/>
                    </a:lnTo>
                    <a:lnTo>
                      <a:pt x="601" y="362"/>
                    </a:lnTo>
                    <a:lnTo>
                      <a:pt x="623" y="317"/>
                    </a:lnTo>
                    <a:lnTo>
                      <a:pt x="605" y="308"/>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A3213593-7649-47CA-B1BA-BB10BBF3D1FB}"/>
                  </a:ext>
                </a:extLst>
              </p:cNvPr>
              <p:cNvSpPr>
                <a:spLocks noChangeArrowheads="1"/>
              </p:cNvSpPr>
              <p:nvPr/>
            </p:nvSpPr>
            <p:spPr bwMode="auto">
              <a:xfrm>
                <a:off x="2647" y="3476"/>
                <a:ext cx="244" cy="341"/>
              </a:xfrm>
              <a:custGeom>
                <a:avLst/>
                <a:gdLst>
                  <a:gd name="T0" fmla="*/ 58 w 278"/>
                  <a:gd name="T1" fmla="*/ 65 h 356"/>
                  <a:gd name="T2" fmla="*/ 53 w 278"/>
                  <a:gd name="T3" fmla="*/ 69 h 356"/>
                  <a:gd name="T4" fmla="*/ 36 w 278"/>
                  <a:gd name="T5" fmla="*/ 71 h 356"/>
                  <a:gd name="T6" fmla="*/ 32 w 278"/>
                  <a:gd name="T7" fmla="*/ 67 h 356"/>
                  <a:gd name="T8" fmla="*/ 28 w 278"/>
                  <a:gd name="T9" fmla="*/ 57 h 356"/>
                  <a:gd name="T10" fmla="*/ 30 w 278"/>
                  <a:gd name="T11" fmla="*/ 50 h 356"/>
                  <a:gd name="T12" fmla="*/ 33 w 278"/>
                  <a:gd name="T13" fmla="*/ 47 h 356"/>
                  <a:gd name="T14" fmla="*/ 30 w 278"/>
                  <a:gd name="T15" fmla="*/ 43 h 356"/>
                  <a:gd name="T16" fmla="*/ 28 w 278"/>
                  <a:gd name="T17" fmla="*/ 34 h 356"/>
                  <a:gd name="T18" fmla="*/ 25 w 278"/>
                  <a:gd name="T19" fmla="*/ 31 h 356"/>
                  <a:gd name="T20" fmla="*/ 25 w 278"/>
                  <a:gd name="T21" fmla="*/ 28 h 356"/>
                  <a:gd name="T22" fmla="*/ 21 w 278"/>
                  <a:gd name="T23" fmla="*/ 21 h 356"/>
                  <a:gd name="T24" fmla="*/ 19 w 278"/>
                  <a:gd name="T25" fmla="*/ 21 h 356"/>
                  <a:gd name="T26" fmla="*/ 17 w 278"/>
                  <a:gd name="T27" fmla="*/ 11 h 356"/>
                  <a:gd name="T28" fmla="*/ 15 w 278"/>
                  <a:gd name="T29" fmla="*/ 11 h 356"/>
                  <a:gd name="T30" fmla="*/ 11 w 278"/>
                  <a:gd name="T31" fmla="*/ 11 h 356"/>
                  <a:gd name="T32" fmla="*/ 9 w 278"/>
                  <a:gd name="T33" fmla="*/ 11 h 356"/>
                  <a:gd name="T34" fmla="*/ 0 w 278"/>
                  <a:gd name="T35" fmla="*/ 1 h 356"/>
                  <a:gd name="T36" fmla="*/ 56 w 278"/>
                  <a:gd name="T37" fmla="*/ 0 h 356"/>
                  <a:gd name="T38" fmla="*/ 58 w 278"/>
                  <a:gd name="T39" fmla="*/ 46 h 356"/>
                  <a:gd name="T40" fmla="*/ 58 w 278"/>
                  <a:gd name="T41" fmla="*/ 65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8"/>
                  <a:gd name="T64" fmla="*/ 0 h 356"/>
                  <a:gd name="T65" fmla="*/ 278 w 278"/>
                  <a:gd name="T66" fmla="*/ 356 h 3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8" h="356">
                    <a:moveTo>
                      <a:pt x="278" y="325"/>
                    </a:moveTo>
                    <a:lnTo>
                      <a:pt x="255" y="347"/>
                    </a:lnTo>
                    <a:lnTo>
                      <a:pt x="176" y="356"/>
                    </a:lnTo>
                    <a:lnTo>
                      <a:pt x="149" y="335"/>
                    </a:lnTo>
                    <a:lnTo>
                      <a:pt x="136" y="290"/>
                    </a:lnTo>
                    <a:lnTo>
                      <a:pt x="144" y="247"/>
                    </a:lnTo>
                    <a:lnTo>
                      <a:pt x="161" y="233"/>
                    </a:lnTo>
                    <a:lnTo>
                      <a:pt x="145" y="216"/>
                    </a:lnTo>
                    <a:lnTo>
                      <a:pt x="137" y="172"/>
                    </a:lnTo>
                    <a:lnTo>
                      <a:pt x="118" y="154"/>
                    </a:lnTo>
                    <a:lnTo>
                      <a:pt x="120" y="135"/>
                    </a:lnTo>
                    <a:lnTo>
                      <a:pt x="100" y="96"/>
                    </a:lnTo>
                    <a:lnTo>
                      <a:pt x="90" y="98"/>
                    </a:lnTo>
                    <a:lnTo>
                      <a:pt x="80" y="61"/>
                    </a:lnTo>
                    <a:lnTo>
                      <a:pt x="70" y="52"/>
                    </a:lnTo>
                    <a:lnTo>
                      <a:pt x="54" y="60"/>
                    </a:lnTo>
                    <a:lnTo>
                      <a:pt x="40" y="20"/>
                    </a:lnTo>
                    <a:lnTo>
                      <a:pt x="0" y="1"/>
                    </a:lnTo>
                    <a:lnTo>
                      <a:pt x="272" y="0"/>
                    </a:lnTo>
                    <a:lnTo>
                      <a:pt x="277" y="228"/>
                    </a:lnTo>
                    <a:lnTo>
                      <a:pt x="278" y="325"/>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46EF0CA2-D1BD-4229-A410-B77EE4E4CE16}"/>
                  </a:ext>
                </a:extLst>
              </p:cNvPr>
              <p:cNvSpPr>
                <a:spLocks noChangeArrowheads="1"/>
              </p:cNvSpPr>
              <p:nvPr/>
            </p:nvSpPr>
            <p:spPr bwMode="auto">
              <a:xfrm>
                <a:off x="2509" y="3970"/>
                <a:ext cx="207" cy="129"/>
              </a:xfrm>
              <a:custGeom>
                <a:avLst/>
                <a:gdLst>
                  <a:gd name="T0" fmla="*/ 37 w 235"/>
                  <a:gd name="T1" fmla="*/ 0 h 135"/>
                  <a:gd name="T2" fmla="*/ 38 w 235"/>
                  <a:gd name="T3" fmla="*/ 11 h 135"/>
                  <a:gd name="T4" fmla="*/ 42 w 235"/>
                  <a:gd name="T5" fmla="*/ 11 h 135"/>
                  <a:gd name="T6" fmla="*/ 54 w 235"/>
                  <a:gd name="T7" fmla="*/ 11 h 135"/>
                  <a:gd name="T8" fmla="*/ 55 w 235"/>
                  <a:gd name="T9" fmla="*/ 14 h 135"/>
                  <a:gd name="T10" fmla="*/ 47 w 235"/>
                  <a:gd name="T11" fmla="*/ 18 h 135"/>
                  <a:gd name="T12" fmla="*/ 33 w 235"/>
                  <a:gd name="T13" fmla="*/ 12 h 135"/>
                  <a:gd name="T14" fmla="*/ 33 w 235"/>
                  <a:gd name="T15" fmla="*/ 19 h 135"/>
                  <a:gd name="T16" fmla="*/ 23 w 235"/>
                  <a:gd name="T17" fmla="*/ 21 h 135"/>
                  <a:gd name="T18" fmla="*/ 0 w 235"/>
                  <a:gd name="T19" fmla="*/ 25 h 135"/>
                  <a:gd name="T20" fmla="*/ 4 w 235"/>
                  <a:gd name="T21" fmla="*/ 21 h 135"/>
                  <a:gd name="T22" fmla="*/ 11 w 235"/>
                  <a:gd name="T23" fmla="*/ 21 h 135"/>
                  <a:gd name="T24" fmla="*/ 7 w 235"/>
                  <a:gd name="T25" fmla="*/ 14 h 135"/>
                  <a:gd name="T26" fmla="*/ 11 w 235"/>
                  <a:gd name="T27" fmla="*/ 15 h 135"/>
                  <a:gd name="T28" fmla="*/ 12 w 235"/>
                  <a:gd name="T29" fmla="*/ 11 h 135"/>
                  <a:gd name="T30" fmla="*/ 24 w 235"/>
                  <a:gd name="T31" fmla="*/ 11 h 135"/>
                  <a:gd name="T32" fmla="*/ 32 w 235"/>
                  <a:gd name="T33" fmla="*/ 11 h 135"/>
                  <a:gd name="T34" fmla="*/ 33 w 235"/>
                  <a:gd name="T35" fmla="*/ 11 h 135"/>
                  <a:gd name="T36" fmla="*/ 37 w 23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135"/>
                  <a:gd name="T59" fmla="*/ 235 w 23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135">
                    <a:moveTo>
                      <a:pt x="158" y="0"/>
                    </a:moveTo>
                    <a:lnTo>
                      <a:pt x="165" y="20"/>
                    </a:lnTo>
                    <a:lnTo>
                      <a:pt x="180" y="14"/>
                    </a:lnTo>
                    <a:lnTo>
                      <a:pt x="226" y="54"/>
                    </a:lnTo>
                    <a:lnTo>
                      <a:pt x="235" y="78"/>
                    </a:lnTo>
                    <a:lnTo>
                      <a:pt x="192" y="94"/>
                    </a:lnTo>
                    <a:lnTo>
                      <a:pt x="144" y="73"/>
                    </a:lnTo>
                    <a:lnTo>
                      <a:pt x="134" y="96"/>
                    </a:lnTo>
                    <a:lnTo>
                      <a:pt x="96" y="113"/>
                    </a:lnTo>
                    <a:lnTo>
                      <a:pt x="0" y="135"/>
                    </a:lnTo>
                    <a:lnTo>
                      <a:pt x="7" y="112"/>
                    </a:lnTo>
                    <a:lnTo>
                      <a:pt x="44" y="112"/>
                    </a:lnTo>
                    <a:lnTo>
                      <a:pt x="27" y="79"/>
                    </a:lnTo>
                    <a:lnTo>
                      <a:pt x="48" y="82"/>
                    </a:lnTo>
                    <a:lnTo>
                      <a:pt x="51" y="66"/>
                    </a:lnTo>
                    <a:lnTo>
                      <a:pt x="101" y="37"/>
                    </a:lnTo>
                    <a:lnTo>
                      <a:pt x="131" y="55"/>
                    </a:lnTo>
                    <a:lnTo>
                      <a:pt x="144" y="39"/>
                    </a:lnTo>
                    <a:lnTo>
                      <a:pt x="158" y="0"/>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3">
                <a:extLst>
                  <a:ext uri="{FF2B5EF4-FFF2-40B4-BE49-F238E27FC236}">
                    <a16:creationId xmlns:a16="http://schemas.microsoft.com/office/drawing/2014/main" id="{CD0FEE0D-CF15-4AEE-A3FC-2E7168364AFB}"/>
                  </a:ext>
                </a:extLst>
              </p:cNvPr>
              <p:cNvSpPr>
                <a:spLocks noChangeArrowheads="1"/>
              </p:cNvSpPr>
              <p:nvPr/>
            </p:nvSpPr>
            <p:spPr bwMode="auto">
              <a:xfrm>
                <a:off x="3011" y="3699"/>
                <a:ext cx="125" cy="181"/>
              </a:xfrm>
              <a:custGeom>
                <a:avLst/>
                <a:gdLst>
                  <a:gd name="T0" fmla="*/ 9 w 142"/>
                  <a:gd name="T1" fmla="*/ 11 h 190"/>
                  <a:gd name="T2" fmla="*/ 8 w 142"/>
                  <a:gd name="T3" fmla="*/ 10 h 190"/>
                  <a:gd name="T4" fmla="*/ 14 w 142"/>
                  <a:gd name="T5" fmla="*/ 10 h 190"/>
                  <a:gd name="T6" fmla="*/ 20 w 142"/>
                  <a:gd name="T7" fmla="*/ 10 h 190"/>
                  <a:gd name="T8" fmla="*/ 21 w 142"/>
                  <a:gd name="T9" fmla="*/ 10 h 190"/>
                  <a:gd name="T10" fmla="*/ 26 w 142"/>
                  <a:gd name="T11" fmla="*/ 10 h 190"/>
                  <a:gd name="T12" fmla="*/ 32 w 142"/>
                  <a:gd name="T13" fmla="*/ 0 h 190"/>
                  <a:gd name="T14" fmla="*/ 33 w 142"/>
                  <a:gd name="T15" fmla="*/ 6 h 190"/>
                  <a:gd name="T16" fmla="*/ 20 w 142"/>
                  <a:gd name="T17" fmla="*/ 19 h 190"/>
                  <a:gd name="T18" fmla="*/ 5 w 142"/>
                  <a:gd name="T19" fmla="*/ 29 h 190"/>
                  <a:gd name="T20" fmla="*/ 4 w 142"/>
                  <a:gd name="T21" fmla="*/ 30 h 190"/>
                  <a:gd name="T22" fmla="*/ 0 w 142"/>
                  <a:gd name="T23" fmla="*/ 28 h 190"/>
                  <a:gd name="T24" fmla="*/ 11 w 142"/>
                  <a:gd name="T25" fmla="*/ 24 h 190"/>
                  <a:gd name="T26" fmla="*/ 8 w 142"/>
                  <a:gd name="T27" fmla="*/ 22 h 190"/>
                  <a:gd name="T28" fmla="*/ 12 w 142"/>
                  <a:gd name="T29" fmla="*/ 14 h 190"/>
                  <a:gd name="T30" fmla="*/ 9 w 142"/>
                  <a:gd name="T31" fmla="*/ 1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90"/>
                  <a:gd name="T50" fmla="*/ 142 w 142"/>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90">
                    <a:moveTo>
                      <a:pt x="34" y="75"/>
                    </a:moveTo>
                    <a:lnTo>
                      <a:pt x="30" y="71"/>
                    </a:lnTo>
                    <a:lnTo>
                      <a:pt x="60" y="59"/>
                    </a:lnTo>
                    <a:lnTo>
                      <a:pt x="86" y="23"/>
                    </a:lnTo>
                    <a:lnTo>
                      <a:pt x="90" y="35"/>
                    </a:lnTo>
                    <a:lnTo>
                      <a:pt x="106" y="35"/>
                    </a:lnTo>
                    <a:lnTo>
                      <a:pt x="136" y="0"/>
                    </a:lnTo>
                    <a:lnTo>
                      <a:pt x="142" y="6"/>
                    </a:lnTo>
                    <a:lnTo>
                      <a:pt x="84" y="115"/>
                    </a:lnTo>
                    <a:lnTo>
                      <a:pt x="21" y="181"/>
                    </a:lnTo>
                    <a:lnTo>
                      <a:pt x="5" y="190"/>
                    </a:lnTo>
                    <a:lnTo>
                      <a:pt x="0" y="178"/>
                    </a:lnTo>
                    <a:lnTo>
                      <a:pt x="46" y="142"/>
                    </a:lnTo>
                    <a:lnTo>
                      <a:pt x="30" y="129"/>
                    </a:lnTo>
                    <a:lnTo>
                      <a:pt x="52" y="84"/>
                    </a:lnTo>
                    <a:lnTo>
                      <a:pt x="34" y="75"/>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4">
                <a:extLst>
                  <a:ext uri="{FF2B5EF4-FFF2-40B4-BE49-F238E27FC236}">
                    <a16:creationId xmlns:a16="http://schemas.microsoft.com/office/drawing/2014/main" id="{8A5CE546-2FB3-4927-AC65-B442A83126A0}"/>
                  </a:ext>
                </a:extLst>
              </p:cNvPr>
              <p:cNvSpPr>
                <a:spLocks noChangeArrowheads="1"/>
              </p:cNvSpPr>
              <p:nvPr/>
            </p:nvSpPr>
            <p:spPr bwMode="auto">
              <a:xfrm>
                <a:off x="2496" y="3125"/>
                <a:ext cx="391" cy="351"/>
              </a:xfrm>
              <a:custGeom>
                <a:avLst/>
                <a:gdLst>
                  <a:gd name="T0" fmla="*/ 104 w 444"/>
                  <a:gd name="T1" fmla="*/ 62 h 368"/>
                  <a:gd name="T2" fmla="*/ 41 w 444"/>
                  <a:gd name="T3" fmla="*/ 62 h 368"/>
                  <a:gd name="T4" fmla="*/ 26 w 444"/>
                  <a:gd name="T5" fmla="*/ 54 h 368"/>
                  <a:gd name="T6" fmla="*/ 20 w 444"/>
                  <a:gd name="T7" fmla="*/ 54 h 368"/>
                  <a:gd name="T8" fmla="*/ 17 w 444"/>
                  <a:gd name="T9" fmla="*/ 57 h 368"/>
                  <a:gd name="T10" fmla="*/ 4 w 444"/>
                  <a:gd name="T11" fmla="*/ 38 h 368"/>
                  <a:gd name="T12" fmla="*/ 0 w 444"/>
                  <a:gd name="T13" fmla="*/ 17 h 368"/>
                  <a:gd name="T14" fmla="*/ 20 w 444"/>
                  <a:gd name="T15" fmla="*/ 18 h 368"/>
                  <a:gd name="T16" fmla="*/ 20 w 444"/>
                  <a:gd name="T17" fmla="*/ 10 h 368"/>
                  <a:gd name="T18" fmla="*/ 30 w 444"/>
                  <a:gd name="T19" fmla="*/ 10 h 368"/>
                  <a:gd name="T20" fmla="*/ 30 w 444"/>
                  <a:gd name="T21" fmla="*/ 2 h 368"/>
                  <a:gd name="T22" fmla="*/ 62 w 444"/>
                  <a:gd name="T23" fmla="*/ 0 h 368"/>
                  <a:gd name="T24" fmla="*/ 62 w 444"/>
                  <a:gd name="T25" fmla="*/ 24 h 368"/>
                  <a:gd name="T26" fmla="*/ 104 w 444"/>
                  <a:gd name="T27" fmla="*/ 24 h 368"/>
                  <a:gd name="T28" fmla="*/ 104 w 444"/>
                  <a:gd name="T29" fmla="*/ 48 h 368"/>
                  <a:gd name="T30" fmla="*/ 104 w 444"/>
                  <a:gd name="T31" fmla="*/ 62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4"/>
                  <a:gd name="T49" fmla="*/ 0 h 368"/>
                  <a:gd name="T50" fmla="*/ 444 w 444"/>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4" h="368">
                    <a:moveTo>
                      <a:pt x="444" y="367"/>
                    </a:moveTo>
                    <a:lnTo>
                      <a:pt x="172" y="368"/>
                    </a:lnTo>
                    <a:lnTo>
                      <a:pt x="111" y="323"/>
                    </a:lnTo>
                    <a:lnTo>
                      <a:pt x="89" y="322"/>
                    </a:lnTo>
                    <a:lnTo>
                      <a:pt x="71" y="342"/>
                    </a:lnTo>
                    <a:lnTo>
                      <a:pt x="20" y="221"/>
                    </a:lnTo>
                    <a:lnTo>
                      <a:pt x="0" y="96"/>
                    </a:lnTo>
                    <a:lnTo>
                      <a:pt x="86" y="103"/>
                    </a:lnTo>
                    <a:lnTo>
                      <a:pt x="85" y="49"/>
                    </a:lnTo>
                    <a:lnTo>
                      <a:pt x="130" y="48"/>
                    </a:lnTo>
                    <a:lnTo>
                      <a:pt x="129" y="2"/>
                    </a:lnTo>
                    <a:lnTo>
                      <a:pt x="262" y="0"/>
                    </a:lnTo>
                    <a:lnTo>
                      <a:pt x="263" y="136"/>
                    </a:lnTo>
                    <a:lnTo>
                      <a:pt x="441" y="133"/>
                    </a:lnTo>
                    <a:lnTo>
                      <a:pt x="444" y="277"/>
                    </a:lnTo>
                    <a:lnTo>
                      <a:pt x="444" y="36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5">
                <a:extLst>
                  <a:ext uri="{FF2B5EF4-FFF2-40B4-BE49-F238E27FC236}">
                    <a16:creationId xmlns:a16="http://schemas.microsoft.com/office/drawing/2014/main" id="{3A4177F0-0B70-4A05-9450-0F374823A78E}"/>
                  </a:ext>
                </a:extLst>
              </p:cNvPr>
              <p:cNvSpPr>
                <a:spLocks noChangeArrowheads="1"/>
              </p:cNvSpPr>
              <p:nvPr/>
            </p:nvSpPr>
            <p:spPr bwMode="auto">
              <a:xfrm>
                <a:off x="2609" y="2992"/>
                <a:ext cx="275" cy="263"/>
              </a:xfrm>
              <a:custGeom>
                <a:avLst/>
                <a:gdLst>
                  <a:gd name="T0" fmla="*/ 67 w 313"/>
                  <a:gd name="T1" fmla="*/ 45 h 275"/>
                  <a:gd name="T2" fmla="*/ 67 w 313"/>
                  <a:gd name="T3" fmla="*/ 51 h 275"/>
                  <a:gd name="T4" fmla="*/ 28 w 313"/>
                  <a:gd name="T5" fmla="*/ 51 h 275"/>
                  <a:gd name="T6" fmla="*/ 28 w 313"/>
                  <a:gd name="T7" fmla="*/ 27 h 275"/>
                  <a:gd name="T8" fmla="*/ 1 w 313"/>
                  <a:gd name="T9" fmla="*/ 28 h 275"/>
                  <a:gd name="T10" fmla="*/ 0 w 313"/>
                  <a:gd name="T11" fmla="*/ 8 h 275"/>
                  <a:gd name="T12" fmla="*/ 61 w 313"/>
                  <a:gd name="T13" fmla="*/ 9 h 275"/>
                  <a:gd name="T14" fmla="*/ 61 w 313"/>
                  <a:gd name="T15" fmla="*/ 0 h 275"/>
                  <a:gd name="T16" fmla="*/ 67 w 313"/>
                  <a:gd name="T17" fmla="*/ 11 h 275"/>
                  <a:gd name="T18" fmla="*/ 67 w 313"/>
                  <a:gd name="T19" fmla="*/ 45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275"/>
                  <a:gd name="T32" fmla="*/ 313 w 313"/>
                  <a:gd name="T33" fmla="*/ 275 h 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275">
                    <a:moveTo>
                      <a:pt x="312" y="233"/>
                    </a:moveTo>
                    <a:lnTo>
                      <a:pt x="313" y="272"/>
                    </a:lnTo>
                    <a:lnTo>
                      <a:pt x="135" y="275"/>
                    </a:lnTo>
                    <a:lnTo>
                      <a:pt x="134" y="139"/>
                    </a:lnTo>
                    <a:lnTo>
                      <a:pt x="1" y="141"/>
                    </a:lnTo>
                    <a:lnTo>
                      <a:pt x="0" y="8"/>
                    </a:lnTo>
                    <a:lnTo>
                      <a:pt x="283" y="9"/>
                    </a:lnTo>
                    <a:lnTo>
                      <a:pt x="285" y="0"/>
                    </a:lnTo>
                    <a:lnTo>
                      <a:pt x="311" y="20"/>
                    </a:lnTo>
                    <a:lnTo>
                      <a:pt x="312" y="23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E2EFAED9-704E-430A-BC14-E60A1D73957D}"/>
                  </a:ext>
                </a:extLst>
              </p:cNvPr>
              <p:cNvSpPr>
                <a:spLocks noChangeArrowheads="1"/>
              </p:cNvSpPr>
              <p:nvPr/>
            </p:nvSpPr>
            <p:spPr bwMode="auto">
              <a:xfrm>
                <a:off x="2572" y="2005"/>
                <a:ext cx="318" cy="215"/>
              </a:xfrm>
              <a:custGeom>
                <a:avLst/>
                <a:gdLst>
                  <a:gd name="T0" fmla="*/ 77 w 362"/>
                  <a:gd name="T1" fmla="*/ 34 h 226"/>
                  <a:gd name="T2" fmla="*/ 0 w 362"/>
                  <a:gd name="T3" fmla="*/ 34 h 226"/>
                  <a:gd name="T4" fmla="*/ 0 w 362"/>
                  <a:gd name="T5" fmla="*/ 18 h 226"/>
                  <a:gd name="T6" fmla="*/ 4 w 362"/>
                  <a:gd name="T7" fmla="*/ 0 h 226"/>
                  <a:gd name="T8" fmla="*/ 24 w 362"/>
                  <a:gd name="T9" fmla="*/ 0 h 226"/>
                  <a:gd name="T10" fmla="*/ 22 w 362"/>
                  <a:gd name="T11" fmla="*/ 10 h 226"/>
                  <a:gd name="T12" fmla="*/ 19 w 362"/>
                  <a:gd name="T13" fmla="*/ 10 h 226"/>
                  <a:gd name="T14" fmla="*/ 19 w 362"/>
                  <a:gd name="T15" fmla="*/ 10 h 226"/>
                  <a:gd name="T16" fmla="*/ 32 w 362"/>
                  <a:gd name="T17" fmla="*/ 11 h 226"/>
                  <a:gd name="T18" fmla="*/ 32 w 362"/>
                  <a:gd name="T19" fmla="*/ 14 h 226"/>
                  <a:gd name="T20" fmla="*/ 66 w 362"/>
                  <a:gd name="T21" fmla="*/ 13 h 226"/>
                  <a:gd name="T22" fmla="*/ 67 w 362"/>
                  <a:gd name="T23" fmla="*/ 13 h 226"/>
                  <a:gd name="T24" fmla="*/ 71 w 362"/>
                  <a:gd name="T25" fmla="*/ 18 h 226"/>
                  <a:gd name="T26" fmla="*/ 69 w 362"/>
                  <a:gd name="T27" fmla="*/ 21 h 226"/>
                  <a:gd name="T28" fmla="*/ 76 w 362"/>
                  <a:gd name="T29" fmla="*/ 23 h 226"/>
                  <a:gd name="T30" fmla="*/ 76 w 362"/>
                  <a:gd name="T31" fmla="*/ 25 h 226"/>
                  <a:gd name="T32" fmla="*/ 74 w 362"/>
                  <a:gd name="T33" fmla="*/ 28 h 226"/>
                  <a:gd name="T34" fmla="*/ 76 w 362"/>
                  <a:gd name="T35" fmla="*/ 31 h 226"/>
                  <a:gd name="T36" fmla="*/ 77 w 362"/>
                  <a:gd name="T37" fmla="*/ 34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2"/>
                  <a:gd name="T58" fmla="*/ 0 h 226"/>
                  <a:gd name="T59" fmla="*/ 362 w 362"/>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2" h="226">
                    <a:moveTo>
                      <a:pt x="362" y="226"/>
                    </a:moveTo>
                    <a:lnTo>
                      <a:pt x="0" y="226"/>
                    </a:lnTo>
                    <a:lnTo>
                      <a:pt x="0" y="112"/>
                    </a:lnTo>
                    <a:lnTo>
                      <a:pt x="5" y="0"/>
                    </a:lnTo>
                    <a:lnTo>
                      <a:pt x="111" y="0"/>
                    </a:lnTo>
                    <a:lnTo>
                      <a:pt x="107" y="26"/>
                    </a:lnTo>
                    <a:lnTo>
                      <a:pt x="90" y="37"/>
                    </a:lnTo>
                    <a:lnTo>
                      <a:pt x="90" y="75"/>
                    </a:lnTo>
                    <a:lnTo>
                      <a:pt x="150" y="76"/>
                    </a:lnTo>
                    <a:lnTo>
                      <a:pt x="150" y="90"/>
                    </a:lnTo>
                    <a:lnTo>
                      <a:pt x="305" y="89"/>
                    </a:lnTo>
                    <a:lnTo>
                      <a:pt x="314" y="89"/>
                    </a:lnTo>
                    <a:lnTo>
                      <a:pt x="332" y="114"/>
                    </a:lnTo>
                    <a:lnTo>
                      <a:pt x="327" y="129"/>
                    </a:lnTo>
                    <a:lnTo>
                      <a:pt x="354" y="145"/>
                    </a:lnTo>
                    <a:lnTo>
                      <a:pt x="358" y="163"/>
                    </a:lnTo>
                    <a:lnTo>
                      <a:pt x="345" y="182"/>
                    </a:lnTo>
                    <a:lnTo>
                      <a:pt x="355" y="209"/>
                    </a:lnTo>
                    <a:lnTo>
                      <a:pt x="362"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a:extLst>
                  <a:ext uri="{FF2B5EF4-FFF2-40B4-BE49-F238E27FC236}">
                    <a16:creationId xmlns:a16="http://schemas.microsoft.com/office/drawing/2014/main" id="{1C5F3A09-C858-43CA-92DD-E5830B2940CE}"/>
                  </a:ext>
                </a:extLst>
              </p:cNvPr>
              <p:cNvSpPr>
                <a:spLocks noChangeArrowheads="1"/>
              </p:cNvSpPr>
              <p:nvPr/>
            </p:nvSpPr>
            <p:spPr bwMode="auto">
              <a:xfrm>
                <a:off x="2415" y="1116"/>
                <a:ext cx="269" cy="237"/>
              </a:xfrm>
              <a:custGeom>
                <a:avLst/>
                <a:gdLst>
                  <a:gd name="T0" fmla="*/ 33 w 307"/>
                  <a:gd name="T1" fmla="*/ 44 h 248"/>
                  <a:gd name="T2" fmla="*/ 33 w 307"/>
                  <a:gd name="T3" fmla="*/ 36 h 248"/>
                  <a:gd name="T4" fmla="*/ 0 w 307"/>
                  <a:gd name="T5" fmla="*/ 38 h 248"/>
                  <a:gd name="T6" fmla="*/ 0 w 307"/>
                  <a:gd name="T7" fmla="*/ 29 h 248"/>
                  <a:gd name="T8" fmla="*/ 21 w 307"/>
                  <a:gd name="T9" fmla="*/ 11 h 248"/>
                  <a:gd name="T10" fmla="*/ 30 w 307"/>
                  <a:gd name="T11" fmla="*/ 8 h 248"/>
                  <a:gd name="T12" fmla="*/ 34 w 307"/>
                  <a:gd name="T13" fmla="*/ 11 h 248"/>
                  <a:gd name="T14" fmla="*/ 39 w 307"/>
                  <a:gd name="T15" fmla="*/ 0 h 248"/>
                  <a:gd name="T16" fmla="*/ 46 w 307"/>
                  <a:gd name="T17" fmla="*/ 11 h 248"/>
                  <a:gd name="T18" fmla="*/ 49 w 307"/>
                  <a:gd name="T19" fmla="*/ 11 h 248"/>
                  <a:gd name="T20" fmla="*/ 53 w 307"/>
                  <a:gd name="T21" fmla="*/ 11 h 248"/>
                  <a:gd name="T22" fmla="*/ 57 w 307"/>
                  <a:gd name="T23" fmla="*/ 11 h 248"/>
                  <a:gd name="T24" fmla="*/ 57 w 307"/>
                  <a:gd name="T25" fmla="*/ 18 h 248"/>
                  <a:gd name="T26" fmla="*/ 60 w 307"/>
                  <a:gd name="T27" fmla="*/ 18 h 248"/>
                  <a:gd name="T28" fmla="*/ 57 w 307"/>
                  <a:gd name="T29" fmla="*/ 20 h 248"/>
                  <a:gd name="T30" fmla="*/ 59 w 307"/>
                  <a:gd name="T31" fmla="*/ 30 h 248"/>
                  <a:gd name="T32" fmla="*/ 53 w 307"/>
                  <a:gd name="T33" fmla="*/ 30 h 248"/>
                  <a:gd name="T34" fmla="*/ 54 w 307"/>
                  <a:gd name="T35" fmla="*/ 44 h 248"/>
                  <a:gd name="T36" fmla="*/ 34 w 307"/>
                  <a:gd name="T37" fmla="*/ 44 h 248"/>
                  <a:gd name="T38" fmla="*/ 33 w 307"/>
                  <a:gd name="T39" fmla="*/ 44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7"/>
                  <a:gd name="T61" fmla="*/ 0 h 248"/>
                  <a:gd name="T62" fmla="*/ 307 w 307"/>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7" h="248">
                    <a:moveTo>
                      <a:pt x="169" y="240"/>
                    </a:moveTo>
                    <a:lnTo>
                      <a:pt x="169" y="204"/>
                    </a:lnTo>
                    <a:lnTo>
                      <a:pt x="0" y="206"/>
                    </a:lnTo>
                    <a:lnTo>
                      <a:pt x="0" y="162"/>
                    </a:lnTo>
                    <a:lnTo>
                      <a:pt x="107" y="57"/>
                    </a:lnTo>
                    <a:lnTo>
                      <a:pt x="150" y="8"/>
                    </a:lnTo>
                    <a:lnTo>
                      <a:pt x="174" y="16"/>
                    </a:lnTo>
                    <a:lnTo>
                      <a:pt x="194" y="0"/>
                    </a:lnTo>
                    <a:lnTo>
                      <a:pt x="232" y="32"/>
                    </a:lnTo>
                    <a:lnTo>
                      <a:pt x="251" y="11"/>
                    </a:lnTo>
                    <a:lnTo>
                      <a:pt x="278" y="40"/>
                    </a:lnTo>
                    <a:lnTo>
                      <a:pt x="292" y="54"/>
                    </a:lnTo>
                    <a:lnTo>
                      <a:pt x="295" y="94"/>
                    </a:lnTo>
                    <a:lnTo>
                      <a:pt x="307" y="95"/>
                    </a:lnTo>
                    <a:lnTo>
                      <a:pt x="298" y="111"/>
                    </a:lnTo>
                    <a:lnTo>
                      <a:pt x="305" y="172"/>
                    </a:lnTo>
                    <a:lnTo>
                      <a:pt x="279" y="172"/>
                    </a:lnTo>
                    <a:lnTo>
                      <a:pt x="281" y="248"/>
                    </a:lnTo>
                    <a:lnTo>
                      <a:pt x="176" y="240"/>
                    </a:lnTo>
                    <a:lnTo>
                      <a:pt x="169" y="24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8">
                <a:extLst>
                  <a:ext uri="{FF2B5EF4-FFF2-40B4-BE49-F238E27FC236}">
                    <a16:creationId xmlns:a16="http://schemas.microsoft.com/office/drawing/2014/main" id="{6CAD28B3-2BD1-429D-B0E6-9066E745B79A}"/>
                  </a:ext>
                </a:extLst>
              </p:cNvPr>
              <p:cNvSpPr>
                <a:spLocks noChangeArrowheads="1"/>
              </p:cNvSpPr>
              <p:nvPr/>
            </p:nvSpPr>
            <p:spPr bwMode="auto">
              <a:xfrm>
                <a:off x="2171" y="1434"/>
                <a:ext cx="244" cy="258"/>
              </a:xfrm>
              <a:custGeom>
                <a:avLst/>
                <a:gdLst>
                  <a:gd name="T0" fmla="*/ 65 w 277"/>
                  <a:gd name="T1" fmla="*/ 45 h 270"/>
                  <a:gd name="T2" fmla="*/ 64 w 277"/>
                  <a:gd name="T3" fmla="*/ 48 h 270"/>
                  <a:gd name="T4" fmla="*/ 55 w 277"/>
                  <a:gd name="T5" fmla="*/ 49 h 270"/>
                  <a:gd name="T6" fmla="*/ 48 w 277"/>
                  <a:gd name="T7" fmla="*/ 48 h 270"/>
                  <a:gd name="T8" fmla="*/ 48 w 277"/>
                  <a:gd name="T9" fmla="*/ 46 h 270"/>
                  <a:gd name="T10" fmla="*/ 50 w 277"/>
                  <a:gd name="T11" fmla="*/ 46 h 270"/>
                  <a:gd name="T12" fmla="*/ 48 w 277"/>
                  <a:gd name="T13" fmla="*/ 44 h 270"/>
                  <a:gd name="T14" fmla="*/ 26 w 277"/>
                  <a:gd name="T15" fmla="*/ 44 h 270"/>
                  <a:gd name="T16" fmla="*/ 11 w 277"/>
                  <a:gd name="T17" fmla="*/ 44 h 270"/>
                  <a:gd name="T18" fmla="*/ 11 w 277"/>
                  <a:gd name="T19" fmla="*/ 38 h 270"/>
                  <a:gd name="T20" fmla="*/ 1 w 277"/>
                  <a:gd name="T21" fmla="*/ 38 h 270"/>
                  <a:gd name="T22" fmla="*/ 1 w 277"/>
                  <a:gd name="T23" fmla="*/ 34 h 270"/>
                  <a:gd name="T24" fmla="*/ 0 w 277"/>
                  <a:gd name="T25" fmla="*/ 11 h 270"/>
                  <a:gd name="T26" fmla="*/ 4 w 277"/>
                  <a:gd name="T27" fmla="*/ 11 h 270"/>
                  <a:gd name="T28" fmla="*/ 14 w 277"/>
                  <a:gd name="T29" fmla="*/ 0 h 270"/>
                  <a:gd name="T30" fmla="*/ 26 w 277"/>
                  <a:gd name="T31" fmla="*/ 9 h 270"/>
                  <a:gd name="T32" fmla="*/ 29 w 277"/>
                  <a:gd name="T33" fmla="*/ 11 h 270"/>
                  <a:gd name="T34" fmla="*/ 41 w 277"/>
                  <a:gd name="T35" fmla="*/ 11 h 270"/>
                  <a:gd name="T36" fmla="*/ 56 w 277"/>
                  <a:gd name="T37" fmla="*/ 11 h 270"/>
                  <a:gd name="T38" fmla="*/ 65 w 277"/>
                  <a:gd name="T39" fmla="*/ 21 h 270"/>
                  <a:gd name="T40" fmla="*/ 65 w 277"/>
                  <a:gd name="T41" fmla="*/ 22 h 270"/>
                  <a:gd name="T42" fmla="*/ 65 w 277"/>
                  <a:gd name="T43" fmla="*/ 45 h 2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70"/>
                  <a:gd name="T68" fmla="*/ 277 w 277"/>
                  <a:gd name="T69" fmla="*/ 270 h 2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70">
                    <a:moveTo>
                      <a:pt x="276" y="243"/>
                    </a:moveTo>
                    <a:lnTo>
                      <a:pt x="274" y="258"/>
                    </a:lnTo>
                    <a:lnTo>
                      <a:pt x="232" y="270"/>
                    </a:lnTo>
                    <a:lnTo>
                      <a:pt x="203" y="263"/>
                    </a:lnTo>
                    <a:lnTo>
                      <a:pt x="202" y="245"/>
                    </a:lnTo>
                    <a:lnTo>
                      <a:pt x="214" y="250"/>
                    </a:lnTo>
                    <a:lnTo>
                      <a:pt x="203" y="236"/>
                    </a:lnTo>
                    <a:lnTo>
                      <a:pt x="114" y="235"/>
                    </a:lnTo>
                    <a:lnTo>
                      <a:pt x="46" y="238"/>
                    </a:lnTo>
                    <a:lnTo>
                      <a:pt x="46" y="208"/>
                    </a:lnTo>
                    <a:lnTo>
                      <a:pt x="1" y="209"/>
                    </a:lnTo>
                    <a:lnTo>
                      <a:pt x="1" y="194"/>
                    </a:lnTo>
                    <a:lnTo>
                      <a:pt x="0" y="57"/>
                    </a:lnTo>
                    <a:lnTo>
                      <a:pt x="4" y="59"/>
                    </a:lnTo>
                    <a:lnTo>
                      <a:pt x="58" y="0"/>
                    </a:lnTo>
                    <a:lnTo>
                      <a:pt x="109" y="9"/>
                    </a:lnTo>
                    <a:lnTo>
                      <a:pt x="118" y="27"/>
                    </a:lnTo>
                    <a:lnTo>
                      <a:pt x="171" y="50"/>
                    </a:lnTo>
                    <a:lnTo>
                      <a:pt x="239" y="54"/>
                    </a:lnTo>
                    <a:lnTo>
                      <a:pt x="277" y="108"/>
                    </a:lnTo>
                    <a:lnTo>
                      <a:pt x="275" y="115"/>
                    </a:lnTo>
                    <a:lnTo>
                      <a:pt x="276" y="2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9">
                <a:extLst>
                  <a:ext uri="{FF2B5EF4-FFF2-40B4-BE49-F238E27FC236}">
                    <a16:creationId xmlns:a16="http://schemas.microsoft.com/office/drawing/2014/main" id="{36B95CDB-35B1-4E69-8FCD-017CD01F93A0}"/>
                  </a:ext>
                </a:extLst>
              </p:cNvPr>
              <p:cNvSpPr>
                <a:spLocks noChangeArrowheads="1"/>
              </p:cNvSpPr>
              <p:nvPr/>
            </p:nvSpPr>
            <p:spPr bwMode="auto">
              <a:xfrm>
                <a:off x="2250" y="1117"/>
                <a:ext cx="164" cy="221"/>
              </a:xfrm>
              <a:custGeom>
                <a:avLst/>
                <a:gdLst>
                  <a:gd name="T0" fmla="*/ 30 w 187"/>
                  <a:gd name="T1" fmla="*/ 44 h 231"/>
                  <a:gd name="T2" fmla="*/ 1 w 187"/>
                  <a:gd name="T3" fmla="*/ 45 h 231"/>
                  <a:gd name="T4" fmla="*/ 0 w 187"/>
                  <a:gd name="T5" fmla="*/ 0 h 231"/>
                  <a:gd name="T6" fmla="*/ 4 w 187"/>
                  <a:gd name="T7" fmla="*/ 1 h 231"/>
                  <a:gd name="T8" fmla="*/ 22 w 187"/>
                  <a:gd name="T9" fmla="*/ 8 h 231"/>
                  <a:gd name="T10" fmla="*/ 20 w 187"/>
                  <a:gd name="T11" fmla="*/ 11 h 231"/>
                  <a:gd name="T12" fmla="*/ 24 w 187"/>
                  <a:gd name="T13" fmla="*/ 11 h 231"/>
                  <a:gd name="T14" fmla="*/ 25 w 187"/>
                  <a:gd name="T15" fmla="*/ 22 h 231"/>
                  <a:gd name="T16" fmla="*/ 39 w 187"/>
                  <a:gd name="T17" fmla="*/ 24 h 231"/>
                  <a:gd name="T18" fmla="*/ 39 w 187"/>
                  <a:gd name="T19" fmla="*/ 31 h 231"/>
                  <a:gd name="T20" fmla="*/ 39 w 187"/>
                  <a:gd name="T21" fmla="*/ 39 h 231"/>
                  <a:gd name="T22" fmla="*/ 39 w 187"/>
                  <a:gd name="T23" fmla="*/ 44 h 231"/>
                  <a:gd name="T24" fmla="*/ 30 w 187"/>
                  <a:gd name="T25" fmla="*/ 44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31"/>
                  <a:gd name="T41" fmla="*/ 187 w 187"/>
                  <a:gd name="T42" fmla="*/ 231 h 2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31">
                    <a:moveTo>
                      <a:pt x="144" y="228"/>
                    </a:moveTo>
                    <a:lnTo>
                      <a:pt x="1" y="231"/>
                    </a:lnTo>
                    <a:lnTo>
                      <a:pt x="0" y="0"/>
                    </a:lnTo>
                    <a:lnTo>
                      <a:pt x="19" y="1"/>
                    </a:lnTo>
                    <a:lnTo>
                      <a:pt x="108" y="8"/>
                    </a:lnTo>
                    <a:lnTo>
                      <a:pt x="100" y="24"/>
                    </a:lnTo>
                    <a:lnTo>
                      <a:pt x="118" y="51"/>
                    </a:lnTo>
                    <a:lnTo>
                      <a:pt x="123" y="107"/>
                    </a:lnTo>
                    <a:lnTo>
                      <a:pt x="187" y="114"/>
                    </a:lnTo>
                    <a:lnTo>
                      <a:pt x="187" y="161"/>
                    </a:lnTo>
                    <a:lnTo>
                      <a:pt x="187" y="205"/>
                    </a:lnTo>
                    <a:lnTo>
                      <a:pt x="187" y="228"/>
                    </a:lnTo>
                    <a:lnTo>
                      <a:pt x="144"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0">
                <a:extLst>
                  <a:ext uri="{FF2B5EF4-FFF2-40B4-BE49-F238E27FC236}">
                    <a16:creationId xmlns:a16="http://schemas.microsoft.com/office/drawing/2014/main" id="{ACD01D4A-A78A-424D-89CA-B36B5E63F30E}"/>
                  </a:ext>
                </a:extLst>
              </p:cNvPr>
              <p:cNvSpPr>
                <a:spLocks noChangeArrowheads="1"/>
              </p:cNvSpPr>
              <p:nvPr/>
            </p:nvSpPr>
            <p:spPr bwMode="auto">
              <a:xfrm>
                <a:off x="831" y="1125"/>
                <a:ext cx="245" cy="317"/>
              </a:xfrm>
              <a:custGeom>
                <a:avLst/>
                <a:gdLst>
                  <a:gd name="T0" fmla="*/ 60 w 279"/>
                  <a:gd name="T1" fmla="*/ 32 h 332"/>
                  <a:gd name="T2" fmla="*/ 60 w 279"/>
                  <a:gd name="T3" fmla="*/ 58 h 332"/>
                  <a:gd name="T4" fmla="*/ 47 w 279"/>
                  <a:gd name="T5" fmla="*/ 54 h 332"/>
                  <a:gd name="T6" fmla="*/ 36 w 279"/>
                  <a:gd name="T7" fmla="*/ 45 h 332"/>
                  <a:gd name="T8" fmla="*/ 0 w 279"/>
                  <a:gd name="T9" fmla="*/ 28 h 332"/>
                  <a:gd name="T10" fmla="*/ 4 w 279"/>
                  <a:gd name="T11" fmla="*/ 18 h 332"/>
                  <a:gd name="T12" fmla="*/ 11 w 279"/>
                  <a:gd name="T13" fmla="*/ 15 h 332"/>
                  <a:gd name="T14" fmla="*/ 14 w 279"/>
                  <a:gd name="T15" fmla="*/ 11 h 332"/>
                  <a:gd name="T16" fmla="*/ 50 w 279"/>
                  <a:gd name="T17" fmla="*/ 11 h 332"/>
                  <a:gd name="T18" fmla="*/ 50 w 279"/>
                  <a:gd name="T19" fmla="*/ 0 h 332"/>
                  <a:gd name="T20" fmla="*/ 54 w 279"/>
                  <a:gd name="T21" fmla="*/ 0 h 332"/>
                  <a:gd name="T22" fmla="*/ 60 w 279"/>
                  <a:gd name="T23" fmla="*/ 1 h 332"/>
                  <a:gd name="T24" fmla="*/ 60 w 279"/>
                  <a:gd name="T25" fmla="*/ 32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332"/>
                  <a:gd name="T41" fmla="*/ 279 w 279"/>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332">
                    <a:moveTo>
                      <a:pt x="277" y="190"/>
                    </a:moveTo>
                    <a:lnTo>
                      <a:pt x="278" y="332"/>
                    </a:lnTo>
                    <a:lnTo>
                      <a:pt x="222" y="308"/>
                    </a:lnTo>
                    <a:lnTo>
                      <a:pt x="173" y="255"/>
                    </a:lnTo>
                    <a:lnTo>
                      <a:pt x="0" y="154"/>
                    </a:lnTo>
                    <a:lnTo>
                      <a:pt x="2" y="92"/>
                    </a:lnTo>
                    <a:lnTo>
                      <a:pt x="52" y="81"/>
                    </a:lnTo>
                    <a:lnTo>
                      <a:pt x="65" y="66"/>
                    </a:lnTo>
                    <a:lnTo>
                      <a:pt x="232" y="68"/>
                    </a:lnTo>
                    <a:lnTo>
                      <a:pt x="233" y="0"/>
                    </a:lnTo>
                    <a:lnTo>
                      <a:pt x="256" y="0"/>
                    </a:lnTo>
                    <a:lnTo>
                      <a:pt x="279" y="1"/>
                    </a:lnTo>
                    <a:lnTo>
                      <a:pt x="277"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1">
                <a:extLst>
                  <a:ext uri="{FF2B5EF4-FFF2-40B4-BE49-F238E27FC236}">
                    <a16:creationId xmlns:a16="http://schemas.microsoft.com/office/drawing/2014/main" id="{69CD333D-0B60-4DF7-9AED-B22EC92234B1}"/>
                  </a:ext>
                </a:extLst>
              </p:cNvPr>
              <p:cNvSpPr>
                <a:spLocks noChangeArrowheads="1"/>
              </p:cNvSpPr>
              <p:nvPr/>
            </p:nvSpPr>
            <p:spPr bwMode="auto">
              <a:xfrm>
                <a:off x="2266" y="1335"/>
                <a:ext cx="148" cy="203"/>
              </a:xfrm>
              <a:custGeom>
                <a:avLst/>
                <a:gdLst>
                  <a:gd name="T0" fmla="*/ 42 w 168"/>
                  <a:gd name="T1" fmla="*/ 42 h 212"/>
                  <a:gd name="T2" fmla="*/ 33 w 168"/>
                  <a:gd name="T3" fmla="*/ 31 h 212"/>
                  <a:gd name="T4" fmla="*/ 16 w 168"/>
                  <a:gd name="T5" fmla="*/ 31 h 212"/>
                  <a:gd name="T6" fmla="*/ 4 w 168"/>
                  <a:gd name="T7" fmla="*/ 27 h 212"/>
                  <a:gd name="T8" fmla="*/ 0 w 168"/>
                  <a:gd name="T9" fmla="*/ 24 h 212"/>
                  <a:gd name="T10" fmla="*/ 7 w 168"/>
                  <a:gd name="T11" fmla="*/ 23 h 212"/>
                  <a:gd name="T12" fmla="*/ 26 w 168"/>
                  <a:gd name="T13" fmla="*/ 11 h 212"/>
                  <a:gd name="T14" fmla="*/ 29 w 168"/>
                  <a:gd name="T15" fmla="*/ 0 h 212"/>
                  <a:gd name="T16" fmla="*/ 42 w 168"/>
                  <a:gd name="T17" fmla="*/ 0 h 212"/>
                  <a:gd name="T18" fmla="*/ 42 w 168"/>
                  <a:gd name="T19" fmla="*/ 4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212"/>
                  <a:gd name="T32" fmla="*/ 168 w 16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212">
                    <a:moveTo>
                      <a:pt x="168" y="212"/>
                    </a:moveTo>
                    <a:lnTo>
                      <a:pt x="130" y="158"/>
                    </a:lnTo>
                    <a:lnTo>
                      <a:pt x="62" y="154"/>
                    </a:lnTo>
                    <a:lnTo>
                      <a:pt x="9" y="131"/>
                    </a:lnTo>
                    <a:lnTo>
                      <a:pt x="0" y="113"/>
                    </a:lnTo>
                    <a:lnTo>
                      <a:pt x="27" y="108"/>
                    </a:lnTo>
                    <a:lnTo>
                      <a:pt x="107" y="39"/>
                    </a:lnTo>
                    <a:lnTo>
                      <a:pt x="125" y="0"/>
                    </a:lnTo>
                    <a:lnTo>
                      <a:pt x="168" y="0"/>
                    </a:lnTo>
                    <a:lnTo>
                      <a:pt x="168"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2">
                <a:extLst>
                  <a:ext uri="{FF2B5EF4-FFF2-40B4-BE49-F238E27FC236}">
                    <a16:creationId xmlns:a16="http://schemas.microsoft.com/office/drawing/2014/main" id="{653F0816-8FAE-4913-9696-9B58EB8E50D4}"/>
                  </a:ext>
                </a:extLst>
              </p:cNvPr>
              <p:cNvSpPr>
                <a:spLocks noChangeArrowheads="1"/>
              </p:cNvSpPr>
              <p:nvPr/>
            </p:nvSpPr>
            <p:spPr bwMode="auto">
              <a:xfrm>
                <a:off x="2848" y="2002"/>
                <a:ext cx="209" cy="478"/>
              </a:xfrm>
              <a:custGeom>
                <a:avLst/>
                <a:gdLst>
                  <a:gd name="T0" fmla="*/ 51 w 238"/>
                  <a:gd name="T1" fmla="*/ 88 h 500"/>
                  <a:gd name="T2" fmla="*/ 47 w 238"/>
                  <a:gd name="T3" fmla="*/ 88 h 500"/>
                  <a:gd name="T4" fmla="*/ 45 w 238"/>
                  <a:gd name="T5" fmla="*/ 91 h 500"/>
                  <a:gd name="T6" fmla="*/ 10 w 238"/>
                  <a:gd name="T7" fmla="*/ 91 h 500"/>
                  <a:gd name="T8" fmla="*/ 10 w 238"/>
                  <a:gd name="T9" fmla="*/ 42 h 500"/>
                  <a:gd name="T10" fmla="*/ 9 w 238"/>
                  <a:gd name="T11" fmla="*/ 39 h 500"/>
                  <a:gd name="T12" fmla="*/ 7 w 238"/>
                  <a:gd name="T13" fmla="*/ 33 h 500"/>
                  <a:gd name="T14" fmla="*/ 10 w 238"/>
                  <a:gd name="T15" fmla="*/ 31 h 500"/>
                  <a:gd name="T16" fmla="*/ 9 w 238"/>
                  <a:gd name="T17" fmla="*/ 28 h 500"/>
                  <a:gd name="T18" fmla="*/ 4 w 238"/>
                  <a:gd name="T19" fmla="*/ 26 h 500"/>
                  <a:gd name="T20" fmla="*/ 4 w 238"/>
                  <a:gd name="T21" fmla="*/ 23 h 500"/>
                  <a:gd name="T22" fmla="*/ 0 w 238"/>
                  <a:gd name="T23" fmla="*/ 18 h 500"/>
                  <a:gd name="T24" fmla="*/ 4 w 238"/>
                  <a:gd name="T25" fmla="*/ 18 h 500"/>
                  <a:gd name="T26" fmla="*/ 0 w 238"/>
                  <a:gd name="T27" fmla="*/ 0 h 500"/>
                  <a:gd name="T28" fmla="*/ 23 w 238"/>
                  <a:gd name="T29" fmla="*/ 0 h 500"/>
                  <a:gd name="T30" fmla="*/ 38 w 238"/>
                  <a:gd name="T31" fmla="*/ 20 h 500"/>
                  <a:gd name="T32" fmla="*/ 41 w 238"/>
                  <a:gd name="T33" fmla="*/ 31 h 500"/>
                  <a:gd name="T34" fmla="*/ 36 w 238"/>
                  <a:gd name="T35" fmla="*/ 36 h 500"/>
                  <a:gd name="T36" fmla="*/ 35 w 238"/>
                  <a:gd name="T37" fmla="*/ 43 h 500"/>
                  <a:gd name="T38" fmla="*/ 40 w 238"/>
                  <a:gd name="T39" fmla="*/ 67 h 500"/>
                  <a:gd name="T40" fmla="*/ 51 w 238"/>
                  <a:gd name="T41" fmla="*/ 88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500"/>
                  <a:gd name="T65" fmla="*/ 238 w 238"/>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500">
                    <a:moveTo>
                      <a:pt x="238" y="481"/>
                    </a:moveTo>
                    <a:lnTo>
                      <a:pt x="218" y="483"/>
                    </a:lnTo>
                    <a:lnTo>
                      <a:pt x="210" y="500"/>
                    </a:lnTo>
                    <a:lnTo>
                      <a:pt x="46" y="500"/>
                    </a:lnTo>
                    <a:lnTo>
                      <a:pt x="48" y="229"/>
                    </a:lnTo>
                    <a:lnTo>
                      <a:pt x="41" y="212"/>
                    </a:lnTo>
                    <a:lnTo>
                      <a:pt x="31" y="185"/>
                    </a:lnTo>
                    <a:lnTo>
                      <a:pt x="44" y="166"/>
                    </a:lnTo>
                    <a:lnTo>
                      <a:pt x="40" y="148"/>
                    </a:lnTo>
                    <a:lnTo>
                      <a:pt x="13" y="132"/>
                    </a:lnTo>
                    <a:lnTo>
                      <a:pt x="18" y="117"/>
                    </a:lnTo>
                    <a:lnTo>
                      <a:pt x="0" y="92"/>
                    </a:lnTo>
                    <a:lnTo>
                      <a:pt x="2" y="92"/>
                    </a:lnTo>
                    <a:lnTo>
                      <a:pt x="0" y="0"/>
                    </a:lnTo>
                    <a:lnTo>
                      <a:pt x="108" y="0"/>
                    </a:lnTo>
                    <a:lnTo>
                      <a:pt x="179" y="105"/>
                    </a:lnTo>
                    <a:lnTo>
                      <a:pt x="202" y="171"/>
                    </a:lnTo>
                    <a:lnTo>
                      <a:pt x="173" y="198"/>
                    </a:lnTo>
                    <a:lnTo>
                      <a:pt x="165" y="234"/>
                    </a:lnTo>
                    <a:lnTo>
                      <a:pt x="185" y="365"/>
                    </a:lnTo>
                    <a:lnTo>
                      <a:pt x="238" y="48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3">
                <a:extLst>
                  <a:ext uri="{FF2B5EF4-FFF2-40B4-BE49-F238E27FC236}">
                    <a16:creationId xmlns:a16="http://schemas.microsoft.com/office/drawing/2014/main" id="{263FBCAA-D9DA-4F2D-9D6D-D286C5F90F21}"/>
                  </a:ext>
                </a:extLst>
              </p:cNvPr>
              <p:cNvSpPr>
                <a:spLocks noChangeArrowheads="1"/>
              </p:cNvSpPr>
              <p:nvPr/>
            </p:nvSpPr>
            <p:spPr bwMode="auto">
              <a:xfrm>
                <a:off x="1075" y="1105"/>
                <a:ext cx="184" cy="202"/>
              </a:xfrm>
              <a:custGeom>
                <a:avLst/>
                <a:gdLst>
                  <a:gd name="T0" fmla="*/ 29 w 209"/>
                  <a:gd name="T1" fmla="*/ 41 h 211"/>
                  <a:gd name="T2" fmla="*/ 0 w 209"/>
                  <a:gd name="T3" fmla="*/ 41 h 211"/>
                  <a:gd name="T4" fmla="*/ 4 w 209"/>
                  <a:gd name="T5" fmla="*/ 11 h 211"/>
                  <a:gd name="T6" fmla="*/ 23 w 209"/>
                  <a:gd name="T7" fmla="*/ 11 h 211"/>
                  <a:gd name="T8" fmla="*/ 23 w 209"/>
                  <a:gd name="T9" fmla="*/ 0 h 211"/>
                  <a:gd name="T10" fmla="*/ 48 w 209"/>
                  <a:gd name="T11" fmla="*/ 1 h 211"/>
                  <a:gd name="T12" fmla="*/ 42 w 209"/>
                  <a:gd name="T13" fmla="*/ 11 h 211"/>
                  <a:gd name="T14" fmla="*/ 41 w 209"/>
                  <a:gd name="T15" fmla="*/ 16 h 211"/>
                  <a:gd name="T16" fmla="*/ 42 w 209"/>
                  <a:gd name="T17" fmla="*/ 17 h 211"/>
                  <a:gd name="T18" fmla="*/ 37 w 209"/>
                  <a:gd name="T19" fmla="*/ 20 h 211"/>
                  <a:gd name="T20" fmla="*/ 40 w 209"/>
                  <a:gd name="T21" fmla="*/ 24 h 211"/>
                  <a:gd name="T22" fmla="*/ 37 w 209"/>
                  <a:gd name="T23" fmla="*/ 25 h 211"/>
                  <a:gd name="T24" fmla="*/ 35 w 209"/>
                  <a:gd name="T25" fmla="*/ 34 h 211"/>
                  <a:gd name="T26" fmla="*/ 29 w 209"/>
                  <a:gd name="T27" fmla="*/ 39 h 211"/>
                  <a:gd name="T28" fmla="*/ 29 w 209"/>
                  <a:gd name="T29" fmla="*/ 41 h 2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11"/>
                  <a:gd name="T47" fmla="*/ 209 w 209"/>
                  <a:gd name="T48" fmla="*/ 211 h 2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11">
                    <a:moveTo>
                      <a:pt x="124" y="211"/>
                    </a:moveTo>
                    <a:lnTo>
                      <a:pt x="0" y="210"/>
                    </a:lnTo>
                    <a:lnTo>
                      <a:pt x="2" y="21"/>
                    </a:lnTo>
                    <a:lnTo>
                      <a:pt x="100" y="22"/>
                    </a:lnTo>
                    <a:lnTo>
                      <a:pt x="102" y="0"/>
                    </a:lnTo>
                    <a:lnTo>
                      <a:pt x="209" y="1"/>
                    </a:lnTo>
                    <a:lnTo>
                      <a:pt x="181" y="45"/>
                    </a:lnTo>
                    <a:lnTo>
                      <a:pt x="177" y="81"/>
                    </a:lnTo>
                    <a:lnTo>
                      <a:pt x="186" y="84"/>
                    </a:lnTo>
                    <a:lnTo>
                      <a:pt x="163" y="96"/>
                    </a:lnTo>
                    <a:lnTo>
                      <a:pt x="171" y="114"/>
                    </a:lnTo>
                    <a:lnTo>
                      <a:pt x="160" y="121"/>
                    </a:lnTo>
                    <a:lnTo>
                      <a:pt x="150" y="177"/>
                    </a:lnTo>
                    <a:lnTo>
                      <a:pt x="127" y="202"/>
                    </a:lnTo>
                    <a:lnTo>
                      <a:pt x="124" y="2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4">
                <a:extLst>
                  <a:ext uri="{FF2B5EF4-FFF2-40B4-BE49-F238E27FC236}">
                    <a16:creationId xmlns:a16="http://schemas.microsoft.com/office/drawing/2014/main" id="{1264EFFA-1682-4F34-9A10-3670DC159C0A}"/>
                  </a:ext>
                </a:extLst>
              </p:cNvPr>
              <p:cNvSpPr>
                <a:spLocks noChangeArrowheads="1"/>
              </p:cNvSpPr>
              <p:nvPr/>
            </p:nvSpPr>
            <p:spPr bwMode="auto">
              <a:xfrm>
                <a:off x="2284" y="2870"/>
                <a:ext cx="325" cy="130"/>
              </a:xfrm>
              <a:custGeom>
                <a:avLst/>
                <a:gdLst>
                  <a:gd name="T0" fmla="*/ 79 w 370"/>
                  <a:gd name="T1" fmla="*/ 26 h 136"/>
                  <a:gd name="T2" fmla="*/ 17 w 370"/>
                  <a:gd name="T3" fmla="*/ 26 h 136"/>
                  <a:gd name="T4" fmla="*/ 10 w 370"/>
                  <a:gd name="T5" fmla="*/ 24 h 136"/>
                  <a:gd name="T6" fmla="*/ 0 w 370"/>
                  <a:gd name="T7" fmla="*/ 11 h 136"/>
                  <a:gd name="T8" fmla="*/ 11 w 370"/>
                  <a:gd name="T9" fmla="*/ 11 h 136"/>
                  <a:gd name="T10" fmla="*/ 11 w 370"/>
                  <a:gd name="T11" fmla="*/ 0 h 136"/>
                  <a:gd name="T12" fmla="*/ 31 w 370"/>
                  <a:gd name="T13" fmla="*/ 1 h 136"/>
                  <a:gd name="T14" fmla="*/ 79 w 370"/>
                  <a:gd name="T15" fmla="*/ 0 h 136"/>
                  <a:gd name="T16" fmla="*/ 79 w 370"/>
                  <a:gd name="T17" fmla="*/ 2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
                  <a:gd name="T28" fmla="*/ 0 h 136"/>
                  <a:gd name="T29" fmla="*/ 370 w 370"/>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 h="136">
                    <a:moveTo>
                      <a:pt x="369" y="136"/>
                    </a:moveTo>
                    <a:lnTo>
                      <a:pt x="77" y="136"/>
                    </a:lnTo>
                    <a:lnTo>
                      <a:pt x="46" y="126"/>
                    </a:lnTo>
                    <a:lnTo>
                      <a:pt x="0" y="45"/>
                    </a:lnTo>
                    <a:lnTo>
                      <a:pt x="54" y="46"/>
                    </a:lnTo>
                    <a:lnTo>
                      <a:pt x="54" y="0"/>
                    </a:lnTo>
                    <a:lnTo>
                      <a:pt x="144" y="1"/>
                    </a:lnTo>
                    <a:lnTo>
                      <a:pt x="370" y="0"/>
                    </a:lnTo>
                    <a:lnTo>
                      <a:pt x="369"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5">
                <a:extLst>
                  <a:ext uri="{FF2B5EF4-FFF2-40B4-BE49-F238E27FC236}">
                    <a16:creationId xmlns:a16="http://schemas.microsoft.com/office/drawing/2014/main" id="{0068C94F-561C-458F-BC05-F0FDAE3716E0}"/>
                  </a:ext>
                </a:extLst>
              </p:cNvPr>
              <p:cNvSpPr>
                <a:spLocks noChangeArrowheads="1"/>
              </p:cNvSpPr>
              <p:nvPr/>
            </p:nvSpPr>
            <p:spPr bwMode="auto">
              <a:xfrm>
                <a:off x="2128" y="1875"/>
                <a:ext cx="238" cy="189"/>
              </a:xfrm>
              <a:custGeom>
                <a:avLst/>
                <a:gdLst>
                  <a:gd name="T0" fmla="*/ 47 w 271"/>
                  <a:gd name="T1" fmla="*/ 43 h 197"/>
                  <a:gd name="T2" fmla="*/ 34 w 271"/>
                  <a:gd name="T3" fmla="*/ 43 h 197"/>
                  <a:gd name="T4" fmla="*/ 34 w 271"/>
                  <a:gd name="T5" fmla="*/ 39 h 197"/>
                  <a:gd name="T6" fmla="*/ 9 w 271"/>
                  <a:gd name="T7" fmla="*/ 39 h 197"/>
                  <a:gd name="T8" fmla="*/ 4 w 271"/>
                  <a:gd name="T9" fmla="*/ 35 h 197"/>
                  <a:gd name="T10" fmla="*/ 6 w 271"/>
                  <a:gd name="T11" fmla="*/ 31 h 197"/>
                  <a:gd name="T12" fmla="*/ 4 w 271"/>
                  <a:gd name="T13" fmla="*/ 32 h 197"/>
                  <a:gd name="T14" fmla="*/ 4 w 271"/>
                  <a:gd name="T15" fmla="*/ 29 h 197"/>
                  <a:gd name="T16" fmla="*/ 4 w 271"/>
                  <a:gd name="T17" fmla="*/ 20 h 197"/>
                  <a:gd name="T18" fmla="*/ 8 w 271"/>
                  <a:gd name="T19" fmla="*/ 16 h 197"/>
                  <a:gd name="T20" fmla="*/ 0 w 271"/>
                  <a:gd name="T21" fmla="*/ 12 h 197"/>
                  <a:gd name="T22" fmla="*/ 5 w 271"/>
                  <a:gd name="T23" fmla="*/ 9 h 197"/>
                  <a:gd name="T24" fmla="*/ 15 w 271"/>
                  <a:gd name="T25" fmla="*/ 12 h 197"/>
                  <a:gd name="T26" fmla="*/ 22 w 271"/>
                  <a:gd name="T27" fmla="*/ 1 h 197"/>
                  <a:gd name="T28" fmla="*/ 30 w 271"/>
                  <a:gd name="T29" fmla="*/ 0 h 197"/>
                  <a:gd name="T30" fmla="*/ 44 w 271"/>
                  <a:gd name="T31" fmla="*/ 12 h 197"/>
                  <a:gd name="T32" fmla="*/ 58 w 271"/>
                  <a:gd name="T33" fmla="*/ 29 h 197"/>
                  <a:gd name="T34" fmla="*/ 50 w 271"/>
                  <a:gd name="T35" fmla="*/ 35 h 197"/>
                  <a:gd name="T36" fmla="*/ 47 w 271"/>
                  <a:gd name="T37" fmla="*/ 4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97"/>
                  <a:gd name="T59" fmla="*/ 271 w 271"/>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97">
                    <a:moveTo>
                      <a:pt x="227" y="196"/>
                    </a:moveTo>
                    <a:lnTo>
                      <a:pt x="158" y="197"/>
                    </a:lnTo>
                    <a:lnTo>
                      <a:pt x="158" y="182"/>
                    </a:lnTo>
                    <a:lnTo>
                      <a:pt x="41" y="182"/>
                    </a:lnTo>
                    <a:lnTo>
                      <a:pt x="20" y="172"/>
                    </a:lnTo>
                    <a:lnTo>
                      <a:pt x="28" y="139"/>
                    </a:lnTo>
                    <a:lnTo>
                      <a:pt x="11" y="141"/>
                    </a:lnTo>
                    <a:lnTo>
                      <a:pt x="2" y="127"/>
                    </a:lnTo>
                    <a:lnTo>
                      <a:pt x="16" y="91"/>
                    </a:lnTo>
                    <a:lnTo>
                      <a:pt x="34" y="78"/>
                    </a:lnTo>
                    <a:lnTo>
                      <a:pt x="0" y="32"/>
                    </a:lnTo>
                    <a:lnTo>
                      <a:pt x="24" y="9"/>
                    </a:lnTo>
                    <a:lnTo>
                      <a:pt x="69" y="20"/>
                    </a:lnTo>
                    <a:lnTo>
                      <a:pt x="105" y="1"/>
                    </a:lnTo>
                    <a:lnTo>
                      <a:pt x="139" y="0"/>
                    </a:lnTo>
                    <a:lnTo>
                      <a:pt x="207" y="45"/>
                    </a:lnTo>
                    <a:lnTo>
                      <a:pt x="271" y="130"/>
                    </a:lnTo>
                    <a:lnTo>
                      <a:pt x="235" y="170"/>
                    </a:lnTo>
                    <a:lnTo>
                      <a:pt x="227" y="1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6">
                <a:extLst>
                  <a:ext uri="{FF2B5EF4-FFF2-40B4-BE49-F238E27FC236}">
                    <a16:creationId xmlns:a16="http://schemas.microsoft.com/office/drawing/2014/main" id="{E36C4F70-34C7-409D-8A99-26CD5EF6B168}"/>
                  </a:ext>
                </a:extLst>
              </p:cNvPr>
              <p:cNvSpPr>
                <a:spLocks noChangeArrowheads="1"/>
              </p:cNvSpPr>
              <p:nvPr/>
            </p:nvSpPr>
            <p:spPr bwMode="auto">
              <a:xfrm>
                <a:off x="2413" y="1311"/>
                <a:ext cx="190" cy="233"/>
              </a:xfrm>
              <a:custGeom>
                <a:avLst/>
                <a:gdLst>
                  <a:gd name="T0" fmla="*/ 0 w 216"/>
                  <a:gd name="T1" fmla="*/ 43 h 244"/>
                  <a:gd name="T2" fmla="*/ 4 w 216"/>
                  <a:gd name="T3" fmla="*/ 42 h 244"/>
                  <a:gd name="T4" fmla="*/ 4 w 216"/>
                  <a:gd name="T5" fmla="*/ 11 h 244"/>
                  <a:gd name="T6" fmla="*/ 4 w 216"/>
                  <a:gd name="T7" fmla="*/ 2 h 244"/>
                  <a:gd name="T8" fmla="*/ 37 w 216"/>
                  <a:gd name="T9" fmla="*/ 0 h 244"/>
                  <a:gd name="T10" fmla="*/ 37 w 216"/>
                  <a:gd name="T11" fmla="*/ 11 h 244"/>
                  <a:gd name="T12" fmla="*/ 37 w 216"/>
                  <a:gd name="T13" fmla="*/ 16 h 244"/>
                  <a:gd name="T14" fmla="*/ 47 w 216"/>
                  <a:gd name="T15" fmla="*/ 22 h 244"/>
                  <a:gd name="T16" fmla="*/ 48 w 216"/>
                  <a:gd name="T17" fmla="*/ 31 h 244"/>
                  <a:gd name="T18" fmla="*/ 26 w 216"/>
                  <a:gd name="T19" fmla="*/ 31 h 244"/>
                  <a:gd name="T20" fmla="*/ 14 w 216"/>
                  <a:gd name="T21" fmla="*/ 37 h 244"/>
                  <a:gd name="T22" fmla="*/ 12 w 216"/>
                  <a:gd name="T23" fmla="*/ 40 h 244"/>
                  <a:gd name="T24" fmla="*/ 4 w 216"/>
                  <a:gd name="T25" fmla="*/ 42 h 244"/>
                  <a:gd name="T26" fmla="*/ 0 w 216"/>
                  <a:gd name="T27" fmla="*/ 43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244"/>
                  <a:gd name="T44" fmla="*/ 216 w 216"/>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244">
                    <a:moveTo>
                      <a:pt x="0" y="244"/>
                    </a:moveTo>
                    <a:lnTo>
                      <a:pt x="2" y="237"/>
                    </a:lnTo>
                    <a:lnTo>
                      <a:pt x="2" y="25"/>
                    </a:lnTo>
                    <a:lnTo>
                      <a:pt x="2" y="2"/>
                    </a:lnTo>
                    <a:lnTo>
                      <a:pt x="171" y="0"/>
                    </a:lnTo>
                    <a:lnTo>
                      <a:pt x="171" y="36"/>
                    </a:lnTo>
                    <a:lnTo>
                      <a:pt x="167" y="85"/>
                    </a:lnTo>
                    <a:lnTo>
                      <a:pt x="204" y="117"/>
                    </a:lnTo>
                    <a:lnTo>
                      <a:pt x="216" y="181"/>
                    </a:lnTo>
                    <a:lnTo>
                      <a:pt x="110" y="183"/>
                    </a:lnTo>
                    <a:lnTo>
                      <a:pt x="62" y="208"/>
                    </a:lnTo>
                    <a:lnTo>
                      <a:pt x="53" y="228"/>
                    </a:lnTo>
                    <a:lnTo>
                      <a:pt x="12" y="243"/>
                    </a:lnTo>
                    <a:lnTo>
                      <a:pt x="0" y="24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7">
                <a:extLst>
                  <a:ext uri="{FF2B5EF4-FFF2-40B4-BE49-F238E27FC236}">
                    <a16:creationId xmlns:a16="http://schemas.microsoft.com/office/drawing/2014/main" id="{B225094C-F8CE-446E-921F-4148600EEC79}"/>
                  </a:ext>
                </a:extLst>
              </p:cNvPr>
              <p:cNvSpPr>
                <a:spLocks noChangeArrowheads="1"/>
              </p:cNvSpPr>
              <p:nvPr/>
            </p:nvSpPr>
            <p:spPr bwMode="auto">
              <a:xfrm>
                <a:off x="2114" y="1110"/>
                <a:ext cx="137" cy="381"/>
              </a:xfrm>
              <a:custGeom>
                <a:avLst/>
                <a:gdLst>
                  <a:gd name="T0" fmla="*/ 14 w 156"/>
                  <a:gd name="T1" fmla="*/ 76 h 398"/>
                  <a:gd name="T2" fmla="*/ 7 w 156"/>
                  <a:gd name="T3" fmla="*/ 73 h 398"/>
                  <a:gd name="T4" fmla="*/ 4 w 156"/>
                  <a:gd name="T5" fmla="*/ 67 h 398"/>
                  <a:gd name="T6" fmla="*/ 0 w 156"/>
                  <a:gd name="T7" fmla="*/ 66 h 398"/>
                  <a:gd name="T8" fmla="*/ 4 w 156"/>
                  <a:gd name="T9" fmla="*/ 64 h 398"/>
                  <a:gd name="T10" fmla="*/ 4 w 156"/>
                  <a:gd name="T11" fmla="*/ 61 h 398"/>
                  <a:gd name="T12" fmla="*/ 4 w 156"/>
                  <a:gd name="T13" fmla="*/ 61 h 398"/>
                  <a:gd name="T14" fmla="*/ 4 w 156"/>
                  <a:gd name="T15" fmla="*/ 28 h 398"/>
                  <a:gd name="T16" fmla="*/ 4 w 156"/>
                  <a:gd name="T17" fmla="*/ 29 h 398"/>
                  <a:gd name="T18" fmla="*/ 10 w 156"/>
                  <a:gd name="T19" fmla="*/ 28 h 398"/>
                  <a:gd name="T20" fmla="*/ 15 w 156"/>
                  <a:gd name="T21" fmla="*/ 22 h 398"/>
                  <a:gd name="T22" fmla="*/ 7 w 156"/>
                  <a:gd name="T23" fmla="*/ 11 h 398"/>
                  <a:gd name="T24" fmla="*/ 11 w 156"/>
                  <a:gd name="T25" fmla="*/ 0 h 398"/>
                  <a:gd name="T26" fmla="*/ 22 w 156"/>
                  <a:gd name="T27" fmla="*/ 3 h 398"/>
                  <a:gd name="T28" fmla="*/ 33 w 156"/>
                  <a:gd name="T29" fmla="*/ 7 h 398"/>
                  <a:gd name="T30" fmla="*/ 33 w 156"/>
                  <a:gd name="T31" fmla="*/ 47 h 398"/>
                  <a:gd name="T32" fmla="*/ 33 w 156"/>
                  <a:gd name="T33" fmla="*/ 50 h 398"/>
                  <a:gd name="T34" fmla="*/ 28 w 156"/>
                  <a:gd name="T35" fmla="*/ 52 h 398"/>
                  <a:gd name="T36" fmla="*/ 26 w 156"/>
                  <a:gd name="T37" fmla="*/ 56 h 398"/>
                  <a:gd name="T38" fmla="*/ 22 w 156"/>
                  <a:gd name="T39" fmla="*/ 58 h 398"/>
                  <a:gd name="T40" fmla="*/ 26 w 156"/>
                  <a:gd name="T41" fmla="*/ 65 h 398"/>
                  <a:gd name="T42" fmla="*/ 15 w 156"/>
                  <a:gd name="T43" fmla="*/ 76 h 398"/>
                  <a:gd name="T44" fmla="*/ 14 w 156"/>
                  <a:gd name="T45" fmla="*/ 76 h 3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398"/>
                  <a:gd name="T71" fmla="*/ 156 w 156"/>
                  <a:gd name="T72" fmla="*/ 398 h 3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398">
                    <a:moveTo>
                      <a:pt x="65" y="396"/>
                    </a:moveTo>
                    <a:lnTo>
                      <a:pt x="30" y="382"/>
                    </a:lnTo>
                    <a:lnTo>
                      <a:pt x="13" y="346"/>
                    </a:lnTo>
                    <a:lnTo>
                      <a:pt x="0" y="343"/>
                    </a:lnTo>
                    <a:lnTo>
                      <a:pt x="6" y="332"/>
                    </a:lnTo>
                    <a:lnTo>
                      <a:pt x="18" y="321"/>
                    </a:lnTo>
                    <a:lnTo>
                      <a:pt x="2" y="316"/>
                    </a:lnTo>
                    <a:lnTo>
                      <a:pt x="2" y="138"/>
                    </a:lnTo>
                    <a:lnTo>
                      <a:pt x="5" y="141"/>
                    </a:lnTo>
                    <a:lnTo>
                      <a:pt x="49" y="137"/>
                    </a:lnTo>
                    <a:lnTo>
                      <a:pt x="69" y="105"/>
                    </a:lnTo>
                    <a:lnTo>
                      <a:pt x="32" y="37"/>
                    </a:lnTo>
                    <a:lnTo>
                      <a:pt x="50" y="0"/>
                    </a:lnTo>
                    <a:lnTo>
                      <a:pt x="98" y="3"/>
                    </a:lnTo>
                    <a:lnTo>
                      <a:pt x="155" y="7"/>
                    </a:lnTo>
                    <a:lnTo>
                      <a:pt x="156" y="238"/>
                    </a:lnTo>
                    <a:lnTo>
                      <a:pt x="156" y="255"/>
                    </a:lnTo>
                    <a:lnTo>
                      <a:pt x="129" y="268"/>
                    </a:lnTo>
                    <a:lnTo>
                      <a:pt x="121" y="294"/>
                    </a:lnTo>
                    <a:lnTo>
                      <a:pt x="103" y="303"/>
                    </a:lnTo>
                    <a:lnTo>
                      <a:pt x="123" y="339"/>
                    </a:lnTo>
                    <a:lnTo>
                      <a:pt x="69" y="398"/>
                    </a:lnTo>
                    <a:lnTo>
                      <a:pt x="65" y="3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8">
                <a:extLst>
                  <a:ext uri="{FF2B5EF4-FFF2-40B4-BE49-F238E27FC236}">
                    <a16:creationId xmlns:a16="http://schemas.microsoft.com/office/drawing/2014/main" id="{9A66F639-312D-426F-94F3-C2DD3EEF9D10}"/>
                  </a:ext>
                </a:extLst>
              </p:cNvPr>
              <p:cNvSpPr>
                <a:spLocks noChangeArrowheads="1"/>
              </p:cNvSpPr>
              <p:nvPr/>
            </p:nvSpPr>
            <p:spPr bwMode="auto">
              <a:xfrm>
                <a:off x="2411" y="2719"/>
                <a:ext cx="199" cy="152"/>
              </a:xfrm>
              <a:custGeom>
                <a:avLst/>
                <a:gdLst>
                  <a:gd name="T0" fmla="*/ 53 w 226"/>
                  <a:gd name="T1" fmla="*/ 30 h 159"/>
                  <a:gd name="T2" fmla="*/ 0 w 226"/>
                  <a:gd name="T3" fmla="*/ 30 h 159"/>
                  <a:gd name="T4" fmla="*/ 1 w 226"/>
                  <a:gd name="T5" fmla="*/ 11 h 159"/>
                  <a:gd name="T6" fmla="*/ 1 w 226"/>
                  <a:gd name="T7" fmla="*/ 1 h 159"/>
                  <a:gd name="T8" fmla="*/ 53 w 226"/>
                  <a:gd name="T9" fmla="*/ 0 h 159"/>
                  <a:gd name="T10" fmla="*/ 53 w 226"/>
                  <a:gd name="T11" fmla="*/ 30 h 159"/>
                  <a:gd name="T12" fmla="*/ 0 60000 65536"/>
                  <a:gd name="T13" fmla="*/ 0 60000 65536"/>
                  <a:gd name="T14" fmla="*/ 0 60000 65536"/>
                  <a:gd name="T15" fmla="*/ 0 60000 65536"/>
                  <a:gd name="T16" fmla="*/ 0 60000 65536"/>
                  <a:gd name="T17" fmla="*/ 0 60000 65536"/>
                  <a:gd name="T18" fmla="*/ 0 w 226"/>
                  <a:gd name="T19" fmla="*/ 0 h 159"/>
                  <a:gd name="T20" fmla="*/ 226 w 22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226" h="159">
                    <a:moveTo>
                      <a:pt x="226" y="158"/>
                    </a:moveTo>
                    <a:lnTo>
                      <a:pt x="0" y="159"/>
                    </a:lnTo>
                    <a:lnTo>
                      <a:pt x="1" y="68"/>
                    </a:lnTo>
                    <a:lnTo>
                      <a:pt x="1" y="1"/>
                    </a:lnTo>
                    <a:lnTo>
                      <a:pt x="226" y="0"/>
                    </a:lnTo>
                    <a:lnTo>
                      <a:pt x="226"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9">
                <a:extLst>
                  <a:ext uri="{FF2B5EF4-FFF2-40B4-BE49-F238E27FC236}">
                    <a16:creationId xmlns:a16="http://schemas.microsoft.com/office/drawing/2014/main" id="{B6C71EB6-5175-4395-BAC4-241D644C21D7}"/>
                  </a:ext>
                </a:extLst>
              </p:cNvPr>
              <p:cNvSpPr>
                <a:spLocks noChangeArrowheads="1"/>
              </p:cNvSpPr>
              <p:nvPr/>
            </p:nvSpPr>
            <p:spPr bwMode="auto">
              <a:xfrm>
                <a:off x="1863" y="1491"/>
                <a:ext cx="201" cy="265"/>
              </a:xfrm>
              <a:custGeom>
                <a:avLst/>
                <a:gdLst>
                  <a:gd name="T0" fmla="*/ 47 w 229"/>
                  <a:gd name="T1" fmla="*/ 23 h 277"/>
                  <a:gd name="T2" fmla="*/ 39 w 229"/>
                  <a:gd name="T3" fmla="*/ 42 h 277"/>
                  <a:gd name="T4" fmla="*/ 25 w 229"/>
                  <a:gd name="T5" fmla="*/ 52 h 277"/>
                  <a:gd name="T6" fmla="*/ 18 w 229"/>
                  <a:gd name="T7" fmla="*/ 38 h 277"/>
                  <a:gd name="T8" fmla="*/ 13 w 229"/>
                  <a:gd name="T9" fmla="*/ 38 h 277"/>
                  <a:gd name="T10" fmla="*/ 10 w 229"/>
                  <a:gd name="T11" fmla="*/ 33 h 277"/>
                  <a:gd name="T12" fmla="*/ 4 w 229"/>
                  <a:gd name="T13" fmla="*/ 32 h 277"/>
                  <a:gd name="T14" fmla="*/ 0 w 229"/>
                  <a:gd name="T15" fmla="*/ 16 h 277"/>
                  <a:gd name="T16" fmla="*/ 6 w 229"/>
                  <a:gd name="T17" fmla="*/ 15 h 277"/>
                  <a:gd name="T18" fmla="*/ 10 w 229"/>
                  <a:gd name="T19" fmla="*/ 1 h 277"/>
                  <a:gd name="T20" fmla="*/ 47 w 229"/>
                  <a:gd name="T21" fmla="*/ 0 h 277"/>
                  <a:gd name="T22" fmla="*/ 43 w 229"/>
                  <a:gd name="T23" fmla="*/ 21 h 277"/>
                  <a:gd name="T24" fmla="*/ 47 w 229"/>
                  <a:gd name="T25" fmla="*/ 23 h 277"/>
                  <a:gd name="T26" fmla="*/ 47 w 229"/>
                  <a:gd name="T27" fmla="*/ 23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77"/>
                  <a:gd name="T44" fmla="*/ 229 w 229"/>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77">
                    <a:moveTo>
                      <a:pt x="223" y="120"/>
                    </a:moveTo>
                    <a:lnTo>
                      <a:pt x="184" y="219"/>
                    </a:lnTo>
                    <a:lnTo>
                      <a:pt x="119" y="277"/>
                    </a:lnTo>
                    <a:lnTo>
                      <a:pt x="87" y="204"/>
                    </a:lnTo>
                    <a:lnTo>
                      <a:pt x="64" y="204"/>
                    </a:lnTo>
                    <a:lnTo>
                      <a:pt x="48" y="180"/>
                    </a:lnTo>
                    <a:lnTo>
                      <a:pt x="11" y="165"/>
                    </a:lnTo>
                    <a:lnTo>
                      <a:pt x="0" y="83"/>
                    </a:lnTo>
                    <a:lnTo>
                      <a:pt x="28" y="81"/>
                    </a:lnTo>
                    <a:lnTo>
                      <a:pt x="49" y="1"/>
                    </a:lnTo>
                    <a:lnTo>
                      <a:pt x="229" y="0"/>
                    </a:lnTo>
                    <a:lnTo>
                      <a:pt x="207" y="103"/>
                    </a:lnTo>
                    <a:lnTo>
                      <a:pt x="221" y="119"/>
                    </a:lnTo>
                    <a:lnTo>
                      <a:pt x="223" y="1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0">
                <a:extLst>
                  <a:ext uri="{FF2B5EF4-FFF2-40B4-BE49-F238E27FC236}">
                    <a16:creationId xmlns:a16="http://schemas.microsoft.com/office/drawing/2014/main" id="{197D0787-392C-476F-95C9-2ADC78256524}"/>
                  </a:ext>
                </a:extLst>
              </p:cNvPr>
              <p:cNvSpPr>
                <a:spLocks noChangeArrowheads="1"/>
              </p:cNvSpPr>
              <p:nvPr/>
            </p:nvSpPr>
            <p:spPr bwMode="auto">
              <a:xfrm>
                <a:off x="177" y="912"/>
                <a:ext cx="311" cy="357"/>
              </a:xfrm>
              <a:custGeom>
                <a:avLst/>
                <a:gdLst>
                  <a:gd name="T0" fmla="*/ 76 w 354"/>
                  <a:gd name="T1" fmla="*/ 62 h 373"/>
                  <a:gd name="T2" fmla="*/ 8 w 354"/>
                  <a:gd name="T3" fmla="*/ 72 h 373"/>
                  <a:gd name="T4" fmla="*/ 17 w 354"/>
                  <a:gd name="T5" fmla="*/ 70 h 373"/>
                  <a:gd name="T6" fmla="*/ 12 w 354"/>
                  <a:gd name="T7" fmla="*/ 69 h 373"/>
                  <a:gd name="T8" fmla="*/ 12 w 354"/>
                  <a:gd name="T9" fmla="*/ 68 h 373"/>
                  <a:gd name="T10" fmla="*/ 17 w 354"/>
                  <a:gd name="T11" fmla="*/ 67 h 373"/>
                  <a:gd name="T12" fmla="*/ 19 w 354"/>
                  <a:gd name="T13" fmla="*/ 59 h 373"/>
                  <a:gd name="T14" fmla="*/ 25 w 354"/>
                  <a:gd name="T15" fmla="*/ 56 h 373"/>
                  <a:gd name="T16" fmla="*/ 17 w 354"/>
                  <a:gd name="T17" fmla="*/ 50 h 373"/>
                  <a:gd name="T18" fmla="*/ 22 w 354"/>
                  <a:gd name="T19" fmla="*/ 34 h 373"/>
                  <a:gd name="T20" fmla="*/ 10 w 354"/>
                  <a:gd name="T21" fmla="*/ 26 h 373"/>
                  <a:gd name="T22" fmla="*/ 0 w 354"/>
                  <a:gd name="T23" fmla="*/ 15 h 373"/>
                  <a:gd name="T24" fmla="*/ 4 w 354"/>
                  <a:gd name="T25" fmla="*/ 0 h 373"/>
                  <a:gd name="T26" fmla="*/ 46 w 354"/>
                  <a:gd name="T27" fmla="*/ 1 h 373"/>
                  <a:gd name="T28" fmla="*/ 33 w 354"/>
                  <a:gd name="T29" fmla="*/ 11 h 373"/>
                  <a:gd name="T30" fmla="*/ 31 w 354"/>
                  <a:gd name="T31" fmla="*/ 14 h 373"/>
                  <a:gd name="T32" fmla="*/ 32 w 354"/>
                  <a:gd name="T33" fmla="*/ 20 h 373"/>
                  <a:gd name="T34" fmla="*/ 31 w 354"/>
                  <a:gd name="T35" fmla="*/ 27 h 373"/>
                  <a:gd name="T36" fmla="*/ 35 w 354"/>
                  <a:gd name="T37" fmla="*/ 29 h 373"/>
                  <a:gd name="T38" fmla="*/ 36 w 354"/>
                  <a:gd name="T39" fmla="*/ 38 h 373"/>
                  <a:gd name="T40" fmla="*/ 49 w 354"/>
                  <a:gd name="T41" fmla="*/ 51 h 373"/>
                  <a:gd name="T42" fmla="*/ 47 w 354"/>
                  <a:gd name="T43" fmla="*/ 57 h 373"/>
                  <a:gd name="T44" fmla="*/ 40 w 354"/>
                  <a:gd name="T45" fmla="*/ 63 h 373"/>
                  <a:gd name="T46" fmla="*/ 40 w 354"/>
                  <a:gd name="T47" fmla="*/ 66 h 373"/>
                  <a:gd name="T48" fmla="*/ 43 w 354"/>
                  <a:gd name="T49" fmla="*/ 67 h 373"/>
                  <a:gd name="T50" fmla="*/ 76 w 354"/>
                  <a:gd name="T51" fmla="*/ 60 h 373"/>
                  <a:gd name="T52" fmla="*/ 76 w 354"/>
                  <a:gd name="T53" fmla="*/ 62 h 3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373"/>
                  <a:gd name="T83" fmla="*/ 354 w 354"/>
                  <a:gd name="T84" fmla="*/ 373 h 3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373">
                    <a:moveTo>
                      <a:pt x="354" y="319"/>
                    </a:moveTo>
                    <a:lnTo>
                      <a:pt x="36" y="373"/>
                    </a:lnTo>
                    <a:lnTo>
                      <a:pt x="80" y="360"/>
                    </a:lnTo>
                    <a:lnTo>
                      <a:pt x="57" y="357"/>
                    </a:lnTo>
                    <a:lnTo>
                      <a:pt x="57" y="347"/>
                    </a:lnTo>
                    <a:lnTo>
                      <a:pt x="76" y="342"/>
                    </a:lnTo>
                    <a:lnTo>
                      <a:pt x="90" y="306"/>
                    </a:lnTo>
                    <a:lnTo>
                      <a:pt x="116" y="291"/>
                    </a:lnTo>
                    <a:lnTo>
                      <a:pt x="82" y="250"/>
                    </a:lnTo>
                    <a:lnTo>
                      <a:pt x="106" y="179"/>
                    </a:lnTo>
                    <a:lnTo>
                      <a:pt x="43" y="132"/>
                    </a:lnTo>
                    <a:lnTo>
                      <a:pt x="0" y="78"/>
                    </a:lnTo>
                    <a:lnTo>
                      <a:pt x="13" y="0"/>
                    </a:lnTo>
                    <a:lnTo>
                      <a:pt x="211" y="1"/>
                    </a:lnTo>
                    <a:lnTo>
                      <a:pt x="156" y="37"/>
                    </a:lnTo>
                    <a:lnTo>
                      <a:pt x="143" y="77"/>
                    </a:lnTo>
                    <a:lnTo>
                      <a:pt x="152" y="96"/>
                    </a:lnTo>
                    <a:lnTo>
                      <a:pt x="144" y="136"/>
                    </a:lnTo>
                    <a:lnTo>
                      <a:pt x="163" y="148"/>
                    </a:lnTo>
                    <a:lnTo>
                      <a:pt x="169" y="198"/>
                    </a:lnTo>
                    <a:lnTo>
                      <a:pt x="229" y="259"/>
                    </a:lnTo>
                    <a:lnTo>
                      <a:pt x="224" y="300"/>
                    </a:lnTo>
                    <a:lnTo>
                      <a:pt x="180" y="322"/>
                    </a:lnTo>
                    <a:lnTo>
                      <a:pt x="180" y="335"/>
                    </a:lnTo>
                    <a:lnTo>
                      <a:pt x="203" y="343"/>
                    </a:lnTo>
                    <a:lnTo>
                      <a:pt x="354" y="312"/>
                    </a:lnTo>
                    <a:lnTo>
                      <a:pt x="354" y="3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1">
                <a:extLst>
                  <a:ext uri="{FF2B5EF4-FFF2-40B4-BE49-F238E27FC236}">
                    <a16:creationId xmlns:a16="http://schemas.microsoft.com/office/drawing/2014/main" id="{BB3E7F01-63BC-4C1B-8445-D8261BFD1E88}"/>
                  </a:ext>
                </a:extLst>
              </p:cNvPr>
              <p:cNvSpPr>
                <a:spLocks noChangeArrowheads="1"/>
              </p:cNvSpPr>
              <p:nvPr/>
            </p:nvSpPr>
            <p:spPr bwMode="auto">
              <a:xfrm>
                <a:off x="2626" y="1567"/>
                <a:ext cx="168" cy="203"/>
              </a:xfrm>
              <a:custGeom>
                <a:avLst/>
                <a:gdLst>
                  <a:gd name="T0" fmla="*/ 36 w 192"/>
                  <a:gd name="T1" fmla="*/ 26 h 212"/>
                  <a:gd name="T2" fmla="*/ 32 w 192"/>
                  <a:gd name="T3" fmla="*/ 27 h 212"/>
                  <a:gd name="T4" fmla="*/ 32 w 192"/>
                  <a:gd name="T5" fmla="*/ 40 h 212"/>
                  <a:gd name="T6" fmla="*/ 10 w 192"/>
                  <a:gd name="T7" fmla="*/ 42 h 212"/>
                  <a:gd name="T8" fmla="*/ 9 w 192"/>
                  <a:gd name="T9" fmla="*/ 29 h 212"/>
                  <a:gd name="T10" fmla="*/ 6 w 192"/>
                  <a:gd name="T11" fmla="*/ 29 h 212"/>
                  <a:gd name="T12" fmla="*/ 1 w 192"/>
                  <a:gd name="T13" fmla="*/ 19 h 212"/>
                  <a:gd name="T14" fmla="*/ 0 w 192"/>
                  <a:gd name="T15" fmla="*/ 11 h 212"/>
                  <a:gd name="T16" fmla="*/ 18 w 192"/>
                  <a:gd name="T17" fmla="*/ 11 h 212"/>
                  <a:gd name="T18" fmla="*/ 18 w 192"/>
                  <a:gd name="T19" fmla="*/ 9 h 212"/>
                  <a:gd name="T20" fmla="*/ 27 w 192"/>
                  <a:gd name="T21" fmla="*/ 0 h 212"/>
                  <a:gd name="T22" fmla="*/ 36 w 192"/>
                  <a:gd name="T23" fmla="*/ 2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212"/>
                  <a:gd name="T38" fmla="*/ 192 w 192"/>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212">
                    <a:moveTo>
                      <a:pt x="192" y="126"/>
                    </a:moveTo>
                    <a:lnTo>
                      <a:pt x="168" y="134"/>
                    </a:lnTo>
                    <a:lnTo>
                      <a:pt x="170" y="209"/>
                    </a:lnTo>
                    <a:lnTo>
                      <a:pt x="49" y="212"/>
                    </a:lnTo>
                    <a:lnTo>
                      <a:pt x="41" y="141"/>
                    </a:lnTo>
                    <a:lnTo>
                      <a:pt x="31" y="146"/>
                    </a:lnTo>
                    <a:lnTo>
                      <a:pt x="1" y="90"/>
                    </a:lnTo>
                    <a:lnTo>
                      <a:pt x="0" y="25"/>
                    </a:lnTo>
                    <a:lnTo>
                      <a:pt x="91" y="23"/>
                    </a:lnTo>
                    <a:lnTo>
                      <a:pt x="91" y="9"/>
                    </a:lnTo>
                    <a:lnTo>
                      <a:pt x="142" y="0"/>
                    </a:lnTo>
                    <a:lnTo>
                      <a:pt x="192" y="1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2">
                <a:extLst>
                  <a:ext uri="{FF2B5EF4-FFF2-40B4-BE49-F238E27FC236}">
                    <a16:creationId xmlns:a16="http://schemas.microsoft.com/office/drawing/2014/main" id="{C59B65BB-4938-4874-B60F-FC84600587F6}"/>
                  </a:ext>
                </a:extLst>
              </p:cNvPr>
              <p:cNvSpPr>
                <a:spLocks noChangeArrowheads="1"/>
              </p:cNvSpPr>
              <p:nvPr/>
            </p:nvSpPr>
            <p:spPr bwMode="auto">
              <a:xfrm>
                <a:off x="1141" y="1399"/>
                <a:ext cx="352" cy="188"/>
              </a:xfrm>
              <a:custGeom>
                <a:avLst/>
                <a:gdLst>
                  <a:gd name="T0" fmla="*/ 83 w 401"/>
                  <a:gd name="T1" fmla="*/ 10 h 197"/>
                  <a:gd name="T2" fmla="*/ 83 w 401"/>
                  <a:gd name="T3" fmla="*/ 10 h 197"/>
                  <a:gd name="T4" fmla="*/ 75 w 401"/>
                  <a:gd name="T5" fmla="*/ 10 h 197"/>
                  <a:gd name="T6" fmla="*/ 66 w 401"/>
                  <a:gd name="T7" fmla="*/ 10 h 197"/>
                  <a:gd name="T8" fmla="*/ 32 w 401"/>
                  <a:gd name="T9" fmla="*/ 27 h 197"/>
                  <a:gd name="T10" fmla="*/ 31 w 401"/>
                  <a:gd name="T11" fmla="*/ 21 h 197"/>
                  <a:gd name="T12" fmla="*/ 22 w 401"/>
                  <a:gd name="T13" fmla="*/ 28 h 197"/>
                  <a:gd name="T14" fmla="*/ 4 w 401"/>
                  <a:gd name="T15" fmla="*/ 29 h 197"/>
                  <a:gd name="T16" fmla="*/ 15 w 401"/>
                  <a:gd name="T17" fmla="*/ 30 h 197"/>
                  <a:gd name="T18" fmla="*/ 12 w 401"/>
                  <a:gd name="T19" fmla="*/ 33 h 197"/>
                  <a:gd name="T20" fmla="*/ 0 w 401"/>
                  <a:gd name="T21" fmla="*/ 30 h 197"/>
                  <a:gd name="T22" fmla="*/ 4 w 401"/>
                  <a:gd name="T23" fmla="*/ 28 h 197"/>
                  <a:gd name="T24" fmla="*/ 11 w 401"/>
                  <a:gd name="T25" fmla="*/ 22 h 197"/>
                  <a:gd name="T26" fmla="*/ 18 w 401"/>
                  <a:gd name="T27" fmla="*/ 21 h 197"/>
                  <a:gd name="T28" fmla="*/ 19 w 401"/>
                  <a:gd name="T29" fmla="*/ 18 h 197"/>
                  <a:gd name="T30" fmla="*/ 17 w 401"/>
                  <a:gd name="T31" fmla="*/ 10 h 197"/>
                  <a:gd name="T32" fmla="*/ 19 w 401"/>
                  <a:gd name="T33" fmla="*/ 10 h 197"/>
                  <a:gd name="T34" fmla="*/ 21 w 401"/>
                  <a:gd name="T35" fmla="*/ 0 h 197"/>
                  <a:gd name="T36" fmla="*/ 64 w 401"/>
                  <a:gd name="T37" fmla="*/ 2 h 197"/>
                  <a:gd name="T38" fmla="*/ 67 w 401"/>
                  <a:gd name="T39" fmla="*/ 10 h 197"/>
                  <a:gd name="T40" fmla="*/ 71 w 401"/>
                  <a:gd name="T41" fmla="*/ 5 h 197"/>
                  <a:gd name="T42" fmla="*/ 73 w 401"/>
                  <a:gd name="T43" fmla="*/ 10 h 197"/>
                  <a:gd name="T44" fmla="*/ 76 w 401"/>
                  <a:gd name="T45" fmla="*/ 10 h 197"/>
                  <a:gd name="T46" fmla="*/ 83 w 401"/>
                  <a:gd name="T47" fmla="*/ 10 h 1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197"/>
                  <a:gd name="T74" fmla="*/ 401 w 401"/>
                  <a:gd name="T75" fmla="*/ 197 h 1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197">
                    <a:moveTo>
                      <a:pt x="397" y="23"/>
                    </a:moveTo>
                    <a:lnTo>
                      <a:pt x="401" y="60"/>
                    </a:lnTo>
                    <a:lnTo>
                      <a:pt x="355" y="44"/>
                    </a:lnTo>
                    <a:lnTo>
                      <a:pt x="315" y="53"/>
                    </a:lnTo>
                    <a:lnTo>
                      <a:pt x="154" y="151"/>
                    </a:lnTo>
                    <a:lnTo>
                      <a:pt x="146" y="118"/>
                    </a:lnTo>
                    <a:lnTo>
                      <a:pt x="105" y="154"/>
                    </a:lnTo>
                    <a:lnTo>
                      <a:pt x="17" y="163"/>
                    </a:lnTo>
                    <a:lnTo>
                      <a:pt x="69" y="176"/>
                    </a:lnTo>
                    <a:lnTo>
                      <a:pt x="58" y="197"/>
                    </a:lnTo>
                    <a:lnTo>
                      <a:pt x="0" y="173"/>
                    </a:lnTo>
                    <a:lnTo>
                      <a:pt x="9" y="157"/>
                    </a:lnTo>
                    <a:lnTo>
                      <a:pt x="53" y="123"/>
                    </a:lnTo>
                    <a:lnTo>
                      <a:pt x="86" y="120"/>
                    </a:lnTo>
                    <a:lnTo>
                      <a:pt x="92" y="98"/>
                    </a:lnTo>
                    <a:lnTo>
                      <a:pt x="78" y="58"/>
                    </a:lnTo>
                    <a:lnTo>
                      <a:pt x="91" y="22"/>
                    </a:lnTo>
                    <a:lnTo>
                      <a:pt x="99" y="0"/>
                    </a:lnTo>
                    <a:lnTo>
                      <a:pt x="306" y="2"/>
                    </a:lnTo>
                    <a:lnTo>
                      <a:pt x="323" y="12"/>
                    </a:lnTo>
                    <a:lnTo>
                      <a:pt x="344" y="5"/>
                    </a:lnTo>
                    <a:lnTo>
                      <a:pt x="351" y="22"/>
                    </a:lnTo>
                    <a:lnTo>
                      <a:pt x="364" y="15"/>
                    </a:lnTo>
                    <a:lnTo>
                      <a:pt x="397" y="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3">
                <a:extLst>
                  <a:ext uri="{FF2B5EF4-FFF2-40B4-BE49-F238E27FC236}">
                    <a16:creationId xmlns:a16="http://schemas.microsoft.com/office/drawing/2014/main" id="{E9BFC000-8335-4C31-BD5B-D801EB195779}"/>
                  </a:ext>
                </a:extLst>
              </p:cNvPr>
              <p:cNvSpPr>
                <a:spLocks noChangeArrowheads="1"/>
              </p:cNvSpPr>
              <p:nvPr/>
            </p:nvSpPr>
            <p:spPr bwMode="auto">
              <a:xfrm>
                <a:off x="1259" y="1053"/>
                <a:ext cx="259" cy="161"/>
              </a:xfrm>
              <a:custGeom>
                <a:avLst/>
                <a:gdLst>
                  <a:gd name="T0" fmla="*/ 27 w 295"/>
                  <a:gd name="T1" fmla="*/ 27 h 169"/>
                  <a:gd name="T2" fmla="*/ 21 w 295"/>
                  <a:gd name="T3" fmla="*/ 25 h 169"/>
                  <a:gd name="T4" fmla="*/ 21 w 295"/>
                  <a:gd name="T5" fmla="*/ 22 h 169"/>
                  <a:gd name="T6" fmla="*/ 15 w 295"/>
                  <a:gd name="T7" fmla="*/ 22 h 169"/>
                  <a:gd name="T8" fmla="*/ 15 w 295"/>
                  <a:gd name="T9" fmla="*/ 16 h 169"/>
                  <a:gd name="T10" fmla="*/ 4 w 295"/>
                  <a:gd name="T11" fmla="*/ 15 h 169"/>
                  <a:gd name="T12" fmla="*/ 4 w 295"/>
                  <a:gd name="T13" fmla="*/ 10 h 169"/>
                  <a:gd name="T14" fmla="*/ 0 w 295"/>
                  <a:gd name="T15" fmla="*/ 10 h 169"/>
                  <a:gd name="T16" fmla="*/ 7 w 295"/>
                  <a:gd name="T17" fmla="*/ 0 h 169"/>
                  <a:gd name="T18" fmla="*/ 53 w 295"/>
                  <a:gd name="T19" fmla="*/ 10 h 169"/>
                  <a:gd name="T20" fmla="*/ 61 w 295"/>
                  <a:gd name="T21" fmla="*/ 10 h 169"/>
                  <a:gd name="T22" fmla="*/ 58 w 295"/>
                  <a:gd name="T23" fmla="*/ 10 h 169"/>
                  <a:gd name="T24" fmla="*/ 54 w 295"/>
                  <a:gd name="T25" fmla="*/ 10 h 169"/>
                  <a:gd name="T26" fmla="*/ 51 w 295"/>
                  <a:gd name="T27" fmla="*/ 21 h 169"/>
                  <a:gd name="T28" fmla="*/ 36 w 295"/>
                  <a:gd name="T29" fmla="*/ 24 h 169"/>
                  <a:gd name="T30" fmla="*/ 28 w 295"/>
                  <a:gd name="T31" fmla="*/ 27 h 169"/>
                  <a:gd name="T32" fmla="*/ 27 w 295"/>
                  <a:gd name="T33" fmla="*/ 2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69"/>
                  <a:gd name="T53" fmla="*/ 295 w 295"/>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69">
                    <a:moveTo>
                      <a:pt x="128" y="169"/>
                    </a:moveTo>
                    <a:lnTo>
                      <a:pt x="99" y="153"/>
                    </a:lnTo>
                    <a:lnTo>
                      <a:pt x="99" y="131"/>
                    </a:lnTo>
                    <a:lnTo>
                      <a:pt x="68" y="131"/>
                    </a:lnTo>
                    <a:lnTo>
                      <a:pt x="68" y="101"/>
                    </a:lnTo>
                    <a:lnTo>
                      <a:pt x="22" y="93"/>
                    </a:lnTo>
                    <a:lnTo>
                      <a:pt x="22" y="56"/>
                    </a:lnTo>
                    <a:lnTo>
                      <a:pt x="0" y="56"/>
                    </a:lnTo>
                    <a:lnTo>
                      <a:pt x="30" y="0"/>
                    </a:lnTo>
                    <a:lnTo>
                      <a:pt x="251" y="12"/>
                    </a:lnTo>
                    <a:lnTo>
                      <a:pt x="295" y="15"/>
                    </a:lnTo>
                    <a:lnTo>
                      <a:pt x="274" y="59"/>
                    </a:lnTo>
                    <a:lnTo>
                      <a:pt x="252" y="73"/>
                    </a:lnTo>
                    <a:lnTo>
                      <a:pt x="241" y="123"/>
                    </a:lnTo>
                    <a:lnTo>
                      <a:pt x="169" y="143"/>
                    </a:lnTo>
                    <a:lnTo>
                      <a:pt x="130" y="167"/>
                    </a:lnTo>
                    <a:lnTo>
                      <a:pt x="128" y="1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4">
                <a:extLst>
                  <a:ext uri="{FF2B5EF4-FFF2-40B4-BE49-F238E27FC236}">
                    <a16:creationId xmlns:a16="http://schemas.microsoft.com/office/drawing/2014/main" id="{19CF1008-3D70-4C3F-AD0E-2D4CAF1D4354}"/>
                  </a:ext>
                </a:extLst>
              </p:cNvPr>
              <p:cNvSpPr>
                <a:spLocks noChangeArrowheads="1"/>
              </p:cNvSpPr>
              <p:nvPr/>
            </p:nvSpPr>
            <p:spPr bwMode="auto">
              <a:xfrm>
                <a:off x="2045" y="1438"/>
                <a:ext cx="127" cy="181"/>
              </a:xfrm>
              <a:custGeom>
                <a:avLst/>
                <a:gdLst>
                  <a:gd name="T0" fmla="*/ 27 w 145"/>
                  <a:gd name="T1" fmla="*/ 30 h 190"/>
                  <a:gd name="T2" fmla="*/ 4 w 145"/>
                  <a:gd name="T3" fmla="*/ 28 h 190"/>
                  <a:gd name="T4" fmla="*/ 4 w 145"/>
                  <a:gd name="T5" fmla="*/ 28 h 190"/>
                  <a:gd name="T6" fmla="*/ 0 w 145"/>
                  <a:gd name="T7" fmla="*/ 26 h 190"/>
                  <a:gd name="T8" fmla="*/ 4 w 145"/>
                  <a:gd name="T9" fmla="*/ 10 h 190"/>
                  <a:gd name="T10" fmla="*/ 6 w 145"/>
                  <a:gd name="T11" fmla="*/ 10 h 190"/>
                  <a:gd name="T12" fmla="*/ 9 w 145"/>
                  <a:gd name="T13" fmla="*/ 10 h 190"/>
                  <a:gd name="T14" fmla="*/ 15 w 145"/>
                  <a:gd name="T15" fmla="*/ 0 h 190"/>
                  <a:gd name="T16" fmla="*/ 18 w 145"/>
                  <a:gd name="T17" fmla="*/ 3 h 190"/>
                  <a:gd name="T18" fmla="*/ 21 w 145"/>
                  <a:gd name="T19" fmla="*/ 10 h 190"/>
                  <a:gd name="T20" fmla="*/ 27 w 145"/>
                  <a:gd name="T21" fmla="*/ 10 h 190"/>
                  <a:gd name="T22" fmla="*/ 27 w 145"/>
                  <a:gd name="T23" fmla="*/ 3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90"/>
                  <a:gd name="T38" fmla="*/ 145 w 145"/>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90">
                    <a:moveTo>
                      <a:pt x="145" y="190"/>
                    </a:moveTo>
                    <a:lnTo>
                      <a:pt x="16" y="176"/>
                    </a:lnTo>
                    <a:lnTo>
                      <a:pt x="14" y="175"/>
                    </a:lnTo>
                    <a:lnTo>
                      <a:pt x="0" y="159"/>
                    </a:lnTo>
                    <a:lnTo>
                      <a:pt x="22" y="56"/>
                    </a:lnTo>
                    <a:lnTo>
                      <a:pt x="28" y="58"/>
                    </a:lnTo>
                    <a:lnTo>
                      <a:pt x="42" y="24"/>
                    </a:lnTo>
                    <a:lnTo>
                      <a:pt x="79" y="0"/>
                    </a:lnTo>
                    <a:lnTo>
                      <a:pt x="92" y="3"/>
                    </a:lnTo>
                    <a:lnTo>
                      <a:pt x="109" y="39"/>
                    </a:lnTo>
                    <a:lnTo>
                      <a:pt x="144" y="53"/>
                    </a:lnTo>
                    <a:lnTo>
                      <a:pt x="145"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5">
                <a:extLst>
                  <a:ext uri="{FF2B5EF4-FFF2-40B4-BE49-F238E27FC236}">
                    <a16:creationId xmlns:a16="http://schemas.microsoft.com/office/drawing/2014/main" id="{CE8415B4-64F1-4DF7-882C-BD1D2911E45E}"/>
                  </a:ext>
                </a:extLst>
              </p:cNvPr>
              <p:cNvSpPr>
                <a:spLocks noChangeArrowheads="1"/>
              </p:cNvSpPr>
              <p:nvPr/>
            </p:nvSpPr>
            <p:spPr bwMode="auto">
              <a:xfrm>
                <a:off x="2609" y="2783"/>
                <a:ext cx="278" cy="218"/>
              </a:xfrm>
              <a:custGeom>
                <a:avLst/>
                <a:gdLst>
                  <a:gd name="T0" fmla="*/ 65 w 316"/>
                  <a:gd name="T1" fmla="*/ 41 h 228"/>
                  <a:gd name="T2" fmla="*/ 61 w 316"/>
                  <a:gd name="T3" fmla="*/ 32 h 228"/>
                  <a:gd name="T4" fmla="*/ 55 w 316"/>
                  <a:gd name="T5" fmla="*/ 32 h 228"/>
                  <a:gd name="T6" fmla="*/ 48 w 316"/>
                  <a:gd name="T7" fmla="*/ 25 h 228"/>
                  <a:gd name="T8" fmla="*/ 72 w 316"/>
                  <a:gd name="T9" fmla="*/ 11 h 228"/>
                  <a:gd name="T10" fmla="*/ 63 w 316"/>
                  <a:gd name="T11" fmla="*/ 2 h 228"/>
                  <a:gd name="T12" fmla="*/ 41 w 316"/>
                  <a:gd name="T13" fmla="*/ 0 h 228"/>
                  <a:gd name="T14" fmla="*/ 41 w 316"/>
                  <a:gd name="T15" fmla="*/ 11 h 228"/>
                  <a:gd name="T16" fmla="*/ 32 w 316"/>
                  <a:gd name="T17" fmla="*/ 11 h 228"/>
                  <a:gd name="T18" fmla="*/ 32 w 316"/>
                  <a:gd name="T19" fmla="*/ 18 h 228"/>
                  <a:gd name="T20" fmla="*/ 1 w 316"/>
                  <a:gd name="T21" fmla="*/ 18 h 228"/>
                  <a:gd name="T22" fmla="*/ 0 w 316"/>
                  <a:gd name="T23" fmla="*/ 43 h 228"/>
                  <a:gd name="T24" fmla="*/ 63 w 316"/>
                  <a:gd name="T25" fmla="*/ 43 h 228"/>
                  <a:gd name="T26" fmla="*/ 65 w 316"/>
                  <a:gd name="T27" fmla="*/ 41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28"/>
                  <a:gd name="T44" fmla="*/ 316 w 316"/>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28">
                    <a:moveTo>
                      <a:pt x="285" y="219"/>
                    </a:moveTo>
                    <a:lnTo>
                      <a:pt x="267" y="168"/>
                    </a:lnTo>
                    <a:lnTo>
                      <a:pt x="242" y="172"/>
                    </a:lnTo>
                    <a:lnTo>
                      <a:pt x="215" y="125"/>
                    </a:lnTo>
                    <a:lnTo>
                      <a:pt x="316" y="32"/>
                    </a:lnTo>
                    <a:lnTo>
                      <a:pt x="284" y="2"/>
                    </a:lnTo>
                    <a:lnTo>
                      <a:pt x="181" y="0"/>
                    </a:lnTo>
                    <a:lnTo>
                      <a:pt x="181" y="46"/>
                    </a:lnTo>
                    <a:lnTo>
                      <a:pt x="136" y="46"/>
                    </a:lnTo>
                    <a:lnTo>
                      <a:pt x="136" y="92"/>
                    </a:lnTo>
                    <a:lnTo>
                      <a:pt x="1" y="91"/>
                    </a:lnTo>
                    <a:lnTo>
                      <a:pt x="0" y="227"/>
                    </a:lnTo>
                    <a:lnTo>
                      <a:pt x="283" y="228"/>
                    </a:lnTo>
                    <a:lnTo>
                      <a:pt x="285" y="2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6">
                <a:extLst>
                  <a:ext uri="{FF2B5EF4-FFF2-40B4-BE49-F238E27FC236}">
                    <a16:creationId xmlns:a16="http://schemas.microsoft.com/office/drawing/2014/main" id="{BD220FEE-3ABD-4334-BAEB-EAD3C2B2C693}"/>
                  </a:ext>
                </a:extLst>
              </p:cNvPr>
              <p:cNvSpPr>
                <a:spLocks noChangeArrowheads="1"/>
              </p:cNvSpPr>
              <p:nvPr/>
            </p:nvSpPr>
            <p:spPr bwMode="auto">
              <a:xfrm>
                <a:off x="1071" y="1306"/>
                <a:ext cx="150" cy="265"/>
              </a:xfrm>
              <a:custGeom>
                <a:avLst/>
                <a:gdLst>
                  <a:gd name="T0" fmla="*/ 16 w 171"/>
                  <a:gd name="T1" fmla="*/ 51 h 277"/>
                  <a:gd name="T2" fmla="*/ 4 w 171"/>
                  <a:gd name="T3" fmla="*/ 52 h 277"/>
                  <a:gd name="T4" fmla="*/ 4 w 171"/>
                  <a:gd name="T5" fmla="*/ 50 h 277"/>
                  <a:gd name="T6" fmla="*/ 0 w 171"/>
                  <a:gd name="T7" fmla="*/ 44 h 277"/>
                  <a:gd name="T8" fmla="*/ 7 w 171"/>
                  <a:gd name="T9" fmla="*/ 50 h 277"/>
                  <a:gd name="T10" fmla="*/ 10 w 171"/>
                  <a:gd name="T11" fmla="*/ 39 h 277"/>
                  <a:gd name="T12" fmla="*/ 4 w 171"/>
                  <a:gd name="T13" fmla="*/ 28 h 277"/>
                  <a:gd name="T14" fmla="*/ 4 w 171"/>
                  <a:gd name="T15" fmla="*/ 0 h 277"/>
                  <a:gd name="T16" fmla="*/ 26 w 171"/>
                  <a:gd name="T17" fmla="*/ 1 h 277"/>
                  <a:gd name="T18" fmla="*/ 23 w 171"/>
                  <a:gd name="T19" fmla="*/ 11 h 277"/>
                  <a:gd name="T20" fmla="*/ 25 w 171"/>
                  <a:gd name="T21" fmla="*/ 15 h 277"/>
                  <a:gd name="T22" fmla="*/ 35 w 171"/>
                  <a:gd name="T23" fmla="*/ 23 h 277"/>
                  <a:gd name="T24" fmla="*/ 32 w 171"/>
                  <a:gd name="T25" fmla="*/ 30 h 277"/>
                  <a:gd name="T26" fmla="*/ 35 w 171"/>
                  <a:gd name="T27" fmla="*/ 36 h 277"/>
                  <a:gd name="T28" fmla="*/ 34 w 171"/>
                  <a:gd name="T29" fmla="*/ 41 h 277"/>
                  <a:gd name="T30" fmla="*/ 27 w 171"/>
                  <a:gd name="T31" fmla="*/ 42 h 277"/>
                  <a:gd name="T32" fmla="*/ 18 w 171"/>
                  <a:gd name="T33" fmla="*/ 48 h 277"/>
                  <a:gd name="T34" fmla="*/ 16 w 171"/>
                  <a:gd name="T35" fmla="*/ 51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277"/>
                  <a:gd name="T56" fmla="*/ 171 w 171"/>
                  <a:gd name="T57" fmla="*/ 277 h 2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277">
                    <a:moveTo>
                      <a:pt x="79" y="269"/>
                    </a:moveTo>
                    <a:lnTo>
                      <a:pt x="19" y="277"/>
                    </a:lnTo>
                    <a:lnTo>
                      <a:pt x="11" y="265"/>
                    </a:lnTo>
                    <a:lnTo>
                      <a:pt x="0" y="231"/>
                    </a:lnTo>
                    <a:lnTo>
                      <a:pt x="30" y="266"/>
                    </a:lnTo>
                    <a:lnTo>
                      <a:pt x="45" y="207"/>
                    </a:lnTo>
                    <a:lnTo>
                      <a:pt x="5" y="142"/>
                    </a:lnTo>
                    <a:lnTo>
                      <a:pt x="4" y="0"/>
                    </a:lnTo>
                    <a:lnTo>
                      <a:pt x="128" y="1"/>
                    </a:lnTo>
                    <a:lnTo>
                      <a:pt x="111" y="56"/>
                    </a:lnTo>
                    <a:lnTo>
                      <a:pt x="120" y="81"/>
                    </a:lnTo>
                    <a:lnTo>
                      <a:pt x="170" y="118"/>
                    </a:lnTo>
                    <a:lnTo>
                      <a:pt x="157" y="154"/>
                    </a:lnTo>
                    <a:lnTo>
                      <a:pt x="171" y="194"/>
                    </a:lnTo>
                    <a:lnTo>
                      <a:pt x="165" y="216"/>
                    </a:lnTo>
                    <a:lnTo>
                      <a:pt x="132" y="219"/>
                    </a:lnTo>
                    <a:lnTo>
                      <a:pt x="88" y="253"/>
                    </a:lnTo>
                    <a:lnTo>
                      <a:pt x="79" y="2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7">
                <a:extLst>
                  <a:ext uri="{FF2B5EF4-FFF2-40B4-BE49-F238E27FC236}">
                    <a16:creationId xmlns:a16="http://schemas.microsoft.com/office/drawing/2014/main" id="{30F4DDCD-41CB-4050-BA74-F84F3D3AA464}"/>
                  </a:ext>
                </a:extLst>
              </p:cNvPr>
              <p:cNvSpPr>
                <a:spLocks noChangeArrowheads="1"/>
              </p:cNvSpPr>
              <p:nvPr/>
            </p:nvSpPr>
            <p:spPr bwMode="auto">
              <a:xfrm>
                <a:off x="1925" y="1094"/>
                <a:ext cx="249" cy="150"/>
              </a:xfrm>
              <a:custGeom>
                <a:avLst/>
                <a:gdLst>
                  <a:gd name="T0" fmla="*/ 44 w 284"/>
                  <a:gd name="T1" fmla="*/ 29 h 157"/>
                  <a:gd name="T2" fmla="*/ 24 w 284"/>
                  <a:gd name="T3" fmla="*/ 20 h 157"/>
                  <a:gd name="T4" fmla="*/ 18 w 284"/>
                  <a:gd name="T5" fmla="*/ 19 h 157"/>
                  <a:gd name="T6" fmla="*/ 11 w 284"/>
                  <a:gd name="T7" fmla="*/ 22 h 157"/>
                  <a:gd name="T8" fmla="*/ 10 w 284"/>
                  <a:gd name="T9" fmla="*/ 24 h 157"/>
                  <a:gd name="T10" fmla="*/ 4 w 284"/>
                  <a:gd name="T11" fmla="*/ 14 h 157"/>
                  <a:gd name="T12" fmla="*/ 0 w 284"/>
                  <a:gd name="T13" fmla="*/ 0 h 157"/>
                  <a:gd name="T14" fmla="*/ 12 w 284"/>
                  <a:gd name="T15" fmla="*/ 2 h 157"/>
                  <a:gd name="T16" fmla="*/ 53 w 284"/>
                  <a:gd name="T17" fmla="*/ 11 h 157"/>
                  <a:gd name="T18" fmla="*/ 50 w 284"/>
                  <a:gd name="T19" fmla="*/ 11 h 157"/>
                  <a:gd name="T20" fmla="*/ 57 w 284"/>
                  <a:gd name="T21" fmla="*/ 24 h 157"/>
                  <a:gd name="T22" fmla="*/ 53 w 284"/>
                  <a:gd name="T23" fmla="*/ 28 h 157"/>
                  <a:gd name="T24" fmla="*/ 45 w 284"/>
                  <a:gd name="T25" fmla="*/ 29 h 157"/>
                  <a:gd name="T26" fmla="*/ 44 w 284"/>
                  <a:gd name="T27" fmla="*/ 29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4"/>
                  <a:gd name="T43" fmla="*/ 0 h 157"/>
                  <a:gd name="T44" fmla="*/ 284 w 284"/>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4" h="157">
                    <a:moveTo>
                      <a:pt x="217" y="154"/>
                    </a:moveTo>
                    <a:lnTo>
                      <a:pt x="122" y="101"/>
                    </a:lnTo>
                    <a:lnTo>
                      <a:pt x="86" y="96"/>
                    </a:lnTo>
                    <a:lnTo>
                      <a:pt x="53" y="109"/>
                    </a:lnTo>
                    <a:lnTo>
                      <a:pt x="45" y="125"/>
                    </a:lnTo>
                    <a:lnTo>
                      <a:pt x="12" y="80"/>
                    </a:lnTo>
                    <a:lnTo>
                      <a:pt x="0" y="0"/>
                    </a:lnTo>
                    <a:lnTo>
                      <a:pt x="61" y="2"/>
                    </a:lnTo>
                    <a:lnTo>
                      <a:pt x="265" y="16"/>
                    </a:lnTo>
                    <a:lnTo>
                      <a:pt x="247" y="53"/>
                    </a:lnTo>
                    <a:lnTo>
                      <a:pt x="284" y="121"/>
                    </a:lnTo>
                    <a:lnTo>
                      <a:pt x="264" y="153"/>
                    </a:lnTo>
                    <a:lnTo>
                      <a:pt x="220" y="157"/>
                    </a:lnTo>
                    <a:lnTo>
                      <a:pt x="217" y="15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8">
                <a:extLst>
                  <a:ext uri="{FF2B5EF4-FFF2-40B4-BE49-F238E27FC236}">
                    <a16:creationId xmlns:a16="http://schemas.microsoft.com/office/drawing/2014/main" id="{8E35F32A-B1B4-4DBD-943E-09E2A559A4B7}"/>
                  </a:ext>
                </a:extLst>
              </p:cNvPr>
              <p:cNvSpPr>
                <a:spLocks noChangeArrowheads="1"/>
              </p:cNvSpPr>
              <p:nvPr/>
            </p:nvSpPr>
            <p:spPr bwMode="auto">
              <a:xfrm>
                <a:off x="2411" y="2567"/>
                <a:ext cx="198" cy="152"/>
              </a:xfrm>
              <a:custGeom>
                <a:avLst/>
                <a:gdLst>
                  <a:gd name="T0" fmla="*/ 53 w 225"/>
                  <a:gd name="T1" fmla="*/ 30 h 159"/>
                  <a:gd name="T2" fmla="*/ 0 w 225"/>
                  <a:gd name="T3" fmla="*/ 30 h 159"/>
                  <a:gd name="T4" fmla="*/ 1 w 225"/>
                  <a:gd name="T5" fmla="*/ 0 h 159"/>
                  <a:gd name="T6" fmla="*/ 53 w 225"/>
                  <a:gd name="T7" fmla="*/ 0 h 159"/>
                  <a:gd name="T8" fmla="*/ 53 w 225"/>
                  <a:gd name="T9" fmla="*/ 30 h 159"/>
                  <a:gd name="T10" fmla="*/ 0 60000 65536"/>
                  <a:gd name="T11" fmla="*/ 0 60000 65536"/>
                  <a:gd name="T12" fmla="*/ 0 60000 65536"/>
                  <a:gd name="T13" fmla="*/ 0 60000 65536"/>
                  <a:gd name="T14" fmla="*/ 0 60000 65536"/>
                  <a:gd name="T15" fmla="*/ 0 w 225"/>
                  <a:gd name="T16" fmla="*/ 0 h 159"/>
                  <a:gd name="T17" fmla="*/ 225 w 225"/>
                  <a:gd name="T18" fmla="*/ 159 h 159"/>
                </a:gdLst>
                <a:ahLst/>
                <a:cxnLst>
                  <a:cxn ang="T10">
                    <a:pos x="T0" y="T1"/>
                  </a:cxn>
                  <a:cxn ang="T11">
                    <a:pos x="T2" y="T3"/>
                  </a:cxn>
                  <a:cxn ang="T12">
                    <a:pos x="T4" y="T5"/>
                  </a:cxn>
                  <a:cxn ang="T13">
                    <a:pos x="T6" y="T7"/>
                  </a:cxn>
                  <a:cxn ang="T14">
                    <a:pos x="T8" y="T9"/>
                  </a:cxn>
                </a:cxnLst>
                <a:rect l="T15" t="T16" r="T17" b="T18"/>
                <a:pathLst>
                  <a:path w="225" h="159">
                    <a:moveTo>
                      <a:pt x="225" y="158"/>
                    </a:moveTo>
                    <a:lnTo>
                      <a:pt x="0" y="159"/>
                    </a:lnTo>
                    <a:lnTo>
                      <a:pt x="1" y="0"/>
                    </a:lnTo>
                    <a:lnTo>
                      <a:pt x="225" y="0"/>
                    </a:lnTo>
                    <a:lnTo>
                      <a:pt x="225"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9">
                <a:extLst>
                  <a:ext uri="{FF2B5EF4-FFF2-40B4-BE49-F238E27FC236}">
                    <a16:creationId xmlns:a16="http://schemas.microsoft.com/office/drawing/2014/main" id="{B13D1383-560B-4517-A6BA-CCC827C3DF16}"/>
                  </a:ext>
                </a:extLst>
              </p:cNvPr>
              <p:cNvSpPr>
                <a:spLocks noChangeArrowheads="1"/>
              </p:cNvSpPr>
              <p:nvPr/>
            </p:nvSpPr>
            <p:spPr bwMode="auto">
              <a:xfrm>
                <a:off x="2161" y="2050"/>
                <a:ext cx="251" cy="129"/>
              </a:xfrm>
              <a:custGeom>
                <a:avLst/>
                <a:gdLst>
                  <a:gd name="T0" fmla="*/ 60 w 286"/>
                  <a:gd name="T1" fmla="*/ 21 h 135"/>
                  <a:gd name="T2" fmla="*/ 41 w 286"/>
                  <a:gd name="T3" fmla="*/ 21 h 135"/>
                  <a:gd name="T4" fmla="*/ 41 w 286"/>
                  <a:gd name="T5" fmla="*/ 25 h 135"/>
                  <a:gd name="T6" fmla="*/ 0 w 286"/>
                  <a:gd name="T7" fmla="*/ 25 h 135"/>
                  <a:gd name="T8" fmla="*/ 4 w 286"/>
                  <a:gd name="T9" fmla="*/ 14 h 135"/>
                  <a:gd name="T10" fmla="*/ 4 w 286"/>
                  <a:gd name="T11" fmla="*/ 0 h 135"/>
                  <a:gd name="T12" fmla="*/ 25 w 286"/>
                  <a:gd name="T13" fmla="*/ 0 h 135"/>
                  <a:gd name="T14" fmla="*/ 25 w 286"/>
                  <a:gd name="T15" fmla="*/ 11 h 135"/>
                  <a:gd name="T16" fmla="*/ 39 w 286"/>
                  <a:gd name="T17" fmla="*/ 11 h 135"/>
                  <a:gd name="T18" fmla="*/ 45 w 286"/>
                  <a:gd name="T19" fmla="*/ 11 h 135"/>
                  <a:gd name="T20" fmla="*/ 51 w 286"/>
                  <a:gd name="T21" fmla="*/ 11 h 135"/>
                  <a:gd name="T22" fmla="*/ 60 w 286"/>
                  <a:gd name="T23" fmla="*/ 17 h 135"/>
                  <a:gd name="T24" fmla="*/ 60 w 286"/>
                  <a:gd name="T25" fmla="*/ 21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35"/>
                  <a:gd name="T41" fmla="*/ 286 w 286"/>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35">
                    <a:moveTo>
                      <a:pt x="286" y="111"/>
                    </a:moveTo>
                    <a:lnTo>
                      <a:pt x="195" y="111"/>
                    </a:lnTo>
                    <a:lnTo>
                      <a:pt x="195" y="134"/>
                    </a:lnTo>
                    <a:lnTo>
                      <a:pt x="0" y="135"/>
                    </a:lnTo>
                    <a:lnTo>
                      <a:pt x="12" y="79"/>
                    </a:lnTo>
                    <a:lnTo>
                      <a:pt x="3" y="0"/>
                    </a:lnTo>
                    <a:lnTo>
                      <a:pt x="120" y="0"/>
                    </a:lnTo>
                    <a:lnTo>
                      <a:pt x="120" y="15"/>
                    </a:lnTo>
                    <a:lnTo>
                      <a:pt x="189" y="14"/>
                    </a:lnTo>
                    <a:lnTo>
                      <a:pt x="213" y="62"/>
                    </a:lnTo>
                    <a:lnTo>
                      <a:pt x="243" y="64"/>
                    </a:lnTo>
                    <a:lnTo>
                      <a:pt x="286" y="90"/>
                    </a:lnTo>
                    <a:lnTo>
                      <a:pt x="286" y="1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0">
                <a:extLst>
                  <a:ext uri="{FF2B5EF4-FFF2-40B4-BE49-F238E27FC236}">
                    <a16:creationId xmlns:a16="http://schemas.microsoft.com/office/drawing/2014/main" id="{DB2F5267-C149-477B-BBA8-E5AC3AED8010}"/>
                  </a:ext>
                </a:extLst>
              </p:cNvPr>
              <p:cNvSpPr>
                <a:spLocks noChangeArrowheads="1"/>
              </p:cNvSpPr>
              <p:nvPr/>
            </p:nvSpPr>
            <p:spPr bwMode="auto">
              <a:xfrm>
                <a:off x="2610" y="2567"/>
                <a:ext cx="248" cy="304"/>
              </a:xfrm>
              <a:custGeom>
                <a:avLst/>
                <a:gdLst>
                  <a:gd name="T0" fmla="*/ 55 w 283"/>
                  <a:gd name="T1" fmla="*/ 48 h 317"/>
                  <a:gd name="T2" fmla="*/ 35 w 283"/>
                  <a:gd name="T3" fmla="*/ 47 h 317"/>
                  <a:gd name="T4" fmla="*/ 35 w 283"/>
                  <a:gd name="T5" fmla="*/ 56 h 317"/>
                  <a:gd name="T6" fmla="*/ 26 w 283"/>
                  <a:gd name="T7" fmla="*/ 56 h 317"/>
                  <a:gd name="T8" fmla="*/ 26 w 283"/>
                  <a:gd name="T9" fmla="*/ 67 h 317"/>
                  <a:gd name="T10" fmla="*/ 0 w 283"/>
                  <a:gd name="T11" fmla="*/ 67 h 317"/>
                  <a:gd name="T12" fmla="*/ 0 w 283"/>
                  <a:gd name="T13" fmla="*/ 33 h 317"/>
                  <a:gd name="T14" fmla="*/ 0 w 283"/>
                  <a:gd name="T15" fmla="*/ 0 h 317"/>
                  <a:gd name="T16" fmla="*/ 37 w 283"/>
                  <a:gd name="T17" fmla="*/ 2 h 317"/>
                  <a:gd name="T18" fmla="*/ 37 w 283"/>
                  <a:gd name="T19" fmla="*/ 12 h 317"/>
                  <a:gd name="T20" fmla="*/ 31 w 283"/>
                  <a:gd name="T21" fmla="*/ 12 h 317"/>
                  <a:gd name="T22" fmla="*/ 31 w 283"/>
                  <a:gd name="T23" fmla="*/ 17 h 317"/>
                  <a:gd name="T24" fmla="*/ 37 w 283"/>
                  <a:gd name="T25" fmla="*/ 24 h 317"/>
                  <a:gd name="T26" fmla="*/ 39 w 283"/>
                  <a:gd name="T27" fmla="*/ 28 h 317"/>
                  <a:gd name="T28" fmla="*/ 46 w 283"/>
                  <a:gd name="T29" fmla="*/ 31 h 317"/>
                  <a:gd name="T30" fmla="*/ 52 w 283"/>
                  <a:gd name="T31" fmla="*/ 44 h 317"/>
                  <a:gd name="T32" fmla="*/ 54 w 283"/>
                  <a:gd name="T33" fmla="*/ 46 h 317"/>
                  <a:gd name="T34" fmla="*/ 55 w 283"/>
                  <a:gd name="T35" fmla="*/ 48 h 3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
                  <a:gd name="T55" fmla="*/ 0 h 317"/>
                  <a:gd name="T56" fmla="*/ 283 w 283"/>
                  <a:gd name="T57" fmla="*/ 317 h 3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 h="317">
                    <a:moveTo>
                      <a:pt x="283" y="227"/>
                    </a:moveTo>
                    <a:lnTo>
                      <a:pt x="180" y="225"/>
                    </a:lnTo>
                    <a:lnTo>
                      <a:pt x="180" y="271"/>
                    </a:lnTo>
                    <a:lnTo>
                      <a:pt x="135" y="271"/>
                    </a:lnTo>
                    <a:lnTo>
                      <a:pt x="135" y="317"/>
                    </a:lnTo>
                    <a:lnTo>
                      <a:pt x="0" y="316"/>
                    </a:lnTo>
                    <a:lnTo>
                      <a:pt x="0" y="158"/>
                    </a:lnTo>
                    <a:lnTo>
                      <a:pt x="0" y="0"/>
                    </a:lnTo>
                    <a:lnTo>
                      <a:pt x="191" y="2"/>
                    </a:lnTo>
                    <a:lnTo>
                      <a:pt x="192" y="24"/>
                    </a:lnTo>
                    <a:lnTo>
                      <a:pt x="163" y="51"/>
                    </a:lnTo>
                    <a:lnTo>
                      <a:pt x="163" y="80"/>
                    </a:lnTo>
                    <a:lnTo>
                      <a:pt x="191" y="104"/>
                    </a:lnTo>
                    <a:lnTo>
                      <a:pt x="200" y="131"/>
                    </a:lnTo>
                    <a:lnTo>
                      <a:pt x="241" y="148"/>
                    </a:lnTo>
                    <a:lnTo>
                      <a:pt x="264" y="214"/>
                    </a:lnTo>
                    <a:lnTo>
                      <a:pt x="279" y="217"/>
                    </a:lnTo>
                    <a:lnTo>
                      <a:pt x="283" y="22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1">
                <a:extLst>
                  <a:ext uri="{FF2B5EF4-FFF2-40B4-BE49-F238E27FC236}">
                    <a16:creationId xmlns:a16="http://schemas.microsoft.com/office/drawing/2014/main" id="{6A74F63C-B167-4A96-AB37-F367342C1F41}"/>
                  </a:ext>
                </a:extLst>
              </p:cNvPr>
              <p:cNvSpPr>
                <a:spLocks noChangeArrowheads="1"/>
              </p:cNvSpPr>
              <p:nvPr/>
            </p:nvSpPr>
            <p:spPr bwMode="auto">
              <a:xfrm>
                <a:off x="814" y="913"/>
                <a:ext cx="217" cy="147"/>
              </a:xfrm>
              <a:custGeom>
                <a:avLst/>
                <a:gdLst>
                  <a:gd name="T0" fmla="*/ 42 w 247"/>
                  <a:gd name="T1" fmla="*/ 16 h 154"/>
                  <a:gd name="T2" fmla="*/ 41 w 247"/>
                  <a:gd name="T3" fmla="*/ 24 h 154"/>
                  <a:gd name="T4" fmla="*/ 29 w 247"/>
                  <a:gd name="T5" fmla="*/ 24 h 154"/>
                  <a:gd name="T6" fmla="*/ 28 w 247"/>
                  <a:gd name="T7" fmla="*/ 21 h 154"/>
                  <a:gd name="T8" fmla="*/ 22 w 247"/>
                  <a:gd name="T9" fmla="*/ 21 h 154"/>
                  <a:gd name="T10" fmla="*/ 17 w 247"/>
                  <a:gd name="T11" fmla="*/ 28 h 154"/>
                  <a:gd name="T12" fmla="*/ 0 w 247"/>
                  <a:gd name="T13" fmla="*/ 28 h 154"/>
                  <a:gd name="T14" fmla="*/ 1 w 247"/>
                  <a:gd name="T15" fmla="*/ 2 h 154"/>
                  <a:gd name="T16" fmla="*/ 54 w 247"/>
                  <a:gd name="T17" fmla="*/ 0 h 154"/>
                  <a:gd name="T18" fmla="*/ 43 w 247"/>
                  <a:gd name="T19" fmla="*/ 11 h 154"/>
                  <a:gd name="T20" fmla="*/ 42 w 247"/>
                  <a:gd name="T21" fmla="*/ 16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7"/>
                  <a:gd name="T34" fmla="*/ 0 h 154"/>
                  <a:gd name="T35" fmla="*/ 247 w 247"/>
                  <a:gd name="T36" fmla="*/ 154 h 1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7" h="154">
                    <a:moveTo>
                      <a:pt x="200" y="86"/>
                    </a:moveTo>
                    <a:lnTo>
                      <a:pt x="191" y="130"/>
                    </a:lnTo>
                    <a:lnTo>
                      <a:pt x="138" y="129"/>
                    </a:lnTo>
                    <a:lnTo>
                      <a:pt x="131" y="107"/>
                    </a:lnTo>
                    <a:lnTo>
                      <a:pt x="101" y="107"/>
                    </a:lnTo>
                    <a:lnTo>
                      <a:pt x="82" y="154"/>
                    </a:lnTo>
                    <a:lnTo>
                      <a:pt x="0" y="151"/>
                    </a:lnTo>
                    <a:lnTo>
                      <a:pt x="1" y="2"/>
                    </a:lnTo>
                    <a:lnTo>
                      <a:pt x="247" y="0"/>
                    </a:lnTo>
                    <a:lnTo>
                      <a:pt x="203" y="71"/>
                    </a:lnTo>
                    <a:lnTo>
                      <a:pt x="200" y="8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2">
                <a:extLst>
                  <a:ext uri="{FF2B5EF4-FFF2-40B4-BE49-F238E27FC236}">
                    <a16:creationId xmlns:a16="http://schemas.microsoft.com/office/drawing/2014/main" id="{BE45A3EF-B436-4811-95D5-D1A5CD582EDB}"/>
                  </a:ext>
                </a:extLst>
              </p:cNvPr>
              <p:cNvSpPr>
                <a:spLocks noChangeArrowheads="1"/>
              </p:cNvSpPr>
              <p:nvPr/>
            </p:nvSpPr>
            <p:spPr bwMode="auto">
              <a:xfrm>
                <a:off x="2883" y="2462"/>
                <a:ext cx="224" cy="148"/>
              </a:xfrm>
              <a:custGeom>
                <a:avLst/>
                <a:gdLst>
                  <a:gd name="T0" fmla="*/ 54 w 255"/>
                  <a:gd name="T1" fmla="*/ 22 h 156"/>
                  <a:gd name="T2" fmla="*/ 19 w 255"/>
                  <a:gd name="T3" fmla="*/ 22 h 156"/>
                  <a:gd name="T4" fmla="*/ 10 w 255"/>
                  <a:gd name="T5" fmla="*/ 22 h 156"/>
                  <a:gd name="T6" fmla="*/ 10 w 255"/>
                  <a:gd name="T7" fmla="*/ 16 h 156"/>
                  <a:gd name="T8" fmla="*/ 4 w 255"/>
                  <a:gd name="T9" fmla="*/ 16 h 156"/>
                  <a:gd name="T10" fmla="*/ 0 w 255"/>
                  <a:gd name="T11" fmla="*/ 9 h 156"/>
                  <a:gd name="T12" fmla="*/ 4 w 255"/>
                  <a:gd name="T13" fmla="*/ 9 h 156"/>
                  <a:gd name="T14" fmla="*/ 36 w 255"/>
                  <a:gd name="T15" fmla="*/ 9 h 156"/>
                  <a:gd name="T16" fmla="*/ 38 w 255"/>
                  <a:gd name="T17" fmla="*/ 2 h 156"/>
                  <a:gd name="T18" fmla="*/ 41 w 255"/>
                  <a:gd name="T19" fmla="*/ 0 h 156"/>
                  <a:gd name="T20" fmla="*/ 54 w 255"/>
                  <a:gd name="T21" fmla="*/ 22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156"/>
                  <a:gd name="T35" fmla="*/ 255 w 255"/>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156">
                    <a:moveTo>
                      <a:pt x="255" y="156"/>
                    </a:moveTo>
                    <a:lnTo>
                      <a:pt x="92" y="155"/>
                    </a:lnTo>
                    <a:lnTo>
                      <a:pt x="47" y="155"/>
                    </a:lnTo>
                    <a:lnTo>
                      <a:pt x="47" y="111"/>
                    </a:lnTo>
                    <a:lnTo>
                      <a:pt x="4" y="112"/>
                    </a:lnTo>
                    <a:lnTo>
                      <a:pt x="0" y="19"/>
                    </a:lnTo>
                    <a:lnTo>
                      <a:pt x="6" y="19"/>
                    </a:lnTo>
                    <a:lnTo>
                      <a:pt x="170" y="19"/>
                    </a:lnTo>
                    <a:lnTo>
                      <a:pt x="178" y="2"/>
                    </a:lnTo>
                    <a:lnTo>
                      <a:pt x="198" y="0"/>
                    </a:lnTo>
                    <a:lnTo>
                      <a:pt x="255" y="15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3">
                <a:extLst>
                  <a:ext uri="{FF2B5EF4-FFF2-40B4-BE49-F238E27FC236}">
                    <a16:creationId xmlns:a16="http://schemas.microsoft.com/office/drawing/2014/main" id="{EEFB4DD9-DA41-4227-8613-CFA18069901D}"/>
                  </a:ext>
                </a:extLst>
              </p:cNvPr>
              <p:cNvSpPr>
                <a:spLocks noChangeArrowheads="1"/>
              </p:cNvSpPr>
              <p:nvPr/>
            </p:nvSpPr>
            <p:spPr bwMode="auto">
              <a:xfrm>
                <a:off x="990" y="912"/>
                <a:ext cx="294" cy="215"/>
              </a:xfrm>
              <a:custGeom>
                <a:avLst/>
                <a:gdLst>
                  <a:gd name="T0" fmla="*/ 20 w 335"/>
                  <a:gd name="T1" fmla="*/ 48 h 224"/>
                  <a:gd name="T2" fmla="*/ 16 w 335"/>
                  <a:gd name="T3" fmla="*/ 48 h 224"/>
                  <a:gd name="T4" fmla="*/ 16 w 335"/>
                  <a:gd name="T5" fmla="*/ 26 h 224"/>
                  <a:gd name="T6" fmla="*/ 11 w 335"/>
                  <a:gd name="T7" fmla="*/ 26 h 224"/>
                  <a:gd name="T8" fmla="*/ 11 w 335"/>
                  <a:gd name="T9" fmla="*/ 20 h 224"/>
                  <a:gd name="T10" fmla="*/ 0 w 335"/>
                  <a:gd name="T11" fmla="*/ 20 h 224"/>
                  <a:gd name="T12" fmla="*/ 4 w 335"/>
                  <a:gd name="T13" fmla="*/ 15 h 224"/>
                  <a:gd name="T14" fmla="*/ 10 w 335"/>
                  <a:gd name="T15" fmla="*/ 1 h 224"/>
                  <a:gd name="T16" fmla="*/ 11 w 335"/>
                  <a:gd name="T17" fmla="*/ 1 h 224"/>
                  <a:gd name="T18" fmla="*/ 57 w 335"/>
                  <a:gd name="T19" fmla="*/ 0 h 224"/>
                  <a:gd name="T20" fmla="*/ 63 w 335"/>
                  <a:gd name="T21" fmla="*/ 12 h 224"/>
                  <a:gd name="T22" fmla="*/ 65 w 335"/>
                  <a:gd name="T23" fmla="*/ 28 h 224"/>
                  <a:gd name="T24" fmla="*/ 68 w 335"/>
                  <a:gd name="T25" fmla="*/ 31 h 224"/>
                  <a:gd name="T26" fmla="*/ 69 w 335"/>
                  <a:gd name="T27" fmla="*/ 32 h 224"/>
                  <a:gd name="T28" fmla="*/ 63 w 335"/>
                  <a:gd name="T29" fmla="*/ 44 h 224"/>
                  <a:gd name="T30" fmla="*/ 41 w 335"/>
                  <a:gd name="T31" fmla="*/ 44 h 224"/>
                  <a:gd name="T32" fmla="*/ 41 w 335"/>
                  <a:gd name="T33" fmla="*/ 48 h 224"/>
                  <a:gd name="T34" fmla="*/ 20 w 335"/>
                  <a:gd name="T35" fmla="*/ 48 h 2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24"/>
                  <a:gd name="T56" fmla="*/ 335 w 335"/>
                  <a:gd name="T57" fmla="*/ 224 h 2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24">
                    <a:moveTo>
                      <a:pt x="98" y="223"/>
                    </a:moveTo>
                    <a:lnTo>
                      <a:pt x="75" y="222"/>
                    </a:lnTo>
                    <a:lnTo>
                      <a:pt x="77" y="110"/>
                    </a:lnTo>
                    <a:lnTo>
                      <a:pt x="54" y="110"/>
                    </a:lnTo>
                    <a:lnTo>
                      <a:pt x="54" y="87"/>
                    </a:lnTo>
                    <a:lnTo>
                      <a:pt x="0" y="87"/>
                    </a:lnTo>
                    <a:lnTo>
                      <a:pt x="3" y="72"/>
                    </a:lnTo>
                    <a:lnTo>
                      <a:pt x="47" y="1"/>
                    </a:lnTo>
                    <a:lnTo>
                      <a:pt x="51" y="1"/>
                    </a:lnTo>
                    <a:lnTo>
                      <a:pt x="273" y="0"/>
                    </a:lnTo>
                    <a:lnTo>
                      <a:pt x="304" y="59"/>
                    </a:lnTo>
                    <a:lnTo>
                      <a:pt x="313" y="126"/>
                    </a:lnTo>
                    <a:lnTo>
                      <a:pt x="331" y="142"/>
                    </a:lnTo>
                    <a:lnTo>
                      <a:pt x="335" y="147"/>
                    </a:lnTo>
                    <a:lnTo>
                      <a:pt x="305" y="203"/>
                    </a:lnTo>
                    <a:lnTo>
                      <a:pt x="198" y="202"/>
                    </a:lnTo>
                    <a:lnTo>
                      <a:pt x="196" y="224"/>
                    </a:lnTo>
                    <a:lnTo>
                      <a:pt x="98" y="2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4">
                <a:extLst>
                  <a:ext uri="{FF2B5EF4-FFF2-40B4-BE49-F238E27FC236}">
                    <a16:creationId xmlns:a16="http://schemas.microsoft.com/office/drawing/2014/main" id="{1D222244-28AF-4303-A02E-168BADF73B6F}"/>
                  </a:ext>
                </a:extLst>
              </p:cNvPr>
              <p:cNvSpPr>
                <a:spLocks noChangeArrowheads="1"/>
              </p:cNvSpPr>
              <p:nvPr/>
            </p:nvSpPr>
            <p:spPr bwMode="auto">
              <a:xfrm>
                <a:off x="1602" y="1073"/>
                <a:ext cx="188" cy="292"/>
              </a:xfrm>
              <a:custGeom>
                <a:avLst/>
                <a:gdLst>
                  <a:gd name="T0" fmla="*/ 8 w 214"/>
                  <a:gd name="T1" fmla="*/ 52 h 306"/>
                  <a:gd name="T2" fmla="*/ 5 w 214"/>
                  <a:gd name="T3" fmla="*/ 50 h 306"/>
                  <a:gd name="T4" fmla="*/ 0 w 214"/>
                  <a:gd name="T5" fmla="*/ 51 h 306"/>
                  <a:gd name="T6" fmla="*/ 0 w 214"/>
                  <a:gd name="T7" fmla="*/ 35 h 306"/>
                  <a:gd name="T8" fmla="*/ 0 w 214"/>
                  <a:gd name="T9" fmla="*/ 22 h 306"/>
                  <a:gd name="T10" fmla="*/ 4 w 214"/>
                  <a:gd name="T11" fmla="*/ 19 h 306"/>
                  <a:gd name="T12" fmla="*/ 4 w 214"/>
                  <a:gd name="T13" fmla="*/ 13 h 306"/>
                  <a:gd name="T14" fmla="*/ 10 w 214"/>
                  <a:gd name="T15" fmla="*/ 13 h 306"/>
                  <a:gd name="T16" fmla="*/ 7 w 214"/>
                  <a:gd name="T17" fmla="*/ 0 h 306"/>
                  <a:gd name="T18" fmla="*/ 32 w 214"/>
                  <a:gd name="T19" fmla="*/ 8 h 306"/>
                  <a:gd name="T20" fmla="*/ 46 w 214"/>
                  <a:gd name="T21" fmla="*/ 10 h 306"/>
                  <a:gd name="T22" fmla="*/ 47 w 214"/>
                  <a:gd name="T23" fmla="*/ 10 h 306"/>
                  <a:gd name="T24" fmla="*/ 32 w 214"/>
                  <a:gd name="T25" fmla="*/ 15 h 306"/>
                  <a:gd name="T26" fmla="*/ 35 w 214"/>
                  <a:gd name="T27" fmla="*/ 22 h 306"/>
                  <a:gd name="T28" fmla="*/ 32 w 214"/>
                  <a:gd name="T29" fmla="*/ 27 h 306"/>
                  <a:gd name="T30" fmla="*/ 27 w 214"/>
                  <a:gd name="T31" fmla="*/ 27 h 306"/>
                  <a:gd name="T32" fmla="*/ 28 w 214"/>
                  <a:gd name="T33" fmla="*/ 30 h 306"/>
                  <a:gd name="T34" fmla="*/ 25 w 214"/>
                  <a:gd name="T35" fmla="*/ 32 h 306"/>
                  <a:gd name="T36" fmla="*/ 16 w 214"/>
                  <a:gd name="T37" fmla="*/ 38 h 306"/>
                  <a:gd name="T38" fmla="*/ 15 w 214"/>
                  <a:gd name="T39" fmla="*/ 43 h 306"/>
                  <a:gd name="T40" fmla="*/ 11 w 214"/>
                  <a:gd name="T41" fmla="*/ 43 h 306"/>
                  <a:gd name="T42" fmla="*/ 8 w 214"/>
                  <a:gd name="T43" fmla="*/ 52 h 3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4"/>
                  <a:gd name="T67" fmla="*/ 0 h 306"/>
                  <a:gd name="T68" fmla="*/ 214 w 214"/>
                  <a:gd name="T69" fmla="*/ 306 h 3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4" h="306">
                    <a:moveTo>
                      <a:pt x="37" y="306"/>
                    </a:moveTo>
                    <a:lnTo>
                      <a:pt x="23" y="294"/>
                    </a:lnTo>
                    <a:lnTo>
                      <a:pt x="0" y="298"/>
                    </a:lnTo>
                    <a:lnTo>
                      <a:pt x="0" y="206"/>
                    </a:lnTo>
                    <a:lnTo>
                      <a:pt x="0" y="123"/>
                    </a:lnTo>
                    <a:lnTo>
                      <a:pt x="15" y="108"/>
                    </a:lnTo>
                    <a:lnTo>
                      <a:pt x="15" y="78"/>
                    </a:lnTo>
                    <a:lnTo>
                      <a:pt x="44" y="78"/>
                    </a:lnTo>
                    <a:lnTo>
                      <a:pt x="31" y="0"/>
                    </a:lnTo>
                    <a:lnTo>
                      <a:pt x="151" y="8"/>
                    </a:lnTo>
                    <a:lnTo>
                      <a:pt x="211" y="11"/>
                    </a:lnTo>
                    <a:lnTo>
                      <a:pt x="214" y="47"/>
                    </a:lnTo>
                    <a:lnTo>
                      <a:pt x="155" y="83"/>
                    </a:lnTo>
                    <a:lnTo>
                      <a:pt x="161" y="124"/>
                    </a:lnTo>
                    <a:lnTo>
                      <a:pt x="145" y="148"/>
                    </a:lnTo>
                    <a:lnTo>
                      <a:pt x="123" y="153"/>
                    </a:lnTo>
                    <a:lnTo>
                      <a:pt x="131" y="178"/>
                    </a:lnTo>
                    <a:lnTo>
                      <a:pt x="116" y="191"/>
                    </a:lnTo>
                    <a:lnTo>
                      <a:pt x="73" y="221"/>
                    </a:lnTo>
                    <a:lnTo>
                      <a:pt x="68" y="248"/>
                    </a:lnTo>
                    <a:lnTo>
                      <a:pt x="56" y="251"/>
                    </a:lnTo>
                    <a:lnTo>
                      <a:pt x="37" y="30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5">
                <a:extLst>
                  <a:ext uri="{FF2B5EF4-FFF2-40B4-BE49-F238E27FC236}">
                    <a16:creationId xmlns:a16="http://schemas.microsoft.com/office/drawing/2014/main" id="{02A4D38C-2268-4ABC-A5E7-7B3DC21E4CF8}"/>
                  </a:ext>
                </a:extLst>
              </p:cNvPr>
              <p:cNvSpPr>
                <a:spLocks noChangeArrowheads="1"/>
              </p:cNvSpPr>
              <p:nvPr/>
            </p:nvSpPr>
            <p:spPr bwMode="auto">
              <a:xfrm>
                <a:off x="1886" y="1277"/>
                <a:ext cx="195" cy="217"/>
              </a:xfrm>
              <a:custGeom>
                <a:avLst/>
                <a:gdLst>
                  <a:gd name="T0" fmla="*/ 43 w 222"/>
                  <a:gd name="T1" fmla="*/ 40 h 227"/>
                  <a:gd name="T2" fmla="*/ 4 w 222"/>
                  <a:gd name="T3" fmla="*/ 41 h 227"/>
                  <a:gd name="T4" fmla="*/ 4 w 222"/>
                  <a:gd name="T5" fmla="*/ 41 h 227"/>
                  <a:gd name="T6" fmla="*/ 0 w 222"/>
                  <a:gd name="T7" fmla="*/ 0 h 227"/>
                  <a:gd name="T8" fmla="*/ 11 w 222"/>
                  <a:gd name="T9" fmla="*/ 0 h 227"/>
                  <a:gd name="T10" fmla="*/ 14 w 222"/>
                  <a:gd name="T11" fmla="*/ 14 h 227"/>
                  <a:gd name="T12" fmla="*/ 28 w 222"/>
                  <a:gd name="T13" fmla="*/ 17 h 227"/>
                  <a:gd name="T14" fmla="*/ 41 w 222"/>
                  <a:gd name="T15" fmla="*/ 29 h 227"/>
                  <a:gd name="T16" fmla="*/ 45 w 222"/>
                  <a:gd name="T17" fmla="*/ 34 h 227"/>
                  <a:gd name="T18" fmla="*/ 47 w 222"/>
                  <a:gd name="T19" fmla="*/ 34 h 227"/>
                  <a:gd name="T20" fmla="*/ 46 w 222"/>
                  <a:gd name="T21" fmla="*/ 41 h 227"/>
                  <a:gd name="T22" fmla="*/ 43 w 222"/>
                  <a:gd name="T23" fmla="*/ 4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227"/>
                  <a:gd name="T38" fmla="*/ 222 w 222"/>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227">
                    <a:moveTo>
                      <a:pt x="202" y="225"/>
                    </a:moveTo>
                    <a:lnTo>
                      <a:pt x="22" y="226"/>
                    </a:lnTo>
                    <a:lnTo>
                      <a:pt x="7" y="226"/>
                    </a:lnTo>
                    <a:lnTo>
                      <a:pt x="0" y="0"/>
                    </a:lnTo>
                    <a:lnTo>
                      <a:pt x="53" y="0"/>
                    </a:lnTo>
                    <a:lnTo>
                      <a:pt x="64" y="76"/>
                    </a:lnTo>
                    <a:lnTo>
                      <a:pt x="135" y="92"/>
                    </a:lnTo>
                    <a:lnTo>
                      <a:pt x="199" y="156"/>
                    </a:lnTo>
                    <a:lnTo>
                      <a:pt x="206" y="190"/>
                    </a:lnTo>
                    <a:lnTo>
                      <a:pt x="222" y="193"/>
                    </a:lnTo>
                    <a:lnTo>
                      <a:pt x="208" y="227"/>
                    </a:lnTo>
                    <a:lnTo>
                      <a:pt x="202" y="22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6">
                <a:extLst>
                  <a:ext uri="{FF2B5EF4-FFF2-40B4-BE49-F238E27FC236}">
                    <a16:creationId xmlns:a16="http://schemas.microsoft.com/office/drawing/2014/main" id="{607B39CE-4876-4719-95D3-79B55426F8E1}"/>
                  </a:ext>
                </a:extLst>
              </p:cNvPr>
              <p:cNvSpPr>
                <a:spLocks noChangeArrowheads="1"/>
              </p:cNvSpPr>
              <p:nvPr/>
            </p:nvSpPr>
            <p:spPr bwMode="auto">
              <a:xfrm>
                <a:off x="2452" y="1761"/>
                <a:ext cx="241" cy="460"/>
              </a:xfrm>
              <a:custGeom>
                <a:avLst/>
                <a:gdLst>
                  <a:gd name="T0" fmla="*/ 32 w 274"/>
                  <a:gd name="T1" fmla="*/ 90 h 481"/>
                  <a:gd name="T2" fmla="*/ 0 w 274"/>
                  <a:gd name="T3" fmla="*/ 91 h 481"/>
                  <a:gd name="T4" fmla="*/ 0 w 274"/>
                  <a:gd name="T5" fmla="*/ 31 h 481"/>
                  <a:gd name="T6" fmla="*/ 32 w 274"/>
                  <a:gd name="T7" fmla="*/ 31 h 481"/>
                  <a:gd name="T8" fmla="*/ 33 w 274"/>
                  <a:gd name="T9" fmla="*/ 0 h 481"/>
                  <a:gd name="T10" fmla="*/ 36 w 274"/>
                  <a:gd name="T11" fmla="*/ 11 h 481"/>
                  <a:gd name="T12" fmla="*/ 42 w 274"/>
                  <a:gd name="T13" fmla="*/ 11 h 481"/>
                  <a:gd name="T14" fmla="*/ 47 w 274"/>
                  <a:gd name="T15" fmla="*/ 19 h 481"/>
                  <a:gd name="T16" fmla="*/ 53 w 274"/>
                  <a:gd name="T17" fmla="*/ 19 h 481"/>
                  <a:gd name="T18" fmla="*/ 53 w 274"/>
                  <a:gd name="T19" fmla="*/ 22 h 481"/>
                  <a:gd name="T20" fmla="*/ 62 w 274"/>
                  <a:gd name="T21" fmla="*/ 29 h 481"/>
                  <a:gd name="T22" fmla="*/ 61 w 274"/>
                  <a:gd name="T23" fmla="*/ 39 h 481"/>
                  <a:gd name="T24" fmla="*/ 55 w 274"/>
                  <a:gd name="T25" fmla="*/ 45 h 481"/>
                  <a:gd name="T26" fmla="*/ 55 w 274"/>
                  <a:gd name="T27" fmla="*/ 48 h 481"/>
                  <a:gd name="T28" fmla="*/ 32 w 274"/>
                  <a:gd name="T29" fmla="*/ 48 h 481"/>
                  <a:gd name="T30" fmla="*/ 32 w 274"/>
                  <a:gd name="T31" fmla="*/ 69 h 481"/>
                  <a:gd name="T32" fmla="*/ 32 w 274"/>
                  <a:gd name="T33" fmla="*/ 90 h 4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481"/>
                  <a:gd name="T53" fmla="*/ 274 w 274"/>
                  <a:gd name="T54" fmla="*/ 481 h 4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481">
                    <a:moveTo>
                      <a:pt x="136" y="480"/>
                    </a:moveTo>
                    <a:lnTo>
                      <a:pt x="0" y="481"/>
                    </a:lnTo>
                    <a:lnTo>
                      <a:pt x="0" y="164"/>
                    </a:lnTo>
                    <a:lnTo>
                      <a:pt x="135" y="164"/>
                    </a:lnTo>
                    <a:lnTo>
                      <a:pt x="143" y="0"/>
                    </a:lnTo>
                    <a:lnTo>
                      <a:pt x="157" y="39"/>
                    </a:lnTo>
                    <a:lnTo>
                      <a:pt x="193" y="52"/>
                    </a:lnTo>
                    <a:lnTo>
                      <a:pt x="207" y="93"/>
                    </a:lnTo>
                    <a:lnTo>
                      <a:pt x="227" y="95"/>
                    </a:lnTo>
                    <a:lnTo>
                      <a:pt x="228" y="111"/>
                    </a:lnTo>
                    <a:lnTo>
                      <a:pt x="274" y="151"/>
                    </a:lnTo>
                    <a:lnTo>
                      <a:pt x="268" y="207"/>
                    </a:lnTo>
                    <a:lnTo>
                      <a:pt x="245" y="235"/>
                    </a:lnTo>
                    <a:lnTo>
                      <a:pt x="247" y="254"/>
                    </a:lnTo>
                    <a:lnTo>
                      <a:pt x="141" y="254"/>
                    </a:lnTo>
                    <a:lnTo>
                      <a:pt x="136" y="366"/>
                    </a:lnTo>
                    <a:lnTo>
                      <a:pt x="136" y="48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7">
                <a:extLst>
                  <a:ext uri="{FF2B5EF4-FFF2-40B4-BE49-F238E27FC236}">
                    <a16:creationId xmlns:a16="http://schemas.microsoft.com/office/drawing/2014/main" id="{511621C3-5306-42D7-9F77-08739E125D26}"/>
                  </a:ext>
                </a:extLst>
              </p:cNvPr>
              <p:cNvSpPr>
                <a:spLocks noChangeArrowheads="1"/>
              </p:cNvSpPr>
              <p:nvPr/>
            </p:nvSpPr>
            <p:spPr bwMode="auto">
              <a:xfrm>
                <a:off x="2324" y="2990"/>
                <a:ext cx="286" cy="233"/>
              </a:xfrm>
              <a:custGeom>
                <a:avLst/>
                <a:gdLst>
                  <a:gd name="T0" fmla="*/ 67 w 326"/>
                  <a:gd name="T1" fmla="*/ 27 h 244"/>
                  <a:gd name="T2" fmla="*/ 67 w 326"/>
                  <a:gd name="T3" fmla="*/ 32 h 244"/>
                  <a:gd name="T4" fmla="*/ 58 w 326"/>
                  <a:gd name="T5" fmla="*/ 32 h 244"/>
                  <a:gd name="T6" fmla="*/ 58 w 326"/>
                  <a:gd name="T7" fmla="*/ 43 h 244"/>
                  <a:gd name="T8" fmla="*/ 40 w 326"/>
                  <a:gd name="T9" fmla="*/ 42 h 244"/>
                  <a:gd name="T10" fmla="*/ 28 w 326"/>
                  <a:gd name="T11" fmla="*/ 29 h 244"/>
                  <a:gd name="T12" fmla="*/ 24 w 326"/>
                  <a:gd name="T13" fmla="*/ 29 h 244"/>
                  <a:gd name="T14" fmla="*/ 25 w 326"/>
                  <a:gd name="T15" fmla="*/ 30 h 244"/>
                  <a:gd name="T16" fmla="*/ 18 w 326"/>
                  <a:gd name="T17" fmla="*/ 32 h 244"/>
                  <a:gd name="T18" fmla="*/ 9 w 326"/>
                  <a:gd name="T19" fmla="*/ 29 h 244"/>
                  <a:gd name="T20" fmla="*/ 4 w 326"/>
                  <a:gd name="T21" fmla="*/ 15 h 244"/>
                  <a:gd name="T22" fmla="*/ 0 w 326"/>
                  <a:gd name="T23" fmla="*/ 11 h 244"/>
                  <a:gd name="T24" fmla="*/ 1 w 326"/>
                  <a:gd name="T25" fmla="*/ 0 h 244"/>
                  <a:gd name="T26" fmla="*/ 7 w 326"/>
                  <a:gd name="T27" fmla="*/ 10 h 244"/>
                  <a:gd name="T28" fmla="*/ 66 w 326"/>
                  <a:gd name="T29" fmla="*/ 10 h 244"/>
                  <a:gd name="T30" fmla="*/ 67 w 326"/>
                  <a:gd name="T31" fmla="*/ 27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244"/>
                  <a:gd name="T50" fmla="*/ 326 w 326"/>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244">
                    <a:moveTo>
                      <a:pt x="325" y="143"/>
                    </a:moveTo>
                    <a:lnTo>
                      <a:pt x="326" y="189"/>
                    </a:lnTo>
                    <a:lnTo>
                      <a:pt x="281" y="190"/>
                    </a:lnTo>
                    <a:lnTo>
                      <a:pt x="282" y="244"/>
                    </a:lnTo>
                    <a:lnTo>
                      <a:pt x="196" y="237"/>
                    </a:lnTo>
                    <a:lnTo>
                      <a:pt x="139" y="161"/>
                    </a:lnTo>
                    <a:lnTo>
                      <a:pt x="117" y="159"/>
                    </a:lnTo>
                    <a:lnTo>
                      <a:pt x="119" y="174"/>
                    </a:lnTo>
                    <a:lnTo>
                      <a:pt x="89" y="190"/>
                    </a:lnTo>
                    <a:lnTo>
                      <a:pt x="43" y="163"/>
                    </a:lnTo>
                    <a:lnTo>
                      <a:pt x="21" y="81"/>
                    </a:lnTo>
                    <a:lnTo>
                      <a:pt x="0" y="57"/>
                    </a:lnTo>
                    <a:lnTo>
                      <a:pt x="1" y="0"/>
                    </a:lnTo>
                    <a:lnTo>
                      <a:pt x="32" y="10"/>
                    </a:lnTo>
                    <a:lnTo>
                      <a:pt x="324" y="10"/>
                    </a:lnTo>
                    <a:lnTo>
                      <a:pt x="325" y="1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48">
                <a:extLst>
                  <a:ext uri="{FF2B5EF4-FFF2-40B4-BE49-F238E27FC236}">
                    <a16:creationId xmlns:a16="http://schemas.microsoft.com/office/drawing/2014/main" id="{8438C710-429B-459F-99B0-D03D190ABA1F}"/>
                  </a:ext>
                </a:extLst>
              </p:cNvPr>
              <p:cNvSpPr>
                <a:spLocks noChangeArrowheads="1"/>
              </p:cNvSpPr>
              <p:nvPr/>
            </p:nvSpPr>
            <p:spPr bwMode="auto">
              <a:xfrm>
                <a:off x="1346" y="1067"/>
                <a:ext cx="295" cy="203"/>
              </a:xfrm>
              <a:custGeom>
                <a:avLst/>
                <a:gdLst>
                  <a:gd name="T0" fmla="*/ 61 w 336"/>
                  <a:gd name="T1" fmla="*/ 42 h 212"/>
                  <a:gd name="T2" fmla="*/ 46 w 336"/>
                  <a:gd name="T3" fmla="*/ 42 h 212"/>
                  <a:gd name="T4" fmla="*/ 45 w 336"/>
                  <a:gd name="T5" fmla="*/ 38 h 212"/>
                  <a:gd name="T6" fmla="*/ 0 w 336"/>
                  <a:gd name="T7" fmla="*/ 38 h 212"/>
                  <a:gd name="T8" fmla="*/ 0 w 336"/>
                  <a:gd name="T9" fmla="*/ 36 h 212"/>
                  <a:gd name="T10" fmla="*/ 6 w 336"/>
                  <a:gd name="T11" fmla="*/ 31 h 212"/>
                  <a:gd name="T12" fmla="*/ 7 w 336"/>
                  <a:gd name="T13" fmla="*/ 30 h 212"/>
                  <a:gd name="T14" fmla="*/ 15 w 336"/>
                  <a:gd name="T15" fmla="*/ 26 h 212"/>
                  <a:gd name="T16" fmla="*/ 29 w 336"/>
                  <a:gd name="T17" fmla="*/ 23 h 212"/>
                  <a:gd name="T18" fmla="*/ 32 w 336"/>
                  <a:gd name="T19" fmla="*/ 11 h 212"/>
                  <a:gd name="T20" fmla="*/ 36 w 336"/>
                  <a:gd name="T21" fmla="*/ 11 h 212"/>
                  <a:gd name="T22" fmla="*/ 41 w 336"/>
                  <a:gd name="T23" fmla="*/ 0 h 212"/>
                  <a:gd name="T24" fmla="*/ 60 w 336"/>
                  <a:gd name="T25" fmla="*/ 5 h 212"/>
                  <a:gd name="T26" fmla="*/ 68 w 336"/>
                  <a:gd name="T27" fmla="*/ 6 h 212"/>
                  <a:gd name="T28" fmla="*/ 70 w 336"/>
                  <a:gd name="T29" fmla="*/ 17 h 212"/>
                  <a:gd name="T30" fmla="*/ 64 w 336"/>
                  <a:gd name="T31" fmla="*/ 17 h 212"/>
                  <a:gd name="T32" fmla="*/ 64 w 336"/>
                  <a:gd name="T33" fmla="*/ 24 h 212"/>
                  <a:gd name="T34" fmla="*/ 61 w 336"/>
                  <a:gd name="T35" fmla="*/ 26 h 212"/>
                  <a:gd name="T36" fmla="*/ 61 w 336"/>
                  <a:gd name="T37" fmla="*/ 42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212"/>
                  <a:gd name="T59" fmla="*/ 336 w 336"/>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212">
                    <a:moveTo>
                      <a:pt x="292" y="212"/>
                    </a:moveTo>
                    <a:lnTo>
                      <a:pt x="216" y="212"/>
                    </a:lnTo>
                    <a:lnTo>
                      <a:pt x="213" y="197"/>
                    </a:lnTo>
                    <a:lnTo>
                      <a:pt x="0" y="198"/>
                    </a:lnTo>
                    <a:lnTo>
                      <a:pt x="0" y="182"/>
                    </a:lnTo>
                    <a:lnTo>
                      <a:pt x="29" y="154"/>
                    </a:lnTo>
                    <a:lnTo>
                      <a:pt x="31" y="152"/>
                    </a:lnTo>
                    <a:lnTo>
                      <a:pt x="70" y="128"/>
                    </a:lnTo>
                    <a:lnTo>
                      <a:pt x="142" y="108"/>
                    </a:lnTo>
                    <a:lnTo>
                      <a:pt x="153" y="58"/>
                    </a:lnTo>
                    <a:lnTo>
                      <a:pt x="175" y="44"/>
                    </a:lnTo>
                    <a:lnTo>
                      <a:pt x="196" y="0"/>
                    </a:lnTo>
                    <a:lnTo>
                      <a:pt x="288" y="5"/>
                    </a:lnTo>
                    <a:lnTo>
                      <a:pt x="323" y="6"/>
                    </a:lnTo>
                    <a:lnTo>
                      <a:pt x="336" y="84"/>
                    </a:lnTo>
                    <a:lnTo>
                      <a:pt x="307" y="84"/>
                    </a:lnTo>
                    <a:lnTo>
                      <a:pt x="307" y="114"/>
                    </a:lnTo>
                    <a:lnTo>
                      <a:pt x="292" y="129"/>
                    </a:lnTo>
                    <a:lnTo>
                      <a:pt x="292"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49">
                <a:extLst>
                  <a:ext uri="{FF2B5EF4-FFF2-40B4-BE49-F238E27FC236}">
                    <a16:creationId xmlns:a16="http://schemas.microsoft.com/office/drawing/2014/main" id="{09665FB9-BAFE-482D-A951-69C73B3BC2CF}"/>
                  </a:ext>
                </a:extLst>
              </p:cNvPr>
              <p:cNvSpPr>
                <a:spLocks noChangeArrowheads="1"/>
              </p:cNvSpPr>
              <p:nvPr/>
            </p:nvSpPr>
            <p:spPr bwMode="auto">
              <a:xfrm>
                <a:off x="1967" y="1607"/>
                <a:ext cx="306" cy="299"/>
              </a:xfrm>
              <a:custGeom>
                <a:avLst/>
                <a:gdLst>
                  <a:gd name="T0" fmla="*/ 63 w 348"/>
                  <a:gd name="T1" fmla="*/ 51 h 313"/>
                  <a:gd name="T2" fmla="*/ 55 w 348"/>
                  <a:gd name="T3" fmla="*/ 53 h 313"/>
                  <a:gd name="T4" fmla="*/ 47 w 348"/>
                  <a:gd name="T5" fmla="*/ 51 h 313"/>
                  <a:gd name="T6" fmla="*/ 41 w 348"/>
                  <a:gd name="T7" fmla="*/ 55 h 313"/>
                  <a:gd name="T8" fmla="*/ 41 w 348"/>
                  <a:gd name="T9" fmla="*/ 51 h 313"/>
                  <a:gd name="T10" fmla="*/ 36 w 348"/>
                  <a:gd name="T11" fmla="*/ 47 h 313"/>
                  <a:gd name="T12" fmla="*/ 35 w 348"/>
                  <a:gd name="T13" fmla="*/ 41 h 313"/>
                  <a:gd name="T14" fmla="*/ 19 w 348"/>
                  <a:gd name="T15" fmla="*/ 39 h 313"/>
                  <a:gd name="T16" fmla="*/ 14 w 348"/>
                  <a:gd name="T17" fmla="*/ 43 h 313"/>
                  <a:gd name="T18" fmla="*/ 8 w 348"/>
                  <a:gd name="T19" fmla="*/ 43 h 313"/>
                  <a:gd name="T20" fmla="*/ 9 w 348"/>
                  <a:gd name="T21" fmla="*/ 31 h 313"/>
                  <a:gd name="T22" fmla="*/ 0 w 348"/>
                  <a:gd name="T23" fmla="*/ 29 h 313"/>
                  <a:gd name="T24" fmla="*/ 15 w 348"/>
                  <a:gd name="T25" fmla="*/ 19 h 313"/>
                  <a:gd name="T26" fmla="*/ 23 w 348"/>
                  <a:gd name="T27" fmla="*/ 0 h 313"/>
                  <a:gd name="T28" fmla="*/ 52 w 348"/>
                  <a:gd name="T29" fmla="*/ 11 h 313"/>
                  <a:gd name="T30" fmla="*/ 52 w 348"/>
                  <a:gd name="T31" fmla="*/ 11 h 313"/>
                  <a:gd name="T32" fmla="*/ 61 w 348"/>
                  <a:gd name="T33" fmla="*/ 11 h 313"/>
                  <a:gd name="T34" fmla="*/ 61 w 348"/>
                  <a:gd name="T35" fmla="*/ 11 h 313"/>
                  <a:gd name="T36" fmla="*/ 77 w 348"/>
                  <a:gd name="T37" fmla="*/ 11 h 313"/>
                  <a:gd name="T38" fmla="*/ 77 w 348"/>
                  <a:gd name="T39" fmla="*/ 33 h 313"/>
                  <a:gd name="T40" fmla="*/ 63 w 348"/>
                  <a:gd name="T41" fmla="*/ 34 h 313"/>
                  <a:gd name="T42" fmla="*/ 63 w 348"/>
                  <a:gd name="T43" fmla="*/ 51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8"/>
                  <a:gd name="T67" fmla="*/ 0 h 313"/>
                  <a:gd name="T68" fmla="*/ 348 w 348"/>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8" h="313">
                    <a:moveTo>
                      <a:pt x="288" y="282"/>
                    </a:moveTo>
                    <a:lnTo>
                      <a:pt x="252" y="301"/>
                    </a:lnTo>
                    <a:lnTo>
                      <a:pt x="207" y="290"/>
                    </a:lnTo>
                    <a:lnTo>
                      <a:pt x="183" y="313"/>
                    </a:lnTo>
                    <a:lnTo>
                      <a:pt x="182" y="293"/>
                    </a:lnTo>
                    <a:lnTo>
                      <a:pt x="159" y="266"/>
                    </a:lnTo>
                    <a:lnTo>
                      <a:pt x="156" y="223"/>
                    </a:lnTo>
                    <a:lnTo>
                      <a:pt x="84" y="217"/>
                    </a:lnTo>
                    <a:lnTo>
                      <a:pt x="63" y="244"/>
                    </a:lnTo>
                    <a:lnTo>
                      <a:pt x="35" y="243"/>
                    </a:lnTo>
                    <a:lnTo>
                      <a:pt x="40" y="174"/>
                    </a:lnTo>
                    <a:lnTo>
                      <a:pt x="0" y="157"/>
                    </a:lnTo>
                    <a:lnTo>
                      <a:pt x="65" y="99"/>
                    </a:lnTo>
                    <a:lnTo>
                      <a:pt x="104" y="0"/>
                    </a:lnTo>
                    <a:lnTo>
                      <a:pt x="233" y="14"/>
                    </a:lnTo>
                    <a:lnTo>
                      <a:pt x="233" y="29"/>
                    </a:lnTo>
                    <a:lnTo>
                      <a:pt x="278" y="28"/>
                    </a:lnTo>
                    <a:lnTo>
                      <a:pt x="278" y="58"/>
                    </a:lnTo>
                    <a:lnTo>
                      <a:pt x="346" y="55"/>
                    </a:lnTo>
                    <a:lnTo>
                      <a:pt x="348" y="194"/>
                    </a:lnTo>
                    <a:lnTo>
                      <a:pt x="287" y="195"/>
                    </a:lnTo>
                    <a:lnTo>
                      <a:pt x="288" y="28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0">
                <a:extLst>
                  <a:ext uri="{FF2B5EF4-FFF2-40B4-BE49-F238E27FC236}">
                    <a16:creationId xmlns:a16="http://schemas.microsoft.com/office/drawing/2014/main" id="{AB79C8B4-472A-47D3-8119-529684BB8682}"/>
                  </a:ext>
                </a:extLst>
              </p:cNvPr>
              <p:cNvSpPr>
                <a:spLocks noChangeArrowheads="1"/>
              </p:cNvSpPr>
              <p:nvPr/>
            </p:nvSpPr>
            <p:spPr bwMode="auto">
              <a:xfrm>
                <a:off x="1169" y="1106"/>
                <a:ext cx="241" cy="312"/>
              </a:xfrm>
              <a:custGeom>
                <a:avLst/>
                <a:gdLst>
                  <a:gd name="T0" fmla="*/ 62 w 274"/>
                  <a:gd name="T1" fmla="*/ 52 h 327"/>
                  <a:gd name="T2" fmla="*/ 16 w 274"/>
                  <a:gd name="T3" fmla="*/ 52 h 327"/>
                  <a:gd name="T4" fmla="*/ 14 w 274"/>
                  <a:gd name="T5" fmla="*/ 55 h 327"/>
                  <a:gd name="T6" fmla="*/ 4 w 274"/>
                  <a:gd name="T7" fmla="*/ 50 h 327"/>
                  <a:gd name="T8" fmla="*/ 0 w 274"/>
                  <a:gd name="T9" fmla="*/ 46 h 327"/>
                  <a:gd name="T10" fmla="*/ 4 w 274"/>
                  <a:gd name="T11" fmla="*/ 36 h 327"/>
                  <a:gd name="T12" fmla="*/ 4 w 274"/>
                  <a:gd name="T13" fmla="*/ 34 h 327"/>
                  <a:gd name="T14" fmla="*/ 10 w 274"/>
                  <a:gd name="T15" fmla="*/ 30 h 327"/>
                  <a:gd name="T16" fmla="*/ 12 w 274"/>
                  <a:gd name="T17" fmla="*/ 21 h 327"/>
                  <a:gd name="T18" fmla="*/ 15 w 274"/>
                  <a:gd name="T19" fmla="*/ 20 h 327"/>
                  <a:gd name="T20" fmla="*/ 13 w 274"/>
                  <a:gd name="T21" fmla="*/ 18 h 327"/>
                  <a:gd name="T22" fmla="*/ 18 w 274"/>
                  <a:gd name="T23" fmla="*/ 15 h 327"/>
                  <a:gd name="T24" fmla="*/ 16 w 274"/>
                  <a:gd name="T25" fmla="*/ 14 h 327"/>
                  <a:gd name="T26" fmla="*/ 17 w 274"/>
                  <a:gd name="T27" fmla="*/ 10 h 327"/>
                  <a:gd name="T28" fmla="*/ 23 w 274"/>
                  <a:gd name="T29" fmla="*/ 0 h 327"/>
                  <a:gd name="T30" fmla="*/ 28 w 274"/>
                  <a:gd name="T31" fmla="*/ 0 h 327"/>
                  <a:gd name="T32" fmla="*/ 28 w 274"/>
                  <a:gd name="T33" fmla="*/ 10 h 327"/>
                  <a:gd name="T34" fmla="*/ 38 w 274"/>
                  <a:gd name="T35" fmla="*/ 10 h 327"/>
                  <a:gd name="T36" fmla="*/ 38 w 274"/>
                  <a:gd name="T37" fmla="*/ 12 h 327"/>
                  <a:gd name="T38" fmla="*/ 47 w 274"/>
                  <a:gd name="T39" fmla="*/ 12 h 327"/>
                  <a:gd name="T40" fmla="*/ 47 w 274"/>
                  <a:gd name="T41" fmla="*/ 18 h 327"/>
                  <a:gd name="T42" fmla="*/ 53 w 274"/>
                  <a:gd name="T43" fmla="*/ 20 h 327"/>
                  <a:gd name="T44" fmla="*/ 47 w 274"/>
                  <a:gd name="T45" fmla="*/ 25 h 327"/>
                  <a:gd name="T46" fmla="*/ 47 w 274"/>
                  <a:gd name="T47" fmla="*/ 28 h 327"/>
                  <a:gd name="T48" fmla="*/ 42 w 274"/>
                  <a:gd name="T49" fmla="*/ 30 h 327"/>
                  <a:gd name="T50" fmla="*/ 48 w 274"/>
                  <a:gd name="T51" fmla="*/ 34 h 327"/>
                  <a:gd name="T52" fmla="*/ 53 w 274"/>
                  <a:gd name="T53" fmla="*/ 45 h 327"/>
                  <a:gd name="T54" fmla="*/ 62 w 274"/>
                  <a:gd name="T55" fmla="*/ 51 h 327"/>
                  <a:gd name="T56" fmla="*/ 62 w 274"/>
                  <a:gd name="T57" fmla="*/ 52 h 3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327"/>
                  <a:gd name="T89" fmla="*/ 274 w 274"/>
                  <a:gd name="T90" fmla="*/ 327 h 3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327">
                    <a:moveTo>
                      <a:pt x="274" y="307"/>
                    </a:moveTo>
                    <a:lnTo>
                      <a:pt x="67" y="305"/>
                    </a:lnTo>
                    <a:lnTo>
                      <a:pt x="59" y="327"/>
                    </a:lnTo>
                    <a:lnTo>
                      <a:pt x="9" y="290"/>
                    </a:lnTo>
                    <a:lnTo>
                      <a:pt x="0" y="265"/>
                    </a:lnTo>
                    <a:lnTo>
                      <a:pt x="17" y="210"/>
                    </a:lnTo>
                    <a:lnTo>
                      <a:pt x="20" y="201"/>
                    </a:lnTo>
                    <a:lnTo>
                      <a:pt x="43" y="176"/>
                    </a:lnTo>
                    <a:lnTo>
                      <a:pt x="53" y="120"/>
                    </a:lnTo>
                    <a:lnTo>
                      <a:pt x="64" y="113"/>
                    </a:lnTo>
                    <a:lnTo>
                      <a:pt x="56" y="95"/>
                    </a:lnTo>
                    <a:lnTo>
                      <a:pt x="79" y="83"/>
                    </a:lnTo>
                    <a:lnTo>
                      <a:pt x="70" y="80"/>
                    </a:lnTo>
                    <a:lnTo>
                      <a:pt x="74" y="44"/>
                    </a:lnTo>
                    <a:lnTo>
                      <a:pt x="102" y="0"/>
                    </a:lnTo>
                    <a:lnTo>
                      <a:pt x="124" y="0"/>
                    </a:lnTo>
                    <a:lnTo>
                      <a:pt x="124" y="37"/>
                    </a:lnTo>
                    <a:lnTo>
                      <a:pt x="170" y="45"/>
                    </a:lnTo>
                    <a:lnTo>
                      <a:pt x="170" y="75"/>
                    </a:lnTo>
                    <a:lnTo>
                      <a:pt x="201" y="75"/>
                    </a:lnTo>
                    <a:lnTo>
                      <a:pt x="201" y="97"/>
                    </a:lnTo>
                    <a:lnTo>
                      <a:pt x="230" y="113"/>
                    </a:lnTo>
                    <a:lnTo>
                      <a:pt x="201" y="141"/>
                    </a:lnTo>
                    <a:lnTo>
                      <a:pt x="201" y="157"/>
                    </a:lnTo>
                    <a:lnTo>
                      <a:pt x="190" y="176"/>
                    </a:lnTo>
                    <a:lnTo>
                      <a:pt x="216" y="200"/>
                    </a:lnTo>
                    <a:lnTo>
                      <a:pt x="229" y="262"/>
                    </a:lnTo>
                    <a:lnTo>
                      <a:pt x="273" y="301"/>
                    </a:lnTo>
                    <a:lnTo>
                      <a:pt x="274" y="3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1">
                <a:extLst>
                  <a:ext uri="{FF2B5EF4-FFF2-40B4-BE49-F238E27FC236}">
                    <a16:creationId xmlns:a16="http://schemas.microsoft.com/office/drawing/2014/main" id="{502F4528-1B70-44CF-9828-0E760547D2E1}"/>
                  </a:ext>
                </a:extLst>
              </p:cNvPr>
              <p:cNvSpPr>
                <a:spLocks noChangeArrowheads="1"/>
              </p:cNvSpPr>
              <p:nvPr/>
            </p:nvSpPr>
            <p:spPr bwMode="auto">
              <a:xfrm>
                <a:off x="1704" y="1083"/>
                <a:ext cx="260" cy="194"/>
              </a:xfrm>
              <a:custGeom>
                <a:avLst/>
                <a:gdLst>
                  <a:gd name="T0" fmla="*/ 54 w 296"/>
                  <a:gd name="T1" fmla="*/ 45 h 202"/>
                  <a:gd name="T2" fmla="*/ 44 w 296"/>
                  <a:gd name="T3" fmla="*/ 45 h 202"/>
                  <a:gd name="T4" fmla="*/ 34 w 296"/>
                  <a:gd name="T5" fmla="*/ 45 h 202"/>
                  <a:gd name="T6" fmla="*/ 34 w 296"/>
                  <a:gd name="T7" fmla="*/ 39 h 202"/>
                  <a:gd name="T8" fmla="*/ 0 w 296"/>
                  <a:gd name="T9" fmla="*/ 39 h 202"/>
                  <a:gd name="T10" fmla="*/ 4 w 296"/>
                  <a:gd name="T11" fmla="*/ 36 h 202"/>
                  <a:gd name="T12" fmla="*/ 4 w 296"/>
                  <a:gd name="T13" fmla="*/ 33 h 202"/>
                  <a:gd name="T14" fmla="*/ 6 w 296"/>
                  <a:gd name="T15" fmla="*/ 32 h 202"/>
                  <a:gd name="T16" fmla="*/ 10 w 296"/>
                  <a:gd name="T17" fmla="*/ 27 h 202"/>
                  <a:gd name="T18" fmla="*/ 9 w 296"/>
                  <a:gd name="T19" fmla="*/ 15 h 202"/>
                  <a:gd name="T20" fmla="*/ 21 w 296"/>
                  <a:gd name="T21" fmla="*/ 12 h 202"/>
                  <a:gd name="T22" fmla="*/ 20 w 296"/>
                  <a:gd name="T23" fmla="*/ 0 h 202"/>
                  <a:gd name="T24" fmla="*/ 46 w 296"/>
                  <a:gd name="T25" fmla="*/ 7 h 202"/>
                  <a:gd name="T26" fmla="*/ 54 w 296"/>
                  <a:gd name="T27" fmla="*/ 12 h 202"/>
                  <a:gd name="T28" fmla="*/ 55 w 296"/>
                  <a:gd name="T29" fmla="*/ 22 h 202"/>
                  <a:gd name="T30" fmla="*/ 62 w 296"/>
                  <a:gd name="T31" fmla="*/ 32 h 202"/>
                  <a:gd name="T32" fmla="*/ 59 w 296"/>
                  <a:gd name="T33" fmla="*/ 35 h 202"/>
                  <a:gd name="T34" fmla="*/ 56 w 296"/>
                  <a:gd name="T35" fmla="*/ 45 h 202"/>
                  <a:gd name="T36" fmla="*/ 54 w 296"/>
                  <a:gd name="T37" fmla="*/ 45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02"/>
                  <a:gd name="T59" fmla="*/ 296 w 296"/>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02">
                    <a:moveTo>
                      <a:pt x="260" y="202"/>
                    </a:moveTo>
                    <a:lnTo>
                      <a:pt x="207" y="202"/>
                    </a:lnTo>
                    <a:lnTo>
                      <a:pt x="160" y="202"/>
                    </a:lnTo>
                    <a:lnTo>
                      <a:pt x="160" y="179"/>
                    </a:lnTo>
                    <a:lnTo>
                      <a:pt x="0" y="180"/>
                    </a:lnTo>
                    <a:lnTo>
                      <a:pt x="15" y="167"/>
                    </a:lnTo>
                    <a:lnTo>
                      <a:pt x="7" y="142"/>
                    </a:lnTo>
                    <a:lnTo>
                      <a:pt x="29" y="137"/>
                    </a:lnTo>
                    <a:lnTo>
                      <a:pt x="45" y="113"/>
                    </a:lnTo>
                    <a:lnTo>
                      <a:pt x="39" y="72"/>
                    </a:lnTo>
                    <a:lnTo>
                      <a:pt x="98" y="36"/>
                    </a:lnTo>
                    <a:lnTo>
                      <a:pt x="95" y="0"/>
                    </a:lnTo>
                    <a:lnTo>
                      <a:pt x="211" y="7"/>
                    </a:lnTo>
                    <a:lnTo>
                      <a:pt x="251" y="12"/>
                    </a:lnTo>
                    <a:lnTo>
                      <a:pt x="263" y="92"/>
                    </a:lnTo>
                    <a:lnTo>
                      <a:pt x="296" y="137"/>
                    </a:lnTo>
                    <a:lnTo>
                      <a:pt x="278" y="157"/>
                    </a:lnTo>
                    <a:lnTo>
                      <a:pt x="266" y="202"/>
                    </a:lnTo>
                    <a:lnTo>
                      <a:pt x="260" y="20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2">
                <a:extLst>
                  <a:ext uri="{FF2B5EF4-FFF2-40B4-BE49-F238E27FC236}">
                    <a16:creationId xmlns:a16="http://schemas.microsoft.com/office/drawing/2014/main" id="{7F13F3F4-92AF-4BDC-84D1-F4A1C2C3CAA6}"/>
                  </a:ext>
                </a:extLst>
              </p:cNvPr>
              <p:cNvSpPr>
                <a:spLocks noChangeArrowheads="1"/>
              </p:cNvSpPr>
              <p:nvPr/>
            </p:nvSpPr>
            <p:spPr bwMode="auto">
              <a:xfrm>
                <a:off x="2136" y="2567"/>
                <a:ext cx="276" cy="216"/>
              </a:xfrm>
              <a:custGeom>
                <a:avLst/>
                <a:gdLst>
                  <a:gd name="T0" fmla="*/ 69 w 314"/>
                  <a:gd name="T1" fmla="*/ 30 h 226"/>
                  <a:gd name="T2" fmla="*/ 69 w 314"/>
                  <a:gd name="T3" fmla="*/ 42 h 226"/>
                  <a:gd name="T4" fmla="*/ 47 w 314"/>
                  <a:gd name="T5" fmla="*/ 42 h 226"/>
                  <a:gd name="T6" fmla="*/ 47 w 314"/>
                  <a:gd name="T7" fmla="*/ 25 h 226"/>
                  <a:gd name="T8" fmla="*/ 11 w 314"/>
                  <a:gd name="T9" fmla="*/ 27 h 226"/>
                  <a:gd name="T10" fmla="*/ 0 w 314"/>
                  <a:gd name="T11" fmla="*/ 11 h 226"/>
                  <a:gd name="T12" fmla="*/ 9 w 314"/>
                  <a:gd name="T13" fmla="*/ 11 h 226"/>
                  <a:gd name="T14" fmla="*/ 19 w 314"/>
                  <a:gd name="T15" fmla="*/ 0 h 226"/>
                  <a:gd name="T16" fmla="*/ 69 w 314"/>
                  <a:gd name="T17" fmla="*/ 0 h 226"/>
                  <a:gd name="T18" fmla="*/ 69 w 314"/>
                  <a:gd name="T19" fmla="*/ 3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4"/>
                  <a:gd name="T31" fmla="*/ 0 h 226"/>
                  <a:gd name="T32" fmla="*/ 314 w 31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4" h="226">
                    <a:moveTo>
                      <a:pt x="313" y="159"/>
                    </a:moveTo>
                    <a:lnTo>
                      <a:pt x="313" y="226"/>
                    </a:lnTo>
                    <a:lnTo>
                      <a:pt x="223" y="226"/>
                    </a:lnTo>
                    <a:lnTo>
                      <a:pt x="223" y="134"/>
                    </a:lnTo>
                    <a:lnTo>
                      <a:pt x="50" y="141"/>
                    </a:lnTo>
                    <a:lnTo>
                      <a:pt x="0" y="57"/>
                    </a:lnTo>
                    <a:lnTo>
                      <a:pt x="38" y="64"/>
                    </a:lnTo>
                    <a:lnTo>
                      <a:pt x="86" y="0"/>
                    </a:lnTo>
                    <a:lnTo>
                      <a:pt x="314" y="0"/>
                    </a:lnTo>
                    <a:lnTo>
                      <a:pt x="313" y="15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3">
                <a:extLst>
                  <a:ext uri="{FF2B5EF4-FFF2-40B4-BE49-F238E27FC236}">
                    <a16:creationId xmlns:a16="http://schemas.microsoft.com/office/drawing/2014/main" id="{E9E03AF8-07C4-4F9B-BA07-1C600AF041D7}"/>
                  </a:ext>
                </a:extLst>
              </p:cNvPr>
              <p:cNvSpPr>
                <a:spLocks noChangeArrowheads="1"/>
              </p:cNvSpPr>
              <p:nvPr/>
            </p:nvSpPr>
            <p:spPr bwMode="auto">
              <a:xfrm>
                <a:off x="2219" y="1642"/>
                <a:ext cx="358" cy="277"/>
              </a:xfrm>
              <a:custGeom>
                <a:avLst/>
                <a:gdLst>
                  <a:gd name="T0" fmla="*/ 54 w 408"/>
                  <a:gd name="T1" fmla="*/ 58 h 289"/>
                  <a:gd name="T2" fmla="*/ 22 w 408"/>
                  <a:gd name="T3" fmla="*/ 58 h 289"/>
                  <a:gd name="T4" fmla="*/ 8 w 408"/>
                  <a:gd name="T5" fmla="*/ 51 h 289"/>
                  <a:gd name="T6" fmla="*/ 1 w 408"/>
                  <a:gd name="T7" fmla="*/ 51 h 289"/>
                  <a:gd name="T8" fmla="*/ 0 w 408"/>
                  <a:gd name="T9" fmla="*/ 33 h 289"/>
                  <a:gd name="T10" fmla="*/ 13 w 408"/>
                  <a:gd name="T11" fmla="*/ 33 h 289"/>
                  <a:gd name="T12" fmla="*/ 12 w 408"/>
                  <a:gd name="T13" fmla="*/ 12 h 289"/>
                  <a:gd name="T14" fmla="*/ 30 w 408"/>
                  <a:gd name="T15" fmla="*/ 12 h 289"/>
                  <a:gd name="T16" fmla="*/ 32 w 408"/>
                  <a:gd name="T17" fmla="*/ 12 h 289"/>
                  <a:gd name="T18" fmla="*/ 30 w 408"/>
                  <a:gd name="T19" fmla="*/ 12 h 289"/>
                  <a:gd name="T20" fmla="*/ 30 w 408"/>
                  <a:gd name="T21" fmla="*/ 12 h 289"/>
                  <a:gd name="T22" fmla="*/ 36 w 408"/>
                  <a:gd name="T23" fmla="*/ 12 h 289"/>
                  <a:gd name="T24" fmla="*/ 45 w 408"/>
                  <a:gd name="T25" fmla="*/ 12 h 289"/>
                  <a:gd name="T26" fmla="*/ 46 w 408"/>
                  <a:gd name="T27" fmla="*/ 12 h 289"/>
                  <a:gd name="T28" fmla="*/ 49 w 408"/>
                  <a:gd name="T29" fmla="*/ 11 h 289"/>
                  <a:gd name="T30" fmla="*/ 66 w 408"/>
                  <a:gd name="T31" fmla="*/ 0 h 289"/>
                  <a:gd name="T32" fmla="*/ 66 w 408"/>
                  <a:gd name="T33" fmla="*/ 12 h 289"/>
                  <a:gd name="T34" fmla="*/ 70 w 408"/>
                  <a:gd name="T35" fmla="*/ 12 h 289"/>
                  <a:gd name="T36" fmla="*/ 75 w 408"/>
                  <a:gd name="T37" fmla="*/ 16 h 289"/>
                  <a:gd name="T38" fmla="*/ 81 w 408"/>
                  <a:gd name="T39" fmla="*/ 16 h 289"/>
                  <a:gd name="T40" fmla="*/ 83 w 408"/>
                  <a:gd name="T41" fmla="*/ 21 h 289"/>
                  <a:gd name="T42" fmla="*/ 80 w 408"/>
                  <a:gd name="T43" fmla="*/ 23 h 289"/>
                  <a:gd name="T44" fmla="*/ 84 w 408"/>
                  <a:gd name="T45" fmla="*/ 27 h 289"/>
                  <a:gd name="T46" fmla="*/ 82 w 408"/>
                  <a:gd name="T47" fmla="*/ 58 h 289"/>
                  <a:gd name="T48" fmla="*/ 54 w 408"/>
                  <a:gd name="T49" fmla="*/ 58 h 2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89"/>
                  <a:gd name="T77" fmla="*/ 408 w 408"/>
                  <a:gd name="T78" fmla="*/ 289 h 2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89">
                    <a:moveTo>
                      <a:pt x="265" y="289"/>
                    </a:moveTo>
                    <a:lnTo>
                      <a:pt x="103" y="289"/>
                    </a:lnTo>
                    <a:lnTo>
                      <a:pt x="35" y="244"/>
                    </a:lnTo>
                    <a:lnTo>
                      <a:pt x="1" y="245"/>
                    </a:lnTo>
                    <a:lnTo>
                      <a:pt x="0" y="158"/>
                    </a:lnTo>
                    <a:lnTo>
                      <a:pt x="61" y="157"/>
                    </a:lnTo>
                    <a:lnTo>
                      <a:pt x="59" y="18"/>
                    </a:lnTo>
                    <a:lnTo>
                      <a:pt x="148" y="19"/>
                    </a:lnTo>
                    <a:lnTo>
                      <a:pt x="159" y="33"/>
                    </a:lnTo>
                    <a:lnTo>
                      <a:pt x="147" y="28"/>
                    </a:lnTo>
                    <a:lnTo>
                      <a:pt x="148" y="46"/>
                    </a:lnTo>
                    <a:lnTo>
                      <a:pt x="177" y="53"/>
                    </a:lnTo>
                    <a:lnTo>
                      <a:pt x="219" y="41"/>
                    </a:lnTo>
                    <a:lnTo>
                      <a:pt x="221" y="26"/>
                    </a:lnTo>
                    <a:lnTo>
                      <a:pt x="239" y="11"/>
                    </a:lnTo>
                    <a:lnTo>
                      <a:pt x="316" y="0"/>
                    </a:lnTo>
                    <a:lnTo>
                      <a:pt x="316" y="18"/>
                    </a:lnTo>
                    <a:lnTo>
                      <a:pt x="347" y="17"/>
                    </a:lnTo>
                    <a:lnTo>
                      <a:pt x="363" y="77"/>
                    </a:lnTo>
                    <a:lnTo>
                      <a:pt x="396" y="77"/>
                    </a:lnTo>
                    <a:lnTo>
                      <a:pt x="402" y="94"/>
                    </a:lnTo>
                    <a:lnTo>
                      <a:pt x="391" y="101"/>
                    </a:lnTo>
                    <a:lnTo>
                      <a:pt x="408" y="125"/>
                    </a:lnTo>
                    <a:lnTo>
                      <a:pt x="400" y="289"/>
                    </a:lnTo>
                    <a:lnTo>
                      <a:pt x="265" y="28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4">
                <a:extLst>
                  <a:ext uri="{FF2B5EF4-FFF2-40B4-BE49-F238E27FC236}">
                    <a16:creationId xmlns:a16="http://schemas.microsoft.com/office/drawing/2014/main" id="{47C4A2A1-8744-4925-8E22-AD8E1775F5D3}"/>
                  </a:ext>
                </a:extLst>
              </p:cNvPr>
              <p:cNvSpPr>
                <a:spLocks noChangeArrowheads="1"/>
              </p:cNvSpPr>
              <p:nvPr/>
            </p:nvSpPr>
            <p:spPr bwMode="auto">
              <a:xfrm>
                <a:off x="2965" y="2755"/>
                <a:ext cx="240" cy="151"/>
              </a:xfrm>
              <a:custGeom>
                <a:avLst/>
                <a:gdLst>
                  <a:gd name="T0" fmla="*/ 60 w 273"/>
                  <a:gd name="T1" fmla="*/ 29 h 158"/>
                  <a:gd name="T2" fmla="*/ 7 w 273"/>
                  <a:gd name="T3" fmla="*/ 30 h 158"/>
                  <a:gd name="T4" fmla="*/ 0 w 273"/>
                  <a:gd name="T5" fmla="*/ 12 h 158"/>
                  <a:gd name="T6" fmla="*/ 0 w 273"/>
                  <a:gd name="T7" fmla="*/ 11 h 158"/>
                  <a:gd name="T8" fmla="*/ 40 w 273"/>
                  <a:gd name="T9" fmla="*/ 11 h 158"/>
                  <a:gd name="T10" fmla="*/ 40 w 273"/>
                  <a:gd name="T11" fmla="*/ 0 h 158"/>
                  <a:gd name="T12" fmla="*/ 48 w 273"/>
                  <a:gd name="T13" fmla="*/ 1 h 158"/>
                  <a:gd name="T14" fmla="*/ 60 w 273"/>
                  <a:gd name="T15" fmla="*/ 29 h 158"/>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58"/>
                  <a:gd name="T26" fmla="*/ 273 w 27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58">
                    <a:moveTo>
                      <a:pt x="273" y="152"/>
                    </a:moveTo>
                    <a:lnTo>
                      <a:pt x="29" y="158"/>
                    </a:lnTo>
                    <a:lnTo>
                      <a:pt x="0" y="74"/>
                    </a:lnTo>
                    <a:lnTo>
                      <a:pt x="0" y="30"/>
                    </a:lnTo>
                    <a:lnTo>
                      <a:pt x="179" y="30"/>
                    </a:lnTo>
                    <a:lnTo>
                      <a:pt x="179" y="0"/>
                    </a:lnTo>
                    <a:lnTo>
                      <a:pt x="218" y="1"/>
                    </a:lnTo>
                    <a:lnTo>
                      <a:pt x="273" y="15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5">
                <a:extLst>
                  <a:ext uri="{FF2B5EF4-FFF2-40B4-BE49-F238E27FC236}">
                    <a16:creationId xmlns:a16="http://schemas.microsoft.com/office/drawing/2014/main" id="{1E543A14-787A-43EB-8F82-2223494D65A7}"/>
                  </a:ext>
                </a:extLst>
              </p:cNvPr>
              <p:cNvSpPr>
                <a:spLocks noChangeArrowheads="1"/>
              </p:cNvSpPr>
              <p:nvPr/>
            </p:nvSpPr>
            <p:spPr bwMode="auto">
              <a:xfrm>
                <a:off x="2415" y="996"/>
                <a:ext cx="249" cy="276"/>
              </a:xfrm>
              <a:custGeom>
                <a:avLst/>
                <a:gdLst>
                  <a:gd name="T0" fmla="*/ 0 w 284"/>
                  <a:gd name="T1" fmla="*/ 58 h 288"/>
                  <a:gd name="T2" fmla="*/ 0 w 284"/>
                  <a:gd name="T3" fmla="*/ 50 h 288"/>
                  <a:gd name="T4" fmla="*/ 4 w 284"/>
                  <a:gd name="T5" fmla="*/ 49 h 288"/>
                  <a:gd name="T6" fmla="*/ 4 w 284"/>
                  <a:gd name="T7" fmla="*/ 29 h 288"/>
                  <a:gd name="T8" fmla="*/ 0 w 284"/>
                  <a:gd name="T9" fmla="*/ 20 h 288"/>
                  <a:gd name="T10" fmla="*/ 4 w 284"/>
                  <a:gd name="T11" fmla="*/ 12 h 288"/>
                  <a:gd name="T12" fmla="*/ 4 w 284"/>
                  <a:gd name="T13" fmla="*/ 12 h 288"/>
                  <a:gd name="T14" fmla="*/ 4 w 284"/>
                  <a:gd name="T15" fmla="*/ 12 h 288"/>
                  <a:gd name="T16" fmla="*/ 7 w 284"/>
                  <a:gd name="T17" fmla="*/ 12 h 288"/>
                  <a:gd name="T18" fmla="*/ 10 w 284"/>
                  <a:gd name="T19" fmla="*/ 1 h 288"/>
                  <a:gd name="T20" fmla="*/ 14 w 284"/>
                  <a:gd name="T21" fmla="*/ 0 h 288"/>
                  <a:gd name="T22" fmla="*/ 17 w 284"/>
                  <a:gd name="T23" fmla="*/ 12 h 288"/>
                  <a:gd name="T24" fmla="*/ 24 w 284"/>
                  <a:gd name="T25" fmla="*/ 12 h 288"/>
                  <a:gd name="T26" fmla="*/ 30 w 284"/>
                  <a:gd name="T27" fmla="*/ 12 h 288"/>
                  <a:gd name="T28" fmla="*/ 35 w 284"/>
                  <a:gd name="T29" fmla="*/ 12 h 288"/>
                  <a:gd name="T30" fmla="*/ 40 w 284"/>
                  <a:gd name="T31" fmla="*/ 12 h 288"/>
                  <a:gd name="T32" fmla="*/ 55 w 284"/>
                  <a:gd name="T33" fmla="*/ 12 h 288"/>
                  <a:gd name="T34" fmla="*/ 57 w 284"/>
                  <a:gd name="T35" fmla="*/ 12 h 288"/>
                  <a:gd name="T36" fmla="*/ 56 w 284"/>
                  <a:gd name="T37" fmla="*/ 34 h 288"/>
                  <a:gd name="T38" fmla="*/ 51 w 284"/>
                  <a:gd name="T39" fmla="*/ 29 h 288"/>
                  <a:gd name="T40" fmla="*/ 46 w 284"/>
                  <a:gd name="T41" fmla="*/ 33 h 288"/>
                  <a:gd name="T42" fmla="*/ 39 w 284"/>
                  <a:gd name="T43" fmla="*/ 27 h 288"/>
                  <a:gd name="T44" fmla="*/ 35 w 284"/>
                  <a:gd name="T45" fmla="*/ 30 h 288"/>
                  <a:gd name="T46" fmla="*/ 30 w 284"/>
                  <a:gd name="T47" fmla="*/ 29 h 288"/>
                  <a:gd name="T48" fmla="*/ 21 w 284"/>
                  <a:gd name="T49" fmla="*/ 37 h 288"/>
                  <a:gd name="T50" fmla="*/ 0 w 284"/>
                  <a:gd name="T51" fmla="*/ 58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4"/>
                  <a:gd name="T79" fmla="*/ 0 h 288"/>
                  <a:gd name="T80" fmla="*/ 284 w 284"/>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4" h="288">
                    <a:moveTo>
                      <a:pt x="0" y="288"/>
                    </a:moveTo>
                    <a:lnTo>
                      <a:pt x="0" y="241"/>
                    </a:lnTo>
                    <a:lnTo>
                      <a:pt x="5" y="235"/>
                    </a:lnTo>
                    <a:lnTo>
                      <a:pt x="20" y="136"/>
                    </a:lnTo>
                    <a:lnTo>
                      <a:pt x="0" y="91"/>
                    </a:lnTo>
                    <a:lnTo>
                      <a:pt x="2" y="53"/>
                    </a:lnTo>
                    <a:lnTo>
                      <a:pt x="17" y="35"/>
                    </a:lnTo>
                    <a:lnTo>
                      <a:pt x="12" y="22"/>
                    </a:lnTo>
                    <a:lnTo>
                      <a:pt x="33" y="28"/>
                    </a:lnTo>
                    <a:lnTo>
                      <a:pt x="45" y="1"/>
                    </a:lnTo>
                    <a:lnTo>
                      <a:pt x="66" y="0"/>
                    </a:lnTo>
                    <a:lnTo>
                      <a:pt x="83" y="19"/>
                    </a:lnTo>
                    <a:lnTo>
                      <a:pt x="117" y="22"/>
                    </a:lnTo>
                    <a:lnTo>
                      <a:pt x="150" y="44"/>
                    </a:lnTo>
                    <a:lnTo>
                      <a:pt x="176" y="39"/>
                    </a:lnTo>
                    <a:lnTo>
                      <a:pt x="200" y="58"/>
                    </a:lnTo>
                    <a:lnTo>
                      <a:pt x="274" y="61"/>
                    </a:lnTo>
                    <a:lnTo>
                      <a:pt x="284" y="67"/>
                    </a:lnTo>
                    <a:lnTo>
                      <a:pt x="278" y="166"/>
                    </a:lnTo>
                    <a:lnTo>
                      <a:pt x="251" y="137"/>
                    </a:lnTo>
                    <a:lnTo>
                      <a:pt x="232" y="158"/>
                    </a:lnTo>
                    <a:lnTo>
                      <a:pt x="194" y="126"/>
                    </a:lnTo>
                    <a:lnTo>
                      <a:pt x="174" y="142"/>
                    </a:lnTo>
                    <a:lnTo>
                      <a:pt x="150" y="134"/>
                    </a:lnTo>
                    <a:lnTo>
                      <a:pt x="107" y="183"/>
                    </a:lnTo>
                    <a:lnTo>
                      <a:pt x="0" y="28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6">
                <a:extLst>
                  <a:ext uri="{FF2B5EF4-FFF2-40B4-BE49-F238E27FC236}">
                    <a16:creationId xmlns:a16="http://schemas.microsoft.com/office/drawing/2014/main" id="{22286B88-1994-4A18-813C-1D3A54660B99}"/>
                  </a:ext>
                </a:extLst>
              </p:cNvPr>
              <p:cNvSpPr>
                <a:spLocks noChangeArrowheads="1"/>
              </p:cNvSpPr>
              <p:nvPr/>
            </p:nvSpPr>
            <p:spPr bwMode="auto">
              <a:xfrm>
                <a:off x="508" y="914"/>
                <a:ext cx="166" cy="304"/>
              </a:xfrm>
              <a:custGeom>
                <a:avLst/>
                <a:gdLst>
                  <a:gd name="T0" fmla="*/ 49 w 188"/>
                  <a:gd name="T1" fmla="*/ 58 h 318"/>
                  <a:gd name="T2" fmla="*/ 0 w 188"/>
                  <a:gd name="T3" fmla="*/ 57 h 318"/>
                  <a:gd name="T4" fmla="*/ 4 w 188"/>
                  <a:gd name="T5" fmla="*/ 0 h 318"/>
                  <a:gd name="T6" fmla="*/ 14 w 188"/>
                  <a:gd name="T7" fmla="*/ 0 h 318"/>
                  <a:gd name="T8" fmla="*/ 49 w 188"/>
                  <a:gd name="T9" fmla="*/ 0 h 318"/>
                  <a:gd name="T10" fmla="*/ 49 w 188"/>
                  <a:gd name="T11" fmla="*/ 58 h 318"/>
                  <a:gd name="T12" fmla="*/ 0 60000 65536"/>
                  <a:gd name="T13" fmla="*/ 0 60000 65536"/>
                  <a:gd name="T14" fmla="*/ 0 60000 65536"/>
                  <a:gd name="T15" fmla="*/ 0 60000 65536"/>
                  <a:gd name="T16" fmla="*/ 0 60000 65536"/>
                  <a:gd name="T17" fmla="*/ 0 60000 65536"/>
                  <a:gd name="T18" fmla="*/ 0 w 188"/>
                  <a:gd name="T19" fmla="*/ 0 h 318"/>
                  <a:gd name="T20" fmla="*/ 188 w 188"/>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8" h="318">
                    <a:moveTo>
                      <a:pt x="184" y="318"/>
                    </a:moveTo>
                    <a:lnTo>
                      <a:pt x="0" y="314"/>
                    </a:lnTo>
                    <a:lnTo>
                      <a:pt x="7" y="0"/>
                    </a:lnTo>
                    <a:lnTo>
                      <a:pt x="52" y="0"/>
                    </a:lnTo>
                    <a:lnTo>
                      <a:pt x="188" y="0"/>
                    </a:lnTo>
                    <a:lnTo>
                      <a:pt x="184" y="31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7">
                <a:extLst>
                  <a:ext uri="{FF2B5EF4-FFF2-40B4-BE49-F238E27FC236}">
                    <a16:creationId xmlns:a16="http://schemas.microsoft.com/office/drawing/2014/main" id="{126D95C1-D178-4CCF-973F-C6EFA6AFAFA4}"/>
                  </a:ext>
                </a:extLst>
              </p:cNvPr>
              <p:cNvSpPr>
                <a:spLocks noChangeArrowheads="1"/>
              </p:cNvSpPr>
              <p:nvPr/>
            </p:nvSpPr>
            <p:spPr bwMode="auto">
              <a:xfrm>
                <a:off x="2753" y="2568"/>
                <a:ext cx="212" cy="258"/>
              </a:xfrm>
              <a:custGeom>
                <a:avLst/>
                <a:gdLst>
                  <a:gd name="T0" fmla="*/ 54 w 241"/>
                  <a:gd name="T1" fmla="*/ 42 h 270"/>
                  <a:gd name="T2" fmla="*/ 54 w 241"/>
                  <a:gd name="T3" fmla="*/ 49 h 270"/>
                  <a:gd name="T4" fmla="*/ 42 w 241"/>
                  <a:gd name="T5" fmla="*/ 42 h 270"/>
                  <a:gd name="T6" fmla="*/ 33 w 241"/>
                  <a:gd name="T7" fmla="*/ 47 h 270"/>
                  <a:gd name="T8" fmla="*/ 27 w 241"/>
                  <a:gd name="T9" fmla="*/ 42 h 270"/>
                  <a:gd name="T10" fmla="*/ 26 w 241"/>
                  <a:gd name="T11" fmla="*/ 40 h 270"/>
                  <a:gd name="T12" fmla="*/ 23 w 241"/>
                  <a:gd name="T13" fmla="*/ 39 h 270"/>
                  <a:gd name="T14" fmla="*/ 18 w 241"/>
                  <a:gd name="T15" fmla="*/ 27 h 270"/>
                  <a:gd name="T16" fmla="*/ 9 w 241"/>
                  <a:gd name="T17" fmla="*/ 24 h 270"/>
                  <a:gd name="T18" fmla="*/ 7 w 241"/>
                  <a:gd name="T19" fmla="*/ 20 h 270"/>
                  <a:gd name="T20" fmla="*/ 0 w 241"/>
                  <a:gd name="T21" fmla="*/ 14 h 270"/>
                  <a:gd name="T22" fmla="*/ 0 w 241"/>
                  <a:gd name="T23" fmla="*/ 11 h 270"/>
                  <a:gd name="T24" fmla="*/ 7 w 241"/>
                  <a:gd name="T25" fmla="*/ 11 h 270"/>
                  <a:gd name="T26" fmla="*/ 7 w 241"/>
                  <a:gd name="T27" fmla="*/ 1 h 270"/>
                  <a:gd name="T28" fmla="*/ 8 w 241"/>
                  <a:gd name="T29" fmla="*/ 1 h 270"/>
                  <a:gd name="T30" fmla="*/ 33 w 241"/>
                  <a:gd name="T31" fmla="*/ 1 h 270"/>
                  <a:gd name="T32" fmla="*/ 42 w 241"/>
                  <a:gd name="T33" fmla="*/ 0 h 270"/>
                  <a:gd name="T34" fmla="*/ 42 w 241"/>
                  <a:gd name="T35" fmla="*/ 11 h 270"/>
                  <a:gd name="T36" fmla="*/ 54 w 241"/>
                  <a:gd name="T37" fmla="*/ 11 h 270"/>
                  <a:gd name="T38" fmla="*/ 54 w 241"/>
                  <a:gd name="T39" fmla="*/ 42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0"/>
                  <a:gd name="T62" fmla="*/ 241 w 241"/>
                  <a:gd name="T63" fmla="*/ 270 h 2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0">
                    <a:moveTo>
                      <a:pt x="241" y="226"/>
                    </a:moveTo>
                    <a:lnTo>
                      <a:pt x="241" y="270"/>
                    </a:lnTo>
                    <a:lnTo>
                      <a:pt x="187" y="225"/>
                    </a:lnTo>
                    <a:lnTo>
                      <a:pt x="152" y="256"/>
                    </a:lnTo>
                    <a:lnTo>
                      <a:pt x="120" y="226"/>
                    </a:lnTo>
                    <a:lnTo>
                      <a:pt x="116" y="216"/>
                    </a:lnTo>
                    <a:lnTo>
                      <a:pt x="101" y="213"/>
                    </a:lnTo>
                    <a:lnTo>
                      <a:pt x="78" y="147"/>
                    </a:lnTo>
                    <a:lnTo>
                      <a:pt x="37" y="130"/>
                    </a:lnTo>
                    <a:lnTo>
                      <a:pt x="28" y="103"/>
                    </a:lnTo>
                    <a:lnTo>
                      <a:pt x="0" y="79"/>
                    </a:lnTo>
                    <a:lnTo>
                      <a:pt x="0" y="50"/>
                    </a:lnTo>
                    <a:lnTo>
                      <a:pt x="29" y="23"/>
                    </a:lnTo>
                    <a:lnTo>
                      <a:pt x="28" y="1"/>
                    </a:lnTo>
                    <a:lnTo>
                      <a:pt x="34" y="1"/>
                    </a:lnTo>
                    <a:lnTo>
                      <a:pt x="152" y="1"/>
                    </a:lnTo>
                    <a:lnTo>
                      <a:pt x="195" y="0"/>
                    </a:lnTo>
                    <a:lnTo>
                      <a:pt x="195" y="44"/>
                    </a:lnTo>
                    <a:lnTo>
                      <a:pt x="240" y="44"/>
                    </a:lnTo>
                    <a:lnTo>
                      <a:pt x="241"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8">
                <a:extLst>
                  <a:ext uri="{FF2B5EF4-FFF2-40B4-BE49-F238E27FC236}">
                    <a16:creationId xmlns:a16="http://schemas.microsoft.com/office/drawing/2014/main" id="{10A2E00A-1D3E-4482-AE96-564227378CD1}"/>
                  </a:ext>
                </a:extLst>
              </p:cNvPr>
              <p:cNvSpPr>
                <a:spLocks noChangeArrowheads="1"/>
              </p:cNvSpPr>
              <p:nvPr/>
            </p:nvSpPr>
            <p:spPr bwMode="auto">
              <a:xfrm>
                <a:off x="2572" y="2221"/>
                <a:ext cx="318" cy="348"/>
              </a:xfrm>
              <a:custGeom>
                <a:avLst/>
                <a:gdLst>
                  <a:gd name="T0" fmla="*/ 76 w 362"/>
                  <a:gd name="T1" fmla="*/ 67 h 364"/>
                  <a:gd name="T2" fmla="*/ 52 w 362"/>
                  <a:gd name="T3" fmla="*/ 67 h 364"/>
                  <a:gd name="T4" fmla="*/ 52 w 362"/>
                  <a:gd name="T5" fmla="*/ 66 h 364"/>
                  <a:gd name="T6" fmla="*/ 43 w 362"/>
                  <a:gd name="T7" fmla="*/ 50 h 364"/>
                  <a:gd name="T8" fmla="*/ 35 w 362"/>
                  <a:gd name="T9" fmla="*/ 48 h 364"/>
                  <a:gd name="T10" fmla="*/ 32 w 362"/>
                  <a:gd name="T11" fmla="*/ 37 h 364"/>
                  <a:gd name="T12" fmla="*/ 19 w 362"/>
                  <a:gd name="T13" fmla="*/ 30 h 364"/>
                  <a:gd name="T14" fmla="*/ 22 w 362"/>
                  <a:gd name="T15" fmla="*/ 29 h 364"/>
                  <a:gd name="T16" fmla="*/ 27 w 362"/>
                  <a:gd name="T17" fmla="*/ 32 h 364"/>
                  <a:gd name="T18" fmla="*/ 31 w 362"/>
                  <a:gd name="T19" fmla="*/ 26 h 364"/>
                  <a:gd name="T20" fmla="*/ 19 w 362"/>
                  <a:gd name="T21" fmla="*/ 26 h 364"/>
                  <a:gd name="T22" fmla="*/ 19 w 362"/>
                  <a:gd name="T23" fmla="*/ 22 h 364"/>
                  <a:gd name="T24" fmla="*/ 13 w 362"/>
                  <a:gd name="T25" fmla="*/ 22 h 364"/>
                  <a:gd name="T26" fmla="*/ 10 w 362"/>
                  <a:gd name="T27" fmla="*/ 11 h 364"/>
                  <a:gd name="T28" fmla="*/ 0 w 362"/>
                  <a:gd name="T29" fmla="*/ 11 h 364"/>
                  <a:gd name="T30" fmla="*/ 0 w 362"/>
                  <a:gd name="T31" fmla="*/ 0 h 364"/>
                  <a:gd name="T32" fmla="*/ 77 w 362"/>
                  <a:gd name="T33" fmla="*/ 0 h 364"/>
                  <a:gd name="T34" fmla="*/ 77 w 362"/>
                  <a:gd name="T35" fmla="*/ 50 h 364"/>
                  <a:gd name="T36" fmla="*/ 76 w 362"/>
                  <a:gd name="T37" fmla="*/ 50 h 364"/>
                  <a:gd name="T38" fmla="*/ 76 w 362"/>
                  <a:gd name="T39" fmla="*/ 6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2"/>
                  <a:gd name="T61" fmla="*/ 0 h 364"/>
                  <a:gd name="T62" fmla="*/ 362 w 362"/>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2" h="364">
                    <a:moveTo>
                      <a:pt x="358" y="364"/>
                    </a:moveTo>
                    <a:lnTo>
                      <a:pt x="240" y="364"/>
                    </a:lnTo>
                    <a:lnTo>
                      <a:pt x="240" y="356"/>
                    </a:lnTo>
                    <a:lnTo>
                      <a:pt x="204" y="271"/>
                    </a:lnTo>
                    <a:lnTo>
                      <a:pt x="162" y="252"/>
                    </a:lnTo>
                    <a:lnTo>
                      <a:pt x="146" y="205"/>
                    </a:lnTo>
                    <a:lnTo>
                      <a:pt x="90" y="159"/>
                    </a:lnTo>
                    <a:lnTo>
                      <a:pt x="99" y="149"/>
                    </a:lnTo>
                    <a:lnTo>
                      <a:pt x="127" y="173"/>
                    </a:lnTo>
                    <a:lnTo>
                      <a:pt x="142" y="136"/>
                    </a:lnTo>
                    <a:lnTo>
                      <a:pt x="92" y="135"/>
                    </a:lnTo>
                    <a:lnTo>
                      <a:pt x="92" y="106"/>
                    </a:lnTo>
                    <a:lnTo>
                      <a:pt x="61" y="106"/>
                    </a:lnTo>
                    <a:lnTo>
                      <a:pt x="45" y="46"/>
                    </a:lnTo>
                    <a:lnTo>
                      <a:pt x="0" y="46"/>
                    </a:lnTo>
                    <a:lnTo>
                      <a:pt x="0" y="0"/>
                    </a:lnTo>
                    <a:lnTo>
                      <a:pt x="362" y="0"/>
                    </a:lnTo>
                    <a:lnTo>
                      <a:pt x="360" y="271"/>
                    </a:lnTo>
                    <a:lnTo>
                      <a:pt x="354" y="271"/>
                    </a:lnTo>
                    <a:lnTo>
                      <a:pt x="358"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9">
                <a:extLst>
                  <a:ext uri="{FF2B5EF4-FFF2-40B4-BE49-F238E27FC236}">
                    <a16:creationId xmlns:a16="http://schemas.microsoft.com/office/drawing/2014/main" id="{DD2ABE51-1CDF-49D2-BBC5-9AE6A54BA0D5}"/>
                  </a:ext>
                </a:extLst>
              </p:cNvPr>
              <p:cNvSpPr>
                <a:spLocks noChangeArrowheads="1"/>
              </p:cNvSpPr>
              <p:nvPr/>
            </p:nvSpPr>
            <p:spPr bwMode="auto">
              <a:xfrm>
                <a:off x="2112" y="2155"/>
                <a:ext cx="300" cy="152"/>
              </a:xfrm>
              <a:custGeom>
                <a:avLst/>
                <a:gdLst>
                  <a:gd name="T0" fmla="*/ 14 w 342"/>
                  <a:gd name="T1" fmla="*/ 30 h 159"/>
                  <a:gd name="T2" fmla="*/ 0 w 342"/>
                  <a:gd name="T3" fmla="*/ 30 h 159"/>
                  <a:gd name="T4" fmla="*/ 4 w 342"/>
                  <a:gd name="T5" fmla="*/ 26 h 159"/>
                  <a:gd name="T6" fmla="*/ 11 w 342"/>
                  <a:gd name="T7" fmla="*/ 11 h 159"/>
                  <a:gd name="T8" fmla="*/ 51 w 342"/>
                  <a:gd name="T9" fmla="*/ 11 h 159"/>
                  <a:gd name="T10" fmla="*/ 51 w 342"/>
                  <a:gd name="T11" fmla="*/ 0 h 159"/>
                  <a:gd name="T12" fmla="*/ 69 w 342"/>
                  <a:gd name="T13" fmla="*/ 0 h 159"/>
                  <a:gd name="T14" fmla="*/ 69 w 342"/>
                  <a:gd name="T15" fmla="*/ 17 h 159"/>
                  <a:gd name="T16" fmla="*/ 69 w 342"/>
                  <a:gd name="T17" fmla="*/ 24 h 159"/>
                  <a:gd name="T18" fmla="*/ 65 w 342"/>
                  <a:gd name="T19" fmla="*/ 24 h 159"/>
                  <a:gd name="T20" fmla="*/ 65 w 342"/>
                  <a:gd name="T21" fmla="*/ 30 h 159"/>
                  <a:gd name="T22" fmla="*/ 14 w 342"/>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159"/>
                  <a:gd name="T38" fmla="*/ 342 w 342"/>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159">
                    <a:moveTo>
                      <a:pt x="69" y="158"/>
                    </a:moveTo>
                    <a:lnTo>
                      <a:pt x="0" y="158"/>
                    </a:lnTo>
                    <a:lnTo>
                      <a:pt x="18" y="136"/>
                    </a:lnTo>
                    <a:lnTo>
                      <a:pt x="56" y="24"/>
                    </a:lnTo>
                    <a:lnTo>
                      <a:pt x="251" y="23"/>
                    </a:lnTo>
                    <a:lnTo>
                      <a:pt x="251" y="0"/>
                    </a:lnTo>
                    <a:lnTo>
                      <a:pt x="342" y="0"/>
                    </a:lnTo>
                    <a:lnTo>
                      <a:pt x="341" y="86"/>
                    </a:lnTo>
                    <a:lnTo>
                      <a:pt x="341" y="114"/>
                    </a:lnTo>
                    <a:lnTo>
                      <a:pt x="318" y="114"/>
                    </a:lnTo>
                    <a:lnTo>
                      <a:pt x="318" y="159"/>
                    </a:lnTo>
                    <a:lnTo>
                      <a:pt x="69"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0">
                <a:extLst>
                  <a:ext uri="{FF2B5EF4-FFF2-40B4-BE49-F238E27FC236}">
                    <a16:creationId xmlns:a16="http://schemas.microsoft.com/office/drawing/2014/main" id="{CA2B48D2-3209-46A2-813C-7BB9C5473B1C}"/>
                  </a:ext>
                </a:extLst>
              </p:cNvPr>
              <p:cNvSpPr>
                <a:spLocks noChangeArrowheads="1"/>
              </p:cNvSpPr>
              <p:nvPr/>
            </p:nvSpPr>
            <p:spPr bwMode="auto">
              <a:xfrm>
                <a:off x="2093" y="2307"/>
                <a:ext cx="103" cy="278"/>
              </a:xfrm>
              <a:custGeom>
                <a:avLst/>
                <a:gdLst>
                  <a:gd name="T0" fmla="*/ 16 w 118"/>
                  <a:gd name="T1" fmla="*/ 24 h 290"/>
                  <a:gd name="T2" fmla="*/ 11 w 118"/>
                  <a:gd name="T3" fmla="*/ 25 h 290"/>
                  <a:gd name="T4" fmla="*/ 10 w 118"/>
                  <a:gd name="T5" fmla="*/ 26 h 290"/>
                  <a:gd name="T6" fmla="*/ 17 w 118"/>
                  <a:gd name="T7" fmla="*/ 30 h 290"/>
                  <a:gd name="T8" fmla="*/ 18 w 118"/>
                  <a:gd name="T9" fmla="*/ 28 h 290"/>
                  <a:gd name="T10" fmla="*/ 17 w 118"/>
                  <a:gd name="T11" fmla="*/ 30 h 290"/>
                  <a:gd name="T12" fmla="*/ 20 w 118"/>
                  <a:gd name="T13" fmla="*/ 32 h 290"/>
                  <a:gd name="T14" fmla="*/ 20 w 118"/>
                  <a:gd name="T15" fmla="*/ 38 h 290"/>
                  <a:gd name="T16" fmla="*/ 17 w 118"/>
                  <a:gd name="T17" fmla="*/ 41 h 290"/>
                  <a:gd name="T18" fmla="*/ 16 w 118"/>
                  <a:gd name="T19" fmla="*/ 50 h 290"/>
                  <a:gd name="T20" fmla="*/ 10 w 118"/>
                  <a:gd name="T21" fmla="*/ 52 h 290"/>
                  <a:gd name="T22" fmla="*/ 12 w 118"/>
                  <a:gd name="T23" fmla="*/ 56 h 290"/>
                  <a:gd name="T24" fmla="*/ 9 w 118"/>
                  <a:gd name="T25" fmla="*/ 58 h 290"/>
                  <a:gd name="T26" fmla="*/ 9 w 118"/>
                  <a:gd name="T27" fmla="*/ 48 h 290"/>
                  <a:gd name="T28" fmla="*/ 0 w 118"/>
                  <a:gd name="T29" fmla="*/ 32 h 290"/>
                  <a:gd name="T30" fmla="*/ 3 w 118"/>
                  <a:gd name="T31" fmla="*/ 12 h 290"/>
                  <a:gd name="T32" fmla="*/ 3 w 118"/>
                  <a:gd name="T33" fmla="*/ 12 h 290"/>
                  <a:gd name="T34" fmla="*/ 3 w 118"/>
                  <a:gd name="T35" fmla="*/ 12 h 290"/>
                  <a:gd name="T36" fmla="*/ 6 w 118"/>
                  <a:gd name="T37" fmla="*/ 12 h 290"/>
                  <a:gd name="T38" fmla="*/ 3 w 118"/>
                  <a:gd name="T39" fmla="*/ 0 h 290"/>
                  <a:gd name="T40" fmla="*/ 15 w 118"/>
                  <a:gd name="T41" fmla="*/ 0 h 290"/>
                  <a:gd name="T42" fmla="*/ 16 w 118"/>
                  <a:gd name="T43" fmla="*/ 24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290"/>
                  <a:gd name="T68" fmla="*/ 118 w 118"/>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290">
                    <a:moveTo>
                      <a:pt x="93" y="107"/>
                    </a:moveTo>
                    <a:lnTo>
                      <a:pt x="67" y="110"/>
                    </a:lnTo>
                    <a:lnTo>
                      <a:pt x="60" y="123"/>
                    </a:lnTo>
                    <a:lnTo>
                      <a:pt x="98" y="139"/>
                    </a:lnTo>
                    <a:lnTo>
                      <a:pt x="108" y="132"/>
                    </a:lnTo>
                    <a:lnTo>
                      <a:pt x="98" y="143"/>
                    </a:lnTo>
                    <a:lnTo>
                      <a:pt x="117" y="154"/>
                    </a:lnTo>
                    <a:lnTo>
                      <a:pt x="118" y="186"/>
                    </a:lnTo>
                    <a:lnTo>
                      <a:pt x="104" y="200"/>
                    </a:lnTo>
                    <a:lnTo>
                      <a:pt x="97" y="242"/>
                    </a:lnTo>
                    <a:lnTo>
                      <a:pt x="62" y="246"/>
                    </a:lnTo>
                    <a:lnTo>
                      <a:pt x="71" y="274"/>
                    </a:lnTo>
                    <a:lnTo>
                      <a:pt x="52" y="290"/>
                    </a:lnTo>
                    <a:lnTo>
                      <a:pt x="50" y="232"/>
                    </a:lnTo>
                    <a:lnTo>
                      <a:pt x="0" y="155"/>
                    </a:lnTo>
                    <a:lnTo>
                      <a:pt x="15" y="65"/>
                    </a:lnTo>
                    <a:lnTo>
                      <a:pt x="5" y="45"/>
                    </a:lnTo>
                    <a:lnTo>
                      <a:pt x="18" y="57"/>
                    </a:lnTo>
                    <a:lnTo>
                      <a:pt x="33" y="39"/>
                    </a:lnTo>
                    <a:lnTo>
                      <a:pt x="22" y="0"/>
                    </a:lnTo>
                    <a:lnTo>
                      <a:pt x="91" y="0"/>
                    </a:lnTo>
                    <a:lnTo>
                      <a:pt x="93" y="1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1">
                <a:extLst>
                  <a:ext uri="{FF2B5EF4-FFF2-40B4-BE49-F238E27FC236}">
                    <a16:creationId xmlns:a16="http://schemas.microsoft.com/office/drawing/2014/main" id="{E045C6EB-2F3F-4D3E-9D23-F95B3C83ABC6}"/>
                  </a:ext>
                </a:extLst>
              </p:cNvPr>
              <p:cNvSpPr>
                <a:spLocks noChangeArrowheads="1"/>
              </p:cNvSpPr>
              <p:nvPr/>
            </p:nvSpPr>
            <p:spPr bwMode="auto">
              <a:xfrm>
                <a:off x="2392" y="2221"/>
                <a:ext cx="391" cy="348"/>
              </a:xfrm>
              <a:custGeom>
                <a:avLst/>
                <a:gdLst>
                  <a:gd name="T0" fmla="*/ 97 w 445"/>
                  <a:gd name="T1" fmla="*/ 67 h 364"/>
                  <a:gd name="T2" fmla="*/ 95 w 445"/>
                  <a:gd name="T3" fmla="*/ 67 h 364"/>
                  <a:gd name="T4" fmla="*/ 54 w 445"/>
                  <a:gd name="T5" fmla="*/ 67 h 364"/>
                  <a:gd name="T6" fmla="*/ 5 w 445"/>
                  <a:gd name="T7" fmla="*/ 67 h 364"/>
                  <a:gd name="T8" fmla="*/ 5 w 445"/>
                  <a:gd name="T9" fmla="*/ 18 h 364"/>
                  <a:gd name="T10" fmla="*/ 0 w 445"/>
                  <a:gd name="T11" fmla="*/ 18 h 364"/>
                  <a:gd name="T12" fmla="*/ 0 w 445"/>
                  <a:gd name="T13" fmla="*/ 11 h 364"/>
                  <a:gd name="T14" fmla="*/ 5 w 445"/>
                  <a:gd name="T15" fmla="*/ 11 h 364"/>
                  <a:gd name="T16" fmla="*/ 5 w 445"/>
                  <a:gd name="T17" fmla="*/ 11 h 364"/>
                  <a:gd name="T18" fmla="*/ 15 w 445"/>
                  <a:gd name="T19" fmla="*/ 11 h 364"/>
                  <a:gd name="T20" fmla="*/ 15 w 445"/>
                  <a:gd name="T21" fmla="*/ 1 h 364"/>
                  <a:gd name="T22" fmla="*/ 45 w 445"/>
                  <a:gd name="T23" fmla="*/ 0 h 364"/>
                  <a:gd name="T24" fmla="*/ 45 w 445"/>
                  <a:gd name="T25" fmla="*/ 11 h 364"/>
                  <a:gd name="T26" fmla="*/ 54 w 445"/>
                  <a:gd name="T27" fmla="*/ 11 h 364"/>
                  <a:gd name="T28" fmla="*/ 58 w 445"/>
                  <a:gd name="T29" fmla="*/ 22 h 364"/>
                  <a:gd name="T30" fmla="*/ 64 w 445"/>
                  <a:gd name="T31" fmla="*/ 22 h 364"/>
                  <a:gd name="T32" fmla="*/ 64 w 445"/>
                  <a:gd name="T33" fmla="*/ 26 h 364"/>
                  <a:gd name="T34" fmla="*/ 76 w 445"/>
                  <a:gd name="T35" fmla="*/ 26 h 364"/>
                  <a:gd name="T36" fmla="*/ 71 w 445"/>
                  <a:gd name="T37" fmla="*/ 32 h 364"/>
                  <a:gd name="T38" fmla="*/ 67 w 445"/>
                  <a:gd name="T39" fmla="*/ 29 h 364"/>
                  <a:gd name="T40" fmla="*/ 63 w 445"/>
                  <a:gd name="T41" fmla="*/ 30 h 364"/>
                  <a:gd name="T42" fmla="*/ 76 w 445"/>
                  <a:gd name="T43" fmla="*/ 37 h 364"/>
                  <a:gd name="T44" fmla="*/ 79 w 445"/>
                  <a:gd name="T45" fmla="*/ 48 h 364"/>
                  <a:gd name="T46" fmla="*/ 88 w 445"/>
                  <a:gd name="T47" fmla="*/ 50 h 364"/>
                  <a:gd name="T48" fmla="*/ 97 w 445"/>
                  <a:gd name="T49" fmla="*/ 66 h 364"/>
                  <a:gd name="T50" fmla="*/ 97 w 445"/>
                  <a:gd name="T51" fmla="*/ 67 h 3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64"/>
                  <a:gd name="T80" fmla="*/ 445 w 445"/>
                  <a:gd name="T81" fmla="*/ 364 h 3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64">
                    <a:moveTo>
                      <a:pt x="445" y="364"/>
                    </a:moveTo>
                    <a:lnTo>
                      <a:pt x="439" y="364"/>
                    </a:lnTo>
                    <a:lnTo>
                      <a:pt x="248" y="362"/>
                    </a:lnTo>
                    <a:lnTo>
                      <a:pt x="24" y="362"/>
                    </a:lnTo>
                    <a:lnTo>
                      <a:pt x="23" y="91"/>
                    </a:lnTo>
                    <a:lnTo>
                      <a:pt x="0" y="91"/>
                    </a:lnTo>
                    <a:lnTo>
                      <a:pt x="0" y="46"/>
                    </a:lnTo>
                    <a:lnTo>
                      <a:pt x="23" y="46"/>
                    </a:lnTo>
                    <a:lnTo>
                      <a:pt x="23" y="18"/>
                    </a:lnTo>
                    <a:lnTo>
                      <a:pt x="68" y="20"/>
                    </a:lnTo>
                    <a:lnTo>
                      <a:pt x="69" y="1"/>
                    </a:lnTo>
                    <a:lnTo>
                      <a:pt x="205" y="0"/>
                    </a:lnTo>
                    <a:lnTo>
                      <a:pt x="205" y="46"/>
                    </a:lnTo>
                    <a:lnTo>
                      <a:pt x="250" y="46"/>
                    </a:lnTo>
                    <a:lnTo>
                      <a:pt x="266" y="106"/>
                    </a:lnTo>
                    <a:lnTo>
                      <a:pt x="297" y="106"/>
                    </a:lnTo>
                    <a:lnTo>
                      <a:pt x="297" y="135"/>
                    </a:lnTo>
                    <a:lnTo>
                      <a:pt x="347" y="136"/>
                    </a:lnTo>
                    <a:lnTo>
                      <a:pt x="332" y="173"/>
                    </a:lnTo>
                    <a:lnTo>
                      <a:pt x="304" y="149"/>
                    </a:lnTo>
                    <a:lnTo>
                      <a:pt x="295" y="159"/>
                    </a:lnTo>
                    <a:lnTo>
                      <a:pt x="351" y="205"/>
                    </a:lnTo>
                    <a:lnTo>
                      <a:pt x="367" y="252"/>
                    </a:lnTo>
                    <a:lnTo>
                      <a:pt x="409" y="271"/>
                    </a:lnTo>
                    <a:lnTo>
                      <a:pt x="445" y="356"/>
                    </a:lnTo>
                    <a:lnTo>
                      <a:pt x="445"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2">
                <a:extLst>
                  <a:ext uri="{FF2B5EF4-FFF2-40B4-BE49-F238E27FC236}">
                    <a16:creationId xmlns:a16="http://schemas.microsoft.com/office/drawing/2014/main" id="{F55754C4-E903-43AD-8D64-7F821C474A59}"/>
                  </a:ext>
                </a:extLst>
              </p:cNvPr>
              <p:cNvSpPr>
                <a:spLocks noChangeArrowheads="1"/>
              </p:cNvSpPr>
              <p:nvPr/>
            </p:nvSpPr>
            <p:spPr bwMode="auto">
              <a:xfrm>
                <a:off x="2413" y="1484"/>
                <a:ext cx="249" cy="255"/>
              </a:xfrm>
              <a:custGeom>
                <a:avLst/>
                <a:gdLst>
                  <a:gd name="T0" fmla="*/ 63 w 283"/>
                  <a:gd name="T1" fmla="*/ 48 h 266"/>
                  <a:gd name="T2" fmla="*/ 37 w 283"/>
                  <a:gd name="T3" fmla="*/ 56 h 266"/>
                  <a:gd name="T4" fmla="*/ 41 w 283"/>
                  <a:gd name="T5" fmla="*/ 54 h 266"/>
                  <a:gd name="T6" fmla="*/ 40 w 283"/>
                  <a:gd name="T7" fmla="*/ 51 h 266"/>
                  <a:gd name="T8" fmla="*/ 33 w 283"/>
                  <a:gd name="T9" fmla="*/ 51 h 266"/>
                  <a:gd name="T10" fmla="*/ 29 w 283"/>
                  <a:gd name="T11" fmla="*/ 38 h 266"/>
                  <a:gd name="T12" fmla="*/ 22 w 283"/>
                  <a:gd name="T13" fmla="*/ 38 h 266"/>
                  <a:gd name="T14" fmla="*/ 22 w 283"/>
                  <a:gd name="T15" fmla="*/ 34 h 266"/>
                  <a:gd name="T16" fmla="*/ 4 w 283"/>
                  <a:gd name="T17" fmla="*/ 36 h 266"/>
                  <a:gd name="T18" fmla="*/ 1 w 283"/>
                  <a:gd name="T19" fmla="*/ 40 h 266"/>
                  <a:gd name="T20" fmla="*/ 0 w 283"/>
                  <a:gd name="T21" fmla="*/ 12 h 266"/>
                  <a:gd name="T22" fmla="*/ 4 w 283"/>
                  <a:gd name="T23" fmla="*/ 12 h 266"/>
                  <a:gd name="T24" fmla="*/ 12 w 283"/>
                  <a:gd name="T25" fmla="*/ 12 h 266"/>
                  <a:gd name="T26" fmla="*/ 14 w 283"/>
                  <a:gd name="T27" fmla="*/ 12 h 266"/>
                  <a:gd name="T28" fmla="*/ 25 w 283"/>
                  <a:gd name="T29" fmla="*/ 2 h 266"/>
                  <a:gd name="T30" fmla="*/ 48 w 283"/>
                  <a:gd name="T31" fmla="*/ 0 h 266"/>
                  <a:gd name="T32" fmla="*/ 55 w 283"/>
                  <a:gd name="T33" fmla="*/ 12 h 266"/>
                  <a:gd name="T34" fmla="*/ 55 w 283"/>
                  <a:gd name="T35" fmla="*/ 26 h 266"/>
                  <a:gd name="T36" fmla="*/ 55 w 283"/>
                  <a:gd name="T37" fmla="*/ 36 h 266"/>
                  <a:gd name="T38" fmla="*/ 62 w 283"/>
                  <a:gd name="T39" fmla="*/ 50 h 266"/>
                  <a:gd name="T40" fmla="*/ 63 w 283"/>
                  <a:gd name="T41" fmla="*/ 48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266"/>
                  <a:gd name="T65" fmla="*/ 283 w 283"/>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266">
                    <a:moveTo>
                      <a:pt x="283" y="228"/>
                    </a:moveTo>
                    <a:lnTo>
                      <a:pt x="171" y="266"/>
                    </a:lnTo>
                    <a:lnTo>
                      <a:pt x="182" y="259"/>
                    </a:lnTo>
                    <a:lnTo>
                      <a:pt x="176" y="242"/>
                    </a:lnTo>
                    <a:lnTo>
                      <a:pt x="143" y="242"/>
                    </a:lnTo>
                    <a:lnTo>
                      <a:pt x="127" y="182"/>
                    </a:lnTo>
                    <a:lnTo>
                      <a:pt x="96" y="183"/>
                    </a:lnTo>
                    <a:lnTo>
                      <a:pt x="96" y="165"/>
                    </a:lnTo>
                    <a:lnTo>
                      <a:pt x="19" y="176"/>
                    </a:lnTo>
                    <a:lnTo>
                      <a:pt x="1" y="191"/>
                    </a:lnTo>
                    <a:lnTo>
                      <a:pt x="0" y="63"/>
                    </a:lnTo>
                    <a:lnTo>
                      <a:pt x="12" y="62"/>
                    </a:lnTo>
                    <a:lnTo>
                      <a:pt x="53" y="47"/>
                    </a:lnTo>
                    <a:lnTo>
                      <a:pt x="62" y="27"/>
                    </a:lnTo>
                    <a:lnTo>
                      <a:pt x="110" y="2"/>
                    </a:lnTo>
                    <a:lnTo>
                      <a:pt x="216" y="0"/>
                    </a:lnTo>
                    <a:lnTo>
                      <a:pt x="241" y="42"/>
                    </a:lnTo>
                    <a:lnTo>
                      <a:pt x="242" y="112"/>
                    </a:lnTo>
                    <a:lnTo>
                      <a:pt x="243" y="177"/>
                    </a:lnTo>
                    <a:lnTo>
                      <a:pt x="273" y="233"/>
                    </a:lnTo>
                    <a:lnTo>
                      <a:pt x="283"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63">
                <a:extLst>
                  <a:ext uri="{FF2B5EF4-FFF2-40B4-BE49-F238E27FC236}">
                    <a16:creationId xmlns:a16="http://schemas.microsoft.com/office/drawing/2014/main" id="{60AD2B84-74D9-4CAC-BFCD-1DE579A0F825}"/>
                  </a:ext>
                </a:extLst>
              </p:cNvPr>
              <p:cNvSpPr>
                <a:spLocks noChangeArrowheads="1"/>
              </p:cNvSpPr>
              <p:nvPr/>
            </p:nvSpPr>
            <p:spPr bwMode="auto">
              <a:xfrm>
                <a:off x="2560" y="1280"/>
                <a:ext cx="190" cy="311"/>
              </a:xfrm>
              <a:custGeom>
                <a:avLst/>
                <a:gdLst>
                  <a:gd name="T0" fmla="*/ 40 w 217"/>
                  <a:gd name="T1" fmla="*/ 57 h 325"/>
                  <a:gd name="T2" fmla="*/ 31 w 217"/>
                  <a:gd name="T3" fmla="*/ 60 h 325"/>
                  <a:gd name="T4" fmla="*/ 31 w 217"/>
                  <a:gd name="T5" fmla="*/ 63 h 325"/>
                  <a:gd name="T6" fmla="*/ 14 w 217"/>
                  <a:gd name="T7" fmla="*/ 63 h 325"/>
                  <a:gd name="T8" fmla="*/ 14 w 217"/>
                  <a:gd name="T9" fmla="*/ 50 h 325"/>
                  <a:gd name="T10" fmla="*/ 10 w 217"/>
                  <a:gd name="T11" fmla="*/ 42 h 325"/>
                  <a:gd name="T12" fmla="*/ 8 w 217"/>
                  <a:gd name="T13" fmla="*/ 29 h 325"/>
                  <a:gd name="T14" fmla="*/ 0 w 217"/>
                  <a:gd name="T15" fmla="*/ 25 h 325"/>
                  <a:gd name="T16" fmla="*/ 4 w 217"/>
                  <a:gd name="T17" fmla="*/ 11 h 325"/>
                  <a:gd name="T18" fmla="*/ 4 w 217"/>
                  <a:gd name="T19" fmla="*/ 11 h 325"/>
                  <a:gd name="T20" fmla="*/ 22 w 217"/>
                  <a:gd name="T21" fmla="*/ 14 h 325"/>
                  <a:gd name="T22" fmla="*/ 22 w 217"/>
                  <a:gd name="T23" fmla="*/ 0 h 325"/>
                  <a:gd name="T24" fmla="*/ 27 w 217"/>
                  <a:gd name="T25" fmla="*/ 0 h 325"/>
                  <a:gd name="T26" fmla="*/ 40 w 217"/>
                  <a:gd name="T27" fmla="*/ 57 h 3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7"/>
                  <a:gd name="T43" fmla="*/ 0 h 325"/>
                  <a:gd name="T44" fmla="*/ 217 w 217"/>
                  <a:gd name="T45" fmla="*/ 325 h 3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7" h="325">
                    <a:moveTo>
                      <a:pt x="217" y="300"/>
                    </a:moveTo>
                    <a:lnTo>
                      <a:pt x="166" y="309"/>
                    </a:lnTo>
                    <a:lnTo>
                      <a:pt x="166" y="323"/>
                    </a:lnTo>
                    <a:lnTo>
                      <a:pt x="75" y="325"/>
                    </a:lnTo>
                    <a:lnTo>
                      <a:pt x="74" y="255"/>
                    </a:lnTo>
                    <a:lnTo>
                      <a:pt x="49" y="213"/>
                    </a:lnTo>
                    <a:lnTo>
                      <a:pt x="37" y="149"/>
                    </a:lnTo>
                    <a:lnTo>
                      <a:pt x="0" y="117"/>
                    </a:lnTo>
                    <a:lnTo>
                      <a:pt x="4" y="68"/>
                    </a:lnTo>
                    <a:lnTo>
                      <a:pt x="11" y="68"/>
                    </a:lnTo>
                    <a:lnTo>
                      <a:pt x="116" y="76"/>
                    </a:lnTo>
                    <a:lnTo>
                      <a:pt x="114" y="0"/>
                    </a:lnTo>
                    <a:lnTo>
                      <a:pt x="140" y="0"/>
                    </a:lnTo>
                    <a:lnTo>
                      <a:pt x="217" y="30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4">
                <a:extLst>
                  <a:ext uri="{FF2B5EF4-FFF2-40B4-BE49-F238E27FC236}">
                    <a16:creationId xmlns:a16="http://schemas.microsoft.com/office/drawing/2014/main" id="{F2DFB03E-8FAE-4073-A6C0-A050BCF0D71B}"/>
                  </a:ext>
                </a:extLst>
              </p:cNvPr>
              <p:cNvSpPr>
                <a:spLocks noChangeArrowheads="1"/>
              </p:cNvSpPr>
              <p:nvPr/>
            </p:nvSpPr>
            <p:spPr bwMode="auto">
              <a:xfrm>
                <a:off x="303" y="913"/>
                <a:ext cx="211" cy="327"/>
              </a:xfrm>
              <a:custGeom>
                <a:avLst/>
                <a:gdLst>
                  <a:gd name="T0" fmla="*/ 45 w 241"/>
                  <a:gd name="T1" fmla="*/ 58 h 342"/>
                  <a:gd name="T2" fmla="*/ 40 w 241"/>
                  <a:gd name="T3" fmla="*/ 58 h 342"/>
                  <a:gd name="T4" fmla="*/ 40 w 241"/>
                  <a:gd name="T5" fmla="*/ 58 h 342"/>
                  <a:gd name="T6" fmla="*/ 11 w 241"/>
                  <a:gd name="T7" fmla="*/ 64 h 342"/>
                  <a:gd name="T8" fmla="*/ 8 w 241"/>
                  <a:gd name="T9" fmla="*/ 61 h 342"/>
                  <a:gd name="T10" fmla="*/ 8 w 241"/>
                  <a:gd name="T11" fmla="*/ 60 h 342"/>
                  <a:gd name="T12" fmla="*/ 16 w 241"/>
                  <a:gd name="T13" fmla="*/ 55 h 342"/>
                  <a:gd name="T14" fmla="*/ 17 w 241"/>
                  <a:gd name="T15" fmla="*/ 49 h 342"/>
                  <a:gd name="T16" fmla="*/ 5 w 241"/>
                  <a:gd name="T17" fmla="*/ 35 h 342"/>
                  <a:gd name="T18" fmla="*/ 4 w 241"/>
                  <a:gd name="T19" fmla="*/ 28 h 342"/>
                  <a:gd name="T20" fmla="*/ 1 w 241"/>
                  <a:gd name="T21" fmla="*/ 26 h 342"/>
                  <a:gd name="T22" fmla="*/ 4 w 241"/>
                  <a:gd name="T23" fmla="*/ 19 h 342"/>
                  <a:gd name="T24" fmla="*/ 0 w 241"/>
                  <a:gd name="T25" fmla="*/ 14 h 342"/>
                  <a:gd name="T26" fmla="*/ 4 w 241"/>
                  <a:gd name="T27" fmla="*/ 11 h 342"/>
                  <a:gd name="T28" fmla="*/ 13 w 241"/>
                  <a:gd name="T29" fmla="*/ 0 h 342"/>
                  <a:gd name="T30" fmla="*/ 46 w 241"/>
                  <a:gd name="T31" fmla="*/ 1 h 342"/>
                  <a:gd name="T32" fmla="*/ 45 w 241"/>
                  <a:gd name="T33" fmla="*/ 58 h 3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342"/>
                  <a:gd name="T53" fmla="*/ 241 w 241"/>
                  <a:gd name="T54" fmla="*/ 342 h 3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342">
                    <a:moveTo>
                      <a:pt x="234" y="315"/>
                    </a:moveTo>
                    <a:lnTo>
                      <a:pt x="211" y="318"/>
                    </a:lnTo>
                    <a:lnTo>
                      <a:pt x="211" y="311"/>
                    </a:lnTo>
                    <a:lnTo>
                      <a:pt x="60" y="342"/>
                    </a:lnTo>
                    <a:lnTo>
                      <a:pt x="37" y="334"/>
                    </a:lnTo>
                    <a:lnTo>
                      <a:pt x="37" y="321"/>
                    </a:lnTo>
                    <a:lnTo>
                      <a:pt x="81" y="299"/>
                    </a:lnTo>
                    <a:lnTo>
                      <a:pt x="86" y="258"/>
                    </a:lnTo>
                    <a:lnTo>
                      <a:pt x="26" y="197"/>
                    </a:lnTo>
                    <a:lnTo>
                      <a:pt x="20" y="147"/>
                    </a:lnTo>
                    <a:lnTo>
                      <a:pt x="1" y="135"/>
                    </a:lnTo>
                    <a:lnTo>
                      <a:pt x="9" y="95"/>
                    </a:lnTo>
                    <a:lnTo>
                      <a:pt x="0" y="76"/>
                    </a:lnTo>
                    <a:lnTo>
                      <a:pt x="13" y="36"/>
                    </a:lnTo>
                    <a:lnTo>
                      <a:pt x="68" y="0"/>
                    </a:lnTo>
                    <a:lnTo>
                      <a:pt x="241" y="1"/>
                    </a:lnTo>
                    <a:lnTo>
                      <a:pt x="234" y="3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5">
                <a:extLst>
                  <a:ext uri="{FF2B5EF4-FFF2-40B4-BE49-F238E27FC236}">
                    <a16:creationId xmlns:a16="http://schemas.microsoft.com/office/drawing/2014/main" id="{F8A9FFE9-3B09-447D-B932-B0A121FFD094}"/>
                  </a:ext>
                </a:extLst>
              </p:cNvPr>
              <p:cNvSpPr>
                <a:spLocks noChangeArrowheads="1"/>
              </p:cNvSpPr>
              <p:nvPr/>
            </p:nvSpPr>
            <p:spPr bwMode="auto">
              <a:xfrm>
                <a:off x="2181" y="2695"/>
                <a:ext cx="231" cy="218"/>
              </a:xfrm>
              <a:custGeom>
                <a:avLst/>
                <a:gdLst>
                  <a:gd name="T0" fmla="*/ 54 w 263"/>
                  <a:gd name="T1" fmla="*/ 35 h 228"/>
                  <a:gd name="T2" fmla="*/ 36 w 263"/>
                  <a:gd name="T3" fmla="*/ 34 h 228"/>
                  <a:gd name="T4" fmla="*/ 36 w 263"/>
                  <a:gd name="T5" fmla="*/ 43 h 228"/>
                  <a:gd name="T6" fmla="*/ 25 w 263"/>
                  <a:gd name="T7" fmla="*/ 43 h 228"/>
                  <a:gd name="T8" fmla="*/ 10 w 263"/>
                  <a:gd name="T9" fmla="*/ 15 h 228"/>
                  <a:gd name="T10" fmla="*/ 0 w 263"/>
                  <a:gd name="T11" fmla="*/ 7 h 228"/>
                  <a:gd name="T12" fmla="*/ 36 w 263"/>
                  <a:gd name="T13" fmla="*/ 0 h 228"/>
                  <a:gd name="T14" fmla="*/ 36 w 263"/>
                  <a:gd name="T15" fmla="*/ 18 h 228"/>
                  <a:gd name="T16" fmla="*/ 54 w 263"/>
                  <a:gd name="T17" fmla="*/ 18 h 228"/>
                  <a:gd name="T18" fmla="*/ 54 w 263"/>
                  <a:gd name="T19" fmla="*/ 35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228"/>
                  <a:gd name="T32" fmla="*/ 263 w 263"/>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228">
                    <a:moveTo>
                      <a:pt x="262" y="183"/>
                    </a:moveTo>
                    <a:lnTo>
                      <a:pt x="172" y="182"/>
                    </a:lnTo>
                    <a:lnTo>
                      <a:pt x="172" y="228"/>
                    </a:lnTo>
                    <a:lnTo>
                      <a:pt x="118" y="227"/>
                    </a:lnTo>
                    <a:lnTo>
                      <a:pt x="49" y="79"/>
                    </a:lnTo>
                    <a:lnTo>
                      <a:pt x="0" y="7"/>
                    </a:lnTo>
                    <a:lnTo>
                      <a:pt x="173" y="0"/>
                    </a:lnTo>
                    <a:lnTo>
                      <a:pt x="173" y="92"/>
                    </a:lnTo>
                    <a:lnTo>
                      <a:pt x="263" y="92"/>
                    </a:lnTo>
                    <a:lnTo>
                      <a:pt x="262" y="18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6">
                <a:extLst>
                  <a:ext uri="{FF2B5EF4-FFF2-40B4-BE49-F238E27FC236}">
                    <a16:creationId xmlns:a16="http://schemas.microsoft.com/office/drawing/2014/main" id="{C017D5BC-F78E-48EF-BB21-6A4B19A7A1E8}"/>
                  </a:ext>
                </a:extLst>
              </p:cNvPr>
              <p:cNvSpPr>
                <a:spLocks noChangeArrowheads="1"/>
              </p:cNvSpPr>
              <p:nvPr/>
            </p:nvSpPr>
            <p:spPr bwMode="auto">
              <a:xfrm>
                <a:off x="2651" y="1959"/>
                <a:ext cx="189" cy="131"/>
              </a:xfrm>
              <a:custGeom>
                <a:avLst/>
                <a:gdLst>
                  <a:gd name="T0" fmla="*/ 48 w 215"/>
                  <a:gd name="T1" fmla="*/ 26 h 137"/>
                  <a:gd name="T2" fmla="*/ 13 w 215"/>
                  <a:gd name="T3" fmla="*/ 27 h 137"/>
                  <a:gd name="T4" fmla="*/ 13 w 215"/>
                  <a:gd name="T5" fmla="*/ 24 h 137"/>
                  <a:gd name="T6" fmla="*/ 0 w 215"/>
                  <a:gd name="T7" fmla="*/ 24 h 137"/>
                  <a:gd name="T8" fmla="*/ 0 w 215"/>
                  <a:gd name="T9" fmla="*/ 16 h 137"/>
                  <a:gd name="T10" fmla="*/ 4 w 215"/>
                  <a:gd name="T11" fmla="*/ 13 h 137"/>
                  <a:gd name="T12" fmla="*/ 4 w 215"/>
                  <a:gd name="T13" fmla="*/ 11 h 137"/>
                  <a:gd name="T14" fmla="*/ 4 w 215"/>
                  <a:gd name="T15" fmla="*/ 11 h 137"/>
                  <a:gd name="T16" fmla="*/ 9 w 215"/>
                  <a:gd name="T17" fmla="*/ 0 h 137"/>
                  <a:gd name="T18" fmla="*/ 14 w 215"/>
                  <a:gd name="T19" fmla="*/ 11 h 137"/>
                  <a:gd name="T20" fmla="*/ 24 w 215"/>
                  <a:gd name="T21" fmla="*/ 11 h 137"/>
                  <a:gd name="T22" fmla="*/ 29 w 215"/>
                  <a:gd name="T23" fmla="*/ 11 h 137"/>
                  <a:gd name="T24" fmla="*/ 33 w 215"/>
                  <a:gd name="T25" fmla="*/ 11 h 137"/>
                  <a:gd name="T26" fmla="*/ 35 w 215"/>
                  <a:gd name="T27" fmla="*/ 11 h 137"/>
                  <a:gd name="T28" fmla="*/ 40 w 215"/>
                  <a:gd name="T29" fmla="*/ 11 h 137"/>
                  <a:gd name="T30" fmla="*/ 46 w 215"/>
                  <a:gd name="T31" fmla="*/ 24 h 137"/>
                  <a:gd name="T32" fmla="*/ 48 w 215"/>
                  <a:gd name="T33" fmla="*/ 26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37"/>
                  <a:gd name="T53" fmla="*/ 215 w 215"/>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37">
                    <a:moveTo>
                      <a:pt x="215" y="136"/>
                    </a:moveTo>
                    <a:lnTo>
                      <a:pt x="60" y="137"/>
                    </a:lnTo>
                    <a:lnTo>
                      <a:pt x="60" y="123"/>
                    </a:lnTo>
                    <a:lnTo>
                      <a:pt x="0" y="122"/>
                    </a:lnTo>
                    <a:lnTo>
                      <a:pt x="0" y="84"/>
                    </a:lnTo>
                    <a:lnTo>
                      <a:pt x="17" y="73"/>
                    </a:lnTo>
                    <a:lnTo>
                      <a:pt x="21" y="47"/>
                    </a:lnTo>
                    <a:lnTo>
                      <a:pt x="19" y="28"/>
                    </a:lnTo>
                    <a:lnTo>
                      <a:pt x="42" y="0"/>
                    </a:lnTo>
                    <a:lnTo>
                      <a:pt x="64" y="21"/>
                    </a:lnTo>
                    <a:lnTo>
                      <a:pt x="107" y="23"/>
                    </a:lnTo>
                    <a:lnTo>
                      <a:pt x="128" y="49"/>
                    </a:lnTo>
                    <a:lnTo>
                      <a:pt x="148" y="44"/>
                    </a:lnTo>
                    <a:lnTo>
                      <a:pt x="156" y="26"/>
                    </a:lnTo>
                    <a:lnTo>
                      <a:pt x="178" y="32"/>
                    </a:lnTo>
                    <a:lnTo>
                      <a:pt x="207" y="123"/>
                    </a:lnTo>
                    <a:lnTo>
                      <a:pt x="215"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7">
                <a:extLst>
                  <a:ext uri="{FF2B5EF4-FFF2-40B4-BE49-F238E27FC236}">
                    <a16:creationId xmlns:a16="http://schemas.microsoft.com/office/drawing/2014/main" id="{B34BBCD9-DB70-4E1A-B23A-9F376653D41E}"/>
                  </a:ext>
                </a:extLst>
              </p:cNvPr>
              <p:cNvSpPr>
                <a:spLocks noChangeArrowheads="1"/>
              </p:cNvSpPr>
              <p:nvPr/>
            </p:nvSpPr>
            <p:spPr bwMode="auto">
              <a:xfrm>
                <a:off x="2310" y="1919"/>
                <a:ext cx="142" cy="321"/>
              </a:xfrm>
              <a:custGeom>
                <a:avLst/>
                <a:gdLst>
                  <a:gd name="T0" fmla="*/ 31 w 162"/>
                  <a:gd name="T1" fmla="*/ 57 h 336"/>
                  <a:gd name="T2" fmla="*/ 31 w 162"/>
                  <a:gd name="T3" fmla="*/ 60 h 336"/>
                  <a:gd name="T4" fmla="*/ 23 w 162"/>
                  <a:gd name="T5" fmla="*/ 60 h 336"/>
                  <a:gd name="T6" fmla="*/ 23 w 162"/>
                  <a:gd name="T7" fmla="*/ 45 h 336"/>
                  <a:gd name="T8" fmla="*/ 23 w 162"/>
                  <a:gd name="T9" fmla="*/ 42 h 336"/>
                  <a:gd name="T10" fmla="*/ 14 w 162"/>
                  <a:gd name="T11" fmla="*/ 36 h 336"/>
                  <a:gd name="T12" fmla="*/ 9 w 162"/>
                  <a:gd name="T13" fmla="*/ 35 h 336"/>
                  <a:gd name="T14" fmla="*/ 4 w 162"/>
                  <a:gd name="T15" fmla="*/ 28 h 336"/>
                  <a:gd name="T16" fmla="*/ 6 w 162"/>
                  <a:gd name="T17" fmla="*/ 23 h 336"/>
                  <a:gd name="T18" fmla="*/ 12 w 162"/>
                  <a:gd name="T19" fmla="*/ 16 h 336"/>
                  <a:gd name="T20" fmla="*/ 0 w 162"/>
                  <a:gd name="T21" fmla="*/ 0 h 336"/>
                  <a:gd name="T22" fmla="*/ 31 w 162"/>
                  <a:gd name="T23" fmla="*/ 0 h 336"/>
                  <a:gd name="T24" fmla="*/ 31 w 162"/>
                  <a:gd name="T25" fmla="*/ 57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36"/>
                  <a:gd name="T41" fmla="*/ 162 w 162"/>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36">
                    <a:moveTo>
                      <a:pt x="162" y="317"/>
                    </a:moveTo>
                    <a:lnTo>
                      <a:pt x="161" y="336"/>
                    </a:lnTo>
                    <a:lnTo>
                      <a:pt x="116" y="334"/>
                    </a:lnTo>
                    <a:lnTo>
                      <a:pt x="117" y="248"/>
                    </a:lnTo>
                    <a:lnTo>
                      <a:pt x="117" y="227"/>
                    </a:lnTo>
                    <a:lnTo>
                      <a:pt x="74" y="201"/>
                    </a:lnTo>
                    <a:lnTo>
                      <a:pt x="44" y="199"/>
                    </a:lnTo>
                    <a:lnTo>
                      <a:pt x="20" y="151"/>
                    </a:lnTo>
                    <a:lnTo>
                      <a:pt x="28" y="125"/>
                    </a:lnTo>
                    <a:lnTo>
                      <a:pt x="64" y="85"/>
                    </a:lnTo>
                    <a:lnTo>
                      <a:pt x="0" y="0"/>
                    </a:lnTo>
                    <a:lnTo>
                      <a:pt x="162" y="0"/>
                    </a:lnTo>
                    <a:lnTo>
                      <a:pt x="162" y="31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8">
                <a:extLst>
                  <a:ext uri="{FF2B5EF4-FFF2-40B4-BE49-F238E27FC236}">
                    <a16:creationId xmlns:a16="http://schemas.microsoft.com/office/drawing/2014/main" id="{98AE63EC-B70D-4171-AD77-F3022539A317}"/>
                  </a:ext>
                </a:extLst>
              </p:cNvPr>
              <p:cNvSpPr>
                <a:spLocks noChangeArrowheads="1"/>
              </p:cNvSpPr>
              <p:nvPr/>
            </p:nvSpPr>
            <p:spPr bwMode="auto">
              <a:xfrm>
                <a:off x="1933" y="1187"/>
                <a:ext cx="197" cy="275"/>
              </a:xfrm>
              <a:custGeom>
                <a:avLst/>
                <a:gdLst>
                  <a:gd name="T0" fmla="*/ 47 w 224"/>
                  <a:gd name="T1" fmla="*/ 53 h 287"/>
                  <a:gd name="T2" fmla="*/ 37 w 224"/>
                  <a:gd name="T3" fmla="*/ 57 h 287"/>
                  <a:gd name="T4" fmla="*/ 35 w 224"/>
                  <a:gd name="T5" fmla="*/ 57 h 287"/>
                  <a:gd name="T6" fmla="*/ 33 w 224"/>
                  <a:gd name="T7" fmla="*/ 51 h 287"/>
                  <a:gd name="T8" fmla="*/ 19 w 224"/>
                  <a:gd name="T9" fmla="*/ 37 h 287"/>
                  <a:gd name="T10" fmla="*/ 4 w 224"/>
                  <a:gd name="T11" fmla="*/ 34 h 287"/>
                  <a:gd name="T12" fmla="*/ 0 w 224"/>
                  <a:gd name="T13" fmla="*/ 20 h 287"/>
                  <a:gd name="T14" fmla="*/ 4 w 224"/>
                  <a:gd name="T15" fmla="*/ 20 h 287"/>
                  <a:gd name="T16" fmla="*/ 4 w 224"/>
                  <a:gd name="T17" fmla="*/ 11 h 287"/>
                  <a:gd name="T18" fmla="*/ 9 w 224"/>
                  <a:gd name="T19" fmla="*/ 11 h 287"/>
                  <a:gd name="T20" fmla="*/ 10 w 224"/>
                  <a:gd name="T21" fmla="*/ 11 h 287"/>
                  <a:gd name="T22" fmla="*/ 18 w 224"/>
                  <a:gd name="T23" fmla="*/ 0 h 287"/>
                  <a:gd name="T24" fmla="*/ 26 w 224"/>
                  <a:gd name="T25" fmla="*/ 5 h 287"/>
                  <a:gd name="T26" fmla="*/ 47 w 224"/>
                  <a:gd name="T27" fmla="*/ 11 h 287"/>
                  <a:gd name="T28" fmla="*/ 47 w 224"/>
                  <a:gd name="T29" fmla="*/ 49 h 287"/>
                  <a:gd name="T30" fmla="*/ 50 w 224"/>
                  <a:gd name="T31" fmla="*/ 49 h 287"/>
                  <a:gd name="T32" fmla="*/ 48 w 224"/>
                  <a:gd name="T33" fmla="*/ 52 h 287"/>
                  <a:gd name="T34" fmla="*/ 47 w 224"/>
                  <a:gd name="T35" fmla="*/ 53 h 2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
                  <a:gd name="T55" fmla="*/ 0 h 287"/>
                  <a:gd name="T56" fmla="*/ 224 w 224"/>
                  <a:gd name="T57" fmla="*/ 287 h 2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 h="287">
                    <a:moveTo>
                      <a:pt x="206" y="263"/>
                    </a:moveTo>
                    <a:lnTo>
                      <a:pt x="169" y="287"/>
                    </a:lnTo>
                    <a:lnTo>
                      <a:pt x="153" y="284"/>
                    </a:lnTo>
                    <a:lnTo>
                      <a:pt x="146" y="250"/>
                    </a:lnTo>
                    <a:lnTo>
                      <a:pt x="82" y="186"/>
                    </a:lnTo>
                    <a:lnTo>
                      <a:pt x="11" y="170"/>
                    </a:lnTo>
                    <a:lnTo>
                      <a:pt x="0" y="94"/>
                    </a:lnTo>
                    <a:lnTo>
                      <a:pt x="6" y="94"/>
                    </a:lnTo>
                    <a:lnTo>
                      <a:pt x="18" y="49"/>
                    </a:lnTo>
                    <a:lnTo>
                      <a:pt x="36" y="29"/>
                    </a:lnTo>
                    <a:lnTo>
                      <a:pt x="44" y="13"/>
                    </a:lnTo>
                    <a:lnTo>
                      <a:pt x="77" y="0"/>
                    </a:lnTo>
                    <a:lnTo>
                      <a:pt x="113" y="5"/>
                    </a:lnTo>
                    <a:lnTo>
                      <a:pt x="208" y="58"/>
                    </a:lnTo>
                    <a:lnTo>
                      <a:pt x="208" y="236"/>
                    </a:lnTo>
                    <a:lnTo>
                      <a:pt x="224" y="241"/>
                    </a:lnTo>
                    <a:lnTo>
                      <a:pt x="212" y="252"/>
                    </a:lnTo>
                    <a:lnTo>
                      <a:pt x="206" y="26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9">
                <a:extLst>
                  <a:ext uri="{FF2B5EF4-FFF2-40B4-BE49-F238E27FC236}">
                    <a16:creationId xmlns:a16="http://schemas.microsoft.com/office/drawing/2014/main" id="{A9032393-E245-4322-87C0-2CBD9E52BA49}"/>
                  </a:ext>
                </a:extLst>
              </p:cNvPr>
              <p:cNvSpPr>
                <a:spLocks noChangeArrowheads="1"/>
              </p:cNvSpPr>
              <p:nvPr/>
            </p:nvSpPr>
            <p:spPr bwMode="auto">
              <a:xfrm>
                <a:off x="1635" y="1255"/>
                <a:ext cx="271" cy="316"/>
              </a:xfrm>
              <a:custGeom>
                <a:avLst/>
                <a:gdLst>
                  <a:gd name="T0" fmla="*/ 70 w 308"/>
                  <a:gd name="T1" fmla="*/ 44 h 331"/>
                  <a:gd name="T2" fmla="*/ 65 w 308"/>
                  <a:gd name="T3" fmla="*/ 57 h 331"/>
                  <a:gd name="T4" fmla="*/ 60 w 308"/>
                  <a:gd name="T5" fmla="*/ 57 h 331"/>
                  <a:gd name="T6" fmla="*/ 43 w 308"/>
                  <a:gd name="T7" fmla="*/ 52 h 331"/>
                  <a:gd name="T8" fmla="*/ 41 w 308"/>
                  <a:gd name="T9" fmla="*/ 43 h 331"/>
                  <a:gd name="T10" fmla="*/ 34 w 308"/>
                  <a:gd name="T11" fmla="*/ 36 h 331"/>
                  <a:gd name="T12" fmla="*/ 23 w 308"/>
                  <a:gd name="T13" fmla="*/ 31 h 331"/>
                  <a:gd name="T14" fmla="*/ 18 w 308"/>
                  <a:gd name="T15" fmla="*/ 31 h 331"/>
                  <a:gd name="T16" fmla="*/ 0 w 308"/>
                  <a:gd name="T17" fmla="*/ 21 h 331"/>
                  <a:gd name="T18" fmla="*/ 4 w 308"/>
                  <a:gd name="T19" fmla="*/ 11 h 331"/>
                  <a:gd name="T20" fmla="*/ 8 w 308"/>
                  <a:gd name="T21" fmla="*/ 11 h 331"/>
                  <a:gd name="T22" fmla="*/ 9 w 308"/>
                  <a:gd name="T23" fmla="*/ 11 h 331"/>
                  <a:gd name="T24" fmla="*/ 18 w 308"/>
                  <a:gd name="T25" fmla="*/ 1 h 331"/>
                  <a:gd name="T26" fmla="*/ 55 w 308"/>
                  <a:gd name="T27" fmla="*/ 0 h 331"/>
                  <a:gd name="T28" fmla="*/ 55 w 308"/>
                  <a:gd name="T29" fmla="*/ 11 h 331"/>
                  <a:gd name="T30" fmla="*/ 65 w 308"/>
                  <a:gd name="T31" fmla="*/ 11 h 331"/>
                  <a:gd name="T32" fmla="*/ 67 w 308"/>
                  <a:gd name="T33" fmla="*/ 44 h 331"/>
                  <a:gd name="T34" fmla="*/ 70 w 308"/>
                  <a:gd name="T35" fmla="*/ 44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8"/>
                  <a:gd name="T55" fmla="*/ 0 h 331"/>
                  <a:gd name="T56" fmla="*/ 308 w 308"/>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8" h="331">
                    <a:moveTo>
                      <a:pt x="308" y="249"/>
                    </a:moveTo>
                    <a:lnTo>
                      <a:pt x="287" y="329"/>
                    </a:lnTo>
                    <a:lnTo>
                      <a:pt x="259" y="331"/>
                    </a:lnTo>
                    <a:lnTo>
                      <a:pt x="194" y="294"/>
                    </a:lnTo>
                    <a:lnTo>
                      <a:pt x="179" y="244"/>
                    </a:lnTo>
                    <a:lnTo>
                      <a:pt x="151" y="206"/>
                    </a:lnTo>
                    <a:lnTo>
                      <a:pt x="97" y="172"/>
                    </a:lnTo>
                    <a:lnTo>
                      <a:pt x="75" y="173"/>
                    </a:lnTo>
                    <a:lnTo>
                      <a:pt x="0" y="116"/>
                    </a:lnTo>
                    <a:lnTo>
                      <a:pt x="19" y="61"/>
                    </a:lnTo>
                    <a:lnTo>
                      <a:pt x="31" y="58"/>
                    </a:lnTo>
                    <a:lnTo>
                      <a:pt x="36" y="31"/>
                    </a:lnTo>
                    <a:lnTo>
                      <a:pt x="79" y="1"/>
                    </a:lnTo>
                    <a:lnTo>
                      <a:pt x="239" y="0"/>
                    </a:lnTo>
                    <a:lnTo>
                      <a:pt x="239" y="23"/>
                    </a:lnTo>
                    <a:lnTo>
                      <a:pt x="286" y="23"/>
                    </a:lnTo>
                    <a:lnTo>
                      <a:pt x="293" y="249"/>
                    </a:lnTo>
                    <a:lnTo>
                      <a:pt x="308" y="24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0">
                <a:extLst>
                  <a:ext uri="{FF2B5EF4-FFF2-40B4-BE49-F238E27FC236}">
                    <a16:creationId xmlns:a16="http://schemas.microsoft.com/office/drawing/2014/main" id="{9E100B1F-040F-45F5-A148-F525E046842C}"/>
                  </a:ext>
                </a:extLst>
              </p:cNvPr>
              <p:cNvSpPr>
                <a:spLocks noChangeArrowheads="1"/>
              </p:cNvSpPr>
              <p:nvPr/>
            </p:nvSpPr>
            <p:spPr bwMode="auto">
              <a:xfrm>
                <a:off x="2204" y="1335"/>
                <a:ext cx="172" cy="107"/>
              </a:xfrm>
              <a:custGeom>
                <a:avLst/>
                <a:gdLst>
                  <a:gd name="T0" fmla="*/ 15 w 196"/>
                  <a:gd name="T1" fmla="*/ 15 h 113"/>
                  <a:gd name="T2" fmla="*/ 4 w 196"/>
                  <a:gd name="T3" fmla="*/ 13 h 113"/>
                  <a:gd name="T4" fmla="*/ 0 w 196"/>
                  <a:gd name="T5" fmla="*/ 9 h 113"/>
                  <a:gd name="T6" fmla="*/ 4 w 196"/>
                  <a:gd name="T7" fmla="*/ 9 h 113"/>
                  <a:gd name="T8" fmla="*/ 6 w 196"/>
                  <a:gd name="T9" fmla="*/ 9 h 113"/>
                  <a:gd name="T10" fmla="*/ 11 w 196"/>
                  <a:gd name="T11" fmla="*/ 9 h 113"/>
                  <a:gd name="T12" fmla="*/ 11 w 196"/>
                  <a:gd name="T13" fmla="*/ 3 h 113"/>
                  <a:gd name="T14" fmla="*/ 41 w 196"/>
                  <a:gd name="T15" fmla="*/ 0 h 113"/>
                  <a:gd name="T16" fmla="*/ 36 w 196"/>
                  <a:gd name="T17" fmla="*/ 9 h 113"/>
                  <a:gd name="T18" fmla="*/ 20 w 196"/>
                  <a:gd name="T19" fmla="*/ 14 h 113"/>
                  <a:gd name="T20" fmla="*/ 15 w 196"/>
                  <a:gd name="T21" fmla="*/ 15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13"/>
                  <a:gd name="T35" fmla="*/ 196 w 19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13">
                    <a:moveTo>
                      <a:pt x="71" y="113"/>
                    </a:moveTo>
                    <a:lnTo>
                      <a:pt x="20" y="104"/>
                    </a:lnTo>
                    <a:lnTo>
                      <a:pt x="0" y="68"/>
                    </a:lnTo>
                    <a:lnTo>
                      <a:pt x="18" y="59"/>
                    </a:lnTo>
                    <a:lnTo>
                      <a:pt x="26" y="33"/>
                    </a:lnTo>
                    <a:lnTo>
                      <a:pt x="53" y="20"/>
                    </a:lnTo>
                    <a:lnTo>
                      <a:pt x="53" y="3"/>
                    </a:lnTo>
                    <a:lnTo>
                      <a:pt x="196" y="0"/>
                    </a:lnTo>
                    <a:lnTo>
                      <a:pt x="178" y="39"/>
                    </a:lnTo>
                    <a:lnTo>
                      <a:pt x="98" y="108"/>
                    </a:lnTo>
                    <a:lnTo>
                      <a:pt x="71" y="11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1">
                <a:extLst>
                  <a:ext uri="{FF2B5EF4-FFF2-40B4-BE49-F238E27FC236}">
                    <a16:creationId xmlns:a16="http://schemas.microsoft.com/office/drawing/2014/main" id="{5ED778AF-7B09-4B1E-993D-18B9EA92499A}"/>
                  </a:ext>
                </a:extLst>
              </p:cNvPr>
              <p:cNvSpPr>
                <a:spLocks noChangeArrowheads="1"/>
              </p:cNvSpPr>
              <p:nvPr/>
            </p:nvSpPr>
            <p:spPr bwMode="auto">
              <a:xfrm>
                <a:off x="2563" y="1688"/>
                <a:ext cx="380" cy="402"/>
              </a:xfrm>
              <a:custGeom>
                <a:avLst/>
                <a:gdLst>
                  <a:gd name="T0" fmla="*/ 74 w 432"/>
                  <a:gd name="T1" fmla="*/ 81 h 420"/>
                  <a:gd name="T2" fmla="*/ 72 w 432"/>
                  <a:gd name="T3" fmla="*/ 81 h 420"/>
                  <a:gd name="T4" fmla="*/ 70 w 432"/>
                  <a:gd name="T5" fmla="*/ 78 h 420"/>
                  <a:gd name="T6" fmla="*/ 63 w 432"/>
                  <a:gd name="T7" fmla="*/ 61 h 420"/>
                  <a:gd name="T8" fmla="*/ 59 w 432"/>
                  <a:gd name="T9" fmla="*/ 60 h 420"/>
                  <a:gd name="T10" fmla="*/ 55 w 432"/>
                  <a:gd name="T11" fmla="*/ 63 h 420"/>
                  <a:gd name="T12" fmla="*/ 53 w 432"/>
                  <a:gd name="T13" fmla="*/ 64 h 420"/>
                  <a:gd name="T14" fmla="*/ 48 w 432"/>
                  <a:gd name="T15" fmla="*/ 60 h 420"/>
                  <a:gd name="T16" fmla="*/ 37 w 432"/>
                  <a:gd name="T17" fmla="*/ 58 h 420"/>
                  <a:gd name="T18" fmla="*/ 33 w 432"/>
                  <a:gd name="T19" fmla="*/ 55 h 420"/>
                  <a:gd name="T20" fmla="*/ 33 w 432"/>
                  <a:gd name="T21" fmla="*/ 45 h 420"/>
                  <a:gd name="T22" fmla="*/ 23 w 432"/>
                  <a:gd name="T23" fmla="*/ 36 h 420"/>
                  <a:gd name="T24" fmla="*/ 23 w 432"/>
                  <a:gd name="T25" fmla="*/ 34 h 420"/>
                  <a:gd name="T26" fmla="*/ 18 w 432"/>
                  <a:gd name="T27" fmla="*/ 33 h 420"/>
                  <a:gd name="T28" fmla="*/ 16 w 432"/>
                  <a:gd name="T29" fmla="*/ 26 h 420"/>
                  <a:gd name="T30" fmla="*/ 8 w 432"/>
                  <a:gd name="T31" fmla="*/ 24 h 420"/>
                  <a:gd name="T32" fmla="*/ 4 w 432"/>
                  <a:gd name="T33" fmla="*/ 15 h 420"/>
                  <a:gd name="T34" fmla="*/ 0 w 432"/>
                  <a:gd name="T35" fmla="*/ 11 h 420"/>
                  <a:gd name="T36" fmla="*/ 26 w 432"/>
                  <a:gd name="T37" fmla="*/ 11 h 420"/>
                  <a:gd name="T38" fmla="*/ 28 w 432"/>
                  <a:gd name="T39" fmla="*/ 18 h 420"/>
                  <a:gd name="T40" fmla="*/ 55 w 432"/>
                  <a:gd name="T41" fmla="*/ 17 h 420"/>
                  <a:gd name="T42" fmla="*/ 55 w 432"/>
                  <a:gd name="T43" fmla="*/ 8 h 420"/>
                  <a:gd name="T44" fmla="*/ 60 w 432"/>
                  <a:gd name="T45" fmla="*/ 0 h 420"/>
                  <a:gd name="T46" fmla="*/ 76 w 432"/>
                  <a:gd name="T47" fmla="*/ 31 h 420"/>
                  <a:gd name="T48" fmla="*/ 99 w 432"/>
                  <a:gd name="T49" fmla="*/ 63 h 420"/>
                  <a:gd name="T50" fmla="*/ 74 w 432"/>
                  <a:gd name="T51" fmla="*/ 63 h 420"/>
                  <a:gd name="T52" fmla="*/ 74 w 432"/>
                  <a:gd name="T53" fmla="*/ 81 h 420"/>
                  <a:gd name="T54" fmla="*/ 74 w 432"/>
                  <a:gd name="T55" fmla="*/ 81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20"/>
                  <a:gd name="T86" fmla="*/ 432 w 432"/>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20">
                    <a:moveTo>
                      <a:pt x="324" y="420"/>
                    </a:moveTo>
                    <a:lnTo>
                      <a:pt x="315" y="420"/>
                    </a:lnTo>
                    <a:lnTo>
                      <a:pt x="307" y="407"/>
                    </a:lnTo>
                    <a:lnTo>
                      <a:pt x="278" y="316"/>
                    </a:lnTo>
                    <a:lnTo>
                      <a:pt x="256" y="310"/>
                    </a:lnTo>
                    <a:lnTo>
                      <a:pt x="248" y="328"/>
                    </a:lnTo>
                    <a:lnTo>
                      <a:pt x="228" y="333"/>
                    </a:lnTo>
                    <a:lnTo>
                      <a:pt x="207" y="307"/>
                    </a:lnTo>
                    <a:lnTo>
                      <a:pt x="164" y="305"/>
                    </a:lnTo>
                    <a:lnTo>
                      <a:pt x="142" y="284"/>
                    </a:lnTo>
                    <a:lnTo>
                      <a:pt x="148" y="228"/>
                    </a:lnTo>
                    <a:lnTo>
                      <a:pt x="102" y="188"/>
                    </a:lnTo>
                    <a:lnTo>
                      <a:pt x="101" y="172"/>
                    </a:lnTo>
                    <a:lnTo>
                      <a:pt x="81" y="170"/>
                    </a:lnTo>
                    <a:lnTo>
                      <a:pt x="67" y="129"/>
                    </a:lnTo>
                    <a:lnTo>
                      <a:pt x="31" y="116"/>
                    </a:lnTo>
                    <a:lnTo>
                      <a:pt x="17" y="77"/>
                    </a:lnTo>
                    <a:lnTo>
                      <a:pt x="0" y="53"/>
                    </a:lnTo>
                    <a:lnTo>
                      <a:pt x="112" y="15"/>
                    </a:lnTo>
                    <a:lnTo>
                      <a:pt x="120" y="86"/>
                    </a:lnTo>
                    <a:lnTo>
                      <a:pt x="241" y="83"/>
                    </a:lnTo>
                    <a:lnTo>
                      <a:pt x="239" y="8"/>
                    </a:lnTo>
                    <a:lnTo>
                      <a:pt x="263" y="0"/>
                    </a:lnTo>
                    <a:lnTo>
                      <a:pt x="330" y="153"/>
                    </a:lnTo>
                    <a:lnTo>
                      <a:pt x="432" y="328"/>
                    </a:lnTo>
                    <a:lnTo>
                      <a:pt x="324" y="328"/>
                    </a:lnTo>
                    <a:lnTo>
                      <a:pt x="326" y="420"/>
                    </a:lnTo>
                    <a:lnTo>
                      <a:pt x="324" y="4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2">
                <a:extLst>
                  <a:ext uri="{FF2B5EF4-FFF2-40B4-BE49-F238E27FC236}">
                    <a16:creationId xmlns:a16="http://schemas.microsoft.com/office/drawing/2014/main" id="{47D4C9EC-28BA-4FF7-9543-763B03DDCA39}"/>
                  </a:ext>
                </a:extLst>
              </p:cNvPr>
              <p:cNvSpPr>
                <a:spLocks noChangeArrowheads="1"/>
              </p:cNvSpPr>
              <p:nvPr/>
            </p:nvSpPr>
            <p:spPr bwMode="auto">
              <a:xfrm>
                <a:off x="1336" y="1256"/>
                <a:ext cx="266" cy="164"/>
              </a:xfrm>
              <a:custGeom>
                <a:avLst/>
                <a:gdLst>
                  <a:gd name="T0" fmla="*/ 36 w 303"/>
                  <a:gd name="T1" fmla="*/ 28 h 172"/>
                  <a:gd name="T2" fmla="*/ 29 w 303"/>
                  <a:gd name="T3" fmla="*/ 27 h 172"/>
                  <a:gd name="T4" fmla="*/ 27 w 303"/>
                  <a:gd name="T5" fmla="*/ 28 h 172"/>
                  <a:gd name="T6" fmla="*/ 25 w 303"/>
                  <a:gd name="T7" fmla="*/ 26 h 172"/>
                  <a:gd name="T8" fmla="*/ 22 w 303"/>
                  <a:gd name="T9" fmla="*/ 27 h 172"/>
                  <a:gd name="T10" fmla="*/ 17 w 303"/>
                  <a:gd name="T11" fmla="*/ 26 h 172"/>
                  <a:gd name="T12" fmla="*/ 17 w 303"/>
                  <a:gd name="T13" fmla="*/ 25 h 172"/>
                  <a:gd name="T14" fmla="*/ 9 w 303"/>
                  <a:gd name="T15" fmla="*/ 18 h 172"/>
                  <a:gd name="T16" fmla="*/ 5 w 303"/>
                  <a:gd name="T17" fmla="*/ 10 h 172"/>
                  <a:gd name="T18" fmla="*/ 0 w 303"/>
                  <a:gd name="T19" fmla="*/ 10 h 172"/>
                  <a:gd name="T20" fmla="*/ 4 w 303"/>
                  <a:gd name="T21" fmla="*/ 1 h 172"/>
                  <a:gd name="T22" fmla="*/ 47 w 303"/>
                  <a:gd name="T23" fmla="*/ 0 h 172"/>
                  <a:gd name="T24" fmla="*/ 47 w 303"/>
                  <a:gd name="T25" fmla="*/ 10 h 172"/>
                  <a:gd name="T26" fmla="*/ 61 w 303"/>
                  <a:gd name="T27" fmla="*/ 10 h 172"/>
                  <a:gd name="T28" fmla="*/ 61 w 303"/>
                  <a:gd name="T29" fmla="*/ 18 h 172"/>
                  <a:gd name="T30" fmla="*/ 45 w 303"/>
                  <a:gd name="T31" fmla="*/ 20 h 172"/>
                  <a:gd name="T32" fmla="*/ 36 w 303"/>
                  <a:gd name="T33" fmla="*/ 26 h 172"/>
                  <a:gd name="T34" fmla="*/ 36 w 303"/>
                  <a:gd name="T35" fmla="*/ 28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3"/>
                  <a:gd name="T55" fmla="*/ 0 h 172"/>
                  <a:gd name="T56" fmla="*/ 303 w 303"/>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3" h="172">
                    <a:moveTo>
                      <a:pt x="175" y="172"/>
                    </a:moveTo>
                    <a:lnTo>
                      <a:pt x="142" y="164"/>
                    </a:lnTo>
                    <a:lnTo>
                      <a:pt x="129" y="171"/>
                    </a:lnTo>
                    <a:lnTo>
                      <a:pt x="122" y="154"/>
                    </a:lnTo>
                    <a:lnTo>
                      <a:pt x="101" y="161"/>
                    </a:lnTo>
                    <a:lnTo>
                      <a:pt x="84" y="151"/>
                    </a:lnTo>
                    <a:lnTo>
                      <a:pt x="83" y="145"/>
                    </a:lnTo>
                    <a:lnTo>
                      <a:pt x="39" y="106"/>
                    </a:lnTo>
                    <a:lnTo>
                      <a:pt x="26" y="44"/>
                    </a:lnTo>
                    <a:lnTo>
                      <a:pt x="0" y="20"/>
                    </a:lnTo>
                    <a:lnTo>
                      <a:pt x="11" y="1"/>
                    </a:lnTo>
                    <a:lnTo>
                      <a:pt x="224" y="0"/>
                    </a:lnTo>
                    <a:lnTo>
                      <a:pt x="227" y="15"/>
                    </a:lnTo>
                    <a:lnTo>
                      <a:pt x="303" y="15"/>
                    </a:lnTo>
                    <a:lnTo>
                      <a:pt x="303" y="107"/>
                    </a:lnTo>
                    <a:lnTo>
                      <a:pt x="214" y="117"/>
                    </a:lnTo>
                    <a:lnTo>
                      <a:pt x="177" y="149"/>
                    </a:lnTo>
                    <a:lnTo>
                      <a:pt x="175" y="1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3">
                <a:extLst>
                  <a:ext uri="{FF2B5EF4-FFF2-40B4-BE49-F238E27FC236}">
                    <a16:creationId xmlns:a16="http://schemas.microsoft.com/office/drawing/2014/main" id="{D91725A7-8D8F-4424-A21B-645010B8583E}"/>
                  </a:ext>
                </a:extLst>
              </p:cNvPr>
              <p:cNvSpPr>
                <a:spLocks noChangeArrowheads="1"/>
              </p:cNvSpPr>
              <p:nvPr/>
            </p:nvSpPr>
            <p:spPr bwMode="auto">
              <a:xfrm>
                <a:off x="670" y="914"/>
                <a:ext cx="216" cy="358"/>
              </a:xfrm>
              <a:custGeom>
                <a:avLst/>
                <a:gdLst>
                  <a:gd name="T0" fmla="*/ 38 w 246"/>
                  <a:gd name="T1" fmla="*/ 72 h 374"/>
                  <a:gd name="T2" fmla="*/ 0 w 246"/>
                  <a:gd name="T3" fmla="*/ 62 h 374"/>
                  <a:gd name="T4" fmla="*/ 4 w 246"/>
                  <a:gd name="T5" fmla="*/ 0 h 374"/>
                  <a:gd name="T6" fmla="*/ 19 w 246"/>
                  <a:gd name="T7" fmla="*/ 0 h 374"/>
                  <a:gd name="T8" fmla="*/ 35 w 246"/>
                  <a:gd name="T9" fmla="*/ 1 h 374"/>
                  <a:gd name="T10" fmla="*/ 35 w 246"/>
                  <a:gd name="T11" fmla="*/ 30 h 374"/>
                  <a:gd name="T12" fmla="*/ 51 w 246"/>
                  <a:gd name="T13" fmla="*/ 31 h 374"/>
                  <a:gd name="T14" fmla="*/ 51 w 246"/>
                  <a:gd name="T15" fmla="*/ 33 h 374"/>
                  <a:gd name="T16" fmla="*/ 47 w 246"/>
                  <a:gd name="T17" fmla="*/ 36 h 374"/>
                  <a:gd name="T18" fmla="*/ 51 w 246"/>
                  <a:gd name="T19" fmla="*/ 51 h 374"/>
                  <a:gd name="T20" fmla="*/ 47 w 246"/>
                  <a:gd name="T21" fmla="*/ 55 h 374"/>
                  <a:gd name="T22" fmla="*/ 40 w 246"/>
                  <a:gd name="T23" fmla="*/ 56 h 374"/>
                  <a:gd name="T24" fmla="*/ 38 w 246"/>
                  <a:gd name="T25" fmla="*/ 60 h 374"/>
                  <a:gd name="T26" fmla="*/ 38 w 246"/>
                  <a:gd name="T27" fmla="*/ 72 h 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
                  <a:gd name="T43" fmla="*/ 0 h 374"/>
                  <a:gd name="T44" fmla="*/ 246 w 246"/>
                  <a:gd name="T45" fmla="*/ 374 h 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 h="374">
                    <a:moveTo>
                      <a:pt x="183" y="374"/>
                    </a:moveTo>
                    <a:lnTo>
                      <a:pt x="0" y="318"/>
                    </a:lnTo>
                    <a:lnTo>
                      <a:pt x="4" y="0"/>
                    </a:lnTo>
                    <a:lnTo>
                      <a:pt x="96" y="0"/>
                    </a:lnTo>
                    <a:lnTo>
                      <a:pt x="165" y="1"/>
                    </a:lnTo>
                    <a:lnTo>
                      <a:pt x="164" y="150"/>
                    </a:lnTo>
                    <a:lnTo>
                      <a:pt x="246" y="153"/>
                    </a:lnTo>
                    <a:lnTo>
                      <a:pt x="242" y="171"/>
                    </a:lnTo>
                    <a:lnTo>
                      <a:pt x="220" y="184"/>
                    </a:lnTo>
                    <a:lnTo>
                      <a:pt x="246" y="259"/>
                    </a:lnTo>
                    <a:lnTo>
                      <a:pt x="226" y="285"/>
                    </a:lnTo>
                    <a:lnTo>
                      <a:pt x="191" y="292"/>
                    </a:lnTo>
                    <a:lnTo>
                      <a:pt x="185" y="312"/>
                    </a:lnTo>
                    <a:lnTo>
                      <a:pt x="183" y="37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4">
                <a:extLst>
                  <a:ext uri="{FF2B5EF4-FFF2-40B4-BE49-F238E27FC236}">
                    <a16:creationId xmlns:a16="http://schemas.microsoft.com/office/drawing/2014/main" id="{4F35C3ED-E5FF-431C-A0DC-0305E09A1476}"/>
                  </a:ext>
                </a:extLst>
              </p:cNvPr>
              <p:cNvSpPr>
                <a:spLocks noChangeArrowheads="1"/>
              </p:cNvSpPr>
              <p:nvPr/>
            </p:nvSpPr>
            <p:spPr bwMode="auto">
              <a:xfrm>
                <a:off x="833" y="996"/>
                <a:ext cx="225" cy="216"/>
              </a:xfrm>
              <a:custGeom>
                <a:avLst/>
                <a:gdLst>
                  <a:gd name="T0" fmla="*/ 54 w 256"/>
                  <a:gd name="T1" fmla="*/ 22 h 227"/>
                  <a:gd name="T2" fmla="*/ 50 w 256"/>
                  <a:gd name="T3" fmla="*/ 22 h 227"/>
                  <a:gd name="T4" fmla="*/ 49 w 256"/>
                  <a:gd name="T5" fmla="*/ 31 h 227"/>
                  <a:gd name="T6" fmla="*/ 14 w 256"/>
                  <a:gd name="T7" fmla="*/ 31 h 227"/>
                  <a:gd name="T8" fmla="*/ 11 w 256"/>
                  <a:gd name="T9" fmla="*/ 33 h 227"/>
                  <a:gd name="T10" fmla="*/ 0 w 256"/>
                  <a:gd name="T11" fmla="*/ 35 h 227"/>
                  <a:gd name="T12" fmla="*/ 4 w 256"/>
                  <a:gd name="T13" fmla="*/ 31 h 227"/>
                  <a:gd name="T14" fmla="*/ 9 w 256"/>
                  <a:gd name="T15" fmla="*/ 31 h 227"/>
                  <a:gd name="T16" fmla="*/ 13 w 256"/>
                  <a:gd name="T17" fmla="*/ 27 h 227"/>
                  <a:gd name="T18" fmla="*/ 8 w 256"/>
                  <a:gd name="T19" fmla="*/ 15 h 227"/>
                  <a:gd name="T20" fmla="*/ 12 w 256"/>
                  <a:gd name="T21" fmla="*/ 13 h 227"/>
                  <a:gd name="T22" fmla="*/ 13 w 256"/>
                  <a:gd name="T23" fmla="*/ 10 h 227"/>
                  <a:gd name="T24" fmla="*/ 17 w 256"/>
                  <a:gd name="T25" fmla="*/ 10 h 227"/>
                  <a:gd name="T26" fmla="*/ 24 w 256"/>
                  <a:gd name="T27" fmla="*/ 10 h 227"/>
                  <a:gd name="T28" fmla="*/ 25 w 256"/>
                  <a:gd name="T29" fmla="*/ 10 h 227"/>
                  <a:gd name="T30" fmla="*/ 36 w 256"/>
                  <a:gd name="T31" fmla="*/ 10 h 227"/>
                  <a:gd name="T32" fmla="*/ 39 w 256"/>
                  <a:gd name="T33" fmla="*/ 0 h 227"/>
                  <a:gd name="T34" fmla="*/ 51 w 256"/>
                  <a:gd name="T35" fmla="*/ 0 h 227"/>
                  <a:gd name="T36" fmla="*/ 51 w 256"/>
                  <a:gd name="T37" fmla="*/ 10 h 227"/>
                  <a:gd name="T38" fmla="*/ 54 w 256"/>
                  <a:gd name="T39" fmla="*/ 10 h 227"/>
                  <a:gd name="T40" fmla="*/ 54 w 256"/>
                  <a:gd name="T41" fmla="*/ 22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27"/>
                  <a:gd name="T65" fmla="*/ 256 w 256"/>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27">
                    <a:moveTo>
                      <a:pt x="254" y="135"/>
                    </a:moveTo>
                    <a:lnTo>
                      <a:pt x="231" y="135"/>
                    </a:lnTo>
                    <a:lnTo>
                      <a:pt x="230" y="203"/>
                    </a:lnTo>
                    <a:lnTo>
                      <a:pt x="63" y="201"/>
                    </a:lnTo>
                    <a:lnTo>
                      <a:pt x="50" y="216"/>
                    </a:lnTo>
                    <a:lnTo>
                      <a:pt x="0" y="227"/>
                    </a:lnTo>
                    <a:lnTo>
                      <a:pt x="6" y="207"/>
                    </a:lnTo>
                    <a:lnTo>
                      <a:pt x="41" y="200"/>
                    </a:lnTo>
                    <a:lnTo>
                      <a:pt x="61" y="174"/>
                    </a:lnTo>
                    <a:lnTo>
                      <a:pt x="35" y="99"/>
                    </a:lnTo>
                    <a:lnTo>
                      <a:pt x="57" y="86"/>
                    </a:lnTo>
                    <a:lnTo>
                      <a:pt x="61" y="68"/>
                    </a:lnTo>
                    <a:lnTo>
                      <a:pt x="80" y="21"/>
                    </a:lnTo>
                    <a:lnTo>
                      <a:pt x="110" y="21"/>
                    </a:lnTo>
                    <a:lnTo>
                      <a:pt x="117" y="43"/>
                    </a:lnTo>
                    <a:lnTo>
                      <a:pt x="170" y="44"/>
                    </a:lnTo>
                    <a:lnTo>
                      <a:pt x="179" y="0"/>
                    </a:lnTo>
                    <a:lnTo>
                      <a:pt x="233" y="0"/>
                    </a:lnTo>
                    <a:lnTo>
                      <a:pt x="233" y="23"/>
                    </a:lnTo>
                    <a:lnTo>
                      <a:pt x="256" y="23"/>
                    </a:lnTo>
                    <a:lnTo>
                      <a:pt x="254" y="1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75">
                <a:extLst>
                  <a:ext uri="{FF2B5EF4-FFF2-40B4-BE49-F238E27FC236}">
                    <a16:creationId xmlns:a16="http://schemas.microsoft.com/office/drawing/2014/main" id="{A65EC27B-4D0B-41A1-899E-B6D0DA76563A}"/>
                  </a:ext>
                </a:extLst>
              </p:cNvPr>
              <p:cNvSpPr>
                <a:spLocks noChangeArrowheads="1"/>
              </p:cNvSpPr>
              <p:nvPr/>
            </p:nvSpPr>
            <p:spPr bwMode="auto">
              <a:xfrm>
                <a:off x="2760" y="3981"/>
                <a:ext cx="34" cy="19"/>
              </a:xfrm>
              <a:custGeom>
                <a:avLst/>
                <a:gdLst>
                  <a:gd name="T0" fmla="*/ 0 w 39"/>
                  <a:gd name="T1" fmla="*/ 5 h 21"/>
                  <a:gd name="T2" fmla="*/ 3 w 39"/>
                  <a:gd name="T3" fmla="*/ 0 h 21"/>
                  <a:gd name="T4" fmla="*/ 7 w 39"/>
                  <a:gd name="T5" fmla="*/ 5 h 21"/>
                  <a:gd name="T6" fmla="*/ 6 w 39"/>
                  <a:gd name="T7" fmla="*/ 5 h 21"/>
                  <a:gd name="T8" fmla="*/ 0 w 39"/>
                  <a:gd name="T9" fmla="*/ 5 h 21"/>
                  <a:gd name="T10" fmla="*/ 0 w 39"/>
                  <a:gd name="T11" fmla="*/ 5 h 21"/>
                  <a:gd name="T12" fmla="*/ 0 60000 65536"/>
                  <a:gd name="T13" fmla="*/ 0 60000 65536"/>
                  <a:gd name="T14" fmla="*/ 0 60000 65536"/>
                  <a:gd name="T15" fmla="*/ 0 60000 65536"/>
                  <a:gd name="T16" fmla="*/ 0 60000 65536"/>
                  <a:gd name="T17" fmla="*/ 0 60000 65536"/>
                  <a:gd name="T18" fmla="*/ 0 w 39"/>
                  <a:gd name="T19" fmla="*/ 0 h 21"/>
                  <a:gd name="T20" fmla="*/ 39 w 3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9" h="21">
                    <a:moveTo>
                      <a:pt x="0" y="21"/>
                    </a:moveTo>
                    <a:lnTo>
                      <a:pt x="21" y="0"/>
                    </a:lnTo>
                    <a:lnTo>
                      <a:pt x="39" y="6"/>
                    </a:lnTo>
                    <a:lnTo>
                      <a:pt x="35"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6">
                <a:extLst>
                  <a:ext uri="{FF2B5EF4-FFF2-40B4-BE49-F238E27FC236}">
                    <a16:creationId xmlns:a16="http://schemas.microsoft.com/office/drawing/2014/main" id="{1445C0DA-294B-4C00-B43B-AB20CB625750}"/>
                  </a:ext>
                </a:extLst>
              </p:cNvPr>
              <p:cNvSpPr>
                <a:spLocks noChangeArrowheads="1"/>
              </p:cNvSpPr>
              <p:nvPr/>
            </p:nvSpPr>
            <p:spPr bwMode="auto">
              <a:xfrm>
                <a:off x="2819" y="3950"/>
                <a:ext cx="37" cy="20"/>
              </a:xfrm>
              <a:custGeom>
                <a:avLst/>
                <a:gdLst>
                  <a:gd name="T0" fmla="*/ 0 w 42"/>
                  <a:gd name="T1" fmla="*/ 10 h 21"/>
                  <a:gd name="T2" fmla="*/ 5 w 42"/>
                  <a:gd name="T3" fmla="*/ 3 h 21"/>
                  <a:gd name="T4" fmla="*/ 7 w 42"/>
                  <a:gd name="T5" fmla="*/ 0 h 21"/>
                  <a:gd name="T6" fmla="*/ 8 w 42"/>
                  <a:gd name="T7" fmla="*/ 3 h 21"/>
                  <a:gd name="T8" fmla="*/ 10 w 42"/>
                  <a:gd name="T9" fmla="*/ 10 h 21"/>
                  <a:gd name="T10" fmla="*/ 9 w 42"/>
                  <a:gd name="T11" fmla="*/ 10 h 21"/>
                  <a:gd name="T12" fmla="*/ 6 w 42"/>
                  <a:gd name="T13" fmla="*/ 10 h 21"/>
                  <a:gd name="T14" fmla="*/ 5 w 42"/>
                  <a:gd name="T15" fmla="*/ 10 h 21"/>
                  <a:gd name="T16" fmla="*/ 4 w 42"/>
                  <a:gd name="T17" fmla="*/ 10 h 21"/>
                  <a:gd name="T18" fmla="*/ 0 w 42"/>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1"/>
                  <a:gd name="T32" fmla="*/ 42 w 4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1">
                    <a:moveTo>
                      <a:pt x="0" y="21"/>
                    </a:moveTo>
                    <a:lnTo>
                      <a:pt x="21" y="3"/>
                    </a:lnTo>
                    <a:lnTo>
                      <a:pt x="28" y="0"/>
                    </a:lnTo>
                    <a:lnTo>
                      <a:pt x="32" y="3"/>
                    </a:lnTo>
                    <a:lnTo>
                      <a:pt x="42" y="13"/>
                    </a:lnTo>
                    <a:lnTo>
                      <a:pt x="35" y="13"/>
                    </a:lnTo>
                    <a:lnTo>
                      <a:pt x="25" y="21"/>
                    </a:lnTo>
                    <a:lnTo>
                      <a:pt x="21" y="21"/>
                    </a:lnTo>
                    <a:lnTo>
                      <a:pt x="14"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7">
                <a:extLst>
                  <a:ext uri="{FF2B5EF4-FFF2-40B4-BE49-F238E27FC236}">
                    <a16:creationId xmlns:a16="http://schemas.microsoft.com/office/drawing/2014/main" id="{6231901C-6739-4904-BFFB-63CDD1EC79CE}"/>
                  </a:ext>
                </a:extLst>
              </p:cNvPr>
              <p:cNvSpPr>
                <a:spLocks noChangeArrowheads="1"/>
              </p:cNvSpPr>
              <p:nvPr/>
            </p:nvSpPr>
            <p:spPr bwMode="auto">
              <a:xfrm>
                <a:off x="2875" y="3936"/>
                <a:ext cx="21" cy="15"/>
              </a:xfrm>
              <a:custGeom>
                <a:avLst/>
                <a:gdLst>
                  <a:gd name="T0" fmla="*/ 0 w 24"/>
                  <a:gd name="T1" fmla="*/ 15 h 15"/>
                  <a:gd name="T2" fmla="*/ 4 w 24"/>
                  <a:gd name="T3" fmla="*/ 0 h 15"/>
                  <a:gd name="T4" fmla="*/ 5 w 24"/>
                  <a:gd name="T5" fmla="*/ 0 h 15"/>
                  <a:gd name="T6" fmla="*/ 4 w 24"/>
                  <a:gd name="T7" fmla="*/ 11 h 15"/>
                  <a:gd name="T8" fmla="*/ 4 w 24"/>
                  <a:gd name="T9" fmla="*/ 11 h 15"/>
                  <a:gd name="T10" fmla="*/ 0 w 24"/>
                  <a:gd name="T11" fmla="*/ 15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0" y="15"/>
                    </a:moveTo>
                    <a:lnTo>
                      <a:pt x="14" y="0"/>
                    </a:lnTo>
                    <a:lnTo>
                      <a:pt x="24" y="0"/>
                    </a:lnTo>
                    <a:lnTo>
                      <a:pt x="21" y="11"/>
                    </a:lnTo>
                    <a:lnTo>
                      <a:pt x="10" y="11"/>
                    </a:lnTo>
                    <a:lnTo>
                      <a:pt x="0" y="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78">
                <a:extLst>
                  <a:ext uri="{FF2B5EF4-FFF2-40B4-BE49-F238E27FC236}">
                    <a16:creationId xmlns:a16="http://schemas.microsoft.com/office/drawing/2014/main" id="{10C035FF-37C7-4B33-8D86-D7B699954310}"/>
                  </a:ext>
                </a:extLst>
              </p:cNvPr>
              <p:cNvSpPr>
                <a:spLocks noChangeArrowheads="1"/>
              </p:cNvSpPr>
              <p:nvPr/>
            </p:nvSpPr>
            <p:spPr bwMode="auto">
              <a:xfrm>
                <a:off x="2906" y="3927"/>
                <a:ext cx="18" cy="9"/>
              </a:xfrm>
              <a:custGeom>
                <a:avLst/>
                <a:gdLst>
                  <a:gd name="T0" fmla="*/ 0 w 21"/>
                  <a:gd name="T1" fmla="*/ 0 h 10"/>
                  <a:gd name="T2" fmla="*/ 3 w 21"/>
                  <a:gd name="T3" fmla="*/ 0 h 10"/>
                  <a:gd name="T4" fmla="*/ 3 w 21"/>
                  <a:gd name="T5" fmla="*/ 5 h 10"/>
                  <a:gd name="T6" fmla="*/ 3 w 21"/>
                  <a:gd name="T7" fmla="*/ 5 h 10"/>
                  <a:gd name="T8" fmla="*/ 0 w 21"/>
                  <a:gd name="T9" fmla="*/ 5 h 10"/>
                  <a:gd name="T10" fmla="*/ 3 w 21"/>
                  <a:gd name="T11" fmla="*/ 5 h 10"/>
                  <a:gd name="T12" fmla="*/ 3 w 21"/>
                  <a:gd name="T13" fmla="*/ 0 h 10"/>
                  <a:gd name="T14" fmla="*/ 0 w 21"/>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0" y="0"/>
                    </a:moveTo>
                    <a:lnTo>
                      <a:pt x="11" y="0"/>
                    </a:lnTo>
                    <a:lnTo>
                      <a:pt x="21" y="7"/>
                    </a:lnTo>
                    <a:lnTo>
                      <a:pt x="11" y="10"/>
                    </a:lnTo>
                    <a:lnTo>
                      <a:pt x="0" y="7"/>
                    </a:lnTo>
                    <a:lnTo>
                      <a:pt x="7" y="7"/>
                    </a:lnTo>
                    <a:lnTo>
                      <a:pt x="11" y="0"/>
                    </a:lnTo>
                    <a:lnTo>
                      <a:pt x="0"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79">
                <a:extLst>
                  <a:ext uri="{FF2B5EF4-FFF2-40B4-BE49-F238E27FC236}">
                    <a16:creationId xmlns:a16="http://schemas.microsoft.com/office/drawing/2014/main" id="{DA94ADA7-AD78-4660-BB48-8BA0325629AB}"/>
                  </a:ext>
                </a:extLst>
              </p:cNvPr>
              <p:cNvSpPr>
                <a:spLocks noChangeArrowheads="1"/>
              </p:cNvSpPr>
              <p:nvPr/>
            </p:nvSpPr>
            <p:spPr bwMode="auto">
              <a:xfrm>
                <a:off x="2930" y="3903"/>
                <a:ext cx="31" cy="20"/>
              </a:xfrm>
              <a:custGeom>
                <a:avLst/>
                <a:gdLst>
                  <a:gd name="T0" fmla="*/ 0 w 35"/>
                  <a:gd name="T1" fmla="*/ 10 h 21"/>
                  <a:gd name="T2" fmla="*/ 4 w 35"/>
                  <a:gd name="T3" fmla="*/ 7 h 21"/>
                  <a:gd name="T4" fmla="*/ 5 w 35"/>
                  <a:gd name="T5" fmla="*/ 0 h 21"/>
                  <a:gd name="T6" fmla="*/ 8 w 35"/>
                  <a:gd name="T7" fmla="*/ 10 h 21"/>
                  <a:gd name="T8" fmla="*/ 10 w 35"/>
                  <a:gd name="T9" fmla="*/ 10 h 21"/>
                  <a:gd name="T10" fmla="*/ 11 w 35"/>
                  <a:gd name="T11" fmla="*/ 10 h 21"/>
                  <a:gd name="T12" fmla="*/ 0 w 35"/>
                  <a:gd name="T13" fmla="*/ 10 h 21"/>
                  <a:gd name="T14" fmla="*/ 0 60000 65536"/>
                  <a:gd name="T15" fmla="*/ 0 60000 65536"/>
                  <a:gd name="T16" fmla="*/ 0 60000 65536"/>
                  <a:gd name="T17" fmla="*/ 0 60000 65536"/>
                  <a:gd name="T18" fmla="*/ 0 60000 65536"/>
                  <a:gd name="T19" fmla="*/ 0 60000 65536"/>
                  <a:gd name="T20" fmla="*/ 0 60000 65536"/>
                  <a:gd name="T21" fmla="*/ 0 w 35"/>
                  <a:gd name="T22" fmla="*/ 0 h 21"/>
                  <a:gd name="T23" fmla="*/ 35 w 3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1">
                    <a:moveTo>
                      <a:pt x="0" y="21"/>
                    </a:moveTo>
                    <a:lnTo>
                      <a:pt x="14" y="7"/>
                    </a:lnTo>
                    <a:lnTo>
                      <a:pt x="18" y="0"/>
                    </a:lnTo>
                    <a:lnTo>
                      <a:pt x="25" y="11"/>
                    </a:lnTo>
                    <a:lnTo>
                      <a:pt x="32" y="11"/>
                    </a:lnTo>
                    <a:lnTo>
                      <a:pt x="35" y="1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0">
                <a:extLst>
                  <a:ext uri="{FF2B5EF4-FFF2-40B4-BE49-F238E27FC236}">
                    <a16:creationId xmlns:a16="http://schemas.microsoft.com/office/drawing/2014/main" id="{05FD5B7E-8995-4FC5-82B6-0988C884206C}"/>
                  </a:ext>
                </a:extLst>
              </p:cNvPr>
              <p:cNvSpPr>
                <a:spLocks noChangeArrowheads="1"/>
              </p:cNvSpPr>
              <p:nvPr/>
            </p:nvSpPr>
            <p:spPr bwMode="auto">
              <a:xfrm>
                <a:off x="2728" y="4001"/>
                <a:ext cx="18" cy="16"/>
              </a:xfrm>
              <a:custGeom>
                <a:avLst/>
                <a:gdLst>
                  <a:gd name="T0" fmla="*/ 3 w 21"/>
                  <a:gd name="T1" fmla="*/ 0 h 17"/>
                  <a:gd name="T2" fmla="*/ 3 w 21"/>
                  <a:gd name="T3" fmla="*/ 0 h 17"/>
                  <a:gd name="T4" fmla="*/ 3 w 21"/>
                  <a:gd name="T5" fmla="*/ 3 h 17"/>
                  <a:gd name="T6" fmla="*/ 3 w 21"/>
                  <a:gd name="T7" fmla="*/ 8 h 17"/>
                  <a:gd name="T8" fmla="*/ 3 w 21"/>
                  <a:gd name="T9" fmla="*/ 8 h 17"/>
                  <a:gd name="T10" fmla="*/ 0 w 21"/>
                  <a:gd name="T11" fmla="*/ 8 h 17"/>
                  <a:gd name="T12" fmla="*/ 3 w 21"/>
                  <a:gd name="T13" fmla="*/ 3 h 17"/>
                  <a:gd name="T14" fmla="*/ 3 w 2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0"/>
                    </a:moveTo>
                    <a:lnTo>
                      <a:pt x="21" y="0"/>
                    </a:lnTo>
                    <a:lnTo>
                      <a:pt x="18" y="3"/>
                    </a:lnTo>
                    <a:lnTo>
                      <a:pt x="14" y="17"/>
                    </a:lnTo>
                    <a:lnTo>
                      <a:pt x="7" y="17"/>
                    </a:lnTo>
                    <a:lnTo>
                      <a:pt x="0" y="14"/>
                    </a:lnTo>
                    <a:lnTo>
                      <a:pt x="4" y="3"/>
                    </a:lnTo>
                    <a:lnTo>
                      <a:pt x="18"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1">
                <a:extLst>
                  <a:ext uri="{FF2B5EF4-FFF2-40B4-BE49-F238E27FC236}">
                    <a16:creationId xmlns:a16="http://schemas.microsoft.com/office/drawing/2014/main" id="{703F2DC5-2E4F-4B3B-B76C-C13066174DA6}"/>
                  </a:ext>
                </a:extLst>
              </p:cNvPr>
              <p:cNvSpPr>
                <a:spLocks noChangeArrowheads="1"/>
              </p:cNvSpPr>
              <p:nvPr/>
            </p:nvSpPr>
            <p:spPr bwMode="auto">
              <a:xfrm>
                <a:off x="2971" y="3872"/>
                <a:ext cx="34" cy="27"/>
              </a:xfrm>
              <a:custGeom>
                <a:avLst/>
                <a:gdLst>
                  <a:gd name="T0" fmla="*/ 7 w 39"/>
                  <a:gd name="T1" fmla="*/ 0 h 28"/>
                  <a:gd name="T2" fmla="*/ 7 w 39"/>
                  <a:gd name="T3" fmla="*/ 11 h 28"/>
                  <a:gd name="T4" fmla="*/ 5 w 39"/>
                  <a:gd name="T5" fmla="*/ 14 h 28"/>
                  <a:gd name="T6" fmla="*/ 3 w 39"/>
                  <a:gd name="T7" fmla="*/ 14 h 28"/>
                  <a:gd name="T8" fmla="*/ 3 w 39"/>
                  <a:gd name="T9" fmla="*/ 14 h 28"/>
                  <a:gd name="T10" fmla="*/ 3 w 39"/>
                  <a:gd name="T11" fmla="*/ 14 h 28"/>
                  <a:gd name="T12" fmla="*/ 0 w 39"/>
                  <a:gd name="T13" fmla="*/ 14 h 28"/>
                  <a:gd name="T14" fmla="*/ 3 w 39"/>
                  <a:gd name="T15" fmla="*/ 14 h 28"/>
                  <a:gd name="T16" fmla="*/ 4 w 39"/>
                  <a:gd name="T17" fmla="*/ 7 h 28"/>
                  <a:gd name="T18" fmla="*/ 4 w 39"/>
                  <a:gd name="T19" fmla="*/ 0 h 28"/>
                  <a:gd name="T20" fmla="*/ 7 w 3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36" y="0"/>
                    </a:moveTo>
                    <a:lnTo>
                      <a:pt x="39" y="11"/>
                    </a:lnTo>
                    <a:lnTo>
                      <a:pt x="29" y="18"/>
                    </a:lnTo>
                    <a:lnTo>
                      <a:pt x="18" y="22"/>
                    </a:lnTo>
                    <a:lnTo>
                      <a:pt x="11" y="28"/>
                    </a:lnTo>
                    <a:lnTo>
                      <a:pt x="4" y="28"/>
                    </a:lnTo>
                    <a:lnTo>
                      <a:pt x="0" y="22"/>
                    </a:lnTo>
                    <a:lnTo>
                      <a:pt x="11" y="14"/>
                    </a:lnTo>
                    <a:lnTo>
                      <a:pt x="25" y="7"/>
                    </a:lnTo>
                    <a:lnTo>
                      <a:pt x="25" y="0"/>
                    </a:lnTo>
                    <a:lnTo>
                      <a:pt x="36"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2">
                <a:extLst>
                  <a:ext uri="{FF2B5EF4-FFF2-40B4-BE49-F238E27FC236}">
                    <a16:creationId xmlns:a16="http://schemas.microsoft.com/office/drawing/2014/main" id="{0958E416-BD16-49B8-A1AE-5B23FD0F04A9}"/>
                  </a:ext>
                </a:extLst>
              </p:cNvPr>
              <p:cNvSpPr>
                <a:spLocks noChangeArrowheads="1"/>
              </p:cNvSpPr>
              <p:nvPr/>
            </p:nvSpPr>
            <p:spPr bwMode="auto">
              <a:xfrm>
                <a:off x="3166" y="3584"/>
                <a:ext cx="11" cy="23"/>
              </a:xfrm>
              <a:custGeom>
                <a:avLst/>
                <a:gdLst>
                  <a:gd name="T0" fmla="*/ 3 w 13"/>
                  <a:gd name="T1" fmla="*/ 0 h 25"/>
                  <a:gd name="T2" fmla="*/ 3 w 13"/>
                  <a:gd name="T3" fmla="*/ 0 h 25"/>
                  <a:gd name="T4" fmla="*/ 3 w 13"/>
                  <a:gd name="T5" fmla="*/ 6 h 25"/>
                  <a:gd name="T6" fmla="*/ 3 w 13"/>
                  <a:gd name="T7" fmla="*/ 6 h 25"/>
                  <a:gd name="T8" fmla="*/ 3 w 13"/>
                  <a:gd name="T9" fmla="*/ 6 h 25"/>
                  <a:gd name="T10" fmla="*/ 3 w 13"/>
                  <a:gd name="T11" fmla="*/ 6 h 25"/>
                  <a:gd name="T12" fmla="*/ 3 w 13"/>
                  <a:gd name="T13" fmla="*/ 6 h 25"/>
                  <a:gd name="T14" fmla="*/ 0 w 13"/>
                  <a:gd name="T15" fmla="*/ 6 h 25"/>
                  <a:gd name="T16" fmla="*/ 3 w 13"/>
                  <a:gd name="T17" fmla="*/ 0 h 25"/>
                  <a:gd name="T18" fmla="*/ 3 w 1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5"/>
                  <a:gd name="T32" fmla="*/ 13 w 1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5">
                    <a:moveTo>
                      <a:pt x="7" y="0"/>
                    </a:moveTo>
                    <a:lnTo>
                      <a:pt x="11" y="0"/>
                    </a:lnTo>
                    <a:lnTo>
                      <a:pt x="11" y="9"/>
                    </a:lnTo>
                    <a:lnTo>
                      <a:pt x="13" y="16"/>
                    </a:lnTo>
                    <a:lnTo>
                      <a:pt x="7" y="25"/>
                    </a:lnTo>
                    <a:lnTo>
                      <a:pt x="2" y="21"/>
                    </a:lnTo>
                    <a:lnTo>
                      <a:pt x="4" y="16"/>
                    </a:lnTo>
                    <a:lnTo>
                      <a:pt x="0" y="11"/>
                    </a:lnTo>
                    <a:lnTo>
                      <a:pt x="2" y="0"/>
                    </a:lnTo>
                    <a:lnTo>
                      <a:pt x="7"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Line 83">
                <a:extLst>
                  <a:ext uri="{FF2B5EF4-FFF2-40B4-BE49-F238E27FC236}">
                    <a16:creationId xmlns:a16="http://schemas.microsoft.com/office/drawing/2014/main" id="{7410759F-89A1-401D-9464-BC12B0D53D38}"/>
                  </a:ext>
                </a:extLst>
              </p:cNvPr>
              <p:cNvSpPr>
                <a:spLocks noChangeShapeType="1"/>
              </p:cNvSpPr>
              <p:nvPr/>
            </p:nvSpPr>
            <p:spPr bwMode="auto">
              <a:xfrm flipV="1">
                <a:off x="2993" y="2900"/>
                <a:ext cx="201" cy="8"/>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13F4DCAC-CFB5-4D37-981B-43F3695BB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286" y="1962351"/>
              <a:ext cx="768936" cy="1839211"/>
            </a:xfrm>
            <a:prstGeom prst="rect">
              <a:avLst/>
            </a:prstGeom>
          </p:spPr>
        </p:pic>
      </p:grpSp>
    </p:spTree>
    <p:extLst>
      <p:ext uri="{BB962C8B-B14F-4D97-AF65-F5344CB8AC3E}">
        <p14:creationId xmlns:p14="http://schemas.microsoft.com/office/powerpoint/2010/main" val="1025159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10D7B69-3EF2-4E4C-9228-DEBA743C9F55}"/>
              </a:ext>
            </a:extLst>
          </p:cNvPr>
          <p:cNvGraphicFramePr>
            <a:graphicFrameLocks noGrp="1"/>
          </p:cNvGraphicFramePr>
          <p:nvPr>
            <p:ph idx="1"/>
            <p:extLst>
              <p:ext uri="{D42A27DB-BD31-4B8C-83A1-F6EECF244321}">
                <p14:modId xmlns:p14="http://schemas.microsoft.com/office/powerpoint/2010/main" val="4197774816"/>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Autofit/>
          </a:bodyPr>
          <a:lstStyle/>
          <a:p>
            <a:pPr algn="ctr"/>
            <a:r>
              <a:rPr lang="en-US" sz="3200" b="1">
                <a:latin typeface="Arial" panose="020B0604020202020204" pitchFamily="34" charset="0"/>
                <a:cs typeface="Arial" panose="020B0604020202020204" pitchFamily="34" charset="0"/>
              </a:rPr>
              <a:t>Diagnoses of HIV, 2013–2022, Florida </a:t>
            </a:r>
          </a:p>
        </p:txBody>
      </p:sp>
    </p:spTree>
    <p:extLst>
      <p:ext uri="{BB962C8B-B14F-4D97-AF65-F5344CB8AC3E}">
        <p14:creationId xmlns:p14="http://schemas.microsoft.com/office/powerpoint/2010/main" val="3336696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2941E-9890-4312-B1A8-D37F689318AD}"/>
              </a:ext>
            </a:extLst>
          </p:cNvPr>
          <p:cNvSpPr>
            <a:spLocks noGrp="1"/>
          </p:cNvSpPr>
          <p:nvPr>
            <p:ph idx="1"/>
          </p:nvPr>
        </p:nvSpPr>
        <p:spPr/>
        <p:txBody>
          <a:bodyPr>
            <a:normAutofit lnSpcReduction="10000"/>
          </a:bodyPr>
          <a:lstStyle/>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b="1"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a:solidFill>
                  <a:srgbClr val="000000"/>
                </a:solidFill>
                <a:latin typeface="Arial" charset="0"/>
                <a:ea typeface="SimSun" pitchFamily="2" charset="-122"/>
                <a:cs typeface="Times New Roman" pitchFamily="18" charset="0"/>
              </a:rPr>
              <a:t>IDU: </a:t>
            </a:r>
            <a:r>
              <a:rPr lang="en-US" dirty="0">
                <a:solidFill>
                  <a:srgbClr val="000000"/>
                </a:solidFill>
                <a:latin typeface="Arial" charset="0"/>
                <a:ea typeface="SimSun" pitchFamily="2" charset="-122"/>
                <a:cs typeface="Times New Roman" pitchFamily="18" charset="0"/>
              </a:rPr>
              <a:t>Injection Drug Use</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b="1"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a:solidFill>
                  <a:srgbClr val="000000"/>
                </a:solidFill>
                <a:latin typeface="Arial" charset="0"/>
                <a:ea typeface="SimSun" pitchFamily="2" charset="-122"/>
                <a:cs typeface="Times New Roman" pitchFamily="18" charset="0"/>
              </a:rPr>
              <a:t>MMSC: </a:t>
            </a:r>
            <a:r>
              <a:rPr lang="en-US" dirty="0">
                <a:solidFill>
                  <a:srgbClr val="000000"/>
                </a:solidFill>
                <a:latin typeface="Arial" charset="0"/>
                <a:ea typeface="SimSun" pitchFamily="2" charset="-122"/>
                <a:cs typeface="Times New Roman" pitchFamily="18" charset="0"/>
              </a:rPr>
              <a:t>Male-to-Male Sexual Contact</a:t>
            </a:r>
          </a:p>
          <a:p>
            <a:pPr marL="0" lvl="0" indent="0">
              <a:lnSpc>
                <a:spcPct val="8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2800" b="1" dirty="0">
                <a:solidFill>
                  <a:srgbClr val="000000"/>
                </a:solidFill>
                <a:latin typeface="Arial" charset="0"/>
                <a:ea typeface="SimSun" pitchFamily="2" charset="-122"/>
                <a:cs typeface="Times New Roman" pitchFamily="18" charset="0"/>
              </a:rPr>
              <a:t>MMSC/IDU: </a:t>
            </a:r>
            <a:r>
              <a:rPr lang="en-US" altLang="en-US" sz="2800" dirty="0">
                <a:solidFill>
                  <a:srgbClr val="000000"/>
                </a:solidFill>
                <a:latin typeface="Arial" charset="0"/>
                <a:ea typeface="SimSun" pitchFamily="2" charset="-122"/>
                <a:cs typeface="Times New Roman" pitchFamily="18" charset="0"/>
              </a:rPr>
              <a:t>Male-to-male sexual contact and injection drug use.</a:t>
            </a:r>
            <a:endParaRPr lang="en-US" dirty="0">
              <a:solidFill>
                <a:srgbClr val="000000"/>
              </a:solidFill>
              <a:latin typeface="Arial" charset="0"/>
              <a:ea typeface="SimSun" pitchFamily="2" charset="-122"/>
              <a:cs typeface="Times New Roman" pitchFamily="18" charset="0"/>
            </a:endParaRPr>
          </a:p>
          <a:p>
            <a:pPr marL="0" lvl="0" indent="0">
              <a:lnSpc>
                <a:spcPct val="8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a:solidFill>
                  <a:srgbClr val="000000"/>
                </a:solidFill>
                <a:latin typeface="Arial" charset="0"/>
                <a:ea typeface="SimSun" pitchFamily="2" charset="-122"/>
                <a:cs typeface="Times New Roman" pitchFamily="18" charset="0"/>
              </a:rPr>
              <a:t>MSM: </a:t>
            </a:r>
            <a:r>
              <a:rPr lang="en-US" dirty="0">
                <a:solidFill>
                  <a:srgbClr val="000000"/>
                </a:solidFill>
                <a:latin typeface="Arial" charset="0"/>
                <a:ea typeface="SimSun" pitchFamily="2" charset="-122"/>
                <a:cs typeface="Times New Roman" pitchFamily="18" charset="0"/>
              </a:rPr>
              <a:t>Men Who Have Sex with Men</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err="1">
                <a:solidFill>
                  <a:srgbClr val="000000"/>
                </a:solidFill>
                <a:latin typeface="Arial" charset="0"/>
                <a:ea typeface="SimSun" pitchFamily="2" charset="-122"/>
                <a:cs typeface="Times New Roman" pitchFamily="18" charset="0"/>
              </a:rPr>
              <a:t>nPEP</a:t>
            </a:r>
            <a:r>
              <a:rPr lang="en-US" dirty="0">
                <a:solidFill>
                  <a:srgbClr val="000000"/>
                </a:solidFill>
                <a:latin typeface="Arial" charset="0"/>
                <a:ea typeface="SimSun" pitchFamily="2" charset="-122"/>
                <a:cs typeface="Times New Roman" pitchFamily="18" charset="0"/>
              </a:rPr>
              <a:t>: Non-Occupational Post-Exposure Prophylaxis</a:t>
            </a:r>
          </a:p>
          <a:p>
            <a:pPr marL="0" lvl="0" indent="0">
              <a:lnSpc>
                <a:spcPct val="8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a:solidFill>
                  <a:srgbClr val="000000"/>
                </a:solidFill>
                <a:latin typeface="Arial" charset="0"/>
                <a:ea typeface="SimSun" pitchFamily="2" charset="-122"/>
                <a:cs typeface="Times New Roman" pitchFamily="18" charset="0"/>
              </a:rPr>
              <a:t>PEP</a:t>
            </a:r>
            <a:r>
              <a:rPr lang="en-US" dirty="0">
                <a:solidFill>
                  <a:srgbClr val="000000"/>
                </a:solidFill>
                <a:latin typeface="Arial" charset="0"/>
                <a:ea typeface="SimSun" pitchFamily="2" charset="-122"/>
                <a:cs typeface="Times New Roman" pitchFamily="18" charset="0"/>
              </a:rPr>
              <a:t>: Post-Exposure Prophylaxis</a:t>
            </a:r>
          </a:p>
          <a:p>
            <a:pPr marL="0" lvl="0" indent="0">
              <a:lnSpc>
                <a:spcPct val="8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b="1"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err="1">
                <a:solidFill>
                  <a:srgbClr val="000000"/>
                </a:solidFill>
                <a:latin typeface="Arial" charset="0"/>
                <a:ea typeface="SimSun" pitchFamily="2" charset="-122"/>
                <a:cs typeface="Times New Roman" pitchFamily="18" charset="0"/>
              </a:rPr>
              <a:t>PrEP</a:t>
            </a:r>
            <a:r>
              <a:rPr lang="en-US" dirty="0">
                <a:solidFill>
                  <a:srgbClr val="000000"/>
                </a:solidFill>
                <a:latin typeface="Arial" charset="0"/>
                <a:ea typeface="SimSun" pitchFamily="2" charset="-122"/>
                <a:cs typeface="Times New Roman" pitchFamily="18" charset="0"/>
              </a:rPr>
              <a:t>: Pre-Exposure Prophylaxis</a:t>
            </a:r>
          </a:p>
          <a:p>
            <a:pPr marL="0" lvl="0" indent="0">
              <a:lnSpc>
                <a:spcPct val="8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dirty="0">
              <a:solidFill>
                <a:srgbClr val="000000"/>
              </a:solidFill>
              <a:latin typeface="Arial" charset="0"/>
              <a:ea typeface="SimSun" pitchFamily="2" charset="-122"/>
              <a:cs typeface="Times New Roman" pitchFamily="18" charset="0"/>
            </a:endParaRPr>
          </a:p>
          <a:p>
            <a:pPr marL="0" lvl="0" indent="0">
              <a:lnSpc>
                <a:spcPct val="8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dirty="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dirty="0">
              <a:solidFill>
                <a:srgbClr val="000000"/>
              </a:solidFill>
              <a:latin typeface="Arial" charset="0"/>
              <a:ea typeface="SimSun" pitchFamily="2" charset="-122"/>
              <a:cs typeface="Times New Roman" pitchFamily="18" charset="0"/>
            </a:endParaRPr>
          </a:p>
        </p:txBody>
      </p:sp>
      <p:sp>
        <p:nvSpPr>
          <p:cNvPr id="2" name="Title 1">
            <a:extLst>
              <a:ext uri="{FF2B5EF4-FFF2-40B4-BE49-F238E27FC236}">
                <a16:creationId xmlns:a16="http://schemas.microsoft.com/office/drawing/2014/main" id="{D4A47F29-488F-4104-A376-98DCC59AFC08}"/>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Acronyms, continued</a:t>
            </a:r>
            <a:endParaRPr lang="en-US" sz="4000" b="1"/>
          </a:p>
        </p:txBody>
      </p:sp>
    </p:spTree>
    <p:extLst>
      <p:ext uri="{BB962C8B-B14F-4D97-AF65-F5344CB8AC3E}">
        <p14:creationId xmlns:p14="http://schemas.microsoft.com/office/powerpoint/2010/main" val="2196491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21F53A0-1C38-4967-9F8D-46C3845C4415}"/>
              </a:ext>
            </a:extLst>
          </p:cNvPr>
          <p:cNvGraphicFramePr>
            <a:graphicFrameLocks noGrp="1"/>
          </p:cNvGraphicFramePr>
          <p:nvPr>
            <p:ph idx="1"/>
            <p:extLst>
              <p:ext uri="{D42A27DB-BD31-4B8C-83A1-F6EECF244321}">
                <p14:modId xmlns:p14="http://schemas.microsoft.com/office/powerpoint/2010/main" val="2720621709"/>
              </p:ext>
            </p:extLst>
          </p:nvPr>
        </p:nvGraphicFramePr>
        <p:xfrm>
          <a:off x="838200" y="1344613"/>
          <a:ext cx="10515600" cy="478855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3200" b="1">
                <a:latin typeface="Arial" panose="020B0604020202020204" pitchFamily="34" charset="0"/>
                <a:cs typeface="Arial" panose="020B0604020202020204" pitchFamily="34" charset="0"/>
              </a:rPr>
              <a:t>Diagnoses of AIDS, 2013–2022, Florida</a:t>
            </a:r>
          </a:p>
        </p:txBody>
      </p:sp>
    </p:spTree>
    <p:extLst>
      <p:ext uri="{BB962C8B-B14F-4D97-AF65-F5344CB8AC3E}">
        <p14:creationId xmlns:p14="http://schemas.microsoft.com/office/powerpoint/2010/main" val="3218950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16A3F40-0038-45F8-A263-E67957610004}"/>
              </a:ext>
            </a:extLst>
          </p:cNvPr>
          <p:cNvGraphicFramePr>
            <a:graphicFrameLocks noGrp="1"/>
          </p:cNvGraphicFramePr>
          <p:nvPr>
            <p:ph idx="1"/>
            <p:extLst>
              <p:ext uri="{D42A27DB-BD31-4B8C-83A1-F6EECF244321}">
                <p14:modId xmlns:p14="http://schemas.microsoft.com/office/powerpoint/2010/main" val="3060442352"/>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3200" b="1">
                <a:latin typeface="Arial" panose="020B0604020202020204" pitchFamily="34" charset="0"/>
                <a:cs typeface="Arial" panose="020B0604020202020204" pitchFamily="34" charset="0"/>
              </a:rPr>
              <a:t>Rates of HIV and AIDS Diagnosis, 2013–2022, Florida</a:t>
            </a:r>
          </a:p>
        </p:txBody>
      </p:sp>
    </p:spTree>
    <p:extLst>
      <p:ext uri="{BB962C8B-B14F-4D97-AF65-F5344CB8AC3E}">
        <p14:creationId xmlns:p14="http://schemas.microsoft.com/office/powerpoint/2010/main" val="2282553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Perinatally Acquired HIV Diagnoses </a:t>
            </a:r>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1979–2022, Babies Born in Florida</a:t>
            </a:r>
            <a:endParaRPr lang="en-US" sz="2800" b="1">
              <a:latin typeface="Arial" panose="020B0604020202020204" pitchFamily="34" charset="0"/>
              <a:cs typeface="Arial" panose="020B0604020202020204" pitchFamily="34" charset="0"/>
            </a:endParaRPr>
          </a:p>
        </p:txBody>
      </p:sp>
      <p:sp>
        <p:nvSpPr>
          <p:cNvPr id="14" name="Text Placeholder 13">
            <a:extLst>
              <a:ext uri="{FF2B5EF4-FFF2-40B4-BE49-F238E27FC236}">
                <a16:creationId xmlns:a16="http://schemas.microsoft.com/office/drawing/2014/main" id="{CF04F70F-EB8F-467C-B685-FC53886EB30A}"/>
              </a:ext>
            </a:extLst>
          </p:cNvPr>
          <p:cNvSpPr>
            <a:spLocks noGrp="1"/>
          </p:cNvSpPr>
          <p:nvPr>
            <p:ph type="body" sz="quarter" idx="13"/>
          </p:nvPr>
        </p:nvSpPr>
        <p:spPr>
          <a:xfrm>
            <a:off x="680321" y="6183142"/>
            <a:ext cx="10741957" cy="320040"/>
          </a:xfrm>
        </p:spPr>
        <p:txBody>
          <a:bodyPr>
            <a:noAutofit/>
          </a:bodyPr>
          <a:lstStyle/>
          <a:p>
            <a:pPr lvl="0" algn="ctr" fontAlgn="base">
              <a:spcBef>
                <a:spcPct val="0"/>
              </a:spcBef>
              <a:spcAft>
                <a:spcPct val="0"/>
              </a:spcAft>
              <a:buClr>
                <a:srgbClr val="000000"/>
              </a:buClr>
              <a:buNone/>
              <a:defRPr/>
            </a:pPr>
            <a:r>
              <a:rPr kumimoji="0" lang="en-US" altLang="en-US" sz="1400" b="0" i="0" u="none" strike="noStrike" kern="0" cap="none" spc="0" normalizeH="0" baseline="30000" noProof="0">
                <a:ln>
                  <a:noFill/>
                </a:ln>
                <a:effectLst/>
                <a:uLnTx/>
                <a:uFillTx/>
                <a:ea typeface="SimSun" pitchFamily="2" charset="-122"/>
              </a:rPr>
              <a:t>1</a:t>
            </a:r>
            <a:r>
              <a:rPr lang="en-US" altLang="en-US" sz="1400" kern="0">
                <a:ea typeface="SimSun" pitchFamily="2" charset="-122"/>
              </a:rPr>
              <a:t>AZT, short for azidothymidine, is an antiretroviral medication used during childbirth</a:t>
            </a:r>
          </a:p>
          <a:p>
            <a:pPr lvl="0" algn="ctr" fontAlgn="base">
              <a:spcBef>
                <a:spcPct val="0"/>
              </a:spcBef>
              <a:spcAft>
                <a:spcPct val="0"/>
              </a:spcAft>
              <a:buClr>
                <a:srgbClr val="000000"/>
              </a:buClr>
              <a:buNone/>
              <a:defRPr/>
            </a:pPr>
            <a:r>
              <a:rPr lang="en-US" altLang="en-US" sz="1400" kern="0">
                <a:ea typeface="SimSun" pitchFamily="2" charset="-122"/>
              </a:rPr>
              <a:t>to prevent vertical transmission of HIV.</a:t>
            </a:r>
            <a:endParaRPr kumimoji="0" lang="en-US" altLang="en-US" sz="1400" b="0" i="0" u="none" strike="noStrike" kern="0" cap="none" spc="0" normalizeH="0" baseline="0" noProof="0">
              <a:ln>
                <a:noFill/>
              </a:ln>
              <a:effectLst/>
              <a:uLnTx/>
              <a:uFillTx/>
              <a:ea typeface="SimSun" pitchFamily="2" charset="-122"/>
            </a:endParaRPr>
          </a:p>
          <a:p>
            <a:endParaRPr lang="en-US" sz="1400"/>
          </a:p>
        </p:txBody>
      </p:sp>
      <p:graphicFrame>
        <p:nvGraphicFramePr>
          <p:cNvPr id="7" name="Chart 6">
            <a:extLst>
              <a:ext uri="{FF2B5EF4-FFF2-40B4-BE49-F238E27FC236}">
                <a16:creationId xmlns:a16="http://schemas.microsoft.com/office/drawing/2014/main" id="{D8004F0F-702D-4B1B-8934-CA8A782AC126}"/>
              </a:ext>
            </a:extLst>
          </p:cNvPr>
          <p:cNvGraphicFramePr/>
          <p:nvPr>
            <p:extLst>
              <p:ext uri="{D42A27DB-BD31-4B8C-83A1-F6EECF244321}">
                <p14:modId xmlns:p14="http://schemas.microsoft.com/office/powerpoint/2010/main" val="2545682722"/>
              </p:ext>
            </p:extLst>
          </p:nvPr>
        </p:nvGraphicFramePr>
        <p:xfrm>
          <a:off x="-222671" y="1484588"/>
          <a:ext cx="11044777" cy="465972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8499C8F-216F-406E-AB30-08C9B6C1502B}"/>
              </a:ext>
            </a:extLst>
          </p:cNvPr>
          <p:cNvSpPr txBox="1"/>
          <p:nvPr/>
        </p:nvSpPr>
        <p:spPr>
          <a:xfrm>
            <a:off x="3187267" y="1304497"/>
            <a:ext cx="2640441"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1992–1994 </a:t>
            </a:r>
            <a:b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br>
            <a:r>
              <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Introduction of AZT</a:t>
            </a:r>
            <a:r>
              <a:rPr kumimoji="0" lang="en-US" sz="1600" b="0" i="0" u="none" strike="noStrike" kern="0" cap="none" spc="0" normalizeH="0" baseline="30000" noProof="0">
                <a:ln>
                  <a:noFill/>
                </a:ln>
                <a:solidFill>
                  <a:sysClr val="windowText" lastClr="000000"/>
                </a:solidFill>
                <a:effectLst/>
                <a:uLnTx/>
                <a:uFillTx/>
                <a:latin typeface="Arial" panose="020B0604020202020204" pitchFamily="34" charset="0"/>
                <a:cs typeface="Arial" panose="020B0604020202020204" pitchFamily="34" charset="0"/>
              </a:rPr>
              <a:t>1</a:t>
            </a:r>
            <a:endParaRPr kumimoji="0" lang="en-US" sz="16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C2D5A9F1-9FCA-4126-9F32-377AE5EDB400}"/>
              </a:ext>
            </a:extLst>
          </p:cNvPr>
          <p:cNvCxnSpPr>
            <a:cxnSpLocks/>
          </p:cNvCxnSpPr>
          <p:nvPr/>
        </p:nvCxnSpPr>
        <p:spPr>
          <a:xfrm>
            <a:off x="4584705" y="1825456"/>
            <a:ext cx="0" cy="298976"/>
          </a:xfrm>
          <a:prstGeom prst="straightConnector1">
            <a:avLst/>
          </a:prstGeom>
          <a:ln w="38100">
            <a:solidFill>
              <a:srgbClr val="009DAD"/>
            </a:solidFill>
            <a:tailEnd type="triangle"/>
          </a:ln>
        </p:spPr>
        <p:style>
          <a:lnRef idx="1">
            <a:schemeClr val="accent5"/>
          </a:lnRef>
          <a:fillRef idx="0">
            <a:schemeClr val="accent5"/>
          </a:fillRef>
          <a:effectRef idx="0">
            <a:schemeClr val="accent5"/>
          </a:effectRef>
          <a:fontRef idx="minor">
            <a:schemeClr val="tx1"/>
          </a:fontRef>
        </p:style>
      </p:cxnSp>
      <p:graphicFrame>
        <p:nvGraphicFramePr>
          <p:cNvPr id="3" name="Table 2">
            <a:extLst>
              <a:ext uri="{FF2B5EF4-FFF2-40B4-BE49-F238E27FC236}">
                <a16:creationId xmlns:a16="http://schemas.microsoft.com/office/drawing/2014/main" id="{F5E2EB2A-3123-4496-DB46-3125B7BCBDC4}"/>
              </a:ext>
            </a:extLst>
          </p:cNvPr>
          <p:cNvGraphicFramePr>
            <a:graphicFrameLocks noGrp="1"/>
          </p:cNvGraphicFramePr>
          <p:nvPr>
            <p:extLst>
              <p:ext uri="{D42A27DB-BD31-4B8C-83A1-F6EECF244321}">
                <p14:modId xmlns:p14="http://schemas.microsoft.com/office/powerpoint/2010/main" val="1736242205"/>
              </p:ext>
            </p:extLst>
          </p:nvPr>
        </p:nvGraphicFramePr>
        <p:xfrm>
          <a:off x="6894883" y="1484588"/>
          <a:ext cx="4994398" cy="2639563"/>
        </p:xfrm>
        <a:graphic>
          <a:graphicData uri="http://schemas.openxmlformats.org/drawingml/2006/table">
            <a:tbl>
              <a:tblPr firstRow="1" bandRow="1">
                <a:tableStyleId>{FABFCF23-3B69-468F-B69F-88F6DE6A72F2}</a:tableStyleId>
              </a:tblPr>
              <a:tblGrid>
                <a:gridCol w="1338601">
                  <a:extLst>
                    <a:ext uri="{9D8B030D-6E8A-4147-A177-3AD203B41FA5}">
                      <a16:colId xmlns:a16="http://schemas.microsoft.com/office/drawing/2014/main" val="2852422894"/>
                    </a:ext>
                  </a:extLst>
                </a:gridCol>
                <a:gridCol w="1300899">
                  <a:extLst>
                    <a:ext uri="{9D8B030D-6E8A-4147-A177-3AD203B41FA5}">
                      <a16:colId xmlns:a16="http://schemas.microsoft.com/office/drawing/2014/main" val="1283255066"/>
                    </a:ext>
                  </a:extLst>
                </a:gridCol>
                <a:gridCol w="2354898">
                  <a:extLst>
                    <a:ext uri="{9D8B030D-6E8A-4147-A177-3AD203B41FA5}">
                      <a16:colId xmlns:a16="http://schemas.microsoft.com/office/drawing/2014/main" val="1654282389"/>
                    </a:ext>
                  </a:extLst>
                </a:gridCol>
              </a:tblGrid>
              <a:tr h="658363">
                <a:tc>
                  <a:txBody>
                    <a:bodyPr/>
                    <a:lstStyle/>
                    <a:p>
                      <a:pPr algn="ctr"/>
                      <a:r>
                        <a:rPr lang="en-US" sz="1600" b="1" dirty="0">
                          <a:solidFill>
                            <a:schemeClr val="tx1"/>
                          </a:solidFill>
                          <a:latin typeface="Arial" panose="020B0604020202020204" pitchFamily="34" charset="0"/>
                          <a:cs typeface="Arial" panose="020B0604020202020204" pitchFamily="34" charset="0"/>
                        </a:rPr>
                        <a:t>Year of Birth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B16"/>
                    </a:solidFill>
                  </a:tcPr>
                </a:tc>
                <a:tc>
                  <a:txBody>
                    <a:bodyPr/>
                    <a:lstStyle/>
                    <a:p>
                      <a:pPr algn="ctr"/>
                      <a:r>
                        <a:rPr lang="en-US" sz="1600" b="1">
                          <a:solidFill>
                            <a:schemeClr val="tx1"/>
                          </a:solidFill>
                          <a:latin typeface="Arial" panose="020B0604020202020204" pitchFamily="34" charset="0"/>
                          <a:cs typeface="Arial" panose="020B0604020202020204" pitchFamily="34" charset="0"/>
                        </a:rPr>
                        <a:t>Number of Diagnoses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B16"/>
                    </a:solidFill>
                  </a:tcPr>
                </a:tc>
                <a:tc>
                  <a:txBody>
                    <a:bodyPr/>
                    <a:lstStyle/>
                    <a:p>
                      <a:pPr algn="ctr"/>
                      <a:r>
                        <a:rPr lang="en-US" sz="1600" b="1">
                          <a:solidFill>
                            <a:schemeClr val="tx1"/>
                          </a:solidFill>
                          <a:latin typeface="Arial" panose="020B0604020202020204" pitchFamily="34" charset="0"/>
                          <a:cs typeface="Arial" panose="020B0604020202020204" pitchFamily="34" charset="0"/>
                        </a:rPr>
                        <a:t>Percent</a:t>
                      </a:r>
                      <a:r>
                        <a:rPr lang="en-US" sz="1600" b="1" baseline="0">
                          <a:solidFill>
                            <a:schemeClr val="tx1"/>
                          </a:solidFill>
                          <a:latin typeface="Arial" panose="020B0604020202020204" pitchFamily="34" charset="0"/>
                          <a:cs typeface="Arial" panose="020B0604020202020204" pitchFamily="34" charset="0"/>
                        </a:rPr>
                        <a:t>age </a:t>
                      </a:r>
                      <a:r>
                        <a:rPr lang="en-US" sz="1600" b="1">
                          <a:solidFill>
                            <a:schemeClr val="tx1"/>
                          </a:solidFill>
                          <a:latin typeface="Arial" panose="020B0604020202020204" pitchFamily="34" charset="0"/>
                          <a:cs typeface="Arial" panose="020B0604020202020204" pitchFamily="34" charset="0"/>
                        </a:rPr>
                        <a:t>Change From Previous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B16"/>
                    </a:solidFill>
                  </a:tcPr>
                </a:tc>
                <a:extLst>
                  <a:ext uri="{0D108BD9-81ED-4DB2-BD59-A6C34878D82A}">
                    <a16:rowId xmlns:a16="http://schemas.microsoft.com/office/drawing/2014/main" val="510382979"/>
                  </a:ext>
                </a:extLst>
              </a:tr>
              <a:tr h="324267">
                <a:tc>
                  <a:txBody>
                    <a:bodyPr/>
                    <a:lstStyle/>
                    <a:p>
                      <a:pPr algn="ctr"/>
                      <a:r>
                        <a:rPr lang="en-US" sz="2000">
                          <a:latin typeface="Arial" panose="020B0604020202020204" pitchFamily="34" charset="0"/>
                          <a:cs typeface="Arial" panose="020B0604020202020204" pitchFamily="34" charset="0"/>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effectLst/>
                          <a:latin typeface="Arial" panose="020B060402020202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213212"/>
                  </a:ext>
                </a:extLst>
              </a:tr>
              <a:tr h="324267">
                <a:tc>
                  <a:txBody>
                    <a:bodyPr/>
                    <a:lstStyle/>
                    <a:p>
                      <a:pPr algn="ctr"/>
                      <a:r>
                        <a:rPr lang="en-US" sz="2000">
                          <a:latin typeface="Arial" panose="020B0604020202020204" pitchFamily="34" charset="0"/>
                          <a:cs typeface="Arial" panose="020B0604020202020204" pitchFamily="34" charset="0"/>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effectLst/>
                          <a:latin typeface="Arial" panose="020B060402020202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effectLst/>
                          <a:latin typeface="Arial" panose="020B0604020202020204" pitchFamily="34" charset="0"/>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396236"/>
                  </a:ext>
                </a:extLst>
              </a:tr>
              <a:tr h="324267">
                <a:tc>
                  <a:txBody>
                    <a:bodyPr/>
                    <a:lstStyle/>
                    <a:p>
                      <a:pPr algn="ctr"/>
                      <a:r>
                        <a:rPr lang="en-US" sz="2000">
                          <a:latin typeface="Arial" panose="020B0604020202020204" pitchFamily="34" charset="0"/>
                          <a:cs typeface="Arial" panose="020B0604020202020204" pitchFamily="34" charset="0"/>
                        </a:rPr>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effectLst/>
                          <a:latin typeface="Arial" panose="020B060402020202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effectLst/>
                          <a:latin typeface="Arial" panose="020B0604020202020204" pitchFamily="34" charset="0"/>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71232"/>
                  </a:ext>
                </a:extLst>
              </a:tr>
              <a:tr h="324267">
                <a:tc>
                  <a:txBody>
                    <a:bodyPr/>
                    <a:lstStyle/>
                    <a:p>
                      <a:pPr algn="ctr"/>
                      <a:r>
                        <a:rPr lang="en-US" sz="2000" dirty="0">
                          <a:latin typeface="Arial" panose="020B0604020202020204" pitchFamily="34" charset="0"/>
                          <a:cs typeface="Arial" panose="020B0604020202020204" pitchFamily="34" charset="0"/>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effectLst/>
                          <a:latin typeface="Arial" panose="020B0604020202020204" pitchFamily="34"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1839909"/>
                  </a:ext>
                </a:extLst>
              </a:tr>
              <a:tr h="324267">
                <a:tc>
                  <a:txBody>
                    <a:bodyPr/>
                    <a:lstStyle/>
                    <a:p>
                      <a:pPr algn="ctr"/>
                      <a:r>
                        <a:rPr lang="en-US" sz="2000">
                          <a:latin typeface="Arial" panose="020B0604020202020204" pitchFamily="34" charset="0"/>
                          <a:cs typeface="Arial" panose="020B0604020202020204" pitchFamily="34" charset="0"/>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Arial" panose="020B0604020202020204" pitchFamily="34" charset="0"/>
                          <a:cs typeface="Arial" panose="020B060402020202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effectLst/>
                          <a:latin typeface="Arial" panose="020B0604020202020204" pitchFamily="34" charset="0"/>
                        </a:rPr>
                        <a:t>133%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08506"/>
                  </a:ext>
                </a:extLst>
              </a:tr>
            </a:tbl>
          </a:graphicData>
        </a:graphic>
      </p:graphicFrame>
    </p:spTree>
    <p:extLst>
      <p:ext uri="{BB962C8B-B14F-4D97-AF65-F5344CB8AC3E}">
        <p14:creationId xmlns:p14="http://schemas.microsoft.com/office/powerpoint/2010/main" val="1063520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AD5511A-0B21-452A-14B9-3D88B9931C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87" b="12062"/>
          <a:stretch/>
        </p:blipFill>
        <p:spPr bwMode="auto">
          <a:xfrm>
            <a:off x="3675666" y="1317999"/>
            <a:ext cx="4840667" cy="479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57D243A1-4B3D-4A91-A623-79D7C6A17B1B}"/>
              </a:ext>
            </a:extLst>
          </p:cNvPr>
          <p:cNvSpPr>
            <a:spLocks noGrp="1"/>
          </p:cNvSpPr>
          <p:nvPr>
            <p:ph type="title"/>
          </p:nvPr>
        </p:nvSpPr>
        <p:spPr/>
        <p:txBody>
          <a:bodyPr>
            <a:noAutofit/>
          </a:bodyPr>
          <a:lstStyle/>
          <a:p>
            <a:pPr algn="ctr"/>
            <a:r>
              <a:rPr lang="en-US" sz="2800" b="1">
                <a:latin typeface="Arial" panose="020B0604020202020204" pitchFamily="34" charset="0"/>
                <a:cs typeface="Arial" panose="020B0604020202020204" pitchFamily="34" charset="0"/>
              </a:rPr>
              <a:t>Perinatal HIV Exposures</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for Infants Born in Florida, 2022, (N=434)</a:t>
            </a:r>
          </a:p>
        </p:txBody>
      </p:sp>
      <p:sp>
        <p:nvSpPr>
          <p:cNvPr id="18" name="Text Box 1">
            <a:extLst>
              <a:ext uri="{FF2B5EF4-FFF2-40B4-BE49-F238E27FC236}">
                <a16:creationId xmlns:a16="http://schemas.microsoft.com/office/drawing/2014/main" id="{20991413-A851-47ED-B9A7-F89EECF42921}"/>
              </a:ext>
            </a:extLst>
          </p:cNvPr>
          <p:cNvSpPr txBox="1">
            <a:spLocks noChangeArrowheads="1"/>
          </p:cNvSpPr>
          <p:nvPr/>
        </p:nvSpPr>
        <p:spPr bwMode="auto">
          <a:xfrm>
            <a:off x="2187189" y="5289498"/>
            <a:ext cx="4463143"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marL="342900" indent="-342900">
              <a:buFont typeface="Arial" panose="020B0604020202020204" pitchFamily="34" charset="0"/>
              <a:buChar char="•"/>
            </a:pPr>
            <a:r>
              <a:rPr lang="en-US" altLang="en-US" sz="2000">
                <a:solidFill>
                  <a:srgbClr val="000000"/>
                </a:solidFill>
                <a:ea typeface="SimSun" pitchFamily="2" charset="-122"/>
              </a:rPr>
              <a:t>HIV (not AIDS) Diagnoses (N=7)</a:t>
            </a:r>
          </a:p>
          <a:p>
            <a:pPr marL="342900" indent="-342900">
              <a:buFont typeface="Arial" panose="020B0604020202020204" pitchFamily="34" charset="0"/>
              <a:buChar char="•"/>
            </a:pPr>
            <a:r>
              <a:rPr lang="en-US" altLang="en-US" sz="2000">
                <a:solidFill>
                  <a:srgbClr val="000000"/>
                </a:solidFill>
                <a:ea typeface="SimSun" pitchFamily="2" charset="-122"/>
              </a:rPr>
              <a:t>AIDS Diagnoses (N=0)</a:t>
            </a:r>
          </a:p>
        </p:txBody>
      </p:sp>
    </p:spTree>
    <p:extLst>
      <p:ext uri="{BB962C8B-B14F-4D97-AF65-F5344CB8AC3E}">
        <p14:creationId xmlns:p14="http://schemas.microsoft.com/office/powerpoint/2010/main" val="190770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dirty="0">
                <a:latin typeface="Arial" panose="020B0604020202020204" pitchFamily="34" charset="0"/>
                <a:cs typeface="Arial" panose="020B0604020202020204" pitchFamily="34" charset="0"/>
              </a:rPr>
              <a:t>Adult HIV Diagnosis Rates</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by Sex, 2013–2022, Florida</a:t>
            </a:r>
          </a:p>
        </p:txBody>
      </p:sp>
      <p:graphicFrame>
        <p:nvGraphicFramePr>
          <p:cNvPr id="13" name="Content Placeholder 12">
            <a:extLst>
              <a:ext uri="{FF2B5EF4-FFF2-40B4-BE49-F238E27FC236}">
                <a16:creationId xmlns:a16="http://schemas.microsoft.com/office/drawing/2014/main" id="{9B04C8F3-E6E4-4533-9FBF-CC37F5E3F11F}"/>
              </a:ext>
            </a:extLst>
          </p:cNvPr>
          <p:cNvGraphicFramePr>
            <a:graphicFrameLocks noGrp="1"/>
          </p:cNvGraphicFramePr>
          <p:nvPr>
            <p:ph idx="1"/>
            <p:extLst>
              <p:ext uri="{D42A27DB-BD31-4B8C-83A1-F6EECF244321}">
                <p14:modId xmlns:p14="http://schemas.microsoft.com/office/powerpoint/2010/main" val="1209803852"/>
              </p:ext>
            </p:extLst>
          </p:nvPr>
        </p:nvGraphicFramePr>
        <p:xfrm>
          <a:off x="841375" y="1335088"/>
          <a:ext cx="9088438" cy="47752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a:extLst>
              <a:ext uri="{FF2B5EF4-FFF2-40B4-BE49-F238E27FC236}">
                <a16:creationId xmlns:a16="http://schemas.microsoft.com/office/drawing/2014/main" id="{5C86D0C1-A95D-479D-A51D-EB45E53D2C96}"/>
              </a:ext>
            </a:extLst>
          </p:cNvPr>
          <p:cNvSpPr>
            <a:spLocks noGrp="1"/>
          </p:cNvSpPr>
          <p:nvPr>
            <p:ph type="body" sz="quarter" idx="12"/>
          </p:nvPr>
        </p:nvSpPr>
        <p:spPr>
          <a:xfrm>
            <a:off x="9387781" y="2450592"/>
            <a:ext cx="3063240" cy="1956816"/>
          </a:xfrm>
        </p:spPr>
        <p:txBody>
          <a:bodyPr vert="horz" lIns="91440" tIns="45720" rIns="91440" bIns="45720" rtlCol="0" anchor="t">
            <a:normAutofit/>
          </a:bodyPr>
          <a:lstStyle/>
          <a:p>
            <a:pPr algn="ctr">
              <a:spcBef>
                <a:spcPts val="1000"/>
              </a:spcBef>
            </a:pPr>
            <a:r>
              <a:rPr lang="en-US" altLang="en-US" sz="2400">
                <a:solidFill>
                  <a:srgbClr val="000000"/>
                </a:solidFill>
                <a:latin typeface="Arial"/>
                <a:ea typeface="SimSun"/>
                <a:cs typeface="Arial"/>
              </a:rPr>
              <a:t>Male-to-Female</a:t>
            </a:r>
          </a:p>
          <a:p>
            <a:pPr algn="ctr">
              <a:spcBef>
                <a:spcPts val="1000"/>
              </a:spcBef>
            </a:pPr>
            <a:r>
              <a:rPr lang="en-US" altLang="en-US">
                <a:solidFill>
                  <a:srgbClr val="000000"/>
                </a:solidFill>
                <a:latin typeface="Arial"/>
                <a:ea typeface="SimSun"/>
                <a:cs typeface="Arial"/>
              </a:rPr>
              <a:t>Rate</a:t>
            </a:r>
            <a:r>
              <a:rPr lang="en-US" altLang="en-US" sz="2400">
                <a:solidFill>
                  <a:srgbClr val="000000"/>
                </a:solidFill>
                <a:latin typeface="Arial"/>
                <a:ea typeface="SimSun"/>
                <a:cs typeface="Arial"/>
              </a:rPr>
              <a:t> Ratio</a:t>
            </a:r>
          </a:p>
          <a:p>
            <a:pPr algn="ctr">
              <a:spcBef>
                <a:spcPts val="1000"/>
              </a:spcBef>
            </a:pPr>
            <a:r>
              <a:rPr lang="en-US" altLang="en-US" sz="2400">
                <a:solidFill>
                  <a:srgbClr val="000000"/>
                </a:solidFill>
                <a:latin typeface="Arial"/>
                <a:ea typeface="SimSun"/>
                <a:cs typeface="Arial"/>
              </a:rPr>
              <a:t>2013 = 3.3 to 1</a:t>
            </a:r>
          </a:p>
          <a:p>
            <a:pPr algn="ctr">
              <a:spcBef>
                <a:spcPts val="1000"/>
              </a:spcBef>
            </a:pPr>
            <a:r>
              <a:rPr lang="en-US" altLang="en-US" sz="2400">
                <a:solidFill>
                  <a:srgbClr val="000000"/>
                </a:solidFill>
                <a:latin typeface="Arial"/>
                <a:ea typeface="SimSun"/>
                <a:cs typeface="Arial"/>
              </a:rPr>
              <a:t>2022 = 4.4 to 1</a:t>
            </a:r>
          </a:p>
          <a:p>
            <a:endParaRPr lang="en-US"/>
          </a:p>
        </p:txBody>
      </p:sp>
    </p:spTree>
    <p:extLst>
      <p:ext uri="{BB962C8B-B14F-4D97-AF65-F5344CB8AC3E}">
        <p14:creationId xmlns:p14="http://schemas.microsoft.com/office/powerpoint/2010/main" val="2758112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dirty="0">
                <a:latin typeface="Arial" panose="020B0604020202020204" pitchFamily="34" charset="0"/>
                <a:cs typeface="Arial" panose="020B0604020202020204" pitchFamily="34" charset="0"/>
              </a:rPr>
              <a:t>Adult AIDS Diagnosis Rates</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by Sex, 2013–2022, Florida</a:t>
            </a:r>
          </a:p>
        </p:txBody>
      </p:sp>
      <p:graphicFrame>
        <p:nvGraphicFramePr>
          <p:cNvPr id="8" name="Content Placeholder 7">
            <a:extLst>
              <a:ext uri="{FF2B5EF4-FFF2-40B4-BE49-F238E27FC236}">
                <a16:creationId xmlns:a16="http://schemas.microsoft.com/office/drawing/2014/main" id="{2A18901A-379B-4896-803B-8BC165C82375}"/>
              </a:ext>
            </a:extLst>
          </p:cNvPr>
          <p:cNvGraphicFramePr>
            <a:graphicFrameLocks noGrp="1"/>
          </p:cNvGraphicFramePr>
          <p:nvPr>
            <p:ph idx="1"/>
            <p:extLst>
              <p:ext uri="{D42A27DB-BD31-4B8C-83A1-F6EECF244321}">
                <p14:modId xmlns:p14="http://schemas.microsoft.com/office/powerpoint/2010/main" val="2588601072"/>
              </p:ext>
            </p:extLst>
          </p:nvPr>
        </p:nvGraphicFramePr>
        <p:xfrm>
          <a:off x="841375" y="1335088"/>
          <a:ext cx="9088438" cy="4775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E2154A80-FD6B-47E2-8E64-E102513179D8}"/>
              </a:ext>
            </a:extLst>
          </p:cNvPr>
          <p:cNvSpPr>
            <a:spLocks noGrp="1"/>
          </p:cNvSpPr>
          <p:nvPr>
            <p:ph type="body" sz="quarter" idx="12"/>
          </p:nvPr>
        </p:nvSpPr>
        <p:spPr>
          <a:xfrm>
            <a:off x="9192472" y="2450592"/>
            <a:ext cx="3063240" cy="1956816"/>
          </a:xfrm>
        </p:spPr>
        <p:txBody>
          <a:bodyPr>
            <a:normAutofit/>
          </a:bodyPr>
          <a:lstStyle/>
          <a:p>
            <a:pPr algn="ctr">
              <a:spcBef>
                <a:spcPts val="1000"/>
              </a:spcBef>
            </a:pPr>
            <a:r>
              <a:rPr lang="en-US" altLang="en-US" sz="2400">
                <a:solidFill>
                  <a:srgbClr val="000000"/>
                </a:solidFill>
                <a:ea typeface="SimSun" pitchFamily="2" charset="-122"/>
              </a:rPr>
              <a:t>Male-to-Female</a:t>
            </a:r>
          </a:p>
          <a:p>
            <a:pPr algn="ctr">
              <a:spcBef>
                <a:spcPts val="1000"/>
              </a:spcBef>
            </a:pPr>
            <a:r>
              <a:rPr lang="en-US" altLang="en-US" sz="2400">
                <a:solidFill>
                  <a:srgbClr val="000000"/>
                </a:solidFill>
                <a:ea typeface="SimSun" pitchFamily="2" charset="-122"/>
              </a:rPr>
              <a:t>Rate Ratio</a:t>
            </a:r>
          </a:p>
          <a:p>
            <a:pPr algn="ctr">
              <a:spcBef>
                <a:spcPts val="1000"/>
              </a:spcBef>
            </a:pPr>
            <a:r>
              <a:rPr lang="en-US" altLang="en-US" sz="2400">
                <a:solidFill>
                  <a:srgbClr val="000000"/>
                </a:solidFill>
                <a:ea typeface="SimSun" pitchFamily="2" charset="-122"/>
              </a:rPr>
              <a:t>2013 = 2.5 to 1</a:t>
            </a:r>
          </a:p>
          <a:p>
            <a:pPr algn="ctr">
              <a:spcBef>
                <a:spcPts val="1000"/>
              </a:spcBef>
            </a:pPr>
            <a:r>
              <a:rPr lang="en-US" altLang="en-US" sz="2400">
                <a:solidFill>
                  <a:srgbClr val="000000"/>
                </a:solidFill>
                <a:ea typeface="SimSun" pitchFamily="2" charset="-122"/>
              </a:rPr>
              <a:t>2022 = </a:t>
            </a:r>
            <a:r>
              <a:rPr lang="en-US" altLang="en-US">
                <a:solidFill>
                  <a:srgbClr val="000000"/>
                </a:solidFill>
                <a:ea typeface="SimSun" pitchFamily="2" charset="-122"/>
              </a:rPr>
              <a:t>3.0</a:t>
            </a:r>
            <a:r>
              <a:rPr lang="en-US" altLang="en-US" sz="2400">
                <a:solidFill>
                  <a:srgbClr val="000000"/>
                </a:solidFill>
                <a:ea typeface="SimSun" pitchFamily="2" charset="-122"/>
              </a:rPr>
              <a:t> to 1</a:t>
            </a:r>
          </a:p>
          <a:p>
            <a:endParaRPr lang="en-US"/>
          </a:p>
        </p:txBody>
      </p:sp>
    </p:spTree>
    <p:extLst>
      <p:ext uri="{BB962C8B-B14F-4D97-AF65-F5344CB8AC3E}">
        <p14:creationId xmlns:p14="http://schemas.microsoft.com/office/powerpoint/2010/main" val="2640928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893666C-E5E3-4C73-A610-C7FBCECC06C9}"/>
              </a:ext>
            </a:extLst>
          </p:cNvPr>
          <p:cNvGraphicFramePr>
            <a:graphicFrameLocks noGrp="1"/>
          </p:cNvGraphicFramePr>
          <p:nvPr>
            <p:ph idx="1"/>
            <p:extLst>
              <p:ext uri="{D42A27DB-BD31-4B8C-83A1-F6EECF244321}">
                <p14:modId xmlns:p14="http://schemas.microsoft.com/office/powerpoint/2010/main" val="3458709331"/>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Adult HIV Diagnosis Rates</a:t>
            </a:r>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by Race/Ethnicity, 2013–2022, Florida</a:t>
            </a:r>
          </a:p>
        </p:txBody>
      </p:sp>
    </p:spTree>
    <p:extLst>
      <p:ext uri="{BB962C8B-B14F-4D97-AF65-F5344CB8AC3E}">
        <p14:creationId xmlns:p14="http://schemas.microsoft.com/office/powerpoint/2010/main" val="2209664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826F577-4A74-42D8-996A-6549374FFFDA}"/>
              </a:ext>
            </a:extLst>
          </p:cNvPr>
          <p:cNvGraphicFramePr>
            <a:graphicFrameLocks noGrp="1"/>
          </p:cNvGraphicFramePr>
          <p:nvPr>
            <p:ph idx="1"/>
            <p:extLst>
              <p:ext uri="{D42A27DB-BD31-4B8C-83A1-F6EECF244321}">
                <p14:modId xmlns:p14="http://schemas.microsoft.com/office/powerpoint/2010/main" val="3370908453"/>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Adult Male HIV Diagnosis Rates</a:t>
            </a:r>
            <a:br>
              <a:rPr lang="en-US" alt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by Race/Ethnicity, 2013</a:t>
            </a:r>
            <a:r>
              <a:rPr lang="en-US" altLang="en-US" sz="2800" b="1">
                <a:latin typeface="Arial" panose="020B0604020202020204" pitchFamily="34" charset="0"/>
                <a:cs typeface="Arial" panose="020B0604020202020204" pitchFamily="34" charset="0"/>
              </a:rPr>
              <a:t>–</a:t>
            </a:r>
            <a:r>
              <a:rPr lang="en-US" sz="2800" b="1">
                <a:latin typeface="Arial" panose="020B0604020202020204" pitchFamily="34" charset="0"/>
                <a:cs typeface="Arial" panose="020B0604020202020204" pitchFamily="34" charset="0"/>
              </a:rPr>
              <a:t>2022, Florida</a:t>
            </a:r>
            <a:endParaRPr lang="en-US" sz="2800" b="1"/>
          </a:p>
        </p:txBody>
      </p:sp>
    </p:spTree>
    <p:extLst>
      <p:ext uri="{BB962C8B-B14F-4D97-AF65-F5344CB8AC3E}">
        <p14:creationId xmlns:p14="http://schemas.microsoft.com/office/powerpoint/2010/main" val="3521224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E0AF3B3-3566-410E-8919-ACF0AA1C03AC}"/>
              </a:ext>
            </a:extLst>
          </p:cNvPr>
          <p:cNvGraphicFramePr>
            <a:graphicFrameLocks noGrp="1"/>
          </p:cNvGraphicFramePr>
          <p:nvPr>
            <p:ph idx="1"/>
            <p:extLst>
              <p:ext uri="{D42A27DB-BD31-4B8C-83A1-F6EECF244321}">
                <p14:modId xmlns:p14="http://schemas.microsoft.com/office/powerpoint/2010/main" val="1952836756"/>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Adult Female HIV Diagnosis Rates</a:t>
            </a:r>
            <a:br>
              <a:rPr lang="en-US" alt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by Race/Ethnicity, 2013</a:t>
            </a:r>
            <a:r>
              <a:rPr lang="en-US" altLang="en-US" sz="2800" b="1">
                <a:latin typeface="Arial" panose="020B0604020202020204" pitchFamily="34" charset="0"/>
                <a:cs typeface="Arial" panose="020B0604020202020204" pitchFamily="34" charset="0"/>
              </a:rPr>
              <a:t>–</a:t>
            </a:r>
            <a:r>
              <a:rPr lang="en-US" sz="2800" b="1">
                <a:latin typeface="Arial" panose="020B0604020202020204" pitchFamily="34" charset="0"/>
                <a:cs typeface="Arial" panose="020B0604020202020204" pitchFamily="34" charset="0"/>
              </a:rPr>
              <a:t>2022, Florida</a:t>
            </a:r>
            <a:endParaRPr lang="en-US" sz="2800" b="1"/>
          </a:p>
        </p:txBody>
      </p:sp>
    </p:spTree>
    <p:extLst>
      <p:ext uri="{BB962C8B-B14F-4D97-AF65-F5344CB8AC3E}">
        <p14:creationId xmlns:p14="http://schemas.microsoft.com/office/powerpoint/2010/main" val="1205015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2800" b="1">
                <a:latin typeface="Arial" panose="020B0604020202020204" pitchFamily="34" charset="0"/>
                <a:cs typeface="Arial" panose="020B0604020202020204" pitchFamily="34" charset="0"/>
              </a:rPr>
              <a:t>HIV Diagnoses among Asians/Pacific Islanders and American Indians/Alaska Natives by Race/Ethnicity, 2022, Florida</a:t>
            </a:r>
            <a:endParaRPr lang="en-US" sz="2800" b="1"/>
          </a:p>
        </p:txBody>
      </p:sp>
      <p:graphicFrame>
        <p:nvGraphicFramePr>
          <p:cNvPr id="4" name="Chart 3">
            <a:extLst>
              <a:ext uri="{FF2B5EF4-FFF2-40B4-BE49-F238E27FC236}">
                <a16:creationId xmlns:a16="http://schemas.microsoft.com/office/drawing/2014/main" id="{E65266CF-244E-4796-8055-457613A98BE6}"/>
              </a:ext>
            </a:extLst>
          </p:cNvPr>
          <p:cNvGraphicFramePr/>
          <p:nvPr>
            <p:extLst>
              <p:ext uri="{D42A27DB-BD31-4B8C-83A1-F6EECF244321}">
                <p14:modId xmlns:p14="http://schemas.microsoft.com/office/powerpoint/2010/main" val="2833225652"/>
              </p:ext>
            </p:extLst>
          </p:nvPr>
        </p:nvGraphicFramePr>
        <p:xfrm>
          <a:off x="392768" y="1120884"/>
          <a:ext cx="5731665" cy="54173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6409CF6-E812-43C1-9D8D-1495DA62B416}"/>
              </a:ext>
            </a:extLst>
          </p:cNvPr>
          <p:cNvGraphicFramePr/>
          <p:nvPr>
            <p:extLst>
              <p:ext uri="{D42A27DB-BD31-4B8C-83A1-F6EECF244321}">
                <p14:modId xmlns:p14="http://schemas.microsoft.com/office/powerpoint/2010/main" val="3785782120"/>
              </p:ext>
            </p:extLst>
          </p:nvPr>
        </p:nvGraphicFramePr>
        <p:xfrm>
          <a:off x="5700717" y="1120884"/>
          <a:ext cx="5731665" cy="4970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242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2941E-9890-4312-B1A8-D37F689318AD}"/>
              </a:ext>
            </a:extLst>
          </p:cNvPr>
          <p:cNvSpPr>
            <a:spLocks noGrp="1"/>
          </p:cNvSpPr>
          <p:nvPr>
            <p:ph idx="1"/>
          </p:nvPr>
        </p:nvSpPr>
        <p:spPr/>
        <p:txBody>
          <a:bodyPr>
            <a:normAutofit/>
          </a:bodyPr>
          <a:lstStyle/>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b="1">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b="1">
                <a:solidFill>
                  <a:srgbClr val="000000"/>
                </a:solidFill>
                <a:latin typeface="Arial" charset="0"/>
                <a:ea typeface="SimSun" pitchFamily="2" charset="-122"/>
                <a:cs typeface="Times New Roman" pitchFamily="18" charset="0"/>
              </a:rPr>
              <a:t>PWH</a:t>
            </a:r>
            <a:r>
              <a:rPr lang="en-US" sz="3200">
                <a:solidFill>
                  <a:srgbClr val="000000"/>
                </a:solidFill>
                <a:latin typeface="Arial" charset="0"/>
                <a:ea typeface="SimSun" pitchFamily="2" charset="-122"/>
                <a:cs typeface="Times New Roman" pitchFamily="18" charset="0"/>
              </a:rPr>
              <a:t>: Persons with HIV</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b="1">
                <a:solidFill>
                  <a:srgbClr val="000000"/>
                </a:solidFill>
                <a:latin typeface="Arial" charset="0"/>
                <a:ea typeface="SimSun" pitchFamily="2" charset="-122"/>
                <a:cs typeface="Times New Roman" pitchFamily="18" charset="0"/>
              </a:rPr>
              <a:t>PWID</a:t>
            </a:r>
            <a:r>
              <a:rPr lang="en-US" sz="3200">
                <a:solidFill>
                  <a:srgbClr val="000000"/>
                </a:solidFill>
                <a:latin typeface="Arial" charset="0"/>
                <a:ea typeface="SimSun" pitchFamily="2" charset="-122"/>
                <a:cs typeface="Times New Roman" pitchFamily="18" charset="0"/>
              </a:rPr>
              <a:t>: Persons Who Inject Drugs</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b="1">
                <a:solidFill>
                  <a:srgbClr val="000000"/>
                </a:solidFill>
                <a:latin typeface="Arial" charset="0"/>
                <a:ea typeface="SimSun" pitchFamily="2" charset="-122"/>
                <a:cs typeface="Times New Roman" pitchFamily="18" charset="0"/>
              </a:rPr>
              <a:t>STI</a:t>
            </a:r>
            <a:r>
              <a:rPr lang="en-US" sz="3200">
                <a:solidFill>
                  <a:srgbClr val="000000"/>
                </a:solidFill>
                <a:latin typeface="Arial" charset="0"/>
                <a:ea typeface="SimSun" pitchFamily="2" charset="-122"/>
                <a:cs typeface="Times New Roman" pitchFamily="18" charset="0"/>
              </a:rPr>
              <a:t>: Sexually Transmitted Infection</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b="1">
                <a:solidFill>
                  <a:srgbClr val="000000"/>
                </a:solidFill>
                <a:latin typeface="Arial" charset="0"/>
                <a:ea typeface="SimSun" pitchFamily="2" charset="-122"/>
                <a:cs typeface="Times New Roman" pitchFamily="18" charset="0"/>
              </a:rPr>
              <a:t>TB</a:t>
            </a:r>
            <a:r>
              <a:rPr lang="en-US" sz="3200">
                <a:solidFill>
                  <a:srgbClr val="000000"/>
                </a:solidFill>
                <a:latin typeface="Arial" charset="0"/>
                <a:ea typeface="SimSun" pitchFamily="2" charset="-122"/>
                <a:cs typeface="Times New Roman" pitchFamily="18" charset="0"/>
              </a:rPr>
              <a:t>: Tuberculosis</a:t>
            </a: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3200">
              <a:solidFill>
                <a:srgbClr val="000000"/>
              </a:solidFill>
              <a:latin typeface="Arial" charset="0"/>
              <a:ea typeface="SimSun" pitchFamily="2" charset="-122"/>
              <a:cs typeface="Times New Roman" pitchFamily="18" charset="0"/>
            </a:endParaRPr>
          </a:p>
          <a:p>
            <a:pPr marL="341313" lvl="0" indent="-341313">
              <a:lnSpc>
                <a:spcPct val="8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200" b="1">
                <a:solidFill>
                  <a:srgbClr val="000000"/>
                </a:solidFill>
                <a:latin typeface="Arial" charset="0"/>
                <a:ea typeface="SimSun" pitchFamily="2" charset="-122"/>
                <a:cs typeface="Times New Roman" pitchFamily="18" charset="0"/>
              </a:rPr>
              <a:t>VL</a:t>
            </a:r>
            <a:r>
              <a:rPr lang="en-US" sz="3200">
                <a:solidFill>
                  <a:srgbClr val="000000"/>
                </a:solidFill>
                <a:latin typeface="Arial" charset="0"/>
                <a:ea typeface="SimSun" pitchFamily="2" charset="-122"/>
                <a:cs typeface="Times New Roman" pitchFamily="18" charset="0"/>
              </a:rPr>
              <a:t>: Viral Load</a:t>
            </a:r>
          </a:p>
        </p:txBody>
      </p:sp>
      <p:sp>
        <p:nvSpPr>
          <p:cNvPr id="2" name="Title 1">
            <a:extLst>
              <a:ext uri="{FF2B5EF4-FFF2-40B4-BE49-F238E27FC236}">
                <a16:creationId xmlns:a16="http://schemas.microsoft.com/office/drawing/2014/main" id="{D4A47F29-488F-4104-A376-98DCC59AFC08}"/>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Acronyms, continued</a:t>
            </a:r>
            <a:endParaRPr lang="en-US" sz="4000" b="1"/>
          </a:p>
        </p:txBody>
      </p:sp>
    </p:spTree>
    <p:extLst>
      <p:ext uri="{BB962C8B-B14F-4D97-AF65-F5344CB8AC3E}">
        <p14:creationId xmlns:p14="http://schemas.microsoft.com/office/powerpoint/2010/main" val="3894121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FD95261-D465-4088-8EA5-FD85373CCF0A}"/>
              </a:ext>
            </a:extLst>
          </p:cNvPr>
          <p:cNvGraphicFramePr>
            <a:graphicFrameLocks noGrp="1"/>
          </p:cNvGraphicFramePr>
          <p:nvPr>
            <p:ph idx="1"/>
            <p:extLst>
              <p:ext uri="{D42A27DB-BD31-4B8C-83A1-F6EECF244321}">
                <p14:modId xmlns:p14="http://schemas.microsoft.com/office/powerpoint/2010/main" val="3759371666"/>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Adult HIV Diagnoses among Asians/Pacific Islanders and American Indians/Alaska Natives, 1982–2022, Florida</a:t>
            </a:r>
          </a:p>
        </p:txBody>
      </p:sp>
    </p:spTree>
    <p:extLst>
      <p:ext uri="{BB962C8B-B14F-4D97-AF65-F5344CB8AC3E}">
        <p14:creationId xmlns:p14="http://schemas.microsoft.com/office/powerpoint/2010/main" val="135604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119FEF3-A58E-4357-BDAA-9C6DC92B77D9}"/>
              </a:ext>
            </a:extLst>
          </p:cNvPr>
          <p:cNvGraphicFramePr>
            <a:graphicFrameLocks noGrp="1"/>
          </p:cNvGraphicFramePr>
          <p:nvPr>
            <p:ph idx="1"/>
            <p:extLst>
              <p:ext uri="{D42A27DB-BD31-4B8C-83A1-F6EECF244321}">
                <p14:modId xmlns:p14="http://schemas.microsoft.com/office/powerpoint/2010/main" val="3123980920"/>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Adult HIV Diagnoses </a:t>
            </a:r>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by Age at Diagnosis, 2013–2022, Florida</a:t>
            </a:r>
          </a:p>
        </p:txBody>
      </p:sp>
    </p:spTree>
    <p:extLst>
      <p:ext uri="{BB962C8B-B14F-4D97-AF65-F5344CB8AC3E}">
        <p14:creationId xmlns:p14="http://schemas.microsoft.com/office/powerpoint/2010/main" val="2014293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6EBB702-74B2-4D55-8020-7EB2D189CC4E}"/>
              </a:ext>
            </a:extLst>
          </p:cNvPr>
          <p:cNvGraphicFramePr>
            <a:graphicFrameLocks noGrp="1"/>
          </p:cNvGraphicFramePr>
          <p:nvPr>
            <p:ph idx="1"/>
            <p:extLst>
              <p:ext uri="{D42A27DB-BD31-4B8C-83A1-F6EECF244321}">
                <p14:modId xmlns:p14="http://schemas.microsoft.com/office/powerpoint/2010/main" val="2798859802"/>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spcBef>
                <a:spcPts val="100"/>
              </a:spcBef>
            </a:pPr>
            <a:r>
              <a:rPr lang="en-US" altLang="en-US" sz="2800" b="1">
                <a:latin typeface="Arial" charset="0"/>
                <a:ea typeface="SimSun" pitchFamily="2" charset="-122"/>
              </a:rPr>
              <a:t>Adult Male HIV Diagnoses </a:t>
            </a:r>
            <a:br>
              <a:rPr lang="en-US" altLang="en-US" sz="2800" b="1">
                <a:latin typeface="Arial" charset="0"/>
                <a:ea typeface="SimSun" pitchFamily="2" charset="-122"/>
              </a:rPr>
            </a:br>
            <a:r>
              <a:rPr lang="en-US" altLang="en-US" sz="2800" b="1">
                <a:latin typeface="Arial" charset="0"/>
                <a:ea typeface="SimSun" pitchFamily="2" charset="-122"/>
              </a:rPr>
              <a:t>by Mode of Exposure, 2013–2022, Florida</a:t>
            </a:r>
          </a:p>
        </p:txBody>
      </p:sp>
    </p:spTree>
    <p:extLst>
      <p:ext uri="{BB962C8B-B14F-4D97-AF65-F5344CB8AC3E}">
        <p14:creationId xmlns:p14="http://schemas.microsoft.com/office/powerpoint/2010/main" val="1483311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4B5C27-0BE2-4AB6-A09F-FF2266E098DE}"/>
              </a:ext>
            </a:extLst>
          </p:cNvPr>
          <p:cNvGraphicFramePr>
            <a:graphicFrameLocks noGrp="1"/>
          </p:cNvGraphicFramePr>
          <p:nvPr>
            <p:ph idx="1"/>
            <p:extLst>
              <p:ext uri="{D42A27DB-BD31-4B8C-83A1-F6EECF244321}">
                <p14:modId xmlns:p14="http://schemas.microsoft.com/office/powerpoint/2010/main" val="3604001983"/>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spcBef>
                <a:spcPts val="100"/>
              </a:spcBef>
            </a:pPr>
            <a:r>
              <a:rPr lang="en-US" altLang="en-US" sz="2800" b="1">
                <a:latin typeface="Arial" charset="0"/>
                <a:cs typeface="Times New Roman" pitchFamily="18" charset="0"/>
              </a:rPr>
              <a:t>Adult Female HIV Diagnoses </a:t>
            </a:r>
            <a:br>
              <a:rPr lang="en-US" altLang="en-US" sz="2800" b="1">
                <a:latin typeface="Arial" charset="0"/>
                <a:cs typeface="Times New Roman" pitchFamily="18" charset="0"/>
              </a:rPr>
            </a:br>
            <a:r>
              <a:rPr lang="en-US" altLang="en-US" sz="2800" b="1">
                <a:latin typeface="Arial" charset="0"/>
                <a:cs typeface="Times New Roman" pitchFamily="18" charset="0"/>
              </a:rPr>
              <a:t>by Mode of Exposure, 2013–2022, Florida</a:t>
            </a:r>
          </a:p>
        </p:txBody>
      </p:sp>
    </p:spTree>
    <p:extLst>
      <p:ext uri="{BB962C8B-B14F-4D97-AF65-F5344CB8AC3E}">
        <p14:creationId xmlns:p14="http://schemas.microsoft.com/office/powerpoint/2010/main" val="3232171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CFD66E-4309-49F5-B9AD-3FD53C2F2A67}"/>
              </a:ext>
            </a:extLst>
          </p:cNvPr>
          <p:cNvSpPr>
            <a:spLocks noGrp="1"/>
          </p:cNvSpPr>
          <p:nvPr>
            <p:ph type="title" idx="4294967295"/>
          </p:nvPr>
        </p:nvSpPr>
        <p:spPr>
          <a:xfrm>
            <a:off x="1817662" y="3013756"/>
            <a:ext cx="8247063" cy="1060450"/>
          </a:xfrm>
        </p:spPr>
        <p:txBody>
          <a:bodyPr>
            <a:noAutofit/>
          </a:bodyPr>
          <a:lstStyle/>
          <a:p>
            <a:pPr algn="ctr"/>
            <a:r>
              <a:rPr lang="en-US" sz="4000" b="1">
                <a:solidFill>
                  <a:srgbClr val="00A0AF"/>
                </a:solidFill>
                <a:latin typeface="Arial" panose="020B0604020202020204" pitchFamily="34" charset="0"/>
                <a:cs typeface="Arial" panose="020B0604020202020204" pitchFamily="34" charset="0"/>
              </a:rPr>
              <a:t>Demographics of People Diagnosed with HIV in Florida</a:t>
            </a:r>
            <a:endParaRPr lang="en-US" sz="4000" b="1">
              <a:solidFill>
                <a:srgbClr val="00A0AF"/>
              </a:solidFill>
            </a:endParaRPr>
          </a:p>
        </p:txBody>
      </p:sp>
      <p:grpSp>
        <p:nvGrpSpPr>
          <p:cNvPr id="87" name="Group 86">
            <a:extLst>
              <a:ext uri="{FF2B5EF4-FFF2-40B4-BE49-F238E27FC236}">
                <a16:creationId xmlns:a16="http://schemas.microsoft.com/office/drawing/2014/main" id="{E366FB84-22F6-4B07-9EB1-2708E2C985E7}"/>
              </a:ext>
            </a:extLst>
          </p:cNvPr>
          <p:cNvGrpSpPr/>
          <p:nvPr/>
        </p:nvGrpSpPr>
        <p:grpSpPr>
          <a:xfrm>
            <a:off x="8197173" y="850257"/>
            <a:ext cx="3149975" cy="2689185"/>
            <a:chOff x="6091315" y="1613768"/>
            <a:chExt cx="4395018" cy="3752107"/>
          </a:xfrm>
        </p:grpSpPr>
        <p:grpSp>
          <p:nvGrpSpPr>
            <p:cNvPr id="172" name="Group 171">
              <a:extLst>
                <a:ext uri="{FF2B5EF4-FFF2-40B4-BE49-F238E27FC236}">
                  <a16:creationId xmlns:a16="http://schemas.microsoft.com/office/drawing/2014/main" id="{1AC5DD56-494B-40C8-8D8C-BB42D4524E3F}"/>
                </a:ext>
              </a:extLst>
            </p:cNvPr>
            <p:cNvGrpSpPr>
              <a:grpSpLocks/>
            </p:cNvGrpSpPr>
            <p:nvPr/>
          </p:nvGrpSpPr>
          <p:grpSpPr bwMode="auto">
            <a:xfrm>
              <a:off x="6091315" y="1613768"/>
              <a:ext cx="4395018" cy="3752107"/>
              <a:chOff x="177" y="912"/>
              <a:chExt cx="3047" cy="3187"/>
            </a:xfrm>
          </p:grpSpPr>
          <p:sp>
            <p:nvSpPr>
              <p:cNvPr id="174" name="Freeform 3">
                <a:extLst>
                  <a:ext uri="{FF2B5EF4-FFF2-40B4-BE49-F238E27FC236}">
                    <a16:creationId xmlns:a16="http://schemas.microsoft.com/office/drawing/2014/main" id="{B934F594-051E-4157-BEF5-48A32DEEBB3C}"/>
                  </a:ext>
                </a:extLst>
              </p:cNvPr>
              <p:cNvSpPr>
                <a:spLocks noChangeArrowheads="1"/>
              </p:cNvSpPr>
              <p:nvPr/>
            </p:nvSpPr>
            <p:spPr bwMode="auto">
              <a:xfrm>
                <a:off x="2173" y="2307"/>
                <a:ext cx="240" cy="260"/>
              </a:xfrm>
              <a:custGeom>
                <a:avLst/>
                <a:gdLst>
                  <a:gd name="T0" fmla="*/ 60 w 273"/>
                  <a:gd name="T1" fmla="*/ 50 h 272"/>
                  <a:gd name="T2" fmla="*/ 10 w 273"/>
                  <a:gd name="T3" fmla="*/ 50 h 272"/>
                  <a:gd name="T4" fmla="*/ 25 w 273"/>
                  <a:gd name="T5" fmla="*/ 33 h 272"/>
                  <a:gd name="T6" fmla="*/ 25 w 273"/>
                  <a:gd name="T7" fmla="*/ 29 h 272"/>
                  <a:gd name="T8" fmla="*/ 17 w 273"/>
                  <a:gd name="T9" fmla="*/ 24 h 272"/>
                  <a:gd name="T10" fmla="*/ 18 w 273"/>
                  <a:gd name="T11" fmla="*/ 33 h 272"/>
                  <a:gd name="T12" fmla="*/ 11 w 273"/>
                  <a:gd name="T13" fmla="*/ 32 h 272"/>
                  <a:gd name="T14" fmla="*/ 10 w 273"/>
                  <a:gd name="T15" fmla="*/ 32 h 272"/>
                  <a:gd name="T16" fmla="*/ 11 w 273"/>
                  <a:gd name="T17" fmla="*/ 22 h 272"/>
                  <a:gd name="T18" fmla="*/ 4 w 273"/>
                  <a:gd name="T19" fmla="*/ 21 h 272"/>
                  <a:gd name="T20" fmla="*/ 0 w 273"/>
                  <a:gd name="T21" fmla="*/ 0 h 272"/>
                  <a:gd name="T22" fmla="*/ 55 w 273"/>
                  <a:gd name="T23" fmla="*/ 1 h 272"/>
                  <a:gd name="T24" fmla="*/ 60 w 273"/>
                  <a:gd name="T25" fmla="*/ 1 h 272"/>
                  <a:gd name="T26" fmla="*/ 60 w 273"/>
                  <a:gd name="T27" fmla="*/ 50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3"/>
                  <a:gd name="T43" fmla="*/ 0 h 272"/>
                  <a:gd name="T44" fmla="*/ 273 w 273"/>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3" h="272">
                    <a:moveTo>
                      <a:pt x="273" y="272"/>
                    </a:moveTo>
                    <a:lnTo>
                      <a:pt x="45" y="272"/>
                    </a:lnTo>
                    <a:lnTo>
                      <a:pt x="114" y="186"/>
                    </a:lnTo>
                    <a:lnTo>
                      <a:pt x="113" y="149"/>
                    </a:lnTo>
                    <a:lnTo>
                      <a:pt x="80" y="126"/>
                    </a:lnTo>
                    <a:lnTo>
                      <a:pt x="82" y="182"/>
                    </a:lnTo>
                    <a:lnTo>
                      <a:pt x="54" y="175"/>
                    </a:lnTo>
                    <a:lnTo>
                      <a:pt x="44" y="168"/>
                    </a:lnTo>
                    <a:lnTo>
                      <a:pt x="50" y="113"/>
                    </a:lnTo>
                    <a:lnTo>
                      <a:pt x="2" y="107"/>
                    </a:lnTo>
                    <a:lnTo>
                      <a:pt x="0" y="0"/>
                    </a:lnTo>
                    <a:lnTo>
                      <a:pt x="249" y="1"/>
                    </a:lnTo>
                    <a:lnTo>
                      <a:pt x="272" y="1"/>
                    </a:lnTo>
                    <a:lnTo>
                      <a:pt x="273" y="2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4">
                <a:extLst>
                  <a:ext uri="{FF2B5EF4-FFF2-40B4-BE49-F238E27FC236}">
                    <a16:creationId xmlns:a16="http://schemas.microsoft.com/office/drawing/2014/main" id="{894D2BED-FD84-4AF1-A08C-AA75BF2845AB}"/>
                  </a:ext>
                </a:extLst>
              </p:cNvPr>
              <p:cNvSpPr>
                <a:spLocks noChangeArrowheads="1"/>
              </p:cNvSpPr>
              <p:nvPr/>
            </p:nvSpPr>
            <p:spPr bwMode="auto">
              <a:xfrm>
                <a:off x="2964" y="2610"/>
                <a:ext cx="192" cy="175"/>
              </a:xfrm>
              <a:custGeom>
                <a:avLst/>
                <a:gdLst>
                  <a:gd name="T0" fmla="*/ 44 w 219"/>
                  <a:gd name="T1" fmla="*/ 36 h 182"/>
                  <a:gd name="T2" fmla="*/ 35 w 219"/>
                  <a:gd name="T3" fmla="*/ 35 h 182"/>
                  <a:gd name="T4" fmla="*/ 35 w 219"/>
                  <a:gd name="T5" fmla="*/ 43 h 182"/>
                  <a:gd name="T6" fmla="*/ 1 w 219"/>
                  <a:gd name="T7" fmla="*/ 43 h 182"/>
                  <a:gd name="T8" fmla="*/ 0 w 219"/>
                  <a:gd name="T9" fmla="*/ 0 h 182"/>
                  <a:gd name="T10" fmla="*/ 32 w 219"/>
                  <a:gd name="T11" fmla="*/ 1 h 182"/>
                  <a:gd name="T12" fmla="*/ 44 w 219"/>
                  <a:gd name="T13" fmla="*/ 36 h 182"/>
                  <a:gd name="T14" fmla="*/ 0 60000 65536"/>
                  <a:gd name="T15" fmla="*/ 0 60000 65536"/>
                  <a:gd name="T16" fmla="*/ 0 60000 65536"/>
                  <a:gd name="T17" fmla="*/ 0 60000 65536"/>
                  <a:gd name="T18" fmla="*/ 0 60000 65536"/>
                  <a:gd name="T19" fmla="*/ 0 60000 65536"/>
                  <a:gd name="T20" fmla="*/ 0 60000 65536"/>
                  <a:gd name="T21" fmla="*/ 0 w 219"/>
                  <a:gd name="T22" fmla="*/ 0 h 182"/>
                  <a:gd name="T23" fmla="*/ 219 w 21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2">
                    <a:moveTo>
                      <a:pt x="219" y="153"/>
                    </a:moveTo>
                    <a:lnTo>
                      <a:pt x="180" y="152"/>
                    </a:lnTo>
                    <a:lnTo>
                      <a:pt x="180" y="182"/>
                    </a:lnTo>
                    <a:lnTo>
                      <a:pt x="1" y="182"/>
                    </a:lnTo>
                    <a:lnTo>
                      <a:pt x="0" y="0"/>
                    </a:lnTo>
                    <a:lnTo>
                      <a:pt x="163" y="1"/>
                    </a:lnTo>
                    <a:lnTo>
                      <a:pt x="219" y="15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5">
                <a:extLst>
                  <a:ext uri="{FF2B5EF4-FFF2-40B4-BE49-F238E27FC236}">
                    <a16:creationId xmlns:a16="http://schemas.microsoft.com/office/drawing/2014/main" id="{36990F93-E6E1-4B2A-9E90-2B446CE215E7}"/>
                  </a:ext>
                </a:extLst>
              </p:cNvPr>
              <p:cNvSpPr>
                <a:spLocks noChangeArrowheads="1"/>
              </p:cNvSpPr>
              <p:nvPr/>
            </p:nvSpPr>
            <p:spPr bwMode="auto">
              <a:xfrm>
                <a:off x="2882" y="2901"/>
                <a:ext cx="342" cy="320"/>
              </a:xfrm>
              <a:custGeom>
                <a:avLst/>
                <a:gdLst>
                  <a:gd name="T0" fmla="*/ 82 w 389"/>
                  <a:gd name="T1" fmla="*/ 59 h 335"/>
                  <a:gd name="T2" fmla="*/ 1 w 389"/>
                  <a:gd name="T3" fmla="*/ 58 h 335"/>
                  <a:gd name="T4" fmla="*/ 0 w 389"/>
                  <a:gd name="T5" fmla="*/ 21 h 335"/>
                  <a:gd name="T6" fmla="*/ 7 w 389"/>
                  <a:gd name="T7" fmla="*/ 26 h 335"/>
                  <a:gd name="T8" fmla="*/ 16 w 389"/>
                  <a:gd name="T9" fmla="*/ 26 h 335"/>
                  <a:gd name="T10" fmla="*/ 19 w 389"/>
                  <a:gd name="T11" fmla="*/ 21 h 335"/>
                  <a:gd name="T12" fmla="*/ 18 w 389"/>
                  <a:gd name="T13" fmla="*/ 16 h 335"/>
                  <a:gd name="T14" fmla="*/ 27 w 389"/>
                  <a:gd name="T15" fmla="*/ 11 h 335"/>
                  <a:gd name="T16" fmla="*/ 27 w 389"/>
                  <a:gd name="T17" fmla="*/ 6 h 335"/>
                  <a:gd name="T18" fmla="*/ 82 w 389"/>
                  <a:gd name="T19" fmla="*/ 0 h 335"/>
                  <a:gd name="T20" fmla="*/ 86 w 389"/>
                  <a:gd name="T21" fmla="*/ 20 h 335"/>
                  <a:gd name="T22" fmla="*/ 82 w 389"/>
                  <a:gd name="T23" fmla="*/ 59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9"/>
                  <a:gd name="T37" fmla="*/ 0 h 335"/>
                  <a:gd name="T38" fmla="*/ 389 w 389"/>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9" h="335">
                    <a:moveTo>
                      <a:pt x="369" y="335"/>
                    </a:moveTo>
                    <a:lnTo>
                      <a:pt x="1" y="328"/>
                    </a:lnTo>
                    <a:lnTo>
                      <a:pt x="0" y="115"/>
                    </a:lnTo>
                    <a:lnTo>
                      <a:pt x="29" y="138"/>
                    </a:lnTo>
                    <a:lnTo>
                      <a:pt x="73" y="140"/>
                    </a:lnTo>
                    <a:lnTo>
                      <a:pt x="89" y="110"/>
                    </a:lnTo>
                    <a:lnTo>
                      <a:pt x="83" y="84"/>
                    </a:lnTo>
                    <a:lnTo>
                      <a:pt x="122" y="38"/>
                    </a:lnTo>
                    <a:lnTo>
                      <a:pt x="123" y="6"/>
                    </a:lnTo>
                    <a:lnTo>
                      <a:pt x="367" y="0"/>
                    </a:lnTo>
                    <a:lnTo>
                      <a:pt x="389" y="101"/>
                    </a:lnTo>
                    <a:lnTo>
                      <a:pt x="369" y="3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6">
                <a:extLst>
                  <a:ext uri="{FF2B5EF4-FFF2-40B4-BE49-F238E27FC236}">
                    <a16:creationId xmlns:a16="http://schemas.microsoft.com/office/drawing/2014/main" id="{ABA044F5-C573-49E1-96E6-AD655561FB3A}"/>
                  </a:ext>
                </a:extLst>
              </p:cNvPr>
              <p:cNvSpPr>
                <a:spLocks noChangeArrowheads="1"/>
              </p:cNvSpPr>
              <p:nvPr/>
            </p:nvSpPr>
            <p:spPr bwMode="auto">
              <a:xfrm>
                <a:off x="2883" y="3214"/>
                <a:ext cx="323" cy="187"/>
              </a:xfrm>
              <a:custGeom>
                <a:avLst/>
                <a:gdLst>
                  <a:gd name="T0" fmla="*/ 73 w 368"/>
                  <a:gd name="T1" fmla="*/ 38 h 195"/>
                  <a:gd name="T2" fmla="*/ 19 w 368"/>
                  <a:gd name="T3" fmla="*/ 42 h 195"/>
                  <a:gd name="T4" fmla="*/ 19 w 368"/>
                  <a:gd name="T5" fmla="*/ 38 h 195"/>
                  <a:gd name="T6" fmla="*/ 4 w 368"/>
                  <a:gd name="T7" fmla="*/ 38 h 195"/>
                  <a:gd name="T8" fmla="*/ 1 w 368"/>
                  <a:gd name="T9" fmla="*/ 12 h 195"/>
                  <a:gd name="T10" fmla="*/ 0 w 368"/>
                  <a:gd name="T11" fmla="*/ 0 h 195"/>
                  <a:gd name="T12" fmla="*/ 76 w 368"/>
                  <a:gd name="T13" fmla="*/ 7 h 195"/>
                  <a:gd name="T14" fmla="*/ 73 w 368"/>
                  <a:gd name="T15" fmla="*/ 38 h 195"/>
                  <a:gd name="T16" fmla="*/ 0 60000 65536"/>
                  <a:gd name="T17" fmla="*/ 0 60000 65536"/>
                  <a:gd name="T18" fmla="*/ 0 60000 65536"/>
                  <a:gd name="T19" fmla="*/ 0 60000 65536"/>
                  <a:gd name="T20" fmla="*/ 0 60000 65536"/>
                  <a:gd name="T21" fmla="*/ 0 60000 65536"/>
                  <a:gd name="T22" fmla="*/ 0 60000 65536"/>
                  <a:gd name="T23" fmla="*/ 0 60000 65536"/>
                  <a:gd name="T24" fmla="*/ 0 w 368"/>
                  <a:gd name="T25" fmla="*/ 0 h 195"/>
                  <a:gd name="T26" fmla="*/ 368 w 368"/>
                  <a:gd name="T27" fmla="*/ 195 h 1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8" h="195">
                    <a:moveTo>
                      <a:pt x="348" y="185"/>
                    </a:moveTo>
                    <a:lnTo>
                      <a:pt x="92" y="195"/>
                    </a:lnTo>
                    <a:lnTo>
                      <a:pt x="92" y="184"/>
                    </a:lnTo>
                    <a:lnTo>
                      <a:pt x="4" y="183"/>
                    </a:lnTo>
                    <a:lnTo>
                      <a:pt x="1" y="39"/>
                    </a:lnTo>
                    <a:lnTo>
                      <a:pt x="0" y="0"/>
                    </a:lnTo>
                    <a:lnTo>
                      <a:pt x="368" y="7"/>
                    </a:lnTo>
                    <a:lnTo>
                      <a:pt x="348" y="18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7">
                <a:extLst>
                  <a:ext uri="{FF2B5EF4-FFF2-40B4-BE49-F238E27FC236}">
                    <a16:creationId xmlns:a16="http://schemas.microsoft.com/office/drawing/2014/main" id="{F4DDA16E-45D7-43A7-A98D-2B7296A33174}"/>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58 w 344"/>
                  <a:gd name="T57" fmla="*/ 54 h 433"/>
                  <a:gd name="T58" fmla="*/ 64 w 344"/>
                  <a:gd name="T59" fmla="*/ 49 h 433"/>
                  <a:gd name="T60" fmla="*/ 60 w 344"/>
                  <a:gd name="T61" fmla="*/ 54 h 433"/>
                  <a:gd name="T62" fmla="*/ 58 w 344"/>
                  <a:gd name="T63" fmla="*/ 54 h 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4"/>
                  <a:gd name="T97" fmla="*/ 0 h 433"/>
                  <a:gd name="T98" fmla="*/ 344 w 344"/>
                  <a:gd name="T99" fmla="*/ 433 h 4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close/>
                    <a:moveTo>
                      <a:pt x="278" y="323"/>
                    </a:moveTo>
                    <a:lnTo>
                      <a:pt x="303" y="290"/>
                    </a:lnTo>
                    <a:lnTo>
                      <a:pt x="284" y="329"/>
                    </a:lnTo>
                    <a:lnTo>
                      <a:pt x="278" y="323"/>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8">
                <a:extLst>
                  <a:ext uri="{FF2B5EF4-FFF2-40B4-BE49-F238E27FC236}">
                    <a16:creationId xmlns:a16="http://schemas.microsoft.com/office/drawing/2014/main" id="{5EF8F76E-BF5B-4099-AD90-E2AD1B1D995C}"/>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4"/>
                  <a:gd name="T85" fmla="*/ 0 h 433"/>
                  <a:gd name="T86" fmla="*/ 344 w 344"/>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9">
                <a:extLst>
                  <a:ext uri="{FF2B5EF4-FFF2-40B4-BE49-F238E27FC236}">
                    <a16:creationId xmlns:a16="http://schemas.microsoft.com/office/drawing/2014/main" id="{2578F72C-D9C5-4318-9EAC-E9A146861FFF}"/>
                  </a:ext>
                </a:extLst>
              </p:cNvPr>
              <p:cNvSpPr>
                <a:spLocks noChangeArrowheads="1"/>
              </p:cNvSpPr>
              <p:nvPr/>
            </p:nvSpPr>
            <p:spPr bwMode="auto">
              <a:xfrm>
                <a:off x="3131" y="3667"/>
                <a:ext cx="22" cy="38"/>
              </a:xfrm>
              <a:custGeom>
                <a:avLst/>
                <a:gdLst>
                  <a:gd name="T0" fmla="*/ 0 w 25"/>
                  <a:gd name="T1" fmla="*/ 19 h 39"/>
                  <a:gd name="T2" fmla="*/ 5 w 25"/>
                  <a:gd name="T3" fmla="*/ 0 h 39"/>
                  <a:gd name="T4" fmla="*/ 4 w 25"/>
                  <a:gd name="T5" fmla="*/ 19 h 39"/>
                  <a:gd name="T6" fmla="*/ 0 w 25"/>
                  <a:gd name="T7" fmla="*/ 19 h 39"/>
                  <a:gd name="T8" fmla="*/ 0 60000 65536"/>
                  <a:gd name="T9" fmla="*/ 0 60000 65536"/>
                  <a:gd name="T10" fmla="*/ 0 60000 65536"/>
                  <a:gd name="T11" fmla="*/ 0 60000 65536"/>
                  <a:gd name="T12" fmla="*/ 0 w 25"/>
                  <a:gd name="T13" fmla="*/ 0 h 39"/>
                  <a:gd name="T14" fmla="*/ 25 w 25"/>
                  <a:gd name="T15" fmla="*/ 39 h 39"/>
                </a:gdLst>
                <a:ahLst/>
                <a:cxnLst>
                  <a:cxn ang="T8">
                    <a:pos x="T0" y="T1"/>
                  </a:cxn>
                  <a:cxn ang="T9">
                    <a:pos x="T2" y="T3"/>
                  </a:cxn>
                  <a:cxn ang="T10">
                    <a:pos x="T4" y="T5"/>
                  </a:cxn>
                  <a:cxn ang="T11">
                    <a:pos x="T6" y="T7"/>
                  </a:cxn>
                </a:cxnLst>
                <a:rect l="T12" t="T13" r="T14" b="T15"/>
                <a:pathLst>
                  <a:path w="25" h="39">
                    <a:moveTo>
                      <a:pt x="0" y="33"/>
                    </a:moveTo>
                    <a:lnTo>
                      <a:pt x="25" y="0"/>
                    </a:lnTo>
                    <a:lnTo>
                      <a:pt x="6" y="39"/>
                    </a:lnTo>
                    <a:lnTo>
                      <a:pt x="0" y="33"/>
                    </a:lnTo>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10">
                <a:extLst>
                  <a:ext uri="{FF2B5EF4-FFF2-40B4-BE49-F238E27FC236}">
                    <a16:creationId xmlns:a16="http://schemas.microsoft.com/office/drawing/2014/main" id="{924F0C19-122B-4E88-8B3F-23D0A5A00445}"/>
                  </a:ext>
                </a:extLst>
              </p:cNvPr>
              <p:cNvSpPr>
                <a:spLocks noChangeArrowheads="1"/>
              </p:cNvSpPr>
              <p:nvPr/>
            </p:nvSpPr>
            <p:spPr bwMode="auto">
              <a:xfrm>
                <a:off x="2509" y="3476"/>
                <a:ext cx="627" cy="623"/>
              </a:xfrm>
              <a:custGeom>
                <a:avLst/>
                <a:gdLst>
                  <a:gd name="T0" fmla="*/ 98 w 713"/>
                  <a:gd name="T1" fmla="*/ 63 h 651"/>
                  <a:gd name="T2" fmla="*/ 92 w 713"/>
                  <a:gd name="T3" fmla="*/ 66 h 651"/>
                  <a:gd name="T4" fmla="*/ 74 w 713"/>
                  <a:gd name="T5" fmla="*/ 69 h 651"/>
                  <a:gd name="T6" fmla="*/ 68 w 713"/>
                  <a:gd name="T7" fmla="*/ 65 h 651"/>
                  <a:gd name="T8" fmla="*/ 66 w 713"/>
                  <a:gd name="T9" fmla="*/ 55 h 651"/>
                  <a:gd name="T10" fmla="*/ 67 w 713"/>
                  <a:gd name="T11" fmla="*/ 49 h 651"/>
                  <a:gd name="T12" fmla="*/ 71 w 713"/>
                  <a:gd name="T13" fmla="*/ 45 h 651"/>
                  <a:gd name="T14" fmla="*/ 68 w 713"/>
                  <a:gd name="T15" fmla="*/ 42 h 651"/>
                  <a:gd name="T16" fmla="*/ 66 w 713"/>
                  <a:gd name="T17" fmla="*/ 33 h 651"/>
                  <a:gd name="T18" fmla="*/ 61 w 713"/>
                  <a:gd name="T19" fmla="*/ 30 h 651"/>
                  <a:gd name="T20" fmla="*/ 61 w 713"/>
                  <a:gd name="T21" fmla="*/ 27 h 651"/>
                  <a:gd name="T22" fmla="*/ 57 w 713"/>
                  <a:gd name="T23" fmla="*/ 20 h 651"/>
                  <a:gd name="T24" fmla="*/ 55 w 713"/>
                  <a:gd name="T25" fmla="*/ 20 h 651"/>
                  <a:gd name="T26" fmla="*/ 53 w 713"/>
                  <a:gd name="T27" fmla="*/ 11 h 651"/>
                  <a:gd name="T28" fmla="*/ 51 w 713"/>
                  <a:gd name="T29" fmla="*/ 11 h 651"/>
                  <a:gd name="T30" fmla="*/ 47 w 713"/>
                  <a:gd name="T31" fmla="*/ 11 h 651"/>
                  <a:gd name="T32" fmla="*/ 44 w 713"/>
                  <a:gd name="T33" fmla="*/ 11 h 651"/>
                  <a:gd name="T34" fmla="*/ 35 w 713"/>
                  <a:gd name="T35" fmla="*/ 1 h 651"/>
                  <a:gd name="T36" fmla="*/ 96 w 713"/>
                  <a:gd name="T37" fmla="*/ 0 h 651"/>
                  <a:gd name="T38" fmla="*/ 97 w 713"/>
                  <a:gd name="T39" fmla="*/ 45 h 651"/>
                  <a:gd name="T40" fmla="*/ 98 w 713"/>
                  <a:gd name="T41" fmla="*/ 63 h 651"/>
                  <a:gd name="T42" fmla="*/ 35 w 713"/>
                  <a:gd name="T43" fmla="*/ 98 h 651"/>
                  <a:gd name="T44" fmla="*/ 36 w 713"/>
                  <a:gd name="T45" fmla="*/ 102 h 651"/>
                  <a:gd name="T46" fmla="*/ 40 w 713"/>
                  <a:gd name="T47" fmla="*/ 102 h 651"/>
                  <a:gd name="T48" fmla="*/ 51 w 713"/>
                  <a:gd name="T49" fmla="*/ 110 h 651"/>
                  <a:gd name="T50" fmla="*/ 53 w 713"/>
                  <a:gd name="T51" fmla="*/ 114 h 651"/>
                  <a:gd name="T52" fmla="*/ 42 w 713"/>
                  <a:gd name="T53" fmla="*/ 117 h 651"/>
                  <a:gd name="T54" fmla="*/ 32 w 713"/>
                  <a:gd name="T55" fmla="*/ 112 h 651"/>
                  <a:gd name="T56" fmla="*/ 30 w 713"/>
                  <a:gd name="T57" fmla="*/ 117 h 651"/>
                  <a:gd name="T58" fmla="*/ 22 w 713"/>
                  <a:gd name="T59" fmla="*/ 122 h 651"/>
                  <a:gd name="T60" fmla="*/ 0 w 713"/>
                  <a:gd name="T61" fmla="*/ 125 h 651"/>
                  <a:gd name="T62" fmla="*/ 4 w 713"/>
                  <a:gd name="T63" fmla="*/ 122 h 651"/>
                  <a:gd name="T64" fmla="*/ 10 w 713"/>
                  <a:gd name="T65" fmla="*/ 122 h 651"/>
                  <a:gd name="T66" fmla="*/ 6 w 713"/>
                  <a:gd name="T67" fmla="*/ 114 h 651"/>
                  <a:gd name="T68" fmla="*/ 11 w 713"/>
                  <a:gd name="T69" fmla="*/ 116 h 651"/>
                  <a:gd name="T70" fmla="*/ 11 w 713"/>
                  <a:gd name="T71" fmla="*/ 112 h 651"/>
                  <a:gd name="T72" fmla="*/ 23 w 713"/>
                  <a:gd name="T73" fmla="*/ 107 h 651"/>
                  <a:gd name="T74" fmla="*/ 29 w 713"/>
                  <a:gd name="T75" fmla="*/ 111 h 651"/>
                  <a:gd name="T76" fmla="*/ 32 w 713"/>
                  <a:gd name="T77" fmla="*/ 107 h 651"/>
                  <a:gd name="T78" fmla="*/ 35 w 713"/>
                  <a:gd name="T79" fmla="*/ 98 h 651"/>
                  <a:gd name="T80" fmla="*/ 135 w 713"/>
                  <a:gd name="T81" fmla="*/ 59 h 651"/>
                  <a:gd name="T82" fmla="*/ 134 w 713"/>
                  <a:gd name="T83" fmla="*/ 57 h 651"/>
                  <a:gd name="T84" fmla="*/ 141 w 713"/>
                  <a:gd name="T85" fmla="*/ 55 h 651"/>
                  <a:gd name="T86" fmla="*/ 146 w 713"/>
                  <a:gd name="T87" fmla="*/ 50 h 651"/>
                  <a:gd name="T88" fmla="*/ 147 w 713"/>
                  <a:gd name="T89" fmla="*/ 52 h 651"/>
                  <a:gd name="T90" fmla="*/ 150 w 713"/>
                  <a:gd name="T91" fmla="*/ 52 h 651"/>
                  <a:gd name="T92" fmla="*/ 157 w 713"/>
                  <a:gd name="T93" fmla="*/ 45 h 651"/>
                  <a:gd name="T94" fmla="*/ 159 w 713"/>
                  <a:gd name="T95" fmla="*/ 47 h 651"/>
                  <a:gd name="T96" fmla="*/ 146 w 713"/>
                  <a:gd name="T97" fmla="*/ 67 h 651"/>
                  <a:gd name="T98" fmla="*/ 132 w 713"/>
                  <a:gd name="T99" fmla="*/ 79 h 651"/>
                  <a:gd name="T100" fmla="*/ 128 w 713"/>
                  <a:gd name="T101" fmla="*/ 82 h 651"/>
                  <a:gd name="T102" fmla="*/ 127 w 713"/>
                  <a:gd name="T103" fmla="*/ 78 h 651"/>
                  <a:gd name="T104" fmla="*/ 138 w 713"/>
                  <a:gd name="T105" fmla="*/ 72 h 651"/>
                  <a:gd name="T106" fmla="*/ 134 w 713"/>
                  <a:gd name="T107" fmla="*/ 69 h 651"/>
                  <a:gd name="T108" fmla="*/ 138 w 713"/>
                  <a:gd name="T109" fmla="*/ 61 h 651"/>
                  <a:gd name="T110" fmla="*/ 135 w 713"/>
                  <a:gd name="T111" fmla="*/ 59 h 6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651"/>
                  <a:gd name="T170" fmla="*/ 713 w 713"/>
                  <a:gd name="T171" fmla="*/ 651 h 6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651">
                    <a:moveTo>
                      <a:pt x="435" y="325"/>
                    </a:moveTo>
                    <a:lnTo>
                      <a:pt x="412" y="347"/>
                    </a:lnTo>
                    <a:lnTo>
                      <a:pt x="333" y="356"/>
                    </a:lnTo>
                    <a:lnTo>
                      <a:pt x="306" y="335"/>
                    </a:lnTo>
                    <a:lnTo>
                      <a:pt x="293" y="290"/>
                    </a:lnTo>
                    <a:lnTo>
                      <a:pt x="301" y="247"/>
                    </a:lnTo>
                    <a:lnTo>
                      <a:pt x="318" y="233"/>
                    </a:lnTo>
                    <a:lnTo>
                      <a:pt x="302" y="216"/>
                    </a:lnTo>
                    <a:lnTo>
                      <a:pt x="294" y="172"/>
                    </a:lnTo>
                    <a:lnTo>
                      <a:pt x="275" y="154"/>
                    </a:lnTo>
                    <a:lnTo>
                      <a:pt x="277" y="135"/>
                    </a:lnTo>
                    <a:lnTo>
                      <a:pt x="257" y="96"/>
                    </a:lnTo>
                    <a:lnTo>
                      <a:pt x="247" y="98"/>
                    </a:lnTo>
                    <a:lnTo>
                      <a:pt x="237" y="61"/>
                    </a:lnTo>
                    <a:lnTo>
                      <a:pt x="227" y="52"/>
                    </a:lnTo>
                    <a:lnTo>
                      <a:pt x="211" y="60"/>
                    </a:lnTo>
                    <a:lnTo>
                      <a:pt x="197" y="20"/>
                    </a:lnTo>
                    <a:lnTo>
                      <a:pt x="157" y="1"/>
                    </a:lnTo>
                    <a:lnTo>
                      <a:pt x="429" y="0"/>
                    </a:lnTo>
                    <a:lnTo>
                      <a:pt x="434" y="228"/>
                    </a:lnTo>
                    <a:lnTo>
                      <a:pt x="435" y="325"/>
                    </a:lnTo>
                    <a:close/>
                    <a:moveTo>
                      <a:pt x="158" y="516"/>
                    </a:moveTo>
                    <a:lnTo>
                      <a:pt x="165" y="536"/>
                    </a:lnTo>
                    <a:lnTo>
                      <a:pt x="180" y="530"/>
                    </a:lnTo>
                    <a:lnTo>
                      <a:pt x="226" y="570"/>
                    </a:lnTo>
                    <a:lnTo>
                      <a:pt x="235" y="594"/>
                    </a:lnTo>
                    <a:lnTo>
                      <a:pt x="192" y="610"/>
                    </a:lnTo>
                    <a:lnTo>
                      <a:pt x="144" y="589"/>
                    </a:lnTo>
                    <a:lnTo>
                      <a:pt x="134" y="612"/>
                    </a:lnTo>
                    <a:lnTo>
                      <a:pt x="96" y="629"/>
                    </a:lnTo>
                    <a:lnTo>
                      <a:pt x="0" y="651"/>
                    </a:lnTo>
                    <a:lnTo>
                      <a:pt x="7" y="628"/>
                    </a:lnTo>
                    <a:lnTo>
                      <a:pt x="44" y="628"/>
                    </a:lnTo>
                    <a:lnTo>
                      <a:pt x="27" y="595"/>
                    </a:lnTo>
                    <a:lnTo>
                      <a:pt x="48" y="598"/>
                    </a:lnTo>
                    <a:lnTo>
                      <a:pt x="51" y="582"/>
                    </a:lnTo>
                    <a:lnTo>
                      <a:pt x="101" y="553"/>
                    </a:lnTo>
                    <a:lnTo>
                      <a:pt x="131" y="571"/>
                    </a:lnTo>
                    <a:lnTo>
                      <a:pt x="144" y="555"/>
                    </a:lnTo>
                    <a:lnTo>
                      <a:pt x="158" y="516"/>
                    </a:lnTo>
                    <a:close/>
                    <a:moveTo>
                      <a:pt x="605" y="308"/>
                    </a:moveTo>
                    <a:lnTo>
                      <a:pt x="601" y="304"/>
                    </a:lnTo>
                    <a:lnTo>
                      <a:pt x="631" y="292"/>
                    </a:lnTo>
                    <a:lnTo>
                      <a:pt x="657" y="256"/>
                    </a:lnTo>
                    <a:lnTo>
                      <a:pt x="661" y="268"/>
                    </a:lnTo>
                    <a:lnTo>
                      <a:pt x="677" y="268"/>
                    </a:lnTo>
                    <a:lnTo>
                      <a:pt x="707" y="233"/>
                    </a:lnTo>
                    <a:lnTo>
                      <a:pt x="713" y="239"/>
                    </a:lnTo>
                    <a:lnTo>
                      <a:pt x="655" y="348"/>
                    </a:lnTo>
                    <a:lnTo>
                      <a:pt x="592" y="414"/>
                    </a:lnTo>
                    <a:lnTo>
                      <a:pt x="576" y="423"/>
                    </a:lnTo>
                    <a:lnTo>
                      <a:pt x="571" y="411"/>
                    </a:lnTo>
                    <a:lnTo>
                      <a:pt x="617" y="375"/>
                    </a:lnTo>
                    <a:lnTo>
                      <a:pt x="601" y="362"/>
                    </a:lnTo>
                    <a:lnTo>
                      <a:pt x="623" y="317"/>
                    </a:lnTo>
                    <a:lnTo>
                      <a:pt x="605" y="308"/>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11">
                <a:extLst>
                  <a:ext uri="{FF2B5EF4-FFF2-40B4-BE49-F238E27FC236}">
                    <a16:creationId xmlns:a16="http://schemas.microsoft.com/office/drawing/2014/main" id="{75A29BD0-3FD9-41AE-95A3-E659ECEFDD36}"/>
                  </a:ext>
                </a:extLst>
              </p:cNvPr>
              <p:cNvSpPr>
                <a:spLocks noChangeArrowheads="1"/>
              </p:cNvSpPr>
              <p:nvPr/>
            </p:nvSpPr>
            <p:spPr bwMode="auto">
              <a:xfrm>
                <a:off x="2647" y="3476"/>
                <a:ext cx="244" cy="341"/>
              </a:xfrm>
              <a:custGeom>
                <a:avLst/>
                <a:gdLst>
                  <a:gd name="T0" fmla="*/ 58 w 278"/>
                  <a:gd name="T1" fmla="*/ 65 h 356"/>
                  <a:gd name="T2" fmla="*/ 53 w 278"/>
                  <a:gd name="T3" fmla="*/ 69 h 356"/>
                  <a:gd name="T4" fmla="*/ 36 w 278"/>
                  <a:gd name="T5" fmla="*/ 71 h 356"/>
                  <a:gd name="T6" fmla="*/ 32 w 278"/>
                  <a:gd name="T7" fmla="*/ 67 h 356"/>
                  <a:gd name="T8" fmla="*/ 28 w 278"/>
                  <a:gd name="T9" fmla="*/ 57 h 356"/>
                  <a:gd name="T10" fmla="*/ 30 w 278"/>
                  <a:gd name="T11" fmla="*/ 50 h 356"/>
                  <a:gd name="T12" fmla="*/ 33 w 278"/>
                  <a:gd name="T13" fmla="*/ 47 h 356"/>
                  <a:gd name="T14" fmla="*/ 30 w 278"/>
                  <a:gd name="T15" fmla="*/ 43 h 356"/>
                  <a:gd name="T16" fmla="*/ 28 w 278"/>
                  <a:gd name="T17" fmla="*/ 34 h 356"/>
                  <a:gd name="T18" fmla="*/ 25 w 278"/>
                  <a:gd name="T19" fmla="*/ 31 h 356"/>
                  <a:gd name="T20" fmla="*/ 25 w 278"/>
                  <a:gd name="T21" fmla="*/ 28 h 356"/>
                  <a:gd name="T22" fmla="*/ 21 w 278"/>
                  <a:gd name="T23" fmla="*/ 21 h 356"/>
                  <a:gd name="T24" fmla="*/ 19 w 278"/>
                  <a:gd name="T25" fmla="*/ 21 h 356"/>
                  <a:gd name="T26" fmla="*/ 17 w 278"/>
                  <a:gd name="T27" fmla="*/ 11 h 356"/>
                  <a:gd name="T28" fmla="*/ 15 w 278"/>
                  <a:gd name="T29" fmla="*/ 11 h 356"/>
                  <a:gd name="T30" fmla="*/ 11 w 278"/>
                  <a:gd name="T31" fmla="*/ 11 h 356"/>
                  <a:gd name="T32" fmla="*/ 9 w 278"/>
                  <a:gd name="T33" fmla="*/ 11 h 356"/>
                  <a:gd name="T34" fmla="*/ 0 w 278"/>
                  <a:gd name="T35" fmla="*/ 1 h 356"/>
                  <a:gd name="T36" fmla="*/ 56 w 278"/>
                  <a:gd name="T37" fmla="*/ 0 h 356"/>
                  <a:gd name="T38" fmla="*/ 58 w 278"/>
                  <a:gd name="T39" fmla="*/ 46 h 356"/>
                  <a:gd name="T40" fmla="*/ 58 w 278"/>
                  <a:gd name="T41" fmla="*/ 65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8"/>
                  <a:gd name="T64" fmla="*/ 0 h 356"/>
                  <a:gd name="T65" fmla="*/ 278 w 278"/>
                  <a:gd name="T66" fmla="*/ 356 h 3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8" h="356">
                    <a:moveTo>
                      <a:pt x="278" y="325"/>
                    </a:moveTo>
                    <a:lnTo>
                      <a:pt x="255" y="347"/>
                    </a:lnTo>
                    <a:lnTo>
                      <a:pt x="176" y="356"/>
                    </a:lnTo>
                    <a:lnTo>
                      <a:pt x="149" y="335"/>
                    </a:lnTo>
                    <a:lnTo>
                      <a:pt x="136" y="290"/>
                    </a:lnTo>
                    <a:lnTo>
                      <a:pt x="144" y="247"/>
                    </a:lnTo>
                    <a:lnTo>
                      <a:pt x="161" y="233"/>
                    </a:lnTo>
                    <a:lnTo>
                      <a:pt x="145" y="216"/>
                    </a:lnTo>
                    <a:lnTo>
                      <a:pt x="137" y="172"/>
                    </a:lnTo>
                    <a:lnTo>
                      <a:pt x="118" y="154"/>
                    </a:lnTo>
                    <a:lnTo>
                      <a:pt x="120" y="135"/>
                    </a:lnTo>
                    <a:lnTo>
                      <a:pt x="100" y="96"/>
                    </a:lnTo>
                    <a:lnTo>
                      <a:pt x="90" y="98"/>
                    </a:lnTo>
                    <a:lnTo>
                      <a:pt x="80" y="61"/>
                    </a:lnTo>
                    <a:lnTo>
                      <a:pt x="70" y="52"/>
                    </a:lnTo>
                    <a:lnTo>
                      <a:pt x="54" y="60"/>
                    </a:lnTo>
                    <a:lnTo>
                      <a:pt x="40" y="20"/>
                    </a:lnTo>
                    <a:lnTo>
                      <a:pt x="0" y="1"/>
                    </a:lnTo>
                    <a:lnTo>
                      <a:pt x="272" y="0"/>
                    </a:lnTo>
                    <a:lnTo>
                      <a:pt x="277" y="228"/>
                    </a:lnTo>
                    <a:lnTo>
                      <a:pt x="278" y="325"/>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12">
                <a:extLst>
                  <a:ext uri="{FF2B5EF4-FFF2-40B4-BE49-F238E27FC236}">
                    <a16:creationId xmlns:a16="http://schemas.microsoft.com/office/drawing/2014/main" id="{A30B1416-930F-438E-8D1D-A1043CB7FF5A}"/>
                  </a:ext>
                </a:extLst>
              </p:cNvPr>
              <p:cNvSpPr>
                <a:spLocks noChangeArrowheads="1"/>
              </p:cNvSpPr>
              <p:nvPr/>
            </p:nvSpPr>
            <p:spPr bwMode="auto">
              <a:xfrm>
                <a:off x="2509" y="3970"/>
                <a:ext cx="207" cy="129"/>
              </a:xfrm>
              <a:custGeom>
                <a:avLst/>
                <a:gdLst>
                  <a:gd name="T0" fmla="*/ 37 w 235"/>
                  <a:gd name="T1" fmla="*/ 0 h 135"/>
                  <a:gd name="T2" fmla="*/ 38 w 235"/>
                  <a:gd name="T3" fmla="*/ 11 h 135"/>
                  <a:gd name="T4" fmla="*/ 42 w 235"/>
                  <a:gd name="T5" fmla="*/ 11 h 135"/>
                  <a:gd name="T6" fmla="*/ 54 w 235"/>
                  <a:gd name="T7" fmla="*/ 11 h 135"/>
                  <a:gd name="T8" fmla="*/ 55 w 235"/>
                  <a:gd name="T9" fmla="*/ 14 h 135"/>
                  <a:gd name="T10" fmla="*/ 47 w 235"/>
                  <a:gd name="T11" fmla="*/ 18 h 135"/>
                  <a:gd name="T12" fmla="*/ 33 w 235"/>
                  <a:gd name="T13" fmla="*/ 12 h 135"/>
                  <a:gd name="T14" fmla="*/ 33 w 235"/>
                  <a:gd name="T15" fmla="*/ 19 h 135"/>
                  <a:gd name="T16" fmla="*/ 23 w 235"/>
                  <a:gd name="T17" fmla="*/ 21 h 135"/>
                  <a:gd name="T18" fmla="*/ 0 w 235"/>
                  <a:gd name="T19" fmla="*/ 25 h 135"/>
                  <a:gd name="T20" fmla="*/ 4 w 235"/>
                  <a:gd name="T21" fmla="*/ 21 h 135"/>
                  <a:gd name="T22" fmla="*/ 11 w 235"/>
                  <a:gd name="T23" fmla="*/ 21 h 135"/>
                  <a:gd name="T24" fmla="*/ 7 w 235"/>
                  <a:gd name="T25" fmla="*/ 14 h 135"/>
                  <a:gd name="T26" fmla="*/ 11 w 235"/>
                  <a:gd name="T27" fmla="*/ 15 h 135"/>
                  <a:gd name="T28" fmla="*/ 12 w 235"/>
                  <a:gd name="T29" fmla="*/ 11 h 135"/>
                  <a:gd name="T30" fmla="*/ 24 w 235"/>
                  <a:gd name="T31" fmla="*/ 11 h 135"/>
                  <a:gd name="T32" fmla="*/ 32 w 235"/>
                  <a:gd name="T33" fmla="*/ 11 h 135"/>
                  <a:gd name="T34" fmla="*/ 33 w 235"/>
                  <a:gd name="T35" fmla="*/ 11 h 135"/>
                  <a:gd name="T36" fmla="*/ 37 w 23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135"/>
                  <a:gd name="T59" fmla="*/ 235 w 23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135">
                    <a:moveTo>
                      <a:pt x="158" y="0"/>
                    </a:moveTo>
                    <a:lnTo>
                      <a:pt x="165" y="20"/>
                    </a:lnTo>
                    <a:lnTo>
                      <a:pt x="180" y="14"/>
                    </a:lnTo>
                    <a:lnTo>
                      <a:pt x="226" y="54"/>
                    </a:lnTo>
                    <a:lnTo>
                      <a:pt x="235" y="78"/>
                    </a:lnTo>
                    <a:lnTo>
                      <a:pt x="192" y="94"/>
                    </a:lnTo>
                    <a:lnTo>
                      <a:pt x="144" y="73"/>
                    </a:lnTo>
                    <a:lnTo>
                      <a:pt x="134" y="96"/>
                    </a:lnTo>
                    <a:lnTo>
                      <a:pt x="96" y="113"/>
                    </a:lnTo>
                    <a:lnTo>
                      <a:pt x="0" y="135"/>
                    </a:lnTo>
                    <a:lnTo>
                      <a:pt x="7" y="112"/>
                    </a:lnTo>
                    <a:lnTo>
                      <a:pt x="44" y="112"/>
                    </a:lnTo>
                    <a:lnTo>
                      <a:pt x="27" y="79"/>
                    </a:lnTo>
                    <a:lnTo>
                      <a:pt x="48" y="82"/>
                    </a:lnTo>
                    <a:lnTo>
                      <a:pt x="51" y="66"/>
                    </a:lnTo>
                    <a:lnTo>
                      <a:pt x="101" y="37"/>
                    </a:lnTo>
                    <a:lnTo>
                      <a:pt x="131" y="55"/>
                    </a:lnTo>
                    <a:lnTo>
                      <a:pt x="144" y="39"/>
                    </a:lnTo>
                    <a:lnTo>
                      <a:pt x="158" y="0"/>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13">
                <a:extLst>
                  <a:ext uri="{FF2B5EF4-FFF2-40B4-BE49-F238E27FC236}">
                    <a16:creationId xmlns:a16="http://schemas.microsoft.com/office/drawing/2014/main" id="{DA643808-C6CC-4D03-A130-C1F23E650E39}"/>
                  </a:ext>
                </a:extLst>
              </p:cNvPr>
              <p:cNvSpPr>
                <a:spLocks noChangeArrowheads="1"/>
              </p:cNvSpPr>
              <p:nvPr/>
            </p:nvSpPr>
            <p:spPr bwMode="auto">
              <a:xfrm>
                <a:off x="3011" y="3699"/>
                <a:ext cx="125" cy="181"/>
              </a:xfrm>
              <a:custGeom>
                <a:avLst/>
                <a:gdLst>
                  <a:gd name="T0" fmla="*/ 9 w 142"/>
                  <a:gd name="T1" fmla="*/ 11 h 190"/>
                  <a:gd name="T2" fmla="*/ 8 w 142"/>
                  <a:gd name="T3" fmla="*/ 10 h 190"/>
                  <a:gd name="T4" fmla="*/ 14 w 142"/>
                  <a:gd name="T5" fmla="*/ 10 h 190"/>
                  <a:gd name="T6" fmla="*/ 20 w 142"/>
                  <a:gd name="T7" fmla="*/ 10 h 190"/>
                  <a:gd name="T8" fmla="*/ 21 w 142"/>
                  <a:gd name="T9" fmla="*/ 10 h 190"/>
                  <a:gd name="T10" fmla="*/ 26 w 142"/>
                  <a:gd name="T11" fmla="*/ 10 h 190"/>
                  <a:gd name="T12" fmla="*/ 32 w 142"/>
                  <a:gd name="T13" fmla="*/ 0 h 190"/>
                  <a:gd name="T14" fmla="*/ 33 w 142"/>
                  <a:gd name="T15" fmla="*/ 6 h 190"/>
                  <a:gd name="T16" fmla="*/ 20 w 142"/>
                  <a:gd name="T17" fmla="*/ 19 h 190"/>
                  <a:gd name="T18" fmla="*/ 5 w 142"/>
                  <a:gd name="T19" fmla="*/ 29 h 190"/>
                  <a:gd name="T20" fmla="*/ 4 w 142"/>
                  <a:gd name="T21" fmla="*/ 30 h 190"/>
                  <a:gd name="T22" fmla="*/ 0 w 142"/>
                  <a:gd name="T23" fmla="*/ 28 h 190"/>
                  <a:gd name="T24" fmla="*/ 11 w 142"/>
                  <a:gd name="T25" fmla="*/ 24 h 190"/>
                  <a:gd name="T26" fmla="*/ 8 w 142"/>
                  <a:gd name="T27" fmla="*/ 22 h 190"/>
                  <a:gd name="T28" fmla="*/ 12 w 142"/>
                  <a:gd name="T29" fmla="*/ 14 h 190"/>
                  <a:gd name="T30" fmla="*/ 9 w 142"/>
                  <a:gd name="T31" fmla="*/ 1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90"/>
                  <a:gd name="T50" fmla="*/ 142 w 142"/>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90">
                    <a:moveTo>
                      <a:pt x="34" y="75"/>
                    </a:moveTo>
                    <a:lnTo>
                      <a:pt x="30" y="71"/>
                    </a:lnTo>
                    <a:lnTo>
                      <a:pt x="60" y="59"/>
                    </a:lnTo>
                    <a:lnTo>
                      <a:pt x="86" y="23"/>
                    </a:lnTo>
                    <a:lnTo>
                      <a:pt x="90" y="35"/>
                    </a:lnTo>
                    <a:lnTo>
                      <a:pt x="106" y="35"/>
                    </a:lnTo>
                    <a:lnTo>
                      <a:pt x="136" y="0"/>
                    </a:lnTo>
                    <a:lnTo>
                      <a:pt x="142" y="6"/>
                    </a:lnTo>
                    <a:lnTo>
                      <a:pt x="84" y="115"/>
                    </a:lnTo>
                    <a:lnTo>
                      <a:pt x="21" y="181"/>
                    </a:lnTo>
                    <a:lnTo>
                      <a:pt x="5" y="190"/>
                    </a:lnTo>
                    <a:lnTo>
                      <a:pt x="0" y="178"/>
                    </a:lnTo>
                    <a:lnTo>
                      <a:pt x="46" y="142"/>
                    </a:lnTo>
                    <a:lnTo>
                      <a:pt x="30" y="129"/>
                    </a:lnTo>
                    <a:lnTo>
                      <a:pt x="52" y="84"/>
                    </a:lnTo>
                    <a:lnTo>
                      <a:pt x="34" y="75"/>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14">
                <a:extLst>
                  <a:ext uri="{FF2B5EF4-FFF2-40B4-BE49-F238E27FC236}">
                    <a16:creationId xmlns:a16="http://schemas.microsoft.com/office/drawing/2014/main" id="{A38BFD23-5F4D-4DB8-838A-B33B578AA635}"/>
                  </a:ext>
                </a:extLst>
              </p:cNvPr>
              <p:cNvSpPr>
                <a:spLocks noChangeArrowheads="1"/>
              </p:cNvSpPr>
              <p:nvPr/>
            </p:nvSpPr>
            <p:spPr bwMode="auto">
              <a:xfrm>
                <a:off x="2496" y="3125"/>
                <a:ext cx="391" cy="351"/>
              </a:xfrm>
              <a:custGeom>
                <a:avLst/>
                <a:gdLst>
                  <a:gd name="T0" fmla="*/ 104 w 444"/>
                  <a:gd name="T1" fmla="*/ 62 h 368"/>
                  <a:gd name="T2" fmla="*/ 41 w 444"/>
                  <a:gd name="T3" fmla="*/ 62 h 368"/>
                  <a:gd name="T4" fmla="*/ 26 w 444"/>
                  <a:gd name="T5" fmla="*/ 54 h 368"/>
                  <a:gd name="T6" fmla="*/ 20 w 444"/>
                  <a:gd name="T7" fmla="*/ 54 h 368"/>
                  <a:gd name="T8" fmla="*/ 17 w 444"/>
                  <a:gd name="T9" fmla="*/ 57 h 368"/>
                  <a:gd name="T10" fmla="*/ 4 w 444"/>
                  <a:gd name="T11" fmla="*/ 38 h 368"/>
                  <a:gd name="T12" fmla="*/ 0 w 444"/>
                  <a:gd name="T13" fmla="*/ 17 h 368"/>
                  <a:gd name="T14" fmla="*/ 20 w 444"/>
                  <a:gd name="T15" fmla="*/ 18 h 368"/>
                  <a:gd name="T16" fmla="*/ 20 w 444"/>
                  <a:gd name="T17" fmla="*/ 10 h 368"/>
                  <a:gd name="T18" fmla="*/ 30 w 444"/>
                  <a:gd name="T19" fmla="*/ 10 h 368"/>
                  <a:gd name="T20" fmla="*/ 30 w 444"/>
                  <a:gd name="T21" fmla="*/ 2 h 368"/>
                  <a:gd name="T22" fmla="*/ 62 w 444"/>
                  <a:gd name="T23" fmla="*/ 0 h 368"/>
                  <a:gd name="T24" fmla="*/ 62 w 444"/>
                  <a:gd name="T25" fmla="*/ 24 h 368"/>
                  <a:gd name="T26" fmla="*/ 104 w 444"/>
                  <a:gd name="T27" fmla="*/ 24 h 368"/>
                  <a:gd name="T28" fmla="*/ 104 w 444"/>
                  <a:gd name="T29" fmla="*/ 48 h 368"/>
                  <a:gd name="T30" fmla="*/ 104 w 444"/>
                  <a:gd name="T31" fmla="*/ 62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4"/>
                  <a:gd name="T49" fmla="*/ 0 h 368"/>
                  <a:gd name="T50" fmla="*/ 444 w 444"/>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4" h="368">
                    <a:moveTo>
                      <a:pt x="444" y="367"/>
                    </a:moveTo>
                    <a:lnTo>
                      <a:pt x="172" y="368"/>
                    </a:lnTo>
                    <a:lnTo>
                      <a:pt x="111" y="323"/>
                    </a:lnTo>
                    <a:lnTo>
                      <a:pt x="89" y="322"/>
                    </a:lnTo>
                    <a:lnTo>
                      <a:pt x="71" y="342"/>
                    </a:lnTo>
                    <a:lnTo>
                      <a:pt x="20" y="221"/>
                    </a:lnTo>
                    <a:lnTo>
                      <a:pt x="0" y="96"/>
                    </a:lnTo>
                    <a:lnTo>
                      <a:pt x="86" y="103"/>
                    </a:lnTo>
                    <a:lnTo>
                      <a:pt x="85" y="49"/>
                    </a:lnTo>
                    <a:lnTo>
                      <a:pt x="130" y="48"/>
                    </a:lnTo>
                    <a:lnTo>
                      <a:pt x="129" y="2"/>
                    </a:lnTo>
                    <a:lnTo>
                      <a:pt x="262" y="0"/>
                    </a:lnTo>
                    <a:lnTo>
                      <a:pt x="263" y="136"/>
                    </a:lnTo>
                    <a:lnTo>
                      <a:pt x="441" y="133"/>
                    </a:lnTo>
                    <a:lnTo>
                      <a:pt x="444" y="277"/>
                    </a:lnTo>
                    <a:lnTo>
                      <a:pt x="444" y="36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15">
                <a:extLst>
                  <a:ext uri="{FF2B5EF4-FFF2-40B4-BE49-F238E27FC236}">
                    <a16:creationId xmlns:a16="http://schemas.microsoft.com/office/drawing/2014/main" id="{CF5B8614-9738-426F-BA41-C9AB8AB51ADD}"/>
                  </a:ext>
                </a:extLst>
              </p:cNvPr>
              <p:cNvSpPr>
                <a:spLocks noChangeArrowheads="1"/>
              </p:cNvSpPr>
              <p:nvPr/>
            </p:nvSpPr>
            <p:spPr bwMode="auto">
              <a:xfrm>
                <a:off x="2609" y="2992"/>
                <a:ext cx="275" cy="263"/>
              </a:xfrm>
              <a:custGeom>
                <a:avLst/>
                <a:gdLst>
                  <a:gd name="T0" fmla="*/ 67 w 313"/>
                  <a:gd name="T1" fmla="*/ 45 h 275"/>
                  <a:gd name="T2" fmla="*/ 67 w 313"/>
                  <a:gd name="T3" fmla="*/ 51 h 275"/>
                  <a:gd name="T4" fmla="*/ 28 w 313"/>
                  <a:gd name="T5" fmla="*/ 51 h 275"/>
                  <a:gd name="T6" fmla="*/ 28 w 313"/>
                  <a:gd name="T7" fmla="*/ 27 h 275"/>
                  <a:gd name="T8" fmla="*/ 1 w 313"/>
                  <a:gd name="T9" fmla="*/ 28 h 275"/>
                  <a:gd name="T10" fmla="*/ 0 w 313"/>
                  <a:gd name="T11" fmla="*/ 8 h 275"/>
                  <a:gd name="T12" fmla="*/ 61 w 313"/>
                  <a:gd name="T13" fmla="*/ 9 h 275"/>
                  <a:gd name="T14" fmla="*/ 61 w 313"/>
                  <a:gd name="T15" fmla="*/ 0 h 275"/>
                  <a:gd name="T16" fmla="*/ 67 w 313"/>
                  <a:gd name="T17" fmla="*/ 11 h 275"/>
                  <a:gd name="T18" fmla="*/ 67 w 313"/>
                  <a:gd name="T19" fmla="*/ 45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275"/>
                  <a:gd name="T32" fmla="*/ 313 w 313"/>
                  <a:gd name="T33" fmla="*/ 275 h 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275">
                    <a:moveTo>
                      <a:pt x="312" y="233"/>
                    </a:moveTo>
                    <a:lnTo>
                      <a:pt x="313" y="272"/>
                    </a:lnTo>
                    <a:lnTo>
                      <a:pt x="135" y="275"/>
                    </a:lnTo>
                    <a:lnTo>
                      <a:pt x="134" y="139"/>
                    </a:lnTo>
                    <a:lnTo>
                      <a:pt x="1" y="141"/>
                    </a:lnTo>
                    <a:lnTo>
                      <a:pt x="0" y="8"/>
                    </a:lnTo>
                    <a:lnTo>
                      <a:pt x="283" y="9"/>
                    </a:lnTo>
                    <a:lnTo>
                      <a:pt x="285" y="0"/>
                    </a:lnTo>
                    <a:lnTo>
                      <a:pt x="311" y="20"/>
                    </a:lnTo>
                    <a:lnTo>
                      <a:pt x="312" y="23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16">
                <a:extLst>
                  <a:ext uri="{FF2B5EF4-FFF2-40B4-BE49-F238E27FC236}">
                    <a16:creationId xmlns:a16="http://schemas.microsoft.com/office/drawing/2014/main" id="{8587392A-5E29-496F-9619-C750CB541704}"/>
                  </a:ext>
                </a:extLst>
              </p:cNvPr>
              <p:cNvSpPr>
                <a:spLocks noChangeArrowheads="1"/>
              </p:cNvSpPr>
              <p:nvPr/>
            </p:nvSpPr>
            <p:spPr bwMode="auto">
              <a:xfrm>
                <a:off x="2572" y="2005"/>
                <a:ext cx="318" cy="215"/>
              </a:xfrm>
              <a:custGeom>
                <a:avLst/>
                <a:gdLst>
                  <a:gd name="T0" fmla="*/ 77 w 362"/>
                  <a:gd name="T1" fmla="*/ 34 h 226"/>
                  <a:gd name="T2" fmla="*/ 0 w 362"/>
                  <a:gd name="T3" fmla="*/ 34 h 226"/>
                  <a:gd name="T4" fmla="*/ 0 w 362"/>
                  <a:gd name="T5" fmla="*/ 18 h 226"/>
                  <a:gd name="T6" fmla="*/ 4 w 362"/>
                  <a:gd name="T7" fmla="*/ 0 h 226"/>
                  <a:gd name="T8" fmla="*/ 24 w 362"/>
                  <a:gd name="T9" fmla="*/ 0 h 226"/>
                  <a:gd name="T10" fmla="*/ 22 w 362"/>
                  <a:gd name="T11" fmla="*/ 10 h 226"/>
                  <a:gd name="T12" fmla="*/ 19 w 362"/>
                  <a:gd name="T13" fmla="*/ 10 h 226"/>
                  <a:gd name="T14" fmla="*/ 19 w 362"/>
                  <a:gd name="T15" fmla="*/ 10 h 226"/>
                  <a:gd name="T16" fmla="*/ 32 w 362"/>
                  <a:gd name="T17" fmla="*/ 11 h 226"/>
                  <a:gd name="T18" fmla="*/ 32 w 362"/>
                  <a:gd name="T19" fmla="*/ 14 h 226"/>
                  <a:gd name="T20" fmla="*/ 66 w 362"/>
                  <a:gd name="T21" fmla="*/ 13 h 226"/>
                  <a:gd name="T22" fmla="*/ 67 w 362"/>
                  <a:gd name="T23" fmla="*/ 13 h 226"/>
                  <a:gd name="T24" fmla="*/ 71 w 362"/>
                  <a:gd name="T25" fmla="*/ 18 h 226"/>
                  <a:gd name="T26" fmla="*/ 69 w 362"/>
                  <a:gd name="T27" fmla="*/ 21 h 226"/>
                  <a:gd name="T28" fmla="*/ 76 w 362"/>
                  <a:gd name="T29" fmla="*/ 23 h 226"/>
                  <a:gd name="T30" fmla="*/ 76 w 362"/>
                  <a:gd name="T31" fmla="*/ 25 h 226"/>
                  <a:gd name="T32" fmla="*/ 74 w 362"/>
                  <a:gd name="T33" fmla="*/ 28 h 226"/>
                  <a:gd name="T34" fmla="*/ 76 w 362"/>
                  <a:gd name="T35" fmla="*/ 31 h 226"/>
                  <a:gd name="T36" fmla="*/ 77 w 362"/>
                  <a:gd name="T37" fmla="*/ 34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2"/>
                  <a:gd name="T58" fmla="*/ 0 h 226"/>
                  <a:gd name="T59" fmla="*/ 362 w 362"/>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2" h="226">
                    <a:moveTo>
                      <a:pt x="362" y="226"/>
                    </a:moveTo>
                    <a:lnTo>
                      <a:pt x="0" y="226"/>
                    </a:lnTo>
                    <a:lnTo>
                      <a:pt x="0" y="112"/>
                    </a:lnTo>
                    <a:lnTo>
                      <a:pt x="5" y="0"/>
                    </a:lnTo>
                    <a:lnTo>
                      <a:pt x="111" y="0"/>
                    </a:lnTo>
                    <a:lnTo>
                      <a:pt x="107" y="26"/>
                    </a:lnTo>
                    <a:lnTo>
                      <a:pt x="90" y="37"/>
                    </a:lnTo>
                    <a:lnTo>
                      <a:pt x="90" y="75"/>
                    </a:lnTo>
                    <a:lnTo>
                      <a:pt x="150" y="76"/>
                    </a:lnTo>
                    <a:lnTo>
                      <a:pt x="150" y="90"/>
                    </a:lnTo>
                    <a:lnTo>
                      <a:pt x="305" y="89"/>
                    </a:lnTo>
                    <a:lnTo>
                      <a:pt x="314" y="89"/>
                    </a:lnTo>
                    <a:lnTo>
                      <a:pt x="332" y="114"/>
                    </a:lnTo>
                    <a:lnTo>
                      <a:pt x="327" y="129"/>
                    </a:lnTo>
                    <a:lnTo>
                      <a:pt x="354" y="145"/>
                    </a:lnTo>
                    <a:lnTo>
                      <a:pt x="358" y="163"/>
                    </a:lnTo>
                    <a:lnTo>
                      <a:pt x="345" y="182"/>
                    </a:lnTo>
                    <a:lnTo>
                      <a:pt x="355" y="209"/>
                    </a:lnTo>
                    <a:lnTo>
                      <a:pt x="362"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17">
                <a:extLst>
                  <a:ext uri="{FF2B5EF4-FFF2-40B4-BE49-F238E27FC236}">
                    <a16:creationId xmlns:a16="http://schemas.microsoft.com/office/drawing/2014/main" id="{00D153E9-91DD-43C6-AE03-AEFF309F0972}"/>
                  </a:ext>
                </a:extLst>
              </p:cNvPr>
              <p:cNvSpPr>
                <a:spLocks noChangeArrowheads="1"/>
              </p:cNvSpPr>
              <p:nvPr/>
            </p:nvSpPr>
            <p:spPr bwMode="auto">
              <a:xfrm>
                <a:off x="2415" y="1116"/>
                <a:ext cx="269" cy="237"/>
              </a:xfrm>
              <a:custGeom>
                <a:avLst/>
                <a:gdLst>
                  <a:gd name="T0" fmla="*/ 33 w 307"/>
                  <a:gd name="T1" fmla="*/ 44 h 248"/>
                  <a:gd name="T2" fmla="*/ 33 w 307"/>
                  <a:gd name="T3" fmla="*/ 36 h 248"/>
                  <a:gd name="T4" fmla="*/ 0 w 307"/>
                  <a:gd name="T5" fmla="*/ 38 h 248"/>
                  <a:gd name="T6" fmla="*/ 0 w 307"/>
                  <a:gd name="T7" fmla="*/ 29 h 248"/>
                  <a:gd name="T8" fmla="*/ 21 w 307"/>
                  <a:gd name="T9" fmla="*/ 11 h 248"/>
                  <a:gd name="T10" fmla="*/ 30 w 307"/>
                  <a:gd name="T11" fmla="*/ 8 h 248"/>
                  <a:gd name="T12" fmla="*/ 34 w 307"/>
                  <a:gd name="T13" fmla="*/ 11 h 248"/>
                  <a:gd name="T14" fmla="*/ 39 w 307"/>
                  <a:gd name="T15" fmla="*/ 0 h 248"/>
                  <a:gd name="T16" fmla="*/ 46 w 307"/>
                  <a:gd name="T17" fmla="*/ 11 h 248"/>
                  <a:gd name="T18" fmla="*/ 49 w 307"/>
                  <a:gd name="T19" fmla="*/ 11 h 248"/>
                  <a:gd name="T20" fmla="*/ 53 w 307"/>
                  <a:gd name="T21" fmla="*/ 11 h 248"/>
                  <a:gd name="T22" fmla="*/ 57 w 307"/>
                  <a:gd name="T23" fmla="*/ 11 h 248"/>
                  <a:gd name="T24" fmla="*/ 57 w 307"/>
                  <a:gd name="T25" fmla="*/ 18 h 248"/>
                  <a:gd name="T26" fmla="*/ 60 w 307"/>
                  <a:gd name="T27" fmla="*/ 18 h 248"/>
                  <a:gd name="T28" fmla="*/ 57 w 307"/>
                  <a:gd name="T29" fmla="*/ 20 h 248"/>
                  <a:gd name="T30" fmla="*/ 59 w 307"/>
                  <a:gd name="T31" fmla="*/ 30 h 248"/>
                  <a:gd name="T32" fmla="*/ 53 w 307"/>
                  <a:gd name="T33" fmla="*/ 30 h 248"/>
                  <a:gd name="T34" fmla="*/ 54 w 307"/>
                  <a:gd name="T35" fmla="*/ 44 h 248"/>
                  <a:gd name="T36" fmla="*/ 34 w 307"/>
                  <a:gd name="T37" fmla="*/ 44 h 248"/>
                  <a:gd name="T38" fmla="*/ 33 w 307"/>
                  <a:gd name="T39" fmla="*/ 44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7"/>
                  <a:gd name="T61" fmla="*/ 0 h 248"/>
                  <a:gd name="T62" fmla="*/ 307 w 307"/>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7" h="248">
                    <a:moveTo>
                      <a:pt x="169" y="240"/>
                    </a:moveTo>
                    <a:lnTo>
                      <a:pt x="169" y="204"/>
                    </a:lnTo>
                    <a:lnTo>
                      <a:pt x="0" y="206"/>
                    </a:lnTo>
                    <a:lnTo>
                      <a:pt x="0" y="162"/>
                    </a:lnTo>
                    <a:lnTo>
                      <a:pt x="107" y="57"/>
                    </a:lnTo>
                    <a:lnTo>
                      <a:pt x="150" y="8"/>
                    </a:lnTo>
                    <a:lnTo>
                      <a:pt x="174" y="16"/>
                    </a:lnTo>
                    <a:lnTo>
                      <a:pt x="194" y="0"/>
                    </a:lnTo>
                    <a:lnTo>
                      <a:pt x="232" y="32"/>
                    </a:lnTo>
                    <a:lnTo>
                      <a:pt x="251" y="11"/>
                    </a:lnTo>
                    <a:lnTo>
                      <a:pt x="278" y="40"/>
                    </a:lnTo>
                    <a:lnTo>
                      <a:pt x="292" y="54"/>
                    </a:lnTo>
                    <a:lnTo>
                      <a:pt x="295" y="94"/>
                    </a:lnTo>
                    <a:lnTo>
                      <a:pt x="307" y="95"/>
                    </a:lnTo>
                    <a:lnTo>
                      <a:pt x="298" y="111"/>
                    </a:lnTo>
                    <a:lnTo>
                      <a:pt x="305" y="172"/>
                    </a:lnTo>
                    <a:lnTo>
                      <a:pt x="279" y="172"/>
                    </a:lnTo>
                    <a:lnTo>
                      <a:pt x="281" y="248"/>
                    </a:lnTo>
                    <a:lnTo>
                      <a:pt x="176" y="240"/>
                    </a:lnTo>
                    <a:lnTo>
                      <a:pt x="169" y="24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18">
                <a:extLst>
                  <a:ext uri="{FF2B5EF4-FFF2-40B4-BE49-F238E27FC236}">
                    <a16:creationId xmlns:a16="http://schemas.microsoft.com/office/drawing/2014/main" id="{92336754-2B3B-4108-8B76-9C5737D3073B}"/>
                  </a:ext>
                </a:extLst>
              </p:cNvPr>
              <p:cNvSpPr>
                <a:spLocks noChangeArrowheads="1"/>
              </p:cNvSpPr>
              <p:nvPr/>
            </p:nvSpPr>
            <p:spPr bwMode="auto">
              <a:xfrm>
                <a:off x="2171" y="1434"/>
                <a:ext cx="244" cy="258"/>
              </a:xfrm>
              <a:custGeom>
                <a:avLst/>
                <a:gdLst>
                  <a:gd name="T0" fmla="*/ 65 w 277"/>
                  <a:gd name="T1" fmla="*/ 45 h 270"/>
                  <a:gd name="T2" fmla="*/ 64 w 277"/>
                  <a:gd name="T3" fmla="*/ 48 h 270"/>
                  <a:gd name="T4" fmla="*/ 55 w 277"/>
                  <a:gd name="T5" fmla="*/ 49 h 270"/>
                  <a:gd name="T6" fmla="*/ 48 w 277"/>
                  <a:gd name="T7" fmla="*/ 48 h 270"/>
                  <a:gd name="T8" fmla="*/ 48 w 277"/>
                  <a:gd name="T9" fmla="*/ 46 h 270"/>
                  <a:gd name="T10" fmla="*/ 50 w 277"/>
                  <a:gd name="T11" fmla="*/ 46 h 270"/>
                  <a:gd name="T12" fmla="*/ 48 w 277"/>
                  <a:gd name="T13" fmla="*/ 44 h 270"/>
                  <a:gd name="T14" fmla="*/ 26 w 277"/>
                  <a:gd name="T15" fmla="*/ 44 h 270"/>
                  <a:gd name="T16" fmla="*/ 11 w 277"/>
                  <a:gd name="T17" fmla="*/ 44 h 270"/>
                  <a:gd name="T18" fmla="*/ 11 w 277"/>
                  <a:gd name="T19" fmla="*/ 38 h 270"/>
                  <a:gd name="T20" fmla="*/ 1 w 277"/>
                  <a:gd name="T21" fmla="*/ 38 h 270"/>
                  <a:gd name="T22" fmla="*/ 1 w 277"/>
                  <a:gd name="T23" fmla="*/ 34 h 270"/>
                  <a:gd name="T24" fmla="*/ 0 w 277"/>
                  <a:gd name="T25" fmla="*/ 11 h 270"/>
                  <a:gd name="T26" fmla="*/ 4 w 277"/>
                  <a:gd name="T27" fmla="*/ 11 h 270"/>
                  <a:gd name="T28" fmla="*/ 14 w 277"/>
                  <a:gd name="T29" fmla="*/ 0 h 270"/>
                  <a:gd name="T30" fmla="*/ 26 w 277"/>
                  <a:gd name="T31" fmla="*/ 9 h 270"/>
                  <a:gd name="T32" fmla="*/ 29 w 277"/>
                  <a:gd name="T33" fmla="*/ 11 h 270"/>
                  <a:gd name="T34" fmla="*/ 41 w 277"/>
                  <a:gd name="T35" fmla="*/ 11 h 270"/>
                  <a:gd name="T36" fmla="*/ 56 w 277"/>
                  <a:gd name="T37" fmla="*/ 11 h 270"/>
                  <a:gd name="T38" fmla="*/ 65 w 277"/>
                  <a:gd name="T39" fmla="*/ 21 h 270"/>
                  <a:gd name="T40" fmla="*/ 65 w 277"/>
                  <a:gd name="T41" fmla="*/ 22 h 270"/>
                  <a:gd name="T42" fmla="*/ 65 w 277"/>
                  <a:gd name="T43" fmla="*/ 45 h 2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70"/>
                  <a:gd name="T68" fmla="*/ 277 w 277"/>
                  <a:gd name="T69" fmla="*/ 270 h 2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70">
                    <a:moveTo>
                      <a:pt x="276" y="243"/>
                    </a:moveTo>
                    <a:lnTo>
                      <a:pt x="274" y="258"/>
                    </a:lnTo>
                    <a:lnTo>
                      <a:pt x="232" y="270"/>
                    </a:lnTo>
                    <a:lnTo>
                      <a:pt x="203" y="263"/>
                    </a:lnTo>
                    <a:lnTo>
                      <a:pt x="202" y="245"/>
                    </a:lnTo>
                    <a:lnTo>
                      <a:pt x="214" y="250"/>
                    </a:lnTo>
                    <a:lnTo>
                      <a:pt x="203" y="236"/>
                    </a:lnTo>
                    <a:lnTo>
                      <a:pt x="114" y="235"/>
                    </a:lnTo>
                    <a:lnTo>
                      <a:pt x="46" y="238"/>
                    </a:lnTo>
                    <a:lnTo>
                      <a:pt x="46" y="208"/>
                    </a:lnTo>
                    <a:lnTo>
                      <a:pt x="1" y="209"/>
                    </a:lnTo>
                    <a:lnTo>
                      <a:pt x="1" y="194"/>
                    </a:lnTo>
                    <a:lnTo>
                      <a:pt x="0" y="57"/>
                    </a:lnTo>
                    <a:lnTo>
                      <a:pt x="4" y="59"/>
                    </a:lnTo>
                    <a:lnTo>
                      <a:pt x="58" y="0"/>
                    </a:lnTo>
                    <a:lnTo>
                      <a:pt x="109" y="9"/>
                    </a:lnTo>
                    <a:lnTo>
                      <a:pt x="118" y="27"/>
                    </a:lnTo>
                    <a:lnTo>
                      <a:pt x="171" y="50"/>
                    </a:lnTo>
                    <a:lnTo>
                      <a:pt x="239" y="54"/>
                    </a:lnTo>
                    <a:lnTo>
                      <a:pt x="277" y="108"/>
                    </a:lnTo>
                    <a:lnTo>
                      <a:pt x="275" y="115"/>
                    </a:lnTo>
                    <a:lnTo>
                      <a:pt x="276" y="2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19">
                <a:extLst>
                  <a:ext uri="{FF2B5EF4-FFF2-40B4-BE49-F238E27FC236}">
                    <a16:creationId xmlns:a16="http://schemas.microsoft.com/office/drawing/2014/main" id="{009F61A0-A490-4067-82CF-63DDFB3DAF01}"/>
                  </a:ext>
                </a:extLst>
              </p:cNvPr>
              <p:cNvSpPr>
                <a:spLocks noChangeArrowheads="1"/>
              </p:cNvSpPr>
              <p:nvPr/>
            </p:nvSpPr>
            <p:spPr bwMode="auto">
              <a:xfrm>
                <a:off x="2250" y="1117"/>
                <a:ext cx="164" cy="221"/>
              </a:xfrm>
              <a:custGeom>
                <a:avLst/>
                <a:gdLst>
                  <a:gd name="T0" fmla="*/ 30 w 187"/>
                  <a:gd name="T1" fmla="*/ 44 h 231"/>
                  <a:gd name="T2" fmla="*/ 1 w 187"/>
                  <a:gd name="T3" fmla="*/ 45 h 231"/>
                  <a:gd name="T4" fmla="*/ 0 w 187"/>
                  <a:gd name="T5" fmla="*/ 0 h 231"/>
                  <a:gd name="T6" fmla="*/ 4 w 187"/>
                  <a:gd name="T7" fmla="*/ 1 h 231"/>
                  <a:gd name="T8" fmla="*/ 22 w 187"/>
                  <a:gd name="T9" fmla="*/ 8 h 231"/>
                  <a:gd name="T10" fmla="*/ 20 w 187"/>
                  <a:gd name="T11" fmla="*/ 11 h 231"/>
                  <a:gd name="T12" fmla="*/ 24 w 187"/>
                  <a:gd name="T13" fmla="*/ 11 h 231"/>
                  <a:gd name="T14" fmla="*/ 25 w 187"/>
                  <a:gd name="T15" fmla="*/ 22 h 231"/>
                  <a:gd name="T16" fmla="*/ 39 w 187"/>
                  <a:gd name="T17" fmla="*/ 24 h 231"/>
                  <a:gd name="T18" fmla="*/ 39 w 187"/>
                  <a:gd name="T19" fmla="*/ 31 h 231"/>
                  <a:gd name="T20" fmla="*/ 39 w 187"/>
                  <a:gd name="T21" fmla="*/ 39 h 231"/>
                  <a:gd name="T22" fmla="*/ 39 w 187"/>
                  <a:gd name="T23" fmla="*/ 44 h 231"/>
                  <a:gd name="T24" fmla="*/ 30 w 187"/>
                  <a:gd name="T25" fmla="*/ 44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31"/>
                  <a:gd name="T41" fmla="*/ 187 w 187"/>
                  <a:gd name="T42" fmla="*/ 231 h 2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31">
                    <a:moveTo>
                      <a:pt x="144" y="228"/>
                    </a:moveTo>
                    <a:lnTo>
                      <a:pt x="1" y="231"/>
                    </a:lnTo>
                    <a:lnTo>
                      <a:pt x="0" y="0"/>
                    </a:lnTo>
                    <a:lnTo>
                      <a:pt x="19" y="1"/>
                    </a:lnTo>
                    <a:lnTo>
                      <a:pt x="108" y="8"/>
                    </a:lnTo>
                    <a:lnTo>
                      <a:pt x="100" y="24"/>
                    </a:lnTo>
                    <a:lnTo>
                      <a:pt x="118" y="51"/>
                    </a:lnTo>
                    <a:lnTo>
                      <a:pt x="123" y="107"/>
                    </a:lnTo>
                    <a:lnTo>
                      <a:pt x="187" y="114"/>
                    </a:lnTo>
                    <a:lnTo>
                      <a:pt x="187" y="161"/>
                    </a:lnTo>
                    <a:lnTo>
                      <a:pt x="187" y="205"/>
                    </a:lnTo>
                    <a:lnTo>
                      <a:pt x="187" y="228"/>
                    </a:lnTo>
                    <a:lnTo>
                      <a:pt x="144"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0">
                <a:extLst>
                  <a:ext uri="{FF2B5EF4-FFF2-40B4-BE49-F238E27FC236}">
                    <a16:creationId xmlns:a16="http://schemas.microsoft.com/office/drawing/2014/main" id="{0D5DB0DF-0010-4E5B-89E1-D6F131008437}"/>
                  </a:ext>
                </a:extLst>
              </p:cNvPr>
              <p:cNvSpPr>
                <a:spLocks noChangeArrowheads="1"/>
              </p:cNvSpPr>
              <p:nvPr/>
            </p:nvSpPr>
            <p:spPr bwMode="auto">
              <a:xfrm>
                <a:off x="831" y="1125"/>
                <a:ext cx="245" cy="317"/>
              </a:xfrm>
              <a:custGeom>
                <a:avLst/>
                <a:gdLst>
                  <a:gd name="T0" fmla="*/ 60 w 279"/>
                  <a:gd name="T1" fmla="*/ 32 h 332"/>
                  <a:gd name="T2" fmla="*/ 60 w 279"/>
                  <a:gd name="T3" fmla="*/ 58 h 332"/>
                  <a:gd name="T4" fmla="*/ 47 w 279"/>
                  <a:gd name="T5" fmla="*/ 54 h 332"/>
                  <a:gd name="T6" fmla="*/ 36 w 279"/>
                  <a:gd name="T7" fmla="*/ 45 h 332"/>
                  <a:gd name="T8" fmla="*/ 0 w 279"/>
                  <a:gd name="T9" fmla="*/ 28 h 332"/>
                  <a:gd name="T10" fmla="*/ 4 w 279"/>
                  <a:gd name="T11" fmla="*/ 18 h 332"/>
                  <a:gd name="T12" fmla="*/ 11 w 279"/>
                  <a:gd name="T13" fmla="*/ 15 h 332"/>
                  <a:gd name="T14" fmla="*/ 14 w 279"/>
                  <a:gd name="T15" fmla="*/ 11 h 332"/>
                  <a:gd name="T16" fmla="*/ 50 w 279"/>
                  <a:gd name="T17" fmla="*/ 11 h 332"/>
                  <a:gd name="T18" fmla="*/ 50 w 279"/>
                  <a:gd name="T19" fmla="*/ 0 h 332"/>
                  <a:gd name="T20" fmla="*/ 54 w 279"/>
                  <a:gd name="T21" fmla="*/ 0 h 332"/>
                  <a:gd name="T22" fmla="*/ 60 w 279"/>
                  <a:gd name="T23" fmla="*/ 1 h 332"/>
                  <a:gd name="T24" fmla="*/ 60 w 279"/>
                  <a:gd name="T25" fmla="*/ 32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332"/>
                  <a:gd name="T41" fmla="*/ 279 w 279"/>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332">
                    <a:moveTo>
                      <a:pt x="277" y="190"/>
                    </a:moveTo>
                    <a:lnTo>
                      <a:pt x="278" y="332"/>
                    </a:lnTo>
                    <a:lnTo>
                      <a:pt x="222" y="308"/>
                    </a:lnTo>
                    <a:lnTo>
                      <a:pt x="173" y="255"/>
                    </a:lnTo>
                    <a:lnTo>
                      <a:pt x="0" y="154"/>
                    </a:lnTo>
                    <a:lnTo>
                      <a:pt x="2" y="92"/>
                    </a:lnTo>
                    <a:lnTo>
                      <a:pt x="52" y="81"/>
                    </a:lnTo>
                    <a:lnTo>
                      <a:pt x="65" y="66"/>
                    </a:lnTo>
                    <a:lnTo>
                      <a:pt x="232" y="68"/>
                    </a:lnTo>
                    <a:lnTo>
                      <a:pt x="233" y="0"/>
                    </a:lnTo>
                    <a:lnTo>
                      <a:pt x="256" y="0"/>
                    </a:lnTo>
                    <a:lnTo>
                      <a:pt x="279" y="1"/>
                    </a:lnTo>
                    <a:lnTo>
                      <a:pt x="277"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
                <a:extLst>
                  <a:ext uri="{FF2B5EF4-FFF2-40B4-BE49-F238E27FC236}">
                    <a16:creationId xmlns:a16="http://schemas.microsoft.com/office/drawing/2014/main" id="{36CA6A84-E973-41D9-9214-EEDE96E9A43E}"/>
                  </a:ext>
                </a:extLst>
              </p:cNvPr>
              <p:cNvSpPr>
                <a:spLocks noChangeArrowheads="1"/>
              </p:cNvSpPr>
              <p:nvPr/>
            </p:nvSpPr>
            <p:spPr bwMode="auto">
              <a:xfrm>
                <a:off x="2266" y="1335"/>
                <a:ext cx="148" cy="203"/>
              </a:xfrm>
              <a:custGeom>
                <a:avLst/>
                <a:gdLst>
                  <a:gd name="T0" fmla="*/ 42 w 168"/>
                  <a:gd name="T1" fmla="*/ 42 h 212"/>
                  <a:gd name="T2" fmla="*/ 33 w 168"/>
                  <a:gd name="T3" fmla="*/ 31 h 212"/>
                  <a:gd name="T4" fmla="*/ 16 w 168"/>
                  <a:gd name="T5" fmla="*/ 31 h 212"/>
                  <a:gd name="T6" fmla="*/ 4 w 168"/>
                  <a:gd name="T7" fmla="*/ 27 h 212"/>
                  <a:gd name="T8" fmla="*/ 0 w 168"/>
                  <a:gd name="T9" fmla="*/ 24 h 212"/>
                  <a:gd name="T10" fmla="*/ 7 w 168"/>
                  <a:gd name="T11" fmla="*/ 23 h 212"/>
                  <a:gd name="T12" fmla="*/ 26 w 168"/>
                  <a:gd name="T13" fmla="*/ 11 h 212"/>
                  <a:gd name="T14" fmla="*/ 29 w 168"/>
                  <a:gd name="T15" fmla="*/ 0 h 212"/>
                  <a:gd name="T16" fmla="*/ 42 w 168"/>
                  <a:gd name="T17" fmla="*/ 0 h 212"/>
                  <a:gd name="T18" fmla="*/ 42 w 168"/>
                  <a:gd name="T19" fmla="*/ 4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212"/>
                  <a:gd name="T32" fmla="*/ 168 w 16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212">
                    <a:moveTo>
                      <a:pt x="168" y="212"/>
                    </a:moveTo>
                    <a:lnTo>
                      <a:pt x="130" y="158"/>
                    </a:lnTo>
                    <a:lnTo>
                      <a:pt x="62" y="154"/>
                    </a:lnTo>
                    <a:lnTo>
                      <a:pt x="9" y="131"/>
                    </a:lnTo>
                    <a:lnTo>
                      <a:pt x="0" y="113"/>
                    </a:lnTo>
                    <a:lnTo>
                      <a:pt x="27" y="108"/>
                    </a:lnTo>
                    <a:lnTo>
                      <a:pt x="107" y="39"/>
                    </a:lnTo>
                    <a:lnTo>
                      <a:pt x="125" y="0"/>
                    </a:lnTo>
                    <a:lnTo>
                      <a:pt x="168" y="0"/>
                    </a:lnTo>
                    <a:lnTo>
                      <a:pt x="168"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2">
                <a:extLst>
                  <a:ext uri="{FF2B5EF4-FFF2-40B4-BE49-F238E27FC236}">
                    <a16:creationId xmlns:a16="http://schemas.microsoft.com/office/drawing/2014/main" id="{A2676AD8-0193-476D-898D-04CA5032B397}"/>
                  </a:ext>
                </a:extLst>
              </p:cNvPr>
              <p:cNvSpPr>
                <a:spLocks noChangeArrowheads="1"/>
              </p:cNvSpPr>
              <p:nvPr/>
            </p:nvSpPr>
            <p:spPr bwMode="auto">
              <a:xfrm>
                <a:off x="2848" y="2002"/>
                <a:ext cx="209" cy="478"/>
              </a:xfrm>
              <a:custGeom>
                <a:avLst/>
                <a:gdLst>
                  <a:gd name="T0" fmla="*/ 51 w 238"/>
                  <a:gd name="T1" fmla="*/ 88 h 500"/>
                  <a:gd name="T2" fmla="*/ 47 w 238"/>
                  <a:gd name="T3" fmla="*/ 88 h 500"/>
                  <a:gd name="T4" fmla="*/ 45 w 238"/>
                  <a:gd name="T5" fmla="*/ 91 h 500"/>
                  <a:gd name="T6" fmla="*/ 10 w 238"/>
                  <a:gd name="T7" fmla="*/ 91 h 500"/>
                  <a:gd name="T8" fmla="*/ 10 w 238"/>
                  <a:gd name="T9" fmla="*/ 42 h 500"/>
                  <a:gd name="T10" fmla="*/ 9 w 238"/>
                  <a:gd name="T11" fmla="*/ 39 h 500"/>
                  <a:gd name="T12" fmla="*/ 7 w 238"/>
                  <a:gd name="T13" fmla="*/ 33 h 500"/>
                  <a:gd name="T14" fmla="*/ 10 w 238"/>
                  <a:gd name="T15" fmla="*/ 31 h 500"/>
                  <a:gd name="T16" fmla="*/ 9 w 238"/>
                  <a:gd name="T17" fmla="*/ 28 h 500"/>
                  <a:gd name="T18" fmla="*/ 4 w 238"/>
                  <a:gd name="T19" fmla="*/ 26 h 500"/>
                  <a:gd name="T20" fmla="*/ 4 w 238"/>
                  <a:gd name="T21" fmla="*/ 23 h 500"/>
                  <a:gd name="T22" fmla="*/ 0 w 238"/>
                  <a:gd name="T23" fmla="*/ 18 h 500"/>
                  <a:gd name="T24" fmla="*/ 4 w 238"/>
                  <a:gd name="T25" fmla="*/ 18 h 500"/>
                  <a:gd name="T26" fmla="*/ 0 w 238"/>
                  <a:gd name="T27" fmla="*/ 0 h 500"/>
                  <a:gd name="T28" fmla="*/ 23 w 238"/>
                  <a:gd name="T29" fmla="*/ 0 h 500"/>
                  <a:gd name="T30" fmla="*/ 38 w 238"/>
                  <a:gd name="T31" fmla="*/ 20 h 500"/>
                  <a:gd name="T32" fmla="*/ 41 w 238"/>
                  <a:gd name="T33" fmla="*/ 31 h 500"/>
                  <a:gd name="T34" fmla="*/ 36 w 238"/>
                  <a:gd name="T35" fmla="*/ 36 h 500"/>
                  <a:gd name="T36" fmla="*/ 35 w 238"/>
                  <a:gd name="T37" fmla="*/ 43 h 500"/>
                  <a:gd name="T38" fmla="*/ 40 w 238"/>
                  <a:gd name="T39" fmla="*/ 67 h 500"/>
                  <a:gd name="T40" fmla="*/ 51 w 238"/>
                  <a:gd name="T41" fmla="*/ 88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500"/>
                  <a:gd name="T65" fmla="*/ 238 w 238"/>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500">
                    <a:moveTo>
                      <a:pt x="238" y="481"/>
                    </a:moveTo>
                    <a:lnTo>
                      <a:pt x="218" y="483"/>
                    </a:lnTo>
                    <a:lnTo>
                      <a:pt x="210" y="500"/>
                    </a:lnTo>
                    <a:lnTo>
                      <a:pt x="46" y="500"/>
                    </a:lnTo>
                    <a:lnTo>
                      <a:pt x="48" y="229"/>
                    </a:lnTo>
                    <a:lnTo>
                      <a:pt x="41" y="212"/>
                    </a:lnTo>
                    <a:lnTo>
                      <a:pt x="31" y="185"/>
                    </a:lnTo>
                    <a:lnTo>
                      <a:pt x="44" y="166"/>
                    </a:lnTo>
                    <a:lnTo>
                      <a:pt x="40" y="148"/>
                    </a:lnTo>
                    <a:lnTo>
                      <a:pt x="13" y="132"/>
                    </a:lnTo>
                    <a:lnTo>
                      <a:pt x="18" y="117"/>
                    </a:lnTo>
                    <a:lnTo>
                      <a:pt x="0" y="92"/>
                    </a:lnTo>
                    <a:lnTo>
                      <a:pt x="2" y="92"/>
                    </a:lnTo>
                    <a:lnTo>
                      <a:pt x="0" y="0"/>
                    </a:lnTo>
                    <a:lnTo>
                      <a:pt x="108" y="0"/>
                    </a:lnTo>
                    <a:lnTo>
                      <a:pt x="179" y="105"/>
                    </a:lnTo>
                    <a:lnTo>
                      <a:pt x="202" y="171"/>
                    </a:lnTo>
                    <a:lnTo>
                      <a:pt x="173" y="198"/>
                    </a:lnTo>
                    <a:lnTo>
                      <a:pt x="165" y="234"/>
                    </a:lnTo>
                    <a:lnTo>
                      <a:pt x="185" y="365"/>
                    </a:lnTo>
                    <a:lnTo>
                      <a:pt x="238" y="48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3">
                <a:extLst>
                  <a:ext uri="{FF2B5EF4-FFF2-40B4-BE49-F238E27FC236}">
                    <a16:creationId xmlns:a16="http://schemas.microsoft.com/office/drawing/2014/main" id="{B33E4D65-212F-4B42-9F6D-F9C6D394ACC3}"/>
                  </a:ext>
                </a:extLst>
              </p:cNvPr>
              <p:cNvSpPr>
                <a:spLocks noChangeArrowheads="1"/>
              </p:cNvSpPr>
              <p:nvPr/>
            </p:nvSpPr>
            <p:spPr bwMode="auto">
              <a:xfrm>
                <a:off x="1075" y="1105"/>
                <a:ext cx="184" cy="202"/>
              </a:xfrm>
              <a:custGeom>
                <a:avLst/>
                <a:gdLst>
                  <a:gd name="T0" fmla="*/ 29 w 209"/>
                  <a:gd name="T1" fmla="*/ 41 h 211"/>
                  <a:gd name="T2" fmla="*/ 0 w 209"/>
                  <a:gd name="T3" fmla="*/ 41 h 211"/>
                  <a:gd name="T4" fmla="*/ 4 w 209"/>
                  <a:gd name="T5" fmla="*/ 11 h 211"/>
                  <a:gd name="T6" fmla="*/ 23 w 209"/>
                  <a:gd name="T7" fmla="*/ 11 h 211"/>
                  <a:gd name="T8" fmla="*/ 23 w 209"/>
                  <a:gd name="T9" fmla="*/ 0 h 211"/>
                  <a:gd name="T10" fmla="*/ 48 w 209"/>
                  <a:gd name="T11" fmla="*/ 1 h 211"/>
                  <a:gd name="T12" fmla="*/ 42 w 209"/>
                  <a:gd name="T13" fmla="*/ 11 h 211"/>
                  <a:gd name="T14" fmla="*/ 41 w 209"/>
                  <a:gd name="T15" fmla="*/ 16 h 211"/>
                  <a:gd name="T16" fmla="*/ 42 w 209"/>
                  <a:gd name="T17" fmla="*/ 17 h 211"/>
                  <a:gd name="T18" fmla="*/ 37 w 209"/>
                  <a:gd name="T19" fmla="*/ 20 h 211"/>
                  <a:gd name="T20" fmla="*/ 40 w 209"/>
                  <a:gd name="T21" fmla="*/ 24 h 211"/>
                  <a:gd name="T22" fmla="*/ 37 w 209"/>
                  <a:gd name="T23" fmla="*/ 25 h 211"/>
                  <a:gd name="T24" fmla="*/ 35 w 209"/>
                  <a:gd name="T25" fmla="*/ 34 h 211"/>
                  <a:gd name="T26" fmla="*/ 29 w 209"/>
                  <a:gd name="T27" fmla="*/ 39 h 211"/>
                  <a:gd name="T28" fmla="*/ 29 w 209"/>
                  <a:gd name="T29" fmla="*/ 41 h 2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11"/>
                  <a:gd name="T47" fmla="*/ 209 w 209"/>
                  <a:gd name="T48" fmla="*/ 211 h 2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11">
                    <a:moveTo>
                      <a:pt x="124" y="211"/>
                    </a:moveTo>
                    <a:lnTo>
                      <a:pt x="0" y="210"/>
                    </a:lnTo>
                    <a:lnTo>
                      <a:pt x="2" y="21"/>
                    </a:lnTo>
                    <a:lnTo>
                      <a:pt x="100" y="22"/>
                    </a:lnTo>
                    <a:lnTo>
                      <a:pt x="102" y="0"/>
                    </a:lnTo>
                    <a:lnTo>
                      <a:pt x="209" y="1"/>
                    </a:lnTo>
                    <a:lnTo>
                      <a:pt x="181" y="45"/>
                    </a:lnTo>
                    <a:lnTo>
                      <a:pt x="177" y="81"/>
                    </a:lnTo>
                    <a:lnTo>
                      <a:pt x="186" y="84"/>
                    </a:lnTo>
                    <a:lnTo>
                      <a:pt x="163" y="96"/>
                    </a:lnTo>
                    <a:lnTo>
                      <a:pt x="171" y="114"/>
                    </a:lnTo>
                    <a:lnTo>
                      <a:pt x="160" y="121"/>
                    </a:lnTo>
                    <a:lnTo>
                      <a:pt x="150" y="177"/>
                    </a:lnTo>
                    <a:lnTo>
                      <a:pt x="127" y="202"/>
                    </a:lnTo>
                    <a:lnTo>
                      <a:pt x="124" y="2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4">
                <a:extLst>
                  <a:ext uri="{FF2B5EF4-FFF2-40B4-BE49-F238E27FC236}">
                    <a16:creationId xmlns:a16="http://schemas.microsoft.com/office/drawing/2014/main" id="{441CDF8A-A0CB-498A-A406-7B94DE144A3D}"/>
                  </a:ext>
                </a:extLst>
              </p:cNvPr>
              <p:cNvSpPr>
                <a:spLocks noChangeArrowheads="1"/>
              </p:cNvSpPr>
              <p:nvPr/>
            </p:nvSpPr>
            <p:spPr bwMode="auto">
              <a:xfrm>
                <a:off x="2284" y="2870"/>
                <a:ext cx="325" cy="130"/>
              </a:xfrm>
              <a:custGeom>
                <a:avLst/>
                <a:gdLst>
                  <a:gd name="T0" fmla="*/ 79 w 370"/>
                  <a:gd name="T1" fmla="*/ 26 h 136"/>
                  <a:gd name="T2" fmla="*/ 17 w 370"/>
                  <a:gd name="T3" fmla="*/ 26 h 136"/>
                  <a:gd name="T4" fmla="*/ 10 w 370"/>
                  <a:gd name="T5" fmla="*/ 24 h 136"/>
                  <a:gd name="T6" fmla="*/ 0 w 370"/>
                  <a:gd name="T7" fmla="*/ 11 h 136"/>
                  <a:gd name="T8" fmla="*/ 11 w 370"/>
                  <a:gd name="T9" fmla="*/ 11 h 136"/>
                  <a:gd name="T10" fmla="*/ 11 w 370"/>
                  <a:gd name="T11" fmla="*/ 0 h 136"/>
                  <a:gd name="T12" fmla="*/ 31 w 370"/>
                  <a:gd name="T13" fmla="*/ 1 h 136"/>
                  <a:gd name="T14" fmla="*/ 79 w 370"/>
                  <a:gd name="T15" fmla="*/ 0 h 136"/>
                  <a:gd name="T16" fmla="*/ 79 w 370"/>
                  <a:gd name="T17" fmla="*/ 2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
                  <a:gd name="T28" fmla="*/ 0 h 136"/>
                  <a:gd name="T29" fmla="*/ 370 w 370"/>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 h="136">
                    <a:moveTo>
                      <a:pt x="369" y="136"/>
                    </a:moveTo>
                    <a:lnTo>
                      <a:pt x="77" y="136"/>
                    </a:lnTo>
                    <a:lnTo>
                      <a:pt x="46" y="126"/>
                    </a:lnTo>
                    <a:lnTo>
                      <a:pt x="0" y="45"/>
                    </a:lnTo>
                    <a:lnTo>
                      <a:pt x="54" y="46"/>
                    </a:lnTo>
                    <a:lnTo>
                      <a:pt x="54" y="0"/>
                    </a:lnTo>
                    <a:lnTo>
                      <a:pt x="144" y="1"/>
                    </a:lnTo>
                    <a:lnTo>
                      <a:pt x="370" y="0"/>
                    </a:lnTo>
                    <a:lnTo>
                      <a:pt x="369"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5">
                <a:extLst>
                  <a:ext uri="{FF2B5EF4-FFF2-40B4-BE49-F238E27FC236}">
                    <a16:creationId xmlns:a16="http://schemas.microsoft.com/office/drawing/2014/main" id="{9CCDB37B-02A2-4F51-9008-30A457A35341}"/>
                  </a:ext>
                </a:extLst>
              </p:cNvPr>
              <p:cNvSpPr>
                <a:spLocks noChangeArrowheads="1"/>
              </p:cNvSpPr>
              <p:nvPr/>
            </p:nvSpPr>
            <p:spPr bwMode="auto">
              <a:xfrm>
                <a:off x="2128" y="1875"/>
                <a:ext cx="238" cy="189"/>
              </a:xfrm>
              <a:custGeom>
                <a:avLst/>
                <a:gdLst>
                  <a:gd name="T0" fmla="*/ 47 w 271"/>
                  <a:gd name="T1" fmla="*/ 43 h 197"/>
                  <a:gd name="T2" fmla="*/ 34 w 271"/>
                  <a:gd name="T3" fmla="*/ 43 h 197"/>
                  <a:gd name="T4" fmla="*/ 34 w 271"/>
                  <a:gd name="T5" fmla="*/ 39 h 197"/>
                  <a:gd name="T6" fmla="*/ 9 w 271"/>
                  <a:gd name="T7" fmla="*/ 39 h 197"/>
                  <a:gd name="T8" fmla="*/ 4 w 271"/>
                  <a:gd name="T9" fmla="*/ 35 h 197"/>
                  <a:gd name="T10" fmla="*/ 6 w 271"/>
                  <a:gd name="T11" fmla="*/ 31 h 197"/>
                  <a:gd name="T12" fmla="*/ 4 w 271"/>
                  <a:gd name="T13" fmla="*/ 32 h 197"/>
                  <a:gd name="T14" fmla="*/ 4 w 271"/>
                  <a:gd name="T15" fmla="*/ 29 h 197"/>
                  <a:gd name="T16" fmla="*/ 4 w 271"/>
                  <a:gd name="T17" fmla="*/ 20 h 197"/>
                  <a:gd name="T18" fmla="*/ 8 w 271"/>
                  <a:gd name="T19" fmla="*/ 16 h 197"/>
                  <a:gd name="T20" fmla="*/ 0 w 271"/>
                  <a:gd name="T21" fmla="*/ 12 h 197"/>
                  <a:gd name="T22" fmla="*/ 5 w 271"/>
                  <a:gd name="T23" fmla="*/ 9 h 197"/>
                  <a:gd name="T24" fmla="*/ 15 w 271"/>
                  <a:gd name="T25" fmla="*/ 12 h 197"/>
                  <a:gd name="T26" fmla="*/ 22 w 271"/>
                  <a:gd name="T27" fmla="*/ 1 h 197"/>
                  <a:gd name="T28" fmla="*/ 30 w 271"/>
                  <a:gd name="T29" fmla="*/ 0 h 197"/>
                  <a:gd name="T30" fmla="*/ 44 w 271"/>
                  <a:gd name="T31" fmla="*/ 12 h 197"/>
                  <a:gd name="T32" fmla="*/ 58 w 271"/>
                  <a:gd name="T33" fmla="*/ 29 h 197"/>
                  <a:gd name="T34" fmla="*/ 50 w 271"/>
                  <a:gd name="T35" fmla="*/ 35 h 197"/>
                  <a:gd name="T36" fmla="*/ 47 w 271"/>
                  <a:gd name="T37" fmla="*/ 4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97"/>
                  <a:gd name="T59" fmla="*/ 271 w 271"/>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97">
                    <a:moveTo>
                      <a:pt x="227" y="196"/>
                    </a:moveTo>
                    <a:lnTo>
                      <a:pt x="158" y="197"/>
                    </a:lnTo>
                    <a:lnTo>
                      <a:pt x="158" y="182"/>
                    </a:lnTo>
                    <a:lnTo>
                      <a:pt x="41" y="182"/>
                    </a:lnTo>
                    <a:lnTo>
                      <a:pt x="20" y="172"/>
                    </a:lnTo>
                    <a:lnTo>
                      <a:pt x="28" y="139"/>
                    </a:lnTo>
                    <a:lnTo>
                      <a:pt x="11" y="141"/>
                    </a:lnTo>
                    <a:lnTo>
                      <a:pt x="2" y="127"/>
                    </a:lnTo>
                    <a:lnTo>
                      <a:pt x="16" y="91"/>
                    </a:lnTo>
                    <a:lnTo>
                      <a:pt x="34" y="78"/>
                    </a:lnTo>
                    <a:lnTo>
                      <a:pt x="0" y="32"/>
                    </a:lnTo>
                    <a:lnTo>
                      <a:pt x="24" y="9"/>
                    </a:lnTo>
                    <a:lnTo>
                      <a:pt x="69" y="20"/>
                    </a:lnTo>
                    <a:lnTo>
                      <a:pt x="105" y="1"/>
                    </a:lnTo>
                    <a:lnTo>
                      <a:pt x="139" y="0"/>
                    </a:lnTo>
                    <a:lnTo>
                      <a:pt x="207" y="45"/>
                    </a:lnTo>
                    <a:lnTo>
                      <a:pt x="271" y="130"/>
                    </a:lnTo>
                    <a:lnTo>
                      <a:pt x="235" y="170"/>
                    </a:lnTo>
                    <a:lnTo>
                      <a:pt x="227" y="1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6">
                <a:extLst>
                  <a:ext uri="{FF2B5EF4-FFF2-40B4-BE49-F238E27FC236}">
                    <a16:creationId xmlns:a16="http://schemas.microsoft.com/office/drawing/2014/main" id="{8EA195F5-3619-4416-8D18-EC2240BC875F}"/>
                  </a:ext>
                </a:extLst>
              </p:cNvPr>
              <p:cNvSpPr>
                <a:spLocks noChangeArrowheads="1"/>
              </p:cNvSpPr>
              <p:nvPr/>
            </p:nvSpPr>
            <p:spPr bwMode="auto">
              <a:xfrm>
                <a:off x="2413" y="1311"/>
                <a:ext cx="190" cy="233"/>
              </a:xfrm>
              <a:custGeom>
                <a:avLst/>
                <a:gdLst>
                  <a:gd name="T0" fmla="*/ 0 w 216"/>
                  <a:gd name="T1" fmla="*/ 43 h 244"/>
                  <a:gd name="T2" fmla="*/ 4 w 216"/>
                  <a:gd name="T3" fmla="*/ 42 h 244"/>
                  <a:gd name="T4" fmla="*/ 4 w 216"/>
                  <a:gd name="T5" fmla="*/ 11 h 244"/>
                  <a:gd name="T6" fmla="*/ 4 w 216"/>
                  <a:gd name="T7" fmla="*/ 2 h 244"/>
                  <a:gd name="T8" fmla="*/ 37 w 216"/>
                  <a:gd name="T9" fmla="*/ 0 h 244"/>
                  <a:gd name="T10" fmla="*/ 37 w 216"/>
                  <a:gd name="T11" fmla="*/ 11 h 244"/>
                  <a:gd name="T12" fmla="*/ 37 w 216"/>
                  <a:gd name="T13" fmla="*/ 16 h 244"/>
                  <a:gd name="T14" fmla="*/ 47 w 216"/>
                  <a:gd name="T15" fmla="*/ 22 h 244"/>
                  <a:gd name="T16" fmla="*/ 48 w 216"/>
                  <a:gd name="T17" fmla="*/ 31 h 244"/>
                  <a:gd name="T18" fmla="*/ 26 w 216"/>
                  <a:gd name="T19" fmla="*/ 31 h 244"/>
                  <a:gd name="T20" fmla="*/ 14 w 216"/>
                  <a:gd name="T21" fmla="*/ 37 h 244"/>
                  <a:gd name="T22" fmla="*/ 12 w 216"/>
                  <a:gd name="T23" fmla="*/ 40 h 244"/>
                  <a:gd name="T24" fmla="*/ 4 w 216"/>
                  <a:gd name="T25" fmla="*/ 42 h 244"/>
                  <a:gd name="T26" fmla="*/ 0 w 216"/>
                  <a:gd name="T27" fmla="*/ 43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244"/>
                  <a:gd name="T44" fmla="*/ 216 w 216"/>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244">
                    <a:moveTo>
                      <a:pt x="0" y="244"/>
                    </a:moveTo>
                    <a:lnTo>
                      <a:pt x="2" y="237"/>
                    </a:lnTo>
                    <a:lnTo>
                      <a:pt x="2" y="25"/>
                    </a:lnTo>
                    <a:lnTo>
                      <a:pt x="2" y="2"/>
                    </a:lnTo>
                    <a:lnTo>
                      <a:pt x="171" y="0"/>
                    </a:lnTo>
                    <a:lnTo>
                      <a:pt x="171" y="36"/>
                    </a:lnTo>
                    <a:lnTo>
                      <a:pt x="167" y="85"/>
                    </a:lnTo>
                    <a:lnTo>
                      <a:pt x="204" y="117"/>
                    </a:lnTo>
                    <a:lnTo>
                      <a:pt x="216" y="181"/>
                    </a:lnTo>
                    <a:lnTo>
                      <a:pt x="110" y="183"/>
                    </a:lnTo>
                    <a:lnTo>
                      <a:pt x="62" y="208"/>
                    </a:lnTo>
                    <a:lnTo>
                      <a:pt x="53" y="228"/>
                    </a:lnTo>
                    <a:lnTo>
                      <a:pt x="12" y="243"/>
                    </a:lnTo>
                    <a:lnTo>
                      <a:pt x="0" y="24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7">
                <a:extLst>
                  <a:ext uri="{FF2B5EF4-FFF2-40B4-BE49-F238E27FC236}">
                    <a16:creationId xmlns:a16="http://schemas.microsoft.com/office/drawing/2014/main" id="{01E61A18-7F54-4761-A7F9-B023F077B437}"/>
                  </a:ext>
                </a:extLst>
              </p:cNvPr>
              <p:cNvSpPr>
                <a:spLocks noChangeArrowheads="1"/>
              </p:cNvSpPr>
              <p:nvPr/>
            </p:nvSpPr>
            <p:spPr bwMode="auto">
              <a:xfrm>
                <a:off x="2114" y="1110"/>
                <a:ext cx="137" cy="381"/>
              </a:xfrm>
              <a:custGeom>
                <a:avLst/>
                <a:gdLst>
                  <a:gd name="T0" fmla="*/ 14 w 156"/>
                  <a:gd name="T1" fmla="*/ 76 h 398"/>
                  <a:gd name="T2" fmla="*/ 7 w 156"/>
                  <a:gd name="T3" fmla="*/ 73 h 398"/>
                  <a:gd name="T4" fmla="*/ 4 w 156"/>
                  <a:gd name="T5" fmla="*/ 67 h 398"/>
                  <a:gd name="T6" fmla="*/ 0 w 156"/>
                  <a:gd name="T7" fmla="*/ 66 h 398"/>
                  <a:gd name="T8" fmla="*/ 4 w 156"/>
                  <a:gd name="T9" fmla="*/ 64 h 398"/>
                  <a:gd name="T10" fmla="*/ 4 w 156"/>
                  <a:gd name="T11" fmla="*/ 61 h 398"/>
                  <a:gd name="T12" fmla="*/ 4 w 156"/>
                  <a:gd name="T13" fmla="*/ 61 h 398"/>
                  <a:gd name="T14" fmla="*/ 4 w 156"/>
                  <a:gd name="T15" fmla="*/ 28 h 398"/>
                  <a:gd name="T16" fmla="*/ 4 w 156"/>
                  <a:gd name="T17" fmla="*/ 29 h 398"/>
                  <a:gd name="T18" fmla="*/ 10 w 156"/>
                  <a:gd name="T19" fmla="*/ 28 h 398"/>
                  <a:gd name="T20" fmla="*/ 15 w 156"/>
                  <a:gd name="T21" fmla="*/ 22 h 398"/>
                  <a:gd name="T22" fmla="*/ 7 w 156"/>
                  <a:gd name="T23" fmla="*/ 11 h 398"/>
                  <a:gd name="T24" fmla="*/ 11 w 156"/>
                  <a:gd name="T25" fmla="*/ 0 h 398"/>
                  <a:gd name="T26" fmla="*/ 22 w 156"/>
                  <a:gd name="T27" fmla="*/ 3 h 398"/>
                  <a:gd name="T28" fmla="*/ 33 w 156"/>
                  <a:gd name="T29" fmla="*/ 7 h 398"/>
                  <a:gd name="T30" fmla="*/ 33 w 156"/>
                  <a:gd name="T31" fmla="*/ 47 h 398"/>
                  <a:gd name="T32" fmla="*/ 33 w 156"/>
                  <a:gd name="T33" fmla="*/ 50 h 398"/>
                  <a:gd name="T34" fmla="*/ 28 w 156"/>
                  <a:gd name="T35" fmla="*/ 52 h 398"/>
                  <a:gd name="T36" fmla="*/ 26 w 156"/>
                  <a:gd name="T37" fmla="*/ 56 h 398"/>
                  <a:gd name="T38" fmla="*/ 22 w 156"/>
                  <a:gd name="T39" fmla="*/ 58 h 398"/>
                  <a:gd name="T40" fmla="*/ 26 w 156"/>
                  <a:gd name="T41" fmla="*/ 65 h 398"/>
                  <a:gd name="T42" fmla="*/ 15 w 156"/>
                  <a:gd name="T43" fmla="*/ 76 h 398"/>
                  <a:gd name="T44" fmla="*/ 14 w 156"/>
                  <a:gd name="T45" fmla="*/ 76 h 3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398"/>
                  <a:gd name="T71" fmla="*/ 156 w 156"/>
                  <a:gd name="T72" fmla="*/ 398 h 3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398">
                    <a:moveTo>
                      <a:pt x="65" y="396"/>
                    </a:moveTo>
                    <a:lnTo>
                      <a:pt x="30" y="382"/>
                    </a:lnTo>
                    <a:lnTo>
                      <a:pt x="13" y="346"/>
                    </a:lnTo>
                    <a:lnTo>
                      <a:pt x="0" y="343"/>
                    </a:lnTo>
                    <a:lnTo>
                      <a:pt x="6" y="332"/>
                    </a:lnTo>
                    <a:lnTo>
                      <a:pt x="18" y="321"/>
                    </a:lnTo>
                    <a:lnTo>
                      <a:pt x="2" y="316"/>
                    </a:lnTo>
                    <a:lnTo>
                      <a:pt x="2" y="138"/>
                    </a:lnTo>
                    <a:lnTo>
                      <a:pt x="5" y="141"/>
                    </a:lnTo>
                    <a:lnTo>
                      <a:pt x="49" y="137"/>
                    </a:lnTo>
                    <a:lnTo>
                      <a:pt x="69" y="105"/>
                    </a:lnTo>
                    <a:lnTo>
                      <a:pt x="32" y="37"/>
                    </a:lnTo>
                    <a:lnTo>
                      <a:pt x="50" y="0"/>
                    </a:lnTo>
                    <a:lnTo>
                      <a:pt x="98" y="3"/>
                    </a:lnTo>
                    <a:lnTo>
                      <a:pt x="155" y="7"/>
                    </a:lnTo>
                    <a:lnTo>
                      <a:pt x="156" y="238"/>
                    </a:lnTo>
                    <a:lnTo>
                      <a:pt x="156" y="255"/>
                    </a:lnTo>
                    <a:lnTo>
                      <a:pt x="129" y="268"/>
                    </a:lnTo>
                    <a:lnTo>
                      <a:pt x="121" y="294"/>
                    </a:lnTo>
                    <a:lnTo>
                      <a:pt x="103" y="303"/>
                    </a:lnTo>
                    <a:lnTo>
                      <a:pt x="123" y="339"/>
                    </a:lnTo>
                    <a:lnTo>
                      <a:pt x="69" y="398"/>
                    </a:lnTo>
                    <a:lnTo>
                      <a:pt x="65" y="3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8">
                <a:extLst>
                  <a:ext uri="{FF2B5EF4-FFF2-40B4-BE49-F238E27FC236}">
                    <a16:creationId xmlns:a16="http://schemas.microsoft.com/office/drawing/2014/main" id="{A8225D2C-887E-4975-A551-06F45DD5D0FA}"/>
                  </a:ext>
                </a:extLst>
              </p:cNvPr>
              <p:cNvSpPr>
                <a:spLocks noChangeArrowheads="1"/>
              </p:cNvSpPr>
              <p:nvPr/>
            </p:nvSpPr>
            <p:spPr bwMode="auto">
              <a:xfrm>
                <a:off x="2411" y="2719"/>
                <a:ext cx="199" cy="152"/>
              </a:xfrm>
              <a:custGeom>
                <a:avLst/>
                <a:gdLst>
                  <a:gd name="T0" fmla="*/ 53 w 226"/>
                  <a:gd name="T1" fmla="*/ 30 h 159"/>
                  <a:gd name="T2" fmla="*/ 0 w 226"/>
                  <a:gd name="T3" fmla="*/ 30 h 159"/>
                  <a:gd name="T4" fmla="*/ 1 w 226"/>
                  <a:gd name="T5" fmla="*/ 11 h 159"/>
                  <a:gd name="T6" fmla="*/ 1 w 226"/>
                  <a:gd name="T7" fmla="*/ 1 h 159"/>
                  <a:gd name="T8" fmla="*/ 53 w 226"/>
                  <a:gd name="T9" fmla="*/ 0 h 159"/>
                  <a:gd name="T10" fmla="*/ 53 w 226"/>
                  <a:gd name="T11" fmla="*/ 30 h 159"/>
                  <a:gd name="T12" fmla="*/ 0 60000 65536"/>
                  <a:gd name="T13" fmla="*/ 0 60000 65536"/>
                  <a:gd name="T14" fmla="*/ 0 60000 65536"/>
                  <a:gd name="T15" fmla="*/ 0 60000 65536"/>
                  <a:gd name="T16" fmla="*/ 0 60000 65536"/>
                  <a:gd name="T17" fmla="*/ 0 60000 65536"/>
                  <a:gd name="T18" fmla="*/ 0 w 226"/>
                  <a:gd name="T19" fmla="*/ 0 h 159"/>
                  <a:gd name="T20" fmla="*/ 226 w 22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226" h="159">
                    <a:moveTo>
                      <a:pt x="226" y="158"/>
                    </a:moveTo>
                    <a:lnTo>
                      <a:pt x="0" y="159"/>
                    </a:lnTo>
                    <a:lnTo>
                      <a:pt x="1" y="68"/>
                    </a:lnTo>
                    <a:lnTo>
                      <a:pt x="1" y="1"/>
                    </a:lnTo>
                    <a:lnTo>
                      <a:pt x="226" y="0"/>
                    </a:lnTo>
                    <a:lnTo>
                      <a:pt x="226"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9">
                <a:extLst>
                  <a:ext uri="{FF2B5EF4-FFF2-40B4-BE49-F238E27FC236}">
                    <a16:creationId xmlns:a16="http://schemas.microsoft.com/office/drawing/2014/main" id="{8B69D5A8-B729-4B1B-8BC8-DC9051A81464}"/>
                  </a:ext>
                </a:extLst>
              </p:cNvPr>
              <p:cNvSpPr>
                <a:spLocks noChangeArrowheads="1"/>
              </p:cNvSpPr>
              <p:nvPr/>
            </p:nvSpPr>
            <p:spPr bwMode="auto">
              <a:xfrm>
                <a:off x="1863" y="1491"/>
                <a:ext cx="201" cy="265"/>
              </a:xfrm>
              <a:custGeom>
                <a:avLst/>
                <a:gdLst>
                  <a:gd name="T0" fmla="*/ 47 w 229"/>
                  <a:gd name="T1" fmla="*/ 23 h 277"/>
                  <a:gd name="T2" fmla="*/ 39 w 229"/>
                  <a:gd name="T3" fmla="*/ 42 h 277"/>
                  <a:gd name="T4" fmla="*/ 25 w 229"/>
                  <a:gd name="T5" fmla="*/ 52 h 277"/>
                  <a:gd name="T6" fmla="*/ 18 w 229"/>
                  <a:gd name="T7" fmla="*/ 38 h 277"/>
                  <a:gd name="T8" fmla="*/ 13 w 229"/>
                  <a:gd name="T9" fmla="*/ 38 h 277"/>
                  <a:gd name="T10" fmla="*/ 10 w 229"/>
                  <a:gd name="T11" fmla="*/ 33 h 277"/>
                  <a:gd name="T12" fmla="*/ 4 w 229"/>
                  <a:gd name="T13" fmla="*/ 32 h 277"/>
                  <a:gd name="T14" fmla="*/ 0 w 229"/>
                  <a:gd name="T15" fmla="*/ 16 h 277"/>
                  <a:gd name="T16" fmla="*/ 6 w 229"/>
                  <a:gd name="T17" fmla="*/ 15 h 277"/>
                  <a:gd name="T18" fmla="*/ 10 w 229"/>
                  <a:gd name="T19" fmla="*/ 1 h 277"/>
                  <a:gd name="T20" fmla="*/ 47 w 229"/>
                  <a:gd name="T21" fmla="*/ 0 h 277"/>
                  <a:gd name="T22" fmla="*/ 43 w 229"/>
                  <a:gd name="T23" fmla="*/ 21 h 277"/>
                  <a:gd name="T24" fmla="*/ 47 w 229"/>
                  <a:gd name="T25" fmla="*/ 23 h 277"/>
                  <a:gd name="T26" fmla="*/ 47 w 229"/>
                  <a:gd name="T27" fmla="*/ 23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77"/>
                  <a:gd name="T44" fmla="*/ 229 w 229"/>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77">
                    <a:moveTo>
                      <a:pt x="223" y="120"/>
                    </a:moveTo>
                    <a:lnTo>
                      <a:pt x="184" y="219"/>
                    </a:lnTo>
                    <a:lnTo>
                      <a:pt x="119" y="277"/>
                    </a:lnTo>
                    <a:lnTo>
                      <a:pt x="87" y="204"/>
                    </a:lnTo>
                    <a:lnTo>
                      <a:pt x="64" y="204"/>
                    </a:lnTo>
                    <a:lnTo>
                      <a:pt x="48" y="180"/>
                    </a:lnTo>
                    <a:lnTo>
                      <a:pt x="11" y="165"/>
                    </a:lnTo>
                    <a:lnTo>
                      <a:pt x="0" y="83"/>
                    </a:lnTo>
                    <a:lnTo>
                      <a:pt x="28" y="81"/>
                    </a:lnTo>
                    <a:lnTo>
                      <a:pt x="49" y="1"/>
                    </a:lnTo>
                    <a:lnTo>
                      <a:pt x="229" y="0"/>
                    </a:lnTo>
                    <a:lnTo>
                      <a:pt x="207" y="103"/>
                    </a:lnTo>
                    <a:lnTo>
                      <a:pt x="221" y="119"/>
                    </a:lnTo>
                    <a:lnTo>
                      <a:pt x="223" y="1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30">
                <a:extLst>
                  <a:ext uri="{FF2B5EF4-FFF2-40B4-BE49-F238E27FC236}">
                    <a16:creationId xmlns:a16="http://schemas.microsoft.com/office/drawing/2014/main" id="{9EFE0408-1C67-45AE-AD76-4D29C6340016}"/>
                  </a:ext>
                </a:extLst>
              </p:cNvPr>
              <p:cNvSpPr>
                <a:spLocks noChangeArrowheads="1"/>
              </p:cNvSpPr>
              <p:nvPr/>
            </p:nvSpPr>
            <p:spPr bwMode="auto">
              <a:xfrm>
                <a:off x="177" y="912"/>
                <a:ext cx="311" cy="357"/>
              </a:xfrm>
              <a:custGeom>
                <a:avLst/>
                <a:gdLst>
                  <a:gd name="T0" fmla="*/ 76 w 354"/>
                  <a:gd name="T1" fmla="*/ 62 h 373"/>
                  <a:gd name="T2" fmla="*/ 8 w 354"/>
                  <a:gd name="T3" fmla="*/ 72 h 373"/>
                  <a:gd name="T4" fmla="*/ 17 w 354"/>
                  <a:gd name="T5" fmla="*/ 70 h 373"/>
                  <a:gd name="T6" fmla="*/ 12 w 354"/>
                  <a:gd name="T7" fmla="*/ 69 h 373"/>
                  <a:gd name="T8" fmla="*/ 12 w 354"/>
                  <a:gd name="T9" fmla="*/ 68 h 373"/>
                  <a:gd name="T10" fmla="*/ 17 w 354"/>
                  <a:gd name="T11" fmla="*/ 67 h 373"/>
                  <a:gd name="T12" fmla="*/ 19 w 354"/>
                  <a:gd name="T13" fmla="*/ 59 h 373"/>
                  <a:gd name="T14" fmla="*/ 25 w 354"/>
                  <a:gd name="T15" fmla="*/ 56 h 373"/>
                  <a:gd name="T16" fmla="*/ 17 w 354"/>
                  <a:gd name="T17" fmla="*/ 50 h 373"/>
                  <a:gd name="T18" fmla="*/ 22 w 354"/>
                  <a:gd name="T19" fmla="*/ 34 h 373"/>
                  <a:gd name="T20" fmla="*/ 10 w 354"/>
                  <a:gd name="T21" fmla="*/ 26 h 373"/>
                  <a:gd name="T22" fmla="*/ 0 w 354"/>
                  <a:gd name="T23" fmla="*/ 15 h 373"/>
                  <a:gd name="T24" fmla="*/ 4 w 354"/>
                  <a:gd name="T25" fmla="*/ 0 h 373"/>
                  <a:gd name="T26" fmla="*/ 46 w 354"/>
                  <a:gd name="T27" fmla="*/ 1 h 373"/>
                  <a:gd name="T28" fmla="*/ 33 w 354"/>
                  <a:gd name="T29" fmla="*/ 11 h 373"/>
                  <a:gd name="T30" fmla="*/ 31 w 354"/>
                  <a:gd name="T31" fmla="*/ 14 h 373"/>
                  <a:gd name="T32" fmla="*/ 32 w 354"/>
                  <a:gd name="T33" fmla="*/ 20 h 373"/>
                  <a:gd name="T34" fmla="*/ 31 w 354"/>
                  <a:gd name="T35" fmla="*/ 27 h 373"/>
                  <a:gd name="T36" fmla="*/ 35 w 354"/>
                  <a:gd name="T37" fmla="*/ 29 h 373"/>
                  <a:gd name="T38" fmla="*/ 36 w 354"/>
                  <a:gd name="T39" fmla="*/ 38 h 373"/>
                  <a:gd name="T40" fmla="*/ 49 w 354"/>
                  <a:gd name="T41" fmla="*/ 51 h 373"/>
                  <a:gd name="T42" fmla="*/ 47 w 354"/>
                  <a:gd name="T43" fmla="*/ 57 h 373"/>
                  <a:gd name="T44" fmla="*/ 40 w 354"/>
                  <a:gd name="T45" fmla="*/ 63 h 373"/>
                  <a:gd name="T46" fmla="*/ 40 w 354"/>
                  <a:gd name="T47" fmla="*/ 66 h 373"/>
                  <a:gd name="T48" fmla="*/ 43 w 354"/>
                  <a:gd name="T49" fmla="*/ 67 h 373"/>
                  <a:gd name="T50" fmla="*/ 76 w 354"/>
                  <a:gd name="T51" fmla="*/ 60 h 373"/>
                  <a:gd name="T52" fmla="*/ 76 w 354"/>
                  <a:gd name="T53" fmla="*/ 62 h 3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373"/>
                  <a:gd name="T83" fmla="*/ 354 w 354"/>
                  <a:gd name="T84" fmla="*/ 373 h 3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373">
                    <a:moveTo>
                      <a:pt x="354" y="319"/>
                    </a:moveTo>
                    <a:lnTo>
                      <a:pt x="36" y="373"/>
                    </a:lnTo>
                    <a:lnTo>
                      <a:pt x="80" y="360"/>
                    </a:lnTo>
                    <a:lnTo>
                      <a:pt x="57" y="357"/>
                    </a:lnTo>
                    <a:lnTo>
                      <a:pt x="57" y="347"/>
                    </a:lnTo>
                    <a:lnTo>
                      <a:pt x="76" y="342"/>
                    </a:lnTo>
                    <a:lnTo>
                      <a:pt x="90" y="306"/>
                    </a:lnTo>
                    <a:lnTo>
                      <a:pt x="116" y="291"/>
                    </a:lnTo>
                    <a:lnTo>
                      <a:pt x="82" y="250"/>
                    </a:lnTo>
                    <a:lnTo>
                      <a:pt x="106" y="179"/>
                    </a:lnTo>
                    <a:lnTo>
                      <a:pt x="43" y="132"/>
                    </a:lnTo>
                    <a:lnTo>
                      <a:pt x="0" y="78"/>
                    </a:lnTo>
                    <a:lnTo>
                      <a:pt x="13" y="0"/>
                    </a:lnTo>
                    <a:lnTo>
                      <a:pt x="211" y="1"/>
                    </a:lnTo>
                    <a:lnTo>
                      <a:pt x="156" y="37"/>
                    </a:lnTo>
                    <a:lnTo>
                      <a:pt x="143" y="77"/>
                    </a:lnTo>
                    <a:lnTo>
                      <a:pt x="152" y="96"/>
                    </a:lnTo>
                    <a:lnTo>
                      <a:pt x="144" y="136"/>
                    </a:lnTo>
                    <a:lnTo>
                      <a:pt x="163" y="148"/>
                    </a:lnTo>
                    <a:lnTo>
                      <a:pt x="169" y="198"/>
                    </a:lnTo>
                    <a:lnTo>
                      <a:pt x="229" y="259"/>
                    </a:lnTo>
                    <a:lnTo>
                      <a:pt x="224" y="300"/>
                    </a:lnTo>
                    <a:lnTo>
                      <a:pt x="180" y="322"/>
                    </a:lnTo>
                    <a:lnTo>
                      <a:pt x="180" y="335"/>
                    </a:lnTo>
                    <a:lnTo>
                      <a:pt x="203" y="343"/>
                    </a:lnTo>
                    <a:lnTo>
                      <a:pt x="354" y="312"/>
                    </a:lnTo>
                    <a:lnTo>
                      <a:pt x="354" y="3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31">
                <a:extLst>
                  <a:ext uri="{FF2B5EF4-FFF2-40B4-BE49-F238E27FC236}">
                    <a16:creationId xmlns:a16="http://schemas.microsoft.com/office/drawing/2014/main" id="{24D729CC-3DD1-481D-AC84-D91EB39B488A}"/>
                  </a:ext>
                </a:extLst>
              </p:cNvPr>
              <p:cNvSpPr>
                <a:spLocks noChangeArrowheads="1"/>
              </p:cNvSpPr>
              <p:nvPr/>
            </p:nvSpPr>
            <p:spPr bwMode="auto">
              <a:xfrm>
                <a:off x="2626" y="1567"/>
                <a:ext cx="168" cy="203"/>
              </a:xfrm>
              <a:custGeom>
                <a:avLst/>
                <a:gdLst>
                  <a:gd name="T0" fmla="*/ 36 w 192"/>
                  <a:gd name="T1" fmla="*/ 26 h 212"/>
                  <a:gd name="T2" fmla="*/ 32 w 192"/>
                  <a:gd name="T3" fmla="*/ 27 h 212"/>
                  <a:gd name="T4" fmla="*/ 32 w 192"/>
                  <a:gd name="T5" fmla="*/ 40 h 212"/>
                  <a:gd name="T6" fmla="*/ 10 w 192"/>
                  <a:gd name="T7" fmla="*/ 42 h 212"/>
                  <a:gd name="T8" fmla="*/ 9 w 192"/>
                  <a:gd name="T9" fmla="*/ 29 h 212"/>
                  <a:gd name="T10" fmla="*/ 6 w 192"/>
                  <a:gd name="T11" fmla="*/ 29 h 212"/>
                  <a:gd name="T12" fmla="*/ 1 w 192"/>
                  <a:gd name="T13" fmla="*/ 19 h 212"/>
                  <a:gd name="T14" fmla="*/ 0 w 192"/>
                  <a:gd name="T15" fmla="*/ 11 h 212"/>
                  <a:gd name="T16" fmla="*/ 18 w 192"/>
                  <a:gd name="T17" fmla="*/ 11 h 212"/>
                  <a:gd name="T18" fmla="*/ 18 w 192"/>
                  <a:gd name="T19" fmla="*/ 9 h 212"/>
                  <a:gd name="T20" fmla="*/ 27 w 192"/>
                  <a:gd name="T21" fmla="*/ 0 h 212"/>
                  <a:gd name="T22" fmla="*/ 36 w 192"/>
                  <a:gd name="T23" fmla="*/ 2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212"/>
                  <a:gd name="T38" fmla="*/ 192 w 192"/>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212">
                    <a:moveTo>
                      <a:pt x="192" y="126"/>
                    </a:moveTo>
                    <a:lnTo>
                      <a:pt x="168" y="134"/>
                    </a:lnTo>
                    <a:lnTo>
                      <a:pt x="170" y="209"/>
                    </a:lnTo>
                    <a:lnTo>
                      <a:pt x="49" y="212"/>
                    </a:lnTo>
                    <a:lnTo>
                      <a:pt x="41" y="141"/>
                    </a:lnTo>
                    <a:lnTo>
                      <a:pt x="31" y="146"/>
                    </a:lnTo>
                    <a:lnTo>
                      <a:pt x="1" y="90"/>
                    </a:lnTo>
                    <a:lnTo>
                      <a:pt x="0" y="25"/>
                    </a:lnTo>
                    <a:lnTo>
                      <a:pt x="91" y="23"/>
                    </a:lnTo>
                    <a:lnTo>
                      <a:pt x="91" y="9"/>
                    </a:lnTo>
                    <a:lnTo>
                      <a:pt x="142" y="0"/>
                    </a:lnTo>
                    <a:lnTo>
                      <a:pt x="192" y="1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32">
                <a:extLst>
                  <a:ext uri="{FF2B5EF4-FFF2-40B4-BE49-F238E27FC236}">
                    <a16:creationId xmlns:a16="http://schemas.microsoft.com/office/drawing/2014/main" id="{22CD2740-7858-46C8-9AA2-BDB9CAC4D294}"/>
                  </a:ext>
                </a:extLst>
              </p:cNvPr>
              <p:cNvSpPr>
                <a:spLocks noChangeArrowheads="1"/>
              </p:cNvSpPr>
              <p:nvPr/>
            </p:nvSpPr>
            <p:spPr bwMode="auto">
              <a:xfrm>
                <a:off x="1141" y="1399"/>
                <a:ext cx="352" cy="188"/>
              </a:xfrm>
              <a:custGeom>
                <a:avLst/>
                <a:gdLst>
                  <a:gd name="T0" fmla="*/ 83 w 401"/>
                  <a:gd name="T1" fmla="*/ 10 h 197"/>
                  <a:gd name="T2" fmla="*/ 83 w 401"/>
                  <a:gd name="T3" fmla="*/ 10 h 197"/>
                  <a:gd name="T4" fmla="*/ 75 w 401"/>
                  <a:gd name="T5" fmla="*/ 10 h 197"/>
                  <a:gd name="T6" fmla="*/ 66 w 401"/>
                  <a:gd name="T7" fmla="*/ 10 h 197"/>
                  <a:gd name="T8" fmla="*/ 32 w 401"/>
                  <a:gd name="T9" fmla="*/ 27 h 197"/>
                  <a:gd name="T10" fmla="*/ 31 w 401"/>
                  <a:gd name="T11" fmla="*/ 21 h 197"/>
                  <a:gd name="T12" fmla="*/ 22 w 401"/>
                  <a:gd name="T13" fmla="*/ 28 h 197"/>
                  <a:gd name="T14" fmla="*/ 4 w 401"/>
                  <a:gd name="T15" fmla="*/ 29 h 197"/>
                  <a:gd name="T16" fmla="*/ 15 w 401"/>
                  <a:gd name="T17" fmla="*/ 30 h 197"/>
                  <a:gd name="T18" fmla="*/ 12 w 401"/>
                  <a:gd name="T19" fmla="*/ 33 h 197"/>
                  <a:gd name="T20" fmla="*/ 0 w 401"/>
                  <a:gd name="T21" fmla="*/ 30 h 197"/>
                  <a:gd name="T22" fmla="*/ 4 w 401"/>
                  <a:gd name="T23" fmla="*/ 28 h 197"/>
                  <a:gd name="T24" fmla="*/ 11 w 401"/>
                  <a:gd name="T25" fmla="*/ 22 h 197"/>
                  <a:gd name="T26" fmla="*/ 18 w 401"/>
                  <a:gd name="T27" fmla="*/ 21 h 197"/>
                  <a:gd name="T28" fmla="*/ 19 w 401"/>
                  <a:gd name="T29" fmla="*/ 18 h 197"/>
                  <a:gd name="T30" fmla="*/ 17 w 401"/>
                  <a:gd name="T31" fmla="*/ 10 h 197"/>
                  <a:gd name="T32" fmla="*/ 19 w 401"/>
                  <a:gd name="T33" fmla="*/ 10 h 197"/>
                  <a:gd name="T34" fmla="*/ 21 w 401"/>
                  <a:gd name="T35" fmla="*/ 0 h 197"/>
                  <a:gd name="T36" fmla="*/ 64 w 401"/>
                  <a:gd name="T37" fmla="*/ 2 h 197"/>
                  <a:gd name="T38" fmla="*/ 67 w 401"/>
                  <a:gd name="T39" fmla="*/ 10 h 197"/>
                  <a:gd name="T40" fmla="*/ 71 w 401"/>
                  <a:gd name="T41" fmla="*/ 5 h 197"/>
                  <a:gd name="T42" fmla="*/ 73 w 401"/>
                  <a:gd name="T43" fmla="*/ 10 h 197"/>
                  <a:gd name="T44" fmla="*/ 76 w 401"/>
                  <a:gd name="T45" fmla="*/ 10 h 197"/>
                  <a:gd name="T46" fmla="*/ 83 w 401"/>
                  <a:gd name="T47" fmla="*/ 10 h 1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197"/>
                  <a:gd name="T74" fmla="*/ 401 w 401"/>
                  <a:gd name="T75" fmla="*/ 197 h 1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197">
                    <a:moveTo>
                      <a:pt x="397" y="23"/>
                    </a:moveTo>
                    <a:lnTo>
                      <a:pt x="401" y="60"/>
                    </a:lnTo>
                    <a:lnTo>
                      <a:pt x="355" y="44"/>
                    </a:lnTo>
                    <a:lnTo>
                      <a:pt x="315" y="53"/>
                    </a:lnTo>
                    <a:lnTo>
                      <a:pt x="154" y="151"/>
                    </a:lnTo>
                    <a:lnTo>
                      <a:pt x="146" y="118"/>
                    </a:lnTo>
                    <a:lnTo>
                      <a:pt x="105" y="154"/>
                    </a:lnTo>
                    <a:lnTo>
                      <a:pt x="17" y="163"/>
                    </a:lnTo>
                    <a:lnTo>
                      <a:pt x="69" y="176"/>
                    </a:lnTo>
                    <a:lnTo>
                      <a:pt x="58" y="197"/>
                    </a:lnTo>
                    <a:lnTo>
                      <a:pt x="0" y="173"/>
                    </a:lnTo>
                    <a:lnTo>
                      <a:pt x="9" y="157"/>
                    </a:lnTo>
                    <a:lnTo>
                      <a:pt x="53" y="123"/>
                    </a:lnTo>
                    <a:lnTo>
                      <a:pt x="86" y="120"/>
                    </a:lnTo>
                    <a:lnTo>
                      <a:pt x="92" y="98"/>
                    </a:lnTo>
                    <a:lnTo>
                      <a:pt x="78" y="58"/>
                    </a:lnTo>
                    <a:lnTo>
                      <a:pt x="91" y="22"/>
                    </a:lnTo>
                    <a:lnTo>
                      <a:pt x="99" y="0"/>
                    </a:lnTo>
                    <a:lnTo>
                      <a:pt x="306" y="2"/>
                    </a:lnTo>
                    <a:lnTo>
                      <a:pt x="323" y="12"/>
                    </a:lnTo>
                    <a:lnTo>
                      <a:pt x="344" y="5"/>
                    </a:lnTo>
                    <a:lnTo>
                      <a:pt x="351" y="22"/>
                    </a:lnTo>
                    <a:lnTo>
                      <a:pt x="364" y="15"/>
                    </a:lnTo>
                    <a:lnTo>
                      <a:pt x="397" y="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33">
                <a:extLst>
                  <a:ext uri="{FF2B5EF4-FFF2-40B4-BE49-F238E27FC236}">
                    <a16:creationId xmlns:a16="http://schemas.microsoft.com/office/drawing/2014/main" id="{AADB7571-EBEA-4FB8-BD24-2C26E124CBCF}"/>
                  </a:ext>
                </a:extLst>
              </p:cNvPr>
              <p:cNvSpPr>
                <a:spLocks noChangeArrowheads="1"/>
              </p:cNvSpPr>
              <p:nvPr/>
            </p:nvSpPr>
            <p:spPr bwMode="auto">
              <a:xfrm>
                <a:off x="1259" y="1053"/>
                <a:ext cx="259" cy="161"/>
              </a:xfrm>
              <a:custGeom>
                <a:avLst/>
                <a:gdLst>
                  <a:gd name="T0" fmla="*/ 27 w 295"/>
                  <a:gd name="T1" fmla="*/ 27 h 169"/>
                  <a:gd name="T2" fmla="*/ 21 w 295"/>
                  <a:gd name="T3" fmla="*/ 25 h 169"/>
                  <a:gd name="T4" fmla="*/ 21 w 295"/>
                  <a:gd name="T5" fmla="*/ 22 h 169"/>
                  <a:gd name="T6" fmla="*/ 15 w 295"/>
                  <a:gd name="T7" fmla="*/ 22 h 169"/>
                  <a:gd name="T8" fmla="*/ 15 w 295"/>
                  <a:gd name="T9" fmla="*/ 16 h 169"/>
                  <a:gd name="T10" fmla="*/ 4 w 295"/>
                  <a:gd name="T11" fmla="*/ 15 h 169"/>
                  <a:gd name="T12" fmla="*/ 4 w 295"/>
                  <a:gd name="T13" fmla="*/ 10 h 169"/>
                  <a:gd name="T14" fmla="*/ 0 w 295"/>
                  <a:gd name="T15" fmla="*/ 10 h 169"/>
                  <a:gd name="T16" fmla="*/ 7 w 295"/>
                  <a:gd name="T17" fmla="*/ 0 h 169"/>
                  <a:gd name="T18" fmla="*/ 53 w 295"/>
                  <a:gd name="T19" fmla="*/ 10 h 169"/>
                  <a:gd name="T20" fmla="*/ 61 w 295"/>
                  <a:gd name="T21" fmla="*/ 10 h 169"/>
                  <a:gd name="T22" fmla="*/ 58 w 295"/>
                  <a:gd name="T23" fmla="*/ 10 h 169"/>
                  <a:gd name="T24" fmla="*/ 54 w 295"/>
                  <a:gd name="T25" fmla="*/ 10 h 169"/>
                  <a:gd name="T26" fmla="*/ 51 w 295"/>
                  <a:gd name="T27" fmla="*/ 21 h 169"/>
                  <a:gd name="T28" fmla="*/ 36 w 295"/>
                  <a:gd name="T29" fmla="*/ 24 h 169"/>
                  <a:gd name="T30" fmla="*/ 28 w 295"/>
                  <a:gd name="T31" fmla="*/ 27 h 169"/>
                  <a:gd name="T32" fmla="*/ 27 w 295"/>
                  <a:gd name="T33" fmla="*/ 2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69"/>
                  <a:gd name="T53" fmla="*/ 295 w 295"/>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69">
                    <a:moveTo>
                      <a:pt x="128" y="169"/>
                    </a:moveTo>
                    <a:lnTo>
                      <a:pt x="99" y="153"/>
                    </a:lnTo>
                    <a:lnTo>
                      <a:pt x="99" y="131"/>
                    </a:lnTo>
                    <a:lnTo>
                      <a:pt x="68" y="131"/>
                    </a:lnTo>
                    <a:lnTo>
                      <a:pt x="68" y="101"/>
                    </a:lnTo>
                    <a:lnTo>
                      <a:pt x="22" y="93"/>
                    </a:lnTo>
                    <a:lnTo>
                      <a:pt x="22" y="56"/>
                    </a:lnTo>
                    <a:lnTo>
                      <a:pt x="0" y="56"/>
                    </a:lnTo>
                    <a:lnTo>
                      <a:pt x="30" y="0"/>
                    </a:lnTo>
                    <a:lnTo>
                      <a:pt x="251" y="12"/>
                    </a:lnTo>
                    <a:lnTo>
                      <a:pt x="295" y="15"/>
                    </a:lnTo>
                    <a:lnTo>
                      <a:pt x="274" y="59"/>
                    </a:lnTo>
                    <a:lnTo>
                      <a:pt x="252" y="73"/>
                    </a:lnTo>
                    <a:lnTo>
                      <a:pt x="241" y="123"/>
                    </a:lnTo>
                    <a:lnTo>
                      <a:pt x="169" y="143"/>
                    </a:lnTo>
                    <a:lnTo>
                      <a:pt x="130" y="167"/>
                    </a:lnTo>
                    <a:lnTo>
                      <a:pt x="128" y="1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34">
                <a:extLst>
                  <a:ext uri="{FF2B5EF4-FFF2-40B4-BE49-F238E27FC236}">
                    <a16:creationId xmlns:a16="http://schemas.microsoft.com/office/drawing/2014/main" id="{CAE248F7-F33B-478A-9489-FBC38E645DDB}"/>
                  </a:ext>
                </a:extLst>
              </p:cNvPr>
              <p:cNvSpPr>
                <a:spLocks noChangeArrowheads="1"/>
              </p:cNvSpPr>
              <p:nvPr/>
            </p:nvSpPr>
            <p:spPr bwMode="auto">
              <a:xfrm>
                <a:off x="2045" y="1438"/>
                <a:ext cx="127" cy="181"/>
              </a:xfrm>
              <a:custGeom>
                <a:avLst/>
                <a:gdLst>
                  <a:gd name="T0" fmla="*/ 27 w 145"/>
                  <a:gd name="T1" fmla="*/ 30 h 190"/>
                  <a:gd name="T2" fmla="*/ 4 w 145"/>
                  <a:gd name="T3" fmla="*/ 28 h 190"/>
                  <a:gd name="T4" fmla="*/ 4 w 145"/>
                  <a:gd name="T5" fmla="*/ 28 h 190"/>
                  <a:gd name="T6" fmla="*/ 0 w 145"/>
                  <a:gd name="T7" fmla="*/ 26 h 190"/>
                  <a:gd name="T8" fmla="*/ 4 w 145"/>
                  <a:gd name="T9" fmla="*/ 10 h 190"/>
                  <a:gd name="T10" fmla="*/ 6 w 145"/>
                  <a:gd name="T11" fmla="*/ 10 h 190"/>
                  <a:gd name="T12" fmla="*/ 9 w 145"/>
                  <a:gd name="T13" fmla="*/ 10 h 190"/>
                  <a:gd name="T14" fmla="*/ 15 w 145"/>
                  <a:gd name="T15" fmla="*/ 0 h 190"/>
                  <a:gd name="T16" fmla="*/ 18 w 145"/>
                  <a:gd name="T17" fmla="*/ 3 h 190"/>
                  <a:gd name="T18" fmla="*/ 21 w 145"/>
                  <a:gd name="T19" fmla="*/ 10 h 190"/>
                  <a:gd name="T20" fmla="*/ 27 w 145"/>
                  <a:gd name="T21" fmla="*/ 10 h 190"/>
                  <a:gd name="T22" fmla="*/ 27 w 145"/>
                  <a:gd name="T23" fmla="*/ 3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90"/>
                  <a:gd name="T38" fmla="*/ 145 w 145"/>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90">
                    <a:moveTo>
                      <a:pt x="145" y="190"/>
                    </a:moveTo>
                    <a:lnTo>
                      <a:pt x="16" y="176"/>
                    </a:lnTo>
                    <a:lnTo>
                      <a:pt x="14" y="175"/>
                    </a:lnTo>
                    <a:lnTo>
                      <a:pt x="0" y="159"/>
                    </a:lnTo>
                    <a:lnTo>
                      <a:pt x="22" y="56"/>
                    </a:lnTo>
                    <a:lnTo>
                      <a:pt x="28" y="58"/>
                    </a:lnTo>
                    <a:lnTo>
                      <a:pt x="42" y="24"/>
                    </a:lnTo>
                    <a:lnTo>
                      <a:pt x="79" y="0"/>
                    </a:lnTo>
                    <a:lnTo>
                      <a:pt x="92" y="3"/>
                    </a:lnTo>
                    <a:lnTo>
                      <a:pt x="109" y="39"/>
                    </a:lnTo>
                    <a:lnTo>
                      <a:pt x="144" y="53"/>
                    </a:lnTo>
                    <a:lnTo>
                      <a:pt x="145"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35">
                <a:extLst>
                  <a:ext uri="{FF2B5EF4-FFF2-40B4-BE49-F238E27FC236}">
                    <a16:creationId xmlns:a16="http://schemas.microsoft.com/office/drawing/2014/main" id="{E45AA58B-C47C-4F24-B111-639E1B4E7AD8}"/>
                  </a:ext>
                </a:extLst>
              </p:cNvPr>
              <p:cNvSpPr>
                <a:spLocks noChangeArrowheads="1"/>
              </p:cNvSpPr>
              <p:nvPr/>
            </p:nvSpPr>
            <p:spPr bwMode="auto">
              <a:xfrm>
                <a:off x="2609" y="2783"/>
                <a:ext cx="278" cy="218"/>
              </a:xfrm>
              <a:custGeom>
                <a:avLst/>
                <a:gdLst>
                  <a:gd name="T0" fmla="*/ 65 w 316"/>
                  <a:gd name="T1" fmla="*/ 41 h 228"/>
                  <a:gd name="T2" fmla="*/ 61 w 316"/>
                  <a:gd name="T3" fmla="*/ 32 h 228"/>
                  <a:gd name="T4" fmla="*/ 55 w 316"/>
                  <a:gd name="T5" fmla="*/ 32 h 228"/>
                  <a:gd name="T6" fmla="*/ 48 w 316"/>
                  <a:gd name="T7" fmla="*/ 25 h 228"/>
                  <a:gd name="T8" fmla="*/ 72 w 316"/>
                  <a:gd name="T9" fmla="*/ 11 h 228"/>
                  <a:gd name="T10" fmla="*/ 63 w 316"/>
                  <a:gd name="T11" fmla="*/ 2 h 228"/>
                  <a:gd name="T12" fmla="*/ 41 w 316"/>
                  <a:gd name="T13" fmla="*/ 0 h 228"/>
                  <a:gd name="T14" fmla="*/ 41 w 316"/>
                  <a:gd name="T15" fmla="*/ 11 h 228"/>
                  <a:gd name="T16" fmla="*/ 32 w 316"/>
                  <a:gd name="T17" fmla="*/ 11 h 228"/>
                  <a:gd name="T18" fmla="*/ 32 w 316"/>
                  <a:gd name="T19" fmla="*/ 18 h 228"/>
                  <a:gd name="T20" fmla="*/ 1 w 316"/>
                  <a:gd name="T21" fmla="*/ 18 h 228"/>
                  <a:gd name="T22" fmla="*/ 0 w 316"/>
                  <a:gd name="T23" fmla="*/ 43 h 228"/>
                  <a:gd name="T24" fmla="*/ 63 w 316"/>
                  <a:gd name="T25" fmla="*/ 43 h 228"/>
                  <a:gd name="T26" fmla="*/ 65 w 316"/>
                  <a:gd name="T27" fmla="*/ 41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28"/>
                  <a:gd name="T44" fmla="*/ 316 w 316"/>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28">
                    <a:moveTo>
                      <a:pt x="285" y="219"/>
                    </a:moveTo>
                    <a:lnTo>
                      <a:pt x="267" y="168"/>
                    </a:lnTo>
                    <a:lnTo>
                      <a:pt x="242" y="172"/>
                    </a:lnTo>
                    <a:lnTo>
                      <a:pt x="215" y="125"/>
                    </a:lnTo>
                    <a:lnTo>
                      <a:pt x="316" y="32"/>
                    </a:lnTo>
                    <a:lnTo>
                      <a:pt x="284" y="2"/>
                    </a:lnTo>
                    <a:lnTo>
                      <a:pt x="181" y="0"/>
                    </a:lnTo>
                    <a:lnTo>
                      <a:pt x="181" y="46"/>
                    </a:lnTo>
                    <a:lnTo>
                      <a:pt x="136" y="46"/>
                    </a:lnTo>
                    <a:lnTo>
                      <a:pt x="136" y="92"/>
                    </a:lnTo>
                    <a:lnTo>
                      <a:pt x="1" y="91"/>
                    </a:lnTo>
                    <a:lnTo>
                      <a:pt x="0" y="227"/>
                    </a:lnTo>
                    <a:lnTo>
                      <a:pt x="283" y="228"/>
                    </a:lnTo>
                    <a:lnTo>
                      <a:pt x="285" y="2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36">
                <a:extLst>
                  <a:ext uri="{FF2B5EF4-FFF2-40B4-BE49-F238E27FC236}">
                    <a16:creationId xmlns:a16="http://schemas.microsoft.com/office/drawing/2014/main" id="{EAAB15D8-9FE0-4213-9A40-06486BDEBFCA}"/>
                  </a:ext>
                </a:extLst>
              </p:cNvPr>
              <p:cNvSpPr>
                <a:spLocks noChangeArrowheads="1"/>
              </p:cNvSpPr>
              <p:nvPr/>
            </p:nvSpPr>
            <p:spPr bwMode="auto">
              <a:xfrm>
                <a:off x="1071" y="1306"/>
                <a:ext cx="150" cy="265"/>
              </a:xfrm>
              <a:custGeom>
                <a:avLst/>
                <a:gdLst>
                  <a:gd name="T0" fmla="*/ 16 w 171"/>
                  <a:gd name="T1" fmla="*/ 51 h 277"/>
                  <a:gd name="T2" fmla="*/ 4 w 171"/>
                  <a:gd name="T3" fmla="*/ 52 h 277"/>
                  <a:gd name="T4" fmla="*/ 4 w 171"/>
                  <a:gd name="T5" fmla="*/ 50 h 277"/>
                  <a:gd name="T6" fmla="*/ 0 w 171"/>
                  <a:gd name="T7" fmla="*/ 44 h 277"/>
                  <a:gd name="T8" fmla="*/ 7 w 171"/>
                  <a:gd name="T9" fmla="*/ 50 h 277"/>
                  <a:gd name="T10" fmla="*/ 10 w 171"/>
                  <a:gd name="T11" fmla="*/ 39 h 277"/>
                  <a:gd name="T12" fmla="*/ 4 w 171"/>
                  <a:gd name="T13" fmla="*/ 28 h 277"/>
                  <a:gd name="T14" fmla="*/ 4 w 171"/>
                  <a:gd name="T15" fmla="*/ 0 h 277"/>
                  <a:gd name="T16" fmla="*/ 26 w 171"/>
                  <a:gd name="T17" fmla="*/ 1 h 277"/>
                  <a:gd name="T18" fmla="*/ 23 w 171"/>
                  <a:gd name="T19" fmla="*/ 11 h 277"/>
                  <a:gd name="T20" fmla="*/ 25 w 171"/>
                  <a:gd name="T21" fmla="*/ 15 h 277"/>
                  <a:gd name="T22" fmla="*/ 35 w 171"/>
                  <a:gd name="T23" fmla="*/ 23 h 277"/>
                  <a:gd name="T24" fmla="*/ 32 w 171"/>
                  <a:gd name="T25" fmla="*/ 30 h 277"/>
                  <a:gd name="T26" fmla="*/ 35 w 171"/>
                  <a:gd name="T27" fmla="*/ 36 h 277"/>
                  <a:gd name="T28" fmla="*/ 34 w 171"/>
                  <a:gd name="T29" fmla="*/ 41 h 277"/>
                  <a:gd name="T30" fmla="*/ 27 w 171"/>
                  <a:gd name="T31" fmla="*/ 42 h 277"/>
                  <a:gd name="T32" fmla="*/ 18 w 171"/>
                  <a:gd name="T33" fmla="*/ 48 h 277"/>
                  <a:gd name="T34" fmla="*/ 16 w 171"/>
                  <a:gd name="T35" fmla="*/ 51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277"/>
                  <a:gd name="T56" fmla="*/ 171 w 171"/>
                  <a:gd name="T57" fmla="*/ 277 h 2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277">
                    <a:moveTo>
                      <a:pt x="79" y="269"/>
                    </a:moveTo>
                    <a:lnTo>
                      <a:pt x="19" y="277"/>
                    </a:lnTo>
                    <a:lnTo>
                      <a:pt x="11" y="265"/>
                    </a:lnTo>
                    <a:lnTo>
                      <a:pt x="0" y="231"/>
                    </a:lnTo>
                    <a:lnTo>
                      <a:pt x="30" y="266"/>
                    </a:lnTo>
                    <a:lnTo>
                      <a:pt x="45" y="207"/>
                    </a:lnTo>
                    <a:lnTo>
                      <a:pt x="5" y="142"/>
                    </a:lnTo>
                    <a:lnTo>
                      <a:pt x="4" y="0"/>
                    </a:lnTo>
                    <a:lnTo>
                      <a:pt x="128" y="1"/>
                    </a:lnTo>
                    <a:lnTo>
                      <a:pt x="111" y="56"/>
                    </a:lnTo>
                    <a:lnTo>
                      <a:pt x="120" y="81"/>
                    </a:lnTo>
                    <a:lnTo>
                      <a:pt x="170" y="118"/>
                    </a:lnTo>
                    <a:lnTo>
                      <a:pt x="157" y="154"/>
                    </a:lnTo>
                    <a:lnTo>
                      <a:pt x="171" y="194"/>
                    </a:lnTo>
                    <a:lnTo>
                      <a:pt x="165" y="216"/>
                    </a:lnTo>
                    <a:lnTo>
                      <a:pt x="132" y="219"/>
                    </a:lnTo>
                    <a:lnTo>
                      <a:pt x="88" y="253"/>
                    </a:lnTo>
                    <a:lnTo>
                      <a:pt x="79" y="2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37">
                <a:extLst>
                  <a:ext uri="{FF2B5EF4-FFF2-40B4-BE49-F238E27FC236}">
                    <a16:creationId xmlns:a16="http://schemas.microsoft.com/office/drawing/2014/main" id="{4D85A74C-1C8C-4860-976F-B6448B31123B}"/>
                  </a:ext>
                </a:extLst>
              </p:cNvPr>
              <p:cNvSpPr>
                <a:spLocks noChangeArrowheads="1"/>
              </p:cNvSpPr>
              <p:nvPr/>
            </p:nvSpPr>
            <p:spPr bwMode="auto">
              <a:xfrm>
                <a:off x="1925" y="1094"/>
                <a:ext cx="249" cy="150"/>
              </a:xfrm>
              <a:custGeom>
                <a:avLst/>
                <a:gdLst>
                  <a:gd name="T0" fmla="*/ 44 w 284"/>
                  <a:gd name="T1" fmla="*/ 29 h 157"/>
                  <a:gd name="T2" fmla="*/ 24 w 284"/>
                  <a:gd name="T3" fmla="*/ 20 h 157"/>
                  <a:gd name="T4" fmla="*/ 18 w 284"/>
                  <a:gd name="T5" fmla="*/ 19 h 157"/>
                  <a:gd name="T6" fmla="*/ 11 w 284"/>
                  <a:gd name="T7" fmla="*/ 22 h 157"/>
                  <a:gd name="T8" fmla="*/ 10 w 284"/>
                  <a:gd name="T9" fmla="*/ 24 h 157"/>
                  <a:gd name="T10" fmla="*/ 4 w 284"/>
                  <a:gd name="T11" fmla="*/ 14 h 157"/>
                  <a:gd name="T12" fmla="*/ 0 w 284"/>
                  <a:gd name="T13" fmla="*/ 0 h 157"/>
                  <a:gd name="T14" fmla="*/ 12 w 284"/>
                  <a:gd name="T15" fmla="*/ 2 h 157"/>
                  <a:gd name="T16" fmla="*/ 53 w 284"/>
                  <a:gd name="T17" fmla="*/ 11 h 157"/>
                  <a:gd name="T18" fmla="*/ 50 w 284"/>
                  <a:gd name="T19" fmla="*/ 11 h 157"/>
                  <a:gd name="T20" fmla="*/ 57 w 284"/>
                  <a:gd name="T21" fmla="*/ 24 h 157"/>
                  <a:gd name="T22" fmla="*/ 53 w 284"/>
                  <a:gd name="T23" fmla="*/ 28 h 157"/>
                  <a:gd name="T24" fmla="*/ 45 w 284"/>
                  <a:gd name="T25" fmla="*/ 29 h 157"/>
                  <a:gd name="T26" fmla="*/ 44 w 284"/>
                  <a:gd name="T27" fmla="*/ 29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4"/>
                  <a:gd name="T43" fmla="*/ 0 h 157"/>
                  <a:gd name="T44" fmla="*/ 284 w 284"/>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4" h="157">
                    <a:moveTo>
                      <a:pt x="217" y="154"/>
                    </a:moveTo>
                    <a:lnTo>
                      <a:pt x="122" y="101"/>
                    </a:lnTo>
                    <a:lnTo>
                      <a:pt x="86" y="96"/>
                    </a:lnTo>
                    <a:lnTo>
                      <a:pt x="53" y="109"/>
                    </a:lnTo>
                    <a:lnTo>
                      <a:pt x="45" y="125"/>
                    </a:lnTo>
                    <a:lnTo>
                      <a:pt x="12" y="80"/>
                    </a:lnTo>
                    <a:lnTo>
                      <a:pt x="0" y="0"/>
                    </a:lnTo>
                    <a:lnTo>
                      <a:pt x="61" y="2"/>
                    </a:lnTo>
                    <a:lnTo>
                      <a:pt x="265" y="16"/>
                    </a:lnTo>
                    <a:lnTo>
                      <a:pt x="247" y="53"/>
                    </a:lnTo>
                    <a:lnTo>
                      <a:pt x="284" y="121"/>
                    </a:lnTo>
                    <a:lnTo>
                      <a:pt x="264" y="153"/>
                    </a:lnTo>
                    <a:lnTo>
                      <a:pt x="220" y="157"/>
                    </a:lnTo>
                    <a:lnTo>
                      <a:pt x="217" y="15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38">
                <a:extLst>
                  <a:ext uri="{FF2B5EF4-FFF2-40B4-BE49-F238E27FC236}">
                    <a16:creationId xmlns:a16="http://schemas.microsoft.com/office/drawing/2014/main" id="{B0712F7E-1426-452B-9198-403201B27D27}"/>
                  </a:ext>
                </a:extLst>
              </p:cNvPr>
              <p:cNvSpPr>
                <a:spLocks noChangeArrowheads="1"/>
              </p:cNvSpPr>
              <p:nvPr/>
            </p:nvSpPr>
            <p:spPr bwMode="auto">
              <a:xfrm>
                <a:off x="2411" y="2567"/>
                <a:ext cx="198" cy="152"/>
              </a:xfrm>
              <a:custGeom>
                <a:avLst/>
                <a:gdLst>
                  <a:gd name="T0" fmla="*/ 53 w 225"/>
                  <a:gd name="T1" fmla="*/ 30 h 159"/>
                  <a:gd name="T2" fmla="*/ 0 w 225"/>
                  <a:gd name="T3" fmla="*/ 30 h 159"/>
                  <a:gd name="T4" fmla="*/ 1 w 225"/>
                  <a:gd name="T5" fmla="*/ 0 h 159"/>
                  <a:gd name="T6" fmla="*/ 53 w 225"/>
                  <a:gd name="T7" fmla="*/ 0 h 159"/>
                  <a:gd name="T8" fmla="*/ 53 w 225"/>
                  <a:gd name="T9" fmla="*/ 30 h 159"/>
                  <a:gd name="T10" fmla="*/ 0 60000 65536"/>
                  <a:gd name="T11" fmla="*/ 0 60000 65536"/>
                  <a:gd name="T12" fmla="*/ 0 60000 65536"/>
                  <a:gd name="T13" fmla="*/ 0 60000 65536"/>
                  <a:gd name="T14" fmla="*/ 0 60000 65536"/>
                  <a:gd name="T15" fmla="*/ 0 w 225"/>
                  <a:gd name="T16" fmla="*/ 0 h 159"/>
                  <a:gd name="T17" fmla="*/ 225 w 225"/>
                  <a:gd name="T18" fmla="*/ 159 h 159"/>
                </a:gdLst>
                <a:ahLst/>
                <a:cxnLst>
                  <a:cxn ang="T10">
                    <a:pos x="T0" y="T1"/>
                  </a:cxn>
                  <a:cxn ang="T11">
                    <a:pos x="T2" y="T3"/>
                  </a:cxn>
                  <a:cxn ang="T12">
                    <a:pos x="T4" y="T5"/>
                  </a:cxn>
                  <a:cxn ang="T13">
                    <a:pos x="T6" y="T7"/>
                  </a:cxn>
                  <a:cxn ang="T14">
                    <a:pos x="T8" y="T9"/>
                  </a:cxn>
                </a:cxnLst>
                <a:rect l="T15" t="T16" r="T17" b="T18"/>
                <a:pathLst>
                  <a:path w="225" h="159">
                    <a:moveTo>
                      <a:pt x="225" y="158"/>
                    </a:moveTo>
                    <a:lnTo>
                      <a:pt x="0" y="159"/>
                    </a:lnTo>
                    <a:lnTo>
                      <a:pt x="1" y="0"/>
                    </a:lnTo>
                    <a:lnTo>
                      <a:pt x="225" y="0"/>
                    </a:lnTo>
                    <a:lnTo>
                      <a:pt x="225"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39">
                <a:extLst>
                  <a:ext uri="{FF2B5EF4-FFF2-40B4-BE49-F238E27FC236}">
                    <a16:creationId xmlns:a16="http://schemas.microsoft.com/office/drawing/2014/main" id="{1189F32B-2759-452C-8EA0-B30C6E470874}"/>
                  </a:ext>
                </a:extLst>
              </p:cNvPr>
              <p:cNvSpPr>
                <a:spLocks noChangeArrowheads="1"/>
              </p:cNvSpPr>
              <p:nvPr/>
            </p:nvSpPr>
            <p:spPr bwMode="auto">
              <a:xfrm>
                <a:off x="2161" y="2050"/>
                <a:ext cx="251" cy="129"/>
              </a:xfrm>
              <a:custGeom>
                <a:avLst/>
                <a:gdLst>
                  <a:gd name="T0" fmla="*/ 60 w 286"/>
                  <a:gd name="T1" fmla="*/ 21 h 135"/>
                  <a:gd name="T2" fmla="*/ 41 w 286"/>
                  <a:gd name="T3" fmla="*/ 21 h 135"/>
                  <a:gd name="T4" fmla="*/ 41 w 286"/>
                  <a:gd name="T5" fmla="*/ 25 h 135"/>
                  <a:gd name="T6" fmla="*/ 0 w 286"/>
                  <a:gd name="T7" fmla="*/ 25 h 135"/>
                  <a:gd name="T8" fmla="*/ 4 w 286"/>
                  <a:gd name="T9" fmla="*/ 14 h 135"/>
                  <a:gd name="T10" fmla="*/ 4 w 286"/>
                  <a:gd name="T11" fmla="*/ 0 h 135"/>
                  <a:gd name="T12" fmla="*/ 25 w 286"/>
                  <a:gd name="T13" fmla="*/ 0 h 135"/>
                  <a:gd name="T14" fmla="*/ 25 w 286"/>
                  <a:gd name="T15" fmla="*/ 11 h 135"/>
                  <a:gd name="T16" fmla="*/ 39 w 286"/>
                  <a:gd name="T17" fmla="*/ 11 h 135"/>
                  <a:gd name="T18" fmla="*/ 45 w 286"/>
                  <a:gd name="T19" fmla="*/ 11 h 135"/>
                  <a:gd name="T20" fmla="*/ 51 w 286"/>
                  <a:gd name="T21" fmla="*/ 11 h 135"/>
                  <a:gd name="T22" fmla="*/ 60 w 286"/>
                  <a:gd name="T23" fmla="*/ 17 h 135"/>
                  <a:gd name="T24" fmla="*/ 60 w 286"/>
                  <a:gd name="T25" fmla="*/ 21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35"/>
                  <a:gd name="T41" fmla="*/ 286 w 286"/>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35">
                    <a:moveTo>
                      <a:pt x="286" y="111"/>
                    </a:moveTo>
                    <a:lnTo>
                      <a:pt x="195" y="111"/>
                    </a:lnTo>
                    <a:lnTo>
                      <a:pt x="195" y="134"/>
                    </a:lnTo>
                    <a:lnTo>
                      <a:pt x="0" y="135"/>
                    </a:lnTo>
                    <a:lnTo>
                      <a:pt x="12" y="79"/>
                    </a:lnTo>
                    <a:lnTo>
                      <a:pt x="3" y="0"/>
                    </a:lnTo>
                    <a:lnTo>
                      <a:pt x="120" y="0"/>
                    </a:lnTo>
                    <a:lnTo>
                      <a:pt x="120" y="15"/>
                    </a:lnTo>
                    <a:lnTo>
                      <a:pt x="189" y="14"/>
                    </a:lnTo>
                    <a:lnTo>
                      <a:pt x="213" y="62"/>
                    </a:lnTo>
                    <a:lnTo>
                      <a:pt x="243" y="64"/>
                    </a:lnTo>
                    <a:lnTo>
                      <a:pt x="286" y="90"/>
                    </a:lnTo>
                    <a:lnTo>
                      <a:pt x="286" y="1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40">
                <a:extLst>
                  <a:ext uri="{FF2B5EF4-FFF2-40B4-BE49-F238E27FC236}">
                    <a16:creationId xmlns:a16="http://schemas.microsoft.com/office/drawing/2014/main" id="{2E7F8E49-882A-499A-B64A-2697116DB54B}"/>
                  </a:ext>
                </a:extLst>
              </p:cNvPr>
              <p:cNvSpPr>
                <a:spLocks noChangeArrowheads="1"/>
              </p:cNvSpPr>
              <p:nvPr/>
            </p:nvSpPr>
            <p:spPr bwMode="auto">
              <a:xfrm>
                <a:off x="2610" y="2567"/>
                <a:ext cx="248" cy="304"/>
              </a:xfrm>
              <a:custGeom>
                <a:avLst/>
                <a:gdLst>
                  <a:gd name="T0" fmla="*/ 55 w 283"/>
                  <a:gd name="T1" fmla="*/ 48 h 317"/>
                  <a:gd name="T2" fmla="*/ 35 w 283"/>
                  <a:gd name="T3" fmla="*/ 47 h 317"/>
                  <a:gd name="T4" fmla="*/ 35 w 283"/>
                  <a:gd name="T5" fmla="*/ 56 h 317"/>
                  <a:gd name="T6" fmla="*/ 26 w 283"/>
                  <a:gd name="T7" fmla="*/ 56 h 317"/>
                  <a:gd name="T8" fmla="*/ 26 w 283"/>
                  <a:gd name="T9" fmla="*/ 67 h 317"/>
                  <a:gd name="T10" fmla="*/ 0 w 283"/>
                  <a:gd name="T11" fmla="*/ 67 h 317"/>
                  <a:gd name="T12" fmla="*/ 0 w 283"/>
                  <a:gd name="T13" fmla="*/ 33 h 317"/>
                  <a:gd name="T14" fmla="*/ 0 w 283"/>
                  <a:gd name="T15" fmla="*/ 0 h 317"/>
                  <a:gd name="T16" fmla="*/ 37 w 283"/>
                  <a:gd name="T17" fmla="*/ 2 h 317"/>
                  <a:gd name="T18" fmla="*/ 37 w 283"/>
                  <a:gd name="T19" fmla="*/ 12 h 317"/>
                  <a:gd name="T20" fmla="*/ 31 w 283"/>
                  <a:gd name="T21" fmla="*/ 12 h 317"/>
                  <a:gd name="T22" fmla="*/ 31 w 283"/>
                  <a:gd name="T23" fmla="*/ 17 h 317"/>
                  <a:gd name="T24" fmla="*/ 37 w 283"/>
                  <a:gd name="T25" fmla="*/ 24 h 317"/>
                  <a:gd name="T26" fmla="*/ 39 w 283"/>
                  <a:gd name="T27" fmla="*/ 28 h 317"/>
                  <a:gd name="T28" fmla="*/ 46 w 283"/>
                  <a:gd name="T29" fmla="*/ 31 h 317"/>
                  <a:gd name="T30" fmla="*/ 52 w 283"/>
                  <a:gd name="T31" fmla="*/ 44 h 317"/>
                  <a:gd name="T32" fmla="*/ 54 w 283"/>
                  <a:gd name="T33" fmla="*/ 46 h 317"/>
                  <a:gd name="T34" fmla="*/ 55 w 283"/>
                  <a:gd name="T35" fmla="*/ 48 h 3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
                  <a:gd name="T55" fmla="*/ 0 h 317"/>
                  <a:gd name="T56" fmla="*/ 283 w 283"/>
                  <a:gd name="T57" fmla="*/ 317 h 3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 h="317">
                    <a:moveTo>
                      <a:pt x="283" y="227"/>
                    </a:moveTo>
                    <a:lnTo>
                      <a:pt x="180" y="225"/>
                    </a:lnTo>
                    <a:lnTo>
                      <a:pt x="180" y="271"/>
                    </a:lnTo>
                    <a:lnTo>
                      <a:pt x="135" y="271"/>
                    </a:lnTo>
                    <a:lnTo>
                      <a:pt x="135" y="317"/>
                    </a:lnTo>
                    <a:lnTo>
                      <a:pt x="0" y="316"/>
                    </a:lnTo>
                    <a:lnTo>
                      <a:pt x="0" y="158"/>
                    </a:lnTo>
                    <a:lnTo>
                      <a:pt x="0" y="0"/>
                    </a:lnTo>
                    <a:lnTo>
                      <a:pt x="191" y="2"/>
                    </a:lnTo>
                    <a:lnTo>
                      <a:pt x="192" y="24"/>
                    </a:lnTo>
                    <a:lnTo>
                      <a:pt x="163" y="51"/>
                    </a:lnTo>
                    <a:lnTo>
                      <a:pt x="163" y="80"/>
                    </a:lnTo>
                    <a:lnTo>
                      <a:pt x="191" y="104"/>
                    </a:lnTo>
                    <a:lnTo>
                      <a:pt x="200" y="131"/>
                    </a:lnTo>
                    <a:lnTo>
                      <a:pt x="241" y="148"/>
                    </a:lnTo>
                    <a:lnTo>
                      <a:pt x="264" y="214"/>
                    </a:lnTo>
                    <a:lnTo>
                      <a:pt x="279" y="217"/>
                    </a:lnTo>
                    <a:lnTo>
                      <a:pt x="283" y="22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41">
                <a:extLst>
                  <a:ext uri="{FF2B5EF4-FFF2-40B4-BE49-F238E27FC236}">
                    <a16:creationId xmlns:a16="http://schemas.microsoft.com/office/drawing/2014/main" id="{0E795BD8-4EBF-493D-A5B1-BFAB6571CDD4}"/>
                  </a:ext>
                </a:extLst>
              </p:cNvPr>
              <p:cNvSpPr>
                <a:spLocks noChangeArrowheads="1"/>
              </p:cNvSpPr>
              <p:nvPr/>
            </p:nvSpPr>
            <p:spPr bwMode="auto">
              <a:xfrm>
                <a:off x="814" y="913"/>
                <a:ext cx="217" cy="147"/>
              </a:xfrm>
              <a:custGeom>
                <a:avLst/>
                <a:gdLst>
                  <a:gd name="T0" fmla="*/ 42 w 247"/>
                  <a:gd name="T1" fmla="*/ 16 h 154"/>
                  <a:gd name="T2" fmla="*/ 41 w 247"/>
                  <a:gd name="T3" fmla="*/ 24 h 154"/>
                  <a:gd name="T4" fmla="*/ 29 w 247"/>
                  <a:gd name="T5" fmla="*/ 24 h 154"/>
                  <a:gd name="T6" fmla="*/ 28 w 247"/>
                  <a:gd name="T7" fmla="*/ 21 h 154"/>
                  <a:gd name="T8" fmla="*/ 22 w 247"/>
                  <a:gd name="T9" fmla="*/ 21 h 154"/>
                  <a:gd name="T10" fmla="*/ 17 w 247"/>
                  <a:gd name="T11" fmla="*/ 28 h 154"/>
                  <a:gd name="T12" fmla="*/ 0 w 247"/>
                  <a:gd name="T13" fmla="*/ 28 h 154"/>
                  <a:gd name="T14" fmla="*/ 1 w 247"/>
                  <a:gd name="T15" fmla="*/ 2 h 154"/>
                  <a:gd name="T16" fmla="*/ 54 w 247"/>
                  <a:gd name="T17" fmla="*/ 0 h 154"/>
                  <a:gd name="T18" fmla="*/ 43 w 247"/>
                  <a:gd name="T19" fmla="*/ 11 h 154"/>
                  <a:gd name="T20" fmla="*/ 42 w 247"/>
                  <a:gd name="T21" fmla="*/ 16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7"/>
                  <a:gd name="T34" fmla="*/ 0 h 154"/>
                  <a:gd name="T35" fmla="*/ 247 w 247"/>
                  <a:gd name="T36" fmla="*/ 154 h 1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7" h="154">
                    <a:moveTo>
                      <a:pt x="200" y="86"/>
                    </a:moveTo>
                    <a:lnTo>
                      <a:pt x="191" y="130"/>
                    </a:lnTo>
                    <a:lnTo>
                      <a:pt x="138" y="129"/>
                    </a:lnTo>
                    <a:lnTo>
                      <a:pt x="131" y="107"/>
                    </a:lnTo>
                    <a:lnTo>
                      <a:pt x="101" y="107"/>
                    </a:lnTo>
                    <a:lnTo>
                      <a:pt x="82" y="154"/>
                    </a:lnTo>
                    <a:lnTo>
                      <a:pt x="0" y="151"/>
                    </a:lnTo>
                    <a:lnTo>
                      <a:pt x="1" y="2"/>
                    </a:lnTo>
                    <a:lnTo>
                      <a:pt x="247" y="0"/>
                    </a:lnTo>
                    <a:lnTo>
                      <a:pt x="203" y="71"/>
                    </a:lnTo>
                    <a:lnTo>
                      <a:pt x="200" y="8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42">
                <a:extLst>
                  <a:ext uri="{FF2B5EF4-FFF2-40B4-BE49-F238E27FC236}">
                    <a16:creationId xmlns:a16="http://schemas.microsoft.com/office/drawing/2014/main" id="{1DF5AC79-8829-4637-ADDE-AB8855C985CB}"/>
                  </a:ext>
                </a:extLst>
              </p:cNvPr>
              <p:cNvSpPr>
                <a:spLocks noChangeArrowheads="1"/>
              </p:cNvSpPr>
              <p:nvPr/>
            </p:nvSpPr>
            <p:spPr bwMode="auto">
              <a:xfrm>
                <a:off x="2883" y="2462"/>
                <a:ext cx="224" cy="148"/>
              </a:xfrm>
              <a:custGeom>
                <a:avLst/>
                <a:gdLst>
                  <a:gd name="T0" fmla="*/ 54 w 255"/>
                  <a:gd name="T1" fmla="*/ 22 h 156"/>
                  <a:gd name="T2" fmla="*/ 19 w 255"/>
                  <a:gd name="T3" fmla="*/ 22 h 156"/>
                  <a:gd name="T4" fmla="*/ 10 w 255"/>
                  <a:gd name="T5" fmla="*/ 22 h 156"/>
                  <a:gd name="T6" fmla="*/ 10 w 255"/>
                  <a:gd name="T7" fmla="*/ 16 h 156"/>
                  <a:gd name="T8" fmla="*/ 4 w 255"/>
                  <a:gd name="T9" fmla="*/ 16 h 156"/>
                  <a:gd name="T10" fmla="*/ 0 w 255"/>
                  <a:gd name="T11" fmla="*/ 9 h 156"/>
                  <a:gd name="T12" fmla="*/ 4 w 255"/>
                  <a:gd name="T13" fmla="*/ 9 h 156"/>
                  <a:gd name="T14" fmla="*/ 36 w 255"/>
                  <a:gd name="T15" fmla="*/ 9 h 156"/>
                  <a:gd name="T16" fmla="*/ 38 w 255"/>
                  <a:gd name="T17" fmla="*/ 2 h 156"/>
                  <a:gd name="T18" fmla="*/ 41 w 255"/>
                  <a:gd name="T19" fmla="*/ 0 h 156"/>
                  <a:gd name="T20" fmla="*/ 54 w 255"/>
                  <a:gd name="T21" fmla="*/ 22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156"/>
                  <a:gd name="T35" fmla="*/ 255 w 255"/>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156">
                    <a:moveTo>
                      <a:pt x="255" y="156"/>
                    </a:moveTo>
                    <a:lnTo>
                      <a:pt x="92" y="155"/>
                    </a:lnTo>
                    <a:lnTo>
                      <a:pt x="47" y="155"/>
                    </a:lnTo>
                    <a:lnTo>
                      <a:pt x="47" y="111"/>
                    </a:lnTo>
                    <a:lnTo>
                      <a:pt x="4" y="112"/>
                    </a:lnTo>
                    <a:lnTo>
                      <a:pt x="0" y="19"/>
                    </a:lnTo>
                    <a:lnTo>
                      <a:pt x="6" y="19"/>
                    </a:lnTo>
                    <a:lnTo>
                      <a:pt x="170" y="19"/>
                    </a:lnTo>
                    <a:lnTo>
                      <a:pt x="178" y="2"/>
                    </a:lnTo>
                    <a:lnTo>
                      <a:pt x="198" y="0"/>
                    </a:lnTo>
                    <a:lnTo>
                      <a:pt x="255" y="15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43">
                <a:extLst>
                  <a:ext uri="{FF2B5EF4-FFF2-40B4-BE49-F238E27FC236}">
                    <a16:creationId xmlns:a16="http://schemas.microsoft.com/office/drawing/2014/main" id="{23DDD1F3-5469-4838-AEC2-71204FB584B1}"/>
                  </a:ext>
                </a:extLst>
              </p:cNvPr>
              <p:cNvSpPr>
                <a:spLocks noChangeArrowheads="1"/>
              </p:cNvSpPr>
              <p:nvPr/>
            </p:nvSpPr>
            <p:spPr bwMode="auto">
              <a:xfrm>
                <a:off x="990" y="912"/>
                <a:ext cx="294" cy="215"/>
              </a:xfrm>
              <a:custGeom>
                <a:avLst/>
                <a:gdLst>
                  <a:gd name="T0" fmla="*/ 20 w 335"/>
                  <a:gd name="T1" fmla="*/ 48 h 224"/>
                  <a:gd name="T2" fmla="*/ 16 w 335"/>
                  <a:gd name="T3" fmla="*/ 48 h 224"/>
                  <a:gd name="T4" fmla="*/ 16 w 335"/>
                  <a:gd name="T5" fmla="*/ 26 h 224"/>
                  <a:gd name="T6" fmla="*/ 11 w 335"/>
                  <a:gd name="T7" fmla="*/ 26 h 224"/>
                  <a:gd name="T8" fmla="*/ 11 w 335"/>
                  <a:gd name="T9" fmla="*/ 20 h 224"/>
                  <a:gd name="T10" fmla="*/ 0 w 335"/>
                  <a:gd name="T11" fmla="*/ 20 h 224"/>
                  <a:gd name="T12" fmla="*/ 4 w 335"/>
                  <a:gd name="T13" fmla="*/ 15 h 224"/>
                  <a:gd name="T14" fmla="*/ 10 w 335"/>
                  <a:gd name="T15" fmla="*/ 1 h 224"/>
                  <a:gd name="T16" fmla="*/ 11 w 335"/>
                  <a:gd name="T17" fmla="*/ 1 h 224"/>
                  <a:gd name="T18" fmla="*/ 57 w 335"/>
                  <a:gd name="T19" fmla="*/ 0 h 224"/>
                  <a:gd name="T20" fmla="*/ 63 w 335"/>
                  <a:gd name="T21" fmla="*/ 12 h 224"/>
                  <a:gd name="T22" fmla="*/ 65 w 335"/>
                  <a:gd name="T23" fmla="*/ 28 h 224"/>
                  <a:gd name="T24" fmla="*/ 68 w 335"/>
                  <a:gd name="T25" fmla="*/ 31 h 224"/>
                  <a:gd name="T26" fmla="*/ 69 w 335"/>
                  <a:gd name="T27" fmla="*/ 32 h 224"/>
                  <a:gd name="T28" fmla="*/ 63 w 335"/>
                  <a:gd name="T29" fmla="*/ 44 h 224"/>
                  <a:gd name="T30" fmla="*/ 41 w 335"/>
                  <a:gd name="T31" fmla="*/ 44 h 224"/>
                  <a:gd name="T32" fmla="*/ 41 w 335"/>
                  <a:gd name="T33" fmla="*/ 48 h 224"/>
                  <a:gd name="T34" fmla="*/ 20 w 335"/>
                  <a:gd name="T35" fmla="*/ 48 h 2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24"/>
                  <a:gd name="T56" fmla="*/ 335 w 335"/>
                  <a:gd name="T57" fmla="*/ 224 h 2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24">
                    <a:moveTo>
                      <a:pt x="98" y="223"/>
                    </a:moveTo>
                    <a:lnTo>
                      <a:pt x="75" y="222"/>
                    </a:lnTo>
                    <a:lnTo>
                      <a:pt x="77" y="110"/>
                    </a:lnTo>
                    <a:lnTo>
                      <a:pt x="54" y="110"/>
                    </a:lnTo>
                    <a:lnTo>
                      <a:pt x="54" y="87"/>
                    </a:lnTo>
                    <a:lnTo>
                      <a:pt x="0" y="87"/>
                    </a:lnTo>
                    <a:lnTo>
                      <a:pt x="3" y="72"/>
                    </a:lnTo>
                    <a:lnTo>
                      <a:pt x="47" y="1"/>
                    </a:lnTo>
                    <a:lnTo>
                      <a:pt x="51" y="1"/>
                    </a:lnTo>
                    <a:lnTo>
                      <a:pt x="273" y="0"/>
                    </a:lnTo>
                    <a:lnTo>
                      <a:pt x="304" y="59"/>
                    </a:lnTo>
                    <a:lnTo>
                      <a:pt x="313" y="126"/>
                    </a:lnTo>
                    <a:lnTo>
                      <a:pt x="331" y="142"/>
                    </a:lnTo>
                    <a:lnTo>
                      <a:pt x="335" y="147"/>
                    </a:lnTo>
                    <a:lnTo>
                      <a:pt x="305" y="203"/>
                    </a:lnTo>
                    <a:lnTo>
                      <a:pt x="198" y="202"/>
                    </a:lnTo>
                    <a:lnTo>
                      <a:pt x="196" y="224"/>
                    </a:lnTo>
                    <a:lnTo>
                      <a:pt x="98" y="2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44">
                <a:extLst>
                  <a:ext uri="{FF2B5EF4-FFF2-40B4-BE49-F238E27FC236}">
                    <a16:creationId xmlns:a16="http://schemas.microsoft.com/office/drawing/2014/main" id="{FC7AEE65-3D9E-4AE2-B341-54E6BC14A5AE}"/>
                  </a:ext>
                </a:extLst>
              </p:cNvPr>
              <p:cNvSpPr>
                <a:spLocks noChangeArrowheads="1"/>
              </p:cNvSpPr>
              <p:nvPr/>
            </p:nvSpPr>
            <p:spPr bwMode="auto">
              <a:xfrm>
                <a:off x="1602" y="1073"/>
                <a:ext cx="188" cy="292"/>
              </a:xfrm>
              <a:custGeom>
                <a:avLst/>
                <a:gdLst>
                  <a:gd name="T0" fmla="*/ 8 w 214"/>
                  <a:gd name="T1" fmla="*/ 52 h 306"/>
                  <a:gd name="T2" fmla="*/ 5 w 214"/>
                  <a:gd name="T3" fmla="*/ 50 h 306"/>
                  <a:gd name="T4" fmla="*/ 0 w 214"/>
                  <a:gd name="T5" fmla="*/ 51 h 306"/>
                  <a:gd name="T6" fmla="*/ 0 w 214"/>
                  <a:gd name="T7" fmla="*/ 35 h 306"/>
                  <a:gd name="T8" fmla="*/ 0 w 214"/>
                  <a:gd name="T9" fmla="*/ 22 h 306"/>
                  <a:gd name="T10" fmla="*/ 4 w 214"/>
                  <a:gd name="T11" fmla="*/ 19 h 306"/>
                  <a:gd name="T12" fmla="*/ 4 w 214"/>
                  <a:gd name="T13" fmla="*/ 13 h 306"/>
                  <a:gd name="T14" fmla="*/ 10 w 214"/>
                  <a:gd name="T15" fmla="*/ 13 h 306"/>
                  <a:gd name="T16" fmla="*/ 7 w 214"/>
                  <a:gd name="T17" fmla="*/ 0 h 306"/>
                  <a:gd name="T18" fmla="*/ 32 w 214"/>
                  <a:gd name="T19" fmla="*/ 8 h 306"/>
                  <a:gd name="T20" fmla="*/ 46 w 214"/>
                  <a:gd name="T21" fmla="*/ 10 h 306"/>
                  <a:gd name="T22" fmla="*/ 47 w 214"/>
                  <a:gd name="T23" fmla="*/ 10 h 306"/>
                  <a:gd name="T24" fmla="*/ 32 w 214"/>
                  <a:gd name="T25" fmla="*/ 15 h 306"/>
                  <a:gd name="T26" fmla="*/ 35 w 214"/>
                  <a:gd name="T27" fmla="*/ 22 h 306"/>
                  <a:gd name="T28" fmla="*/ 32 w 214"/>
                  <a:gd name="T29" fmla="*/ 27 h 306"/>
                  <a:gd name="T30" fmla="*/ 27 w 214"/>
                  <a:gd name="T31" fmla="*/ 27 h 306"/>
                  <a:gd name="T32" fmla="*/ 28 w 214"/>
                  <a:gd name="T33" fmla="*/ 30 h 306"/>
                  <a:gd name="T34" fmla="*/ 25 w 214"/>
                  <a:gd name="T35" fmla="*/ 32 h 306"/>
                  <a:gd name="T36" fmla="*/ 16 w 214"/>
                  <a:gd name="T37" fmla="*/ 38 h 306"/>
                  <a:gd name="T38" fmla="*/ 15 w 214"/>
                  <a:gd name="T39" fmla="*/ 43 h 306"/>
                  <a:gd name="T40" fmla="*/ 11 w 214"/>
                  <a:gd name="T41" fmla="*/ 43 h 306"/>
                  <a:gd name="T42" fmla="*/ 8 w 214"/>
                  <a:gd name="T43" fmla="*/ 52 h 3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4"/>
                  <a:gd name="T67" fmla="*/ 0 h 306"/>
                  <a:gd name="T68" fmla="*/ 214 w 214"/>
                  <a:gd name="T69" fmla="*/ 306 h 3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4" h="306">
                    <a:moveTo>
                      <a:pt x="37" y="306"/>
                    </a:moveTo>
                    <a:lnTo>
                      <a:pt x="23" y="294"/>
                    </a:lnTo>
                    <a:lnTo>
                      <a:pt x="0" y="298"/>
                    </a:lnTo>
                    <a:lnTo>
                      <a:pt x="0" y="206"/>
                    </a:lnTo>
                    <a:lnTo>
                      <a:pt x="0" y="123"/>
                    </a:lnTo>
                    <a:lnTo>
                      <a:pt x="15" y="108"/>
                    </a:lnTo>
                    <a:lnTo>
                      <a:pt x="15" y="78"/>
                    </a:lnTo>
                    <a:lnTo>
                      <a:pt x="44" y="78"/>
                    </a:lnTo>
                    <a:lnTo>
                      <a:pt x="31" y="0"/>
                    </a:lnTo>
                    <a:lnTo>
                      <a:pt x="151" y="8"/>
                    </a:lnTo>
                    <a:lnTo>
                      <a:pt x="211" y="11"/>
                    </a:lnTo>
                    <a:lnTo>
                      <a:pt x="214" y="47"/>
                    </a:lnTo>
                    <a:lnTo>
                      <a:pt x="155" y="83"/>
                    </a:lnTo>
                    <a:lnTo>
                      <a:pt x="161" y="124"/>
                    </a:lnTo>
                    <a:lnTo>
                      <a:pt x="145" y="148"/>
                    </a:lnTo>
                    <a:lnTo>
                      <a:pt x="123" y="153"/>
                    </a:lnTo>
                    <a:lnTo>
                      <a:pt x="131" y="178"/>
                    </a:lnTo>
                    <a:lnTo>
                      <a:pt x="116" y="191"/>
                    </a:lnTo>
                    <a:lnTo>
                      <a:pt x="73" y="221"/>
                    </a:lnTo>
                    <a:lnTo>
                      <a:pt x="68" y="248"/>
                    </a:lnTo>
                    <a:lnTo>
                      <a:pt x="56" y="251"/>
                    </a:lnTo>
                    <a:lnTo>
                      <a:pt x="37" y="30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45">
                <a:extLst>
                  <a:ext uri="{FF2B5EF4-FFF2-40B4-BE49-F238E27FC236}">
                    <a16:creationId xmlns:a16="http://schemas.microsoft.com/office/drawing/2014/main" id="{D2863E91-B216-4C22-B547-C767C8FC9059}"/>
                  </a:ext>
                </a:extLst>
              </p:cNvPr>
              <p:cNvSpPr>
                <a:spLocks noChangeArrowheads="1"/>
              </p:cNvSpPr>
              <p:nvPr/>
            </p:nvSpPr>
            <p:spPr bwMode="auto">
              <a:xfrm>
                <a:off x="1886" y="1277"/>
                <a:ext cx="195" cy="217"/>
              </a:xfrm>
              <a:custGeom>
                <a:avLst/>
                <a:gdLst>
                  <a:gd name="T0" fmla="*/ 43 w 222"/>
                  <a:gd name="T1" fmla="*/ 40 h 227"/>
                  <a:gd name="T2" fmla="*/ 4 w 222"/>
                  <a:gd name="T3" fmla="*/ 41 h 227"/>
                  <a:gd name="T4" fmla="*/ 4 w 222"/>
                  <a:gd name="T5" fmla="*/ 41 h 227"/>
                  <a:gd name="T6" fmla="*/ 0 w 222"/>
                  <a:gd name="T7" fmla="*/ 0 h 227"/>
                  <a:gd name="T8" fmla="*/ 11 w 222"/>
                  <a:gd name="T9" fmla="*/ 0 h 227"/>
                  <a:gd name="T10" fmla="*/ 14 w 222"/>
                  <a:gd name="T11" fmla="*/ 14 h 227"/>
                  <a:gd name="T12" fmla="*/ 28 w 222"/>
                  <a:gd name="T13" fmla="*/ 17 h 227"/>
                  <a:gd name="T14" fmla="*/ 41 w 222"/>
                  <a:gd name="T15" fmla="*/ 29 h 227"/>
                  <a:gd name="T16" fmla="*/ 45 w 222"/>
                  <a:gd name="T17" fmla="*/ 34 h 227"/>
                  <a:gd name="T18" fmla="*/ 47 w 222"/>
                  <a:gd name="T19" fmla="*/ 34 h 227"/>
                  <a:gd name="T20" fmla="*/ 46 w 222"/>
                  <a:gd name="T21" fmla="*/ 41 h 227"/>
                  <a:gd name="T22" fmla="*/ 43 w 222"/>
                  <a:gd name="T23" fmla="*/ 4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227"/>
                  <a:gd name="T38" fmla="*/ 222 w 222"/>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227">
                    <a:moveTo>
                      <a:pt x="202" y="225"/>
                    </a:moveTo>
                    <a:lnTo>
                      <a:pt x="22" y="226"/>
                    </a:lnTo>
                    <a:lnTo>
                      <a:pt x="7" y="226"/>
                    </a:lnTo>
                    <a:lnTo>
                      <a:pt x="0" y="0"/>
                    </a:lnTo>
                    <a:lnTo>
                      <a:pt x="53" y="0"/>
                    </a:lnTo>
                    <a:lnTo>
                      <a:pt x="64" y="76"/>
                    </a:lnTo>
                    <a:lnTo>
                      <a:pt x="135" y="92"/>
                    </a:lnTo>
                    <a:lnTo>
                      <a:pt x="199" y="156"/>
                    </a:lnTo>
                    <a:lnTo>
                      <a:pt x="206" y="190"/>
                    </a:lnTo>
                    <a:lnTo>
                      <a:pt x="222" y="193"/>
                    </a:lnTo>
                    <a:lnTo>
                      <a:pt x="208" y="227"/>
                    </a:lnTo>
                    <a:lnTo>
                      <a:pt x="202" y="22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46">
                <a:extLst>
                  <a:ext uri="{FF2B5EF4-FFF2-40B4-BE49-F238E27FC236}">
                    <a16:creationId xmlns:a16="http://schemas.microsoft.com/office/drawing/2014/main" id="{33E6A0A5-9E63-47D8-ABFC-83CD3F24D5B1}"/>
                  </a:ext>
                </a:extLst>
              </p:cNvPr>
              <p:cNvSpPr>
                <a:spLocks noChangeArrowheads="1"/>
              </p:cNvSpPr>
              <p:nvPr/>
            </p:nvSpPr>
            <p:spPr bwMode="auto">
              <a:xfrm>
                <a:off x="2452" y="1761"/>
                <a:ext cx="241" cy="460"/>
              </a:xfrm>
              <a:custGeom>
                <a:avLst/>
                <a:gdLst>
                  <a:gd name="T0" fmla="*/ 32 w 274"/>
                  <a:gd name="T1" fmla="*/ 90 h 481"/>
                  <a:gd name="T2" fmla="*/ 0 w 274"/>
                  <a:gd name="T3" fmla="*/ 91 h 481"/>
                  <a:gd name="T4" fmla="*/ 0 w 274"/>
                  <a:gd name="T5" fmla="*/ 31 h 481"/>
                  <a:gd name="T6" fmla="*/ 32 w 274"/>
                  <a:gd name="T7" fmla="*/ 31 h 481"/>
                  <a:gd name="T8" fmla="*/ 33 w 274"/>
                  <a:gd name="T9" fmla="*/ 0 h 481"/>
                  <a:gd name="T10" fmla="*/ 36 w 274"/>
                  <a:gd name="T11" fmla="*/ 11 h 481"/>
                  <a:gd name="T12" fmla="*/ 42 w 274"/>
                  <a:gd name="T13" fmla="*/ 11 h 481"/>
                  <a:gd name="T14" fmla="*/ 47 w 274"/>
                  <a:gd name="T15" fmla="*/ 19 h 481"/>
                  <a:gd name="T16" fmla="*/ 53 w 274"/>
                  <a:gd name="T17" fmla="*/ 19 h 481"/>
                  <a:gd name="T18" fmla="*/ 53 w 274"/>
                  <a:gd name="T19" fmla="*/ 22 h 481"/>
                  <a:gd name="T20" fmla="*/ 62 w 274"/>
                  <a:gd name="T21" fmla="*/ 29 h 481"/>
                  <a:gd name="T22" fmla="*/ 61 w 274"/>
                  <a:gd name="T23" fmla="*/ 39 h 481"/>
                  <a:gd name="T24" fmla="*/ 55 w 274"/>
                  <a:gd name="T25" fmla="*/ 45 h 481"/>
                  <a:gd name="T26" fmla="*/ 55 w 274"/>
                  <a:gd name="T27" fmla="*/ 48 h 481"/>
                  <a:gd name="T28" fmla="*/ 32 w 274"/>
                  <a:gd name="T29" fmla="*/ 48 h 481"/>
                  <a:gd name="T30" fmla="*/ 32 w 274"/>
                  <a:gd name="T31" fmla="*/ 69 h 481"/>
                  <a:gd name="T32" fmla="*/ 32 w 274"/>
                  <a:gd name="T33" fmla="*/ 90 h 4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481"/>
                  <a:gd name="T53" fmla="*/ 274 w 274"/>
                  <a:gd name="T54" fmla="*/ 481 h 4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481">
                    <a:moveTo>
                      <a:pt x="136" y="480"/>
                    </a:moveTo>
                    <a:lnTo>
                      <a:pt x="0" y="481"/>
                    </a:lnTo>
                    <a:lnTo>
                      <a:pt x="0" y="164"/>
                    </a:lnTo>
                    <a:lnTo>
                      <a:pt x="135" y="164"/>
                    </a:lnTo>
                    <a:lnTo>
                      <a:pt x="143" y="0"/>
                    </a:lnTo>
                    <a:lnTo>
                      <a:pt x="157" y="39"/>
                    </a:lnTo>
                    <a:lnTo>
                      <a:pt x="193" y="52"/>
                    </a:lnTo>
                    <a:lnTo>
                      <a:pt x="207" y="93"/>
                    </a:lnTo>
                    <a:lnTo>
                      <a:pt x="227" y="95"/>
                    </a:lnTo>
                    <a:lnTo>
                      <a:pt x="228" y="111"/>
                    </a:lnTo>
                    <a:lnTo>
                      <a:pt x="274" y="151"/>
                    </a:lnTo>
                    <a:lnTo>
                      <a:pt x="268" y="207"/>
                    </a:lnTo>
                    <a:lnTo>
                      <a:pt x="245" y="235"/>
                    </a:lnTo>
                    <a:lnTo>
                      <a:pt x="247" y="254"/>
                    </a:lnTo>
                    <a:lnTo>
                      <a:pt x="141" y="254"/>
                    </a:lnTo>
                    <a:lnTo>
                      <a:pt x="136" y="366"/>
                    </a:lnTo>
                    <a:lnTo>
                      <a:pt x="136" y="48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47">
                <a:extLst>
                  <a:ext uri="{FF2B5EF4-FFF2-40B4-BE49-F238E27FC236}">
                    <a16:creationId xmlns:a16="http://schemas.microsoft.com/office/drawing/2014/main" id="{C2B2D893-9B43-4505-BD8E-09A7293BC3B4}"/>
                  </a:ext>
                </a:extLst>
              </p:cNvPr>
              <p:cNvSpPr>
                <a:spLocks noChangeArrowheads="1"/>
              </p:cNvSpPr>
              <p:nvPr/>
            </p:nvSpPr>
            <p:spPr bwMode="auto">
              <a:xfrm>
                <a:off x="2324" y="2990"/>
                <a:ext cx="286" cy="233"/>
              </a:xfrm>
              <a:custGeom>
                <a:avLst/>
                <a:gdLst>
                  <a:gd name="T0" fmla="*/ 67 w 326"/>
                  <a:gd name="T1" fmla="*/ 27 h 244"/>
                  <a:gd name="T2" fmla="*/ 67 w 326"/>
                  <a:gd name="T3" fmla="*/ 32 h 244"/>
                  <a:gd name="T4" fmla="*/ 58 w 326"/>
                  <a:gd name="T5" fmla="*/ 32 h 244"/>
                  <a:gd name="T6" fmla="*/ 58 w 326"/>
                  <a:gd name="T7" fmla="*/ 43 h 244"/>
                  <a:gd name="T8" fmla="*/ 40 w 326"/>
                  <a:gd name="T9" fmla="*/ 42 h 244"/>
                  <a:gd name="T10" fmla="*/ 28 w 326"/>
                  <a:gd name="T11" fmla="*/ 29 h 244"/>
                  <a:gd name="T12" fmla="*/ 24 w 326"/>
                  <a:gd name="T13" fmla="*/ 29 h 244"/>
                  <a:gd name="T14" fmla="*/ 25 w 326"/>
                  <a:gd name="T15" fmla="*/ 30 h 244"/>
                  <a:gd name="T16" fmla="*/ 18 w 326"/>
                  <a:gd name="T17" fmla="*/ 32 h 244"/>
                  <a:gd name="T18" fmla="*/ 9 w 326"/>
                  <a:gd name="T19" fmla="*/ 29 h 244"/>
                  <a:gd name="T20" fmla="*/ 4 w 326"/>
                  <a:gd name="T21" fmla="*/ 15 h 244"/>
                  <a:gd name="T22" fmla="*/ 0 w 326"/>
                  <a:gd name="T23" fmla="*/ 11 h 244"/>
                  <a:gd name="T24" fmla="*/ 1 w 326"/>
                  <a:gd name="T25" fmla="*/ 0 h 244"/>
                  <a:gd name="T26" fmla="*/ 7 w 326"/>
                  <a:gd name="T27" fmla="*/ 10 h 244"/>
                  <a:gd name="T28" fmla="*/ 66 w 326"/>
                  <a:gd name="T29" fmla="*/ 10 h 244"/>
                  <a:gd name="T30" fmla="*/ 67 w 326"/>
                  <a:gd name="T31" fmla="*/ 27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244"/>
                  <a:gd name="T50" fmla="*/ 326 w 326"/>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244">
                    <a:moveTo>
                      <a:pt x="325" y="143"/>
                    </a:moveTo>
                    <a:lnTo>
                      <a:pt x="326" y="189"/>
                    </a:lnTo>
                    <a:lnTo>
                      <a:pt x="281" y="190"/>
                    </a:lnTo>
                    <a:lnTo>
                      <a:pt x="282" y="244"/>
                    </a:lnTo>
                    <a:lnTo>
                      <a:pt x="196" y="237"/>
                    </a:lnTo>
                    <a:lnTo>
                      <a:pt x="139" y="161"/>
                    </a:lnTo>
                    <a:lnTo>
                      <a:pt x="117" y="159"/>
                    </a:lnTo>
                    <a:lnTo>
                      <a:pt x="119" y="174"/>
                    </a:lnTo>
                    <a:lnTo>
                      <a:pt x="89" y="190"/>
                    </a:lnTo>
                    <a:lnTo>
                      <a:pt x="43" y="163"/>
                    </a:lnTo>
                    <a:lnTo>
                      <a:pt x="21" y="81"/>
                    </a:lnTo>
                    <a:lnTo>
                      <a:pt x="0" y="57"/>
                    </a:lnTo>
                    <a:lnTo>
                      <a:pt x="1" y="0"/>
                    </a:lnTo>
                    <a:lnTo>
                      <a:pt x="32" y="10"/>
                    </a:lnTo>
                    <a:lnTo>
                      <a:pt x="324" y="10"/>
                    </a:lnTo>
                    <a:lnTo>
                      <a:pt x="325" y="1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48">
                <a:extLst>
                  <a:ext uri="{FF2B5EF4-FFF2-40B4-BE49-F238E27FC236}">
                    <a16:creationId xmlns:a16="http://schemas.microsoft.com/office/drawing/2014/main" id="{3D9615B1-E423-4A3D-8699-B6663E3E936B}"/>
                  </a:ext>
                </a:extLst>
              </p:cNvPr>
              <p:cNvSpPr>
                <a:spLocks noChangeArrowheads="1"/>
              </p:cNvSpPr>
              <p:nvPr/>
            </p:nvSpPr>
            <p:spPr bwMode="auto">
              <a:xfrm>
                <a:off x="1346" y="1067"/>
                <a:ext cx="295" cy="203"/>
              </a:xfrm>
              <a:custGeom>
                <a:avLst/>
                <a:gdLst>
                  <a:gd name="T0" fmla="*/ 61 w 336"/>
                  <a:gd name="T1" fmla="*/ 42 h 212"/>
                  <a:gd name="T2" fmla="*/ 46 w 336"/>
                  <a:gd name="T3" fmla="*/ 42 h 212"/>
                  <a:gd name="T4" fmla="*/ 45 w 336"/>
                  <a:gd name="T5" fmla="*/ 38 h 212"/>
                  <a:gd name="T6" fmla="*/ 0 w 336"/>
                  <a:gd name="T7" fmla="*/ 38 h 212"/>
                  <a:gd name="T8" fmla="*/ 0 w 336"/>
                  <a:gd name="T9" fmla="*/ 36 h 212"/>
                  <a:gd name="T10" fmla="*/ 6 w 336"/>
                  <a:gd name="T11" fmla="*/ 31 h 212"/>
                  <a:gd name="T12" fmla="*/ 7 w 336"/>
                  <a:gd name="T13" fmla="*/ 30 h 212"/>
                  <a:gd name="T14" fmla="*/ 15 w 336"/>
                  <a:gd name="T15" fmla="*/ 26 h 212"/>
                  <a:gd name="T16" fmla="*/ 29 w 336"/>
                  <a:gd name="T17" fmla="*/ 23 h 212"/>
                  <a:gd name="T18" fmla="*/ 32 w 336"/>
                  <a:gd name="T19" fmla="*/ 11 h 212"/>
                  <a:gd name="T20" fmla="*/ 36 w 336"/>
                  <a:gd name="T21" fmla="*/ 11 h 212"/>
                  <a:gd name="T22" fmla="*/ 41 w 336"/>
                  <a:gd name="T23" fmla="*/ 0 h 212"/>
                  <a:gd name="T24" fmla="*/ 60 w 336"/>
                  <a:gd name="T25" fmla="*/ 5 h 212"/>
                  <a:gd name="T26" fmla="*/ 68 w 336"/>
                  <a:gd name="T27" fmla="*/ 6 h 212"/>
                  <a:gd name="T28" fmla="*/ 70 w 336"/>
                  <a:gd name="T29" fmla="*/ 17 h 212"/>
                  <a:gd name="T30" fmla="*/ 64 w 336"/>
                  <a:gd name="T31" fmla="*/ 17 h 212"/>
                  <a:gd name="T32" fmla="*/ 64 w 336"/>
                  <a:gd name="T33" fmla="*/ 24 h 212"/>
                  <a:gd name="T34" fmla="*/ 61 w 336"/>
                  <a:gd name="T35" fmla="*/ 26 h 212"/>
                  <a:gd name="T36" fmla="*/ 61 w 336"/>
                  <a:gd name="T37" fmla="*/ 42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212"/>
                  <a:gd name="T59" fmla="*/ 336 w 336"/>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212">
                    <a:moveTo>
                      <a:pt x="292" y="212"/>
                    </a:moveTo>
                    <a:lnTo>
                      <a:pt x="216" y="212"/>
                    </a:lnTo>
                    <a:lnTo>
                      <a:pt x="213" y="197"/>
                    </a:lnTo>
                    <a:lnTo>
                      <a:pt x="0" y="198"/>
                    </a:lnTo>
                    <a:lnTo>
                      <a:pt x="0" y="182"/>
                    </a:lnTo>
                    <a:lnTo>
                      <a:pt x="29" y="154"/>
                    </a:lnTo>
                    <a:lnTo>
                      <a:pt x="31" y="152"/>
                    </a:lnTo>
                    <a:lnTo>
                      <a:pt x="70" y="128"/>
                    </a:lnTo>
                    <a:lnTo>
                      <a:pt x="142" y="108"/>
                    </a:lnTo>
                    <a:lnTo>
                      <a:pt x="153" y="58"/>
                    </a:lnTo>
                    <a:lnTo>
                      <a:pt x="175" y="44"/>
                    </a:lnTo>
                    <a:lnTo>
                      <a:pt x="196" y="0"/>
                    </a:lnTo>
                    <a:lnTo>
                      <a:pt x="288" y="5"/>
                    </a:lnTo>
                    <a:lnTo>
                      <a:pt x="323" y="6"/>
                    </a:lnTo>
                    <a:lnTo>
                      <a:pt x="336" y="84"/>
                    </a:lnTo>
                    <a:lnTo>
                      <a:pt x="307" y="84"/>
                    </a:lnTo>
                    <a:lnTo>
                      <a:pt x="307" y="114"/>
                    </a:lnTo>
                    <a:lnTo>
                      <a:pt x="292" y="129"/>
                    </a:lnTo>
                    <a:lnTo>
                      <a:pt x="292"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49">
                <a:extLst>
                  <a:ext uri="{FF2B5EF4-FFF2-40B4-BE49-F238E27FC236}">
                    <a16:creationId xmlns:a16="http://schemas.microsoft.com/office/drawing/2014/main" id="{3D75E692-1E4A-4C3C-A085-1427BEA37196}"/>
                  </a:ext>
                </a:extLst>
              </p:cNvPr>
              <p:cNvSpPr>
                <a:spLocks noChangeArrowheads="1"/>
              </p:cNvSpPr>
              <p:nvPr/>
            </p:nvSpPr>
            <p:spPr bwMode="auto">
              <a:xfrm>
                <a:off x="1967" y="1607"/>
                <a:ext cx="306" cy="299"/>
              </a:xfrm>
              <a:custGeom>
                <a:avLst/>
                <a:gdLst>
                  <a:gd name="T0" fmla="*/ 63 w 348"/>
                  <a:gd name="T1" fmla="*/ 51 h 313"/>
                  <a:gd name="T2" fmla="*/ 55 w 348"/>
                  <a:gd name="T3" fmla="*/ 53 h 313"/>
                  <a:gd name="T4" fmla="*/ 47 w 348"/>
                  <a:gd name="T5" fmla="*/ 51 h 313"/>
                  <a:gd name="T6" fmla="*/ 41 w 348"/>
                  <a:gd name="T7" fmla="*/ 55 h 313"/>
                  <a:gd name="T8" fmla="*/ 41 w 348"/>
                  <a:gd name="T9" fmla="*/ 51 h 313"/>
                  <a:gd name="T10" fmla="*/ 36 w 348"/>
                  <a:gd name="T11" fmla="*/ 47 h 313"/>
                  <a:gd name="T12" fmla="*/ 35 w 348"/>
                  <a:gd name="T13" fmla="*/ 41 h 313"/>
                  <a:gd name="T14" fmla="*/ 19 w 348"/>
                  <a:gd name="T15" fmla="*/ 39 h 313"/>
                  <a:gd name="T16" fmla="*/ 14 w 348"/>
                  <a:gd name="T17" fmla="*/ 43 h 313"/>
                  <a:gd name="T18" fmla="*/ 8 w 348"/>
                  <a:gd name="T19" fmla="*/ 43 h 313"/>
                  <a:gd name="T20" fmla="*/ 9 w 348"/>
                  <a:gd name="T21" fmla="*/ 31 h 313"/>
                  <a:gd name="T22" fmla="*/ 0 w 348"/>
                  <a:gd name="T23" fmla="*/ 29 h 313"/>
                  <a:gd name="T24" fmla="*/ 15 w 348"/>
                  <a:gd name="T25" fmla="*/ 19 h 313"/>
                  <a:gd name="T26" fmla="*/ 23 w 348"/>
                  <a:gd name="T27" fmla="*/ 0 h 313"/>
                  <a:gd name="T28" fmla="*/ 52 w 348"/>
                  <a:gd name="T29" fmla="*/ 11 h 313"/>
                  <a:gd name="T30" fmla="*/ 52 w 348"/>
                  <a:gd name="T31" fmla="*/ 11 h 313"/>
                  <a:gd name="T32" fmla="*/ 61 w 348"/>
                  <a:gd name="T33" fmla="*/ 11 h 313"/>
                  <a:gd name="T34" fmla="*/ 61 w 348"/>
                  <a:gd name="T35" fmla="*/ 11 h 313"/>
                  <a:gd name="T36" fmla="*/ 77 w 348"/>
                  <a:gd name="T37" fmla="*/ 11 h 313"/>
                  <a:gd name="T38" fmla="*/ 77 w 348"/>
                  <a:gd name="T39" fmla="*/ 33 h 313"/>
                  <a:gd name="T40" fmla="*/ 63 w 348"/>
                  <a:gd name="T41" fmla="*/ 34 h 313"/>
                  <a:gd name="T42" fmla="*/ 63 w 348"/>
                  <a:gd name="T43" fmla="*/ 51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8"/>
                  <a:gd name="T67" fmla="*/ 0 h 313"/>
                  <a:gd name="T68" fmla="*/ 348 w 348"/>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8" h="313">
                    <a:moveTo>
                      <a:pt x="288" y="282"/>
                    </a:moveTo>
                    <a:lnTo>
                      <a:pt x="252" y="301"/>
                    </a:lnTo>
                    <a:lnTo>
                      <a:pt x="207" y="290"/>
                    </a:lnTo>
                    <a:lnTo>
                      <a:pt x="183" y="313"/>
                    </a:lnTo>
                    <a:lnTo>
                      <a:pt x="182" y="293"/>
                    </a:lnTo>
                    <a:lnTo>
                      <a:pt x="159" y="266"/>
                    </a:lnTo>
                    <a:lnTo>
                      <a:pt x="156" y="223"/>
                    </a:lnTo>
                    <a:lnTo>
                      <a:pt x="84" y="217"/>
                    </a:lnTo>
                    <a:lnTo>
                      <a:pt x="63" y="244"/>
                    </a:lnTo>
                    <a:lnTo>
                      <a:pt x="35" y="243"/>
                    </a:lnTo>
                    <a:lnTo>
                      <a:pt x="40" y="174"/>
                    </a:lnTo>
                    <a:lnTo>
                      <a:pt x="0" y="157"/>
                    </a:lnTo>
                    <a:lnTo>
                      <a:pt x="65" y="99"/>
                    </a:lnTo>
                    <a:lnTo>
                      <a:pt x="104" y="0"/>
                    </a:lnTo>
                    <a:lnTo>
                      <a:pt x="233" y="14"/>
                    </a:lnTo>
                    <a:lnTo>
                      <a:pt x="233" y="29"/>
                    </a:lnTo>
                    <a:lnTo>
                      <a:pt x="278" y="28"/>
                    </a:lnTo>
                    <a:lnTo>
                      <a:pt x="278" y="58"/>
                    </a:lnTo>
                    <a:lnTo>
                      <a:pt x="346" y="55"/>
                    </a:lnTo>
                    <a:lnTo>
                      <a:pt x="348" y="194"/>
                    </a:lnTo>
                    <a:lnTo>
                      <a:pt x="287" y="195"/>
                    </a:lnTo>
                    <a:lnTo>
                      <a:pt x="288" y="28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50">
                <a:extLst>
                  <a:ext uri="{FF2B5EF4-FFF2-40B4-BE49-F238E27FC236}">
                    <a16:creationId xmlns:a16="http://schemas.microsoft.com/office/drawing/2014/main" id="{BD3E72D5-5B24-487F-B13A-66BB8190D198}"/>
                  </a:ext>
                </a:extLst>
              </p:cNvPr>
              <p:cNvSpPr>
                <a:spLocks noChangeArrowheads="1"/>
              </p:cNvSpPr>
              <p:nvPr/>
            </p:nvSpPr>
            <p:spPr bwMode="auto">
              <a:xfrm>
                <a:off x="1169" y="1106"/>
                <a:ext cx="241" cy="312"/>
              </a:xfrm>
              <a:custGeom>
                <a:avLst/>
                <a:gdLst>
                  <a:gd name="T0" fmla="*/ 62 w 274"/>
                  <a:gd name="T1" fmla="*/ 52 h 327"/>
                  <a:gd name="T2" fmla="*/ 16 w 274"/>
                  <a:gd name="T3" fmla="*/ 52 h 327"/>
                  <a:gd name="T4" fmla="*/ 14 w 274"/>
                  <a:gd name="T5" fmla="*/ 55 h 327"/>
                  <a:gd name="T6" fmla="*/ 4 w 274"/>
                  <a:gd name="T7" fmla="*/ 50 h 327"/>
                  <a:gd name="T8" fmla="*/ 0 w 274"/>
                  <a:gd name="T9" fmla="*/ 46 h 327"/>
                  <a:gd name="T10" fmla="*/ 4 w 274"/>
                  <a:gd name="T11" fmla="*/ 36 h 327"/>
                  <a:gd name="T12" fmla="*/ 4 w 274"/>
                  <a:gd name="T13" fmla="*/ 34 h 327"/>
                  <a:gd name="T14" fmla="*/ 10 w 274"/>
                  <a:gd name="T15" fmla="*/ 30 h 327"/>
                  <a:gd name="T16" fmla="*/ 12 w 274"/>
                  <a:gd name="T17" fmla="*/ 21 h 327"/>
                  <a:gd name="T18" fmla="*/ 15 w 274"/>
                  <a:gd name="T19" fmla="*/ 20 h 327"/>
                  <a:gd name="T20" fmla="*/ 13 w 274"/>
                  <a:gd name="T21" fmla="*/ 18 h 327"/>
                  <a:gd name="T22" fmla="*/ 18 w 274"/>
                  <a:gd name="T23" fmla="*/ 15 h 327"/>
                  <a:gd name="T24" fmla="*/ 16 w 274"/>
                  <a:gd name="T25" fmla="*/ 14 h 327"/>
                  <a:gd name="T26" fmla="*/ 17 w 274"/>
                  <a:gd name="T27" fmla="*/ 10 h 327"/>
                  <a:gd name="T28" fmla="*/ 23 w 274"/>
                  <a:gd name="T29" fmla="*/ 0 h 327"/>
                  <a:gd name="T30" fmla="*/ 28 w 274"/>
                  <a:gd name="T31" fmla="*/ 0 h 327"/>
                  <a:gd name="T32" fmla="*/ 28 w 274"/>
                  <a:gd name="T33" fmla="*/ 10 h 327"/>
                  <a:gd name="T34" fmla="*/ 38 w 274"/>
                  <a:gd name="T35" fmla="*/ 10 h 327"/>
                  <a:gd name="T36" fmla="*/ 38 w 274"/>
                  <a:gd name="T37" fmla="*/ 12 h 327"/>
                  <a:gd name="T38" fmla="*/ 47 w 274"/>
                  <a:gd name="T39" fmla="*/ 12 h 327"/>
                  <a:gd name="T40" fmla="*/ 47 w 274"/>
                  <a:gd name="T41" fmla="*/ 18 h 327"/>
                  <a:gd name="T42" fmla="*/ 53 w 274"/>
                  <a:gd name="T43" fmla="*/ 20 h 327"/>
                  <a:gd name="T44" fmla="*/ 47 w 274"/>
                  <a:gd name="T45" fmla="*/ 25 h 327"/>
                  <a:gd name="T46" fmla="*/ 47 w 274"/>
                  <a:gd name="T47" fmla="*/ 28 h 327"/>
                  <a:gd name="T48" fmla="*/ 42 w 274"/>
                  <a:gd name="T49" fmla="*/ 30 h 327"/>
                  <a:gd name="T50" fmla="*/ 48 w 274"/>
                  <a:gd name="T51" fmla="*/ 34 h 327"/>
                  <a:gd name="T52" fmla="*/ 53 w 274"/>
                  <a:gd name="T53" fmla="*/ 45 h 327"/>
                  <a:gd name="T54" fmla="*/ 62 w 274"/>
                  <a:gd name="T55" fmla="*/ 51 h 327"/>
                  <a:gd name="T56" fmla="*/ 62 w 274"/>
                  <a:gd name="T57" fmla="*/ 52 h 3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327"/>
                  <a:gd name="T89" fmla="*/ 274 w 274"/>
                  <a:gd name="T90" fmla="*/ 327 h 3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327">
                    <a:moveTo>
                      <a:pt x="274" y="307"/>
                    </a:moveTo>
                    <a:lnTo>
                      <a:pt x="67" y="305"/>
                    </a:lnTo>
                    <a:lnTo>
                      <a:pt x="59" y="327"/>
                    </a:lnTo>
                    <a:lnTo>
                      <a:pt x="9" y="290"/>
                    </a:lnTo>
                    <a:lnTo>
                      <a:pt x="0" y="265"/>
                    </a:lnTo>
                    <a:lnTo>
                      <a:pt x="17" y="210"/>
                    </a:lnTo>
                    <a:lnTo>
                      <a:pt x="20" y="201"/>
                    </a:lnTo>
                    <a:lnTo>
                      <a:pt x="43" y="176"/>
                    </a:lnTo>
                    <a:lnTo>
                      <a:pt x="53" y="120"/>
                    </a:lnTo>
                    <a:lnTo>
                      <a:pt x="64" y="113"/>
                    </a:lnTo>
                    <a:lnTo>
                      <a:pt x="56" y="95"/>
                    </a:lnTo>
                    <a:lnTo>
                      <a:pt x="79" y="83"/>
                    </a:lnTo>
                    <a:lnTo>
                      <a:pt x="70" y="80"/>
                    </a:lnTo>
                    <a:lnTo>
                      <a:pt x="74" y="44"/>
                    </a:lnTo>
                    <a:lnTo>
                      <a:pt x="102" y="0"/>
                    </a:lnTo>
                    <a:lnTo>
                      <a:pt x="124" y="0"/>
                    </a:lnTo>
                    <a:lnTo>
                      <a:pt x="124" y="37"/>
                    </a:lnTo>
                    <a:lnTo>
                      <a:pt x="170" y="45"/>
                    </a:lnTo>
                    <a:lnTo>
                      <a:pt x="170" y="75"/>
                    </a:lnTo>
                    <a:lnTo>
                      <a:pt x="201" y="75"/>
                    </a:lnTo>
                    <a:lnTo>
                      <a:pt x="201" y="97"/>
                    </a:lnTo>
                    <a:lnTo>
                      <a:pt x="230" y="113"/>
                    </a:lnTo>
                    <a:lnTo>
                      <a:pt x="201" y="141"/>
                    </a:lnTo>
                    <a:lnTo>
                      <a:pt x="201" y="157"/>
                    </a:lnTo>
                    <a:lnTo>
                      <a:pt x="190" y="176"/>
                    </a:lnTo>
                    <a:lnTo>
                      <a:pt x="216" y="200"/>
                    </a:lnTo>
                    <a:lnTo>
                      <a:pt x="229" y="262"/>
                    </a:lnTo>
                    <a:lnTo>
                      <a:pt x="273" y="301"/>
                    </a:lnTo>
                    <a:lnTo>
                      <a:pt x="274" y="3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51">
                <a:extLst>
                  <a:ext uri="{FF2B5EF4-FFF2-40B4-BE49-F238E27FC236}">
                    <a16:creationId xmlns:a16="http://schemas.microsoft.com/office/drawing/2014/main" id="{38DA7465-1C82-41C6-A588-FC4597E33761}"/>
                  </a:ext>
                </a:extLst>
              </p:cNvPr>
              <p:cNvSpPr>
                <a:spLocks noChangeArrowheads="1"/>
              </p:cNvSpPr>
              <p:nvPr/>
            </p:nvSpPr>
            <p:spPr bwMode="auto">
              <a:xfrm>
                <a:off x="1704" y="1083"/>
                <a:ext cx="260" cy="194"/>
              </a:xfrm>
              <a:custGeom>
                <a:avLst/>
                <a:gdLst>
                  <a:gd name="T0" fmla="*/ 54 w 296"/>
                  <a:gd name="T1" fmla="*/ 45 h 202"/>
                  <a:gd name="T2" fmla="*/ 44 w 296"/>
                  <a:gd name="T3" fmla="*/ 45 h 202"/>
                  <a:gd name="T4" fmla="*/ 34 w 296"/>
                  <a:gd name="T5" fmla="*/ 45 h 202"/>
                  <a:gd name="T6" fmla="*/ 34 w 296"/>
                  <a:gd name="T7" fmla="*/ 39 h 202"/>
                  <a:gd name="T8" fmla="*/ 0 w 296"/>
                  <a:gd name="T9" fmla="*/ 39 h 202"/>
                  <a:gd name="T10" fmla="*/ 4 w 296"/>
                  <a:gd name="T11" fmla="*/ 36 h 202"/>
                  <a:gd name="T12" fmla="*/ 4 w 296"/>
                  <a:gd name="T13" fmla="*/ 33 h 202"/>
                  <a:gd name="T14" fmla="*/ 6 w 296"/>
                  <a:gd name="T15" fmla="*/ 32 h 202"/>
                  <a:gd name="T16" fmla="*/ 10 w 296"/>
                  <a:gd name="T17" fmla="*/ 27 h 202"/>
                  <a:gd name="T18" fmla="*/ 9 w 296"/>
                  <a:gd name="T19" fmla="*/ 15 h 202"/>
                  <a:gd name="T20" fmla="*/ 21 w 296"/>
                  <a:gd name="T21" fmla="*/ 12 h 202"/>
                  <a:gd name="T22" fmla="*/ 20 w 296"/>
                  <a:gd name="T23" fmla="*/ 0 h 202"/>
                  <a:gd name="T24" fmla="*/ 46 w 296"/>
                  <a:gd name="T25" fmla="*/ 7 h 202"/>
                  <a:gd name="T26" fmla="*/ 54 w 296"/>
                  <a:gd name="T27" fmla="*/ 12 h 202"/>
                  <a:gd name="T28" fmla="*/ 55 w 296"/>
                  <a:gd name="T29" fmla="*/ 22 h 202"/>
                  <a:gd name="T30" fmla="*/ 62 w 296"/>
                  <a:gd name="T31" fmla="*/ 32 h 202"/>
                  <a:gd name="T32" fmla="*/ 59 w 296"/>
                  <a:gd name="T33" fmla="*/ 35 h 202"/>
                  <a:gd name="T34" fmla="*/ 56 w 296"/>
                  <a:gd name="T35" fmla="*/ 45 h 202"/>
                  <a:gd name="T36" fmla="*/ 54 w 296"/>
                  <a:gd name="T37" fmla="*/ 45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02"/>
                  <a:gd name="T59" fmla="*/ 296 w 296"/>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02">
                    <a:moveTo>
                      <a:pt x="260" y="202"/>
                    </a:moveTo>
                    <a:lnTo>
                      <a:pt x="207" y="202"/>
                    </a:lnTo>
                    <a:lnTo>
                      <a:pt x="160" y="202"/>
                    </a:lnTo>
                    <a:lnTo>
                      <a:pt x="160" y="179"/>
                    </a:lnTo>
                    <a:lnTo>
                      <a:pt x="0" y="180"/>
                    </a:lnTo>
                    <a:lnTo>
                      <a:pt x="15" y="167"/>
                    </a:lnTo>
                    <a:lnTo>
                      <a:pt x="7" y="142"/>
                    </a:lnTo>
                    <a:lnTo>
                      <a:pt x="29" y="137"/>
                    </a:lnTo>
                    <a:lnTo>
                      <a:pt x="45" y="113"/>
                    </a:lnTo>
                    <a:lnTo>
                      <a:pt x="39" y="72"/>
                    </a:lnTo>
                    <a:lnTo>
                      <a:pt x="98" y="36"/>
                    </a:lnTo>
                    <a:lnTo>
                      <a:pt x="95" y="0"/>
                    </a:lnTo>
                    <a:lnTo>
                      <a:pt x="211" y="7"/>
                    </a:lnTo>
                    <a:lnTo>
                      <a:pt x="251" y="12"/>
                    </a:lnTo>
                    <a:lnTo>
                      <a:pt x="263" y="92"/>
                    </a:lnTo>
                    <a:lnTo>
                      <a:pt x="296" y="137"/>
                    </a:lnTo>
                    <a:lnTo>
                      <a:pt x="278" y="157"/>
                    </a:lnTo>
                    <a:lnTo>
                      <a:pt x="266" y="202"/>
                    </a:lnTo>
                    <a:lnTo>
                      <a:pt x="260" y="20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52">
                <a:extLst>
                  <a:ext uri="{FF2B5EF4-FFF2-40B4-BE49-F238E27FC236}">
                    <a16:creationId xmlns:a16="http://schemas.microsoft.com/office/drawing/2014/main" id="{39DFC020-BA26-4595-A815-65269BC3ED8B}"/>
                  </a:ext>
                </a:extLst>
              </p:cNvPr>
              <p:cNvSpPr>
                <a:spLocks noChangeArrowheads="1"/>
              </p:cNvSpPr>
              <p:nvPr/>
            </p:nvSpPr>
            <p:spPr bwMode="auto">
              <a:xfrm>
                <a:off x="2136" y="2567"/>
                <a:ext cx="276" cy="216"/>
              </a:xfrm>
              <a:custGeom>
                <a:avLst/>
                <a:gdLst>
                  <a:gd name="T0" fmla="*/ 69 w 314"/>
                  <a:gd name="T1" fmla="*/ 30 h 226"/>
                  <a:gd name="T2" fmla="*/ 69 w 314"/>
                  <a:gd name="T3" fmla="*/ 42 h 226"/>
                  <a:gd name="T4" fmla="*/ 47 w 314"/>
                  <a:gd name="T5" fmla="*/ 42 h 226"/>
                  <a:gd name="T6" fmla="*/ 47 w 314"/>
                  <a:gd name="T7" fmla="*/ 25 h 226"/>
                  <a:gd name="T8" fmla="*/ 11 w 314"/>
                  <a:gd name="T9" fmla="*/ 27 h 226"/>
                  <a:gd name="T10" fmla="*/ 0 w 314"/>
                  <a:gd name="T11" fmla="*/ 11 h 226"/>
                  <a:gd name="T12" fmla="*/ 9 w 314"/>
                  <a:gd name="T13" fmla="*/ 11 h 226"/>
                  <a:gd name="T14" fmla="*/ 19 w 314"/>
                  <a:gd name="T15" fmla="*/ 0 h 226"/>
                  <a:gd name="T16" fmla="*/ 69 w 314"/>
                  <a:gd name="T17" fmla="*/ 0 h 226"/>
                  <a:gd name="T18" fmla="*/ 69 w 314"/>
                  <a:gd name="T19" fmla="*/ 3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4"/>
                  <a:gd name="T31" fmla="*/ 0 h 226"/>
                  <a:gd name="T32" fmla="*/ 314 w 31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4" h="226">
                    <a:moveTo>
                      <a:pt x="313" y="159"/>
                    </a:moveTo>
                    <a:lnTo>
                      <a:pt x="313" y="226"/>
                    </a:lnTo>
                    <a:lnTo>
                      <a:pt x="223" y="226"/>
                    </a:lnTo>
                    <a:lnTo>
                      <a:pt x="223" y="134"/>
                    </a:lnTo>
                    <a:lnTo>
                      <a:pt x="50" y="141"/>
                    </a:lnTo>
                    <a:lnTo>
                      <a:pt x="0" y="57"/>
                    </a:lnTo>
                    <a:lnTo>
                      <a:pt x="38" y="64"/>
                    </a:lnTo>
                    <a:lnTo>
                      <a:pt x="86" y="0"/>
                    </a:lnTo>
                    <a:lnTo>
                      <a:pt x="314" y="0"/>
                    </a:lnTo>
                    <a:lnTo>
                      <a:pt x="313" y="15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53">
                <a:extLst>
                  <a:ext uri="{FF2B5EF4-FFF2-40B4-BE49-F238E27FC236}">
                    <a16:creationId xmlns:a16="http://schemas.microsoft.com/office/drawing/2014/main" id="{021279A3-BD6F-404F-A43F-644B1B6605BB}"/>
                  </a:ext>
                </a:extLst>
              </p:cNvPr>
              <p:cNvSpPr>
                <a:spLocks noChangeArrowheads="1"/>
              </p:cNvSpPr>
              <p:nvPr/>
            </p:nvSpPr>
            <p:spPr bwMode="auto">
              <a:xfrm>
                <a:off x="2219" y="1642"/>
                <a:ext cx="358" cy="277"/>
              </a:xfrm>
              <a:custGeom>
                <a:avLst/>
                <a:gdLst>
                  <a:gd name="T0" fmla="*/ 54 w 408"/>
                  <a:gd name="T1" fmla="*/ 58 h 289"/>
                  <a:gd name="T2" fmla="*/ 22 w 408"/>
                  <a:gd name="T3" fmla="*/ 58 h 289"/>
                  <a:gd name="T4" fmla="*/ 8 w 408"/>
                  <a:gd name="T5" fmla="*/ 51 h 289"/>
                  <a:gd name="T6" fmla="*/ 1 w 408"/>
                  <a:gd name="T7" fmla="*/ 51 h 289"/>
                  <a:gd name="T8" fmla="*/ 0 w 408"/>
                  <a:gd name="T9" fmla="*/ 33 h 289"/>
                  <a:gd name="T10" fmla="*/ 13 w 408"/>
                  <a:gd name="T11" fmla="*/ 33 h 289"/>
                  <a:gd name="T12" fmla="*/ 12 w 408"/>
                  <a:gd name="T13" fmla="*/ 12 h 289"/>
                  <a:gd name="T14" fmla="*/ 30 w 408"/>
                  <a:gd name="T15" fmla="*/ 12 h 289"/>
                  <a:gd name="T16" fmla="*/ 32 w 408"/>
                  <a:gd name="T17" fmla="*/ 12 h 289"/>
                  <a:gd name="T18" fmla="*/ 30 w 408"/>
                  <a:gd name="T19" fmla="*/ 12 h 289"/>
                  <a:gd name="T20" fmla="*/ 30 w 408"/>
                  <a:gd name="T21" fmla="*/ 12 h 289"/>
                  <a:gd name="T22" fmla="*/ 36 w 408"/>
                  <a:gd name="T23" fmla="*/ 12 h 289"/>
                  <a:gd name="T24" fmla="*/ 45 w 408"/>
                  <a:gd name="T25" fmla="*/ 12 h 289"/>
                  <a:gd name="T26" fmla="*/ 46 w 408"/>
                  <a:gd name="T27" fmla="*/ 12 h 289"/>
                  <a:gd name="T28" fmla="*/ 49 w 408"/>
                  <a:gd name="T29" fmla="*/ 11 h 289"/>
                  <a:gd name="T30" fmla="*/ 66 w 408"/>
                  <a:gd name="T31" fmla="*/ 0 h 289"/>
                  <a:gd name="T32" fmla="*/ 66 w 408"/>
                  <a:gd name="T33" fmla="*/ 12 h 289"/>
                  <a:gd name="T34" fmla="*/ 70 w 408"/>
                  <a:gd name="T35" fmla="*/ 12 h 289"/>
                  <a:gd name="T36" fmla="*/ 75 w 408"/>
                  <a:gd name="T37" fmla="*/ 16 h 289"/>
                  <a:gd name="T38" fmla="*/ 81 w 408"/>
                  <a:gd name="T39" fmla="*/ 16 h 289"/>
                  <a:gd name="T40" fmla="*/ 83 w 408"/>
                  <a:gd name="T41" fmla="*/ 21 h 289"/>
                  <a:gd name="T42" fmla="*/ 80 w 408"/>
                  <a:gd name="T43" fmla="*/ 23 h 289"/>
                  <a:gd name="T44" fmla="*/ 84 w 408"/>
                  <a:gd name="T45" fmla="*/ 27 h 289"/>
                  <a:gd name="T46" fmla="*/ 82 w 408"/>
                  <a:gd name="T47" fmla="*/ 58 h 289"/>
                  <a:gd name="T48" fmla="*/ 54 w 408"/>
                  <a:gd name="T49" fmla="*/ 58 h 2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89"/>
                  <a:gd name="T77" fmla="*/ 408 w 408"/>
                  <a:gd name="T78" fmla="*/ 289 h 2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89">
                    <a:moveTo>
                      <a:pt x="265" y="289"/>
                    </a:moveTo>
                    <a:lnTo>
                      <a:pt x="103" y="289"/>
                    </a:lnTo>
                    <a:lnTo>
                      <a:pt x="35" y="244"/>
                    </a:lnTo>
                    <a:lnTo>
                      <a:pt x="1" y="245"/>
                    </a:lnTo>
                    <a:lnTo>
                      <a:pt x="0" y="158"/>
                    </a:lnTo>
                    <a:lnTo>
                      <a:pt x="61" y="157"/>
                    </a:lnTo>
                    <a:lnTo>
                      <a:pt x="59" y="18"/>
                    </a:lnTo>
                    <a:lnTo>
                      <a:pt x="148" y="19"/>
                    </a:lnTo>
                    <a:lnTo>
                      <a:pt x="159" y="33"/>
                    </a:lnTo>
                    <a:lnTo>
                      <a:pt x="147" y="28"/>
                    </a:lnTo>
                    <a:lnTo>
                      <a:pt x="148" y="46"/>
                    </a:lnTo>
                    <a:lnTo>
                      <a:pt x="177" y="53"/>
                    </a:lnTo>
                    <a:lnTo>
                      <a:pt x="219" y="41"/>
                    </a:lnTo>
                    <a:lnTo>
                      <a:pt x="221" y="26"/>
                    </a:lnTo>
                    <a:lnTo>
                      <a:pt x="239" y="11"/>
                    </a:lnTo>
                    <a:lnTo>
                      <a:pt x="316" y="0"/>
                    </a:lnTo>
                    <a:lnTo>
                      <a:pt x="316" y="18"/>
                    </a:lnTo>
                    <a:lnTo>
                      <a:pt x="347" y="17"/>
                    </a:lnTo>
                    <a:lnTo>
                      <a:pt x="363" y="77"/>
                    </a:lnTo>
                    <a:lnTo>
                      <a:pt x="396" y="77"/>
                    </a:lnTo>
                    <a:lnTo>
                      <a:pt x="402" y="94"/>
                    </a:lnTo>
                    <a:lnTo>
                      <a:pt x="391" y="101"/>
                    </a:lnTo>
                    <a:lnTo>
                      <a:pt x="408" y="125"/>
                    </a:lnTo>
                    <a:lnTo>
                      <a:pt x="400" y="289"/>
                    </a:lnTo>
                    <a:lnTo>
                      <a:pt x="265" y="28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54">
                <a:extLst>
                  <a:ext uri="{FF2B5EF4-FFF2-40B4-BE49-F238E27FC236}">
                    <a16:creationId xmlns:a16="http://schemas.microsoft.com/office/drawing/2014/main" id="{B0A52609-9467-4459-8125-BBF404E57F4F}"/>
                  </a:ext>
                </a:extLst>
              </p:cNvPr>
              <p:cNvSpPr>
                <a:spLocks noChangeArrowheads="1"/>
              </p:cNvSpPr>
              <p:nvPr/>
            </p:nvSpPr>
            <p:spPr bwMode="auto">
              <a:xfrm>
                <a:off x="2965" y="2755"/>
                <a:ext cx="240" cy="151"/>
              </a:xfrm>
              <a:custGeom>
                <a:avLst/>
                <a:gdLst>
                  <a:gd name="T0" fmla="*/ 60 w 273"/>
                  <a:gd name="T1" fmla="*/ 29 h 158"/>
                  <a:gd name="T2" fmla="*/ 7 w 273"/>
                  <a:gd name="T3" fmla="*/ 30 h 158"/>
                  <a:gd name="T4" fmla="*/ 0 w 273"/>
                  <a:gd name="T5" fmla="*/ 12 h 158"/>
                  <a:gd name="T6" fmla="*/ 0 w 273"/>
                  <a:gd name="T7" fmla="*/ 11 h 158"/>
                  <a:gd name="T8" fmla="*/ 40 w 273"/>
                  <a:gd name="T9" fmla="*/ 11 h 158"/>
                  <a:gd name="T10" fmla="*/ 40 w 273"/>
                  <a:gd name="T11" fmla="*/ 0 h 158"/>
                  <a:gd name="T12" fmla="*/ 48 w 273"/>
                  <a:gd name="T13" fmla="*/ 1 h 158"/>
                  <a:gd name="T14" fmla="*/ 60 w 273"/>
                  <a:gd name="T15" fmla="*/ 29 h 158"/>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58"/>
                  <a:gd name="T26" fmla="*/ 273 w 27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58">
                    <a:moveTo>
                      <a:pt x="273" y="152"/>
                    </a:moveTo>
                    <a:lnTo>
                      <a:pt x="29" y="158"/>
                    </a:lnTo>
                    <a:lnTo>
                      <a:pt x="0" y="74"/>
                    </a:lnTo>
                    <a:lnTo>
                      <a:pt x="0" y="30"/>
                    </a:lnTo>
                    <a:lnTo>
                      <a:pt x="179" y="30"/>
                    </a:lnTo>
                    <a:lnTo>
                      <a:pt x="179" y="0"/>
                    </a:lnTo>
                    <a:lnTo>
                      <a:pt x="218" y="1"/>
                    </a:lnTo>
                    <a:lnTo>
                      <a:pt x="273" y="15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55">
                <a:extLst>
                  <a:ext uri="{FF2B5EF4-FFF2-40B4-BE49-F238E27FC236}">
                    <a16:creationId xmlns:a16="http://schemas.microsoft.com/office/drawing/2014/main" id="{E5A19C39-C8E5-4257-B4F0-FE66F00BDA1F}"/>
                  </a:ext>
                </a:extLst>
              </p:cNvPr>
              <p:cNvSpPr>
                <a:spLocks noChangeArrowheads="1"/>
              </p:cNvSpPr>
              <p:nvPr/>
            </p:nvSpPr>
            <p:spPr bwMode="auto">
              <a:xfrm>
                <a:off x="2415" y="996"/>
                <a:ext cx="249" cy="276"/>
              </a:xfrm>
              <a:custGeom>
                <a:avLst/>
                <a:gdLst>
                  <a:gd name="T0" fmla="*/ 0 w 284"/>
                  <a:gd name="T1" fmla="*/ 58 h 288"/>
                  <a:gd name="T2" fmla="*/ 0 w 284"/>
                  <a:gd name="T3" fmla="*/ 50 h 288"/>
                  <a:gd name="T4" fmla="*/ 4 w 284"/>
                  <a:gd name="T5" fmla="*/ 49 h 288"/>
                  <a:gd name="T6" fmla="*/ 4 w 284"/>
                  <a:gd name="T7" fmla="*/ 29 h 288"/>
                  <a:gd name="T8" fmla="*/ 0 w 284"/>
                  <a:gd name="T9" fmla="*/ 20 h 288"/>
                  <a:gd name="T10" fmla="*/ 4 w 284"/>
                  <a:gd name="T11" fmla="*/ 12 h 288"/>
                  <a:gd name="T12" fmla="*/ 4 w 284"/>
                  <a:gd name="T13" fmla="*/ 12 h 288"/>
                  <a:gd name="T14" fmla="*/ 4 w 284"/>
                  <a:gd name="T15" fmla="*/ 12 h 288"/>
                  <a:gd name="T16" fmla="*/ 7 w 284"/>
                  <a:gd name="T17" fmla="*/ 12 h 288"/>
                  <a:gd name="T18" fmla="*/ 10 w 284"/>
                  <a:gd name="T19" fmla="*/ 1 h 288"/>
                  <a:gd name="T20" fmla="*/ 14 w 284"/>
                  <a:gd name="T21" fmla="*/ 0 h 288"/>
                  <a:gd name="T22" fmla="*/ 17 w 284"/>
                  <a:gd name="T23" fmla="*/ 12 h 288"/>
                  <a:gd name="T24" fmla="*/ 24 w 284"/>
                  <a:gd name="T25" fmla="*/ 12 h 288"/>
                  <a:gd name="T26" fmla="*/ 30 w 284"/>
                  <a:gd name="T27" fmla="*/ 12 h 288"/>
                  <a:gd name="T28" fmla="*/ 35 w 284"/>
                  <a:gd name="T29" fmla="*/ 12 h 288"/>
                  <a:gd name="T30" fmla="*/ 40 w 284"/>
                  <a:gd name="T31" fmla="*/ 12 h 288"/>
                  <a:gd name="T32" fmla="*/ 55 w 284"/>
                  <a:gd name="T33" fmla="*/ 12 h 288"/>
                  <a:gd name="T34" fmla="*/ 57 w 284"/>
                  <a:gd name="T35" fmla="*/ 12 h 288"/>
                  <a:gd name="T36" fmla="*/ 56 w 284"/>
                  <a:gd name="T37" fmla="*/ 34 h 288"/>
                  <a:gd name="T38" fmla="*/ 51 w 284"/>
                  <a:gd name="T39" fmla="*/ 29 h 288"/>
                  <a:gd name="T40" fmla="*/ 46 w 284"/>
                  <a:gd name="T41" fmla="*/ 33 h 288"/>
                  <a:gd name="T42" fmla="*/ 39 w 284"/>
                  <a:gd name="T43" fmla="*/ 27 h 288"/>
                  <a:gd name="T44" fmla="*/ 35 w 284"/>
                  <a:gd name="T45" fmla="*/ 30 h 288"/>
                  <a:gd name="T46" fmla="*/ 30 w 284"/>
                  <a:gd name="T47" fmla="*/ 29 h 288"/>
                  <a:gd name="T48" fmla="*/ 21 w 284"/>
                  <a:gd name="T49" fmla="*/ 37 h 288"/>
                  <a:gd name="T50" fmla="*/ 0 w 284"/>
                  <a:gd name="T51" fmla="*/ 58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4"/>
                  <a:gd name="T79" fmla="*/ 0 h 288"/>
                  <a:gd name="T80" fmla="*/ 284 w 284"/>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4" h="288">
                    <a:moveTo>
                      <a:pt x="0" y="288"/>
                    </a:moveTo>
                    <a:lnTo>
                      <a:pt x="0" y="241"/>
                    </a:lnTo>
                    <a:lnTo>
                      <a:pt x="5" y="235"/>
                    </a:lnTo>
                    <a:lnTo>
                      <a:pt x="20" y="136"/>
                    </a:lnTo>
                    <a:lnTo>
                      <a:pt x="0" y="91"/>
                    </a:lnTo>
                    <a:lnTo>
                      <a:pt x="2" y="53"/>
                    </a:lnTo>
                    <a:lnTo>
                      <a:pt x="17" y="35"/>
                    </a:lnTo>
                    <a:lnTo>
                      <a:pt x="12" y="22"/>
                    </a:lnTo>
                    <a:lnTo>
                      <a:pt x="33" y="28"/>
                    </a:lnTo>
                    <a:lnTo>
                      <a:pt x="45" y="1"/>
                    </a:lnTo>
                    <a:lnTo>
                      <a:pt x="66" y="0"/>
                    </a:lnTo>
                    <a:lnTo>
                      <a:pt x="83" y="19"/>
                    </a:lnTo>
                    <a:lnTo>
                      <a:pt x="117" y="22"/>
                    </a:lnTo>
                    <a:lnTo>
                      <a:pt x="150" y="44"/>
                    </a:lnTo>
                    <a:lnTo>
                      <a:pt x="176" y="39"/>
                    </a:lnTo>
                    <a:lnTo>
                      <a:pt x="200" y="58"/>
                    </a:lnTo>
                    <a:lnTo>
                      <a:pt x="274" y="61"/>
                    </a:lnTo>
                    <a:lnTo>
                      <a:pt x="284" y="67"/>
                    </a:lnTo>
                    <a:lnTo>
                      <a:pt x="278" y="166"/>
                    </a:lnTo>
                    <a:lnTo>
                      <a:pt x="251" y="137"/>
                    </a:lnTo>
                    <a:lnTo>
                      <a:pt x="232" y="158"/>
                    </a:lnTo>
                    <a:lnTo>
                      <a:pt x="194" y="126"/>
                    </a:lnTo>
                    <a:lnTo>
                      <a:pt x="174" y="142"/>
                    </a:lnTo>
                    <a:lnTo>
                      <a:pt x="150" y="134"/>
                    </a:lnTo>
                    <a:lnTo>
                      <a:pt x="107" y="183"/>
                    </a:lnTo>
                    <a:lnTo>
                      <a:pt x="0" y="28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56">
                <a:extLst>
                  <a:ext uri="{FF2B5EF4-FFF2-40B4-BE49-F238E27FC236}">
                    <a16:creationId xmlns:a16="http://schemas.microsoft.com/office/drawing/2014/main" id="{25D5AB0B-5E75-4C9E-AEF7-3B30E8A47560}"/>
                  </a:ext>
                </a:extLst>
              </p:cNvPr>
              <p:cNvSpPr>
                <a:spLocks noChangeArrowheads="1"/>
              </p:cNvSpPr>
              <p:nvPr/>
            </p:nvSpPr>
            <p:spPr bwMode="auto">
              <a:xfrm>
                <a:off x="508" y="914"/>
                <a:ext cx="166" cy="304"/>
              </a:xfrm>
              <a:custGeom>
                <a:avLst/>
                <a:gdLst>
                  <a:gd name="T0" fmla="*/ 49 w 188"/>
                  <a:gd name="T1" fmla="*/ 58 h 318"/>
                  <a:gd name="T2" fmla="*/ 0 w 188"/>
                  <a:gd name="T3" fmla="*/ 57 h 318"/>
                  <a:gd name="T4" fmla="*/ 4 w 188"/>
                  <a:gd name="T5" fmla="*/ 0 h 318"/>
                  <a:gd name="T6" fmla="*/ 14 w 188"/>
                  <a:gd name="T7" fmla="*/ 0 h 318"/>
                  <a:gd name="T8" fmla="*/ 49 w 188"/>
                  <a:gd name="T9" fmla="*/ 0 h 318"/>
                  <a:gd name="T10" fmla="*/ 49 w 188"/>
                  <a:gd name="T11" fmla="*/ 58 h 318"/>
                  <a:gd name="T12" fmla="*/ 0 60000 65536"/>
                  <a:gd name="T13" fmla="*/ 0 60000 65536"/>
                  <a:gd name="T14" fmla="*/ 0 60000 65536"/>
                  <a:gd name="T15" fmla="*/ 0 60000 65536"/>
                  <a:gd name="T16" fmla="*/ 0 60000 65536"/>
                  <a:gd name="T17" fmla="*/ 0 60000 65536"/>
                  <a:gd name="T18" fmla="*/ 0 w 188"/>
                  <a:gd name="T19" fmla="*/ 0 h 318"/>
                  <a:gd name="T20" fmla="*/ 188 w 188"/>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8" h="318">
                    <a:moveTo>
                      <a:pt x="184" y="318"/>
                    </a:moveTo>
                    <a:lnTo>
                      <a:pt x="0" y="314"/>
                    </a:lnTo>
                    <a:lnTo>
                      <a:pt x="7" y="0"/>
                    </a:lnTo>
                    <a:lnTo>
                      <a:pt x="52" y="0"/>
                    </a:lnTo>
                    <a:lnTo>
                      <a:pt x="188" y="0"/>
                    </a:lnTo>
                    <a:lnTo>
                      <a:pt x="184" y="31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57">
                <a:extLst>
                  <a:ext uri="{FF2B5EF4-FFF2-40B4-BE49-F238E27FC236}">
                    <a16:creationId xmlns:a16="http://schemas.microsoft.com/office/drawing/2014/main" id="{C9A30CB6-48C0-4197-9B62-98370B37CAEC}"/>
                  </a:ext>
                </a:extLst>
              </p:cNvPr>
              <p:cNvSpPr>
                <a:spLocks noChangeArrowheads="1"/>
              </p:cNvSpPr>
              <p:nvPr/>
            </p:nvSpPr>
            <p:spPr bwMode="auto">
              <a:xfrm>
                <a:off x="2753" y="2568"/>
                <a:ext cx="212" cy="258"/>
              </a:xfrm>
              <a:custGeom>
                <a:avLst/>
                <a:gdLst>
                  <a:gd name="T0" fmla="*/ 54 w 241"/>
                  <a:gd name="T1" fmla="*/ 42 h 270"/>
                  <a:gd name="T2" fmla="*/ 54 w 241"/>
                  <a:gd name="T3" fmla="*/ 49 h 270"/>
                  <a:gd name="T4" fmla="*/ 42 w 241"/>
                  <a:gd name="T5" fmla="*/ 42 h 270"/>
                  <a:gd name="T6" fmla="*/ 33 w 241"/>
                  <a:gd name="T7" fmla="*/ 47 h 270"/>
                  <a:gd name="T8" fmla="*/ 27 w 241"/>
                  <a:gd name="T9" fmla="*/ 42 h 270"/>
                  <a:gd name="T10" fmla="*/ 26 w 241"/>
                  <a:gd name="T11" fmla="*/ 40 h 270"/>
                  <a:gd name="T12" fmla="*/ 23 w 241"/>
                  <a:gd name="T13" fmla="*/ 39 h 270"/>
                  <a:gd name="T14" fmla="*/ 18 w 241"/>
                  <a:gd name="T15" fmla="*/ 27 h 270"/>
                  <a:gd name="T16" fmla="*/ 9 w 241"/>
                  <a:gd name="T17" fmla="*/ 24 h 270"/>
                  <a:gd name="T18" fmla="*/ 7 w 241"/>
                  <a:gd name="T19" fmla="*/ 20 h 270"/>
                  <a:gd name="T20" fmla="*/ 0 w 241"/>
                  <a:gd name="T21" fmla="*/ 14 h 270"/>
                  <a:gd name="T22" fmla="*/ 0 w 241"/>
                  <a:gd name="T23" fmla="*/ 11 h 270"/>
                  <a:gd name="T24" fmla="*/ 7 w 241"/>
                  <a:gd name="T25" fmla="*/ 11 h 270"/>
                  <a:gd name="T26" fmla="*/ 7 w 241"/>
                  <a:gd name="T27" fmla="*/ 1 h 270"/>
                  <a:gd name="T28" fmla="*/ 8 w 241"/>
                  <a:gd name="T29" fmla="*/ 1 h 270"/>
                  <a:gd name="T30" fmla="*/ 33 w 241"/>
                  <a:gd name="T31" fmla="*/ 1 h 270"/>
                  <a:gd name="T32" fmla="*/ 42 w 241"/>
                  <a:gd name="T33" fmla="*/ 0 h 270"/>
                  <a:gd name="T34" fmla="*/ 42 w 241"/>
                  <a:gd name="T35" fmla="*/ 11 h 270"/>
                  <a:gd name="T36" fmla="*/ 54 w 241"/>
                  <a:gd name="T37" fmla="*/ 11 h 270"/>
                  <a:gd name="T38" fmla="*/ 54 w 241"/>
                  <a:gd name="T39" fmla="*/ 42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0"/>
                  <a:gd name="T62" fmla="*/ 241 w 241"/>
                  <a:gd name="T63" fmla="*/ 270 h 2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0">
                    <a:moveTo>
                      <a:pt x="241" y="226"/>
                    </a:moveTo>
                    <a:lnTo>
                      <a:pt x="241" y="270"/>
                    </a:lnTo>
                    <a:lnTo>
                      <a:pt x="187" y="225"/>
                    </a:lnTo>
                    <a:lnTo>
                      <a:pt x="152" y="256"/>
                    </a:lnTo>
                    <a:lnTo>
                      <a:pt x="120" y="226"/>
                    </a:lnTo>
                    <a:lnTo>
                      <a:pt x="116" y="216"/>
                    </a:lnTo>
                    <a:lnTo>
                      <a:pt x="101" y="213"/>
                    </a:lnTo>
                    <a:lnTo>
                      <a:pt x="78" y="147"/>
                    </a:lnTo>
                    <a:lnTo>
                      <a:pt x="37" y="130"/>
                    </a:lnTo>
                    <a:lnTo>
                      <a:pt x="28" y="103"/>
                    </a:lnTo>
                    <a:lnTo>
                      <a:pt x="0" y="79"/>
                    </a:lnTo>
                    <a:lnTo>
                      <a:pt x="0" y="50"/>
                    </a:lnTo>
                    <a:lnTo>
                      <a:pt x="29" y="23"/>
                    </a:lnTo>
                    <a:lnTo>
                      <a:pt x="28" y="1"/>
                    </a:lnTo>
                    <a:lnTo>
                      <a:pt x="34" y="1"/>
                    </a:lnTo>
                    <a:lnTo>
                      <a:pt x="152" y="1"/>
                    </a:lnTo>
                    <a:lnTo>
                      <a:pt x="195" y="0"/>
                    </a:lnTo>
                    <a:lnTo>
                      <a:pt x="195" y="44"/>
                    </a:lnTo>
                    <a:lnTo>
                      <a:pt x="240" y="44"/>
                    </a:lnTo>
                    <a:lnTo>
                      <a:pt x="241"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58">
                <a:extLst>
                  <a:ext uri="{FF2B5EF4-FFF2-40B4-BE49-F238E27FC236}">
                    <a16:creationId xmlns:a16="http://schemas.microsoft.com/office/drawing/2014/main" id="{67D1ADE7-CF9D-4862-884F-61892B8DBA04}"/>
                  </a:ext>
                </a:extLst>
              </p:cNvPr>
              <p:cNvSpPr>
                <a:spLocks noChangeArrowheads="1"/>
              </p:cNvSpPr>
              <p:nvPr/>
            </p:nvSpPr>
            <p:spPr bwMode="auto">
              <a:xfrm>
                <a:off x="2572" y="2221"/>
                <a:ext cx="318" cy="348"/>
              </a:xfrm>
              <a:custGeom>
                <a:avLst/>
                <a:gdLst>
                  <a:gd name="T0" fmla="*/ 76 w 362"/>
                  <a:gd name="T1" fmla="*/ 67 h 364"/>
                  <a:gd name="T2" fmla="*/ 52 w 362"/>
                  <a:gd name="T3" fmla="*/ 67 h 364"/>
                  <a:gd name="T4" fmla="*/ 52 w 362"/>
                  <a:gd name="T5" fmla="*/ 66 h 364"/>
                  <a:gd name="T6" fmla="*/ 43 w 362"/>
                  <a:gd name="T7" fmla="*/ 50 h 364"/>
                  <a:gd name="T8" fmla="*/ 35 w 362"/>
                  <a:gd name="T9" fmla="*/ 48 h 364"/>
                  <a:gd name="T10" fmla="*/ 32 w 362"/>
                  <a:gd name="T11" fmla="*/ 37 h 364"/>
                  <a:gd name="T12" fmla="*/ 19 w 362"/>
                  <a:gd name="T13" fmla="*/ 30 h 364"/>
                  <a:gd name="T14" fmla="*/ 22 w 362"/>
                  <a:gd name="T15" fmla="*/ 29 h 364"/>
                  <a:gd name="T16" fmla="*/ 27 w 362"/>
                  <a:gd name="T17" fmla="*/ 32 h 364"/>
                  <a:gd name="T18" fmla="*/ 31 w 362"/>
                  <a:gd name="T19" fmla="*/ 26 h 364"/>
                  <a:gd name="T20" fmla="*/ 19 w 362"/>
                  <a:gd name="T21" fmla="*/ 26 h 364"/>
                  <a:gd name="T22" fmla="*/ 19 w 362"/>
                  <a:gd name="T23" fmla="*/ 22 h 364"/>
                  <a:gd name="T24" fmla="*/ 13 w 362"/>
                  <a:gd name="T25" fmla="*/ 22 h 364"/>
                  <a:gd name="T26" fmla="*/ 10 w 362"/>
                  <a:gd name="T27" fmla="*/ 11 h 364"/>
                  <a:gd name="T28" fmla="*/ 0 w 362"/>
                  <a:gd name="T29" fmla="*/ 11 h 364"/>
                  <a:gd name="T30" fmla="*/ 0 w 362"/>
                  <a:gd name="T31" fmla="*/ 0 h 364"/>
                  <a:gd name="T32" fmla="*/ 77 w 362"/>
                  <a:gd name="T33" fmla="*/ 0 h 364"/>
                  <a:gd name="T34" fmla="*/ 77 w 362"/>
                  <a:gd name="T35" fmla="*/ 50 h 364"/>
                  <a:gd name="T36" fmla="*/ 76 w 362"/>
                  <a:gd name="T37" fmla="*/ 50 h 364"/>
                  <a:gd name="T38" fmla="*/ 76 w 362"/>
                  <a:gd name="T39" fmla="*/ 6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2"/>
                  <a:gd name="T61" fmla="*/ 0 h 364"/>
                  <a:gd name="T62" fmla="*/ 362 w 362"/>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2" h="364">
                    <a:moveTo>
                      <a:pt x="358" y="364"/>
                    </a:moveTo>
                    <a:lnTo>
                      <a:pt x="240" y="364"/>
                    </a:lnTo>
                    <a:lnTo>
                      <a:pt x="240" y="356"/>
                    </a:lnTo>
                    <a:lnTo>
                      <a:pt x="204" y="271"/>
                    </a:lnTo>
                    <a:lnTo>
                      <a:pt x="162" y="252"/>
                    </a:lnTo>
                    <a:lnTo>
                      <a:pt x="146" y="205"/>
                    </a:lnTo>
                    <a:lnTo>
                      <a:pt x="90" y="159"/>
                    </a:lnTo>
                    <a:lnTo>
                      <a:pt x="99" y="149"/>
                    </a:lnTo>
                    <a:lnTo>
                      <a:pt x="127" y="173"/>
                    </a:lnTo>
                    <a:lnTo>
                      <a:pt x="142" y="136"/>
                    </a:lnTo>
                    <a:lnTo>
                      <a:pt x="92" y="135"/>
                    </a:lnTo>
                    <a:lnTo>
                      <a:pt x="92" y="106"/>
                    </a:lnTo>
                    <a:lnTo>
                      <a:pt x="61" y="106"/>
                    </a:lnTo>
                    <a:lnTo>
                      <a:pt x="45" y="46"/>
                    </a:lnTo>
                    <a:lnTo>
                      <a:pt x="0" y="46"/>
                    </a:lnTo>
                    <a:lnTo>
                      <a:pt x="0" y="0"/>
                    </a:lnTo>
                    <a:lnTo>
                      <a:pt x="362" y="0"/>
                    </a:lnTo>
                    <a:lnTo>
                      <a:pt x="360" y="271"/>
                    </a:lnTo>
                    <a:lnTo>
                      <a:pt x="354" y="271"/>
                    </a:lnTo>
                    <a:lnTo>
                      <a:pt x="358"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59">
                <a:extLst>
                  <a:ext uri="{FF2B5EF4-FFF2-40B4-BE49-F238E27FC236}">
                    <a16:creationId xmlns:a16="http://schemas.microsoft.com/office/drawing/2014/main" id="{46DE7D2A-B5E9-4126-878E-D95B24D9D6B0}"/>
                  </a:ext>
                </a:extLst>
              </p:cNvPr>
              <p:cNvSpPr>
                <a:spLocks noChangeArrowheads="1"/>
              </p:cNvSpPr>
              <p:nvPr/>
            </p:nvSpPr>
            <p:spPr bwMode="auto">
              <a:xfrm>
                <a:off x="2112" y="2155"/>
                <a:ext cx="300" cy="152"/>
              </a:xfrm>
              <a:custGeom>
                <a:avLst/>
                <a:gdLst>
                  <a:gd name="T0" fmla="*/ 14 w 342"/>
                  <a:gd name="T1" fmla="*/ 30 h 159"/>
                  <a:gd name="T2" fmla="*/ 0 w 342"/>
                  <a:gd name="T3" fmla="*/ 30 h 159"/>
                  <a:gd name="T4" fmla="*/ 4 w 342"/>
                  <a:gd name="T5" fmla="*/ 26 h 159"/>
                  <a:gd name="T6" fmla="*/ 11 w 342"/>
                  <a:gd name="T7" fmla="*/ 11 h 159"/>
                  <a:gd name="T8" fmla="*/ 51 w 342"/>
                  <a:gd name="T9" fmla="*/ 11 h 159"/>
                  <a:gd name="T10" fmla="*/ 51 w 342"/>
                  <a:gd name="T11" fmla="*/ 0 h 159"/>
                  <a:gd name="T12" fmla="*/ 69 w 342"/>
                  <a:gd name="T13" fmla="*/ 0 h 159"/>
                  <a:gd name="T14" fmla="*/ 69 w 342"/>
                  <a:gd name="T15" fmla="*/ 17 h 159"/>
                  <a:gd name="T16" fmla="*/ 69 w 342"/>
                  <a:gd name="T17" fmla="*/ 24 h 159"/>
                  <a:gd name="T18" fmla="*/ 65 w 342"/>
                  <a:gd name="T19" fmla="*/ 24 h 159"/>
                  <a:gd name="T20" fmla="*/ 65 w 342"/>
                  <a:gd name="T21" fmla="*/ 30 h 159"/>
                  <a:gd name="T22" fmla="*/ 14 w 342"/>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159"/>
                  <a:gd name="T38" fmla="*/ 342 w 342"/>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159">
                    <a:moveTo>
                      <a:pt x="69" y="158"/>
                    </a:moveTo>
                    <a:lnTo>
                      <a:pt x="0" y="158"/>
                    </a:lnTo>
                    <a:lnTo>
                      <a:pt x="18" y="136"/>
                    </a:lnTo>
                    <a:lnTo>
                      <a:pt x="56" y="24"/>
                    </a:lnTo>
                    <a:lnTo>
                      <a:pt x="251" y="23"/>
                    </a:lnTo>
                    <a:lnTo>
                      <a:pt x="251" y="0"/>
                    </a:lnTo>
                    <a:lnTo>
                      <a:pt x="342" y="0"/>
                    </a:lnTo>
                    <a:lnTo>
                      <a:pt x="341" y="86"/>
                    </a:lnTo>
                    <a:lnTo>
                      <a:pt x="341" y="114"/>
                    </a:lnTo>
                    <a:lnTo>
                      <a:pt x="318" y="114"/>
                    </a:lnTo>
                    <a:lnTo>
                      <a:pt x="318" y="159"/>
                    </a:lnTo>
                    <a:lnTo>
                      <a:pt x="69"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60">
                <a:extLst>
                  <a:ext uri="{FF2B5EF4-FFF2-40B4-BE49-F238E27FC236}">
                    <a16:creationId xmlns:a16="http://schemas.microsoft.com/office/drawing/2014/main" id="{79849E87-AC3E-4BC9-8CF3-4EF136C54CFD}"/>
                  </a:ext>
                </a:extLst>
              </p:cNvPr>
              <p:cNvSpPr>
                <a:spLocks noChangeArrowheads="1"/>
              </p:cNvSpPr>
              <p:nvPr/>
            </p:nvSpPr>
            <p:spPr bwMode="auto">
              <a:xfrm>
                <a:off x="2093" y="2307"/>
                <a:ext cx="103" cy="278"/>
              </a:xfrm>
              <a:custGeom>
                <a:avLst/>
                <a:gdLst>
                  <a:gd name="T0" fmla="*/ 16 w 118"/>
                  <a:gd name="T1" fmla="*/ 24 h 290"/>
                  <a:gd name="T2" fmla="*/ 11 w 118"/>
                  <a:gd name="T3" fmla="*/ 25 h 290"/>
                  <a:gd name="T4" fmla="*/ 10 w 118"/>
                  <a:gd name="T5" fmla="*/ 26 h 290"/>
                  <a:gd name="T6" fmla="*/ 17 w 118"/>
                  <a:gd name="T7" fmla="*/ 30 h 290"/>
                  <a:gd name="T8" fmla="*/ 18 w 118"/>
                  <a:gd name="T9" fmla="*/ 28 h 290"/>
                  <a:gd name="T10" fmla="*/ 17 w 118"/>
                  <a:gd name="T11" fmla="*/ 30 h 290"/>
                  <a:gd name="T12" fmla="*/ 20 w 118"/>
                  <a:gd name="T13" fmla="*/ 32 h 290"/>
                  <a:gd name="T14" fmla="*/ 20 w 118"/>
                  <a:gd name="T15" fmla="*/ 38 h 290"/>
                  <a:gd name="T16" fmla="*/ 17 w 118"/>
                  <a:gd name="T17" fmla="*/ 41 h 290"/>
                  <a:gd name="T18" fmla="*/ 16 w 118"/>
                  <a:gd name="T19" fmla="*/ 50 h 290"/>
                  <a:gd name="T20" fmla="*/ 10 w 118"/>
                  <a:gd name="T21" fmla="*/ 52 h 290"/>
                  <a:gd name="T22" fmla="*/ 12 w 118"/>
                  <a:gd name="T23" fmla="*/ 56 h 290"/>
                  <a:gd name="T24" fmla="*/ 9 w 118"/>
                  <a:gd name="T25" fmla="*/ 58 h 290"/>
                  <a:gd name="T26" fmla="*/ 9 w 118"/>
                  <a:gd name="T27" fmla="*/ 48 h 290"/>
                  <a:gd name="T28" fmla="*/ 0 w 118"/>
                  <a:gd name="T29" fmla="*/ 32 h 290"/>
                  <a:gd name="T30" fmla="*/ 3 w 118"/>
                  <a:gd name="T31" fmla="*/ 12 h 290"/>
                  <a:gd name="T32" fmla="*/ 3 w 118"/>
                  <a:gd name="T33" fmla="*/ 12 h 290"/>
                  <a:gd name="T34" fmla="*/ 3 w 118"/>
                  <a:gd name="T35" fmla="*/ 12 h 290"/>
                  <a:gd name="T36" fmla="*/ 6 w 118"/>
                  <a:gd name="T37" fmla="*/ 12 h 290"/>
                  <a:gd name="T38" fmla="*/ 3 w 118"/>
                  <a:gd name="T39" fmla="*/ 0 h 290"/>
                  <a:gd name="T40" fmla="*/ 15 w 118"/>
                  <a:gd name="T41" fmla="*/ 0 h 290"/>
                  <a:gd name="T42" fmla="*/ 16 w 118"/>
                  <a:gd name="T43" fmla="*/ 24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290"/>
                  <a:gd name="T68" fmla="*/ 118 w 118"/>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290">
                    <a:moveTo>
                      <a:pt x="93" y="107"/>
                    </a:moveTo>
                    <a:lnTo>
                      <a:pt x="67" y="110"/>
                    </a:lnTo>
                    <a:lnTo>
                      <a:pt x="60" y="123"/>
                    </a:lnTo>
                    <a:lnTo>
                      <a:pt x="98" y="139"/>
                    </a:lnTo>
                    <a:lnTo>
                      <a:pt x="108" y="132"/>
                    </a:lnTo>
                    <a:lnTo>
                      <a:pt x="98" y="143"/>
                    </a:lnTo>
                    <a:lnTo>
                      <a:pt x="117" y="154"/>
                    </a:lnTo>
                    <a:lnTo>
                      <a:pt x="118" y="186"/>
                    </a:lnTo>
                    <a:lnTo>
                      <a:pt x="104" y="200"/>
                    </a:lnTo>
                    <a:lnTo>
                      <a:pt x="97" y="242"/>
                    </a:lnTo>
                    <a:lnTo>
                      <a:pt x="62" y="246"/>
                    </a:lnTo>
                    <a:lnTo>
                      <a:pt x="71" y="274"/>
                    </a:lnTo>
                    <a:lnTo>
                      <a:pt x="52" y="290"/>
                    </a:lnTo>
                    <a:lnTo>
                      <a:pt x="50" y="232"/>
                    </a:lnTo>
                    <a:lnTo>
                      <a:pt x="0" y="155"/>
                    </a:lnTo>
                    <a:lnTo>
                      <a:pt x="15" y="65"/>
                    </a:lnTo>
                    <a:lnTo>
                      <a:pt x="5" y="45"/>
                    </a:lnTo>
                    <a:lnTo>
                      <a:pt x="18" y="57"/>
                    </a:lnTo>
                    <a:lnTo>
                      <a:pt x="33" y="39"/>
                    </a:lnTo>
                    <a:lnTo>
                      <a:pt x="22" y="0"/>
                    </a:lnTo>
                    <a:lnTo>
                      <a:pt x="91" y="0"/>
                    </a:lnTo>
                    <a:lnTo>
                      <a:pt x="93" y="1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61">
                <a:extLst>
                  <a:ext uri="{FF2B5EF4-FFF2-40B4-BE49-F238E27FC236}">
                    <a16:creationId xmlns:a16="http://schemas.microsoft.com/office/drawing/2014/main" id="{33CF413F-5A66-4798-B935-AED055E700BA}"/>
                  </a:ext>
                </a:extLst>
              </p:cNvPr>
              <p:cNvSpPr>
                <a:spLocks noChangeArrowheads="1"/>
              </p:cNvSpPr>
              <p:nvPr/>
            </p:nvSpPr>
            <p:spPr bwMode="auto">
              <a:xfrm>
                <a:off x="2392" y="2221"/>
                <a:ext cx="391" cy="348"/>
              </a:xfrm>
              <a:custGeom>
                <a:avLst/>
                <a:gdLst>
                  <a:gd name="T0" fmla="*/ 97 w 445"/>
                  <a:gd name="T1" fmla="*/ 67 h 364"/>
                  <a:gd name="T2" fmla="*/ 95 w 445"/>
                  <a:gd name="T3" fmla="*/ 67 h 364"/>
                  <a:gd name="T4" fmla="*/ 54 w 445"/>
                  <a:gd name="T5" fmla="*/ 67 h 364"/>
                  <a:gd name="T6" fmla="*/ 5 w 445"/>
                  <a:gd name="T7" fmla="*/ 67 h 364"/>
                  <a:gd name="T8" fmla="*/ 5 w 445"/>
                  <a:gd name="T9" fmla="*/ 18 h 364"/>
                  <a:gd name="T10" fmla="*/ 0 w 445"/>
                  <a:gd name="T11" fmla="*/ 18 h 364"/>
                  <a:gd name="T12" fmla="*/ 0 w 445"/>
                  <a:gd name="T13" fmla="*/ 11 h 364"/>
                  <a:gd name="T14" fmla="*/ 5 w 445"/>
                  <a:gd name="T15" fmla="*/ 11 h 364"/>
                  <a:gd name="T16" fmla="*/ 5 w 445"/>
                  <a:gd name="T17" fmla="*/ 11 h 364"/>
                  <a:gd name="T18" fmla="*/ 15 w 445"/>
                  <a:gd name="T19" fmla="*/ 11 h 364"/>
                  <a:gd name="T20" fmla="*/ 15 w 445"/>
                  <a:gd name="T21" fmla="*/ 1 h 364"/>
                  <a:gd name="T22" fmla="*/ 45 w 445"/>
                  <a:gd name="T23" fmla="*/ 0 h 364"/>
                  <a:gd name="T24" fmla="*/ 45 w 445"/>
                  <a:gd name="T25" fmla="*/ 11 h 364"/>
                  <a:gd name="T26" fmla="*/ 54 w 445"/>
                  <a:gd name="T27" fmla="*/ 11 h 364"/>
                  <a:gd name="T28" fmla="*/ 58 w 445"/>
                  <a:gd name="T29" fmla="*/ 22 h 364"/>
                  <a:gd name="T30" fmla="*/ 64 w 445"/>
                  <a:gd name="T31" fmla="*/ 22 h 364"/>
                  <a:gd name="T32" fmla="*/ 64 w 445"/>
                  <a:gd name="T33" fmla="*/ 26 h 364"/>
                  <a:gd name="T34" fmla="*/ 76 w 445"/>
                  <a:gd name="T35" fmla="*/ 26 h 364"/>
                  <a:gd name="T36" fmla="*/ 71 w 445"/>
                  <a:gd name="T37" fmla="*/ 32 h 364"/>
                  <a:gd name="T38" fmla="*/ 67 w 445"/>
                  <a:gd name="T39" fmla="*/ 29 h 364"/>
                  <a:gd name="T40" fmla="*/ 63 w 445"/>
                  <a:gd name="T41" fmla="*/ 30 h 364"/>
                  <a:gd name="T42" fmla="*/ 76 w 445"/>
                  <a:gd name="T43" fmla="*/ 37 h 364"/>
                  <a:gd name="T44" fmla="*/ 79 w 445"/>
                  <a:gd name="T45" fmla="*/ 48 h 364"/>
                  <a:gd name="T46" fmla="*/ 88 w 445"/>
                  <a:gd name="T47" fmla="*/ 50 h 364"/>
                  <a:gd name="T48" fmla="*/ 97 w 445"/>
                  <a:gd name="T49" fmla="*/ 66 h 364"/>
                  <a:gd name="T50" fmla="*/ 97 w 445"/>
                  <a:gd name="T51" fmla="*/ 67 h 3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64"/>
                  <a:gd name="T80" fmla="*/ 445 w 445"/>
                  <a:gd name="T81" fmla="*/ 364 h 3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64">
                    <a:moveTo>
                      <a:pt x="445" y="364"/>
                    </a:moveTo>
                    <a:lnTo>
                      <a:pt x="439" y="364"/>
                    </a:lnTo>
                    <a:lnTo>
                      <a:pt x="248" y="362"/>
                    </a:lnTo>
                    <a:lnTo>
                      <a:pt x="24" y="362"/>
                    </a:lnTo>
                    <a:lnTo>
                      <a:pt x="23" y="91"/>
                    </a:lnTo>
                    <a:lnTo>
                      <a:pt x="0" y="91"/>
                    </a:lnTo>
                    <a:lnTo>
                      <a:pt x="0" y="46"/>
                    </a:lnTo>
                    <a:lnTo>
                      <a:pt x="23" y="46"/>
                    </a:lnTo>
                    <a:lnTo>
                      <a:pt x="23" y="18"/>
                    </a:lnTo>
                    <a:lnTo>
                      <a:pt x="68" y="20"/>
                    </a:lnTo>
                    <a:lnTo>
                      <a:pt x="69" y="1"/>
                    </a:lnTo>
                    <a:lnTo>
                      <a:pt x="205" y="0"/>
                    </a:lnTo>
                    <a:lnTo>
                      <a:pt x="205" y="46"/>
                    </a:lnTo>
                    <a:lnTo>
                      <a:pt x="250" y="46"/>
                    </a:lnTo>
                    <a:lnTo>
                      <a:pt x="266" y="106"/>
                    </a:lnTo>
                    <a:lnTo>
                      <a:pt x="297" y="106"/>
                    </a:lnTo>
                    <a:lnTo>
                      <a:pt x="297" y="135"/>
                    </a:lnTo>
                    <a:lnTo>
                      <a:pt x="347" y="136"/>
                    </a:lnTo>
                    <a:lnTo>
                      <a:pt x="332" y="173"/>
                    </a:lnTo>
                    <a:lnTo>
                      <a:pt x="304" y="149"/>
                    </a:lnTo>
                    <a:lnTo>
                      <a:pt x="295" y="159"/>
                    </a:lnTo>
                    <a:lnTo>
                      <a:pt x="351" y="205"/>
                    </a:lnTo>
                    <a:lnTo>
                      <a:pt x="367" y="252"/>
                    </a:lnTo>
                    <a:lnTo>
                      <a:pt x="409" y="271"/>
                    </a:lnTo>
                    <a:lnTo>
                      <a:pt x="445" y="356"/>
                    </a:lnTo>
                    <a:lnTo>
                      <a:pt x="445"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62">
                <a:extLst>
                  <a:ext uri="{FF2B5EF4-FFF2-40B4-BE49-F238E27FC236}">
                    <a16:creationId xmlns:a16="http://schemas.microsoft.com/office/drawing/2014/main" id="{10B4C071-D5C9-4F9D-A7A5-FF3BBF9FC4C3}"/>
                  </a:ext>
                </a:extLst>
              </p:cNvPr>
              <p:cNvSpPr>
                <a:spLocks noChangeArrowheads="1"/>
              </p:cNvSpPr>
              <p:nvPr/>
            </p:nvSpPr>
            <p:spPr bwMode="auto">
              <a:xfrm>
                <a:off x="2413" y="1484"/>
                <a:ext cx="249" cy="255"/>
              </a:xfrm>
              <a:custGeom>
                <a:avLst/>
                <a:gdLst>
                  <a:gd name="T0" fmla="*/ 63 w 283"/>
                  <a:gd name="T1" fmla="*/ 48 h 266"/>
                  <a:gd name="T2" fmla="*/ 37 w 283"/>
                  <a:gd name="T3" fmla="*/ 56 h 266"/>
                  <a:gd name="T4" fmla="*/ 41 w 283"/>
                  <a:gd name="T5" fmla="*/ 54 h 266"/>
                  <a:gd name="T6" fmla="*/ 40 w 283"/>
                  <a:gd name="T7" fmla="*/ 51 h 266"/>
                  <a:gd name="T8" fmla="*/ 33 w 283"/>
                  <a:gd name="T9" fmla="*/ 51 h 266"/>
                  <a:gd name="T10" fmla="*/ 29 w 283"/>
                  <a:gd name="T11" fmla="*/ 38 h 266"/>
                  <a:gd name="T12" fmla="*/ 22 w 283"/>
                  <a:gd name="T13" fmla="*/ 38 h 266"/>
                  <a:gd name="T14" fmla="*/ 22 w 283"/>
                  <a:gd name="T15" fmla="*/ 34 h 266"/>
                  <a:gd name="T16" fmla="*/ 4 w 283"/>
                  <a:gd name="T17" fmla="*/ 36 h 266"/>
                  <a:gd name="T18" fmla="*/ 1 w 283"/>
                  <a:gd name="T19" fmla="*/ 40 h 266"/>
                  <a:gd name="T20" fmla="*/ 0 w 283"/>
                  <a:gd name="T21" fmla="*/ 12 h 266"/>
                  <a:gd name="T22" fmla="*/ 4 w 283"/>
                  <a:gd name="T23" fmla="*/ 12 h 266"/>
                  <a:gd name="T24" fmla="*/ 12 w 283"/>
                  <a:gd name="T25" fmla="*/ 12 h 266"/>
                  <a:gd name="T26" fmla="*/ 14 w 283"/>
                  <a:gd name="T27" fmla="*/ 12 h 266"/>
                  <a:gd name="T28" fmla="*/ 25 w 283"/>
                  <a:gd name="T29" fmla="*/ 2 h 266"/>
                  <a:gd name="T30" fmla="*/ 48 w 283"/>
                  <a:gd name="T31" fmla="*/ 0 h 266"/>
                  <a:gd name="T32" fmla="*/ 55 w 283"/>
                  <a:gd name="T33" fmla="*/ 12 h 266"/>
                  <a:gd name="T34" fmla="*/ 55 w 283"/>
                  <a:gd name="T35" fmla="*/ 26 h 266"/>
                  <a:gd name="T36" fmla="*/ 55 w 283"/>
                  <a:gd name="T37" fmla="*/ 36 h 266"/>
                  <a:gd name="T38" fmla="*/ 62 w 283"/>
                  <a:gd name="T39" fmla="*/ 50 h 266"/>
                  <a:gd name="T40" fmla="*/ 63 w 283"/>
                  <a:gd name="T41" fmla="*/ 48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266"/>
                  <a:gd name="T65" fmla="*/ 283 w 283"/>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266">
                    <a:moveTo>
                      <a:pt x="283" y="228"/>
                    </a:moveTo>
                    <a:lnTo>
                      <a:pt x="171" y="266"/>
                    </a:lnTo>
                    <a:lnTo>
                      <a:pt x="182" y="259"/>
                    </a:lnTo>
                    <a:lnTo>
                      <a:pt x="176" y="242"/>
                    </a:lnTo>
                    <a:lnTo>
                      <a:pt x="143" y="242"/>
                    </a:lnTo>
                    <a:lnTo>
                      <a:pt x="127" y="182"/>
                    </a:lnTo>
                    <a:lnTo>
                      <a:pt x="96" y="183"/>
                    </a:lnTo>
                    <a:lnTo>
                      <a:pt x="96" y="165"/>
                    </a:lnTo>
                    <a:lnTo>
                      <a:pt x="19" y="176"/>
                    </a:lnTo>
                    <a:lnTo>
                      <a:pt x="1" y="191"/>
                    </a:lnTo>
                    <a:lnTo>
                      <a:pt x="0" y="63"/>
                    </a:lnTo>
                    <a:lnTo>
                      <a:pt x="12" y="62"/>
                    </a:lnTo>
                    <a:lnTo>
                      <a:pt x="53" y="47"/>
                    </a:lnTo>
                    <a:lnTo>
                      <a:pt x="62" y="27"/>
                    </a:lnTo>
                    <a:lnTo>
                      <a:pt x="110" y="2"/>
                    </a:lnTo>
                    <a:lnTo>
                      <a:pt x="216" y="0"/>
                    </a:lnTo>
                    <a:lnTo>
                      <a:pt x="241" y="42"/>
                    </a:lnTo>
                    <a:lnTo>
                      <a:pt x="242" y="112"/>
                    </a:lnTo>
                    <a:lnTo>
                      <a:pt x="243" y="177"/>
                    </a:lnTo>
                    <a:lnTo>
                      <a:pt x="273" y="233"/>
                    </a:lnTo>
                    <a:lnTo>
                      <a:pt x="283"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63">
                <a:extLst>
                  <a:ext uri="{FF2B5EF4-FFF2-40B4-BE49-F238E27FC236}">
                    <a16:creationId xmlns:a16="http://schemas.microsoft.com/office/drawing/2014/main" id="{38CDA1F5-C1DF-4398-8666-36F72E86D8D7}"/>
                  </a:ext>
                </a:extLst>
              </p:cNvPr>
              <p:cNvSpPr>
                <a:spLocks noChangeArrowheads="1"/>
              </p:cNvSpPr>
              <p:nvPr/>
            </p:nvSpPr>
            <p:spPr bwMode="auto">
              <a:xfrm>
                <a:off x="2560" y="1280"/>
                <a:ext cx="190" cy="311"/>
              </a:xfrm>
              <a:custGeom>
                <a:avLst/>
                <a:gdLst>
                  <a:gd name="T0" fmla="*/ 40 w 217"/>
                  <a:gd name="T1" fmla="*/ 57 h 325"/>
                  <a:gd name="T2" fmla="*/ 31 w 217"/>
                  <a:gd name="T3" fmla="*/ 60 h 325"/>
                  <a:gd name="T4" fmla="*/ 31 w 217"/>
                  <a:gd name="T5" fmla="*/ 63 h 325"/>
                  <a:gd name="T6" fmla="*/ 14 w 217"/>
                  <a:gd name="T7" fmla="*/ 63 h 325"/>
                  <a:gd name="T8" fmla="*/ 14 w 217"/>
                  <a:gd name="T9" fmla="*/ 50 h 325"/>
                  <a:gd name="T10" fmla="*/ 10 w 217"/>
                  <a:gd name="T11" fmla="*/ 42 h 325"/>
                  <a:gd name="T12" fmla="*/ 8 w 217"/>
                  <a:gd name="T13" fmla="*/ 29 h 325"/>
                  <a:gd name="T14" fmla="*/ 0 w 217"/>
                  <a:gd name="T15" fmla="*/ 25 h 325"/>
                  <a:gd name="T16" fmla="*/ 4 w 217"/>
                  <a:gd name="T17" fmla="*/ 11 h 325"/>
                  <a:gd name="T18" fmla="*/ 4 w 217"/>
                  <a:gd name="T19" fmla="*/ 11 h 325"/>
                  <a:gd name="T20" fmla="*/ 22 w 217"/>
                  <a:gd name="T21" fmla="*/ 14 h 325"/>
                  <a:gd name="T22" fmla="*/ 22 w 217"/>
                  <a:gd name="T23" fmla="*/ 0 h 325"/>
                  <a:gd name="T24" fmla="*/ 27 w 217"/>
                  <a:gd name="T25" fmla="*/ 0 h 325"/>
                  <a:gd name="T26" fmla="*/ 40 w 217"/>
                  <a:gd name="T27" fmla="*/ 57 h 3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7"/>
                  <a:gd name="T43" fmla="*/ 0 h 325"/>
                  <a:gd name="T44" fmla="*/ 217 w 217"/>
                  <a:gd name="T45" fmla="*/ 325 h 3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7" h="325">
                    <a:moveTo>
                      <a:pt x="217" y="300"/>
                    </a:moveTo>
                    <a:lnTo>
                      <a:pt x="166" y="309"/>
                    </a:lnTo>
                    <a:lnTo>
                      <a:pt x="166" y="323"/>
                    </a:lnTo>
                    <a:lnTo>
                      <a:pt x="75" y="325"/>
                    </a:lnTo>
                    <a:lnTo>
                      <a:pt x="74" y="255"/>
                    </a:lnTo>
                    <a:lnTo>
                      <a:pt x="49" y="213"/>
                    </a:lnTo>
                    <a:lnTo>
                      <a:pt x="37" y="149"/>
                    </a:lnTo>
                    <a:lnTo>
                      <a:pt x="0" y="117"/>
                    </a:lnTo>
                    <a:lnTo>
                      <a:pt x="4" y="68"/>
                    </a:lnTo>
                    <a:lnTo>
                      <a:pt x="11" y="68"/>
                    </a:lnTo>
                    <a:lnTo>
                      <a:pt x="116" y="76"/>
                    </a:lnTo>
                    <a:lnTo>
                      <a:pt x="114" y="0"/>
                    </a:lnTo>
                    <a:lnTo>
                      <a:pt x="140" y="0"/>
                    </a:lnTo>
                    <a:lnTo>
                      <a:pt x="217" y="30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64">
                <a:extLst>
                  <a:ext uri="{FF2B5EF4-FFF2-40B4-BE49-F238E27FC236}">
                    <a16:creationId xmlns:a16="http://schemas.microsoft.com/office/drawing/2014/main" id="{2D4141DD-1404-4386-B245-21564A5CE724}"/>
                  </a:ext>
                </a:extLst>
              </p:cNvPr>
              <p:cNvSpPr>
                <a:spLocks noChangeArrowheads="1"/>
              </p:cNvSpPr>
              <p:nvPr/>
            </p:nvSpPr>
            <p:spPr bwMode="auto">
              <a:xfrm>
                <a:off x="303" y="913"/>
                <a:ext cx="211" cy="327"/>
              </a:xfrm>
              <a:custGeom>
                <a:avLst/>
                <a:gdLst>
                  <a:gd name="T0" fmla="*/ 45 w 241"/>
                  <a:gd name="T1" fmla="*/ 58 h 342"/>
                  <a:gd name="T2" fmla="*/ 40 w 241"/>
                  <a:gd name="T3" fmla="*/ 58 h 342"/>
                  <a:gd name="T4" fmla="*/ 40 w 241"/>
                  <a:gd name="T5" fmla="*/ 58 h 342"/>
                  <a:gd name="T6" fmla="*/ 11 w 241"/>
                  <a:gd name="T7" fmla="*/ 64 h 342"/>
                  <a:gd name="T8" fmla="*/ 8 w 241"/>
                  <a:gd name="T9" fmla="*/ 61 h 342"/>
                  <a:gd name="T10" fmla="*/ 8 w 241"/>
                  <a:gd name="T11" fmla="*/ 60 h 342"/>
                  <a:gd name="T12" fmla="*/ 16 w 241"/>
                  <a:gd name="T13" fmla="*/ 55 h 342"/>
                  <a:gd name="T14" fmla="*/ 17 w 241"/>
                  <a:gd name="T15" fmla="*/ 49 h 342"/>
                  <a:gd name="T16" fmla="*/ 5 w 241"/>
                  <a:gd name="T17" fmla="*/ 35 h 342"/>
                  <a:gd name="T18" fmla="*/ 4 w 241"/>
                  <a:gd name="T19" fmla="*/ 28 h 342"/>
                  <a:gd name="T20" fmla="*/ 1 w 241"/>
                  <a:gd name="T21" fmla="*/ 26 h 342"/>
                  <a:gd name="T22" fmla="*/ 4 w 241"/>
                  <a:gd name="T23" fmla="*/ 19 h 342"/>
                  <a:gd name="T24" fmla="*/ 0 w 241"/>
                  <a:gd name="T25" fmla="*/ 14 h 342"/>
                  <a:gd name="T26" fmla="*/ 4 w 241"/>
                  <a:gd name="T27" fmla="*/ 11 h 342"/>
                  <a:gd name="T28" fmla="*/ 13 w 241"/>
                  <a:gd name="T29" fmla="*/ 0 h 342"/>
                  <a:gd name="T30" fmla="*/ 46 w 241"/>
                  <a:gd name="T31" fmla="*/ 1 h 342"/>
                  <a:gd name="T32" fmla="*/ 45 w 241"/>
                  <a:gd name="T33" fmla="*/ 58 h 3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342"/>
                  <a:gd name="T53" fmla="*/ 241 w 241"/>
                  <a:gd name="T54" fmla="*/ 342 h 3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342">
                    <a:moveTo>
                      <a:pt x="234" y="315"/>
                    </a:moveTo>
                    <a:lnTo>
                      <a:pt x="211" y="318"/>
                    </a:lnTo>
                    <a:lnTo>
                      <a:pt x="211" y="311"/>
                    </a:lnTo>
                    <a:lnTo>
                      <a:pt x="60" y="342"/>
                    </a:lnTo>
                    <a:lnTo>
                      <a:pt x="37" y="334"/>
                    </a:lnTo>
                    <a:lnTo>
                      <a:pt x="37" y="321"/>
                    </a:lnTo>
                    <a:lnTo>
                      <a:pt x="81" y="299"/>
                    </a:lnTo>
                    <a:lnTo>
                      <a:pt x="86" y="258"/>
                    </a:lnTo>
                    <a:lnTo>
                      <a:pt x="26" y="197"/>
                    </a:lnTo>
                    <a:lnTo>
                      <a:pt x="20" y="147"/>
                    </a:lnTo>
                    <a:lnTo>
                      <a:pt x="1" y="135"/>
                    </a:lnTo>
                    <a:lnTo>
                      <a:pt x="9" y="95"/>
                    </a:lnTo>
                    <a:lnTo>
                      <a:pt x="0" y="76"/>
                    </a:lnTo>
                    <a:lnTo>
                      <a:pt x="13" y="36"/>
                    </a:lnTo>
                    <a:lnTo>
                      <a:pt x="68" y="0"/>
                    </a:lnTo>
                    <a:lnTo>
                      <a:pt x="241" y="1"/>
                    </a:lnTo>
                    <a:lnTo>
                      <a:pt x="234" y="3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65">
                <a:extLst>
                  <a:ext uri="{FF2B5EF4-FFF2-40B4-BE49-F238E27FC236}">
                    <a16:creationId xmlns:a16="http://schemas.microsoft.com/office/drawing/2014/main" id="{F121CE88-5844-4F99-A768-058185403D9E}"/>
                  </a:ext>
                </a:extLst>
              </p:cNvPr>
              <p:cNvSpPr>
                <a:spLocks noChangeArrowheads="1"/>
              </p:cNvSpPr>
              <p:nvPr/>
            </p:nvSpPr>
            <p:spPr bwMode="auto">
              <a:xfrm>
                <a:off x="2181" y="2695"/>
                <a:ext cx="231" cy="218"/>
              </a:xfrm>
              <a:custGeom>
                <a:avLst/>
                <a:gdLst>
                  <a:gd name="T0" fmla="*/ 54 w 263"/>
                  <a:gd name="T1" fmla="*/ 35 h 228"/>
                  <a:gd name="T2" fmla="*/ 36 w 263"/>
                  <a:gd name="T3" fmla="*/ 34 h 228"/>
                  <a:gd name="T4" fmla="*/ 36 w 263"/>
                  <a:gd name="T5" fmla="*/ 43 h 228"/>
                  <a:gd name="T6" fmla="*/ 25 w 263"/>
                  <a:gd name="T7" fmla="*/ 43 h 228"/>
                  <a:gd name="T8" fmla="*/ 10 w 263"/>
                  <a:gd name="T9" fmla="*/ 15 h 228"/>
                  <a:gd name="T10" fmla="*/ 0 w 263"/>
                  <a:gd name="T11" fmla="*/ 7 h 228"/>
                  <a:gd name="T12" fmla="*/ 36 w 263"/>
                  <a:gd name="T13" fmla="*/ 0 h 228"/>
                  <a:gd name="T14" fmla="*/ 36 w 263"/>
                  <a:gd name="T15" fmla="*/ 18 h 228"/>
                  <a:gd name="T16" fmla="*/ 54 w 263"/>
                  <a:gd name="T17" fmla="*/ 18 h 228"/>
                  <a:gd name="T18" fmla="*/ 54 w 263"/>
                  <a:gd name="T19" fmla="*/ 35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228"/>
                  <a:gd name="T32" fmla="*/ 263 w 263"/>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228">
                    <a:moveTo>
                      <a:pt x="262" y="183"/>
                    </a:moveTo>
                    <a:lnTo>
                      <a:pt x="172" y="182"/>
                    </a:lnTo>
                    <a:lnTo>
                      <a:pt x="172" y="228"/>
                    </a:lnTo>
                    <a:lnTo>
                      <a:pt x="118" y="227"/>
                    </a:lnTo>
                    <a:lnTo>
                      <a:pt x="49" y="79"/>
                    </a:lnTo>
                    <a:lnTo>
                      <a:pt x="0" y="7"/>
                    </a:lnTo>
                    <a:lnTo>
                      <a:pt x="173" y="0"/>
                    </a:lnTo>
                    <a:lnTo>
                      <a:pt x="173" y="92"/>
                    </a:lnTo>
                    <a:lnTo>
                      <a:pt x="263" y="92"/>
                    </a:lnTo>
                    <a:lnTo>
                      <a:pt x="262" y="18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66">
                <a:extLst>
                  <a:ext uri="{FF2B5EF4-FFF2-40B4-BE49-F238E27FC236}">
                    <a16:creationId xmlns:a16="http://schemas.microsoft.com/office/drawing/2014/main" id="{16C7ECFB-F004-4C1D-88C3-00BE83B3ECA0}"/>
                  </a:ext>
                </a:extLst>
              </p:cNvPr>
              <p:cNvSpPr>
                <a:spLocks noChangeArrowheads="1"/>
              </p:cNvSpPr>
              <p:nvPr/>
            </p:nvSpPr>
            <p:spPr bwMode="auto">
              <a:xfrm>
                <a:off x="2651" y="1959"/>
                <a:ext cx="189" cy="131"/>
              </a:xfrm>
              <a:custGeom>
                <a:avLst/>
                <a:gdLst>
                  <a:gd name="T0" fmla="*/ 48 w 215"/>
                  <a:gd name="T1" fmla="*/ 26 h 137"/>
                  <a:gd name="T2" fmla="*/ 13 w 215"/>
                  <a:gd name="T3" fmla="*/ 27 h 137"/>
                  <a:gd name="T4" fmla="*/ 13 w 215"/>
                  <a:gd name="T5" fmla="*/ 24 h 137"/>
                  <a:gd name="T6" fmla="*/ 0 w 215"/>
                  <a:gd name="T7" fmla="*/ 24 h 137"/>
                  <a:gd name="T8" fmla="*/ 0 w 215"/>
                  <a:gd name="T9" fmla="*/ 16 h 137"/>
                  <a:gd name="T10" fmla="*/ 4 w 215"/>
                  <a:gd name="T11" fmla="*/ 13 h 137"/>
                  <a:gd name="T12" fmla="*/ 4 w 215"/>
                  <a:gd name="T13" fmla="*/ 11 h 137"/>
                  <a:gd name="T14" fmla="*/ 4 w 215"/>
                  <a:gd name="T15" fmla="*/ 11 h 137"/>
                  <a:gd name="T16" fmla="*/ 9 w 215"/>
                  <a:gd name="T17" fmla="*/ 0 h 137"/>
                  <a:gd name="T18" fmla="*/ 14 w 215"/>
                  <a:gd name="T19" fmla="*/ 11 h 137"/>
                  <a:gd name="T20" fmla="*/ 24 w 215"/>
                  <a:gd name="T21" fmla="*/ 11 h 137"/>
                  <a:gd name="T22" fmla="*/ 29 w 215"/>
                  <a:gd name="T23" fmla="*/ 11 h 137"/>
                  <a:gd name="T24" fmla="*/ 33 w 215"/>
                  <a:gd name="T25" fmla="*/ 11 h 137"/>
                  <a:gd name="T26" fmla="*/ 35 w 215"/>
                  <a:gd name="T27" fmla="*/ 11 h 137"/>
                  <a:gd name="T28" fmla="*/ 40 w 215"/>
                  <a:gd name="T29" fmla="*/ 11 h 137"/>
                  <a:gd name="T30" fmla="*/ 46 w 215"/>
                  <a:gd name="T31" fmla="*/ 24 h 137"/>
                  <a:gd name="T32" fmla="*/ 48 w 215"/>
                  <a:gd name="T33" fmla="*/ 26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37"/>
                  <a:gd name="T53" fmla="*/ 215 w 215"/>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37">
                    <a:moveTo>
                      <a:pt x="215" y="136"/>
                    </a:moveTo>
                    <a:lnTo>
                      <a:pt x="60" y="137"/>
                    </a:lnTo>
                    <a:lnTo>
                      <a:pt x="60" y="123"/>
                    </a:lnTo>
                    <a:lnTo>
                      <a:pt x="0" y="122"/>
                    </a:lnTo>
                    <a:lnTo>
                      <a:pt x="0" y="84"/>
                    </a:lnTo>
                    <a:lnTo>
                      <a:pt x="17" y="73"/>
                    </a:lnTo>
                    <a:lnTo>
                      <a:pt x="21" y="47"/>
                    </a:lnTo>
                    <a:lnTo>
                      <a:pt x="19" y="28"/>
                    </a:lnTo>
                    <a:lnTo>
                      <a:pt x="42" y="0"/>
                    </a:lnTo>
                    <a:lnTo>
                      <a:pt x="64" y="21"/>
                    </a:lnTo>
                    <a:lnTo>
                      <a:pt x="107" y="23"/>
                    </a:lnTo>
                    <a:lnTo>
                      <a:pt x="128" y="49"/>
                    </a:lnTo>
                    <a:lnTo>
                      <a:pt x="148" y="44"/>
                    </a:lnTo>
                    <a:lnTo>
                      <a:pt x="156" y="26"/>
                    </a:lnTo>
                    <a:lnTo>
                      <a:pt x="178" y="32"/>
                    </a:lnTo>
                    <a:lnTo>
                      <a:pt x="207" y="123"/>
                    </a:lnTo>
                    <a:lnTo>
                      <a:pt x="215"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67">
                <a:extLst>
                  <a:ext uri="{FF2B5EF4-FFF2-40B4-BE49-F238E27FC236}">
                    <a16:creationId xmlns:a16="http://schemas.microsoft.com/office/drawing/2014/main" id="{3C521BCE-3D51-42D6-9198-031D8466FBC1}"/>
                  </a:ext>
                </a:extLst>
              </p:cNvPr>
              <p:cNvSpPr>
                <a:spLocks noChangeArrowheads="1"/>
              </p:cNvSpPr>
              <p:nvPr/>
            </p:nvSpPr>
            <p:spPr bwMode="auto">
              <a:xfrm>
                <a:off x="2310" y="1919"/>
                <a:ext cx="142" cy="321"/>
              </a:xfrm>
              <a:custGeom>
                <a:avLst/>
                <a:gdLst>
                  <a:gd name="T0" fmla="*/ 31 w 162"/>
                  <a:gd name="T1" fmla="*/ 57 h 336"/>
                  <a:gd name="T2" fmla="*/ 31 w 162"/>
                  <a:gd name="T3" fmla="*/ 60 h 336"/>
                  <a:gd name="T4" fmla="*/ 23 w 162"/>
                  <a:gd name="T5" fmla="*/ 60 h 336"/>
                  <a:gd name="T6" fmla="*/ 23 w 162"/>
                  <a:gd name="T7" fmla="*/ 45 h 336"/>
                  <a:gd name="T8" fmla="*/ 23 w 162"/>
                  <a:gd name="T9" fmla="*/ 42 h 336"/>
                  <a:gd name="T10" fmla="*/ 14 w 162"/>
                  <a:gd name="T11" fmla="*/ 36 h 336"/>
                  <a:gd name="T12" fmla="*/ 9 w 162"/>
                  <a:gd name="T13" fmla="*/ 35 h 336"/>
                  <a:gd name="T14" fmla="*/ 4 w 162"/>
                  <a:gd name="T15" fmla="*/ 28 h 336"/>
                  <a:gd name="T16" fmla="*/ 6 w 162"/>
                  <a:gd name="T17" fmla="*/ 23 h 336"/>
                  <a:gd name="T18" fmla="*/ 12 w 162"/>
                  <a:gd name="T19" fmla="*/ 16 h 336"/>
                  <a:gd name="T20" fmla="*/ 0 w 162"/>
                  <a:gd name="T21" fmla="*/ 0 h 336"/>
                  <a:gd name="T22" fmla="*/ 31 w 162"/>
                  <a:gd name="T23" fmla="*/ 0 h 336"/>
                  <a:gd name="T24" fmla="*/ 31 w 162"/>
                  <a:gd name="T25" fmla="*/ 57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36"/>
                  <a:gd name="T41" fmla="*/ 162 w 162"/>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36">
                    <a:moveTo>
                      <a:pt x="162" y="317"/>
                    </a:moveTo>
                    <a:lnTo>
                      <a:pt x="161" y="336"/>
                    </a:lnTo>
                    <a:lnTo>
                      <a:pt x="116" y="334"/>
                    </a:lnTo>
                    <a:lnTo>
                      <a:pt x="117" y="248"/>
                    </a:lnTo>
                    <a:lnTo>
                      <a:pt x="117" y="227"/>
                    </a:lnTo>
                    <a:lnTo>
                      <a:pt x="74" y="201"/>
                    </a:lnTo>
                    <a:lnTo>
                      <a:pt x="44" y="199"/>
                    </a:lnTo>
                    <a:lnTo>
                      <a:pt x="20" y="151"/>
                    </a:lnTo>
                    <a:lnTo>
                      <a:pt x="28" y="125"/>
                    </a:lnTo>
                    <a:lnTo>
                      <a:pt x="64" y="85"/>
                    </a:lnTo>
                    <a:lnTo>
                      <a:pt x="0" y="0"/>
                    </a:lnTo>
                    <a:lnTo>
                      <a:pt x="162" y="0"/>
                    </a:lnTo>
                    <a:lnTo>
                      <a:pt x="162" y="31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68">
                <a:extLst>
                  <a:ext uri="{FF2B5EF4-FFF2-40B4-BE49-F238E27FC236}">
                    <a16:creationId xmlns:a16="http://schemas.microsoft.com/office/drawing/2014/main" id="{26EB908E-52D1-4B9B-9144-6D91EE06E49D}"/>
                  </a:ext>
                </a:extLst>
              </p:cNvPr>
              <p:cNvSpPr>
                <a:spLocks noChangeArrowheads="1"/>
              </p:cNvSpPr>
              <p:nvPr/>
            </p:nvSpPr>
            <p:spPr bwMode="auto">
              <a:xfrm>
                <a:off x="1933" y="1187"/>
                <a:ext cx="197" cy="275"/>
              </a:xfrm>
              <a:custGeom>
                <a:avLst/>
                <a:gdLst>
                  <a:gd name="T0" fmla="*/ 47 w 224"/>
                  <a:gd name="T1" fmla="*/ 53 h 287"/>
                  <a:gd name="T2" fmla="*/ 37 w 224"/>
                  <a:gd name="T3" fmla="*/ 57 h 287"/>
                  <a:gd name="T4" fmla="*/ 35 w 224"/>
                  <a:gd name="T5" fmla="*/ 57 h 287"/>
                  <a:gd name="T6" fmla="*/ 33 w 224"/>
                  <a:gd name="T7" fmla="*/ 51 h 287"/>
                  <a:gd name="T8" fmla="*/ 19 w 224"/>
                  <a:gd name="T9" fmla="*/ 37 h 287"/>
                  <a:gd name="T10" fmla="*/ 4 w 224"/>
                  <a:gd name="T11" fmla="*/ 34 h 287"/>
                  <a:gd name="T12" fmla="*/ 0 w 224"/>
                  <a:gd name="T13" fmla="*/ 20 h 287"/>
                  <a:gd name="T14" fmla="*/ 4 w 224"/>
                  <a:gd name="T15" fmla="*/ 20 h 287"/>
                  <a:gd name="T16" fmla="*/ 4 w 224"/>
                  <a:gd name="T17" fmla="*/ 11 h 287"/>
                  <a:gd name="T18" fmla="*/ 9 w 224"/>
                  <a:gd name="T19" fmla="*/ 11 h 287"/>
                  <a:gd name="T20" fmla="*/ 10 w 224"/>
                  <a:gd name="T21" fmla="*/ 11 h 287"/>
                  <a:gd name="T22" fmla="*/ 18 w 224"/>
                  <a:gd name="T23" fmla="*/ 0 h 287"/>
                  <a:gd name="T24" fmla="*/ 26 w 224"/>
                  <a:gd name="T25" fmla="*/ 5 h 287"/>
                  <a:gd name="T26" fmla="*/ 47 w 224"/>
                  <a:gd name="T27" fmla="*/ 11 h 287"/>
                  <a:gd name="T28" fmla="*/ 47 w 224"/>
                  <a:gd name="T29" fmla="*/ 49 h 287"/>
                  <a:gd name="T30" fmla="*/ 50 w 224"/>
                  <a:gd name="T31" fmla="*/ 49 h 287"/>
                  <a:gd name="T32" fmla="*/ 48 w 224"/>
                  <a:gd name="T33" fmla="*/ 52 h 287"/>
                  <a:gd name="T34" fmla="*/ 47 w 224"/>
                  <a:gd name="T35" fmla="*/ 53 h 2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
                  <a:gd name="T55" fmla="*/ 0 h 287"/>
                  <a:gd name="T56" fmla="*/ 224 w 224"/>
                  <a:gd name="T57" fmla="*/ 287 h 2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 h="287">
                    <a:moveTo>
                      <a:pt x="206" y="263"/>
                    </a:moveTo>
                    <a:lnTo>
                      <a:pt x="169" y="287"/>
                    </a:lnTo>
                    <a:lnTo>
                      <a:pt x="153" y="284"/>
                    </a:lnTo>
                    <a:lnTo>
                      <a:pt x="146" y="250"/>
                    </a:lnTo>
                    <a:lnTo>
                      <a:pt x="82" y="186"/>
                    </a:lnTo>
                    <a:lnTo>
                      <a:pt x="11" y="170"/>
                    </a:lnTo>
                    <a:lnTo>
                      <a:pt x="0" y="94"/>
                    </a:lnTo>
                    <a:lnTo>
                      <a:pt x="6" y="94"/>
                    </a:lnTo>
                    <a:lnTo>
                      <a:pt x="18" y="49"/>
                    </a:lnTo>
                    <a:lnTo>
                      <a:pt x="36" y="29"/>
                    </a:lnTo>
                    <a:lnTo>
                      <a:pt x="44" y="13"/>
                    </a:lnTo>
                    <a:lnTo>
                      <a:pt x="77" y="0"/>
                    </a:lnTo>
                    <a:lnTo>
                      <a:pt x="113" y="5"/>
                    </a:lnTo>
                    <a:lnTo>
                      <a:pt x="208" y="58"/>
                    </a:lnTo>
                    <a:lnTo>
                      <a:pt x="208" y="236"/>
                    </a:lnTo>
                    <a:lnTo>
                      <a:pt x="224" y="241"/>
                    </a:lnTo>
                    <a:lnTo>
                      <a:pt x="212" y="252"/>
                    </a:lnTo>
                    <a:lnTo>
                      <a:pt x="206" y="26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69">
                <a:extLst>
                  <a:ext uri="{FF2B5EF4-FFF2-40B4-BE49-F238E27FC236}">
                    <a16:creationId xmlns:a16="http://schemas.microsoft.com/office/drawing/2014/main" id="{CCC5894C-131F-4DEE-B235-FDBD01D95FB6}"/>
                  </a:ext>
                </a:extLst>
              </p:cNvPr>
              <p:cNvSpPr>
                <a:spLocks noChangeArrowheads="1"/>
              </p:cNvSpPr>
              <p:nvPr/>
            </p:nvSpPr>
            <p:spPr bwMode="auto">
              <a:xfrm>
                <a:off x="1635" y="1255"/>
                <a:ext cx="271" cy="316"/>
              </a:xfrm>
              <a:custGeom>
                <a:avLst/>
                <a:gdLst>
                  <a:gd name="T0" fmla="*/ 70 w 308"/>
                  <a:gd name="T1" fmla="*/ 44 h 331"/>
                  <a:gd name="T2" fmla="*/ 65 w 308"/>
                  <a:gd name="T3" fmla="*/ 57 h 331"/>
                  <a:gd name="T4" fmla="*/ 60 w 308"/>
                  <a:gd name="T5" fmla="*/ 57 h 331"/>
                  <a:gd name="T6" fmla="*/ 43 w 308"/>
                  <a:gd name="T7" fmla="*/ 52 h 331"/>
                  <a:gd name="T8" fmla="*/ 41 w 308"/>
                  <a:gd name="T9" fmla="*/ 43 h 331"/>
                  <a:gd name="T10" fmla="*/ 34 w 308"/>
                  <a:gd name="T11" fmla="*/ 36 h 331"/>
                  <a:gd name="T12" fmla="*/ 23 w 308"/>
                  <a:gd name="T13" fmla="*/ 31 h 331"/>
                  <a:gd name="T14" fmla="*/ 18 w 308"/>
                  <a:gd name="T15" fmla="*/ 31 h 331"/>
                  <a:gd name="T16" fmla="*/ 0 w 308"/>
                  <a:gd name="T17" fmla="*/ 21 h 331"/>
                  <a:gd name="T18" fmla="*/ 4 w 308"/>
                  <a:gd name="T19" fmla="*/ 11 h 331"/>
                  <a:gd name="T20" fmla="*/ 8 w 308"/>
                  <a:gd name="T21" fmla="*/ 11 h 331"/>
                  <a:gd name="T22" fmla="*/ 9 w 308"/>
                  <a:gd name="T23" fmla="*/ 11 h 331"/>
                  <a:gd name="T24" fmla="*/ 18 w 308"/>
                  <a:gd name="T25" fmla="*/ 1 h 331"/>
                  <a:gd name="T26" fmla="*/ 55 w 308"/>
                  <a:gd name="T27" fmla="*/ 0 h 331"/>
                  <a:gd name="T28" fmla="*/ 55 w 308"/>
                  <a:gd name="T29" fmla="*/ 11 h 331"/>
                  <a:gd name="T30" fmla="*/ 65 w 308"/>
                  <a:gd name="T31" fmla="*/ 11 h 331"/>
                  <a:gd name="T32" fmla="*/ 67 w 308"/>
                  <a:gd name="T33" fmla="*/ 44 h 331"/>
                  <a:gd name="T34" fmla="*/ 70 w 308"/>
                  <a:gd name="T35" fmla="*/ 44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8"/>
                  <a:gd name="T55" fmla="*/ 0 h 331"/>
                  <a:gd name="T56" fmla="*/ 308 w 308"/>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8" h="331">
                    <a:moveTo>
                      <a:pt x="308" y="249"/>
                    </a:moveTo>
                    <a:lnTo>
                      <a:pt x="287" y="329"/>
                    </a:lnTo>
                    <a:lnTo>
                      <a:pt x="259" y="331"/>
                    </a:lnTo>
                    <a:lnTo>
                      <a:pt x="194" y="294"/>
                    </a:lnTo>
                    <a:lnTo>
                      <a:pt x="179" y="244"/>
                    </a:lnTo>
                    <a:lnTo>
                      <a:pt x="151" y="206"/>
                    </a:lnTo>
                    <a:lnTo>
                      <a:pt x="97" y="172"/>
                    </a:lnTo>
                    <a:lnTo>
                      <a:pt x="75" y="173"/>
                    </a:lnTo>
                    <a:lnTo>
                      <a:pt x="0" y="116"/>
                    </a:lnTo>
                    <a:lnTo>
                      <a:pt x="19" y="61"/>
                    </a:lnTo>
                    <a:lnTo>
                      <a:pt x="31" y="58"/>
                    </a:lnTo>
                    <a:lnTo>
                      <a:pt x="36" y="31"/>
                    </a:lnTo>
                    <a:lnTo>
                      <a:pt x="79" y="1"/>
                    </a:lnTo>
                    <a:lnTo>
                      <a:pt x="239" y="0"/>
                    </a:lnTo>
                    <a:lnTo>
                      <a:pt x="239" y="23"/>
                    </a:lnTo>
                    <a:lnTo>
                      <a:pt x="286" y="23"/>
                    </a:lnTo>
                    <a:lnTo>
                      <a:pt x="293" y="249"/>
                    </a:lnTo>
                    <a:lnTo>
                      <a:pt x="308" y="24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70">
                <a:extLst>
                  <a:ext uri="{FF2B5EF4-FFF2-40B4-BE49-F238E27FC236}">
                    <a16:creationId xmlns:a16="http://schemas.microsoft.com/office/drawing/2014/main" id="{E14D59C7-DA87-40BC-8EF1-08C35E851172}"/>
                  </a:ext>
                </a:extLst>
              </p:cNvPr>
              <p:cNvSpPr>
                <a:spLocks noChangeArrowheads="1"/>
              </p:cNvSpPr>
              <p:nvPr/>
            </p:nvSpPr>
            <p:spPr bwMode="auto">
              <a:xfrm>
                <a:off x="2204" y="1335"/>
                <a:ext cx="172" cy="107"/>
              </a:xfrm>
              <a:custGeom>
                <a:avLst/>
                <a:gdLst>
                  <a:gd name="T0" fmla="*/ 15 w 196"/>
                  <a:gd name="T1" fmla="*/ 15 h 113"/>
                  <a:gd name="T2" fmla="*/ 4 w 196"/>
                  <a:gd name="T3" fmla="*/ 13 h 113"/>
                  <a:gd name="T4" fmla="*/ 0 w 196"/>
                  <a:gd name="T5" fmla="*/ 9 h 113"/>
                  <a:gd name="T6" fmla="*/ 4 w 196"/>
                  <a:gd name="T7" fmla="*/ 9 h 113"/>
                  <a:gd name="T8" fmla="*/ 6 w 196"/>
                  <a:gd name="T9" fmla="*/ 9 h 113"/>
                  <a:gd name="T10" fmla="*/ 11 w 196"/>
                  <a:gd name="T11" fmla="*/ 9 h 113"/>
                  <a:gd name="T12" fmla="*/ 11 w 196"/>
                  <a:gd name="T13" fmla="*/ 3 h 113"/>
                  <a:gd name="T14" fmla="*/ 41 w 196"/>
                  <a:gd name="T15" fmla="*/ 0 h 113"/>
                  <a:gd name="T16" fmla="*/ 36 w 196"/>
                  <a:gd name="T17" fmla="*/ 9 h 113"/>
                  <a:gd name="T18" fmla="*/ 20 w 196"/>
                  <a:gd name="T19" fmla="*/ 14 h 113"/>
                  <a:gd name="T20" fmla="*/ 15 w 196"/>
                  <a:gd name="T21" fmla="*/ 15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13"/>
                  <a:gd name="T35" fmla="*/ 196 w 19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13">
                    <a:moveTo>
                      <a:pt x="71" y="113"/>
                    </a:moveTo>
                    <a:lnTo>
                      <a:pt x="20" y="104"/>
                    </a:lnTo>
                    <a:lnTo>
                      <a:pt x="0" y="68"/>
                    </a:lnTo>
                    <a:lnTo>
                      <a:pt x="18" y="59"/>
                    </a:lnTo>
                    <a:lnTo>
                      <a:pt x="26" y="33"/>
                    </a:lnTo>
                    <a:lnTo>
                      <a:pt x="53" y="20"/>
                    </a:lnTo>
                    <a:lnTo>
                      <a:pt x="53" y="3"/>
                    </a:lnTo>
                    <a:lnTo>
                      <a:pt x="196" y="0"/>
                    </a:lnTo>
                    <a:lnTo>
                      <a:pt x="178" y="39"/>
                    </a:lnTo>
                    <a:lnTo>
                      <a:pt x="98" y="108"/>
                    </a:lnTo>
                    <a:lnTo>
                      <a:pt x="71" y="11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71">
                <a:extLst>
                  <a:ext uri="{FF2B5EF4-FFF2-40B4-BE49-F238E27FC236}">
                    <a16:creationId xmlns:a16="http://schemas.microsoft.com/office/drawing/2014/main" id="{385559D8-3617-4F5B-82DC-0BE5F8895297}"/>
                  </a:ext>
                </a:extLst>
              </p:cNvPr>
              <p:cNvSpPr>
                <a:spLocks noChangeArrowheads="1"/>
              </p:cNvSpPr>
              <p:nvPr/>
            </p:nvSpPr>
            <p:spPr bwMode="auto">
              <a:xfrm>
                <a:off x="2563" y="1688"/>
                <a:ext cx="380" cy="402"/>
              </a:xfrm>
              <a:custGeom>
                <a:avLst/>
                <a:gdLst>
                  <a:gd name="T0" fmla="*/ 74 w 432"/>
                  <a:gd name="T1" fmla="*/ 81 h 420"/>
                  <a:gd name="T2" fmla="*/ 72 w 432"/>
                  <a:gd name="T3" fmla="*/ 81 h 420"/>
                  <a:gd name="T4" fmla="*/ 70 w 432"/>
                  <a:gd name="T5" fmla="*/ 78 h 420"/>
                  <a:gd name="T6" fmla="*/ 63 w 432"/>
                  <a:gd name="T7" fmla="*/ 61 h 420"/>
                  <a:gd name="T8" fmla="*/ 59 w 432"/>
                  <a:gd name="T9" fmla="*/ 60 h 420"/>
                  <a:gd name="T10" fmla="*/ 55 w 432"/>
                  <a:gd name="T11" fmla="*/ 63 h 420"/>
                  <a:gd name="T12" fmla="*/ 53 w 432"/>
                  <a:gd name="T13" fmla="*/ 64 h 420"/>
                  <a:gd name="T14" fmla="*/ 48 w 432"/>
                  <a:gd name="T15" fmla="*/ 60 h 420"/>
                  <a:gd name="T16" fmla="*/ 37 w 432"/>
                  <a:gd name="T17" fmla="*/ 58 h 420"/>
                  <a:gd name="T18" fmla="*/ 33 w 432"/>
                  <a:gd name="T19" fmla="*/ 55 h 420"/>
                  <a:gd name="T20" fmla="*/ 33 w 432"/>
                  <a:gd name="T21" fmla="*/ 45 h 420"/>
                  <a:gd name="T22" fmla="*/ 23 w 432"/>
                  <a:gd name="T23" fmla="*/ 36 h 420"/>
                  <a:gd name="T24" fmla="*/ 23 w 432"/>
                  <a:gd name="T25" fmla="*/ 34 h 420"/>
                  <a:gd name="T26" fmla="*/ 18 w 432"/>
                  <a:gd name="T27" fmla="*/ 33 h 420"/>
                  <a:gd name="T28" fmla="*/ 16 w 432"/>
                  <a:gd name="T29" fmla="*/ 26 h 420"/>
                  <a:gd name="T30" fmla="*/ 8 w 432"/>
                  <a:gd name="T31" fmla="*/ 24 h 420"/>
                  <a:gd name="T32" fmla="*/ 4 w 432"/>
                  <a:gd name="T33" fmla="*/ 15 h 420"/>
                  <a:gd name="T34" fmla="*/ 0 w 432"/>
                  <a:gd name="T35" fmla="*/ 11 h 420"/>
                  <a:gd name="T36" fmla="*/ 26 w 432"/>
                  <a:gd name="T37" fmla="*/ 11 h 420"/>
                  <a:gd name="T38" fmla="*/ 28 w 432"/>
                  <a:gd name="T39" fmla="*/ 18 h 420"/>
                  <a:gd name="T40" fmla="*/ 55 w 432"/>
                  <a:gd name="T41" fmla="*/ 17 h 420"/>
                  <a:gd name="T42" fmla="*/ 55 w 432"/>
                  <a:gd name="T43" fmla="*/ 8 h 420"/>
                  <a:gd name="T44" fmla="*/ 60 w 432"/>
                  <a:gd name="T45" fmla="*/ 0 h 420"/>
                  <a:gd name="T46" fmla="*/ 76 w 432"/>
                  <a:gd name="T47" fmla="*/ 31 h 420"/>
                  <a:gd name="T48" fmla="*/ 99 w 432"/>
                  <a:gd name="T49" fmla="*/ 63 h 420"/>
                  <a:gd name="T50" fmla="*/ 74 w 432"/>
                  <a:gd name="T51" fmla="*/ 63 h 420"/>
                  <a:gd name="T52" fmla="*/ 74 w 432"/>
                  <a:gd name="T53" fmla="*/ 81 h 420"/>
                  <a:gd name="T54" fmla="*/ 74 w 432"/>
                  <a:gd name="T55" fmla="*/ 81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20"/>
                  <a:gd name="T86" fmla="*/ 432 w 432"/>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20">
                    <a:moveTo>
                      <a:pt x="324" y="420"/>
                    </a:moveTo>
                    <a:lnTo>
                      <a:pt x="315" y="420"/>
                    </a:lnTo>
                    <a:lnTo>
                      <a:pt x="307" y="407"/>
                    </a:lnTo>
                    <a:lnTo>
                      <a:pt x="278" y="316"/>
                    </a:lnTo>
                    <a:lnTo>
                      <a:pt x="256" y="310"/>
                    </a:lnTo>
                    <a:lnTo>
                      <a:pt x="248" y="328"/>
                    </a:lnTo>
                    <a:lnTo>
                      <a:pt x="228" y="333"/>
                    </a:lnTo>
                    <a:lnTo>
                      <a:pt x="207" y="307"/>
                    </a:lnTo>
                    <a:lnTo>
                      <a:pt x="164" y="305"/>
                    </a:lnTo>
                    <a:lnTo>
                      <a:pt x="142" y="284"/>
                    </a:lnTo>
                    <a:lnTo>
                      <a:pt x="148" y="228"/>
                    </a:lnTo>
                    <a:lnTo>
                      <a:pt x="102" y="188"/>
                    </a:lnTo>
                    <a:lnTo>
                      <a:pt x="101" y="172"/>
                    </a:lnTo>
                    <a:lnTo>
                      <a:pt x="81" y="170"/>
                    </a:lnTo>
                    <a:lnTo>
                      <a:pt x="67" y="129"/>
                    </a:lnTo>
                    <a:lnTo>
                      <a:pt x="31" y="116"/>
                    </a:lnTo>
                    <a:lnTo>
                      <a:pt x="17" y="77"/>
                    </a:lnTo>
                    <a:lnTo>
                      <a:pt x="0" y="53"/>
                    </a:lnTo>
                    <a:lnTo>
                      <a:pt x="112" y="15"/>
                    </a:lnTo>
                    <a:lnTo>
                      <a:pt x="120" y="86"/>
                    </a:lnTo>
                    <a:lnTo>
                      <a:pt x="241" y="83"/>
                    </a:lnTo>
                    <a:lnTo>
                      <a:pt x="239" y="8"/>
                    </a:lnTo>
                    <a:lnTo>
                      <a:pt x="263" y="0"/>
                    </a:lnTo>
                    <a:lnTo>
                      <a:pt x="330" y="153"/>
                    </a:lnTo>
                    <a:lnTo>
                      <a:pt x="432" y="328"/>
                    </a:lnTo>
                    <a:lnTo>
                      <a:pt x="324" y="328"/>
                    </a:lnTo>
                    <a:lnTo>
                      <a:pt x="326" y="420"/>
                    </a:lnTo>
                    <a:lnTo>
                      <a:pt x="324" y="4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72">
                <a:extLst>
                  <a:ext uri="{FF2B5EF4-FFF2-40B4-BE49-F238E27FC236}">
                    <a16:creationId xmlns:a16="http://schemas.microsoft.com/office/drawing/2014/main" id="{9F1D822C-EDD4-4197-9DF8-44CB5EE7314F}"/>
                  </a:ext>
                </a:extLst>
              </p:cNvPr>
              <p:cNvSpPr>
                <a:spLocks noChangeArrowheads="1"/>
              </p:cNvSpPr>
              <p:nvPr/>
            </p:nvSpPr>
            <p:spPr bwMode="auto">
              <a:xfrm>
                <a:off x="1336" y="1256"/>
                <a:ext cx="266" cy="164"/>
              </a:xfrm>
              <a:custGeom>
                <a:avLst/>
                <a:gdLst>
                  <a:gd name="T0" fmla="*/ 36 w 303"/>
                  <a:gd name="T1" fmla="*/ 28 h 172"/>
                  <a:gd name="T2" fmla="*/ 29 w 303"/>
                  <a:gd name="T3" fmla="*/ 27 h 172"/>
                  <a:gd name="T4" fmla="*/ 27 w 303"/>
                  <a:gd name="T5" fmla="*/ 28 h 172"/>
                  <a:gd name="T6" fmla="*/ 25 w 303"/>
                  <a:gd name="T7" fmla="*/ 26 h 172"/>
                  <a:gd name="T8" fmla="*/ 22 w 303"/>
                  <a:gd name="T9" fmla="*/ 27 h 172"/>
                  <a:gd name="T10" fmla="*/ 17 w 303"/>
                  <a:gd name="T11" fmla="*/ 26 h 172"/>
                  <a:gd name="T12" fmla="*/ 17 w 303"/>
                  <a:gd name="T13" fmla="*/ 25 h 172"/>
                  <a:gd name="T14" fmla="*/ 9 w 303"/>
                  <a:gd name="T15" fmla="*/ 18 h 172"/>
                  <a:gd name="T16" fmla="*/ 5 w 303"/>
                  <a:gd name="T17" fmla="*/ 10 h 172"/>
                  <a:gd name="T18" fmla="*/ 0 w 303"/>
                  <a:gd name="T19" fmla="*/ 10 h 172"/>
                  <a:gd name="T20" fmla="*/ 4 w 303"/>
                  <a:gd name="T21" fmla="*/ 1 h 172"/>
                  <a:gd name="T22" fmla="*/ 47 w 303"/>
                  <a:gd name="T23" fmla="*/ 0 h 172"/>
                  <a:gd name="T24" fmla="*/ 47 w 303"/>
                  <a:gd name="T25" fmla="*/ 10 h 172"/>
                  <a:gd name="T26" fmla="*/ 61 w 303"/>
                  <a:gd name="T27" fmla="*/ 10 h 172"/>
                  <a:gd name="T28" fmla="*/ 61 w 303"/>
                  <a:gd name="T29" fmla="*/ 18 h 172"/>
                  <a:gd name="T30" fmla="*/ 45 w 303"/>
                  <a:gd name="T31" fmla="*/ 20 h 172"/>
                  <a:gd name="T32" fmla="*/ 36 w 303"/>
                  <a:gd name="T33" fmla="*/ 26 h 172"/>
                  <a:gd name="T34" fmla="*/ 36 w 303"/>
                  <a:gd name="T35" fmla="*/ 28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3"/>
                  <a:gd name="T55" fmla="*/ 0 h 172"/>
                  <a:gd name="T56" fmla="*/ 303 w 303"/>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3" h="172">
                    <a:moveTo>
                      <a:pt x="175" y="172"/>
                    </a:moveTo>
                    <a:lnTo>
                      <a:pt x="142" y="164"/>
                    </a:lnTo>
                    <a:lnTo>
                      <a:pt x="129" y="171"/>
                    </a:lnTo>
                    <a:lnTo>
                      <a:pt x="122" y="154"/>
                    </a:lnTo>
                    <a:lnTo>
                      <a:pt x="101" y="161"/>
                    </a:lnTo>
                    <a:lnTo>
                      <a:pt x="84" y="151"/>
                    </a:lnTo>
                    <a:lnTo>
                      <a:pt x="83" y="145"/>
                    </a:lnTo>
                    <a:lnTo>
                      <a:pt x="39" y="106"/>
                    </a:lnTo>
                    <a:lnTo>
                      <a:pt x="26" y="44"/>
                    </a:lnTo>
                    <a:lnTo>
                      <a:pt x="0" y="20"/>
                    </a:lnTo>
                    <a:lnTo>
                      <a:pt x="11" y="1"/>
                    </a:lnTo>
                    <a:lnTo>
                      <a:pt x="224" y="0"/>
                    </a:lnTo>
                    <a:lnTo>
                      <a:pt x="227" y="15"/>
                    </a:lnTo>
                    <a:lnTo>
                      <a:pt x="303" y="15"/>
                    </a:lnTo>
                    <a:lnTo>
                      <a:pt x="303" y="107"/>
                    </a:lnTo>
                    <a:lnTo>
                      <a:pt x="214" y="117"/>
                    </a:lnTo>
                    <a:lnTo>
                      <a:pt x="177" y="149"/>
                    </a:lnTo>
                    <a:lnTo>
                      <a:pt x="175" y="1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73">
                <a:extLst>
                  <a:ext uri="{FF2B5EF4-FFF2-40B4-BE49-F238E27FC236}">
                    <a16:creationId xmlns:a16="http://schemas.microsoft.com/office/drawing/2014/main" id="{CBB15332-546D-42CE-A50D-3E03F129AE99}"/>
                  </a:ext>
                </a:extLst>
              </p:cNvPr>
              <p:cNvSpPr>
                <a:spLocks noChangeArrowheads="1"/>
              </p:cNvSpPr>
              <p:nvPr/>
            </p:nvSpPr>
            <p:spPr bwMode="auto">
              <a:xfrm>
                <a:off x="670" y="914"/>
                <a:ext cx="216" cy="358"/>
              </a:xfrm>
              <a:custGeom>
                <a:avLst/>
                <a:gdLst>
                  <a:gd name="T0" fmla="*/ 38 w 246"/>
                  <a:gd name="T1" fmla="*/ 72 h 374"/>
                  <a:gd name="T2" fmla="*/ 0 w 246"/>
                  <a:gd name="T3" fmla="*/ 62 h 374"/>
                  <a:gd name="T4" fmla="*/ 4 w 246"/>
                  <a:gd name="T5" fmla="*/ 0 h 374"/>
                  <a:gd name="T6" fmla="*/ 19 w 246"/>
                  <a:gd name="T7" fmla="*/ 0 h 374"/>
                  <a:gd name="T8" fmla="*/ 35 w 246"/>
                  <a:gd name="T9" fmla="*/ 1 h 374"/>
                  <a:gd name="T10" fmla="*/ 35 w 246"/>
                  <a:gd name="T11" fmla="*/ 30 h 374"/>
                  <a:gd name="T12" fmla="*/ 51 w 246"/>
                  <a:gd name="T13" fmla="*/ 31 h 374"/>
                  <a:gd name="T14" fmla="*/ 51 w 246"/>
                  <a:gd name="T15" fmla="*/ 33 h 374"/>
                  <a:gd name="T16" fmla="*/ 47 w 246"/>
                  <a:gd name="T17" fmla="*/ 36 h 374"/>
                  <a:gd name="T18" fmla="*/ 51 w 246"/>
                  <a:gd name="T19" fmla="*/ 51 h 374"/>
                  <a:gd name="T20" fmla="*/ 47 w 246"/>
                  <a:gd name="T21" fmla="*/ 55 h 374"/>
                  <a:gd name="T22" fmla="*/ 40 w 246"/>
                  <a:gd name="T23" fmla="*/ 56 h 374"/>
                  <a:gd name="T24" fmla="*/ 38 w 246"/>
                  <a:gd name="T25" fmla="*/ 60 h 374"/>
                  <a:gd name="T26" fmla="*/ 38 w 246"/>
                  <a:gd name="T27" fmla="*/ 72 h 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
                  <a:gd name="T43" fmla="*/ 0 h 374"/>
                  <a:gd name="T44" fmla="*/ 246 w 246"/>
                  <a:gd name="T45" fmla="*/ 374 h 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 h="374">
                    <a:moveTo>
                      <a:pt x="183" y="374"/>
                    </a:moveTo>
                    <a:lnTo>
                      <a:pt x="0" y="318"/>
                    </a:lnTo>
                    <a:lnTo>
                      <a:pt x="4" y="0"/>
                    </a:lnTo>
                    <a:lnTo>
                      <a:pt x="96" y="0"/>
                    </a:lnTo>
                    <a:lnTo>
                      <a:pt x="165" y="1"/>
                    </a:lnTo>
                    <a:lnTo>
                      <a:pt x="164" y="150"/>
                    </a:lnTo>
                    <a:lnTo>
                      <a:pt x="246" y="153"/>
                    </a:lnTo>
                    <a:lnTo>
                      <a:pt x="242" y="171"/>
                    </a:lnTo>
                    <a:lnTo>
                      <a:pt x="220" y="184"/>
                    </a:lnTo>
                    <a:lnTo>
                      <a:pt x="246" y="259"/>
                    </a:lnTo>
                    <a:lnTo>
                      <a:pt x="226" y="285"/>
                    </a:lnTo>
                    <a:lnTo>
                      <a:pt x="191" y="292"/>
                    </a:lnTo>
                    <a:lnTo>
                      <a:pt x="185" y="312"/>
                    </a:lnTo>
                    <a:lnTo>
                      <a:pt x="183" y="37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74">
                <a:extLst>
                  <a:ext uri="{FF2B5EF4-FFF2-40B4-BE49-F238E27FC236}">
                    <a16:creationId xmlns:a16="http://schemas.microsoft.com/office/drawing/2014/main" id="{F7BBF448-C89B-4D06-A209-963830AA2587}"/>
                  </a:ext>
                </a:extLst>
              </p:cNvPr>
              <p:cNvSpPr>
                <a:spLocks noChangeArrowheads="1"/>
              </p:cNvSpPr>
              <p:nvPr/>
            </p:nvSpPr>
            <p:spPr bwMode="auto">
              <a:xfrm>
                <a:off x="833" y="996"/>
                <a:ext cx="225" cy="216"/>
              </a:xfrm>
              <a:custGeom>
                <a:avLst/>
                <a:gdLst>
                  <a:gd name="T0" fmla="*/ 54 w 256"/>
                  <a:gd name="T1" fmla="*/ 22 h 227"/>
                  <a:gd name="T2" fmla="*/ 50 w 256"/>
                  <a:gd name="T3" fmla="*/ 22 h 227"/>
                  <a:gd name="T4" fmla="*/ 49 w 256"/>
                  <a:gd name="T5" fmla="*/ 31 h 227"/>
                  <a:gd name="T6" fmla="*/ 14 w 256"/>
                  <a:gd name="T7" fmla="*/ 31 h 227"/>
                  <a:gd name="T8" fmla="*/ 11 w 256"/>
                  <a:gd name="T9" fmla="*/ 33 h 227"/>
                  <a:gd name="T10" fmla="*/ 0 w 256"/>
                  <a:gd name="T11" fmla="*/ 35 h 227"/>
                  <a:gd name="T12" fmla="*/ 4 w 256"/>
                  <a:gd name="T13" fmla="*/ 31 h 227"/>
                  <a:gd name="T14" fmla="*/ 9 w 256"/>
                  <a:gd name="T15" fmla="*/ 31 h 227"/>
                  <a:gd name="T16" fmla="*/ 13 w 256"/>
                  <a:gd name="T17" fmla="*/ 27 h 227"/>
                  <a:gd name="T18" fmla="*/ 8 w 256"/>
                  <a:gd name="T19" fmla="*/ 15 h 227"/>
                  <a:gd name="T20" fmla="*/ 12 w 256"/>
                  <a:gd name="T21" fmla="*/ 13 h 227"/>
                  <a:gd name="T22" fmla="*/ 13 w 256"/>
                  <a:gd name="T23" fmla="*/ 10 h 227"/>
                  <a:gd name="T24" fmla="*/ 17 w 256"/>
                  <a:gd name="T25" fmla="*/ 10 h 227"/>
                  <a:gd name="T26" fmla="*/ 24 w 256"/>
                  <a:gd name="T27" fmla="*/ 10 h 227"/>
                  <a:gd name="T28" fmla="*/ 25 w 256"/>
                  <a:gd name="T29" fmla="*/ 10 h 227"/>
                  <a:gd name="T30" fmla="*/ 36 w 256"/>
                  <a:gd name="T31" fmla="*/ 10 h 227"/>
                  <a:gd name="T32" fmla="*/ 39 w 256"/>
                  <a:gd name="T33" fmla="*/ 0 h 227"/>
                  <a:gd name="T34" fmla="*/ 51 w 256"/>
                  <a:gd name="T35" fmla="*/ 0 h 227"/>
                  <a:gd name="T36" fmla="*/ 51 w 256"/>
                  <a:gd name="T37" fmla="*/ 10 h 227"/>
                  <a:gd name="T38" fmla="*/ 54 w 256"/>
                  <a:gd name="T39" fmla="*/ 10 h 227"/>
                  <a:gd name="T40" fmla="*/ 54 w 256"/>
                  <a:gd name="T41" fmla="*/ 22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27"/>
                  <a:gd name="T65" fmla="*/ 256 w 256"/>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27">
                    <a:moveTo>
                      <a:pt x="254" y="135"/>
                    </a:moveTo>
                    <a:lnTo>
                      <a:pt x="231" y="135"/>
                    </a:lnTo>
                    <a:lnTo>
                      <a:pt x="230" y="203"/>
                    </a:lnTo>
                    <a:lnTo>
                      <a:pt x="63" y="201"/>
                    </a:lnTo>
                    <a:lnTo>
                      <a:pt x="50" y="216"/>
                    </a:lnTo>
                    <a:lnTo>
                      <a:pt x="0" y="227"/>
                    </a:lnTo>
                    <a:lnTo>
                      <a:pt x="6" y="207"/>
                    </a:lnTo>
                    <a:lnTo>
                      <a:pt x="41" y="200"/>
                    </a:lnTo>
                    <a:lnTo>
                      <a:pt x="61" y="174"/>
                    </a:lnTo>
                    <a:lnTo>
                      <a:pt x="35" y="99"/>
                    </a:lnTo>
                    <a:lnTo>
                      <a:pt x="57" y="86"/>
                    </a:lnTo>
                    <a:lnTo>
                      <a:pt x="61" y="68"/>
                    </a:lnTo>
                    <a:lnTo>
                      <a:pt x="80" y="21"/>
                    </a:lnTo>
                    <a:lnTo>
                      <a:pt x="110" y="21"/>
                    </a:lnTo>
                    <a:lnTo>
                      <a:pt x="117" y="43"/>
                    </a:lnTo>
                    <a:lnTo>
                      <a:pt x="170" y="44"/>
                    </a:lnTo>
                    <a:lnTo>
                      <a:pt x="179" y="0"/>
                    </a:lnTo>
                    <a:lnTo>
                      <a:pt x="233" y="0"/>
                    </a:lnTo>
                    <a:lnTo>
                      <a:pt x="233" y="23"/>
                    </a:lnTo>
                    <a:lnTo>
                      <a:pt x="256" y="23"/>
                    </a:lnTo>
                    <a:lnTo>
                      <a:pt x="254" y="1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75">
                <a:extLst>
                  <a:ext uri="{FF2B5EF4-FFF2-40B4-BE49-F238E27FC236}">
                    <a16:creationId xmlns:a16="http://schemas.microsoft.com/office/drawing/2014/main" id="{6E1772F3-9A99-43FB-9857-79D75C59CF6F}"/>
                  </a:ext>
                </a:extLst>
              </p:cNvPr>
              <p:cNvSpPr>
                <a:spLocks noChangeArrowheads="1"/>
              </p:cNvSpPr>
              <p:nvPr/>
            </p:nvSpPr>
            <p:spPr bwMode="auto">
              <a:xfrm>
                <a:off x="2760" y="3981"/>
                <a:ext cx="34" cy="19"/>
              </a:xfrm>
              <a:custGeom>
                <a:avLst/>
                <a:gdLst>
                  <a:gd name="T0" fmla="*/ 0 w 39"/>
                  <a:gd name="T1" fmla="*/ 5 h 21"/>
                  <a:gd name="T2" fmla="*/ 3 w 39"/>
                  <a:gd name="T3" fmla="*/ 0 h 21"/>
                  <a:gd name="T4" fmla="*/ 7 w 39"/>
                  <a:gd name="T5" fmla="*/ 5 h 21"/>
                  <a:gd name="T6" fmla="*/ 6 w 39"/>
                  <a:gd name="T7" fmla="*/ 5 h 21"/>
                  <a:gd name="T8" fmla="*/ 0 w 39"/>
                  <a:gd name="T9" fmla="*/ 5 h 21"/>
                  <a:gd name="T10" fmla="*/ 0 w 39"/>
                  <a:gd name="T11" fmla="*/ 5 h 21"/>
                  <a:gd name="T12" fmla="*/ 0 60000 65536"/>
                  <a:gd name="T13" fmla="*/ 0 60000 65536"/>
                  <a:gd name="T14" fmla="*/ 0 60000 65536"/>
                  <a:gd name="T15" fmla="*/ 0 60000 65536"/>
                  <a:gd name="T16" fmla="*/ 0 60000 65536"/>
                  <a:gd name="T17" fmla="*/ 0 60000 65536"/>
                  <a:gd name="T18" fmla="*/ 0 w 39"/>
                  <a:gd name="T19" fmla="*/ 0 h 21"/>
                  <a:gd name="T20" fmla="*/ 39 w 3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9" h="21">
                    <a:moveTo>
                      <a:pt x="0" y="21"/>
                    </a:moveTo>
                    <a:lnTo>
                      <a:pt x="21" y="0"/>
                    </a:lnTo>
                    <a:lnTo>
                      <a:pt x="39" y="6"/>
                    </a:lnTo>
                    <a:lnTo>
                      <a:pt x="35"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76">
                <a:extLst>
                  <a:ext uri="{FF2B5EF4-FFF2-40B4-BE49-F238E27FC236}">
                    <a16:creationId xmlns:a16="http://schemas.microsoft.com/office/drawing/2014/main" id="{C7A75EC2-222D-4BFA-9417-C98EB171E7E4}"/>
                  </a:ext>
                </a:extLst>
              </p:cNvPr>
              <p:cNvSpPr>
                <a:spLocks noChangeArrowheads="1"/>
              </p:cNvSpPr>
              <p:nvPr/>
            </p:nvSpPr>
            <p:spPr bwMode="auto">
              <a:xfrm>
                <a:off x="2819" y="3950"/>
                <a:ext cx="37" cy="20"/>
              </a:xfrm>
              <a:custGeom>
                <a:avLst/>
                <a:gdLst>
                  <a:gd name="T0" fmla="*/ 0 w 42"/>
                  <a:gd name="T1" fmla="*/ 10 h 21"/>
                  <a:gd name="T2" fmla="*/ 5 w 42"/>
                  <a:gd name="T3" fmla="*/ 3 h 21"/>
                  <a:gd name="T4" fmla="*/ 7 w 42"/>
                  <a:gd name="T5" fmla="*/ 0 h 21"/>
                  <a:gd name="T6" fmla="*/ 8 w 42"/>
                  <a:gd name="T7" fmla="*/ 3 h 21"/>
                  <a:gd name="T8" fmla="*/ 10 w 42"/>
                  <a:gd name="T9" fmla="*/ 10 h 21"/>
                  <a:gd name="T10" fmla="*/ 9 w 42"/>
                  <a:gd name="T11" fmla="*/ 10 h 21"/>
                  <a:gd name="T12" fmla="*/ 6 w 42"/>
                  <a:gd name="T13" fmla="*/ 10 h 21"/>
                  <a:gd name="T14" fmla="*/ 5 w 42"/>
                  <a:gd name="T15" fmla="*/ 10 h 21"/>
                  <a:gd name="T16" fmla="*/ 4 w 42"/>
                  <a:gd name="T17" fmla="*/ 10 h 21"/>
                  <a:gd name="T18" fmla="*/ 0 w 42"/>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1"/>
                  <a:gd name="T32" fmla="*/ 42 w 4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1">
                    <a:moveTo>
                      <a:pt x="0" y="21"/>
                    </a:moveTo>
                    <a:lnTo>
                      <a:pt x="21" y="3"/>
                    </a:lnTo>
                    <a:lnTo>
                      <a:pt x="28" y="0"/>
                    </a:lnTo>
                    <a:lnTo>
                      <a:pt x="32" y="3"/>
                    </a:lnTo>
                    <a:lnTo>
                      <a:pt x="42" y="13"/>
                    </a:lnTo>
                    <a:lnTo>
                      <a:pt x="35" y="13"/>
                    </a:lnTo>
                    <a:lnTo>
                      <a:pt x="25" y="21"/>
                    </a:lnTo>
                    <a:lnTo>
                      <a:pt x="21" y="21"/>
                    </a:lnTo>
                    <a:lnTo>
                      <a:pt x="14"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77">
                <a:extLst>
                  <a:ext uri="{FF2B5EF4-FFF2-40B4-BE49-F238E27FC236}">
                    <a16:creationId xmlns:a16="http://schemas.microsoft.com/office/drawing/2014/main" id="{50B8F13B-C819-442F-AD2B-6E8AABE0F9A6}"/>
                  </a:ext>
                </a:extLst>
              </p:cNvPr>
              <p:cNvSpPr>
                <a:spLocks noChangeArrowheads="1"/>
              </p:cNvSpPr>
              <p:nvPr/>
            </p:nvSpPr>
            <p:spPr bwMode="auto">
              <a:xfrm>
                <a:off x="2875" y="3936"/>
                <a:ext cx="21" cy="15"/>
              </a:xfrm>
              <a:custGeom>
                <a:avLst/>
                <a:gdLst>
                  <a:gd name="T0" fmla="*/ 0 w 24"/>
                  <a:gd name="T1" fmla="*/ 15 h 15"/>
                  <a:gd name="T2" fmla="*/ 4 w 24"/>
                  <a:gd name="T3" fmla="*/ 0 h 15"/>
                  <a:gd name="T4" fmla="*/ 5 w 24"/>
                  <a:gd name="T5" fmla="*/ 0 h 15"/>
                  <a:gd name="T6" fmla="*/ 4 w 24"/>
                  <a:gd name="T7" fmla="*/ 11 h 15"/>
                  <a:gd name="T8" fmla="*/ 4 w 24"/>
                  <a:gd name="T9" fmla="*/ 11 h 15"/>
                  <a:gd name="T10" fmla="*/ 0 w 24"/>
                  <a:gd name="T11" fmla="*/ 15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0" y="15"/>
                    </a:moveTo>
                    <a:lnTo>
                      <a:pt x="14" y="0"/>
                    </a:lnTo>
                    <a:lnTo>
                      <a:pt x="24" y="0"/>
                    </a:lnTo>
                    <a:lnTo>
                      <a:pt x="21" y="11"/>
                    </a:lnTo>
                    <a:lnTo>
                      <a:pt x="10" y="11"/>
                    </a:lnTo>
                    <a:lnTo>
                      <a:pt x="0" y="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78">
                <a:extLst>
                  <a:ext uri="{FF2B5EF4-FFF2-40B4-BE49-F238E27FC236}">
                    <a16:creationId xmlns:a16="http://schemas.microsoft.com/office/drawing/2014/main" id="{73954632-3E72-4B29-B750-FD94F7E45327}"/>
                  </a:ext>
                </a:extLst>
              </p:cNvPr>
              <p:cNvSpPr>
                <a:spLocks noChangeArrowheads="1"/>
              </p:cNvSpPr>
              <p:nvPr/>
            </p:nvSpPr>
            <p:spPr bwMode="auto">
              <a:xfrm>
                <a:off x="2906" y="3927"/>
                <a:ext cx="18" cy="9"/>
              </a:xfrm>
              <a:custGeom>
                <a:avLst/>
                <a:gdLst>
                  <a:gd name="T0" fmla="*/ 0 w 21"/>
                  <a:gd name="T1" fmla="*/ 0 h 10"/>
                  <a:gd name="T2" fmla="*/ 3 w 21"/>
                  <a:gd name="T3" fmla="*/ 0 h 10"/>
                  <a:gd name="T4" fmla="*/ 3 w 21"/>
                  <a:gd name="T5" fmla="*/ 5 h 10"/>
                  <a:gd name="T6" fmla="*/ 3 w 21"/>
                  <a:gd name="T7" fmla="*/ 5 h 10"/>
                  <a:gd name="T8" fmla="*/ 0 w 21"/>
                  <a:gd name="T9" fmla="*/ 5 h 10"/>
                  <a:gd name="T10" fmla="*/ 3 w 21"/>
                  <a:gd name="T11" fmla="*/ 5 h 10"/>
                  <a:gd name="T12" fmla="*/ 3 w 21"/>
                  <a:gd name="T13" fmla="*/ 0 h 10"/>
                  <a:gd name="T14" fmla="*/ 0 w 21"/>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0" y="0"/>
                    </a:moveTo>
                    <a:lnTo>
                      <a:pt x="11" y="0"/>
                    </a:lnTo>
                    <a:lnTo>
                      <a:pt x="21" y="7"/>
                    </a:lnTo>
                    <a:lnTo>
                      <a:pt x="11" y="10"/>
                    </a:lnTo>
                    <a:lnTo>
                      <a:pt x="0" y="7"/>
                    </a:lnTo>
                    <a:lnTo>
                      <a:pt x="7" y="7"/>
                    </a:lnTo>
                    <a:lnTo>
                      <a:pt x="11" y="0"/>
                    </a:lnTo>
                    <a:lnTo>
                      <a:pt x="0"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79">
                <a:extLst>
                  <a:ext uri="{FF2B5EF4-FFF2-40B4-BE49-F238E27FC236}">
                    <a16:creationId xmlns:a16="http://schemas.microsoft.com/office/drawing/2014/main" id="{755D70AE-7148-43E1-9536-4B324B12E502}"/>
                  </a:ext>
                </a:extLst>
              </p:cNvPr>
              <p:cNvSpPr>
                <a:spLocks noChangeArrowheads="1"/>
              </p:cNvSpPr>
              <p:nvPr/>
            </p:nvSpPr>
            <p:spPr bwMode="auto">
              <a:xfrm>
                <a:off x="2930" y="3903"/>
                <a:ext cx="31" cy="20"/>
              </a:xfrm>
              <a:custGeom>
                <a:avLst/>
                <a:gdLst>
                  <a:gd name="T0" fmla="*/ 0 w 35"/>
                  <a:gd name="T1" fmla="*/ 10 h 21"/>
                  <a:gd name="T2" fmla="*/ 4 w 35"/>
                  <a:gd name="T3" fmla="*/ 7 h 21"/>
                  <a:gd name="T4" fmla="*/ 5 w 35"/>
                  <a:gd name="T5" fmla="*/ 0 h 21"/>
                  <a:gd name="T6" fmla="*/ 8 w 35"/>
                  <a:gd name="T7" fmla="*/ 10 h 21"/>
                  <a:gd name="T8" fmla="*/ 10 w 35"/>
                  <a:gd name="T9" fmla="*/ 10 h 21"/>
                  <a:gd name="T10" fmla="*/ 11 w 35"/>
                  <a:gd name="T11" fmla="*/ 10 h 21"/>
                  <a:gd name="T12" fmla="*/ 0 w 35"/>
                  <a:gd name="T13" fmla="*/ 10 h 21"/>
                  <a:gd name="T14" fmla="*/ 0 60000 65536"/>
                  <a:gd name="T15" fmla="*/ 0 60000 65536"/>
                  <a:gd name="T16" fmla="*/ 0 60000 65536"/>
                  <a:gd name="T17" fmla="*/ 0 60000 65536"/>
                  <a:gd name="T18" fmla="*/ 0 60000 65536"/>
                  <a:gd name="T19" fmla="*/ 0 60000 65536"/>
                  <a:gd name="T20" fmla="*/ 0 60000 65536"/>
                  <a:gd name="T21" fmla="*/ 0 w 35"/>
                  <a:gd name="T22" fmla="*/ 0 h 21"/>
                  <a:gd name="T23" fmla="*/ 35 w 3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1">
                    <a:moveTo>
                      <a:pt x="0" y="21"/>
                    </a:moveTo>
                    <a:lnTo>
                      <a:pt x="14" y="7"/>
                    </a:lnTo>
                    <a:lnTo>
                      <a:pt x="18" y="0"/>
                    </a:lnTo>
                    <a:lnTo>
                      <a:pt x="25" y="11"/>
                    </a:lnTo>
                    <a:lnTo>
                      <a:pt x="32" y="11"/>
                    </a:lnTo>
                    <a:lnTo>
                      <a:pt x="35" y="1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80">
                <a:extLst>
                  <a:ext uri="{FF2B5EF4-FFF2-40B4-BE49-F238E27FC236}">
                    <a16:creationId xmlns:a16="http://schemas.microsoft.com/office/drawing/2014/main" id="{FDC910AE-2F27-41E6-AC74-FD035F2E2151}"/>
                  </a:ext>
                </a:extLst>
              </p:cNvPr>
              <p:cNvSpPr>
                <a:spLocks noChangeArrowheads="1"/>
              </p:cNvSpPr>
              <p:nvPr/>
            </p:nvSpPr>
            <p:spPr bwMode="auto">
              <a:xfrm>
                <a:off x="2728" y="4001"/>
                <a:ext cx="18" cy="16"/>
              </a:xfrm>
              <a:custGeom>
                <a:avLst/>
                <a:gdLst>
                  <a:gd name="T0" fmla="*/ 3 w 21"/>
                  <a:gd name="T1" fmla="*/ 0 h 17"/>
                  <a:gd name="T2" fmla="*/ 3 w 21"/>
                  <a:gd name="T3" fmla="*/ 0 h 17"/>
                  <a:gd name="T4" fmla="*/ 3 w 21"/>
                  <a:gd name="T5" fmla="*/ 3 h 17"/>
                  <a:gd name="T6" fmla="*/ 3 w 21"/>
                  <a:gd name="T7" fmla="*/ 8 h 17"/>
                  <a:gd name="T8" fmla="*/ 3 w 21"/>
                  <a:gd name="T9" fmla="*/ 8 h 17"/>
                  <a:gd name="T10" fmla="*/ 0 w 21"/>
                  <a:gd name="T11" fmla="*/ 8 h 17"/>
                  <a:gd name="T12" fmla="*/ 3 w 21"/>
                  <a:gd name="T13" fmla="*/ 3 h 17"/>
                  <a:gd name="T14" fmla="*/ 3 w 2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0"/>
                    </a:moveTo>
                    <a:lnTo>
                      <a:pt x="21" y="0"/>
                    </a:lnTo>
                    <a:lnTo>
                      <a:pt x="18" y="3"/>
                    </a:lnTo>
                    <a:lnTo>
                      <a:pt x="14" y="17"/>
                    </a:lnTo>
                    <a:lnTo>
                      <a:pt x="7" y="17"/>
                    </a:lnTo>
                    <a:lnTo>
                      <a:pt x="0" y="14"/>
                    </a:lnTo>
                    <a:lnTo>
                      <a:pt x="4" y="3"/>
                    </a:lnTo>
                    <a:lnTo>
                      <a:pt x="18"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81">
                <a:extLst>
                  <a:ext uri="{FF2B5EF4-FFF2-40B4-BE49-F238E27FC236}">
                    <a16:creationId xmlns:a16="http://schemas.microsoft.com/office/drawing/2014/main" id="{2B5896B9-ECF3-4A51-B301-B3EA8BDB695B}"/>
                  </a:ext>
                </a:extLst>
              </p:cNvPr>
              <p:cNvSpPr>
                <a:spLocks noChangeArrowheads="1"/>
              </p:cNvSpPr>
              <p:nvPr/>
            </p:nvSpPr>
            <p:spPr bwMode="auto">
              <a:xfrm>
                <a:off x="2971" y="3872"/>
                <a:ext cx="34" cy="27"/>
              </a:xfrm>
              <a:custGeom>
                <a:avLst/>
                <a:gdLst>
                  <a:gd name="T0" fmla="*/ 7 w 39"/>
                  <a:gd name="T1" fmla="*/ 0 h 28"/>
                  <a:gd name="T2" fmla="*/ 7 w 39"/>
                  <a:gd name="T3" fmla="*/ 11 h 28"/>
                  <a:gd name="T4" fmla="*/ 5 w 39"/>
                  <a:gd name="T5" fmla="*/ 14 h 28"/>
                  <a:gd name="T6" fmla="*/ 3 w 39"/>
                  <a:gd name="T7" fmla="*/ 14 h 28"/>
                  <a:gd name="T8" fmla="*/ 3 w 39"/>
                  <a:gd name="T9" fmla="*/ 14 h 28"/>
                  <a:gd name="T10" fmla="*/ 3 w 39"/>
                  <a:gd name="T11" fmla="*/ 14 h 28"/>
                  <a:gd name="T12" fmla="*/ 0 w 39"/>
                  <a:gd name="T13" fmla="*/ 14 h 28"/>
                  <a:gd name="T14" fmla="*/ 3 w 39"/>
                  <a:gd name="T15" fmla="*/ 14 h 28"/>
                  <a:gd name="T16" fmla="*/ 4 w 39"/>
                  <a:gd name="T17" fmla="*/ 7 h 28"/>
                  <a:gd name="T18" fmla="*/ 4 w 39"/>
                  <a:gd name="T19" fmla="*/ 0 h 28"/>
                  <a:gd name="T20" fmla="*/ 7 w 3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36" y="0"/>
                    </a:moveTo>
                    <a:lnTo>
                      <a:pt x="39" y="11"/>
                    </a:lnTo>
                    <a:lnTo>
                      <a:pt x="29" y="18"/>
                    </a:lnTo>
                    <a:lnTo>
                      <a:pt x="18" y="22"/>
                    </a:lnTo>
                    <a:lnTo>
                      <a:pt x="11" y="28"/>
                    </a:lnTo>
                    <a:lnTo>
                      <a:pt x="4" y="28"/>
                    </a:lnTo>
                    <a:lnTo>
                      <a:pt x="0" y="22"/>
                    </a:lnTo>
                    <a:lnTo>
                      <a:pt x="11" y="14"/>
                    </a:lnTo>
                    <a:lnTo>
                      <a:pt x="25" y="7"/>
                    </a:lnTo>
                    <a:lnTo>
                      <a:pt x="25" y="0"/>
                    </a:lnTo>
                    <a:lnTo>
                      <a:pt x="36"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82">
                <a:extLst>
                  <a:ext uri="{FF2B5EF4-FFF2-40B4-BE49-F238E27FC236}">
                    <a16:creationId xmlns:a16="http://schemas.microsoft.com/office/drawing/2014/main" id="{9F678328-5B23-4051-B159-5CEBCCF156BD}"/>
                  </a:ext>
                </a:extLst>
              </p:cNvPr>
              <p:cNvSpPr>
                <a:spLocks noChangeArrowheads="1"/>
              </p:cNvSpPr>
              <p:nvPr/>
            </p:nvSpPr>
            <p:spPr bwMode="auto">
              <a:xfrm>
                <a:off x="3166" y="3584"/>
                <a:ext cx="11" cy="23"/>
              </a:xfrm>
              <a:custGeom>
                <a:avLst/>
                <a:gdLst>
                  <a:gd name="T0" fmla="*/ 3 w 13"/>
                  <a:gd name="T1" fmla="*/ 0 h 25"/>
                  <a:gd name="T2" fmla="*/ 3 w 13"/>
                  <a:gd name="T3" fmla="*/ 0 h 25"/>
                  <a:gd name="T4" fmla="*/ 3 w 13"/>
                  <a:gd name="T5" fmla="*/ 6 h 25"/>
                  <a:gd name="T6" fmla="*/ 3 w 13"/>
                  <a:gd name="T7" fmla="*/ 6 h 25"/>
                  <a:gd name="T8" fmla="*/ 3 w 13"/>
                  <a:gd name="T9" fmla="*/ 6 h 25"/>
                  <a:gd name="T10" fmla="*/ 3 w 13"/>
                  <a:gd name="T11" fmla="*/ 6 h 25"/>
                  <a:gd name="T12" fmla="*/ 3 w 13"/>
                  <a:gd name="T13" fmla="*/ 6 h 25"/>
                  <a:gd name="T14" fmla="*/ 0 w 13"/>
                  <a:gd name="T15" fmla="*/ 6 h 25"/>
                  <a:gd name="T16" fmla="*/ 3 w 13"/>
                  <a:gd name="T17" fmla="*/ 0 h 25"/>
                  <a:gd name="T18" fmla="*/ 3 w 1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5"/>
                  <a:gd name="T32" fmla="*/ 13 w 1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5">
                    <a:moveTo>
                      <a:pt x="7" y="0"/>
                    </a:moveTo>
                    <a:lnTo>
                      <a:pt x="11" y="0"/>
                    </a:lnTo>
                    <a:lnTo>
                      <a:pt x="11" y="9"/>
                    </a:lnTo>
                    <a:lnTo>
                      <a:pt x="13" y="16"/>
                    </a:lnTo>
                    <a:lnTo>
                      <a:pt x="7" y="25"/>
                    </a:lnTo>
                    <a:lnTo>
                      <a:pt x="2" y="21"/>
                    </a:lnTo>
                    <a:lnTo>
                      <a:pt x="4" y="16"/>
                    </a:lnTo>
                    <a:lnTo>
                      <a:pt x="0" y="11"/>
                    </a:lnTo>
                    <a:lnTo>
                      <a:pt x="2" y="0"/>
                    </a:lnTo>
                    <a:lnTo>
                      <a:pt x="7"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Line 83">
                <a:extLst>
                  <a:ext uri="{FF2B5EF4-FFF2-40B4-BE49-F238E27FC236}">
                    <a16:creationId xmlns:a16="http://schemas.microsoft.com/office/drawing/2014/main" id="{92BF4952-5B4A-4456-BF98-2DC09618B8B6}"/>
                  </a:ext>
                </a:extLst>
              </p:cNvPr>
              <p:cNvSpPr>
                <a:spLocks noChangeShapeType="1"/>
              </p:cNvSpPr>
              <p:nvPr/>
            </p:nvSpPr>
            <p:spPr bwMode="auto">
              <a:xfrm flipV="1">
                <a:off x="2993" y="2900"/>
                <a:ext cx="201" cy="8"/>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3" name="Picture 172">
              <a:extLst>
                <a:ext uri="{FF2B5EF4-FFF2-40B4-BE49-F238E27FC236}">
                  <a16:creationId xmlns:a16="http://schemas.microsoft.com/office/drawing/2014/main" id="{73D35686-C2C2-40D1-BED2-4A0160EB8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286" y="1962351"/>
              <a:ext cx="768936" cy="1839211"/>
            </a:xfrm>
            <a:prstGeom prst="rect">
              <a:avLst/>
            </a:prstGeom>
          </p:spPr>
        </p:pic>
      </p:grpSp>
    </p:spTree>
    <p:extLst>
      <p:ext uri="{BB962C8B-B14F-4D97-AF65-F5344CB8AC3E}">
        <p14:creationId xmlns:p14="http://schemas.microsoft.com/office/powerpoint/2010/main" val="2622202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a:ea typeface="SimSun"/>
                <a:cs typeface="Arial"/>
              </a:rPr>
              <a:t>Rates of Diagnosis of HIV </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a:ea typeface="SimSun"/>
                <a:cs typeface="Arial"/>
              </a:rPr>
              <a:t>by County of Residence, 2022, Florida</a:t>
            </a:r>
          </a:p>
        </p:txBody>
      </p:sp>
      <p:sp>
        <p:nvSpPr>
          <p:cNvPr id="4" name="Text Box 1">
            <a:extLst>
              <a:ext uri="{FF2B5EF4-FFF2-40B4-BE49-F238E27FC236}">
                <a16:creationId xmlns:a16="http://schemas.microsoft.com/office/drawing/2014/main" id="{1C474AB9-8C23-4DDE-B630-D707F26B9300}"/>
              </a:ext>
            </a:extLst>
          </p:cNvPr>
          <p:cNvSpPr txBox="1">
            <a:spLocks noChangeArrowheads="1"/>
          </p:cNvSpPr>
          <p:nvPr/>
        </p:nvSpPr>
        <p:spPr bwMode="auto">
          <a:xfrm>
            <a:off x="2096655" y="2346378"/>
            <a:ext cx="3368528"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sz="2400">
                <a:solidFill>
                  <a:srgbClr val="000000"/>
                </a:solidFill>
                <a:ea typeface="SimSun" pitchFamily="2" charset="-122"/>
              </a:rPr>
              <a:t>HIV Diagnosis Rate </a:t>
            </a:r>
          </a:p>
          <a:p>
            <a:pPr algn="ctr"/>
            <a:r>
              <a:rPr lang="en-US" altLang="en-US" sz="2400">
                <a:solidFill>
                  <a:srgbClr val="000000"/>
                </a:solidFill>
                <a:ea typeface="SimSun" pitchFamily="2" charset="-122"/>
              </a:rPr>
              <a:t>per 100,000 Population</a:t>
            </a:r>
          </a:p>
          <a:p>
            <a:pPr algn="ctr"/>
            <a:r>
              <a:rPr lang="en-US" altLang="en-US" sz="2400">
                <a:solidFill>
                  <a:srgbClr val="000000"/>
                </a:solidFill>
                <a:ea typeface="SimSun" pitchFamily="2" charset="-122"/>
              </a:rPr>
              <a:t>State Rate=20.6</a:t>
            </a:r>
          </a:p>
        </p:txBody>
      </p:sp>
      <p:pic>
        <p:nvPicPr>
          <p:cNvPr id="1026" name="Picture 2">
            <a:extLst>
              <a:ext uri="{FF2B5EF4-FFF2-40B4-BE49-F238E27FC236}">
                <a16:creationId xmlns:a16="http://schemas.microsoft.com/office/drawing/2014/main" id="{2768D86E-2A94-5C97-A4F7-E554E87FE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436" y="1317999"/>
            <a:ext cx="6501621" cy="487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EFCCB3EC-BBEE-5610-9903-95CE0F3FA5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80" t="56644" r="57032" b="8286"/>
          <a:stretch/>
        </p:blipFill>
        <p:spPr bwMode="auto">
          <a:xfrm>
            <a:off x="2096655" y="3548888"/>
            <a:ext cx="2041236" cy="20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43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a:ea typeface="SimSun"/>
                <a:cs typeface="Arial"/>
              </a:rPr>
              <a:t>Rates of Diagnosis of AIDS </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a:ea typeface="SimSun"/>
                <a:cs typeface="Arial"/>
              </a:rPr>
              <a:t>by County of Residence, 2022, Florida</a:t>
            </a:r>
          </a:p>
        </p:txBody>
      </p:sp>
      <p:sp>
        <p:nvSpPr>
          <p:cNvPr id="4" name="Text Box 1">
            <a:extLst>
              <a:ext uri="{FF2B5EF4-FFF2-40B4-BE49-F238E27FC236}">
                <a16:creationId xmlns:a16="http://schemas.microsoft.com/office/drawing/2014/main" id="{1C474AB9-8C23-4DDE-B630-D707F26B9300}"/>
              </a:ext>
            </a:extLst>
          </p:cNvPr>
          <p:cNvSpPr txBox="1">
            <a:spLocks noChangeArrowheads="1"/>
          </p:cNvSpPr>
          <p:nvPr/>
        </p:nvSpPr>
        <p:spPr bwMode="auto">
          <a:xfrm>
            <a:off x="2096655" y="2346378"/>
            <a:ext cx="3368528"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sz="2400">
                <a:solidFill>
                  <a:srgbClr val="000000"/>
                </a:solidFill>
                <a:ea typeface="SimSun" pitchFamily="2" charset="-122"/>
              </a:rPr>
              <a:t>AIDS Diagnosis Rate </a:t>
            </a:r>
          </a:p>
          <a:p>
            <a:pPr algn="ctr"/>
            <a:r>
              <a:rPr lang="en-US" altLang="en-US" sz="2400">
                <a:solidFill>
                  <a:srgbClr val="000000"/>
                </a:solidFill>
                <a:ea typeface="SimSun" pitchFamily="2" charset="-122"/>
              </a:rPr>
              <a:t>per 100,000 Population</a:t>
            </a:r>
          </a:p>
          <a:p>
            <a:pPr algn="ctr"/>
            <a:r>
              <a:rPr lang="en-US" altLang="en-US" sz="2400">
                <a:solidFill>
                  <a:srgbClr val="000000"/>
                </a:solidFill>
                <a:ea typeface="SimSun" pitchFamily="2" charset="-122"/>
              </a:rPr>
              <a:t>State Rate=8.9</a:t>
            </a:r>
          </a:p>
        </p:txBody>
      </p:sp>
      <p:pic>
        <p:nvPicPr>
          <p:cNvPr id="2050" name="Picture 2">
            <a:extLst>
              <a:ext uri="{FF2B5EF4-FFF2-40B4-BE49-F238E27FC236}">
                <a16:creationId xmlns:a16="http://schemas.microsoft.com/office/drawing/2014/main" id="{B110A6AD-32CD-51E4-5BA4-3B6D17756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275" y="1338269"/>
            <a:ext cx="6488690" cy="486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3F843BBF-8C68-1C98-F021-3F06B1DAED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55" t="56482" r="60669" b="8081"/>
          <a:stretch/>
        </p:blipFill>
        <p:spPr bwMode="auto">
          <a:xfrm>
            <a:off x="2096655" y="3544388"/>
            <a:ext cx="1644074" cy="202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288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970A089-4AAB-4882-9BCA-66FBE47F4D69}"/>
              </a:ext>
            </a:extLst>
          </p:cNvPr>
          <p:cNvSpPr>
            <a:spLocks noGrp="1"/>
          </p:cNvSpPr>
          <p:nvPr>
            <p:ph type="body" sz="quarter" idx="12"/>
          </p:nvPr>
        </p:nvSpPr>
        <p:spPr>
          <a:xfrm>
            <a:off x="8349097" y="2075688"/>
            <a:ext cx="4233672" cy="1353312"/>
          </a:xfrm>
        </p:spPr>
        <p:txBody>
          <a:bodyPr>
            <a:normAutofit lnSpcReduction="10000"/>
          </a:bodyPr>
          <a:lstStyle/>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b="0" i="0" u="none" strike="noStrike" kern="1200" cap="none" spc="0" normalizeH="0" baseline="0" noProof="0">
                <a:ln>
                  <a:noFill/>
                </a:ln>
                <a:solidFill>
                  <a:prstClr val="black"/>
                </a:solidFill>
                <a:effectLst/>
                <a:uLnTx/>
                <a:uFillTx/>
                <a:latin typeface="Arial" pitchFamily="34" charset="0"/>
                <a:ea typeface="SimSun" pitchFamily="2" charset="-122"/>
                <a:cs typeface="+mn-cs"/>
              </a:rPr>
              <a:t>Florida Adult</a:t>
            </a:r>
          </a:p>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b="0" i="0" u="none" strike="noStrike" kern="1200" cap="none" spc="0" normalizeH="0" baseline="0" noProof="0">
                <a:ln>
                  <a:noFill/>
                </a:ln>
                <a:solidFill>
                  <a:prstClr val="black"/>
                </a:solidFill>
                <a:effectLst/>
                <a:uLnTx/>
                <a:uFillTx/>
                <a:latin typeface="Arial" pitchFamily="34" charset="0"/>
                <a:ea typeface="SimSun" pitchFamily="2" charset="-122"/>
                <a:cs typeface="+mn-cs"/>
              </a:rPr>
              <a:t>Population Estimate </a:t>
            </a:r>
          </a:p>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b="0" i="0" u="none" strike="noStrike" kern="1200" cap="none" spc="0" normalizeH="0" baseline="0" noProof="0">
                <a:ln>
                  <a:noFill/>
                </a:ln>
                <a:solidFill>
                  <a:prstClr val="black"/>
                </a:solidFill>
                <a:effectLst/>
                <a:uLnTx/>
                <a:uFillTx/>
                <a:latin typeface="Arial" pitchFamily="34" charset="0"/>
                <a:ea typeface="SimSun" pitchFamily="2" charset="-122"/>
                <a:cs typeface="+mn-cs"/>
              </a:rPr>
              <a:t>N=</a:t>
            </a:r>
            <a:r>
              <a:rPr lang="en-US" altLang="en-US">
                <a:solidFill>
                  <a:prstClr val="black"/>
                </a:solidFill>
                <a:ea typeface="SimSun" pitchFamily="2" charset="-122"/>
                <a:cs typeface="+mn-cs"/>
              </a:rPr>
              <a:t>19,216,768</a:t>
            </a:r>
            <a:endParaRPr kumimoji="0" lang="en-US" altLang="en-US" b="0" i="0" u="none" strike="noStrike" kern="1200" cap="none" spc="0" normalizeH="0" baseline="0" noProof="0">
              <a:ln>
                <a:noFill/>
              </a:ln>
              <a:solidFill>
                <a:prstClr val="black"/>
              </a:solidFill>
              <a:effectLst/>
              <a:uLnTx/>
              <a:uFillTx/>
              <a:latin typeface="Arial" pitchFamily="34" charset="0"/>
              <a:ea typeface="SimSun" pitchFamily="2" charset="-122"/>
              <a:cs typeface="+mn-cs"/>
            </a:endParaRPr>
          </a:p>
          <a:p>
            <a:endParaRPr lang="en-US"/>
          </a:p>
        </p:txBody>
      </p:sp>
      <p:sp>
        <p:nvSpPr>
          <p:cNvPr id="14" name="Text Placeholder 13">
            <a:extLst>
              <a:ext uri="{FF2B5EF4-FFF2-40B4-BE49-F238E27FC236}">
                <a16:creationId xmlns:a16="http://schemas.microsoft.com/office/drawing/2014/main" id="{3C1721AD-3B19-4042-B5EB-FB11CF4D2EAF}"/>
              </a:ext>
            </a:extLst>
          </p:cNvPr>
          <p:cNvSpPr>
            <a:spLocks noGrp="1"/>
          </p:cNvSpPr>
          <p:nvPr>
            <p:ph type="body" sz="quarter" idx="13"/>
          </p:nvPr>
        </p:nvSpPr>
        <p:spPr>
          <a:xfrm>
            <a:off x="9761014" y="3429000"/>
            <a:ext cx="1409839" cy="1015341"/>
          </a:xfrm>
        </p:spPr>
        <p:txBody>
          <a:bodyPr>
            <a:normAutofit fontScale="85000" lnSpcReduction="10000"/>
          </a:bodyPr>
          <a:lstStyle/>
          <a:p>
            <a:r>
              <a:rPr lang="en-US" sz="2800">
                <a:latin typeface="Arial" panose="020B0604020202020204" pitchFamily="34" charset="0"/>
                <a:cs typeface="Arial" panose="020B0604020202020204" pitchFamily="34" charset="0"/>
              </a:rPr>
              <a:t>HIV</a:t>
            </a:r>
          </a:p>
          <a:p>
            <a:r>
              <a:rPr lang="en-US" sz="2800">
                <a:latin typeface="Arial" panose="020B0604020202020204" pitchFamily="34" charset="0"/>
                <a:cs typeface="Arial" panose="020B0604020202020204" pitchFamily="34" charset="0"/>
              </a:rPr>
              <a:t>N=</a:t>
            </a:r>
            <a:r>
              <a:rPr lang="en-US"/>
              <a:t>4,594</a:t>
            </a:r>
          </a:p>
        </p:txBody>
      </p:sp>
      <p:sp>
        <p:nvSpPr>
          <p:cNvPr id="15" name="Text Placeholder 14">
            <a:extLst>
              <a:ext uri="{FF2B5EF4-FFF2-40B4-BE49-F238E27FC236}">
                <a16:creationId xmlns:a16="http://schemas.microsoft.com/office/drawing/2014/main" id="{A324C8DB-9295-4A8F-A850-4D8B5996424A}"/>
              </a:ext>
            </a:extLst>
          </p:cNvPr>
          <p:cNvSpPr>
            <a:spLocks noGrp="1"/>
          </p:cNvSpPr>
          <p:nvPr>
            <p:ph type="body" sz="quarter" idx="14"/>
          </p:nvPr>
        </p:nvSpPr>
        <p:spPr>
          <a:xfrm>
            <a:off x="9761014" y="4252613"/>
            <a:ext cx="1410006" cy="1015341"/>
          </a:xfrm>
        </p:spPr>
        <p:txBody>
          <a:bodyPr>
            <a:normAutofit fontScale="85000" lnSpcReduction="10000"/>
          </a:bodyPr>
          <a:lstStyle/>
          <a:p>
            <a:r>
              <a:rPr lang="en-US" sz="2800">
                <a:latin typeface="Arial" panose="020B0604020202020204" pitchFamily="34" charset="0"/>
                <a:cs typeface="Arial" panose="020B0604020202020204" pitchFamily="34" charset="0"/>
              </a:rPr>
              <a:t>AIDS</a:t>
            </a:r>
          </a:p>
          <a:p>
            <a:r>
              <a:rPr lang="en-US" sz="2800">
                <a:latin typeface="Arial" panose="020B0604020202020204" pitchFamily="34" charset="0"/>
                <a:cs typeface="Arial" panose="020B0604020202020204" pitchFamily="34" charset="0"/>
              </a:rPr>
              <a:t>N=1,981</a:t>
            </a:r>
          </a:p>
        </p:txBody>
      </p:sp>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lvl="0" algn="ctr" defTabSz="457200">
              <a:lnSpc>
                <a:spcPct val="100000"/>
              </a:lnSpc>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sz="2800" b="1">
                <a:latin typeface="Arial" panose="020B0604020202020204" pitchFamily="34" charset="0"/>
                <a:cs typeface="Arial" panose="020B0604020202020204" pitchFamily="34" charset="0"/>
              </a:rPr>
              <a:t>Adult HIV and AIDS Diagnoses and Population</a:t>
            </a:r>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By Race/Ethnicity, 2022, Florida</a:t>
            </a:r>
          </a:p>
        </p:txBody>
      </p:sp>
      <p:graphicFrame>
        <p:nvGraphicFramePr>
          <p:cNvPr id="16" name="Content Placeholder 15">
            <a:extLst>
              <a:ext uri="{FF2B5EF4-FFF2-40B4-BE49-F238E27FC236}">
                <a16:creationId xmlns:a16="http://schemas.microsoft.com/office/drawing/2014/main" id="{3DC9DF6C-4901-4970-B5F2-031B4AF2E058}"/>
              </a:ext>
            </a:extLst>
          </p:cNvPr>
          <p:cNvGraphicFramePr>
            <a:graphicFrameLocks noGrp="1"/>
          </p:cNvGraphicFramePr>
          <p:nvPr>
            <p:ph idx="1"/>
            <p:extLst>
              <p:ext uri="{D42A27DB-BD31-4B8C-83A1-F6EECF244321}">
                <p14:modId xmlns:p14="http://schemas.microsoft.com/office/powerpoint/2010/main" val="928122210"/>
              </p:ext>
            </p:extLst>
          </p:nvPr>
        </p:nvGraphicFramePr>
        <p:xfrm>
          <a:off x="131939" y="1316915"/>
          <a:ext cx="8886548" cy="48386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6147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panose="020B0604020202020204" pitchFamily="34" charset="0"/>
                <a:ea typeface="SimSun" pitchFamily="2" charset="-122"/>
                <a:cs typeface="Arial" panose="020B0604020202020204" pitchFamily="34" charset="0"/>
              </a:rPr>
              <a:t>Adult HIV Diagnosis Rates by Sex</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panose="020B0604020202020204" pitchFamily="34" charset="0"/>
                <a:ea typeface="SimSun" pitchFamily="2" charset="-122"/>
                <a:cs typeface="Arial" panose="020B0604020202020204" pitchFamily="34" charset="0"/>
              </a:rPr>
              <a:t>and Race/Ethnicity, 2022, Florida</a:t>
            </a:r>
          </a:p>
        </p:txBody>
      </p:sp>
      <p:sp>
        <p:nvSpPr>
          <p:cNvPr id="17" name="Text Box 5">
            <a:extLst>
              <a:ext uri="{FF2B5EF4-FFF2-40B4-BE49-F238E27FC236}">
                <a16:creationId xmlns:a16="http://schemas.microsoft.com/office/drawing/2014/main" id="{AD15D118-BD1B-4E25-89CF-C7F441EDA236}"/>
              </a:ext>
            </a:extLst>
          </p:cNvPr>
          <p:cNvSpPr txBox="1">
            <a:spLocks noChangeArrowheads="1"/>
          </p:cNvSpPr>
          <p:nvPr/>
        </p:nvSpPr>
        <p:spPr bwMode="auto">
          <a:xfrm>
            <a:off x="7203287" y="1904415"/>
            <a:ext cx="5434248" cy="3049169"/>
          </a:xfrm>
          <a:prstGeom prst="rect">
            <a:avLst/>
          </a:prstGeom>
          <a:noFill/>
          <a:ln w="9360">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eaLnBrk="1" hangingPunct="1"/>
            <a:r>
              <a:rPr lang="en-US" altLang="en-US" sz="2400">
                <a:ea typeface="SimSun" pitchFamily="2" charset="-122"/>
              </a:rPr>
              <a:t>Rate Ratios</a:t>
            </a:r>
          </a:p>
          <a:p>
            <a:pPr eaLnBrk="1" hangingPunct="1"/>
            <a:r>
              <a:rPr lang="en-US" altLang="en-US" sz="2400">
                <a:ea typeface="SimSun" pitchFamily="2" charset="-122"/>
              </a:rPr>
              <a:t>Males</a:t>
            </a:r>
          </a:p>
          <a:p>
            <a:pPr eaLnBrk="1" hangingPunct="1"/>
            <a:r>
              <a:rPr lang="en-US" altLang="en-US" sz="2400">
                <a:ea typeface="SimSun" pitchFamily="2" charset="-122"/>
              </a:rPr>
              <a:t>   Black to White: 5.9 to 1</a:t>
            </a:r>
          </a:p>
          <a:p>
            <a:pPr eaLnBrk="1" hangingPunct="1"/>
            <a:r>
              <a:rPr lang="en-US" altLang="en-US" sz="2400">
                <a:ea typeface="SimSun" pitchFamily="2" charset="-122"/>
              </a:rPr>
              <a:t>   Hispanic/Latino to White: 3.7 to 1</a:t>
            </a:r>
          </a:p>
          <a:p>
            <a:pPr eaLnBrk="1" hangingPunct="1"/>
            <a:endParaRPr lang="en-US" altLang="en-US" sz="2400">
              <a:ea typeface="SimSun" pitchFamily="2" charset="-122"/>
            </a:endParaRPr>
          </a:p>
          <a:p>
            <a:pPr eaLnBrk="1" hangingPunct="1"/>
            <a:r>
              <a:rPr lang="en-US" altLang="en-US" sz="2400">
                <a:ea typeface="SimSun" pitchFamily="2" charset="-122"/>
              </a:rPr>
              <a:t>Females</a:t>
            </a:r>
          </a:p>
          <a:p>
            <a:pPr eaLnBrk="1" hangingPunct="1"/>
            <a:r>
              <a:rPr lang="en-US" altLang="en-US" sz="2400">
                <a:ea typeface="SimSun" pitchFamily="2" charset="-122"/>
              </a:rPr>
              <a:t>   Black to White: 11.2 to 1</a:t>
            </a:r>
          </a:p>
          <a:p>
            <a:pPr eaLnBrk="1" hangingPunct="1"/>
            <a:r>
              <a:rPr lang="en-US" altLang="en-US" sz="2400">
                <a:ea typeface="SimSun" pitchFamily="2" charset="-122"/>
              </a:rPr>
              <a:t>   Hispanic/Latina to White: 2.3 to 1</a:t>
            </a:r>
          </a:p>
        </p:txBody>
      </p:sp>
      <p:graphicFrame>
        <p:nvGraphicFramePr>
          <p:cNvPr id="20" name="Chart 19">
            <a:extLst>
              <a:ext uri="{FF2B5EF4-FFF2-40B4-BE49-F238E27FC236}">
                <a16:creationId xmlns:a16="http://schemas.microsoft.com/office/drawing/2014/main" id="{93F98F1F-56E2-4F04-B556-E90255FC412E}"/>
              </a:ext>
            </a:extLst>
          </p:cNvPr>
          <p:cNvGraphicFramePr/>
          <p:nvPr>
            <p:extLst>
              <p:ext uri="{D42A27DB-BD31-4B8C-83A1-F6EECF244321}">
                <p14:modId xmlns:p14="http://schemas.microsoft.com/office/powerpoint/2010/main" val="3376369096"/>
              </p:ext>
            </p:extLst>
          </p:nvPr>
        </p:nvGraphicFramePr>
        <p:xfrm>
          <a:off x="130556" y="1320850"/>
          <a:ext cx="7987008" cy="51514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2977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panose="020B0604020202020204" pitchFamily="34" charset="0"/>
                <a:ea typeface="SimSun" pitchFamily="2" charset="-122"/>
                <a:cs typeface="Arial" panose="020B0604020202020204" pitchFamily="34" charset="0"/>
              </a:rPr>
              <a:t>Adult AIDS Diagnosis Rates by Sex</a:t>
            </a:r>
            <a:br>
              <a:rPr lang="en-US" altLang="en-US" sz="2800" b="1">
                <a:latin typeface="Arial" panose="020B0604020202020204" pitchFamily="34" charset="0"/>
                <a:ea typeface="SimSun" pitchFamily="2" charset="-122"/>
                <a:cs typeface="Arial" panose="020B0604020202020204" pitchFamily="34" charset="0"/>
              </a:rPr>
            </a:br>
            <a:r>
              <a:rPr lang="en-US" altLang="en-US" sz="2800" b="1">
                <a:ea typeface="SimSun" pitchFamily="2" charset="-122"/>
              </a:rPr>
              <a:t>a</a:t>
            </a:r>
            <a:r>
              <a:rPr lang="en-US" altLang="en-US" sz="2800" b="1">
                <a:latin typeface="Arial" panose="020B0604020202020204" pitchFamily="34" charset="0"/>
                <a:ea typeface="SimSun" pitchFamily="2" charset="-122"/>
                <a:cs typeface="Arial" panose="020B0604020202020204" pitchFamily="34" charset="0"/>
              </a:rPr>
              <a:t>nd Race/Ethnicity, 2022, Florida</a:t>
            </a:r>
          </a:p>
        </p:txBody>
      </p:sp>
      <p:graphicFrame>
        <p:nvGraphicFramePr>
          <p:cNvPr id="14" name="Content Placeholder 13">
            <a:extLst>
              <a:ext uri="{FF2B5EF4-FFF2-40B4-BE49-F238E27FC236}">
                <a16:creationId xmlns:a16="http://schemas.microsoft.com/office/drawing/2014/main" id="{87344A38-A465-4539-AFF3-67EB1287270E}"/>
              </a:ext>
            </a:extLst>
          </p:cNvPr>
          <p:cNvGraphicFramePr>
            <a:graphicFrameLocks noGrp="1"/>
          </p:cNvGraphicFramePr>
          <p:nvPr>
            <p:ph idx="1"/>
            <p:extLst>
              <p:ext uri="{D42A27DB-BD31-4B8C-83A1-F6EECF244321}">
                <p14:modId xmlns:p14="http://schemas.microsoft.com/office/powerpoint/2010/main" val="1792176008"/>
              </p:ext>
            </p:extLst>
          </p:nvPr>
        </p:nvGraphicFramePr>
        <p:xfrm>
          <a:off x="-183862" y="1535023"/>
          <a:ext cx="8675385" cy="455817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5">
            <a:extLst>
              <a:ext uri="{FF2B5EF4-FFF2-40B4-BE49-F238E27FC236}">
                <a16:creationId xmlns:a16="http://schemas.microsoft.com/office/drawing/2014/main" id="{F916F032-1B46-4E7D-9569-D1F2CB407A1F}"/>
              </a:ext>
            </a:extLst>
          </p:cNvPr>
          <p:cNvSpPr txBox="1">
            <a:spLocks noChangeArrowheads="1"/>
          </p:cNvSpPr>
          <p:nvPr/>
        </p:nvSpPr>
        <p:spPr bwMode="auto">
          <a:xfrm>
            <a:off x="7187912" y="1535023"/>
            <a:ext cx="5114925" cy="3418501"/>
          </a:xfrm>
          <a:prstGeom prst="rect">
            <a:avLst/>
          </a:prstGeom>
          <a:noFill/>
          <a:ln w="9360">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eaLnBrk="1" hangingPunct="1"/>
            <a:r>
              <a:rPr lang="en-US" altLang="en-US" sz="2400">
                <a:ea typeface="SimSun" pitchFamily="2" charset="-122"/>
              </a:rPr>
              <a:t>Rate Ratios</a:t>
            </a:r>
          </a:p>
          <a:p>
            <a:pPr eaLnBrk="1" hangingPunct="1"/>
            <a:r>
              <a:rPr lang="en-US" altLang="en-US" sz="2400">
                <a:ea typeface="SimSun" pitchFamily="2" charset="-122"/>
              </a:rPr>
              <a:t>Males</a:t>
            </a:r>
          </a:p>
          <a:p>
            <a:pPr eaLnBrk="1" hangingPunct="1"/>
            <a:r>
              <a:rPr lang="en-US" altLang="en-US" sz="2400">
                <a:ea typeface="SimSun" pitchFamily="2" charset="-122"/>
              </a:rPr>
              <a:t>   Black to White: 6.6 to 1</a:t>
            </a:r>
          </a:p>
          <a:p>
            <a:pPr eaLnBrk="1" hangingPunct="1"/>
            <a:r>
              <a:rPr lang="en-US" altLang="en-US" sz="2400">
                <a:ea typeface="SimSun" pitchFamily="2" charset="-122"/>
              </a:rPr>
              <a:t>   Hispanic/Latino to White: 2.8 to 1</a:t>
            </a:r>
          </a:p>
          <a:p>
            <a:pPr eaLnBrk="1" hangingPunct="1"/>
            <a:endParaRPr lang="en-US" altLang="en-US" sz="2400">
              <a:ea typeface="SimSun" pitchFamily="2" charset="-122"/>
            </a:endParaRPr>
          </a:p>
          <a:p>
            <a:pPr eaLnBrk="1" hangingPunct="1"/>
            <a:r>
              <a:rPr lang="en-US" altLang="en-US" sz="2400">
                <a:ea typeface="SimSun" pitchFamily="2" charset="-122"/>
              </a:rPr>
              <a:t>Females</a:t>
            </a:r>
          </a:p>
          <a:p>
            <a:pPr eaLnBrk="1" hangingPunct="1"/>
            <a:r>
              <a:rPr lang="en-US" altLang="en-US" sz="2400">
                <a:ea typeface="SimSun" pitchFamily="2" charset="-122"/>
              </a:rPr>
              <a:t>   Black to White: 12.3 to 1</a:t>
            </a:r>
          </a:p>
          <a:p>
            <a:pPr eaLnBrk="1" hangingPunct="1"/>
            <a:r>
              <a:rPr lang="en-US" altLang="en-US" sz="2400">
                <a:ea typeface="SimSun" pitchFamily="2" charset="-122"/>
              </a:rPr>
              <a:t>   Hispanic/Latina to White: 2.0 to 1</a:t>
            </a:r>
          </a:p>
          <a:p>
            <a:pPr algn="ctr" eaLnBrk="1" hangingPunct="1"/>
            <a:endParaRPr lang="en-US" altLang="en-US" sz="2400">
              <a:ea typeface="SimSun" pitchFamily="2" charset="-122"/>
            </a:endParaRPr>
          </a:p>
        </p:txBody>
      </p:sp>
    </p:spTree>
    <p:extLst>
      <p:ext uri="{BB962C8B-B14F-4D97-AF65-F5344CB8AC3E}">
        <p14:creationId xmlns:p14="http://schemas.microsoft.com/office/powerpoint/2010/main" val="3315112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Autofit/>
          </a:bodyPr>
          <a:lstStyle/>
          <a:p>
            <a:pPr marL="341313" indent="-341313">
              <a:lnSpc>
                <a:spcPct val="10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dirty="0">
                <a:solidFill>
                  <a:prstClr val="black"/>
                </a:solidFill>
                <a:latin typeface="Arial" charset="0"/>
                <a:ea typeface="SimSun" pitchFamily="2" charset="-122"/>
              </a:rPr>
              <a:t>Data for 2020 and 2021 should be interpreted with caution due to the impact of a public health emergency on HIV testing, care-related services, and case surveillance activities in state and local jurisdictions. </a:t>
            </a:r>
          </a:p>
          <a:p>
            <a:pPr marL="341313" lvl="0" indent="-341313">
              <a:lnSpc>
                <a:spcPct val="10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dirty="0">
              <a:solidFill>
                <a:prstClr val="black"/>
              </a:solidFill>
              <a:latin typeface="Arial" charset="0"/>
              <a:ea typeface="SimSun" pitchFamily="2" charset="-122"/>
            </a:endParaRPr>
          </a:p>
          <a:p>
            <a:pPr marL="341313" lvl="0" indent="-341313">
              <a:lnSpc>
                <a:spcPct val="10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dirty="0">
                <a:solidFill>
                  <a:prstClr val="black"/>
                </a:solidFill>
                <a:latin typeface="Arial" charset="0"/>
                <a:ea typeface="SimSun" pitchFamily="2" charset="-122"/>
              </a:rPr>
              <a:t>Unless otherwise noted, all data in this presentation are as of 6/30/2023.</a:t>
            </a:r>
            <a:br>
              <a:rPr lang="en-US" altLang="en-US" sz="3200" dirty="0">
                <a:solidFill>
                  <a:prstClr val="black"/>
                </a:solidFill>
                <a:latin typeface="Arial" charset="0"/>
                <a:ea typeface="SimSun" pitchFamily="2" charset="-122"/>
              </a:rPr>
            </a:br>
            <a:endParaRPr lang="en-US" altLang="en-US" sz="3200" dirty="0">
              <a:solidFill>
                <a:prstClr val="black"/>
              </a:solidFill>
              <a:latin typeface="Arial" charset="0"/>
              <a:ea typeface="SimSun" pitchFamily="2" charset="-122"/>
            </a:endParaRPr>
          </a:p>
          <a:p>
            <a:pPr marL="0" lvl="0" indent="0">
              <a:lnSpc>
                <a:spcPct val="10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br>
              <a:rPr lang="en-US" altLang="en-US" dirty="0">
                <a:solidFill>
                  <a:prstClr val="black"/>
                </a:solidFill>
                <a:latin typeface="Arial" charset="0"/>
                <a:ea typeface="SimSun" pitchFamily="2" charset="-122"/>
              </a:rPr>
            </a:br>
            <a:endParaRPr lang="en-US" altLang="en-US" dirty="0">
              <a:solidFill>
                <a:prstClr val="black"/>
              </a:solidFill>
              <a:latin typeface="Arial" charset="0"/>
              <a:ea typeface="SimSun" pitchFamily="2" charset="-122"/>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Technical Notes</a:t>
            </a:r>
            <a:endParaRPr lang="en-US" sz="4000" b="1"/>
          </a:p>
        </p:txBody>
      </p:sp>
    </p:spTree>
    <p:extLst>
      <p:ext uri="{BB962C8B-B14F-4D97-AF65-F5344CB8AC3E}">
        <p14:creationId xmlns:p14="http://schemas.microsoft.com/office/powerpoint/2010/main" val="4099561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7848ED3-2733-4B04-96B7-31F464F44104}"/>
              </a:ext>
            </a:extLst>
          </p:cNvPr>
          <p:cNvGraphicFramePr>
            <a:graphicFrameLocks noGrp="1"/>
          </p:cNvGraphicFramePr>
          <p:nvPr>
            <p:ph idx="1"/>
            <p:extLst>
              <p:ext uri="{D42A27DB-BD31-4B8C-83A1-F6EECF244321}">
                <p14:modId xmlns:p14="http://schemas.microsoft.com/office/powerpoint/2010/main" val="1229549208"/>
              </p:ext>
            </p:extLst>
          </p:nvPr>
        </p:nvGraphicFramePr>
        <p:xfrm>
          <a:off x="866633" y="1159886"/>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lvl="0" algn="ctr" defTabSz="457200">
              <a:lnSpc>
                <a:spcPct val="10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sz="2800" b="1">
                <a:latin typeface="Arial" charset="0"/>
                <a:ea typeface="SimSun" pitchFamily="2" charset="-122"/>
              </a:rPr>
              <a:t>Adult HIV Diagnoses</a:t>
            </a:r>
            <a:br>
              <a:rPr lang="en-US" altLang="en-US" sz="2800" b="1">
                <a:latin typeface="Arial" charset="0"/>
                <a:ea typeface="SimSun" pitchFamily="2" charset="-122"/>
              </a:rPr>
            </a:br>
            <a:r>
              <a:rPr lang="en-US" altLang="en-US" sz="2800" b="1">
                <a:latin typeface="Arial" charset="0"/>
                <a:ea typeface="SimSun" pitchFamily="2" charset="-122"/>
              </a:rPr>
              <a:t>by Sex and Age at Diagnosis, 2022, Florida</a:t>
            </a:r>
          </a:p>
        </p:txBody>
      </p:sp>
    </p:spTree>
    <p:extLst>
      <p:ext uri="{BB962C8B-B14F-4D97-AF65-F5344CB8AC3E}">
        <p14:creationId xmlns:p14="http://schemas.microsoft.com/office/powerpoint/2010/main" val="2176584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4B40FC7-ACD0-4E81-980B-F51181055172}"/>
              </a:ext>
            </a:extLst>
          </p:cNvPr>
          <p:cNvGraphicFramePr>
            <a:graphicFrameLocks noGrp="1"/>
          </p:cNvGraphicFramePr>
          <p:nvPr>
            <p:ph idx="1"/>
            <p:extLst>
              <p:ext uri="{D42A27DB-BD31-4B8C-83A1-F6EECF244321}">
                <p14:modId xmlns:p14="http://schemas.microsoft.com/office/powerpoint/2010/main" val="2432409015"/>
              </p:ext>
            </p:extLst>
          </p:nvPr>
        </p:nvGraphicFramePr>
        <p:xfrm>
          <a:off x="838200" y="1206212"/>
          <a:ext cx="10515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charset="0"/>
                <a:ea typeface="SimSun" pitchFamily="2" charset="-122"/>
              </a:rPr>
              <a:t>Adult Male HIV Diagnoses by Race/Ethnicity</a:t>
            </a:r>
            <a:br>
              <a:rPr lang="en-US" altLang="en-US" sz="2800" b="1">
                <a:latin typeface="Arial" charset="0"/>
                <a:ea typeface="SimSun" pitchFamily="2" charset="-122"/>
              </a:rPr>
            </a:br>
            <a:r>
              <a:rPr lang="en-US" altLang="en-US" sz="2800" b="1">
                <a:latin typeface="Arial" charset="0"/>
                <a:ea typeface="SimSun" pitchFamily="2" charset="-122"/>
              </a:rPr>
              <a:t>and Mode of Exposure, 2022, Florida</a:t>
            </a:r>
          </a:p>
        </p:txBody>
      </p:sp>
    </p:spTree>
    <p:extLst>
      <p:ext uri="{BB962C8B-B14F-4D97-AF65-F5344CB8AC3E}">
        <p14:creationId xmlns:p14="http://schemas.microsoft.com/office/powerpoint/2010/main" val="1211282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1A9424B-E87B-453F-88B0-581EDAB3C2F1}"/>
              </a:ext>
            </a:extLst>
          </p:cNvPr>
          <p:cNvGraphicFramePr>
            <a:graphicFrameLocks noGrp="1"/>
          </p:cNvGraphicFramePr>
          <p:nvPr>
            <p:ph idx="1"/>
            <p:extLst>
              <p:ext uri="{D42A27DB-BD31-4B8C-83A1-F6EECF244321}">
                <p14:modId xmlns:p14="http://schemas.microsoft.com/office/powerpoint/2010/main" val="1995433511"/>
              </p:ext>
            </p:extLst>
          </p:nvPr>
        </p:nvGraphicFramePr>
        <p:xfrm>
          <a:off x="838200" y="1298575"/>
          <a:ext cx="10515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charset="0"/>
                <a:ea typeface="SimSun" pitchFamily="2" charset="-122"/>
              </a:rPr>
              <a:t>Adult Female HIV Diagnoses by Race/Ethnicity and Mode of Exposure, 2022, Florida</a:t>
            </a:r>
          </a:p>
        </p:txBody>
      </p:sp>
    </p:spTree>
    <p:extLst>
      <p:ext uri="{BB962C8B-B14F-4D97-AF65-F5344CB8AC3E}">
        <p14:creationId xmlns:p14="http://schemas.microsoft.com/office/powerpoint/2010/main" val="2414595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
          <p:cNvGraphicFramePr>
            <a:graphicFrameLocks noGrp="1"/>
          </p:cNvGraphicFramePr>
          <p:nvPr>
            <p:ph idx="1"/>
            <p:extLst>
              <p:ext uri="{D42A27DB-BD31-4B8C-83A1-F6EECF244321}">
                <p14:modId xmlns:p14="http://schemas.microsoft.com/office/powerpoint/2010/main" val="1780370827"/>
              </p:ext>
            </p:extLst>
          </p:nvPr>
        </p:nvGraphicFramePr>
        <p:xfrm>
          <a:off x="1666733" y="1408590"/>
          <a:ext cx="8915400" cy="4632751"/>
        </p:xfrm>
        <a:graphic>
          <a:graphicData uri="http://schemas.openxmlformats.org/drawingml/2006/table">
            <a:tbl>
              <a:tblPr/>
              <a:tblGrid>
                <a:gridCol w="590849">
                  <a:extLst>
                    <a:ext uri="{9D8B030D-6E8A-4147-A177-3AD203B41FA5}">
                      <a16:colId xmlns:a16="http://schemas.microsoft.com/office/drawing/2014/main" val="20000"/>
                    </a:ext>
                  </a:extLst>
                </a:gridCol>
                <a:gridCol w="2814598">
                  <a:extLst>
                    <a:ext uri="{9D8B030D-6E8A-4147-A177-3AD203B41FA5}">
                      <a16:colId xmlns:a16="http://schemas.microsoft.com/office/drawing/2014/main" val="20001"/>
                    </a:ext>
                  </a:extLst>
                </a:gridCol>
                <a:gridCol w="880905">
                  <a:extLst>
                    <a:ext uri="{9D8B030D-6E8A-4147-A177-3AD203B41FA5}">
                      <a16:colId xmlns:a16="http://schemas.microsoft.com/office/drawing/2014/main" val="20002"/>
                    </a:ext>
                  </a:extLst>
                </a:gridCol>
                <a:gridCol w="880905">
                  <a:extLst>
                    <a:ext uri="{9D8B030D-6E8A-4147-A177-3AD203B41FA5}">
                      <a16:colId xmlns:a16="http://schemas.microsoft.com/office/drawing/2014/main" val="20003"/>
                    </a:ext>
                  </a:extLst>
                </a:gridCol>
                <a:gridCol w="1105428">
                  <a:extLst>
                    <a:ext uri="{9D8B030D-6E8A-4147-A177-3AD203B41FA5}">
                      <a16:colId xmlns:a16="http://schemas.microsoft.com/office/drawing/2014/main" val="20004"/>
                    </a:ext>
                  </a:extLst>
                </a:gridCol>
                <a:gridCol w="880905">
                  <a:extLst>
                    <a:ext uri="{9D8B030D-6E8A-4147-A177-3AD203B41FA5}">
                      <a16:colId xmlns:a16="http://schemas.microsoft.com/office/drawing/2014/main" val="20005"/>
                    </a:ext>
                  </a:extLst>
                </a:gridCol>
                <a:gridCol w="880905">
                  <a:extLst>
                    <a:ext uri="{9D8B030D-6E8A-4147-A177-3AD203B41FA5}">
                      <a16:colId xmlns:a16="http://schemas.microsoft.com/office/drawing/2014/main" val="20006"/>
                    </a:ext>
                  </a:extLst>
                </a:gridCol>
                <a:gridCol w="880905">
                  <a:extLst>
                    <a:ext uri="{9D8B030D-6E8A-4147-A177-3AD203B41FA5}">
                      <a16:colId xmlns:a16="http://schemas.microsoft.com/office/drawing/2014/main" val="20007"/>
                    </a:ext>
                  </a:extLst>
                </a:gridCol>
              </a:tblGrid>
              <a:tr h="289351">
                <a:tc gridSpan="2">
                  <a:txBody>
                    <a:bodyPr/>
                    <a:lstStyle/>
                    <a:p>
                      <a:pPr algn="ctr"/>
                      <a:r>
                        <a:rPr lang="en-US" sz="1300" b="1" dirty="0">
                          <a:solidFill>
                            <a:srgbClr val="FFFFFF"/>
                          </a:solidFill>
                          <a:latin typeface="Arial"/>
                        </a:rPr>
                        <a:t> </a:t>
                      </a:r>
                      <a:endParaRPr lang="en-US" sz="1400" dirty="0"/>
                    </a:p>
                  </a:txBody>
                  <a:tcPr marL="87714" marR="87714" marT="43857" marB="4385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hMerge="1">
                  <a:txBody>
                    <a:bodyPr/>
                    <a:lstStyle/>
                    <a:p>
                      <a:endParaRPr/>
                    </a:p>
                  </a:txBody>
                  <a:tcPr/>
                </a:tc>
                <a:tc>
                  <a:txBody>
                    <a:bodyPr/>
                    <a:lstStyle/>
                    <a:p>
                      <a:pPr algn="ctr"/>
                      <a:r>
                        <a:rPr lang="en-US" sz="1300" b="1">
                          <a:solidFill>
                            <a:srgbClr val="FFFFFF"/>
                          </a:solidFill>
                          <a:latin typeface="Arial"/>
                        </a:rPr>
                        <a:t>Male #</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Female #</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Total #</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extLst>
                  <a:ext uri="{0D108BD9-81ED-4DB2-BD59-A6C34878D82A}">
                    <a16:rowId xmlns:a16="http://schemas.microsoft.com/office/drawing/2014/main" val="10000"/>
                  </a:ext>
                </a:extLst>
              </a:tr>
              <a:tr h="284365">
                <a:tc rowSpan="4">
                  <a:txBody>
                    <a:bodyPr/>
                    <a:lstStyle/>
                    <a:p>
                      <a:pPr algn="ctr"/>
                      <a:r>
                        <a:rPr lang="en-US" sz="1300" b="1">
                          <a:latin typeface="Arial"/>
                        </a:rPr>
                        <a:t>Race/</a:t>
                      </a:r>
                      <a:br>
                        <a:rPr lang="en-US" sz="1400"/>
                      </a:br>
                      <a:r>
                        <a:rPr lang="en-US" sz="1300" b="1">
                          <a:latin typeface="Arial"/>
                        </a:rPr>
                        <a:t>Ethnicity</a:t>
                      </a:r>
                      <a:endParaRPr lang="en-US" sz="1400"/>
                    </a:p>
                  </a:txBody>
                  <a:tcPr marL="87714" marR="87714" marT="43857" marB="43857" vert="vert270"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l"/>
                      <a:r>
                        <a:rPr lang="en-US" sz="1300" b="1">
                          <a:latin typeface="Arial"/>
                        </a:rPr>
                        <a:t>White</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838</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18%</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165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1,003</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4365">
                <a:tc vMerge="1">
                  <a:txBody>
                    <a:bodyPr/>
                    <a:lstStyle/>
                    <a:p>
                      <a:endParaRPr/>
                    </a:p>
                  </a:txBody>
                  <a:tcPr/>
                </a:tc>
                <a:tc>
                  <a:txBody>
                    <a:bodyPr/>
                    <a:lstStyle/>
                    <a:p>
                      <a:pPr algn="l"/>
                      <a:r>
                        <a:rPr lang="en-US" sz="1300" b="1">
                          <a:latin typeface="Arial"/>
                        </a:rPr>
                        <a:t>Black</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1,306</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28%</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519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1,825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84365">
                <a:tc vMerge="1">
                  <a:txBody>
                    <a:bodyPr/>
                    <a:lstStyle/>
                    <a:p>
                      <a:endParaRPr/>
                    </a:p>
                  </a:txBody>
                  <a:tcPr/>
                </a:tc>
                <a:tc>
                  <a:txBody>
                    <a:bodyPr/>
                    <a:lstStyle/>
                    <a:p>
                      <a:pPr algn="l"/>
                      <a:r>
                        <a:rPr lang="en-US" sz="1300" b="1">
                          <a:latin typeface="Arial"/>
                        </a:rPr>
                        <a:t>Hispanic/Latino</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1,500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32%</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185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1,685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36%</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84365">
                <a:tc vMerge="1">
                  <a:txBody>
                    <a:bodyPr/>
                    <a:lstStyle/>
                    <a:p>
                      <a:endParaRPr/>
                    </a:p>
                  </a:txBody>
                  <a:tcPr/>
                </a:tc>
                <a:tc>
                  <a:txBody>
                    <a:bodyPr/>
                    <a:lstStyle/>
                    <a:p>
                      <a:pPr algn="l"/>
                      <a:r>
                        <a:rPr lang="en-US" sz="1300" b="1">
                          <a:latin typeface="Arial"/>
                        </a:rPr>
                        <a:t>Other</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67</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81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84365">
                <a:tc rowSpan="5">
                  <a:txBody>
                    <a:bodyPr/>
                    <a:lstStyle/>
                    <a:p>
                      <a:pPr algn="ctr"/>
                      <a:r>
                        <a:rPr lang="en-US" sz="1300" b="1">
                          <a:latin typeface="Arial"/>
                        </a:rPr>
                        <a:t>Age Group</a:t>
                      </a:r>
                      <a:endParaRPr lang="en-US" sz="1400"/>
                    </a:p>
                  </a:txBody>
                  <a:tcPr marL="87714" marR="87714" marT="43857" marB="43857" vert="vert270"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l"/>
                      <a:r>
                        <a:rPr lang="en-US" sz="1300" b="1">
                          <a:latin typeface="Arial"/>
                        </a:rPr>
                        <a:t>13-19</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120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&lt;1%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139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3%</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5"/>
                  </a:ext>
                </a:extLst>
              </a:tr>
              <a:tr h="284365">
                <a:tc vMerge="1">
                  <a:txBody>
                    <a:bodyPr/>
                    <a:lstStyle/>
                    <a:p>
                      <a:endParaRPr/>
                    </a:p>
                  </a:txBody>
                  <a:tcPr/>
                </a:tc>
                <a:tc>
                  <a:txBody>
                    <a:bodyPr/>
                    <a:lstStyle/>
                    <a:p>
                      <a:pPr algn="l"/>
                      <a:r>
                        <a:rPr lang="en-US" sz="1300" b="1">
                          <a:latin typeface="Arial"/>
                        </a:rPr>
                        <a:t>20-29</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1,096</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23%</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189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1,285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28%</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6"/>
                  </a:ext>
                </a:extLst>
              </a:tr>
              <a:tr h="284365">
                <a:tc vMerge="1">
                  <a:txBody>
                    <a:bodyPr/>
                    <a:lstStyle/>
                    <a:p>
                      <a:endParaRPr/>
                    </a:p>
                  </a:txBody>
                  <a:tcPr/>
                </a:tc>
                <a:tc>
                  <a:txBody>
                    <a:bodyPr/>
                    <a:lstStyle/>
                    <a:p>
                      <a:pPr algn="l"/>
                      <a:r>
                        <a:rPr lang="en-US" sz="1300" b="1">
                          <a:latin typeface="Arial"/>
                        </a:rPr>
                        <a:t>30-39</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1,200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26%</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267</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1,467</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31%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7"/>
                  </a:ext>
                </a:extLst>
              </a:tr>
              <a:tr h="284365">
                <a:tc vMerge="1">
                  <a:txBody>
                    <a:bodyPr/>
                    <a:lstStyle/>
                    <a:p>
                      <a:endParaRPr/>
                    </a:p>
                  </a:txBody>
                  <a:tcPr/>
                </a:tc>
                <a:tc>
                  <a:txBody>
                    <a:bodyPr/>
                    <a:lstStyle/>
                    <a:p>
                      <a:pPr algn="l"/>
                      <a:r>
                        <a:rPr lang="en-US" sz="1300" b="1">
                          <a:latin typeface="Arial"/>
                        </a:rPr>
                        <a:t>40-49</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592</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12%</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182</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774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16%</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8"/>
                  </a:ext>
                </a:extLst>
              </a:tr>
              <a:tr h="284365">
                <a:tc vMerge="1">
                  <a:txBody>
                    <a:bodyPr/>
                    <a:lstStyle/>
                    <a:p>
                      <a:endParaRPr/>
                    </a:p>
                  </a:txBody>
                  <a:tcPr/>
                </a:tc>
                <a:tc>
                  <a:txBody>
                    <a:bodyPr/>
                    <a:lstStyle/>
                    <a:p>
                      <a:pPr algn="l"/>
                      <a:r>
                        <a:rPr lang="en-US" sz="1300" b="1">
                          <a:latin typeface="Arial"/>
                        </a:rPr>
                        <a:t>50+</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703</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226</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929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9"/>
                  </a:ext>
                </a:extLst>
              </a:tr>
              <a:tr h="284365">
                <a:tc rowSpan="5">
                  <a:txBody>
                    <a:bodyPr/>
                    <a:lstStyle/>
                    <a:p>
                      <a:pPr algn="ctr"/>
                      <a:r>
                        <a:rPr lang="en-US" sz="1300" b="1">
                          <a:latin typeface="Arial"/>
                        </a:rPr>
                        <a:t>Mode of</a:t>
                      </a:r>
                      <a:br>
                        <a:rPr lang="en-US" sz="1400"/>
                      </a:br>
                      <a:r>
                        <a:rPr lang="en-US" sz="1300" b="1">
                          <a:latin typeface="Arial"/>
                        </a:rPr>
                        <a:t>Exposure</a:t>
                      </a:r>
                      <a:endParaRPr lang="en-US" sz="1400"/>
                    </a:p>
                  </a:txBody>
                  <a:tcPr marL="87714" marR="87714" marT="43857" marB="43857" vert="vert270"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l"/>
                      <a:r>
                        <a:rPr lang="en-US" sz="1300" b="1">
                          <a:latin typeface="Arial"/>
                        </a:rPr>
                        <a:t>MMSC</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2,750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2,750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84365">
                <a:tc vMerge="1">
                  <a:txBody>
                    <a:bodyPr/>
                    <a:lstStyle/>
                    <a:p>
                      <a:endParaRPr/>
                    </a:p>
                  </a:txBody>
                  <a:tcPr/>
                </a:tc>
                <a:tc>
                  <a:txBody>
                    <a:bodyPr/>
                    <a:lstStyle/>
                    <a:p>
                      <a:pPr algn="l"/>
                      <a:r>
                        <a:rPr lang="en-US" sz="1300" b="1">
                          <a:latin typeface="Arial"/>
                        </a:rPr>
                        <a:t>IDU</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105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77</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182</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84365">
                <a:tc vMerge="1">
                  <a:txBody>
                    <a:bodyPr/>
                    <a:lstStyle/>
                    <a:p>
                      <a:endParaRPr/>
                    </a:p>
                  </a:txBody>
                  <a:tcPr/>
                </a:tc>
                <a:tc>
                  <a:txBody>
                    <a:bodyPr/>
                    <a:lstStyle/>
                    <a:p>
                      <a:pPr algn="l"/>
                      <a:r>
                        <a:rPr lang="en-US" sz="1300" b="1">
                          <a:latin typeface="Arial"/>
                        </a:rPr>
                        <a:t>MMSC/IDU</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84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84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84365">
                <a:tc vMerge="1">
                  <a:txBody>
                    <a:bodyPr/>
                    <a:lstStyle/>
                    <a:p>
                      <a:endParaRPr/>
                    </a:p>
                  </a:txBody>
                  <a:tcPr/>
                </a:tc>
                <a:tc>
                  <a:txBody>
                    <a:bodyPr/>
                    <a:lstStyle/>
                    <a:p>
                      <a:pPr algn="l"/>
                      <a:r>
                        <a:rPr lang="en-US" sz="1300" b="1">
                          <a:latin typeface="Arial"/>
                        </a:rPr>
                        <a:t>Heterosexual Contact</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727</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15%</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796</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17%</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1,523</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33%</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84365">
                <a:tc vMerge="1">
                  <a:txBody>
                    <a:bodyPr/>
                    <a:lstStyle/>
                    <a:p>
                      <a:endParaRPr/>
                    </a:p>
                  </a:txBody>
                  <a:tcPr/>
                </a:tc>
                <a:tc>
                  <a:txBody>
                    <a:bodyPr/>
                    <a:lstStyle/>
                    <a:p>
                      <a:pPr algn="l"/>
                      <a:r>
                        <a:rPr lang="en-US" sz="1300" b="1" dirty="0">
                          <a:latin typeface="Arial"/>
                        </a:rPr>
                        <a:t>Other Sexual Contact</a:t>
                      </a:r>
                      <a:endParaRPr lang="en-US" sz="1400" dirty="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7</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84365">
                <a:tc>
                  <a:txBody>
                    <a:bodyPr/>
                    <a:lstStyle/>
                    <a:p>
                      <a:pPr algn="ctr"/>
                      <a:r>
                        <a:rPr lang="en-US" sz="1300" b="1">
                          <a:latin typeface="Arial"/>
                        </a:rPr>
                        <a:t>Total</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l"/>
                      <a:r>
                        <a:rPr lang="en-US" sz="1300" b="1">
                          <a:latin typeface="Arial"/>
                        </a:rPr>
                        <a:t>Total</a:t>
                      </a:r>
                      <a:endParaRPr lang="en-US" sz="1400"/>
                    </a:p>
                  </a:txBody>
                  <a:tcPr marL="72654" marR="72654" marT="36327" marB="36327"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3,711</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80%</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883</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19%</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4,594</a:t>
                      </a:r>
                      <a:endParaRPr lang="en-US" sz="130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dirty="0">
                          <a:latin typeface="Arial"/>
                        </a:rPr>
                        <a:t>100%</a:t>
                      </a:r>
                      <a:endParaRPr lang="en-US" sz="1300" dirty="0"/>
                    </a:p>
                  </a:txBody>
                  <a:tcPr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15"/>
                  </a:ext>
                </a:extLst>
              </a:tr>
            </a:tbl>
          </a:graphicData>
        </a:graphic>
      </p:graphicFrame>
      <p:sp>
        <p:nvSpPr>
          <p:cNvPr id="2" name="Title 1"/>
          <p:cNvSpPr>
            <a:spLocks noGrp="1"/>
          </p:cNvSpPr>
          <p:nvPr>
            <p:ph type="title"/>
          </p:nvPr>
        </p:nvSpPr>
        <p:spPr/>
        <p:txBody>
          <a:bodyPr>
            <a:normAutofit/>
          </a:bodyPr>
          <a:lstStyle/>
          <a:p>
            <a:pPr algn="ctr"/>
            <a:r>
              <a:rPr lang="en-US" sz="2800" b="1">
                <a:latin typeface="Arial"/>
              </a:rPr>
              <a:t>Adults (Age 13+) Diagnosed with HIV in Florida, 2022</a:t>
            </a:r>
            <a:endParaRPr lang="en-US" sz="360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3DCA720-1E5F-4581-A5A5-C668CFCC85AE}"/>
              </a:ext>
            </a:extLst>
          </p:cNvPr>
          <p:cNvGraphicFramePr>
            <a:graphicFrameLocks noGrp="1" noChangeAspect="1"/>
          </p:cNvGraphicFramePr>
          <p:nvPr>
            <p:ph idx="1"/>
            <p:extLst>
              <p:ext uri="{D42A27DB-BD31-4B8C-83A1-F6EECF244321}">
                <p14:modId xmlns:p14="http://schemas.microsoft.com/office/powerpoint/2010/main" val="3243576597"/>
              </p:ext>
            </p:extLst>
          </p:nvPr>
        </p:nvGraphicFramePr>
        <p:xfrm>
          <a:off x="832104" y="1196975"/>
          <a:ext cx="10515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HIV Diagnoses by Select Country/U.S. Dependent</a:t>
            </a:r>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Area of Birth,</a:t>
            </a:r>
            <a:r>
              <a:rPr lang="en-US" altLang="en-US" sz="2800" b="1" baseline="30000">
                <a:latin typeface="Arial" panose="020B0604020202020204" pitchFamily="34" charset="0"/>
                <a:cs typeface="Arial" panose="020B0604020202020204" pitchFamily="34" charset="0"/>
              </a:rPr>
              <a:t>1</a:t>
            </a:r>
            <a:r>
              <a:rPr lang="en-US" altLang="en-US" sz="2800" b="1">
                <a:latin typeface="Arial" panose="020B0604020202020204" pitchFamily="34" charset="0"/>
                <a:cs typeface="Arial" panose="020B0604020202020204" pitchFamily="34" charset="0"/>
              </a:rPr>
              <a:t> 2022, Florida</a:t>
            </a:r>
          </a:p>
        </p:txBody>
      </p:sp>
      <p:sp>
        <p:nvSpPr>
          <p:cNvPr id="3" name="Text Placeholder 2">
            <a:extLst>
              <a:ext uri="{FF2B5EF4-FFF2-40B4-BE49-F238E27FC236}">
                <a16:creationId xmlns:a16="http://schemas.microsoft.com/office/drawing/2014/main" id="{C5A775A3-9EB2-46A8-99C7-E2B7DE29EB36}"/>
              </a:ext>
            </a:extLst>
          </p:cNvPr>
          <p:cNvSpPr>
            <a:spLocks noGrp="1"/>
          </p:cNvSpPr>
          <p:nvPr>
            <p:ph type="body" sz="quarter" idx="13"/>
          </p:nvPr>
        </p:nvSpPr>
        <p:spPr>
          <a:xfrm>
            <a:off x="645792" y="6144259"/>
            <a:ext cx="10888224" cy="476680"/>
          </a:xfrm>
        </p:spPr>
        <p:txBody>
          <a:bodyPr>
            <a:noAutofit/>
          </a:bodyPr>
          <a:lstStyle/>
          <a:p>
            <a:pPr algn="ctr"/>
            <a:r>
              <a:rPr lang="en-US" altLang="en-US" sz="1200" baseline="30000" dirty="0">
                <a:ea typeface="SimSun" pitchFamily="2" charset="-122"/>
              </a:rPr>
              <a:t>1</a:t>
            </a:r>
            <a:r>
              <a:rPr lang="en-US" altLang="en-US" sz="1200" dirty="0">
                <a:ea typeface="SimSun" pitchFamily="2" charset="-122"/>
              </a:rPr>
              <a:t>Includes the top countries/U.S. dependent areas of birth for reported HIV diagnoses in 2021. </a:t>
            </a:r>
          </a:p>
          <a:p>
            <a:pPr algn="ctr"/>
            <a:r>
              <a:rPr lang="en-US" altLang="en-US" sz="1200" dirty="0">
                <a:ea typeface="SimSun" pitchFamily="2" charset="-122"/>
              </a:rPr>
              <a:t>Excludes country of birth data reported as “other” or “unknown.”</a:t>
            </a:r>
          </a:p>
          <a:p>
            <a:endParaRPr lang="en-US" sz="1200" dirty="0"/>
          </a:p>
        </p:txBody>
      </p:sp>
    </p:spTree>
    <p:extLst>
      <p:ext uri="{BB962C8B-B14F-4D97-AF65-F5344CB8AC3E}">
        <p14:creationId xmlns:p14="http://schemas.microsoft.com/office/powerpoint/2010/main" val="2390140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982EE8C-B922-4228-8F1B-952774DDC017}"/>
              </a:ext>
            </a:extLst>
          </p:cNvPr>
          <p:cNvGraphicFramePr>
            <a:graphicFrameLocks noGrp="1"/>
          </p:cNvGraphicFramePr>
          <p:nvPr>
            <p:ph idx="1"/>
            <p:extLst>
              <p:ext uri="{D42A27DB-BD31-4B8C-83A1-F6EECF244321}">
                <p14:modId xmlns:p14="http://schemas.microsoft.com/office/powerpoint/2010/main" val="2292653344"/>
              </p:ext>
            </p:extLst>
          </p:nvPr>
        </p:nvGraphicFramePr>
        <p:xfrm>
          <a:off x="838200" y="1160030"/>
          <a:ext cx="105156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HIV Diagnoses by Select Country/U.S. Dependent Area of Birth Outside the U.S. Mainland,</a:t>
            </a:r>
            <a:r>
              <a:rPr lang="en-US" altLang="en-US" sz="2800" b="1" baseline="30000">
                <a:latin typeface="Arial" panose="020B0604020202020204" pitchFamily="34" charset="0"/>
                <a:cs typeface="Arial" panose="020B0604020202020204" pitchFamily="34" charset="0"/>
              </a:rPr>
              <a:t>1</a:t>
            </a:r>
            <a:r>
              <a:rPr lang="en-US" altLang="en-US" sz="2800" b="1">
                <a:latin typeface="Arial" panose="020B0604020202020204" pitchFamily="34" charset="0"/>
                <a:cs typeface="Arial" panose="020B0604020202020204" pitchFamily="34" charset="0"/>
              </a:rPr>
              <a:t> 2018–2022, Florida</a:t>
            </a:r>
          </a:p>
        </p:txBody>
      </p:sp>
      <p:sp>
        <p:nvSpPr>
          <p:cNvPr id="6" name="Text Placeholder 5">
            <a:extLst>
              <a:ext uri="{FF2B5EF4-FFF2-40B4-BE49-F238E27FC236}">
                <a16:creationId xmlns:a16="http://schemas.microsoft.com/office/drawing/2014/main" id="{E54749BA-4607-44C9-87A5-D1AFD584BAF6}"/>
              </a:ext>
            </a:extLst>
          </p:cNvPr>
          <p:cNvSpPr>
            <a:spLocks noGrp="1"/>
          </p:cNvSpPr>
          <p:nvPr>
            <p:ph type="body" sz="quarter" idx="13"/>
          </p:nvPr>
        </p:nvSpPr>
        <p:spPr>
          <a:xfrm>
            <a:off x="680321" y="6144491"/>
            <a:ext cx="10673479" cy="320040"/>
          </a:xfrm>
        </p:spPr>
        <p:txBody>
          <a:bodyPr>
            <a:noAutofit/>
          </a:bodyPr>
          <a:lstStyle/>
          <a:p>
            <a:pPr algn="ctr"/>
            <a:r>
              <a:rPr lang="en-US" altLang="en-US" sz="1200" baseline="30000" dirty="0">
                <a:ea typeface="SimSun" pitchFamily="2" charset="-122"/>
              </a:rPr>
              <a:t>1</a:t>
            </a:r>
            <a:r>
              <a:rPr lang="en-US" altLang="en-US" sz="1200" dirty="0">
                <a:ea typeface="SimSun" pitchFamily="2" charset="-122"/>
              </a:rPr>
              <a:t>Includes the top countries/U.S. dependent areas of birth outside the continental U.S. for</a:t>
            </a:r>
          </a:p>
          <a:p>
            <a:pPr algn="ctr"/>
            <a:r>
              <a:rPr lang="en-US" altLang="en-US" sz="1200" dirty="0">
                <a:ea typeface="SimSun" pitchFamily="2" charset="-122"/>
              </a:rPr>
              <a:t>reported HIV diagnoses for the years listed. Excludes country of birth data reported as “other” or “unknown.”</a:t>
            </a:r>
          </a:p>
        </p:txBody>
      </p:sp>
    </p:spTree>
    <p:extLst>
      <p:ext uri="{BB962C8B-B14F-4D97-AF65-F5344CB8AC3E}">
        <p14:creationId xmlns:p14="http://schemas.microsoft.com/office/powerpoint/2010/main" val="506748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21EF-64EF-4769-90D0-2524E35CF506}"/>
              </a:ext>
            </a:extLst>
          </p:cNvPr>
          <p:cNvSpPr>
            <a:spLocks noGrp="1"/>
          </p:cNvSpPr>
          <p:nvPr>
            <p:ph type="title" idx="4294967295"/>
          </p:nvPr>
        </p:nvSpPr>
        <p:spPr>
          <a:xfrm>
            <a:off x="0" y="2871788"/>
            <a:ext cx="12188825" cy="1060450"/>
          </a:xfrm>
        </p:spPr>
        <p:txBody>
          <a:bodyPr vert="horz" lIns="91440" tIns="45720" rIns="91440" bIns="45720" rtlCol="0" anchor="b">
            <a:normAutofit/>
          </a:bodyPr>
          <a:lstStyle/>
          <a:p>
            <a:pPr algn="ctr"/>
            <a:r>
              <a:rPr lang="en-US" sz="4800" b="1">
                <a:solidFill>
                  <a:srgbClr val="00A0AF"/>
                </a:solidFill>
                <a:latin typeface="Arial" panose="020B0604020202020204" pitchFamily="34" charset="0"/>
                <a:cs typeface="Arial" panose="020B0604020202020204" pitchFamily="34" charset="0"/>
              </a:rPr>
              <a:t>HIV Co-morbidity Data</a:t>
            </a:r>
            <a:endParaRPr lang="en-US" sz="4800" b="1" kern="1200">
              <a:solidFill>
                <a:srgbClr val="00A0AF"/>
              </a:solidFill>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37DFF582-91E1-4C63-8518-FFFE860786A9}"/>
              </a:ext>
            </a:extLst>
          </p:cNvPr>
          <p:cNvGrpSpPr/>
          <p:nvPr/>
        </p:nvGrpSpPr>
        <p:grpSpPr>
          <a:xfrm>
            <a:off x="8197173" y="850257"/>
            <a:ext cx="3149975" cy="2689185"/>
            <a:chOff x="6091315" y="1613768"/>
            <a:chExt cx="4395018" cy="3752107"/>
          </a:xfrm>
        </p:grpSpPr>
        <p:grpSp>
          <p:nvGrpSpPr>
            <p:cNvPr id="88" name="Group 87">
              <a:extLst>
                <a:ext uri="{FF2B5EF4-FFF2-40B4-BE49-F238E27FC236}">
                  <a16:creationId xmlns:a16="http://schemas.microsoft.com/office/drawing/2014/main" id="{115ADA62-A04E-4021-823B-51A6FD1C92FD}"/>
                </a:ext>
              </a:extLst>
            </p:cNvPr>
            <p:cNvGrpSpPr>
              <a:grpSpLocks/>
            </p:cNvGrpSpPr>
            <p:nvPr/>
          </p:nvGrpSpPr>
          <p:grpSpPr bwMode="auto">
            <a:xfrm>
              <a:off x="6091315" y="1613768"/>
              <a:ext cx="4395018" cy="3752107"/>
              <a:chOff x="177" y="912"/>
              <a:chExt cx="3047" cy="3187"/>
            </a:xfrm>
          </p:grpSpPr>
          <p:sp>
            <p:nvSpPr>
              <p:cNvPr id="90" name="Freeform 3">
                <a:extLst>
                  <a:ext uri="{FF2B5EF4-FFF2-40B4-BE49-F238E27FC236}">
                    <a16:creationId xmlns:a16="http://schemas.microsoft.com/office/drawing/2014/main" id="{0ED4DAAC-DB30-4148-B223-3FBD233C3E54}"/>
                  </a:ext>
                </a:extLst>
              </p:cNvPr>
              <p:cNvSpPr>
                <a:spLocks noChangeArrowheads="1"/>
              </p:cNvSpPr>
              <p:nvPr/>
            </p:nvSpPr>
            <p:spPr bwMode="auto">
              <a:xfrm>
                <a:off x="2173" y="2307"/>
                <a:ext cx="240" cy="260"/>
              </a:xfrm>
              <a:custGeom>
                <a:avLst/>
                <a:gdLst>
                  <a:gd name="T0" fmla="*/ 60 w 273"/>
                  <a:gd name="T1" fmla="*/ 50 h 272"/>
                  <a:gd name="T2" fmla="*/ 10 w 273"/>
                  <a:gd name="T3" fmla="*/ 50 h 272"/>
                  <a:gd name="T4" fmla="*/ 25 w 273"/>
                  <a:gd name="T5" fmla="*/ 33 h 272"/>
                  <a:gd name="T6" fmla="*/ 25 w 273"/>
                  <a:gd name="T7" fmla="*/ 29 h 272"/>
                  <a:gd name="T8" fmla="*/ 17 w 273"/>
                  <a:gd name="T9" fmla="*/ 24 h 272"/>
                  <a:gd name="T10" fmla="*/ 18 w 273"/>
                  <a:gd name="T11" fmla="*/ 33 h 272"/>
                  <a:gd name="T12" fmla="*/ 11 w 273"/>
                  <a:gd name="T13" fmla="*/ 32 h 272"/>
                  <a:gd name="T14" fmla="*/ 10 w 273"/>
                  <a:gd name="T15" fmla="*/ 32 h 272"/>
                  <a:gd name="T16" fmla="*/ 11 w 273"/>
                  <a:gd name="T17" fmla="*/ 22 h 272"/>
                  <a:gd name="T18" fmla="*/ 4 w 273"/>
                  <a:gd name="T19" fmla="*/ 21 h 272"/>
                  <a:gd name="T20" fmla="*/ 0 w 273"/>
                  <a:gd name="T21" fmla="*/ 0 h 272"/>
                  <a:gd name="T22" fmla="*/ 55 w 273"/>
                  <a:gd name="T23" fmla="*/ 1 h 272"/>
                  <a:gd name="T24" fmla="*/ 60 w 273"/>
                  <a:gd name="T25" fmla="*/ 1 h 272"/>
                  <a:gd name="T26" fmla="*/ 60 w 273"/>
                  <a:gd name="T27" fmla="*/ 50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3"/>
                  <a:gd name="T43" fmla="*/ 0 h 272"/>
                  <a:gd name="T44" fmla="*/ 273 w 273"/>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3" h="272">
                    <a:moveTo>
                      <a:pt x="273" y="272"/>
                    </a:moveTo>
                    <a:lnTo>
                      <a:pt x="45" y="272"/>
                    </a:lnTo>
                    <a:lnTo>
                      <a:pt x="114" y="186"/>
                    </a:lnTo>
                    <a:lnTo>
                      <a:pt x="113" y="149"/>
                    </a:lnTo>
                    <a:lnTo>
                      <a:pt x="80" y="126"/>
                    </a:lnTo>
                    <a:lnTo>
                      <a:pt x="82" y="182"/>
                    </a:lnTo>
                    <a:lnTo>
                      <a:pt x="54" y="175"/>
                    </a:lnTo>
                    <a:lnTo>
                      <a:pt x="44" y="168"/>
                    </a:lnTo>
                    <a:lnTo>
                      <a:pt x="50" y="113"/>
                    </a:lnTo>
                    <a:lnTo>
                      <a:pt x="2" y="107"/>
                    </a:lnTo>
                    <a:lnTo>
                      <a:pt x="0" y="0"/>
                    </a:lnTo>
                    <a:lnTo>
                      <a:pt x="249" y="1"/>
                    </a:lnTo>
                    <a:lnTo>
                      <a:pt x="272" y="1"/>
                    </a:lnTo>
                    <a:lnTo>
                      <a:pt x="273" y="2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4">
                <a:extLst>
                  <a:ext uri="{FF2B5EF4-FFF2-40B4-BE49-F238E27FC236}">
                    <a16:creationId xmlns:a16="http://schemas.microsoft.com/office/drawing/2014/main" id="{AC822C82-FCF4-48FB-8B0C-B177AAB313CA}"/>
                  </a:ext>
                </a:extLst>
              </p:cNvPr>
              <p:cNvSpPr>
                <a:spLocks noChangeArrowheads="1"/>
              </p:cNvSpPr>
              <p:nvPr/>
            </p:nvSpPr>
            <p:spPr bwMode="auto">
              <a:xfrm>
                <a:off x="2964" y="2610"/>
                <a:ext cx="192" cy="175"/>
              </a:xfrm>
              <a:custGeom>
                <a:avLst/>
                <a:gdLst>
                  <a:gd name="T0" fmla="*/ 44 w 219"/>
                  <a:gd name="T1" fmla="*/ 36 h 182"/>
                  <a:gd name="T2" fmla="*/ 35 w 219"/>
                  <a:gd name="T3" fmla="*/ 35 h 182"/>
                  <a:gd name="T4" fmla="*/ 35 w 219"/>
                  <a:gd name="T5" fmla="*/ 43 h 182"/>
                  <a:gd name="T6" fmla="*/ 1 w 219"/>
                  <a:gd name="T7" fmla="*/ 43 h 182"/>
                  <a:gd name="T8" fmla="*/ 0 w 219"/>
                  <a:gd name="T9" fmla="*/ 0 h 182"/>
                  <a:gd name="T10" fmla="*/ 32 w 219"/>
                  <a:gd name="T11" fmla="*/ 1 h 182"/>
                  <a:gd name="T12" fmla="*/ 44 w 219"/>
                  <a:gd name="T13" fmla="*/ 36 h 182"/>
                  <a:gd name="T14" fmla="*/ 0 60000 65536"/>
                  <a:gd name="T15" fmla="*/ 0 60000 65536"/>
                  <a:gd name="T16" fmla="*/ 0 60000 65536"/>
                  <a:gd name="T17" fmla="*/ 0 60000 65536"/>
                  <a:gd name="T18" fmla="*/ 0 60000 65536"/>
                  <a:gd name="T19" fmla="*/ 0 60000 65536"/>
                  <a:gd name="T20" fmla="*/ 0 60000 65536"/>
                  <a:gd name="T21" fmla="*/ 0 w 219"/>
                  <a:gd name="T22" fmla="*/ 0 h 182"/>
                  <a:gd name="T23" fmla="*/ 219 w 21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2">
                    <a:moveTo>
                      <a:pt x="219" y="153"/>
                    </a:moveTo>
                    <a:lnTo>
                      <a:pt x="180" y="152"/>
                    </a:lnTo>
                    <a:lnTo>
                      <a:pt x="180" y="182"/>
                    </a:lnTo>
                    <a:lnTo>
                      <a:pt x="1" y="182"/>
                    </a:lnTo>
                    <a:lnTo>
                      <a:pt x="0" y="0"/>
                    </a:lnTo>
                    <a:lnTo>
                      <a:pt x="163" y="1"/>
                    </a:lnTo>
                    <a:lnTo>
                      <a:pt x="219" y="15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5">
                <a:extLst>
                  <a:ext uri="{FF2B5EF4-FFF2-40B4-BE49-F238E27FC236}">
                    <a16:creationId xmlns:a16="http://schemas.microsoft.com/office/drawing/2014/main" id="{BD753A49-E851-46F6-A544-B28029F54C54}"/>
                  </a:ext>
                </a:extLst>
              </p:cNvPr>
              <p:cNvSpPr>
                <a:spLocks noChangeArrowheads="1"/>
              </p:cNvSpPr>
              <p:nvPr/>
            </p:nvSpPr>
            <p:spPr bwMode="auto">
              <a:xfrm>
                <a:off x="2882" y="2901"/>
                <a:ext cx="342" cy="320"/>
              </a:xfrm>
              <a:custGeom>
                <a:avLst/>
                <a:gdLst>
                  <a:gd name="T0" fmla="*/ 82 w 389"/>
                  <a:gd name="T1" fmla="*/ 59 h 335"/>
                  <a:gd name="T2" fmla="*/ 1 w 389"/>
                  <a:gd name="T3" fmla="*/ 58 h 335"/>
                  <a:gd name="T4" fmla="*/ 0 w 389"/>
                  <a:gd name="T5" fmla="*/ 21 h 335"/>
                  <a:gd name="T6" fmla="*/ 7 w 389"/>
                  <a:gd name="T7" fmla="*/ 26 h 335"/>
                  <a:gd name="T8" fmla="*/ 16 w 389"/>
                  <a:gd name="T9" fmla="*/ 26 h 335"/>
                  <a:gd name="T10" fmla="*/ 19 w 389"/>
                  <a:gd name="T11" fmla="*/ 21 h 335"/>
                  <a:gd name="T12" fmla="*/ 18 w 389"/>
                  <a:gd name="T13" fmla="*/ 16 h 335"/>
                  <a:gd name="T14" fmla="*/ 27 w 389"/>
                  <a:gd name="T15" fmla="*/ 11 h 335"/>
                  <a:gd name="T16" fmla="*/ 27 w 389"/>
                  <a:gd name="T17" fmla="*/ 6 h 335"/>
                  <a:gd name="T18" fmla="*/ 82 w 389"/>
                  <a:gd name="T19" fmla="*/ 0 h 335"/>
                  <a:gd name="T20" fmla="*/ 86 w 389"/>
                  <a:gd name="T21" fmla="*/ 20 h 335"/>
                  <a:gd name="T22" fmla="*/ 82 w 389"/>
                  <a:gd name="T23" fmla="*/ 59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9"/>
                  <a:gd name="T37" fmla="*/ 0 h 335"/>
                  <a:gd name="T38" fmla="*/ 389 w 389"/>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9" h="335">
                    <a:moveTo>
                      <a:pt x="369" y="335"/>
                    </a:moveTo>
                    <a:lnTo>
                      <a:pt x="1" y="328"/>
                    </a:lnTo>
                    <a:lnTo>
                      <a:pt x="0" y="115"/>
                    </a:lnTo>
                    <a:lnTo>
                      <a:pt x="29" y="138"/>
                    </a:lnTo>
                    <a:lnTo>
                      <a:pt x="73" y="140"/>
                    </a:lnTo>
                    <a:lnTo>
                      <a:pt x="89" y="110"/>
                    </a:lnTo>
                    <a:lnTo>
                      <a:pt x="83" y="84"/>
                    </a:lnTo>
                    <a:lnTo>
                      <a:pt x="122" y="38"/>
                    </a:lnTo>
                    <a:lnTo>
                      <a:pt x="123" y="6"/>
                    </a:lnTo>
                    <a:lnTo>
                      <a:pt x="367" y="0"/>
                    </a:lnTo>
                    <a:lnTo>
                      <a:pt x="389" y="101"/>
                    </a:lnTo>
                    <a:lnTo>
                      <a:pt x="369" y="3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6">
                <a:extLst>
                  <a:ext uri="{FF2B5EF4-FFF2-40B4-BE49-F238E27FC236}">
                    <a16:creationId xmlns:a16="http://schemas.microsoft.com/office/drawing/2014/main" id="{1AB05E37-D9CB-4BE7-8384-96831EEDBAB3}"/>
                  </a:ext>
                </a:extLst>
              </p:cNvPr>
              <p:cNvSpPr>
                <a:spLocks noChangeArrowheads="1"/>
              </p:cNvSpPr>
              <p:nvPr/>
            </p:nvSpPr>
            <p:spPr bwMode="auto">
              <a:xfrm>
                <a:off x="2883" y="3214"/>
                <a:ext cx="323" cy="187"/>
              </a:xfrm>
              <a:custGeom>
                <a:avLst/>
                <a:gdLst>
                  <a:gd name="T0" fmla="*/ 73 w 368"/>
                  <a:gd name="T1" fmla="*/ 38 h 195"/>
                  <a:gd name="T2" fmla="*/ 19 w 368"/>
                  <a:gd name="T3" fmla="*/ 42 h 195"/>
                  <a:gd name="T4" fmla="*/ 19 w 368"/>
                  <a:gd name="T5" fmla="*/ 38 h 195"/>
                  <a:gd name="T6" fmla="*/ 4 w 368"/>
                  <a:gd name="T7" fmla="*/ 38 h 195"/>
                  <a:gd name="T8" fmla="*/ 1 w 368"/>
                  <a:gd name="T9" fmla="*/ 12 h 195"/>
                  <a:gd name="T10" fmla="*/ 0 w 368"/>
                  <a:gd name="T11" fmla="*/ 0 h 195"/>
                  <a:gd name="T12" fmla="*/ 76 w 368"/>
                  <a:gd name="T13" fmla="*/ 7 h 195"/>
                  <a:gd name="T14" fmla="*/ 73 w 368"/>
                  <a:gd name="T15" fmla="*/ 38 h 195"/>
                  <a:gd name="T16" fmla="*/ 0 60000 65536"/>
                  <a:gd name="T17" fmla="*/ 0 60000 65536"/>
                  <a:gd name="T18" fmla="*/ 0 60000 65536"/>
                  <a:gd name="T19" fmla="*/ 0 60000 65536"/>
                  <a:gd name="T20" fmla="*/ 0 60000 65536"/>
                  <a:gd name="T21" fmla="*/ 0 60000 65536"/>
                  <a:gd name="T22" fmla="*/ 0 60000 65536"/>
                  <a:gd name="T23" fmla="*/ 0 60000 65536"/>
                  <a:gd name="T24" fmla="*/ 0 w 368"/>
                  <a:gd name="T25" fmla="*/ 0 h 195"/>
                  <a:gd name="T26" fmla="*/ 368 w 368"/>
                  <a:gd name="T27" fmla="*/ 195 h 1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8" h="195">
                    <a:moveTo>
                      <a:pt x="348" y="185"/>
                    </a:moveTo>
                    <a:lnTo>
                      <a:pt x="92" y="195"/>
                    </a:lnTo>
                    <a:lnTo>
                      <a:pt x="92" y="184"/>
                    </a:lnTo>
                    <a:lnTo>
                      <a:pt x="4" y="183"/>
                    </a:lnTo>
                    <a:lnTo>
                      <a:pt x="1" y="39"/>
                    </a:lnTo>
                    <a:lnTo>
                      <a:pt x="0" y="0"/>
                    </a:lnTo>
                    <a:lnTo>
                      <a:pt x="368" y="7"/>
                    </a:lnTo>
                    <a:lnTo>
                      <a:pt x="348" y="18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7">
                <a:extLst>
                  <a:ext uri="{FF2B5EF4-FFF2-40B4-BE49-F238E27FC236}">
                    <a16:creationId xmlns:a16="http://schemas.microsoft.com/office/drawing/2014/main" id="{EFF8A610-75BE-4E71-ABA2-08B782C0DEFA}"/>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58 w 344"/>
                  <a:gd name="T57" fmla="*/ 54 h 433"/>
                  <a:gd name="T58" fmla="*/ 64 w 344"/>
                  <a:gd name="T59" fmla="*/ 49 h 433"/>
                  <a:gd name="T60" fmla="*/ 60 w 344"/>
                  <a:gd name="T61" fmla="*/ 54 h 433"/>
                  <a:gd name="T62" fmla="*/ 58 w 344"/>
                  <a:gd name="T63" fmla="*/ 54 h 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4"/>
                  <a:gd name="T97" fmla="*/ 0 h 433"/>
                  <a:gd name="T98" fmla="*/ 344 w 344"/>
                  <a:gd name="T99" fmla="*/ 433 h 4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close/>
                    <a:moveTo>
                      <a:pt x="278" y="323"/>
                    </a:moveTo>
                    <a:lnTo>
                      <a:pt x="303" y="290"/>
                    </a:lnTo>
                    <a:lnTo>
                      <a:pt x="284" y="329"/>
                    </a:lnTo>
                    <a:lnTo>
                      <a:pt x="278" y="323"/>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8">
                <a:extLst>
                  <a:ext uri="{FF2B5EF4-FFF2-40B4-BE49-F238E27FC236}">
                    <a16:creationId xmlns:a16="http://schemas.microsoft.com/office/drawing/2014/main" id="{74F93821-20C8-4A79-885A-5E5990BB3A5F}"/>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4"/>
                  <a:gd name="T85" fmla="*/ 0 h 433"/>
                  <a:gd name="T86" fmla="*/ 344 w 344"/>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
                <a:extLst>
                  <a:ext uri="{FF2B5EF4-FFF2-40B4-BE49-F238E27FC236}">
                    <a16:creationId xmlns:a16="http://schemas.microsoft.com/office/drawing/2014/main" id="{DEEC52CC-C1C4-402E-A157-75610A2AFDFA}"/>
                  </a:ext>
                </a:extLst>
              </p:cNvPr>
              <p:cNvSpPr>
                <a:spLocks noChangeArrowheads="1"/>
              </p:cNvSpPr>
              <p:nvPr/>
            </p:nvSpPr>
            <p:spPr bwMode="auto">
              <a:xfrm>
                <a:off x="3131" y="3667"/>
                <a:ext cx="22" cy="38"/>
              </a:xfrm>
              <a:custGeom>
                <a:avLst/>
                <a:gdLst>
                  <a:gd name="T0" fmla="*/ 0 w 25"/>
                  <a:gd name="T1" fmla="*/ 19 h 39"/>
                  <a:gd name="T2" fmla="*/ 5 w 25"/>
                  <a:gd name="T3" fmla="*/ 0 h 39"/>
                  <a:gd name="T4" fmla="*/ 4 w 25"/>
                  <a:gd name="T5" fmla="*/ 19 h 39"/>
                  <a:gd name="T6" fmla="*/ 0 w 25"/>
                  <a:gd name="T7" fmla="*/ 19 h 39"/>
                  <a:gd name="T8" fmla="*/ 0 60000 65536"/>
                  <a:gd name="T9" fmla="*/ 0 60000 65536"/>
                  <a:gd name="T10" fmla="*/ 0 60000 65536"/>
                  <a:gd name="T11" fmla="*/ 0 60000 65536"/>
                  <a:gd name="T12" fmla="*/ 0 w 25"/>
                  <a:gd name="T13" fmla="*/ 0 h 39"/>
                  <a:gd name="T14" fmla="*/ 25 w 25"/>
                  <a:gd name="T15" fmla="*/ 39 h 39"/>
                </a:gdLst>
                <a:ahLst/>
                <a:cxnLst>
                  <a:cxn ang="T8">
                    <a:pos x="T0" y="T1"/>
                  </a:cxn>
                  <a:cxn ang="T9">
                    <a:pos x="T2" y="T3"/>
                  </a:cxn>
                  <a:cxn ang="T10">
                    <a:pos x="T4" y="T5"/>
                  </a:cxn>
                  <a:cxn ang="T11">
                    <a:pos x="T6" y="T7"/>
                  </a:cxn>
                </a:cxnLst>
                <a:rect l="T12" t="T13" r="T14" b="T15"/>
                <a:pathLst>
                  <a:path w="25" h="39">
                    <a:moveTo>
                      <a:pt x="0" y="33"/>
                    </a:moveTo>
                    <a:lnTo>
                      <a:pt x="25" y="0"/>
                    </a:lnTo>
                    <a:lnTo>
                      <a:pt x="6" y="39"/>
                    </a:lnTo>
                    <a:lnTo>
                      <a:pt x="0" y="33"/>
                    </a:lnTo>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10">
                <a:extLst>
                  <a:ext uri="{FF2B5EF4-FFF2-40B4-BE49-F238E27FC236}">
                    <a16:creationId xmlns:a16="http://schemas.microsoft.com/office/drawing/2014/main" id="{9FA7F351-9A48-4492-B15B-F0A360A9235F}"/>
                  </a:ext>
                </a:extLst>
              </p:cNvPr>
              <p:cNvSpPr>
                <a:spLocks noChangeArrowheads="1"/>
              </p:cNvSpPr>
              <p:nvPr/>
            </p:nvSpPr>
            <p:spPr bwMode="auto">
              <a:xfrm>
                <a:off x="2509" y="3476"/>
                <a:ext cx="627" cy="623"/>
              </a:xfrm>
              <a:custGeom>
                <a:avLst/>
                <a:gdLst>
                  <a:gd name="T0" fmla="*/ 98 w 713"/>
                  <a:gd name="T1" fmla="*/ 63 h 651"/>
                  <a:gd name="T2" fmla="*/ 92 w 713"/>
                  <a:gd name="T3" fmla="*/ 66 h 651"/>
                  <a:gd name="T4" fmla="*/ 74 w 713"/>
                  <a:gd name="T5" fmla="*/ 69 h 651"/>
                  <a:gd name="T6" fmla="*/ 68 w 713"/>
                  <a:gd name="T7" fmla="*/ 65 h 651"/>
                  <a:gd name="T8" fmla="*/ 66 w 713"/>
                  <a:gd name="T9" fmla="*/ 55 h 651"/>
                  <a:gd name="T10" fmla="*/ 67 w 713"/>
                  <a:gd name="T11" fmla="*/ 49 h 651"/>
                  <a:gd name="T12" fmla="*/ 71 w 713"/>
                  <a:gd name="T13" fmla="*/ 45 h 651"/>
                  <a:gd name="T14" fmla="*/ 68 w 713"/>
                  <a:gd name="T15" fmla="*/ 42 h 651"/>
                  <a:gd name="T16" fmla="*/ 66 w 713"/>
                  <a:gd name="T17" fmla="*/ 33 h 651"/>
                  <a:gd name="T18" fmla="*/ 61 w 713"/>
                  <a:gd name="T19" fmla="*/ 30 h 651"/>
                  <a:gd name="T20" fmla="*/ 61 w 713"/>
                  <a:gd name="T21" fmla="*/ 27 h 651"/>
                  <a:gd name="T22" fmla="*/ 57 w 713"/>
                  <a:gd name="T23" fmla="*/ 20 h 651"/>
                  <a:gd name="T24" fmla="*/ 55 w 713"/>
                  <a:gd name="T25" fmla="*/ 20 h 651"/>
                  <a:gd name="T26" fmla="*/ 53 w 713"/>
                  <a:gd name="T27" fmla="*/ 11 h 651"/>
                  <a:gd name="T28" fmla="*/ 51 w 713"/>
                  <a:gd name="T29" fmla="*/ 11 h 651"/>
                  <a:gd name="T30" fmla="*/ 47 w 713"/>
                  <a:gd name="T31" fmla="*/ 11 h 651"/>
                  <a:gd name="T32" fmla="*/ 44 w 713"/>
                  <a:gd name="T33" fmla="*/ 11 h 651"/>
                  <a:gd name="T34" fmla="*/ 35 w 713"/>
                  <a:gd name="T35" fmla="*/ 1 h 651"/>
                  <a:gd name="T36" fmla="*/ 96 w 713"/>
                  <a:gd name="T37" fmla="*/ 0 h 651"/>
                  <a:gd name="T38" fmla="*/ 97 w 713"/>
                  <a:gd name="T39" fmla="*/ 45 h 651"/>
                  <a:gd name="T40" fmla="*/ 98 w 713"/>
                  <a:gd name="T41" fmla="*/ 63 h 651"/>
                  <a:gd name="T42" fmla="*/ 35 w 713"/>
                  <a:gd name="T43" fmla="*/ 98 h 651"/>
                  <a:gd name="T44" fmla="*/ 36 w 713"/>
                  <a:gd name="T45" fmla="*/ 102 h 651"/>
                  <a:gd name="T46" fmla="*/ 40 w 713"/>
                  <a:gd name="T47" fmla="*/ 102 h 651"/>
                  <a:gd name="T48" fmla="*/ 51 w 713"/>
                  <a:gd name="T49" fmla="*/ 110 h 651"/>
                  <a:gd name="T50" fmla="*/ 53 w 713"/>
                  <a:gd name="T51" fmla="*/ 114 h 651"/>
                  <a:gd name="T52" fmla="*/ 42 w 713"/>
                  <a:gd name="T53" fmla="*/ 117 h 651"/>
                  <a:gd name="T54" fmla="*/ 32 w 713"/>
                  <a:gd name="T55" fmla="*/ 112 h 651"/>
                  <a:gd name="T56" fmla="*/ 30 w 713"/>
                  <a:gd name="T57" fmla="*/ 117 h 651"/>
                  <a:gd name="T58" fmla="*/ 22 w 713"/>
                  <a:gd name="T59" fmla="*/ 122 h 651"/>
                  <a:gd name="T60" fmla="*/ 0 w 713"/>
                  <a:gd name="T61" fmla="*/ 125 h 651"/>
                  <a:gd name="T62" fmla="*/ 4 w 713"/>
                  <a:gd name="T63" fmla="*/ 122 h 651"/>
                  <a:gd name="T64" fmla="*/ 10 w 713"/>
                  <a:gd name="T65" fmla="*/ 122 h 651"/>
                  <a:gd name="T66" fmla="*/ 6 w 713"/>
                  <a:gd name="T67" fmla="*/ 114 h 651"/>
                  <a:gd name="T68" fmla="*/ 11 w 713"/>
                  <a:gd name="T69" fmla="*/ 116 h 651"/>
                  <a:gd name="T70" fmla="*/ 11 w 713"/>
                  <a:gd name="T71" fmla="*/ 112 h 651"/>
                  <a:gd name="T72" fmla="*/ 23 w 713"/>
                  <a:gd name="T73" fmla="*/ 107 h 651"/>
                  <a:gd name="T74" fmla="*/ 29 w 713"/>
                  <a:gd name="T75" fmla="*/ 111 h 651"/>
                  <a:gd name="T76" fmla="*/ 32 w 713"/>
                  <a:gd name="T77" fmla="*/ 107 h 651"/>
                  <a:gd name="T78" fmla="*/ 35 w 713"/>
                  <a:gd name="T79" fmla="*/ 98 h 651"/>
                  <a:gd name="T80" fmla="*/ 135 w 713"/>
                  <a:gd name="T81" fmla="*/ 59 h 651"/>
                  <a:gd name="T82" fmla="*/ 134 w 713"/>
                  <a:gd name="T83" fmla="*/ 57 h 651"/>
                  <a:gd name="T84" fmla="*/ 141 w 713"/>
                  <a:gd name="T85" fmla="*/ 55 h 651"/>
                  <a:gd name="T86" fmla="*/ 146 w 713"/>
                  <a:gd name="T87" fmla="*/ 50 h 651"/>
                  <a:gd name="T88" fmla="*/ 147 w 713"/>
                  <a:gd name="T89" fmla="*/ 52 h 651"/>
                  <a:gd name="T90" fmla="*/ 150 w 713"/>
                  <a:gd name="T91" fmla="*/ 52 h 651"/>
                  <a:gd name="T92" fmla="*/ 157 w 713"/>
                  <a:gd name="T93" fmla="*/ 45 h 651"/>
                  <a:gd name="T94" fmla="*/ 159 w 713"/>
                  <a:gd name="T95" fmla="*/ 47 h 651"/>
                  <a:gd name="T96" fmla="*/ 146 w 713"/>
                  <a:gd name="T97" fmla="*/ 67 h 651"/>
                  <a:gd name="T98" fmla="*/ 132 w 713"/>
                  <a:gd name="T99" fmla="*/ 79 h 651"/>
                  <a:gd name="T100" fmla="*/ 128 w 713"/>
                  <a:gd name="T101" fmla="*/ 82 h 651"/>
                  <a:gd name="T102" fmla="*/ 127 w 713"/>
                  <a:gd name="T103" fmla="*/ 78 h 651"/>
                  <a:gd name="T104" fmla="*/ 138 w 713"/>
                  <a:gd name="T105" fmla="*/ 72 h 651"/>
                  <a:gd name="T106" fmla="*/ 134 w 713"/>
                  <a:gd name="T107" fmla="*/ 69 h 651"/>
                  <a:gd name="T108" fmla="*/ 138 w 713"/>
                  <a:gd name="T109" fmla="*/ 61 h 651"/>
                  <a:gd name="T110" fmla="*/ 135 w 713"/>
                  <a:gd name="T111" fmla="*/ 59 h 6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651"/>
                  <a:gd name="T170" fmla="*/ 713 w 713"/>
                  <a:gd name="T171" fmla="*/ 651 h 6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651">
                    <a:moveTo>
                      <a:pt x="435" y="325"/>
                    </a:moveTo>
                    <a:lnTo>
                      <a:pt x="412" y="347"/>
                    </a:lnTo>
                    <a:lnTo>
                      <a:pt x="333" y="356"/>
                    </a:lnTo>
                    <a:lnTo>
                      <a:pt x="306" y="335"/>
                    </a:lnTo>
                    <a:lnTo>
                      <a:pt x="293" y="290"/>
                    </a:lnTo>
                    <a:lnTo>
                      <a:pt x="301" y="247"/>
                    </a:lnTo>
                    <a:lnTo>
                      <a:pt x="318" y="233"/>
                    </a:lnTo>
                    <a:lnTo>
                      <a:pt x="302" y="216"/>
                    </a:lnTo>
                    <a:lnTo>
                      <a:pt x="294" y="172"/>
                    </a:lnTo>
                    <a:lnTo>
                      <a:pt x="275" y="154"/>
                    </a:lnTo>
                    <a:lnTo>
                      <a:pt x="277" y="135"/>
                    </a:lnTo>
                    <a:lnTo>
                      <a:pt x="257" y="96"/>
                    </a:lnTo>
                    <a:lnTo>
                      <a:pt x="247" y="98"/>
                    </a:lnTo>
                    <a:lnTo>
                      <a:pt x="237" y="61"/>
                    </a:lnTo>
                    <a:lnTo>
                      <a:pt x="227" y="52"/>
                    </a:lnTo>
                    <a:lnTo>
                      <a:pt x="211" y="60"/>
                    </a:lnTo>
                    <a:lnTo>
                      <a:pt x="197" y="20"/>
                    </a:lnTo>
                    <a:lnTo>
                      <a:pt x="157" y="1"/>
                    </a:lnTo>
                    <a:lnTo>
                      <a:pt x="429" y="0"/>
                    </a:lnTo>
                    <a:lnTo>
                      <a:pt x="434" y="228"/>
                    </a:lnTo>
                    <a:lnTo>
                      <a:pt x="435" y="325"/>
                    </a:lnTo>
                    <a:close/>
                    <a:moveTo>
                      <a:pt x="158" y="516"/>
                    </a:moveTo>
                    <a:lnTo>
                      <a:pt x="165" y="536"/>
                    </a:lnTo>
                    <a:lnTo>
                      <a:pt x="180" y="530"/>
                    </a:lnTo>
                    <a:lnTo>
                      <a:pt x="226" y="570"/>
                    </a:lnTo>
                    <a:lnTo>
                      <a:pt x="235" y="594"/>
                    </a:lnTo>
                    <a:lnTo>
                      <a:pt x="192" y="610"/>
                    </a:lnTo>
                    <a:lnTo>
                      <a:pt x="144" y="589"/>
                    </a:lnTo>
                    <a:lnTo>
                      <a:pt x="134" y="612"/>
                    </a:lnTo>
                    <a:lnTo>
                      <a:pt x="96" y="629"/>
                    </a:lnTo>
                    <a:lnTo>
                      <a:pt x="0" y="651"/>
                    </a:lnTo>
                    <a:lnTo>
                      <a:pt x="7" y="628"/>
                    </a:lnTo>
                    <a:lnTo>
                      <a:pt x="44" y="628"/>
                    </a:lnTo>
                    <a:lnTo>
                      <a:pt x="27" y="595"/>
                    </a:lnTo>
                    <a:lnTo>
                      <a:pt x="48" y="598"/>
                    </a:lnTo>
                    <a:lnTo>
                      <a:pt x="51" y="582"/>
                    </a:lnTo>
                    <a:lnTo>
                      <a:pt x="101" y="553"/>
                    </a:lnTo>
                    <a:lnTo>
                      <a:pt x="131" y="571"/>
                    </a:lnTo>
                    <a:lnTo>
                      <a:pt x="144" y="555"/>
                    </a:lnTo>
                    <a:lnTo>
                      <a:pt x="158" y="516"/>
                    </a:lnTo>
                    <a:close/>
                    <a:moveTo>
                      <a:pt x="605" y="308"/>
                    </a:moveTo>
                    <a:lnTo>
                      <a:pt x="601" y="304"/>
                    </a:lnTo>
                    <a:lnTo>
                      <a:pt x="631" y="292"/>
                    </a:lnTo>
                    <a:lnTo>
                      <a:pt x="657" y="256"/>
                    </a:lnTo>
                    <a:lnTo>
                      <a:pt x="661" y="268"/>
                    </a:lnTo>
                    <a:lnTo>
                      <a:pt x="677" y="268"/>
                    </a:lnTo>
                    <a:lnTo>
                      <a:pt x="707" y="233"/>
                    </a:lnTo>
                    <a:lnTo>
                      <a:pt x="713" y="239"/>
                    </a:lnTo>
                    <a:lnTo>
                      <a:pt x="655" y="348"/>
                    </a:lnTo>
                    <a:lnTo>
                      <a:pt x="592" y="414"/>
                    </a:lnTo>
                    <a:lnTo>
                      <a:pt x="576" y="423"/>
                    </a:lnTo>
                    <a:lnTo>
                      <a:pt x="571" y="411"/>
                    </a:lnTo>
                    <a:lnTo>
                      <a:pt x="617" y="375"/>
                    </a:lnTo>
                    <a:lnTo>
                      <a:pt x="601" y="362"/>
                    </a:lnTo>
                    <a:lnTo>
                      <a:pt x="623" y="317"/>
                    </a:lnTo>
                    <a:lnTo>
                      <a:pt x="605" y="308"/>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11">
                <a:extLst>
                  <a:ext uri="{FF2B5EF4-FFF2-40B4-BE49-F238E27FC236}">
                    <a16:creationId xmlns:a16="http://schemas.microsoft.com/office/drawing/2014/main" id="{13CBB4DD-5704-4BD9-9D79-F47A4029C32E}"/>
                  </a:ext>
                </a:extLst>
              </p:cNvPr>
              <p:cNvSpPr>
                <a:spLocks noChangeArrowheads="1"/>
              </p:cNvSpPr>
              <p:nvPr/>
            </p:nvSpPr>
            <p:spPr bwMode="auto">
              <a:xfrm>
                <a:off x="2647" y="3476"/>
                <a:ext cx="244" cy="341"/>
              </a:xfrm>
              <a:custGeom>
                <a:avLst/>
                <a:gdLst>
                  <a:gd name="T0" fmla="*/ 58 w 278"/>
                  <a:gd name="T1" fmla="*/ 65 h 356"/>
                  <a:gd name="T2" fmla="*/ 53 w 278"/>
                  <a:gd name="T3" fmla="*/ 69 h 356"/>
                  <a:gd name="T4" fmla="*/ 36 w 278"/>
                  <a:gd name="T5" fmla="*/ 71 h 356"/>
                  <a:gd name="T6" fmla="*/ 32 w 278"/>
                  <a:gd name="T7" fmla="*/ 67 h 356"/>
                  <a:gd name="T8" fmla="*/ 28 w 278"/>
                  <a:gd name="T9" fmla="*/ 57 h 356"/>
                  <a:gd name="T10" fmla="*/ 30 w 278"/>
                  <a:gd name="T11" fmla="*/ 50 h 356"/>
                  <a:gd name="T12" fmla="*/ 33 w 278"/>
                  <a:gd name="T13" fmla="*/ 47 h 356"/>
                  <a:gd name="T14" fmla="*/ 30 w 278"/>
                  <a:gd name="T15" fmla="*/ 43 h 356"/>
                  <a:gd name="T16" fmla="*/ 28 w 278"/>
                  <a:gd name="T17" fmla="*/ 34 h 356"/>
                  <a:gd name="T18" fmla="*/ 25 w 278"/>
                  <a:gd name="T19" fmla="*/ 31 h 356"/>
                  <a:gd name="T20" fmla="*/ 25 w 278"/>
                  <a:gd name="T21" fmla="*/ 28 h 356"/>
                  <a:gd name="T22" fmla="*/ 21 w 278"/>
                  <a:gd name="T23" fmla="*/ 21 h 356"/>
                  <a:gd name="T24" fmla="*/ 19 w 278"/>
                  <a:gd name="T25" fmla="*/ 21 h 356"/>
                  <a:gd name="T26" fmla="*/ 17 w 278"/>
                  <a:gd name="T27" fmla="*/ 11 h 356"/>
                  <a:gd name="T28" fmla="*/ 15 w 278"/>
                  <a:gd name="T29" fmla="*/ 11 h 356"/>
                  <a:gd name="T30" fmla="*/ 11 w 278"/>
                  <a:gd name="T31" fmla="*/ 11 h 356"/>
                  <a:gd name="T32" fmla="*/ 9 w 278"/>
                  <a:gd name="T33" fmla="*/ 11 h 356"/>
                  <a:gd name="T34" fmla="*/ 0 w 278"/>
                  <a:gd name="T35" fmla="*/ 1 h 356"/>
                  <a:gd name="T36" fmla="*/ 56 w 278"/>
                  <a:gd name="T37" fmla="*/ 0 h 356"/>
                  <a:gd name="T38" fmla="*/ 58 w 278"/>
                  <a:gd name="T39" fmla="*/ 46 h 356"/>
                  <a:gd name="T40" fmla="*/ 58 w 278"/>
                  <a:gd name="T41" fmla="*/ 65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8"/>
                  <a:gd name="T64" fmla="*/ 0 h 356"/>
                  <a:gd name="T65" fmla="*/ 278 w 278"/>
                  <a:gd name="T66" fmla="*/ 356 h 3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8" h="356">
                    <a:moveTo>
                      <a:pt x="278" y="325"/>
                    </a:moveTo>
                    <a:lnTo>
                      <a:pt x="255" y="347"/>
                    </a:lnTo>
                    <a:lnTo>
                      <a:pt x="176" y="356"/>
                    </a:lnTo>
                    <a:lnTo>
                      <a:pt x="149" y="335"/>
                    </a:lnTo>
                    <a:lnTo>
                      <a:pt x="136" y="290"/>
                    </a:lnTo>
                    <a:lnTo>
                      <a:pt x="144" y="247"/>
                    </a:lnTo>
                    <a:lnTo>
                      <a:pt x="161" y="233"/>
                    </a:lnTo>
                    <a:lnTo>
                      <a:pt x="145" y="216"/>
                    </a:lnTo>
                    <a:lnTo>
                      <a:pt x="137" y="172"/>
                    </a:lnTo>
                    <a:lnTo>
                      <a:pt x="118" y="154"/>
                    </a:lnTo>
                    <a:lnTo>
                      <a:pt x="120" y="135"/>
                    </a:lnTo>
                    <a:lnTo>
                      <a:pt x="100" y="96"/>
                    </a:lnTo>
                    <a:lnTo>
                      <a:pt x="90" y="98"/>
                    </a:lnTo>
                    <a:lnTo>
                      <a:pt x="80" y="61"/>
                    </a:lnTo>
                    <a:lnTo>
                      <a:pt x="70" y="52"/>
                    </a:lnTo>
                    <a:lnTo>
                      <a:pt x="54" y="60"/>
                    </a:lnTo>
                    <a:lnTo>
                      <a:pt x="40" y="20"/>
                    </a:lnTo>
                    <a:lnTo>
                      <a:pt x="0" y="1"/>
                    </a:lnTo>
                    <a:lnTo>
                      <a:pt x="272" y="0"/>
                    </a:lnTo>
                    <a:lnTo>
                      <a:pt x="277" y="228"/>
                    </a:lnTo>
                    <a:lnTo>
                      <a:pt x="278" y="325"/>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12">
                <a:extLst>
                  <a:ext uri="{FF2B5EF4-FFF2-40B4-BE49-F238E27FC236}">
                    <a16:creationId xmlns:a16="http://schemas.microsoft.com/office/drawing/2014/main" id="{DDB20843-FE78-42A5-A07D-CD6CA3A2335D}"/>
                  </a:ext>
                </a:extLst>
              </p:cNvPr>
              <p:cNvSpPr>
                <a:spLocks noChangeArrowheads="1"/>
              </p:cNvSpPr>
              <p:nvPr/>
            </p:nvSpPr>
            <p:spPr bwMode="auto">
              <a:xfrm>
                <a:off x="2509" y="3970"/>
                <a:ext cx="207" cy="129"/>
              </a:xfrm>
              <a:custGeom>
                <a:avLst/>
                <a:gdLst>
                  <a:gd name="T0" fmla="*/ 37 w 235"/>
                  <a:gd name="T1" fmla="*/ 0 h 135"/>
                  <a:gd name="T2" fmla="*/ 38 w 235"/>
                  <a:gd name="T3" fmla="*/ 11 h 135"/>
                  <a:gd name="T4" fmla="*/ 42 w 235"/>
                  <a:gd name="T5" fmla="*/ 11 h 135"/>
                  <a:gd name="T6" fmla="*/ 54 w 235"/>
                  <a:gd name="T7" fmla="*/ 11 h 135"/>
                  <a:gd name="T8" fmla="*/ 55 w 235"/>
                  <a:gd name="T9" fmla="*/ 14 h 135"/>
                  <a:gd name="T10" fmla="*/ 47 w 235"/>
                  <a:gd name="T11" fmla="*/ 18 h 135"/>
                  <a:gd name="T12" fmla="*/ 33 w 235"/>
                  <a:gd name="T13" fmla="*/ 12 h 135"/>
                  <a:gd name="T14" fmla="*/ 33 w 235"/>
                  <a:gd name="T15" fmla="*/ 19 h 135"/>
                  <a:gd name="T16" fmla="*/ 23 w 235"/>
                  <a:gd name="T17" fmla="*/ 21 h 135"/>
                  <a:gd name="T18" fmla="*/ 0 w 235"/>
                  <a:gd name="T19" fmla="*/ 25 h 135"/>
                  <a:gd name="T20" fmla="*/ 4 w 235"/>
                  <a:gd name="T21" fmla="*/ 21 h 135"/>
                  <a:gd name="T22" fmla="*/ 11 w 235"/>
                  <a:gd name="T23" fmla="*/ 21 h 135"/>
                  <a:gd name="T24" fmla="*/ 7 w 235"/>
                  <a:gd name="T25" fmla="*/ 14 h 135"/>
                  <a:gd name="T26" fmla="*/ 11 w 235"/>
                  <a:gd name="T27" fmla="*/ 15 h 135"/>
                  <a:gd name="T28" fmla="*/ 12 w 235"/>
                  <a:gd name="T29" fmla="*/ 11 h 135"/>
                  <a:gd name="T30" fmla="*/ 24 w 235"/>
                  <a:gd name="T31" fmla="*/ 11 h 135"/>
                  <a:gd name="T32" fmla="*/ 32 w 235"/>
                  <a:gd name="T33" fmla="*/ 11 h 135"/>
                  <a:gd name="T34" fmla="*/ 33 w 235"/>
                  <a:gd name="T35" fmla="*/ 11 h 135"/>
                  <a:gd name="T36" fmla="*/ 37 w 23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135"/>
                  <a:gd name="T59" fmla="*/ 235 w 23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135">
                    <a:moveTo>
                      <a:pt x="158" y="0"/>
                    </a:moveTo>
                    <a:lnTo>
                      <a:pt x="165" y="20"/>
                    </a:lnTo>
                    <a:lnTo>
                      <a:pt x="180" y="14"/>
                    </a:lnTo>
                    <a:lnTo>
                      <a:pt x="226" y="54"/>
                    </a:lnTo>
                    <a:lnTo>
                      <a:pt x="235" y="78"/>
                    </a:lnTo>
                    <a:lnTo>
                      <a:pt x="192" y="94"/>
                    </a:lnTo>
                    <a:lnTo>
                      <a:pt x="144" y="73"/>
                    </a:lnTo>
                    <a:lnTo>
                      <a:pt x="134" y="96"/>
                    </a:lnTo>
                    <a:lnTo>
                      <a:pt x="96" y="113"/>
                    </a:lnTo>
                    <a:lnTo>
                      <a:pt x="0" y="135"/>
                    </a:lnTo>
                    <a:lnTo>
                      <a:pt x="7" y="112"/>
                    </a:lnTo>
                    <a:lnTo>
                      <a:pt x="44" y="112"/>
                    </a:lnTo>
                    <a:lnTo>
                      <a:pt x="27" y="79"/>
                    </a:lnTo>
                    <a:lnTo>
                      <a:pt x="48" y="82"/>
                    </a:lnTo>
                    <a:lnTo>
                      <a:pt x="51" y="66"/>
                    </a:lnTo>
                    <a:lnTo>
                      <a:pt x="101" y="37"/>
                    </a:lnTo>
                    <a:lnTo>
                      <a:pt x="131" y="55"/>
                    </a:lnTo>
                    <a:lnTo>
                      <a:pt x="144" y="39"/>
                    </a:lnTo>
                    <a:lnTo>
                      <a:pt x="158" y="0"/>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13">
                <a:extLst>
                  <a:ext uri="{FF2B5EF4-FFF2-40B4-BE49-F238E27FC236}">
                    <a16:creationId xmlns:a16="http://schemas.microsoft.com/office/drawing/2014/main" id="{1ECCA632-FA13-4A52-BC3D-E5DE5619A898}"/>
                  </a:ext>
                </a:extLst>
              </p:cNvPr>
              <p:cNvSpPr>
                <a:spLocks noChangeArrowheads="1"/>
              </p:cNvSpPr>
              <p:nvPr/>
            </p:nvSpPr>
            <p:spPr bwMode="auto">
              <a:xfrm>
                <a:off x="3011" y="3699"/>
                <a:ext cx="125" cy="181"/>
              </a:xfrm>
              <a:custGeom>
                <a:avLst/>
                <a:gdLst>
                  <a:gd name="T0" fmla="*/ 9 w 142"/>
                  <a:gd name="T1" fmla="*/ 11 h 190"/>
                  <a:gd name="T2" fmla="*/ 8 w 142"/>
                  <a:gd name="T3" fmla="*/ 10 h 190"/>
                  <a:gd name="T4" fmla="*/ 14 w 142"/>
                  <a:gd name="T5" fmla="*/ 10 h 190"/>
                  <a:gd name="T6" fmla="*/ 20 w 142"/>
                  <a:gd name="T7" fmla="*/ 10 h 190"/>
                  <a:gd name="T8" fmla="*/ 21 w 142"/>
                  <a:gd name="T9" fmla="*/ 10 h 190"/>
                  <a:gd name="T10" fmla="*/ 26 w 142"/>
                  <a:gd name="T11" fmla="*/ 10 h 190"/>
                  <a:gd name="T12" fmla="*/ 32 w 142"/>
                  <a:gd name="T13" fmla="*/ 0 h 190"/>
                  <a:gd name="T14" fmla="*/ 33 w 142"/>
                  <a:gd name="T15" fmla="*/ 6 h 190"/>
                  <a:gd name="T16" fmla="*/ 20 w 142"/>
                  <a:gd name="T17" fmla="*/ 19 h 190"/>
                  <a:gd name="T18" fmla="*/ 5 w 142"/>
                  <a:gd name="T19" fmla="*/ 29 h 190"/>
                  <a:gd name="T20" fmla="*/ 4 w 142"/>
                  <a:gd name="T21" fmla="*/ 30 h 190"/>
                  <a:gd name="T22" fmla="*/ 0 w 142"/>
                  <a:gd name="T23" fmla="*/ 28 h 190"/>
                  <a:gd name="T24" fmla="*/ 11 w 142"/>
                  <a:gd name="T25" fmla="*/ 24 h 190"/>
                  <a:gd name="T26" fmla="*/ 8 w 142"/>
                  <a:gd name="T27" fmla="*/ 22 h 190"/>
                  <a:gd name="T28" fmla="*/ 12 w 142"/>
                  <a:gd name="T29" fmla="*/ 14 h 190"/>
                  <a:gd name="T30" fmla="*/ 9 w 142"/>
                  <a:gd name="T31" fmla="*/ 1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90"/>
                  <a:gd name="T50" fmla="*/ 142 w 142"/>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90">
                    <a:moveTo>
                      <a:pt x="34" y="75"/>
                    </a:moveTo>
                    <a:lnTo>
                      <a:pt x="30" y="71"/>
                    </a:lnTo>
                    <a:lnTo>
                      <a:pt x="60" y="59"/>
                    </a:lnTo>
                    <a:lnTo>
                      <a:pt x="86" y="23"/>
                    </a:lnTo>
                    <a:lnTo>
                      <a:pt x="90" y="35"/>
                    </a:lnTo>
                    <a:lnTo>
                      <a:pt x="106" y="35"/>
                    </a:lnTo>
                    <a:lnTo>
                      <a:pt x="136" y="0"/>
                    </a:lnTo>
                    <a:lnTo>
                      <a:pt x="142" y="6"/>
                    </a:lnTo>
                    <a:lnTo>
                      <a:pt x="84" y="115"/>
                    </a:lnTo>
                    <a:lnTo>
                      <a:pt x="21" y="181"/>
                    </a:lnTo>
                    <a:lnTo>
                      <a:pt x="5" y="190"/>
                    </a:lnTo>
                    <a:lnTo>
                      <a:pt x="0" y="178"/>
                    </a:lnTo>
                    <a:lnTo>
                      <a:pt x="46" y="142"/>
                    </a:lnTo>
                    <a:lnTo>
                      <a:pt x="30" y="129"/>
                    </a:lnTo>
                    <a:lnTo>
                      <a:pt x="52" y="84"/>
                    </a:lnTo>
                    <a:lnTo>
                      <a:pt x="34" y="75"/>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14">
                <a:extLst>
                  <a:ext uri="{FF2B5EF4-FFF2-40B4-BE49-F238E27FC236}">
                    <a16:creationId xmlns:a16="http://schemas.microsoft.com/office/drawing/2014/main" id="{690A805E-5323-4096-8975-09AB48B40336}"/>
                  </a:ext>
                </a:extLst>
              </p:cNvPr>
              <p:cNvSpPr>
                <a:spLocks noChangeArrowheads="1"/>
              </p:cNvSpPr>
              <p:nvPr/>
            </p:nvSpPr>
            <p:spPr bwMode="auto">
              <a:xfrm>
                <a:off x="2496" y="3125"/>
                <a:ext cx="391" cy="351"/>
              </a:xfrm>
              <a:custGeom>
                <a:avLst/>
                <a:gdLst>
                  <a:gd name="T0" fmla="*/ 104 w 444"/>
                  <a:gd name="T1" fmla="*/ 62 h 368"/>
                  <a:gd name="T2" fmla="*/ 41 w 444"/>
                  <a:gd name="T3" fmla="*/ 62 h 368"/>
                  <a:gd name="T4" fmla="*/ 26 w 444"/>
                  <a:gd name="T5" fmla="*/ 54 h 368"/>
                  <a:gd name="T6" fmla="*/ 20 w 444"/>
                  <a:gd name="T7" fmla="*/ 54 h 368"/>
                  <a:gd name="T8" fmla="*/ 17 w 444"/>
                  <a:gd name="T9" fmla="*/ 57 h 368"/>
                  <a:gd name="T10" fmla="*/ 4 w 444"/>
                  <a:gd name="T11" fmla="*/ 38 h 368"/>
                  <a:gd name="T12" fmla="*/ 0 w 444"/>
                  <a:gd name="T13" fmla="*/ 17 h 368"/>
                  <a:gd name="T14" fmla="*/ 20 w 444"/>
                  <a:gd name="T15" fmla="*/ 18 h 368"/>
                  <a:gd name="T16" fmla="*/ 20 w 444"/>
                  <a:gd name="T17" fmla="*/ 10 h 368"/>
                  <a:gd name="T18" fmla="*/ 30 w 444"/>
                  <a:gd name="T19" fmla="*/ 10 h 368"/>
                  <a:gd name="T20" fmla="*/ 30 w 444"/>
                  <a:gd name="T21" fmla="*/ 2 h 368"/>
                  <a:gd name="T22" fmla="*/ 62 w 444"/>
                  <a:gd name="T23" fmla="*/ 0 h 368"/>
                  <a:gd name="T24" fmla="*/ 62 w 444"/>
                  <a:gd name="T25" fmla="*/ 24 h 368"/>
                  <a:gd name="T26" fmla="*/ 104 w 444"/>
                  <a:gd name="T27" fmla="*/ 24 h 368"/>
                  <a:gd name="T28" fmla="*/ 104 w 444"/>
                  <a:gd name="T29" fmla="*/ 48 h 368"/>
                  <a:gd name="T30" fmla="*/ 104 w 444"/>
                  <a:gd name="T31" fmla="*/ 62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4"/>
                  <a:gd name="T49" fmla="*/ 0 h 368"/>
                  <a:gd name="T50" fmla="*/ 444 w 444"/>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4" h="368">
                    <a:moveTo>
                      <a:pt x="444" y="367"/>
                    </a:moveTo>
                    <a:lnTo>
                      <a:pt x="172" y="368"/>
                    </a:lnTo>
                    <a:lnTo>
                      <a:pt x="111" y="323"/>
                    </a:lnTo>
                    <a:lnTo>
                      <a:pt x="89" y="322"/>
                    </a:lnTo>
                    <a:lnTo>
                      <a:pt x="71" y="342"/>
                    </a:lnTo>
                    <a:lnTo>
                      <a:pt x="20" y="221"/>
                    </a:lnTo>
                    <a:lnTo>
                      <a:pt x="0" y="96"/>
                    </a:lnTo>
                    <a:lnTo>
                      <a:pt x="86" y="103"/>
                    </a:lnTo>
                    <a:lnTo>
                      <a:pt x="85" y="49"/>
                    </a:lnTo>
                    <a:lnTo>
                      <a:pt x="130" y="48"/>
                    </a:lnTo>
                    <a:lnTo>
                      <a:pt x="129" y="2"/>
                    </a:lnTo>
                    <a:lnTo>
                      <a:pt x="262" y="0"/>
                    </a:lnTo>
                    <a:lnTo>
                      <a:pt x="263" y="136"/>
                    </a:lnTo>
                    <a:lnTo>
                      <a:pt x="441" y="133"/>
                    </a:lnTo>
                    <a:lnTo>
                      <a:pt x="444" y="277"/>
                    </a:lnTo>
                    <a:lnTo>
                      <a:pt x="444" y="36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5">
                <a:extLst>
                  <a:ext uri="{FF2B5EF4-FFF2-40B4-BE49-F238E27FC236}">
                    <a16:creationId xmlns:a16="http://schemas.microsoft.com/office/drawing/2014/main" id="{A39D35B5-0304-434F-8588-BCD5F0DD59B3}"/>
                  </a:ext>
                </a:extLst>
              </p:cNvPr>
              <p:cNvSpPr>
                <a:spLocks noChangeArrowheads="1"/>
              </p:cNvSpPr>
              <p:nvPr/>
            </p:nvSpPr>
            <p:spPr bwMode="auto">
              <a:xfrm>
                <a:off x="2609" y="2992"/>
                <a:ext cx="275" cy="263"/>
              </a:xfrm>
              <a:custGeom>
                <a:avLst/>
                <a:gdLst>
                  <a:gd name="T0" fmla="*/ 67 w 313"/>
                  <a:gd name="T1" fmla="*/ 45 h 275"/>
                  <a:gd name="T2" fmla="*/ 67 w 313"/>
                  <a:gd name="T3" fmla="*/ 51 h 275"/>
                  <a:gd name="T4" fmla="*/ 28 w 313"/>
                  <a:gd name="T5" fmla="*/ 51 h 275"/>
                  <a:gd name="T6" fmla="*/ 28 w 313"/>
                  <a:gd name="T7" fmla="*/ 27 h 275"/>
                  <a:gd name="T8" fmla="*/ 1 w 313"/>
                  <a:gd name="T9" fmla="*/ 28 h 275"/>
                  <a:gd name="T10" fmla="*/ 0 w 313"/>
                  <a:gd name="T11" fmla="*/ 8 h 275"/>
                  <a:gd name="T12" fmla="*/ 61 w 313"/>
                  <a:gd name="T13" fmla="*/ 9 h 275"/>
                  <a:gd name="T14" fmla="*/ 61 w 313"/>
                  <a:gd name="T15" fmla="*/ 0 h 275"/>
                  <a:gd name="T16" fmla="*/ 67 w 313"/>
                  <a:gd name="T17" fmla="*/ 11 h 275"/>
                  <a:gd name="T18" fmla="*/ 67 w 313"/>
                  <a:gd name="T19" fmla="*/ 45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275"/>
                  <a:gd name="T32" fmla="*/ 313 w 313"/>
                  <a:gd name="T33" fmla="*/ 275 h 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275">
                    <a:moveTo>
                      <a:pt x="312" y="233"/>
                    </a:moveTo>
                    <a:lnTo>
                      <a:pt x="313" y="272"/>
                    </a:lnTo>
                    <a:lnTo>
                      <a:pt x="135" y="275"/>
                    </a:lnTo>
                    <a:lnTo>
                      <a:pt x="134" y="139"/>
                    </a:lnTo>
                    <a:lnTo>
                      <a:pt x="1" y="141"/>
                    </a:lnTo>
                    <a:lnTo>
                      <a:pt x="0" y="8"/>
                    </a:lnTo>
                    <a:lnTo>
                      <a:pt x="283" y="9"/>
                    </a:lnTo>
                    <a:lnTo>
                      <a:pt x="285" y="0"/>
                    </a:lnTo>
                    <a:lnTo>
                      <a:pt x="311" y="20"/>
                    </a:lnTo>
                    <a:lnTo>
                      <a:pt x="312" y="23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6">
                <a:extLst>
                  <a:ext uri="{FF2B5EF4-FFF2-40B4-BE49-F238E27FC236}">
                    <a16:creationId xmlns:a16="http://schemas.microsoft.com/office/drawing/2014/main" id="{C1B463A8-894F-453A-9BCD-5EC973E22073}"/>
                  </a:ext>
                </a:extLst>
              </p:cNvPr>
              <p:cNvSpPr>
                <a:spLocks noChangeArrowheads="1"/>
              </p:cNvSpPr>
              <p:nvPr/>
            </p:nvSpPr>
            <p:spPr bwMode="auto">
              <a:xfrm>
                <a:off x="2572" y="2005"/>
                <a:ext cx="318" cy="215"/>
              </a:xfrm>
              <a:custGeom>
                <a:avLst/>
                <a:gdLst>
                  <a:gd name="T0" fmla="*/ 77 w 362"/>
                  <a:gd name="T1" fmla="*/ 34 h 226"/>
                  <a:gd name="T2" fmla="*/ 0 w 362"/>
                  <a:gd name="T3" fmla="*/ 34 h 226"/>
                  <a:gd name="T4" fmla="*/ 0 w 362"/>
                  <a:gd name="T5" fmla="*/ 18 h 226"/>
                  <a:gd name="T6" fmla="*/ 4 w 362"/>
                  <a:gd name="T7" fmla="*/ 0 h 226"/>
                  <a:gd name="T8" fmla="*/ 24 w 362"/>
                  <a:gd name="T9" fmla="*/ 0 h 226"/>
                  <a:gd name="T10" fmla="*/ 22 w 362"/>
                  <a:gd name="T11" fmla="*/ 10 h 226"/>
                  <a:gd name="T12" fmla="*/ 19 w 362"/>
                  <a:gd name="T13" fmla="*/ 10 h 226"/>
                  <a:gd name="T14" fmla="*/ 19 w 362"/>
                  <a:gd name="T15" fmla="*/ 10 h 226"/>
                  <a:gd name="T16" fmla="*/ 32 w 362"/>
                  <a:gd name="T17" fmla="*/ 11 h 226"/>
                  <a:gd name="T18" fmla="*/ 32 w 362"/>
                  <a:gd name="T19" fmla="*/ 14 h 226"/>
                  <a:gd name="T20" fmla="*/ 66 w 362"/>
                  <a:gd name="T21" fmla="*/ 13 h 226"/>
                  <a:gd name="T22" fmla="*/ 67 w 362"/>
                  <a:gd name="T23" fmla="*/ 13 h 226"/>
                  <a:gd name="T24" fmla="*/ 71 w 362"/>
                  <a:gd name="T25" fmla="*/ 18 h 226"/>
                  <a:gd name="T26" fmla="*/ 69 w 362"/>
                  <a:gd name="T27" fmla="*/ 21 h 226"/>
                  <a:gd name="T28" fmla="*/ 76 w 362"/>
                  <a:gd name="T29" fmla="*/ 23 h 226"/>
                  <a:gd name="T30" fmla="*/ 76 w 362"/>
                  <a:gd name="T31" fmla="*/ 25 h 226"/>
                  <a:gd name="T32" fmla="*/ 74 w 362"/>
                  <a:gd name="T33" fmla="*/ 28 h 226"/>
                  <a:gd name="T34" fmla="*/ 76 w 362"/>
                  <a:gd name="T35" fmla="*/ 31 h 226"/>
                  <a:gd name="T36" fmla="*/ 77 w 362"/>
                  <a:gd name="T37" fmla="*/ 34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2"/>
                  <a:gd name="T58" fmla="*/ 0 h 226"/>
                  <a:gd name="T59" fmla="*/ 362 w 362"/>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2" h="226">
                    <a:moveTo>
                      <a:pt x="362" y="226"/>
                    </a:moveTo>
                    <a:lnTo>
                      <a:pt x="0" y="226"/>
                    </a:lnTo>
                    <a:lnTo>
                      <a:pt x="0" y="112"/>
                    </a:lnTo>
                    <a:lnTo>
                      <a:pt x="5" y="0"/>
                    </a:lnTo>
                    <a:lnTo>
                      <a:pt x="111" y="0"/>
                    </a:lnTo>
                    <a:lnTo>
                      <a:pt x="107" y="26"/>
                    </a:lnTo>
                    <a:lnTo>
                      <a:pt x="90" y="37"/>
                    </a:lnTo>
                    <a:lnTo>
                      <a:pt x="90" y="75"/>
                    </a:lnTo>
                    <a:lnTo>
                      <a:pt x="150" y="76"/>
                    </a:lnTo>
                    <a:lnTo>
                      <a:pt x="150" y="90"/>
                    </a:lnTo>
                    <a:lnTo>
                      <a:pt x="305" y="89"/>
                    </a:lnTo>
                    <a:lnTo>
                      <a:pt x="314" y="89"/>
                    </a:lnTo>
                    <a:lnTo>
                      <a:pt x="332" y="114"/>
                    </a:lnTo>
                    <a:lnTo>
                      <a:pt x="327" y="129"/>
                    </a:lnTo>
                    <a:lnTo>
                      <a:pt x="354" y="145"/>
                    </a:lnTo>
                    <a:lnTo>
                      <a:pt x="358" y="163"/>
                    </a:lnTo>
                    <a:lnTo>
                      <a:pt x="345" y="182"/>
                    </a:lnTo>
                    <a:lnTo>
                      <a:pt x="355" y="209"/>
                    </a:lnTo>
                    <a:lnTo>
                      <a:pt x="362"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17">
                <a:extLst>
                  <a:ext uri="{FF2B5EF4-FFF2-40B4-BE49-F238E27FC236}">
                    <a16:creationId xmlns:a16="http://schemas.microsoft.com/office/drawing/2014/main" id="{9696A13F-8639-4AA0-8559-465D3D6B2A40}"/>
                  </a:ext>
                </a:extLst>
              </p:cNvPr>
              <p:cNvSpPr>
                <a:spLocks noChangeArrowheads="1"/>
              </p:cNvSpPr>
              <p:nvPr/>
            </p:nvSpPr>
            <p:spPr bwMode="auto">
              <a:xfrm>
                <a:off x="2415" y="1116"/>
                <a:ext cx="269" cy="237"/>
              </a:xfrm>
              <a:custGeom>
                <a:avLst/>
                <a:gdLst>
                  <a:gd name="T0" fmla="*/ 33 w 307"/>
                  <a:gd name="T1" fmla="*/ 44 h 248"/>
                  <a:gd name="T2" fmla="*/ 33 w 307"/>
                  <a:gd name="T3" fmla="*/ 36 h 248"/>
                  <a:gd name="T4" fmla="*/ 0 w 307"/>
                  <a:gd name="T5" fmla="*/ 38 h 248"/>
                  <a:gd name="T6" fmla="*/ 0 w 307"/>
                  <a:gd name="T7" fmla="*/ 29 h 248"/>
                  <a:gd name="T8" fmla="*/ 21 w 307"/>
                  <a:gd name="T9" fmla="*/ 11 h 248"/>
                  <a:gd name="T10" fmla="*/ 30 w 307"/>
                  <a:gd name="T11" fmla="*/ 8 h 248"/>
                  <a:gd name="T12" fmla="*/ 34 w 307"/>
                  <a:gd name="T13" fmla="*/ 11 h 248"/>
                  <a:gd name="T14" fmla="*/ 39 w 307"/>
                  <a:gd name="T15" fmla="*/ 0 h 248"/>
                  <a:gd name="T16" fmla="*/ 46 w 307"/>
                  <a:gd name="T17" fmla="*/ 11 h 248"/>
                  <a:gd name="T18" fmla="*/ 49 w 307"/>
                  <a:gd name="T19" fmla="*/ 11 h 248"/>
                  <a:gd name="T20" fmla="*/ 53 w 307"/>
                  <a:gd name="T21" fmla="*/ 11 h 248"/>
                  <a:gd name="T22" fmla="*/ 57 w 307"/>
                  <a:gd name="T23" fmla="*/ 11 h 248"/>
                  <a:gd name="T24" fmla="*/ 57 w 307"/>
                  <a:gd name="T25" fmla="*/ 18 h 248"/>
                  <a:gd name="T26" fmla="*/ 60 w 307"/>
                  <a:gd name="T27" fmla="*/ 18 h 248"/>
                  <a:gd name="T28" fmla="*/ 57 w 307"/>
                  <a:gd name="T29" fmla="*/ 20 h 248"/>
                  <a:gd name="T30" fmla="*/ 59 w 307"/>
                  <a:gd name="T31" fmla="*/ 30 h 248"/>
                  <a:gd name="T32" fmla="*/ 53 w 307"/>
                  <a:gd name="T33" fmla="*/ 30 h 248"/>
                  <a:gd name="T34" fmla="*/ 54 w 307"/>
                  <a:gd name="T35" fmla="*/ 44 h 248"/>
                  <a:gd name="T36" fmla="*/ 34 w 307"/>
                  <a:gd name="T37" fmla="*/ 44 h 248"/>
                  <a:gd name="T38" fmla="*/ 33 w 307"/>
                  <a:gd name="T39" fmla="*/ 44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7"/>
                  <a:gd name="T61" fmla="*/ 0 h 248"/>
                  <a:gd name="T62" fmla="*/ 307 w 307"/>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7" h="248">
                    <a:moveTo>
                      <a:pt x="169" y="240"/>
                    </a:moveTo>
                    <a:lnTo>
                      <a:pt x="169" y="204"/>
                    </a:lnTo>
                    <a:lnTo>
                      <a:pt x="0" y="206"/>
                    </a:lnTo>
                    <a:lnTo>
                      <a:pt x="0" y="162"/>
                    </a:lnTo>
                    <a:lnTo>
                      <a:pt x="107" y="57"/>
                    </a:lnTo>
                    <a:lnTo>
                      <a:pt x="150" y="8"/>
                    </a:lnTo>
                    <a:lnTo>
                      <a:pt x="174" y="16"/>
                    </a:lnTo>
                    <a:lnTo>
                      <a:pt x="194" y="0"/>
                    </a:lnTo>
                    <a:lnTo>
                      <a:pt x="232" y="32"/>
                    </a:lnTo>
                    <a:lnTo>
                      <a:pt x="251" y="11"/>
                    </a:lnTo>
                    <a:lnTo>
                      <a:pt x="278" y="40"/>
                    </a:lnTo>
                    <a:lnTo>
                      <a:pt x="292" y="54"/>
                    </a:lnTo>
                    <a:lnTo>
                      <a:pt x="295" y="94"/>
                    </a:lnTo>
                    <a:lnTo>
                      <a:pt x="307" y="95"/>
                    </a:lnTo>
                    <a:lnTo>
                      <a:pt x="298" y="111"/>
                    </a:lnTo>
                    <a:lnTo>
                      <a:pt x="305" y="172"/>
                    </a:lnTo>
                    <a:lnTo>
                      <a:pt x="279" y="172"/>
                    </a:lnTo>
                    <a:lnTo>
                      <a:pt x="281" y="248"/>
                    </a:lnTo>
                    <a:lnTo>
                      <a:pt x="176" y="240"/>
                    </a:lnTo>
                    <a:lnTo>
                      <a:pt x="169" y="24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18">
                <a:extLst>
                  <a:ext uri="{FF2B5EF4-FFF2-40B4-BE49-F238E27FC236}">
                    <a16:creationId xmlns:a16="http://schemas.microsoft.com/office/drawing/2014/main" id="{1264EA87-0B4F-4D67-8E32-786792EEC44F}"/>
                  </a:ext>
                </a:extLst>
              </p:cNvPr>
              <p:cNvSpPr>
                <a:spLocks noChangeArrowheads="1"/>
              </p:cNvSpPr>
              <p:nvPr/>
            </p:nvSpPr>
            <p:spPr bwMode="auto">
              <a:xfrm>
                <a:off x="2171" y="1434"/>
                <a:ext cx="244" cy="258"/>
              </a:xfrm>
              <a:custGeom>
                <a:avLst/>
                <a:gdLst>
                  <a:gd name="T0" fmla="*/ 65 w 277"/>
                  <a:gd name="T1" fmla="*/ 45 h 270"/>
                  <a:gd name="T2" fmla="*/ 64 w 277"/>
                  <a:gd name="T3" fmla="*/ 48 h 270"/>
                  <a:gd name="T4" fmla="*/ 55 w 277"/>
                  <a:gd name="T5" fmla="*/ 49 h 270"/>
                  <a:gd name="T6" fmla="*/ 48 w 277"/>
                  <a:gd name="T7" fmla="*/ 48 h 270"/>
                  <a:gd name="T8" fmla="*/ 48 w 277"/>
                  <a:gd name="T9" fmla="*/ 46 h 270"/>
                  <a:gd name="T10" fmla="*/ 50 w 277"/>
                  <a:gd name="T11" fmla="*/ 46 h 270"/>
                  <a:gd name="T12" fmla="*/ 48 w 277"/>
                  <a:gd name="T13" fmla="*/ 44 h 270"/>
                  <a:gd name="T14" fmla="*/ 26 w 277"/>
                  <a:gd name="T15" fmla="*/ 44 h 270"/>
                  <a:gd name="T16" fmla="*/ 11 w 277"/>
                  <a:gd name="T17" fmla="*/ 44 h 270"/>
                  <a:gd name="T18" fmla="*/ 11 w 277"/>
                  <a:gd name="T19" fmla="*/ 38 h 270"/>
                  <a:gd name="T20" fmla="*/ 1 w 277"/>
                  <a:gd name="T21" fmla="*/ 38 h 270"/>
                  <a:gd name="T22" fmla="*/ 1 w 277"/>
                  <a:gd name="T23" fmla="*/ 34 h 270"/>
                  <a:gd name="T24" fmla="*/ 0 w 277"/>
                  <a:gd name="T25" fmla="*/ 11 h 270"/>
                  <a:gd name="T26" fmla="*/ 4 w 277"/>
                  <a:gd name="T27" fmla="*/ 11 h 270"/>
                  <a:gd name="T28" fmla="*/ 14 w 277"/>
                  <a:gd name="T29" fmla="*/ 0 h 270"/>
                  <a:gd name="T30" fmla="*/ 26 w 277"/>
                  <a:gd name="T31" fmla="*/ 9 h 270"/>
                  <a:gd name="T32" fmla="*/ 29 w 277"/>
                  <a:gd name="T33" fmla="*/ 11 h 270"/>
                  <a:gd name="T34" fmla="*/ 41 w 277"/>
                  <a:gd name="T35" fmla="*/ 11 h 270"/>
                  <a:gd name="T36" fmla="*/ 56 w 277"/>
                  <a:gd name="T37" fmla="*/ 11 h 270"/>
                  <a:gd name="T38" fmla="*/ 65 w 277"/>
                  <a:gd name="T39" fmla="*/ 21 h 270"/>
                  <a:gd name="T40" fmla="*/ 65 w 277"/>
                  <a:gd name="T41" fmla="*/ 22 h 270"/>
                  <a:gd name="T42" fmla="*/ 65 w 277"/>
                  <a:gd name="T43" fmla="*/ 45 h 2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70"/>
                  <a:gd name="T68" fmla="*/ 277 w 277"/>
                  <a:gd name="T69" fmla="*/ 270 h 2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70">
                    <a:moveTo>
                      <a:pt x="276" y="243"/>
                    </a:moveTo>
                    <a:lnTo>
                      <a:pt x="274" y="258"/>
                    </a:lnTo>
                    <a:lnTo>
                      <a:pt x="232" y="270"/>
                    </a:lnTo>
                    <a:lnTo>
                      <a:pt x="203" y="263"/>
                    </a:lnTo>
                    <a:lnTo>
                      <a:pt x="202" y="245"/>
                    </a:lnTo>
                    <a:lnTo>
                      <a:pt x="214" y="250"/>
                    </a:lnTo>
                    <a:lnTo>
                      <a:pt x="203" y="236"/>
                    </a:lnTo>
                    <a:lnTo>
                      <a:pt x="114" y="235"/>
                    </a:lnTo>
                    <a:lnTo>
                      <a:pt x="46" y="238"/>
                    </a:lnTo>
                    <a:lnTo>
                      <a:pt x="46" y="208"/>
                    </a:lnTo>
                    <a:lnTo>
                      <a:pt x="1" y="209"/>
                    </a:lnTo>
                    <a:lnTo>
                      <a:pt x="1" y="194"/>
                    </a:lnTo>
                    <a:lnTo>
                      <a:pt x="0" y="57"/>
                    </a:lnTo>
                    <a:lnTo>
                      <a:pt x="4" y="59"/>
                    </a:lnTo>
                    <a:lnTo>
                      <a:pt x="58" y="0"/>
                    </a:lnTo>
                    <a:lnTo>
                      <a:pt x="109" y="9"/>
                    </a:lnTo>
                    <a:lnTo>
                      <a:pt x="118" y="27"/>
                    </a:lnTo>
                    <a:lnTo>
                      <a:pt x="171" y="50"/>
                    </a:lnTo>
                    <a:lnTo>
                      <a:pt x="239" y="54"/>
                    </a:lnTo>
                    <a:lnTo>
                      <a:pt x="277" y="108"/>
                    </a:lnTo>
                    <a:lnTo>
                      <a:pt x="275" y="115"/>
                    </a:lnTo>
                    <a:lnTo>
                      <a:pt x="276" y="2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19">
                <a:extLst>
                  <a:ext uri="{FF2B5EF4-FFF2-40B4-BE49-F238E27FC236}">
                    <a16:creationId xmlns:a16="http://schemas.microsoft.com/office/drawing/2014/main" id="{71D4740A-D8AA-460C-BE66-7586208A5EEF}"/>
                  </a:ext>
                </a:extLst>
              </p:cNvPr>
              <p:cNvSpPr>
                <a:spLocks noChangeArrowheads="1"/>
              </p:cNvSpPr>
              <p:nvPr/>
            </p:nvSpPr>
            <p:spPr bwMode="auto">
              <a:xfrm>
                <a:off x="2250" y="1117"/>
                <a:ext cx="164" cy="221"/>
              </a:xfrm>
              <a:custGeom>
                <a:avLst/>
                <a:gdLst>
                  <a:gd name="T0" fmla="*/ 30 w 187"/>
                  <a:gd name="T1" fmla="*/ 44 h 231"/>
                  <a:gd name="T2" fmla="*/ 1 w 187"/>
                  <a:gd name="T3" fmla="*/ 45 h 231"/>
                  <a:gd name="T4" fmla="*/ 0 w 187"/>
                  <a:gd name="T5" fmla="*/ 0 h 231"/>
                  <a:gd name="T6" fmla="*/ 4 w 187"/>
                  <a:gd name="T7" fmla="*/ 1 h 231"/>
                  <a:gd name="T8" fmla="*/ 22 w 187"/>
                  <a:gd name="T9" fmla="*/ 8 h 231"/>
                  <a:gd name="T10" fmla="*/ 20 w 187"/>
                  <a:gd name="T11" fmla="*/ 11 h 231"/>
                  <a:gd name="T12" fmla="*/ 24 w 187"/>
                  <a:gd name="T13" fmla="*/ 11 h 231"/>
                  <a:gd name="T14" fmla="*/ 25 w 187"/>
                  <a:gd name="T15" fmla="*/ 22 h 231"/>
                  <a:gd name="T16" fmla="*/ 39 w 187"/>
                  <a:gd name="T17" fmla="*/ 24 h 231"/>
                  <a:gd name="T18" fmla="*/ 39 w 187"/>
                  <a:gd name="T19" fmla="*/ 31 h 231"/>
                  <a:gd name="T20" fmla="*/ 39 w 187"/>
                  <a:gd name="T21" fmla="*/ 39 h 231"/>
                  <a:gd name="T22" fmla="*/ 39 w 187"/>
                  <a:gd name="T23" fmla="*/ 44 h 231"/>
                  <a:gd name="T24" fmla="*/ 30 w 187"/>
                  <a:gd name="T25" fmla="*/ 44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31"/>
                  <a:gd name="T41" fmla="*/ 187 w 187"/>
                  <a:gd name="T42" fmla="*/ 231 h 2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31">
                    <a:moveTo>
                      <a:pt x="144" y="228"/>
                    </a:moveTo>
                    <a:lnTo>
                      <a:pt x="1" y="231"/>
                    </a:lnTo>
                    <a:lnTo>
                      <a:pt x="0" y="0"/>
                    </a:lnTo>
                    <a:lnTo>
                      <a:pt x="19" y="1"/>
                    </a:lnTo>
                    <a:lnTo>
                      <a:pt x="108" y="8"/>
                    </a:lnTo>
                    <a:lnTo>
                      <a:pt x="100" y="24"/>
                    </a:lnTo>
                    <a:lnTo>
                      <a:pt x="118" y="51"/>
                    </a:lnTo>
                    <a:lnTo>
                      <a:pt x="123" y="107"/>
                    </a:lnTo>
                    <a:lnTo>
                      <a:pt x="187" y="114"/>
                    </a:lnTo>
                    <a:lnTo>
                      <a:pt x="187" y="161"/>
                    </a:lnTo>
                    <a:lnTo>
                      <a:pt x="187" y="205"/>
                    </a:lnTo>
                    <a:lnTo>
                      <a:pt x="187" y="228"/>
                    </a:lnTo>
                    <a:lnTo>
                      <a:pt x="144"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20">
                <a:extLst>
                  <a:ext uri="{FF2B5EF4-FFF2-40B4-BE49-F238E27FC236}">
                    <a16:creationId xmlns:a16="http://schemas.microsoft.com/office/drawing/2014/main" id="{5CA2FD62-98DA-4458-9AD2-39916FACB449}"/>
                  </a:ext>
                </a:extLst>
              </p:cNvPr>
              <p:cNvSpPr>
                <a:spLocks noChangeArrowheads="1"/>
              </p:cNvSpPr>
              <p:nvPr/>
            </p:nvSpPr>
            <p:spPr bwMode="auto">
              <a:xfrm>
                <a:off x="831" y="1125"/>
                <a:ext cx="245" cy="317"/>
              </a:xfrm>
              <a:custGeom>
                <a:avLst/>
                <a:gdLst>
                  <a:gd name="T0" fmla="*/ 60 w 279"/>
                  <a:gd name="T1" fmla="*/ 32 h 332"/>
                  <a:gd name="T2" fmla="*/ 60 w 279"/>
                  <a:gd name="T3" fmla="*/ 58 h 332"/>
                  <a:gd name="T4" fmla="*/ 47 w 279"/>
                  <a:gd name="T5" fmla="*/ 54 h 332"/>
                  <a:gd name="T6" fmla="*/ 36 w 279"/>
                  <a:gd name="T7" fmla="*/ 45 h 332"/>
                  <a:gd name="T8" fmla="*/ 0 w 279"/>
                  <a:gd name="T9" fmla="*/ 28 h 332"/>
                  <a:gd name="T10" fmla="*/ 4 w 279"/>
                  <a:gd name="T11" fmla="*/ 18 h 332"/>
                  <a:gd name="T12" fmla="*/ 11 w 279"/>
                  <a:gd name="T13" fmla="*/ 15 h 332"/>
                  <a:gd name="T14" fmla="*/ 14 w 279"/>
                  <a:gd name="T15" fmla="*/ 11 h 332"/>
                  <a:gd name="T16" fmla="*/ 50 w 279"/>
                  <a:gd name="T17" fmla="*/ 11 h 332"/>
                  <a:gd name="T18" fmla="*/ 50 w 279"/>
                  <a:gd name="T19" fmla="*/ 0 h 332"/>
                  <a:gd name="T20" fmla="*/ 54 w 279"/>
                  <a:gd name="T21" fmla="*/ 0 h 332"/>
                  <a:gd name="T22" fmla="*/ 60 w 279"/>
                  <a:gd name="T23" fmla="*/ 1 h 332"/>
                  <a:gd name="T24" fmla="*/ 60 w 279"/>
                  <a:gd name="T25" fmla="*/ 32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332"/>
                  <a:gd name="T41" fmla="*/ 279 w 279"/>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332">
                    <a:moveTo>
                      <a:pt x="277" y="190"/>
                    </a:moveTo>
                    <a:lnTo>
                      <a:pt x="278" y="332"/>
                    </a:lnTo>
                    <a:lnTo>
                      <a:pt x="222" y="308"/>
                    </a:lnTo>
                    <a:lnTo>
                      <a:pt x="173" y="255"/>
                    </a:lnTo>
                    <a:lnTo>
                      <a:pt x="0" y="154"/>
                    </a:lnTo>
                    <a:lnTo>
                      <a:pt x="2" y="92"/>
                    </a:lnTo>
                    <a:lnTo>
                      <a:pt x="52" y="81"/>
                    </a:lnTo>
                    <a:lnTo>
                      <a:pt x="65" y="66"/>
                    </a:lnTo>
                    <a:lnTo>
                      <a:pt x="232" y="68"/>
                    </a:lnTo>
                    <a:lnTo>
                      <a:pt x="233" y="0"/>
                    </a:lnTo>
                    <a:lnTo>
                      <a:pt x="256" y="0"/>
                    </a:lnTo>
                    <a:lnTo>
                      <a:pt x="279" y="1"/>
                    </a:lnTo>
                    <a:lnTo>
                      <a:pt x="277"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21">
                <a:extLst>
                  <a:ext uri="{FF2B5EF4-FFF2-40B4-BE49-F238E27FC236}">
                    <a16:creationId xmlns:a16="http://schemas.microsoft.com/office/drawing/2014/main" id="{BFE36692-37B8-4FC8-A9A2-2C68324A4CA4}"/>
                  </a:ext>
                </a:extLst>
              </p:cNvPr>
              <p:cNvSpPr>
                <a:spLocks noChangeArrowheads="1"/>
              </p:cNvSpPr>
              <p:nvPr/>
            </p:nvSpPr>
            <p:spPr bwMode="auto">
              <a:xfrm>
                <a:off x="2266" y="1335"/>
                <a:ext cx="148" cy="203"/>
              </a:xfrm>
              <a:custGeom>
                <a:avLst/>
                <a:gdLst>
                  <a:gd name="T0" fmla="*/ 42 w 168"/>
                  <a:gd name="T1" fmla="*/ 42 h 212"/>
                  <a:gd name="T2" fmla="*/ 33 w 168"/>
                  <a:gd name="T3" fmla="*/ 31 h 212"/>
                  <a:gd name="T4" fmla="*/ 16 w 168"/>
                  <a:gd name="T5" fmla="*/ 31 h 212"/>
                  <a:gd name="T6" fmla="*/ 4 w 168"/>
                  <a:gd name="T7" fmla="*/ 27 h 212"/>
                  <a:gd name="T8" fmla="*/ 0 w 168"/>
                  <a:gd name="T9" fmla="*/ 24 h 212"/>
                  <a:gd name="T10" fmla="*/ 7 w 168"/>
                  <a:gd name="T11" fmla="*/ 23 h 212"/>
                  <a:gd name="T12" fmla="*/ 26 w 168"/>
                  <a:gd name="T13" fmla="*/ 11 h 212"/>
                  <a:gd name="T14" fmla="*/ 29 w 168"/>
                  <a:gd name="T15" fmla="*/ 0 h 212"/>
                  <a:gd name="T16" fmla="*/ 42 w 168"/>
                  <a:gd name="T17" fmla="*/ 0 h 212"/>
                  <a:gd name="T18" fmla="*/ 42 w 168"/>
                  <a:gd name="T19" fmla="*/ 4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212"/>
                  <a:gd name="T32" fmla="*/ 168 w 16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212">
                    <a:moveTo>
                      <a:pt x="168" y="212"/>
                    </a:moveTo>
                    <a:lnTo>
                      <a:pt x="130" y="158"/>
                    </a:lnTo>
                    <a:lnTo>
                      <a:pt x="62" y="154"/>
                    </a:lnTo>
                    <a:lnTo>
                      <a:pt x="9" y="131"/>
                    </a:lnTo>
                    <a:lnTo>
                      <a:pt x="0" y="113"/>
                    </a:lnTo>
                    <a:lnTo>
                      <a:pt x="27" y="108"/>
                    </a:lnTo>
                    <a:lnTo>
                      <a:pt x="107" y="39"/>
                    </a:lnTo>
                    <a:lnTo>
                      <a:pt x="125" y="0"/>
                    </a:lnTo>
                    <a:lnTo>
                      <a:pt x="168" y="0"/>
                    </a:lnTo>
                    <a:lnTo>
                      <a:pt x="168"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22">
                <a:extLst>
                  <a:ext uri="{FF2B5EF4-FFF2-40B4-BE49-F238E27FC236}">
                    <a16:creationId xmlns:a16="http://schemas.microsoft.com/office/drawing/2014/main" id="{FAC06693-E7F1-443B-9F06-2F9A9D90343B}"/>
                  </a:ext>
                </a:extLst>
              </p:cNvPr>
              <p:cNvSpPr>
                <a:spLocks noChangeArrowheads="1"/>
              </p:cNvSpPr>
              <p:nvPr/>
            </p:nvSpPr>
            <p:spPr bwMode="auto">
              <a:xfrm>
                <a:off x="2848" y="2002"/>
                <a:ext cx="209" cy="478"/>
              </a:xfrm>
              <a:custGeom>
                <a:avLst/>
                <a:gdLst>
                  <a:gd name="T0" fmla="*/ 51 w 238"/>
                  <a:gd name="T1" fmla="*/ 88 h 500"/>
                  <a:gd name="T2" fmla="*/ 47 w 238"/>
                  <a:gd name="T3" fmla="*/ 88 h 500"/>
                  <a:gd name="T4" fmla="*/ 45 w 238"/>
                  <a:gd name="T5" fmla="*/ 91 h 500"/>
                  <a:gd name="T6" fmla="*/ 10 w 238"/>
                  <a:gd name="T7" fmla="*/ 91 h 500"/>
                  <a:gd name="T8" fmla="*/ 10 w 238"/>
                  <a:gd name="T9" fmla="*/ 42 h 500"/>
                  <a:gd name="T10" fmla="*/ 9 w 238"/>
                  <a:gd name="T11" fmla="*/ 39 h 500"/>
                  <a:gd name="T12" fmla="*/ 7 w 238"/>
                  <a:gd name="T13" fmla="*/ 33 h 500"/>
                  <a:gd name="T14" fmla="*/ 10 w 238"/>
                  <a:gd name="T15" fmla="*/ 31 h 500"/>
                  <a:gd name="T16" fmla="*/ 9 w 238"/>
                  <a:gd name="T17" fmla="*/ 28 h 500"/>
                  <a:gd name="T18" fmla="*/ 4 w 238"/>
                  <a:gd name="T19" fmla="*/ 26 h 500"/>
                  <a:gd name="T20" fmla="*/ 4 w 238"/>
                  <a:gd name="T21" fmla="*/ 23 h 500"/>
                  <a:gd name="T22" fmla="*/ 0 w 238"/>
                  <a:gd name="T23" fmla="*/ 18 h 500"/>
                  <a:gd name="T24" fmla="*/ 4 w 238"/>
                  <a:gd name="T25" fmla="*/ 18 h 500"/>
                  <a:gd name="T26" fmla="*/ 0 w 238"/>
                  <a:gd name="T27" fmla="*/ 0 h 500"/>
                  <a:gd name="T28" fmla="*/ 23 w 238"/>
                  <a:gd name="T29" fmla="*/ 0 h 500"/>
                  <a:gd name="T30" fmla="*/ 38 w 238"/>
                  <a:gd name="T31" fmla="*/ 20 h 500"/>
                  <a:gd name="T32" fmla="*/ 41 w 238"/>
                  <a:gd name="T33" fmla="*/ 31 h 500"/>
                  <a:gd name="T34" fmla="*/ 36 w 238"/>
                  <a:gd name="T35" fmla="*/ 36 h 500"/>
                  <a:gd name="T36" fmla="*/ 35 w 238"/>
                  <a:gd name="T37" fmla="*/ 43 h 500"/>
                  <a:gd name="T38" fmla="*/ 40 w 238"/>
                  <a:gd name="T39" fmla="*/ 67 h 500"/>
                  <a:gd name="T40" fmla="*/ 51 w 238"/>
                  <a:gd name="T41" fmla="*/ 88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500"/>
                  <a:gd name="T65" fmla="*/ 238 w 238"/>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500">
                    <a:moveTo>
                      <a:pt x="238" y="481"/>
                    </a:moveTo>
                    <a:lnTo>
                      <a:pt x="218" y="483"/>
                    </a:lnTo>
                    <a:lnTo>
                      <a:pt x="210" y="500"/>
                    </a:lnTo>
                    <a:lnTo>
                      <a:pt x="46" y="500"/>
                    </a:lnTo>
                    <a:lnTo>
                      <a:pt x="48" y="229"/>
                    </a:lnTo>
                    <a:lnTo>
                      <a:pt x="41" y="212"/>
                    </a:lnTo>
                    <a:lnTo>
                      <a:pt x="31" y="185"/>
                    </a:lnTo>
                    <a:lnTo>
                      <a:pt x="44" y="166"/>
                    </a:lnTo>
                    <a:lnTo>
                      <a:pt x="40" y="148"/>
                    </a:lnTo>
                    <a:lnTo>
                      <a:pt x="13" y="132"/>
                    </a:lnTo>
                    <a:lnTo>
                      <a:pt x="18" y="117"/>
                    </a:lnTo>
                    <a:lnTo>
                      <a:pt x="0" y="92"/>
                    </a:lnTo>
                    <a:lnTo>
                      <a:pt x="2" y="92"/>
                    </a:lnTo>
                    <a:lnTo>
                      <a:pt x="0" y="0"/>
                    </a:lnTo>
                    <a:lnTo>
                      <a:pt x="108" y="0"/>
                    </a:lnTo>
                    <a:lnTo>
                      <a:pt x="179" y="105"/>
                    </a:lnTo>
                    <a:lnTo>
                      <a:pt x="202" y="171"/>
                    </a:lnTo>
                    <a:lnTo>
                      <a:pt x="173" y="198"/>
                    </a:lnTo>
                    <a:lnTo>
                      <a:pt x="165" y="234"/>
                    </a:lnTo>
                    <a:lnTo>
                      <a:pt x="185" y="365"/>
                    </a:lnTo>
                    <a:lnTo>
                      <a:pt x="238" y="48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23">
                <a:extLst>
                  <a:ext uri="{FF2B5EF4-FFF2-40B4-BE49-F238E27FC236}">
                    <a16:creationId xmlns:a16="http://schemas.microsoft.com/office/drawing/2014/main" id="{7D94646D-7BF4-4AA9-BAAF-6032020475E2}"/>
                  </a:ext>
                </a:extLst>
              </p:cNvPr>
              <p:cNvSpPr>
                <a:spLocks noChangeArrowheads="1"/>
              </p:cNvSpPr>
              <p:nvPr/>
            </p:nvSpPr>
            <p:spPr bwMode="auto">
              <a:xfrm>
                <a:off x="1075" y="1105"/>
                <a:ext cx="184" cy="202"/>
              </a:xfrm>
              <a:custGeom>
                <a:avLst/>
                <a:gdLst>
                  <a:gd name="T0" fmla="*/ 29 w 209"/>
                  <a:gd name="T1" fmla="*/ 41 h 211"/>
                  <a:gd name="T2" fmla="*/ 0 w 209"/>
                  <a:gd name="T3" fmla="*/ 41 h 211"/>
                  <a:gd name="T4" fmla="*/ 4 w 209"/>
                  <a:gd name="T5" fmla="*/ 11 h 211"/>
                  <a:gd name="T6" fmla="*/ 23 w 209"/>
                  <a:gd name="T7" fmla="*/ 11 h 211"/>
                  <a:gd name="T8" fmla="*/ 23 w 209"/>
                  <a:gd name="T9" fmla="*/ 0 h 211"/>
                  <a:gd name="T10" fmla="*/ 48 w 209"/>
                  <a:gd name="T11" fmla="*/ 1 h 211"/>
                  <a:gd name="T12" fmla="*/ 42 w 209"/>
                  <a:gd name="T13" fmla="*/ 11 h 211"/>
                  <a:gd name="T14" fmla="*/ 41 w 209"/>
                  <a:gd name="T15" fmla="*/ 16 h 211"/>
                  <a:gd name="T16" fmla="*/ 42 w 209"/>
                  <a:gd name="T17" fmla="*/ 17 h 211"/>
                  <a:gd name="T18" fmla="*/ 37 w 209"/>
                  <a:gd name="T19" fmla="*/ 20 h 211"/>
                  <a:gd name="T20" fmla="*/ 40 w 209"/>
                  <a:gd name="T21" fmla="*/ 24 h 211"/>
                  <a:gd name="T22" fmla="*/ 37 w 209"/>
                  <a:gd name="T23" fmla="*/ 25 h 211"/>
                  <a:gd name="T24" fmla="*/ 35 w 209"/>
                  <a:gd name="T25" fmla="*/ 34 h 211"/>
                  <a:gd name="T26" fmla="*/ 29 w 209"/>
                  <a:gd name="T27" fmla="*/ 39 h 211"/>
                  <a:gd name="T28" fmla="*/ 29 w 209"/>
                  <a:gd name="T29" fmla="*/ 41 h 2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11"/>
                  <a:gd name="T47" fmla="*/ 209 w 209"/>
                  <a:gd name="T48" fmla="*/ 211 h 2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11">
                    <a:moveTo>
                      <a:pt x="124" y="211"/>
                    </a:moveTo>
                    <a:lnTo>
                      <a:pt x="0" y="210"/>
                    </a:lnTo>
                    <a:lnTo>
                      <a:pt x="2" y="21"/>
                    </a:lnTo>
                    <a:lnTo>
                      <a:pt x="100" y="22"/>
                    </a:lnTo>
                    <a:lnTo>
                      <a:pt x="102" y="0"/>
                    </a:lnTo>
                    <a:lnTo>
                      <a:pt x="209" y="1"/>
                    </a:lnTo>
                    <a:lnTo>
                      <a:pt x="181" y="45"/>
                    </a:lnTo>
                    <a:lnTo>
                      <a:pt x="177" y="81"/>
                    </a:lnTo>
                    <a:lnTo>
                      <a:pt x="186" y="84"/>
                    </a:lnTo>
                    <a:lnTo>
                      <a:pt x="163" y="96"/>
                    </a:lnTo>
                    <a:lnTo>
                      <a:pt x="171" y="114"/>
                    </a:lnTo>
                    <a:lnTo>
                      <a:pt x="160" y="121"/>
                    </a:lnTo>
                    <a:lnTo>
                      <a:pt x="150" y="177"/>
                    </a:lnTo>
                    <a:lnTo>
                      <a:pt x="127" y="202"/>
                    </a:lnTo>
                    <a:lnTo>
                      <a:pt x="124" y="2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24">
                <a:extLst>
                  <a:ext uri="{FF2B5EF4-FFF2-40B4-BE49-F238E27FC236}">
                    <a16:creationId xmlns:a16="http://schemas.microsoft.com/office/drawing/2014/main" id="{222887AB-DC3D-468E-9B83-C20A1B30AD10}"/>
                  </a:ext>
                </a:extLst>
              </p:cNvPr>
              <p:cNvSpPr>
                <a:spLocks noChangeArrowheads="1"/>
              </p:cNvSpPr>
              <p:nvPr/>
            </p:nvSpPr>
            <p:spPr bwMode="auto">
              <a:xfrm>
                <a:off x="2284" y="2870"/>
                <a:ext cx="325" cy="130"/>
              </a:xfrm>
              <a:custGeom>
                <a:avLst/>
                <a:gdLst>
                  <a:gd name="T0" fmla="*/ 79 w 370"/>
                  <a:gd name="T1" fmla="*/ 26 h 136"/>
                  <a:gd name="T2" fmla="*/ 17 w 370"/>
                  <a:gd name="T3" fmla="*/ 26 h 136"/>
                  <a:gd name="T4" fmla="*/ 10 w 370"/>
                  <a:gd name="T5" fmla="*/ 24 h 136"/>
                  <a:gd name="T6" fmla="*/ 0 w 370"/>
                  <a:gd name="T7" fmla="*/ 11 h 136"/>
                  <a:gd name="T8" fmla="*/ 11 w 370"/>
                  <a:gd name="T9" fmla="*/ 11 h 136"/>
                  <a:gd name="T10" fmla="*/ 11 w 370"/>
                  <a:gd name="T11" fmla="*/ 0 h 136"/>
                  <a:gd name="T12" fmla="*/ 31 w 370"/>
                  <a:gd name="T13" fmla="*/ 1 h 136"/>
                  <a:gd name="T14" fmla="*/ 79 w 370"/>
                  <a:gd name="T15" fmla="*/ 0 h 136"/>
                  <a:gd name="T16" fmla="*/ 79 w 370"/>
                  <a:gd name="T17" fmla="*/ 2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
                  <a:gd name="T28" fmla="*/ 0 h 136"/>
                  <a:gd name="T29" fmla="*/ 370 w 370"/>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 h="136">
                    <a:moveTo>
                      <a:pt x="369" y="136"/>
                    </a:moveTo>
                    <a:lnTo>
                      <a:pt x="77" y="136"/>
                    </a:lnTo>
                    <a:lnTo>
                      <a:pt x="46" y="126"/>
                    </a:lnTo>
                    <a:lnTo>
                      <a:pt x="0" y="45"/>
                    </a:lnTo>
                    <a:lnTo>
                      <a:pt x="54" y="46"/>
                    </a:lnTo>
                    <a:lnTo>
                      <a:pt x="54" y="0"/>
                    </a:lnTo>
                    <a:lnTo>
                      <a:pt x="144" y="1"/>
                    </a:lnTo>
                    <a:lnTo>
                      <a:pt x="370" y="0"/>
                    </a:lnTo>
                    <a:lnTo>
                      <a:pt x="369"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25">
                <a:extLst>
                  <a:ext uri="{FF2B5EF4-FFF2-40B4-BE49-F238E27FC236}">
                    <a16:creationId xmlns:a16="http://schemas.microsoft.com/office/drawing/2014/main" id="{0C30134C-676C-4D48-AA95-C9A38FB163F7}"/>
                  </a:ext>
                </a:extLst>
              </p:cNvPr>
              <p:cNvSpPr>
                <a:spLocks noChangeArrowheads="1"/>
              </p:cNvSpPr>
              <p:nvPr/>
            </p:nvSpPr>
            <p:spPr bwMode="auto">
              <a:xfrm>
                <a:off x="2128" y="1875"/>
                <a:ext cx="238" cy="189"/>
              </a:xfrm>
              <a:custGeom>
                <a:avLst/>
                <a:gdLst>
                  <a:gd name="T0" fmla="*/ 47 w 271"/>
                  <a:gd name="T1" fmla="*/ 43 h 197"/>
                  <a:gd name="T2" fmla="*/ 34 w 271"/>
                  <a:gd name="T3" fmla="*/ 43 h 197"/>
                  <a:gd name="T4" fmla="*/ 34 w 271"/>
                  <a:gd name="T5" fmla="*/ 39 h 197"/>
                  <a:gd name="T6" fmla="*/ 9 w 271"/>
                  <a:gd name="T7" fmla="*/ 39 h 197"/>
                  <a:gd name="T8" fmla="*/ 4 w 271"/>
                  <a:gd name="T9" fmla="*/ 35 h 197"/>
                  <a:gd name="T10" fmla="*/ 6 w 271"/>
                  <a:gd name="T11" fmla="*/ 31 h 197"/>
                  <a:gd name="T12" fmla="*/ 4 w 271"/>
                  <a:gd name="T13" fmla="*/ 32 h 197"/>
                  <a:gd name="T14" fmla="*/ 4 w 271"/>
                  <a:gd name="T15" fmla="*/ 29 h 197"/>
                  <a:gd name="T16" fmla="*/ 4 w 271"/>
                  <a:gd name="T17" fmla="*/ 20 h 197"/>
                  <a:gd name="T18" fmla="*/ 8 w 271"/>
                  <a:gd name="T19" fmla="*/ 16 h 197"/>
                  <a:gd name="T20" fmla="*/ 0 w 271"/>
                  <a:gd name="T21" fmla="*/ 12 h 197"/>
                  <a:gd name="T22" fmla="*/ 5 w 271"/>
                  <a:gd name="T23" fmla="*/ 9 h 197"/>
                  <a:gd name="T24" fmla="*/ 15 w 271"/>
                  <a:gd name="T25" fmla="*/ 12 h 197"/>
                  <a:gd name="T26" fmla="*/ 22 w 271"/>
                  <a:gd name="T27" fmla="*/ 1 h 197"/>
                  <a:gd name="T28" fmla="*/ 30 w 271"/>
                  <a:gd name="T29" fmla="*/ 0 h 197"/>
                  <a:gd name="T30" fmla="*/ 44 w 271"/>
                  <a:gd name="T31" fmla="*/ 12 h 197"/>
                  <a:gd name="T32" fmla="*/ 58 w 271"/>
                  <a:gd name="T33" fmla="*/ 29 h 197"/>
                  <a:gd name="T34" fmla="*/ 50 w 271"/>
                  <a:gd name="T35" fmla="*/ 35 h 197"/>
                  <a:gd name="T36" fmla="*/ 47 w 271"/>
                  <a:gd name="T37" fmla="*/ 4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97"/>
                  <a:gd name="T59" fmla="*/ 271 w 271"/>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97">
                    <a:moveTo>
                      <a:pt x="227" y="196"/>
                    </a:moveTo>
                    <a:lnTo>
                      <a:pt x="158" y="197"/>
                    </a:lnTo>
                    <a:lnTo>
                      <a:pt x="158" y="182"/>
                    </a:lnTo>
                    <a:lnTo>
                      <a:pt x="41" y="182"/>
                    </a:lnTo>
                    <a:lnTo>
                      <a:pt x="20" y="172"/>
                    </a:lnTo>
                    <a:lnTo>
                      <a:pt x="28" y="139"/>
                    </a:lnTo>
                    <a:lnTo>
                      <a:pt x="11" y="141"/>
                    </a:lnTo>
                    <a:lnTo>
                      <a:pt x="2" y="127"/>
                    </a:lnTo>
                    <a:lnTo>
                      <a:pt x="16" y="91"/>
                    </a:lnTo>
                    <a:lnTo>
                      <a:pt x="34" y="78"/>
                    </a:lnTo>
                    <a:lnTo>
                      <a:pt x="0" y="32"/>
                    </a:lnTo>
                    <a:lnTo>
                      <a:pt x="24" y="9"/>
                    </a:lnTo>
                    <a:lnTo>
                      <a:pt x="69" y="20"/>
                    </a:lnTo>
                    <a:lnTo>
                      <a:pt x="105" y="1"/>
                    </a:lnTo>
                    <a:lnTo>
                      <a:pt x="139" y="0"/>
                    </a:lnTo>
                    <a:lnTo>
                      <a:pt x="207" y="45"/>
                    </a:lnTo>
                    <a:lnTo>
                      <a:pt x="271" y="130"/>
                    </a:lnTo>
                    <a:lnTo>
                      <a:pt x="235" y="170"/>
                    </a:lnTo>
                    <a:lnTo>
                      <a:pt x="227" y="1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26">
                <a:extLst>
                  <a:ext uri="{FF2B5EF4-FFF2-40B4-BE49-F238E27FC236}">
                    <a16:creationId xmlns:a16="http://schemas.microsoft.com/office/drawing/2014/main" id="{52741174-E43A-4E6B-ADBE-8C2DF6700836}"/>
                  </a:ext>
                </a:extLst>
              </p:cNvPr>
              <p:cNvSpPr>
                <a:spLocks noChangeArrowheads="1"/>
              </p:cNvSpPr>
              <p:nvPr/>
            </p:nvSpPr>
            <p:spPr bwMode="auto">
              <a:xfrm>
                <a:off x="2413" y="1311"/>
                <a:ext cx="190" cy="233"/>
              </a:xfrm>
              <a:custGeom>
                <a:avLst/>
                <a:gdLst>
                  <a:gd name="T0" fmla="*/ 0 w 216"/>
                  <a:gd name="T1" fmla="*/ 43 h 244"/>
                  <a:gd name="T2" fmla="*/ 4 w 216"/>
                  <a:gd name="T3" fmla="*/ 42 h 244"/>
                  <a:gd name="T4" fmla="*/ 4 w 216"/>
                  <a:gd name="T5" fmla="*/ 11 h 244"/>
                  <a:gd name="T6" fmla="*/ 4 w 216"/>
                  <a:gd name="T7" fmla="*/ 2 h 244"/>
                  <a:gd name="T8" fmla="*/ 37 w 216"/>
                  <a:gd name="T9" fmla="*/ 0 h 244"/>
                  <a:gd name="T10" fmla="*/ 37 w 216"/>
                  <a:gd name="T11" fmla="*/ 11 h 244"/>
                  <a:gd name="T12" fmla="*/ 37 w 216"/>
                  <a:gd name="T13" fmla="*/ 16 h 244"/>
                  <a:gd name="T14" fmla="*/ 47 w 216"/>
                  <a:gd name="T15" fmla="*/ 22 h 244"/>
                  <a:gd name="T16" fmla="*/ 48 w 216"/>
                  <a:gd name="T17" fmla="*/ 31 h 244"/>
                  <a:gd name="T18" fmla="*/ 26 w 216"/>
                  <a:gd name="T19" fmla="*/ 31 h 244"/>
                  <a:gd name="T20" fmla="*/ 14 w 216"/>
                  <a:gd name="T21" fmla="*/ 37 h 244"/>
                  <a:gd name="T22" fmla="*/ 12 w 216"/>
                  <a:gd name="T23" fmla="*/ 40 h 244"/>
                  <a:gd name="T24" fmla="*/ 4 w 216"/>
                  <a:gd name="T25" fmla="*/ 42 h 244"/>
                  <a:gd name="T26" fmla="*/ 0 w 216"/>
                  <a:gd name="T27" fmla="*/ 43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244"/>
                  <a:gd name="T44" fmla="*/ 216 w 216"/>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244">
                    <a:moveTo>
                      <a:pt x="0" y="244"/>
                    </a:moveTo>
                    <a:lnTo>
                      <a:pt x="2" y="237"/>
                    </a:lnTo>
                    <a:lnTo>
                      <a:pt x="2" y="25"/>
                    </a:lnTo>
                    <a:lnTo>
                      <a:pt x="2" y="2"/>
                    </a:lnTo>
                    <a:lnTo>
                      <a:pt x="171" y="0"/>
                    </a:lnTo>
                    <a:lnTo>
                      <a:pt x="171" y="36"/>
                    </a:lnTo>
                    <a:lnTo>
                      <a:pt x="167" y="85"/>
                    </a:lnTo>
                    <a:lnTo>
                      <a:pt x="204" y="117"/>
                    </a:lnTo>
                    <a:lnTo>
                      <a:pt x="216" y="181"/>
                    </a:lnTo>
                    <a:lnTo>
                      <a:pt x="110" y="183"/>
                    </a:lnTo>
                    <a:lnTo>
                      <a:pt x="62" y="208"/>
                    </a:lnTo>
                    <a:lnTo>
                      <a:pt x="53" y="228"/>
                    </a:lnTo>
                    <a:lnTo>
                      <a:pt x="12" y="243"/>
                    </a:lnTo>
                    <a:lnTo>
                      <a:pt x="0" y="24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27">
                <a:extLst>
                  <a:ext uri="{FF2B5EF4-FFF2-40B4-BE49-F238E27FC236}">
                    <a16:creationId xmlns:a16="http://schemas.microsoft.com/office/drawing/2014/main" id="{9C9B4B5B-2869-48BF-9D2D-FCDEFB396859}"/>
                  </a:ext>
                </a:extLst>
              </p:cNvPr>
              <p:cNvSpPr>
                <a:spLocks noChangeArrowheads="1"/>
              </p:cNvSpPr>
              <p:nvPr/>
            </p:nvSpPr>
            <p:spPr bwMode="auto">
              <a:xfrm>
                <a:off x="2114" y="1110"/>
                <a:ext cx="137" cy="381"/>
              </a:xfrm>
              <a:custGeom>
                <a:avLst/>
                <a:gdLst>
                  <a:gd name="T0" fmla="*/ 14 w 156"/>
                  <a:gd name="T1" fmla="*/ 76 h 398"/>
                  <a:gd name="T2" fmla="*/ 7 w 156"/>
                  <a:gd name="T3" fmla="*/ 73 h 398"/>
                  <a:gd name="T4" fmla="*/ 4 w 156"/>
                  <a:gd name="T5" fmla="*/ 67 h 398"/>
                  <a:gd name="T6" fmla="*/ 0 w 156"/>
                  <a:gd name="T7" fmla="*/ 66 h 398"/>
                  <a:gd name="T8" fmla="*/ 4 w 156"/>
                  <a:gd name="T9" fmla="*/ 64 h 398"/>
                  <a:gd name="T10" fmla="*/ 4 w 156"/>
                  <a:gd name="T11" fmla="*/ 61 h 398"/>
                  <a:gd name="T12" fmla="*/ 4 w 156"/>
                  <a:gd name="T13" fmla="*/ 61 h 398"/>
                  <a:gd name="T14" fmla="*/ 4 w 156"/>
                  <a:gd name="T15" fmla="*/ 28 h 398"/>
                  <a:gd name="T16" fmla="*/ 4 w 156"/>
                  <a:gd name="T17" fmla="*/ 29 h 398"/>
                  <a:gd name="T18" fmla="*/ 10 w 156"/>
                  <a:gd name="T19" fmla="*/ 28 h 398"/>
                  <a:gd name="T20" fmla="*/ 15 w 156"/>
                  <a:gd name="T21" fmla="*/ 22 h 398"/>
                  <a:gd name="T22" fmla="*/ 7 w 156"/>
                  <a:gd name="T23" fmla="*/ 11 h 398"/>
                  <a:gd name="T24" fmla="*/ 11 w 156"/>
                  <a:gd name="T25" fmla="*/ 0 h 398"/>
                  <a:gd name="T26" fmla="*/ 22 w 156"/>
                  <a:gd name="T27" fmla="*/ 3 h 398"/>
                  <a:gd name="T28" fmla="*/ 33 w 156"/>
                  <a:gd name="T29" fmla="*/ 7 h 398"/>
                  <a:gd name="T30" fmla="*/ 33 w 156"/>
                  <a:gd name="T31" fmla="*/ 47 h 398"/>
                  <a:gd name="T32" fmla="*/ 33 w 156"/>
                  <a:gd name="T33" fmla="*/ 50 h 398"/>
                  <a:gd name="T34" fmla="*/ 28 w 156"/>
                  <a:gd name="T35" fmla="*/ 52 h 398"/>
                  <a:gd name="T36" fmla="*/ 26 w 156"/>
                  <a:gd name="T37" fmla="*/ 56 h 398"/>
                  <a:gd name="T38" fmla="*/ 22 w 156"/>
                  <a:gd name="T39" fmla="*/ 58 h 398"/>
                  <a:gd name="T40" fmla="*/ 26 w 156"/>
                  <a:gd name="T41" fmla="*/ 65 h 398"/>
                  <a:gd name="T42" fmla="*/ 15 w 156"/>
                  <a:gd name="T43" fmla="*/ 76 h 398"/>
                  <a:gd name="T44" fmla="*/ 14 w 156"/>
                  <a:gd name="T45" fmla="*/ 76 h 3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398"/>
                  <a:gd name="T71" fmla="*/ 156 w 156"/>
                  <a:gd name="T72" fmla="*/ 398 h 3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398">
                    <a:moveTo>
                      <a:pt x="65" y="396"/>
                    </a:moveTo>
                    <a:lnTo>
                      <a:pt x="30" y="382"/>
                    </a:lnTo>
                    <a:lnTo>
                      <a:pt x="13" y="346"/>
                    </a:lnTo>
                    <a:lnTo>
                      <a:pt x="0" y="343"/>
                    </a:lnTo>
                    <a:lnTo>
                      <a:pt x="6" y="332"/>
                    </a:lnTo>
                    <a:lnTo>
                      <a:pt x="18" y="321"/>
                    </a:lnTo>
                    <a:lnTo>
                      <a:pt x="2" y="316"/>
                    </a:lnTo>
                    <a:lnTo>
                      <a:pt x="2" y="138"/>
                    </a:lnTo>
                    <a:lnTo>
                      <a:pt x="5" y="141"/>
                    </a:lnTo>
                    <a:lnTo>
                      <a:pt x="49" y="137"/>
                    </a:lnTo>
                    <a:lnTo>
                      <a:pt x="69" y="105"/>
                    </a:lnTo>
                    <a:lnTo>
                      <a:pt x="32" y="37"/>
                    </a:lnTo>
                    <a:lnTo>
                      <a:pt x="50" y="0"/>
                    </a:lnTo>
                    <a:lnTo>
                      <a:pt x="98" y="3"/>
                    </a:lnTo>
                    <a:lnTo>
                      <a:pt x="155" y="7"/>
                    </a:lnTo>
                    <a:lnTo>
                      <a:pt x="156" y="238"/>
                    </a:lnTo>
                    <a:lnTo>
                      <a:pt x="156" y="255"/>
                    </a:lnTo>
                    <a:lnTo>
                      <a:pt x="129" y="268"/>
                    </a:lnTo>
                    <a:lnTo>
                      <a:pt x="121" y="294"/>
                    </a:lnTo>
                    <a:lnTo>
                      <a:pt x="103" y="303"/>
                    </a:lnTo>
                    <a:lnTo>
                      <a:pt x="123" y="339"/>
                    </a:lnTo>
                    <a:lnTo>
                      <a:pt x="69" y="398"/>
                    </a:lnTo>
                    <a:lnTo>
                      <a:pt x="65" y="3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28">
                <a:extLst>
                  <a:ext uri="{FF2B5EF4-FFF2-40B4-BE49-F238E27FC236}">
                    <a16:creationId xmlns:a16="http://schemas.microsoft.com/office/drawing/2014/main" id="{3427770B-2083-47B1-A2A9-478A212EE58A}"/>
                  </a:ext>
                </a:extLst>
              </p:cNvPr>
              <p:cNvSpPr>
                <a:spLocks noChangeArrowheads="1"/>
              </p:cNvSpPr>
              <p:nvPr/>
            </p:nvSpPr>
            <p:spPr bwMode="auto">
              <a:xfrm>
                <a:off x="2411" y="2719"/>
                <a:ext cx="199" cy="152"/>
              </a:xfrm>
              <a:custGeom>
                <a:avLst/>
                <a:gdLst>
                  <a:gd name="T0" fmla="*/ 53 w 226"/>
                  <a:gd name="T1" fmla="*/ 30 h 159"/>
                  <a:gd name="T2" fmla="*/ 0 w 226"/>
                  <a:gd name="T3" fmla="*/ 30 h 159"/>
                  <a:gd name="T4" fmla="*/ 1 w 226"/>
                  <a:gd name="T5" fmla="*/ 11 h 159"/>
                  <a:gd name="T6" fmla="*/ 1 w 226"/>
                  <a:gd name="T7" fmla="*/ 1 h 159"/>
                  <a:gd name="T8" fmla="*/ 53 w 226"/>
                  <a:gd name="T9" fmla="*/ 0 h 159"/>
                  <a:gd name="T10" fmla="*/ 53 w 226"/>
                  <a:gd name="T11" fmla="*/ 30 h 159"/>
                  <a:gd name="T12" fmla="*/ 0 60000 65536"/>
                  <a:gd name="T13" fmla="*/ 0 60000 65536"/>
                  <a:gd name="T14" fmla="*/ 0 60000 65536"/>
                  <a:gd name="T15" fmla="*/ 0 60000 65536"/>
                  <a:gd name="T16" fmla="*/ 0 60000 65536"/>
                  <a:gd name="T17" fmla="*/ 0 60000 65536"/>
                  <a:gd name="T18" fmla="*/ 0 w 226"/>
                  <a:gd name="T19" fmla="*/ 0 h 159"/>
                  <a:gd name="T20" fmla="*/ 226 w 22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226" h="159">
                    <a:moveTo>
                      <a:pt x="226" y="158"/>
                    </a:moveTo>
                    <a:lnTo>
                      <a:pt x="0" y="159"/>
                    </a:lnTo>
                    <a:lnTo>
                      <a:pt x="1" y="68"/>
                    </a:lnTo>
                    <a:lnTo>
                      <a:pt x="1" y="1"/>
                    </a:lnTo>
                    <a:lnTo>
                      <a:pt x="226" y="0"/>
                    </a:lnTo>
                    <a:lnTo>
                      <a:pt x="226"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29">
                <a:extLst>
                  <a:ext uri="{FF2B5EF4-FFF2-40B4-BE49-F238E27FC236}">
                    <a16:creationId xmlns:a16="http://schemas.microsoft.com/office/drawing/2014/main" id="{31AFF1AA-4875-4528-AB5D-311E7F41A99A}"/>
                  </a:ext>
                </a:extLst>
              </p:cNvPr>
              <p:cNvSpPr>
                <a:spLocks noChangeArrowheads="1"/>
              </p:cNvSpPr>
              <p:nvPr/>
            </p:nvSpPr>
            <p:spPr bwMode="auto">
              <a:xfrm>
                <a:off x="1863" y="1491"/>
                <a:ext cx="201" cy="265"/>
              </a:xfrm>
              <a:custGeom>
                <a:avLst/>
                <a:gdLst>
                  <a:gd name="T0" fmla="*/ 47 w 229"/>
                  <a:gd name="T1" fmla="*/ 23 h 277"/>
                  <a:gd name="T2" fmla="*/ 39 w 229"/>
                  <a:gd name="T3" fmla="*/ 42 h 277"/>
                  <a:gd name="T4" fmla="*/ 25 w 229"/>
                  <a:gd name="T5" fmla="*/ 52 h 277"/>
                  <a:gd name="T6" fmla="*/ 18 w 229"/>
                  <a:gd name="T7" fmla="*/ 38 h 277"/>
                  <a:gd name="T8" fmla="*/ 13 w 229"/>
                  <a:gd name="T9" fmla="*/ 38 h 277"/>
                  <a:gd name="T10" fmla="*/ 10 w 229"/>
                  <a:gd name="T11" fmla="*/ 33 h 277"/>
                  <a:gd name="T12" fmla="*/ 4 w 229"/>
                  <a:gd name="T13" fmla="*/ 32 h 277"/>
                  <a:gd name="T14" fmla="*/ 0 w 229"/>
                  <a:gd name="T15" fmla="*/ 16 h 277"/>
                  <a:gd name="T16" fmla="*/ 6 w 229"/>
                  <a:gd name="T17" fmla="*/ 15 h 277"/>
                  <a:gd name="T18" fmla="*/ 10 w 229"/>
                  <a:gd name="T19" fmla="*/ 1 h 277"/>
                  <a:gd name="T20" fmla="*/ 47 w 229"/>
                  <a:gd name="T21" fmla="*/ 0 h 277"/>
                  <a:gd name="T22" fmla="*/ 43 w 229"/>
                  <a:gd name="T23" fmla="*/ 21 h 277"/>
                  <a:gd name="T24" fmla="*/ 47 w 229"/>
                  <a:gd name="T25" fmla="*/ 23 h 277"/>
                  <a:gd name="T26" fmla="*/ 47 w 229"/>
                  <a:gd name="T27" fmla="*/ 23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77"/>
                  <a:gd name="T44" fmla="*/ 229 w 229"/>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77">
                    <a:moveTo>
                      <a:pt x="223" y="120"/>
                    </a:moveTo>
                    <a:lnTo>
                      <a:pt x="184" y="219"/>
                    </a:lnTo>
                    <a:lnTo>
                      <a:pt x="119" y="277"/>
                    </a:lnTo>
                    <a:lnTo>
                      <a:pt x="87" y="204"/>
                    </a:lnTo>
                    <a:lnTo>
                      <a:pt x="64" y="204"/>
                    </a:lnTo>
                    <a:lnTo>
                      <a:pt x="48" y="180"/>
                    </a:lnTo>
                    <a:lnTo>
                      <a:pt x="11" y="165"/>
                    </a:lnTo>
                    <a:lnTo>
                      <a:pt x="0" y="83"/>
                    </a:lnTo>
                    <a:lnTo>
                      <a:pt x="28" y="81"/>
                    </a:lnTo>
                    <a:lnTo>
                      <a:pt x="49" y="1"/>
                    </a:lnTo>
                    <a:lnTo>
                      <a:pt x="229" y="0"/>
                    </a:lnTo>
                    <a:lnTo>
                      <a:pt x="207" y="103"/>
                    </a:lnTo>
                    <a:lnTo>
                      <a:pt x="221" y="119"/>
                    </a:lnTo>
                    <a:lnTo>
                      <a:pt x="223" y="1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30">
                <a:extLst>
                  <a:ext uri="{FF2B5EF4-FFF2-40B4-BE49-F238E27FC236}">
                    <a16:creationId xmlns:a16="http://schemas.microsoft.com/office/drawing/2014/main" id="{8874176D-1B1B-4BAD-B600-4BEEB87BF444}"/>
                  </a:ext>
                </a:extLst>
              </p:cNvPr>
              <p:cNvSpPr>
                <a:spLocks noChangeArrowheads="1"/>
              </p:cNvSpPr>
              <p:nvPr/>
            </p:nvSpPr>
            <p:spPr bwMode="auto">
              <a:xfrm>
                <a:off x="177" y="912"/>
                <a:ext cx="311" cy="357"/>
              </a:xfrm>
              <a:custGeom>
                <a:avLst/>
                <a:gdLst>
                  <a:gd name="T0" fmla="*/ 76 w 354"/>
                  <a:gd name="T1" fmla="*/ 62 h 373"/>
                  <a:gd name="T2" fmla="*/ 8 w 354"/>
                  <a:gd name="T3" fmla="*/ 72 h 373"/>
                  <a:gd name="T4" fmla="*/ 17 w 354"/>
                  <a:gd name="T5" fmla="*/ 70 h 373"/>
                  <a:gd name="T6" fmla="*/ 12 w 354"/>
                  <a:gd name="T7" fmla="*/ 69 h 373"/>
                  <a:gd name="T8" fmla="*/ 12 w 354"/>
                  <a:gd name="T9" fmla="*/ 68 h 373"/>
                  <a:gd name="T10" fmla="*/ 17 w 354"/>
                  <a:gd name="T11" fmla="*/ 67 h 373"/>
                  <a:gd name="T12" fmla="*/ 19 w 354"/>
                  <a:gd name="T13" fmla="*/ 59 h 373"/>
                  <a:gd name="T14" fmla="*/ 25 w 354"/>
                  <a:gd name="T15" fmla="*/ 56 h 373"/>
                  <a:gd name="T16" fmla="*/ 17 w 354"/>
                  <a:gd name="T17" fmla="*/ 50 h 373"/>
                  <a:gd name="T18" fmla="*/ 22 w 354"/>
                  <a:gd name="T19" fmla="*/ 34 h 373"/>
                  <a:gd name="T20" fmla="*/ 10 w 354"/>
                  <a:gd name="T21" fmla="*/ 26 h 373"/>
                  <a:gd name="T22" fmla="*/ 0 w 354"/>
                  <a:gd name="T23" fmla="*/ 15 h 373"/>
                  <a:gd name="T24" fmla="*/ 4 w 354"/>
                  <a:gd name="T25" fmla="*/ 0 h 373"/>
                  <a:gd name="T26" fmla="*/ 46 w 354"/>
                  <a:gd name="T27" fmla="*/ 1 h 373"/>
                  <a:gd name="T28" fmla="*/ 33 w 354"/>
                  <a:gd name="T29" fmla="*/ 11 h 373"/>
                  <a:gd name="T30" fmla="*/ 31 w 354"/>
                  <a:gd name="T31" fmla="*/ 14 h 373"/>
                  <a:gd name="T32" fmla="*/ 32 w 354"/>
                  <a:gd name="T33" fmla="*/ 20 h 373"/>
                  <a:gd name="T34" fmla="*/ 31 w 354"/>
                  <a:gd name="T35" fmla="*/ 27 h 373"/>
                  <a:gd name="T36" fmla="*/ 35 w 354"/>
                  <a:gd name="T37" fmla="*/ 29 h 373"/>
                  <a:gd name="T38" fmla="*/ 36 w 354"/>
                  <a:gd name="T39" fmla="*/ 38 h 373"/>
                  <a:gd name="T40" fmla="*/ 49 w 354"/>
                  <a:gd name="T41" fmla="*/ 51 h 373"/>
                  <a:gd name="T42" fmla="*/ 47 w 354"/>
                  <a:gd name="T43" fmla="*/ 57 h 373"/>
                  <a:gd name="T44" fmla="*/ 40 w 354"/>
                  <a:gd name="T45" fmla="*/ 63 h 373"/>
                  <a:gd name="T46" fmla="*/ 40 w 354"/>
                  <a:gd name="T47" fmla="*/ 66 h 373"/>
                  <a:gd name="T48" fmla="*/ 43 w 354"/>
                  <a:gd name="T49" fmla="*/ 67 h 373"/>
                  <a:gd name="T50" fmla="*/ 76 w 354"/>
                  <a:gd name="T51" fmla="*/ 60 h 373"/>
                  <a:gd name="T52" fmla="*/ 76 w 354"/>
                  <a:gd name="T53" fmla="*/ 62 h 3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373"/>
                  <a:gd name="T83" fmla="*/ 354 w 354"/>
                  <a:gd name="T84" fmla="*/ 373 h 3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373">
                    <a:moveTo>
                      <a:pt x="354" y="319"/>
                    </a:moveTo>
                    <a:lnTo>
                      <a:pt x="36" y="373"/>
                    </a:lnTo>
                    <a:lnTo>
                      <a:pt x="80" y="360"/>
                    </a:lnTo>
                    <a:lnTo>
                      <a:pt x="57" y="357"/>
                    </a:lnTo>
                    <a:lnTo>
                      <a:pt x="57" y="347"/>
                    </a:lnTo>
                    <a:lnTo>
                      <a:pt x="76" y="342"/>
                    </a:lnTo>
                    <a:lnTo>
                      <a:pt x="90" y="306"/>
                    </a:lnTo>
                    <a:lnTo>
                      <a:pt x="116" y="291"/>
                    </a:lnTo>
                    <a:lnTo>
                      <a:pt x="82" y="250"/>
                    </a:lnTo>
                    <a:lnTo>
                      <a:pt x="106" y="179"/>
                    </a:lnTo>
                    <a:lnTo>
                      <a:pt x="43" y="132"/>
                    </a:lnTo>
                    <a:lnTo>
                      <a:pt x="0" y="78"/>
                    </a:lnTo>
                    <a:lnTo>
                      <a:pt x="13" y="0"/>
                    </a:lnTo>
                    <a:lnTo>
                      <a:pt x="211" y="1"/>
                    </a:lnTo>
                    <a:lnTo>
                      <a:pt x="156" y="37"/>
                    </a:lnTo>
                    <a:lnTo>
                      <a:pt x="143" y="77"/>
                    </a:lnTo>
                    <a:lnTo>
                      <a:pt x="152" y="96"/>
                    </a:lnTo>
                    <a:lnTo>
                      <a:pt x="144" y="136"/>
                    </a:lnTo>
                    <a:lnTo>
                      <a:pt x="163" y="148"/>
                    </a:lnTo>
                    <a:lnTo>
                      <a:pt x="169" y="198"/>
                    </a:lnTo>
                    <a:lnTo>
                      <a:pt x="229" y="259"/>
                    </a:lnTo>
                    <a:lnTo>
                      <a:pt x="224" y="300"/>
                    </a:lnTo>
                    <a:lnTo>
                      <a:pt x="180" y="322"/>
                    </a:lnTo>
                    <a:lnTo>
                      <a:pt x="180" y="335"/>
                    </a:lnTo>
                    <a:lnTo>
                      <a:pt x="203" y="343"/>
                    </a:lnTo>
                    <a:lnTo>
                      <a:pt x="354" y="312"/>
                    </a:lnTo>
                    <a:lnTo>
                      <a:pt x="354" y="3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31">
                <a:extLst>
                  <a:ext uri="{FF2B5EF4-FFF2-40B4-BE49-F238E27FC236}">
                    <a16:creationId xmlns:a16="http://schemas.microsoft.com/office/drawing/2014/main" id="{EEDD8071-B87D-4A78-9D32-7A324FFBBCD5}"/>
                  </a:ext>
                </a:extLst>
              </p:cNvPr>
              <p:cNvSpPr>
                <a:spLocks noChangeArrowheads="1"/>
              </p:cNvSpPr>
              <p:nvPr/>
            </p:nvSpPr>
            <p:spPr bwMode="auto">
              <a:xfrm>
                <a:off x="2626" y="1567"/>
                <a:ext cx="168" cy="203"/>
              </a:xfrm>
              <a:custGeom>
                <a:avLst/>
                <a:gdLst>
                  <a:gd name="T0" fmla="*/ 36 w 192"/>
                  <a:gd name="T1" fmla="*/ 26 h 212"/>
                  <a:gd name="T2" fmla="*/ 32 w 192"/>
                  <a:gd name="T3" fmla="*/ 27 h 212"/>
                  <a:gd name="T4" fmla="*/ 32 w 192"/>
                  <a:gd name="T5" fmla="*/ 40 h 212"/>
                  <a:gd name="T6" fmla="*/ 10 w 192"/>
                  <a:gd name="T7" fmla="*/ 42 h 212"/>
                  <a:gd name="T8" fmla="*/ 9 w 192"/>
                  <a:gd name="T9" fmla="*/ 29 h 212"/>
                  <a:gd name="T10" fmla="*/ 6 w 192"/>
                  <a:gd name="T11" fmla="*/ 29 h 212"/>
                  <a:gd name="T12" fmla="*/ 1 w 192"/>
                  <a:gd name="T13" fmla="*/ 19 h 212"/>
                  <a:gd name="T14" fmla="*/ 0 w 192"/>
                  <a:gd name="T15" fmla="*/ 11 h 212"/>
                  <a:gd name="T16" fmla="*/ 18 w 192"/>
                  <a:gd name="T17" fmla="*/ 11 h 212"/>
                  <a:gd name="T18" fmla="*/ 18 w 192"/>
                  <a:gd name="T19" fmla="*/ 9 h 212"/>
                  <a:gd name="T20" fmla="*/ 27 w 192"/>
                  <a:gd name="T21" fmla="*/ 0 h 212"/>
                  <a:gd name="T22" fmla="*/ 36 w 192"/>
                  <a:gd name="T23" fmla="*/ 2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212"/>
                  <a:gd name="T38" fmla="*/ 192 w 192"/>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212">
                    <a:moveTo>
                      <a:pt x="192" y="126"/>
                    </a:moveTo>
                    <a:lnTo>
                      <a:pt x="168" y="134"/>
                    </a:lnTo>
                    <a:lnTo>
                      <a:pt x="170" y="209"/>
                    </a:lnTo>
                    <a:lnTo>
                      <a:pt x="49" y="212"/>
                    </a:lnTo>
                    <a:lnTo>
                      <a:pt x="41" y="141"/>
                    </a:lnTo>
                    <a:lnTo>
                      <a:pt x="31" y="146"/>
                    </a:lnTo>
                    <a:lnTo>
                      <a:pt x="1" y="90"/>
                    </a:lnTo>
                    <a:lnTo>
                      <a:pt x="0" y="25"/>
                    </a:lnTo>
                    <a:lnTo>
                      <a:pt x="91" y="23"/>
                    </a:lnTo>
                    <a:lnTo>
                      <a:pt x="91" y="9"/>
                    </a:lnTo>
                    <a:lnTo>
                      <a:pt x="142" y="0"/>
                    </a:lnTo>
                    <a:lnTo>
                      <a:pt x="192" y="1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32">
                <a:extLst>
                  <a:ext uri="{FF2B5EF4-FFF2-40B4-BE49-F238E27FC236}">
                    <a16:creationId xmlns:a16="http://schemas.microsoft.com/office/drawing/2014/main" id="{98F0F7AE-0DC8-4E74-8165-59E71FD7E09D}"/>
                  </a:ext>
                </a:extLst>
              </p:cNvPr>
              <p:cNvSpPr>
                <a:spLocks noChangeArrowheads="1"/>
              </p:cNvSpPr>
              <p:nvPr/>
            </p:nvSpPr>
            <p:spPr bwMode="auto">
              <a:xfrm>
                <a:off x="1141" y="1399"/>
                <a:ext cx="352" cy="188"/>
              </a:xfrm>
              <a:custGeom>
                <a:avLst/>
                <a:gdLst>
                  <a:gd name="T0" fmla="*/ 83 w 401"/>
                  <a:gd name="T1" fmla="*/ 10 h 197"/>
                  <a:gd name="T2" fmla="*/ 83 w 401"/>
                  <a:gd name="T3" fmla="*/ 10 h 197"/>
                  <a:gd name="T4" fmla="*/ 75 w 401"/>
                  <a:gd name="T5" fmla="*/ 10 h 197"/>
                  <a:gd name="T6" fmla="*/ 66 w 401"/>
                  <a:gd name="T7" fmla="*/ 10 h 197"/>
                  <a:gd name="T8" fmla="*/ 32 w 401"/>
                  <a:gd name="T9" fmla="*/ 27 h 197"/>
                  <a:gd name="T10" fmla="*/ 31 w 401"/>
                  <a:gd name="T11" fmla="*/ 21 h 197"/>
                  <a:gd name="T12" fmla="*/ 22 w 401"/>
                  <a:gd name="T13" fmla="*/ 28 h 197"/>
                  <a:gd name="T14" fmla="*/ 4 w 401"/>
                  <a:gd name="T15" fmla="*/ 29 h 197"/>
                  <a:gd name="T16" fmla="*/ 15 w 401"/>
                  <a:gd name="T17" fmla="*/ 30 h 197"/>
                  <a:gd name="T18" fmla="*/ 12 w 401"/>
                  <a:gd name="T19" fmla="*/ 33 h 197"/>
                  <a:gd name="T20" fmla="*/ 0 w 401"/>
                  <a:gd name="T21" fmla="*/ 30 h 197"/>
                  <a:gd name="T22" fmla="*/ 4 w 401"/>
                  <a:gd name="T23" fmla="*/ 28 h 197"/>
                  <a:gd name="T24" fmla="*/ 11 w 401"/>
                  <a:gd name="T25" fmla="*/ 22 h 197"/>
                  <a:gd name="T26" fmla="*/ 18 w 401"/>
                  <a:gd name="T27" fmla="*/ 21 h 197"/>
                  <a:gd name="T28" fmla="*/ 19 w 401"/>
                  <a:gd name="T29" fmla="*/ 18 h 197"/>
                  <a:gd name="T30" fmla="*/ 17 w 401"/>
                  <a:gd name="T31" fmla="*/ 10 h 197"/>
                  <a:gd name="T32" fmla="*/ 19 w 401"/>
                  <a:gd name="T33" fmla="*/ 10 h 197"/>
                  <a:gd name="T34" fmla="*/ 21 w 401"/>
                  <a:gd name="T35" fmla="*/ 0 h 197"/>
                  <a:gd name="T36" fmla="*/ 64 w 401"/>
                  <a:gd name="T37" fmla="*/ 2 h 197"/>
                  <a:gd name="T38" fmla="*/ 67 w 401"/>
                  <a:gd name="T39" fmla="*/ 10 h 197"/>
                  <a:gd name="T40" fmla="*/ 71 w 401"/>
                  <a:gd name="T41" fmla="*/ 5 h 197"/>
                  <a:gd name="T42" fmla="*/ 73 w 401"/>
                  <a:gd name="T43" fmla="*/ 10 h 197"/>
                  <a:gd name="T44" fmla="*/ 76 w 401"/>
                  <a:gd name="T45" fmla="*/ 10 h 197"/>
                  <a:gd name="T46" fmla="*/ 83 w 401"/>
                  <a:gd name="T47" fmla="*/ 10 h 1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197"/>
                  <a:gd name="T74" fmla="*/ 401 w 401"/>
                  <a:gd name="T75" fmla="*/ 197 h 1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197">
                    <a:moveTo>
                      <a:pt x="397" y="23"/>
                    </a:moveTo>
                    <a:lnTo>
                      <a:pt x="401" y="60"/>
                    </a:lnTo>
                    <a:lnTo>
                      <a:pt x="355" y="44"/>
                    </a:lnTo>
                    <a:lnTo>
                      <a:pt x="315" y="53"/>
                    </a:lnTo>
                    <a:lnTo>
                      <a:pt x="154" y="151"/>
                    </a:lnTo>
                    <a:lnTo>
                      <a:pt x="146" y="118"/>
                    </a:lnTo>
                    <a:lnTo>
                      <a:pt x="105" y="154"/>
                    </a:lnTo>
                    <a:lnTo>
                      <a:pt x="17" y="163"/>
                    </a:lnTo>
                    <a:lnTo>
                      <a:pt x="69" y="176"/>
                    </a:lnTo>
                    <a:lnTo>
                      <a:pt x="58" y="197"/>
                    </a:lnTo>
                    <a:lnTo>
                      <a:pt x="0" y="173"/>
                    </a:lnTo>
                    <a:lnTo>
                      <a:pt x="9" y="157"/>
                    </a:lnTo>
                    <a:lnTo>
                      <a:pt x="53" y="123"/>
                    </a:lnTo>
                    <a:lnTo>
                      <a:pt x="86" y="120"/>
                    </a:lnTo>
                    <a:lnTo>
                      <a:pt x="92" y="98"/>
                    </a:lnTo>
                    <a:lnTo>
                      <a:pt x="78" y="58"/>
                    </a:lnTo>
                    <a:lnTo>
                      <a:pt x="91" y="22"/>
                    </a:lnTo>
                    <a:lnTo>
                      <a:pt x="99" y="0"/>
                    </a:lnTo>
                    <a:lnTo>
                      <a:pt x="306" y="2"/>
                    </a:lnTo>
                    <a:lnTo>
                      <a:pt x="323" y="12"/>
                    </a:lnTo>
                    <a:lnTo>
                      <a:pt x="344" y="5"/>
                    </a:lnTo>
                    <a:lnTo>
                      <a:pt x="351" y="22"/>
                    </a:lnTo>
                    <a:lnTo>
                      <a:pt x="364" y="15"/>
                    </a:lnTo>
                    <a:lnTo>
                      <a:pt x="397" y="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33">
                <a:extLst>
                  <a:ext uri="{FF2B5EF4-FFF2-40B4-BE49-F238E27FC236}">
                    <a16:creationId xmlns:a16="http://schemas.microsoft.com/office/drawing/2014/main" id="{612CAC3F-3003-4D65-B0D4-91EB164FB8EC}"/>
                  </a:ext>
                </a:extLst>
              </p:cNvPr>
              <p:cNvSpPr>
                <a:spLocks noChangeArrowheads="1"/>
              </p:cNvSpPr>
              <p:nvPr/>
            </p:nvSpPr>
            <p:spPr bwMode="auto">
              <a:xfrm>
                <a:off x="1259" y="1053"/>
                <a:ext cx="259" cy="161"/>
              </a:xfrm>
              <a:custGeom>
                <a:avLst/>
                <a:gdLst>
                  <a:gd name="T0" fmla="*/ 27 w 295"/>
                  <a:gd name="T1" fmla="*/ 27 h 169"/>
                  <a:gd name="T2" fmla="*/ 21 w 295"/>
                  <a:gd name="T3" fmla="*/ 25 h 169"/>
                  <a:gd name="T4" fmla="*/ 21 w 295"/>
                  <a:gd name="T5" fmla="*/ 22 h 169"/>
                  <a:gd name="T6" fmla="*/ 15 w 295"/>
                  <a:gd name="T7" fmla="*/ 22 h 169"/>
                  <a:gd name="T8" fmla="*/ 15 w 295"/>
                  <a:gd name="T9" fmla="*/ 16 h 169"/>
                  <a:gd name="T10" fmla="*/ 4 w 295"/>
                  <a:gd name="T11" fmla="*/ 15 h 169"/>
                  <a:gd name="T12" fmla="*/ 4 w 295"/>
                  <a:gd name="T13" fmla="*/ 10 h 169"/>
                  <a:gd name="T14" fmla="*/ 0 w 295"/>
                  <a:gd name="T15" fmla="*/ 10 h 169"/>
                  <a:gd name="T16" fmla="*/ 7 w 295"/>
                  <a:gd name="T17" fmla="*/ 0 h 169"/>
                  <a:gd name="T18" fmla="*/ 53 w 295"/>
                  <a:gd name="T19" fmla="*/ 10 h 169"/>
                  <a:gd name="T20" fmla="*/ 61 w 295"/>
                  <a:gd name="T21" fmla="*/ 10 h 169"/>
                  <a:gd name="T22" fmla="*/ 58 w 295"/>
                  <a:gd name="T23" fmla="*/ 10 h 169"/>
                  <a:gd name="T24" fmla="*/ 54 w 295"/>
                  <a:gd name="T25" fmla="*/ 10 h 169"/>
                  <a:gd name="T26" fmla="*/ 51 w 295"/>
                  <a:gd name="T27" fmla="*/ 21 h 169"/>
                  <a:gd name="T28" fmla="*/ 36 w 295"/>
                  <a:gd name="T29" fmla="*/ 24 h 169"/>
                  <a:gd name="T30" fmla="*/ 28 w 295"/>
                  <a:gd name="T31" fmla="*/ 27 h 169"/>
                  <a:gd name="T32" fmla="*/ 27 w 295"/>
                  <a:gd name="T33" fmla="*/ 2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69"/>
                  <a:gd name="T53" fmla="*/ 295 w 295"/>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69">
                    <a:moveTo>
                      <a:pt x="128" y="169"/>
                    </a:moveTo>
                    <a:lnTo>
                      <a:pt x="99" y="153"/>
                    </a:lnTo>
                    <a:lnTo>
                      <a:pt x="99" y="131"/>
                    </a:lnTo>
                    <a:lnTo>
                      <a:pt x="68" y="131"/>
                    </a:lnTo>
                    <a:lnTo>
                      <a:pt x="68" y="101"/>
                    </a:lnTo>
                    <a:lnTo>
                      <a:pt x="22" y="93"/>
                    </a:lnTo>
                    <a:lnTo>
                      <a:pt x="22" y="56"/>
                    </a:lnTo>
                    <a:lnTo>
                      <a:pt x="0" y="56"/>
                    </a:lnTo>
                    <a:lnTo>
                      <a:pt x="30" y="0"/>
                    </a:lnTo>
                    <a:lnTo>
                      <a:pt x="251" y="12"/>
                    </a:lnTo>
                    <a:lnTo>
                      <a:pt x="295" y="15"/>
                    </a:lnTo>
                    <a:lnTo>
                      <a:pt x="274" y="59"/>
                    </a:lnTo>
                    <a:lnTo>
                      <a:pt x="252" y="73"/>
                    </a:lnTo>
                    <a:lnTo>
                      <a:pt x="241" y="123"/>
                    </a:lnTo>
                    <a:lnTo>
                      <a:pt x="169" y="143"/>
                    </a:lnTo>
                    <a:lnTo>
                      <a:pt x="130" y="167"/>
                    </a:lnTo>
                    <a:lnTo>
                      <a:pt x="128" y="1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34">
                <a:extLst>
                  <a:ext uri="{FF2B5EF4-FFF2-40B4-BE49-F238E27FC236}">
                    <a16:creationId xmlns:a16="http://schemas.microsoft.com/office/drawing/2014/main" id="{6D5C0354-D644-4259-AFC3-7A621F90FFF7}"/>
                  </a:ext>
                </a:extLst>
              </p:cNvPr>
              <p:cNvSpPr>
                <a:spLocks noChangeArrowheads="1"/>
              </p:cNvSpPr>
              <p:nvPr/>
            </p:nvSpPr>
            <p:spPr bwMode="auto">
              <a:xfrm>
                <a:off x="2045" y="1438"/>
                <a:ext cx="127" cy="181"/>
              </a:xfrm>
              <a:custGeom>
                <a:avLst/>
                <a:gdLst>
                  <a:gd name="T0" fmla="*/ 27 w 145"/>
                  <a:gd name="T1" fmla="*/ 30 h 190"/>
                  <a:gd name="T2" fmla="*/ 4 w 145"/>
                  <a:gd name="T3" fmla="*/ 28 h 190"/>
                  <a:gd name="T4" fmla="*/ 4 w 145"/>
                  <a:gd name="T5" fmla="*/ 28 h 190"/>
                  <a:gd name="T6" fmla="*/ 0 w 145"/>
                  <a:gd name="T7" fmla="*/ 26 h 190"/>
                  <a:gd name="T8" fmla="*/ 4 w 145"/>
                  <a:gd name="T9" fmla="*/ 10 h 190"/>
                  <a:gd name="T10" fmla="*/ 6 w 145"/>
                  <a:gd name="T11" fmla="*/ 10 h 190"/>
                  <a:gd name="T12" fmla="*/ 9 w 145"/>
                  <a:gd name="T13" fmla="*/ 10 h 190"/>
                  <a:gd name="T14" fmla="*/ 15 w 145"/>
                  <a:gd name="T15" fmla="*/ 0 h 190"/>
                  <a:gd name="T16" fmla="*/ 18 w 145"/>
                  <a:gd name="T17" fmla="*/ 3 h 190"/>
                  <a:gd name="T18" fmla="*/ 21 w 145"/>
                  <a:gd name="T19" fmla="*/ 10 h 190"/>
                  <a:gd name="T20" fmla="*/ 27 w 145"/>
                  <a:gd name="T21" fmla="*/ 10 h 190"/>
                  <a:gd name="T22" fmla="*/ 27 w 145"/>
                  <a:gd name="T23" fmla="*/ 3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90"/>
                  <a:gd name="T38" fmla="*/ 145 w 145"/>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90">
                    <a:moveTo>
                      <a:pt x="145" y="190"/>
                    </a:moveTo>
                    <a:lnTo>
                      <a:pt x="16" y="176"/>
                    </a:lnTo>
                    <a:lnTo>
                      <a:pt x="14" y="175"/>
                    </a:lnTo>
                    <a:lnTo>
                      <a:pt x="0" y="159"/>
                    </a:lnTo>
                    <a:lnTo>
                      <a:pt x="22" y="56"/>
                    </a:lnTo>
                    <a:lnTo>
                      <a:pt x="28" y="58"/>
                    </a:lnTo>
                    <a:lnTo>
                      <a:pt x="42" y="24"/>
                    </a:lnTo>
                    <a:lnTo>
                      <a:pt x="79" y="0"/>
                    </a:lnTo>
                    <a:lnTo>
                      <a:pt x="92" y="3"/>
                    </a:lnTo>
                    <a:lnTo>
                      <a:pt x="109" y="39"/>
                    </a:lnTo>
                    <a:lnTo>
                      <a:pt x="144" y="53"/>
                    </a:lnTo>
                    <a:lnTo>
                      <a:pt x="145"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35">
                <a:extLst>
                  <a:ext uri="{FF2B5EF4-FFF2-40B4-BE49-F238E27FC236}">
                    <a16:creationId xmlns:a16="http://schemas.microsoft.com/office/drawing/2014/main" id="{2F5CFBFA-FD0A-4C37-9A44-25C46277D091}"/>
                  </a:ext>
                </a:extLst>
              </p:cNvPr>
              <p:cNvSpPr>
                <a:spLocks noChangeArrowheads="1"/>
              </p:cNvSpPr>
              <p:nvPr/>
            </p:nvSpPr>
            <p:spPr bwMode="auto">
              <a:xfrm>
                <a:off x="2609" y="2783"/>
                <a:ext cx="278" cy="218"/>
              </a:xfrm>
              <a:custGeom>
                <a:avLst/>
                <a:gdLst>
                  <a:gd name="T0" fmla="*/ 65 w 316"/>
                  <a:gd name="T1" fmla="*/ 41 h 228"/>
                  <a:gd name="T2" fmla="*/ 61 w 316"/>
                  <a:gd name="T3" fmla="*/ 32 h 228"/>
                  <a:gd name="T4" fmla="*/ 55 w 316"/>
                  <a:gd name="T5" fmla="*/ 32 h 228"/>
                  <a:gd name="T6" fmla="*/ 48 w 316"/>
                  <a:gd name="T7" fmla="*/ 25 h 228"/>
                  <a:gd name="T8" fmla="*/ 72 w 316"/>
                  <a:gd name="T9" fmla="*/ 11 h 228"/>
                  <a:gd name="T10" fmla="*/ 63 w 316"/>
                  <a:gd name="T11" fmla="*/ 2 h 228"/>
                  <a:gd name="T12" fmla="*/ 41 w 316"/>
                  <a:gd name="T13" fmla="*/ 0 h 228"/>
                  <a:gd name="T14" fmla="*/ 41 w 316"/>
                  <a:gd name="T15" fmla="*/ 11 h 228"/>
                  <a:gd name="T16" fmla="*/ 32 w 316"/>
                  <a:gd name="T17" fmla="*/ 11 h 228"/>
                  <a:gd name="T18" fmla="*/ 32 w 316"/>
                  <a:gd name="T19" fmla="*/ 18 h 228"/>
                  <a:gd name="T20" fmla="*/ 1 w 316"/>
                  <a:gd name="T21" fmla="*/ 18 h 228"/>
                  <a:gd name="T22" fmla="*/ 0 w 316"/>
                  <a:gd name="T23" fmla="*/ 43 h 228"/>
                  <a:gd name="T24" fmla="*/ 63 w 316"/>
                  <a:gd name="T25" fmla="*/ 43 h 228"/>
                  <a:gd name="T26" fmla="*/ 65 w 316"/>
                  <a:gd name="T27" fmla="*/ 41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28"/>
                  <a:gd name="T44" fmla="*/ 316 w 316"/>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28">
                    <a:moveTo>
                      <a:pt x="285" y="219"/>
                    </a:moveTo>
                    <a:lnTo>
                      <a:pt x="267" y="168"/>
                    </a:lnTo>
                    <a:lnTo>
                      <a:pt x="242" y="172"/>
                    </a:lnTo>
                    <a:lnTo>
                      <a:pt x="215" y="125"/>
                    </a:lnTo>
                    <a:lnTo>
                      <a:pt x="316" y="32"/>
                    </a:lnTo>
                    <a:lnTo>
                      <a:pt x="284" y="2"/>
                    </a:lnTo>
                    <a:lnTo>
                      <a:pt x="181" y="0"/>
                    </a:lnTo>
                    <a:lnTo>
                      <a:pt x="181" y="46"/>
                    </a:lnTo>
                    <a:lnTo>
                      <a:pt x="136" y="46"/>
                    </a:lnTo>
                    <a:lnTo>
                      <a:pt x="136" y="92"/>
                    </a:lnTo>
                    <a:lnTo>
                      <a:pt x="1" y="91"/>
                    </a:lnTo>
                    <a:lnTo>
                      <a:pt x="0" y="227"/>
                    </a:lnTo>
                    <a:lnTo>
                      <a:pt x="283" y="228"/>
                    </a:lnTo>
                    <a:lnTo>
                      <a:pt x="285" y="2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36">
                <a:extLst>
                  <a:ext uri="{FF2B5EF4-FFF2-40B4-BE49-F238E27FC236}">
                    <a16:creationId xmlns:a16="http://schemas.microsoft.com/office/drawing/2014/main" id="{8C56A512-5718-4066-8908-E5AAA6B6C693}"/>
                  </a:ext>
                </a:extLst>
              </p:cNvPr>
              <p:cNvSpPr>
                <a:spLocks noChangeArrowheads="1"/>
              </p:cNvSpPr>
              <p:nvPr/>
            </p:nvSpPr>
            <p:spPr bwMode="auto">
              <a:xfrm>
                <a:off x="1071" y="1306"/>
                <a:ext cx="150" cy="265"/>
              </a:xfrm>
              <a:custGeom>
                <a:avLst/>
                <a:gdLst>
                  <a:gd name="T0" fmla="*/ 16 w 171"/>
                  <a:gd name="T1" fmla="*/ 51 h 277"/>
                  <a:gd name="T2" fmla="*/ 4 w 171"/>
                  <a:gd name="T3" fmla="*/ 52 h 277"/>
                  <a:gd name="T4" fmla="*/ 4 w 171"/>
                  <a:gd name="T5" fmla="*/ 50 h 277"/>
                  <a:gd name="T6" fmla="*/ 0 w 171"/>
                  <a:gd name="T7" fmla="*/ 44 h 277"/>
                  <a:gd name="T8" fmla="*/ 7 w 171"/>
                  <a:gd name="T9" fmla="*/ 50 h 277"/>
                  <a:gd name="T10" fmla="*/ 10 w 171"/>
                  <a:gd name="T11" fmla="*/ 39 h 277"/>
                  <a:gd name="T12" fmla="*/ 4 w 171"/>
                  <a:gd name="T13" fmla="*/ 28 h 277"/>
                  <a:gd name="T14" fmla="*/ 4 w 171"/>
                  <a:gd name="T15" fmla="*/ 0 h 277"/>
                  <a:gd name="T16" fmla="*/ 26 w 171"/>
                  <a:gd name="T17" fmla="*/ 1 h 277"/>
                  <a:gd name="T18" fmla="*/ 23 w 171"/>
                  <a:gd name="T19" fmla="*/ 11 h 277"/>
                  <a:gd name="T20" fmla="*/ 25 w 171"/>
                  <a:gd name="T21" fmla="*/ 15 h 277"/>
                  <a:gd name="T22" fmla="*/ 35 w 171"/>
                  <a:gd name="T23" fmla="*/ 23 h 277"/>
                  <a:gd name="T24" fmla="*/ 32 w 171"/>
                  <a:gd name="T25" fmla="*/ 30 h 277"/>
                  <a:gd name="T26" fmla="*/ 35 w 171"/>
                  <a:gd name="T27" fmla="*/ 36 h 277"/>
                  <a:gd name="T28" fmla="*/ 34 w 171"/>
                  <a:gd name="T29" fmla="*/ 41 h 277"/>
                  <a:gd name="T30" fmla="*/ 27 w 171"/>
                  <a:gd name="T31" fmla="*/ 42 h 277"/>
                  <a:gd name="T32" fmla="*/ 18 w 171"/>
                  <a:gd name="T33" fmla="*/ 48 h 277"/>
                  <a:gd name="T34" fmla="*/ 16 w 171"/>
                  <a:gd name="T35" fmla="*/ 51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277"/>
                  <a:gd name="T56" fmla="*/ 171 w 171"/>
                  <a:gd name="T57" fmla="*/ 277 h 2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277">
                    <a:moveTo>
                      <a:pt x="79" y="269"/>
                    </a:moveTo>
                    <a:lnTo>
                      <a:pt x="19" y="277"/>
                    </a:lnTo>
                    <a:lnTo>
                      <a:pt x="11" y="265"/>
                    </a:lnTo>
                    <a:lnTo>
                      <a:pt x="0" y="231"/>
                    </a:lnTo>
                    <a:lnTo>
                      <a:pt x="30" y="266"/>
                    </a:lnTo>
                    <a:lnTo>
                      <a:pt x="45" y="207"/>
                    </a:lnTo>
                    <a:lnTo>
                      <a:pt x="5" y="142"/>
                    </a:lnTo>
                    <a:lnTo>
                      <a:pt x="4" y="0"/>
                    </a:lnTo>
                    <a:lnTo>
                      <a:pt x="128" y="1"/>
                    </a:lnTo>
                    <a:lnTo>
                      <a:pt x="111" y="56"/>
                    </a:lnTo>
                    <a:lnTo>
                      <a:pt x="120" y="81"/>
                    </a:lnTo>
                    <a:lnTo>
                      <a:pt x="170" y="118"/>
                    </a:lnTo>
                    <a:lnTo>
                      <a:pt x="157" y="154"/>
                    </a:lnTo>
                    <a:lnTo>
                      <a:pt x="171" y="194"/>
                    </a:lnTo>
                    <a:lnTo>
                      <a:pt x="165" y="216"/>
                    </a:lnTo>
                    <a:lnTo>
                      <a:pt x="132" y="219"/>
                    </a:lnTo>
                    <a:lnTo>
                      <a:pt x="88" y="253"/>
                    </a:lnTo>
                    <a:lnTo>
                      <a:pt x="79" y="2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37">
                <a:extLst>
                  <a:ext uri="{FF2B5EF4-FFF2-40B4-BE49-F238E27FC236}">
                    <a16:creationId xmlns:a16="http://schemas.microsoft.com/office/drawing/2014/main" id="{75C6D83D-FFBE-46A1-8207-B6837CC3F0E5}"/>
                  </a:ext>
                </a:extLst>
              </p:cNvPr>
              <p:cNvSpPr>
                <a:spLocks noChangeArrowheads="1"/>
              </p:cNvSpPr>
              <p:nvPr/>
            </p:nvSpPr>
            <p:spPr bwMode="auto">
              <a:xfrm>
                <a:off x="1925" y="1094"/>
                <a:ext cx="249" cy="150"/>
              </a:xfrm>
              <a:custGeom>
                <a:avLst/>
                <a:gdLst>
                  <a:gd name="T0" fmla="*/ 44 w 284"/>
                  <a:gd name="T1" fmla="*/ 29 h 157"/>
                  <a:gd name="T2" fmla="*/ 24 w 284"/>
                  <a:gd name="T3" fmla="*/ 20 h 157"/>
                  <a:gd name="T4" fmla="*/ 18 w 284"/>
                  <a:gd name="T5" fmla="*/ 19 h 157"/>
                  <a:gd name="T6" fmla="*/ 11 w 284"/>
                  <a:gd name="T7" fmla="*/ 22 h 157"/>
                  <a:gd name="T8" fmla="*/ 10 w 284"/>
                  <a:gd name="T9" fmla="*/ 24 h 157"/>
                  <a:gd name="T10" fmla="*/ 4 w 284"/>
                  <a:gd name="T11" fmla="*/ 14 h 157"/>
                  <a:gd name="T12" fmla="*/ 0 w 284"/>
                  <a:gd name="T13" fmla="*/ 0 h 157"/>
                  <a:gd name="T14" fmla="*/ 12 w 284"/>
                  <a:gd name="T15" fmla="*/ 2 h 157"/>
                  <a:gd name="T16" fmla="*/ 53 w 284"/>
                  <a:gd name="T17" fmla="*/ 11 h 157"/>
                  <a:gd name="T18" fmla="*/ 50 w 284"/>
                  <a:gd name="T19" fmla="*/ 11 h 157"/>
                  <a:gd name="T20" fmla="*/ 57 w 284"/>
                  <a:gd name="T21" fmla="*/ 24 h 157"/>
                  <a:gd name="T22" fmla="*/ 53 w 284"/>
                  <a:gd name="T23" fmla="*/ 28 h 157"/>
                  <a:gd name="T24" fmla="*/ 45 w 284"/>
                  <a:gd name="T25" fmla="*/ 29 h 157"/>
                  <a:gd name="T26" fmla="*/ 44 w 284"/>
                  <a:gd name="T27" fmla="*/ 29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4"/>
                  <a:gd name="T43" fmla="*/ 0 h 157"/>
                  <a:gd name="T44" fmla="*/ 284 w 284"/>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4" h="157">
                    <a:moveTo>
                      <a:pt x="217" y="154"/>
                    </a:moveTo>
                    <a:lnTo>
                      <a:pt x="122" y="101"/>
                    </a:lnTo>
                    <a:lnTo>
                      <a:pt x="86" y="96"/>
                    </a:lnTo>
                    <a:lnTo>
                      <a:pt x="53" y="109"/>
                    </a:lnTo>
                    <a:lnTo>
                      <a:pt x="45" y="125"/>
                    </a:lnTo>
                    <a:lnTo>
                      <a:pt x="12" y="80"/>
                    </a:lnTo>
                    <a:lnTo>
                      <a:pt x="0" y="0"/>
                    </a:lnTo>
                    <a:lnTo>
                      <a:pt x="61" y="2"/>
                    </a:lnTo>
                    <a:lnTo>
                      <a:pt x="265" y="16"/>
                    </a:lnTo>
                    <a:lnTo>
                      <a:pt x="247" y="53"/>
                    </a:lnTo>
                    <a:lnTo>
                      <a:pt x="284" y="121"/>
                    </a:lnTo>
                    <a:lnTo>
                      <a:pt x="264" y="153"/>
                    </a:lnTo>
                    <a:lnTo>
                      <a:pt x="220" y="157"/>
                    </a:lnTo>
                    <a:lnTo>
                      <a:pt x="217" y="15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38">
                <a:extLst>
                  <a:ext uri="{FF2B5EF4-FFF2-40B4-BE49-F238E27FC236}">
                    <a16:creationId xmlns:a16="http://schemas.microsoft.com/office/drawing/2014/main" id="{5707E725-ABDA-475A-AAD5-691323DDCF57}"/>
                  </a:ext>
                </a:extLst>
              </p:cNvPr>
              <p:cNvSpPr>
                <a:spLocks noChangeArrowheads="1"/>
              </p:cNvSpPr>
              <p:nvPr/>
            </p:nvSpPr>
            <p:spPr bwMode="auto">
              <a:xfrm>
                <a:off x="2411" y="2567"/>
                <a:ext cx="198" cy="152"/>
              </a:xfrm>
              <a:custGeom>
                <a:avLst/>
                <a:gdLst>
                  <a:gd name="T0" fmla="*/ 53 w 225"/>
                  <a:gd name="T1" fmla="*/ 30 h 159"/>
                  <a:gd name="T2" fmla="*/ 0 w 225"/>
                  <a:gd name="T3" fmla="*/ 30 h 159"/>
                  <a:gd name="T4" fmla="*/ 1 w 225"/>
                  <a:gd name="T5" fmla="*/ 0 h 159"/>
                  <a:gd name="T6" fmla="*/ 53 w 225"/>
                  <a:gd name="T7" fmla="*/ 0 h 159"/>
                  <a:gd name="T8" fmla="*/ 53 w 225"/>
                  <a:gd name="T9" fmla="*/ 30 h 159"/>
                  <a:gd name="T10" fmla="*/ 0 60000 65536"/>
                  <a:gd name="T11" fmla="*/ 0 60000 65536"/>
                  <a:gd name="T12" fmla="*/ 0 60000 65536"/>
                  <a:gd name="T13" fmla="*/ 0 60000 65536"/>
                  <a:gd name="T14" fmla="*/ 0 60000 65536"/>
                  <a:gd name="T15" fmla="*/ 0 w 225"/>
                  <a:gd name="T16" fmla="*/ 0 h 159"/>
                  <a:gd name="T17" fmla="*/ 225 w 225"/>
                  <a:gd name="T18" fmla="*/ 159 h 159"/>
                </a:gdLst>
                <a:ahLst/>
                <a:cxnLst>
                  <a:cxn ang="T10">
                    <a:pos x="T0" y="T1"/>
                  </a:cxn>
                  <a:cxn ang="T11">
                    <a:pos x="T2" y="T3"/>
                  </a:cxn>
                  <a:cxn ang="T12">
                    <a:pos x="T4" y="T5"/>
                  </a:cxn>
                  <a:cxn ang="T13">
                    <a:pos x="T6" y="T7"/>
                  </a:cxn>
                  <a:cxn ang="T14">
                    <a:pos x="T8" y="T9"/>
                  </a:cxn>
                </a:cxnLst>
                <a:rect l="T15" t="T16" r="T17" b="T18"/>
                <a:pathLst>
                  <a:path w="225" h="159">
                    <a:moveTo>
                      <a:pt x="225" y="158"/>
                    </a:moveTo>
                    <a:lnTo>
                      <a:pt x="0" y="159"/>
                    </a:lnTo>
                    <a:lnTo>
                      <a:pt x="1" y="0"/>
                    </a:lnTo>
                    <a:lnTo>
                      <a:pt x="225" y="0"/>
                    </a:lnTo>
                    <a:lnTo>
                      <a:pt x="225"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39">
                <a:extLst>
                  <a:ext uri="{FF2B5EF4-FFF2-40B4-BE49-F238E27FC236}">
                    <a16:creationId xmlns:a16="http://schemas.microsoft.com/office/drawing/2014/main" id="{3B429CEC-E067-49DD-8E9A-8A72D24AA94A}"/>
                  </a:ext>
                </a:extLst>
              </p:cNvPr>
              <p:cNvSpPr>
                <a:spLocks noChangeArrowheads="1"/>
              </p:cNvSpPr>
              <p:nvPr/>
            </p:nvSpPr>
            <p:spPr bwMode="auto">
              <a:xfrm>
                <a:off x="2161" y="2050"/>
                <a:ext cx="251" cy="129"/>
              </a:xfrm>
              <a:custGeom>
                <a:avLst/>
                <a:gdLst>
                  <a:gd name="T0" fmla="*/ 60 w 286"/>
                  <a:gd name="T1" fmla="*/ 21 h 135"/>
                  <a:gd name="T2" fmla="*/ 41 w 286"/>
                  <a:gd name="T3" fmla="*/ 21 h 135"/>
                  <a:gd name="T4" fmla="*/ 41 w 286"/>
                  <a:gd name="T5" fmla="*/ 25 h 135"/>
                  <a:gd name="T6" fmla="*/ 0 w 286"/>
                  <a:gd name="T7" fmla="*/ 25 h 135"/>
                  <a:gd name="T8" fmla="*/ 4 w 286"/>
                  <a:gd name="T9" fmla="*/ 14 h 135"/>
                  <a:gd name="T10" fmla="*/ 4 w 286"/>
                  <a:gd name="T11" fmla="*/ 0 h 135"/>
                  <a:gd name="T12" fmla="*/ 25 w 286"/>
                  <a:gd name="T13" fmla="*/ 0 h 135"/>
                  <a:gd name="T14" fmla="*/ 25 w 286"/>
                  <a:gd name="T15" fmla="*/ 11 h 135"/>
                  <a:gd name="T16" fmla="*/ 39 w 286"/>
                  <a:gd name="T17" fmla="*/ 11 h 135"/>
                  <a:gd name="T18" fmla="*/ 45 w 286"/>
                  <a:gd name="T19" fmla="*/ 11 h 135"/>
                  <a:gd name="T20" fmla="*/ 51 w 286"/>
                  <a:gd name="T21" fmla="*/ 11 h 135"/>
                  <a:gd name="T22" fmla="*/ 60 w 286"/>
                  <a:gd name="T23" fmla="*/ 17 h 135"/>
                  <a:gd name="T24" fmla="*/ 60 w 286"/>
                  <a:gd name="T25" fmla="*/ 21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35"/>
                  <a:gd name="T41" fmla="*/ 286 w 286"/>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35">
                    <a:moveTo>
                      <a:pt x="286" y="111"/>
                    </a:moveTo>
                    <a:lnTo>
                      <a:pt x="195" y="111"/>
                    </a:lnTo>
                    <a:lnTo>
                      <a:pt x="195" y="134"/>
                    </a:lnTo>
                    <a:lnTo>
                      <a:pt x="0" y="135"/>
                    </a:lnTo>
                    <a:lnTo>
                      <a:pt x="12" y="79"/>
                    </a:lnTo>
                    <a:lnTo>
                      <a:pt x="3" y="0"/>
                    </a:lnTo>
                    <a:lnTo>
                      <a:pt x="120" y="0"/>
                    </a:lnTo>
                    <a:lnTo>
                      <a:pt x="120" y="15"/>
                    </a:lnTo>
                    <a:lnTo>
                      <a:pt x="189" y="14"/>
                    </a:lnTo>
                    <a:lnTo>
                      <a:pt x="213" y="62"/>
                    </a:lnTo>
                    <a:lnTo>
                      <a:pt x="243" y="64"/>
                    </a:lnTo>
                    <a:lnTo>
                      <a:pt x="286" y="90"/>
                    </a:lnTo>
                    <a:lnTo>
                      <a:pt x="286" y="1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40">
                <a:extLst>
                  <a:ext uri="{FF2B5EF4-FFF2-40B4-BE49-F238E27FC236}">
                    <a16:creationId xmlns:a16="http://schemas.microsoft.com/office/drawing/2014/main" id="{C374AB96-E7FC-4F22-AF4E-63A812B0A784}"/>
                  </a:ext>
                </a:extLst>
              </p:cNvPr>
              <p:cNvSpPr>
                <a:spLocks noChangeArrowheads="1"/>
              </p:cNvSpPr>
              <p:nvPr/>
            </p:nvSpPr>
            <p:spPr bwMode="auto">
              <a:xfrm>
                <a:off x="2610" y="2567"/>
                <a:ext cx="248" cy="304"/>
              </a:xfrm>
              <a:custGeom>
                <a:avLst/>
                <a:gdLst>
                  <a:gd name="T0" fmla="*/ 55 w 283"/>
                  <a:gd name="T1" fmla="*/ 48 h 317"/>
                  <a:gd name="T2" fmla="*/ 35 w 283"/>
                  <a:gd name="T3" fmla="*/ 47 h 317"/>
                  <a:gd name="T4" fmla="*/ 35 w 283"/>
                  <a:gd name="T5" fmla="*/ 56 h 317"/>
                  <a:gd name="T6" fmla="*/ 26 w 283"/>
                  <a:gd name="T7" fmla="*/ 56 h 317"/>
                  <a:gd name="T8" fmla="*/ 26 w 283"/>
                  <a:gd name="T9" fmla="*/ 67 h 317"/>
                  <a:gd name="T10" fmla="*/ 0 w 283"/>
                  <a:gd name="T11" fmla="*/ 67 h 317"/>
                  <a:gd name="T12" fmla="*/ 0 w 283"/>
                  <a:gd name="T13" fmla="*/ 33 h 317"/>
                  <a:gd name="T14" fmla="*/ 0 w 283"/>
                  <a:gd name="T15" fmla="*/ 0 h 317"/>
                  <a:gd name="T16" fmla="*/ 37 w 283"/>
                  <a:gd name="T17" fmla="*/ 2 h 317"/>
                  <a:gd name="T18" fmla="*/ 37 w 283"/>
                  <a:gd name="T19" fmla="*/ 12 h 317"/>
                  <a:gd name="T20" fmla="*/ 31 w 283"/>
                  <a:gd name="T21" fmla="*/ 12 h 317"/>
                  <a:gd name="T22" fmla="*/ 31 w 283"/>
                  <a:gd name="T23" fmla="*/ 17 h 317"/>
                  <a:gd name="T24" fmla="*/ 37 w 283"/>
                  <a:gd name="T25" fmla="*/ 24 h 317"/>
                  <a:gd name="T26" fmla="*/ 39 w 283"/>
                  <a:gd name="T27" fmla="*/ 28 h 317"/>
                  <a:gd name="T28" fmla="*/ 46 w 283"/>
                  <a:gd name="T29" fmla="*/ 31 h 317"/>
                  <a:gd name="T30" fmla="*/ 52 w 283"/>
                  <a:gd name="T31" fmla="*/ 44 h 317"/>
                  <a:gd name="T32" fmla="*/ 54 w 283"/>
                  <a:gd name="T33" fmla="*/ 46 h 317"/>
                  <a:gd name="T34" fmla="*/ 55 w 283"/>
                  <a:gd name="T35" fmla="*/ 48 h 3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
                  <a:gd name="T55" fmla="*/ 0 h 317"/>
                  <a:gd name="T56" fmla="*/ 283 w 283"/>
                  <a:gd name="T57" fmla="*/ 317 h 3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 h="317">
                    <a:moveTo>
                      <a:pt x="283" y="227"/>
                    </a:moveTo>
                    <a:lnTo>
                      <a:pt x="180" y="225"/>
                    </a:lnTo>
                    <a:lnTo>
                      <a:pt x="180" y="271"/>
                    </a:lnTo>
                    <a:lnTo>
                      <a:pt x="135" y="271"/>
                    </a:lnTo>
                    <a:lnTo>
                      <a:pt x="135" y="317"/>
                    </a:lnTo>
                    <a:lnTo>
                      <a:pt x="0" y="316"/>
                    </a:lnTo>
                    <a:lnTo>
                      <a:pt x="0" y="158"/>
                    </a:lnTo>
                    <a:lnTo>
                      <a:pt x="0" y="0"/>
                    </a:lnTo>
                    <a:lnTo>
                      <a:pt x="191" y="2"/>
                    </a:lnTo>
                    <a:lnTo>
                      <a:pt x="192" y="24"/>
                    </a:lnTo>
                    <a:lnTo>
                      <a:pt x="163" y="51"/>
                    </a:lnTo>
                    <a:lnTo>
                      <a:pt x="163" y="80"/>
                    </a:lnTo>
                    <a:lnTo>
                      <a:pt x="191" y="104"/>
                    </a:lnTo>
                    <a:lnTo>
                      <a:pt x="200" y="131"/>
                    </a:lnTo>
                    <a:lnTo>
                      <a:pt x="241" y="148"/>
                    </a:lnTo>
                    <a:lnTo>
                      <a:pt x="264" y="214"/>
                    </a:lnTo>
                    <a:lnTo>
                      <a:pt x="279" y="217"/>
                    </a:lnTo>
                    <a:lnTo>
                      <a:pt x="283" y="22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41">
                <a:extLst>
                  <a:ext uri="{FF2B5EF4-FFF2-40B4-BE49-F238E27FC236}">
                    <a16:creationId xmlns:a16="http://schemas.microsoft.com/office/drawing/2014/main" id="{1D6B3B2B-F381-4BFF-81FC-3E7A728BBFD7}"/>
                  </a:ext>
                </a:extLst>
              </p:cNvPr>
              <p:cNvSpPr>
                <a:spLocks noChangeArrowheads="1"/>
              </p:cNvSpPr>
              <p:nvPr/>
            </p:nvSpPr>
            <p:spPr bwMode="auto">
              <a:xfrm>
                <a:off x="814" y="913"/>
                <a:ext cx="217" cy="147"/>
              </a:xfrm>
              <a:custGeom>
                <a:avLst/>
                <a:gdLst>
                  <a:gd name="T0" fmla="*/ 42 w 247"/>
                  <a:gd name="T1" fmla="*/ 16 h 154"/>
                  <a:gd name="T2" fmla="*/ 41 w 247"/>
                  <a:gd name="T3" fmla="*/ 24 h 154"/>
                  <a:gd name="T4" fmla="*/ 29 w 247"/>
                  <a:gd name="T5" fmla="*/ 24 h 154"/>
                  <a:gd name="T6" fmla="*/ 28 w 247"/>
                  <a:gd name="T7" fmla="*/ 21 h 154"/>
                  <a:gd name="T8" fmla="*/ 22 w 247"/>
                  <a:gd name="T9" fmla="*/ 21 h 154"/>
                  <a:gd name="T10" fmla="*/ 17 w 247"/>
                  <a:gd name="T11" fmla="*/ 28 h 154"/>
                  <a:gd name="T12" fmla="*/ 0 w 247"/>
                  <a:gd name="T13" fmla="*/ 28 h 154"/>
                  <a:gd name="T14" fmla="*/ 1 w 247"/>
                  <a:gd name="T15" fmla="*/ 2 h 154"/>
                  <a:gd name="T16" fmla="*/ 54 w 247"/>
                  <a:gd name="T17" fmla="*/ 0 h 154"/>
                  <a:gd name="T18" fmla="*/ 43 w 247"/>
                  <a:gd name="T19" fmla="*/ 11 h 154"/>
                  <a:gd name="T20" fmla="*/ 42 w 247"/>
                  <a:gd name="T21" fmla="*/ 16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7"/>
                  <a:gd name="T34" fmla="*/ 0 h 154"/>
                  <a:gd name="T35" fmla="*/ 247 w 247"/>
                  <a:gd name="T36" fmla="*/ 154 h 1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7" h="154">
                    <a:moveTo>
                      <a:pt x="200" y="86"/>
                    </a:moveTo>
                    <a:lnTo>
                      <a:pt x="191" y="130"/>
                    </a:lnTo>
                    <a:lnTo>
                      <a:pt x="138" y="129"/>
                    </a:lnTo>
                    <a:lnTo>
                      <a:pt x="131" y="107"/>
                    </a:lnTo>
                    <a:lnTo>
                      <a:pt x="101" y="107"/>
                    </a:lnTo>
                    <a:lnTo>
                      <a:pt x="82" y="154"/>
                    </a:lnTo>
                    <a:lnTo>
                      <a:pt x="0" y="151"/>
                    </a:lnTo>
                    <a:lnTo>
                      <a:pt x="1" y="2"/>
                    </a:lnTo>
                    <a:lnTo>
                      <a:pt x="247" y="0"/>
                    </a:lnTo>
                    <a:lnTo>
                      <a:pt x="203" y="71"/>
                    </a:lnTo>
                    <a:lnTo>
                      <a:pt x="200" y="8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42">
                <a:extLst>
                  <a:ext uri="{FF2B5EF4-FFF2-40B4-BE49-F238E27FC236}">
                    <a16:creationId xmlns:a16="http://schemas.microsoft.com/office/drawing/2014/main" id="{409D15DE-E4C8-4D2C-B514-07DB66C90D5D}"/>
                  </a:ext>
                </a:extLst>
              </p:cNvPr>
              <p:cNvSpPr>
                <a:spLocks noChangeArrowheads="1"/>
              </p:cNvSpPr>
              <p:nvPr/>
            </p:nvSpPr>
            <p:spPr bwMode="auto">
              <a:xfrm>
                <a:off x="2883" y="2462"/>
                <a:ext cx="224" cy="148"/>
              </a:xfrm>
              <a:custGeom>
                <a:avLst/>
                <a:gdLst>
                  <a:gd name="T0" fmla="*/ 54 w 255"/>
                  <a:gd name="T1" fmla="*/ 22 h 156"/>
                  <a:gd name="T2" fmla="*/ 19 w 255"/>
                  <a:gd name="T3" fmla="*/ 22 h 156"/>
                  <a:gd name="T4" fmla="*/ 10 w 255"/>
                  <a:gd name="T5" fmla="*/ 22 h 156"/>
                  <a:gd name="T6" fmla="*/ 10 w 255"/>
                  <a:gd name="T7" fmla="*/ 16 h 156"/>
                  <a:gd name="T8" fmla="*/ 4 w 255"/>
                  <a:gd name="T9" fmla="*/ 16 h 156"/>
                  <a:gd name="T10" fmla="*/ 0 w 255"/>
                  <a:gd name="T11" fmla="*/ 9 h 156"/>
                  <a:gd name="T12" fmla="*/ 4 w 255"/>
                  <a:gd name="T13" fmla="*/ 9 h 156"/>
                  <a:gd name="T14" fmla="*/ 36 w 255"/>
                  <a:gd name="T15" fmla="*/ 9 h 156"/>
                  <a:gd name="T16" fmla="*/ 38 w 255"/>
                  <a:gd name="T17" fmla="*/ 2 h 156"/>
                  <a:gd name="T18" fmla="*/ 41 w 255"/>
                  <a:gd name="T19" fmla="*/ 0 h 156"/>
                  <a:gd name="T20" fmla="*/ 54 w 255"/>
                  <a:gd name="T21" fmla="*/ 22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156"/>
                  <a:gd name="T35" fmla="*/ 255 w 255"/>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156">
                    <a:moveTo>
                      <a:pt x="255" y="156"/>
                    </a:moveTo>
                    <a:lnTo>
                      <a:pt x="92" y="155"/>
                    </a:lnTo>
                    <a:lnTo>
                      <a:pt x="47" y="155"/>
                    </a:lnTo>
                    <a:lnTo>
                      <a:pt x="47" y="111"/>
                    </a:lnTo>
                    <a:lnTo>
                      <a:pt x="4" y="112"/>
                    </a:lnTo>
                    <a:lnTo>
                      <a:pt x="0" y="19"/>
                    </a:lnTo>
                    <a:lnTo>
                      <a:pt x="6" y="19"/>
                    </a:lnTo>
                    <a:lnTo>
                      <a:pt x="170" y="19"/>
                    </a:lnTo>
                    <a:lnTo>
                      <a:pt x="178" y="2"/>
                    </a:lnTo>
                    <a:lnTo>
                      <a:pt x="198" y="0"/>
                    </a:lnTo>
                    <a:lnTo>
                      <a:pt x="255" y="15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43">
                <a:extLst>
                  <a:ext uri="{FF2B5EF4-FFF2-40B4-BE49-F238E27FC236}">
                    <a16:creationId xmlns:a16="http://schemas.microsoft.com/office/drawing/2014/main" id="{C754FF64-0285-4F3E-8B3B-8A7B3F41E1DA}"/>
                  </a:ext>
                </a:extLst>
              </p:cNvPr>
              <p:cNvSpPr>
                <a:spLocks noChangeArrowheads="1"/>
              </p:cNvSpPr>
              <p:nvPr/>
            </p:nvSpPr>
            <p:spPr bwMode="auto">
              <a:xfrm>
                <a:off x="990" y="912"/>
                <a:ext cx="294" cy="215"/>
              </a:xfrm>
              <a:custGeom>
                <a:avLst/>
                <a:gdLst>
                  <a:gd name="T0" fmla="*/ 20 w 335"/>
                  <a:gd name="T1" fmla="*/ 48 h 224"/>
                  <a:gd name="T2" fmla="*/ 16 w 335"/>
                  <a:gd name="T3" fmla="*/ 48 h 224"/>
                  <a:gd name="T4" fmla="*/ 16 w 335"/>
                  <a:gd name="T5" fmla="*/ 26 h 224"/>
                  <a:gd name="T6" fmla="*/ 11 w 335"/>
                  <a:gd name="T7" fmla="*/ 26 h 224"/>
                  <a:gd name="T8" fmla="*/ 11 w 335"/>
                  <a:gd name="T9" fmla="*/ 20 h 224"/>
                  <a:gd name="T10" fmla="*/ 0 w 335"/>
                  <a:gd name="T11" fmla="*/ 20 h 224"/>
                  <a:gd name="T12" fmla="*/ 4 w 335"/>
                  <a:gd name="T13" fmla="*/ 15 h 224"/>
                  <a:gd name="T14" fmla="*/ 10 w 335"/>
                  <a:gd name="T15" fmla="*/ 1 h 224"/>
                  <a:gd name="T16" fmla="*/ 11 w 335"/>
                  <a:gd name="T17" fmla="*/ 1 h 224"/>
                  <a:gd name="T18" fmla="*/ 57 w 335"/>
                  <a:gd name="T19" fmla="*/ 0 h 224"/>
                  <a:gd name="T20" fmla="*/ 63 w 335"/>
                  <a:gd name="T21" fmla="*/ 12 h 224"/>
                  <a:gd name="T22" fmla="*/ 65 w 335"/>
                  <a:gd name="T23" fmla="*/ 28 h 224"/>
                  <a:gd name="T24" fmla="*/ 68 w 335"/>
                  <a:gd name="T25" fmla="*/ 31 h 224"/>
                  <a:gd name="T26" fmla="*/ 69 w 335"/>
                  <a:gd name="T27" fmla="*/ 32 h 224"/>
                  <a:gd name="T28" fmla="*/ 63 w 335"/>
                  <a:gd name="T29" fmla="*/ 44 h 224"/>
                  <a:gd name="T30" fmla="*/ 41 w 335"/>
                  <a:gd name="T31" fmla="*/ 44 h 224"/>
                  <a:gd name="T32" fmla="*/ 41 w 335"/>
                  <a:gd name="T33" fmla="*/ 48 h 224"/>
                  <a:gd name="T34" fmla="*/ 20 w 335"/>
                  <a:gd name="T35" fmla="*/ 48 h 2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24"/>
                  <a:gd name="T56" fmla="*/ 335 w 335"/>
                  <a:gd name="T57" fmla="*/ 224 h 2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24">
                    <a:moveTo>
                      <a:pt x="98" y="223"/>
                    </a:moveTo>
                    <a:lnTo>
                      <a:pt x="75" y="222"/>
                    </a:lnTo>
                    <a:lnTo>
                      <a:pt x="77" y="110"/>
                    </a:lnTo>
                    <a:lnTo>
                      <a:pt x="54" y="110"/>
                    </a:lnTo>
                    <a:lnTo>
                      <a:pt x="54" y="87"/>
                    </a:lnTo>
                    <a:lnTo>
                      <a:pt x="0" y="87"/>
                    </a:lnTo>
                    <a:lnTo>
                      <a:pt x="3" y="72"/>
                    </a:lnTo>
                    <a:lnTo>
                      <a:pt x="47" y="1"/>
                    </a:lnTo>
                    <a:lnTo>
                      <a:pt x="51" y="1"/>
                    </a:lnTo>
                    <a:lnTo>
                      <a:pt x="273" y="0"/>
                    </a:lnTo>
                    <a:lnTo>
                      <a:pt x="304" y="59"/>
                    </a:lnTo>
                    <a:lnTo>
                      <a:pt x="313" y="126"/>
                    </a:lnTo>
                    <a:lnTo>
                      <a:pt x="331" y="142"/>
                    </a:lnTo>
                    <a:lnTo>
                      <a:pt x="335" y="147"/>
                    </a:lnTo>
                    <a:lnTo>
                      <a:pt x="305" y="203"/>
                    </a:lnTo>
                    <a:lnTo>
                      <a:pt x="198" y="202"/>
                    </a:lnTo>
                    <a:lnTo>
                      <a:pt x="196" y="224"/>
                    </a:lnTo>
                    <a:lnTo>
                      <a:pt x="98" y="2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44">
                <a:extLst>
                  <a:ext uri="{FF2B5EF4-FFF2-40B4-BE49-F238E27FC236}">
                    <a16:creationId xmlns:a16="http://schemas.microsoft.com/office/drawing/2014/main" id="{522919E8-B14B-4339-B8E1-AAE23FD78150}"/>
                  </a:ext>
                </a:extLst>
              </p:cNvPr>
              <p:cNvSpPr>
                <a:spLocks noChangeArrowheads="1"/>
              </p:cNvSpPr>
              <p:nvPr/>
            </p:nvSpPr>
            <p:spPr bwMode="auto">
              <a:xfrm>
                <a:off x="1602" y="1073"/>
                <a:ext cx="188" cy="292"/>
              </a:xfrm>
              <a:custGeom>
                <a:avLst/>
                <a:gdLst>
                  <a:gd name="T0" fmla="*/ 8 w 214"/>
                  <a:gd name="T1" fmla="*/ 52 h 306"/>
                  <a:gd name="T2" fmla="*/ 5 w 214"/>
                  <a:gd name="T3" fmla="*/ 50 h 306"/>
                  <a:gd name="T4" fmla="*/ 0 w 214"/>
                  <a:gd name="T5" fmla="*/ 51 h 306"/>
                  <a:gd name="T6" fmla="*/ 0 w 214"/>
                  <a:gd name="T7" fmla="*/ 35 h 306"/>
                  <a:gd name="T8" fmla="*/ 0 w 214"/>
                  <a:gd name="T9" fmla="*/ 22 h 306"/>
                  <a:gd name="T10" fmla="*/ 4 w 214"/>
                  <a:gd name="T11" fmla="*/ 19 h 306"/>
                  <a:gd name="T12" fmla="*/ 4 w 214"/>
                  <a:gd name="T13" fmla="*/ 13 h 306"/>
                  <a:gd name="T14" fmla="*/ 10 w 214"/>
                  <a:gd name="T15" fmla="*/ 13 h 306"/>
                  <a:gd name="T16" fmla="*/ 7 w 214"/>
                  <a:gd name="T17" fmla="*/ 0 h 306"/>
                  <a:gd name="T18" fmla="*/ 32 w 214"/>
                  <a:gd name="T19" fmla="*/ 8 h 306"/>
                  <a:gd name="T20" fmla="*/ 46 w 214"/>
                  <a:gd name="T21" fmla="*/ 10 h 306"/>
                  <a:gd name="T22" fmla="*/ 47 w 214"/>
                  <a:gd name="T23" fmla="*/ 10 h 306"/>
                  <a:gd name="T24" fmla="*/ 32 w 214"/>
                  <a:gd name="T25" fmla="*/ 15 h 306"/>
                  <a:gd name="T26" fmla="*/ 35 w 214"/>
                  <a:gd name="T27" fmla="*/ 22 h 306"/>
                  <a:gd name="T28" fmla="*/ 32 w 214"/>
                  <a:gd name="T29" fmla="*/ 27 h 306"/>
                  <a:gd name="T30" fmla="*/ 27 w 214"/>
                  <a:gd name="T31" fmla="*/ 27 h 306"/>
                  <a:gd name="T32" fmla="*/ 28 w 214"/>
                  <a:gd name="T33" fmla="*/ 30 h 306"/>
                  <a:gd name="T34" fmla="*/ 25 w 214"/>
                  <a:gd name="T35" fmla="*/ 32 h 306"/>
                  <a:gd name="T36" fmla="*/ 16 w 214"/>
                  <a:gd name="T37" fmla="*/ 38 h 306"/>
                  <a:gd name="T38" fmla="*/ 15 w 214"/>
                  <a:gd name="T39" fmla="*/ 43 h 306"/>
                  <a:gd name="T40" fmla="*/ 11 w 214"/>
                  <a:gd name="T41" fmla="*/ 43 h 306"/>
                  <a:gd name="T42" fmla="*/ 8 w 214"/>
                  <a:gd name="T43" fmla="*/ 52 h 3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4"/>
                  <a:gd name="T67" fmla="*/ 0 h 306"/>
                  <a:gd name="T68" fmla="*/ 214 w 214"/>
                  <a:gd name="T69" fmla="*/ 306 h 3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4" h="306">
                    <a:moveTo>
                      <a:pt x="37" y="306"/>
                    </a:moveTo>
                    <a:lnTo>
                      <a:pt x="23" y="294"/>
                    </a:lnTo>
                    <a:lnTo>
                      <a:pt x="0" y="298"/>
                    </a:lnTo>
                    <a:lnTo>
                      <a:pt x="0" y="206"/>
                    </a:lnTo>
                    <a:lnTo>
                      <a:pt x="0" y="123"/>
                    </a:lnTo>
                    <a:lnTo>
                      <a:pt x="15" y="108"/>
                    </a:lnTo>
                    <a:lnTo>
                      <a:pt x="15" y="78"/>
                    </a:lnTo>
                    <a:lnTo>
                      <a:pt x="44" y="78"/>
                    </a:lnTo>
                    <a:lnTo>
                      <a:pt x="31" y="0"/>
                    </a:lnTo>
                    <a:lnTo>
                      <a:pt x="151" y="8"/>
                    </a:lnTo>
                    <a:lnTo>
                      <a:pt x="211" y="11"/>
                    </a:lnTo>
                    <a:lnTo>
                      <a:pt x="214" y="47"/>
                    </a:lnTo>
                    <a:lnTo>
                      <a:pt x="155" y="83"/>
                    </a:lnTo>
                    <a:lnTo>
                      <a:pt x="161" y="124"/>
                    </a:lnTo>
                    <a:lnTo>
                      <a:pt x="145" y="148"/>
                    </a:lnTo>
                    <a:lnTo>
                      <a:pt x="123" y="153"/>
                    </a:lnTo>
                    <a:lnTo>
                      <a:pt x="131" y="178"/>
                    </a:lnTo>
                    <a:lnTo>
                      <a:pt x="116" y="191"/>
                    </a:lnTo>
                    <a:lnTo>
                      <a:pt x="73" y="221"/>
                    </a:lnTo>
                    <a:lnTo>
                      <a:pt x="68" y="248"/>
                    </a:lnTo>
                    <a:lnTo>
                      <a:pt x="56" y="251"/>
                    </a:lnTo>
                    <a:lnTo>
                      <a:pt x="37" y="30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45">
                <a:extLst>
                  <a:ext uri="{FF2B5EF4-FFF2-40B4-BE49-F238E27FC236}">
                    <a16:creationId xmlns:a16="http://schemas.microsoft.com/office/drawing/2014/main" id="{8429E977-0650-4588-B115-630DCD254A7C}"/>
                  </a:ext>
                </a:extLst>
              </p:cNvPr>
              <p:cNvSpPr>
                <a:spLocks noChangeArrowheads="1"/>
              </p:cNvSpPr>
              <p:nvPr/>
            </p:nvSpPr>
            <p:spPr bwMode="auto">
              <a:xfrm>
                <a:off x="1886" y="1277"/>
                <a:ext cx="195" cy="217"/>
              </a:xfrm>
              <a:custGeom>
                <a:avLst/>
                <a:gdLst>
                  <a:gd name="T0" fmla="*/ 43 w 222"/>
                  <a:gd name="T1" fmla="*/ 40 h 227"/>
                  <a:gd name="T2" fmla="*/ 4 w 222"/>
                  <a:gd name="T3" fmla="*/ 41 h 227"/>
                  <a:gd name="T4" fmla="*/ 4 w 222"/>
                  <a:gd name="T5" fmla="*/ 41 h 227"/>
                  <a:gd name="T6" fmla="*/ 0 w 222"/>
                  <a:gd name="T7" fmla="*/ 0 h 227"/>
                  <a:gd name="T8" fmla="*/ 11 w 222"/>
                  <a:gd name="T9" fmla="*/ 0 h 227"/>
                  <a:gd name="T10" fmla="*/ 14 w 222"/>
                  <a:gd name="T11" fmla="*/ 14 h 227"/>
                  <a:gd name="T12" fmla="*/ 28 w 222"/>
                  <a:gd name="T13" fmla="*/ 17 h 227"/>
                  <a:gd name="T14" fmla="*/ 41 w 222"/>
                  <a:gd name="T15" fmla="*/ 29 h 227"/>
                  <a:gd name="T16" fmla="*/ 45 w 222"/>
                  <a:gd name="T17" fmla="*/ 34 h 227"/>
                  <a:gd name="T18" fmla="*/ 47 w 222"/>
                  <a:gd name="T19" fmla="*/ 34 h 227"/>
                  <a:gd name="T20" fmla="*/ 46 w 222"/>
                  <a:gd name="T21" fmla="*/ 41 h 227"/>
                  <a:gd name="T22" fmla="*/ 43 w 222"/>
                  <a:gd name="T23" fmla="*/ 4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227"/>
                  <a:gd name="T38" fmla="*/ 222 w 222"/>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227">
                    <a:moveTo>
                      <a:pt x="202" y="225"/>
                    </a:moveTo>
                    <a:lnTo>
                      <a:pt x="22" y="226"/>
                    </a:lnTo>
                    <a:lnTo>
                      <a:pt x="7" y="226"/>
                    </a:lnTo>
                    <a:lnTo>
                      <a:pt x="0" y="0"/>
                    </a:lnTo>
                    <a:lnTo>
                      <a:pt x="53" y="0"/>
                    </a:lnTo>
                    <a:lnTo>
                      <a:pt x="64" y="76"/>
                    </a:lnTo>
                    <a:lnTo>
                      <a:pt x="135" y="92"/>
                    </a:lnTo>
                    <a:lnTo>
                      <a:pt x="199" y="156"/>
                    </a:lnTo>
                    <a:lnTo>
                      <a:pt x="206" y="190"/>
                    </a:lnTo>
                    <a:lnTo>
                      <a:pt x="222" y="193"/>
                    </a:lnTo>
                    <a:lnTo>
                      <a:pt x="208" y="227"/>
                    </a:lnTo>
                    <a:lnTo>
                      <a:pt x="202" y="22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46">
                <a:extLst>
                  <a:ext uri="{FF2B5EF4-FFF2-40B4-BE49-F238E27FC236}">
                    <a16:creationId xmlns:a16="http://schemas.microsoft.com/office/drawing/2014/main" id="{624EF0EF-A3BD-4CA4-A0ED-F0653DC963E0}"/>
                  </a:ext>
                </a:extLst>
              </p:cNvPr>
              <p:cNvSpPr>
                <a:spLocks noChangeArrowheads="1"/>
              </p:cNvSpPr>
              <p:nvPr/>
            </p:nvSpPr>
            <p:spPr bwMode="auto">
              <a:xfrm>
                <a:off x="2452" y="1761"/>
                <a:ext cx="241" cy="460"/>
              </a:xfrm>
              <a:custGeom>
                <a:avLst/>
                <a:gdLst>
                  <a:gd name="T0" fmla="*/ 32 w 274"/>
                  <a:gd name="T1" fmla="*/ 90 h 481"/>
                  <a:gd name="T2" fmla="*/ 0 w 274"/>
                  <a:gd name="T3" fmla="*/ 91 h 481"/>
                  <a:gd name="T4" fmla="*/ 0 w 274"/>
                  <a:gd name="T5" fmla="*/ 31 h 481"/>
                  <a:gd name="T6" fmla="*/ 32 w 274"/>
                  <a:gd name="T7" fmla="*/ 31 h 481"/>
                  <a:gd name="T8" fmla="*/ 33 w 274"/>
                  <a:gd name="T9" fmla="*/ 0 h 481"/>
                  <a:gd name="T10" fmla="*/ 36 w 274"/>
                  <a:gd name="T11" fmla="*/ 11 h 481"/>
                  <a:gd name="T12" fmla="*/ 42 w 274"/>
                  <a:gd name="T13" fmla="*/ 11 h 481"/>
                  <a:gd name="T14" fmla="*/ 47 w 274"/>
                  <a:gd name="T15" fmla="*/ 19 h 481"/>
                  <a:gd name="T16" fmla="*/ 53 w 274"/>
                  <a:gd name="T17" fmla="*/ 19 h 481"/>
                  <a:gd name="T18" fmla="*/ 53 w 274"/>
                  <a:gd name="T19" fmla="*/ 22 h 481"/>
                  <a:gd name="T20" fmla="*/ 62 w 274"/>
                  <a:gd name="T21" fmla="*/ 29 h 481"/>
                  <a:gd name="T22" fmla="*/ 61 w 274"/>
                  <a:gd name="T23" fmla="*/ 39 h 481"/>
                  <a:gd name="T24" fmla="*/ 55 w 274"/>
                  <a:gd name="T25" fmla="*/ 45 h 481"/>
                  <a:gd name="T26" fmla="*/ 55 w 274"/>
                  <a:gd name="T27" fmla="*/ 48 h 481"/>
                  <a:gd name="T28" fmla="*/ 32 w 274"/>
                  <a:gd name="T29" fmla="*/ 48 h 481"/>
                  <a:gd name="T30" fmla="*/ 32 w 274"/>
                  <a:gd name="T31" fmla="*/ 69 h 481"/>
                  <a:gd name="T32" fmla="*/ 32 w 274"/>
                  <a:gd name="T33" fmla="*/ 90 h 4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481"/>
                  <a:gd name="T53" fmla="*/ 274 w 274"/>
                  <a:gd name="T54" fmla="*/ 481 h 4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481">
                    <a:moveTo>
                      <a:pt x="136" y="480"/>
                    </a:moveTo>
                    <a:lnTo>
                      <a:pt x="0" y="481"/>
                    </a:lnTo>
                    <a:lnTo>
                      <a:pt x="0" y="164"/>
                    </a:lnTo>
                    <a:lnTo>
                      <a:pt x="135" y="164"/>
                    </a:lnTo>
                    <a:lnTo>
                      <a:pt x="143" y="0"/>
                    </a:lnTo>
                    <a:lnTo>
                      <a:pt x="157" y="39"/>
                    </a:lnTo>
                    <a:lnTo>
                      <a:pt x="193" y="52"/>
                    </a:lnTo>
                    <a:lnTo>
                      <a:pt x="207" y="93"/>
                    </a:lnTo>
                    <a:lnTo>
                      <a:pt x="227" y="95"/>
                    </a:lnTo>
                    <a:lnTo>
                      <a:pt x="228" y="111"/>
                    </a:lnTo>
                    <a:lnTo>
                      <a:pt x="274" y="151"/>
                    </a:lnTo>
                    <a:lnTo>
                      <a:pt x="268" y="207"/>
                    </a:lnTo>
                    <a:lnTo>
                      <a:pt x="245" y="235"/>
                    </a:lnTo>
                    <a:lnTo>
                      <a:pt x="247" y="254"/>
                    </a:lnTo>
                    <a:lnTo>
                      <a:pt x="141" y="254"/>
                    </a:lnTo>
                    <a:lnTo>
                      <a:pt x="136" y="366"/>
                    </a:lnTo>
                    <a:lnTo>
                      <a:pt x="136" y="48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47">
                <a:extLst>
                  <a:ext uri="{FF2B5EF4-FFF2-40B4-BE49-F238E27FC236}">
                    <a16:creationId xmlns:a16="http://schemas.microsoft.com/office/drawing/2014/main" id="{95F988CB-7EFE-4FC6-8043-62B50F77456E}"/>
                  </a:ext>
                </a:extLst>
              </p:cNvPr>
              <p:cNvSpPr>
                <a:spLocks noChangeArrowheads="1"/>
              </p:cNvSpPr>
              <p:nvPr/>
            </p:nvSpPr>
            <p:spPr bwMode="auto">
              <a:xfrm>
                <a:off x="2324" y="2990"/>
                <a:ext cx="286" cy="233"/>
              </a:xfrm>
              <a:custGeom>
                <a:avLst/>
                <a:gdLst>
                  <a:gd name="T0" fmla="*/ 67 w 326"/>
                  <a:gd name="T1" fmla="*/ 27 h 244"/>
                  <a:gd name="T2" fmla="*/ 67 w 326"/>
                  <a:gd name="T3" fmla="*/ 32 h 244"/>
                  <a:gd name="T4" fmla="*/ 58 w 326"/>
                  <a:gd name="T5" fmla="*/ 32 h 244"/>
                  <a:gd name="T6" fmla="*/ 58 w 326"/>
                  <a:gd name="T7" fmla="*/ 43 h 244"/>
                  <a:gd name="T8" fmla="*/ 40 w 326"/>
                  <a:gd name="T9" fmla="*/ 42 h 244"/>
                  <a:gd name="T10" fmla="*/ 28 w 326"/>
                  <a:gd name="T11" fmla="*/ 29 h 244"/>
                  <a:gd name="T12" fmla="*/ 24 w 326"/>
                  <a:gd name="T13" fmla="*/ 29 h 244"/>
                  <a:gd name="T14" fmla="*/ 25 w 326"/>
                  <a:gd name="T15" fmla="*/ 30 h 244"/>
                  <a:gd name="T16" fmla="*/ 18 w 326"/>
                  <a:gd name="T17" fmla="*/ 32 h 244"/>
                  <a:gd name="T18" fmla="*/ 9 w 326"/>
                  <a:gd name="T19" fmla="*/ 29 h 244"/>
                  <a:gd name="T20" fmla="*/ 4 w 326"/>
                  <a:gd name="T21" fmla="*/ 15 h 244"/>
                  <a:gd name="T22" fmla="*/ 0 w 326"/>
                  <a:gd name="T23" fmla="*/ 11 h 244"/>
                  <a:gd name="T24" fmla="*/ 1 w 326"/>
                  <a:gd name="T25" fmla="*/ 0 h 244"/>
                  <a:gd name="T26" fmla="*/ 7 w 326"/>
                  <a:gd name="T27" fmla="*/ 10 h 244"/>
                  <a:gd name="T28" fmla="*/ 66 w 326"/>
                  <a:gd name="T29" fmla="*/ 10 h 244"/>
                  <a:gd name="T30" fmla="*/ 67 w 326"/>
                  <a:gd name="T31" fmla="*/ 27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244"/>
                  <a:gd name="T50" fmla="*/ 326 w 326"/>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244">
                    <a:moveTo>
                      <a:pt x="325" y="143"/>
                    </a:moveTo>
                    <a:lnTo>
                      <a:pt x="326" y="189"/>
                    </a:lnTo>
                    <a:lnTo>
                      <a:pt x="281" y="190"/>
                    </a:lnTo>
                    <a:lnTo>
                      <a:pt x="282" y="244"/>
                    </a:lnTo>
                    <a:lnTo>
                      <a:pt x="196" y="237"/>
                    </a:lnTo>
                    <a:lnTo>
                      <a:pt x="139" y="161"/>
                    </a:lnTo>
                    <a:lnTo>
                      <a:pt x="117" y="159"/>
                    </a:lnTo>
                    <a:lnTo>
                      <a:pt x="119" y="174"/>
                    </a:lnTo>
                    <a:lnTo>
                      <a:pt x="89" y="190"/>
                    </a:lnTo>
                    <a:lnTo>
                      <a:pt x="43" y="163"/>
                    </a:lnTo>
                    <a:lnTo>
                      <a:pt x="21" y="81"/>
                    </a:lnTo>
                    <a:lnTo>
                      <a:pt x="0" y="57"/>
                    </a:lnTo>
                    <a:lnTo>
                      <a:pt x="1" y="0"/>
                    </a:lnTo>
                    <a:lnTo>
                      <a:pt x="32" y="10"/>
                    </a:lnTo>
                    <a:lnTo>
                      <a:pt x="324" y="10"/>
                    </a:lnTo>
                    <a:lnTo>
                      <a:pt x="325" y="1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48">
                <a:extLst>
                  <a:ext uri="{FF2B5EF4-FFF2-40B4-BE49-F238E27FC236}">
                    <a16:creationId xmlns:a16="http://schemas.microsoft.com/office/drawing/2014/main" id="{E5D36F1C-F77C-4A12-9266-3608C3DD7491}"/>
                  </a:ext>
                </a:extLst>
              </p:cNvPr>
              <p:cNvSpPr>
                <a:spLocks noChangeArrowheads="1"/>
              </p:cNvSpPr>
              <p:nvPr/>
            </p:nvSpPr>
            <p:spPr bwMode="auto">
              <a:xfrm>
                <a:off x="1346" y="1067"/>
                <a:ext cx="295" cy="203"/>
              </a:xfrm>
              <a:custGeom>
                <a:avLst/>
                <a:gdLst>
                  <a:gd name="T0" fmla="*/ 61 w 336"/>
                  <a:gd name="T1" fmla="*/ 42 h 212"/>
                  <a:gd name="T2" fmla="*/ 46 w 336"/>
                  <a:gd name="T3" fmla="*/ 42 h 212"/>
                  <a:gd name="T4" fmla="*/ 45 w 336"/>
                  <a:gd name="T5" fmla="*/ 38 h 212"/>
                  <a:gd name="T6" fmla="*/ 0 w 336"/>
                  <a:gd name="T7" fmla="*/ 38 h 212"/>
                  <a:gd name="T8" fmla="*/ 0 w 336"/>
                  <a:gd name="T9" fmla="*/ 36 h 212"/>
                  <a:gd name="T10" fmla="*/ 6 w 336"/>
                  <a:gd name="T11" fmla="*/ 31 h 212"/>
                  <a:gd name="T12" fmla="*/ 7 w 336"/>
                  <a:gd name="T13" fmla="*/ 30 h 212"/>
                  <a:gd name="T14" fmla="*/ 15 w 336"/>
                  <a:gd name="T15" fmla="*/ 26 h 212"/>
                  <a:gd name="T16" fmla="*/ 29 w 336"/>
                  <a:gd name="T17" fmla="*/ 23 h 212"/>
                  <a:gd name="T18" fmla="*/ 32 w 336"/>
                  <a:gd name="T19" fmla="*/ 11 h 212"/>
                  <a:gd name="T20" fmla="*/ 36 w 336"/>
                  <a:gd name="T21" fmla="*/ 11 h 212"/>
                  <a:gd name="T22" fmla="*/ 41 w 336"/>
                  <a:gd name="T23" fmla="*/ 0 h 212"/>
                  <a:gd name="T24" fmla="*/ 60 w 336"/>
                  <a:gd name="T25" fmla="*/ 5 h 212"/>
                  <a:gd name="T26" fmla="*/ 68 w 336"/>
                  <a:gd name="T27" fmla="*/ 6 h 212"/>
                  <a:gd name="T28" fmla="*/ 70 w 336"/>
                  <a:gd name="T29" fmla="*/ 17 h 212"/>
                  <a:gd name="T30" fmla="*/ 64 w 336"/>
                  <a:gd name="T31" fmla="*/ 17 h 212"/>
                  <a:gd name="T32" fmla="*/ 64 w 336"/>
                  <a:gd name="T33" fmla="*/ 24 h 212"/>
                  <a:gd name="T34" fmla="*/ 61 w 336"/>
                  <a:gd name="T35" fmla="*/ 26 h 212"/>
                  <a:gd name="T36" fmla="*/ 61 w 336"/>
                  <a:gd name="T37" fmla="*/ 42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212"/>
                  <a:gd name="T59" fmla="*/ 336 w 336"/>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212">
                    <a:moveTo>
                      <a:pt x="292" y="212"/>
                    </a:moveTo>
                    <a:lnTo>
                      <a:pt x="216" y="212"/>
                    </a:lnTo>
                    <a:lnTo>
                      <a:pt x="213" y="197"/>
                    </a:lnTo>
                    <a:lnTo>
                      <a:pt x="0" y="198"/>
                    </a:lnTo>
                    <a:lnTo>
                      <a:pt x="0" y="182"/>
                    </a:lnTo>
                    <a:lnTo>
                      <a:pt x="29" y="154"/>
                    </a:lnTo>
                    <a:lnTo>
                      <a:pt x="31" y="152"/>
                    </a:lnTo>
                    <a:lnTo>
                      <a:pt x="70" y="128"/>
                    </a:lnTo>
                    <a:lnTo>
                      <a:pt x="142" y="108"/>
                    </a:lnTo>
                    <a:lnTo>
                      <a:pt x="153" y="58"/>
                    </a:lnTo>
                    <a:lnTo>
                      <a:pt x="175" y="44"/>
                    </a:lnTo>
                    <a:lnTo>
                      <a:pt x="196" y="0"/>
                    </a:lnTo>
                    <a:lnTo>
                      <a:pt x="288" y="5"/>
                    </a:lnTo>
                    <a:lnTo>
                      <a:pt x="323" y="6"/>
                    </a:lnTo>
                    <a:lnTo>
                      <a:pt x="336" y="84"/>
                    </a:lnTo>
                    <a:lnTo>
                      <a:pt x="307" y="84"/>
                    </a:lnTo>
                    <a:lnTo>
                      <a:pt x="307" y="114"/>
                    </a:lnTo>
                    <a:lnTo>
                      <a:pt x="292" y="129"/>
                    </a:lnTo>
                    <a:lnTo>
                      <a:pt x="292"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49">
                <a:extLst>
                  <a:ext uri="{FF2B5EF4-FFF2-40B4-BE49-F238E27FC236}">
                    <a16:creationId xmlns:a16="http://schemas.microsoft.com/office/drawing/2014/main" id="{3BF6EA68-3F3B-4DBD-8B04-28F485AC5270}"/>
                  </a:ext>
                </a:extLst>
              </p:cNvPr>
              <p:cNvSpPr>
                <a:spLocks noChangeArrowheads="1"/>
              </p:cNvSpPr>
              <p:nvPr/>
            </p:nvSpPr>
            <p:spPr bwMode="auto">
              <a:xfrm>
                <a:off x="1967" y="1607"/>
                <a:ext cx="306" cy="299"/>
              </a:xfrm>
              <a:custGeom>
                <a:avLst/>
                <a:gdLst>
                  <a:gd name="T0" fmla="*/ 63 w 348"/>
                  <a:gd name="T1" fmla="*/ 51 h 313"/>
                  <a:gd name="T2" fmla="*/ 55 w 348"/>
                  <a:gd name="T3" fmla="*/ 53 h 313"/>
                  <a:gd name="T4" fmla="*/ 47 w 348"/>
                  <a:gd name="T5" fmla="*/ 51 h 313"/>
                  <a:gd name="T6" fmla="*/ 41 w 348"/>
                  <a:gd name="T7" fmla="*/ 55 h 313"/>
                  <a:gd name="T8" fmla="*/ 41 w 348"/>
                  <a:gd name="T9" fmla="*/ 51 h 313"/>
                  <a:gd name="T10" fmla="*/ 36 w 348"/>
                  <a:gd name="T11" fmla="*/ 47 h 313"/>
                  <a:gd name="T12" fmla="*/ 35 w 348"/>
                  <a:gd name="T13" fmla="*/ 41 h 313"/>
                  <a:gd name="T14" fmla="*/ 19 w 348"/>
                  <a:gd name="T15" fmla="*/ 39 h 313"/>
                  <a:gd name="T16" fmla="*/ 14 w 348"/>
                  <a:gd name="T17" fmla="*/ 43 h 313"/>
                  <a:gd name="T18" fmla="*/ 8 w 348"/>
                  <a:gd name="T19" fmla="*/ 43 h 313"/>
                  <a:gd name="T20" fmla="*/ 9 w 348"/>
                  <a:gd name="T21" fmla="*/ 31 h 313"/>
                  <a:gd name="T22" fmla="*/ 0 w 348"/>
                  <a:gd name="T23" fmla="*/ 29 h 313"/>
                  <a:gd name="T24" fmla="*/ 15 w 348"/>
                  <a:gd name="T25" fmla="*/ 19 h 313"/>
                  <a:gd name="T26" fmla="*/ 23 w 348"/>
                  <a:gd name="T27" fmla="*/ 0 h 313"/>
                  <a:gd name="T28" fmla="*/ 52 w 348"/>
                  <a:gd name="T29" fmla="*/ 11 h 313"/>
                  <a:gd name="T30" fmla="*/ 52 w 348"/>
                  <a:gd name="T31" fmla="*/ 11 h 313"/>
                  <a:gd name="T32" fmla="*/ 61 w 348"/>
                  <a:gd name="T33" fmla="*/ 11 h 313"/>
                  <a:gd name="T34" fmla="*/ 61 w 348"/>
                  <a:gd name="T35" fmla="*/ 11 h 313"/>
                  <a:gd name="T36" fmla="*/ 77 w 348"/>
                  <a:gd name="T37" fmla="*/ 11 h 313"/>
                  <a:gd name="T38" fmla="*/ 77 w 348"/>
                  <a:gd name="T39" fmla="*/ 33 h 313"/>
                  <a:gd name="T40" fmla="*/ 63 w 348"/>
                  <a:gd name="T41" fmla="*/ 34 h 313"/>
                  <a:gd name="T42" fmla="*/ 63 w 348"/>
                  <a:gd name="T43" fmla="*/ 51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8"/>
                  <a:gd name="T67" fmla="*/ 0 h 313"/>
                  <a:gd name="T68" fmla="*/ 348 w 348"/>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8" h="313">
                    <a:moveTo>
                      <a:pt x="288" y="282"/>
                    </a:moveTo>
                    <a:lnTo>
                      <a:pt x="252" y="301"/>
                    </a:lnTo>
                    <a:lnTo>
                      <a:pt x="207" y="290"/>
                    </a:lnTo>
                    <a:lnTo>
                      <a:pt x="183" y="313"/>
                    </a:lnTo>
                    <a:lnTo>
                      <a:pt x="182" y="293"/>
                    </a:lnTo>
                    <a:lnTo>
                      <a:pt x="159" y="266"/>
                    </a:lnTo>
                    <a:lnTo>
                      <a:pt x="156" y="223"/>
                    </a:lnTo>
                    <a:lnTo>
                      <a:pt x="84" y="217"/>
                    </a:lnTo>
                    <a:lnTo>
                      <a:pt x="63" y="244"/>
                    </a:lnTo>
                    <a:lnTo>
                      <a:pt x="35" y="243"/>
                    </a:lnTo>
                    <a:lnTo>
                      <a:pt x="40" y="174"/>
                    </a:lnTo>
                    <a:lnTo>
                      <a:pt x="0" y="157"/>
                    </a:lnTo>
                    <a:lnTo>
                      <a:pt x="65" y="99"/>
                    </a:lnTo>
                    <a:lnTo>
                      <a:pt x="104" y="0"/>
                    </a:lnTo>
                    <a:lnTo>
                      <a:pt x="233" y="14"/>
                    </a:lnTo>
                    <a:lnTo>
                      <a:pt x="233" y="29"/>
                    </a:lnTo>
                    <a:lnTo>
                      <a:pt x="278" y="28"/>
                    </a:lnTo>
                    <a:lnTo>
                      <a:pt x="278" y="58"/>
                    </a:lnTo>
                    <a:lnTo>
                      <a:pt x="346" y="55"/>
                    </a:lnTo>
                    <a:lnTo>
                      <a:pt x="348" y="194"/>
                    </a:lnTo>
                    <a:lnTo>
                      <a:pt x="287" y="195"/>
                    </a:lnTo>
                    <a:lnTo>
                      <a:pt x="288" y="28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50">
                <a:extLst>
                  <a:ext uri="{FF2B5EF4-FFF2-40B4-BE49-F238E27FC236}">
                    <a16:creationId xmlns:a16="http://schemas.microsoft.com/office/drawing/2014/main" id="{F8A3BA2B-F0EE-49F7-8382-6B127185F100}"/>
                  </a:ext>
                </a:extLst>
              </p:cNvPr>
              <p:cNvSpPr>
                <a:spLocks noChangeArrowheads="1"/>
              </p:cNvSpPr>
              <p:nvPr/>
            </p:nvSpPr>
            <p:spPr bwMode="auto">
              <a:xfrm>
                <a:off x="1169" y="1106"/>
                <a:ext cx="241" cy="312"/>
              </a:xfrm>
              <a:custGeom>
                <a:avLst/>
                <a:gdLst>
                  <a:gd name="T0" fmla="*/ 62 w 274"/>
                  <a:gd name="T1" fmla="*/ 52 h 327"/>
                  <a:gd name="T2" fmla="*/ 16 w 274"/>
                  <a:gd name="T3" fmla="*/ 52 h 327"/>
                  <a:gd name="T4" fmla="*/ 14 w 274"/>
                  <a:gd name="T5" fmla="*/ 55 h 327"/>
                  <a:gd name="T6" fmla="*/ 4 w 274"/>
                  <a:gd name="T7" fmla="*/ 50 h 327"/>
                  <a:gd name="T8" fmla="*/ 0 w 274"/>
                  <a:gd name="T9" fmla="*/ 46 h 327"/>
                  <a:gd name="T10" fmla="*/ 4 w 274"/>
                  <a:gd name="T11" fmla="*/ 36 h 327"/>
                  <a:gd name="T12" fmla="*/ 4 w 274"/>
                  <a:gd name="T13" fmla="*/ 34 h 327"/>
                  <a:gd name="T14" fmla="*/ 10 w 274"/>
                  <a:gd name="T15" fmla="*/ 30 h 327"/>
                  <a:gd name="T16" fmla="*/ 12 w 274"/>
                  <a:gd name="T17" fmla="*/ 21 h 327"/>
                  <a:gd name="T18" fmla="*/ 15 w 274"/>
                  <a:gd name="T19" fmla="*/ 20 h 327"/>
                  <a:gd name="T20" fmla="*/ 13 w 274"/>
                  <a:gd name="T21" fmla="*/ 18 h 327"/>
                  <a:gd name="T22" fmla="*/ 18 w 274"/>
                  <a:gd name="T23" fmla="*/ 15 h 327"/>
                  <a:gd name="T24" fmla="*/ 16 w 274"/>
                  <a:gd name="T25" fmla="*/ 14 h 327"/>
                  <a:gd name="T26" fmla="*/ 17 w 274"/>
                  <a:gd name="T27" fmla="*/ 10 h 327"/>
                  <a:gd name="T28" fmla="*/ 23 w 274"/>
                  <a:gd name="T29" fmla="*/ 0 h 327"/>
                  <a:gd name="T30" fmla="*/ 28 w 274"/>
                  <a:gd name="T31" fmla="*/ 0 h 327"/>
                  <a:gd name="T32" fmla="*/ 28 w 274"/>
                  <a:gd name="T33" fmla="*/ 10 h 327"/>
                  <a:gd name="T34" fmla="*/ 38 w 274"/>
                  <a:gd name="T35" fmla="*/ 10 h 327"/>
                  <a:gd name="T36" fmla="*/ 38 w 274"/>
                  <a:gd name="T37" fmla="*/ 12 h 327"/>
                  <a:gd name="T38" fmla="*/ 47 w 274"/>
                  <a:gd name="T39" fmla="*/ 12 h 327"/>
                  <a:gd name="T40" fmla="*/ 47 w 274"/>
                  <a:gd name="T41" fmla="*/ 18 h 327"/>
                  <a:gd name="T42" fmla="*/ 53 w 274"/>
                  <a:gd name="T43" fmla="*/ 20 h 327"/>
                  <a:gd name="T44" fmla="*/ 47 w 274"/>
                  <a:gd name="T45" fmla="*/ 25 h 327"/>
                  <a:gd name="T46" fmla="*/ 47 w 274"/>
                  <a:gd name="T47" fmla="*/ 28 h 327"/>
                  <a:gd name="T48" fmla="*/ 42 w 274"/>
                  <a:gd name="T49" fmla="*/ 30 h 327"/>
                  <a:gd name="T50" fmla="*/ 48 w 274"/>
                  <a:gd name="T51" fmla="*/ 34 h 327"/>
                  <a:gd name="T52" fmla="*/ 53 w 274"/>
                  <a:gd name="T53" fmla="*/ 45 h 327"/>
                  <a:gd name="T54" fmla="*/ 62 w 274"/>
                  <a:gd name="T55" fmla="*/ 51 h 327"/>
                  <a:gd name="T56" fmla="*/ 62 w 274"/>
                  <a:gd name="T57" fmla="*/ 52 h 3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327"/>
                  <a:gd name="T89" fmla="*/ 274 w 274"/>
                  <a:gd name="T90" fmla="*/ 327 h 3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327">
                    <a:moveTo>
                      <a:pt x="274" y="307"/>
                    </a:moveTo>
                    <a:lnTo>
                      <a:pt x="67" y="305"/>
                    </a:lnTo>
                    <a:lnTo>
                      <a:pt x="59" y="327"/>
                    </a:lnTo>
                    <a:lnTo>
                      <a:pt x="9" y="290"/>
                    </a:lnTo>
                    <a:lnTo>
                      <a:pt x="0" y="265"/>
                    </a:lnTo>
                    <a:lnTo>
                      <a:pt x="17" y="210"/>
                    </a:lnTo>
                    <a:lnTo>
                      <a:pt x="20" y="201"/>
                    </a:lnTo>
                    <a:lnTo>
                      <a:pt x="43" y="176"/>
                    </a:lnTo>
                    <a:lnTo>
                      <a:pt x="53" y="120"/>
                    </a:lnTo>
                    <a:lnTo>
                      <a:pt x="64" y="113"/>
                    </a:lnTo>
                    <a:lnTo>
                      <a:pt x="56" y="95"/>
                    </a:lnTo>
                    <a:lnTo>
                      <a:pt x="79" y="83"/>
                    </a:lnTo>
                    <a:lnTo>
                      <a:pt x="70" y="80"/>
                    </a:lnTo>
                    <a:lnTo>
                      <a:pt x="74" y="44"/>
                    </a:lnTo>
                    <a:lnTo>
                      <a:pt x="102" y="0"/>
                    </a:lnTo>
                    <a:lnTo>
                      <a:pt x="124" y="0"/>
                    </a:lnTo>
                    <a:lnTo>
                      <a:pt x="124" y="37"/>
                    </a:lnTo>
                    <a:lnTo>
                      <a:pt x="170" y="45"/>
                    </a:lnTo>
                    <a:lnTo>
                      <a:pt x="170" y="75"/>
                    </a:lnTo>
                    <a:lnTo>
                      <a:pt x="201" y="75"/>
                    </a:lnTo>
                    <a:lnTo>
                      <a:pt x="201" y="97"/>
                    </a:lnTo>
                    <a:lnTo>
                      <a:pt x="230" y="113"/>
                    </a:lnTo>
                    <a:lnTo>
                      <a:pt x="201" y="141"/>
                    </a:lnTo>
                    <a:lnTo>
                      <a:pt x="201" y="157"/>
                    </a:lnTo>
                    <a:lnTo>
                      <a:pt x="190" y="176"/>
                    </a:lnTo>
                    <a:lnTo>
                      <a:pt x="216" y="200"/>
                    </a:lnTo>
                    <a:lnTo>
                      <a:pt x="229" y="262"/>
                    </a:lnTo>
                    <a:lnTo>
                      <a:pt x="273" y="301"/>
                    </a:lnTo>
                    <a:lnTo>
                      <a:pt x="274" y="3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51">
                <a:extLst>
                  <a:ext uri="{FF2B5EF4-FFF2-40B4-BE49-F238E27FC236}">
                    <a16:creationId xmlns:a16="http://schemas.microsoft.com/office/drawing/2014/main" id="{E2AC2665-F0CC-494E-B621-98D4E5821EC7}"/>
                  </a:ext>
                </a:extLst>
              </p:cNvPr>
              <p:cNvSpPr>
                <a:spLocks noChangeArrowheads="1"/>
              </p:cNvSpPr>
              <p:nvPr/>
            </p:nvSpPr>
            <p:spPr bwMode="auto">
              <a:xfrm>
                <a:off x="1704" y="1083"/>
                <a:ext cx="260" cy="194"/>
              </a:xfrm>
              <a:custGeom>
                <a:avLst/>
                <a:gdLst>
                  <a:gd name="T0" fmla="*/ 54 w 296"/>
                  <a:gd name="T1" fmla="*/ 45 h 202"/>
                  <a:gd name="T2" fmla="*/ 44 w 296"/>
                  <a:gd name="T3" fmla="*/ 45 h 202"/>
                  <a:gd name="T4" fmla="*/ 34 w 296"/>
                  <a:gd name="T5" fmla="*/ 45 h 202"/>
                  <a:gd name="T6" fmla="*/ 34 w 296"/>
                  <a:gd name="T7" fmla="*/ 39 h 202"/>
                  <a:gd name="T8" fmla="*/ 0 w 296"/>
                  <a:gd name="T9" fmla="*/ 39 h 202"/>
                  <a:gd name="T10" fmla="*/ 4 w 296"/>
                  <a:gd name="T11" fmla="*/ 36 h 202"/>
                  <a:gd name="T12" fmla="*/ 4 w 296"/>
                  <a:gd name="T13" fmla="*/ 33 h 202"/>
                  <a:gd name="T14" fmla="*/ 6 w 296"/>
                  <a:gd name="T15" fmla="*/ 32 h 202"/>
                  <a:gd name="T16" fmla="*/ 10 w 296"/>
                  <a:gd name="T17" fmla="*/ 27 h 202"/>
                  <a:gd name="T18" fmla="*/ 9 w 296"/>
                  <a:gd name="T19" fmla="*/ 15 h 202"/>
                  <a:gd name="T20" fmla="*/ 21 w 296"/>
                  <a:gd name="T21" fmla="*/ 12 h 202"/>
                  <a:gd name="T22" fmla="*/ 20 w 296"/>
                  <a:gd name="T23" fmla="*/ 0 h 202"/>
                  <a:gd name="T24" fmla="*/ 46 w 296"/>
                  <a:gd name="T25" fmla="*/ 7 h 202"/>
                  <a:gd name="T26" fmla="*/ 54 w 296"/>
                  <a:gd name="T27" fmla="*/ 12 h 202"/>
                  <a:gd name="T28" fmla="*/ 55 w 296"/>
                  <a:gd name="T29" fmla="*/ 22 h 202"/>
                  <a:gd name="T30" fmla="*/ 62 w 296"/>
                  <a:gd name="T31" fmla="*/ 32 h 202"/>
                  <a:gd name="T32" fmla="*/ 59 w 296"/>
                  <a:gd name="T33" fmla="*/ 35 h 202"/>
                  <a:gd name="T34" fmla="*/ 56 w 296"/>
                  <a:gd name="T35" fmla="*/ 45 h 202"/>
                  <a:gd name="T36" fmla="*/ 54 w 296"/>
                  <a:gd name="T37" fmla="*/ 45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02"/>
                  <a:gd name="T59" fmla="*/ 296 w 296"/>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02">
                    <a:moveTo>
                      <a:pt x="260" y="202"/>
                    </a:moveTo>
                    <a:lnTo>
                      <a:pt x="207" y="202"/>
                    </a:lnTo>
                    <a:lnTo>
                      <a:pt x="160" y="202"/>
                    </a:lnTo>
                    <a:lnTo>
                      <a:pt x="160" y="179"/>
                    </a:lnTo>
                    <a:lnTo>
                      <a:pt x="0" y="180"/>
                    </a:lnTo>
                    <a:lnTo>
                      <a:pt x="15" y="167"/>
                    </a:lnTo>
                    <a:lnTo>
                      <a:pt x="7" y="142"/>
                    </a:lnTo>
                    <a:lnTo>
                      <a:pt x="29" y="137"/>
                    </a:lnTo>
                    <a:lnTo>
                      <a:pt x="45" y="113"/>
                    </a:lnTo>
                    <a:lnTo>
                      <a:pt x="39" y="72"/>
                    </a:lnTo>
                    <a:lnTo>
                      <a:pt x="98" y="36"/>
                    </a:lnTo>
                    <a:lnTo>
                      <a:pt x="95" y="0"/>
                    </a:lnTo>
                    <a:lnTo>
                      <a:pt x="211" y="7"/>
                    </a:lnTo>
                    <a:lnTo>
                      <a:pt x="251" y="12"/>
                    </a:lnTo>
                    <a:lnTo>
                      <a:pt x="263" y="92"/>
                    </a:lnTo>
                    <a:lnTo>
                      <a:pt x="296" y="137"/>
                    </a:lnTo>
                    <a:lnTo>
                      <a:pt x="278" y="157"/>
                    </a:lnTo>
                    <a:lnTo>
                      <a:pt x="266" y="202"/>
                    </a:lnTo>
                    <a:lnTo>
                      <a:pt x="260" y="20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52">
                <a:extLst>
                  <a:ext uri="{FF2B5EF4-FFF2-40B4-BE49-F238E27FC236}">
                    <a16:creationId xmlns:a16="http://schemas.microsoft.com/office/drawing/2014/main" id="{0ED05643-B964-4541-9A79-476FB8F66639}"/>
                  </a:ext>
                </a:extLst>
              </p:cNvPr>
              <p:cNvSpPr>
                <a:spLocks noChangeArrowheads="1"/>
              </p:cNvSpPr>
              <p:nvPr/>
            </p:nvSpPr>
            <p:spPr bwMode="auto">
              <a:xfrm>
                <a:off x="2136" y="2567"/>
                <a:ext cx="276" cy="216"/>
              </a:xfrm>
              <a:custGeom>
                <a:avLst/>
                <a:gdLst>
                  <a:gd name="T0" fmla="*/ 69 w 314"/>
                  <a:gd name="T1" fmla="*/ 30 h 226"/>
                  <a:gd name="T2" fmla="*/ 69 w 314"/>
                  <a:gd name="T3" fmla="*/ 42 h 226"/>
                  <a:gd name="T4" fmla="*/ 47 w 314"/>
                  <a:gd name="T5" fmla="*/ 42 h 226"/>
                  <a:gd name="T6" fmla="*/ 47 w 314"/>
                  <a:gd name="T7" fmla="*/ 25 h 226"/>
                  <a:gd name="T8" fmla="*/ 11 w 314"/>
                  <a:gd name="T9" fmla="*/ 27 h 226"/>
                  <a:gd name="T10" fmla="*/ 0 w 314"/>
                  <a:gd name="T11" fmla="*/ 11 h 226"/>
                  <a:gd name="T12" fmla="*/ 9 w 314"/>
                  <a:gd name="T13" fmla="*/ 11 h 226"/>
                  <a:gd name="T14" fmla="*/ 19 w 314"/>
                  <a:gd name="T15" fmla="*/ 0 h 226"/>
                  <a:gd name="T16" fmla="*/ 69 w 314"/>
                  <a:gd name="T17" fmla="*/ 0 h 226"/>
                  <a:gd name="T18" fmla="*/ 69 w 314"/>
                  <a:gd name="T19" fmla="*/ 3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4"/>
                  <a:gd name="T31" fmla="*/ 0 h 226"/>
                  <a:gd name="T32" fmla="*/ 314 w 31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4" h="226">
                    <a:moveTo>
                      <a:pt x="313" y="159"/>
                    </a:moveTo>
                    <a:lnTo>
                      <a:pt x="313" y="226"/>
                    </a:lnTo>
                    <a:lnTo>
                      <a:pt x="223" y="226"/>
                    </a:lnTo>
                    <a:lnTo>
                      <a:pt x="223" y="134"/>
                    </a:lnTo>
                    <a:lnTo>
                      <a:pt x="50" y="141"/>
                    </a:lnTo>
                    <a:lnTo>
                      <a:pt x="0" y="57"/>
                    </a:lnTo>
                    <a:lnTo>
                      <a:pt x="38" y="64"/>
                    </a:lnTo>
                    <a:lnTo>
                      <a:pt x="86" y="0"/>
                    </a:lnTo>
                    <a:lnTo>
                      <a:pt x="314" y="0"/>
                    </a:lnTo>
                    <a:lnTo>
                      <a:pt x="313" y="15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53">
                <a:extLst>
                  <a:ext uri="{FF2B5EF4-FFF2-40B4-BE49-F238E27FC236}">
                    <a16:creationId xmlns:a16="http://schemas.microsoft.com/office/drawing/2014/main" id="{454A1684-BC94-4194-97A0-0FE72A969123}"/>
                  </a:ext>
                </a:extLst>
              </p:cNvPr>
              <p:cNvSpPr>
                <a:spLocks noChangeArrowheads="1"/>
              </p:cNvSpPr>
              <p:nvPr/>
            </p:nvSpPr>
            <p:spPr bwMode="auto">
              <a:xfrm>
                <a:off x="2219" y="1642"/>
                <a:ext cx="358" cy="277"/>
              </a:xfrm>
              <a:custGeom>
                <a:avLst/>
                <a:gdLst>
                  <a:gd name="T0" fmla="*/ 54 w 408"/>
                  <a:gd name="T1" fmla="*/ 58 h 289"/>
                  <a:gd name="T2" fmla="*/ 22 w 408"/>
                  <a:gd name="T3" fmla="*/ 58 h 289"/>
                  <a:gd name="T4" fmla="*/ 8 w 408"/>
                  <a:gd name="T5" fmla="*/ 51 h 289"/>
                  <a:gd name="T6" fmla="*/ 1 w 408"/>
                  <a:gd name="T7" fmla="*/ 51 h 289"/>
                  <a:gd name="T8" fmla="*/ 0 w 408"/>
                  <a:gd name="T9" fmla="*/ 33 h 289"/>
                  <a:gd name="T10" fmla="*/ 13 w 408"/>
                  <a:gd name="T11" fmla="*/ 33 h 289"/>
                  <a:gd name="T12" fmla="*/ 12 w 408"/>
                  <a:gd name="T13" fmla="*/ 12 h 289"/>
                  <a:gd name="T14" fmla="*/ 30 w 408"/>
                  <a:gd name="T15" fmla="*/ 12 h 289"/>
                  <a:gd name="T16" fmla="*/ 32 w 408"/>
                  <a:gd name="T17" fmla="*/ 12 h 289"/>
                  <a:gd name="T18" fmla="*/ 30 w 408"/>
                  <a:gd name="T19" fmla="*/ 12 h 289"/>
                  <a:gd name="T20" fmla="*/ 30 w 408"/>
                  <a:gd name="T21" fmla="*/ 12 h 289"/>
                  <a:gd name="T22" fmla="*/ 36 w 408"/>
                  <a:gd name="T23" fmla="*/ 12 h 289"/>
                  <a:gd name="T24" fmla="*/ 45 w 408"/>
                  <a:gd name="T25" fmla="*/ 12 h 289"/>
                  <a:gd name="T26" fmla="*/ 46 w 408"/>
                  <a:gd name="T27" fmla="*/ 12 h 289"/>
                  <a:gd name="T28" fmla="*/ 49 w 408"/>
                  <a:gd name="T29" fmla="*/ 11 h 289"/>
                  <a:gd name="T30" fmla="*/ 66 w 408"/>
                  <a:gd name="T31" fmla="*/ 0 h 289"/>
                  <a:gd name="T32" fmla="*/ 66 w 408"/>
                  <a:gd name="T33" fmla="*/ 12 h 289"/>
                  <a:gd name="T34" fmla="*/ 70 w 408"/>
                  <a:gd name="T35" fmla="*/ 12 h 289"/>
                  <a:gd name="T36" fmla="*/ 75 w 408"/>
                  <a:gd name="T37" fmla="*/ 16 h 289"/>
                  <a:gd name="T38" fmla="*/ 81 w 408"/>
                  <a:gd name="T39" fmla="*/ 16 h 289"/>
                  <a:gd name="T40" fmla="*/ 83 w 408"/>
                  <a:gd name="T41" fmla="*/ 21 h 289"/>
                  <a:gd name="T42" fmla="*/ 80 w 408"/>
                  <a:gd name="T43" fmla="*/ 23 h 289"/>
                  <a:gd name="T44" fmla="*/ 84 w 408"/>
                  <a:gd name="T45" fmla="*/ 27 h 289"/>
                  <a:gd name="T46" fmla="*/ 82 w 408"/>
                  <a:gd name="T47" fmla="*/ 58 h 289"/>
                  <a:gd name="T48" fmla="*/ 54 w 408"/>
                  <a:gd name="T49" fmla="*/ 58 h 2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89"/>
                  <a:gd name="T77" fmla="*/ 408 w 408"/>
                  <a:gd name="T78" fmla="*/ 289 h 2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89">
                    <a:moveTo>
                      <a:pt x="265" y="289"/>
                    </a:moveTo>
                    <a:lnTo>
                      <a:pt x="103" y="289"/>
                    </a:lnTo>
                    <a:lnTo>
                      <a:pt x="35" y="244"/>
                    </a:lnTo>
                    <a:lnTo>
                      <a:pt x="1" y="245"/>
                    </a:lnTo>
                    <a:lnTo>
                      <a:pt x="0" y="158"/>
                    </a:lnTo>
                    <a:lnTo>
                      <a:pt x="61" y="157"/>
                    </a:lnTo>
                    <a:lnTo>
                      <a:pt x="59" y="18"/>
                    </a:lnTo>
                    <a:lnTo>
                      <a:pt x="148" y="19"/>
                    </a:lnTo>
                    <a:lnTo>
                      <a:pt x="159" y="33"/>
                    </a:lnTo>
                    <a:lnTo>
                      <a:pt x="147" y="28"/>
                    </a:lnTo>
                    <a:lnTo>
                      <a:pt x="148" y="46"/>
                    </a:lnTo>
                    <a:lnTo>
                      <a:pt x="177" y="53"/>
                    </a:lnTo>
                    <a:lnTo>
                      <a:pt x="219" y="41"/>
                    </a:lnTo>
                    <a:lnTo>
                      <a:pt x="221" y="26"/>
                    </a:lnTo>
                    <a:lnTo>
                      <a:pt x="239" y="11"/>
                    </a:lnTo>
                    <a:lnTo>
                      <a:pt x="316" y="0"/>
                    </a:lnTo>
                    <a:lnTo>
                      <a:pt x="316" y="18"/>
                    </a:lnTo>
                    <a:lnTo>
                      <a:pt x="347" y="17"/>
                    </a:lnTo>
                    <a:lnTo>
                      <a:pt x="363" y="77"/>
                    </a:lnTo>
                    <a:lnTo>
                      <a:pt x="396" y="77"/>
                    </a:lnTo>
                    <a:lnTo>
                      <a:pt x="402" y="94"/>
                    </a:lnTo>
                    <a:lnTo>
                      <a:pt x="391" y="101"/>
                    </a:lnTo>
                    <a:lnTo>
                      <a:pt x="408" y="125"/>
                    </a:lnTo>
                    <a:lnTo>
                      <a:pt x="400" y="289"/>
                    </a:lnTo>
                    <a:lnTo>
                      <a:pt x="265" y="28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54">
                <a:extLst>
                  <a:ext uri="{FF2B5EF4-FFF2-40B4-BE49-F238E27FC236}">
                    <a16:creationId xmlns:a16="http://schemas.microsoft.com/office/drawing/2014/main" id="{9B5B2B24-E128-419B-BDBC-1433B01B0479}"/>
                  </a:ext>
                </a:extLst>
              </p:cNvPr>
              <p:cNvSpPr>
                <a:spLocks noChangeArrowheads="1"/>
              </p:cNvSpPr>
              <p:nvPr/>
            </p:nvSpPr>
            <p:spPr bwMode="auto">
              <a:xfrm>
                <a:off x="2965" y="2755"/>
                <a:ext cx="240" cy="151"/>
              </a:xfrm>
              <a:custGeom>
                <a:avLst/>
                <a:gdLst>
                  <a:gd name="T0" fmla="*/ 60 w 273"/>
                  <a:gd name="T1" fmla="*/ 29 h 158"/>
                  <a:gd name="T2" fmla="*/ 7 w 273"/>
                  <a:gd name="T3" fmla="*/ 30 h 158"/>
                  <a:gd name="T4" fmla="*/ 0 w 273"/>
                  <a:gd name="T5" fmla="*/ 12 h 158"/>
                  <a:gd name="T6" fmla="*/ 0 w 273"/>
                  <a:gd name="T7" fmla="*/ 11 h 158"/>
                  <a:gd name="T8" fmla="*/ 40 w 273"/>
                  <a:gd name="T9" fmla="*/ 11 h 158"/>
                  <a:gd name="T10" fmla="*/ 40 w 273"/>
                  <a:gd name="T11" fmla="*/ 0 h 158"/>
                  <a:gd name="T12" fmla="*/ 48 w 273"/>
                  <a:gd name="T13" fmla="*/ 1 h 158"/>
                  <a:gd name="T14" fmla="*/ 60 w 273"/>
                  <a:gd name="T15" fmla="*/ 29 h 158"/>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58"/>
                  <a:gd name="T26" fmla="*/ 273 w 27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58">
                    <a:moveTo>
                      <a:pt x="273" y="152"/>
                    </a:moveTo>
                    <a:lnTo>
                      <a:pt x="29" y="158"/>
                    </a:lnTo>
                    <a:lnTo>
                      <a:pt x="0" y="74"/>
                    </a:lnTo>
                    <a:lnTo>
                      <a:pt x="0" y="30"/>
                    </a:lnTo>
                    <a:lnTo>
                      <a:pt x="179" y="30"/>
                    </a:lnTo>
                    <a:lnTo>
                      <a:pt x="179" y="0"/>
                    </a:lnTo>
                    <a:lnTo>
                      <a:pt x="218" y="1"/>
                    </a:lnTo>
                    <a:lnTo>
                      <a:pt x="273" y="15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55">
                <a:extLst>
                  <a:ext uri="{FF2B5EF4-FFF2-40B4-BE49-F238E27FC236}">
                    <a16:creationId xmlns:a16="http://schemas.microsoft.com/office/drawing/2014/main" id="{AA83A33B-18BD-4A05-A0E5-A9AF14B25AC6}"/>
                  </a:ext>
                </a:extLst>
              </p:cNvPr>
              <p:cNvSpPr>
                <a:spLocks noChangeArrowheads="1"/>
              </p:cNvSpPr>
              <p:nvPr/>
            </p:nvSpPr>
            <p:spPr bwMode="auto">
              <a:xfrm>
                <a:off x="2415" y="996"/>
                <a:ext cx="249" cy="276"/>
              </a:xfrm>
              <a:custGeom>
                <a:avLst/>
                <a:gdLst>
                  <a:gd name="T0" fmla="*/ 0 w 284"/>
                  <a:gd name="T1" fmla="*/ 58 h 288"/>
                  <a:gd name="T2" fmla="*/ 0 w 284"/>
                  <a:gd name="T3" fmla="*/ 50 h 288"/>
                  <a:gd name="T4" fmla="*/ 4 w 284"/>
                  <a:gd name="T5" fmla="*/ 49 h 288"/>
                  <a:gd name="T6" fmla="*/ 4 w 284"/>
                  <a:gd name="T7" fmla="*/ 29 h 288"/>
                  <a:gd name="T8" fmla="*/ 0 w 284"/>
                  <a:gd name="T9" fmla="*/ 20 h 288"/>
                  <a:gd name="T10" fmla="*/ 4 w 284"/>
                  <a:gd name="T11" fmla="*/ 12 h 288"/>
                  <a:gd name="T12" fmla="*/ 4 w 284"/>
                  <a:gd name="T13" fmla="*/ 12 h 288"/>
                  <a:gd name="T14" fmla="*/ 4 w 284"/>
                  <a:gd name="T15" fmla="*/ 12 h 288"/>
                  <a:gd name="T16" fmla="*/ 7 w 284"/>
                  <a:gd name="T17" fmla="*/ 12 h 288"/>
                  <a:gd name="T18" fmla="*/ 10 w 284"/>
                  <a:gd name="T19" fmla="*/ 1 h 288"/>
                  <a:gd name="T20" fmla="*/ 14 w 284"/>
                  <a:gd name="T21" fmla="*/ 0 h 288"/>
                  <a:gd name="T22" fmla="*/ 17 w 284"/>
                  <a:gd name="T23" fmla="*/ 12 h 288"/>
                  <a:gd name="T24" fmla="*/ 24 w 284"/>
                  <a:gd name="T25" fmla="*/ 12 h 288"/>
                  <a:gd name="T26" fmla="*/ 30 w 284"/>
                  <a:gd name="T27" fmla="*/ 12 h 288"/>
                  <a:gd name="T28" fmla="*/ 35 w 284"/>
                  <a:gd name="T29" fmla="*/ 12 h 288"/>
                  <a:gd name="T30" fmla="*/ 40 w 284"/>
                  <a:gd name="T31" fmla="*/ 12 h 288"/>
                  <a:gd name="T32" fmla="*/ 55 w 284"/>
                  <a:gd name="T33" fmla="*/ 12 h 288"/>
                  <a:gd name="T34" fmla="*/ 57 w 284"/>
                  <a:gd name="T35" fmla="*/ 12 h 288"/>
                  <a:gd name="T36" fmla="*/ 56 w 284"/>
                  <a:gd name="T37" fmla="*/ 34 h 288"/>
                  <a:gd name="T38" fmla="*/ 51 w 284"/>
                  <a:gd name="T39" fmla="*/ 29 h 288"/>
                  <a:gd name="T40" fmla="*/ 46 w 284"/>
                  <a:gd name="T41" fmla="*/ 33 h 288"/>
                  <a:gd name="T42" fmla="*/ 39 w 284"/>
                  <a:gd name="T43" fmla="*/ 27 h 288"/>
                  <a:gd name="T44" fmla="*/ 35 w 284"/>
                  <a:gd name="T45" fmla="*/ 30 h 288"/>
                  <a:gd name="T46" fmla="*/ 30 w 284"/>
                  <a:gd name="T47" fmla="*/ 29 h 288"/>
                  <a:gd name="T48" fmla="*/ 21 w 284"/>
                  <a:gd name="T49" fmla="*/ 37 h 288"/>
                  <a:gd name="T50" fmla="*/ 0 w 284"/>
                  <a:gd name="T51" fmla="*/ 58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4"/>
                  <a:gd name="T79" fmla="*/ 0 h 288"/>
                  <a:gd name="T80" fmla="*/ 284 w 284"/>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4" h="288">
                    <a:moveTo>
                      <a:pt x="0" y="288"/>
                    </a:moveTo>
                    <a:lnTo>
                      <a:pt x="0" y="241"/>
                    </a:lnTo>
                    <a:lnTo>
                      <a:pt x="5" y="235"/>
                    </a:lnTo>
                    <a:lnTo>
                      <a:pt x="20" y="136"/>
                    </a:lnTo>
                    <a:lnTo>
                      <a:pt x="0" y="91"/>
                    </a:lnTo>
                    <a:lnTo>
                      <a:pt x="2" y="53"/>
                    </a:lnTo>
                    <a:lnTo>
                      <a:pt x="17" y="35"/>
                    </a:lnTo>
                    <a:lnTo>
                      <a:pt x="12" y="22"/>
                    </a:lnTo>
                    <a:lnTo>
                      <a:pt x="33" y="28"/>
                    </a:lnTo>
                    <a:lnTo>
                      <a:pt x="45" y="1"/>
                    </a:lnTo>
                    <a:lnTo>
                      <a:pt x="66" y="0"/>
                    </a:lnTo>
                    <a:lnTo>
                      <a:pt x="83" y="19"/>
                    </a:lnTo>
                    <a:lnTo>
                      <a:pt x="117" y="22"/>
                    </a:lnTo>
                    <a:lnTo>
                      <a:pt x="150" y="44"/>
                    </a:lnTo>
                    <a:lnTo>
                      <a:pt x="176" y="39"/>
                    </a:lnTo>
                    <a:lnTo>
                      <a:pt x="200" y="58"/>
                    </a:lnTo>
                    <a:lnTo>
                      <a:pt x="274" y="61"/>
                    </a:lnTo>
                    <a:lnTo>
                      <a:pt x="284" y="67"/>
                    </a:lnTo>
                    <a:lnTo>
                      <a:pt x="278" y="166"/>
                    </a:lnTo>
                    <a:lnTo>
                      <a:pt x="251" y="137"/>
                    </a:lnTo>
                    <a:lnTo>
                      <a:pt x="232" y="158"/>
                    </a:lnTo>
                    <a:lnTo>
                      <a:pt x="194" y="126"/>
                    </a:lnTo>
                    <a:lnTo>
                      <a:pt x="174" y="142"/>
                    </a:lnTo>
                    <a:lnTo>
                      <a:pt x="150" y="134"/>
                    </a:lnTo>
                    <a:lnTo>
                      <a:pt x="107" y="183"/>
                    </a:lnTo>
                    <a:lnTo>
                      <a:pt x="0" y="28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56">
                <a:extLst>
                  <a:ext uri="{FF2B5EF4-FFF2-40B4-BE49-F238E27FC236}">
                    <a16:creationId xmlns:a16="http://schemas.microsoft.com/office/drawing/2014/main" id="{8B83436B-3F88-4A49-9A96-6A2B04E0A6F7}"/>
                  </a:ext>
                </a:extLst>
              </p:cNvPr>
              <p:cNvSpPr>
                <a:spLocks noChangeArrowheads="1"/>
              </p:cNvSpPr>
              <p:nvPr/>
            </p:nvSpPr>
            <p:spPr bwMode="auto">
              <a:xfrm>
                <a:off x="508" y="914"/>
                <a:ext cx="166" cy="304"/>
              </a:xfrm>
              <a:custGeom>
                <a:avLst/>
                <a:gdLst>
                  <a:gd name="T0" fmla="*/ 49 w 188"/>
                  <a:gd name="T1" fmla="*/ 58 h 318"/>
                  <a:gd name="T2" fmla="*/ 0 w 188"/>
                  <a:gd name="T3" fmla="*/ 57 h 318"/>
                  <a:gd name="T4" fmla="*/ 4 w 188"/>
                  <a:gd name="T5" fmla="*/ 0 h 318"/>
                  <a:gd name="T6" fmla="*/ 14 w 188"/>
                  <a:gd name="T7" fmla="*/ 0 h 318"/>
                  <a:gd name="T8" fmla="*/ 49 w 188"/>
                  <a:gd name="T9" fmla="*/ 0 h 318"/>
                  <a:gd name="T10" fmla="*/ 49 w 188"/>
                  <a:gd name="T11" fmla="*/ 58 h 318"/>
                  <a:gd name="T12" fmla="*/ 0 60000 65536"/>
                  <a:gd name="T13" fmla="*/ 0 60000 65536"/>
                  <a:gd name="T14" fmla="*/ 0 60000 65536"/>
                  <a:gd name="T15" fmla="*/ 0 60000 65536"/>
                  <a:gd name="T16" fmla="*/ 0 60000 65536"/>
                  <a:gd name="T17" fmla="*/ 0 60000 65536"/>
                  <a:gd name="T18" fmla="*/ 0 w 188"/>
                  <a:gd name="T19" fmla="*/ 0 h 318"/>
                  <a:gd name="T20" fmla="*/ 188 w 188"/>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8" h="318">
                    <a:moveTo>
                      <a:pt x="184" y="318"/>
                    </a:moveTo>
                    <a:lnTo>
                      <a:pt x="0" y="314"/>
                    </a:lnTo>
                    <a:lnTo>
                      <a:pt x="7" y="0"/>
                    </a:lnTo>
                    <a:lnTo>
                      <a:pt x="52" y="0"/>
                    </a:lnTo>
                    <a:lnTo>
                      <a:pt x="188" y="0"/>
                    </a:lnTo>
                    <a:lnTo>
                      <a:pt x="184" y="31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57">
                <a:extLst>
                  <a:ext uri="{FF2B5EF4-FFF2-40B4-BE49-F238E27FC236}">
                    <a16:creationId xmlns:a16="http://schemas.microsoft.com/office/drawing/2014/main" id="{BDE56B05-8E4F-4B8C-A71E-9CFE59B2BC3E}"/>
                  </a:ext>
                </a:extLst>
              </p:cNvPr>
              <p:cNvSpPr>
                <a:spLocks noChangeArrowheads="1"/>
              </p:cNvSpPr>
              <p:nvPr/>
            </p:nvSpPr>
            <p:spPr bwMode="auto">
              <a:xfrm>
                <a:off x="2753" y="2568"/>
                <a:ext cx="212" cy="258"/>
              </a:xfrm>
              <a:custGeom>
                <a:avLst/>
                <a:gdLst>
                  <a:gd name="T0" fmla="*/ 54 w 241"/>
                  <a:gd name="T1" fmla="*/ 42 h 270"/>
                  <a:gd name="T2" fmla="*/ 54 w 241"/>
                  <a:gd name="T3" fmla="*/ 49 h 270"/>
                  <a:gd name="T4" fmla="*/ 42 w 241"/>
                  <a:gd name="T5" fmla="*/ 42 h 270"/>
                  <a:gd name="T6" fmla="*/ 33 w 241"/>
                  <a:gd name="T7" fmla="*/ 47 h 270"/>
                  <a:gd name="T8" fmla="*/ 27 w 241"/>
                  <a:gd name="T9" fmla="*/ 42 h 270"/>
                  <a:gd name="T10" fmla="*/ 26 w 241"/>
                  <a:gd name="T11" fmla="*/ 40 h 270"/>
                  <a:gd name="T12" fmla="*/ 23 w 241"/>
                  <a:gd name="T13" fmla="*/ 39 h 270"/>
                  <a:gd name="T14" fmla="*/ 18 w 241"/>
                  <a:gd name="T15" fmla="*/ 27 h 270"/>
                  <a:gd name="T16" fmla="*/ 9 w 241"/>
                  <a:gd name="T17" fmla="*/ 24 h 270"/>
                  <a:gd name="T18" fmla="*/ 7 w 241"/>
                  <a:gd name="T19" fmla="*/ 20 h 270"/>
                  <a:gd name="T20" fmla="*/ 0 w 241"/>
                  <a:gd name="T21" fmla="*/ 14 h 270"/>
                  <a:gd name="T22" fmla="*/ 0 w 241"/>
                  <a:gd name="T23" fmla="*/ 11 h 270"/>
                  <a:gd name="T24" fmla="*/ 7 w 241"/>
                  <a:gd name="T25" fmla="*/ 11 h 270"/>
                  <a:gd name="T26" fmla="*/ 7 w 241"/>
                  <a:gd name="T27" fmla="*/ 1 h 270"/>
                  <a:gd name="T28" fmla="*/ 8 w 241"/>
                  <a:gd name="T29" fmla="*/ 1 h 270"/>
                  <a:gd name="T30" fmla="*/ 33 w 241"/>
                  <a:gd name="T31" fmla="*/ 1 h 270"/>
                  <a:gd name="T32" fmla="*/ 42 w 241"/>
                  <a:gd name="T33" fmla="*/ 0 h 270"/>
                  <a:gd name="T34" fmla="*/ 42 w 241"/>
                  <a:gd name="T35" fmla="*/ 11 h 270"/>
                  <a:gd name="T36" fmla="*/ 54 w 241"/>
                  <a:gd name="T37" fmla="*/ 11 h 270"/>
                  <a:gd name="T38" fmla="*/ 54 w 241"/>
                  <a:gd name="T39" fmla="*/ 42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0"/>
                  <a:gd name="T62" fmla="*/ 241 w 241"/>
                  <a:gd name="T63" fmla="*/ 270 h 2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0">
                    <a:moveTo>
                      <a:pt x="241" y="226"/>
                    </a:moveTo>
                    <a:lnTo>
                      <a:pt x="241" y="270"/>
                    </a:lnTo>
                    <a:lnTo>
                      <a:pt x="187" y="225"/>
                    </a:lnTo>
                    <a:lnTo>
                      <a:pt x="152" y="256"/>
                    </a:lnTo>
                    <a:lnTo>
                      <a:pt x="120" y="226"/>
                    </a:lnTo>
                    <a:lnTo>
                      <a:pt x="116" y="216"/>
                    </a:lnTo>
                    <a:lnTo>
                      <a:pt x="101" y="213"/>
                    </a:lnTo>
                    <a:lnTo>
                      <a:pt x="78" y="147"/>
                    </a:lnTo>
                    <a:lnTo>
                      <a:pt x="37" y="130"/>
                    </a:lnTo>
                    <a:lnTo>
                      <a:pt x="28" y="103"/>
                    </a:lnTo>
                    <a:lnTo>
                      <a:pt x="0" y="79"/>
                    </a:lnTo>
                    <a:lnTo>
                      <a:pt x="0" y="50"/>
                    </a:lnTo>
                    <a:lnTo>
                      <a:pt x="29" y="23"/>
                    </a:lnTo>
                    <a:lnTo>
                      <a:pt x="28" y="1"/>
                    </a:lnTo>
                    <a:lnTo>
                      <a:pt x="34" y="1"/>
                    </a:lnTo>
                    <a:lnTo>
                      <a:pt x="152" y="1"/>
                    </a:lnTo>
                    <a:lnTo>
                      <a:pt x="195" y="0"/>
                    </a:lnTo>
                    <a:lnTo>
                      <a:pt x="195" y="44"/>
                    </a:lnTo>
                    <a:lnTo>
                      <a:pt x="240" y="44"/>
                    </a:lnTo>
                    <a:lnTo>
                      <a:pt x="241"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58">
                <a:extLst>
                  <a:ext uri="{FF2B5EF4-FFF2-40B4-BE49-F238E27FC236}">
                    <a16:creationId xmlns:a16="http://schemas.microsoft.com/office/drawing/2014/main" id="{0C7DBC38-35B0-4430-9A04-8D55368DDA91}"/>
                  </a:ext>
                </a:extLst>
              </p:cNvPr>
              <p:cNvSpPr>
                <a:spLocks noChangeArrowheads="1"/>
              </p:cNvSpPr>
              <p:nvPr/>
            </p:nvSpPr>
            <p:spPr bwMode="auto">
              <a:xfrm>
                <a:off x="2572" y="2221"/>
                <a:ext cx="318" cy="348"/>
              </a:xfrm>
              <a:custGeom>
                <a:avLst/>
                <a:gdLst>
                  <a:gd name="T0" fmla="*/ 76 w 362"/>
                  <a:gd name="T1" fmla="*/ 67 h 364"/>
                  <a:gd name="T2" fmla="*/ 52 w 362"/>
                  <a:gd name="T3" fmla="*/ 67 h 364"/>
                  <a:gd name="T4" fmla="*/ 52 w 362"/>
                  <a:gd name="T5" fmla="*/ 66 h 364"/>
                  <a:gd name="T6" fmla="*/ 43 w 362"/>
                  <a:gd name="T7" fmla="*/ 50 h 364"/>
                  <a:gd name="T8" fmla="*/ 35 w 362"/>
                  <a:gd name="T9" fmla="*/ 48 h 364"/>
                  <a:gd name="T10" fmla="*/ 32 w 362"/>
                  <a:gd name="T11" fmla="*/ 37 h 364"/>
                  <a:gd name="T12" fmla="*/ 19 w 362"/>
                  <a:gd name="T13" fmla="*/ 30 h 364"/>
                  <a:gd name="T14" fmla="*/ 22 w 362"/>
                  <a:gd name="T15" fmla="*/ 29 h 364"/>
                  <a:gd name="T16" fmla="*/ 27 w 362"/>
                  <a:gd name="T17" fmla="*/ 32 h 364"/>
                  <a:gd name="T18" fmla="*/ 31 w 362"/>
                  <a:gd name="T19" fmla="*/ 26 h 364"/>
                  <a:gd name="T20" fmla="*/ 19 w 362"/>
                  <a:gd name="T21" fmla="*/ 26 h 364"/>
                  <a:gd name="T22" fmla="*/ 19 w 362"/>
                  <a:gd name="T23" fmla="*/ 22 h 364"/>
                  <a:gd name="T24" fmla="*/ 13 w 362"/>
                  <a:gd name="T25" fmla="*/ 22 h 364"/>
                  <a:gd name="T26" fmla="*/ 10 w 362"/>
                  <a:gd name="T27" fmla="*/ 11 h 364"/>
                  <a:gd name="T28" fmla="*/ 0 w 362"/>
                  <a:gd name="T29" fmla="*/ 11 h 364"/>
                  <a:gd name="T30" fmla="*/ 0 w 362"/>
                  <a:gd name="T31" fmla="*/ 0 h 364"/>
                  <a:gd name="T32" fmla="*/ 77 w 362"/>
                  <a:gd name="T33" fmla="*/ 0 h 364"/>
                  <a:gd name="T34" fmla="*/ 77 w 362"/>
                  <a:gd name="T35" fmla="*/ 50 h 364"/>
                  <a:gd name="T36" fmla="*/ 76 w 362"/>
                  <a:gd name="T37" fmla="*/ 50 h 364"/>
                  <a:gd name="T38" fmla="*/ 76 w 362"/>
                  <a:gd name="T39" fmla="*/ 6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2"/>
                  <a:gd name="T61" fmla="*/ 0 h 364"/>
                  <a:gd name="T62" fmla="*/ 362 w 362"/>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2" h="364">
                    <a:moveTo>
                      <a:pt x="358" y="364"/>
                    </a:moveTo>
                    <a:lnTo>
                      <a:pt x="240" y="364"/>
                    </a:lnTo>
                    <a:lnTo>
                      <a:pt x="240" y="356"/>
                    </a:lnTo>
                    <a:lnTo>
                      <a:pt x="204" y="271"/>
                    </a:lnTo>
                    <a:lnTo>
                      <a:pt x="162" y="252"/>
                    </a:lnTo>
                    <a:lnTo>
                      <a:pt x="146" y="205"/>
                    </a:lnTo>
                    <a:lnTo>
                      <a:pt x="90" y="159"/>
                    </a:lnTo>
                    <a:lnTo>
                      <a:pt x="99" y="149"/>
                    </a:lnTo>
                    <a:lnTo>
                      <a:pt x="127" y="173"/>
                    </a:lnTo>
                    <a:lnTo>
                      <a:pt x="142" y="136"/>
                    </a:lnTo>
                    <a:lnTo>
                      <a:pt x="92" y="135"/>
                    </a:lnTo>
                    <a:lnTo>
                      <a:pt x="92" y="106"/>
                    </a:lnTo>
                    <a:lnTo>
                      <a:pt x="61" y="106"/>
                    </a:lnTo>
                    <a:lnTo>
                      <a:pt x="45" y="46"/>
                    </a:lnTo>
                    <a:lnTo>
                      <a:pt x="0" y="46"/>
                    </a:lnTo>
                    <a:lnTo>
                      <a:pt x="0" y="0"/>
                    </a:lnTo>
                    <a:lnTo>
                      <a:pt x="362" y="0"/>
                    </a:lnTo>
                    <a:lnTo>
                      <a:pt x="360" y="271"/>
                    </a:lnTo>
                    <a:lnTo>
                      <a:pt x="354" y="271"/>
                    </a:lnTo>
                    <a:lnTo>
                      <a:pt x="358"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59">
                <a:extLst>
                  <a:ext uri="{FF2B5EF4-FFF2-40B4-BE49-F238E27FC236}">
                    <a16:creationId xmlns:a16="http://schemas.microsoft.com/office/drawing/2014/main" id="{2DDB465D-C3D4-447F-84CD-5BB522A89005}"/>
                  </a:ext>
                </a:extLst>
              </p:cNvPr>
              <p:cNvSpPr>
                <a:spLocks noChangeArrowheads="1"/>
              </p:cNvSpPr>
              <p:nvPr/>
            </p:nvSpPr>
            <p:spPr bwMode="auto">
              <a:xfrm>
                <a:off x="2112" y="2155"/>
                <a:ext cx="300" cy="152"/>
              </a:xfrm>
              <a:custGeom>
                <a:avLst/>
                <a:gdLst>
                  <a:gd name="T0" fmla="*/ 14 w 342"/>
                  <a:gd name="T1" fmla="*/ 30 h 159"/>
                  <a:gd name="T2" fmla="*/ 0 w 342"/>
                  <a:gd name="T3" fmla="*/ 30 h 159"/>
                  <a:gd name="T4" fmla="*/ 4 w 342"/>
                  <a:gd name="T5" fmla="*/ 26 h 159"/>
                  <a:gd name="T6" fmla="*/ 11 w 342"/>
                  <a:gd name="T7" fmla="*/ 11 h 159"/>
                  <a:gd name="T8" fmla="*/ 51 w 342"/>
                  <a:gd name="T9" fmla="*/ 11 h 159"/>
                  <a:gd name="T10" fmla="*/ 51 w 342"/>
                  <a:gd name="T11" fmla="*/ 0 h 159"/>
                  <a:gd name="T12" fmla="*/ 69 w 342"/>
                  <a:gd name="T13" fmla="*/ 0 h 159"/>
                  <a:gd name="T14" fmla="*/ 69 w 342"/>
                  <a:gd name="T15" fmla="*/ 17 h 159"/>
                  <a:gd name="T16" fmla="*/ 69 w 342"/>
                  <a:gd name="T17" fmla="*/ 24 h 159"/>
                  <a:gd name="T18" fmla="*/ 65 w 342"/>
                  <a:gd name="T19" fmla="*/ 24 h 159"/>
                  <a:gd name="T20" fmla="*/ 65 w 342"/>
                  <a:gd name="T21" fmla="*/ 30 h 159"/>
                  <a:gd name="T22" fmla="*/ 14 w 342"/>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159"/>
                  <a:gd name="T38" fmla="*/ 342 w 342"/>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159">
                    <a:moveTo>
                      <a:pt x="69" y="158"/>
                    </a:moveTo>
                    <a:lnTo>
                      <a:pt x="0" y="158"/>
                    </a:lnTo>
                    <a:lnTo>
                      <a:pt x="18" y="136"/>
                    </a:lnTo>
                    <a:lnTo>
                      <a:pt x="56" y="24"/>
                    </a:lnTo>
                    <a:lnTo>
                      <a:pt x="251" y="23"/>
                    </a:lnTo>
                    <a:lnTo>
                      <a:pt x="251" y="0"/>
                    </a:lnTo>
                    <a:lnTo>
                      <a:pt x="342" y="0"/>
                    </a:lnTo>
                    <a:lnTo>
                      <a:pt x="341" y="86"/>
                    </a:lnTo>
                    <a:lnTo>
                      <a:pt x="341" y="114"/>
                    </a:lnTo>
                    <a:lnTo>
                      <a:pt x="318" y="114"/>
                    </a:lnTo>
                    <a:lnTo>
                      <a:pt x="318" y="159"/>
                    </a:lnTo>
                    <a:lnTo>
                      <a:pt x="69"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60">
                <a:extLst>
                  <a:ext uri="{FF2B5EF4-FFF2-40B4-BE49-F238E27FC236}">
                    <a16:creationId xmlns:a16="http://schemas.microsoft.com/office/drawing/2014/main" id="{4BA5F9F5-2020-4DDB-AF6B-6B05549EC762}"/>
                  </a:ext>
                </a:extLst>
              </p:cNvPr>
              <p:cNvSpPr>
                <a:spLocks noChangeArrowheads="1"/>
              </p:cNvSpPr>
              <p:nvPr/>
            </p:nvSpPr>
            <p:spPr bwMode="auto">
              <a:xfrm>
                <a:off x="2093" y="2307"/>
                <a:ext cx="103" cy="278"/>
              </a:xfrm>
              <a:custGeom>
                <a:avLst/>
                <a:gdLst>
                  <a:gd name="T0" fmla="*/ 16 w 118"/>
                  <a:gd name="T1" fmla="*/ 24 h 290"/>
                  <a:gd name="T2" fmla="*/ 11 w 118"/>
                  <a:gd name="T3" fmla="*/ 25 h 290"/>
                  <a:gd name="T4" fmla="*/ 10 w 118"/>
                  <a:gd name="T5" fmla="*/ 26 h 290"/>
                  <a:gd name="T6" fmla="*/ 17 w 118"/>
                  <a:gd name="T7" fmla="*/ 30 h 290"/>
                  <a:gd name="T8" fmla="*/ 18 w 118"/>
                  <a:gd name="T9" fmla="*/ 28 h 290"/>
                  <a:gd name="T10" fmla="*/ 17 w 118"/>
                  <a:gd name="T11" fmla="*/ 30 h 290"/>
                  <a:gd name="T12" fmla="*/ 20 w 118"/>
                  <a:gd name="T13" fmla="*/ 32 h 290"/>
                  <a:gd name="T14" fmla="*/ 20 w 118"/>
                  <a:gd name="T15" fmla="*/ 38 h 290"/>
                  <a:gd name="T16" fmla="*/ 17 w 118"/>
                  <a:gd name="T17" fmla="*/ 41 h 290"/>
                  <a:gd name="T18" fmla="*/ 16 w 118"/>
                  <a:gd name="T19" fmla="*/ 50 h 290"/>
                  <a:gd name="T20" fmla="*/ 10 w 118"/>
                  <a:gd name="T21" fmla="*/ 52 h 290"/>
                  <a:gd name="T22" fmla="*/ 12 w 118"/>
                  <a:gd name="T23" fmla="*/ 56 h 290"/>
                  <a:gd name="T24" fmla="*/ 9 w 118"/>
                  <a:gd name="T25" fmla="*/ 58 h 290"/>
                  <a:gd name="T26" fmla="*/ 9 w 118"/>
                  <a:gd name="T27" fmla="*/ 48 h 290"/>
                  <a:gd name="T28" fmla="*/ 0 w 118"/>
                  <a:gd name="T29" fmla="*/ 32 h 290"/>
                  <a:gd name="T30" fmla="*/ 3 w 118"/>
                  <a:gd name="T31" fmla="*/ 12 h 290"/>
                  <a:gd name="T32" fmla="*/ 3 w 118"/>
                  <a:gd name="T33" fmla="*/ 12 h 290"/>
                  <a:gd name="T34" fmla="*/ 3 w 118"/>
                  <a:gd name="T35" fmla="*/ 12 h 290"/>
                  <a:gd name="T36" fmla="*/ 6 w 118"/>
                  <a:gd name="T37" fmla="*/ 12 h 290"/>
                  <a:gd name="T38" fmla="*/ 3 w 118"/>
                  <a:gd name="T39" fmla="*/ 0 h 290"/>
                  <a:gd name="T40" fmla="*/ 15 w 118"/>
                  <a:gd name="T41" fmla="*/ 0 h 290"/>
                  <a:gd name="T42" fmla="*/ 16 w 118"/>
                  <a:gd name="T43" fmla="*/ 24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290"/>
                  <a:gd name="T68" fmla="*/ 118 w 118"/>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290">
                    <a:moveTo>
                      <a:pt x="93" y="107"/>
                    </a:moveTo>
                    <a:lnTo>
                      <a:pt x="67" y="110"/>
                    </a:lnTo>
                    <a:lnTo>
                      <a:pt x="60" y="123"/>
                    </a:lnTo>
                    <a:lnTo>
                      <a:pt x="98" y="139"/>
                    </a:lnTo>
                    <a:lnTo>
                      <a:pt x="108" y="132"/>
                    </a:lnTo>
                    <a:lnTo>
                      <a:pt x="98" y="143"/>
                    </a:lnTo>
                    <a:lnTo>
                      <a:pt x="117" y="154"/>
                    </a:lnTo>
                    <a:lnTo>
                      <a:pt x="118" y="186"/>
                    </a:lnTo>
                    <a:lnTo>
                      <a:pt x="104" y="200"/>
                    </a:lnTo>
                    <a:lnTo>
                      <a:pt x="97" y="242"/>
                    </a:lnTo>
                    <a:lnTo>
                      <a:pt x="62" y="246"/>
                    </a:lnTo>
                    <a:lnTo>
                      <a:pt x="71" y="274"/>
                    </a:lnTo>
                    <a:lnTo>
                      <a:pt x="52" y="290"/>
                    </a:lnTo>
                    <a:lnTo>
                      <a:pt x="50" y="232"/>
                    </a:lnTo>
                    <a:lnTo>
                      <a:pt x="0" y="155"/>
                    </a:lnTo>
                    <a:lnTo>
                      <a:pt x="15" y="65"/>
                    </a:lnTo>
                    <a:lnTo>
                      <a:pt x="5" y="45"/>
                    </a:lnTo>
                    <a:lnTo>
                      <a:pt x="18" y="57"/>
                    </a:lnTo>
                    <a:lnTo>
                      <a:pt x="33" y="39"/>
                    </a:lnTo>
                    <a:lnTo>
                      <a:pt x="22" y="0"/>
                    </a:lnTo>
                    <a:lnTo>
                      <a:pt x="91" y="0"/>
                    </a:lnTo>
                    <a:lnTo>
                      <a:pt x="93" y="1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61">
                <a:extLst>
                  <a:ext uri="{FF2B5EF4-FFF2-40B4-BE49-F238E27FC236}">
                    <a16:creationId xmlns:a16="http://schemas.microsoft.com/office/drawing/2014/main" id="{BE201717-2A29-4A22-8D0B-2FF14016BF48}"/>
                  </a:ext>
                </a:extLst>
              </p:cNvPr>
              <p:cNvSpPr>
                <a:spLocks noChangeArrowheads="1"/>
              </p:cNvSpPr>
              <p:nvPr/>
            </p:nvSpPr>
            <p:spPr bwMode="auto">
              <a:xfrm>
                <a:off x="2392" y="2221"/>
                <a:ext cx="391" cy="348"/>
              </a:xfrm>
              <a:custGeom>
                <a:avLst/>
                <a:gdLst>
                  <a:gd name="T0" fmla="*/ 97 w 445"/>
                  <a:gd name="T1" fmla="*/ 67 h 364"/>
                  <a:gd name="T2" fmla="*/ 95 w 445"/>
                  <a:gd name="T3" fmla="*/ 67 h 364"/>
                  <a:gd name="T4" fmla="*/ 54 w 445"/>
                  <a:gd name="T5" fmla="*/ 67 h 364"/>
                  <a:gd name="T6" fmla="*/ 5 w 445"/>
                  <a:gd name="T7" fmla="*/ 67 h 364"/>
                  <a:gd name="T8" fmla="*/ 5 w 445"/>
                  <a:gd name="T9" fmla="*/ 18 h 364"/>
                  <a:gd name="T10" fmla="*/ 0 w 445"/>
                  <a:gd name="T11" fmla="*/ 18 h 364"/>
                  <a:gd name="T12" fmla="*/ 0 w 445"/>
                  <a:gd name="T13" fmla="*/ 11 h 364"/>
                  <a:gd name="T14" fmla="*/ 5 w 445"/>
                  <a:gd name="T15" fmla="*/ 11 h 364"/>
                  <a:gd name="T16" fmla="*/ 5 w 445"/>
                  <a:gd name="T17" fmla="*/ 11 h 364"/>
                  <a:gd name="T18" fmla="*/ 15 w 445"/>
                  <a:gd name="T19" fmla="*/ 11 h 364"/>
                  <a:gd name="T20" fmla="*/ 15 w 445"/>
                  <a:gd name="T21" fmla="*/ 1 h 364"/>
                  <a:gd name="T22" fmla="*/ 45 w 445"/>
                  <a:gd name="T23" fmla="*/ 0 h 364"/>
                  <a:gd name="T24" fmla="*/ 45 w 445"/>
                  <a:gd name="T25" fmla="*/ 11 h 364"/>
                  <a:gd name="T26" fmla="*/ 54 w 445"/>
                  <a:gd name="T27" fmla="*/ 11 h 364"/>
                  <a:gd name="T28" fmla="*/ 58 w 445"/>
                  <a:gd name="T29" fmla="*/ 22 h 364"/>
                  <a:gd name="T30" fmla="*/ 64 w 445"/>
                  <a:gd name="T31" fmla="*/ 22 h 364"/>
                  <a:gd name="T32" fmla="*/ 64 w 445"/>
                  <a:gd name="T33" fmla="*/ 26 h 364"/>
                  <a:gd name="T34" fmla="*/ 76 w 445"/>
                  <a:gd name="T35" fmla="*/ 26 h 364"/>
                  <a:gd name="T36" fmla="*/ 71 w 445"/>
                  <a:gd name="T37" fmla="*/ 32 h 364"/>
                  <a:gd name="T38" fmla="*/ 67 w 445"/>
                  <a:gd name="T39" fmla="*/ 29 h 364"/>
                  <a:gd name="T40" fmla="*/ 63 w 445"/>
                  <a:gd name="T41" fmla="*/ 30 h 364"/>
                  <a:gd name="T42" fmla="*/ 76 w 445"/>
                  <a:gd name="T43" fmla="*/ 37 h 364"/>
                  <a:gd name="T44" fmla="*/ 79 w 445"/>
                  <a:gd name="T45" fmla="*/ 48 h 364"/>
                  <a:gd name="T46" fmla="*/ 88 w 445"/>
                  <a:gd name="T47" fmla="*/ 50 h 364"/>
                  <a:gd name="T48" fmla="*/ 97 w 445"/>
                  <a:gd name="T49" fmla="*/ 66 h 364"/>
                  <a:gd name="T50" fmla="*/ 97 w 445"/>
                  <a:gd name="T51" fmla="*/ 67 h 3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64"/>
                  <a:gd name="T80" fmla="*/ 445 w 445"/>
                  <a:gd name="T81" fmla="*/ 364 h 3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64">
                    <a:moveTo>
                      <a:pt x="445" y="364"/>
                    </a:moveTo>
                    <a:lnTo>
                      <a:pt x="439" y="364"/>
                    </a:lnTo>
                    <a:lnTo>
                      <a:pt x="248" y="362"/>
                    </a:lnTo>
                    <a:lnTo>
                      <a:pt x="24" y="362"/>
                    </a:lnTo>
                    <a:lnTo>
                      <a:pt x="23" y="91"/>
                    </a:lnTo>
                    <a:lnTo>
                      <a:pt x="0" y="91"/>
                    </a:lnTo>
                    <a:lnTo>
                      <a:pt x="0" y="46"/>
                    </a:lnTo>
                    <a:lnTo>
                      <a:pt x="23" y="46"/>
                    </a:lnTo>
                    <a:lnTo>
                      <a:pt x="23" y="18"/>
                    </a:lnTo>
                    <a:lnTo>
                      <a:pt x="68" y="20"/>
                    </a:lnTo>
                    <a:lnTo>
                      <a:pt x="69" y="1"/>
                    </a:lnTo>
                    <a:lnTo>
                      <a:pt x="205" y="0"/>
                    </a:lnTo>
                    <a:lnTo>
                      <a:pt x="205" y="46"/>
                    </a:lnTo>
                    <a:lnTo>
                      <a:pt x="250" y="46"/>
                    </a:lnTo>
                    <a:lnTo>
                      <a:pt x="266" y="106"/>
                    </a:lnTo>
                    <a:lnTo>
                      <a:pt x="297" y="106"/>
                    </a:lnTo>
                    <a:lnTo>
                      <a:pt x="297" y="135"/>
                    </a:lnTo>
                    <a:lnTo>
                      <a:pt x="347" y="136"/>
                    </a:lnTo>
                    <a:lnTo>
                      <a:pt x="332" y="173"/>
                    </a:lnTo>
                    <a:lnTo>
                      <a:pt x="304" y="149"/>
                    </a:lnTo>
                    <a:lnTo>
                      <a:pt x="295" y="159"/>
                    </a:lnTo>
                    <a:lnTo>
                      <a:pt x="351" y="205"/>
                    </a:lnTo>
                    <a:lnTo>
                      <a:pt x="367" y="252"/>
                    </a:lnTo>
                    <a:lnTo>
                      <a:pt x="409" y="271"/>
                    </a:lnTo>
                    <a:lnTo>
                      <a:pt x="445" y="356"/>
                    </a:lnTo>
                    <a:lnTo>
                      <a:pt x="445"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62">
                <a:extLst>
                  <a:ext uri="{FF2B5EF4-FFF2-40B4-BE49-F238E27FC236}">
                    <a16:creationId xmlns:a16="http://schemas.microsoft.com/office/drawing/2014/main" id="{5542C900-4215-4997-8C92-399218CE9101}"/>
                  </a:ext>
                </a:extLst>
              </p:cNvPr>
              <p:cNvSpPr>
                <a:spLocks noChangeArrowheads="1"/>
              </p:cNvSpPr>
              <p:nvPr/>
            </p:nvSpPr>
            <p:spPr bwMode="auto">
              <a:xfrm>
                <a:off x="2413" y="1484"/>
                <a:ext cx="249" cy="255"/>
              </a:xfrm>
              <a:custGeom>
                <a:avLst/>
                <a:gdLst>
                  <a:gd name="T0" fmla="*/ 63 w 283"/>
                  <a:gd name="T1" fmla="*/ 48 h 266"/>
                  <a:gd name="T2" fmla="*/ 37 w 283"/>
                  <a:gd name="T3" fmla="*/ 56 h 266"/>
                  <a:gd name="T4" fmla="*/ 41 w 283"/>
                  <a:gd name="T5" fmla="*/ 54 h 266"/>
                  <a:gd name="T6" fmla="*/ 40 w 283"/>
                  <a:gd name="T7" fmla="*/ 51 h 266"/>
                  <a:gd name="T8" fmla="*/ 33 w 283"/>
                  <a:gd name="T9" fmla="*/ 51 h 266"/>
                  <a:gd name="T10" fmla="*/ 29 w 283"/>
                  <a:gd name="T11" fmla="*/ 38 h 266"/>
                  <a:gd name="T12" fmla="*/ 22 w 283"/>
                  <a:gd name="T13" fmla="*/ 38 h 266"/>
                  <a:gd name="T14" fmla="*/ 22 w 283"/>
                  <a:gd name="T15" fmla="*/ 34 h 266"/>
                  <a:gd name="T16" fmla="*/ 4 w 283"/>
                  <a:gd name="T17" fmla="*/ 36 h 266"/>
                  <a:gd name="T18" fmla="*/ 1 w 283"/>
                  <a:gd name="T19" fmla="*/ 40 h 266"/>
                  <a:gd name="T20" fmla="*/ 0 w 283"/>
                  <a:gd name="T21" fmla="*/ 12 h 266"/>
                  <a:gd name="T22" fmla="*/ 4 w 283"/>
                  <a:gd name="T23" fmla="*/ 12 h 266"/>
                  <a:gd name="T24" fmla="*/ 12 w 283"/>
                  <a:gd name="T25" fmla="*/ 12 h 266"/>
                  <a:gd name="T26" fmla="*/ 14 w 283"/>
                  <a:gd name="T27" fmla="*/ 12 h 266"/>
                  <a:gd name="T28" fmla="*/ 25 w 283"/>
                  <a:gd name="T29" fmla="*/ 2 h 266"/>
                  <a:gd name="T30" fmla="*/ 48 w 283"/>
                  <a:gd name="T31" fmla="*/ 0 h 266"/>
                  <a:gd name="T32" fmla="*/ 55 w 283"/>
                  <a:gd name="T33" fmla="*/ 12 h 266"/>
                  <a:gd name="T34" fmla="*/ 55 w 283"/>
                  <a:gd name="T35" fmla="*/ 26 h 266"/>
                  <a:gd name="T36" fmla="*/ 55 w 283"/>
                  <a:gd name="T37" fmla="*/ 36 h 266"/>
                  <a:gd name="T38" fmla="*/ 62 w 283"/>
                  <a:gd name="T39" fmla="*/ 50 h 266"/>
                  <a:gd name="T40" fmla="*/ 63 w 283"/>
                  <a:gd name="T41" fmla="*/ 48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266"/>
                  <a:gd name="T65" fmla="*/ 283 w 283"/>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266">
                    <a:moveTo>
                      <a:pt x="283" y="228"/>
                    </a:moveTo>
                    <a:lnTo>
                      <a:pt x="171" y="266"/>
                    </a:lnTo>
                    <a:lnTo>
                      <a:pt x="182" y="259"/>
                    </a:lnTo>
                    <a:lnTo>
                      <a:pt x="176" y="242"/>
                    </a:lnTo>
                    <a:lnTo>
                      <a:pt x="143" y="242"/>
                    </a:lnTo>
                    <a:lnTo>
                      <a:pt x="127" y="182"/>
                    </a:lnTo>
                    <a:lnTo>
                      <a:pt x="96" y="183"/>
                    </a:lnTo>
                    <a:lnTo>
                      <a:pt x="96" y="165"/>
                    </a:lnTo>
                    <a:lnTo>
                      <a:pt x="19" y="176"/>
                    </a:lnTo>
                    <a:lnTo>
                      <a:pt x="1" y="191"/>
                    </a:lnTo>
                    <a:lnTo>
                      <a:pt x="0" y="63"/>
                    </a:lnTo>
                    <a:lnTo>
                      <a:pt x="12" y="62"/>
                    </a:lnTo>
                    <a:lnTo>
                      <a:pt x="53" y="47"/>
                    </a:lnTo>
                    <a:lnTo>
                      <a:pt x="62" y="27"/>
                    </a:lnTo>
                    <a:lnTo>
                      <a:pt x="110" y="2"/>
                    </a:lnTo>
                    <a:lnTo>
                      <a:pt x="216" y="0"/>
                    </a:lnTo>
                    <a:lnTo>
                      <a:pt x="241" y="42"/>
                    </a:lnTo>
                    <a:lnTo>
                      <a:pt x="242" y="112"/>
                    </a:lnTo>
                    <a:lnTo>
                      <a:pt x="243" y="177"/>
                    </a:lnTo>
                    <a:lnTo>
                      <a:pt x="273" y="233"/>
                    </a:lnTo>
                    <a:lnTo>
                      <a:pt x="283"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63">
                <a:extLst>
                  <a:ext uri="{FF2B5EF4-FFF2-40B4-BE49-F238E27FC236}">
                    <a16:creationId xmlns:a16="http://schemas.microsoft.com/office/drawing/2014/main" id="{CCF83138-7E1B-42A3-A580-0DDFF46372A4}"/>
                  </a:ext>
                </a:extLst>
              </p:cNvPr>
              <p:cNvSpPr>
                <a:spLocks noChangeArrowheads="1"/>
              </p:cNvSpPr>
              <p:nvPr/>
            </p:nvSpPr>
            <p:spPr bwMode="auto">
              <a:xfrm>
                <a:off x="2560" y="1280"/>
                <a:ext cx="190" cy="311"/>
              </a:xfrm>
              <a:custGeom>
                <a:avLst/>
                <a:gdLst>
                  <a:gd name="T0" fmla="*/ 40 w 217"/>
                  <a:gd name="T1" fmla="*/ 57 h 325"/>
                  <a:gd name="T2" fmla="*/ 31 w 217"/>
                  <a:gd name="T3" fmla="*/ 60 h 325"/>
                  <a:gd name="T4" fmla="*/ 31 w 217"/>
                  <a:gd name="T5" fmla="*/ 63 h 325"/>
                  <a:gd name="T6" fmla="*/ 14 w 217"/>
                  <a:gd name="T7" fmla="*/ 63 h 325"/>
                  <a:gd name="T8" fmla="*/ 14 w 217"/>
                  <a:gd name="T9" fmla="*/ 50 h 325"/>
                  <a:gd name="T10" fmla="*/ 10 w 217"/>
                  <a:gd name="T11" fmla="*/ 42 h 325"/>
                  <a:gd name="T12" fmla="*/ 8 w 217"/>
                  <a:gd name="T13" fmla="*/ 29 h 325"/>
                  <a:gd name="T14" fmla="*/ 0 w 217"/>
                  <a:gd name="T15" fmla="*/ 25 h 325"/>
                  <a:gd name="T16" fmla="*/ 4 w 217"/>
                  <a:gd name="T17" fmla="*/ 11 h 325"/>
                  <a:gd name="T18" fmla="*/ 4 w 217"/>
                  <a:gd name="T19" fmla="*/ 11 h 325"/>
                  <a:gd name="T20" fmla="*/ 22 w 217"/>
                  <a:gd name="T21" fmla="*/ 14 h 325"/>
                  <a:gd name="T22" fmla="*/ 22 w 217"/>
                  <a:gd name="T23" fmla="*/ 0 h 325"/>
                  <a:gd name="T24" fmla="*/ 27 w 217"/>
                  <a:gd name="T25" fmla="*/ 0 h 325"/>
                  <a:gd name="T26" fmla="*/ 40 w 217"/>
                  <a:gd name="T27" fmla="*/ 57 h 3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7"/>
                  <a:gd name="T43" fmla="*/ 0 h 325"/>
                  <a:gd name="T44" fmla="*/ 217 w 217"/>
                  <a:gd name="T45" fmla="*/ 325 h 3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7" h="325">
                    <a:moveTo>
                      <a:pt x="217" y="300"/>
                    </a:moveTo>
                    <a:lnTo>
                      <a:pt x="166" y="309"/>
                    </a:lnTo>
                    <a:lnTo>
                      <a:pt x="166" y="323"/>
                    </a:lnTo>
                    <a:lnTo>
                      <a:pt x="75" y="325"/>
                    </a:lnTo>
                    <a:lnTo>
                      <a:pt x="74" y="255"/>
                    </a:lnTo>
                    <a:lnTo>
                      <a:pt x="49" y="213"/>
                    </a:lnTo>
                    <a:lnTo>
                      <a:pt x="37" y="149"/>
                    </a:lnTo>
                    <a:lnTo>
                      <a:pt x="0" y="117"/>
                    </a:lnTo>
                    <a:lnTo>
                      <a:pt x="4" y="68"/>
                    </a:lnTo>
                    <a:lnTo>
                      <a:pt x="11" y="68"/>
                    </a:lnTo>
                    <a:lnTo>
                      <a:pt x="116" y="76"/>
                    </a:lnTo>
                    <a:lnTo>
                      <a:pt x="114" y="0"/>
                    </a:lnTo>
                    <a:lnTo>
                      <a:pt x="140" y="0"/>
                    </a:lnTo>
                    <a:lnTo>
                      <a:pt x="217" y="30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64">
                <a:extLst>
                  <a:ext uri="{FF2B5EF4-FFF2-40B4-BE49-F238E27FC236}">
                    <a16:creationId xmlns:a16="http://schemas.microsoft.com/office/drawing/2014/main" id="{38E8F47B-CA22-4240-9909-D62E360F03B8}"/>
                  </a:ext>
                </a:extLst>
              </p:cNvPr>
              <p:cNvSpPr>
                <a:spLocks noChangeArrowheads="1"/>
              </p:cNvSpPr>
              <p:nvPr/>
            </p:nvSpPr>
            <p:spPr bwMode="auto">
              <a:xfrm>
                <a:off x="303" y="913"/>
                <a:ext cx="211" cy="327"/>
              </a:xfrm>
              <a:custGeom>
                <a:avLst/>
                <a:gdLst>
                  <a:gd name="T0" fmla="*/ 45 w 241"/>
                  <a:gd name="T1" fmla="*/ 58 h 342"/>
                  <a:gd name="T2" fmla="*/ 40 w 241"/>
                  <a:gd name="T3" fmla="*/ 58 h 342"/>
                  <a:gd name="T4" fmla="*/ 40 w 241"/>
                  <a:gd name="T5" fmla="*/ 58 h 342"/>
                  <a:gd name="T6" fmla="*/ 11 w 241"/>
                  <a:gd name="T7" fmla="*/ 64 h 342"/>
                  <a:gd name="T8" fmla="*/ 8 w 241"/>
                  <a:gd name="T9" fmla="*/ 61 h 342"/>
                  <a:gd name="T10" fmla="*/ 8 w 241"/>
                  <a:gd name="T11" fmla="*/ 60 h 342"/>
                  <a:gd name="T12" fmla="*/ 16 w 241"/>
                  <a:gd name="T13" fmla="*/ 55 h 342"/>
                  <a:gd name="T14" fmla="*/ 17 w 241"/>
                  <a:gd name="T15" fmla="*/ 49 h 342"/>
                  <a:gd name="T16" fmla="*/ 5 w 241"/>
                  <a:gd name="T17" fmla="*/ 35 h 342"/>
                  <a:gd name="T18" fmla="*/ 4 w 241"/>
                  <a:gd name="T19" fmla="*/ 28 h 342"/>
                  <a:gd name="T20" fmla="*/ 1 w 241"/>
                  <a:gd name="T21" fmla="*/ 26 h 342"/>
                  <a:gd name="T22" fmla="*/ 4 w 241"/>
                  <a:gd name="T23" fmla="*/ 19 h 342"/>
                  <a:gd name="T24" fmla="*/ 0 w 241"/>
                  <a:gd name="T25" fmla="*/ 14 h 342"/>
                  <a:gd name="T26" fmla="*/ 4 w 241"/>
                  <a:gd name="T27" fmla="*/ 11 h 342"/>
                  <a:gd name="T28" fmla="*/ 13 w 241"/>
                  <a:gd name="T29" fmla="*/ 0 h 342"/>
                  <a:gd name="T30" fmla="*/ 46 w 241"/>
                  <a:gd name="T31" fmla="*/ 1 h 342"/>
                  <a:gd name="T32" fmla="*/ 45 w 241"/>
                  <a:gd name="T33" fmla="*/ 58 h 3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342"/>
                  <a:gd name="T53" fmla="*/ 241 w 241"/>
                  <a:gd name="T54" fmla="*/ 342 h 3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342">
                    <a:moveTo>
                      <a:pt x="234" y="315"/>
                    </a:moveTo>
                    <a:lnTo>
                      <a:pt x="211" y="318"/>
                    </a:lnTo>
                    <a:lnTo>
                      <a:pt x="211" y="311"/>
                    </a:lnTo>
                    <a:lnTo>
                      <a:pt x="60" y="342"/>
                    </a:lnTo>
                    <a:lnTo>
                      <a:pt x="37" y="334"/>
                    </a:lnTo>
                    <a:lnTo>
                      <a:pt x="37" y="321"/>
                    </a:lnTo>
                    <a:lnTo>
                      <a:pt x="81" y="299"/>
                    </a:lnTo>
                    <a:lnTo>
                      <a:pt x="86" y="258"/>
                    </a:lnTo>
                    <a:lnTo>
                      <a:pt x="26" y="197"/>
                    </a:lnTo>
                    <a:lnTo>
                      <a:pt x="20" y="147"/>
                    </a:lnTo>
                    <a:lnTo>
                      <a:pt x="1" y="135"/>
                    </a:lnTo>
                    <a:lnTo>
                      <a:pt x="9" y="95"/>
                    </a:lnTo>
                    <a:lnTo>
                      <a:pt x="0" y="76"/>
                    </a:lnTo>
                    <a:lnTo>
                      <a:pt x="13" y="36"/>
                    </a:lnTo>
                    <a:lnTo>
                      <a:pt x="68" y="0"/>
                    </a:lnTo>
                    <a:lnTo>
                      <a:pt x="241" y="1"/>
                    </a:lnTo>
                    <a:lnTo>
                      <a:pt x="234" y="3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65">
                <a:extLst>
                  <a:ext uri="{FF2B5EF4-FFF2-40B4-BE49-F238E27FC236}">
                    <a16:creationId xmlns:a16="http://schemas.microsoft.com/office/drawing/2014/main" id="{14BD75BC-CDDB-49B9-935D-AF2955AA2F37}"/>
                  </a:ext>
                </a:extLst>
              </p:cNvPr>
              <p:cNvSpPr>
                <a:spLocks noChangeArrowheads="1"/>
              </p:cNvSpPr>
              <p:nvPr/>
            </p:nvSpPr>
            <p:spPr bwMode="auto">
              <a:xfrm>
                <a:off x="2181" y="2695"/>
                <a:ext cx="231" cy="218"/>
              </a:xfrm>
              <a:custGeom>
                <a:avLst/>
                <a:gdLst>
                  <a:gd name="T0" fmla="*/ 54 w 263"/>
                  <a:gd name="T1" fmla="*/ 35 h 228"/>
                  <a:gd name="T2" fmla="*/ 36 w 263"/>
                  <a:gd name="T3" fmla="*/ 34 h 228"/>
                  <a:gd name="T4" fmla="*/ 36 w 263"/>
                  <a:gd name="T5" fmla="*/ 43 h 228"/>
                  <a:gd name="T6" fmla="*/ 25 w 263"/>
                  <a:gd name="T7" fmla="*/ 43 h 228"/>
                  <a:gd name="T8" fmla="*/ 10 w 263"/>
                  <a:gd name="T9" fmla="*/ 15 h 228"/>
                  <a:gd name="T10" fmla="*/ 0 w 263"/>
                  <a:gd name="T11" fmla="*/ 7 h 228"/>
                  <a:gd name="T12" fmla="*/ 36 w 263"/>
                  <a:gd name="T13" fmla="*/ 0 h 228"/>
                  <a:gd name="T14" fmla="*/ 36 w 263"/>
                  <a:gd name="T15" fmla="*/ 18 h 228"/>
                  <a:gd name="T16" fmla="*/ 54 w 263"/>
                  <a:gd name="T17" fmla="*/ 18 h 228"/>
                  <a:gd name="T18" fmla="*/ 54 w 263"/>
                  <a:gd name="T19" fmla="*/ 35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228"/>
                  <a:gd name="T32" fmla="*/ 263 w 263"/>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228">
                    <a:moveTo>
                      <a:pt x="262" y="183"/>
                    </a:moveTo>
                    <a:lnTo>
                      <a:pt x="172" y="182"/>
                    </a:lnTo>
                    <a:lnTo>
                      <a:pt x="172" y="228"/>
                    </a:lnTo>
                    <a:lnTo>
                      <a:pt x="118" y="227"/>
                    </a:lnTo>
                    <a:lnTo>
                      <a:pt x="49" y="79"/>
                    </a:lnTo>
                    <a:lnTo>
                      <a:pt x="0" y="7"/>
                    </a:lnTo>
                    <a:lnTo>
                      <a:pt x="173" y="0"/>
                    </a:lnTo>
                    <a:lnTo>
                      <a:pt x="173" y="92"/>
                    </a:lnTo>
                    <a:lnTo>
                      <a:pt x="263" y="92"/>
                    </a:lnTo>
                    <a:lnTo>
                      <a:pt x="262" y="18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66">
                <a:extLst>
                  <a:ext uri="{FF2B5EF4-FFF2-40B4-BE49-F238E27FC236}">
                    <a16:creationId xmlns:a16="http://schemas.microsoft.com/office/drawing/2014/main" id="{543C562D-F8CB-4B98-85F7-A1755CCE4C80}"/>
                  </a:ext>
                </a:extLst>
              </p:cNvPr>
              <p:cNvSpPr>
                <a:spLocks noChangeArrowheads="1"/>
              </p:cNvSpPr>
              <p:nvPr/>
            </p:nvSpPr>
            <p:spPr bwMode="auto">
              <a:xfrm>
                <a:off x="2651" y="1959"/>
                <a:ext cx="189" cy="131"/>
              </a:xfrm>
              <a:custGeom>
                <a:avLst/>
                <a:gdLst>
                  <a:gd name="T0" fmla="*/ 48 w 215"/>
                  <a:gd name="T1" fmla="*/ 26 h 137"/>
                  <a:gd name="T2" fmla="*/ 13 w 215"/>
                  <a:gd name="T3" fmla="*/ 27 h 137"/>
                  <a:gd name="T4" fmla="*/ 13 w 215"/>
                  <a:gd name="T5" fmla="*/ 24 h 137"/>
                  <a:gd name="T6" fmla="*/ 0 w 215"/>
                  <a:gd name="T7" fmla="*/ 24 h 137"/>
                  <a:gd name="T8" fmla="*/ 0 w 215"/>
                  <a:gd name="T9" fmla="*/ 16 h 137"/>
                  <a:gd name="T10" fmla="*/ 4 w 215"/>
                  <a:gd name="T11" fmla="*/ 13 h 137"/>
                  <a:gd name="T12" fmla="*/ 4 w 215"/>
                  <a:gd name="T13" fmla="*/ 11 h 137"/>
                  <a:gd name="T14" fmla="*/ 4 w 215"/>
                  <a:gd name="T15" fmla="*/ 11 h 137"/>
                  <a:gd name="T16" fmla="*/ 9 w 215"/>
                  <a:gd name="T17" fmla="*/ 0 h 137"/>
                  <a:gd name="T18" fmla="*/ 14 w 215"/>
                  <a:gd name="T19" fmla="*/ 11 h 137"/>
                  <a:gd name="T20" fmla="*/ 24 w 215"/>
                  <a:gd name="T21" fmla="*/ 11 h 137"/>
                  <a:gd name="T22" fmla="*/ 29 w 215"/>
                  <a:gd name="T23" fmla="*/ 11 h 137"/>
                  <a:gd name="T24" fmla="*/ 33 w 215"/>
                  <a:gd name="T25" fmla="*/ 11 h 137"/>
                  <a:gd name="T26" fmla="*/ 35 w 215"/>
                  <a:gd name="T27" fmla="*/ 11 h 137"/>
                  <a:gd name="T28" fmla="*/ 40 w 215"/>
                  <a:gd name="T29" fmla="*/ 11 h 137"/>
                  <a:gd name="T30" fmla="*/ 46 w 215"/>
                  <a:gd name="T31" fmla="*/ 24 h 137"/>
                  <a:gd name="T32" fmla="*/ 48 w 215"/>
                  <a:gd name="T33" fmla="*/ 26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37"/>
                  <a:gd name="T53" fmla="*/ 215 w 215"/>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37">
                    <a:moveTo>
                      <a:pt x="215" y="136"/>
                    </a:moveTo>
                    <a:lnTo>
                      <a:pt x="60" y="137"/>
                    </a:lnTo>
                    <a:lnTo>
                      <a:pt x="60" y="123"/>
                    </a:lnTo>
                    <a:lnTo>
                      <a:pt x="0" y="122"/>
                    </a:lnTo>
                    <a:lnTo>
                      <a:pt x="0" y="84"/>
                    </a:lnTo>
                    <a:lnTo>
                      <a:pt x="17" y="73"/>
                    </a:lnTo>
                    <a:lnTo>
                      <a:pt x="21" y="47"/>
                    </a:lnTo>
                    <a:lnTo>
                      <a:pt x="19" y="28"/>
                    </a:lnTo>
                    <a:lnTo>
                      <a:pt x="42" y="0"/>
                    </a:lnTo>
                    <a:lnTo>
                      <a:pt x="64" y="21"/>
                    </a:lnTo>
                    <a:lnTo>
                      <a:pt x="107" y="23"/>
                    </a:lnTo>
                    <a:lnTo>
                      <a:pt x="128" y="49"/>
                    </a:lnTo>
                    <a:lnTo>
                      <a:pt x="148" y="44"/>
                    </a:lnTo>
                    <a:lnTo>
                      <a:pt x="156" y="26"/>
                    </a:lnTo>
                    <a:lnTo>
                      <a:pt x="178" y="32"/>
                    </a:lnTo>
                    <a:lnTo>
                      <a:pt x="207" y="123"/>
                    </a:lnTo>
                    <a:lnTo>
                      <a:pt x="215"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67">
                <a:extLst>
                  <a:ext uri="{FF2B5EF4-FFF2-40B4-BE49-F238E27FC236}">
                    <a16:creationId xmlns:a16="http://schemas.microsoft.com/office/drawing/2014/main" id="{F84F89EB-774F-4A46-B529-4E1F3B433422}"/>
                  </a:ext>
                </a:extLst>
              </p:cNvPr>
              <p:cNvSpPr>
                <a:spLocks noChangeArrowheads="1"/>
              </p:cNvSpPr>
              <p:nvPr/>
            </p:nvSpPr>
            <p:spPr bwMode="auto">
              <a:xfrm>
                <a:off x="2310" y="1919"/>
                <a:ext cx="142" cy="321"/>
              </a:xfrm>
              <a:custGeom>
                <a:avLst/>
                <a:gdLst>
                  <a:gd name="T0" fmla="*/ 31 w 162"/>
                  <a:gd name="T1" fmla="*/ 57 h 336"/>
                  <a:gd name="T2" fmla="*/ 31 w 162"/>
                  <a:gd name="T3" fmla="*/ 60 h 336"/>
                  <a:gd name="T4" fmla="*/ 23 w 162"/>
                  <a:gd name="T5" fmla="*/ 60 h 336"/>
                  <a:gd name="T6" fmla="*/ 23 w 162"/>
                  <a:gd name="T7" fmla="*/ 45 h 336"/>
                  <a:gd name="T8" fmla="*/ 23 w 162"/>
                  <a:gd name="T9" fmla="*/ 42 h 336"/>
                  <a:gd name="T10" fmla="*/ 14 w 162"/>
                  <a:gd name="T11" fmla="*/ 36 h 336"/>
                  <a:gd name="T12" fmla="*/ 9 w 162"/>
                  <a:gd name="T13" fmla="*/ 35 h 336"/>
                  <a:gd name="T14" fmla="*/ 4 w 162"/>
                  <a:gd name="T15" fmla="*/ 28 h 336"/>
                  <a:gd name="T16" fmla="*/ 6 w 162"/>
                  <a:gd name="T17" fmla="*/ 23 h 336"/>
                  <a:gd name="T18" fmla="*/ 12 w 162"/>
                  <a:gd name="T19" fmla="*/ 16 h 336"/>
                  <a:gd name="T20" fmla="*/ 0 w 162"/>
                  <a:gd name="T21" fmla="*/ 0 h 336"/>
                  <a:gd name="T22" fmla="*/ 31 w 162"/>
                  <a:gd name="T23" fmla="*/ 0 h 336"/>
                  <a:gd name="T24" fmla="*/ 31 w 162"/>
                  <a:gd name="T25" fmla="*/ 57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36"/>
                  <a:gd name="T41" fmla="*/ 162 w 162"/>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36">
                    <a:moveTo>
                      <a:pt x="162" y="317"/>
                    </a:moveTo>
                    <a:lnTo>
                      <a:pt x="161" y="336"/>
                    </a:lnTo>
                    <a:lnTo>
                      <a:pt x="116" y="334"/>
                    </a:lnTo>
                    <a:lnTo>
                      <a:pt x="117" y="248"/>
                    </a:lnTo>
                    <a:lnTo>
                      <a:pt x="117" y="227"/>
                    </a:lnTo>
                    <a:lnTo>
                      <a:pt x="74" y="201"/>
                    </a:lnTo>
                    <a:lnTo>
                      <a:pt x="44" y="199"/>
                    </a:lnTo>
                    <a:lnTo>
                      <a:pt x="20" y="151"/>
                    </a:lnTo>
                    <a:lnTo>
                      <a:pt x="28" y="125"/>
                    </a:lnTo>
                    <a:lnTo>
                      <a:pt x="64" y="85"/>
                    </a:lnTo>
                    <a:lnTo>
                      <a:pt x="0" y="0"/>
                    </a:lnTo>
                    <a:lnTo>
                      <a:pt x="162" y="0"/>
                    </a:lnTo>
                    <a:lnTo>
                      <a:pt x="162" y="31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68">
                <a:extLst>
                  <a:ext uri="{FF2B5EF4-FFF2-40B4-BE49-F238E27FC236}">
                    <a16:creationId xmlns:a16="http://schemas.microsoft.com/office/drawing/2014/main" id="{2042D3AE-0CC0-4360-B137-1A756149E048}"/>
                  </a:ext>
                </a:extLst>
              </p:cNvPr>
              <p:cNvSpPr>
                <a:spLocks noChangeArrowheads="1"/>
              </p:cNvSpPr>
              <p:nvPr/>
            </p:nvSpPr>
            <p:spPr bwMode="auto">
              <a:xfrm>
                <a:off x="1933" y="1187"/>
                <a:ext cx="197" cy="275"/>
              </a:xfrm>
              <a:custGeom>
                <a:avLst/>
                <a:gdLst>
                  <a:gd name="T0" fmla="*/ 47 w 224"/>
                  <a:gd name="T1" fmla="*/ 53 h 287"/>
                  <a:gd name="T2" fmla="*/ 37 w 224"/>
                  <a:gd name="T3" fmla="*/ 57 h 287"/>
                  <a:gd name="T4" fmla="*/ 35 w 224"/>
                  <a:gd name="T5" fmla="*/ 57 h 287"/>
                  <a:gd name="T6" fmla="*/ 33 w 224"/>
                  <a:gd name="T7" fmla="*/ 51 h 287"/>
                  <a:gd name="T8" fmla="*/ 19 w 224"/>
                  <a:gd name="T9" fmla="*/ 37 h 287"/>
                  <a:gd name="T10" fmla="*/ 4 w 224"/>
                  <a:gd name="T11" fmla="*/ 34 h 287"/>
                  <a:gd name="T12" fmla="*/ 0 w 224"/>
                  <a:gd name="T13" fmla="*/ 20 h 287"/>
                  <a:gd name="T14" fmla="*/ 4 w 224"/>
                  <a:gd name="T15" fmla="*/ 20 h 287"/>
                  <a:gd name="T16" fmla="*/ 4 w 224"/>
                  <a:gd name="T17" fmla="*/ 11 h 287"/>
                  <a:gd name="T18" fmla="*/ 9 w 224"/>
                  <a:gd name="T19" fmla="*/ 11 h 287"/>
                  <a:gd name="T20" fmla="*/ 10 w 224"/>
                  <a:gd name="T21" fmla="*/ 11 h 287"/>
                  <a:gd name="T22" fmla="*/ 18 w 224"/>
                  <a:gd name="T23" fmla="*/ 0 h 287"/>
                  <a:gd name="T24" fmla="*/ 26 w 224"/>
                  <a:gd name="T25" fmla="*/ 5 h 287"/>
                  <a:gd name="T26" fmla="*/ 47 w 224"/>
                  <a:gd name="T27" fmla="*/ 11 h 287"/>
                  <a:gd name="T28" fmla="*/ 47 w 224"/>
                  <a:gd name="T29" fmla="*/ 49 h 287"/>
                  <a:gd name="T30" fmla="*/ 50 w 224"/>
                  <a:gd name="T31" fmla="*/ 49 h 287"/>
                  <a:gd name="T32" fmla="*/ 48 w 224"/>
                  <a:gd name="T33" fmla="*/ 52 h 287"/>
                  <a:gd name="T34" fmla="*/ 47 w 224"/>
                  <a:gd name="T35" fmla="*/ 53 h 2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
                  <a:gd name="T55" fmla="*/ 0 h 287"/>
                  <a:gd name="T56" fmla="*/ 224 w 224"/>
                  <a:gd name="T57" fmla="*/ 287 h 2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 h="287">
                    <a:moveTo>
                      <a:pt x="206" y="263"/>
                    </a:moveTo>
                    <a:lnTo>
                      <a:pt x="169" y="287"/>
                    </a:lnTo>
                    <a:lnTo>
                      <a:pt x="153" y="284"/>
                    </a:lnTo>
                    <a:lnTo>
                      <a:pt x="146" y="250"/>
                    </a:lnTo>
                    <a:lnTo>
                      <a:pt x="82" y="186"/>
                    </a:lnTo>
                    <a:lnTo>
                      <a:pt x="11" y="170"/>
                    </a:lnTo>
                    <a:lnTo>
                      <a:pt x="0" y="94"/>
                    </a:lnTo>
                    <a:lnTo>
                      <a:pt x="6" y="94"/>
                    </a:lnTo>
                    <a:lnTo>
                      <a:pt x="18" y="49"/>
                    </a:lnTo>
                    <a:lnTo>
                      <a:pt x="36" y="29"/>
                    </a:lnTo>
                    <a:lnTo>
                      <a:pt x="44" y="13"/>
                    </a:lnTo>
                    <a:lnTo>
                      <a:pt x="77" y="0"/>
                    </a:lnTo>
                    <a:lnTo>
                      <a:pt x="113" y="5"/>
                    </a:lnTo>
                    <a:lnTo>
                      <a:pt x="208" y="58"/>
                    </a:lnTo>
                    <a:lnTo>
                      <a:pt x="208" y="236"/>
                    </a:lnTo>
                    <a:lnTo>
                      <a:pt x="224" y="241"/>
                    </a:lnTo>
                    <a:lnTo>
                      <a:pt x="212" y="252"/>
                    </a:lnTo>
                    <a:lnTo>
                      <a:pt x="206" y="26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69">
                <a:extLst>
                  <a:ext uri="{FF2B5EF4-FFF2-40B4-BE49-F238E27FC236}">
                    <a16:creationId xmlns:a16="http://schemas.microsoft.com/office/drawing/2014/main" id="{067DCC97-5E78-4564-9CD0-02365564A9CD}"/>
                  </a:ext>
                </a:extLst>
              </p:cNvPr>
              <p:cNvSpPr>
                <a:spLocks noChangeArrowheads="1"/>
              </p:cNvSpPr>
              <p:nvPr/>
            </p:nvSpPr>
            <p:spPr bwMode="auto">
              <a:xfrm>
                <a:off x="1635" y="1255"/>
                <a:ext cx="271" cy="316"/>
              </a:xfrm>
              <a:custGeom>
                <a:avLst/>
                <a:gdLst>
                  <a:gd name="T0" fmla="*/ 70 w 308"/>
                  <a:gd name="T1" fmla="*/ 44 h 331"/>
                  <a:gd name="T2" fmla="*/ 65 w 308"/>
                  <a:gd name="T3" fmla="*/ 57 h 331"/>
                  <a:gd name="T4" fmla="*/ 60 w 308"/>
                  <a:gd name="T5" fmla="*/ 57 h 331"/>
                  <a:gd name="T6" fmla="*/ 43 w 308"/>
                  <a:gd name="T7" fmla="*/ 52 h 331"/>
                  <a:gd name="T8" fmla="*/ 41 w 308"/>
                  <a:gd name="T9" fmla="*/ 43 h 331"/>
                  <a:gd name="T10" fmla="*/ 34 w 308"/>
                  <a:gd name="T11" fmla="*/ 36 h 331"/>
                  <a:gd name="T12" fmla="*/ 23 w 308"/>
                  <a:gd name="T13" fmla="*/ 31 h 331"/>
                  <a:gd name="T14" fmla="*/ 18 w 308"/>
                  <a:gd name="T15" fmla="*/ 31 h 331"/>
                  <a:gd name="T16" fmla="*/ 0 w 308"/>
                  <a:gd name="T17" fmla="*/ 21 h 331"/>
                  <a:gd name="T18" fmla="*/ 4 w 308"/>
                  <a:gd name="T19" fmla="*/ 11 h 331"/>
                  <a:gd name="T20" fmla="*/ 8 w 308"/>
                  <a:gd name="T21" fmla="*/ 11 h 331"/>
                  <a:gd name="T22" fmla="*/ 9 w 308"/>
                  <a:gd name="T23" fmla="*/ 11 h 331"/>
                  <a:gd name="T24" fmla="*/ 18 w 308"/>
                  <a:gd name="T25" fmla="*/ 1 h 331"/>
                  <a:gd name="T26" fmla="*/ 55 w 308"/>
                  <a:gd name="T27" fmla="*/ 0 h 331"/>
                  <a:gd name="T28" fmla="*/ 55 w 308"/>
                  <a:gd name="T29" fmla="*/ 11 h 331"/>
                  <a:gd name="T30" fmla="*/ 65 w 308"/>
                  <a:gd name="T31" fmla="*/ 11 h 331"/>
                  <a:gd name="T32" fmla="*/ 67 w 308"/>
                  <a:gd name="T33" fmla="*/ 44 h 331"/>
                  <a:gd name="T34" fmla="*/ 70 w 308"/>
                  <a:gd name="T35" fmla="*/ 44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8"/>
                  <a:gd name="T55" fmla="*/ 0 h 331"/>
                  <a:gd name="T56" fmla="*/ 308 w 308"/>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8" h="331">
                    <a:moveTo>
                      <a:pt x="308" y="249"/>
                    </a:moveTo>
                    <a:lnTo>
                      <a:pt x="287" y="329"/>
                    </a:lnTo>
                    <a:lnTo>
                      <a:pt x="259" y="331"/>
                    </a:lnTo>
                    <a:lnTo>
                      <a:pt x="194" y="294"/>
                    </a:lnTo>
                    <a:lnTo>
                      <a:pt x="179" y="244"/>
                    </a:lnTo>
                    <a:lnTo>
                      <a:pt x="151" y="206"/>
                    </a:lnTo>
                    <a:lnTo>
                      <a:pt x="97" y="172"/>
                    </a:lnTo>
                    <a:lnTo>
                      <a:pt x="75" y="173"/>
                    </a:lnTo>
                    <a:lnTo>
                      <a:pt x="0" y="116"/>
                    </a:lnTo>
                    <a:lnTo>
                      <a:pt x="19" y="61"/>
                    </a:lnTo>
                    <a:lnTo>
                      <a:pt x="31" y="58"/>
                    </a:lnTo>
                    <a:lnTo>
                      <a:pt x="36" y="31"/>
                    </a:lnTo>
                    <a:lnTo>
                      <a:pt x="79" y="1"/>
                    </a:lnTo>
                    <a:lnTo>
                      <a:pt x="239" y="0"/>
                    </a:lnTo>
                    <a:lnTo>
                      <a:pt x="239" y="23"/>
                    </a:lnTo>
                    <a:lnTo>
                      <a:pt x="286" y="23"/>
                    </a:lnTo>
                    <a:lnTo>
                      <a:pt x="293" y="249"/>
                    </a:lnTo>
                    <a:lnTo>
                      <a:pt x="308" y="24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70">
                <a:extLst>
                  <a:ext uri="{FF2B5EF4-FFF2-40B4-BE49-F238E27FC236}">
                    <a16:creationId xmlns:a16="http://schemas.microsoft.com/office/drawing/2014/main" id="{C3D859A0-48C5-4811-AF75-927F914D67A5}"/>
                  </a:ext>
                </a:extLst>
              </p:cNvPr>
              <p:cNvSpPr>
                <a:spLocks noChangeArrowheads="1"/>
              </p:cNvSpPr>
              <p:nvPr/>
            </p:nvSpPr>
            <p:spPr bwMode="auto">
              <a:xfrm>
                <a:off x="2204" y="1335"/>
                <a:ext cx="172" cy="107"/>
              </a:xfrm>
              <a:custGeom>
                <a:avLst/>
                <a:gdLst>
                  <a:gd name="T0" fmla="*/ 15 w 196"/>
                  <a:gd name="T1" fmla="*/ 15 h 113"/>
                  <a:gd name="T2" fmla="*/ 4 w 196"/>
                  <a:gd name="T3" fmla="*/ 13 h 113"/>
                  <a:gd name="T4" fmla="*/ 0 w 196"/>
                  <a:gd name="T5" fmla="*/ 9 h 113"/>
                  <a:gd name="T6" fmla="*/ 4 w 196"/>
                  <a:gd name="T7" fmla="*/ 9 h 113"/>
                  <a:gd name="T8" fmla="*/ 6 w 196"/>
                  <a:gd name="T9" fmla="*/ 9 h 113"/>
                  <a:gd name="T10" fmla="*/ 11 w 196"/>
                  <a:gd name="T11" fmla="*/ 9 h 113"/>
                  <a:gd name="T12" fmla="*/ 11 w 196"/>
                  <a:gd name="T13" fmla="*/ 3 h 113"/>
                  <a:gd name="T14" fmla="*/ 41 w 196"/>
                  <a:gd name="T15" fmla="*/ 0 h 113"/>
                  <a:gd name="T16" fmla="*/ 36 w 196"/>
                  <a:gd name="T17" fmla="*/ 9 h 113"/>
                  <a:gd name="T18" fmla="*/ 20 w 196"/>
                  <a:gd name="T19" fmla="*/ 14 h 113"/>
                  <a:gd name="T20" fmla="*/ 15 w 196"/>
                  <a:gd name="T21" fmla="*/ 15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13"/>
                  <a:gd name="T35" fmla="*/ 196 w 19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13">
                    <a:moveTo>
                      <a:pt x="71" y="113"/>
                    </a:moveTo>
                    <a:lnTo>
                      <a:pt x="20" y="104"/>
                    </a:lnTo>
                    <a:lnTo>
                      <a:pt x="0" y="68"/>
                    </a:lnTo>
                    <a:lnTo>
                      <a:pt x="18" y="59"/>
                    </a:lnTo>
                    <a:lnTo>
                      <a:pt x="26" y="33"/>
                    </a:lnTo>
                    <a:lnTo>
                      <a:pt x="53" y="20"/>
                    </a:lnTo>
                    <a:lnTo>
                      <a:pt x="53" y="3"/>
                    </a:lnTo>
                    <a:lnTo>
                      <a:pt x="196" y="0"/>
                    </a:lnTo>
                    <a:lnTo>
                      <a:pt x="178" y="39"/>
                    </a:lnTo>
                    <a:lnTo>
                      <a:pt x="98" y="108"/>
                    </a:lnTo>
                    <a:lnTo>
                      <a:pt x="71" y="11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71">
                <a:extLst>
                  <a:ext uri="{FF2B5EF4-FFF2-40B4-BE49-F238E27FC236}">
                    <a16:creationId xmlns:a16="http://schemas.microsoft.com/office/drawing/2014/main" id="{E03C4B1D-D4A2-41F1-A9FE-5E9DE59CE797}"/>
                  </a:ext>
                </a:extLst>
              </p:cNvPr>
              <p:cNvSpPr>
                <a:spLocks noChangeArrowheads="1"/>
              </p:cNvSpPr>
              <p:nvPr/>
            </p:nvSpPr>
            <p:spPr bwMode="auto">
              <a:xfrm>
                <a:off x="2563" y="1688"/>
                <a:ext cx="380" cy="402"/>
              </a:xfrm>
              <a:custGeom>
                <a:avLst/>
                <a:gdLst>
                  <a:gd name="T0" fmla="*/ 74 w 432"/>
                  <a:gd name="T1" fmla="*/ 81 h 420"/>
                  <a:gd name="T2" fmla="*/ 72 w 432"/>
                  <a:gd name="T3" fmla="*/ 81 h 420"/>
                  <a:gd name="T4" fmla="*/ 70 w 432"/>
                  <a:gd name="T5" fmla="*/ 78 h 420"/>
                  <a:gd name="T6" fmla="*/ 63 w 432"/>
                  <a:gd name="T7" fmla="*/ 61 h 420"/>
                  <a:gd name="T8" fmla="*/ 59 w 432"/>
                  <a:gd name="T9" fmla="*/ 60 h 420"/>
                  <a:gd name="T10" fmla="*/ 55 w 432"/>
                  <a:gd name="T11" fmla="*/ 63 h 420"/>
                  <a:gd name="T12" fmla="*/ 53 w 432"/>
                  <a:gd name="T13" fmla="*/ 64 h 420"/>
                  <a:gd name="T14" fmla="*/ 48 w 432"/>
                  <a:gd name="T15" fmla="*/ 60 h 420"/>
                  <a:gd name="T16" fmla="*/ 37 w 432"/>
                  <a:gd name="T17" fmla="*/ 58 h 420"/>
                  <a:gd name="T18" fmla="*/ 33 w 432"/>
                  <a:gd name="T19" fmla="*/ 55 h 420"/>
                  <a:gd name="T20" fmla="*/ 33 w 432"/>
                  <a:gd name="T21" fmla="*/ 45 h 420"/>
                  <a:gd name="T22" fmla="*/ 23 w 432"/>
                  <a:gd name="T23" fmla="*/ 36 h 420"/>
                  <a:gd name="T24" fmla="*/ 23 w 432"/>
                  <a:gd name="T25" fmla="*/ 34 h 420"/>
                  <a:gd name="T26" fmla="*/ 18 w 432"/>
                  <a:gd name="T27" fmla="*/ 33 h 420"/>
                  <a:gd name="T28" fmla="*/ 16 w 432"/>
                  <a:gd name="T29" fmla="*/ 26 h 420"/>
                  <a:gd name="T30" fmla="*/ 8 w 432"/>
                  <a:gd name="T31" fmla="*/ 24 h 420"/>
                  <a:gd name="T32" fmla="*/ 4 w 432"/>
                  <a:gd name="T33" fmla="*/ 15 h 420"/>
                  <a:gd name="T34" fmla="*/ 0 w 432"/>
                  <a:gd name="T35" fmla="*/ 11 h 420"/>
                  <a:gd name="T36" fmla="*/ 26 w 432"/>
                  <a:gd name="T37" fmla="*/ 11 h 420"/>
                  <a:gd name="T38" fmla="*/ 28 w 432"/>
                  <a:gd name="T39" fmla="*/ 18 h 420"/>
                  <a:gd name="T40" fmla="*/ 55 w 432"/>
                  <a:gd name="T41" fmla="*/ 17 h 420"/>
                  <a:gd name="T42" fmla="*/ 55 w 432"/>
                  <a:gd name="T43" fmla="*/ 8 h 420"/>
                  <a:gd name="T44" fmla="*/ 60 w 432"/>
                  <a:gd name="T45" fmla="*/ 0 h 420"/>
                  <a:gd name="T46" fmla="*/ 76 w 432"/>
                  <a:gd name="T47" fmla="*/ 31 h 420"/>
                  <a:gd name="T48" fmla="*/ 99 w 432"/>
                  <a:gd name="T49" fmla="*/ 63 h 420"/>
                  <a:gd name="T50" fmla="*/ 74 w 432"/>
                  <a:gd name="T51" fmla="*/ 63 h 420"/>
                  <a:gd name="T52" fmla="*/ 74 w 432"/>
                  <a:gd name="T53" fmla="*/ 81 h 420"/>
                  <a:gd name="T54" fmla="*/ 74 w 432"/>
                  <a:gd name="T55" fmla="*/ 81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20"/>
                  <a:gd name="T86" fmla="*/ 432 w 432"/>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20">
                    <a:moveTo>
                      <a:pt x="324" y="420"/>
                    </a:moveTo>
                    <a:lnTo>
                      <a:pt x="315" y="420"/>
                    </a:lnTo>
                    <a:lnTo>
                      <a:pt x="307" y="407"/>
                    </a:lnTo>
                    <a:lnTo>
                      <a:pt x="278" y="316"/>
                    </a:lnTo>
                    <a:lnTo>
                      <a:pt x="256" y="310"/>
                    </a:lnTo>
                    <a:lnTo>
                      <a:pt x="248" y="328"/>
                    </a:lnTo>
                    <a:lnTo>
                      <a:pt x="228" y="333"/>
                    </a:lnTo>
                    <a:lnTo>
                      <a:pt x="207" y="307"/>
                    </a:lnTo>
                    <a:lnTo>
                      <a:pt x="164" y="305"/>
                    </a:lnTo>
                    <a:lnTo>
                      <a:pt x="142" y="284"/>
                    </a:lnTo>
                    <a:lnTo>
                      <a:pt x="148" y="228"/>
                    </a:lnTo>
                    <a:lnTo>
                      <a:pt x="102" y="188"/>
                    </a:lnTo>
                    <a:lnTo>
                      <a:pt x="101" y="172"/>
                    </a:lnTo>
                    <a:lnTo>
                      <a:pt x="81" y="170"/>
                    </a:lnTo>
                    <a:lnTo>
                      <a:pt x="67" y="129"/>
                    </a:lnTo>
                    <a:lnTo>
                      <a:pt x="31" y="116"/>
                    </a:lnTo>
                    <a:lnTo>
                      <a:pt x="17" y="77"/>
                    </a:lnTo>
                    <a:lnTo>
                      <a:pt x="0" y="53"/>
                    </a:lnTo>
                    <a:lnTo>
                      <a:pt x="112" y="15"/>
                    </a:lnTo>
                    <a:lnTo>
                      <a:pt x="120" y="86"/>
                    </a:lnTo>
                    <a:lnTo>
                      <a:pt x="241" y="83"/>
                    </a:lnTo>
                    <a:lnTo>
                      <a:pt x="239" y="8"/>
                    </a:lnTo>
                    <a:lnTo>
                      <a:pt x="263" y="0"/>
                    </a:lnTo>
                    <a:lnTo>
                      <a:pt x="330" y="153"/>
                    </a:lnTo>
                    <a:lnTo>
                      <a:pt x="432" y="328"/>
                    </a:lnTo>
                    <a:lnTo>
                      <a:pt x="324" y="328"/>
                    </a:lnTo>
                    <a:lnTo>
                      <a:pt x="326" y="420"/>
                    </a:lnTo>
                    <a:lnTo>
                      <a:pt x="324" y="4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72">
                <a:extLst>
                  <a:ext uri="{FF2B5EF4-FFF2-40B4-BE49-F238E27FC236}">
                    <a16:creationId xmlns:a16="http://schemas.microsoft.com/office/drawing/2014/main" id="{1340EADA-668E-4A5A-9F4C-BE76A868640E}"/>
                  </a:ext>
                </a:extLst>
              </p:cNvPr>
              <p:cNvSpPr>
                <a:spLocks noChangeArrowheads="1"/>
              </p:cNvSpPr>
              <p:nvPr/>
            </p:nvSpPr>
            <p:spPr bwMode="auto">
              <a:xfrm>
                <a:off x="1336" y="1256"/>
                <a:ext cx="266" cy="164"/>
              </a:xfrm>
              <a:custGeom>
                <a:avLst/>
                <a:gdLst>
                  <a:gd name="T0" fmla="*/ 36 w 303"/>
                  <a:gd name="T1" fmla="*/ 28 h 172"/>
                  <a:gd name="T2" fmla="*/ 29 w 303"/>
                  <a:gd name="T3" fmla="*/ 27 h 172"/>
                  <a:gd name="T4" fmla="*/ 27 w 303"/>
                  <a:gd name="T5" fmla="*/ 28 h 172"/>
                  <a:gd name="T6" fmla="*/ 25 w 303"/>
                  <a:gd name="T7" fmla="*/ 26 h 172"/>
                  <a:gd name="T8" fmla="*/ 22 w 303"/>
                  <a:gd name="T9" fmla="*/ 27 h 172"/>
                  <a:gd name="T10" fmla="*/ 17 w 303"/>
                  <a:gd name="T11" fmla="*/ 26 h 172"/>
                  <a:gd name="T12" fmla="*/ 17 w 303"/>
                  <a:gd name="T13" fmla="*/ 25 h 172"/>
                  <a:gd name="T14" fmla="*/ 9 w 303"/>
                  <a:gd name="T15" fmla="*/ 18 h 172"/>
                  <a:gd name="T16" fmla="*/ 5 w 303"/>
                  <a:gd name="T17" fmla="*/ 10 h 172"/>
                  <a:gd name="T18" fmla="*/ 0 w 303"/>
                  <a:gd name="T19" fmla="*/ 10 h 172"/>
                  <a:gd name="T20" fmla="*/ 4 w 303"/>
                  <a:gd name="T21" fmla="*/ 1 h 172"/>
                  <a:gd name="T22" fmla="*/ 47 w 303"/>
                  <a:gd name="T23" fmla="*/ 0 h 172"/>
                  <a:gd name="T24" fmla="*/ 47 w 303"/>
                  <a:gd name="T25" fmla="*/ 10 h 172"/>
                  <a:gd name="T26" fmla="*/ 61 w 303"/>
                  <a:gd name="T27" fmla="*/ 10 h 172"/>
                  <a:gd name="T28" fmla="*/ 61 w 303"/>
                  <a:gd name="T29" fmla="*/ 18 h 172"/>
                  <a:gd name="T30" fmla="*/ 45 w 303"/>
                  <a:gd name="T31" fmla="*/ 20 h 172"/>
                  <a:gd name="T32" fmla="*/ 36 w 303"/>
                  <a:gd name="T33" fmla="*/ 26 h 172"/>
                  <a:gd name="T34" fmla="*/ 36 w 303"/>
                  <a:gd name="T35" fmla="*/ 28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3"/>
                  <a:gd name="T55" fmla="*/ 0 h 172"/>
                  <a:gd name="T56" fmla="*/ 303 w 303"/>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3" h="172">
                    <a:moveTo>
                      <a:pt x="175" y="172"/>
                    </a:moveTo>
                    <a:lnTo>
                      <a:pt x="142" y="164"/>
                    </a:lnTo>
                    <a:lnTo>
                      <a:pt x="129" y="171"/>
                    </a:lnTo>
                    <a:lnTo>
                      <a:pt x="122" y="154"/>
                    </a:lnTo>
                    <a:lnTo>
                      <a:pt x="101" y="161"/>
                    </a:lnTo>
                    <a:lnTo>
                      <a:pt x="84" y="151"/>
                    </a:lnTo>
                    <a:lnTo>
                      <a:pt x="83" y="145"/>
                    </a:lnTo>
                    <a:lnTo>
                      <a:pt x="39" y="106"/>
                    </a:lnTo>
                    <a:lnTo>
                      <a:pt x="26" y="44"/>
                    </a:lnTo>
                    <a:lnTo>
                      <a:pt x="0" y="20"/>
                    </a:lnTo>
                    <a:lnTo>
                      <a:pt x="11" y="1"/>
                    </a:lnTo>
                    <a:lnTo>
                      <a:pt x="224" y="0"/>
                    </a:lnTo>
                    <a:lnTo>
                      <a:pt x="227" y="15"/>
                    </a:lnTo>
                    <a:lnTo>
                      <a:pt x="303" y="15"/>
                    </a:lnTo>
                    <a:lnTo>
                      <a:pt x="303" y="107"/>
                    </a:lnTo>
                    <a:lnTo>
                      <a:pt x="214" y="117"/>
                    </a:lnTo>
                    <a:lnTo>
                      <a:pt x="177" y="149"/>
                    </a:lnTo>
                    <a:lnTo>
                      <a:pt x="175" y="1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73">
                <a:extLst>
                  <a:ext uri="{FF2B5EF4-FFF2-40B4-BE49-F238E27FC236}">
                    <a16:creationId xmlns:a16="http://schemas.microsoft.com/office/drawing/2014/main" id="{036B3FC1-322B-4499-B794-11A20F900120}"/>
                  </a:ext>
                </a:extLst>
              </p:cNvPr>
              <p:cNvSpPr>
                <a:spLocks noChangeArrowheads="1"/>
              </p:cNvSpPr>
              <p:nvPr/>
            </p:nvSpPr>
            <p:spPr bwMode="auto">
              <a:xfrm>
                <a:off x="670" y="914"/>
                <a:ext cx="216" cy="358"/>
              </a:xfrm>
              <a:custGeom>
                <a:avLst/>
                <a:gdLst>
                  <a:gd name="T0" fmla="*/ 38 w 246"/>
                  <a:gd name="T1" fmla="*/ 72 h 374"/>
                  <a:gd name="T2" fmla="*/ 0 w 246"/>
                  <a:gd name="T3" fmla="*/ 62 h 374"/>
                  <a:gd name="T4" fmla="*/ 4 w 246"/>
                  <a:gd name="T5" fmla="*/ 0 h 374"/>
                  <a:gd name="T6" fmla="*/ 19 w 246"/>
                  <a:gd name="T7" fmla="*/ 0 h 374"/>
                  <a:gd name="T8" fmla="*/ 35 w 246"/>
                  <a:gd name="T9" fmla="*/ 1 h 374"/>
                  <a:gd name="T10" fmla="*/ 35 w 246"/>
                  <a:gd name="T11" fmla="*/ 30 h 374"/>
                  <a:gd name="T12" fmla="*/ 51 w 246"/>
                  <a:gd name="T13" fmla="*/ 31 h 374"/>
                  <a:gd name="T14" fmla="*/ 51 w 246"/>
                  <a:gd name="T15" fmla="*/ 33 h 374"/>
                  <a:gd name="T16" fmla="*/ 47 w 246"/>
                  <a:gd name="T17" fmla="*/ 36 h 374"/>
                  <a:gd name="T18" fmla="*/ 51 w 246"/>
                  <a:gd name="T19" fmla="*/ 51 h 374"/>
                  <a:gd name="T20" fmla="*/ 47 w 246"/>
                  <a:gd name="T21" fmla="*/ 55 h 374"/>
                  <a:gd name="T22" fmla="*/ 40 w 246"/>
                  <a:gd name="T23" fmla="*/ 56 h 374"/>
                  <a:gd name="T24" fmla="*/ 38 w 246"/>
                  <a:gd name="T25" fmla="*/ 60 h 374"/>
                  <a:gd name="T26" fmla="*/ 38 w 246"/>
                  <a:gd name="T27" fmla="*/ 72 h 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
                  <a:gd name="T43" fmla="*/ 0 h 374"/>
                  <a:gd name="T44" fmla="*/ 246 w 246"/>
                  <a:gd name="T45" fmla="*/ 374 h 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 h="374">
                    <a:moveTo>
                      <a:pt x="183" y="374"/>
                    </a:moveTo>
                    <a:lnTo>
                      <a:pt x="0" y="318"/>
                    </a:lnTo>
                    <a:lnTo>
                      <a:pt x="4" y="0"/>
                    </a:lnTo>
                    <a:lnTo>
                      <a:pt x="96" y="0"/>
                    </a:lnTo>
                    <a:lnTo>
                      <a:pt x="165" y="1"/>
                    </a:lnTo>
                    <a:lnTo>
                      <a:pt x="164" y="150"/>
                    </a:lnTo>
                    <a:lnTo>
                      <a:pt x="246" y="153"/>
                    </a:lnTo>
                    <a:lnTo>
                      <a:pt x="242" y="171"/>
                    </a:lnTo>
                    <a:lnTo>
                      <a:pt x="220" y="184"/>
                    </a:lnTo>
                    <a:lnTo>
                      <a:pt x="246" y="259"/>
                    </a:lnTo>
                    <a:lnTo>
                      <a:pt x="226" y="285"/>
                    </a:lnTo>
                    <a:lnTo>
                      <a:pt x="191" y="292"/>
                    </a:lnTo>
                    <a:lnTo>
                      <a:pt x="185" y="312"/>
                    </a:lnTo>
                    <a:lnTo>
                      <a:pt x="183" y="37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74">
                <a:extLst>
                  <a:ext uri="{FF2B5EF4-FFF2-40B4-BE49-F238E27FC236}">
                    <a16:creationId xmlns:a16="http://schemas.microsoft.com/office/drawing/2014/main" id="{58925701-4154-4C97-8B6B-67F6EFA21992}"/>
                  </a:ext>
                </a:extLst>
              </p:cNvPr>
              <p:cNvSpPr>
                <a:spLocks noChangeArrowheads="1"/>
              </p:cNvSpPr>
              <p:nvPr/>
            </p:nvSpPr>
            <p:spPr bwMode="auto">
              <a:xfrm>
                <a:off x="833" y="996"/>
                <a:ext cx="225" cy="216"/>
              </a:xfrm>
              <a:custGeom>
                <a:avLst/>
                <a:gdLst>
                  <a:gd name="T0" fmla="*/ 54 w 256"/>
                  <a:gd name="T1" fmla="*/ 22 h 227"/>
                  <a:gd name="T2" fmla="*/ 50 w 256"/>
                  <a:gd name="T3" fmla="*/ 22 h 227"/>
                  <a:gd name="T4" fmla="*/ 49 w 256"/>
                  <a:gd name="T5" fmla="*/ 31 h 227"/>
                  <a:gd name="T6" fmla="*/ 14 w 256"/>
                  <a:gd name="T7" fmla="*/ 31 h 227"/>
                  <a:gd name="T8" fmla="*/ 11 w 256"/>
                  <a:gd name="T9" fmla="*/ 33 h 227"/>
                  <a:gd name="T10" fmla="*/ 0 w 256"/>
                  <a:gd name="T11" fmla="*/ 35 h 227"/>
                  <a:gd name="T12" fmla="*/ 4 w 256"/>
                  <a:gd name="T13" fmla="*/ 31 h 227"/>
                  <a:gd name="T14" fmla="*/ 9 w 256"/>
                  <a:gd name="T15" fmla="*/ 31 h 227"/>
                  <a:gd name="T16" fmla="*/ 13 w 256"/>
                  <a:gd name="T17" fmla="*/ 27 h 227"/>
                  <a:gd name="T18" fmla="*/ 8 w 256"/>
                  <a:gd name="T19" fmla="*/ 15 h 227"/>
                  <a:gd name="T20" fmla="*/ 12 w 256"/>
                  <a:gd name="T21" fmla="*/ 13 h 227"/>
                  <a:gd name="T22" fmla="*/ 13 w 256"/>
                  <a:gd name="T23" fmla="*/ 10 h 227"/>
                  <a:gd name="T24" fmla="*/ 17 w 256"/>
                  <a:gd name="T25" fmla="*/ 10 h 227"/>
                  <a:gd name="T26" fmla="*/ 24 w 256"/>
                  <a:gd name="T27" fmla="*/ 10 h 227"/>
                  <a:gd name="T28" fmla="*/ 25 w 256"/>
                  <a:gd name="T29" fmla="*/ 10 h 227"/>
                  <a:gd name="T30" fmla="*/ 36 w 256"/>
                  <a:gd name="T31" fmla="*/ 10 h 227"/>
                  <a:gd name="T32" fmla="*/ 39 w 256"/>
                  <a:gd name="T33" fmla="*/ 0 h 227"/>
                  <a:gd name="T34" fmla="*/ 51 w 256"/>
                  <a:gd name="T35" fmla="*/ 0 h 227"/>
                  <a:gd name="T36" fmla="*/ 51 w 256"/>
                  <a:gd name="T37" fmla="*/ 10 h 227"/>
                  <a:gd name="T38" fmla="*/ 54 w 256"/>
                  <a:gd name="T39" fmla="*/ 10 h 227"/>
                  <a:gd name="T40" fmla="*/ 54 w 256"/>
                  <a:gd name="T41" fmla="*/ 22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27"/>
                  <a:gd name="T65" fmla="*/ 256 w 256"/>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27">
                    <a:moveTo>
                      <a:pt x="254" y="135"/>
                    </a:moveTo>
                    <a:lnTo>
                      <a:pt x="231" y="135"/>
                    </a:lnTo>
                    <a:lnTo>
                      <a:pt x="230" y="203"/>
                    </a:lnTo>
                    <a:lnTo>
                      <a:pt x="63" y="201"/>
                    </a:lnTo>
                    <a:lnTo>
                      <a:pt x="50" y="216"/>
                    </a:lnTo>
                    <a:lnTo>
                      <a:pt x="0" y="227"/>
                    </a:lnTo>
                    <a:lnTo>
                      <a:pt x="6" y="207"/>
                    </a:lnTo>
                    <a:lnTo>
                      <a:pt x="41" y="200"/>
                    </a:lnTo>
                    <a:lnTo>
                      <a:pt x="61" y="174"/>
                    </a:lnTo>
                    <a:lnTo>
                      <a:pt x="35" y="99"/>
                    </a:lnTo>
                    <a:lnTo>
                      <a:pt x="57" y="86"/>
                    </a:lnTo>
                    <a:lnTo>
                      <a:pt x="61" y="68"/>
                    </a:lnTo>
                    <a:lnTo>
                      <a:pt x="80" y="21"/>
                    </a:lnTo>
                    <a:lnTo>
                      <a:pt x="110" y="21"/>
                    </a:lnTo>
                    <a:lnTo>
                      <a:pt x="117" y="43"/>
                    </a:lnTo>
                    <a:lnTo>
                      <a:pt x="170" y="44"/>
                    </a:lnTo>
                    <a:lnTo>
                      <a:pt x="179" y="0"/>
                    </a:lnTo>
                    <a:lnTo>
                      <a:pt x="233" y="0"/>
                    </a:lnTo>
                    <a:lnTo>
                      <a:pt x="233" y="23"/>
                    </a:lnTo>
                    <a:lnTo>
                      <a:pt x="256" y="23"/>
                    </a:lnTo>
                    <a:lnTo>
                      <a:pt x="254" y="1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75">
                <a:extLst>
                  <a:ext uri="{FF2B5EF4-FFF2-40B4-BE49-F238E27FC236}">
                    <a16:creationId xmlns:a16="http://schemas.microsoft.com/office/drawing/2014/main" id="{4C9C3DA5-AF58-43DB-B33D-B98F03D61734}"/>
                  </a:ext>
                </a:extLst>
              </p:cNvPr>
              <p:cNvSpPr>
                <a:spLocks noChangeArrowheads="1"/>
              </p:cNvSpPr>
              <p:nvPr/>
            </p:nvSpPr>
            <p:spPr bwMode="auto">
              <a:xfrm>
                <a:off x="2760" y="3981"/>
                <a:ext cx="34" cy="19"/>
              </a:xfrm>
              <a:custGeom>
                <a:avLst/>
                <a:gdLst>
                  <a:gd name="T0" fmla="*/ 0 w 39"/>
                  <a:gd name="T1" fmla="*/ 5 h 21"/>
                  <a:gd name="T2" fmla="*/ 3 w 39"/>
                  <a:gd name="T3" fmla="*/ 0 h 21"/>
                  <a:gd name="T4" fmla="*/ 7 w 39"/>
                  <a:gd name="T5" fmla="*/ 5 h 21"/>
                  <a:gd name="T6" fmla="*/ 6 w 39"/>
                  <a:gd name="T7" fmla="*/ 5 h 21"/>
                  <a:gd name="T8" fmla="*/ 0 w 39"/>
                  <a:gd name="T9" fmla="*/ 5 h 21"/>
                  <a:gd name="T10" fmla="*/ 0 w 39"/>
                  <a:gd name="T11" fmla="*/ 5 h 21"/>
                  <a:gd name="T12" fmla="*/ 0 60000 65536"/>
                  <a:gd name="T13" fmla="*/ 0 60000 65536"/>
                  <a:gd name="T14" fmla="*/ 0 60000 65536"/>
                  <a:gd name="T15" fmla="*/ 0 60000 65536"/>
                  <a:gd name="T16" fmla="*/ 0 60000 65536"/>
                  <a:gd name="T17" fmla="*/ 0 60000 65536"/>
                  <a:gd name="T18" fmla="*/ 0 w 39"/>
                  <a:gd name="T19" fmla="*/ 0 h 21"/>
                  <a:gd name="T20" fmla="*/ 39 w 3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9" h="21">
                    <a:moveTo>
                      <a:pt x="0" y="21"/>
                    </a:moveTo>
                    <a:lnTo>
                      <a:pt x="21" y="0"/>
                    </a:lnTo>
                    <a:lnTo>
                      <a:pt x="39" y="6"/>
                    </a:lnTo>
                    <a:lnTo>
                      <a:pt x="35"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76">
                <a:extLst>
                  <a:ext uri="{FF2B5EF4-FFF2-40B4-BE49-F238E27FC236}">
                    <a16:creationId xmlns:a16="http://schemas.microsoft.com/office/drawing/2014/main" id="{6B887247-3665-468B-B967-789F1EC3B7F2}"/>
                  </a:ext>
                </a:extLst>
              </p:cNvPr>
              <p:cNvSpPr>
                <a:spLocks noChangeArrowheads="1"/>
              </p:cNvSpPr>
              <p:nvPr/>
            </p:nvSpPr>
            <p:spPr bwMode="auto">
              <a:xfrm>
                <a:off x="2819" y="3950"/>
                <a:ext cx="37" cy="20"/>
              </a:xfrm>
              <a:custGeom>
                <a:avLst/>
                <a:gdLst>
                  <a:gd name="T0" fmla="*/ 0 w 42"/>
                  <a:gd name="T1" fmla="*/ 10 h 21"/>
                  <a:gd name="T2" fmla="*/ 5 w 42"/>
                  <a:gd name="T3" fmla="*/ 3 h 21"/>
                  <a:gd name="T4" fmla="*/ 7 w 42"/>
                  <a:gd name="T5" fmla="*/ 0 h 21"/>
                  <a:gd name="T6" fmla="*/ 8 w 42"/>
                  <a:gd name="T7" fmla="*/ 3 h 21"/>
                  <a:gd name="T8" fmla="*/ 10 w 42"/>
                  <a:gd name="T9" fmla="*/ 10 h 21"/>
                  <a:gd name="T10" fmla="*/ 9 w 42"/>
                  <a:gd name="T11" fmla="*/ 10 h 21"/>
                  <a:gd name="T12" fmla="*/ 6 w 42"/>
                  <a:gd name="T13" fmla="*/ 10 h 21"/>
                  <a:gd name="T14" fmla="*/ 5 w 42"/>
                  <a:gd name="T15" fmla="*/ 10 h 21"/>
                  <a:gd name="T16" fmla="*/ 4 w 42"/>
                  <a:gd name="T17" fmla="*/ 10 h 21"/>
                  <a:gd name="T18" fmla="*/ 0 w 42"/>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1"/>
                  <a:gd name="T32" fmla="*/ 42 w 4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1">
                    <a:moveTo>
                      <a:pt x="0" y="21"/>
                    </a:moveTo>
                    <a:lnTo>
                      <a:pt x="21" y="3"/>
                    </a:lnTo>
                    <a:lnTo>
                      <a:pt x="28" y="0"/>
                    </a:lnTo>
                    <a:lnTo>
                      <a:pt x="32" y="3"/>
                    </a:lnTo>
                    <a:lnTo>
                      <a:pt x="42" y="13"/>
                    </a:lnTo>
                    <a:lnTo>
                      <a:pt x="35" y="13"/>
                    </a:lnTo>
                    <a:lnTo>
                      <a:pt x="25" y="21"/>
                    </a:lnTo>
                    <a:lnTo>
                      <a:pt x="21" y="21"/>
                    </a:lnTo>
                    <a:lnTo>
                      <a:pt x="14"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77">
                <a:extLst>
                  <a:ext uri="{FF2B5EF4-FFF2-40B4-BE49-F238E27FC236}">
                    <a16:creationId xmlns:a16="http://schemas.microsoft.com/office/drawing/2014/main" id="{E1484B6A-FB2A-40D6-B8B5-94C59DBCD94A}"/>
                  </a:ext>
                </a:extLst>
              </p:cNvPr>
              <p:cNvSpPr>
                <a:spLocks noChangeArrowheads="1"/>
              </p:cNvSpPr>
              <p:nvPr/>
            </p:nvSpPr>
            <p:spPr bwMode="auto">
              <a:xfrm>
                <a:off x="2875" y="3936"/>
                <a:ext cx="21" cy="15"/>
              </a:xfrm>
              <a:custGeom>
                <a:avLst/>
                <a:gdLst>
                  <a:gd name="T0" fmla="*/ 0 w 24"/>
                  <a:gd name="T1" fmla="*/ 15 h 15"/>
                  <a:gd name="T2" fmla="*/ 4 w 24"/>
                  <a:gd name="T3" fmla="*/ 0 h 15"/>
                  <a:gd name="T4" fmla="*/ 5 w 24"/>
                  <a:gd name="T5" fmla="*/ 0 h 15"/>
                  <a:gd name="T6" fmla="*/ 4 w 24"/>
                  <a:gd name="T7" fmla="*/ 11 h 15"/>
                  <a:gd name="T8" fmla="*/ 4 w 24"/>
                  <a:gd name="T9" fmla="*/ 11 h 15"/>
                  <a:gd name="T10" fmla="*/ 0 w 24"/>
                  <a:gd name="T11" fmla="*/ 15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0" y="15"/>
                    </a:moveTo>
                    <a:lnTo>
                      <a:pt x="14" y="0"/>
                    </a:lnTo>
                    <a:lnTo>
                      <a:pt x="24" y="0"/>
                    </a:lnTo>
                    <a:lnTo>
                      <a:pt x="21" y="11"/>
                    </a:lnTo>
                    <a:lnTo>
                      <a:pt x="10" y="11"/>
                    </a:lnTo>
                    <a:lnTo>
                      <a:pt x="0" y="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78">
                <a:extLst>
                  <a:ext uri="{FF2B5EF4-FFF2-40B4-BE49-F238E27FC236}">
                    <a16:creationId xmlns:a16="http://schemas.microsoft.com/office/drawing/2014/main" id="{695220CC-58BF-4B49-BF8F-781420B959B4}"/>
                  </a:ext>
                </a:extLst>
              </p:cNvPr>
              <p:cNvSpPr>
                <a:spLocks noChangeArrowheads="1"/>
              </p:cNvSpPr>
              <p:nvPr/>
            </p:nvSpPr>
            <p:spPr bwMode="auto">
              <a:xfrm>
                <a:off x="2906" y="3927"/>
                <a:ext cx="18" cy="9"/>
              </a:xfrm>
              <a:custGeom>
                <a:avLst/>
                <a:gdLst>
                  <a:gd name="T0" fmla="*/ 0 w 21"/>
                  <a:gd name="T1" fmla="*/ 0 h 10"/>
                  <a:gd name="T2" fmla="*/ 3 w 21"/>
                  <a:gd name="T3" fmla="*/ 0 h 10"/>
                  <a:gd name="T4" fmla="*/ 3 w 21"/>
                  <a:gd name="T5" fmla="*/ 5 h 10"/>
                  <a:gd name="T6" fmla="*/ 3 w 21"/>
                  <a:gd name="T7" fmla="*/ 5 h 10"/>
                  <a:gd name="T8" fmla="*/ 0 w 21"/>
                  <a:gd name="T9" fmla="*/ 5 h 10"/>
                  <a:gd name="T10" fmla="*/ 3 w 21"/>
                  <a:gd name="T11" fmla="*/ 5 h 10"/>
                  <a:gd name="T12" fmla="*/ 3 w 21"/>
                  <a:gd name="T13" fmla="*/ 0 h 10"/>
                  <a:gd name="T14" fmla="*/ 0 w 21"/>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0" y="0"/>
                    </a:moveTo>
                    <a:lnTo>
                      <a:pt x="11" y="0"/>
                    </a:lnTo>
                    <a:lnTo>
                      <a:pt x="21" y="7"/>
                    </a:lnTo>
                    <a:lnTo>
                      <a:pt x="11" y="10"/>
                    </a:lnTo>
                    <a:lnTo>
                      <a:pt x="0" y="7"/>
                    </a:lnTo>
                    <a:lnTo>
                      <a:pt x="7" y="7"/>
                    </a:lnTo>
                    <a:lnTo>
                      <a:pt x="11" y="0"/>
                    </a:lnTo>
                    <a:lnTo>
                      <a:pt x="0"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79">
                <a:extLst>
                  <a:ext uri="{FF2B5EF4-FFF2-40B4-BE49-F238E27FC236}">
                    <a16:creationId xmlns:a16="http://schemas.microsoft.com/office/drawing/2014/main" id="{86CCD58E-BF1C-4F92-9D1A-4FE06F470AC5}"/>
                  </a:ext>
                </a:extLst>
              </p:cNvPr>
              <p:cNvSpPr>
                <a:spLocks noChangeArrowheads="1"/>
              </p:cNvSpPr>
              <p:nvPr/>
            </p:nvSpPr>
            <p:spPr bwMode="auto">
              <a:xfrm>
                <a:off x="2930" y="3903"/>
                <a:ext cx="31" cy="20"/>
              </a:xfrm>
              <a:custGeom>
                <a:avLst/>
                <a:gdLst>
                  <a:gd name="T0" fmla="*/ 0 w 35"/>
                  <a:gd name="T1" fmla="*/ 10 h 21"/>
                  <a:gd name="T2" fmla="*/ 4 w 35"/>
                  <a:gd name="T3" fmla="*/ 7 h 21"/>
                  <a:gd name="T4" fmla="*/ 5 w 35"/>
                  <a:gd name="T5" fmla="*/ 0 h 21"/>
                  <a:gd name="T6" fmla="*/ 8 w 35"/>
                  <a:gd name="T7" fmla="*/ 10 h 21"/>
                  <a:gd name="T8" fmla="*/ 10 w 35"/>
                  <a:gd name="T9" fmla="*/ 10 h 21"/>
                  <a:gd name="T10" fmla="*/ 11 w 35"/>
                  <a:gd name="T11" fmla="*/ 10 h 21"/>
                  <a:gd name="T12" fmla="*/ 0 w 35"/>
                  <a:gd name="T13" fmla="*/ 10 h 21"/>
                  <a:gd name="T14" fmla="*/ 0 60000 65536"/>
                  <a:gd name="T15" fmla="*/ 0 60000 65536"/>
                  <a:gd name="T16" fmla="*/ 0 60000 65536"/>
                  <a:gd name="T17" fmla="*/ 0 60000 65536"/>
                  <a:gd name="T18" fmla="*/ 0 60000 65536"/>
                  <a:gd name="T19" fmla="*/ 0 60000 65536"/>
                  <a:gd name="T20" fmla="*/ 0 60000 65536"/>
                  <a:gd name="T21" fmla="*/ 0 w 35"/>
                  <a:gd name="T22" fmla="*/ 0 h 21"/>
                  <a:gd name="T23" fmla="*/ 35 w 3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1">
                    <a:moveTo>
                      <a:pt x="0" y="21"/>
                    </a:moveTo>
                    <a:lnTo>
                      <a:pt x="14" y="7"/>
                    </a:lnTo>
                    <a:lnTo>
                      <a:pt x="18" y="0"/>
                    </a:lnTo>
                    <a:lnTo>
                      <a:pt x="25" y="11"/>
                    </a:lnTo>
                    <a:lnTo>
                      <a:pt x="32" y="11"/>
                    </a:lnTo>
                    <a:lnTo>
                      <a:pt x="35" y="1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80">
                <a:extLst>
                  <a:ext uri="{FF2B5EF4-FFF2-40B4-BE49-F238E27FC236}">
                    <a16:creationId xmlns:a16="http://schemas.microsoft.com/office/drawing/2014/main" id="{DBC442CE-7B66-42B8-B0FC-3EB9DCE0FC0B}"/>
                  </a:ext>
                </a:extLst>
              </p:cNvPr>
              <p:cNvSpPr>
                <a:spLocks noChangeArrowheads="1"/>
              </p:cNvSpPr>
              <p:nvPr/>
            </p:nvSpPr>
            <p:spPr bwMode="auto">
              <a:xfrm>
                <a:off x="2728" y="4001"/>
                <a:ext cx="18" cy="16"/>
              </a:xfrm>
              <a:custGeom>
                <a:avLst/>
                <a:gdLst>
                  <a:gd name="T0" fmla="*/ 3 w 21"/>
                  <a:gd name="T1" fmla="*/ 0 h 17"/>
                  <a:gd name="T2" fmla="*/ 3 w 21"/>
                  <a:gd name="T3" fmla="*/ 0 h 17"/>
                  <a:gd name="T4" fmla="*/ 3 w 21"/>
                  <a:gd name="T5" fmla="*/ 3 h 17"/>
                  <a:gd name="T6" fmla="*/ 3 w 21"/>
                  <a:gd name="T7" fmla="*/ 8 h 17"/>
                  <a:gd name="T8" fmla="*/ 3 w 21"/>
                  <a:gd name="T9" fmla="*/ 8 h 17"/>
                  <a:gd name="T10" fmla="*/ 0 w 21"/>
                  <a:gd name="T11" fmla="*/ 8 h 17"/>
                  <a:gd name="T12" fmla="*/ 3 w 21"/>
                  <a:gd name="T13" fmla="*/ 3 h 17"/>
                  <a:gd name="T14" fmla="*/ 3 w 2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0"/>
                    </a:moveTo>
                    <a:lnTo>
                      <a:pt x="21" y="0"/>
                    </a:lnTo>
                    <a:lnTo>
                      <a:pt x="18" y="3"/>
                    </a:lnTo>
                    <a:lnTo>
                      <a:pt x="14" y="17"/>
                    </a:lnTo>
                    <a:lnTo>
                      <a:pt x="7" y="17"/>
                    </a:lnTo>
                    <a:lnTo>
                      <a:pt x="0" y="14"/>
                    </a:lnTo>
                    <a:lnTo>
                      <a:pt x="4" y="3"/>
                    </a:lnTo>
                    <a:lnTo>
                      <a:pt x="18"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81">
                <a:extLst>
                  <a:ext uri="{FF2B5EF4-FFF2-40B4-BE49-F238E27FC236}">
                    <a16:creationId xmlns:a16="http://schemas.microsoft.com/office/drawing/2014/main" id="{6CE4C50B-F32E-4ADF-8C70-DFC7CBCC352B}"/>
                  </a:ext>
                </a:extLst>
              </p:cNvPr>
              <p:cNvSpPr>
                <a:spLocks noChangeArrowheads="1"/>
              </p:cNvSpPr>
              <p:nvPr/>
            </p:nvSpPr>
            <p:spPr bwMode="auto">
              <a:xfrm>
                <a:off x="2971" y="3872"/>
                <a:ext cx="34" cy="27"/>
              </a:xfrm>
              <a:custGeom>
                <a:avLst/>
                <a:gdLst>
                  <a:gd name="T0" fmla="*/ 7 w 39"/>
                  <a:gd name="T1" fmla="*/ 0 h 28"/>
                  <a:gd name="T2" fmla="*/ 7 w 39"/>
                  <a:gd name="T3" fmla="*/ 11 h 28"/>
                  <a:gd name="T4" fmla="*/ 5 w 39"/>
                  <a:gd name="T5" fmla="*/ 14 h 28"/>
                  <a:gd name="T6" fmla="*/ 3 w 39"/>
                  <a:gd name="T7" fmla="*/ 14 h 28"/>
                  <a:gd name="T8" fmla="*/ 3 w 39"/>
                  <a:gd name="T9" fmla="*/ 14 h 28"/>
                  <a:gd name="T10" fmla="*/ 3 w 39"/>
                  <a:gd name="T11" fmla="*/ 14 h 28"/>
                  <a:gd name="T12" fmla="*/ 0 w 39"/>
                  <a:gd name="T13" fmla="*/ 14 h 28"/>
                  <a:gd name="T14" fmla="*/ 3 w 39"/>
                  <a:gd name="T15" fmla="*/ 14 h 28"/>
                  <a:gd name="T16" fmla="*/ 4 w 39"/>
                  <a:gd name="T17" fmla="*/ 7 h 28"/>
                  <a:gd name="T18" fmla="*/ 4 w 39"/>
                  <a:gd name="T19" fmla="*/ 0 h 28"/>
                  <a:gd name="T20" fmla="*/ 7 w 3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36" y="0"/>
                    </a:moveTo>
                    <a:lnTo>
                      <a:pt x="39" y="11"/>
                    </a:lnTo>
                    <a:lnTo>
                      <a:pt x="29" y="18"/>
                    </a:lnTo>
                    <a:lnTo>
                      <a:pt x="18" y="22"/>
                    </a:lnTo>
                    <a:lnTo>
                      <a:pt x="11" y="28"/>
                    </a:lnTo>
                    <a:lnTo>
                      <a:pt x="4" y="28"/>
                    </a:lnTo>
                    <a:lnTo>
                      <a:pt x="0" y="22"/>
                    </a:lnTo>
                    <a:lnTo>
                      <a:pt x="11" y="14"/>
                    </a:lnTo>
                    <a:lnTo>
                      <a:pt x="25" y="7"/>
                    </a:lnTo>
                    <a:lnTo>
                      <a:pt x="25" y="0"/>
                    </a:lnTo>
                    <a:lnTo>
                      <a:pt x="36"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82">
                <a:extLst>
                  <a:ext uri="{FF2B5EF4-FFF2-40B4-BE49-F238E27FC236}">
                    <a16:creationId xmlns:a16="http://schemas.microsoft.com/office/drawing/2014/main" id="{1932FEC5-097F-4134-90F4-CFEF506C0BEC}"/>
                  </a:ext>
                </a:extLst>
              </p:cNvPr>
              <p:cNvSpPr>
                <a:spLocks noChangeArrowheads="1"/>
              </p:cNvSpPr>
              <p:nvPr/>
            </p:nvSpPr>
            <p:spPr bwMode="auto">
              <a:xfrm>
                <a:off x="3166" y="3584"/>
                <a:ext cx="11" cy="23"/>
              </a:xfrm>
              <a:custGeom>
                <a:avLst/>
                <a:gdLst>
                  <a:gd name="T0" fmla="*/ 3 w 13"/>
                  <a:gd name="T1" fmla="*/ 0 h 25"/>
                  <a:gd name="T2" fmla="*/ 3 w 13"/>
                  <a:gd name="T3" fmla="*/ 0 h 25"/>
                  <a:gd name="T4" fmla="*/ 3 w 13"/>
                  <a:gd name="T5" fmla="*/ 6 h 25"/>
                  <a:gd name="T6" fmla="*/ 3 w 13"/>
                  <a:gd name="T7" fmla="*/ 6 h 25"/>
                  <a:gd name="T8" fmla="*/ 3 w 13"/>
                  <a:gd name="T9" fmla="*/ 6 h 25"/>
                  <a:gd name="T10" fmla="*/ 3 w 13"/>
                  <a:gd name="T11" fmla="*/ 6 h 25"/>
                  <a:gd name="T12" fmla="*/ 3 w 13"/>
                  <a:gd name="T13" fmla="*/ 6 h 25"/>
                  <a:gd name="T14" fmla="*/ 0 w 13"/>
                  <a:gd name="T15" fmla="*/ 6 h 25"/>
                  <a:gd name="T16" fmla="*/ 3 w 13"/>
                  <a:gd name="T17" fmla="*/ 0 h 25"/>
                  <a:gd name="T18" fmla="*/ 3 w 1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5"/>
                  <a:gd name="T32" fmla="*/ 13 w 1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5">
                    <a:moveTo>
                      <a:pt x="7" y="0"/>
                    </a:moveTo>
                    <a:lnTo>
                      <a:pt x="11" y="0"/>
                    </a:lnTo>
                    <a:lnTo>
                      <a:pt x="11" y="9"/>
                    </a:lnTo>
                    <a:lnTo>
                      <a:pt x="13" y="16"/>
                    </a:lnTo>
                    <a:lnTo>
                      <a:pt x="7" y="25"/>
                    </a:lnTo>
                    <a:lnTo>
                      <a:pt x="2" y="21"/>
                    </a:lnTo>
                    <a:lnTo>
                      <a:pt x="4" y="16"/>
                    </a:lnTo>
                    <a:lnTo>
                      <a:pt x="0" y="11"/>
                    </a:lnTo>
                    <a:lnTo>
                      <a:pt x="2" y="0"/>
                    </a:lnTo>
                    <a:lnTo>
                      <a:pt x="7"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83">
                <a:extLst>
                  <a:ext uri="{FF2B5EF4-FFF2-40B4-BE49-F238E27FC236}">
                    <a16:creationId xmlns:a16="http://schemas.microsoft.com/office/drawing/2014/main" id="{5DC1EF6A-39F1-4B74-8584-A4B6A3A39A74}"/>
                  </a:ext>
                </a:extLst>
              </p:cNvPr>
              <p:cNvSpPr>
                <a:spLocks noChangeShapeType="1"/>
              </p:cNvSpPr>
              <p:nvPr/>
            </p:nvSpPr>
            <p:spPr bwMode="auto">
              <a:xfrm flipV="1">
                <a:off x="2993" y="2900"/>
                <a:ext cx="201" cy="8"/>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9" name="Picture 88">
              <a:extLst>
                <a:ext uri="{FF2B5EF4-FFF2-40B4-BE49-F238E27FC236}">
                  <a16:creationId xmlns:a16="http://schemas.microsoft.com/office/drawing/2014/main" id="{7B19FCCC-EC2D-4404-AD5F-53532DB13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286" y="1962351"/>
              <a:ext cx="768936" cy="1839211"/>
            </a:xfrm>
            <a:prstGeom prst="rect">
              <a:avLst/>
            </a:prstGeom>
          </p:spPr>
        </p:pic>
      </p:grpSp>
    </p:spTree>
    <p:extLst>
      <p:ext uri="{BB962C8B-B14F-4D97-AF65-F5344CB8AC3E}">
        <p14:creationId xmlns:p14="http://schemas.microsoft.com/office/powerpoint/2010/main" val="1734651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dirty="0">
                <a:latin typeface="Arial" panose="020B0604020202020204" pitchFamily="34" charset="0"/>
                <a:ea typeface="SimSun" pitchFamily="2" charset="-122"/>
                <a:cs typeface="Arial" panose="020B0604020202020204" pitchFamily="34" charset="0"/>
              </a:rPr>
              <a:t>Adult Early Syphilis</a:t>
            </a:r>
            <a:r>
              <a:rPr lang="en-US" altLang="en-US" sz="2800" b="1" baseline="30000" dirty="0">
                <a:latin typeface="Arial" panose="020B0604020202020204" pitchFamily="34" charset="0"/>
                <a:ea typeface="SimSun" pitchFamily="2" charset="-122"/>
                <a:cs typeface="Arial" panose="020B0604020202020204" pitchFamily="34" charset="0"/>
              </a:rPr>
              <a:t>1</a:t>
            </a:r>
            <a:r>
              <a:rPr lang="en-US" altLang="en-US" sz="2800" b="1" dirty="0">
                <a:latin typeface="Arial" panose="020B0604020202020204" pitchFamily="34" charset="0"/>
                <a:ea typeface="SimSun" pitchFamily="2" charset="-122"/>
                <a:cs typeface="Arial" panose="020B0604020202020204" pitchFamily="34" charset="0"/>
              </a:rPr>
              <a:t> Diagnosis Rates</a:t>
            </a:r>
            <a:br>
              <a:rPr lang="en-US" altLang="en-US" sz="2800" b="1" baseline="30000" dirty="0">
                <a:latin typeface="Arial" panose="020B0604020202020204" pitchFamily="34" charset="0"/>
                <a:ea typeface="SimSun" pitchFamily="2" charset="-122"/>
                <a:cs typeface="Arial" panose="020B0604020202020204" pitchFamily="34" charset="0"/>
              </a:rPr>
            </a:br>
            <a:r>
              <a:rPr lang="en-US" altLang="en-US" sz="2800" b="1" dirty="0">
                <a:latin typeface="Arial" panose="020B0604020202020204" pitchFamily="34" charset="0"/>
                <a:ea typeface="SimSun" pitchFamily="2" charset="-122"/>
                <a:cs typeface="Arial" panose="020B0604020202020204" pitchFamily="34" charset="0"/>
              </a:rPr>
              <a:t>by Sex, 2018–2022, Florida</a:t>
            </a:r>
          </a:p>
        </p:txBody>
      </p:sp>
      <p:graphicFrame>
        <p:nvGraphicFramePr>
          <p:cNvPr id="7" name="Content Placeholder 6">
            <a:extLst>
              <a:ext uri="{FF2B5EF4-FFF2-40B4-BE49-F238E27FC236}">
                <a16:creationId xmlns:a16="http://schemas.microsoft.com/office/drawing/2014/main" id="{0CAC4944-698A-4E4D-BCEA-A16CF697DF00}"/>
              </a:ext>
            </a:extLst>
          </p:cNvPr>
          <p:cNvGraphicFramePr>
            <a:graphicFrameLocks noGrp="1"/>
          </p:cNvGraphicFramePr>
          <p:nvPr>
            <p:ph idx="1"/>
            <p:extLst>
              <p:ext uri="{D42A27DB-BD31-4B8C-83A1-F6EECF244321}">
                <p14:modId xmlns:p14="http://schemas.microsoft.com/office/powerpoint/2010/main" val="825467970"/>
              </p:ext>
            </p:extLst>
          </p:nvPr>
        </p:nvGraphicFramePr>
        <p:xfrm>
          <a:off x="155944" y="1430112"/>
          <a:ext cx="9088438" cy="4775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7">
            <a:extLst>
              <a:ext uri="{FF2B5EF4-FFF2-40B4-BE49-F238E27FC236}">
                <a16:creationId xmlns:a16="http://schemas.microsoft.com/office/drawing/2014/main" id="{38FDCEEE-7046-40B3-8863-0C4926706D78}"/>
              </a:ext>
            </a:extLst>
          </p:cNvPr>
          <p:cNvSpPr txBox="1">
            <a:spLocks noChangeArrowheads="1"/>
          </p:cNvSpPr>
          <p:nvPr/>
        </p:nvSpPr>
        <p:spPr bwMode="auto">
          <a:xfrm>
            <a:off x="8594650" y="2699505"/>
            <a:ext cx="3441406" cy="1458990"/>
          </a:xfrm>
          <a:prstGeom prst="rect">
            <a:avLst/>
          </a:prstGeom>
          <a:noFill/>
          <a:ln w="9360">
            <a:noFill/>
            <a:miter lim="800000"/>
            <a:headEnd/>
            <a:tailEnd/>
          </a:ln>
          <a:effectLst/>
        </p:spPr>
        <p:txBody>
          <a:bodyPr wrap="square" lIns="90000" tIns="46800" rIns="90000" bIns="46800">
            <a:spAutoFit/>
          </a:bodyPr>
          <a:lstStyle>
            <a:lvl1pPr marL="533400" indent="-531813" defTabSz="457200" eaLnBrk="0" hangingPunc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1pPr>
            <a:lvl2pPr marL="742950" indent="-285750" defTabSz="457200" eaLnBrk="0" hangingPunc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2pPr>
            <a:lvl3pPr marL="1143000" indent="-228600" defTabSz="457200" eaLnBrk="0" hangingPunc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3pPr>
            <a:lvl4pPr marL="1600200" indent="-228600" defTabSz="457200" eaLnBrk="0" hangingPunc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4pPr>
            <a:lvl5pPr marL="2057400" indent="-228600" defTabSz="457200" eaLnBrk="0" hangingPunct="0">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533400" algn="l"/>
                <a:tab pos="1447800" algn="l"/>
                <a:tab pos="2362200" algn="l"/>
                <a:tab pos="3276600" algn="l"/>
                <a:tab pos="4191000" algn="l"/>
                <a:tab pos="5105400" algn="l"/>
                <a:tab pos="6019800" algn="l"/>
                <a:tab pos="6934200" algn="l"/>
                <a:tab pos="7848600" algn="l"/>
                <a:tab pos="8763000" algn="l"/>
                <a:tab pos="9677400" algn="l"/>
                <a:tab pos="10591800" algn="l"/>
              </a:tabLst>
              <a:defRPr>
                <a:solidFill>
                  <a:schemeClr val="tx1"/>
                </a:solidFill>
                <a:latin typeface="Arial" pitchFamily="34" charset="0"/>
              </a:defRPr>
            </a:lvl9pPr>
          </a:lstStyle>
          <a:p>
            <a:pPr algn="ctr">
              <a:spcBef>
                <a:spcPts val="1000"/>
              </a:spcBef>
            </a:pPr>
            <a:r>
              <a:rPr lang="en-US" altLang="en-US" sz="2400">
                <a:solidFill>
                  <a:srgbClr val="000000"/>
                </a:solidFill>
                <a:ea typeface="SimSun" pitchFamily="2" charset="-122"/>
              </a:rPr>
              <a:t>Male-to-Female Ratio</a:t>
            </a:r>
          </a:p>
          <a:p>
            <a:pPr algn="ctr">
              <a:spcBef>
                <a:spcPts val="1000"/>
              </a:spcBef>
            </a:pPr>
            <a:r>
              <a:rPr lang="en-US" altLang="en-US" sz="2400">
                <a:solidFill>
                  <a:srgbClr val="000000"/>
                </a:solidFill>
                <a:ea typeface="SimSun" pitchFamily="2" charset="-122"/>
              </a:rPr>
              <a:t>2018 = 7.4 to 1</a:t>
            </a:r>
          </a:p>
          <a:p>
            <a:pPr algn="ctr">
              <a:spcBef>
                <a:spcPts val="1000"/>
              </a:spcBef>
            </a:pPr>
            <a:r>
              <a:rPr lang="en-US" altLang="en-US" sz="2400">
                <a:solidFill>
                  <a:srgbClr val="000000"/>
                </a:solidFill>
                <a:ea typeface="SimSun" pitchFamily="2" charset="-122"/>
              </a:rPr>
              <a:t>2022 = 5.8 to 1</a:t>
            </a:r>
          </a:p>
        </p:txBody>
      </p:sp>
      <p:sp>
        <p:nvSpPr>
          <p:cNvPr id="6" name="TextBox 5">
            <a:extLst>
              <a:ext uri="{FF2B5EF4-FFF2-40B4-BE49-F238E27FC236}">
                <a16:creationId xmlns:a16="http://schemas.microsoft.com/office/drawing/2014/main" id="{C22FED4D-55BE-4300-A1DC-C10F82A454EF}"/>
              </a:ext>
            </a:extLst>
          </p:cNvPr>
          <p:cNvSpPr txBox="1"/>
          <p:nvPr/>
        </p:nvSpPr>
        <p:spPr>
          <a:xfrm>
            <a:off x="1603671" y="6205312"/>
            <a:ext cx="8984658" cy="307777"/>
          </a:xfrm>
          <a:prstGeom prst="rect">
            <a:avLst/>
          </a:prstGeom>
          <a:noFill/>
        </p:spPr>
        <p:txBody>
          <a:bodyPr wrap="square" rtlCol="0">
            <a:spAutoFit/>
          </a:bodyPr>
          <a:lstStyle/>
          <a:p>
            <a:pPr algn="ctr"/>
            <a:r>
              <a:rPr lang="en-US" altLang="en-US" sz="1400" baseline="30000">
                <a:solidFill>
                  <a:schemeClr val="bg1"/>
                </a:solidFill>
                <a:latin typeface="Arial" panose="020B0604020202020204" pitchFamily="34" charset="0"/>
                <a:ea typeface="SimSun" pitchFamily="2" charset="-122"/>
                <a:cs typeface="Arial" panose="020B0604020202020204" pitchFamily="34" charset="0"/>
              </a:rPr>
              <a:t>1</a:t>
            </a:r>
            <a:r>
              <a:rPr lang="en-US" altLang="en-US" sz="1400">
                <a:solidFill>
                  <a:schemeClr val="bg1"/>
                </a:solidFill>
                <a:latin typeface="Arial" panose="020B0604020202020204" pitchFamily="34" charset="0"/>
                <a:ea typeface="SimSun" pitchFamily="2" charset="-122"/>
                <a:cs typeface="Arial" panose="020B0604020202020204" pitchFamily="34" charset="0"/>
              </a:rPr>
              <a:t>Primary, secondary, and early non-primary, non-secondary syphilis.</a:t>
            </a:r>
            <a:endParaRPr lang="en-US"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985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F0E52C7-B968-49CE-BB94-153B1F8E43BD}"/>
              </a:ext>
            </a:extLst>
          </p:cNvPr>
          <p:cNvGraphicFramePr>
            <a:graphicFrameLocks noGrp="1"/>
          </p:cNvGraphicFramePr>
          <p:nvPr>
            <p:ph idx="1"/>
            <p:extLst>
              <p:ext uri="{D42A27DB-BD31-4B8C-83A1-F6EECF244321}">
                <p14:modId xmlns:p14="http://schemas.microsoft.com/office/powerpoint/2010/main" val="2816383530"/>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panose="020B0604020202020204" pitchFamily="34" charset="0"/>
                <a:ea typeface="SimSun" pitchFamily="2" charset="-122"/>
                <a:cs typeface="Arial" panose="020B0604020202020204" pitchFamily="34" charset="0"/>
              </a:rPr>
              <a:t>Adult Chlamydia and Gonorrhea</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panose="020B0604020202020204" pitchFamily="34" charset="0"/>
                <a:ea typeface="SimSun" pitchFamily="2" charset="-122"/>
                <a:cs typeface="Arial" panose="020B0604020202020204" pitchFamily="34" charset="0"/>
              </a:rPr>
              <a:t>Diagnosis Rates, 2018–2022, Florida</a:t>
            </a:r>
          </a:p>
        </p:txBody>
      </p:sp>
    </p:spTree>
    <p:extLst>
      <p:ext uri="{BB962C8B-B14F-4D97-AF65-F5344CB8AC3E}">
        <p14:creationId xmlns:p14="http://schemas.microsoft.com/office/powerpoint/2010/main" val="3373539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panose="020B0604020202020204" pitchFamily="34" charset="0"/>
                <a:ea typeface="SimSun" pitchFamily="2" charset="-122"/>
                <a:cs typeface="Arial" panose="020B0604020202020204" pitchFamily="34" charset="0"/>
              </a:rPr>
              <a:t>Adult Early Syphilis</a:t>
            </a:r>
            <a:r>
              <a:rPr lang="en-US" altLang="en-US" sz="2800" b="1" baseline="30000">
                <a:latin typeface="Arial" panose="020B0604020202020204" pitchFamily="34" charset="0"/>
                <a:ea typeface="SimSun" pitchFamily="2" charset="-122"/>
                <a:cs typeface="Arial" panose="020B0604020202020204" pitchFamily="34" charset="0"/>
              </a:rPr>
              <a:t>1</a:t>
            </a:r>
            <a:r>
              <a:rPr lang="en-US" altLang="en-US" sz="2800" b="1">
                <a:latin typeface="Arial" panose="020B0604020202020204" pitchFamily="34" charset="0"/>
                <a:ea typeface="SimSun" pitchFamily="2" charset="-122"/>
                <a:cs typeface="Arial" panose="020B0604020202020204" pitchFamily="34" charset="0"/>
              </a:rPr>
              <a:t> and HIV Diagnoses </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panose="020B0604020202020204" pitchFamily="34" charset="0"/>
                <a:ea typeface="SimSun" pitchFamily="2" charset="-122"/>
                <a:cs typeface="Arial" panose="020B0604020202020204" pitchFamily="34" charset="0"/>
              </a:rPr>
              <a:t>2018–2022, Florida</a:t>
            </a:r>
          </a:p>
        </p:txBody>
      </p:sp>
      <p:sp>
        <p:nvSpPr>
          <p:cNvPr id="15" name="Text Placeholder 14">
            <a:extLst>
              <a:ext uri="{FF2B5EF4-FFF2-40B4-BE49-F238E27FC236}">
                <a16:creationId xmlns:a16="http://schemas.microsoft.com/office/drawing/2014/main" id="{44128BB9-6C4E-458A-B88B-F7753362A47F}"/>
              </a:ext>
            </a:extLst>
          </p:cNvPr>
          <p:cNvSpPr>
            <a:spLocks noGrp="1"/>
          </p:cNvSpPr>
          <p:nvPr>
            <p:ph type="body" sz="quarter" idx="13"/>
          </p:nvPr>
        </p:nvSpPr>
        <p:spPr>
          <a:xfrm>
            <a:off x="2194083" y="6166883"/>
            <a:ext cx="7291662" cy="454056"/>
          </a:xfrm>
        </p:spPr>
        <p:txBody>
          <a:bodyPr>
            <a:noAutofit/>
          </a:bodyPr>
          <a:lstStyle/>
          <a:p>
            <a:pPr>
              <a:lnSpc>
                <a:spcPct val="100000"/>
              </a:lnSpc>
            </a:pPr>
            <a:r>
              <a:rPr lang="en-US" altLang="en-US" sz="1400" baseline="30000">
                <a:ea typeface="SimSun" pitchFamily="2" charset="-122"/>
              </a:rPr>
              <a:t>1</a:t>
            </a:r>
            <a:r>
              <a:rPr lang="en-US" altLang="en-US" sz="1400">
                <a:ea typeface="SimSun" pitchFamily="2" charset="-122"/>
                <a:cs typeface="Arial" panose="020B0604020202020204" pitchFamily="34" charset="0"/>
              </a:rPr>
              <a:t>Primary, secondary, and early non-primary, non-secondary syphilis.</a:t>
            </a:r>
            <a:br>
              <a:rPr lang="en-US" altLang="en-US" sz="1400">
                <a:ea typeface="SimSun" pitchFamily="2" charset="-122"/>
                <a:cs typeface="Arial" panose="020B0604020202020204" pitchFamily="34" charset="0"/>
              </a:rPr>
            </a:br>
            <a:r>
              <a:rPr lang="en-US" altLang="en-US" sz="1400" baseline="30000">
                <a:ea typeface="SimSun" pitchFamily="2" charset="-122"/>
              </a:rPr>
              <a:t>2</a:t>
            </a:r>
            <a:r>
              <a:rPr lang="en-US" altLang="en-US" sz="1400">
                <a:ea typeface="SimSun" pitchFamily="2" charset="-122"/>
              </a:rPr>
              <a:t>Having a diagnosis of both HIV and early syphilis at the same time in that calendar year.</a:t>
            </a:r>
          </a:p>
        </p:txBody>
      </p:sp>
      <p:graphicFrame>
        <p:nvGraphicFramePr>
          <p:cNvPr id="19" name="Chart 18">
            <a:extLst>
              <a:ext uri="{FF2B5EF4-FFF2-40B4-BE49-F238E27FC236}">
                <a16:creationId xmlns:a16="http://schemas.microsoft.com/office/drawing/2014/main" id="{0CDB3028-7A57-47AF-A3AA-8C56CE2D2461}"/>
              </a:ext>
            </a:extLst>
          </p:cNvPr>
          <p:cNvGraphicFramePr/>
          <p:nvPr>
            <p:extLst>
              <p:ext uri="{D42A27DB-BD31-4B8C-83A1-F6EECF244321}">
                <p14:modId xmlns:p14="http://schemas.microsoft.com/office/powerpoint/2010/main" val="3368822703"/>
              </p:ext>
            </p:extLst>
          </p:nvPr>
        </p:nvGraphicFramePr>
        <p:xfrm>
          <a:off x="7968905" y="1630988"/>
          <a:ext cx="3785908" cy="37780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9BE9F8CE-4C0F-4EBF-9656-7C03DF1347DC}"/>
              </a:ext>
            </a:extLst>
          </p:cNvPr>
          <p:cNvGraphicFramePr/>
          <p:nvPr>
            <p:extLst>
              <p:ext uri="{D42A27DB-BD31-4B8C-83A1-F6EECF244321}">
                <p14:modId xmlns:p14="http://schemas.microsoft.com/office/powerpoint/2010/main" val="944132034"/>
              </p:ext>
            </p:extLst>
          </p:nvPr>
        </p:nvGraphicFramePr>
        <p:xfrm>
          <a:off x="76199" y="1073888"/>
          <a:ext cx="8078973" cy="50929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9973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Autofit/>
          </a:bodyPr>
          <a:lstStyle/>
          <a:p>
            <a:pPr marL="457200" lvl="0" indent="-457200">
              <a:lnSpc>
                <a:spcPct val="100000"/>
              </a:lnSpc>
              <a:spcBef>
                <a:spcPts val="0"/>
              </a:spcBef>
              <a:spcAft>
                <a:spcPts val="2400"/>
              </a:spcAft>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a:solidFill>
                  <a:prstClr val="black"/>
                </a:solidFill>
                <a:latin typeface="Arial" charset="0"/>
                <a:ea typeface="SimSun" pitchFamily="2" charset="-122"/>
              </a:rPr>
              <a:t>Each year, the HIV data for the previous calendar year and all prior years back to 1979 are finalized and frozen for reporting purposes on June 30. The frozen data are used in all data reports until the following June 30, when the continuously deduplicated HIV/AIDS data set will be finalized and frozen again.</a:t>
            </a:r>
          </a:p>
          <a:p>
            <a:pPr marL="457200" indent="-457200">
              <a:lnSpc>
                <a:spcPct val="100000"/>
              </a:lnSpc>
              <a:spcBef>
                <a:spcPts val="0"/>
              </a:spcBef>
              <a:spcAft>
                <a:spcPts val="2400"/>
              </a:spcAft>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a:solidFill>
                  <a:prstClr val="black"/>
                </a:solidFill>
                <a:latin typeface="Arial" charset="0"/>
                <a:ea typeface="SimSun" pitchFamily="2" charset="-122"/>
              </a:rPr>
              <a:t>Unless otherwise noted, population-related data (such as rates) are provided by </a:t>
            </a:r>
            <a:r>
              <a:rPr lang="en-US" altLang="en-US" err="1">
                <a:solidFill>
                  <a:prstClr val="black"/>
                </a:solidFill>
                <a:latin typeface="Arial" charset="0"/>
                <a:ea typeface="SimSun" pitchFamily="2" charset="-122"/>
              </a:rPr>
              <a:t>FLHealthCHARTS</a:t>
            </a:r>
            <a:r>
              <a:rPr lang="en-US" altLang="en-US">
                <a:solidFill>
                  <a:prstClr val="black"/>
                </a:solidFill>
                <a:latin typeface="Arial" charset="0"/>
                <a:ea typeface="SimSun" pitchFamily="2" charset="-122"/>
              </a:rPr>
              <a:t> as of 6/30/2023.</a:t>
            </a:r>
          </a:p>
          <a:p>
            <a:pPr marL="0" lvl="0" indent="0">
              <a:lnSpc>
                <a:spcPct val="10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br>
              <a:rPr lang="en-US" altLang="en-US">
                <a:solidFill>
                  <a:prstClr val="black"/>
                </a:solidFill>
                <a:latin typeface="Arial" charset="0"/>
                <a:ea typeface="SimSun" pitchFamily="2" charset="-122"/>
              </a:rPr>
            </a:br>
            <a:endParaRPr lang="en-US" altLang="en-US">
              <a:solidFill>
                <a:prstClr val="black"/>
              </a:solidFill>
              <a:latin typeface="Arial" charset="0"/>
              <a:ea typeface="SimSun" pitchFamily="2" charset="-122"/>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Technical Notes, continued</a:t>
            </a:r>
            <a:endParaRPr lang="en-US" sz="4000" b="1"/>
          </a:p>
        </p:txBody>
      </p:sp>
    </p:spTree>
    <p:extLst>
      <p:ext uri="{BB962C8B-B14F-4D97-AF65-F5344CB8AC3E}">
        <p14:creationId xmlns:p14="http://schemas.microsoft.com/office/powerpoint/2010/main" val="1989057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C0BC-F207-4031-84D6-B427CAB230DE}"/>
              </a:ext>
            </a:extLst>
          </p:cNvPr>
          <p:cNvSpPr>
            <a:spLocks noGrp="1"/>
          </p:cNvSpPr>
          <p:nvPr>
            <p:ph type="title"/>
          </p:nvPr>
        </p:nvSpPr>
        <p:spPr/>
        <p:txBody>
          <a:bodyPr>
            <a:noAutofit/>
          </a:bodyPr>
          <a:lstStyle/>
          <a:p>
            <a:pPr algn="ctr"/>
            <a:r>
              <a:rPr lang="en-US" altLang="en-US" sz="2800" b="1">
                <a:latin typeface="Arial" charset="0"/>
              </a:rPr>
              <a:t>PWH with a Co-occurring Diagnosis of an STI</a:t>
            </a:r>
            <a:br>
              <a:rPr lang="en-US" altLang="en-US" sz="2800" b="1">
                <a:latin typeface="Arial" charset="0"/>
              </a:rPr>
            </a:br>
            <a:r>
              <a:rPr lang="en-US" altLang="en-US" sz="2800" b="1">
                <a:latin typeface="Arial" charset="0"/>
              </a:rPr>
              <a:t>by Type and Year of STI Report, 2018–2022, Florida</a:t>
            </a:r>
          </a:p>
        </p:txBody>
      </p:sp>
      <p:sp>
        <p:nvSpPr>
          <p:cNvPr id="6" name="Text Placeholder 5">
            <a:extLst>
              <a:ext uri="{FF2B5EF4-FFF2-40B4-BE49-F238E27FC236}">
                <a16:creationId xmlns:a16="http://schemas.microsoft.com/office/drawing/2014/main" id="{2CF5B98C-BDCA-41C0-B446-4631B101022B}"/>
              </a:ext>
            </a:extLst>
          </p:cNvPr>
          <p:cNvSpPr>
            <a:spLocks noGrp="1"/>
          </p:cNvSpPr>
          <p:nvPr>
            <p:ph type="body" sz="quarter" idx="13"/>
          </p:nvPr>
        </p:nvSpPr>
        <p:spPr>
          <a:xfrm>
            <a:off x="2923032" y="6300899"/>
            <a:ext cx="6345936" cy="320040"/>
          </a:xfrm>
        </p:spPr>
        <p:txBody>
          <a:bodyPr/>
          <a:lstStyle/>
          <a:p>
            <a:r>
              <a:rPr lang="en-US" altLang="en-US" sz="1400" baseline="30000">
                <a:ea typeface="SimSun" pitchFamily="2" charset="-122"/>
              </a:rPr>
              <a:t>1</a:t>
            </a:r>
            <a:r>
              <a:rPr lang="en-US" altLang="en-US" sz="1400">
                <a:ea typeface="SimSun" pitchFamily="2" charset="-122"/>
                <a:cs typeface="Arial" panose="020B0604020202020204" pitchFamily="34" charset="0"/>
              </a:rPr>
              <a:t>Primary, secondary, and early non-primary, non-secondary syphilis.</a:t>
            </a:r>
            <a:endParaRPr kumimoji="0" lang="en-US" altLang="en-US" sz="1400" b="0" i="0" u="none" strike="noStrike" kern="1200" cap="none" spc="0" normalizeH="0" baseline="0" noProof="0">
              <a:ln>
                <a:noFill/>
              </a:ln>
              <a:effectLst/>
              <a:uLnTx/>
              <a:uFillTx/>
            </a:endParaRPr>
          </a:p>
        </p:txBody>
      </p:sp>
      <p:graphicFrame>
        <p:nvGraphicFramePr>
          <p:cNvPr id="4" name="Table 3">
            <a:extLst>
              <a:ext uri="{FF2B5EF4-FFF2-40B4-BE49-F238E27FC236}">
                <a16:creationId xmlns:a16="http://schemas.microsoft.com/office/drawing/2014/main" id="{33906E94-94AD-4E46-9B91-ABF6B9C2B228}"/>
              </a:ext>
            </a:extLst>
          </p:cNvPr>
          <p:cNvGraphicFramePr>
            <a:graphicFrameLocks noGrp="1"/>
          </p:cNvGraphicFramePr>
          <p:nvPr>
            <p:extLst>
              <p:ext uri="{D42A27DB-BD31-4B8C-83A1-F6EECF244321}">
                <p14:modId xmlns:p14="http://schemas.microsoft.com/office/powerpoint/2010/main" val="1368403058"/>
              </p:ext>
            </p:extLst>
          </p:nvPr>
        </p:nvGraphicFramePr>
        <p:xfrm>
          <a:off x="1103930" y="1404767"/>
          <a:ext cx="9984140" cy="4530450"/>
        </p:xfrm>
        <a:graphic>
          <a:graphicData uri="http://schemas.openxmlformats.org/drawingml/2006/table">
            <a:tbl>
              <a:tblPr firstRow="1" bandRow="1">
                <a:tableStyleId>{FABFCF23-3B69-468F-B69F-88F6DE6A72F2}</a:tableStyleId>
              </a:tblPr>
              <a:tblGrid>
                <a:gridCol w="2521524">
                  <a:extLst>
                    <a:ext uri="{9D8B030D-6E8A-4147-A177-3AD203B41FA5}">
                      <a16:colId xmlns:a16="http://schemas.microsoft.com/office/drawing/2014/main" val="2488509914"/>
                    </a:ext>
                  </a:extLst>
                </a:gridCol>
                <a:gridCol w="2268984">
                  <a:extLst>
                    <a:ext uri="{9D8B030D-6E8A-4147-A177-3AD203B41FA5}">
                      <a16:colId xmlns:a16="http://schemas.microsoft.com/office/drawing/2014/main" val="275271340"/>
                    </a:ext>
                  </a:extLst>
                </a:gridCol>
                <a:gridCol w="2287736">
                  <a:extLst>
                    <a:ext uri="{9D8B030D-6E8A-4147-A177-3AD203B41FA5}">
                      <a16:colId xmlns:a16="http://schemas.microsoft.com/office/drawing/2014/main" val="140111785"/>
                    </a:ext>
                  </a:extLst>
                </a:gridCol>
                <a:gridCol w="2905896">
                  <a:extLst>
                    <a:ext uri="{9D8B030D-6E8A-4147-A177-3AD203B41FA5}">
                      <a16:colId xmlns:a16="http://schemas.microsoft.com/office/drawing/2014/main" val="3606377641"/>
                    </a:ext>
                  </a:extLst>
                </a:gridCol>
              </a:tblGrid>
              <a:tr h="860337">
                <a:tc>
                  <a:txBody>
                    <a:bodyPr/>
                    <a:lstStyle/>
                    <a:p>
                      <a:pPr algn="ctr"/>
                      <a:r>
                        <a:rPr lang="en-US" sz="2400" dirty="0">
                          <a:latin typeface="Arial"/>
                          <a:cs typeface="Arial"/>
                        </a:rPr>
                        <a:t>Year of STI Report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A3B2"/>
                    </a:solidFill>
                  </a:tcPr>
                </a:tc>
                <a:tc>
                  <a:txBody>
                    <a:bodyPr/>
                    <a:lstStyle/>
                    <a:p>
                      <a:pPr algn="ctr"/>
                      <a:r>
                        <a:rPr lang="en-US" sz="2400">
                          <a:latin typeface="Arial"/>
                          <a:cs typeface="Arial"/>
                        </a:rPr>
                        <a:t>HIV/</a:t>
                      </a:r>
                      <a:br>
                        <a:rPr lang="en-US" sz="2400">
                          <a:latin typeface="Arial"/>
                          <a:cs typeface="Arial"/>
                        </a:rPr>
                      </a:br>
                      <a:r>
                        <a:rPr lang="en-US" sz="2400">
                          <a:latin typeface="Arial"/>
                          <a:cs typeface="Arial"/>
                        </a:rPr>
                        <a:t>Early Syphilis</a:t>
                      </a:r>
                      <a:r>
                        <a:rPr lang="en-US" altLang="en-US" sz="2400" baseline="30000">
                          <a:latin typeface="Arial"/>
                        </a:rPr>
                        <a:t>1</a:t>
                      </a:r>
                      <a:endParaRPr lang="en-US" sz="2400">
                        <a:latin typeface="Arial"/>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A3B2"/>
                    </a:solidFill>
                  </a:tcPr>
                </a:tc>
                <a:tc>
                  <a:txBody>
                    <a:bodyPr/>
                    <a:lstStyle/>
                    <a:p>
                      <a:pPr algn="ctr"/>
                      <a:r>
                        <a:rPr lang="en-US" sz="2400">
                          <a:latin typeface="Arial"/>
                          <a:cs typeface="Arial"/>
                        </a:rPr>
                        <a:t>HIV/</a:t>
                      </a:r>
                    </a:p>
                    <a:p>
                      <a:pPr algn="ctr"/>
                      <a:r>
                        <a:rPr lang="en-US" sz="2400">
                          <a:latin typeface="Arial"/>
                          <a:cs typeface="Arial"/>
                        </a:rPr>
                        <a:t>Chlamydia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A3B2"/>
                    </a:solidFill>
                  </a:tcPr>
                </a:tc>
                <a:tc>
                  <a:txBody>
                    <a:bodyPr/>
                    <a:lstStyle/>
                    <a:p>
                      <a:pPr algn="ctr"/>
                      <a:r>
                        <a:rPr lang="en-US" sz="2400">
                          <a:latin typeface="Arial"/>
                          <a:cs typeface="Arial"/>
                        </a:rPr>
                        <a:t>HIV/</a:t>
                      </a:r>
                    </a:p>
                    <a:p>
                      <a:pPr algn="ctr"/>
                      <a:r>
                        <a:rPr lang="en-US" sz="2400">
                          <a:latin typeface="Arial"/>
                          <a:cs typeface="Arial"/>
                        </a:rPr>
                        <a:t>Gonorrhea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A3B2"/>
                    </a:solidFill>
                  </a:tcPr>
                </a:tc>
                <a:extLst>
                  <a:ext uri="{0D108BD9-81ED-4DB2-BD59-A6C34878D82A}">
                    <a16:rowId xmlns:a16="http://schemas.microsoft.com/office/drawing/2014/main" val="3449576189"/>
                  </a:ext>
                </a:extLst>
              </a:tr>
              <a:tr h="503754">
                <a:tc>
                  <a:txBody>
                    <a:bodyPr/>
                    <a:lstStyle/>
                    <a:p>
                      <a:pPr algn="ctr"/>
                      <a:r>
                        <a:rPr lang="en-US" sz="2400" b="1">
                          <a:solidFill>
                            <a:srgbClr val="000000"/>
                          </a:solidFill>
                          <a:latin typeface="Arial"/>
                          <a:cs typeface="Arial"/>
                        </a:rPr>
                        <a:t>2018</a:t>
                      </a:r>
                      <a:endParaRPr lang="en-US" sz="24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3,165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2,679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2,885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4862683"/>
                  </a:ext>
                </a:extLst>
              </a:tr>
              <a:tr h="503754">
                <a:tc>
                  <a:txBody>
                    <a:bodyPr/>
                    <a:lstStyle/>
                    <a:p>
                      <a:pPr algn="ctr"/>
                      <a:r>
                        <a:rPr lang="en-US" sz="2400" b="1">
                          <a:solidFill>
                            <a:srgbClr val="000000"/>
                          </a:solidFill>
                          <a:latin typeface="Arial"/>
                          <a:cs typeface="Arial"/>
                        </a:rPr>
                        <a:t>2019</a:t>
                      </a:r>
                      <a:endParaRPr lang="en-US" sz="24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3,339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3,322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3,915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7830220"/>
                  </a:ext>
                </a:extLst>
              </a:tr>
              <a:tr h="503754">
                <a:tc>
                  <a:txBody>
                    <a:bodyPr/>
                    <a:lstStyle/>
                    <a:p>
                      <a:pPr algn="ctr"/>
                      <a:r>
                        <a:rPr lang="en-US" sz="2400" b="1">
                          <a:solidFill>
                            <a:srgbClr val="000000"/>
                          </a:solidFill>
                          <a:latin typeface="Arial"/>
                          <a:cs typeface="Arial"/>
                        </a:rPr>
                        <a:t>2020</a:t>
                      </a:r>
                      <a:endParaRPr lang="en-US" sz="24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3,476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2,974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3,343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7134694"/>
                  </a:ext>
                </a:extLst>
              </a:tr>
              <a:tr h="503754">
                <a:tc>
                  <a:txBody>
                    <a:bodyPr/>
                    <a:lstStyle/>
                    <a:p>
                      <a:pPr algn="ctr"/>
                      <a:r>
                        <a:rPr lang="en-US" sz="2400" b="1" dirty="0">
                          <a:latin typeface="Arial"/>
                          <a:cs typeface="Arial"/>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4,376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3,896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4,133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006921"/>
                  </a:ext>
                </a:extLst>
              </a:tr>
              <a:tr h="503754">
                <a:tc>
                  <a:txBody>
                    <a:bodyPr/>
                    <a:lstStyle/>
                    <a:p>
                      <a:pPr algn="ctr"/>
                      <a:r>
                        <a:rPr lang="en-US" sz="2400" b="1">
                          <a:latin typeface="Arial"/>
                          <a:cs typeface="Arial"/>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4,237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4,339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4,565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84889"/>
                  </a:ext>
                </a:extLst>
              </a:tr>
              <a:tr h="503754">
                <a:tc>
                  <a:txBody>
                    <a:bodyPr/>
                    <a:lstStyle/>
                    <a:p>
                      <a:pPr algn="ctr"/>
                      <a:r>
                        <a:rPr lang="en-US" sz="2400" b="1">
                          <a:latin typeface="Arial"/>
                          <a:cs typeface="Arial"/>
                        </a:rPr>
                        <a:t>Percentage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Arial"/>
                          <a:cs typeface="Aria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3517611"/>
                  </a:ext>
                </a:extLst>
              </a:tr>
            </a:tbl>
          </a:graphicData>
        </a:graphic>
      </p:graphicFrame>
    </p:spTree>
    <p:extLst>
      <p:ext uri="{BB962C8B-B14F-4D97-AF65-F5344CB8AC3E}">
        <p14:creationId xmlns:p14="http://schemas.microsoft.com/office/powerpoint/2010/main" val="861006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charset="0"/>
              </a:rPr>
              <a:t>Adult Co-occurring Diagnoses of HIV and Hepatitis B</a:t>
            </a:r>
            <a:r>
              <a:rPr lang="en-US" altLang="en-US" sz="2800" b="1" baseline="30000">
                <a:latin typeface="Arial" charset="0"/>
              </a:rPr>
              <a:t>1</a:t>
            </a:r>
            <a:r>
              <a:rPr lang="en-US" altLang="en-US" sz="2800" b="1">
                <a:latin typeface="Arial" charset="0"/>
              </a:rPr>
              <a:t> </a:t>
            </a:r>
            <a:br>
              <a:rPr lang="en-US" altLang="en-US" sz="2800" b="1">
                <a:latin typeface="Arial" charset="0"/>
              </a:rPr>
            </a:br>
            <a:r>
              <a:rPr lang="en-US" altLang="en-US" sz="2800" b="1">
                <a:latin typeface="Arial" charset="0"/>
              </a:rPr>
              <a:t>by Sex and Mode of Exposure, 2022, Florida</a:t>
            </a:r>
          </a:p>
        </p:txBody>
      </p:sp>
      <p:sp>
        <p:nvSpPr>
          <p:cNvPr id="8" name="Text Placeholder 7">
            <a:extLst>
              <a:ext uri="{FF2B5EF4-FFF2-40B4-BE49-F238E27FC236}">
                <a16:creationId xmlns:a16="http://schemas.microsoft.com/office/drawing/2014/main" id="{618A6956-2F30-476E-BE9F-D19F0CEF6AA5}"/>
              </a:ext>
            </a:extLst>
          </p:cNvPr>
          <p:cNvSpPr>
            <a:spLocks noGrp="1"/>
          </p:cNvSpPr>
          <p:nvPr>
            <p:ph type="body" sz="quarter" idx="13"/>
          </p:nvPr>
        </p:nvSpPr>
        <p:spPr>
          <a:xfrm>
            <a:off x="2923032" y="6179669"/>
            <a:ext cx="6345936" cy="320040"/>
          </a:xfrm>
        </p:spPr>
        <p:txBody>
          <a:bodyPr>
            <a:normAutofit/>
          </a:bodyPr>
          <a:lstStyle/>
          <a:p>
            <a:r>
              <a:rPr lang="en-US" altLang="en-US" sz="1400" baseline="30000" dirty="0"/>
              <a:t>1</a:t>
            </a:r>
            <a:r>
              <a:rPr lang="en-US" altLang="en-US" sz="1400" dirty="0">
                <a:ea typeface="SimSun" pitchFamily="2" charset="-122"/>
              </a:rPr>
              <a:t>Hepatitis B data include both acute and chronic cases reported in Merlin.</a:t>
            </a:r>
            <a:endParaRPr lang="en-US" altLang="en-US" sz="1400" dirty="0"/>
          </a:p>
        </p:txBody>
      </p:sp>
      <p:sp>
        <p:nvSpPr>
          <p:cNvPr id="3" name="TextBox 2">
            <a:extLst>
              <a:ext uri="{FF2B5EF4-FFF2-40B4-BE49-F238E27FC236}">
                <a16:creationId xmlns:a16="http://schemas.microsoft.com/office/drawing/2014/main" id="{9A07B0BB-4FFA-40DF-941A-128EE551F3D7}"/>
              </a:ext>
            </a:extLst>
          </p:cNvPr>
          <p:cNvSpPr txBox="1"/>
          <p:nvPr/>
        </p:nvSpPr>
        <p:spPr>
          <a:xfrm>
            <a:off x="5638800" y="2971800"/>
            <a:ext cx="914400" cy="914400"/>
          </a:xfrm>
          <a:prstGeom prst="rect">
            <a:avLst/>
          </a:prstGeom>
          <a:noFill/>
        </p:spPr>
        <p:txBody>
          <a:bodyPr wrap="square" rtlCol="0">
            <a:spAutoFit/>
          </a:bodyPr>
          <a:lstStyle/>
          <a:p>
            <a:endParaRPr lang="en-US"/>
          </a:p>
        </p:txBody>
      </p:sp>
      <p:sp>
        <p:nvSpPr>
          <p:cNvPr id="11" name="TextBox 10">
            <a:extLst>
              <a:ext uri="{FF2B5EF4-FFF2-40B4-BE49-F238E27FC236}">
                <a16:creationId xmlns:a16="http://schemas.microsoft.com/office/drawing/2014/main" id="{1739AA03-79FE-492E-80C1-6DEAFE42617B}"/>
              </a:ext>
            </a:extLst>
          </p:cNvPr>
          <p:cNvSpPr txBox="1"/>
          <p:nvPr/>
        </p:nvSpPr>
        <p:spPr>
          <a:xfrm>
            <a:off x="4975784" y="2583279"/>
            <a:ext cx="2168028" cy="2605842"/>
          </a:xfrm>
          <a:prstGeom prst="rect">
            <a:avLst/>
          </a:prstGeom>
          <a:noFill/>
        </p:spPr>
        <p:txBody>
          <a:bodyPr wrap="square" rtlCol="0">
            <a:spAutoFit/>
          </a:bodyPr>
          <a:lstStyle/>
          <a:p>
            <a:pPr algn="ctr">
              <a:spcAft>
                <a:spcPts val="1000"/>
              </a:spcAft>
            </a:pPr>
            <a:r>
              <a:rPr lang="en-US" sz="2600" dirty="0">
                <a:latin typeface="Arial" panose="020B0604020202020204" pitchFamily="34" charset="0"/>
                <a:cs typeface="Arial" panose="020B0604020202020204" pitchFamily="34" charset="0"/>
              </a:rPr>
              <a:t>MMSC*</a:t>
            </a:r>
          </a:p>
          <a:p>
            <a:pPr algn="ctr">
              <a:spcAft>
                <a:spcPts val="1000"/>
              </a:spcAft>
            </a:pPr>
            <a:r>
              <a:rPr lang="en-US" sz="2600" dirty="0">
                <a:latin typeface="Arial" panose="020B0604020202020204" pitchFamily="34" charset="0"/>
                <a:cs typeface="Arial" panose="020B0604020202020204" pitchFamily="34" charset="0"/>
              </a:rPr>
              <a:t>IDU</a:t>
            </a:r>
          </a:p>
          <a:p>
            <a:pPr algn="ctr">
              <a:spcAft>
                <a:spcPts val="1000"/>
              </a:spcAft>
            </a:pPr>
            <a:r>
              <a:rPr lang="en-US" sz="2600" dirty="0">
                <a:latin typeface="Arial" panose="020B0604020202020204" pitchFamily="34" charset="0"/>
                <a:cs typeface="Arial" panose="020B0604020202020204" pitchFamily="34" charset="0"/>
              </a:rPr>
              <a:t>MMSC/IDU*</a:t>
            </a:r>
          </a:p>
          <a:p>
            <a:pPr algn="ctr">
              <a:spcAft>
                <a:spcPts val="1000"/>
              </a:spcAft>
            </a:pPr>
            <a:r>
              <a:rPr lang="en-US" sz="2600" dirty="0">
                <a:latin typeface="Arial" panose="020B0604020202020204" pitchFamily="34" charset="0"/>
                <a:cs typeface="Arial" panose="020B0604020202020204" pitchFamily="34" charset="0"/>
              </a:rPr>
              <a:t>Heterosexual</a:t>
            </a:r>
            <a:endParaRPr lang="en-US" sz="2000" dirty="0">
              <a:latin typeface="Arial" panose="020B0604020202020204" pitchFamily="34" charset="0"/>
              <a:cs typeface="Arial" panose="020B0604020202020204" pitchFamily="34" charset="0"/>
            </a:endParaRPr>
          </a:p>
          <a:p>
            <a:pPr algn="ctr">
              <a:spcAft>
                <a:spcPts val="1000"/>
              </a:spcAft>
            </a:pPr>
            <a:r>
              <a:rPr lang="en-US" sz="2600" dirty="0">
                <a:latin typeface="Arial" panose="020B0604020202020204" pitchFamily="34" charset="0"/>
                <a:cs typeface="Arial" panose="020B0604020202020204" pitchFamily="34" charset="0"/>
              </a:rPr>
              <a:t>Other Risk</a:t>
            </a:r>
            <a:endParaRPr lang="en-US" sz="2600" baseline="30000"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1C7715F6-95A7-41DF-B435-A8BF57AD6430}"/>
              </a:ext>
            </a:extLst>
          </p:cNvPr>
          <p:cNvGraphicFramePr>
            <a:graphicFrameLocks/>
          </p:cNvGraphicFramePr>
          <p:nvPr>
            <p:extLst>
              <p:ext uri="{D42A27DB-BD31-4B8C-83A1-F6EECF244321}">
                <p14:modId xmlns:p14="http://schemas.microsoft.com/office/powerpoint/2010/main" val="820652002"/>
              </p:ext>
            </p:extLst>
          </p:nvPr>
        </p:nvGraphicFramePr>
        <p:xfrm>
          <a:off x="120073" y="1775522"/>
          <a:ext cx="5111496" cy="4288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D3A061F6-A260-4E0F-86E6-B74F014F67A2}"/>
              </a:ext>
            </a:extLst>
          </p:cNvPr>
          <p:cNvGraphicFramePr>
            <a:graphicFrameLocks/>
          </p:cNvGraphicFramePr>
          <p:nvPr>
            <p:extLst>
              <p:ext uri="{D42A27DB-BD31-4B8C-83A1-F6EECF244321}">
                <p14:modId xmlns:p14="http://schemas.microsoft.com/office/powerpoint/2010/main" val="272925084"/>
              </p:ext>
            </p:extLst>
          </p:nvPr>
        </p:nvGraphicFramePr>
        <p:xfrm>
          <a:off x="6622472" y="1794424"/>
          <a:ext cx="5111496" cy="428853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7">
            <a:extLst>
              <a:ext uri="{FF2B5EF4-FFF2-40B4-BE49-F238E27FC236}">
                <a16:creationId xmlns:a16="http://schemas.microsoft.com/office/drawing/2014/main" id="{63EC121C-07B5-4B2E-A728-674C31C9BC92}"/>
              </a:ext>
            </a:extLst>
          </p:cNvPr>
          <p:cNvSpPr txBox="1">
            <a:spLocks/>
          </p:cNvSpPr>
          <p:nvPr/>
        </p:nvSpPr>
        <p:spPr>
          <a:xfrm>
            <a:off x="2886830" y="6393253"/>
            <a:ext cx="6345936" cy="3200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dirty="0">
                <a:solidFill>
                  <a:schemeClr val="bg1"/>
                </a:solidFill>
                <a:ea typeface="SimSun" pitchFamily="2" charset="-122"/>
              </a:rPr>
              <a:t>Rounding may cause percentages to total more or less than 100.</a:t>
            </a:r>
            <a:endParaRPr lang="en-US" altLang="en-US" sz="1400" dirty="0">
              <a:solidFill>
                <a:schemeClr val="bg1"/>
              </a:solidFill>
            </a:endParaRPr>
          </a:p>
        </p:txBody>
      </p:sp>
      <p:sp>
        <p:nvSpPr>
          <p:cNvPr id="4" name="Text Placeholder 7">
            <a:extLst>
              <a:ext uri="{FF2B5EF4-FFF2-40B4-BE49-F238E27FC236}">
                <a16:creationId xmlns:a16="http://schemas.microsoft.com/office/drawing/2014/main" id="{10A38364-EC85-987F-8274-7E3096A25CEC}"/>
              </a:ext>
            </a:extLst>
          </p:cNvPr>
          <p:cNvSpPr txBox="1">
            <a:spLocks/>
          </p:cNvSpPr>
          <p:nvPr/>
        </p:nvSpPr>
        <p:spPr>
          <a:xfrm>
            <a:off x="2951465" y="5486624"/>
            <a:ext cx="6345936" cy="320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baseline="30000" dirty="0">
                <a:solidFill>
                  <a:schemeClr val="tx1"/>
                </a:solidFill>
                <a:ea typeface="SimSun" pitchFamily="2" charset="-122"/>
              </a:rPr>
              <a:t>*Excludes females.</a:t>
            </a:r>
            <a:endParaRPr lang="en-US" altLang="en-US" sz="2000" dirty="0">
              <a:solidFill>
                <a:schemeClr val="tx1"/>
              </a:solidFill>
            </a:endParaRPr>
          </a:p>
        </p:txBody>
      </p:sp>
    </p:spTree>
    <p:extLst>
      <p:ext uri="{BB962C8B-B14F-4D97-AF65-F5344CB8AC3E}">
        <p14:creationId xmlns:p14="http://schemas.microsoft.com/office/powerpoint/2010/main" val="1529151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charset="0"/>
              </a:rPr>
              <a:t>Adult Co-occurring Diagnoses of HIV and Hepatitis C</a:t>
            </a:r>
            <a:r>
              <a:rPr lang="en-US" altLang="en-US" sz="2800" b="1" baseline="30000">
                <a:latin typeface="Arial" charset="0"/>
              </a:rPr>
              <a:t>1</a:t>
            </a:r>
            <a:r>
              <a:rPr lang="en-US" altLang="en-US" sz="2800" b="1">
                <a:latin typeface="Arial" charset="0"/>
              </a:rPr>
              <a:t> </a:t>
            </a:r>
            <a:br>
              <a:rPr lang="en-US" altLang="en-US" sz="2800" b="1">
                <a:latin typeface="Arial" charset="0"/>
              </a:rPr>
            </a:br>
            <a:r>
              <a:rPr lang="en-US" altLang="en-US" sz="2800" b="1">
                <a:latin typeface="Arial" charset="0"/>
              </a:rPr>
              <a:t>by Sex and Mode of Exposure, 2022, Florida</a:t>
            </a:r>
          </a:p>
        </p:txBody>
      </p:sp>
      <p:sp>
        <p:nvSpPr>
          <p:cNvPr id="3" name="TextBox 2">
            <a:extLst>
              <a:ext uri="{FF2B5EF4-FFF2-40B4-BE49-F238E27FC236}">
                <a16:creationId xmlns:a16="http://schemas.microsoft.com/office/drawing/2014/main" id="{9A07B0BB-4FFA-40DF-941A-128EE551F3D7}"/>
              </a:ext>
            </a:extLst>
          </p:cNvPr>
          <p:cNvSpPr txBox="1"/>
          <p:nvPr/>
        </p:nvSpPr>
        <p:spPr>
          <a:xfrm>
            <a:off x="5638800" y="2971800"/>
            <a:ext cx="914400" cy="914400"/>
          </a:xfrm>
          <a:prstGeom prst="rect">
            <a:avLst/>
          </a:prstGeom>
          <a:noFill/>
        </p:spPr>
        <p:txBody>
          <a:bodyPr wrap="square" rtlCol="0">
            <a:spAutoFit/>
          </a:bodyPr>
          <a:lstStyle/>
          <a:p>
            <a:endParaRPr lang="en-US"/>
          </a:p>
        </p:txBody>
      </p:sp>
      <p:sp>
        <p:nvSpPr>
          <p:cNvPr id="11" name="TextBox 10">
            <a:extLst>
              <a:ext uri="{FF2B5EF4-FFF2-40B4-BE49-F238E27FC236}">
                <a16:creationId xmlns:a16="http://schemas.microsoft.com/office/drawing/2014/main" id="{25D32163-3DA2-44AB-A117-B122EF38BC8A}"/>
              </a:ext>
            </a:extLst>
          </p:cNvPr>
          <p:cNvSpPr txBox="1"/>
          <p:nvPr/>
        </p:nvSpPr>
        <p:spPr>
          <a:xfrm>
            <a:off x="4975784" y="2570296"/>
            <a:ext cx="2168028" cy="2605842"/>
          </a:xfrm>
          <a:prstGeom prst="rect">
            <a:avLst/>
          </a:prstGeom>
          <a:noFill/>
        </p:spPr>
        <p:txBody>
          <a:bodyPr wrap="square" rtlCol="0">
            <a:spAutoFit/>
          </a:bodyPr>
          <a:lstStyle/>
          <a:p>
            <a:pPr algn="ctr">
              <a:spcAft>
                <a:spcPts val="1000"/>
              </a:spcAft>
            </a:pPr>
            <a:r>
              <a:rPr lang="en-US" sz="2600" dirty="0">
                <a:latin typeface="Arial" panose="020B0604020202020204" pitchFamily="34" charset="0"/>
                <a:cs typeface="Arial" panose="020B0604020202020204" pitchFamily="34" charset="0"/>
              </a:rPr>
              <a:t>MMSC*</a:t>
            </a:r>
          </a:p>
          <a:p>
            <a:pPr algn="ctr">
              <a:spcAft>
                <a:spcPts val="1000"/>
              </a:spcAft>
            </a:pPr>
            <a:r>
              <a:rPr lang="en-US" sz="2600" dirty="0">
                <a:latin typeface="Arial" panose="020B0604020202020204" pitchFamily="34" charset="0"/>
                <a:cs typeface="Arial" panose="020B0604020202020204" pitchFamily="34" charset="0"/>
              </a:rPr>
              <a:t>IDU</a:t>
            </a:r>
          </a:p>
          <a:p>
            <a:pPr algn="ctr">
              <a:spcAft>
                <a:spcPts val="1000"/>
              </a:spcAft>
            </a:pPr>
            <a:r>
              <a:rPr lang="en-US" sz="2600" dirty="0">
                <a:latin typeface="Arial" panose="020B0604020202020204" pitchFamily="34" charset="0"/>
                <a:cs typeface="Arial" panose="020B0604020202020204" pitchFamily="34" charset="0"/>
              </a:rPr>
              <a:t>MMSC/IDU*</a:t>
            </a:r>
          </a:p>
          <a:p>
            <a:pPr algn="ctr">
              <a:spcAft>
                <a:spcPts val="1000"/>
              </a:spcAft>
            </a:pPr>
            <a:r>
              <a:rPr lang="en-US" sz="2600" dirty="0">
                <a:latin typeface="Arial" panose="020B0604020202020204" pitchFamily="34" charset="0"/>
                <a:cs typeface="Arial" panose="020B0604020202020204" pitchFamily="34" charset="0"/>
              </a:rPr>
              <a:t>Heterosexual</a:t>
            </a:r>
          </a:p>
          <a:p>
            <a:pPr algn="ctr">
              <a:spcAft>
                <a:spcPts val="1000"/>
              </a:spcAft>
            </a:pPr>
            <a:r>
              <a:rPr lang="en-US" sz="2600" dirty="0">
                <a:latin typeface="Arial" panose="020B0604020202020204" pitchFamily="34" charset="0"/>
                <a:cs typeface="Arial" panose="020B0604020202020204" pitchFamily="34" charset="0"/>
              </a:rPr>
              <a:t>Other Risk</a:t>
            </a:r>
            <a:endParaRPr lang="en-US" sz="2600" baseline="30000"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B42F69CB-1E0A-4FF0-9C4C-ED95743EEB9C}"/>
              </a:ext>
            </a:extLst>
          </p:cNvPr>
          <p:cNvGraphicFramePr>
            <a:graphicFrameLocks/>
          </p:cNvGraphicFramePr>
          <p:nvPr>
            <p:extLst>
              <p:ext uri="{D42A27DB-BD31-4B8C-83A1-F6EECF244321}">
                <p14:modId xmlns:p14="http://schemas.microsoft.com/office/powerpoint/2010/main" val="2545316647"/>
              </p:ext>
            </p:extLst>
          </p:nvPr>
        </p:nvGraphicFramePr>
        <p:xfrm>
          <a:off x="120073" y="1775051"/>
          <a:ext cx="5111496" cy="4288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1C0BF75-BC84-45BE-ADE7-09B5A23C41CA}"/>
              </a:ext>
            </a:extLst>
          </p:cNvPr>
          <p:cNvGraphicFramePr>
            <a:graphicFrameLocks/>
          </p:cNvGraphicFramePr>
          <p:nvPr>
            <p:extLst>
              <p:ext uri="{D42A27DB-BD31-4B8C-83A1-F6EECF244321}">
                <p14:modId xmlns:p14="http://schemas.microsoft.com/office/powerpoint/2010/main" val="2076861294"/>
              </p:ext>
            </p:extLst>
          </p:nvPr>
        </p:nvGraphicFramePr>
        <p:xfrm>
          <a:off x="6622472" y="1762012"/>
          <a:ext cx="5111496" cy="428853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Placeholder 7">
            <a:extLst>
              <a:ext uri="{FF2B5EF4-FFF2-40B4-BE49-F238E27FC236}">
                <a16:creationId xmlns:a16="http://schemas.microsoft.com/office/drawing/2014/main" id="{367DFBE0-339E-44B5-9DB3-9D31C666A9B7}"/>
              </a:ext>
            </a:extLst>
          </p:cNvPr>
          <p:cNvSpPr txBox="1">
            <a:spLocks/>
          </p:cNvSpPr>
          <p:nvPr/>
        </p:nvSpPr>
        <p:spPr>
          <a:xfrm>
            <a:off x="2923032" y="6179669"/>
            <a:ext cx="6345936" cy="3200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baseline="30000"/>
              <a:t>1</a:t>
            </a:r>
            <a:r>
              <a:rPr lang="en-US" altLang="en-US" sz="1400">
                <a:ea typeface="SimSun" pitchFamily="2" charset="-122"/>
              </a:rPr>
              <a:t>Hepatitis C data include both acute and chronic cases reported in Merlin.</a:t>
            </a:r>
            <a:endParaRPr lang="en-US" altLang="en-US" sz="1400"/>
          </a:p>
        </p:txBody>
      </p:sp>
      <p:sp>
        <p:nvSpPr>
          <p:cNvPr id="13" name="Text Placeholder 7">
            <a:extLst>
              <a:ext uri="{FF2B5EF4-FFF2-40B4-BE49-F238E27FC236}">
                <a16:creationId xmlns:a16="http://schemas.microsoft.com/office/drawing/2014/main" id="{9FB818B2-77EF-4870-98D0-7724A527C946}"/>
              </a:ext>
            </a:extLst>
          </p:cNvPr>
          <p:cNvSpPr txBox="1">
            <a:spLocks/>
          </p:cNvSpPr>
          <p:nvPr/>
        </p:nvSpPr>
        <p:spPr>
          <a:xfrm>
            <a:off x="2886830" y="6393253"/>
            <a:ext cx="6345936" cy="3200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a:solidFill>
                  <a:schemeClr val="bg1"/>
                </a:solidFill>
                <a:ea typeface="SimSun" pitchFamily="2" charset="-122"/>
              </a:rPr>
              <a:t>Rounding may cause percentages to total more or less than 100.</a:t>
            </a:r>
            <a:endParaRPr lang="en-US" altLang="en-US" sz="1400">
              <a:solidFill>
                <a:schemeClr val="bg1"/>
              </a:solidFill>
            </a:endParaRPr>
          </a:p>
        </p:txBody>
      </p:sp>
      <p:sp>
        <p:nvSpPr>
          <p:cNvPr id="4" name="Text Placeholder 7">
            <a:extLst>
              <a:ext uri="{FF2B5EF4-FFF2-40B4-BE49-F238E27FC236}">
                <a16:creationId xmlns:a16="http://schemas.microsoft.com/office/drawing/2014/main" id="{C3CE8A6F-C243-1F32-C898-746B7D640315}"/>
              </a:ext>
            </a:extLst>
          </p:cNvPr>
          <p:cNvSpPr txBox="1">
            <a:spLocks/>
          </p:cNvSpPr>
          <p:nvPr/>
        </p:nvSpPr>
        <p:spPr>
          <a:xfrm>
            <a:off x="2951465" y="5473170"/>
            <a:ext cx="6345936" cy="320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baseline="30000" dirty="0">
                <a:solidFill>
                  <a:schemeClr val="tx1"/>
                </a:solidFill>
                <a:ea typeface="SimSun" pitchFamily="2" charset="-122"/>
              </a:rPr>
              <a:t>*Excludes females.</a:t>
            </a:r>
            <a:endParaRPr lang="en-US" altLang="en-US" sz="2000" dirty="0">
              <a:solidFill>
                <a:schemeClr val="tx1"/>
              </a:solidFill>
            </a:endParaRPr>
          </a:p>
        </p:txBody>
      </p:sp>
    </p:spTree>
    <p:extLst>
      <p:ext uri="{BB962C8B-B14F-4D97-AF65-F5344CB8AC3E}">
        <p14:creationId xmlns:p14="http://schemas.microsoft.com/office/powerpoint/2010/main" val="625326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lvl="0" algn="ctr">
              <a:lnSpc>
                <a:spcPct val="100000"/>
              </a:lnSpc>
              <a:defRPr/>
            </a:pPr>
            <a:r>
              <a:rPr lang="en-US" altLang="en-US" sz="2800" b="1">
                <a:latin typeface="Arial" charset="0"/>
              </a:rPr>
              <a:t>HIV Diagnoses with TB</a:t>
            </a:r>
            <a:br>
              <a:rPr lang="en-US" altLang="en-US" sz="2800" b="1">
                <a:latin typeface="Arial" charset="0"/>
              </a:rPr>
            </a:br>
            <a:r>
              <a:rPr lang="en-US" altLang="en-US" sz="2800" b="1">
                <a:latin typeface="Arial" charset="0"/>
              </a:rPr>
              <a:t>by Year of TB Report, 2018–2022, Florida</a:t>
            </a:r>
          </a:p>
        </p:txBody>
      </p:sp>
      <p:graphicFrame>
        <p:nvGraphicFramePr>
          <p:cNvPr id="4" name="Table 1">
            <a:extLst>
              <a:ext uri="{FF2B5EF4-FFF2-40B4-BE49-F238E27FC236}">
                <a16:creationId xmlns:a16="http://schemas.microsoft.com/office/drawing/2014/main" id="{516F55E6-64CA-4D54-8FDB-CE317C12432D}"/>
              </a:ext>
            </a:extLst>
          </p:cNvPr>
          <p:cNvGraphicFramePr>
            <a:graphicFrameLocks/>
          </p:cNvGraphicFramePr>
          <p:nvPr>
            <p:extLst>
              <p:ext uri="{D42A27DB-BD31-4B8C-83A1-F6EECF244321}">
                <p14:modId xmlns:p14="http://schemas.microsoft.com/office/powerpoint/2010/main" val="1952909463"/>
              </p:ext>
            </p:extLst>
          </p:nvPr>
        </p:nvGraphicFramePr>
        <p:xfrm>
          <a:off x="341970" y="1774505"/>
          <a:ext cx="11015841" cy="3308989"/>
        </p:xfrm>
        <a:graphic>
          <a:graphicData uri="http://schemas.openxmlformats.org/drawingml/2006/table">
            <a:tbl>
              <a:tblPr/>
              <a:tblGrid>
                <a:gridCol w="5545483">
                  <a:extLst>
                    <a:ext uri="{9D8B030D-6E8A-4147-A177-3AD203B41FA5}">
                      <a16:colId xmlns:a16="http://schemas.microsoft.com/office/drawing/2014/main" val="20000"/>
                    </a:ext>
                  </a:extLst>
                </a:gridCol>
                <a:gridCol w="5470358">
                  <a:extLst>
                    <a:ext uri="{9D8B030D-6E8A-4147-A177-3AD203B41FA5}">
                      <a16:colId xmlns:a16="http://schemas.microsoft.com/office/drawing/2014/main" val="20001"/>
                    </a:ext>
                  </a:extLst>
                </a:gridCol>
              </a:tblGrid>
              <a:tr h="628439">
                <a:tc>
                  <a:txBody>
                    <a:bodyPr/>
                    <a:lstStyle/>
                    <a:p>
                      <a:pPr algn="ctr"/>
                      <a:r>
                        <a:rPr lang="en-US" sz="2400" b="1" dirty="0">
                          <a:solidFill>
                            <a:srgbClr val="FFFFFF"/>
                          </a:solidFill>
                          <a:latin typeface="Arial" panose="020B0604020202020204" pitchFamily="34" charset="0"/>
                          <a:cs typeface="Arial" panose="020B0604020202020204" pitchFamily="34" charset="0"/>
                        </a:rPr>
                        <a:t>Year of TB Report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8E1E"/>
                    </a:solidFill>
                  </a:tcPr>
                </a:tc>
                <a:tc>
                  <a:txBody>
                    <a:bodyPr/>
                    <a:lstStyle/>
                    <a:p>
                      <a:pPr algn="ctr"/>
                      <a:r>
                        <a:rPr lang="en-US" sz="2400" b="1">
                          <a:solidFill>
                            <a:srgbClr val="FFFFFF"/>
                          </a:solidFill>
                          <a:latin typeface="Arial" panose="020B0604020202020204" pitchFamily="34" charset="0"/>
                          <a:cs typeface="Arial" panose="020B0604020202020204" pitchFamily="34" charset="0"/>
                        </a:rPr>
                        <a:t>HIV/TB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8E1E"/>
                    </a:solidFill>
                  </a:tcPr>
                </a:tc>
                <a:extLst>
                  <a:ext uri="{0D108BD9-81ED-4DB2-BD59-A6C34878D82A}">
                    <a16:rowId xmlns:a16="http://schemas.microsoft.com/office/drawing/2014/main" val="10000"/>
                  </a:ext>
                </a:extLst>
              </a:tr>
              <a:tr h="536110">
                <a:tc>
                  <a:txBody>
                    <a:bodyPr/>
                    <a:lstStyle/>
                    <a:p>
                      <a:pPr algn="ctr"/>
                      <a:r>
                        <a:rPr lang="en-US" sz="2800" b="1">
                          <a:solidFill>
                            <a:srgbClr val="000000"/>
                          </a:solidFill>
                          <a:latin typeface="Arial" panose="020B0604020202020204" pitchFamily="34" charset="0"/>
                          <a:cs typeface="Arial" panose="020B0604020202020204" pitchFamily="34" charset="0"/>
                        </a:rPr>
                        <a:t>2018</a:t>
                      </a:r>
                      <a:endParaRPr lang="en-US" sz="28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110">
                <a:tc>
                  <a:txBody>
                    <a:bodyPr/>
                    <a:lstStyle/>
                    <a:p>
                      <a:pPr algn="ctr"/>
                      <a:r>
                        <a:rPr lang="en-US" sz="2800" b="1">
                          <a:solidFill>
                            <a:srgbClr val="000000"/>
                          </a:solidFill>
                          <a:latin typeface="Arial" panose="020B0604020202020204" pitchFamily="34" charset="0"/>
                          <a:cs typeface="Arial" panose="020B0604020202020204" pitchFamily="34" charset="0"/>
                        </a:rPr>
                        <a:t>2019</a:t>
                      </a:r>
                      <a:endParaRPr lang="en-US" sz="28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6110">
                <a:tc>
                  <a:txBody>
                    <a:bodyPr/>
                    <a:lstStyle/>
                    <a:p>
                      <a:pPr algn="ctr"/>
                      <a:r>
                        <a:rPr lang="en-US" sz="2800" b="1">
                          <a:solidFill>
                            <a:srgbClr val="000000"/>
                          </a:solidFill>
                          <a:latin typeface="Arial" panose="020B0604020202020204" pitchFamily="34" charset="0"/>
                          <a:cs typeface="Arial" panose="020B0604020202020204" pitchFamily="34" charset="0"/>
                        </a:rPr>
                        <a:t>2020</a:t>
                      </a:r>
                      <a:endParaRPr lang="en-US" sz="28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36110">
                <a:tc>
                  <a:txBody>
                    <a:bodyPr/>
                    <a:lstStyle/>
                    <a:p>
                      <a:pPr algn="ctr"/>
                      <a:r>
                        <a:rPr lang="en-US" sz="2800" b="1" dirty="0">
                          <a:solidFill>
                            <a:srgbClr val="000000"/>
                          </a:solidFill>
                          <a:latin typeface="Arial" panose="020B0604020202020204" pitchFamily="34" charset="0"/>
                          <a:cs typeface="Arial" panose="020B0604020202020204" pitchFamily="34" charset="0"/>
                        </a:rPr>
                        <a:t>2021</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36110">
                <a:tc>
                  <a:txBody>
                    <a:bodyPr/>
                    <a:lstStyle/>
                    <a:p>
                      <a:pPr algn="ctr"/>
                      <a:r>
                        <a:rPr lang="en-US" sz="2800" b="1">
                          <a:solidFill>
                            <a:srgbClr val="000000"/>
                          </a:solidFill>
                          <a:latin typeface="Arial" panose="020B0604020202020204" pitchFamily="34" charset="0"/>
                          <a:cs typeface="Arial" panose="020B0604020202020204" pitchFamily="34" charset="0"/>
                        </a:rPr>
                        <a:t>2022</a:t>
                      </a:r>
                      <a:endParaRPr lang="en-US" sz="28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40330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21EF-64EF-4769-90D0-2524E35CF506}"/>
              </a:ext>
            </a:extLst>
          </p:cNvPr>
          <p:cNvSpPr>
            <a:spLocks noGrp="1"/>
          </p:cNvSpPr>
          <p:nvPr>
            <p:ph type="title" idx="4294967295"/>
          </p:nvPr>
        </p:nvSpPr>
        <p:spPr>
          <a:xfrm>
            <a:off x="0" y="2871788"/>
            <a:ext cx="12188825" cy="1060450"/>
          </a:xfrm>
        </p:spPr>
        <p:txBody>
          <a:bodyPr vert="horz" lIns="91440" tIns="45720" rIns="91440" bIns="45720" rtlCol="0" anchor="b">
            <a:normAutofit/>
          </a:bodyPr>
          <a:lstStyle/>
          <a:p>
            <a:pPr algn="ctr"/>
            <a:r>
              <a:rPr lang="en-US" sz="4800" b="1">
                <a:solidFill>
                  <a:srgbClr val="00A0AF"/>
                </a:solidFill>
                <a:latin typeface="Arial" panose="020B0604020202020204" pitchFamily="34" charset="0"/>
                <a:cs typeface="Arial" panose="020B0604020202020204" pitchFamily="34" charset="0"/>
              </a:rPr>
              <a:t>HIV Prevalence in Florida</a:t>
            </a:r>
            <a:endParaRPr lang="en-US" sz="4800" b="1" kern="1200">
              <a:solidFill>
                <a:srgbClr val="00A0AF"/>
              </a:solidFill>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33C2E0D1-FAF6-4D2E-AC59-701B8022291A}"/>
              </a:ext>
            </a:extLst>
          </p:cNvPr>
          <p:cNvGrpSpPr/>
          <p:nvPr/>
        </p:nvGrpSpPr>
        <p:grpSpPr>
          <a:xfrm>
            <a:off x="8197173" y="850257"/>
            <a:ext cx="3149975" cy="2689185"/>
            <a:chOff x="6091315" y="1613768"/>
            <a:chExt cx="4395018" cy="3752107"/>
          </a:xfrm>
        </p:grpSpPr>
        <p:grpSp>
          <p:nvGrpSpPr>
            <p:cNvPr id="88" name="Group 87">
              <a:extLst>
                <a:ext uri="{FF2B5EF4-FFF2-40B4-BE49-F238E27FC236}">
                  <a16:creationId xmlns:a16="http://schemas.microsoft.com/office/drawing/2014/main" id="{F6CD4F31-A113-4D88-BF84-32BAC32CBC43}"/>
                </a:ext>
              </a:extLst>
            </p:cNvPr>
            <p:cNvGrpSpPr>
              <a:grpSpLocks/>
            </p:cNvGrpSpPr>
            <p:nvPr/>
          </p:nvGrpSpPr>
          <p:grpSpPr bwMode="auto">
            <a:xfrm>
              <a:off x="6091315" y="1613768"/>
              <a:ext cx="4395018" cy="3752107"/>
              <a:chOff x="177" y="912"/>
              <a:chExt cx="3047" cy="3187"/>
            </a:xfrm>
          </p:grpSpPr>
          <p:sp>
            <p:nvSpPr>
              <p:cNvPr id="90" name="Freeform 3">
                <a:extLst>
                  <a:ext uri="{FF2B5EF4-FFF2-40B4-BE49-F238E27FC236}">
                    <a16:creationId xmlns:a16="http://schemas.microsoft.com/office/drawing/2014/main" id="{A1F58E1B-4176-4602-9E53-351D6705A75F}"/>
                  </a:ext>
                </a:extLst>
              </p:cNvPr>
              <p:cNvSpPr>
                <a:spLocks noChangeArrowheads="1"/>
              </p:cNvSpPr>
              <p:nvPr/>
            </p:nvSpPr>
            <p:spPr bwMode="auto">
              <a:xfrm>
                <a:off x="2173" y="2307"/>
                <a:ext cx="240" cy="260"/>
              </a:xfrm>
              <a:custGeom>
                <a:avLst/>
                <a:gdLst>
                  <a:gd name="T0" fmla="*/ 60 w 273"/>
                  <a:gd name="T1" fmla="*/ 50 h 272"/>
                  <a:gd name="T2" fmla="*/ 10 w 273"/>
                  <a:gd name="T3" fmla="*/ 50 h 272"/>
                  <a:gd name="T4" fmla="*/ 25 w 273"/>
                  <a:gd name="T5" fmla="*/ 33 h 272"/>
                  <a:gd name="T6" fmla="*/ 25 w 273"/>
                  <a:gd name="T7" fmla="*/ 29 h 272"/>
                  <a:gd name="T8" fmla="*/ 17 w 273"/>
                  <a:gd name="T9" fmla="*/ 24 h 272"/>
                  <a:gd name="T10" fmla="*/ 18 w 273"/>
                  <a:gd name="T11" fmla="*/ 33 h 272"/>
                  <a:gd name="T12" fmla="*/ 11 w 273"/>
                  <a:gd name="T13" fmla="*/ 32 h 272"/>
                  <a:gd name="T14" fmla="*/ 10 w 273"/>
                  <a:gd name="T15" fmla="*/ 32 h 272"/>
                  <a:gd name="T16" fmla="*/ 11 w 273"/>
                  <a:gd name="T17" fmla="*/ 22 h 272"/>
                  <a:gd name="T18" fmla="*/ 4 w 273"/>
                  <a:gd name="T19" fmla="*/ 21 h 272"/>
                  <a:gd name="T20" fmla="*/ 0 w 273"/>
                  <a:gd name="T21" fmla="*/ 0 h 272"/>
                  <a:gd name="T22" fmla="*/ 55 w 273"/>
                  <a:gd name="T23" fmla="*/ 1 h 272"/>
                  <a:gd name="T24" fmla="*/ 60 w 273"/>
                  <a:gd name="T25" fmla="*/ 1 h 272"/>
                  <a:gd name="T26" fmla="*/ 60 w 273"/>
                  <a:gd name="T27" fmla="*/ 50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3"/>
                  <a:gd name="T43" fmla="*/ 0 h 272"/>
                  <a:gd name="T44" fmla="*/ 273 w 273"/>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3" h="272">
                    <a:moveTo>
                      <a:pt x="273" y="272"/>
                    </a:moveTo>
                    <a:lnTo>
                      <a:pt x="45" y="272"/>
                    </a:lnTo>
                    <a:lnTo>
                      <a:pt x="114" y="186"/>
                    </a:lnTo>
                    <a:lnTo>
                      <a:pt x="113" y="149"/>
                    </a:lnTo>
                    <a:lnTo>
                      <a:pt x="80" y="126"/>
                    </a:lnTo>
                    <a:lnTo>
                      <a:pt x="82" y="182"/>
                    </a:lnTo>
                    <a:lnTo>
                      <a:pt x="54" y="175"/>
                    </a:lnTo>
                    <a:lnTo>
                      <a:pt x="44" y="168"/>
                    </a:lnTo>
                    <a:lnTo>
                      <a:pt x="50" y="113"/>
                    </a:lnTo>
                    <a:lnTo>
                      <a:pt x="2" y="107"/>
                    </a:lnTo>
                    <a:lnTo>
                      <a:pt x="0" y="0"/>
                    </a:lnTo>
                    <a:lnTo>
                      <a:pt x="249" y="1"/>
                    </a:lnTo>
                    <a:lnTo>
                      <a:pt x="272" y="1"/>
                    </a:lnTo>
                    <a:lnTo>
                      <a:pt x="273" y="2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4">
                <a:extLst>
                  <a:ext uri="{FF2B5EF4-FFF2-40B4-BE49-F238E27FC236}">
                    <a16:creationId xmlns:a16="http://schemas.microsoft.com/office/drawing/2014/main" id="{7CB5FD67-6E2E-4AFA-BF6B-59A04BE4914B}"/>
                  </a:ext>
                </a:extLst>
              </p:cNvPr>
              <p:cNvSpPr>
                <a:spLocks noChangeArrowheads="1"/>
              </p:cNvSpPr>
              <p:nvPr/>
            </p:nvSpPr>
            <p:spPr bwMode="auto">
              <a:xfrm>
                <a:off x="2964" y="2610"/>
                <a:ext cx="192" cy="175"/>
              </a:xfrm>
              <a:custGeom>
                <a:avLst/>
                <a:gdLst>
                  <a:gd name="T0" fmla="*/ 44 w 219"/>
                  <a:gd name="T1" fmla="*/ 36 h 182"/>
                  <a:gd name="T2" fmla="*/ 35 w 219"/>
                  <a:gd name="T3" fmla="*/ 35 h 182"/>
                  <a:gd name="T4" fmla="*/ 35 w 219"/>
                  <a:gd name="T5" fmla="*/ 43 h 182"/>
                  <a:gd name="T6" fmla="*/ 1 w 219"/>
                  <a:gd name="T7" fmla="*/ 43 h 182"/>
                  <a:gd name="T8" fmla="*/ 0 w 219"/>
                  <a:gd name="T9" fmla="*/ 0 h 182"/>
                  <a:gd name="T10" fmla="*/ 32 w 219"/>
                  <a:gd name="T11" fmla="*/ 1 h 182"/>
                  <a:gd name="T12" fmla="*/ 44 w 219"/>
                  <a:gd name="T13" fmla="*/ 36 h 182"/>
                  <a:gd name="T14" fmla="*/ 0 60000 65536"/>
                  <a:gd name="T15" fmla="*/ 0 60000 65536"/>
                  <a:gd name="T16" fmla="*/ 0 60000 65536"/>
                  <a:gd name="T17" fmla="*/ 0 60000 65536"/>
                  <a:gd name="T18" fmla="*/ 0 60000 65536"/>
                  <a:gd name="T19" fmla="*/ 0 60000 65536"/>
                  <a:gd name="T20" fmla="*/ 0 60000 65536"/>
                  <a:gd name="T21" fmla="*/ 0 w 219"/>
                  <a:gd name="T22" fmla="*/ 0 h 182"/>
                  <a:gd name="T23" fmla="*/ 219 w 21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2">
                    <a:moveTo>
                      <a:pt x="219" y="153"/>
                    </a:moveTo>
                    <a:lnTo>
                      <a:pt x="180" y="152"/>
                    </a:lnTo>
                    <a:lnTo>
                      <a:pt x="180" y="182"/>
                    </a:lnTo>
                    <a:lnTo>
                      <a:pt x="1" y="182"/>
                    </a:lnTo>
                    <a:lnTo>
                      <a:pt x="0" y="0"/>
                    </a:lnTo>
                    <a:lnTo>
                      <a:pt x="163" y="1"/>
                    </a:lnTo>
                    <a:lnTo>
                      <a:pt x="219" y="15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5">
                <a:extLst>
                  <a:ext uri="{FF2B5EF4-FFF2-40B4-BE49-F238E27FC236}">
                    <a16:creationId xmlns:a16="http://schemas.microsoft.com/office/drawing/2014/main" id="{372738DC-9DAD-4294-9E8E-FCFBC82D8786}"/>
                  </a:ext>
                </a:extLst>
              </p:cNvPr>
              <p:cNvSpPr>
                <a:spLocks noChangeArrowheads="1"/>
              </p:cNvSpPr>
              <p:nvPr/>
            </p:nvSpPr>
            <p:spPr bwMode="auto">
              <a:xfrm>
                <a:off x="2882" y="2901"/>
                <a:ext cx="342" cy="320"/>
              </a:xfrm>
              <a:custGeom>
                <a:avLst/>
                <a:gdLst>
                  <a:gd name="T0" fmla="*/ 82 w 389"/>
                  <a:gd name="T1" fmla="*/ 59 h 335"/>
                  <a:gd name="T2" fmla="*/ 1 w 389"/>
                  <a:gd name="T3" fmla="*/ 58 h 335"/>
                  <a:gd name="T4" fmla="*/ 0 w 389"/>
                  <a:gd name="T5" fmla="*/ 21 h 335"/>
                  <a:gd name="T6" fmla="*/ 7 w 389"/>
                  <a:gd name="T7" fmla="*/ 26 h 335"/>
                  <a:gd name="T8" fmla="*/ 16 w 389"/>
                  <a:gd name="T9" fmla="*/ 26 h 335"/>
                  <a:gd name="T10" fmla="*/ 19 w 389"/>
                  <a:gd name="T11" fmla="*/ 21 h 335"/>
                  <a:gd name="T12" fmla="*/ 18 w 389"/>
                  <a:gd name="T13" fmla="*/ 16 h 335"/>
                  <a:gd name="T14" fmla="*/ 27 w 389"/>
                  <a:gd name="T15" fmla="*/ 11 h 335"/>
                  <a:gd name="T16" fmla="*/ 27 w 389"/>
                  <a:gd name="T17" fmla="*/ 6 h 335"/>
                  <a:gd name="T18" fmla="*/ 82 w 389"/>
                  <a:gd name="T19" fmla="*/ 0 h 335"/>
                  <a:gd name="T20" fmla="*/ 86 w 389"/>
                  <a:gd name="T21" fmla="*/ 20 h 335"/>
                  <a:gd name="T22" fmla="*/ 82 w 389"/>
                  <a:gd name="T23" fmla="*/ 59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9"/>
                  <a:gd name="T37" fmla="*/ 0 h 335"/>
                  <a:gd name="T38" fmla="*/ 389 w 389"/>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9" h="335">
                    <a:moveTo>
                      <a:pt x="369" y="335"/>
                    </a:moveTo>
                    <a:lnTo>
                      <a:pt x="1" y="328"/>
                    </a:lnTo>
                    <a:lnTo>
                      <a:pt x="0" y="115"/>
                    </a:lnTo>
                    <a:lnTo>
                      <a:pt x="29" y="138"/>
                    </a:lnTo>
                    <a:lnTo>
                      <a:pt x="73" y="140"/>
                    </a:lnTo>
                    <a:lnTo>
                      <a:pt x="89" y="110"/>
                    </a:lnTo>
                    <a:lnTo>
                      <a:pt x="83" y="84"/>
                    </a:lnTo>
                    <a:lnTo>
                      <a:pt x="122" y="38"/>
                    </a:lnTo>
                    <a:lnTo>
                      <a:pt x="123" y="6"/>
                    </a:lnTo>
                    <a:lnTo>
                      <a:pt x="367" y="0"/>
                    </a:lnTo>
                    <a:lnTo>
                      <a:pt x="389" y="101"/>
                    </a:lnTo>
                    <a:lnTo>
                      <a:pt x="369" y="3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6">
                <a:extLst>
                  <a:ext uri="{FF2B5EF4-FFF2-40B4-BE49-F238E27FC236}">
                    <a16:creationId xmlns:a16="http://schemas.microsoft.com/office/drawing/2014/main" id="{0CC24401-84DE-48E6-B6B4-8FD0BB5B71CA}"/>
                  </a:ext>
                </a:extLst>
              </p:cNvPr>
              <p:cNvSpPr>
                <a:spLocks noChangeArrowheads="1"/>
              </p:cNvSpPr>
              <p:nvPr/>
            </p:nvSpPr>
            <p:spPr bwMode="auto">
              <a:xfrm>
                <a:off x="2883" y="3214"/>
                <a:ext cx="323" cy="187"/>
              </a:xfrm>
              <a:custGeom>
                <a:avLst/>
                <a:gdLst>
                  <a:gd name="T0" fmla="*/ 73 w 368"/>
                  <a:gd name="T1" fmla="*/ 38 h 195"/>
                  <a:gd name="T2" fmla="*/ 19 w 368"/>
                  <a:gd name="T3" fmla="*/ 42 h 195"/>
                  <a:gd name="T4" fmla="*/ 19 w 368"/>
                  <a:gd name="T5" fmla="*/ 38 h 195"/>
                  <a:gd name="T6" fmla="*/ 4 w 368"/>
                  <a:gd name="T7" fmla="*/ 38 h 195"/>
                  <a:gd name="T8" fmla="*/ 1 w 368"/>
                  <a:gd name="T9" fmla="*/ 12 h 195"/>
                  <a:gd name="T10" fmla="*/ 0 w 368"/>
                  <a:gd name="T11" fmla="*/ 0 h 195"/>
                  <a:gd name="T12" fmla="*/ 76 w 368"/>
                  <a:gd name="T13" fmla="*/ 7 h 195"/>
                  <a:gd name="T14" fmla="*/ 73 w 368"/>
                  <a:gd name="T15" fmla="*/ 38 h 195"/>
                  <a:gd name="T16" fmla="*/ 0 60000 65536"/>
                  <a:gd name="T17" fmla="*/ 0 60000 65536"/>
                  <a:gd name="T18" fmla="*/ 0 60000 65536"/>
                  <a:gd name="T19" fmla="*/ 0 60000 65536"/>
                  <a:gd name="T20" fmla="*/ 0 60000 65536"/>
                  <a:gd name="T21" fmla="*/ 0 60000 65536"/>
                  <a:gd name="T22" fmla="*/ 0 60000 65536"/>
                  <a:gd name="T23" fmla="*/ 0 60000 65536"/>
                  <a:gd name="T24" fmla="*/ 0 w 368"/>
                  <a:gd name="T25" fmla="*/ 0 h 195"/>
                  <a:gd name="T26" fmla="*/ 368 w 368"/>
                  <a:gd name="T27" fmla="*/ 195 h 1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8" h="195">
                    <a:moveTo>
                      <a:pt x="348" y="185"/>
                    </a:moveTo>
                    <a:lnTo>
                      <a:pt x="92" y="195"/>
                    </a:lnTo>
                    <a:lnTo>
                      <a:pt x="92" y="184"/>
                    </a:lnTo>
                    <a:lnTo>
                      <a:pt x="4" y="183"/>
                    </a:lnTo>
                    <a:lnTo>
                      <a:pt x="1" y="39"/>
                    </a:lnTo>
                    <a:lnTo>
                      <a:pt x="0" y="0"/>
                    </a:lnTo>
                    <a:lnTo>
                      <a:pt x="368" y="7"/>
                    </a:lnTo>
                    <a:lnTo>
                      <a:pt x="348" y="18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7">
                <a:extLst>
                  <a:ext uri="{FF2B5EF4-FFF2-40B4-BE49-F238E27FC236}">
                    <a16:creationId xmlns:a16="http://schemas.microsoft.com/office/drawing/2014/main" id="{E4D8F24B-F574-4485-B9A6-A38AB7040680}"/>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58 w 344"/>
                  <a:gd name="T57" fmla="*/ 54 h 433"/>
                  <a:gd name="T58" fmla="*/ 64 w 344"/>
                  <a:gd name="T59" fmla="*/ 49 h 433"/>
                  <a:gd name="T60" fmla="*/ 60 w 344"/>
                  <a:gd name="T61" fmla="*/ 54 h 433"/>
                  <a:gd name="T62" fmla="*/ 58 w 344"/>
                  <a:gd name="T63" fmla="*/ 54 h 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4"/>
                  <a:gd name="T97" fmla="*/ 0 h 433"/>
                  <a:gd name="T98" fmla="*/ 344 w 344"/>
                  <a:gd name="T99" fmla="*/ 433 h 4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close/>
                    <a:moveTo>
                      <a:pt x="278" y="323"/>
                    </a:moveTo>
                    <a:lnTo>
                      <a:pt x="303" y="290"/>
                    </a:lnTo>
                    <a:lnTo>
                      <a:pt x="284" y="329"/>
                    </a:lnTo>
                    <a:lnTo>
                      <a:pt x="278" y="323"/>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8">
                <a:extLst>
                  <a:ext uri="{FF2B5EF4-FFF2-40B4-BE49-F238E27FC236}">
                    <a16:creationId xmlns:a16="http://schemas.microsoft.com/office/drawing/2014/main" id="{DE9FD864-A9E8-402C-B52F-7C8CAAB6B148}"/>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4"/>
                  <a:gd name="T85" fmla="*/ 0 h 433"/>
                  <a:gd name="T86" fmla="*/ 344 w 344"/>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
                <a:extLst>
                  <a:ext uri="{FF2B5EF4-FFF2-40B4-BE49-F238E27FC236}">
                    <a16:creationId xmlns:a16="http://schemas.microsoft.com/office/drawing/2014/main" id="{357AC768-5870-4DB7-AD92-43E6127FA43B}"/>
                  </a:ext>
                </a:extLst>
              </p:cNvPr>
              <p:cNvSpPr>
                <a:spLocks noChangeArrowheads="1"/>
              </p:cNvSpPr>
              <p:nvPr/>
            </p:nvSpPr>
            <p:spPr bwMode="auto">
              <a:xfrm>
                <a:off x="3131" y="3667"/>
                <a:ext cx="22" cy="38"/>
              </a:xfrm>
              <a:custGeom>
                <a:avLst/>
                <a:gdLst>
                  <a:gd name="T0" fmla="*/ 0 w 25"/>
                  <a:gd name="T1" fmla="*/ 19 h 39"/>
                  <a:gd name="T2" fmla="*/ 5 w 25"/>
                  <a:gd name="T3" fmla="*/ 0 h 39"/>
                  <a:gd name="T4" fmla="*/ 4 w 25"/>
                  <a:gd name="T5" fmla="*/ 19 h 39"/>
                  <a:gd name="T6" fmla="*/ 0 w 25"/>
                  <a:gd name="T7" fmla="*/ 19 h 39"/>
                  <a:gd name="T8" fmla="*/ 0 60000 65536"/>
                  <a:gd name="T9" fmla="*/ 0 60000 65536"/>
                  <a:gd name="T10" fmla="*/ 0 60000 65536"/>
                  <a:gd name="T11" fmla="*/ 0 60000 65536"/>
                  <a:gd name="T12" fmla="*/ 0 w 25"/>
                  <a:gd name="T13" fmla="*/ 0 h 39"/>
                  <a:gd name="T14" fmla="*/ 25 w 25"/>
                  <a:gd name="T15" fmla="*/ 39 h 39"/>
                </a:gdLst>
                <a:ahLst/>
                <a:cxnLst>
                  <a:cxn ang="T8">
                    <a:pos x="T0" y="T1"/>
                  </a:cxn>
                  <a:cxn ang="T9">
                    <a:pos x="T2" y="T3"/>
                  </a:cxn>
                  <a:cxn ang="T10">
                    <a:pos x="T4" y="T5"/>
                  </a:cxn>
                  <a:cxn ang="T11">
                    <a:pos x="T6" y="T7"/>
                  </a:cxn>
                </a:cxnLst>
                <a:rect l="T12" t="T13" r="T14" b="T15"/>
                <a:pathLst>
                  <a:path w="25" h="39">
                    <a:moveTo>
                      <a:pt x="0" y="33"/>
                    </a:moveTo>
                    <a:lnTo>
                      <a:pt x="25" y="0"/>
                    </a:lnTo>
                    <a:lnTo>
                      <a:pt x="6" y="39"/>
                    </a:lnTo>
                    <a:lnTo>
                      <a:pt x="0" y="33"/>
                    </a:lnTo>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10">
                <a:extLst>
                  <a:ext uri="{FF2B5EF4-FFF2-40B4-BE49-F238E27FC236}">
                    <a16:creationId xmlns:a16="http://schemas.microsoft.com/office/drawing/2014/main" id="{56A75379-30F5-4F00-AA29-F0C135075A89}"/>
                  </a:ext>
                </a:extLst>
              </p:cNvPr>
              <p:cNvSpPr>
                <a:spLocks noChangeArrowheads="1"/>
              </p:cNvSpPr>
              <p:nvPr/>
            </p:nvSpPr>
            <p:spPr bwMode="auto">
              <a:xfrm>
                <a:off x="2509" y="3476"/>
                <a:ext cx="627" cy="623"/>
              </a:xfrm>
              <a:custGeom>
                <a:avLst/>
                <a:gdLst>
                  <a:gd name="T0" fmla="*/ 98 w 713"/>
                  <a:gd name="T1" fmla="*/ 63 h 651"/>
                  <a:gd name="T2" fmla="*/ 92 w 713"/>
                  <a:gd name="T3" fmla="*/ 66 h 651"/>
                  <a:gd name="T4" fmla="*/ 74 w 713"/>
                  <a:gd name="T5" fmla="*/ 69 h 651"/>
                  <a:gd name="T6" fmla="*/ 68 w 713"/>
                  <a:gd name="T7" fmla="*/ 65 h 651"/>
                  <a:gd name="T8" fmla="*/ 66 w 713"/>
                  <a:gd name="T9" fmla="*/ 55 h 651"/>
                  <a:gd name="T10" fmla="*/ 67 w 713"/>
                  <a:gd name="T11" fmla="*/ 49 h 651"/>
                  <a:gd name="T12" fmla="*/ 71 w 713"/>
                  <a:gd name="T13" fmla="*/ 45 h 651"/>
                  <a:gd name="T14" fmla="*/ 68 w 713"/>
                  <a:gd name="T15" fmla="*/ 42 h 651"/>
                  <a:gd name="T16" fmla="*/ 66 w 713"/>
                  <a:gd name="T17" fmla="*/ 33 h 651"/>
                  <a:gd name="T18" fmla="*/ 61 w 713"/>
                  <a:gd name="T19" fmla="*/ 30 h 651"/>
                  <a:gd name="T20" fmla="*/ 61 w 713"/>
                  <a:gd name="T21" fmla="*/ 27 h 651"/>
                  <a:gd name="T22" fmla="*/ 57 w 713"/>
                  <a:gd name="T23" fmla="*/ 20 h 651"/>
                  <a:gd name="T24" fmla="*/ 55 w 713"/>
                  <a:gd name="T25" fmla="*/ 20 h 651"/>
                  <a:gd name="T26" fmla="*/ 53 w 713"/>
                  <a:gd name="T27" fmla="*/ 11 h 651"/>
                  <a:gd name="T28" fmla="*/ 51 w 713"/>
                  <a:gd name="T29" fmla="*/ 11 h 651"/>
                  <a:gd name="T30" fmla="*/ 47 w 713"/>
                  <a:gd name="T31" fmla="*/ 11 h 651"/>
                  <a:gd name="T32" fmla="*/ 44 w 713"/>
                  <a:gd name="T33" fmla="*/ 11 h 651"/>
                  <a:gd name="T34" fmla="*/ 35 w 713"/>
                  <a:gd name="T35" fmla="*/ 1 h 651"/>
                  <a:gd name="T36" fmla="*/ 96 w 713"/>
                  <a:gd name="T37" fmla="*/ 0 h 651"/>
                  <a:gd name="T38" fmla="*/ 97 w 713"/>
                  <a:gd name="T39" fmla="*/ 45 h 651"/>
                  <a:gd name="T40" fmla="*/ 98 w 713"/>
                  <a:gd name="T41" fmla="*/ 63 h 651"/>
                  <a:gd name="T42" fmla="*/ 35 w 713"/>
                  <a:gd name="T43" fmla="*/ 98 h 651"/>
                  <a:gd name="T44" fmla="*/ 36 w 713"/>
                  <a:gd name="T45" fmla="*/ 102 h 651"/>
                  <a:gd name="T46" fmla="*/ 40 w 713"/>
                  <a:gd name="T47" fmla="*/ 102 h 651"/>
                  <a:gd name="T48" fmla="*/ 51 w 713"/>
                  <a:gd name="T49" fmla="*/ 110 h 651"/>
                  <a:gd name="T50" fmla="*/ 53 w 713"/>
                  <a:gd name="T51" fmla="*/ 114 h 651"/>
                  <a:gd name="T52" fmla="*/ 42 w 713"/>
                  <a:gd name="T53" fmla="*/ 117 h 651"/>
                  <a:gd name="T54" fmla="*/ 32 w 713"/>
                  <a:gd name="T55" fmla="*/ 112 h 651"/>
                  <a:gd name="T56" fmla="*/ 30 w 713"/>
                  <a:gd name="T57" fmla="*/ 117 h 651"/>
                  <a:gd name="T58" fmla="*/ 22 w 713"/>
                  <a:gd name="T59" fmla="*/ 122 h 651"/>
                  <a:gd name="T60" fmla="*/ 0 w 713"/>
                  <a:gd name="T61" fmla="*/ 125 h 651"/>
                  <a:gd name="T62" fmla="*/ 4 w 713"/>
                  <a:gd name="T63" fmla="*/ 122 h 651"/>
                  <a:gd name="T64" fmla="*/ 10 w 713"/>
                  <a:gd name="T65" fmla="*/ 122 h 651"/>
                  <a:gd name="T66" fmla="*/ 6 w 713"/>
                  <a:gd name="T67" fmla="*/ 114 h 651"/>
                  <a:gd name="T68" fmla="*/ 11 w 713"/>
                  <a:gd name="T69" fmla="*/ 116 h 651"/>
                  <a:gd name="T70" fmla="*/ 11 w 713"/>
                  <a:gd name="T71" fmla="*/ 112 h 651"/>
                  <a:gd name="T72" fmla="*/ 23 w 713"/>
                  <a:gd name="T73" fmla="*/ 107 h 651"/>
                  <a:gd name="T74" fmla="*/ 29 w 713"/>
                  <a:gd name="T75" fmla="*/ 111 h 651"/>
                  <a:gd name="T76" fmla="*/ 32 w 713"/>
                  <a:gd name="T77" fmla="*/ 107 h 651"/>
                  <a:gd name="T78" fmla="*/ 35 w 713"/>
                  <a:gd name="T79" fmla="*/ 98 h 651"/>
                  <a:gd name="T80" fmla="*/ 135 w 713"/>
                  <a:gd name="T81" fmla="*/ 59 h 651"/>
                  <a:gd name="T82" fmla="*/ 134 w 713"/>
                  <a:gd name="T83" fmla="*/ 57 h 651"/>
                  <a:gd name="T84" fmla="*/ 141 w 713"/>
                  <a:gd name="T85" fmla="*/ 55 h 651"/>
                  <a:gd name="T86" fmla="*/ 146 w 713"/>
                  <a:gd name="T87" fmla="*/ 50 h 651"/>
                  <a:gd name="T88" fmla="*/ 147 w 713"/>
                  <a:gd name="T89" fmla="*/ 52 h 651"/>
                  <a:gd name="T90" fmla="*/ 150 w 713"/>
                  <a:gd name="T91" fmla="*/ 52 h 651"/>
                  <a:gd name="T92" fmla="*/ 157 w 713"/>
                  <a:gd name="T93" fmla="*/ 45 h 651"/>
                  <a:gd name="T94" fmla="*/ 159 w 713"/>
                  <a:gd name="T95" fmla="*/ 47 h 651"/>
                  <a:gd name="T96" fmla="*/ 146 w 713"/>
                  <a:gd name="T97" fmla="*/ 67 h 651"/>
                  <a:gd name="T98" fmla="*/ 132 w 713"/>
                  <a:gd name="T99" fmla="*/ 79 h 651"/>
                  <a:gd name="T100" fmla="*/ 128 w 713"/>
                  <a:gd name="T101" fmla="*/ 82 h 651"/>
                  <a:gd name="T102" fmla="*/ 127 w 713"/>
                  <a:gd name="T103" fmla="*/ 78 h 651"/>
                  <a:gd name="T104" fmla="*/ 138 w 713"/>
                  <a:gd name="T105" fmla="*/ 72 h 651"/>
                  <a:gd name="T106" fmla="*/ 134 w 713"/>
                  <a:gd name="T107" fmla="*/ 69 h 651"/>
                  <a:gd name="T108" fmla="*/ 138 w 713"/>
                  <a:gd name="T109" fmla="*/ 61 h 651"/>
                  <a:gd name="T110" fmla="*/ 135 w 713"/>
                  <a:gd name="T111" fmla="*/ 59 h 6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651"/>
                  <a:gd name="T170" fmla="*/ 713 w 713"/>
                  <a:gd name="T171" fmla="*/ 651 h 6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651">
                    <a:moveTo>
                      <a:pt x="435" y="325"/>
                    </a:moveTo>
                    <a:lnTo>
                      <a:pt x="412" y="347"/>
                    </a:lnTo>
                    <a:lnTo>
                      <a:pt x="333" y="356"/>
                    </a:lnTo>
                    <a:lnTo>
                      <a:pt x="306" y="335"/>
                    </a:lnTo>
                    <a:lnTo>
                      <a:pt x="293" y="290"/>
                    </a:lnTo>
                    <a:lnTo>
                      <a:pt x="301" y="247"/>
                    </a:lnTo>
                    <a:lnTo>
                      <a:pt x="318" y="233"/>
                    </a:lnTo>
                    <a:lnTo>
                      <a:pt x="302" y="216"/>
                    </a:lnTo>
                    <a:lnTo>
                      <a:pt x="294" y="172"/>
                    </a:lnTo>
                    <a:lnTo>
                      <a:pt x="275" y="154"/>
                    </a:lnTo>
                    <a:lnTo>
                      <a:pt x="277" y="135"/>
                    </a:lnTo>
                    <a:lnTo>
                      <a:pt x="257" y="96"/>
                    </a:lnTo>
                    <a:lnTo>
                      <a:pt x="247" y="98"/>
                    </a:lnTo>
                    <a:lnTo>
                      <a:pt x="237" y="61"/>
                    </a:lnTo>
                    <a:lnTo>
                      <a:pt x="227" y="52"/>
                    </a:lnTo>
                    <a:lnTo>
                      <a:pt x="211" y="60"/>
                    </a:lnTo>
                    <a:lnTo>
                      <a:pt x="197" y="20"/>
                    </a:lnTo>
                    <a:lnTo>
                      <a:pt x="157" y="1"/>
                    </a:lnTo>
                    <a:lnTo>
                      <a:pt x="429" y="0"/>
                    </a:lnTo>
                    <a:lnTo>
                      <a:pt x="434" y="228"/>
                    </a:lnTo>
                    <a:lnTo>
                      <a:pt x="435" y="325"/>
                    </a:lnTo>
                    <a:close/>
                    <a:moveTo>
                      <a:pt x="158" y="516"/>
                    </a:moveTo>
                    <a:lnTo>
                      <a:pt x="165" y="536"/>
                    </a:lnTo>
                    <a:lnTo>
                      <a:pt x="180" y="530"/>
                    </a:lnTo>
                    <a:lnTo>
                      <a:pt x="226" y="570"/>
                    </a:lnTo>
                    <a:lnTo>
                      <a:pt x="235" y="594"/>
                    </a:lnTo>
                    <a:lnTo>
                      <a:pt x="192" y="610"/>
                    </a:lnTo>
                    <a:lnTo>
                      <a:pt x="144" y="589"/>
                    </a:lnTo>
                    <a:lnTo>
                      <a:pt x="134" y="612"/>
                    </a:lnTo>
                    <a:lnTo>
                      <a:pt x="96" y="629"/>
                    </a:lnTo>
                    <a:lnTo>
                      <a:pt x="0" y="651"/>
                    </a:lnTo>
                    <a:lnTo>
                      <a:pt x="7" y="628"/>
                    </a:lnTo>
                    <a:lnTo>
                      <a:pt x="44" y="628"/>
                    </a:lnTo>
                    <a:lnTo>
                      <a:pt x="27" y="595"/>
                    </a:lnTo>
                    <a:lnTo>
                      <a:pt x="48" y="598"/>
                    </a:lnTo>
                    <a:lnTo>
                      <a:pt x="51" y="582"/>
                    </a:lnTo>
                    <a:lnTo>
                      <a:pt x="101" y="553"/>
                    </a:lnTo>
                    <a:lnTo>
                      <a:pt x="131" y="571"/>
                    </a:lnTo>
                    <a:lnTo>
                      <a:pt x="144" y="555"/>
                    </a:lnTo>
                    <a:lnTo>
                      <a:pt x="158" y="516"/>
                    </a:lnTo>
                    <a:close/>
                    <a:moveTo>
                      <a:pt x="605" y="308"/>
                    </a:moveTo>
                    <a:lnTo>
                      <a:pt x="601" y="304"/>
                    </a:lnTo>
                    <a:lnTo>
                      <a:pt x="631" y="292"/>
                    </a:lnTo>
                    <a:lnTo>
                      <a:pt x="657" y="256"/>
                    </a:lnTo>
                    <a:lnTo>
                      <a:pt x="661" y="268"/>
                    </a:lnTo>
                    <a:lnTo>
                      <a:pt x="677" y="268"/>
                    </a:lnTo>
                    <a:lnTo>
                      <a:pt x="707" y="233"/>
                    </a:lnTo>
                    <a:lnTo>
                      <a:pt x="713" y="239"/>
                    </a:lnTo>
                    <a:lnTo>
                      <a:pt x="655" y="348"/>
                    </a:lnTo>
                    <a:lnTo>
                      <a:pt x="592" y="414"/>
                    </a:lnTo>
                    <a:lnTo>
                      <a:pt x="576" y="423"/>
                    </a:lnTo>
                    <a:lnTo>
                      <a:pt x="571" y="411"/>
                    </a:lnTo>
                    <a:lnTo>
                      <a:pt x="617" y="375"/>
                    </a:lnTo>
                    <a:lnTo>
                      <a:pt x="601" y="362"/>
                    </a:lnTo>
                    <a:lnTo>
                      <a:pt x="623" y="317"/>
                    </a:lnTo>
                    <a:lnTo>
                      <a:pt x="605" y="308"/>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11">
                <a:extLst>
                  <a:ext uri="{FF2B5EF4-FFF2-40B4-BE49-F238E27FC236}">
                    <a16:creationId xmlns:a16="http://schemas.microsoft.com/office/drawing/2014/main" id="{3C008973-F595-4ADF-9102-9427405EC41E}"/>
                  </a:ext>
                </a:extLst>
              </p:cNvPr>
              <p:cNvSpPr>
                <a:spLocks noChangeArrowheads="1"/>
              </p:cNvSpPr>
              <p:nvPr/>
            </p:nvSpPr>
            <p:spPr bwMode="auto">
              <a:xfrm>
                <a:off x="2647" y="3476"/>
                <a:ext cx="244" cy="341"/>
              </a:xfrm>
              <a:custGeom>
                <a:avLst/>
                <a:gdLst>
                  <a:gd name="T0" fmla="*/ 58 w 278"/>
                  <a:gd name="T1" fmla="*/ 65 h 356"/>
                  <a:gd name="T2" fmla="*/ 53 w 278"/>
                  <a:gd name="T3" fmla="*/ 69 h 356"/>
                  <a:gd name="T4" fmla="*/ 36 w 278"/>
                  <a:gd name="T5" fmla="*/ 71 h 356"/>
                  <a:gd name="T6" fmla="*/ 32 w 278"/>
                  <a:gd name="T7" fmla="*/ 67 h 356"/>
                  <a:gd name="T8" fmla="*/ 28 w 278"/>
                  <a:gd name="T9" fmla="*/ 57 h 356"/>
                  <a:gd name="T10" fmla="*/ 30 w 278"/>
                  <a:gd name="T11" fmla="*/ 50 h 356"/>
                  <a:gd name="T12" fmla="*/ 33 w 278"/>
                  <a:gd name="T13" fmla="*/ 47 h 356"/>
                  <a:gd name="T14" fmla="*/ 30 w 278"/>
                  <a:gd name="T15" fmla="*/ 43 h 356"/>
                  <a:gd name="T16" fmla="*/ 28 w 278"/>
                  <a:gd name="T17" fmla="*/ 34 h 356"/>
                  <a:gd name="T18" fmla="*/ 25 w 278"/>
                  <a:gd name="T19" fmla="*/ 31 h 356"/>
                  <a:gd name="T20" fmla="*/ 25 w 278"/>
                  <a:gd name="T21" fmla="*/ 28 h 356"/>
                  <a:gd name="T22" fmla="*/ 21 w 278"/>
                  <a:gd name="T23" fmla="*/ 21 h 356"/>
                  <a:gd name="T24" fmla="*/ 19 w 278"/>
                  <a:gd name="T25" fmla="*/ 21 h 356"/>
                  <a:gd name="T26" fmla="*/ 17 w 278"/>
                  <a:gd name="T27" fmla="*/ 11 h 356"/>
                  <a:gd name="T28" fmla="*/ 15 w 278"/>
                  <a:gd name="T29" fmla="*/ 11 h 356"/>
                  <a:gd name="T30" fmla="*/ 11 w 278"/>
                  <a:gd name="T31" fmla="*/ 11 h 356"/>
                  <a:gd name="T32" fmla="*/ 9 w 278"/>
                  <a:gd name="T33" fmla="*/ 11 h 356"/>
                  <a:gd name="T34" fmla="*/ 0 w 278"/>
                  <a:gd name="T35" fmla="*/ 1 h 356"/>
                  <a:gd name="T36" fmla="*/ 56 w 278"/>
                  <a:gd name="T37" fmla="*/ 0 h 356"/>
                  <a:gd name="T38" fmla="*/ 58 w 278"/>
                  <a:gd name="T39" fmla="*/ 46 h 356"/>
                  <a:gd name="T40" fmla="*/ 58 w 278"/>
                  <a:gd name="T41" fmla="*/ 65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8"/>
                  <a:gd name="T64" fmla="*/ 0 h 356"/>
                  <a:gd name="T65" fmla="*/ 278 w 278"/>
                  <a:gd name="T66" fmla="*/ 356 h 3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8" h="356">
                    <a:moveTo>
                      <a:pt x="278" y="325"/>
                    </a:moveTo>
                    <a:lnTo>
                      <a:pt x="255" y="347"/>
                    </a:lnTo>
                    <a:lnTo>
                      <a:pt x="176" y="356"/>
                    </a:lnTo>
                    <a:lnTo>
                      <a:pt x="149" y="335"/>
                    </a:lnTo>
                    <a:lnTo>
                      <a:pt x="136" y="290"/>
                    </a:lnTo>
                    <a:lnTo>
                      <a:pt x="144" y="247"/>
                    </a:lnTo>
                    <a:lnTo>
                      <a:pt x="161" y="233"/>
                    </a:lnTo>
                    <a:lnTo>
                      <a:pt x="145" y="216"/>
                    </a:lnTo>
                    <a:lnTo>
                      <a:pt x="137" y="172"/>
                    </a:lnTo>
                    <a:lnTo>
                      <a:pt x="118" y="154"/>
                    </a:lnTo>
                    <a:lnTo>
                      <a:pt x="120" y="135"/>
                    </a:lnTo>
                    <a:lnTo>
                      <a:pt x="100" y="96"/>
                    </a:lnTo>
                    <a:lnTo>
                      <a:pt x="90" y="98"/>
                    </a:lnTo>
                    <a:lnTo>
                      <a:pt x="80" y="61"/>
                    </a:lnTo>
                    <a:lnTo>
                      <a:pt x="70" y="52"/>
                    </a:lnTo>
                    <a:lnTo>
                      <a:pt x="54" y="60"/>
                    </a:lnTo>
                    <a:lnTo>
                      <a:pt x="40" y="20"/>
                    </a:lnTo>
                    <a:lnTo>
                      <a:pt x="0" y="1"/>
                    </a:lnTo>
                    <a:lnTo>
                      <a:pt x="272" y="0"/>
                    </a:lnTo>
                    <a:lnTo>
                      <a:pt x="277" y="228"/>
                    </a:lnTo>
                    <a:lnTo>
                      <a:pt x="278" y="325"/>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12">
                <a:extLst>
                  <a:ext uri="{FF2B5EF4-FFF2-40B4-BE49-F238E27FC236}">
                    <a16:creationId xmlns:a16="http://schemas.microsoft.com/office/drawing/2014/main" id="{B77E6982-39F0-4AD2-BB09-BAB335D7FEB1}"/>
                  </a:ext>
                </a:extLst>
              </p:cNvPr>
              <p:cNvSpPr>
                <a:spLocks noChangeArrowheads="1"/>
              </p:cNvSpPr>
              <p:nvPr/>
            </p:nvSpPr>
            <p:spPr bwMode="auto">
              <a:xfrm>
                <a:off x="2509" y="3970"/>
                <a:ext cx="207" cy="129"/>
              </a:xfrm>
              <a:custGeom>
                <a:avLst/>
                <a:gdLst>
                  <a:gd name="T0" fmla="*/ 37 w 235"/>
                  <a:gd name="T1" fmla="*/ 0 h 135"/>
                  <a:gd name="T2" fmla="*/ 38 w 235"/>
                  <a:gd name="T3" fmla="*/ 11 h 135"/>
                  <a:gd name="T4" fmla="*/ 42 w 235"/>
                  <a:gd name="T5" fmla="*/ 11 h 135"/>
                  <a:gd name="T6" fmla="*/ 54 w 235"/>
                  <a:gd name="T7" fmla="*/ 11 h 135"/>
                  <a:gd name="T8" fmla="*/ 55 w 235"/>
                  <a:gd name="T9" fmla="*/ 14 h 135"/>
                  <a:gd name="T10" fmla="*/ 47 w 235"/>
                  <a:gd name="T11" fmla="*/ 18 h 135"/>
                  <a:gd name="T12" fmla="*/ 33 w 235"/>
                  <a:gd name="T13" fmla="*/ 12 h 135"/>
                  <a:gd name="T14" fmla="*/ 33 w 235"/>
                  <a:gd name="T15" fmla="*/ 19 h 135"/>
                  <a:gd name="T16" fmla="*/ 23 w 235"/>
                  <a:gd name="T17" fmla="*/ 21 h 135"/>
                  <a:gd name="T18" fmla="*/ 0 w 235"/>
                  <a:gd name="T19" fmla="*/ 25 h 135"/>
                  <a:gd name="T20" fmla="*/ 4 w 235"/>
                  <a:gd name="T21" fmla="*/ 21 h 135"/>
                  <a:gd name="T22" fmla="*/ 11 w 235"/>
                  <a:gd name="T23" fmla="*/ 21 h 135"/>
                  <a:gd name="T24" fmla="*/ 7 w 235"/>
                  <a:gd name="T25" fmla="*/ 14 h 135"/>
                  <a:gd name="T26" fmla="*/ 11 w 235"/>
                  <a:gd name="T27" fmla="*/ 15 h 135"/>
                  <a:gd name="T28" fmla="*/ 12 w 235"/>
                  <a:gd name="T29" fmla="*/ 11 h 135"/>
                  <a:gd name="T30" fmla="*/ 24 w 235"/>
                  <a:gd name="T31" fmla="*/ 11 h 135"/>
                  <a:gd name="T32" fmla="*/ 32 w 235"/>
                  <a:gd name="T33" fmla="*/ 11 h 135"/>
                  <a:gd name="T34" fmla="*/ 33 w 235"/>
                  <a:gd name="T35" fmla="*/ 11 h 135"/>
                  <a:gd name="T36" fmla="*/ 37 w 23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135"/>
                  <a:gd name="T59" fmla="*/ 235 w 23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135">
                    <a:moveTo>
                      <a:pt x="158" y="0"/>
                    </a:moveTo>
                    <a:lnTo>
                      <a:pt x="165" y="20"/>
                    </a:lnTo>
                    <a:lnTo>
                      <a:pt x="180" y="14"/>
                    </a:lnTo>
                    <a:lnTo>
                      <a:pt x="226" y="54"/>
                    </a:lnTo>
                    <a:lnTo>
                      <a:pt x="235" y="78"/>
                    </a:lnTo>
                    <a:lnTo>
                      <a:pt x="192" y="94"/>
                    </a:lnTo>
                    <a:lnTo>
                      <a:pt x="144" y="73"/>
                    </a:lnTo>
                    <a:lnTo>
                      <a:pt x="134" y="96"/>
                    </a:lnTo>
                    <a:lnTo>
                      <a:pt x="96" y="113"/>
                    </a:lnTo>
                    <a:lnTo>
                      <a:pt x="0" y="135"/>
                    </a:lnTo>
                    <a:lnTo>
                      <a:pt x="7" y="112"/>
                    </a:lnTo>
                    <a:lnTo>
                      <a:pt x="44" y="112"/>
                    </a:lnTo>
                    <a:lnTo>
                      <a:pt x="27" y="79"/>
                    </a:lnTo>
                    <a:lnTo>
                      <a:pt x="48" y="82"/>
                    </a:lnTo>
                    <a:lnTo>
                      <a:pt x="51" y="66"/>
                    </a:lnTo>
                    <a:lnTo>
                      <a:pt x="101" y="37"/>
                    </a:lnTo>
                    <a:lnTo>
                      <a:pt x="131" y="55"/>
                    </a:lnTo>
                    <a:lnTo>
                      <a:pt x="144" y="39"/>
                    </a:lnTo>
                    <a:lnTo>
                      <a:pt x="158" y="0"/>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13">
                <a:extLst>
                  <a:ext uri="{FF2B5EF4-FFF2-40B4-BE49-F238E27FC236}">
                    <a16:creationId xmlns:a16="http://schemas.microsoft.com/office/drawing/2014/main" id="{AE252978-074C-4A60-8DBC-80DA881594BE}"/>
                  </a:ext>
                </a:extLst>
              </p:cNvPr>
              <p:cNvSpPr>
                <a:spLocks noChangeArrowheads="1"/>
              </p:cNvSpPr>
              <p:nvPr/>
            </p:nvSpPr>
            <p:spPr bwMode="auto">
              <a:xfrm>
                <a:off x="3011" y="3699"/>
                <a:ext cx="125" cy="181"/>
              </a:xfrm>
              <a:custGeom>
                <a:avLst/>
                <a:gdLst>
                  <a:gd name="T0" fmla="*/ 9 w 142"/>
                  <a:gd name="T1" fmla="*/ 11 h 190"/>
                  <a:gd name="T2" fmla="*/ 8 w 142"/>
                  <a:gd name="T3" fmla="*/ 10 h 190"/>
                  <a:gd name="T4" fmla="*/ 14 w 142"/>
                  <a:gd name="T5" fmla="*/ 10 h 190"/>
                  <a:gd name="T6" fmla="*/ 20 w 142"/>
                  <a:gd name="T7" fmla="*/ 10 h 190"/>
                  <a:gd name="T8" fmla="*/ 21 w 142"/>
                  <a:gd name="T9" fmla="*/ 10 h 190"/>
                  <a:gd name="T10" fmla="*/ 26 w 142"/>
                  <a:gd name="T11" fmla="*/ 10 h 190"/>
                  <a:gd name="T12" fmla="*/ 32 w 142"/>
                  <a:gd name="T13" fmla="*/ 0 h 190"/>
                  <a:gd name="T14" fmla="*/ 33 w 142"/>
                  <a:gd name="T15" fmla="*/ 6 h 190"/>
                  <a:gd name="T16" fmla="*/ 20 w 142"/>
                  <a:gd name="T17" fmla="*/ 19 h 190"/>
                  <a:gd name="T18" fmla="*/ 5 w 142"/>
                  <a:gd name="T19" fmla="*/ 29 h 190"/>
                  <a:gd name="T20" fmla="*/ 4 w 142"/>
                  <a:gd name="T21" fmla="*/ 30 h 190"/>
                  <a:gd name="T22" fmla="*/ 0 w 142"/>
                  <a:gd name="T23" fmla="*/ 28 h 190"/>
                  <a:gd name="T24" fmla="*/ 11 w 142"/>
                  <a:gd name="T25" fmla="*/ 24 h 190"/>
                  <a:gd name="T26" fmla="*/ 8 w 142"/>
                  <a:gd name="T27" fmla="*/ 22 h 190"/>
                  <a:gd name="T28" fmla="*/ 12 w 142"/>
                  <a:gd name="T29" fmla="*/ 14 h 190"/>
                  <a:gd name="T30" fmla="*/ 9 w 142"/>
                  <a:gd name="T31" fmla="*/ 1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90"/>
                  <a:gd name="T50" fmla="*/ 142 w 142"/>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90">
                    <a:moveTo>
                      <a:pt x="34" y="75"/>
                    </a:moveTo>
                    <a:lnTo>
                      <a:pt x="30" y="71"/>
                    </a:lnTo>
                    <a:lnTo>
                      <a:pt x="60" y="59"/>
                    </a:lnTo>
                    <a:lnTo>
                      <a:pt x="86" y="23"/>
                    </a:lnTo>
                    <a:lnTo>
                      <a:pt x="90" y="35"/>
                    </a:lnTo>
                    <a:lnTo>
                      <a:pt x="106" y="35"/>
                    </a:lnTo>
                    <a:lnTo>
                      <a:pt x="136" y="0"/>
                    </a:lnTo>
                    <a:lnTo>
                      <a:pt x="142" y="6"/>
                    </a:lnTo>
                    <a:lnTo>
                      <a:pt x="84" y="115"/>
                    </a:lnTo>
                    <a:lnTo>
                      <a:pt x="21" y="181"/>
                    </a:lnTo>
                    <a:lnTo>
                      <a:pt x="5" y="190"/>
                    </a:lnTo>
                    <a:lnTo>
                      <a:pt x="0" y="178"/>
                    </a:lnTo>
                    <a:lnTo>
                      <a:pt x="46" y="142"/>
                    </a:lnTo>
                    <a:lnTo>
                      <a:pt x="30" y="129"/>
                    </a:lnTo>
                    <a:lnTo>
                      <a:pt x="52" y="84"/>
                    </a:lnTo>
                    <a:lnTo>
                      <a:pt x="34" y="75"/>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14">
                <a:extLst>
                  <a:ext uri="{FF2B5EF4-FFF2-40B4-BE49-F238E27FC236}">
                    <a16:creationId xmlns:a16="http://schemas.microsoft.com/office/drawing/2014/main" id="{016D4267-FF6A-4973-99F4-5973A68A91D7}"/>
                  </a:ext>
                </a:extLst>
              </p:cNvPr>
              <p:cNvSpPr>
                <a:spLocks noChangeArrowheads="1"/>
              </p:cNvSpPr>
              <p:nvPr/>
            </p:nvSpPr>
            <p:spPr bwMode="auto">
              <a:xfrm>
                <a:off x="2496" y="3125"/>
                <a:ext cx="391" cy="351"/>
              </a:xfrm>
              <a:custGeom>
                <a:avLst/>
                <a:gdLst>
                  <a:gd name="T0" fmla="*/ 104 w 444"/>
                  <a:gd name="T1" fmla="*/ 62 h 368"/>
                  <a:gd name="T2" fmla="*/ 41 w 444"/>
                  <a:gd name="T3" fmla="*/ 62 h 368"/>
                  <a:gd name="T4" fmla="*/ 26 w 444"/>
                  <a:gd name="T5" fmla="*/ 54 h 368"/>
                  <a:gd name="T6" fmla="*/ 20 w 444"/>
                  <a:gd name="T7" fmla="*/ 54 h 368"/>
                  <a:gd name="T8" fmla="*/ 17 w 444"/>
                  <a:gd name="T9" fmla="*/ 57 h 368"/>
                  <a:gd name="T10" fmla="*/ 4 w 444"/>
                  <a:gd name="T11" fmla="*/ 38 h 368"/>
                  <a:gd name="T12" fmla="*/ 0 w 444"/>
                  <a:gd name="T13" fmla="*/ 17 h 368"/>
                  <a:gd name="T14" fmla="*/ 20 w 444"/>
                  <a:gd name="T15" fmla="*/ 18 h 368"/>
                  <a:gd name="T16" fmla="*/ 20 w 444"/>
                  <a:gd name="T17" fmla="*/ 10 h 368"/>
                  <a:gd name="T18" fmla="*/ 30 w 444"/>
                  <a:gd name="T19" fmla="*/ 10 h 368"/>
                  <a:gd name="T20" fmla="*/ 30 w 444"/>
                  <a:gd name="T21" fmla="*/ 2 h 368"/>
                  <a:gd name="T22" fmla="*/ 62 w 444"/>
                  <a:gd name="T23" fmla="*/ 0 h 368"/>
                  <a:gd name="T24" fmla="*/ 62 w 444"/>
                  <a:gd name="T25" fmla="*/ 24 h 368"/>
                  <a:gd name="T26" fmla="*/ 104 w 444"/>
                  <a:gd name="T27" fmla="*/ 24 h 368"/>
                  <a:gd name="T28" fmla="*/ 104 w 444"/>
                  <a:gd name="T29" fmla="*/ 48 h 368"/>
                  <a:gd name="T30" fmla="*/ 104 w 444"/>
                  <a:gd name="T31" fmla="*/ 62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4"/>
                  <a:gd name="T49" fmla="*/ 0 h 368"/>
                  <a:gd name="T50" fmla="*/ 444 w 444"/>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4" h="368">
                    <a:moveTo>
                      <a:pt x="444" y="367"/>
                    </a:moveTo>
                    <a:lnTo>
                      <a:pt x="172" y="368"/>
                    </a:lnTo>
                    <a:lnTo>
                      <a:pt x="111" y="323"/>
                    </a:lnTo>
                    <a:lnTo>
                      <a:pt x="89" y="322"/>
                    </a:lnTo>
                    <a:lnTo>
                      <a:pt x="71" y="342"/>
                    </a:lnTo>
                    <a:lnTo>
                      <a:pt x="20" y="221"/>
                    </a:lnTo>
                    <a:lnTo>
                      <a:pt x="0" y="96"/>
                    </a:lnTo>
                    <a:lnTo>
                      <a:pt x="86" y="103"/>
                    </a:lnTo>
                    <a:lnTo>
                      <a:pt x="85" y="49"/>
                    </a:lnTo>
                    <a:lnTo>
                      <a:pt x="130" y="48"/>
                    </a:lnTo>
                    <a:lnTo>
                      <a:pt x="129" y="2"/>
                    </a:lnTo>
                    <a:lnTo>
                      <a:pt x="262" y="0"/>
                    </a:lnTo>
                    <a:lnTo>
                      <a:pt x="263" y="136"/>
                    </a:lnTo>
                    <a:lnTo>
                      <a:pt x="441" y="133"/>
                    </a:lnTo>
                    <a:lnTo>
                      <a:pt x="444" y="277"/>
                    </a:lnTo>
                    <a:lnTo>
                      <a:pt x="444" y="36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5">
                <a:extLst>
                  <a:ext uri="{FF2B5EF4-FFF2-40B4-BE49-F238E27FC236}">
                    <a16:creationId xmlns:a16="http://schemas.microsoft.com/office/drawing/2014/main" id="{7A6869E1-C7D9-4610-8538-C0EA87299DB6}"/>
                  </a:ext>
                </a:extLst>
              </p:cNvPr>
              <p:cNvSpPr>
                <a:spLocks noChangeArrowheads="1"/>
              </p:cNvSpPr>
              <p:nvPr/>
            </p:nvSpPr>
            <p:spPr bwMode="auto">
              <a:xfrm>
                <a:off x="2609" y="2992"/>
                <a:ext cx="275" cy="263"/>
              </a:xfrm>
              <a:custGeom>
                <a:avLst/>
                <a:gdLst>
                  <a:gd name="T0" fmla="*/ 67 w 313"/>
                  <a:gd name="T1" fmla="*/ 45 h 275"/>
                  <a:gd name="T2" fmla="*/ 67 w 313"/>
                  <a:gd name="T3" fmla="*/ 51 h 275"/>
                  <a:gd name="T4" fmla="*/ 28 w 313"/>
                  <a:gd name="T5" fmla="*/ 51 h 275"/>
                  <a:gd name="T6" fmla="*/ 28 w 313"/>
                  <a:gd name="T7" fmla="*/ 27 h 275"/>
                  <a:gd name="T8" fmla="*/ 1 w 313"/>
                  <a:gd name="T9" fmla="*/ 28 h 275"/>
                  <a:gd name="T10" fmla="*/ 0 w 313"/>
                  <a:gd name="T11" fmla="*/ 8 h 275"/>
                  <a:gd name="T12" fmla="*/ 61 w 313"/>
                  <a:gd name="T13" fmla="*/ 9 h 275"/>
                  <a:gd name="T14" fmla="*/ 61 w 313"/>
                  <a:gd name="T15" fmla="*/ 0 h 275"/>
                  <a:gd name="T16" fmla="*/ 67 w 313"/>
                  <a:gd name="T17" fmla="*/ 11 h 275"/>
                  <a:gd name="T18" fmla="*/ 67 w 313"/>
                  <a:gd name="T19" fmla="*/ 45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275"/>
                  <a:gd name="T32" fmla="*/ 313 w 313"/>
                  <a:gd name="T33" fmla="*/ 275 h 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275">
                    <a:moveTo>
                      <a:pt x="312" y="233"/>
                    </a:moveTo>
                    <a:lnTo>
                      <a:pt x="313" y="272"/>
                    </a:lnTo>
                    <a:lnTo>
                      <a:pt x="135" y="275"/>
                    </a:lnTo>
                    <a:lnTo>
                      <a:pt x="134" y="139"/>
                    </a:lnTo>
                    <a:lnTo>
                      <a:pt x="1" y="141"/>
                    </a:lnTo>
                    <a:lnTo>
                      <a:pt x="0" y="8"/>
                    </a:lnTo>
                    <a:lnTo>
                      <a:pt x="283" y="9"/>
                    </a:lnTo>
                    <a:lnTo>
                      <a:pt x="285" y="0"/>
                    </a:lnTo>
                    <a:lnTo>
                      <a:pt x="311" y="20"/>
                    </a:lnTo>
                    <a:lnTo>
                      <a:pt x="312" y="23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6">
                <a:extLst>
                  <a:ext uri="{FF2B5EF4-FFF2-40B4-BE49-F238E27FC236}">
                    <a16:creationId xmlns:a16="http://schemas.microsoft.com/office/drawing/2014/main" id="{8C90CBD0-A37F-4114-B0F2-A7E1F223C000}"/>
                  </a:ext>
                </a:extLst>
              </p:cNvPr>
              <p:cNvSpPr>
                <a:spLocks noChangeArrowheads="1"/>
              </p:cNvSpPr>
              <p:nvPr/>
            </p:nvSpPr>
            <p:spPr bwMode="auto">
              <a:xfrm>
                <a:off x="2572" y="2005"/>
                <a:ext cx="318" cy="215"/>
              </a:xfrm>
              <a:custGeom>
                <a:avLst/>
                <a:gdLst>
                  <a:gd name="T0" fmla="*/ 77 w 362"/>
                  <a:gd name="T1" fmla="*/ 34 h 226"/>
                  <a:gd name="T2" fmla="*/ 0 w 362"/>
                  <a:gd name="T3" fmla="*/ 34 h 226"/>
                  <a:gd name="T4" fmla="*/ 0 w 362"/>
                  <a:gd name="T5" fmla="*/ 18 h 226"/>
                  <a:gd name="T6" fmla="*/ 4 w 362"/>
                  <a:gd name="T7" fmla="*/ 0 h 226"/>
                  <a:gd name="T8" fmla="*/ 24 w 362"/>
                  <a:gd name="T9" fmla="*/ 0 h 226"/>
                  <a:gd name="T10" fmla="*/ 22 w 362"/>
                  <a:gd name="T11" fmla="*/ 10 h 226"/>
                  <a:gd name="T12" fmla="*/ 19 w 362"/>
                  <a:gd name="T13" fmla="*/ 10 h 226"/>
                  <a:gd name="T14" fmla="*/ 19 w 362"/>
                  <a:gd name="T15" fmla="*/ 10 h 226"/>
                  <a:gd name="T16" fmla="*/ 32 w 362"/>
                  <a:gd name="T17" fmla="*/ 11 h 226"/>
                  <a:gd name="T18" fmla="*/ 32 w 362"/>
                  <a:gd name="T19" fmla="*/ 14 h 226"/>
                  <a:gd name="T20" fmla="*/ 66 w 362"/>
                  <a:gd name="T21" fmla="*/ 13 h 226"/>
                  <a:gd name="T22" fmla="*/ 67 w 362"/>
                  <a:gd name="T23" fmla="*/ 13 h 226"/>
                  <a:gd name="T24" fmla="*/ 71 w 362"/>
                  <a:gd name="T25" fmla="*/ 18 h 226"/>
                  <a:gd name="T26" fmla="*/ 69 w 362"/>
                  <a:gd name="T27" fmla="*/ 21 h 226"/>
                  <a:gd name="T28" fmla="*/ 76 w 362"/>
                  <a:gd name="T29" fmla="*/ 23 h 226"/>
                  <a:gd name="T30" fmla="*/ 76 w 362"/>
                  <a:gd name="T31" fmla="*/ 25 h 226"/>
                  <a:gd name="T32" fmla="*/ 74 w 362"/>
                  <a:gd name="T33" fmla="*/ 28 h 226"/>
                  <a:gd name="T34" fmla="*/ 76 w 362"/>
                  <a:gd name="T35" fmla="*/ 31 h 226"/>
                  <a:gd name="T36" fmla="*/ 77 w 362"/>
                  <a:gd name="T37" fmla="*/ 34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2"/>
                  <a:gd name="T58" fmla="*/ 0 h 226"/>
                  <a:gd name="T59" fmla="*/ 362 w 362"/>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2" h="226">
                    <a:moveTo>
                      <a:pt x="362" y="226"/>
                    </a:moveTo>
                    <a:lnTo>
                      <a:pt x="0" y="226"/>
                    </a:lnTo>
                    <a:lnTo>
                      <a:pt x="0" y="112"/>
                    </a:lnTo>
                    <a:lnTo>
                      <a:pt x="5" y="0"/>
                    </a:lnTo>
                    <a:lnTo>
                      <a:pt x="111" y="0"/>
                    </a:lnTo>
                    <a:lnTo>
                      <a:pt x="107" y="26"/>
                    </a:lnTo>
                    <a:lnTo>
                      <a:pt x="90" y="37"/>
                    </a:lnTo>
                    <a:lnTo>
                      <a:pt x="90" y="75"/>
                    </a:lnTo>
                    <a:lnTo>
                      <a:pt x="150" y="76"/>
                    </a:lnTo>
                    <a:lnTo>
                      <a:pt x="150" y="90"/>
                    </a:lnTo>
                    <a:lnTo>
                      <a:pt x="305" y="89"/>
                    </a:lnTo>
                    <a:lnTo>
                      <a:pt x="314" y="89"/>
                    </a:lnTo>
                    <a:lnTo>
                      <a:pt x="332" y="114"/>
                    </a:lnTo>
                    <a:lnTo>
                      <a:pt x="327" y="129"/>
                    </a:lnTo>
                    <a:lnTo>
                      <a:pt x="354" y="145"/>
                    </a:lnTo>
                    <a:lnTo>
                      <a:pt x="358" y="163"/>
                    </a:lnTo>
                    <a:lnTo>
                      <a:pt x="345" y="182"/>
                    </a:lnTo>
                    <a:lnTo>
                      <a:pt x="355" y="209"/>
                    </a:lnTo>
                    <a:lnTo>
                      <a:pt x="362"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17">
                <a:extLst>
                  <a:ext uri="{FF2B5EF4-FFF2-40B4-BE49-F238E27FC236}">
                    <a16:creationId xmlns:a16="http://schemas.microsoft.com/office/drawing/2014/main" id="{2016E5DE-CF63-4828-93FF-8905E24A736F}"/>
                  </a:ext>
                </a:extLst>
              </p:cNvPr>
              <p:cNvSpPr>
                <a:spLocks noChangeArrowheads="1"/>
              </p:cNvSpPr>
              <p:nvPr/>
            </p:nvSpPr>
            <p:spPr bwMode="auto">
              <a:xfrm>
                <a:off x="2415" y="1116"/>
                <a:ext cx="269" cy="237"/>
              </a:xfrm>
              <a:custGeom>
                <a:avLst/>
                <a:gdLst>
                  <a:gd name="T0" fmla="*/ 33 w 307"/>
                  <a:gd name="T1" fmla="*/ 44 h 248"/>
                  <a:gd name="T2" fmla="*/ 33 w 307"/>
                  <a:gd name="T3" fmla="*/ 36 h 248"/>
                  <a:gd name="T4" fmla="*/ 0 w 307"/>
                  <a:gd name="T5" fmla="*/ 38 h 248"/>
                  <a:gd name="T6" fmla="*/ 0 w 307"/>
                  <a:gd name="T7" fmla="*/ 29 h 248"/>
                  <a:gd name="T8" fmla="*/ 21 w 307"/>
                  <a:gd name="T9" fmla="*/ 11 h 248"/>
                  <a:gd name="T10" fmla="*/ 30 w 307"/>
                  <a:gd name="T11" fmla="*/ 8 h 248"/>
                  <a:gd name="T12" fmla="*/ 34 w 307"/>
                  <a:gd name="T13" fmla="*/ 11 h 248"/>
                  <a:gd name="T14" fmla="*/ 39 w 307"/>
                  <a:gd name="T15" fmla="*/ 0 h 248"/>
                  <a:gd name="T16" fmla="*/ 46 w 307"/>
                  <a:gd name="T17" fmla="*/ 11 h 248"/>
                  <a:gd name="T18" fmla="*/ 49 w 307"/>
                  <a:gd name="T19" fmla="*/ 11 h 248"/>
                  <a:gd name="T20" fmla="*/ 53 w 307"/>
                  <a:gd name="T21" fmla="*/ 11 h 248"/>
                  <a:gd name="T22" fmla="*/ 57 w 307"/>
                  <a:gd name="T23" fmla="*/ 11 h 248"/>
                  <a:gd name="T24" fmla="*/ 57 w 307"/>
                  <a:gd name="T25" fmla="*/ 18 h 248"/>
                  <a:gd name="T26" fmla="*/ 60 w 307"/>
                  <a:gd name="T27" fmla="*/ 18 h 248"/>
                  <a:gd name="T28" fmla="*/ 57 w 307"/>
                  <a:gd name="T29" fmla="*/ 20 h 248"/>
                  <a:gd name="T30" fmla="*/ 59 w 307"/>
                  <a:gd name="T31" fmla="*/ 30 h 248"/>
                  <a:gd name="T32" fmla="*/ 53 w 307"/>
                  <a:gd name="T33" fmla="*/ 30 h 248"/>
                  <a:gd name="T34" fmla="*/ 54 w 307"/>
                  <a:gd name="T35" fmla="*/ 44 h 248"/>
                  <a:gd name="T36" fmla="*/ 34 w 307"/>
                  <a:gd name="T37" fmla="*/ 44 h 248"/>
                  <a:gd name="T38" fmla="*/ 33 w 307"/>
                  <a:gd name="T39" fmla="*/ 44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7"/>
                  <a:gd name="T61" fmla="*/ 0 h 248"/>
                  <a:gd name="T62" fmla="*/ 307 w 307"/>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7" h="248">
                    <a:moveTo>
                      <a:pt x="169" y="240"/>
                    </a:moveTo>
                    <a:lnTo>
                      <a:pt x="169" y="204"/>
                    </a:lnTo>
                    <a:lnTo>
                      <a:pt x="0" y="206"/>
                    </a:lnTo>
                    <a:lnTo>
                      <a:pt x="0" y="162"/>
                    </a:lnTo>
                    <a:lnTo>
                      <a:pt x="107" y="57"/>
                    </a:lnTo>
                    <a:lnTo>
                      <a:pt x="150" y="8"/>
                    </a:lnTo>
                    <a:lnTo>
                      <a:pt x="174" y="16"/>
                    </a:lnTo>
                    <a:lnTo>
                      <a:pt x="194" y="0"/>
                    </a:lnTo>
                    <a:lnTo>
                      <a:pt x="232" y="32"/>
                    </a:lnTo>
                    <a:lnTo>
                      <a:pt x="251" y="11"/>
                    </a:lnTo>
                    <a:lnTo>
                      <a:pt x="278" y="40"/>
                    </a:lnTo>
                    <a:lnTo>
                      <a:pt x="292" y="54"/>
                    </a:lnTo>
                    <a:lnTo>
                      <a:pt x="295" y="94"/>
                    </a:lnTo>
                    <a:lnTo>
                      <a:pt x="307" y="95"/>
                    </a:lnTo>
                    <a:lnTo>
                      <a:pt x="298" y="111"/>
                    </a:lnTo>
                    <a:lnTo>
                      <a:pt x="305" y="172"/>
                    </a:lnTo>
                    <a:lnTo>
                      <a:pt x="279" y="172"/>
                    </a:lnTo>
                    <a:lnTo>
                      <a:pt x="281" y="248"/>
                    </a:lnTo>
                    <a:lnTo>
                      <a:pt x="176" y="240"/>
                    </a:lnTo>
                    <a:lnTo>
                      <a:pt x="169" y="24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18">
                <a:extLst>
                  <a:ext uri="{FF2B5EF4-FFF2-40B4-BE49-F238E27FC236}">
                    <a16:creationId xmlns:a16="http://schemas.microsoft.com/office/drawing/2014/main" id="{94409F81-CC2B-437A-936A-83D3ECDC3553}"/>
                  </a:ext>
                </a:extLst>
              </p:cNvPr>
              <p:cNvSpPr>
                <a:spLocks noChangeArrowheads="1"/>
              </p:cNvSpPr>
              <p:nvPr/>
            </p:nvSpPr>
            <p:spPr bwMode="auto">
              <a:xfrm>
                <a:off x="2171" y="1434"/>
                <a:ext cx="244" cy="258"/>
              </a:xfrm>
              <a:custGeom>
                <a:avLst/>
                <a:gdLst>
                  <a:gd name="T0" fmla="*/ 65 w 277"/>
                  <a:gd name="T1" fmla="*/ 45 h 270"/>
                  <a:gd name="T2" fmla="*/ 64 w 277"/>
                  <a:gd name="T3" fmla="*/ 48 h 270"/>
                  <a:gd name="T4" fmla="*/ 55 w 277"/>
                  <a:gd name="T5" fmla="*/ 49 h 270"/>
                  <a:gd name="T6" fmla="*/ 48 w 277"/>
                  <a:gd name="T7" fmla="*/ 48 h 270"/>
                  <a:gd name="T8" fmla="*/ 48 w 277"/>
                  <a:gd name="T9" fmla="*/ 46 h 270"/>
                  <a:gd name="T10" fmla="*/ 50 w 277"/>
                  <a:gd name="T11" fmla="*/ 46 h 270"/>
                  <a:gd name="T12" fmla="*/ 48 w 277"/>
                  <a:gd name="T13" fmla="*/ 44 h 270"/>
                  <a:gd name="T14" fmla="*/ 26 w 277"/>
                  <a:gd name="T15" fmla="*/ 44 h 270"/>
                  <a:gd name="T16" fmla="*/ 11 w 277"/>
                  <a:gd name="T17" fmla="*/ 44 h 270"/>
                  <a:gd name="T18" fmla="*/ 11 w 277"/>
                  <a:gd name="T19" fmla="*/ 38 h 270"/>
                  <a:gd name="T20" fmla="*/ 1 w 277"/>
                  <a:gd name="T21" fmla="*/ 38 h 270"/>
                  <a:gd name="T22" fmla="*/ 1 w 277"/>
                  <a:gd name="T23" fmla="*/ 34 h 270"/>
                  <a:gd name="T24" fmla="*/ 0 w 277"/>
                  <a:gd name="T25" fmla="*/ 11 h 270"/>
                  <a:gd name="T26" fmla="*/ 4 w 277"/>
                  <a:gd name="T27" fmla="*/ 11 h 270"/>
                  <a:gd name="T28" fmla="*/ 14 w 277"/>
                  <a:gd name="T29" fmla="*/ 0 h 270"/>
                  <a:gd name="T30" fmla="*/ 26 w 277"/>
                  <a:gd name="T31" fmla="*/ 9 h 270"/>
                  <a:gd name="T32" fmla="*/ 29 w 277"/>
                  <a:gd name="T33" fmla="*/ 11 h 270"/>
                  <a:gd name="T34" fmla="*/ 41 w 277"/>
                  <a:gd name="T35" fmla="*/ 11 h 270"/>
                  <a:gd name="T36" fmla="*/ 56 w 277"/>
                  <a:gd name="T37" fmla="*/ 11 h 270"/>
                  <a:gd name="T38" fmla="*/ 65 w 277"/>
                  <a:gd name="T39" fmla="*/ 21 h 270"/>
                  <a:gd name="T40" fmla="*/ 65 w 277"/>
                  <a:gd name="T41" fmla="*/ 22 h 270"/>
                  <a:gd name="T42" fmla="*/ 65 w 277"/>
                  <a:gd name="T43" fmla="*/ 45 h 2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70"/>
                  <a:gd name="T68" fmla="*/ 277 w 277"/>
                  <a:gd name="T69" fmla="*/ 270 h 2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70">
                    <a:moveTo>
                      <a:pt x="276" y="243"/>
                    </a:moveTo>
                    <a:lnTo>
                      <a:pt x="274" y="258"/>
                    </a:lnTo>
                    <a:lnTo>
                      <a:pt x="232" y="270"/>
                    </a:lnTo>
                    <a:lnTo>
                      <a:pt x="203" y="263"/>
                    </a:lnTo>
                    <a:lnTo>
                      <a:pt x="202" y="245"/>
                    </a:lnTo>
                    <a:lnTo>
                      <a:pt x="214" y="250"/>
                    </a:lnTo>
                    <a:lnTo>
                      <a:pt x="203" y="236"/>
                    </a:lnTo>
                    <a:lnTo>
                      <a:pt x="114" y="235"/>
                    </a:lnTo>
                    <a:lnTo>
                      <a:pt x="46" y="238"/>
                    </a:lnTo>
                    <a:lnTo>
                      <a:pt x="46" y="208"/>
                    </a:lnTo>
                    <a:lnTo>
                      <a:pt x="1" y="209"/>
                    </a:lnTo>
                    <a:lnTo>
                      <a:pt x="1" y="194"/>
                    </a:lnTo>
                    <a:lnTo>
                      <a:pt x="0" y="57"/>
                    </a:lnTo>
                    <a:lnTo>
                      <a:pt x="4" y="59"/>
                    </a:lnTo>
                    <a:lnTo>
                      <a:pt x="58" y="0"/>
                    </a:lnTo>
                    <a:lnTo>
                      <a:pt x="109" y="9"/>
                    </a:lnTo>
                    <a:lnTo>
                      <a:pt x="118" y="27"/>
                    </a:lnTo>
                    <a:lnTo>
                      <a:pt x="171" y="50"/>
                    </a:lnTo>
                    <a:lnTo>
                      <a:pt x="239" y="54"/>
                    </a:lnTo>
                    <a:lnTo>
                      <a:pt x="277" y="108"/>
                    </a:lnTo>
                    <a:lnTo>
                      <a:pt x="275" y="115"/>
                    </a:lnTo>
                    <a:lnTo>
                      <a:pt x="276" y="2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19">
                <a:extLst>
                  <a:ext uri="{FF2B5EF4-FFF2-40B4-BE49-F238E27FC236}">
                    <a16:creationId xmlns:a16="http://schemas.microsoft.com/office/drawing/2014/main" id="{F46D955D-E8C2-4CF5-9868-DC7C8FEACCC7}"/>
                  </a:ext>
                </a:extLst>
              </p:cNvPr>
              <p:cNvSpPr>
                <a:spLocks noChangeArrowheads="1"/>
              </p:cNvSpPr>
              <p:nvPr/>
            </p:nvSpPr>
            <p:spPr bwMode="auto">
              <a:xfrm>
                <a:off x="2250" y="1117"/>
                <a:ext cx="164" cy="221"/>
              </a:xfrm>
              <a:custGeom>
                <a:avLst/>
                <a:gdLst>
                  <a:gd name="T0" fmla="*/ 30 w 187"/>
                  <a:gd name="T1" fmla="*/ 44 h 231"/>
                  <a:gd name="T2" fmla="*/ 1 w 187"/>
                  <a:gd name="T3" fmla="*/ 45 h 231"/>
                  <a:gd name="T4" fmla="*/ 0 w 187"/>
                  <a:gd name="T5" fmla="*/ 0 h 231"/>
                  <a:gd name="T6" fmla="*/ 4 w 187"/>
                  <a:gd name="T7" fmla="*/ 1 h 231"/>
                  <a:gd name="T8" fmla="*/ 22 w 187"/>
                  <a:gd name="T9" fmla="*/ 8 h 231"/>
                  <a:gd name="T10" fmla="*/ 20 w 187"/>
                  <a:gd name="T11" fmla="*/ 11 h 231"/>
                  <a:gd name="T12" fmla="*/ 24 w 187"/>
                  <a:gd name="T13" fmla="*/ 11 h 231"/>
                  <a:gd name="T14" fmla="*/ 25 w 187"/>
                  <a:gd name="T15" fmla="*/ 22 h 231"/>
                  <a:gd name="T16" fmla="*/ 39 w 187"/>
                  <a:gd name="T17" fmla="*/ 24 h 231"/>
                  <a:gd name="T18" fmla="*/ 39 w 187"/>
                  <a:gd name="T19" fmla="*/ 31 h 231"/>
                  <a:gd name="T20" fmla="*/ 39 w 187"/>
                  <a:gd name="T21" fmla="*/ 39 h 231"/>
                  <a:gd name="T22" fmla="*/ 39 w 187"/>
                  <a:gd name="T23" fmla="*/ 44 h 231"/>
                  <a:gd name="T24" fmla="*/ 30 w 187"/>
                  <a:gd name="T25" fmla="*/ 44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31"/>
                  <a:gd name="T41" fmla="*/ 187 w 187"/>
                  <a:gd name="T42" fmla="*/ 231 h 2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31">
                    <a:moveTo>
                      <a:pt x="144" y="228"/>
                    </a:moveTo>
                    <a:lnTo>
                      <a:pt x="1" y="231"/>
                    </a:lnTo>
                    <a:lnTo>
                      <a:pt x="0" y="0"/>
                    </a:lnTo>
                    <a:lnTo>
                      <a:pt x="19" y="1"/>
                    </a:lnTo>
                    <a:lnTo>
                      <a:pt x="108" y="8"/>
                    </a:lnTo>
                    <a:lnTo>
                      <a:pt x="100" y="24"/>
                    </a:lnTo>
                    <a:lnTo>
                      <a:pt x="118" y="51"/>
                    </a:lnTo>
                    <a:lnTo>
                      <a:pt x="123" y="107"/>
                    </a:lnTo>
                    <a:lnTo>
                      <a:pt x="187" y="114"/>
                    </a:lnTo>
                    <a:lnTo>
                      <a:pt x="187" y="161"/>
                    </a:lnTo>
                    <a:lnTo>
                      <a:pt x="187" y="205"/>
                    </a:lnTo>
                    <a:lnTo>
                      <a:pt x="187" y="228"/>
                    </a:lnTo>
                    <a:lnTo>
                      <a:pt x="144"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20">
                <a:extLst>
                  <a:ext uri="{FF2B5EF4-FFF2-40B4-BE49-F238E27FC236}">
                    <a16:creationId xmlns:a16="http://schemas.microsoft.com/office/drawing/2014/main" id="{8703CA81-FEF7-4241-9441-1F830776ADFE}"/>
                  </a:ext>
                </a:extLst>
              </p:cNvPr>
              <p:cNvSpPr>
                <a:spLocks noChangeArrowheads="1"/>
              </p:cNvSpPr>
              <p:nvPr/>
            </p:nvSpPr>
            <p:spPr bwMode="auto">
              <a:xfrm>
                <a:off x="831" y="1125"/>
                <a:ext cx="245" cy="317"/>
              </a:xfrm>
              <a:custGeom>
                <a:avLst/>
                <a:gdLst>
                  <a:gd name="T0" fmla="*/ 60 w 279"/>
                  <a:gd name="T1" fmla="*/ 32 h 332"/>
                  <a:gd name="T2" fmla="*/ 60 w 279"/>
                  <a:gd name="T3" fmla="*/ 58 h 332"/>
                  <a:gd name="T4" fmla="*/ 47 w 279"/>
                  <a:gd name="T5" fmla="*/ 54 h 332"/>
                  <a:gd name="T6" fmla="*/ 36 w 279"/>
                  <a:gd name="T7" fmla="*/ 45 h 332"/>
                  <a:gd name="T8" fmla="*/ 0 w 279"/>
                  <a:gd name="T9" fmla="*/ 28 h 332"/>
                  <a:gd name="T10" fmla="*/ 4 w 279"/>
                  <a:gd name="T11" fmla="*/ 18 h 332"/>
                  <a:gd name="T12" fmla="*/ 11 w 279"/>
                  <a:gd name="T13" fmla="*/ 15 h 332"/>
                  <a:gd name="T14" fmla="*/ 14 w 279"/>
                  <a:gd name="T15" fmla="*/ 11 h 332"/>
                  <a:gd name="T16" fmla="*/ 50 w 279"/>
                  <a:gd name="T17" fmla="*/ 11 h 332"/>
                  <a:gd name="T18" fmla="*/ 50 w 279"/>
                  <a:gd name="T19" fmla="*/ 0 h 332"/>
                  <a:gd name="T20" fmla="*/ 54 w 279"/>
                  <a:gd name="T21" fmla="*/ 0 h 332"/>
                  <a:gd name="T22" fmla="*/ 60 w 279"/>
                  <a:gd name="T23" fmla="*/ 1 h 332"/>
                  <a:gd name="T24" fmla="*/ 60 w 279"/>
                  <a:gd name="T25" fmla="*/ 32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332"/>
                  <a:gd name="T41" fmla="*/ 279 w 279"/>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332">
                    <a:moveTo>
                      <a:pt x="277" y="190"/>
                    </a:moveTo>
                    <a:lnTo>
                      <a:pt x="278" y="332"/>
                    </a:lnTo>
                    <a:lnTo>
                      <a:pt x="222" y="308"/>
                    </a:lnTo>
                    <a:lnTo>
                      <a:pt x="173" y="255"/>
                    </a:lnTo>
                    <a:lnTo>
                      <a:pt x="0" y="154"/>
                    </a:lnTo>
                    <a:lnTo>
                      <a:pt x="2" y="92"/>
                    </a:lnTo>
                    <a:lnTo>
                      <a:pt x="52" y="81"/>
                    </a:lnTo>
                    <a:lnTo>
                      <a:pt x="65" y="66"/>
                    </a:lnTo>
                    <a:lnTo>
                      <a:pt x="232" y="68"/>
                    </a:lnTo>
                    <a:lnTo>
                      <a:pt x="233" y="0"/>
                    </a:lnTo>
                    <a:lnTo>
                      <a:pt x="256" y="0"/>
                    </a:lnTo>
                    <a:lnTo>
                      <a:pt x="279" y="1"/>
                    </a:lnTo>
                    <a:lnTo>
                      <a:pt x="277"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21">
                <a:extLst>
                  <a:ext uri="{FF2B5EF4-FFF2-40B4-BE49-F238E27FC236}">
                    <a16:creationId xmlns:a16="http://schemas.microsoft.com/office/drawing/2014/main" id="{70521E80-7519-4BD1-9EB9-4D10B1849F8F}"/>
                  </a:ext>
                </a:extLst>
              </p:cNvPr>
              <p:cNvSpPr>
                <a:spLocks noChangeArrowheads="1"/>
              </p:cNvSpPr>
              <p:nvPr/>
            </p:nvSpPr>
            <p:spPr bwMode="auto">
              <a:xfrm>
                <a:off x="2266" y="1335"/>
                <a:ext cx="148" cy="203"/>
              </a:xfrm>
              <a:custGeom>
                <a:avLst/>
                <a:gdLst>
                  <a:gd name="T0" fmla="*/ 42 w 168"/>
                  <a:gd name="T1" fmla="*/ 42 h 212"/>
                  <a:gd name="T2" fmla="*/ 33 w 168"/>
                  <a:gd name="T3" fmla="*/ 31 h 212"/>
                  <a:gd name="T4" fmla="*/ 16 w 168"/>
                  <a:gd name="T5" fmla="*/ 31 h 212"/>
                  <a:gd name="T6" fmla="*/ 4 w 168"/>
                  <a:gd name="T7" fmla="*/ 27 h 212"/>
                  <a:gd name="T8" fmla="*/ 0 w 168"/>
                  <a:gd name="T9" fmla="*/ 24 h 212"/>
                  <a:gd name="T10" fmla="*/ 7 w 168"/>
                  <a:gd name="T11" fmla="*/ 23 h 212"/>
                  <a:gd name="T12" fmla="*/ 26 w 168"/>
                  <a:gd name="T13" fmla="*/ 11 h 212"/>
                  <a:gd name="T14" fmla="*/ 29 w 168"/>
                  <a:gd name="T15" fmla="*/ 0 h 212"/>
                  <a:gd name="T16" fmla="*/ 42 w 168"/>
                  <a:gd name="T17" fmla="*/ 0 h 212"/>
                  <a:gd name="T18" fmla="*/ 42 w 168"/>
                  <a:gd name="T19" fmla="*/ 4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212"/>
                  <a:gd name="T32" fmla="*/ 168 w 16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212">
                    <a:moveTo>
                      <a:pt x="168" y="212"/>
                    </a:moveTo>
                    <a:lnTo>
                      <a:pt x="130" y="158"/>
                    </a:lnTo>
                    <a:lnTo>
                      <a:pt x="62" y="154"/>
                    </a:lnTo>
                    <a:lnTo>
                      <a:pt x="9" y="131"/>
                    </a:lnTo>
                    <a:lnTo>
                      <a:pt x="0" y="113"/>
                    </a:lnTo>
                    <a:lnTo>
                      <a:pt x="27" y="108"/>
                    </a:lnTo>
                    <a:lnTo>
                      <a:pt x="107" y="39"/>
                    </a:lnTo>
                    <a:lnTo>
                      <a:pt x="125" y="0"/>
                    </a:lnTo>
                    <a:lnTo>
                      <a:pt x="168" y="0"/>
                    </a:lnTo>
                    <a:lnTo>
                      <a:pt x="168"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22">
                <a:extLst>
                  <a:ext uri="{FF2B5EF4-FFF2-40B4-BE49-F238E27FC236}">
                    <a16:creationId xmlns:a16="http://schemas.microsoft.com/office/drawing/2014/main" id="{B5D5B8AC-2DD9-4E52-8C12-50BF140CD3B2}"/>
                  </a:ext>
                </a:extLst>
              </p:cNvPr>
              <p:cNvSpPr>
                <a:spLocks noChangeArrowheads="1"/>
              </p:cNvSpPr>
              <p:nvPr/>
            </p:nvSpPr>
            <p:spPr bwMode="auto">
              <a:xfrm>
                <a:off x="2848" y="2002"/>
                <a:ext cx="209" cy="478"/>
              </a:xfrm>
              <a:custGeom>
                <a:avLst/>
                <a:gdLst>
                  <a:gd name="T0" fmla="*/ 51 w 238"/>
                  <a:gd name="T1" fmla="*/ 88 h 500"/>
                  <a:gd name="T2" fmla="*/ 47 w 238"/>
                  <a:gd name="T3" fmla="*/ 88 h 500"/>
                  <a:gd name="T4" fmla="*/ 45 w 238"/>
                  <a:gd name="T5" fmla="*/ 91 h 500"/>
                  <a:gd name="T6" fmla="*/ 10 w 238"/>
                  <a:gd name="T7" fmla="*/ 91 h 500"/>
                  <a:gd name="T8" fmla="*/ 10 w 238"/>
                  <a:gd name="T9" fmla="*/ 42 h 500"/>
                  <a:gd name="T10" fmla="*/ 9 w 238"/>
                  <a:gd name="T11" fmla="*/ 39 h 500"/>
                  <a:gd name="T12" fmla="*/ 7 w 238"/>
                  <a:gd name="T13" fmla="*/ 33 h 500"/>
                  <a:gd name="T14" fmla="*/ 10 w 238"/>
                  <a:gd name="T15" fmla="*/ 31 h 500"/>
                  <a:gd name="T16" fmla="*/ 9 w 238"/>
                  <a:gd name="T17" fmla="*/ 28 h 500"/>
                  <a:gd name="T18" fmla="*/ 4 w 238"/>
                  <a:gd name="T19" fmla="*/ 26 h 500"/>
                  <a:gd name="T20" fmla="*/ 4 w 238"/>
                  <a:gd name="T21" fmla="*/ 23 h 500"/>
                  <a:gd name="T22" fmla="*/ 0 w 238"/>
                  <a:gd name="T23" fmla="*/ 18 h 500"/>
                  <a:gd name="T24" fmla="*/ 4 w 238"/>
                  <a:gd name="T25" fmla="*/ 18 h 500"/>
                  <a:gd name="T26" fmla="*/ 0 w 238"/>
                  <a:gd name="T27" fmla="*/ 0 h 500"/>
                  <a:gd name="T28" fmla="*/ 23 w 238"/>
                  <a:gd name="T29" fmla="*/ 0 h 500"/>
                  <a:gd name="T30" fmla="*/ 38 w 238"/>
                  <a:gd name="T31" fmla="*/ 20 h 500"/>
                  <a:gd name="T32" fmla="*/ 41 w 238"/>
                  <a:gd name="T33" fmla="*/ 31 h 500"/>
                  <a:gd name="T34" fmla="*/ 36 w 238"/>
                  <a:gd name="T35" fmla="*/ 36 h 500"/>
                  <a:gd name="T36" fmla="*/ 35 w 238"/>
                  <a:gd name="T37" fmla="*/ 43 h 500"/>
                  <a:gd name="T38" fmla="*/ 40 w 238"/>
                  <a:gd name="T39" fmla="*/ 67 h 500"/>
                  <a:gd name="T40" fmla="*/ 51 w 238"/>
                  <a:gd name="T41" fmla="*/ 88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500"/>
                  <a:gd name="T65" fmla="*/ 238 w 238"/>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500">
                    <a:moveTo>
                      <a:pt x="238" y="481"/>
                    </a:moveTo>
                    <a:lnTo>
                      <a:pt x="218" y="483"/>
                    </a:lnTo>
                    <a:lnTo>
                      <a:pt x="210" y="500"/>
                    </a:lnTo>
                    <a:lnTo>
                      <a:pt x="46" y="500"/>
                    </a:lnTo>
                    <a:lnTo>
                      <a:pt x="48" y="229"/>
                    </a:lnTo>
                    <a:lnTo>
                      <a:pt x="41" y="212"/>
                    </a:lnTo>
                    <a:lnTo>
                      <a:pt x="31" y="185"/>
                    </a:lnTo>
                    <a:lnTo>
                      <a:pt x="44" y="166"/>
                    </a:lnTo>
                    <a:lnTo>
                      <a:pt x="40" y="148"/>
                    </a:lnTo>
                    <a:lnTo>
                      <a:pt x="13" y="132"/>
                    </a:lnTo>
                    <a:lnTo>
                      <a:pt x="18" y="117"/>
                    </a:lnTo>
                    <a:lnTo>
                      <a:pt x="0" y="92"/>
                    </a:lnTo>
                    <a:lnTo>
                      <a:pt x="2" y="92"/>
                    </a:lnTo>
                    <a:lnTo>
                      <a:pt x="0" y="0"/>
                    </a:lnTo>
                    <a:lnTo>
                      <a:pt x="108" y="0"/>
                    </a:lnTo>
                    <a:lnTo>
                      <a:pt x="179" y="105"/>
                    </a:lnTo>
                    <a:lnTo>
                      <a:pt x="202" y="171"/>
                    </a:lnTo>
                    <a:lnTo>
                      <a:pt x="173" y="198"/>
                    </a:lnTo>
                    <a:lnTo>
                      <a:pt x="165" y="234"/>
                    </a:lnTo>
                    <a:lnTo>
                      <a:pt x="185" y="365"/>
                    </a:lnTo>
                    <a:lnTo>
                      <a:pt x="238" y="48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23">
                <a:extLst>
                  <a:ext uri="{FF2B5EF4-FFF2-40B4-BE49-F238E27FC236}">
                    <a16:creationId xmlns:a16="http://schemas.microsoft.com/office/drawing/2014/main" id="{453C80A5-B057-4D96-9BEB-69C3A944A2CD}"/>
                  </a:ext>
                </a:extLst>
              </p:cNvPr>
              <p:cNvSpPr>
                <a:spLocks noChangeArrowheads="1"/>
              </p:cNvSpPr>
              <p:nvPr/>
            </p:nvSpPr>
            <p:spPr bwMode="auto">
              <a:xfrm>
                <a:off x="1075" y="1105"/>
                <a:ext cx="184" cy="202"/>
              </a:xfrm>
              <a:custGeom>
                <a:avLst/>
                <a:gdLst>
                  <a:gd name="T0" fmla="*/ 29 w 209"/>
                  <a:gd name="T1" fmla="*/ 41 h 211"/>
                  <a:gd name="T2" fmla="*/ 0 w 209"/>
                  <a:gd name="T3" fmla="*/ 41 h 211"/>
                  <a:gd name="T4" fmla="*/ 4 w 209"/>
                  <a:gd name="T5" fmla="*/ 11 h 211"/>
                  <a:gd name="T6" fmla="*/ 23 w 209"/>
                  <a:gd name="T7" fmla="*/ 11 h 211"/>
                  <a:gd name="T8" fmla="*/ 23 w 209"/>
                  <a:gd name="T9" fmla="*/ 0 h 211"/>
                  <a:gd name="T10" fmla="*/ 48 w 209"/>
                  <a:gd name="T11" fmla="*/ 1 h 211"/>
                  <a:gd name="T12" fmla="*/ 42 w 209"/>
                  <a:gd name="T13" fmla="*/ 11 h 211"/>
                  <a:gd name="T14" fmla="*/ 41 w 209"/>
                  <a:gd name="T15" fmla="*/ 16 h 211"/>
                  <a:gd name="T16" fmla="*/ 42 w 209"/>
                  <a:gd name="T17" fmla="*/ 17 h 211"/>
                  <a:gd name="T18" fmla="*/ 37 w 209"/>
                  <a:gd name="T19" fmla="*/ 20 h 211"/>
                  <a:gd name="T20" fmla="*/ 40 w 209"/>
                  <a:gd name="T21" fmla="*/ 24 h 211"/>
                  <a:gd name="T22" fmla="*/ 37 w 209"/>
                  <a:gd name="T23" fmla="*/ 25 h 211"/>
                  <a:gd name="T24" fmla="*/ 35 w 209"/>
                  <a:gd name="T25" fmla="*/ 34 h 211"/>
                  <a:gd name="T26" fmla="*/ 29 w 209"/>
                  <a:gd name="T27" fmla="*/ 39 h 211"/>
                  <a:gd name="T28" fmla="*/ 29 w 209"/>
                  <a:gd name="T29" fmla="*/ 41 h 2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11"/>
                  <a:gd name="T47" fmla="*/ 209 w 209"/>
                  <a:gd name="T48" fmla="*/ 211 h 2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11">
                    <a:moveTo>
                      <a:pt x="124" y="211"/>
                    </a:moveTo>
                    <a:lnTo>
                      <a:pt x="0" y="210"/>
                    </a:lnTo>
                    <a:lnTo>
                      <a:pt x="2" y="21"/>
                    </a:lnTo>
                    <a:lnTo>
                      <a:pt x="100" y="22"/>
                    </a:lnTo>
                    <a:lnTo>
                      <a:pt x="102" y="0"/>
                    </a:lnTo>
                    <a:lnTo>
                      <a:pt x="209" y="1"/>
                    </a:lnTo>
                    <a:lnTo>
                      <a:pt x="181" y="45"/>
                    </a:lnTo>
                    <a:lnTo>
                      <a:pt x="177" y="81"/>
                    </a:lnTo>
                    <a:lnTo>
                      <a:pt x="186" y="84"/>
                    </a:lnTo>
                    <a:lnTo>
                      <a:pt x="163" y="96"/>
                    </a:lnTo>
                    <a:lnTo>
                      <a:pt x="171" y="114"/>
                    </a:lnTo>
                    <a:lnTo>
                      <a:pt x="160" y="121"/>
                    </a:lnTo>
                    <a:lnTo>
                      <a:pt x="150" y="177"/>
                    </a:lnTo>
                    <a:lnTo>
                      <a:pt x="127" y="202"/>
                    </a:lnTo>
                    <a:lnTo>
                      <a:pt x="124" y="2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24">
                <a:extLst>
                  <a:ext uri="{FF2B5EF4-FFF2-40B4-BE49-F238E27FC236}">
                    <a16:creationId xmlns:a16="http://schemas.microsoft.com/office/drawing/2014/main" id="{671BB075-EA73-497C-9C84-CCA9CAD42052}"/>
                  </a:ext>
                </a:extLst>
              </p:cNvPr>
              <p:cNvSpPr>
                <a:spLocks noChangeArrowheads="1"/>
              </p:cNvSpPr>
              <p:nvPr/>
            </p:nvSpPr>
            <p:spPr bwMode="auto">
              <a:xfrm>
                <a:off x="2284" y="2870"/>
                <a:ext cx="325" cy="130"/>
              </a:xfrm>
              <a:custGeom>
                <a:avLst/>
                <a:gdLst>
                  <a:gd name="T0" fmla="*/ 79 w 370"/>
                  <a:gd name="T1" fmla="*/ 26 h 136"/>
                  <a:gd name="T2" fmla="*/ 17 w 370"/>
                  <a:gd name="T3" fmla="*/ 26 h 136"/>
                  <a:gd name="T4" fmla="*/ 10 w 370"/>
                  <a:gd name="T5" fmla="*/ 24 h 136"/>
                  <a:gd name="T6" fmla="*/ 0 w 370"/>
                  <a:gd name="T7" fmla="*/ 11 h 136"/>
                  <a:gd name="T8" fmla="*/ 11 w 370"/>
                  <a:gd name="T9" fmla="*/ 11 h 136"/>
                  <a:gd name="T10" fmla="*/ 11 w 370"/>
                  <a:gd name="T11" fmla="*/ 0 h 136"/>
                  <a:gd name="T12" fmla="*/ 31 w 370"/>
                  <a:gd name="T13" fmla="*/ 1 h 136"/>
                  <a:gd name="T14" fmla="*/ 79 w 370"/>
                  <a:gd name="T15" fmla="*/ 0 h 136"/>
                  <a:gd name="T16" fmla="*/ 79 w 370"/>
                  <a:gd name="T17" fmla="*/ 2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
                  <a:gd name="T28" fmla="*/ 0 h 136"/>
                  <a:gd name="T29" fmla="*/ 370 w 370"/>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 h="136">
                    <a:moveTo>
                      <a:pt x="369" y="136"/>
                    </a:moveTo>
                    <a:lnTo>
                      <a:pt x="77" y="136"/>
                    </a:lnTo>
                    <a:lnTo>
                      <a:pt x="46" y="126"/>
                    </a:lnTo>
                    <a:lnTo>
                      <a:pt x="0" y="45"/>
                    </a:lnTo>
                    <a:lnTo>
                      <a:pt x="54" y="46"/>
                    </a:lnTo>
                    <a:lnTo>
                      <a:pt x="54" y="0"/>
                    </a:lnTo>
                    <a:lnTo>
                      <a:pt x="144" y="1"/>
                    </a:lnTo>
                    <a:lnTo>
                      <a:pt x="370" y="0"/>
                    </a:lnTo>
                    <a:lnTo>
                      <a:pt x="369"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25">
                <a:extLst>
                  <a:ext uri="{FF2B5EF4-FFF2-40B4-BE49-F238E27FC236}">
                    <a16:creationId xmlns:a16="http://schemas.microsoft.com/office/drawing/2014/main" id="{DEBD2615-F000-491C-9CD7-0BE48848E8CA}"/>
                  </a:ext>
                </a:extLst>
              </p:cNvPr>
              <p:cNvSpPr>
                <a:spLocks noChangeArrowheads="1"/>
              </p:cNvSpPr>
              <p:nvPr/>
            </p:nvSpPr>
            <p:spPr bwMode="auto">
              <a:xfrm>
                <a:off x="2128" y="1875"/>
                <a:ext cx="238" cy="189"/>
              </a:xfrm>
              <a:custGeom>
                <a:avLst/>
                <a:gdLst>
                  <a:gd name="T0" fmla="*/ 47 w 271"/>
                  <a:gd name="T1" fmla="*/ 43 h 197"/>
                  <a:gd name="T2" fmla="*/ 34 w 271"/>
                  <a:gd name="T3" fmla="*/ 43 h 197"/>
                  <a:gd name="T4" fmla="*/ 34 w 271"/>
                  <a:gd name="T5" fmla="*/ 39 h 197"/>
                  <a:gd name="T6" fmla="*/ 9 w 271"/>
                  <a:gd name="T7" fmla="*/ 39 h 197"/>
                  <a:gd name="T8" fmla="*/ 4 w 271"/>
                  <a:gd name="T9" fmla="*/ 35 h 197"/>
                  <a:gd name="T10" fmla="*/ 6 w 271"/>
                  <a:gd name="T11" fmla="*/ 31 h 197"/>
                  <a:gd name="T12" fmla="*/ 4 w 271"/>
                  <a:gd name="T13" fmla="*/ 32 h 197"/>
                  <a:gd name="T14" fmla="*/ 4 w 271"/>
                  <a:gd name="T15" fmla="*/ 29 h 197"/>
                  <a:gd name="T16" fmla="*/ 4 w 271"/>
                  <a:gd name="T17" fmla="*/ 20 h 197"/>
                  <a:gd name="T18" fmla="*/ 8 w 271"/>
                  <a:gd name="T19" fmla="*/ 16 h 197"/>
                  <a:gd name="T20" fmla="*/ 0 w 271"/>
                  <a:gd name="T21" fmla="*/ 12 h 197"/>
                  <a:gd name="T22" fmla="*/ 5 w 271"/>
                  <a:gd name="T23" fmla="*/ 9 h 197"/>
                  <a:gd name="T24" fmla="*/ 15 w 271"/>
                  <a:gd name="T25" fmla="*/ 12 h 197"/>
                  <a:gd name="T26" fmla="*/ 22 w 271"/>
                  <a:gd name="T27" fmla="*/ 1 h 197"/>
                  <a:gd name="T28" fmla="*/ 30 w 271"/>
                  <a:gd name="T29" fmla="*/ 0 h 197"/>
                  <a:gd name="T30" fmla="*/ 44 w 271"/>
                  <a:gd name="T31" fmla="*/ 12 h 197"/>
                  <a:gd name="T32" fmla="*/ 58 w 271"/>
                  <a:gd name="T33" fmla="*/ 29 h 197"/>
                  <a:gd name="T34" fmla="*/ 50 w 271"/>
                  <a:gd name="T35" fmla="*/ 35 h 197"/>
                  <a:gd name="T36" fmla="*/ 47 w 271"/>
                  <a:gd name="T37" fmla="*/ 4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97"/>
                  <a:gd name="T59" fmla="*/ 271 w 271"/>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97">
                    <a:moveTo>
                      <a:pt x="227" y="196"/>
                    </a:moveTo>
                    <a:lnTo>
                      <a:pt x="158" y="197"/>
                    </a:lnTo>
                    <a:lnTo>
                      <a:pt x="158" y="182"/>
                    </a:lnTo>
                    <a:lnTo>
                      <a:pt x="41" y="182"/>
                    </a:lnTo>
                    <a:lnTo>
                      <a:pt x="20" y="172"/>
                    </a:lnTo>
                    <a:lnTo>
                      <a:pt x="28" y="139"/>
                    </a:lnTo>
                    <a:lnTo>
                      <a:pt x="11" y="141"/>
                    </a:lnTo>
                    <a:lnTo>
                      <a:pt x="2" y="127"/>
                    </a:lnTo>
                    <a:lnTo>
                      <a:pt x="16" y="91"/>
                    </a:lnTo>
                    <a:lnTo>
                      <a:pt x="34" y="78"/>
                    </a:lnTo>
                    <a:lnTo>
                      <a:pt x="0" y="32"/>
                    </a:lnTo>
                    <a:lnTo>
                      <a:pt x="24" y="9"/>
                    </a:lnTo>
                    <a:lnTo>
                      <a:pt x="69" y="20"/>
                    </a:lnTo>
                    <a:lnTo>
                      <a:pt x="105" y="1"/>
                    </a:lnTo>
                    <a:lnTo>
                      <a:pt x="139" y="0"/>
                    </a:lnTo>
                    <a:lnTo>
                      <a:pt x="207" y="45"/>
                    </a:lnTo>
                    <a:lnTo>
                      <a:pt x="271" y="130"/>
                    </a:lnTo>
                    <a:lnTo>
                      <a:pt x="235" y="170"/>
                    </a:lnTo>
                    <a:lnTo>
                      <a:pt x="227" y="1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26">
                <a:extLst>
                  <a:ext uri="{FF2B5EF4-FFF2-40B4-BE49-F238E27FC236}">
                    <a16:creationId xmlns:a16="http://schemas.microsoft.com/office/drawing/2014/main" id="{C565E0F8-57E7-461C-BBDA-B71E8E3E128A}"/>
                  </a:ext>
                </a:extLst>
              </p:cNvPr>
              <p:cNvSpPr>
                <a:spLocks noChangeArrowheads="1"/>
              </p:cNvSpPr>
              <p:nvPr/>
            </p:nvSpPr>
            <p:spPr bwMode="auto">
              <a:xfrm>
                <a:off x="2413" y="1311"/>
                <a:ext cx="190" cy="233"/>
              </a:xfrm>
              <a:custGeom>
                <a:avLst/>
                <a:gdLst>
                  <a:gd name="T0" fmla="*/ 0 w 216"/>
                  <a:gd name="T1" fmla="*/ 43 h 244"/>
                  <a:gd name="T2" fmla="*/ 4 w 216"/>
                  <a:gd name="T3" fmla="*/ 42 h 244"/>
                  <a:gd name="T4" fmla="*/ 4 w 216"/>
                  <a:gd name="T5" fmla="*/ 11 h 244"/>
                  <a:gd name="T6" fmla="*/ 4 w 216"/>
                  <a:gd name="T7" fmla="*/ 2 h 244"/>
                  <a:gd name="T8" fmla="*/ 37 w 216"/>
                  <a:gd name="T9" fmla="*/ 0 h 244"/>
                  <a:gd name="T10" fmla="*/ 37 w 216"/>
                  <a:gd name="T11" fmla="*/ 11 h 244"/>
                  <a:gd name="T12" fmla="*/ 37 w 216"/>
                  <a:gd name="T13" fmla="*/ 16 h 244"/>
                  <a:gd name="T14" fmla="*/ 47 w 216"/>
                  <a:gd name="T15" fmla="*/ 22 h 244"/>
                  <a:gd name="T16" fmla="*/ 48 w 216"/>
                  <a:gd name="T17" fmla="*/ 31 h 244"/>
                  <a:gd name="T18" fmla="*/ 26 w 216"/>
                  <a:gd name="T19" fmla="*/ 31 h 244"/>
                  <a:gd name="T20" fmla="*/ 14 w 216"/>
                  <a:gd name="T21" fmla="*/ 37 h 244"/>
                  <a:gd name="T22" fmla="*/ 12 w 216"/>
                  <a:gd name="T23" fmla="*/ 40 h 244"/>
                  <a:gd name="T24" fmla="*/ 4 w 216"/>
                  <a:gd name="T25" fmla="*/ 42 h 244"/>
                  <a:gd name="T26" fmla="*/ 0 w 216"/>
                  <a:gd name="T27" fmla="*/ 43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244"/>
                  <a:gd name="T44" fmla="*/ 216 w 216"/>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244">
                    <a:moveTo>
                      <a:pt x="0" y="244"/>
                    </a:moveTo>
                    <a:lnTo>
                      <a:pt x="2" y="237"/>
                    </a:lnTo>
                    <a:lnTo>
                      <a:pt x="2" y="25"/>
                    </a:lnTo>
                    <a:lnTo>
                      <a:pt x="2" y="2"/>
                    </a:lnTo>
                    <a:lnTo>
                      <a:pt x="171" y="0"/>
                    </a:lnTo>
                    <a:lnTo>
                      <a:pt x="171" y="36"/>
                    </a:lnTo>
                    <a:lnTo>
                      <a:pt x="167" y="85"/>
                    </a:lnTo>
                    <a:lnTo>
                      <a:pt x="204" y="117"/>
                    </a:lnTo>
                    <a:lnTo>
                      <a:pt x="216" y="181"/>
                    </a:lnTo>
                    <a:lnTo>
                      <a:pt x="110" y="183"/>
                    </a:lnTo>
                    <a:lnTo>
                      <a:pt x="62" y="208"/>
                    </a:lnTo>
                    <a:lnTo>
                      <a:pt x="53" y="228"/>
                    </a:lnTo>
                    <a:lnTo>
                      <a:pt x="12" y="243"/>
                    </a:lnTo>
                    <a:lnTo>
                      <a:pt x="0" y="24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27">
                <a:extLst>
                  <a:ext uri="{FF2B5EF4-FFF2-40B4-BE49-F238E27FC236}">
                    <a16:creationId xmlns:a16="http://schemas.microsoft.com/office/drawing/2014/main" id="{F5841EE4-B481-4D9A-842D-1F972FCCC946}"/>
                  </a:ext>
                </a:extLst>
              </p:cNvPr>
              <p:cNvSpPr>
                <a:spLocks noChangeArrowheads="1"/>
              </p:cNvSpPr>
              <p:nvPr/>
            </p:nvSpPr>
            <p:spPr bwMode="auto">
              <a:xfrm>
                <a:off x="2114" y="1110"/>
                <a:ext cx="137" cy="381"/>
              </a:xfrm>
              <a:custGeom>
                <a:avLst/>
                <a:gdLst>
                  <a:gd name="T0" fmla="*/ 14 w 156"/>
                  <a:gd name="T1" fmla="*/ 76 h 398"/>
                  <a:gd name="T2" fmla="*/ 7 w 156"/>
                  <a:gd name="T3" fmla="*/ 73 h 398"/>
                  <a:gd name="T4" fmla="*/ 4 w 156"/>
                  <a:gd name="T5" fmla="*/ 67 h 398"/>
                  <a:gd name="T6" fmla="*/ 0 w 156"/>
                  <a:gd name="T7" fmla="*/ 66 h 398"/>
                  <a:gd name="T8" fmla="*/ 4 w 156"/>
                  <a:gd name="T9" fmla="*/ 64 h 398"/>
                  <a:gd name="T10" fmla="*/ 4 w 156"/>
                  <a:gd name="T11" fmla="*/ 61 h 398"/>
                  <a:gd name="T12" fmla="*/ 4 w 156"/>
                  <a:gd name="T13" fmla="*/ 61 h 398"/>
                  <a:gd name="T14" fmla="*/ 4 w 156"/>
                  <a:gd name="T15" fmla="*/ 28 h 398"/>
                  <a:gd name="T16" fmla="*/ 4 w 156"/>
                  <a:gd name="T17" fmla="*/ 29 h 398"/>
                  <a:gd name="T18" fmla="*/ 10 w 156"/>
                  <a:gd name="T19" fmla="*/ 28 h 398"/>
                  <a:gd name="T20" fmla="*/ 15 w 156"/>
                  <a:gd name="T21" fmla="*/ 22 h 398"/>
                  <a:gd name="T22" fmla="*/ 7 w 156"/>
                  <a:gd name="T23" fmla="*/ 11 h 398"/>
                  <a:gd name="T24" fmla="*/ 11 w 156"/>
                  <a:gd name="T25" fmla="*/ 0 h 398"/>
                  <a:gd name="T26" fmla="*/ 22 w 156"/>
                  <a:gd name="T27" fmla="*/ 3 h 398"/>
                  <a:gd name="T28" fmla="*/ 33 w 156"/>
                  <a:gd name="T29" fmla="*/ 7 h 398"/>
                  <a:gd name="T30" fmla="*/ 33 w 156"/>
                  <a:gd name="T31" fmla="*/ 47 h 398"/>
                  <a:gd name="T32" fmla="*/ 33 w 156"/>
                  <a:gd name="T33" fmla="*/ 50 h 398"/>
                  <a:gd name="T34" fmla="*/ 28 w 156"/>
                  <a:gd name="T35" fmla="*/ 52 h 398"/>
                  <a:gd name="T36" fmla="*/ 26 w 156"/>
                  <a:gd name="T37" fmla="*/ 56 h 398"/>
                  <a:gd name="T38" fmla="*/ 22 w 156"/>
                  <a:gd name="T39" fmla="*/ 58 h 398"/>
                  <a:gd name="T40" fmla="*/ 26 w 156"/>
                  <a:gd name="T41" fmla="*/ 65 h 398"/>
                  <a:gd name="T42" fmla="*/ 15 w 156"/>
                  <a:gd name="T43" fmla="*/ 76 h 398"/>
                  <a:gd name="T44" fmla="*/ 14 w 156"/>
                  <a:gd name="T45" fmla="*/ 76 h 3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398"/>
                  <a:gd name="T71" fmla="*/ 156 w 156"/>
                  <a:gd name="T72" fmla="*/ 398 h 3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398">
                    <a:moveTo>
                      <a:pt x="65" y="396"/>
                    </a:moveTo>
                    <a:lnTo>
                      <a:pt x="30" y="382"/>
                    </a:lnTo>
                    <a:lnTo>
                      <a:pt x="13" y="346"/>
                    </a:lnTo>
                    <a:lnTo>
                      <a:pt x="0" y="343"/>
                    </a:lnTo>
                    <a:lnTo>
                      <a:pt x="6" y="332"/>
                    </a:lnTo>
                    <a:lnTo>
                      <a:pt x="18" y="321"/>
                    </a:lnTo>
                    <a:lnTo>
                      <a:pt x="2" y="316"/>
                    </a:lnTo>
                    <a:lnTo>
                      <a:pt x="2" y="138"/>
                    </a:lnTo>
                    <a:lnTo>
                      <a:pt x="5" y="141"/>
                    </a:lnTo>
                    <a:lnTo>
                      <a:pt x="49" y="137"/>
                    </a:lnTo>
                    <a:lnTo>
                      <a:pt x="69" y="105"/>
                    </a:lnTo>
                    <a:lnTo>
                      <a:pt x="32" y="37"/>
                    </a:lnTo>
                    <a:lnTo>
                      <a:pt x="50" y="0"/>
                    </a:lnTo>
                    <a:lnTo>
                      <a:pt x="98" y="3"/>
                    </a:lnTo>
                    <a:lnTo>
                      <a:pt x="155" y="7"/>
                    </a:lnTo>
                    <a:lnTo>
                      <a:pt x="156" y="238"/>
                    </a:lnTo>
                    <a:lnTo>
                      <a:pt x="156" y="255"/>
                    </a:lnTo>
                    <a:lnTo>
                      <a:pt x="129" y="268"/>
                    </a:lnTo>
                    <a:lnTo>
                      <a:pt x="121" y="294"/>
                    </a:lnTo>
                    <a:lnTo>
                      <a:pt x="103" y="303"/>
                    </a:lnTo>
                    <a:lnTo>
                      <a:pt x="123" y="339"/>
                    </a:lnTo>
                    <a:lnTo>
                      <a:pt x="69" y="398"/>
                    </a:lnTo>
                    <a:lnTo>
                      <a:pt x="65" y="3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28">
                <a:extLst>
                  <a:ext uri="{FF2B5EF4-FFF2-40B4-BE49-F238E27FC236}">
                    <a16:creationId xmlns:a16="http://schemas.microsoft.com/office/drawing/2014/main" id="{002D04CA-A0A4-4F36-AFEF-FC0EB0CEA91B}"/>
                  </a:ext>
                </a:extLst>
              </p:cNvPr>
              <p:cNvSpPr>
                <a:spLocks noChangeArrowheads="1"/>
              </p:cNvSpPr>
              <p:nvPr/>
            </p:nvSpPr>
            <p:spPr bwMode="auto">
              <a:xfrm>
                <a:off x="2411" y="2719"/>
                <a:ext cx="199" cy="152"/>
              </a:xfrm>
              <a:custGeom>
                <a:avLst/>
                <a:gdLst>
                  <a:gd name="T0" fmla="*/ 53 w 226"/>
                  <a:gd name="T1" fmla="*/ 30 h 159"/>
                  <a:gd name="T2" fmla="*/ 0 w 226"/>
                  <a:gd name="T3" fmla="*/ 30 h 159"/>
                  <a:gd name="T4" fmla="*/ 1 w 226"/>
                  <a:gd name="T5" fmla="*/ 11 h 159"/>
                  <a:gd name="T6" fmla="*/ 1 w 226"/>
                  <a:gd name="T7" fmla="*/ 1 h 159"/>
                  <a:gd name="T8" fmla="*/ 53 w 226"/>
                  <a:gd name="T9" fmla="*/ 0 h 159"/>
                  <a:gd name="T10" fmla="*/ 53 w 226"/>
                  <a:gd name="T11" fmla="*/ 30 h 159"/>
                  <a:gd name="T12" fmla="*/ 0 60000 65536"/>
                  <a:gd name="T13" fmla="*/ 0 60000 65536"/>
                  <a:gd name="T14" fmla="*/ 0 60000 65536"/>
                  <a:gd name="T15" fmla="*/ 0 60000 65536"/>
                  <a:gd name="T16" fmla="*/ 0 60000 65536"/>
                  <a:gd name="T17" fmla="*/ 0 60000 65536"/>
                  <a:gd name="T18" fmla="*/ 0 w 226"/>
                  <a:gd name="T19" fmla="*/ 0 h 159"/>
                  <a:gd name="T20" fmla="*/ 226 w 22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226" h="159">
                    <a:moveTo>
                      <a:pt x="226" y="158"/>
                    </a:moveTo>
                    <a:lnTo>
                      <a:pt x="0" y="159"/>
                    </a:lnTo>
                    <a:lnTo>
                      <a:pt x="1" y="68"/>
                    </a:lnTo>
                    <a:lnTo>
                      <a:pt x="1" y="1"/>
                    </a:lnTo>
                    <a:lnTo>
                      <a:pt x="226" y="0"/>
                    </a:lnTo>
                    <a:lnTo>
                      <a:pt x="226"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29">
                <a:extLst>
                  <a:ext uri="{FF2B5EF4-FFF2-40B4-BE49-F238E27FC236}">
                    <a16:creationId xmlns:a16="http://schemas.microsoft.com/office/drawing/2014/main" id="{94E168B1-E201-4809-9235-3E978E74E7BA}"/>
                  </a:ext>
                </a:extLst>
              </p:cNvPr>
              <p:cNvSpPr>
                <a:spLocks noChangeArrowheads="1"/>
              </p:cNvSpPr>
              <p:nvPr/>
            </p:nvSpPr>
            <p:spPr bwMode="auto">
              <a:xfrm>
                <a:off x="1863" y="1491"/>
                <a:ext cx="201" cy="265"/>
              </a:xfrm>
              <a:custGeom>
                <a:avLst/>
                <a:gdLst>
                  <a:gd name="T0" fmla="*/ 47 w 229"/>
                  <a:gd name="T1" fmla="*/ 23 h 277"/>
                  <a:gd name="T2" fmla="*/ 39 w 229"/>
                  <a:gd name="T3" fmla="*/ 42 h 277"/>
                  <a:gd name="T4" fmla="*/ 25 w 229"/>
                  <a:gd name="T5" fmla="*/ 52 h 277"/>
                  <a:gd name="T6" fmla="*/ 18 w 229"/>
                  <a:gd name="T7" fmla="*/ 38 h 277"/>
                  <a:gd name="T8" fmla="*/ 13 w 229"/>
                  <a:gd name="T9" fmla="*/ 38 h 277"/>
                  <a:gd name="T10" fmla="*/ 10 w 229"/>
                  <a:gd name="T11" fmla="*/ 33 h 277"/>
                  <a:gd name="T12" fmla="*/ 4 w 229"/>
                  <a:gd name="T13" fmla="*/ 32 h 277"/>
                  <a:gd name="T14" fmla="*/ 0 w 229"/>
                  <a:gd name="T15" fmla="*/ 16 h 277"/>
                  <a:gd name="T16" fmla="*/ 6 w 229"/>
                  <a:gd name="T17" fmla="*/ 15 h 277"/>
                  <a:gd name="T18" fmla="*/ 10 w 229"/>
                  <a:gd name="T19" fmla="*/ 1 h 277"/>
                  <a:gd name="T20" fmla="*/ 47 w 229"/>
                  <a:gd name="T21" fmla="*/ 0 h 277"/>
                  <a:gd name="T22" fmla="*/ 43 w 229"/>
                  <a:gd name="T23" fmla="*/ 21 h 277"/>
                  <a:gd name="T24" fmla="*/ 47 w 229"/>
                  <a:gd name="T25" fmla="*/ 23 h 277"/>
                  <a:gd name="T26" fmla="*/ 47 w 229"/>
                  <a:gd name="T27" fmla="*/ 23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77"/>
                  <a:gd name="T44" fmla="*/ 229 w 229"/>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77">
                    <a:moveTo>
                      <a:pt x="223" y="120"/>
                    </a:moveTo>
                    <a:lnTo>
                      <a:pt x="184" y="219"/>
                    </a:lnTo>
                    <a:lnTo>
                      <a:pt x="119" y="277"/>
                    </a:lnTo>
                    <a:lnTo>
                      <a:pt x="87" y="204"/>
                    </a:lnTo>
                    <a:lnTo>
                      <a:pt x="64" y="204"/>
                    </a:lnTo>
                    <a:lnTo>
                      <a:pt x="48" y="180"/>
                    </a:lnTo>
                    <a:lnTo>
                      <a:pt x="11" y="165"/>
                    </a:lnTo>
                    <a:lnTo>
                      <a:pt x="0" y="83"/>
                    </a:lnTo>
                    <a:lnTo>
                      <a:pt x="28" y="81"/>
                    </a:lnTo>
                    <a:lnTo>
                      <a:pt x="49" y="1"/>
                    </a:lnTo>
                    <a:lnTo>
                      <a:pt x="229" y="0"/>
                    </a:lnTo>
                    <a:lnTo>
                      <a:pt x="207" y="103"/>
                    </a:lnTo>
                    <a:lnTo>
                      <a:pt x="221" y="119"/>
                    </a:lnTo>
                    <a:lnTo>
                      <a:pt x="223" y="1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30">
                <a:extLst>
                  <a:ext uri="{FF2B5EF4-FFF2-40B4-BE49-F238E27FC236}">
                    <a16:creationId xmlns:a16="http://schemas.microsoft.com/office/drawing/2014/main" id="{CF34EE1B-7E94-4D97-9421-3A75684338A7}"/>
                  </a:ext>
                </a:extLst>
              </p:cNvPr>
              <p:cNvSpPr>
                <a:spLocks noChangeArrowheads="1"/>
              </p:cNvSpPr>
              <p:nvPr/>
            </p:nvSpPr>
            <p:spPr bwMode="auto">
              <a:xfrm>
                <a:off x="177" y="912"/>
                <a:ext cx="311" cy="357"/>
              </a:xfrm>
              <a:custGeom>
                <a:avLst/>
                <a:gdLst>
                  <a:gd name="T0" fmla="*/ 76 w 354"/>
                  <a:gd name="T1" fmla="*/ 62 h 373"/>
                  <a:gd name="T2" fmla="*/ 8 w 354"/>
                  <a:gd name="T3" fmla="*/ 72 h 373"/>
                  <a:gd name="T4" fmla="*/ 17 w 354"/>
                  <a:gd name="T5" fmla="*/ 70 h 373"/>
                  <a:gd name="T6" fmla="*/ 12 w 354"/>
                  <a:gd name="T7" fmla="*/ 69 h 373"/>
                  <a:gd name="T8" fmla="*/ 12 w 354"/>
                  <a:gd name="T9" fmla="*/ 68 h 373"/>
                  <a:gd name="T10" fmla="*/ 17 w 354"/>
                  <a:gd name="T11" fmla="*/ 67 h 373"/>
                  <a:gd name="T12" fmla="*/ 19 w 354"/>
                  <a:gd name="T13" fmla="*/ 59 h 373"/>
                  <a:gd name="T14" fmla="*/ 25 w 354"/>
                  <a:gd name="T15" fmla="*/ 56 h 373"/>
                  <a:gd name="T16" fmla="*/ 17 w 354"/>
                  <a:gd name="T17" fmla="*/ 50 h 373"/>
                  <a:gd name="T18" fmla="*/ 22 w 354"/>
                  <a:gd name="T19" fmla="*/ 34 h 373"/>
                  <a:gd name="T20" fmla="*/ 10 w 354"/>
                  <a:gd name="T21" fmla="*/ 26 h 373"/>
                  <a:gd name="T22" fmla="*/ 0 w 354"/>
                  <a:gd name="T23" fmla="*/ 15 h 373"/>
                  <a:gd name="T24" fmla="*/ 4 w 354"/>
                  <a:gd name="T25" fmla="*/ 0 h 373"/>
                  <a:gd name="T26" fmla="*/ 46 w 354"/>
                  <a:gd name="T27" fmla="*/ 1 h 373"/>
                  <a:gd name="T28" fmla="*/ 33 w 354"/>
                  <a:gd name="T29" fmla="*/ 11 h 373"/>
                  <a:gd name="T30" fmla="*/ 31 w 354"/>
                  <a:gd name="T31" fmla="*/ 14 h 373"/>
                  <a:gd name="T32" fmla="*/ 32 w 354"/>
                  <a:gd name="T33" fmla="*/ 20 h 373"/>
                  <a:gd name="T34" fmla="*/ 31 w 354"/>
                  <a:gd name="T35" fmla="*/ 27 h 373"/>
                  <a:gd name="T36" fmla="*/ 35 w 354"/>
                  <a:gd name="T37" fmla="*/ 29 h 373"/>
                  <a:gd name="T38" fmla="*/ 36 w 354"/>
                  <a:gd name="T39" fmla="*/ 38 h 373"/>
                  <a:gd name="T40" fmla="*/ 49 w 354"/>
                  <a:gd name="T41" fmla="*/ 51 h 373"/>
                  <a:gd name="T42" fmla="*/ 47 w 354"/>
                  <a:gd name="T43" fmla="*/ 57 h 373"/>
                  <a:gd name="T44" fmla="*/ 40 w 354"/>
                  <a:gd name="T45" fmla="*/ 63 h 373"/>
                  <a:gd name="T46" fmla="*/ 40 w 354"/>
                  <a:gd name="T47" fmla="*/ 66 h 373"/>
                  <a:gd name="T48" fmla="*/ 43 w 354"/>
                  <a:gd name="T49" fmla="*/ 67 h 373"/>
                  <a:gd name="T50" fmla="*/ 76 w 354"/>
                  <a:gd name="T51" fmla="*/ 60 h 373"/>
                  <a:gd name="T52" fmla="*/ 76 w 354"/>
                  <a:gd name="T53" fmla="*/ 62 h 3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373"/>
                  <a:gd name="T83" fmla="*/ 354 w 354"/>
                  <a:gd name="T84" fmla="*/ 373 h 3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373">
                    <a:moveTo>
                      <a:pt x="354" y="319"/>
                    </a:moveTo>
                    <a:lnTo>
                      <a:pt x="36" y="373"/>
                    </a:lnTo>
                    <a:lnTo>
                      <a:pt x="80" y="360"/>
                    </a:lnTo>
                    <a:lnTo>
                      <a:pt x="57" y="357"/>
                    </a:lnTo>
                    <a:lnTo>
                      <a:pt x="57" y="347"/>
                    </a:lnTo>
                    <a:lnTo>
                      <a:pt x="76" y="342"/>
                    </a:lnTo>
                    <a:lnTo>
                      <a:pt x="90" y="306"/>
                    </a:lnTo>
                    <a:lnTo>
                      <a:pt x="116" y="291"/>
                    </a:lnTo>
                    <a:lnTo>
                      <a:pt x="82" y="250"/>
                    </a:lnTo>
                    <a:lnTo>
                      <a:pt x="106" y="179"/>
                    </a:lnTo>
                    <a:lnTo>
                      <a:pt x="43" y="132"/>
                    </a:lnTo>
                    <a:lnTo>
                      <a:pt x="0" y="78"/>
                    </a:lnTo>
                    <a:lnTo>
                      <a:pt x="13" y="0"/>
                    </a:lnTo>
                    <a:lnTo>
                      <a:pt x="211" y="1"/>
                    </a:lnTo>
                    <a:lnTo>
                      <a:pt x="156" y="37"/>
                    </a:lnTo>
                    <a:lnTo>
                      <a:pt x="143" y="77"/>
                    </a:lnTo>
                    <a:lnTo>
                      <a:pt x="152" y="96"/>
                    </a:lnTo>
                    <a:lnTo>
                      <a:pt x="144" y="136"/>
                    </a:lnTo>
                    <a:lnTo>
                      <a:pt x="163" y="148"/>
                    </a:lnTo>
                    <a:lnTo>
                      <a:pt x="169" y="198"/>
                    </a:lnTo>
                    <a:lnTo>
                      <a:pt x="229" y="259"/>
                    </a:lnTo>
                    <a:lnTo>
                      <a:pt x="224" y="300"/>
                    </a:lnTo>
                    <a:lnTo>
                      <a:pt x="180" y="322"/>
                    </a:lnTo>
                    <a:lnTo>
                      <a:pt x="180" y="335"/>
                    </a:lnTo>
                    <a:lnTo>
                      <a:pt x="203" y="343"/>
                    </a:lnTo>
                    <a:lnTo>
                      <a:pt x="354" y="312"/>
                    </a:lnTo>
                    <a:lnTo>
                      <a:pt x="354" y="3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31">
                <a:extLst>
                  <a:ext uri="{FF2B5EF4-FFF2-40B4-BE49-F238E27FC236}">
                    <a16:creationId xmlns:a16="http://schemas.microsoft.com/office/drawing/2014/main" id="{4F10376A-42EE-4F70-965D-4F291A74001D}"/>
                  </a:ext>
                </a:extLst>
              </p:cNvPr>
              <p:cNvSpPr>
                <a:spLocks noChangeArrowheads="1"/>
              </p:cNvSpPr>
              <p:nvPr/>
            </p:nvSpPr>
            <p:spPr bwMode="auto">
              <a:xfrm>
                <a:off x="2626" y="1567"/>
                <a:ext cx="168" cy="203"/>
              </a:xfrm>
              <a:custGeom>
                <a:avLst/>
                <a:gdLst>
                  <a:gd name="T0" fmla="*/ 36 w 192"/>
                  <a:gd name="T1" fmla="*/ 26 h 212"/>
                  <a:gd name="T2" fmla="*/ 32 w 192"/>
                  <a:gd name="T3" fmla="*/ 27 h 212"/>
                  <a:gd name="T4" fmla="*/ 32 w 192"/>
                  <a:gd name="T5" fmla="*/ 40 h 212"/>
                  <a:gd name="T6" fmla="*/ 10 w 192"/>
                  <a:gd name="T7" fmla="*/ 42 h 212"/>
                  <a:gd name="T8" fmla="*/ 9 w 192"/>
                  <a:gd name="T9" fmla="*/ 29 h 212"/>
                  <a:gd name="T10" fmla="*/ 6 w 192"/>
                  <a:gd name="T11" fmla="*/ 29 h 212"/>
                  <a:gd name="T12" fmla="*/ 1 w 192"/>
                  <a:gd name="T13" fmla="*/ 19 h 212"/>
                  <a:gd name="T14" fmla="*/ 0 w 192"/>
                  <a:gd name="T15" fmla="*/ 11 h 212"/>
                  <a:gd name="T16" fmla="*/ 18 w 192"/>
                  <a:gd name="T17" fmla="*/ 11 h 212"/>
                  <a:gd name="T18" fmla="*/ 18 w 192"/>
                  <a:gd name="T19" fmla="*/ 9 h 212"/>
                  <a:gd name="T20" fmla="*/ 27 w 192"/>
                  <a:gd name="T21" fmla="*/ 0 h 212"/>
                  <a:gd name="T22" fmla="*/ 36 w 192"/>
                  <a:gd name="T23" fmla="*/ 2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212"/>
                  <a:gd name="T38" fmla="*/ 192 w 192"/>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212">
                    <a:moveTo>
                      <a:pt x="192" y="126"/>
                    </a:moveTo>
                    <a:lnTo>
                      <a:pt x="168" y="134"/>
                    </a:lnTo>
                    <a:lnTo>
                      <a:pt x="170" y="209"/>
                    </a:lnTo>
                    <a:lnTo>
                      <a:pt x="49" y="212"/>
                    </a:lnTo>
                    <a:lnTo>
                      <a:pt x="41" y="141"/>
                    </a:lnTo>
                    <a:lnTo>
                      <a:pt x="31" y="146"/>
                    </a:lnTo>
                    <a:lnTo>
                      <a:pt x="1" y="90"/>
                    </a:lnTo>
                    <a:lnTo>
                      <a:pt x="0" y="25"/>
                    </a:lnTo>
                    <a:lnTo>
                      <a:pt x="91" y="23"/>
                    </a:lnTo>
                    <a:lnTo>
                      <a:pt x="91" y="9"/>
                    </a:lnTo>
                    <a:lnTo>
                      <a:pt x="142" y="0"/>
                    </a:lnTo>
                    <a:lnTo>
                      <a:pt x="192" y="1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32">
                <a:extLst>
                  <a:ext uri="{FF2B5EF4-FFF2-40B4-BE49-F238E27FC236}">
                    <a16:creationId xmlns:a16="http://schemas.microsoft.com/office/drawing/2014/main" id="{D8C882BD-FDA0-48F6-8CB5-75B910163AAE}"/>
                  </a:ext>
                </a:extLst>
              </p:cNvPr>
              <p:cNvSpPr>
                <a:spLocks noChangeArrowheads="1"/>
              </p:cNvSpPr>
              <p:nvPr/>
            </p:nvSpPr>
            <p:spPr bwMode="auto">
              <a:xfrm>
                <a:off x="1141" y="1399"/>
                <a:ext cx="352" cy="188"/>
              </a:xfrm>
              <a:custGeom>
                <a:avLst/>
                <a:gdLst>
                  <a:gd name="T0" fmla="*/ 83 w 401"/>
                  <a:gd name="T1" fmla="*/ 10 h 197"/>
                  <a:gd name="T2" fmla="*/ 83 w 401"/>
                  <a:gd name="T3" fmla="*/ 10 h 197"/>
                  <a:gd name="T4" fmla="*/ 75 w 401"/>
                  <a:gd name="T5" fmla="*/ 10 h 197"/>
                  <a:gd name="T6" fmla="*/ 66 w 401"/>
                  <a:gd name="T7" fmla="*/ 10 h 197"/>
                  <a:gd name="T8" fmla="*/ 32 w 401"/>
                  <a:gd name="T9" fmla="*/ 27 h 197"/>
                  <a:gd name="T10" fmla="*/ 31 w 401"/>
                  <a:gd name="T11" fmla="*/ 21 h 197"/>
                  <a:gd name="T12" fmla="*/ 22 w 401"/>
                  <a:gd name="T13" fmla="*/ 28 h 197"/>
                  <a:gd name="T14" fmla="*/ 4 w 401"/>
                  <a:gd name="T15" fmla="*/ 29 h 197"/>
                  <a:gd name="T16" fmla="*/ 15 w 401"/>
                  <a:gd name="T17" fmla="*/ 30 h 197"/>
                  <a:gd name="T18" fmla="*/ 12 w 401"/>
                  <a:gd name="T19" fmla="*/ 33 h 197"/>
                  <a:gd name="T20" fmla="*/ 0 w 401"/>
                  <a:gd name="T21" fmla="*/ 30 h 197"/>
                  <a:gd name="T22" fmla="*/ 4 w 401"/>
                  <a:gd name="T23" fmla="*/ 28 h 197"/>
                  <a:gd name="T24" fmla="*/ 11 w 401"/>
                  <a:gd name="T25" fmla="*/ 22 h 197"/>
                  <a:gd name="T26" fmla="*/ 18 w 401"/>
                  <a:gd name="T27" fmla="*/ 21 h 197"/>
                  <a:gd name="T28" fmla="*/ 19 w 401"/>
                  <a:gd name="T29" fmla="*/ 18 h 197"/>
                  <a:gd name="T30" fmla="*/ 17 w 401"/>
                  <a:gd name="T31" fmla="*/ 10 h 197"/>
                  <a:gd name="T32" fmla="*/ 19 w 401"/>
                  <a:gd name="T33" fmla="*/ 10 h 197"/>
                  <a:gd name="T34" fmla="*/ 21 w 401"/>
                  <a:gd name="T35" fmla="*/ 0 h 197"/>
                  <a:gd name="T36" fmla="*/ 64 w 401"/>
                  <a:gd name="T37" fmla="*/ 2 h 197"/>
                  <a:gd name="T38" fmla="*/ 67 w 401"/>
                  <a:gd name="T39" fmla="*/ 10 h 197"/>
                  <a:gd name="T40" fmla="*/ 71 w 401"/>
                  <a:gd name="T41" fmla="*/ 5 h 197"/>
                  <a:gd name="T42" fmla="*/ 73 w 401"/>
                  <a:gd name="T43" fmla="*/ 10 h 197"/>
                  <a:gd name="T44" fmla="*/ 76 w 401"/>
                  <a:gd name="T45" fmla="*/ 10 h 197"/>
                  <a:gd name="T46" fmla="*/ 83 w 401"/>
                  <a:gd name="T47" fmla="*/ 10 h 1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197"/>
                  <a:gd name="T74" fmla="*/ 401 w 401"/>
                  <a:gd name="T75" fmla="*/ 197 h 1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197">
                    <a:moveTo>
                      <a:pt x="397" y="23"/>
                    </a:moveTo>
                    <a:lnTo>
                      <a:pt x="401" y="60"/>
                    </a:lnTo>
                    <a:lnTo>
                      <a:pt x="355" y="44"/>
                    </a:lnTo>
                    <a:lnTo>
                      <a:pt x="315" y="53"/>
                    </a:lnTo>
                    <a:lnTo>
                      <a:pt x="154" y="151"/>
                    </a:lnTo>
                    <a:lnTo>
                      <a:pt x="146" y="118"/>
                    </a:lnTo>
                    <a:lnTo>
                      <a:pt x="105" y="154"/>
                    </a:lnTo>
                    <a:lnTo>
                      <a:pt x="17" y="163"/>
                    </a:lnTo>
                    <a:lnTo>
                      <a:pt x="69" y="176"/>
                    </a:lnTo>
                    <a:lnTo>
                      <a:pt x="58" y="197"/>
                    </a:lnTo>
                    <a:lnTo>
                      <a:pt x="0" y="173"/>
                    </a:lnTo>
                    <a:lnTo>
                      <a:pt x="9" y="157"/>
                    </a:lnTo>
                    <a:lnTo>
                      <a:pt x="53" y="123"/>
                    </a:lnTo>
                    <a:lnTo>
                      <a:pt x="86" y="120"/>
                    </a:lnTo>
                    <a:lnTo>
                      <a:pt x="92" y="98"/>
                    </a:lnTo>
                    <a:lnTo>
                      <a:pt x="78" y="58"/>
                    </a:lnTo>
                    <a:lnTo>
                      <a:pt x="91" y="22"/>
                    </a:lnTo>
                    <a:lnTo>
                      <a:pt x="99" y="0"/>
                    </a:lnTo>
                    <a:lnTo>
                      <a:pt x="306" y="2"/>
                    </a:lnTo>
                    <a:lnTo>
                      <a:pt x="323" y="12"/>
                    </a:lnTo>
                    <a:lnTo>
                      <a:pt x="344" y="5"/>
                    </a:lnTo>
                    <a:lnTo>
                      <a:pt x="351" y="22"/>
                    </a:lnTo>
                    <a:lnTo>
                      <a:pt x="364" y="15"/>
                    </a:lnTo>
                    <a:lnTo>
                      <a:pt x="397" y="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33">
                <a:extLst>
                  <a:ext uri="{FF2B5EF4-FFF2-40B4-BE49-F238E27FC236}">
                    <a16:creationId xmlns:a16="http://schemas.microsoft.com/office/drawing/2014/main" id="{DDE9A046-1A7F-444D-852E-DBEC7488D1C4}"/>
                  </a:ext>
                </a:extLst>
              </p:cNvPr>
              <p:cNvSpPr>
                <a:spLocks noChangeArrowheads="1"/>
              </p:cNvSpPr>
              <p:nvPr/>
            </p:nvSpPr>
            <p:spPr bwMode="auto">
              <a:xfrm>
                <a:off x="1259" y="1053"/>
                <a:ext cx="259" cy="161"/>
              </a:xfrm>
              <a:custGeom>
                <a:avLst/>
                <a:gdLst>
                  <a:gd name="T0" fmla="*/ 27 w 295"/>
                  <a:gd name="T1" fmla="*/ 27 h 169"/>
                  <a:gd name="T2" fmla="*/ 21 w 295"/>
                  <a:gd name="T3" fmla="*/ 25 h 169"/>
                  <a:gd name="T4" fmla="*/ 21 w 295"/>
                  <a:gd name="T5" fmla="*/ 22 h 169"/>
                  <a:gd name="T6" fmla="*/ 15 w 295"/>
                  <a:gd name="T7" fmla="*/ 22 h 169"/>
                  <a:gd name="T8" fmla="*/ 15 w 295"/>
                  <a:gd name="T9" fmla="*/ 16 h 169"/>
                  <a:gd name="T10" fmla="*/ 4 w 295"/>
                  <a:gd name="T11" fmla="*/ 15 h 169"/>
                  <a:gd name="T12" fmla="*/ 4 w 295"/>
                  <a:gd name="T13" fmla="*/ 10 h 169"/>
                  <a:gd name="T14" fmla="*/ 0 w 295"/>
                  <a:gd name="T15" fmla="*/ 10 h 169"/>
                  <a:gd name="T16" fmla="*/ 7 w 295"/>
                  <a:gd name="T17" fmla="*/ 0 h 169"/>
                  <a:gd name="T18" fmla="*/ 53 w 295"/>
                  <a:gd name="T19" fmla="*/ 10 h 169"/>
                  <a:gd name="T20" fmla="*/ 61 w 295"/>
                  <a:gd name="T21" fmla="*/ 10 h 169"/>
                  <a:gd name="T22" fmla="*/ 58 w 295"/>
                  <a:gd name="T23" fmla="*/ 10 h 169"/>
                  <a:gd name="T24" fmla="*/ 54 w 295"/>
                  <a:gd name="T25" fmla="*/ 10 h 169"/>
                  <a:gd name="T26" fmla="*/ 51 w 295"/>
                  <a:gd name="T27" fmla="*/ 21 h 169"/>
                  <a:gd name="T28" fmla="*/ 36 w 295"/>
                  <a:gd name="T29" fmla="*/ 24 h 169"/>
                  <a:gd name="T30" fmla="*/ 28 w 295"/>
                  <a:gd name="T31" fmla="*/ 27 h 169"/>
                  <a:gd name="T32" fmla="*/ 27 w 295"/>
                  <a:gd name="T33" fmla="*/ 2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69"/>
                  <a:gd name="T53" fmla="*/ 295 w 295"/>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69">
                    <a:moveTo>
                      <a:pt x="128" y="169"/>
                    </a:moveTo>
                    <a:lnTo>
                      <a:pt x="99" y="153"/>
                    </a:lnTo>
                    <a:lnTo>
                      <a:pt x="99" y="131"/>
                    </a:lnTo>
                    <a:lnTo>
                      <a:pt x="68" y="131"/>
                    </a:lnTo>
                    <a:lnTo>
                      <a:pt x="68" y="101"/>
                    </a:lnTo>
                    <a:lnTo>
                      <a:pt x="22" y="93"/>
                    </a:lnTo>
                    <a:lnTo>
                      <a:pt x="22" y="56"/>
                    </a:lnTo>
                    <a:lnTo>
                      <a:pt x="0" y="56"/>
                    </a:lnTo>
                    <a:lnTo>
                      <a:pt x="30" y="0"/>
                    </a:lnTo>
                    <a:lnTo>
                      <a:pt x="251" y="12"/>
                    </a:lnTo>
                    <a:lnTo>
                      <a:pt x="295" y="15"/>
                    </a:lnTo>
                    <a:lnTo>
                      <a:pt x="274" y="59"/>
                    </a:lnTo>
                    <a:lnTo>
                      <a:pt x="252" y="73"/>
                    </a:lnTo>
                    <a:lnTo>
                      <a:pt x="241" y="123"/>
                    </a:lnTo>
                    <a:lnTo>
                      <a:pt x="169" y="143"/>
                    </a:lnTo>
                    <a:lnTo>
                      <a:pt x="130" y="167"/>
                    </a:lnTo>
                    <a:lnTo>
                      <a:pt x="128" y="1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34">
                <a:extLst>
                  <a:ext uri="{FF2B5EF4-FFF2-40B4-BE49-F238E27FC236}">
                    <a16:creationId xmlns:a16="http://schemas.microsoft.com/office/drawing/2014/main" id="{548EB9C8-E9FE-4902-B329-4491F38420D2}"/>
                  </a:ext>
                </a:extLst>
              </p:cNvPr>
              <p:cNvSpPr>
                <a:spLocks noChangeArrowheads="1"/>
              </p:cNvSpPr>
              <p:nvPr/>
            </p:nvSpPr>
            <p:spPr bwMode="auto">
              <a:xfrm>
                <a:off x="2045" y="1438"/>
                <a:ext cx="127" cy="181"/>
              </a:xfrm>
              <a:custGeom>
                <a:avLst/>
                <a:gdLst>
                  <a:gd name="T0" fmla="*/ 27 w 145"/>
                  <a:gd name="T1" fmla="*/ 30 h 190"/>
                  <a:gd name="T2" fmla="*/ 4 w 145"/>
                  <a:gd name="T3" fmla="*/ 28 h 190"/>
                  <a:gd name="T4" fmla="*/ 4 w 145"/>
                  <a:gd name="T5" fmla="*/ 28 h 190"/>
                  <a:gd name="T6" fmla="*/ 0 w 145"/>
                  <a:gd name="T7" fmla="*/ 26 h 190"/>
                  <a:gd name="T8" fmla="*/ 4 w 145"/>
                  <a:gd name="T9" fmla="*/ 10 h 190"/>
                  <a:gd name="T10" fmla="*/ 6 w 145"/>
                  <a:gd name="T11" fmla="*/ 10 h 190"/>
                  <a:gd name="T12" fmla="*/ 9 w 145"/>
                  <a:gd name="T13" fmla="*/ 10 h 190"/>
                  <a:gd name="T14" fmla="*/ 15 w 145"/>
                  <a:gd name="T15" fmla="*/ 0 h 190"/>
                  <a:gd name="T16" fmla="*/ 18 w 145"/>
                  <a:gd name="T17" fmla="*/ 3 h 190"/>
                  <a:gd name="T18" fmla="*/ 21 w 145"/>
                  <a:gd name="T19" fmla="*/ 10 h 190"/>
                  <a:gd name="T20" fmla="*/ 27 w 145"/>
                  <a:gd name="T21" fmla="*/ 10 h 190"/>
                  <a:gd name="T22" fmla="*/ 27 w 145"/>
                  <a:gd name="T23" fmla="*/ 3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90"/>
                  <a:gd name="T38" fmla="*/ 145 w 145"/>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90">
                    <a:moveTo>
                      <a:pt x="145" y="190"/>
                    </a:moveTo>
                    <a:lnTo>
                      <a:pt x="16" y="176"/>
                    </a:lnTo>
                    <a:lnTo>
                      <a:pt x="14" y="175"/>
                    </a:lnTo>
                    <a:lnTo>
                      <a:pt x="0" y="159"/>
                    </a:lnTo>
                    <a:lnTo>
                      <a:pt x="22" y="56"/>
                    </a:lnTo>
                    <a:lnTo>
                      <a:pt x="28" y="58"/>
                    </a:lnTo>
                    <a:lnTo>
                      <a:pt x="42" y="24"/>
                    </a:lnTo>
                    <a:lnTo>
                      <a:pt x="79" y="0"/>
                    </a:lnTo>
                    <a:lnTo>
                      <a:pt x="92" y="3"/>
                    </a:lnTo>
                    <a:lnTo>
                      <a:pt x="109" y="39"/>
                    </a:lnTo>
                    <a:lnTo>
                      <a:pt x="144" y="53"/>
                    </a:lnTo>
                    <a:lnTo>
                      <a:pt x="145"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35">
                <a:extLst>
                  <a:ext uri="{FF2B5EF4-FFF2-40B4-BE49-F238E27FC236}">
                    <a16:creationId xmlns:a16="http://schemas.microsoft.com/office/drawing/2014/main" id="{4473B892-3E0B-435B-8B99-287D4CB85E02}"/>
                  </a:ext>
                </a:extLst>
              </p:cNvPr>
              <p:cNvSpPr>
                <a:spLocks noChangeArrowheads="1"/>
              </p:cNvSpPr>
              <p:nvPr/>
            </p:nvSpPr>
            <p:spPr bwMode="auto">
              <a:xfrm>
                <a:off x="2609" y="2783"/>
                <a:ext cx="278" cy="218"/>
              </a:xfrm>
              <a:custGeom>
                <a:avLst/>
                <a:gdLst>
                  <a:gd name="T0" fmla="*/ 65 w 316"/>
                  <a:gd name="T1" fmla="*/ 41 h 228"/>
                  <a:gd name="T2" fmla="*/ 61 w 316"/>
                  <a:gd name="T3" fmla="*/ 32 h 228"/>
                  <a:gd name="T4" fmla="*/ 55 w 316"/>
                  <a:gd name="T5" fmla="*/ 32 h 228"/>
                  <a:gd name="T6" fmla="*/ 48 w 316"/>
                  <a:gd name="T7" fmla="*/ 25 h 228"/>
                  <a:gd name="T8" fmla="*/ 72 w 316"/>
                  <a:gd name="T9" fmla="*/ 11 h 228"/>
                  <a:gd name="T10" fmla="*/ 63 w 316"/>
                  <a:gd name="T11" fmla="*/ 2 h 228"/>
                  <a:gd name="T12" fmla="*/ 41 w 316"/>
                  <a:gd name="T13" fmla="*/ 0 h 228"/>
                  <a:gd name="T14" fmla="*/ 41 w 316"/>
                  <a:gd name="T15" fmla="*/ 11 h 228"/>
                  <a:gd name="T16" fmla="*/ 32 w 316"/>
                  <a:gd name="T17" fmla="*/ 11 h 228"/>
                  <a:gd name="T18" fmla="*/ 32 w 316"/>
                  <a:gd name="T19" fmla="*/ 18 h 228"/>
                  <a:gd name="T20" fmla="*/ 1 w 316"/>
                  <a:gd name="T21" fmla="*/ 18 h 228"/>
                  <a:gd name="T22" fmla="*/ 0 w 316"/>
                  <a:gd name="T23" fmla="*/ 43 h 228"/>
                  <a:gd name="T24" fmla="*/ 63 w 316"/>
                  <a:gd name="T25" fmla="*/ 43 h 228"/>
                  <a:gd name="T26" fmla="*/ 65 w 316"/>
                  <a:gd name="T27" fmla="*/ 41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28"/>
                  <a:gd name="T44" fmla="*/ 316 w 316"/>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28">
                    <a:moveTo>
                      <a:pt x="285" y="219"/>
                    </a:moveTo>
                    <a:lnTo>
                      <a:pt x="267" y="168"/>
                    </a:lnTo>
                    <a:lnTo>
                      <a:pt x="242" y="172"/>
                    </a:lnTo>
                    <a:lnTo>
                      <a:pt x="215" y="125"/>
                    </a:lnTo>
                    <a:lnTo>
                      <a:pt x="316" y="32"/>
                    </a:lnTo>
                    <a:lnTo>
                      <a:pt x="284" y="2"/>
                    </a:lnTo>
                    <a:lnTo>
                      <a:pt x="181" y="0"/>
                    </a:lnTo>
                    <a:lnTo>
                      <a:pt x="181" y="46"/>
                    </a:lnTo>
                    <a:lnTo>
                      <a:pt x="136" y="46"/>
                    </a:lnTo>
                    <a:lnTo>
                      <a:pt x="136" y="92"/>
                    </a:lnTo>
                    <a:lnTo>
                      <a:pt x="1" y="91"/>
                    </a:lnTo>
                    <a:lnTo>
                      <a:pt x="0" y="227"/>
                    </a:lnTo>
                    <a:lnTo>
                      <a:pt x="283" y="228"/>
                    </a:lnTo>
                    <a:lnTo>
                      <a:pt x="285" y="2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36">
                <a:extLst>
                  <a:ext uri="{FF2B5EF4-FFF2-40B4-BE49-F238E27FC236}">
                    <a16:creationId xmlns:a16="http://schemas.microsoft.com/office/drawing/2014/main" id="{22CD86B0-6307-481A-A362-E5860B75C5D6}"/>
                  </a:ext>
                </a:extLst>
              </p:cNvPr>
              <p:cNvSpPr>
                <a:spLocks noChangeArrowheads="1"/>
              </p:cNvSpPr>
              <p:nvPr/>
            </p:nvSpPr>
            <p:spPr bwMode="auto">
              <a:xfrm>
                <a:off x="1071" y="1306"/>
                <a:ext cx="150" cy="265"/>
              </a:xfrm>
              <a:custGeom>
                <a:avLst/>
                <a:gdLst>
                  <a:gd name="T0" fmla="*/ 16 w 171"/>
                  <a:gd name="T1" fmla="*/ 51 h 277"/>
                  <a:gd name="T2" fmla="*/ 4 w 171"/>
                  <a:gd name="T3" fmla="*/ 52 h 277"/>
                  <a:gd name="T4" fmla="*/ 4 w 171"/>
                  <a:gd name="T5" fmla="*/ 50 h 277"/>
                  <a:gd name="T6" fmla="*/ 0 w 171"/>
                  <a:gd name="T7" fmla="*/ 44 h 277"/>
                  <a:gd name="T8" fmla="*/ 7 w 171"/>
                  <a:gd name="T9" fmla="*/ 50 h 277"/>
                  <a:gd name="T10" fmla="*/ 10 w 171"/>
                  <a:gd name="T11" fmla="*/ 39 h 277"/>
                  <a:gd name="T12" fmla="*/ 4 w 171"/>
                  <a:gd name="T13" fmla="*/ 28 h 277"/>
                  <a:gd name="T14" fmla="*/ 4 w 171"/>
                  <a:gd name="T15" fmla="*/ 0 h 277"/>
                  <a:gd name="T16" fmla="*/ 26 w 171"/>
                  <a:gd name="T17" fmla="*/ 1 h 277"/>
                  <a:gd name="T18" fmla="*/ 23 w 171"/>
                  <a:gd name="T19" fmla="*/ 11 h 277"/>
                  <a:gd name="T20" fmla="*/ 25 w 171"/>
                  <a:gd name="T21" fmla="*/ 15 h 277"/>
                  <a:gd name="T22" fmla="*/ 35 w 171"/>
                  <a:gd name="T23" fmla="*/ 23 h 277"/>
                  <a:gd name="T24" fmla="*/ 32 w 171"/>
                  <a:gd name="T25" fmla="*/ 30 h 277"/>
                  <a:gd name="T26" fmla="*/ 35 w 171"/>
                  <a:gd name="T27" fmla="*/ 36 h 277"/>
                  <a:gd name="T28" fmla="*/ 34 w 171"/>
                  <a:gd name="T29" fmla="*/ 41 h 277"/>
                  <a:gd name="T30" fmla="*/ 27 w 171"/>
                  <a:gd name="T31" fmla="*/ 42 h 277"/>
                  <a:gd name="T32" fmla="*/ 18 w 171"/>
                  <a:gd name="T33" fmla="*/ 48 h 277"/>
                  <a:gd name="T34" fmla="*/ 16 w 171"/>
                  <a:gd name="T35" fmla="*/ 51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277"/>
                  <a:gd name="T56" fmla="*/ 171 w 171"/>
                  <a:gd name="T57" fmla="*/ 277 h 2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277">
                    <a:moveTo>
                      <a:pt x="79" y="269"/>
                    </a:moveTo>
                    <a:lnTo>
                      <a:pt x="19" y="277"/>
                    </a:lnTo>
                    <a:lnTo>
                      <a:pt x="11" y="265"/>
                    </a:lnTo>
                    <a:lnTo>
                      <a:pt x="0" y="231"/>
                    </a:lnTo>
                    <a:lnTo>
                      <a:pt x="30" y="266"/>
                    </a:lnTo>
                    <a:lnTo>
                      <a:pt x="45" y="207"/>
                    </a:lnTo>
                    <a:lnTo>
                      <a:pt x="5" y="142"/>
                    </a:lnTo>
                    <a:lnTo>
                      <a:pt x="4" y="0"/>
                    </a:lnTo>
                    <a:lnTo>
                      <a:pt x="128" y="1"/>
                    </a:lnTo>
                    <a:lnTo>
                      <a:pt x="111" y="56"/>
                    </a:lnTo>
                    <a:lnTo>
                      <a:pt x="120" y="81"/>
                    </a:lnTo>
                    <a:lnTo>
                      <a:pt x="170" y="118"/>
                    </a:lnTo>
                    <a:lnTo>
                      <a:pt x="157" y="154"/>
                    </a:lnTo>
                    <a:lnTo>
                      <a:pt x="171" y="194"/>
                    </a:lnTo>
                    <a:lnTo>
                      <a:pt x="165" y="216"/>
                    </a:lnTo>
                    <a:lnTo>
                      <a:pt x="132" y="219"/>
                    </a:lnTo>
                    <a:lnTo>
                      <a:pt x="88" y="253"/>
                    </a:lnTo>
                    <a:lnTo>
                      <a:pt x="79" y="2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37">
                <a:extLst>
                  <a:ext uri="{FF2B5EF4-FFF2-40B4-BE49-F238E27FC236}">
                    <a16:creationId xmlns:a16="http://schemas.microsoft.com/office/drawing/2014/main" id="{5A79F745-D2C1-4A55-A5B8-F565E4B83050}"/>
                  </a:ext>
                </a:extLst>
              </p:cNvPr>
              <p:cNvSpPr>
                <a:spLocks noChangeArrowheads="1"/>
              </p:cNvSpPr>
              <p:nvPr/>
            </p:nvSpPr>
            <p:spPr bwMode="auto">
              <a:xfrm>
                <a:off x="1925" y="1094"/>
                <a:ext cx="249" cy="150"/>
              </a:xfrm>
              <a:custGeom>
                <a:avLst/>
                <a:gdLst>
                  <a:gd name="T0" fmla="*/ 44 w 284"/>
                  <a:gd name="T1" fmla="*/ 29 h 157"/>
                  <a:gd name="T2" fmla="*/ 24 w 284"/>
                  <a:gd name="T3" fmla="*/ 20 h 157"/>
                  <a:gd name="T4" fmla="*/ 18 w 284"/>
                  <a:gd name="T5" fmla="*/ 19 h 157"/>
                  <a:gd name="T6" fmla="*/ 11 w 284"/>
                  <a:gd name="T7" fmla="*/ 22 h 157"/>
                  <a:gd name="T8" fmla="*/ 10 w 284"/>
                  <a:gd name="T9" fmla="*/ 24 h 157"/>
                  <a:gd name="T10" fmla="*/ 4 w 284"/>
                  <a:gd name="T11" fmla="*/ 14 h 157"/>
                  <a:gd name="T12" fmla="*/ 0 w 284"/>
                  <a:gd name="T13" fmla="*/ 0 h 157"/>
                  <a:gd name="T14" fmla="*/ 12 w 284"/>
                  <a:gd name="T15" fmla="*/ 2 h 157"/>
                  <a:gd name="T16" fmla="*/ 53 w 284"/>
                  <a:gd name="T17" fmla="*/ 11 h 157"/>
                  <a:gd name="T18" fmla="*/ 50 w 284"/>
                  <a:gd name="T19" fmla="*/ 11 h 157"/>
                  <a:gd name="T20" fmla="*/ 57 w 284"/>
                  <a:gd name="T21" fmla="*/ 24 h 157"/>
                  <a:gd name="T22" fmla="*/ 53 w 284"/>
                  <a:gd name="T23" fmla="*/ 28 h 157"/>
                  <a:gd name="T24" fmla="*/ 45 w 284"/>
                  <a:gd name="T25" fmla="*/ 29 h 157"/>
                  <a:gd name="T26" fmla="*/ 44 w 284"/>
                  <a:gd name="T27" fmla="*/ 29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4"/>
                  <a:gd name="T43" fmla="*/ 0 h 157"/>
                  <a:gd name="T44" fmla="*/ 284 w 284"/>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4" h="157">
                    <a:moveTo>
                      <a:pt x="217" y="154"/>
                    </a:moveTo>
                    <a:lnTo>
                      <a:pt x="122" y="101"/>
                    </a:lnTo>
                    <a:lnTo>
                      <a:pt x="86" y="96"/>
                    </a:lnTo>
                    <a:lnTo>
                      <a:pt x="53" y="109"/>
                    </a:lnTo>
                    <a:lnTo>
                      <a:pt x="45" y="125"/>
                    </a:lnTo>
                    <a:lnTo>
                      <a:pt x="12" y="80"/>
                    </a:lnTo>
                    <a:lnTo>
                      <a:pt x="0" y="0"/>
                    </a:lnTo>
                    <a:lnTo>
                      <a:pt x="61" y="2"/>
                    </a:lnTo>
                    <a:lnTo>
                      <a:pt x="265" y="16"/>
                    </a:lnTo>
                    <a:lnTo>
                      <a:pt x="247" y="53"/>
                    </a:lnTo>
                    <a:lnTo>
                      <a:pt x="284" y="121"/>
                    </a:lnTo>
                    <a:lnTo>
                      <a:pt x="264" y="153"/>
                    </a:lnTo>
                    <a:lnTo>
                      <a:pt x="220" y="157"/>
                    </a:lnTo>
                    <a:lnTo>
                      <a:pt x="217" y="15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38">
                <a:extLst>
                  <a:ext uri="{FF2B5EF4-FFF2-40B4-BE49-F238E27FC236}">
                    <a16:creationId xmlns:a16="http://schemas.microsoft.com/office/drawing/2014/main" id="{8007776E-41AA-4DBD-A54C-580666D7C096}"/>
                  </a:ext>
                </a:extLst>
              </p:cNvPr>
              <p:cNvSpPr>
                <a:spLocks noChangeArrowheads="1"/>
              </p:cNvSpPr>
              <p:nvPr/>
            </p:nvSpPr>
            <p:spPr bwMode="auto">
              <a:xfrm>
                <a:off x="2411" y="2567"/>
                <a:ext cx="198" cy="152"/>
              </a:xfrm>
              <a:custGeom>
                <a:avLst/>
                <a:gdLst>
                  <a:gd name="T0" fmla="*/ 53 w 225"/>
                  <a:gd name="T1" fmla="*/ 30 h 159"/>
                  <a:gd name="T2" fmla="*/ 0 w 225"/>
                  <a:gd name="T3" fmla="*/ 30 h 159"/>
                  <a:gd name="T4" fmla="*/ 1 w 225"/>
                  <a:gd name="T5" fmla="*/ 0 h 159"/>
                  <a:gd name="T6" fmla="*/ 53 w 225"/>
                  <a:gd name="T7" fmla="*/ 0 h 159"/>
                  <a:gd name="T8" fmla="*/ 53 w 225"/>
                  <a:gd name="T9" fmla="*/ 30 h 159"/>
                  <a:gd name="T10" fmla="*/ 0 60000 65536"/>
                  <a:gd name="T11" fmla="*/ 0 60000 65536"/>
                  <a:gd name="T12" fmla="*/ 0 60000 65536"/>
                  <a:gd name="T13" fmla="*/ 0 60000 65536"/>
                  <a:gd name="T14" fmla="*/ 0 60000 65536"/>
                  <a:gd name="T15" fmla="*/ 0 w 225"/>
                  <a:gd name="T16" fmla="*/ 0 h 159"/>
                  <a:gd name="T17" fmla="*/ 225 w 225"/>
                  <a:gd name="T18" fmla="*/ 159 h 159"/>
                </a:gdLst>
                <a:ahLst/>
                <a:cxnLst>
                  <a:cxn ang="T10">
                    <a:pos x="T0" y="T1"/>
                  </a:cxn>
                  <a:cxn ang="T11">
                    <a:pos x="T2" y="T3"/>
                  </a:cxn>
                  <a:cxn ang="T12">
                    <a:pos x="T4" y="T5"/>
                  </a:cxn>
                  <a:cxn ang="T13">
                    <a:pos x="T6" y="T7"/>
                  </a:cxn>
                  <a:cxn ang="T14">
                    <a:pos x="T8" y="T9"/>
                  </a:cxn>
                </a:cxnLst>
                <a:rect l="T15" t="T16" r="T17" b="T18"/>
                <a:pathLst>
                  <a:path w="225" h="159">
                    <a:moveTo>
                      <a:pt x="225" y="158"/>
                    </a:moveTo>
                    <a:lnTo>
                      <a:pt x="0" y="159"/>
                    </a:lnTo>
                    <a:lnTo>
                      <a:pt x="1" y="0"/>
                    </a:lnTo>
                    <a:lnTo>
                      <a:pt x="225" y="0"/>
                    </a:lnTo>
                    <a:lnTo>
                      <a:pt x="225"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39">
                <a:extLst>
                  <a:ext uri="{FF2B5EF4-FFF2-40B4-BE49-F238E27FC236}">
                    <a16:creationId xmlns:a16="http://schemas.microsoft.com/office/drawing/2014/main" id="{CBA2A4D9-0520-4C6D-A2B9-35E05C97BE85}"/>
                  </a:ext>
                </a:extLst>
              </p:cNvPr>
              <p:cNvSpPr>
                <a:spLocks noChangeArrowheads="1"/>
              </p:cNvSpPr>
              <p:nvPr/>
            </p:nvSpPr>
            <p:spPr bwMode="auto">
              <a:xfrm>
                <a:off x="2161" y="2050"/>
                <a:ext cx="251" cy="129"/>
              </a:xfrm>
              <a:custGeom>
                <a:avLst/>
                <a:gdLst>
                  <a:gd name="T0" fmla="*/ 60 w 286"/>
                  <a:gd name="T1" fmla="*/ 21 h 135"/>
                  <a:gd name="T2" fmla="*/ 41 w 286"/>
                  <a:gd name="T3" fmla="*/ 21 h 135"/>
                  <a:gd name="T4" fmla="*/ 41 w 286"/>
                  <a:gd name="T5" fmla="*/ 25 h 135"/>
                  <a:gd name="T6" fmla="*/ 0 w 286"/>
                  <a:gd name="T7" fmla="*/ 25 h 135"/>
                  <a:gd name="T8" fmla="*/ 4 w 286"/>
                  <a:gd name="T9" fmla="*/ 14 h 135"/>
                  <a:gd name="T10" fmla="*/ 4 w 286"/>
                  <a:gd name="T11" fmla="*/ 0 h 135"/>
                  <a:gd name="T12" fmla="*/ 25 w 286"/>
                  <a:gd name="T13" fmla="*/ 0 h 135"/>
                  <a:gd name="T14" fmla="*/ 25 w 286"/>
                  <a:gd name="T15" fmla="*/ 11 h 135"/>
                  <a:gd name="T16" fmla="*/ 39 w 286"/>
                  <a:gd name="T17" fmla="*/ 11 h 135"/>
                  <a:gd name="T18" fmla="*/ 45 w 286"/>
                  <a:gd name="T19" fmla="*/ 11 h 135"/>
                  <a:gd name="T20" fmla="*/ 51 w 286"/>
                  <a:gd name="T21" fmla="*/ 11 h 135"/>
                  <a:gd name="T22" fmla="*/ 60 w 286"/>
                  <a:gd name="T23" fmla="*/ 17 h 135"/>
                  <a:gd name="T24" fmla="*/ 60 w 286"/>
                  <a:gd name="T25" fmla="*/ 21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35"/>
                  <a:gd name="T41" fmla="*/ 286 w 286"/>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35">
                    <a:moveTo>
                      <a:pt x="286" y="111"/>
                    </a:moveTo>
                    <a:lnTo>
                      <a:pt x="195" y="111"/>
                    </a:lnTo>
                    <a:lnTo>
                      <a:pt x="195" y="134"/>
                    </a:lnTo>
                    <a:lnTo>
                      <a:pt x="0" y="135"/>
                    </a:lnTo>
                    <a:lnTo>
                      <a:pt x="12" y="79"/>
                    </a:lnTo>
                    <a:lnTo>
                      <a:pt x="3" y="0"/>
                    </a:lnTo>
                    <a:lnTo>
                      <a:pt x="120" y="0"/>
                    </a:lnTo>
                    <a:lnTo>
                      <a:pt x="120" y="15"/>
                    </a:lnTo>
                    <a:lnTo>
                      <a:pt x="189" y="14"/>
                    </a:lnTo>
                    <a:lnTo>
                      <a:pt x="213" y="62"/>
                    </a:lnTo>
                    <a:lnTo>
                      <a:pt x="243" y="64"/>
                    </a:lnTo>
                    <a:lnTo>
                      <a:pt x="286" y="90"/>
                    </a:lnTo>
                    <a:lnTo>
                      <a:pt x="286" y="1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40">
                <a:extLst>
                  <a:ext uri="{FF2B5EF4-FFF2-40B4-BE49-F238E27FC236}">
                    <a16:creationId xmlns:a16="http://schemas.microsoft.com/office/drawing/2014/main" id="{7B3997DE-7EC5-4D3D-BDB2-180CCE393B52}"/>
                  </a:ext>
                </a:extLst>
              </p:cNvPr>
              <p:cNvSpPr>
                <a:spLocks noChangeArrowheads="1"/>
              </p:cNvSpPr>
              <p:nvPr/>
            </p:nvSpPr>
            <p:spPr bwMode="auto">
              <a:xfrm>
                <a:off x="2610" y="2567"/>
                <a:ext cx="248" cy="304"/>
              </a:xfrm>
              <a:custGeom>
                <a:avLst/>
                <a:gdLst>
                  <a:gd name="T0" fmla="*/ 55 w 283"/>
                  <a:gd name="T1" fmla="*/ 48 h 317"/>
                  <a:gd name="T2" fmla="*/ 35 w 283"/>
                  <a:gd name="T3" fmla="*/ 47 h 317"/>
                  <a:gd name="T4" fmla="*/ 35 w 283"/>
                  <a:gd name="T5" fmla="*/ 56 h 317"/>
                  <a:gd name="T6" fmla="*/ 26 w 283"/>
                  <a:gd name="T7" fmla="*/ 56 h 317"/>
                  <a:gd name="T8" fmla="*/ 26 w 283"/>
                  <a:gd name="T9" fmla="*/ 67 h 317"/>
                  <a:gd name="T10" fmla="*/ 0 w 283"/>
                  <a:gd name="T11" fmla="*/ 67 h 317"/>
                  <a:gd name="T12" fmla="*/ 0 w 283"/>
                  <a:gd name="T13" fmla="*/ 33 h 317"/>
                  <a:gd name="T14" fmla="*/ 0 w 283"/>
                  <a:gd name="T15" fmla="*/ 0 h 317"/>
                  <a:gd name="T16" fmla="*/ 37 w 283"/>
                  <a:gd name="T17" fmla="*/ 2 h 317"/>
                  <a:gd name="T18" fmla="*/ 37 w 283"/>
                  <a:gd name="T19" fmla="*/ 12 h 317"/>
                  <a:gd name="T20" fmla="*/ 31 w 283"/>
                  <a:gd name="T21" fmla="*/ 12 h 317"/>
                  <a:gd name="T22" fmla="*/ 31 w 283"/>
                  <a:gd name="T23" fmla="*/ 17 h 317"/>
                  <a:gd name="T24" fmla="*/ 37 w 283"/>
                  <a:gd name="T25" fmla="*/ 24 h 317"/>
                  <a:gd name="T26" fmla="*/ 39 w 283"/>
                  <a:gd name="T27" fmla="*/ 28 h 317"/>
                  <a:gd name="T28" fmla="*/ 46 w 283"/>
                  <a:gd name="T29" fmla="*/ 31 h 317"/>
                  <a:gd name="T30" fmla="*/ 52 w 283"/>
                  <a:gd name="T31" fmla="*/ 44 h 317"/>
                  <a:gd name="T32" fmla="*/ 54 w 283"/>
                  <a:gd name="T33" fmla="*/ 46 h 317"/>
                  <a:gd name="T34" fmla="*/ 55 w 283"/>
                  <a:gd name="T35" fmla="*/ 48 h 3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
                  <a:gd name="T55" fmla="*/ 0 h 317"/>
                  <a:gd name="T56" fmla="*/ 283 w 283"/>
                  <a:gd name="T57" fmla="*/ 317 h 3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 h="317">
                    <a:moveTo>
                      <a:pt x="283" y="227"/>
                    </a:moveTo>
                    <a:lnTo>
                      <a:pt x="180" y="225"/>
                    </a:lnTo>
                    <a:lnTo>
                      <a:pt x="180" y="271"/>
                    </a:lnTo>
                    <a:lnTo>
                      <a:pt x="135" y="271"/>
                    </a:lnTo>
                    <a:lnTo>
                      <a:pt x="135" y="317"/>
                    </a:lnTo>
                    <a:lnTo>
                      <a:pt x="0" y="316"/>
                    </a:lnTo>
                    <a:lnTo>
                      <a:pt x="0" y="158"/>
                    </a:lnTo>
                    <a:lnTo>
                      <a:pt x="0" y="0"/>
                    </a:lnTo>
                    <a:lnTo>
                      <a:pt x="191" y="2"/>
                    </a:lnTo>
                    <a:lnTo>
                      <a:pt x="192" y="24"/>
                    </a:lnTo>
                    <a:lnTo>
                      <a:pt x="163" y="51"/>
                    </a:lnTo>
                    <a:lnTo>
                      <a:pt x="163" y="80"/>
                    </a:lnTo>
                    <a:lnTo>
                      <a:pt x="191" y="104"/>
                    </a:lnTo>
                    <a:lnTo>
                      <a:pt x="200" y="131"/>
                    </a:lnTo>
                    <a:lnTo>
                      <a:pt x="241" y="148"/>
                    </a:lnTo>
                    <a:lnTo>
                      <a:pt x="264" y="214"/>
                    </a:lnTo>
                    <a:lnTo>
                      <a:pt x="279" y="217"/>
                    </a:lnTo>
                    <a:lnTo>
                      <a:pt x="283" y="22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41">
                <a:extLst>
                  <a:ext uri="{FF2B5EF4-FFF2-40B4-BE49-F238E27FC236}">
                    <a16:creationId xmlns:a16="http://schemas.microsoft.com/office/drawing/2014/main" id="{8BD28FD5-EC2F-4762-B1B8-A16952FCA63B}"/>
                  </a:ext>
                </a:extLst>
              </p:cNvPr>
              <p:cNvSpPr>
                <a:spLocks noChangeArrowheads="1"/>
              </p:cNvSpPr>
              <p:nvPr/>
            </p:nvSpPr>
            <p:spPr bwMode="auto">
              <a:xfrm>
                <a:off x="814" y="913"/>
                <a:ext cx="217" cy="147"/>
              </a:xfrm>
              <a:custGeom>
                <a:avLst/>
                <a:gdLst>
                  <a:gd name="T0" fmla="*/ 42 w 247"/>
                  <a:gd name="T1" fmla="*/ 16 h 154"/>
                  <a:gd name="T2" fmla="*/ 41 w 247"/>
                  <a:gd name="T3" fmla="*/ 24 h 154"/>
                  <a:gd name="T4" fmla="*/ 29 w 247"/>
                  <a:gd name="T5" fmla="*/ 24 h 154"/>
                  <a:gd name="T6" fmla="*/ 28 w 247"/>
                  <a:gd name="T7" fmla="*/ 21 h 154"/>
                  <a:gd name="T8" fmla="*/ 22 w 247"/>
                  <a:gd name="T9" fmla="*/ 21 h 154"/>
                  <a:gd name="T10" fmla="*/ 17 w 247"/>
                  <a:gd name="T11" fmla="*/ 28 h 154"/>
                  <a:gd name="T12" fmla="*/ 0 w 247"/>
                  <a:gd name="T13" fmla="*/ 28 h 154"/>
                  <a:gd name="T14" fmla="*/ 1 w 247"/>
                  <a:gd name="T15" fmla="*/ 2 h 154"/>
                  <a:gd name="T16" fmla="*/ 54 w 247"/>
                  <a:gd name="T17" fmla="*/ 0 h 154"/>
                  <a:gd name="T18" fmla="*/ 43 w 247"/>
                  <a:gd name="T19" fmla="*/ 11 h 154"/>
                  <a:gd name="T20" fmla="*/ 42 w 247"/>
                  <a:gd name="T21" fmla="*/ 16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7"/>
                  <a:gd name="T34" fmla="*/ 0 h 154"/>
                  <a:gd name="T35" fmla="*/ 247 w 247"/>
                  <a:gd name="T36" fmla="*/ 154 h 1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7" h="154">
                    <a:moveTo>
                      <a:pt x="200" y="86"/>
                    </a:moveTo>
                    <a:lnTo>
                      <a:pt x="191" y="130"/>
                    </a:lnTo>
                    <a:lnTo>
                      <a:pt x="138" y="129"/>
                    </a:lnTo>
                    <a:lnTo>
                      <a:pt x="131" y="107"/>
                    </a:lnTo>
                    <a:lnTo>
                      <a:pt x="101" y="107"/>
                    </a:lnTo>
                    <a:lnTo>
                      <a:pt x="82" y="154"/>
                    </a:lnTo>
                    <a:lnTo>
                      <a:pt x="0" y="151"/>
                    </a:lnTo>
                    <a:lnTo>
                      <a:pt x="1" y="2"/>
                    </a:lnTo>
                    <a:lnTo>
                      <a:pt x="247" y="0"/>
                    </a:lnTo>
                    <a:lnTo>
                      <a:pt x="203" y="71"/>
                    </a:lnTo>
                    <a:lnTo>
                      <a:pt x="200" y="8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42">
                <a:extLst>
                  <a:ext uri="{FF2B5EF4-FFF2-40B4-BE49-F238E27FC236}">
                    <a16:creationId xmlns:a16="http://schemas.microsoft.com/office/drawing/2014/main" id="{3DD70E5A-990D-4C8A-AA20-2012CBF5F2AB}"/>
                  </a:ext>
                </a:extLst>
              </p:cNvPr>
              <p:cNvSpPr>
                <a:spLocks noChangeArrowheads="1"/>
              </p:cNvSpPr>
              <p:nvPr/>
            </p:nvSpPr>
            <p:spPr bwMode="auto">
              <a:xfrm>
                <a:off x="2883" y="2462"/>
                <a:ext cx="224" cy="148"/>
              </a:xfrm>
              <a:custGeom>
                <a:avLst/>
                <a:gdLst>
                  <a:gd name="T0" fmla="*/ 54 w 255"/>
                  <a:gd name="T1" fmla="*/ 22 h 156"/>
                  <a:gd name="T2" fmla="*/ 19 w 255"/>
                  <a:gd name="T3" fmla="*/ 22 h 156"/>
                  <a:gd name="T4" fmla="*/ 10 w 255"/>
                  <a:gd name="T5" fmla="*/ 22 h 156"/>
                  <a:gd name="T6" fmla="*/ 10 w 255"/>
                  <a:gd name="T7" fmla="*/ 16 h 156"/>
                  <a:gd name="T8" fmla="*/ 4 w 255"/>
                  <a:gd name="T9" fmla="*/ 16 h 156"/>
                  <a:gd name="T10" fmla="*/ 0 w 255"/>
                  <a:gd name="T11" fmla="*/ 9 h 156"/>
                  <a:gd name="T12" fmla="*/ 4 w 255"/>
                  <a:gd name="T13" fmla="*/ 9 h 156"/>
                  <a:gd name="T14" fmla="*/ 36 w 255"/>
                  <a:gd name="T15" fmla="*/ 9 h 156"/>
                  <a:gd name="T16" fmla="*/ 38 w 255"/>
                  <a:gd name="T17" fmla="*/ 2 h 156"/>
                  <a:gd name="T18" fmla="*/ 41 w 255"/>
                  <a:gd name="T19" fmla="*/ 0 h 156"/>
                  <a:gd name="T20" fmla="*/ 54 w 255"/>
                  <a:gd name="T21" fmla="*/ 22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156"/>
                  <a:gd name="T35" fmla="*/ 255 w 255"/>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156">
                    <a:moveTo>
                      <a:pt x="255" y="156"/>
                    </a:moveTo>
                    <a:lnTo>
                      <a:pt x="92" y="155"/>
                    </a:lnTo>
                    <a:lnTo>
                      <a:pt x="47" y="155"/>
                    </a:lnTo>
                    <a:lnTo>
                      <a:pt x="47" y="111"/>
                    </a:lnTo>
                    <a:lnTo>
                      <a:pt x="4" y="112"/>
                    </a:lnTo>
                    <a:lnTo>
                      <a:pt x="0" y="19"/>
                    </a:lnTo>
                    <a:lnTo>
                      <a:pt x="6" y="19"/>
                    </a:lnTo>
                    <a:lnTo>
                      <a:pt x="170" y="19"/>
                    </a:lnTo>
                    <a:lnTo>
                      <a:pt x="178" y="2"/>
                    </a:lnTo>
                    <a:lnTo>
                      <a:pt x="198" y="0"/>
                    </a:lnTo>
                    <a:lnTo>
                      <a:pt x="255" y="15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43">
                <a:extLst>
                  <a:ext uri="{FF2B5EF4-FFF2-40B4-BE49-F238E27FC236}">
                    <a16:creationId xmlns:a16="http://schemas.microsoft.com/office/drawing/2014/main" id="{7562ED3C-88A8-4D45-818C-C9337C5A9949}"/>
                  </a:ext>
                </a:extLst>
              </p:cNvPr>
              <p:cNvSpPr>
                <a:spLocks noChangeArrowheads="1"/>
              </p:cNvSpPr>
              <p:nvPr/>
            </p:nvSpPr>
            <p:spPr bwMode="auto">
              <a:xfrm>
                <a:off x="990" y="912"/>
                <a:ext cx="294" cy="215"/>
              </a:xfrm>
              <a:custGeom>
                <a:avLst/>
                <a:gdLst>
                  <a:gd name="T0" fmla="*/ 20 w 335"/>
                  <a:gd name="T1" fmla="*/ 48 h 224"/>
                  <a:gd name="T2" fmla="*/ 16 w 335"/>
                  <a:gd name="T3" fmla="*/ 48 h 224"/>
                  <a:gd name="T4" fmla="*/ 16 w 335"/>
                  <a:gd name="T5" fmla="*/ 26 h 224"/>
                  <a:gd name="T6" fmla="*/ 11 w 335"/>
                  <a:gd name="T7" fmla="*/ 26 h 224"/>
                  <a:gd name="T8" fmla="*/ 11 w 335"/>
                  <a:gd name="T9" fmla="*/ 20 h 224"/>
                  <a:gd name="T10" fmla="*/ 0 w 335"/>
                  <a:gd name="T11" fmla="*/ 20 h 224"/>
                  <a:gd name="T12" fmla="*/ 4 w 335"/>
                  <a:gd name="T13" fmla="*/ 15 h 224"/>
                  <a:gd name="T14" fmla="*/ 10 w 335"/>
                  <a:gd name="T15" fmla="*/ 1 h 224"/>
                  <a:gd name="T16" fmla="*/ 11 w 335"/>
                  <a:gd name="T17" fmla="*/ 1 h 224"/>
                  <a:gd name="T18" fmla="*/ 57 w 335"/>
                  <a:gd name="T19" fmla="*/ 0 h 224"/>
                  <a:gd name="T20" fmla="*/ 63 w 335"/>
                  <a:gd name="T21" fmla="*/ 12 h 224"/>
                  <a:gd name="T22" fmla="*/ 65 w 335"/>
                  <a:gd name="T23" fmla="*/ 28 h 224"/>
                  <a:gd name="T24" fmla="*/ 68 w 335"/>
                  <a:gd name="T25" fmla="*/ 31 h 224"/>
                  <a:gd name="T26" fmla="*/ 69 w 335"/>
                  <a:gd name="T27" fmla="*/ 32 h 224"/>
                  <a:gd name="T28" fmla="*/ 63 w 335"/>
                  <a:gd name="T29" fmla="*/ 44 h 224"/>
                  <a:gd name="T30" fmla="*/ 41 w 335"/>
                  <a:gd name="T31" fmla="*/ 44 h 224"/>
                  <a:gd name="T32" fmla="*/ 41 w 335"/>
                  <a:gd name="T33" fmla="*/ 48 h 224"/>
                  <a:gd name="T34" fmla="*/ 20 w 335"/>
                  <a:gd name="T35" fmla="*/ 48 h 2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24"/>
                  <a:gd name="T56" fmla="*/ 335 w 335"/>
                  <a:gd name="T57" fmla="*/ 224 h 2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24">
                    <a:moveTo>
                      <a:pt x="98" y="223"/>
                    </a:moveTo>
                    <a:lnTo>
                      <a:pt x="75" y="222"/>
                    </a:lnTo>
                    <a:lnTo>
                      <a:pt x="77" y="110"/>
                    </a:lnTo>
                    <a:lnTo>
                      <a:pt x="54" y="110"/>
                    </a:lnTo>
                    <a:lnTo>
                      <a:pt x="54" y="87"/>
                    </a:lnTo>
                    <a:lnTo>
                      <a:pt x="0" y="87"/>
                    </a:lnTo>
                    <a:lnTo>
                      <a:pt x="3" y="72"/>
                    </a:lnTo>
                    <a:lnTo>
                      <a:pt x="47" y="1"/>
                    </a:lnTo>
                    <a:lnTo>
                      <a:pt x="51" y="1"/>
                    </a:lnTo>
                    <a:lnTo>
                      <a:pt x="273" y="0"/>
                    </a:lnTo>
                    <a:lnTo>
                      <a:pt x="304" y="59"/>
                    </a:lnTo>
                    <a:lnTo>
                      <a:pt x="313" y="126"/>
                    </a:lnTo>
                    <a:lnTo>
                      <a:pt x="331" y="142"/>
                    </a:lnTo>
                    <a:lnTo>
                      <a:pt x="335" y="147"/>
                    </a:lnTo>
                    <a:lnTo>
                      <a:pt x="305" y="203"/>
                    </a:lnTo>
                    <a:lnTo>
                      <a:pt x="198" y="202"/>
                    </a:lnTo>
                    <a:lnTo>
                      <a:pt x="196" y="224"/>
                    </a:lnTo>
                    <a:lnTo>
                      <a:pt x="98" y="2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44">
                <a:extLst>
                  <a:ext uri="{FF2B5EF4-FFF2-40B4-BE49-F238E27FC236}">
                    <a16:creationId xmlns:a16="http://schemas.microsoft.com/office/drawing/2014/main" id="{801D34FC-0F3C-4D54-AB96-EB52E68C9883}"/>
                  </a:ext>
                </a:extLst>
              </p:cNvPr>
              <p:cNvSpPr>
                <a:spLocks noChangeArrowheads="1"/>
              </p:cNvSpPr>
              <p:nvPr/>
            </p:nvSpPr>
            <p:spPr bwMode="auto">
              <a:xfrm>
                <a:off x="1602" y="1073"/>
                <a:ext cx="188" cy="292"/>
              </a:xfrm>
              <a:custGeom>
                <a:avLst/>
                <a:gdLst>
                  <a:gd name="T0" fmla="*/ 8 w 214"/>
                  <a:gd name="T1" fmla="*/ 52 h 306"/>
                  <a:gd name="T2" fmla="*/ 5 w 214"/>
                  <a:gd name="T3" fmla="*/ 50 h 306"/>
                  <a:gd name="T4" fmla="*/ 0 w 214"/>
                  <a:gd name="T5" fmla="*/ 51 h 306"/>
                  <a:gd name="T6" fmla="*/ 0 w 214"/>
                  <a:gd name="T7" fmla="*/ 35 h 306"/>
                  <a:gd name="T8" fmla="*/ 0 w 214"/>
                  <a:gd name="T9" fmla="*/ 22 h 306"/>
                  <a:gd name="T10" fmla="*/ 4 w 214"/>
                  <a:gd name="T11" fmla="*/ 19 h 306"/>
                  <a:gd name="T12" fmla="*/ 4 w 214"/>
                  <a:gd name="T13" fmla="*/ 13 h 306"/>
                  <a:gd name="T14" fmla="*/ 10 w 214"/>
                  <a:gd name="T15" fmla="*/ 13 h 306"/>
                  <a:gd name="T16" fmla="*/ 7 w 214"/>
                  <a:gd name="T17" fmla="*/ 0 h 306"/>
                  <a:gd name="T18" fmla="*/ 32 w 214"/>
                  <a:gd name="T19" fmla="*/ 8 h 306"/>
                  <a:gd name="T20" fmla="*/ 46 w 214"/>
                  <a:gd name="T21" fmla="*/ 10 h 306"/>
                  <a:gd name="T22" fmla="*/ 47 w 214"/>
                  <a:gd name="T23" fmla="*/ 10 h 306"/>
                  <a:gd name="T24" fmla="*/ 32 w 214"/>
                  <a:gd name="T25" fmla="*/ 15 h 306"/>
                  <a:gd name="T26" fmla="*/ 35 w 214"/>
                  <a:gd name="T27" fmla="*/ 22 h 306"/>
                  <a:gd name="T28" fmla="*/ 32 w 214"/>
                  <a:gd name="T29" fmla="*/ 27 h 306"/>
                  <a:gd name="T30" fmla="*/ 27 w 214"/>
                  <a:gd name="T31" fmla="*/ 27 h 306"/>
                  <a:gd name="T32" fmla="*/ 28 w 214"/>
                  <a:gd name="T33" fmla="*/ 30 h 306"/>
                  <a:gd name="T34" fmla="*/ 25 w 214"/>
                  <a:gd name="T35" fmla="*/ 32 h 306"/>
                  <a:gd name="T36" fmla="*/ 16 w 214"/>
                  <a:gd name="T37" fmla="*/ 38 h 306"/>
                  <a:gd name="T38" fmla="*/ 15 w 214"/>
                  <a:gd name="T39" fmla="*/ 43 h 306"/>
                  <a:gd name="T40" fmla="*/ 11 w 214"/>
                  <a:gd name="T41" fmla="*/ 43 h 306"/>
                  <a:gd name="T42" fmla="*/ 8 w 214"/>
                  <a:gd name="T43" fmla="*/ 52 h 3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4"/>
                  <a:gd name="T67" fmla="*/ 0 h 306"/>
                  <a:gd name="T68" fmla="*/ 214 w 214"/>
                  <a:gd name="T69" fmla="*/ 306 h 3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4" h="306">
                    <a:moveTo>
                      <a:pt x="37" y="306"/>
                    </a:moveTo>
                    <a:lnTo>
                      <a:pt x="23" y="294"/>
                    </a:lnTo>
                    <a:lnTo>
                      <a:pt x="0" y="298"/>
                    </a:lnTo>
                    <a:lnTo>
                      <a:pt x="0" y="206"/>
                    </a:lnTo>
                    <a:lnTo>
                      <a:pt x="0" y="123"/>
                    </a:lnTo>
                    <a:lnTo>
                      <a:pt x="15" y="108"/>
                    </a:lnTo>
                    <a:lnTo>
                      <a:pt x="15" y="78"/>
                    </a:lnTo>
                    <a:lnTo>
                      <a:pt x="44" y="78"/>
                    </a:lnTo>
                    <a:lnTo>
                      <a:pt x="31" y="0"/>
                    </a:lnTo>
                    <a:lnTo>
                      <a:pt x="151" y="8"/>
                    </a:lnTo>
                    <a:lnTo>
                      <a:pt x="211" y="11"/>
                    </a:lnTo>
                    <a:lnTo>
                      <a:pt x="214" y="47"/>
                    </a:lnTo>
                    <a:lnTo>
                      <a:pt x="155" y="83"/>
                    </a:lnTo>
                    <a:lnTo>
                      <a:pt x="161" y="124"/>
                    </a:lnTo>
                    <a:lnTo>
                      <a:pt x="145" y="148"/>
                    </a:lnTo>
                    <a:lnTo>
                      <a:pt x="123" y="153"/>
                    </a:lnTo>
                    <a:lnTo>
                      <a:pt x="131" y="178"/>
                    </a:lnTo>
                    <a:lnTo>
                      <a:pt x="116" y="191"/>
                    </a:lnTo>
                    <a:lnTo>
                      <a:pt x="73" y="221"/>
                    </a:lnTo>
                    <a:lnTo>
                      <a:pt x="68" y="248"/>
                    </a:lnTo>
                    <a:lnTo>
                      <a:pt x="56" y="251"/>
                    </a:lnTo>
                    <a:lnTo>
                      <a:pt x="37" y="30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45">
                <a:extLst>
                  <a:ext uri="{FF2B5EF4-FFF2-40B4-BE49-F238E27FC236}">
                    <a16:creationId xmlns:a16="http://schemas.microsoft.com/office/drawing/2014/main" id="{DD79C1CC-EE6F-4905-A9D2-04562995184F}"/>
                  </a:ext>
                </a:extLst>
              </p:cNvPr>
              <p:cNvSpPr>
                <a:spLocks noChangeArrowheads="1"/>
              </p:cNvSpPr>
              <p:nvPr/>
            </p:nvSpPr>
            <p:spPr bwMode="auto">
              <a:xfrm>
                <a:off x="1886" y="1277"/>
                <a:ext cx="195" cy="217"/>
              </a:xfrm>
              <a:custGeom>
                <a:avLst/>
                <a:gdLst>
                  <a:gd name="T0" fmla="*/ 43 w 222"/>
                  <a:gd name="T1" fmla="*/ 40 h 227"/>
                  <a:gd name="T2" fmla="*/ 4 w 222"/>
                  <a:gd name="T3" fmla="*/ 41 h 227"/>
                  <a:gd name="T4" fmla="*/ 4 w 222"/>
                  <a:gd name="T5" fmla="*/ 41 h 227"/>
                  <a:gd name="T6" fmla="*/ 0 w 222"/>
                  <a:gd name="T7" fmla="*/ 0 h 227"/>
                  <a:gd name="T8" fmla="*/ 11 w 222"/>
                  <a:gd name="T9" fmla="*/ 0 h 227"/>
                  <a:gd name="T10" fmla="*/ 14 w 222"/>
                  <a:gd name="T11" fmla="*/ 14 h 227"/>
                  <a:gd name="T12" fmla="*/ 28 w 222"/>
                  <a:gd name="T13" fmla="*/ 17 h 227"/>
                  <a:gd name="T14" fmla="*/ 41 w 222"/>
                  <a:gd name="T15" fmla="*/ 29 h 227"/>
                  <a:gd name="T16" fmla="*/ 45 w 222"/>
                  <a:gd name="T17" fmla="*/ 34 h 227"/>
                  <a:gd name="T18" fmla="*/ 47 w 222"/>
                  <a:gd name="T19" fmla="*/ 34 h 227"/>
                  <a:gd name="T20" fmla="*/ 46 w 222"/>
                  <a:gd name="T21" fmla="*/ 41 h 227"/>
                  <a:gd name="T22" fmla="*/ 43 w 222"/>
                  <a:gd name="T23" fmla="*/ 4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227"/>
                  <a:gd name="T38" fmla="*/ 222 w 222"/>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227">
                    <a:moveTo>
                      <a:pt x="202" y="225"/>
                    </a:moveTo>
                    <a:lnTo>
                      <a:pt x="22" y="226"/>
                    </a:lnTo>
                    <a:lnTo>
                      <a:pt x="7" y="226"/>
                    </a:lnTo>
                    <a:lnTo>
                      <a:pt x="0" y="0"/>
                    </a:lnTo>
                    <a:lnTo>
                      <a:pt x="53" y="0"/>
                    </a:lnTo>
                    <a:lnTo>
                      <a:pt x="64" y="76"/>
                    </a:lnTo>
                    <a:lnTo>
                      <a:pt x="135" y="92"/>
                    </a:lnTo>
                    <a:lnTo>
                      <a:pt x="199" y="156"/>
                    </a:lnTo>
                    <a:lnTo>
                      <a:pt x="206" y="190"/>
                    </a:lnTo>
                    <a:lnTo>
                      <a:pt x="222" y="193"/>
                    </a:lnTo>
                    <a:lnTo>
                      <a:pt x="208" y="227"/>
                    </a:lnTo>
                    <a:lnTo>
                      <a:pt x="202" y="22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46">
                <a:extLst>
                  <a:ext uri="{FF2B5EF4-FFF2-40B4-BE49-F238E27FC236}">
                    <a16:creationId xmlns:a16="http://schemas.microsoft.com/office/drawing/2014/main" id="{5737DCEB-CFA5-445C-B062-891DAC580B95}"/>
                  </a:ext>
                </a:extLst>
              </p:cNvPr>
              <p:cNvSpPr>
                <a:spLocks noChangeArrowheads="1"/>
              </p:cNvSpPr>
              <p:nvPr/>
            </p:nvSpPr>
            <p:spPr bwMode="auto">
              <a:xfrm>
                <a:off x="2452" y="1761"/>
                <a:ext cx="241" cy="460"/>
              </a:xfrm>
              <a:custGeom>
                <a:avLst/>
                <a:gdLst>
                  <a:gd name="T0" fmla="*/ 32 w 274"/>
                  <a:gd name="T1" fmla="*/ 90 h 481"/>
                  <a:gd name="T2" fmla="*/ 0 w 274"/>
                  <a:gd name="T3" fmla="*/ 91 h 481"/>
                  <a:gd name="T4" fmla="*/ 0 w 274"/>
                  <a:gd name="T5" fmla="*/ 31 h 481"/>
                  <a:gd name="T6" fmla="*/ 32 w 274"/>
                  <a:gd name="T7" fmla="*/ 31 h 481"/>
                  <a:gd name="T8" fmla="*/ 33 w 274"/>
                  <a:gd name="T9" fmla="*/ 0 h 481"/>
                  <a:gd name="T10" fmla="*/ 36 w 274"/>
                  <a:gd name="T11" fmla="*/ 11 h 481"/>
                  <a:gd name="T12" fmla="*/ 42 w 274"/>
                  <a:gd name="T13" fmla="*/ 11 h 481"/>
                  <a:gd name="T14" fmla="*/ 47 w 274"/>
                  <a:gd name="T15" fmla="*/ 19 h 481"/>
                  <a:gd name="T16" fmla="*/ 53 w 274"/>
                  <a:gd name="T17" fmla="*/ 19 h 481"/>
                  <a:gd name="T18" fmla="*/ 53 w 274"/>
                  <a:gd name="T19" fmla="*/ 22 h 481"/>
                  <a:gd name="T20" fmla="*/ 62 w 274"/>
                  <a:gd name="T21" fmla="*/ 29 h 481"/>
                  <a:gd name="T22" fmla="*/ 61 w 274"/>
                  <a:gd name="T23" fmla="*/ 39 h 481"/>
                  <a:gd name="T24" fmla="*/ 55 w 274"/>
                  <a:gd name="T25" fmla="*/ 45 h 481"/>
                  <a:gd name="T26" fmla="*/ 55 w 274"/>
                  <a:gd name="T27" fmla="*/ 48 h 481"/>
                  <a:gd name="T28" fmla="*/ 32 w 274"/>
                  <a:gd name="T29" fmla="*/ 48 h 481"/>
                  <a:gd name="T30" fmla="*/ 32 w 274"/>
                  <a:gd name="T31" fmla="*/ 69 h 481"/>
                  <a:gd name="T32" fmla="*/ 32 w 274"/>
                  <a:gd name="T33" fmla="*/ 90 h 4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481"/>
                  <a:gd name="T53" fmla="*/ 274 w 274"/>
                  <a:gd name="T54" fmla="*/ 481 h 4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481">
                    <a:moveTo>
                      <a:pt x="136" y="480"/>
                    </a:moveTo>
                    <a:lnTo>
                      <a:pt x="0" y="481"/>
                    </a:lnTo>
                    <a:lnTo>
                      <a:pt x="0" y="164"/>
                    </a:lnTo>
                    <a:lnTo>
                      <a:pt x="135" y="164"/>
                    </a:lnTo>
                    <a:lnTo>
                      <a:pt x="143" y="0"/>
                    </a:lnTo>
                    <a:lnTo>
                      <a:pt x="157" y="39"/>
                    </a:lnTo>
                    <a:lnTo>
                      <a:pt x="193" y="52"/>
                    </a:lnTo>
                    <a:lnTo>
                      <a:pt x="207" y="93"/>
                    </a:lnTo>
                    <a:lnTo>
                      <a:pt x="227" y="95"/>
                    </a:lnTo>
                    <a:lnTo>
                      <a:pt x="228" y="111"/>
                    </a:lnTo>
                    <a:lnTo>
                      <a:pt x="274" y="151"/>
                    </a:lnTo>
                    <a:lnTo>
                      <a:pt x="268" y="207"/>
                    </a:lnTo>
                    <a:lnTo>
                      <a:pt x="245" y="235"/>
                    </a:lnTo>
                    <a:lnTo>
                      <a:pt x="247" y="254"/>
                    </a:lnTo>
                    <a:lnTo>
                      <a:pt x="141" y="254"/>
                    </a:lnTo>
                    <a:lnTo>
                      <a:pt x="136" y="366"/>
                    </a:lnTo>
                    <a:lnTo>
                      <a:pt x="136" y="48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47">
                <a:extLst>
                  <a:ext uri="{FF2B5EF4-FFF2-40B4-BE49-F238E27FC236}">
                    <a16:creationId xmlns:a16="http://schemas.microsoft.com/office/drawing/2014/main" id="{85639790-F697-4B4B-A832-282327457880}"/>
                  </a:ext>
                </a:extLst>
              </p:cNvPr>
              <p:cNvSpPr>
                <a:spLocks noChangeArrowheads="1"/>
              </p:cNvSpPr>
              <p:nvPr/>
            </p:nvSpPr>
            <p:spPr bwMode="auto">
              <a:xfrm>
                <a:off x="2324" y="2990"/>
                <a:ext cx="286" cy="233"/>
              </a:xfrm>
              <a:custGeom>
                <a:avLst/>
                <a:gdLst>
                  <a:gd name="T0" fmla="*/ 67 w 326"/>
                  <a:gd name="T1" fmla="*/ 27 h 244"/>
                  <a:gd name="T2" fmla="*/ 67 w 326"/>
                  <a:gd name="T3" fmla="*/ 32 h 244"/>
                  <a:gd name="T4" fmla="*/ 58 w 326"/>
                  <a:gd name="T5" fmla="*/ 32 h 244"/>
                  <a:gd name="T6" fmla="*/ 58 w 326"/>
                  <a:gd name="T7" fmla="*/ 43 h 244"/>
                  <a:gd name="T8" fmla="*/ 40 w 326"/>
                  <a:gd name="T9" fmla="*/ 42 h 244"/>
                  <a:gd name="T10" fmla="*/ 28 w 326"/>
                  <a:gd name="T11" fmla="*/ 29 h 244"/>
                  <a:gd name="T12" fmla="*/ 24 w 326"/>
                  <a:gd name="T13" fmla="*/ 29 h 244"/>
                  <a:gd name="T14" fmla="*/ 25 w 326"/>
                  <a:gd name="T15" fmla="*/ 30 h 244"/>
                  <a:gd name="T16" fmla="*/ 18 w 326"/>
                  <a:gd name="T17" fmla="*/ 32 h 244"/>
                  <a:gd name="T18" fmla="*/ 9 w 326"/>
                  <a:gd name="T19" fmla="*/ 29 h 244"/>
                  <a:gd name="T20" fmla="*/ 4 w 326"/>
                  <a:gd name="T21" fmla="*/ 15 h 244"/>
                  <a:gd name="T22" fmla="*/ 0 w 326"/>
                  <a:gd name="T23" fmla="*/ 11 h 244"/>
                  <a:gd name="T24" fmla="*/ 1 w 326"/>
                  <a:gd name="T25" fmla="*/ 0 h 244"/>
                  <a:gd name="T26" fmla="*/ 7 w 326"/>
                  <a:gd name="T27" fmla="*/ 10 h 244"/>
                  <a:gd name="T28" fmla="*/ 66 w 326"/>
                  <a:gd name="T29" fmla="*/ 10 h 244"/>
                  <a:gd name="T30" fmla="*/ 67 w 326"/>
                  <a:gd name="T31" fmla="*/ 27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244"/>
                  <a:gd name="T50" fmla="*/ 326 w 326"/>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244">
                    <a:moveTo>
                      <a:pt x="325" y="143"/>
                    </a:moveTo>
                    <a:lnTo>
                      <a:pt x="326" y="189"/>
                    </a:lnTo>
                    <a:lnTo>
                      <a:pt x="281" y="190"/>
                    </a:lnTo>
                    <a:lnTo>
                      <a:pt x="282" y="244"/>
                    </a:lnTo>
                    <a:lnTo>
                      <a:pt x="196" y="237"/>
                    </a:lnTo>
                    <a:lnTo>
                      <a:pt x="139" y="161"/>
                    </a:lnTo>
                    <a:lnTo>
                      <a:pt x="117" y="159"/>
                    </a:lnTo>
                    <a:lnTo>
                      <a:pt x="119" y="174"/>
                    </a:lnTo>
                    <a:lnTo>
                      <a:pt x="89" y="190"/>
                    </a:lnTo>
                    <a:lnTo>
                      <a:pt x="43" y="163"/>
                    </a:lnTo>
                    <a:lnTo>
                      <a:pt x="21" y="81"/>
                    </a:lnTo>
                    <a:lnTo>
                      <a:pt x="0" y="57"/>
                    </a:lnTo>
                    <a:lnTo>
                      <a:pt x="1" y="0"/>
                    </a:lnTo>
                    <a:lnTo>
                      <a:pt x="32" y="10"/>
                    </a:lnTo>
                    <a:lnTo>
                      <a:pt x="324" y="10"/>
                    </a:lnTo>
                    <a:lnTo>
                      <a:pt x="325" y="1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48">
                <a:extLst>
                  <a:ext uri="{FF2B5EF4-FFF2-40B4-BE49-F238E27FC236}">
                    <a16:creationId xmlns:a16="http://schemas.microsoft.com/office/drawing/2014/main" id="{56C3736C-49D8-49F4-8D3E-74F02C131642}"/>
                  </a:ext>
                </a:extLst>
              </p:cNvPr>
              <p:cNvSpPr>
                <a:spLocks noChangeArrowheads="1"/>
              </p:cNvSpPr>
              <p:nvPr/>
            </p:nvSpPr>
            <p:spPr bwMode="auto">
              <a:xfrm>
                <a:off x="1346" y="1067"/>
                <a:ext cx="295" cy="203"/>
              </a:xfrm>
              <a:custGeom>
                <a:avLst/>
                <a:gdLst>
                  <a:gd name="T0" fmla="*/ 61 w 336"/>
                  <a:gd name="T1" fmla="*/ 42 h 212"/>
                  <a:gd name="T2" fmla="*/ 46 w 336"/>
                  <a:gd name="T3" fmla="*/ 42 h 212"/>
                  <a:gd name="T4" fmla="*/ 45 w 336"/>
                  <a:gd name="T5" fmla="*/ 38 h 212"/>
                  <a:gd name="T6" fmla="*/ 0 w 336"/>
                  <a:gd name="T7" fmla="*/ 38 h 212"/>
                  <a:gd name="T8" fmla="*/ 0 w 336"/>
                  <a:gd name="T9" fmla="*/ 36 h 212"/>
                  <a:gd name="T10" fmla="*/ 6 w 336"/>
                  <a:gd name="T11" fmla="*/ 31 h 212"/>
                  <a:gd name="T12" fmla="*/ 7 w 336"/>
                  <a:gd name="T13" fmla="*/ 30 h 212"/>
                  <a:gd name="T14" fmla="*/ 15 w 336"/>
                  <a:gd name="T15" fmla="*/ 26 h 212"/>
                  <a:gd name="T16" fmla="*/ 29 w 336"/>
                  <a:gd name="T17" fmla="*/ 23 h 212"/>
                  <a:gd name="T18" fmla="*/ 32 w 336"/>
                  <a:gd name="T19" fmla="*/ 11 h 212"/>
                  <a:gd name="T20" fmla="*/ 36 w 336"/>
                  <a:gd name="T21" fmla="*/ 11 h 212"/>
                  <a:gd name="T22" fmla="*/ 41 w 336"/>
                  <a:gd name="T23" fmla="*/ 0 h 212"/>
                  <a:gd name="T24" fmla="*/ 60 w 336"/>
                  <a:gd name="T25" fmla="*/ 5 h 212"/>
                  <a:gd name="T26" fmla="*/ 68 w 336"/>
                  <a:gd name="T27" fmla="*/ 6 h 212"/>
                  <a:gd name="T28" fmla="*/ 70 w 336"/>
                  <a:gd name="T29" fmla="*/ 17 h 212"/>
                  <a:gd name="T30" fmla="*/ 64 w 336"/>
                  <a:gd name="T31" fmla="*/ 17 h 212"/>
                  <a:gd name="T32" fmla="*/ 64 w 336"/>
                  <a:gd name="T33" fmla="*/ 24 h 212"/>
                  <a:gd name="T34" fmla="*/ 61 w 336"/>
                  <a:gd name="T35" fmla="*/ 26 h 212"/>
                  <a:gd name="T36" fmla="*/ 61 w 336"/>
                  <a:gd name="T37" fmla="*/ 42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212"/>
                  <a:gd name="T59" fmla="*/ 336 w 336"/>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212">
                    <a:moveTo>
                      <a:pt x="292" y="212"/>
                    </a:moveTo>
                    <a:lnTo>
                      <a:pt x="216" y="212"/>
                    </a:lnTo>
                    <a:lnTo>
                      <a:pt x="213" y="197"/>
                    </a:lnTo>
                    <a:lnTo>
                      <a:pt x="0" y="198"/>
                    </a:lnTo>
                    <a:lnTo>
                      <a:pt x="0" y="182"/>
                    </a:lnTo>
                    <a:lnTo>
                      <a:pt x="29" y="154"/>
                    </a:lnTo>
                    <a:lnTo>
                      <a:pt x="31" y="152"/>
                    </a:lnTo>
                    <a:lnTo>
                      <a:pt x="70" y="128"/>
                    </a:lnTo>
                    <a:lnTo>
                      <a:pt x="142" y="108"/>
                    </a:lnTo>
                    <a:lnTo>
                      <a:pt x="153" y="58"/>
                    </a:lnTo>
                    <a:lnTo>
                      <a:pt x="175" y="44"/>
                    </a:lnTo>
                    <a:lnTo>
                      <a:pt x="196" y="0"/>
                    </a:lnTo>
                    <a:lnTo>
                      <a:pt x="288" y="5"/>
                    </a:lnTo>
                    <a:lnTo>
                      <a:pt x="323" y="6"/>
                    </a:lnTo>
                    <a:lnTo>
                      <a:pt x="336" y="84"/>
                    </a:lnTo>
                    <a:lnTo>
                      <a:pt x="307" y="84"/>
                    </a:lnTo>
                    <a:lnTo>
                      <a:pt x="307" y="114"/>
                    </a:lnTo>
                    <a:lnTo>
                      <a:pt x="292" y="129"/>
                    </a:lnTo>
                    <a:lnTo>
                      <a:pt x="292"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49">
                <a:extLst>
                  <a:ext uri="{FF2B5EF4-FFF2-40B4-BE49-F238E27FC236}">
                    <a16:creationId xmlns:a16="http://schemas.microsoft.com/office/drawing/2014/main" id="{B0E22197-B9E6-4D7D-82DB-5AD347349C92}"/>
                  </a:ext>
                </a:extLst>
              </p:cNvPr>
              <p:cNvSpPr>
                <a:spLocks noChangeArrowheads="1"/>
              </p:cNvSpPr>
              <p:nvPr/>
            </p:nvSpPr>
            <p:spPr bwMode="auto">
              <a:xfrm>
                <a:off x="1967" y="1607"/>
                <a:ext cx="306" cy="299"/>
              </a:xfrm>
              <a:custGeom>
                <a:avLst/>
                <a:gdLst>
                  <a:gd name="T0" fmla="*/ 63 w 348"/>
                  <a:gd name="T1" fmla="*/ 51 h 313"/>
                  <a:gd name="T2" fmla="*/ 55 w 348"/>
                  <a:gd name="T3" fmla="*/ 53 h 313"/>
                  <a:gd name="T4" fmla="*/ 47 w 348"/>
                  <a:gd name="T5" fmla="*/ 51 h 313"/>
                  <a:gd name="T6" fmla="*/ 41 w 348"/>
                  <a:gd name="T7" fmla="*/ 55 h 313"/>
                  <a:gd name="T8" fmla="*/ 41 w 348"/>
                  <a:gd name="T9" fmla="*/ 51 h 313"/>
                  <a:gd name="T10" fmla="*/ 36 w 348"/>
                  <a:gd name="T11" fmla="*/ 47 h 313"/>
                  <a:gd name="T12" fmla="*/ 35 w 348"/>
                  <a:gd name="T13" fmla="*/ 41 h 313"/>
                  <a:gd name="T14" fmla="*/ 19 w 348"/>
                  <a:gd name="T15" fmla="*/ 39 h 313"/>
                  <a:gd name="T16" fmla="*/ 14 w 348"/>
                  <a:gd name="T17" fmla="*/ 43 h 313"/>
                  <a:gd name="T18" fmla="*/ 8 w 348"/>
                  <a:gd name="T19" fmla="*/ 43 h 313"/>
                  <a:gd name="T20" fmla="*/ 9 w 348"/>
                  <a:gd name="T21" fmla="*/ 31 h 313"/>
                  <a:gd name="T22" fmla="*/ 0 w 348"/>
                  <a:gd name="T23" fmla="*/ 29 h 313"/>
                  <a:gd name="T24" fmla="*/ 15 w 348"/>
                  <a:gd name="T25" fmla="*/ 19 h 313"/>
                  <a:gd name="T26" fmla="*/ 23 w 348"/>
                  <a:gd name="T27" fmla="*/ 0 h 313"/>
                  <a:gd name="T28" fmla="*/ 52 w 348"/>
                  <a:gd name="T29" fmla="*/ 11 h 313"/>
                  <a:gd name="T30" fmla="*/ 52 w 348"/>
                  <a:gd name="T31" fmla="*/ 11 h 313"/>
                  <a:gd name="T32" fmla="*/ 61 w 348"/>
                  <a:gd name="T33" fmla="*/ 11 h 313"/>
                  <a:gd name="T34" fmla="*/ 61 w 348"/>
                  <a:gd name="T35" fmla="*/ 11 h 313"/>
                  <a:gd name="T36" fmla="*/ 77 w 348"/>
                  <a:gd name="T37" fmla="*/ 11 h 313"/>
                  <a:gd name="T38" fmla="*/ 77 w 348"/>
                  <a:gd name="T39" fmla="*/ 33 h 313"/>
                  <a:gd name="T40" fmla="*/ 63 w 348"/>
                  <a:gd name="T41" fmla="*/ 34 h 313"/>
                  <a:gd name="T42" fmla="*/ 63 w 348"/>
                  <a:gd name="T43" fmla="*/ 51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8"/>
                  <a:gd name="T67" fmla="*/ 0 h 313"/>
                  <a:gd name="T68" fmla="*/ 348 w 348"/>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8" h="313">
                    <a:moveTo>
                      <a:pt x="288" y="282"/>
                    </a:moveTo>
                    <a:lnTo>
                      <a:pt x="252" y="301"/>
                    </a:lnTo>
                    <a:lnTo>
                      <a:pt x="207" y="290"/>
                    </a:lnTo>
                    <a:lnTo>
                      <a:pt x="183" y="313"/>
                    </a:lnTo>
                    <a:lnTo>
                      <a:pt x="182" y="293"/>
                    </a:lnTo>
                    <a:lnTo>
                      <a:pt x="159" y="266"/>
                    </a:lnTo>
                    <a:lnTo>
                      <a:pt x="156" y="223"/>
                    </a:lnTo>
                    <a:lnTo>
                      <a:pt x="84" y="217"/>
                    </a:lnTo>
                    <a:lnTo>
                      <a:pt x="63" y="244"/>
                    </a:lnTo>
                    <a:lnTo>
                      <a:pt x="35" y="243"/>
                    </a:lnTo>
                    <a:lnTo>
                      <a:pt x="40" y="174"/>
                    </a:lnTo>
                    <a:lnTo>
                      <a:pt x="0" y="157"/>
                    </a:lnTo>
                    <a:lnTo>
                      <a:pt x="65" y="99"/>
                    </a:lnTo>
                    <a:lnTo>
                      <a:pt x="104" y="0"/>
                    </a:lnTo>
                    <a:lnTo>
                      <a:pt x="233" y="14"/>
                    </a:lnTo>
                    <a:lnTo>
                      <a:pt x="233" y="29"/>
                    </a:lnTo>
                    <a:lnTo>
                      <a:pt x="278" y="28"/>
                    </a:lnTo>
                    <a:lnTo>
                      <a:pt x="278" y="58"/>
                    </a:lnTo>
                    <a:lnTo>
                      <a:pt x="346" y="55"/>
                    </a:lnTo>
                    <a:lnTo>
                      <a:pt x="348" y="194"/>
                    </a:lnTo>
                    <a:lnTo>
                      <a:pt x="287" y="195"/>
                    </a:lnTo>
                    <a:lnTo>
                      <a:pt x="288" y="28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50">
                <a:extLst>
                  <a:ext uri="{FF2B5EF4-FFF2-40B4-BE49-F238E27FC236}">
                    <a16:creationId xmlns:a16="http://schemas.microsoft.com/office/drawing/2014/main" id="{7A6D349A-3642-45B2-B71C-65450093E32E}"/>
                  </a:ext>
                </a:extLst>
              </p:cNvPr>
              <p:cNvSpPr>
                <a:spLocks noChangeArrowheads="1"/>
              </p:cNvSpPr>
              <p:nvPr/>
            </p:nvSpPr>
            <p:spPr bwMode="auto">
              <a:xfrm>
                <a:off x="1169" y="1106"/>
                <a:ext cx="241" cy="312"/>
              </a:xfrm>
              <a:custGeom>
                <a:avLst/>
                <a:gdLst>
                  <a:gd name="T0" fmla="*/ 62 w 274"/>
                  <a:gd name="T1" fmla="*/ 52 h 327"/>
                  <a:gd name="T2" fmla="*/ 16 w 274"/>
                  <a:gd name="T3" fmla="*/ 52 h 327"/>
                  <a:gd name="T4" fmla="*/ 14 w 274"/>
                  <a:gd name="T5" fmla="*/ 55 h 327"/>
                  <a:gd name="T6" fmla="*/ 4 w 274"/>
                  <a:gd name="T7" fmla="*/ 50 h 327"/>
                  <a:gd name="T8" fmla="*/ 0 w 274"/>
                  <a:gd name="T9" fmla="*/ 46 h 327"/>
                  <a:gd name="T10" fmla="*/ 4 w 274"/>
                  <a:gd name="T11" fmla="*/ 36 h 327"/>
                  <a:gd name="T12" fmla="*/ 4 w 274"/>
                  <a:gd name="T13" fmla="*/ 34 h 327"/>
                  <a:gd name="T14" fmla="*/ 10 w 274"/>
                  <a:gd name="T15" fmla="*/ 30 h 327"/>
                  <a:gd name="T16" fmla="*/ 12 w 274"/>
                  <a:gd name="T17" fmla="*/ 21 h 327"/>
                  <a:gd name="T18" fmla="*/ 15 w 274"/>
                  <a:gd name="T19" fmla="*/ 20 h 327"/>
                  <a:gd name="T20" fmla="*/ 13 w 274"/>
                  <a:gd name="T21" fmla="*/ 18 h 327"/>
                  <a:gd name="T22" fmla="*/ 18 w 274"/>
                  <a:gd name="T23" fmla="*/ 15 h 327"/>
                  <a:gd name="T24" fmla="*/ 16 w 274"/>
                  <a:gd name="T25" fmla="*/ 14 h 327"/>
                  <a:gd name="T26" fmla="*/ 17 w 274"/>
                  <a:gd name="T27" fmla="*/ 10 h 327"/>
                  <a:gd name="T28" fmla="*/ 23 w 274"/>
                  <a:gd name="T29" fmla="*/ 0 h 327"/>
                  <a:gd name="T30" fmla="*/ 28 w 274"/>
                  <a:gd name="T31" fmla="*/ 0 h 327"/>
                  <a:gd name="T32" fmla="*/ 28 w 274"/>
                  <a:gd name="T33" fmla="*/ 10 h 327"/>
                  <a:gd name="T34" fmla="*/ 38 w 274"/>
                  <a:gd name="T35" fmla="*/ 10 h 327"/>
                  <a:gd name="T36" fmla="*/ 38 w 274"/>
                  <a:gd name="T37" fmla="*/ 12 h 327"/>
                  <a:gd name="T38" fmla="*/ 47 w 274"/>
                  <a:gd name="T39" fmla="*/ 12 h 327"/>
                  <a:gd name="T40" fmla="*/ 47 w 274"/>
                  <a:gd name="T41" fmla="*/ 18 h 327"/>
                  <a:gd name="T42" fmla="*/ 53 w 274"/>
                  <a:gd name="T43" fmla="*/ 20 h 327"/>
                  <a:gd name="T44" fmla="*/ 47 w 274"/>
                  <a:gd name="T45" fmla="*/ 25 h 327"/>
                  <a:gd name="T46" fmla="*/ 47 w 274"/>
                  <a:gd name="T47" fmla="*/ 28 h 327"/>
                  <a:gd name="T48" fmla="*/ 42 w 274"/>
                  <a:gd name="T49" fmla="*/ 30 h 327"/>
                  <a:gd name="T50" fmla="*/ 48 w 274"/>
                  <a:gd name="T51" fmla="*/ 34 h 327"/>
                  <a:gd name="T52" fmla="*/ 53 w 274"/>
                  <a:gd name="T53" fmla="*/ 45 h 327"/>
                  <a:gd name="T54" fmla="*/ 62 w 274"/>
                  <a:gd name="T55" fmla="*/ 51 h 327"/>
                  <a:gd name="T56" fmla="*/ 62 w 274"/>
                  <a:gd name="T57" fmla="*/ 52 h 3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327"/>
                  <a:gd name="T89" fmla="*/ 274 w 274"/>
                  <a:gd name="T90" fmla="*/ 327 h 3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327">
                    <a:moveTo>
                      <a:pt x="274" y="307"/>
                    </a:moveTo>
                    <a:lnTo>
                      <a:pt x="67" y="305"/>
                    </a:lnTo>
                    <a:lnTo>
                      <a:pt x="59" y="327"/>
                    </a:lnTo>
                    <a:lnTo>
                      <a:pt x="9" y="290"/>
                    </a:lnTo>
                    <a:lnTo>
                      <a:pt x="0" y="265"/>
                    </a:lnTo>
                    <a:lnTo>
                      <a:pt x="17" y="210"/>
                    </a:lnTo>
                    <a:lnTo>
                      <a:pt x="20" y="201"/>
                    </a:lnTo>
                    <a:lnTo>
                      <a:pt x="43" y="176"/>
                    </a:lnTo>
                    <a:lnTo>
                      <a:pt x="53" y="120"/>
                    </a:lnTo>
                    <a:lnTo>
                      <a:pt x="64" y="113"/>
                    </a:lnTo>
                    <a:lnTo>
                      <a:pt x="56" y="95"/>
                    </a:lnTo>
                    <a:lnTo>
                      <a:pt x="79" y="83"/>
                    </a:lnTo>
                    <a:lnTo>
                      <a:pt x="70" y="80"/>
                    </a:lnTo>
                    <a:lnTo>
                      <a:pt x="74" y="44"/>
                    </a:lnTo>
                    <a:lnTo>
                      <a:pt x="102" y="0"/>
                    </a:lnTo>
                    <a:lnTo>
                      <a:pt x="124" y="0"/>
                    </a:lnTo>
                    <a:lnTo>
                      <a:pt x="124" y="37"/>
                    </a:lnTo>
                    <a:lnTo>
                      <a:pt x="170" y="45"/>
                    </a:lnTo>
                    <a:lnTo>
                      <a:pt x="170" y="75"/>
                    </a:lnTo>
                    <a:lnTo>
                      <a:pt x="201" y="75"/>
                    </a:lnTo>
                    <a:lnTo>
                      <a:pt x="201" y="97"/>
                    </a:lnTo>
                    <a:lnTo>
                      <a:pt x="230" y="113"/>
                    </a:lnTo>
                    <a:lnTo>
                      <a:pt x="201" y="141"/>
                    </a:lnTo>
                    <a:lnTo>
                      <a:pt x="201" y="157"/>
                    </a:lnTo>
                    <a:lnTo>
                      <a:pt x="190" y="176"/>
                    </a:lnTo>
                    <a:lnTo>
                      <a:pt x="216" y="200"/>
                    </a:lnTo>
                    <a:lnTo>
                      <a:pt x="229" y="262"/>
                    </a:lnTo>
                    <a:lnTo>
                      <a:pt x="273" y="301"/>
                    </a:lnTo>
                    <a:lnTo>
                      <a:pt x="274" y="3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51">
                <a:extLst>
                  <a:ext uri="{FF2B5EF4-FFF2-40B4-BE49-F238E27FC236}">
                    <a16:creationId xmlns:a16="http://schemas.microsoft.com/office/drawing/2014/main" id="{A92AD375-2761-4021-A361-A9E9FC31CE26}"/>
                  </a:ext>
                </a:extLst>
              </p:cNvPr>
              <p:cNvSpPr>
                <a:spLocks noChangeArrowheads="1"/>
              </p:cNvSpPr>
              <p:nvPr/>
            </p:nvSpPr>
            <p:spPr bwMode="auto">
              <a:xfrm>
                <a:off x="1704" y="1083"/>
                <a:ext cx="260" cy="194"/>
              </a:xfrm>
              <a:custGeom>
                <a:avLst/>
                <a:gdLst>
                  <a:gd name="T0" fmla="*/ 54 w 296"/>
                  <a:gd name="T1" fmla="*/ 45 h 202"/>
                  <a:gd name="T2" fmla="*/ 44 w 296"/>
                  <a:gd name="T3" fmla="*/ 45 h 202"/>
                  <a:gd name="T4" fmla="*/ 34 w 296"/>
                  <a:gd name="T5" fmla="*/ 45 h 202"/>
                  <a:gd name="T6" fmla="*/ 34 w 296"/>
                  <a:gd name="T7" fmla="*/ 39 h 202"/>
                  <a:gd name="T8" fmla="*/ 0 w 296"/>
                  <a:gd name="T9" fmla="*/ 39 h 202"/>
                  <a:gd name="T10" fmla="*/ 4 w 296"/>
                  <a:gd name="T11" fmla="*/ 36 h 202"/>
                  <a:gd name="T12" fmla="*/ 4 w 296"/>
                  <a:gd name="T13" fmla="*/ 33 h 202"/>
                  <a:gd name="T14" fmla="*/ 6 w 296"/>
                  <a:gd name="T15" fmla="*/ 32 h 202"/>
                  <a:gd name="T16" fmla="*/ 10 w 296"/>
                  <a:gd name="T17" fmla="*/ 27 h 202"/>
                  <a:gd name="T18" fmla="*/ 9 w 296"/>
                  <a:gd name="T19" fmla="*/ 15 h 202"/>
                  <a:gd name="T20" fmla="*/ 21 w 296"/>
                  <a:gd name="T21" fmla="*/ 12 h 202"/>
                  <a:gd name="T22" fmla="*/ 20 w 296"/>
                  <a:gd name="T23" fmla="*/ 0 h 202"/>
                  <a:gd name="T24" fmla="*/ 46 w 296"/>
                  <a:gd name="T25" fmla="*/ 7 h 202"/>
                  <a:gd name="T26" fmla="*/ 54 w 296"/>
                  <a:gd name="T27" fmla="*/ 12 h 202"/>
                  <a:gd name="T28" fmla="*/ 55 w 296"/>
                  <a:gd name="T29" fmla="*/ 22 h 202"/>
                  <a:gd name="T30" fmla="*/ 62 w 296"/>
                  <a:gd name="T31" fmla="*/ 32 h 202"/>
                  <a:gd name="T32" fmla="*/ 59 w 296"/>
                  <a:gd name="T33" fmla="*/ 35 h 202"/>
                  <a:gd name="T34" fmla="*/ 56 w 296"/>
                  <a:gd name="T35" fmla="*/ 45 h 202"/>
                  <a:gd name="T36" fmla="*/ 54 w 296"/>
                  <a:gd name="T37" fmla="*/ 45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02"/>
                  <a:gd name="T59" fmla="*/ 296 w 296"/>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02">
                    <a:moveTo>
                      <a:pt x="260" y="202"/>
                    </a:moveTo>
                    <a:lnTo>
                      <a:pt x="207" y="202"/>
                    </a:lnTo>
                    <a:lnTo>
                      <a:pt x="160" y="202"/>
                    </a:lnTo>
                    <a:lnTo>
                      <a:pt x="160" y="179"/>
                    </a:lnTo>
                    <a:lnTo>
                      <a:pt x="0" y="180"/>
                    </a:lnTo>
                    <a:lnTo>
                      <a:pt x="15" y="167"/>
                    </a:lnTo>
                    <a:lnTo>
                      <a:pt x="7" y="142"/>
                    </a:lnTo>
                    <a:lnTo>
                      <a:pt x="29" y="137"/>
                    </a:lnTo>
                    <a:lnTo>
                      <a:pt x="45" y="113"/>
                    </a:lnTo>
                    <a:lnTo>
                      <a:pt x="39" y="72"/>
                    </a:lnTo>
                    <a:lnTo>
                      <a:pt x="98" y="36"/>
                    </a:lnTo>
                    <a:lnTo>
                      <a:pt x="95" y="0"/>
                    </a:lnTo>
                    <a:lnTo>
                      <a:pt x="211" y="7"/>
                    </a:lnTo>
                    <a:lnTo>
                      <a:pt x="251" y="12"/>
                    </a:lnTo>
                    <a:lnTo>
                      <a:pt x="263" y="92"/>
                    </a:lnTo>
                    <a:lnTo>
                      <a:pt x="296" y="137"/>
                    </a:lnTo>
                    <a:lnTo>
                      <a:pt x="278" y="157"/>
                    </a:lnTo>
                    <a:lnTo>
                      <a:pt x="266" y="202"/>
                    </a:lnTo>
                    <a:lnTo>
                      <a:pt x="260" y="20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52">
                <a:extLst>
                  <a:ext uri="{FF2B5EF4-FFF2-40B4-BE49-F238E27FC236}">
                    <a16:creationId xmlns:a16="http://schemas.microsoft.com/office/drawing/2014/main" id="{CFDBB5F8-6CE6-427B-8274-931B101276D2}"/>
                  </a:ext>
                </a:extLst>
              </p:cNvPr>
              <p:cNvSpPr>
                <a:spLocks noChangeArrowheads="1"/>
              </p:cNvSpPr>
              <p:nvPr/>
            </p:nvSpPr>
            <p:spPr bwMode="auto">
              <a:xfrm>
                <a:off x="2136" y="2567"/>
                <a:ext cx="276" cy="216"/>
              </a:xfrm>
              <a:custGeom>
                <a:avLst/>
                <a:gdLst>
                  <a:gd name="T0" fmla="*/ 69 w 314"/>
                  <a:gd name="T1" fmla="*/ 30 h 226"/>
                  <a:gd name="T2" fmla="*/ 69 w 314"/>
                  <a:gd name="T3" fmla="*/ 42 h 226"/>
                  <a:gd name="T4" fmla="*/ 47 w 314"/>
                  <a:gd name="T5" fmla="*/ 42 h 226"/>
                  <a:gd name="T6" fmla="*/ 47 w 314"/>
                  <a:gd name="T7" fmla="*/ 25 h 226"/>
                  <a:gd name="T8" fmla="*/ 11 w 314"/>
                  <a:gd name="T9" fmla="*/ 27 h 226"/>
                  <a:gd name="T10" fmla="*/ 0 w 314"/>
                  <a:gd name="T11" fmla="*/ 11 h 226"/>
                  <a:gd name="T12" fmla="*/ 9 w 314"/>
                  <a:gd name="T13" fmla="*/ 11 h 226"/>
                  <a:gd name="T14" fmla="*/ 19 w 314"/>
                  <a:gd name="T15" fmla="*/ 0 h 226"/>
                  <a:gd name="T16" fmla="*/ 69 w 314"/>
                  <a:gd name="T17" fmla="*/ 0 h 226"/>
                  <a:gd name="T18" fmla="*/ 69 w 314"/>
                  <a:gd name="T19" fmla="*/ 3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4"/>
                  <a:gd name="T31" fmla="*/ 0 h 226"/>
                  <a:gd name="T32" fmla="*/ 314 w 31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4" h="226">
                    <a:moveTo>
                      <a:pt x="313" y="159"/>
                    </a:moveTo>
                    <a:lnTo>
                      <a:pt x="313" y="226"/>
                    </a:lnTo>
                    <a:lnTo>
                      <a:pt x="223" y="226"/>
                    </a:lnTo>
                    <a:lnTo>
                      <a:pt x="223" y="134"/>
                    </a:lnTo>
                    <a:lnTo>
                      <a:pt x="50" y="141"/>
                    </a:lnTo>
                    <a:lnTo>
                      <a:pt x="0" y="57"/>
                    </a:lnTo>
                    <a:lnTo>
                      <a:pt x="38" y="64"/>
                    </a:lnTo>
                    <a:lnTo>
                      <a:pt x="86" y="0"/>
                    </a:lnTo>
                    <a:lnTo>
                      <a:pt x="314" y="0"/>
                    </a:lnTo>
                    <a:lnTo>
                      <a:pt x="313" y="15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53">
                <a:extLst>
                  <a:ext uri="{FF2B5EF4-FFF2-40B4-BE49-F238E27FC236}">
                    <a16:creationId xmlns:a16="http://schemas.microsoft.com/office/drawing/2014/main" id="{97F43A73-63E5-4466-9113-6F7E196E4DA4}"/>
                  </a:ext>
                </a:extLst>
              </p:cNvPr>
              <p:cNvSpPr>
                <a:spLocks noChangeArrowheads="1"/>
              </p:cNvSpPr>
              <p:nvPr/>
            </p:nvSpPr>
            <p:spPr bwMode="auto">
              <a:xfrm>
                <a:off x="2219" y="1642"/>
                <a:ext cx="358" cy="277"/>
              </a:xfrm>
              <a:custGeom>
                <a:avLst/>
                <a:gdLst>
                  <a:gd name="T0" fmla="*/ 54 w 408"/>
                  <a:gd name="T1" fmla="*/ 58 h 289"/>
                  <a:gd name="T2" fmla="*/ 22 w 408"/>
                  <a:gd name="T3" fmla="*/ 58 h 289"/>
                  <a:gd name="T4" fmla="*/ 8 w 408"/>
                  <a:gd name="T5" fmla="*/ 51 h 289"/>
                  <a:gd name="T6" fmla="*/ 1 w 408"/>
                  <a:gd name="T7" fmla="*/ 51 h 289"/>
                  <a:gd name="T8" fmla="*/ 0 w 408"/>
                  <a:gd name="T9" fmla="*/ 33 h 289"/>
                  <a:gd name="T10" fmla="*/ 13 w 408"/>
                  <a:gd name="T11" fmla="*/ 33 h 289"/>
                  <a:gd name="T12" fmla="*/ 12 w 408"/>
                  <a:gd name="T13" fmla="*/ 12 h 289"/>
                  <a:gd name="T14" fmla="*/ 30 w 408"/>
                  <a:gd name="T15" fmla="*/ 12 h 289"/>
                  <a:gd name="T16" fmla="*/ 32 w 408"/>
                  <a:gd name="T17" fmla="*/ 12 h 289"/>
                  <a:gd name="T18" fmla="*/ 30 w 408"/>
                  <a:gd name="T19" fmla="*/ 12 h 289"/>
                  <a:gd name="T20" fmla="*/ 30 w 408"/>
                  <a:gd name="T21" fmla="*/ 12 h 289"/>
                  <a:gd name="T22" fmla="*/ 36 w 408"/>
                  <a:gd name="T23" fmla="*/ 12 h 289"/>
                  <a:gd name="T24" fmla="*/ 45 w 408"/>
                  <a:gd name="T25" fmla="*/ 12 h 289"/>
                  <a:gd name="T26" fmla="*/ 46 w 408"/>
                  <a:gd name="T27" fmla="*/ 12 h 289"/>
                  <a:gd name="T28" fmla="*/ 49 w 408"/>
                  <a:gd name="T29" fmla="*/ 11 h 289"/>
                  <a:gd name="T30" fmla="*/ 66 w 408"/>
                  <a:gd name="T31" fmla="*/ 0 h 289"/>
                  <a:gd name="T32" fmla="*/ 66 w 408"/>
                  <a:gd name="T33" fmla="*/ 12 h 289"/>
                  <a:gd name="T34" fmla="*/ 70 w 408"/>
                  <a:gd name="T35" fmla="*/ 12 h 289"/>
                  <a:gd name="T36" fmla="*/ 75 w 408"/>
                  <a:gd name="T37" fmla="*/ 16 h 289"/>
                  <a:gd name="T38" fmla="*/ 81 w 408"/>
                  <a:gd name="T39" fmla="*/ 16 h 289"/>
                  <a:gd name="T40" fmla="*/ 83 w 408"/>
                  <a:gd name="T41" fmla="*/ 21 h 289"/>
                  <a:gd name="T42" fmla="*/ 80 w 408"/>
                  <a:gd name="T43" fmla="*/ 23 h 289"/>
                  <a:gd name="T44" fmla="*/ 84 w 408"/>
                  <a:gd name="T45" fmla="*/ 27 h 289"/>
                  <a:gd name="T46" fmla="*/ 82 w 408"/>
                  <a:gd name="T47" fmla="*/ 58 h 289"/>
                  <a:gd name="T48" fmla="*/ 54 w 408"/>
                  <a:gd name="T49" fmla="*/ 58 h 2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89"/>
                  <a:gd name="T77" fmla="*/ 408 w 408"/>
                  <a:gd name="T78" fmla="*/ 289 h 2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89">
                    <a:moveTo>
                      <a:pt x="265" y="289"/>
                    </a:moveTo>
                    <a:lnTo>
                      <a:pt x="103" y="289"/>
                    </a:lnTo>
                    <a:lnTo>
                      <a:pt x="35" y="244"/>
                    </a:lnTo>
                    <a:lnTo>
                      <a:pt x="1" y="245"/>
                    </a:lnTo>
                    <a:lnTo>
                      <a:pt x="0" y="158"/>
                    </a:lnTo>
                    <a:lnTo>
                      <a:pt x="61" y="157"/>
                    </a:lnTo>
                    <a:lnTo>
                      <a:pt x="59" y="18"/>
                    </a:lnTo>
                    <a:lnTo>
                      <a:pt x="148" y="19"/>
                    </a:lnTo>
                    <a:lnTo>
                      <a:pt x="159" y="33"/>
                    </a:lnTo>
                    <a:lnTo>
                      <a:pt x="147" y="28"/>
                    </a:lnTo>
                    <a:lnTo>
                      <a:pt x="148" y="46"/>
                    </a:lnTo>
                    <a:lnTo>
                      <a:pt x="177" y="53"/>
                    </a:lnTo>
                    <a:lnTo>
                      <a:pt x="219" y="41"/>
                    </a:lnTo>
                    <a:lnTo>
                      <a:pt x="221" y="26"/>
                    </a:lnTo>
                    <a:lnTo>
                      <a:pt x="239" y="11"/>
                    </a:lnTo>
                    <a:lnTo>
                      <a:pt x="316" y="0"/>
                    </a:lnTo>
                    <a:lnTo>
                      <a:pt x="316" y="18"/>
                    </a:lnTo>
                    <a:lnTo>
                      <a:pt x="347" y="17"/>
                    </a:lnTo>
                    <a:lnTo>
                      <a:pt x="363" y="77"/>
                    </a:lnTo>
                    <a:lnTo>
                      <a:pt x="396" y="77"/>
                    </a:lnTo>
                    <a:lnTo>
                      <a:pt x="402" y="94"/>
                    </a:lnTo>
                    <a:lnTo>
                      <a:pt x="391" y="101"/>
                    </a:lnTo>
                    <a:lnTo>
                      <a:pt x="408" y="125"/>
                    </a:lnTo>
                    <a:lnTo>
                      <a:pt x="400" y="289"/>
                    </a:lnTo>
                    <a:lnTo>
                      <a:pt x="265" y="28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54">
                <a:extLst>
                  <a:ext uri="{FF2B5EF4-FFF2-40B4-BE49-F238E27FC236}">
                    <a16:creationId xmlns:a16="http://schemas.microsoft.com/office/drawing/2014/main" id="{236ED9FF-6E4B-4434-A705-EC49C962D958}"/>
                  </a:ext>
                </a:extLst>
              </p:cNvPr>
              <p:cNvSpPr>
                <a:spLocks noChangeArrowheads="1"/>
              </p:cNvSpPr>
              <p:nvPr/>
            </p:nvSpPr>
            <p:spPr bwMode="auto">
              <a:xfrm>
                <a:off x="2965" y="2755"/>
                <a:ext cx="240" cy="151"/>
              </a:xfrm>
              <a:custGeom>
                <a:avLst/>
                <a:gdLst>
                  <a:gd name="T0" fmla="*/ 60 w 273"/>
                  <a:gd name="T1" fmla="*/ 29 h 158"/>
                  <a:gd name="T2" fmla="*/ 7 w 273"/>
                  <a:gd name="T3" fmla="*/ 30 h 158"/>
                  <a:gd name="T4" fmla="*/ 0 w 273"/>
                  <a:gd name="T5" fmla="*/ 12 h 158"/>
                  <a:gd name="T6" fmla="*/ 0 w 273"/>
                  <a:gd name="T7" fmla="*/ 11 h 158"/>
                  <a:gd name="T8" fmla="*/ 40 w 273"/>
                  <a:gd name="T9" fmla="*/ 11 h 158"/>
                  <a:gd name="T10" fmla="*/ 40 w 273"/>
                  <a:gd name="T11" fmla="*/ 0 h 158"/>
                  <a:gd name="T12" fmla="*/ 48 w 273"/>
                  <a:gd name="T13" fmla="*/ 1 h 158"/>
                  <a:gd name="T14" fmla="*/ 60 w 273"/>
                  <a:gd name="T15" fmla="*/ 29 h 158"/>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58"/>
                  <a:gd name="T26" fmla="*/ 273 w 27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58">
                    <a:moveTo>
                      <a:pt x="273" y="152"/>
                    </a:moveTo>
                    <a:lnTo>
                      <a:pt x="29" y="158"/>
                    </a:lnTo>
                    <a:lnTo>
                      <a:pt x="0" y="74"/>
                    </a:lnTo>
                    <a:lnTo>
                      <a:pt x="0" y="30"/>
                    </a:lnTo>
                    <a:lnTo>
                      <a:pt x="179" y="30"/>
                    </a:lnTo>
                    <a:lnTo>
                      <a:pt x="179" y="0"/>
                    </a:lnTo>
                    <a:lnTo>
                      <a:pt x="218" y="1"/>
                    </a:lnTo>
                    <a:lnTo>
                      <a:pt x="273" y="15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55">
                <a:extLst>
                  <a:ext uri="{FF2B5EF4-FFF2-40B4-BE49-F238E27FC236}">
                    <a16:creationId xmlns:a16="http://schemas.microsoft.com/office/drawing/2014/main" id="{0F37F160-D52A-445A-B40F-562839DFD3B1}"/>
                  </a:ext>
                </a:extLst>
              </p:cNvPr>
              <p:cNvSpPr>
                <a:spLocks noChangeArrowheads="1"/>
              </p:cNvSpPr>
              <p:nvPr/>
            </p:nvSpPr>
            <p:spPr bwMode="auto">
              <a:xfrm>
                <a:off x="2415" y="996"/>
                <a:ext cx="249" cy="276"/>
              </a:xfrm>
              <a:custGeom>
                <a:avLst/>
                <a:gdLst>
                  <a:gd name="T0" fmla="*/ 0 w 284"/>
                  <a:gd name="T1" fmla="*/ 58 h 288"/>
                  <a:gd name="T2" fmla="*/ 0 w 284"/>
                  <a:gd name="T3" fmla="*/ 50 h 288"/>
                  <a:gd name="T4" fmla="*/ 4 w 284"/>
                  <a:gd name="T5" fmla="*/ 49 h 288"/>
                  <a:gd name="T6" fmla="*/ 4 w 284"/>
                  <a:gd name="T7" fmla="*/ 29 h 288"/>
                  <a:gd name="T8" fmla="*/ 0 w 284"/>
                  <a:gd name="T9" fmla="*/ 20 h 288"/>
                  <a:gd name="T10" fmla="*/ 4 w 284"/>
                  <a:gd name="T11" fmla="*/ 12 h 288"/>
                  <a:gd name="T12" fmla="*/ 4 w 284"/>
                  <a:gd name="T13" fmla="*/ 12 h 288"/>
                  <a:gd name="T14" fmla="*/ 4 w 284"/>
                  <a:gd name="T15" fmla="*/ 12 h 288"/>
                  <a:gd name="T16" fmla="*/ 7 w 284"/>
                  <a:gd name="T17" fmla="*/ 12 h 288"/>
                  <a:gd name="T18" fmla="*/ 10 w 284"/>
                  <a:gd name="T19" fmla="*/ 1 h 288"/>
                  <a:gd name="T20" fmla="*/ 14 w 284"/>
                  <a:gd name="T21" fmla="*/ 0 h 288"/>
                  <a:gd name="T22" fmla="*/ 17 w 284"/>
                  <a:gd name="T23" fmla="*/ 12 h 288"/>
                  <a:gd name="T24" fmla="*/ 24 w 284"/>
                  <a:gd name="T25" fmla="*/ 12 h 288"/>
                  <a:gd name="T26" fmla="*/ 30 w 284"/>
                  <a:gd name="T27" fmla="*/ 12 h 288"/>
                  <a:gd name="T28" fmla="*/ 35 w 284"/>
                  <a:gd name="T29" fmla="*/ 12 h 288"/>
                  <a:gd name="T30" fmla="*/ 40 w 284"/>
                  <a:gd name="T31" fmla="*/ 12 h 288"/>
                  <a:gd name="T32" fmla="*/ 55 w 284"/>
                  <a:gd name="T33" fmla="*/ 12 h 288"/>
                  <a:gd name="T34" fmla="*/ 57 w 284"/>
                  <a:gd name="T35" fmla="*/ 12 h 288"/>
                  <a:gd name="T36" fmla="*/ 56 w 284"/>
                  <a:gd name="T37" fmla="*/ 34 h 288"/>
                  <a:gd name="T38" fmla="*/ 51 w 284"/>
                  <a:gd name="T39" fmla="*/ 29 h 288"/>
                  <a:gd name="T40" fmla="*/ 46 w 284"/>
                  <a:gd name="T41" fmla="*/ 33 h 288"/>
                  <a:gd name="T42" fmla="*/ 39 w 284"/>
                  <a:gd name="T43" fmla="*/ 27 h 288"/>
                  <a:gd name="T44" fmla="*/ 35 w 284"/>
                  <a:gd name="T45" fmla="*/ 30 h 288"/>
                  <a:gd name="T46" fmla="*/ 30 w 284"/>
                  <a:gd name="T47" fmla="*/ 29 h 288"/>
                  <a:gd name="T48" fmla="*/ 21 w 284"/>
                  <a:gd name="T49" fmla="*/ 37 h 288"/>
                  <a:gd name="T50" fmla="*/ 0 w 284"/>
                  <a:gd name="T51" fmla="*/ 58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4"/>
                  <a:gd name="T79" fmla="*/ 0 h 288"/>
                  <a:gd name="T80" fmla="*/ 284 w 284"/>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4" h="288">
                    <a:moveTo>
                      <a:pt x="0" y="288"/>
                    </a:moveTo>
                    <a:lnTo>
                      <a:pt x="0" y="241"/>
                    </a:lnTo>
                    <a:lnTo>
                      <a:pt x="5" y="235"/>
                    </a:lnTo>
                    <a:lnTo>
                      <a:pt x="20" y="136"/>
                    </a:lnTo>
                    <a:lnTo>
                      <a:pt x="0" y="91"/>
                    </a:lnTo>
                    <a:lnTo>
                      <a:pt x="2" y="53"/>
                    </a:lnTo>
                    <a:lnTo>
                      <a:pt x="17" y="35"/>
                    </a:lnTo>
                    <a:lnTo>
                      <a:pt x="12" y="22"/>
                    </a:lnTo>
                    <a:lnTo>
                      <a:pt x="33" y="28"/>
                    </a:lnTo>
                    <a:lnTo>
                      <a:pt x="45" y="1"/>
                    </a:lnTo>
                    <a:lnTo>
                      <a:pt x="66" y="0"/>
                    </a:lnTo>
                    <a:lnTo>
                      <a:pt x="83" y="19"/>
                    </a:lnTo>
                    <a:lnTo>
                      <a:pt x="117" y="22"/>
                    </a:lnTo>
                    <a:lnTo>
                      <a:pt x="150" y="44"/>
                    </a:lnTo>
                    <a:lnTo>
                      <a:pt x="176" y="39"/>
                    </a:lnTo>
                    <a:lnTo>
                      <a:pt x="200" y="58"/>
                    </a:lnTo>
                    <a:lnTo>
                      <a:pt x="274" y="61"/>
                    </a:lnTo>
                    <a:lnTo>
                      <a:pt x="284" y="67"/>
                    </a:lnTo>
                    <a:lnTo>
                      <a:pt x="278" y="166"/>
                    </a:lnTo>
                    <a:lnTo>
                      <a:pt x="251" y="137"/>
                    </a:lnTo>
                    <a:lnTo>
                      <a:pt x="232" y="158"/>
                    </a:lnTo>
                    <a:lnTo>
                      <a:pt x="194" y="126"/>
                    </a:lnTo>
                    <a:lnTo>
                      <a:pt x="174" y="142"/>
                    </a:lnTo>
                    <a:lnTo>
                      <a:pt x="150" y="134"/>
                    </a:lnTo>
                    <a:lnTo>
                      <a:pt x="107" y="183"/>
                    </a:lnTo>
                    <a:lnTo>
                      <a:pt x="0" y="28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56">
                <a:extLst>
                  <a:ext uri="{FF2B5EF4-FFF2-40B4-BE49-F238E27FC236}">
                    <a16:creationId xmlns:a16="http://schemas.microsoft.com/office/drawing/2014/main" id="{363540D7-077F-4A26-9DAF-98CE9DC473BB}"/>
                  </a:ext>
                </a:extLst>
              </p:cNvPr>
              <p:cNvSpPr>
                <a:spLocks noChangeArrowheads="1"/>
              </p:cNvSpPr>
              <p:nvPr/>
            </p:nvSpPr>
            <p:spPr bwMode="auto">
              <a:xfrm>
                <a:off x="508" y="914"/>
                <a:ext cx="166" cy="304"/>
              </a:xfrm>
              <a:custGeom>
                <a:avLst/>
                <a:gdLst>
                  <a:gd name="T0" fmla="*/ 49 w 188"/>
                  <a:gd name="T1" fmla="*/ 58 h 318"/>
                  <a:gd name="T2" fmla="*/ 0 w 188"/>
                  <a:gd name="T3" fmla="*/ 57 h 318"/>
                  <a:gd name="T4" fmla="*/ 4 w 188"/>
                  <a:gd name="T5" fmla="*/ 0 h 318"/>
                  <a:gd name="T6" fmla="*/ 14 w 188"/>
                  <a:gd name="T7" fmla="*/ 0 h 318"/>
                  <a:gd name="T8" fmla="*/ 49 w 188"/>
                  <a:gd name="T9" fmla="*/ 0 h 318"/>
                  <a:gd name="T10" fmla="*/ 49 w 188"/>
                  <a:gd name="T11" fmla="*/ 58 h 318"/>
                  <a:gd name="T12" fmla="*/ 0 60000 65536"/>
                  <a:gd name="T13" fmla="*/ 0 60000 65536"/>
                  <a:gd name="T14" fmla="*/ 0 60000 65536"/>
                  <a:gd name="T15" fmla="*/ 0 60000 65536"/>
                  <a:gd name="T16" fmla="*/ 0 60000 65536"/>
                  <a:gd name="T17" fmla="*/ 0 60000 65536"/>
                  <a:gd name="T18" fmla="*/ 0 w 188"/>
                  <a:gd name="T19" fmla="*/ 0 h 318"/>
                  <a:gd name="T20" fmla="*/ 188 w 188"/>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8" h="318">
                    <a:moveTo>
                      <a:pt x="184" y="318"/>
                    </a:moveTo>
                    <a:lnTo>
                      <a:pt x="0" y="314"/>
                    </a:lnTo>
                    <a:lnTo>
                      <a:pt x="7" y="0"/>
                    </a:lnTo>
                    <a:lnTo>
                      <a:pt x="52" y="0"/>
                    </a:lnTo>
                    <a:lnTo>
                      <a:pt x="188" y="0"/>
                    </a:lnTo>
                    <a:lnTo>
                      <a:pt x="184" y="31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57">
                <a:extLst>
                  <a:ext uri="{FF2B5EF4-FFF2-40B4-BE49-F238E27FC236}">
                    <a16:creationId xmlns:a16="http://schemas.microsoft.com/office/drawing/2014/main" id="{D29AD065-5D41-4CC6-907C-27C4E404FD5C}"/>
                  </a:ext>
                </a:extLst>
              </p:cNvPr>
              <p:cNvSpPr>
                <a:spLocks noChangeArrowheads="1"/>
              </p:cNvSpPr>
              <p:nvPr/>
            </p:nvSpPr>
            <p:spPr bwMode="auto">
              <a:xfrm>
                <a:off x="2753" y="2568"/>
                <a:ext cx="212" cy="258"/>
              </a:xfrm>
              <a:custGeom>
                <a:avLst/>
                <a:gdLst>
                  <a:gd name="T0" fmla="*/ 54 w 241"/>
                  <a:gd name="T1" fmla="*/ 42 h 270"/>
                  <a:gd name="T2" fmla="*/ 54 w 241"/>
                  <a:gd name="T3" fmla="*/ 49 h 270"/>
                  <a:gd name="T4" fmla="*/ 42 w 241"/>
                  <a:gd name="T5" fmla="*/ 42 h 270"/>
                  <a:gd name="T6" fmla="*/ 33 w 241"/>
                  <a:gd name="T7" fmla="*/ 47 h 270"/>
                  <a:gd name="T8" fmla="*/ 27 w 241"/>
                  <a:gd name="T9" fmla="*/ 42 h 270"/>
                  <a:gd name="T10" fmla="*/ 26 w 241"/>
                  <a:gd name="T11" fmla="*/ 40 h 270"/>
                  <a:gd name="T12" fmla="*/ 23 w 241"/>
                  <a:gd name="T13" fmla="*/ 39 h 270"/>
                  <a:gd name="T14" fmla="*/ 18 w 241"/>
                  <a:gd name="T15" fmla="*/ 27 h 270"/>
                  <a:gd name="T16" fmla="*/ 9 w 241"/>
                  <a:gd name="T17" fmla="*/ 24 h 270"/>
                  <a:gd name="T18" fmla="*/ 7 w 241"/>
                  <a:gd name="T19" fmla="*/ 20 h 270"/>
                  <a:gd name="T20" fmla="*/ 0 w 241"/>
                  <a:gd name="T21" fmla="*/ 14 h 270"/>
                  <a:gd name="T22" fmla="*/ 0 w 241"/>
                  <a:gd name="T23" fmla="*/ 11 h 270"/>
                  <a:gd name="T24" fmla="*/ 7 w 241"/>
                  <a:gd name="T25" fmla="*/ 11 h 270"/>
                  <a:gd name="T26" fmla="*/ 7 w 241"/>
                  <a:gd name="T27" fmla="*/ 1 h 270"/>
                  <a:gd name="T28" fmla="*/ 8 w 241"/>
                  <a:gd name="T29" fmla="*/ 1 h 270"/>
                  <a:gd name="T30" fmla="*/ 33 w 241"/>
                  <a:gd name="T31" fmla="*/ 1 h 270"/>
                  <a:gd name="T32" fmla="*/ 42 w 241"/>
                  <a:gd name="T33" fmla="*/ 0 h 270"/>
                  <a:gd name="T34" fmla="*/ 42 w 241"/>
                  <a:gd name="T35" fmla="*/ 11 h 270"/>
                  <a:gd name="T36" fmla="*/ 54 w 241"/>
                  <a:gd name="T37" fmla="*/ 11 h 270"/>
                  <a:gd name="T38" fmla="*/ 54 w 241"/>
                  <a:gd name="T39" fmla="*/ 42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0"/>
                  <a:gd name="T62" fmla="*/ 241 w 241"/>
                  <a:gd name="T63" fmla="*/ 270 h 2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0">
                    <a:moveTo>
                      <a:pt x="241" y="226"/>
                    </a:moveTo>
                    <a:lnTo>
                      <a:pt x="241" y="270"/>
                    </a:lnTo>
                    <a:lnTo>
                      <a:pt x="187" y="225"/>
                    </a:lnTo>
                    <a:lnTo>
                      <a:pt x="152" y="256"/>
                    </a:lnTo>
                    <a:lnTo>
                      <a:pt x="120" y="226"/>
                    </a:lnTo>
                    <a:lnTo>
                      <a:pt x="116" y="216"/>
                    </a:lnTo>
                    <a:lnTo>
                      <a:pt x="101" y="213"/>
                    </a:lnTo>
                    <a:lnTo>
                      <a:pt x="78" y="147"/>
                    </a:lnTo>
                    <a:lnTo>
                      <a:pt x="37" y="130"/>
                    </a:lnTo>
                    <a:lnTo>
                      <a:pt x="28" y="103"/>
                    </a:lnTo>
                    <a:lnTo>
                      <a:pt x="0" y="79"/>
                    </a:lnTo>
                    <a:lnTo>
                      <a:pt x="0" y="50"/>
                    </a:lnTo>
                    <a:lnTo>
                      <a:pt x="29" y="23"/>
                    </a:lnTo>
                    <a:lnTo>
                      <a:pt x="28" y="1"/>
                    </a:lnTo>
                    <a:lnTo>
                      <a:pt x="34" y="1"/>
                    </a:lnTo>
                    <a:lnTo>
                      <a:pt x="152" y="1"/>
                    </a:lnTo>
                    <a:lnTo>
                      <a:pt x="195" y="0"/>
                    </a:lnTo>
                    <a:lnTo>
                      <a:pt x="195" y="44"/>
                    </a:lnTo>
                    <a:lnTo>
                      <a:pt x="240" y="44"/>
                    </a:lnTo>
                    <a:lnTo>
                      <a:pt x="241"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58">
                <a:extLst>
                  <a:ext uri="{FF2B5EF4-FFF2-40B4-BE49-F238E27FC236}">
                    <a16:creationId xmlns:a16="http://schemas.microsoft.com/office/drawing/2014/main" id="{B980D9CB-BDA3-4806-91CF-15F9FCEEB463}"/>
                  </a:ext>
                </a:extLst>
              </p:cNvPr>
              <p:cNvSpPr>
                <a:spLocks noChangeArrowheads="1"/>
              </p:cNvSpPr>
              <p:nvPr/>
            </p:nvSpPr>
            <p:spPr bwMode="auto">
              <a:xfrm>
                <a:off x="2572" y="2221"/>
                <a:ext cx="318" cy="348"/>
              </a:xfrm>
              <a:custGeom>
                <a:avLst/>
                <a:gdLst>
                  <a:gd name="T0" fmla="*/ 76 w 362"/>
                  <a:gd name="T1" fmla="*/ 67 h 364"/>
                  <a:gd name="T2" fmla="*/ 52 w 362"/>
                  <a:gd name="T3" fmla="*/ 67 h 364"/>
                  <a:gd name="T4" fmla="*/ 52 w 362"/>
                  <a:gd name="T5" fmla="*/ 66 h 364"/>
                  <a:gd name="T6" fmla="*/ 43 w 362"/>
                  <a:gd name="T7" fmla="*/ 50 h 364"/>
                  <a:gd name="T8" fmla="*/ 35 w 362"/>
                  <a:gd name="T9" fmla="*/ 48 h 364"/>
                  <a:gd name="T10" fmla="*/ 32 w 362"/>
                  <a:gd name="T11" fmla="*/ 37 h 364"/>
                  <a:gd name="T12" fmla="*/ 19 w 362"/>
                  <a:gd name="T13" fmla="*/ 30 h 364"/>
                  <a:gd name="T14" fmla="*/ 22 w 362"/>
                  <a:gd name="T15" fmla="*/ 29 h 364"/>
                  <a:gd name="T16" fmla="*/ 27 w 362"/>
                  <a:gd name="T17" fmla="*/ 32 h 364"/>
                  <a:gd name="T18" fmla="*/ 31 w 362"/>
                  <a:gd name="T19" fmla="*/ 26 h 364"/>
                  <a:gd name="T20" fmla="*/ 19 w 362"/>
                  <a:gd name="T21" fmla="*/ 26 h 364"/>
                  <a:gd name="T22" fmla="*/ 19 w 362"/>
                  <a:gd name="T23" fmla="*/ 22 h 364"/>
                  <a:gd name="T24" fmla="*/ 13 w 362"/>
                  <a:gd name="T25" fmla="*/ 22 h 364"/>
                  <a:gd name="T26" fmla="*/ 10 w 362"/>
                  <a:gd name="T27" fmla="*/ 11 h 364"/>
                  <a:gd name="T28" fmla="*/ 0 w 362"/>
                  <a:gd name="T29" fmla="*/ 11 h 364"/>
                  <a:gd name="T30" fmla="*/ 0 w 362"/>
                  <a:gd name="T31" fmla="*/ 0 h 364"/>
                  <a:gd name="T32" fmla="*/ 77 w 362"/>
                  <a:gd name="T33" fmla="*/ 0 h 364"/>
                  <a:gd name="T34" fmla="*/ 77 w 362"/>
                  <a:gd name="T35" fmla="*/ 50 h 364"/>
                  <a:gd name="T36" fmla="*/ 76 w 362"/>
                  <a:gd name="T37" fmla="*/ 50 h 364"/>
                  <a:gd name="T38" fmla="*/ 76 w 362"/>
                  <a:gd name="T39" fmla="*/ 6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2"/>
                  <a:gd name="T61" fmla="*/ 0 h 364"/>
                  <a:gd name="T62" fmla="*/ 362 w 362"/>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2" h="364">
                    <a:moveTo>
                      <a:pt x="358" y="364"/>
                    </a:moveTo>
                    <a:lnTo>
                      <a:pt x="240" y="364"/>
                    </a:lnTo>
                    <a:lnTo>
                      <a:pt x="240" y="356"/>
                    </a:lnTo>
                    <a:lnTo>
                      <a:pt x="204" y="271"/>
                    </a:lnTo>
                    <a:lnTo>
                      <a:pt x="162" y="252"/>
                    </a:lnTo>
                    <a:lnTo>
                      <a:pt x="146" y="205"/>
                    </a:lnTo>
                    <a:lnTo>
                      <a:pt x="90" y="159"/>
                    </a:lnTo>
                    <a:lnTo>
                      <a:pt x="99" y="149"/>
                    </a:lnTo>
                    <a:lnTo>
                      <a:pt x="127" y="173"/>
                    </a:lnTo>
                    <a:lnTo>
                      <a:pt x="142" y="136"/>
                    </a:lnTo>
                    <a:lnTo>
                      <a:pt x="92" y="135"/>
                    </a:lnTo>
                    <a:lnTo>
                      <a:pt x="92" y="106"/>
                    </a:lnTo>
                    <a:lnTo>
                      <a:pt x="61" y="106"/>
                    </a:lnTo>
                    <a:lnTo>
                      <a:pt x="45" y="46"/>
                    </a:lnTo>
                    <a:lnTo>
                      <a:pt x="0" y="46"/>
                    </a:lnTo>
                    <a:lnTo>
                      <a:pt x="0" y="0"/>
                    </a:lnTo>
                    <a:lnTo>
                      <a:pt x="362" y="0"/>
                    </a:lnTo>
                    <a:lnTo>
                      <a:pt x="360" y="271"/>
                    </a:lnTo>
                    <a:lnTo>
                      <a:pt x="354" y="271"/>
                    </a:lnTo>
                    <a:lnTo>
                      <a:pt x="358"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59">
                <a:extLst>
                  <a:ext uri="{FF2B5EF4-FFF2-40B4-BE49-F238E27FC236}">
                    <a16:creationId xmlns:a16="http://schemas.microsoft.com/office/drawing/2014/main" id="{2E2EE2F5-25C5-4A01-A74F-A0C53B13B2A5}"/>
                  </a:ext>
                </a:extLst>
              </p:cNvPr>
              <p:cNvSpPr>
                <a:spLocks noChangeArrowheads="1"/>
              </p:cNvSpPr>
              <p:nvPr/>
            </p:nvSpPr>
            <p:spPr bwMode="auto">
              <a:xfrm>
                <a:off x="2112" y="2155"/>
                <a:ext cx="300" cy="152"/>
              </a:xfrm>
              <a:custGeom>
                <a:avLst/>
                <a:gdLst>
                  <a:gd name="T0" fmla="*/ 14 w 342"/>
                  <a:gd name="T1" fmla="*/ 30 h 159"/>
                  <a:gd name="T2" fmla="*/ 0 w 342"/>
                  <a:gd name="T3" fmla="*/ 30 h 159"/>
                  <a:gd name="T4" fmla="*/ 4 w 342"/>
                  <a:gd name="T5" fmla="*/ 26 h 159"/>
                  <a:gd name="T6" fmla="*/ 11 w 342"/>
                  <a:gd name="T7" fmla="*/ 11 h 159"/>
                  <a:gd name="T8" fmla="*/ 51 w 342"/>
                  <a:gd name="T9" fmla="*/ 11 h 159"/>
                  <a:gd name="T10" fmla="*/ 51 w 342"/>
                  <a:gd name="T11" fmla="*/ 0 h 159"/>
                  <a:gd name="T12" fmla="*/ 69 w 342"/>
                  <a:gd name="T13" fmla="*/ 0 h 159"/>
                  <a:gd name="T14" fmla="*/ 69 w 342"/>
                  <a:gd name="T15" fmla="*/ 17 h 159"/>
                  <a:gd name="T16" fmla="*/ 69 w 342"/>
                  <a:gd name="T17" fmla="*/ 24 h 159"/>
                  <a:gd name="T18" fmla="*/ 65 w 342"/>
                  <a:gd name="T19" fmla="*/ 24 h 159"/>
                  <a:gd name="T20" fmla="*/ 65 w 342"/>
                  <a:gd name="T21" fmla="*/ 30 h 159"/>
                  <a:gd name="T22" fmla="*/ 14 w 342"/>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159"/>
                  <a:gd name="T38" fmla="*/ 342 w 342"/>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159">
                    <a:moveTo>
                      <a:pt x="69" y="158"/>
                    </a:moveTo>
                    <a:lnTo>
                      <a:pt x="0" y="158"/>
                    </a:lnTo>
                    <a:lnTo>
                      <a:pt x="18" y="136"/>
                    </a:lnTo>
                    <a:lnTo>
                      <a:pt x="56" y="24"/>
                    </a:lnTo>
                    <a:lnTo>
                      <a:pt x="251" y="23"/>
                    </a:lnTo>
                    <a:lnTo>
                      <a:pt x="251" y="0"/>
                    </a:lnTo>
                    <a:lnTo>
                      <a:pt x="342" y="0"/>
                    </a:lnTo>
                    <a:lnTo>
                      <a:pt x="341" y="86"/>
                    </a:lnTo>
                    <a:lnTo>
                      <a:pt x="341" y="114"/>
                    </a:lnTo>
                    <a:lnTo>
                      <a:pt x="318" y="114"/>
                    </a:lnTo>
                    <a:lnTo>
                      <a:pt x="318" y="159"/>
                    </a:lnTo>
                    <a:lnTo>
                      <a:pt x="69"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60">
                <a:extLst>
                  <a:ext uri="{FF2B5EF4-FFF2-40B4-BE49-F238E27FC236}">
                    <a16:creationId xmlns:a16="http://schemas.microsoft.com/office/drawing/2014/main" id="{24910D51-113A-42CD-BC3A-217D6CB6BA68}"/>
                  </a:ext>
                </a:extLst>
              </p:cNvPr>
              <p:cNvSpPr>
                <a:spLocks noChangeArrowheads="1"/>
              </p:cNvSpPr>
              <p:nvPr/>
            </p:nvSpPr>
            <p:spPr bwMode="auto">
              <a:xfrm>
                <a:off x="2093" y="2307"/>
                <a:ext cx="103" cy="278"/>
              </a:xfrm>
              <a:custGeom>
                <a:avLst/>
                <a:gdLst>
                  <a:gd name="T0" fmla="*/ 16 w 118"/>
                  <a:gd name="T1" fmla="*/ 24 h 290"/>
                  <a:gd name="T2" fmla="*/ 11 w 118"/>
                  <a:gd name="T3" fmla="*/ 25 h 290"/>
                  <a:gd name="T4" fmla="*/ 10 w 118"/>
                  <a:gd name="T5" fmla="*/ 26 h 290"/>
                  <a:gd name="T6" fmla="*/ 17 w 118"/>
                  <a:gd name="T7" fmla="*/ 30 h 290"/>
                  <a:gd name="T8" fmla="*/ 18 w 118"/>
                  <a:gd name="T9" fmla="*/ 28 h 290"/>
                  <a:gd name="T10" fmla="*/ 17 w 118"/>
                  <a:gd name="T11" fmla="*/ 30 h 290"/>
                  <a:gd name="T12" fmla="*/ 20 w 118"/>
                  <a:gd name="T13" fmla="*/ 32 h 290"/>
                  <a:gd name="T14" fmla="*/ 20 w 118"/>
                  <a:gd name="T15" fmla="*/ 38 h 290"/>
                  <a:gd name="T16" fmla="*/ 17 w 118"/>
                  <a:gd name="T17" fmla="*/ 41 h 290"/>
                  <a:gd name="T18" fmla="*/ 16 w 118"/>
                  <a:gd name="T19" fmla="*/ 50 h 290"/>
                  <a:gd name="T20" fmla="*/ 10 w 118"/>
                  <a:gd name="T21" fmla="*/ 52 h 290"/>
                  <a:gd name="T22" fmla="*/ 12 w 118"/>
                  <a:gd name="T23" fmla="*/ 56 h 290"/>
                  <a:gd name="T24" fmla="*/ 9 w 118"/>
                  <a:gd name="T25" fmla="*/ 58 h 290"/>
                  <a:gd name="T26" fmla="*/ 9 w 118"/>
                  <a:gd name="T27" fmla="*/ 48 h 290"/>
                  <a:gd name="T28" fmla="*/ 0 w 118"/>
                  <a:gd name="T29" fmla="*/ 32 h 290"/>
                  <a:gd name="T30" fmla="*/ 3 w 118"/>
                  <a:gd name="T31" fmla="*/ 12 h 290"/>
                  <a:gd name="T32" fmla="*/ 3 w 118"/>
                  <a:gd name="T33" fmla="*/ 12 h 290"/>
                  <a:gd name="T34" fmla="*/ 3 w 118"/>
                  <a:gd name="T35" fmla="*/ 12 h 290"/>
                  <a:gd name="T36" fmla="*/ 6 w 118"/>
                  <a:gd name="T37" fmla="*/ 12 h 290"/>
                  <a:gd name="T38" fmla="*/ 3 w 118"/>
                  <a:gd name="T39" fmla="*/ 0 h 290"/>
                  <a:gd name="T40" fmla="*/ 15 w 118"/>
                  <a:gd name="T41" fmla="*/ 0 h 290"/>
                  <a:gd name="T42" fmla="*/ 16 w 118"/>
                  <a:gd name="T43" fmla="*/ 24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290"/>
                  <a:gd name="T68" fmla="*/ 118 w 118"/>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290">
                    <a:moveTo>
                      <a:pt x="93" y="107"/>
                    </a:moveTo>
                    <a:lnTo>
                      <a:pt x="67" y="110"/>
                    </a:lnTo>
                    <a:lnTo>
                      <a:pt x="60" y="123"/>
                    </a:lnTo>
                    <a:lnTo>
                      <a:pt x="98" y="139"/>
                    </a:lnTo>
                    <a:lnTo>
                      <a:pt x="108" y="132"/>
                    </a:lnTo>
                    <a:lnTo>
                      <a:pt x="98" y="143"/>
                    </a:lnTo>
                    <a:lnTo>
                      <a:pt x="117" y="154"/>
                    </a:lnTo>
                    <a:lnTo>
                      <a:pt x="118" y="186"/>
                    </a:lnTo>
                    <a:lnTo>
                      <a:pt x="104" y="200"/>
                    </a:lnTo>
                    <a:lnTo>
                      <a:pt x="97" y="242"/>
                    </a:lnTo>
                    <a:lnTo>
                      <a:pt x="62" y="246"/>
                    </a:lnTo>
                    <a:lnTo>
                      <a:pt x="71" y="274"/>
                    </a:lnTo>
                    <a:lnTo>
                      <a:pt x="52" y="290"/>
                    </a:lnTo>
                    <a:lnTo>
                      <a:pt x="50" y="232"/>
                    </a:lnTo>
                    <a:lnTo>
                      <a:pt x="0" y="155"/>
                    </a:lnTo>
                    <a:lnTo>
                      <a:pt x="15" y="65"/>
                    </a:lnTo>
                    <a:lnTo>
                      <a:pt x="5" y="45"/>
                    </a:lnTo>
                    <a:lnTo>
                      <a:pt x="18" y="57"/>
                    </a:lnTo>
                    <a:lnTo>
                      <a:pt x="33" y="39"/>
                    </a:lnTo>
                    <a:lnTo>
                      <a:pt x="22" y="0"/>
                    </a:lnTo>
                    <a:lnTo>
                      <a:pt x="91" y="0"/>
                    </a:lnTo>
                    <a:lnTo>
                      <a:pt x="93" y="1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61">
                <a:extLst>
                  <a:ext uri="{FF2B5EF4-FFF2-40B4-BE49-F238E27FC236}">
                    <a16:creationId xmlns:a16="http://schemas.microsoft.com/office/drawing/2014/main" id="{C6710CC8-1B87-4777-996C-3281D8269952}"/>
                  </a:ext>
                </a:extLst>
              </p:cNvPr>
              <p:cNvSpPr>
                <a:spLocks noChangeArrowheads="1"/>
              </p:cNvSpPr>
              <p:nvPr/>
            </p:nvSpPr>
            <p:spPr bwMode="auto">
              <a:xfrm>
                <a:off x="2392" y="2221"/>
                <a:ext cx="391" cy="348"/>
              </a:xfrm>
              <a:custGeom>
                <a:avLst/>
                <a:gdLst>
                  <a:gd name="T0" fmla="*/ 97 w 445"/>
                  <a:gd name="T1" fmla="*/ 67 h 364"/>
                  <a:gd name="T2" fmla="*/ 95 w 445"/>
                  <a:gd name="T3" fmla="*/ 67 h 364"/>
                  <a:gd name="T4" fmla="*/ 54 w 445"/>
                  <a:gd name="T5" fmla="*/ 67 h 364"/>
                  <a:gd name="T6" fmla="*/ 5 w 445"/>
                  <a:gd name="T7" fmla="*/ 67 h 364"/>
                  <a:gd name="T8" fmla="*/ 5 w 445"/>
                  <a:gd name="T9" fmla="*/ 18 h 364"/>
                  <a:gd name="T10" fmla="*/ 0 w 445"/>
                  <a:gd name="T11" fmla="*/ 18 h 364"/>
                  <a:gd name="T12" fmla="*/ 0 w 445"/>
                  <a:gd name="T13" fmla="*/ 11 h 364"/>
                  <a:gd name="T14" fmla="*/ 5 w 445"/>
                  <a:gd name="T15" fmla="*/ 11 h 364"/>
                  <a:gd name="T16" fmla="*/ 5 w 445"/>
                  <a:gd name="T17" fmla="*/ 11 h 364"/>
                  <a:gd name="T18" fmla="*/ 15 w 445"/>
                  <a:gd name="T19" fmla="*/ 11 h 364"/>
                  <a:gd name="T20" fmla="*/ 15 w 445"/>
                  <a:gd name="T21" fmla="*/ 1 h 364"/>
                  <a:gd name="T22" fmla="*/ 45 w 445"/>
                  <a:gd name="T23" fmla="*/ 0 h 364"/>
                  <a:gd name="T24" fmla="*/ 45 w 445"/>
                  <a:gd name="T25" fmla="*/ 11 h 364"/>
                  <a:gd name="T26" fmla="*/ 54 w 445"/>
                  <a:gd name="T27" fmla="*/ 11 h 364"/>
                  <a:gd name="T28" fmla="*/ 58 w 445"/>
                  <a:gd name="T29" fmla="*/ 22 h 364"/>
                  <a:gd name="T30" fmla="*/ 64 w 445"/>
                  <a:gd name="T31" fmla="*/ 22 h 364"/>
                  <a:gd name="T32" fmla="*/ 64 w 445"/>
                  <a:gd name="T33" fmla="*/ 26 h 364"/>
                  <a:gd name="T34" fmla="*/ 76 w 445"/>
                  <a:gd name="T35" fmla="*/ 26 h 364"/>
                  <a:gd name="T36" fmla="*/ 71 w 445"/>
                  <a:gd name="T37" fmla="*/ 32 h 364"/>
                  <a:gd name="T38" fmla="*/ 67 w 445"/>
                  <a:gd name="T39" fmla="*/ 29 h 364"/>
                  <a:gd name="T40" fmla="*/ 63 w 445"/>
                  <a:gd name="T41" fmla="*/ 30 h 364"/>
                  <a:gd name="T42" fmla="*/ 76 w 445"/>
                  <a:gd name="T43" fmla="*/ 37 h 364"/>
                  <a:gd name="T44" fmla="*/ 79 w 445"/>
                  <a:gd name="T45" fmla="*/ 48 h 364"/>
                  <a:gd name="T46" fmla="*/ 88 w 445"/>
                  <a:gd name="T47" fmla="*/ 50 h 364"/>
                  <a:gd name="T48" fmla="*/ 97 w 445"/>
                  <a:gd name="T49" fmla="*/ 66 h 364"/>
                  <a:gd name="T50" fmla="*/ 97 w 445"/>
                  <a:gd name="T51" fmla="*/ 67 h 3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64"/>
                  <a:gd name="T80" fmla="*/ 445 w 445"/>
                  <a:gd name="T81" fmla="*/ 364 h 3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64">
                    <a:moveTo>
                      <a:pt x="445" y="364"/>
                    </a:moveTo>
                    <a:lnTo>
                      <a:pt x="439" y="364"/>
                    </a:lnTo>
                    <a:lnTo>
                      <a:pt x="248" y="362"/>
                    </a:lnTo>
                    <a:lnTo>
                      <a:pt x="24" y="362"/>
                    </a:lnTo>
                    <a:lnTo>
                      <a:pt x="23" y="91"/>
                    </a:lnTo>
                    <a:lnTo>
                      <a:pt x="0" y="91"/>
                    </a:lnTo>
                    <a:lnTo>
                      <a:pt x="0" y="46"/>
                    </a:lnTo>
                    <a:lnTo>
                      <a:pt x="23" y="46"/>
                    </a:lnTo>
                    <a:lnTo>
                      <a:pt x="23" y="18"/>
                    </a:lnTo>
                    <a:lnTo>
                      <a:pt x="68" y="20"/>
                    </a:lnTo>
                    <a:lnTo>
                      <a:pt x="69" y="1"/>
                    </a:lnTo>
                    <a:lnTo>
                      <a:pt x="205" y="0"/>
                    </a:lnTo>
                    <a:lnTo>
                      <a:pt x="205" y="46"/>
                    </a:lnTo>
                    <a:lnTo>
                      <a:pt x="250" y="46"/>
                    </a:lnTo>
                    <a:lnTo>
                      <a:pt x="266" y="106"/>
                    </a:lnTo>
                    <a:lnTo>
                      <a:pt x="297" y="106"/>
                    </a:lnTo>
                    <a:lnTo>
                      <a:pt x="297" y="135"/>
                    </a:lnTo>
                    <a:lnTo>
                      <a:pt x="347" y="136"/>
                    </a:lnTo>
                    <a:lnTo>
                      <a:pt x="332" y="173"/>
                    </a:lnTo>
                    <a:lnTo>
                      <a:pt x="304" y="149"/>
                    </a:lnTo>
                    <a:lnTo>
                      <a:pt x="295" y="159"/>
                    </a:lnTo>
                    <a:lnTo>
                      <a:pt x="351" y="205"/>
                    </a:lnTo>
                    <a:lnTo>
                      <a:pt x="367" y="252"/>
                    </a:lnTo>
                    <a:lnTo>
                      <a:pt x="409" y="271"/>
                    </a:lnTo>
                    <a:lnTo>
                      <a:pt x="445" y="356"/>
                    </a:lnTo>
                    <a:lnTo>
                      <a:pt x="445"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62">
                <a:extLst>
                  <a:ext uri="{FF2B5EF4-FFF2-40B4-BE49-F238E27FC236}">
                    <a16:creationId xmlns:a16="http://schemas.microsoft.com/office/drawing/2014/main" id="{6C6AE31B-DC96-47FE-934B-6B3ACCCAB513}"/>
                  </a:ext>
                </a:extLst>
              </p:cNvPr>
              <p:cNvSpPr>
                <a:spLocks noChangeArrowheads="1"/>
              </p:cNvSpPr>
              <p:nvPr/>
            </p:nvSpPr>
            <p:spPr bwMode="auto">
              <a:xfrm>
                <a:off x="2413" y="1484"/>
                <a:ext cx="249" cy="255"/>
              </a:xfrm>
              <a:custGeom>
                <a:avLst/>
                <a:gdLst>
                  <a:gd name="T0" fmla="*/ 63 w 283"/>
                  <a:gd name="T1" fmla="*/ 48 h 266"/>
                  <a:gd name="T2" fmla="*/ 37 w 283"/>
                  <a:gd name="T3" fmla="*/ 56 h 266"/>
                  <a:gd name="T4" fmla="*/ 41 w 283"/>
                  <a:gd name="T5" fmla="*/ 54 h 266"/>
                  <a:gd name="T6" fmla="*/ 40 w 283"/>
                  <a:gd name="T7" fmla="*/ 51 h 266"/>
                  <a:gd name="T8" fmla="*/ 33 w 283"/>
                  <a:gd name="T9" fmla="*/ 51 h 266"/>
                  <a:gd name="T10" fmla="*/ 29 w 283"/>
                  <a:gd name="T11" fmla="*/ 38 h 266"/>
                  <a:gd name="T12" fmla="*/ 22 w 283"/>
                  <a:gd name="T13" fmla="*/ 38 h 266"/>
                  <a:gd name="T14" fmla="*/ 22 w 283"/>
                  <a:gd name="T15" fmla="*/ 34 h 266"/>
                  <a:gd name="T16" fmla="*/ 4 w 283"/>
                  <a:gd name="T17" fmla="*/ 36 h 266"/>
                  <a:gd name="T18" fmla="*/ 1 w 283"/>
                  <a:gd name="T19" fmla="*/ 40 h 266"/>
                  <a:gd name="T20" fmla="*/ 0 w 283"/>
                  <a:gd name="T21" fmla="*/ 12 h 266"/>
                  <a:gd name="T22" fmla="*/ 4 w 283"/>
                  <a:gd name="T23" fmla="*/ 12 h 266"/>
                  <a:gd name="T24" fmla="*/ 12 w 283"/>
                  <a:gd name="T25" fmla="*/ 12 h 266"/>
                  <a:gd name="T26" fmla="*/ 14 w 283"/>
                  <a:gd name="T27" fmla="*/ 12 h 266"/>
                  <a:gd name="T28" fmla="*/ 25 w 283"/>
                  <a:gd name="T29" fmla="*/ 2 h 266"/>
                  <a:gd name="T30" fmla="*/ 48 w 283"/>
                  <a:gd name="T31" fmla="*/ 0 h 266"/>
                  <a:gd name="T32" fmla="*/ 55 w 283"/>
                  <a:gd name="T33" fmla="*/ 12 h 266"/>
                  <a:gd name="T34" fmla="*/ 55 w 283"/>
                  <a:gd name="T35" fmla="*/ 26 h 266"/>
                  <a:gd name="T36" fmla="*/ 55 w 283"/>
                  <a:gd name="T37" fmla="*/ 36 h 266"/>
                  <a:gd name="T38" fmla="*/ 62 w 283"/>
                  <a:gd name="T39" fmla="*/ 50 h 266"/>
                  <a:gd name="T40" fmla="*/ 63 w 283"/>
                  <a:gd name="T41" fmla="*/ 48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266"/>
                  <a:gd name="T65" fmla="*/ 283 w 283"/>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266">
                    <a:moveTo>
                      <a:pt x="283" y="228"/>
                    </a:moveTo>
                    <a:lnTo>
                      <a:pt x="171" y="266"/>
                    </a:lnTo>
                    <a:lnTo>
                      <a:pt x="182" y="259"/>
                    </a:lnTo>
                    <a:lnTo>
                      <a:pt x="176" y="242"/>
                    </a:lnTo>
                    <a:lnTo>
                      <a:pt x="143" y="242"/>
                    </a:lnTo>
                    <a:lnTo>
                      <a:pt x="127" y="182"/>
                    </a:lnTo>
                    <a:lnTo>
                      <a:pt x="96" y="183"/>
                    </a:lnTo>
                    <a:lnTo>
                      <a:pt x="96" y="165"/>
                    </a:lnTo>
                    <a:lnTo>
                      <a:pt x="19" y="176"/>
                    </a:lnTo>
                    <a:lnTo>
                      <a:pt x="1" y="191"/>
                    </a:lnTo>
                    <a:lnTo>
                      <a:pt x="0" y="63"/>
                    </a:lnTo>
                    <a:lnTo>
                      <a:pt x="12" y="62"/>
                    </a:lnTo>
                    <a:lnTo>
                      <a:pt x="53" y="47"/>
                    </a:lnTo>
                    <a:lnTo>
                      <a:pt x="62" y="27"/>
                    </a:lnTo>
                    <a:lnTo>
                      <a:pt x="110" y="2"/>
                    </a:lnTo>
                    <a:lnTo>
                      <a:pt x="216" y="0"/>
                    </a:lnTo>
                    <a:lnTo>
                      <a:pt x="241" y="42"/>
                    </a:lnTo>
                    <a:lnTo>
                      <a:pt x="242" y="112"/>
                    </a:lnTo>
                    <a:lnTo>
                      <a:pt x="243" y="177"/>
                    </a:lnTo>
                    <a:lnTo>
                      <a:pt x="273" y="233"/>
                    </a:lnTo>
                    <a:lnTo>
                      <a:pt x="283"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63">
                <a:extLst>
                  <a:ext uri="{FF2B5EF4-FFF2-40B4-BE49-F238E27FC236}">
                    <a16:creationId xmlns:a16="http://schemas.microsoft.com/office/drawing/2014/main" id="{AE8C5E9B-9513-4BF8-B58D-A43F3287FB6B}"/>
                  </a:ext>
                </a:extLst>
              </p:cNvPr>
              <p:cNvSpPr>
                <a:spLocks noChangeArrowheads="1"/>
              </p:cNvSpPr>
              <p:nvPr/>
            </p:nvSpPr>
            <p:spPr bwMode="auto">
              <a:xfrm>
                <a:off x="2560" y="1280"/>
                <a:ext cx="190" cy="311"/>
              </a:xfrm>
              <a:custGeom>
                <a:avLst/>
                <a:gdLst>
                  <a:gd name="T0" fmla="*/ 40 w 217"/>
                  <a:gd name="T1" fmla="*/ 57 h 325"/>
                  <a:gd name="T2" fmla="*/ 31 w 217"/>
                  <a:gd name="T3" fmla="*/ 60 h 325"/>
                  <a:gd name="T4" fmla="*/ 31 w 217"/>
                  <a:gd name="T5" fmla="*/ 63 h 325"/>
                  <a:gd name="T6" fmla="*/ 14 w 217"/>
                  <a:gd name="T7" fmla="*/ 63 h 325"/>
                  <a:gd name="T8" fmla="*/ 14 w 217"/>
                  <a:gd name="T9" fmla="*/ 50 h 325"/>
                  <a:gd name="T10" fmla="*/ 10 w 217"/>
                  <a:gd name="T11" fmla="*/ 42 h 325"/>
                  <a:gd name="T12" fmla="*/ 8 w 217"/>
                  <a:gd name="T13" fmla="*/ 29 h 325"/>
                  <a:gd name="T14" fmla="*/ 0 w 217"/>
                  <a:gd name="T15" fmla="*/ 25 h 325"/>
                  <a:gd name="T16" fmla="*/ 4 w 217"/>
                  <a:gd name="T17" fmla="*/ 11 h 325"/>
                  <a:gd name="T18" fmla="*/ 4 w 217"/>
                  <a:gd name="T19" fmla="*/ 11 h 325"/>
                  <a:gd name="T20" fmla="*/ 22 w 217"/>
                  <a:gd name="T21" fmla="*/ 14 h 325"/>
                  <a:gd name="T22" fmla="*/ 22 w 217"/>
                  <a:gd name="T23" fmla="*/ 0 h 325"/>
                  <a:gd name="T24" fmla="*/ 27 w 217"/>
                  <a:gd name="T25" fmla="*/ 0 h 325"/>
                  <a:gd name="T26" fmla="*/ 40 w 217"/>
                  <a:gd name="T27" fmla="*/ 57 h 3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7"/>
                  <a:gd name="T43" fmla="*/ 0 h 325"/>
                  <a:gd name="T44" fmla="*/ 217 w 217"/>
                  <a:gd name="T45" fmla="*/ 325 h 3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7" h="325">
                    <a:moveTo>
                      <a:pt x="217" y="300"/>
                    </a:moveTo>
                    <a:lnTo>
                      <a:pt x="166" y="309"/>
                    </a:lnTo>
                    <a:lnTo>
                      <a:pt x="166" y="323"/>
                    </a:lnTo>
                    <a:lnTo>
                      <a:pt x="75" y="325"/>
                    </a:lnTo>
                    <a:lnTo>
                      <a:pt x="74" y="255"/>
                    </a:lnTo>
                    <a:lnTo>
                      <a:pt x="49" y="213"/>
                    </a:lnTo>
                    <a:lnTo>
                      <a:pt x="37" y="149"/>
                    </a:lnTo>
                    <a:lnTo>
                      <a:pt x="0" y="117"/>
                    </a:lnTo>
                    <a:lnTo>
                      <a:pt x="4" y="68"/>
                    </a:lnTo>
                    <a:lnTo>
                      <a:pt x="11" y="68"/>
                    </a:lnTo>
                    <a:lnTo>
                      <a:pt x="116" y="76"/>
                    </a:lnTo>
                    <a:lnTo>
                      <a:pt x="114" y="0"/>
                    </a:lnTo>
                    <a:lnTo>
                      <a:pt x="140" y="0"/>
                    </a:lnTo>
                    <a:lnTo>
                      <a:pt x="217" y="30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64">
                <a:extLst>
                  <a:ext uri="{FF2B5EF4-FFF2-40B4-BE49-F238E27FC236}">
                    <a16:creationId xmlns:a16="http://schemas.microsoft.com/office/drawing/2014/main" id="{30462964-0B81-4A47-92C2-37D0518E73A4}"/>
                  </a:ext>
                </a:extLst>
              </p:cNvPr>
              <p:cNvSpPr>
                <a:spLocks noChangeArrowheads="1"/>
              </p:cNvSpPr>
              <p:nvPr/>
            </p:nvSpPr>
            <p:spPr bwMode="auto">
              <a:xfrm>
                <a:off x="303" y="913"/>
                <a:ext cx="211" cy="327"/>
              </a:xfrm>
              <a:custGeom>
                <a:avLst/>
                <a:gdLst>
                  <a:gd name="T0" fmla="*/ 45 w 241"/>
                  <a:gd name="T1" fmla="*/ 58 h 342"/>
                  <a:gd name="T2" fmla="*/ 40 w 241"/>
                  <a:gd name="T3" fmla="*/ 58 h 342"/>
                  <a:gd name="T4" fmla="*/ 40 w 241"/>
                  <a:gd name="T5" fmla="*/ 58 h 342"/>
                  <a:gd name="T6" fmla="*/ 11 w 241"/>
                  <a:gd name="T7" fmla="*/ 64 h 342"/>
                  <a:gd name="T8" fmla="*/ 8 w 241"/>
                  <a:gd name="T9" fmla="*/ 61 h 342"/>
                  <a:gd name="T10" fmla="*/ 8 w 241"/>
                  <a:gd name="T11" fmla="*/ 60 h 342"/>
                  <a:gd name="T12" fmla="*/ 16 w 241"/>
                  <a:gd name="T13" fmla="*/ 55 h 342"/>
                  <a:gd name="T14" fmla="*/ 17 w 241"/>
                  <a:gd name="T15" fmla="*/ 49 h 342"/>
                  <a:gd name="T16" fmla="*/ 5 w 241"/>
                  <a:gd name="T17" fmla="*/ 35 h 342"/>
                  <a:gd name="T18" fmla="*/ 4 w 241"/>
                  <a:gd name="T19" fmla="*/ 28 h 342"/>
                  <a:gd name="T20" fmla="*/ 1 w 241"/>
                  <a:gd name="T21" fmla="*/ 26 h 342"/>
                  <a:gd name="T22" fmla="*/ 4 w 241"/>
                  <a:gd name="T23" fmla="*/ 19 h 342"/>
                  <a:gd name="T24" fmla="*/ 0 w 241"/>
                  <a:gd name="T25" fmla="*/ 14 h 342"/>
                  <a:gd name="T26" fmla="*/ 4 w 241"/>
                  <a:gd name="T27" fmla="*/ 11 h 342"/>
                  <a:gd name="T28" fmla="*/ 13 w 241"/>
                  <a:gd name="T29" fmla="*/ 0 h 342"/>
                  <a:gd name="T30" fmla="*/ 46 w 241"/>
                  <a:gd name="T31" fmla="*/ 1 h 342"/>
                  <a:gd name="T32" fmla="*/ 45 w 241"/>
                  <a:gd name="T33" fmla="*/ 58 h 3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342"/>
                  <a:gd name="T53" fmla="*/ 241 w 241"/>
                  <a:gd name="T54" fmla="*/ 342 h 3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342">
                    <a:moveTo>
                      <a:pt x="234" y="315"/>
                    </a:moveTo>
                    <a:lnTo>
                      <a:pt x="211" y="318"/>
                    </a:lnTo>
                    <a:lnTo>
                      <a:pt x="211" y="311"/>
                    </a:lnTo>
                    <a:lnTo>
                      <a:pt x="60" y="342"/>
                    </a:lnTo>
                    <a:lnTo>
                      <a:pt x="37" y="334"/>
                    </a:lnTo>
                    <a:lnTo>
                      <a:pt x="37" y="321"/>
                    </a:lnTo>
                    <a:lnTo>
                      <a:pt x="81" y="299"/>
                    </a:lnTo>
                    <a:lnTo>
                      <a:pt x="86" y="258"/>
                    </a:lnTo>
                    <a:lnTo>
                      <a:pt x="26" y="197"/>
                    </a:lnTo>
                    <a:lnTo>
                      <a:pt x="20" y="147"/>
                    </a:lnTo>
                    <a:lnTo>
                      <a:pt x="1" y="135"/>
                    </a:lnTo>
                    <a:lnTo>
                      <a:pt x="9" y="95"/>
                    </a:lnTo>
                    <a:lnTo>
                      <a:pt x="0" y="76"/>
                    </a:lnTo>
                    <a:lnTo>
                      <a:pt x="13" y="36"/>
                    </a:lnTo>
                    <a:lnTo>
                      <a:pt x="68" y="0"/>
                    </a:lnTo>
                    <a:lnTo>
                      <a:pt x="241" y="1"/>
                    </a:lnTo>
                    <a:lnTo>
                      <a:pt x="234" y="3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65">
                <a:extLst>
                  <a:ext uri="{FF2B5EF4-FFF2-40B4-BE49-F238E27FC236}">
                    <a16:creationId xmlns:a16="http://schemas.microsoft.com/office/drawing/2014/main" id="{550E7082-0E3D-4D17-9242-BE1C7ADF118E}"/>
                  </a:ext>
                </a:extLst>
              </p:cNvPr>
              <p:cNvSpPr>
                <a:spLocks noChangeArrowheads="1"/>
              </p:cNvSpPr>
              <p:nvPr/>
            </p:nvSpPr>
            <p:spPr bwMode="auto">
              <a:xfrm>
                <a:off x="2181" y="2695"/>
                <a:ext cx="231" cy="218"/>
              </a:xfrm>
              <a:custGeom>
                <a:avLst/>
                <a:gdLst>
                  <a:gd name="T0" fmla="*/ 54 w 263"/>
                  <a:gd name="T1" fmla="*/ 35 h 228"/>
                  <a:gd name="T2" fmla="*/ 36 w 263"/>
                  <a:gd name="T3" fmla="*/ 34 h 228"/>
                  <a:gd name="T4" fmla="*/ 36 w 263"/>
                  <a:gd name="T5" fmla="*/ 43 h 228"/>
                  <a:gd name="T6" fmla="*/ 25 w 263"/>
                  <a:gd name="T7" fmla="*/ 43 h 228"/>
                  <a:gd name="T8" fmla="*/ 10 w 263"/>
                  <a:gd name="T9" fmla="*/ 15 h 228"/>
                  <a:gd name="T10" fmla="*/ 0 w 263"/>
                  <a:gd name="T11" fmla="*/ 7 h 228"/>
                  <a:gd name="T12" fmla="*/ 36 w 263"/>
                  <a:gd name="T13" fmla="*/ 0 h 228"/>
                  <a:gd name="T14" fmla="*/ 36 w 263"/>
                  <a:gd name="T15" fmla="*/ 18 h 228"/>
                  <a:gd name="T16" fmla="*/ 54 w 263"/>
                  <a:gd name="T17" fmla="*/ 18 h 228"/>
                  <a:gd name="T18" fmla="*/ 54 w 263"/>
                  <a:gd name="T19" fmla="*/ 35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228"/>
                  <a:gd name="T32" fmla="*/ 263 w 263"/>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228">
                    <a:moveTo>
                      <a:pt x="262" y="183"/>
                    </a:moveTo>
                    <a:lnTo>
                      <a:pt x="172" y="182"/>
                    </a:lnTo>
                    <a:lnTo>
                      <a:pt x="172" y="228"/>
                    </a:lnTo>
                    <a:lnTo>
                      <a:pt x="118" y="227"/>
                    </a:lnTo>
                    <a:lnTo>
                      <a:pt x="49" y="79"/>
                    </a:lnTo>
                    <a:lnTo>
                      <a:pt x="0" y="7"/>
                    </a:lnTo>
                    <a:lnTo>
                      <a:pt x="173" y="0"/>
                    </a:lnTo>
                    <a:lnTo>
                      <a:pt x="173" y="92"/>
                    </a:lnTo>
                    <a:lnTo>
                      <a:pt x="263" y="92"/>
                    </a:lnTo>
                    <a:lnTo>
                      <a:pt x="262" y="18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66">
                <a:extLst>
                  <a:ext uri="{FF2B5EF4-FFF2-40B4-BE49-F238E27FC236}">
                    <a16:creationId xmlns:a16="http://schemas.microsoft.com/office/drawing/2014/main" id="{58CBA22B-CA4E-4F62-800B-315E8663ACB6}"/>
                  </a:ext>
                </a:extLst>
              </p:cNvPr>
              <p:cNvSpPr>
                <a:spLocks noChangeArrowheads="1"/>
              </p:cNvSpPr>
              <p:nvPr/>
            </p:nvSpPr>
            <p:spPr bwMode="auto">
              <a:xfrm>
                <a:off x="2651" y="1959"/>
                <a:ext cx="189" cy="131"/>
              </a:xfrm>
              <a:custGeom>
                <a:avLst/>
                <a:gdLst>
                  <a:gd name="T0" fmla="*/ 48 w 215"/>
                  <a:gd name="T1" fmla="*/ 26 h 137"/>
                  <a:gd name="T2" fmla="*/ 13 w 215"/>
                  <a:gd name="T3" fmla="*/ 27 h 137"/>
                  <a:gd name="T4" fmla="*/ 13 w 215"/>
                  <a:gd name="T5" fmla="*/ 24 h 137"/>
                  <a:gd name="T6" fmla="*/ 0 w 215"/>
                  <a:gd name="T7" fmla="*/ 24 h 137"/>
                  <a:gd name="T8" fmla="*/ 0 w 215"/>
                  <a:gd name="T9" fmla="*/ 16 h 137"/>
                  <a:gd name="T10" fmla="*/ 4 w 215"/>
                  <a:gd name="T11" fmla="*/ 13 h 137"/>
                  <a:gd name="T12" fmla="*/ 4 w 215"/>
                  <a:gd name="T13" fmla="*/ 11 h 137"/>
                  <a:gd name="T14" fmla="*/ 4 w 215"/>
                  <a:gd name="T15" fmla="*/ 11 h 137"/>
                  <a:gd name="T16" fmla="*/ 9 w 215"/>
                  <a:gd name="T17" fmla="*/ 0 h 137"/>
                  <a:gd name="T18" fmla="*/ 14 w 215"/>
                  <a:gd name="T19" fmla="*/ 11 h 137"/>
                  <a:gd name="T20" fmla="*/ 24 w 215"/>
                  <a:gd name="T21" fmla="*/ 11 h 137"/>
                  <a:gd name="T22" fmla="*/ 29 w 215"/>
                  <a:gd name="T23" fmla="*/ 11 h 137"/>
                  <a:gd name="T24" fmla="*/ 33 w 215"/>
                  <a:gd name="T25" fmla="*/ 11 h 137"/>
                  <a:gd name="T26" fmla="*/ 35 w 215"/>
                  <a:gd name="T27" fmla="*/ 11 h 137"/>
                  <a:gd name="T28" fmla="*/ 40 w 215"/>
                  <a:gd name="T29" fmla="*/ 11 h 137"/>
                  <a:gd name="T30" fmla="*/ 46 w 215"/>
                  <a:gd name="T31" fmla="*/ 24 h 137"/>
                  <a:gd name="T32" fmla="*/ 48 w 215"/>
                  <a:gd name="T33" fmla="*/ 26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37"/>
                  <a:gd name="T53" fmla="*/ 215 w 215"/>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37">
                    <a:moveTo>
                      <a:pt x="215" y="136"/>
                    </a:moveTo>
                    <a:lnTo>
                      <a:pt x="60" y="137"/>
                    </a:lnTo>
                    <a:lnTo>
                      <a:pt x="60" y="123"/>
                    </a:lnTo>
                    <a:lnTo>
                      <a:pt x="0" y="122"/>
                    </a:lnTo>
                    <a:lnTo>
                      <a:pt x="0" y="84"/>
                    </a:lnTo>
                    <a:lnTo>
                      <a:pt x="17" y="73"/>
                    </a:lnTo>
                    <a:lnTo>
                      <a:pt x="21" y="47"/>
                    </a:lnTo>
                    <a:lnTo>
                      <a:pt x="19" y="28"/>
                    </a:lnTo>
                    <a:lnTo>
                      <a:pt x="42" y="0"/>
                    </a:lnTo>
                    <a:lnTo>
                      <a:pt x="64" y="21"/>
                    </a:lnTo>
                    <a:lnTo>
                      <a:pt x="107" y="23"/>
                    </a:lnTo>
                    <a:lnTo>
                      <a:pt x="128" y="49"/>
                    </a:lnTo>
                    <a:lnTo>
                      <a:pt x="148" y="44"/>
                    </a:lnTo>
                    <a:lnTo>
                      <a:pt x="156" y="26"/>
                    </a:lnTo>
                    <a:lnTo>
                      <a:pt x="178" y="32"/>
                    </a:lnTo>
                    <a:lnTo>
                      <a:pt x="207" y="123"/>
                    </a:lnTo>
                    <a:lnTo>
                      <a:pt x="215"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67">
                <a:extLst>
                  <a:ext uri="{FF2B5EF4-FFF2-40B4-BE49-F238E27FC236}">
                    <a16:creationId xmlns:a16="http://schemas.microsoft.com/office/drawing/2014/main" id="{85423C08-7642-4FF9-B59C-16218FE79E77}"/>
                  </a:ext>
                </a:extLst>
              </p:cNvPr>
              <p:cNvSpPr>
                <a:spLocks noChangeArrowheads="1"/>
              </p:cNvSpPr>
              <p:nvPr/>
            </p:nvSpPr>
            <p:spPr bwMode="auto">
              <a:xfrm>
                <a:off x="2310" y="1919"/>
                <a:ext cx="142" cy="321"/>
              </a:xfrm>
              <a:custGeom>
                <a:avLst/>
                <a:gdLst>
                  <a:gd name="T0" fmla="*/ 31 w 162"/>
                  <a:gd name="T1" fmla="*/ 57 h 336"/>
                  <a:gd name="T2" fmla="*/ 31 w 162"/>
                  <a:gd name="T3" fmla="*/ 60 h 336"/>
                  <a:gd name="T4" fmla="*/ 23 w 162"/>
                  <a:gd name="T5" fmla="*/ 60 h 336"/>
                  <a:gd name="T6" fmla="*/ 23 w 162"/>
                  <a:gd name="T7" fmla="*/ 45 h 336"/>
                  <a:gd name="T8" fmla="*/ 23 w 162"/>
                  <a:gd name="T9" fmla="*/ 42 h 336"/>
                  <a:gd name="T10" fmla="*/ 14 w 162"/>
                  <a:gd name="T11" fmla="*/ 36 h 336"/>
                  <a:gd name="T12" fmla="*/ 9 w 162"/>
                  <a:gd name="T13" fmla="*/ 35 h 336"/>
                  <a:gd name="T14" fmla="*/ 4 w 162"/>
                  <a:gd name="T15" fmla="*/ 28 h 336"/>
                  <a:gd name="T16" fmla="*/ 6 w 162"/>
                  <a:gd name="T17" fmla="*/ 23 h 336"/>
                  <a:gd name="T18" fmla="*/ 12 w 162"/>
                  <a:gd name="T19" fmla="*/ 16 h 336"/>
                  <a:gd name="T20" fmla="*/ 0 w 162"/>
                  <a:gd name="T21" fmla="*/ 0 h 336"/>
                  <a:gd name="T22" fmla="*/ 31 w 162"/>
                  <a:gd name="T23" fmla="*/ 0 h 336"/>
                  <a:gd name="T24" fmla="*/ 31 w 162"/>
                  <a:gd name="T25" fmla="*/ 57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36"/>
                  <a:gd name="T41" fmla="*/ 162 w 162"/>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36">
                    <a:moveTo>
                      <a:pt x="162" y="317"/>
                    </a:moveTo>
                    <a:lnTo>
                      <a:pt x="161" y="336"/>
                    </a:lnTo>
                    <a:lnTo>
                      <a:pt x="116" y="334"/>
                    </a:lnTo>
                    <a:lnTo>
                      <a:pt x="117" y="248"/>
                    </a:lnTo>
                    <a:lnTo>
                      <a:pt x="117" y="227"/>
                    </a:lnTo>
                    <a:lnTo>
                      <a:pt x="74" y="201"/>
                    </a:lnTo>
                    <a:lnTo>
                      <a:pt x="44" y="199"/>
                    </a:lnTo>
                    <a:lnTo>
                      <a:pt x="20" y="151"/>
                    </a:lnTo>
                    <a:lnTo>
                      <a:pt x="28" y="125"/>
                    </a:lnTo>
                    <a:lnTo>
                      <a:pt x="64" y="85"/>
                    </a:lnTo>
                    <a:lnTo>
                      <a:pt x="0" y="0"/>
                    </a:lnTo>
                    <a:lnTo>
                      <a:pt x="162" y="0"/>
                    </a:lnTo>
                    <a:lnTo>
                      <a:pt x="162" y="31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68">
                <a:extLst>
                  <a:ext uri="{FF2B5EF4-FFF2-40B4-BE49-F238E27FC236}">
                    <a16:creationId xmlns:a16="http://schemas.microsoft.com/office/drawing/2014/main" id="{8F06E1D9-FB6D-4CA3-B3CF-8F5F38DC882A}"/>
                  </a:ext>
                </a:extLst>
              </p:cNvPr>
              <p:cNvSpPr>
                <a:spLocks noChangeArrowheads="1"/>
              </p:cNvSpPr>
              <p:nvPr/>
            </p:nvSpPr>
            <p:spPr bwMode="auto">
              <a:xfrm>
                <a:off x="1933" y="1187"/>
                <a:ext cx="197" cy="275"/>
              </a:xfrm>
              <a:custGeom>
                <a:avLst/>
                <a:gdLst>
                  <a:gd name="T0" fmla="*/ 47 w 224"/>
                  <a:gd name="T1" fmla="*/ 53 h 287"/>
                  <a:gd name="T2" fmla="*/ 37 w 224"/>
                  <a:gd name="T3" fmla="*/ 57 h 287"/>
                  <a:gd name="T4" fmla="*/ 35 w 224"/>
                  <a:gd name="T5" fmla="*/ 57 h 287"/>
                  <a:gd name="T6" fmla="*/ 33 w 224"/>
                  <a:gd name="T7" fmla="*/ 51 h 287"/>
                  <a:gd name="T8" fmla="*/ 19 w 224"/>
                  <a:gd name="T9" fmla="*/ 37 h 287"/>
                  <a:gd name="T10" fmla="*/ 4 w 224"/>
                  <a:gd name="T11" fmla="*/ 34 h 287"/>
                  <a:gd name="T12" fmla="*/ 0 w 224"/>
                  <a:gd name="T13" fmla="*/ 20 h 287"/>
                  <a:gd name="T14" fmla="*/ 4 w 224"/>
                  <a:gd name="T15" fmla="*/ 20 h 287"/>
                  <a:gd name="T16" fmla="*/ 4 w 224"/>
                  <a:gd name="T17" fmla="*/ 11 h 287"/>
                  <a:gd name="T18" fmla="*/ 9 w 224"/>
                  <a:gd name="T19" fmla="*/ 11 h 287"/>
                  <a:gd name="T20" fmla="*/ 10 w 224"/>
                  <a:gd name="T21" fmla="*/ 11 h 287"/>
                  <a:gd name="T22" fmla="*/ 18 w 224"/>
                  <a:gd name="T23" fmla="*/ 0 h 287"/>
                  <a:gd name="T24" fmla="*/ 26 w 224"/>
                  <a:gd name="T25" fmla="*/ 5 h 287"/>
                  <a:gd name="T26" fmla="*/ 47 w 224"/>
                  <a:gd name="T27" fmla="*/ 11 h 287"/>
                  <a:gd name="T28" fmla="*/ 47 w 224"/>
                  <a:gd name="T29" fmla="*/ 49 h 287"/>
                  <a:gd name="T30" fmla="*/ 50 w 224"/>
                  <a:gd name="T31" fmla="*/ 49 h 287"/>
                  <a:gd name="T32" fmla="*/ 48 w 224"/>
                  <a:gd name="T33" fmla="*/ 52 h 287"/>
                  <a:gd name="T34" fmla="*/ 47 w 224"/>
                  <a:gd name="T35" fmla="*/ 53 h 2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
                  <a:gd name="T55" fmla="*/ 0 h 287"/>
                  <a:gd name="T56" fmla="*/ 224 w 224"/>
                  <a:gd name="T57" fmla="*/ 287 h 2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 h="287">
                    <a:moveTo>
                      <a:pt x="206" y="263"/>
                    </a:moveTo>
                    <a:lnTo>
                      <a:pt x="169" y="287"/>
                    </a:lnTo>
                    <a:lnTo>
                      <a:pt x="153" y="284"/>
                    </a:lnTo>
                    <a:lnTo>
                      <a:pt x="146" y="250"/>
                    </a:lnTo>
                    <a:lnTo>
                      <a:pt x="82" y="186"/>
                    </a:lnTo>
                    <a:lnTo>
                      <a:pt x="11" y="170"/>
                    </a:lnTo>
                    <a:lnTo>
                      <a:pt x="0" y="94"/>
                    </a:lnTo>
                    <a:lnTo>
                      <a:pt x="6" y="94"/>
                    </a:lnTo>
                    <a:lnTo>
                      <a:pt x="18" y="49"/>
                    </a:lnTo>
                    <a:lnTo>
                      <a:pt x="36" y="29"/>
                    </a:lnTo>
                    <a:lnTo>
                      <a:pt x="44" y="13"/>
                    </a:lnTo>
                    <a:lnTo>
                      <a:pt x="77" y="0"/>
                    </a:lnTo>
                    <a:lnTo>
                      <a:pt x="113" y="5"/>
                    </a:lnTo>
                    <a:lnTo>
                      <a:pt x="208" y="58"/>
                    </a:lnTo>
                    <a:lnTo>
                      <a:pt x="208" y="236"/>
                    </a:lnTo>
                    <a:lnTo>
                      <a:pt x="224" y="241"/>
                    </a:lnTo>
                    <a:lnTo>
                      <a:pt x="212" y="252"/>
                    </a:lnTo>
                    <a:lnTo>
                      <a:pt x="206" y="26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69">
                <a:extLst>
                  <a:ext uri="{FF2B5EF4-FFF2-40B4-BE49-F238E27FC236}">
                    <a16:creationId xmlns:a16="http://schemas.microsoft.com/office/drawing/2014/main" id="{007E3FB6-65AF-4BB1-A585-116B531ABC09}"/>
                  </a:ext>
                </a:extLst>
              </p:cNvPr>
              <p:cNvSpPr>
                <a:spLocks noChangeArrowheads="1"/>
              </p:cNvSpPr>
              <p:nvPr/>
            </p:nvSpPr>
            <p:spPr bwMode="auto">
              <a:xfrm>
                <a:off x="1635" y="1255"/>
                <a:ext cx="271" cy="316"/>
              </a:xfrm>
              <a:custGeom>
                <a:avLst/>
                <a:gdLst>
                  <a:gd name="T0" fmla="*/ 70 w 308"/>
                  <a:gd name="T1" fmla="*/ 44 h 331"/>
                  <a:gd name="T2" fmla="*/ 65 w 308"/>
                  <a:gd name="T3" fmla="*/ 57 h 331"/>
                  <a:gd name="T4" fmla="*/ 60 w 308"/>
                  <a:gd name="T5" fmla="*/ 57 h 331"/>
                  <a:gd name="T6" fmla="*/ 43 w 308"/>
                  <a:gd name="T7" fmla="*/ 52 h 331"/>
                  <a:gd name="T8" fmla="*/ 41 w 308"/>
                  <a:gd name="T9" fmla="*/ 43 h 331"/>
                  <a:gd name="T10" fmla="*/ 34 w 308"/>
                  <a:gd name="T11" fmla="*/ 36 h 331"/>
                  <a:gd name="T12" fmla="*/ 23 w 308"/>
                  <a:gd name="T13" fmla="*/ 31 h 331"/>
                  <a:gd name="T14" fmla="*/ 18 w 308"/>
                  <a:gd name="T15" fmla="*/ 31 h 331"/>
                  <a:gd name="T16" fmla="*/ 0 w 308"/>
                  <a:gd name="T17" fmla="*/ 21 h 331"/>
                  <a:gd name="T18" fmla="*/ 4 w 308"/>
                  <a:gd name="T19" fmla="*/ 11 h 331"/>
                  <a:gd name="T20" fmla="*/ 8 w 308"/>
                  <a:gd name="T21" fmla="*/ 11 h 331"/>
                  <a:gd name="T22" fmla="*/ 9 w 308"/>
                  <a:gd name="T23" fmla="*/ 11 h 331"/>
                  <a:gd name="T24" fmla="*/ 18 w 308"/>
                  <a:gd name="T25" fmla="*/ 1 h 331"/>
                  <a:gd name="T26" fmla="*/ 55 w 308"/>
                  <a:gd name="T27" fmla="*/ 0 h 331"/>
                  <a:gd name="T28" fmla="*/ 55 w 308"/>
                  <a:gd name="T29" fmla="*/ 11 h 331"/>
                  <a:gd name="T30" fmla="*/ 65 w 308"/>
                  <a:gd name="T31" fmla="*/ 11 h 331"/>
                  <a:gd name="T32" fmla="*/ 67 w 308"/>
                  <a:gd name="T33" fmla="*/ 44 h 331"/>
                  <a:gd name="T34" fmla="*/ 70 w 308"/>
                  <a:gd name="T35" fmla="*/ 44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8"/>
                  <a:gd name="T55" fmla="*/ 0 h 331"/>
                  <a:gd name="T56" fmla="*/ 308 w 308"/>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8" h="331">
                    <a:moveTo>
                      <a:pt x="308" y="249"/>
                    </a:moveTo>
                    <a:lnTo>
                      <a:pt x="287" y="329"/>
                    </a:lnTo>
                    <a:lnTo>
                      <a:pt x="259" y="331"/>
                    </a:lnTo>
                    <a:lnTo>
                      <a:pt x="194" y="294"/>
                    </a:lnTo>
                    <a:lnTo>
                      <a:pt x="179" y="244"/>
                    </a:lnTo>
                    <a:lnTo>
                      <a:pt x="151" y="206"/>
                    </a:lnTo>
                    <a:lnTo>
                      <a:pt x="97" y="172"/>
                    </a:lnTo>
                    <a:lnTo>
                      <a:pt x="75" y="173"/>
                    </a:lnTo>
                    <a:lnTo>
                      <a:pt x="0" y="116"/>
                    </a:lnTo>
                    <a:lnTo>
                      <a:pt x="19" y="61"/>
                    </a:lnTo>
                    <a:lnTo>
                      <a:pt x="31" y="58"/>
                    </a:lnTo>
                    <a:lnTo>
                      <a:pt x="36" y="31"/>
                    </a:lnTo>
                    <a:lnTo>
                      <a:pt x="79" y="1"/>
                    </a:lnTo>
                    <a:lnTo>
                      <a:pt x="239" y="0"/>
                    </a:lnTo>
                    <a:lnTo>
                      <a:pt x="239" y="23"/>
                    </a:lnTo>
                    <a:lnTo>
                      <a:pt x="286" y="23"/>
                    </a:lnTo>
                    <a:lnTo>
                      <a:pt x="293" y="249"/>
                    </a:lnTo>
                    <a:lnTo>
                      <a:pt x="308" y="24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70">
                <a:extLst>
                  <a:ext uri="{FF2B5EF4-FFF2-40B4-BE49-F238E27FC236}">
                    <a16:creationId xmlns:a16="http://schemas.microsoft.com/office/drawing/2014/main" id="{05C5ED4B-EB7A-4E4C-A146-662451D66869}"/>
                  </a:ext>
                </a:extLst>
              </p:cNvPr>
              <p:cNvSpPr>
                <a:spLocks noChangeArrowheads="1"/>
              </p:cNvSpPr>
              <p:nvPr/>
            </p:nvSpPr>
            <p:spPr bwMode="auto">
              <a:xfrm>
                <a:off x="2204" y="1335"/>
                <a:ext cx="172" cy="107"/>
              </a:xfrm>
              <a:custGeom>
                <a:avLst/>
                <a:gdLst>
                  <a:gd name="T0" fmla="*/ 15 w 196"/>
                  <a:gd name="T1" fmla="*/ 15 h 113"/>
                  <a:gd name="T2" fmla="*/ 4 w 196"/>
                  <a:gd name="T3" fmla="*/ 13 h 113"/>
                  <a:gd name="T4" fmla="*/ 0 w 196"/>
                  <a:gd name="T5" fmla="*/ 9 h 113"/>
                  <a:gd name="T6" fmla="*/ 4 w 196"/>
                  <a:gd name="T7" fmla="*/ 9 h 113"/>
                  <a:gd name="T8" fmla="*/ 6 w 196"/>
                  <a:gd name="T9" fmla="*/ 9 h 113"/>
                  <a:gd name="T10" fmla="*/ 11 w 196"/>
                  <a:gd name="T11" fmla="*/ 9 h 113"/>
                  <a:gd name="T12" fmla="*/ 11 w 196"/>
                  <a:gd name="T13" fmla="*/ 3 h 113"/>
                  <a:gd name="T14" fmla="*/ 41 w 196"/>
                  <a:gd name="T15" fmla="*/ 0 h 113"/>
                  <a:gd name="T16" fmla="*/ 36 w 196"/>
                  <a:gd name="T17" fmla="*/ 9 h 113"/>
                  <a:gd name="T18" fmla="*/ 20 w 196"/>
                  <a:gd name="T19" fmla="*/ 14 h 113"/>
                  <a:gd name="T20" fmla="*/ 15 w 196"/>
                  <a:gd name="T21" fmla="*/ 15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13"/>
                  <a:gd name="T35" fmla="*/ 196 w 19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13">
                    <a:moveTo>
                      <a:pt x="71" y="113"/>
                    </a:moveTo>
                    <a:lnTo>
                      <a:pt x="20" y="104"/>
                    </a:lnTo>
                    <a:lnTo>
                      <a:pt x="0" y="68"/>
                    </a:lnTo>
                    <a:lnTo>
                      <a:pt x="18" y="59"/>
                    </a:lnTo>
                    <a:lnTo>
                      <a:pt x="26" y="33"/>
                    </a:lnTo>
                    <a:lnTo>
                      <a:pt x="53" y="20"/>
                    </a:lnTo>
                    <a:lnTo>
                      <a:pt x="53" y="3"/>
                    </a:lnTo>
                    <a:lnTo>
                      <a:pt x="196" y="0"/>
                    </a:lnTo>
                    <a:lnTo>
                      <a:pt x="178" y="39"/>
                    </a:lnTo>
                    <a:lnTo>
                      <a:pt x="98" y="108"/>
                    </a:lnTo>
                    <a:lnTo>
                      <a:pt x="71" y="11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71">
                <a:extLst>
                  <a:ext uri="{FF2B5EF4-FFF2-40B4-BE49-F238E27FC236}">
                    <a16:creationId xmlns:a16="http://schemas.microsoft.com/office/drawing/2014/main" id="{65F676FB-6137-4D57-A173-DDA3CC3BDAC7}"/>
                  </a:ext>
                </a:extLst>
              </p:cNvPr>
              <p:cNvSpPr>
                <a:spLocks noChangeArrowheads="1"/>
              </p:cNvSpPr>
              <p:nvPr/>
            </p:nvSpPr>
            <p:spPr bwMode="auto">
              <a:xfrm>
                <a:off x="2563" y="1688"/>
                <a:ext cx="380" cy="402"/>
              </a:xfrm>
              <a:custGeom>
                <a:avLst/>
                <a:gdLst>
                  <a:gd name="T0" fmla="*/ 74 w 432"/>
                  <a:gd name="T1" fmla="*/ 81 h 420"/>
                  <a:gd name="T2" fmla="*/ 72 w 432"/>
                  <a:gd name="T3" fmla="*/ 81 h 420"/>
                  <a:gd name="T4" fmla="*/ 70 w 432"/>
                  <a:gd name="T5" fmla="*/ 78 h 420"/>
                  <a:gd name="T6" fmla="*/ 63 w 432"/>
                  <a:gd name="T7" fmla="*/ 61 h 420"/>
                  <a:gd name="T8" fmla="*/ 59 w 432"/>
                  <a:gd name="T9" fmla="*/ 60 h 420"/>
                  <a:gd name="T10" fmla="*/ 55 w 432"/>
                  <a:gd name="T11" fmla="*/ 63 h 420"/>
                  <a:gd name="T12" fmla="*/ 53 w 432"/>
                  <a:gd name="T13" fmla="*/ 64 h 420"/>
                  <a:gd name="T14" fmla="*/ 48 w 432"/>
                  <a:gd name="T15" fmla="*/ 60 h 420"/>
                  <a:gd name="T16" fmla="*/ 37 w 432"/>
                  <a:gd name="T17" fmla="*/ 58 h 420"/>
                  <a:gd name="T18" fmla="*/ 33 w 432"/>
                  <a:gd name="T19" fmla="*/ 55 h 420"/>
                  <a:gd name="T20" fmla="*/ 33 w 432"/>
                  <a:gd name="T21" fmla="*/ 45 h 420"/>
                  <a:gd name="T22" fmla="*/ 23 w 432"/>
                  <a:gd name="T23" fmla="*/ 36 h 420"/>
                  <a:gd name="T24" fmla="*/ 23 w 432"/>
                  <a:gd name="T25" fmla="*/ 34 h 420"/>
                  <a:gd name="T26" fmla="*/ 18 w 432"/>
                  <a:gd name="T27" fmla="*/ 33 h 420"/>
                  <a:gd name="T28" fmla="*/ 16 w 432"/>
                  <a:gd name="T29" fmla="*/ 26 h 420"/>
                  <a:gd name="T30" fmla="*/ 8 w 432"/>
                  <a:gd name="T31" fmla="*/ 24 h 420"/>
                  <a:gd name="T32" fmla="*/ 4 w 432"/>
                  <a:gd name="T33" fmla="*/ 15 h 420"/>
                  <a:gd name="T34" fmla="*/ 0 w 432"/>
                  <a:gd name="T35" fmla="*/ 11 h 420"/>
                  <a:gd name="T36" fmla="*/ 26 w 432"/>
                  <a:gd name="T37" fmla="*/ 11 h 420"/>
                  <a:gd name="T38" fmla="*/ 28 w 432"/>
                  <a:gd name="T39" fmla="*/ 18 h 420"/>
                  <a:gd name="T40" fmla="*/ 55 w 432"/>
                  <a:gd name="T41" fmla="*/ 17 h 420"/>
                  <a:gd name="T42" fmla="*/ 55 w 432"/>
                  <a:gd name="T43" fmla="*/ 8 h 420"/>
                  <a:gd name="T44" fmla="*/ 60 w 432"/>
                  <a:gd name="T45" fmla="*/ 0 h 420"/>
                  <a:gd name="T46" fmla="*/ 76 w 432"/>
                  <a:gd name="T47" fmla="*/ 31 h 420"/>
                  <a:gd name="T48" fmla="*/ 99 w 432"/>
                  <a:gd name="T49" fmla="*/ 63 h 420"/>
                  <a:gd name="T50" fmla="*/ 74 w 432"/>
                  <a:gd name="T51" fmla="*/ 63 h 420"/>
                  <a:gd name="T52" fmla="*/ 74 w 432"/>
                  <a:gd name="T53" fmla="*/ 81 h 420"/>
                  <a:gd name="T54" fmla="*/ 74 w 432"/>
                  <a:gd name="T55" fmla="*/ 81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20"/>
                  <a:gd name="T86" fmla="*/ 432 w 432"/>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20">
                    <a:moveTo>
                      <a:pt x="324" y="420"/>
                    </a:moveTo>
                    <a:lnTo>
                      <a:pt x="315" y="420"/>
                    </a:lnTo>
                    <a:lnTo>
                      <a:pt x="307" y="407"/>
                    </a:lnTo>
                    <a:lnTo>
                      <a:pt x="278" y="316"/>
                    </a:lnTo>
                    <a:lnTo>
                      <a:pt x="256" y="310"/>
                    </a:lnTo>
                    <a:lnTo>
                      <a:pt x="248" y="328"/>
                    </a:lnTo>
                    <a:lnTo>
                      <a:pt x="228" y="333"/>
                    </a:lnTo>
                    <a:lnTo>
                      <a:pt x="207" y="307"/>
                    </a:lnTo>
                    <a:lnTo>
                      <a:pt x="164" y="305"/>
                    </a:lnTo>
                    <a:lnTo>
                      <a:pt x="142" y="284"/>
                    </a:lnTo>
                    <a:lnTo>
                      <a:pt x="148" y="228"/>
                    </a:lnTo>
                    <a:lnTo>
                      <a:pt x="102" y="188"/>
                    </a:lnTo>
                    <a:lnTo>
                      <a:pt x="101" y="172"/>
                    </a:lnTo>
                    <a:lnTo>
                      <a:pt x="81" y="170"/>
                    </a:lnTo>
                    <a:lnTo>
                      <a:pt x="67" y="129"/>
                    </a:lnTo>
                    <a:lnTo>
                      <a:pt x="31" y="116"/>
                    </a:lnTo>
                    <a:lnTo>
                      <a:pt x="17" y="77"/>
                    </a:lnTo>
                    <a:lnTo>
                      <a:pt x="0" y="53"/>
                    </a:lnTo>
                    <a:lnTo>
                      <a:pt x="112" y="15"/>
                    </a:lnTo>
                    <a:lnTo>
                      <a:pt x="120" y="86"/>
                    </a:lnTo>
                    <a:lnTo>
                      <a:pt x="241" y="83"/>
                    </a:lnTo>
                    <a:lnTo>
                      <a:pt x="239" y="8"/>
                    </a:lnTo>
                    <a:lnTo>
                      <a:pt x="263" y="0"/>
                    </a:lnTo>
                    <a:lnTo>
                      <a:pt x="330" y="153"/>
                    </a:lnTo>
                    <a:lnTo>
                      <a:pt x="432" y="328"/>
                    </a:lnTo>
                    <a:lnTo>
                      <a:pt x="324" y="328"/>
                    </a:lnTo>
                    <a:lnTo>
                      <a:pt x="326" y="420"/>
                    </a:lnTo>
                    <a:lnTo>
                      <a:pt x="324" y="4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72">
                <a:extLst>
                  <a:ext uri="{FF2B5EF4-FFF2-40B4-BE49-F238E27FC236}">
                    <a16:creationId xmlns:a16="http://schemas.microsoft.com/office/drawing/2014/main" id="{F85F6C40-2DFB-4D9F-918C-D56579D76A69}"/>
                  </a:ext>
                </a:extLst>
              </p:cNvPr>
              <p:cNvSpPr>
                <a:spLocks noChangeArrowheads="1"/>
              </p:cNvSpPr>
              <p:nvPr/>
            </p:nvSpPr>
            <p:spPr bwMode="auto">
              <a:xfrm>
                <a:off x="1336" y="1256"/>
                <a:ext cx="266" cy="164"/>
              </a:xfrm>
              <a:custGeom>
                <a:avLst/>
                <a:gdLst>
                  <a:gd name="T0" fmla="*/ 36 w 303"/>
                  <a:gd name="T1" fmla="*/ 28 h 172"/>
                  <a:gd name="T2" fmla="*/ 29 w 303"/>
                  <a:gd name="T3" fmla="*/ 27 h 172"/>
                  <a:gd name="T4" fmla="*/ 27 w 303"/>
                  <a:gd name="T5" fmla="*/ 28 h 172"/>
                  <a:gd name="T6" fmla="*/ 25 w 303"/>
                  <a:gd name="T7" fmla="*/ 26 h 172"/>
                  <a:gd name="T8" fmla="*/ 22 w 303"/>
                  <a:gd name="T9" fmla="*/ 27 h 172"/>
                  <a:gd name="T10" fmla="*/ 17 w 303"/>
                  <a:gd name="T11" fmla="*/ 26 h 172"/>
                  <a:gd name="T12" fmla="*/ 17 w 303"/>
                  <a:gd name="T13" fmla="*/ 25 h 172"/>
                  <a:gd name="T14" fmla="*/ 9 w 303"/>
                  <a:gd name="T15" fmla="*/ 18 h 172"/>
                  <a:gd name="T16" fmla="*/ 5 w 303"/>
                  <a:gd name="T17" fmla="*/ 10 h 172"/>
                  <a:gd name="T18" fmla="*/ 0 w 303"/>
                  <a:gd name="T19" fmla="*/ 10 h 172"/>
                  <a:gd name="T20" fmla="*/ 4 w 303"/>
                  <a:gd name="T21" fmla="*/ 1 h 172"/>
                  <a:gd name="T22" fmla="*/ 47 w 303"/>
                  <a:gd name="T23" fmla="*/ 0 h 172"/>
                  <a:gd name="T24" fmla="*/ 47 w 303"/>
                  <a:gd name="T25" fmla="*/ 10 h 172"/>
                  <a:gd name="T26" fmla="*/ 61 w 303"/>
                  <a:gd name="T27" fmla="*/ 10 h 172"/>
                  <a:gd name="T28" fmla="*/ 61 w 303"/>
                  <a:gd name="T29" fmla="*/ 18 h 172"/>
                  <a:gd name="T30" fmla="*/ 45 w 303"/>
                  <a:gd name="T31" fmla="*/ 20 h 172"/>
                  <a:gd name="T32" fmla="*/ 36 w 303"/>
                  <a:gd name="T33" fmla="*/ 26 h 172"/>
                  <a:gd name="T34" fmla="*/ 36 w 303"/>
                  <a:gd name="T35" fmla="*/ 28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3"/>
                  <a:gd name="T55" fmla="*/ 0 h 172"/>
                  <a:gd name="T56" fmla="*/ 303 w 303"/>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3" h="172">
                    <a:moveTo>
                      <a:pt x="175" y="172"/>
                    </a:moveTo>
                    <a:lnTo>
                      <a:pt x="142" y="164"/>
                    </a:lnTo>
                    <a:lnTo>
                      <a:pt x="129" y="171"/>
                    </a:lnTo>
                    <a:lnTo>
                      <a:pt x="122" y="154"/>
                    </a:lnTo>
                    <a:lnTo>
                      <a:pt x="101" y="161"/>
                    </a:lnTo>
                    <a:lnTo>
                      <a:pt x="84" y="151"/>
                    </a:lnTo>
                    <a:lnTo>
                      <a:pt x="83" y="145"/>
                    </a:lnTo>
                    <a:lnTo>
                      <a:pt x="39" y="106"/>
                    </a:lnTo>
                    <a:lnTo>
                      <a:pt x="26" y="44"/>
                    </a:lnTo>
                    <a:lnTo>
                      <a:pt x="0" y="20"/>
                    </a:lnTo>
                    <a:lnTo>
                      <a:pt x="11" y="1"/>
                    </a:lnTo>
                    <a:lnTo>
                      <a:pt x="224" y="0"/>
                    </a:lnTo>
                    <a:lnTo>
                      <a:pt x="227" y="15"/>
                    </a:lnTo>
                    <a:lnTo>
                      <a:pt x="303" y="15"/>
                    </a:lnTo>
                    <a:lnTo>
                      <a:pt x="303" y="107"/>
                    </a:lnTo>
                    <a:lnTo>
                      <a:pt x="214" y="117"/>
                    </a:lnTo>
                    <a:lnTo>
                      <a:pt x="177" y="149"/>
                    </a:lnTo>
                    <a:lnTo>
                      <a:pt x="175" y="1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73">
                <a:extLst>
                  <a:ext uri="{FF2B5EF4-FFF2-40B4-BE49-F238E27FC236}">
                    <a16:creationId xmlns:a16="http://schemas.microsoft.com/office/drawing/2014/main" id="{3EC473E0-B04D-4FEC-B3AF-D7AC704B6345}"/>
                  </a:ext>
                </a:extLst>
              </p:cNvPr>
              <p:cNvSpPr>
                <a:spLocks noChangeArrowheads="1"/>
              </p:cNvSpPr>
              <p:nvPr/>
            </p:nvSpPr>
            <p:spPr bwMode="auto">
              <a:xfrm>
                <a:off x="670" y="914"/>
                <a:ext cx="216" cy="358"/>
              </a:xfrm>
              <a:custGeom>
                <a:avLst/>
                <a:gdLst>
                  <a:gd name="T0" fmla="*/ 38 w 246"/>
                  <a:gd name="T1" fmla="*/ 72 h 374"/>
                  <a:gd name="T2" fmla="*/ 0 w 246"/>
                  <a:gd name="T3" fmla="*/ 62 h 374"/>
                  <a:gd name="T4" fmla="*/ 4 w 246"/>
                  <a:gd name="T5" fmla="*/ 0 h 374"/>
                  <a:gd name="T6" fmla="*/ 19 w 246"/>
                  <a:gd name="T7" fmla="*/ 0 h 374"/>
                  <a:gd name="T8" fmla="*/ 35 w 246"/>
                  <a:gd name="T9" fmla="*/ 1 h 374"/>
                  <a:gd name="T10" fmla="*/ 35 w 246"/>
                  <a:gd name="T11" fmla="*/ 30 h 374"/>
                  <a:gd name="T12" fmla="*/ 51 w 246"/>
                  <a:gd name="T13" fmla="*/ 31 h 374"/>
                  <a:gd name="T14" fmla="*/ 51 w 246"/>
                  <a:gd name="T15" fmla="*/ 33 h 374"/>
                  <a:gd name="T16" fmla="*/ 47 w 246"/>
                  <a:gd name="T17" fmla="*/ 36 h 374"/>
                  <a:gd name="T18" fmla="*/ 51 w 246"/>
                  <a:gd name="T19" fmla="*/ 51 h 374"/>
                  <a:gd name="T20" fmla="*/ 47 w 246"/>
                  <a:gd name="T21" fmla="*/ 55 h 374"/>
                  <a:gd name="T22" fmla="*/ 40 w 246"/>
                  <a:gd name="T23" fmla="*/ 56 h 374"/>
                  <a:gd name="T24" fmla="*/ 38 w 246"/>
                  <a:gd name="T25" fmla="*/ 60 h 374"/>
                  <a:gd name="T26" fmla="*/ 38 w 246"/>
                  <a:gd name="T27" fmla="*/ 72 h 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
                  <a:gd name="T43" fmla="*/ 0 h 374"/>
                  <a:gd name="T44" fmla="*/ 246 w 246"/>
                  <a:gd name="T45" fmla="*/ 374 h 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 h="374">
                    <a:moveTo>
                      <a:pt x="183" y="374"/>
                    </a:moveTo>
                    <a:lnTo>
                      <a:pt x="0" y="318"/>
                    </a:lnTo>
                    <a:lnTo>
                      <a:pt x="4" y="0"/>
                    </a:lnTo>
                    <a:lnTo>
                      <a:pt x="96" y="0"/>
                    </a:lnTo>
                    <a:lnTo>
                      <a:pt x="165" y="1"/>
                    </a:lnTo>
                    <a:lnTo>
                      <a:pt x="164" y="150"/>
                    </a:lnTo>
                    <a:lnTo>
                      <a:pt x="246" y="153"/>
                    </a:lnTo>
                    <a:lnTo>
                      <a:pt x="242" y="171"/>
                    </a:lnTo>
                    <a:lnTo>
                      <a:pt x="220" y="184"/>
                    </a:lnTo>
                    <a:lnTo>
                      <a:pt x="246" y="259"/>
                    </a:lnTo>
                    <a:lnTo>
                      <a:pt x="226" y="285"/>
                    </a:lnTo>
                    <a:lnTo>
                      <a:pt x="191" y="292"/>
                    </a:lnTo>
                    <a:lnTo>
                      <a:pt x="185" y="312"/>
                    </a:lnTo>
                    <a:lnTo>
                      <a:pt x="183" y="37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74">
                <a:extLst>
                  <a:ext uri="{FF2B5EF4-FFF2-40B4-BE49-F238E27FC236}">
                    <a16:creationId xmlns:a16="http://schemas.microsoft.com/office/drawing/2014/main" id="{11798AC7-A845-4F3A-A89A-D34FE2E6B67D}"/>
                  </a:ext>
                </a:extLst>
              </p:cNvPr>
              <p:cNvSpPr>
                <a:spLocks noChangeArrowheads="1"/>
              </p:cNvSpPr>
              <p:nvPr/>
            </p:nvSpPr>
            <p:spPr bwMode="auto">
              <a:xfrm>
                <a:off x="833" y="996"/>
                <a:ext cx="225" cy="216"/>
              </a:xfrm>
              <a:custGeom>
                <a:avLst/>
                <a:gdLst>
                  <a:gd name="T0" fmla="*/ 54 w 256"/>
                  <a:gd name="T1" fmla="*/ 22 h 227"/>
                  <a:gd name="T2" fmla="*/ 50 w 256"/>
                  <a:gd name="T3" fmla="*/ 22 h 227"/>
                  <a:gd name="T4" fmla="*/ 49 w 256"/>
                  <a:gd name="T5" fmla="*/ 31 h 227"/>
                  <a:gd name="T6" fmla="*/ 14 w 256"/>
                  <a:gd name="T7" fmla="*/ 31 h 227"/>
                  <a:gd name="T8" fmla="*/ 11 w 256"/>
                  <a:gd name="T9" fmla="*/ 33 h 227"/>
                  <a:gd name="T10" fmla="*/ 0 w 256"/>
                  <a:gd name="T11" fmla="*/ 35 h 227"/>
                  <a:gd name="T12" fmla="*/ 4 w 256"/>
                  <a:gd name="T13" fmla="*/ 31 h 227"/>
                  <a:gd name="T14" fmla="*/ 9 w 256"/>
                  <a:gd name="T15" fmla="*/ 31 h 227"/>
                  <a:gd name="T16" fmla="*/ 13 w 256"/>
                  <a:gd name="T17" fmla="*/ 27 h 227"/>
                  <a:gd name="T18" fmla="*/ 8 w 256"/>
                  <a:gd name="T19" fmla="*/ 15 h 227"/>
                  <a:gd name="T20" fmla="*/ 12 w 256"/>
                  <a:gd name="T21" fmla="*/ 13 h 227"/>
                  <a:gd name="T22" fmla="*/ 13 w 256"/>
                  <a:gd name="T23" fmla="*/ 10 h 227"/>
                  <a:gd name="T24" fmla="*/ 17 w 256"/>
                  <a:gd name="T25" fmla="*/ 10 h 227"/>
                  <a:gd name="T26" fmla="*/ 24 w 256"/>
                  <a:gd name="T27" fmla="*/ 10 h 227"/>
                  <a:gd name="T28" fmla="*/ 25 w 256"/>
                  <a:gd name="T29" fmla="*/ 10 h 227"/>
                  <a:gd name="T30" fmla="*/ 36 w 256"/>
                  <a:gd name="T31" fmla="*/ 10 h 227"/>
                  <a:gd name="T32" fmla="*/ 39 w 256"/>
                  <a:gd name="T33" fmla="*/ 0 h 227"/>
                  <a:gd name="T34" fmla="*/ 51 w 256"/>
                  <a:gd name="T35" fmla="*/ 0 h 227"/>
                  <a:gd name="T36" fmla="*/ 51 w 256"/>
                  <a:gd name="T37" fmla="*/ 10 h 227"/>
                  <a:gd name="T38" fmla="*/ 54 w 256"/>
                  <a:gd name="T39" fmla="*/ 10 h 227"/>
                  <a:gd name="T40" fmla="*/ 54 w 256"/>
                  <a:gd name="T41" fmla="*/ 22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27"/>
                  <a:gd name="T65" fmla="*/ 256 w 256"/>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27">
                    <a:moveTo>
                      <a:pt x="254" y="135"/>
                    </a:moveTo>
                    <a:lnTo>
                      <a:pt x="231" y="135"/>
                    </a:lnTo>
                    <a:lnTo>
                      <a:pt x="230" y="203"/>
                    </a:lnTo>
                    <a:lnTo>
                      <a:pt x="63" y="201"/>
                    </a:lnTo>
                    <a:lnTo>
                      <a:pt x="50" y="216"/>
                    </a:lnTo>
                    <a:lnTo>
                      <a:pt x="0" y="227"/>
                    </a:lnTo>
                    <a:lnTo>
                      <a:pt x="6" y="207"/>
                    </a:lnTo>
                    <a:lnTo>
                      <a:pt x="41" y="200"/>
                    </a:lnTo>
                    <a:lnTo>
                      <a:pt x="61" y="174"/>
                    </a:lnTo>
                    <a:lnTo>
                      <a:pt x="35" y="99"/>
                    </a:lnTo>
                    <a:lnTo>
                      <a:pt x="57" y="86"/>
                    </a:lnTo>
                    <a:lnTo>
                      <a:pt x="61" y="68"/>
                    </a:lnTo>
                    <a:lnTo>
                      <a:pt x="80" y="21"/>
                    </a:lnTo>
                    <a:lnTo>
                      <a:pt x="110" y="21"/>
                    </a:lnTo>
                    <a:lnTo>
                      <a:pt x="117" y="43"/>
                    </a:lnTo>
                    <a:lnTo>
                      <a:pt x="170" y="44"/>
                    </a:lnTo>
                    <a:lnTo>
                      <a:pt x="179" y="0"/>
                    </a:lnTo>
                    <a:lnTo>
                      <a:pt x="233" y="0"/>
                    </a:lnTo>
                    <a:lnTo>
                      <a:pt x="233" y="23"/>
                    </a:lnTo>
                    <a:lnTo>
                      <a:pt x="256" y="23"/>
                    </a:lnTo>
                    <a:lnTo>
                      <a:pt x="254" y="1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75">
                <a:extLst>
                  <a:ext uri="{FF2B5EF4-FFF2-40B4-BE49-F238E27FC236}">
                    <a16:creationId xmlns:a16="http://schemas.microsoft.com/office/drawing/2014/main" id="{1457D28C-AF3C-493F-B82A-894D9892A925}"/>
                  </a:ext>
                </a:extLst>
              </p:cNvPr>
              <p:cNvSpPr>
                <a:spLocks noChangeArrowheads="1"/>
              </p:cNvSpPr>
              <p:nvPr/>
            </p:nvSpPr>
            <p:spPr bwMode="auto">
              <a:xfrm>
                <a:off x="2760" y="3981"/>
                <a:ext cx="34" cy="19"/>
              </a:xfrm>
              <a:custGeom>
                <a:avLst/>
                <a:gdLst>
                  <a:gd name="T0" fmla="*/ 0 w 39"/>
                  <a:gd name="T1" fmla="*/ 5 h 21"/>
                  <a:gd name="T2" fmla="*/ 3 w 39"/>
                  <a:gd name="T3" fmla="*/ 0 h 21"/>
                  <a:gd name="T4" fmla="*/ 7 w 39"/>
                  <a:gd name="T5" fmla="*/ 5 h 21"/>
                  <a:gd name="T6" fmla="*/ 6 w 39"/>
                  <a:gd name="T7" fmla="*/ 5 h 21"/>
                  <a:gd name="T8" fmla="*/ 0 w 39"/>
                  <a:gd name="T9" fmla="*/ 5 h 21"/>
                  <a:gd name="T10" fmla="*/ 0 w 39"/>
                  <a:gd name="T11" fmla="*/ 5 h 21"/>
                  <a:gd name="T12" fmla="*/ 0 60000 65536"/>
                  <a:gd name="T13" fmla="*/ 0 60000 65536"/>
                  <a:gd name="T14" fmla="*/ 0 60000 65536"/>
                  <a:gd name="T15" fmla="*/ 0 60000 65536"/>
                  <a:gd name="T16" fmla="*/ 0 60000 65536"/>
                  <a:gd name="T17" fmla="*/ 0 60000 65536"/>
                  <a:gd name="T18" fmla="*/ 0 w 39"/>
                  <a:gd name="T19" fmla="*/ 0 h 21"/>
                  <a:gd name="T20" fmla="*/ 39 w 3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9" h="21">
                    <a:moveTo>
                      <a:pt x="0" y="21"/>
                    </a:moveTo>
                    <a:lnTo>
                      <a:pt x="21" y="0"/>
                    </a:lnTo>
                    <a:lnTo>
                      <a:pt x="39" y="6"/>
                    </a:lnTo>
                    <a:lnTo>
                      <a:pt x="35"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76">
                <a:extLst>
                  <a:ext uri="{FF2B5EF4-FFF2-40B4-BE49-F238E27FC236}">
                    <a16:creationId xmlns:a16="http://schemas.microsoft.com/office/drawing/2014/main" id="{E4662AA5-52D6-4847-85BA-A41C51812F12}"/>
                  </a:ext>
                </a:extLst>
              </p:cNvPr>
              <p:cNvSpPr>
                <a:spLocks noChangeArrowheads="1"/>
              </p:cNvSpPr>
              <p:nvPr/>
            </p:nvSpPr>
            <p:spPr bwMode="auto">
              <a:xfrm>
                <a:off x="2819" y="3950"/>
                <a:ext cx="37" cy="20"/>
              </a:xfrm>
              <a:custGeom>
                <a:avLst/>
                <a:gdLst>
                  <a:gd name="T0" fmla="*/ 0 w 42"/>
                  <a:gd name="T1" fmla="*/ 10 h 21"/>
                  <a:gd name="T2" fmla="*/ 5 w 42"/>
                  <a:gd name="T3" fmla="*/ 3 h 21"/>
                  <a:gd name="T4" fmla="*/ 7 w 42"/>
                  <a:gd name="T5" fmla="*/ 0 h 21"/>
                  <a:gd name="T6" fmla="*/ 8 w 42"/>
                  <a:gd name="T7" fmla="*/ 3 h 21"/>
                  <a:gd name="T8" fmla="*/ 10 w 42"/>
                  <a:gd name="T9" fmla="*/ 10 h 21"/>
                  <a:gd name="T10" fmla="*/ 9 w 42"/>
                  <a:gd name="T11" fmla="*/ 10 h 21"/>
                  <a:gd name="T12" fmla="*/ 6 w 42"/>
                  <a:gd name="T13" fmla="*/ 10 h 21"/>
                  <a:gd name="T14" fmla="*/ 5 w 42"/>
                  <a:gd name="T15" fmla="*/ 10 h 21"/>
                  <a:gd name="T16" fmla="*/ 4 w 42"/>
                  <a:gd name="T17" fmla="*/ 10 h 21"/>
                  <a:gd name="T18" fmla="*/ 0 w 42"/>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1"/>
                  <a:gd name="T32" fmla="*/ 42 w 4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1">
                    <a:moveTo>
                      <a:pt x="0" y="21"/>
                    </a:moveTo>
                    <a:lnTo>
                      <a:pt x="21" y="3"/>
                    </a:lnTo>
                    <a:lnTo>
                      <a:pt x="28" y="0"/>
                    </a:lnTo>
                    <a:lnTo>
                      <a:pt x="32" y="3"/>
                    </a:lnTo>
                    <a:lnTo>
                      <a:pt x="42" y="13"/>
                    </a:lnTo>
                    <a:lnTo>
                      <a:pt x="35" y="13"/>
                    </a:lnTo>
                    <a:lnTo>
                      <a:pt x="25" y="21"/>
                    </a:lnTo>
                    <a:lnTo>
                      <a:pt x="21" y="21"/>
                    </a:lnTo>
                    <a:lnTo>
                      <a:pt x="14"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77">
                <a:extLst>
                  <a:ext uri="{FF2B5EF4-FFF2-40B4-BE49-F238E27FC236}">
                    <a16:creationId xmlns:a16="http://schemas.microsoft.com/office/drawing/2014/main" id="{13D95F94-E122-44B7-9E3B-19E0B1E45F58}"/>
                  </a:ext>
                </a:extLst>
              </p:cNvPr>
              <p:cNvSpPr>
                <a:spLocks noChangeArrowheads="1"/>
              </p:cNvSpPr>
              <p:nvPr/>
            </p:nvSpPr>
            <p:spPr bwMode="auto">
              <a:xfrm>
                <a:off x="2875" y="3936"/>
                <a:ext cx="21" cy="15"/>
              </a:xfrm>
              <a:custGeom>
                <a:avLst/>
                <a:gdLst>
                  <a:gd name="T0" fmla="*/ 0 w 24"/>
                  <a:gd name="T1" fmla="*/ 15 h 15"/>
                  <a:gd name="T2" fmla="*/ 4 w 24"/>
                  <a:gd name="T3" fmla="*/ 0 h 15"/>
                  <a:gd name="T4" fmla="*/ 5 w 24"/>
                  <a:gd name="T5" fmla="*/ 0 h 15"/>
                  <a:gd name="T6" fmla="*/ 4 w 24"/>
                  <a:gd name="T7" fmla="*/ 11 h 15"/>
                  <a:gd name="T8" fmla="*/ 4 w 24"/>
                  <a:gd name="T9" fmla="*/ 11 h 15"/>
                  <a:gd name="T10" fmla="*/ 0 w 24"/>
                  <a:gd name="T11" fmla="*/ 15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0" y="15"/>
                    </a:moveTo>
                    <a:lnTo>
                      <a:pt x="14" y="0"/>
                    </a:lnTo>
                    <a:lnTo>
                      <a:pt x="24" y="0"/>
                    </a:lnTo>
                    <a:lnTo>
                      <a:pt x="21" y="11"/>
                    </a:lnTo>
                    <a:lnTo>
                      <a:pt x="10" y="11"/>
                    </a:lnTo>
                    <a:lnTo>
                      <a:pt x="0" y="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78">
                <a:extLst>
                  <a:ext uri="{FF2B5EF4-FFF2-40B4-BE49-F238E27FC236}">
                    <a16:creationId xmlns:a16="http://schemas.microsoft.com/office/drawing/2014/main" id="{9AE4AEF5-F72C-49F4-AB33-019E3D129832}"/>
                  </a:ext>
                </a:extLst>
              </p:cNvPr>
              <p:cNvSpPr>
                <a:spLocks noChangeArrowheads="1"/>
              </p:cNvSpPr>
              <p:nvPr/>
            </p:nvSpPr>
            <p:spPr bwMode="auto">
              <a:xfrm>
                <a:off x="2906" y="3927"/>
                <a:ext cx="18" cy="9"/>
              </a:xfrm>
              <a:custGeom>
                <a:avLst/>
                <a:gdLst>
                  <a:gd name="T0" fmla="*/ 0 w 21"/>
                  <a:gd name="T1" fmla="*/ 0 h 10"/>
                  <a:gd name="T2" fmla="*/ 3 w 21"/>
                  <a:gd name="T3" fmla="*/ 0 h 10"/>
                  <a:gd name="T4" fmla="*/ 3 w 21"/>
                  <a:gd name="T5" fmla="*/ 5 h 10"/>
                  <a:gd name="T6" fmla="*/ 3 w 21"/>
                  <a:gd name="T7" fmla="*/ 5 h 10"/>
                  <a:gd name="T8" fmla="*/ 0 w 21"/>
                  <a:gd name="T9" fmla="*/ 5 h 10"/>
                  <a:gd name="T10" fmla="*/ 3 w 21"/>
                  <a:gd name="T11" fmla="*/ 5 h 10"/>
                  <a:gd name="T12" fmla="*/ 3 w 21"/>
                  <a:gd name="T13" fmla="*/ 0 h 10"/>
                  <a:gd name="T14" fmla="*/ 0 w 21"/>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0" y="0"/>
                    </a:moveTo>
                    <a:lnTo>
                      <a:pt x="11" y="0"/>
                    </a:lnTo>
                    <a:lnTo>
                      <a:pt x="21" y="7"/>
                    </a:lnTo>
                    <a:lnTo>
                      <a:pt x="11" y="10"/>
                    </a:lnTo>
                    <a:lnTo>
                      <a:pt x="0" y="7"/>
                    </a:lnTo>
                    <a:lnTo>
                      <a:pt x="7" y="7"/>
                    </a:lnTo>
                    <a:lnTo>
                      <a:pt x="11" y="0"/>
                    </a:lnTo>
                    <a:lnTo>
                      <a:pt x="0"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79">
                <a:extLst>
                  <a:ext uri="{FF2B5EF4-FFF2-40B4-BE49-F238E27FC236}">
                    <a16:creationId xmlns:a16="http://schemas.microsoft.com/office/drawing/2014/main" id="{57009370-8B4C-4204-8FC9-5E5B8F0A91FE}"/>
                  </a:ext>
                </a:extLst>
              </p:cNvPr>
              <p:cNvSpPr>
                <a:spLocks noChangeArrowheads="1"/>
              </p:cNvSpPr>
              <p:nvPr/>
            </p:nvSpPr>
            <p:spPr bwMode="auto">
              <a:xfrm>
                <a:off x="2930" y="3903"/>
                <a:ext cx="31" cy="20"/>
              </a:xfrm>
              <a:custGeom>
                <a:avLst/>
                <a:gdLst>
                  <a:gd name="T0" fmla="*/ 0 w 35"/>
                  <a:gd name="T1" fmla="*/ 10 h 21"/>
                  <a:gd name="T2" fmla="*/ 4 w 35"/>
                  <a:gd name="T3" fmla="*/ 7 h 21"/>
                  <a:gd name="T4" fmla="*/ 5 w 35"/>
                  <a:gd name="T5" fmla="*/ 0 h 21"/>
                  <a:gd name="T6" fmla="*/ 8 w 35"/>
                  <a:gd name="T7" fmla="*/ 10 h 21"/>
                  <a:gd name="T8" fmla="*/ 10 w 35"/>
                  <a:gd name="T9" fmla="*/ 10 h 21"/>
                  <a:gd name="T10" fmla="*/ 11 w 35"/>
                  <a:gd name="T11" fmla="*/ 10 h 21"/>
                  <a:gd name="T12" fmla="*/ 0 w 35"/>
                  <a:gd name="T13" fmla="*/ 10 h 21"/>
                  <a:gd name="T14" fmla="*/ 0 60000 65536"/>
                  <a:gd name="T15" fmla="*/ 0 60000 65536"/>
                  <a:gd name="T16" fmla="*/ 0 60000 65536"/>
                  <a:gd name="T17" fmla="*/ 0 60000 65536"/>
                  <a:gd name="T18" fmla="*/ 0 60000 65536"/>
                  <a:gd name="T19" fmla="*/ 0 60000 65536"/>
                  <a:gd name="T20" fmla="*/ 0 60000 65536"/>
                  <a:gd name="T21" fmla="*/ 0 w 35"/>
                  <a:gd name="T22" fmla="*/ 0 h 21"/>
                  <a:gd name="T23" fmla="*/ 35 w 3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1">
                    <a:moveTo>
                      <a:pt x="0" y="21"/>
                    </a:moveTo>
                    <a:lnTo>
                      <a:pt x="14" y="7"/>
                    </a:lnTo>
                    <a:lnTo>
                      <a:pt x="18" y="0"/>
                    </a:lnTo>
                    <a:lnTo>
                      <a:pt x="25" y="11"/>
                    </a:lnTo>
                    <a:lnTo>
                      <a:pt x="32" y="11"/>
                    </a:lnTo>
                    <a:lnTo>
                      <a:pt x="35" y="1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80">
                <a:extLst>
                  <a:ext uri="{FF2B5EF4-FFF2-40B4-BE49-F238E27FC236}">
                    <a16:creationId xmlns:a16="http://schemas.microsoft.com/office/drawing/2014/main" id="{FC1EAED7-9967-4CCF-B996-F1387FF14825}"/>
                  </a:ext>
                </a:extLst>
              </p:cNvPr>
              <p:cNvSpPr>
                <a:spLocks noChangeArrowheads="1"/>
              </p:cNvSpPr>
              <p:nvPr/>
            </p:nvSpPr>
            <p:spPr bwMode="auto">
              <a:xfrm>
                <a:off x="2728" y="4001"/>
                <a:ext cx="18" cy="16"/>
              </a:xfrm>
              <a:custGeom>
                <a:avLst/>
                <a:gdLst>
                  <a:gd name="T0" fmla="*/ 3 w 21"/>
                  <a:gd name="T1" fmla="*/ 0 h 17"/>
                  <a:gd name="T2" fmla="*/ 3 w 21"/>
                  <a:gd name="T3" fmla="*/ 0 h 17"/>
                  <a:gd name="T4" fmla="*/ 3 w 21"/>
                  <a:gd name="T5" fmla="*/ 3 h 17"/>
                  <a:gd name="T6" fmla="*/ 3 w 21"/>
                  <a:gd name="T7" fmla="*/ 8 h 17"/>
                  <a:gd name="T8" fmla="*/ 3 w 21"/>
                  <a:gd name="T9" fmla="*/ 8 h 17"/>
                  <a:gd name="T10" fmla="*/ 0 w 21"/>
                  <a:gd name="T11" fmla="*/ 8 h 17"/>
                  <a:gd name="T12" fmla="*/ 3 w 21"/>
                  <a:gd name="T13" fmla="*/ 3 h 17"/>
                  <a:gd name="T14" fmla="*/ 3 w 2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0"/>
                    </a:moveTo>
                    <a:lnTo>
                      <a:pt x="21" y="0"/>
                    </a:lnTo>
                    <a:lnTo>
                      <a:pt x="18" y="3"/>
                    </a:lnTo>
                    <a:lnTo>
                      <a:pt x="14" y="17"/>
                    </a:lnTo>
                    <a:lnTo>
                      <a:pt x="7" y="17"/>
                    </a:lnTo>
                    <a:lnTo>
                      <a:pt x="0" y="14"/>
                    </a:lnTo>
                    <a:lnTo>
                      <a:pt x="4" y="3"/>
                    </a:lnTo>
                    <a:lnTo>
                      <a:pt x="18"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81">
                <a:extLst>
                  <a:ext uri="{FF2B5EF4-FFF2-40B4-BE49-F238E27FC236}">
                    <a16:creationId xmlns:a16="http://schemas.microsoft.com/office/drawing/2014/main" id="{5929DEFE-3C0C-4B4F-A0BA-0D9F99CFD0BE}"/>
                  </a:ext>
                </a:extLst>
              </p:cNvPr>
              <p:cNvSpPr>
                <a:spLocks noChangeArrowheads="1"/>
              </p:cNvSpPr>
              <p:nvPr/>
            </p:nvSpPr>
            <p:spPr bwMode="auto">
              <a:xfrm>
                <a:off x="2971" y="3872"/>
                <a:ext cx="34" cy="27"/>
              </a:xfrm>
              <a:custGeom>
                <a:avLst/>
                <a:gdLst>
                  <a:gd name="T0" fmla="*/ 7 w 39"/>
                  <a:gd name="T1" fmla="*/ 0 h 28"/>
                  <a:gd name="T2" fmla="*/ 7 w 39"/>
                  <a:gd name="T3" fmla="*/ 11 h 28"/>
                  <a:gd name="T4" fmla="*/ 5 w 39"/>
                  <a:gd name="T5" fmla="*/ 14 h 28"/>
                  <a:gd name="T6" fmla="*/ 3 w 39"/>
                  <a:gd name="T7" fmla="*/ 14 h 28"/>
                  <a:gd name="T8" fmla="*/ 3 w 39"/>
                  <a:gd name="T9" fmla="*/ 14 h 28"/>
                  <a:gd name="T10" fmla="*/ 3 w 39"/>
                  <a:gd name="T11" fmla="*/ 14 h 28"/>
                  <a:gd name="T12" fmla="*/ 0 w 39"/>
                  <a:gd name="T13" fmla="*/ 14 h 28"/>
                  <a:gd name="T14" fmla="*/ 3 w 39"/>
                  <a:gd name="T15" fmla="*/ 14 h 28"/>
                  <a:gd name="T16" fmla="*/ 4 w 39"/>
                  <a:gd name="T17" fmla="*/ 7 h 28"/>
                  <a:gd name="T18" fmla="*/ 4 w 39"/>
                  <a:gd name="T19" fmla="*/ 0 h 28"/>
                  <a:gd name="T20" fmla="*/ 7 w 3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36" y="0"/>
                    </a:moveTo>
                    <a:lnTo>
                      <a:pt x="39" y="11"/>
                    </a:lnTo>
                    <a:lnTo>
                      <a:pt x="29" y="18"/>
                    </a:lnTo>
                    <a:lnTo>
                      <a:pt x="18" y="22"/>
                    </a:lnTo>
                    <a:lnTo>
                      <a:pt x="11" y="28"/>
                    </a:lnTo>
                    <a:lnTo>
                      <a:pt x="4" y="28"/>
                    </a:lnTo>
                    <a:lnTo>
                      <a:pt x="0" y="22"/>
                    </a:lnTo>
                    <a:lnTo>
                      <a:pt x="11" y="14"/>
                    </a:lnTo>
                    <a:lnTo>
                      <a:pt x="25" y="7"/>
                    </a:lnTo>
                    <a:lnTo>
                      <a:pt x="25" y="0"/>
                    </a:lnTo>
                    <a:lnTo>
                      <a:pt x="36"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82">
                <a:extLst>
                  <a:ext uri="{FF2B5EF4-FFF2-40B4-BE49-F238E27FC236}">
                    <a16:creationId xmlns:a16="http://schemas.microsoft.com/office/drawing/2014/main" id="{B528762C-56A9-468F-8EF3-95A07D6D22D8}"/>
                  </a:ext>
                </a:extLst>
              </p:cNvPr>
              <p:cNvSpPr>
                <a:spLocks noChangeArrowheads="1"/>
              </p:cNvSpPr>
              <p:nvPr/>
            </p:nvSpPr>
            <p:spPr bwMode="auto">
              <a:xfrm>
                <a:off x="3166" y="3584"/>
                <a:ext cx="11" cy="23"/>
              </a:xfrm>
              <a:custGeom>
                <a:avLst/>
                <a:gdLst>
                  <a:gd name="T0" fmla="*/ 3 w 13"/>
                  <a:gd name="T1" fmla="*/ 0 h 25"/>
                  <a:gd name="T2" fmla="*/ 3 w 13"/>
                  <a:gd name="T3" fmla="*/ 0 h 25"/>
                  <a:gd name="T4" fmla="*/ 3 w 13"/>
                  <a:gd name="T5" fmla="*/ 6 h 25"/>
                  <a:gd name="T6" fmla="*/ 3 w 13"/>
                  <a:gd name="T7" fmla="*/ 6 h 25"/>
                  <a:gd name="T8" fmla="*/ 3 w 13"/>
                  <a:gd name="T9" fmla="*/ 6 h 25"/>
                  <a:gd name="T10" fmla="*/ 3 w 13"/>
                  <a:gd name="T11" fmla="*/ 6 h 25"/>
                  <a:gd name="T12" fmla="*/ 3 w 13"/>
                  <a:gd name="T13" fmla="*/ 6 h 25"/>
                  <a:gd name="T14" fmla="*/ 0 w 13"/>
                  <a:gd name="T15" fmla="*/ 6 h 25"/>
                  <a:gd name="T16" fmla="*/ 3 w 13"/>
                  <a:gd name="T17" fmla="*/ 0 h 25"/>
                  <a:gd name="T18" fmla="*/ 3 w 1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5"/>
                  <a:gd name="T32" fmla="*/ 13 w 1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5">
                    <a:moveTo>
                      <a:pt x="7" y="0"/>
                    </a:moveTo>
                    <a:lnTo>
                      <a:pt x="11" y="0"/>
                    </a:lnTo>
                    <a:lnTo>
                      <a:pt x="11" y="9"/>
                    </a:lnTo>
                    <a:lnTo>
                      <a:pt x="13" y="16"/>
                    </a:lnTo>
                    <a:lnTo>
                      <a:pt x="7" y="25"/>
                    </a:lnTo>
                    <a:lnTo>
                      <a:pt x="2" y="21"/>
                    </a:lnTo>
                    <a:lnTo>
                      <a:pt x="4" y="16"/>
                    </a:lnTo>
                    <a:lnTo>
                      <a:pt x="0" y="11"/>
                    </a:lnTo>
                    <a:lnTo>
                      <a:pt x="2" y="0"/>
                    </a:lnTo>
                    <a:lnTo>
                      <a:pt x="7"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83">
                <a:extLst>
                  <a:ext uri="{FF2B5EF4-FFF2-40B4-BE49-F238E27FC236}">
                    <a16:creationId xmlns:a16="http://schemas.microsoft.com/office/drawing/2014/main" id="{FD1CAFD2-2BBA-4A87-97BF-51B6D4D24C41}"/>
                  </a:ext>
                </a:extLst>
              </p:cNvPr>
              <p:cNvSpPr>
                <a:spLocks noChangeShapeType="1"/>
              </p:cNvSpPr>
              <p:nvPr/>
            </p:nvSpPr>
            <p:spPr bwMode="auto">
              <a:xfrm flipV="1">
                <a:off x="2993" y="2900"/>
                <a:ext cx="201" cy="8"/>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9" name="Picture 88">
              <a:extLst>
                <a:ext uri="{FF2B5EF4-FFF2-40B4-BE49-F238E27FC236}">
                  <a16:creationId xmlns:a16="http://schemas.microsoft.com/office/drawing/2014/main" id="{B17DBD80-C6E1-4E89-8688-0F3B5011B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286" y="1962351"/>
              <a:ext cx="768936" cy="1839211"/>
            </a:xfrm>
            <a:prstGeom prst="rect">
              <a:avLst/>
            </a:prstGeom>
          </p:spPr>
        </p:pic>
      </p:grpSp>
    </p:spTree>
    <p:extLst>
      <p:ext uri="{BB962C8B-B14F-4D97-AF65-F5344CB8AC3E}">
        <p14:creationId xmlns:p14="http://schemas.microsoft.com/office/powerpoint/2010/main" val="2432568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ea typeface="SimSun" pitchFamily="2" charset="-122"/>
                <a:cs typeface="Arial" panose="020B0604020202020204" pitchFamily="34" charset="0"/>
              </a:rPr>
              <a:t>Rates of PWH by County of Residence</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panose="020B0604020202020204" pitchFamily="34" charset="0"/>
                <a:ea typeface="SimSun" pitchFamily="2" charset="-122"/>
                <a:cs typeface="Arial" panose="020B0604020202020204" pitchFamily="34" charset="0"/>
              </a:rPr>
              <a:t>2022, Living in Florida</a:t>
            </a:r>
          </a:p>
        </p:txBody>
      </p:sp>
      <p:sp>
        <p:nvSpPr>
          <p:cNvPr id="4" name="Text Box 1">
            <a:extLst>
              <a:ext uri="{FF2B5EF4-FFF2-40B4-BE49-F238E27FC236}">
                <a16:creationId xmlns:a16="http://schemas.microsoft.com/office/drawing/2014/main" id="{C3E5D3B4-4F7B-46FD-842F-A0F564A16823}"/>
              </a:ext>
            </a:extLst>
          </p:cNvPr>
          <p:cNvSpPr txBox="1">
            <a:spLocks noChangeArrowheads="1"/>
          </p:cNvSpPr>
          <p:nvPr/>
        </p:nvSpPr>
        <p:spPr bwMode="auto">
          <a:xfrm>
            <a:off x="1457867" y="1532783"/>
            <a:ext cx="3368528"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sz="2400">
                <a:solidFill>
                  <a:srgbClr val="000000"/>
                </a:solidFill>
                <a:ea typeface="SimSun" pitchFamily="2" charset="-122"/>
              </a:rPr>
              <a:t>PWH Rate </a:t>
            </a:r>
          </a:p>
          <a:p>
            <a:pPr algn="ctr"/>
            <a:r>
              <a:rPr lang="en-US" altLang="en-US" sz="2400">
                <a:solidFill>
                  <a:srgbClr val="000000"/>
                </a:solidFill>
                <a:ea typeface="SimSun" pitchFamily="2" charset="-122"/>
              </a:rPr>
              <a:t>per 100,000 Population</a:t>
            </a:r>
          </a:p>
          <a:p>
            <a:pPr algn="ctr"/>
            <a:r>
              <a:rPr lang="en-US" altLang="en-US" sz="2400">
                <a:solidFill>
                  <a:srgbClr val="000000"/>
                </a:solidFill>
                <a:ea typeface="SimSun" pitchFamily="2" charset="-122"/>
              </a:rPr>
              <a:t>State Rate=557.9</a:t>
            </a:r>
          </a:p>
        </p:txBody>
      </p:sp>
      <p:sp>
        <p:nvSpPr>
          <p:cNvPr id="5" name="Text Box 1">
            <a:extLst>
              <a:ext uri="{FF2B5EF4-FFF2-40B4-BE49-F238E27FC236}">
                <a16:creationId xmlns:a16="http://schemas.microsoft.com/office/drawing/2014/main" id="{67E23776-7B51-4730-A2D2-1B9202256B46}"/>
              </a:ext>
            </a:extLst>
          </p:cNvPr>
          <p:cNvSpPr txBox="1">
            <a:spLocks noChangeArrowheads="1"/>
          </p:cNvSpPr>
          <p:nvPr/>
        </p:nvSpPr>
        <p:spPr bwMode="auto">
          <a:xfrm>
            <a:off x="1457867" y="4750525"/>
            <a:ext cx="598449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r>
              <a:rPr lang="en-US" altLang="en-US" sz="2400">
                <a:solidFill>
                  <a:srgbClr val="000000"/>
                </a:solidFill>
                <a:ea typeface="SimSun" pitchFamily="2" charset="-122"/>
              </a:rPr>
              <a:t>Numbers on map are number of PWH</a:t>
            </a:r>
          </a:p>
          <a:p>
            <a:r>
              <a:rPr lang="en-US" altLang="en-US" sz="2400">
                <a:solidFill>
                  <a:srgbClr val="000000"/>
                </a:solidFill>
                <a:ea typeface="SimSun" pitchFamily="2" charset="-122"/>
              </a:rPr>
              <a:t>State Total N=124,577 </a:t>
            </a:r>
          </a:p>
        </p:txBody>
      </p:sp>
      <p:pic>
        <p:nvPicPr>
          <p:cNvPr id="3074" name="Picture 2">
            <a:extLst>
              <a:ext uri="{FF2B5EF4-FFF2-40B4-BE49-F238E27FC236}">
                <a16:creationId xmlns:a16="http://schemas.microsoft.com/office/drawing/2014/main" id="{83AADBC4-2805-E342-C7BE-1C4E0EBDC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102" y="1420486"/>
            <a:ext cx="6193127" cy="464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03826BF0-D8B3-DFE4-9E98-5C1CAE3E04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16" t="41937" r="51093" b="22185"/>
          <a:stretch/>
        </p:blipFill>
        <p:spPr bwMode="auto">
          <a:xfrm>
            <a:off x="1457867" y="2597566"/>
            <a:ext cx="2474720" cy="205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491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4DD26-BA6C-470F-8A4A-EA19A1411B18}"/>
              </a:ext>
            </a:extLst>
          </p:cNvPr>
          <p:cNvSpPr>
            <a:spLocks noGrp="1"/>
          </p:cNvSpPr>
          <p:nvPr>
            <p:ph idx="1"/>
          </p:nvPr>
        </p:nvSpPr>
        <p:spPr/>
        <p:txBody>
          <a:bodyPr vert="horz" lIns="91440" tIns="45720" rIns="91440" bIns="45720" rtlCol="0" anchor="t">
            <a:normAutofit/>
          </a:bodyPr>
          <a:lstStyle/>
          <a:p>
            <a:pPr marL="800100">
              <a:buClr>
                <a:srgbClr val="FF7800"/>
              </a:buClr>
              <a:buSzPct val="125000"/>
              <a:buFont typeface="Webdings" panose="05030102010509060703" pitchFamily="18" charset="2"/>
              <a:buChar char="-"/>
            </a:pPr>
            <a:endParaRPr lang="en-US" altLang="en-US" sz="3200">
              <a:latin typeface="Arial" panose="020B0604020202020204" pitchFamily="34" charset="0"/>
              <a:cs typeface="Arial" panose="020B0604020202020204" pitchFamily="34" charset="0"/>
            </a:endParaRPr>
          </a:p>
          <a:p>
            <a:pPr marL="571500" indent="0">
              <a:buClr>
                <a:srgbClr val="FF7800"/>
              </a:buClr>
              <a:buSzPct val="125000"/>
              <a:buNone/>
            </a:pPr>
            <a:r>
              <a:rPr lang="en-US" altLang="en-US" sz="3200">
                <a:latin typeface="Arial"/>
                <a:cs typeface="Arial"/>
              </a:rPr>
              <a:t>One in 154 adults were living with HIV </a:t>
            </a:r>
            <a:br>
              <a:rPr lang="en-US" altLang="en-US" sz="3200">
                <a:latin typeface="Arial" panose="020B0604020202020204" pitchFamily="34" charset="0"/>
                <a:cs typeface="Arial" panose="020B0604020202020204" pitchFamily="34" charset="0"/>
              </a:rPr>
            </a:br>
            <a:endParaRPr lang="en-US" altLang="en-US" sz="3200">
              <a:latin typeface="Arial" panose="020B0604020202020204" pitchFamily="34" charset="0"/>
              <a:cs typeface="Arial" panose="020B0604020202020204" pitchFamily="34" charset="0"/>
            </a:endParaRPr>
          </a:p>
          <a:p>
            <a:pPr marL="800100">
              <a:buClr>
                <a:srgbClr val="FF7800"/>
              </a:buClr>
              <a:buSzPct val="125000"/>
              <a:buFont typeface="Webdings" panose="05030102010509060703" pitchFamily="18" charset="2"/>
              <a:buChar char="-"/>
            </a:pPr>
            <a:r>
              <a:rPr lang="en-US" altLang="en-US">
                <a:latin typeface="Arial"/>
                <a:cs typeface="Arial"/>
              </a:rPr>
              <a:t>One in 343 White people were living with HIV</a:t>
            </a:r>
            <a:br>
              <a:rPr lang="en-US" altLang="en-US" sz="3200">
                <a:latin typeface="Arial" panose="020B0604020202020204" pitchFamily="34" charset="0"/>
                <a:cs typeface="Arial" panose="020B0604020202020204" pitchFamily="34" charset="0"/>
              </a:rPr>
            </a:br>
            <a:endParaRPr lang="en-US" altLang="en-US" sz="3200">
              <a:latin typeface="Arial" panose="020B0604020202020204" pitchFamily="34" charset="0"/>
              <a:cs typeface="Arial" panose="020B0604020202020204" pitchFamily="34" charset="0"/>
            </a:endParaRPr>
          </a:p>
          <a:p>
            <a:pPr marL="800100">
              <a:buClr>
                <a:srgbClr val="FF7800"/>
              </a:buClr>
              <a:buSzPct val="125000"/>
              <a:buFont typeface="Webdings" panose="05030102010509060703" pitchFamily="18" charset="2"/>
              <a:buChar char="-"/>
            </a:pPr>
            <a:r>
              <a:rPr lang="en-US" altLang="en-US">
                <a:latin typeface="Arial"/>
                <a:cs typeface="Arial"/>
              </a:rPr>
              <a:t>One in 65 Black people were living with HIV</a:t>
            </a:r>
            <a:br>
              <a:rPr lang="en-US" altLang="en-US" sz="3200">
                <a:latin typeface="Arial" panose="020B0604020202020204" pitchFamily="34" charset="0"/>
                <a:cs typeface="Arial" panose="020B0604020202020204" pitchFamily="34" charset="0"/>
              </a:rPr>
            </a:br>
            <a:endParaRPr lang="en-US" altLang="en-US">
              <a:latin typeface="Arial"/>
              <a:cs typeface="Arial"/>
            </a:endParaRPr>
          </a:p>
          <a:p>
            <a:pPr marL="800100">
              <a:buClr>
                <a:srgbClr val="FF7800"/>
              </a:buClr>
              <a:buSzPct val="125000"/>
              <a:buFont typeface="Webdings" panose="05030102010509060703" pitchFamily="18" charset="2"/>
              <a:buChar char="-"/>
            </a:pPr>
            <a:r>
              <a:rPr lang="en-US" altLang="en-US">
                <a:latin typeface="Arial"/>
                <a:cs typeface="Arial"/>
              </a:rPr>
              <a:t>One in 177 Hispanic/Latino people were living with HIV</a:t>
            </a:r>
          </a:p>
        </p:txBody>
      </p:sp>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defRPr/>
            </a:pPr>
            <a:r>
              <a:rPr lang="en-US" sz="2800" b="1">
                <a:latin typeface="Arial"/>
                <a:cs typeface="Arial"/>
              </a:rPr>
              <a:t>Rate Ratios of Adults Impacted by HIV</a:t>
            </a:r>
            <a:br>
              <a:rPr lang="en-US" sz="2800" b="1">
                <a:latin typeface="Arial" panose="020B0604020202020204" pitchFamily="34" charset="0"/>
                <a:cs typeface="Arial" panose="020B0604020202020204" pitchFamily="34" charset="0"/>
              </a:rPr>
            </a:br>
            <a:r>
              <a:rPr lang="en-US" sz="2800" b="1">
                <a:latin typeface="Arial"/>
                <a:cs typeface="Arial"/>
              </a:rPr>
              <a:t>2022, Living in Florida</a:t>
            </a:r>
          </a:p>
        </p:txBody>
      </p:sp>
      <p:sp>
        <p:nvSpPr>
          <p:cNvPr id="5" name="TextBox 4">
            <a:extLst>
              <a:ext uri="{FF2B5EF4-FFF2-40B4-BE49-F238E27FC236}">
                <a16:creationId xmlns:a16="http://schemas.microsoft.com/office/drawing/2014/main" id="{A6584C81-CC44-E84B-5EA1-0EA777548AFD}"/>
              </a:ext>
            </a:extLst>
          </p:cNvPr>
          <p:cNvSpPr txBox="1"/>
          <p:nvPr/>
        </p:nvSpPr>
        <p:spPr>
          <a:xfrm>
            <a:off x="1603671" y="6237386"/>
            <a:ext cx="8984658" cy="307777"/>
          </a:xfrm>
          <a:prstGeom prst="rect">
            <a:avLst/>
          </a:prstGeom>
          <a:noFill/>
        </p:spPr>
        <p:txBody>
          <a:bodyPr wrap="square" lIns="91440" tIns="45720" rIns="91440" bIns="45720" rtlCol="0" anchor="t">
            <a:spAutoFit/>
          </a:bodyPr>
          <a:lstStyle/>
          <a:p>
            <a:pPr algn="ctr"/>
            <a:r>
              <a:rPr lang="en-US" altLang="en-US" sz="1400">
                <a:solidFill>
                  <a:schemeClr val="bg1"/>
                </a:solidFill>
                <a:latin typeface="Arial"/>
                <a:ea typeface="SimSun"/>
                <a:cs typeface="Arial"/>
              </a:rPr>
              <a:t>The rate ratio is calculated as the inverse of the rate.</a:t>
            </a:r>
            <a:endParaRPr lang="en-US">
              <a:solidFill>
                <a:schemeClr val="bg1"/>
              </a:solidFill>
            </a:endParaRPr>
          </a:p>
        </p:txBody>
      </p:sp>
    </p:spTree>
    <p:extLst>
      <p:ext uri="{BB962C8B-B14F-4D97-AF65-F5344CB8AC3E}">
        <p14:creationId xmlns:p14="http://schemas.microsoft.com/office/powerpoint/2010/main" val="3846623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a:latin typeface="Arial"/>
              </a:rPr>
              <a:t>Adults (Age 13+) with HIV Living in Florida, Year-end 2022</a:t>
            </a:r>
            <a:endParaRPr lang="en-US" sz="2800">
              <a:latin typeface="Arial"/>
            </a:endParaRPr>
          </a:p>
        </p:txBody>
      </p:sp>
      <p:graphicFrame>
        <p:nvGraphicFramePr>
          <p:cNvPr id="9" name="Table 1">
            <a:extLst>
              <a:ext uri="{FF2B5EF4-FFF2-40B4-BE49-F238E27FC236}">
                <a16:creationId xmlns:a16="http://schemas.microsoft.com/office/drawing/2014/main" id="{14EEE24B-27A4-5519-3AB0-44AE126BB666}"/>
              </a:ext>
            </a:extLst>
          </p:cNvPr>
          <p:cNvGraphicFramePr>
            <a:graphicFrameLocks/>
          </p:cNvGraphicFramePr>
          <p:nvPr>
            <p:extLst>
              <p:ext uri="{D42A27DB-BD31-4B8C-83A1-F6EECF244321}">
                <p14:modId xmlns:p14="http://schemas.microsoft.com/office/powerpoint/2010/main" val="4171105942"/>
              </p:ext>
            </p:extLst>
          </p:nvPr>
        </p:nvGraphicFramePr>
        <p:xfrm>
          <a:off x="1967979" y="1385739"/>
          <a:ext cx="8312907" cy="4710964"/>
        </p:xfrm>
        <a:graphic>
          <a:graphicData uri="http://schemas.openxmlformats.org/drawingml/2006/table">
            <a:tbl>
              <a:tblPr/>
              <a:tblGrid>
                <a:gridCol w="980327">
                  <a:extLst>
                    <a:ext uri="{9D8B030D-6E8A-4147-A177-3AD203B41FA5}">
                      <a16:colId xmlns:a16="http://schemas.microsoft.com/office/drawing/2014/main" val="20000"/>
                    </a:ext>
                  </a:extLst>
                </a:gridCol>
                <a:gridCol w="2479207">
                  <a:extLst>
                    <a:ext uri="{9D8B030D-6E8A-4147-A177-3AD203B41FA5}">
                      <a16:colId xmlns:a16="http://schemas.microsoft.com/office/drawing/2014/main" val="20001"/>
                    </a:ext>
                  </a:extLst>
                </a:gridCol>
                <a:gridCol w="775934">
                  <a:extLst>
                    <a:ext uri="{9D8B030D-6E8A-4147-A177-3AD203B41FA5}">
                      <a16:colId xmlns:a16="http://schemas.microsoft.com/office/drawing/2014/main" val="20002"/>
                    </a:ext>
                  </a:extLst>
                </a:gridCol>
                <a:gridCol w="775934">
                  <a:extLst>
                    <a:ext uri="{9D8B030D-6E8A-4147-A177-3AD203B41FA5}">
                      <a16:colId xmlns:a16="http://schemas.microsoft.com/office/drawing/2014/main" val="20003"/>
                    </a:ext>
                  </a:extLst>
                </a:gridCol>
                <a:gridCol w="973703">
                  <a:extLst>
                    <a:ext uri="{9D8B030D-6E8A-4147-A177-3AD203B41FA5}">
                      <a16:colId xmlns:a16="http://schemas.microsoft.com/office/drawing/2014/main" val="20004"/>
                    </a:ext>
                  </a:extLst>
                </a:gridCol>
                <a:gridCol w="775934">
                  <a:extLst>
                    <a:ext uri="{9D8B030D-6E8A-4147-A177-3AD203B41FA5}">
                      <a16:colId xmlns:a16="http://schemas.microsoft.com/office/drawing/2014/main" val="20005"/>
                    </a:ext>
                  </a:extLst>
                </a:gridCol>
                <a:gridCol w="775934">
                  <a:extLst>
                    <a:ext uri="{9D8B030D-6E8A-4147-A177-3AD203B41FA5}">
                      <a16:colId xmlns:a16="http://schemas.microsoft.com/office/drawing/2014/main" val="20006"/>
                    </a:ext>
                  </a:extLst>
                </a:gridCol>
                <a:gridCol w="775934">
                  <a:extLst>
                    <a:ext uri="{9D8B030D-6E8A-4147-A177-3AD203B41FA5}">
                      <a16:colId xmlns:a16="http://schemas.microsoft.com/office/drawing/2014/main" val="20007"/>
                    </a:ext>
                  </a:extLst>
                </a:gridCol>
              </a:tblGrid>
              <a:tr h="273475">
                <a:tc gridSpan="2">
                  <a:txBody>
                    <a:bodyPr/>
                    <a:lstStyle/>
                    <a:p>
                      <a:pPr algn="ctr"/>
                      <a:r>
                        <a:rPr lang="en-US" sz="1300" b="1">
                          <a:solidFill>
                            <a:srgbClr val="FFFFFF"/>
                          </a:solidFill>
                          <a:latin typeface="Arial"/>
                        </a:rPr>
                        <a:t> </a:t>
                      </a:r>
                      <a:endParaRPr lang="en-US" sz="1500"/>
                    </a:p>
                  </a:txBody>
                  <a:tcPr marL="88867" marR="88867" marT="44434" marB="44434"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hMerge="1">
                  <a:txBody>
                    <a:bodyPr/>
                    <a:lstStyle/>
                    <a:p>
                      <a:endParaRPr/>
                    </a:p>
                  </a:txBody>
                  <a:tcPr/>
                </a:tc>
                <a:tc>
                  <a:txBody>
                    <a:bodyPr/>
                    <a:lstStyle/>
                    <a:p>
                      <a:pPr algn="ctr"/>
                      <a:r>
                        <a:rPr lang="en-US" sz="1300" b="1">
                          <a:solidFill>
                            <a:srgbClr val="FFFFFF"/>
                          </a:solidFill>
                          <a:latin typeface="Arial"/>
                        </a:rPr>
                        <a:t>Male #</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Female #</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Total #</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tc>
                  <a:txBody>
                    <a:bodyPr/>
                    <a:lstStyle/>
                    <a:p>
                      <a:pPr algn="ctr"/>
                      <a:r>
                        <a:rPr lang="en-US" sz="1300" b="1">
                          <a:solidFill>
                            <a:srgbClr val="FFFFFF"/>
                          </a:solidFill>
                          <a:latin typeface="Arial"/>
                        </a:rPr>
                        <a:t>%</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00A0AF"/>
                    </a:solidFill>
                  </a:tcPr>
                </a:tc>
                <a:extLst>
                  <a:ext uri="{0D108BD9-81ED-4DB2-BD59-A6C34878D82A}">
                    <a16:rowId xmlns:a16="http://schemas.microsoft.com/office/drawing/2014/main" val="10000"/>
                  </a:ext>
                </a:extLst>
              </a:tr>
              <a:tr h="348224">
                <a:tc rowSpan="4">
                  <a:txBody>
                    <a:bodyPr/>
                    <a:lstStyle/>
                    <a:p>
                      <a:pPr algn="ctr"/>
                      <a:r>
                        <a:rPr lang="en-US" sz="1300" b="1">
                          <a:latin typeface="Arial"/>
                        </a:rPr>
                        <a:t>Race/</a:t>
                      </a:r>
                      <a:br>
                        <a:rPr lang="en-US" sz="1500"/>
                      </a:br>
                      <a:r>
                        <a:rPr lang="en-US" sz="1300" b="1">
                          <a:latin typeface="Arial"/>
                        </a:rPr>
                        <a:t>Ethnicity</a:t>
                      </a:r>
                      <a:endParaRPr lang="en-US" sz="1500"/>
                    </a:p>
                  </a:txBody>
                  <a:tcPr marL="88867" marR="88867" marT="44434" marB="44434"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l"/>
                      <a:r>
                        <a:rPr lang="en-US" sz="1300" b="1">
                          <a:latin typeface="Arial"/>
                        </a:rPr>
                        <a:t>White</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29,347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4,836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34,183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0678">
                <a:tc vMerge="1">
                  <a:txBody>
                    <a:bodyPr/>
                    <a:lstStyle/>
                    <a:p>
                      <a:endParaRPr/>
                    </a:p>
                  </a:txBody>
                  <a:tcPr/>
                </a:tc>
                <a:tc>
                  <a:txBody>
                    <a:bodyPr/>
                    <a:lstStyle/>
                    <a:p>
                      <a:pPr algn="l"/>
                      <a:r>
                        <a:rPr lang="en-US" sz="1300" b="1">
                          <a:latin typeface="Arial"/>
                        </a:rPr>
                        <a:t>Black</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32,927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20,828</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53,755</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0678">
                <a:tc vMerge="1">
                  <a:txBody>
                    <a:bodyPr/>
                    <a:lstStyle/>
                    <a:p>
                      <a:endParaRPr/>
                    </a:p>
                  </a:txBody>
                  <a:tcPr/>
                </a:tc>
                <a:tc>
                  <a:txBody>
                    <a:bodyPr/>
                    <a:lstStyle/>
                    <a:p>
                      <a:pPr algn="l"/>
                      <a:r>
                        <a:rPr lang="en-US" sz="1300" b="1">
                          <a:latin typeface="Arial"/>
                        </a:rPr>
                        <a:t>Hispanic/Latino</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28,333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5,549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33,882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0678">
                <a:tc vMerge="1">
                  <a:txBody>
                    <a:bodyPr/>
                    <a:lstStyle/>
                    <a:p>
                      <a:endParaRPr/>
                    </a:p>
                  </a:txBody>
                  <a:tcPr/>
                </a:tc>
                <a:tc>
                  <a:txBody>
                    <a:bodyPr/>
                    <a:lstStyle/>
                    <a:p>
                      <a:pPr algn="l"/>
                      <a:r>
                        <a:rPr lang="en-US" sz="1300" b="1">
                          <a:latin typeface="Arial"/>
                        </a:rPr>
                        <a:t>Other</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1,966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671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2,637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60678">
                <a:tc rowSpan="5">
                  <a:txBody>
                    <a:bodyPr/>
                    <a:lstStyle/>
                    <a:p>
                      <a:pPr algn="ctr"/>
                      <a:r>
                        <a:rPr lang="en-US" sz="1300" b="1">
                          <a:latin typeface="Arial"/>
                        </a:rPr>
                        <a:t>Age Group</a:t>
                      </a:r>
                      <a:endParaRPr lang="en-US" sz="1500"/>
                    </a:p>
                  </a:txBody>
                  <a:tcPr marL="88867" marR="88867" marT="44434" marB="44434"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l"/>
                      <a:r>
                        <a:rPr lang="en-US" sz="1300" b="1">
                          <a:latin typeface="Arial"/>
                        </a:rPr>
                        <a:t>13-19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236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117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353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5"/>
                  </a:ext>
                </a:extLst>
              </a:tr>
              <a:tr h="260678">
                <a:tc vMerge="1">
                  <a:txBody>
                    <a:bodyPr/>
                    <a:lstStyle/>
                    <a:p>
                      <a:endParaRPr/>
                    </a:p>
                  </a:txBody>
                  <a:tcPr/>
                </a:tc>
                <a:tc>
                  <a:txBody>
                    <a:bodyPr/>
                    <a:lstStyle/>
                    <a:p>
                      <a:pPr algn="l"/>
                      <a:r>
                        <a:rPr lang="en-US" sz="1300" b="1">
                          <a:latin typeface="Arial"/>
                        </a:rPr>
                        <a:t>20-29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7,001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5%</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1,528</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8,529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6"/>
                  </a:ext>
                </a:extLst>
              </a:tr>
              <a:tr h="260678">
                <a:tc vMerge="1">
                  <a:txBody>
                    <a:bodyPr/>
                    <a:lstStyle/>
                    <a:p>
                      <a:endParaRPr/>
                    </a:p>
                  </a:txBody>
                  <a:tcPr/>
                </a:tc>
                <a:tc>
                  <a:txBody>
                    <a:bodyPr/>
                    <a:lstStyle/>
                    <a:p>
                      <a:pPr algn="l"/>
                      <a:r>
                        <a:rPr lang="en-US" sz="1300" b="1">
                          <a:latin typeface="Arial"/>
                        </a:rPr>
                        <a:t>30-39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17,302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4,494</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21,796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7"/>
                  </a:ext>
                </a:extLst>
              </a:tr>
              <a:tr h="260678">
                <a:tc vMerge="1">
                  <a:txBody>
                    <a:bodyPr/>
                    <a:lstStyle/>
                    <a:p>
                      <a:endParaRPr/>
                    </a:p>
                  </a:txBody>
                  <a:tcPr/>
                </a:tc>
                <a:tc>
                  <a:txBody>
                    <a:bodyPr/>
                    <a:lstStyle/>
                    <a:p>
                      <a:pPr algn="l"/>
                      <a:r>
                        <a:rPr lang="en-US" sz="1300" b="1">
                          <a:latin typeface="Arial"/>
                        </a:rPr>
                        <a:t>40-49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16,112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7,078</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5%</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23,190</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18%</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8"/>
                  </a:ext>
                </a:extLst>
              </a:tr>
              <a:tr h="260678">
                <a:tc vMerge="1">
                  <a:txBody>
                    <a:bodyPr/>
                    <a:lstStyle/>
                    <a:p>
                      <a:endParaRPr/>
                    </a:p>
                  </a:txBody>
                  <a:tcPr/>
                </a:tc>
                <a:tc>
                  <a:txBody>
                    <a:bodyPr/>
                    <a:lstStyle/>
                    <a:p>
                      <a:pPr algn="l"/>
                      <a:r>
                        <a:rPr lang="en-US" sz="1300" b="1">
                          <a:latin typeface="Arial"/>
                        </a:rPr>
                        <a:t>50+</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51,922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41%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18,667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15%</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70,589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56%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09"/>
                  </a:ext>
                </a:extLst>
              </a:tr>
              <a:tr h="348224">
                <a:tc rowSpan="6">
                  <a:txBody>
                    <a:bodyPr/>
                    <a:lstStyle/>
                    <a:p>
                      <a:pPr algn="ctr"/>
                      <a:r>
                        <a:rPr lang="en-US" sz="1300" b="1">
                          <a:latin typeface="Arial"/>
                        </a:rPr>
                        <a:t>Mode of</a:t>
                      </a:r>
                      <a:br>
                        <a:rPr lang="en-US" sz="1500"/>
                      </a:br>
                      <a:r>
                        <a:rPr lang="en-US" sz="1300" b="1">
                          <a:latin typeface="Arial"/>
                        </a:rPr>
                        <a:t>Exposure</a:t>
                      </a:r>
                      <a:endParaRPr lang="en-US" sz="1500"/>
                    </a:p>
                  </a:txBody>
                  <a:tcPr marL="88867" marR="88867" marT="44434" marB="44434"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l"/>
                      <a:r>
                        <a:rPr lang="en-US" sz="1300" b="1">
                          <a:latin typeface="Arial"/>
                        </a:rPr>
                        <a:t>MMSC</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66,140</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0</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66,140</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60678">
                <a:tc vMerge="1">
                  <a:txBody>
                    <a:bodyPr/>
                    <a:lstStyle/>
                    <a:p>
                      <a:endParaRPr/>
                    </a:p>
                  </a:txBody>
                  <a:tcPr/>
                </a:tc>
                <a:tc>
                  <a:txBody>
                    <a:bodyPr/>
                    <a:lstStyle/>
                    <a:p>
                      <a:pPr algn="l"/>
                      <a:r>
                        <a:rPr lang="en-US" sz="1300" b="1">
                          <a:latin typeface="Arial"/>
                        </a:rPr>
                        <a:t>IDU</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4,517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3,468</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7,985</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60678">
                <a:tc vMerge="1">
                  <a:txBody>
                    <a:bodyPr/>
                    <a:lstStyle/>
                    <a:p>
                      <a:endParaRPr/>
                    </a:p>
                  </a:txBody>
                  <a:tcPr/>
                </a:tc>
                <a:tc>
                  <a:txBody>
                    <a:bodyPr/>
                    <a:lstStyle/>
                    <a:p>
                      <a:pPr algn="l"/>
                      <a:r>
                        <a:rPr lang="en-US" sz="1300" b="1">
                          <a:latin typeface="Arial"/>
                        </a:rPr>
                        <a:t>MMSC/IDU</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4,079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0</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4,079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60678">
                <a:tc vMerge="1">
                  <a:txBody>
                    <a:bodyPr/>
                    <a:lstStyle/>
                    <a:p>
                      <a:endParaRPr/>
                    </a:p>
                  </a:txBody>
                  <a:tcPr/>
                </a:tc>
                <a:tc>
                  <a:txBody>
                    <a:bodyPr/>
                    <a:lstStyle/>
                    <a:p>
                      <a:pPr algn="l"/>
                      <a:r>
                        <a:rPr lang="en-US" sz="1300" b="1">
                          <a:latin typeface="Arial"/>
                        </a:rPr>
                        <a:t>Heterosexual Contact</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16,542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27,518</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22%</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44,059</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35%</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60678">
                <a:tc vMerge="1">
                  <a:txBody>
                    <a:bodyPr/>
                    <a:lstStyle/>
                    <a:p>
                      <a:endParaRPr/>
                    </a:p>
                  </a:txBody>
                  <a:tcPr/>
                </a:tc>
                <a:tc>
                  <a:txBody>
                    <a:bodyPr/>
                    <a:lstStyle/>
                    <a:p>
                      <a:pPr algn="l"/>
                      <a:r>
                        <a:rPr lang="en-US" sz="1300" b="1" dirty="0">
                          <a:latin typeface="Arial"/>
                        </a:rPr>
                        <a:t>Other Sexual Contact</a:t>
                      </a:r>
                      <a:endParaRPr lang="en-US" sz="1500" dirty="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540</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28</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567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60678">
                <a:tc vMerge="1">
                  <a:txBody>
                    <a:bodyPr/>
                    <a:lstStyle/>
                    <a:p>
                      <a:endParaRPr/>
                    </a:p>
                  </a:txBody>
                  <a:tcPr/>
                </a:tc>
                <a:tc>
                  <a:txBody>
                    <a:bodyPr/>
                    <a:lstStyle/>
                    <a:p>
                      <a:pPr algn="l"/>
                      <a:r>
                        <a:rPr lang="en-US" sz="1300" b="1" dirty="0">
                          <a:latin typeface="Arial"/>
                        </a:rPr>
                        <a:t>Other risk</a:t>
                      </a:r>
                      <a:endParaRPr lang="en-US" sz="1500" dirty="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755</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871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&lt;1%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1,626</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tc>
                  <a:txBody>
                    <a:bodyPr/>
                    <a:lstStyle/>
                    <a:p>
                      <a:pPr algn="ctr"/>
                      <a:r>
                        <a:rPr lang="en-US" sz="1300" b="1">
                          <a:latin typeface="Arial"/>
                        </a:rPr>
                        <a:t>1%</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60678">
                <a:tc>
                  <a:txBody>
                    <a:bodyPr/>
                    <a:lstStyle/>
                    <a:p>
                      <a:pPr algn="ctr"/>
                      <a:r>
                        <a:rPr lang="en-US" sz="1300" b="1">
                          <a:latin typeface="Arial"/>
                        </a:rPr>
                        <a:t>Total</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l"/>
                      <a:r>
                        <a:rPr lang="en-US" sz="1300" b="1">
                          <a:latin typeface="Arial"/>
                        </a:rPr>
                        <a:t>Total</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92,573</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74%</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31,884</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25%</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a:latin typeface="Arial"/>
                        </a:rPr>
                        <a:t>124,457</a:t>
                      </a:r>
                      <a:endParaRPr lang="en-US" sz="150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tc>
                  <a:txBody>
                    <a:bodyPr/>
                    <a:lstStyle/>
                    <a:p>
                      <a:pPr algn="ctr"/>
                      <a:r>
                        <a:rPr lang="en-US" sz="1300" b="1" dirty="0">
                          <a:latin typeface="Arial"/>
                        </a:rPr>
                        <a:t>100%</a:t>
                      </a:r>
                      <a:endParaRPr lang="en-US" sz="1500" dirty="0"/>
                    </a:p>
                  </a:txBody>
                  <a:tcPr marL="68132" marR="68132" marT="34066" marB="34066" anchor="ctr">
                    <a:lnL w="10795" cap="flat" cmpd="sng" algn="ctr">
                      <a:solidFill>
                        <a:srgbClr val="000000"/>
                      </a:solidFill>
                      <a:prstDash val="solid"/>
                      <a:round/>
                      <a:headEnd type="none" w="med" len="med"/>
                      <a:tailEnd type="none" w="med" len="med"/>
                    </a:lnL>
                    <a:lnR w="10795" cap="flat" cmpd="sng" algn="ctr">
                      <a:solidFill>
                        <a:srgbClr val="000000"/>
                      </a:solidFill>
                      <a:prstDash val="solid"/>
                      <a:round/>
                      <a:headEnd type="none" w="med" len="med"/>
                      <a:tailEnd type="none" w="med" len="med"/>
                    </a:lnR>
                    <a:lnT w="10795" cap="flat" cmpd="sng" algn="ctr">
                      <a:solidFill>
                        <a:srgbClr val="000000"/>
                      </a:solidFill>
                      <a:prstDash val="solid"/>
                      <a:round/>
                      <a:headEnd type="none" w="med" len="med"/>
                      <a:tailEnd type="none" w="med" len="med"/>
                    </a:lnT>
                    <a:lnB w="10795" cap="flat" cmpd="sng" algn="ctr">
                      <a:solidFill>
                        <a:srgbClr val="000000"/>
                      </a:solidFill>
                      <a:prstDash val="solid"/>
                      <a:round/>
                      <a:headEnd type="none" w="med" len="med"/>
                      <a:tailEnd type="none" w="med" len="med"/>
                    </a:lnB>
                    <a:solidFill>
                      <a:srgbClr val="7FCFD7"/>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21EF-64EF-4769-90D0-2524E35CF506}"/>
              </a:ext>
            </a:extLst>
          </p:cNvPr>
          <p:cNvSpPr>
            <a:spLocks noGrp="1"/>
          </p:cNvSpPr>
          <p:nvPr>
            <p:ph type="title" idx="4294967295"/>
          </p:nvPr>
        </p:nvSpPr>
        <p:spPr>
          <a:xfrm>
            <a:off x="0" y="2871788"/>
            <a:ext cx="12188825" cy="1060450"/>
          </a:xfrm>
        </p:spPr>
        <p:txBody>
          <a:bodyPr vert="horz" lIns="91440" tIns="45720" rIns="91440" bIns="45720" rtlCol="0" anchor="b">
            <a:normAutofit/>
          </a:bodyPr>
          <a:lstStyle/>
          <a:p>
            <a:pPr algn="ctr"/>
            <a:r>
              <a:rPr lang="en-US" sz="4800" b="1">
                <a:solidFill>
                  <a:srgbClr val="00A0AF"/>
                </a:solidFill>
                <a:latin typeface="Arial" panose="020B0604020202020204" pitchFamily="34" charset="0"/>
                <a:cs typeface="Arial" panose="020B0604020202020204" pitchFamily="34" charset="0"/>
              </a:rPr>
              <a:t>HIV Care Continuum in Florida</a:t>
            </a:r>
            <a:endParaRPr lang="en-US" sz="4800" b="1" kern="1200">
              <a:solidFill>
                <a:srgbClr val="00A0AF"/>
              </a:solidFill>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3EFB6A83-41E9-42FC-94FF-A876DEC0F35D}"/>
              </a:ext>
            </a:extLst>
          </p:cNvPr>
          <p:cNvGrpSpPr/>
          <p:nvPr/>
        </p:nvGrpSpPr>
        <p:grpSpPr>
          <a:xfrm>
            <a:off x="8197173" y="850257"/>
            <a:ext cx="3149975" cy="2689185"/>
            <a:chOff x="6091315" y="1613768"/>
            <a:chExt cx="4395018" cy="3752107"/>
          </a:xfrm>
        </p:grpSpPr>
        <p:grpSp>
          <p:nvGrpSpPr>
            <p:cNvPr id="88" name="Group 87">
              <a:extLst>
                <a:ext uri="{FF2B5EF4-FFF2-40B4-BE49-F238E27FC236}">
                  <a16:creationId xmlns:a16="http://schemas.microsoft.com/office/drawing/2014/main" id="{7FB58317-5337-4031-9242-05E65D602726}"/>
                </a:ext>
              </a:extLst>
            </p:cNvPr>
            <p:cNvGrpSpPr>
              <a:grpSpLocks/>
            </p:cNvGrpSpPr>
            <p:nvPr/>
          </p:nvGrpSpPr>
          <p:grpSpPr bwMode="auto">
            <a:xfrm>
              <a:off x="6091315" y="1613768"/>
              <a:ext cx="4395018" cy="3752107"/>
              <a:chOff x="177" y="912"/>
              <a:chExt cx="3047" cy="3187"/>
            </a:xfrm>
          </p:grpSpPr>
          <p:sp>
            <p:nvSpPr>
              <p:cNvPr id="90" name="Freeform 3">
                <a:extLst>
                  <a:ext uri="{FF2B5EF4-FFF2-40B4-BE49-F238E27FC236}">
                    <a16:creationId xmlns:a16="http://schemas.microsoft.com/office/drawing/2014/main" id="{59E006E6-FBAD-4BF3-8399-60D8F8C63E0A}"/>
                  </a:ext>
                </a:extLst>
              </p:cNvPr>
              <p:cNvSpPr>
                <a:spLocks noChangeArrowheads="1"/>
              </p:cNvSpPr>
              <p:nvPr/>
            </p:nvSpPr>
            <p:spPr bwMode="auto">
              <a:xfrm>
                <a:off x="2173" y="2307"/>
                <a:ext cx="240" cy="260"/>
              </a:xfrm>
              <a:custGeom>
                <a:avLst/>
                <a:gdLst>
                  <a:gd name="T0" fmla="*/ 60 w 273"/>
                  <a:gd name="T1" fmla="*/ 50 h 272"/>
                  <a:gd name="T2" fmla="*/ 10 w 273"/>
                  <a:gd name="T3" fmla="*/ 50 h 272"/>
                  <a:gd name="T4" fmla="*/ 25 w 273"/>
                  <a:gd name="T5" fmla="*/ 33 h 272"/>
                  <a:gd name="T6" fmla="*/ 25 w 273"/>
                  <a:gd name="T7" fmla="*/ 29 h 272"/>
                  <a:gd name="T8" fmla="*/ 17 w 273"/>
                  <a:gd name="T9" fmla="*/ 24 h 272"/>
                  <a:gd name="T10" fmla="*/ 18 w 273"/>
                  <a:gd name="T11" fmla="*/ 33 h 272"/>
                  <a:gd name="T12" fmla="*/ 11 w 273"/>
                  <a:gd name="T13" fmla="*/ 32 h 272"/>
                  <a:gd name="T14" fmla="*/ 10 w 273"/>
                  <a:gd name="T15" fmla="*/ 32 h 272"/>
                  <a:gd name="T16" fmla="*/ 11 w 273"/>
                  <a:gd name="T17" fmla="*/ 22 h 272"/>
                  <a:gd name="T18" fmla="*/ 4 w 273"/>
                  <a:gd name="T19" fmla="*/ 21 h 272"/>
                  <a:gd name="T20" fmla="*/ 0 w 273"/>
                  <a:gd name="T21" fmla="*/ 0 h 272"/>
                  <a:gd name="T22" fmla="*/ 55 w 273"/>
                  <a:gd name="T23" fmla="*/ 1 h 272"/>
                  <a:gd name="T24" fmla="*/ 60 w 273"/>
                  <a:gd name="T25" fmla="*/ 1 h 272"/>
                  <a:gd name="T26" fmla="*/ 60 w 273"/>
                  <a:gd name="T27" fmla="*/ 50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3"/>
                  <a:gd name="T43" fmla="*/ 0 h 272"/>
                  <a:gd name="T44" fmla="*/ 273 w 273"/>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3" h="272">
                    <a:moveTo>
                      <a:pt x="273" y="272"/>
                    </a:moveTo>
                    <a:lnTo>
                      <a:pt x="45" y="272"/>
                    </a:lnTo>
                    <a:lnTo>
                      <a:pt x="114" y="186"/>
                    </a:lnTo>
                    <a:lnTo>
                      <a:pt x="113" y="149"/>
                    </a:lnTo>
                    <a:lnTo>
                      <a:pt x="80" y="126"/>
                    </a:lnTo>
                    <a:lnTo>
                      <a:pt x="82" y="182"/>
                    </a:lnTo>
                    <a:lnTo>
                      <a:pt x="54" y="175"/>
                    </a:lnTo>
                    <a:lnTo>
                      <a:pt x="44" y="168"/>
                    </a:lnTo>
                    <a:lnTo>
                      <a:pt x="50" y="113"/>
                    </a:lnTo>
                    <a:lnTo>
                      <a:pt x="2" y="107"/>
                    </a:lnTo>
                    <a:lnTo>
                      <a:pt x="0" y="0"/>
                    </a:lnTo>
                    <a:lnTo>
                      <a:pt x="249" y="1"/>
                    </a:lnTo>
                    <a:lnTo>
                      <a:pt x="272" y="1"/>
                    </a:lnTo>
                    <a:lnTo>
                      <a:pt x="273" y="2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4">
                <a:extLst>
                  <a:ext uri="{FF2B5EF4-FFF2-40B4-BE49-F238E27FC236}">
                    <a16:creationId xmlns:a16="http://schemas.microsoft.com/office/drawing/2014/main" id="{61B625A1-2DB2-41BC-B03D-5D2A6812A5F3}"/>
                  </a:ext>
                </a:extLst>
              </p:cNvPr>
              <p:cNvSpPr>
                <a:spLocks noChangeArrowheads="1"/>
              </p:cNvSpPr>
              <p:nvPr/>
            </p:nvSpPr>
            <p:spPr bwMode="auto">
              <a:xfrm>
                <a:off x="2964" y="2610"/>
                <a:ext cx="192" cy="175"/>
              </a:xfrm>
              <a:custGeom>
                <a:avLst/>
                <a:gdLst>
                  <a:gd name="T0" fmla="*/ 44 w 219"/>
                  <a:gd name="T1" fmla="*/ 36 h 182"/>
                  <a:gd name="T2" fmla="*/ 35 w 219"/>
                  <a:gd name="T3" fmla="*/ 35 h 182"/>
                  <a:gd name="T4" fmla="*/ 35 w 219"/>
                  <a:gd name="T5" fmla="*/ 43 h 182"/>
                  <a:gd name="T6" fmla="*/ 1 w 219"/>
                  <a:gd name="T7" fmla="*/ 43 h 182"/>
                  <a:gd name="T8" fmla="*/ 0 w 219"/>
                  <a:gd name="T9" fmla="*/ 0 h 182"/>
                  <a:gd name="T10" fmla="*/ 32 w 219"/>
                  <a:gd name="T11" fmla="*/ 1 h 182"/>
                  <a:gd name="T12" fmla="*/ 44 w 219"/>
                  <a:gd name="T13" fmla="*/ 36 h 182"/>
                  <a:gd name="T14" fmla="*/ 0 60000 65536"/>
                  <a:gd name="T15" fmla="*/ 0 60000 65536"/>
                  <a:gd name="T16" fmla="*/ 0 60000 65536"/>
                  <a:gd name="T17" fmla="*/ 0 60000 65536"/>
                  <a:gd name="T18" fmla="*/ 0 60000 65536"/>
                  <a:gd name="T19" fmla="*/ 0 60000 65536"/>
                  <a:gd name="T20" fmla="*/ 0 60000 65536"/>
                  <a:gd name="T21" fmla="*/ 0 w 219"/>
                  <a:gd name="T22" fmla="*/ 0 h 182"/>
                  <a:gd name="T23" fmla="*/ 219 w 21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2">
                    <a:moveTo>
                      <a:pt x="219" y="153"/>
                    </a:moveTo>
                    <a:lnTo>
                      <a:pt x="180" y="152"/>
                    </a:lnTo>
                    <a:lnTo>
                      <a:pt x="180" y="182"/>
                    </a:lnTo>
                    <a:lnTo>
                      <a:pt x="1" y="182"/>
                    </a:lnTo>
                    <a:lnTo>
                      <a:pt x="0" y="0"/>
                    </a:lnTo>
                    <a:lnTo>
                      <a:pt x="163" y="1"/>
                    </a:lnTo>
                    <a:lnTo>
                      <a:pt x="219" y="15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5">
                <a:extLst>
                  <a:ext uri="{FF2B5EF4-FFF2-40B4-BE49-F238E27FC236}">
                    <a16:creationId xmlns:a16="http://schemas.microsoft.com/office/drawing/2014/main" id="{8F3FCB72-CA9D-4947-9A5F-DD644AEFFBAB}"/>
                  </a:ext>
                </a:extLst>
              </p:cNvPr>
              <p:cNvSpPr>
                <a:spLocks noChangeArrowheads="1"/>
              </p:cNvSpPr>
              <p:nvPr/>
            </p:nvSpPr>
            <p:spPr bwMode="auto">
              <a:xfrm>
                <a:off x="2882" y="2901"/>
                <a:ext cx="342" cy="320"/>
              </a:xfrm>
              <a:custGeom>
                <a:avLst/>
                <a:gdLst>
                  <a:gd name="T0" fmla="*/ 82 w 389"/>
                  <a:gd name="T1" fmla="*/ 59 h 335"/>
                  <a:gd name="T2" fmla="*/ 1 w 389"/>
                  <a:gd name="T3" fmla="*/ 58 h 335"/>
                  <a:gd name="T4" fmla="*/ 0 w 389"/>
                  <a:gd name="T5" fmla="*/ 21 h 335"/>
                  <a:gd name="T6" fmla="*/ 7 w 389"/>
                  <a:gd name="T7" fmla="*/ 26 h 335"/>
                  <a:gd name="T8" fmla="*/ 16 w 389"/>
                  <a:gd name="T9" fmla="*/ 26 h 335"/>
                  <a:gd name="T10" fmla="*/ 19 w 389"/>
                  <a:gd name="T11" fmla="*/ 21 h 335"/>
                  <a:gd name="T12" fmla="*/ 18 w 389"/>
                  <a:gd name="T13" fmla="*/ 16 h 335"/>
                  <a:gd name="T14" fmla="*/ 27 w 389"/>
                  <a:gd name="T15" fmla="*/ 11 h 335"/>
                  <a:gd name="T16" fmla="*/ 27 w 389"/>
                  <a:gd name="T17" fmla="*/ 6 h 335"/>
                  <a:gd name="T18" fmla="*/ 82 w 389"/>
                  <a:gd name="T19" fmla="*/ 0 h 335"/>
                  <a:gd name="T20" fmla="*/ 86 w 389"/>
                  <a:gd name="T21" fmla="*/ 20 h 335"/>
                  <a:gd name="T22" fmla="*/ 82 w 389"/>
                  <a:gd name="T23" fmla="*/ 59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9"/>
                  <a:gd name="T37" fmla="*/ 0 h 335"/>
                  <a:gd name="T38" fmla="*/ 389 w 389"/>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9" h="335">
                    <a:moveTo>
                      <a:pt x="369" y="335"/>
                    </a:moveTo>
                    <a:lnTo>
                      <a:pt x="1" y="328"/>
                    </a:lnTo>
                    <a:lnTo>
                      <a:pt x="0" y="115"/>
                    </a:lnTo>
                    <a:lnTo>
                      <a:pt x="29" y="138"/>
                    </a:lnTo>
                    <a:lnTo>
                      <a:pt x="73" y="140"/>
                    </a:lnTo>
                    <a:lnTo>
                      <a:pt x="89" y="110"/>
                    </a:lnTo>
                    <a:lnTo>
                      <a:pt x="83" y="84"/>
                    </a:lnTo>
                    <a:lnTo>
                      <a:pt x="122" y="38"/>
                    </a:lnTo>
                    <a:lnTo>
                      <a:pt x="123" y="6"/>
                    </a:lnTo>
                    <a:lnTo>
                      <a:pt x="367" y="0"/>
                    </a:lnTo>
                    <a:lnTo>
                      <a:pt x="389" y="101"/>
                    </a:lnTo>
                    <a:lnTo>
                      <a:pt x="369" y="3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6">
                <a:extLst>
                  <a:ext uri="{FF2B5EF4-FFF2-40B4-BE49-F238E27FC236}">
                    <a16:creationId xmlns:a16="http://schemas.microsoft.com/office/drawing/2014/main" id="{B8008131-64DC-4C3C-BC26-C8010A135536}"/>
                  </a:ext>
                </a:extLst>
              </p:cNvPr>
              <p:cNvSpPr>
                <a:spLocks noChangeArrowheads="1"/>
              </p:cNvSpPr>
              <p:nvPr/>
            </p:nvSpPr>
            <p:spPr bwMode="auto">
              <a:xfrm>
                <a:off x="2883" y="3214"/>
                <a:ext cx="323" cy="187"/>
              </a:xfrm>
              <a:custGeom>
                <a:avLst/>
                <a:gdLst>
                  <a:gd name="T0" fmla="*/ 73 w 368"/>
                  <a:gd name="T1" fmla="*/ 38 h 195"/>
                  <a:gd name="T2" fmla="*/ 19 w 368"/>
                  <a:gd name="T3" fmla="*/ 42 h 195"/>
                  <a:gd name="T4" fmla="*/ 19 w 368"/>
                  <a:gd name="T5" fmla="*/ 38 h 195"/>
                  <a:gd name="T6" fmla="*/ 4 w 368"/>
                  <a:gd name="T7" fmla="*/ 38 h 195"/>
                  <a:gd name="T8" fmla="*/ 1 w 368"/>
                  <a:gd name="T9" fmla="*/ 12 h 195"/>
                  <a:gd name="T10" fmla="*/ 0 w 368"/>
                  <a:gd name="T11" fmla="*/ 0 h 195"/>
                  <a:gd name="T12" fmla="*/ 76 w 368"/>
                  <a:gd name="T13" fmla="*/ 7 h 195"/>
                  <a:gd name="T14" fmla="*/ 73 w 368"/>
                  <a:gd name="T15" fmla="*/ 38 h 195"/>
                  <a:gd name="T16" fmla="*/ 0 60000 65536"/>
                  <a:gd name="T17" fmla="*/ 0 60000 65536"/>
                  <a:gd name="T18" fmla="*/ 0 60000 65536"/>
                  <a:gd name="T19" fmla="*/ 0 60000 65536"/>
                  <a:gd name="T20" fmla="*/ 0 60000 65536"/>
                  <a:gd name="T21" fmla="*/ 0 60000 65536"/>
                  <a:gd name="T22" fmla="*/ 0 60000 65536"/>
                  <a:gd name="T23" fmla="*/ 0 60000 65536"/>
                  <a:gd name="T24" fmla="*/ 0 w 368"/>
                  <a:gd name="T25" fmla="*/ 0 h 195"/>
                  <a:gd name="T26" fmla="*/ 368 w 368"/>
                  <a:gd name="T27" fmla="*/ 195 h 1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8" h="195">
                    <a:moveTo>
                      <a:pt x="348" y="185"/>
                    </a:moveTo>
                    <a:lnTo>
                      <a:pt x="92" y="195"/>
                    </a:lnTo>
                    <a:lnTo>
                      <a:pt x="92" y="184"/>
                    </a:lnTo>
                    <a:lnTo>
                      <a:pt x="4" y="183"/>
                    </a:lnTo>
                    <a:lnTo>
                      <a:pt x="1" y="39"/>
                    </a:lnTo>
                    <a:lnTo>
                      <a:pt x="0" y="0"/>
                    </a:lnTo>
                    <a:lnTo>
                      <a:pt x="368" y="7"/>
                    </a:lnTo>
                    <a:lnTo>
                      <a:pt x="348" y="18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7">
                <a:extLst>
                  <a:ext uri="{FF2B5EF4-FFF2-40B4-BE49-F238E27FC236}">
                    <a16:creationId xmlns:a16="http://schemas.microsoft.com/office/drawing/2014/main" id="{373FFB82-24B5-4F8F-9CD4-50FA237842F2}"/>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58 w 344"/>
                  <a:gd name="T57" fmla="*/ 54 h 433"/>
                  <a:gd name="T58" fmla="*/ 64 w 344"/>
                  <a:gd name="T59" fmla="*/ 49 h 433"/>
                  <a:gd name="T60" fmla="*/ 60 w 344"/>
                  <a:gd name="T61" fmla="*/ 54 h 433"/>
                  <a:gd name="T62" fmla="*/ 58 w 344"/>
                  <a:gd name="T63" fmla="*/ 54 h 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4"/>
                  <a:gd name="T97" fmla="*/ 0 h 433"/>
                  <a:gd name="T98" fmla="*/ 344 w 344"/>
                  <a:gd name="T99" fmla="*/ 433 h 4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close/>
                    <a:moveTo>
                      <a:pt x="278" y="323"/>
                    </a:moveTo>
                    <a:lnTo>
                      <a:pt x="303" y="290"/>
                    </a:lnTo>
                    <a:lnTo>
                      <a:pt x="284" y="329"/>
                    </a:lnTo>
                    <a:lnTo>
                      <a:pt x="278" y="323"/>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8">
                <a:extLst>
                  <a:ext uri="{FF2B5EF4-FFF2-40B4-BE49-F238E27FC236}">
                    <a16:creationId xmlns:a16="http://schemas.microsoft.com/office/drawing/2014/main" id="{6662F95D-7C11-44FF-AB6C-0B6B914463B6}"/>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4"/>
                  <a:gd name="T85" fmla="*/ 0 h 433"/>
                  <a:gd name="T86" fmla="*/ 344 w 344"/>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
                <a:extLst>
                  <a:ext uri="{FF2B5EF4-FFF2-40B4-BE49-F238E27FC236}">
                    <a16:creationId xmlns:a16="http://schemas.microsoft.com/office/drawing/2014/main" id="{AFDF0169-D93D-4A9B-8F90-8356167436CA}"/>
                  </a:ext>
                </a:extLst>
              </p:cNvPr>
              <p:cNvSpPr>
                <a:spLocks noChangeArrowheads="1"/>
              </p:cNvSpPr>
              <p:nvPr/>
            </p:nvSpPr>
            <p:spPr bwMode="auto">
              <a:xfrm>
                <a:off x="3131" y="3667"/>
                <a:ext cx="22" cy="38"/>
              </a:xfrm>
              <a:custGeom>
                <a:avLst/>
                <a:gdLst>
                  <a:gd name="T0" fmla="*/ 0 w 25"/>
                  <a:gd name="T1" fmla="*/ 19 h 39"/>
                  <a:gd name="T2" fmla="*/ 5 w 25"/>
                  <a:gd name="T3" fmla="*/ 0 h 39"/>
                  <a:gd name="T4" fmla="*/ 4 w 25"/>
                  <a:gd name="T5" fmla="*/ 19 h 39"/>
                  <a:gd name="T6" fmla="*/ 0 w 25"/>
                  <a:gd name="T7" fmla="*/ 19 h 39"/>
                  <a:gd name="T8" fmla="*/ 0 60000 65536"/>
                  <a:gd name="T9" fmla="*/ 0 60000 65536"/>
                  <a:gd name="T10" fmla="*/ 0 60000 65536"/>
                  <a:gd name="T11" fmla="*/ 0 60000 65536"/>
                  <a:gd name="T12" fmla="*/ 0 w 25"/>
                  <a:gd name="T13" fmla="*/ 0 h 39"/>
                  <a:gd name="T14" fmla="*/ 25 w 25"/>
                  <a:gd name="T15" fmla="*/ 39 h 39"/>
                </a:gdLst>
                <a:ahLst/>
                <a:cxnLst>
                  <a:cxn ang="T8">
                    <a:pos x="T0" y="T1"/>
                  </a:cxn>
                  <a:cxn ang="T9">
                    <a:pos x="T2" y="T3"/>
                  </a:cxn>
                  <a:cxn ang="T10">
                    <a:pos x="T4" y="T5"/>
                  </a:cxn>
                  <a:cxn ang="T11">
                    <a:pos x="T6" y="T7"/>
                  </a:cxn>
                </a:cxnLst>
                <a:rect l="T12" t="T13" r="T14" b="T15"/>
                <a:pathLst>
                  <a:path w="25" h="39">
                    <a:moveTo>
                      <a:pt x="0" y="33"/>
                    </a:moveTo>
                    <a:lnTo>
                      <a:pt x="25" y="0"/>
                    </a:lnTo>
                    <a:lnTo>
                      <a:pt x="6" y="39"/>
                    </a:lnTo>
                    <a:lnTo>
                      <a:pt x="0" y="33"/>
                    </a:lnTo>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10">
                <a:extLst>
                  <a:ext uri="{FF2B5EF4-FFF2-40B4-BE49-F238E27FC236}">
                    <a16:creationId xmlns:a16="http://schemas.microsoft.com/office/drawing/2014/main" id="{2CECD2DE-2BB6-437C-ABF5-F5E9EEBC41C5}"/>
                  </a:ext>
                </a:extLst>
              </p:cNvPr>
              <p:cNvSpPr>
                <a:spLocks noChangeArrowheads="1"/>
              </p:cNvSpPr>
              <p:nvPr/>
            </p:nvSpPr>
            <p:spPr bwMode="auto">
              <a:xfrm>
                <a:off x="2509" y="3476"/>
                <a:ext cx="627" cy="623"/>
              </a:xfrm>
              <a:custGeom>
                <a:avLst/>
                <a:gdLst>
                  <a:gd name="T0" fmla="*/ 98 w 713"/>
                  <a:gd name="T1" fmla="*/ 63 h 651"/>
                  <a:gd name="T2" fmla="*/ 92 w 713"/>
                  <a:gd name="T3" fmla="*/ 66 h 651"/>
                  <a:gd name="T4" fmla="*/ 74 w 713"/>
                  <a:gd name="T5" fmla="*/ 69 h 651"/>
                  <a:gd name="T6" fmla="*/ 68 w 713"/>
                  <a:gd name="T7" fmla="*/ 65 h 651"/>
                  <a:gd name="T8" fmla="*/ 66 w 713"/>
                  <a:gd name="T9" fmla="*/ 55 h 651"/>
                  <a:gd name="T10" fmla="*/ 67 w 713"/>
                  <a:gd name="T11" fmla="*/ 49 h 651"/>
                  <a:gd name="T12" fmla="*/ 71 w 713"/>
                  <a:gd name="T13" fmla="*/ 45 h 651"/>
                  <a:gd name="T14" fmla="*/ 68 w 713"/>
                  <a:gd name="T15" fmla="*/ 42 h 651"/>
                  <a:gd name="T16" fmla="*/ 66 w 713"/>
                  <a:gd name="T17" fmla="*/ 33 h 651"/>
                  <a:gd name="T18" fmla="*/ 61 w 713"/>
                  <a:gd name="T19" fmla="*/ 30 h 651"/>
                  <a:gd name="T20" fmla="*/ 61 w 713"/>
                  <a:gd name="T21" fmla="*/ 27 h 651"/>
                  <a:gd name="T22" fmla="*/ 57 w 713"/>
                  <a:gd name="T23" fmla="*/ 20 h 651"/>
                  <a:gd name="T24" fmla="*/ 55 w 713"/>
                  <a:gd name="T25" fmla="*/ 20 h 651"/>
                  <a:gd name="T26" fmla="*/ 53 w 713"/>
                  <a:gd name="T27" fmla="*/ 11 h 651"/>
                  <a:gd name="T28" fmla="*/ 51 w 713"/>
                  <a:gd name="T29" fmla="*/ 11 h 651"/>
                  <a:gd name="T30" fmla="*/ 47 w 713"/>
                  <a:gd name="T31" fmla="*/ 11 h 651"/>
                  <a:gd name="T32" fmla="*/ 44 w 713"/>
                  <a:gd name="T33" fmla="*/ 11 h 651"/>
                  <a:gd name="T34" fmla="*/ 35 w 713"/>
                  <a:gd name="T35" fmla="*/ 1 h 651"/>
                  <a:gd name="T36" fmla="*/ 96 w 713"/>
                  <a:gd name="T37" fmla="*/ 0 h 651"/>
                  <a:gd name="T38" fmla="*/ 97 w 713"/>
                  <a:gd name="T39" fmla="*/ 45 h 651"/>
                  <a:gd name="T40" fmla="*/ 98 w 713"/>
                  <a:gd name="T41" fmla="*/ 63 h 651"/>
                  <a:gd name="T42" fmla="*/ 35 w 713"/>
                  <a:gd name="T43" fmla="*/ 98 h 651"/>
                  <a:gd name="T44" fmla="*/ 36 w 713"/>
                  <a:gd name="T45" fmla="*/ 102 h 651"/>
                  <a:gd name="T46" fmla="*/ 40 w 713"/>
                  <a:gd name="T47" fmla="*/ 102 h 651"/>
                  <a:gd name="T48" fmla="*/ 51 w 713"/>
                  <a:gd name="T49" fmla="*/ 110 h 651"/>
                  <a:gd name="T50" fmla="*/ 53 w 713"/>
                  <a:gd name="T51" fmla="*/ 114 h 651"/>
                  <a:gd name="T52" fmla="*/ 42 w 713"/>
                  <a:gd name="T53" fmla="*/ 117 h 651"/>
                  <a:gd name="T54" fmla="*/ 32 w 713"/>
                  <a:gd name="T55" fmla="*/ 112 h 651"/>
                  <a:gd name="T56" fmla="*/ 30 w 713"/>
                  <a:gd name="T57" fmla="*/ 117 h 651"/>
                  <a:gd name="T58" fmla="*/ 22 w 713"/>
                  <a:gd name="T59" fmla="*/ 122 h 651"/>
                  <a:gd name="T60" fmla="*/ 0 w 713"/>
                  <a:gd name="T61" fmla="*/ 125 h 651"/>
                  <a:gd name="T62" fmla="*/ 4 w 713"/>
                  <a:gd name="T63" fmla="*/ 122 h 651"/>
                  <a:gd name="T64" fmla="*/ 10 w 713"/>
                  <a:gd name="T65" fmla="*/ 122 h 651"/>
                  <a:gd name="T66" fmla="*/ 6 w 713"/>
                  <a:gd name="T67" fmla="*/ 114 h 651"/>
                  <a:gd name="T68" fmla="*/ 11 w 713"/>
                  <a:gd name="T69" fmla="*/ 116 h 651"/>
                  <a:gd name="T70" fmla="*/ 11 w 713"/>
                  <a:gd name="T71" fmla="*/ 112 h 651"/>
                  <a:gd name="T72" fmla="*/ 23 w 713"/>
                  <a:gd name="T73" fmla="*/ 107 h 651"/>
                  <a:gd name="T74" fmla="*/ 29 w 713"/>
                  <a:gd name="T75" fmla="*/ 111 h 651"/>
                  <a:gd name="T76" fmla="*/ 32 w 713"/>
                  <a:gd name="T77" fmla="*/ 107 h 651"/>
                  <a:gd name="T78" fmla="*/ 35 w 713"/>
                  <a:gd name="T79" fmla="*/ 98 h 651"/>
                  <a:gd name="T80" fmla="*/ 135 w 713"/>
                  <a:gd name="T81" fmla="*/ 59 h 651"/>
                  <a:gd name="T82" fmla="*/ 134 w 713"/>
                  <a:gd name="T83" fmla="*/ 57 h 651"/>
                  <a:gd name="T84" fmla="*/ 141 w 713"/>
                  <a:gd name="T85" fmla="*/ 55 h 651"/>
                  <a:gd name="T86" fmla="*/ 146 w 713"/>
                  <a:gd name="T87" fmla="*/ 50 h 651"/>
                  <a:gd name="T88" fmla="*/ 147 w 713"/>
                  <a:gd name="T89" fmla="*/ 52 h 651"/>
                  <a:gd name="T90" fmla="*/ 150 w 713"/>
                  <a:gd name="T91" fmla="*/ 52 h 651"/>
                  <a:gd name="T92" fmla="*/ 157 w 713"/>
                  <a:gd name="T93" fmla="*/ 45 h 651"/>
                  <a:gd name="T94" fmla="*/ 159 w 713"/>
                  <a:gd name="T95" fmla="*/ 47 h 651"/>
                  <a:gd name="T96" fmla="*/ 146 w 713"/>
                  <a:gd name="T97" fmla="*/ 67 h 651"/>
                  <a:gd name="T98" fmla="*/ 132 w 713"/>
                  <a:gd name="T99" fmla="*/ 79 h 651"/>
                  <a:gd name="T100" fmla="*/ 128 w 713"/>
                  <a:gd name="T101" fmla="*/ 82 h 651"/>
                  <a:gd name="T102" fmla="*/ 127 w 713"/>
                  <a:gd name="T103" fmla="*/ 78 h 651"/>
                  <a:gd name="T104" fmla="*/ 138 w 713"/>
                  <a:gd name="T105" fmla="*/ 72 h 651"/>
                  <a:gd name="T106" fmla="*/ 134 w 713"/>
                  <a:gd name="T107" fmla="*/ 69 h 651"/>
                  <a:gd name="T108" fmla="*/ 138 w 713"/>
                  <a:gd name="T109" fmla="*/ 61 h 651"/>
                  <a:gd name="T110" fmla="*/ 135 w 713"/>
                  <a:gd name="T111" fmla="*/ 59 h 6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651"/>
                  <a:gd name="T170" fmla="*/ 713 w 713"/>
                  <a:gd name="T171" fmla="*/ 651 h 6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651">
                    <a:moveTo>
                      <a:pt x="435" y="325"/>
                    </a:moveTo>
                    <a:lnTo>
                      <a:pt x="412" y="347"/>
                    </a:lnTo>
                    <a:lnTo>
                      <a:pt x="333" y="356"/>
                    </a:lnTo>
                    <a:lnTo>
                      <a:pt x="306" y="335"/>
                    </a:lnTo>
                    <a:lnTo>
                      <a:pt x="293" y="290"/>
                    </a:lnTo>
                    <a:lnTo>
                      <a:pt x="301" y="247"/>
                    </a:lnTo>
                    <a:lnTo>
                      <a:pt x="318" y="233"/>
                    </a:lnTo>
                    <a:lnTo>
                      <a:pt x="302" y="216"/>
                    </a:lnTo>
                    <a:lnTo>
                      <a:pt x="294" y="172"/>
                    </a:lnTo>
                    <a:lnTo>
                      <a:pt x="275" y="154"/>
                    </a:lnTo>
                    <a:lnTo>
                      <a:pt x="277" y="135"/>
                    </a:lnTo>
                    <a:lnTo>
                      <a:pt x="257" y="96"/>
                    </a:lnTo>
                    <a:lnTo>
                      <a:pt x="247" y="98"/>
                    </a:lnTo>
                    <a:lnTo>
                      <a:pt x="237" y="61"/>
                    </a:lnTo>
                    <a:lnTo>
                      <a:pt x="227" y="52"/>
                    </a:lnTo>
                    <a:lnTo>
                      <a:pt x="211" y="60"/>
                    </a:lnTo>
                    <a:lnTo>
                      <a:pt x="197" y="20"/>
                    </a:lnTo>
                    <a:lnTo>
                      <a:pt x="157" y="1"/>
                    </a:lnTo>
                    <a:lnTo>
                      <a:pt x="429" y="0"/>
                    </a:lnTo>
                    <a:lnTo>
                      <a:pt x="434" y="228"/>
                    </a:lnTo>
                    <a:lnTo>
                      <a:pt x="435" y="325"/>
                    </a:lnTo>
                    <a:close/>
                    <a:moveTo>
                      <a:pt x="158" y="516"/>
                    </a:moveTo>
                    <a:lnTo>
                      <a:pt x="165" y="536"/>
                    </a:lnTo>
                    <a:lnTo>
                      <a:pt x="180" y="530"/>
                    </a:lnTo>
                    <a:lnTo>
                      <a:pt x="226" y="570"/>
                    </a:lnTo>
                    <a:lnTo>
                      <a:pt x="235" y="594"/>
                    </a:lnTo>
                    <a:lnTo>
                      <a:pt x="192" y="610"/>
                    </a:lnTo>
                    <a:lnTo>
                      <a:pt x="144" y="589"/>
                    </a:lnTo>
                    <a:lnTo>
                      <a:pt x="134" y="612"/>
                    </a:lnTo>
                    <a:lnTo>
                      <a:pt x="96" y="629"/>
                    </a:lnTo>
                    <a:lnTo>
                      <a:pt x="0" y="651"/>
                    </a:lnTo>
                    <a:lnTo>
                      <a:pt x="7" y="628"/>
                    </a:lnTo>
                    <a:lnTo>
                      <a:pt x="44" y="628"/>
                    </a:lnTo>
                    <a:lnTo>
                      <a:pt x="27" y="595"/>
                    </a:lnTo>
                    <a:lnTo>
                      <a:pt x="48" y="598"/>
                    </a:lnTo>
                    <a:lnTo>
                      <a:pt x="51" y="582"/>
                    </a:lnTo>
                    <a:lnTo>
                      <a:pt x="101" y="553"/>
                    </a:lnTo>
                    <a:lnTo>
                      <a:pt x="131" y="571"/>
                    </a:lnTo>
                    <a:lnTo>
                      <a:pt x="144" y="555"/>
                    </a:lnTo>
                    <a:lnTo>
                      <a:pt x="158" y="516"/>
                    </a:lnTo>
                    <a:close/>
                    <a:moveTo>
                      <a:pt x="605" y="308"/>
                    </a:moveTo>
                    <a:lnTo>
                      <a:pt x="601" y="304"/>
                    </a:lnTo>
                    <a:lnTo>
                      <a:pt x="631" y="292"/>
                    </a:lnTo>
                    <a:lnTo>
                      <a:pt x="657" y="256"/>
                    </a:lnTo>
                    <a:lnTo>
                      <a:pt x="661" y="268"/>
                    </a:lnTo>
                    <a:lnTo>
                      <a:pt x="677" y="268"/>
                    </a:lnTo>
                    <a:lnTo>
                      <a:pt x="707" y="233"/>
                    </a:lnTo>
                    <a:lnTo>
                      <a:pt x="713" y="239"/>
                    </a:lnTo>
                    <a:lnTo>
                      <a:pt x="655" y="348"/>
                    </a:lnTo>
                    <a:lnTo>
                      <a:pt x="592" y="414"/>
                    </a:lnTo>
                    <a:lnTo>
                      <a:pt x="576" y="423"/>
                    </a:lnTo>
                    <a:lnTo>
                      <a:pt x="571" y="411"/>
                    </a:lnTo>
                    <a:lnTo>
                      <a:pt x="617" y="375"/>
                    </a:lnTo>
                    <a:lnTo>
                      <a:pt x="601" y="362"/>
                    </a:lnTo>
                    <a:lnTo>
                      <a:pt x="623" y="317"/>
                    </a:lnTo>
                    <a:lnTo>
                      <a:pt x="605" y="308"/>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11">
                <a:extLst>
                  <a:ext uri="{FF2B5EF4-FFF2-40B4-BE49-F238E27FC236}">
                    <a16:creationId xmlns:a16="http://schemas.microsoft.com/office/drawing/2014/main" id="{48A38527-073C-4B65-8386-369051E31487}"/>
                  </a:ext>
                </a:extLst>
              </p:cNvPr>
              <p:cNvSpPr>
                <a:spLocks noChangeArrowheads="1"/>
              </p:cNvSpPr>
              <p:nvPr/>
            </p:nvSpPr>
            <p:spPr bwMode="auto">
              <a:xfrm>
                <a:off x="2647" y="3476"/>
                <a:ext cx="244" cy="341"/>
              </a:xfrm>
              <a:custGeom>
                <a:avLst/>
                <a:gdLst>
                  <a:gd name="T0" fmla="*/ 58 w 278"/>
                  <a:gd name="T1" fmla="*/ 65 h 356"/>
                  <a:gd name="T2" fmla="*/ 53 w 278"/>
                  <a:gd name="T3" fmla="*/ 69 h 356"/>
                  <a:gd name="T4" fmla="*/ 36 w 278"/>
                  <a:gd name="T5" fmla="*/ 71 h 356"/>
                  <a:gd name="T6" fmla="*/ 32 w 278"/>
                  <a:gd name="T7" fmla="*/ 67 h 356"/>
                  <a:gd name="T8" fmla="*/ 28 w 278"/>
                  <a:gd name="T9" fmla="*/ 57 h 356"/>
                  <a:gd name="T10" fmla="*/ 30 w 278"/>
                  <a:gd name="T11" fmla="*/ 50 h 356"/>
                  <a:gd name="T12" fmla="*/ 33 w 278"/>
                  <a:gd name="T13" fmla="*/ 47 h 356"/>
                  <a:gd name="T14" fmla="*/ 30 w 278"/>
                  <a:gd name="T15" fmla="*/ 43 h 356"/>
                  <a:gd name="T16" fmla="*/ 28 w 278"/>
                  <a:gd name="T17" fmla="*/ 34 h 356"/>
                  <a:gd name="T18" fmla="*/ 25 w 278"/>
                  <a:gd name="T19" fmla="*/ 31 h 356"/>
                  <a:gd name="T20" fmla="*/ 25 w 278"/>
                  <a:gd name="T21" fmla="*/ 28 h 356"/>
                  <a:gd name="T22" fmla="*/ 21 w 278"/>
                  <a:gd name="T23" fmla="*/ 21 h 356"/>
                  <a:gd name="T24" fmla="*/ 19 w 278"/>
                  <a:gd name="T25" fmla="*/ 21 h 356"/>
                  <a:gd name="T26" fmla="*/ 17 w 278"/>
                  <a:gd name="T27" fmla="*/ 11 h 356"/>
                  <a:gd name="T28" fmla="*/ 15 w 278"/>
                  <a:gd name="T29" fmla="*/ 11 h 356"/>
                  <a:gd name="T30" fmla="*/ 11 w 278"/>
                  <a:gd name="T31" fmla="*/ 11 h 356"/>
                  <a:gd name="T32" fmla="*/ 9 w 278"/>
                  <a:gd name="T33" fmla="*/ 11 h 356"/>
                  <a:gd name="T34" fmla="*/ 0 w 278"/>
                  <a:gd name="T35" fmla="*/ 1 h 356"/>
                  <a:gd name="T36" fmla="*/ 56 w 278"/>
                  <a:gd name="T37" fmla="*/ 0 h 356"/>
                  <a:gd name="T38" fmla="*/ 58 w 278"/>
                  <a:gd name="T39" fmla="*/ 46 h 356"/>
                  <a:gd name="T40" fmla="*/ 58 w 278"/>
                  <a:gd name="T41" fmla="*/ 65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8"/>
                  <a:gd name="T64" fmla="*/ 0 h 356"/>
                  <a:gd name="T65" fmla="*/ 278 w 278"/>
                  <a:gd name="T66" fmla="*/ 356 h 3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8" h="356">
                    <a:moveTo>
                      <a:pt x="278" y="325"/>
                    </a:moveTo>
                    <a:lnTo>
                      <a:pt x="255" y="347"/>
                    </a:lnTo>
                    <a:lnTo>
                      <a:pt x="176" y="356"/>
                    </a:lnTo>
                    <a:lnTo>
                      <a:pt x="149" y="335"/>
                    </a:lnTo>
                    <a:lnTo>
                      <a:pt x="136" y="290"/>
                    </a:lnTo>
                    <a:lnTo>
                      <a:pt x="144" y="247"/>
                    </a:lnTo>
                    <a:lnTo>
                      <a:pt x="161" y="233"/>
                    </a:lnTo>
                    <a:lnTo>
                      <a:pt x="145" y="216"/>
                    </a:lnTo>
                    <a:lnTo>
                      <a:pt x="137" y="172"/>
                    </a:lnTo>
                    <a:lnTo>
                      <a:pt x="118" y="154"/>
                    </a:lnTo>
                    <a:lnTo>
                      <a:pt x="120" y="135"/>
                    </a:lnTo>
                    <a:lnTo>
                      <a:pt x="100" y="96"/>
                    </a:lnTo>
                    <a:lnTo>
                      <a:pt x="90" y="98"/>
                    </a:lnTo>
                    <a:lnTo>
                      <a:pt x="80" y="61"/>
                    </a:lnTo>
                    <a:lnTo>
                      <a:pt x="70" y="52"/>
                    </a:lnTo>
                    <a:lnTo>
                      <a:pt x="54" y="60"/>
                    </a:lnTo>
                    <a:lnTo>
                      <a:pt x="40" y="20"/>
                    </a:lnTo>
                    <a:lnTo>
                      <a:pt x="0" y="1"/>
                    </a:lnTo>
                    <a:lnTo>
                      <a:pt x="272" y="0"/>
                    </a:lnTo>
                    <a:lnTo>
                      <a:pt x="277" y="228"/>
                    </a:lnTo>
                    <a:lnTo>
                      <a:pt x="278" y="325"/>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12">
                <a:extLst>
                  <a:ext uri="{FF2B5EF4-FFF2-40B4-BE49-F238E27FC236}">
                    <a16:creationId xmlns:a16="http://schemas.microsoft.com/office/drawing/2014/main" id="{9420E78C-FCF0-4C8F-B533-C58E3218184E}"/>
                  </a:ext>
                </a:extLst>
              </p:cNvPr>
              <p:cNvSpPr>
                <a:spLocks noChangeArrowheads="1"/>
              </p:cNvSpPr>
              <p:nvPr/>
            </p:nvSpPr>
            <p:spPr bwMode="auto">
              <a:xfrm>
                <a:off x="2509" y="3970"/>
                <a:ext cx="207" cy="129"/>
              </a:xfrm>
              <a:custGeom>
                <a:avLst/>
                <a:gdLst>
                  <a:gd name="T0" fmla="*/ 37 w 235"/>
                  <a:gd name="T1" fmla="*/ 0 h 135"/>
                  <a:gd name="T2" fmla="*/ 38 w 235"/>
                  <a:gd name="T3" fmla="*/ 11 h 135"/>
                  <a:gd name="T4" fmla="*/ 42 w 235"/>
                  <a:gd name="T5" fmla="*/ 11 h 135"/>
                  <a:gd name="T6" fmla="*/ 54 w 235"/>
                  <a:gd name="T7" fmla="*/ 11 h 135"/>
                  <a:gd name="T8" fmla="*/ 55 w 235"/>
                  <a:gd name="T9" fmla="*/ 14 h 135"/>
                  <a:gd name="T10" fmla="*/ 47 w 235"/>
                  <a:gd name="T11" fmla="*/ 18 h 135"/>
                  <a:gd name="T12" fmla="*/ 33 w 235"/>
                  <a:gd name="T13" fmla="*/ 12 h 135"/>
                  <a:gd name="T14" fmla="*/ 33 w 235"/>
                  <a:gd name="T15" fmla="*/ 19 h 135"/>
                  <a:gd name="T16" fmla="*/ 23 w 235"/>
                  <a:gd name="T17" fmla="*/ 21 h 135"/>
                  <a:gd name="T18" fmla="*/ 0 w 235"/>
                  <a:gd name="T19" fmla="*/ 25 h 135"/>
                  <a:gd name="T20" fmla="*/ 4 w 235"/>
                  <a:gd name="T21" fmla="*/ 21 h 135"/>
                  <a:gd name="T22" fmla="*/ 11 w 235"/>
                  <a:gd name="T23" fmla="*/ 21 h 135"/>
                  <a:gd name="T24" fmla="*/ 7 w 235"/>
                  <a:gd name="T25" fmla="*/ 14 h 135"/>
                  <a:gd name="T26" fmla="*/ 11 w 235"/>
                  <a:gd name="T27" fmla="*/ 15 h 135"/>
                  <a:gd name="T28" fmla="*/ 12 w 235"/>
                  <a:gd name="T29" fmla="*/ 11 h 135"/>
                  <a:gd name="T30" fmla="*/ 24 w 235"/>
                  <a:gd name="T31" fmla="*/ 11 h 135"/>
                  <a:gd name="T32" fmla="*/ 32 w 235"/>
                  <a:gd name="T33" fmla="*/ 11 h 135"/>
                  <a:gd name="T34" fmla="*/ 33 w 235"/>
                  <a:gd name="T35" fmla="*/ 11 h 135"/>
                  <a:gd name="T36" fmla="*/ 37 w 23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135"/>
                  <a:gd name="T59" fmla="*/ 235 w 23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135">
                    <a:moveTo>
                      <a:pt x="158" y="0"/>
                    </a:moveTo>
                    <a:lnTo>
                      <a:pt x="165" y="20"/>
                    </a:lnTo>
                    <a:lnTo>
                      <a:pt x="180" y="14"/>
                    </a:lnTo>
                    <a:lnTo>
                      <a:pt x="226" y="54"/>
                    </a:lnTo>
                    <a:lnTo>
                      <a:pt x="235" y="78"/>
                    </a:lnTo>
                    <a:lnTo>
                      <a:pt x="192" y="94"/>
                    </a:lnTo>
                    <a:lnTo>
                      <a:pt x="144" y="73"/>
                    </a:lnTo>
                    <a:lnTo>
                      <a:pt x="134" y="96"/>
                    </a:lnTo>
                    <a:lnTo>
                      <a:pt x="96" y="113"/>
                    </a:lnTo>
                    <a:lnTo>
                      <a:pt x="0" y="135"/>
                    </a:lnTo>
                    <a:lnTo>
                      <a:pt x="7" y="112"/>
                    </a:lnTo>
                    <a:lnTo>
                      <a:pt x="44" y="112"/>
                    </a:lnTo>
                    <a:lnTo>
                      <a:pt x="27" y="79"/>
                    </a:lnTo>
                    <a:lnTo>
                      <a:pt x="48" y="82"/>
                    </a:lnTo>
                    <a:lnTo>
                      <a:pt x="51" y="66"/>
                    </a:lnTo>
                    <a:lnTo>
                      <a:pt x="101" y="37"/>
                    </a:lnTo>
                    <a:lnTo>
                      <a:pt x="131" y="55"/>
                    </a:lnTo>
                    <a:lnTo>
                      <a:pt x="144" y="39"/>
                    </a:lnTo>
                    <a:lnTo>
                      <a:pt x="158" y="0"/>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13">
                <a:extLst>
                  <a:ext uri="{FF2B5EF4-FFF2-40B4-BE49-F238E27FC236}">
                    <a16:creationId xmlns:a16="http://schemas.microsoft.com/office/drawing/2014/main" id="{51637EE0-B99A-45A5-A428-EC37374F2D71}"/>
                  </a:ext>
                </a:extLst>
              </p:cNvPr>
              <p:cNvSpPr>
                <a:spLocks noChangeArrowheads="1"/>
              </p:cNvSpPr>
              <p:nvPr/>
            </p:nvSpPr>
            <p:spPr bwMode="auto">
              <a:xfrm>
                <a:off x="3011" y="3699"/>
                <a:ext cx="125" cy="181"/>
              </a:xfrm>
              <a:custGeom>
                <a:avLst/>
                <a:gdLst>
                  <a:gd name="T0" fmla="*/ 9 w 142"/>
                  <a:gd name="T1" fmla="*/ 11 h 190"/>
                  <a:gd name="T2" fmla="*/ 8 w 142"/>
                  <a:gd name="T3" fmla="*/ 10 h 190"/>
                  <a:gd name="T4" fmla="*/ 14 w 142"/>
                  <a:gd name="T5" fmla="*/ 10 h 190"/>
                  <a:gd name="T6" fmla="*/ 20 w 142"/>
                  <a:gd name="T7" fmla="*/ 10 h 190"/>
                  <a:gd name="T8" fmla="*/ 21 w 142"/>
                  <a:gd name="T9" fmla="*/ 10 h 190"/>
                  <a:gd name="T10" fmla="*/ 26 w 142"/>
                  <a:gd name="T11" fmla="*/ 10 h 190"/>
                  <a:gd name="T12" fmla="*/ 32 w 142"/>
                  <a:gd name="T13" fmla="*/ 0 h 190"/>
                  <a:gd name="T14" fmla="*/ 33 w 142"/>
                  <a:gd name="T15" fmla="*/ 6 h 190"/>
                  <a:gd name="T16" fmla="*/ 20 w 142"/>
                  <a:gd name="T17" fmla="*/ 19 h 190"/>
                  <a:gd name="T18" fmla="*/ 5 w 142"/>
                  <a:gd name="T19" fmla="*/ 29 h 190"/>
                  <a:gd name="T20" fmla="*/ 4 w 142"/>
                  <a:gd name="T21" fmla="*/ 30 h 190"/>
                  <a:gd name="T22" fmla="*/ 0 w 142"/>
                  <a:gd name="T23" fmla="*/ 28 h 190"/>
                  <a:gd name="T24" fmla="*/ 11 w 142"/>
                  <a:gd name="T25" fmla="*/ 24 h 190"/>
                  <a:gd name="T26" fmla="*/ 8 w 142"/>
                  <a:gd name="T27" fmla="*/ 22 h 190"/>
                  <a:gd name="T28" fmla="*/ 12 w 142"/>
                  <a:gd name="T29" fmla="*/ 14 h 190"/>
                  <a:gd name="T30" fmla="*/ 9 w 142"/>
                  <a:gd name="T31" fmla="*/ 1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90"/>
                  <a:gd name="T50" fmla="*/ 142 w 142"/>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90">
                    <a:moveTo>
                      <a:pt x="34" y="75"/>
                    </a:moveTo>
                    <a:lnTo>
                      <a:pt x="30" y="71"/>
                    </a:lnTo>
                    <a:lnTo>
                      <a:pt x="60" y="59"/>
                    </a:lnTo>
                    <a:lnTo>
                      <a:pt x="86" y="23"/>
                    </a:lnTo>
                    <a:lnTo>
                      <a:pt x="90" y="35"/>
                    </a:lnTo>
                    <a:lnTo>
                      <a:pt x="106" y="35"/>
                    </a:lnTo>
                    <a:lnTo>
                      <a:pt x="136" y="0"/>
                    </a:lnTo>
                    <a:lnTo>
                      <a:pt x="142" y="6"/>
                    </a:lnTo>
                    <a:lnTo>
                      <a:pt x="84" y="115"/>
                    </a:lnTo>
                    <a:lnTo>
                      <a:pt x="21" y="181"/>
                    </a:lnTo>
                    <a:lnTo>
                      <a:pt x="5" y="190"/>
                    </a:lnTo>
                    <a:lnTo>
                      <a:pt x="0" y="178"/>
                    </a:lnTo>
                    <a:lnTo>
                      <a:pt x="46" y="142"/>
                    </a:lnTo>
                    <a:lnTo>
                      <a:pt x="30" y="129"/>
                    </a:lnTo>
                    <a:lnTo>
                      <a:pt x="52" y="84"/>
                    </a:lnTo>
                    <a:lnTo>
                      <a:pt x="34" y="75"/>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14">
                <a:extLst>
                  <a:ext uri="{FF2B5EF4-FFF2-40B4-BE49-F238E27FC236}">
                    <a16:creationId xmlns:a16="http://schemas.microsoft.com/office/drawing/2014/main" id="{925D714B-3EE9-49A6-A1BB-04C2E148B811}"/>
                  </a:ext>
                </a:extLst>
              </p:cNvPr>
              <p:cNvSpPr>
                <a:spLocks noChangeArrowheads="1"/>
              </p:cNvSpPr>
              <p:nvPr/>
            </p:nvSpPr>
            <p:spPr bwMode="auto">
              <a:xfrm>
                <a:off x="2496" y="3125"/>
                <a:ext cx="391" cy="351"/>
              </a:xfrm>
              <a:custGeom>
                <a:avLst/>
                <a:gdLst>
                  <a:gd name="T0" fmla="*/ 104 w 444"/>
                  <a:gd name="T1" fmla="*/ 62 h 368"/>
                  <a:gd name="T2" fmla="*/ 41 w 444"/>
                  <a:gd name="T3" fmla="*/ 62 h 368"/>
                  <a:gd name="T4" fmla="*/ 26 w 444"/>
                  <a:gd name="T5" fmla="*/ 54 h 368"/>
                  <a:gd name="T6" fmla="*/ 20 w 444"/>
                  <a:gd name="T7" fmla="*/ 54 h 368"/>
                  <a:gd name="T8" fmla="*/ 17 w 444"/>
                  <a:gd name="T9" fmla="*/ 57 h 368"/>
                  <a:gd name="T10" fmla="*/ 4 w 444"/>
                  <a:gd name="T11" fmla="*/ 38 h 368"/>
                  <a:gd name="T12" fmla="*/ 0 w 444"/>
                  <a:gd name="T13" fmla="*/ 17 h 368"/>
                  <a:gd name="T14" fmla="*/ 20 w 444"/>
                  <a:gd name="T15" fmla="*/ 18 h 368"/>
                  <a:gd name="T16" fmla="*/ 20 w 444"/>
                  <a:gd name="T17" fmla="*/ 10 h 368"/>
                  <a:gd name="T18" fmla="*/ 30 w 444"/>
                  <a:gd name="T19" fmla="*/ 10 h 368"/>
                  <a:gd name="T20" fmla="*/ 30 w 444"/>
                  <a:gd name="T21" fmla="*/ 2 h 368"/>
                  <a:gd name="T22" fmla="*/ 62 w 444"/>
                  <a:gd name="T23" fmla="*/ 0 h 368"/>
                  <a:gd name="T24" fmla="*/ 62 w 444"/>
                  <a:gd name="T25" fmla="*/ 24 h 368"/>
                  <a:gd name="T26" fmla="*/ 104 w 444"/>
                  <a:gd name="T27" fmla="*/ 24 h 368"/>
                  <a:gd name="T28" fmla="*/ 104 w 444"/>
                  <a:gd name="T29" fmla="*/ 48 h 368"/>
                  <a:gd name="T30" fmla="*/ 104 w 444"/>
                  <a:gd name="T31" fmla="*/ 62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4"/>
                  <a:gd name="T49" fmla="*/ 0 h 368"/>
                  <a:gd name="T50" fmla="*/ 444 w 444"/>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4" h="368">
                    <a:moveTo>
                      <a:pt x="444" y="367"/>
                    </a:moveTo>
                    <a:lnTo>
                      <a:pt x="172" y="368"/>
                    </a:lnTo>
                    <a:lnTo>
                      <a:pt x="111" y="323"/>
                    </a:lnTo>
                    <a:lnTo>
                      <a:pt x="89" y="322"/>
                    </a:lnTo>
                    <a:lnTo>
                      <a:pt x="71" y="342"/>
                    </a:lnTo>
                    <a:lnTo>
                      <a:pt x="20" y="221"/>
                    </a:lnTo>
                    <a:lnTo>
                      <a:pt x="0" y="96"/>
                    </a:lnTo>
                    <a:lnTo>
                      <a:pt x="86" y="103"/>
                    </a:lnTo>
                    <a:lnTo>
                      <a:pt x="85" y="49"/>
                    </a:lnTo>
                    <a:lnTo>
                      <a:pt x="130" y="48"/>
                    </a:lnTo>
                    <a:lnTo>
                      <a:pt x="129" y="2"/>
                    </a:lnTo>
                    <a:lnTo>
                      <a:pt x="262" y="0"/>
                    </a:lnTo>
                    <a:lnTo>
                      <a:pt x="263" y="136"/>
                    </a:lnTo>
                    <a:lnTo>
                      <a:pt x="441" y="133"/>
                    </a:lnTo>
                    <a:lnTo>
                      <a:pt x="444" y="277"/>
                    </a:lnTo>
                    <a:lnTo>
                      <a:pt x="444" y="36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5">
                <a:extLst>
                  <a:ext uri="{FF2B5EF4-FFF2-40B4-BE49-F238E27FC236}">
                    <a16:creationId xmlns:a16="http://schemas.microsoft.com/office/drawing/2014/main" id="{869FBA03-23B2-455C-BEFE-7E06178E0E14}"/>
                  </a:ext>
                </a:extLst>
              </p:cNvPr>
              <p:cNvSpPr>
                <a:spLocks noChangeArrowheads="1"/>
              </p:cNvSpPr>
              <p:nvPr/>
            </p:nvSpPr>
            <p:spPr bwMode="auto">
              <a:xfrm>
                <a:off x="2609" y="2992"/>
                <a:ext cx="275" cy="263"/>
              </a:xfrm>
              <a:custGeom>
                <a:avLst/>
                <a:gdLst>
                  <a:gd name="T0" fmla="*/ 67 w 313"/>
                  <a:gd name="T1" fmla="*/ 45 h 275"/>
                  <a:gd name="T2" fmla="*/ 67 w 313"/>
                  <a:gd name="T3" fmla="*/ 51 h 275"/>
                  <a:gd name="T4" fmla="*/ 28 w 313"/>
                  <a:gd name="T5" fmla="*/ 51 h 275"/>
                  <a:gd name="T6" fmla="*/ 28 w 313"/>
                  <a:gd name="T7" fmla="*/ 27 h 275"/>
                  <a:gd name="T8" fmla="*/ 1 w 313"/>
                  <a:gd name="T9" fmla="*/ 28 h 275"/>
                  <a:gd name="T10" fmla="*/ 0 w 313"/>
                  <a:gd name="T11" fmla="*/ 8 h 275"/>
                  <a:gd name="T12" fmla="*/ 61 w 313"/>
                  <a:gd name="T13" fmla="*/ 9 h 275"/>
                  <a:gd name="T14" fmla="*/ 61 w 313"/>
                  <a:gd name="T15" fmla="*/ 0 h 275"/>
                  <a:gd name="T16" fmla="*/ 67 w 313"/>
                  <a:gd name="T17" fmla="*/ 11 h 275"/>
                  <a:gd name="T18" fmla="*/ 67 w 313"/>
                  <a:gd name="T19" fmla="*/ 45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275"/>
                  <a:gd name="T32" fmla="*/ 313 w 313"/>
                  <a:gd name="T33" fmla="*/ 275 h 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275">
                    <a:moveTo>
                      <a:pt x="312" y="233"/>
                    </a:moveTo>
                    <a:lnTo>
                      <a:pt x="313" y="272"/>
                    </a:lnTo>
                    <a:lnTo>
                      <a:pt x="135" y="275"/>
                    </a:lnTo>
                    <a:lnTo>
                      <a:pt x="134" y="139"/>
                    </a:lnTo>
                    <a:lnTo>
                      <a:pt x="1" y="141"/>
                    </a:lnTo>
                    <a:lnTo>
                      <a:pt x="0" y="8"/>
                    </a:lnTo>
                    <a:lnTo>
                      <a:pt x="283" y="9"/>
                    </a:lnTo>
                    <a:lnTo>
                      <a:pt x="285" y="0"/>
                    </a:lnTo>
                    <a:lnTo>
                      <a:pt x="311" y="20"/>
                    </a:lnTo>
                    <a:lnTo>
                      <a:pt x="312" y="23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6">
                <a:extLst>
                  <a:ext uri="{FF2B5EF4-FFF2-40B4-BE49-F238E27FC236}">
                    <a16:creationId xmlns:a16="http://schemas.microsoft.com/office/drawing/2014/main" id="{C4E108C5-0E1D-4E84-B713-6B6162E8C752}"/>
                  </a:ext>
                </a:extLst>
              </p:cNvPr>
              <p:cNvSpPr>
                <a:spLocks noChangeArrowheads="1"/>
              </p:cNvSpPr>
              <p:nvPr/>
            </p:nvSpPr>
            <p:spPr bwMode="auto">
              <a:xfrm>
                <a:off x="2572" y="2005"/>
                <a:ext cx="318" cy="215"/>
              </a:xfrm>
              <a:custGeom>
                <a:avLst/>
                <a:gdLst>
                  <a:gd name="T0" fmla="*/ 77 w 362"/>
                  <a:gd name="T1" fmla="*/ 34 h 226"/>
                  <a:gd name="T2" fmla="*/ 0 w 362"/>
                  <a:gd name="T3" fmla="*/ 34 h 226"/>
                  <a:gd name="T4" fmla="*/ 0 w 362"/>
                  <a:gd name="T5" fmla="*/ 18 h 226"/>
                  <a:gd name="T6" fmla="*/ 4 w 362"/>
                  <a:gd name="T7" fmla="*/ 0 h 226"/>
                  <a:gd name="T8" fmla="*/ 24 w 362"/>
                  <a:gd name="T9" fmla="*/ 0 h 226"/>
                  <a:gd name="T10" fmla="*/ 22 w 362"/>
                  <a:gd name="T11" fmla="*/ 10 h 226"/>
                  <a:gd name="T12" fmla="*/ 19 w 362"/>
                  <a:gd name="T13" fmla="*/ 10 h 226"/>
                  <a:gd name="T14" fmla="*/ 19 w 362"/>
                  <a:gd name="T15" fmla="*/ 10 h 226"/>
                  <a:gd name="T16" fmla="*/ 32 w 362"/>
                  <a:gd name="T17" fmla="*/ 11 h 226"/>
                  <a:gd name="T18" fmla="*/ 32 w 362"/>
                  <a:gd name="T19" fmla="*/ 14 h 226"/>
                  <a:gd name="T20" fmla="*/ 66 w 362"/>
                  <a:gd name="T21" fmla="*/ 13 h 226"/>
                  <a:gd name="T22" fmla="*/ 67 w 362"/>
                  <a:gd name="T23" fmla="*/ 13 h 226"/>
                  <a:gd name="T24" fmla="*/ 71 w 362"/>
                  <a:gd name="T25" fmla="*/ 18 h 226"/>
                  <a:gd name="T26" fmla="*/ 69 w 362"/>
                  <a:gd name="T27" fmla="*/ 21 h 226"/>
                  <a:gd name="T28" fmla="*/ 76 w 362"/>
                  <a:gd name="T29" fmla="*/ 23 h 226"/>
                  <a:gd name="T30" fmla="*/ 76 w 362"/>
                  <a:gd name="T31" fmla="*/ 25 h 226"/>
                  <a:gd name="T32" fmla="*/ 74 w 362"/>
                  <a:gd name="T33" fmla="*/ 28 h 226"/>
                  <a:gd name="T34" fmla="*/ 76 w 362"/>
                  <a:gd name="T35" fmla="*/ 31 h 226"/>
                  <a:gd name="T36" fmla="*/ 77 w 362"/>
                  <a:gd name="T37" fmla="*/ 34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2"/>
                  <a:gd name="T58" fmla="*/ 0 h 226"/>
                  <a:gd name="T59" fmla="*/ 362 w 362"/>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2" h="226">
                    <a:moveTo>
                      <a:pt x="362" y="226"/>
                    </a:moveTo>
                    <a:lnTo>
                      <a:pt x="0" y="226"/>
                    </a:lnTo>
                    <a:lnTo>
                      <a:pt x="0" y="112"/>
                    </a:lnTo>
                    <a:lnTo>
                      <a:pt x="5" y="0"/>
                    </a:lnTo>
                    <a:lnTo>
                      <a:pt x="111" y="0"/>
                    </a:lnTo>
                    <a:lnTo>
                      <a:pt x="107" y="26"/>
                    </a:lnTo>
                    <a:lnTo>
                      <a:pt x="90" y="37"/>
                    </a:lnTo>
                    <a:lnTo>
                      <a:pt x="90" y="75"/>
                    </a:lnTo>
                    <a:lnTo>
                      <a:pt x="150" y="76"/>
                    </a:lnTo>
                    <a:lnTo>
                      <a:pt x="150" y="90"/>
                    </a:lnTo>
                    <a:lnTo>
                      <a:pt x="305" y="89"/>
                    </a:lnTo>
                    <a:lnTo>
                      <a:pt x="314" y="89"/>
                    </a:lnTo>
                    <a:lnTo>
                      <a:pt x="332" y="114"/>
                    </a:lnTo>
                    <a:lnTo>
                      <a:pt x="327" y="129"/>
                    </a:lnTo>
                    <a:lnTo>
                      <a:pt x="354" y="145"/>
                    </a:lnTo>
                    <a:lnTo>
                      <a:pt x="358" y="163"/>
                    </a:lnTo>
                    <a:lnTo>
                      <a:pt x="345" y="182"/>
                    </a:lnTo>
                    <a:lnTo>
                      <a:pt x="355" y="209"/>
                    </a:lnTo>
                    <a:lnTo>
                      <a:pt x="362"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17">
                <a:extLst>
                  <a:ext uri="{FF2B5EF4-FFF2-40B4-BE49-F238E27FC236}">
                    <a16:creationId xmlns:a16="http://schemas.microsoft.com/office/drawing/2014/main" id="{C38D3F1D-1952-4C53-AABE-EEAF2682F1A2}"/>
                  </a:ext>
                </a:extLst>
              </p:cNvPr>
              <p:cNvSpPr>
                <a:spLocks noChangeArrowheads="1"/>
              </p:cNvSpPr>
              <p:nvPr/>
            </p:nvSpPr>
            <p:spPr bwMode="auto">
              <a:xfrm>
                <a:off x="2415" y="1116"/>
                <a:ext cx="269" cy="237"/>
              </a:xfrm>
              <a:custGeom>
                <a:avLst/>
                <a:gdLst>
                  <a:gd name="T0" fmla="*/ 33 w 307"/>
                  <a:gd name="T1" fmla="*/ 44 h 248"/>
                  <a:gd name="T2" fmla="*/ 33 w 307"/>
                  <a:gd name="T3" fmla="*/ 36 h 248"/>
                  <a:gd name="T4" fmla="*/ 0 w 307"/>
                  <a:gd name="T5" fmla="*/ 38 h 248"/>
                  <a:gd name="T6" fmla="*/ 0 w 307"/>
                  <a:gd name="T7" fmla="*/ 29 h 248"/>
                  <a:gd name="T8" fmla="*/ 21 w 307"/>
                  <a:gd name="T9" fmla="*/ 11 h 248"/>
                  <a:gd name="T10" fmla="*/ 30 w 307"/>
                  <a:gd name="T11" fmla="*/ 8 h 248"/>
                  <a:gd name="T12" fmla="*/ 34 w 307"/>
                  <a:gd name="T13" fmla="*/ 11 h 248"/>
                  <a:gd name="T14" fmla="*/ 39 w 307"/>
                  <a:gd name="T15" fmla="*/ 0 h 248"/>
                  <a:gd name="T16" fmla="*/ 46 w 307"/>
                  <a:gd name="T17" fmla="*/ 11 h 248"/>
                  <a:gd name="T18" fmla="*/ 49 w 307"/>
                  <a:gd name="T19" fmla="*/ 11 h 248"/>
                  <a:gd name="T20" fmla="*/ 53 w 307"/>
                  <a:gd name="T21" fmla="*/ 11 h 248"/>
                  <a:gd name="T22" fmla="*/ 57 w 307"/>
                  <a:gd name="T23" fmla="*/ 11 h 248"/>
                  <a:gd name="T24" fmla="*/ 57 w 307"/>
                  <a:gd name="T25" fmla="*/ 18 h 248"/>
                  <a:gd name="T26" fmla="*/ 60 w 307"/>
                  <a:gd name="T27" fmla="*/ 18 h 248"/>
                  <a:gd name="T28" fmla="*/ 57 w 307"/>
                  <a:gd name="T29" fmla="*/ 20 h 248"/>
                  <a:gd name="T30" fmla="*/ 59 w 307"/>
                  <a:gd name="T31" fmla="*/ 30 h 248"/>
                  <a:gd name="T32" fmla="*/ 53 w 307"/>
                  <a:gd name="T33" fmla="*/ 30 h 248"/>
                  <a:gd name="T34" fmla="*/ 54 w 307"/>
                  <a:gd name="T35" fmla="*/ 44 h 248"/>
                  <a:gd name="T36" fmla="*/ 34 w 307"/>
                  <a:gd name="T37" fmla="*/ 44 h 248"/>
                  <a:gd name="T38" fmla="*/ 33 w 307"/>
                  <a:gd name="T39" fmla="*/ 44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7"/>
                  <a:gd name="T61" fmla="*/ 0 h 248"/>
                  <a:gd name="T62" fmla="*/ 307 w 307"/>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7" h="248">
                    <a:moveTo>
                      <a:pt x="169" y="240"/>
                    </a:moveTo>
                    <a:lnTo>
                      <a:pt x="169" y="204"/>
                    </a:lnTo>
                    <a:lnTo>
                      <a:pt x="0" y="206"/>
                    </a:lnTo>
                    <a:lnTo>
                      <a:pt x="0" y="162"/>
                    </a:lnTo>
                    <a:lnTo>
                      <a:pt x="107" y="57"/>
                    </a:lnTo>
                    <a:lnTo>
                      <a:pt x="150" y="8"/>
                    </a:lnTo>
                    <a:lnTo>
                      <a:pt x="174" y="16"/>
                    </a:lnTo>
                    <a:lnTo>
                      <a:pt x="194" y="0"/>
                    </a:lnTo>
                    <a:lnTo>
                      <a:pt x="232" y="32"/>
                    </a:lnTo>
                    <a:lnTo>
                      <a:pt x="251" y="11"/>
                    </a:lnTo>
                    <a:lnTo>
                      <a:pt x="278" y="40"/>
                    </a:lnTo>
                    <a:lnTo>
                      <a:pt x="292" y="54"/>
                    </a:lnTo>
                    <a:lnTo>
                      <a:pt x="295" y="94"/>
                    </a:lnTo>
                    <a:lnTo>
                      <a:pt x="307" y="95"/>
                    </a:lnTo>
                    <a:lnTo>
                      <a:pt x="298" y="111"/>
                    </a:lnTo>
                    <a:lnTo>
                      <a:pt x="305" y="172"/>
                    </a:lnTo>
                    <a:lnTo>
                      <a:pt x="279" y="172"/>
                    </a:lnTo>
                    <a:lnTo>
                      <a:pt x="281" y="248"/>
                    </a:lnTo>
                    <a:lnTo>
                      <a:pt x="176" y="240"/>
                    </a:lnTo>
                    <a:lnTo>
                      <a:pt x="169" y="24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18">
                <a:extLst>
                  <a:ext uri="{FF2B5EF4-FFF2-40B4-BE49-F238E27FC236}">
                    <a16:creationId xmlns:a16="http://schemas.microsoft.com/office/drawing/2014/main" id="{A8CFD5AB-EB03-466E-AA9F-EDFF15A13D67}"/>
                  </a:ext>
                </a:extLst>
              </p:cNvPr>
              <p:cNvSpPr>
                <a:spLocks noChangeArrowheads="1"/>
              </p:cNvSpPr>
              <p:nvPr/>
            </p:nvSpPr>
            <p:spPr bwMode="auto">
              <a:xfrm>
                <a:off x="2171" y="1434"/>
                <a:ext cx="244" cy="258"/>
              </a:xfrm>
              <a:custGeom>
                <a:avLst/>
                <a:gdLst>
                  <a:gd name="T0" fmla="*/ 65 w 277"/>
                  <a:gd name="T1" fmla="*/ 45 h 270"/>
                  <a:gd name="T2" fmla="*/ 64 w 277"/>
                  <a:gd name="T3" fmla="*/ 48 h 270"/>
                  <a:gd name="T4" fmla="*/ 55 w 277"/>
                  <a:gd name="T5" fmla="*/ 49 h 270"/>
                  <a:gd name="T6" fmla="*/ 48 w 277"/>
                  <a:gd name="T7" fmla="*/ 48 h 270"/>
                  <a:gd name="T8" fmla="*/ 48 w 277"/>
                  <a:gd name="T9" fmla="*/ 46 h 270"/>
                  <a:gd name="T10" fmla="*/ 50 w 277"/>
                  <a:gd name="T11" fmla="*/ 46 h 270"/>
                  <a:gd name="T12" fmla="*/ 48 w 277"/>
                  <a:gd name="T13" fmla="*/ 44 h 270"/>
                  <a:gd name="T14" fmla="*/ 26 w 277"/>
                  <a:gd name="T15" fmla="*/ 44 h 270"/>
                  <a:gd name="T16" fmla="*/ 11 w 277"/>
                  <a:gd name="T17" fmla="*/ 44 h 270"/>
                  <a:gd name="T18" fmla="*/ 11 w 277"/>
                  <a:gd name="T19" fmla="*/ 38 h 270"/>
                  <a:gd name="T20" fmla="*/ 1 w 277"/>
                  <a:gd name="T21" fmla="*/ 38 h 270"/>
                  <a:gd name="T22" fmla="*/ 1 w 277"/>
                  <a:gd name="T23" fmla="*/ 34 h 270"/>
                  <a:gd name="T24" fmla="*/ 0 w 277"/>
                  <a:gd name="T25" fmla="*/ 11 h 270"/>
                  <a:gd name="T26" fmla="*/ 4 w 277"/>
                  <a:gd name="T27" fmla="*/ 11 h 270"/>
                  <a:gd name="T28" fmla="*/ 14 w 277"/>
                  <a:gd name="T29" fmla="*/ 0 h 270"/>
                  <a:gd name="T30" fmla="*/ 26 w 277"/>
                  <a:gd name="T31" fmla="*/ 9 h 270"/>
                  <a:gd name="T32" fmla="*/ 29 w 277"/>
                  <a:gd name="T33" fmla="*/ 11 h 270"/>
                  <a:gd name="T34" fmla="*/ 41 w 277"/>
                  <a:gd name="T35" fmla="*/ 11 h 270"/>
                  <a:gd name="T36" fmla="*/ 56 w 277"/>
                  <a:gd name="T37" fmla="*/ 11 h 270"/>
                  <a:gd name="T38" fmla="*/ 65 w 277"/>
                  <a:gd name="T39" fmla="*/ 21 h 270"/>
                  <a:gd name="T40" fmla="*/ 65 w 277"/>
                  <a:gd name="T41" fmla="*/ 22 h 270"/>
                  <a:gd name="T42" fmla="*/ 65 w 277"/>
                  <a:gd name="T43" fmla="*/ 45 h 2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70"/>
                  <a:gd name="T68" fmla="*/ 277 w 277"/>
                  <a:gd name="T69" fmla="*/ 270 h 2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70">
                    <a:moveTo>
                      <a:pt x="276" y="243"/>
                    </a:moveTo>
                    <a:lnTo>
                      <a:pt x="274" y="258"/>
                    </a:lnTo>
                    <a:lnTo>
                      <a:pt x="232" y="270"/>
                    </a:lnTo>
                    <a:lnTo>
                      <a:pt x="203" y="263"/>
                    </a:lnTo>
                    <a:lnTo>
                      <a:pt x="202" y="245"/>
                    </a:lnTo>
                    <a:lnTo>
                      <a:pt x="214" y="250"/>
                    </a:lnTo>
                    <a:lnTo>
                      <a:pt x="203" y="236"/>
                    </a:lnTo>
                    <a:lnTo>
                      <a:pt x="114" y="235"/>
                    </a:lnTo>
                    <a:lnTo>
                      <a:pt x="46" y="238"/>
                    </a:lnTo>
                    <a:lnTo>
                      <a:pt x="46" y="208"/>
                    </a:lnTo>
                    <a:lnTo>
                      <a:pt x="1" y="209"/>
                    </a:lnTo>
                    <a:lnTo>
                      <a:pt x="1" y="194"/>
                    </a:lnTo>
                    <a:lnTo>
                      <a:pt x="0" y="57"/>
                    </a:lnTo>
                    <a:lnTo>
                      <a:pt x="4" y="59"/>
                    </a:lnTo>
                    <a:lnTo>
                      <a:pt x="58" y="0"/>
                    </a:lnTo>
                    <a:lnTo>
                      <a:pt x="109" y="9"/>
                    </a:lnTo>
                    <a:lnTo>
                      <a:pt x="118" y="27"/>
                    </a:lnTo>
                    <a:lnTo>
                      <a:pt x="171" y="50"/>
                    </a:lnTo>
                    <a:lnTo>
                      <a:pt x="239" y="54"/>
                    </a:lnTo>
                    <a:lnTo>
                      <a:pt x="277" y="108"/>
                    </a:lnTo>
                    <a:lnTo>
                      <a:pt x="275" y="115"/>
                    </a:lnTo>
                    <a:lnTo>
                      <a:pt x="276" y="2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19">
                <a:extLst>
                  <a:ext uri="{FF2B5EF4-FFF2-40B4-BE49-F238E27FC236}">
                    <a16:creationId xmlns:a16="http://schemas.microsoft.com/office/drawing/2014/main" id="{BDEA1D62-5658-45D7-9651-45A4575086C0}"/>
                  </a:ext>
                </a:extLst>
              </p:cNvPr>
              <p:cNvSpPr>
                <a:spLocks noChangeArrowheads="1"/>
              </p:cNvSpPr>
              <p:nvPr/>
            </p:nvSpPr>
            <p:spPr bwMode="auto">
              <a:xfrm>
                <a:off x="2250" y="1117"/>
                <a:ext cx="164" cy="221"/>
              </a:xfrm>
              <a:custGeom>
                <a:avLst/>
                <a:gdLst>
                  <a:gd name="T0" fmla="*/ 30 w 187"/>
                  <a:gd name="T1" fmla="*/ 44 h 231"/>
                  <a:gd name="T2" fmla="*/ 1 w 187"/>
                  <a:gd name="T3" fmla="*/ 45 h 231"/>
                  <a:gd name="T4" fmla="*/ 0 w 187"/>
                  <a:gd name="T5" fmla="*/ 0 h 231"/>
                  <a:gd name="T6" fmla="*/ 4 w 187"/>
                  <a:gd name="T7" fmla="*/ 1 h 231"/>
                  <a:gd name="T8" fmla="*/ 22 w 187"/>
                  <a:gd name="T9" fmla="*/ 8 h 231"/>
                  <a:gd name="T10" fmla="*/ 20 w 187"/>
                  <a:gd name="T11" fmla="*/ 11 h 231"/>
                  <a:gd name="T12" fmla="*/ 24 w 187"/>
                  <a:gd name="T13" fmla="*/ 11 h 231"/>
                  <a:gd name="T14" fmla="*/ 25 w 187"/>
                  <a:gd name="T15" fmla="*/ 22 h 231"/>
                  <a:gd name="T16" fmla="*/ 39 w 187"/>
                  <a:gd name="T17" fmla="*/ 24 h 231"/>
                  <a:gd name="T18" fmla="*/ 39 w 187"/>
                  <a:gd name="T19" fmla="*/ 31 h 231"/>
                  <a:gd name="T20" fmla="*/ 39 w 187"/>
                  <a:gd name="T21" fmla="*/ 39 h 231"/>
                  <a:gd name="T22" fmla="*/ 39 w 187"/>
                  <a:gd name="T23" fmla="*/ 44 h 231"/>
                  <a:gd name="T24" fmla="*/ 30 w 187"/>
                  <a:gd name="T25" fmla="*/ 44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31"/>
                  <a:gd name="T41" fmla="*/ 187 w 187"/>
                  <a:gd name="T42" fmla="*/ 231 h 2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31">
                    <a:moveTo>
                      <a:pt x="144" y="228"/>
                    </a:moveTo>
                    <a:lnTo>
                      <a:pt x="1" y="231"/>
                    </a:lnTo>
                    <a:lnTo>
                      <a:pt x="0" y="0"/>
                    </a:lnTo>
                    <a:lnTo>
                      <a:pt x="19" y="1"/>
                    </a:lnTo>
                    <a:lnTo>
                      <a:pt x="108" y="8"/>
                    </a:lnTo>
                    <a:lnTo>
                      <a:pt x="100" y="24"/>
                    </a:lnTo>
                    <a:lnTo>
                      <a:pt x="118" y="51"/>
                    </a:lnTo>
                    <a:lnTo>
                      <a:pt x="123" y="107"/>
                    </a:lnTo>
                    <a:lnTo>
                      <a:pt x="187" y="114"/>
                    </a:lnTo>
                    <a:lnTo>
                      <a:pt x="187" y="161"/>
                    </a:lnTo>
                    <a:lnTo>
                      <a:pt x="187" y="205"/>
                    </a:lnTo>
                    <a:lnTo>
                      <a:pt x="187" y="228"/>
                    </a:lnTo>
                    <a:lnTo>
                      <a:pt x="144"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20">
                <a:extLst>
                  <a:ext uri="{FF2B5EF4-FFF2-40B4-BE49-F238E27FC236}">
                    <a16:creationId xmlns:a16="http://schemas.microsoft.com/office/drawing/2014/main" id="{D303C236-A7DB-4292-A99C-C54A4567F3DF}"/>
                  </a:ext>
                </a:extLst>
              </p:cNvPr>
              <p:cNvSpPr>
                <a:spLocks noChangeArrowheads="1"/>
              </p:cNvSpPr>
              <p:nvPr/>
            </p:nvSpPr>
            <p:spPr bwMode="auto">
              <a:xfrm>
                <a:off x="831" y="1125"/>
                <a:ext cx="245" cy="317"/>
              </a:xfrm>
              <a:custGeom>
                <a:avLst/>
                <a:gdLst>
                  <a:gd name="T0" fmla="*/ 60 w 279"/>
                  <a:gd name="T1" fmla="*/ 32 h 332"/>
                  <a:gd name="T2" fmla="*/ 60 w 279"/>
                  <a:gd name="T3" fmla="*/ 58 h 332"/>
                  <a:gd name="T4" fmla="*/ 47 w 279"/>
                  <a:gd name="T5" fmla="*/ 54 h 332"/>
                  <a:gd name="T6" fmla="*/ 36 w 279"/>
                  <a:gd name="T7" fmla="*/ 45 h 332"/>
                  <a:gd name="T8" fmla="*/ 0 w 279"/>
                  <a:gd name="T9" fmla="*/ 28 h 332"/>
                  <a:gd name="T10" fmla="*/ 4 w 279"/>
                  <a:gd name="T11" fmla="*/ 18 h 332"/>
                  <a:gd name="T12" fmla="*/ 11 w 279"/>
                  <a:gd name="T13" fmla="*/ 15 h 332"/>
                  <a:gd name="T14" fmla="*/ 14 w 279"/>
                  <a:gd name="T15" fmla="*/ 11 h 332"/>
                  <a:gd name="T16" fmla="*/ 50 w 279"/>
                  <a:gd name="T17" fmla="*/ 11 h 332"/>
                  <a:gd name="T18" fmla="*/ 50 w 279"/>
                  <a:gd name="T19" fmla="*/ 0 h 332"/>
                  <a:gd name="T20" fmla="*/ 54 w 279"/>
                  <a:gd name="T21" fmla="*/ 0 h 332"/>
                  <a:gd name="T22" fmla="*/ 60 w 279"/>
                  <a:gd name="T23" fmla="*/ 1 h 332"/>
                  <a:gd name="T24" fmla="*/ 60 w 279"/>
                  <a:gd name="T25" fmla="*/ 32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332"/>
                  <a:gd name="T41" fmla="*/ 279 w 279"/>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332">
                    <a:moveTo>
                      <a:pt x="277" y="190"/>
                    </a:moveTo>
                    <a:lnTo>
                      <a:pt x="278" y="332"/>
                    </a:lnTo>
                    <a:lnTo>
                      <a:pt x="222" y="308"/>
                    </a:lnTo>
                    <a:lnTo>
                      <a:pt x="173" y="255"/>
                    </a:lnTo>
                    <a:lnTo>
                      <a:pt x="0" y="154"/>
                    </a:lnTo>
                    <a:lnTo>
                      <a:pt x="2" y="92"/>
                    </a:lnTo>
                    <a:lnTo>
                      <a:pt x="52" y="81"/>
                    </a:lnTo>
                    <a:lnTo>
                      <a:pt x="65" y="66"/>
                    </a:lnTo>
                    <a:lnTo>
                      <a:pt x="232" y="68"/>
                    </a:lnTo>
                    <a:lnTo>
                      <a:pt x="233" y="0"/>
                    </a:lnTo>
                    <a:lnTo>
                      <a:pt x="256" y="0"/>
                    </a:lnTo>
                    <a:lnTo>
                      <a:pt x="279" y="1"/>
                    </a:lnTo>
                    <a:lnTo>
                      <a:pt x="277"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21">
                <a:extLst>
                  <a:ext uri="{FF2B5EF4-FFF2-40B4-BE49-F238E27FC236}">
                    <a16:creationId xmlns:a16="http://schemas.microsoft.com/office/drawing/2014/main" id="{ACE39637-A477-4F1B-88E8-AC7F69AB99B9}"/>
                  </a:ext>
                </a:extLst>
              </p:cNvPr>
              <p:cNvSpPr>
                <a:spLocks noChangeArrowheads="1"/>
              </p:cNvSpPr>
              <p:nvPr/>
            </p:nvSpPr>
            <p:spPr bwMode="auto">
              <a:xfrm>
                <a:off x="2266" y="1335"/>
                <a:ext cx="148" cy="203"/>
              </a:xfrm>
              <a:custGeom>
                <a:avLst/>
                <a:gdLst>
                  <a:gd name="T0" fmla="*/ 42 w 168"/>
                  <a:gd name="T1" fmla="*/ 42 h 212"/>
                  <a:gd name="T2" fmla="*/ 33 w 168"/>
                  <a:gd name="T3" fmla="*/ 31 h 212"/>
                  <a:gd name="T4" fmla="*/ 16 w 168"/>
                  <a:gd name="T5" fmla="*/ 31 h 212"/>
                  <a:gd name="T6" fmla="*/ 4 w 168"/>
                  <a:gd name="T7" fmla="*/ 27 h 212"/>
                  <a:gd name="T8" fmla="*/ 0 w 168"/>
                  <a:gd name="T9" fmla="*/ 24 h 212"/>
                  <a:gd name="T10" fmla="*/ 7 w 168"/>
                  <a:gd name="T11" fmla="*/ 23 h 212"/>
                  <a:gd name="T12" fmla="*/ 26 w 168"/>
                  <a:gd name="T13" fmla="*/ 11 h 212"/>
                  <a:gd name="T14" fmla="*/ 29 w 168"/>
                  <a:gd name="T15" fmla="*/ 0 h 212"/>
                  <a:gd name="T16" fmla="*/ 42 w 168"/>
                  <a:gd name="T17" fmla="*/ 0 h 212"/>
                  <a:gd name="T18" fmla="*/ 42 w 168"/>
                  <a:gd name="T19" fmla="*/ 4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212"/>
                  <a:gd name="T32" fmla="*/ 168 w 16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212">
                    <a:moveTo>
                      <a:pt x="168" y="212"/>
                    </a:moveTo>
                    <a:lnTo>
                      <a:pt x="130" y="158"/>
                    </a:lnTo>
                    <a:lnTo>
                      <a:pt x="62" y="154"/>
                    </a:lnTo>
                    <a:lnTo>
                      <a:pt x="9" y="131"/>
                    </a:lnTo>
                    <a:lnTo>
                      <a:pt x="0" y="113"/>
                    </a:lnTo>
                    <a:lnTo>
                      <a:pt x="27" y="108"/>
                    </a:lnTo>
                    <a:lnTo>
                      <a:pt x="107" y="39"/>
                    </a:lnTo>
                    <a:lnTo>
                      <a:pt x="125" y="0"/>
                    </a:lnTo>
                    <a:lnTo>
                      <a:pt x="168" y="0"/>
                    </a:lnTo>
                    <a:lnTo>
                      <a:pt x="168"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22">
                <a:extLst>
                  <a:ext uri="{FF2B5EF4-FFF2-40B4-BE49-F238E27FC236}">
                    <a16:creationId xmlns:a16="http://schemas.microsoft.com/office/drawing/2014/main" id="{3DB7A626-B3CD-462D-A58B-161A96FF2217}"/>
                  </a:ext>
                </a:extLst>
              </p:cNvPr>
              <p:cNvSpPr>
                <a:spLocks noChangeArrowheads="1"/>
              </p:cNvSpPr>
              <p:nvPr/>
            </p:nvSpPr>
            <p:spPr bwMode="auto">
              <a:xfrm>
                <a:off x="2848" y="2002"/>
                <a:ext cx="209" cy="478"/>
              </a:xfrm>
              <a:custGeom>
                <a:avLst/>
                <a:gdLst>
                  <a:gd name="T0" fmla="*/ 51 w 238"/>
                  <a:gd name="T1" fmla="*/ 88 h 500"/>
                  <a:gd name="T2" fmla="*/ 47 w 238"/>
                  <a:gd name="T3" fmla="*/ 88 h 500"/>
                  <a:gd name="T4" fmla="*/ 45 w 238"/>
                  <a:gd name="T5" fmla="*/ 91 h 500"/>
                  <a:gd name="T6" fmla="*/ 10 w 238"/>
                  <a:gd name="T7" fmla="*/ 91 h 500"/>
                  <a:gd name="T8" fmla="*/ 10 w 238"/>
                  <a:gd name="T9" fmla="*/ 42 h 500"/>
                  <a:gd name="T10" fmla="*/ 9 w 238"/>
                  <a:gd name="T11" fmla="*/ 39 h 500"/>
                  <a:gd name="T12" fmla="*/ 7 w 238"/>
                  <a:gd name="T13" fmla="*/ 33 h 500"/>
                  <a:gd name="T14" fmla="*/ 10 w 238"/>
                  <a:gd name="T15" fmla="*/ 31 h 500"/>
                  <a:gd name="T16" fmla="*/ 9 w 238"/>
                  <a:gd name="T17" fmla="*/ 28 h 500"/>
                  <a:gd name="T18" fmla="*/ 4 w 238"/>
                  <a:gd name="T19" fmla="*/ 26 h 500"/>
                  <a:gd name="T20" fmla="*/ 4 w 238"/>
                  <a:gd name="T21" fmla="*/ 23 h 500"/>
                  <a:gd name="T22" fmla="*/ 0 w 238"/>
                  <a:gd name="T23" fmla="*/ 18 h 500"/>
                  <a:gd name="T24" fmla="*/ 4 w 238"/>
                  <a:gd name="T25" fmla="*/ 18 h 500"/>
                  <a:gd name="T26" fmla="*/ 0 w 238"/>
                  <a:gd name="T27" fmla="*/ 0 h 500"/>
                  <a:gd name="T28" fmla="*/ 23 w 238"/>
                  <a:gd name="T29" fmla="*/ 0 h 500"/>
                  <a:gd name="T30" fmla="*/ 38 w 238"/>
                  <a:gd name="T31" fmla="*/ 20 h 500"/>
                  <a:gd name="T32" fmla="*/ 41 w 238"/>
                  <a:gd name="T33" fmla="*/ 31 h 500"/>
                  <a:gd name="T34" fmla="*/ 36 w 238"/>
                  <a:gd name="T35" fmla="*/ 36 h 500"/>
                  <a:gd name="T36" fmla="*/ 35 w 238"/>
                  <a:gd name="T37" fmla="*/ 43 h 500"/>
                  <a:gd name="T38" fmla="*/ 40 w 238"/>
                  <a:gd name="T39" fmla="*/ 67 h 500"/>
                  <a:gd name="T40" fmla="*/ 51 w 238"/>
                  <a:gd name="T41" fmla="*/ 88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500"/>
                  <a:gd name="T65" fmla="*/ 238 w 238"/>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500">
                    <a:moveTo>
                      <a:pt x="238" y="481"/>
                    </a:moveTo>
                    <a:lnTo>
                      <a:pt x="218" y="483"/>
                    </a:lnTo>
                    <a:lnTo>
                      <a:pt x="210" y="500"/>
                    </a:lnTo>
                    <a:lnTo>
                      <a:pt x="46" y="500"/>
                    </a:lnTo>
                    <a:lnTo>
                      <a:pt x="48" y="229"/>
                    </a:lnTo>
                    <a:lnTo>
                      <a:pt x="41" y="212"/>
                    </a:lnTo>
                    <a:lnTo>
                      <a:pt x="31" y="185"/>
                    </a:lnTo>
                    <a:lnTo>
                      <a:pt x="44" y="166"/>
                    </a:lnTo>
                    <a:lnTo>
                      <a:pt x="40" y="148"/>
                    </a:lnTo>
                    <a:lnTo>
                      <a:pt x="13" y="132"/>
                    </a:lnTo>
                    <a:lnTo>
                      <a:pt x="18" y="117"/>
                    </a:lnTo>
                    <a:lnTo>
                      <a:pt x="0" y="92"/>
                    </a:lnTo>
                    <a:lnTo>
                      <a:pt x="2" y="92"/>
                    </a:lnTo>
                    <a:lnTo>
                      <a:pt x="0" y="0"/>
                    </a:lnTo>
                    <a:lnTo>
                      <a:pt x="108" y="0"/>
                    </a:lnTo>
                    <a:lnTo>
                      <a:pt x="179" y="105"/>
                    </a:lnTo>
                    <a:lnTo>
                      <a:pt x="202" y="171"/>
                    </a:lnTo>
                    <a:lnTo>
                      <a:pt x="173" y="198"/>
                    </a:lnTo>
                    <a:lnTo>
                      <a:pt x="165" y="234"/>
                    </a:lnTo>
                    <a:lnTo>
                      <a:pt x="185" y="365"/>
                    </a:lnTo>
                    <a:lnTo>
                      <a:pt x="238" y="48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23">
                <a:extLst>
                  <a:ext uri="{FF2B5EF4-FFF2-40B4-BE49-F238E27FC236}">
                    <a16:creationId xmlns:a16="http://schemas.microsoft.com/office/drawing/2014/main" id="{FC7CEBFB-EC30-420B-9188-790548370C15}"/>
                  </a:ext>
                </a:extLst>
              </p:cNvPr>
              <p:cNvSpPr>
                <a:spLocks noChangeArrowheads="1"/>
              </p:cNvSpPr>
              <p:nvPr/>
            </p:nvSpPr>
            <p:spPr bwMode="auto">
              <a:xfrm>
                <a:off x="1075" y="1105"/>
                <a:ext cx="184" cy="202"/>
              </a:xfrm>
              <a:custGeom>
                <a:avLst/>
                <a:gdLst>
                  <a:gd name="T0" fmla="*/ 29 w 209"/>
                  <a:gd name="T1" fmla="*/ 41 h 211"/>
                  <a:gd name="T2" fmla="*/ 0 w 209"/>
                  <a:gd name="T3" fmla="*/ 41 h 211"/>
                  <a:gd name="T4" fmla="*/ 4 w 209"/>
                  <a:gd name="T5" fmla="*/ 11 h 211"/>
                  <a:gd name="T6" fmla="*/ 23 w 209"/>
                  <a:gd name="T7" fmla="*/ 11 h 211"/>
                  <a:gd name="T8" fmla="*/ 23 w 209"/>
                  <a:gd name="T9" fmla="*/ 0 h 211"/>
                  <a:gd name="T10" fmla="*/ 48 w 209"/>
                  <a:gd name="T11" fmla="*/ 1 h 211"/>
                  <a:gd name="T12" fmla="*/ 42 w 209"/>
                  <a:gd name="T13" fmla="*/ 11 h 211"/>
                  <a:gd name="T14" fmla="*/ 41 w 209"/>
                  <a:gd name="T15" fmla="*/ 16 h 211"/>
                  <a:gd name="T16" fmla="*/ 42 w 209"/>
                  <a:gd name="T17" fmla="*/ 17 h 211"/>
                  <a:gd name="T18" fmla="*/ 37 w 209"/>
                  <a:gd name="T19" fmla="*/ 20 h 211"/>
                  <a:gd name="T20" fmla="*/ 40 w 209"/>
                  <a:gd name="T21" fmla="*/ 24 h 211"/>
                  <a:gd name="T22" fmla="*/ 37 w 209"/>
                  <a:gd name="T23" fmla="*/ 25 h 211"/>
                  <a:gd name="T24" fmla="*/ 35 w 209"/>
                  <a:gd name="T25" fmla="*/ 34 h 211"/>
                  <a:gd name="T26" fmla="*/ 29 w 209"/>
                  <a:gd name="T27" fmla="*/ 39 h 211"/>
                  <a:gd name="T28" fmla="*/ 29 w 209"/>
                  <a:gd name="T29" fmla="*/ 41 h 2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11"/>
                  <a:gd name="T47" fmla="*/ 209 w 209"/>
                  <a:gd name="T48" fmla="*/ 211 h 2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11">
                    <a:moveTo>
                      <a:pt x="124" y="211"/>
                    </a:moveTo>
                    <a:lnTo>
                      <a:pt x="0" y="210"/>
                    </a:lnTo>
                    <a:lnTo>
                      <a:pt x="2" y="21"/>
                    </a:lnTo>
                    <a:lnTo>
                      <a:pt x="100" y="22"/>
                    </a:lnTo>
                    <a:lnTo>
                      <a:pt x="102" y="0"/>
                    </a:lnTo>
                    <a:lnTo>
                      <a:pt x="209" y="1"/>
                    </a:lnTo>
                    <a:lnTo>
                      <a:pt x="181" y="45"/>
                    </a:lnTo>
                    <a:lnTo>
                      <a:pt x="177" y="81"/>
                    </a:lnTo>
                    <a:lnTo>
                      <a:pt x="186" y="84"/>
                    </a:lnTo>
                    <a:lnTo>
                      <a:pt x="163" y="96"/>
                    </a:lnTo>
                    <a:lnTo>
                      <a:pt x="171" y="114"/>
                    </a:lnTo>
                    <a:lnTo>
                      <a:pt x="160" y="121"/>
                    </a:lnTo>
                    <a:lnTo>
                      <a:pt x="150" y="177"/>
                    </a:lnTo>
                    <a:lnTo>
                      <a:pt x="127" y="202"/>
                    </a:lnTo>
                    <a:lnTo>
                      <a:pt x="124" y="2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24">
                <a:extLst>
                  <a:ext uri="{FF2B5EF4-FFF2-40B4-BE49-F238E27FC236}">
                    <a16:creationId xmlns:a16="http://schemas.microsoft.com/office/drawing/2014/main" id="{B944205E-0057-441B-BABB-D0EC44D1D077}"/>
                  </a:ext>
                </a:extLst>
              </p:cNvPr>
              <p:cNvSpPr>
                <a:spLocks noChangeArrowheads="1"/>
              </p:cNvSpPr>
              <p:nvPr/>
            </p:nvSpPr>
            <p:spPr bwMode="auto">
              <a:xfrm>
                <a:off x="2284" y="2870"/>
                <a:ext cx="325" cy="130"/>
              </a:xfrm>
              <a:custGeom>
                <a:avLst/>
                <a:gdLst>
                  <a:gd name="T0" fmla="*/ 79 w 370"/>
                  <a:gd name="T1" fmla="*/ 26 h 136"/>
                  <a:gd name="T2" fmla="*/ 17 w 370"/>
                  <a:gd name="T3" fmla="*/ 26 h 136"/>
                  <a:gd name="T4" fmla="*/ 10 w 370"/>
                  <a:gd name="T5" fmla="*/ 24 h 136"/>
                  <a:gd name="T6" fmla="*/ 0 w 370"/>
                  <a:gd name="T7" fmla="*/ 11 h 136"/>
                  <a:gd name="T8" fmla="*/ 11 w 370"/>
                  <a:gd name="T9" fmla="*/ 11 h 136"/>
                  <a:gd name="T10" fmla="*/ 11 w 370"/>
                  <a:gd name="T11" fmla="*/ 0 h 136"/>
                  <a:gd name="T12" fmla="*/ 31 w 370"/>
                  <a:gd name="T13" fmla="*/ 1 h 136"/>
                  <a:gd name="T14" fmla="*/ 79 w 370"/>
                  <a:gd name="T15" fmla="*/ 0 h 136"/>
                  <a:gd name="T16" fmla="*/ 79 w 370"/>
                  <a:gd name="T17" fmla="*/ 2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
                  <a:gd name="T28" fmla="*/ 0 h 136"/>
                  <a:gd name="T29" fmla="*/ 370 w 370"/>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 h="136">
                    <a:moveTo>
                      <a:pt x="369" y="136"/>
                    </a:moveTo>
                    <a:lnTo>
                      <a:pt x="77" y="136"/>
                    </a:lnTo>
                    <a:lnTo>
                      <a:pt x="46" y="126"/>
                    </a:lnTo>
                    <a:lnTo>
                      <a:pt x="0" y="45"/>
                    </a:lnTo>
                    <a:lnTo>
                      <a:pt x="54" y="46"/>
                    </a:lnTo>
                    <a:lnTo>
                      <a:pt x="54" y="0"/>
                    </a:lnTo>
                    <a:lnTo>
                      <a:pt x="144" y="1"/>
                    </a:lnTo>
                    <a:lnTo>
                      <a:pt x="370" y="0"/>
                    </a:lnTo>
                    <a:lnTo>
                      <a:pt x="369"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25">
                <a:extLst>
                  <a:ext uri="{FF2B5EF4-FFF2-40B4-BE49-F238E27FC236}">
                    <a16:creationId xmlns:a16="http://schemas.microsoft.com/office/drawing/2014/main" id="{8A569621-539F-4B9B-9500-1DEBC391DD9B}"/>
                  </a:ext>
                </a:extLst>
              </p:cNvPr>
              <p:cNvSpPr>
                <a:spLocks noChangeArrowheads="1"/>
              </p:cNvSpPr>
              <p:nvPr/>
            </p:nvSpPr>
            <p:spPr bwMode="auto">
              <a:xfrm>
                <a:off x="2128" y="1875"/>
                <a:ext cx="238" cy="189"/>
              </a:xfrm>
              <a:custGeom>
                <a:avLst/>
                <a:gdLst>
                  <a:gd name="T0" fmla="*/ 47 w 271"/>
                  <a:gd name="T1" fmla="*/ 43 h 197"/>
                  <a:gd name="T2" fmla="*/ 34 w 271"/>
                  <a:gd name="T3" fmla="*/ 43 h 197"/>
                  <a:gd name="T4" fmla="*/ 34 w 271"/>
                  <a:gd name="T5" fmla="*/ 39 h 197"/>
                  <a:gd name="T6" fmla="*/ 9 w 271"/>
                  <a:gd name="T7" fmla="*/ 39 h 197"/>
                  <a:gd name="T8" fmla="*/ 4 w 271"/>
                  <a:gd name="T9" fmla="*/ 35 h 197"/>
                  <a:gd name="T10" fmla="*/ 6 w 271"/>
                  <a:gd name="T11" fmla="*/ 31 h 197"/>
                  <a:gd name="T12" fmla="*/ 4 w 271"/>
                  <a:gd name="T13" fmla="*/ 32 h 197"/>
                  <a:gd name="T14" fmla="*/ 4 w 271"/>
                  <a:gd name="T15" fmla="*/ 29 h 197"/>
                  <a:gd name="T16" fmla="*/ 4 w 271"/>
                  <a:gd name="T17" fmla="*/ 20 h 197"/>
                  <a:gd name="T18" fmla="*/ 8 w 271"/>
                  <a:gd name="T19" fmla="*/ 16 h 197"/>
                  <a:gd name="T20" fmla="*/ 0 w 271"/>
                  <a:gd name="T21" fmla="*/ 12 h 197"/>
                  <a:gd name="T22" fmla="*/ 5 w 271"/>
                  <a:gd name="T23" fmla="*/ 9 h 197"/>
                  <a:gd name="T24" fmla="*/ 15 w 271"/>
                  <a:gd name="T25" fmla="*/ 12 h 197"/>
                  <a:gd name="T26" fmla="*/ 22 w 271"/>
                  <a:gd name="T27" fmla="*/ 1 h 197"/>
                  <a:gd name="T28" fmla="*/ 30 w 271"/>
                  <a:gd name="T29" fmla="*/ 0 h 197"/>
                  <a:gd name="T30" fmla="*/ 44 w 271"/>
                  <a:gd name="T31" fmla="*/ 12 h 197"/>
                  <a:gd name="T32" fmla="*/ 58 w 271"/>
                  <a:gd name="T33" fmla="*/ 29 h 197"/>
                  <a:gd name="T34" fmla="*/ 50 w 271"/>
                  <a:gd name="T35" fmla="*/ 35 h 197"/>
                  <a:gd name="T36" fmla="*/ 47 w 271"/>
                  <a:gd name="T37" fmla="*/ 4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97"/>
                  <a:gd name="T59" fmla="*/ 271 w 271"/>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97">
                    <a:moveTo>
                      <a:pt x="227" y="196"/>
                    </a:moveTo>
                    <a:lnTo>
                      <a:pt x="158" y="197"/>
                    </a:lnTo>
                    <a:lnTo>
                      <a:pt x="158" y="182"/>
                    </a:lnTo>
                    <a:lnTo>
                      <a:pt x="41" y="182"/>
                    </a:lnTo>
                    <a:lnTo>
                      <a:pt x="20" y="172"/>
                    </a:lnTo>
                    <a:lnTo>
                      <a:pt x="28" y="139"/>
                    </a:lnTo>
                    <a:lnTo>
                      <a:pt x="11" y="141"/>
                    </a:lnTo>
                    <a:lnTo>
                      <a:pt x="2" y="127"/>
                    </a:lnTo>
                    <a:lnTo>
                      <a:pt x="16" y="91"/>
                    </a:lnTo>
                    <a:lnTo>
                      <a:pt x="34" y="78"/>
                    </a:lnTo>
                    <a:lnTo>
                      <a:pt x="0" y="32"/>
                    </a:lnTo>
                    <a:lnTo>
                      <a:pt x="24" y="9"/>
                    </a:lnTo>
                    <a:lnTo>
                      <a:pt x="69" y="20"/>
                    </a:lnTo>
                    <a:lnTo>
                      <a:pt x="105" y="1"/>
                    </a:lnTo>
                    <a:lnTo>
                      <a:pt x="139" y="0"/>
                    </a:lnTo>
                    <a:lnTo>
                      <a:pt x="207" y="45"/>
                    </a:lnTo>
                    <a:lnTo>
                      <a:pt x="271" y="130"/>
                    </a:lnTo>
                    <a:lnTo>
                      <a:pt x="235" y="170"/>
                    </a:lnTo>
                    <a:lnTo>
                      <a:pt x="227" y="1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26">
                <a:extLst>
                  <a:ext uri="{FF2B5EF4-FFF2-40B4-BE49-F238E27FC236}">
                    <a16:creationId xmlns:a16="http://schemas.microsoft.com/office/drawing/2014/main" id="{61F89119-DC97-44FB-9A71-DA6B54358CDC}"/>
                  </a:ext>
                </a:extLst>
              </p:cNvPr>
              <p:cNvSpPr>
                <a:spLocks noChangeArrowheads="1"/>
              </p:cNvSpPr>
              <p:nvPr/>
            </p:nvSpPr>
            <p:spPr bwMode="auto">
              <a:xfrm>
                <a:off x="2413" y="1311"/>
                <a:ext cx="190" cy="233"/>
              </a:xfrm>
              <a:custGeom>
                <a:avLst/>
                <a:gdLst>
                  <a:gd name="T0" fmla="*/ 0 w 216"/>
                  <a:gd name="T1" fmla="*/ 43 h 244"/>
                  <a:gd name="T2" fmla="*/ 4 w 216"/>
                  <a:gd name="T3" fmla="*/ 42 h 244"/>
                  <a:gd name="T4" fmla="*/ 4 w 216"/>
                  <a:gd name="T5" fmla="*/ 11 h 244"/>
                  <a:gd name="T6" fmla="*/ 4 w 216"/>
                  <a:gd name="T7" fmla="*/ 2 h 244"/>
                  <a:gd name="T8" fmla="*/ 37 w 216"/>
                  <a:gd name="T9" fmla="*/ 0 h 244"/>
                  <a:gd name="T10" fmla="*/ 37 w 216"/>
                  <a:gd name="T11" fmla="*/ 11 h 244"/>
                  <a:gd name="T12" fmla="*/ 37 w 216"/>
                  <a:gd name="T13" fmla="*/ 16 h 244"/>
                  <a:gd name="T14" fmla="*/ 47 w 216"/>
                  <a:gd name="T15" fmla="*/ 22 h 244"/>
                  <a:gd name="T16" fmla="*/ 48 w 216"/>
                  <a:gd name="T17" fmla="*/ 31 h 244"/>
                  <a:gd name="T18" fmla="*/ 26 w 216"/>
                  <a:gd name="T19" fmla="*/ 31 h 244"/>
                  <a:gd name="T20" fmla="*/ 14 w 216"/>
                  <a:gd name="T21" fmla="*/ 37 h 244"/>
                  <a:gd name="T22" fmla="*/ 12 w 216"/>
                  <a:gd name="T23" fmla="*/ 40 h 244"/>
                  <a:gd name="T24" fmla="*/ 4 w 216"/>
                  <a:gd name="T25" fmla="*/ 42 h 244"/>
                  <a:gd name="T26" fmla="*/ 0 w 216"/>
                  <a:gd name="T27" fmla="*/ 43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244"/>
                  <a:gd name="T44" fmla="*/ 216 w 216"/>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244">
                    <a:moveTo>
                      <a:pt x="0" y="244"/>
                    </a:moveTo>
                    <a:lnTo>
                      <a:pt x="2" y="237"/>
                    </a:lnTo>
                    <a:lnTo>
                      <a:pt x="2" y="25"/>
                    </a:lnTo>
                    <a:lnTo>
                      <a:pt x="2" y="2"/>
                    </a:lnTo>
                    <a:lnTo>
                      <a:pt x="171" y="0"/>
                    </a:lnTo>
                    <a:lnTo>
                      <a:pt x="171" y="36"/>
                    </a:lnTo>
                    <a:lnTo>
                      <a:pt x="167" y="85"/>
                    </a:lnTo>
                    <a:lnTo>
                      <a:pt x="204" y="117"/>
                    </a:lnTo>
                    <a:lnTo>
                      <a:pt x="216" y="181"/>
                    </a:lnTo>
                    <a:lnTo>
                      <a:pt x="110" y="183"/>
                    </a:lnTo>
                    <a:lnTo>
                      <a:pt x="62" y="208"/>
                    </a:lnTo>
                    <a:lnTo>
                      <a:pt x="53" y="228"/>
                    </a:lnTo>
                    <a:lnTo>
                      <a:pt x="12" y="243"/>
                    </a:lnTo>
                    <a:lnTo>
                      <a:pt x="0" y="24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27">
                <a:extLst>
                  <a:ext uri="{FF2B5EF4-FFF2-40B4-BE49-F238E27FC236}">
                    <a16:creationId xmlns:a16="http://schemas.microsoft.com/office/drawing/2014/main" id="{DFF4550F-5413-488F-BA57-00C4468C94B2}"/>
                  </a:ext>
                </a:extLst>
              </p:cNvPr>
              <p:cNvSpPr>
                <a:spLocks noChangeArrowheads="1"/>
              </p:cNvSpPr>
              <p:nvPr/>
            </p:nvSpPr>
            <p:spPr bwMode="auto">
              <a:xfrm>
                <a:off x="2114" y="1110"/>
                <a:ext cx="137" cy="381"/>
              </a:xfrm>
              <a:custGeom>
                <a:avLst/>
                <a:gdLst>
                  <a:gd name="T0" fmla="*/ 14 w 156"/>
                  <a:gd name="T1" fmla="*/ 76 h 398"/>
                  <a:gd name="T2" fmla="*/ 7 w 156"/>
                  <a:gd name="T3" fmla="*/ 73 h 398"/>
                  <a:gd name="T4" fmla="*/ 4 w 156"/>
                  <a:gd name="T5" fmla="*/ 67 h 398"/>
                  <a:gd name="T6" fmla="*/ 0 w 156"/>
                  <a:gd name="T7" fmla="*/ 66 h 398"/>
                  <a:gd name="T8" fmla="*/ 4 w 156"/>
                  <a:gd name="T9" fmla="*/ 64 h 398"/>
                  <a:gd name="T10" fmla="*/ 4 w 156"/>
                  <a:gd name="T11" fmla="*/ 61 h 398"/>
                  <a:gd name="T12" fmla="*/ 4 w 156"/>
                  <a:gd name="T13" fmla="*/ 61 h 398"/>
                  <a:gd name="T14" fmla="*/ 4 w 156"/>
                  <a:gd name="T15" fmla="*/ 28 h 398"/>
                  <a:gd name="T16" fmla="*/ 4 w 156"/>
                  <a:gd name="T17" fmla="*/ 29 h 398"/>
                  <a:gd name="T18" fmla="*/ 10 w 156"/>
                  <a:gd name="T19" fmla="*/ 28 h 398"/>
                  <a:gd name="T20" fmla="*/ 15 w 156"/>
                  <a:gd name="T21" fmla="*/ 22 h 398"/>
                  <a:gd name="T22" fmla="*/ 7 w 156"/>
                  <a:gd name="T23" fmla="*/ 11 h 398"/>
                  <a:gd name="T24" fmla="*/ 11 w 156"/>
                  <a:gd name="T25" fmla="*/ 0 h 398"/>
                  <a:gd name="T26" fmla="*/ 22 w 156"/>
                  <a:gd name="T27" fmla="*/ 3 h 398"/>
                  <a:gd name="T28" fmla="*/ 33 w 156"/>
                  <a:gd name="T29" fmla="*/ 7 h 398"/>
                  <a:gd name="T30" fmla="*/ 33 w 156"/>
                  <a:gd name="T31" fmla="*/ 47 h 398"/>
                  <a:gd name="T32" fmla="*/ 33 w 156"/>
                  <a:gd name="T33" fmla="*/ 50 h 398"/>
                  <a:gd name="T34" fmla="*/ 28 w 156"/>
                  <a:gd name="T35" fmla="*/ 52 h 398"/>
                  <a:gd name="T36" fmla="*/ 26 w 156"/>
                  <a:gd name="T37" fmla="*/ 56 h 398"/>
                  <a:gd name="T38" fmla="*/ 22 w 156"/>
                  <a:gd name="T39" fmla="*/ 58 h 398"/>
                  <a:gd name="T40" fmla="*/ 26 w 156"/>
                  <a:gd name="T41" fmla="*/ 65 h 398"/>
                  <a:gd name="T42" fmla="*/ 15 w 156"/>
                  <a:gd name="T43" fmla="*/ 76 h 398"/>
                  <a:gd name="T44" fmla="*/ 14 w 156"/>
                  <a:gd name="T45" fmla="*/ 76 h 3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398"/>
                  <a:gd name="T71" fmla="*/ 156 w 156"/>
                  <a:gd name="T72" fmla="*/ 398 h 3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398">
                    <a:moveTo>
                      <a:pt x="65" y="396"/>
                    </a:moveTo>
                    <a:lnTo>
                      <a:pt x="30" y="382"/>
                    </a:lnTo>
                    <a:lnTo>
                      <a:pt x="13" y="346"/>
                    </a:lnTo>
                    <a:lnTo>
                      <a:pt x="0" y="343"/>
                    </a:lnTo>
                    <a:lnTo>
                      <a:pt x="6" y="332"/>
                    </a:lnTo>
                    <a:lnTo>
                      <a:pt x="18" y="321"/>
                    </a:lnTo>
                    <a:lnTo>
                      <a:pt x="2" y="316"/>
                    </a:lnTo>
                    <a:lnTo>
                      <a:pt x="2" y="138"/>
                    </a:lnTo>
                    <a:lnTo>
                      <a:pt x="5" y="141"/>
                    </a:lnTo>
                    <a:lnTo>
                      <a:pt x="49" y="137"/>
                    </a:lnTo>
                    <a:lnTo>
                      <a:pt x="69" y="105"/>
                    </a:lnTo>
                    <a:lnTo>
                      <a:pt x="32" y="37"/>
                    </a:lnTo>
                    <a:lnTo>
                      <a:pt x="50" y="0"/>
                    </a:lnTo>
                    <a:lnTo>
                      <a:pt x="98" y="3"/>
                    </a:lnTo>
                    <a:lnTo>
                      <a:pt x="155" y="7"/>
                    </a:lnTo>
                    <a:lnTo>
                      <a:pt x="156" y="238"/>
                    </a:lnTo>
                    <a:lnTo>
                      <a:pt x="156" y="255"/>
                    </a:lnTo>
                    <a:lnTo>
                      <a:pt x="129" y="268"/>
                    </a:lnTo>
                    <a:lnTo>
                      <a:pt x="121" y="294"/>
                    </a:lnTo>
                    <a:lnTo>
                      <a:pt x="103" y="303"/>
                    </a:lnTo>
                    <a:lnTo>
                      <a:pt x="123" y="339"/>
                    </a:lnTo>
                    <a:lnTo>
                      <a:pt x="69" y="398"/>
                    </a:lnTo>
                    <a:lnTo>
                      <a:pt x="65" y="3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28">
                <a:extLst>
                  <a:ext uri="{FF2B5EF4-FFF2-40B4-BE49-F238E27FC236}">
                    <a16:creationId xmlns:a16="http://schemas.microsoft.com/office/drawing/2014/main" id="{9B3D5327-4275-4F7B-BA7E-9A56E04998F9}"/>
                  </a:ext>
                </a:extLst>
              </p:cNvPr>
              <p:cNvSpPr>
                <a:spLocks noChangeArrowheads="1"/>
              </p:cNvSpPr>
              <p:nvPr/>
            </p:nvSpPr>
            <p:spPr bwMode="auto">
              <a:xfrm>
                <a:off x="2411" y="2719"/>
                <a:ext cx="199" cy="152"/>
              </a:xfrm>
              <a:custGeom>
                <a:avLst/>
                <a:gdLst>
                  <a:gd name="T0" fmla="*/ 53 w 226"/>
                  <a:gd name="T1" fmla="*/ 30 h 159"/>
                  <a:gd name="T2" fmla="*/ 0 w 226"/>
                  <a:gd name="T3" fmla="*/ 30 h 159"/>
                  <a:gd name="T4" fmla="*/ 1 w 226"/>
                  <a:gd name="T5" fmla="*/ 11 h 159"/>
                  <a:gd name="T6" fmla="*/ 1 w 226"/>
                  <a:gd name="T7" fmla="*/ 1 h 159"/>
                  <a:gd name="T8" fmla="*/ 53 w 226"/>
                  <a:gd name="T9" fmla="*/ 0 h 159"/>
                  <a:gd name="T10" fmla="*/ 53 w 226"/>
                  <a:gd name="T11" fmla="*/ 30 h 159"/>
                  <a:gd name="T12" fmla="*/ 0 60000 65536"/>
                  <a:gd name="T13" fmla="*/ 0 60000 65536"/>
                  <a:gd name="T14" fmla="*/ 0 60000 65536"/>
                  <a:gd name="T15" fmla="*/ 0 60000 65536"/>
                  <a:gd name="T16" fmla="*/ 0 60000 65536"/>
                  <a:gd name="T17" fmla="*/ 0 60000 65536"/>
                  <a:gd name="T18" fmla="*/ 0 w 226"/>
                  <a:gd name="T19" fmla="*/ 0 h 159"/>
                  <a:gd name="T20" fmla="*/ 226 w 22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226" h="159">
                    <a:moveTo>
                      <a:pt x="226" y="158"/>
                    </a:moveTo>
                    <a:lnTo>
                      <a:pt x="0" y="159"/>
                    </a:lnTo>
                    <a:lnTo>
                      <a:pt x="1" y="68"/>
                    </a:lnTo>
                    <a:lnTo>
                      <a:pt x="1" y="1"/>
                    </a:lnTo>
                    <a:lnTo>
                      <a:pt x="226" y="0"/>
                    </a:lnTo>
                    <a:lnTo>
                      <a:pt x="226"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29">
                <a:extLst>
                  <a:ext uri="{FF2B5EF4-FFF2-40B4-BE49-F238E27FC236}">
                    <a16:creationId xmlns:a16="http://schemas.microsoft.com/office/drawing/2014/main" id="{D3D80B49-E430-4F73-8621-2EBBB1919443}"/>
                  </a:ext>
                </a:extLst>
              </p:cNvPr>
              <p:cNvSpPr>
                <a:spLocks noChangeArrowheads="1"/>
              </p:cNvSpPr>
              <p:nvPr/>
            </p:nvSpPr>
            <p:spPr bwMode="auto">
              <a:xfrm>
                <a:off x="1863" y="1491"/>
                <a:ext cx="201" cy="265"/>
              </a:xfrm>
              <a:custGeom>
                <a:avLst/>
                <a:gdLst>
                  <a:gd name="T0" fmla="*/ 47 w 229"/>
                  <a:gd name="T1" fmla="*/ 23 h 277"/>
                  <a:gd name="T2" fmla="*/ 39 w 229"/>
                  <a:gd name="T3" fmla="*/ 42 h 277"/>
                  <a:gd name="T4" fmla="*/ 25 w 229"/>
                  <a:gd name="T5" fmla="*/ 52 h 277"/>
                  <a:gd name="T6" fmla="*/ 18 w 229"/>
                  <a:gd name="T7" fmla="*/ 38 h 277"/>
                  <a:gd name="T8" fmla="*/ 13 w 229"/>
                  <a:gd name="T9" fmla="*/ 38 h 277"/>
                  <a:gd name="T10" fmla="*/ 10 w 229"/>
                  <a:gd name="T11" fmla="*/ 33 h 277"/>
                  <a:gd name="T12" fmla="*/ 4 w 229"/>
                  <a:gd name="T13" fmla="*/ 32 h 277"/>
                  <a:gd name="T14" fmla="*/ 0 w 229"/>
                  <a:gd name="T15" fmla="*/ 16 h 277"/>
                  <a:gd name="T16" fmla="*/ 6 w 229"/>
                  <a:gd name="T17" fmla="*/ 15 h 277"/>
                  <a:gd name="T18" fmla="*/ 10 w 229"/>
                  <a:gd name="T19" fmla="*/ 1 h 277"/>
                  <a:gd name="T20" fmla="*/ 47 w 229"/>
                  <a:gd name="T21" fmla="*/ 0 h 277"/>
                  <a:gd name="T22" fmla="*/ 43 w 229"/>
                  <a:gd name="T23" fmla="*/ 21 h 277"/>
                  <a:gd name="T24" fmla="*/ 47 w 229"/>
                  <a:gd name="T25" fmla="*/ 23 h 277"/>
                  <a:gd name="T26" fmla="*/ 47 w 229"/>
                  <a:gd name="T27" fmla="*/ 23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77"/>
                  <a:gd name="T44" fmla="*/ 229 w 229"/>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77">
                    <a:moveTo>
                      <a:pt x="223" y="120"/>
                    </a:moveTo>
                    <a:lnTo>
                      <a:pt x="184" y="219"/>
                    </a:lnTo>
                    <a:lnTo>
                      <a:pt x="119" y="277"/>
                    </a:lnTo>
                    <a:lnTo>
                      <a:pt x="87" y="204"/>
                    </a:lnTo>
                    <a:lnTo>
                      <a:pt x="64" y="204"/>
                    </a:lnTo>
                    <a:lnTo>
                      <a:pt x="48" y="180"/>
                    </a:lnTo>
                    <a:lnTo>
                      <a:pt x="11" y="165"/>
                    </a:lnTo>
                    <a:lnTo>
                      <a:pt x="0" y="83"/>
                    </a:lnTo>
                    <a:lnTo>
                      <a:pt x="28" y="81"/>
                    </a:lnTo>
                    <a:lnTo>
                      <a:pt x="49" y="1"/>
                    </a:lnTo>
                    <a:lnTo>
                      <a:pt x="229" y="0"/>
                    </a:lnTo>
                    <a:lnTo>
                      <a:pt x="207" y="103"/>
                    </a:lnTo>
                    <a:lnTo>
                      <a:pt x="221" y="119"/>
                    </a:lnTo>
                    <a:lnTo>
                      <a:pt x="223" y="1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30">
                <a:extLst>
                  <a:ext uri="{FF2B5EF4-FFF2-40B4-BE49-F238E27FC236}">
                    <a16:creationId xmlns:a16="http://schemas.microsoft.com/office/drawing/2014/main" id="{1958E5C0-CD81-444D-B8D6-B7AABDE3E2DA}"/>
                  </a:ext>
                </a:extLst>
              </p:cNvPr>
              <p:cNvSpPr>
                <a:spLocks noChangeArrowheads="1"/>
              </p:cNvSpPr>
              <p:nvPr/>
            </p:nvSpPr>
            <p:spPr bwMode="auto">
              <a:xfrm>
                <a:off x="177" y="912"/>
                <a:ext cx="311" cy="357"/>
              </a:xfrm>
              <a:custGeom>
                <a:avLst/>
                <a:gdLst>
                  <a:gd name="T0" fmla="*/ 76 w 354"/>
                  <a:gd name="T1" fmla="*/ 62 h 373"/>
                  <a:gd name="T2" fmla="*/ 8 w 354"/>
                  <a:gd name="T3" fmla="*/ 72 h 373"/>
                  <a:gd name="T4" fmla="*/ 17 w 354"/>
                  <a:gd name="T5" fmla="*/ 70 h 373"/>
                  <a:gd name="T6" fmla="*/ 12 w 354"/>
                  <a:gd name="T7" fmla="*/ 69 h 373"/>
                  <a:gd name="T8" fmla="*/ 12 w 354"/>
                  <a:gd name="T9" fmla="*/ 68 h 373"/>
                  <a:gd name="T10" fmla="*/ 17 w 354"/>
                  <a:gd name="T11" fmla="*/ 67 h 373"/>
                  <a:gd name="T12" fmla="*/ 19 w 354"/>
                  <a:gd name="T13" fmla="*/ 59 h 373"/>
                  <a:gd name="T14" fmla="*/ 25 w 354"/>
                  <a:gd name="T15" fmla="*/ 56 h 373"/>
                  <a:gd name="T16" fmla="*/ 17 w 354"/>
                  <a:gd name="T17" fmla="*/ 50 h 373"/>
                  <a:gd name="T18" fmla="*/ 22 w 354"/>
                  <a:gd name="T19" fmla="*/ 34 h 373"/>
                  <a:gd name="T20" fmla="*/ 10 w 354"/>
                  <a:gd name="T21" fmla="*/ 26 h 373"/>
                  <a:gd name="T22" fmla="*/ 0 w 354"/>
                  <a:gd name="T23" fmla="*/ 15 h 373"/>
                  <a:gd name="T24" fmla="*/ 4 w 354"/>
                  <a:gd name="T25" fmla="*/ 0 h 373"/>
                  <a:gd name="T26" fmla="*/ 46 w 354"/>
                  <a:gd name="T27" fmla="*/ 1 h 373"/>
                  <a:gd name="T28" fmla="*/ 33 w 354"/>
                  <a:gd name="T29" fmla="*/ 11 h 373"/>
                  <a:gd name="T30" fmla="*/ 31 w 354"/>
                  <a:gd name="T31" fmla="*/ 14 h 373"/>
                  <a:gd name="T32" fmla="*/ 32 w 354"/>
                  <a:gd name="T33" fmla="*/ 20 h 373"/>
                  <a:gd name="T34" fmla="*/ 31 w 354"/>
                  <a:gd name="T35" fmla="*/ 27 h 373"/>
                  <a:gd name="T36" fmla="*/ 35 w 354"/>
                  <a:gd name="T37" fmla="*/ 29 h 373"/>
                  <a:gd name="T38" fmla="*/ 36 w 354"/>
                  <a:gd name="T39" fmla="*/ 38 h 373"/>
                  <a:gd name="T40" fmla="*/ 49 w 354"/>
                  <a:gd name="T41" fmla="*/ 51 h 373"/>
                  <a:gd name="T42" fmla="*/ 47 w 354"/>
                  <a:gd name="T43" fmla="*/ 57 h 373"/>
                  <a:gd name="T44" fmla="*/ 40 w 354"/>
                  <a:gd name="T45" fmla="*/ 63 h 373"/>
                  <a:gd name="T46" fmla="*/ 40 w 354"/>
                  <a:gd name="T47" fmla="*/ 66 h 373"/>
                  <a:gd name="T48" fmla="*/ 43 w 354"/>
                  <a:gd name="T49" fmla="*/ 67 h 373"/>
                  <a:gd name="T50" fmla="*/ 76 w 354"/>
                  <a:gd name="T51" fmla="*/ 60 h 373"/>
                  <a:gd name="T52" fmla="*/ 76 w 354"/>
                  <a:gd name="T53" fmla="*/ 62 h 3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373"/>
                  <a:gd name="T83" fmla="*/ 354 w 354"/>
                  <a:gd name="T84" fmla="*/ 373 h 3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373">
                    <a:moveTo>
                      <a:pt x="354" y="319"/>
                    </a:moveTo>
                    <a:lnTo>
                      <a:pt x="36" y="373"/>
                    </a:lnTo>
                    <a:lnTo>
                      <a:pt x="80" y="360"/>
                    </a:lnTo>
                    <a:lnTo>
                      <a:pt x="57" y="357"/>
                    </a:lnTo>
                    <a:lnTo>
                      <a:pt x="57" y="347"/>
                    </a:lnTo>
                    <a:lnTo>
                      <a:pt x="76" y="342"/>
                    </a:lnTo>
                    <a:lnTo>
                      <a:pt x="90" y="306"/>
                    </a:lnTo>
                    <a:lnTo>
                      <a:pt x="116" y="291"/>
                    </a:lnTo>
                    <a:lnTo>
                      <a:pt x="82" y="250"/>
                    </a:lnTo>
                    <a:lnTo>
                      <a:pt x="106" y="179"/>
                    </a:lnTo>
                    <a:lnTo>
                      <a:pt x="43" y="132"/>
                    </a:lnTo>
                    <a:lnTo>
                      <a:pt x="0" y="78"/>
                    </a:lnTo>
                    <a:lnTo>
                      <a:pt x="13" y="0"/>
                    </a:lnTo>
                    <a:lnTo>
                      <a:pt x="211" y="1"/>
                    </a:lnTo>
                    <a:lnTo>
                      <a:pt x="156" y="37"/>
                    </a:lnTo>
                    <a:lnTo>
                      <a:pt x="143" y="77"/>
                    </a:lnTo>
                    <a:lnTo>
                      <a:pt x="152" y="96"/>
                    </a:lnTo>
                    <a:lnTo>
                      <a:pt x="144" y="136"/>
                    </a:lnTo>
                    <a:lnTo>
                      <a:pt x="163" y="148"/>
                    </a:lnTo>
                    <a:lnTo>
                      <a:pt x="169" y="198"/>
                    </a:lnTo>
                    <a:lnTo>
                      <a:pt x="229" y="259"/>
                    </a:lnTo>
                    <a:lnTo>
                      <a:pt x="224" y="300"/>
                    </a:lnTo>
                    <a:lnTo>
                      <a:pt x="180" y="322"/>
                    </a:lnTo>
                    <a:lnTo>
                      <a:pt x="180" y="335"/>
                    </a:lnTo>
                    <a:lnTo>
                      <a:pt x="203" y="343"/>
                    </a:lnTo>
                    <a:lnTo>
                      <a:pt x="354" y="312"/>
                    </a:lnTo>
                    <a:lnTo>
                      <a:pt x="354" y="3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31">
                <a:extLst>
                  <a:ext uri="{FF2B5EF4-FFF2-40B4-BE49-F238E27FC236}">
                    <a16:creationId xmlns:a16="http://schemas.microsoft.com/office/drawing/2014/main" id="{E45AB294-E02C-48FD-ADE9-47D954B1BA39}"/>
                  </a:ext>
                </a:extLst>
              </p:cNvPr>
              <p:cNvSpPr>
                <a:spLocks noChangeArrowheads="1"/>
              </p:cNvSpPr>
              <p:nvPr/>
            </p:nvSpPr>
            <p:spPr bwMode="auto">
              <a:xfrm>
                <a:off x="2626" y="1567"/>
                <a:ext cx="168" cy="203"/>
              </a:xfrm>
              <a:custGeom>
                <a:avLst/>
                <a:gdLst>
                  <a:gd name="T0" fmla="*/ 36 w 192"/>
                  <a:gd name="T1" fmla="*/ 26 h 212"/>
                  <a:gd name="T2" fmla="*/ 32 w 192"/>
                  <a:gd name="T3" fmla="*/ 27 h 212"/>
                  <a:gd name="T4" fmla="*/ 32 w 192"/>
                  <a:gd name="T5" fmla="*/ 40 h 212"/>
                  <a:gd name="T6" fmla="*/ 10 w 192"/>
                  <a:gd name="T7" fmla="*/ 42 h 212"/>
                  <a:gd name="T8" fmla="*/ 9 w 192"/>
                  <a:gd name="T9" fmla="*/ 29 h 212"/>
                  <a:gd name="T10" fmla="*/ 6 w 192"/>
                  <a:gd name="T11" fmla="*/ 29 h 212"/>
                  <a:gd name="T12" fmla="*/ 1 w 192"/>
                  <a:gd name="T13" fmla="*/ 19 h 212"/>
                  <a:gd name="T14" fmla="*/ 0 w 192"/>
                  <a:gd name="T15" fmla="*/ 11 h 212"/>
                  <a:gd name="T16" fmla="*/ 18 w 192"/>
                  <a:gd name="T17" fmla="*/ 11 h 212"/>
                  <a:gd name="T18" fmla="*/ 18 w 192"/>
                  <a:gd name="T19" fmla="*/ 9 h 212"/>
                  <a:gd name="T20" fmla="*/ 27 w 192"/>
                  <a:gd name="T21" fmla="*/ 0 h 212"/>
                  <a:gd name="T22" fmla="*/ 36 w 192"/>
                  <a:gd name="T23" fmla="*/ 2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212"/>
                  <a:gd name="T38" fmla="*/ 192 w 192"/>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212">
                    <a:moveTo>
                      <a:pt x="192" y="126"/>
                    </a:moveTo>
                    <a:lnTo>
                      <a:pt x="168" y="134"/>
                    </a:lnTo>
                    <a:lnTo>
                      <a:pt x="170" y="209"/>
                    </a:lnTo>
                    <a:lnTo>
                      <a:pt x="49" y="212"/>
                    </a:lnTo>
                    <a:lnTo>
                      <a:pt x="41" y="141"/>
                    </a:lnTo>
                    <a:lnTo>
                      <a:pt x="31" y="146"/>
                    </a:lnTo>
                    <a:lnTo>
                      <a:pt x="1" y="90"/>
                    </a:lnTo>
                    <a:lnTo>
                      <a:pt x="0" y="25"/>
                    </a:lnTo>
                    <a:lnTo>
                      <a:pt x="91" y="23"/>
                    </a:lnTo>
                    <a:lnTo>
                      <a:pt x="91" y="9"/>
                    </a:lnTo>
                    <a:lnTo>
                      <a:pt x="142" y="0"/>
                    </a:lnTo>
                    <a:lnTo>
                      <a:pt x="192" y="1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32">
                <a:extLst>
                  <a:ext uri="{FF2B5EF4-FFF2-40B4-BE49-F238E27FC236}">
                    <a16:creationId xmlns:a16="http://schemas.microsoft.com/office/drawing/2014/main" id="{788820ED-5C63-4F40-95F3-D8F497A4DDB9}"/>
                  </a:ext>
                </a:extLst>
              </p:cNvPr>
              <p:cNvSpPr>
                <a:spLocks noChangeArrowheads="1"/>
              </p:cNvSpPr>
              <p:nvPr/>
            </p:nvSpPr>
            <p:spPr bwMode="auto">
              <a:xfrm>
                <a:off x="1141" y="1399"/>
                <a:ext cx="352" cy="188"/>
              </a:xfrm>
              <a:custGeom>
                <a:avLst/>
                <a:gdLst>
                  <a:gd name="T0" fmla="*/ 83 w 401"/>
                  <a:gd name="T1" fmla="*/ 10 h 197"/>
                  <a:gd name="T2" fmla="*/ 83 w 401"/>
                  <a:gd name="T3" fmla="*/ 10 h 197"/>
                  <a:gd name="T4" fmla="*/ 75 w 401"/>
                  <a:gd name="T5" fmla="*/ 10 h 197"/>
                  <a:gd name="T6" fmla="*/ 66 w 401"/>
                  <a:gd name="T7" fmla="*/ 10 h 197"/>
                  <a:gd name="T8" fmla="*/ 32 w 401"/>
                  <a:gd name="T9" fmla="*/ 27 h 197"/>
                  <a:gd name="T10" fmla="*/ 31 w 401"/>
                  <a:gd name="T11" fmla="*/ 21 h 197"/>
                  <a:gd name="T12" fmla="*/ 22 w 401"/>
                  <a:gd name="T13" fmla="*/ 28 h 197"/>
                  <a:gd name="T14" fmla="*/ 4 w 401"/>
                  <a:gd name="T15" fmla="*/ 29 h 197"/>
                  <a:gd name="T16" fmla="*/ 15 w 401"/>
                  <a:gd name="T17" fmla="*/ 30 h 197"/>
                  <a:gd name="T18" fmla="*/ 12 w 401"/>
                  <a:gd name="T19" fmla="*/ 33 h 197"/>
                  <a:gd name="T20" fmla="*/ 0 w 401"/>
                  <a:gd name="T21" fmla="*/ 30 h 197"/>
                  <a:gd name="T22" fmla="*/ 4 w 401"/>
                  <a:gd name="T23" fmla="*/ 28 h 197"/>
                  <a:gd name="T24" fmla="*/ 11 w 401"/>
                  <a:gd name="T25" fmla="*/ 22 h 197"/>
                  <a:gd name="T26" fmla="*/ 18 w 401"/>
                  <a:gd name="T27" fmla="*/ 21 h 197"/>
                  <a:gd name="T28" fmla="*/ 19 w 401"/>
                  <a:gd name="T29" fmla="*/ 18 h 197"/>
                  <a:gd name="T30" fmla="*/ 17 w 401"/>
                  <a:gd name="T31" fmla="*/ 10 h 197"/>
                  <a:gd name="T32" fmla="*/ 19 w 401"/>
                  <a:gd name="T33" fmla="*/ 10 h 197"/>
                  <a:gd name="T34" fmla="*/ 21 w 401"/>
                  <a:gd name="T35" fmla="*/ 0 h 197"/>
                  <a:gd name="T36" fmla="*/ 64 w 401"/>
                  <a:gd name="T37" fmla="*/ 2 h 197"/>
                  <a:gd name="T38" fmla="*/ 67 w 401"/>
                  <a:gd name="T39" fmla="*/ 10 h 197"/>
                  <a:gd name="T40" fmla="*/ 71 w 401"/>
                  <a:gd name="T41" fmla="*/ 5 h 197"/>
                  <a:gd name="T42" fmla="*/ 73 w 401"/>
                  <a:gd name="T43" fmla="*/ 10 h 197"/>
                  <a:gd name="T44" fmla="*/ 76 w 401"/>
                  <a:gd name="T45" fmla="*/ 10 h 197"/>
                  <a:gd name="T46" fmla="*/ 83 w 401"/>
                  <a:gd name="T47" fmla="*/ 10 h 1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197"/>
                  <a:gd name="T74" fmla="*/ 401 w 401"/>
                  <a:gd name="T75" fmla="*/ 197 h 1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197">
                    <a:moveTo>
                      <a:pt x="397" y="23"/>
                    </a:moveTo>
                    <a:lnTo>
                      <a:pt x="401" y="60"/>
                    </a:lnTo>
                    <a:lnTo>
                      <a:pt x="355" y="44"/>
                    </a:lnTo>
                    <a:lnTo>
                      <a:pt x="315" y="53"/>
                    </a:lnTo>
                    <a:lnTo>
                      <a:pt x="154" y="151"/>
                    </a:lnTo>
                    <a:lnTo>
                      <a:pt x="146" y="118"/>
                    </a:lnTo>
                    <a:lnTo>
                      <a:pt x="105" y="154"/>
                    </a:lnTo>
                    <a:lnTo>
                      <a:pt x="17" y="163"/>
                    </a:lnTo>
                    <a:lnTo>
                      <a:pt x="69" y="176"/>
                    </a:lnTo>
                    <a:lnTo>
                      <a:pt x="58" y="197"/>
                    </a:lnTo>
                    <a:lnTo>
                      <a:pt x="0" y="173"/>
                    </a:lnTo>
                    <a:lnTo>
                      <a:pt x="9" y="157"/>
                    </a:lnTo>
                    <a:lnTo>
                      <a:pt x="53" y="123"/>
                    </a:lnTo>
                    <a:lnTo>
                      <a:pt x="86" y="120"/>
                    </a:lnTo>
                    <a:lnTo>
                      <a:pt x="92" y="98"/>
                    </a:lnTo>
                    <a:lnTo>
                      <a:pt x="78" y="58"/>
                    </a:lnTo>
                    <a:lnTo>
                      <a:pt x="91" y="22"/>
                    </a:lnTo>
                    <a:lnTo>
                      <a:pt x="99" y="0"/>
                    </a:lnTo>
                    <a:lnTo>
                      <a:pt x="306" y="2"/>
                    </a:lnTo>
                    <a:lnTo>
                      <a:pt x="323" y="12"/>
                    </a:lnTo>
                    <a:lnTo>
                      <a:pt x="344" y="5"/>
                    </a:lnTo>
                    <a:lnTo>
                      <a:pt x="351" y="22"/>
                    </a:lnTo>
                    <a:lnTo>
                      <a:pt x="364" y="15"/>
                    </a:lnTo>
                    <a:lnTo>
                      <a:pt x="397" y="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33">
                <a:extLst>
                  <a:ext uri="{FF2B5EF4-FFF2-40B4-BE49-F238E27FC236}">
                    <a16:creationId xmlns:a16="http://schemas.microsoft.com/office/drawing/2014/main" id="{0667FF7F-D41D-4A6C-B28E-BF85328EFB2E}"/>
                  </a:ext>
                </a:extLst>
              </p:cNvPr>
              <p:cNvSpPr>
                <a:spLocks noChangeArrowheads="1"/>
              </p:cNvSpPr>
              <p:nvPr/>
            </p:nvSpPr>
            <p:spPr bwMode="auto">
              <a:xfrm>
                <a:off x="1259" y="1053"/>
                <a:ext cx="259" cy="161"/>
              </a:xfrm>
              <a:custGeom>
                <a:avLst/>
                <a:gdLst>
                  <a:gd name="T0" fmla="*/ 27 w 295"/>
                  <a:gd name="T1" fmla="*/ 27 h 169"/>
                  <a:gd name="T2" fmla="*/ 21 w 295"/>
                  <a:gd name="T3" fmla="*/ 25 h 169"/>
                  <a:gd name="T4" fmla="*/ 21 w 295"/>
                  <a:gd name="T5" fmla="*/ 22 h 169"/>
                  <a:gd name="T6" fmla="*/ 15 w 295"/>
                  <a:gd name="T7" fmla="*/ 22 h 169"/>
                  <a:gd name="T8" fmla="*/ 15 w 295"/>
                  <a:gd name="T9" fmla="*/ 16 h 169"/>
                  <a:gd name="T10" fmla="*/ 4 w 295"/>
                  <a:gd name="T11" fmla="*/ 15 h 169"/>
                  <a:gd name="T12" fmla="*/ 4 w 295"/>
                  <a:gd name="T13" fmla="*/ 10 h 169"/>
                  <a:gd name="T14" fmla="*/ 0 w 295"/>
                  <a:gd name="T15" fmla="*/ 10 h 169"/>
                  <a:gd name="T16" fmla="*/ 7 w 295"/>
                  <a:gd name="T17" fmla="*/ 0 h 169"/>
                  <a:gd name="T18" fmla="*/ 53 w 295"/>
                  <a:gd name="T19" fmla="*/ 10 h 169"/>
                  <a:gd name="T20" fmla="*/ 61 w 295"/>
                  <a:gd name="T21" fmla="*/ 10 h 169"/>
                  <a:gd name="T22" fmla="*/ 58 w 295"/>
                  <a:gd name="T23" fmla="*/ 10 h 169"/>
                  <a:gd name="T24" fmla="*/ 54 w 295"/>
                  <a:gd name="T25" fmla="*/ 10 h 169"/>
                  <a:gd name="T26" fmla="*/ 51 w 295"/>
                  <a:gd name="T27" fmla="*/ 21 h 169"/>
                  <a:gd name="T28" fmla="*/ 36 w 295"/>
                  <a:gd name="T29" fmla="*/ 24 h 169"/>
                  <a:gd name="T30" fmla="*/ 28 w 295"/>
                  <a:gd name="T31" fmla="*/ 27 h 169"/>
                  <a:gd name="T32" fmla="*/ 27 w 295"/>
                  <a:gd name="T33" fmla="*/ 2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69"/>
                  <a:gd name="T53" fmla="*/ 295 w 295"/>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69">
                    <a:moveTo>
                      <a:pt x="128" y="169"/>
                    </a:moveTo>
                    <a:lnTo>
                      <a:pt x="99" y="153"/>
                    </a:lnTo>
                    <a:lnTo>
                      <a:pt x="99" y="131"/>
                    </a:lnTo>
                    <a:lnTo>
                      <a:pt x="68" y="131"/>
                    </a:lnTo>
                    <a:lnTo>
                      <a:pt x="68" y="101"/>
                    </a:lnTo>
                    <a:lnTo>
                      <a:pt x="22" y="93"/>
                    </a:lnTo>
                    <a:lnTo>
                      <a:pt x="22" y="56"/>
                    </a:lnTo>
                    <a:lnTo>
                      <a:pt x="0" y="56"/>
                    </a:lnTo>
                    <a:lnTo>
                      <a:pt x="30" y="0"/>
                    </a:lnTo>
                    <a:lnTo>
                      <a:pt x="251" y="12"/>
                    </a:lnTo>
                    <a:lnTo>
                      <a:pt x="295" y="15"/>
                    </a:lnTo>
                    <a:lnTo>
                      <a:pt x="274" y="59"/>
                    </a:lnTo>
                    <a:lnTo>
                      <a:pt x="252" y="73"/>
                    </a:lnTo>
                    <a:lnTo>
                      <a:pt x="241" y="123"/>
                    </a:lnTo>
                    <a:lnTo>
                      <a:pt x="169" y="143"/>
                    </a:lnTo>
                    <a:lnTo>
                      <a:pt x="130" y="167"/>
                    </a:lnTo>
                    <a:lnTo>
                      <a:pt x="128" y="1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34">
                <a:extLst>
                  <a:ext uri="{FF2B5EF4-FFF2-40B4-BE49-F238E27FC236}">
                    <a16:creationId xmlns:a16="http://schemas.microsoft.com/office/drawing/2014/main" id="{8694E3CC-14F7-4670-A64F-0FF58D5AC069}"/>
                  </a:ext>
                </a:extLst>
              </p:cNvPr>
              <p:cNvSpPr>
                <a:spLocks noChangeArrowheads="1"/>
              </p:cNvSpPr>
              <p:nvPr/>
            </p:nvSpPr>
            <p:spPr bwMode="auto">
              <a:xfrm>
                <a:off x="2045" y="1438"/>
                <a:ext cx="127" cy="181"/>
              </a:xfrm>
              <a:custGeom>
                <a:avLst/>
                <a:gdLst>
                  <a:gd name="T0" fmla="*/ 27 w 145"/>
                  <a:gd name="T1" fmla="*/ 30 h 190"/>
                  <a:gd name="T2" fmla="*/ 4 w 145"/>
                  <a:gd name="T3" fmla="*/ 28 h 190"/>
                  <a:gd name="T4" fmla="*/ 4 w 145"/>
                  <a:gd name="T5" fmla="*/ 28 h 190"/>
                  <a:gd name="T6" fmla="*/ 0 w 145"/>
                  <a:gd name="T7" fmla="*/ 26 h 190"/>
                  <a:gd name="T8" fmla="*/ 4 w 145"/>
                  <a:gd name="T9" fmla="*/ 10 h 190"/>
                  <a:gd name="T10" fmla="*/ 6 w 145"/>
                  <a:gd name="T11" fmla="*/ 10 h 190"/>
                  <a:gd name="T12" fmla="*/ 9 w 145"/>
                  <a:gd name="T13" fmla="*/ 10 h 190"/>
                  <a:gd name="T14" fmla="*/ 15 w 145"/>
                  <a:gd name="T15" fmla="*/ 0 h 190"/>
                  <a:gd name="T16" fmla="*/ 18 w 145"/>
                  <a:gd name="T17" fmla="*/ 3 h 190"/>
                  <a:gd name="T18" fmla="*/ 21 w 145"/>
                  <a:gd name="T19" fmla="*/ 10 h 190"/>
                  <a:gd name="T20" fmla="*/ 27 w 145"/>
                  <a:gd name="T21" fmla="*/ 10 h 190"/>
                  <a:gd name="T22" fmla="*/ 27 w 145"/>
                  <a:gd name="T23" fmla="*/ 3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90"/>
                  <a:gd name="T38" fmla="*/ 145 w 145"/>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90">
                    <a:moveTo>
                      <a:pt x="145" y="190"/>
                    </a:moveTo>
                    <a:lnTo>
                      <a:pt x="16" y="176"/>
                    </a:lnTo>
                    <a:lnTo>
                      <a:pt x="14" y="175"/>
                    </a:lnTo>
                    <a:lnTo>
                      <a:pt x="0" y="159"/>
                    </a:lnTo>
                    <a:lnTo>
                      <a:pt x="22" y="56"/>
                    </a:lnTo>
                    <a:lnTo>
                      <a:pt x="28" y="58"/>
                    </a:lnTo>
                    <a:lnTo>
                      <a:pt x="42" y="24"/>
                    </a:lnTo>
                    <a:lnTo>
                      <a:pt x="79" y="0"/>
                    </a:lnTo>
                    <a:lnTo>
                      <a:pt x="92" y="3"/>
                    </a:lnTo>
                    <a:lnTo>
                      <a:pt x="109" y="39"/>
                    </a:lnTo>
                    <a:lnTo>
                      <a:pt x="144" y="53"/>
                    </a:lnTo>
                    <a:lnTo>
                      <a:pt x="145"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35">
                <a:extLst>
                  <a:ext uri="{FF2B5EF4-FFF2-40B4-BE49-F238E27FC236}">
                    <a16:creationId xmlns:a16="http://schemas.microsoft.com/office/drawing/2014/main" id="{7FDF8F48-9098-45D4-A4BC-42D0DE7821B8}"/>
                  </a:ext>
                </a:extLst>
              </p:cNvPr>
              <p:cNvSpPr>
                <a:spLocks noChangeArrowheads="1"/>
              </p:cNvSpPr>
              <p:nvPr/>
            </p:nvSpPr>
            <p:spPr bwMode="auto">
              <a:xfrm>
                <a:off x="2609" y="2783"/>
                <a:ext cx="278" cy="218"/>
              </a:xfrm>
              <a:custGeom>
                <a:avLst/>
                <a:gdLst>
                  <a:gd name="T0" fmla="*/ 65 w 316"/>
                  <a:gd name="T1" fmla="*/ 41 h 228"/>
                  <a:gd name="T2" fmla="*/ 61 w 316"/>
                  <a:gd name="T3" fmla="*/ 32 h 228"/>
                  <a:gd name="T4" fmla="*/ 55 w 316"/>
                  <a:gd name="T5" fmla="*/ 32 h 228"/>
                  <a:gd name="T6" fmla="*/ 48 w 316"/>
                  <a:gd name="T7" fmla="*/ 25 h 228"/>
                  <a:gd name="T8" fmla="*/ 72 w 316"/>
                  <a:gd name="T9" fmla="*/ 11 h 228"/>
                  <a:gd name="T10" fmla="*/ 63 w 316"/>
                  <a:gd name="T11" fmla="*/ 2 h 228"/>
                  <a:gd name="T12" fmla="*/ 41 w 316"/>
                  <a:gd name="T13" fmla="*/ 0 h 228"/>
                  <a:gd name="T14" fmla="*/ 41 w 316"/>
                  <a:gd name="T15" fmla="*/ 11 h 228"/>
                  <a:gd name="T16" fmla="*/ 32 w 316"/>
                  <a:gd name="T17" fmla="*/ 11 h 228"/>
                  <a:gd name="T18" fmla="*/ 32 w 316"/>
                  <a:gd name="T19" fmla="*/ 18 h 228"/>
                  <a:gd name="T20" fmla="*/ 1 w 316"/>
                  <a:gd name="T21" fmla="*/ 18 h 228"/>
                  <a:gd name="T22" fmla="*/ 0 w 316"/>
                  <a:gd name="T23" fmla="*/ 43 h 228"/>
                  <a:gd name="T24" fmla="*/ 63 w 316"/>
                  <a:gd name="T25" fmla="*/ 43 h 228"/>
                  <a:gd name="T26" fmla="*/ 65 w 316"/>
                  <a:gd name="T27" fmla="*/ 41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28"/>
                  <a:gd name="T44" fmla="*/ 316 w 316"/>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28">
                    <a:moveTo>
                      <a:pt x="285" y="219"/>
                    </a:moveTo>
                    <a:lnTo>
                      <a:pt x="267" y="168"/>
                    </a:lnTo>
                    <a:lnTo>
                      <a:pt x="242" y="172"/>
                    </a:lnTo>
                    <a:lnTo>
                      <a:pt x="215" y="125"/>
                    </a:lnTo>
                    <a:lnTo>
                      <a:pt x="316" y="32"/>
                    </a:lnTo>
                    <a:lnTo>
                      <a:pt x="284" y="2"/>
                    </a:lnTo>
                    <a:lnTo>
                      <a:pt x="181" y="0"/>
                    </a:lnTo>
                    <a:lnTo>
                      <a:pt x="181" y="46"/>
                    </a:lnTo>
                    <a:lnTo>
                      <a:pt x="136" y="46"/>
                    </a:lnTo>
                    <a:lnTo>
                      <a:pt x="136" y="92"/>
                    </a:lnTo>
                    <a:lnTo>
                      <a:pt x="1" y="91"/>
                    </a:lnTo>
                    <a:lnTo>
                      <a:pt x="0" y="227"/>
                    </a:lnTo>
                    <a:lnTo>
                      <a:pt x="283" y="228"/>
                    </a:lnTo>
                    <a:lnTo>
                      <a:pt x="285" y="2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36">
                <a:extLst>
                  <a:ext uri="{FF2B5EF4-FFF2-40B4-BE49-F238E27FC236}">
                    <a16:creationId xmlns:a16="http://schemas.microsoft.com/office/drawing/2014/main" id="{8617420F-0B35-4BF2-8626-35A7959C68D5}"/>
                  </a:ext>
                </a:extLst>
              </p:cNvPr>
              <p:cNvSpPr>
                <a:spLocks noChangeArrowheads="1"/>
              </p:cNvSpPr>
              <p:nvPr/>
            </p:nvSpPr>
            <p:spPr bwMode="auto">
              <a:xfrm>
                <a:off x="1071" y="1306"/>
                <a:ext cx="150" cy="265"/>
              </a:xfrm>
              <a:custGeom>
                <a:avLst/>
                <a:gdLst>
                  <a:gd name="T0" fmla="*/ 16 w 171"/>
                  <a:gd name="T1" fmla="*/ 51 h 277"/>
                  <a:gd name="T2" fmla="*/ 4 w 171"/>
                  <a:gd name="T3" fmla="*/ 52 h 277"/>
                  <a:gd name="T4" fmla="*/ 4 w 171"/>
                  <a:gd name="T5" fmla="*/ 50 h 277"/>
                  <a:gd name="T6" fmla="*/ 0 w 171"/>
                  <a:gd name="T7" fmla="*/ 44 h 277"/>
                  <a:gd name="T8" fmla="*/ 7 w 171"/>
                  <a:gd name="T9" fmla="*/ 50 h 277"/>
                  <a:gd name="T10" fmla="*/ 10 w 171"/>
                  <a:gd name="T11" fmla="*/ 39 h 277"/>
                  <a:gd name="T12" fmla="*/ 4 w 171"/>
                  <a:gd name="T13" fmla="*/ 28 h 277"/>
                  <a:gd name="T14" fmla="*/ 4 w 171"/>
                  <a:gd name="T15" fmla="*/ 0 h 277"/>
                  <a:gd name="T16" fmla="*/ 26 w 171"/>
                  <a:gd name="T17" fmla="*/ 1 h 277"/>
                  <a:gd name="T18" fmla="*/ 23 w 171"/>
                  <a:gd name="T19" fmla="*/ 11 h 277"/>
                  <a:gd name="T20" fmla="*/ 25 w 171"/>
                  <a:gd name="T21" fmla="*/ 15 h 277"/>
                  <a:gd name="T22" fmla="*/ 35 w 171"/>
                  <a:gd name="T23" fmla="*/ 23 h 277"/>
                  <a:gd name="T24" fmla="*/ 32 w 171"/>
                  <a:gd name="T25" fmla="*/ 30 h 277"/>
                  <a:gd name="T26" fmla="*/ 35 w 171"/>
                  <a:gd name="T27" fmla="*/ 36 h 277"/>
                  <a:gd name="T28" fmla="*/ 34 w 171"/>
                  <a:gd name="T29" fmla="*/ 41 h 277"/>
                  <a:gd name="T30" fmla="*/ 27 w 171"/>
                  <a:gd name="T31" fmla="*/ 42 h 277"/>
                  <a:gd name="T32" fmla="*/ 18 w 171"/>
                  <a:gd name="T33" fmla="*/ 48 h 277"/>
                  <a:gd name="T34" fmla="*/ 16 w 171"/>
                  <a:gd name="T35" fmla="*/ 51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277"/>
                  <a:gd name="T56" fmla="*/ 171 w 171"/>
                  <a:gd name="T57" fmla="*/ 277 h 2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277">
                    <a:moveTo>
                      <a:pt x="79" y="269"/>
                    </a:moveTo>
                    <a:lnTo>
                      <a:pt x="19" y="277"/>
                    </a:lnTo>
                    <a:lnTo>
                      <a:pt x="11" y="265"/>
                    </a:lnTo>
                    <a:lnTo>
                      <a:pt x="0" y="231"/>
                    </a:lnTo>
                    <a:lnTo>
                      <a:pt x="30" y="266"/>
                    </a:lnTo>
                    <a:lnTo>
                      <a:pt x="45" y="207"/>
                    </a:lnTo>
                    <a:lnTo>
                      <a:pt x="5" y="142"/>
                    </a:lnTo>
                    <a:lnTo>
                      <a:pt x="4" y="0"/>
                    </a:lnTo>
                    <a:lnTo>
                      <a:pt x="128" y="1"/>
                    </a:lnTo>
                    <a:lnTo>
                      <a:pt x="111" y="56"/>
                    </a:lnTo>
                    <a:lnTo>
                      <a:pt x="120" y="81"/>
                    </a:lnTo>
                    <a:lnTo>
                      <a:pt x="170" y="118"/>
                    </a:lnTo>
                    <a:lnTo>
                      <a:pt x="157" y="154"/>
                    </a:lnTo>
                    <a:lnTo>
                      <a:pt x="171" y="194"/>
                    </a:lnTo>
                    <a:lnTo>
                      <a:pt x="165" y="216"/>
                    </a:lnTo>
                    <a:lnTo>
                      <a:pt x="132" y="219"/>
                    </a:lnTo>
                    <a:lnTo>
                      <a:pt x="88" y="253"/>
                    </a:lnTo>
                    <a:lnTo>
                      <a:pt x="79" y="2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37">
                <a:extLst>
                  <a:ext uri="{FF2B5EF4-FFF2-40B4-BE49-F238E27FC236}">
                    <a16:creationId xmlns:a16="http://schemas.microsoft.com/office/drawing/2014/main" id="{72DA2028-CFC1-42D3-BD6F-E98835E32666}"/>
                  </a:ext>
                </a:extLst>
              </p:cNvPr>
              <p:cNvSpPr>
                <a:spLocks noChangeArrowheads="1"/>
              </p:cNvSpPr>
              <p:nvPr/>
            </p:nvSpPr>
            <p:spPr bwMode="auto">
              <a:xfrm>
                <a:off x="1925" y="1094"/>
                <a:ext cx="249" cy="150"/>
              </a:xfrm>
              <a:custGeom>
                <a:avLst/>
                <a:gdLst>
                  <a:gd name="T0" fmla="*/ 44 w 284"/>
                  <a:gd name="T1" fmla="*/ 29 h 157"/>
                  <a:gd name="T2" fmla="*/ 24 w 284"/>
                  <a:gd name="T3" fmla="*/ 20 h 157"/>
                  <a:gd name="T4" fmla="*/ 18 w 284"/>
                  <a:gd name="T5" fmla="*/ 19 h 157"/>
                  <a:gd name="T6" fmla="*/ 11 w 284"/>
                  <a:gd name="T7" fmla="*/ 22 h 157"/>
                  <a:gd name="T8" fmla="*/ 10 w 284"/>
                  <a:gd name="T9" fmla="*/ 24 h 157"/>
                  <a:gd name="T10" fmla="*/ 4 w 284"/>
                  <a:gd name="T11" fmla="*/ 14 h 157"/>
                  <a:gd name="T12" fmla="*/ 0 w 284"/>
                  <a:gd name="T13" fmla="*/ 0 h 157"/>
                  <a:gd name="T14" fmla="*/ 12 w 284"/>
                  <a:gd name="T15" fmla="*/ 2 h 157"/>
                  <a:gd name="T16" fmla="*/ 53 w 284"/>
                  <a:gd name="T17" fmla="*/ 11 h 157"/>
                  <a:gd name="T18" fmla="*/ 50 w 284"/>
                  <a:gd name="T19" fmla="*/ 11 h 157"/>
                  <a:gd name="T20" fmla="*/ 57 w 284"/>
                  <a:gd name="T21" fmla="*/ 24 h 157"/>
                  <a:gd name="T22" fmla="*/ 53 w 284"/>
                  <a:gd name="T23" fmla="*/ 28 h 157"/>
                  <a:gd name="T24" fmla="*/ 45 w 284"/>
                  <a:gd name="T25" fmla="*/ 29 h 157"/>
                  <a:gd name="T26" fmla="*/ 44 w 284"/>
                  <a:gd name="T27" fmla="*/ 29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4"/>
                  <a:gd name="T43" fmla="*/ 0 h 157"/>
                  <a:gd name="T44" fmla="*/ 284 w 284"/>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4" h="157">
                    <a:moveTo>
                      <a:pt x="217" y="154"/>
                    </a:moveTo>
                    <a:lnTo>
                      <a:pt x="122" y="101"/>
                    </a:lnTo>
                    <a:lnTo>
                      <a:pt x="86" y="96"/>
                    </a:lnTo>
                    <a:lnTo>
                      <a:pt x="53" y="109"/>
                    </a:lnTo>
                    <a:lnTo>
                      <a:pt x="45" y="125"/>
                    </a:lnTo>
                    <a:lnTo>
                      <a:pt x="12" y="80"/>
                    </a:lnTo>
                    <a:lnTo>
                      <a:pt x="0" y="0"/>
                    </a:lnTo>
                    <a:lnTo>
                      <a:pt x="61" y="2"/>
                    </a:lnTo>
                    <a:lnTo>
                      <a:pt x="265" y="16"/>
                    </a:lnTo>
                    <a:lnTo>
                      <a:pt x="247" y="53"/>
                    </a:lnTo>
                    <a:lnTo>
                      <a:pt x="284" y="121"/>
                    </a:lnTo>
                    <a:lnTo>
                      <a:pt x="264" y="153"/>
                    </a:lnTo>
                    <a:lnTo>
                      <a:pt x="220" y="157"/>
                    </a:lnTo>
                    <a:lnTo>
                      <a:pt x="217" y="15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38">
                <a:extLst>
                  <a:ext uri="{FF2B5EF4-FFF2-40B4-BE49-F238E27FC236}">
                    <a16:creationId xmlns:a16="http://schemas.microsoft.com/office/drawing/2014/main" id="{22AA15AB-B525-4FF0-A4EB-BC3B8C1352D0}"/>
                  </a:ext>
                </a:extLst>
              </p:cNvPr>
              <p:cNvSpPr>
                <a:spLocks noChangeArrowheads="1"/>
              </p:cNvSpPr>
              <p:nvPr/>
            </p:nvSpPr>
            <p:spPr bwMode="auto">
              <a:xfrm>
                <a:off x="2411" y="2567"/>
                <a:ext cx="198" cy="152"/>
              </a:xfrm>
              <a:custGeom>
                <a:avLst/>
                <a:gdLst>
                  <a:gd name="T0" fmla="*/ 53 w 225"/>
                  <a:gd name="T1" fmla="*/ 30 h 159"/>
                  <a:gd name="T2" fmla="*/ 0 w 225"/>
                  <a:gd name="T3" fmla="*/ 30 h 159"/>
                  <a:gd name="T4" fmla="*/ 1 w 225"/>
                  <a:gd name="T5" fmla="*/ 0 h 159"/>
                  <a:gd name="T6" fmla="*/ 53 w 225"/>
                  <a:gd name="T7" fmla="*/ 0 h 159"/>
                  <a:gd name="T8" fmla="*/ 53 w 225"/>
                  <a:gd name="T9" fmla="*/ 30 h 159"/>
                  <a:gd name="T10" fmla="*/ 0 60000 65536"/>
                  <a:gd name="T11" fmla="*/ 0 60000 65536"/>
                  <a:gd name="T12" fmla="*/ 0 60000 65536"/>
                  <a:gd name="T13" fmla="*/ 0 60000 65536"/>
                  <a:gd name="T14" fmla="*/ 0 60000 65536"/>
                  <a:gd name="T15" fmla="*/ 0 w 225"/>
                  <a:gd name="T16" fmla="*/ 0 h 159"/>
                  <a:gd name="T17" fmla="*/ 225 w 225"/>
                  <a:gd name="T18" fmla="*/ 159 h 159"/>
                </a:gdLst>
                <a:ahLst/>
                <a:cxnLst>
                  <a:cxn ang="T10">
                    <a:pos x="T0" y="T1"/>
                  </a:cxn>
                  <a:cxn ang="T11">
                    <a:pos x="T2" y="T3"/>
                  </a:cxn>
                  <a:cxn ang="T12">
                    <a:pos x="T4" y="T5"/>
                  </a:cxn>
                  <a:cxn ang="T13">
                    <a:pos x="T6" y="T7"/>
                  </a:cxn>
                  <a:cxn ang="T14">
                    <a:pos x="T8" y="T9"/>
                  </a:cxn>
                </a:cxnLst>
                <a:rect l="T15" t="T16" r="T17" b="T18"/>
                <a:pathLst>
                  <a:path w="225" h="159">
                    <a:moveTo>
                      <a:pt x="225" y="158"/>
                    </a:moveTo>
                    <a:lnTo>
                      <a:pt x="0" y="159"/>
                    </a:lnTo>
                    <a:lnTo>
                      <a:pt x="1" y="0"/>
                    </a:lnTo>
                    <a:lnTo>
                      <a:pt x="225" y="0"/>
                    </a:lnTo>
                    <a:lnTo>
                      <a:pt x="225"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39">
                <a:extLst>
                  <a:ext uri="{FF2B5EF4-FFF2-40B4-BE49-F238E27FC236}">
                    <a16:creationId xmlns:a16="http://schemas.microsoft.com/office/drawing/2014/main" id="{560509AC-82EB-4E43-8E9C-F24C7A04A7C0}"/>
                  </a:ext>
                </a:extLst>
              </p:cNvPr>
              <p:cNvSpPr>
                <a:spLocks noChangeArrowheads="1"/>
              </p:cNvSpPr>
              <p:nvPr/>
            </p:nvSpPr>
            <p:spPr bwMode="auto">
              <a:xfrm>
                <a:off x="2161" y="2050"/>
                <a:ext cx="251" cy="129"/>
              </a:xfrm>
              <a:custGeom>
                <a:avLst/>
                <a:gdLst>
                  <a:gd name="T0" fmla="*/ 60 w 286"/>
                  <a:gd name="T1" fmla="*/ 21 h 135"/>
                  <a:gd name="T2" fmla="*/ 41 w 286"/>
                  <a:gd name="T3" fmla="*/ 21 h 135"/>
                  <a:gd name="T4" fmla="*/ 41 w 286"/>
                  <a:gd name="T5" fmla="*/ 25 h 135"/>
                  <a:gd name="T6" fmla="*/ 0 w 286"/>
                  <a:gd name="T7" fmla="*/ 25 h 135"/>
                  <a:gd name="T8" fmla="*/ 4 w 286"/>
                  <a:gd name="T9" fmla="*/ 14 h 135"/>
                  <a:gd name="T10" fmla="*/ 4 w 286"/>
                  <a:gd name="T11" fmla="*/ 0 h 135"/>
                  <a:gd name="T12" fmla="*/ 25 w 286"/>
                  <a:gd name="T13" fmla="*/ 0 h 135"/>
                  <a:gd name="T14" fmla="*/ 25 w 286"/>
                  <a:gd name="T15" fmla="*/ 11 h 135"/>
                  <a:gd name="T16" fmla="*/ 39 w 286"/>
                  <a:gd name="T17" fmla="*/ 11 h 135"/>
                  <a:gd name="T18" fmla="*/ 45 w 286"/>
                  <a:gd name="T19" fmla="*/ 11 h 135"/>
                  <a:gd name="T20" fmla="*/ 51 w 286"/>
                  <a:gd name="T21" fmla="*/ 11 h 135"/>
                  <a:gd name="T22" fmla="*/ 60 w 286"/>
                  <a:gd name="T23" fmla="*/ 17 h 135"/>
                  <a:gd name="T24" fmla="*/ 60 w 286"/>
                  <a:gd name="T25" fmla="*/ 21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35"/>
                  <a:gd name="T41" fmla="*/ 286 w 286"/>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35">
                    <a:moveTo>
                      <a:pt x="286" y="111"/>
                    </a:moveTo>
                    <a:lnTo>
                      <a:pt x="195" y="111"/>
                    </a:lnTo>
                    <a:lnTo>
                      <a:pt x="195" y="134"/>
                    </a:lnTo>
                    <a:lnTo>
                      <a:pt x="0" y="135"/>
                    </a:lnTo>
                    <a:lnTo>
                      <a:pt x="12" y="79"/>
                    </a:lnTo>
                    <a:lnTo>
                      <a:pt x="3" y="0"/>
                    </a:lnTo>
                    <a:lnTo>
                      <a:pt x="120" y="0"/>
                    </a:lnTo>
                    <a:lnTo>
                      <a:pt x="120" y="15"/>
                    </a:lnTo>
                    <a:lnTo>
                      <a:pt x="189" y="14"/>
                    </a:lnTo>
                    <a:lnTo>
                      <a:pt x="213" y="62"/>
                    </a:lnTo>
                    <a:lnTo>
                      <a:pt x="243" y="64"/>
                    </a:lnTo>
                    <a:lnTo>
                      <a:pt x="286" y="90"/>
                    </a:lnTo>
                    <a:lnTo>
                      <a:pt x="286" y="1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40">
                <a:extLst>
                  <a:ext uri="{FF2B5EF4-FFF2-40B4-BE49-F238E27FC236}">
                    <a16:creationId xmlns:a16="http://schemas.microsoft.com/office/drawing/2014/main" id="{0051B7A1-700F-4578-8D00-256220AC3E42}"/>
                  </a:ext>
                </a:extLst>
              </p:cNvPr>
              <p:cNvSpPr>
                <a:spLocks noChangeArrowheads="1"/>
              </p:cNvSpPr>
              <p:nvPr/>
            </p:nvSpPr>
            <p:spPr bwMode="auto">
              <a:xfrm>
                <a:off x="2610" y="2567"/>
                <a:ext cx="248" cy="304"/>
              </a:xfrm>
              <a:custGeom>
                <a:avLst/>
                <a:gdLst>
                  <a:gd name="T0" fmla="*/ 55 w 283"/>
                  <a:gd name="T1" fmla="*/ 48 h 317"/>
                  <a:gd name="T2" fmla="*/ 35 w 283"/>
                  <a:gd name="T3" fmla="*/ 47 h 317"/>
                  <a:gd name="T4" fmla="*/ 35 w 283"/>
                  <a:gd name="T5" fmla="*/ 56 h 317"/>
                  <a:gd name="T6" fmla="*/ 26 w 283"/>
                  <a:gd name="T7" fmla="*/ 56 h 317"/>
                  <a:gd name="T8" fmla="*/ 26 w 283"/>
                  <a:gd name="T9" fmla="*/ 67 h 317"/>
                  <a:gd name="T10" fmla="*/ 0 w 283"/>
                  <a:gd name="T11" fmla="*/ 67 h 317"/>
                  <a:gd name="T12" fmla="*/ 0 w 283"/>
                  <a:gd name="T13" fmla="*/ 33 h 317"/>
                  <a:gd name="T14" fmla="*/ 0 w 283"/>
                  <a:gd name="T15" fmla="*/ 0 h 317"/>
                  <a:gd name="T16" fmla="*/ 37 w 283"/>
                  <a:gd name="T17" fmla="*/ 2 h 317"/>
                  <a:gd name="T18" fmla="*/ 37 w 283"/>
                  <a:gd name="T19" fmla="*/ 12 h 317"/>
                  <a:gd name="T20" fmla="*/ 31 w 283"/>
                  <a:gd name="T21" fmla="*/ 12 h 317"/>
                  <a:gd name="T22" fmla="*/ 31 w 283"/>
                  <a:gd name="T23" fmla="*/ 17 h 317"/>
                  <a:gd name="T24" fmla="*/ 37 w 283"/>
                  <a:gd name="T25" fmla="*/ 24 h 317"/>
                  <a:gd name="T26" fmla="*/ 39 w 283"/>
                  <a:gd name="T27" fmla="*/ 28 h 317"/>
                  <a:gd name="T28" fmla="*/ 46 w 283"/>
                  <a:gd name="T29" fmla="*/ 31 h 317"/>
                  <a:gd name="T30" fmla="*/ 52 w 283"/>
                  <a:gd name="T31" fmla="*/ 44 h 317"/>
                  <a:gd name="T32" fmla="*/ 54 w 283"/>
                  <a:gd name="T33" fmla="*/ 46 h 317"/>
                  <a:gd name="T34" fmla="*/ 55 w 283"/>
                  <a:gd name="T35" fmla="*/ 48 h 3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
                  <a:gd name="T55" fmla="*/ 0 h 317"/>
                  <a:gd name="T56" fmla="*/ 283 w 283"/>
                  <a:gd name="T57" fmla="*/ 317 h 3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 h="317">
                    <a:moveTo>
                      <a:pt x="283" y="227"/>
                    </a:moveTo>
                    <a:lnTo>
                      <a:pt x="180" y="225"/>
                    </a:lnTo>
                    <a:lnTo>
                      <a:pt x="180" y="271"/>
                    </a:lnTo>
                    <a:lnTo>
                      <a:pt x="135" y="271"/>
                    </a:lnTo>
                    <a:lnTo>
                      <a:pt x="135" y="317"/>
                    </a:lnTo>
                    <a:lnTo>
                      <a:pt x="0" y="316"/>
                    </a:lnTo>
                    <a:lnTo>
                      <a:pt x="0" y="158"/>
                    </a:lnTo>
                    <a:lnTo>
                      <a:pt x="0" y="0"/>
                    </a:lnTo>
                    <a:lnTo>
                      <a:pt x="191" y="2"/>
                    </a:lnTo>
                    <a:lnTo>
                      <a:pt x="192" y="24"/>
                    </a:lnTo>
                    <a:lnTo>
                      <a:pt x="163" y="51"/>
                    </a:lnTo>
                    <a:lnTo>
                      <a:pt x="163" y="80"/>
                    </a:lnTo>
                    <a:lnTo>
                      <a:pt x="191" y="104"/>
                    </a:lnTo>
                    <a:lnTo>
                      <a:pt x="200" y="131"/>
                    </a:lnTo>
                    <a:lnTo>
                      <a:pt x="241" y="148"/>
                    </a:lnTo>
                    <a:lnTo>
                      <a:pt x="264" y="214"/>
                    </a:lnTo>
                    <a:lnTo>
                      <a:pt x="279" y="217"/>
                    </a:lnTo>
                    <a:lnTo>
                      <a:pt x="283" y="22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41">
                <a:extLst>
                  <a:ext uri="{FF2B5EF4-FFF2-40B4-BE49-F238E27FC236}">
                    <a16:creationId xmlns:a16="http://schemas.microsoft.com/office/drawing/2014/main" id="{6DE66101-851E-4972-A0A2-EBED35337551}"/>
                  </a:ext>
                </a:extLst>
              </p:cNvPr>
              <p:cNvSpPr>
                <a:spLocks noChangeArrowheads="1"/>
              </p:cNvSpPr>
              <p:nvPr/>
            </p:nvSpPr>
            <p:spPr bwMode="auto">
              <a:xfrm>
                <a:off x="814" y="913"/>
                <a:ext cx="217" cy="147"/>
              </a:xfrm>
              <a:custGeom>
                <a:avLst/>
                <a:gdLst>
                  <a:gd name="T0" fmla="*/ 42 w 247"/>
                  <a:gd name="T1" fmla="*/ 16 h 154"/>
                  <a:gd name="T2" fmla="*/ 41 w 247"/>
                  <a:gd name="T3" fmla="*/ 24 h 154"/>
                  <a:gd name="T4" fmla="*/ 29 w 247"/>
                  <a:gd name="T5" fmla="*/ 24 h 154"/>
                  <a:gd name="T6" fmla="*/ 28 w 247"/>
                  <a:gd name="T7" fmla="*/ 21 h 154"/>
                  <a:gd name="T8" fmla="*/ 22 w 247"/>
                  <a:gd name="T9" fmla="*/ 21 h 154"/>
                  <a:gd name="T10" fmla="*/ 17 w 247"/>
                  <a:gd name="T11" fmla="*/ 28 h 154"/>
                  <a:gd name="T12" fmla="*/ 0 w 247"/>
                  <a:gd name="T13" fmla="*/ 28 h 154"/>
                  <a:gd name="T14" fmla="*/ 1 w 247"/>
                  <a:gd name="T15" fmla="*/ 2 h 154"/>
                  <a:gd name="T16" fmla="*/ 54 w 247"/>
                  <a:gd name="T17" fmla="*/ 0 h 154"/>
                  <a:gd name="T18" fmla="*/ 43 w 247"/>
                  <a:gd name="T19" fmla="*/ 11 h 154"/>
                  <a:gd name="T20" fmla="*/ 42 w 247"/>
                  <a:gd name="T21" fmla="*/ 16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7"/>
                  <a:gd name="T34" fmla="*/ 0 h 154"/>
                  <a:gd name="T35" fmla="*/ 247 w 247"/>
                  <a:gd name="T36" fmla="*/ 154 h 1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7" h="154">
                    <a:moveTo>
                      <a:pt x="200" y="86"/>
                    </a:moveTo>
                    <a:lnTo>
                      <a:pt x="191" y="130"/>
                    </a:lnTo>
                    <a:lnTo>
                      <a:pt x="138" y="129"/>
                    </a:lnTo>
                    <a:lnTo>
                      <a:pt x="131" y="107"/>
                    </a:lnTo>
                    <a:lnTo>
                      <a:pt x="101" y="107"/>
                    </a:lnTo>
                    <a:lnTo>
                      <a:pt x="82" y="154"/>
                    </a:lnTo>
                    <a:lnTo>
                      <a:pt x="0" y="151"/>
                    </a:lnTo>
                    <a:lnTo>
                      <a:pt x="1" y="2"/>
                    </a:lnTo>
                    <a:lnTo>
                      <a:pt x="247" y="0"/>
                    </a:lnTo>
                    <a:lnTo>
                      <a:pt x="203" y="71"/>
                    </a:lnTo>
                    <a:lnTo>
                      <a:pt x="200" y="8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42">
                <a:extLst>
                  <a:ext uri="{FF2B5EF4-FFF2-40B4-BE49-F238E27FC236}">
                    <a16:creationId xmlns:a16="http://schemas.microsoft.com/office/drawing/2014/main" id="{62E29126-088B-43F7-8422-ADA8142C33FB}"/>
                  </a:ext>
                </a:extLst>
              </p:cNvPr>
              <p:cNvSpPr>
                <a:spLocks noChangeArrowheads="1"/>
              </p:cNvSpPr>
              <p:nvPr/>
            </p:nvSpPr>
            <p:spPr bwMode="auto">
              <a:xfrm>
                <a:off x="2883" y="2462"/>
                <a:ext cx="224" cy="148"/>
              </a:xfrm>
              <a:custGeom>
                <a:avLst/>
                <a:gdLst>
                  <a:gd name="T0" fmla="*/ 54 w 255"/>
                  <a:gd name="T1" fmla="*/ 22 h 156"/>
                  <a:gd name="T2" fmla="*/ 19 w 255"/>
                  <a:gd name="T3" fmla="*/ 22 h 156"/>
                  <a:gd name="T4" fmla="*/ 10 w 255"/>
                  <a:gd name="T5" fmla="*/ 22 h 156"/>
                  <a:gd name="T6" fmla="*/ 10 w 255"/>
                  <a:gd name="T7" fmla="*/ 16 h 156"/>
                  <a:gd name="T8" fmla="*/ 4 w 255"/>
                  <a:gd name="T9" fmla="*/ 16 h 156"/>
                  <a:gd name="T10" fmla="*/ 0 w 255"/>
                  <a:gd name="T11" fmla="*/ 9 h 156"/>
                  <a:gd name="T12" fmla="*/ 4 w 255"/>
                  <a:gd name="T13" fmla="*/ 9 h 156"/>
                  <a:gd name="T14" fmla="*/ 36 w 255"/>
                  <a:gd name="T15" fmla="*/ 9 h 156"/>
                  <a:gd name="T16" fmla="*/ 38 w 255"/>
                  <a:gd name="T17" fmla="*/ 2 h 156"/>
                  <a:gd name="T18" fmla="*/ 41 w 255"/>
                  <a:gd name="T19" fmla="*/ 0 h 156"/>
                  <a:gd name="T20" fmla="*/ 54 w 255"/>
                  <a:gd name="T21" fmla="*/ 22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156"/>
                  <a:gd name="T35" fmla="*/ 255 w 255"/>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156">
                    <a:moveTo>
                      <a:pt x="255" y="156"/>
                    </a:moveTo>
                    <a:lnTo>
                      <a:pt x="92" y="155"/>
                    </a:lnTo>
                    <a:lnTo>
                      <a:pt x="47" y="155"/>
                    </a:lnTo>
                    <a:lnTo>
                      <a:pt x="47" y="111"/>
                    </a:lnTo>
                    <a:lnTo>
                      <a:pt x="4" y="112"/>
                    </a:lnTo>
                    <a:lnTo>
                      <a:pt x="0" y="19"/>
                    </a:lnTo>
                    <a:lnTo>
                      <a:pt x="6" y="19"/>
                    </a:lnTo>
                    <a:lnTo>
                      <a:pt x="170" y="19"/>
                    </a:lnTo>
                    <a:lnTo>
                      <a:pt x="178" y="2"/>
                    </a:lnTo>
                    <a:lnTo>
                      <a:pt x="198" y="0"/>
                    </a:lnTo>
                    <a:lnTo>
                      <a:pt x="255" y="15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43">
                <a:extLst>
                  <a:ext uri="{FF2B5EF4-FFF2-40B4-BE49-F238E27FC236}">
                    <a16:creationId xmlns:a16="http://schemas.microsoft.com/office/drawing/2014/main" id="{BE31D79F-EF4B-428F-B3A7-76BDD87004F0}"/>
                  </a:ext>
                </a:extLst>
              </p:cNvPr>
              <p:cNvSpPr>
                <a:spLocks noChangeArrowheads="1"/>
              </p:cNvSpPr>
              <p:nvPr/>
            </p:nvSpPr>
            <p:spPr bwMode="auto">
              <a:xfrm>
                <a:off x="990" y="912"/>
                <a:ext cx="294" cy="215"/>
              </a:xfrm>
              <a:custGeom>
                <a:avLst/>
                <a:gdLst>
                  <a:gd name="T0" fmla="*/ 20 w 335"/>
                  <a:gd name="T1" fmla="*/ 48 h 224"/>
                  <a:gd name="T2" fmla="*/ 16 w 335"/>
                  <a:gd name="T3" fmla="*/ 48 h 224"/>
                  <a:gd name="T4" fmla="*/ 16 w 335"/>
                  <a:gd name="T5" fmla="*/ 26 h 224"/>
                  <a:gd name="T6" fmla="*/ 11 w 335"/>
                  <a:gd name="T7" fmla="*/ 26 h 224"/>
                  <a:gd name="T8" fmla="*/ 11 w 335"/>
                  <a:gd name="T9" fmla="*/ 20 h 224"/>
                  <a:gd name="T10" fmla="*/ 0 w 335"/>
                  <a:gd name="T11" fmla="*/ 20 h 224"/>
                  <a:gd name="T12" fmla="*/ 4 w 335"/>
                  <a:gd name="T13" fmla="*/ 15 h 224"/>
                  <a:gd name="T14" fmla="*/ 10 w 335"/>
                  <a:gd name="T15" fmla="*/ 1 h 224"/>
                  <a:gd name="T16" fmla="*/ 11 w 335"/>
                  <a:gd name="T17" fmla="*/ 1 h 224"/>
                  <a:gd name="T18" fmla="*/ 57 w 335"/>
                  <a:gd name="T19" fmla="*/ 0 h 224"/>
                  <a:gd name="T20" fmla="*/ 63 w 335"/>
                  <a:gd name="T21" fmla="*/ 12 h 224"/>
                  <a:gd name="T22" fmla="*/ 65 w 335"/>
                  <a:gd name="T23" fmla="*/ 28 h 224"/>
                  <a:gd name="T24" fmla="*/ 68 w 335"/>
                  <a:gd name="T25" fmla="*/ 31 h 224"/>
                  <a:gd name="T26" fmla="*/ 69 w 335"/>
                  <a:gd name="T27" fmla="*/ 32 h 224"/>
                  <a:gd name="T28" fmla="*/ 63 w 335"/>
                  <a:gd name="T29" fmla="*/ 44 h 224"/>
                  <a:gd name="T30" fmla="*/ 41 w 335"/>
                  <a:gd name="T31" fmla="*/ 44 h 224"/>
                  <a:gd name="T32" fmla="*/ 41 w 335"/>
                  <a:gd name="T33" fmla="*/ 48 h 224"/>
                  <a:gd name="T34" fmla="*/ 20 w 335"/>
                  <a:gd name="T35" fmla="*/ 48 h 2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24"/>
                  <a:gd name="T56" fmla="*/ 335 w 335"/>
                  <a:gd name="T57" fmla="*/ 224 h 2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24">
                    <a:moveTo>
                      <a:pt x="98" y="223"/>
                    </a:moveTo>
                    <a:lnTo>
                      <a:pt x="75" y="222"/>
                    </a:lnTo>
                    <a:lnTo>
                      <a:pt x="77" y="110"/>
                    </a:lnTo>
                    <a:lnTo>
                      <a:pt x="54" y="110"/>
                    </a:lnTo>
                    <a:lnTo>
                      <a:pt x="54" y="87"/>
                    </a:lnTo>
                    <a:lnTo>
                      <a:pt x="0" y="87"/>
                    </a:lnTo>
                    <a:lnTo>
                      <a:pt x="3" y="72"/>
                    </a:lnTo>
                    <a:lnTo>
                      <a:pt x="47" y="1"/>
                    </a:lnTo>
                    <a:lnTo>
                      <a:pt x="51" y="1"/>
                    </a:lnTo>
                    <a:lnTo>
                      <a:pt x="273" y="0"/>
                    </a:lnTo>
                    <a:lnTo>
                      <a:pt x="304" y="59"/>
                    </a:lnTo>
                    <a:lnTo>
                      <a:pt x="313" y="126"/>
                    </a:lnTo>
                    <a:lnTo>
                      <a:pt x="331" y="142"/>
                    </a:lnTo>
                    <a:lnTo>
                      <a:pt x="335" y="147"/>
                    </a:lnTo>
                    <a:lnTo>
                      <a:pt x="305" y="203"/>
                    </a:lnTo>
                    <a:lnTo>
                      <a:pt x="198" y="202"/>
                    </a:lnTo>
                    <a:lnTo>
                      <a:pt x="196" y="224"/>
                    </a:lnTo>
                    <a:lnTo>
                      <a:pt x="98" y="2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44">
                <a:extLst>
                  <a:ext uri="{FF2B5EF4-FFF2-40B4-BE49-F238E27FC236}">
                    <a16:creationId xmlns:a16="http://schemas.microsoft.com/office/drawing/2014/main" id="{8FF6C565-F8DE-4E1D-9EBE-93C2A704894A}"/>
                  </a:ext>
                </a:extLst>
              </p:cNvPr>
              <p:cNvSpPr>
                <a:spLocks noChangeArrowheads="1"/>
              </p:cNvSpPr>
              <p:nvPr/>
            </p:nvSpPr>
            <p:spPr bwMode="auto">
              <a:xfrm>
                <a:off x="1602" y="1073"/>
                <a:ext cx="188" cy="292"/>
              </a:xfrm>
              <a:custGeom>
                <a:avLst/>
                <a:gdLst>
                  <a:gd name="T0" fmla="*/ 8 w 214"/>
                  <a:gd name="T1" fmla="*/ 52 h 306"/>
                  <a:gd name="T2" fmla="*/ 5 w 214"/>
                  <a:gd name="T3" fmla="*/ 50 h 306"/>
                  <a:gd name="T4" fmla="*/ 0 w 214"/>
                  <a:gd name="T5" fmla="*/ 51 h 306"/>
                  <a:gd name="T6" fmla="*/ 0 w 214"/>
                  <a:gd name="T7" fmla="*/ 35 h 306"/>
                  <a:gd name="T8" fmla="*/ 0 w 214"/>
                  <a:gd name="T9" fmla="*/ 22 h 306"/>
                  <a:gd name="T10" fmla="*/ 4 w 214"/>
                  <a:gd name="T11" fmla="*/ 19 h 306"/>
                  <a:gd name="T12" fmla="*/ 4 w 214"/>
                  <a:gd name="T13" fmla="*/ 13 h 306"/>
                  <a:gd name="T14" fmla="*/ 10 w 214"/>
                  <a:gd name="T15" fmla="*/ 13 h 306"/>
                  <a:gd name="T16" fmla="*/ 7 w 214"/>
                  <a:gd name="T17" fmla="*/ 0 h 306"/>
                  <a:gd name="T18" fmla="*/ 32 w 214"/>
                  <a:gd name="T19" fmla="*/ 8 h 306"/>
                  <a:gd name="T20" fmla="*/ 46 w 214"/>
                  <a:gd name="T21" fmla="*/ 10 h 306"/>
                  <a:gd name="T22" fmla="*/ 47 w 214"/>
                  <a:gd name="T23" fmla="*/ 10 h 306"/>
                  <a:gd name="T24" fmla="*/ 32 w 214"/>
                  <a:gd name="T25" fmla="*/ 15 h 306"/>
                  <a:gd name="T26" fmla="*/ 35 w 214"/>
                  <a:gd name="T27" fmla="*/ 22 h 306"/>
                  <a:gd name="T28" fmla="*/ 32 w 214"/>
                  <a:gd name="T29" fmla="*/ 27 h 306"/>
                  <a:gd name="T30" fmla="*/ 27 w 214"/>
                  <a:gd name="T31" fmla="*/ 27 h 306"/>
                  <a:gd name="T32" fmla="*/ 28 w 214"/>
                  <a:gd name="T33" fmla="*/ 30 h 306"/>
                  <a:gd name="T34" fmla="*/ 25 w 214"/>
                  <a:gd name="T35" fmla="*/ 32 h 306"/>
                  <a:gd name="T36" fmla="*/ 16 w 214"/>
                  <a:gd name="T37" fmla="*/ 38 h 306"/>
                  <a:gd name="T38" fmla="*/ 15 w 214"/>
                  <a:gd name="T39" fmla="*/ 43 h 306"/>
                  <a:gd name="T40" fmla="*/ 11 w 214"/>
                  <a:gd name="T41" fmla="*/ 43 h 306"/>
                  <a:gd name="T42" fmla="*/ 8 w 214"/>
                  <a:gd name="T43" fmla="*/ 52 h 3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4"/>
                  <a:gd name="T67" fmla="*/ 0 h 306"/>
                  <a:gd name="T68" fmla="*/ 214 w 214"/>
                  <a:gd name="T69" fmla="*/ 306 h 3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4" h="306">
                    <a:moveTo>
                      <a:pt x="37" y="306"/>
                    </a:moveTo>
                    <a:lnTo>
                      <a:pt x="23" y="294"/>
                    </a:lnTo>
                    <a:lnTo>
                      <a:pt x="0" y="298"/>
                    </a:lnTo>
                    <a:lnTo>
                      <a:pt x="0" y="206"/>
                    </a:lnTo>
                    <a:lnTo>
                      <a:pt x="0" y="123"/>
                    </a:lnTo>
                    <a:lnTo>
                      <a:pt x="15" y="108"/>
                    </a:lnTo>
                    <a:lnTo>
                      <a:pt x="15" y="78"/>
                    </a:lnTo>
                    <a:lnTo>
                      <a:pt x="44" y="78"/>
                    </a:lnTo>
                    <a:lnTo>
                      <a:pt x="31" y="0"/>
                    </a:lnTo>
                    <a:lnTo>
                      <a:pt x="151" y="8"/>
                    </a:lnTo>
                    <a:lnTo>
                      <a:pt x="211" y="11"/>
                    </a:lnTo>
                    <a:lnTo>
                      <a:pt x="214" y="47"/>
                    </a:lnTo>
                    <a:lnTo>
                      <a:pt x="155" y="83"/>
                    </a:lnTo>
                    <a:lnTo>
                      <a:pt x="161" y="124"/>
                    </a:lnTo>
                    <a:lnTo>
                      <a:pt x="145" y="148"/>
                    </a:lnTo>
                    <a:lnTo>
                      <a:pt x="123" y="153"/>
                    </a:lnTo>
                    <a:lnTo>
                      <a:pt x="131" y="178"/>
                    </a:lnTo>
                    <a:lnTo>
                      <a:pt x="116" y="191"/>
                    </a:lnTo>
                    <a:lnTo>
                      <a:pt x="73" y="221"/>
                    </a:lnTo>
                    <a:lnTo>
                      <a:pt x="68" y="248"/>
                    </a:lnTo>
                    <a:lnTo>
                      <a:pt x="56" y="251"/>
                    </a:lnTo>
                    <a:lnTo>
                      <a:pt x="37" y="30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45">
                <a:extLst>
                  <a:ext uri="{FF2B5EF4-FFF2-40B4-BE49-F238E27FC236}">
                    <a16:creationId xmlns:a16="http://schemas.microsoft.com/office/drawing/2014/main" id="{1BA445DC-6FEA-41FB-AE6D-CAE0602D1DCE}"/>
                  </a:ext>
                </a:extLst>
              </p:cNvPr>
              <p:cNvSpPr>
                <a:spLocks noChangeArrowheads="1"/>
              </p:cNvSpPr>
              <p:nvPr/>
            </p:nvSpPr>
            <p:spPr bwMode="auto">
              <a:xfrm>
                <a:off x="1886" y="1277"/>
                <a:ext cx="195" cy="217"/>
              </a:xfrm>
              <a:custGeom>
                <a:avLst/>
                <a:gdLst>
                  <a:gd name="T0" fmla="*/ 43 w 222"/>
                  <a:gd name="T1" fmla="*/ 40 h 227"/>
                  <a:gd name="T2" fmla="*/ 4 w 222"/>
                  <a:gd name="T3" fmla="*/ 41 h 227"/>
                  <a:gd name="T4" fmla="*/ 4 w 222"/>
                  <a:gd name="T5" fmla="*/ 41 h 227"/>
                  <a:gd name="T6" fmla="*/ 0 w 222"/>
                  <a:gd name="T7" fmla="*/ 0 h 227"/>
                  <a:gd name="T8" fmla="*/ 11 w 222"/>
                  <a:gd name="T9" fmla="*/ 0 h 227"/>
                  <a:gd name="T10" fmla="*/ 14 w 222"/>
                  <a:gd name="T11" fmla="*/ 14 h 227"/>
                  <a:gd name="T12" fmla="*/ 28 w 222"/>
                  <a:gd name="T13" fmla="*/ 17 h 227"/>
                  <a:gd name="T14" fmla="*/ 41 w 222"/>
                  <a:gd name="T15" fmla="*/ 29 h 227"/>
                  <a:gd name="T16" fmla="*/ 45 w 222"/>
                  <a:gd name="T17" fmla="*/ 34 h 227"/>
                  <a:gd name="T18" fmla="*/ 47 w 222"/>
                  <a:gd name="T19" fmla="*/ 34 h 227"/>
                  <a:gd name="T20" fmla="*/ 46 w 222"/>
                  <a:gd name="T21" fmla="*/ 41 h 227"/>
                  <a:gd name="T22" fmla="*/ 43 w 222"/>
                  <a:gd name="T23" fmla="*/ 4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227"/>
                  <a:gd name="T38" fmla="*/ 222 w 222"/>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227">
                    <a:moveTo>
                      <a:pt x="202" y="225"/>
                    </a:moveTo>
                    <a:lnTo>
                      <a:pt x="22" y="226"/>
                    </a:lnTo>
                    <a:lnTo>
                      <a:pt x="7" y="226"/>
                    </a:lnTo>
                    <a:lnTo>
                      <a:pt x="0" y="0"/>
                    </a:lnTo>
                    <a:lnTo>
                      <a:pt x="53" y="0"/>
                    </a:lnTo>
                    <a:lnTo>
                      <a:pt x="64" y="76"/>
                    </a:lnTo>
                    <a:lnTo>
                      <a:pt x="135" y="92"/>
                    </a:lnTo>
                    <a:lnTo>
                      <a:pt x="199" y="156"/>
                    </a:lnTo>
                    <a:lnTo>
                      <a:pt x="206" y="190"/>
                    </a:lnTo>
                    <a:lnTo>
                      <a:pt x="222" y="193"/>
                    </a:lnTo>
                    <a:lnTo>
                      <a:pt x="208" y="227"/>
                    </a:lnTo>
                    <a:lnTo>
                      <a:pt x="202" y="22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46">
                <a:extLst>
                  <a:ext uri="{FF2B5EF4-FFF2-40B4-BE49-F238E27FC236}">
                    <a16:creationId xmlns:a16="http://schemas.microsoft.com/office/drawing/2014/main" id="{B2F9D635-87B8-4A05-AC95-F7903D70DAA0}"/>
                  </a:ext>
                </a:extLst>
              </p:cNvPr>
              <p:cNvSpPr>
                <a:spLocks noChangeArrowheads="1"/>
              </p:cNvSpPr>
              <p:nvPr/>
            </p:nvSpPr>
            <p:spPr bwMode="auto">
              <a:xfrm>
                <a:off x="2452" y="1761"/>
                <a:ext cx="241" cy="460"/>
              </a:xfrm>
              <a:custGeom>
                <a:avLst/>
                <a:gdLst>
                  <a:gd name="T0" fmla="*/ 32 w 274"/>
                  <a:gd name="T1" fmla="*/ 90 h 481"/>
                  <a:gd name="T2" fmla="*/ 0 w 274"/>
                  <a:gd name="T3" fmla="*/ 91 h 481"/>
                  <a:gd name="T4" fmla="*/ 0 w 274"/>
                  <a:gd name="T5" fmla="*/ 31 h 481"/>
                  <a:gd name="T6" fmla="*/ 32 w 274"/>
                  <a:gd name="T7" fmla="*/ 31 h 481"/>
                  <a:gd name="T8" fmla="*/ 33 w 274"/>
                  <a:gd name="T9" fmla="*/ 0 h 481"/>
                  <a:gd name="T10" fmla="*/ 36 w 274"/>
                  <a:gd name="T11" fmla="*/ 11 h 481"/>
                  <a:gd name="T12" fmla="*/ 42 w 274"/>
                  <a:gd name="T13" fmla="*/ 11 h 481"/>
                  <a:gd name="T14" fmla="*/ 47 w 274"/>
                  <a:gd name="T15" fmla="*/ 19 h 481"/>
                  <a:gd name="T16" fmla="*/ 53 w 274"/>
                  <a:gd name="T17" fmla="*/ 19 h 481"/>
                  <a:gd name="T18" fmla="*/ 53 w 274"/>
                  <a:gd name="T19" fmla="*/ 22 h 481"/>
                  <a:gd name="T20" fmla="*/ 62 w 274"/>
                  <a:gd name="T21" fmla="*/ 29 h 481"/>
                  <a:gd name="T22" fmla="*/ 61 w 274"/>
                  <a:gd name="T23" fmla="*/ 39 h 481"/>
                  <a:gd name="T24" fmla="*/ 55 w 274"/>
                  <a:gd name="T25" fmla="*/ 45 h 481"/>
                  <a:gd name="T26" fmla="*/ 55 w 274"/>
                  <a:gd name="T27" fmla="*/ 48 h 481"/>
                  <a:gd name="T28" fmla="*/ 32 w 274"/>
                  <a:gd name="T29" fmla="*/ 48 h 481"/>
                  <a:gd name="T30" fmla="*/ 32 w 274"/>
                  <a:gd name="T31" fmla="*/ 69 h 481"/>
                  <a:gd name="T32" fmla="*/ 32 w 274"/>
                  <a:gd name="T33" fmla="*/ 90 h 4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481"/>
                  <a:gd name="T53" fmla="*/ 274 w 274"/>
                  <a:gd name="T54" fmla="*/ 481 h 4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481">
                    <a:moveTo>
                      <a:pt x="136" y="480"/>
                    </a:moveTo>
                    <a:lnTo>
                      <a:pt x="0" y="481"/>
                    </a:lnTo>
                    <a:lnTo>
                      <a:pt x="0" y="164"/>
                    </a:lnTo>
                    <a:lnTo>
                      <a:pt x="135" y="164"/>
                    </a:lnTo>
                    <a:lnTo>
                      <a:pt x="143" y="0"/>
                    </a:lnTo>
                    <a:lnTo>
                      <a:pt x="157" y="39"/>
                    </a:lnTo>
                    <a:lnTo>
                      <a:pt x="193" y="52"/>
                    </a:lnTo>
                    <a:lnTo>
                      <a:pt x="207" y="93"/>
                    </a:lnTo>
                    <a:lnTo>
                      <a:pt x="227" y="95"/>
                    </a:lnTo>
                    <a:lnTo>
                      <a:pt x="228" y="111"/>
                    </a:lnTo>
                    <a:lnTo>
                      <a:pt x="274" y="151"/>
                    </a:lnTo>
                    <a:lnTo>
                      <a:pt x="268" y="207"/>
                    </a:lnTo>
                    <a:lnTo>
                      <a:pt x="245" y="235"/>
                    </a:lnTo>
                    <a:lnTo>
                      <a:pt x="247" y="254"/>
                    </a:lnTo>
                    <a:lnTo>
                      <a:pt x="141" y="254"/>
                    </a:lnTo>
                    <a:lnTo>
                      <a:pt x="136" y="366"/>
                    </a:lnTo>
                    <a:lnTo>
                      <a:pt x="136" y="48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47">
                <a:extLst>
                  <a:ext uri="{FF2B5EF4-FFF2-40B4-BE49-F238E27FC236}">
                    <a16:creationId xmlns:a16="http://schemas.microsoft.com/office/drawing/2014/main" id="{13CCF679-0E2A-4DB9-BABE-F814ED60977A}"/>
                  </a:ext>
                </a:extLst>
              </p:cNvPr>
              <p:cNvSpPr>
                <a:spLocks noChangeArrowheads="1"/>
              </p:cNvSpPr>
              <p:nvPr/>
            </p:nvSpPr>
            <p:spPr bwMode="auto">
              <a:xfrm>
                <a:off x="2324" y="2990"/>
                <a:ext cx="286" cy="233"/>
              </a:xfrm>
              <a:custGeom>
                <a:avLst/>
                <a:gdLst>
                  <a:gd name="T0" fmla="*/ 67 w 326"/>
                  <a:gd name="T1" fmla="*/ 27 h 244"/>
                  <a:gd name="T2" fmla="*/ 67 w 326"/>
                  <a:gd name="T3" fmla="*/ 32 h 244"/>
                  <a:gd name="T4" fmla="*/ 58 w 326"/>
                  <a:gd name="T5" fmla="*/ 32 h 244"/>
                  <a:gd name="T6" fmla="*/ 58 w 326"/>
                  <a:gd name="T7" fmla="*/ 43 h 244"/>
                  <a:gd name="T8" fmla="*/ 40 w 326"/>
                  <a:gd name="T9" fmla="*/ 42 h 244"/>
                  <a:gd name="T10" fmla="*/ 28 w 326"/>
                  <a:gd name="T11" fmla="*/ 29 h 244"/>
                  <a:gd name="T12" fmla="*/ 24 w 326"/>
                  <a:gd name="T13" fmla="*/ 29 h 244"/>
                  <a:gd name="T14" fmla="*/ 25 w 326"/>
                  <a:gd name="T15" fmla="*/ 30 h 244"/>
                  <a:gd name="T16" fmla="*/ 18 w 326"/>
                  <a:gd name="T17" fmla="*/ 32 h 244"/>
                  <a:gd name="T18" fmla="*/ 9 w 326"/>
                  <a:gd name="T19" fmla="*/ 29 h 244"/>
                  <a:gd name="T20" fmla="*/ 4 w 326"/>
                  <a:gd name="T21" fmla="*/ 15 h 244"/>
                  <a:gd name="T22" fmla="*/ 0 w 326"/>
                  <a:gd name="T23" fmla="*/ 11 h 244"/>
                  <a:gd name="T24" fmla="*/ 1 w 326"/>
                  <a:gd name="T25" fmla="*/ 0 h 244"/>
                  <a:gd name="T26" fmla="*/ 7 w 326"/>
                  <a:gd name="T27" fmla="*/ 10 h 244"/>
                  <a:gd name="T28" fmla="*/ 66 w 326"/>
                  <a:gd name="T29" fmla="*/ 10 h 244"/>
                  <a:gd name="T30" fmla="*/ 67 w 326"/>
                  <a:gd name="T31" fmla="*/ 27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244"/>
                  <a:gd name="T50" fmla="*/ 326 w 326"/>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244">
                    <a:moveTo>
                      <a:pt x="325" y="143"/>
                    </a:moveTo>
                    <a:lnTo>
                      <a:pt x="326" y="189"/>
                    </a:lnTo>
                    <a:lnTo>
                      <a:pt x="281" y="190"/>
                    </a:lnTo>
                    <a:lnTo>
                      <a:pt x="282" y="244"/>
                    </a:lnTo>
                    <a:lnTo>
                      <a:pt x="196" y="237"/>
                    </a:lnTo>
                    <a:lnTo>
                      <a:pt x="139" y="161"/>
                    </a:lnTo>
                    <a:lnTo>
                      <a:pt x="117" y="159"/>
                    </a:lnTo>
                    <a:lnTo>
                      <a:pt x="119" y="174"/>
                    </a:lnTo>
                    <a:lnTo>
                      <a:pt x="89" y="190"/>
                    </a:lnTo>
                    <a:lnTo>
                      <a:pt x="43" y="163"/>
                    </a:lnTo>
                    <a:lnTo>
                      <a:pt x="21" y="81"/>
                    </a:lnTo>
                    <a:lnTo>
                      <a:pt x="0" y="57"/>
                    </a:lnTo>
                    <a:lnTo>
                      <a:pt x="1" y="0"/>
                    </a:lnTo>
                    <a:lnTo>
                      <a:pt x="32" y="10"/>
                    </a:lnTo>
                    <a:lnTo>
                      <a:pt x="324" y="10"/>
                    </a:lnTo>
                    <a:lnTo>
                      <a:pt x="325" y="1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48">
                <a:extLst>
                  <a:ext uri="{FF2B5EF4-FFF2-40B4-BE49-F238E27FC236}">
                    <a16:creationId xmlns:a16="http://schemas.microsoft.com/office/drawing/2014/main" id="{AF22BBCA-929A-48E9-B212-31EDC22E7F4C}"/>
                  </a:ext>
                </a:extLst>
              </p:cNvPr>
              <p:cNvSpPr>
                <a:spLocks noChangeArrowheads="1"/>
              </p:cNvSpPr>
              <p:nvPr/>
            </p:nvSpPr>
            <p:spPr bwMode="auto">
              <a:xfrm>
                <a:off x="1346" y="1067"/>
                <a:ext cx="295" cy="203"/>
              </a:xfrm>
              <a:custGeom>
                <a:avLst/>
                <a:gdLst>
                  <a:gd name="T0" fmla="*/ 61 w 336"/>
                  <a:gd name="T1" fmla="*/ 42 h 212"/>
                  <a:gd name="T2" fmla="*/ 46 w 336"/>
                  <a:gd name="T3" fmla="*/ 42 h 212"/>
                  <a:gd name="T4" fmla="*/ 45 w 336"/>
                  <a:gd name="T5" fmla="*/ 38 h 212"/>
                  <a:gd name="T6" fmla="*/ 0 w 336"/>
                  <a:gd name="T7" fmla="*/ 38 h 212"/>
                  <a:gd name="T8" fmla="*/ 0 w 336"/>
                  <a:gd name="T9" fmla="*/ 36 h 212"/>
                  <a:gd name="T10" fmla="*/ 6 w 336"/>
                  <a:gd name="T11" fmla="*/ 31 h 212"/>
                  <a:gd name="T12" fmla="*/ 7 w 336"/>
                  <a:gd name="T13" fmla="*/ 30 h 212"/>
                  <a:gd name="T14" fmla="*/ 15 w 336"/>
                  <a:gd name="T15" fmla="*/ 26 h 212"/>
                  <a:gd name="T16" fmla="*/ 29 w 336"/>
                  <a:gd name="T17" fmla="*/ 23 h 212"/>
                  <a:gd name="T18" fmla="*/ 32 w 336"/>
                  <a:gd name="T19" fmla="*/ 11 h 212"/>
                  <a:gd name="T20" fmla="*/ 36 w 336"/>
                  <a:gd name="T21" fmla="*/ 11 h 212"/>
                  <a:gd name="T22" fmla="*/ 41 w 336"/>
                  <a:gd name="T23" fmla="*/ 0 h 212"/>
                  <a:gd name="T24" fmla="*/ 60 w 336"/>
                  <a:gd name="T25" fmla="*/ 5 h 212"/>
                  <a:gd name="T26" fmla="*/ 68 w 336"/>
                  <a:gd name="T27" fmla="*/ 6 h 212"/>
                  <a:gd name="T28" fmla="*/ 70 w 336"/>
                  <a:gd name="T29" fmla="*/ 17 h 212"/>
                  <a:gd name="T30" fmla="*/ 64 w 336"/>
                  <a:gd name="T31" fmla="*/ 17 h 212"/>
                  <a:gd name="T32" fmla="*/ 64 w 336"/>
                  <a:gd name="T33" fmla="*/ 24 h 212"/>
                  <a:gd name="T34" fmla="*/ 61 w 336"/>
                  <a:gd name="T35" fmla="*/ 26 h 212"/>
                  <a:gd name="T36" fmla="*/ 61 w 336"/>
                  <a:gd name="T37" fmla="*/ 42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212"/>
                  <a:gd name="T59" fmla="*/ 336 w 336"/>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212">
                    <a:moveTo>
                      <a:pt x="292" y="212"/>
                    </a:moveTo>
                    <a:lnTo>
                      <a:pt x="216" y="212"/>
                    </a:lnTo>
                    <a:lnTo>
                      <a:pt x="213" y="197"/>
                    </a:lnTo>
                    <a:lnTo>
                      <a:pt x="0" y="198"/>
                    </a:lnTo>
                    <a:lnTo>
                      <a:pt x="0" y="182"/>
                    </a:lnTo>
                    <a:lnTo>
                      <a:pt x="29" y="154"/>
                    </a:lnTo>
                    <a:lnTo>
                      <a:pt x="31" y="152"/>
                    </a:lnTo>
                    <a:lnTo>
                      <a:pt x="70" y="128"/>
                    </a:lnTo>
                    <a:lnTo>
                      <a:pt x="142" y="108"/>
                    </a:lnTo>
                    <a:lnTo>
                      <a:pt x="153" y="58"/>
                    </a:lnTo>
                    <a:lnTo>
                      <a:pt x="175" y="44"/>
                    </a:lnTo>
                    <a:lnTo>
                      <a:pt x="196" y="0"/>
                    </a:lnTo>
                    <a:lnTo>
                      <a:pt x="288" y="5"/>
                    </a:lnTo>
                    <a:lnTo>
                      <a:pt x="323" y="6"/>
                    </a:lnTo>
                    <a:lnTo>
                      <a:pt x="336" y="84"/>
                    </a:lnTo>
                    <a:lnTo>
                      <a:pt x="307" y="84"/>
                    </a:lnTo>
                    <a:lnTo>
                      <a:pt x="307" y="114"/>
                    </a:lnTo>
                    <a:lnTo>
                      <a:pt x="292" y="129"/>
                    </a:lnTo>
                    <a:lnTo>
                      <a:pt x="292"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49">
                <a:extLst>
                  <a:ext uri="{FF2B5EF4-FFF2-40B4-BE49-F238E27FC236}">
                    <a16:creationId xmlns:a16="http://schemas.microsoft.com/office/drawing/2014/main" id="{13FB43A5-858C-445A-8E73-D3A5FBDEFB43}"/>
                  </a:ext>
                </a:extLst>
              </p:cNvPr>
              <p:cNvSpPr>
                <a:spLocks noChangeArrowheads="1"/>
              </p:cNvSpPr>
              <p:nvPr/>
            </p:nvSpPr>
            <p:spPr bwMode="auto">
              <a:xfrm>
                <a:off x="1967" y="1607"/>
                <a:ext cx="306" cy="299"/>
              </a:xfrm>
              <a:custGeom>
                <a:avLst/>
                <a:gdLst>
                  <a:gd name="T0" fmla="*/ 63 w 348"/>
                  <a:gd name="T1" fmla="*/ 51 h 313"/>
                  <a:gd name="T2" fmla="*/ 55 w 348"/>
                  <a:gd name="T3" fmla="*/ 53 h 313"/>
                  <a:gd name="T4" fmla="*/ 47 w 348"/>
                  <a:gd name="T5" fmla="*/ 51 h 313"/>
                  <a:gd name="T6" fmla="*/ 41 w 348"/>
                  <a:gd name="T7" fmla="*/ 55 h 313"/>
                  <a:gd name="T8" fmla="*/ 41 w 348"/>
                  <a:gd name="T9" fmla="*/ 51 h 313"/>
                  <a:gd name="T10" fmla="*/ 36 w 348"/>
                  <a:gd name="T11" fmla="*/ 47 h 313"/>
                  <a:gd name="T12" fmla="*/ 35 w 348"/>
                  <a:gd name="T13" fmla="*/ 41 h 313"/>
                  <a:gd name="T14" fmla="*/ 19 w 348"/>
                  <a:gd name="T15" fmla="*/ 39 h 313"/>
                  <a:gd name="T16" fmla="*/ 14 w 348"/>
                  <a:gd name="T17" fmla="*/ 43 h 313"/>
                  <a:gd name="T18" fmla="*/ 8 w 348"/>
                  <a:gd name="T19" fmla="*/ 43 h 313"/>
                  <a:gd name="T20" fmla="*/ 9 w 348"/>
                  <a:gd name="T21" fmla="*/ 31 h 313"/>
                  <a:gd name="T22" fmla="*/ 0 w 348"/>
                  <a:gd name="T23" fmla="*/ 29 h 313"/>
                  <a:gd name="T24" fmla="*/ 15 w 348"/>
                  <a:gd name="T25" fmla="*/ 19 h 313"/>
                  <a:gd name="T26" fmla="*/ 23 w 348"/>
                  <a:gd name="T27" fmla="*/ 0 h 313"/>
                  <a:gd name="T28" fmla="*/ 52 w 348"/>
                  <a:gd name="T29" fmla="*/ 11 h 313"/>
                  <a:gd name="T30" fmla="*/ 52 w 348"/>
                  <a:gd name="T31" fmla="*/ 11 h 313"/>
                  <a:gd name="T32" fmla="*/ 61 w 348"/>
                  <a:gd name="T33" fmla="*/ 11 h 313"/>
                  <a:gd name="T34" fmla="*/ 61 w 348"/>
                  <a:gd name="T35" fmla="*/ 11 h 313"/>
                  <a:gd name="T36" fmla="*/ 77 w 348"/>
                  <a:gd name="T37" fmla="*/ 11 h 313"/>
                  <a:gd name="T38" fmla="*/ 77 w 348"/>
                  <a:gd name="T39" fmla="*/ 33 h 313"/>
                  <a:gd name="T40" fmla="*/ 63 w 348"/>
                  <a:gd name="T41" fmla="*/ 34 h 313"/>
                  <a:gd name="T42" fmla="*/ 63 w 348"/>
                  <a:gd name="T43" fmla="*/ 51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8"/>
                  <a:gd name="T67" fmla="*/ 0 h 313"/>
                  <a:gd name="T68" fmla="*/ 348 w 348"/>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8" h="313">
                    <a:moveTo>
                      <a:pt x="288" y="282"/>
                    </a:moveTo>
                    <a:lnTo>
                      <a:pt x="252" y="301"/>
                    </a:lnTo>
                    <a:lnTo>
                      <a:pt x="207" y="290"/>
                    </a:lnTo>
                    <a:lnTo>
                      <a:pt x="183" y="313"/>
                    </a:lnTo>
                    <a:lnTo>
                      <a:pt x="182" y="293"/>
                    </a:lnTo>
                    <a:lnTo>
                      <a:pt x="159" y="266"/>
                    </a:lnTo>
                    <a:lnTo>
                      <a:pt x="156" y="223"/>
                    </a:lnTo>
                    <a:lnTo>
                      <a:pt x="84" y="217"/>
                    </a:lnTo>
                    <a:lnTo>
                      <a:pt x="63" y="244"/>
                    </a:lnTo>
                    <a:lnTo>
                      <a:pt x="35" y="243"/>
                    </a:lnTo>
                    <a:lnTo>
                      <a:pt x="40" y="174"/>
                    </a:lnTo>
                    <a:lnTo>
                      <a:pt x="0" y="157"/>
                    </a:lnTo>
                    <a:lnTo>
                      <a:pt x="65" y="99"/>
                    </a:lnTo>
                    <a:lnTo>
                      <a:pt x="104" y="0"/>
                    </a:lnTo>
                    <a:lnTo>
                      <a:pt x="233" y="14"/>
                    </a:lnTo>
                    <a:lnTo>
                      <a:pt x="233" y="29"/>
                    </a:lnTo>
                    <a:lnTo>
                      <a:pt x="278" y="28"/>
                    </a:lnTo>
                    <a:lnTo>
                      <a:pt x="278" y="58"/>
                    </a:lnTo>
                    <a:lnTo>
                      <a:pt x="346" y="55"/>
                    </a:lnTo>
                    <a:lnTo>
                      <a:pt x="348" y="194"/>
                    </a:lnTo>
                    <a:lnTo>
                      <a:pt x="287" y="195"/>
                    </a:lnTo>
                    <a:lnTo>
                      <a:pt x="288" y="28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50">
                <a:extLst>
                  <a:ext uri="{FF2B5EF4-FFF2-40B4-BE49-F238E27FC236}">
                    <a16:creationId xmlns:a16="http://schemas.microsoft.com/office/drawing/2014/main" id="{5DE69736-453D-4788-AB38-8D8F3DC1855C}"/>
                  </a:ext>
                </a:extLst>
              </p:cNvPr>
              <p:cNvSpPr>
                <a:spLocks noChangeArrowheads="1"/>
              </p:cNvSpPr>
              <p:nvPr/>
            </p:nvSpPr>
            <p:spPr bwMode="auto">
              <a:xfrm>
                <a:off x="1169" y="1106"/>
                <a:ext cx="241" cy="312"/>
              </a:xfrm>
              <a:custGeom>
                <a:avLst/>
                <a:gdLst>
                  <a:gd name="T0" fmla="*/ 62 w 274"/>
                  <a:gd name="T1" fmla="*/ 52 h 327"/>
                  <a:gd name="T2" fmla="*/ 16 w 274"/>
                  <a:gd name="T3" fmla="*/ 52 h 327"/>
                  <a:gd name="T4" fmla="*/ 14 w 274"/>
                  <a:gd name="T5" fmla="*/ 55 h 327"/>
                  <a:gd name="T6" fmla="*/ 4 w 274"/>
                  <a:gd name="T7" fmla="*/ 50 h 327"/>
                  <a:gd name="T8" fmla="*/ 0 w 274"/>
                  <a:gd name="T9" fmla="*/ 46 h 327"/>
                  <a:gd name="T10" fmla="*/ 4 w 274"/>
                  <a:gd name="T11" fmla="*/ 36 h 327"/>
                  <a:gd name="T12" fmla="*/ 4 w 274"/>
                  <a:gd name="T13" fmla="*/ 34 h 327"/>
                  <a:gd name="T14" fmla="*/ 10 w 274"/>
                  <a:gd name="T15" fmla="*/ 30 h 327"/>
                  <a:gd name="T16" fmla="*/ 12 w 274"/>
                  <a:gd name="T17" fmla="*/ 21 h 327"/>
                  <a:gd name="T18" fmla="*/ 15 w 274"/>
                  <a:gd name="T19" fmla="*/ 20 h 327"/>
                  <a:gd name="T20" fmla="*/ 13 w 274"/>
                  <a:gd name="T21" fmla="*/ 18 h 327"/>
                  <a:gd name="T22" fmla="*/ 18 w 274"/>
                  <a:gd name="T23" fmla="*/ 15 h 327"/>
                  <a:gd name="T24" fmla="*/ 16 w 274"/>
                  <a:gd name="T25" fmla="*/ 14 h 327"/>
                  <a:gd name="T26" fmla="*/ 17 w 274"/>
                  <a:gd name="T27" fmla="*/ 10 h 327"/>
                  <a:gd name="T28" fmla="*/ 23 w 274"/>
                  <a:gd name="T29" fmla="*/ 0 h 327"/>
                  <a:gd name="T30" fmla="*/ 28 w 274"/>
                  <a:gd name="T31" fmla="*/ 0 h 327"/>
                  <a:gd name="T32" fmla="*/ 28 w 274"/>
                  <a:gd name="T33" fmla="*/ 10 h 327"/>
                  <a:gd name="T34" fmla="*/ 38 w 274"/>
                  <a:gd name="T35" fmla="*/ 10 h 327"/>
                  <a:gd name="T36" fmla="*/ 38 w 274"/>
                  <a:gd name="T37" fmla="*/ 12 h 327"/>
                  <a:gd name="T38" fmla="*/ 47 w 274"/>
                  <a:gd name="T39" fmla="*/ 12 h 327"/>
                  <a:gd name="T40" fmla="*/ 47 w 274"/>
                  <a:gd name="T41" fmla="*/ 18 h 327"/>
                  <a:gd name="T42" fmla="*/ 53 w 274"/>
                  <a:gd name="T43" fmla="*/ 20 h 327"/>
                  <a:gd name="T44" fmla="*/ 47 w 274"/>
                  <a:gd name="T45" fmla="*/ 25 h 327"/>
                  <a:gd name="T46" fmla="*/ 47 w 274"/>
                  <a:gd name="T47" fmla="*/ 28 h 327"/>
                  <a:gd name="T48" fmla="*/ 42 w 274"/>
                  <a:gd name="T49" fmla="*/ 30 h 327"/>
                  <a:gd name="T50" fmla="*/ 48 w 274"/>
                  <a:gd name="T51" fmla="*/ 34 h 327"/>
                  <a:gd name="T52" fmla="*/ 53 w 274"/>
                  <a:gd name="T53" fmla="*/ 45 h 327"/>
                  <a:gd name="T54" fmla="*/ 62 w 274"/>
                  <a:gd name="T55" fmla="*/ 51 h 327"/>
                  <a:gd name="T56" fmla="*/ 62 w 274"/>
                  <a:gd name="T57" fmla="*/ 52 h 3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327"/>
                  <a:gd name="T89" fmla="*/ 274 w 274"/>
                  <a:gd name="T90" fmla="*/ 327 h 3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327">
                    <a:moveTo>
                      <a:pt x="274" y="307"/>
                    </a:moveTo>
                    <a:lnTo>
                      <a:pt x="67" y="305"/>
                    </a:lnTo>
                    <a:lnTo>
                      <a:pt x="59" y="327"/>
                    </a:lnTo>
                    <a:lnTo>
                      <a:pt x="9" y="290"/>
                    </a:lnTo>
                    <a:lnTo>
                      <a:pt x="0" y="265"/>
                    </a:lnTo>
                    <a:lnTo>
                      <a:pt x="17" y="210"/>
                    </a:lnTo>
                    <a:lnTo>
                      <a:pt x="20" y="201"/>
                    </a:lnTo>
                    <a:lnTo>
                      <a:pt x="43" y="176"/>
                    </a:lnTo>
                    <a:lnTo>
                      <a:pt x="53" y="120"/>
                    </a:lnTo>
                    <a:lnTo>
                      <a:pt x="64" y="113"/>
                    </a:lnTo>
                    <a:lnTo>
                      <a:pt x="56" y="95"/>
                    </a:lnTo>
                    <a:lnTo>
                      <a:pt x="79" y="83"/>
                    </a:lnTo>
                    <a:lnTo>
                      <a:pt x="70" y="80"/>
                    </a:lnTo>
                    <a:lnTo>
                      <a:pt x="74" y="44"/>
                    </a:lnTo>
                    <a:lnTo>
                      <a:pt x="102" y="0"/>
                    </a:lnTo>
                    <a:lnTo>
                      <a:pt x="124" y="0"/>
                    </a:lnTo>
                    <a:lnTo>
                      <a:pt x="124" y="37"/>
                    </a:lnTo>
                    <a:lnTo>
                      <a:pt x="170" y="45"/>
                    </a:lnTo>
                    <a:lnTo>
                      <a:pt x="170" y="75"/>
                    </a:lnTo>
                    <a:lnTo>
                      <a:pt x="201" y="75"/>
                    </a:lnTo>
                    <a:lnTo>
                      <a:pt x="201" y="97"/>
                    </a:lnTo>
                    <a:lnTo>
                      <a:pt x="230" y="113"/>
                    </a:lnTo>
                    <a:lnTo>
                      <a:pt x="201" y="141"/>
                    </a:lnTo>
                    <a:lnTo>
                      <a:pt x="201" y="157"/>
                    </a:lnTo>
                    <a:lnTo>
                      <a:pt x="190" y="176"/>
                    </a:lnTo>
                    <a:lnTo>
                      <a:pt x="216" y="200"/>
                    </a:lnTo>
                    <a:lnTo>
                      <a:pt x="229" y="262"/>
                    </a:lnTo>
                    <a:lnTo>
                      <a:pt x="273" y="301"/>
                    </a:lnTo>
                    <a:lnTo>
                      <a:pt x="274" y="3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51">
                <a:extLst>
                  <a:ext uri="{FF2B5EF4-FFF2-40B4-BE49-F238E27FC236}">
                    <a16:creationId xmlns:a16="http://schemas.microsoft.com/office/drawing/2014/main" id="{72763D9B-0521-4FAC-A1E3-DF621AB46527}"/>
                  </a:ext>
                </a:extLst>
              </p:cNvPr>
              <p:cNvSpPr>
                <a:spLocks noChangeArrowheads="1"/>
              </p:cNvSpPr>
              <p:nvPr/>
            </p:nvSpPr>
            <p:spPr bwMode="auto">
              <a:xfrm>
                <a:off x="1704" y="1083"/>
                <a:ext cx="260" cy="194"/>
              </a:xfrm>
              <a:custGeom>
                <a:avLst/>
                <a:gdLst>
                  <a:gd name="T0" fmla="*/ 54 w 296"/>
                  <a:gd name="T1" fmla="*/ 45 h 202"/>
                  <a:gd name="T2" fmla="*/ 44 w 296"/>
                  <a:gd name="T3" fmla="*/ 45 h 202"/>
                  <a:gd name="T4" fmla="*/ 34 w 296"/>
                  <a:gd name="T5" fmla="*/ 45 h 202"/>
                  <a:gd name="T6" fmla="*/ 34 w 296"/>
                  <a:gd name="T7" fmla="*/ 39 h 202"/>
                  <a:gd name="T8" fmla="*/ 0 w 296"/>
                  <a:gd name="T9" fmla="*/ 39 h 202"/>
                  <a:gd name="T10" fmla="*/ 4 w 296"/>
                  <a:gd name="T11" fmla="*/ 36 h 202"/>
                  <a:gd name="T12" fmla="*/ 4 w 296"/>
                  <a:gd name="T13" fmla="*/ 33 h 202"/>
                  <a:gd name="T14" fmla="*/ 6 w 296"/>
                  <a:gd name="T15" fmla="*/ 32 h 202"/>
                  <a:gd name="T16" fmla="*/ 10 w 296"/>
                  <a:gd name="T17" fmla="*/ 27 h 202"/>
                  <a:gd name="T18" fmla="*/ 9 w 296"/>
                  <a:gd name="T19" fmla="*/ 15 h 202"/>
                  <a:gd name="T20" fmla="*/ 21 w 296"/>
                  <a:gd name="T21" fmla="*/ 12 h 202"/>
                  <a:gd name="T22" fmla="*/ 20 w 296"/>
                  <a:gd name="T23" fmla="*/ 0 h 202"/>
                  <a:gd name="T24" fmla="*/ 46 w 296"/>
                  <a:gd name="T25" fmla="*/ 7 h 202"/>
                  <a:gd name="T26" fmla="*/ 54 w 296"/>
                  <a:gd name="T27" fmla="*/ 12 h 202"/>
                  <a:gd name="T28" fmla="*/ 55 w 296"/>
                  <a:gd name="T29" fmla="*/ 22 h 202"/>
                  <a:gd name="T30" fmla="*/ 62 w 296"/>
                  <a:gd name="T31" fmla="*/ 32 h 202"/>
                  <a:gd name="T32" fmla="*/ 59 w 296"/>
                  <a:gd name="T33" fmla="*/ 35 h 202"/>
                  <a:gd name="T34" fmla="*/ 56 w 296"/>
                  <a:gd name="T35" fmla="*/ 45 h 202"/>
                  <a:gd name="T36" fmla="*/ 54 w 296"/>
                  <a:gd name="T37" fmla="*/ 45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02"/>
                  <a:gd name="T59" fmla="*/ 296 w 296"/>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02">
                    <a:moveTo>
                      <a:pt x="260" y="202"/>
                    </a:moveTo>
                    <a:lnTo>
                      <a:pt x="207" y="202"/>
                    </a:lnTo>
                    <a:lnTo>
                      <a:pt x="160" y="202"/>
                    </a:lnTo>
                    <a:lnTo>
                      <a:pt x="160" y="179"/>
                    </a:lnTo>
                    <a:lnTo>
                      <a:pt x="0" y="180"/>
                    </a:lnTo>
                    <a:lnTo>
                      <a:pt x="15" y="167"/>
                    </a:lnTo>
                    <a:lnTo>
                      <a:pt x="7" y="142"/>
                    </a:lnTo>
                    <a:lnTo>
                      <a:pt x="29" y="137"/>
                    </a:lnTo>
                    <a:lnTo>
                      <a:pt x="45" y="113"/>
                    </a:lnTo>
                    <a:lnTo>
                      <a:pt x="39" y="72"/>
                    </a:lnTo>
                    <a:lnTo>
                      <a:pt x="98" y="36"/>
                    </a:lnTo>
                    <a:lnTo>
                      <a:pt x="95" y="0"/>
                    </a:lnTo>
                    <a:lnTo>
                      <a:pt x="211" y="7"/>
                    </a:lnTo>
                    <a:lnTo>
                      <a:pt x="251" y="12"/>
                    </a:lnTo>
                    <a:lnTo>
                      <a:pt x="263" y="92"/>
                    </a:lnTo>
                    <a:lnTo>
                      <a:pt x="296" y="137"/>
                    </a:lnTo>
                    <a:lnTo>
                      <a:pt x="278" y="157"/>
                    </a:lnTo>
                    <a:lnTo>
                      <a:pt x="266" y="202"/>
                    </a:lnTo>
                    <a:lnTo>
                      <a:pt x="260" y="20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52">
                <a:extLst>
                  <a:ext uri="{FF2B5EF4-FFF2-40B4-BE49-F238E27FC236}">
                    <a16:creationId xmlns:a16="http://schemas.microsoft.com/office/drawing/2014/main" id="{43B439D5-70B6-45C4-8D94-CE1A81611AF2}"/>
                  </a:ext>
                </a:extLst>
              </p:cNvPr>
              <p:cNvSpPr>
                <a:spLocks noChangeArrowheads="1"/>
              </p:cNvSpPr>
              <p:nvPr/>
            </p:nvSpPr>
            <p:spPr bwMode="auto">
              <a:xfrm>
                <a:off x="2136" y="2567"/>
                <a:ext cx="276" cy="216"/>
              </a:xfrm>
              <a:custGeom>
                <a:avLst/>
                <a:gdLst>
                  <a:gd name="T0" fmla="*/ 69 w 314"/>
                  <a:gd name="T1" fmla="*/ 30 h 226"/>
                  <a:gd name="T2" fmla="*/ 69 w 314"/>
                  <a:gd name="T3" fmla="*/ 42 h 226"/>
                  <a:gd name="T4" fmla="*/ 47 w 314"/>
                  <a:gd name="T5" fmla="*/ 42 h 226"/>
                  <a:gd name="T6" fmla="*/ 47 w 314"/>
                  <a:gd name="T7" fmla="*/ 25 h 226"/>
                  <a:gd name="T8" fmla="*/ 11 w 314"/>
                  <a:gd name="T9" fmla="*/ 27 h 226"/>
                  <a:gd name="T10" fmla="*/ 0 w 314"/>
                  <a:gd name="T11" fmla="*/ 11 h 226"/>
                  <a:gd name="T12" fmla="*/ 9 w 314"/>
                  <a:gd name="T13" fmla="*/ 11 h 226"/>
                  <a:gd name="T14" fmla="*/ 19 w 314"/>
                  <a:gd name="T15" fmla="*/ 0 h 226"/>
                  <a:gd name="T16" fmla="*/ 69 w 314"/>
                  <a:gd name="T17" fmla="*/ 0 h 226"/>
                  <a:gd name="T18" fmla="*/ 69 w 314"/>
                  <a:gd name="T19" fmla="*/ 3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4"/>
                  <a:gd name="T31" fmla="*/ 0 h 226"/>
                  <a:gd name="T32" fmla="*/ 314 w 31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4" h="226">
                    <a:moveTo>
                      <a:pt x="313" y="159"/>
                    </a:moveTo>
                    <a:lnTo>
                      <a:pt x="313" y="226"/>
                    </a:lnTo>
                    <a:lnTo>
                      <a:pt x="223" y="226"/>
                    </a:lnTo>
                    <a:lnTo>
                      <a:pt x="223" y="134"/>
                    </a:lnTo>
                    <a:lnTo>
                      <a:pt x="50" y="141"/>
                    </a:lnTo>
                    <a:lnTo>
                      <a:pt x="0" y="57"/>
                    </a:lnTo>
                    <a:lnTo>
                      <a:pt x="38" y="64"/>
                    </a:lnTo>
                    <a:lnTo>
                      <a:pt x="86" y="0"/>
                    </a:lnTo>
                    <a:lnTo>
                      <a:pt x="314" y="0"/>
                    </a:lnTo>
                    <a:lnTo>
                      <a:pt x="313" y="15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53">
                <a:extLst>
                  <a:ext uri="{FF2B5EF4-FFF2-40B4-BE49-F238E27FC236}">
                    <a16:creationId xmlns:a16="http://schemas.microsoft.com/office/drawing/2014/main" id="{CA767C72-18BB-4746-9481-DAEF8D90A689}"/>
                  </a:ext>
                </a:extLst>
              </p:cNvPr>
              <p:cNvSpPr>
                <a:spLocks noChangeArrowheads="1"/>
              </p:cNvSpPr>
              <p:nvPr/>
            </p:nvSpPr>
            <p:spPr bwMode="auto">
              <a:xfrm>
                <a:off x="2219" y="1642"/>
                <a:ext cx="358" cy="277"/>
              </a:xfrm>
              <a:custGeom>
                <a:avLst/>
                <a:gdLst>
                  <a:gd name="T0" fmla="*/ 54 w 408"/>
                  <a:gd name="T1" fmla="*/ 58 h 289"/>
                  <a:gd name="T2" fmla="*/ 22 w 408"/>
                  <a:gd name="T3" fmla="*/ 58 h 289"/>
                  <a:gd name="T4" fmla="*/ 8 w 408"/>
                  <a:gd name="T5" fmla="*/ 51 h 289"/>
                  <a:gd name="T6" fmla="*/ 1 w 408"/>
                  <a:gd name="T7" fmla="*/ 51 h 289"/>
                  <a:gd name="T8" fmla="*/ 0 w 408"/>
                  <a:gd name="T9" fmla="*/ 33 h 289"/>
                  <a:gd name="T10" fmla="*/ 13 w 408"/>
                  <a:gd name="T11" fmla="*/ 33 h 289"/>
                  <a:gd name="T12" fmla="*/ 12 w 408"/>
                  <a:gd name="T13" fmla="*/ 12 h 289"/>
                  <a:gd name="T14" fmla="*/ 30 w 408"/>
                  <a:gd name="T15" fmla="*/ 12 h 289"/>
                  <a:gd name="T16" fmla="*/ 32 w 408"/>
                  <a:gd name="T17" fmla="*/ 12 h 289"/>
                  <a:gd name="T18" fmla="*/ 30 w 408"/>
                  <a:gd name="T19" fmla="*/ 12 h 289"/>
                  <a:gd name="T20" fmla="*/ 30 w 408"/>
                  <a:gd name="T21" fmla="*/ 12 h 289"/>
                  <a:gd name="T22" fmla="*/ 36 w 408"/>
                  <a:gd name="T23" fmla="*/ 12 h 289"/>
                  <a:gd name="T24" fmla="*/ 45 w 408"/>
                  <a:gd name="T25" fmla="*/ 12 h 289"/>
                  <a:gd name="T26" fmla="*/ 46 w 408"/>
                  <a:gd name="T27" fmla="*/ 12 h 289"/>
                  <a:gd name="T28" fmla="*/ 49 w 408"/>
                  <a:gd name="T29" fmla="*/ 11 h 289"/>
                  <a:gd name="T30" fmla="*/ 66 w 408"/>
                  <a:gd name="T31" fmla="*/ 0 h 289"/>
                  <a:gd name="T32" fmla="*/ 66 w 408"/>
                  <a:gd name="T33" fmla="*/ 12 h 289"/>
                  <a:gd name="T34" fmla="*/ 70 w 408"/>
                  <a:gd name="T35" fmla="*/ 12 h 289"/>
                  <a:gd name="T36" fmla="*/ 75 w 408"/>
                  <a:gd name="T37" fmla="*/ 16 h 289"/>
                  <a:gd name="T38" fmla="*/ 81 w 408"/>
                  <a:gd name="T39" fmla="*/ 16 h 289"/>
                  <a:gd name="T40" fmla="*/ 83 w 408"/>
                  <a:gd name="T41" fmla="*/ 21 h 289"/>
                  <a:gd name="T42" fmla="*/ 80 w 408"/>
                  <a:gd name="T43" fmla="*/ 23 h 289"/>
                  <a:gd name="T44" fmla="*/ 84 w 408"/>
                  <a:gd name="T45" fmla="*/ 27 h 289"/>
                  <a:gd name="T46" fmla="*/ 82 w 408"/>
                  <a:gd name="T47" fmla="*/ 58 h 289"/>
                  <a:gd name="T48" fmla="*/ 54 w 408"/>
                  <a:gd name="T49" fmla="*/ 58 h 2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89"/>
                  <a:gd name="T77" fmla="*/ 408 w 408"/>
                  <a:gd name="T78" fmla="*/ 289 h 2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89">
                    <a:moveTo>
                      <a:pt x="265" y="289"/>
                    </a:moveTo>
                    <a:lnTo>
                      <a:pt x="103" y="289"/>
                    </a:lnTo>
                    <a:lnTo>
                      <a:pt x="35" y="244"/>
                    </a:lnTo>
                    <a:lnTo>
                      <a:pt x="1" y="245"/>
                    </a:lnTo>
                    <a:lnTo>
                      <a:pt x="0" y="158"/>
                    </a:lnTo>
                    <a:lnTo>
                      <a:pt x="61" y="157"/>
                    </a:lnTo>
                    <a:lnTo>
                      <a:pt x="59" y="18"/>
                    </a:lnTo>
                    <a:lnTo>
                      <a:pt x="148" y="19"/>
                    </a:lnTo>
                    <a:lnTo>
                      <a:pt x="159" y="33"/>
                    </a:lnTo>
                    <a:lnTo>
                      <a:pt x="147" y="28"/>
                    </a:lnTo>
                    <a:lnTo>
                      <a:pt x="148" y="46"/>
                    </a:lnTo>
                    <a:lnTo>
                      <a:pt x="177" y="53"/>
                    </a:lnTo>
                    <a:lnTo>
                      <a:pt x="219" y="41"/>
                    </a:lnTo>
                    <a:lnTo>
                      <a:pt x="221" y="26"/>
                    </a:lnTo>
                    <a:lnTo>
                      <a:pt x="239" y="11"/>
                    </a:lnTo>
                    <a:lnTo>
                      <a:pt x="316" y="0"/>
                    </a:lnTo>
                    <a:lnTo>
                      <a:pt x="316" y="18"/>
                    </a:lnTo>
                    <a:lnTo>
                      <a:pt x="347" y="17"/>
                    </a:lnTo>
                    <a:lnTo>
                      <a:pt x="363" y="77"/>
                    </a:lnTo>
                    <a:lnTo>
                      <a:pt x="396" y="77"/>
                    </a:lnTo>
                    <a:lnTo>
                      <a:pt x="402" y="94"/>
                    </a:lnTo>
                    <a:lnTo>
                      <a:pt x="391" y="101"/>
                    </a:lnTo>
                    <a:lnTo>
                      <a:pt x="408" y="125"/>
                    </a:lnTo>
                    <a:lnTo>
                      <a:pt x="400" y="289"/>
                    </a:lnTo>
                    <a:lnTo>
                      <a:pt x="265" y="28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54">
                <a:extLst>
                  <a:ext uri="{FF2B5EF4-FFF2-40B4-BE49-F238E27FC236}">
                    <a16:creationId xmlns:a16="http://schemas.microsoft.com/office/drawing/2014/main" id="{75AD87F2-01C6-4676-96B0-F8CF38B6BA96}"/>
                  </a:ext>
                </a:extLst>
              </p:cNvPr>
              <p:cNvSpPr>
                <a:spLocks noChangeArrowheads="1"/>
              </p:cNvSpPr>
              <p:nvPr/>
            </p:nvSpPr>
            <p:spPr bwMode="auto">
              <a:xfrm>
                <a:off x="2965" y="2755"/>
                <a:ext cx="240" cy="151"/>
              </a:xfrm>
              <a:custGeom>
                <a:avLst/>
                <a:gdLst>
                  <a:gd name="T0" fmla="*/ 60 w 273"/>
                  <a:gd name="T1" fmla="*/ 29 h 158"/>
                  <a:gd name="T2" fmla="*/ 7 w 273"/>
                  <a:gd name="T3" fmla="*/ 30 h 158"/>
                  <a:gd name="T4" fmla="*/ 0 w 273"/>
                  <a:gd name="T5" fmla="*/ 12 h 158"/>
                  <a:gd name="T6" fmla="*/ 0 w 273"/>
                  <a:gd name="T7" fmla="*/ 11 h 158"/>
                  <a:gd name="T8" fmla="*/ 40 w 273"/>
                  <a:gd name="T9" fmla="*/ 11 h 158"/>
                  <a:gd name="T10" fmla="*/ 40 w 273"/>
                  <a:gd name="T11" fmla="*/ 0 h 158"/>
                  <a:gd name="T12" fmla="*/ 48 w 273"/>
                  <a:gd name="T13" fmla="*/ 1 h 158"/>
                  <a:gd name="T14" fmla="*/ 60 w 273"/>
                  <a:gd name="T15" fmla="*/ 29 h 158"/>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58"/>
                  <a:gd name="T26" fmla="*/ 273 w 27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58">
                    <a:moveTo>
                      <a:pt x="273" y="152"/>
                    </a:moveTo>
                    <a:lnTo>
                      <a:pt x="29" y="158"/>
                    </a:lnTo>
                    <a:lnTo>
                      <a:pt x="0" y="74"/>
                    </a:lnTo>
                    <a:lnTo>
                      <a:pt x="0" y="30"/>
                    </a:lnTo>
                    <a:lnTo>
                      <a:pt x="179" y="30"/>
                    </a:lnTo>
                    <a:lnTo>
                      <a:pt x="179" y="0"/>
                    </a:lnTo>
                    <a:lnTo>
                      <a:pt x="218" y="1"/>
                    </a:lnTo>
                    <a:lnTo>
                      <a:pt x="273" y="15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55">
                <a:extLst>
                  <a:ext uri="{FF2B5EF4-FFF2-40B4-BE49-F238E27FC236}">
                    <a16:creationId xmlns:a16="http://schemas.microsoft.com/office/drawing/2014/main" id="{A3E9542B-4DAF-4DC1-84E7-8B252CFE999E}"/>
                  </a:ext>
                </a:extLst>
              </p:cNvPr>
              <p:cNvSpPr>
                <a:spLocks noChangeArrowheads="1"/>
              </p:cNvSpPr>
              <p:nvPr/>
            </p:nvSpPr>
            <p:spPr bwMode="auto">
              <a:xfrm>
                <a:off x="2415" y="996"/>
                <a:ext cx="249" cy="276"/>
              </a:xfrm>
              <a:custGeom>
                <a:avLst/>
                <a:gdLst>
                  <a:gd name="T0" fmla="*/ 0 w 284"/>
                  <a:gd name="T1" fmla="*/ 58 h 288"/>
                  <a:gd name="T2" fmla="*/ 0 w 284"/>
                  <a:gd name="T3" fmla="*/ 50 h 288"/>
                  <a:gd name="T4" fmla="*/ 4 w 284"/>
                  <a:gd name="T5" fmla="*/ 49 h 288"/>
                  <a:gd name="T6" fmla="*/ 4 w 284"/>
                  <a:gd name="T7" fmla="*/ 29 h 288"/>
                  <a:gd name="T8" fmla="*/ 0 w 284"/>
                  <a:gd name="T9" fmla="*/ 20 h 288"/>
                  <a:gd name="T10" fmla="*/ 4 w 284"/>
                  <a:gd name="T11" fmla="*/ 12 h 288"/>
                  <a:gd name="T12" fmla="*/ 4 w 284"/>
                  <a:gd name="T13" fmla="*/ 12 h 288"/>
                  <a:gd name="T14" fmla="*/ 4 w 284"/>
                  <a:gd name="T15" fmla="*/ 12 h 288"/>
                  <a:gd name="T16" fmla="*/ 7 w 284"/>
                  <a:gd name="T17" fmla="*/ 12 h 288"/>
                  <a:gd name="T18" fmla="*/ 10 w 284"/>
                  <a:gd name="T19" fmla="*/ 1 h 288"/>
                  <a:gd name="T20" fmla="*/ 14 w 284"/>
                  <a:gd name="T21" fmla="*/ 0 h 288"/>
                  <a:gd name="T22" fmla="*/ 17 w 284"/>
                  <a:gd name="T23" fmla="*/ 12 h 288"/>
                  <a:gd name="T24" fmla="*/ 24 w 284"/>
                  <a:gd name="T25" fmla="*/ 12 h 288"/>
                  <a:gd name="T26" fmla="*/ 30 w 284"/>
                  <a:gd name="T27" fmla="*/ 12 h 288"/>
                  <a:gd name="T28" fmla="*/ 35 w 284"/>
                  <a:gd name="T29" fmla="*/ 12 h 288"/>
                  <a:gd name="T30" fmla="*/ 40 w 284"/>
                  <a:gd name="T31" fmla="*/ 12 h 288"/>
                  <a:gd name="T32" fmla="*/ 55 w 284"/>
                  <a:gd name="T33" fmla="*/ 12 h 288"/>
                  <a:gd name="T34" fmla="*/ 57 w 284"/>
                  <a:gd name="T35" fmla="*/ 12 h 288"/>
                  <a:gd name="T36" fmla="*/ 56 w 284"/>
                  <a:gd name="T37" fmla="*/ 34 h 288"/>
                  <a:gd name="T38" fmla="*/ 51 w 284"/>
                  <a:gd name="T39" fmla="*/ 29 h 288"/>
                  <a:gd name="T40" fmla="*/ 46 w 284"/>
                  <a:gd name="T41" fmla="*/ 33 h 288"/>
                  <a:gd name="T42" fmla="*/ 39 w 284"/>
                  <a:gd name="T43" fmla="*/ 27 h 288"/>
                  <a:gd name="T44" fmla="*/ 35 w 284"/>
                  <a:gd name="T45" fmla="*/ 30 h 288"/>
                  <a:gd name="T46" fmla="*/ 30 w 284"/>
                  <a:gd name="T47" fmla="*/ 29 h 288"/>
                  <a:gd name="T48" fmla="*/ 21 w 284"/>
                  <a:gd name="T49" fmla="*/ 37 h 288"/>
                  <a:gd name="T50" fmla="*/ 0 w 284"/>
                  <a:gd name="T51" fmla="*/ 58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4"/>
                  <a:gd name="T79" fmla="*/ 0 h 288"/>
                  <a:gd name="T80" fmla="*/ 284 w 284"/>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4" h="288">
                    <a:moveTo>
                      <a:pt x="0" y="288"/>
                    </a:moveTo>
                    <a:lnTo>
                      <a:pt x="0" y="241"/>
                    </a:lnTo>
                    <a:lnTo>
                      <a:pt x="5" y="235"/>
                    </a:lnTo>
                    <a:lnTo>
                      <a:pt x="20" y="136"/>
                    </a:lnTo>
                    <a:lnTo>
                      <a:pt x="0" y="91"/>
                    </a:lnTo>
                    <a:lnTo>
                      <a:pt x="2" y="53"/>
                    </a:lnTo>
                    <a:lnTo>
                      <a:pt x="17" y="35"/>
                    </a:lnTo>
                    <a:lnTo>
                      <a:pt x="12" y="22"/>
                    </a:lnTo>
                    <a:lnTo>
                      <a:pt x="33" y="28"/>
                    </a:lnTo>
                    <a:lnTo>
                      <a:pt x="45" y="1"/>
                    </a:lnTo>
                    <a:lnTo>
                      <a:pt x="66" y="0"/>
                    </a:lnTo>
                    <a:lnTo>
                      <a:pt x="83" y="19"/>
                    </a:lnTo>
                    <a:lnTo>
                      <a:pt x="117" y="22"/>
                    </a:lnTo>
                    <a:lnTo>
                      <a:pt x="150" y="44"/>
                    </a:lnTo>
                    <a:lnTo>
                      <a:pt x="176" y="39"/>
                    </a:lnTo>
                    <a:lnTo>
                      <a:pt x="200" y="58"/>
                    </a:lnTo>
                    <a:lnTo>
                      <a:pt x="274" y="61"/>
                    </a:lnTo>
                    <a:lnTo>
                      <a:pt x="284" y="67"/>
                    </a:lnTo>
                    <a:lnTo>
                      <a:pt x="278" y="166"/>
                    </a:lnTo>
                    <a:lnTo>
                      <a:pt x="251" y="137"/>
                    </a:lnTo>
                    <a:lnTo>
                      <a:pt x="232" y="158"/>
                    </a:lnTo>
                    <a:lnTo>
                      <a:pt x="194" y="126"/>
                    </a:lnTo>
                    <a:lnTo>
                      <a:pt x="174" y="142"/>
                    </a:lnTo>
                    <a:lnTo>
                      <a:pt x="150" y="134"/>
                    </a:lnTo>
                    <a:lnTo>
                      <a:pt x="107" y="183"/>
                    </a:lnTo>
                    <a:lnTo>
                      <a:pt x="0" y="28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56">
                <a:extLst>
                  <a:ext uri="{FF2B5EF4-FFF2-40B4-BE49-F238E27FC236}">
                    <a16:creationId xmlns:a16="http://schemas.microsoft.com/office/drawing/2014/main" id="{818AC9EA-7D64-499F-9108-EDB9743144AE}"/>
                  </a:ext>
                </a:extLst>
              </p:cNvPr>
              <p:cNvSpPr>
                <a:spLocks noChangeArrowheads="1"/>
              </p:cNvSpPr>
              <p:nvPr/>
            </p:nvSpPr>
            <p:spPr bwMode="auto">
              <a:xfrm>
                <a:off x="508" y="914"/>
                <a:ext cx="166" cy="304"/>
              </a:xfrm>
              <a:custGeom>
                <a:avLst/>
                <a:gdLst>
                  <a:gd name="T0" fmla="*/ 49 w 188"/>
                  <a:gd name="T1" fmla="*/ 58 h 318"/>
                  <a:gd name="T2" fmla="*/ 0 w 188"/>
                  <a:gd name="T3" fmla="*/ 57 h 318"/>
                  <a:gd name="T4" fmla="*/ 4 w 188"/>
                  <a:gd name="T5" fmla="*/ 0 h 318"/>
                  <a:gd name="T6" fmla="*/ 14 w 188"/>
                  <a:gd name="T7" fmla="*/ 0 h 318"/>
                  <a:gd name="T8" fmla="*/ 49 w 188"/>
                  <a:gd name="T9" fmla="*/ 0 h 318"/>
                  <a:gd name="T10" fmla="*/ 49 w 188"/>
                  <a:gd name="T11" fmla="*/ 58 h 318"/>
                  <a:gd name="T12" fmla="*/ 0 60000 65536"/>
                  <a:gd name="T13" fmla="*/ 0 60000 65536"/>
                  <a:gd name="T14" fmla="*/ 0 60000 65536"/>
                  <a:gd name="T15" fmla="*/ 0 60000 65536"/>
                  <a:gd name="T16" fmla="*/ 0 60000 65536"/>
                  <a:gd name="T17" fmla="*/ 0 60000 65536"/>
                  <a:gd name="T18" fmla="*/ 0 w 188"/>
                  <a:gd name="T19" fmla="*/ 0 h 318"/>
                  <a:gd name="T20" fmla="*/ 188 w 188"/>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8" h="318">
                    <a:moveTo>
                      <a:pt x="184" y="318"/>
                    </a:moveTo>
                    <a:lnTo>
                      <a:pt x="0" y="314"/>
                    </a:lnTo>
                    <a:lnTo>
                      <a:pt x="7" y="0"/>
                    </a:lnTo>
                    <a:lnTo>
                      <a:pt x="52" y="0"/>
                    </a:lnTo>
                    <a:lnTo>
                      <a:pt x="188" y="0"/>
                    </a:lnTo>
                    <a:lnTo>
                      <a:pt x="184" y="31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57">
                <a:extLst>
                  <a:ext uri="{FF2B5EF4-FFF2-40B4-BE49-F238E27FC236}">
                    <a16:creationId xmlns:a16="http://schemas.microsoft.com/office/drawing/2014/main" id="{384255DC-D517-4BC1-A162-C1102E783386}"/>
                  </a:ext>
                </a:extLst>
              </p:cNvPr>
              <p:cNvSpPr>
                <a:spLocks noChangeArrowheads="1"/>
              </p:cNvSpPr>
              <p:nvPr/>
            </p:nvSpPr>
            <p:spPr bwMode="auto">
              <a:xfrm>
                <a:off x="2753" y="2568"/>
                <a:ext cx="212" cy="258"/>
              </a:xfrm>
              <a:custGeom>
                <a:avLst/>
                <a:gdLst>
                  <a:gd name="T0" fmla="*/ 54 w 241"/>
                  <a:gd name="T1" fmla="*/ 42 h 270"/>
                  <a:gd name="T2" fmla="*/ 54 w 241"/>
                  <a:gd name="T3" fmla="*/ 49 h 270"/>
                  <a:gd name="T4" fmla="*/ 42 w 241"/>
                  <a:gd name="T5" fmla="*/ 42 h 270"/>
                  <a:gd name="T6" fmla="*/ 33 w 241"/>
                  <a:gd name="T7" fmla="*/ 47 h 270"/>
                  <a:gd name="T8" fmla="*/ 27 w 241"/>
                  <a:gd name="T9" fmla="*/ 42 h 270"/>
                  <a:gd name="T10" fmla="*/ 26 w 241"/>
                  <a:gd name="T11" fmla="*/ 40 h 270"/>
                  <a:gd name="T12" fmla="*/ 23 w 241"/>
                  <a:gd name="T13" fmla="*/ 39 h 270"/>
                  <a:gd name="T14" fmla="*/ 18 w 241"/>
                  <a:gd name="T15" fmla="*/ 27 h 270"/>
                  <a:gd name="T16" fmla="*/ 9 w 241"/>
                  <a:gd name="T17" fmla="*/ 24 h 270"/>
                  <a:gd name="T18" fmla="*/ 7 w 241"/>
                  <a:gd name="T19" fmla="*/ 20 h 270"/>
                  <a:gd name="T20" fmla="*/ 0 w 241"/>
                  <a:gd name="T21" fmla="*/ 14 h 270"/>
                  <a:gd name="T22" fmla="*/ 0 w 241"/>
                  <a:gd name="T23" fmla="*/ 11 h 270"/>
                  <a:gd name="T24" fmla="*/ 7 w 241"/>
                  <a:gd name="T25" fmla="*/ 11 h 270"/>
                  <a:gd name="T26" fmla="*/ 7 w 241"/>
                  <a:gd name="T27" fmla="*/ 1 h 270"/>
                  <a:gd name="T28" fmla="*/ 8 w 241"/>
                  <a:gd name="T29" fmla="*/ 1 h 270"/>
                  <a:gd name="T30" fmla="*/ 33 w 241"/>
                  <a:gd name="T31" fmla="*/ 1 h 270"/>
                  <a:gd name="T32" fmla="*/ 42 w 241"/>
                  <a:gd name="T33" fmla="*/ 0 h 270"/>
                  <a:gd name="T34" fmla="*/ 42 w 241"/>
                  <a:gd name="T35" fmla="*/ 11 h 270"/>
                  <a:gd name="T36" fmla="*/ 54 w 241"/>
                  <a:gd name="T37" fmla="*/ 11 h 270"/>
                  <a:gd name="T38" fmla="*/ 54 w 241"/>
                  <a:gd name="T39" fmla="*/ 42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0"/>
                  <a:gd name="T62" fmla="*/ 241 w 241"/>
                  <a:gd name="T63" fmla="*/ 270 h 2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0">
                    <a:moveTo>
                      <a:pt x="241" y="226"/>
                    </a:moveTo>
                    <a:lnTo>
                      <a:pt x="241" y="270"/>
                    </a:lnTo>
                    <a:lnTo>
                      <a:pt x="187" y="225"/>
                    </a:lnTo>
                    <a:lnTo>
                      <a:pt x="152" y="256"/>
                    </a:lnTo>
                    <a:lnTo>
                      <a:pt x="120" y="226"/>
                    </a:lnTo>
                    <a:lnTo>
                      <a:pt x="116" y="216"/>
                    </a:lnTo>
                    <a:lnTo>
                      <a:pt x="101" y="213"/>
                    </a:lnTo>
                    <a:lnTo>
                      <a:pt x="78" y="147"/>
                    </a:lnTo>
                    <a:lnTo>
                      <a:pt x="37" y="130"/>
                    </a:lnTo>
                    <a:lnTo>
                      <a:pt x="28" y="103"/>
                    </a:lnTo>
                    <a:lnTo>
                      <a:pt x="0" y="79"/>
                    </a:lnTo>
                    <a:lnTo>
                      <a:pt x="0" y="50"/>
                    </a:lnTo>
                    <a:lnTo>
                      <a:pt x="29" y="23"/>
                    </a:lnTo>
                    <a:lnTo>
                      <a:pt x="28" y="1"/>
                    </a:lnTo>
                    <a:lnTo>
                      <a:pt x="34" y="1"/>
                    </a:lnTo>
                    <a:lnTo>
                      <a:pt x="152" y="1"/>
                    </a:lnTo>
                    <a:lnTo>
                      <a:pt x="195" y="0"/>
                    </a:lnTo>
                    <a:lnTo>
                      <a:pt x="195" y="44"/>
                    </a:lnTo>
                    <a:lnTo>
                      <a:pt x="240" y="44"/>
                    </a:lnTo>
                    <a:lnTo>
                      <a:pt x="241"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58">
                <a:extLst>
                  <a:ext uri="{FF2B5EF4-FFF2-40B4-BE49-F238E27FC236}">
                    <a16:creationId xmlns:a16="http://schemas.microsoft.com/office/drawing/2014/main" id="{6B21F2F2-72BA-492B-B818-8DBD68B2543B}"/>
                  </a:ext>
                </a:extLst>
              </p:cNvPr>
              <p:cNvSpPr>
                <a:spLocks noChangeArrowheads="1"/>
              </p:cNvSpPr>
              <p:nvPr/>
            </p:nvSpPr>
            <p:spPr bwMode="auto">
              <a:xfrm>
                <a:off x="2572" y="2221"/>
                <a:ext cx="318" cy="348"/>
              </a:xfrm>
              <a:custGeom>
                <a:avLst/>
                <a:gdLst>
                  <a:gd name="T0" fmla="*/ 76 w 362"/>
                  <a:gd name="T1" fmla="*/ 67 h 364"/>
                  <a:gd name="T2" fmla="*/ 52 w 362"/>
                  <a:gd name="T3" fmla="*/ 67 h 364"/>
                  <a:gd name="T4" fmla="*/ 52 w 362"/>
                  <a:gd name="T5" fmla="*/ 66 h 364"/>
                  <a:gd name="T6" fmla="*/ 43 w 362"/>
                  <a:gd name="T7" fmla="*/ 50 h 364"/>
                  <a:gd name="T8" fmla="*/ 35 w 362"/>
                  <a:gd name="T9" fmla="*/ 48 h 364"/>
                  <a:gd name="T10" fmla="*/ 32 w 362"/>
                  <a:gd name="T11" fmla="*/ 37 h 364"/>
                  <a:gd name="T12" fmla="*/ 19 w 362"/>
                  <a:gd name="T13" fmla="*/ 30 h 364"/>
                  <a:gd name="T14" fmla="*/ 22 w 362"/>
                  <a:gd name="T15" fmla="*/ 29 h 364"/>
                  <a:gd name="T16" fmla="*/ 27 w 362"/>
                  <a:gd name="T17" fmla="*/ 32 h 364"/>
                  <a:gd name="T18" fmla="*/ 31 w 362"/>
                  <a:gd name="T19" fmla="*/ 26 h 364"/>
                  <a:gd name="T20" fmla="*/ 19 w 362"/>
                  <a:gd name="T21" fmla="*/ 26 h 364"/>
                  <a:gd name="T22" fmla="*/ 19 w 362"/>
                  <a:gd name="T23" fmla="*/ 22 h 364"/>
                  <a:gd name="T24" fmla="*/ 13 w 362"/>
                  <a:gd name="T25" fmla="*/ 22 h 364"/>
                  <a:gd name="T26" fmla="*/ 10 w 362"/>
                  <a:gd name="T27" fmla="*/ 11 h 364"/>
                  <a:gd name="T28" fmla="*/ 0 w 362"/>
                  <a:gd name="T29" fmla="*/ 11 h 364"/>
                  <a:gd name="T30" fmla="*/ 0 w 362"/>
                  <a:gd name="T31" fmla="*/ 0 h 364"/>
                  <a:gd name="T32" fmla="*/ 77 w 362"/>
                  <a:gd name="T33" fmla="*/ 0 h 364"/>
                  <a:gd name="T34" fmla="*/ 77 w 362"/>
                  <a:gd name="T35" fmla="*/ 50 h 364"/>
                  <a:gd name="T36" fmla="*/ 76 w 362"/>
                  <a:gd name="T37" fmla="*/ 50 h 364"/>
                  <a:gd name="T38" fmla="*/ 76 w 362"/>
                  <a:gd name="T39" fmla="*/ 6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2"/>
                  <a:gd name="T61" fmla="*/ 0 h 364"/>
                  <a:gd name="T62" fmla="*/ 362 w 362"/>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2" h="364">
                    <a:moveTo>
                      <a:pt x="358" y="364"/>
                    </a:moveTo>
                    <a:lnTo>
                      <a:pt x="240" y="364"/>
                    </a:lnTo>
                    <a:lnTo>
                      <a:pt x="240" y="356"/>
                    </a:lnTo>
                    <a:lnTo>
                      <a:pt x="204" y="271"/>
                    </a:lnTo>
                    <a:lnTo>
                      <a:pt x="162" y="252"/>
                    </a:lnTo>
                    <a:lnTo>
                      <a:pt x="146" y="205"/>
                    </a:lnTo>
                    <a:lnTo>
                      <a:pt x="90" y="159"/>
                    </a:lnTo>
                    <a:lnTo>
                      <a:pt x="99" y="149"/>
                    </a:lnTo>
                    <a:lnTo>
                      <a:pt x="127" y="173"/>
                    </a:lnTo>
                    <a:lnTo>
                      <a:pt x="142" y="136"/>
                    </a:lnTo>
                    <a:lnTo>
                      <a:pt x="92" y="135"/>
                    </a:lnTo>
                    <a:lnTo>
                      <a:pt x="92" y="106"/>
                    </a:lnTo>
                    <a:lnTo>
                      <a:pt x="61" y="106"/>
                    </a:lnTo>
                    <a:lnTo>
                      <a:pt x="45" y="46"/>
                    </a:lnTo>
                    <a:lnTo>
                      <a:pt x="0" y="46"/>
                    </a:lnTo>
                    <a:lnTo>
                      <a:pt x="0" y="0"/>
                    </a:lnTo>
                    <a:lnTo>
                      <a:pt x="362" y="0"/>
                    </a:lnTo>
                    <a:lnTo>
                      <a:pt x="360" y="271"/>
                    </a:lnTo>
                    <a:lnTo>
                      <a:pt x="354" y="271"/>
                    </a:lnTo>
                    <a:lnTo>
                      <a:pt x="358"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59">
                <a:extLst>
                  <a:ext uri="{FF2B5EF4-FFF2-40B4-BE49-F238E27FC236}">
                    <a16:creationId xmlns:a16="http://schemas.microsoft.com/office/drawing/2014/main" id="{39DCDF86-50D6-473A-B51F-347DD566ACED}"/>
                  </a:ext>
                </a:extLst>
              </p:cNvPr>
              <p:cNvSpPr>
                <a:spLocks noChangeArrowheads="1"/>
              </p:cNvSpPr>
              <p:nvPr/>
            </p:nvSpPr>
            <p:spPr bwMode="auto">
              <a:xfrm>
                <a:off x="2112" y="2155"/>
                <a:ext cx="300" cy="152"/>
              </a:xfrm>
              <a:custGeom>
                <a:avLst/>
                <a:gdLst>
                  <a:gd name="T0" fmla="*/ 14 w 342"/>
                  <a:gd name="T1" fmla="*/ 30 h 159"/>
                  <a:gd name="T2" fmla="*/ 0 w 342"/>
                  <a:gd name="T3" fmla="*/ 30 h 159"/>
                  <a:gd name="T4" fmla="*/ 4 w 342"/>
                  <a:gd name="T5" fmla="*/ 26 h 159"/>
                  <a:gd name="T6" fmla="*/ 11 w 342"/>
                  <a:gd name="T7" fmla="*/ 11 h 159"/>
                  <a:gd name="T8" fmla="*/ 51 w 342"/>
                  <a:gd name="T9" fmla="*/ 11 h 159"/>
                  <a:gd name="T10" fmla="*/ 51 w 342"/>
                  <a:gd name="T11" fmla="*/ 0 h 159"/>
                  <a:gd name="T12" fmla="*/ 69 w 342"/>
                  <a:gd name="T13" fmla="*/ 0 h 159"/>
                  <a:gd name="T14" fmla="*/ 69 w 342"/>
                  <a:gd name="T15" fmla="*/ 17 h 159"/>
                  <a:gd name="T16" fmla="*/ 69 w 342"/>
                  <a:gd name="T17" fmla="*/ 24 h 159"/>
                  <a:gd name="T18" fmla="*/ 65 w 342"/>
                  <a:gd name="T19" fmla="*/ 24 h 159"/>
                  <a:gd name="T20" fmla="*/ 65 w 342"/>
                  <a:gd name="T21" fmla="*/ 30 h 159"/>
                  <a:gd name="T22" fmla="*/ 14 w 342"/>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159"/>
                  <a:gd name="T38" fmla="*/ 342 w 342"/>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159">
                    <a:moveTo>
                      <a:pt x="69" y="158"/>
                    </a:moveTo>
                    <a:lnTo>
                      <a:pt x="0" y="158"/>
                    </a:lnTo>
                    <a:lnTo>
                      <a:pt x="18" y="136"/>
                    </a:lnTo>
                    <a:lnTo>
                      <a:pt x="56" y="24"/>
                    </a:lnTo>
                    <a:lnTo>
                      <a:pt x="251" y="23"/>
                    </a:lnTo>
                    <a:lnTo>
                      <a:pt x="251" y="0"/>
                    </a:lnTo>
                    <a:lnTo>
                      <a:pt x="342" y="0"/>
                    </a:lnTo>
                    <a:lnTo>
                      <a:pt x="341" y="86"/>
                    </a:lnTo>
                    <a:lnTo>
                      <a:pt x="341" y="114"/>
                    </a:lnTo>
                    <a:lnTo>
                      <a:pt x="318" y="114"/>
                    </a:lnTo>
                    <a:lnTo>
                      <a:pt x="318" y="159"/>
                    </a:lnTo>
                    <a:lnTo>
                      <a:pt x="69"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60">
                <a:extLst>
                  <a:ext uri="{FF2B5EF4-FFF2-40B4-BE49-F238E27FC236}">
                    <a16:creationId xmlns:a16="http://schemas.microsoft.com/office/drawing/2014/main" id="{16FB918F-1C8D-49C9-B14D-35059A534268}"/>
                  </a:ext>
                </a:extLst>
              </p:cNvPr>
              <p:cNvSpPr>
                <a:spLocks noChangeArrowheads="1"/>
              </p:cNvSpPr>
              <p:nvPr/>
            </p:nvSpPr>
            <p:spPr bwMode="auto">
              <a:xfrm>
                <a:off x="2093" y="2307"/>
                <a:ext cx="103" cy="278"/>
              </a:xfrm>
              <a:custGeom>
                <a:avLst/>
                <a:gdLst>
                  <a:gd name="T0" fmla="*/ 16 w 118"/>
                  <a:gd name="T1" fmla="*/ 24 h 290"/>
                  <a:gd name="T2" fmla="*/ 11 w 118"/>
                  <a:gd name="T3" fmla="*/ 25 h 290"/>
                  <a:gd name="T4" fmla="*/ 10 w 118"/>
                  <a:gd name="T5" fmla="*/ 26 h 290"/>
                  <a:gd name="T6" fmla="*/ 17 w 118"/>
                  <a:gd name="T7" fmla="*/ 30 h 290"/>
                  <a:gd name="T8" fmla="*/ 18 w 118"/>
                  <a:gd name="T9" fmla="*/ 28 h 290"/>
                  <a:gd name="T10" fmla="*/ 17 w 118"/>
                  <a:gd name="T11" fmla="*/ 30 h 290"/>
                  <a:gd name="T12" fmla="*/ 20 w 118"/>
                  <a:gd name="T13" fmla="*/ 32 h 290"/>
                  <a:gd name="T14" fmla="*/ 20 w 118"/>
                  <a:gd name="T15" fmla="*/ 38 h 290"/>
                  <a:gd name="T16" fmla="*/ 17 w 118"/>
                  <a:gd name="T17" fmla="*/ 41 h 290"/>
                  <a:gd name="T18" fmla="*/ 16 w 118"/>
                  <a:gd name="T19" fmla="*/ 50 h 290"/>
                  <a:gd name="T20" fmla="*/ 10 w 118"/>
                  <a:gd name="T21" fmla="*/ 52 h 290"/>
                  <a:gd name="T22" fmla="*/ 12 w 118"/>
                  <a:gd name="T23" fmla="*/ 56 h 290"/>
                  <a:gd name="T24" fmla="*/ 9 w 118"/>
                  <a:gd name="T25" fmla="*/ 58 h 290"/>
                  <a:gd name="T26" fmla="*/ 9 w 118"/>
                  <a:gd name="T27" fmla="*/ 48 h 290"/>
                  <a:gd name="T28" fmla="*/ 0 w 118"/>
                  <a:gd name="T29" fmla="*/ 32 h 290"/>
                  <a:gd name="T30" fmla="*/ 3 w 118"/>
                  <a:gd name="T31" fmla="*/ 12 h 290"/>
                  <a:gd name="T32" fmla="*/ 3 w 118"/>
                  <a:gd name="T33" fmla="*/ 12 h 290"/>
                  <a:gd name="T34" fmla="*/ 3 w 118"/>
                  <a:gd name="T35" fmla="*/ 12 h 290"/>
                  <a:gd name="T36" fmla="*/ 6 w 118"/>
                  <a:gd name="T37" fmla="*/ 12 h 290"/>
                  <a:gd name="T38" fmla="*/ 3 w 118"/>
                  <a:gd name="T39" fmla="*/ 0 h 290"/>
                  <a:gd name="T40" fmla="*/ 15 w 118"/>
                  <a:gd name="T41" fmla="*/ 0 h 290"/>
                  <a:gd name="T42" fmla="*/ 16 w 118"/>
                  <a:gd name="T43" fmla="*/ 24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290"/>
                  <a:gd name="T68" fmla="*/ 118 w 118"/>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290">
                    <a:moveTo>
                      <a:pt x="93" y="107"/>
                    </a:moveTo>
                    <a:lnTo>
                      <a:pt x="67" y="110"/>
                    </a:lnTo>
                    <a:lnTo>
                      <a:pt x="60" y="123"/>
                    </a:lnTo>
                    <a:lnTo>
                      <a:pt x="98" y="139"/>
                    </a:lnTo>
                    <a:lnTo>
                      <a:pt x="108" y="132"/>
                    </a:lnTo>
                    <a:lnTo>
                      <a:pt x="98" y="143"/>
                    </a:lnTo>
                    <a:lnTo>
                      <a:pt x="117" y="154"/>
                    </a:lnTo>
                    <a:lnTo>
                      <a:pt x="118" y="186"/>
                    </a:lnTo>
                    <a:lnTo>
                      <a:pt x="104" y="200"/>
                    </a:lnTo>
                    <a:lnTo>
                      <a:pt x="97" y="242"/>
                    </a:lnTo>
                    <a:lnTo>
                      <a:pt x="62" y="246"/>
                    </a:lnTo>
                    <a:lnTo>
                      <a:pt x="71" y="274"/>
                    </a:lnTo>
                    <a:lnTo>
                      <a:pt x="52" y="290"/>
                    </a:lnTo>
                    <a:lnTo>
                      <a:pt x="50" y="232"/>
                    </a:lnTo>
                    <a:lnTo>
                      <a:pt x="0" y="155"/>
                    </a:lnTo>
                    <a:lnTo>
                      <a:pt x="15" y="65"/>
                    </a:lnTo>
                    <a:lnTo>
                      <a:pt x="5" y="45"/>
                    </a:lnTo>
                    <a:lnTo>
                      <a:pt x="18" y="57"/>
                    </a:lnTo>
                    <a:lnTo>
                      <a:pt x="33" y="39"/>
                    </a:lnTo>
                    <a:lnTo>
                      <a:pt x="22" y="0"/>
                    </a:lnTo>
                    <a:lnTo>
                      <a:pt x="91" y="0"/>
                    </a:lnTo>
                    <a:lnTo>
                      <a:pt x="93" y="1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61">
                <a:extLst>
                  <a:ext uri="{FF2B5EF4-FFF2-40B4-BE49-F238E27FC236}">
                    <a16:creationId xmlns:a16="http://schemas.microsoft.com/office/drawing/2014/main" id="{17B37026-D597-4329-B7A5-6A1A74F6A510}"/>
                  </a:ext>
                </a:extLst>
              </p:cNvPr>
              <p:cNvSpPr>
                <a:spLocks noChangeArrowheads="1"/>
              </p:cNvSpPr>
              <p:nvPr/>
            </p:nvSpPr>
            <p:spPr bwMode="auto">
              <a:xfrm>
                <a:off x="2392" y="2221"/>
                <a:ext cx="391" cy="348"/>
              </a:xfrm>
              <a:custGeom>
                <a:avLst/>
                <a:gdLst>
                  <a:gd name="T0" fmla="*/ 97 w 445"/>
                  <a:gd name="T1" fmla="*/ 67 h 364"/>
                  <a:gd name="T2" fmla="*/ 95 w 445"/>
                  <a:gd name="T3" fmla="*/ 67 h 364"/>
                  <a:gd name="T4" fmla="*/ 54 w 445"/>
                  <a:gd name="T5" fmla="*/ 67 h 364"/>
                  <a:gd name="T6" fmla="*/ 5 w 445"/>
                  <a:gd name="T7" fmla="*/ 67 h 364"/>
                  <a:gd name="T8" fmla="*/ 5 w 445"/>
                  <a:gd name="T9" fmla="*/ 18 h 364"/>
                  <a:gd name="T10" fmla="*/ 0 w 445"/>
                  <a:gd name="T11" fmla="*/ 18 h 364"/>
                  <a:gd name="T12" fmla="*/ 0 w 445"/>
                  <a:gd name="T13" fmla="*/ 11 h 364"/>
                  <a:gd name="T14" fmla="*/ 5 w 445"/>
                  <a:gd name="T15" fmla="*/ 11 h 364"/>
                  <a:gd name="T16" fmla="*/ 5 w 445"/>
                  <a:gd name="T17" fmla="*/ 11 h 364"/>
                  <a:gd name="T18" fmla="*/ 15 w 445"/>
                  <a:gd name="T19" fmla="*/ 11 h 364"/>
                  <a:gd name="T20" fmla="*/ 15 w 445"/>
                  <a:gd name="T21" fmla="*/ 1 h 364"/>
                  <a:gd name="T22" fmla="*/ 45 w 445"/>
                  <a:gd name="T23" fmla="*/ 0 h 364"/>
                  <a:gd name="T24" fmla="*/ 45 w 445"/>
                  <a:gd name="T25" fmla="*/ 11 h 364"/>
                  <a:gd name="T26" fmla="*/ 54 w 445"/>
                  <a:gd name="T27" fmla="*/ 11 h 364"/>
                  <a:gd name="T28" fmla="*/ 58 w 445"/>
                  <a:gd name="T29" fmla="*/ 22 h 364"/>
                  <a:gd name="T30" fmla="*/ 64 w 445"/>
                  <a:gd name="T31" fmla="*/ 22 h 364"/>
                  <a:gd name="T32" fmla="*/ 64 w 445"/>
                  <a:gd name="T33" fmla="*/ 26 h 364"/>
                  <a:gd name="T34" fmla="*/ 76 w 445"/>
                  <a:gd name="T35" fmla="*/ 26 h 364"/>
                  <a:gd name="T36" fmla="*/ 71 w 445"/>
                  <a:gd name="T37" fmla="*/ 32 h 364"/>
                  <a:gd name="T38" fmla="*/ 67 w 445"/>
                  <a:gd name="T39" fmla="*/ 29 h 364"/>
                  <a:gd name="T40" fmla="*/ 63 w 445"/>
                  <a:gd name="T41" fmla="*/ 30 h 364"/>
                  <a:gd name="T42" fmla="*/ 76 w 445"/>
                  <a:gd name="T43" fmla="*/ 37 h 364"/>
                  <a:gd name="T44" fmla="*/ 79 w 445"/>
                  <a:gd name="T45" fmla="*/ 48 h 364"/>
                  <a:gd name="T46" fmla="*/ 88 w 445"/>
                  <a:gd name="T47" fmla="*/ 50 h 364"/>
                  <a:gd name="T48" fmla="*/ 97 w 445"/>
                  <a:gd name="T49" fmla="*/ 66 h 364"/>
                  <a:gd name="T50" fmla="*/ 97 w 445"/>
                  <a:gd name="T51" fmla="*/ 67 h 3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64"/>
                  <a:gd name="T80" fmla="*/ 445 w 445"/>
                  <a:gd name="T81" fmla="*/ 364 h 3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64">
                    <a:moveTo>
                      <a:pt x="445" y="364"/>
                    </a:moveTo>
                    <a:lnTo>
                      <a:pt x="439" y="364"/>
                    </a:lnTo>
                    <a:lnTo>
                      <a:pt x="248" y="362"/>
                    </a:lnTo>
                    <a:lnTo>
                      <a:pt x="24" y="362"/>
                    </a:lnTo>
                    <a:lnTo>
                      <a:pt x="23" y="91"/>
                    </a:lnTo>
                    <a:lnTo>
                      <a:pt x="0" y="91"/>
                    </a:lnTo>
                    <a:lnTo>
                      <a:pt x="0" y="46"/>
                    </a:lnTo>
                    <a:lnTo>
                      <a:pt x="23" y="46"/>
                    </a:lnTo>
                    <a:lnTo>
                      <a:pt x="23" y="18"/>
                    </a:lnTo>
                    <a:lnTo>
                      <a:pt x="68" y="20"/>
                    </a:lnTo>
                    <a:lnTo>
                      <a:pt x="69" y="1"/>
                    </a:lnTo>
                    <a:lnTo>
                      <a:pt x="205" y="0"/>
                    </a:lnTo>
                    <a:lnTo>
                      <a:pt x="205" y="46"/>
                    </a:lnTo>
                    <a:lnTo>
                      <a:pt x="250" y="46"/>
                    </a:lnTo>
                    <a:lnTo>
                      <a:pt x="266" y="106"/>
                    </a:lnTo>
                    <a:lnTo>
                      <a:pt x="297" y="106"/>
                    </a:lnTo>
                    <a:lnTo>
                      <a:pt x="297" y="135"/>
                    </a:lnTo>
                    <a:lnTo>
                      <a:pt x="347" y="136"/>
                    </a:lnTo>
                    <a:lnTo>
                      <a:pt x="332" y="173"/>
                    </a:lnTo>
                    <a:lnTo>
                      <a:pt x="304" y="149"/>
                    </a:lnTo>
                    <a:lnTo>
                      <a:pt x="295" y="159"/>
                    </a:lnTo>
                    <a:lnTo>
                      <a:pt x="351" y="205"/>
                    </a:lnTo>
                    <a:lnTo>
                      <a:pt x="367" y="252"/>
                    </a:lnTo>
                    <a:lnTo>
                      <a:pt x="409" y="271"/>
                    </a:lnTo>
                    <a:lnTo>
                      <a:pt x="445" y="356"/>
                    </a:lnTo>
                    <a:lnTo>
                      <a:pt x="445"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62">
                <a:extLst>
                  <a:ext uri="{FF2B5EF4-FFF2-40B4-BE49-F238E27FC236}">
                    <a16:creationId xmlns:a16="http://schemas.microsoft.com/office/drawing/2014/main" id="{1DC86109-1C75-4E62-A223-11750AB8FA5C}"/>
                  </a:ext>
                </a:extLst>
              </p:cNvPr>
              <p:cNvSpPr>
                <a:spLocks noChangeArrowheads="1"/>
              </p:cNvSpPr>
              <p:nvPr/>
            </p:nvSpPr>
            <p:spPr bwMode="auto">
              <a:xfrm>
                <a:off x="2413" y="1484"/>
                <a:ext cx="249" cy="255"/>
              </a:xfrm>
              <a:custGeom>
                <a:avLst/>
                <a:gdLst>
                  <a:gd name="T0" fmla="*/ 63 w 283"/>
                  <a:gd name="T1" fmla="*/ 48 h 266"/>
                  <a:gd name="T2" fmla="*/ 37 w 283"/>
                  <a:gd name="T3" fmla="*/ 56 h 266"/>
                  <a:gd name="T4" fmla="*/ 41 w 283"/>
                  <a:gd name="T5" fmla="*/ 54 h 266"/>
                  <a:gd name="T6" fmla="*/ 40 w 283"/>
                  <a:gd name="T7" fmla="*/ 51 h 266"/>
                  <a:gd name="T8" fmla="*/ 33 w 283"/>
                  <a:gd name="T9" fmla="*/ 51 h 266"/>
                  <a:gd name="T10" fmla="*/ 29 w 283"/>
                  <a:gd name="T11" fmla="*/ 38 h 266"/>
                  <a:gd name="T12" fmla="*/ 22 w 283"/>
                  <a:gd name="T13" fmla="*/ 38 h 266"/>
                  <a:gd name="T14" fmla="*/ 22 w 283"/>
                  <a:gd name="T15" fmla="*/ 34 h 266"/>
                  <a:gd name="T16" fmla="*/ 4 w 283"/>
                  <a:gd name="T17" fmla="*/ 36 h 266"/>
                  <a:gd name="T18" fmla="*/ 1 w 283"/>
                  <a:gd name="T19" fmla="*/ 40 h 266"/>
                  <a:gd name="T20" fmla="*/ 0 w 283"/>
                  <a:gd name="T21" fmla="*/ 12 h 266"/>
                  <a:gd name="T22" fmla="*/ 4 w 283"/>
                  <a:gd name="T23" fmla="*/ 12 h 266"/>
                  <a:gd name="T24" fmla="*/ 12 w 283"/>
                  <a:gd name="T25" fmla="*/ 12 h 266"/>
                  <a:gd name="T26" fmla="*/ 14 w 283"/>
                  <a:gd name="T27" fmla="*/ 12 h 266"/>
                  <a:gd name="T28" fmla="*/ 25 w 283"/>
                  <a:gd name="T29" fmla="*/ 2 h 266"/>
                  <a:gd name="T30" fmla="*/ 48 w 283"/>
                  <a:gd name="T31" fmla="*/ 0 h 266"/>
                  <a:gd name="T32" fmla="*/ 55 w 283"/>
                  <a:gd name="T33" fmla="*/ 12 h 266"/>
                  <a:gd name="T34" fmla="*/ 55 w 283"/>
                  <a:gd name="T35" fmla="*/ 26 h 266"/>
                  <a:gd name="T36" fmla="*/ 55 w 283"/>
                  <a:gd name="T37" fmla="*/ 36 h 266"/>
                  <a:gd name="T38" fmla="*/ 62 w 283"/>
                  <a:gd name="T39" fmla="*/ 50 h 266"/>
                  <a:gd name="T40" fmla="*/ 63 w 283"/>
                  <a:gd name="T41" fmla="*/ 48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266"/>
                  <a:gd name="T65" fmla="*/ 283 w 283"/>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266">
                    <a:moveTo>
                      <a:pt x="283" y="228"/>
                    </a:moveTo>
                    <a:lnTo>
                      <a:pt x="171" y="266"/>
                    </a:lnTo>
                    <a:lnTo>
                      <a:pt x="182" y="259"/>
                    </a:lnTo>
                    <a:lnTo>
                      <a:pt x="176" y="242"/>
                    </a:lnTo>
                    <a:lnTo>
                      <a:pt x="143" y="242"/>
                    </a:lnTo>
                    <a:lnTo>
                      <a:pt x="127" y="182"/>
                    </a:lnTo>
                    <a:lnTo>
                      <a:pt x="96" y="183"/>
                    </a:lnTo>
                    <a:lnTo>
                      <a:pt x="96" y="165"/>
                    </a:lnTo>
                    <a:lnTo>
                      <a:pt x="19" y="176"/>
                    </a:lnTo>
                    <a:lnTo>
                      <a:pt x="1" y="191"/>
                    </a:lnTo>
                    <a:lnTo>
                      <a:pt x="0" y="63"/>
                    </a:lnTo>
                    <a:lnTo>
                      <a:pt x="12" y="62"/>
                    </a:lnTo>
                    <a:lnTo>
                      <a:pt x="53" y="47"/>
                    </a:lnTo>
                    <a:lnTo>
                      <a:pt x="62" y="27"/>
                    </a:lnTo>
                    <a:lnTo>
                      <a:pt x="110" y="2"/>
                    </a:lnTo>
                    <a:lnTo>
                      <a:pt x="216" y="0"/>
                    </a:lnTo>
                    <a:lnTo>
                      <a:pt x="241" y="42"/>
                    </a:lnTo>
                    <a:lnTo>
                      <a:pt x="242" y="112"/>
                    </a:lnTo>
                    <a:lnTo>
                      <a:pt x="243" y="177"/>
                    </a:lnTo>
                    <a:lnTo>
                      <a:pt x="273" y="233"/>
                    </a:lnTo>
                    <a:lnTo>
                      <a:pt x="283"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63">
                <a:extLst>
                  <a:ext uri="{FF2B5EF4-FFF2-40B4-BE49-F238E27FC236}">
                    <a16:creationId xmlns:a16="http://schemas.microsoft.com/office/drawing/2014/main" id="{8A5F32F3-47EB-45EF-B55D-10CDF53D82A9}"/>
                  </a:ext>
                </a:extLst>
              </p:cNvPr>
              <p:cNvSpPr>
                <a:spLocks noChangeArrowheads="1"/>
              </p:cNvSpPr>
              <p:nvPr/>
            </p:nvSpPr>
            <p:spPr bwMode="auto">
              <a:xfrm>
                <a:off x="2560" y="1280"/>
                <a:ext cx="190" cy="311"/>
              </a:xfrm>
              <a:custGeom>
                <a:avLst/>
                <a:gdLst>
                  <a:gd name="T0" fmla="*/ 40 w 217"/>
                  <a:gd name="T1" fmla="*/ 57 h 325"/>
                  <a:gd name="T2" fmla="*/ 31 w 217"/>
                  <a:gd name="T3" fmla="*/ 60 h 325"/>
                  <a:gd name="T4" fmla="*/ 31 w 217"/>
                  <a:gd name="T5" fmla="*/ 63 h 325"/>
                  <a:gd name="T6" fmla="*/ 14 w 217"/>
                  <a:gd name="T7" fmla="*/ 63 h 325"/>
                  <a:gd name="T8" fmla="*/ 14 w 217"/>
                  <a:gd name="T9" fmla="*/ 50 h 325"/>
                  <a:gd name="T10" fmla="*/ 10 w 217"/>
                  <a:gd name="T11" fmla="*/ 42 h 325"/>
                  <a:gd name="T12" fmla="*/ 8 w 217"/>
                  <a:gd name="T13" fmla="*/ 29 h 325"/>
                  <a:gd name="T14" fmla="*/ 0 w 217"/>
                  <a:gd name="T15" fmla="*/ 25 h 325"/>
                  <a:gd name="T16" fmla="*/ 4 w 217"/>
                  <a:gd name="T17" fmla="*/ 11 h 325"/>
                  <a:gd name="T18" fmla="*/ 4 w 217"/>
                  <a:gd name="T19" fmla="*/ 11 h 325"/>
                  <a:gd name="T20" fmla="*/ 22 w 217"/>
                  <a:gd name="T21" fmla="*/ 14 h 325"/>
                  <a:gd name="T22" fmla="*/ 22 w 217"/>
                  <a:gd name="T23" fmla="*/ 0 h 325"/>
                  <a:gd name="T24" fmla="*/ 27 w 217"/>
                  <a:gd name="T25" fmla="*/ 0 h 325"/>
                  <a:gd name="T26" fmla="*/ 40 w 217"/>
                  <a:gd name="T27" fmla="*/ 57 h 3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7"/>
                  <a:gd name="T43" fmla="*/ 0 h 325"/>
                  <a:gd name="T44" fmla="*/ 217 w 217"/>
                  <a:gd name="T45" fmla="*/ 325 h 3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7" h="325">
                    <a:moveTo>
                      <a:pt x="217" y="300"/>
                    </a:moveTo>
                    <a:lnTo>
                      <a:pt x="166" y="309"/>
                    </a:lnTo>
                    <a:lnTo>
                      <a:pt x="166" y="323"/>
                    </a:lnTo>
                    <a:lnTo>
                      <a:pt x="75" y="325"/>
                    </a:lnTo>
                    <a:lnTo>
                      <a:pt x="74" y="255"/>
                    </a:lnTo>
                    <a:lnTo>
                      <a:pt x="49" y="213"/>
                    </a:lnTo>
                    <a:lnTo>
                      <a:pt x="37" y="149"/>
                    </a:lnTo>
                    <a:lnTo>
                      <a:pt x="0" y="117"/>
                    </a:lnTo>
                    <a:lnTo>
                      <a:pt x="4" y="68"/>
                    </a:lnTo>
                    <a:lnTo>
                      <a:pt x="11" y="68"/>
                    </a:lnTo>
                    <a:lnTo>
                      <a:pt x="116" y="76"/>
                    </a:lnTo>
                    <a:lnTo>
                      <a:pt x="114" y="0"/>
                    </a:lnTo>
                    <a:lnTo>
                      <a:pt x="140" y="0"/>
                    </a:lnTo>
                    <a:lnTo>
                      <a:pt x="217" y="30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64">
                <a:extLst>
                  <a:ext uri="{FF2B5EF4-FFF2-40B4-BE49-F238E27FC236}">
                    <a16:creationId xmlns:a16="http://schemas.microsoft.com/office/drawing/2014/main" id="{077C1D19-6900-4DBA-A73E-F21F47001D73}"/>
                  </a:ext>
                </a:extLst>
              </p:cNvPr>
              <p:cNvSpPr>
                <a:spLocks noChangeArrowheads="1"/>
              </p:cNvSpPr>
              <p:nvPr/>
            </p:nvSpPr>
            <p:spPr bwMode="auto">
              <a:xfrm>
                <a:off x="303" y="913"/>
                <a:ext cx="211" cy="327"/>
              </a:xfrm>
              <a:custGeom>
                <a:avLst/>
                <a:gdLst>
                  <a:gd name="T0" fmla="*/ 45 w 241"/>
                  <a:gd name="T1" fmla="*/ 58 h 342"/>
                  <a:gd name="T2" fmla="*/ 40 w 241"/>
                  <a:gd name="T3" fmla="*/ 58 h 342"/>
                  <a:gd name="T4" fmla="*/ 40 w 241"/>
                  <a:gd name="T5" fmla="*/ 58 h 342"/>
                  <a:gd name="T6" fmla="*/ 11 w 241"/>
                  <a:gd name="T7" fmla="*/ 64 h 342"/>
                  <a:gd name="T8" fmla="*/ 8 w 241"/>
                  <a:gd name="T9" fmla="*/ 61 h 342"/>
                  <a:gd name="T10" fmla="*/ 8 w 241"/>
                  <a:gd name="T11" fmla="*/ 60 h 342"/>
                  <a:gd name="T12" fmla="*/ 16 w 241"/>
                  <a:gd name="T13" fmla="*/ 55 h 342"/>
                  <a:gd name="T14" fmla="*/ 17 w 241"/>
                  <a:gd name="T15" fmla="*/ 49 h 342"/>
                  <a:gd name="T16" fmla="*/ 5 w 241"/>
                  <a:gd name="T17" fmla="*/ 35 h 342"/>
                  <a:gd name="T18" fmla="*/ 4 w 241"/>
                  <a:gd name="T19" fmla="*/ 28 h 342"/>
                  <a:gd name="T20" fmla="*/ 1 w 241"/>
                  <a:gd name="T21" fmla="*/ 26 h 342"/>
                  <a:gd name="T22" fmla="*/ 4 w 241"/>
                  <a:gd name="T23" fmla="*/ 19 h 342"/>
                  <a:gd name="T24" fmla="*/ 0 w 241"/>
                  <a:gd name="T25" fmla="*/ 14 h 342"/>
                  <a:gd name="T26" fmla="*/ 4 w 241"/>
                  <a:gd name="T27" fmla="*/ 11 h 342"/>
                  <a:gd name="T28" fmla="*/ 13 w 241"/>
                  <a:gd name="T29" fmla="*/ 0 h 342"/>
                  <a:gd name="T30" fmla="*/ 46 w 241"/>
                  <a:gd name="T31" fmla="*/ 1 h 342"/>
                  <a:gd name="T32" fmla="*/ 45 w 241"/>
                  <a:gd name="T33" fmla="*/ 58 h 3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342"/>
                  <a:gd name="T53" fmla="*/ 241 w 241"/>
                  <a:gd name="T54" fmla="*/ 342 h 3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342">
                    <a:moveTo>
                      <a:pt x="234" y="315"/>
                    </a:moveTo>
                    <a:lnTo>
                      <a:pt x="211" y="318"/>
                    </a:lnTo>
                    <a:lnTo>
                      <a:pt x="211" y="311"/>
                    </a:lnTo>
                    <a:lnTo>
                      <a:pt x="60" y="342"/>
                    </a:lnTo>
                    <a:lnTo>
                      <a:pt x="37" y="334"/>
                    </a:lnTo>
                    <a:lnTo>
                      <a:pt x="37" y="321"/>
                    </a:lnTo>
                    <a:lnTo>
                      <a:pt x="81" y="299"/>
                    </a:lnTo>
                    <a:lnTo>
                      <a:pt x="86" y="258"/>
                    </a:lnTo>
                    <a:lnTo>
                      <a:pt x="26" y="197"/>
                    </a:lnTo>
                    <a:lnTo>
                      <a:pt x="20" y="147"/>
                    </a:lnTo>
                    <a:lnTo>
                      <a:pt x="1" y="135"/>
                    </a:lnTo>
                    <a:lnTo>
                      <a:pt x="9" y="95"/>
                    </a:lnTo>
                    <a:lnTo>
                      <a:pt x="0" y="76"/>
                    </a:lnTo>
                    <a:lnTo>
                      <a:pt x="13" y="36"/>
                    </a:lnTo>
                    <a:lnTo>
                      <a:pt x="68" y="0"/>
                    </a:lnTo>
                    <a:lnTo>
                      <a:pt x="241" y="1"/>
                    </a:lnTo>
                    <a:lnTo>
                      <a:pt x="234" y="3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65">
                <a:extLst>
                  <a:ext uri="{FF2B5EF4-FFF2-40B4-BE49-F238E27FC236}">
                    <a16:creationId xmlns:a16="http://schemas.microsoft.com/office/drawing/2014/main" id="{E1B1B06A-7D31-4710-85B9-3DAAB0EAEDFD}"/>
                  </a:ext>
                </a:extLst>
              </p:cNvPr>
              <p:cNvSpPr>
                <a:spLocks noChangeArrowheads="1"/>
              </p:cNvSpPr>
              <p:nvPr/>
            </p:nvSpPr>
            <p:spPr bwMode="auto">
              <a:xfrm>
                <a:off x="2181" y="2695"/>
                <a:ext cx="231" cy="218"/>
              </a:xfrm>
              <a:custGeom>
                <a:avLst/>
                <a:gdLst>
                  <a:gd name="T0" fmla="*/ 54 w 263"/>
                  <a:gd name="T1" fmla="*/ 35 h 228"/>
                  <a:gd name="T2" fmla="*/ 36 w 263"/>
                  <a:gd name="T3" fmla="*/ 34 h 228"/>
                  <a:gd name="T4" fmla="*/ 36 w 263"/>
                  <a:gd name="T5" fmla="*/ 43 h 228"/>
                  <a:gd name="T6" fmla="*/ 25 w 263"/>
                  <a:gd name="T7" fmla="*/ 43 h 228"/>
                  <a:gd name="T8" fmla="*/ 10 w 263"/>
                  <a:gd name="T9" fmla="*/ 15 h 228"/>
                  <a:gd name="T10" fmla="*/ 0 w 263"/>
                  <a:gd name="T11" fmla="*/ 7 h 228"/>
                  <a:gd name="T12" fmla="*/ 36 w 263"/>
                  <a:gd name="T13" fmla="*/ 0 h 228"/>
                  <a:gd name="T14" fmla="*/ 36 w 263"/>
                  <a:gd name="T15" fmla="*/ 18 h 228"/>
                  <a:gd name="T16" fmla="*/ 54 w 263"/>
                  <a:gd name="T17" fmla="*/ 18 h 228"/>
                  <a:gd name="T18" fmla="*/ 54 w 263"/>
                  <a:gd name="T19" fmla="*/ 35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228"/>
                  <a:gd name="T32" fmla="*/ 263 w 263"/>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228">
                    <a:moveTo>
                      <a:pt x="262" y="183"/>
                    </a:moveTo>
                    <a:lnTo>
                      <a:pt x="172" y="182"/>
                    </a:lnTo>
                    <a:lnTo>
                      <a:pt x="172" y="228"/>
                    </a:lnTo>
                    <a:lnTo>
                      <a:pt x="118" y="227"/>
                    </a:lnTo>
                    <a:lnTo>
                      <a:pt x="49" y="79"/>
                    </a:lnTo>
                    <a:lnTo>
                      <a:pt x="0" y="7"/>
                    </a:lnTo>
                    <a:lnTo>
                      <a:pt x="173" y="0"/>
                    </a:lnTo>
                    <a:lnTo>
                      <a:pt x="173" y="92"/>
                    </a:lnTo>
                    <a:lnTo>
                      <a:pt x="263" y="92"/>
                    </a:lnTo>
                    <a:lnTo>
                      <a:pt x="262" y="18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66">
                <a:extLst>
                  <a:ext uri="{FF2B5EF4-FFF2-40B4-BE49-F238E27FC236}">
                    <a16:creationId xmlns:a16="http://schemas.microsoft.com/office/drawing/2014/main" id="{9C41EEF9-681E-4C47-83E7-FCD4991E7C57}"/>
                  </a:ext>
                </a:extLst>
              </p:cNvPr>
              <p:cNvSpPr>
                <a:spLocks noChangeArrowheads="1"/>
              </p:cNvSpPr>
              <p:nvPr/>
            </p:nvSpPr>
            <p:spPr bwMode="auto">
              <a:xfrm>
                <a:off x="2651" y="1959"/>
                <a:ext cx="189" cy="131"/>
              </a:xfrm>
              <a:custGeom>
                <a:avLst/>
                <a:gdLst>
                  <a:gd name="T0" fmla="*/ 48 w 215"/>
                  <a:gd name="T1" fmla="*/ 26 h 137"/>
                  <a:gd name="T2" fmla="*/ 13 w 215"/>
                  <a:gd name="T3" fmla="*/ 27 h 137"/>
                  <a:gd name="T4" fmla="*/ 13 w 215"/>
                  <a:gd name="T5" fmla="*/ 24 h 137"/>
                  <a:gd name="T6" fmla="*/ 0 w 215"/>
                  <a:gd name="T7" fmla="*/ 24 h 137"/>
                  <a:gd name="T8" fmla="*/ 0 w 215"/>
                  <a:gd name="T9" fmla="*/ 16 h 137"/>
                  <a:gd name="T10" fmla="*/ 4 w 215"/>
                  <a:gd name="T11" fmla="*/ 13 h 137"/>
                  <a:gd name="T12" fmla="*/ 4 w 215"/>
                  <a:gd name="T13" fmla="*/ 11 h 137"/>
                  <a:gd name="T14" fmla="*/ 4 w 215"/>
                  <a:gd name="T15" fmla="*/ 11 h 137"/>
                  <a:gd name="T16" fmla="*/ 9 w 215"/>
                  <a:gd name="T17" fmla="*/ 0 h 137"/>
                  <a:gd name="T18" fmla="*/ 14 w 215"/>
                  <a:gd name="T19" fmla="*/ 11 h 137"/>
                  <a:gd name="T20" fmla="*/ 24 w 215"/>
                  <a:gd name="T21" fmla="*/ 11 h 137"/>
                  <a:gd name="T22" fmla="*/ 29 w 215"/>
                  <a:gd name="T23" fmla="*/ 11 h 137"/>
                  <a:gd name="T24" fmla="*/ 33 w 215"/>
                  <a:gd name="T25" fmla="*/ 11 h 137"/>
                  <a:gd name="T26" fmla="*/ 35 w 215"/>
                  <a:gd name="T27" fmla="*/ 11 h 137"/>
                  <a:gd name="T28" fmla="*/ 40 w 215"/>
                  <a:gd name="T29" fmla="*/ 11 h 137"/>
                  <a:gd name="T30" fmla="*/ 46 w 215"/>
                  <a:gd name="T31" fmla="*/ 24 h 137"/>
                  <a:gd name="T32" fmla="*/ 48 w 215"/>
                  <a:gd name="T33" fmla="*/ 26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37"/>
                  <a:gd name="T53" fmla="*/ 215 w 215"/>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37">
                    <a:moveTo>
                      <a:pt x="215" y="136"/>
                    </a:moveTo>
                    <a:lnTo>
                      <a:pt x="60" y="137"/>
                    </a:lnTo>
                    <a:lnTo>
                      <a:pt x="60" y="123"/>
                    </a:lnTo>
                    <a:lnTo>
                      <a:pt x="0" y="122"/>
                    </a:lnTo>
                    <a:lnTo>
                      <a:pt x="0" y="84"/>
                    </a:lnTo>
                    <a:lnTo>
                      <a:pt x="17" y="73"/>
                    </a:lnTo>
                    <a:lnTo>
                      <a:pt x="21" y="47"/>
                    </a:lnTo>
                    <a:lnTo>
                      <a:pt x="19" y="28"/>
                    </a:lnTo>
                    <a:lnTo>
                      <a:pt x="42" y="0"/>
                    </a:lnTo>
                    <a:lnTo>
                      <a:pt x="64" y="21"/>
                    </a:lnTo>
                    <a:lnTo>
                      <a:pt x="107" y="23"/>
                    </a:lnTo>
                    <a:lnTo>
                      <a:pt x="128" y="49"/>
                    </a:lnTo>
                    <a:lnTo>
                      <a:pt x="148" y="44"/>
                    </a:lnTo>
                    <a:lnTo>
                      <a:pt x="156" y="26"/>
                    </a:lnTo>
                    <a:lnTo>
                      <a:pt x="178" y="32"/>
                    </a:lnTo>
                    <a:lnTo>
                      <a:pt x="207" y="123"/>
                    </a:lnTo>
                    <a:lnTo>
                      <a:pt x="215"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67">
                <a:extLst>
                  <a:ext uri="{FF2B5EF4-FFF2-40B4-BE49-F238E27FC236}">
                    <a16:creationId xmlns:a16="http://schemas.microsoft.com/office/drawing/2014/main" id="{11B07C22-FC54-421B-B725-2C7BFD6978EA}"/>
                  </a:ext>
                </a:extLst>
              </p:cNvPr>
              <p:cNvSpPr>
                <a:spLocks noChangeArrowheads="1"/>
              </p:cNvSpPr>
              <p:nvPr/>
            </p:nvSpPr>
            <p:spPr bwMode="auto">
              <a:xfrm>
                <a:off x="2310" y="1919"/>
                <a:ext cx="142" cy="321"/>
              </a:xfrm>
              <a:custGeom>
                <a:avLst/>
                <a:gdLst>
                  <a:gd name="T0" fmla="*/ 31 w 162"/>
                  <a:gd name="T1" fmla="*/ 57 h 336"/>
                  <a:gd name="T2" fmla="*/ 31 w 162"/>
                  <a:gd name="T3" fmla="*/ 60 h 336"/>
                  <a:gd name="T4" fmla="*/ 23 w 162"/>
                  <a:gd name="T5" fmla="*/ 60 h 336"/>
                  <a:gd name="T6" fmla="*/ 23 w 162"/>
                  <a:gd name="T7" fmla="*/ 45 h 336"/>
                  <a:gd name="T8" fmla="*/ 23 w 162"/>
                  <a:gd name="T9" fmla="*/ 42 h 336"/>
                  <a:gd name="T10" fmla="*/ 14 w 162"/>
                  <a:gd name="T11" fmla="*/ 36 h 336"/>
                  <a:gd name="T12" fmla="*/ 9 w 162"/>
                  <a:gd name="T13" fmla="*/ 35 h 336"/>
                  <a:gd name="T14" fmla="*/ 4 w 162"/>
                  <a:gd name="T15" fmla="*/ 28 h 336"/>
                  <a:gd name="T16" fmla="*/ 6 w 162"/>
                  <a:gd name="T17" fmla="*/ 23 h 336"/>
                  <a:gd name="T18" fmla="*/ 12 w 162"/>
                  <a:gd name="T19" fmla="*/ 16 h 336"/>
                  <a:gd name="T20" fmla="*/ 0 w 162"/>
                  <a:gd name="T21" fmla="*/ 0 h 336"/>
                  <a:gd name="T22" fmla="*/ 31 w 162"/>
                  <a:gd name="T23" fmla="*/ 0 h 336"/>
                  <a:gd name="T24" fmla="*/ 31 w 162"/>
                  <a:gd name="T25" fmla="*/ 57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36"/>
                  <a:gd name="T41" fmla="*/ 162 w 162"/>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36">
                    <a:moveTo>
                      <a:pt x="162" y="317"/>
                    </a:moveTo>
                    <a:lnTo>
                      <a:pt x="161" y="336"/>
                    </a:lnTo>
                    <a:lnTo>
                      <a:pt x="116" y="334"/>
                    </a:lnTo>
                    <a:lnTo>
                      <a:pt x="117" y="248"/>
                    </a:lnTo>
                    <a:lnTo>
                      <a:pt x="117" y="227"/>
                    </a:lnTo>
                    <a:lnTo>
                      <a:pt x="74" y="201"/>
                    </a:lnTo>
                    <a:lnTo>
                      <a:pt x="44" y="199"/>
                    </a:lnTo>
                    <a:lnTo>
                      <a:pt x="20" y="151"/>
                    </a:lnTo>
                    <a:lnTo>
                      <a:pt x="28" y="125"/>
                    </a:lnTo>
                    <a:lnTo>
                      <a:pt x="64" y="85"/>
                    </a:lnTo>
                    <a:lnTo>
                      <a:pt x="0" y="0"/>
                    </a:lnTo>
                    <a:lnTo>
                      <a:pt x="162" y="0"/>
                    </a:lnTo>
                    <a:lnTo>
                      <a:pt x="162" y="31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68">
                <a:extLst>
                  <a:ext uri="{FF2B5EF4-FFF2-40B4-BE49-F238E27FC236}">
                    <a16:creationId xmlns:a16="http://schemas.microsoft.com/office/drawing/2014/main" id="{2971C58E-2A03-4377-9B0F-EC9189D8C5ED}"/>
                  </a:ext>
                </a:extLst>
              </p:cNvPr>
              <p:cNvSpPr>
                <a:spLocks noChangeArrowheads="1"/>
              </p:cNvSpPr>
              <p:nvPr/>
            </p:nvSpPr>
            <p:spPr bwMode="auto">
              <a:xfrm>
                <a:off x="1933" y="1187"/>
                <a:ext cx="197" cy="275"/>
              </a:xfrm>
              <a:custGeom>
                <a:avLst/>
                <a:gdLst>
                  <a:gd name="T0" fmla="*/ 47 w 224"/>
                  <a:gd name="T1" fmla="*/ 53 h 287"/>
                  <a:gd name="T2" fmla="*/ 37 w 224"/>
                  <a:gd name="T3" fmla="*/ 57 h 287"/>
                  <a:gd name="T4" fmla="*/ 35 w 224"/>
                  <a:gd name="T5" fmla="*/ 57 h 287"/>
                  <a:gd name="T6" fmla="*/ 33 w 224"/>
                  <a:gd name="T7" fmla="*/ 51 h 287"/>
                  <a:gd name="T8" fmla="*/ 19 w 224"/>
                  <a:gd name="T9" fmla="*/ 37 h 287"/>
                  <a:gd name="T10" fmla="*/ 4 w 224"/>
                  <a:gd name="T11" fmla="*/ 34 h 287"/>
                  <a:gd name="T12" fmla="*/ 0 w 224"/>
                  <a:gd name="T13" fmla="*/ 20 h 287"/>
                  <a:gd name="T14" fmla="*/ 4 w 224"/>
                  <a:gd name="T15" fmla="*/ 20 h 287"/>
                  <a:gd name="T16" fmla="*/ 4 w 224"/>
                  <a:gd name="T17" fmla="*/ 11 h 287"/>
                  <a:gd name="T18" fmla="*/ 9 w 224"/>
                  <a:gd name="T19" fmla="*/ 11 h 287"/>
                  <a:gd name="T20" fmla="*/ 10 w 224"/>
                  <a:gd name="T21" fmla="*/ 11 h 287"/>
                  <a:gd name="T22" fmla="*/ 18 w 224"/>
                  <a:gd name="T23" fmla="*/ 0 h 287"/>
                  <a:gd name="T24" fmla="*/ 26 w 224"/>
                  <a:gd name="T25" fmla="*/ 5 h 287"/>
                  <a:gd name="T26" fmla="*/ 47 w 224"/>
                  <a:gd name="T27" fmla="*/ 11 h 287"/>
                  <a:gd name="T28" fmla="*/ 47 w 224"/>
                  <a:gd name="T29" fmla="*/ 49 h 287"/>
                  <a:gd name="T30" fmla="*/ 50 w 224"/>
                  <a:gd name="T31" fmla="*/ 49 h 287"/>
                  <a:gd name="T32" fmla="*/ 48 w 224"/>
                  <a:gd name="T33" fmla="*/ 52 h 287"/>
                  <a:gd name="T34" fmla="*/ 47 w 224"/>
                  <a:gd name="T35" fmla="*/ 53 h 2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
                  <a:gd name="T55" fmla="*/ 0 h 287"/>
                  <a:gd name="T56" fmla="*/ 224 w 224"/>
                  <a:gd name="T57" fmla="*/ 287 h 2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 h="287">
                    <a:moveTo>
                      <a:pt x="206" y="263"/>
                    </a:moveTo>
                    <a:lnTo>
                      <a:pt x="169" y="287"/>
                    </a:lnTo>
                    <a:lnTo>
                      <a:pt x="153" y="284"/>
                    </a:lnTo>
                    <a:lnTo>
                      <a:pt x="146" y="250"/>
                    </a:lnTo>
                    <a:lnTo>
                      <a:pt x="82" y="186"/>
                    </a:lnTo>
                    <a:lnTo>
                      <a:pt x="11" y="170"/>
                    </a:lnTo>
                    <a:lnTo>
                      <a:pt x="0" y="94"/>
                    </a:lnTo>
                    <a:lnTo>
                      <a:pt x="6" y="94"/>
                    </a:lnTo>
                    <a:lnTo>
                      <a:pt x="18" y="49"/>
                    </a:lnTo>
                    <a:lnTo>
                      <a:pt x="36" y="29"/>
                    </a:lnTo>
                    <a:lnTo>
                      <a:pt x="44" y="13"/>
                    </a:lnTo>
                    <a:lnTo>
                      <a:pt x="77" y="0"/>
                    </a:lnTo>
                    <a:lnTo>
                      <a:pt x="113" y="5"/>
                    </a:lnTo>
                    <a:lnTo>
                      <a:pt x="208" y="58"/>
                    </a:lnTo>
                    <a:lnTo>
                      <a:pt x="208" y="236"/>
                    </a:lnTo>
                    <a:lnTo>
                      <a:pt x="224" y="241"/>
                    </a:lnTo>
                    <a:lnTo>
                      <a:pt x="212" y="252"/>
                    </a:lnTo>
                    <a:lnTo>
                      <a:pt x="206" y="26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69">
                <a:extLst>
                  <a:ext uri="{FF2B5EF4-FFF2-40B4-BE49-F238E27FC236}">
                    <a16:creationId xmlns:a16="http://schemas.microsoft.com/office/drawing/2014/main" id="{DA8A3EFF-EC20-45E0-A8E8-0D452F92BF52}"/>
                  </a:ext>
                </a:extLst>
              </p:cNvPr>
              <p:cNvSpPr>
                <a:spLocks noChangeArrowheads="1"/>
              </p:cNvSpPr>
              <p:nvPr/>
            </p:nvSpPr>
            <p:spPr bwMode="auto">
              <a:xfrm>
                <a:off x="1635" y="1255"/>
                <a:ext cx="271" cy="316"/>
              </a:xfrm>
              <a:custGeom>
                <a:avLst/>
                <a:gdLst>
                  <a:gd name="T0" fmla="*/ 70 w 308"/>
                  <a:gd name="T1" fmla="*/ 44 h 331"/>
                  <a:gd name="T2" fmla="*/ 65 w 308"/>
                  <a:gd name="T3" fmla="*/ 57 h 331"/>
                  <a:gd name="T4" fmla="*/ 60 w 308"/>
                  <a:gd name="T5" fmla="*/ 57 h 331"/>
                  <a:gd name="T6" fmla="*/ 43 w 308"/>
                  <a:gd name="T7" fmla="*/ 52 h 331"/>
                  <a:gd name="T8" fmla="*/ 41 w 308"/>
                  <a:gd name="T9" fmla="*/ 43 h 331"/>
                  <a:gd name="T10" fmla="*/ 34 w 308"/>
                  <a:gd name="T11" fmla="*/ 36 h 331"/>
                  <a:gd name="T12" fmla="*/ 23 w 308"/>
                  <a:gd name="T13" fmla="*/ 31 h 331"/>
                  <a:gd name="T14" fmla="*/ 18 w 308"/>
                  <a:gd name="T15" fmla="*/ 31 h 331"/>
                  <a:gd name="T16" fmla="*/ 0 w 308"/>
                  <a:gd name="T17" fmla="*/ 21 h 331"/>
                  <a:gd name="T18" fmla="*/ 4 w 308"/>
                  <a:gd name="T19" fmla="*/ 11 h 331"/>
                  <a:gd name="T20" fmla="*/ 8 w 308"/>
                  <a:gd name="T21" fmla="*/ 11 h 331"/>
                  <a:gd name="T22" fmla="*/ 9 w 308"/>
                  <a:gd name="T23" fmla="*/ 11 h 331"/>
                  <a:gd name="T24" fmla="*/ 18 w 308"/>
                  <a:gd name="T25" fmla="*/ 1 h 331"/>
                  <a:gd name="T26" fmla="*/ 55 w 308"/>
                  <a:gd name="T27" fmla="*/ 0 h 331"/>
                  <a:gd name="T28" fmla="*/ 55 w 308"/>
                  <a:gd name="T29" fmla="*/ 11 h 331"/>
                  <a:gd name="T30" fmla="*/ 65 w 308"/>
                  <a:gd name="T31" fmla="*/ 11 h 331"/>
                  <a:gd name="T32" fmla="*/ 67 w 308"/>
                  <a:gd name="T33" fmla="*/ 44 h 331"/>
                  <a:gd name="T34" fmla="*/ 70 w 308"/>
                  <a:gd name="T35" fmla="*/ 44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8"/>
                  <a:gd name="T55" fmla="*/ 0 h 331"/>
                  <a:gd name="T56" fmla="*/ 308 w 308"/>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8" h="331">
                    <a:moveTo>
                      <a:pt x="308" y="249"/>
                    </a:moveTo>
                    <a:lnTo>
                      <a:pt x="287" y="329"/>
                    </a:lnTo>
                    <a:lnTo>
                      <a:pt x="259" y="331"/>
                    </a:lnTo>
                    <a:lnTo>
                      <a:pt x="194" y="294"/>
                    </a:lnTo>
                    <a:lnTo>
                      <a:pt x="179" y="244"/>
                    </a:lnTo>
                    <a:lnTo>
                      <a:pt x="151" y="206"/>
                    </a:lnTo>
                    <a:lnTo>
                      <a:pt x="97" y="172"/>
                    </a:lnTo>
                    <a:lnTo>
                      <a:pt x="75" y="173"/>
                    </a:lnTo>
                    <a:lnTo>
                      <a:pt x="0" y="116"/>
                    </a:lnTo>
                    <a:lnTo>
                      <a:pt x="19" y="61"/>
                    </a:lnTo>
                    <a:lnTo>
                      <a:pt x="31" y="58"/>
                    </a:lnTo>
                    <a:lnTo>
                      <a:pt x="36" y="31"/>
                    </a:lnTo>
                    <a:lnTo>
                      <a:pt x="79" y="1"/>
                    </a:lnTo>
                    <a:lnTo>
                      <a:pt x="239" y="0"/>
                    </a:lnTo>
                    <a:lnTo>
                      <a:pt x="239" y="23"/>
                    </a:lnTo>
                    <a:lnTo>
                      <a:pt x="286" y="23"/>
                    </a:lnTo>
                    <a:lnTo>
                      <a:pt x="293" y="249"/>
                    </a:lnTo>
                    <a:lnTo>
                      <a:pt x="308" y="24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70">
                <a:extLst>
                  <a:ext uri="{FF2B5EF4-FFF2-40B4-BE49-F238E27FC236}">
                    <a16:creationId xmlns:a16="http://schemas.microsoft.com/office/drawing/2014/main" id="{8CF21C49-0AA1-4322-9502-3B5D93103576}"/>
                  </a:ext>
                </a:extLst>
              </p:cNvPr>
              <p:cNvSpPr>
                <a:spLocks noChangeArrowheads="1"/>
              </p:cNvSpPr>
              <p:nvPr/>
            </p:nvSpPr>
            <p:spPr bwMode="auto">
              <a:xfrm>
                <a:off x="2204" y="1335"/>
                <a:ext cx="172" cy="107"/>
              </a:xfrm>
              <a:custGeom>
                <a:avLst/>
                <a:gdLst>
                  <a:gd name="T0" fmla="*/ 15 w 196"/>
                  <a:gd name="T1" fmla="*/ 15 h 113"/>
                  <a:gd name="T2" fmla="*/ 4 w 196"/>
                  <a:gd name="T3" fmla="*/ 13 h 113"/>
                  <a:gd name="T4" fmla="*/ 0 w 196"/>
                  <a:gd name="T5" fmla="*/ 9 h 113"/>
                  <a:gd name="T6" fmla="*/ 4 w 196"/>
                  <a:gd name="T7" fmla="*/ 9 h 113"/>
                  <a:gd name="T8" fmla="*/ 6 w 196"/>
                  <a:gd name="T9" fmla="*/ 9 h 113"/>
                  <a:gd name="T10" fmla="*/ 11 w 196"/>
                  <a:gd name="T11" fmla="*/ 9 h 113"/>
                  <a:gd name="T12" fmla="*/ 11 w 196"/>
                  <a:gd name="T13" fmla="*/ 3 h 113"/>
                  <a:gd name="T14" fmla="*/ 41 w 196"/>
                  <a:gd name="T15" fmla="*/ 0 h 113"/>
                  <a:gd name="T16" fmla="*/ 36 w 196"/>
                  <a:gd name="T17" fmla="*/ 9 h 113"/>
                  <a:gd name="T18" fmla="*/ 20 w 196"/>
                  <a:gd name="T19" fmla="*/ 14 h 113"/>
                  <a:gd name="T20" fmla="*/ 15 w 196"/>
                  <a:gd name="T21" fmla="*/ 15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13"/>
                  <a:gd name="T35" fmla="*/ 196 w 19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13">
                    <a:moveTo>
                      <a:pt x="71" y="113"/>
                    </a:moveTo>
                    <a:lnTo>
                      <a:pt x="20" y="104"/>
                    </a:lnTo>
                    <a:lnTo>
                      <a:pt x="0" y="68"/>
                    </a:lnTo>
                    <a:lnTo>
                      <a:pt x="18" y="59"/>
                    </a:lnTo>
                    <a:lnTo>
                      <a:pt x="26" y="33"/>
                    </a:lnTo>
                    <a:lnTo>
                      <a:pt x="53" y="20"/>
                    </a:lnTo>
                    <a:lnTo>
                      <a:pt x="53" y="3"/>
                    </a:lnTo>
                    <a:lnTo>
                      <a:pt x="196" y="0"/>
                    </a:lnTo>
                    <a:lnTo>
                      <a:pt x="178" y="39"/>
                    </a:lnTo>
                    <a:lnTo>
                      <a:pt x="98" y="108"/>
                    </a:lnTo>
                    <a:lnTo>
                      <a:pt x="71" y="11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71">
                <a:extLst>
                  <a:ext uri="{FF2B5EF4-FFF2-40B4-BE49-F238E27FC236}">
                    <a16:creationId xmlns:a16="http://schemas.microsoft.com/office/drawing/2014/main" id="{90DD6A7E-BE62-4921-AF67-9C71BBFAD3FE}"/>
                  </a:ext>
                </a:extLst>
              </p:cNvPr>
              <p:cNvSpPr>
                <a:spLocks noChangeArrowheads="1"/>
              </p:cNvSpPr>
              <p:nvPr/>
            </p:nvSpPr>
            <p:spPr bwMode="auto">
              <a:xfrm>
                <a:off x="2563" y="1688"/>
                <a:ext cx="380" cy="402"/>
              </a:xfrm>
              <a:custGeom>
                <a:avLst/>
                <a:gdLst>
                  <a:gd name="T0" fmla="*/ 74 w 432"/>
                  <a:gd name="T1" fmla="*/ 81 h 420"/>
                  <a:gd name="T2" fmla="*/ 72 w 432"/>
                  <a:gd name="T3" fmla="*/ 81 h 420"/>
                  <a:gd name="T4" fmla="*/ 70 w 432"/>
                  <a:gd name="T5" fmla="*/ 78 h 420"/>
                  <a:gd name="T6" fmla="*/ 63 w 432"/>
                  <a:gd name="T7" fmla="*/ 61 h 420"/>
                  <a:gd name="T8" fmla="*/ 59 w 432"/>
                  <a:gd name="T9" fmla="*/ 60 h 420"/>
                  <a:gd name="T10" fmla="*/ 55 w 432"/>
                  <a:gd name="T11" fmla="*/ 63 h 420"/>
                  <a:gd name="T12" fmla="*/ 53 w 432"/>
                  <a:gd name="T13" fmla="*/ 64 h 420"/>
                  <a:gd name="T14" fmla="*/ 48 w 432"/>
                  <a:gd name="T15" fmla="*/ 60 h 420"/>
                  <a:gd name="T16" fmla="*/ 37 w 432"/>
                  <a:gd name="T17" fmla="*/ 58 h 420"/>
                  <a:gd name="T18" fmla="*/ 33 w 432"/>
                  <a:gd name="T19" fmla="*/ 55 h 420"/>
                  <a:gd name="T20" fmla="*/ 33 w 432"/>
                  <a:gd name="T21" fmla="*/ 45 h 420"/>
                  <a:gd name="T22" fmla="*/ 23 w 432"/>
                  <a:gd name="T23" fmla="*/ 36 h 420"/>
                  <a:gd name="T24" fmla="*/ 23 w 432"/>
                  <a:gd name="T25" fmla="*/ 34 h 420"/>
                  <a:gd name="T26" fmla="*/ 18 w 432"/>
                  <a:gd name="T27" fmla="*/ 33 h 420"/>
                  <a:gd name="T28" fmla="*/ 16 w 432"/>
                  <a:gd name="T29" fmla="*/ 26 h 420"/>
                  <a:gd name="T30" fmla="*/ 8 w 432"/>
                  <a:gd name="T31" fmla="*/ 24 h 420"/>
                  <a:gd name="T32" fmla="*/ 4 w 432"/>
                  <a:gd name="T33" fmla="*/ 15 h 420"/>
                  <a:gd name="T34" fmla="*/ 0 w 432"/>
                  <a:gd name="T35" fmla="*/ 11 h 420"/>
                  <a:gd name="T36" fmla="*/ 26 w 432"/>
                  <a:gd name="T37" fmla="*/ 11 h 420"/>
                  <a:gd name="T38" fmla="*/ 28 w 432"/>
                  <a:gd name="T39" fmla="*/ 18 h 420"/>
                  <a:gd name="T40" fmla="*/ 55 w 432"/>
                  <a:gd name="T41" fmla="*/ 17 h 420"/>
                  <a:gd name="T42" fmla="*/ 55 w 432"/>
                  <a:gd name="T43" fmla="*/ 8 h 420"/>
                  <a:gd name="T44" fmla="*/ 60 w 432"/>
                  <a:gd name="T45" fmla="*/ 0 h 420"/>
                  <a:gd name="T46" fmla="*/ 76 w 432"/>
                  <a:gd name="T47" fmla="*/ 31 h 420"/>
                  <a:gd name="T48" fmla="*/ 99 w 432"/>
                  <a:gd name="T49" fmla="*/ 63 h 420"/>
                  <a:gd name="T50" fmla="*/ 74 w 432"/>
                  <a:gd name="T51" fmla="*/ 63 h 420"/>
                  <a:gd name="T52" fmla="*/ 74 w 432"/>
                  <a:gd name="T53" fmla="*/ 81 h 420"/>
                  <a:gd name="T54" fmla="*/ 74 w 432"/>
                  <a:gd name="T55" fmla="*/ 81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20"/>
                  <a:gd name="T86" fmla="*/ 432 w 432"/>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20">
                    <a:moveTo>
                      <a:pt x="324" y="420"/>
                    </a:moveTo>
                    <a:lnTo>
                      <a:pt x="315" y="420"/>
                    </a:lnTo>
                    <a:lnTo>
                      <a:pt x="307" y="407"/>
                    </a:lnTo>
                    <a:lnTo>
                      <a:pt x="278" y="316"/>
                    </a:lnTo>
                    <a:lnTo>
                      <a:pt x="256" y="310"/>
                    </a:lnTo>
                    <a:lnTo>
                      <a:pt x="248" y="328"/>
                    </a:lnTo>
                    <a:lnTo>
                      <a:pt x="228" y="333"/>
                    </a:lnTo>
                    <a:lnTo>
                      <a:pt x="207" y="307"/>
                    </a:lnTo>
                    <a:lnTo>
                      <a:pt x="164" y="305"/>
                    </a:lnTo>
                    <a:lnTo>
                      <a:pt x="142" y="284"/>
                    </a:lnTo>
                    <a:lnTo>
                      <a:pt x="148" y="228"/>
                    </a:lnTo>
                    <a:lnTo>
                      <a:pt x="102" y="188"/>
                    </a:lnTo>
                    <a:lnTo>
                      <a:pt x="101" y="172"/>
                    </a:lnTo>
                    <a:lnTo>
                      <a:pt x="81" y="170"/>
                    </a:lnTo>
                    <a:lnTo>
                      <a:pt x="67" y="129"/>
                    </a:lnTo>
                    <a:lnTo>
                      <a:pt x="31" y="116"/>
                    </a:lnTo>
                    <a:lnTo>
                      <a:pt x="17" y="77"/>
                    </a:lnTo>
                    <a:lnTo>
                      <a:pt x="0" y="53"/>
                    </a:lnTo>
                    <a:lnTo>
                      <a:pt x="112" y="15"/>
                    </a:lnTo>
                    <a:lnTo>
                      <a:pt x="120" y="86"/>
                    </a:lnTo>
                    <a:lnTo>
                      <a:pt x="241" y="83"/>
                    </a:lnTo>
                    <a:lnTo>
                      <a:pt x="239" y="8"/>
                    </a:lnTo>
                    <a:lnTo>
                      <a:pt x="263" y="0"/>
                    </a:lnTo>
                    <a:lnTo>
                      <a:pt x="330" y="153"/>
                    </a:lnTo>
                    <a:lnTo>
                      <a:pt x="432" y="328"/>
                    </a:lnTo>
                    <a:lnTo>
                      <a:pt x="324" y="328"/>
                    </a:lnTo>
                    <a:lnTo>
                      <a:pt x="326" y="420"/>
                    </a:lnTo>
                    <a:lnTo>
                      <a:pt x="324" y="4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72">
                <a:extLst>
                  <a:ext uri="{FF2B5EF4-FFF2-40B4-BE49-F238E27FC236}">
                    <a16:creationId xmlns:a16="http://schemas.microsoft.com/office/drawing/2014/main" id="{4519E302-30F9-4C9D-94F1-CD389FC74958}"/>
                  </a:ext>
                </a:extLst>
              </p:cNvPr>
              <p:cNvSpPr>
                <a:spLocks noChangeArrowheads="1"/>
              </p:cNvSpPr>
              <p:nvPr/>
            </p:nvSpPr>
            <p:spPr bwMode="auto">
              <a:xfrm>
                <a:off x="1336" y="1256"/>
                <a:ext cx="266" cy="164"/>
              </a:xfrm>
              <a:custGeom>
                <a:avLst/>
                <a:gdLst>
                  <a:gd name="T0" fmla="*/ 36 w 303"/>
                  <a:gd name="T1" fmla="*/ 28 h 172"/>
                  <a:gd name="T2" fmla="*/ 29 w 303"/>
                  <a:gd name="T3" fmla="*/ 27 h 172"/>
                  <a:gd name="T4" fmla="*/ 27 w 303"/>
                  <a:gd name="T5" fmla="*/ 28 h 172"/>
                  <a:gd name="T6" fmla="*/ 25 w 303"/>
                  <a:gd name="T7" fmla="*/ 26 h 172"/>
                  <a:gd name="T8" fmla="*/ 22 w 303"/>
                  <a:gd name="T9" fmla="*/ 27 h 172"/>
                  <a:gd name="T10" fmla="*/ 17 w 303"/>
                  <a:gd name="T11" fmla="*/ 26 h 172"/>
                  <a:gd name="T12" fmla="*/ 17 w 303"/>
                  <a:gd name="T13" fmla="*/ 25 h 172"/>
                  <a:gd name="T14" fmla="*/ 9 w 303"/>
                  <a:gd name="T15" fmla="*/ 18 h 172"/>
                  <a:gd name="T16" fmla="*/ 5 w 303"/>
                  <a:gd name="T17" fmla="*/ 10 h 172"/>
                  <a:gd name="T18" fmla="*/ 0 w 303"/>
                  <a:gd name="T19" fmla="*/ 10 h 172"/>
                  <a:gd name="T20" fmla="*/ 4 w 303"/>
                  <a:gd name="T21" fmla="*/ 1 h 172"/>
                  <a:gd name="T22" fmla="*/ 47 w 303"/>
                  <a:gd name="T23" fmla="*/ 0 h 172"/>
                  <a:gd name="T24" fmla="*/ 47 w 303"/>
                  <a:gd name="T25" fmla="*/ 10 h 172"/>
                  <a:gd name="T26" fmla="*/ 61 w 303"/>
                  <a:gd name="T27" fmla="*/ 10 h 172"/>
                  <a:gd name="T28" fmla="*/ 61 w 303"/>
                  <a:gd name="T29" fmla="*/ 18 h 172"/>
                  <a:gd name="T30" fmla="*/ 45 w 303"/>
                  <a:gd name="T31" fmla="*/ 20 h 172"/>
                  <a:gd name="T32" fmla="*/ 36 w 303"/>
                  <a:gd name="T33" fmla="*/ 26 h 172"/>
                  <a:gd name="T34" fmla="*/ 36 w 303"/>
                  <a:gd name="T35" fmla="*/ 28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3"/>
                  <a:gd name="T55" fmla="*/ 0 h 172"/>
                  <a:gd name="T56" fmla="*/ 303 w 303"/>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3" h="172">
                    <a:moveTo>
                      <a:pt x="175" y="172"/>
                    </a:moveTo>
                    <a:lnTo>
                      <a:pt x="142" y="164"/>
                    </a:lnTo>
                    <a:lnTo>
                      <a:pt x="129" y="171"/>
                    </a:lnTo>
                    <a:lnTo>
                      <a:pt x="122" y="154"/>
                    </a:lnTo>
                    <a:lnTo>
                      <a:pt x="101" y="161"/>
                    </a:lnTo>
                    <a:lnTo>
                      <a:pt x="84" y="151"/>
                    </a:lnTo>
                    <a:lnTo>
                      <a:pt x="83" y="145"/>
                    </a:lnTo>
                    <a:lnTo>
                      <a:pt x="39" y="106"/>
                    </a:lnTo>
                    <a:lnTo>
                      <a:pt x="26" y="44"/>
                    </a:lnTo>
                    <a:lnTo>
                      <a:pt x="0" y="20"/>
                    </a:lnTo>
                    <a:lnTo>
                      <a:pt x="11" y="1"/>
                    </a:lnTo>
                    <a:lnTo>
                      <a:pt x="224" y="0"/>
                    </a:lnTo>
                    <a:lnTo>
                      <a:pt x="227" y="15"/>
                    </a:lnTo>
                    <a:lnTo>
                      <a:pt x="303" y="15"/>
                    </a:lnTo>
                    <a:lnTo>
                      <a:pt x="303" y="107"/>
                    </a:lnTo>
                    <a:lnTo>
                      <a:pt x="214" y="117"/>
                    </a:lnTo>
                    <a:lnTo>
                      <a:pt x="177" y="149"/>
                    </a:lnTo>
                    <a:lnTo>
                      <a:pt x="175" y="1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73">
                <a:extLst>
                  <a:ext uri="{FF2B5EF4-FFF2-40B4-BE49-F238E27FC236}">
                    <a16:creationId xmlns:a16="http://schemas.microsoft.com/office/drawing/2014/main" id="{2B92A49C-A0BD-47DC-8F15-EEB2FCD6B1F1}"/>
                  </a:ext>
                </a:extLst>
              </p:cNvPr>
              <p:cNvSpPr>
                <a:spLocks noChangeArrowheads="1"/>
              </p:cNvSpPr>
              <p:nvPr/>
            </p:nvSpPr>
            <p:spPr bwMode="auto">
              <a:xfrm>
                <a:off x="670" y="914"/>
                <a:ext cx="216" cy="358"/>
              </a:xfrm>
              <a:custGeom>
                <a:avLst/>
                <a:gdLst>
                  <a:gd name="T0" fmla="*/ 38 w 246"/>
                  <a:gd name="T1" fmla="*/ 72 h 374"/>
                  <a:gd name="T2" fmla="*/ 0 w 246"/>
                  <a:gd name="T3" fmla="*/ 62 h 374"/>
                  <a:gd name="T4" fmla="*/ 4 w 246"/>
                  <a:gd name="T5" fmla="*/ 0 h 374"/>
                  <a:gd name="T6" fmla="*/ 19 w 246"/>
                  <a:gd name="T7" fmla="*/ 0 h 374"/>
                  <a:gd name="T8" fmla="*/ 35 w 246"/>
                  <a:gd name="T9" fmla="*/ 1 h 374"/>
                  <a:gd name="T10" fmla="*/ 35 w 246"/>
                  <a:gd name="T11" fmla="*/ 30 h 374"/>
                  <a:gd name="T12" fmla="*/ 51 w 246"/>
                  <a:gd name="T13" fmla="*/ 31 h 374"/>
                  <a:gd name="T14" fmla="*/ 51 w 246"/>
                  <a:gd name="T15" fmla="*/ 33 h 374"/>
                  <a:gd name="T16" fmla="*/ 47 w 246"/>
                  <a:gd name="T17" fmla="*/ 36 h 374"/>
                  <a:gd name="T18" fmla="*/ 51 w 246"/>
                  <a:gd name="T19" fmla="*/ 51 h 374"/>
                  <a:gd name="T20" fmla="*/ 47 w 246"/>
                  <a:gd name="T21" fmla="*/ 55 h 374"/>
                  <a:gd name="T22" fmla="*/ 40 w 246"/>
                  <a:gd name="T23" fmla="*/ 56 h 374"/>
                  <a:gd name="T24" fmla="*/ 38 w 246"/>
                  <a:gd name="T25" fmla="*/ 60 h 374"/>
                  <a:gd name="T26" fmla="*/ 38 w 246"/>
                  <a:gd name="T27" fmla="*/ 72 h 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
                  <a:gd name="T43" fmla="*/ 0 h 374"/>
                  <a:gd name="T44" fmla="*/ 246 w 246"/>
                  <a:gd name="T45" fmla="*/ 374 h 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 h="374">
                    <a:moveTo>
                      <a:pt x="183" y="374"/>
                    </a:moveTo>
                    <a:lnTo>
                      <a:pt x="0" y="318"/>
                    </a:lnTo>
                    <a:lnTo>
                      <a:pt x="4" y="0"/>
                    </a:lnTo>
                    <a:lnTo>
                      <a:pt x="96" y="0"/>
                    </a:lnTo>
                    <a:lnTo>
                      <a:pt x="165" y="1"/>
                    </a:lnTo>
                    <a:lnTo>
                      <a:pt x="164" y="150"/>
                    </a:lnTo>
                    <a:lnTo>
                      <a:pt x="246" y="153"/>
                    </a:lnTo>
                    <a:lnTo>
                      <a:pt x="242" y="171"/>
                    </a:lnTo>
                    <a:lnTo>
                      <a:pt x="220" y="184"/>
                    </a:lnTo>
                    <a:lnTo>
                      <a:pt x="246" y="259"/>
                    </a:lnTo>
                    <a:lnTo>
                      <a:pt x="226" y="285"/>
                    </a:lnTo>
                    <a:lnTo>
                      <a:pt x="191" y="292"/>
                    </a:lnTo>
                    <a:lnTo>
                      <a:pt x="185" y="312"/>
                    </a:lnTo>
                    <a:lnTo>
                      <a:pt x="183" y="37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74">
                <a:extLst>
                  <a:ext uri="{FF2B5EF4-FFF2-40B4-BE49-F238E27FC236}">
                    <a16:creationId xmlns:a16="http://schemas.microsoft.com/office/drawing/2014/main" id="{22716D8E-016F-4753-AE98-DC5930B59619}"/>
                  </a:ext>
                </a:extLst>
              </p:cNvPr>
              <p:cNvSpPr>
                <a:spLocks noChangeArrowheads="1"/>
              </p:cNvSpPr>
              <p:nvPr/>
            </p:nvSpPr>
            <p:spPr bwMode="auto">
              <a:xfrm>
                <a:off x="833" y="996"/>
                <a:ext cx="225" cy="216"/>
              </a:xfrm>
              <a:custGeom>
                <a:avLst/>
                <a:gdLst>
                  <a:gd name="T0" fmla="*/ 54 w 256"/>
                  <a:gd name="T1" fmla="*/ 22 h 227"/>
                  <a:gd name="T2" fmla="*/ 50 w 256"/>
                  <a:gd name="T3" fmla="*/ 22 h 227"/>
                  <a:gd name="T4" fmla="*/ 49 w 256"/>
                  <a:gd name="T5" fmla="*/ 31 h 227"/>
                  <a:gd name="T6" fmla="*/ 14 w 256"/>
                  <a:gd name="T7" fmla="*/ 31 h 227"/>
                  <a:gd name="T8" fmla="*/ 11 w 256"/>
                  <a:gd name="T9" fmla="*/ 33 h 227"/>
                  <a:gd name="T10" fmla="*/ 0 w 256"/>
                  <a:gd name="T11" fmla="*/ 35 h 227"/>
                  <a:gd name="T12" fmla="*/ 4 w 256"/>
                  <a:gd name="T13" fmla="*/ 31 h 227"/>
                  <a:gd name="T14" fmla="*/ 9 w 256"/>
                  <a:gd name="T15" fmla="*/ 31 h 227"/>
                  <a:gd name="T16" fmla="*/ 13 w 256"/>
                  <a:gd name="T17" fmla="*/ 27 h 227"/>
                  <a:gd name="T18" fmla="*/ 8 w 256"/>
                  <a:gd name="T19" fmla="*/ 15 h 227"/>
                  <a:gd name="T20" fmla="*/ 12 w 256"/>
                  <a:gd name="T21" fmla="*/ 13 h 227"/>
                  <a:gd name="T22" fmla="*/ 13 w 256"/>
                  <a:gd name="T23" fmla="*/ 10 h 227"/>
                  <a:gd name="T24" fmla="*/ 17 w 256"/>
                  <a:gd name="T25" fmla="*/ 10 h 227"/>
                  <a:gd name="T26" fmla="*/ 24 w 256"/>
                  <a:gd name="T27" fmla="*/ 10 h 227"/>
                  <a:gd name="T28" fmla="*/ 25 w 256"/>
                  <a:gd name="T29" fmla="*/ 10 h 227"/>
                  <a:gd name="T30" fmla="*/ 36 w 256"/>
                  <a:gd name="T31" fmla="*/ 10 h 227"/>
                  <a:gd name="T32" fmla="*/ 39 w 256"/>
                  <a:gd name="T33" fmla="*/ 0 h 227"/>
                  <a:gd name="T34" fmla="*/ 51 w 256"/>
                  <a:gd name="T35" fmla="*/ 0 h 227"/>
                  <a:gd name="T36" fmla="*/ 51 w 256"/>
                  <a:gd name="T37" fmla="*/ 10 h 227"/>
                  <a:gd name="T38" fmla="*/ 54 w 256"/>
                  <a:gd name="T39" fmla="*/ 10 h 227"/>
                  <a:gd name="T40" fmla="*/ 54 w 256"/>
                  <a:gd name="T41" fmla="*/ 22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27"/>
                  <a:gd name="T65" fmla="*/ 256 w 256"/>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27">
                    <a:moveTo>
                      <a:pt x="254" y="135"/>
                    </a:moveTo>
                    <a:lnTo>
                      <a:pt x="231" y="135"/>
                    </a:lnTo>
                    <a:lnTo>
                      <a:pt x="230" y="203"/>
                    </a:lnTo>
                    <a:lnTo>
                      <a:pt x="63" y="201"/>
                    </a:lnTo>
                    <a:lnTo>
                      <a:pt x="50" y="216"/>
                    </a:lnTo>
                    <a:lnTo>
                      <a:pt x="0" y="227"/>
                    </a:lnTo>
                    <a:lnTo>
                      <a:pt x="6" y="207"/>
                    </a:lnTo>
                    <a:lnTo>
                      <a:pt x="41" y="200"/>
                    </a:lnTo>
                    <a:lnTo>
                      <a:pt x="61" y="174"/>
                    </a:lnTo>
                    <a:lnTo>
                      <a:pt x="35" y="99"/>
                    </a:lnTo>
                    <a:lnTo>
                      <a:pt x="57" y="86"/>
                    </a:lnTo>
                    <a:lnTo>
                      <a:pt x="61" y="68"/>
                    </a:lnTo>
                    <a:lnTo>
                      <a:pt x="80" y="21"/>
                    </a:lnTo>
                    <a:lnTo>
                      <a:pt x="110" y="21"/>
                    </a:lnTo>
                    <a:lnTo>
                      <a:pt x="117" y="43"/>
                    </a:lnTo>
                    <a:lnTo>
                      <a:pt x="170" y="44"/>
                    </a:lnTo>
                    <a:lnTo>
                      <a:pt x="179" y="0"/>
                    </a:lnTo>
                    <a:lnTo>
                      <a:pt x="233" y="0"/>
                    </a:lnTo>
                    <a:lnTo>
                      <a:pt x="233" y="23"/>
                    </a:lnTo>
                    <a:lnTo>
                      <a:pt x="256" y="23"/>
                    </a:lnTo>
                    <a:lnTo>
                      <a:pt x="254" y="1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75">
                <a:extLst>
                  <a:ext uri="{FF2B5EF4-FFF2-40B4-BE49-F238E27FC236}">
                    <a16:creationId xmlns:a16="http://schemas.microsoft.com/office/drawing/2014/main" id="{73DD398B-828D-4ABB-9381-9D8A70CD1623}"/>
                  </a:ext>
                </a:extLst>
              </p:cNvPr>
              <p:cNvSpPr>
                <a:spLocks noChangeArrowheads="1"/>
              </p:cNvSpPr>
              <p:nvPr/>
            </p:nvSpPr>
            <p:spPr bwMode="auto">
              <a:xfrm>
                <a:off x="2760" y="3981"/>
                <a:ext cx="34" cy="19"/>
              </a:xfrm>
              <a:custGeom>
                <a:avLst/>
                <a:gdLst>
                  <a:gd name="T0" fmla="*/ 0 w 39"/>
                  <a:gd name="T1" fmla="*/ 5 h 21"/>
                  <a:gd name="T2" fmla="*/ 3 w 39"/>
                  <a:gd name="T3" fmla="*/ 0 h 21"/>
                  <a:gd name="T4" fmla="*/ 7 w 39"/>
                  <a:gd name="T5" fmla="*/ 5 h 21"/>
                  <a:gd name="T6" fmla="*/ 6 w 39"/>
                  <a:gd name="T7" fmla="*/ 5 h 21"/>
                  <a:gd name="T8" fmla="*/ 0 w 39"/>
                  <a:gd name="T9" fmla="*/ 5 h 21"/>
                  <a:gd name="T10" fmla="*/ 0 w 39"/>
                  <a:gd name="T11" fmla="*/ 5 h 21"/>
                  <a:gd name="T12" fmla="*/ 0 60000 65536"/>
                  <a:gd name="T13" fmla="*/ 0 60000 65536"/>
                  <a:gd name="T14" fmla="*/ 0 60000 65536"/>
                  <a:gd name="T15" fmla="*/ 0 60000 65536"/>
                  <a:gd name="T16" fmla="*/ 0 60000 65536"/>
                  <a:gd name="T17" fmla="*/ 0 60000 65536"/>
                  <a:gd name="T18" fmla="*/ 0 w 39"/>
                  <a:gd name="T19" fmla="*/ 0 h 21"/>
                  <a:gd name="T20" fmla="*/ 39 w 3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9" h="21">
                    <a:moveTo>
                      <a:pt x="0" y="21"/>
                    </a:moveTo>
                    <a:lnTo>
                      <a:pt x="21" y="0"/>
                    </a:lnTo>
                    <a:lnTo>
                      <a:pt x="39" y="6"/>
                    </a:lnTo>
                    <a:lnTo>
                      <a:pt x="35"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76">
                <a:extLst>
                  <a:ext uri="{FF2B5EF4-FFF2-40B4-BE49-F238E27FC236}">
                    <a16:creationId xmlns:a16="http://schemas.microsoft.com/office/drawing/2014/main" id="{A7C18219-E434-46BF-B383-D5A8E4505727}"/>
                  </a:ext>
                </a:extLst>
              </p:cNvPr>
              <p:cNvSpPr>
                <a:spLocks noChangeArrowheads="1"/>
              </p:cNvSpPr>
              <p:nvPr/>
            </p:nvSpPr>
            <p:spPr bwMode="auto">
              <a:xfrm>
                <a:off x="2819" y="3950"/>
                <a:ext cx="37" cy="20"/>
              </a:xfrm>
              <a:custGeom>
                <a:avLst/>
                <a:gdLst>
                  <a:gd name="T0" fmla="*/ 0 w 42"/>
                  <a:gd name="T1" fmla="*/ 10 h 21"/>
                  <a:gd name="T2" fmla="*/ 5 w 42"/>
                  <a:gd name="T3" fmla="*/ 3 h 21"/>
                  <a:gd name="T4" fmla="*/ 7 w 42"/>
                  <a:gd name="T5" fmla="*/ 0 h 21"/>
                  <a:gd name="T6" fmla="*/ 8 w 42"/>
                  <a:gd name="T7" fmla="*/ 3 h 21"/>
                  <a:gd name="T8" fmla="*/ 10 w 42"/>
                  <a:gd name="T9" fmla="*/ 10 h 21"/>
                  <a:gd name="T10" fmla="*/ 9 w 42"/>
                  <a:gd name="T11" fmla="*/ 10 h 21"/>
                  <a:gd name="T12" fmla="*/ 6 w 42"/>
                  <a:gd name="T13" fmla="*/ 10 h 21"/>
                  <a:gd name="T14" fmla="*/ 5 w 42"/>
                  <a:gd name="T15" fmla="*/ 10 h 21"/>
                  <a:gd name="T16" fmla="*/ 4 w 42"/>
                  <a:gd name="T17" fmla="*/ 10 h 21"/>
                  <a:gd name="T18" fmla="*/ 0 w 42"/>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1"/>
                  <a:gd name="T32" fmla="*/ 42 w 4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1">
                    <a:moveTo>
                      <a:pt x="0" y="21"/>
                    </a:moveTo>
                    <a:lnTo>
                      <a:pt x="21" y="3"/>
                    </a:lnTo>
                    <a:lnTo>
                      <a:pt x="28" y="0"/>
                    </a:lnTo>
                    <a:lnTo>
                      <a:pt x="32" y="3"/>
                    </a:lnTo>
                    <a:lnTo>
                      <a:pt x="42" y="13"/>
                    </a:lnTo>
                    <a:lnTo>
                      <a:pt x="35" y="13"/>
                    </a:lnTo>
                    <a:lnTo>
                      <a:pt x="25" y="21"/>
                    </a:lnTo>
                    <a:lnTo>
                      <a:pt x="21" y="21"/>
                    </a:lnTo>
                    <a:lnTo>
                      <a:pt x="14"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77">
                <a:extLst>
                  <a:ext uri="{FF2B5EF4-FFF2-40B4-BE49-F238E27FC236}">
                    <a16:creationId xmlns:a16="http://schemas.microsoft.com/office/drawing/2014/main" id="{CD648616-528D-460C-B544-17D7D402A9F7}"/>
                  </a:ext>
                </a:extLst>
              </p:cNvPr>
              <p:cNvSpPr>
                <a:spLocks noChangeArrowheads="1"/>
              </p:cNvSpPr>
              <p:nvPr/>
            </p:nvSpPr>
            <p:spPr bwMode="auto">
              <a:xfrm>
                <a:off x="2875" y="3936"/>
                <a:ext cx="21" cy="15"/>
              </a:xfrm>
              <a:custGeom>
                <a:avLst/>
                <a:gdLst>
                  <a:gd name="T0" fmla="*/ 0 w 24"/>
                  <a:gd name="T1" fmla="*/ 15 h 15"/>
                  <a:gd name="T2" fmla="*/ 4 w 24"/>
                  <a:gd name="T3" fmla="*/ 0 h 15"/>
                  <a:gd name="T4" fmla="*/ 5 w 24"/>
                  <a:gd name="T5" fmla="*/ 0 h 15"/>
                  <a:gd name="T6" fmla="*/ 4 w 24"/>
                  <a:gd name="T7" fmla="*/ 11 h 15"/>
                  <a:gd name="T8" fmla="*/ 4 w 24"/>
                  <a:gd name="T9" fmla="*/ 11 h 15"/>
                  <a:gd name="T10" fmla="*/ 0 w 24"/>
                  <a:gd name="T11" fmla="*/ 15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0" y="15"/>
                    </a:moveTo>
                    <a:lnTo>
                      <a:pt x="14" y="0"/>
                    </a:lnTo>
                    <a:lnTo>
                      <a:pt x="24" y="0"/>
                    </a:lnTo>
                    <a:lnTo>
                      <a:pt x="21" y="11"/>
                    </a:lnTo>
                    <a:lnTo>
                      <a:pt x="10" y="11"/>
                    </a:lnTo>
                    <a:lnTo>
                      <a:pt x="0" y="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78">
                <a:extLst>
                  <a:ext uri="{FF2B5EF4-FFF2-40B4-BE49-F238E27FC236}">
                    <a16:creationId xmlns:a16="http://schemas.microsoft.com/office/drawing/2014/main" id="{59B4BF8F-2137-47E2-9ABB-4E7B34DE7730}"/>
                  </a:ext>
                </a:extLst>
              </p:cNvPr>
              <p:cNvSpPr>
                <a:spLocks noChangeArrowheads="1"/>
              </p:cNvSpPr>
              <p:nvPr/>
            </p:nvSpPr>
            <p:spPr bwMode="auto">
              <a:xfrm>
                <a:off x="2906" y="3927"/>
                <a:ext cx="18" cy="9"/>
              </a:xfrm>
              <a:custGeom>
                <a:avLst/>
                <a:gdLst>
                  <a:gd name="T0" fmla="*/ 0 w 21"/>
                  <a:gd name="T1" fmla="*/ 0 h 10"/>
                  <a:gd name="T2" fmla="*/ 3 w 21"/>
                  <a:gd name="T3" fmla="*/ 0 h 10"/>
                  <a:gd name="T4" fmla="*/ 3 w 21"/>
                  <a:gd name="T5" fmla="*/ 5 h 10"/>
                  <a:gd name="T6" fmla="*/ 3 w 21"/>
                  <a:gd name="T7" fmla="*/ 5 h 10"/>
                  <a:gd name="T8" fmla="*/ 0 w 21"/>
                  <a:gd name="T9" fmla="*/ 5 h 10"/>
                  <a:gd name="T10" fmla="*/ 3 w 21"/>
                  <a:gd name="T11" fmla="*/ 5 h 10"/>
                  <a:gd name="T12" fmla="*/ 3 w 21"/>
                  <a:gd name="T13" fmla="*/ 0 h 10"/>
                  <a:gd name="T14" fmla="*/ 0 w 21"/>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0" y="0"/>
                    </a:moveTo>
                    <a:lnTo>
                      <a:pt x="11" y="0"/>
                    </a:lnTo>
                    <a:lnTo>
                      <a:pt x="21" y="7"/>
                    </a:lnTo>
                    <a:lnTo>
                      <a:pt x="11" y="10"/>
                    </a:lnTo>
                    <a:lnTo>
                      <a:pt x="0" y="7"/>
                    </a:lnTo>
                    <a:lnTo>
                      <a:pt x="7" y="7"/>
                    </a:lnTo>
                    <a:lnTo>
                      <a:pt x="11" y="0"/>
                    </a:lnTo>
                    <a:lnTo>
                      <a:pt x="0"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79">
                <a:extLst>
                  <a:ext uri="{FF2B5EF4-FFF2-40B4-BE49-F238E27FC236}">
                    <a16:creationId xmlns:a16="http://schemas.microsoft.com/office/drawing/2014/main" id="{D0AD2AB9-3B74-4B73-9346-22E169C4F83A}"/>
                  </a:ext>
                </a:extLst>
              </p:cNvPr>
              <p:cNvSpPr>
                <a:spLocks noChangeArrowheads="1"/>
              </p:cNvSpPr>
              <p:nvPr/>
            </p:nvSpPr>
            <p:spPr bwMode="auto">
              <a:xfrm>
                <a:off x="2930" y="3903"/>
                <a:ext cx="31" cy="20"/>
              </a:xfrm>
              <a:custGeom>
                <a:avLst/>
                <a:gdLst>
                  <a:gd name="T0" fmla="*/ 0 w 35"/>
                  <a:gd name="T1" fmla="*/ 10 h 21"/>
                  <a:gd name="T2" fmla="*/ 4 w 35"/>
                  <a:gd name="T3" fmla="*/ 7 h 21"/>
                  <a:gd name="T4" fmla="*/ 5 w 35"/>
                  <a:gd name="T5" fmla="*/ 0 h 21"/>
                  <a:gd name="T6" fmla="*/ 8 w 35"/>
                  <a:gd name="T7" fmla="*/ 10 h 21"/>
                  <a:gd name="T8" fmla="*/ 10 w 35"/>
                  <a:gd name="T9" fmla="*/ 10 h 21"/>
                  <a:gd name="T10" fmla="*/ 11 w 35"/>
                  <a:gd name="T11" fmla="*/ 10 h 21"/>
                  <a:gd name="T12" fmla="*/ 0 w 35"/>
                  <a:gd name="T13" fmla="*/ 10 h 21"/>
                  <a:gd name="T14" fmla="*/ 0 60000 65536"/>
                  <a:gd name="T15" fmla="*/ 0 60000 65536"/>
                  <a:gd name="T16" fmla="*/ 0 60000 65536"/>
                  <a:gd name="T17" fmla="*/ 0 60000 65536"/>
                  <a:gd name="T18" fmla="*/ 0 60000 65536"/>
                  <a:gd name="T19" fmla="*/ 0 60000 65536"/>
                  <a:gd name="T20" fmla="*/ 0 60000 65536"/>
                  <a:gd name="T21" fmla="*/ 0 w 35"/>
                  <a:gd name="T22" fmla="*/ 0 h 21"/>
                  <a:gd name="T23" fmla="*/ 35 w 3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1">
                    <a:moveTo>
                      <a:pt x="0" y="21"/>
                    </a:moveTo>
                    <a:lnTo>
                      <a:pt x="14" y="7"/>
                    </a:lnTo>
                    <a:lnTo>
                      <a:pt x="18" y="0"/>
                    </a:lnTo>
                    <a:lnTo>
                      <a:pt x="25" y="11"/>
                    </a:lnTo>
                    <a:lnTo>
                      <a:pt x="32" y="11"/>
                    </a:lnTo>
                    <a:lnTo>
                      <a:pt x="35" y="1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80">
                <a:extLst>
                  <a:ext uri="{FF2B5EF4-FFF2-40B4-BE49-F238E27FC236}">
                    <a16:creationId xmlns:a16="http://schemas.microsoft.com/office/drawing/2014/main" id="{B2E1106E-7530-4403-8B91-802F8F69718C}"/>
                  </a:ext>
                </a:extLst>
              </p:cNvPr>
              <p:cNvSpPr>
                <a:spLocks noChangeArrowheads="1"/>
              </p:cNvSpPr>
              <p:nvPr/>
            </p:nvSpPr>
            <p:spPr bwMode="auto">
              <a:xfrm>
                <a:off x="2728" y="4001"/>
                <a:ext cx="18" cy="16"/>
              </a:xfrm>
              <a:custGeom>
                <a:avLst/>
                <a:gdLst>
                  <a:gd name="T0" fmla="*/ 3 w 21"/>
                  <a:gd name="T1" fmla="*/ 0 h 17"/>
                  <a:gd name="T2" fmla="*/ 3 w 21"/>
                  <a:gd name="T3" fmla="*/ 0 h 17"/>
                  <a:gd name="T4" fmla="*/ 3 w 21"/>
                  <a:gd name="T5" fmla="*/ 3 h 17"/>
                  <a:gd name="T6" fmla="*/ 3 w 21"/>
                  <a:gd name="T7" fmla="*/ 8 h 17"/>
                  <a:gd name="T8" fmla="*/ 3 w 21"/>
                  <a:gd name="T9" fmla="*/ 8 h 17"/>
                  <a:gd name="T10" fmla="*/ 0 w 21"/>
                  <a:gd name="T11" fmla="*/ 8 h 17"/>
                  <a:gd name="T12" fmla="*/ 3 w 21"/>
                  <a:gd name="T13" fmla="*/ 3 h 17"/>
                  <a:gd name="T14" fmla="*/ 3 w 2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0"/>
                    </a:moveTo>
                    <a:lnTo>
                      <a:pt x="21" y="0"/>
                    </a:lnTo>
                    <a:lnTo>
                      <a:pt x="18" y="3"/>
                    </a:lnTo>
                    <a:lnTo>
                      <a:pt x="14" y="17"/>
                    </a:lnTo>
                    <a:lnTo>
                      <a:pt x="7" y="17"/>
                    </a:lnTo>
                    <a:lnTo>
                      <a:pt x="0" y="14"/>
                    </a:lnTo>
                    <a:lnTo>
                      <a:pt x="4" y="3"/>
                    </a:lnTo>
                    <a:lnTo>
                      <a:pt x="18"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81">
                <a:extLst>
                  <a:ext uri="{FF2B5EF4-FFF2-40B4-BE49-F238E27FC236}">
                    <a16:creationId xmlns:a16="http://schemas.microsoft.com/office/drawing/2014/main" id="{88EF70A1-48C9-47B1-AEAB-BCD99DA377AD}"/>
                  </a:ext>
                </a:extLst>
              </p:cNvPr>
              <p:cNvSpPr>
                <a:spLocks noChangeArrowheads="1"/>
              </p:cNvSpPr>
              <p:nvPr/>
            </p:nvSpPr>
            <p:spPr bwMode="auto">
              <a:xfrm>
                <a:off x="2971" y="3872"/>
                <a:ext cx="34" cy="27"/>
              </a:xfrm>
              <a:custGeom>
                <a:avLst/>
                <a:gdLst>
                  <a:gd name="T0" fmla="*/ 7 w 39"/>
                  <a:gd name="T1" fmla="*/ 0 h 28"/>
                  <a:gd name="T2" fmla="*/ 7 w 39"/>
                  <a:gd name="T3" fmla="*/ 11 h 28"/>
                  <a:gd name="T4" fmla="*/ 5 w 39"/>
                  <a:gd name="T5" fmla="*/ 14 h 28"/>
                  <a:gd name="T6" fmla="*/ 3 w 39"/>
                  <a:gd name="T7" fmla="*/ 14 h 28"/>
                  <a:gd name="T8" fmla="*/ 3 w 39"/>
                  <a:gd name="T9" fmla="*/ 14 h 28"/>
                  <a:gd name="T10" fmla="*/ 3 w 39"/>
                  <a:gd name="T11" fmla="*/ 14 h 28"/>
                  <a:gd name="T12" fmla="*/ 0 w 39"/>
                  <a:gd name="T13" fmla="*/ 14 h 28"/>
                  <a:gd name="T14" fmla="*/ 3 w 39"/>
                  <a:gd name="T15" fmla="*/ 14 h 28"/>
                  <a:gd name="T16" fmla="*/ 4 w 39"/>
                  <a:gd name="T17" fmla="*/ 7 h 28"/>
                  <a:gd name="T18" fmla="*/ 4 w 39"/>
                  <a:gd name="T19" fmla="*/ 0 h 28"/>
                  <a:gd name="T20" fmla="*/ 7 w 3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36" y="0"/>
                    </a:moveTo>
                    <a:lnTo>
                      <a:pt x="39" y="11"/>
                    </a:lnTo>
                    <a:lnTo>
                      <a:pt x="29" y="18"/>
                    </a:lnTo>
                    <a:lnTo>
                      <a:pt x="18" y="22"/>
                    </a:lnTo>
                    <a:lnTo>
                      <a:pt x="11" y="28"/>
                    </a:lnTo>
                    <a:lnTo>
                      <a:pt x="4" y="28"/>
                    </a:lnTo>
                    <a:lnTo>
                      <a:pt x="0" y="22"/>
                    </a:lnTo>
                    <a:lnTo>
                      <a:pt x="11" y="14"/>
                    </a:lnTo>
                    <a:lnTo>
                      <a:pt x="25" y="7"/>
                    </a:lnTo>
                    <a:lnTo>
                      <a:pt x="25" y="0"/>
                    </a:lnTo>
                    <a:lnTo>
                      <a:pt x="36"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82">
                <a:extLst>
                  <a:ext uri="{FF2B5EF4-FFF2-40B4-BE49-F238E27FC236}">
                    <a16:creationId xmlns:a16="http://schemas.microsoft.com/office/drawing/2014/main" id="{41A41B5A-ABA7-41FF-93A2-7335705D8047}"/>
                  </a:ext>
                </a:extLst>
              </p:cNvPr>
              <p:cNvSpPr>
                <a:spLocks noChangeArrowheads="1"/>
              </p:cNvSpPr>
              <p:nvPr/>
            </p:nvSpPr>
            <p:spPr bwMode="auto">
              <a:xfrm>
                <a:off x="3166" y="3584"/>
                <a:ext cx="11" cy="23"/>
              </a:xfrm>
              <a:custGeom>
                <a:avLst/>
                <a:gdLst>
                  <a:gd name="T0" fmla="*/ 3 w 13"/>
                  <a:gd name="T1" fmla="*/ 0 h 25"/>
                  <a:gd name="T2" fmla="*/ 3 w 13"/>
                  <a:gd name="T3" fmla="*/ 0 h 25"/>
                  <a:gd name="T4" fmla="*/ 3 w 13"/>
                  <a:gd name="T5" fmla="*/ 6 h 25"/>
                  <a:gd name="T6" fmla="*/ 3 w 13"/>
                  <a:gd name="T7" fmla="*/ 6 h 25"/>
                  <a:gd name="T8" fmla="*/ 3 w 13"/>
                  <a:gd name="T9" fmla="*/ 6 h 25"/>
                  <a:gd name="T10" fmla="*/ 3 w 13"/>
                  <a:gd name="T11" fmla="*/ 6 h 25"/>
                  <a:gd name="T12" fmla="*/ 3 w 13"/>
                  <a:gd name="T13" fmla="*/ 6 h 25"/>
                  <a:gd name="T14" fmla="*/ 0 w 13"/>
                  <a:gd name="T15" fmla="*/ 6 h 25"/>
                  <a:gd name="T16" fmla="*/ 3 w 13"/>
                  <a:gd name="T17" fmla="*/ 0 h 25"/>
                  <a:gd name="T18" fmla="*/ 3 w 1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5"/>
                  <a:gd name="T32" fmla="*/ 13 w 1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5">
                    <a:moveTo>
                      <a:pt x="7" y="0"/>
                    </a:moveTo>
                    <a:lnTo>
                      <a:pt x="11" y="0"/>
                    </a:lnTo>
                    <a:lnTo>
                      <a:pt x="11" y="9"/>
                    </a:lnTo>
                    <a:lnTo>
                      <a:pt x="13" y="16"/>
                    </a:lnTo>
                    <a:lnTo>
                      <a:pt x="7" y="25"/>
                    </a:lnTo>
                    <a:lnTo>
                      <a:pt x="2" y="21"/>
                    </a:lnTo>
                    <a:lnTo>
                      <a:pt x="4" y="16"/>
                    </a:lnTo>
                    <a:lnTo>
                      <a:pt x="0" y="11"/>
                    </a:lnTo>
                    <a:lnTo>
                      <a:pt x="2" y="0"/>
                    </a:lnTo>
                    <a:lnTo>
                      <a:pt x="7"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83">
                <a:extLst>
                  <a:ext uri="{FF2B5EF4-FFF2-40B4-BE49-F238E27FC236}">
                    <a16:creationId xmlns:a16="http://schemas.microsoft.com/office/drawing/2014/main" id="{1B7D4850-B3EA-45AD-990A-6B61FA8DE195}"/>
                  </a:ext>
                </a:extLst>
              </p:cNvPr>
              <p:cNvSpPr>
                <a:spLocks noChangeShapeType="1"/>
              </p:cNvSpPr>
              <p:nvPr/>
            </p:nvSpPr>
            <p:spPr bwMode="auto">
              <a:xfrm flipV="1">
                <a:off x="2993" y="2900"/>
                <a:ext cx="201" cy="8"/>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9" name="Picture 88">
              <a:extLst>
                <a:ext uri="{FF2B5EF4-FFF2-40B4-BE49-F238E27FC236}">
                  <a16:creationId xmlns:a16="http://schemas.microsoft.com/office/drawing/2014/main" id="{36C39FAD-C1D2-48CE-894F-A07B538B9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286" y="1962351"/>
              <a:ext cx="768936" cy="1839211"/>
            </a:xfrm>
            <a:prstGeom prst="rect">
              <a:avLst/>
            </a:prstGeom>
          </p:spPr>
        </p:pic>
      </p:grpSp>
    </p:spTree>
    <p:extLst>
      <p:ext uri="{BB962C8B-B14F-4D97-AF65-F5344CB8AC3E}">
        <p14:creationId xmlns:p14="http://schemas.microsoft.com/office/powerpoint/2010/main" val="2898098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6">
            <a:extLst>
              <a:ext uri="{FF2B5EF4-FFF2-40B4-BE49-F238E27FC236}">
                <a16:creationId xmlns:a16="http://schemas.microsoft.com/office/drawing/2014/main" id="{1B719E14-802E-43AF-B4E4-BE438CA96BEA}"/>
              </a:ext>
            </a:extLst>
          </p:cNvPr>
          <p:cNvGraphicFramePr>
            <a:graphicFrameLocks noGrp="1"/>
          </p:cNvGraphicFramePr>
          <p:nvPr>
            <p:ph idx="1"/>
            <p:extLst>
              <p:ext uri="{D42A27DB-BD31-4B8C-83A1-F6EECF244321}">
                <p14:modId xmlns:p14="http://schemas.microsoft.com/office/powerpoint/2010/main" val="3962046867"/>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lvl="0" algn="ctr">
              <a:lnSpc>
                <a:spcPct val="100000"/>
              </a:lnSpc>
              <a:defRPr/>
            </a:pPr>
            <a:r>
              <a:rPr lang="en-US" sz="2800" b="1">
                <a:latin typeface="Arial" panose="020B0604020202020204" pitchFamily="34" charset="0"/>
                <a:cs typeface="Arial" panose="020B0604020202020204" pitchFamily="34" charset="0"/>
              </a:rPr>
              <a:t>Persons Who Received an HIV Diagnosis</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along the HIV Care Continuum in 2022, Florida</a:t>
            </a:r>
          </a:p>
        </p:txBody>
      </p:sp>
    </p:spTree>
    <p:extLst>
      <p:ext uri="{BB962C8B-B14F-4D97-AF65-F5344CB8AC3E}">
        <p14:creationId xmlns:p14="http://schemas.microsoft.com/office/powerpoint/2010/main" val="130012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Autofit/>
          </a:bodyPr>
          <a:lstStyle/>
          <a:p>
            <a:pPr marL="457200" indent="-457200">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dirty="0">
              <a:solidFill>
                <a:prstClr val="black"/>
              </a:solidFill>
              <a:latin typeface="Arial" charset="0"/>
              <a:ea typeface="SimSun" pitchFamily="2" charset="-122"/>
            </a:endParaRPr>
          </a:p>
          <a:p>
            <a:pPr marL="457200" indent="-457200">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dirty="0">
                <a:solidFill>
                  <a:prstClr val="black"/>
                </a:solidFill>
                <a:latin typeface="Arial" charset="0"/>
                <a:ea typeface="SimSun" pitchFamily="2" charset="-122"/>
              </a:rPr>
              <a:t>HIV-related deaths represent persons with an HIV diagnosis in the CDC’s enhanced HIV/AIDS Reporting System (</a:t>
            </a:r>
            <a:r>
              <a:rPr lang="en-US" altLang="en-US" dirty="0" err="1">
                <a:solidFill>
                  <a:prstClr val="black"/>
                </a:solidFill>
                <a:latin typeface="Arial" charset="0"/>
                <a:ea typeface="SimSun" pitchFamily="2" charset="-122"/>
              </a:rPr>
              <a:t>eHARS</a:t>
            </a:r>
            <a:r>
              <a:rPr lang="en-US" altLang="en-US" dirty="0">
                <a:solidFill>
                  <a:prstClr val="black"/>
                </a:solidFill>
                <a:latin typeface="Arial" charset="0"/>
                <a:ea typeface="SimSun" pitchFamily="2" charset="-122"/>
              </a:rPr>
              <a:t>) who resided in Florida at death and whose underlying cause of death was HIV, regardless of whether their HIV status was reported in Florida.</a:t>
            </a:r>
            <a:br>
              <a:rPr lang="en-US" altLang="en-US" dirty="0">
                <a:solidFill>
                  <a:prstClr val="black"/>
                </a:solidFill>
                <a:latin typeface="Arial" charset="0"/>
                <a:ea typeface="SimSun" pitchFamily="2" charset="-122"/>
              </a:rPr>
            </a:br>
            <a:endParaRPr lang="en-US" altLang="en-US" dirty="0">
              <a:solidFill>
                <a:prstClr val="black"/>
              </a:solidFill>
              <a:latin typeface="Arial" charset="0"/>
              <a:ea typeface="SimSun" pitchFamily="2" charset="-122"/>
            </a:endParaRPr>
          </a:p>
          <a:p>
            <a:pPr marL="457200" lvl="0" indent="-457200">
              <a:lnSpc>
                <a:spcPct val="10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dirty="0">
                <a:solidFill>
                  <a:prstClr val="black"/>
                </a:solidFill>
                <a:latin typeface="Arial" charset="0"/>
                <a:ea typeface="SimSun" pitchFamily="2" charset="-122"/>
              </a:rPr>
              <a:t>STI data are derived from the Surveillance Tools and Reporting System (STARS) and provided by the STD Prevention and Control Section as of 7/1/2023.</a:t>
            </a:r>
            <a:br>
              <a:rPr lang="en-US" altLang="en-US" dirty="0">
                <a:solidFill>
                  <a:prstClr val="black"/>
                </a:solidFill>
                <a:latin typeface="Arial" charset="0"/>
                <a:ea typeface="SimSun" pitchFamily="2" charset="-122"/>
              </a:rPr>
            </a:br>
            <a:endParaRPr lang="en-US" altLang="en-US" dirty="0">
              <a:solidFill>
                <a:prstClr val="black"/>
              </a:solidFill>
              <a:latin typeface="Arial" charset="0"/>
              <a:ea typeface="SimSun" pitchFamily="2" charset="-122"/>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Technical Notes, continued</a:t>
            </a:r>
            <a:endParaRPr lang="en-US" sz="4000" b="1"/>
          </a:p>
        </p:txBody>
      </p:sp>
    </p:spTree>
    <p:extLst>
      <p:ext uri="{BB962C8B-B14F-4D97-AF65-F5344CB8AC3E}">
        <p14:creationId xmlns:p14="http://schemas.microsoft.com/office/powerpoint/2010/main" val="33881088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E5F88F4-73B8-49E6-8BBC-82150DBED109}"/>
              </a:ext>
            </a:extLst>
          </p:cNvPr>
          <p:cNvGraphicFramePr>
            <a:graphicFrameLocks noGrp="1"/>
          </p:cNvGraphicFramePr>
          <p:nvPr>
            <p:ph idx="1"/>
            <p:extLst>
              <p:ext uri="{D42A27DB-BD31-4B8C-83A1-F6EECF244321}">
                <p14:modId xmlns:p14="http://schemas.microsoft.com/office/powerpoint/2010/main" val="2566032961"/>
              </p:ext>
            </p:extLst>
          </p:nvPr>
        </p:nvGraphicFramePr>
        <p:xfrm>
          <a:off x="838200" y="1298575"/>
          <a:ext cx="10515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2800" b="1">
                <a:latin typeface="Arial" panose="020B0604020202020204" pitchFamily="34" charset="0"/>
                <a:cs typeface="Arial" panose="020B0604020202020204" pitchFamily="34" charset="0"/>
              </a:rPr>
              <a:t>PWH along the HIV Care Continuum in 2022, Living in Florida</a:t>
            </a:r>
          </a:p>
        </p:txBody>
      </p:sp>
      <p:sp>
        <p:nvSpPr>
          <p:cNvPr id="4" name="Text Placeholder 3">
            <a:extLst>
              <a:ext uri="{FF2B5EF4-FFF2-40B4-BE49-F238E27FC236}">
                <a16:creationId xmlns:a16="http://schemas.microsoft.com/office/drawing/2014/main" id="{4DB6D366-4F10-4D7D-BAEE-6110F803519E}"/>
              </a:ext>
            </a:extLst>
          </p:cNvPr>
          <p:cNvSpPr>
            <a:spLocks noGrp="1"/>
          </p:cNvSpPr>
          <p:nvPr>
            <p:ph type="body" sz="quarter" idx="13"/>
          </p:nvPr>
        </p:nvSpPr>
        <p:spPr>
          <a:xfrm>
            <a:off x="838200" y="6257026"/>
            <a:ext cx="10515600" cy="320040"/>
          </a:xfrm>
        </p:spPr>
        <p:txBody>
          <a:bodyPr>
            <a:normAutofit/>
          </a:bodyPr>
          <a:lstStyle/>
          <a:p>
            <a:r>
              <a:rPr lang="en-US" altLang="en-US" sz="1400">
                <a:ea typeface="SimSun" pitchFamily="2" charset="-122"/>
              </a:rPr>
              <a:t>Note: 90% of persons retained in care had a suppressed viral load. </a:t>
            </a:r>
          </a:p>
          <a:p>
            <a:endParaRPr lang="en-US" sz="1400"/>
          </a:p>
        </p:txBody>
      </p:sp>
    </p:spTree>
    <p:extLst>
      <p:ext uri="{BB962C8B-B14F-4D97-AF65-F5344CB8AC3E}">
        <p14:creationId xmlns:p14="http://schemas.microsoft.com/office/powerpoint/2010/main" val="692312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504C283D-FEE5-4A19-A51C-56748CD7F20E}"/>
              </a:ext>
            </a:extLst>
          </p:cNvPr>
          <p:cNvGraphicFramePr>
            <a:graphicFrameLocks noGrp="1"/>
          </p:cNvGraphicFramePr>
          <p:nvPr>
            <p:ph idx="1"/>
            <p:extLst>
              <p:ext uri="{D42A27DB-BD31-4B8C-83A1-F6EECF244321}">
                <p14:modId xmlns:p14="http://schemas.microsoft.com/office/powerpoint/2010/main" val="415560514"/>
              </p:ext>
            </p:extLst>
          </p:nvPr>
        </p:nvGraphicFramePr>
        <p:xfrm>
          <a:off x="838200" y="1317999"/>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DF8EC2-DC06-4CCF-BF6E-0D7888C4C7B6}"/>
              </a:ext>
            </a:extLst>
          </p:cNvPr>
          <p:cNvSpPr>
            <a:spLocks noGrp="1"/>
          </p:cNvSpPr>
          <p:nvPr>
            <p:ph type="title"/>
          </p:nvPr>
        </p:nvSpPr>
        <p:spPr/>
        <p:txBody>
          <a:bodyPr>
            <a:noAutofit/>
          </a:bodyPr>
          <a:lstStyle/>
          <a:p>
            <a:pPr algn="ctr"/>
            <a:r>
              <a:rPr lang="en-US" sz="2800" b="1" dirty="0">
                <a:latin typeface="Arial" panose="020B0604020202020204" pitchFamily="34" charset="0"/>
                <a:cs typeface="Arial" panose="020B0604020202020204" pitchFamily="34" charset="0"/>
              </a:rPr>
              <a:t>PWH </a:t>
            </a:r>
            <a:r>
              <a:rPr lang="en-US" sz="2800" b="1" dirty="0"/>
              <a:t>a</a:t>
            </a:r>
            <a:r>
              <a:rPr lang="en-US" sz="2800" b="1" dirty="0">
                <a:latin typeface="Arial" panose="020B0604020202020204" pitchFamily="34" charset="0"/>
                <a:cs typeface="Arial" panose="020B0604020202020204" pitchFamily="34" charset="0"/>
              </a:rPr>
              <a:t>long the HIV Care Continuum, 2020–2022,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Living in Florida</a:t>
            </a:r>
            <a:endParaRPr lang="en-US" sz="2800" b="1" dirty="0"/>
          </a:p>
        </p:txBody>
      </p:sp>
    </p:spTree>
    <p:extLst>
      <p:ext uri="{BB962C8B-B14F-4D97-AF65-F5344CB8AC3E}">
        <p14:creationId xmlns:p14="http://schemas.microsoft.com/office/powerpoint/2010/main" val="3305881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504C283D-FEE5-4A19-A51C-56748CD7F20E}"/>
              </a:ext>
            </a:extLst>
          </p:cNvPr>
          <p:cNvGraphicFramePr>
            <a:graphicFrameLocks noGrp="1"/>
          </p:cNvGraphicFramePr>
          <p:nvPr>
            <p:ph idx="1"/>
            <p:extLst>
              <p:ext uri="{D42A27DB-BD31-4B8C-83A1-F6EECF244321}">
                <p14:modId xmlns:p14="http://schemas.microsoft.com/office/powerpoint/2010/main" val="2377460587"/>
              </p:ext>
            </p:extLst>
          </p:nvPr>
        </p:nvGraphicFramePr>
        <p:xfrm>
          <a:off x="838200" y="1317999"/>
          <a:ext cx="10328564" cy="478382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3200" b="1">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PWH by Race/Ethnicity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along the HIV Care Continuum in 2022, Living in Florida</a:t>
            </a:r>
            <a:endParaRPr lang="en-US" sz="2800" b="1">
              <a:solidFill>
                <a:srgbClr val="000000"/>
              </a:solidFill>
            </a:endParaRPr>
          </a:p>
        </p:txBody>
      </p:sp>
    </p:spTree>
    <p:extLst>
      <p:ext uri="{BB962C8B-B14F-4D97-AF65-F5344CB8AC3E}">
        <p14:creationId xmlns:p14="http://schemas.microsoft.com/office/powerpoint/2010/main" val="2326648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2800" b="1">
                <a:latin typeface="Arial" panose="020B0604020202020204" pitchFamily="34" charset="0"/>
                <a:cs typeface="Arial" panose="020B0604020202020204" pitchFamily="34" charset="0"/>
              </a:rPr>
              <a:t>PWH with a Suppressed Viral Load</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along the HIV Care Continuum in 2022, Living in Florida</a:t>
            </a:r>
          </a:p>
        </p:txBody>
      </p:sp>
      <p:graphicFrame>
        <p:nvGraphicFramePr>
          <p:cNvPr id="8" name="Content Placeholder 6">
            <a:extLst>
              <a:ext uri="{FF2B5EF4-FFF2-40B4-BE49-F238E27FC236}">
                <a16:creationId xmlns:a16="http://schemas.microsoft.com/office/drawing/2014/main" id="{AA85DB4E-D1EE-4CFA-89BA-C55519E2A916}"/>
              </a:ext>
            </a:extLst>
          </p:cNvPr>
          <p:cNvGraphicFramePr>
            <a:graphicFrameLocks/>
          </p:cNvGraphicFramePr>
          <p:nvPr>
            <p:extLst>
              <p:ext uri="{D42A27DB-BD31-4B8C-83A1-F6EECF244321}">
                <p14:modId xmlns:p14="http://schemas.microsoft.com/office/powerpoint/2010/main" val="4147388597"/>
              </p:ext>
            </p:extLst>
          </p:nvPr>
        </p:nvGraphicFramePr>
        <p:xfrm>
          <a:off x="151631" y="1192439"/>
          <a:ext cx="11360048" cy="471607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2CA58876-BE93-43A6-8537-55DC90B6D510}"/>
              </a:ext>
            </a:extLst>
          </p:cNvPr>
          <p:cNvSpPr/>
          <p:nvPr/>
        </p:nvSpPr>
        <p:spPr>
          <a:xfrm>
            <a:off x="1374013" y="5737695"/>
            <a:ext cx="9500839" cy="341632"/>
          </a:xfrm>
          <a:prstGeom prst="rect">
            <a:avLst/>
          </a:prstGeom>
        </p:spPr>
        <p:txBody>
          <a:bodyPr wrap="square">
            <a:spAutoFit/>
          </a:bodyPr>
          <a:lstStyle/>
          <a:p>
            <a:pPr lvl="0" algn="ctr">
              <a:lnSpc>
                <a:spcPct val="90000"/>
              </a:lnSpc>
              <a:spcBef>
                <a:spcPts val="1000"/>
              </a:spcBef>
              <a:buClr>
                <a:srgbClr val="FF7800"/>
              </a:buClr>
              <a:defRPr/>
            </a:pPr>
            <a:r>
              <a:rPr lang="en-US" b="1">
                <a:solidFill>
                  <a:prstClr val="black"/>
                </a:solidFill>
                <a:latin typeface="Arial" panose="020B0604020202020204" pitchFamily="34" charset="0"/>
                <a:cs typeface="Arial" panose="020B0604020202020204" pitchFamily="34" charset="0"/>
              </a:rPr>
              <a:t>Suppressed Viral Load</a:t>
            </a:r>
            <a:r>
              <a:rPr lang="en-US">
                <a:solidFill>
                  <a:prstClr val="black"/>
                </a:solidFill>
                <a:latin typeface="Arial" panose="020B0604020202020204" pitchFamily="34" charset="0"/>
                <a:cs typeface="Arial" panose="020B0604020202020204" pitchFamily="34" charset="0"/>
              </a:rPr>
              <a:t>: PWH with a suppressed VL (&lt;200 copies/mL) on the last VL</a:t>
            </a:r>
          </a:p>
        </p:txBody>
      </p:sp>
    </p:spTree>
    <p:extLst>
      <p:ext uri="{BB962C8B-B14F-4D97-AF65-F5344CB8AC3E}">
        <p14:creationId xmlns:p14="http://schemas.microsoft.com/office/powerpoint/2010/main" val="2631627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2CBFE8-42C3-8522-08B5-CB1A918330C8}"/>
              </a:ext>
            </a:extLst>
          </p:cNvPr>
          <p:cNvSpPr>
            <a:spLocks noGrp="1"/>
          </p:cNvSpPr>
          <p:nvPr>
            <p:ph type="title"/>
          </p:nvPr>
        </p:nvSpPr>
        <p:spPr/>
        <p:txBody>
          <a:bodyPr>
            <a:noAutofit/>
          </a:bodyPr>
          <a:lstStyle/>
          <a:p>
            <a:r>
              <a:rPr lang="en-US" altLang="en-US" sz="2400" b="1" dirty="0"/>
              <a:t>PWH who were Diagnosed </a:t>
            </a:r>
            <a:r>
              <a:rPr lang="en-US" altLang="en-US" sz="2400" b="1"/>
              <a:t>with </a:t>
            </a:r>
            <a:r>
              <a:rPr lang="en-US" altLang="en-US" sz="2400" b="1" dirty="0"/>
              <a:t>A</a:t>
            </a:r>
            <a:r>
              <a:rPr lang="en-US" altLang="en-US" sz="2400" b="1"/>
              <a:t>cute </a:t>
            </a:r>
            <a:r>
              <a:rPr lang="en-US" altLang="en-US" sz="2400" b="1" dirty="0"/>
              <a:t>HCV</a:t>
            </a:r>
            <a:r>
              <a:rPr lang="en-US" altLang="en-US" sz="2400" b="1" baseline="30000" dirty="0"/>
              <a:t>1</a:t>
            </a:r>
            <a:r>
              <a:rPr lang="en-US" altLang="en-US" sz="2400" b="1" dirty="0"/>
              <a:t> in 2022</a:t>
            </a:r>
            <a:br>
              <a:rPr lang="en-US" altLang="en-US" sz="2400" b="1" dirty="0"/>
            </a:br>
            <a:r>
              <a:rPr lang="en-US" sz="2400" b="1" dirty="0">
                <a:latin typeface="Arial" panose="020B0604020202020204" pitchFamily="34" charset="0"/>
                <a:cs typeface="Arial" panose="020B0604020202020204" pitchFamily="34" charset="0"/>
              </a:rPr>
              <a:t>Compared to All PWH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along the HIV Care Continuum, 2022, Living in Florida</a:t>
            </a:r>
            <a:endParaRPr lang="en-US" sz="2400" dirty="0"/>
          </a:p>
        </p:txBody>
      </p:sp>
      <p:graphicFrame>
        <p:nvGraphicFramePr>
          <p:cNvPr id="7" name="Content Placeholder 6">
            <a:extLst>
              <a:ext uri="{FF2B5EF4-FFF2-40B4-BE49-F238E27FC236}">
                <a16:creationId xmlns:a16="http://schemas.microsoft.com/office/drawing/2014/main" id="{11FC7F59-BFEA-B0D9-C63A-79A818753480}"/>
              </a:ext>
            </a:extLst>
          </p:cNvPr>
          <p:cNvGraphicFramePr>
            <a:graphicFrameLocks noGrp="1"/>
          </p:cNvGraphicFramePr>
          <p:nvPr>
            <p:ph idx="1"/>
            <p:extLst>
              <p:ext uri="{D42A27DB-BD31-4B8C-83A1-F6EECF244321}">
                <p14:modId xmlns:p14="http://schemas.microsoft.com/office/powerpoint/2010/main" val="3068510789"/>
              </p:ext>
            </p:extLst>
          </p:nvPr>
        </p:nvGraphicFramePr>
        <p:xfrm>
          <a:off x="838200" y="1178503"/>
          <a:ext cx="105156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note 1">
            <a:extLst>
              <a:ext uri="{FF2B5EF4-FFF2-40B4-BE49-F238E27FC236}">
                <a16:creationId xmlns:a16="http://schemas.microsoft.com/office/drawing/2014/main" id="{EED36A11-E74F-8D3B-D0B2-5F423A56A7CA}"/>
              </a:ext>
            </a:extLst>
          </p:cNvPr>
          <p:cNvSpPr txBox="1">
            <a:spLocks/>
          </p:cNvSpPr>
          <p:nvPr/>
        </p:nvSpPr>
        <p:spPr>
          <a:xfrm>
            <a:off x="0" y="6269516"/>
            <a:ext cx="11734800" cy="24447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aseline="30000" dirty="0">
                <a:solidFill>
                  <a:schemeClr val="bg1"/>
                </a:solidFill>
                <a:latin typeface="Arial"/>
              </a:rPr>
              <a:t>1</a:t>
            </a:r>
            <a:r>
              <a:rPr lang="en-US" sz="1400" dirty="0">
                <a:solidFill>
                  <a:schemeClr val="bg1"/>
                </a:solidFill>
                <a:latin typeface="Arial"/>
              </a:rPr>
              <a:t>HCV = Hepatitis C Virus</a:t>
            </a:r>
          </a:p>
        </p:txBody>
      </p:sp>
    </p:spTree>
    <p:extLst>
      <p:ext uri="{BB962C8B-B14F-4D97-AF65-F5344CB8AC3E}">
        <p14:creationId xmlns:p14="http://schemas.microsoft.com/office/powerpoint/2010/main" val="542216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603134AA-4062-435C-9D27-9D209A57B712}"/>
              </a:ext>
            </a:extLst>
          </p:cNvPr>
          <p:cNvGraphicFramePr>
            <a:graphicFrameLocks noGrp="1"/>
          </p:cNvGraphicFramePr>
          <p:nvPr>
            <p:ph idx="1"/>
            <p:extLst>
              <p:ext uri="{D42A27DB-BD31-4B8C-83A1-F6EECF244321}">
                <p14:modId xmlns:p14="http://schemas.microsoft.com/office/powerpoint/2010/main" val="1577746523"/>
              </p:ext>
            </p:extLst>
          </p:nvPr>
        </p:nvGraphicFramePr>
        <p:xfrm>
          <a:off x="838200" y="1178503"/>
          <a:ext cx="10515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defRPr/>
            </a:pPr>
            <a:r>
              <a:rPr lang="en-US" altLang="en-US" sz="2800" b="1">
                <a:latin typeface="Arial" panose="020B0604020202020204" pitchFamily="34" charset="0"/>
                <a:cs typeface="Arial" panose="020B0604020202020204" pitchFamily="34" charset="0"/>
              </a:rPr>
              <a:t>PWID</a:t>
            </a:r>
            <a:r>
              <a:rPr lang="en-US" altLang="en-US" sz="2800" b="1" baseline="30000">
                <a:latin typeface="Arial" panose="020B0604020202020204" pitchFamily="34" charset="0"/>
                <a:cs typeface="Arial" panose="020B0604020202020204" pitchFamily="34" charset="0"/>
              </a:rPr>
              <a:t>1</a:t>
            </a:r>
            <a:r>
              <a:rPr lang="en-US" altLang="en-US" sz="2800" b="1">
                <a:latin typeface="Arial" panose="020B0604020202020204" pitchFamily="34" charset="0"/>
                <a:cs typeface="Arial" panose="020B0604020202020204" pitchFamily="34" charset="0"/>
              </a:rPr>
              <a:t> with HIV </a:t>
            </a:r>
            <a:r>
              <a:rPr lang="en-US" sz="2800" b="1">
                <a:latin typeface="Arial" panose="020B0604020202020204" pitchFamily="34" charset="0"/>
                <a:cs typeface="Arial" panose="020B0604020202020204" pitchFamily="34" charset="0"/>
              </a:rPr>
              <a:t>Compared to All PWH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along the HIV Care Continuum, 2022, Living in Florida</a:t>
            </a:r>
            <a:endParaRPr lang="en-US" sz="2800" b="1"/>
          </a:p>
        </p:txBody>
      </p:sp>
      <p:sp>
        <p:nvSpPr>
          <p:cNvPr id="3" name="Text Placeholder 2">
            <a:extLst>
              <a:ext uri="{FF2B5EF4-FFF2-40B4-BE49-F238E27FC236}">
                <a16:creationId xmlns:a16="http://schemas.microsoft.com/office/drawing/2014/main" id="{BDE5FC32-F89A-443B-9B0C-EDF3C9E1E9FC}"/>
              </a:ext>
            </a:extLst>
          </p:cNvPr>
          <p:cNvSpPr>
            <a:spLocks noGrp="1"/>
          </p:cNvSpPr>
          <p:nvPr>
            <p:ph type="body" sz="quarter" idx="13"/>
          </p:nvPr>
        </p:nvSpPr>
        <p:spPr>
          <a:xfrm>
            <a:off x="838201" y="6269796"/>
            <a:ext cx="10730344" cy="320040"/>
          </a:xfrm>
        </p:spPr>
        <p:txBody>
          <a:bodyPr>
            <a:noAutofit/>
          </a:bodyPr>
          <a:lstStyle/>
          <a:p>
            <a:r>
              <a:rPr lang="en-US" altLang="en-US" sz="1400" baseline="30000" dirty="0"/>
              <a:t>1</a:t>
            </a:r>
            <a:r>
              <a:rPr lang="en-US" altLang="en-US" sz="1400" dirty="0"/>
              <a:t>Includes persons with IDU and persons with MMSC/IDU modes of exposure</a:t>
            </a:r>
            <a:r>
              <a:rPr lang="en-US" altLang="en-US" sz="1400" b="1" dirty="0"/>
              <a:t>.</a:t>
            </a:r>
            <a:endParaRPr lang="en-US" sz="1400" dirty="0"/>
          </a:p>
        </p:txBody>
      </p:sp>
    </p:spTree>
    <p:extLst>
      <p:ext uri="{BB962C8B-B14F-4D97-AF65-F5344CB8AC3E}">
        <p14:creationId xmlns:p14="http://schemas.microsoft.com/office/powerpoint/2010/main" val="14383709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1D89178F-6198-4C6B-8BD0-BB3AC856582D}"/>
              </a:ext>
            </a:extLst>
          </p:cNvPr>
          <p:cNvGraphicFramePr>
            <a:graphicFrameLocks noGrp="1"/>
          </p:cNvGraphicFramePr>
          <p:nvPr>
            <p:ph idx="1"/>
            <p:extLst>
              <p:ext uri="{D42A27DB-BD31-4B8C-83A1-F6EECF244321}">
                <p14:modId xmlns:p14="http://schemas.microsoft.com/office/powerpoint/2010/main" val="1649877411"/>
              </p:ext>
            </p:extLst>
          </p:nvPr>
        </p:nvGraphicFramePr>
        <p:xfrm>
          <a:off x="838200" y="1298575"/>
          <a:ext cx="10515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defRPr/>
            </a:pPr>
            <a:r>
              <a:rPr lang="en-US" altLang="en-US" sz="2800" b="1">
                <a:latin typeface="Arial" panose="020B0604020202020204" pitchFamily="34" charset="0"/>
                <a:cs typeface="Arial" panose="020B0604020202020204" pitchFamily="34" charset="0"/>
              </a:rPr>
              <a:t>MSM</a:t>
            </a:r>
            <a:r>
              <a:rPr lang="en-US" altLang="en-US" sz="2800" b="1" baseline="30000">
                <a:latin typeface="Arial" panose="020B0604020202020204" pitchFamily="34" charset="0"/>
                <a:cs typeface="Arial" panose="020B0604020202020204" pitchFamily="34" charset="0"/>
              </a:rPr>
              <a:t>1</a:t>
            </a:r>
            <a:r>
              <a:rPr lang="en-US" altLang="en-US" sz="2800" b="1">
                <a:latin typeface="Arial" panose="020B0604020202020204" pitchFamily="34" charset="0"/>
                <a:cs typeface="Arial" panose="020B0604020202020204" pitchFamily="34" charset="0"/>
              </a:rPr>
              <a:t> with HIV </a:t>
            </a:r>
            <a:r>
              <a:rPr lang="en-US" sz="2800" b="1">
                <a:latin typeface="Arial" panose="020B0604020202020204" pitchFamily="34" charset="0"/>
                <a:cs typeface="Arial" panose="020B0604020202020204" pitchFamily="34" charset="0"/>
              </a:rPr>
              <a:t>Compared to All PWH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along the HIV Care Continuum, 2022, Living in Florida</a:t>
            </a:r>
            <a:endParaRPr lang="en-US" sz="2800" b="1"/>
          </a:p>
        </p:txBody>
      </p:sp>
      <p:sp>
        <p:nvSpPr>
          <p:cNvPr id="3" name="Text Placeholder 2">
            <a:extLst>
              <a:ext uri="{FF2B5EF4-FFF2-40B4-BE49-F238E27FC236}">
                <a16:creationId xmlns:a16="http://schemas.microsoft.com/office/drawing/2014/main" id="{4579B080-D9CC-4ADE-BFF6-3BDFB0E32B4C}"/>
              </a:ext>
            </a:extLst>
          </p:cNvPr>
          <p:cNvSpPr>
            <a:spLocks noGrp="1"/>
          </p:cNvSpPr>
          <p:nvPr>
            <p:ph type="body" sz="quarter" idx="13"/>
          </p:nvPr>
        </p:nvSpPr>
        <p:spPr>
          <a:xfrm>
            <a:off x="680321" y="6282239"/>
            <a:ext cx="10673479" cy="320040"/>
          </a:xfrm>
        </p:spPr>
        <p:txBody>
          <a:bodyPr>
            <a:noAutofit/>
          </a:bodyPr>
          <a:lstStyle/>
          <a:p>
            <a:r>
              <a:rPr lang="en-US" altLang="en-US" sz="1400" baseline="30000" dirty="0"/>
              <a:t>1</a:t>
            </a:r>
            <a:r>
              <a:rPr lang="en-US" altLang="en-US" sz="1400" dirty="0"/>
              <a:t>Includes persons with an MMSC/IDU mode of exposure. </a:t>
            </a:r>
            <a:endParaRPr lang="en-US" sz="1400" dirty="0"/>
          </a:p>
        </p:txBody>
      </p:sp>
    </p:spTree>
    <p:extLst>
      <p:ext uri="{BB962C8B-B14F-4D97-AF65-F5344CB8AC3E}">
        <p14:creationId xmlns:p14="http://schemas.microsoft.com/office/powerpoint/2010/main" val="1612593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017602F6-9AD1-4BB8-AFCE-38C7CA7F8470}"/>
              </a:ext>
            </a:extLst>
          </p:cNvPr>
          <p:cNvGraphicFramePr>
            <a:graphicFrameLocks noGrp="1"/>
          </p:cNvGraphicFramePr>
          <p:nvPr>
            <p:ph idx="1"/>
            <p:extLst>
              <p:ext uri="{D42A27DB-BD31-4B8C-83A1-F6EECF244321}">
                <p14:modId xmlns:p14="http://schemas.microsoft.com/office/powerpoint/2010/main" val="1037413352"/>
              </p:ext>
            </p:extLst>
          </p:nvPr>
        </p:nvGraphicFramePr>
        <p:xfrm>
          <a:off x="838200" y="1298575"/>
          <a:ext cx="105156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lvl="0" algn="ctr">
              <a:defRPr/>
            </a:pPr>
            <a:r>
              <a:rPr lang="en-US" altLang="en-US" sz="2800" b="1">
                <a:latin typeface="Arial" panose="020B0604020202020204" pitchFamily="34" charset="0"/>
                <a:cs typeface="Arial" panose="020B0604020202020204" pitchFamily="34" charset="0"/>
              </a:rPr>
              <a:t>Women of Childbearing Age (WCBA)</a:t>
            </a:r>
            <a:r>
              <a:rPr lang="en-US" altLang="en-US" sz="2800" b="1" baseline="30000">
                <a:latin typeface="Arial" panose="020B0604020202020204" pitchFamily="34" charset="0"/>
                <a:cs typeface="Arial" panose="020B0604020202020204" pitchFamily="34" charset="0"/>
              </a:rPr>
              <a:t>1</a:t>
            </a:r>
            <a:r>
              <a:rPr lang="en-US" altLang="en-US" sz="2800" b="1">
                <a:latin typeface="Arial" panose="020B0604020202020204" pitchFamily="34" charset="0"/>
                <a:cs typeface="Arial" panose="020B0604020202020204" pitchFamily="34" charset="0"/>
              </a:rPr>
              <a:t> with HIV </a:t>
            </a:r>
            <a:r>
              <a:rPr lang="en-US" sz="2800" b="1">
                <a:latin typeface="Arial" panose="020B0604020202020204" pitchFamily="34" charset="0"/>
                <a:cs typeface="Arial" panose="020B0604020202020204" pitchFamily="34" charset="0"/>
              </a:rPr>
              <a:t>Compared to All PWH along the HIV Care Continuum, 2022, Living in Florida</a:t>
            </a:r>
            <a:endParaRPr lang="en-US" sz="2800" b="1"/>
          </a:p>
        </p:txBody>
      </p:sp>
      <p:sp>
        <p:nvSpPr>
          <p:cNvPr id="3" name="Text Placeholder 2">
            <a:extLst>
              <a:ext uri="{FF2B5EF4-FFF2-40B4-BE49-F238E27FC236}">
                <a16:creationId xmlns:a16="http://schemas.microsoft.com/office/drawing/2014/main" id="{2F0C7EED-CC20-4AB7-85B6-3DB66062921B}"/>
              </a:ext>
            </a:extLst>
          </p:cNvPr>
          <p:cNvSpPr>
            <a:spLocks noGrp="1"/>
          </p:cNvSpPr>
          <p:nvPr>
            <p:ph type="body" sz="quarter" idx="13"/>
          </p:nvPr>
        </p:nvSpPr>
        <p:spPr>
          <a:xfrm>
            <a:off x="2923032" y="6284735"/>
            <a:ext cx="6345936" cy="320040"/>
          </a:xfrm>
        </p:spPr>
        <p:txBody>
          <a:bodyPr>
            <a:normAutofit/>
          </a:bodyPr>
          <a:lstStyle/>
          <a:p>
            <a:r>
              <a:rPr lang="en-US" altLang="en-US" sz="1400" baseline="30000">
                <a:ea typeface="SimSun" pitchFamily="2" charset="-122"/>
              </a:rPr>
              <a:t>1</a:t>
            </a:r>
            <a:r>
              <a:rPr lang="en-US" altLang="en-US" sz="1400">
                <a:ea typeface="SimSun" pitchFamily="2" charset="-122"/>
              </a:rPr>
              <a:t>Ages 15–44 years </a:t>
            </a:r>
          </a:p>
          <a:p>
            <a:endParaRPr lang="en-US" sz="1400"/>
          </a:p>
        </p:txBody>
      </p:sp>
    </p:spTree>
    <p:extLst>
      <p:ext uri="{BB962C8B-B14F-4D97-AF65-F5344CB8AC3E}">
        <p14:creationId xmlns:p14="http://schemas.microsoft.com/office/powerpoint/2010/main" val="3190919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2800" b="1">
                <a:latin typeface="Arial"/>
                <a:cs typeface="Arial"/>
              </a:rPr>
              <a:t>Percentage of Statewide PWH </a:t>
            </a:r>
            <a:br>
              <a:rPr lang="en-US" sz="2800" b="1">
                <a:latin typeface="Arial"/>
                <a:cs typeface="Arial"/>
              </a:rPr>
            </a:br>
            <a:r>
              <a:rPr lang="en-US" sz="2800" b="1">
                <a:latin typeface="Arial"/>
                <a:cs typeface="Arial"/>
              </a:rPr>
              <a:t>Who Were Retained in Care in 2022, Living in Florida </a:t>
            </a:r>
            <a:endParaRPr lang="en-US" sz="2800">
              <a:latin typeface="Arial"/>
              <a:cs typeface="Arial"/>
            </a:endParaRPr>
          </a:p>
        </p:txBody>
      </p:sp>
      <p:sp>
        <p:nvSpPr>
          <p:cNvPr id="4" name="Text Box 1">
            <a:extLst>
              <a:ext uri="{FF2B5EF4-FFF2-40B4-BE49-F238E27FC236}">
                <a16:creationId xmlns:a16="http://schemas.microsoft.com/office/drawing/2014/main" id="{8FCC465A-1EC1-49FE-9B1B-0CDF050CB9F2}"/>
              </a:ext>
            </a:extLst>
          </p:cNvPr>
          <p:cNvSpPr txBox="1">
            <a:spLocks noChangeArrowheads="1"/>
          </p:cNvSpPr>
          <p:nvPr/>
        </p:nvSpPr>
        <p:spPr bwMode="auto">
          <a:xfrm>
            <a:off x="1604744" y="1893209"/>
            <a:ext cx="3197006"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sz="2400">
                <a:solidFill>
                  <a:srgbClr val="000000"/>
                </a:solidFill>
                <a:ea typeface="SimSun" pitchFamily="2" charset="-122"/>
              </a:rPr>
              <a:t>Statewide</a:t>
            </a:r>
          </a:p>
          <a:p>
            <a:pPr algn="ctr"/>
            <a:r>
              <a:rPr lang="en-US" altLang="en-US" sz="2400"/>
              <a:t>N=124,577</a:t>
            </a:r>
          </a:p>
          <a:p>
            <a:pPr algn="ctr"/>
            <a:r>
              <a:rPr lang="en-US" altLang="en-US" sz="2400">
                <a:solidFill>
                  <a:srgbClr val="000000"/>
                </a:solidFill>
                <a:ea typeface="SimSun" pitchFamily="2" charset="-122"/>
              </a:rPr>
              <a:t>73% Retained in Care</a:t>
            </a:r>
          </a:p>
        </p:txBody>
      </p:sp>
      <p:pic>
        <p:nvPicPr>
          <p:cNvPr id="1026" name="Picture 2">
            <a:extLst>
              <a:ext uri="{FF2B5EF4-FFF2-40B4-BE49-F238E27FC236}">
                <a16:creationId xmlns:a16="http://schemas.microsoft.com/office/drawing/2014/main" id="{3D1452C3-6988-BE7F-9DD3-1CA612B72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057" y="1355637"/>
            <a:ext cx="6417718" cy="481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601EEAD2-4FBF-BE32-095E-D3D72115C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81" t="44899" r="32977" b="19292"/>
          <a:stretch/>
        </p:blipFill>
        <p:spPr bwMode="auto">
          <a:xfrm>
            <a:off x="1680754" y="3120813"/>
            <a:ext cx="2830287" cy="204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185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2800" b="1">
                <a:latin typeface="Arial"/>
                <a:cs typeface="Arial"/>
              </a:rPr>
              <a:t>Percentage of Statewide PWH Who Had a Suppressed</a:t>
            </a:r>
            <a:br>
              <a:rPr lang="en-US" sz="2800" b="1">
                <a:latin typeface="Arial"/>
                <a:cs typeface="Arial"/>
              </a:rPr>
            </a:br>
            <a:r>
              <a:rPr lang="en-US" sz="2800" b="1">
                <a:latin typeface="Arial"/>
                <a:cs typeface="Arial"/>
              </a:rPr>
              <a:t>Viral Load year-end 2022, Living in Florida</a:t>
            </a:r>
            <a:endParaRPr lang="en-US" sz="2800">
              <a:latin typeface="Arial"/>
              <a:cs typeface="Arial"/>
            </a:endParaRPr>
          </a:p>
        </p:txBody>
      </p:sp>
      <p:sp>
        <p:nvSpPr>
          <p:cNvPr id="4" name="Text Box 1">
            <a:extLst>
              <a:ext uri="{FF2B5EF4-FFF2-40B4-BE49-F238E27FC236}">
                <a16:creationId xmlns:a16="http://schemas.microsoft.com/office/drawing/2014/main" id="{B77851DC-A83D-46E2-A2BF-C767DA992A3B}"/>
              </a:ext>
            </a:extLst>
          </p:cNvPr>
          <p:cNvSpPr txBox="1">
            <a:spLocks noChangeArrowheads="1"/>
          </p:cNvSpPr>
          <p:nvPr/>
        </p:nvSpPr>
        <p:spPr bwMode="auto">
          <a:xfrm>
            <a:off x="1481957" y="1640797"/>
            <a:ext cx="299022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sz="2400">
                <a:solidFill>
                  <a:srgbClr val="000000"/>
                </a:solidFill>
                <a:ea typeface="SimSun" pitchFamily="2" charset="-122"/>
              </a:rPr>
              <a:t>Statewide</a:t>
            </a:r>
          </a:p>
          <a:p>
            <a:pPr algn="ctr"/>
            <a:r>
              <a:rPr lang="en-US" altLang="en-US" sz="2400"/>
              <a:t>N=124,577</a:t>
            </a:r>
            <a:endParaRPr lang="en-US" altLang="en-US" sz="2400">
              <a:solidFill>
                <a:srgbClr val="000000"/>
              </a:solidFill>
              <a:ea typeface="SimSun" pitchFamily="2" charset="-122"/>
            </a:endParaRPr>
          </a:p>
          <a:p>
            <a:pPr algn="ctr"/>
            <a:r>
              <a:rPr lang="en-US" altLang="en-US" sz="2400">
                <a:solidFill>
                  <a:srgbClr val="000000"/>
                </a:solidFill>
                <a:ea typeface="SimSun" pitchFamily="2" charset="-122"/>
              </a:rPr>
              <a:t>70% Suppressed VL</a:t>
            </a:r>
          </a:p>
          <a:p>
            <a:pPr algn="ctr"/>
            <a:r>
              <a:rPr lang="en-US" altLang="en-US" sz="2400">
                <a:solidFill>
                  <a:srgbClr val="000000"/>
                </a:solidFill>
                <a:ea typeface="SimSun" pitchFamily="2" charset="-122"/>
              </a:rPr>
              <a:t>(&lt;200 copies/mL)</a:t>
            </a:r>
          </a:p>
        </p:txBody>
      </p:sp>
      <p:pic>
        <p:nvPicPr>
          <p:cNvPr id="7" name="Picture 6">
            <a:extLst>
              <a:ext uri="{FF2B5EF4-FFF2-40B4-BE49-F238E27FC236}">
                <a16:creationId xmlns:a16="http://schemas.microsoft.com/office/drawing/2014/main" id="{F677DBCD-2A99-4D49-AFAA-21C3A7C8A2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4833" y="3429000"/>
            <a:ext cx="2124469" cy="2095500"/>
          </a:xfrm>
          <a:prstGeom prst="rect">
            <a:avLst/>
          </a:prstGeom>
        </p:spPr>
      </p:pic>
      <p:pic>
        <p:nvPicPr>
          <p:cNvPr id="2050" name="Picture 2">
            <a:extLst>
              <a:ext uri="{FF2B5EF4-FFF2-40B4-BE49-F238E27FC236}">
                <a16:creationId xmlns:a16="http://schemas.microsoft.com/office/drawing/2014/main" id="{D63ACFCB-3421-3B0E-3051-A734FE199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862" y="1317999"/>
            <a:ext cx="6373174" cy="477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205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a:bodyPr>
          <a:lstStyle/>
          <a:p>
            <a:pPr marL="0" lvl="0" indent="0">
              <a:lnSpc>
                <a:spcPct val="100000"/>
              </a:lnSpc>
              <a:spcBef>
                <a:spcPts val="0"/>
              </a:spcBef>
              <a:buClr>
                <a:srgbClr val="FF7800"/>
              </a:buCl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sz="3200">
              <a:solidFill>
                <a:prstClr val="black"/>
              </a:solidFill>
              <a:latin typeface="Arial" charset="0"/>
              <a:ea typeface="SimSun" pitchFamily="2" charset="-122"/>
            </a:endParaRPr>
          </a:p>
          <a:p>
            <a:pPr marL="341313" lvl="0" indent="-341313">
              <a:lnSpc>
                <a:spcPct val="10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TB data are provided by the TB Section as of 6/21/2023.</a:t>
            </a:r>
            <a:br>
              <a:rPr lang="en-US" altLang="en-US" sz="3200">
                <a:solidFill>
                  <a:prstClr val="black"/>
                </a:solidFill>
                <a:latin typeface="Arial" charset="0"/>
                <a:ea typeface="SimSun" pitchFamily="2" charset="-122"/>
              </a:rPr>
            </a:br>
            <a:endParaRPr lang="en-US" altLang="en-US" sz="3200">
              <a:solidFill>
                <a:prstClr val="black"/>
              </a:solidFill>
              <a:latin typeface="Arial" charset="0"/>
              <a:ea typeface="SimSun" pitchFamily="2" charset="-122"/>
            </a:endParaRPr>
          </a:p>
          <a:p>
            <a:pPr marL="341313" lvl="0" indent="-341313">
              <a:lnSpc>
                <a:spcPct val="10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Hepatitis B and Hepatitis C data, which include both acute and chronic cases, are derived from Merlin (Florida Department of Health epidemiological database) as of 5/4/2023.</a:t>
            </a: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Technical Notes, continued</a:t>
            </a:r>
            <a:endParaRPr lang="en-US" sz="4000" b="1"/>
          </a:p>
        </p:txBody>
      </p:sp>
    </p:spTree>
    <p:extLst>
      <p:ext uri="{BB962C8B-B14F-4D97-AF65-F5344CB8AC3E}">
        <p14:creationId xmlns:p14="http://schemas.microsoft.com/office/powerpoint/2010/main" val="3701921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2800" b="1">
                <a:latin typeface="Arial"/>
                <a:cs typeface="Arial"/>
              </a:rPr>
              <a:t>Percentage of Statewide PWH </a:t>
            </a:r>
            <a:br>
              <a:rPr lang="en-US" sz="2800" b="1">
                <a:latin typeface="Arial"/>
                <a:cs typeface="Arial"/>
              </a:rPr>
            </a:br>
            <a:r>
              <a:rPr lang="en-US" sz="2800" b="1">
                <a:latin typeface="Arial"/>
                <a:cs typeface="Arial"/>
              </a:rPr>
              <a:t>Who Were Not in Care in 2022, Living In Florida</a:t>
            </a:r>
            <a:endParaRPr lang="en-US" sz="2800">
              <a:latin typeface="Arial"/>
              <a:cs typeface="Arial"/>
            </a:endParaRPr>
          </a:p>
        </p:txBody>
      </p:sp>
      <p:sp>
        <p:nvSpPr>
          <p:cNvPr id="4" name="Text Box 1">
            <a:extLst>
              <a:ext uri="{FF2B5EF4-FFF2-40B4-BE49-F238E27FC236}">
                <a16:creationId xmlns:a16="http://schemas.microsoft.com/office/drawing/2014/main" id="{9B7CDC1E-4880-435B-911A-B3BC0772F08F}"/>
              </a:ext>
            </a:extLst>
          </p:cNvPr>
          <p:cNvSpPr txBox="1">
            <a:spLocks noChangeArrowheads="1"/>
          </p:cNvSpPr>
          <p:nvPr/>
        </p:nvSpPr>
        <p:spPr bwMode="auto">
          <a:xfrm>
            <a:off x="2246638" y="1857158"/>
            <a:ext cx="2441993"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ctr"/>
            <a:r>
              <a:rPr lang="en-US" altLang="en-US" sz="2400">
                <a:solidFill>
                  <a:srgbClr val="000000"/>
                </a:solidFill>
                <a:ea typeface="SimSun" pitchFamily="2" charset="-122"/>
              </a:rPr>
              <a:t>Statewide</a:t>
            </a:r>
          </a:p>
          <a:p>
            <a:pPr algn="ctr"/>
            <a:r>
              <a:rPr lang="en-US" altLang="en-US" sz="2400"/>
              <a:t>N=124,577</a:t>
            </a:r>
            <a:endParaRPr lang="en-US" altLang="en-US" sz="2400">
              <a:solidFill>
                <a:srgbClr val="000000"/>
              </a:solidFill>
              <a:ea typeface="SimSun" pitchFamily="2" charset="-122"/>
            </a:endParaRPr>
          </a:p>
          <a:p>
            <a:pPr algn="ctr"/>
            <a:r>
              <a:rPr lang="en-US" altLang="en-US" sz="2400">
                <a:solidFill>
                  <a:srgbClr val="000000"/>
                </a:solidFill>
                <a:ea typeface="SimSun" pitchFamily="2" charset="-122"/>
              </a:rPr>
              <a:t>21% Not in Care</a:t>
            </a:r>
          </a:p>
          <a:p>
            <a:pPr algn="ctr"/>
            <a:r>
              <a:rPr lang="en-US" altLang="en-US" sz="2400">
                <a:solidFill>
                  <a:srgbClr val="000000"/>
                </a:solidFill>
                <a:ea typeface="SimSun" pitchFamily="2" charset="-122"/>
              </a:rPr>
              <a:t>(~26,000)</a:t>
            </a:r>
          </a:p>
        </p:txBody>
      </p:sp>
      <p:pic>
        <p:nvPicPr>
          <p:cNvPr id="3" name="Picture 2">
            <a:extLst>
              <a:ext uri="{FF2B5EF4-FFF2-40B4-BE49-F238E27FC236}">
                <a16:creationId xmlns:a16="http://schemas.microsoft.com/office/drawing/2014/main" id="{BB0D54A7-2358-461D-8337-66DCE47ED1B3}"/>
              </a:ext>
            </a:extLst>
          </p:cNvPr>
          <p:cNvPicPr>
            <a:picLocks noChangeAspect="1"/>
          </p:cNvPicPr>
          <p:nvPr/>
        </p:nvPicPr>
        <p:blipFill rotWithShape="1">
          <a:blip r:embed="rId2"/>
          <a:srcRect l="34358" t="38785" r="37794" b="24604"/>
          <a:stretch/>
        </p:blipFill>
        <p:spPr>
          <a:xfrm>
            <a:off x="2246639" y="3436159"/>
            <a:ext cx="2124469" cy="2095501"/>
          </a:xfrm>
          <a:prstGeom prst="rect">
            <a:avLst/>
          </a:prstGeom>
        </p:spPr>
      </p:pic>
      <p:pic>
        <p:nvPicPr>
          <p:cNvPr id="3074" name="Picture 2">
            <a:extLst>
              <a:ext uri="{FF2B5EF4-FFF2-40B4-BE49-F238E27FC236}">
                <a16:creationId xmlns:a16="http://schemas.microsoft.com/office/drawing/2014/main" id="{08AE82D9-E0D6-95E3-1AD6-5D94D8489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189" y="1326340"/>
            <a:ext cx="6466522" cy="484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8731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C409F2-DD62-41E7-AC40-8CC7C527BE40}"/>
              </a:ext>
            </a:extLst>
          </p:cNvPr>
          <p:cNvSpPr>
            <a:spLocks noGrp="1"/>
          </p:cNvSpPr>
          <p:nvPr>
            <p:ph type="title"/>
          </p:nvPr>
        </p:nvSpPr>
        <p:spPr/>
        <p:txBody>
          <a:bodyPr>
            <a:normAutofit/>
          </a:bodyPr>
          <a:lstStyle/>
          <a:p>
            <a:pPr algn="ctr"/>
            <a:r>
              <a:rPr lang="en-US" sz="3200" b="1"/>
              <a:t>Total Out of Care (OOC) in Florida by Sex</a:t>
            </a:r>
          </a:p>
        </p:txBody>
      </p:sp>
      <p:graphicFrame>
        <p:nvGraphicFramePr>
          <p:cNvPr id="8" name="Chart 7">
            <a:extLst>
              <a:ext uri="{FF2B5EF4-FFF2-40B4-BE49-F238E27FC236}">
                <a16:creationId xmlns:a16="http://schemas.microsoft.com/office/drawing/2014/main" id="{0DAE5FCF-5B87-4FC2-9D64-6B4ED91DFBEB}"/>
              </a:ext>
            </a:extLst>
          </p:cNvPr>
          <p:cNvGraphicFramePr/>
          <p:nvPr>
            <p:extLst>
              <p:ext uri="{D42A27DB-BD31-4B8C-83A1-F6EECF244321}">
                <p14:modId xmlns:p14="http://schemas.microsoft.com/office/powerpoint/2010/main" val="436245259"/>
              </p:ext>
            </p:extLst>
          </p:nvPr>
        </p:nvGraphicFramePr>
        <p:xfrm>
          <a:off x="2863272" y="1393306"/>
          <a:ext cx="6192859" cy="47531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4">
            <a:extLst>
              <a:ext uri="{FF2B5EF4-FFF2-40B4-BE49-F238E27FC236}">
                <a16:creationId xmlns:a16="http://schemas.microsoft.com/office/drawing/2014/main" id="{7D36AAD3-1452-4E0A-9D93-4FD8C9038516}"/>
              </a:ext>
            </a:extLst>
          </p:cNvPr>
          <p:cNvSpPr txBox="1">
            <a:spLocks/>
          </p:cNvSpPr>
          <p:nvPr/>
        </p:nvSpPr>
        <p:spPr>
          <a:xfrm>
            <a:off x="866633" y="6300899"/>
            <a:ext cx="10515599" cy="3200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400">
                <a:solidFill>
                  <a:schemeClr val="bg1"/>
                </a:solidFill>
                <a:ea typeface="SimSun" pitchFamily="2" charset="-122"/>
              </a:rPr>
              <a:t>Diagnosed through 12/31/2022 and no care in the last 15 months. </a:t>
            </a:r>
          </a:p>
          <a:p>
            <a:pPr marL="0" indent="0" algn="ctr">
              <a:buNone/>
            </a:pPr>
            <a:endParaRPr lang="en-US" altLang="en-US" sz="1400">
              <a:solidFill>
                <a:schemeClr val="bg1"/>
              </a:solidFill>
              <a:ea typeface="SimSun" pitchFamily="2" charset="-122"/>
            </a:endParaRPr>
          </a:p>
          <a:p>
            <a:pPr marL="0" indent="0" algn="ctr">
              <a:buNone/>
            </a:pPr>
            <a:endParaRPr lang="en-US" sz="1400">
              <a:solidFill>
                <a:schemeClr val="bg1"/>
              </a:solidFill>
            </a:endParaRPr>
          </a:p>
        </p:txBody>
      </p:sp>
    </p:spTree>
    <p:extLst>
      <p:ext uri="{BB962C8B-B14F-4D97-AF65-F5344CB8AC3E}">
        <p14:creationId xmlns:p14="http://schemas.microsoft.com/office/powerpoint/2010/main" val="29170804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8FF9EBD1-DB25-4CBE-A11E-E7793F4E608A}"/>
              </a:ext>
            </a:extLst>
          </p:cNvPr>
          <p:cNvGraphicFramePr>
            <a:graphicFrameLocks noGrp="1" noChangeAspect="1"/>
          </p:cNvGraphicFramePr>
          <p:nvPr>
            <p:ph idx="1"/>
            <p:extLst>
              <p:ext uri="{D42A27DB-BD31-4B8C-83A1-F6EECF244321}">
                <p14:modId xmlns:p14="http://schemas.microsoft.com/office/powerpoint/2010/main" val="2882389671"/>
              </p:ext>
            </p:extLst>
          </p:nvPr>
        </p:nvGraphicFramePr>
        <p:xfrm>
          <a:off x="866633" y="1196975"/>
          <a:ext cx="105156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C3C409F2-DD62-41E7-AC40-8CC7C527BE40}"/>
              </a:ext>
            </a:extLst>
          </p:cNvPr>
          <p:cNvSpPr>
            <a:spLocks noGrp="1"/>
          </p:cNvSpPr>
          <p:nvPr>
            <p:ph type="title"/>
          </p:nvPr>
        </p:nvSpPr>
        <p:spPr/>
        <p:txBody>
          <a:bodyPr>
            <a:normAutofit/>
          </a:bodyPr>
          <a:lstStyle/>
          <a:p>
            <a:pPr algn="ctr"/>
            <a:r>
              <a:rPr lang="en-US" sz="3200" b="1"/>
              <a:t>OOC in Florida by Race/Ethnicity (N=25,577)</a:t>
            </a:r>
          </a:p>
        </p:txBody>
      </p:sp>
      <p:sp>
        <p:nvSpPr>
          <p:cNvPr id="8" name="Text Placeholder 4">
            <a:extLst>
              <a:ext uri="{FF2B5EF4-FFF2-40B4-BE49-F238E27FC236}">
                <a16:creationId xmlns:a16="http://schemas.microsoft.com/office/drawing/2014/main" id="{F0DF8F0C-351E-472F-B98F-6AB2EC18FF34}"/>
              </a:ext>
            </a:extLst>
          </p:cNvPr>
          <p:cNvSpPr txBox="1">
            <a:spLocks/>
          </p:cNvSpPr>
          <p:nvPr/>
        </p:nvSpPr>
        <p:spPr>
          <a:xfrm>
            <a:off x="838200" y="6300899"/>
            <a:ext cx="10515599" cy="3200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1400">
                <a:solidFill>
                  <a:schemeClr val="bg1"/>
                </a:solidFill>
                <a:ea typeface="SimSun" pitchFamily="2" charset="-122"/>
              </a:rPr>
              <a:t>Diagnosed through 12/31/2022 and no care in the last 15 months. </a:t>
            </a:r>
          </a:p>
          <a:p>
            <a:pPr marL="0" indent="0" algn="ctr">
              <a:buNone/>
            </a:pPr>
            <a:endParaRPr lang="en-US" altLang="en-US" sz="1400">
              <a:solidFill>
                <a:schemeClr val="bg1"/>
              </a:solidFill>
              <a:ea typeface="SimSun" pitchFamily="2" charset="-122"/>
            </a:endParaRPr>
          </a:p>
          <a:p>
            <a:pPr marL="0" indent="0" algn="ctr">
              <a:buNone/>
            </a:pPr>
            <a:endParaRPr lang="en-US" sz="1400">
              <a:solidFill>
                <a:schemeClr val="bg1"/>
              </a:solidFill>
            </a:endParaRPr>
          </a:p>
        </p:txBody>
      </p:sp>
    </p:spTree>
    <p:extLst>
      <p:ext uri="{BB962C8B-B14F-4D97-AF65-F5344CB8AC3E}">
        <p14:creationId xmlns:p14="http://schemas.microsoft.com/office/powerpoint/2010/main" val="24127898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E9A730CB-8876-4869-A6DB-62563969B7D2}"/>
              </a:ext>
            </a:extLst>
          </p:cNvPr>
          <p:cNvGraphicFramePr>
            <a:graphicFrameLocks noGrp="1" noChangeAspect="1"/>
          </p:cNvGraphicFramePr>
          <p:nvPr>
            <p:ph idx="1"/>
            <p:extLst>
              <p:ext uri="{D42A27DB-BD31-4B8C-83A1-F6EECF244321}">
                <p14:modId xmlns:p14="http://schemas.microsoft.com/office/powerpoint/2010/main" val="3199633533"/>
              </p:ext>
            </p:extLst>
          </p:nvPr>
        </p:nvGraphicFramePr>
        <p:xfrm>
          <a:off x="838200" y="1215448"/>
          <a:ext cx="105156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C3C409F2-DD62-41E7-AC40-8CC7C527BE40}"/>
              </a:ext>
            </a:extLst>
          </p:cNvPr>
          <p:cNvSpPr>
            <a:spLocks noGrp="1"/>
          </p:cNvSpPr>
          <p:nvPr>
            <p:ph type="title"/>
          </p:nvPr>
        </p:nvSpPr>
        <p:spPr/>
        <p:txBody>
          <a:bodyPr>
            <a:normAutofit/>
          </a:bodyPr>
          <a:lstStyle/>
          <a:p>
            <a:pPr algn="ctr"/>
            <a:r>
              <a:rPr lang="en-US" sz="3200" b="1"/>
              <a:t>OOC in Florida by Age (N=25,577)</a:t>
            </a:r>
          </a:p>
        </p:txBody>
      </p:sp>
      <p:sp>
        <p:nvSpPr>
          <p:cNvPr id="6" name="Text Placeholder 4">
            <a:extLst>
              <a:ext uri="{FF2B5EF4-FFF2-40B4-BE49-F238E27FC236}">
                <a16:creationId xmlns:a16="http://schemas.microsoft.com/office/drawing/2014/main" id="{B61E312A-C642-4B84-B0A3-1DA48FA74A9E}"/>
              </a:ext>
            </a:extLst>
          </p:cNvPr>
          <p:cNvSpPr txBox="1">
            <a:spLocks/>
          </p:cNvSpPr>
          <p:nvPr/>
        </p:nvSpPr>
        <p:spPr>
          <a:xfrm>
            <a:off x="866633" y="6300899"/>
            <a:ext cx="10515599" cy="3200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solidFill>
                  <a:schemeClr val="bg1"/>
                </a:solidFill>
                <a:effectLst/>
                <a:latin typeface="Arial" panose="020B0604020202020204" pitchFamily="34" charset="0"/>
                <a:ea typeface="Times New Roman" panose="02020603050405020304" pitchFamily="18" charset="0"/>
                <a:cs typeface="Arial" panose="020B0604020202020204" pitchFamily="34" charset="0"/>
              </a:rPr>
              <a:t>Diagnosed through 12/31/2022 </a:t>
            </a:r>
            <a:r>
              <a:rPr lang="en-US" sz="1400">
                <a:solidFill>
                  <a:schemeClr val="bg1"/>
                </a:solidFill>
                <a:latin typeface="Arial" panose="020B0604020202020204" pitchFamily="34" charset="0"/>
                <a:ea typeface="Times New Roman" panose="02020603050405020304" pitchFamily="18" charset="0"/>
                <a:cs typeface="Arial" panose="020B0604020202020204" pitchFamily="34" charset="0"/>
              </a:rPr>
              <a:t>and</a:t>
            </a:r>
            <a:r>
              <a:rPr lang="en-US" sz="1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no care in the last 15 months. </a:t>
            </a:r>
            <a:endParaRPr lang="en-US"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610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E9A730CB-8876-4869-A6DB-62563969B7D2}"/>
              </a:ext>
            </a:extLst>
          </p:cNvPr>
          <p:cNvGraphicFramePr>
            <a:graphicFrameLocks noGrp="1" noChangeAspect="1"/>
          </p:cNvGraphicFramePr>
          <p:nvPr>
            <p:ph idx="1"/>
            <p:extLst>
              <p:ext uri="{D42A27DB-BD31-4B8C-83A1-F6EECF244321}">
                <p14:modId xmlns:p14="http://schemas.microsoft.com/office/powerpoint/2010/main" val="3969081769"/>
              </p:ext>
            </p:extLst>
          </p:nvPr>
        </p:nvGraphicFramePr>
        <p:xfrm>
          <a:off x="1357745" y="1675557"/>
          <a:ext cx="9266381" cy="4291856"/>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C3C409F2-DD62-41E7-AC40-8CC7C527BE40}"/>
              </a:ext>
            </a:extLst>
          </p:cNvPr>
          <p:cNvSpPr>
            <a:spLocks noGrp="1"/>
          </p:cNvSpPr>
          <p:nvPr>
            <p:ph type="title"/>
          </p:nvPr>
        </p:nvSpPr>
        <p:spPr/>
        <p:txBody>
          <a:bodyPr>
            <a:normAutofit/>
          </a:bodyPr>
          <a:lstStyle/>
          <a:p>
            <a:pPr algn="ctr"/>
            <a:r>
              <a:rPr lang="en-US" sz="3200" b="1"/>
              <a:t>OOC in Florida by Years since HIV Diagnosis (N=25,577)</a:t>
            </a:r>
          </a:p>
        </p:txBody>
      </p:sp>
      <p:sp>
        <p:nvSpPr>
          <p:cNvPr id="7" name="TextBox 6">
            <a:extLst>
              <a:ext uri="{FF2B5EF4-FFF2-40B4-BE49-F238E27FC236}">
                <a16:creationId xmlns:a16="http://schemas.microsoft.com/office/drawing/2014/main" id="{33D7F1D7-5472-40DF-A3F4-D8D48F0DC774}"/>
              </a:ext>
            </a:extLst>
          </p:cNvPr>
          <p:cNvSpPr txBox="1"/>
          <p:nvPr/>
        </p:nvSpPr>
        <p:spPr>
          <a:xfrm>
            <a:off x="3048000" y="6251607"/>
            <a:ext cx="6096000" cy="307777"/>
          </a:xfrm>
          <a:prstGeom prst="rect">
            <a:avLst/>
          </a:prstGeom>
          <a:noFill/>
        </p:spPr>
        <p:txBody>
          <a:bodyPr wrap="square">
            <a:spAutoFit/>
          </a:bodyPr>
          <a:lstStyle/>
          <a:p>
            <a:pPr algn="ctr"/>
            <a:r>
              <a:rPr lang="en-US" sz="1400">
                <a:solidFill>
                  <a:schemeClr val="bg1"/>
                </a:solidFill>
                <a:latin typeface="Arial" panose="020B0604020202020204" pitchFamily="34" charset="0"/>
                <a:cs typeface="Arial" panose="020B0604020202020204" pitchFamily="34" charset="0"/>
              </a:rPr>
              <a:t>Data as of 06/30/2023</a:t>
            </a:r>
          </a:p>
        </p:txBody>
      </p:sp>
      <p:sp>
        <p:nvSpPr>
          <p:cNvPr id="11" name="TextBox 10">
            <a:extLst>
              <a:ext uri="{FF2B5EF4-FFF2-40B4-BE49-F238E27FC236}">
                <a16:creationId xmlns:a16="http://schemas.microsoft.com/office/drawing/2014/main" id="{C6A45813-4B2B-421C-B590-B774DB0CAB0D}"/>
              </a:ext>
            </a:extLst>
          </p:cNvPr>
          <p:cNvSpPr txBox="1"/>
          <p:nvPr/>
        </p:nvSpPr>
        <p:spPr>
          <a:xfrm>
            <a:off x="312821" y="1317999"/>
            <a:ext cx="11566358" cy="492443"/>
          </a:xfrm>
          <a:prstGeom prst="rect">
            <a:avLst/>
          </a:prstGeom>
          <a:noFill/>
        </p:spPr>
        <p:txBody>
          <a:bodyPr wrap="square">
            <a:spAutoFit/>
          </a:bodyPr>
          <a:lstStyle/>
          <a:p>
            <a:pPr algn="ctr"/>
            <a:r>
              <a:rPr lang="en-US" sz="2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Diagnosed through 12/31/2022 </a:t>
            </a:r>
            <a:r>
              <a:rPr lang="en-US" sz="2600" b="1">
                <a:solidFill>
                  <a:srgbClr val="000000"/>
                </a:solidFill>
                <a:latin typeface="Arial" panose="020B0604020202020204" pitchFamily="34" charset="0"/>
                <a:ea typeface="Times New Roman" panose="02020603050405020304" pitchFamily="18" charset="0"/>
                <a:cs typeface="Arial" panose="020B0604020202020204" pitchFamily="34" charset="0"/>
              </a:rPr>
              <a:t>and</a:t>
            </a:r>
            <a:r>
              <a:rPr lang="en-US" sz="2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 care in the last 15 months </a:t>
            </a:r>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16675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E9A730CB-8876-4869-A6DB-62563969B7D2}"/>
              </a:ext>
            </a:extLst>
          </p:cNvPr>
          <p:cNvGraphicFramePr>
            <a:graphicFrameLocks noGrp="1" noChangeAspect="1"/>
          </p:cNvGraphicFramePr>
          <p:nvPr>
            <p:ph idx="1"/>
            <p:extLst>
              <p:ext uri="{D42A27DB-BD31-4B8C-83A1-F6EECF244321}">
                <p14:modId xmlns:p14="http://schemas.microsoft.com/office/powerpoint/2010/main" val="2892493868"/>
              </p:ext>
            </p:extLst>
          </p:nvPr>
        </p:nvGraphicFramePr>
        <p:xfrm>
          <a:off x="312821" y="1603219"/>
          <a:ext cx="11566358" cy="426561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C3C409F2-DD62-41E7-AC40-8CC7C527BE40}"/>
              </a:ext>
            </a:extLst>
          </p:cNvPr>
          <p:cNvSpPr>
            <a:spLocks noGrp="1"/>
          </p:cNvSpPr>
          <p:nvPr>
            <p:ph type="title"/>
          </p:nvPr>
        </p:nvSpPr>
        <p:spPr/>
        <p:txBody>
          <a:bodyPr>
            <a:normAutofit/>
          </a:bodyPr>
          <a:lstStyle/>
          <a:p>
            <a:pPr algn="ctr"/>
            <a:r>
              <a:rPr lang="en-US" sz="3200" b="1"/>
              <a:t>OOC in Florida by Years OOC (N=25,577)</a:t>
            </a:r>
          </a:p>
        </p:txBody>
      </p:sp>
      <p:sp>
        <p:nvSpPr>
          <p:cNvPr id="7" name="TextBox 6">
            <a:extLst>
              <a:ext uri="{FF2B5EF4-FFF2-40B4-BE49-F238E27FC236}">
                <a16:creationId xmlns:a16="http://schemas.microsoft.com/office/drawing/2014/main" id="{33D7F1D7-5472-40DF-A3F4-D8D48F0DC774}"/>
              </a:ext>
            </a:extLst>
          </p:cNvPr>
          <p:cNvSpPr txBox="1"/>
          <p:nvPr/>
        </p:nvSpPr>
        <p:spPr>
          <a:xfrm>
            <a:off x="468138" y="6246412"/>
            <a:ext cx="11255724" cy="307777"/>
          </a:xfrm>
          <a:prstGeom prst="rect">
            <a:avLst/>
          </a:prstGeom>
          <a:noFill/>
        </p:spPr>
        <p:txBody>
          <a:bodyPr wrap="square">
            <a:spAutoFit/>
          </a:bodyPr>
          <a:lstStyle/>
          <a:p>
            <a:pPr algn="ctr"/>
            <a:r>
              <a:rPr lang="en-US" sz="1400">
                <a:solidFill>
                  <a:schemeClr val="bg1"/>
                </a:solidFill>
                <a:latin typeface="Arial" panose="020B0604020202020204" pitchFamily="34" charset="0"/>
                <a:cs typeface="Arial" panose="020B0604020202020204" pitchFamily="34" charset="0"/>
              </a:rPr>
              <a:t>Data as of 06/30/2023</a:t>
            </a:r>
          </a:p>
        </p:txBody>
      </p:sp>
      <p:sp>
        <p:nvSpPr>
          <p:cNvPr id="11" name="TextBox 10">
            <a:extLst>
              <a:ext uri="{FF2B5EF4-FFF2-40B4-BE49-F238E27FC236}">
                <a16:creationId xmlns:a16="http://schemas.microsoft.com/office/drawing/2014/main" id="{C6A45813-4B2B-421C-B590-B774DB0CAB0D}"/>
              </a:ext>
            </a:extLst>
          </p:cNvPr>
          <p:cNvSpPr txBox="1"/>
          <p:nvPr/>
        </p:nvSpPr>
        <p:spPr>
          <a:xfrm>
            <a:off x="312821" y="1317999"/>
            <a:ext cx="11566358" cy="492443"/>
          </a:xfrm>
          <a:prstGeom prst="rect">
            <a:avLst/>
          </a:prstGeom>
          <a:noFill/>
        </p:spPr>
        <p:txBody>
          <a:bodyPr wrap="square">
            <a:spAutoFit/>
          </a:bodyPr>
          <a:lstStyle/>
          <a:p>
            <a:pPr algn="ctr"/>
            <a:r>
              <a:rPr lang="en-US" sz="2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Diagnosed through 12/31/2022 </a:t>
            </a:r>
            <a:r>
              <a:rPr lang="en-US" sz="2600" b="1">
                <a:solidFill>
                  <a:srgbClr val="000000"/>
                </a:solidFill>
                <a:latin typeface="Arial" panose="020B0604020202020204" pitchFamily="34" charset="0"/>
                <a:ea typeface="Times New Roman" panose="02020603050405020304" pitchFamily="18" charset="0"/>
                <a:cs typeface="Arial" panose="020B0604020202020204" pitchFamily="34" charset="0"/>
              </a:rPr>
              <a:t>and</a:t>
            </a:r>
            <a:r>
              <a:rPr lang="en-US" sz="2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 care in the last 15 months </a:t>
            </a:r>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614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E9A730CB-8876-4869-A6DB-62563969B7D2}"/>
              </a:ext>
            </a:extLst>
          </p:cNvPr>
          <p:cNvGraphicFramePr>
            <a:graphicFrameLocks noGrp="1" noChangeAspect="1"/>
          </p:cNvGraphicFramePr>
          <p:nvPr>
            <p:ph idx="1"/>
            <p:extLst>
              <p:ext uri="{D42A27DB-BD31-4B8C-83A1-F6EECF244321}">
                <p14:modId xmlns:p14="http://schemas.microsoft.com/office/powerpoint/2010/main" val="3888921997"/>
              </p:ext>
            </p:extLst>
          </p:nvPr>
        </p:nvGraphicFramePr>
        <p:xfrm>
          <a:off x="1481282" y="1728414"/>
          <a:ext cx="9229436" cy="427753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C3C409F2-DD62-41E7-AC40-8CC7C527BE40}"/>
              </a:ext>
            </a:extLst>
          </p:cNvPr>
          <p:cNvSpPr>
            <a:spLocks noGrp="1"/>
          </p:cNvSpPr>
          <p:nvPr>
            <p:ph type="title"/>
          </p:nvPr>
        </p:nvSpPr>
        <p:spPr/>
        <p:txBody>
          <a:bodyPr>
            <a:normAutofit/>
          </a:bodyPr>
          <a:lstStyle/>
          <a:p>
            <a:pPr algn="ctr"/>
            <a:r>
              <a:rPr lang="en-US" sz="3200" b="1"/>
              <a:t>OOC in Florida by Years Out of Contact (N=25,577)</a:t>
            </a:r>
          </a:p>
        </p:txBody>
      </p:sp>
      <p:sp>
        <p:nvSpPr>
          <p:cNvPr id="7" name="TextBox 6">
            <a:extLst>
              <a:ext uri="{FF2B5EF4-FFF2-40B4-BE49-F238E27FC236}">
                <a16:creationId xmlns:a16="http://schemas.microsoft.com/office/drawing/2014/main" id="{33D7F1D7-5472-40DF-A3F4-D8D48F0DC774}"/>
              </a:ext>
            </a:extLst>
          </p:cNvPr>
          <p:cNvSpPr txBox="1"/>
          <p:nvPr/>
        </p:nvSpPr>
        <p:spPr>
          <a:xfrm>
            <a:off x="651888" y="6278526"/>
            <a:ext cx="10888223" cy="307777"/>
          </a:xfrm>
          <a:prstGeom prst="rect">
            <a:avLst/>
          </a:prstGeom>
          <a:noFill/>
        </p:spPr>
        <p:txBody>
          <a:bodyPr wrap="square">
            <a:spAutoFit/>
          </a:bodyPr>
          <a:lstStyle/>
          <a:p>
            <a:pPr algn="ctr"/>
            <a:r>
              <a:rPr lang="en-US" sz="1400">
                <a:solidFill>
                  <a:schemeClr val="bg1"/>
                </a:solidFill>
                <a:latin typeface="Arial" panose="020B0604020202020204" pitchFamily="34" charset="0"/>
                <a:cs typeface="Arial" panose="020B0604020202020204" pitchFamily="34" charset="0"/>
              </a:rPr>
              <a:t>Data as of 06/30/2023</a:t>
            </a:r>
          </a:p>
        </p:txBody>
      </p:sp>
      <p:sp>
        <p:nvSpPr>
          <p:cNvPr id="11" name="TextBox 10">
            <a:extLst>
              <a:ext uri="{FF2B5EF4-FFF2-40B4-BE49-F238E27FC236}">
                <a16:creationId xmlns:a16="http://schemas.microsoft.com/office/drawing/2014/main" id="{C6A45813-4B2B-421C-B590-B774DB0CAB0D}"/>
              </a:ext>
            </a:extLst>
          </p:cNvPr>
          <p:cNvSpPr txBox="1"/>
          <p:nvPr/>
        </p:nvSpPr>
        <p:spPr>
          <a:xfrm>
            <a:off x="341254" y="1344358"/>
            <a:ext cx="11566358" cy="492443"/>
          </a:xfrm>
          <a:prstGeom prst="rect">
            <a:avLst/>
          </a:prstGeom>
          <a:noFill/>
        </p:spPr>
        <p:txBody>
          <a:bodyPr wrap="square">
            <a:spAutoFit/>
          </a:bodyPr>
          <a:lstStyle/>
          <a:p>
            <a:pPr algn="ctr"/>
            <a:r>
              <a:rPr lang="en-US" sz="2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Diagnosed through 12/31/2022 </a:t>
            </a:r>
            <a:r>
              <a:rPr lang="en-US" sz="2600" b="1">
                <a:solidFill>
                  <a:srgbClr val="000000"/>
                </a:solidFill>
                <a:latin typeface="Arial" panose="020B0604020202020204" pitchFamily="34" charset="0"/>
                <a:ea typeface="Times New Roman" panose="02020603050405020304" pitchFamily="18" charset="0"/>
                <a:cs typeface="Arial" panose="020B0604020202020204" pitchFamily="34" charset="0"/>
              </a:rPr>
              <a:t>and</a:t>
            </a:r>
            <a:r>
              <a:rPr lang="en-US" sz="2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 care in the last 15 months </a:t>
            </a:r>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56628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32A3DD9-94D7-41F8-BD89-F09CB9665EF0}"/>
              </a:ext>
            </a:extLst>
          </p:cNvPr>
          <p:cNvGraphicFramePr>
            <a:graphicFrameLocks noGrp="1"/>
          </p:cNvGraphicFramePr>
          <p:nvPr>
            <p:ph idx="1"/>
            <p:extLst>
              <p:ext uri="{D42A27DB-BD31-4B8C-83A1-F6EECF244321}">
                <p14:modId xmlns:p14="http://schemas.microsoft.com/office/powerpoint/2010/main" val="4106212798"/>
              </p:ext>
            </p:extLst>
          </p:nvPr>
        </p:nvGraphicFramePr>
        <p:xfrm>
          <a:off x="838200" y="1418648"/>
          <a:ext cx="105156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2800" b="1" dirty="0">
                <a:latin typeface="Arial" panose="020B0604020202020204" pitchFamily="34" charset="0"/>
                <a:cs typeface="Arial" panose="020B0604020202020204" pitchFamily="34" charset="0"/>
              </a:rPr>
              <a:t>HIV-1 Antiretroviral Drug Resistance in HIV Diagnoses with a Genotype Sequence, 2022, Florida (N=2,096)</a:t>
            </a:r>
            <a:endParaRPr lang="en-US" sz="2800" b="1" baseline="30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20683940-9E0C-4674-9F85-B6CC87BA20F0}"/>
              </a:ext>
            </a:extLst>
          </p:cNvPr>
          <p:cNvSpPr>
            <a:spLocks noGrp="1"/>
          </p:cNvSpPr>
          <p:nvPr>
            <p:ph type="body" sz="quarter" idx="13"/>
          </p:nvPr>
        </p:nvSpPr>
        <p:spPr>
          <a:xfrm>
            <a:off x="2923032" y="6085116"/>
            <a:ext cx="6345936" cy="685800"/>
          </a:xfrm>
        </p:spPr>
        <p:txBody>
          <a:bodyPr>
            <a:noAutofit/>
          </a:bodyPr>
          <a:lstStyle/>
          <a:p>
            <a:pPr algn="ctr">
              <a:lnSpc>
                <a:spcPct val="100000"/>
              </a:lnSpc>
              <a:spcBef>
                <a:spcPct val="0"/>
              </a:spcBef>
              <a:buSzTx/>
              <a:buFontTx/>
              <a:buNone/>
            </a:pPr>
            <a:r>
              <a:rPr lang="en-US" altLang="en-US" sz="1200" baseline="30000">
                <a:latin typeface="Arial" charset="0"/>
                <a:cs typeface="Times New Roman" pitchFamily="18" charset="0"/>
              </a:rPr>
              <a:t> </a:t>
            </a:r>
            <a:r>
              <a:rPr lang="en-US" altLang="en-US" sz="1200">
                <a:latin typeface="Arial" charset="0"/>
                <a:cs typeface="Times New Roman" pitchFamily="18" charset="0"/>
              </a:rPr>
              <a:t>Source: </a:t>
            </a:r>
            <a:r>
              <a:rPr lang="en-US" altLang="en-US" sz="1200" err="1">
                <a:latin typeface="Arial" charset="0"/>
                <a:cs typeface="Times New Roman" pitchFamily="18" charset="0"/>
              </a:rPr>
              <a:t>eHARS</a:t>
            </a:r>
            <a:r>
              <a:rPr lang="en-US" altLang="en-US" sz="1200">
                <a:latin typeface="Arial" charset="0"/>
                <a:cs typeface="Times New Roman" pitchFamily="18" charset="0"/>
              </a:rPr>
              <a:t> and Stanford HIV Drug Resistance Database; </a:t>
            </a:r>
          </a:p>
          <a:p>
            <a:pPr algn="ctr">
              <a:lnSpc>
                <a:spcPct val="100000"/>
              </a:lnSpc>
              <a:spcBef>
                <a:spcPct val="0"/>
              </a:spcBef>
              <a:buSzTx/>
              <a:buFontTx/>
              <a:buNone/>
            </a:pPr>
            <a:r>
              <a:rPr lang="en-US" altLang="en-US" sz="1200">
                <a:latin typeface="Arial" charset="0"/>
                <a:cs typeface="Times New Roman" pitchFamily="18" charset="0"/>
              </a:rPr>
              <a:t>NNRTI=non-nucleoside reverse transcriptase inhibitor; PI=protease inhibitor; </a:t>
            </a:r>
            <a:br>
              <a:rPr lang="en-US" altLang="en-US" sz="1200">
                <a:latin typeface="Arial" charset="0"/>
                <a:cs typeface="Times New Roman" pitchFamily="18" charset="0"/>
              </a:rPr>
            </a:br>
            <a:r>
              <a:rPr lang="en-US" altLang="en-US" sz="1200">
                <a:latin typeface="Arial" charset="0"/>
                <a:cs typeface="Times New Roman" pitchFamily="18" charset="0"/>
              </a:rPr>
              <a:t>NRTI=nucleoside reverse transcriptase inhibitor; IN=integrase inhibitor.</a:t>
            </a:r>
          </a:p>
        </p:txBody>
      </p:sp>
    </p:spTree>
    <p:extLst>
      <p:ext uri="{BB962C8B-B14F-4D97-AF65-F5344CB8AC3E}">
        <p14:creationId xmlns:p14="http://schemas.microsoft.com/office/powerpoint/2010/main" val="580860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B1950B6C-7220-4FC4-A79E-34ADD1F49044}"/>
              </a:ext>
            </a:extLst>
          </p:cNvPr>
          <p:cNvGraphicFramePr>
            <a:graphicFrameLocks noGrp="1"/>
          </p:cNvGraphicFramePr>
          <p:nvPr>
            <p:ph idx="1"/>
            <p:extLst>
              <p:ext uri="{D42A27DB-BD31-4B8C-83A1-F6EECF244321}">
                <p14:modId xmlns:p14="http://schemas.microsoft.com/office/powerpoint/2010/main" val="1453402704"/>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E0E8271-B57D-432D-A40D-80F09C635765}"/>
              </a:ext>
            </a:extLst>
          </p:cNvPr>
          <p:cNvSpPr>
            <a:spLocks noGrp="1"/>
          </p:cNvSpPr>
          <p:nvPr>
            <p:ph type="title"/>
          </p:nvPr>
        </p:nvSpPr>
        <p:spPr/>
        <p:txBody>
          <a:bodyPr>
            <a:normAutofit/>
          </a:bodyPr>
          <a:lstStyle/>
          <a:p>
            <a:pPr algn="ctr"/>
            <a:r>
              <a:rPr lang="en-US" sz="2800" b="1"/>
              <a:t>HIV Diagnoses by Genotype Status and </a:t>
            </a:r>
            <a:br>
              <a:rPr lang="en-US" sz="2800" b="1"/>
            </a:br>
            <a:r>
              <a:rPr lang="en-US" sz="2800" b="1"/>
              <a:t>Antiretroviral Drug Resistance, 2018</a:t>
            </a:r>
            <a:r>
              <a:rPr lang="en-US" altLang="en-US" sz="2800" b="1">
                <a:latin typeface="Arial" charset="0"/>
              </a:rPr>
              <a:t>–2022, Florida</a:t>
            </a:r>
            <a:endParaRPr lang="en-US" sz="2800" b="1"/>
          </a:p>
        </p:txBody>
      </p:sp>
    </p:spTree>
    <p:extLst>
      <p:ext uri="{BB962C8B-B14F-4D97-AF65-F5344CB8AC3E}">
        <p14:creationId xmlns:p14="http://schemas.microsoft.com/office/powerpoint/2010/main" val="3586940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B1950B6C-7220-4FC4-A79E-34ADD1F49044}"/>
              </a:ext>
            </a:extLst>
          </p:cNvPr>
          <p:cNvGraphicFramePr>
            <a:graphicFrameLocks noGrp="1"/>
          </p:cNvGraphicFramePr>
          <p:nvPr>
            <p:ph idx="1"/>
            <p:extLst>
              <p:ext uri="{D42A27DB-BD31-4B8C-83A1-F6EECF244321}">
                <p14:modId xmlns:p14="http://schemas.microsoft.com/office/powerpoint/2010/main" val="4176444771"/>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E0E8271-B57D-432D-A40D-80F09C635765}"/>
              </a:ext>
            </a:extLst>
          </p:cNvPr>
          <p:cNvSpPr>
            <a:spLocks noGrp="1"/>
          </p:cNvSpPr>
          <p:nvPr>
            <p:ph type="title"/>
          </p:nvPr>
        </p:nvSpPr>
        <p:spPr/>
        <p:txBody>
          <a:bodyPr>
            <a:normAutofit/>
          </a:bodyPr>
          <a:lstStyle/>
          <a:p>
            <a:pPr algn="ctr"/>
            <a:r>
              <a:rPr lang="en-US" sz="2800" b="1"/>
              <a:t>Percentage of HIV Diagnoses by Genotype Status</a:t>
            </a:r>
            <a:br>
              <a:rPr lang="en-US" sz="2800" b="1"/>
            </a:br>
            <a:r>
              <a:rPr lang="en-US" sz="2800" b="1"/>
              <a:t>and Antiretroviral Resistance, 2018</a:t>
            </a:r>
            <a:r>
              <a:rPr lang="en-US" altLang="en-US" sz="2800" b="1">
                <a:latin typeface="Arial" charset="0"/>
              </a:rPr>
              <a:t>–2022, Florida</a:t>
            </a:r>
            <a:endParaRPr lang="en-US" sz="2800" b="1"/>
          </a:p>
        </p:txBody>
      </p:sp>
    </p:spTree>
    <p:extLst>
      <p:ext uri="{BB962C8B-B14F-4D97-AF65-F5344CB8AC3E}">
        <p14:creationId xmlns:p14="http://schemas.microsoft.com/office/powerpoint/2010/main" val="407898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A2E16-9B8D-40BF-8DE4-8D7360A220E2}"/>
              </a:ext>
            </a:extLst>
          </p:cNvPr>
          <p:cNvSpPr>
            <a:spLocks noGrp="1"/>
          </p:cNvSpPr>
          <p:nvPr>
            <p:ph idx="1"/>
          </p:nvPr>
        </p:nvSpPr>
        <p:spPr/>
        <p:txBody>
          <a:bodyPr>
            <a:normAutofit/>
          </a:bodyPr>
          <a:lstStyle/>
          <a:p>
            <a:pPr marL="341313" lvl="0" indent="-341313">
              <a:lnSpc>
                <a:spcPct val="10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HIV diagnoses by year represent persons whose HIV was diagnosed in that year, regardless of AIDS status at time of diagnosis.</a:t>
            </a:r>
            <a:br>
              <a:rPr lang="en-US" altLang="en-US" sz="3200">
                <a:solidFill>
                  <a:prstClr val="black"/>
                </a:solidFill>
                <a:latin typeface="Arial" charset="0"/>
                <a:ea typeface="SimSun" pitchFamily="2" charset="-122"/>
              </a:rPr>
            </a:br>
            <a:endParaRPr lang="en-US" altLang="en-US" sz="3200">
              <a:solidFill>
                <a:prstClr val="black"/>
              </a:solidFill>
              <a:latin typeface="Arial" charset="0"/>
              <a:ea typeface="SimSun" pitchFamily="2" charset="-122"/>
            </a:endParaRPr>
          </a:p>
          <a:p>
            <a:pPr marL="341313" lvl="0" indent="-341313">
              <a:lnSpc>
                <a:spcPct val="100000"/>
              </a:lnSpc>
              <a:spcBef>
                <a:spcPts val="0"/>
              </a:spcBef>
              <a:buClr>
                <a:srgbClr val="FF7800"/>
              </a:buClr>
              <a:buFont typeface="Webdings"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3200">
                <a:solidFill>
                  <a:prstClr val="black"/>
                </a:solidFill>
                <a:latin typeface="Arial" charset="0"/>
                <a:ea typeface="SimSun" pitchFamily="2" charset="-122"/>
              </a:rPr>
              <a:t>AIDS and HIV diagnoses by year are not mutually exclusive and cannot be added together.</a:t>
            </a:r>
            <a:br>
              <a:rPr lang="en-US" altLang="en-US" sz="3200">
                <a:solidFill>
                  <a:prstClr val="black"/>
                </a:solidFill>
                <a:latin typeface="Arial" charset="0"/>
                <a:ea typeface="SimSun" pitchFamily="2" charset="-122"/>
              </a:rPr>
            </a:br>
            <a:endParaRPr lang="en-US" altLang="en-US" sz="3200">
              <a:solidFill>
                <a:prstClr val="black"/>
              </a:solidFill>
              <a:latin typeface="Arial" charset="0"/>
              <a:ea typeface="SimSun" pitchFamily="2" charset="-122"/>
            </a:endParaRPr>
          </a:p>
          <a:p>
            <a:pPr marL="0" lvl="0" indent="0">
              <a:lnSpc>
                <a:spcPct val="100000"/>
              </a:lnSpc>
              <a:spcBef>
                <a:spcPts val="0"/>
              </a:spcBef>
              <a:buClr>
                <a:srgbClr val="FF7800"/>
              </a:buClr>
              <a:buSzPct val="10000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altLang="en-US">
              <a:solidFill>
                <a:prstClr val="black"/>
              </a:solidFill>
              <a:latin typeface="Arial" charset="0"/>
              <a:ea typeface="SimSun" pitchFamily="2" charset="-122"/>
            </a:endParaRPr>
          </a:p>
        </p:txBody>
      </p:sp>
      <p:sp>
        <p:nvSpPr>
          <p:cNvPr id="2" name="Title 1">
            <a:extLst>
              <a:ext uri="{FF2B5EF4-FFF2-40B4-BE49-F238E27FC236}">
                <a16:creationId xmlns:a16="http://schemas.microsoft.com/office/drawing/2014/main" id="{2D9D2DE1-63CF-4C7D-900A-6EA022BFFB51}"/>
              </a:ext>
            </a:extLst>
          </p:cNvPr>
          <p:cNvSpPr>
            <a:spLocks noGrp="1"/>
          </p:cNvSpPr>
          <p:nvPr>
            <p:ph type="title"/>
          </p:nvPr>
        </p:nvSpPr>
        <p:spPr/>
        <p:txBody>
          <a:bodyPr>
            <a:normAutofit/>
          </a:bodyPr>
          <a:lstStyle/>
          <a:p>
            <a:pPr algn="ctr"/>
            <a:r>
              <a:rPr lang="en-US" sz="4000" b="1">
                <a:latin typeface="Arial" panose="020B0604020202020204" pitchFamily="34" charset="0"/>
                <a:cs typeface="Arial" panose="020B0604020202020204" pitchFamily="34" charset="0"/>
              </a:rPr>
              <a:t>Technical Notes, continued</a:t>
            </a:r>
            <a:endParaRPr lang="en-US" sz="4000" b="1"/>
          </a:p>
        </p:txBody>
      </p:sp>
    </p:spTree>
    <p:extLst>
      <p:ext uri="{BB962C8B-B14F-4D97-AF65-F5344CB8AC3E}">
        <p14:creationId xmlns:p14="http://schemas.microsoft.com/office/powerpoint/2010/main" val="1139678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21EF-64EF-4769-90D0-2524E35CF506}"/>
              </a:ext>
            </a:extLst>
          </p:cNvPr>
          <p:cNvSpPr>
            <a:spLocks noGrp="1"/>
          </p:cNvSpPr>
          <p:nvPr>
            <p:ph type="title" idx="4294967295"/>
          </p:nvPr>
        </p:nvSpPr>
        <p:spPr>
          <a:xfrm>
            <a:off x="0" y="2871788"/>
            <a:ext cx="12188825" cy="1060450"/>
          </a:xfrm>
        </p:spPr>
        <p:txBody>
          <a:bodyPr vert="horz" lIns="91440" tIns="45720" rIns="91440" bIns="45720" rtlCol="0" anchor="b">
            <a:normAutofit/>
          </a:bodyPr>
          <a:lstStyle/>
          <a:p>
            <a:pPr algn="ctr"/>
            <a:r>
              <a:rPr lang="en-US" sz="4800" b="1">
                <a:solidFill>
                  <a:srgbClr val="00A0AF"/>
                </a:solidFill>
                <a:latin typeface="Arial" panose="020B0604020202020204" pitchFamily="34" charset="0"/>
                <a:cs typeface="Arial" panose="020B0604020202020204" pitchFamily="34" charset="0"/>
              </a:rPr>
              <a:t>HIV-Related Deaths in Florida</a:t>
            </a:r>
            <a:endParaRPr lang="en-US" sz="4800" b="1" kern="1200">
              <a:solidFill>
                <a:srgbClr val="00A0AF"/>
              </a:solidFill>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0DDFA071-7097-4179-B582-E3B9B6624887}"/>
              </a:ext>
            </a:extLst>
          </p:cNvPr>
          <p:cNvGrpSpPr/>
          <p:nvPr/>
        </p:nvGrpSpPr>
        <p:grpSpPr>
          <a:xfrm>
            <a:off x="8197173" y="850257"/>
            <a:ext cx="3149975" cy="2689185"/>
            <a:chOff x="6091315" y="1613768"/>
            <a:chExt cx="4395018" cy="3752107"/>
          </a:xfrm>
        </p:grpSpPr>
        <p:grpSp>
          <p:nvGrpSpPr>
            <p:cNvPr id="88" name="Group 87">
              <a:extLst>
                <a:ext uri="{FF2B5EF4-FFF2-40B4-BE49-F238E27FC236}">
                  <a16:creationId xmlns:a16="http://schemas.microsoft.com/office/drawing/2014/main" id="{20CAD535-D4BA-4F84-A985-74F8FFCDC43D}"/>
                </a:ext>
              </a:extLst>
            </p:cNvPr>
            <p:cNvGrpSpPr>
              <a:grpSpLocks/>
            </p:cNvGrpSpPr>
            <p:nvPr/>
          </p:nvGrpSpPr>
          <p:grpSpPr bwMode="auto">
            <a:xfrm>
              <a:off x="6091315" y="1613768"/>
              <a:ext cx="4395018" cy="3752107"/>
              <a:chOff x="177" y="912"/>
              <a:chExt cx="3047" cy="3187"/>
            </a:xfrm>
          </p:grpSpPr>
          <p:sp>
            <p:nvSpPr>
              <p:cNvPr id="90" name="Freeform 3">
                <a:extLst>
                  <a:ext uri="{FF2B5EF4-FFF2-40B4-BE49-F238E27FC236}">
                    <a16:creationId xmlns:a16="http://schemas.microsoft.com/office/drawing/2014/main" id="{8361E259-AEE7-4061-98FD-1AF6E84A86B2}"/>
                  </a:ext>
                </a:extLst>
              </p:cNvPr>
              <p:cNvSpPr>
                <a:spLocks noChangeArrowheads="1"/>
              </p:cNvSpPr>
              <p:nvPr/>
            </p:nvSpPr>
            <p:spPr bwMode="auto">
              <a:xfrm>
                <a:off x="2173" y="2307"/>
                <a:ext cx="240" cy="260"/>
              </a:xfrm>
              <a:custGeom>
                <a:avLst/>
                <a:gdLst>
                  <a:gd name="T0" fmla="*/ 60 w 273"/>
                  <a:gd name="T1" fmla="*/ 50 h 272"/>
                  <a:gd name="T2" fmla="*/ 10 w 273"/>
                  <a:gd name="T3" fmla="*/ 50 h 272"/>
                  <a:gd name="T4" fmla="*/ 25 w 273"/>
                  <a:gd name="T5" fmla="*/ 33 h 272"/>
                  <a:gd name="T6" fmla="*/ 25 w 273"/>
                  <a:gd name="T7" fmla="*/ 29 h 272"/>
                  <a:gd name="T8" fmla="*/ 17 w 273"/>
                  <a:gd name="T9" fmla="*/ 24 h 272"/>
                  <a:gd name="T10" fmla="*/ 18 w 273"/>
                  <a:gd name="T11" fmla="*/ 33 h 272"/>
                  <a:gd name="T12" fmla="*/ 11 w 273"/>
                  <a:gd name="T13" fmla="*/ 32 h 272"/>
                  <a:gd name="T14" fmla="*/ 10 w 273"/>
                  <a:gd name="T15" fmla="*/ 32 h 272"/>
                  <a:gd name="T16" fmla="*/ 11 w 273"/>
                  <a:gd name="T17" fmla="*/ 22 h 272"/>
                  <a:gd name="T18" fmla="*/ 4 w 273"/>
                  <a:gd name="T19" fmla="*/ 21 h 272"/>
                  <a:gd name="T20" fmla="*/ 0 w 273"/>
                  <a:gd name="T21" fmla="*/ 0 h 272"/>
                  <a:gd name="T22" fmla="*/ 55 w 273"/>
                  <a:gd name="T23" fmla="*/ 1 h 272"/>
                  <a:gd name="T24" fmla="*/ 60 w 273"/>
                  <a:gd name="T25" fmla="*/ 1 h 272"/>
                  <a:gd name="T26" fmla="*/ 60 w 273"/>
                  <a:gd name="T27" fmla="*/ 50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3"/>
                  <a:gd name="T43" fmla="*/ 0 h 272"/>
                  <a:gd name="T44" fmla="*/ 273 w 273"/>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3" h="272">
                    <a:moveTo>
                      <a:pt x="273" y="272"/>
                    </a:moveTo>
                    <a:lnTo>
                      <a:pt x="45" y="272"/>
                    </a:lnTo>
                    <a:lnTo>
                      <a:pt x="114" y="186"/>
                    </a:lnTo>
                    <a:lnTo>
                      <a:pt x="113" y="149"/>
                    </a:lnTo>
                    <a:lnTo>
                      <a:pt x="80" y="126"/>
                    </a:lnTo>
                    <a:lnTo>
                      <a:pt x="82" y="182"/>
                    </a:lnTo>
                    <a:lnTo>
                      <a:pt x="54" y="175"/>
                    </a:lnTo>
                    <a:lnTo>
                      <a:pt x="44" y="168"/>
                    </a:lnTo>
                    <a:lnTo>
                      <a:pt x="50" y="113"/>
                    </a:lnTo>
                    <a:lnTo>
                      <a:pt x="2" y="107"/>
                    </a:lnTo>
                    <a:lnTo>
                      <a:pt x="0" y="0"/>
                    </a:lnTo>
                    <a:lnTo>
                      <a:pt x="249" y="1"/>
                    </a:lnTo>
                    <a:lnTo>
                      <a:pt x="272" y="1"/>
                    </a:lnTo>
                    <a:lnTo>
                      <a:pt x="273" y="2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4">
                <a:extLst>
                  <a:ext uri="{FF2B5EF4-FFF2-40B4-BE49-F238E27FC236}">
                    <a16:creationId xmlns:a16="http://schemas.microsoft.com/office/drawing/2014/main" id="{97574D7A-53B3-4E01-9061-F542EDD0DAB0}"/>
                  </a:ext>
                </a:extLst>
              </p:cNvPr>
              <p:cNvSpPr>
                <a:spLocks noChangeArrowheads="1"/>
              </p:cNvSpPr>
              <p:nvPr/>
            </p:nvSpPr>
            <p:spPr bwMode="auto">
              <a:xfrm>
                <a:off x="2964" y="2610"/>
                <a:ext cx="192" cy="175"/>
              </a:xfrm>
              <a:custGeom>
                <a:avLst/>
                <a:gdLst>
                  <a:gd name="T0" fmla="*/ 44 w 219"/>
                  <a:gd name="T1" fmla="*/ 36 h 182"/>
                  <a:gd name="T2" fmla="*/ 35 w 219"/>
                  <a:gd name="T3" fmla="*/ 35 h 182"/>
                  <a:gd name="T4" fmla="*/ 35 w 219"/>
                  <a:gd name="T5" fmla="*/ 43 h 182"/>
                  <a:gd name="T6" fmla="*/ 1 w 219"/>
                  <a:gd name="T7" fmla="*/ 43 h 182"/>
                  <a:gd name="T8" fmla="*/ 0 w 219"/>
                  <a:gd name="T9" fmla="*/ 0 h 182"/>
                  <a:gd name="T10" fmla="*/ 32 w 219"/>
                  <a:gd name="T11" fmla="*/ 1 h 182"/>
                  <a:gd name="T12" fmla="*/ 44 w 219"/>
                  <a:gd name="T13" fmla="*/ 36 h 182"/>
                  <a:gd name="T14" fmla="*/ 0 60000 65536"/>
                  <a:gd name="T15" fmla="*/ 0 60000 65536"/>
                  <a:gd name="T16" fmla="*/ 0 60000 65536"/>
                  <a:gd name="T17" fmla="*/ 0 60000 65536"/>
                  <a:gd name="T18" fmla="*/ 0 60000 65536"/>
                  <a:gd name="T19" fmla="*/ 0 60000 65536"/>
                  <a:gd name="T20" fmla="*/ 0 60000 65536"/>
                  <a:gd name="T21" fmla="*/ 0 w 219"/>
                  <a:gd name="T22" fmla="*/ 0 h 182"/>
                  <a:gd name="T23" fmla="*/ 219 w 21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2">
                    <a:moveTo>
                      <a:pt x="219" y="153"/>
                    </a:moveTo>
                    <a:lnTo>
                      <a:pt x="180" y="152"/>
                    </a:lnTo>
                    <a:lnTo>
                      <a:pt x="180" y="182"/>
                    </a:lnTo>
                    <a:lnTo>
                      <a:pt x="1" y="182"/>
                    </a:lnTo>
                    <a:lnTo>
                      <a:pt x="0" y="0"/>
                    </a:lnTo>
                    <a:lnTo>
                      <a:pt x="163" y="1"/>
                    </a:lnTo>
                    <a:lnTo>
                      <a:pt x="219" y="15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5">
                <a:extLst>
                  <a:ext uri="{FF2B5EF4-FFF2-40B4-BE49-F238E27FC236}">
                    <a16:creationId xmlns:a16="http://schemas.microsoft.com/office/drawing/2014/main" id="{39FC2144-35C3-47F7-9188-9D6239500DA1}"/>
                  </a:ext>
                </a:extLst>
              </p:cNvPr>
              <p:cNvSpPr>
                <a:spLocks noChangeArrowheads="1"/>
              </p:cNvSpPr>
              <p:nvPr/>
            </p:nvSpPr>
            <p:spPr bwMode="auto">
              <a:xfrm>
                <a:off x="2882" y="2901"/>
                <a:ext cx="342" cy="320"/>
              </a:xfrm>
              <a:custGeom>
                <a:avLst/>
                <a:gdLst>
                  <a:gd name="T0" fmla="*/ 82 w 389"/>
                  <a:gd name="T1" fmla="*/ 59 h 335"/>
                  <a:gd name="T2" fmla="*/ 1 w 389"/>
                  <a:gd name="T3" fmla="*/ 58 h 335"/>
                  <a:gd name="T4" fmla="*/ 0 w 389"/>
                  <a:gd name="T5" fmla="*/ 21 h 335"/>
                  <a:gd name="T6" fmla="*/ 7 w 389"/>
                  <a:gd name="T7" fmla="*/ 26 h 335"/>
                  <a:gd name="T8" fmla="*/ 16 w 389"/>
                  <a:gd name="T9" fmla="*/ 26 h 335"/>
                  <a:gd name="T10" fmla="*/ 19 w 389"/>
                  <a:gd name="T11" fmla="*/ 21 h 335"/>
                  <a:gd name="T12" fmla="*/ 18 w 389"/>
                  <a:gd name="T13" fmla="*/ 16 h 335"/>
                  <a:gd name="T14" fmla="*/ 27 w 389"/>
                  <a:gd name="T15" fmla="*/ 11 h 335"/>
                  <a:gd name="T16" fmla="*/ 27 w 389"/>
                  <a:gd name="T17" fmla="*/ 6 h 335"/>
                  <a:gd name="T18" fmla="*/ 82 w 389"/>
                  <a:gd name="T19" fmla="*/ 0 h 335"/>
                  <a:gd name="T20" fmla="*/ 86 w 389"/>
                  <a:gd name="T21" fmla="*/ 20 h 335"/>
                  <a:gd name="T22" fmla="*/ 82 w 389"/>
                  <a:gd name="T23" fmla="*/ 59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9"/>
                  <a:gd name="T37" fmla="*/ 0 h 335"/>
                  <a:gd name="T38" fmla="*/ 389 w 389"/>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9" h="335">
                    <a:moveTo>
                      <a:pt x="369" y="335"/>
                    </a:moveTo>
                    <a:lnTo>
                      <a:pt x="1" y="328"/>
                    </a:lnTo>
                    <a:lnTo>
                      <a:pt x="0" y="115"/>
                    </a:lnTo>
                    <a:lnTo>
                      <a:pt x="29" y="138"/>
                    </a:lnTo>
                    <a:lnTo>
                      <a:pt x="73" y="140"/>
                    </a:lnTo>
                    <a:lnTo>
                      <a:pt x="89" y="110"/>
                    </a:lnTo>
                    <a:lnTo>
                      <a:pt x="83" y="84"/>
                    </a:lnTo>
                    <a:lnTo>
                      <a:pt x="122" y="38"/>
                    </a:lnTo>
                    <a:lnTo>
                      <a:pt x="123" y="6"/>
                    </a:lnTo>
                    <a:lnTo>
                      <a:pt x="367" y="0"/>
                    </a:lnTo>
                    <a:lnTo>
                      <a:pt x="389" y="101"/>
                    </a:lnTo>
                    <a:lnTo>
                      <a:pt x="369" y="3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6">
                <a:extLst>
                  <a:ext uri="{FF2B5EF4-FFF2-40B4-BE49-F238E27FC236}">
                    <a16:creationId xmlns:a16="http://schemas.microsoft.com/office/drawing/2014/main" id="{55A063C0-C76E-4126-9DD4-51F1BB296826}"/>
                  </a:ext>
                </a:extLst>
              </p:cNvPr>
              <p:cNvSpPr>
                <a:spLocks noChangeArrowheads="1"/>
              </p:cNvSpPr>
              <p:nvPr/>
            </p:nvSpPr>
            <p:spPr bwMode="auto">
              <a:xfrm>
                <a:off x="2883" y="3214"/>
                <a:ext cx="323" cy="187"/>
              </a:xfrm>
              <a:custGeom>
                <a:avLst/>
                <a:gdLst>
                  <a:gd name="T0" fmla="*/ 73 w 368"/>
                  <a:gd name="T1" fmla="*/ 38 h 195"/>
                  <a:gd name="T2" fmla="*/ 19 w 368"/>
                  <a:gd name="T3" fmla="*/ 42 h 195"/>
                  <a:gd name="T4" fmla="*/ 19 w 368"/>
                  <a:gd name="T5" fmla="*/ 38 h 195"/>
                  <a:gd name="T6" fmla="*/ 4 w 368"/>
                  <a:gd name="T7" fmla="*/ 38 h 195"/>
                  <a:gd name="T8" fmla="*/ 1 w 368"/>
                  <a:gd name="T9" fmla="*/ 12 h 195"/>
                  <a:gd name="T10" fmla="*/ 0 w 368"/>
                  <a:gd name="T11" fmla="*/ 0 h 195"/>
                  <a:gd name="T12" fmla="*/ 76 w 368"/>
                  <a:gd name="T13" fmla="*/ 7 h 195"/>
                  <a:gd name="T14" fmla="*/ 73 w 368"/>
                  <a:gd name="T15" fmla="*/ 38 h 195"/>
                  <a:gd name="T16" fmla="*/ 0 60000 65536"/>
                  <a:gd name="T17" fmla="*/ 0 60000 65536"/>
                  <a:gd name="T18" fmla="*/ 0 60000 65536"/>
                  <a:gd name="T19" fmla="*/ 0 60000 65536"/>
                  <a:gd name="T20" fmla="*/ 0 60000 65536"/>
                  <a:gd name="T21" fmla="*/ 0 60000 65536"/>
                  <a:gd name="T22" fmla="*/ 0 60000 65536"/>
                  <a:gd name="T23" fmla="*/ 0 60000 65536"/>
                  <a:gd name="T24" fmla="*/ 0 w 368"/>
                  <a:gd name="T25" fmla="*/ 0 h 195"/>
                  <a:gd name="T26" fmla="*/ 368 w 368"/>
                  <a:gd name="T27" fmla="*/ 195 h 1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8" h="195">
                    <a:moveTo>
                      <a:pt x="348" y="185"/>
                    </a:moveTo>
                    <a:lnTo>
                      <a:pt x="92" y="195"/>
                    </a:lnTo>
                    <a:lnTo>
                      <a:pt x="92" y="184"/>
                    </a:lnTo>
                    <a:lnTo>
                      <a:pt x="4" y="183"/>
                    </a:lnTo>
                    <a:lnTo>
                      <a:pt x="1" y="39"/>
                    </a:lnTo>
                    <a:lnTo>
                      <a:pt x="0" y="0"/>
                    </a:lnTo>
                    <a:lnTo>
                      <a:pt x="368" y="7"/>
                    </a:lnTo>
                    <a:lnTo>
                      <a:pt x="348" y="18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7">
                <a:extLst>
                  <a:ext uri="{FF2B5EF4-FFF2-40B4-BE49-F238E27FC236}">
                    <a16:creationId xmlns:a16="http://schemas.microsoft.com/office/drawing/2014/main" id="{152232F3-78A4-43BC-984E-2FA107847828}"/>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58 w 344"/>
                  <a:gd name="T57" fmla="*/ 54 h 433"/>
                  <a:gd name="T58" fmla="*/ 64 w 344"/>
                  <a:gd name="T59" fmla="*/ 49 h 433"/>
                  <a:gd name="T60" fmla="*/ 60 w 344"/>
                  <a:gd name="T61" fmla="*/ 54 h 433"/>
                  <a:gd name="T62" fmla="*/ 58 w 344"/>
                  <a:gd name="T63" fmla="*/ 54 h 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4"/>
                  <a:gd name="T97" fmla="*/ 0 h 433"/>
                  <a:gd name="T98" fmla="*/ 344 w 344"/>
                  <a:gd name="T99" fmla="*/ 433 h 4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close/>
                    <a:moveTo>
                      <a:pt x="278" y="323"/>
                    </a:moveTo>
                    <a:lnTo>
                      <a:pt x="303" y="290"/>
                    </a:lnTo>
                    <a:lnTo>
                      <a:pt x="284" y="329"/>
                    </a:lnTo>
                    <a:lnTo>
                      <a:pt x="278" y="323"/>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8">
                <a:extLst>
                  <a:ext uri="{FF2B5EF4-FFF2-40B4-BE49-F238E27FC236}">
                    <a16:creationId xmlns:a16="http://schemas.microsoft.com/office/drawing/2014/main" id="{D79D4EE2-7433-4C3E-A648-34E664421774}"/>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4"/>
                  <a:gd name="T85" fmla="*/ 0 h 433"/>
                  <a:gd name="T86" fmla="*/ 344 w 344"/>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
                <a:extLst>
                  <a:ext uri="{FF2B5EF4-FFF2-40B4-BE49-F238E27FC236}">
                    <a16:creationId xmlns:a16="http://schemas.microsoft.com/office/drawing/2014/main" id="{03326532-3F9E-4EF7-A877-F741B61EEAAD}"/>
                  </a:ext>
                </a:extLst>
              </p:cNvPr>
              <p:cNvSpPr>
                <a:spLocks noChangeArrowheads="1"/>
              </p:cNvSpPr>
              <p:nvPr/>
            </p:nvSpPr>
            <p:spPr bwMode="auto">
              <a:xfrm>
                <a:off x="3131" y="3667"/>
                <a:ext cx="22" cy="38"/>
              </a:xfrm>
              <a:custGeom>
                <a:avLst/>
                <a:gdLst>
                  <a:gd name="T0" fmla="*/ 0 w 25"/>
                  <a:gd name="T1" fmla="*/ 19 h 39"/>
                  <a:gd name="T2" fmla="*/ 5 w 25"/>
                  <a:gd name="T3" fmla="*/ 0 h 39"/>
                  <a:gd name="T4" fmla="*/ 4 w 25"/>
                  <a:gd name="T5" fmla="*/ 19 h 39"/>
                  <a:gd name="T6" fmla="*/ 0 w 25"/>
                  <a:gd name="T7" fmla="*/ 19 h 39"/>
                  <a:gd name="T8" fmla="*/ 0 60000 65536"/>
                  <a:gd name="T9" fmla="*/ 0 60000 65536"/>
                  <a:gd name="T10" fmla="*/ 0 60000 65536"/>
                  <a:gd name="T11" fmla="*/ 0 60000 65536"/>
                  <a:gd name="T12" fmla="*/ 0 w 25"/>
                  <a:gd name="T13" fmla="*/ 0 h 39"/>
                  <a:gd name="T14" fmla="*/ 25 w 25"/>
                  <a:gd name="T15" fmla="*/ 39 h 39"/>
                </a:gdLst>
                <a:ahLst/>
                <a:cxnLst>
                  <a:cxn ang="T8">
                    <a:pos x="T0" y="T1"/>
                  </a:cxn>
                  <a:cxn ang="T9">
                    <a:pos x="T2" y="T3"/>
                  </a:cxn>
                  <a:cxn ang="T10">
                    <a:pos x="T4" y="T5"/>
                  </a:cxn>
                  <a:cxn ang="T11">
                    <a:pos x="T6" y="T7"/>
                  </a:cxn>
                </a:cxnLst>
                <a:rect l="T12" t="T13" r="T14" b="T15"/>
                <a:pathLst>
                  <a:path w="25" h="39">
                    <a:moveTo>
                      <a:pt x="0" y="33"/>
                    </a:moveTo>
                    <a:lnTo>
                      <a:pt x="25" y="0"/>
                    </a:lnTo>
                    <a:lnTo>
                      <a:pt x="6" y="39"/>
                    </a:lnTo>
                    <a:lnTo>
                      <a:pt x="0" y="33"/>
                    </a:lnTo>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10">
                <a:extLst>
                  <a:ext uri="{FF2B5EF4-FFF2-40B4-BE49-F238E27FC236}">
                    <a16:creationId xmlns:a16="http://schemas.microsoft.com/office/drawing/2014/main" id="{413BEF10-4957-402A-B6FD-9DB4C5C060AC}"/>
                  </a:ext>
                </a:extLst>
              </p:cNvPr>
              <p:cNvSpPr>
                <a:spLocks noChangeArrowheads="1"/>
              </p:cNvSpPr>
              <p:nvPr/>
            </p:nvSpPr>
            <p:spPr bwMode="auto">
              <a:xfrm>
                <a:off x="2509" y="3476"/>
                <a:ext cx="627" cy="623"/>
              </a:xfrm>
              <a:custGeom>
                <a:avLst/>
                <a:gdLst>
                  <a:gd name="T0" fmla="*/ 98 w 713"/>
                  <a:gd name="T1" fmla="*/ 63 h 651"/>
                  <a:gd name="T2" fmla="*/ 92 w 713"/>
                  <a:gd name="T3" fmla="*/ 66 h 651"/>
                  <a:gd name="T4" fmla="*/ 74 w 713"/>
                  <a:gd name="T5" fmla="*/ 69 h 651"/>
                  <a:gd name="T6" fmla="*/ 68 w 713"/>
                  <a:gd name="T7" fmla="*/ 65 h 651"/>
                  <a:gd name="T8" fmla="*/ 66 w 713"/>
                  <a:gd name="T9" fmla="*/ 55 h 651"/>
                  <a:gd name="T10" fmla="*/ 67 w 713"/>
                  <a:gd name="T11" fmla="*/ 49 h 651"/>
                  <a:gd name="T12" fmla="*/ 71 w 713"/>
                  <a:gd name="T13" fmla="*/ 45 h 651"/>
                  <a:gd name="T14" fmla="*/ 68 w 713"/>
                  <a:gd name="T15" fmla="*/ 42 h 651"/>
                  <a:gd name="T16" fmla="*/ 66 w 713"/>
                  <a:gd name="T17" fmla="*/ 33 h 651"/>
                  <a:gd name="T18" fmla="*/ 61 w 713"/>
                  <a:gd name="T19" fmla="*/ 30 h 651"/>
                  <a:gd name="T20" fmla="*/ 61 w 713"/>
                  <a:gd name="T21" fmla="*/ 27 h 651"/>
                  <a:gd name="T22" fmla="*/ 57 w 713"/>
                  <a:gd name="T23" fmla="*/ 20 h 651"/>
                  <a:gd name="T24" fmla="*/ 55 w 713"/>
                  <a:gd name="T25" fmla="*/ 20 h 651"/>
                  <a:gd name="T26" fmla="*/ 53 w 713"/>
                  <a:gd name="T27" fmla="*/ 11 h 651"/>
                  <a:gd name="T28" fmla="*/ 51 w 713"/>
                  <a:gd name="T29" fmla="*/ 11 h 651"/>
                  <a:gd name="T30" fmla="*/ 47 w 713"/>
                  <a:gd name="T31" fmla="*/ 11 h 651"/>
                  <a:gd name="T32" fmla="*/ 44 w 713"/>
                  <a:gd name="T33" fmla="*/ 11 h 651"/>
                  <a:gd name="T34" fmla="*/ 35 w 713"/>
                  <a:gd name="T35" fmla="*/ 1 h 651"/>
                  <a:gd name="T36" fmla="*/ 96 w 713"/>
                  <a:gd name="T37" fmla="*/ 0 h 651"/>
                  <a:gd name="T38" fmla="*/ 97 w 713"/>
                  <a:gd name="T39" fmla="*/ 45 h 651"/>
                  <a:gd name="T40" fmla="*/ 98 w 713"/>
                  <a:gd name="T41" fmla="*/ 63 h 651"/>
                  <a:gd name="T42" fmla="*/ 35 w 713"/>
                  <a:gd name="T43" fmla="*/ 98 h 651"/>
                  <a:gd name="T44" fmla="*/ 36 w 713"/>
                  <a:gd name="T45" fmla="*/ 102 h 651"/>
                  <a:gd name="T46" fmla="*/ 40 w 713"/>
                  <a:gd name="T47" fmla="*/ 102 h 651"/>
                  <a:gd name="T48" fmla="*/ 51 w 713"/>
                  <a:gd name="T49" fmla="*/ 110 h 651"/>
                  <a:gd name="T50" fmla="*/ 53 w 713"/>
                  <a:gd name="T51" fmla="*/ 114 h 651"/>
                  <a:gd name="T52" fmla="*/ 42 w 713"/>
                  <a:gd name="T53" fmla="*/ 117 h 651"/>
                  <a:gd name="T54" fmla="*/ 32 w 713"/>
                  <a:gd name="T55" fmla="*/ 112 h 651"/>
                  <a:gd name="T56" fmla="*/ 30 w 713"/>
                  <a:gd name="T57" fmla="*/ 117 h 651"/>
                  <a:gd name="T58" fmla="*/ 22 w 713"/>
                  <a:gd name="T59" fmla="*/ 122 h 651"/>
                  <a:gd name="T60" fmla="*/ 0 w 713"/>
                  <a:gd name="T61" fmla="*/ 125 h 651"/>
                  <a:gd name="T62" fmla="*/ 4 w 713"/>
                  <a:gd name="T63" fmla="*/ 122 h 651"/>
                  <a:gd name="T64" fmla="*/ 10 w 713"/>
                  <a:gd name="T65" fmla="*/ 122 h 651"/>
                  <a:gd name="T66" fmla="*/ 6 w 713"/>
                  <a:gd name="T67" fmla="*/ 114 h 651"/>
                  <a:gd name="T68" fmla="*/ 11 w 713"/>
                  <a:gd name="T69" fmla="*/ 116 h 651"/>
                  <a:gd name="T70" fmla="*/ 11 w 713"/>
                  <a:gd name="T71" fmla="*/ 112 h 651"/>
                  <a:gd name="T72" fmla="*/ 23 w 713"/>
                  <a:gd name="T73" fmla="*/ 107 h 651"/>
                  <a:gd name="T74" fmla="*/ 29 w 713"/>
                  <a:gd name="T75" fmla="*/ 111 h 651"/>
                  <a:gd name="T76" fmla="*/ 32 w 713"/>
                  <a:gd name="T77" fmla="*/ 107 h 651"/>
                  <a:gd name="T78" fmla="*/ 35 w 713"/>
                  <a:gd name="T79" fmla="*/ 98 h 651"/>
                  <a:gd name="T80" fmla="*/ 135 w 713"/>
                  <a:gd name="T81" fmla="*/ 59 h 651"/>
                  <a:gd name="T82" fmla="*/ 134 w 713"/>
                  <a:gd name="T83" fmla="*/ 57 h 651"/>
                  <a:gd name="T84" fmla="*/ 141 w 713"/>
                  <a:gd name="T85" fmla="*/ 55 h 651"/>
                  <a:gd name="T86" fmla="*/ 146 w 713"/>
                  <a:gd name="T87" fmla="*/ 50 h 651"/>
                  <a:gd name="T88" fmla="*/ 147 w 713"/>
                  <a:gd name="T89" fmla="*/ 52 h 651"/>
                  <a:gd name="T90" fmla="*/ 150 w 713"/>
                  <a:gd name="T91" fmla="*/ 52 h 651"/>
                  <a:gd name="T92" fmla="*/ 157 w 713"/>
                  <a:gd name="T93" fmla="*/ 45 h 651"/>
                  <a:gd name="T94" fmla="*/ 159 w 713"/>
                  <a:gd name="T95" fmla="*/ 47 h 651"/>
                  <a:gd name="T96" fmla="*/ 146 w 713"/>
                  <a:gd name="T97" fmla="*/ 67 h 651"/>
                  <a:gd name="T98" fmla="*/ 132 w 713"/>
                  <a:gd name="T99" fmla="*/ 79 h 651"/>
                  <a:gd name="T100" fmla="*/ 128 w 713"/>
                  <a:gd name="T101" fmla="*/ 82 h 651"/>
                  <a:gd name="T102" fmla="*/ 127 w 713"/>
                  <a:gd name="T103" fmla="*/ 78 h 651"/>
                  <a:gd name="T104" fmla="*/ 138 w 713"/>
                  <a:gd name="T105" fmla="*/ 72 h 651"/>
                  <a:gd name="T106" fmla="*/ 134 w 713"/>
                  <a:gd name="T107" fmla="*/ 69 h 651"/>
                  <a:gd name="T108" fmla="*/ 138 w 713"/>
                  <a:gd name="T109" fmla="*/ 61 h 651"/>
                  <a:gd name="T110" fmla="*/ 135 w 713"/>
                  <a:gd name="T111" fmla="*/ 59 h 6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651"/>
                  <a:gd name="T170" fmla="*/ 713 w 713"/>
                  <a:gd name="T171" fmla="*/ 651 h 6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651">
                    <a:moveTo>
                      <a:pt x="435" y="325"/>
                    </a:moveTo>
                    <a:lnTo>
                      <a:pt x="412" y="347"/>
                    </a:lnTo>
                    <a:lnTo>
                      <a:pt x="333" y="356"/>
                    </a:lnTo>
                    <a:lnTo>
                      <a:pt x="306" y="335"/>
                    </a:lnTo>
                    <a:lnTo>
                      <a:pt x="293" y="290"/>
                    </a:lnTo>
                    <a:lnTo>
                      <a:pt x="301" y="247"/>
                    </a:lnTo>
                    <a:lnTo>
                      <a:pt x="318" y="233"/>
                    </a:lnTo>
                    <a:lnTo>
                      <a:pt x="302" y="216"/>
                    </a:lnTo>
                    <a:lnTo>
                      <a:pt x="294" y="172"/>
                    </a:lnTo>
                    <a:lnTo>
                      <a:pt x="275" y="154"/>
                    </a:lnTo>
                    <a:lnTo>
                      <a:pt x="277" y="135"/>
                    </a:lnTo>
                    <a:lnTo>
                      <a:pt x="257" y="96"/>
                    </a:lnTo>
                    <a:lnTo>
                      <a:pt x="247" y="98"/>
                    </a:lnTo>
                    <a:lnTo>
                      <a:pt x="237" y="61"/>
                    </a:lnTo>
                    <a:lnTo>
                      <a:pt x="227" y="52"/>
                    </a:lnTo>
                    <a:lnTo>
                      <a:pt x="211" y="60"/>
                    </a:lnTo>
                    <a:lnTo>
                      <a:pt x="197" y="20"/>
                    </a:lnTo>
                    <a:lnTo>
                      <a:pt x="157" y="1"/>
                    </a:lnTo>
                    <a:lnTo>
                      <a:pt x="429" y="0"/>
                    </a:lnTo>
                    <a:lnTo>
                      <a:pt x="434" y="228"/>
                    </a:lnTo>
                    <a:lnTo>
                      <a:pt x="435" y="325"/>
                    </a:lnTo>
                    <a:close/>
                    <a:moveTo>
                      <a:pt x="158" y="516"/>
                    </a:moveTo>
                    <a:lnTo>
                      <a:pt x="165" y="536"/>
                    </a:lnTo>
                    <a:lnTo>
                      <a:pt x="180" y="530"/>
                    </a:lnTo>
                    <a:lnTo>
                      <a:pt x="226" y="570"/>
                    </a:lnTo>
                    <a:lnTo>
                      <a:pt x="235" y="594"/>
                    </a:lnTo>
                    <a:lnTo>
                      <a:pt x="192" y="610"/>
                    </a:lnTo>
                    <a:lnTo>
                      <a:pt x="144" y="589"/>
                    </a:lnTo>
                    <a:lnTo>
                      <a:pt x="134" y="612"/>
                    </a:lnTo>
                    <a:lnTo>
                      <a:pt x="96" y="629"/>
                    </a:lnTo>
                    <a:lnTo>
                      <a:pt x="0" y="651"/>
                    </a:lnTo>
                    <a:lnTo>
                      <a:pt x="7" y="628"/>
                    </a:lnTo>
                    <a:lnTo>
                      <a:pt x="44" y="628"/>
                    </a:lnTo>
                    <a:lnTo>
                      <a:pt x="27" y="595"/>
                    </a:lnTo>
                    <a:lnTo>
                      <a:pt x="48" y="598"/>
                    </a:lnTo>
                    <a:lnTo>
                      <a:pt x="51" y="582"/>
                    </a:lnTo>
                    <a:lnTo>
                      <a:pt x="101" y="553"/>
                    </a:lnTo>
                    <a:lnTo>
                      <a:pt x="131" y="571"/>
                    </a:lnTo>
                    <a:lnTo>
                      <a:pt x="144" y="555"/>
                    </a:lnTo>
                    <a:lnTo>
                      <a:pt x="158" y="516"/>
                    </a:lnTo>
                    <a:close/>
                    <a:moveTo>
                      <a:pt x="605" y="308"/>
                    </a:moveTo>
                    <a:lnTo>
                      <a:pt x="601" y="304"/>
                    </a:lnTo>
                    <a:lnTo>
                      <a:pt x="631" y="292"/>
                    </a:lnTo>
                    <a:lnTo>
                      <a:pt x="657" y="256"/>
                    </a:lnTo>
                    <a:lnTo>
                      <a:pt x="661" y="268"/>
                    </a:lnTo>
                    <a:lnTo>
                      <a:pt x="677" y="268"/>
                    </a:lnTo>
                    <a:lnTo>
                      <a:pt x="707" y="233"/>
                    </a:lnTo>
                    <a:lnTo>
                      <a:pt x="713" y="239"/>
                    </a:lnTo>
                    <a:lnTo>
                      <a:pt x="655" y="348"/>
                    </a:lnTo>
                    <a:lnTo>
                      <a:pt x="592" y="414"/>
                    </a:lnTo>
                    <a:lnTo>
                      <a:pt x="576" y="423"/>
                    </a:lnTo>
                    <a:lnTo>
                      <a:pt x="571" y="411"/>
                    </a:lnTo>
                    <a:lnTo>
                      <a:pt x="617" y="375"/>
                    </a:lnTo>
                    <a:lnTo>
                      <a:pt x="601" y="362"/>
                    </a:lnTo>
                    <a:lnTo>
                      <a:pt x="623" y="317"/>
                    </a:lnTo>
                    <a:lnTo>
                      <a:pt x="605" y="308"/>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11">
                <a:extLst>
                  <a:ext uri="{FF2B5EF4-FFF2-40B4-BE49-F238E27FC236}">
                    <a16:creationId xmlns:a16="http://schemas.microsoft.com/office/drawing/2014/main" id="{39119ED8-D256-474C-8BDC-00E3666A6625}"/>
                  </a:ext>
                </a:extLst>
              </p:cNvPr>
              <p:cNvSpPr>
                <a:spLocks noChangeArrowheads="1"/>
              </p:cNvSpPr>
              <p:nvPr/>
            </p:nvSpPr>
            <p:spPr bwMode="auto">
              <a:xfrm>
                <a:off x="2647" y="3476"/>
                <a:ext cx="244" cy="341"/>
              </a:xfrm>
              <a:custGeom>
                <a:avLst/>
                <a:gdLst>
                  <a:gd name="T0" fmla="*/ 58 w 278"/>
                  <a:gd name="T1" fmla="*/ 65 h 356"/>
                  <a:gd name="T2" fmla="*/ 53 w 278"/>
                  <a:gd name="T3" fmla="*/ 69 h 356"/>
                  <a:gd name="T4" fmla="*/ 36 w 278"/>
                  <a:gd name="T5" fmla="*/ 71 h 356"/>
                  <a:gd name="T6" fmla="*/ 32 w 278"/>
                  <a:gd name="T7" fmla="*/ 67 h 356"/>
                  <a:gd name="T8" fmla="*/ 28 w 278"/>
                  <a:gd name="T9" fmla="*/ 57 h 356"/>
                  <a:gd name="T10" fmla="*/ 30 w 278"/>
                  <a:gd name="T11" fmla="*/ 50 h 356"/>
                  <a:gd name="T12" fmla="*/ 33 w 278"/>
                  <a:gd name="T13" fmla="*/ 47 h 356"/>
                  <a:gd name="T14" fmla="*/ 30 w 278"/>
                  <a:gd name="T15" fmla="*/ 43 h 356"/>
                  <a:gd name="T16" fmla="*/ 28 w 278"/>
                  <a:gd name="T17" fmla="*/ 34 h 356"/>
                  <a:gd name="T18" fmla="*/ 25 w 278"/>
                  <a:gd name="T19" fmla="*/ 31 h 356"/>
                  <a:gd name="T20" fmla="*/ 25 w 278"/>
                  <a:gd name="T21" fmla="*/ 28 h 356"/>
                  <a:gd name="T22" fmla="*/ 21 w 278"/>
                  <a:gd name="T23" fmla="*/ 21 h 356"/>
                  <a:gd name="T24" fmla="*/ 19 w 278"/>
                  <a:gd name="T25" fmla="*/ 21 h 356"/>
                  <a:gd name="T26" fmla="*/ 17 w 278"/>
                  <a:gd name="T27" fmla="*/ 11 h 356"/>
                  <a:gd name="T28" fmla="*/ 15 w 278"/>
                  <a:gd name="T29" fmla="*/ 11 h 356"/>
                  <a:gd name="T30" fmla="*/ 11 w 278"/>
                  <a:gd name="T31" fmla="*/ 11 h 356"/>
                  <a:gd name="T32" fmla="*/ 9 w 278"/>
                  <a:gd name="T33" fmla="*/ 11 h 356"/>
                  <a:gd name="T34" fmla="*/ 0 w 278"/>
                  <a:gd name="T35" fmla="*/ 1 h 356"/>
                  <a:gd name="T36" fmla="*/ 56 w 278"/>
                  <a:gd name="T37" fmla="*/ 0 h 356"/>
                  <a:gd name="T38" fmla="*/ 58 w 278"/>
                  <a:gd name="T39" fmla="*/ 46 h 356"/>
                  <a:gd name="T40" fmla="*/ 58 w 278"/>
                  <a:gd name="T41" fmla="*/ 65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8"/>
                  <a:gd name="T64" fmla="*/ 0 h 356"/>
                  <a:gd name="T65" fmla="*/ 278 w 278"/>
                  <a:gd name="T66" fmla="*/ 356 h 3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8" h="356">
                    <a:moveTo>
                      <a:pt x="278" y="325"/>
                    </a:moveTo>
                    <a:lnTo>
                      <a:pt x="255" y="347"/>
                    </a:lnTo>
                    <a:lnTo>
                      <a:pt x="176" y="356"/>
                    </a:lnTo>
                    <a:lnTo>
                      <a:pt x="149" y="335"/>
                    </a:lnTo>
                    <a:lnTo>
                      <a:pt x="136" y="290"/>
                    </a:lnTo>
                    <a:lnTo>
                      <a:pt x="144" y="247"/>
                    </a:lnTo>
                    <a:lnTo>
                      <a:pt x="161" y="233"/>
                    </a:lnTo>
                    <a:lnTo>
                      <a:pt x="145" y="216"/>
                    </a:lnTo>
                    <a:lnTo>
                      <a:pt x="137" y="172"/>
                    </a:lnTo>
                    <a:lnTo>
                      <a:pt x="118" y="154"/>
                    </a:lnTo>
                    <a:lnTo>
                      <a:pt x="120" y="135"/>
                    </a:lnTo>
                    <a:lnTo>
                      <a:pt x="100" y="96"/>
                    </a:lnTo>
                    <a:lnTo>
                      <a:pt x="90" y="98"/>
                    </a:lnTo>
                    <a:lnTo>
                      <a:pt x="80" y="61"/>
                    </a:lnTo>
                    <a:lnTo>
                      <a:pt x="70" y="52"/>
                    </a:lnTo>
                    <a:lnTo>
                      <a:pt x="54" y="60"/>
                    </a:lnTo>
                    <a:lnTo>
                      <a:pt x="40" y="20"/>
                    </a:lnTo>
                    <a:lnTo>
                      <a:pt x="0" y="1"/>
                    </a:lnTo>
                    <a:lnTo>
                      <a:pt x="272" y="0"/>
                    </a:lnTo>
                    <a:lnTo>
                      <a:pt x="277" y="228"/>
                    </a:lnTo>
                    <a:lnTo>
                      <a:pt x="278" y="325"/>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12">
                <a:extLst>
                  <a:ext uri="{FF2B5EF4-FFF2-40B4-BE49-F238E27FC236}">
                    <a16:creationId xmlns:a16="http://schemas.microsoft.com/office/drawing/2014/main" id="{B7378C3A-9E1A-4E7D-8E1F-87320C6BA0F3}"/>
                  </a:ext>
                </a:extLst>
              </p:cNvPr>
              <p:cNvSpPr>
                <a:spLocks noChangeArrowheads="1"/>
              </p:cNvSpPr>
              <p:nvPr/>
            </p:nvSpPr>
            <p:spPr bwMode="auto">
              <a:xfrm>
                <a:off x="2509" y="3970"/>
                <a:ext cx="207" cy="129"/>
              </a:xfrm>
              <a:custGeom>
                <a:avLst/>
                <a:gdLst>
                  <a:gd name="T0" fmla="*/ 37 w 235"/>
                  <a:gd name="T1" fmla="*/ 0 h 135"/>
                  <a:gd name="T2" fmla="*/ 38 w 235"/>
                  <a:gd name="T3" fmla="*/ 11 h 135"/>
                  <a:gd name="T4" fmla="*/ 42 w 235"/>
                  <a:gd name="T5" fmla="*/ 11 h 135"/>
                  <a:gd name="T6" fmla="*/ 54 w 235"/>
                  <a:gd name="T7" fmla="*/ 11 h 135"/>
                  <a:gd name="T8" fmla="*/ 55 w 235"/>
                  <a:gd name="T9" fmla="*/ 14 h 135"/>
                  <a:gd name="T10" fmla="*/ 47 w 235"/>
                  <a:gd name="T11" fmla="*/ 18 h 135"/>
                  <a:gd name="T12" fmla="*/ 33 w 235"/>
                  <a:gd name="T13" fmla="*/ 12 h 135"/>
                  <a:gd name="T14" fmla="*/ 33 w 235"/>
                  <a:gd name="T15" fmla="*/ 19 h 135"/>
                  <a:gd name="T16" fmla="*/ 23 w 235"/>
                  <a:gd name="T17" fmla="*/ 21 h 135"/>
                  <a:gd name="T18" fmla="*/ 0 w 235"/>
                  <a:gd name="T19" fmla="*/ 25 h 135"/>
                  <a:gd name="T20" fmla="*/ 4 w 235"/>
                  <a:gd name="T21" fmla="*/ 21 h 135"/>
                  <a:gd name="T22" fmla="*/ 11 w 235"/>
                  <a:gd name="T23" fmla="*/ 21 h 135"/>
                  <a:gd name="T24" fmla="*/ 7 w 235"/>
                  <a:gd name="T25" fmla="*/ 14 h 135"/>
                  <a:gd name="T26" fmla="*/ 11 w 235"/>
                  <a:gd name="T27" fmla="*/ 15 h 135"/>
                  <a:gd name="T28" fmla="*/ 12 w 235"/>
                  <a:gd name="T29" fmla="*/ 11 h 135"/>
                  <a:gd name="T30" fmla="*/ 24 w 235"/>
                  <a:gd name="T31" fmla="*/ 11 h 135"/>
                  <a:gd name="T32" fmla="*/ 32 w 235"/>
                  <a:gd name="T33" fmla="*/ 11 h 135"/>
                  <a:gd name="T34" fmla="*/ 33 w 235"/>
                  <a:gd name="T35" fmla="*/ 11 h 135"/>
                  <a:gd name="T36" fmla="*/ 37 w 23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135"/>
                  <a:gd name="T59" fmla="*/ 235 w 23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135">
                    <a:moveTo>
                      <a:pt x="158" y="0"/>
                    </a:moveTo>
                    <a:lnTo>
                      <a:pt x="165" y="20"/>
                    </a:lnTo>
                    <a:lnTo>
                      <a:pt x="180" y="14"/>
                    </a:lnTo>
                    <a:lnTo>
                      <a:pt x="226" y="54"/>
                    </a:lnTo>
                    <a:lnTo>
                      <a:pt x="235" y="78"/>
                    </a:lnTo>
                    <a:lnTo>
                      <a:pt x="192" y="94"/>
                    </a:lnTo>
                    <a:lnTo>
                      <a:pt x="144" y="73"/>
                    </a:lnTo>
                    <a:lnTo>
                      <a:pt x="134" y="96"/>
                    </a:lnTo>
                    <a:lnTo>
                      <a:pt x="96" y="113"/>
                    </a:lnTo>
                    <a:lnTo>
                      <a:pt x="0" y="135"/>
                    </a:lnTo>
                    <a:lnTo>
                      <a:pt x="7" y="112"/>
                    </a:lnTo>
                    <a:lnTo>
                      <a:pt x="44" y="112"/>
                    </a:lnTo>
                    <a:lnTo>
                      <a:pt x="27" y="79"/>
                    </a:lnTo>
                    <a:lnTo>
                      <a:pt x="48" y="82"/>
                    </a:lnTo>
                    <a:lnTo>
                      <a:pt x="51" y="66"/>
                    </a:lnTo>
                    <a:lnTo>
                      <a:pt x="101" y="37"/>
                    </a:lnTo>
                    <a:lnTo>
                      <a:pt x="131" y="55"/>
                    </a:lnTo>
                    <a:lnTo>
                      <a:pt x="144" y="39"/>
                    </a:lnTo>
                    <a:lnTo>
                      <a:pt x="158" y="0"/>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13">
                <a:extLst>
                  <a:ext uri="{FF2B5EF4-FFF2-40B4-BE49-F238E27FC236}">
                    <a16:creationId xmlns:a16="http://schemas.microsoft.com/office/drawing/2014/main" id="{37A452F8-95EB-437C-9597-FF5BF90EA975}"/>
                  </a:ext>
                </a:extLst>
              </p:cNvPr>
              <p:cNvSpPr>
                <a:spLocks noChangeArrowheads="1"/>
              </p:cNvSpPr>
              <p:nvPr/>
            </p:nvSpPr>
            <p:spPr bwMode="auto">
              <a:xfrm>
                <a:off x="3011" y="3699"/>
                <a:ext cx="125" cy="181"/>
              </a:xfrm>
              <a:custGeom>
                <a:avLst/>
                <a:gdLst>
                  <a:gd name="T0" fmla="*/ 9 w 142"/>
                  <a:gd name="T1" fmla="*/ 11 h 190"/>
                  <a:gd name="T2" fmla="*/ 8 w 142"/>
                  <a:gd name="T3" fmla="*/ 10 h 190"/>
                  <a:gd name="T4" fmla="*/ 14 w 142"/>
                  <a:gd name="T5" fmla="*/ 10 h 190"/>
                  <a:gd name="T6" fmla="*/ 20 w 142"/>
                  <a:gd name="T7" fmla="*/ 10 h 190"/>
                  <a:gd name="T8" fmla="*/ 21 w 142"/>
                  <a:gd name="T9" fmla="*/ 10 h 190"/>
                  <a:gd name="T10" fmla="*/ 26 w 142"/>
                  <a:gd name="T11" fmla="*/ 10 h 190"/>
                  <a:gd name="T12" fmla="*/ 32 w 142"/>
                  <a:gd name="T13" fmla="*/ 0 h 190"/>
                  <a:gd name="T14" fmla="*/ 33 w 142"/>
                  <a:gd name="T15" fmla="*/ 6 h 190"/>
                  <a:gd name="T16" fmla="*/ 20 w 142"/>
                  <a:gd name="T17" fmla="*/ 19 h 190"/>
                  <a:gd name="T18" fmla="*/ 5 w 142"/>
                  <a:gd name="T19" fmla="*/ 29 h 190"/>
                  <a:gd name="T20" fmla="*/ 4 w 142"/>
                  <a:gd name="T21" fmla="*/ 30 h 190"/>
                  <a:gd name="T22" fmla="*/ 0 w 142"/>
                  <a:gd name="T23" fmla="*/ 28 h 190"/>
                  <a:gd name="T24" fmla="*/ 11 w 142"/>
                  <a:gd name="T25" fmla="*/ 24 h 190"/>
                  <a:gd name="T26" fmla="*/ 8 w 142"/>
                  <a:gd name="T27" fmla="*/ 22 h 190"/>
                  <a:gd name="T28" fmla="*/ 12 w 142"/>
                  <a:gd name="T29" fmla="*/ 14 h 190"/>
                  <a:gd name="T30" fmla="*/ 9 w 142"/>
                  <a:gd name="T31" fmla="*/ 1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90"/>
                  <a:gd name="T50" fmla="*/ 142 w 142"/>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90">
                    <a:moveTo>
                      <a:pt x="34" y="75"/>
                    </a:moveTo>
                    <a:lnTo>
                      <a:pt x="30" y="71"/>
                    </a:lnTo>
                    <a:lnTo>
                      <a:pt x="60" y="59"/>
                    </a:lnTo>
                    <a:lnTo>
                      <a:pt x="86" y="23"/>
                    </a:lnTo>
                    <a:lnTo>
                      <a:pt x="90" y="35"/>
                    </a:lnTo>
                    <a:lnTo>
                      <a:pt x="106" y="35"/>
                    </a:lnTo>
                    <a:lnTo>
                      <a:pt x="136" y="0"/>
                    </a:lnTo>
                    <a:lnTo>
                      <a:pt x="142" y="6"/>
                    </a:lnTo>
                    <a:lnTo>
                      <a:pt x="84" y="115"/>
                    </a:lnTo>
                    <a:lnTo>
                      <a:pt x="21" y="181"/>
                    </a:lnTo>
                    <a:lnTo>
                      <a:pt x="5" y="190"/>
                    </a:lnTo>
                    <a:lnTo>
                      <a:pt x="0" y="178"/>
                    </a:lnTo>
                    <a:lnTo>
                      <a:pt x="46" y="142"/>
                    </a:lnTo>
                    <a:lnTo>
                      <a:pt x="30" y="129"/>
                    </a:lnTo>
                    <a:lnTo>
                      <a:pt x="52" y="84"/>
                    </a:lnTo>
                    <a:lnTo>
                      <a:pt x="34" y="75"/>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14">
                <a:extLst>
                  <a:ext uri="{FF2B5EF4-FFF2-40B4-BE49-F238E27FC236}">
                    <a16:creationId xmlns:a16="http://schemas.microsoft.com/office/drawing/2014/main" id="{8D42CF72-B48A-4ECA-A12C-3D9E7CB86B79}"/>
                  </a:ext>
                </a:extLst>
              </p:cNvPr>
              <p:cNvSpPr>
                <a:spLocks noChangeArrowheads="1"/>
              </p:cNvSpPr>
              <p:nvPr/>
            </p:nvSpPr>
            <p:spPr bwMode="auto">
              <a:xfrm>
                <a:off x="2496" y="3125"/>
                <a:ext cx="391" cy="351"/>
              </a:xfrm>
              <a:custGeom>
                <a:avLst/>
                <a:gdLst>
                  <a:gd name="T0" fmla="*/ 104 w 444"/>
                  <a:gd name="T1" fmla="*/ 62 h 368"/>
                  <a:gd name="T2" fmla="*/ 41 w 444"/>
                  <a:gd name="T3" fmla="*/ 62 h 368"/>
                  <a:gd name="T4" fmla="*/ 26 w 444"/>
                  <a:gd name="T5" fmla="*/ 54 h 368"/>
                  <a:gd name="T6" fmla="*/ 20 w 444"/>
                  <a:gd name="T7" fmla="*/ 54 h 368"/>
                  <a:gd name="T8" fmla="*/ 17 w 444"/>
                  <a:gd name="T9" fmla="*/ 57 h 368"/>
                  <a:gd name="T10" fmla="*/ 4 w 444"/>
                  <a:gd name="T11" fmla="*/ 38 h 368"/>
                  <a:gd name="T12" fmla="*/ 0 w 444"/>
                  <a:gd name="T13" fmla="*/ 17 h 368"/>
                  <a:gd name="T14" fmla="*/ 20 w 444"/>
                  <a:gd name="T15" fmla="*/ 18 h 368"/>
                  <a:gd name="T16" fmla="*/ 20 w 444"/>
                  <a:gd name="T17" fmla="*/ 10 h 368"/>
                  <a:gd name="T18" fmla="*/ 30 w 444"/>
                  <a:gd name="T19" fmla="*/ 10 h 368"/>
                  <a:gd name="T20" fmla="*/ 30 w 444"/>
                  <a:gd name="T21" fmla="*/ 2 h 368"/>
                  <a:gd name="T22" fmla="*/ 62 w 444"/>
                  <a:gd name="T23" fmla="*/ 0 h 368"/>
                  <a:gd name="T24" fmla="*/ 62 w 444"/>
                  <a:gd name="T25" fmla="*/ 24 h 368"/>
                  <a:gd name="T26" fmla="*/ 104 w 444"/>
                  <a:gd name="T27" fmla="*/ 24 h 368"/>
                  <a:gd name="T28" fmla="*/ 104 w 444"/>
                  <a:gd name="T29" fmla="*/ 48 h 368"/>
                  <a:gd name="T30" fmla="*/ 104 w 444"/>
                  <a:gd name="T31" fmla="*/ 62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4"/>
                  <a:gd name="T49" fmla="*/ 0 h 368"/>
                  <a:gd name="T50" fmla="*/ 444 w 444"/>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4" h="368">
                    <a:moveTo>
                      <a:pt x="444" y="367"/>
                    </a:moveTo>
                    <a:lnTo>
                      <a:pt x="172" y="368"/>
                    </a:lnTo>
                    <a:lnTo>
                      <a:pt x="111" y="323"/>
                    </a:lnTo>
                    <a:lnTo>
                      <a:pt x="89" y="322"/>
                    </a:lnTo>
                    <a:lnTo>
                      <a:pt x="71" y="342"/>
                    </a:lnTo>
                    <a:lnTo>
                      <a:pt x="20" y="221"/>
                    </a:lnTo>
                    <a:lnTo>
                      <a:pt x="0" y="96"/>
                    </a:lnTo>
                    <a:lnTo>
                      <a:pt x="86" y="103"/>
                    </a:lnTo>
                    <a:lnTo>
                      <a:pt x="85" y="49"/>
                    </a:lnTo>
                    <a:lnTo>
                      <a:pt x="130" y="48"/>
                    </a:lnTo>
                    <a:lnTo>
                      <a:pt x="129" y="2"/>
                    </a:lnTo>
                    <a:lnTo>
                      <a:pt x="262" y="0"/>
                    </a:lnTo>
                    <a:lnTo>
                      <a:pt x="263" y="136"/>
                    </a:lnTo>
                    <a:lnTo>
                      <a:pt x="441" y="133"/>
                    </a:lnTo>
                    <a:lnTo>
                      <a:pt x="444" y="277"/>
                    </a:lnTo>
                    <a:lnTo>
                      <a:pt x="444" y="36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5">
                <a:extLst>
                  <a:ext uri="{FF2B5EF4-FFF2-40B4-BE49-F238E27FC236}">
                    <a16:creationId xmlns:a16="http://schemas.microsoft.com/office/drawing/2014/main" id="{E86FCB37-D517-4FD3-9E5E-74B0B8DD6946}"/>
                  </a:ext>
                </a:extLst>
              </p:cNvPr>
              <p:cNvSpPr>
                <a:spLocks noChangeArrowheads="1"/>
              </p:cNvSpPr>
              <p:nvPr/>
            </p:nvSpPr>
            <p:spPr bwMode="auto">
              <a:xfrm>
                <a:off x="2609" y="2992"/>
                <a:ext cx="275" cy="263"/>
              </a:xfrm>
              <a:custGeom>
                <a:avLst/>
                <a:gdLst>
                  <a:gd name="T0" fmla="*/ 67 w 313"/>
                  <a:gd name="T1" fmla="*/ 45 h 275"/>
                  <a:gd name="T2" fmla="*/ 67 w 313"/>
                  <a:gd name="T3" fmla="*/ 51 h 275"/>
                  <a:gd name="T4" fmla="*/ 28 w 313"/>
                  <a:gd name="T5" fmla="*/ 51 h 275"/>
                  <a:gd name="T6" fmla="*/ 28 w 313"/>
                  <a:gd name="T7" fmla="*/ 27 h 275"/>
                  <a:gd name="T8" fmla="*/ 1 w 313"/>
                  <a:gd name="T9" fmla="*/ 28 h 275"/>
                  <a:gd name="T10" fmla="*/ 0 w 313"/>
                  <a:gd name="T11" fmla="*/ 8 h 275"/>
                  <a:gd name="T12" fmla="*/ 61 w 313"/>
                  <a:gd name="T13" fmla="*/ 9 h 275"/>
                  <a:gd name="T14" fmla="*/ 61 w 313"/>
                  <a:gd name="T15" fmla="*/ 0 h 275"/>
                  <a:gd name="T16" fmla="*/ 67 w 313"/>
                  <a:gd name="T17" fmla="*/ 11 h 275"/>
                  <a:gd name="T18" fmla="*/ 67 w 313"/>
                  <a:gd name="T19" fmla="*/ 45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275"/>
                  <a:gd name="T32" fmla="*/ 313 w 313"/>
                  <a:gd name="T33" fmla="*/ 275 h 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275">
                    <a:moveTo>
                      <a:pt x="312" y="233"/>
                    </a:moveTo>
                    <a:lnTo>
                      <a:pt x="313" y="272"/>
                    </a:lnTo>
                    <a:lnTo>
                      <a:pt x="135" y="275"/>
                    </a:lnTo>
                    <a:lnTo>
                      <a:pt x="134" y="139"/>
                    </a:lnTo>
                    <a:lnTo>
                      <a:pt x="1" y="141"/>
                    </a:lnTo>
                    <a:lnTo>
                      <a:pt x="0" y="8"/>
                    </a:lnTo>
                    <a:lnTo>
                      <a:pt x="283" y="9"/>
                    </a:lnTo>
                    <a:lnTo>
                      <a:pt x="285" y="0"/>
                    </a:lnTo>
                    <a:lnTo>
                      <a:pt x="311" y="20"/>
                    </a:lnTo>
                    <a:lnTo>
                      <a:pt x="312" y="23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6">
                <a:extLst>
                  <a:ext uri="{FF2B5EF4-FFF2-40B4-BE49-F238E27FC236}">
                    <a16:creationId xmlns:a16="http://schemas.microsoft.com/office/drawing/2014/main" id="{5033A308-3E92-4504-978A-147791122181}"/>
                  </a:ext>
                </a:extLst>
              </p:cNvPr>
              <p:cNvSpPr>
                <a:spLocks noChangeArrowheads="1"/>
              </p:cNvSpPr>
              <p:nvPr/>
            </p:nvSpPr>
            <p:spPr bwMode="auto">
              <a:xfrm>
                <a:off x="2572" y="2005"/>
                <a:ext cx="318" cy="215"/>
              </a:xfrm>
              <a:custGeom>
                <a:avLst/>
                <a:gdLst>
                  <a:gd name="T0" fmla="*/ 77 w 362"/>
                  <a:gd name="T1" fmla="*/ 34 h 226"/>
                  <a:gd name="T2" fmla="*/ 0 w 362"/>
                  <a:gd name="T3" fmla="*/ 34 h 226"/>
                  <a:gd name="T4" fmla="*/ 0 w 362"/>
                  <a:gd name="T5" fmla="*/ 18 h 226"/>
                  <a:gd name="T6" fmla="*/ 4 w 362"/>
                  <a:gd name="T7" fmla="*/ 0 h 226"/>
                  <a:gd name="T8" fmla="*/ 24 w 362"/>
                  <a:gd name="T9" fmla="*/ 0 h 226"/>
                  <a:gd name="T10" fmla="*/ 22 w 362"/>
                  <a:gd name="T11" fmla="*/ 10 h 226"/>
                  <a:gd name="T12" fmla="*/ 19 w 362"/>
                  <a:gd name="T13" fmla="*/ 10 h 226"/>
                  <a:gd name="T14" fmla="*/ 19 w 362"/>
                  <a:gd name="T15" fmla="*/ 10 h 226"/>
                  <a:gd name="T16" fmla="*/ 32 w 362"/>
                  <a:gd name="T17" fmla="*/ 11 h 226"/>
                  <a:gd name="T18" fmla="*/ 32 w 362"/>
                  <a:gd name="T19" fmla="*/ 14 h 226"/>
                  <a:gd name="T20" fmla="*/ 66 w 362"/>
                  <a:gd name="T21" fmla="*/ 13 h 226"/>
                  <a:gd name="T22" fmla="*/ 67 w 362"/>
                  <a:gd name="T23" fmla="*/ 13 h 226"/>
                  <a:gd name="T24" fmla="*/ 71 w 362"/>
                  <a:gd name="T25" fmla="*/ 18 h 226"/>
                  <a:gd name="T26" fmla="*/ 69 w 362"/>
                  <a:gd name="T27" fmla="*/ 21 h 226"/>
                  <a:gd name="T28" fmla="*/ 76 w 362"/>
                  <a:gd name="T29" fmla="*/ 23 h 226"/>
                  <a:gd name="T30" fmla="*/ 76 w 362"/>
                  <a:gd name="T31" fmla="*/ 25 h 226"/>
                  <a:gd name="T32" fmla="*/ 74 w 362"/>
                  <a:gd name="T33" fmla="*/ 28 h 226"/>
                  <a:gd name="T34" fmla="*/ 76 w 362"/>
                  <a:gd name="T35" fmla="*/ 31 h 226"/>
                  <a:gd name="T36" fmla="*/ 77 w 362"/>
                  <a:gd name="T37" fmla="*/ 34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2"/>
                  <a:gd name="T58" fmla="*/ 0 h 226"/>
                  <a:gd name="T59" fmla="*/ 362 w 362"/>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2" h="226">
                    <a:moveTo>
                      <a:pt x="362" y="226"/>
                    </a:moveTo>
                    <a:lnTo>
                      <a:pt x="0" y="226"/>
                    </a:lnTo>
                    <a:lnTo>
                      <a:pt x="0" y="112"/>
                    </a:lnTo>
                    <a:lnTo>
                      <a:pt x="5" y="0"/>
                    </a:lnTo>
                    <a:lnTo>
                      <a:pt x="111" y="0"/>
                    </a:lnTo>
                    <a:lnTo>
                      <a:pt x="107" y="26"/>
                    </a:lnTo>
                    <a:lnTo>
                      <a:pt x="90" y="37"/>
                    </a:lnTo>
                    <a:lnTo>
                      <a:pt x="90" y="75"/>
                    </a:lnTo>
                    <a:lnTo>
                      <a:pt x="150" y="76"/>
                    </a:lnTo>
                    <a:lnTo>
                      <a:pt x="150" y="90"/>
                    </a:lnTo>
                    <a:lnTo>
                      <a:pt x="305" y="89"/>
                    </a:lnTo>
                    <a:lnTo>
                      <a:pt x="314" y="89"/>
                    </a:lnTo>
                    <a:lnTo>
                      <a:pt x="332" y="114"/>
                    </a:lnTo>
                    <a:lnTo>
                      <a:pt x="327" y="129"/>
                    </a:lnTo>
                    <a:lnTo>
                      <a:pt x="354" y="145"/>
                    </a:lnTo>
                    <a:lnTo>
                      <a:pt x="358" y="163"/>
                    </a:lnTo>
                    <a:lnTo>
                      <a:pt x="345" y="182"/>
                    </a:lnTo>
                    <a:lnTo>
                      <a:pt x="355" y="209"/>
                    </a:lnTo>
                    <a:lnTo>
                      <a:pt x="362"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17">
                <a:extLst>
                  <a:ext uri="{FF2B5EF4-FFF2-40B4-BE49-F238E27FC236}">
                    <a16:creationId xmlns:a16="http://schemas.microsoft.com/office/drawing/2014/main" id="{27D28BBD-7861-4007-9A58-2786ADB2C609}"/>
                  </a:ext>
                </a:extLst>
              </p:cNvPr>
              <p:cNvSpPr>
                <a:spLocks noChangeArrowheads="1"/>
              </p:cNvSpPr>
              <p:nvPr/>
            </p:nvSpPr>
            <p:spPr bwMode="auto">
              <a:xfrm>
                <a:off x="2415" y="1116"/>
                <a:ext cx="269" cy="237"/>
              </a:xfrm>
              <a:custGeom>
                <a:avLst/>
                <a:gdLst>
                  <a:gd name="T0" fmla="*/ 33 w 307"/>
                  <a:gd name="T1" fmla="*/ 44 h 248"/>
                  <a:gd name="T2" fmla="*/ 33 w 307"/>
                  <a:gd name="T3" fmla="*/ 36 h 248"/>
                  <a:gd name="T4" fmla="*/ 0 w 307"/>
                  <a:gd name="T5" fmla="*/ 38 h 248"/>
                  <a:gd name="T6" fmla="*/ 0 w 307"/>
                  <a:gd name="T7" fmla="*/ 29 h 248"/>
                  <a:gd name="T8" fmla="*/ 21 w 307"/>
                  <a:gd name="T9" fmla="*/ 11 h 248"/>
                  <a:gd name="T10" fmla="*/ 30 w 307"/>
                  <a:gd name="T11" fmla="*/ 8 h 248"/>
                  <a:gd name="T12" fmla="*/ 34 w 307"/>
                  <a:gd name="T13" fmla="*/ 11 h 248"/>
                  <a:gd name="T14" fmla="*/ 39 w 307"/>
                  <a:gd name="T15" fmla="*/ 0 h 248"/>
                  <a:gd name="T16" fmla="*/ 46 w 307"/>
                  <a:gd name="T17" fmla="*/ 11 h 248"/>
                  <a:gd name="T18" fmla="*/ 49 w 307"/>
                  <a:gd name="T19" fmla="*/ 11 h 248"/>
                  <a:gd name="T20" fmla="*/ 53 w 307"/>
                  <a:gd name="T21" fmla="*/ 11 h 248"/>
                  <a:gd name="T22" fmla="*/ 57 w 307"/>
                  <a:gd name="T23" fmla="*/ 11 h 248"/>
                  <a:gd name="T24" fmla="*/ 57 w 307"/>
                  <a:gd name="T25" fmla="*/ 18 h 248"/>
                  <a:gd name="T26" fmla="*/ 60 w 307"/>
                  <a:gd name="T27" fmla="*/ 18 h 248"/>
                  <a:gd name="T28" fmla="*/ 57 w 307"/>
                  <a:gd name="T29" fmla="*/ 20 h 248"/>
                  <a:gd name="T30" fmla="*/ 59 w 307"/>
                  <a:gd name="T31" fmla="*/ 30 h 248"/>
                  <a:gd name="T32" fmla="*/ 53 w 307"/>
                  <a:gd name="T33" fmla="*/ 30 h 248"/>
                  <a:gd name="T34" fmla="*/ 54 w 307"/>
                  <a:gd name="T35" fmla="*/ 44 h 248"/>
                  <a:gd name="T36" fmla="*/ 34 w 307"/>
                  <a:gd name="T37" fmla="*/ 44 h 248"/>
                  <a:gd name="T38" fmla="*/ 33 w 307"/>
                  <a:gd name="T39" fmla="*/ 44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7"/>
                  <a:gd name="T61" fmla="*/ 0 h 248"/>
                  <a:gd name="T62" fmla="*/ 307 w 307"/>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7" h="248">
                    <a:moveTo>
                      <a:pt x="169" y="240"/>
                    </a:moveTo>
                    <a:lnTo>
                      <a:pt x="169" y="204"/>
                    </a:lnTo>
                    <a:lnTo>
                      <a:pt x="0" y="206"/>
                    </a:lnTo>
                    <a:lnTo>
                      <a:pt x="0" y="162"/>
                    </a:lnTo>
                    <a:lnTo>
                      <a:pt x="107" y="57"/>
                    </a:lnTo>
                    <a:lnTo>
                      <a:pt x="150" y="8"/>
                    </a:lnTo>
                    <a:lnTo>
                      <a:pt x="174" y="16"/>
                    </a:lnTo>
                    <a:lnTo>
                      <a:pt x="194" y="0"/>
                    </a:lnTo>
                    <a:lnTo>
                      <a:pt x="232" y="32"/>
                    </a:lnTo>
                    <a:lnTo>
                      <a:pt x="251" y="11"/>
                    </a:lnTo>
                    <a:lnTo>
                      <a:pt x="278" y="40"/>
                    </a:lnTo>
                    <a:lnTo>
                      <a:pt x="292" y="54"/>
                    </a:lnTo>
                    <a:lnTo>
                      <a:pt x="295" y="94"/>
                    </a:lnTo>
                    <a:lnTo>
                      <a:pt x="307" y="95"/>
                    </a:lnTo>
                    <a:lnTo>
                      <a:pt x="298" y="111"/>
                    </a:lnTo>
                    <a:lnTo>
                      <a:pt x="305" y="172"/>
                    </a:lnTo>
                    <a:lnTo>
                      <a:pt x="279" y="172"/>
                    </a:lnTo>
                    <a:lnTo>
                      <a:pt x="281" y="248"/>
                    </a:lnTo>
                    <a:lnTo>
                      <a:pt x="176" y="240"/>
                    </a:lnTo>
                    <a:lnTo>
                      <a:pt x="169" y="24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18">
                <a:extLst>
                  <a:ext uri="{FF2B5EF4-FFF2-40B4-BE49-F238E27FC236}">
                    <a16:creationId xmlns:a16="http://schemas.microsoft.com/office/drawing/2014/main" id="{8D23F2C4-9CF8-4F68-9595-CB356CF797F5}"/>
                  </a:ext>
                </a:extLst>
              </p:cNvPr>
              <p:cNvSpPr>
                <a:spLocks noChangeArrowheads="1"/>
              </p:cNvSpPr>
              <p:nvPr/>
            </p:nvSpPr>
            <p:spPr bwMode="auto">
              <a:xfrm>
                <a:off x="2171" y="1434"/>
                <a:ext cx="244" cy="258"/>
              </a:xfrm>
              <a:custGeom>
                <a:avLst/>
                <a:gdLst>
                  <a:gd name="T0" fmla="*/ 65 w 277"/>
                  <a:gd name="T1" fmla="*/ 45 h 270"/>
                  <a:gd name="T2" fmla="*/ 64 w 277"/>
                  <a:gd name="T3" fmla="*/ 48 h 270"/>
                  <a:gd name="T4" fmla="*/ 55 w 277"/>
                  <a:gd name="T5" fmla="*/ 49 h 270"/>
                  <a:gd name="T6" fmla="*/ 48 w 277"/>
                  <a:gd name="T7" fmla="*/ 48 h 270"/>
                  <a:gd name="T8" fmla="*/ 48 w 277"/>
                  <a:gd name="T9" fmla="*/ 46 h 270"/>
                  <a:gd name="T10" fmla="*/ 50 w 277"/>
                  <a:gd name="T11" fmla="*/ 46 h 270"/>
                  <a:gd name="T12" fmla="*/ 48 w 277"/>
                  <a:gd name="T13" fmla="*/ 44 h 270"/>
                  <a:gd name="T14" fmla="*/ 26 w 277"/>
                  <a:gd name="T15" fmla="*/ 44 h 270"/>
                  <a:gd name="T16" fmla="*/ 11 w 277"/>
                  <a:gd name="T17" fmla="*/ 44 h 270"/>
                  <a:gd name="T18" fmla="*/ 11 w 277"/>
                  <a:gd name="T19" fmla="*/ 38 h 270"/>
                  <a:gd name="T20" fmla="*/ 1 w 277"/>
                  <a:gd name="T21" fmla="*/ 38 h 270"/>
                  <a:gd name="T22" fmla="*/ 1 w 277"/>
                  <a:gd name="T23" fmla="*/ 34 h 270"/>
                  <a:gd name="T24" fmla="*/ 0 w 277"/>
                  <a:gd name="T25" fmla="*/ 11 h 270"/>
                  <a:gd name="T26" fmla="*/ 4 w 277"/>
                  <a:gd name="T27" fmla="*/ 11 h 270"/>
                  <a:gd name="T28" fmla="*/ 14 w 277"/>
                  <a:gd name="T29" fmla="*/ 0 h 270"/>
                  <a:gd name="T30" fmla="*/ 26 w 277"/>
                  <a:gd name="T31" fmla="*/ 9 h 270"/>
                  <a:gd name="T32" fmla="*/ 29 w 277"/>
                  <a:gd name="T33" fmla="*/ 11 h 270"/>
                  <a:gd name="T34" fmla="*/ 41 w 277"/>
                  <a:gd name="T35" fmla="*/ 11 h 270"/>
                  <a:gd name="T36" fmla="*/ 56 w 277"/>
                  <a:gd name="T37" fmla="*/ 11 h 270"/>
                  <a:gd name="T38" fmla="*/ 65 w 277"/>
                  <a:gd name="T39" fmla="*/ 21 h 270"/>
                  <a:gd name="T40" fmla="*/ 65 w 277"/>
                  <a:gd name="T41" fmla="*/ 22 h 270"/>
                  <a:gd name="T42" fmla="*/ 65 w 277"/>
                  <a:gd name="T43" fmla="*/ 45 h 2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70"/>
                  <a:gd name="T68" fmla="*/ 277 w 277"/>
                  <a:gd name="T69" fmla="*/ 270 h 2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70">
                    <a:moveTo>
                      <a:pt x="276" y="243"/>
                    </a:moveTo>
                    <a:lnTo>
                      <a:pt x="274" y="258"/>
                    </a:lnTo>
                    <a:lnTo>
                      <a:pt x="232" y="270"/>
                    </a:lnTo>
                    <a:lnTo>
                      <a:pt x="203" y="263"/>
                    </a:lnTo>
                    <a:lnTo>
                      <a:pt x="202" y="245"/>
                    </a:lnTo>
                    <a:lnTo>
                      <a:pt x="214" y="250"/>
                    </a:lnTo>
                    <a:lnTo>
                      <a:pt x="203" y="236"/>
                    </a:lnTo>
                    <a:lnTo>
                      <a:pt x="114" y="235"/>
                    </a:lnTo>
                    <a:lnTo>
                      <a:pt x="46" y="238"/>
                    </a:lnTo>
                    <a:lnTo>
                      <a:pt x="46" y="208"/>
                    </a:lnTo>
                    <a:lnTo>
                      <a:pt x="1" y="209"/>
                    </a:lnTo>
                    <a:lnTo>
                      <a:pt x="1" y="194"/>
                    </a:lnTo>
                    <a:lnTo>
                      <a:pt x="0" y="57"/>
                    </a:lnTo>
                    <a:lnTo>
                      <a:pt x="4" y="59"/>
                    </a:lnTo>
                    <a:lnTo>
                      <a:pt x="58" y="0"/>
                    </a:lnTo>
                    <a:lnTo>
                      <a:pt x="109" y="9"/>
                    </a:lnTo>
                    <a:lnTo>
                      <a:pt x="118" y="27"/>
                    </a:lnTo>
                    <a:lnTo>
                      <a:pt x="171" y="50"/>
                    </a:lnTo>
                    <a:lnTo>
                      <a:pt x="239" y="54"/>
                    </a:lnTo>
                    <a:lnTo>
                      <a:pt x="277" y="108"/>
                    </a:lnTo>
                    <a:lnTo>
                      <a:pt x="275" y="115"/>
                    </a:lnTo>
                    <a:lnTo>
                      <a:pt x="276" y="2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19">
                <a:extLst>
                  <a:ext uri="{FF2B5EF4-FFF2-40B4-BE49-F238E27FC236}">
                    <a16:creationId xmlns:a16="http://schemas.microsoft.com/office/drawing/2014/main" id="{5F20DA3C-3839-429F-94D9-B0F38D199886}"/>
                  </a:ext>
                </a:extLst>
              </p:cNvPr>
              <p:cNvSpPr>
                <a:spLocks noChangeArrowheads="1"/>
              </p:cNvSpPr>
              <p:nvPr/>
            </p:nvSpPr>
            <p:spPr bwMode="auto">
              <a:xfrm>
                <a:off x="2250" y="1117"/>
                <a:ext cx="164" cy="221"/>
              </a:xfrm>
              <a:custGeom>
                <a:avLst/>
                <a:gdLst>
                  <a:gd name="T0" fmla="*/ 30 w 187"/>
                  <a:gd name="T1" fmla="*/ 44 h 231"/>
                  <a:gd name="T2" fmla="*/ 1 w 187"/>
                  <a:gd name="T3" fmla="*/ 45 h 231"/>
                  <a:gd name="T4" fmla="*/ 0 w 187"/>
                  <a:gd name="T5" fmla="*/ 0 h 231"/>
                  <a:gd name="T6" fmla="*/ 4 w 187"/>
                  <a:gd name="T7" fmla="*/ 1 h 231"/>
                  <a:gd name="T8" fmla="*/ 22 w 187"/>
                  <a:gd name="T9" fmla="*/ 8 h 231"/>
                  <a:gd name="T10" fmla="*/ 20 w 187"/>
                  <a:gd name="T11" fmla="*/ 11 h 231"/>
                  <a:gd name="T12" fmla="*/ 24 w 187"/>
                  <a:gd name="T13" fmla="*/ 11 h 231"/>
                  <a:gd name="T14" fmla="*/ 25 w 187"/>
                  <a:gd name="T15" fmla="*/ 22 h 231"/>
                  <a:gd name="T16" fmla="*/ 39 w 187"/>
                  <a:gd name="T17" fmla="*/ 24 h 231"/>
                  <a:gd name="T18" fmla="*/ 39 w 187"/>
                  <a:gd name="T19" fmla="*/ 31 h 231"/>
                  <a:gd name="T20" fmla="*/ 39 w 187"/>
                  <a:gd name="T21" fmla="*/ 39 h 231"/>
                  <a:gd name="T22" fmla="*/ 39 w 187"/>
                  <a:gd name="T23" fmla="*/ 44 h 231"/>
                  <a:gd name="T24" fmla="*/ 30 w 187"/>
                  <a:gd name="T25" fmla="*/ 44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31"/>
                  <a:gd name="T41" fmla="*/ 187 w 187"/>
                  <a:gd name="T42" fmla="*/ 231 h 2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31">
                    <a:moveTo>
                      <a:pt x="144" y="228"/>
                    </a:moveTo>
                    <a:lnTo>
                      <a:pt x="1" y="231"/>
                    </a:lnTo>
                    <a:lnTo>
                      <a:pt x="0" y="0"/>
                    </a:lnTo>
                    <a:lnTo>
                      <a:pt x="19" y="1"/>
                    </a:lnTo>
                    <a:lnTo>
                      <a:pt x="108" y="8"/>
                    </a:lnTo>
                    <a:lnTo>
                      <a:pt x="100" y="24"/>
                    </a:lnTo>
                    <a:lnTo>
                      <a:pt x="118" y="51"/>
                    </a:lnTo>
                    <a:lnTo>
                      <a:pt x="123" y="107"/>
                    </a:lnTo>
                    <a:lnTo>
                      <a:pt x="187" y="114"/>
                    </a:lnTo>
                    <a:lnTo>
                      <a:pt x="187" y="161"/>
                    </a:lnTo>
                    <a:lnTo>
                      <a:pt x="187" y="205"/>
                    </a:lnTo>
                    <a:lnTo>
                      <a:pt x="187" y="228"/>
                    </a:lnTo>
                    <a:lnTo>
                      <a:pt x="144"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20">
                <a:extLst>
                  <a:ext uri="{FF2B5EF4-FFF2-40B4-BE49-F238E27FC236}">
                    <a16:creationId xmlns:a16="http://schemas.microsoft.com/office/drawing/2014/main" id="{F77C0E2A-A2FE-414A-BD74-E71E360AC094}"/>
                  </a:ext>
                </a:extLst>
              </p:cNvPr>
              <p:cNvSpPr>
                <a:spLocks noChangeArrowheads="1"/>
              </p:cNvSpPr>
              <p:nvPr/>
            </p:nvSpPr>
            <p:spPr bwMode="auto">
              <a:xfrm>
                <a:off x="831" y="1125"/>
                <a:ext cx="245" cy="317"/>
              </a:xfrm>
              <a:custGeom>
                <a:avLst/>
                <a:gdLst>
                  <a:gd name="T0" fmla="*/ 60 w 279"/>
                  <a:gd name="T1" fmla="*/ 32 h 332"/>
                  <a:gd name="T2" fmla="*/ 60 w 279"/>
                  <a:gd name="T3" fmla="*/ 58 h 332"/>
                  <a:gd name="T4" fmla="*/ 47 w 279"/>
                  <a:gd name="T5" fmla="*/ 54 h 332"/>
                  <a:gd name="T6" fmla="*/ 36 w 279"/>
                  <a:gd name="T7" fmla="*/ 45 h 332"/>
                  <a:gd name="T8" fmla="*/ 0 w 279"/>
                  <a:gd name="T9" fmla="*/ 28 h 332"/>
                  <a:gd name="T10" fmla="*/ 4 w 279"/>
                  <a:gd name="T11" fmla="*/ 18 h 332"/>
                  <a:gd name="T12" fmla="*/ 11 w 279"/>
                  <a:gd name="T13" fmla="*/ 15 h 332"/>
                  <a:gd name="T14" fmla="*/ 14 w 279"/>
                  <a:gd name="T15" fmla="*/ 11 h 332"/>
                  <a:gd name="T16" fmla="*/ 50 w 279"/>
                  <a:gd name="T17" fmla="*/ 11 h 332"/>
                  <a:gd name="T18" fmla="*/ 50 w 279"/>
                  <a:gd name="T19" fmla="*/ 0 h 332"/>
                  <a:gd name="T20" fmla="*/ 54 w 279"/>
                  <a:gd name="T21" fmla="*/ 0 h 332"/>
                  <a:gd name="T22" fmla="*/ 60 w 279"/>
                  <a:gd name="T23" fmla="*/ 1 h 332"/>
                  <a:gd name="T24" fmla="*/ 60 w 279"/>
                  <a:gd name="T25" fmla="*/ 32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332"/>
                  <a:gd name="T41" fmla="*/ 279 w 279"/>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332">
                    <a:moveTo>
                      <a:pt x="277" y="190"/>
                    </a:moveTo>
                    <a:lnTo>
                      <a:pt x="278" y="332"/>
                    </a:lnTo>
                    <a:lnTo>
                      <a:pt x="222" y="308"/>
                    </a:lnTo>
                    <a:lnTo>
                      <a:pt x="173" y="255"/>
                    </a:lnTo>
                    <a:lnTo>
                      <a:pt x="0" y="154"/>
                    </a:lnTo>
                    <a:lnTo>
                      <a:pt x="2" y="92"/>
                    </a:lnTo>
                    <a:lnTo>
                      <a:pt x="52" y="81"/>
                    </a:lnTo>
                    <a:lnTo>
                      <a:pt x="65" y="66"/>
                    </a:lnTo>
                    <a:lnTo>
                      <a:pt x="232" y="68"/>
                    </a:lnTo>
                    <a:lnTo>
                      <a:pt x="233" y="0"/>
                    </a:lnTo>
                    <a:lnTo>
                      <a:pt x="256" y="0"/>
                    </a:lnTo>
                    <a:lnTo>
                      <a:pt x="279" y="1"/>
                    </a:lnTo>
                    <a:lnTo>
                      <a:pt x="277"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21">
                <a:extLst>
                  <a:ext uri="{FF2B5EF4-FFF2-40B4-BE49-F238E27FC236}">
                    <a16:creationId xmlns:a16="http://schemas.microsoft.com/office/drawing/2014/main" id="{64A270C7-CFA9-459F-91DD-9CF820D95A59}"/>
                  </a:ext>
                </a:extLst>
              </p:cNvPr>
              <p:cNvSpPr>
                <a:spLocks noChangeArrowheads="1"/>
              </p:cNvSpPr>
              <p:nvPr/>
            </p:nvSpPr>
            <p:spPr bwMode="auto">
              <a:xfrm>
                <a:off x="2266" y="1335"/>
                <a:ext cx="148" cy="203"/>
              </a:xfrm>
              <a:custGeom>
                <a:avLst/>
                <a:gdLst>
                  <a:gd name="T0" fmla="*/ 42 w 168"/>
                  <a:gd name="T1" fmla="*/ 42 h 212"/>
                  <a:gd name="T2" fmla="*/ 33 w 168"/>
                  <a:gd name="T3" fmla="*/ 31 h 212"/>
                  <a:gd name="T4" fmla="*/ 16 w 168"/>
                  <a:gd name="T5" fmla="*/ 31 h 212"/>
                  <a:gd name="T6" fmla="*/ 4 w 168"/>
                  <a:gd name="T7" fmla="*/ 27 h 212"/>
                  <a:gd name="T8" fmla="*/ 0 w 168"/>
                  <a:gd name="T9" fmla="*/ 24 h 212"/>
                  <a:gd name="T10" fmla="*/ 7 w 168"/>
                  <a:gd name="T11" fmla="*/ 23 h 212"/>
                  <a:gd name="T12" fmla="*/ 26 w 168"/>
                  <a:gd name="T13" fmla="*/ 11 h 212"/>
                  <a:gd name="T14" fmla="*/ 29 w 168"/>
                  <a:gd name="T15" fmla="*/ 0 h 212"/>
                  <a:gd name="T16" fmla="*/ 42 w 168"/>
                  <a:gd name="T17" fmla="*/ 0 h 212"/>
                  <a:gd name="T18" fmla="*/ 42 w 168"/>
                  <a:gd name="T19" fmla="*/ 4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212"/>
                  <a:gd name="T32" fmla="*/ 168 w 16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212">
                    <a:moveTo>
                      <a:pt x="168" y="212"/>
                    </a:moveTo>
                    <a:lnTo>
                      <a:pt x="130" y="158"/>
                    </a:lnTo>
                    <a:lnTo>
                      <a:pt x="62" y="154"/>
                    </a:lnTo>
                    <a:lnTo>
                      <a:pt x="9" y="131"/>
                    </a:lnTo>
                    <a:lnTo>
                      <a:pt x="0" y="113"/>
                    </a:lnTo>
                    <a:lnTo>
                      <a:pt x="27" y="108"/>
                    </a:lnTo>
                    <a:lnTo>
                      <a:pt x="107" y="39"/>
                    </a:lnTo>
                    <a:lnTo>
                      <a:pt x="125" y="0"/>
                    </a:lnTo>
                    <a:lnTo>
                      <a:pt x="168" y="0"/>
                    </a:lnTo>
                    <a:lnTo>
                      <a:pt x="168"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22">
                <a:extLst>
                  <a:ext uri="{FF2B5EF4-FFF2-40B4-BE49-F238E27FC236}">
                    <a16:creationId xmlns:a16="http://schemas.microsoft.com/office/drawing/2014/main" id="{4EA33E20-4A8F-4302-95BB-2D27318ACF46}"/>
                  </a:ext>
                </a:extLst>
              </p:cNvPr>
              <p:cNvSpPr>
                <a:spLocks noChangeArrowheads="1"/>
              </p:cNvSpPr>
              <p:nvPr/>
            </p:nvSpPr>
            <p:spPr bwMode="auto">
              <a:xfrm>
                <a:off x="2848" y="2002"/>
                <a:ext cx="209" cy="478"/>
              </a:xfrm>
              <a:custGeom>
                <a:avLst/>
                <a:gdLst>
                  <a:gd name="T0" fmla="*/ 51 w 238"/>
                  <a:gd name="T1" fmla="*/ 88 h 500"/>
                  <a:gd name="T2" fmla="*/ 47 w 238"/>
                  <a:gd name="T3" fmla="*/ 88 h 500"/>
                  <a:gd name="T4" fmla="*/ 45 w 238"/>
                  <a:gd name="T5" fmla="*/ 91 h 500"/>
                  <a:gd name="T6" fmla="*/ 10 w 238"/>
                  <a:gd name="T7" fmla="*/ 91 h 500"/>
                  <a:gd name="T8" fmla="*/ 10 w 238"/>
                  <a:gd name="T9" fmla="*/ 42 h 500"/>
                  <a:gd name="T10" fmla="*/ 9 w 238"/>
                  <a:gd name="T11" fmla="*/ 39 h 500"/>
                  <a:gd name="T12" fmla="*/ 7 w 238"/>
                  <a:gd name="T13" fmla="*/ 33 h 500"/>
                  <a:gd name="T14" fmla="*/ 10 w 238"/>
                  <a:gd name="T15" fmla="*/ 31 h 500"/>
                  <a:gd name="T16" fmla="*/ 9 w 238"/>
                  <a:gd name="T17" fmla="*/ 28 h 500"/>
                  <a:gd name="T18" fmla="*/ 4 w 238"/>
                  <a:gd name="T19" fmla="*/ 26 h 500"/>
                  <a:gd name="T20" fmla="*/ 4 w 238"/>
                  <a:gd name="T21" fmla="*/ 23 h 500"/>
                  <a:gd name="T22" fmla="*/ 0 w 238"/>
                  <a:gd name="T23" fmla="*/ 18 h 500"/>
                  <a:gd name="T24" fmla="*/ 4 w 238"/>
                  <a:gd name="T25" fmla="*/ 18 h 500"/>
                  <a:gd name="T26" fmla="*/ 0 w 238"/>
                  <a:gd name="T27" fmla="*/ 0 h 500"/>
                  <a:gd name="T28" fmla="*/ 23 w 238"/>
                  <a:gd name="T29" fmla="*/ 0 h 500"/>
                  <a:gd name="T30" fmla="*/ 38 w 238"/>
                  <a:gd name="T31" fmla="*/ 20 h 500"/>
                  <a:gd name="T32" fmla="*/ 41 w 238"/>
                  <a:gd name="T33" fmla="*/ 31 h 500"/>
                  <a:gd name="T34" fmla="*/ 36 w 238"/>
                  <a:gd name="T35" fmla="*/ 36 h 500"/>
                  <a:gd name="T36" fmla="*/ 35 w 238"/>
                  <a:gd name="T37" fmla="*/ 43 h 500"/>
                  <a:gd name="T38" fmla="*/ 40 w 238"/>
                  <a:gd name="T39" fmla="*/ 67 h 500"/>
                  <a:gd name="T40" fmla="*/ 51 w 238"/>
                  <a:gd name="T41" fmla="*/ 88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500"/>
                  <a:gd name="T65" fmla="*/ 238 w 238"/>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500">
                    <a:moveTo>
                      <a:pt x="238" y="481"/>
                    </a:moveTo>
                    <a:lnTo>
                      <a:pt x="218" y="483"/>
                    </a:lnTo>
                    <a:lnTo>
                      <a:pt x="210" y="500"/>
                    </a:lnTo>
                    <a:lnTo>
                      <a:pt x="46" y="500"/>
                    </a:lnTo>
                    <a:lnTo>
                      <a:pt x="48" y="229"/>
                    </a:lnTo>
                    <a:lnTo>
                      <a:pt x="41" y="212"/>
                    </a:lnTo>
                    <a:lnTo>
                      <a:pt x="31" y="185"/>
                    </a:lnTo>
                    <a:lnTo>
                      <a:pt x="44" y="166"/>
                    </a:lnTo>
                    <a:lnTo>
                      <a:pt x="40" y="148"/>
                    </a:lnTo>
                    <a:lnTo>
                      <a:pt x="13" y="132"/>
                    </a:lnTo>
                    <a:lnTo>
                      <a:pt x="18" y="117"/>
                    </a:lnTo>
                    <a:lnTo>
                      <a:pt x="0" y="92"/>
                    </a:lnTo>
                    <a:lnTo>
                      <a:pt x="2" y="92"/>
                    </a:lnTo>
                    <a:lnTo>
                      <a:pt x="0" y="0"/>
                    </a:lnTo>
                    <a:lnTo>
                      <a:pt x="108" y="0"/>
                    </a:lnTo>
                    <a:lnTo>
                      <a:pt x="179" y="105"/>
                    </a:lnTo>
                    <a:lnTo>
                      <a:pt x="202" y="171"/>
                    </a:lnTo>
                    <a:lnTo>
                      <a:pt x="173" y="198"/>
                    </a:lnTo>
                    <a:lnTo>
                      <a:pt x="165" y="234"/>
                    </a:lnTo>
                    <a:lnTo>
                      <a:pt x="185" y="365"/>
                    </a:lnTo>
                    <a:lnTo>
                      <a:pt x="238" y="48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23">
                <a:extLst>
                  <a:ext uri="{FF2B5EF4-FFF2-40B4-BE49-F238E27FC236}">
                    <a16:creationId xmlns:a16="http://schemas.microsoft.com/office/drawing/2014/main" id="{15E5C309-3EE0-476B-8AD9-6AC2E12F4C02}"/>
                  </a:ext>
                </a:extLst>
              </p:cNvPr>
              <p:cNvSpPr>
                <a:spLocks noChangeArrowheads="1"/>
              </p:cNvSpPr>
              <p:nvPr/>
            </p:nvSpPr>
            <p:spPr bwMode="auto">
              <a:xfrm>
                <a:off x="1075" y="1105"/>
                <a:ext cx="184" cy="202"/>
              </a:xfrm>
              <a:custGeom>
                <a:avLst/>
                <a:gdLst>
                  <a:gd name="T0" fmla="*/ 29 w 209"/>
                  <a:gd name="T1" fmla="*/ 41 h 211"/>
                  <a:gd name="T2" fmla="*/ 0 w 209"/>
                  <a:gd name="T3" fmla="*/ 41 h 211"/>
                  <a:gd name="T4" fmla="*/ 4 w 209"/>
                  <a:gd name="T5" fmla="*/ 11 h 211"/>
                  <a:gd name="T6" fmla="*/ 23 w 209"/>
                  <a:gd name="T7" fmla="*/ 11 h 211"/>
                  <a:gd name="T8" fmla="*/ 23 w 209"/>
                  <a:gd name="T9" fmla="*/ 0 h 211"/>
                  <a:gd name="T10" fmla="*/ 48 w 209"/>
                  <a:gd name="T11" fmla="*/ 1 h 211"/>
                  <a:gd name="T12" fmla="*/ 42 w 209"/>
                  <a:gd name="T13" fmla="*/ 11 h 211"/>
                  <a:gd name="T14" fmla="*/ 41 w 209"/>
                  <a:gd name="T15" fmla="*/ 16 h 211"/>
                  <a:gd name="T16" fmla="*/ 42 w 209"/>
                  <a:gd name="T17" fmla="*/ 17 h 211"/>
                  <a:gd name="T18" fmla="*/ 37 w 209"/>
                  <a:gd name="T19" fmla="*/ 20 h 211"/>
                  <a:gd name="T20" fmla="*/ 40 w 209"/>
                  <a:gd name="T21" fmla="*/ 24 h 211"/>
                  <a:gd name="T22" fmla="*/ 37 w 209"/>
                  <a:gd name="T23" fmla="*/ 25 h 211"/>
                  <a:gd name="T24" fmla="*/ 35 w 209"/>
                  <a:gd name="T25" fmla="*/ 34 h 211"/>
                  <a:gd name="T26" fmla="*/ 29 w 209"/>
                  <a:gd name="T27" fmla="*/ 39 h 211"/>
                  <a:gd name="T28" fmla="*/ 29 w 209"/>
                  <a:gd name="T29" fmla="*/ 41 h 2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11"/>
                  <a:gd name="T47" fmla="*/ 209 w 209"/>
                  <a:gd name="T48" fmla="*/ 211 h 2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11">
                    <a:moveTo>
                      <a:pt x="124" y="211"/>
                    </a:moveTo>
                    <a:lnTo>
                      <a:pt x="0" y="210"/>
                    </a:lnTo>
                    <a:lnTo>
                      <a:pt x="2" y="21"/>
                    </a:lnTo>
                    <a:lnTo>
                      <a:pt x="100" y="22"/>
                    </a:lnTo>
                    <a:lnTo>
                      <a:pt x="102" y="0"/>
                    </a:lnTo>
                    <a:lnTo>
                      <a:pt x="209" y="1"/>
                    </a:lnTo>
                    <a:lnTo>
                      <a:pt x="181" y="45"/>
                    </a:lnTo>
                    <a:lnTo>
                      <a:pt x="177" y="81"/>
                    </a:lnTo>
                    <a:lnTo>
                      <a:pt x="186" y="84"/>
                    </a:lnTo>
                    <a:lnTo>
                      <a:pt x="163" y="96"/>
                    </a:lnTo>
                    <a:lnTo>
                      <a:pt x="171" y="114"/>
                    </a:lnTo>
                    <a:lnTo>
                      <a:pt x="160" y="121"/>
                    </a:lnTo>
                    <a:lnTo>
                      <a:pt x="150" y="177"/>
                    </a:lnTo>
                    <a:lnTo>
                      <a:pt x="127" y="202"/>
                    </a:lnTo>
                    <a:lnTo>
                      <a:pt x="124" y="2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24">
                <a:extLst>
                  <a:ext uri="{FF2B5EF4-FFF2-40B4-BE49-F238E27FC236}">
                    <a16:creationId xmlns:a16="http://schemas.microsoft.com/office/drawing/2014/main" id="{310261C2-0B8B-4054-8038-5BA6F6201816}"/>
                  </a:ext>
                </a:extLst>
              </p:cNvPr>
              <p:cNvSpPr>
                <a:spLocks noChangeArrowheads="1"/>
              </p:cNvSpPr>
              <p:nvPr/>
            </p:nvSpPr>
            <p:spPr bwMode="auto">
              <a:xfrm>
                <a:off x="2284" y="2870"/>
                <a:ext cx="325" cy="130"/>
              </a:xfrm>
              <a:custGeom>
                <a:avLst/>
                <a:gdLst>
                  <a:gd name="T0" fmla="*/ 79 w 370"/>
                  <a:gd name="T1" fmla="*/ 26 h 136"/>
                  <a:gd name="T2" fmla="*/ 17 w 370"/>
                  <a:gd name="T3" fmla="*/ 26 h 136"/>
                  <a:gd name="T4" fmla="*/ 10 w 370"/>
                  <a:gd name="T5" fmla="*/ 24 h 136"/>
                  <a:gd name="T6" fmla="*/ 0 w 370"/>
                  <a:gd name="T7" fmla="*/ 11 h 136"/>
                  <a:gd name="T8" fmla="*/ 11 w 370"/>
                  <a:gd name="T9" fmla="*/ 11 h 136"/>
                  <a:gd name="T10" fmla="*/ 11 w 370"/>
                  <a:gd name="T11" fmla="*/ 0 h 136"/>
                  <a:gd name="T12" fmla="*/ 31 w 370"/>
                  <a:gd name="T13" fmla="*/ 1 h 136"/>
                  <a:gd name="T14" fmla="*/ 79 w 370"/>
                  <a:gd name="T15" fmla="*/ 0 h 136"/>
                  <a:gd name="T16" fmla="*/ 79 w 370"/>
                  <a:gd name="T17" fmla="*/ 2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
                  <a:gd name="T28" fmla="*/ 0 h 136"/>
                  <a:gd name="T29" fmla="*/ 370 w 370"/>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 h="136">
                    <a:moveTo>
                      <a:pt x="369" y="136"/>
                    </a:moveTo>
                    <a:lnTo>
                      <a:pt x="77" y="136"/>
                    </a:lnTo>
                    <a:lnTo>
                      <a:pt x="46" y="126"/>
                    </a:lnTo>
                    <a:lnTo>
                      <a:pt x="0" y="45"/>
                    </a:lnTo>
                    <a:lnTo>
                      <a:pt x="54" y="46"/>
                    </a:lnTo>
                    <a:lnTo>
                      <a:pt x="54" y="0"/>
                    </a:lnTo>
                    <a:lnTo>
                      <a:pt x="144" y="1"/>
                    </a:lnTo>
                    <a:lnTo>
                      <a:pt x="370" y="0"/>
                    </a:lnTo>
                    <a:lnTo>
                      <a:pt x="369"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25">
                <a:extLst>
                  <a:ext uri="{FF2B5EF4-FFF2-40B4-BE49-F238E27FC236}">
                    <a16:creationId xmlns:a16="http://schemas.microsoft.com/office/drawing/2014/main" id="{E9693ADF-11A3-4950-8EF3-78F4C830AC6D}"/>
                  </a:ext>
                </a:extLst>
              </p:cNvPr>
              <p:cNvSpPr>
                <a:spLocks noChangeArrowheads="1"/>
              </p:cNvSpPr>
              <p:nvPr/>
            </p:nvSpPr>
            <p:spPr bwMode="auto">
              <a:xfrm>
                <a:off x="2128" y="1875"/>
                <a:ext cx="238" cy="189"/>
              </a:xfrm>
              <a:custGeom>
                <a:avLst/>
                <a:gdLst>
                  <a:gd name="T0" fmla="*/ 47 w 271"/>
                  <a:gd name="T1" fmla="*/ 43 h 197"/>
                  <a:gd name="T2" fmla="*/ 34 w 271"/>
                  <a:gd name="T3" fmla="*/ 43 h 197"/>
                  <a:gd name="T4" fmla="*/ 34 w 271"/>
                  <a:gd name="T5" fmla="*/ 39 h 197"/>
                  <a:gd name="T6" fmla="*/ 9 w 271"/>
                  <a:gd name="T7" fmla="*/ 39 h 197"/>
                  <a:gd name="T8" fmla="*/ 4 w 271"/>
                  <a:gd name="T9" fmla="*/ 35 h 197"/>
                  <a:gd name="T10" fmla="*/ 6 w 271"/>
                  <a:gd name="T11" fmla="*/ 31 h 197"/>
                  <a:gd name="T12" fmla="*/ 4 w 271"/>
                  <a:gd name="T13" fmla="*/ 32 h 197"/>
                  <a:gd name="T14" fmla="*/ 4 w 271"/>
                  <a:gd name="T15" fmla="*/ 29 h 197"/>
                  <a:gd name="T16" fmla="*/ 4 w 271"/>
                  <a:gd name="T17" fmla="*/ 20 h 197"/>
                  <a:gd name="T18" fmla="*/ 8 w 271"/>
                  <a:gd name="T19" fmla="*/ 16 h 197"/>
                  <a:gd name="T20" fmla="*/ 0 w 271"/>
                  <a:gd name="T21" fmla="*/ 12 h 197"/>
                  <a:gd name="T22" fmla="*/ 5 w 271"/>
                  <a:gd name="T23" fmla="*/ 9 h 197"/>
                  <a:gd name="T24" fmla="*/ 15 w 271"/>
                  <a:gd name="T25" fmla="*/ 12 h 197"/>
                  <a:gd name="T26" fmla="*/ 22 w 271"/>
                  <a:gd name="T27" fmla="*/ 1 h 197"/>
                  <a:gd name="T28" fmla="*/ 30 w 271"/>
                  <a:gd name="T29" fmla="*/ 0 h 197"/>
                  <a:gd name="T30" fmla="*/ 44 w 271"/>
                  <a:gd name="T31" fmla="*/ 12 h 197"/>
                  <a:gd name="T32" fmla="*/ 58 w 271"/>
                  <a:gd name="T33" fmla="*/ 29 h 197"/>
                  <a:gd name="T34" fmla="*/ 50 w 271"/>
                  <a:gd name="T35" fmla="*/ 35 h 197"/>
                  <a:gd name="T36" fmla="*/ 47 w 271"/>
                  <a:gd name="T37" fmla="*/ 4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97"/>
                  <a:gd name="T59" fmla="*/ 271 w 271"/>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97">
                    <a:moveTo>
                      <a:pt x="227" y="196"/>
                    </a:moveTo>
                    <a:lnTo>
                      <a:pt x="158" y="197"/>
                    </a:lnTo>
                    <a:lnTo>
                      <a:pt x="158" y="182"/>
                    </a:lnTo>
                    <a:lnTo>
                      <a:pt x="41" y="182"/>
                    </a:lnTo>
                    <a:lnTo>
                      <a:pt x="20" y="172"/>
                    </a:lnTo>
                    <a:lnTo>
                      <a:pt x="28" y="139"/>
                    </a:lnTo>
                    <a:lnTo>
                      <a:pt x="11" y="141"/>
                    </a:lnTo>
                    <a:lnTo>
                      <a:pt x="2" y="127"/>
                    </a:lnTo>
                    <a:lnTo>
                      <a:pt x="16" y="91"/>
                    </a:lnTo>
                    <a:lnTo>
                      <a:pt x="34" y="78"/>
                    </a:lnTo>
                    <a:lnTo>
                      <a:pt x="0" y="32"/>
                    </a:lnTo>
                    <a:lnTo>
                      <a:pt x="24" y="9"/>
                    </a:lnTo>
                    <a:lnTo>
                      <a:pt x="69" y="20"/>
                    </a:lnTo>
                    <a:lnTo>
                      <a:pt x="105" y="1"/>
                    </a:lnTo>
                    <a:lnTo>
                      <a:pt x="139" y="0"/>
                    </a:lnTo>
                    <a:lnTo>
                      <a:pt x="207" y="45"/>
                    </a:lnTo>
                    <a:lnTo>
                      <a:pt x="271" y="130"/>
                    </a:lnTo>
                    <a:lnTo>
                      <a:pt x="235" y="170"/>
                    </a:lnTo>
                    <a:lnTo>
                      <a:pt x="227" y="1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26">
                <a:extLst>
                  <a:ext uri="{FF2B5EF4-FFF2-40B4-BE49-F238E27FC236}">
                    <a16:creationId xmlns:a16="http://schemas.microsoft.com/office/drawing/2014/main" id="{12255A84-6B7D-4C78-8C23-F2CA1DE1C693}"/>
                  </a:ext>
                </a:extLst>
              </p:cNvPr>
              <p:cNvSpPr>
                <a:spLocks noChangeArrowheads="1"/>
              </p:cNvSpPr>
              <p:nvPr/>
            </p:nvSpPr>
            <p:spPr bwMode="auto">
              <a:xfrm>
                <a:off x="2413" y="1311"/>
                <a:ext cx="190" cy="233"/>
              </a:xfrm>
              <a:custGeom>
                <a:avLst/>
                <a:gdLst>
                  <a:gd name="T0" fmla="*/ 0 w 216"/>
                  <a:gd name="T1" fmla="*/ 43 h 244"/>
                  <a:gd name="T2" fmla="*/ 4 w 216"/>
                  <a:gd name="T3" fmla="*/ 42 h 244"/>
                  <a:gd name="T4" fmla="*/ 4 w 216"/>
                  <a:gd name="T5" fmla="*/ 11 h 244"/>
                  <a:gd name="T6" fmla="*/ 4 w 216"/>
                  <a:gd name="T7" fmla="*/ 2 h 244"/>
                  <a:gd name="T8" fmla="*/ 37 w 216"/>
                  <a:gd name="T9" fmla="*/ 0 h 244"/>
                  <a:gd name="T10" fmla="*/ 37 w 216"/>
                  <a:gd name="T11" fmla="*/ 11 h 244"/>
                  <a:gd name="T12" fmla="*/ 37 w 216"/>
                  <a:gd name="T13" fmla="*/ 16 h 244"/>
                  <a:gd name="T14" fmla="*/ 47 w 216"/>
                  <a:gd name="T15" fmla="*/ 22 h 244"/>
                  <a:gd name="T16" fmla="*/ 48 w 216"/>
                  <a:gd name="T17" fmla="*/ 31 h 244"/>
                  <a:gd name="T18" fmla="*/ 26 w 216"/>
                  <a:gd name="T19" fmla="*/ 31 h 244"/>
                  <a:gd name="T20" fmla="*/ 14 w 216"/>
                  <a:gd name="T21" fmla="*/ 37 h 244"/>
                  <a:gd name="T22" fmla="*/ 12 w 216"/>
                  <a:gd name="T23" fmla="*/ 40 h 244"/>
                  <a:gd name="T24" fmla="*/ 4 w 216"/>
                  <a:gd name="T25" fmla="*/ 42 h 244"/>
                  <a:gd name="T26" fmla="*/ 0 w 216"/>
                  <a:gd name="T27" fmla="*/ 43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244"/>
                  <a:gd name="T44" fmla="*/ 216 w 216"/>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244">
                    <a:moveTo>
                      <a:pt x="0" y="244"/>
                    </a:moveTo>
                    <a:lnTo>
                      <a:pt x="2" y="237"/>
                    </a:lnTo>
                    <a:lnTo>
                      <a:pt x="2" y="25"/>
                    </a:lnTo>
                    <a:lnTo>
                      <a:pt x="2" y="2"/>
                    </a:lnTo>
                    <a:lnTo>
                      <a:pt x="171" y="0"/>
                    </a:lnTo>
                    <a:lnTo>
                      <a:pt x="171" y="36"/>
                    </a:lnTo>
                    <a:lnTo>
                      <a:pt x="167" y="85"/>
                    </a:lnTo>
                    <a:lnTo>
                      <a:pt x="204" y="117"/>
                    </a:lnTo>
                    <a:lnTo>
                      <a:pt x="216" y="181"/>
                    </a:lnTo>
                    <a:lnTo>
                      <a:pt x="110" y="183"/>
                    </a:lnTo>
                    <a:lnTo>
                      <a:pt x="62" y="208"/>
                    </a:lnTo>
                    <a:lnTo>
                      <a:pt x="53" y="228"/>
                    </a:lnTo>
                    <a:lnTo>
                      <a:pt x="12" y="243"/>
                    </a:lnTo>
                    <a:lnTo>
                      <a:pt x="0" y="24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27">
                <a:extLst>
                  <a:ext uri="{FF2B5EF4-FFF2-40B4-BE49-F238E27FC236}">
                    <a16:creationId xmlns:a16="http://schemas.microsoft.com/office/drawing/2014/main" id="{FF81B62F-B1F2-4A67-84FE-FC908AC5C5A1}"/>
                  </a:ext>
                </a:extLst>
              </p:cNvPr>
              <p:cNvSpPr>
                <a:spLocks noChangeArrowheads="1"/>
              </p:cNvSpPr>
              <p:nvPr/>
            </p:nvSpPr>
            <p:spPr bwMode="auto">
              <a:xfrm>
                <a:off x="2114" y="1110"/>
                <a:ext cx="137" cy="381"/>
              </a:xfrm>
              <a:custGeom>
                <a:avLst/>
                <a:gdLst>
                  <a:gd name="T0" fmla="*/ 14 w 156"/>
                  <a:gd name="T1" fmla="*/ 76 h 398"/>
                  <a:gd name="T2" fmla="*/ 7 w 156"/>
                  <a:gd name="T3" fmla="*/ 73 h 398"/>
                  <a:gd name="T4" fmla="*/ 4 w 156"/>
                  <a:gd name="T5" fmla="*/ 67 h 398"/>
                  <a:gd name="T6" fmla="*/ 0 w 156"/>
                  <a:gd name="T7" fmla="*/ 66 h 398"/>
                  <a:gd name="T8" fmla="*/ 4 w 156"/>
                  <a:gd name="T9" fmla="*/ 64 h 398"/>
                  <a:gd name="T10" fmla="*/ 4 w 156"/>
                  <a:gd name="T11" fmla="*/ 61 h 398"/>
                  <a:gd name="T12" fmla="*/ 4 w 156"/>
                  <a:gd name="T13" fmla="*/ 61 h 398"/>
                  <a:gd name="T14" fmla="*/ 4 w 156"/>
                  <a:gd name="T15" fmla="*/ 28 h 398"/>
                  <a:gd name="T16" fmla="*/ 4 w 156"/>
                  <a:gd name="T17" fmla="*/ 29 h 398"/>
                  <a:gd name="T18" fmla="*/ 10 w 156"/>
                  <a:gd name="T19" fmla="*/ 28 h 398"/>
                  <a:gd name="T20" fmla="*/ 15 w 156"/>
                  <a:gd name="T21" fmla="*/ 22 h 398"/>
                  <a:gd name="T22" fmla="*/ 7 w 156"/>
                  <a:gd name="T23" fmla="*/ 11 h 398"/>
                  <a:gd name="T24" fmla="*/ 11 w 156"/>
                  <a:gd name="T25" fmla="*/ 0 h 398"/>
                  <a:gd name="T26" fmla="*/ 22 w 156"/>
                  <a:gd name="T27" fmla="*/ 3 h 398"/>
                  <a:gd name="T28" fmla="*/ 33 w 156"/>
                  <a:gd name="T29" fmla="*/ 7 h 398"/>
                  <a:gd name="T30" fmla="*/ 33 w 156"/>
                  <a:gd name="T31" fmla="*/ 47 h 398"/>
                  <a:gd name="T32" fmla="*/ 33 w 156"/>
                  <a:gd name="T33" fmla="*/ 50 h 398"/>
                  <a:gd name="T34" fmla="*/ 28 w 156"/>
                  <a:gd name="T35" fmla="*/ 52 h 398"/>
                  <a:gd name="T36" fmla="*/ 26 w 156"/>
                  <a:gd name="T37" fmla="*/ 56 h 398"/>
                  <a:gd name="T38" fmla="*/ 22 w 156"/>
                  <a:gd name="T39" fmla="*/ 58 h 398"/>
                  <a:gd name="T40" fmla="*/ 26 w 156"/>
                  <a:gd name="T41" fmla="*/ 65 h 398"/>
                  <a:gd name="T42" fmla="*/ 15 w 156"/>
                  <a:gd name="T43" fmla="*/ 76 h 398"/>
                  <a:gd name="T44" fmla="*/ 14 w 156"/>
                  <a:gd name="T45" fmla="*/ 76 h 3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398"/>
                  <a:gd name="T71" fmla="*/ 156 w 156"/>
                  <a:gd name="T72" fmla="*/ 398 h 3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398">
                    <a:moveTo>
                      <a:pt x="65" y="396"/>
                    </a:moveTo>
                    <a:lnTo>
                      <a:pt x="30" y="382"/>
                    </a:lnTo>
                    <a:lnTo>
                      <a:pt x="13" y="346"/>
                    </a:lnTo>
                    <a:lnTo>
                      <a:pt x="0" y="343"/>
                    </a:lnTo>
                    <a:lnTo>
                      <a:pt x="6" y="332"/>
                    </a:lnTo>
                    <a:lnTo>
                      <a:pt x="18" y="321"/>
                    </a:lnTo>
                    <a:lnTo>
                      <a:pt x="2" y="316"/>
                    </a:lnTo>
                    <a:lnTo>
                      <a:pt x="2" y="138"/>
                    </a:lnTo>
                    <a:lnTo>
                      <a:pt x="5" y="141"/>
                    </a:lnTo>
                    <a:lnTo>
                      <a:pt x="49" y="137"/>
                    </a:lnTo>
                    <a:lnTo>
                      <a:pt x="69" y="105"/>
                    </a:lnTo>
                    <a:lnTo>
                      <a:pt x="32" y="37"/>
                    </a:lnTo>
                    <a:lnTo>
                      <a:pt x="50" y="0"/>
                    </a:lnTo>
                    <a:lnTo>
                      <a:pt x="98" y="3"/>
                    </a:lnTo>
                    <a:lnTo>
                      <a:pt x="155" y="7"/>
                    </a:lnTo>
                    <a:lnTo>
                      <a:pt x="156" y="238"/>
                    </a:lnTo>
                    <a:lnTo>
                      <a:pt x="156" y="255"/>
                    </a:lnTo>
                    <a:lnTo>
                      <a:pt x="129" y="268"/>
                    </a:lnTo>
                    <a:lnTo>
                      <a:pt x="121" y="294"/>
                    </a:lnTo>
                    <a:lnTo>
                      <a:pt x="103" y="303"/>
                    </a:lnTo>
                    <a:lnTo>
                      <a:pt x="123" y="339"/>
                    </a:lnTo>
                    <a:lnTo>
                      <a:pt x="69" y="398"/>
                    </a:lnTo>
                    <a:lnTo>
                      <a:pt x="65" y="3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28">
                <a:extLst>
                  <a:ext uri="{FF2B5EF4-FFF2-40B4-BE49-F238E27FC236}">
                    <a16:creationId xmlns:a16="http://schemas.microsoft.com/office/drawing/2014/main" id="{3E0B1DF2-773F-41DD-8D82-A3F6628F3B88}"/>
                  </a:ext>
                </a:extLst>
              </p:cNvPr>
              <p:cNvSpPr>
                <a:spLocks noChangeArrowheads="1"/>
              </p:cNvSpPr>
              <p:nvPr/>
            </p:nvSpPr>
            <p:spPr bwMode="auto">
              <a:xfrm>
                <a:off x="2411" y="2719"/>
                <a:ext cx="199" cy="152"/>
              </a:xfrm>
              <a:custGeom>
                <a:avLst/>
                <a:gdLst>
                  <a:gd name="T0" fmla="*/ 53 w 226"/>
                  <a:gd name="T1" fmla="*/ 30 h 159"/>
                  <a:gd name="T2" fmla="*/ 0 w 226"/>
                  <a:gd name="T3" fmla="*/ 30 h 159"/>
                  <a:gd name="T4" fmla="*/ 1 w 226"/>
                  <a:gd name="T5" fmla="*/ 11 h 159"/>
                  <a:gd name="T6" fmla="*/ 1 w 226"/>
                  <a:gd name="T7" fmla="*/ 1 h 159"/>
                  <a:gd name="T8" fmla="*/ 53 w 226"/>
                  <a:gd name="T9" fmla="*/ 0 h 159"/>
                  <a:gd name="T10" fmla="*/ 53 w 226"/>
                  <a:gd name="T11" fmla="*/ 30 h 159"/>
                  <a:gd name="T12" fmla="*/ 0 60000 65536"/>
                  <a:gd name="T13" fmla="*/ 0 60000 65536"/>
                  <a:gd name="T14" fmla="*/ 0 60000 65536"/>
                  <a:gd name="T15" fmla="*/ 0 60000 65536"/>
                  <a:gd name="T16" fmla="*/ 0 60000 65536"/>
                  <a:gd name="T17" fmla="*/ 0 60000 65536"/>
                  <a:gd name="T18" fmla="*/ 0 w 226"/>
                  <a:gd name="T19" fmla="*/ 0 h 159"/>
                  <a:gd name="T20" fmla="*/ 226 w 22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226" h="159">
                    <a:moveTo>
                      <a:pt x="226" y="158"/>
                    </a:moveTo>
                    <a:lnTo>
                      <a:pt x="0" y="159"/>
                    </a:lnTo>
                    <a:lnTo>
                      <a:pt x="1" y="68"/>
                    </a:lnTo>
                    <a:lnTo>
                      <a:pt x="1" y="1"/>
                    </a:lnTo>
                    <a:lnTo>
                      <a:pt x="226" y="0"/>
                    </a:lnTo>
                    <a:lnTo>
                      <a:pt x="226"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29">
                <a:extLst>
                  <a:ext uri="{FF2B5EF4-FFF2-40B4-BE49-F238E27FC236}">
                    <a16:creationId xmlns:a16="http://schemas.microsoft.com/office/drawing/2014/main" id="{23971348-A5CB-49FC-9979-886E34435C21}"/>
                  </a:ext>
                </a:extLst>
              </p:cNvPr>
              <p:cNvSpPr>
                <a:spLocks noChangeArrowheads="1"/>
              </p:cNvSpPr>
              <p:nvPr/>
            </p:nvSpPr>
            <p:spPr bwMode="auto">
              <a:xfrm>
                <a:off x="1863" y="1491"/>
                <a:ext cx="201" cy="265"/>
              </a:xfrm>
              <a:custGeom>
                <a:avLst/>
                <a:gdLst>
                  <a:gd name="T0" fmla="*/ 47 w 229"/>
                  <a:gd name="T1" fmla="*/ 23 h 277"/>
                  <a:gd name="T2" fmla="*/ 39 w 229"/>
                  <a:gd name="T3" fmla="*/ 42 h 277"/>
                  <a:gd name="T4" fmla="*/ 25 w 229"/>
                  <a:gd name="T5" fmla="*/ 52 h 277"/>
                  <a:gd name="T6" fmla="*/ 18 w 229"/>
                  <a:gd name="T7" fmla="*/ 38 h 277"/>
                  <a:gd name="T8" fmla="*/ 13 w 229"/>
                  <a:gd name="T9" fmla="*/ 38 h 277"/>
                  <a:gd name="T10" fmla="*/ 10 w 229"/>
                  <a:gd name="T11" fmla="*/ 33 h 277"/>
                  <a:gd name="T12" fmla="*/ 4 w 229"/>
                  <a:gd name="T13" fmla="*/ 32 h 277"/>
                  <a:gd name="T14" fmla="*/ 0 w 229"/>
                  <a:gd name="T15" fmla="*/ 16 h 277"/>
                  <a:gd name="T16" fmla="*/ 6 w 229"/>
                  <a:gd name="T17" fmla="*/ 15 h 277"/>
                  <a:gd name="T18" fmla="*/ 10 w 229"/>
                  <a:gd name="T19" fmla="*/ 1 h 277"/>
                  <a:gd name="T20" fmla="*/ 47 w 229"/>
                  <a:gd name="T21" fmla="*/ 0 h 277"/>
                  <a:gd name="T22" fmla="*/ 43 w 229"/>
                  <a:gd name="T23" fmla="*/ 21 h 277"/>
                  <a:gd name="T24" fmla="*/ 47 w 229"/>
                  <a:gd name="T25" fmla="*/ 23 h 277"/>
                  <a:gd name="T26" fmla="*/ 47 w 229"/>
                  <a:gd name="T27" fmla="*/ 23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77"/>
                  <a:gd name="T44" fmla="*/ 229 w 229"/>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77">
                    <a:moveTo>
                      <a:pt x="223" y="120"/>
                    </a:moveTo>
                    <a:lnTo>
                      <a:pt x="184" y="219"/>
                    </a:lnTo>
                    <a:lnTo>
                      <a:pt x="119" y="277"/>
                    </a:lnTo>
                    <a:lnTo>
                      <a:pt x="87" y="204"/>
                    </a:lnTo>
                    <a:lnTo>
                      <a:pt x="64" y="204"/>
                    </a:lnTo>
                    <a:lnTo>
                      <a:pt x="48" y="180"/>
                    </a:lnTo>
                    <a:lnTo>
                      <a:pt x="11" y="165"/>
                    </a:lnTo>
                    <a:lnTo>
                      <a:pt x="0" y="83"/>
                    </a:lnTo>
                    <a:lnTo>
                      <a:pt x="28" y="81"/>
                    </a:lnTo>
                    <a:lnTo>
                      <a:pt x="49" y="1"/>
                    </a:lnTo>
                    <a:lnTo>
                      <a:pt x="229" y="0"/>
                    </a:lnTo>
                    <a:lnTo>
                      <a:pt x="207" y="103"/>
                    </a:lnTo>
                    <a:lnTo>
                      <a:pt x="221" y="119"/>
                    </a:lnTo>
                    <a:lnTo>
                      <a:pt x="223" y="1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30">
                <a:extLst>
                  <a:ext uri="{FF2B5EF4-FFF2-40B4-BE49-F238E27FC236}">
                    <a16:creationId xmlns:a16="http://schemas.microsoft.com/office/drawing/2014/main" id="{EF45E17E-76A6-4B5A-859A-6F44DB90752F}"/>
                  </a:ext>
                </a:extLst>
              </p:cNvPr>
              <p:cNvSpPr>
                <a:spLocks noChangeArrowheads="1"/>
              </p:cNvSpPr>
              <p:nvPr/>
            </p:nvSpPr>
            <p:spPr bwMode="auto">
              <a:xfrm>
                <a:off x="177" y="912"/>
                <a:ext cx="311" cy="357"/>
              </a:xfrm>
              <a:custGeom>
                <a:avLst/>
                <a:gdLst>
                  <a:gd name="T0" fmla="*/ 76 w 354"/>
                  <a:gd name="T1" fmla="*/ 62 h 373"/>
                  <a:gd name="T2" fmla="*/ 8 w 354"/>
                  <a:gd name="T3" fmla="*/ 72 h 373"/>
                  <a:gd name="T4" fmla="*/ 17 w 354"/>
                  <a:gd name="T5" fmla="*/ 70 h 373"/>
                  <a:gd name="T6" fmla="*/ 12 w 354"/>
                  <a:gd name="T7" fmla="*/ 69 h 373"/>
                  <a:gd name="T8" fmla="*/ 12 w 354"/>
                  <a:gd name="T9" fmla="*/ 68 h 373"/>
                  <a:gd name="T10" fmla="*/ 17 w 354"/>
                  <a:gd name="T11" fmla="*/ 67 h 373"/>
                  <a:gd name="T12" fmla="*/ 19 w 354"/>
                  <a:gd name="T13" fmla="*/ 59 h 373"/>
                  <a:gd name="T14" fmla="*/ 25 w 354"/>
                  <a:gd name="T15" fmla="*/ 56 h 373"/>
                  <a:gd name="T16" fmla="*/ 17 w 354"/>
                  <a:gd name="T17" fmla="*/ 50 h 373"/>
                  <a:gd name="T18" fmla="*/ 22 w 354"/>
                  <a:gd name="T19" fmla="*/ 34 h 373"/>
                  <a:gd name="T20" fmla="*/ 10 w 354"/>
                  <a:gd name="T21" fmla="*/ 26 h 373"/>
                  <a:gd name="T22" fmla="*/ 0 w 354"/>
                  <a:gd name="T23" fmla="*/ 15 h 373"/>
                  <a:gd name="T24" fmla="*/ 4 w 354"/>
                  <a:gd name="T25" fmla="*/ 0 h 373"/>
                  <a:gd name="T26" fmla="*/ 46 w 354"/>
                  <a:gd name="T27" fmla="*/ 1 h 373"/>
                  <a:gd name="T28" fmla="*/ 33 w 354"/>
                  <a:gd name="T29" fmla="*/ 11 h 373"/>
                  <a:gd name="T30" fmla="*/ 31 w 354"/>
                  <a:gd name="T31" fmla="*/ 14 h 373"/>
                  <a:gd name="T32" fmla="*/ 32 w 354"/>
                  <a:gd name="T33" fmla="*/ 20 h 373"/>
                  <a:gd name="T34" fmla="*/ 31 w 354"/>
                  <a:gd name="T35" fmla="*/ 27 h 373"/>
                  <a:gd name="T36" fmla="*/ 35 w 354"/>
                  <a:gd name="T37" fmla="*/ 29 h 373"/>
                  <a:gd name="T38" fmla="*/ 36 w 354"/>
                  <a:gd name="T39" fmla="*/ 38 h 373"/>
                  <a:gd name="T40" fmla="*/ 49 w 354"/>
                  <a:gd name="T41" fmla="*/ 51 h 373"/>
                  <a:gd name="T42" fmla="*/ 47 w 354"/>
                  <a:gd name="T43" fmla="*/ 57 h 373"/>
                  <a:gd name="T44" fmla="*/ 40 w 354"/>
                  <a:gd name="T45" fmla="*/ 63 h 373"/>
                  <a:gd name="T46" fmla="*/ 40 w 354"/>
                  <a:gd name="T47" fmla="*/ 66 h 373"/>
                  <a:gd name="T48" fmla="*/ 43 w 354"/>
                  <a:gd name="T49" fmla="*/ 67 h 373"/>
                  <a:gd name="T50" fmla="*/ 76 w 354"/>
                  <a:gd name="T51" fmla="*/ 60 h 373"/>
                  <a:gd name="T52" fmla="*/ 76 w 354"/>
                  <a:gd name="T53" fmla="*/ 62 h 3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373"/>
                  <a:gd name="T83" fmla="*/ 354 w 354"/>
                  <a:gd name="T84" fmla="*/ 373 h 3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373">
                    <a:moveTo>
                      <a:pt x="354" y="319"/>
                    </a:moveTo>
                    <a:lnTo>
                      <a:pt x="36" y="373"/>
                    </a:lnTo>
                    <a:lnTo>
                      <a:pt x="80" y="360"/>
                    </a:lnTo>
                    <a:lnTo>
                      <a:pt x="57" y="357"/>
                    </a:lnTo>
                    <a:lnTo>
                      <a:pt x="57" y="347"/>
                    </a:lnTo>
                    <a:lnTo>
                      <a:pt x="76" y="342"/>
                    </a:lnTo>
                    <a:lnTo>
                      <a:pt x="90" y="306"/>
                    </a:lnTo>
                    <a:lnTo>
                      <a:pt x="116" y="291"/>
                    </a:lnTo>
                    <a:lnTo>
                      <a:pt x="82" y="250"/>
                    </a:lnTo>
                    <a:lnTo>
                      <a:pt x="106" y="179"/>
                    </a:lnTo>
                    <a:lnTo>
                      <a:pt x="43" y="132"/>
                    </a:lnTo>
                    <a:lnTo>
                      <a:pt x="0" y="78"/>
                    </a:lnTo>
                    <a:lnTo>
                      <a:pt x="13" y="0"/>
                    </a:lnTo>
                    <a:lnTo>
                      <a:pt x="211" y="1"/>
                    </a:lnTo>
                    <a:lnTo>
                      <a:pt x="156" y="37"/>
                    </a:lnTo>
                    <a:lnTo>
                      <a:pt x="143" y="77"/>
                    </a:lnTo>
                    <a:lnTo>
                      <a:pt x="152" y="96"/>
                    </a:lnTo>
                    <a:lnTo>
                      <a:pt x="144" y="136"/>
                    </a:lnTo>
                    <a:lnTo>
                      <a:pt x="163" y="148"/>
                    </a:lnTo>
                    <a:lnTo>
                      <a:pt x="169" y="198"/>
                    </a:lnTo>
                    <a:lnTo>
                      <a:pt x="229" y="259"/>
                    </a:lnTo>
                    <a:lnTo>
                      <a:pt x="224" y="300"/>
                    </a:lnTo>
                    <a:lnTo>
                      <a:pt x="180" y="322"/>
                    </a:lnTo>
                    <a:lnTo>
                      <a:pt x="180" y="335"/>
                    </a:lnTo>
                    <a:lnTo>
                      <a:pt x="203" y="343"/>
                    </a:lnTo>
                    <a:lnTo>
                      <a:pt x="354" y="312"/>
                    </a:lnTo>
                    <a:lnTo>
                      <a:pt x="354" y="3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31">
                <a:extLst>
                  <a:ext uri="{FF2B5EF4-FFF2-40B4-BE49-F238E27FC236}">
                    <a16:creationId xmlns:a16="http://schemas.microsoft.com/office/drawing/2014/main" id="{9D547B16-B97F-4048-B9BD-E05D1A7D6DCB}"/>
                  </a:ext>
                </a:extLst>
              </p:cNvPr>
              <p:cNvSpPr>
                <a:spLocks noChangeArrowheads="1"/>
              </p:cNvSpPr>
              <p:nvPr/>
            </p:nvSpPr>
            <p:spPr bwMode="auto">
              <a:xfrm>
                <a:off x="2626" y="1567"/>
                <a:ext cx="168" cy="203"/>
              </a:xfrm>
              <a:custGeom>
                <a:avLst/>
                <a:gdLst>
                  <a:gd name="T0" fmla="*/ 36 w 192"/>
                  <a:gd name="T1" fmla="*/ 26 h 212"/>
                  <a:gd name="T2" fmla="*/ 32 w 192"/>
                  <a:gd name="T3" fmla="*/ 27 h 212"/>
                  <a:gd name="T4" fmla="*/ 32 w 192"/>
                  <a:gd name="T5" fmla="*/ 40 h 212"/>
                  <a:gd name="T6" fmla="*/ 10 w 192"/>
                  <a:gd name="T7" fmla="*/ 42 h 212"/>
                  <a:gd name="T8" fmla="*/ 9 w 192"/>
                  <a:gd name="T9" fmla="*/ 29 h 212"/>
                  <a:gd name="T10" fmla="*/ 6 w 192"/>
                  <a:gd name="T11" fmla="*/ 29 h 212"/>
                  <a:gd name="T12" fmla="*/ 1 w 192"/>
                  <a:gd name="T13" fmla="*/ 19 h 212"/>
                  <a:gd name="T14" fmla="*/ 0 w 192"/>
                  <a:gd name="T15" fmla="*/ 11 h 212"/>
                  <a:gd name="T16" fmla="*/ 18 w 192"/>
                  <a:gd name="T17" fmla="*/ 11 h 212"/>
                  <a:gd name="T18" fmla="*/ 18 w 192"/>
                  <a:gd name="T19" fmla="*/ 9 h 212"/>
                  <a:gd name="T20" fmla="*/ 27 w 192"/>
                  <a:gd name="T21" fmla="*/ 0 h 212"/>
                  <a:gd name="T22" fmla="*/ 36 w 192"/>
                  <a:gd name="T23" fmla="*/ 2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212"/>
                  <a:gd name="T38" fmla="*/ 192 w 192"/>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212">
                    <a:moveTo>
                      <a:pt x="192" y="126"/>
                    </a:moveTo>
                    <a:lnTo>
                      <a:pt x="168" y="134"/>
                    </a:lnTo>
                    <a:lnTo>
                      <a:pt x="170" y="209"/>
                    </a:lnTo>
                    <a:lnTo>
                      <a:pt x="49" y="212"/>
                    </a:lnTo>
                    <a:lnTo>
                      <a:pt x="41" y="141"/>
                    </a:lnTo>
                    <a:lnTo>
                      <a:pt x="31" y="146"/>
                    </a:lnTo>
                    <a:lnTo>
                      <a:pt x="1" y="90"/>
                    </a:lnTo>
                    <a:lnTo>
                      <a:pt x="0" y="25"/>
                    </a:lnTo>
                    <a:lnTo>
                      <a:pt x="91" y="23"/>
                    </a:lnTo>
                    <a:lnTo>
                      <a:pt x="91" y="9"/>
                    </a:lnTo>
                    <a:lnTo>
                      <a:pt x="142" y="0"/>
                    </a:lnTo>
                    <a:lnTo>
                      <a:pt x="192" y="1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32">
                <a:extLst>
                  <a:ext uri="{FF2B5EF4-FFF2-40B4-BE49-F238E27FC236}">
                    <a16:creationId xmlns:a16="http://schemas.microsoft.com/office/drawing/2014/main" id="{D6D6F506-D372-42A6-A1D1-84992D5DA3CD}"/>
                  </a:ext>
                </a:extLst>
              </p:cNvPr>
              <p:cNvSpPr>
                <a:spLocks noChangeArrowheads="1"/>
              </p:cNvSpPr>
              <p:nvPr/>
            </p:nvSpPr>
            <p:spPr bwMode="auto">
              <a:xfrm>
                <a:off x="1141" y="1399"/>
                <a:ext cx="352" cy="188"/>
              </a:xfrm>
              <a:custGeom>
                <a:avLst/>
                <a:gdLst>
                  <a:gd name="T0" fmla="*/ 83 w 401"/>
                  <a:gd name="T1" fmla="*/ 10 h 197"/>
                  <a:gd name="T2" fmla="*/ 83 w 401"/>
                  <a:gd name="T3" fmla="*/ 10 h 197"/>
                  <a:gd name="T4" fmla="*/ 75 w 401"/>
                  <a:gd name="T5" fmla="*/ 10 h 197"/>
                  <a:gd name="T6" fmla="*/ 66 w 401"/>
                  <a:gd name="T7" fmla="*/ 10 h 197"/>
                  <a:gd name="T8" fmla="*/ 32 w 401"/>
                  <a:gd name="T9" fmla="*/ 27 h 197"/>
                  <a:gd name="T10" fmla="*/ 31 w 401"/>
                  <a:gd name="T11" fmla="*/ 21 h 197"/>
                  <a:gd name="T12" fmla="*/ 22 w 401"/>
                  <a:gd name="T13" fmla="*/ 28 h 197"/>
                  <a:gd name="T14" fmla="*/ 4 w 401"/>
                  <a:gd name="T15" fmla="*/ 29 h 197"/>
                  <a:gd name="T16" fmla="*/ 15 w 401"/>
                  <a:gd name="T17" fmla="*/ 30 h 197"/>
                  <a:gd name="T18" fmla="*/ 12 w 401"/>
                  <a:gd name="T19" fmla="*/ 33 h 197"/>
                  <a:gd name="T20" fmla="*/ 0 w 401"/>
                  <a:gd name="T21" fmla="*/ 30 h 197"/>
                  <a:gd name="T22" fmla="*/ 4 w 401"/>
                  <a:gd name="T23" fmla="*/ 28 h 197"/>
                  <a:gd name="T24" fmla="*/ 11 w 401"/>
                  <a:gd name="T25" fmla="*/ 22 h 197"/>
                  <a:gd name="T26" fmla="*/ 18 w 401"/>
                  <a:gd name="T27" fmla="*/ 21 h 197"/>
                  <a:gd name="T28" fmla="*/ 19 w 401"/>
                  <a:gd name="T29" fmla="*/ 18 h 197"/>
                  <a:gd name="T30" fmla="*/ 17 w 401"/>
                  <a:gd name="T31" fmla="*/ 10 h 197"/>
                  <a:gd name="T32" fmla="*/ 19 w 401"/>
                  <a:gd name="T33" fmla="*/ 10 h 197"/>
                  <a:gd name="T34" fmla="*/ 21 w 401"/>
                  <a:gd name="T35" fmla="*/ 0 h 197"/>
                  <a:gd name="T36" fmla="*/ 64 w 401"/>
                  <a:gd name="T37" fmla="*/ 2 h 197"/>
                  <a:gd name="T38" fmla="*/ 67 w 401"/>
                  <a:gd name="T39" fmla="*/ 10 h 197"/>
                  <a:gd name="T40" fmla="*/ 71 w 401"/>
                  <a:gd name="T41" fmla="*/ 5 h 197"/>
                  <a:gd name="T42" fmla="*/ 73 w 401"/>
                  <a:gd name="T43" fmla="*/ 10 h 197"/>
                  <a:gd name="T44" fmla="*/ 76 w 401"/>
                  <a:gd name="T45" fmla="*/ 10 h 197"/>
                  <a:gd name="T46" fmla="*/ 83 w 401"/>
                  <a:gd name="T47" fmla="*/ 10 h 1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197"/>
                  <a:gd name="T74" fmla="*/ 401 w 401"/>
                  <a:gd name="T75" fmla="*/ 197 h 1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197">
                    <a:moveTo>
                      <a:pt x="397" y="23"/>
                    </a:moveTo>
                    <a:lnTo>
                      <a:pt x="401" y="60"/>
                    </a:lnTo>
                    <a:lnTo>
                      <a:pt x="355" y="44"/>
                    </a:lnTo>
                    <a:lnTo>
                      <a:pt x="315" y="53"/>
                    </a:lnTo>
                    <a:lnTo>
                      <a:pt x="154" y="151"/>
                    </a:lnTo>
                    <a:lnTo>
                      <a:pt x="146" y="118"/>
                    </a:lnTo>
                    <a:lnTo>
                      <a:pt x="105" y="154"/>
                    </a:lnTo>
                    <a:lnTo>
                      <a:pt x="17" y="163"/>
                    </a:lnTo>
                    <a:lnTo>
                      <a:pt x="69" y="176"/>
                    </a:lnTo>
                    <a:lnTo>
                      <a:pt x="58" y="197"/>
                    </a:lnTo>
                    <a:lnTo>
                      <a:pt x="0" y="173"/>
                    </a:lnTo>
                    <a:lnTo>
                      <a:pt x="9" y="157"/>
                    </a:lnTo>
                    <a:lnTo>
                      <a:pt x="53" y="123"/>
                    </a:lnTo>
                    <a:lnTo>
                      <a:pt x="86" y="120"/>
                    </a:lnTo>
                    <a:lnTo>
                      <a:pt x="92" y="98"/>
                    </a:lnTo>
                    <a:lnTo>
                      <a:pt x="78" y="58"/>
                    </a:lnTo>
                    <a:lnTo>
                      <a:pt x="91" y="22"/>
                    </a:lnTo>
                    <a:lnTo>
                      <a:pt x="99" y="0"/>
                    </a:lnTo>
                    <a:lnTo>
                      <a:pt x="306" y="2"/>
                    </a:lnTo>
                    <a:lnTo>
                      <a:pt x="323" y="12"/>
                    </a:lnTo>
                    <a:lnTo>
                      <a:pt x="344" y="5"/>
                    </a:lnTo>
                    <a:lnTo>
                      <a:pt x="351" y="22"/>
                    </a:lnTo>
                    <a:lnTo>
                      <a:pt x="364" y="15"/>
                    </a:lnTo>
                    <a:lnTo>
                      <a:pt x="397" y="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33">
                <a:extLst>
                  <a:ext uri="{FF2B5EF4-FFF2-40B4-BE49-F238E27FC236}">
                    <a16:creationId xmlns:a16="http://schemas.microsoft.com/office/drawing/2014/main" id="{B77F20D3-E734-4AB0-A882-ED1996083BDB}"/>
                  </a:ext>
                </a:extLst>
              </p:cNvPr>
              <p:cNvSpPr>
                <a:spLocks noChangeArrowheads="1"/>
              </p:cNvSpPr>
              <p:nvPr/>
            </p:nvSpPr>
            <p:spPr bwMode="auto">
              <a:xfrm>
                <a:off x="1259" y="1053"/>
                <a:ext cx="259" cy="161"/>
              </a:xfrm>
              <a:custGeom>
                <a:avLst/>
                <a:gdLst>
                  <a:gd name="T0" fmla="*/ 27 w 295"/>
                  <a:gd name="T1" fmla="*/ 27 h 169"/>
                  <a:gd name="T2" fmla="*/ 21 w 295"/>
                  <a:gd name="T3" fmla="*/ 25 h 169"/>
                  <a:gd name="T4" fmla="*/ 21 w 295"/>
                  <a:gd name="T5" fmla="*/ 22 h 169"/>
                  <a:gd name="T6" fmla="*/ 15 w 295"/>
                  <a:gd name="T7" fmla="*/ 22 h 169"/>
                  <a:gd name="T8" fmla="*/ 15 w 295"/>
                  <a:gd name="T9" fmla="*/ 16 h 169"/>
                  <a:gd name="T10" fmla="*/ 4 w 295"/>
                  <a:gd name="T11" fmla="*/ 15 h 169"/>
                  <a:gd name="T12" fmla="*/ 4 w 295"/>
                  <a:gd name="T13" fmla="*/ 10 h 169"/>
                  <a:gd name="T14" fmla="*/ 0 w 295"/>
                  <a:gd name="T15" fmla="*/ 10 h 169"/>
                  <a:gd name="T16" fmla="*/ 7 w 295"/>
                  <a:gd name="T17" fmla="*/ 0 h 169"/>
                  <a:gd name="T18" fmla="*/ 53 w 295"/>
                  <a:gd name="T19" fmla="*/ 10 h 169"/>
                  <a:gd name="T20" fmla="*/ 61 w 295"/>
                  <a:gd name="T21" fmla="*/ 10 h 169"/>
                  <a:gd name="T22" fmla="*/ 58 w 295"/>
                  <a:gd name="T23" fmla="*/ 10 h 169"/>
                  <a:gd name="T24" fmla="*/ 54 w 295"/>
                  <a:gd name="T25" fmla="*/ 10 h 169"/>
                  <a:gd name="T26" fmla="*/ 51 w 295"/>
                  <a:gd name="T27" fmla="*/ 21 h 169"/>
                  <a:gd name="T28" fmla="*/ 36 w 295"/>
                  <a:gd name="T29" fmla="*/ 24 h 169"/>
                  <a:gd name="T30" fmla="*/ 28 w 295"/>
                  <a:gd name="T31" fmla="*/ 27 h 169"/>
                  <a:gd name="T32" fmla="*/ 27 w 295"/>
                  <a:gd name="T33" fmla="*/ 2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69"/>
                  <a:gd name="T53" fmla="*/ 295 w 295"/>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69">
                    <a:moveTo>
                      <a:pt x="128" y="169"/>
                    </a:moveTo>
                    <a:lnTo>
                      <a:pt x="99" y="153"/>
                    </a:lnTo>
                    <a:lnTo>
                      <a:pt x="99" y="131"/>
                    </a:lnTo>
                    <a:lnTo>
                      <a:pt x="68" y="131"/>
                    </a:lnTo>
                    <a:lnTo>
                      <a:pt x="68" y="101"/>
                    </a:lnTo>
                    <a:lnTo>
                      <a:pt x="22" y="93"/>
                    </a:lnTo>
                    <a:lnTo>
                      <a:pt x="22" y="56"/>
                    </a:lnTo>
                    <a:lnTo>
                      <a:pt x="0" y="56"/>
                    </a:lnTo>
                    <a:lnTo>
                      <a:pt x="30" y="0"/>
                    </a:lnTo>
                    <a:lnTo>
                      <a:pt x="251" y="12"/>
                    </a:lnTo>
                    <a:lnTo>
                      <a:pt x="295" y="15"/>
                    </a:lnTo>
                    <a:lnTo>
                      <a:pt x="274" y="59"/>
                    </a:lnTo>
                    <a:lnTo>
                      <a:pt x="252" y="73"/>
                    </a:lnTo>
                    <a:lnTo>
                      <a:pt x="241" y="123"/>
                    </a:lnTo>
                    <a:lnTo>
                      <a:pt x="169" y="143"/>
                    </a:lnTo>
                    <a:lnTo>
                      <a:pt x="130" y="167"/>
                    </a:lnTo>
                    <a:lnTo>
                      <a:pt x="128" y="1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34">
                <a:extLst>
                  <a:ext uri="{FF2B5EF4-FFF2-40B4-BE49-F238E27FC236}">
                    <a16:creationId xmlns:a16="http://schemas.microsoft.com/office/drawing/2014/main" id="{D9BBF2F0-E2CA-476C-B7B0-E0F03B14EA92}"/>
                  </a:ext>
                </a:extLst>
              </p:cNvPr>
              <p:cNvSpPr>
                <a:spLocks noChangeArrowheads="1"/>
              </p:cNvSpPr>
              <p:nvPr/>
            </p:nvSpPr>
            <p:spPr bwMode="auto">
              <a:xfrm>
                <a:off x="2045" y="1438"/>
                <a:ext cx="127" cy="181"/>
              </a:xfrm>
              <a:custGeom>
                <a:avLst/>
                <a:gdLst>
                  <a:gd name="T0" fmla="*/ 27 w 145"/>
                  <a:gd name="T1" fmla="*/ 30 h 190"/>
                  <a:gd name="T2" fmla="*/ 4 w 145"/>
                  <a:gd name="T3" fmla="*/ 28 h 190"/>
                  <a:gd name="T4" fmla="*/ 4 w 145"/>
                  <a:gd name="T5" fmla="*/ 28 h 190"/>
                  <a:gd name="T6" fmla="*/ 0 w 145"/>
                  <a:gd name="T7" fmla="*/ 26 h 190"/>
                  <a:gd name="T8" fmla="*/ 4 w 145"/>
                  <a:gd name="T9" fmla="*/ 10 h 190"/>
                  <a:gd name="T10" fmla="*/ 6 w 145"/>
                  <a:gd name="T11" fmla="*/ 10 h 190"/>
                  <a:gd name="T12" fmla="*/ 9 w 145"/>
                  <a:gd name="T13" fmla="*/ 10 h 190"/>
                  <a:gd name="T14" fmla="*/ 15 w 145"/>
                  <a:gd name="T15" fmla="*/ 0 h 190"/>
                  <a:gd name="T16" fmla="*/ 18 w 145"/>
                  <a:gd name="T17" fmla="*/ 3 h 190"/>
                  <a:gd name="T18" fmla="*/ 21 w 145"/>
                  <a:gd name="T19" fmla="*/ 10 h 190"/>
                  <a:gd name="T20" fmla="*/ 27 w 145"/>
                  <a:gd name="T21" fmla="*/ 10 h 190"/>
                  <a:gd name="T22" fmla="*/ 27 w 145"/>
                  <a:gd name="T23" fmla="*/ 3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90"/>
                  <a:gd name="T38" fmla="*/ 145 w 145"/>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90">
                    <a:moveTo>
                      <a:pt x="145" y="190"/>
                    </a:moveTo>
                    <a:lnTo>
                      <a:pt x="16" y="176"/>
                    </a:lnTo>
                    <a:lnTo>
                      <a:pt x="14" y="175"/>
                    </a:lnTo>
                    <a:lnTo>
                      <a:pt x="0" y="159"/>
                    </a:lnTo>
                    <a:lnTo>
                      <a:pt x="22" y="56"/>
                    </a:lnTo>
                    <a:lnTo>
                      <a:pt x="28" y="58"/>
                    </a:lnTo>
                    <a:lnTo>
                      <a:pt x="42" y="24"/>
                    </a:lnTo>
                    <a:lnTo>
                      <a:pt x="79" y="0"/>
                    </a:lnTo>
                    <a:lnTo>
                      <a:pt x="92" y="3"/>
                    </a:lnTo>
                    <a:lnTo>
                      <a:pt x="109" y="39"/>
                    </a:lnTo>
                    <a:lnTo>
                      <a:pt x="144" y="53"/>
                    </a:lnTo>
                    <a:lnTo>
                      <a:pt x="145"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35">
                <a:extLst>
                  <a:ext uri="{FF2B5EF4-FFF2-40B4-BE49-F238E27FC236}">
                    <a16:creationId xmlns:a16="http://schemas.microsoft.com/office/drawing/2014/main" id="{0BA14996-83C4-4E38-9A49-6E5A93EAC540}"/>
                  </a:ext>
                </a:extLst>
              </p:cNvPr>
              <p:cNvSpPr>
                <a:spLocks noChangeArrowheads="1"/>
              </p:cNvSpPr>
              <p:nvPr/>
            </p:nvSpPr>
            <p:spPr bwMode="auto">
              <a:xfrm>
                <a:off x="2609" y="2783"/>
                <a:ext cx="278" cy="218"/>
              </a:xfrm>
              <a:custGeom>
                <a:avLst/>
                <a:gdLst>
                  <a:gd name="T0" fmla="*/ 65 w 316"/>
                  <a:gd name="T1" fmla="*/ 41 h 228"/>
                  <a:gd name="T2" fmla="*/ 61 w 316"/>
                  <a:gd name="T3" fmla="*/ 32 h 228"/>
                  <a:gd name="T4" fmla="*/ 55 w 316"/>
                  <a:gd name="T5" fmla="*/ 32 h 228"/>
                  <a:gd name="T6" fmla="*/ 48 w 316"/>
                  <a:gd name="T7" fmla="*/ 25 h 228"/>
                  <a:gd name="T8" fmla="*/ 72 w 316"/>
                  <a:gd name="T9" fmla="*/ 11 h 228"/>
                  <a:gd name="T10" fmla="*/ 63 w 316"/>
                  <a:gd name="T11" fmla="*/ 2 h 228"/>
                  <a:gd name="T12" fmla="*/ 41 w 316"/>
                  <a:gd name="T13" fmla="*/ 0 h 228"/>
                  <a:gd name="T14" fmla="*/ 41 w 316"/>
                  <a:gd name="T15" fmla="*/ 11 h 228"/>
                  <a:gd name="T16" fmla="*/ 32 w 316"/>
                  <a:gd name="T17" fmla="*/ 11 h 228"/>
                  <a:gd name="T18" fmla="*/ 32 w 316"/>
                  <a:gd name="T19" fmla="*/ 18 h 228"/>
                  <a:gd name="T20" fmla="*/ 1 w 316"/>
                  <a:gd name="T21" fmla="*/ 18 h 228"/>
                  <a:gd name="T22" fmla="*/ 0 w 316"/>
                  <a:gd name="T23" fmla="*/ 43 h 228"/>
                  <a:gd name="T24" fmla="*/ 63 w 316"/>
                  <a:gd name="T25" fmla="*/ 43 h 228"/>
                  <a:gd name="T26" fmla="*/ 65 w 316"/>
                  <a:gd name="T27" fmla="*/ 41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28"/>
                  <a:gd name="T44" fmla="*/ 316 w 316"/>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28">
                    <a:moveTo>
                      <a:pt x="285" y="219"/>
                    </a:moveTo>
                    <a:lnTo>
                      <a:pt x="267" y="168"/>
                    </a:lnTo>
                    <a:lnTo>
                      <a:pt x="242" y="172"/>
                    </a:lnTo>
                    <a:lnTo>
                      <a:pt x="215" y="125"/>
                    </a:lnTo>
                    <a:lnTo>
                      <a:pt x="316" y="32"/>
                    </a:lnTo>
                    <a:lnTo>
                      <a:pt x="284" y="2"/>
                    </a:lnTo>
                    <a:lnTo>
                      <a:pt x="181" y="0"/>
                    </a:lnTo>
                    <a:lnTo>
                      <a:pt x="181" y="46"/>
                    </a:lnTo>
                    <a:lnTo>
                      <a:pt x="136" y="46"/>
                    </a:lnTo>
                    <a:lnTo>
                      <a:pt x="136" y="92"/>
                    </a:lnTo>
                    <a:lnTo>
                      <a:pt x="1" y="91"/>
                    </a:lnTo>
                    <a:lnTo>
                      <a:pt x="0" y="227"/>
                    </a:lnTo>
                    <a:lnTo>
                      <a:pt x="283" y="228"/>
                    </a:lnTo>
                    <a:lnTo>
                      <a:pt x="285" y="2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36">
                <a:extLst>
                  <a:ext uri="{FF2B5EF4-FFF2-40B4-BE49-F238E27FC236}">
                    <a16:creationId xmlns:a16="http://schemas.microsoft.com/office/drawing/2014/main" id="{EE861769-D75A-463B-AE9C-44F93FD078EA}"/>
                  </a:ext>
                </a:extLst>
              </p:cNvPr>
              <p:cNvSpPr>
                <a:spLocks noChangeArrowheads="1"/>
              </p:cNvSpPr>
              <p:nvPr/>
            </p:nvSpPr>
            <p:spPr bwMode="auto">
              <a:xfrm>
                <a:off x="1071" y="1306"/>
                <a:ext cx="150" cy="265"/>
              </a:xfrm>
              <a:custGeom>
                <a:avLst/>
                <a:gdLst>
                  <a:gd name="T0" fmla="*/ 16 w 171"/>
                  <a:gd name="T1" fmla="*/ 51 h 277"/>
                  <a:gd name="T2" fmla="*/ 4 w 171"/>
                  <a:gd name="T3" fmla="*/ 52 h 277"/>
                  <a:gd name="T4" fmla="*/ 4 w 171"/>
                  <a:gd name="T5" fmla="*/ 50 h 277"/>
                  <a:gd name="T6" fmla="*/ 0 w 171"/>
                  <a:gd name="T7" fmla="*/ 44 h 277"/>
                  <a:gd name="T8" fmla="*/ 7 w 171"/>
                  <a:gd name="T9" fmla="*/ 50 h 277"/>
                  <a:gd name="T10" fmla="*/ 10 w 171"/>
                  <a:gd name="T11" fmla="*/ 39 h 277"/>
                  <a:gd name="T12" fmla="*/ 4 w 171"/>
                  <a:gd name="T13" fmla="*/ 28 h 277"/>
                  <a:gd name="T14" fmla="*/ 4 w 171"/>
                  <a:gd name="T15" fmla="*/ 0 h 277"/>
                  <a:gd name="T16" fmla="*/ 26 w 171"/>
                  <a:gd name="T17" fmla="*/ 1 h 277"/>
                  <a:gd name="T18" fmla="*/ 23 w 171"/>
                  <a:gd name="T19" fmla="*/ 11 h 277"/>
                  <a:gd name="T20" fmla="*/ 25 w 171"/>
                  <a:gd name="T21" fmla="*/ 15 h 277"/>
                  <a:gd name="T22" fmla="*/ 35 w 171"/>
                  <a:gd name="T23" fmla="*/ 23 h 277"/>
                  <a:gd name="T24" fmla="*/ 32 w 171"/>
                  <a:gd name="T25" fmla="*/ 30 h 277"/>
                  <a:gd name="T26" fmla="*/ 35 w 171"/>
                  <a:gd name="T27" fmla="*/ 36 h 277"/>
                  <a:gd name="T28" fmla="*/ 34 w 171"/>
                  <a:gd name="T29" fmla="*/ 41 h 277"/>
                  <a:gd name="T30" fmla="*/ 27 w 171"/>
                  <a:gd name="T31" fmla="*/ 42 h 277"/>
                  <a:gd name="T32" fmla="*/ 18 w 171"/>
                  <a:gd name="T33" fmla="*/ 48 h 277"/>
                  <a:gd name="T34" fmla="*/ 16 w 171"/>
                  <a:gd name="T35" fmla="*/ 51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277"/>
                  <a:gd name="T56" fmla="*/ 171 w 171"/>
                  <a:gd name="T57" fmla="*/ 277 h 2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277">
                    <a:moveTo>
                      <a:pt x="79" y="269"/>
                    </a:moveTo>
                    <a:lnTo>
                      <a:pt x="19" y="277"/>
                    </a:lnTo>
                    <a:lnTo>
                      <a:pt x="11" y="265"/>
                    </a:lnTo>
                    <a:lnTo>
                      <a:pt x="0" y="231"/>
                    </a:lnTo>
                    <a:lnTo>
                      <a:pt x="30" y="266"/>
                    </a:lnTo>
                    <a:lnTo>
                      <a:pt x="45" y="207"/>
                    </a:lnTo>
                    <a:lnTo>
                      <a:pt x="5" y="142"/>
                    </a:lnTo>
                    <a:lnTo>
                      <a:pt x="4" y="0"/>
                    </a:lnTo>
                    <a:lnTo>
                      <a:pt x="128" y="1"/>
                    </a:lnTo>
                    <a:lnTo>
                      <a:pt x="111" y="56"/>
                    </a:lnTo>
                    <a:lnTo>
                      <a:pt x="120" y="81"/>
                    </a:lnTo>
                    <a:lnTo>
                      <a:pt x="170" y="118"/>
                    </a:lnTo>
                    <a:lnTo>
                      <a:pt x="157" y="154"/>
                    </a:lnTo>
                    <a:lnTo>
                      <a:pt x="171" y="194"/>
                    </a:lnTo>
                    <a:lnTo>
                      <a:pt x="165" y="216"/>
                    </a:lnTo>
                    <a:lnTo>
                      <a:pt x="132" y="219"/>
                    </a:lnTo>
                    <a:lnTo>
                      <a:pt x="88" y="253"/>
                    </a:lnTo>
                    <a:lnTo>
                      <a:pt x="79" y="2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37">
                <a:extLst>
                  <a:ext uri="{FF2B5EF4-FFF2-40B4-BE49-F238E27FC236}">
                    <a16:creationId xmlns:a16="http://schemas.microsoft.com/office/drawing/2014/main" id="{EBCEB106-D214-4088-8AE5-1E07930CAADB}"/>
                  </a:ext>
                </a:extLst>
              </p:cNvPr>
              <p:cNvSpPr>
                <a:spLocks noChangeArrowheads="1"/>
              </p:cNvSpPr>
              <p:nvPr/>
            </p:nvSpPr>
            <p:spPr bwMode="auto">
              <a:xfrm>
                <a:off x="1925" y="1094"/>
                <a:ext cx="249" cy="150"/>
              </a:xfrm>
              <a:custGeom>
                <a:avLst/>
                <a:gdLst>
                  <a:gd name="T0" fmla="*/ 44 w 284"/>
                  <a:gd name="T1" fmla="*/ 29 h 157"/>
                  <a:gd name="T2" fmla="*/ 24 w 284"/>
                  <a:gd name="T3" fmla="*/ 20 h 157"/>
                  <a:gd name="T4" fmla="*/ 18 w 284"/>
                  <a:gd name="T5" fmla="*/ 19 h 157"/>
                  <a:gd name="T6" fmla="*/ 11 w 284"/>
                  <a:gd name="T7" fmla="*/ 22 h 157"/>
                  <a:gd name="T8" fmla="*/ 10 w 284"/>
                  <a:gd name="T9" fmla="*/ 24 h 157"/>
                  <a:gd name="T10" fmla="*/ 4 w 284"/>
                  <a:gd name="T11" fmla="*/ 14 h 157"/>
                  <a:gd name="T12" fmla="*/ 0 w 284"/>
                  <a:gd name="T13" fmla="*/ 0 h 157"/>
                  <a:gd name="T14" fmla="*/ 12 w 284"/>
                  <a:gd name="T15" fmla="*/ 2 h 157"/>
                  <a:gd name="T16" fmla="*/ 53 w 284"/>
                  <a:gd name="T17" fmla="*/ 11 h 157"/>
                  <a:gd name="T18" fmla="*/ 50 w 284"/>
                  <a:gd name="T19" fmla="*/ 11 h 157"/>
                  <a:gd name="T20" fmla="*/ 57 w 284"/>
                  <a:gd name="T21" fmla="*/ 24 h 157"/>
                  <a:gd name="T22" fmla="*/ 53 w 284"/>
                  <a:gd name="T23" fmla="*/ 28 h 157"/>
                  <a:gd name="T24" fmla="*/ 45 w 284"/>
                  <a:gd name="T25" fmla="*/ 29 h 157"/>
                  <a:gd name="T26" fmla="*/ 44 w 284"/>
                  <a:gd name="T27" fmla="*/ 29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4"/>
                  <a:gd name="T43" fmla="*/ 0 h 157"/>
                  <a:gd name="T44" fmla="*/ 284 w 284"/>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4" h="157">
                    <a:moveTo>
                      <a:pt x="217" y="154"/>
                    </a:moveTo>
                    <a:lnTo>
                      <a:pt x="122" y="101"/>
                    </a:lnTo>
                    <a:lnTo>
                      <a:pt x="86" y="96"/>
                    </a:lnTo>
                    <a:lnTo>
                      <a:pt x="53" y="109"/>
                    </a:lnTo>
                    <a:lnTo>
                      <a:pt x="45" y="125"/>
                    </a:lnTo>
                    <a:lnTo>
                      <a:pt x="12" y="80"/>
                    </a:lnTo>
                    <a:lnTo>
                      <a:pt x="0" y="0"/>
                    </a:lnTo>
                    <a:lnTo>
                      <a:pt x="61" y="2"/>
                    </a:lnTo>
                    <a:lnTo>
                      <a:pt x="265" y="16"/>
                    </a:lnTo>
                    <a:lnTo>
                      <a:pt x="247" y="53"/>
                    </a:lnTo>
                    <a:lnTo>
                      <a:pt x="284" y="121"/>
                    </a:lnTo>
                    <a:lnTo>
                      <a:pt x="264" y="153"/>
                    </a:lnTo>
                    <a:lnTo>
                      <a:pt x="220" y="157"/>
                    </a:lnTo>
                    <a:lnTo>
                      <a:pt x="217" y="15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38">
                <a:extLst>
                  <a:ext uri="{FF2B5EF4-FFF2-40B4-BE49-F238E27FC236}">
                    <a16:creationId xmlns:a16="http://schemas.microsoft.com/office/drawing/2014/main" id="{DF6ABDF4-CD1D-4F0D-AB28-210BA01E155C}"/>
                  </a:ext>
                </a:extLst>
              </p:cNvPr>
              <p:cNvSpPr>
                <a:spLocks noChangeArrowheads="1"/>
              </p:cNvSpPr>
              <p:nvPr/>
            </p:nvSpPr>
            <p:spPr bwMode="auto">
              <a:xfrm>
                <a:off x="2411" y="2567"/>
                <a:ext cx="198" cy="152"/>
              </a:xfrm>
              <a:custGeom>
                <a:avLst/>
                <a:gdLst>
                  <a:gd name="T0" fmla="*/ 53 w 225"/>
                  <a:gd name="T1" fmla="*/ 30 h 159"/>
                  <a:gd name="T2" fmla="*/ 0 w 225"/>
                  <a:gd name="T3" fmla="*/ 30 h 159"/>
                  <a:gd name="T4" fmla="*/ 1 w 225"/>
                  <a:gd name="T5" fmla="*/ 0 h 159"/>
                  <a:gd name="T6" fmla="*/ 53 w 225"/>
                  <a:gd name="T7" fmla="*/ 0 h 159"/>
                  <a:gd name="T8" fmla="*/ 53 w 225"/>
                  <a:gd name="T9" fmla="*/ 30 h 159"/>
                  <a:gd name="T10" fmla="*/ 0 60000 65536"/>
                  <a:gd name="T11" fmla="*/ 0 60000 65536"/>
                  <a:gd name="T12" fmla="*/ 0 60000 65536"/>
                  <a:gd name="T13" fmla="*/ 0 60000 65536"/>
                  <a:gd name="T14" fmla="*/ 0 60000 65536"/>
                  <a:gd name="T15" fmla="*/ 0 w 225"/>
                  <a:gd name="T16" fmla="*/ 0 h 159"/>
                  <a:gd name="T17" fmla="*/ 225 w 225"/>
                  <a:gd name="T18" fmla="*/ 159 h 159"/>
                </a:gdLst>
                <a:ahLst/>
                <a:cxnLst>
                  <a:cxn ang="T10">
                    <a:pos x="T0" y="T1"/>
                  </a:cxn>
                  <a:cxn ang="T11">
                    <a:pos x="T2" y="T3"/>
                  </a:cxn>
                  <a:cxn ang="T12">
                    <a:pos x="T4" y="T5"/>
                  </a:cxn>
                  <a:cxn ang="T13">
                    <a:pos x="T6" y="T7"/>
                  </a:cxn>
                  <a:cxn ang="T14">
                    <a:pos x="T8" y="T9"/>
                  </a:cxn>
                </a:cxnLst>
                <a:rect l="T15" t="T16" r="T17" b="T18"/>
                <a:pathLst>
                  <a:path w="225" h="159">
                    <a:moveTo>
                      <a:pt x="225" y="158"/>
                    </a:moveTo>
                    <a:lnTo>
                      <a:pt x="0" y="159"/>
                    </a:lnTo>
                    <a:lnTo>
                      <a:pt x="1" y="0"/>
                    </a:lnTo>
                    <a:lnTo>
                      <a:pt x="225" y="0"/>
                    </a:lnTo>
                    <a:lnTo>
                      <a:pt x="225"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39">
                <a:extLst>
                  <a:ext uri="{FF2B5EF4-FFF2-40B4-BE49-F238E27FC236}">
                    <a16:creationId xmlns:a16="http://schemas.microsoft.com/office/drawing/2014/main" id="{311AF645-C871-4AAB-9BC6-CB556DE84309}"/>
                  </a:ext>
                </a:extLst>
              </p:cNvPr>
              <p:cNvSpPr>
                <a:spLocks noChangeArrowheads="1"/>
              </p:cNvSpPr>
              <p:nvPr/>
            </p:nvSpPr>
            <p:spPr bwMode="auto">
              <a:xfrm>
                <a:off x="2161" y="2050"/>
                <a:ext cx="251" cy="129"/>
              </a:xfrm>
              <a:custGeom>
                <a:avLst/>
                <a:gdLst>
                  <a:gd name="T0" fmla="*/ 60 w 286"/>
                  <a:gd name="T1" fmla="*/ 21 h 135"/>
                  <a:gd name="T2" fmla="*/ 41 w 286"/>
                  <a:gd name="T3" fmla="*/ 21 h 135"/>
                  <a:gd name="T4" fmla="*/ 41 w 286"/>
                  <a:gd name="T5" fmla="*/ 25 h 135"/>
                  <a:gd name="T6" fmla="*/ 0 w 286"/>
                  <a:gd name="T7" fmla="*/ 25 h 135"/>
                  <a:gd name="T8" fmla="*/ 4 w 286"/>
                  <a:gd name="T9" fmla="*/ 14 h 135"/>
                  <a:gd name="T10" fmla="*/ 4 w 286"/>
                  <a:gd name="T11" fmla="*/ 0 h 135"/>
                  <a:gd name="T12" fmla="*/ 25 w 286"/>
                  <a:gd name="T13" fmla="*/ 0 h 135"/>
                  <a:gd name="T14" fmla="*/ 25 w 286"/>
                  <a:gd name="T15" fmla="*/ 11 h 135"/>
                  <a:gd name="T16" fmla="*/ 39 w 286"/>
                  <a:gd name="T17" fmla="*/ 11 h 135"/>
                  <a:gd name="T18" fmla="*/ 45 w 286"/>
                  <a:gd name="T19" fmla="*/ 11 h 135"/>
                  <a:gd name="T20" fmla="*/ 51 w 286"/>
                  <a:gd name="T21" fmla="*/ 11 h 135"/>
                  <a:gd name="T22" fmla="*/ 60 w 286"/>
                  <a:gd name="T23" fmla="*/ 17 h 135"/>
                  <a:gd name="T24" fmla="*/ 60 w 286"/>
                  <a:gd name="T25" fmla="*/ 21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35"/>
                  <a:gd name="T41" fmla="*/ 286 w 286"/>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35">
                    <a:moveTo>
                      <a:pt x="286" y="111"/>
                    </a:moveTo>
                    <a:lnTo>
                      <a:pt x="195" y="111"/>
                    </a:lnTo>
                    <a:lnTo>
                      <a:pt x="195" y="134"/>
                    </a:lnTo>
                    <a:lnTo>
                      <a:pt x="0" y="135"/>
                    </a:lnTo>
                    <a:lnTo>
                      <a:pt x="12" y="79"/>
                    </a:lnTo>
                    <a:lnTo>
                      <a:pt x="3" y="0"/>
                    </a:lnTo>
                    <a:lnTo>
                      <a:pt x="120" y="0"/>
                    </a:lnTo>
                    <a:lnTo>
                      <a:pt x="120" y="15"/>
                    </a:lnTo>
                    <a:lnTo>
                      <a:pt x="189" y="14"/>
                    </a:lnTo>
                    <a:lnTo>
                      <a:pt x="213" y="62"/>
                    </a:lnTo>
                    <a:lnTo>
                      <a:pt x="243" y="64"/>
                    </a:lnTo>
                    <a:lnTo>
                      <a:pt x="286" y="90"/>
                    </a:lnTo>
                    <a:lnTo>
                      <a:pt x="286" y="1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40">
                <a:extLst>
                  <a:ext uri="{FF2B5EF4-FFF2-40B4-BE49-F238E27FC236}">
                    <a16:creationId xmlns:a16="http://schemas.microsoft.com/office/drawing/2014/main" id="{F125607A-90D0-45C1-BF29-551165F421B3}"/>
                  </a:ext>
                </a:extLst>
              </p:cNvPr>
              <p:cNvSpPr>
                <a:spLocks noChangeArrowheads="1"/>
              </p:cNvSpPr>
              <p:nvPr/>
            </p:nvSpPr>
            <p:spPr bwMode="auto">
              <a:xfrm>
                <a:off x="2610" y="2567"/>
                <a:ext cx="248" cy="304"/>
              </a:xfrm>
              <a:custGeom>
                <a:avLst/>
                <a:gdLst>
                  <a:gd name="T0" fmla="*/ 55 w 283"/>
                  <a:gd name="T1" fmla="*/ 48 h 317"/>
                  <a:gd name="T2" fmla="*/ 35 w 283"/>
                  <a:gd name="T3" fmla="*/ 47 h 317"/>
                  <a:gd name="T4" fmla="*/ 35 w 283"/>
                  <a:gd name="T5" fmla="*/ 56 h 317"/>
                  <a:gd name="T6" fmla="*/ 26 w 283"/>
                  <a:gd name="T7" fmla="*/ 56 h 317"/>
                  <a:gd name="T8" fmla="*/ 26 w 283"/>
                  <a:gd name="T9" fmla="*/ 67 h 317"/>
                  <a:gd name="T10" fmla="*/ 0 w 283"/>
                  <a:gd name="T11" fmla="*/ 67 h 317"/>
                  <a:gd name="T12" fmla="*/ 0 w 283"/>
                  <a:gd name="T13" fmla="*/ 33 h 317"/>
                  <a:gd name="T14" fmla="*/ 0 w 283"/>
                  <a:gd name="T15" fmla="*/ 0 h 317"/>
                  <a:gd name="T16" fmla="*/ 37 w 283"/>
                  <a:gd name="T17" fmla="*/ 2 h 317"/>
                  <a:gd name="T18" fmla="*/ 37 w 283"/>
                  <a:gd name="T19" fmla="*/ 12 h 317"/>
                  <a:gd name="T20" fmla="*/ 31 w 283"/>
                  <a:gd name="T21" fmla="*/ 12 h 317"/>
                  <a:gd name="T22" fmla="*/ 31 w 283"/>
                  <a:gd name="T23" fmla="*/ 17 h 317"/>
                  <a:gd name="T24" fmla="*/ 37 w 283"/>
                  <a:gd name="T25" fmla="*/ 24 h 317"/>
                  <a:gd name="T26" fmla="*/ 39 w 283"/>
                  <a:gd name="T27" fmla="*/ 28 h 317"/>
                  <a:gd name="T28" fmla="*/ 46 w 283"/>
                  <a:gd name="T29" fmla="*/ 31 h 317"/>
                  <a:gd name="T30" fmla="*/ 52 w 283"/>
                  <a:gd name="T31" fmla="*/ 44 h 317"/>
                  <a:gd name="T32" fmla="*/ 54 w 283"/>
                  <a:gd name="T33" fmla="*/ 46 h 317"/>
                  <a:gd name="T34" fmla="*/ 55 w 283"/>
                  <a:gd name="T35" fmla="*/ 48 h 3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
                  <a:gd name="T55" fmla="*/ 0 h 317"/>
                  <a:gd name="T56" fmla="*/ 283 w 283"/>
                  <a:gd name="T57" fmla="*/ 317 h 3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 h="317">
                    <a:moveTo>
                      <a:pt x="283" y="227"/>
                    </a:moveTo>
                    <a:lnTo>
                      <a:pt x="180" y="225"/>
                    </a:lnTo>
                    <a:lnTo>
                      <a:pt x="180" y="271"/>
                    </a:lnTo>
                    <a:lnTo>
                      <a:pt x="135" y="271"/>
                    </a:lnTo>
                    <a:lnTo>
                      <a:pt x="135" y="317"/>
                    </a:lnTo>
                    <a:lnTo>
                      <a:pt x="0" y="316"/>
                    </a:lnTo>
                    <a:lnTo>
                      <a:pt x="0" y="158"/>
                    </a:lnTo>
                    <a:lnTo>
                      <a:pt x="0" y="0"/>
                    </a:lnTo>
                    <a:lnTo>
                      <a:pt x="191" y="2"/>
                    </a:lnTo>
                    <a:lnTo>
                      <a:pt x="192" y="24"/>
                    </a:lnTo>
                    <a:lnTo>
                      <a:pt x="163" y="51"/>
                    </a:lnTo>
                    <a:lnTo>
                      <a:pt x="163" y="80"/>
                    </a:lnTo>
                    <a:lnTo>
                      <a:pt x="191" y="104"/>
                    </a:lnTo>
                    <a:lnTo>
                      <a:pt x="200" y="131"/>
                    </a:lnTo>
                    <a:lnTo>
                      <a:pt x="241" y="148"/>
                    </a:lnTo>
                    <a:lnTo>
                      <a:pt x="264" y="214"/>
                    </a:lnTo>
                    <a:lnTo>
                      <a:pt x="279" y="217"/>
                    </a:lnTo>
                    <a:lnTo>
                      <a:pt x="283" y="22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41">
                <a:extLst>
                  <a:ext uri="{FF2B5EF4-FFF2-40B4-BE49-F238E27FC236}">
                    <a16:creationId xmlns:a16="http://schemas.microsoft.com/office/drawing/2014/main" id="{A7AC4F76-EFDC-42CA-9E3F-74D5F261DF46}"/>
                  </a:ext>
                </a:extLst>
              </p:cNvPr>
              <p:cNvSpPr>
                <a:spLocks noChangeArrowheads="1"/>
              </p:cNvSpPr>
              <p:nvPr/>
            </p:nvSpPr>
            <p:spPr bwMode="auto">
              <a:xfrm>
                <a:off x="814" y="913"/>
                <a:ext cx="217" cy="147"/>
              </a:xfrm>
              <a:custGeom>
                <a:avLst/>
                <a:gdLst>
                  <a:gd name="T0" fmla="*/ 42 w 247"/>
                  <a:gd name="T1" fmla="*/ 16 h 154"/>
                  <a:gd name="T2" fmla="*/ 41 w 247"/>
                  <a:gd name="T3" fmla="*/ 24 h 154"/>
                  <a:gd name="T4" fmla="*/ 29 w 247"/>
                  <a:gd name="T5" fmla="*/ 24 h 154"/>
                  <a:gd name="T6" fmla="*/ 28 w 247"/>
                  <a:gd name="T7" fmla="*/ 21 h 154"/>
                  <a:gd name="T8" fmla="*/ 22 w 247"/>
                  <a:gd name="T9" fmla="*/ 21 h 154"/>
                  <a:gd name="T10" fmla="*/ 17 w 247"/>
                  <a:gd name="T11" fmla="*/ 28 h 154"/>
                  <a:gd name="T12" fmla="*/ 0 w 247"/>
                  <a:gd name="T13" fmla="*/ 28 h 154"/>
                  <a:gd name="T14" fmla="*/ 1 w 247"/>
                  <a:gd name="T15" fmla="*/ 2 h 154"/>
                  <a:gd name="T16" fmla="*/ 54 w 247"/>
                  <a:gd name="T17" fmla="*/ 0 h 154"/>
                  <a:gd name="T18" fmla="*/ 43 w 247"/>
                  <a:gd name="T19" fmla="*/ 11 h 154"/>
                  <a:gd name="T20" fmla="*/ 42 w 247"/>
                  <a:gd name="T21" fmla="*/ 16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7"/>
                  <a:gd name="T34" fmla="*/ 0 h 154"/>
                  <a:gd name="T35" fmla="*/ 247 w 247"/>
                  <a:gd name="T36" fmla="*/ 154 h 1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7" h="154">
                    <a:moveTo>
                      <a:pt x="200" y="86"/>
                    </a:moveTo>
                    <a:lnTo>
                      <a:pt x="191" y="130"/>
                    </a:lnTo>
                    <a:lnTo>
                      <a:pt x="138" y="129"/>
                    </a:lnTo>
                    <a:lnTo>
                      <a:pt x="131" y="107"/>
                    </a:lnTo>
                    <a:lnTo>
                      <a:pt x="101" y="107"/>
                    </a:lnTo>
                    <a:lnTo>
                      <a:pt x="82" y="154"/>
                    </a:lnTo>
                    <a:lnTo>
                      <a:pt x="0" y="151"/>
                    </a:lnTo>
                    <a:lnTo>
                      <a:pt x="1" y="2"/>
                    </a:lnTo>
                    <a:lnTo>
                      <a:pt x="247" y="0"/>
                    </a:lnTo>
                    <a:lnTo>
                      <a:pt x="203" y="71"/>
                    </a:lnTo>
                    <a:lnTo>
                      <a:pt x="200" y="8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42">
                <a:extLst>
                  <a:ext uri="{FF2B5EF4-FFF2-40B4-BE49-F238E27FC236}">
                    <a16:creationId xmlns:a16="http://schemas.microsoft.com/office/drawing/2014/main" id="{A437DD78-EEDE-4DAD-8133-A3B53388E61C}"/>
                  </a:ext>
                </a:extLst>
              </p:cNvPr>
              <p:cNvSpPr>
                <a:spLocks noChangeArrowheads="1"/>
              </p:cNvSpPr>
              <p:nvPr/>
            </p:nvSpPr>
            <p:spPr bwMode="auto">
              <a:xfrm>
                <a:off x="2883" y="2462"/>
                <a:ext cx="224" cy="148"/>
              </a:xfrm>
              <a:custGeom>
                <a:avLst/>
                <a:gdLst>
                  <a:gd name="T0" fmla="*/ 54 w 255"/>
                  <a:gd name="T1" fmla="*/ 22 h 156"/>
                  <a:gd name="T2" fmla="*/ 19 w 255"/>
                  <a:gd name="T3" fmla="*/ 22 h 156"/>
                  <a:gd name="T4" fmla="*/ 10 w 255"/>
                  <a:gd name="T5" fmla="*/ 22 h 156"/>
                  <a:gd name="T6" fmla="*/ 10 w 255"/>
                  <a:gd name="T7" fmla="*/ 16 h 156"/>
                  <a:gd name="T8" fmla="*/ 4 w 255"/>
                  <a:gd name="T9" fmla="*/ 16 h 156"/>
                  <a:gd name="T10" fmla="*/ 0 w 255"/>
                  <a:gd name="T11" fmla="*/ 9 h 156"/>
                  <a:gd name="T12" fmla="*/ 4 w 255"/>
                  <a:gd name="T13" fmla="*/ 9 h 156"/>
                  <a:gd name="T14" fmla="*/ 36 w 255"/>
                  <a:gd name="T15" fmla="*/ 9 h 156"/>
                  <a:gd name="T16" fmla="*/ 38 w 255"/>
                  <a:gd name="T17" fmla="*/ 2 h 156"/>
                  <a:gd name="T18" fmla="*/ 41 w 255"/>
                  <a:gd name="T19" fmla="*/ 0 h 156"/>
                  <a:gd name="T20" fmla="*/ 54 w 255"/>
                  <a:gd name="T21" fmla="*/ 22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156"/>
                  <a:gd name="T35" fmla="*/ 255 w 255"/>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156">
                    <a:moveTo>
                      <a:pt x="255" y="156"/>
                    </a:moveTo>
                    <a:lnTo>
                      <a:pt x="92" y="155"/>
                    </a:lnTo>
                    <a:lnTo>
                      <a:pt x="47" y="155"/>
                    </a:lnTo>
                    <a:lnTo>
                      <a:pt x="47" y="111"/>
                    </a:lnTo>
                    <a:lnTo>
                      <a:pt x="4" y="112"/>
                    </a:lnTo>
                    <a:lnTo>
                      <a:pt x="0" y="19"/>
                    </a:lnTo>
                    <a:lnTo>
                      <a:pt x="6" y="19"/>
                    </a:lnTo>
                    <a:lnTo>
                      <a:pt x="170" y="19"/>
                    </a:lnTo>
                    <a:lnTo>
                      <a:pt x="178" y="2"/>
                    </a:lnTo>
                    <a:lnTo>
                      <a:pt x="198" y="0"/>
                    </a:lnTo>
                    <a:lnTo>
                      <a:pt x="255" y="15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43">
                <a:extLst>
                  <a:ext uri="{FF2B5EF4-FFF2-40B4-BE49-F238E27FC236}">
                    <a16:creationId xmlns:a16="http://schemas.microsoft.com/office/drawing/2014/main" id="{FD836F33-36F7-4099-BCA5-E2D9DA2F372F}"/>
                  </a:ext>
                </a:extLst>
              </p:cNvPr>
              <p:cNvSpPr>
                <a:spLocks noChangeArrowheads="1"/>
              </p:cNvSpPr>
              <p:nvPr/>
            </p:nvSpPr>
            <p:spPr bwMode="auto">
              <a:xfrm>
                <a:off x="990" y="912"/>
                <a:ext cx="294" cy="215"/>
              </a:xfrm>
              <a:custGeom>
                <a:avLst/>
                <a:gdLst>
                  <a:gd name="T0" fmla="*/ 20 w 335"/>
                  <a:gd name="T1" fmla="*/ 48 h 224"/>
                  <a:gd name="T2" fmla="*/ 16 w 335"/>
                  <a:gd name="T3" fmla="*/ 48 h 224"/>
                  <a:gd name="T4" fmla="*/ 16 w 335"/>
                  <a:gd name="T5" fmla="*/ 26 h 224"/>
                  <a:gd name="T6" fmla="*/ 11 w 335"/>
                  <a:gd name="T7" fmla="*/ 26 h 224"/>
                  <a:gd name="T8" fmla="*/ 11 w 335"/>
                  <a:gd name="T9" fmla="*/ 20 h 224"/>
                  <a:gd name="T10" fmla="*/ 0 w 335"/>
                  <a:gd name="T11" fmla="*/ 20 h 224"/>
                  <a:gd name="T12" fmla="*/ 4 w 335"/>
                  <a:gd name="T13" fmla="*/ 15 h 224"/>
                  <a:gd name="T14" fmla="*/ 10 w 335"/>
                  <a:gd name="T15" fmla="*/ 1 h 224"/>
                  <a:gd name="T16" fmla="*/ 11 w 335"/>
                  <a:gd name="T17" fmla="*/ 1 h 224"/>
                  <a:gd name="T18" fmla="*/ 57 w 335"/>
                  <a:gd name="T19" fmla="*/ 0 h 224"/>
                  <a:gd name="T20" fmla="*/ 63 w 335"/>
                  <a:gd name="T21" fmla="*/ 12 h 224"/>
                  <a:gd name="T22" fmla="*/ 65 w 335"/>
                  <a:gd name="T23" fmla="*/ 28 h 224"/>
                  <a:gd name="T24" fmla="*/ 68 w 335"/>
                  <a:gd name="T25" fmla="*/ 31 h 224"/>
                  <a:gd name="T26" fmla="*/ 69 w 335"/>
                  <a:gd name="T27" fmla="*/ 32 h 224"/>
                  <a:gd name="T28" fmla="*/ 63 w 335"/>
                  <a:gd name="T29" fmla="*/ 44 h 224"/>
                  <a:gd name="T30" fmla="*/ 41 w 335"/>
                  <a:gd name="T31" fmla="*/ 44 h 224"/>
                  <a:gd name="T32" fmla="*/ 41 w 335"/>
                  <a:gd name="T33" fmla="*/ 48 h 224"/>
                  <a:gd name="T34" fmla="*/ 20 w 335"/>
                  <a:gd name="T35" fmla="*/ 48 h 2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24"/>
                  <a:gd name="T56" fmla="*/ 335 w 335"/>
                  <a:gd name="T57" fmla="*/ 224 h 2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24">
                    <a:moveTo>
                      <a:pt x="98" y="223"/>
                    </a:moveTo>
                    <a:lnTo>
                      <a:pt x="75" y="222"/>
                    </a:lnTo>
                    <a:lnTo>
                      <a:pt x="77" y="110"/>
                    </a:lnTo>
                    <a:lnTo>
                      <a:pt x="54" y="110"/>
                    </a:lnTo>
                    <a:lnTo>
                      <a:pt x="54" y="87"/>
                    </a:lnTo>
                    <a:lnTo>
                      <a:pt x="0" y="87"/>
                    </a:lnTo>
                    <a:lnTo>
                      <a:pt x="3" y="72"/>
                    </a:lnTo>
                    <a:lnTo>
                      <a:pt x="47" y="1"/>
                    </a:lnTo>
                    <a:lnTo>
                      <a:pt x="51" y="1"/>
                    </a:lnTo>
                    <a:lnTo>
                      <a:pt x="273" y="0"/>
                    </a:lnTo>
                    <a:lnTo>
                      <a:pt x="304" y="59"/>
                    </a:lnTo>
                    <a:lnTo>
                      <a:pt x="313" y="126"/>
                    </a:lnTo>
                    <a:lnTo>
                      <a:pt x="331" y="142"/>
                    </a:lnTo>
                    <a:lnTo>
                      <a:pt x="335" y="147"/>
                    </a:lnTo>
                    <a:lnTo>
                      <a:pt x="305" y="203"/>
                    </a:lnTo>
                    <a:lnTo>
                      <a:pt x="198" y="202"/>
                    </a:lnTo>
                    <a:lnTo>
                      <a:pt x="196" y="224"/>
                    </a:lnTo>
                    <a:lnTo>
                      <a:pt x="98" y="2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44">
                <a:extLst>
                  <a:ext uri="{FF2B5EF4-FFF2-40B4-BE49-F238E27FC236}">
                    <a16:creationId xmlns:a16="http://schemas.microsoft.com/office/drawing/2014/main" id="{A84F8517-B85B-4D86-8235-5C4F3871FA83}"/>
                  </a:ext>
                </a:extLst>
              </p:cNvPr>
              <p:cNvSpPr>
                <a:spLocks noChangeArrowheads="1"/>
              </p:cNvSpPr>
              <p:nvPr/>
            </p:nvSpPr>
            <p:spPr bwMode="auto">
              <a:xfrm>
                <a:off x="1602" y="1073"/>
                <a:ext cx="188" cy="292"/>
              </a:xfrm>
              <a:custGeom>
                <a:avLst/>
                <a:gdLst>
                  <a:gd name="T0" fmla="*/ 8 w 214"/>
                  <a:gd name="T1" fmla="*/ 52 h 306"/>
                  <a:gd name="T2" fmla="*/ 5 w 214"/>
                  <a:gd name="T3" fmla="*/ 50 h 306"/>
                  <a:gd name="T4" fmla="*/ 0 w 214"/>
                  <a:gd name="T5" fmla="*/ 51 h 306"/>
                  <a:gd name="T6" fmla="*/ 0 w 214"/>
                  <a:gd name="T7" fmla="*/ 35 h 306"/>
                  <a:gd name="T8" fmla="*/ 0 w 214"/>
                  <a:gd name="T9" fmla="*/ 22 h 306"/>
                  <a:gd name="T10" fmla="*/ 4 w 214"/>
                  <a:gd name="T11" fmla="*/ 19 h 306"/>
                  <a:gd name="T12" fmla="*/ 4 w 214"/>
                  <a:gd name="T13" fmla="*/ 13 h 306"/>
                  <a:gd name="T14" fmla="*/ 10 w 214"/>
                  <a:gd name="T15" fmla="*/ 13 h 306"/>
                  <a:gd name="T16" fmla="*/ 7 w 214"/>
                  <a:gd name="T17" fmla="*/ 0 h 306"/>
                  <a:gd name="T18" fmla="*/ 32 w 214"/>
                  <a:gd name="T19" fmla="*/ 8 h 306"/>
                  <a:gd name="T20" fmla="*/ 46 w 214"/>
                  <a:gd name="T21" fmla="*/ 10 h 306"/>
                  <a:gd name="T22" fmla="*/ 47 w 214"/>
                  <a:gd name="T23" fmla="*/ 10 h 306"/>
                  <a:gd name="T24" fmla="*/ 32 w 214"/>
                  <a:gd name="T25" fmla="*/ 15 h 306"/>
                  <a:gd name="T26" fmla="*/ 35 w 214"/>
                  <a:gd name="T27" fmla="*/ 22 h 306"/>
                  <a:gd name="T28" fmla="*/ 32 w 214"/>
                  <a:gd name="T29" fmla="*/ 27 h 306"/>
                  <a:gd name="T30" fmla="*/ 27 w 214"/>
                  <a:gd name="T31" fmla="*/ 27 h 306"/>
                  <a:gd name="T32" fmla="*/ 28 w 214"/>
                  <a:gd name="T33" fmla="*/ 30 h 306"/>
                  <a:gd name="T34" fmla="*/ 25 w 214"/>
                  <a:gd name="T35" fmla="*/ 32 h 306"/>
                  <a:gd name="T36" fmla="*/ 16 w 214"/>
                  <a:gd name="T37" fmla="*/ 38 h 306"/>
                  <a:gd name="T38" fmla="*/ 15 w 214"/>
                  <a:gd name="T39" fmla="*/ 43 h 306"/>
                  <a:gd name="T40" fmla="*/ 11 w 214"/>
                  <a:gd name="T41" fmla="*/ 43 h 306"/>
                  <a:gd name="T42" fmla="*/ 8 w 214"/>
                  <a:gd name="T43" fmla="*/ 52 h 3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4"/>
                  <a:gd name="T67" fmla="*/ 0 h 306"/>
                  <a:gd name="T68" fmla="*/ 214 w 214"/>
                  <a:gd name="T69" fmla="*/ 306 h 3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4" h="306">
                    <a:moveTo>
                      <a:pt x="37" y="306"/>
                    </a:moveTo>
                    <a:lnTo>
                      <a:pt x="23" y="294"/>
                    </a:lnTo>
                    <a:lnTo>
                      <a:pt x="0" y="298"/>
                    </a:lnTo>
                    <a:lnTo>
                      <a:pt x="0" y="206"/>
                    </a:lnTo>
                    <a:lnTo>
                      <a:pt x="0" y="123"/>
                    </a:lnTo>
                    <a:lnTo>
                      <a:pt x="15" y="108"/>
                    </a:lnTo>
                    <a:lnTo>
                      <a:pt x="15" y="78"/>
                    </a:lnTo>
                    <a:lnTo>
                      <a:pt x="44" y="78"/>
                    </a:lnTo>
                    <a:lnTo>
                      <a:pt x="31" y="0"/>
                    </a:lnTo>
                    <a:lnTo>
                      <a:pt x="151" y="8"/>
                    </a:lnTo>
                    <a:lnTo>
                      <a:pt x="211" y="11"/>
                    </a:lnTo>
                    <a:lnTo>
                      <a:pt x="214" y="47"/>
                    </a:lnTo>
                    <a:lnTo>
                      <a:pt x="155" y="83"/>
                    </a:lnTo>
                    <a:lnTo>
                      <a:pt x="161" y="124"/>
                    </a:lnTo>
                    <a:lnTo>
                      <a:pt x="145" y="148"/>
                    </a:lnTo>
                    <a:lnTo>
                      <a:pt x="123" y="153"/>
                    </a:lnTo>
                    <a:lnTo>
                      <a:pt x="131" y="178"/>
                    </a:lnTo>
                    <a:lnTo>
                      <a:pt x="116" y="191"/>
                    </a:lnTo>
                    <a:lnTo>
                      <a:pt x="73" y="221"/>
                    </a:lnTo>
                    <a:lnTo>
                      <a:pt x="68" y="248"/>
                    </a:lnTo>
                    <a:lnTo>
                      <a:pt x="56" y="251"/>
                    </a:lnTo>
                    <a:lnTo>
                      <a:pt x="37" y="30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45">
                <a:extLst>
                  <a:ext uri="{FF2B5EF4-FFF2-40B4-BE49-F238E27FC236}">
                    <a16:creationId xmlns:a16="http://schemas.microsoft.com/office/drawing/2014/main" id="{83B55BFB-9483-4EF8-9F6E-92DBB46E459C}"/>
                  </a:ext>
                </a:extLst>
              </p:cNvPr>
              <p:cNvSpPr>
                <a:spLocks noChangeArrowheads="1"/>
              </p:cNvSpPr>
              <p:nvPr/>
            </p:nvSpPr>
            <p:spPr bwMode="auto">
              <a:xfrm>
                <a:off x="1886" y="1277"/>
                <a:ext cx="195" cy="217"/>
              </a:xfrm>
              <a:custGeom>
                <a:avLst/>
                <a:gdLst>
                  <a:gd name="T0" fmla="*/ 43 w 222"/>
                  <a:gd name="T1" fmla="*/ 40 h 227"/>
                  <a:gd name="T2" fmla="*/ 4 w 222"/>
                  <a:gd name="T3" fmla="*/ 41 h 227"/>
                  <a:gd name="T4" fmla="*/ 4 w 222"/>
                  <a:gd name="T5" fmla="*/ 41 h 227"/>
                  <a:gd name="T6" fmla="*/ 0 w 222"/>
                  <a:gd name="T7" fmla="*/ 0 h 227"/>
                  <a:gd name="T8" fmla="*/ 11 w 222"/>
                  <a:gd name="T9" fmla="*/ 0 h 227"/>
                  <a:gd name="T10" fmla="*/ 14 w 222"/>
                  <a:gd name="T11" fmla="*/ 14 h 227"/>
                  <a:gd name="T12" fmla="*/ 28 w 222"/>
                  <a:gd name="T13" fmla="*/ 17 h 227"/>
                  <a:gd name="T14" fmla="*/ 41 w 222"/>
                  <a:gd name="T15" fmla="*/ 29 h 227"/>
                  <a:gd name="T16" fmla="*/ 45 w 222"/>
                  <a:gd name="T17" fmla="*/ 34 h 227"/>
                  <a:gd name="T18" fmla="*/ 47 w 222"/>
                  <a:gd name="T19" fmla="*/ 34 h 227"/>
                  <a:gd name="T20" fmla="*/ 46 w 222"/>
                  <a:gd name="T21" fmla="*/ 41 h 227"/>
                  <a:gd name="T22" fmla="*/ 43 w 222"/>
                  <a:gd name="T23" fmla="*/ 4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227"/>
                  <a:gd name="T38" fmla="*/ 222 w 222"/>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227">
                    <a:moveTo>
                      <a:pt x="202" y="225"/>
                    </a:moveTo>
                    <a:lnTo>
                      <a:pt x="22" y="226"/>
                    </a:lnTo>
                    <a:lnTo>
                      <a:pt x="7" y="226"/>
                    </a:lnTo>
                    <a:lnTo>
                      <a:pt x="0" y="0"/>
                    </a:lnTo>
                    <a:lnTo>
                      <a:pt x="53" y="0"/>
                    </a:lnTo>
                    <a:lnTo>
                      <a:pt x="64" y="76"/>
                    </a:lnTo>
                    <a:lnTo>
                      <a:pt x="135" y="92"/>
                    </a:lnTo>
                    <a:lnTo>
                      <a:pt x="199" y="156"/>
                    </a:lnTo>
                    <a:lnTo>
                      <a:pt x="206" y="190"/>
                    </a:lnTo>
                    <a:lnTo>
                      <a:pt x="222" y="193"/>
                    </a:lnTo>
                    <a:lnTo>
                      <a:pt x="208" y="227"/>
                    </a:lnTo>
                    <a:lnTo>
                      <a:pt x="202" y="22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46">
                <a:extLst>
                  <a:ext uri="{FF2B5EF4-FFF2-40B4-BE49-F238E27FC236}">
                    <a16:creationId xmlns:a16="http://schemas.microsoft.com/office/drawing/2014/main" id="{E2179F18-9711-412B-A2ED-936BF278684D}"/>
                  </a:ext>
                </a:extLst>
              </p:cNvPr>
              <p:cNvSpPr>
                <a:spLocks noChangeArrowheads="1"/>
              </p:cNvSpPr>
              <p:nvPr/>
            </p:nvSpPr>
            <p:spPr bwMode="auto">
              <a:xfrm>
                <a:off x="2452" y="1761"/>
                <a:ext cx="241" cy="460"/>
              </a:xfrm>
              <a:custGeom>
                <a:avLst/>
                <a:gdLst>
                  <a:gd name="T0" fmla="*/ 32 w 274"/>
                  <a:gd name="T1" fmla="*/ 90 h 481"/>
                  <a:gd name="T2" fmla="*/ 0 w 274"/>
                  <a:gd name="T3" fmla="*/ 91 h 481"/>
                  <a:gd name="T4" fmla="*/ 0 w 274"/>
                  <a:gd name="T5" fmla="*/ 31 h 481"/>
                  <a:gd name="T6" fmla="*/ 32 w 274"/>
                  <a:gd name="T7" fmla="*/ 31 h 481"/>
                  <a:gd name="T8" fmla="*/ 33 w 274"/>
                  <a:gd name="T9" fmla="*/ 0 h 481"/>
                  <a:gd name="T10" fmla="*/ 36 w 274"/>
                  <a:gd name="T11" fmla="*/ 11 h 481"/>
                  <a:gd name="T12" fmla="*/ 42 w 274"/>
                  <a:gd name="T13" fmla="*/ 11 h 481"/>
                  <a:gd name="T14" fmla="*/ 47 w 274"/>
                  <a:gd name="T15" fmla="*/ 19 h 481"/>
                  <a:gd name="T16" fmla="*/ 53 w 274"/>
                  <a:gd name="T17" fmla="*/ 19 h 481"/>
                  <a:gd name="T18" fmla="*/ 53 w 274"/>
                  <a:gd name="T19" fmla="*/ 22 h 481"/>
                  <a:gd name="T20" fmla="*/ 62 w 274"/>
                  <a:gd name="T21" fmla="*/ 29 h 481"/>
                  <a:gd name="T22" fmla="*/ 61 w 274"/>
                  <a:gd name="T23" fmla="*/ 39 h 481"/>
                  <a:gd name="T24" fmla="*/ 55 w 274"/>
                  <a:gd name="T25" fmla="*/ 45 h 481"/>
                  <a:gd name="T26" fmla="*/ 55 w 274"/>
                  <a:gd name="T27" fmla="*/ 48 h 481"/>
                  <a:gd name="T28" fmla="*/ 32 w 274"/>
                  <a:gd name="T29" fmla="*/ 48 h 481"/>
                  <a:gd name="T30" fmla="*/ 32 w 274"/>
                  <a:gd name="T31" fmla="*/ 69 h 481"/>
                  <a:gd name="T32" fmla="*/ 32 w 274"/>
                  <a:gd name="T33" fmla="*/ 90 h 4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481"/>
                  <a:gd name="T53" fmla="*/ 274 w 274"/>
                  <a:gd name="T54" fmla="*/ 481 h 4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481">
                    <a:moveTo>
                      <a:pt x="136" y="480"/>
                    </a:moveTo>
                    <a:lnTo>
                      <a:pt x="0" y="481"/>
                    </a:lnTo>
                    <a:lnTo>
                      <a:pt x="0" y="164"/>
                    </a:lnTo>
                    <a:lnTo>
                      <a:pt x="135" y="164"/>
                    </a:lnTo>
                    <a:lnTo>
                      <a:pt x="143" y="0"/>
                    </a:lnTo>
                    <a:lnTo>
                      <a:pt x="157" y="39"/>
                    </a:lnTo>
                    <a:lnTo>
                      <a:pt x="193" y="52"/>
                    </a:lnTo>
                    <a:lnTo>
                      <a:pt x="207" y="93"/>
                    </a:lnTo>
                    <a:lnTo>
                      <a:pt x="227" y="95"/>
                    </a:lnTo>
                    <a:lnTo>
                      <a:pt x="228" y="111"/>
                    </a:lnTo>
                    <a:lnTo>
                      <a:pt x="274" y="151"/>
                    </a:lnTo>
                    <a:lnTo>
                      <a:pt x="268" y="207"/>
                    </a:lnTo>
                    <a:lnTo>
                      <a:pt x="245" y="235"/>
                    </a:lnTo>
                    <a:lnTo>
                      <a:pt x="247" y="254"/>
                    </a:lnTo>
                    <a:lnTo>
                      <a:pt x="141" y="254"/>
                    </a:lnTo>
                    <a:lnTo>
                      <a:pt x="136" y="366"/>
                    </a:lnTo>
                    <a:lnTo>
                      <a:pt x="136" y="48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47">
                <a:extLst>
                  <a:ext uri="{FF2B5EF4-FFF2-40B4-BE49-F238E27FC236}">
                    <a16:creationId xmlns:a16="http://schemas.microsoft.com/office/drawing/2014/main" id="{C9771CEF-C802-4E5E-A8E9-B01D6B01791C}"/>
                  </a:ext>
                </a:extLst>
              </p:cNvPr>
              <p:cNvSpPr>
                <a:spLocks noChangeArrowheads="1"/>
              </p:cNvSpPr>
              <p:nvPr/>
            </p:nvSpPr>
            <p:spPr bwMode="auto">
              <a:xfrm>
                <a:off x="2324" y="2990"/>
                <a:ext cx="286" cy="233"/>
              </a:xfrm>
              <a:custGeom>
                <a:avLst/>
                <a:gdLst>
                  <a:gd name="T0" fmla="*/ 67 w 326"/>
                  <a:gd name="T1" fmla="*/ 27 h 244"/>
                  <a:gd name="T2" fmla="*/ 67 w 326"/>
                  <a:gd name="T3" fmla="*/ 32 h 244"/>
                  <a:gd name="T4" fmla="*/ 58 w 326"/>
                  <a:gd name="T5" fmla="*/ 32 h 244"/>
                  <a:gd name="T6" fmla="*/ 58 w 326"/>
                  <a:gd name="T7" fmla="*/ 43 h 244"/>
                  <a:gd name="T8" fmla="*/ 40 w 326"/>
                  <a:gd name="T9" fmla="*/ 42 h 244"/>
                  <a:gd name="T10" fmla="*/ 28 w 326"/>
                  <a:gd name="T11" fmla="*/ 29 h 244"/>
                  <a:gd name="T12" fmla="*/ 24 w 326"/>
                  <a:gd name="T13" fmla="*/ 29 h 244"/>
                  <a:gd name="T14" fmla="*/ 25 w 326"/>
                  <a:gd name="T15" fmla="*/ 30 h 244"/>
                  <a:gd name="T16" fmla="*/ 18 w 326"/>
                  <a:gd name="T17" fmla="*/ 32 h 244"/>
                  <a:gd name="T18" fmla="*/ 9 w 326"/>
                  <a:gd name="T19" fmla="*/ 29 h 244"/>
                  <a:gd name="T20" fmla="*/ 4 w 326"/>
                  <a:gd name="T21" fmla="*/ 15 h 244"/>
                  <a:gd name="T22" fmla="*/ 0 w 326"/>
                  <a:gd name="T23" fmla="*/ 11 h 244"/>
                  <a:gd name="T24" fmla="*/ 1 w 326"/>
                  <a:gd name="T25" fmla="*/ 0 h 244"/>
                  <a:gd name="T26" fmla="*/ 7 w 326"/>
                  <a:gd name="T27" fmla="*/ 10 h 244"/>
                  <a:gd name="T28" fmla="*/ 66 w 326"/>
                  <a:gd name="T29" fmla="*/ 10 h 244"/>
                  <a:gd name="T30" fmla="*/ 67 w 326"/>
                  <a:gd name="T31" fmla="*/ 27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244"/>
                  <a:gd name="T50" fmla="*/ 326 w 326"/>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244">
                    <a:moveTo>
                      <a:pt x="325" y="143"/>
                    </a:moveTo>
                    <a:lnTo>
                      <a:pt x="326" y="189"/>
                    </a:lnTo>
                    <a:lnTo>
                      <a:pt x="281" y="190"/>
                    </a:lnTo>
                    <a:lnTo>
                      <a:pt x="282" y="244"/>
                    </a:lnTo>
                    <a:lnTo>
                      <a:pt x="196" y="237"/>
                    </a:lnTo>
                    <a:lnTo>
                      <a:pt x="139" y="161"/>
                    </a:lnTo>
                    <a:lnTo>
                      <a:pt x="117" y="159"/>
                    </a:lnTo>
                    <a:lnTo>
                      <a:pt x="119" y="174"/>
                    </a:lnTo>
                    <a:lnTo>
                      <a:pt x="89" y="190"/>
                    </a:lnTo>
                    <a:lnTo>
                      <a:pt x="43" y="163"/>
                    </a:lnTo>
                    <a:lnTo>
                      <a:pt x="21" y="81"/>
                    </a:lnTo>
                    <a:lnTo>
                      <a:pt x="0" y="57"/>
                    </a:lnTo>
                    <a:lnTo>
                      <a:pt x="1" y="0"/>
                    </a:lnTo>
                    <a:lnTo>
                      <a:pt x="32" y="10"/>
                    </a:lnTo>
                    <a:lnTo>
                      <a:pt x="324" y="10"/>
                    </a:lnTo>
                    <a:lnTo>
                      <a:pt x="325" y="1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48">
                <a:extLst>
                  <a:ext uri="{FF2B5EF4-FFF2-40B4-BE49-F238E27FC236}">
                    <a16:creationId xmlns:a16="http://schemas.microsoft.com/office/drawing/2014/main" id="{E4CC6A41-620A-4A0B-A204-B3330BD4A2B4}"/>
                  </a:ext>
                </a:extLst>
              </p:cNvPr>
              <p:cNvSpPr>
                <a:spLocks noChangeArrowheads="1"/>
              </p:cNvSpPr>
              <p:nvPr/>
            </p:nvSpPr>
            <p:spPr bwMode="auto">
              <a:xfrm>
                <a:off x="1346" y="1067"/>
                <a:ext cx="295" cy="203"/>
              </a:xfrm>
              <a:custGeom>
                <a:avLst/>
                <a:gdLst>
                  <a:gd name="T0" fmla="*/ 61 w 336"/>
                  <a:gd name="T1" fmla="*/ 42 h 212"/>
                  <a:gd name="T2" fmla="*/ 46 w 336"/>
                  <a:gd name="T3" fmla="*/ 42 h 212"/>
                  <a:gd name="T4" fmla="*/ 45 w 336"/>
                  <a:gd name="T5" fmla="*/ 38 h 212"/>
                  <a:gd name="T6" fmla="*/ 0 w 336"/>
                  <a:gd name="T7" fmla="*/ 38 h 212"/>
                  <a:gd name="T8" fmla="*/ 0 w 336"/>
                  <a:gd name="T9" fmla="*/ 36 h 212"/>
                  <a:gd name="T10" fmla="*/ 6 w 336"/>
                  <a:gd name="T11" fmla="*/ 31 h 212"/>
                  <a:gd name="T12" fmla="*/ 7 w 336"/>
                  <a:gd name="T13" fmla="*/ 30 h 212"/>
                  <a:gd name="T14" fmla="*/ 15 w 336"/>
                  <a:gd name="T15" fmla="*/ 26 h 212"/>
                  <a:gd name="T16" fmla="*/ 29 w 336"/>
                  <a:gd name="T17" fmla="*/ 23 h 212"/>
                  <a:gd name="T18" fmla="*/ 32 w 336"/>
                  <a:gd name="T19" fmla="*/ 11 h 212"/>
                  <a:gd name="T20" fmla="*/ 36 w 336"/>
                  <a:gd name="T21" fmla="*/ 11 h 212"/>
                  <a:gd name="T22" fmla="*/ 41 w 336"/>
                  <a:gd name="T23" fmla="*/ 0 h 212"/>
                  <a:gd name="T24" fmla="*/ 60 w 336"/>
                  <a:gd name="T25" fmla="*/ 5 h 212"/>
                  <a:gd name="T26" fmla="*/ 68 w 336"/>
                  <a:gd name="T27" fmla="*/ 6 h 212"/>
                  <a:gd name="T28" fmla="*/ 70 w 336"/>
                  <a:gd name="T29" fmla="*/ 17 h 212"/>
                  <a:gd name="T30" fmla="*/ 64 w 336"/>
                  <a:gd name="T31" fmla="*/ 17 h 212"/>
                  <a:gd name="T32" fmla="*/ 64 w 336"/>
                  <a:gd name="T33" fmla="*/ 24 h 212"/>
                  <a:gd name="T34" fmla="*/ 61 w 336"/>
                  <a:gd name="T35" fmla="*/ 26 h 212"/>
                  <a:gd name="T36" fmla="*/ 61 w 336"/>
                  <a:gd name="T37" fmla="*/ 42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212"/>
                  <a:gd name="T59" fmla="*/ 336 w 336"/>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212">
                    <a:moveTo>
                      <a:pt x="292" y="212"/>
                    </a:moveTo>
                    <a:lnTo>
                      <a:pt x="216" y="212"/>
                    </a:lnTo>
                    <a:lnTo>
                      <a:pt x="213" y="197"/>
                    </a:lnTo>
                    <a:lnTo>
                      <a:pt x="0" y="198"/>
                    </a:lnTo>
                    <a:lnTo>
                      <a:pt x="0" y="182"/>
                    </a:lnTo>
                    <a:lnTo>
                      <a:pt x="29" y="154"/>
                    </a:lnTo>
                    <a:lnTo>
                      <a:pt x="31" y="152"/>
                    </a:lnTo>
                    <a:lnTo>
                      <a:pt x="70" y="128"/>
                    </a:lnTo>
                    <a:lnTo>
                      <a:pt x="142" y="108"/>
                    </a:lnTo>
                    <a:lnTo>
                      <a:pt x="153" y="58"/>
                    </a:lnTo>
                    <a:lnTo>
                      <a:pt x="175" y="44"/>
                    </a:lnTo>
                    <a:lnTo>
                      <a:pt x="196" y="0"/>
                    </a:lnTo>
                    <a:lnTo>
                      <a:pt x="288" y="5"/>
                    </a:lnTo>
                    <a:lnTo>
                      <a:pt x="323" y="6"/>
                    </a:lnTo>
                    <a:lnTo>
                      <a:pt x="336" y="84"/>
                    </a:lnTo>
                    <a:lnTo>
                      <a:pt x="307" y="84"/>
                    </a:lnTo>
                    <a:lnTo>
                      <a:pt x="307" y="114"/>
                    </a:lnTo>
                    <a:lnTo>
                      <a:pt x="292" y="129"/>
                    </a:lnTo>
                    <a:lnTo>
                      <a:pt x="292"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49">
                <a:extLst>
                  <a:ext uri="{FF2B5EF4-FFF2-40B4-BE49-F238E27FC236}">
                    <a16:creationId xmlns:a16="http://schemas.microsoft.com/office/drawing/2014/main" id="{650F59EF-3B1D-4EF4-9DB9-51B801DAFC24}"/>
                  </a:ext>
                </a:extLst>
              </p:cNvPr>
              <p:cNvSpPr>
                <a:spLocks noChangeArrowheads="1"/>
              </p:cNvSpPr>
              <p:nvPr/>
            </p:nvSpPr>
            <p:spPr bwMode="auto">
              <a:xfrm>
                <a:off x="1967" y="1607"/>
                <a:ext cx="306" cy="299"/>
              </a:xfrm>
              <a:custGeom>
                <a:avLst/>
                <a:gdLst>
                  <a:gd name="T0" fmla="*/ 63 w 348"/>
                  <a:gd name="T1" fmla="*/ 51 h 313"/>
                  <a:gd name="T2" fmla="*/ 55 w 348"/>
                  <a:gd name="T3" fmla="*/ 53 h 313"/>
                  <a:gd name="T4" fmla="*/ 47 w 348"/>
                  <a:gd name="T5" fmla="*/ 51 h 313"/>
                  <a:gd name="T6" fmla="*/ 41 w 348"/>
                  <a:gd name="T7" fmla="*/ 55 h 313"/>
                  <a:gd name="T8" fmla="*/ 41 w 348"/>
                  <a:gd name="T9" fmla="*/ 51 h 313"/>
                  <a:gd name="T10" fmla="*/ 36 w 348"/>
                  <a:gd name="T11" fmla="*/ 47 h 313"/>
                  <a:gd name="T12" fmla="*/ 35 w 348"/>
                  <a:gd name="T13" fmla="*/ 41 h 313"/>
                  <a:gd name="T14" fmla="*/ 19 w 348"/>
                  <a:gd name="T15" fmla="*/ 39 h 313"/>
                  <a:gd name="T16" fmla="*/ 14 w 348"/>
                  <a:gd name="T17" fmla="*/ 43 h 313"/>
                  <a:gd name="T18" fmla="*/ 8 w 348"/>
                  <a:gd name="T19" fmla="*/ 43 h 313"/>
                  <a:gd name="T20" fmla="*/ 9 w 348"/>
                  <a:gd name="T21" fmla="*/ 31 h 313"/>
                  <a:gd name="T22" fmla="*/ 0 w 348"/>
                  <a:gd name="T23" fmla="*/ 29 h 313"/>
                  <a:gd name="T24" fmla="*/ 15 w 348"/>
                  <a:gd name="T25" fmla="*/ 19 h 313"/>
                  <a:gd name="T26" fmla="*/ 23 w 348"/>
                  <a:gd name="T27" fmla="*/ 0 h 313"/>
                  <a:gd name="T28" fmla="*/ 52 w 348"/>
                  <a:gd name="T29" fmla="*/ 11 h 313"/>
                  <a:gd name="T30" fmla="*/ 52 w 348"/>
                  <a:gd name="T31" fmla="*/ 11 h 313"/>
                  <a:gd name="T32" fmla="*/ 61 w 348"/>
                  <a:gd name="T33" fmla="*/ 11 h 313"/>
                  <a:gd name="T34" fmla="*/ 61 w 348"/>
                  <a:gd name="T35" fmla="*/ 11 h 313"/>
                  <a:gd name="T36" fmla="*/ 77 w 348"/>
                  <a:gd name="T37" fmla="*/ 11 h 313"/>
                  <a:gd name="T38" fmla="*/ 77 w 348"/>
                  <a:gd name="T39" fmla="*/ 33 h 313"/>
                  <a:gd name="T40" fmla="*/ 63 w 348"/>
                  <a:gd name="T41" fmla="*/ 34 h 313"/>
                  <a:gd name="T42" fmla="*/ 63 w 348"/>
                  <a:gd name="T43" fmla="*/ 51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8"/>
                  <a:gd name="T67" fmla="*/ 0 h 313"/>
                  <a:gd name="T68" fmla="*/ 348 w 348"/>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8" h="313">
                    <a:moveTo>
                      <a:pt x="288" y="282"/>
                    </a:moveTo>
                    <a:lnTo>
                      <a:pt x="252" y="301"/>
                    </a:lnTo>
                    <a:lnTo>
                      <a:pt x="207" y="290"/>
                    </a:lnTo>
                    <a:lnTo>
                      <a:pt x="183" y="313"/>
                    </a:lnTo>
                    <a:lnTo>
                      <a:pt x="182" y="293"/>
                    </a:lnTo>
                    <a:lnTo>
                      <a:pt x="159" y="266"/>
                    </a:lnTo>
                    <a:lnTo>
                      <a:pt x="156" y="223"/>
                    </a:lnTo>
                    <a:lnTo>
                      <a:pt x="84" y="217"/>
                    </a:lnTo>
                    <a:lnTo>
                      <a:pt x="63" y="244"/>
                    </a:lnTo>
                    <a:lnTo>
                      <a:pt x="35" y="243"/>
                    </a:lnTo>
                    <a:lnTo>
                      <a:pt x="40" y="174"/>
                    </a:lnTo>
                    <a:lnTo>
                      <a:pt x="0" y="157"/>
                    </a:lnTo>
                    <a:lnTo>
                      <a:pt x="65" y="99"/>
                    </a:lnTo>
                    <a:lnTo>
                      <a:pt x="104" y="0"/>
                    </a:lnTo>
                    <a:lnTo>
                      <a:pt x="233" y="14"/>
                    </a:lnTo>
                    <a:lnTo>
                      <a:pt x="233" y="29"/>
                    </a:lnTo>
                    <a:lnTo>
                      <a:pt x="278" y="28"/>
                    </a:lnTo>
                    <a:lnTo>
                      <a:pt x="278" y="58"/>
                    </a:lnTo>
                    <a:lnTo>
                      <a:pt x="346" y="55"/>
                    </a:lnTo>
                    <a:lnTo>
                      <a:pt x="348" y="194"/>
                    </a:lnTo>
                    <a:lnTo>
                      <a:pt x="287" y="195"/>
                    </a:lnTo>
                    <a:lnTo>
                      <a:pt x="288" y="28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50">
                <a:extLst>
                  <a:ext uri="{FF2B5EF4-FFF2-40B4-BE49-F238E27FC236}">
                    <a16:creationId xmlns:a16="http://schemas.microsoft.com/office/drawing/2014/main" id="{CA991EBD-87DE-461F-B5C7-1C7B3F4305D6}"/>
                  </a:ext>
                </a:extLst>
              </p:cNvPr>
              <p:cNvSpPr>
                <a:spLocks noChangeArrowheads="1"/>
              </p:cNvSpPr>
              <p:nvPr/>
            </p:nvSpPr>
            <p:spPr bwMode="auto">
              <a:xfrm>
                <a:off x="1169" y="1106"/>
                <a:ext cx="241" cy="312"/>
              </a:xfrm>
              <a:custGeom>
                <a:avLst/>
                <a:gdLst>
                  <a:gd name="T0" fmla="*/ 62 w 274"/>
                  <a:gd name="T1" fmla="*/ 52 h 327"/>
                  <a:gd name="T2" fmla="*/ 16 w 274"/>
                  <a:gd name="T3" fmla="*/ 52 h 327"/>
                  <a:gd name="T4" fmla="*/ 14 w 274"/>
                  <a:gd name="T5" fmla="*/ 55 h 327"/>
                  <a:gd name="T6" fmla="*/ 4 w 274"/>
                  <a:gd name="T7" fmla="*/ 50 h 327"/>
                  <a:gd name="T8" fmla="*/ 0 w 274"/>
                  <a:gd name="T9" fmla="*/ 46 h 327"/>
                  <a:gd name="T10" fmla="*/ 4 w 274"/>
                  <a:gd name="T11" fmla="*/ 36 h 327"/>
                  <a:gd name="T12" fmla="*/ 4 w 274"/>
                  <a:gd name="T13" fmla="*/ 34 h 327"/>
                  <a:gd name="T14" fmla="*/ 10 w 274"/>
                  <a:gd name="T15" fmla="*/ 30 h 327"/>
                  <a:gd name="T16" fmla="*/ 12 w 274"/>
                  <a:gd name="T17" fmla="*/ 21 h 327"/>
                  <a:gd name="T18" fmla="*/ 15 w 274"/>
                  <a:gd name="T19" fmla="*/ 20 h 327"/>
                  <a:gd name="T20" fmla="*/ 13 w 274"/>
                  <a:gd name="T21" fmla="*/ 18 h 327"/>
                  <a:gd name="T22" fmla="*/ 18 w 274"/>
                  <a:gd name="T23" fmla="*/ 15 h 327"/>
                  <a:gd name="T24" fmla="*/ 16 w 274"/>
                  <a:gd name="T25" fmla="*/ 14 h 327"/>
                  <a:gd name="T26" fmla="*/ 17 w 274"/>
                  <a:gd name="T27" fmla="*/ 10 h 327"/>
                  <a:gd name="T28" fmla="*/ 23 w 274"/>
                  <a:gd name="T29" fmla="*/ 0 h 327"/>
                  <a:gd name="T30" fmla="*/ 28 w 274"/>
                  <a:gd name="T31" fmla="*/ 0 h 327"/>
                  <a:gd name="T32" fmla="*/ 28 w 274"/>
                  <a:gd name="T33" fmla="*/ 10 h 327"/>
                  <a:gd name="T34" fmla="*/ 38 w 274"/>
                  <a:gd name="T35" fmla="*/ 10 h 327"/>
                  <a:gd name="T36" fmla="*/ 38 w 274"/>
                  <a:gd name="T37" fmla="*/ 12 h 327"/>
                  <a:gd name="T38" fmla="*/ 47 w 274"/>
                  <a:gd name="T39" fmla="*/ 12 h 327"/>
                  <a:gd name="T40" fmla="*/ 47 w 274"/>
                  <a:gd name="T41" fmla="*/ 18 h 327"/>
                  <a:gd name="T42" fmla="*/ 53 w 274"/>
                  <a:gd name="T43" fmla="*/ 20 h 327"/>
                  <a:gd name="T44" fmla="*/ 47 w 274"/>
                  <a:gd name="T45" fmla="*/ 25 h 327"/>
                  <a:gd name="T46" fmla="*/ 47 w 274"/>
                  <a:gd name="T47" fmla="*/ 28 h 327"/>
                  <a:gd name="T48" fmla="*/ 42 w 274"/>
                  <a:gd name="T49" fmla="*/ 30 h 327"/>
                  <a:gd name="T50" fmla="*/ 48 w 274"/>
                  <a:gd name="T51" fmla="*/ 34 h 327"/>
                  <a:gd name="T52" fmla="*/ 53 w 274"/>
                  <a:gd name="T53" fmla="*/ 45 h 327"/>
                  <a:gd name="T54" fmla="*/ 62 w 274"/>
                  <a:gd name="T55" fmla="*/ 51 h 327"/>
                  <a:gd name="T56" fmla="*/ 62 w 274"/>
                  <a:gd name="T57" fmla="*/ 52 h 3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327"/>
                  <a:gd name="T89" fmla="*/ 274 w 274"/>
                  <a:gd name="T90" fmla="*/ 327 h 3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327">
                    <a:moveTo>
                      <a:pt x="274" y="307"/>
                    </a:moveTo>
                    <a:lnTo>
                      <a:pt x="67" y="305"/>
                    </a:lnTo>
                    <a:lnTo>
                      <a:pt x="59" y="327"/>
                    </a:lnTo>
                    <a:lnTo>
                      <a:pt x="9" y="290"/>
                    </a:lnTo>
                    <a:lnTo>
                      <a:pt x="0" y="265"/>
                    </a:lnTo>
                    <a:lnTo>
                      <a:pt x="17" y="210"/>
                    </a:lnTo>
                    <a:lnTo>
                      <a:pt x="20" y="201"/>
                    </a:lnTo>
                    <a:lnTo>
                      <a:pt x="43" y="176"/>
                    </a:lnTo>
                    <a:lnTo>
                      <a:pt x="53" y="120"/>
                    </a:lnTo>
                    <a:lnTo>
                      <a:pt x="64" y="113"/>
                    </a:lnTo>
                    <a:lnTo>
                      <a:pt x="56" y="95"/>
                    </a:lnTo>
                    <a:lnTo>
                      <a:pt x="79" y="83"/>
                    </a:lnTo>
                    <a:lnTo>
                      <a:pt x="70" y="80"/>
                    </a:lnTo>
                    <a:lnTo>
                      <a:pt x="74" y="44"/>
                    </a:lnTo>
                    <a:lnTo>
                      <a:pt x="102" y="0"/>
                    </a:lnTo>
                    <a:lnTo>
                      <a:pt x="124" y="0"/>
                    </a:lnTo>
                    <a:lnTo>
                      <a:pt x="124" y="37"/>
                    </a:lnTo>
                    <a:lnTo>
                      <a:pt x="170" y="45"/>
                    </a:lnTo>
                    <a:lnTo>
                      <a:pt x="170" y="75"/>
                    </a:lnTo>
                    <a:lnTo>
                      <a:pt x="201" y="75"/>
                    </a:lnTo>
                    <a:lnTo>
                      <a:pt x="201" y="97"/>
                    </a:lnTo>
                    <a:lnTo>
                      <a:pt x="230" y="113"/>
                    </a:lnTo>
                    <a:lnTo>
                      <a:pt x="201" y="141"/>
                    </a:lnTo>
                    <a:lnTo>
                      <a:pt x="201" y="157"/>
                    </a:lnTo>
                    <a:lnTo>
                      <a:pt x="190" y="176"/>
                    </a:lnTo>
                    <a:lnTo>
                      <a:pt x="216" y="200"/>
                    </a:lnTo>
                    <a:lnTo>
                      <a:pt x="229" y="262"/>
                    </a:lnTo>
                    <a:lnTo>
                      <a:pt x="273" y="301"/>
                    </a:lnTo>
                    <a:lnTo>
                      <a:pt x="274" y="3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51">
                <a:extLst>
                  <a:ext uri="{FF2B5EF4-FFF2-40B4-BE49-F238E27FC236}">
                    <a16:creationId xmlns:a16="http://schemas.microsoft.com/office/drawing/2014/main" id="{FA8B2E63-ADC6-46BD-809F-D11F248B8D51}"/>
                  </a:ext>
                </a:extLst>
              </p:cNvPr>
              <p:cNvSpPr>
                <a:spLocks noChangeArrowheads="1"/>
              </p:cNvSpPr>
              <p:nvPr/>
            </p:nvSpPr>
            <p:spPr bwMode="auto">
              <a:xfrm>
                <a:off x="1704" y="1083"/>
                <a:ext cx="260" cy="194"/>
              </a:xfrm>
              <a:custGeom>
                <a:avLst/>
                <a:gdLst>
                  <a:gd name="T0" fmla="*/ 54 w 296"/>
                  <a:gd name="T1" fmla="*/ 45 h 202"/>
                  <a:gd name="T2" fmla="*/ 44 w 296"/>
                  <a:gd name="T3" fmla="*/ 45 h 202"/>
                  <a:gd name="T4" fmla="*/ 34 w 296"/>
                  <a:gd name="T5" fmla="*/ 45 h 202"/>
                  <a:gd name="T6" fmla="*/ 34 w 296"/>
                  <a:gd name="T7" fmla="*/ 39 h 202"/>
                  <a:gd name="T8" fmla="*/ 0 w 296"/>
                  <a:gd name="T9" fmla="*/ 39 h 202"/>
                  <a:gd name="T10" fmla="*/ 4 w 296"/>
                  <a:gd name="T11" fmla="*/ 36 h 202"/>
                  <a:gd name="T12" fmla="*/ 4 w 296"/>
                  <a:gd name="T13" fmla="*/ 33 h 202"/>
                  <a:gd name="T14" fmla="*/ 6 w 296"/>
                  <a:gd name="T15" fmla="*/ 32 h 202"/>
                  <a:gd name="T16" fmla="*/ 10 w 296"/>
                  <a:gd name="T17" fmla="*/ 27 h 202"/>
                  <a:gd name="T18" fmla="*/ 9 w 296"/>
                  <a:gd name="T19" fmla="*/ 15 h 202"/>
                  <a:gd name="T20" fmla="*/ 21 w 296"/>
                  <a:gd name="T21" fmla="*/ 12 h 202"/>
                  <a:gd name="T22" fmla="*/ 20 w 296"/>
                  <a:gd name="T23" fmla="*/ 0 h 202"/>
                  <a:gd name="T24" fmla="*/ 46 w 296"/>
                  <a:gd name="T25" fmla="*/ 7 h 202"/>
                  <a:gd name="T26" fmla="*/ 54 w 296"/>
                  <a:gd name="T27" fmla="*/ 12 h 202"/>
                  <a:gd name="T28" fmla="*/ 55 w 296"/>
                  <a:gd name="T29" fmla="*/ 22 h 202"/>
                  <a:gd name="T30" fmla="*/ 62 w 296"/>
                  <a:gd name="T31" fmla="*/ 32 h 202"/>
                  <a:gd name="T32" fmla="*/ 59 w 296"/>
                  <a:gd name="T33" fmla="*/ 35 h 202"/>
                  <a:gd name="T34" fmla="*/ 56 w 296"/>
                  <a:gd name="T35" fmla="*/ 45 h 202"/>
                  <a:gd name="T36" fmla="*/ 54 w 296"/>
                  <a:gd name="T37" fmla="*/ 45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02"/>
                  <a:gd name="T59" fmla="*/ 296 w 296"/>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02">
                    <a:moveTo>
                      <a:pt x="260" y="202"/>
                    </a:moveTo>
                    <a:lnTo>
                      <a:pt x="207" y="202"/>
                    </a:lnTo>
                    <a:lnTo>
                      <a:pt x="160" y="202"/>
                    </a:lnTo>
                    <a:lnTo>
                      <a:pt x="160" y="179"/>
                    </a:lnTo>
                    <a:lnTo>
                      <a:pt x="0" y="180"/>
                    </a:lnTo>
                    <a:lnTo>
                      <a:pt x="15" y="167"/>
                    </a:lnTo>
                    <a:lnTo>
                      <a:pt x="7" y="142"/>
                    </a:lnTo>
                    <a:lnTo>
                      <a:pt x="29" y="137"/>
                    </a:lnTo>
                    <a:lnTo>
                      <a:pt x="45" y="113"/>
                    </a:lnTo>
                    <a:lnTo>
                      <a:pt x="39" y="72"/>
                    </a:lnTo>
                    <a:lnTo>
                      <a:pt x="98" y="36"/>
                    </a:lnTo>
                    <a:lnTo>
                      <a:pt x="95" y="0"/>
                    </a:lnTo>
                    <a:lnTo>
                      <a:pt x="211" y="7"/>
                    </a:lnTo>
                    <a:lnTo>
                      <a:pt x="251" y="12"/>
                    </a:lnTo>
                    <a:lnTo>
                      <a:pt x="263" y="92"/>
                    </a:lnTo>
                    <a:lnTo>
                      <a:pt x="296" y="137"/>
                    </a:lnTo>
                    <a:lnTo>
                      <a:pt x="278" y="157"/>
                    </a:lnTo>
                    <a:lnTo>
                      <a:pt x="266" y="202"/>
                    </a:lnTo>
                    <a:lnTo>
                      <a:pt x="260" y="20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52">
                <a:extLst>
                  <a:ext uri="{FF2B5EF4-FFF2-40B4-BE49-F238E27FC236}">
                    <a16:creationId xmlns:a16="http://schemas.microsoft.com/office/drawing/2014/main" id="{8D2CF7E5-D7BB-4919-B1AC-D95F4F2F5D24}"/>
                  </a:ext>
                </a:extLst>
              </p:cNvPr>
              <p:cNvSpPr>
                <a:spLocks noChangeArrowheads="1"/>
              </p:cNvSpPr>
              <p:nvPr/>
            </p:nvSpPr>
            <p:spPr bwMode="auto">
              <a:xfrm>
                <a:off x="2136" y="2567"/>
                <a:ext cx="276" cy="216"/>
              </a:xfrm>
              <a:custGeom>
                <a:avLst/>
                <a:gdLst>
                  <a:gd name="T0" fmla="*/ 69 w 314"/>
                  <a:gd name="T1" fmla="*/ 30 h 226"/>
                  <a:gd name="T2" fmla="*/ 69 w 314"/>
                  <a:gd name="T3" fmla="*/ 42 h 226"/>
                  <a:gd name="T4" fmla="*/ 47 w 314"/>
                  <a:gd name="T5" fmla="*/ 42 h 226"/>
                  <a:gd name="T6" fmla="*/ 47 w 314"/>
                  <a:gd name="T7" fmla="*/ 25 h 226"/>
                  <a:gd name="T8" fmla="*/ 11 w 314"/>
                  <a:gd name="T9" fmla="*/ 27 h 226"/>
                  <a:gd name="T10" fmla="*/ 0 w 314"/>
                  <a:gd name="T11" fmla="*/ 11 h 226"/>
                  <a:gd name="T12" fmla="*/ 9 w 314"/>
                  <a:gd name="T13" fmla="*/ 11 h 226"/>
                  <a:gd name="T14" fmla="*/ 19 w 314"/>
                  <a:gd name="T15" fmla="*/ 0 h 226"/>
                  <a:gd name="T16" fmla="*/ 69 w 314"/>
                  <a:gd name="T17" fmla="*/ 0 h 226"/>
                  <a:gd name="T18" fmla="*/ 69 w 314"/>
                  <a:gd name="T19" fmla="*/ 3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4"/>
                  <a:gd name="T31" fmla="*/ 0 h 226"/>
                  <a:gd name="T32" fmla="*/ 314 w 31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4" h="226">
                    <a:moveTo>
                      <a:pt x="313" y="159"/>
                    </a:moveTo>
                    <a:lnTo>
                      <a:pt x="313" y="226"/>
                    </a:lnTo>
                    <a:lnTo>
                      <a:pt x="223" y="226"/>
                    </a:lnTo>
                    <a:lnTo>
                      <a:pt x="223" y="134"/>
                    </a:lnTo>
                    <a:lnTo>
                      <a:pt x="50" y="141"/>
                    </a:lnTo>
                    <a:lnTo>
                      <a:pt x="0" y="57"/>
                    </a:lnTo>
                    <a:lnTo>
                      <a:pt x="38" y="64"/>
                    </a:lnTo>
                    <a:lnTo>
                      <a:pt x="86" y="0"/>
                    </a:lnTo>
                    <a:lnTo>
                      <a:pt x="314" y="0"/>
                    </a:lnTo>
                    <a:lnTo>
                      <a:pt x="313" y="15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53">
                <a:extLst>
                  <a:ext uri="{FF2B5EF4-FFF2-40B4-BE49-F238E27FC236}">
                    <a16:creationId xmlns:a16="http://schemas.microsoft.com/office/drawing/2014/main" id="{22C1CDD1-0EE6-40D8-9420-640F1780942C}"/>
                  </a:ext>
                </a:extLst>
              </p:cNvPr>
              <p:cNvSpPr>
                <a:spLocks noChangeArrowheads="1"/>
              </p:cNvSpPr>
              <p:nvPr/>
            </p:nvSpPr>
            <p:spPr bwMode="auto">
              <a:xfrm>
                <a:off x="2219" y="1642"/>
                <a:ext cx="358" cy="277"/>
              </a:xfrm>
              <a:custGeom>
                <a:avLst/>
                <a:gdLst>
                  <a:gd name="T0" fmla="*/ 54 w 408"/>
                  <a:gd name="T1" fmla="*/ 58 h 289"/>
                  <a:gd name="T2" fmla="*/ 22 w 408"/>
                  <a:gd name="T3" fmla="*/ 58 h 289"/>
                  <a:gd name="T4" fmla="*/ 8 w 408"/>
                  <a:gd name="T5" fmla="*/ 51 h 289"/>
                  <a:gd name="T6" fmla="*/ 1 w 408"/>
                  <a:gd name="T7" fmla="*/ 51 h 289"/>
                  <a:gd name="T8" fmla="*/ 0 w 408"/>
                  <a:gd name="T9" fmla="*/ 33 h 289"/>
                  <a:gd name="T10" fmla="*/ 13 w 408"/>
                  <a:gd name="T11" fmla="*/ 33 h 289"/>
                  <a:gd name="T12" fmla="*/ 12 w 408"/>
                  <a:gd name="T13" fmla="*/ 12 h 289"/>
                  <a:gd name="T14" fmla="*/ 30 w 408"/>
                  <a:gd name="T15" fmla="*/ 12 h 289"/>
                  <a:gd name="T16" fmla="*/ 32 w 408"/>
                  <a:gd name="T17" fmla="*/ 12 h 289"/>
                  <a:gd name="T18" fmla="*/ 30 w 408"/>
                  <a:gd name="T19" fmla="*/ 12 h 289"/>
                  <a:gd name="T20" fmla="*/ 30 w 408"/>
                  <a:gd name="T21" fmla="*/ 12 h 289"/>
                  <a:gd name="T22" fmla="*/ 36 w 408"/>
                  <a:gd name="T23" fmla="*/ 12 h 289"/>
                  <a:gd name="T24" fmla="*/ 45 w 408"/>
                  <a:gd name="T25" fmla="*/ 12 h 289"/>
                  <a:gd name="T26" fmla="*/ 46 w 408"/>
                  <a:gd name="T27" fmla="*/ 12 h 289"/>
                  <a:gd name="T28" fmla="*/ 49 w 408"/>
                  <a:gd name="T29" fmla="*/ 11 h 289"/>
                  <a:gd name="T30" fmla="*/ 66 w 408"/>
                  <a:gd name="T31" fmla="*/ 0 h 289"/>
                  <a:gd name="T32" fmla="*/ 66 w 408"/>
                  <a:gd name="T33" fmla="*/ 12 h 289"/>
                  <a:gd name="T34" fmla="*/ 70 w 408"/>
                  <a:gd name="T35" fmla="*/ 12 h 289"/>
                  <a:gd name="T36" fmla="*/ 75 w 408"/>
                  <a:gd name="T37" fmla="*/ 16 h 289"/>
                  <a:gd name="T38" fmla="*/ 81 w 408"/>
                  <a:gd name="T39" fmla="*/ 16 h 289"/>
                  <a:gd name="T40" fmla="*/ 83 w 408"/>
                  <a:gd name="T41" fmla="*/ 21 h 289"/>
                  <a:gd name="T42" fmla="*/ 80 w 408"/>
                  <a:gd name="T43" fmla="*/ 23 h 289"/>
                  <a:gd name="T44" fmla="*/ 84 w 408"/>
                  <a:gd name="T45" fmla="*/ 27 h 289"/>
                  <a:gd name="T46" fmla="*/ 82 w 408"/>
                  <a:gd name="T47" fmla="*/ 58 h 289"/>
                  <a:gd name="T48" fmla="*/ 54 w 408"/>
                  <a:gd name="T49" fmla="*/ 58 h 2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89"/>
                  <a:gd name="T77" fmla="*/ 408 w 408"/>
                  <a:gd name="T78" fmla="*/ 289 h 2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89">
                    <a:moveTo>
                      <a:pt x="265" y="289"/>
                    </a:moveTo>
                    <a:lnTo>
                      <a:pt x="103" y="289"/>
                    </a:lnTo>
                    <a:lnTo>
                      <a:pt x="35" y="244"/>
                    </a:lnTo>
                    <a:lnTo>
                      <a:pt x="1" y="245"/>
                    </a:lnTo>
                    <a:lnTo>
                      <a:pt x="0" y="158"/>
                    </a:lnTo>
                    <a:lnTo>
                      <a:pt x="61" y="157"/>
                    </a:lnTo>
                    <a:lnTo>
                      <a:pt x="59" y="18"/>
                    </a:lnTo>
                    <a:lnTo>
                      <a:pt x="148" y="19"/>
                    </a:lnTo>
                    <a:lnTo>
                      <a:pt x="159" y="33"/>
                    </a:lnTo>
                    <a:lnTo>
                      <a:pt x="147" y="28"/>
                    </a:lnTo>
                    <a:lnTo>
                      <a:pt x="148" y="46"/>
                    </a:lnTo>
                    <a:lnTo>
                      <a:pt x="177" y="53"/>
                    </a:lnTo>
                    <a:lnTo>
                      <a:pt x="219" y="41"/>
                    </a:lnTo>
                    <a:lnTo>
                      <a:pt x="221" y="26"/>
                    </a:lnTo>
                    <a:lnTo>
                      <a:pt x="239" y="11"/>
                    </a:lnTo>
                    <a:lnTo>
                      <a:pt x="316" y="0"/>
                    </a:lnTo>
                    <a:lnTo>
                      <a:pt x="316" y="18"/>
                    </a:lnTo>
                    <a:lnTo>
                      <a:pt x="347" y="17"/>
                    </a:lnTo>
                    <a:lnTo>
                      <a:pt x="363" y="77"/>
                    </a:lnTo>
                    <a:lnTo>
                      <a:pt x="396" y="77"/>
                    </a:lnTo>
                    <a:lnTo>
                      <a:pt x="402" y="94"/>
                    </a:lnTo>
                    <a:lnTo>
                      <a:pt x="391" y="101"/>
                    </a:lnTo>
                    <a:lnTo>
                      <a:pt x="408" y="125"/>
                    </a:lnTo>
                    <a:lnTo>
                      <a:pt x="400" y="289"/>
                    </a:lnTo>
                    <a:lnTo>
                      <a:pt x="265" y="28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54">
                <a:extLst>
                  <a:ext uri="{FF2B5EF4-FFF2-40B4-BE49-F238E27FC236}">
                    <a16:creationId xmlns:a16="http://schemas.microsoft.com/office/drawing/2014/main" id="{441CC2FE-B716-47E7-9F23-04637CC161BF}"/>
                  </a:ext>
                </a:extLst>
              </p:cNvPr>
              <p:cNvSpPr>
                <a:spLocks noChangeArrowheads="1"/>
              </p:cNvSpPr>
              <p:nvPr/>
            </p:nvSpPr>
            <p:spPr bwMode="auto">
              <a:xfrm>
                <a:off x="2965" y="2755"/>
                <a:ext cx="240" cy="151"/>
              </a:xfrm>
              <a:custGeom>
                <a:avLst/>
                <a:gdLst>
                  <a:gd name="T0" fmla="*/ 60 w 273"/>
                  <a:gd name="T1" fmla="*/ 29 h 158"/>
                  <a:gd name="T2" fmla="*/ 7 w 273"/>
                  <a:gd name="T3" fmla="*/ 30 h 158"/>
                  <a:gd name="T4" fmla="*/ 0 w 273"/>
                  <a:gd name="T5" fmla="*/ 12 h 158"/>
                  <a:gd name="T6" fmla="*/ 0 w 273"/>
                  <a:gd name="T7" fmla="*/ 11 h 158"/>
                  <a:gd name="T8" fmla="*/ 40 w 273"/>
                  <a:gd name="T9" fmla="*/ 11 h 158"/>
                  <a:gd name="T10" fmla="*/ 40 w 273"/>
                  <a:gd name="T11" fmla="*/ 0 h 158"/>
                  <a:gd name="T12" fmla="*/ 48 w 273"/>
                  <a:gd name="T13" fmla="*/ 1 h 158"/>
                  <a:gd name="T14" fmla="*/ 60 w 273"/>
                  <a:gd name="T15" fmla="*/ 29 h 158"/>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58"/>
                  <a:gd name="T26" fmla="*/ 273 w 27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58">
                    <a:moveTo>
                      <a:pt x="273" y="152"/>
                    </a:moveTo>
                    <a:lnTo>
                      <a:pt x="29" y="158"/>
                    </a:lnTo>
                    <a:lnTo>
                      <a:pt x="0" y="74"/>
                    </a:lnTo>
                    <a:lnTo>
                      <a:pt x="0" y="30"/>
                    </a:lnTo>
                    <a:lnTo>
                      <a:pt x="179" y="30"/>
                    </a:lnTo>
                    <a:lnTo>
                      <a:pt x="179" y="0"/>
                    </a:lnTo>
                    <a:lnTo>
                      <a:pt x="218" y="1"/>
                    </a:lnTo>
                    <a:lnTo>
                      <a:pt x="273" y="15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55">
                <a:extLst>
                  <a:ext uri="{FF2B5EF4-FFF2-40B4-BE49-F238E27FC236}">
                    <a16:creationId xmlns:a16="http://schemas.microsoft.com/office/drawing/2014/main" id="{1492C325-855A-4B45-8825-D6A672826452}"/>
                  </a:ext>
                </a:extLst>
              </p:cNvPr>
              <p:cNvSpPr>
                <a:spLocks noChangeArrowheads="1"/>
              </p:cNvSpPr>
              <p:nvPr/>
            </p:nvSpPr>
            <p:spPr bwMode="auto">
              <a:xfrm>
                <a:off x="2415" y="996"/>
                <a:ext cx="249" cy="276"/>
              </a:xfrm>
              <a:custGeom>
                <a:avLst/>
                <a:gdLst>
                  <a:gd name="T0" fmla="*/ 0 w 284"/>
                  <a:gd name="T1" fmla="*/ 58 h 288"/>
                  <a:gd name="T2" fmla="*/ 0 w 284"/>
                  <a:gd name="T3" fmla="*/ 50 h 288"/>
                  <a:gd name="T4" fmla="*/ 4 w 284"/>
                  <a:gd name="T5" fmla="*/ 49 h 288"/>
                  <a:gd name="T6" fmla="*/ 4 w 284"/>
                  <a:gd name="T7" fmla="*/ 29 h 288"/>
                  <a:gd name="T8" fmla="*/ 0 w 284"/>
                  <a:gd name="T9" fmla="*/ 20 h 288"/>
                  <a:gd name="T10" fmla="*/ 4 w 284"/>
                  <a:gd name="T11" fmla="*/ 12 h 288"/>
                  <a:gd name="T12" fmla="*/ 4 w 284"/>
                  <a:gd name="T13" fmla="*/ 12 h 288"/>
                  <a:gd name="T14" fmla="*/ 4 w 284"/>
                  <a:gd name="T15" fmla="*/ 12 h 288"/>
                  <a:gd name="T16" fmla="*/ 7 w 284"/>
                  <a:gd name="T17" fmla="*/ 12 h 288"/>
                  <a:gd name="T18" fmla="*/ 10 w 284"/>
                  <a:gd name="T19" fmla="*/ 1 h 288"/>
                  <a:gd name="T20" fmla="*/ 14 w 284"/>
                  <a:gd name="T21" fmla="*/ 0 h 288"/>
                  <a:gd name="T22" fmla="*/ 17 w 284"/>
                  <a:gd name="T23" fmla="*/ 12 h 288"/>
                  <a:gd name="T24" fmla="*/ 24 w 284"/>
                  <a:gd name="T25" fmla="*/ 12 h 288"/>
                  <a:gd name="T26" fmla="*/ 30 w 284"/>
                  <a:gd name="T27" fmla="*/ 12 h 288"/>
                  <a:gd name="T28" fmla="*/ 35 w 284"/>
                  <a:gd name="T29" fmla="*/ 12 h 288"/>
                  <a:gd name="T30" fmla="*/ 40 w 284"/>
                  <a:gd name="T31" fmla="*/ 12 h 288"/>
                  <a:gd name="T32" fmla="*/ 55 w 284"/>
                  <a:gd name="T33" fmla="*/ 12 h 288"/>
                  <a:gd name="T34" fmla="*/ 57 w 284"/>
                  <a:gd name="T35" fmla="*/ 12 h 288"/>
                  <a:gd name="T36" fmla="*/ 56 w 284"/>
                  <a:gd name="T37" fmla="*/ 34 h 288"/>
                  <a:gd name="T38" fmla="*/ 51 w 284"/>
                  <a:gd name="T39" fmla="*/ 29 h 288"/>
                  <a:gd name="T40" fmla="*/ 46 w 284"/>
                  <a:gd name="T41" fmla="*/ 33 h 288"/>
                  <a:gd name="T42" fmla="*/ 39 w 284"/>
                  <a:gd name="T43" fmla="*/ 27 h 288"/>
                  <a:gd name="T44" fmla="*/ 35 w 284"/>
                  <a:gd name="T45" fmla="*/ 30 h 288"/>
                  <a:gd name="T46" fmla="*/ 30 w 284"/>
                  <a:gd name="T47" fmla="*/ 29 h 288"/>
                  <a:gd name="T48" fmla="*/ 21 w 284"/>
                  <a:gd name="T49" fmla="*/ 37 h 288"/>
                  <a:gd name="T50" fmla="*/ 0 w 284"/>
                  <a:gd name="T51" fmla="*/ 58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4"/>
                  <a:gd name="T79" fmla="*/ 0 h 288"/>
                  <a:gd name="T80" fmla="*/ 284 w 284"/>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4" h="288">
                    <a:moveTo>
                      <a:pt x="0" y="288"/>
                    </a:moveTo>
                    <a:lnTo>
                      <a:pt x="0" y="241"/>
                    </a:lnTo>
                    <a:lnTo>
                      <a:pt x="5" y="235"/>
                    </a:lnTo>
                    <a:lnTo>
                      <a:pt x="20" y="136"/>
                    </a:lnTo>
                    <a:lnTo>
                      <a:pt x="0" y="91"/>
                    </a:lnTo>
                    <a:lnTo>
                      <a:pt x="2" y="53"/>
                    </a:lnTo>
                    <a:lnTo>
                      <a:pt x="17" y="35"/>
                    </a:lnTo>
                    <a:lnTo>
                      <a:pt x="12" y="22"/>
                    </a:lnTo>
                    <a:lnTo>
                      <a:pt x="33" y="28"/>
                    </a:lnTo>
                    <a:lnTo>
                      <a:pt x="45" y="1"/>
                    </a:lnTo>
                    <a:lnTo>
                      <a:pt x="66" y="0"/>
                    </a:lnTo>
                    <a:lnTo>
                      <a:pt x="83" y="19"/>
                    </a:lnTo>
                    <a:lnTo>
                      <a:pt x="117" y="22"/>
                    </a:lnTo>
                    <a:lnTo>
                      <a:pt x="150" y="44"/>
                    </a:lnTo>
                    <a:lnTo>
                      <a:pt x="176" y="39"/>
                    </a:lnTo>
                    <a:lnTo>
                      <a:pt x="200" y="58"/>
                    </a:lnTo>
                    <a:lnTo>
                      <a:pt x="274" y="61"/>
                    </a:lnTo>
                    <a:lnTo>
                      <a:pt x="284" y="67"/>
                    </a:lnTo>
                    <a:lnTo>
                      <a:pt x="278" y="166"/>
                    </a:lnTo>
                    <a:lnTo>
                      <a:pt x="251" y="137"/>
                    </a:lnTo>
                    <a:lnTo>
                      <a:pt x="232" y="158"/>
                    </a:lnTo>
                    <a:lnTo>
                      <a:pt x="194" y="126"/>
                    </a:lnTo>
                    <a:lnTo>
                      <a:pt x="174" y="142"/>
                    </a:lnTo>
                    <a:lnTo>
                      <a:pt x="150" y="134"/>
                    </a:lnTo>
                    <a:lnTo>
                      <a:pt x="107" y="183"/>
                    </a:lnTo>
                    <a:lnTo>
                      <a:pt x="0" y="28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56">
                <a:extLst>
                  <a:ext uri="{FF2B5EF4-FFF2-40B4-BE49-F238E27FC236}">
                    <a16:creationId xmlns:a16="http://schemas.microsoft.com/office/drawing/2014/main" id="{3739823A-8B83-402F-B73D-9E72ED4CC8C7}"/>
                  </a:ext>
                </a:extLst>
              </p:cNvPr>
              <p:cNvSpPr>
                <a:spLocks noChangeArrowheads="1"/>
              </p:cNvSpPr>
              <p:nvPr/>
            </p:nvSpPr>
            <p:spPr bwMode="auto">
              <a:xfrm>
                <a:off x="508" y="914"/>
                <a:ext cx="166" cy="304"/>
              </a:xfrm>
              <a:custGeom>
                <a:avLst/>
                <a:gdLst>
                  <a:gd name="T0" fmla="*/ 49 w 188"/>
                  <a:gd name="T1" fmla="*/ 58 h 318"/>
                  <a:gd name="T2" fmla="*/ 0 w 188"/>
                  <a:gd name="T3" fmla="*/ 57 h 318"/>
                  <a:gd name="T4" fmla="*/ 4 w 188"/>
                  <a:gd name="T5" fmla="*/ 0 h 318"/>
                  <a:gd name="T6" fmla="*/ 14 w 188"/>
                  <a:gd name="T7" fmla="*/ 0 h 318"/>
                  <a:gd name="T8" fmla="*/ 49 w 188"/>
                  <a:gd name="T9" fmla="*/ 0 h 318"/>
                  <a:gd name="T10" fmla="*/ 49 w 188"/>
                  <a:gd name="T11" fmla="*/ 58 h 318"/>
                  <a:gd name="T12" fmla="*/ 0 60000 65536"/>
                  <a:gd name="T13" fmla="*/ 0 60000 65536"/>
                  <a:gd name="T14" fmla="*/ 0 60000 65536"/>
                  <a:gd name="T15" fmla="*/ 0 60000 65536"/>
                  <a:gd name="T16" fmla="*/ 0 60000 65536"/>
                  <a:gd name="T17" fmla="*/ 0 60000 65536"/>
                  <a:gd name="T18" fmla="*/ 0 w 188"/>
                  <a:gd name="T19" fmla="*/ 0 h 318"/>
                  <a:gd name="T20" fmla="*/ 188 w 188"/>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8" h="318">
                    <a:moveTo>
                      <a:pt x="184" y="318"/>
                    </a:moveTo>
                    <a:lnTo>
                      <a:pt x="0" y="314"/>
                    </a:lnTo>
                    <a:lnTo>
                      <a:pt x="7" y="0"/>
                    </a:lnTo>
                    <a:lnTo>
                      <a:pt x="52" y="0"/>
                    </a:lnTo>
                    <a:lnTo>
                      <a:pt x="188" y="0"/>
                    </a:lnTo>
                    <a:lnTo>
                      <a:pt x="184" y="31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57">
                <a:extLst>
                  <a:ext uri="{FF2B5EF4-FFF2-40B4-BE49-F238E27FC236}">
                    <a16:creationId xmlns:a16="http://schemas.microsoft.com/office/drawing/2014/main" id="{FFB1B2F9-0B0A-4BEF-8081-662DE4D02352}"/>
                  </a:ext>
                </a:extLst>
              </p:cNvPr>
              <p:cNvSpPr>
                <a:spLocks noChangeArrowheads="1"/>
              </p:cNvSpPr>
              <p:nvPr/>
            </p:nvSpPr>
            <p:spPr bwMode="auto">
              <a:xfrm>
                <a:off x="2753" y="2568"/>
                <a:ext cx="212" cy="258"/>
              </a:xfrm>
              <a:custGeom>
                <a:avLst/>
                <a:gdLst>
                  <a:gd name="T0" fmla="*/ 54 w 241"/>
                  <a:gd name="T1" fmla="*/ 42 h 270"/>
                  <a:gd name="T2" fmla="*/ 54 w 241"/>
                  <a:gd name="T3" fmla="*/ 49 h 270"/>
                  <a:gd name="T4" fmla="*/ 42 w 241"/>
                  <a:gd name="T5" fmla="*/ 42 h 270"/>
                  <a:gd name="T6" fmla="*/ 33 w 241"/>
                  <a:gd name="T7" fmla="*/ 47 h 270"/>
                  <a:gd name="T8" fmla="*/ 27 w 241"/>
                  <a:gd name="T9" fmla="*/ 42 h 270"/>
                  <a:gd name="T10" fmla="*/ 26 w 241"/>
                  <a:gd name="T11" fmla="*/ 40 h 270"/>
                  <a:gd name="T12" fmla="*/ 23 w 241"/>
                  <a:gd name="T13" fmla="*/ 39 h 270"/>
                  <a:gd name="T14" fmla="*/ 18 w 241"/>
                  <a:gd name="T15" fmla="*/ 27 h 270"/>
                  <a:gd name="T16" fmla="*/ 9 w 241"/>
                  <a:gd name="T17" fmla="*/ 24 h 270"/>
                  <a:gd name="T18" fmla="*/ 7 w 241"/>
                  <a:gd name="T19" fmla="*/ 20 h 270"/>
                  <a:gd name="T20" fmla="*/ 0 w 241"/>
                  <a:gd name="T21" fmla="*/ 14 h 270"/>
                  <a:gd name="T22" fmla="*/ 0 w 241"/>
                  <a:gd name="T23" fmla="*/ 11 h 270"/>
                  <a:gd name="T24" fmla="*/ 7 w 241"/>
                  <a:gd name="T25" fmla="*/ 11 h 270"/>
                  <a:gd name="T26" fmla="*/ 7 w 241"/>
                  <a:gd name="T27" fmla="*/ 1 h 270"/>
                  <a:gd name="T28" fmla="*/ 8 w 241"/>
                  <a:gd name="T29" fmla="*/ 1 h 270"/>
                  <a:gd name="T30" fmla="*/ 33 w 241"/>
                  <a:gd name="T31" fmla="*/ 1 h 270"/>
                  <a:gd name="T32" fmla="*/ 42 w 241"/>
                  <a:gd name="T33" fmla="*/ 0 h 270"/>
                  <a:gd name="T34" fmla="*/ 42 w 241"/>
                  <a:gd name="T35" fmla="*/ 11 h 270"/>
                  <a:gd name="T36" fmla="*/ 54 w 241"/>
                  <a:gd name="T37" fmla="*/ 11 h 270"/>
                  <a:gd name="T38" fmla="*/ 54 w 241"/>
                  <a:gd name="T39" fmla="*/ 42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0"/>
                  <a:gd name="T62" fmla="*/ 241 w 241"/>
                  <a:gd name="T63" fmla="*/ 270 h 2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0">
                    <a:moveTo>
                      <a:pt x="241" y="226"/>
                    </a:moveTo>
                    <a:lnTo>
                      <a:pt x="241" y="270"/>
                    </a:lnTo>
                    <a:lnTo>
                      <a:pt x="187" y="225"/>
                    </a:lnTo>
                    <a:lnTo>
                      <a:pt x="152" y="256"/>
                    </a:lnTo>
                    <a:lnTo>
                      <a:pt x="120" y="226"/>
                    </a:lnTo>
                    <a:lnTo>
                      <a:pt x="116" y="216"/>
                    </a:lnTo>
                    <a:lnTo>
                      <a:pt x="101" y="213"/>
                    </a:lnTo>
                    <a:lnTo>
                      <a:pt x="78" y="147"/>
                    </a:lnTo>
                    <a:lnTo>
                      <a:pt x="37" y="130"/>
                    </a:lnTo>
                    <a:lnTo>
                      <a:pt x="28" y="103"/>
                    </a:lnTo>
                    <a:lnTo>
                      <a:pt x="0" y="79"/>
                    </a:lnTo>
                    <a:lnTo>
                      <a:pt x="0" y="50"/>
                    </a:lnTo>
                    <a:lnTo>
                      <a:pt x="29" y="23"/>
                    </a:lnTo>
                    <a:lnTo>
                      <a:pt x="28" y="1"/>
                    </a:lnTo>
                    <a:lnTo>
                      <a:pt x="34" y="1"/>
                    </a:lnTo>
                    <a:lnTo>
                      <a:pt x="152" y="1"/>
                    </a:lnTo>
                    <a:lnTo>
                      <a:pt x="195" y="0"/>
                    </a:lnTo>
                    <a:lnTo>
                      <a:pt x="195" y="44"/>
                    </a:lnTo>
                    <a:lnTo>
                      <a:pt x="240" y="44"/>
                    </a:lnTo>
                    <a:lnTo>
                      <a:pt x="241"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58">
                <a:extLst>
                  <a:ext uri="{FF2B5EF4-FFF2-40B4-BE49-F238E27FC236}">
                    <a16:creationId xmlns:a16="http://schemas.microsoft.com/office/drawing/2014/main" id="{42CF8B69-763C-4D0B-B84D-B1AD2FB5FE1A}"/>
                  </a:ext>
                </a:extLst>
              </p:cNvPr>
              <p:cNvSpPr>
                <a:spLocks noChangeArrowheads="1"/>
              </p:cNvSpPr>
              <p:nvPr/>
            </p:nvSpPr>
            <p:spPr bwMode="auto">
              <a:xfrm>
                <a:off x="2572" y="2221"/>
                <a:ext cx="318" cy="348"/>
              </a:xfrm>
              <a:custGeom>
                <a:avLst/>
                <a:gdLst>
                  <a:gd name="T0" fmla="*/ 76 w 362"/>
                  <a:gd name="T1" fmla="*/ 67 h 364"/>
                  <a:gd name="T2" fmla="*/ 52 w 362"/>
                  <a:gd name="T3" fmla="*/ 67 h 364"/>
                  <a:gd name="T4" fmla="*/ 52 w 362"/>
                  <a:gd name="T5" fmla="*/ 66 h 364"/>
                  <a:gd name="T6" fmla="*/ 43 w 362"/>
                  <a:gd name="T7" fmla="*/ 50 h 364"/>
                  <a:gd name="T8" fmla="*/ 35 w 362"/>
                  <a:gd name="T9" fmla="*/ 48 h 364"/>
                  <a:gd name="T10" fmla="*/ 32 w 362"/>
                  <a:gd name="T11" fmla="*/ 37 h 364"/>
                  <a:gd name="T12" fmla="*/ 19 w 362"/>
                  <a:gd name="T13" fmla="*/ 30 h 364"/>
                  <a:gd name="T14" fmla="*/ 22 w 362"/>
                  <a:gd name="T15" fmla="*/ 29 h 364"/>
                  <a:gd name="T16" fmla="*/ 27 w 362"/>
                  <a:gd name="T17" fmla="*/ 32 h 364"/>
                  <a:gd name="T18" fmla="*/ 31 w 362"/>
                  <a:gd name="T19" fmla="*/ 26 h 364"/>
                  <a:gd name="T20" fmla="*/ 19 w 362"/>
                  <a:gd name="T21" fmla="*/ 26 h 364"/>
                  <a:gd name="T22" fmla="*/ 19 w 362"/>
                  <a:gd name="T23" fmla="*/ 22 h 364"/>
                  <a:gd name="T24" fmla="*/ 13 w 362"/>
                  <a:gd name="T25" fmla="*/ 22 h 364"/>
                  <a:gd name="T26" fmla="*/ 10 w 362"/>
                  <a:gd name="T27" fmla="*/ 11 h 364"/>
                  <a:gd name="T28" fmla="*/ 0 w 362"/>
                  <a:gd name="T29" fmla="*/ 11 h 364"/>
                  <a:gd name="T30" fmla="*/ 0 w 362"/>
                  <a:gd name="T31" fmla="*/ 0 h 364"/>
                  <a:gd name="T32" fmla="*/ 77 w 362"/>
                  <a:gd name="T33" fmla="*/ 0 h 364"/>
                  <a:gd name="T34" fmla="*/ 77 w 362"/>
                  <a:gd name="T35" fmla="*/ 50 h 364"/>
                  <a:gd name="T36" fmla="*/ 76 w 362"/>
                  <a:gd name="T37" fmla="*/ 50 h 364"/>
                  <a:gd name="T38" fmla="*/ 76 w 362"/>
                  <a:gd name="T39" fmla="*/ 6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2"/>
                  <a:gd name="T61" fmla="*/ 0 h 364"/>
                  <a:gd name="T62" fmla="*/ 362 w 362"/>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2" h="364">
                    <a:moveTo>
                      <a:pt x="358" y="364"/>
                    </a:moveTo>
                    <a:lnTo>
                      <a:pt x="240" y="364"/>
                    </a:lnTo>
                    <a:lnTo>
                      <a:pt x="240" y="356"/>
                    </a:lnTo>
                    <a:lnTo>
                      <a:pt x="204" y="271"/>
                    </a:lnTo>
                    <a:lnTo>
                      <a:pt x="162" y="252"/>
                    </a:lnTo>
                    <a:lnTo>
                      <a:pt x="146" y="205"/>
                    </a:lnTo>
                    <a:lnTo>
                      <a:pt x="90" y="159"/>
                    </a:lnTo>
                    <a:lnTo>
                      <a:pt x="99" y="149"/>
                    </a:lnTo>
                    <a:lnTo>
                      <a:pt x="127" y="173"/>
                    </a:lnTo>
                    <a:lnTo>
                      <a:pt x="142" y="136"/>
                    </a:lnTo>
                    <a:lnTo>
                      <a:pt x="92" y="135"/>
                    </a:lnTo>
                    <a:lnTo>
                      <a:pt x="92" y="106"/>
                    </a:lnTo>
                    <a:lnTo>
                      <a:pt x="61" y="106"/>
                    </a:lnTo>
                    <a:lnTo>
                      <a:pt x="45" y="46"/>
                    </a:lnTo>
                    <a:lnTo>
                      <a:pt x="0" y="46"/>
                    </a:lnTo>
                    <a:lnTo>
                      <a:pt x="0" y="0"/>
                    </a:lnTo>
                    <a:lnTo>
                      <a:pt x="362" y="0"/>
                    </a:lnTo>
                    <a:lnTo>
                      <a:pt x="360" y="271"/>
                    </a:lnTo>
                    <a:lnTo>
                      <a:pt x="354" y="271"/>
                    </a:lnTo>
                    <a:lnTo>
                      <a:pt x="358"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59">
                <a:extLst>
                  <a:ext uri="{FF2B5EF4-FFF2-40B4-BE49-F238E27FC236}">
                    <a16:creationId xmlns:a16="http://schemas.microsoft.com/office/drawing/2014/main" id="{E4FA1923-24B9-48A6-A1CF-41BC94A56983}"/>
                  </a:ext>
                </a:extLst>
              </p:cNvPr>
              <p:cNvSpPr>
                <a:spLocks noChangeArrowheads="1"/>
              </p:cNvSpPr>
              <p:nvPr/>
            </p:nvSpPr>
            <p:spPr bwMode="auto">
              <a:xfrm>
                <a:off x="2112" y="2155"/>
                <a:ext cx="300" cy="152"/>
              </a:xfrm>
              <a:custGeom>
                <a:avLst/>
                <a:gdLst>
                  <a:gd name="T0" fmla="*/ 14 w 342"/>
                  <a:gd name="T1" fmla="*/ 30 h 159"/>
                  <a:gd name="T2" fmla="*/ 0 w 342"/>
                  <a:gd name="T3" fmla="*/ 30 h 159"/>
                  <a:gd name="T4" fmla="*/ 4 w 342"/>
                  <a:gd name="T5" fmla="*/ 26 h 159"/>
                  <a:gd name="T6" fmla="*/ 11 w 342"/>
                  <a:gd name="T7" fmla="*/ 11 h 159"/>
                  <a:gd name="T8" fmla="*/ 51 w 342"/>
                  <a:gd name="T9" fmla="*/ 11 h 159"/>
                  <a:gd name="T10" fmla="*/ 51 w 342"/>
                  <a:gd name="T11" fmla="*/ 0 h 159"/>
                  <a:gd name="T12" fmla="*/ 69 w 342"/>
                  <a:gd name="T13" fmla="*/ 0 h 159"/>
                  <a:gd name="T14" fmla="*/ 69 w 342"/>
                  <a:gd name="T15" fmla="*/ 17 h 159"/>
                  <a:gd name="T16" fmla="*/ 69 w 342"/>
                  <a:gd name="T17" fmla="*/ 24 h 159"/>
                  <a:gd name="T18" fmla="*/ 65 w 342"/>
                  <a:gd name="T19" fmla="*/ 24 h 159"/>
                  <a:gd name="T20" fmla="*/ 65 w 342"/>
                  <a:gd name="T21" fmla="*/ 30 h 159"/>
                  <a:gd name="T22" fmla="*/ 14 w 342"/>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159"/>
                  <a:gd name="T38" fmla="*/ 342 w 342"/>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159">
                    <a:moveTo>
                      <a:pt x="69" y="158"/>
                    </a:moveTo>
                    <a:lnTo>
                      <a:pt x="0" y="158"/>
                    </a:lnTo>
                    <a:lnTo>
                      <a:pt x="18" y="136"/>
                    </a:lnTo>
                    <a:lnTo>
                      <a:pt x="56" y="24"/>
                    </a:lnTo>
                    <a:lnTo>
                      <a:pt x="251" y="23"/>
                    </a:lnTo>
                    <a:lnTo>
                      <a:pt x="251" y="0"/>
                    </a:lnTo>
                    <a:lnTo>
                      <a:pt x="342" y="0"/>
                    </a:lnTo>
                    <a:lnTo>
                      <a:pt x="341" y="86"/>
                    </a:lnTo>
                    <a:lnTo>
                      <a:pt x="341" y="114"/>
                    </a:lnTo>
                    <a:lnTo>
                      <a:pt x="318" y="114"/>
                    </a:lnTo>
                    <a:lnTo>
                      <a:pt x="318" y="159"/>
                    </a:lnTo>
                    <a:lnTo>
                      <a:pt x="69"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60">
                <a:extLst>
                  <a:ext uri="{FF2B5EF4-FFF2-40B4-BE49-F238E27FC236}">
                    <a16:creationId xmlns:a16="http://schemas.microsoft.com/office/drawing/2014/main" id="{C6C29E48-AE43-4E64-A76D-9CD7A3C88AD4}"/>
                  </a:ext>
                </a:extLst>
              </p:cNvPr>
              <p:cNvSpPr>
                <a:spLocks noChangeArrowheads="1"/>
              </p:cNvSpPr>
              <p:nvPr/>
            </p:nvSpPr>
            <p:spPr bwMode="auto">
              <a:xfrm>
                <a:off x="2093" y="2307"/>
                <a:ext cx="103" cy="278"/>
              </a:xfrm>
              <a:custGeom>
                <a:avLst/>
                <a:gdLst>
                  <a:gd name="T0" fmla="*/ 16 w 118"/>
                  <a:gd name="T1" fmla="*/ 24 h 290"/>
                  <a:gd name="T2" fmla="*/ 11 w 118"/>
                  <a:gd name="T3" fmla="*/ 25 h 290"/>
                  <a:gd name="T4" fmla="*/ 10 w 118"/>
                  <a:gd name="T5" fmla="*/ 26 h 290"/>
                  <a:gd name="T6" fmla="*/ 17 w 118"/>
                  <a:gd name="T7" fmla="*/ 30 h 290"/>
                  <a:gd name="T8" fmla="*/ 18 w 118"/>
                  <a:gd name="T9" fmla="*/ 28 h 290"/>
                  <a:gd name="T10" fmla="*/ 17 w 118"/>
                  <a:gd name="T11" fmla="*/ 30 h 290"/>
                  <a:gd name="T12" fmla="*/ 20 w 118"/>
                  <a:gd name="T13" fmla="*/ 32 h 290"/>
                  <a:gd name="T14" fmla="*/ 20 w 118"/>
                  <a:gd name="T15" fmla="*/ 38 h 290"/>
                  <a:gd name="T16" fmla="*/ 17 w 118"/>
                  <a:gd name="T17" fmla="*/ 41 h 290"/>
                  <a:gd name="T18" fmla="*/ 16 w 118"/>
                  <a:gd name="T19" fmla="*/ 50 h 290"/>
                  <a:gd name="T20" fmla="*/ 10 w 118"/>
                  <a:gd name="T21" fmla="*/ 52 h 290"/>
                  <a:gd name="T22" fmla="*/ 12 w 118"/>
                  <a:gd name="T23" fmla="*/ 56 h 290"/>
                  <a:gd name="T24" fmla="*/ 9 w 118"/>
                  <a:gd name="T25" fmla="*/ 58 h 290"/>
                  <a:gd name="T26" fmla="*/ 9 w 118"/>
                  <a:gd name="T27" fmla="*/ 48 h 290"/>
                  <a:gd name="T28" fmla="*/ 0 w 118"/>
                  <a:gd name="T29" fmla="*/ 32 h 290"/>
                  <a:gd name="T30" fmla="*/ 3 w 118"/>
                  <a:gd name="T31" fmla="*/ 12 h 290"/>
                  <a:gd name="T32" fmla="*/ 3 w 118"/>
                  <a:gd name="T33" fmla="*/ 12 h 290"/>
                  <a:gd name="T34" fmla="*/ 3 w 118"/>
                  <a:gd name="T35" fmla="*/ 12 h 290"/>
                  <a:gd name="T36" fmla="*/ 6 w 118"/>
                  <a:gd name="T37" fmla="*/ 12 h 290"/>
                  <a:gd name="T38" fmla="*/ 3 w 118"/>
                  <a:gd name="T39" fmla="*/ 0 h 290"/>
                  <a:gd name="T40" fmla="*/ 15 w 118"/>
                  <a:gd name="T41" fmla="*/ 0 h 290"/>
                  <a:gd name="T42" fmla="*/ 16 w 118"/>
                  <a:gd name="T43" fmla="*/ 24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290"/>
                  <a:gd name="T68" fmla="*/ 118 w 118"/>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290">
                    <a:moveTo>
                      <a:pt x="93" y="107"/>
                    </a:moveTo>
                    <a:lnTo>
                      <a:pt x="67" y="110"/>
                    </a:lnTo>
                    <a:lnTo>
                      <a:pt x="60" y="123"/>
                    </a:lnTo>
                    <a:lnTo>
                      <a:pt x="98" y="139"/>
                    </a:lnTo>
                    <a:lnTo>
                      <a:pt x="108" y="132"/>
                    </a:lnTo>
                    <a:lnTo>
                      <a:pt x="98" y="143"/>
                    </a:lnTo>
                    <a:lnTo>
                      <a:pt x="117" y="154"/>
                    </a:lnTo>
                    <a:lnTo>
                      <a:pt x="118" y="186"/>
                    </a:lnTo>
                    <a:lnTo>
                      <a:pt x="104" y="200"/>
                    </a:lnTo>
                    <a:lnTo>
                      <a:pt x="97" y="242"/>
                    </a:lnTo>
                    <a:lnTo>
                      <a:pt x="62" y="246"/>
                    </a:lnTo>
                    <a:lnTo>
                      <a:pt x="71" y="274"/>
                    </a:lnTo>
                    <a:lnTo>
                      <a:pt x="52" y="290"/>
                    </a:lnTo>
                    <a:lnTo>
                      <a:pt x="50" y="232"/>
                    </a:lnTo>
                    <a:lnTo>
                      <a:pt x="0" y="155"/>
                    </a:lnTo>
                    <a:lnTo>
                      <a:pt x="15" y="65"/>
                    </a:lnTo>
                    <a:lnTo>
                      <a:pt x="5" y="45"/>
                    </a:lnTo>
                    <a:lnTo>
                      <a:pt x="18" y="57"/>
                    </a:lnTo>
                    <a:lnTo>
                      <a:pt x="33" y="39"/>
                    </a:lnTo>
                    <a:lnTo>
                      <a:pt x="22" y="0"/>
                    </a:lnTo>
                    <a:lnTo>
                      <a:pt x="91" y="0"/>
                    </a:lnTo>
                    <a:lnTo>
                      <a:pt x="93" y="1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61">
                <a:extLst>
                  <a:ext uri="{FF2B5EF4-FFF2-40B4-BE49-F238E27FC236}">
                    <a16:creationId xmlns:a16="http://schemas.microsoft.com/office/drawing/2014/main" id="{0CD4914B-2F3A-448E-8D8E-CE47BE538E75}"/>
                  </a:ext>
                </a:extLst>
              </p:cNvPr>
              <p:cNvSpPr>
                <a:spLocks noChangeArrowheads="1"/>
              </p:cNvSpPr>
              <p:nvPr/>
            </p:nvSpPr>
            <p:spPr bwMode="auto">
              <a:xfrm>
                <a:off x="2392" y="2221"/>
                <a:ext cx="391" cy="348"/>
              </a:xfrm>
              <a:custGeom>
                <a:avLst/>
                <a:gdLst>
                  <a:gd name="T0" fmla="*/ 97 w 445"/>
                  <a:gd name="T1" fmla="*/ 67 h 364"/>
                  <a:gd name="T2" fmla="*/ 95 w 445"/>
                  <a:gd name="T3" fmla="*/ 67 h 364"/>
                  <a:gd name="T4" fmla="*/ 54 w 445"/>
                  <a:gd name="T5" fmla="*/ 67 h 364"/>
                  <a:gd name="T6" fmla="*/ 5 w 445"/>
                  <a:gd name="T7" fmla="*/ 67 h 364"/>
                  <a:gd name="T8" fmla="*/ 5 w 445"/>
                  <a:gd name="T9" fmla="*/ 18 h 364"/>
                  <a:gd name="T10" fmla="*/ 0 w 445"/>
                  <a:gd name="T11" fmla="*/ 18 h 364"/>
                  <a:gd name="T12" fmla="*/ 0 w 445"/>
                  <a:gd name="T13" fmla="*/ 11 h 364"/>
                  <a:gd name="T14" fmla="*/ 5 w 445"/>
                  <a:gd name="T15" fmla="*/ 11 h 364"/>
                  <a:gd name="T16" fmla="*/ 5 w 445"/>
                  <a:gd name="T17" fmla="*/ 11 h 364"/>
                  <a:gd name="T18" fmla="*/ 15 w 445"/>
                  <a:gd name="T19" fmla="*/ 11 h 364"/>
                  <a:gd name="T20" fmla="*/ 15 w 445"/>
                  <a:gd name="T21" fmla="*/ 1 h 364"/>
                  <a:gd name="T22" fmla="*/ 45 w 445"/>
                  <a:gd name="T23" fmla="*/ 0 h 364"/>
                  <a:gd name="T24" fmla="*/ 45 w 445"/>
                  <a:gd name="T25" fmla="*/ 11 h 364"/>
                  <a:gd name="T26" fmla="*/ 54 w 445"/>
                  <a:gd name="T27" fmla="*/ 11 h 364"/>
                  <a:gd name="T28" fmla="*/ 58 w 445"/>
                  <a:gd name="T29" fmla="*/ 22 h 364"/>
                  <a:gd name="T30" fmla="*/ 64 w 445"/>
                  <a:gd name="T31" fmla="*/ 22 h 364"/>
                  <a:gd name="T32" fmla="*/ 64 w 445"/>
                  <a:gd name="T33" fmla="*/ 26 h 364"/>
                  <a:gd name="T34" fmla="*/ 76 w 445"/>
                  <a:gd name="T35" fmla="*/ 26 h 364"/>
                  <a:gd name="T36" fmla="*/ 71 w 445"/>
                  <a:gd name="T37" fmla="*/ 32 h 364"/>
                  <a:gd name="T38" fmla="*/ 67 w 445"/>
                  <a:gd name="T39" fmla="*/ 29 h 364"/>
                  <a:gd name="T40" fmla="*/ 63 w 445"/>
                  <a:gd name="T41" fmla="*/ 30 h 364"/>
                  <a:gd name="T42" fmla="*/ 76 w 445"/>
                  <a:gd name="T43" fmla="*/ 37 h 364"/>
                  <a:gd name="T44" fmla="*/ 79 w 445"/>
                  <a:gd name="T45" fmla="*/ 48 h 364"/>
                  <a:gd name="T46" fmla="*/ 88 w 445"/>
                  <a:gd name="T47" fmla="*/ 50 h 364"/>
                  <a:gd name="T48" fmla="*/ 97 w 445"/>
                  <a:gd name="T49" fmla="*/ 66 h 364"/>
                  <a:gd name="T50" fmla="*/ 97 w 445"/>
                  <a:gd name="T51" fmla="*/ 67 h 3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64"/>
                  <a:gd name="T80" fmla="*/ 445 w 445"/>
                  <a:gd name="T81" fmla="*/ 364 h 3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64">
                    <a:moveTo>
                      <a:pt x="445" y="364"/>
                    </a:moveTo>
                    <a:lnTo>
                      <a:pt x="439" y="364"/>
                    </a:lnTo>
                    <a:lnTo>
                      <a:pt x="248" y="362"/>
                    </a:lnTo>
                    <a:lnTo>
                      <a:pt x="24" y="362"/>
                    </a:lnTo>
                    <a:lnTo>
                      <a:pt x="23" y="91"/>
                    </a:lnTo>
                    <a:lnTo>
                      <a:pt x="0" y="91"/>
                    </a:lnTo>
                    <a:lnTo>
                      <a:pt x="0" y="46"/>
                    </a:lnTo>
                    <a:lnTo>
                      <a:pt x="23" y="46"/>
                    </a:lnTo>
                    <a:lnTo>
                      <a:pt x="23" y="18"/>
                    </a:lnTo>
                    <a:lnTo>
                      <a:pt x="68" y="20"/>
                    </a:lnTo>
                    <a:lnTo>
                      <a:pt x="69" y="1"/>
                    </a:lnTo>
                    <a:lnTo>
                      <a:pt x="205" y="0"/>
                    </a:lnTo>
                    <a:lnTo>
                      <a:pt x="205" y="46"/>
                    </a:lnTo>
                    <a:lnTo>
                      <a:pt x="250" y="46"/>
                    </a:lnTo>
                    <a:lnTo>
                      <a:pt x="266" y="106"/>
                    </a:lnTo>
                    <a:lnTo>
                      <a:pt x="297" y="106"/>
                    </a:lnTo>
                    <a:lnTo>
                      <a:pt x="297" y="135"/>
                    </a:lnTo>
                    <a:lnTo>
                      <a:pt x="347" y="136"/>
                    </a:lnTo>
                    <a:lnTo>
                      <a:pt x="332" y="173"/>
                    </a:lnTo>
                    <a:lnTo>
                      <a:pt x="304" y="149"/>
                    </a:lnTo>
                    <a:lnTo>
                      <a:pt x="295" y="159"/>
                    </a:lnTo>
                    <a:lnTo>
                      <a:pt x="351" y="205"/>
                    </a:lnTo>
                    <a:lnTo>
                      <a:pt x="367" y="252"/>
                    </a:lnTo>
                    <a:lnTo>
                      <a:pt x="409" y="271"/>
                    </a:lnTo>
                    <a:lnTo>
                      <a:pt x="445" y="356"/>
                    </a:lnTo>
                    <a:lnTo>
                      <a:pt x="445"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62">
                <a:extLst>
                  <a:ext uri="{FF2B5EF4-FFF2-40B4-BE49-F238E27FC236}">
                    <a16:creationId xmlns:a16="http://schemas.microsoft.com/office/drawing/2014/main" id="{4F3FAAE9-574F-4F93-BACB-656E7DEA4C93}"/>
                  </a:ext>
                </a:extLst>
              </p:cNvPr>
              <p:cNvSpPr>
                <a:spLocks noChangeArrowheads="1"/>
              </p:cNvSpPr>
              <p:nvPr/>
            </p:nvSpPr>
            <p:spPr bwMode="auto">
              <a:xfrm>
                <a:off x="2413" y="1484"/>
                <a:ext cx="249" cy="255"/>
              </a:xfrm>
              <a:custGeom>
                <a:avLst/>
                <a:gdLst>
                  <a:gd name="T0" fmla="*/ 63 w 283"/>
                  <a:gd name="T1" fmla="*/ 48 h 266"/>
                  <a:gd name="T2" fmla="*/ 37 w 283"/>
                  <a:gd name="T3" fmla="*/ 56 h 266"/>
                  <a:gd name="T4" fmla="*/ 41 w 283"/>
                  <a:gd name="T5" fmla="*/ 54 h 266"/>
                  <a:gd name="T6" fmla="*/ 40 w 283"/>
                  <a:gd name="T7" fmla="*/ 51 h 266"/>
                  <a:gd name="T8" fmla="*/ 33 w 283"/>
                  <a:gd name="T9" fmla="*/ 51 h 266"/>
                  <a:gd name="T10" fmla="*/ 29 w 283"/>
                  <a:gd name="T11" fmla="*/ 38 h 266"/>
                  <a:gd name="T12" fmla="*/ 22 w 283"/>
                  <a:gd name="T13" fmla="*/ 38 h 266"/>
                  <a:gd name="T14" fmla="*/ 22 w 283"/>
                  <a:gd name="T15" fmla="*/ 34 h 266"/>
                  <a:gd name="T16" fmla="*/ 4 w 283"/>
                  <a:gd name="T17" fmla="*/ 36 h 266"/>
                  <a:gd name="T18" fmla="*/ 1 w 283"/>
                  <a:gd name="T19" fmla="*/ 40 h 266"/>
                  <a:gd name="T20" fmla="*/ 0 w 283"/>
                  <a:gd name="T21" fmla="*/ 12 h 266"/>
                  <a:gd name="T22" fmla="*/ 4 w 283"/>
                  <a:gd name="T23" fmla="*/ 12 h 266"/>
                  <a:gd name="T24" fmla="*/ 12 w 283"/>
                  <a:gd name="T25" fmla="*/ 12 h 266"/>
                  <a:gd name="T26" fmla="*/ 14 w 283"/>
                  <a:gd name="T27" fmla="*/ 12 h 266"/>
                  <a:gd name="T28" fmla="*/ 25 w 283"/>
                  <a:gd name="T29" fmla="*/ 2 h 266"/>
                  <a:gd name="T30" fmla="*/ 48 w 283"/>
                  <a:gd name="T31" fmla="*/ 0 h 266"/>
                  <a:gd name="T32" fmla="*/ 55 w 283"/>
                  <a:gd name="T33" fmla="*/ 12 h 266"/>
                  <a:gd name="T34" fmla="*/ 55 w 283"/>
                  <a:gd name="T35" fmla="*/ 26 h 266"/>
                  <a:gd name="T36" fmla="*/ 55 w 283"/>
                  <a:gd name="T37" fmla="*/ 36 h 266"/>
                  <a:gd name="T38" fmla="*/ 62 w 283"/>
                  <a:gd name="T39" fmla="*/ 50 h 266"/>
                  <a:gd name="T40" fmla="*/ 63 w 283"/>
                  <a:gd name="T41" fmla="*/ 48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266"/>
                  <a:gd name="T65" fmla="*/ 283 w 283"/>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266">
                    <a:moveTo>
                      <a:pt x="283" y="228"/>
                    </a:moveTo>
                    <a:lnTo>
                      <a:pt x="171" y="266"/>
                    </a:lnTo>
                    <a:lnTo>
                      <a:pt x="182" y="259"/>
                    </a:lnTo>
                    <a:lnTo>
                      <a:pt x="176" y="242"/>
                    </a:lnTo>
                    <a:lnTo>
                      <a:pt x="143" y="242"/>
                    </a:lnTo>
                    <a:lnTo>
                      <a:pt x="127" y="182"/>
                    </a:lnTo>
                    <a:lnTo>
                      <a:pt x="96" y="183"/>
                    </a:lnTo>
                    <a:lnTo>
                      <a:pt x="96" y="165"/>
                    </a:lnTo>
                    <a:lnTo>
                      <a:pt x="19" y="176"/>
                    </a:lnTo>
                    <a:lnTo>
                      <a:pt x="1" y="191"/>
                    </a:lnTo>
                    <a:lnTo>
                      <a:pt x="0" y="63"/>
                    </a:lnTo>
                    <a:lnTo>
                      <a:pt x="12" y="62"/>
                    </a:lnTo>
                    <a:lnTo>
                      <a:pt x="53" y="47"/>
                    </a:lnTo>
                    <a:lnTo>
                      <a:pt x="62" y="27"/>
                    </a:lnTo>
                    <a:lnTo>
                      <a:pt x="110" y="2"/>
                    </a:lnTo>
                    <a:lnTo>
                      <a:pt x="216" y="0"/>
                    </a:lnTo>
                    <a:lnTo>
                      <a:pt x="241" y="42"/>
                    </a:lnTo>
                    <a:lnTo>
                      <a:pt x="242" y="112"/>
                    </a:lnTo>
                    <a:lnTo>
                      <a:pt x="243" y="177"/>
                    </a:lnTo>
                    <a:lnTo>
                      <a:pt x="273" y="233"/>
                    </a:lnTo>
                    <a:lnTo>
                      <a:pt x="283"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63">
                <a:extLst>
                  <a:ext uri="{FF2B5EF4-FFF2-40B4-BE49-F238E27FC236}">
                    <a16:creationId xmlns:a16="http://schemas.microsoft.com/office/drawing/2014/main" id="{CCAF9EA7-C2C8-4A8D-A9E7-E85E72312EED}"/>
                  </a:ext>
                </a:extLst>
              </p:cNvPr>
              <p:cNvSpPr>
                <a:spLocks noChangeArrowheads="1"/>
              </p:cNvSpPr>
              <p:nvPr/>
            </p:nvSpPr>
            <p:spPr bwMode="auto">
              <a:xfrm>
                <a:off x="2560" y="1280"/>
                <a:ext cx="190" cy="311"/>
              </a:xfrm>
              <a:custGeom>
                <a:avLst/>
                <a:gdLst>
                  <a:gd name="T0" fmla="*/ 40 w 217"/>
                  <a:gd name="T1" fmla="*/ 57 h 325"/>
                  <a:gd name="T2" fmla="*/ 31 w 217"/>
                  <a:gd name="T3" fmla="*/ 60 h 325"/>
                  <a:gd name="T4" fmla="*/ 31 w 217"/>
                  <a:gd name="T5" fmla="*/ 63 h 325"/>
                  <a:gd name="T6" fmla="*/ 14 w 217"/>
                  <a:gd name="T7" fmla="*/ 63 h 325"/>
                  <a:gd name="T8" fmla="*/ 14 w 217"/>
                  <a:gd name="T9" fmla="*/ 50 h 325"/>
                  <a:gd name="T10" fmla="*/ 10 w 217"/>
                  <a:gd name="T11" fmla="*/ 42 h 325"/>
                  <a:gd name="T12" fmla="*/ 8 w 217"/>
                  <a:gd name="T13" fmla="*/ 29 h 325"/>
                  <a:gd name="T14" fmla="*/ 0 w 217"/>
                  <a:gd name="T15" fmla="*/ 25 h 325"/>
                  <a:gd name="T16" fmla="*/ 4 w 217"/>
                  <a:gd name="T17" fmla="*/ 11 h 325"/>
                  <a:gd name="T18" fmla="*/ 4 w 217"/>
                  <a:gd name="T19" fmla="*/ 11 h 325"/>
                  <a:gd name="T20" fmla="*/ 22 w 217"/>
                  <a:gd name="T21" fmla="*/ 14 h 325"/>
                  <a:gd name="T22" fmla="*/ 22 w 217"/>
                  <a:gd name="T23" fmla="*/ 0 h 325"/>
                  <a:gd name="T24" fmla="*/ 27 w 217"/>
                  <a:gd name="T25" fmla="*/ 0 h 325"/>
                  <a:gd name="T26" fmla="*/ 40 w 217"/>
                  <a:gd name="T27" fmla="*/ 57 h 3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7"/>
                  <a:gd name="T43" fmla="*/ 0 h 325"/>
                  <a:gd name="T44" fmla="*/ 217 w 217"/>
                  <a:gd name="T45" fmla="*/ 325 h 3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7" h="325">
                    <a:moveTo>
                      <a:pt x="217" y="300"/>
                    </a:moveTo>
                    <a:lnTo>
                      <a:pt x="166" y="309"/>
                    </a:lnTo>
                    <a:lnTo>
                      <a:pt x="166" y="323"/>
                    </a:lnTo>
                    <a:lnTo>
                      <a:pt x="75" y="325"/>
                    </a:lnTo>
                    <a:lnTo>
                      <a:pt x="74" y="255"/>
                    </a:lnTo>
                    <a:lnTo>
                      <a:pt x="49" y="213"/>
                    </a:lnTo>
                    <a:lnTo>
                      <a:pt x="37" y="149"/>
                    </a:lnTo>
                    <a:lnTo>
                      <a:pt x="0" y="117"/>
                    </a:lnTo>
                    <a:lnTo>
                      <a:pt x="4" y="68"/>
                    </a:lnTo>
                    <a:lnTo>
                      <a:pt x="11" y="68"/>
                    </a:lnTo>
                    <a:lnTo>
                      <a:pt x="116" y="76"/>
                    </a:lnTo>
                    <a:lnTo>
                      <a:pt x="114" y="0"/>
                    </a:lnTo>
                    <a:lnTo>
                      <a:pt x="140" y="0"/>
                    </a:lnTo>
                    <a:lnTo>
                      <a:pt x="217" y="30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64">
                <a:extLst>
                  <a:ext uri="{FF2B5EF4-FFF2-40B4-BE49-F238E27FC236}">
                    <a16:creationId xmlns:a16="http://schemas.microsoft.com/office/drawing/2014/main" id="{79FB6E3A-0A68-49F4-9982-9B6E9C209148}"/>
                  </a:ext>
                </a:extLst>
              </p:cNvPr>
              <p:cNvSpPr>
                <a:spLocks noChangeArrowheads="1"/>
              </p:cNvSpPr>
              <p:nvPr/>
            </p:nvSpPr>
            <p:spPr bwMode="auto">
              <a:xfrm>
                <a:off x="303" y="913"/>
                <a:ext cx="211" cy="327"/>
              </a:xfrm>
              <a:custGeom>
                <a:avLst/>
                <a:gdLst>
                  <a:gd name="T0" fmla="*/ 45 w 241"/>
                  <a:gd name="T1" fmla="*/ 58 h 342"/>
                  <a:gd name="T2" fmla="*/ 40 w 241"/>
                  <a:gd name="T3" fmla="*/ 58 h 342"/>
                  <a:gd name="T4" fmla="*/ 40 w 241"/>
                  <a:gd name="T5" fmla="*/ 58 h 342"/>
                  <a:gd name="T6" fmla="*/ 11 w 241"/>
                  <a:gd name="T7" fmla="*/ 64 h 342"/>
                  <a:gd name="T8" fmla="*/ 8 w 241"/>
                  <a:gd name="T9" fmla="*/ 61 h 342"/>
                  <a:gd name="T10" fmla="*/ 8 w 241"/>
                  <a:gd name="T11" fmla="*/ 60 h 342"/>
                  <a:gd name="T12" fmla="*/ 16 w 241"/>
                  <a:gd name="T13" fmla="*/ 55 h 342"/>
                  <a:gd name="T14" fmla="*/ 17 w 241"/>
                  <a:gd name="T15" fmla="*/ 49 h 342"/>
                  <a:gd name="T16" fmla="*/ 5 w 241"/>
                  <a:gd name="T17" fmla="*/ 35 h 342"/>
                  <a:gd name="T18" fmla="*/ 4 w 241"/>
                  <a:gd name="T19" fmla="*/ 28 h 342"/>
                  <a:gd name="T20" fmla="*/ 1 w 241"/>
                  <a:gd name="T21" fmla="*/ 26 h 342"/>
                  <a:gd name="T22" fmla="*/ 4 w 241"/>
                  <a:gd name="T23" fmla="*/ 19 h 342"/>
                  <a:gd name="T24" fmla="*/ 0 w 241"/>
                  <a:gd name="T25" fmla="*/ 14 h 342"/>
                  <a:gd name="T26" fmla="*/ 4 w 241"/>
                  <a:gd name="T27" fmla="*/ 11 h 342"/>
                  <a:gd name="T28" fmla="*/ 13 w 241"/>
                  <a:gd name="T29" fmla="*/ 0 h 342"/>
                  <a:gd name="T30" fmla="*/ 46 w 241"/>
                  <a:gd name="T31" fmla="*/ 1 h 342"/>
                  <a:gd name="T32" fmla="*/ 45 w 241"/>
                  <a:gd name="T33" fmla="*/ 58 h 3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342"/>
                  <a:gd name="T53" fmla="*/ 241 w 241"/>
                  <a:gd name="T54" fmla="*/ 342 h 3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342">
                    <a:moveTo>
                      <a:pt x="234" y="315"/>
                    </a:moveTo>
                    <a:lnTo>
                      <a:pt x="211" y="318"/>
                    </a:lnTo>
                    <a:lnTo>
                      <a:pt x="211" y="311"/>
                    </a:lnTo>
                    <a:lnTo>
                      <a:pt x="60" y="342"/>
                    </a:lnTo>
                    <a:lnTo>
                      <a:pt x="37" y="334"/>
                    </a:lnTo>
                    <a:lnTo>
                      <a:pt x="37" y="321"/>
                    </a:lnTo>
                    <a:lnTo>
                      <a:pt x="81" y="299"/>
                    </a:lnTo>
                    <a:lnTo>
                      <a:pt x="86" y="258"/>
                    </a:lnTo>
                    <a:lnTo>
                      <a:pt x="26" y="197"/>
                    </a:lnTo>
                    <a:lnTo>
                      <a:pt x="20" y="147"/>
                    </a:lnTo>
                    <a:lnTo>
                      <a:pt x="1" y="135"/>
                    </a:lnTo>
                    <a:lnTo>
                      <a:pt x="9" y="95"/>
                    </a:lnTo>
                    <a:lnTo>
                      <a:pt x="0" y="76"/>
                    </a:lnTo>
                    <a:lnTo>
                      <a:pt x="13" y="36"/>
                    </a:lnTo>
                    <a:lnTo>
                      <a:pt x="68" y="0"/>
                    </a:lnTo>
                    <a:lnTo>
                      <a:pt x="241" y="1"/>
                    </a:lnTo>
                    <a:lnTo>
                      <a:pt x="234" y="3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65">
                <a:extLst>
                  <a:ext uri="{FF2B5EF4-FFF2-40B4-BE49-F238E27FC236}">
                    <a16:creationId xmlns:a16="http://schemas.microsoft.com/office/drawing/2014/main" id="{C309A972-6347-4EC4-AF50-B92413D48CDD}"/>
                  </a:ext>
                </a:extLst>
              </p:cNvPr>
              <p:cNvSpPr>
                <a:spLocks noChangeArrowheads="1"/>
              </p:cNvSpPr>
              <p:nvPr/>
            </p:nvSpPr>
            <p:spPr bwMode="auto">
              <a:xfrm>
                <a:off x="2181" y="2695"/>
                <a:ext cx="231" cy="218"/>
              </a:xfrm>
              <a:custGeom>
                <a:avLst/>
                <a:gdLst>
                  <a:gd name="T0" fmla="*/ 54 w 263"/>
                  <a:gd name="T1" fmla="*/ 35 h 228"/>
                  <a:gd name="T2" fmla="*/ 36 w 263"/>
                  <a:gd name="T3" fmla="*/ 34 h 228"/>
                  <a:gd name="T4" fmla="*/ 36 w 263"/>
                  <a:gd name="T5" fmla="*/ 43 h 228"/>
                  <a:gd name="T6" fmla="*/ 25 w 263"/>
                  <a:gd name="T7" fmla="*/ 43 h 228"/>
                  <a:gd name="T8" fmla="*/ 10 w 263"/>
                  <a:gd name="T9" fmla="*/ 15 h 228"/>
                  <a:gd name="T10" fmla="*/ 0 w 263"/>
                  <a:gd name="T11" fmla="*/ 7 h 228"/>
                  <a:gd name="T12" fmla="*/ 36 w 263"/>
                  <a:gd name="T13" fmla="*/ 0 h 228"/>
                  <a:gd name="T14" fmla="*/ 36 w 263"/>
                  <a:gd name="T15" fmla="*/ 18 h 228"/>
                  <a:gd name="T16" fmla="*/ 54 w 263"/>
                  <a:gd name="T17" fmla="*/ 18 h 228"/>
                  <a:gd name="T18" fmla="*/ 54 w 263"/>
                  <a:gd name="T19" fmla="*/ 35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228"/>
                  <a:gd name="T32" fmla="*/ 263 w 263"/>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228">
                    <a:moveTo>
                      <a:pt x="262" y="183"/>
                    </a:moveTo>
                    <a:lnTo>
                      <a:pt x="172" y="182"/>
                    </a:lnTo>
                    <a:lnTo>
                      <a:pt x="172" y="228"/>
                    </a:lnTo>
                    <a:lnTo>
                      <a:pt x="118" y="227"/>
                    </a:lnTo>
                    <a:lnTo>
                      <a:pt x="49" y="79"/>
                    </a:lnTo>
                    <a:lnTo>
                      <a:pt x="0" y="7"/>
                    </a:lnTo>
                    <a:lnTo>
                      <a:pt x="173" y="0"/>
                    </a:lnTo>
                    <a:lnTo>
                      <a:pt x="173" y="92"/>
                    </a:lnTo>
                    <a:lnTo>
                      <a:pt x="263" y="92"/>
                    </a:lnTo>
                    <a:lnTo>
                      <a:pt x="262" y="18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66">
                <a:extLst>
                  <a:ext uri="{FF2B5EF4-FFF2-40B4-BE49-F238E27FC236}">
                    <a16:creationId xmlns:a16="http://schemas.microsoft.com/office/drawing/2014/main" id="{955200B5-5981-4605-837E-3C5BD009BADA}"/>
                  </a:ext>
                </a:extLst>
              </p:cNvPr>
              <p:cNvSpPr>
                <a:spLocks noChangeArrowheads="1"/>
              </p:cNvSpPr>
              <p:nvPr/>
            </p:nvSpPr>
            <p:spPr bwMode="auto">
              <a:xfrm>
                <a:off x="2651" y="1959"/>
                <a:ext cx="189" cy="131"/>
              </a:xfrm>
              <a:custGeom>
                <a:avLst/>
                <a:gdLst>
                  <a:gd name="T0" fmla="*/ 48 w 215"/>
                  <a:gd name="T1" fmla="*/ 26 h 137"/>
                  <a:gd name="T2" fmla="*/ 13 w 215"/>
                  <a:gd name="T3" fmla="*/ 27 h 137"/>
                  <a:gd name="T4" fmla="*/ 13 w 215"/>
                  <a:gd name="T5" fmla="*/ 24 h 137"/>
                  <a:gd name="T6" fmla="*/ 0 w 215"/>
                  <a:gd name="T7" fmla="*/ 24 h 137"/>
                  <a:gd name="T8" fmla="*/ 0 w 215"/>
                  <a:gd name="T9" fmla="*/ 16 h 137"/>
                  <a:gd name="T10" fmla="*/ 4 w 215"/>
                  <a:gd name="T11" fmla="*/ 13 h 137"/>
                  <a:gd name="T12" fmla="*/ 4 w 215"/>
                  <a:gd name="T13" fmla="*/ 11 h 137"/>
                  <a:gd name="T14" fmla="*/ 4 w 215"/>
                  <a:gd name="T15" fmla="*/ 11 h 137"/>
                  <a:gd name="T16" fmla="*/ 9 w 215"/>
                  <a:gd name="T17" fmla="*/ 0 h 137"/>
                  <a:gd name="T18" fmla="*/ 14 w 215"/>
                  <a:gd name="T19" fmla="*/ 11 h 137"/>
                  <a:gd name="T20" fmla="*/ 24 w 215"/>
                  <a:gd name="T21" fmla="*/ 11 h 137"/>
                  <a:gd name="T22" fmla="*/ 29 w 215"/>
                  <a:gd name="T23" fmla="*/ 11 h 137"/>
                  <a:gd name="T24" fmla="*/ 33 w 215"/>
                  <a:gd name="T25" fmla="*/ 11 h 137"/>
                  <a:gd name="T26" fmla="*/ 35 w 215"/>
                  <a:gd name="T27" fmla="*/ 11 h 137"/>
                  <a:gd name="T28" fmla="*/ 40 w 215"/>
                  <a:gd name="T29" fmla="*/ 11 h 137"/>
                  <a:gd name="T30" fmla="*/ 46 w 215"/>
                  <a:gd name="T31" fmla="*/ 24 h 137"/>
                  <a:gd name="T32" fmla="*/ 48 w 215"/>
                  <a:gd name="T33" fmla="*/ 26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37"/>
                  <a:gd name="T53" fmla="*/ 215 w 215"/>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37">
                    <a:moveTo>
                      <a:pt x="215" y="136"/>
                    </a:moveTo>
                    <a:lnTo>
                      <a:pt x="60" y="137"/>
                    </a:lnTo>
                    <a:lnTo>
                      <a:pt x="60" y="123"/>
                    </a:lnTo>
                    <a:lnTo>
                      <a:pt x="0" y="122"/>
                    </a:lnTo>
                    <a:lnTo>
                      <a:pt x="0" y="84"/>
                    </a:lnTo>
                    <a:lnTo>
                      <a:pt x="17" y="73"/>
                    </a:lnTo>
                    <a:lnTo>
                      <a:pt x="21" y="47"/>
                    </a:lnTo>
                    <a:lnTo>
                      <a:pt x="19" y="28"/>
                    </a:lnTo>
                    <a:lnTo>
                      <a:pt x="42" y="0"/>
                    </a:lnTo>
                    <a:lnTo>
                      <a:pt x="64" y="21"/>
                    </a:lnTo>
                    <a:lnTo>
                      <a:pt x="107" y="23"/>
                    </a:lnTo>
                    <a:lnTo>
                      <a:pt x="128" y="49"/>
                    </a:lnTo>
                    <a:lnTo>
                      <a:pt x="148" y="44"/>
                    </a:lnTo>
                    <a:lnTo>
                      <a:pt x="156" y="26"/>
                    </a:lnTo>
                    <a:lnTo>
                      <a:pt x="178" y="32"/>
                    </a:lnTo>
                    <a:lnTo>
                      <a:pt x="207" y="123"/>
                    </a:lnTo>
                    <a:lnTo>
                      <a:pt x="215"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67">
                <a:extLst>
                  <a:ext uri="{FF2B5EF4-FFF2-40B4-BE49-F238E27FC236}">
                    <a16:creationId xmlns:a16="http://schemas.microsoft.com/office/drawing/2014/main" id="{11721AA5-A83C-4AA0-9128-5769A98A2C4D}"/>
                  </a:ext>
                </a:extLst>
              </p:cNvPr>
              <p:cNvSpPr>
                <a:spLocks noChangeArrowheads="1"/>
              </p:cNvSpPr>
              <p:nvPr/>
            </p:nvSpPr>
            <p:spPr bwMode="auto">
              <a:xfrm>
                <a:off x="2310" y="1919"/>
                <a:ext cx="142" cy="321"/>
              </a:xfrm>
              <a:custGeom>
                <a:avLst/>
                <a:gdLst>
                  <a:gd name="T0" fmla="*/ 31 w 162"/>
                  <a:gd name="T1" fmla="*/ 57 h 336"/>
                  <a:gd name="T2" fmla="*/ 31 w 162"/>
                  <a:gd name="T3" fmla="*/ 60 h 336"/>
                  <a:gd name="T4" fmla="*/ 23 w 162"/>
                  <a:gd name="T5" fmla="*/ 60 h 336"/>
                  <a:gd name="T6" fmla="*/ 23 w 162"/>
                  <a:gd name="T7" fmla="*/ 45 h 336"/>
                  <a:gd name="T8" fmla="*/ 23 w 162"/>
                  <a:gd name="T9" fmla="*/ 42 h 336"/>
                  <a:gd name="T10" fmla="*/ 14 w 162"/>
                  <a:gd name="T11" fmla="*/ 36 h 336"/>
                  <a:gd name="T12" fmla="*/ 9 w 162"/>
                  <a:gd name="T13" fmla="*/ 35 h 336"/>
                  <a:gd name="T14" fmla="*/ 4 w 162"/>
                  <a:gd name="T15" fmla="*/ 28 h 336"/>
                  <a:gd name="T16" fmla="*/ 6 w 162"/>
                  <a:gd name="T17" fmla="*/ 23 h 336"/>
                  <a:gd name="T18" fmla="*/ 12 w 162"/>
                  <a:gd name="T19" fmla="*/ 16 h 336"/>
                  <a:gd name="T20" fmla="*/ 0 w 162"/>
                  <a:gd name="T21" fmla="*/ 0 h 336"/>
                  <a:gd name="T22" fmla="*/ 31 w 162"/>
                  <a:gd name="T23" fmla="*/ 0 h 336"/>
                  <a:gd name="T24" fmla="*/ 31 w 162"/>
                  <a:gd name="T25" fmla="*/ 57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36"/>
                  <a:gd name="T41" fmla="*/ 162 w 162"/>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36">
                    <a:moveTo>
                      <a:pt x="162" y="317"/>
                    </a:moveTo>
                    <a:lnTo>
                      <a:pt x="161" y="336"/>
                    </a:lnTo>
                    <a:lnTo>
                      <a:pt x="116" y="334"/>
                    </a:lnTo>
                    <a:lnTo>
                      <a:pt x="117" y="248"/>
                    </a:lnTo>
                    <a:lnTo>
                      <a:pt x="117" y="227"/>
                    </a:lnTo>
                    <a:lnTo>
                      <a:pt x="74" y="201"/>
                    </a:lnTo>
                    <a:lnTo>
                      <a:pt x="44" y="199"/>
                    </a:lnTo>
                    <a:lnTo>
                      <a:pt x="20" y="151"/>
                    </a:lnTo>
                    <a:lnTo>
                      <a:pt x="28" y="125"/>
                    </a:lnTo>
                    <a:lnTo>
                      <a:pt x="64" y="85"/>
                    </a:lnTo>
                    <a:lnTo>
                      <a:pt x="0" y="0"/>
                    </a:lnTo>
                    <a:lnTo>
                      <a:pt x="162" y="0"/>
                    </a:lnTo>
                    <a:lnTo>
                      <a:pt x="162" y="31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68">
                <a:extLst>
                  <a:ext uri="{FF2B5EF4-FFF2-40B4-BE49-F238E27FC236}">
                    <a16:creationId xmlns:a16="http://schemas.microsoft.com/office/drawing/2014/main" id="{8B423123-0CAF-4CAB-A80F-6441FC537C58}"/>
                  </a:ext>
                </a:extLst>
              </p:cNvPr>
              <p:cNvSpPr>
                <a:spLocks noChangeArrowheads="1"/>
              </p:cNvSpPr>
              <p:nvPr/>
            </p:nvSpPr>
            <p:spPr bwMode="auto">
              <a:xfrm>
                <a:off x="1933" y="1187"/>
                <a:ext cx="197" cy="275"/>
              </a:xfrm>
              <a:custGeom>
                <a:avLst/>
                <a:gdLst>
                  <a:gd name="T0" fmla="*/ 47 w 224"/>
                  <a:gd name="T1" fmla="*/ 53 h 287"/>
                  <a:gd name="T2" fmla="*/ 37 w 224"/>
                  <a:gd name="T3" fmla="*/ 57 h 287"/>
                  <a:gd name="T4" fmla="*/ 35 w 224"/>
                  <a:gd name="T5" fmla="*/ 57 h 287"/>
                  <a:gd name="T6" fmla="*/ 33 w 224"/>
                  <a:gd name="T7" fmla="*/ 51 h 287"/>
                  <a:gd name="T8" fmla="*/ 19 w 224"/>
                  <a:gd name="T9" fmla="*/ 37 h 287"/>
                  <a:gd name="T10" fmla="*/ 4 w 224"/>
                  <a:gd name="T11" fmla="*/ 34 h 287"/>
                  <a:gd name="T12" fmla="*/ 0 w 224"/>
                  <a:gd name="T13" fmla="*/ 20 h 287"/>
                  <a:gd name="T14" fmla="*/ 4 w 224"/>
                  <a:gd name="T15" fmla="*/ 20 h 287"/>
                  <a:gd name="T16" fmla="*/ 4 w 224"/>
                  <a:gd name="T17" fmla="*/ 11 h 287"/>
                  <a:gd name="T18" fmla="*/ 9 w 224"/>
                  <a:gd name="T19" fmla="*/ 11 h 287"/>
                  <a:gd name="T20" fmla="*/ 10 w 224"/>
                  <a:gd name="T21" fmla="*/ 11 h 287"/>
                  <a:gd name="T22" fmla="*/ 18 w 224"/>
                  <a:gd name="T23" fmla="*/ 0 h 287"/>
                  <a:gd name="T24" fmla="*/ 26 w 224"/>
                  <a:gd name="T25" fmla="*/ 5 h 287"/>
                  <a:gd name="T26" fmla="*/ 47 w 224"/>
                  <a:gd name="T27" fmla="*/ 11 h 287"/>
                  <a:gd name="T28" fmla="*/ 47 w 224"/>
                  <a:gd name="T29" fmla="*/ 49 h 287"/>
                  <a:gd name="T30" fmla="*/ 50 w 224"/>
                  <a:gd name="T31" fmla="*/ 49 h 287"/>
                  <a:gd name="T32" fmla="*/ 48 w 224"/>
                  <a:gd name="T33" fmla="*/ 52 h 287"/>
                  <a:gd name="T34" fmla="*/ 47 w 224"/>
                  <a:gd name="T35" fmla="*/ 53 h 2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
                  <a:gd name="T55" fmla="*/ 0 h 287"/>
                  <a:gd name="T56" fmla="*/ 224 w 224"/>
                  <a:gd name="T57" fmla="*/ 287 h 2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 h="287">
                    <a:moveTo>
                      <a:pt x="206" y="263"/>
                    </a:moveTo>
                    <a:lnTo>
                      <a:pt x="169" y="287"/>
                    </a:lnTo>
                    <a:lnTo>
                      <a:pt x="153" y="284"/>
                    </a:lnTo>
                    <a:lnTo>
                      <a:pt x="146" y="250"/>
                    </a:lnTo>
                    <a:lnTo>
                      <a:pt x="82" y="186"/>
                    </a:lnTo>
                    <a:lnTo>
                      <a:pt x="11" y="170"/>
                    </a:lnTo>
                    <a:lnTo>
                      <a:pt x="0" y="94"/>
                    </a:lnTo>
                    <a:lnTo>
                      <a:pt x="6" y="94"/>
                    </a:lnTo>
                    <a:lnTo>
                      <a:pt x="18" y="49"/>
                    </a:lnTo>
                    <a:lnTo>
                      <a:pt x="36" y="29"/>
                    </a:lnTo>
                    <a:lnTo>
                      <a:pt x="44" y="13"/>
                    </a:lnTo>
                    <a:lnTo>
                      <a:pt x="77" y="0"/>
                    </a:lnTo>
                    <a:lnTo>
                      <a:pt x="113" y="5"/>
                    </a:lnTo>
                    <a:lnTo>
                      <a:pt x="208" y="58"/>
                    </a:lnTo>
                    <a:lnTo>
                      <a:pt x="208" y="236"/>
                    </a:lnTo>
                    <a:lnTo>
                      <a:pt x="224" y="241"/>
                    </a:lnTo>
                    <a:lnTo>
                      <a:pt x="212" y="252"/>
                    </a:lnTo>
                    <a:lnTo>
                      <a:pt x="206" y="26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69">
                <a:extLst>
                  <a:ext uri="{FF2B5EF4-FFF2-40B4-BE49-F238E27FC236}">
                    <a16:creationId xmlns:a16="http://schemas.microsoft.com/office/drawing/2014/main" id="{ED93572F-CEA8-48BA-8510-0AB524E61336}"/>
                  </a:ext>
                </a:extLst>
              </p:cNvPr>
              <p:cNvSpPr>
                <a:spLocks noChangeArrowheads="1"/>
              </p:cNvSpPr>
              <p:nvPr/>
            </p:nvSpPr>
            <p:spPr bwMode="auto">
              <a:xfrm>
                <a:off x="1635" y="1255"/>
                <a:ext cx="271" cy="316"/>
              </a:xfrm>
              <a:custGeom>
                <a:avLst/>
                <a:gdLst>
                  <a:gd name="T0" fmla="*/ 70 w 308"/>
                  <a:gd name="T1" fmla="*/ 44 h 331"/>
                  <a:gd name="T2" fmla="*/ 65 w 308"/>
                  <a:gd name="T3" fmla="*/ 57 h 331"/>
                  <a:gd name="T4" fmla="*/ 60 w 308"/>
                  <a:gd name="T5" fmla="*/ 57 h 331"/>
                  <a:gd name="T6" fmla="*/ 43 w 308"/>
                  <a:gd name="T7" fmla="*/ 52 h 331"/>
                  <a:gd name="T8" fmla="*/ 41 w 308"/>
                  <a:gd name="T9" fmla="*/ 43 h 331"/>
                  <a:gd name="T10" fmla="*/ 34 w 308"/>
                  <a:gd name="T11" fmla="*/ 36 h 331"/>
                  <a:gd name="T12" fmla="*/ 23 w 308"/>
                  <a:gd name="T13" fmla="*/ 31 h 331"/>
                  <a:gd name="T14" fmla="*/ 18 w 308"/>
                  <a:gd name="T15" fmla="*/ 31 h 331"/>
                  <a:gd name="T16" fmla="*/ 0 w 308"/>
                  <a:gd name="T17" fmla="*/ 21 h 331"/>
                  <a:gd name="T18" fmla="*/ 4 w 308"/>
                  <a:gd name="T19" fmla="*/ 11 h 331"/>
                  <a:gd name="T20" fmla="*/ 8 w 308"/>
                  <a:gd name="T21" fmla="*/ 11 h 331"/>
                  <a:gd name="T22" fmla="*/ 9 w 308"/>
                  <a:gd name="T23" fmla="*/ 11 h 331"/>
                  <a:gd name="T24" fmla="*/ 18 w 308"/>
                  <a:gd name="T25" fmla="*/ 1 h 331"/>
                  <a:gd name="T26" fmla="*/ 55 w 308"/>
                  <a:gd name="T27" fmla="*/ 0 h 331"/>
                  <a:gd name="T28" fmla="*/ 55 w 308"/>
                  <a:gd name="T29" fmla="*/ 11 h 331"/>
                  <a:gd name="T30" fmla="*/ 65 w 308"/>
                  <a:gd name="T31" fmla="*/ 11 h 331"/>
                  <a:gd name="T32" fmla="*/ 67 w 308"/>
                  <a:gd name="T33" fmla="*/ 44 h 331"/>
                  <a:gd name="T34" fmla="*/ 70 w 308"/>
                  <a:gd name="T35" fmla="*/ 44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8"/>
                  <a:gd name="T55" fmla="*/ 0 h 331"/>
                  <a:gd name="T56" fmla="*/ 308 w 308"/>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8" h="331">
                    <a:moveTo>
                      <a:pt x="308" y="249"/>
                    </a:moveTo>
                    <a:lnTo>
                      <a:pt x="287" y="329"/>
                    </a:lnTo>
                    <a:lnTo>
                      <a:pt x="259" y="331"/>
                    </a:lnTo>
                    <a:lnTo>
                      <a:pt x="194" y="294"/>
                    </a:lnTo>
                    <a:lnTo>
                      <a:pt x="179" y="244"/>
                    </a:lnTo>
                    <a:lnTo>
                      <a:pt x="151" y="206"/>
                    </a:lnTo>
                    <a:lnTo>
                      <a:pt x="97" y="172"/>
                    </a:lnTo>
                    <a:lnTo>
                      <a:pt x="75" y="173"/>
                    </a:lnTo>
                    <a:lnTo>
                      <a:pt x="0" y="116"/>
                    </a:lnTo>
                    <a:lnTo>
                      <a:pt x="19" y="61"/>
                    </a:lnTo>
                    <a:lnTo>
                      <a:pt x="31" y="58"/>
                    </a:lnTo>
                    <a:lnTo>
                      <a:pt x="36" y="31"/>
                    </a:lnTo>
                    <a:lnTo>
                      <a:pt x="79" y="1"/>
                    </a:lnTo>
                    <a:lnTo>
                      <a:pt x="239" y="0"/>
                    </a:lnTo>
                    <a:lnTo>
                      <a:pt x="239" y="23"/>
                    </a:lnTo>
                    <a:lnTo>
                      <a:pt x="286" y="23"/>
                    </a:lnTo>
                    <a:lnTo>
                      <a:pt x="293" y="249"/>
                    </a:lnTo>
                    <a:lnTo>
                      <a:pt x="308" y="24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70">
                <a:extLst>
                  <a:ext uri="{FF2B5EF4-FFF2-40B4-BE49-F238E27FC236}">
                    <a16:creationId xmlns:a16="http://schemas.microsoft.com/office/drawing/2014/main" id="{53FDC158-7CA6-4A30-AAC1-61EF156AA942}"/>
                  </a:ext>
                </a:extLst>
              </p:cNvPr>
              <p:cNvSpPr>
                <a:spLocks noChangeArrowheads="1"/>
              </p:cNvSpPr>
              <p:nvPr/>
            </p:nvSpPr>
            <p:spPr bwMode="auto">
              <a:xfrm>
                <a:off x="2204" y="1335"/>
                <a:ext cx="172" cy="107"/>
              </a:xfrm>
              <a:custGeom>
                <a:avLst/>
                <a:gdLst>
                  <a:gd name="T0" fmla="*/ 15 w 196"/>
                  <a:gd name="T1" fmla="*/ 15 h 113"/>
                  <a:gd name="T2" fmla="*/ 4 w 196"/>
                  <a:gd name="T3" fmla="*/ 13 h 113"/>
                  <a:gd name="T4" fmla="*/ 0 w 196"/>
                  <a:gd name="T5" fmla="*/ 9 h 113"/>
                  <a:gd name="T6" fmla="*/ 4 w 196"/>
                  <a:gd name="T7" fmla="*/ 9 h 113"/>
                  <a:gd name="T8" fmla="*/ 6 w 196"/>
                  <a:gd name="T9" fmla="*/ 9 h 113"/>
                  <a:gd name="T10" fmla="*/ 11 w 196"/>
                  <a:gd name="T11" fmla="*/ 9 h 113"/>
                  <a:gd name="T12" fmla="*/ 11 w 196"/>
                  <a:gd name="T13" fmla="*/ 3 h 113"/>
                  <a:gd name="T14" fmla="*/ 41 w 196"/>
                  <a:gd name="T15" fmla="*/ 0 h 113"/>
                  <a:gd name="T16" fmla="*/ 36 w 196"/>
                  <a:gd name="T17" fmla="*/ 9 h 113"/>
                  <a:gd name="T18" fmla="*/ 20 w 196"/>
                  <a:gd name="T19" fmla="*/ 14 h 113"/>
                  <a:gd name="T20" fmla="*/ 15 w 196"/>
                  <a:gd name="T21" fmla="*/ 15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13"/>
                  <a:gd name="T35" fmla="*/ 196 w 19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13">
                    <a:moveTo>
                      <a:pt x="71" y="113"/>
                    </a:moveTo>
                    <a:lnTo>
                      <a:pt x="20" y="104"/>
                    </a:lnTo>
                    <a:lnTo>
                      <a:pt x="0" y="68"/>
                    </a:lnTo>
                    <a:lnTo>
                      <a:pt x="18" y="59"/>
                    </a:lnTo>
                    <a:lnTo>
                      <a:pt x="26" y="33"/>
                    </a:lnTo>
                    <a:lnTo>
                      <a:pt x="53" y="20"/>
                    </a:lnTo>
                    <a:lnTo>
                      <a:pt x="53" y="3"/>
                    </a:lnTo>
                    <a:lnTo>
                      <a:pt x="196" y="0"/>
                    </a:lnTo>
                    <a:lnTo>
                      <a:pt x="178" y="39"/>
                    </a:lnTo>
                    <a:lnTo>
                      <a:pt x="98" y="108"/>
                    </a:lnTo>
                    <a:lnTo>
                      <a:pt x="71" y="11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71">
                <a:extLst>
                  <a:ext uri="{FF2B5EF4-FFF2-40B4-BE49-F238E27FC236}">
                    <a16:creationId xmlns:a16="http://schemas.microsoft.com/office/drawing/2014/main" id="{12FEBCE3-C05B-46DE-A8E0-8209CE57C34C}"/>
                  </a:ext>
                </a:extLst>
              </p:cNvPr>
              <p:cNvSpPr>
                <a:spLocks noChangeArrowheads="1"/>
              </p:cNvSpPr>
              <p:nvPr/>
            </p:nvSpPr>
            <p:spPr bwMode="auto">
              <a:xfrm>
                <a:off x="2563" y="1688"/>
                <a:ext cx="380" cy="402"/>
              </a:xfrm>
              <a:custGeom>
                <a:avLst/>
                <a:gdLst>
                  <a:gd name="T0" fmla="*/ 74 w 432"/>
                  <a:gd name="T1" fmla="*/ 81 h 420"/>
                  <a:gd name="T2" fmla="*/ 72 w 432"/>
                  <a:gd name="T3" fmla="*/ 81 h 420"/>
                  <a:gd name="T4" fmla="*/ 70 w 432"/>
                  <a:gd name="T5" fmla="*/ 78 h 420"/>
                  <a:gd name="T6" fmla="*/ 63 w 432"/>
                  <a:gd name="T7" fmla="*/ 61 h 420"/>
                  <a:gd name="T8" fmla="*/ 59 w 432"/>
                  <a:gd name="T9" fmla="*/ 60 h 420"/>
                  <a:gd name="T10" fmla="*/ 55 w 432"/>
                  <a:gd name="T11" fmla="*/ 63 h 420"/>
                  <a:gd name="T12" fmla="*/ 53 w 432"/>
                  <a:gd name="T13" fmla="*/ 64 h 420"/>
                  <a:gd name="T14" fmla="*/ 48 w 432"/>
                  <a:gd name="T15" fmla="*/ 60 h 420"/>
                  <a:gd name="T16" fmla="*/ 37 w 432"/>
                  <a:gd name="T17" fmla="*/ 58 h 420"/>
                  <a:gd name="T18" fmla="*/ 33 w 432"/>
                  <a:gd name="T19" fmla="*/ 55 h 420"/>
                  <a:gd name="T20" fmla="*/ 33 w 432"/>
                  <a:gd name="T21" fmla="*/ 45 h 420"/>
                  <a:gd name="T22" fmla="*/ 23 w 432"/>
                  <a:gd name="T23" fmla="*/ 36 h 420"/>
                  <a:gd name="T24" fmla="*/ 23 w 432"/>
                  <a:gd name="T25" fmla="*/ 34 h 420"/>
                  <a:gd name="T26" fmla="*/ 18 w 432"/>
                  <a:gd name="T27" fmla="*/ 33 h 420"/>
                  <a:gd name="T28" fmla="*/ 16 w 432"/>
                  <a:gd name="T29" fmla="*/ 26 h 420"/>
                  <a:gd name="T30" fmla="*/ 8 w 432"/>
                  <a:gd name="T31" fmla="*/ 24 h 420"/>
                  <a:gd name="T32" fmla="*/ 4 w 432"/>
                  <a:gd name="T33" fmla="*/ 15 h 420"/>
                  <a:gd name="T34" fmla="*/ 0 w 432"/>
                  <a:gd name="T35" fmla="*/ 11 h 420"/>
                  <a:gd name="T36" fmla="*/ 26 w 432"/>
                  <a:gd name="T37" fmla="*/ 11 h 420"/>
                  <a:gd name="T38" fmla="*/ 28 w 432"/>
                  <a:gd name="T39" fmla="*/ 18 h 420"/>
                  <a:gd name="T40" fmla="*/ 55 w 432"/>
                  <a:gd name="T41" fmla="*/ 17 h 420"/>
                  <a:gd name="T42" fmla="*/ 55 w 432"/>
                  <a:gd name="T43" fmla="*/ 8 h 420"/>
                  <a:gd name="T44" fmla="*/ 60 w 432"/>
                  <a:gd name="T45" fmla="*/ 0 h 420"/>
                  <a:gd name="T46" fmla="*/ 76 w 432"/>
                  <a:gd name="T47" fmla="*/ 31 h 420"/>
                  <a:gd name="T48" fmla="*/ 99 w 432"/>
                  <a:gd name="T49" fmla="*/ 63 h 420"/>
                  <a:gd name="T50" fmla="*/ 74 w 432"/>
                  <a:gd name="T51" fmla="*/ 63 h 420"/>
                  <a:gd name="T52" fmla="*/ 74 w 432"/>
                  <a:gd name="T53" fmla="*/ 81 h 420"/>
                  <a:gd name="T54" fmla="*/ 74 w 432"/>
                  <a:gd name="T55" fmla="*/ 81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20"/>
                  <a:gd name="T86" fmla="*/ 432 w 432"/>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20">
                    <a:moveTo>
                      <a:pt x="324" y="420"/>
                    </a:moveTo>
                    <a:lnTo>
                      <a:pt x="315" y="420"/>
                    </a:lnTo>
                    <a:lnTo>
                      <a:pt x="307" y="407"/>
                    </a:lnTo>
                    <a:lnTo>
                      <a:pt x="278" y="316"/>
                    </a:lnTo>
                    <a:lnTo>
                      <a:pt x="256" y="310"/>
                    </a:lnTo>
                    <a:lnTo>
                      <a:pt x="248" y="328"/>
                    </a:lnTo>
                    <a:lnTo>
                      <a:pt x="228" y="333"/>
                    </a:lnTo>
                    <a:lnTo>
                      <a:pt x="207" y="307"/>
                    </a:lnTo>
                    <a:lnTo>
                      <a:pt x="164" y="305"/>
                    </a:lnTo>
                    <a:lnTo>
                      <a:pt x="142" y="284"/>
                    </a:lnTo>
                    <a:lnTo>
                      <a:pt x="148" y="228"/>
                    </a:lnTo>
                    <a:lnTo>
                      <a:pt x="102" y="188"/>
                    </a:lnTo>
                    <a:lnTo>
                      <a:pt x="101" y="172"/>
                    </a:lnTo>
                    <a:lnTo>
                      <a:pt x="81" y="170"/>
                    </a:lnTo>
                    <a:lnTo>
                      <a:pt x="67" y="129"/>
                    </a:lnTo>
                    <a:lnTo>
                      <a:pt x="31" y="116"/>
                    </a:lnTo>
                    <a:lnTo>
                      <a:pt x="17" y="77"/>
                    </a:lnTo>
                    <a:lnTo>
                      <a:pt x="0" y="53"/>
                    </a:lnTo>
                    <a:lnTo>
                      <a:pt x="112" y="15"/>
                    </a:lnTo>
                    <a:lnTo>
                      <a:pt x="120" y="86"/>
                    </a:lnTo>
                    <a:lnTo>
                      <a:pt x="241" y="83"/>
                    </a:lnTo>
                    <a:lnTo>
                      <a:pt x="239" y="8"/>
                    </a:lnTo>
                    <a:lnTo>
                      <a:pt x="263" y="0"/>
                    </a:lnTo>
                    <a:lnTo>
                      <a:pt x="330" y="153"/>
                    </a:lnTo>
                    <a:lnTo>
                      <a:pt x="432" y="328"/>
                    </a:lnTo>
                    <a:lnTo>
                      <a:pt x="324" y="328"/>
                    </a:lnTo>
                    <a:lnTo>
                      <a:pt x="326" y="420"/>
                    </a:lnTo>
                    <a:lnTo>
                      <a:pt x="324" y="4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72">
                <a:extLst>
                  <a:ext uri="{FF2B5EF4-FFF2-40B4-BE49-F238E27FC236}">
                    <a16:creationId xmlns:a16="http://schemas.microsoft.com/office/drawing/2014/main" id="{E35FF5B3-8E53-4384-8AB4-A2537B5DEFED}"/>
                  </a:ext>
                </a:extLst>
              </p:cNvPr>
              <p:cNvSpPr>
                <a:spLocks noChangeArrowheads="1"/>
              </p:cNvSpPr>
              <p:nvPr/>
            </p:nvSpPr>
            <p:spPr bwMode="auto">
              <a:xfrm>
                <a:off x="1336" y="1256"/>
                <a:ext cx="266" cy="164"/>
              </a:xfrm>
              <a:custGeom>
                <a:avLst/>
                <a:gdLst>
                  <a:gd name="T0" fmla="*/ 36 w 303"/>
                  <a:gd name="T1" fmla="*/ 28 h 172"/>
                  <a:gd name="T2" fmla="*/ 29 w 303"/>
                  <a:gd name="T3" fmla="*/ 27 h 172"/>
                  <a:gd name="T4" fmla="*/ 27 w 303"/>
                  <a:gd name="T5" fmla="*/ 28 h 172"/>
                  <a:gd name="T6" fmla="*/ 25 w 303"/>
                  <a:gd name="T7" fmla="*/ 26 h 172"/>
                  <a:gd name="T8" fmla="*/ 22 w 303"/>
                  <a:gd name="T9" fmla="*/ 27 h 172"/>
                  <a:gd name="T10" fmla="*/ 17 w 303"/>
                  <a:gd name="T11" fmla="*/ 26 h 172"/>
                  <a:gd name="T12" fmla="*/ 17 w 303"/>
                  <a:gd name="T13" fmla="*/ 25 h 172"/>
                  <a:gd name="T14" fmla="*/ 9 w 303"/>
                  <a:gd name="T15" fmla="*/ 18 h 172"/>
                  <a:gd name="T16" fmla="*/ 5 w 303"/>
                  <a:gd name="T17" fmla="*/ 10 h 172"/>
                  <a:gd name="T18" fmla="*/ 0 w 303"/>
                  <a:gd name="T19" fmla="*/ 10 h 172"/>
                  <a:gd name="T20" fmla="*/ 4 w 303"/>
                  <a:gd name="T21" fmla="*/ 1 h 172"/>
                  <a:gd name="T22" fmla="*/ 47 w 303"/>
                  <a:gd name="T23" fmla="*/ 0 h 172"/>
                  <a:gd name="T24" fmla="*/ 47 w 303"/>
                  <a:gd name="T25" fmla="*/ 10 h 172"/>
                  <a:gd name="T26" fmla="*/ 61 w 303"/>
                  <a:gd name="T27" fmla="*/ 10 h 172"/>
                  <a:gd name="T28" fmla="*/ 61 w 303"/>
                  <a:gd name="T29" fmla="*/ 18 h 172"/>
                  <a:gd name="T30" fmla="*/ 45 w 303"/>
                  <a:gd name="T31" fmla="*/ 20 h 172"/>
                  <a:gd name="T32" fmla="*/ 36 w 303"/>
                  <a:gd name="T33" fmla="*/ 26 h 172"/>
                  <a:gd name="T34" fmla="*/ 36 w 303"/>
                  <a:gd name="T35" fmla="*/ 28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3"/>
                  <a:gd name="T55" fmla="*/ 0 h 172"/>
                  <a:gd name="T56" fmla="*/ 303 w 303"/>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3" h="172">
                    <a:moveTo>
                      <a:pt x="175" y="172"/>
                    </a:moveTo>
                    <a:lnTo>
                      <a:pt x="142" y="164"/>
                    </a:lnTo>
                    <a:lnTo>
                      <a:pt x="129" y="171"/>
                    </a:lnTo>
                    <a:lnTo>
                      <a:pt x="122" y="154"/>
                    </a:lnTo>
                    <a:lnTo>
                      <a:pt x="101" y="161"/>
                    </a:lnTo>
                    <a:lnTo>
                      <a:pt x="84" y="151"/>
                    </a:lnTo>
                    <a:lnTo>
                      <a:pt x="83" y="145"/>
                    </a:lnTo>
                    <a:lnTo>
                      <a:pt x="39" y="106"/>
                    </a:lnTo>
                    <a:lnTo>
                      <a:pt x="26" y="44"/>
                    </a:lnTo>
                    <a:lnTo>
                      <a:pt x="0" y="20"/>
                    </a:lnTo>
                    <a:lnTo>
                      <a:pt x="11" y="1"/>
                    </a:lnTo>
                    <a:lnTo>
                      <a:pt x="224" y="0"/>
                    </a:lnTo>
                    <a:lnTo>
                      <a:pt x="227" y="15"/>
                    </a:lnTo>
                    <a:lnTo>
                      <a:pt x="303" y="15"/>
                    </a:lnTo>
                    <a:lnTo>
                      <a:pt x="303" y="107"/>
                    </a:lnTo>
                    <a:lnTo>
                      <a:pt x="214" y="117"/>
                    </a:lnTo>
                    <a:lnTo>
                      <a:pt x="177" y="149"/>
                    </a:lnTo>
                    <a:lnTo>
                      <a:pt x="175" y="1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73">
                <a:extLst>
                  <a:ext uri="{FF2B5EF4-FFF2-40B4-BE49-F238E27FC236}">
                    <a16:creationId xmlns:a16="http://schemas.microsoft.com/office/drawing/2014/main" id="{39FD3E9F-F34E-4E71-A243-60F66AA809FA}"/>
                  </a:ext>
                </a:extLst>
              </p:cNvPr>
              <p:cNvSpPr>
                <a:spLocks noChangeArrowheads="1"/>
              </p:cNvSpPr>
              <p:nvPr/>
            </p:nvSpPr>
            <p:spPr bwMode="auto">
              <a:xfrm>
                <a:off x="670" y="914"/>
                <a:ext cx="216" cy="358"/>
              </a:xfrm>
              <a:custGeom>
                <a:avLst/>
                <a:gdLst>
                  <a:gd name="T0" fmla="*/ 38 w 246"/>
                  <a:gd name="T1" fmla="*/ 72 h 374"/>
                  <a:gd name="T2" fmla="*/ 0 w 246"/>
                  <a:gd name="T3" fmla="*/ 62 h 374"/>
                  <a:gd name="T4" fmla="*/ 4 w 246"/>
                  <a:gd name="T5" fmla="*/ 0 h 374"/>
                  <a:gd name="T6" fmla="*/ 19 w 246"/>
                  <a:gd name="T7" fmla="*/ 0 h 374"/>
                  <a:gd name="T8" fmla="*/ 35 w 246"/>
                  <a:gd name="T9" fmla="*/ 1 h 374"/>
                  <a:gd name="T10" fmla="*/ 35 w 246"/>
                  <a:gd name="T11" fmla="*/ 30 h 374"/>
                  <a:gd name="T12" fmla="*/ 51 w 246"/>
                  <a:gd name="T13" fmla="*/ 31 h 374"/>
                  <a:gd name="T14" fmla="*/ 51 w 246"/>
                  <a:gd name="T15" fmla="*/ 33 h 374"/>
                  <a:gd name="T16" fmla="*/ 47 w 246"/>
                  <a:gd name="T17" fmla="*/ 36 h 374"/>
                  <a:gd name="T18" fmla="*/ 51 w 246"/>
                  <a:gd name="T19" fmla="*/ 51 h 374"/>
                  <a:gd name="T20" fmla="*/ 47 w 246"/>
                  <a:gd name="T21" fmla="*/ 55 h 374"/>
                  <a:gd name="T22" fmla="*/ 40 w 246"/>
                  <a:gd name="T23" fmla="*/ 56 h 374"/>
                  <a:gd name="T24" fmla="*/ 38 w 246"/>
                  <a:gd name="T25" fmla="*/ 60 h 374"/>
                  <a:gd name="T26" fmla="*/ 38 w 246"/>
                  <a:gd name="T27" fmla="*/ 72 h 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
                  <a:gd name="T43" fmla="*/ 0 h 374"/>
                  <a:gd name="T44" fmla="*/ 246 w 246"/>
                  <a:gd name="T45" fmla="*/ 374 h 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 h="374">
                    <a:moveTo>
                      <a:pt x="183" y="374"/>
                    </a:moveTo>
                    <a:lnTo>
                      <a:pt x="0" y="318"/>
                    </a:lnTo>
                    <a:lnTo>
                      <a:pt x="4" y="0"/>
                    </a:lnTo>
                    <a:lnTo>
                      <a:pt x="96" y="0"/>
                    </a:lnTo>
                    <a:lnTo>
                      <a:pt x="165" y="1"/>
                    </a:lnTo>
                    <a:lnTo>
                      <a:pt x="164" y="150"/>
                    </a:lnTo>
                    <a:lnTo>
                      <a:pt x="246" y="153"/>
                    </a:lnTo>
                    <a:lnTo>
                      <a:pt x="242" y="171"/>
                    </a:lnTo>
                    <a:lnTo>
                      <a:pt x="220" y="184"/>
                    </a:lnTo>
                    <a:lnTo>
                      <a:pt x="246" y="259"/>
                    </a:lnTo>
                    <a:lnTo>
                      <a:pt x="226" y="285"/>
                    </a:lnTo>
                    <a:lnTo>
                      <a:pt x="191" y="292"/>
                    </a:lnTo>
                    <a:lnTo>
                      <a:pt x="185" y="312"/>
                    </a:lnTo>
                    <a:lnTo>
                      <a:pt x="183" y="37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74">
                <a:extLst>
                  <a:ext uri="{FF2B5EF4-FFF2-40B4-BE49-F238E27FC236}">
                    <a16:creationId xmlns:a16="http://schemas.microsoft.com/office/drawing/2014/main" id="{51BFF5BD-2169-428F-9190-467E31350955}"/>
                  </a:ext>
                </a:extLst>
              </p:cNvPr>
              <p:cNvSpPr>
                <a:spLocks noChangeArrowheads="1"/>
              </p:cNvSpPr>
              <p:nvPr/>
            </p:nvSpPr>
            <p:spPr bwMode="auto">
              <a:xfrm>
                <a:off x="833" y="996"/>
                <a:ext cx="225" cy="216"/>
              </a:xfrm>
              <a:custGeom>
                <a:avLst/>
                <a:gdLst>
                  <a:gd name="T0" fmla="*/ 54 w 256"/>
                  <a:gd name="T1" fmla="*/ 22 h 227"/>
                  <a:gd name="T2" fmla="*/ 50 w 256"/>
                  <a:gd name="T3" fmla="*/ 22 h 227"/>
                  <a:gd name="T4" fmla="*/ 49 w 256"/>
                  <a:gd name="T5" fmla="*/ 31 h 227"/>
                  <a:gd name="T6" fmla="*/ 14 w 256"/>
                  <a:gd name="T7" fmla="*/ 31 h 227"/>
                  <a:gd name="T8" fmla="*/ 11 w 256"/>
                  <a:gd name="T9" fmla="*/ 33 h 227"/>
                  <a:gd name="T10" fmla="*/ 0 w 256"/>
                  <a:gd name="T11" fmla="*/ 35 h 227"/>
                  <a:gd name="T12" fmla="*/ 4 w 256"/>
                  <a:gd name="T13" fmla="*/ 31 h 227"/>
                  <a:gd name="T14" fmla="*/ 9 w 256"/>
                  <a:gd name="T15" fmla="*/ 31 h 227"/>
                  <a:gd name="T16" fmla="*/ 13 w 256"/>
                  <a:gd name="T17" fmla="*/ 27 h 227"/>
                  <a:gd name="T18" fmla="*/ 8 w 256"/>
                  <a:gd name="T19" fmla="*/ 15 h 227"/>
                  <a:gd name="T20" fmla="*/ 12 w 256"/>
                  <a:gd name="T21" fmla="*/ 13 h 227"/>
                  <a:gd name="T22" fmla="*/ 13 w 256"/>
                  <a:gd name="T23" fmla="*/ 10 h 227"/>
                  <a:gd name="T24" fmla="*/ 17 w 256"/>
                  <a:gd name="T25" fmla="*/ 10 h 227"/>
                  <a:gd name="T26" fmla="*/ 24 w 256"/>
                  <a:gd name="T27" fmla="*/ 10 h 227"/>
                  <a:gd name="T28" fmla="*/ 25 w 256"/>
                  <a:gd name="T29" fmla="*/ 10 h 227"/>
                  <a:gd name="T30" fmla="*/ 36 w 256"/>
                  <a:gd name="T31" fmla="*/ 10 h 227"/>
                  <a:gd name="T32" fmla="*/ 39 w 256"/>
                  <a:gd name="T33" fmla="*/ 0 h 227"/>
                  <a:gd name="T34" fmla="*/ 51 w 256"/>
                  <a:gd name="T35" fmla="*/ 0 h 227"/>
                  <a:gd name="T36" fmla="*/ 51 w 256"/>
                  <a:gd name="T37" fmla="*/ 10 h 227"/>
                  <a:gd name="T38" fmla="*/ 54 w 256"/>
                  <a:gd name="T39" fmla="*/ 10 h 227"/>
                  <a:gd name="T40" fmla="*/ 54 w 256"/>
                  <a:gd name="T41" fmla="*/ 22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27"/>
                  <a:gd name="T65" fmla="*/ 256 w 256"/>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27">
                    <a:moveTo>
                      <a:pt x="254" y="135"/>
                    </a:moveTo>
                    <a:lnTo>
                      <a:pt x="231" y="135"/>
                    </a:lnTo>
                    <a:lnTo>
                      <a:pt x="230" y="203"/>
                    </a:lnTo>
                    <a:lnTo>
                      <a:pt x="63" y="201"/>
                    </a:lnTo>
                    <a:lnTo>
                      <a:pt x="50" y="216"/>
                    </a:lnTo>
                    <a:lnTo>
                      <a:pt x="0" y="227"/>
                    </a:lnTo>
                    <a:lnTo>
                      <a:pt x="6" y="207"/>
                    </a:lnTo>
                    <a:lnTo>
                      <a:pt x="41" y="200"/>
                    </a:lnTo>
                    <a:lnTo>
                      <a:pt x="61" y="174"/>
                    </a:lnTo>
                    <a:lnTo>
                      <a:pt x="35" y="99"/>
                    </a:lnTo>
                    <a:lnTo>
                      <a:pt x="57" y="86"/>
                    </a:lnTo>
                    <a:lnTo>
                      <a:pt x="61" y="68"/>
                    </a:lnTo>
                    <a:lnTo>
                      <a:pt x="80" y="21"/>
                    </a:lnTo>
                    <a:lnTo>
                      <a:pt x="110" y="21"/>
                    </a:lnTo>
                    <a:lnTo>
                      <a:pt x="117" y="43"/>
                    </a:lnTo>
                    <a:lnTo>
                      <a:pt x="170" y="44"/>
                    </a:lnTo>
                    <a:lnTo>
                      <a:pt x="179" y="0"/>
                    </a:lnTo>
                    <a:lnTo>
                      <a:pt x="233" y="0"/>
                    </a:lnTo>
                    <a:lnTo>
                      <a:pt x="233" y="23"/>
                    </a:lnTo>
                    <a:lnTo>
                      <a:pt x="256" y="23"/>
                    </a:lnTo>
                    <a:lnTo>
                      <a:pt x="254" y="1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75">
                <a:extLst>
                  <a:ext uri="{FF2B5EF4-FFF2-40B4-BE49-F238E27FC236}">
                    <a16:creationId xmlns:a16="http://schemas.microsoft.com/office/drawing/2014/main" id="{9B6ADEA9-E9B9-42F6-87EB-D2C805F38277}"/>
                  </a:ext>
                </a:extLst>
              </p:cNvPr>
              <p:cNvSpPr>
                <a:spLocks noChangeArrowheads="1"/>
              </p:cNvSpPr>
              <p:nvPr/>
            </p:nvSpPr>
            <p:spPr bwMode="auto">
              <a:xfrm>
                <a:off x="2760" y="3981"/>
                <a:ext cx="34" cy="19"/>
              </a:xfrm>
              <a:custGeom>
                <a:avLst/>
                <a:gdLst>
                  <a:gd name="T0" fmla="*/ 0 w 39"/>
                  <a:gd name="T1" fmla="*/ 5 h 21"/>
                  <a:gd name="T2" fmla="*/ 3 w 39"/>
                  <a:gd name="T3" fmla="*/ 0 h 21"/>
                  <a:gd name="T4" fmla="*/ 7 w 39"/>
                  <a:gd name="T5" fmla="*/ 5 h 21"/>
                  <a:gd name="T6" fmla="*/ 6 w 39"/>
                  <a:gd name="T7" fmla="*/ 5 h 21"/>
                  <a:gd name="T8" fmla="*/ 0 w 39"/>
                  <a:gd name="T9" fmla="*/ 5 h 21"/>
                  <a:gd name="T10" fmla="*/ 0 w 39"/>
                  <a:gd name="T11" fmla="*/ 5 h 21"/>
                  <a:gd name="T12" fmla="*/ 0 60000 65536"/>
                  <a:gd name="T13" fmla="*/ 0 60000 65536"/>
                  <a:gd name="T14" fmla="*/ 0 60000 65536"/>
                  <a:gd name="T15" fmla="*/ 0 60000 65536"/>
                  <a:gd name="T16" fmla="*/ 0 60000 65536"/>
                  <a:gd name="T17" fmla="*/ 0 60000 65536"/>
                  <a:gd name="T18" fmla="*/ 0 w 39"/>
                  <a:gd name="T19" fmla="*/ 0 h 21"/>
                  <a:gd name="T20" fmla="*/ 39 w 3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9" h="21">
                    <a:moveTo>
                      <a:pt x="0" y="21"/>
                    </a:moveTo>
                    <a:lnTo>
                      <a:pt x="21" y="0"/>
                    </a:lnTo>
                    <a:lnTo>
                      <a:pt x="39" y="6"/>
                    </a:lnTo>
                    <a:lnTo>
                      <a:pt x="35"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76">
                <a:extLst>
                  <a:ext uri="{FF2B5EF4-FFF2-40B4-BE49-F238E27FC236}">
                    <a16:creationId xmlns:a16="http://schemas.microsoft.com/office/drawing/2014/main" id="{D4E7319E-60B0-4268-B9E9-D799E60233F7}"/>
                  </a:ext>
                </a:extLst>
              </p:cNvPr>
              <p:cNvSpPr>
                <a:spLocks noChangeArrowheads="1"/>
              </p:cNvSpPr>
              <p:nvPr/>
            </p:nvSpPr>
            <p:spPr bwMode="auto">
              <a:xfrm>
                <a:off x="2819" y="3950"/>
                <a:ext cx="37" cy="20"/>
              </a:xfrm>
              <a:custGeom>
                <a:avLst/>
                <a:gdLst>
                  <a:gd name="T0" fmla="*/ 0 w 42"/>
                  <a:gd name="T1" fmla="*/ 10 h 21"/>
                  <a:gd name="T2" fmla="*/ 5 w 42"/>
                  <a:gd name="T3" fmla="*/ 3 h 21"/>
                  <a:gd name="T4" fmla="*/ 7 w 42"/>
                  <a:gd name="T5" fmla="*/ 0 h 21"/>
                  <a:gd name="T6" fmla="*/ 8 w 42"/>
                  <a:gd name="T7" fmla="*/ 3 h 21"/>
                  <a:gd name="T8" fmla="*/ 10 w 42"/>
                  <a:gd name="T9" fmla="*/ 10 h 21"/>
                  <a:gd name="T10" fmla="*/ 9 w 42"/>
                  <a:gd name="T11" fmla="*/ 10 h 21"/>
                  <a:gd name="T12" fmla="*/ 6 w 42"/>
                  <a:gd name="T13" fmla="*/ 10 h 21"/>
                  <a:gd name="T14" fmla="*/ 5 w 42"/>
                  <a:gd name="T15" fmla="*/ 10 h 21"/>
                  <a:gd name="T16" fmla="*/ 4 w 42"/>
                  <a:gd name="T17" fmla="*/ 10 h 21"/>
                  <a:gd name="T18" fmla="*/ 0 w 42"/>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1"/>
                  <a:gd name="T32" fmla="*/ 42 w 4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1">
                    <a:moveTo>
                      <a:pt x="0" y="21"/>
                    </a:moveTo>
                    <a:lnTo>
                      <a:pt x="21" y="3"/>
                    </a:lnTo>
                    <a:lnTo>
                      <a:pt x="28" y="0"/>
                    </a:lnTo>
                    <a:lnTo>
                      <a:pt x="32" y="3"/>
                    </a:lnTo>
                    <a:lnTo>
                      <a:pt x="42" y="13"/>
                    </a:lnTo>
                    <a:lnTo>
                      <a:pt x="35" y="13"/>
                    </a:lnTo>
                    <a:lnTo>
                      <a:pt x="25" y="21"/>
                    </a:lnTo>
                    <a:lnTo>
                      <a:pt x="21" y="21"/>
                    </a:lnTo>
                    <a:lnTo>
                      <a:pt x="14"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77">
                <a:extLst>
                  <a:ext uri="{FF2B5EF4-FFF2-40B4-BE49-F238E27FC236}">
                    <a16:creationId xmlns:a16="http://schemas.microsoft.com/office/drawing/2014/main" id="{445FD34C-A7C8-443D-83B4-E2E4679A1CA2}"/>
                  </a:ext>
                </a:extLst>
              </p:cNvPr>
              <p:cNvSpPr>
                <a:spLocks noChangeArrowheads="1"/>
              </p:cNvSpPr>
              <p:nvPr/>
            </p:nvSpPr>
            <p:spPr bwMode="auto">
              <a:xfrm>
                <a:off x="2875" y="3936"/>
                <a:ext cx="21" cy="15"/>
              </a:xfrm>
              <a:custGeom>
                <a:avLst/>
                <a:gdLst>
                  <a:gd name="T0" fmla="*/ 0 w 24"/>
                  <a:gd name="T1" fmla="*/ 15 h 15"/>
                  <a:gd name="T2" fmla="*/ 4 w 24"/>
                  <a:gd name="T3" fmla="*/ 0 h 15"/>
                  <a:gd name="T4" fmla="*/ 5 w 24"/>
                  <a:gd name="T5" fmla="*/ 0 h 15"/>
                  <a:gd name="T6" fmla="*/ 4 w 24"/>
                  <a:gd name="T7" fmla="*/ 11 h 15"/>
                  <a:gd name="T8" fmla="*/ 4 w 24"/>
                  <a:gd name="T9" fmla="*/ 11 h 15"/>
                  <a:gd name="T10" fmla="*/ 0 w 24"/>
                  <a:gd name="T11" fmla="*/ 15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0" y="15"/>
                    </a:moveTo>
                    <a:lnTo>
                      <a:pt x="14" y="0"/>
                    </a:lnTo>
                    <a:lnTo>
                      <a:pt x="24" y="0"/>
                    </a:lnTo>
                    <a:lnTo>
                      <a:pt x="21" y="11"/>
                    </a:lnTo>
                    <a:lnTo>
                      <a:pt x="10" y="11"/>
                    </a:lnTo>
                    <a:lnTo>
                      <a:pt x="0" y="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78">
                <a:extLst>
                  <a:ext uri="{FF2B5EF4-FFF2-40B4-BE49-F238E27FC236}">
                    <a16:creationId xmlns:a16="http://schemas.microsoft.com/office/drawing/2014/main" id="{C29FBF1F-0B8E-4168-B99C-AAF71B06738F}"/>
                  </a:ext>
                </a:extLst>
              </p:cNvPr>
              <p:cNvSpPr>
                <a:spLocks noChangeArrowheads="1"/>
              </p:cNvSpPr>
              <p:nvPr/>
            </p:nvSpPr>
            <p:spPr bwMode="auto">
              <a:xfrm>
                <a:off x="2906" y="3927"/>
                <a:ext cx="18" cy="9"/>
              </a:xfrm>
              <a:custGeom>
                <a:avLst/>
                <a:gdLst>
                  <a:gd name="T0" fmla="*/ 0 w 21"/>
                  <a:gd name="T1" fmla="*/ 0 h 10"/>
                  <a:gd name="T2" fmla="*/ 3 w 21"/>
                  <a:gd name="T3" fmla="*/ 0 h 10"/>
                  <a:gd name="T4" fmla="*/ 3 w 21"/>
                  <a:gd name="T5" fmla="*/ 5 h 10"/>
                  <a:gd name="T6" fmla="*/ 3 w 21"/>
                  <a:gd name="T7" fmla="*/ 5 h 10"/>
                  <a:gd name="T8" fmla="*/ 0 w 21"/>
                  <a:gd name="T9" fmla="*/ 5 h 10"/>
                  <a:gd name="T10" fmla="*/ 3 w 21"/>
                  <a:gd name="T11" fmla="*/ 5 h 10"/>
                  <a:gd name="T12" fmla="*/ 3 w 21"/>
                  <a:gd name="T13" fmla="*/ 0 h 10"/>
                  <a:gd name="T14" fmla="*/ 0 w 21"/>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0" y="0"/>
                    </a:moveTo>
                    <a:lnTo>
                      <a:pt x="11" y="0"/>
                    </a:lnTo>
                    <a:lnTo>
                      <a:pt x="21" y="7"/>
                    </a:lnTo>
                    <a:lnTo>
                      <a:pt x="11" y="10"/>
                    </a:lnTo>
                    <a:lnTo>
                      <a:pt x="0" y="7"/>
                    </a:lnTo>
                    <a:lnTo>
                      <a:pt x="7" y="7"/>
                    </a:lnTo>
                    <a:lnTo>
                      <a:pt x="11" y="0"/>
                    </a:lnTo>
                    <a:lnTo>
                      <a:pt x="0"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79">
                <a:extLst>
                  <a:ext uri="{FF2B5EF4-FFF2-40B4-BE49-F238E27FC236}">
                    <a16:creationId xmlns:a16="http://schemas.microsoft.com/office/drawing/2014/main" id="{3335C9CC-8CEA-475F-9F2A-5C2E8E163FE6}"/>
                  </a:ext>
                </a:extLst>
              </p:cNvPr>
              <p:cNvSpPr>
                <a:spLocks noChangeArrowheads="1"/>
              </p:cNvSpPr>
              <p:nvPr/>
            </p:nvSpPr>
            <p:spPr bwMode="auto">
              <a:xfrm>
                <a:off x="2930" y="3903"/>
                <a:ext cx="31" cy="20"/>
              </a:xfrm>
              <a:custGeom>
                <a:avLst/>
                <a:gdLst>
                  <a:gd name="T0" fmla="*/ 0 w 35"/>
                  <a:gd name="T1" fmla="*/ 10 h 21"/>
                  <a:gd name="T2" fmla="*/ 4 w 35"/>
                  <a:gd name="T3" fmla="*/ 7 h 21"/>
                  <a:gd name="T4" fmla="*/ 5 w 35"/>
                  <a:gd name="T5" fmla="*/ 0 h 21"/>
                  <a:gd name="T6" fmla="*/ 8 w 35"/>
                  <a:gd name="T7" fmla="*/ 10 h 21"/>
                  <a:gd name="T8" fmla="*/ 10 w 35"/>
                  <a:gd name="T9" fmla="*/ 10 h 21"/>
                  <a:gd name="T10" fmla="*/ 11 w 35"/>
                  <a:gd name="T11" fmla="*/ 10 h 21"/>
                  <a:gd name="T12" fmla="*/ 0 w 35"/>
                  <a:gd name="T13" fmla="*/ 10 h 21"/>
                  <a:gd name="T14" fmla="*/ 0 60000 65536"/>
                  <a:gd name="T15" fmla="*/ 0 60000 65536"/>
                  <a:gd name="T16" fmla="*/ 0 60000 65536"/>
                  <a:gd name="T17" fmla="*/ 0 60000 65536"/>
                  <a:gd name="T18" fmla="*/ 0 60000 65536"/>
                  <a:gd name="T19" fmla="*/ 0 60000 65536"/>
                  <a:gd name="T20" fmla="*/ 0 60000 65536"/>
                  <a:gd name="T21" fmla="*/ 0 w 35"/>
                  <a:gd name="T22" fmla="*/ 0 h 21"/>
                  <a:gd name="T23" fmla="*/ 35 w 3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1">
                    <a:moveTo>
                      <a:pt x="0" y="21"/>
                    </a:moveTo>
                    <a:lnTo>
                      <a:pt x="14" y="7"/>
                    </a:lnTo>
                    <a:lnTo>
                      <a:pt x="18" y="0"/>
                    </a:lnTo>
                    <a:lnTo>
                      <a:pt x="25" y="11"/>
                    </a:lnTo>
                    <a:lnTo>
                      <a:pt x="32" y="11"/>
                    </a:lnTo>
                    <a:lnTo>
                      <a:pt x="35" y="1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80">
                <a:extLst>
                  <a:ext uri="{FF2B5EF4-FFF2-40B4-BE49-F238E27FC236}">
                    <a16:creationId xmlns:a16="http://schemas.microsoft.com/office/drawing/2014/main" id="{93C8205A-8C03-4006-969E-629CE4C72E37}"/>
                  </a:ext>
                </a:extLst>
              </p:cNvPr>
              <p:cNvSpPr>
                <a:spLocks noChangeArrowheads="1"/>
              </p:cNvSpPr>
              <p:nvPr/>
            </p:nvSpPr>
            <p:spPr bwMode="auto">
              <a:xfrm>
                <a:off x="2728" y="4001"/>
                <a:ext cx="18" cy="16"/>
              </a:xfrm>
              <a:custGeom>
                <a:avLst/>
                <a:gdLst>
                  <a:gd name="T0" fmla="*/ 3 w 21"/>
                  <a:gd name="T1" fmla="*/ 0 h 17"/>
                  <a:gd name="T2" fmla="*/ 3 w 21"/>
                  <a:gd name="T3" fmla="*/ 0 h 17"/>
                  <a:gd name="T4" fmla="*/ 3 w 21"/>
                  <a:gd name="T5" fmla="*/ 3 h 17"/>
                  <a:gd name="T6" fmla="*/ 3 w 21"/>
                  <a:gd name="T7" fmla="*/ 8 h 17"/>
                  <a:gd name="T8" fmla="*/ 3 w 21"/>
                  <a:gd name="T9" fmla="*/ 8 h 17"/>
                  <a:gd name="T10" fmla="*/ 0 w 21"/>
                  <a:gd name="T11" fmla="*/ 8 h 17"/>
                  <a:gd name="T12" fmla="*/ 3 w 21"/>
                  <a:gd name="T13" fmla="*/ 3 h 17"/>
                  <a:gd name="T14" fmla="*/ 3 w 2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0"/>
                    </a:moveTo>
                    <a:lnTo>
                      <a:pt x="21" y="0"/>
                    </a:lnTo>
                    <a:lnTo>
                      <a:pt x="18" y="3"/>
                    </a:lnTo>
                    <a:lnTo>
                      <a:pt x="14" y="17"/>
                    </a:lnTo>
                    <a:lnTo>
                      <a:pt x="7" y="17"/>
                    </a:lnTo>
                    <a:lnTo>
                      <a:pt x="0" y="14"/>
                    </a:lnTo>
                    <a:lnTo>
                      <a:pt x="4" y="3"/>
                    </a:lnTo>
                    <a:lnTo>
                      <a:pt x="18"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81">
                <a:extLst>
                  <a:ext uri="{FF2B5EF4-FFF2-40B4-BE49-F238E27FC236}">
                    <a16:creationId xmlns:a16="http://schemas.microsoft.com/office/drawing/2014/main" id="{2349287D-8125-4E79-B492-0E8973F9A77D}"/>
                  </a:ext>
                </a:extLst>
              </p:cNvPr>
              <p:cNvSpPr>
                <a:spLocks noChangeArrowheads="1"/>
              </p:cNvSpPr>
              <p:nvPr/>
            </p:nvSpPr>
            <p:spPr bwMode="auto">
              <a:xfrm>
                <a:off x="2971" y="3872"/>
                <a:ext cx="34" cy="27"/>
              </a:xfrm>
              <a:custGeom>
                <a:avLst/>
                <a:gdLst>
                  <a:gd name="T0" fmla="*/ 7 w 39"/>
                  <a:gd name="T1" fmla="*/ 0 h 28"/>
                  <a:gd name="T2" fmla="*/ 7 w 39"/>
                  <a:gd name="T3" fmla="*/ 11 h 28"/>
                  <a:gd name="T4" fmla="*/ 5 w 39"/>
                  <a:gd name="T5" fmla="*/ 14 h 28"/>
                  <a:gd name="T6" fmla="*/ 3 w 39"/>
                  <a:gd name="T7" fmla="*/ 14 h 28"/>
                  <a:gd name="T8" fmla="*/ 3 w 39"/>
                  <a:gd name="T9" fmla="*/ 14 h 28"/>
                  <a:gd name="T10" fmla="*/ 3 w 39"/>
                  <a:gd name="T11" fmla="*/ 14 h 28"/>
                  <a:gd name="T12" fmla="*/ 0 w 39"/>
                  <a:gd name="T13" fmla="*/ 14 h 28"/>
                  <a:gd name="T14" fmla="*/ 3 w 39"/>
                  <a:gd name="T15" fmla="*/ 14 h 28"/>
                  <a:gd name="T16" fmla="*/ 4 w 39"/>
                  <a:gd name="T17" fmla="*/ 7 h 28"/>
                  <a:gd name="T18" fmla="*/ 4 w 39"/>
                  <a:gd name="T19" fmla="*/ 0 h 28"/>
                  <a:gd name="T20" fmla="*/ 7 w 3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36" y="0"/>
                    </a:moveTo>
                    <a:lnTo>
                      <a:pt x="39" y="11"/>
                    </a:lnTo>
                    <a:lnTo>
                      <a:pt x="29" y="18"/>
                    </a:lnTo>
                    <a:lnTo>
                      <a:pt x="18" y="22"/>
                    </a:lnTo>
                    <a:lnTo>
                      <a:pt x="11" y="28"/>
                    </a:lnTo>
                    <a:lnTo>
                      <a:pt x="4" y="28"/>
                    </a:lnTo>
                    <a:lnTo>
                      <a:pt x="0" y="22"/>
                    </a:lnTo>
                    <a:lnTo>
                      <a:pt x="11" y="14"/>
                    </a:lnTo>
                    <a:lnTo>
                      <a:pt x="25" y="7"/>
                    </a:lnTo>
                    <a:lnTo>
                      <a:pt x="25" y="0"/>
                    </a:lnTo>
                    <a:lnTo>
                      <a:pt x="36"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82">
                <a:extLst>
                  <a:ext uri="{FF2B5EF4-FFF2-40B4-BE49-F238E27FC236}">
                    <a16:creationId xmlns:a16="http://schemas.microsoft.com/office/drawing/2014/main" id="{30E89D1C-B432-4DE7-A5B0-A122AF1AED76}"/>
                  </a:ext>
                </a:extLst>
              </p:cNvPr>
              <p:cNvSpPr>
                <a:spLocks noChangeArrowheads="1"/>
              </p:cNvSpPr>
              <p:nvPr/>
            </p:nvSpPr>
            <p:spPr bwMode="auto">
              <a:xfrm>
                <a:off x="3166" y="3584"/>
                <a:ext cx="11" cy="23"/>
              </a:xfrm>
              <a:custGeom>
                <a:avLst/>
                <a:gdLst>
                  <a:gd name="T0" fmla="*/ 3 w 13"/>
                  <a:gd name="T1" fmla="*/ 0 h 25"/>
                  <a:gd name="T2" fmla="*/ 3 w 13"/>
                  <a:gd name="T3" fmla="*/ 0 h 25"/>
                  <a:gd name="T4" fmla="*/ 3 w 13"/>
                  <a:gd name="T5" fmla="*/ 6 h 25"/>
                  <a:gd name="T6" fmla="*/ 3 w 13"/>
                  <a:gd name="T7" fmla="*/ 6 h 25"/>
                  <a:gd name="T8" fmla="*/ 3 w 13"/>
                  <a:gd name="T9" fmla="*/ 6 h 25"/>
                  <a:gd name="T10" fmla="*/ 3 w 13"/>
                  <a:gd name="T11" fmla="*/ 6 h 25"/>
                  <a:gd name="T12" fmla="*/ 3 w 13"/>
                  <a:gd name="T13" fmla="*/ 6 h 25"/>
                  <a:gd name="T14" fmla="*/ 0 w 13"/>
                  <a:gd name="T15" fmla="*/ 6 h 25"/>
                  <a:gd name="T16" fmla="*/ 3 w 13"/>
                  <a:gd name="T17" fmla="*/ 0 h 25"/>
                  <a:gd name="T18" fmla="*/ 3 w 1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5"/>
                  <a:gd name="T32" fmla="*/ 13 w 1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5">
                    <a:moveTo>
                      <a:pt x="7" y="0"/>
                    </a:moveTo>
                    <a:lnTo>
                      <a:pt x="11" y="0"/>
                    </a:lnTo>
                    <a:lnTo>
                      <a:pt x="11" y="9"/>
                    </a:lnTo>
                    <a:lnTo>
                      <a:pt x="13" y="16"/>
                    </a:lnTo>
                    <a:lnTo>
                      <a:pt x="7" y="25"/>
                    </a:lnTo>
                    <a:lnTo>
                      <a:pt x="2" y="21"/>
                    </a:lnTo>
                    <a:lnTo>
                      <a:pt x="4" y="16"/>
                    </a:lnTo>
                    <a:lnTo>
                      <a:pt x="0" y="11"/>
                    </a:lnTo>
                    <a:lnTo>
                      <a:pt x="2" y="0"/>
                    </a:lnTo>
                    <a:lnTo>
                      <a:pt x="7"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83">
                <a:extLst>
                  <a:ext uri="{FF2B5EF4-FFF2-40B4-BE49-F238E27FC236}">
                    <a16:creationId xmlns:a16="http://schemas.microsoft.com/office/drawing/2014/main" id="{B77169AD-D7D1-4624-8E2F-943B802F0C29}"/>
                  </a:ext>
                </a:extLst>
              </p:cNvPr>
              <p:cNvSpPr>
                <a:spLocks noChangeShapeType="1"/>
              </p:cNvSpPr>
              <p:nvPr/>
            </p:nvSpPr>
            <p:spPr bwMode="auto">
              <a:xfrm flipV="1">
                <a:off x="2993" y="2900"/>
                <a:ext cx="201" cy="8"/>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9" name="Picture 88">
              <a:extLst>
                <a:ext uri="{FF2B5EF4-FFF2-40B4-BE49-F238E27FC236}">
                  <a16:creationId xmlns:a16="http://schemas.microsoft.com/office/drawing/2014/main" id="{B16BB2D7-1CCA-40F1-84D1-C469B9E0C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286" y="1962351"/>
              <a:ext cx="768936" cy="1839211"/>
            </a:xfrm>
            <a:prstGeom prst="rect">
              <a:avLst/>
            </a:prstGeom>
          </p:spPr>
        </p:pic>
      </p:grpSp>
    </p:spTree>
    <p:extLst>
      <p:ext uri="{BB962C8B-B14F-4D97-AF65-F5344CB8AC3E}">
        <p14:creationId xmlns:p14="http://schemas.microsoft.com/office/powerpoint/2010/main" val="31270763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EF07AB47-30A1-4E67-9048-FC019CFB15A0}"/>
              </a:ext>
            </a:extLst>
          </p:cNvPr>
          <p:cNvGraphicFramePr>
            <a:graphicFrameLocks noGrp="1"/>
          </p:cNvGraphicFramePr>
          <p:nvPr>
            <p:ph idx="1"/>
          </p:nvPr>
        </p:nvGraphicFramePr>
        <p:xfrm>
          <a:off x="838200" y="1293759"/>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2800" b="1">
                <a:latin typeface="Arial" panose="020B0604020202020204" pitchFamily="34" charset="0"/>
                <a:cs typeface="Arial" panose="020B0604020202020204" pitchFamily="34" charset="0"/>
              </a:rPr>
              <a:t>Deaths of Persons with HIV (PWH)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1987</a:t>
            </a:r>
            <a:r>
              <a:rPr lang="en-US" sz="2800" b="1" baseline="30000">
                <a:latin typeface="Arial" panose="020B0604020202020204" pitchFamily="34" charset="0"/>
                <a:cs typeface="Arial" panose="020B0604020202020204" pitchFamily="34" charset="0"/>
              </a:rPr>
              <a:t>1</a:t>
            </a:r>
            <a:r>
              <a:rPr lang="en-US" sz="2800" b="1">
                <a:latin typeface="Arial" panose="020B0604020202020204" pitchFamily="34" charset="0"/>
                <a:cs typeface="Arial" panose="020B0604020202020204" pitchFamily="34" charset="0"/>
              </a:rPr>
              <a:t>–2022, Florida</a:t>
            </a:r>
          </a:p>
        </p:txBody>
      </p:sp>
      <p:sp>
        <p:nvSpPr>
          <p:cNvPr id="4" name="Text Placeholder 6">
            <a:extLst>
              <a:ext uri="{FF2B5EF4-FFF2-40B4-BE49-F238E27FC236}">
                <a16:creationId xmlns:a16="http://schemas.microsoft.com/office/drawing/2014/main" id="{AEF71B9A-AF4B-4FF3-BED5-984988A65A06}"/>
              </a:ext>
            </a:extLst>
          </p:cNvPr>
          <p:cNvSpPr txBox="1">
            <a:spLocks/>
          </p:cNvSpPr>
          <p:nvPr/>
        </p:nvSpPr>
        <p:spPr>
          <a:xfrm>
            <a:off x="3965155" y="6258233"/>
            <a:ext cx="4553811" cy="320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aseline="30000" dirty="0">
                <a:solidFill>
                  <a:schemeClr val="bg1"/>
                </a:solidFill>
                <a:cs typeface="Arial" panose="020B0604020202020204" pitchFamily="34" charset="0"/>
              </a:rPr>
              <a:t>1</a:t>
            </a:r>
            <a:r>
              <a:rPr lang="en-US" altLang="en-US" sz="1400" dirty="0">
                <a:solidFill>
                  <a:schemeClr val="bg1"/>
                </a:solidFill>
                <a:ea typeface="SimSun" pitchFamily="2" charset="-122"/>
              </a:rPr>
              <a:t>First year that HIV was recorded as a cause of death</a:t>
            </a:r>
            <a:endParaRPr lang="en-US" sz="1400" dirty="0">
              <a:solidFill>
                <a:schemeClr val="bg1"/>
              </a:solidFill>
            </a:endParaRPr>
          </a:p>
        </p:txBody>
      </p:sp>
    </p:spTree>
    <p:extLst>
      <p:ext uri="{BB962C8B-B14F-4D97-AF65-F5344CB8AC3E}">
        <p14:creationId xmlns:p14="http://schemas.microsoft.com/office/powerpoint/2010/main" val="1197319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6B454A-BFDA-40F8-B23B-BF7B2059AE25}"/>
              </a:ext>
            </a:extLst>
          </p:cNvPr>
          <p:cNvGraphicFramePr>
            <a:graphicFrameLocks noChangeAspect="1"/>
          </p:cNvGraphicFramePr>
          <p:nvPr>
            <p:extLst>
              <p:ext uri="{D42A27DB-BD31-4B8C-83A1-F6EECF244321}">
                <p14:modId xmlns:p14="http://schemas.microsoft.com/office/powerpoint/2010/main" val="1264247391"/>
              </p:ext>
            </p:extLst>
          </p:nvPr>
        </p:nvGraphicFramePr>
        <p:xfrm>
          <a:off x="1586557" y="1446800"/>
          <a:ext cx="8661981" cy="4235543"/>
        </p:xfrm>
        <a:graphic>
          <a:graphicData uri="http://schemas.openxmlformats.org/presentationml/2006/ole">
            <mc:AlternateContent xmlns:mc="http://schemas.openxmlformats.org/markup-compatibility/2006">
              <mc:Choice xmlns:v="urn:schemas-microsoft-com:vml" Requires="v">
                <p:oleObj name="Worksheet" r:id="rId2" imgW="3524344" imgH="1724115" progId="Excel.Sheet.12">
                  <p:embed/>
                </p:oleObj>
              </mc:Choice>
              <mc:Fallback>
                <p:oleObj name="Worksheet" r:id="rId2" imgW="3524344" imgH="1724115" progId="Excel.Sheet.12">
                  <p:embed/>
                  <p:pic>
                    <p:nvPicPr>
                      <p:cNvPr id="2" name="Object 1">
                        <a:extLst>
                          <a:ext uri="{FF2B5EF4-FFF2-40B4-BE49-F238E27FC236}">
                            <a16:creationId xmlns:a16="http://schemas.microsoft.com/office/drawing/2014/main" id="{666B454A-BFDA-40F8-B23B-BF7B2059AE25}"/>
                          </a:ext>
                        </a:extLst>
                      </p:cNvPr>
                      <p:cNvPicPr/>
                      <p:nvPr/>
                    </p:nvPicPr>
                    <p:blipFill>
                      <a:blip r:embed="rId3"/>
                      <a:stretch>
                        <a:fillRect/>
                      </a:stretch>
                    </p:blipFill>
                    <p:spPr>
                      <a:xfrm>
                        <a:off x="1586557" y="1446800"/>
                        <a:ext cx="8661981" cy="4235543"/>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C083FBCC-1A13-47BC-9DA9-2F694B4AD6BF}"/>
              </a:ext>
            </a:extLst>
          </p:cNvPr>
          <p:cNvSpPr txBox="1">
            <a:spLocks/>
          </p:cNvSpPr>
          <p:nvPr/>
        </p:nvSpPr>
        <p:spPr>
          <a:xfrm>
            <a:off x="4502404" y="6287895"/>
            <a:ext cx="2830286" cy="320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aseline="30000">
                <a:solidFill>
                  <a:schemeClr val="bg1"/>
                </a:solidFill>
                <a:cs typeface="Arial" panose="020B0604020202020204" pitchFamily="34" charset="0"/>
              </a:rPr>
              <a:t>1</a:t>
            </a:r>
            <a:r>
              <a:rPr lang="en-US" sz="1400">
                <a:solidFill>
                  <a:schemeClr val="bg1"/>
                </a:solidFill>
                <a:cs typeface="Arial" panose="020B0604020202020204" pitchFamily="34" charset="0"/>
              </a:rPr>
              <a:t>Florida Data: FLHealthCHARTS</a:t>
            </a:r>
            <a:endParaRPr lang="en-US" sz="1400">
              <a:solidFill>
                <a:schemeClr val="bg1"/>
              </a:solidFill>
            </a:endParaRPr>
          </a:p>
        </p:txBody>
      </p:sp>
      <p:sp>
        <p:nvSpPr>
          <p:cNvPr id="7" name="Title 6">
            <a:extLst>
              <a:ext uri="{FF2B5EF4-FFF2-40B4-BE49-F238E27FC236}">
                <a16:creationId xmlns:a16="http://schemas.microsoft.com/office/drawing/2014/main" id="{A9F461D1-2374-76CA-9C34-7F2CBFEB1DAD}"/>
              </a:ext>
            </a:extLst>
          </p:cNvPr>
          <p:cNvSpPr>
            <a:spLocks noGrp="1"/>
          </p:cNvSpPr>
          <p:nvPr>
            <p:ph type="title"/>
          </p:nvPr>
        </p:nvSpPr>
        <p:spPr>
          <a:xfrm>
            <a:off x="651888" y="410085"/>
            <a:ext cx="10888224" cy="1080938"/>
          </a:xfrm>
        </p:spPr>
        <p:txBody>
          <a:bodyPr>
            <a:noAutofit/>
          </a:bodyPr>
          <a:lstStyle/>
          <a:p>
            <a:r>
              <a:rPr lang="en-US" altLang="en-US" sz="2800" b="1"/>
              <a:t>Ranking of Deaths due to HIV as a Leading Cause of </a:t>
            </a:r>
            <a:r>
              <a:rPr lang="en-US" altLang="en-US" sz="2800" b="1">
                <a:latin typeface="Arial" panose="020B0604020202020204" pitchFamily="34" charset="0"/>
                <a:cs typeface="Arial" panose="020B0604020202020204" pitchFamily="34" charset="0"/>
              </a:rPr>
              <a:t>Death</a:t>
            </a:r>
            <a:r>
              <a:rPr lang="en-US" altLang="en-US" sz="2800" b="1" baseline="30000">
                <a:latin typeface="Arial" panose="020B0604020202020204" pitchFamily="34" charset="0"/>
                <a:cs typeface="Arial" panose="020B0604020202020204" pitchFamily="34" charset="0"/>
              </a:rPr>
              <a:t>1</a:t>
            </a:r>
            <a:br>
              <a:rPr lang="en-US" altLang="en-US" sz="2800" b="1"/>
            </a:br>
            <a:r>
              <a:rPr lang="en-US" altLang="en-US" sz="2800" b="1"/>
              <a:t>among Persons Aged 25 to 44, 2022, Florida</a:t>
            </a:r>
            <a:br>
              <a:rPr lang="en-US" altLang="en-US" sz="2800" b="1"/>
            </a:br>
            <a:endParaRPr lang="en-US" sz="2800"/>
          </a:p>
        </p:txBody>
      </p:sp>
    </p:spTree>
    <p:extLst>
      <p:ext uri="{BB962C8B-B14F-4D97-AF65-F5344CB8AC3E}">
        <p14:creationId xmlns:p14="http://schemas.microsoft.com/office/powerpoint/2010/main" val="9617786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a:ea typeface="SimSun"/>
                <a:cs typeface="Arial"/>
              </a:rPr>
              <a:t>HIV-Related Deaths </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a:ea typeface="SimSun"/>
                <a:cs typeface="Arial"/>
              </a:rPr>
              <a:t>by County of Residence at Death, 2022, Florida</a:t>
            </a:r>
          </a:p>
        </p:txBody>
      </p:sp>
      <p:pic>
        <p:nvPicPr>
          <p:cNvPr id="8" name="Picture 7">
            <a:extLst>
              <a:ext uri="{FF2B5EF4-FFF2-40B4-BE49-F238E27FC236}">
                <a16:creationId xmlns:a16="http://schemas.microsoft.com/office/drawing/2014/main" id="{6A15D34F-5FF7-89A8-3406-C43DA81F5B32}"/>
              </a:ext>
            </a:extLst>
          </p:cNvPr>
          <p:cNvPicPr>
            <a:picLocks noChangeAspect="1"/>
          </p:cNvPicPr>
          <p:nvPr/>
        </p:nvPicPr>
        <p:blipFill>
          <a:blip r:embed="rId2"/>
          <a:stretch>
            <a:fillRect/>
          </a:stretch>
        </p:blipFill>
        <p:spPr>
          <a:xfrm>
            <a:off x="1302503" y="2777596"/>
            <a:ext cx="2819400" cy="2590800"/>
          </a:xfrm>
          <a:prstGeom prst="rect">
            <a:avLst/>
          </a:prstGeom>
        </p:spPr>
      </p:pic>
      <p:pic>
        <p:nvPicPr>
          <p:cNvPr id="12" name="Picture 11">
            <a:extLst>
              <a:ext uri="{FF2B5EF4-FFF2-40B4-BE49-F238E27FC236}">
                <a16:creationId xmlns:a16="http://schemas.microsoft.com/office/drawing/2014/main" id="{981A04CC-9DAB-D7B5-920B-099FF535B724}"/>
              </a:ext>
            </a:extLst>
          </p:cNvPr>
          <p:cNvPicPr>
            <a:picLocks noChangeAspect="1"/>
          </p:cNvPicPr>
          <p:nvPr/>
        </p:nvPicPr>
        <p:blipFill>
          <a:blip r:embed="rId3"/>
          <a:stretch>
            <a:fillRect/>
          </a:stretch>
        </p:blipFill>
        <p:spPr>
          <a:xfrm>
            <a:off x="3970116" y="1322602"/>
            <a:ext cx="4930816" cy="4778233"/>
          </a:xfrm>
          <a:prstGeom prst="rect">
            <a:avLst/>
          </a:prstGeom>
        </p:spPr>
      </p:pic>
    </p:spTree>
    <p:extLst>
      <p:ext uri="{BB962C8B-B14F-4D97-AF65-F5344CB8AC3E}">
        <p14:creationId xmlns:p14="http://schemas.microsoft.com/office/powerpoint/2010/main" val="21236141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a:ea typeface="SimSun"/>
                <a:cs typeface="Arial"/>
              </a:rPr>
              <a:t>Rates of HIV-Related Deaths</a:t>
            </a:r>
            <a:br>
              <a:rPr lang="en-US" altLang="en-US" sz="2800" b="1">
                <a:latin typeface="Arial" panose="020B0604020202020204" pitchFamily="34" charset="0"/>
                <a:ea typeface="SimSun" pitchFamily="2" charset="-122"/>
                <a:cs typeface="Arial" panose="020B0604020202020204" pitchFamily="34" charset="0"/>
              </a:rPr>
            </a:br>
            <a:r>
              <a:rPr lang="en-US" altLang="en-US" sz="2800" b="1">
                <a:latin typeface="Arial"/>
                <a:ea typeface="SimSun"/>
                <a:cs typeface="Arial"/>
              </a:rPr>
              <a:t>by County of Residence at Death, 2022, Florida</a:t>
            </a:r>
            <a:endParaRPr lang="en-US" altLang="en-US" b="1">
              <a:latin typeface="Arial"/>
              <a:ea typeface="SimSun"/>
              <a:cs typeface="Arial"/>
            </a:endParaRPr>
          </a:p>
        </p:txBody>
      </p:sp>
      <p:sp>
        <p:nvSpPr>
          <p:cNvPr id="4" name="Text Box 1">
            <a:extLst>
              <a:ext uri="{FF2B5EF4-FFF2-40B4-BE49-F238E27FC236}">
                <a16:creationId xmlns:a16="http://schemas.microsoft.com/office/drawing/2014/main" id="{1C474AB9-8C23-4DDE-B630-D707F26B9300}"/>
              </a:ext>
            </a:extLst>
          </p:cNvPr>
          <p:cNvSpPr txBox="1">
            <a:spLocks noChangeArrowheads="1"/>
          </p:cNvSpPr>
          <p:nvPr/>
        </p:nvSpPr>
        <p:spPr bwMode="auto">
          <a:xfrm>
            <a:off x="1515952" y="2346378"/>
            <a:ext cx="3571148"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HIV-Related Death Rate </a:t>
            </a:r>
          </a:p>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per 100,000 Population</a:t>
            </a:r>
          </a:p>
          <a:p>
            <a:pPr marL="0" marR="0" lvl="0" indent="0" algn="ctr" defTabSz="457200" rtl="0" eaLnBrk="0" fontAlgn="auto" latinLnBrk="0" hangingPunct="0">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State Rate=2.8</a:t>
            </a:r>
          </a:p>
        </p:txBody>
      </p:sp>
      <p:pic>
        <p:nvPicPr>
          <p:cNvPr id="7" name="Picture 6">
            <a:extLst>
              <a:ext uri="{FF2B5EF4-FFF2-40B4-BE49-F238E27FC236}">
                <a16:creationId xmlns:a16="http://schemas.microsoft.com/office/drawing/2014/main" id="{495EB5CE-6914-6E40-5B65-F7172688D8D4}"/>
              </a:ext>
            </a:extLst>
          </p:cNvPr>
          <p:cNvPicPr>
            <a:picLocks noChangeAspect="1"/>
          </p:cNvPicPr>
          <p:nvPr/>
        </p:nvPicPr>
        <p:blipFill>
          <a:blip r:embed="rId2"/>
          <a:stretch>
            <a:fillRect/>
          </a:stretch>
        </p:blipFill>
        <p:spPr>
          <a:xfrm>
            <a:off x="2222867" y="3769467"/>
            <a:ext cx="1619250" cy="2038350"/>
          </a:xfrm>
          <a:prstGeom prst="rect">
            <a:avLst/>
          </a:prstGeom>
        </p:spPr>
      </p:pic>
      <p:pic>
        <p:nvPicPr>
          <p:cNvPr id="1026" name="Picture 2">
            <a:extLst>
              <a:ext uri="{FF2B5EF4-FFF2-40B4-BE49-F238E27FC236}">
                <a16:creationId xmlns:a16="http://schemas.microsoft.com/office/drawing/2014/main" id="{831EC275-C654-5743-23BC-526185BA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1313802"/>
            <a:ext cx="6548438" cy="491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4008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4316B18-2EC5-4B42-844C-42CBE244FAAB}"/>
              </a:ext>
            </a:extLst>
          </p:cNvPr>
          <p:cNvGraphicFramePr>
            <a:graphicFrameLocks noGrp="1"/>
          </p:cNvGraphicFramePr>
          <p:nvPr>
            <p:ph idx="1"/>
            <p:extLst>
              <p:ext uri="{D42A27DB-BD31-4B8C-83A1-F6EECF244321}">
                <p14:modId xmlns:p14="http://schemas.microsoft.com/office/powerpoint/2010/main" val="2286600489"/>
              </p:ext>
            </p:extLst>
          </p:nvPr>
        </p:nvGraphicFramePr>
        <p:xfrm>
          <a:off x="838200" y="121815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sz="3600" b="1">
                <a:latin typeface="Arial" panose="020B0604020202020204" pitchFamily="34" charset="0"/>
                <a:cs typeface="Arial" panose="020B0604020202020204" pitchFamily="34" charset="0"/>
              </a:rPr>
              <a:t>Rate of HIV-Related Deaths, 2013–2022, Florida</a:t>
            </a:r>
            <a:endParaRPr 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7138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0BDDFF-FECA-462C-AD12-DDAB0CC4CD35}"/>
              </a:ext>
            </a:extLst>
          </p:cNvPr>
          <p:cNvGraphicFramePr>
            <a:graphicFrameLocks noGrp="1"/>
          </p:cNvGraphicFramePr>
          <p:nvPr>
            <p:ph idx="1"/>
            <p:extLst>
              <p:ext uri="{D42A27DB-BD31-4B8C-83A1-F6EECF244321}">
                <p14:modId xmlns:p14="http://schemas.microsoft.com/office/powerpoint/2010/main" val="1102063873"/>
              </p:ext>
            </p:extLst>
          </p:nvPr>
        </p:nvGraphicFramePr>
        <p:xfrm>
          <a:off x="838200" y="1344613"/>
          <a:ext cx="10515600" cy="48704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Rate of HIV-Related Deaths </a:t>
            </a:r>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by Race/Ethnicity, 2013–2022, Florida</a:t>
            </a:r>
          </a:p>
        </p:txBody>
      </p:sp>
    </p:spTree>
    <p:extLst>
      <p:ext uri="{BB962C8B-B14F-4D97-AF65-F5344CB8AC3E}">
        <p14:creationId xmlns:p14="http://schemas.microsoft.com/office/powerpoint/2010/main" val="30716164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a:r>
              <a:rPr lang="en-US" altLang="en-US" sz="2800" b="1">
                <a:latin typeface="Arial" panose="020B0604020202020204" pitchFamily="34" charset="0"/>
                <a:cs typeface="Arial" panose="020B0604020202020204" pitchFamily="34" charset="0"/>
              </a:rPr>
              <a:t>Rate of HIV-Related Deaths</a:t>
            </a:r>
            <a:br>
              <a:rPr lang="en-US" altLang="en-US" sz="2800" b="1">
                <a:latin typeface="Arial" panose="020B0604020202020204" pitchFamily="34" charset="0"/>
                <a:cs typeface="Arial" panose="020B0604020202020204" pitchFamily="34" charset="0"/>
              </a:rPr>
            </a:br>
            <a:r>
              <a:rPr lang="en-US" altLang="en-US" sz="2800" b="1">
                <a:latin typeface="Arial" panose="020B0604020202020204" pitchFamily="34" charset="0"/>
                <a:cs typeface="Arial" panose="020B0604020202020204" pitchFamily="34" charset="0"/>
              </a:rPr>
              <a:t>by Sex and Race/Ethnicity, 2022, Florida</a:t>
            </a:r>
          </a:p>
        </p:txBody>
      </p:sp>
      <p:sp>
        <p:nvSpPr>
          <p:cNvPr id="4" name="Text Box 7">
            <a:extLst>
              <a:ext uri="{FF2B5EF4-FFF2-40B4-BE49-F238E27FC236}">
                <a16:creationId xmlns:a16="http://schemas.microsoft.com/office/drawing/2014/main" id="{7CE1C707-51BB-4443-BCAD-CA089F1541F7}"/>
              </a:ext>
            </a:extLst>
          </p:cNvPr>
          <p:cNvSpPr txBox="1">
            <a:spLocks noChangeArrowheads="1"/>
          </p:cNvSpPr>
          <p:nvPr/>
        </p:nvSpPr>
        <p:spPr bwMode="auto">
          <a:xfrm>
            <a:off x="7085989" y="1782395"/>
            <a:ext cx="4966253" cy="32932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SzPct val="100000"/>
              <a:buChar char="•"/>
              <a:defRPr sz="3200">
                <a:solidFill>
                  <a:schemeClr val="tx1"/>
                </a:solidFill>
                <a:latin typeface="Arial" charset="0"/>
              </a:defRPr>
            </a:lvl1pPr>
            <a:lvl2pPr marL="742950" indent="-285750" algn="l">
              <a:spcBef>
                <a:spcPct val="20000"/>
              </a:spcBef>
              <a:buSzPct val="100000"/>
              <a:buChar char="–"/>
              <a:defRPr sz="2800">
                <a:solidFill>
                  <a:schemeClr val="tx1"/>
                </a:solidFill>
                <a:latin typeface="Arial" charset="0"/>
              </a:defRPr>
            </a:lvl2pPr>
            <a:lvl3pPr marL="1143000" indent="-228600" algn="l">
              <a:spcBef>
                <a:spcPct val="20000"/>
              </a:spcBef>
              <a:buSzPct val="100000"/>
              <a:buChar char="•"/>
              <a:defRPr sz="2400">
                <a:solidFill>
                  <a:schemeClr val="tx1"/>
                </a:solidFill>
                <a:latin typeface="Arial" charset="0"/>
              </a:defRPr>
            </a:lvl3pPr>
            <a:lvl4pPr marL="1600200" indent="-228600" algn="l">
              <a:spcBef>
                <a:spcPct val="20000"/>
              </a:spcBef>
              <a:buSzPct val="100000"/>
              <a:buChar char="–"/>
              <a:defRPr sz="2000">
                <a:solidFill>
                  <a:schemeClr val="tx1"/>
                </a:solidFill>
                <a:latin typeface="Arial" charset="0"/>
              </a:defRPr>
            </a:lvl4pPr>
            <a:lvl5pPr marL="2057400" indent="-228600" algn="l">
              <a:spcBef>
                <a:spcPct val="20000"/>
              </a:spcBef>
              <a:buSzPct val="100000"/>
              <a:buChar char="•"/>
              <a:defRPr sz="2000">
                <a:solidFill>
                  <a:schemeClr val="tx1"/>
                </a:solidFill>
                <a:latin typeface="Arial" charset="0"/>
              </a:defRPr>
            </a:lvl5pPr>
            <a:lvl6pPr marL="2514600" indent="-228600" eaLnBrk="0" fontAlgn="base" hangingPunct="0">
              <a:spcBef>
                <a:spcPct val="20000"/>
              </a:spcBef>
              <a:spcAft>
                <a:spcPct val="0"/>
              </a:spcAft>
              <a:buSzPct val="100000"/>
              <a:buChar char="•"/>
              <a:defRPr sz="2000">
                <a:solidFill>
                  <a:schemeClr val="tx1"/>
                </a:solidFill>
                <a:latin typeface="Arial" charset="0"/>
              </a:defRPr>
            </a:lvl6pPr>
            <a:lvl7pPr marL="2971800" indent="-228600" eaLnBrk="0" fontAlgn="base" hangingPunct="0">
              <a:spcBef>
                <a:spcPct val="20000"/>
              </a:spcBef>
              <a:spcAft>
                <a:spcPct val="0"/>
              </a:spcAft>
              <a:buSzPct val="100000"/>
              <a:buChar char="•"/>
              <a:defRPr sz="2000">
                <a:solidFill>
                  <a:schemeClr val="tx1"/>
                </a:solidFill>
                <a:latin typeface="Arial" charset="0"/>
              </a:defRPr>
            </a:lvl7pPr>
            <a:lvl8pPr marL="3429000" indent="-228600" eaLnBrk="0" fontAlgn="base" hangingPunct="0">
              <a:spcBef>
                <a:spcPct val="20000"/>
              </a:spcBef>
              <a:spcAft>
                <a:spcPct val="0"/>
              </a:spcAft>
              <a:buSzPct val="100000"/>
              <a:buChar char="•"/>
              <a:defRPr sz="2000">
                <a:solidFill>
                  <a:schemeClr val="tx1"/>
                </a:solidFill>
                <a:latin typeface="Arial" charset="0"/>
              </a:defRPr>
            </a:lvl8pPr>
            <a:lvl9pPr marL="3886200" indent="-228600" eaLnBrk="0" fontAlgn="base" hangingPunct="0">
              <a:spcBef>
                <a:spcPct val="20000"/>
              </a:spcBef>
              <a:spcAft>
                <a:spcPct val="0"/>
              </a:spcAft>
              <a:buSzPct val="100000"/>
              <a:buChar char="•"/>
              <a:defRPr sz="2000">
                <a:solidFill>
                  <a:schemeClr val="tx1"/>
                </a:solidFill>
                <a:latin typeface="Arial" charset="0"/>
              </a:defRPr>
            </a:lvl9pPr>
          </a:lstStyle>
          <a:p>
            <a:pPr algn="ctr" eaLnBrk="1" hangingPunct="1">
              <a:spcBef>
                <a:spcPct val="0"/>
              </a:spcBef>
              <a:buSzTx/>
              <a:buFontTx/>
              <a:buNone/>
            </a:pPr>
            <a:r>
              <a:rPr lang="en-US" altLang="en-US" sz="2400">
                <a:cs typeface="Times New Roman" pitchFamily="18" charset="0"/>
              </a:rPr>
              <a:t>Rate Ratios</a:t>
            </a:r>
          </a:p>
          <a:p>
            <a:pPr eaLnBrk="1" hangingPunct="1">
              <a:spcBef>
                <a:spcPct val="0"/>
              </a:spcBef>
              <a:buSzTx/>
              <a:buFontTx/>
              <a:buNone/>
            </a:pPr>
            <a:r>
              <a:rPr lang="en-US" altLang="en-US" sz="2400">
                <a:cs typeface="Times New Roman" pitchFamily="18" charset="0"/>
              </a:rPr>
              <a:t>   Males</a:t>
            </a:r>
          </a:p>
          <a:p>
            <a:pPr eaLnBrk="1" hangingPunct="1">
              <a:spcBef>
                <a:spcPct val="0"/>
              </a:spcBef>
              <a:buSzTx/>
              <a:buFontTx/>
              <a:buNone/>
            </a:pPr>
            <a:r>
              <a:rPr lang="en-US" altLang="en-US" sz="2400">
                <a:cs typeface="Times New Roman" pitchFamily="18" charset="0"/>
              </a:rPr>
              <a:t>   Black to White: 4.8 to 1</a:t>
            </a:r>
          </a:p>
          <a:p>
            <a:pPr eaLnBrk="1" hangingPunct="1">
              <a:spcBef>
                <a:spcPct val="0"/>
              </a:spcBef>
              <a:buSzTx/>
              <a:buFontTx/>
              <a:buNone/>
            </a:pPr>
            <a:r>
              <a:rPr lang="en-US" altLang="en-US" sz="2400">
                <a:cs typeface="Times New Roman" pitchFamily="18" charset="0"/>
              </a:rPr>
              <a:t>   Hispanic/Latino to White: 0.9 to 1</a:t>
            </a:r>
          </a:p>
          <a:p>
            <a:pPr eaLnBrk="1" hangingPunct="1">
              <a:spcBef>
                <a:spcPct val="0"/>
              </a:spcBef>
              <a:buSzTx/>
              <a:buFontTx/>
              <a:buNone/>
            </a:pPr>
            <a:endParaRPr lang="en-US" altLang="en-US" sz="2400">
              <a:cs typeface="Times New Roman" pitchFamily="18" charset="0"/>
            </a:endParaRPr>
          </a:p>
          <a:p>
            <a:pPr eaLnBrk="1" hangingPunct="1">
              <a:spcBef>
                <a:spcPct val="0"/>
              </a:spcBef>
              <a:buSzTx/>
              <a:buFontTx/>
              <a:buNone/>
            </a:pPr>
            <a:r>
              <a:rPr lang="en-US" altLang="en-US" sz="2400">
                <a:cs typeface="Times New Roman" pitchFamily="18" charset="0"/>
              </a:rPr>
              <a:t>   Females</a:t>
            </a:r>
          </a:p>
          <a:p>
            <a:pPr eaLnBrk="1" hangingPunct="1">
              <a:spcBef>
                <a:spcPct val="0"/>
              </a:spcBef>
              <a:buSzTx/>
              <a:buFontTx/>
              <a:buNone/>
            </a:pPr>
            <a:r>
              <a:rPr lang="en-US" altLang="en-US" sz="2400">
                <a:cs typeface="Times New Roman" pitchFamily="18" charset="0"/>
              </a:rPr>
              <a:t>   Black to White: 17.4 to 1</a:t>
            </a:r>
          </a:p>
          <a:p>
            <a:pPr eaLnBrk="1" hangingPunct="1">
              <a:spcBef>
                <a:spcPct val="0"/>
              </a:spcBef>
              <a:buSzTx/>
              <a:buFontTx/>
              <a:buNone/>
            </a:pPr>
            <a:r>
              <a:rPr lang="en-US" altLang="en-US" sz="2400">
                <a:cs typeface="Times New Roman" pitchFamily="18" charset="0"/>
              </a:rPr>
              <a:t>   Hispanic/Latina to White: 1.8 to 1</a:t>
            </a:r>
          </a:p>
          <a:p>
            <a:pPr eaLnBrk="1" hangingPunct="1">
              <a:spcBef>
                <a:spcPct val="0"/>
              </a:spcBef>
              <a:buSzTx/>
              <a:buFontTx/>
              <a:buNone/>
            </a:pPr>
            <a:endParaRPr lang="en-US" altLang="en-US" sz="1600">
              <a:cs typeface="Times New Roman" pitchFamily="18" charset="0"/>
            </a:endParaRPr>
          </a:p>
        </p:txBody>
      </p:sp>
      <p:graphicFrame>
        <p:nvGraphicFramePr>
          <p:cNvPr id="5" name="Chart 4">
            <a:extLst>
              <a:ext uri="{FF2B5EF4-FFF2-40B4-BE49-F238E27FC236}">
                <a16:creationId xmlns:a16="http://schemas.microsoft.com/office/drawing/2014/main" id="{F740340A-B16D-42FA-81D7-9D24002434D0}"/>
              </a:ext>
            </a:extLst>
          </p:cNvPr>
          <p:cNvGraphicFramePr/>
          <p:nvPr/>
        </p:nvGraphicFramePr>
        <p:xfrm>
          <a:off x="222885" y="1617126"/>
          <a:ext cx="7817219" cy="44393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80726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21EF-64EF-4769-90D0-2524E35CF506}"/>
              </a:ext>
            </a:extLst>
          </p:cNvPr>
          <p:cNvSpPr>
            <a:spLocks noGrp="1"/>
          </p:cNvSpPr>
          <p:nvPr>
            <p:ph type="title" idx="4294967295"/>
          </p:nvPr>
        </p:nvSpPr>
        <p:spPr>
          <a:xfrm>
            <a:off x="0" y="2871788"/>
            <a:ext cx="12188825" cy="1060450"/>
          </a:xfrm>
        </p:spPr>
        <p:txBody>
          <a:bodyPr vert="horz" lIns="91440" tIns="45720" rIns="91440" bIns="45720" rtlCol="0" anchor="b">
            <a:normAutofit/>
          </a:bodyPr>
          <a:lstStyle/>
          <a:p>
            <a:pPr algn="ctr"/>
            <a:r>
              <a:rPr lang="en-US" sz="4800" b="1">
                <a:solidFill>
                  <a:srgbClr val="00A0AF"/>
                </a:solidFill>
                <a:latin typeface="Arial" panose="020B0604020202020204" pitchFamily="34" charset="0"/>
                <a:cs typeface="Arial" panose="020B0604020202020204" pitchFamily="34" charset="0"/>
              </a:rPr>
              <a:t>HIV Prevention</a:t>
            </a:r>
            <a:endParaRPr lang="en-US" sz="4800" b="1" kern="1200">
              <a:solidFill>
                <a:srgbClr val="00A0AF"/>
              </a:solidFill>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801AC5A5-DBBD-4F33-AD26-114E0EF24FB5}"/>
              </a:ext>
            </a:extLst>
          </p:cNvPr>
          <p:cNvGrpSpPr/>
          <p:nvPr/>
        </p:nvGrpSpPr>
        <p:grpSpPr>
          <a:xfrm>
            <a:off x="8197173" y="850257"/>
            <a:ext cx="3149975" cy="2689185"/>
            <a:chOff x="6091315" y="1613768"/>
            <a:chExt cx="4395018" cy="3752107"/>
          </a:xfrm>
        </p:grpSpPr>
        <p:grpSp>
          <p:nvGrpSpPr>
            <p:cNvPr id="88" name="Group 87">
              <a:extLst>
                <a:ext uri="{FF2B5EF4-FFF2-40B4-BE49-F238E27FC236}">
                  <a16:creationId xmlns:a16="http://schemas.microsoft.com/office/drawing/2014/main" id="{08D05B22-0604-45BF-9410-AB4C42F856E6}"/>
                </a:ext>
              </a:extLst>
            </p:cNvPr>
            <p:cNvGrpSpPr>
              <a:grpSpLocks/>
            </p:cNvGrpSpPr>
            <p:nvPr/>
          </p:nvGrpSpPr>
          <p:grpSpPr bwMode="auto">
            <a:xfrm>
              <a:off x="6091315" y="1613768"/>
              <a:ext cx="4395018" cy="3752107"/>
              <a:chOff x="177" y="912"/>
              <a:chExt cx="3047" cy="3187"/>
            </a:xfrm>
          </p:grpSpPr>
          <p:sp>
            <p:nvSpPr>
              <p:cNvPr id="90" name="Freeform 3">
                <a:extLst>
                  <a:ext uri="{FF2B5EF4-FFF2-40B4-BE49-F238E27FC236}">
                    <a16:creationId xmlns:a16="http://schemas.microsoft.com/office/drawing/2014/main" id="{63DF8023-0058-4214-9A7A-E8C1502BAA52}"/>
                  </a:ext>
                </a:extLst>
              </p:cNvPr>
              <p:cNvSpPr>
                <a:spLocks noChangeArrowheads="1"/>
              </p:cNvSpPr>
              <p:nvPr/>
            </p:nvSpPr>
            <p:spPr bwMode="auto">
              <a:xfrm>
                <a:off x="2173" y="2307"/>
                <a:ext cx="240" cy="260"/>
              </a:xfrm>
              <a:custGeom>
                <a:avLst/>
                <a:gdLst>
                  <a:gd name="T0" fmla="*/ 60 w 273"/>
                  <a:gd name="T1" fmla="*/ 50 h 272"/>
                  <a:gd name="T2" fmla="*/ 10 w 273"/>
                  <a:gd name="T3" fmla="*/ 50 h 272"/>
                  <a:gd name="T4" fmla="*/ 25 w 273"/>
                  <a:gd name="T5" fmla="*/ 33 h 272"/>
                  <a:gd name="T6" fmla="*/ 25 w 273"/>
                  <a:gd name="T7" fmla="*/ 29 h 272"/>
                  <a:gd name="T8" fmla="*/ 17 w 273"/>
                  <a:gd name="T9" fmla="*/ 24 h 272"/>
                  <a:gd name="T10" fmla="*/ 18 w 273"/>
                  <a:gd name="T11" fmla="*/ 33 h 272"/>
                  <a:gd name="T12" fmla="*/ 11 w 273"/>
                  <a:gd name="T13" fmla="*/ 32 h 272"/>
                  <a:gd name="T14" fmla="*/ 10 w 273"/>
                  <a:gd name="T15" fmla="*/ 32 h 272"/>
                  <a:gd name="T16" fmla="*/ 11 w 273"/>
                  <a:gd name="T17" fmla="*/ 22 h 272"/>
                  <a:gd name="T18" fmla="*/ 4 w 273"/>
                  <a:gd name="T19" fmla="*/ 21 h 272"/>
                  <a:gd name="T20" fmla="*/ 0 w 273"/>
                  <a:gd name="T21" fmla="*/ 0 h 272"/>
                  <a:gd name="T22" fmla="*/ 55 w 273"/>
                  <a:gd name="T23" fmla="*/ 1 h 272"/>
                  <a:gd name="T24" fmla="*/ 60 w 273"/>
                  <a:gd name="T25" fmla="*/ 1 h 272"/>
                  <a:gd name="T26" fmla="*/ 60 w 273"/>
                  <a:gd name="T27" fmla="*/ 50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3"/>
                  <a:gd name="T43" fmla="*/ 0 h 272"/>
                  <a:gd name="T44" fmla="*/ 273 w 273"/>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3" h="272">
                    <a:moveTo>
                      <a:pt x="273" y="272"/>
                    </a:moveTo>
                    <a:lnTo>
                      <a:pt x="45" y="272"/>
                    </a:lnTo>
                    <a:lnTo>
                      <a:pt x="114" y="186"/>
                    </a:lnTo>
                    <a:lnTo>
                      <a:pt x="113" y="149"/>
                    </a:lnTo>
                    <a:lnTo>
                      <a:pt x="80" y="126"/>
                    </a:lnTo>
                    <a:lnTo>
                      <a:pt x="82" y="182"/>
                    </a:lnTo>
                    <a:lnTo>
                      <a:pt x="54" y="175"/>
                    </a:lnTo>
                    <a:lnTo>
                      <a:pt x="44" y="168"/>
                    </a:lnTo>
                    <a:lnTo>
                      <a:pt x="50" y="113"/>
                    </a:lnTo>
                    <a:lnTo>
                      <a:pt x="2" y="107"/>
                    </a:lnTo>
                    <a:lnTo>
                      <a:pt x="0" y="0"/>
                    </a:lnTo>
                    <a:lnTo>
                      <a:pt x="249" y="1"/>
                    </a:lnTo>
                    <a:lnTo>
                      <a:pt x="272" y="1"/>
                    </a:lnTo>
                    <a:lnTo>
                      <a:pt x="273" y="2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4">
                <a:extLst>
                  <a:ext uri="{FF2B5EF4-FFF2-40B4-BE49-F238E27FC236}">
                    <a16:creationId xmlns:a16="http://schemas.microsoft.com/office/drawing/2014/main" id="{BB05877F-2C4D-4DF9-B2D8-910DF32E2D00}"/>
                  </a:ext>
                </a:extLst>
              </p:cNvPr>
              <p:cNvSpPr>
                <a:spLocks noChangeArrowheads="1"/>
              </p:cNvSpPr>
              <p:nvPr/>
            </p:nvSpPr>
            <p:spPr bwMode="auto">
              <a:xfrm>
                <a:off x="2964" y="2610"/>
                <a:ext cx="192" cy="175"/>
              </a:xfrm>
              <a:custGeom>
                <a:avLst/>
                <a:gdLst>
                  <a:gd name="T0" fmla="*/ 44 w 219"/>
                  <a:gd name="T1" fmla="*/ 36 h 182"/>
                  <a:gd name="T2" fmla="*/ 35 w 219"/>
                  <a:gd name="T3" fmla="*/ 35 h 182"/>
                  <a:gd name="T4" fmla="*/ 35 w 219"/>
                  <a:gd name="T5" fmla="*/ 43 h 182"/>
                  <a:gd name="T6" fmla="*/ 1 w 219"/>
                  <a:gd name="T7" fmla="*/ 43 h 182"/>
                  <a:gd name="T8" fmla="*/ 0 w 219"/>
                  <a:gd name="T9" fmla="*/ 0 h 182"/>
                  <a:gd name="T10" fmla="*/ 32 w 219"/>
                  <a:gd name="T11" fmla="*/ 1 h 182"/>
                  <a:gd name="T12" fmla="*/ 44 w 219"/>
                  <a:gd name="T13" fmla="*/ 36 h 182"/>
                  <a:gd name="T14" fmla="*/ 0 60000 65536"/>
                  <a:gd name="T15" fmla="*/ 0 60000 65536"/>
                  <a:gd name="T16" fmla="*/ 0 60000 65536"/>
                  <a:gd name="T17" fmla="*/ 0 60000 65536"/>
                  <a:gd name="T18" fmla="*/ 0 60000 65536"/>
                  <a:gd name="T19" fmla="*/ 0 60000 65536"/>
                  <a:gd name="T20" fmla="*/ 0 60000 65536"/>
                  <a:gd name="T21" fmla="*/ 0 w 219"/>
                  <a:gd name="T22" fmla="*/ 0 h 182"/>
                  <a:gd name="T23" fmla="*/ 219 w 21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2">
                    <a:moveTo>
                      <a:pt x="219" y="153"/>
                    </a:moveTo>
                    <a:lnTo>
                      <a:pt x="180" y="152"/>
                    </a:lnTo>
                    <a:lnTo>
                      <a:pt x="180" y="182"/>
                    </a:lnTo>
                    <a:lnTo>
                      <a:pt x="1" y="182"/>
                    </a:lnTo>
                    <a:lnTo>
                      <a:pt x="0" y="0"/>
                    </a:lnTo>
                    <a:lnTo>
                      <a:pt x="163" y="1"/>
                    </a:lnTo>
                    <a:lnTo>
                      <a:pt x="219" y="15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5">
                <a:extLst>
                  <a:ext uri="{FF2B5EF4-FFF2-40B4-BE49-F238E27FC236}">
                    <a16:creationId xmlns:a16="http://schemas.microsoft.com/office/drawing/2014/main" id="{E73F3B01-785B-4648-9C22-041F294F557E}"/>
                  </a:ext>
                </a:extLst>
              </p:cNvPr>
              <p:cNvSpPr>
                <a:spLocks noChangeArrowheads="1"/>
              </p:cNvSpPr>
              <p:nvPr/>
            </p:nvSpPr>
            <p:spPr bwMode="auto">
              <a:xfrm>
                <a:off x="2882" y="2901"/>
                <a:ext cx="342" cy="320"/>
              </a:xfrm>
              <a:custGeom>
                <a:avLst/>
                <a:gdLst>
                  <a:gd name="T0" fmla="*/ 82 w 389"/>
                  <a:gd name="T1" fmla="*/ 59 h 335"/>
                  <a:gd name="T2" fmla="*/ 1 w 389"/>
                  <a:gd name="T3" fmla="*/ 58 h 335"/>
                  <a:gd name="T4" fmla="*/ 0 w 389"/>
                  <a:gd name="T5" fmla="*/ 21 h 335"/>
                  <a:gd name="T6" fmla="*/ 7 w 389"/>
                  <a:gd name="T7" fmla="*/ 26 h 335"/>
                  <a:gd name="T8" fmla="*/ 16 w 389"/>
                  <a:gd name="T9" fmla="*/ 26 h 335"/>
                  <a:gd name="T10" fmla="*/ 19 w 389"/>
                  <a:gd name="T11" fmla="*/ 21 h 335"/>
                  <a:gd name="T12" fmla="*/ 18 w 389"/>
                  <a:gd name="T13" fmla="*/ 16 h 335"/>
                  <a:gd name="T14" fmla="*/ 27 w 389"/>
                  <a:gd name="T15" fmla="*/ 11 h 335"/>
                  <a:gd name="T16" fmla="*/ 27 w 389"/>
                  <a:gd name="T17" fmla="*/ 6 h 335"/>
                  <a:gd name="T18" fmla="*/ 82 w 389"/>
                  <a:gd name="T19" fmla="*/ 0 h 335"/>
                  <a:gd name="T20" fmla="*/ 86 w 389"/>
                  <a:gd name="T21" fmla="*/ 20 h 335"/>
                  <a:gd name="T22" fmla="*/ 82 w 389"/>
                  <a:gd name="T23" fmla="*/ 59 h 3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9"/>
                  <a:gd name="T37" fmla="*/ 0 h 335"/>
                  <a:gd name="T38" fmla="*/ 389 w 389"/>
                  <a:gd name="T39" fmla="*/ 335 h 3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9" h="335">
                    <a:moveTo>
                      <a:pt x="369" y="335"/>
                    </a:moveTo>
                    <a:lnTo>
                      <a:pt x="1" y="328"/>
                    </a:lnTo>
                    <a:lnTo>
                      <a:pt x="0" y="115"/>
                    </a:lnTo>
                    <a:lnTo>
                      <a:pt x="29" y="138"/>
                    </a:lnTo>
                    <a:lnTo>
                      <a:pt x="73" y="140"/>
                    </a:lnTo>
                    <a:lnTo>
                      <a:pt x="89" y="110"/>
                    </a:lnTo>
                    <a:lnTo>
                      <a:pt x="83" y="84"/>
                    </a:lnTo>
                    <a:lnTo>
                      <a:pt x="122" y="38"/>
                    </a:lnTo>
                    <a:lnTo>
                      <a:pt x="123" y="6"/>
                    </a:lnTo>
                    <a:lnTo>
                      <a:pt x="367" y="0"/>
                    </a:lnTo>
                    <a:lnTo>
                      <a:pt x="389" y="101"/>
                    </a:lnTo>
                    <a:lnTo>
                      <a:pt x="369" y="3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6">
                <a:extLst>
                  <a:ext uri="{FF2B5EF4-FFF2-40B4-BE49-F238E27FC236}">
                    <a16:creationId xmlns:a16="http://schemas.microsoft.com/office/drawing/2014/main" id="{B779BAAD-4714-456C-AC45-2CE0B8F0B682}"/>
                  </a:ext>
                </a:extLst>
              </p:cNvPr>
              <p:cNvSpPr>
                <a:spLocks noChangeArrowheads="1"/>
              </p:cNvSpPr>
              <p:nvPr/>
            </p:nvSpPr>
            <p:spPr bwMode="auto">
              <a:xfrm>
                <a:off x="2883" y="3214"/>
                <a:ext cx="323" cy="187"/>
              </a:xfrm>
              <a:custGeom>
                <a:avLst/>
                <a:gdLst>
                  <a:gd name="T0" fmla="*/ 73 w 368"/>
                  <a:gd name="T1" fmla="*/ 38 h 195"/>
                  <a:gd name="T2" fmla="*/ 19 w 368"/>
                  <a:gd name="T3" fmla="*/ 42 h 195"/>
                  <a:gd name="T4" fmla="*/ 19 w 368"/>
                  <a:gd name="T5" fmla="*/ 38 h 195"/>
                  <a:gd name="T6" fmla="*/ 4 w 368"/>
                  <a:gd name="T7" fmla="*/ 38 h 195"/>
                  <a:gd name="T8" fmla="*/ 1 w 368"/>
                  <a:gd name="T9" fmla="*/ 12 h 195"/>
                  <a:gd name="T10" fmla="*/ 0 w 368"/>
                  <a:gd name="T11" fmla="*/ 0 h 195"/>
                  <a:gd name="T12" fmla="*/ 76 w 368"/>
                  <a:gd name="T13" fmla="*/ 7 h 195"/>
                  <a:gd name="T14" fmla="*/ 73 w 368"/>
                  <a:gd name="T15" fmla="*/ 38 h 195"/>
                  <a:gd name="T16" fmla="*/ 0 60000 65536"/>
                  <a:gd name="T17" fmla="*/ 0 60000 65536"/>
                  <a:gd name="T18" fmla="*/ 0 60000 65536"/>
                  <a:gd name="T19" fmla="*/ 0 60000 65536"/>
                  <a:gd name="T20" fmla="*/ 0 60000 65536"/>
                  <a:gd name="T21" fmla="*/ 0 60000 65536"/>
                  <a:gd name="T22" fmla="*/ 0 60000 65536"/>
                  <a:gd name="T23" fmla="*/ 0 60000 65536"/>
                  <a:gd name="T24" fmla="*/ 0 w 368"/>
                  <a:gd name="T25" fmla="*/ 0 h 195"/>
                  <a:gd name="T26" fmla="*/ 368 w 368"/>
                  <a:gd name="T27" fmla="*/ 195 h 1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8" h="195">
                    <a:moveTo>
                      <a:pt x="348" y="185"/>
                    </a:moveTo>
                    <a:lnTo>
                      <a:pt x="92" y="195"/>
                    </a:lnTo>
                    <a:lnTo>
                      <a:pt x="92" y="184"/>
                    </a:lnTo>
                    <a:lnTo>
                      <a:pt x="4" y="183"/>
                    </a:lnTo>
                    <a:lnTo>
                      <a:pt x="1" y="39"/>
                    </a:lnTo>
                    <a:lnTo>
                      <a:pt x="0" y="0"/>
                    </a:lnTo>
                    <a:lnTo>
                      <a:pt x="368" y="7"/>
                    </a:lnTo>
                    <a:lnTo>
                      <a:pt x="348" y="18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7">
                <a:extLst>
                  <a:ext uri="{FF2B5EF4-FFF2-40B4-BE49-F238E27FC236}">
                    <a16:creationId xmlns:a16="http://schemas.microsoft.com/office/drawing/2014/main" id="{C5574E07-BBD8-44A5-B720-8156165C4631}"/>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58 w 344"/>
                  <a:gd name="T57" fmla="*/ 54 h 433"/>
                  <a:gd name="T58" fmla="*/ 64 w 344"/>
                  <a:gd name="T59" fmla="*/ 49 h 433"/>
                  <a:gd name="T60" fmla="*/ 60 w 344"/>
                  <a:gd name="T61" fmla="*/ 54 h 433"/>
                  <a:gd name="T62" fmla="*/ 58 w 344"/>
                  <a:gd name="T63" fmla="*/ 54 h 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4"/>
                  <a:gd name="T97" fmla="*/ 0 h 433"/>
                  <a:gd name="T98" fmla="*/ 344 w 344"/>
                  <a:gd name="T99" fmla="*/ 433 h 4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close/>
                    <a:moveTo>
                      <a:pt x="278" y="323"/>
                    </a:moveTo>
                    <a:lnTo>
                      <a:pt x="303" y="290"/>
                    </a:lnTo>
                    <a:lnTo>
                      <a:pt x="284" y="329"/>
                    </a:lnTo>
                    <a:lnTo>
                      <a:pt x="278" y="323"/>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8">
                <a:extLst>
                  <a:ext uri="{FF2B5EF4-FFF2-40B4-BE49-F238E27FC236}">
                    <a16:creationId xmlns:a16="http://schemas.microsoft.com/office/drawing/2014/main" id="{D5DB2BDC-FBA2-4AB2-A1C4-B20B27670FA9}"/>
                  </a:ext>
                </a:extLst>
              </p:cNvPr>
              <p:cNvSpPr>
                <a:spLocks noChangeArrowheads="1"/>
              </p:cNvSpPr>
              <p:nvPr/>
            </p:nvSpPr>
            <p:spPr bwMode="auto">
              <a:xfrm>
                <a:off x="2887" y="3390"/>
                <a:ext cx="302" cy="413"/>
              </a:xfrm>
              <a:custGeom>
                <a:avLst/>
                <a:gdLst>
                  <a:gd name="T0" fmla="*/ 36 w 344"/>
                  <a:gd name="T1" fmla="*/ 67 h 433"/>
                  <a:gd name="T2" fmla="*/ 34 w 344"/>
                  <a:gd name="T3" fmla="*/ 66 h 433"/>
                  <a:gd name="T4" fmla="*/ 22 w 344"/>
                  <a:gd name="T5" fmla="*/ 69 h 433"/>
                  <a:gd name="T6" fmla="*/ 16 w 344"/>
                  <a:gd name="T7" fmla="*/ 72 h 433"/>
                  <a:gd name="T8" fmla="*/ 7 w 344"/>
                  <a:gd name="T9" fmla="*/ 71 h 433"/>
                  <a:gd name="T10" fmla="*/ 7 w 344"/>
                  <a:gd name="T11" fmla="*/ 69 h 433"/>
                  <a:gd name="T12" fmla="*/ 4 w 344"/>
                  <a:gd name="T13" fmla="*/ 71 h 433"/>
                  <a:gd name="T14" fmla="*/ 4 w 344"/>
                  <a:gd name="T15" fmla="*/ 69 h 433"/>
                  <a:gd name="T16" fmla="*/ 4 w 344"/>
                  <a:gd name="T17" fmla="*/ 52 h 433"/>
                  <a:gd name="T18" fmla="*/ 0 w 344"/>
                  <a:gd name="T19" fmla="*/ 16 h 433"/>
                  <a:gd name="T20" fmla="*/ 0 w 344"/>
                  <a:gd name="T21" fmla="*/ 0 h 433"/>
                  <a:gd name="T22" fmla="*/ 18 w 344"/>
                  <a:gd name="T23" fmla="*/ 1 h 433"/>
                  <a:gd name="T24" fmla="*/ 18 w 344"/>
                  <a:gd name="T25" fmla="*/ 10 h 433"/>
                  <a:gd name="T26" fmla="*/ 72 w 344"/>
                  <a:gd name="T27" fmla="*/ 2 h 433"/>
                  <a:gd name="T28" fmla="*/ 67 w 344"/>
                  <a:gd name="T29" fmla="*/ 32 h 433"/>
                  <a:gd name="T30" fmla="*/ 66 w 344"/>
                  <a:gd name="T31" fmla="*/ 22 h 433"/>
                  <a:gd name="T32" fmla="*/ 60 w 344"/>
                  <a:gd name="T33" fmla="*/ 25 h 433"/>
                  <a:gd name="T34" fmla="*/ 58 w 344"/>
                  <a:gd name="T35" fmla="*/ 29 h 433"/>
                  <a:gd name="T36" fmla="*/ 54 w 344"/>
                  <a:gd name="T37" fmla="*/ 31 h 433"/>
                  <a:gd name="T38" fmla="*/ 54 w 344"/>
                  <a:gd name="T39" fmla="*/ 40 h 433"/>
                  <a:gd name="T40" fmla="*/ 52 w 344"/>
                  <a:gd name="T41" fmla="*/ 40 h 433"/>
                  <a:gd name="T42" fmla="*/ 51 w 344"/>
                  <a:gd name="T43" fmla="*/ 42 h 433"/>
                  <a:gd name="T44" fmla="*/ 52 w 344"/>
                  <a:gd name="T45" fmla="*/ 50 h 433"/>
                  <a:gd name="T46" fmla="*/ 56 w 344"/>
                  <a:gd name="T47" fmla="*/ 50 h 433"/>
                  <a:gd name="T48" fmla="*/ 47 w 344"/>
                  <a:gd name="T49" fmla="*/ 58 h 433"/>
                  <a:gd name="T50" fmla="*/ 41 w 344"/>
                  <a:gd name="T51" fmla="*/ 64 h 433"/>
                  <a:gd name="T52" fmla="*/ 36 w 344"/>
                  <a:gd name="T53" fmla="*/ 66 h 433"/>
                  <a:gd name="T54" fmla="*/ 36 w 344"/>
                  <a:gd name="T55" fmla="*/ 67 h 4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4"/>
                  <a:gd name="T85" fmla="*/ 0 h 433"/>
                  <a:gd name="T86" fmla="*/ 344 w 344"/>
                  <a:gd name="T87" fmla="*/ 433 h 4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4" h="433">
                    <a:moveTo>
                      <a:pt x="176" y="398"/>
                    </a:moveTo>
                    <a:lnTo>
                      <a:pt x="161" y="391"/>
                    </a:lnTo>
                    <a:lnTo>
                      <a:pt x="102" y="406"/>
                    </a:lnTo>
                    <a:lnTo>
                      <a:pt x="77" y="433"/>
                    </a:lnTo>
                    <a:lnTo>
                      <a:pt x="34" y="424"/>
                    </a:lnTo>
                    <a:lnTo>
                      <a:pt x="34" y="412"/>
                    </a:lnTo>
                    <a:lnTo>
                      <a:pt x="21" y="423"/>
                    </a:lnTo>
                    <a:lnTo>
                      <a:pt x="6" y="415"/>
                    </a:lnTo>
                    <a:lnTo>
                      <a:pt x="5" y="318"/>
                    </a:lnTo>
                    <a:lnTo>
                      <a:pt x="0" y="90"/>
                    </a:lnTo>
                    <a:lnTo>
                      <a:pt x="0" y="0"/>
                    </a:lnTo>
                    <a:lnTo>
                      <a:pt x="88" y="1"/>
                    </a:lnTo>
                    <a:lnTo>
                      <a:pt x="88" y="12"/>
                    </a:lnTo>
                    <a:lnTo>
                      <a:pt x="344" y="2"/>
                    </a:lnTo>
                    <a:lnTo>
                      <a:pt x="323" y="195"/>
                    </a:lnTo>
                    <a:lnTo>
                      <a:pt x="317" y="121"/>
                    </a:lnTo>
                    <a:lnTo>
                      <a:pt x="286" y="137"/>
                    </a:lnTo>
                    <a:lnTo>
                      <a:pt x="274" y="176"/>
                    </a:lnTo>
                    <a:lnTo>
                      <a:pt x="259" y="187"/>
                    </a:lnTo>
                    <a:lnTo>
                      <a:pt x="258" y="233"/>
                    </a:lnTo>
                    <a:lnTo>
                      <a:pt x="249" y="230"/>
                    </a:lnTo>
                    <a:lnTo>
                      <a:pt x="243" y="248"/>
                    </a:lnTo>
                    <a:lnTo>
                      <a:pt x="248" y="297"/>
                    </a:lnTo>
                    <a:lnTo>
                      <a:pt x="268" y="301"/>
                    </a:lnTo>
                    <a:lnTo>
                      <a:pt x="228" y="346"/>
                    </a:lnTo>
                    <a:lnTo>
                      <a:pt x="202" y="382"/>
                    </a:lnTo>
                    <a:lnTo>
                      <a:pt x="172" y="394"/>
                    </a:lnTo>
                    <a:lnTo>
                      <a:pt x="176" y="398"/>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
                <a:extLst>
                  <a:ext uri="{FF2B5EF4-FFF2-40B4-BE49-F238E27FC236}">
                    <a16:creationId xmlns:a16="http://schemas.microsoft.com/office/drawing/2014/main" id="{05BF0E10-CC3B-41B1-B2B5-3BC2D5F42B74}"/>
                  </a:ext>
                </a:extLst>
              </p:cNvPr>
              <p:cNvSpPr>
                <a:spLocks noChangeArrowheads="1"/>
              </p:cNvSpPr>
              <p:nvPr/>
            </p:nvSpPr>
            <p:spPr bwMode="auto">
              <a:xfrm>
                <a:off x="3131" y="3667"/>
                <a:ext cx="22" cy="38"/>
              </a:xfrm>
              <a:custGeom>
                <a:avLst/>
                <a:gdLst>
                  <a:gd name="T0" fmla="*/ 0 w 25"/>
                  <a:gd name="T1" fmla="*/ 19 h 39"/>
                  <a:gd name="T2" fmla="*/ 5 w 25"/>
                  <a:gd name="T3" fmla="*/ 0 h 39"/>
                  <a:gd name="T4" fmla="*/ 4 w 25"/>
                  <a:gd name="T5" fmla="*/ 19 h 39"/>
                  <a:gd name="T6" fmla="*/ 0 w 25"/>
                  <a:gd name="T7" fmla="*/ 19 h 39"/>
                  <a:gd name="T8" fmla="*/ 0 60000 65536"/>
                  <a:gd name="T9" fmla="*/ 0 60000 65536"/>
                  <a:gd name="T10" fmla="*/ 0 60000 65536"/>
                  <a:gd name="T11" fmla="*/ 0 60000 65536"/>
                  <a:gd name="T12" fmla="*/ 0 w 25"/>
                  <a:gd name="T13" fmla="*/ 0 h 39"/>
                  <a:gd name="T14" fmla="*/ 25 w 25"/>
                  <a:gd name="T15" fmla="*/ 39 h 39"/>
                </a:gdLst>
                <a:ahLst/>
                <a:cxnLst>
                  <a:cxn ang="T8">
                    <a:pos x="T0" y="T1"/>
                  </a:cxn>
                  <a:cxn ang="T9">
                    <a:pos x="T2" y="T3"/>
                  </a:cxn>
                  <a:cxn ang="T10">
                    <a:pos x="T4" y="T5"/>
                  </a:cxn>
                  <a:cxn ang="T11">
                    <a:pos x="T6" y="T7"/>
                  </a:cxn>
                </a:cxnLst>
                <a:rect l="T12" t="T13" r="T14" b="T15"/>
                <a:pathLst>
                  <a:path w="25" h="39">
                    <a:moveTo>
                      <a:pt x="0" y="33"/>
                    </a:moveTo>
                    <a:lnTo>
                      <a:pt x="25" y="0"/>
                    </a:lnTo>
                    <a:lnTo>
                      <a:pt x="6" y="39"/>
                    </a:lnTo>
                    <a:lnTo>
                      <a:pt x="0" y="33"/>
                    </a:lnTo>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10">
                <a:extLst>
                  <a:ext uri="{FF2B5EF4-FFF2-40B4-BE49-F238E27FC236}">
                    <a16:creationId xmlns:a16="http://schemas.microsoft.com/office/drawing/2014/main" id="{1A2F45EB-F3C4-43B9-B0F0-BE1A5F2F4C54}"/>
                  </a:ext>
                </a:extLst>
              </p:cNvPr>
              <p:cNvSpPr>
                <a:spLocks noChangeArrowheads="1"/>
              </p:cNvSpPr>
              <p:nvPr/>
            </p:nvSpPr>
            <p:spPr bwMode="auto">
              <a:xfrm>
                <a:off x="2509" y="3476"/>
                <a:ext cx="627" cy="623"/>
              </a:xfrm>
              <a:custGeom>
                <a:avLst/>
                <a:gdLst>
                  <a:gd name="T0" fmla="*/ 98 w 713"/>
                  <a:gd name="T1" fmla="*/ 63 h 651"/>
                  <a:gd name="T2" fmla="*/ 92 w 713"/>
                  <a:gd name="T3" fmla="*/ 66 h 651"/>
                  <a:gd name="T4" fmla="*/ 74 w 713"/>
                  <a:gd name="T5" fmla="*/ 69 h 651"/>
                  <a:gd name="T6" fmla="*/ 68 w 713"/>
                  <a:gd name="T7" fmla="*/ 65 h 651"/>
                  <a:gd name="T8" fmla="*/ 66 w 713"/>
                  <a:gd name="T9" fmla="*/ 55 h 651"/>
                  <a:gd name="T10" fmla="*/ 67 w 713"/>
                  <a:gd name="T11" fmla="*/ 49 h 651"/>
                  <a:gd name="T12" fmla="*/ 71 w 713"/>
                  <a:gd name="T13" fmla="*/ 45 h 651"/>
                  <a:gd name="T14" fmla="*/ 68 w 713"/>
                  <a:gd name="T15" fmla="*/ 42 h 651"/>
                  <a:gd name="T16" fmla="*/ 66 w 713"/>
                  <a:gd name="T17" fmla="*/ 33 h 651"/>
                  <a:gd name="T18" fmla="*/ 61 w 713"/>
                  <a:gd name="T19" fmla="*/ 30 h 651"/>
                  <a:gd name="T20" fmla="*/ 61 w 713"/>
                  <a:gd name="T21" fmla="*/ 27 h 651"/>
                  <a:gd name="T22" fmla="*/ 57 w 713"/>
                  <a:gd name="T23" fmla="*/ 20 h 651"/>
                  <a:gd name="T24" fmla="*/ 55 w 713"/>
                  <a:gd name="T25" fmla="*/ 20 h 651"/>
                  <a:gd name="T26" fmla="*/ 53 w 713"/>
                  <a:gd name="T27" fmla="*/ 11 h 651"/>
                  <a:gd name="T28" fmla="*/ 51 w 713"/>
                  <a:gd name="T29" fmla="*/ 11 h 651"/>
                  <a:gd name="T30" fmla="*/ 47 w 713"/>
                  <a:gd name="T31" fmla="*/ 11 h 651"/>
                  <a:gd name="T32" fmla="*/ 44 w 713"/>
                  <a:gd name="T33" fmla="*/ 11 h 651"/>
                  <a:gd name="T34" fmla="*/ 35 w 713"/>
                  <a:gd name="T35" fmla="*/ 1 h 651"/>
                  <a:gd name="T36" fmla="*/ 96 w 713"/>
                  <a:gd name="T37" fmla="*/ 0 h 651"/>
                  <a:gd name="T38" fmla="*/ 97 w 713"/>
                  <a:gd name="T39" fmla="*/ 45 h 651"/>
                  <a:gd name="T40" fmla="*/ 98 w 713"/>
                  <a:gd name="T41" fmla="*/ 63 h 651"/>
                  <a:gd name="T42" fmla="*/ 35 w 713"/>
                  <a:gd name="T43" fmla="*/ 98 h 651"/>
                  <a:gd name="T44" fmla="*/ 36 w 713"/>
                  <a:gd name="T45" fmla="*/ 102 h 651"/>
                  <a:gd name="T46" fmla="*/ 40 w 713"/>
                  <a:gd name="T47" fmla="*/ 102 h 651"/>
                  <a:gd name="T48" fmla="*/ 51 w 713"/>
                  <a:gd name="T49" fmla="*/ 110 h 651"/>
                  <a:gd name="T50" fmla="*/ 53 w 713"/>
                  <a:gd name="T51" fmla="*/ 114 h 651"/>
                  <a:gd name="T52" fmla="*/ 42 w 713"/>
                  <a:gd name="T53" fmla="*/ 117 h 651"/>
                  <a:gd name="T54" fmla="*/ 32 w 713"/>
                  <a:gd name="T55" fmla="*/ 112 h 651"/>
                  <a:gd name="T56" fmla="*/ 30 w 713"/>
                  <a:gd name="T57" fmla="*/ 117 h 651"/>
                  <a:gd name="T58" fmla="*/ 22 w 713"/>
                  <a:gd name="T59" fmla="*/ 122 h 651"/>
                  <a:gd name="T60" fmla="*/ 0 w 713"/>
                  <a:gd name="T61" fmla="*/ 125 h 651"/>
                  <a:gd name="T62" fmla="*/ 4 w 713"/>
                  <a:gd name="T63" fmla="*/ 122 h 651"/>
                  <a:gd name="T64" fmla="*/ 10 w 713"/>
                  <a:gd name="T65" fmla="*/ 122 h 651"/>
                  <a:gd name="T66" fmla="*/ 6 w 713"/>
                  <a:gd name="T67" fmla="*/ 114 h 651"/>
                  <a:gd name="T68" fmla="*/ 11 w 713"/>
                  <a:gd name="T69" fmla="*/ 116 h 651"/>
                  <a:gd name="T70" fmla="*/ 11 w 713"/>
                  <a:gd name="T71" fmla="*/ 112 h 651"/>
                  <a:gd name="T72" fmla="*/ 23 w 713"/>
                  <a:gd name="T73" fmla="*/ 107 h 651"/>
                  <a:gd name="T74" fmla="*/ 29 w 713"/>
                  <a:gd name="T75" fmla="*/ 111 h 651"/>
                  <a:gd name="T76" fmla="*/ 32 w 713"/>
                  <a:gd name="T77" fmla="*/ 107 h 651"/>
                  <a:gd name="T78" fmla="*/ 35 w 713"/>
                  <a:gd name="T79" fmla="*/ 98 h 651"/>
                  <a:gd name="T80" fmla="*/ 135 w 713"/>
                  <a:gd name="T81" fmla="*/ 59 h 651"/>
                  <a:gd name="T82" fmla="*/ 134 w 713"/>
                  <a:gd name="T83" fmla="*/ 57 h 651"/>
                  <a:gd name="T84" fmla="*/ 141 w 713"/>
                  <a:gd name="T85" fmla="*/ 55 h 651"/>
                  <a:gd name="T86" fmla="*/ 146 w 713"/>
                  <a:gd name="T87" fmla="*/ 50 h 651"/>
                  <a:gd name="T88" fmla="*/ 147 w 713"/>
                  <a:gd name="T89" fmla="*/ 52 h 651"/>
                  <a:gd name="T90" fmla="*/ 150 w 713"/>
                  <a:gd name="T91" fmla="*/ 52 h 651"/>
                  <a:gd name="T92" fmla="*/ 157 w 713"/>
                  <a:gd name="T93" fmla="*/ 45 h 651"/>
                  <a:gd name="T94" fmla="*/ 159 w 713"/>
                  <a:gd name="T95" fmla="*/ 47 h 651"/>
                  <a:gd name="T96" fmla="*/ 146 w 713"/>
                  <a:gd name="T97" fmla="*/ 67 h 651"/>
                  <a:gd name="T98" fmla="*/ 132 w 713"/>
                  <a:gd name="T99" fmla="*/ 79 h 651"/>
                  <a:gd name="T100" fmla="*/ 128 w 713"/>
                  <a:gd name="T101" fmla="*/ 82 h 651"/>
                  <a:gd name="T102" fmla="*/ 127 w 713"/>
                  <a:gd name="T103" fmla="*/ 78 h 651"/>
                  <a:gd name="T104" fmla="*/ 138 w 713"/>
                  <a:gd name="T105" fmla="*/ 72 h 651"/>
                  <a:gd name="T106" fmla="*/ 134 w 713"/>
                  <a:gd name="T107" fmla="*/ 69 h 651"/>
                  <a:gd name="T108" fmla="*/ 138 w 713"/>
                  <a:gd name="T109" fmla="*/ 61 h 651"/>
                  <a:gd name="T110" fmla="*/ 135 w 713"/>
                  <a:gd name="T111" fmla="*/ 59 h 6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651"/>
                  <a:gd name="T170" fmla="*/ 713 w 713"/>
                  <a:gd name="T171" fmla="*/ 651 h 6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651">
                    <a:moveTo>
                      <a:pt x="435" y="325"/>
                    </a:moveTo>
                    <a:lnTo>
                      <a:pt x="412" y="347"/>
                    </a:lnTo>
                    <a:lnTo>
                      <a:pt x="333" y="356"/>
                    </a:lnTo>
                    <a:lnTo>
                      <a:pt x="306" y="335"/>
                    </a:lnTo>
                    <a:lnTo>
                      <a:pt x="293" y="290"/>
                    </a:lnTo>
                    <a:lnTo>
                      <a:pt x="301" y="247"/>
                    </a:lnTo>
                    <a:lnTo>
                      <a:pt x="318" y="233"/>
                    </a:lnTo>
                    <a:lnTo>
                      <a:pt x="302" y="216"/>
                    </a:lnTo>
                    <a:lnTo>
                      <a:pt x="294" y="172"/>
                    </a:lnTo>
                    <a:lnTo>
                      <a:pt x="275" y="154"/>
                    </a:lnTo>
                    <a:lnTo>
                      <a:pt x="277" y="135"/>
                    </a:lnTo>
                    <a:lnTo>
                      <a:pt x="257" y="96"/>
                    </a:lnTo>
                    <a:lnTo>
                      <a:pt x="247" y="98"/>
                    </a:lnTo>
                    <a:lnTo>
                      <a:pt x="237" y="61"/>
                    </a:lnTo>
                    <a:lnTo>
                      <a:pt x="227" y="52"/>
                    </a:lnTo>
                    <a:lnTo>
                      <a:pt x="211" y="60"/>
                    </a:lnTo>
                    <a:lnTo>
                      <a:pt x="197" y="20"/>
                    </a:lnTo>
                    <a:lnTo>
                      <a:pt x="157" y="1"/>
                    </a:lnTo>
                    <a:lnTo>
                      <a:pt x="429" y="0"/>
                    </a:lnTo>
                    <a:lnTo>
                      <a:pt x="434" y="228"/>
                    </a:lnTo>
                    <a:lnTo>
                      <a:pt x="435" y="325"/>
                    </a:lnTo>
                    <a:close/>
                    <a:moveTo>
                      <a:pt x="158" y="516"/>
                    </a:moveTo>
                    <a:lnTo>
                      <a:pt x="165" y="536"/>
                    </a:lnTo>
                    <a:lnTo>
                      <a:pt x="180" y="530"/>
                    </a:lnTo>
                    <a:lnTo>
                      <a:pt x="226" y="570"/>
                    </a:lnTo>
                    <a:lnTo>
                      <a:pt x="235" y="594"/>
                    </a:lnTo>
                    <a:lnTo>
                      <a:pt x="192" y="610"/>
                    </a:lnTo>
                    <a:lnTo>
                      <a:pt x="144" y="589"/>
                    </a:lnTo>
                    <a:lnTo>
                      <a:pt x="134" y="612"/>
                    </a:lnTo>
                    <a:lnTo>
                      <a:pt x="96" y="629"/>
                    </a:lnTo>
                    <a:lnTo>
                      <a:pt x="0" y="651"/>
                    </a:lnTo>
                    <a:lnTo>
                      <a:pt x="7" y="628"/>
                    </a:lnTo>
                    <a:lnTo>
                      <a:pt x="44" y="628"/>
                    </a:lnTo>
                    <a:lnTo>
                      <a:pt x="27" y="595"/>
                    </a:lnTo>
                    <a:lnTo>
                      <a:pt x="48" y="598"/>
                    </a:lnTo>
                    <a:lnTo>
                      <a:pt x="51" y="582"/>
                    </a:lnTo>
                    <a:lnTo>
                      <a:pt x="101" y="553"/>
                    </a:lnTo>
                    <a:lnTo>
                      <a:pt x="131" y="571"/>
                    </a:lnTo>
                    <a:lnTo>
                      <a:pt x="144" y="555"/>
                    </a:lnTo>
                    <a:lnTo>
                      <a:pt x="158" y="516"/>
                    </a:lnTo>
                    <a:close/>
                    <a:moveTo>
                      <a:pt x="605" y="308"/>
                    </a:moveTo>
                    <a:lnTo>
                      <a:pt x="601" y="304"/>
                    </a:lnTo>
                    <a:lnTo>
                      <a:pt x="631" y="292"/>
                    </a:lnTo>
                    <a:lnTo>
                      <a:pt x="657" y="256"/>
                    </a:lnTo>
                    <a:lnTo>
                      <a:pt x="661" y="268"/>
                    </a:lnTo>
                    <a:lnTo>
                      <a:pt x="677" y="268"/>
                    </a:lnTo>
                    <a:lnTo>
                      <a:pt x="707" y="233"/>
                    </a:lnTo>
                    <a:lnTo>
                      <a:pt x="713" y="239"/>
                    </a:lnTo>
                    <a:lnTo>
                      <a:pt x="655" y="348"/>
                    </a:lnTo>
                    <a:lnTo>
                      <a:pt x="592" y="414"/>
                    </a:lnTo>
                    <a:lnTo>
                      <a:pt x="576" y="423"/>
                    </a:lnTo>
                    <a:lnTo>
                      <a:pt x="571" y="411"/>
                    </a:lnTo>
                    <a:lnTo>
                      <a:pt x="617" y="375"/>
                    </a:lnTo>
                    <a:lnTo>
                      <a:pt x="601" y="362"/>
                    </a:lnTo>
                    <a:lnTo>
                      <a:pt x="623" y="317"/>
                    </a:lnTo>
                    <a:lnTo>
                      <a:pt x="605" y="308"/>
                    </a:lnTo>
                    <a:close/>
                  </a:path>
                </a:pathLst>
              </a:custGeom>
              <a:solidFill>
                <a:srgbClr val="0080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11">
                <a:extLst>
                  <a:ext uri="{FF2B5EF4-FFF2-40B4-BE49-F238E27FC236}">
                    <a16:creationId xmlns:a16="http://schemas.microsoft.com/office/drawing/2014/main" id="{EF695950-0D7F-4B78-9BE5-CEB38CDAAA32}"/>
                  </a:ext>
                </a:extLst>
              </p:cNvPr>
              <p:cNvSpPr>
                <a:spLocks noChangeArrowheads="1"/>
              </p:cNvSpPr>
              <p:nvPr/>
            </p:nvSpPr>
            <p:spPr bwMode="auto">
              <a:xfrm>
                <a:off x="2647" y="3476"/>
                <a:ext cx="244" cy="341"/>
              </a:xfrm>
              <a:custGeom>
                <a:avLst/>
                <a:gdLst>
                  <a:gd name="T0" fmla="*/ 58 w 278"/>
                  <a:gd name="T1" fmla="*/ 65 h 356"/>
                  <a:gd name="T2" fmla="*/ 53 w 278"/>
                  <a:gd name="T3" fmla="*/ 69 h 356"/>
                  <a:gd name="T4" fmla="*/ 36 w 278"/>
                  <a:gd name="T5" fmla="*/ 71 h 356"/>
                  <a:gd name="T6" fmla="*/ 32 w 278"/>
                  <a:gd name="T7" fmla="*/ 67 h 356"/>
                  <a:gd name="T8" fmla="*/ 28 w 278"/>
                  <a:gd name="T9" fmla="*/ 57 h 356"/>
                  <a:gd name="T10" fmla="*/ 30 w 278"/>
                  <a:gd name="T11" fmla="*/ 50 h 356"/>
                  <a:gd name="T12" fmla="*/ 33 w 278"/>
                  <a:gd name="T13" fmla="*/ 47 h 356"/>
                  <a:gd name="T14" fmla="*/ 30 w 278"/>
                  <a:gd name="T15" fmla="*/ 43 h 356"/>
                  <a:gd name="T16" fmla="*/ 28 w 278"/>
                  <a:gd name="T17" fmla="*/ 34 h 356"/>
                  <a:gd name="T18" fmla="*/ 25 w 278"/>
                  <a:gd name="T19" fmla="*/ 31 h 356"/>
                  <a:gd name="T20" fmla="*/ 25 w 278"/>
                  <a:gd name="T21" fmla="*/ 28 h 356"/>
                  <a:gd name="T22" fmla="*/ 21 w 278"/>
                  <a:gd name="T23" fmla="*/ 21 h 356"/>
                  <a:gd name="T24" fmla="*/ 19 w 278"/>
                  <a:gd name="T25" fmla="*/ 21 h 356"/>
                  <a:gd name="T26" fmla="*/ 17 w 278"/>
                  <a:gd name="T27" fmla="*/ 11 h 356"/>
                  <a:gd name="T28" fmla="*/ 15 w 278"/>
                  <a:gd name="T29" fmla="*/ 11 h 356"/>
                  <a:gd name="T30" fmla="*/ 11 w 278"/>
                  <a:gd name="T31" fmla="*/ 11 h 356"/>
                  <a:gd name="T32" fmla="*/ 9 w 278"/>
                  <a:gd name="T33" fmla="*/ 11 h 356"/>
                  <a:gd name="T34" fmla="*/ 0 w 278"/>
                  <a:gd name="T35" fmla="*/ 1 h 356"/>
                  <a:gd name="T36" fmla="*/ 56 w 278"/>
                  <a:gd name="T37" fmla="*/ 0 h 356"/>
                  <a:gd name="T38" fmla="*/ 58 w 278"/>
                  <a:gd name="T39" fmla="*/ 46 h 356"/>
                  <a:gd name="T40" fmla="*/ 58 w 278"/>
                  <a:gd name="T41" fmla="*/ 65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8"/>
                  <a:gd name="T64" fmla="*/ 0 h 356"/>
                  <a:gd name="T65" fmla="*/ 278 w 278"/>
                  <a:gd name="T66" fmla="*/ 356 h 3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8" h="356">
                    <a:moveTo>
                      <a:pt x="278" y="325"/>
                    </a:moveTo>
                    <a:lnTo>
                      <a:pt x="255" y="347"/>
                    </a:lnTo>
                    <a:lnTo>
                      <a:pt x="176" y="356"/>
                    </a:lnTo>
                    <a:lnTo>
                      <a:pt x="149" y="335"/>
                    </a:lnTo>
                    <a:lnTo>
                      <a:pt x="136" y="290"/>
                    </a:lnTo>
                    <a:lnTo>
                      <a:pt x="144" y="247"/>
                    </a:lnTo>
                    <a:lnTo>
                      <a:pt x="161" y="233"/>
                    </a:lnTo>
                    <a:lnTo>
                      <a:pt x="145" y="216"/>
                    </a:lnTo>
                    <a:lnTo>
                      <a:pt x="137" y="172"/>
                    </a:lnTo>
                    <a:lnTo>
                      <a:pt x="118" y="154"/>
                    </a:lnTo>
                    <a:lnTo>
                      <a:pt x="120" y="135"/>
                    </a:lnTo>
                    <a:lnTo>
                      <a:pt x="100" y="96"/>
                    </a:lnTo>
                    <a:lnTo>
                      <a:pt x="90" y="98"/>
                    </a:lnTo>
                    <a:lnTo>
                      <a:pt x="80" y="61"/>
                    </a:lnTo>
                    <a:lnTo>
                      <a:pt x="70" y="52"/>
                    </a:lnTo>
                    <a:lnTo>
                      <a:pt x="54" y="60"/>
                    </a:lnTo>
                    <a:lnTo>
                      <a:pt x="40" y="20"/>
                    </a:lnTo>
                    <a:lnTo>
                      <a:pt x="0" y="1"/>
                    </a:lnTo>
                    <a:lnTo>
                      <a:pt x="272" y="0"/>
                    </a:lnTo>
                    <a:lnTo>
                      <a:pt x="277" y="228"/>
                    </a:lnTo>
                    <a:lnTo>
                      <a:pt x="278" y="325"/>
                    </a:lnTo>
                  </a:path>
                </a:pathLst>
              </a:custGeom>
              <a:solidFill>
                <a:srgbClr val="7FBF7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12">
                <a:extLst>
                  <a:ext uri="{FF2B5EF4-FFF2-40B4-BE49-F238E27FC236}">
                    <a16:creationId xmlns:a16="http://schemas.microsoft.com/office/drawing/2014/main" id="{96870E68-A650-4C8B-A606-F267FEA726D1}"/>
                  </a:ext>
                </a:extLst>
              </p:cNvPr>
              <p:cNvSpPr>
                <a:spLocks noChangeArrowheads="1"/>
              </p:cNvSpPr>
              <p:nvPr/>
            </p:nvSpPr>
            <p:spPr bwMode="auto">
              <a:xfrm>
                <a:off x="2509" y="3970"/>
                <a:ext cx="207" cy="129"/>
              </a:xfrm>
              <a:custGeom>
                <a:avLst/>
                <a:gdLst>
                  <a:gd name="T0" fmla="*/ 37 w 235"/>
                  <a:gd name="T1" fmla="*/ 0 h 135"/>
                  <a:gd name="T2" fmla="*/ 38 w 235"/>
                  <a:gd name="T3" fmla="*/ 11 h 135"/>
                  <a:gd name="T4" fmla="*/ 42 w 235"/>
                  <a:gd name="T5" fmla="*/ 11 h 135"/>
                  <a:gd name="T6" fmla="*/ 54 w 235"/>
                  <a:gd name="T7" fmla="*/ 11 h 135"/>
                  <a:gd name="T8" fmla="*/ 55 w 235"/>
                  <a:gd name="T9" fmla="*/ 14 h 135"/>
                  <a:gd name="T10" fmla="*/ 47 w 235"/>
                  <a:gd name="T11" fmla="*/ 18 h 135"/>
                  <a:gd name="T12" fmla="*/ 33 w 235"/>
                  <a:gd name="T13" fmla="*/ 12 h 135"/>
                  <a:gd name="T14" fmla="*/ 33 w 235"/>
                  <a:gd name="T15" fmla="*/ 19 h 135"/>
                  <a:gd name="T16" fmla="*/ 23 w 235"/>
                  <a:gd name="T17" fmla="*/ 21 h 135"/>
                  <a:gd name="T18" fmla="*/ 0 w 235"/>
                  <a:gd name="T19" fmla="*/ 25 h 135"/>
                  <a:gd name="T20" fmla="*/ 4 w 235"/>
                  <a:gd name="T21" fmla="*/ 21 h 135"/>
                  <a:gd name="T22" fmla="*/ 11 w 235"/>
                  <a:gd name="T23" fmla="*/ 21 h 135"/>
                  <a:gd name="T24" fmla="*/ 7 w 235"/>
                  <a:gd name="T25" fmla="*/ 14 h 135"/>
                  <a:gd name="T26" fmla="*/ 11 w 235"/>
                  <a:gd name="T27" fmla="*/ 15 h 135"/>
                  <a:gd name="T28" fmla="*/ 12 w 235"/>
                  <a:gd name="T29" fmla="*/ 11 h 135"/>
                  <a:gd name="T30" fmla="*/ 24 w 235"/>
                  <a:gd name="T31" fmla="*/ 11 h 135"/>
                  <a:gd name="T32" fmla="*/ 32 w 235"/>
                  <a:gd name="T33" fmla="*/ 11 h 135"/>
                  <a:gd name="T34" fmla="*/ 33 w 235"/>
                  <a:gd name="T35" fmla="*/ 11 h 135"/>
                  <a:gd name="T36" fmla="*/ 37 w 23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135"/>
                  <a:gd name="T59" fmla="*/ 235 w 23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135">
                    <a:moveTo>
                      <a:pt x="158" y="0"/>
                    </a:moveTo>
                    <a:lnTo>
                      <a:pt x="165" y="20"/>
                    </a:lnTo>
                    <a:lnTo>
                      <a:pt x="180" y="14"/>
                    </a:lnTo>
                    <a:lnTo>
                      <a:pt x="226" y="54"/>
                    </a:lnTo>
                    <a:lnTo>
                      <a:pt x="235" y="78"/>
                    </a:lnTo>
                    <a:lnTo>
                      <a:pt x="192" y="94"/>
                    </a:lnTo>
                    <a:lnTo>
                      <a:pt x="144" y="73"/>
                    </a:lnTo>
                    <a:lnTo>
                      <a:pt x="134" y="96"/>
                    </a:lnTo>
                    <a:lnTo>
                      <a:pt x="96" y="113"/>
                    </a:lnTo>
                    <a:lnTo>
                      <a:pt x="0" y="135"/>
                    </a:lnTo>
                    <a:lnTo>
                      <a:pt x="7" y="112"/>
                    </a:lnTo>
                    <a:lnTo>
                      <a:pt x="44" y="112"/>
                    </a:lnTo>
                    <a:lnTo>
                      <a:pt x="27" y="79"/>
                    </a:lnTo>
                    <a:lnTo>
                      <a:pt x="48" y="82"/>
                    </a:lnTo>
                    <a:lnTo>
                      <a:pt x="51" y="66"/>
                    </a:lnTo>
                    <a:lnTo>
                      <a:pt x="101" y="37"/>
                    </a:lnTo>
                    <a:lnTo>
                      <a:pt x="131" y="55"/>
                    </a:lnTo>
                    <a:lnTo>
                      <a:pt x="144" y="39"/>
                    </a:lnTo>
                    <a:lnTo>
                      <a:pt x="158" y="0"/>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13">
                <a:extLst>
                  <a:ext uri="{FF2B5EF4-FFF2-40B4-BE49-F238E27FC236}">
                    <a16:creationId xmlns:a16="http://schemas.microsoft.com/office/drawing/2014/main" id="{2DEC3AAD-5F11-45D7-91D0-7DAB4776EEAB}"/>
                  </a:ext>
                </a:extLst>
              </p:cNvPr>
              <p:cNvSpPr>
                <a:spLocks noChangeArrowheads="1"/>
              </p:cNvSpPr>
              <p:nvPr/>
            </p:nvSpPr>
            <p:spPr bwMode="auto">
              <a:xfrm>
                <a:off x="3011" y="3699"/>
                <a:ext cx="125" cy="181"/>
              </a:xfrm>
              <a:custGeom>
                <a:avLst/>
                <a:gdLst>
                  <a:gd name="T0" fmla="*/ 9 w 142"/>
                  <a:gd name="T1" fmla="*/ 11 h 190"/>
                  <a:gd name="T2" fmla="*/ 8 w 142"/>
                  <a:gd name="T3" fmla="*/ 10 h 190"/>
                  <a:gd name="T4" fmla="*/ 14 w 142"/>
                  <a:gd name="T5" fmla="*/ 10 h 190"/>
                  <a:gd name="T6" fmla="*/ 20 w 142"/>
                  <a:gd name="T7" fmla="*/ 10 h 190"/>
                  <a:gd name="T8" fmla="*/ 21 w 142"/>
                  <a:gd name="T9" fmla="*/ 10 h 190"/>
                  <a:gd name="T10" fmla="*/ 26 w 142"/>
                  <a:gd name="T11" fmla="*/ 10 h 190"/>
                  <a:gd name="T12" fmla="*/ 32 w 142"/>
                  <a:gd name="T13" fmla="*/ 0 h 190"/>
                  <a:gd name="T14" fmla="*/ 33 w 142"/>
                  <a:gd name="T15" fmla="*/ 6 h 190"/>
                  <a:gd name="T16" fmla="*/ 20 w 142"/>
                  <a:gd name="T17" fmla="*/ 19 h 190"/>
                  <a:gd name="T18" fmla="*/ 5 w 142"/>
                  <a:gd name="T19" fmla="*/ 29 h 190"/>
                  <a:gd name="T20" fmla="*/ 4 w 142"/>
                  <a:gd name="T21" fmla="*/ 30 h 190"/>
                  <a:gd name="T22" fmla="*/ 0 w 142"/>
                  <a:gd name="T23" fmla="*/ 28 h 190"/>
                  <a:gd name="T24" fmla="*/ 11 w 142"/>
                  <a:gd name="T25" fmla="*/ 24 h 190"/>
                  <a:gd name="T26" fmla="*/ 8 w 142"/>
                  <a:gd name="T27" fmla="*/ 22 h 190"/>
                  <a:gd name="T28" fmla="*/ 12 w 142"/>
                  <a:gd name="T29" fmla="*/ 14 h 190"/>
                  <a:gd name="T30" fmla="*/ 9 w 142"/>
                  <a:gd name="T31" fmla="*/ 1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90"/>
                  <a:gd name="T50" fmla="*/ 142 w 142"/>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90">
                    <a:moveTo>
                      <a:pt x="34" y="75"/>
                    </a:moveTo>
                    <a:lnTo>
                      <a:pt x="30" y="71"/>
                    </a:lnTo>
                    <a:lnTo>
                      <a:pt x="60" y="59"/>
                    </a:lnTo>
                    <a:lnTo>
                      <a:pt x="86" y="23"/>
                    </a:lnTo>
                    <a:lnTo>
                      <a:pt x="90" y="35"/>
                    </a:lnTo>
                    <a:lnTo>
                      <a:pt x="106" y="35"/>
                    </a:lnTo>
                    <a:lnTo>
                      <a:pt x="136" y="0"/>
                    </a:lnTo>
                    <a:lnTo>
                      <a:pt x="142" y="6"/>
                    </a:lnTo>
                    <a:lnTo>
                      <a:pt x="84" y="115"/>
                    </a:lnTo>
                    <a:lnTo>
                      <a:pt x="21" y="181"/>
                    </a:lnTo>
                    <a:lnTo>
                      <a:pt x="5" y="190"/>
                    </a:lnTo>
                    <a:lnTo>
                      <a:pt x="0" y="178"/>
                    </a:lnTo>
                    <a:lnTo>
                      <a:pt x="46" y="142"/>
                    </a:lnTo>
                    <a:lnTo>
                      <a:pt x="30" y="129"/>
                    </a:lnTo>
                    <a:lnTo>
                      <a:pt x="52" y="84"/>
                    </a:lnTo>
                    <a:lnTo>
                      <a:pt x="34" y="75"/>
                    </a:lnTo>
                  </a:path>
                </a:pathLst>
              </a:custGeom>
              <a:solidFill>
                <a:srgbClr val="7FBF7F">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14">
                <a:extLst>
                  <a:ext uri="{FF2B5EF4-FFF2-40B4-BE49-F238E27FC236}">
                    <a16:creationId xmlns:a16="http://schemas.microsoft.com/office/drawing/2014/main" id="{DAF318E0-D7DA-4643-8D32-7890906DBB1F}"/>
                  </a:ext>
                </a:extLst>
              </p:cNvPr>
              <p:cNvSpPr>
                <a:spLocks noChangeArrowheads="1"/>
              </p:cNvSpPr>
              <p:nvPr/>
            </p:nvSpPr>
            <p:spPr bwMode="auto">
              <a:xfrm>
                <a:off x="2496" y="3125"/>
                <a:ext cx="391" cy="351"/>
              </a:xfrm>
              <a:custGeom>
                <a:avLst/>
                <a:gdLst>
                  <a:gd name="T0" fmla="*/ 104 w 444"/>
                  <a:gd name="T1" fmla="*/ 62 h 368"/>
                  <a:gd name="T2" fmla="*/ 41 w 444"/>
                  <a:gd name="T3" fmla="*/ 62 h 368"/>
                  <a:gd name="T4" fmla="*/ 26 w 444"/>
                  <a:gd name="T5" fmla="*/ 54 h 368"/>
                  <a:gd name="T6" fmla="*/ 20 w 444"/>
                  <a:gd name="T7" fmla="*/ 54 h 368"/>
                  <a:gd name="T8" fmla="*/ 17 w 444"/>
                  <a:gd name="T9" fmla="*/ 57 h 368"/>
                  <a:gd name="T10" fmla="*/ 4 w 444"/>
                  <a:gd name="T11" fmla="*/ 38 h 368"/>
                  <a:gd name="T12" fmla="*/ 0 w 444"/>
                  <a:gd name="T13" fmla="*/ 17 h 368"/>
                  <a:gd name="T14" fmla="*/ 20 w 444"/>
                  <a:gd name="T15" fmla="*/ 18 h 368"/>
                  <a:gd name="T16" fmla="*/ 20 w 444"/>
                  <a:gd name="T17" fmla="*/ 10 h 368"/>
                  <a:gd name="T18" fmla="*/ 30 w 444"/>
                  <a:gd name="T19" fmla="*/ 10 h 368"/>
                  <a:gd name="T20" fmla="*/ 30 w 444"/>
                  <a:gd name="T21" fmla="*/ 2 h 368"/>
                  <a:gd name="T22" fmla="*/ 62 w 444"/>
                  <a:gd name="T23" fmla="*/ 0 h 368"/>
                  <a:gd name="T24" fmla="*/ 62 w 444"/>
                  <a:gd name="T25" fmla="*/ 24 h 368"/>
                  <a:gd name="T26" fmla="*/ 104 w 444"/>
                  <a:gd name="T27" fmla="*/ 24 h 368"/>
                  <a:gd name="T28" fmla="*/ 104 w 444"/>
                  <a:gd name="T29" fmla="*/ 48 h 368"/>
                  <a:gd name="T30" fmla="*/ 104 w 444"/>
                  <a:gd name="T31" fmla="*/ 62 h 3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4"/>
                  <a:gd name="T49" fmla="*/ 0 h 368"/>
                  <a:gd name="T50" fmla="*/ 444 w 444"/>
                  <a:gd name="T51" fmla="*/ 368 h 3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4" h="368">
                    <a:moveTo>
                      <a:pt x="444" y="367"/>
                    </a:moveTo>
                    <a:lnTo>
                      <a:pt x="172" y="368"/>
                    </a:lnTo>
                    <a:lnTo>
                      <a:pt x="111" y="323"/>
                    </a:lnTo>
                    <a:lnTo>
                      <a:pt x="89" y="322"/>
                    </a:lnTo>
                    <a:lnTo>
                      <a:pt x="71" y="342"/>
                    </a:lnTo>
                    <a:lnTo>
                      <a:pt x="20" y="221"/>
                    </a:lnTo>
                    <a:lnTo>
                      <a:pt x="0" y="96"/>
                    </a:lnTo>
                    <a:lnTo>
                      <a:pt x="86" y="103"/>
                    </a:lnTo>
                    <a:lnTo>
                      <a:pt x="85" y="49"/>
                    </a:lnTo>
                    <a:lnTo>
                      <a:pt x="130" y="48"/>
                    </a:lnTo>
                    <a:lnTo>
                      <a:pt x="129" y="2"/>
                    </a:lnTo>
                    <a:lnTo>
                      <a:pt x="262" y="0"/>
                    </a:lnTo>
                    <a:lnTo>
                      <a:pt x="263" y="136"/>
                    </a:lnTo>
                    <a:lnTo>
                      <a:pt x="441" y="133"/>
                    </a:lnTo>
                    <a:lnTo>
                      <a:pt x="444" y="277"/>
                    </a:lnTo>
                    <a:lnTo>
                      <a:pt x="444" y="36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5">
                <a:extLst>
                  <a:ext uri="{FF2B5EF4-FFF2-40B4-BE49-F238E27FC236}">
                    <a16:creationId xmlns:a16="http://schemas.microsoft.com/office/drawing/2014/main" id="{B6E9D50C-39B8-4E7B-952E-7ED5BB35E6B0}"/>
                  </a:ext>
                </a:extLst>
              </p:cNvPr>
              <p:cNvSpPr>
                <a:spLocks noChangeArrowheads="1"/>
              </p:cNvSpPr>
              <p:nvPr/>
            </p:nvSpPr>
            <p:spPr bwMode="auto">
              <a:xfrm>
                <a:off x="2609" y="2992"/>
                <a:ext cx="275" cy="263"/>
              </a:xfrm>
              <a:custGeom>
                <a:avLst/>
                <a:gdLst>
                  <a:gd name="T0" fmla="*/ 67 w 313"/>
                  <a:gd name="T1" fmla="*/ 45 h 275"/>
                  <a:gd name="T2" fmla="*/ 67 w 313"/>
                  <a:gd name="T3" fmla="*/ 51 h 275"/>
                  <a:gd name="T4" fmla="*/ 28 w 313"/>
                  <a:gd name="T5" fmla="*/ 51 h 275"/>
                  <a:gd name="T6" fmla="*/ 28 w 313"/>
                  <a:gd name="T7" fmla="*/ 27 h 275"/>
                  <a:gd name="T8" fmla="*/ 1 w 313"/>
                  <a:gd name="T9" fmla="*/ 28 h 275"/>
                  <a:gd name="T10" fmla="*/ 0 w 313"/>
                  <a:gd name="T11" fmla="*/ 8 h 275"/>
                  <a:gd name="T12" fmla="*/ 61 w 313"/>
                  <a:gd name="T13" fmla="*/ 9 h 275"/>
                  <a:gd name="T14" fmla="*/ 61 w 313"/>
                  <a:gd name="T15" fmla="*/ 0 h 275"/>
                  <a:gd name="T16" fmla="*/ 67 w 313"/>
                  <a:gd name="T17" fmla="*/ 11 h 275"/>
                  <a:gd name="T18" fmla="*/ 67 w 313"/>
                  <a:gd name="T19" fmla="*/ 45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275"/>
                  <a:gd name="T32" fmla="*/ 313 w 313"/>
                  <a:gd name="T33" fmla="*/ 275 h 2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275">
                    <a:moveTo>
                      <a:pt x="312" y="233"/>
                    </a:moveTo>
                    <a:lnTo>
                      <a:pt x="313" y="272"/>
                    </a:lnTo>
                    <a:lnTo>
                      <a:pt x="135" y="275"/>
                    </a:lnTo>
                    <a:lnTo>
                      <a:pt x="134" y="139"/>
                    </a:lnTo>
                    <a:lnTo>
                      <a:pt x="1" y="141"/>
                    </a:lnTo>
                    <a:lnTo>
                      <a:pt x="0" y="8"/>
                    </a:lnTo>
                    <a:lnTo>
                      <a:pt x="283" y="9"/>
                    </a:lnTo>
                    <a:lnTo>
                      <a:pt x="285" y="0"/>
                    </a:lnTo>
                    <a:lnTo>
                      <a:pt x="311" y="20"/>
                    </a:lnTo>
                    <a:lnTo>
                      <a:pt x="312" y="23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6">
                <a:extLst>
                  <a:ext uri="{FF2B5EF4-FFF2-40B4-BE49-F238E27FC236}">
                    <a16:creationId xmlns:a16="http://schemas.microsoft.com/office/drawing/2014/main" id="{54CEFEE8-CD6F-41F5-A92E-4AE4CFFBD8E0}"/>
                  </a:ext>
                </a:extLst>
              </p:cNvPr>
              <p:cNvSpPr>
                <a:spLocks noChangeArrowheads="1"/>
              </p:cNvSpPr>
              <p:nvPr/>
            </p:nvSpPr>
            <p:spPr bwMode="auto">
              <a:xfrm>
                <a:off x="2572" y="2005"/>
                <a:ext cx="318" cy="215"/>
              </a:xfrm>
              <a:custGeom>
                <a:avLst/>
                <a:gdLst>
                  <a:gd name="T0" fmla="*/ 77 w 362"/>
                  <a:gd name="T1" fmla="*/ 34 h 226"/>
                  <a:gd name="T2" fmla="*/ 0 w 362"/>
                  <a:gd name="T3" fmla="*/ 34 h 226"/>
                  <a:gd name="T4" fmla="*/ 0 w 362"/>
                  <a:gd name="T5" fmla="*/ 18 h 226"/>
                  <a:gd name="T6" fmla="*/ 4 w 362"/>
                  <a:gd name="T7" fmla="*/ 0 h 226"/>
                  <a:gd name="T8" fmla="*/ 24 w 362"/>
                  <a:gd name="T9" fmla="*/ 0 h 226"/>
                  <a:gd name="T10" fmla="*/ 22 w 362"/>
                  <a:gd name="T11" fmla="*/ 10 h 226"/>
                  <a:gd name="T12" fmla="*/ 19 w 362"/>
                  <a:gd name="T13" fmla="*/ 10 h 226"/>
                  <a:gd name="T14" fmla="*/ 19 w 362"/>
                  <a:gd name="T15" fmla="*/ 10 h 226"/>
                  <a:gd name="T16" fmla="*/ 32 w 362"/>
                  <a:gd name="T17" fmla="*/ 11 h 226"/>
                  <a:gd name="T18" fmla="*/ 32 w 362"/>
                  <a:gd name="T19" fmla="*/ 14 h 226"/>
                  <a:gd name="T20" fmla="*/ 66 w 362"/>
                  <a:gd name="T21" fmla="*/ 13 h 226"/>
                  <a:gd name="T22" fmla="*/ 67 w 362"/>
                  <a:gd name="T23" fmla="*/ 13 h 226"/>
                  <a:gd name="T24" fmla="*/ 71 w 362"/>
                  <a:gd name="T25" fmla="*/ 18 h 226"/>
                  <a:gd name="T26" fmla="*/ 69 w 362"/>
                  <a:gd name="T27" fmla="*/ 21 h 226"/>
                  <a:gd name="T28" fmla="*/ 76 w 362"/>
                  <a:gd name="T29" fmla="*/ 23 h 226"/>
                  <a:gd name="T30" fmla="*/ 76 w 362"/>
                  <a:gd name="T31" fmla="*/ 25 h 226"/>
                  <a:gd name="T32" fmla="*/ 74 w 362"/>
                  <a:gd name="T33" fmla="*/ 28 h 226"/>
                  <a:gd name="T34" fmla="*/ 76 w 362"/>
                  <a:gd name="T35" fmla="*/ 31 h 226"/>
                  <a:gd name="T36" fmla="*/ 77 w 362"/>
                  <a:gd name="T37" fmla="*/ 34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2"/>
                  <a:gd name="T58" fmla="*/ 0 h 226"/>
                  <a:gd name="T59" fmla="*/ 362 w 362"/>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2" h="226">
                    <a:moveTo>
                      <a:pt x="362" y="226"/>
                    </a:moveTo>
                    <a:lnTo>
                      <a:pt x="0" y="226"/>
                    </a:lnTo>
                    <a:lnTo>
                      <a:pt x="0" y="112"/>
                    </a:lnTo>
                    <a:lnTo>
                      <a:pt x="5" y="0"/>
                    </a:lnTo>
                    <a:lnTo>
                      <a:pt x="111" y="0"/>
                    </a:lnTo>
                    <a:lnTo>
                      <a:pt x="107" y="26"/>
                    </a:lnTo>
                    <a:lnTo>
                      <a:pt x="90" y="37"/>
                    </a:lnTo>
                    <a:lnTo>
                      <a:pt x="90" y="75"/>
                    </a:lnTo>
                    <a:lnTo>
                      <a:pt x="150" y="76"/>
                    </a:lnTo>
                    <a:lnTo>
                      <a:pt x="150" y="90"/>
                    </a:lnTo>
                    <a:lnTo>
                      <a:pt x="305" y="89"/>
                    </a:lnTo>
                    <a:lnTo>
                      <a:pt x="314" y="89"/>
                    </a:lnTo>
                    <a:lnTo>
                      <a:pt x="332" y="114"/>
                    </a:lnTo>
                    <a:lnTo>
                      <a:pt x="327" y="129"/>
                    </a:lnTo>
                    <a:lnTo>
                      <a:pt x="354" y="145"/>
                    </a:lnTo>
                    <a:lnTo>
                      <a:pt x="358" y="163"/>
                    </a:lnTo>
                    <a:lnTo>
                      <a:pt x="345" y="182"/>
                    </a:lnTo>
                    <a:lnTo>
                      <a:pt x="355" y="209"/>
                    </a:lnTo>
                    <a:lnTo>
                      <a:pt x="362"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17">
                <a:extLst>
                  <a:ext uri="{FF2B5EF4-FFF2-40B4-BE49-F238E27FC236}">
                    <a16:creationId xmlns:a16="http://schemas.microsoft.com/office/drawing/2014/main" id="{4D0A3184-D425-4BAA-9947-59E8F3588AA7}"/>
                  </a:ext>
                </a:extLst>
              </p:cNvPr>
              <p:cNvSpPr>
                <a:spLocks noChangeArrowheads="1"/>
              </p:cNvSpPr>
              <p:nvPr/>
            </p:nvSpPr>
            <p:spPr bwMode="auto">
              <a:xfrm>
                <a:off x="2415" y="1116"/>
                <a:ext cx="269" cy="237"/>
              </a:xfrm>
              <a:custGeom>
                <a:avLst/>
                <a:gdLst>
                  <a:gd name="T0" fmla="*/ 33 w 307"/>
                  <a:gd name="T1" fmla="*/ 44 h 248"/>
                  <a:gd name="T2" fmla="*/ 33 w 307"/>
                  <a:gd name="T3" fmla="*/ 36 h 248"/>
                  <a:gd name="T4" fmla="*/ 0 w 307"/>
                  <a:gd name="T5" fmla="*/ 38 h 248"/>
                  <a:gd name="T6" fmla="*/ 0 w 307"/>
                  <a:gd name="T7" fmla="*/ 29 h 248"/>
                  <a:gd name="T8" fmla="*/ 21 w 307"/>
                  <a:gd name="T9" fmla="*/ 11 h 248"/>
                  <a:gd name="T10" fmla="*/ 30 w 307"/>
                  <a:gd name="T11" fmla="*/ 8 h 248"/>
                  <a:gd name="T12" fmla="*/ 34 w 307"/>
                  <a:gd name="T13" fmla="*/ 11 h 248"/>
                  <a:gd name="T14" fmla="*/ 39 w 307"/>
                  <a:gd name="T15" fmla="*/ 0 h 248"/>
                  <a:gd name="T16" fmla="*/ 46 w 307"/>
                  <a:gd name="T17" fmla="*/ 11 h 248"/>
                  <a:gd name="T18" fmla="*/ 49 w 307"/>
                  <a:gd name="T19" fmla="*/ 11 h 248"/>
                  <a:gd name="T20" fmla="*/ 53 w 307"/>
                  <a:gd name="T21" fmla="*/ 11 h 248"/>
                  <a:gd name="T22" fmla="*/ 57 w 307"/>
                  <a:gd name="T23" fmla="*/ 11 h 248"/>
                  <a:gd name="T24" fmla="*/ 57 w 307"/>
                  <a:gd name="T25" fmla="*/ 18 h 248"/>
                  <a:gd name="T26" fmla="*/ 60 w 307"/>
                  <a:gd name="T27" fmla="*/ 18 h 248"/>
                  <a:gd name="T28" fmla="*/ 57 w 307"/>
                  <a:gd name="T29" fmla="*/ 20 h 248"/>
                  <a:gd name="T30" fmla="*/ 59 w 307"/>
                  <a:gd name="T31" fmla="*/ 30 h 248"/>
                  <a:gd name="T32" fmla="*/ 53 w 307"/>
                  <a:gd name="T33" fmla="*/ 30 h 248"/>
                  <a:gd name="T34" fmla="*/ 54 w 307"/>
                  <a:gd name="T35" fmla="*/ 44 h 248"/>
                  <a:gd name="T36" fmla="*/ 34 w 307"/>
                  <a:gd name="T37" fmla="*/ 44 h 248"/>
                  <a:gd name="T38" fmla="*/ 33 w 307"/>
                  <a:gd name="T39" fmla="*/ 44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7"/>
                  <a:gd name="T61" fmla="*/ 0 h 248"/>
                  <a:gd name="T62" fmla="*/ 307 w 307"/>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7" h="248">
                    <a:moveTo>
                      <a:pt x="169" y="240"/>
                    </a:moveTo>
                    <a:lnTo>
                      <a:pt x="169" y="204"/>
                    </a:lnTo>
                    <a:lnTo>
                      <a:pt x="0" y="206"/>
                    </a:lnTo>
                    <a:lnTo>
                      <a:pt x="0" y="162"/>
                    </a:lnTo>
                    <a:lnTo>
                      <a:pt x="107" y="57"/>
                    </a:lnTo>
                    <a:lnTo>
                      <a:pt x="150" y="8"/>
                    </a:lnTo>
                    <a:lnTo>
                      <a:pt x="174" y="16"/>
                    </a:lnTo>
                    <a:lnTo>
                      <a:pt x="194" y="0"/>
                    </a:lnTo>
                    <a:lnTo>
                      <a:pt x="232" y="32"/>
                    </a:lnTo>
                    <a:lnTo>
                      <a:pt x="251" y="11"/>
                    </a:lnTo>
                    <a:lnTo>
                      <a:pt x="278" y="40"/>
                    </a:lnTo>
                    <a:lnTo>
                      <a:pt x="292" y="54"/>
                    </a:lnTo>
                    <a:lnTo>
                      <a:pt x="295" y="94"/>
                    </a:lnTo>
                    <a:lnTo>
                      <a:pt x="307" y="95"/>
                    </a:lnTo>
                    <a:lnTo>
                      <a:pt x="298" y="111"/>
                    </a:lnTo>
                    <a:lnTo>
                      <a:pt x="305" y="172"/>
                    </a:lnTo>
                    <a:lnTo>
                      <a:pt x="279" y="172"/>
                    </a:lnTo>
                    <a:lnTo>
                      <a:pt x="281" y="248"/>
                    </a:lnTo>
                    <a:lnTo>
                      <a:pt x="176" y="240"/>
                    </a:lnTo>
                    <a:lnTo>
                      <a:pt x="169" y="24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18">
                <a:extLst>
                  <a:ext uri="{FF2B5EF4-FFF2-40B4-BE49-F238E27FC236}">
                    <a16:creationId xmlns:a16="http://schemas.microsoft.com/office/drawing/2014/main" id="{CAFB8995-2F78-4BD0-B72B-8414E9916E4C}"/>
                  </a:ext>
                </a:extLst>
              </p:cNvPr>
              <p:cNvSpPr>
                <a:spLocks noChangeArrowheads="1"/>
              </p:cNvSpPr>
              <p:nvPr/>
            </p:nvSpPr>
            <p:spPr bwMode="auto">
              <a:xfrm>
                <a:off x="2171" y="1434"/>
                <a:ext cx="244" cy="258"/>
              </a:xfrm>
              <a:custGeom>
                <a:avLst/>
                <a:gdLst>
                  <a:gd name="T0" fmla="*/ 65 w 277"/>
                  <a:gd name="T1" fmla="*/ 45 h 270"/>
                  <a:gd name="T2" fmla="*/ 64 w 277"/>
                  <a:gd name="T3" fmla="*/ 48 h 270"/>
                  <a:gd name="T4" fmla="*/ 55 w 277"/>
                  <a:gd name="T5" fmla="*/ 49 h 270"/>
                  <a:gd name="T6" fmla="*/ 48 w 277"/>
                  <a:gd name="T7" fmla="*/ 48 h 270"/>
                  <a:gd name="T8" fmla="*/ 48 w 277"/>
                  <a:gd name="T9" fmla="*/ 46 h 270"/>
                  <a:gd name="T10" fmla="*/ 50 w 277"/>
                  <a:gd name="T11" fmla="*/ 46 h 270"/>
                  <a:gd name="T12" fmla="*/ 48 w 277"/>
                  <a:gd name="T13" fmla="*/ 44 h 270"/>
                  <a:gd name="T14" fmla="*/ 26 w 277"/>
                  <a:gd name="T15" fmla="*/ 44 h 270"/>
                  <a:gd name="T16" fmla="*/ 11 w 277"/>
                  <a:gd name="T17" fmla="*/ 44 h 270"/>
                  <a:gd name="T18" fmla="*/ 11 w 277"/>
                  <a:gd name="T19" fmla="*/ 38 h 270"/>
                  <a:gd name="T20" fmla="*/ 1 w 277"/>
                  <a:gd name="T21" fmla="*/ 38 h 270"/>
                  <a:gd name="T22" fmla="*/ 1 w 277"/>
                  <a:gd name="T23" fmla="*/ 34 h 270"/>
                  <a:gd name="T24" fmla="*/ 0 w 277"/>
                  <a:gd name="T25" fmla="*/ 11 h 270"/>
                  <a:gd name="T26" fmla="*/ 4 w 277"/>
                  <a:gd name="T27" fmla="*/ 11 h 270"/>
                  <a:gd name="T28" fmla="*/ 14 w 277"/>
                  <a:gd name="T29" fmla="*/ 0 h 270"/>
                  <a:gd name="T30" fmla="*/ 26 w 277"/>
                  <a:gd name="T31" fmla="*/ 9 h 270"/>
                  <a:gd name="T32" fmla="*/ 29 w 277"/>
                  <a:gd name="T33" fmla="*/ 11 h 270"/>
                  <a:gd name="T34" fmla="*/ 41 w 277"/>
                  <a:gd name="T35" fmla="*/ 11 h 270"/>
                  <a:gd name="T36" fmla="*/ 56 w 277"/>
                  <a:gd name="T37" fmla="*/ 11 h 270"/>
                  <a:gd name="T38" fmla="*/ 65 w 277"/>
                  <a:gd name="T39" fmla="*/ 21 h 270"/>
                  <a:gd name="T40" fmla="*/ 65 w 277"/>
                  <a:gd name="T41" fmla="*/ 22 h 270"/>
                  <a:gd name="T42" fmla="*/ 65 w 277"/>
                  <a:gd name="T43" fmla="*/ 45 h 2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70"/>
                  <a:gd name="T68" fmla="*/ 277 w 277"/>
                  <a:gd name="T69" fmla="*/ 270 h 2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70">
                    <a:moveTo>
                      <a:pt x="276" y="243"/>
                    </a:moveTo>
                    <a:lnTo>
                      <a:pt x="274" y="258"/>
                    </a:lnTo>
                    <a:lnTo>
                      <a:pt x="232" y="270"/>
                    </a:lnTo>
                    <a:lnTo>
                      <a:pt x="203" y="263"/>
                    </a:lnTo>
                    <a:lnTo>
                      <a:pt x="202" y="245"/>
                    </a:lnTo>
                    <a:lnTo>
                      <a:pt x="214" y="250"/>
                    </a:lnTo>
                    <a:lnTo>
                      <a:pt x="203" y="236"/>
                    </a:lnTo>
                    <a:lnTo>
                      <a:pt x="114" y="235"/>
                    </a:lnTo>
                    <a:lnTo>
                      <a:pt x="46" y="238"/>
                    </a:lnTo>
                    <a:lnTo>
                      <a:pt x="46" y="208"/>
                    </a:lnTo>
                    <a:lnTo>
                      <a:pt x="1" y="209"/>
                    </a:lnTo>
                    <a:lnTo>
                      <a:pt x="1" y="194"/>
                    </a:lnTo>
                    <a:lnTo>
                      <a:pt x="0" y="57"/>
                    </a:lnTo>
                    <a:lnTo>
                      <a:pt x="4" y="59"/>
                    </a:lnTo>
                    <a:lnTo>
                      <a:pt x="58" y="0"/>
                    </a:lnTo>
                    <a:lnTo>
                      <a:pt x="109" y="9"/>
                    </a:lnTo>
                    <a:lnTo>
                      <a:pt x="118" y="27"/>
                    </a:lnTo>
                    <a:lnTo>
                      <a:pt x="171" y="50"/>
                    </a:lnTo>
                    <a:lnTo>
                      <a:pt x="239" y="54"/>
                    </a:lnTo>
                    <a:lnTo>
                      <a:pt x="277" y="108"/>
                    </a:lnTo>
                    <a:lnTo>
                      <a:pt x="275" y="115"/>
                    </a:lnTo>
                    <a:lnTo>
                      <a:pt x="276" y="2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19">
                <a:extLst>
                  <a:ext uri="{FF2B5EF4-FFF2-40B4-BE49-F238E27FC236}">
                    <a16:creationId xmlns:a16="http://schemas.microsoft.com/office/drawing/2014/main" id="{F0A2700C-F36E-43C1-99C4-70301FA4EE89}"/>
                  </a:ext>
                </a:extLst>
              </p:cNvPr>
              <p:cNvSpPr>
                <a:spLocks noChangeArrowheads="1"/>
              </p:cNvSpPr>
              <p:nvPr/>
            </p:nvSpPr>
            <p:spPr bwMode="auto">
              <a:xfrm>
                <a:off x="2250" y="1117"/>
                <a:ext cx="164" cy="221"/>
              </a:xfrm>
              <a:custGeom>
                <a:avLst/>
                <a:gdLst>
                  <a:gd name="T0" fmla="*/ 30 w 187"/>
                  <a:gd name="T1" fmla="*/ 44 h 231"/>
                  <a:gd name="T2" fmla="*/ 1 w 187"/>
                  <a:gd name="T3" fmla="*/ 45 h 231"/>
                  <a:gd name="T4" fmla="*/ 0 w 187"/>
                  <a:gd name="T5" fmla="*/ 0 h 231"/>
                  <a:gd name="T6" fmla="*/ 4 w 187"/>
                  <a:gd name="T7" fmla="*/ 1 h 231"/>
                  <a:gd name="T8" fmla="*/ 22 w 187"/>
                  <a:gd name="T9" fmla="*/ 8 h 231"/>
                  <a:gd name="T10" fmla="*/ 20 w 187"/>
                  <a:gd name="T11" fmla="*/ 11 h 231"/>
                  <a:gd name="T12" fmla="*/ 24 w 187"/>
                  <a:gd name="T13" fmla="*/ 11 h 231"/>
                  <a:gd name="T14" fmla="*/ 25 w 187"/>
                  <a:gd name="T15" fmla="*/ 22 h 231"/>
                  <a:gd name="T16" fmla="*/ 39 w 187"/>
                  <a:gd name="T17" fmla="*/ 24 h 231"/>
                  <a:gd name="T18" fmla="*/ 39 w 187"/>
                  <a:gd name="T19" fmla="*/ 31 h 231"/>
                  <a:gd name="T20" fmla="*/ 39 w 187"/>
                  <a:gd name="T21" fmla="*/ 39 h 231"/>
                  <a:gd name="T22" fmla="*/ 39 w 187"/>
                  <a:gd name="T23" fmla="*/ 44 h 231"/>
                  <a:gd name="T24" fmla="*/ 30 w 187"/>
                  <a:gd name="T25" fmla="*/ 44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31"/>
                  <a:gd name="T41" fmla="*/ 187 w 187"/>
                  <a:gd name="T42" fmla="*/ 231 h 2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31">
                    <a:moveTo>
                      <a:pt x="144" y="228"/>
                    </a:moveTo>
                    <a:lnTo>
                      <a:pt x="1" y="231"/>
                    </a:lnTo>
                    <a:lnTo>
                      <a:pt x="0" y="0"/>
                    </a:lnTo>
                    <a:lnTo>
                      <a:pt x="19" y="1"/>
                    </a:lnTo>
                    <a:lnTo>
                      <a:pt x="108" y="8"/>
                    </a:lnTo>
                    <a:lnTo>
                      <a:pt x="100" y="24"/>
                    </a:lnTo>
                    <a:lnTo>
                      <a:pt x="118" y="51"/>
                    </a:lnTo>
                    <a:lnTo>
                      <a:pt x="123" y="107"/>
                    </a:lnTo>
                    <a:lnTo>
                      <a:pt x="187" y="114"/>
                    </a:lnTo>
                    <a:lnTo>
                      <a:pt x="187" y="161"/>
                    </a:lnTo>
                    <a:lnTo>
                      <a:pt x="187" y="205"/>
                    </a:lnTo>
                    <a:lnTo>
                      <a:pt x="187" y="228"/>
                    </a:lnTo>
                    <a:lnTo>
                      <a:pt x="144"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20">
                <a:extLst>
                  <a:ext uri="{FF2B5EF4-FFF2-40B4-BE49-F238E27FC236}">
                    <a16:creationId xmlns:a16="http://schemas.microsoft.com/office/drawing/2014/main" id="{B1801266-F280-4FEA-969C-C943ADEA990E}"/>
                  </a:ext>
                </a:extLst>
              </p:cNvPr>
              <p:cNvSpPr>
                <a:spLocks noChangeArrowheads="1"/>
              </p:cNvSpPr>
              <p:nvPr/>
            </p:nvSpPr>
            <p:spPr bwMode="auto">
              <a:xfrm>
                <a:off x="831" y="1125"/>
                <a:ext cx="245" cy="317"/>
              </a:xfrm>
              <a:custGeom>
                <a:avLst/>
                <a:gdLst>
                  <a:gd name="T0" fmla="*/ 60 w 279"/>
                  <a:gd name="T1" fmla="*/ 32 h 332"/>
                  <a:gd name="T2" fmla="*/ 60 w 279"/>
                  <a:gd name="T3" fmla="*/ 58 h 332"/>
                  <a:gd name="T4" fmla="*/ 47 w 279"/>
                  <a:gd name="T5" fmla="*/ 54 h 332"/>
                  <a:gd name="T6" fmla="*/ 36 w 279"/>
                  <a:gd name="T7" fmla="*/ 45 h 332"/>
                  <a:gd name="T8" fmla="*/ 0 w 279"/>
                  <a:gd name="T9" fmla="*/ 28 h 332"/>
                  <a:gd name="T10" fmla="*/ 4 w 279"/>
                  <a:gd name="T11" fmla="*/ 18 h 332"/>
                  <a:gd name="T12" fmla="*/ 11 w 279"/>
                  <a:gd name="T13" fmla="*/ 15 h 332"/>
                  <a:gd name="T14" fmla="*/ 14 w 279"/>
                  <a:gd name="T15" fmla="*/ 11 h 332"/>
                  <a:gd name="T16" fmla="*/ 50 w 279"/>
                  <a:gd name="T17" fmla="*/ 11 h 332"/>
                  <a:gd name="T18" fmla="*/ 50 w 279"/>
                  <a:gd name="T19" fmla="*/ 0 h 332"/>
                  <a:gd name="T20" fmla="*/ 54 w 279"/>
                  <a:gd name="T21" fmla="*/ 0 h 332"/>
                  <a:gd name="T22" fmla="*/ 60 w 279"/>
                  <a:gd name="T23" fmla="*/ 1 h 332"/>
                  <a:gd name="T24" fmla="*/ 60 w 279"/>
                  <a:gd name="T25" fmla="*/ 32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332"/>
                  <a:gd name="T41" fmla="*/ 279 w 279"/>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332">
                    <a:moveTo>
                      <a:pt x="277" y="190"/>
                    </a:moveTo>
                    <a:lnTo>
                      <a:pt x="278" y="332"/>
                    </a:lnTo>
                    <a:lnTo>
                      <a:pt x="222" y="308"/>
                    </a:lnTo>
                    <a:lnTo>
                      <a:pt x="173" y="255"/>
                    </a:lnTo>
                    <a:lnTo>
                      <a:pt x="0" y="154"/>
                    </a:lnTo>
                    <a:lnTo>
                      <a:pt x="2" y="92"/>
                    </a:lnTo>
                    <a:lnTo>
                      <a:pt x="52" y="81"/>
                    </a:lnTo>
                    <a:lnTo>
                      <a:pt x="65" y="66"/>
                    </a:lnTo>
                    <a:lnTo>
                      <a:pt x="232" y="68"/>
                    </a:lnTo>
                    <a:lnTo>
                      <a:pt x="233" y="0"/>
                    </a:lnTo>
                    <a:lnTo>
                      <a:pt x="256" y="0"/>
                    </a:lnTo>
                    <a:lnTo>
                      <a:pt x="279" y="1"/>
                    </a:lnTo>
                    <a:lnTo>
                      <a:pt x="277"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21">
                <a:extLst>
                  <a:ext uri="{FF2B5EF4-FFF2-40B4-BE49-F238E27FC236}">
                    <a16:creationId xmlns:a16="http://schemas.microsoft.com/office/drawing/2014/main" id="{DC0D5FC4-2945-4EA1-9AD4-7753F632C267}"/>
                  </a:ext>
                </a:extLst>
              </p:cNvPr>
              <p:cNvSpPr>
                <a:spLocks noChangeArrowheads="1"/>
              </p:cNvSpPr>
              <p:nvPr/>
            </p:nvSpPr>
            <p:spPr bwMode="auto">
              <a:xfrm>
                <a:off x="2266" y="1335"/>
                <a:ext cx="148" cy="203"/>
              </a:xfrm>
              <a:custGeom>
                <a:avLst/>
                <a:gdLst>
                  <a:gd name="T0" fmla="*/ 42 w 168"/>
                  <a:gd name="T1" fmla="*/ 42 h 212"/>
                  <a:gd name="T2" fmla="*/ 33 w 168"/>
                  <a:gd name="T3" fmla="*/ 31 h 212"/>
                  <a:gd name="T4" fmla="*/ 16 w 168"/>
                  <a:gd name="T5" fmla="*/ 31 h 212"/>
                  <a:gd name="T6" fmla="*/ 4 w 168"/>
                  <a:gd name="T7" fmla="*/ 27 h 212"/>
                  <a:gd name="T8" fmla="*/ 0 w 168"/>
                  <a:gd name="T9" fmla="*/ 24 h 212"/>
                  <a:gd name="T10" fmla="*/ 7 w 168"/>
                  <a:gd name="T11" fmla="*/ 23 h 212"/>
                  <a:gd name="T12" fmla="*/ 26 w 168"/>
                  <a:gd name="T13" fmla="*/ 11 h 212"/>
                  <a:gd name="T14" fmla="*/ 29 w 168"/>
                  <a:gd name="T15" fmla="*/ 0 h 212"/>
                  <a:gd name="T16" fmla="*/ 42 w 168"/>
                  <a:gd name="T17" fmla="*/ 0 h 212"/>
                  <a:gd name="T18" fmla="*/ 42 w 168"/>
                  <a:gd name="T19" fmla="*/ 4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8"/>
                  <a:gd name="T31" fmla="*/ 0 h 212"/>
                  <a:gd name="T32" fmla="*/ 168 w 16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8" h="212">
                    <a:moveTo>
                      <a:pt x="168" y="212"/>
                    </a:moveTo>
                    <a:lnTo>
                      <a:pt x="130" y="158"/>
                    </a:lnTo>
                    <a:lnTo>
                      <a:pt x="62" y="154"/>
                    </a:lnTo>
                    <a:lnTo>
                      <a:pt x="9" y="131"/>
                    </a:lnTo>
                    <a:lnTo>
                      <a:pt x="0" y="113"/>
                    </a:lnTo>
                    <a:lnTo>
                      <a:pt x="27" y="108"/>
                    </a:lnTo>
                    <a:lnTo>
                      <a:pt x="107" y="39"/>
                    </a:lnTo>
                    <a:lnTo>
                      <a:pt x="125" y="0"/>
                    </a:lnTo>
                    <a:lnTo>
                      <a:pt x="168" y="0"/>
                    </a:lnTo>
                    <a:lnTo>
                      <a:pt x="168"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22">
                <a:extLst>
                  <a:ext uri="{FF2B5EF4-FFF2-40B4-BE49-F238E27FC236}">
                    <a16:creationId xmlns:a16="http://schemas.microsoft.com/office/drawing/2014/main" id="{25560608-526A-4149-A320-614550F8938D}"/>
                  </a:ext>
                </a:extLst>
              </p:cNvPr>
              <p:cNvSpPr>
                <a:spLocks noChangeArrowheads="1"/>
              </p:cNvSpPr>
              <p:nvPr/>
            </p:nvSpPr>
            <p:spPr bwMode="auto">
              <a:xfrm>
                <a:off x="2848" y="2002"/>
                <a:ext cx="209" cy="478"/>
              </a:xfrm>
              <a:custGeom>
                <a:avLst/>
                <a:gdLst>
                  <a:gd name="T0" fmla="*/ 51 w 238"/>
                  <a:gd name="T1" fmla="*/ 88 h 500"/>
                  <a:gd name="T2" fmla="*/ 47 w 238"/>
                  <a:gd name="T3" fmla="*/ 88 h 500"/>
                  <a:gd name="T4" fmla="*/ 45 w 238"/>
                  <a:gd name="T5" fmla="*/ 91 h 500"/>
                  <a:gd name="T6" fmla="*/ 10 w 238"/>
                  <a:gd name="T7" fmla="*/ 91 h 500"/>
                  <a:gd name="T8" fmla="*/ 10 w 238"/>
                  <a:gd name="T9" fmla="*/ 42 h 500"/>
                  <a:gd name="T10" fmla="*/ 9 w 238"/>
                  <a:gd name="T11" fmla="*/ 39 h 500"/>
                  <a:gd name="T12" fmla="*/ 7 w 238"/>
                  <a:gd name="T13" fmla="*/ 33 h 500"/>
                  <a:gd name="T14" fmla="*/ 10 w 238"/>
                  <a:gd name="T15" fmla="*/ 31 h 500"/>
                  <a:gd name="T16" fmla="*/ 9 w 238"/>
                  <a:gd name="T17" fmla="*/ 28 h 500"/>
                  <a:gd name="T18" fmla="*/ 4 w 238"/>
                  <a:gd name="T19" fmla="*/ 26 h 500"/>
                  <a:gd name="T20" fmla="*/ 4 w 238"/>
                  <a:gd name="T21" fmla="*/ 23 h 500"/>
                  <a:gd name="T22" fmla="*/ 0 w 238"/>
                  <a:gd name="T23" fmla="*/ 18 h 500"/>
                  <a:gd name="T24" fmla="*/ 4 w 238"/>
                  <a:gd name="T25" fmla="*/ 18 h 500"/>
                  <a:gd name="T26" fmla="*/ 0 w 238"/>
                  <a:gd name="T27" fmla="*/ 0 h 500"/>
                  <a:gd name="T28" fmla="*/ 23 w 238"/>
                  <a:gd name="T29" fmla="*/ 0 h 500"/>
                  <a:gd name="T30" fmla="*/ 38 w 238"/>
                  <a:gd name="T31" fmla="*/ 20 h 500"/>
                  <a:gd name="T32" fmla="*/ 41 w 238"/>
                  <a:gd name="T33" fmla="*/ 31 h 500"/>
                  <a:gd name="T34" fmla="*/ 36 w 238"/>
                  <a:gd name="T35" fmla="*/ 36 h 500"/>
                  <a:gd name="T36" fmla="*/ 35 w 238"/>
                  <a:gd name="T37" fmla="*/ 43 h 500"/>
                  <a:gd name="T38" fmla="*/ 40 w 238"/>
                  <a:gd name="T39" fmla="*/ 67 h 500"/>
                  <a:gd name="T40" fmla="*/ 51 w 238"/>
                  <a:gd name="T41" fmla="*/ 88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500"/>
                  <a:gd name="T65" fmla="*/ 238 w 238"/>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500">
                    <a:moveTo>
                      <a:pt x="238" y="481"/>
                    </a:moveTo>
                    <a:lnTo>
                      <a:pt x="218" y="483"/>
                    </a:lnTo>
                    <a:lnTo>
                      <a:pt x="210" y="500"/>
                    </a:lnTo>
                    <a:lnTo>
                      <a:pt x="46" y="500"/>
                    </a:lnTo>
                    <a:lnTo>
                      <a:pt x="48" y="229"/>
                    </a:lnTo>
                    <a:lnTo>
                      <a:pt x="41" y="212"/>
                    </a:lnTo>
                    <a:lnTo>
                      <a:pt x="31" y="185"/>
                    </a:lnTo>
                    <a:lnTo>
                      <a:pt x="44" y="166"/>
                    </a:lnTo>
                    <a:lnTo>
                      <a:pt x="40" y="148"/>
                    </a:lnTo>
                    <a:lnTo>
                      <a:pt x="13" y="132"/>
                    </a:lnTo>
                    <a:lnTo>
                      <a:pt x="18" y="117"/>
                    </a:lnTo>
                    <a:lnTo>
                      <a:pt x="0" y="92"/>
                    </a:lnTo>
                    <a:lnTo>
                      <a:pt x="2" y="92"/>
                    </a:lnTo>
                    <a:lnTo>
                      <a:pt x="0" y="0"/>
                    </a:lnTo>
                    <a:lnTo>
                      <a:pt x="108" y="0"/>
                    </a:lnTo>
                    <a:lnTo>
                      <a:pt x="179" y="105"/>
                    </a:lnTo>
                    <a:lnTo>
                      <a:pt x="202" y="171"/>
                    </a:lnTo>
                    <a:lnTo>
                      <a:pt x="173" y="198"/>
                    </a:lnTo>
                    <a:lnTo>
                      <a:pt x="165" y="234"/>
                    </a:lnTo>
                    <a:lnTo>
                      <a:pt x="185" y="365"/>
                    </a:lnTo>
                    <a:lnTo>
                      <a:pt x="238" y="48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23">
                <a:extLst>
                  <a:ext uri="{FF2B5EF4-FFF2-40B4-BE49-F238E27FC236}">
                    <a16:creationId xmlns:a16="http://schemas.microsoft.com/office/drawing/2014/main" id="{9EA561C9-0541-4CC8-BF75-F3622BBE101C}"/>
                  </a:ext>
                </a:extLst>
              </p:cNvPr>
              <p:cNvSpPr>
                <a:spLocks noChangeArrowheads="1"/>
              </p:cNvSpPr>
              <p:nvPr/>
            </p:nvSpPr>
            <p:spPr bwMode="auto">
              <a:xfrm>
                <a:off x="1075" y="1105"/>
                <a:ext cx="184" cy="202"/>
              </a:xfrm>
              <a:custGeom>
                <a:avLst/>
                <a:gdLst>
                  <a:gd name="T0" fmla="*/ 29 w 209"/>
                  <a:gd name="T1" fmla="*/ 41 h 211"/>
                  <a:gd name="T2" fmla="*/ 0 w 209"/>
                  <a:gd name="T3" fmla="*/ 41 h 211"/>
                  <a:gd name="T4" fmla="*/ 4 w 209"/>
                  <a:gd name="T5" fmla="*/ 11 h 211"/>
                  <a:gd name="T6" fmla="*/ 23 w 209"/>
                  <a:gd name="T7" fmla="*/ 11 h 211"/>
                  <a:gd name="T8" fmla="*/ 23 w 209"/>
                  <a:gd name="T9" fmla="*/ 0 h 211"/>
                  <a:gd name="T10" fmla="*/ 48 w 209"/>
                  <a:gd name="T11" fmla="*/ 1 h 211"/>
                  <a:gd name="T12" fmla="*/ 42 w 209"/>
                  <a:gd name="T13" fmla="*/ 11 h 211"/>
                  <a:gd name="T14" fmla="*/ 41 w 209"/>
                  <a:gd name="T15" fmla="*/ 16 h 211"/>
                  <a:gd name="T16" fmla="*/ 42 w 209"/>
                  <a:gd name="T17" fmla="*/ 17 h 211"/>
                  <a:gd name="T18" fmla="*/ 37 w 209"/>
                  <a:gd name="T19" fmla="*/ 20 h 211"/>
                  <a:gd name="T20" fmla="*/ 40 w 209"/>
                  <a:gd name="T21" fmla="*/ 24 h 211"/>
                  <a:gd name="T22" fmla="*/ 37 w 209"/>
                  <a:gd name="T23" fmla="*/ 25 h 211"/>
                  <a:gd name="T24" fmla="*/ 35 w 209"/>
                  <a:gd name="T25" fmla="*/ 34 h 211"/>
                  <a:gd name="T26" fmla="*/ 29 w 209"/>
                  <a:gd name="T27" fmla="*/ 39 h 211"/>
                  <a:gd name="T28" fmla="*/ 29 w 209"/>
                  <a:gd name="T29" fmla="*/ 41 h 2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11"/>
                  <a:gd name="T47" fmla="*/ 209 w 209"/>
                  <a:gd name="T48" fmla="*/ 211 h 2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11">
                    <a:moveTo>
                      <a:pt x="124" y="211"/>
                    </a:moveTo>
                    <a:lnTo>
                      <a:pt x="0" y="210"/>
                    </a:lnTo>
                    <a:lnTo>
                      <a:pt x="2" y="21"/>
                    </a:lnTo>
                    <a:lnTo>
                      <a:pt x="100" y="22"/>
                    </a:lnTo>
                    <a:lnTo>
                      <a:pt x="102" y="0"/>
                    </a:lnTo>
                    <a:lnTo>
                      <a:pt x="209" y="1"/>
                    </a:lnTo>
                    <a:lnTo>
                      <a:pt x="181" y="45"/>
                    </a:lnTo>
                    <a:lnTo>
                      <a:pt x="177" y="81"/>
                    </a:lnTo>
                    <a:lnTo>
                      <a:pt x="186" y="84"/>
                    </a:lnTo>
                    <a:lnTo>
                      <a:pt x="163" y="96"/>
                    </a:lnTo>
                    <a:lnTo>
                      <a:pt x="171" y="114"/>
                    </a:lnTo>
                    <a:lnTo>
                      <a:pt x="160" y="121"/>
                    </a:lnTo>
                    <a:lnTo>
                      <a:pt x="150" y="177"/>
                    </a:lnTo>
                    <a:lnTo>
                      <a:pt x="127" y="202"/>
                    </a:lnTo>
                    <a:lnTo>
                      <a:pt x="124" y="2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24">
                <a:extLst>
                  <a:ext uri="{FF2B5EF4-FFF2-40B4-BE49-F238E27FC236}">
                    <a16:creationId xmlns:a16="http://schemas.microsoft.com/office/drawing/2014/main" id="{18D4A0CC-B002-488C-9371-9BA7B4598BCF}"/>
                  </a:ext>
                </a:extLst>
              </p:cNvPr>
              <p:cNvSpPr>
                <a:spLocks noChangeArrowheads="1"/>
              </p:cNvSpPr>
              <p:nvPr/>
            </p:nvSpPr>
            <p:spPr bwMode="auto">
              <a:xfrm>
                <a:off x="2284" y="2870"/>
                <a:ext cx="325" cy="130"/>
              </a:xfrm>
              <a:custGeom>
                <a:avLst/>
                <a:gdLst>
                  <a:gd name="T0" fmla="*/ 79 w 370"/>
                  <a:gd name="T1" fmla="*/ 26 h 136"/>
                  <a:gd name="T2" fmla="*/ 17 w 370"/>
                  <a:gd name="T3" fmla="*/ 26 h 136"/>
                  <a:gd name="T4" fmla="*/ 10 w 370"/>
                  <a:gd name="T5" fmla="*/ 24 h 136"/>
                  <a:gd name="T6" fmla="*/ 0 w 370"/>
                  <a:gd name="T7" fmla="*/ 11 h 136"/>
                  <a:gd name="T8" fmla="*/ 11 w 370"/>
                  <a:gd name="T9" fmla="*/ 11 h 136"/>
                  <a:gd name="T10" fmla="*/ 11 w 370"/>
                  <a:gd name="T11" fmla="*/ 0 h 136"/>
                  <a:gd name="T12" fmla="*/ 31 w 370"/>
                  <a:gd name="T13" fmla="*/ 1 h 136"/>
                  <a:gd name="T14" fmla="*/ 79 w 370"/>
                  <a:gd name="T15" fmla="*/ 0 h 136"/>
                  <a:gd name="T16" fmla="*/ 79 w 370"/>
                  <a:gd name="T17" fmla="*/ 2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
                  <a:gd name="T28" fmla="*/ 0 h 136"/>
                  <a:gd name="T29" fmla="*/ 370 w 370"/>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 h="136">
                    <a:moveTo>
                      <a:pt x="369" y="136"/>
                    </a:moveTo>
                    <a:lnTo>
                      <a:pt x="77" y="136"/>
                    </a:lnTo>
                    <a:lnTo>
                      <a:pt x="46" y="126"/>
                    </a:lnTo>
                    <a:lnTo>
                      <a:pt x="0" y="45"/>
                    </a:lnTo>
                    <a:lnTo>
                      <a:pt x="54" y="46"/>
                    </a:lnTo>
                    <a:lnTo>
                      <a:pt x="54" y="0"/>
                    </a:lnTo>
                    <a:lnTo>
                      <a:pt x="144" y="1"/>
                    </a:lnTo>
                    <a:lnTo>
                      <a:pt x="370" y="0"/>
                    </a:lnTo>
                    <a:lnTo>
                      <a:pt x="369"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25">
                <a:extLst>
                  <a:ext uri="{FF2B5EF4-FFF2-40B4-BE49-F238E27FC236}">
                    <a16:creationId xmlns:a16="http://schemas.microsoft.com/office/drawing/2014/main" id="{E3E203E8-D375-40D0-8133-5F70EB1C2466}"/>
                  </a:ext>
                </a:extLst>
              </p:cNvPr>
              <p:cNvSpPr>
                <a:spLocks noChangeArrowheads="1"/>
              </p:cNvSpPr>
              <p:nvPr/>
            </p:nvSpPr>
            <p:spPr bwMode="auto">
              <a:xfrm>
                <a:off x="2128" y="1875"/>
                <a:ext cx="238" cy="189"/>
              </a:xfrm>
              <a:custGeom>
                <a:avLst/>
                <a:gdLst>
                  <a:gd name="T0" fmla="*/ 47 w 271"/>
                  <a:gd name="T1" fmla="*/ 43 h 197"/>
                  <a:gd name="T2" fmla="*/ 34 w 271"/>
                  <a:gd name="T3" fmla="*/ 43 h 197"/>
                  <a:gd name="T4" fmla="*/ 34 w 271"/>
                  <a:gd name="T5" fmla="*/ 39 h 197"/>
                  <a:gd name="T6" fmla="*/ 9 w 271"/>
                  <a:gd name="T7" fmla="*/ 39 h 197"/>
                  <a:gd name="T8" fmla="*/ 4 w 271"/>
                  <a:gd name="T9" fmla="*/ 35 h 197"/>
                  <a:gd name="T10" fmla="*/ 6 w 271"/>
                  <a:gd name="T11" fmla="*/ 31 h 197"/>
                  <a:gd name="T12" fmla="*/ 4 w 271"/>
                  <a:gd name="T13" fmla="*/ 32 h 197"/>
                  <a:gd name="T14" fmla="*/ 4 w 271"/>
                  <a:gd name="T15" fmla="*/ 29 h 197"/>
                  <a:gd name="T16" fmla="*/ 4 w 271"/>
                  <a:gd name="T17" fmla="*/ 20 h 197"/>
                  <a:gd name="T18" fmla="*/ 8 w 271"/>
                  <a:gd name="T19" fmla="*/ 16 h 197"/>
                  <a:gd name="T20" fmla="*/ 0 w 271"/>
                  <a:gd name="T21" fmla="*/ 12 h 197"/>
                  <a:gd name="T22" fmla="*/ 5 w 271"/>
                  <a:gd name="T23" fmla="*/ 9 h 197"/>
                  <a:gd name="T24" fmla="*/ 15 w 271"/>
                  <a:gd name="T25" fmla="*/ 12 h 197"/>
                  <a:gd name="T26" fmla="*/ 22 w 271"/>
                  <a:gd name="T27" fmla="*/ 1 h 197"/>
                  <a:gd name="T28" fmla="*/ 30 w 271"/>
                  <a:gd name="T29" fmla="*/ 0 h 197"/>
                  <a:gd name="T30" fmla="*/ 44 w 271"/>
                  <a:gd name="T31" fmla="*/ 12 h 197"/>
                  <a:gd name="T32" fmla="*/ 58 w 271"/>
                  <a:gd name="T33" fmla="*/ 29 h 197"/>
                  <a:gd name="T34" fmla="*/ 50 w 271"/>
                  <a:gd name="T35" fmla="*/ 35 h 197"/>
                  <a:gd name="T36" fmla="*/ 47 w 271"/>
                  <a:gd name="T37" fmla="*/ 4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97"/>
                  <a:gd name="T59" fmla="*/ 271 w 271"/>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97">
                    <a:moveTo>
                      <a:pt x="227" y="196"/>
                    </a:moveTo>
                    <a:lnTo>
                      <a:pt x="158" y="197"/>
                    </a:lnTo>
                    <a:lnTo>
                      <a:pt x="158" y="182"/>
                    </a:lnTo>
                    <a:lnTo>
                      <a:pt x="41" y="182"/>
                    </a:lnTo>
                    <a:lnTo>
                      <a:pt x="20" y="172"/>
                    </a:lnTo>
                    <a:lnTo>
                      <a:pt x="28" y="139"/>
                    </a:lnTo>
                    <a:lnTo>
                      <a:pt x="11" y="141"/>
                    </a:lnTo>
                    <a:lnTo>
                      <a:pt x="2" y="127"/>
                    </a:lnTo>
                    <a:lnTo>
                      <a:pt x="16" y="91"/>
                    </a:lnTo>
                    <a:lnTo>
                      <a:pt x="34" y="78"/>
                    </a:lnTo>
                    <a:lnTo>
                      <a:pt x="0" y="32"/>
                    </a:lnTo>
                    <a:lnTo>
                      <a:pt x="24" y="9"/>
                    </a:lnTo>
                    <a:lnTo>
                      <a:pt x="69" y="20"/>
                    </a:lnTo>
                    <a:lnTo>
                      <a:pt x="105" y="1"/>
                    </a:lnTo>
                    <a:lnTo>
                      <a:pt x="139" y="0"/>
                    </a:lnTo>
                    <a:lnTo>
                      <a:pt x="207" y="45"/>
                    </a:lnTo>
                    <a:lnTo>
                      <a:pt x="271" y="130"/>
                    </a:lnTo>
                    <a:lnTo>
                      <a:pt x="235" y="170"/>
                    </a:lnTo>
                    <a:lnTo>
                      <a:pt x="227" y="1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26">
                <a:extLst>
                  <a:ext uri="{FF2B5EF4-FFF2-40B4-BE49-F238E27FC236}">
                    <a16:creationId xmlns:a16="http://schemas.microsoft.com/office/drawing/2014/main" id="{A20B9C70-794D-4550-8B56-C3B6034E143E}"/>
                  </a:ext>
                </a:extLst>
              </p:cNvPr>
              <p:cNvSpPr>
                <a:spLocks noChangeArrowheads="1"/>
              </p:cNvSpPr>
              <p:nvPr/>
            </p:nvSpPr>
            <p:spPr bwMode="auto">
              <a:xfrm>
                <a:off x="2413" y="1311"/>
                <a:ext cx="190" cy="233"/>
              </a:xfrm>
              <a:custGeom>
                <a:avLst/>
                <a:gdLst>
                  <a:gd name="T0" fmla="*/ 0 w 216"/>
                  <a:gd name="T1" fmla="*/ 43 h 244"/>
                  <a:gd name="T2" fmla="*/ 4 w 216"/>
                  <a:gd name="T3" fmla="*/ 42 h 244"/>
                  <a:gd name="T4" fmla="*/ 4 w 216"/>
                  <a:gd name="T5" fmla="*/ 11 h 244"/>
                  <a:gd name="T6" fmla="*/ 4 w 216"/>
                  <a:gd name="T7" fmla="*/ 2 h 244"/>
                  <a:gd name="T8" fmla="*/ 37 w 216"/>
                  <a:gd name="T9" fmla="*/ 0 h 244"/>
                  <a:gd name="T10" fmla="*/ 37 w 216"/>
                  <a:gd name="T11" fmla="*/ 11 h 244"/>
                  <a:gd name="T12" fmla="*/ 37 w 216"/>
                  <a:gd name="T13" fmla="*/ 16 h 244"/>
                  <a:gd name="T14" fmla="*/ 47 w 216"/>
                  <a:gd name="T15" fmla="*/ 22 h 244"/>
                  <a:gd name="T16" fmla="*/ 48 w 216"/>
                  <a:gd name="T17" fmla="*/ 31 h 244"/>
                  <a:gd name="T18" fmla="*/ 26 w 216"/>
                  <a:gd name="T19" fmla="*/ 31 h 244"/>
                  <a:gd name="T20" fmla="*/ 14 w 216"/>
                  <a:gd name="T21" fmla="*/ 37 h 244"/>
                  <a:gd name="T22" fmla="*/ 12 w 216"/>
                  <a:gd name="T23" fmla="*/ 40 h 244"/>
                  <a:gd name="T24" fmla="*/ 4 w 216"/>
                  <a:gd name="T25" fmla="*/ 42 h 244"/>
                  <a:gd name="T26" fmla="*/ 0 w 216"/>
                  <a:gd name="T27" fmla="*/ 43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
                  <a:gd name="T43" fmla="*/ 0 h 244"/>
                  <a:gd name="T44" fmla="*/ 216 w 216"/>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 h="244">
                    <a:moveTo>
                      <a:pt x="0" y="244"/>
                    </a:moveTo>
                    <a:lnTo>
                      <a:pt x="2" y="237"/>
                    </a:lnTo>
                    <a:lnTo>
                      <a:pt x="2" y="25"/>
                    </a:lnTo>
                    <a:lnTo>
                      <a:pt x="2" y="2"/>
                    </a:lnTo>
                    <a:lnTo>
                      <a:pt x="171" y="0"/>
                    </a:lnTo>
                    <a:lnTo>
                      <a:pt x="171" y="36"/>
                    </a:lnTo>
                    <a:lnTo>
                      <a:pt x="167" y="85"/>
                    </a:lnTo>
                    <a:lnTo>
                      <a:pt x="204" y="117"/>
                    </a:lnTo>
                    <a:lnTo>
                      <a:pt x="216" y="181"/>
                    </a:lnTo>
                    <a:lnTo>
                      <a:pt x="110" y="183"/>
                    </a:lnTo>
                    <a:lnTo>
                      <a:pt x="62" y="208"/>
                    </a:lnTo>
                    <a:lnTo>
                      <a:pt x="53" y="228"/>
                    </a:lnTo>
                    <a:lnTo>
                      <a:pt x="12" y="243"/>
                    </a:lnTo>
                    <a:lnTo>
                      <a:pt x="0" y="24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27">
                <a:extLst>
                  <a:ext uri="{FF2B5EF4-FFF2-40B4-BE49-F238E27FC236}">
                    <a16:creationId xmlns:a16="http://schemas.microsoft.com/office/drawing/2014/main" id="{96E64DBD-E9CE-46F9-99A4-B2AAA0341D7D}"/>
                  </a:ext>
                </a:extLst>
              </p:cNvPr>
              <p:cNvSpPr>
                <a:spLocks noChangeArrowheads="1"/>
              </p:cNvSpPr>
              <p:nvPr/>
            </p:nvSpPr>
            <p:spPr bwMode="auto">
              <a:xfrm>
                <a:off x="2114" y="1110"/>
                <a:ext cx="137" cy="381"/>
              </a:xfrm>
              <a:custGeom>
                <a:avLst/>
                <a:gdLst>
                  <a:gd name="T0" fmla="*/ 14 w 156"/>
                  <a:gd name="T1" fmla="*/ 76 h 398"/>
                  <a:gd name="T2" fmla="*/ 7 w 156"/>
                  <a:gd name="T3" fmla="*/ 73 h 398"/>
                  <a:gd name="T4" fmla="*/ 4 w 156"/>
                  <a:gd name="T5" fmla="*/ 67 h 398"/>
                  <a:gd name="T6" fmla="*/ 0 w 156"/>
                  <a:gd name="T7" fmla="*/ 66 h 398"/>
                  <a:gd name="T8" fmla="*/ 4 w 156"/>
                  <a:gd name="T9" fmla="*/ 64 h 398"/>
                  <a:gd name="T10" fmla="*/ 4 w 156"/>
                  <a:gd name="T11" fmla="*/ 61 h 398"/>
                  <a:gd name="T12" fmla="*/ 4 w 156"/>
                  <a:gd name="T13" fmla="*/ 61 h 398"/>
                  <a:gd name="T14" fmla="*/ 4 w 156"/>
                  <a:gd name="T15" fmla="*/ 28 h 398"/>
                  <a:gd name="T16" fmla="*/ 4 w 156"/>
                  <a:gd name="T17" fmla="*/ 29 h 398"/>
                  <a:gd name="T18" fmla="*/ 10 w 156"/>
                  <a:gd name="T19" fmla="*/ 28 h 398"/>
                  <a:gd name="T20" fmla="*/ 15 w 156"/>
                  <a:gd name="T21" fmla="*/ 22 h 398"/>
                  <a:gd name="T22" fmla="*/ 7 w 156"/>
                  <a:gd name="T23" fmla="*/ 11 h 398"/>
                  <a:gd name="T24" fmla="*/ 11 w 156"/>
                  <a:gd name="T25" fmla="*/ 0 h 398"/>
                  <a:gd name="T26" fmla="*/ 22 w 156"/>
                  <a:gd name="T27" fmla="*/ 3 h 398"/>
                  <a:gd name="T28" fmla="*/ 33 w 156"/>
                  <a:gd name="T29" fmla="*/ 7 h 398"/>
                  <a:gd name="T30" fmla="*/ 33 w 156"/>
                  <a:gd name="T31" fmla="*/ 47 h 398"/>
                  <a:gd name="T32" fmla="*/ 33 w 156"/>
                  <a:gd name="T33" fmla="*/ 50 h 398"/>
                  <a:gd name="T34" fmla="*/ 28 w 156"/>
                  <a:gd name="T35" fmla="*/ 52 h 398"/>
                  <a:gd name="T36" fmla="*/ 26 w 156"/>
                  <a:gd name="T37" fmla="*/ 56 h 398"/>
                  <a:gd name="T38" fmla="*/ 22 w 156"/>
                  <a:gd name="T39" fmla="*/ 58 h 398"/>
                  <a:gd name="T40" fmla="*/ 26 w 156"/>
                  <a:gd name="T41" fmla="*/ 65 h 398"/>
                  <a:gd name="T42" fmla="*/ 15 w 156"/>
                  <a:gd name="T43" fmla="*/ 76 h 398"/>
                  <a:gd name="T44" fmla="*/ 14 w 156"/>
                  <a:gd name="T45" fmla="*/ 76 h 3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398"/>
                  <a:gd name="T71" fmla="*/ 156 w 156"/>
                  <a:gd name="T72" fmla="*/ 398 h 3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398">
                    <a:moveTo>
                      <a:pt x="65" y="396"/>
                    </a:moveTo>
                    <a:lnTo>
                      <a:pt x="30" y="382"/>
                    </a:lnTo>
                    <a:lnTo>
                      <a:pt x="13" y="346"/>
                    </a:lnTo>
                    <a:lnTo>
                      <a:pt x="0" y="343"/>
                    </a:lnTo>
                    <a:lnTo>
                      <a:pt x="6" y="332"/>
                    </a:lnTo>
                    <a:lnTo>
                      <a:pt x="18" y="321"/>
                    </a:lnTo>
                    <a:lnTo>
                      <a:pt x="2" y="316"/>
                    </a:lnTo>
                    <a:lnTo>
                      <a:pt x="2" y="138"/>
                    </a:lnTo>
                    <a:lnTo>
                      <a:pt x="5" y="141"/>
                    </a:lnTo>
                    <a:lnTo>
                      <a:pt x="49" y="137"/>
                    </a:lnTo>
                    <a:lnTo>
                      <a:pt x="69" y="105"/>
                    </a:lnTo>
                    <a:lnTo>
                      <a:pt x="32" y="37"/>
                    </a:lnTo>
                    <a:lnTo>
                      <a:pt x="50" y="0"/>
                    </a:lnTo>
                    <a:lnTo>
                      <a:pt x="98" y="3"/>
                    </a:lnTo>
                    <a:lnTo>
                      <a:pt x="155" y="7"/>
                    </a:lnTo>
                    <a:lnTo>
                      <a:pt x="156" y="238"/>
                    </a:lnTo>
                    <a:lnTo>
                      <a:pt x="156" y="255"/>
                    </a:lnTo>
                    <a:lnTo>
                      <a:pt x="129" y="268"/>
                    </a:lnTo>
                    <a:lnTo>
                      <a:pt x="121" y="294"/>
                    </a:lnTo>
                    <a:lnTo>
                      <a:pt x="103" y="303"/>
                    </a:lnTo>
                    <a:lnTo>
                      <a:pt x="123" y="339"/>
                    </a:lnTo>
                    <a:lnTo>
                      <a:pt x="69" y="398"/>
                    </a:lnTo>
                    <a:lnTo>
                      <a:pt x="65" y="39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28">
                <a:extLst>
                  <a:ext uri="{FF2B5EF4-FFF2-40B4-BE49-F238E27FC236}">
                    <a16:creationId xmlns:a16="http://schemas.microsoft.com/office/drawing/2014/main" id="{38003016-40CF-4725-9B5B-A6CF22795959}"/>
                  </a:ext>
                </a:extLst>
              </p:cNvPr>
              <p:cNvSpPr>
                <a:spLocks noChangeArrowheads="1"/>
              </p:cNvSpPr>
              <p:nvPr/>
            </p:nvSpPr>
            <p:spPr bwMode="auto">
              <a:xfrm>
                <a:off x="2411" y="2719"/>
                <a:ext cx="199" cy="152"/>
              </a:xfrm>
              <a:custGeom>
                <a:avLst/>
                <a:gdLst>
                  <a:gd name="T0" fmla="*/ 53 w 226"/>
                  <a:gd name="T1" fmla="*/ 30 h 159"/>
                  <a:gd name="T2" fmla="*/ 0 w 226"/>
                  <a:gd name="T3" fmla="*/ 30 h 159"/>
                  <a:gd name="T4" fmla="*/ 1 w 226"/>
                  <a:gd name="T5" fmla="*/ 11 h 159"/>
                  <a:gd name="T6" fmla="*/ 1 w 226"/>
                  <a:gd name="T7" fmla="*/ 1 h 159"/>
                  <a:gd name="T8" fmla="*/ 53 w 226"/>
                  <a:gd name="T9" fmla="*/ 0 h 159"/>
                  <a:gd name="T10" fmla="*/ 53 w 226"/>
                  <a:gd name="T11" fmla="*/ 30 h 159"/>
                  <a:gd name="T12" fmla="*/ 0 60000 65536"/>
                  <a:gd name="T13" fmla="*/ 0 60000 65536"/>
                  <a:gd name="T14" fmla="*/ 0 60000 65536"/>
                  <a:gd name="T15" fmla="*/ 0 60000 65536"/>
                  <a:gd name="T16" fmla="*/ 0 60000 65536"/>
                  <a:gd name="T17" fmla="*/ 0 60000 65536"/>
                  <a:gd name="T18" fmla="*/ 0 w 226"/>
                  <a:gd name="T19" fmla="*/ 0 h 159"/>
                  <a:gd name="T20" fmla="*/ 226 w 226"/>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226" h="159">
                    <a:moveTo>
                      <a:pt x="226" y="158"/>
                    </a:moveTo>
                    <a:lnTo>
                      <a:pt x="0" y="159"/>
                    </a:lnTo>
                    <a:lnTo>
                      <a:pt x="1" y="68"/>
                    </a:lnTo>
                    <a:lnTo>
                      <a:pt x="1" y="1"/>
                    </a:lnTo>
                    <a:lnTo>
                      <a:pt x="226" y="0"/>
                    </a:lnTo>
                    <a:lnTo>
                      <a:pt x="226"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29">
                <a:extLst>
                  <a:ext uri="{FF2B5EF4-FFF2-40B4-BE49-F238E27FC236}">
                    <a16:creationId xmlns:a16="http://schemas.microsoft.com/office/drawing/2014/main" id="{4771B1AF-74D0-417D-8040-D295DB170F07}"/>
                  </a:ext>
                </a:extLst>
              </p:cNvPr>
              <p:cNvSpPr>
                <a:spLocks noChangeArrowheads="1"/>
              </p:cNvSpPr>
              <p:nvPr/>
            </p:nvSpPr>
            <p:spPr bwMode="auto">
              <a:xfrm>
                <a:off x="1863" y="1491"/>
                <a:ext cx="201" cy="265"/>
              </a:xfrm>
              <a:custGeom>
                <a:avLst/>
                <a:gdLst>
                  <a:gd name="T0" fmla="*/ 47 w 229"/>
                  <a:gd name="T1" fmla="*/ 23 h 277"/>
                  <a:gd name="T2" fmla="*/ 39 w 229"/>
                  <a:gd name="T3" fmla="*/ 42 h 277"/>
                  <a:gd name="T4" fmla="*/ 25 w 229"/>
                  <a:gd name="T5" fmla="*/ 52 h 277"/>
                  <a:gd name="T6" fmla="*/ 18 w 229"/>
                  <a:gd name="T7" fmla="*/ 38 h 277"/>
                  <a:gd name="T8" fmla="*/ 13 w 229"/>
                  <a:gd name="T9" fmla="*/ 38 h 277"/>
                  <a:gd name="T10" fmla="*/ 10 w 229"/>
                  <a:gd name="T11" fmla="*/ 33 h 277"/>
                  <a:gd name="T12" fmla="*/ 4 w 229"/>
                  <a:gd name="T13" fmla="*/ 32 h 277"/>
                  <a:gd name="T14" fmla="*/ 0 w 229"/>
                  <a:gd name="T15" fmla="*/ 16 h 277"/>
                  <a:gd name="T16" fmla="*/ 6 w 229"/>
                  <a:gd name="T17" fmla="*/ 15 h 277"/>
                  <a:gd name="T18" fmla="*/ 10 w 229"/>
                  <a:gd name="T19" fmla="*/ 1 h 277"/>
                  <a:gd name="T20" fmla="*/ 47 w 229"/>
                  <a:gd name="T21" fmla="*/ 0 h 277"/>
                  <a:gd name="T22" fmla="*/ 43 w 229"/>
                  <a:gd name="T23" fmla="*/ 21 h 277"/>
                  <a:gd name="T24" fmla="*/ 47 w 229"/>
                  <a:gd name="T25" fmla="*/ 23 h 277"/>
                  <a:gd name="T26" fmla="*/ 47 w 229"/>
                  <a:gd name="T27" fmla="*/ 23 h 2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77"/>
                  <a:gd name="T44" fmla="*/ 229 w 229"/>
                  <a:gd name="T45" fmla="*/ 277 h 2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77">
                    <a:moveTo>
                      <a:pt x="223" y="120"/>
                    </a:moveTo>
                    <a:lnTo>
                      <a:pt x="184" y="219"/>
                    </a:lnTo>
                    <a:lnTo>
                      <a:pt x="119" y="277"/>
                    </a:lnTo>
                    <a:lnTo>
                      <a:pt x="87" y="204"/>
                    </a:lnTo>
                    <a:lnTo>
                      <a:pt x="64" y="204"/>
                    </a:lnTo>
                    <a:lnTo>
                      <a:pt x="48" y="180"/>
                    </a:lnTo>
                    <a:lnTo>
                      <a:pt x="11" y="165"/>
                    </a:lnTo>
                    <a:lnTo>
                      <a:pt x="0" y="83"/>
                    </a:lnTo>
                    <a:lnTo>
                      <a:pt x="28" y="81"/>
                    </a:lnTo>
                    <a:lnTo>
                      <a:pt x="49" y="1"/>
                    </a:lnTo>
                    <a:lnTo>
                      <a:pt x="229" y="0"/>
                    </a:lnTo>
                    <a:lnTo>
                      <a:pt x="207" y="103"/>
                    </a:lnTo>
                    <a:lnTo>
                      <a:pt x="221" y="119"/>
                    </a:lnTo>
                    <a:lnTo>
                      <a:pt x="223" y="1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30">
                <a:extLst>
                  <a:ext uri="{FF2B5EF4-FFF2-40B4-BE49-F238E27FC236}">
                    <a16:creationId xmlns:a16="http://schemas.microsoft.com/office/drawing/2014/main" id="{D5B74D9F-31C0-4B1A-BF5E-6D0ADDA119B3}"/>
                  </a:ext>
                </a:extLst>
              </p:cNvPr>
              <p:cNvSpPr>
                <a:spLocks noChangeArrowheads="1"/>
              </p:cNvSpPr>
              <p:nvPr/>
            </p:nvSpPr>
            <p:spPr bwMode="auto">
              <a:xfrm>
                <a:off x="177" y="912"/>
                <a:ext cx="311" cy="357"/>
              </a:xfrm>
              <a:custGeom>
                <a:avLst/>
                <a:gdLst>
                  <a:gd name="T0" fmla="*/ 76 w 354"/>
                  <a:gd name="T1" fmla="*/ 62 h 373"/>
                  <a:gd name="T2" fmla="*/ 8 w 354"/>
                  <a:gd name="T3" fmla="*/ 72 h 373"/>
                  <a:gd name="T4" fmla="*/ 17 w 354"/>
                  <a:gd name="T5" fmla="*/ 70 h 373"/>
                  <a:gd name="T6" fmla="*/ 12 w 354"/>
                  <a:gd name="T7" fmla="*/ 69 h 373"/>
                  <a:gd name="T8" fmla="*/ 12 w 354"/>
                  <a:gd name="T9" fmla="*/ 68 h 373"/>
                  <a:gd name="T10" fmla="*/ 17 w 354"/>
                  <a:gd name="T11" fmla="*/ 67 h 373"/>
                  <a:gd name="T12" fmla="*/ 19 w 354"/>
                  <a:gd name="T13" fmla="*/ 59 h 373"/>
                  <a:gd name="T14" fmla="*/ 25 w 354"/>
                  <a:gd name="T15" fmla="*/ 56 h 373"/>
                  <a:gd name="T16" fmla="*/ 17 w 354"/>
                  <a:gd name="T17" fmla="*/ 50 h 373"/>
                  <a:gd name="T18" fmla="*/ 22 w 354"/>
                  <a:gd name="T19" fmla="*/ 34 h 373"/>
                  <a:gd name="T20" fmla="*/ 10 w 354"/>
                  <a:gd name="T21" fmla="*/ 26 h 373"/>
                  <a:gd name="T22" fmla="*/ 0 w 354"/>
                  <a:gd name="T23" fmla="*/ 15 h 373"/>
                  <a:gd name="T24" fmla="*/ 4 w 354"/>
                  <a:gd name="T25" fmla="*/ 0 h 373"/>
                  <a:gd name="T26" fmla="*/ 46 w 354"/>
                  <a:gd name="T27" fmla="*/ 1 h 373"/>
                  <a:gd name="T28" fmla="*/ 33 w 354"/>
                  <a:gd name="T29" fmla="*/ 11 h 373"/>
                  <a:gd name="T30" fmla="*/ 31 w 354"/>
                  <a:gd name="T31" fmla="*/ 14 h 373"/>
                  <a:gd name="T32" fmla="*/ 32 w 354"/>
                  <a:gd name="T33" fmla="*/ 20 h 373"/>
                  <a:gd name="T34" fmla="*/ 31 w 354"/>
                  <a:gd name="T35" fmla="*/ 27 h 373"/>
                  <a:gd name="T36" fmla="*/ 35 w 354"/>
                  <a:gd name="T37" fmla="*/ 29 h 373"/>
                  <a:gd name="T38" fmla="*/ 36 w 354"/>
                  <a:gd name="T39" fmla="*/ 38 h 373"/>
                  <a:gd name="T40" fmla="*/ 49 w 354"/>
                  <a:gd name="T41" fmla="*/ 51 h 373"/>
                  <a:gd name="T42" fmla="*/ 47 w 354"/>
                  <a:gd name="T43" fmla="*/ 57 h 373"/>
                  <a:gd name="T44" fmla="*/ 40 w 354"/>
                  <a:gd name="T45" fmla="*/ 63 h 373"/>
                  <a:gd name="T46" fmla="*/ 40 w 354"/>
                  <a:gd name="T47" fmla="*/ 66 h 373"/>
                  <a:gd name="T48" fmla="*/ 43 w 354"/>
                  <a:gd name="T49" fmla="*/ 67 h 373"/>
                  <a:gd name="T50" fmla="*/ 76 w 354"/>
                  <a:gd name="T51" fmla="*/ 60 h 373"/>
                  <a:gd name="T52" fmla="*/ 76 w 354"/>
                  <a:gd name="T53" fmla="*/ 62 h 3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4"/>
                  <a:gd name="T82" fmla="*/ 0 h 373"/>
                  <a:gd name="T83" fmla="*/ 354 w 354"/>
                  <a:gd name="T84" fmla="*/ 373 h 37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4" h="373">
                    <a:moveTo>
                      <a:pt x="354" y="319"/>
                    </a:moveTo>
                    <a:lnTo>
                      <a:pt x="36" y="373"/>
                    </a:lnTo>
                    <a:lnTo>
                      <a:pt x="80" y="360"/>
                    </a:lnTo>
                    <a:lnTo>
                      <a:pt x="57" y="357"/>
                    </a:lnTo>
                    <a:lnTo>
                      <a:pt x="57" y="347"/>
                    </a:lnTo>
                    <a:lnTo>
                      <a:pt x="76" y="342"/>
                    </a:lnTo>
                    <a:lnTo>
                      <a:pt x="90" y="306"/>
                    </a:lnTo>
                    <a:lnTo>
                      <a:pt x="116" y="291"/>
                    </a:lnTo>
                    <a:lnTo>
                      <a:pt x="82" y="250"/>
                    </a:lnTo>
                    <a:lnTo>
                      <a:pt x="106" y="179"/>
                    </a:lnTo>
                    <a:lnTo>
                      <a:pt x="43" y="132"/>
                    </a:lnTo>
                    <a:lnTo>
                      <a:pt x="0" y="78"/>
                    </a:lnTo>
                    <a:lnTo>
                      <a:pt x="13" y="0"/>
                    </a:lnTo>
                    <a:lnTo>
                      <a:pt x="211" y="1"/>
                    </a:lnTo>
                    <a:lnTo>
                      <a:pt x="156" y="37"/>
                    </a:lnTo>
                    <a:lnTo>
                      <a:pt x="143" y="77"/>
                    </a:lnTo>
                    <a:lnTo>
                      <a:pt x="152" y="96"/>
                    </a:lnTo>
                    <a:lnTo>
                      <a:pt x="144" y="136"/>
                    </a:lnTo>
                    <a:lnTo>
                      <a:pt x="163" y="148"/>
                    </a:lnTo>
                    <a:lnTo>
                      <a:pt x="169" y="198"/>
                    </a:lnTo>
                    <a:lnTo>
                      <a:pt x="229" y="259"/>
                    </a:lnTo>
                    <a:lnTo>
                      <a:pt x="224" y="300"/>
                    </a:lnTo>
                    <a:lnTo>
                      <a:pt x="180" y="322"/>
                    </a:lnTo>
                    <a:lnTo>
                      <a:pt x="180" y="335"/>
                    </a:lnTo>
                    <a:lnTo>
                      <a:pt x="203" y="343"/>
                    </a:lnTo>
                    <a:lnTo>
                      <a:pt x="354" y="312"/>
                    </a:lnTo>
                    <a:lnTo>
                      <a:pt x="354" y="3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31">
                <a:extLst>
                  <a:ext uri="{FF2B5EF4-FFF2-40B4-BE49-F238E27FC236}">
                    <a16:creationId xmlns:a16="http://schemas.microsoft.com/office/drawing/2014/main" id="{6C58BA5D-8B85-42BE-885C-0A0546BEEB45}"/>
                  </a:ext>
                </a:extLst>
              </p:cNvPr>
              <p:cNvSpPr>
                <a:spLocks noChangeArrowheads="1"/>
              </p:cNvSpPr>
              <p:nvPr/>
            </p:nvSpPr>
            <p:spPr bwMode="auto">
              <a:xfrm>
                <a:off x="2626" y="1567"/>
                <a:ext cx="168" cy="203"/>
              </a:xfrm>
              <a:custGeom>
                <a:avLst/>
                <a:gdLst>
                  <a:gd name="T0" fmla="*/ 36 w 192"/>
                  <a:gd name="T1" fmla="*/ 26 h 212"/>
                  <a:gd name="T2" fmla="*/ 32 w 192"/>
                  <a:gd name="T3" fmla="*/ 27 h 212"/>
                  <a:gd name="T4" fmla="*/ 32 w 192"/>
                  <a:gd name="T5" fmla="*/ 40 h 212"/>
                  <a:gd name="T6" fmla="*/ 10 w 192"/>
                  <a:gd name="T7" fmla="*/ 42 h 212"/>
                  <a:gd name="T8" fmla="*/ 9 w 192"/>
                  <a:gd name="T9" fmla="*/ 29 h 212"/>
                  <a:gd name="T10" fmla="*/ 6 w 192"/>
                  <a:gd name="T11" fmla="*/ 29 h 212"/>
                  <a:gd name="T12" fmla="*/ 1 w 192"/>
                  <a:gd name="T13" fmla="*/ 19 h 212"/>
                  <a:gd name="T14" fmla="*/ 0 w 192"/>
                  <a:gd name="T15" fmla="*/ 11 h 212"/>
                  <a:gd name="T16" fmla="*/ 18 w 192"/>
                  <a:gd name="T17" fmla="*/ 11 h 212"/>
                  <a:gd name="T18" fmla="*/ 18 w 192"/>
                  <a:gd name="T19" fmla="*/ 9 h 212"/>
                  <a:gd name="T20" fmla="*/ 27 w 192"/>
                  <a:gd name="T21" fmla="*/ 0 h 212"/>
                  <a:gd name="T22" fmla="*/ 36 w 192"/>
                  <a:gd name="T23" fmla="*/ 26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212"/>
                  <a:gd name="T38" fmla="*/ 192 w 192"/>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212">
                    <a:moveTo>
                      <a:pt x="192" y="126"/>
                    </a:moveTo>
                    <a:lnTo>
                      <a:pt x="168" y="134"/>
                    </a:lnTo>
                    <a:lnTo>
                      <a:pt x="170" y="209"/>
                    </a:lnTo>
                    <a:lnTo>
                      <a:pt x="49" y="212"/>
                    </a:lnTo>
                    <a:lnTo>
                      <a:pt x="41" y="141"/>
                    </a:lnTo>
                    <a:lnTo>
                      <a:pt x="31" y="146"/>
                    </a:lnTo>
                    <a:lnTo>
                      <a:pt x="1" y="90"/>
                    </a:lnTo>
                    <a:lnTo>
                      <a:pt x="0" y="25"/>
                    </a:lnTo>
                    <a:lnTo>
                      <a:pt x="91" y="23"/>
                    </a:lnTo>
                    <a:lnTo>
                      <a:pt x="91" y="9"/>
                    </a:lnTo>
                    <a:lnTo>
                      <a:pt x="142" y="0"/>
                    </a:lnTo>
                    <a:lnTo>
                      <a:pt x="192" y="1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32">
                <a:extLst>
                  <a:ext uri="{FF2B5EF4-FFF2-40B4-BE49-F238E27FC236}">
                    <a16:creationId xmlns:a16="http://schemas.microsoft.com/office/drawing/2014/main" id="{AB3A2A6F-5B6F-42E1-AF2A-ACCE5A857268}"/>
                  </a:ext>
                </a:extLst>
              </p:cNvPr>
              <p:cNvSpPr>
                <a:spLocks noChangeArrowheads="1"/>
              </p:cNvSpPr>
              <p:nvPr/>
            </p:nvSpPr>
            <p:spPr bwMode="auto">
              <a:xfrm>
                <a:off x="1141" y="1399"/>
                <a:ext cx="352" cy="188"/>
              </a:xfrm>
              <a:custGeom>
                <a:avLst/>
                <a:gdLst>
                  <a:gd name="T0" fmla="*/ 83 w 401"/>
                  <a:gd name="T1" fmla="*/ 10 h 197"/>
                  <a:gd name="T2" fmla="*/ 83 w 401"/>
                  <a:gd name="T3" fmla="*/ 10 h 197"/>
                  <a:gd name="T4" fmla="*/ 75 w 401"/>
                  <a:gd name="T5" fmla="*/ 10 h 197"/>
                  <a:gd name="T6" fmla="*/ 66 w 401"/>
                  <a:gd name="T7" fmla="*/ 10 h 197"/>
                  <a:gd name="T8" fmla="*/ 32 w 401"/>
                  <a:gd name="T9" fmla="*/ 27 h 197"/>
                  <a:gd name="T10" fmla="*/ 31 w 401"/>
                  <a:gd name="T11" fmla="*/ 21 h 197"/>
                  <a:gd name="T12" fmla="*/ 22 w 401"/>
                  <a:gd name="T13" fmla="*/ 28 h 197"/>
                  <a:gd name="T14" fmla="*/ 4 w 401"/>
                  <a:gd name="T15" fmla="*/ 29 h 197"/>
                  <a:gd name="T16" fmla="*/ 15 w 401"/>
                  <a:gd name="T17" fmla="*/ 30 h 197"/>
                  <a:gd name="T18" fmla="*/ 12 w 401"/>
                  <a:gd name="T19" fmla="*/ 33 h 197"/>
                  <a:gd name="T20" fmla="*/ 0 w 401"/>
                  <a:gd name="T21" fmla="*/ 30 h 197"/>
                  <a:gd name="T22" fmla="*/ 4 w 401"/>
                  <a:gd name="T23" fmla="*/ 28 h 197"/>
                  <a:gd name="T24" fmla="*/ 11 w 401"/>
                  <a:gd name="T25" fmla="*/ 22 h 197"/>
                  <a:gd name="T26" fmla="*/ 18 w 401"/>
                  <a:gd name="T27" fmla="*/ 21 h 197"/>
                  <a:gd name="T28" fmla="*/ 19 w 401"/>
                  <a:gd name="T29" fmla="*/ 18 h 197"/>
                  <a:gd name="T30" fmla="*/ 17 w 401"/>
                  <a:gd name="T31" fmla="*/ 10 h 197"/>
                  <a:gd name="T32" fmla="*/ 19 w 401"/>
                  <a:gd name="T33" fmla="*/ 10 h 197"/>
                  <a:gd name="T34" fmla="*/ 21 w 401"/>
                  <a:gd name="T35" fmla="*/ 0 h 197"/>
                  <a:gd name="T36" fmla="*/ 64 w 401"/>
                  <a:gd name="T37" fmla="*/ 2 h 197"/>
                  <a:gd name="T38" fmla="*/ 67 w 401"/>
                  <a:gd name="T39" fmla="*/ 10 h 197"/>
                  <a:gd name="T40" fmla="*/ 71 w 401"/>
                  <a:gd name="T41" fmla="*/ 5 h 197"/>
                  <a:gd name="T42" fmla="*/ 73 w 401"/>
                  <a:gd name="T43" fmla="*/ 10 h 197"/>
                  <a:gd name="T44" fmla="*/ 76 w 401"/>
                  <a:gd name="T45" fmla="*/ 10 h 197"/>
                  <a:gd name="T46" fmla="*/ 83 w 401"/>
                  <a:gd name="T47" fmla="*/ 10 h 1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197"/>
                  <a:gd name="T74" fmla="*/ 401 w 401"/>
                  <a:gd name="T75" fmla="*/ 197 h 1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197">
                    <a:moveTo>
                      <a:pt x="397" y="23"/>
                    </a:moveTo>
                    <a:lnTo>
                      <a:pt x="401" y="60"/>
                    </a:lnTo>
                    <a:lnTo>
                      <a:pt x="355" y="44"/>
                    </a:lnTo>
                    <a:lnTo>
                      <a:pt x="315" y="53"/>
                    </a:lnTo>
                    <a:lnTo>
                      <a:pt x="154" y="151"/>
                    </a:lnTo>
                    <a:lnTo>
                      <a:pt x="146" y="118"/>
                    </a:lnTo>
                    <a:lnTo>
                      <a:pt x="105" y="154"/>
                    </a:lnTo>
                    <a:lnTo>
                      <a:pt x="17" y="163"/>
                    </a:lnTo>
                    <a:lnTo>
                      <a:pt x="69" y="176"/>
                    </a:lnTo>
                    <a:lnTo>
                      <a:pt x="58" y="197"/>
                    </a:lnTo>
                    <a:lnTo>
                      <a:pt x="0" y="173"/>
                    </a:lnTo>
                    <a:lnTo>
                      <a:pt x="9" y="157"/>
                    </a:lnTo>
                    <a:lnTo>
                      <a:pt x="53" y="123"/>
                    </a:lnTo>
                    <a:lnTo>
                      <a:pt x="86" y="120"/>
                    </a:lnTo>
                    <a:lnTo>
                      <a:pt x="92" y="98"/>
                    </a:lnTo>
                    <a:lnTo>
                      <a:pt x="78" y="58"/>
                    </a:lnTo>
                    <a:lnTo>
                      <a:pt x="91" y="22"/>
                    </a:lnTo>
                    <a:lnTo>
                      <a:pt x="99" y="0"/>
                    </a:lnTo>
                    <a:lnTo>
                      <a:pt x="306" y="2"/>
                    </a:lnTo>
                    <a:lnTo>
                      <a:pt x="323" y="12"/>
                    </a:lnTo>
                    <a:lnTo>
                      <a:pt x="344" y="5"/>
                    </a:lnTo>
                    <a:lnTo>
                      <a:pt x="351" y="22"/>
                    </a:lnTo>
                    <a:lnTo>
                      <a:pt x="364" y="15"/>
                    </a:lnTo>
                    <a:lnTo>
                      <a:pt x="397" y="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33">
                <a:extLst>
                  <a:ext uri="{FF2B5EF4-FFF2-40B4-BE49-F238E27FC236}">
                    <a16:creationId xmlns:a16="http://schemas.microsoft.com/office/drawing/2014/main" id="{2BE16F44-C44C-489C-9E61-E80BA2BC4793}"/>
                  </a:ext>
                </a:extLst>
              </p:cNvPr>
              <p:cNvSpPr>
                <a:spLocks noChangeArrowheads="1"/>
              </p:cNvSpPr>
              <p:nvPr/>
            </p:nvSpPr>
            <p:spPr bwMode="auto">
              <a:xfrm>
                <a:off x="1259" y="1053"/>
                <a:ext cx="259" cy="161"/>
              </a:xfrm>
              <a:custGeom>
                <a:avLst/>
                <a:gdLst>
                  <a:gd name="T0" fmla="*/ 27 w 295"/>
                  <a:gd name="T1" fmla="*/ 27 h 169"/>
                  <a:gd name="T2" fmla="*/ 21 w 295"/>
                  <a:gd name="T3" fmla="*/ 25 h 169"/>
                  <a:gd name="T4" fmla="*/ 21 w 295"/>
                  <a:gd name="T5" fmla="*/ 22 h 169"/>
                  <a:gd name="T6" fmla="*/ 15 w 295"/>
                  <a:gd name="T7" fmla="*/ 22 h 169"/>
                  <a:gd name="T8" fmla="*/ 15 w 295"/>
                  <a:gd name="T9" fmla="*/ 16 h 169"/>
                  <a:gd name="T10" fmla="*/ 4 w 295"/>
                  <a:gd name="T11" fmla="*/ 15 h 169"/>
                  <a:gd name="T12" fmla="*/ 4 w 295"/>
                  <a:gd name="T13" fmla="*/ 10 h 169"/>
                  <a:gd name="T14" fmla="*/ 0 w 295"/>
                  <a:gd name="T15" fmla="*/ 10 h 169"/>
                  <a:gd name="T16" fmla="*/ 7 w 295"/>
                  <a:gd name="T17" fmla="*/ 0 h 169"/>
                  <a:gd name="T18" fmla="*/ 53 w 295"/>
                  <a:gd name="T19" fmla="*/ 10 h 169"/>
                  <a:gd name="T20" fmla="*/ 61 w 295"/>
                  <a:gd name="T21" fmla="*/ 10 h 169"/>
                  <a:gd name="T22" fmla="*/ 58 w 295"/>
                  <a:gd name="T23" fmla="*/ 10 h 169"/>
                  <a:gd name="T24" fmla="*/ 54 w 295"/>
                  <a:gd name="T25" fmla="*/ 10 h 169"/>
                  <a:gd name="T26" fmla="*/ 51 w 295"/>
                  <a:gd name="T27" fmla="*/ 21 h 169"/>
                  <a:gd name="T28" fmla="*/ 36 w 295"/>
                  <a:gd name="T29" fmla="*/ 24 h 169"/>
                  <a:gd name="T30" fmla="*/ 28 w 295"/>
                  <a:gd name="T31" fmla="*/ 27 h 169"/>
                  <a:gd name="T32" fmla="*/ 27 w 295"/>
                  <a:gd name="T33" fmla="*/ 2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69"/>
                  <a:gd name="T53" fmla="*/ 295 w 295"/>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69">
                    <a:moveTo>
                      <a:pt x="128" y="169"/>
                    </a:moveTo>
                    <a:lnTo>
                      <a:pt x="99" y="153"/>
                    </a:lnTo>
                    <a:lnTo>
                      <a:pt x="99" y="131"/>
                    </a:lnTo>
                    <a:lnTo>
                      <a:pt x="68" y="131"/>
                    </a:lnTo>
                    <a:lnTo>
                      <a:pt x="68" y="101"/>
                    </a:lnTo>
                    <a:lnTo>
                      <a:pt x="22" y="93"/>
                    </a:lnTo>
                    <a:lnTo>
                      <a:pt x="22" y="56"/>
                    </a:lnTo>
                    <a:lnTo>
                      <a:pt x="0" y="56"/>
                    </a:lnTo>
                    <a:lnTo>
                      <a:pt x="30" y="0"/>
                    </a:lnTo>
                    <a:lnTo>
                      <a:pt x="251" y="12"/>
                    </a:lnTo>
                    <a:lnTo>
                      <a:pt x="295" y="15"/>
                    </a:lnTo>
                    <a:lnTo>
                      <a:pt x="274" y="59"/>
                    </a:lnTo>
                    <a:lnTo>
                      <a:pt x="252" y="73"/>
                    </a:lnTo>
                    <a:lnTo>
                      <a:pt x="241" y="123"/>
                    </a:lnTo>
                    <a:lnTo>
                      <a:pt x="169" y="143"/>
                    </a:lnTo>
                    <a:lnTo>
                      <a:pt x="130" y="167"/>
                    </a:lnTo>
                    <a:lnTo>
                      <a:pt x="128" y="1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34">
                <a:extLst>
                  <a:ext uri="{FF2B5EF4-FFF2-40B4-BE49-F238E27FC236}">
                    <a16:creationId xmlns:a16="http://schemas.microsoft.com/office/drawing/2014/main" id="{0DE8FBC4-4019-4ACB-AEBA-7CD4E8E4C265}"/>
                  </a:ext>
                </a:extLst>
              </p:cNvPr>
              <p:cNvSpPr>
                <a:spLocks noChangeArrowheads="1"/>
              </p:cNvSpPr>
              <p:nvPr/>
            </p:nvSpPr>
            <p:spPr bwMode="auto">
              <a:xfrm>
                <a:off x="2045" y="1438"/>
                <a:ext cx="127" cy="181"/>
              </a:xfrm>
              <a:custGeom>
                <a:avLst/>
                <a:gdLst>
                  <a:gd name="T0" fmla="*/ 27 w 145"/>
                  <a:gd name="T1" fmla="*/ 30 h 190"/>
                  <a:gd name="T2" fmla="*/ 4 w 145"/>
                  <a:gd name="T3" fmla="*/ 28 h 190"/>
                  <a:gd name="T4" fmla="*/ 4 w 145"/>
                  <a:gd name="T5" fmla="*/ 28 h 190"/>
                  <a:gd name="T6" fmla="*/ 0 w 145"/>
                  <a:gd name="T7" fmla="*/ 26 h 190"/>
                  <a:gd name="T8" fmla="*/ 4 w 145"/>
                  <a:gd name="T9" fmla="*/ 10 h 190"/>
                  <a:gd name="T10" fmla="*/ 6 w 145"/>
                  <a:gd name="T11" fmla="*/ 10 h 190"/>
                  <a:gd name="T12" fmla="*/ 9 w 145"/>
                  <a:gd name="T13" fmla="*/ 10 h 190"/>
                  <a:gd name="T14" fmla="*/ 15 w 145"/>
                  <a:gd name="T15" fmla="*/ 0 h 190"/>
                  <a:gd name="T16" fmla="*/ 18 w 145"/>
                  <a:gd name="T17" fmla="*/ 3 h 190"/>
                  <a:gd name="T18" fmla="*/ 21 w 145"/>
                  <a:gd name="T19" fmla="*/ 10 h 190"/>
                  <a:gd name="T20" fmla="*/ 27 w 145"/>
                  <a:gd name="T21" fmla="*/ 10 h 190"/>
                  <a:gd name="T22" fmla="*/ 27 w 145"/>
                  <a:gd name="T23" fmla="*/ 3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90"/>
                  <a:gd name="T38" fmla="*/ 145 w 145"/>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90">
                    <a:moveTo>
                      <a:pt x="145" y="190"/>
                    </a:moveTo>
                    <a:lnTo>
                      <a:pt x="16" y="176"/>
                    </a:lnTo>
                    <a:lnTo>
                      <a:pt x="14" y="175"/>
                    </a:lnTo>
                    <a:lnTo>
                      <a:pt x="0" y="159"/>
                    </a:lnTo>
                    <a:lnTo>
                      <a:pt x="22" y="56"/>
                    </a:lnTo>
                    <a:lnTo>
                      <a:pt x="28" y="58"/>
                    </a:lnTo>
                    <a:lnTo>
                      <a:pt x="42" y="24"/>
                    </a:lnTo>
                    <a:lnTo>
                      <a:pt x="79" y="0"/>
                    </a:lnTo>
                    <a:lnTo>
                      <a:pt x="92" y="3"/>
                    </a:lnTo>
                    <a:lnTo>
                      <a:pt x="109" y="39"/>
                    </a:lnTo>
                    <a:lnTo>
                      <a:pt x="144" y="53"/>
                    </a:lnTo>
                    <a:lnTo>
                      <a:pt x="145" y="19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35">
                <a:extLst>
                  <a:ext uri="{FF2B5EF4-FFF2-40B4-BE49-F238E27FC236}">
                    <a16:creationId xmlns:a16="http://schemas.microsoft.com/office/drawing/2014/main" id="{F506F8AE-F4A8-4F82-9267-906157AF6FF7}"/>
                  </a:ext>
                </a:extLst>
              </p:cNvPr>
              <p:cNvSpPr>
                <a:spLocks noChangeArrowheads="1"/>
              </p:cNvSpPr>
              <p:nvPr/>
            </p:nvSpPr>
            <p:spPr bwMode="auto">
              <a:xfrm>
                <a:off x="2609" y="2783"/>
                <a:ext cx="278" cy="218"/>
              </a:xfrm>
              <a:custGeom>
                <a:avLst/>
                <a:gdLst>
                  <a:gd name="T0" fmla="*/ 65 w 316"/>
                  <a:gd name="T1" fmla="*/ 41 h 228"/>
                  <a:gd name="T2" fmla="*/ 61 w 316"/>
                  <a:gd name="T3" fmla="*/ 32 h 228"/>
                  <a:gd name="T4" fmla="*/ 55 w 316"/>
                  <a:gd name="T5" fmla="*/ 32 h 228"/>
                  <a:gd name="T6" fmla="*/ 48 w 316"/>
                  <a:gd name="T7" fmla="*/ 25 h 228"/>
                  <a:gd name="T8" fmla="*/ 72 w 316"/>
                  <a:gd name="T9" fmla="*/ 11 h 228"/>
                  <a:gd name="T10" fmla="*/ 63 w 316"/>
                  <a:gd name="T11" fmla="*/ 2 h 228"/>
                  <a:gd name="T12" fmla="*/ 41 w 316"/>
                  <a:gd name="T13" fmla="*/ 0 h 228"/>
                  <a:gd name="T14" fmla="*/ 41 w 316"/>
                  <a:gd name="T15" fmla="*/ 11 h 228"/>
                  <a:gd name="T16" fmla="*/ 32 w 316"/>
                  <a:gd name="T17" fmla="*/ 11 h 228"/>
                  <a:gd name="T18" fmla="*/ 32 w 316"/>
                  <a:gd name="T19" fmla="*/ 18 h 228"/>
                  <a:gd name="T20" fmla="*/ 1 w 316"/>
                  <a:gd name="T21" fmla="*/ 18 h 228"/>
                  <a:gd name="T22" fmla="*/ 0 w 316"/>
                  <a:gd name="T23" fmla="*/ 43 h 228"/>
                  <a:gd name="T24" fmla="*/ 63 w 316"/>
                  <a:gd name="T25" fmla="*/ 43 h 228"/>
                  <a:gd name="T26" fmla="*/ 65 w 316"/>
                  <a:gd name="T27" fmla="*/ 41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28"/>
                  <a:gd name="T44" fmla="*/ 316 w 316"/>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28">
                    <a:moveTo>
                      <a:pt x="285" y="219"/>
                    </a:moveTo>
                    <a:lnTo>
                      <a:pt x="267" y="168"/>
                    </a:lnTo>
                    <a:lnTo>
                      <a:pt x="242" y="172"/>
                    </a:lnTo>
                    <a:lnTo>
                      <a:pt x="215" y="125"/>
                    </a:lnTo>
                    <a:lnTo>
                      <a:pt x="316" y="32"/>
                    </a:lnTo>
                    <a:lnTo>
                      <a:pt x="284" y="2"/>
                    </a:lnTo>
                    <a:lnTo>
                      <a:pt x="181" y="0"/>
                    </a:lnTo>
                    <a:lnTo>
                      <a:pt x="181" y="46"/>
                    </a:lnTo>
                    <a:lnTo>
                      <a:pt x="136" y="46"/>
                    </a:lnTo>
                    <a:lnTo>
                      <a:pt x="136" y="92"/>
                    </a:lnTo>
                    <a:lnTo>
                      <a:pt x="1" y="91"/>
                    </a:lnTo>
                    <a:lnTo>
                      <a:pt x="0" y="227"/>
                    </a:lnTo>
                    <a:lnTo>
                      <a:pt x="283" y="228"/>
                    </a:lnTo>
                    <a:lnTo>
                      <a:pt x="285" y="21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36">
                <a:extLst>
                  <a:ext uri="{FF2B5EF4-FFF2-40B4-BE49-F238E27FC236}">
                    <a16:creationId xmlns:a16="http://schemas.microsoft.com/office/drawing/2014/main" id="{781604D5-9679-4E04-AF02-14EFC8D65166}"/>
                  </a:ext>
                </a:extLst>
              </p:cNvPr>
              <p:cNvSpPr>
                <a:spLocks noChangeArrowheads="1"/>
              </p:cNvSpPr>
              <p:nvPr/>
            </p:nvSpPr>
            <p:spPr bwMode="auto">
              <a:xfrm>
                <a:off x="1071" y="1306"/>
                <a:ext cx="150" cy="265"/>
              </a:xfrm>
              <a:custGeom>
                <a:avLst/>
                <a:gdLst>
                  <a:gd name="T0" fmla="*/ 16 w 171"/>
                  <a:gd name="T1" fmla="*/ 51 h 277"/>
                  <a:gd name="T2" fmla="*/ 4 w 171"/>
                  <a:gd name="T3" fmla="*/ 52 h 277"/>
                  <a:gd name="T4" fmla="*/ 4 w 171"/>
                  <a:gd name="T5" fmla="*/ 50 h 277"/>
                  <a:gd name="T6" fmla="*/ 0 w 171"/>
                  <a:gd name="T7" fmla="*/ 44 h 277"/>
                  <a:gd name="T8" fmla="*/ 7 w 171"/>
                  <a:gd name="T9" fmla="*/ 50 h 277"/>
                  <a:gd name="T10" fmla="*/ 10 w 171"/>
                  <a:gd name="T11" fmla="*/ 39 h 277"/>
                  <a:gd name="T12" fmla="*/ 4 w 171"/>
                  <a:gd name="T13" fmla="*/ 28 h 277"/>
                  <a:gd name="T14" fmla="*/ 4 w 171"/>
                  <a:gd name="T15" fmla="*/ 0 h 277"/>
                  <a:gd name="T16" fmla="*/ 26 w 171"/>
                  <a:gd name="T17" fmla="*/ 1 h 277"/>
                  <a:gd name="T18" fmla="*/ 23 w 171"/>
                  <a:gd name="T19" fmla="*/ 11 h 277"/>
                  <a:gd name="T20" fmla="*/ 25 w 171"/>
                  <a:gd name="T21" fmla="*/ 15 h 277"/>
                  <a:gd name="T22" fmla="*/ 35 w 171"/>
                  <a:gd name="T23" fmla="*/ 23 h 277"/>
                  <a:gd name="T24" fmla="*/ 32 w 171"/>
                  <a:gd name="T25" fmla="*/ 30 h 277"/>
                  <a:gd name="T26" fmla="*/ 35 w 171"/>
                  <a:gd name="T27" fmla="*/ 36 h 277"/>
                  <a:gd name="T28" fmla="*/ 34 w 171"/>
                  <a:gd name="T29" fmla="*/ 41 h 277"/>
                  <a:gd name="T30" fmla="*/ 27 w 171"/>
                  <a:gd name="T31" fmla="*/ 42 h 277"/>
                  <a:gd name="T32" fmla="*/ 18 w 171"/>
                  <a:gd name="T33" fmla="*/ 48 h 277"/>
                  <a:gd name="T34" fmla="*/ 16 w 171"/>
                  <a:gd name="T35" fmla="*/ 51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277"/>
                  <a:gd name="T56" fmla="*/ 171 w 171"/>
                  <a:gd name="T57" fmla="*/ 277 h 2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277">
                    <a:moveTo>
                      <a:pt x="79" y="269"/>
                    </a:moveTo>
                    <a:lnTo>
                      <a:pt x="19" y="277"/>
                    </a:lnTo>
                    <a:lnTo>
                      <a:pt x="11" y="265"/>
                    </a:lnTo>
                    <a:lnTo>
                      <a:pt x="0" y="231"/>
                    </a:lnTo>
                    <a:lnTo>
                      <a:pt x="30" y="266"/>
                    </a:lnTo>
                    <a:lnTo>
                      <a:pt x="45" y="207"/>
                    </a:lnTo>
                    <a:lnTo>
                      <a:pt x="5" y="142"/>
                    </a:lnTo>
                    <a:lnTo>
                      <a:pt x="4" y="0"/>
                    </a:lnTo>
                    <a:lnTo>
                      <a:pt x="128" y="1"/>
                    </a:lnTo>
                    <a:lnTo>
                      <a:pt x="111" y="56"/>
                    </a:lnTo>
                    <a:lnTo>
                      <a:pt x="120" y="81"/>
                    </a:lnTo>
                    <a:lnTo>
                      <a:pt x="170" y="118"/>
                    </a:lnTo>
                    <a:lnTo>
                      <a:pt x="157" y="154"/>
                    </a:lnTo>
                    <a:lnTo>
                      <a:pt x="171" y="194"/>
                    </a:lnTo>
                    <a:lnTo>
                      <a:pt x="165" y="216"/>
                    </a:lnTo>
                    <a:lnTo>
                      <a:pt x="132" y="219"/>
                    </a:lnTo>
                    <a:lnTo>
                      <a:pt x="88" y="253"/>
                    </a:lnTo>
                    <a:lnTo>
                      <a:pt x="79" y="26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37">
                <a:extLst>
                  <a:ext uri="{FF2B5EF4-FFF2-40B4-BE49-F238E27FC236}">
                    <a16:creationId xmlns:a16="http://schemas.microsoft.com/office/drawing/2014/main" id="{AF81637C-A8B3-43BE-9E99-66BF35E07C8A}"/>
                  </a:ext>
                </a:extLst>
              </p:cNvPr>
              <p:cNvSpPr>
                <a:spLocks noChangeArrowheads="1"/>
              </p:cNvSpPr>
              <p:nvPr/>
            </p:nvSpPr>
            <p:spPr bwMode="auto">
              <a:xfrm>
                <a:off x="1925" y="1094"/>
                <a:ext cx="249" cy="150"/>
              </a:xfrm>
              <a:custGeom>
                <a:avLst/>
                <a:gdLst>
                  <a:gd name="T0" fmla="*/ 44 w 284"/>
                  <a:gd name="T1" fmla="*/ 29 h 157"/>
                  <a:gd name="T2" fmla="*/ 24 w 284"/>
                  <a:gd name="T3" fmla="*/ 20 h 157"/>
                  <a:gd name="T4" fmla="*/ 18 w 284"/>
                  <a:gd name="T5" fmla="*/ 19 h 157"/>
                  <a:gd name="T6" fmla="*/ 11 w 284"/>
                  <a:gd name="T7" fmla="*/ 22 h 157"/>
                  <a:gd name="T8" fmla="*/ 10 w 284"/>
                  <a:gd name="T9" fmla="*/ 24 h 157"/>
                  <a:gd name="T10" fmla="*/ 4 w 284"/>
                  <a:gd name="T11" fmla="*/ 14 h 157"/>
                  <a:gd name="T12" fmla="*/ 0 w 284"/>
                  <a:gd name="T13" fmla="*/ 0 h 157"/>
                  <a:gd name="T14" fmla="*/ 12 w 284"/>
                  <a:gd name="T15" fmla="*/ 2 h 157"/>
                  <a:gd name="T16" fmla="*/ 53 w 284"/>
                  <a:gd name="T17" fmla="*/ 11 h 157"/>
                  <a:gd name="T18" fmla="*/ 50 w 284"/>
                  <a:gd name="T19" fmla="*/ 11 h 157"/>
                  <a:gd name="T20" fmla="*/ 57 w 284"/>
                  <a:gd name="T21" fmla="*/ 24 h 157"/>
                  <a:gd name="T22" fmla="*/ 53 w 284"/>
                  <a:gd name="T23" fmla="*/ 28 h 157"/>
                  <a:gd name="T24" fmla="*/ 45 w 284"/>
                  <a:gd name="T25" fmla="*/ 29 h 157"/>
                  <a:gd name="T26" fmla="*/ 44 w 284"/>
                  <a:gd name="T27" fmla="*/ 29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4"/>
                  <a:gd name="T43" fmla="*/ 0 h 157"/>
                  <a:gd name="T44" fmla="*/ 284 w 284"/>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4" h="157">
                    <a:moveTo>
                      <a:pt x="217" y="154"/>
                    </a:moveTo>
                    <a:lnTo>
                      <a:pt x="122" y="101"/>
                    </a:lnTo>
                    <a:lnTo>
                      <a:pt x="86" y="96"/>
                    </a:lnTo>
                    <a:lnTo>
                      <a:pt x="53" y="109"/>
                    </a:lnTo>
                    <a:lnTo>
                      <a:pt x="45" y="125"/>
                    </a:lnTo>
                    <a:lnTo>
                      <a:pt x="12" y="80"/>
                    </a:lnTo>
                    <a:lnTo>
                      <a:pt x="0" y="0"/>
                    </a:lnTo>
                    <a:lnTo>
                      <a:pt x="61" y="2"/>
                    </a:lnTo>
                    <a:lnTo>
                      <a:pt x="265" y="16"/>
                    </a:lnTo>
                    <a:lnTo>
                      <a:pt x="247" y="53"/>
                    </a:lnTo>
                    <a:lnTo>
                      <a:pt x="284" y="121"/>
                    </a:lnTo>
                    <a:lnTo>
                      <a:pt x="264" y="153"/>
                    </a:lnTo>
                    <a:lnTo>
                      <a:pt x="220" y="157"/>
                    </a:lnTo>
                    <a:lnTo>
                      <a:pt x="217" y="15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38">
                <a:extLst>
                  <a:ext uri="{FF2B5EF4-FFF2-40B4-BE49-F238E27FC236}">
                    <a16:creationId xmlns:a16="http://schemas.microsoft.com/office/drawing/2014/main" id="{02613B92-4B48-4587-BC99-D744F86EDB99}"/>
                  </a:ext>
                </a:extLst>
              </p:cNvPr>
              <p:cNvSpPr>
                <a:spLocks noChangeArrowheads="1"/>
              </p:cNvSpPr>
              <p:nvPr/>
            </p:nvSpPr>
            <p:spPr bwMode="auto">
              <a:xfrm>
                <a:off x="2411" y="2567"/>
                <a:ext cx="198" cy="152"/>
              </a:xfrm>
              <a:custGeom>
                <a:avLst/>
                <a:gdLst>
                  <a:gd name="T0" fmla="*/ 53 w 225"/>
                  <a:gd name="T1" fmla="*/ 30 h 159"/>
                  <a:gd name="T2" fmla="*/ 0 w 225"/>
                  <a:gd name="T3" fmla="*/ 30 h 159"/>
                  <a:gd name="T4" fmla="*/ 1 w 225"/>
                  <a:gd name="T5" fmla="*/ 0 h 159"/>
                  <a:gd name="T6" fmla="*/ 53 w 225"/>
                  <a:gd name="T7" fmla="*/ 0 h 159"/>
                  <a:gd name="T8" fmla="*/ 53 w 225"/>
                  <a:gd name="T9" fmla="*/ 30 h 159"/>
                  <a:gd name="T10" fmla="*/ 0 60000 65536"/>
                  <a:gd name="T11" fmla="*/ 0 60000 65536"/>
                  <a:gd name="T12" fmla="*/ 0 60000 65536"/>
                  <a:gd name="T13" fmla="*/ 0 60000 65536"/>
                  <a:gd name="T14" fmla="*/ 0 60000 65536"/>
                  <a:gd name="T15" fmla="*/ 0 w 225"/>
                  <a:gd name="T16" fmla="*/ 0 h 159"/>
                  <a:gd name="T17" fmla="*/ 225 w 225"/>
                  <a:gd name="T18" fmla="*/ 159 h 159"/>
                </a:gdLst>
                <a:ahLst/>
                <a:cxnLst>
                  <a:cxn ang="T10">
                    <a:pos x="T0" y="T1"/>
                  </a:cxn>
                  <a:cxn ang="T11">
                    <a:pos x="T2" y="T3"/>
                  </a:cxn>
                  <a:cxn ang="T12">
                    <a:pos x="T4" y="T5"/>
                  </a:cxn>
                  <a:cxn ang="T13">
                    <a:pos x="T6" y="T7"/>
                  </a:cxn>
                  <a:cxn ang="T14">
                    <a:pos x="T8" y="T9"/>
                  </a:cxn>
                </a:cxnLst>
                <a:rect l="T15" t="T16" r="T17" b="T18"/>
                <a:pathLst>
                  <a:path w="225" h="159">
                    <a:moveTo>
                      <a:pt x="225" y="158"/>
                    </a:moveTo>
                    <a:lnTo>
                      <a:pt x="0" y="159"/>
                    </a:lnTo>
                    <a:lnTo>
                      <a:pt x="1" y="0"/>
                    </a:lnTo>
                    <a:lnTo>
                      <a:pt x="225" y="0"/>
                    </a:lnTo>
                    <a:lnTo>
                      <a:pt x="225"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39">
                <a:extLst>
                  <a:ext uri="{FF2B5EF4-FFF2-40B4-BE49-F238E27FC236}">
                    <a16:creationId xmlns:a16="http://schemas.microsoft.com/office/drawing/2014/main" id="{CE512B23-8104-48D1-896F-0C33E938A5A5}"/>
                  </a:ext>
                </a:extLst>
              </p:cNvPr>
              <p:cNvSpPr>
                <a:spLocks noChangeArrowheads="1"/>
              </p:cNvSpPr>
              <p:nvPr/>
            </p:nvSpPr>
            <p:spPr bwMode="auto">
              <a:xfrm>
                <a:off x="2161" y="2050"/>
                <a:ext cx="251" cy="129"/>
              </a:xfrm>
              <a:custGeom>
                <a:avLst/>
                <a:gdLst>
                  <a:gd name="T0" fmla="*/ 60 w 286"/>
                  <a:gd name="T1" fmla="*/ 21 h 135"/>
                  <a:gd name="T2" fmla="*/ 41 w 286"/>
                  <a:gd name="T3" fmla="*/ 21 h 135"/>
                  <a:gd name="T4" fmla="*/ 41 w 286"/>
                  <a:gd name="T5" fmla="*/ 25 h 135"/>
                  <a:gd name="T6" fmla="*/ 0 w 286"/>
                  <a:gd name="T7" fmla="*/ 25 h 135"/>
                  <a:gd name="T8" fmla="*/ 4 w 286"/>
                  <a:gd name="T9" fmla="*/ 14 h 135"/>
                  <a:gd name="T10" fmla="*/ 4 w 286"/>
                  <a:gd name="T11" fmla="*/ 0 h 135"/>
                  <a:gd name="T12" fmla="*/ 25 w 286"/>
                  <a:gd name="T13" fmla="*/ 0 h 135"/>
                  <a:gd name="T14" fmla="*/ 25 w 286"/>
                  <a:gd name="T15" fmla="*/ 11 h 135"/>
                  <a:gd name="T16" fmla="*/ 39 w 286"/>
                  <a:gd name="T17" fmla="*/ 11 h 135"/>
                  <a:gd name="T18" fmla="*/ 45 w 286"/>
                  <a:gd name="T19" fmla="*/ 11 h 135"/>
                  <a:gd name="T20" fmla="*/ 51 w 286"/>
                  <a:gd name="T21" fmla="*/ 11 h 135"/>
                  <a:gd name="T22" fmla="*/ 60 w 286"/>
                  <a:gd name="T23" fmla="*/ 17 h 135"/>
                  <a:gd name="T24" fmla="*/ 60 w 286"/>
                  <a:gd name="T25" fmla="*/ 21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6"/>
                  <a:gd name="T40" fmla="*/ 0 h 135"/>
                  <a:gd name="T41" fmla="*/ 286 w 286"/>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6" h="135">
                    <a:moveTo>
                      <a:pt x="286" y="111"/>
                    </a:moveTo>
                    <a:lnTo>
                      <a:pt x="195" y="111"/>
                    </a:lnTo>
                    <a:lnTo>
                      <a:pt x="195" y="134"/>
                    </a:lnTo>
                    <a:lnTo>
                      <a:pt x="0" y="135"/>
                    </a:lnTo>
                    <a:lnTo>
                      <a:pt x="12" y="79"/>
                    </a:lnTo>
                    <a:lnTo>
                      <a:pt x="3" y="0"/>
                    </a:lnTo>
                    <a:lnTo>
                      <a:pt x="120" y="0"/>
                    </a:lnTo>
                    <a:lnTo>
                      <a:pt x="120" y="15"/>
                    </a:lnTo>
                    <a:lnTo>
                      <a:pt x="189" y="14"/>
                    </a:lnTo>
                    <a:lnTo>
                      <a:pt x="213" y="62"/>
                    </a:lnTo>
                    <a:lnTo>
                      <a:pt x="243" y="64"/>
                    </a:lnTo>
                    <a:lnTo>
                      <a:pt x="286" y="90"/>
                    </a:lnTo>
                    <a:lnTo>
                      <a:pt x="286" y="11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40">
                <a:extLst>
                  <a:ext uri="{FF2B5EF4-FFF2-40B4-BE49-F238E27FC236}">
                    <a16:creationId xmlns:a16="http://schemas.microsoft.com/office/drawing/2014/main" id="{45D0DE4F-87A0-4D56-A2A9-A71DEFF1EC9F}"/>
                  </a:ext>
                </a:extLst>
              </p:cNvPr>
              <p:cNvSpPr>
                <a:spLocks noChangeArrowheads="1"/>
              </p:cNvSpPr>
              <p:nvPr/>
            </p:nvSpPr>
            <p:spPr bwMode="auto">
              <a:xfrm>
                <a:off x="2610" y="2567"/>
                <a:ext cx="248" cy="304"/>
              </a:xfrm>
              <a:custGeom>
                <a:avLst/>
                <a:gdLst>
                  <a:gd name="T0" fmla="*/ 55 w 283"/>
                  <a:gd name="T1" fmla="*/ 48 h 317"/>
                  <a:gd name="T2" fmla="*/ 35 w 283"/>
                  <a:gd name="T3" fmla="*/ 47 h 317"/>
                  <a:gd name="T4" fmla="*/ 35 w 283"/>
                  <a:gd name="T5" fmla="*/ 56 h 317"/>
                  <a:gd name="T6" fmla="*/ 26 w 283"/>
                  <a:gd name="T7" fmla="*/ 56 h 317"/>
                  <a:gd name="T8" fmla="*/ 26 w 283"/>
                  <a:gd name="T9" fmla="*/ 67 h 317"/>
                  <a:gd name="T10" fmla="*/ 0 w 283"/>
                  <a:gd name="T11" fmla="*/ 67 h 317"/>
                  <a:gd name="T12" fmla="*/ 0 w 283"/>
                  <a:gd name="T13" fmla="*/ 33 h 317"/>
                  <a:gd name="T14" fmla="*/ 0 w 283"/>
                  <a:gd name="T15" fmla="*/ 0 h 317"/>
                  <a:gd name="T16" fmla="*/ 37 w 283"/>
                  <a:gd name="T17" fmla="*/ 2 h 317"/>
                  <a:gd name="T18" fmla="*/ 37 w 283"/>
                  <a:gd name="T19" fmla="*/ 12 h 317"/>
                  <a:gd name="T20" fmla="*/ 31 w 283"/>
                  <a:gd name="T21" fmla="*/ 12 h 317"/>
                  <a:gd name="T22" fmla="*/ 31 w 283"/>
                  <a:gd name="T23" fmla="*/ 17 h 317"/>
                  <a:gd name="T24" fmla="*/ 37 w 283"/>
                  <a:gd name="T25" fmla="*/ 24 h 317"/>
                  <a:gd name="T26" fmla="*/ 39 w 283"/>
                  <a:gd name="T27" fmla="*/ 28 h 317"/>
                  <a:gd name="T28" fmla="*/ 46 w 283"/>
                  <a:gd name="T29" fmla="*/ 31 h 317"/>
                  <a:gd name="T30" fmla="*/ 52 w 283"/>
                  <a:gd name="T31" fmla="*/ 44 h 317"/>
                  <a:gd name="T32" fmla="*/ 54 w 283"/>
                  <a:gd name="T33" fmla="*/ 46 h 317"/>
                  <a:gd name="T34" fmla="*/ 55 w 283"/>
                  <a:gd name="T35" fmla="*/ 48 h 3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
                  <a:gd name="T55" fmla="*/ 0 h 317"/>
                  <a:gd name="T56" fmla="*/ 283 w 283"/>
                  <a:gd name="T57" fmla="*/ 317 h 3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 h="317">
                    <a:moveTo>
                      <a:pt x="283" y="227"/>
                    </a:moveTo>
                    <a:lnTo>
                      <a:pt x="180" y="225"/>
                    </a:lnTo>
                    <a:lnTo>
                      <a:pt x="180" y="271"/>
                    </a:lnTo>
                    <a:lnTo>
                      <a:pt x="135" y="271"/>
                    </a:lnTo>
                    <a:lnTo>
                      <a:pt x="135" y="317"/>
                    </a:lnTo>
                    <a:lnTo>
                      <a:pt x="0" y="316"/>
                    </a:lnTo>
                    <a:lnTo>
                      <a:pt x="0" y="158"/>
                    </a:lnTo>
                    <a:lnTo>
                      <a:pt x="0" y="0"/>
                    </a:lnTo>
                    <a:lnTo>
                      <a:pt x="191" y="2"/>
                    </a:lnTo>
                    <a:lnTo>
                      <a:pt x="192" y="24"/>
                    </a:lnTo>
                    <a:lnTo>
                      <a:pt x="163" y="51"/>
                    </a:lnTo>
                    <a:lnTo>
                      <a:pt x="163" y="80"/>
                    </a:lnTo>
                    <a:lnTo>
                      <a:pt x="191" y="104"/>
                    </a:lnTo>
                    <a:lnTo>
                      <a:pt x="200" y="131"/>
                    </a:lnTo>
                    <a:lnTo>
                      <a:pt x="241" y="148"/>
                    </a:lnTo>
                    <a:lnTo>
                      <a:pt x="264" y="214"/>
                    </a:lnTo>
                    <a:lnTo>
                      <a:pt x="279" y="217"/>
                    </a:lnTo>
                    <a:lnTo>
                      <a:pt x="283" y="22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41">
                <a:extLst>
                  <a:ext uri="{FF2B5EF4-FFF2-40B4-BE49-F238E27FC236}">
                    <a16:creationId xmlns:a16="http://schemas.microsoft.com/office/drawing/2014/main" id="{8A167BC4-ABDC-4061-BD90-145974A4C409}"/>
                  </a:ext>
                </a:extLst>
              </p:cNvPr>
              <p:cNvSpPr>
                <a:spLocks noChangeArrowheads="1"/>
              </p:cNvSpPr>
              <p:nvPr/>
            </p:nvSpPr>
            <p:spPr bwMode="auto">
              <a:xfrm>
                <a:off x="814" y="913"/>
                <a:ext cx="217" cy="147"/>
              </a:xfrm>
              <a:custGeom>
                <a:avLst/>
                <a:gdLst>
                  <a:gd name="T0" fmla="*/ 42 w 247"/>
                  <a:gd name="T1" fmla="*/ 16 h 154"/>
                  <a:gd name="T2" fmla="*/ 41 w 247"/>
                  <a:gd name="T3" fmla="*/ 24 h 154"/>
                  <a:gd name="T4" fmla="*/ 29 w 247"/>
                  <a:gd name="T5" fmla="*/ 24 h 154"/>
                  <a:gd name="T6" fmla="*/ 28 w 247"/>
                  <a:gd name="T7" fmla="*/ 21 h 154"/>
                  <a:gd name="T8" fmla="*/ 22 w 247"/>
                  <a:gd name="T9" fmla="*/ 21 h 154"/>
                  <a:gd name="T10" fmla="*/ 17 w 247"/>
                  <a:gd name="T11" fmla="*/ 28 h 154"/>
                  <a:gd name="T12" fmla="*/ 0 w 247"/>
                  <a:gd name="T13" fmla="*/ 28 h 154"/>
                  <a:gd name="T14" fmla="*/ 1 w 247"/>
                  <a:gd name="T15" fmla="*/ 2 h 154"/>
                  <a:gd name="T16" fmla="*/ 54 w 247"/>
                  <a:gd name="T17" fmla="*/ 0 h 154"/>
                  <a:gd name="T18" fmla="*/ 43 w 247"/>
                  <a:gd name="T19" fmla="*/ 11 h 154"/>
                  <a:gd name="T20" fmla="*/ 42 w 247"/>
                  <a:gd name="T21" fmla="*/ 16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7"/>
                  <a:gd name="T34" fmla="*/ 0 h 154"/>
                  <a:gd name="T35" fmla="*/ 247 w 247"/>
                  <a:gd name="T36" fmla="*/ 154 h 1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7" h="154">
                    <a:moveTo>
                      <a:pt x="200" y="86"/>
                    </a:moveTo>
                    <a:lnTo>
                      <a:pt x="191" y="130"/>
                    </a:lnTo>
                    <a:lnTo>
                      <a:pt x="138" y="129"/>
                    </a:lnTo>
                    <a:lnTo>
                      <a:pt x="131" y="107"/>
                    </a:lnTo>
                    <a:lnTo>
                      <a:pt x="101" y="107"/>
                    </a:lnTo>
                    <a:lnTo>
                      <a:pt x="82" y="154"/>
                    </a:lnTo>
                    <a:lnTo>
                      <a:pt x="0" y="151"/>
                    </a:lnTo>
                    <a:lnTo>
                      <a:pt x="1" y="2"/>
                    </a:lnTo>
                    <a:lnTo>
                      <a:pt x="247" y="0"/>
                    </a:lnTo>
                    <a:lnTo>
                      <a:pt x="203" y="71"/>
                    </a:lnTo>
                    <a:lnTo>
                      <a:pt x="200" y="8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42">
                <a:extLst>
                  <a:ext uri="{FF2B5EF4-FFF2-40B4-BE49-F238E27FC236}">
                    <a16:creationId xmlns:a16="http://schemas.microsoft.com/office/drawing/2014/main" id="{3807B69B-393A-4C5B-A343-8B44ADB450E6}"/>
                  </a:ext>
                </a:extLst>
              </p:cNvPr>
              <p:cNvSpPr>
                <a:spLocks noChangeArrowheads="1"/>
              </p:cNvSpPr>
              <p:nvPr/>
            </p:nvSpPr>
            <p:spPr bwMode="auto">
              <a:xfrm>
                <a:off x="2883" y="2462"/>
                <a:ext cx="224" cy="148"/>
              </a:xfrm>
              <a:custGeom>
                <a:avLst/>
                <a:gdLst>
                  <a:gd name="T0" fmla="*/ 54 w 255"/>
                  <a:gd name="T1" fmla="*/ 22 h 156"/>
                  <a:gd name="T2" fmla="*/ 19 w 255"/>
                  <a:gd name="T3" fmla="*/ 22 h 156"/>
                  <a:gd name="T4" fmla="*/ 10 w 255"/>
                  <a:gd name="T5" fmla="*/ 22 h 156"/>
                  <a:gd name="T6" fmla="*/ 10 w 255"/>
                  <a:gd name="T7" fmla="*/ 16 h 156"/>
                  <a:gd name="T8" fmla="*/ 4 w 255"/>
                  <a:gd name="T9" fmla="*/ 16 h 156"/>
                  <a:gd name="T10" fmla="*/ 0 w 255"/>
                  <a:gd name="T11" fmla="*/ 9 h 156"/>
                  <a:gd name="T12" fmla="*/ 4 w 255"/>
                  <a:gd name="T13" fmla="*/ 9 h 156"/>
                  <a:gd name="T14" fmla="*/ 36 w 255"/>
                  <a:gd name="T15" fmla="*/ 9 h 156"/>
                  <a:gd name="T16" fmla="*/ 38 w 255"/>
                  <a:gd name="T17" fmla="*/ 2 h 156"/>
                  <a:gd name="T18" fmla="*/ 41 w 255"/>
                  <a:gd name="T19" fmla="*/ 0 h 156"/>
                  <a:gd name="T20" fmla="*/ 54 w 255"/>
                  <a:gd name="T21" fmla="*/ 22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156"/>
                  <a:gd name="T35" fmla="*/ 255 w 255"/>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156">
                    <a:moveTo>
                      <a:pt x="255" y="156"/>
                    </a:moveTo>
                    <a:lnTo>
                      <a:pt x="92" y="155"/>
                    </a:lnTo>
                    <a:lnTo>
                      <a:pt x="47" y="155"/>
                    </a:lnTo>
                    <a:lnTo>
                      <a:pt x="47" y="111"/>
                    </a:lnTo>
                    <a:lnTo>
                      <a:pt x="4" y="112"/>
                    </a:lnTo>
                    <a:lnTo>
                      <a:pt x="0" y="19"/>
                    </a:lnTo>
                    <a:lnTo>
                      <a:pt x="6" y="19"/>
                    </a:lnTo>
                    <a:lnTo>
                      <a:pt x="170" y="19"/>
                    </a:lnTo>
                    <a:lnTo>
                      <a:pt x="178" y="2"/>
                    </a:lnTo>
                    <a:lnTo>
                      <a:pt x="198" y="0"/>
                    </a:lnTo>
                    <a:lnTo>
                      <a:pt x="255" y="15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43">
                <a:extLst>
                  <a:ext uri="{FF2B5EF4-FFF2-40B4-BE49-F238E27FC236}">
                    <a16:creationId xmlns:a16="http://schemas.microsoft.com/office/drawing/2014/main" id="{F963B1F4-0EED-4425-8690-0D4305B96002}"/>
                  </a:ext>
                </a:extLst>
              </p:cNvPr>
              <p:cNvSpPr>
                <a:spLocks noChangeArrowheads="1"/>
              </p:cNvSpPr>
              <p:nvPr/>
            </p:nvSpPr>
            <p:spPr bwMode="auto">
              <a:xfrm>
                <a:off x="990" y="912"/>
                <a:ext cx="294" cy="215"/>
              </a:xfrm>
              <a:custGeom>
                <a:avLst/>
                <a:gdLst>
                  <a:gd name="T0" fmla="*/ 20 w 335"/>
                  <a:gd name="T1" fmla="*/ 48 h 224"/>
                  <a:gd name="T2" fmla="*/ 16 w 335"/>
                  <a:gd name="T3" fmla="*/ 48 h 224"/>
                  <a:gd name="T4" fmla="*/ 16 w 335"/>
                  <a:gd name="T5" fmla="*/ 26 h 224"/>
                  <a:gd name="T6" fmla="*/ 11 w 335"/>
                  <a:gd name="T7" fmla="*/ 26 h 224"/>
                  <a:gd name="T8" fmla="*/ 11 w 335"/>
                  <a:gd name="T9" fmla="*/ 20 h 224"/>
                  <a:gd name="T10" fmla="*/ 0 w 335"/>
                  <a:gd name="T11" fmla="*/ 20 h 224"/>
                  <a:gd name="T12" fmla="*/ 4 w 335"/>
                  <a:gd name="T13" fmla="*/ 15 h 224"/>
                  <a:gd name="T14" fmla="*/ 10 w 335"/>
                  <a:gd name="T15" fmla="*/ 1 h 224"/>
                  <a:gd name="T16" fmla="*/ 11 w 335"/>
                  <a:gd name="T17" fmla="*/ 1 h 224"/>
                  <a:gd name="T18" fmla="*/ 57 w 335"/>
                  <a:gd name="T19" fmla="*/ 0 h 224"/>
                  <a:gd name="T20" fmla="*/ 63 w 335"/>
                  <a:gd name="T21" fmla="*/ 12 h 224"/>
                  <a:gd name="T22" fmla="*/ 65 w 335"/>
                  <a:gd name="T23" fmla="*/ 28 h 224"/>
                  <a:gd name="T24" fmla="*/ 68 w 335"/>
                  <a:gd name="T25" fmla="*/ 31 h 224"/>
                  <a:gd name="T26" fmla="*/ 69 w 335"/>
                  <a:gd name="T27" fmla="*/ 32 h 224"/>
                  <a:gd name="T28" fmla="*/ 63 w 335"/>
                  <a:gd name="T29" fmla="*/ 44 h 224"/>
                  <a:gd name="T30" fmla="*/ 41 w 335"/>
                  <a:gd name="T31" fmla="*/ 44 h 224"/>
                  <a:gd name="T32" fmla="*/ 41 w 335"/>
                  <a:gd name="T33" fmla="*/ 48 h 224"/>
                  <a:gd name="T34" fmla="*/ 20 w 335"/>
                  <a:gd name="T35" fmla="*/ 48 h 2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5"/>
                  <a:gd name="T55" fmla="*/ 0 h 224"/>
                  <a:gd name="T56" fmla="*/ 335 w 335"/>
                  <a:gd name="T57" fmla="*/ 224 h 2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5" h="224">
                    <a:moveTo>
                      <a:pt x="98" y="223"/>
                    </a:moveTo>
                    <a:lnTo>
                      <a:pt x="75" y="222"/>
                    </a:lnTo>
                    <a:lnTo>
                      <a:pt x="77" y="110"/>
                    </a:lnTo>
                    <a:lnTo>
                      <a:pt x="54" y="110"/>
                    </a:lnTo>
                    <a:lnTo>
                      <a:pt x="54" y="87"/>
                    </a:lnTo>
                    <a:lnTo>
                      <a:pt x="0" y="87"/>
                    </a:lnTo>
                    <a:lnTo>
                      <a:pt x="3" y="72"/>
                    </a:lnTo>
                    <a:lnTo>
                      <a:pt x="47" y="1"/>
                    </a:lnTo>
                    <a:lnTo>
                      <a:pt x="51" y="1"/>
                    </a:lnTo>
                    <a:lnTo>
                      <a:pt x="273" y="0"/>
                    </a:lnTo>
                    <a:lnTo>
                      <a:pt x="304" y="59"/>
                    </a:lnTo>
                    <a:lnTo>
                      <a:pt x="313" y="126"/>
                    </a:lnTo>
                    <a:lnTo>
                      <a:pt x="331" y="142"/>
                    </a:lnTo>
                    <a:lnTo>
                      <a:pt x="335" y="147"/>
                    </a:lnTo>
                    <a:lnTo>
                      <a:pt x="305" y="203"/>
                    </a:lnTo>
                    <a:lnTo>
                      <a:pt x="198" y="202"/>
                    </a:lnTo>
                    <a:lnTo>
                      <a:pt x="196" y="224"/>
                    </a:lnTo>
                    <a:lnTo>
                      <a:pt x="98" y="22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44">
                <a:extLst>
                  <a:ext uri="{FF2B5EF4-FFF2-40B4-BE49-F238E27FC236}">
                    <a16:creationId xmlns:a16="http://schemas.microsoft.com/office/drawing/2014/main" id="{C676F5CC-0E18-4A14-9898-64AB5AB991D5}"/>
                  </a:ext>
                </a:extLst>
              </p:cNvPr>
              <p:cNvSpPr>
                <a:spLocks noChangeArrowheads="1"/>
              </p:cNvSpPr>
              <p:nvPr/>
            </p:nvSpPr>
            <p:spPr bwMode="auto">
              <a:xfrm>
                <a:off x="1602" y="1073"/>
                <a:ext cx="188" cy="292"/>
              </a:xfrm>
              <a:custGeom>
                <a:avLst/>
                <a:gdLst>
                  <a:gd name="T0" fmla="*/ 8 w 214"/>
                  <a:gd name="T1" fmla="*/ 52 h 306"/>
                  <a:gd name="T2" fmla="*/ 5 w 214"/>
                  <a:gd name="T3" fmla="*/ 50 h 306"/>
                  <a:gd name="T4" fmla="*/ 0 w 214"/>
                  <a:gd name="T5" fmla="*/ 51 h 306"/>
                  <a:gd name="T6" fmla="*/ 0 w 214"/>
                  <a:gd name="T7" fmla="*/ 35 h 306"/>
                  <a:gd name="T8" fmla="*/ 0 w 214"/>
                  <a:gd name="T9" fmla="*/ 22 h 306"/>
                  <a:gd name="T10" fmla="*/ 4 w 214"/>
                  <a:gd name="T11" fmla="*/ 19 h 306"/>
                  <a:gd name="T12" fmla="*/ 4 w 214"/>
                  <a:gd name="T13" fmla="*/ 13 h 306"/>
                  <a:gd name="T14" fmla="*/ 10 w 214"/>
                  <a:gd name="T15" fmla="*/ 13 h 306"/>
                  <a:gd name="T16" fmla="*/ 7 w 214"/>
                  <a:gd name="T17" fmla="*/ 0 h 306"/>
                  <a:gd name="T18" fmla="*/ 32 w 214"/>
                  <a:gd name="T19" fmla="*/ 8 h 306"/>
                  <a:gd name="T20" fmla="*/ 46 w 214"/>
                  <a:gd name="T21" fmla="*/ 10 h 306"/>
                  <a:gd name="T22" fmla="*/ 47 w 214"/>
                  <a:gd name="T23" fmla="*/ 10 h 306"/>
                  <a:gd name="T24" fmla="*/ 32 w 214"/>
                  <a:gd name="T25" fmla="*/ 15 h 306"/>
                  <a:gd name="T26" fmla="*/ 35 w 214"/>
                  <a:gd name="T27" fmla="*/ 22 h 306"/>
                  <a:gd name="T28" fmla="*/ 32 w 214"/>
                  <a:gd name="T29" fmla="*/ 27 h 306"/>
                  <a:gd name="T30" fmla="*/ 27 w 214"/>
                  <a:gd name="T31" fmla="*/ 27 h 306"/>
                  <a:gd name="T32" fmla="*/ 28 w 214"/>
                  <a:gd name="T33" fmla="*/ 30 h 306"/>
                  <a:gd name="T34" fmla="*/ 25 w 214"/>
                  <a:gd name="T35" fmla="*/ 32 h 306"/>
                  <a:gd name="T36" fmla="*/ 16 w 214"/>
                  <a:gd name="T37" fmla="*/ 38 h 306"/>
                  <a:gd name="T38" fmla="*/ 15 w 214"/>
                  <a:gd name="T39" fmla="*/ 43 h 306"/>
                  <a:gd name="T40" fmla="*/ 11 w 214"/>
                  <a:gd name="T41" fmla="*/ 43 h 306"/>
                  <a:gd name="T42" fmla="*/ 8 w 214"/>
                  <a:gd name="T43" fmla="*/ 52 h 3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4"/>
                  <a:gd name="T67" fmla="*/ 0 h 306"/>
                  <a:gd name="T68" fmla="*/ 214 w 214"/>
                  <a:gd name="T69" fmla="*/ 306 h 3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4" h="306">
                    <a:moveTo>
                      <a:pt x="37" y="306"/>
                    </a:moveTo>
                    <a:lnTo>
                      <a:pt x="23" y="294"/>
                    </a:lnTo>
                    <a:lnTo>
                      <a:pt x="0" y="298"/>
                    </a:lnTo>
                    <a:lnTo>
                      <a:pt x="0" y="206"/>
                    </a:lnTo>
                    <a:lnTo>
                      <a:pt x="0" y="123"/>
                    </a:lnTo>
                    <a:lnTo>
                      <a:pt x="15" y="108"/>
                    </a:lnTo>
                    <a:lnTo>
                      <a:pt x="15" y="78"/>
                    </a:lnTo>
                    <a:lnTo>
                      <a:pt x="44" y="78"/>
                    </a:lnTo>
                    <a:lnTo>
                      <a:pt x="31" y="0"/>
                    </a:lnTo>
                    <a:lnTo>
                      <a:pt x="151" y="8"/>
                    </a:lnTo>
                    <a:lnTo>
                      <a:pt x="211" y="11"/>
                    </a:lnTo>
                    <a:lnTo>
                      <a:pt x="214" y="47"/>
                    </a:lnTo>
                    <a:lnTo>
                      <a:pt x="155" y="83"/>
                    </a:lnTo>
                    <a:lnTo>
                      <a:pt x="161" y="124"/>
                    </a:lnTo>
                    <a:lnTo>
                      <a:pt x="145" y="148"/>
                    </a:lnTo>
                    <a:lnTo>
                      <a:pt x="123" y="153"/>
                    </a:lnTo>
                    <a:lnTo>
                      <a:pt x="131" y="178"/>
                    </a:lnTo>
                    <a:lnTo>
                      <a:pt x="116" y="191"/>
                    </a:lnTo>
                    <a:lnTo>
                      <a:pt x="73" y="221"/>
                    </a:lnTo>
                    <a:lnTo>
                      <a:pt x="68" y="248"/>
                    </a:lnTo>
                    <a:lnTo>
                      <a:pt x="56" y="251"/>
                    </a:lnTo>
                    <a:lnTo>
                      <a:pt x="37" y="30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45">
                <a:extLst>
                  <a:ext uri="{FF2B5EF4-FFF2-40B4-BE49-F238E27FC236}">
                    <a16:creationId xmlns:a16="http://schemas.microsoft.com/office/drawing/2014/main" id="{6391D3FC-2566-4654-B434-394515E0F95C}"/>
                  </a:ext>
                </a:extLst>
              </p:cNvPr>
              <p:cNvSpPr>
                <a:spLocks noChangeArrowheads="1"/>
              </p:cNvSpPr>
              <p:nvPr/>
            </p:nvSpPr>
            <p:spPr bwMode="auto">
              <a:xfrm>
                <a:off x="1886" y="1277"/>
                <a:ext cx="195" cy="217"/>
              </a:xfrm>
              <a:custGeom>
                <a:avLst/>
                <a:gdLst>
                  <a:gd name="T0" fmla="*/ 43 w 222"/>
                  <a:gd name="T1" fmla="*/ 40 h 227"/>
                  <a:gd name="T2" fmla="*/ 4 w 222"/>
                  <a:gd name="T3" fmla="*/ 41 h 227"/>
                  <a:gd name="T4" fmla="*/ 4 w 222"/>
                  <a:gd name="T5" fmla="*/ 41 h 227"/>
                  <a:gd name="T6" fmla="*/ 0 w 222"/>
                  <a:gd name="T7" fmla="*/ 0 h 227"/>
                  <a:gd name="T8" fmla="*/ 11 w 222"/>
                  <a:gd name="T9" fmla="*/ 0 h 227"/>
                  <a:gd name="T10" fmla="*/ 14 w 222"/>
                  <a:gd name="T11" fmla="*/ 14 h 227"/>
                  <a:gd name="T12" fmla="*/ 28 w 222"/>
                  <a:gd name="T13" fmla="*/ 17 h 227"/>
                  <a:gd name="T14" fmla="*/ 41 w 222"/>
                  <a:gd name="T15" fmla="*/ 29 h 227"/>
                  <a:gd name="T16" fmla="*/ 45 w 222"/>
                  <a:gd name="T17" fmla="*/ 34 h 227"/>
                  <a:gd name="T18" fmla="*/ 47 w 222"/>
                  <a:gd name="T19" fmla="*/ 34 h 227"/>
                  <a:gd name="T20" fmla="*/ 46 w 222"/>
                  <a:gd name="T21" fmla="*/ 41 h 227"/>
                  <a:gd name="T22" fmla="*/ 43 w 222"/>
                  <a:gd name="T23" fmla="*/ 4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227"/>
                  <a:gd name="T38" fmla="*/ 222 w 222"/>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227">
                    <a:moveTo>
                      <a:pt x="202" y="225"/>
                    </a:moveTo>
                    <a:lnTo>
                      <a:pt x="22" y="226"/>
                    </a:lnTo>
                    <a:lnTo>
                      <a:pt x="7" y="226"/>
                    </a:lnTo>
                    <a:lnTo>
                      <a:pt x="0" y="0"/>
                    </a:lnTo>
                    <a:lnTo>
                      <a:pt x="53" y="0"/>
                    </a:lnTo>
                    <a:lnTo>
                      <a:pt x="64" y="76"/>
                    </a:lnTo>
                    <a:lnTo>
                      <a:pt x="135" y="92"/>
                    </a:lnTo>
                    <a:lnTo>
                      <a:pt x="199" y="156"/>
                    </a:lnTo>
                    <a:lnTo>
                      <a:pt x="206" y="190"/>
                    </a:lnTo>
                    <a:lnTo>
                      <a:pt x="222" y="193"/>
                    </a:lnTo>
                    <a:lnTo>
                      <a:pt x="208" y="227"/>
                    </a:lnTo>
                    <a:lnTo>
                      <a:pt x="202" y="22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46">
                <a:extLst>
                  <a:ext uri="{FF2B5EF4-FFF2-40B4-BE49-F238E27FC236}">
                    <a16:creationId xmlns:a16="http://schemas.microsoft.com/office/drawing/2014/main" id="{515D397E-D056-473F-BB2B-C6B58182BFD6}"/>
                  </a:ext>
                </a:extLst>
              </p:cNvPr>
              <p:cNvSpPr>
                <a:spLocks noChangeArrowheads="1"/>
              </p:cNvSpPr>
              <p:nvPr/>
            </p:nvSpPr>
            <p:spPr bwMode="auto">
              <a:xfrm>
                <a:off x="2452" y="1761"/>
                <a:ext cx="241" cy="460"/>
              </a:xfrm>
              <a:custGeom>
                <a:avLst/>
                <a:gdLst>
                  <a:gd name="T0" fmla="*/ 32 w 274"/>
                  <a:gd name="T1" fmla="*/ 90 h 481"/>
                  <a:gd name="T2" fmla="*/ 0 w 274"/>
                  <a:gd name="T3" fmla="*/ 91 h 481"/>
                  <a:gd name="T4" fmla="*/ 0 w 274"/>
                  <a:gd name="T5" fmla="*/ 31 h 481"/>
                  <a:gd name="T6" fmla="*/ 32 w 274"/>
                  <a:gd name="T7" fmla="*/ 31 h 481"/>
                  <a:gd name="T8" fmla="*/ 33 w 274"/>
                  <a:gd name="T9" fmla="*/ 0 h 481"/>
                  <a:gd name="T10" fmla="*/ 36 w 274"/>
                  <a:gd name="T11" fmla="*/ 11 h 481"/>
                  <a:gd name="T12" fmla="*/ 42 w 274"/>
                  <a:gd name="T13" fmla="*/ 11 h 481"/>
                  <a:gd name="T14" fmla="*/ 47 w 274"/>
                  <a:gd name="T15" fmla="*/ 19 h 481"/>
                  <a:gd name="T16" fmla="*/ 53 w 274"/>
                  <a:gd name="T17" fmla="*/ 19 h 481"/>
                  <a:gd name="T18" fmla="*/ 53 w 274"/>
                  <a:gd name="T19" fmla="*/ 22 h 481"/>
                  <a:gd name="T20" fmla="*/ 62 w 274"/>
                  <a:gd name="T21" fmla="*/ 29 h 481"/>
                  <a:gd name="T22" fmla="*/ 61 w 274"/>
                  <a:gd name="T23" fmla="*/ 39 h 481"/>
                  <a:gd name="T24" fmla="*/ 55 w 274"/>
                  <a:gd name="T25" fmla="*/ 45 h 481"/>
                  <a:gd name="T26" fmla="*/ 55 w 274"/>
                  <a:gd name="T27" fmla="*/ 48 h 481"/>
                  <a:gd name="T28" fmla="*/ 32 w 274"/>
                  <a:gd name="T29" fmla="*/ 48 h 481"/>
                  <a:gd name="T30" fmla="*/ 32 w 274"/>
                  <a:gd name="T31" fmla="*/ 69 h 481"/>
                  <a:gd name="T32" fmla="*/ 32 w 274"/>
                  <a:gd name="T33" fmla="*/ 90 h 4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481"/>
                  <a:gd name="T53" fmla="*/ 274 w 274"/>
                  <a:gd name="T54" fmla="*/ 481 h 4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481">
                    <a:moveTo>
                      <a:pt x="136" y="480"/>
                    </a:moveTo>
                    <a:lnTo>
                      <a:pt x="0" y="481"/>
                    </a:lnTo>
                    <a:lnTo>
                      <a:pt x="0" y="164"/>
                    </a:lnTo>
                    <a:lnTo>
                      <a:pt x="135" y="164"/>
                    </a:lnTo>
                    <a:lnTo>
                      <a:pt x="143" y="0"/>
                    </a:lnTo>
                    <a:lnTo>
                      <a:pt x="157" y="39"/>
                    </a:lnTo>
                    <a:lnTo>
                      <a:pt x="193" y="52"/>
                    </a:lnTo>
                    <a:lnTo>
                      <a:pt x="207" y="93"/>
                    </a:lnTo>
                    <a:lnTo>
                      <a:pt x="227" y="95"/>
                    </a:lnTo>
                    <a:lnTo>
                      <a:pt x="228" y="111"/>
                    </a:lnTo>
                    <a:lnTo>
                      <a:pt x="274" y="151"/>
                    </a:lnTo>
                    <a:lnTo>
                      <a:pt x="268" y="207"/>
                    </a:lnTo>
                    <a:lnTo>
                      <a:pt x="245" y="235"/>
                    </a:lnTo>
                    <a:lnTo>
                      <a:pt x="247" y="254"/>
                    </a:lnTo>
                    <a:lnTo>
                      <a:pt x="141" y="254"/>
                    </a:lnTo>
                    <a:lnTo>
                      <a:pt x="136" y="366"/>
                    </a:lnTo>
                    <a:lnTo>
                      <a:pt x="136" y="48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47">
                <a:extLst>
                  <a:ext uri="{FF2B5EF4-FFF2-40B4-BE49-F238E27FC236}">
                    <a16:creationId xmlns:a16="http://schemas.microsoft.com/office/drawing/2014/main" id="{78F180BB-DAAB-4648-90D8-F692A7936605}"/>
                  </a:ext>
                </a:extLst>
              </p:cNvPr>
              <p:cNvSpPr>
                <a:spLocks noChangeArrowheads="1"/>
              </p:cNvSpPr>
              <p:nvPr/>
            </p:nvSpPr>
            <p:spPr bwMode="auto">
              <a:xfrm>
                <a:off x="2324" y="2990"/>
                <a:ext cx="286" cy="233"/>
              </a:xfrm>
              <a:custGeom>
                <a:avLst/>
                <a:gdLst>
                  <a:gd name="T0" fmla="*/ 67 w 326"/>
                  <a:gd name="T1" fmla="*/ 27 h 244"/>
                  <a:gd name="T2" fmla="*/ 67 w 326"/>
                  <a:gd name="T3" fmla="*/ 32 h 244"/>
                  <a:gd name="T4" fmla="*/ 58 w 326"/>
                  <a:gd name="T5" fmla="*/ 32 h 244"/>
                  <a:gd name="T6" fmla="*/ 58 w 326"/>
                  <a:gd name="T7" fmla="*/ 43 h 244"/>
                  <a:gd name="T8" fmla="*/ 40 w 326"/>
                  <a:gd name="T9" fmla="*/ 42 h 244"/>
                  <a:gd name="T10" fmla="*/ 28 w 326"/>
                  <a:gd name="T11" fmla="*/ 29 h 244"/>
                  <a:gd name="T12" fmla="*/ 24 w 326"/>
                  <a:gd name="T13" fmla="*/ 29 h 244"/>
                  <a:gd name="T14" fmla="*/ 25 w 326"/>
                  <a:gd name="T15" fmla="*/ 30 h 244"/>
                  <a:gd name="T16" fmla="*/ 18 w 326"/>
                  <a:gd name="T17" fmla="*/ 32 h 244"/>
                  <a:gd name="T18" fmla="*/ 9 w 326"/>
                  <a:gd name="T19" fmla="*/ 29 h 244"/>
                  <a:gd name="T20" fmla="*/ 4 w 326"/>
                  <a:gd name="T21" fmla="*/ 15 h 244"/>
                  <a:gd name="T22" fmla="*/ 0 w 326"/>
                  <a:gd name="T23" fmla="*/ 11 h 244"/>
                  <a:gd name="T24" fmla="*/ 1 w 326"/>
                  <a:gd name="T25" fmla="*/ 0 h 244"/>
                  <a:gd name="T26" fmla="*/ 7 w 326"/>
                  <a:gd name="T27" fmla="*/ 10 h 244"/>
                  <a:gd name="T28" fmla="*/ 66 w 326"/>
                  <a:gd name="T29" fmla="*/ 10 h 244"/>
                  <a:gd name="T30" fmla="*/ 67 w 326"/>
                  <a:gd name="T31" fmla="*/ 27 h 2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244"/>
                  <a:gd name="T50" fmla="*/ 326 w 326"/>
                  <a:gd name="T51" fmla="*/ 244 h 2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244">
                    <a:moveTo>
                      <a:pt x="325" y="143"/>
                    </a:moveTo>
                    <a:lnTo>
                      <a:pt x="326" y="189"/>
                    </a:lnTo>
                    <a:lnTo>
                      <a:pt x="281" y="190"/>
                    </a:lnTo>
                    <a:lnTo>
                      <a:pt x="282" y="244"/>
                    </a:lnTo>
                    <a:lnTo>
                      <a:pt x="196" y="237"/>
                    </a:lnTo>
                    <a:lnTo>
                      <a:pt x="139" y="161"/>
                    </a:lnTo>
                    <a:lnTo>
                      <a:pt x="117" y="159"/>
                    </a:lnTo>
                    <a:lnTo>
                      <a:pt x="119" y="174"/>
                    </a:lnTo>
                    <a:lnTo>
                      <a:pt x="89" y="190"/>
                    </a:lnTo>
                    <a:lnTo>
                      <a:pt x="43" y="163"/>
                    </a:lnTo>
                    <a:lnTo>
                      <a:pt x="21" y="81"/>
                    </a:lnTo>
                    <a:lnTo>
                      <a:pt x="0" y="57"/>
                    </a:lnTo>
                    <a:lnTo>
                      <a:pt x="1" y="0"/>
                    </a:lnTo>
                    <a:lnTo>
                      <a:pt x="32" y="10"/>
                    </a:lnTo>
                    <a:lnTo>
                      <a:pt x="324" y="10"/>
                    </a:lnTo>
                    <a:lnTo>
                      <a:pt x="325" y="14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48">
                <a:extLst>
                  <a:ext uri="{FF2B5EF4-FFF2-40B4-BE49-F238E27FC236}">
                    <a16:creationId xmlns:a16="http://schemas.microsoft.com/office/drawing/2014/main" id="{CCBF7384-6885-4E17-BA1E-108C327E3AB3}"/>
                  </a:ext>
                </a:extLst>
              </p:cNvPr>
              <p:cNvSpPr>
                <a:spLocks noChangeArrowheads="1"/>
              </p:cNvSpPr>
              <p:nvPr/>
            </p:nvSpPr>
            <p:spPr bwMode="auto">
              <a:xfrm>
                <a:off x="1346" y="1067"/>
                <a:ext cx="295" cy="203"/>
              </a:xfrm>
              <a:custGeom>
                <a:avLst/>
                <a:gdLst>
                  <a:gd name="T0" fmla="*/ 61 w 336"/>
                  <a:gd name="T1" fmla="*/ 42 h 212"/>
                  <a:gd name="T2" fmla="*/ 46 w 336"/>
                  <a:gd name="T3" fmla="*/ 42 h 212"/>
                  <a:gd name="T4" fmla="*/ 45 w 336"/>
                  <a:gd name="T5" fmla="*/ 38 h 212"/>
                  <a:gd name="T6" fmla="*/ 0 w 336"/>
                  <a:gd name="T7" fmla="*/ 38 h 212"/>
                  <a:gd name="T8" fmla="*/ 0 w 336"/>
                  <a:gd name="T9" fmla="*/ 36 h 212"/>
                  <a:gd name="T10" fmla="*/ 6 w 336"/>
                  <a:gd name="T11" fmla="*/ 31 h 212"/>
                  <a:gd name="T12" fmla="*/ 7 w 336"/>
                  <a:gd name="T13" fmla="*/ 30 h 212"/>
                  <a:gd name="T14" fmla="*/ 15 w 336"/>
                  <a:gd name="T15" fmla="*/ 26 h 212"/>
                  <a:gd name="T16" fmla="*/ 29 w 336"/>
                  <a:gd name="T17" fmla="*/ 23 h 212"/>
                  <a:gd name="T18" fmla="*/ 32 w 336"/>
                  <a:gd name="T19" fmla="*/ 11 h 212"/>
                  <a:gd name="T20" fmla="*/ 36 w 336"/>
                  <a:gd name="T21" fmla="*/ 11 h 212"/>
                  <a:gd name="T22" fmla="*/ 41 w 336"/>
                  <a:gd name="T23" fmla="*/ 0 h 212"/>
                  <a:gd name="T24" fmla="*/ 60 w 336"/>
                  <a:gd name="T25" fmla="*/ 5 h 212"/>
                  <a:gd name="T26" fmla="*/ 68 w 336"/>
                  <a:gd name="T27" fmla="*/ 6 h 212"/>
                  <a:gd name="T28" fmla="*/ 70 w 336"/>
                  <a:gd name="T29" fmla="*/ 17 h 212"/>
                  <a:gd name="T30" fmla="*/ 64 w 336"/>
                  <a:gd name="T31" fmla="*/ 17 h 212"/>
                  <a:gd name="T32" fmla="*/ 64 w 336"/>
                  <a:gd name="T33" fmla="*/ 24 h 212"/>
                  <a:gd name="T34" fmla="*/ 61 w 336"/>
                  <a:gd name="T35" fmla="*/ 26 h 212"/>
                  <a:gd name="T36" fmla="*/ 61 w 336"/>
                  <a:gd name="T37" fmla="*/ 42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6"/>
                  <a:gd name="T58" fmla="*/ 0 h 212"/>
                  <a:gd name="T59" fmla="*/ 336 w 336"/>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6" h="212">
                    <a:moveTo>
                      <a:pt x="292" y="212"/>
                    </a:moveTo>
                    <a:lnTo>
                      <a:pt x="216" y="212"/>
                    </a:lnTo>
                    <a:lnTo>
                      <a:pt x="213" y="197"/>
                    </a:lnTo>
                    <a:lnTo>
                      <a:pt x="0" y="198"/>
                    </a:lnTo>
                    <a:lnTo>
                      <a:pt x="0" y="182"/>
                    </a:lnTo>
                    <a:lnTo>
                      <a:pt x="29" y="154"/>
                    </a:lnTo>
                    <a:lnTo>
                      <a:pt x="31" y="152"/>
                    </a:lnTo>
                    <a:lnTo>
                      <a:pt x="70" y="128"/>
                    </a:lnTo>
                    <a:lnTo>
                      <a:pt x="142" y="108"/>
                    </a:lnTo>
                    <a:lnTo>
                      <a:pt x="153" y="58"/>
                    </a:lnTo>
                    <a:lnTo>
                      <a:pt x="175" y="44"/>
                    </a:lnTo>
                    <a:lnTo>
                      <a:pt x="196" y="0"/>
                    </a:lnTo>
                    <a:lnTo>
                      <a:pt x="288" y="5"/>
                    </a:lnTo>
                    <a:lnTo>
                      <a:pt x="323" y="6"/>
                    </a:lnTo>
                    <a:lnTo>
                      <a:pt x="336" y="84"/>
                    </a:lnTo>
                    <a:lnTo>
                      <a:pt x="307" y="84"/>
                    </a:lnTo>
                    <a:lnTo>
                      <a:pt x="307" y="114"/>
                    </a:lnTo>
                    <a:lnTo>
                      <a:pt x="292" y="129"/>
                    </a:lnTo>
                    <a:lnTo>
                      <a:pt x="292" y="21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49">
                <a:extLst>
                  <a:ext uri="{FF2B5EF4-FFF2-40B4-BE49-F238E27FC236}">
                    <a16:creationId xmlns:a16="http://schemas.microsoft.com/office/drawing/2014/main" id="{0AB64CAD-0946-47EE-BA26-67D32EEA2359}"/>
                  </a:ext>
                </a:extLst>
              </p:cNvPr>
              <p:cNvSpPr>
                <a:spLocks noChangeArrowheads="1"/>
              </p:cNvSpPr>
              <p:nvPr/>
            </p:nvSpPr>
            <p:spPr bwMode="auto">
              <a:xfrm>
                <a:off x="1967" y="1607"/>
                <a:ext cx="306" cy="299"/>
              </a:xfrm>
              <a:custGeom>
                <a:avLst/>
                <a:gdLst>
                  <a:gd name="T0" fmla="*/ 63 w 348"/>
                  <a:gd name="T1" fmla="*/ 51 h 313"/>
                  <a:gd name="T2" fmla="*/ 55 w 348"/>
                  <a:gd name="T3" fmla="*/ 53 h 313"/>
                  <a:gd name="T4" fmla="*/ 47 w 348"/>
                  <a:gd name="T5" fmla="*/ 51 h 313"/>
                  <a:gd name="T6" fmla="*/ 41 w 348"/>
                  <a:gd name="T7" fmla="*/ 55 h 313"/>
                  <a:gd name="T8" fmla="*/ 41 w 348"/>
                  <a:gd name="T9" fmla="*/ 51 h 313"/>
                  <a:gd name="T10" fmla="*/ 36 w 348"/>
                  <a:gd name="T11" fmla="*/ 47 h 313"/>
                  <a:gd name="T12" fmla="*/ 35 w 348"/>
                  <a:gd name="T13" fmla="*/ 41 h 313"/>
                  <a:gd name="T14" fmla="*/ 19 w 348"/>
                  <a:gd name="T15" fmla="*/ 39 h 313"/>
                  <a:gd name="T16" fmla="*/ 14 w 348"/>
                  <a:gd name="T17" fmla="*/ 43 h 313"/>
                  <a:gd name="T18" fmla="*/ 8 w 348"/>
                  <a:gd name="T19" fmla="*/ 43 h 313"/>
                  <a:gd name="T20" fmla="*/ 9 w 348"/>
                  <a:gd name="T21" fmla="*/ 31 h 313"/>
                  <a:gd name="T22" fmla="*/ 0 w 348"/>
                  <a:gd name="T23" fmla="*/ 29 h 313"/>
                  <a:gd name="T24" fmla="*/ 15 w 348"/>
                  <a:gd name="T25" fmla="*/ 19 h 313"/>
                  <a:gd name="T26" fmla="*/ 23 w 348"/>
                  <a:gd name="T27" fmla="*/ 0 h 313"/>
                  <a:gd name="T28" fmla="*/ 52 w 348"/>
                  <a:gd name="T29" fmla="*/ 11 h 313"/>
                  <a:gd name="T30" fmla="*/ 52 w 348"/>
                  <a:gd name="T31" fmla="*/ 11 h 313"/>
                  <a:gd name="T32" fmla="*/ 61 w 348"/>
                  <a:gd name="T33" fmla="*/ 11 h 313"/>
                  <a:gd name="T34" fmla="*/ 61 w 348"/>
                  <a:gd name="T35" fmla="*/ 11 h 313"/>
                  <a:gd name="T36" fmla="*/ 77 w 348"/>
                  <a:gd name="T37" fmla="*/ 11 h 313"/>
                  <a:gd name="T38" fmla="*/ 77 w 348"/>
                  <a:gd name="T39" fmla="*/ 33 h 313"/>
                  <a:gd name="T40" fmla="*/ 63 w 348"/>
                  <a:gd name="T41" fmla="*/ 34 h 313"/>
                  <a:gd name="T42" fmla="*/ 63 w 348"/>
                  <a:gd name="T43" fmla="*/ 51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8"/>
                  <a:gd name="T67" fmla="*/ 0 h 313"/>
                  <a:gd name="T68" fmla="*/ 348 w 348"/>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8" h="313">
                    <a:moveTo>
                      <a:pt x="288" y="282"/>
                    </a:moveTo>
                    <a:lnTo>
                      <a:pt x="252" y="301"/>
                    </a:lnTo>
                    <a:lnTo>
                      <a:pt x="207" y="290"/>
                    </a:lnTo>
                    <a:lnTo>
                      <a:pt x="183" y="313"/>
                    </a:lnTo>
                    <a:lnTo>
                      <a:pt x="182" y="293"/>
                    </a:lnTo>
                    <a:lnTo>
                      <a:pt x="159" y="266"/>
                    </a:lnTo>
                    <a:lnTo>
                      <a:pt x="156" y="223"/>
                    </a:lnTo>
                    <a:lnTo>
                      <a:pt x="84" y="217"/>
                    </a:lnTo>
                    <a:lnTo>
                      <a:pt x="63" y="244"/>
                    </a:lnTo>
                    <a:lnTo>
                      <a:pt x="35" y="243"/>
                    </a:lnTo>
                    <a:lnTo>
                      <a:pt x="40" y="174"/>
                    </a:lnTo>
                    <a:lnTo>
                      <a:pt x="0" y="157"/>
                    </a:lnTo>
                    <a:lnTo>
                      <a:pt x="65" y="99"/>
                    </a:lnTo>
                    <a:lnTo>
                      <a:pt x="104" y="0"/>
                    </a:lnTo>
                    <a:lnTo>
                      <a:pt x="233" y="14"/>
                    </a:lnTo>
                    <a:lnTo>
                      <a:pt x="233" y="29"/>
                    </a:lnTo>
                    <a:lnTo>
                      <a:pt x="278" y="28"/>
                    </a:lnTo>
                    <a:lnTo>
                      <a:pt x="278" y="58"/>
                    </a:lnTo>
                    <a:lnTo>
                      <a:pt x="346" y="55"/>
                    </a:lnTo>
                    <a:lnTo>
                      <a:pt x="348" y="194"/>
                    </a:lnTo>
                    <a:lnTo>
                      <a:pt x="287" y="195"/>
                    </a:lnTo>
                    <a:lnTo>
                      <a:pt x="288" y="28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50">
                <a:extLst>
                  <a:ext uri="{FF2B5EF4-FFF2-40B4-BE49-F238E27FC236}">
                    <a16:creationId xmlns:a16="http://schemas.microsoft.com/office/drawing/2014/main" id="{B3CEFFC1-8357-4A6D-B200-8D0ADA3B3367}"/>
                  </a:ext>
                </a:extLst>
              </p:cNvPr>
              <p:cNvSpPr>
                <a:spLocks noChangeArrowheads="1"/>
              </p:cNvSpPr>
              <p:nvPr/>
            </p:nvSpPr>
            <p:spPr bwMode="auto">
              <a:xfrm>
                <a:off x="1169" y="1106"/>
                <a:ext cx="241" cy="312"/>
              </a:xfrm>
              <a:custGeom>
                <a:avLst/>
                <a:gdLst>
                  <a:gd name="T0" fmla="*/ 62 w 274"/>
                  <a:gd name="T1" fmla="*/ 52 h 327"/>
                  <a:gd name="T2" fmla="*/ 16 w 274"/>
                  <a:gd name="T3" fmla="*/ 52 h 327"/>
                  <a:gd name="T4" fmla="*/ 14 w 274"/>
                  <a:gd name="T5" fmla="*/ 55 h 327"/>
                  <a:gd name="T6" fmla="*/ 4 w 274"/>
                  <a:gd name="T7" fmla="*/ 50 h 327"/>
                  <a:gd name="T8" fmla="*/ 0 w 274"/>
                  <a:gd name="T9" fmla="*/ 46 h 327"/>
                  <a:gd name="T10" fmla="*/ 4 w 274"/>
                  <a:gd name="T11" fmla="*/ 36 h 327"/>
                  <a:gd name="T12" fmla="*/ 4 w 274"/>
                  <a:gd name="T13" fmla="*/ 34 h 327"/>
                  <a:gd name="T14" fmla="*/ 10 w 274"/>
                  <a:gd name="T15" fmla="*/ 30 h 327"/>
                  <a:gd name="T16" fmla="*/ 12 w 274"/>
                  <a:gd name="T17" fmla="*/ 21 h 327"/>
                  <a:gd name="T18" fmla="*/ 15 w 274"/>
                  <a:gd name="T19" fmla="*/ 20 h 327"/>
                  <a:gd name="T20" fmla="*/ 13 w 274"/>
                  <a:gd name="T21" fmla="*/ 18 h 327"/>
                  <a:gd name="T22" fmla="*/ 18 w 274"/>
                  <a:gd name="T23" fmla="*/ 15 h 327"/>
                  <a:gd name="T24" fmla="*/ 16 w 274"/>
                  <a:gd name="T25" fmla="*/ 14 h 327"/>
                  <a:gd name="T26" fmla="*/ 17 w 274"/>
                  <a:gd name="T27" fmla="*/ 10 h 327"/>
                  <a:gd name="T28" fmla="*/ 23 w 274"/>
                  <a:gd name="T29" fmla="*/ 0 h 327"/>
                  <a:gd name="T30" fmla="*/ 28 w 274"/>
                  <a:gd name="T31" fmla="*/ 0 h 327"/>
                  <a:gd name="T32" fmla="*/ 28 w 274"/>
                  <a:gd name="T33" fmla="*/ 10 h 327"/>
                  <a:gd name="T34" fmla="*/ 38 w 274"/>
                  <a:gd name="T35" fmla="*/ 10 h 327"/>
                  <a:gd name="T36" fmla="*/ 38 w 274"/>
                  <a:gd name="T37" fmla="*/ 12 h 327"/>
                  <a:gd name="T38" fmla="*/ 47 w 274"/>
                  <a:gd name="T39" fmla="*/ 12 h 327"/>
                  <a:gd name="T40" fmla="*/ 47 w 274"/>
                  <a:gd name="T41" fmla="*/ 18 h 327"/>
                  <a:gd name="T42" fmla="*/ 53 w 274"/>
                  <a:gd name="T43" fmla="*/ 20 h 327"/>
                  <a:gd name="T44" fmla="*/ 47 w 274"/>
                  <a:gd name="T45" fmla="*/ 25 h 327"/>
                  <a:gd name="T46" fmla="*/ 47 w 274"/>
                  <a:gd name="T47" fmla="*/ 28 h 327"/>
                  <a:gd name="T48" fmla="*/ 42 w 274"/>
                  <a:gd name="T49" fmla="*/ 30 h 327"/>
                  <a:gd name="T50" fmla="*/ 48 w 274"/>
                  <a:gd name="T51" fmla="*/ 34 h 327"/>
                  <a:gd name="T52" fmla="*/ 53 w 274"/>
                  <a:gd name="T53" fmla="*/ 45 h 327"/>
                  <a:gd name="T54" fmla="*/ 62 w 274"/>
                  <a:gd name="T55" fmla="*/ 51 h 327"/>
                  <a:gd name="T56" fmla="*/ 62 w 274"/>
                  <a:gd name="T57" fmla="*/ 52 h 3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327"/>
                  <a:gd name="T89" fmla="*/ 274 w 274"/>
                  <a:gd name="T90" fmla="*/ 327 h 3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327">
                    <a:moveTo>
                      <a:pt x="274" y="307"/>
                    </a:moveTo>
                    <a:lnTo>
                      <a:pt x="67" y="305"/>
                    </a:lnTo>
                    <a:lnTo>
                      <a:pt x="59" y="327"/>
                    </a:lnTo>
                    <a:lnTo>
                      <a:pt x="9" y="290"/>
                    </a:lnTo>
                    <a:lnTo>
                      <a:pt x="0" y="265"/>
                    </a:lnTo>
                    <a:lnTo>
                      <a:pt x="17" y="210"/>
                    </a:lnTo>
                    <a:lnTo>
                      <a:pt x="20" y="201"/>
                    </a:lnTo>
                    <a:lnTo>
                      <a:pt x="43" y="176"/>
                    </a:lnTo>
                    <a:lnTo>
                      <a:pt x="53" y="120"/>
                    </a:lnTo>
                    <a:lnTo>
                      <a:pt x="64" y="113"/>
                    </a:lnTo>
                    <a:lnTo>
                      <a:pt x="56" y="95"/>
                    </a:lnTo>
                    <a:lnTo>
                      <a:pt x="79" y="83"/>
                    </a:lnTo>
                    <a:lnTo>
                      <a:pt x="70" y="80"/>
                    </a:lnTo>
                    <a:lnTo>
                      <a:pt x="74" y="44"/>
                    </a:lnTo>
                    <a:lnTo>
                      <a:pt x="102" y="0"/>
                    </a:lnTo>
                    <a:lnTo>
                      <a:pt x="124" y="0"/>
                    </a:lnTo>
                    <a:lnTo>
                      <a:pt x="124" y="37"/>
                    </a:lnTo>
                    <a:lnTo>
                      <a:pt x="170" y="45"/>
                    </a:lnTo>
                    <a:lnTo>
                      <a:pt x="170" y="75"/>
                    </a:lnTo>
                    <a:lnTo>
                      <a:pt x="201" y="75"/>
                    </a:lnTo>
                    <a:lnTo>
                      <a:pt x="201" y="97"/>
                    </a:lnTo>
                    <a:lnTo>
                      <a:pt x="230" y="113"/>
                    </a:lnTo>
                    <a:lnTo>
                      <a:pt x="201" y="141"/>
                    </a:lnTo>
                    <a:lnTo>
                      <a:pt x="201" y="157"/>
                    </a:lnTo>
                    <a:lnTo>
                      <a:pt x="190" y="176"/>
                    </a:lnTo>
                    <a:lnTo>
                      <a:pt x="216" y="200"/>
                    </a:lnTo>
                    <a:lnTo>
                      <a:pt x="229" y="262"/>
                    </a:lnTo>
                    <a:lnTo>
                      <a:pt x="273" y="301"/>
                    </a:lnTo>
                    <a:lnTo>
                      <a:pt x="274" y="3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51">
                <a:extLst>
                  <a:ext uri="{FF2B5EF4-FFF2-40B4-BE49-F238E27FC236}">
                    <a16:creationId xmlns:a16="http://schemas.microsoft.com/office/drawing/2014/main" id="{4103ADD2-2578-48C4-83C1-4EDF37D36EB6}"/>
                  </a:ext>
                </a:extLst>
              </p:cNvPr>
              <p:cNvSpPr>
                <a:spLocks noChangeArrowheads="1"/>
              </p:cNvSpPr>
              <p:nvPr/>
            </p:nvSpPr>
            <p:spPr bwMode="auto">
              <a:xfrm>
                <a:off x="1704" y="1083"/>
                <a:ext cx="260" cy="194"/>
              </a:xfrm>
              <a:custGeom>
                <a:avLst/>
                <a:gdLst>
                  <a:gd name="T0" fmla="*/ 54 w 296"/>
                  <a:gd name="T1" fmla="*/ 45 h 202"/>
                  <a:gd name="T2" fmla="*/ 44 w 296"/>
                  <a:gd name="T3" fmla="*/ 45 h 202"/>
                  <a:gd name="T4" fmla="*/ 34 w 296"/>
                  <a:gd name="T5" fmla="*/ 45 h 202"/>
                  <a:gd name="T6" fmla="*/ 34 w 296"/>
                  <a:gd name="T7" fmla="*/ 39 h 202"/>
                  <a:gd name="T8" fmla="*/ 0 w 296"/>
                  <a:gd name="T9" fmla="*/ 39 h 202"/>
                  <a:gd name="T10" fmla="*/ 4 w 296"/>
                  <a:gd name="T11" fmla="*/ 36 h 202"/>
                  <a:gd name="T12" fmla="*/ 4 w 296"/>
                  <a:gd name="T13" fmla="*/ 33 h 202"/>
                  <a:gd name="T14" fmla="*/ 6 w 296"/>
                  <a:gd name="T15" fmla="*/ 32 h 202"/>
                  <a:gd name="T16" fmla="*/ 10 w 296"/>
                  <a:gd name="T17" fmla="*/ 27 h 202"/>
                  <a:gd name="T18" fmla="*/ 9 w 296"/>
                  <a:gd name="T19" fmla="*/ 15 h 202"/>
                  <a:gd name="T20" fmla="*/ 21 w 296"/>
                  <a:gd name="T21" fmla="*/ 12 h 202"/>
                  <a:gd name="T22" fmla="*/ 20 w 296"/>
                  <a:gd name="T23" fmla="*/ 0 h 202"/>
                  <a:gd name="T24" fmla="*/ 46 w 296"/>
                  <a:gd name="T25" fmla="*/ 7 h 202"/>
                  <a:gd name="T26" fmla="*/ 54 w 296"/>
                  <a:gd name="T27" fmla="*/ 12 h 202"/>
                  <a:gd name="T28" fmla="*/ 55 w 296"/>
                  <a:gd name="T29" fmla="*/ 22 h 202"/>
                  <a:gd name="T30" fmla="*/ 62 w 296"/>
                  <a:gd name="T31" fmla="*/ 32 h 202"/>
                  <a:gd name="T32" fmla="*/ 59 w 296"/>
                  <a:gd name="T33" fmla="*/ 35 h 202"/>
                  <a:gd name="T34" fmla="*/ 56 w 296"/>
                  <a:gd name="T35" fmla="*/ 45 h 202"/>
                  <a:gd name="T36" fmla="*/ 54 w 296"/>
                  <a:gd name="T37" fmla="*/ 45 h 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02"/>
                  <a:gd name="T59" fmla="*/ 296 w 296"/>
                  <a:gd name="T60" fmla="*/ 202 h 2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02">
                    <a:moveTo>
                      <a:pt x="260" y="202"/>
                    </a:moveTo>
                    <a:lnTo>
                      <a:pt x="207" y="202"/>
                    </a:lnTo>
                    <a:lnTo>
                      <a:pt x="160" y="202"/>
                    </a:lnTo>
                    <a:lnTo>
                      <a:pt x="160" y="179"/>
                    </a:lnTo>
                    <a:lnTo>
                      <a:pt x="0" y="180"/>
                    </a:lnTo>
                    <a:lnTo>
                      <a:pt x="15" y="167"/>
                    </a:lnTo>
                    <a:lnTo>
                      <a:pt x="7" y="142"/>
                    </a:lnTo>
                    <a:lnTo>
                      <a:pt x="29" y="137"/>
                    </a:lnTo>
                    <a:lnTo>
                      <a:pt x="45" y="113"/>
                    </a:lnTo>
                    <a:lnTo>
                      <a:pt x="39" y="72"/>
                    </a:lnTo>
                    <a:lnTo>
                      <a:pt x="98" y="36"/>
                    </a:lnTo>
                    <a:lnTo>
                      <a:pt x="95" y="0"/>
                    </a:lnTo>
                    <a:lnTo>
                      <a:pt x="211" y="7"/>
                    </a:lnTo>
                    <a:lnTo>
                      <a:pt x="251" y="12"/>
                    </a:lnTo>
                    <a:lnTo>
                      <a:pt x="263" y="92"/>
                    </a:lnTo>
                    <a:lnTo>
                      <a:pt x="296" y="137"/>
                    </a:lnTo>
                    <a:lnTo>
                      <a:pt x="278" y="157"/>
                    </a:lnTo>
                    <a:lnTo>
                      <a:pt x="266" y="202"/>
                    </a:lnTo>
                    <a:lnTo>
                      <a:pt x="260" y="20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52">
                <a:extLst>
                  <a:ext uri="{FF2B5EF4-FFF2-40B4-BE49-F238E27FC236}">
                    <a16:creationId xmlns:a16="http://schemas.microsoft.com/office/drawing/2014/main" id="{E1D57C62-2B2E-470E-BECA-D1C0C547610C}"/>
                  </a:ext>
                </a:extLst>
              </p:cNvPr>
              <p:cNvSpPr>
                <a:spLocks noChangeArrowheads="1"/>
              </p:cNvSpPr>
              <p:nvPr/>
            </p:nvSpPr>
            <p:spPr bwMode="auto">
              <a:xfrm>
                <a:off x="2136" y="2567"/>
                <a:ext cx="276" cy="216"/>
              </a:xfrm>
              <a:custGeom>
                <a:avLst/>
                <a:gdLst>
                  <a:gd name="T0" fmla="*/ 69 w 314"/>
                  <a:gd name="T1" fmla="*/ 30 h 226"/>
                  <a:gd name="T2" fmla="*/ 69 w 314"/>
                  <a:gd name="T3" fmla="*/ 42 h 226"/>
                  <a:gd name="T4" fmla="*/ 47 w 314"/>
                  <a:gd name="T5" fmla="*/ 42 h 226"/>
                  <a:gd name="T6" fmla="*/ 47 w 314"/>
                  <a:gd name="T7" fmla="*/ 25 h 226"/>
                  <a:gd name="T8" fmla="*/ 11 w 314"/>
                  <a:gd name="T9" fmla="*/ 27 h 226"/>
                  <a:gd name="T10" fmla="*/ 0 w 314"/>
                  <a:gd name="T11" fmla="*/ 11 h 226"/>
                  <a:gd name="T12" fmla="*/ 9 w 314"/>
                  <a:gd name="T13" fmla="*/ 11 h 226"/>
                  <a:gd name="T14" fmla="*/ 19 w 314"/>
                  <a:gd name="T15" fmla="*/ 0 h 226"/>
                  <a:gd name="T16" fmla="*/ 69 w 314"/>
                  <a:gd name="T17" fmla="*/ 0 h 226"/>
                  <a:gd name="T18" fmla="*/ 69 w 314"/>
                  <a:gd name="T19" fmla="*/ 3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4"/>
                  <a:gd name="T31" fmla="*/ 0 h 226"/>
                  <a:gd name="T32" fmla="*/ 314 w 31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4" h="226">
                    <a:moveTo>
                      <a:pt x="313" y="159"/>
                    </a:moveTo>
                    <a:lnTo>
                      <a:pt x="313" y="226"/>
                    </a:lnTo>
                    <a:lnTo>
                      <a:pt x="223" y="226"/>
                    </a:lnTo>
                    <a:lnTo>
                      <a:pt x="223" y="134"/>
                    </a:lnTo>
                    <a:lnTo>
                      <a:pt x="50" y="141"/>
                    </a:lnTo>
                    <a:lnTo>
                      <a:pt x="0" y="57"/>
                    </a:lnTo>
                    <a:lnTo>
                      <a:pt x="38" y="64"/>
                    </a:lnTo>
                    <a:lnTo>
                      <a:pt x="86" y="0"/>
                    </a:lnTo>
                    <a:lnTo>
                      <a:pt x="314" y="0"/>
                    </a:lnTo>
                    <a:lnTo>
                      <a:pt x="313" y="15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53">
                <a:extLst>
                  <a:ext uri="{FF2B5EF4-FFF2-40B4-BE49-F238E27FC236}">
                    <a16:creationId xmlns:a16="http://schemas.microsoft.com/office/drawing/2014/main" id="{1BF0D89C-18F4-4D52-9641-84D236108947}"/>
                  </a:ext>
                </a:extLst>
              </p:cNvPr>
              <p:cNvSpPr>
                <a:spLocks noChangeArrowheads="1"/>
              </p:cNvSpPr>
              <p:nvPr/>
            </p:nvSpPr>
            <p:spPr bwMode="auto">
              <a:xfrm>
                <a:off x="2219" y="1642"/>
                <a:ext cx="358" cy="277"/>
              </a:xfrm>
              <a:custGeom>
                <a:avLst/>
                <a:gdLst>
                  <a:gd name="T0" fmla="*/ 54 w 408"/>
                  <a:gd name="T1" fmla="*/ 58 h 289"/>
                  <a:gd name="T2" fmla="*/ 22 w 408"/>
                  <a:gd name="T3" fmla="*/ 58 h 289"/>
                  <a:gd name="T4" fmla="*/ 8 w 408"/>
                  <a:gd name="T5" fmla="*/ 51 h 289"/>
                  <a:gd name="T6" fmla="*/ 1 w 408"/>
                  <a:gd name="T7" fmla="*/ 51 h 289"/>
                  <a:gd name="T8" fmla="*/ 0 w 408"/>
                  <a:gd name="T9" fmla="*/ 33 h 289"/>
                  <a:gd name="T10" fmla="*/ 13 w 408"/>
                  <a:gd name="T11" fmla="*/ 33 h 289"/>
                  <a:gd name="T12" fmla="*/ 12 w 408"/>
                  <a:gd name="T13" fmla="*/ 12 h 289"/>
                  <a:gd name="T14" fmla="*/ 30 w 408"/>
                  <a:gd name="T15" fmla="*/ 12 h 289"/>
                  <a:gd name="T16" fmla="*/ 32 w 408"/>
                  <a:gd name="T17" fmla="*/ 12 h 289"/>
                  <a:gd name="T18" fmla="*/ 30 w 408"/>
                  <a:gd name="T19" fmla="*/ 12 h 289"/>
                  <a:gd name="T20" fmla="*/ 30 w 408"/>
                  <a:gd name="T21" fmla="*/ 12 h 289"/>
                  <a:gd name="T22" fmla="*/ 36 w 408"/>
                  <a:gd name="T23" fmla="*/ 12 h 289"/>
                  <a:gd name="T24" fmla="*/ 45 w 408"/>
                  <a:gd name="T25" fmla="*/ 12 h 289"/>
                  <a:gd name="T26" fmla="*/ 46 w 408"/>
                  <a:gd name="T27" fmla="*/ 12 h 289"/>
                  <a:gd name="T28" fmla="*/ 49 w 408"/>
                  <a:gd name="T29" fmla="*/ 11 h 289"/>
                  <a:gd name="T30" fmla="*/ 66 w 408"/>
                  <a:gd name="T31" fmla="*/ 0 h 289"/>
                  <a:gd name="T32" fmla="*/ 66 w 408"/>
                  <a:gd name="T33" fmla="*/ 12 h 289"/>
                  <a:gd name="T34" fmla="*/ 70 w 408"/>
                  <a:gd name="T35" fmla="*/ 12 h 289"/>
                  <a:gd name="T36" fmla="*/ 75 w 408"/>
                  <a:gd name="T37" fmla="*/ 16 h 289"/>
                  <a:gd name="T38" fmla="*/ 81 w 408"/>
                  <a:gd name="T39" fmla="*/ 16 h 289"/>
                  <a:gd name="T40" fmla="*/ 83 w 408"/>
                  <a:gd name="T41" fmla="*/ 21 h 289"/>
                  <a:gd name="T42" fmla="*/ 80 w 408"/>
                  <a:gd name="T43" fmla="*/ 23 h 289"/>
                  <a:gd name="T44" fmla="*/ 84 w 408"/>
                  <a:gd name="T45" fmla="*/ 27 h 289"/>
                  <a:gd name="T46" fmla="*/ 82 w 408"/>
                  <a:gd name="T47" fmla="*/ 58 h 289"/>
                  <a:gd name="T48" fmla="*/ 54 w 408"/>
                  <a:gd name="T49" fmla="*/ 58 h 2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89"/>
                  <a:gd name="T77" fmla="*/ 408 w 408"/>
                  <a:gd name="T78" fmla="*/ 289 h 2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89">
                    <a:moveTo>
                      <a:pt x="265" y="289"/>
                    </a:moveTo>
                    <a:lnTo>
                      <a:pt x="103" y="289"/>
                    </a:lnTo>
                    <a:lnTo>
                      <a:pt x="35" y="244"/>
                    </a:lnTo>
                    <a:lnTo>
                      <a:pt x="1" y="245"/>
                    </a:lnTo>
                    <a:lnTo>
                      <a:pt x="0" y="158"/>
                    </a:lnTo>
                    <a:lnTo>
                      <a:pt x="61" y="157"/>
                    </a:lnTo>
                    <a:lnTo>
                      <a:pt x="59" y="18"/>
                    </a:lnTo>
                    <a:lnTo>
                      <a:pt x="148" y="19"/>
                    </a:lnTo>
                    <a:lnTo>
                      <a:pt x="159" y="33"/>
                    </a:lnTo>
                    <a:lnTo>
                      <a:pt x="147" y="28"/>
                    </a:lnTo>
                    <a:lnTo>
                      <a:pt x="148" y="46"/>
                    </a:lnTo>
                    <a:lnTo>
                      <a:pt x="177" y="53"/>
                    </a:lnTo>
                    <a:lnTo>
                      <a:pt x="219" y="41"/>
                    </a:lnTo>
                    <a:lnTo>
                      <a:pt x="221" y="26"/>
                    </a:lnTo>
                    <a:lnTo>
                      <a:pt x="239" y="11"/>
                    </a:lnTo>
                    <a:lnTo>
                      <a:pt x="316" y="0"/>
                    </a:lnTo>
                    <a:lnTo>
                      <a:pt x="316" y="18"/>
                    </a:lnTo>
                    <a:lnTo>
                      <a:pt x="347" y="17"/>
                    </a:lnTo>
                    <a:lnTo>
                      <a:pt x="363" y="77"/>
                    </a:lnTo>
                    <a:lnTo>
                      <a:pt x="396" y="77"/>
                    </a:lnTo>
                    <a:lnTo>
                      <a:pt x="402" y="94"/>
                    </a:lnTo>
                    <a:lnTo>
                      <a:pt x="391" y="101"/>
                    </a:lnTo>
                    <a:lnTo>
                      <a:pt x="408" y="125"/>
                    </a:lnTo>
                    <a:lnTo>
                      <a:pt x="400" y="289"/>
                    </a:lnTo>
                    <a:lnTo>
                      <a:pt x="265" y="28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54">
                <a:extLst>
                  <a:ext uri="{FF2B5EF4-FFF2-40B4-BE49-F238E27FC236}">
                    <a16:creationId xmlns:a16="http://schemas.microsoft.com/office/drawing/2014/main" id="{595B9D33-61F8-4AC4-B478-93FD657A7C95}"/>
                  </a:ext>
                </a:extLst>
              </p:cNvPr>
              <p:cNvSpPr>
                <a:spLocks noChangeArrowheads="1"/>
              </p:cNvSpPr>
              <p:nvPr/>
            </p:nvSpPr>
            <p:spPr bwMode="auto">
              <a:xfrm>
                <a:off x="2965" y="2755"/>
                <a:ext cx="240" cy="151"/>
              </a:xfrm>
              <a:custGeom>
                <a:avLst/>
                <a:gdLst>
                  <a:gd name="T0" fmla="*/ 60 w 273"/>
                  <a:gd name="T1" fmla="*/ 29 h 158"/>
                  <a:gd name="T2" fmla="*/ 7 w 273"/>
                  <a:gd name="T3" fmla="*/ 30 h 158"/>
                  <a:gd name="T4" fmla="*/ 0 w 273"/>
                  <a:gd name="T5" fmla="*/ 12 h 158"/>
                  <a:gd name="T6" fmla="*/ 0 w 273"/>
                  <a:gd name="T7" fmla="*/ 11 h 158"/>
                  <a:gd name="T8" fmla="*/ 40 w 273"/>
                  <a:gd name="T9" fmla="*/ 11 h 158"/>
                  <a:gd name="T10" fmla="*/ 40 w 273"/>
                  <a:gd name="T11" fmla="*/ 0 h 158"/>
                  <a:gd name="T12" fmla="*/ 48 w 273"/>
                  <a:gd name="T13" fmla="*/ 1 h 158"/>
                  <a:gd name="T14" fmla="*/ 60 w 273"/>
                  <a:gd name="T15" fmla="*/ 29 h 158"/>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58"/>
                  <a:gd name="T26" fmla="*/ 273 w 27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58">
                    <a:moveTo>
                      <a:pt x="273" y="152"/>
                    </a:moveTo>
                    <a:lnTo>
                      <a:pt x="29" y="158"/>
                    </a:lnTo>
                    <a:lnTo>
                      <a:pt x="0" y="74"/>
                    </a:lnTo>
                    <a:lnTo>
                      <a:pt x="0" y="30"/>
                    </a:lnTo>
                    <a:lnTo>
                      <a:pt x="179" y="30"/>
                    </a:lnTo>
                    <a:lnTo>
                      <a:pt x="179" y="0"/>
                    </a:lnTo>
                    <a:lnTo>
                      <a:pt x="218" y="1"/>
                    </a:lnTo>
                    <a:lnTo>
                      <a:pt x="273" y="15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55">
                <a:extLst>
                  <a:ext uri="{FF2B5EF4-FFF2-40B4-BE49-F238E27FC236}">
                    <a16:creationId xmlns:a16="http://schemas.microsoft.com/office/drawing/2014/main" id="{DA92C316-D719-4ED5-B793-68435E4207DE}"/>
                  </a:ext>
                </a:extLst>
              </p:cNvPr>
              <p:cNvSpPr>
                <a:spLocks noChangeArrowheads="1"/>
              </p:cNvSpPr>
              <p:nvPr/>
            </p:nvSpPr>
            <p:spPr bwMode="auto">
              <a:xfrm>
                <a:off x="2415" y="996"/>
                <a:ext cx="249" cy="276"/>
              </a:xfrm>
              <a:custGeom>
                <a:avLst/>
                <a:gdLst>
                  <a:gd name="T0" fmla="*/ 0 w 284"/>
                  <a:gd name="T1" fmla="*/ 58 h 288"/>
                  <a:gd name="T2" fmla="*/ 0 w 284"/>
                  <a:gd name="T3" fmla="*/ 50 h 288"/>
                  <a:gd name="T4" fmla="*/ 4 w 284"/>
                  <a:gd name="T5" fmla="*/ 49 h 288"/>
                  <a:gd name="T6" fmla="*/ 4 w 284"/>
                  <a:gd name="T7" fmla="*/ 29 h 288"/>
                  <a:gd name="T8" fmla="*/ 0 w 284"/>
                  <a:gd name="T9" fmla="*/ 20 h 288"/>
                  <a:gd name="T10" fmla="*/ 4 w 284"/>
                  <a:gd name="T11" fmla="*/ 12 h 288"/>
                  <a:gd name="T12" fmla="*/ 4 w 284"/>
                  <a:gd name="T13" fmla="*/ 12 h 288"/>
                  <a:gd name="T14" fmla="*/ 4 w 284"/>
                  <a:gd name="T15" fmla="*/ 12 h 288"/>
                  <a:gd name="T16" fmla="*/ 7 w 284"/>
                  <a:gd name="T17" fmla="*/ 12 h 288"/>
                  <a:gd name="T18" fmla="*/ 10 w 284"/>
                  <a:gd name="T19" fmla="*/ 1 h 288"/>
                  <a:gd name="T20" fmla="*/ 14 w 284"/>
                  <a:gd name="T21" fmla="*/ 0 h 288"/>
                  <a:gd name="T22" fmla="*/ 17 w 284"/>
                  <a:gd name="T23" fmla="*/ 12 h 288"/>
                  <a:gd name="T24" fmla="*/ 24 w 284"/>
                  <a:gd name="T25" fmla="*/ 12 h 288"/>
                  <a:gd name="T26" fmla="*/ 30 w 284"/>
                  <a:gd name="T27" fmla="*/ 12 h 288"/>
                  <a:gd name="T28" fmla="*/ 35 w 284"/>
                  <a:gd name="T29" fmla="*/ 12 h 288"/>
                  <a:gd name="T30" fmla="*/ 40 w 284"/>
                  <a:gd name="T31" fmla="*/ 12 h 288"/>
                  <a:gd name="T32" fmla="*/ 55 w 284"/>
                  <a:gd name="T33" fmla="*/ 12 h 288"/>
                  <a:gd name="T34" fmla="*/ 57 w 284"/>
                  <a:gd name="T35" fmla="*/ 12 h 288"/>
                  <a:gd name="T36" fmla="*/ 56 w 284"/>
                  <a:gd name="T37" fmla="*/ 34 h 288"/>
                  <a:gd name="T38" fmla="*/ 51 w 284"/>
                  <a:gd name="T39" fmla="*/ 29 h 288"/>
                  <a:gd name="T40" fmla="*/ 46 w 284"/>
                  <a:gd name="T41" fmla="*/ 33 h 288"/>
                  <a:gd name="T42" fmla="*/ 39 w 284"/>
                  <a:gd name="T43" fmla="*/ 27 h 288"/>
                  <a:gd name="T44" fmla="*/ 35 w 284"/>
                  <a:gd name="T45" fmla="*/ 30 h 288"/>
                  <a:gd name="T46" fmla="*/ 30 w 284"/>
                  <a:gd name="T47" fmla="*/ 29 h 288"/>
                  <a:gd name="T48" fmla="*/ 21 w 284"/>
                  <a:gd name="T49" fmla="*/ 37 h 288"/>
                  <a:gd name="T50" fmla="*/ 0 w 284"/>
                  <a:gd name="T51" fmla="*/ 58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4"/>
                  <a:gd name="T79" fmla="*/ 0 h 288"/>
                  <a:gd name="T80" fmla="*/ 284 w 284"/>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4" h="288">
                    <a:moveTo>
                      <a:pt x="0" y="288"/>
                    </a:moveTo>
                    <a:lnTo>
                      <a:pt x="0" y="241"/>
                    </a:lnTo>
                    <a:lnTo>
                      <a:pt x="5" y="235"/>
                    </a:lnTo>
                    <a:lnTo>
                      <a:pt x="20" y="136"/>
                    </a:lnTo>
                    <a:lnTo>
                      <a:pt x="0" y="91"/>
                    </a:lnTo>
                    <a:lnTo>
                      <a:pt x="2" y="53"/>
                    </a:lnTo>
                    <a:lnTo>
                      <a:pt x="17" y="35"/>
                    </a:lnTo>
                    <a:lnTo>
                      <a:pt x="12" y="22"/>
                    </a:lnTo>
                    <a:lnTo>
                      <a:pt x="33" y="28"/>
                    </a:lnTo>
                    <a:lnTo>
                      <a:pt x="45" y="1"/>
                    </a:lnTo>
                    <a:lnTo>
                      <a:pt x="66" y="0"/>
                    </a:lnTo>
                    <a:lnTo>
                      <a:pt x="83" y="19"/>
                    </a:lnTo>
                    <a:lnTo>
                      <a:pt x="117" y="22"/>
                    </a:lnTo>
                    <a:lnTo>
                      <a:pt x="150" y="44"/>
                    </a:lnTo>
                    <a:lnTo>
                      <a:pt x="176" y="39"/>
                    </a:lnTo>
                    <a:lnTo>
                      <a:pt x="200" y="58"/>
                    </a:lnTo>
                    <a:lnTo>
                      <a:pt x="274" y="61"/>
                    </a:lnTo>
                    <a:lnTo>
                      <a:pt x="284" y="67"/>
                    </a:lnTo>
                    <a:lnTo>
                      <a:pt x="278" y="166"/>
                    </a:lnTo>
                    <a:lnTo>
                      <a:pt x="251" y="137"/>
                    </a:lnTo>
                    <a:lnTo>
                      <a:pt x="232" y="158"/>
                    </a:lnTo>
                    <a:lnTo>
                      <a:pt x="194" y="126"/>
                    </a:lnTo>
                    <a:lnTo>
                      <a:pt x="174" y="142"/>
                    </a:lnTo>
                    <a:lnTo>
                      <a:pt x="150" y="134"/>
                    </a:lnTo>
                    <a:lnTo>
                      <a:pt x="107" y="183"/>
                    </a:lnTo>
                    <a:lnTo>
                      <a:pt x="0" y="28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56">
                <a:extLst>
                  <a:ext uri="{FF2B5EF4-FFF2-40B4-BE49-F238E27FC236}">
                    <a16:creationId xmlns:a16="http://schemas.microsoft.com/office/drawing/2014/main" id="{BCB57D01-C55C-466A-BF81-395B4FE59161}"/>
                  </a:ext>
                </a:extLst>
              </p:cNvPr>
              <p:cNvSpPr>
                <a:spLocks noChangeArrowheads="1"/>
              </p:cNvSpPr>
              <p:nvPr/>
            </p:nvSpPr>
            <p:spPr bwMode="auto">
              <a:xfrm>
                <a:off x="508" y="914"/>
                <a:ext cx="166" cy="304"/>
              </a:xfrm>
              <a:custGeom>
                <a:avLst/>
                <a:gdLst>
                  <a:gd name="T0" fmla="*/ 49 w 188"/>
                  <a:gd name="T1" fmla="*/ 58 h 318"/>
                  <a:gd name="T2" fmla="*/ 0 w 188"/>
                  <a:gd name="T3" fmla="*/ 57 h 318"/>
                  <a:gd name="T4" fmla="*/ 4 w 188"/>
                  <a:gd name="T5" fmla="*/ 0 h 318"/>
                  <a:gd name="T6" fmla="*/ 14 w 188"/>
                  <a:gd name="T7" fmla="*/ 0 h 318"/>
                  <a:gd name="T8" fmla="*/ 49 w 188"/>
                  <a:gd name="T9" fmla="*/ 0 h 318"/>
                  <a:gd name="T10" fmla="*/ 49 w 188"/>
                  <a:gd name="T11" fmla="*/ 58 h 318"/>
                  <a:gd name="T12" fmla="*/ 0 60000 65536"/>
                  <a:gd name="T13" fmla="*/ 0 60000 65536"/>
                  <a:gd name="T14" fmla="*/ 0 60000 65536"/>
                  <a:gd name="T15" fmla="*/ 0 60000 65536"/>
                  <a:gd name="T16" fmla="*/ 0 60000 65536"/>
                  <a:gd name="T17" fmla="*/ 0 60000 65536"/>
                  <a:gd name="T18" fmla="*/ 0 w 188"/>
                  <a:gd name="T19" fmla="*/ 0 h 318"/>
                  <a:gd name="T20" fmla="*/ 188 w 188"/>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188" h="318">
                    <a:moveTo>
                      <a:pt x="184" y="318"/>
                    </a:moveTo>
                    <a:lnTo>
                      <a:pt x="0" y="314"/>
                    </a:lnTo>
                    <a:lnTo>
                      <a:pt x="7" y="0"/>
                    </a:lnTo>
                    <a:lnTo>
                      <a:pt x="52" y="0"/>
                    </a:lnTo>
                    <a:lnTo>
                      <a:pt x="188" y="0"/>
                    </a:lnTo>
                    <a:lnTo>
                      <a:pt x="184" y="31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57">
                <a:extLst>
                  <a:ext uri="{FF2B5EF4-FFF2-40B4-BE49-F238E27FC236}">
                    <a16:creationId xmlns:a16="http://schemas.microsoft.com/office/drawing/2014/main" id="{81E4017A-BD12-44DC-A107-80D278A31641}"/>
                  </a:ext>
                </a:extLst>
              </p:cNvPr>
              <p:cNvSpPr>
                <a:spLocks noChangeArrowheads="1"/>
              </p:cNvSpPr>
              <p:nvPr/>
            </p:nvSpPr>
            <p:spPr bwMode="auto">
              <a:xfrm>
                <a:off x="2753" y="2568"/>
                <a:ext cx="212" cy="258"/>
              </a:xfrm>
              <a:custGeom>
                <a:avLst/>
                <a:gdLst>
                  <a:gd name="T0" fmla="*/ 54 w 241"/>
                  <a:gd name="T1" fmla="*/ 42 h 270"/>
                  <a:gd name="T2" fmla="*/ 54 w 241"/>
                  <a:gd name="T3" fmla="*/ 49 h 270"/>
                  <a:gd name="T4" fmla="*/ 42 w 241"/>
                  <a:gd name="T5" fmla="*/ 42 h 270"/>
                  <a:gd name="T6" fmla="*/ 33 w 241"/>
                  <a:gd name="T7" fmla="*/ 47 h 270"/>
                  <a:gd name="T8" fmla="*/ 27 w 241"/>
                  <a:gd name="T9" fmla="*/ 42 h 270"/>
                  <a:gd name="T10" fmla="*/ 26 w 241"/>
                  <a:gd name="T11" fmla="*/ 40 h 270"/>
                  <a:gd name="T12" fmla="*/ 23 w 241"/>
                  <a:gd name="T13" fmla="*/ 39 h 270"/>
                  <a:gd name="T14" fmla="*/ 18 w 241"/>
                  <a:gd name="T15" fmla="*/ 27 h 270"/>
                  <a:gd name="T16" fmla="*/ 9 w 241"/>
                  <a:gd name="T17" fmla="*/ 24 h 270"/>
                  <a:gd name="T18" fmla="*/ 7 w 241"/>
                  <a:gd name="T19" fmla="*/ 20 h 270"/>
                  <a:gd name="T20" fmla="*/ 0 w 241"/>
                  <a:gd name="T21" fmla="*/ 14 h 270"/>
                  <a:gd name="T22" fmla="*/ 0 w 241"/>
                  <a:gd name="T23" fmla="*/ 11 h 270"/>
                  <a:gd name="T24" fmla="*/ 7 w 241"/>
                  <a:gd name="T25" fmla="*/ 11 h 270"/>
                  <a:gd name="T26" fmla="*/ 7 w 241"/>
                  <a:gd name="T27" fmla="*/ 1 h 270"/>
                  <a:gd name="T28" fmla="*/ 8 w 241"/>
                  <a:gd name="T29" fmla="*/ 1 h 270"/>
                  <a:gd name="T30" fmla="*/ 33 w 241"/>
                  <a:gd name="T31" fmla="*/ 1 h 270"/>
                  <a:gd name="T32" fmla="*/ 42 w 241"/>
                  <a:gd name="T33" fmla="*/ 0 h 270"/>
                  <a:gd name="T34" fmla="*/ 42 w 241"/>
                  <a:gd name="T35" fmla="*/ 11 h 270"/>
                  <a:gd name="T36" fmla="*/ 54 w 241"/>
                  <a:gd name="T37" fmla="*/ 11 h 270"/>
                  <a:gd name="T38" fmla="*/ 54 w 241"/>
                  <a:gd name="T39" fmla="*/ 42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0"/>
                  <a:gd name="T62" fmla="*/ 241 w 241"/>
                  <a:gd name="T63" fmla="*/ 270 h 2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0">
                    <a:moveTo>
                      <a:pt x="241" y="226"/>
                    </a:moveTo>
                    <a:lnTo>
                      <a:pt x="241" y="270"/>
                    </a:lnTo>
                    <a:lnTo>
                      <a:pt x="187" y="225"/>
                    </a:lnTo>
                    <a:lnTo>
                      <a:pt x="152" y="256"/>
                    </a:lnTo>
                    <a:lnTo>
                      <a:pt x="120" y="226"/>
                    </a:lnTo>
                    <a:lnTo>
                      <a:pt x="116" y="216"/>
                    </a:lnTo>
                    <a:lnTo>
                      <a:pt x="101" y="213"/>
                    </a:lnTo>
                    <a:lnTo>
                      <a:pt x="78" y="147"/>
                    </a:lnTo>
                    <a:lnTo>
                      <a:pt x="37" y="130"/>
                    </a:lnTo>
                    <a:lnTo>
                      <a:pt x="28" y="103"/>
                    </a:lnTo>
                    <a:lnTo>
                      <a:pt x="0" y="79"/>
                    </a:lnTo>
                    <a:lnTo>
                      <a:pt x="0" y="50"/>
                    </a:lnTo>
                    <a:lnTo>
                      <a:pt x="29" y="23"/>
                    </a:lnTo>
                    <a:lnTo>
                      <a:pt x="28" y="1"/>
                    </a:lnTo>
                    <a:lnTo>
                      <a:pt x="34" y="1"/>
                    </a:lnTo>
                    <a:lnTo>
                      <a:pt x="152" y="1"/>
                    </a:lnTo>
                    <a:lnTo>
                      <a:pt x="195" y="0"/>
                    </a:lnTo>
                    <a:lnTo>
                      <a:pt x="195" y="44"/>
                    </a:lnTo>
                    <a:lnTo>
                      <a:pt x="240" y="44"/>
                    </a:lnTo>
                    <a:lnTo>
                      <a:pt x="241" y="22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58">
                <a:extLst>
                  <a:ext uri="{FF2B5EF4-FFF2-40B4-BE49-F238E27FC236}">
                    <a16:creationId xmlns:a16="http://schemas.microsoft.com/office/drawing/2014/main" id="{1A848BA8-6ECC-469A-8A4F-B5A60E9EDBEF}"/>
                  </a:ext>
                </a:extLst>
              </p:cNvPr>
              <p:cNvSpPr>
                <a:spLocks noChangeArrowheads="1"/>
              </p:cNvSpPr>
              <p:nvPr/>
            </p:nvSpPr>
            <p:spPr bwMode="auto">
              <a:xfrm>
                <a:off x="2572" y="2221"/>
                <a:ext cx="318" cy="348"/>
              </a:xfrm>
              <a:custGeom>
                <a:avLst/>
                <a:gdLst>
                  <a:gd name="T0" fmla="*/ 76 w 362"/>
                  <a:gd name="T1" fmla="*/ 67 h 364"/>
                  <a:gd name="T2" fmla="*/ 52 w 362"/>
                  <a:gd name="T3" fmla="*/ 67 h 364"/>
                  <a:gd name="T4" fmla="*/ 52 w 362"/>
                  <a:gd name="T5" fmla="*/ 66 h 364"/>
                  <a:gd name="T6" fmla="*/ 43 w 362"/>
                  <a:gd name="T7" fmla="*/ 50 h 364"/>
                  <a:gd name="T8" fmla="*/ 35 w 362"/>
                  <a:gd name="T9" fmla="*/ 48 h 364"/>
                  <a:gd name="T10" fmla="*/ 32 w 362"/>
                  <a:gd name="T11" fmla="*/ 37 h 364"/>
                  <a:gd name="T12" fmla="*/ 19 w 362"/>
                  <a:gd name="T13" fmla="*/ 30 h 364"/>
                  <a:gd name="T14" fmla="*/ 22 w 362"/>
                  <a:gd name="T15" fmla="*/ 29 h 364"/>
                  <a:gd name="T16" fmla="*/ 27 w 362"/>
                  <a:gd name="T17" fmla="*/ 32 h 364"/>
                  <a:gd name="T18" fmla="*/ 31 w 362"/>
                  <a:gd name="T19" fmla="*/ 26 h 364"/>
                  <a:gd name="T20" fmla="*/ 19 w 362"/>
                  <a:gd name="T21" fmla="*/ 26 h 364"/>
                  <a:gd name="T22" fmla="*/ 19 w 362"/>
                  <a:gd name="T23" fmla="*/ 22 h 364"/>
                  <a:gd name="T24" fmla="*/ 13 w 362"/>
                  <a:gd name="T25" fmla="*/ 22 h 364"/>
                  <a:gd name="T26" fmla="*/ 10 w 362"/>
                  <a:gd name="T27" fmla="*/ 11 h 364"/>
                  <a:gd name="T28" fmla="*/ 0 w 362"/>
                  <a:gd name="T29" fmla="*/ 11 h 364"/>
                  <a:gd name="T30" fmla="*/ 0 w 362"/>
                  <a:gd name="T31" fmla="*/ 0 h 364"/>
                  <a:gd name="T32" fmla="*/ 77 w 362"/>
                  <a:gd name="T33" fmla="*/ 0 h 364"/>
                  <a:gd name="T34" fmla="*/ 77 w 362"/>
                  <a:gd name="T35" fmla="*/ 50 h 364"/>
                  <a:gd name="T36" fmla="*/ 76 w 362"/>
                  <a:gd name="T37" fmla="*/ 50 h 364"/>
                  <a:gd name="T38" fmla="*/ 76 w 362"/>
                  <a:gd name="T39" fmla="*/ 6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2"/>
                  <a:gd name="T61" fmla="*/ 0 h 364"/>
                  <a:gd name="T62" fmla="*/ 362 w 362"/>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2" h="364">
                    <a:moveTo>
                      <a:pt x="358" y="364"/>
                    </a:moveTo>
                    <a:lnTo>
                      <a:pt x="240" y="364"/>
                    </a:lnTo>
                    <a:lnTo>
                      <a:pt x="240" y="356"/>
                    </a:lnTo>
                    <a:lnTo>
                      <a:pt x="204" y="271"/>
                    </a:lnTo>
                    <a:lnTo>
                      <a:pt x="162" y="252"/>
                    </a:lnTo>
                    <a:lnTo>
                      <a:pt x="146" y="205"/>
                    </a:lnTo>
                    <a:lnTo>
                      <a:pt x="90" y="159"/>
                    </a:lnTo>
                    <a:lnTo>
                      <a:pt x="99" y="149"/>
                    </a:lnTo>
                    <a:lnTo>
                      <a:pt x="127" y="173"/>
                    </a:lnTo>
                    <a:lnTo>
                      <a:pt x="142" y="136"/>
                    </a:lnTo>
                    <a:lnTo>
                      <a:pt x="92" y="135"/>
                    </a:lnTo>
                    <a:lnTo>
                      <a:pt x="92" y="106"/>
                    </a:lnTo>
                    <a:lnTo>
                      <a:pt x="61" y="106"/>
                    </a:lnTo>
                    <a:lnTo>
                      <a:pt x="45" y="46"/>
                    </a:lnTo>
                    <a:lnTo>
                      <a:pt x="0" y="46"/>
                    </a:lnTo>
                    <a:lnTo>
                      <a:pt x="0" y="0"/>
                    </a:lnTo>
                    <a:lnTo>
                      <a:pt x="362" y="0"/>
                    </a:lnTo>
                    <a:lnTo>
                      <a:pt x="360" y="271"/>
                    </a:lnTo>
                    <a:lnTo>
                      <a:pt x="354" y="271"/>
                    </a:lnTo>
                    <a:lnTo>
                      <a:pt x="358"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59">
                <a:extLst>
                  <a:ext uri="{FF2B5EF4-FFF2-40B4-BE49-F238E27FC236}">
                    <a16:creationId xmlns:a16="http://schemas.microsoft.com/office/drawing/2014/main" id="{ABCB1963-7C0F-4D38-89C7-8630ADEAA38F}"/>
                  </a:ext>
                </a:extLst>
              </p:cNvPr>
              <p:cNvSpPr>
                <a:spLocks noChangeArrowheads="1"/>
              </p:cNvSpPr>
              <p:nvPr/>
            </p:nvSpPr>
            <p:spPr bwMode="auto">
              <a:xfrm>
                <a:off x="2112" y="2155"/>
                <a:ext cx="300" cy="152"/>
              </a:xfrm>
              <a:custGeom>
                <a:avLst/>
                <a:gdLst>
                  <a:gd name="T0" fmla="*/ 14 w 342"/>
                  <a:gd name="T1" fmla="*/ 30 h 159"/>
                  <a:gd name="T2" fmla="*/ 0 w 342"/>
                  <a:gd name="T3" fmla="*/ 30 h 159"/>
                  <a:gd name="T4" fmla="*/ 4 w 342"/>
                  <a:gd name="T5" fmla="*/ 26 h 159"/>
                  <a:gd name="T6" fmla="*/ 11 w 342"/>
                  <a:gd name="T7" fmla="*/ 11 h 159"/>
                  <a:gd name="T8" fmla="*/ 51 w 342"/>
                  <a:gd name="T9" fmla="*/ 11 h 159"/>
                  <a:gd name="T10" fmla="*/ 51 w 342"/>
                  <a:gd name="T11" fmla="*/ 0 h 159"/>
                  <a:gd name="T12" fmla="*/ 69 w 342"/>
                  <a:gd name="T13" fmla="*/ 0 h 159"/>
                  <a:gd name="T14" fmla="*/ 69 w 342"/>
                  <a:gd name="T15" fmla="*/ 17 h 159"/>
                  <a:gd name="T16" fmla="*/ 69 w 342"/>
                  <a:gd name="T17" fmla="*/ 24 h 159"/>
                  <a:gd name="T18" fmla="*/ 65 w 342"/>
                  <a:gd name="T19" fmla="*/ 24 h 159"/>
                  <a:gd name="T20" fmla="*/ 65 w 342"/>
                  <a:gd name="T21" fmla="*/ 30 h 159"/>
                  <a:gd name="T22" fmla="*/ 14 w 342"/>
                  <a:gd name="T23" fmla="*/ 30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159"/>
                  <a:gd name="T38" fmla="*/ 342 w 342"/>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159">
                    <a:moveTo>
                      <a:pt x="69" y="158"/>
                    </a:moveTo>
                    <a:lnTo>
                      <a:pt x="0" y="158"/>
                    </a:lnTo>
                    <a:lnTo>
                      <a:pt x="18" y="136"/>
                    </a:lnTo>
                    <a:lnTo>
                      <a:pt x="56" y="24"/>
                    </a:lnTo>
                    <a:lnTo>
                      <a:pt x="251" y="23"/>
                    </a:lnTo>
                    <a:lnTo>
                      <a:pt x="251" y="0"/>
                    </a:lnTo>
                    <a:lnTo>
                      <a:pt x="342" y="0"/>
                    </a:lnTo>
                    <a:lnTo>
                      <a:pt x="341" y="86"/>
                    </a:lnTo>
                    <a:lnTo>
                      <a:pt x="341" y="114"/>
                    </a:lnTo>
                    <a:lnTo>
                      <a:pt x="318" y="114"/>
                    </a:lnTo>
                    <a:lnTo>
                      <a:pt x="318" y="159"/>
                    </a:lnTo>
                    <a:lnTo>
                      <a:pt x="69" y="15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60">
                <a:extLst>
                  <a:ext uri="{FF2B5EF4-FFF2-40B4-BE49-F238E27FC236}">
                    <a16:creationId xmlns:a16="http://schemas.microsoft.com/office/drawing/2014/main" id="{F819B13B-5F90-46BF-9B37-9D11CE37350D}"/>
                  </a:ext>
                </a:extLst>
              </p:cNvPr>
              <p:cNvSpPr>
                <a:spLocks noChangeArrowheads="1"/>
              </p:cNvSpPr>
              <p:nvPr/>
            </p:nvSpPr>
            <p:spPr bwMode="auto">
              <a:xfrm>
                <a:off x="2093" y="2307"/>
                <a:ext cx="103" cy="278"/>
              </a:xfrm>
              <a:custGeom>
                <a:avLst/>
                <a:gdLst>
                  <a:gd name="T0" fmla="*/ 16 w 118"/>
                  <a:gd name="T1" fmla="*/ 24 h 290"/>
                  <a:gd name="T2" fmla="*/ 11 w 118"/>
                  <a:gd name="T3" fmla="*/ 25 h 290"/>
                  <a:gd name="T4" fmla="*/ 10 w 118"/>
                  <a:gd name="T5" fmla="*/ 26 h 290"/>
                  <a:gd name="T6" fmla="*/ 17 w 118"/>
                  <a:gd name="T7" fmla="*/ 30 h 290"/>
                  <a:gd name="T8" fmla="*/ 18 w 118"/>
                  <a:gd name="T9" fmla="*/ 28 h 290"/>
                  <a:gd name="T10" fmla="*/ 17 w 118"/>
                  <a:gd name="T11" fmla="*/ 30 h 290"/>
                  <a:gd name="T12" fmla="*/ 20 w 118"/>
                  <a:gd name="T13" fmla="*/ 32 h 290"/>
                  <a:gd name="T14" fmla="*/ 20 w 118"/>
                  <a:gd name="T15" fmla="*/ 38 h 290"/>
                  <a:gd name="T16" fmla="*/ 17 w 118"/>
                  <a:gd name="T17" fmla="*/ 41 h 290"/>
                  <a:gd name="T18" fmla="*/ 16 w 118"/>
                  <a:gd name="T19" fmla="*/ 50 h 290"/>
                  <a:gd name="T20" fmla="*/ 10 w 118"/>
                  <a:gd name="T21" fmla="*/ 52 h 290"/>
                  <a:gd name="T22" fmla="*/ 12 w 118"/>
                  <a:gd name="T23" fmla="*/ 56 h 290"/>
                  <a:gd name="T24" fmla="*/ 9 w 118"/>
                  <a:gd name="T25" fmla="*/ 58 h 290"/>
                  <a:gd name="T26" fmla="*/ 9 w 118"/>
                  <a:gd name="T27" fmla="*/ 48 h 290"/>
                  <a:gd name="T28" fmla="*/ 0 w 118"/>
                  <a:gd name="T29" fmla="*/ 32 h 290"/>
                  <a:gd name="T30" fmla="*/ 3 w 118"/>
                  <a:gd name="T31" fmla="*/ 12 h 290"/>
                  <a:gd name="T32" fmla="*/ 3 w 118"/>
                  <a:gd name="T33" fmla="*/ 12 h 290"/>
                  <a:gd name="T34" fmla="*/ 3 w 118"/>
                  <a:gd name="T35" fmla="*/ 12 h 290"/>
                  <a:gd name="T36" fmla="*/ 6 w 118"/>
                  <a:gd name="T37" fmla="*/ 12 h 290"/>
                  <a:gd name="T38" fmla="*/ 3 w 118"/>
                  <a:gd name="T39" fmla="*/ 0 h 290"/>
                  <a:gd name="T40" fmla="*/ 15 w 118"/>
                  <a:gd name="T41" fmla="*/ 0 h 290"/>
                  <a:gd name="T42" fmla="*/ 16 w 118"/>
                  <a:gd name="T43" fmla="*/ 24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290"/>
                  <a:gd name="T68" fmla="*/ 118 w 118"/>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290">
                    <a:moveTo>
                      <a:pt x="93" y="107"/>
                    </a:moveTo>
                    <a:lnTo>
                      <a:pt x="67" y="110"/>
                    </a:lnTo>
                    <a:lnTo>
                      <a:pt x="60" y="123"/>
                    </a:lnTo>
                    <a:lnTo>
                      <a:pt x="98" y="139"/>
                    </a:lnTo>
                    <a:lnTo>
                      <a:pt x="108" y="132"/>
                    </a:lnTo>
                    <a:lnTo>
                      <a:pt x="98" y="143"/>
                    </a:lnTo>
                    <a:lnTo>
                      <a:pt x="117" y="154"/>
                    </a:lnTo>
                    <a:lnTo>
                      <a:pt x="118" y="186"/>
                    </a:lnTo>
                    <a:lnTo>
                      <a:pt x="104" y="200"/>
                    </a:lnTo>
                    <a:lnTo>
                      <a:pt x="97" y="242"/>
                    </a:lnTo>
                    <a:lnTo>
                      <a:pt x="62" y="246"/>
                    </a:lnTo>
                    <a:lnTo>
                      <a:pt x="71" y="274"/>
                    </a:lnTo>
                    <a:lnTo>
                      <a:pt x="52" y="290"/>
                    </a:lnTo>
                    <a:lnTo>
                      <a:pt x="50" y="232"/>
                    </a:lnTo>
                    <a:lnTo>
                      <a:pt x="0" y="155"/>
                    </a:lnTo>
                    <a:lnTo>
                      <a:pt x="15" y="65"/>
                    </a:lnTo>
                    <a:lnTo>
                      <a:pt x="5" y="45"/>
                    </a:lnTo>
                    <a:lnTo>
                      <a:pt x="18" y="57"/>
                    </a:lnTo>
                    <a:lnTo>
                      <a:pt x="33" y="39"/>
                    </a:lnTo>
                    <a:lnTo>
                      <a:pt x="22" y="0"/>
                    </a:lnTo>
                    <a:lnTo>
                      <a:pt x="91" y="0"/>
                    </a:lnTo>
                    <a:lnTo>
                      <a:pt x="93" y="10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61">
                <a:extLst>
                  <a:ext uri="{FF2B5EF4-FFF2-40B4-BE49-F238E27FC236}">
                    <a16:creationId xmlns:a16="http://schemas.microsoft.com/office/drawing/2014/main" id="{D10B9FBD-3031-4721-904B-B1D3923FE55D}"/>
                  </a:ext>
                </a:extLst>
              </p:cNvPr>
              <p:cNvSpPr>
                <a:spLocks noChangeArrowheads="1"/>
              </p:cNvSpPr>
              <p:nvPr/>
            </p:nvSpPr>
            <p:spPr bwMode="auto">
              <a:xfrm>
                <a:off x="2392" y="2221"/>
                <a:ext cx="391" cy="348"/>
              </a:xfrm>
              <a:custGeom>
                <a:avLst/>
                <a:gdLst>
                  <a:gd name="T0" fmla="*/ 97 w 445"/>
                  <a:gd name="T1" fmla="*/ 67 h 364"/>
                  <a:gd name="T2" fmla="*/ 95 w 445"/>
                  <a:gd name="T3" fmla="*/ 67 h 364"/>
                  <a:gd name="T4" fmla="*/ 54 w 445"/>
                  <a:gd name="T5" fmla="*/ 67 h 364"/>
                  <a:gd name="T6" fmla="*/ 5 w 445"/>
                  <a:gd name="T7" fmla="*/ 67 h 364"/>
                  <a:gd name="T8" fmla="*/ 5 w 445"/>
                  <a:gd name="T9" fmla="*/ 18 h 364"/>
                  <a:gd name="T10" fmla="*/ 0 w 445"/>
                  <a:gd name="T11" fmla="*/ 18 h 364"/>
                  <a:gd name="T12" fmla="*/ 0 w 445"/>
                  <a:gd name="T13" fmla="*/ 11 h 364"/>
                  <a:gd name="T14" fmla="*/ 5 w 445"/>
                  <a:gd name="T15" fmla="*/ 11 h 364"/>
                  <a:gd name="T16" fmla="*/ 5 w 445"/>
                  <a:gd name="T17" fmla="*/ 11 h 364"/>
                  <a:gd name="T18" fmla="*/ 15 w 445"/>
                  <a:gd name="T19" fmla="*/ 11 h 364"/>
                  <a:gd name="T20" fmla="*/ 15 w 445"/>
                  <a:gd name="T21" fmla="*/ 1 h 364"/>
                  <a:gd name="T22" fmla="*/ 45 w 445"/>
                  <a:gd name="T23" fmla="*/ 0 h 364"/>
                  <a:gd name="T24" fmla="*/ 45 w 445"/>
                  <a:gd name="T25" fmla="*/ 11 h 364"/>
                  <a:gd name="T26" fmla="*/ 54 w 445"/>
                  <a:gd name="T27" fmla="*/ 11 h 364"/>
                  <a:gd name="T28" fmla="*/ 58 w 445"/>
                  <a:gd name="T29" fmla="*/ 22 h 364"/>
                  <a:gd name="T30" fmla="*/ 64 w 445"/>
                  <a:gd name="T31" fmla="*/ 22 h 364"/>
                  <a:gd name="T32" fmla="*/ 64 w 445"/>
                  <a:gd name="T33" fmla="*/ 26 h 364"/>
                  <a:gd name="T34" fmla="*/ 76 w 445"/>
                  <a:gd name="T35" fmla="*/ 26 h 364"/>
                  <a:gd name="T36" fmla="*/ 71 w 445"/>
                  <a:gd name="T37" fmla="*/ 32 h 364"/>
                  <a:gd name="T38" fmla="*/ 67 w 445"/>
                  <a:gd name="T39" fmla="*/ 29 h 364"/>
                  <a:gd name="T40" fmla="*/ 63 w 445"/>
                  <a:gd name="T41" fmla="*/ 30 h 364"/>
                  <a:gd name="T42" fmla="*/ 76 w 445"/>
                  <a:gd name="T43" fmla="*/ 37 h 364"/>
                  <a:gd name="T44" fmla="*/ 79 w 445"/>
                  <a:gd name="T45" fmla="*/ 48 h 364"/>
                  <a:gd name="T46" fmla="*/ 88 w 445"/>
                  <a:gd name="T47" fmla="*/ 50 h 364"/>
                  <a:gd name="T48" fmla="*/ 97 w 445"/>
                  <a:gd name="T49" fmla="*/ 66 h 364"/>
                  <a:gd name="T50" fmla="*/ 97 w 445"/>
                  <a:gd name="T51" fmla="*/ 67 h 3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5"/>
                  <a:gd name="T79" fmla="*/ 0 h 364"/>
                  <a:gd name="T80" fmla="*/ 445 w 445"/>
                  <a:gd name="T81" fmla="*/ 364 h 3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5" h="364">
                    <a:moveTo>
                      <a:pt x="445" y="364"/>
                    </a:moveTo>
                    <a:lnTo>
                      <a:pt x="439" y="364"/>
                    </a:lnTo>
                    <a:lnTo>
                      <a:pt x="248" y="362"/>
                    </a:lnTo>
                    <a:lnTo>
                      <a:pt x="24" y="362"/>
                    </a:lnTo>
                    <a:lnTo>
                      <a:pt x="23" y="91"/>
                    </a:lnTo>
                    <a:lnTo>
                      <a:pt x="0" y="91"/>
                    </a:lnTo>
                    <a:lnTo>
                      <a:pt x="0" y="46"/>
                    </a:lnTo>
                    <a:lnTo>
                      <a:pt x="23" y="46"/>
                    </a:lnTo>
                    <a:lnTo>
                      <a:pt x="23" y="18"/>
                    </a:lnTo>
                    <a:lnTo>
                      <a:pt x="68" y="20"/>
                    </a:lnTo>
                    <a:lnTo>
                      <a:pt x="69" y="1"/>
                    </a:lnTo>
                    <a:lnTo>
                      <a:pt x="205" y="0"/>
                    </a:lnTo>
                    <a:lnTo>
                      <a:pt x="205" y="46"/>
                    </a:lnTo>
                    <a:lnTo>
                      <a:pt x="250" y="46"/>
                    </a:lnTo>
                    <a:lnTo>
                      <a:pt x="266" y="106"/>
                    </a:lnTo>
                    <a:lnTo>
                      <a:pt x="297" y="106"/>
                    </a:lnTo>
                    <a:lnTo>
                      <a:pt x="297" y="135"/>
                    </a:lnTo>
                    <a:lnTo>
                      <a:pt x="347" y="136"/>
                    </a:lnTo>
                    <a:lnTo>
                      <a:pt x="332" y="173"/>
                    </a:lnTo>
                    <a:lnTo>
                      <a:pt x="304" y="149"/>
                    </a:lnTo>
                    <a:lnTo>
                      <a:pt x="295" y="159"/>
                    </a:lnTo>
                    <a:lnTo>
                      <a:pt x="351" y="205"/>
                    </a:lnTo>
                    <a:lnTo>
                      <a:pt x="367" y="252"/>
                    </a:lnTo>
                    <a:lnTo>
                      <a:pt x="409" y="271"/>
                    </a:lnTo>
                    <a:lnTo>
                      <a:pt x="445" y="356"/>
                    </a:lnTo>
                    <a:lnTo>
                      <a:pt x="445" y="36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62">
                <a:extLst>
                  <a:ext uri="{FF2B5EF4-FFF2-40B4-BE49-F238E27FC236}">
                    <a16:creationId xmlns:a16="http://schemas.microsoft.com/office/drawing/2014/main" id="{D0F7C70F-2907-4CC5-9A05-6DF3186BA597}"/>
                  </a:ext>
                </a:extLst>
              </p:cNvPr>
              <p:cNvSpPr>
                <a:spLocks noChangeArrowheads="1"/>
              </p:cNvSpPr>
              <p:nvPr/>
            </p:nvSpPr>
            <p:spPr bwMode="auto">
              <a:xfrm>
                <a:off x="2413" y="1484"/>
                <a:ext cx="249" cy="255"/>
              </a:xfrm>
              <a:custGeom>
                <a:avLst/>
                <a:gdLst>
                  <a:gd name="T0" fmla="*/ 63 w 283"/>
                  <a:gd name="T1" fmla="*/ 48 h 266"/>
                  <a:gd name="T2" fmla="*/ 37 w 283"/>
                  <a:gd name="T3" fmla="*/ 56 h 266"/>
                  <a:gd name="T4" fmla="*/ 41 w 283"/>
                  <a:gd name="T5" fmla="*/ 54 h 266"/>
                  <a:gd name="T6" fmla="*/ 40 w 283"/>
                  <a:gd name="T7" fmla="*/ 51 h 266"/>
                  <a:gd name="T8" fmla="*/ 33 w 283"/>
                  <a:gd name="T9" fmla="*/ 51 h 266"/>
                  <a:gd name="T10" fmla="*/ 29 w 283"/>
                  <a:gd name="T11" fmla="*/ 38 h 266"/>
                  <a:gd name="T12" fmla="*/ 22 w 283"/>
                  <a:gd name="T13" fmla="*/ 38 h 266"/>
                  <a:gd name="T14" fmla="*/ 22 w 283"/>
                  <a:gd name="T15" fmla="*/ 34 h 266"/>
                  <a:gd name="T16" fmla="*/ 4 w 283"/>
                  <a:gd name="T17" fmla="*/ 36 h 266"/>
                  <a:gd name="T18" fmla="*/ 1 w 283"/>
                  <a:gd name="T19" fmla="*/ 40 h 266"/>
                  <a:gd name="T20" fmla="*/ 0 w 283"/>
                  <a:gd name="T21" fmla="*/ 12 h 266"/>
                  <a:gd name="T22" fmla="*/ 4 w 283"/>
                  <a:gd name="T23" fmla="*/ 12 h 266"/>
                  <a:gd name="T24" fmla="*/ 12 w 283"/>
                  <a:gd name="T25" fmla="*/ 12 h 266"/>
                  <a:gd name="T26" fmla="*/ 14 w 283"/>
                  <a:gd name="T27" fmla="*/ 12 h 266"/>
                  <a:gd name="T28" fmla="*/ 25 w 283"/>
                  <a:gd name="T29" fmla="*/ 2 h 266"/>
                  <a:gd name="T30" fmla="*/ 48 w 283"/>
                  <a:gd name="T31" fmla="*/ 0 h 266"/>
                  <a:gd name="T32" fmla="*/ 55 w 283"/>
                  <a:gd name="T33" fmla="*/ 12 h 266"/>
                  <a:gd name="T34" fmla="*/ 55 w 283"/>
                  <a:gd name="T35" fmla="*/ 26 h 266"/>
                  <a:gd name="T36" fmla="*/ 55 w 283"/>
                  <a:gd name="T37" fmla="*/ 36 h 266"/>
                  <a:gd name="T38" fmla="*/ 62 w 283"/>
                  <a:gd name="T39" fmla="*/ 50 h 266"/>
                  <a:gd name="T40" fmla="*/ 63 w 283"/>
                  <a:gd name="T41" fmla="*/ 48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266"/>
                  <a:gd name="T65" fmla="*/ 283 w 283"/>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266">
                    <a:moveTo>
                      <a:pt x="283" y="228"/>
                    </a:moveTo>
                    <a:lnTo>
                      <a:pt x="171" y="266"/>
                    </a:lnTo>
                    <a:lnTo>
                      <a:pt x="182" y="259"/>
                    </a:lnTo>
                    <a:lnTo>
                      <a:pt x="176" y="242"/>
                    </a:lnTo>
                    <a:lnTo>
                      <a:pt x="143" y="242"/>
                    </a:lnTo>
                    <a:lnTo>
                      <a:pt x="127" y="182"/>
                    </a:lnTo>
                    <a:lnTo>
                      <a:pt x="96" y="183"/>
                    </a:lnTo>
                    <a:lnTo>
                      <a:pt x="96" y="165"/>
                    </a:lnTo>
                    <a:lnTo>
                      <a:pt x="19" y="176"/>
                    </a:lnTo>
                    <a:lnTo>
                      <a:pt x="1" y="191"/>
                    </a:lnTo>
                    <a:lnTo>
                      <a:pt x="0" y="63"/>
                    </a:lnTo>
                    <a:lnTo>
                      <a:pt x="12" y="62"/>
                    </a:lnTo>
                    <a:lnTo>
                      <a:pt x="53" y="47"/>
                    </a:lnTo>
                    <a:lnTo>
                      <a:pt x="62" y="27"/>
                    </a:lnTo>
                    <a:lnTo>
                      <a:pt x="110" y="2"/>
                    </a:lnTo>
                    <a:lnTo>
                      <a:pt x="216" y="0"/>
                    </a:lnTo>
                    <a:lnTo>
                      <a:pt x="241" y="42"/>
                    </a:lnTo>
                    <a:lnTo>
                      <a:pt x="242" y="112"/>
                    </a:lnTo>
                    <a:lnTo>
                      <a:pt x="243" y="177"/>
                    </a:lnTo>
                    <a:lnTo>
                      <a:pt x="273" y="233"/>
                    </a:lnTo>
                    <a:lnTo>
                      <a:pt x="283" y="228"/>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63">
                <a:extLst>
                  <a:ext uri="{FF2B5EF4-FFF2-40B4-BE49-F238E27FC236}">
                    <a16:creationId xmlns:a16="http://schemas.microsoft.com/office/drawing/2014/main" id="{63E47C43-8C8C-4F8B-A3CB-4B75F66C8006}"/>
                  </a:ext>
                </a:extLst>
              </p:cNvPr>
              <p:cNvSpPr>
                <a:spLocks noChangeArrowheads="1"/>
              </p:cNvSpPr>
              <p:nvPr/>
            </p:nvSpPr>
            <p:spPr bwMode="auto">
              <a:xfrm>
                <a:off x="2560" y="1280"/>
                <a:ext cx="190" cy="311"/>
              </a:xfrm>
              <a:custGeom>
                <a:avLst/>
                <a:gdLst>
                  <a:gd name="T0" fmla="*/ 40 w 217"/>
                  <a:gd name="T1" fmla="*/ 57 h 325"/>
                  <a:gd name="T2" fmla="*/ 31 w 217"/>
                  <a:gd name="T3" fmla="*/ 60 h 325"/>
                  <a:gd name="T4" fmla="*/ 31 w 217"/>
                  <a:gd name="T5" fmla="*/ 63 h 325"/>
                  <a:gd name="T6" fmla="*/ 14 w 217"/>
                  <a:gd name="T7" fmla="*/ 63 h 325"/>
                  <a:gd name="T8" fmla="*/ 14 w 217"/>
                  <a:gd name="T9" fmla="*/ 50 h 325"/>
                  <a:gd name="T10" fmla="*/ 10 w 217"/>
                  <a:gd name="T11" fmla="*/ 42 h 325"/>
                  <a:gd name="T12" fmla="*/ 8 w 217"/>
                  <a:gd name="T13" fmla="*/ 29 h 325"/>
                  <a:gd name="T14" fmla="*/ 0 w 217"/>
                  <a:gd name="T15" fmla="*/ 25 h 325"/>
                  <a:gd name="T16" fmla="*/ 4 w 217"/>
                  <a:gd name="T17" fmla="*/ 11 h 325"/>
                  <a:gd name="T18" fmla="*/ 4 w 217"/>
                  <a:gd name="T19" fmla="*/ 11 h 325"/>
                  <a:gd name="T20" fmla="*/ 22 w 217"/>
                  <a:gd name="T21" fmla="*/ 14 h 325"/>
                  <a:gd name="T22" fmla="*/ 22 w 217"/>
                  <a:gd name="T23" fmla="*/ 0 h 325"/>
                  <a:gd name="T24" fmla="*/ 27 w 217"/>
                  <a:gd name="T25" fmla="*/ 0 h 325"/>
                  <a:gd name="T26" fmla="*/ 40 w 217"/>
                  <a:gd name="T27" fmla="*/ 57 h 3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7"/>
                  <a:gd name="T43" fmla="*/ 0 h 325"/>
                  <a:gd name="T44" fmla="*/ 217 w 217"/>
                  <a:gd name="T45" fmla="*/ 325 h 3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7" h="325">
                    <a:moveTo>
                      <a:pt x="217" y="300"/>
                    </a:moveTo>
                    <a:lnTo>
                      <a:pt x="166" y="309"/>
                    </a:lnTo>
                    <a:lnTo>
                      <a:pt x="166" y="323"/>
                    </a:lnTo>
                    <a:lnTo>
                      <a:pt x="75" y="325"/>
                    </a:lnTo>
                    <a:lnTo>
                      <a:pt x="74" y="255"/>
                    </a:lnTo>
                    <a:lnTo>
                      <a:pt x="49" y="213"/>
                    </a:lnTo>
                    <a:lnTo>
                      <a:pt x="37" y="149"/>
                    </a:lnTo>
                    <a:lnTo>
                      <a:pt x="0" y="117"/>
                    </a:lnTo>
                    <a:lnTo>
                      <a:pt x="4" y="68"/>
                    </a:lnTo>
                    <a:lnTo>
                      <a:pt x="11" y="68"/>
                    </a:lnTo>
                    <a:lnTo>
                      <a:pt x="116" y="76"/>
                    </a:lnTo>
                    <a:lnTo>
                      <a:pt x="114" y="0"/>
                    </a:lnTo>
                    <a:lnTo>
                      <a:pt x="140" y="0"/>
                    </a:lnTo>
                    <a:lnTo>
                      <a:pt x="217" y="30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64">
                <a:extLst>
                  <a:ext uri="{FF2B5EF4-FFF2-40B4-BE49-F238E27FC236}">
                    <a16:creationId xmlns:a16="http://schemas.microsoft.com/office/drawing/2014/main" id="{9F0DDEEF-5C89-42D5-BF2B-CC9506E69F69}"/>
                  </a:ext>
                </a:extLst>
              </p:cNvPr>
              <p:cNvSpPr>
                <a:spLocks noChangeArrowheads="1"/>
              </p:cNvSpPr>
              <p:nvPr/>
            </p:nvSpPr>
            <p:spPr bwMode="auto">
              <a:xfrm>
                <a:off x="303" y="913"/>
                <a:ext cx="211" cy="327"/>
              </a:xfrm>
              <a:custGeom>
                <a:avLst/>
                <a:gdLst>
                  <a:gd name="T0" fmla="*/ 45 w 241"/>
                  <a:gd name="T1" fmla="*/ 58 h 342"/>
                  <a:gd name="T2" fmla="*/ 40 w 241"/>
                  <a:gd name="T3" fmla="*/ 58 h 342"/>
                  <a:gd name="T4" fmla="*/ 40 w 241"/>
                  <a:gd name="T5" fmla="*/ 58 h 342"/>
                  <a:gd name="T6" fmla="*/ 11 w 241"/>
                  <a:gd name="T7" fmla="*/ 64 h 342"/>
                  <a:gd name="T8" fmla="*/ 8 w 241"/>
                  <a:gd name="T9" fmla="*/ 61 h 342"/>
                  <a:gd name="T10" fmla="*/ 8 w 241"/>
                  <a:gd name="T11" fmla="*/ 60 h 342"/>
                  <a:gd name="T12" fmla="*/ 16 w 241"/>
                  <a:gd name="T13" fmla="*/ 55 h 342"/>
                  <a:gd name="T14" fmla="*/ 17 w 241"/>
                  <a:gd name="T15" fmla="*/ 49 h 342"/>
                  <a:gd name="T16" fmla="*/ 5 w 241"/>
                  <a:gd name="T17" fmla="*/ 35 h 342"/>
                  <a:gd name="T18" fmla="*/ 4 w 241"/>
                  <a:gd name="T19" fmla="*/ 28 h 342"/>
                  <a:gd name="T20" fmla="*/ 1 w 241"/>
                  <a:gd name="T21" fmla="*/ 26 h 342"/>
                  <a:gd name="T22" fmla="*/ 4 w 241"/>
                  <a:gd name="T23" fmla="*/ 19 h 342"/>
                  <a:gd name="T24" fmla="*/ 0 w 241"/>
                  <a:gd name="T25" fmla="*/ 14 h 342"/>
                  <a:gd name="T26" fmla="*/ 4 w 241"/>
                  <a:gd name="T27" fmla="*/ 11 h 342"/>
                  <a:gd name="T28" fmla="*/ 13 w 241"/>
                  <a:gd name="T29" fmla="*/ 0 h 342"/>
                  <a:gd name="T30" fmla="*/ 46 w 241"/>
                  <a:gd name="T31" fmla="*/ 1 h 342"/>
                  <a:gd name="T32" fmla="*/ 45 w 241"/>
                  <a:gd name="T33" fmla="*/ 58 h 3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342"/>
                  <a:gd name="T53" fmla="*/ 241 w 241"/>
                  <a:gd name="T54" fmla="*/ 342 h 3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342">
                    <a:moveTo>
                      <a:pt x="234" y="315"/>
                    </a:moveTo>
                    <a:lnTo>
                      <a:pt x="211" y="318"/>
                    </a:lnTo>
                    <a:lnTo>
                      <a:pt x="211" y="311"/>
                    </a:lnTo>
                    <a:lnTo>
                      <a:pt x="60" y="342"/>
                    </a:lnTo>
                    <a:lnTo>
                      <a:pt x="37" y="334"/>
                    </a:lnTo>
                    <a:lnTo>
                      <a:pt x="37" y="321"/>
                    </a:lnTo>
                    <a:lnTo>
                      <a:pt x="81" y="299"/>
                    </a:lnTo>
                    <a:lnTo>
                      <a:pt x="86" y="258"/>
                    </a:lnTo>
                    <a:lnTo>
                      <a:pt x="26" y="197"/>
                    </a:lnTo>
                    <a:lnTo>
                      <a:pt x="20" y="147"/>
                    </a:lnTo>
                    <a:lnTo>
                      <a:pt x="1" y="135"/>
                    </a:lnTo>
                    <a:lnTo>
                      <a:pt x="9" y="95"/>
                    </a:lnTo>
                    <a:lnTo>
                      <a:pt x="0" y="76"/>
                    </a:lnTo>
                    <a:lnTo>
                      <a:pt x="13" y="36"/>
                    </a:lnTo>
                    <a:lnTo>
                      <a:pt x="68" y="0"/>
                    </a:lnTo>
                    <a:lnTo>
                      <a:pt x="241" y="1"/>
                    </a:lnTo>
                    <a:lnTo>
                      <a:pt x="234" y="3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65">
                <a:extLst>
                  <a:ext uri="{FF2B5EF4-FFF2-40B4-BE49-F238E27FC236}">
                    <a16:creationId xmlns:a16="http://schemas.microsoft.com/office/drawing/2014/main" id="{F8956835-DE80-4AEB-BE77-0AE0AEE36BD2}"/>
                  </a:ext>
                </a:extLst>
              </p:cNvPr>
              <p:cNvSpPr>
                <a:spLocks noChangeArrowheads="1"/>
              </p:cNvSpPr>
              <p:nvPr/>
            </p:nvSpPr>
            <p:spPr bwMode="auto">
              <a:xfrm>
                <a:off x="2181" y="2695"/>
                <a:ext cx="231" cy="218"/>
              </a:xfrm>
              <a:custGeom>
                <a:avLst/>
                <a:gdLst>
                  <a:gd name="T0" fmla="*/ 54 w 263"/>
                  <a:gd name="T1" fmla="*/ 35 h 228"/>
                  <a:gd name="T2" fmla="*/ 36 w 263"/>
                  <a:gd name="T3" fmla="*/ 34 h 228"/>
                  <a:gd name="T4" fmla="*/ 36 w 263"/>
                  <a:gd name="T5" fmla="*/ 43 h 228"/>
                  <a:gd name="T6" fmla="*/ 25 w 263"/>
                  <a:gd name="T7" fmla="*/ 43 h 228"/>
                  <a:gd name="T8" fmla="*/ 10 w 263"/>
                  <a:gd name="T9" fmla="*/ 15 h 228"/>
                  <a:gd name="T10" fmla="*/ 0 w 263"/>
                  <a:gd name="T11" fmla="*/ 7 h 228"/>
                  <a:gd name="T12" fmla="*/ 36 w 263"/>
                  <a:gd name="T13" fmla="*/ 0 h 228"/>
                  <a:gd name="T14" fmla="*/ 36 w 263"/>
                  <a:gd name="T15" fmla="*/ 18 h 228"/>
                  <a:gd name="T16" fmla="*/ 54 w 263"/>
                  <a:gd name="T17" fmla="*/ 18 h 228"/>
                  <a:gd name="T18" fmla="*/ 54 w 263"/>
                  <a:gd name="T19" fmla="*/ 35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228"/>
                  <a:gd name="T32" fmla="*/ 263 w 263"/>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228">
                    <a:moveTo>
                      <a:pt x="262" y="183"/>
                    </a:moveTo>
                    <a:lnTo>
                      <a:pt x="172" y="182"/>
                    </a:lnTo>
                    <a:lnTo>
                      <a:pt x="172" y="228"/>
                    </a:lnTo>
                    <a:lnTo>
                      <a:pt x="118" y="227"/>
                    </a:lnTo>
                    <a:lnTo>
                      <a:pt x="49" y="79"/>
                    </a:lnTo>
                    <a:lnTo>
                      <a:pt x="0" y="7"/>
                    </a:lnTo>
                    <a:lnTo>
                      <a:pt x="173" y="0"/>
                    </a:lnTo>
                    <a:lnTo>
                      <a:pt x="173" y="92"/>
                    </a:lnTo>
                    <a:lnTo>
                      <a:pt x="263" y="92"/>
                    </a:lnTo>
                    <a:lnTo>
                      <a:pt x="262" y="18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66">
                <a:extLst>
                  <a:ext uri="{FF2B5EF4-FFF2-40B4-BE49-F238E27FC236}">
                    <a16:creationId xmlns:a16="http://schemas.microsoft.com/office/drawing/2014/main" id="{099D2C02-E195-4FD4-9E76-7CC3D06ACD42}"/>
                  </a:ext>
                </a:extLst>
              </p:cNvPr>
              <p:cNvSpPr>
                <a:spLocks noChangeArrowheads="1"/>
              </p:cNvSpPr>
              <p:nvPr/>
            </p:nvSpPr>
            <p:spPr bwMode="auto">
              <a:xfrm>
                <a:off x="2651" y="1959"/>
                <a:ext cx="189" cy="131"/>
              </a:xfrm>
              <a:custGeom>
                <a:avLst/>
                <a:gdLst>
                  <a:gd name="T0" fmla="*/ 48 w 215"/>
                  <a:gd name="T1" fmla="*/ 26 h 137"/>
                  <a:gd name="T2" fmla="*/ 13 w 215"/>
                  <a:gd name="T3" fmla="*/ 27 h 137"/>
                  <a:gd name="T4" fmla="*/ 13 w 215"/>
                  <a:gd name="T5" fmla="*/ 24 h 137"/>
                  <a:gd name="T6" fmla="*/ 0 w 215"/>
                  <a:gd name="T7" fmla="*/ 24 h 137"/>
                  <a:gd name="T8" fmla="*/ 0 w 215"/>
                  <a:gd name="T9" fmla="*/ 16 h 137"/>
                  <a:gd name="T10" fmla="*/ 4 w 215"/>
                  <a:gd name="T11" fmla="*/ 13 h 137"/>
                  <a:gd name="T12" fmla="*/ 4 w 215"/>
                  <a:gd name="T13" fmla="*/ 11 h 137"/>
                  <a:gd name="T14" fmla="*/ 4 w 215"/>
                  <a:gd name="T15" fmla="*/ 11 h 137"/>
                  <a:gd name="T16" fmla="*/ 9 w 215"/>
                  <a:gd name="T17" fmla="*/ 0 h 137"/>
                  <a:gd name="T18" fmla="*/ 14 w 215"/>
                  <a:gd name="T19" fmla="*/ 11 h 137"/>
                  <a:gd name="T20" fmla="*/ 24 w 215"/>
                  <a:gd name="T21" fmla="*/ 11 h 137"/>
                  <a:gd name="T22" fmla="*/ 29 w 215"/>
                  <a:gd name="T23" fmla="*/ 11 h 137"/>
                  <a:gd name="T24" fmla="*/ 33 w 215"/>
                  <a:gd name="T25" fmla="*/ 11 h 137"/>
                  <a:gd name="T26" fmla="*/ 35 w 215"/>
                  <a:gd name="T27" fmla="*/ 11 h 137"/>
                  <a:gd name="T28" fmla="*/ 40 w 215"/>
                  <a:gd name="T29" fmla="*/ 11 h 137"/>
                  <a:gd name="T30" fmla="*/ 46 w 215"/>
                  <a:gd name="T31" fmla="*/ 24 h 137"/>
                  <a:gd name="T32" fmla="*/ 48 w 215"/>
                  <a:gd name="T33" fmla="*/ 26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37"/>
                  <a:gd name="T53" fmla="*/ 215 w 215"/>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37">
                    <a:moveTo>
                      <a:pt x="215" y="136"/>
                    </a:moveTo>
                    <a:lnTo>
                      <a:pt x="60" y="137"/>
                    </a:lnTo>
                    <a:lnTo>
                      <a:pt x="60" y="123"/>
                    </a:lnTo>
                    <a:lnTo>
                      <a:pt x="0" y="122"/>
                    </a:lnTo>
                    <a:lnTo>
                      <a:pt x="0" y="84"/>
                    </a:lnTo>
                    <a:lnTo>
                      <a:pt x="17" y="73"/>
                    </a:lnTo>
                    <a:lnTo>
                      <a:pt x="21" y="47"/>
                    </a:lnTo>
                    <a:lnTo>
                      <a:pt x="19" y="28"/>
                    </a:lnTo>
                    <a:lnTo>
                      <a:pt x="42" y="0"/>
                    </a:lnTo>
                    <a:lnTo>
                      <a:pt x="64" y="21"/>
                    </a:lnTo>
                    <a:lnTo>
                      <a:pt x="107" y="23"/>
                    </a:lnTo>
                    <a:lnTo>
                      <a:pt x="128" y="49"/>
                    </a:lnTo>
                    <a:lnTo>
                      <a:pt x="148" y="44"/>
                    </a:lnTo>
                    <a:lnTo>
                      <a:pt x="156" y="26"/>
                    </a:lnTo>
                    <a:lnTo>
                      <a:pt x="178" y="32"/>
                    </a:lnTo>
                    <a:lnTo>
                      <a:pt x="207" y="123"/>
                    </a:lnTo>
                    <a:lnTo>
                      <a:pt x="215" y="136"/>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67">
                <a:extLst>
                  <a:ext uri="{FF2B5EF4-FFF2-40B4-BE49-F238E27FC236}">
                    <a16:creationId xmlns:a16="http://schemas.microsoft.com/office/drawing/2014/main" id="{BF76E4C1-BF02-4FEA-8EA1-0F9E659850C2}"/>
                  </a:ext>
                </a:extLst>
              </p:cNvPr>
              <p:cNvSpPr>
                <a:spLocks noChangeArrowheads="1"/>
              </p:cNvSpPr>
              <p:nvPr/>
            </p:nvSpPr>
            <p:spPr bwMode="auto">
              <a:xfrm>
                <a:off x="2310" y="1919"/>
                <a:ext cx="142" cy="321"/>
              </a:xfrm>
              <a:custGeom>
                <a:avLst/>
                <a:gdLst>
                  <a:gd name="T0" fmla="*/ 31 w 162"/>
                  <a:gd name="T1" fmla="*/ 57 h 336"/>
                  <a:gd name="T2" fmla="*/ 31 w 162"/>
                  <a:gd name="T3" fmla="*/ 60 h 336"/>
                  <a:gd name="T4" fmla="*/ 23 w 162"/>
                  <a:gd name="T5" fmla="*/ 60 h 336"/>
                  <a:gd name="T6" fmla="*/ 23 w 162"/>
                  <a:gd name="T7" fmla="*/ 45 h 336"/>
                  <a:gd name="T8" fmla="*/ 23 w 162"/>
                  <a:gd name="T9" fmla="*/ 42 h 336"/>
                  <a:gd name="T10" fmla="*/ 14 w 162"/>
                  <a:gd name="T11" fmla="*/ 36 h 336"/>
                  <a:gd name="T12" fmla="*/ 9 w 162"/>
                  <a:gd name="T13" fmla="*/ 35 h 336"/>
                  <a:gd name="T14" fmla="*/ 4 w 162"/>
                  <a:gd name="T15" fmla="*/ 28 h 336"/>
                  <a:gd name="T16" fmla="*/ 6 w 162"/>
                  <a:gd name="T17" fmla="*/ 23 h 336"/>
                  <a:gd name="T18" fmla="*/ 12 w 162"/>
                  <a:gd name="T19" fmla="*/ 16 h 336"/>
                  <a:gd name="T20" fmla="*/ 0 w 162"/>
                  <a:gd name="T21" fmla="*/ 0 h 336"/>
                  <a:gd name="T22" fmla="*/ 31 w 162"/>
                  <a:gd name="T23" fmla="*/ 0 h 336"/>
                  <a:gd name="T24" fmla="*/ 31 w 162"/>
                  <a:gd name="T25" fmla="*/ 57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36"/>
                  <a:gd name="T41" fmla="*/ 162 w 162"/>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36">
                    <a:moveTo>
                      <a:pt x="162" y="317"/>
                    </a:moveTo>
                    <a:lnTo>
                      <a:pt x="161" y="336"/>
                    </a:lnTo>
                    <a:lnTo>
                      <a:pt x="116" y="334"/>
                    </a:lnTo>
                    <a:lnTo>
                      <a:pt x="117" y="248"/>
                    </a:lnTo>
                    <a:lnTo>
                      <a:pt x="117" y="227"/>
                    </a:lnTo>
                    <a:lnTo>
                      <a:pt x="74" y="201"/>
                    </a:lnTo>
                    <a:lnTo>
                      <a:pt x="44" y="199"/>
                    </a:lnTo>
                    <a:lnTo>
                      <a:pt x="20" y="151"/>
                    </a:lnTo>
                    <a:lnTo>
                      <a:pt x="28" y="125"/>
                    </a:lnTo>
                    <a:lnTo>
                      <a:pt x="64" y="85"/>
                    </a:lnTo>
                    <a:lnTo>
                      <a:pt x="0" y="0"/>
                    </a:lnTo>
                    <a:lnTo>
                      <a:pt x="162" y="0"/>
                    </a:lnTo>
                    <a:lnTo>
                      <a:pt x="162" y="317"/>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68">
                <a:extLst>
                  <a:ext uri="{FF2B5EF4-FFF2-40B4-BE49-F238E27FC236}">
                    <a16:creationId xmlns:a16="http://schemas.microsoft.com/office/drawing/2014/main" id="{7D0AB624-3F4C-41B6-952E-20186C410AA1}"/>
                  </a:ext>
                </a:extLst>
              </p:cNvPr>
              <p:cNvSpPr>
                <a:spLocks noChangeArrowheads="1"/>
              </p:cNvSpPr>
              <p:nvPr/>
            </p:nvSpPr>
            <p:spPr bwMode="auto">
              <a:xfrm>
                <a:off x="1933" y="1187"/>
                <a:ext cx="197" cy="275"/>
              </a:xfrm>
              <a:custGeom>
                <a:avLst/>
                <a:gdLst>
                  <a:gd name="T0" fmla="*/ 47 w 224"/>
                  <a:gd name="T1" fmla="*/ 53 h 287"/>
                  <a:gd name="T2" fmla="*/ 37 w 224"/>
                  <a:gd name="T3" fmla="*/ 57 h 287"/>
                  <a:gd name="T4" fmla="*/ 35 w 224"/>
                  <a:gd name="T5" fmla="*/ 57 h 287"/>
                  <a:gd name="T6" fmla="*/ 33 w 224"/>
                  <a:gd name="T7" fmla="*/ 51 h 287"/>
                  <a:gd name="T8" fmla="*/ 19 w 224"/>
                  <a:gd name="T9" fmla="*/ 37 h 287"/>
                  <a:gd name="T10" fmla="*/ 4 w 224"/>
                  <a:gd name="T11" fmla="*/ 34 h 287"/>
                  <a:gd name="T12" fmla="*/ 0 w 224"/>
                  <a:gd name="T13" fmla="*/ 20 h 287"/>
                  <a:gd name="T14" fmla="*/ 4 w 224"/>
                  <a:gd name="T15" fmla="*/ 20 h 287"/>
                  <a:gd name="T16" fmla="*/ 4 w 224"/>
                  <a:gd name="T17" fmla="*/ 11 h 287"/>
                  <a:gd name="T18" fmla="*/ 9 w 224"/>
                  <a:gd name="T19" fmla="*/ 11 h 287"/>
                  <a:gd name="T20" fmla="*/ 10 w 224"/>
                  <a:gd name="T21" fmla="*/ 11 h 287"/>
                  <a:gd name="T22" fmla="*/ 18 w 224"/>
                  <a:gd name="T23" fmla="*/ 0 h 287"/>
                  <a:gd name="T24" fmla="*/ 26 w 224"/>
                  <a:gd name="T25" fmla="*/ 5 h 287"/>
                  <a:gd name="T26" fmla="*/ 47 w 224"/>
                  <a:gd name="T27" fmla="*/ 11 h 287"/>
                  <a:gd name="T28" fmla="*/ 47 w 224"/>
                  <a:gd name="T29" fmla="*/ 49 h 287"/>
                  <a:gd name="T30" fmla="*/ 50 w 224"/>
                  <a:gd name="T31" fmla="*/ 49 h 287"/>
                  <a:gd name="T32" fmla="*/ 48 w 224"/>
                  <a:gd name="T33" fmla="*/ 52 h 287"/>
                  <a:gd name="T34" fmla="*/ 47 w 224"/>
                  <a:gd name="T35" fmla="*/ 53 h 2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
                  <a:gd name="T55" fmla="*/ 0 h 287"/>
                  <a:gd name="T56" fmla="*/ 224 w 224"/>
                  <a:gd name="T57" fmla="*/ 287 h 2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 h="287">
                    <a:moveTo>
                      <a:pt x="206" y="263"/>
                    </a:moveTo>
                    <a:lnTo>
                      <a:pt x="169" y="287"/>
                    </a:lnTo>
                    <a:lnTo>
                      <a:pt x="153" y="284"/>
                    </a:lnTo>
                    <a:lnTo>
                      <a:pt x="146" y="250"/>
                    </a:lnTo>
                    <a:lnTo>
                      <a:pt x="82" y="186"/>
                    </a:lnTo>
                    <a:lnTo>
                      <a:pt x="11" y="170"/>
                    </a:lnTo>
                    <a:lnTo>
                      <a:pt x="0" y="94"/>
                    </a:lnTo>
                    <a:lnTo>
                      <a:pt x="6" y="94"/>
                    </a:lnTo>
                    <a:lnTo>
                      <a:pt x="18" y="49"/>
                    </a:lnTo>
                    <a:lnTo>
                      <a:pt x="36" y="29"/>
                    </a:lnTo>
                    <a:lnTo>
                      <a:pt x="44" y="13"/>
                    </a:lnTo>
                    <a:lnTo>
                      <a:pt x="77" y="0"/>
                    </a:lnTo>
                    <a:lnTo>
                      <a:pt x="113" y="5"/>
                    </a:lnTo>
                    <a:lnTo>
                      <a:pt x="208" y="58"/>
                    </a:lnTo>
                    <a:lnTo>
                      <a:pt x="208" y="236"/>
                    </a:lnTo>
                    <a:lnTo>
                      <a:pt x="224" y="241"/>
                    </a:lnTo>
                    <a:lnTo>
                      <a:pt x="212" y="252"/>
                    </a:lnTo>
                    <a:lnTo>
                      <a:pt x="206" y="26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69">
                <a:extLst>
                  <a:ext uri="{FF2B5EF4-FFF2-40B4-BE49-F238E27FC236}">
                    <a16:creationId xmlns:a16="http://schemas.microsoft.com/office/drawing/2014/main" id="{5C0C4FA3-6F47-477E-8C4D-85135598F236}"/>
                  </a:ext>
                </a:extLst>
              </p:cNvPr>
              <p:cNvSpPr>
                <a:spLocks noChangeArrowheads="1"/>
              </p:cNvSpPr>
              <p:nvPr/>
            </p:nvSpPr>
            <p:spPr bwMode="auto">
              <a:xfrm>
                <a:off x="1635" y="1255"/>
                <a:ext cx="271" cy="316"/>
              </a:xfrm>
              <a:custGeom>
                <a:avLst/>
                <a:gdLst>
                  <a:gd name="T0" fmla="*/ 70 w 308"/>
                  <a:gd name="T1" fmla="*/ 44 h 331"/>
                  <a:gd name="T2" fmla="*/ 65 w 308"/>
                  <a:gd name="T3" fmla="*/ 57 h 331"/>
                  <a:gd name="T4" fmla="*/ 60 w 308"/>
                  <a:gd name="T5" fmla="*/ 57 h 331"/>
                  <a:gd name="T6" fmla="*/ 43 w 308"/>
                  <a:gd name="T7" fmla="*/ 52 h 331"/>
                  <a:gd name="T8" fmla="*/ 41 w 308"/>
                  <a:gd name="T9" fmla="*/ 43 h 331"/>
                  <a:gd name="T10" fmla="*/ 34 w 308"/>
                  <a:gd name="T11" fmla="*/ 36 h 331"/>
                  <a:gd name="T12" fmla="*/ 23 w 308"/>
                  <a:gd name="T13" fmla="*/ 31 h 331"/>
                  <a:gd name="T14" fmla="*/ 18 w 308"/>
                  <a:gd name="T15" fmla="*/ 31 h 331"/>
                  <a:gd name="T16" fmla="*/ 0 w 308"/>
                  <a:gd name="T17" fmla="*/ 21 h 331"/>
                  <a:gd name="T18" fmla="*/ 4 w 308"/>
                  <a:gd name="T19" fmla="*/ 11 h 331"/>
                  <a:gd name="T20" fmla="*/ 8 w 308"/>
                  <a:gd name="T21" fmla="*/ 11 h 331"/>
                  <a:gd name="T22" fmla="*/ 9 w 308"/>
                  <a:gd name="T23" fmla="*/ 11 h 331"/>
                  <a:gd name="T24" fmla="*/ 18 w 308"/>
                  <a:gd name="T25" fmla="*/ 1 h 331"/>
                  <a:gd name="T26" fmla="*/ 55 w 308"/>
                  <a:gd name="T27" fmla="*/ 0 h 331"/>
                  <a:gd name="T28" fmla="*/ 55 w 308"/>
                  <a:gd name="T29" fmla="*/ 11 h 331"/>
                  <a:gd name="T30" fmla="*/ 65 w 308"/>
                  <a:gd name="T31" fmla="*/ 11 h 331"/>
                  <a:gd name="T32" fmla="*/ 67 w 308"/>
                  <a:gd name="T33" fmla="*/ 44 h 331"/>
                  <a:gd name="T34" fmla="*/ 70 w 308"/>
                  <a:gd name="T35" fmla="*/ 44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8"/>
                  <a:gd name="T55" fmla="*/ 0 h 331"/>
                  <a:gd name="T56" fmla="*/ 308 w 308"/>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8" h="331">
                    <a:moveTo>
                      <a:pt x="308" y="249"/>
                    </a:moveTo>
                    <a:lnTo>
                      <a:pt x="287" y="329"/>
                    </a:lnTo>
                    <a:lnTo>
                      <a:pt x="259" y="331"/>
                    </a:lnTo>
                    <a:lnTo>
                      <a:pt x="194" y="294"/>
                    </a:lnTo>
                    <a:lnTo>
                      <a:pt x="179" y="244"/>
                    </a:lnTo>
                    <a:lnTo>
                      <a:pt x="151" y="206"/>
                    </a:lnTo>
                    <a:lnTo>
                      <a:pt x="97" y="172"/>
                    </a:lnTo>
                    <a:lnTo>
                      <a:pt x="75" y="173"/>
                    </a:lnTo>
                    <a:lnTo>
                      <a:pt x="0" y="116"/>
                    </a:lnTo>
                    <a:lnTo>
                      <a:pt x="19" y="61"/>
                    </a:lnTo>
                    <a:lnTo>
                      <a:pt x="31" y="58"/>
                    </a:lnTo>
                    <a:lnTo>
                      <a:pt x="36" y="31"/>
                    </a:lnTo>
                    <a:lnTo>
                      <a:pt x="79" y="1"/>
                    </a:lnTo>
                    <a:lnTo>
                      <a:pt x="239" y="0"/>
                    </a:lnTo>
                    <a:lnTo>
                      <a:pt x="239" y="23"/>
                    </a:lnTo>
                    <a:lnTo>
                      <a:pt x="286" y="23"/>
                    </a:lnTo>
                    <a:lnTo>
                      <a:pt x="293" y="249"/>
                    </a:lnTo>
                    <a:lnTo>
                      <a:pt x="308" y="249"/>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70">
                <a:extLst>
                  <a:ext uri="{FF2B5EF4-FFF2-40B4-BE49-F238E27FC236}">
                    <a16:creationId xmlns:a16="http://schemas.microsoft.com/office/drawing/2014/main" id="{D409E69F-B9D5-41DB-A6CD-BC882DE9F7B6}"/>
                  </a:ext>
                </a:extLst>
              </p:cNvPr>
              <p:cNvSpPr>
                <a:spLocks noChangeArrowheads="1"/>
              </p:cNvSpPr>
              <p:nvPr/>
            </p:nvSpPr>
            <p:spPr bwMode="auto">
              <a:xfrm>
                <a:off x="2204" y="1335"/>
                <a:ext cx="172" cy="107"/>
              </a:xfrm>
              <a:custGeom>
                <a:avLst/>
                <a:gdLst>
                  <a:gd name="T0" fmla="*/ 15 w 196"/>
                  <a:gd name="T1" fmla="*/ 15 h 113"/>
                  <a:gd name="T2" fmla="*/ 4 w 196"/>
                  <a:gd name="T3" fmla="*/ 13 h 113"/>
                  <a:gd name="T4" fmla="*/ 0 w 196"/>
                  <a:gd name="T5" fmla="*/ 9 h 113"/>
                  <a:gd name="T6" fmla="*/ 4 w 196"/>
                  <a:gd name="T7" fmla="*/ 9 h 113"/>
                  <a:gd name="T8" fmla="*/ 6 w 196"/>
                  <a:gd name="T9" fmla="*/ 9 h 113"/>
                  <a:gd name="T10" fmla="*/ 11 w 196"/>
                  <a:gd name="T11" fmla="*/ 9 h 113"/>
                  <a:gd name="T12" fmla="*/ 11 w 196"/>
                  <a:gd name="T13" fmla="*/ 3 h 113"/>
                  <a:gd name="T14" fmla="*/ 41 w 196"/>
                  <a:gd name="T15" fmla="*/ 0 h 113"/>
                  <a:gd name="T16" fmla="*/ 36 w 196"/>
                  <a:gd name="T17" fmla="*/ 9 h 113"/>
                  <a:gd name="T18" fmla="*/ 20 w 196"/>
                  <a:gd name="T19" fmla="*/ 14 h 113"/>
                  <a:gd name="T20" fmla="*/ 15 w 196"/>
                  <a:gd name="T21" fmla="*/ 15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13"/>
                  <a:gd name="T35" fmla="*/ 196 w 196"/>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13">
                    <a:moveTo>
                      <a:pt x="71" y="113"/>
                    </a:moveTo>
                    <a:lnTo>
                      <a:pt x="20" y="104"/>
                    </a:lnTo>
                    <a:lnTo>
                      <a:pt x="0" y="68"/>
                    </a:lnTo>
                    <a:lnTo>
                      <a:pt x="18" y="59"/>
                    </a:lnTo>
                    <a:lnTo>
                      <a:pt x="26" y="33"/>
                    </a:lnTo>
                    <a:lnTo>
                      <a:pt x="53" y="20"/>
                    </a:lnTo>
                    <a:lnTo>
                      <a:pt x="53" y="3"/>
                    </a:lnTo>
                    <a:lnTo>
                      <a:pt x="196" y="0"/>
                    </a:lnTo>
                    <a:lnTo>
                      <a:pt x="178" y="39"/>
                    </a:lnTo>
                    <a:lnTo>
                      <a:pt x="98" y="108"/>
                    </a:lnTo>
                    <a:lnTo>
                      <a:pt x="71" y="113"/>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71">
                <a:extLst>
                  <a:ext uri="{FF2B5EF4-FFF2-40B4-BE49-F238E27FC236}">
                    <a16:creationId xmlns:a16="http://schemas.microsoft.com/office/drawing/2014/main" id="{64A54B1F-1BC3-4DDD-9DF8-241313A1DA9B}"/>
                  </a:ext>
                </a:extLst>
              </p:cNvPr>
              <p:cNvSpPr>
                <a:spLocks noChangeArrowheads="1"/>
              </p:cNvSpPr>
              <p:nvPr/>
            </p:nvSpPr>
            <p:spPr bwMode="auto">
              <a:xfrm>
                <a:off x="2563" y="1688"/>
                <a:ext cx="380" cy="402"/>
              </a:xfrm>
              <a:custGeom>
                <a:avLst/>
                <a:gdLst>
                  <a:gd name="T0" fmla="*/ 74 w 432"/>
                  <a:gd name="T1" fmla="*/ 81 h 420"/>
                  <a:gd name="T2" fmla="*/ 72 w 432"/>
                  <a:gd name="T3" fmla="*/ 81 h 420"/>
                  <a:gd name="T4" fmla="*/ 70 w 432"/>
                  <a:gd name="T5" fmla="*/ 78 h 420"/>
                  <a:gd name="T6" fmla="*/ 63 w 432"/>
                  <a:gd name="T7" fmla="*/ 61 h 420"/>
                  <a:gd name="T8" fmla="*/ 59 w 432"/>
                  <a:gd name="T9" fmla="*/ 60 h 420"/>
                  <a:gd name="T10" fmla="*/ 55 w 432"/>
                  <a:gd name="T11" fmla="*/ 63 h 420"/>
                  <a:gd name="T12" fmla="*/ 53 w 432"/>
                  <a:gd name="T13" fmla="*/ 64 h 420"/>
                  <a:gd name="T14" fmla="*/ 48 w 432"/>
                  <a:gd name="T15" fmla="*/ 60 h 420"/>
                  <a:gd name="T16" fmla="*/ 37 w 432"/>
                  <a:gd name="T17" fmla="*/ 58 h 420"/>
                  <a:gd name="T18" fmla="*/ 33 w 432"/>
                  <a:gd name="T19" fmla="*/ 55 h 420"/>
                  <a:gd name="T20" fmla="*/ 33 w 432"/>
                  <a:gd name="T21" fmla="*/ 45 h 420"/>
                  <a:gd name="T22" fmla="*/ 23 w 432"/>
                  <a:gd name="T23" fmla="*/ 36 h 420"/>
                  <a:gd name="T24" fmla="*/ 23 w 432"/>
                  <a:gd name="T25" fmla="*/ 34 h 420"/>
                  <a:gd name="T26" fmla="*/ 18 w 432"/>
                  <a:gd name="T27" fmla="*/ 33 h 420"/>
                  <a:gd name="T28" fmla="*/ 16 w 432"/>
                  <a:gd name="T29" fmla="*/ 26 h 420"/>
                  <a:gd name="T30" fmla="*/ 8 w 432"/>
                  <a:gd name="T31" fmla="*/ 24 h 420"/>
                  <a:gd name="T32" fmla="*/ 4 w 432"/>
                  <a:gd name="T33" fmla="*/ 15 h 420"/>
                  <a:gd name="T34" fmla="*/ 0 w 432"/>
                  <a:gd name="T35" fmla="*/ 11 h 420"/>
                  <a:gd name="T36" fmla="*/ 26 w 432"/>
                  <a:gd name="T37" fmla="*/ 11 h 420"/>
                  <a:gd name="T38" fmla="*/ 28 w 432"/>
                  <a:gd name="T39" fmla="*/ 18 h 420"/>
                  <a:gd name="T40" fmla="*/ 55 w 432"/>
                  <a:gd name="T41" fmla="*/ 17 h 420"/>
                  <a:gd name="T42" fmla="*/ 55 w 432"/>
                  <a:gd name="T43" fmla="*/ 8 h 420"/>
                  <a:gd name="T44" fmla="*/ 60 w 432"/>
                  <a:gd name="T45" fmla="*/ 0 h 420"/>
                  <a:gd name="T46" fmla="*/ 76 w 432"/>
                  <a:gd name="T47" fmla="*/ 31 h 420"/>
                  <a:gd name="T48" fmla="*/ 99 w 432"/>
                  <a:gd name="T49" fmla="*/ 63 h 420"/>
                  <a:gd name="T50" fmla="*/ 74 w 432"/>
                  <a:gd name="T51" fmla="*/ 63 h 420"/>
                  <a:gd name="T52" fmla="*/ 74 w 432"/>
                  <a:gd name="T53" fmla="*/ 81 h 420"/>
                  <a:gd name="T54" fmla="*/ 74 w 432"/>
                  <a:gd name="T55" fmla="*/ 81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20"/>
                  <a:gd name="T86" fmla="*/ 432 w 432"/>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20">
                    <a:moveTo>
                      <a:pt x="324" y="420"/>
                    </a:moveTo>
                    <a:lnTo>
                      <a:pt x="315" y="420"/>
                    </a:lnTo>
                    <a:lnTo>
                      <a:pt x="307" y="407"/>
                    </a:lnTo>
                    <a:lnTo>
                      <a:pt x="278" y="316"/>
                    </a:lnTo>
                    <a:lnTo>
                      <a:pt x="256" y="310"/>
                    </a:lnTo>
                    <a:lnTo>
                      <a:pt x="248" y="328"/>
                    </a:lnTo>
                    <a:lnTo>
                      <a:pt x="228" y="333"/>
                    </a:lnTo>
                    <a:lnTo>
                      <a:pt x="207" y="307"/>
                    </a:lnTo>
                    <a:lnTo>
                      <a:pt x="164" y="305"/>
                    </a:lnTo>
                    <a:lnTo>
                      <a:pt x="142" y="284"/>
                    </a:lnTo>
                    <a:lnTo>
                      <a:pt x="148" y="228"/>
                    </a:lnTo>
                    <a:lnTo>
                      <a:pt x="102" y="188"/>
                    </a:lnTo>
                    <a:lnTo>
                      <a:pt x="101" y="172"/>
                    </a:lnTo>
                    <a:lnTo>
                      <a:pt x="81" y="170"/>
                    </a:lnTo>
                    <a:lnTo>
                      <a:pt x="67" y="129"/>
                    </a:lnTo>
                    <a:lnTo>
                      <a:pt x="31" y="116"/>
                    </a:lnTo>
                    <a:lnTo>
                      <a:pt x="17" y="77"/>
                    </a:lnTo>
                    <a:lnTo>
                      <a:pt x="0" y="53"/>
                    </a:lnTo>
                    <a:lnTo>
                      <a:pt x="112" y="15"/>
                    </a:lnTo>
                    <a:lnTo>
                      <a:pt x="120" y="86"/>
                    </a:lnTo>
                    <a:lnTo>
                      <a:pt x="241" y="83"/>
                    </a:lnTo>
                    <a:lnTo>
                      <a:pt x="239" y="8"/>
                    </a:lnTo>
                    <a:lnTo>
                      <a:pt x="263" y="0"/>
                    </a:lnTo>
                    <a:lnTo>
                      <a:pt x="330" y="153"/>
                    </a:lnTo>
                    <a:lnTo>
                      <a:pt x="432" y="328"/>
                    </a:lnTo>
                    <a:lnTo>
                      <a:pt x="324" y="328"/>
                    </a:lnTo>
                    <a:lnTo>
                      <a:pt x="326" y="420"/>
                    </a:lnTo>
                    <a:lnTo>
                      <a:pt x="324" y="42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72">
                <a:extLst>
                  <a:ext uri="{FF2B5EF4-FFF2-40B4-BE49-F238E27FC236}">
                    <a16:creationId xmlns:a16="http://schemas.microsoft.com/office/drawing/2014/main" id="{8FB83B31-E8D4-4316-BCA0-076AACD1C3B9}"/>
                  </a:ext>
                </a:extLst>
              </p:cNvPr>
              <p:cNvSpPr>
                <a:spLocks noChangeArrowheads="1"/>
              </p:cNvSpPr>
              <p:nvPr/>
            </p:nvSpPr>
            <p:spPr bwMode="auto">
              <a:xfrm>
                <a:off x="1336" y="1256"/>
                <a:ext cx="266" cy="164"/>
              </a:xfrm>
              <a:custGeom>
                <a:avLst/>
                <a:gdLst>
                  <a:gd name="T0" fmla="*/ 36 w 303"/>
                  <a:gd name="T1" fmla="*/ 28 h 172"/>
                  <a:gd name="T2" fmla="*/ 29 w 303"/>
                  <a:gd name="T3" fmla="*/ 27 h 172"/>
                  <a:gd name="T4" fmla="*/ 27 w 303"/>
                  <a:gd name="T5" fmla="*/ 28 h 172"/>
                  <a:gd name="T6" fmla="*/ 25 w 303"/>
                  <a:gd name="T7" fmla="*/ 26 h 172"/>
                  <a:gd name="T8" fmla="*/ 22 w 303"/>
                  <a:gd name="T9" fmla="*/ 27 h 172"/>
                  <a:gd name="T10" fmla="*/ 17 w 303"/>
                  <a:gd name="T11" fmla="*/ 26 h 172"/>
                  <a:gd name="T12" fmla="*/ 17 w 303"/>
                  <a:gd name="T13" fmla="*/ 25 h 172"/>
                  <a:gd name="T14" fmla="*/ 9 w 303"/>
                  <a:gd name="T15" fmla="*/ 18 h 172"/>
                  <a:gd name="T16" fmla="*/ 5 w 303"/>
                  <a:gd name="T17" fmla="*/ 10 h 172"/>
                  <a:gd name="T18" fmla="*/ 0 w 303"/>
                  <a:gd name="T19" fmla="*/ 10 h 172"/>
                  <a:gd name="T20" fmla="*/ 4 w 303"/>
                  <a:gd name="T21" fmla="*/ 1 h 172"/>
                  <a:gd name="T22" fmla="*/ 47 w 303"/>
                  <a:gd name="T23" fmla="*/ 0 h 172"/>
                  <a:gd name="T24" fmla="*/ 47 w 303"/>
                  <a:gd name="T25" fmla="*/ 10 h 172"/>
                  <a:gd name="T26" fmla="*/ 61 w 303"/>
                  <a:gd name="T27" fmla="*/ 10 h 172"/>
                  <a:gd name="T28" fmla="*/ 61 w 303"/>
                  <a:gd name="T29" fmla="*/ 18 h 172"/>
                  <a:gd name="T30" fmla="*/ 45 w 303"/>
                  <a:gd name="T31" fmla="*/ 20 h 172"/>
                  <a:gd name="T32" fmla="*/ 36 w 303"/>
                  <a:gd name="T33" fmla="*/ 26 h 172"/>
                  <a:gd name="T34" fmla="*/ 36 w 303"/>
                  <a:gd name="T35" fmla="*/ 28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3"/>
                  <a:gd name="T55" fmla="*/ 0 h 172"/>
                  <a:gd name="T56" fmla="*/ 303 w 303"/>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3" h="172">
                    <a:moveTo>
                      <a:pt x="175" y="172"/>
                    </a:moveTo>
                    <a:lnTo>
                      <a:pt x="142" y="164"/>
                    </a:lnTo>
                    <a:lnTo>
                      <a:pt x="129" y="171"/>
                    </a:lnTo>
                    <a:lnTo>
                      <a:pt x="122" y="154"/>
                    </a:lnTo>
                    <a:lnTo>
                      <a:pt x="101" y="161"/>
                    </a:lnTo>
                    <a:lnTo>
                      <a:pt x="84" y="151"/>
                    </a:lnTo>
                    <a:lnTo>
                      <a:pt x="83" y="145"/>
                    </a:lnTo>
                    <a:lnTo>
                      <a:pt x="39" y="106"/>
                    </a:lnTo>
                    <a:lnTo>
                      <a:pt x="26" y="44"/>
                    </a:lnTo>
                    <a:lnTo>
                      <a:pt x="0" y="20"/>
                    </a:lnTo>
                    <a:lnTo>
                      <a:pt x="11" y="1"/>
                    </a:lnTo>
                    <a:lnTo>
                      <a:pt x="224" y="0"/>
                    </a:lnTo>
                    <a:lnTo>
                      <a:pt x="227" y="15"/>
                    </a:lnTo>
                    <a:lnTo>
                      <a:pt x="303" y="15"/>
                    </a:lnTo>
                    <a:lnTo>
                      <a:pt x="303" y="107"/>
                    </a:lnTo>
                    <a:lnTo>
                      <a:pt x="214" y="117"/>
                    </a:lnTo>
                    <a:lnTo>
                      <a:pt x="177" y="149"/>
                    </a:lnTo>
                    <a:lnTo>
                      <a:pt x="175" y="172"/>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73">
                <a:extLst>
                  <a:ext uri="{FF2B5EF4-FFF2-40B4-BE49-F238E27FC236}">
                    <a16:creationId xmlns:a16="http://schemas.microsoft.com/office/drawing/2014/main" id="{CAD61F21-86FF-4B36-9DD5-4C00E5CC468C}"/>
                  </a:ext>
                </a:extLst>
              </p:cNvPr>
              <p:cNvSpPr>
                <a:spLocks noChangeArrowheads="1"/>
              </p:cNvSpPr>
              <p:nvPr/>
            </p:nvSpPr>
            <p:spPr bwMode="auto">
              <a:xfrm>
                <a:off x="670" y="914"/>
                <a:ext cx="216" cy="358"/>
              </a:xfrm>
              <a:custGeom>
                <a:avLst/>
                <a:gdLst>
                  <a:gd name="T0" fmla="*/ 38 w 246"/>
                  <a:gd name="T1" fmla="*/ 72 h 374"/>
                  <a:gd name="T2" fmla="*/ 0 w 246"/>
                  <a:gd name="T3" fmla="*/ 62 h 374"/>
                  <a:gd name="T4" fmla="*/ 4 w 246"/>
                  <a:gd name="T5" fmla="*/ 0 h 374"/>
                  <a:gd name="T6" fmla="*/ 19 w 246"/>
                  <a:gd name="T7" fmla="*/ 0 h 374"/>
                  <a:gd name="T8" fmla="*/ 35 w 246"/>
                  <a:gd name="T9" fmla="*/ 1 h 374"/>
                  <a:gd name="T10" fmla="*/ 35 w 246"/>
                  <a:gd name="T11" fmla="*/ 30 h 374"/>
                  <a:gd name="T12" fmla="*/ 51 w 246"/>
                  <a:gd name="T13" fmla="*/ 31 h 374"/>
                  <a:gd name="T14" fmla="*/ 51 w 246"/>
                  <a:gd name="T15" fmla="*/ 33 h 374"/>
                  <a:gd name="T16" fmla="*/ 47 w 246"/>
                  <a:gd name="T17" fmla="*/ 36 h 374"/>
                  <a:gd name="T18" fmla="*/ 51 w 246"/>
                  <a:gd name="T19" fmla="*/ 51 h 374"/>
                  <a:gd name="T20" fmla="*/ 47 w 246"/>
                  <a:gd name="T21" fmla="*/ 55 h 374"/>
                  <a:gd name="T22" fmla="*/ 40 w 246"/>
                  <a:gd name="T23" fmla="*/ 56 h 374"/>
                  <a:gd name="T24" fmla="*/ 38 w 246"/>
                  <a:gd name="T25" fmla="*/ 60 h 374"/>
                  <a:gd name="T26" fmla="*/ 38 w 246"/>
                  <a:gd name="T27" fmla="*/ 72 h 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6"/>
                  <a:gd name="T43" fmla="*/ 0 h 374"/>
                  <a:gd name="T44" fmla="*/ 246 w 246"/>
                  <a:gd name="T45" fmla="*/ 374 h 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6" h="374">
                    <a:moveTo>
                      <a:pt x="183" y="374"/>
                    </a:moveTo>
                    <a:lnTo>
                      <a:pt x="0" y="318"/>
                    </a:lnTo>
                    <a:lnTo>
                      <a:pt x="4" y="0"/>
                    </a:lnTo>
                    <a:lnTo>
                      <a:pt x="96" y="0"/>
                    </a:lnTo>
                    <a:lnTo>
                      <a:pt x="165" y="1"/>
                    </a:lnTo>
                    <a:lnTo>
                      <a:pt x="164" y="150"/>
                    </a:lnTo>
                    <a:lnTo>
                      <a:pt x="246" y="153"/>
                    </a:lnTo>
                    <a:lnTo>
                      <a:pt x="242" y="171"/>
                    </a:lnTo>
                    <a:lnTo>
                      <a:pt x="220" y="184"/>
                    </a:lnTo>
                    <a:lnTo>
                      <a:pt x="246" y="259"/>
                    </a:lnTo>
                    <a:lnTo>
                      <a:pt x="226" y="285"/>
                    </a:lnTo>
                    <a:lnTo>
                      <a:pt x="191" y="292"/>
                    </a:lnTo>
                    <a:lnTo>
                      <a:pt x="185" y="312"/>
                    </a:lnTo>
                    <a:lnTo>
                      <a:pt x="183" y="374"/>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74">
                <a:extLst>
                  <a:ext uri="{FF2B5EF4-FFF2-40B4-BE49-F238E27FC236}">
                    <a16:creationId xmlns:a16="http://schemas.microsoft.com/office/drawing/2014/main" id="{24ABA31E-ACD3-46E8-AF25-71ABF30139DD}"/>
                  </a:ext>
                </a:extLst>
              </p:cNvPr>
              <p:cNvSpPr>
                <a:spLocks noChangeArrowheads="1"/>
              </p:cNvSpPr>
              <p:nvPr/>
            </p:nvSpPr>
            <p:spPr bwMode="auto">
              <a:xfrm>
                <a:off x="833" y="996"/>
                <a:ext cx="225" cy="216"/>
              </a:xfrm>
              <a:custGeom>
                <a:avLst/>
                <a:gdLst>
                  <a:gd name="T0" fmla="*/ 54 w 256"/>
                  <a:gd name="T1" fmla="*/ 22 h 227"/>
                  <a:gd name="T2" fmla="*/ 50 w 256"/>
                  <a:gd name="T3" fmla="*/ 22 h 227"/>
                  <a:gd name="T4" fmla="*/ 49 w 256"/>
                  <a:gd name="T5" fmla="*/ 31 h 227"/>
                  <a:gd name="T6" fmla="*/ 14 w 256"/>
                  <a:gd name="T7" fmla="*/ 31 h 227"/>
                  <a:gd name="T8" fmla="*/ 11 w 256"/>
                  <a:gd name="T9" fmla="*/ 33 h 227"/>
                  <a:gd name="T10" fmla="*/ 0 w 256"/>
                  <a:gd name="T11" fmla="*/ 35 h 227"/>
                  <a:gd name="T12" fmla="*/ 4 w 256"/>
                  <a:gd name="T13" fmla="*/ 31 h 227"/>
                  <a:gd name="T14" fmla="*/ 9 w 256"/>
                  <a:gd name="T15" fmla="*/ 31 h 227"/>
                  <a:gd name="T16" fmla="*/ 13 w 256"/>
                  <a:gd name="T17" fmla="*/ 27 h 227"/>
                  <a:gd name="T18" fmla="*/ 8 w 256"/>
                  <a:gd name="T19" fmla="*/ 15 h 227"/>
                  <a:gd name="T20" fmla="*/ 12 w 256"/>
                  <a:gd name="T21" fmla="*/ 13 h 227"/>
                  <a:gd name="T22" fmla="*/ 13 w 256"/>
                  <a:gd name="T23" fmla="*/ 10 h 227"/>
                  <a:gd name="T24" fmla="*/ 17 w 256"/>
                  <a:gd name="T25" fmla="*/ 10 h 227"/>
                  <a:gd name="T26" fmla="*/ 24 w 256"/>
                  <a:gd name="T27" fmla="*/ 10 h 227"/>
                  <a:gd name="T28" fmla="*/ 25 w 256"/>
                  <a:gd name="T29" fmla="*/ 10 h 227"/>
                  <a:gd name="T30" fmla="*/ 36 w 256"/>
                  <a:gd name="T31" fmla="*/ 10 h 227"/>
                  <a:gd name="T32" fmla="*/ 39 w 256"/>
                  <a:gd name="T33" fmla="*/ 0 h 227"/>
                  <a:gd name="T34" fmla="*/ 51 w 256"/>
                  <a:gd name="T35" fmla="*/ 0 h 227"/>
                  <a:gd name="T36" fmla="*/ 51 w 256"/>
                  <a:gd name="T37" fmla="*/ 10 h 227"/>
                  <a:gd name="T38" fmla="*/ 54 w 256"/>
                  <a:gd name="T39" fmla="*/ 10 h 227"/>
                  <a:gd name="T40" fmla="*/ 54 w 256"/>
                  <a:gd name="T41" fmla="*/ 22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27"/>
                  <a:gd name="T65" fmla="*/ 256 w 256"/>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27">
                    <a:moveTo>
                      <a:pt x="254" y="135"/>
                    </a:moveTo>
                    <a:lnTo>
                      <a:pt x="231" y="135"/>
                    </a:lnTo>
                    <a:lnTo>
                      <a:pt x="230" y="203"/>
                    </a:lnTo>
                    <a:lnTo>
                      <a:pt x="63" y="201"/>
                    </a:lnTo>
                    <a:lnTo>
                      <a:pt x="50" y="216"/>
                    </a:lnTo>
                    <a:lnTo>
                      <a:pt x="0" y="227"/>
                    </a:lnTo>
                    <a:lnTo>
                      <a:pt x="6" y="207"/>
                    </a:lnTo>
                    <a:lnTo>
                      <a:pt x="41" y="200"/>
                    </a:lnTo>
                    <a:lnTo>
                      <a:pt x="61" y="174"/>
                    </a:lnTo>
                    <a:lnTo>
                      <a:pt x="35" y="99"/>
                    </a:lnTo>
                    <a:lnTo>
                      <a:pt x="57" y="86"/>
                    </a:lnTo>
                    <a:lnTo>
                      <a:pt x="61" y="68"/>
                    </a:lnTo>
                    <a:lnTo>
                      <a:pt x="80" y="21"/>
                    </a:lnTo>
                    <a:lnTo>
                      <a:pt x="110" y="21"/>
                    </a:lnTo>
                    <a:lnTo>
                      <a:pt x="117" y="43"/>
                    </a:lnTo>
                    <a:lnTo>
                      <a:pt x="170" y="44"/>
                    </a:lnTo>
                    <a:lnTo>
                      <a:pt x="179" y="0"/>
                    </a:lnTo>
                    <a:lnTo>
                      <a:pt x="233" y="0"/>
                    </a:lnTo>
                    <a:lnTo>
                      <a:pt x="233" y="23"/>
                    </a:lnTo>
                    <a:lnTo>
                      <a:pt x="256" y="23"/>
                    </a:lnTo>
                    <a:lnTo>
                      <a:pt x="254" y="13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75">
                <a:extLst>
                  <a:ext uri="{FF2B5EF4-FFF2-40B4-BE49-F238E27FC236}">
                    <a16:creationId xmlns:a16="http://schemas.microsoft.com/office/drawing/2014/main" id="{CE766486-C8C7-4AD3-A91D-88FC3E9E9306}"/>
                  </a:ext>
                </a:extLst>
              </p:cNvPr>
              <p:cNvSpPr>
                <a:spLocks noChangeArrowheads="1"/>
              </p:cNvSpPr>
              <p:nvPr/>
            </p:nvSpPr>
            <p:spPr bwMode="auto">
              <a:xfrm>
                <a:off x="2760" y="3981"/>
                <a:ext cx="34" cy="19"/>
              </a:xfrm>
              <a:custGeom>
                <a:avLst/>
                <a:gdLst>
                  <a:gd name="T0" fmla="*/ 0 w 39"/>
                  <a:gd name="T1" fmla="*/ 5 h 21"/>
                  <a:gd name="T2" fmla="*/ 3 w 39"/>
                  <a:gd name="T3" fmla="*/ 0 h 21"/>
                  <a:gd name="T4" fmla="*/ 7 w 39"/>
                  <a:gd name="T5" fmla="*/ 5 h 21"/>
                  <a:gd name="T6" fmla="*/ 6 w 39"/>
                  <a:gd name="T7" fmla="*/ 5 h 21"/>
                  <a:gd name="T8" fmla="*/ 0 w 39"/>
                  <a:gd name="T9" fmla="*/ 5 h 21"/>
                  <a:gd name="T10" fmla="*/ 0 w 39"/>
                  <a:gd name="T11" fmla="*/ 5 h 21"/>
                  <a:gd name="T12" fmla="*/ 0 60000 65536"/>
                  <a:gd name="T13" fmla="*/ 0 60000 65536"/>
                  <a:gd name="T14" fmla="*/ 0 60000 65536"/>
                  <a:gd name="T15" fmla="*/ 0 60000 65536"/>
                  <a:gd name="T16" fmla="*/ 0 60000 65536"/>
                  <a:gd name="T17" fmla="*/ 0 60000 65536"/>
                  <a:gd name="T18" fmla="*/ 0 w 39"/>
                  <a:gd name="T19" fmla="*/ 0 h 21"/>
                  <a:gd name="T20" fmla="*/ 39 w 3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9" h="21">
                    <a:moveTo>
                      <a:pt x="0" y="21"/>
                    </a:moveTo>
                    <a:lnTo>
                      <a:pt x="21" y="0"/>
                    </a:lnTo>
                    <a:lnTo>
                      <a:pt x="39" y="6"/>
                    </a:lnTo>
                    <a:lnTo>
                      <a:pt x="35"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76">
                <a:extLst>
                  <a:ext uri="{FF2B5EF4-FFF2-40B4-BE49-F238E27FC236}">
                    <a16:creationId xmlns:a16="http://schemas.microsoft.com/office/drawing/2014/main" id="{368F8543-E189-48B0-A443-571EEDB4DA41}"/>
                  </a:ext>
                </a:extLst>
              </p:cNvPr>
              <p:cNvSpPr>
                <a:spLocks noChangeArrowheads="1"/>
              </p:cNvSpPr>
              <p:nvPr/>
            </p:nvSpPr>
            <p:spPr bwMode="auto">
              <a:xfrm>
                <a:off x="2819" y="3950"/>
                <a:ext cx="37" cy="20"/>
              </a:xfrm>
              <a:custGeom>
                <a:avLst/>
                <a:gdLst>
                  <a:gd name="T0" fmla="*/ 0 w 42"/>
                  <a:gd name="T1" fmla="*/ 10 h 21"/>
                  <a:gd name="T2" fmla="*/ 5 w 42"/>
                  <a:gd name="T3" fmla="*/ 3 h 21"/>
                  <a:gd name="T4" fmla="*/ 7 w 42"/>
                  <a:gd name="T5" fmla="*/ 0 h 21"/>
                  <a:gd name="T6" fmla="*/ 8 w 42"/>
                  <a:gd name="T7" fmla="*/ 3 h 21"/>
                  <a:gd name="T8" fmla="*/ 10 w 42"/>
                  <a:gd name="T9" fmla="*/ 10 h 21"/>
                  <a:gd name="T10" fmla="*/ 9 w 42"/>
                  <a:gd name="T11" fmla="*/ 10 h 21"/>
                  <a:gd name="T12" fmla="*/ 6 w 42"/>
                  <a:gd name="T13" fmla="*/ 10 h 21"/>
                  <a:gd name="T14" fmla="*/ 5 w 42"/>
                  <a:gd name="T15" fmla="*/ 10 h 21"/>
                  <a:gd name="T16" fmla="*/ 4 w 42"/>
                  <a:gd name="T17" fmla="*/ 10 h 21"/>
                  <a:gd name="T18" fmla="*/ 0 w 42"/>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1"/>
                  <a:gd name="T32" fmla="*/ 42 w 4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1">
                    <a:moveTo>
                      <a:pt x="0" y="21"/>
                    </a:moveTo>
                    <a:lnTo>
                      <a:pt x="21" y="3"/>
                    </a:lnTo>
                    <a:lnTo>
                      <a:pt x="28" y="0"/>
                    </a:lnTo>
                    <a:lnTo>
                      <a:pt x="32" y="3"/>
                    </a:lnTo>
                    <a:lnTo>
                      <a:pt x="42" y="13"/>
                    </a:lnTo>
                    <a:lnTo>
                      <a:pt x="35" y="13"/>
                    </a:lnTo>
                    <a:lnTo>
                      <a:pt x="25" y="21"/>
                    </a:lnTo>
                    <a:lnTo>
                      <a:pt x="21" y="21"/>
                    </a:lnTo>
                    <a:lnTo>
                      <a:pt x="14" y="2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77">
                <a:extLst>
                  <a:ext uri="{FF2B5EF4-FFF2-40B4-BE49-F238E27FC236}">
                    <a16:creationId xmlns:a16="http://schemas.microsoft.com/office/drawing/2014/main" id="{0EC219CA-C6B6-4A13-8DA5-EC6B4521DF91}"/>
                  </a:ext>
                </a:extLst>
              </p:cNvPr>
              <p:cNvSpPr>
                <a:spLocks noChangeArrowheads="1"/>
              </p:cNvSpPr>
              <p:nvPr/>
            </p:nvSpPr>
            <p:spPr bwMode="auto">
              <a:xfrm>
                <a:off x="2875" y="3936"/>
                <a:ext cx="21" cy="15"/>
              </a:xfrm>
              <a:custGeom>
                <a:avLst/>
                <a:gdLst>
                  <a:gd name="T0" fmla="*/ 0 w 24"/>
                  <a:gd name="T1" fmla="*/ 15 h 15"/>
                  <a:gd name="T2" fmla="*/ 4 w 24"/>
                  <a:gd name="T3" fmla="*/ 0 h 15"/>
                  <a:gd name="T4" fmla="*/ 5 w 24"/>
                  <a:gd name="T5" fmla="*/ 0 h 15"/>
                  <a:gd name="T6" fmla="*/ 4 w 24"/>
                  <a:gd name="T7" fmla="*/ 11 h 15"/>
                  <a:gd name="T8" fmla="*/ 4 w 24"/>
                  <a:gd name="T9" fmla="*/ 11 h 15"/>
                  <a:gd name="T10" fmla="*/ 0 w 24"/>
                  <a:gd name="T11" fmla="*/ 15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0" y="15"/>
                    </a:moveTo>
                    <a:lnTo>
                      <a:pt x="14" y="0"/>
                    </a:lnTo>
                    <a:lnTo>
                      <a:pt x="24" y="0"/>
                    </a:lnTo>
                    <a:lnTo>
                      <a:pt x="21" y="11"/>
                    </a:lnTo>
                    <a:lnTo>
                      <a:pt x="10" y="11"/>
                    </a:lnTo>
                    <a:lnTo>
                      <a:pt x="0" y="15"/>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78">
                <a:extLst>
                  <a:ext uri="{FF2B5EF4-FFF2-40B4-BE49-F238E27FC236}">
                    <a16:creationId xmlns:a16="http://schemas.microsoft.com/office/drawing/2014/main" id="{2704AE1B-F8FA-4119-B308-132339FDADAD}"/>
                  </a:ext>
                </a:extLst>
              </p:cNvPr>
              <p:cNvSpPr>
                <a:spLocks noChangeArrowheads="1"/>
              </p:cNvSpPr>
              <p:nvPr/>
            </p:nvSpPr>
            <p:spPr bwMode="auto">
              <a:xfrm>
                <a:off x="2906" y="3927"/>
                <a:ext cx="18" cy="9"/>
              </a:xfrm>
              <a:custGeom>
                <a:avLst/>
                <a:gdLst>
                  <a:gd name="T0" fmla="*/ 0 w 21"/>
                  <a:gd name="T1" fmla="*/ 0 h 10"/>
                  <a:gd name="T2" fmla="*/ 3 w 21"/>
                  <a:gd name="T3" fmla="*/ 0 h 10"/>
                  <a:gd name="T4" fmla="*/ 3 w 21"/>
                  <a:gd name="T5" fmla="*/ 5 h 10"/>
                  <a:gd name="T6" fmla="*/ 3 w 21"/>
                  <a:gd name="T7" fmla="*/ 5 h 10"/>
                  <a:gd name="T8" fmla="*/ 0 w 21"/>
                  <a:gd name="T9" fmla="*/ 5 h 10"/>
                  <a:gd name="T10" fmla="*/ 3 w 21"/>
                  <a:gd name="T11" fmla="*/ 5 h 10"/>
                  <a:gd name="T12" fmla="*/ 3 w 21"/>
                  <a:gd name="T13" fmla="*/ 0 h 10"/>
                  <a:gd name="T14" fmla="*/ 0 w 21"/>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0" y="0"/>
                    </a:moveTo>
                    <a:lnTo>
                      <a:pt x="11" y="0"/>
                    </a:lnTo>
                    <a:lnTo>
                      <a:pt x="21" y="7"/>
                    </a:lnTo>
                    <a:lnTo>
                      <a:pt x="11" y="10"/>
                    </a:lnTo>
                    <a:lnTo>
                      <a:pt x="0" y="7"/>
                    </a:lnTo>
                    <a:lnTo>
                      <a:pt x="7" y="7"/>
                    </a:lnTo>
                    <a:lnTo>
                      <a:pt x="11" y="0"/>
                    </a:lnTo>
                    <a:lnTo>
                      <a:pt x="0"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79">
                <a:extLst>
                  <a:ext uri="{FF2B5EF4-FFF2-40B4-BE49-F238E27FC236}">
                    <a16:creationId xmlns:a16="http://schemas.microsoft.com/office/drawing/2014/main" id="{C2B3D84A-ED3B-48EF-9E75-89F0AEA7B03F}"/>
                  </a:ext>
                </a:extLst>
              </p:cNvPr>
              <p:cNvSpPr>
                <a:spLocks noChangeArrowheads="1"/>
              </p:cNvSpPr>
              <p:nvPr/>
            </p:nvSpPr>
            <p:spPr bwMode="auto">
              <a:xfrm>
                <a:off x="2930" y="3903"/>
                <a:ext cx="31" cy="20"/>
              </a:xfrm>
              <a:custGeom>
                <a:avLst/>
                <a:gdLst>
                  <a:gd name="T0" fmla="*/ 0 w 35"/>
                  <a:gd name="T1" fmla="*/ 10 h 21"/>
                  <a:gd name="T2" fmla="*/ 4 w 35"/>
                  <a:gd name="T3" fmla="*/ 7 h 21"/>
                  <a:gd name="T4" fmla="*/ 5 w 35"/>
                  <a:gd name="T5" fmla="*/ 0 h 21"/>
                  <a:gd name="T6" fmla="*/ 8 w 35"/>
                  <a:gd name="T7" fmla="*/ 10 h 21"/>
                  <a:gd name="T8" fmla="*/ 10 w 35"/>
                  <a:gd name="T9" fmla="*/ 10 h 21"/>
                  <a:gd name="T10" fmla="*/ 11 w 35"/>
                  <a:gd name="T11" fmla="*/ 10 h 21"/>
                  <a:gd name="T12" fmla="*/ 0 w 35"/>
                  <a:gd name="T13" fmla="*/ 10 h 21"/>
                  <a:gd name="T14" fmla="*/ 0 60000 65536"/>
                  <a:gd name="T15" fmla="*/ 0 60000 65536"/>
                  <a:gd name="T16" fmla="*/ 0 60000 65536"/>
                  <a:gd name="T17" fmla="*/ 0 60000 65536"/>
                  <a:gd name="T18" fmla="*/ 0 60000 65536"/>
                  <a:gd name="T19" fmla="*/ 0 60000 65536"/>
                  <a:gd name="T20" fmla="*/ 0 60000 65536"/>
                  <a:gd name="T21" fmla="*/ 0 w 35"/>
                  <a:gd name="T22" fmla="*/ 0 h 21"/>
                  <a:gd name="T23" fmla="*/ 35 w 3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1">
                    <a:moveTo>
                      <a:pt x="0" y="21"/>
                    </a:moveTo>
                    <a:lnTo>
                      <a:pt x="14" y="7"/>
                    </a:lnTo>
                    <a:lnTo>
                      <a:pt x="18" y="0"/>
                    </a:lnTo>
                    <a:lnTo>
                      <a:pt x="25" y="11"/>
                    </a:lnTo>
                    <a:lnTo>
                      <a:pt x="32" y="11"/>
                    </a:lnTo>
                    <a:lnTo>
                      <a:pt x="35" y="11"/>
                    </a:lnTo>
                    <a:lnTo>
                      <a:pt x="0" y="21"/>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80">
                <a:extLst>
                  <a:ext uri="{FF2B5EF4-FFF2-40B4-BE49-F238E27FC236}">
                    <a16:creationId xmlns:a16="http://schemas.microsoft.com/office/drawing/2014/main" id="{FE82B362-BFF9-4B41-AD31-1377B1917C38}"/>
                  </a:ext>
                </a:extLst>
              </p:cNvPr>
              <p:cNvSpPr>
                <a:spLocks noChangeArrowheads="1"/>
              </p:cNvSpPr>
              <p:nvPr/>
            </p:nvSpPr>
            <p:spPr bwMode="auto">
              <a:xfrm>
                <a:off x="2728" y="4001"/>
                <a:ext cx="18" cy="16"/>
              </a:xfrm>
              <a:custGeom>
                <a:avLst/>
                <a:gdLst>
                  <a:gd name="T0" fmla="*/ 3 w 21"/>
                  <a:gd name="T1" fmla="*/ 0 h 17"/>
                  <a:gd name="T2" fmla="*/ 3 w 21"/>
                  <a:gd name="T3" fmla="*/ 0 h 17"/>
                  <a:gd name="T4" fmla="*/ 3 w 21"/>
                  <a:gd name="T5" fmla="*/ 3 h 17"/>
                  <a:gd name="T6" fmla="*/ 3 w 21"/>
                  <a:gd name="T7" fmla="*/ 8 h 17"/>
                  <a:gd name="T8" fmla="*/ 3 w 21"/>
                  <a:gd name="T9" fmla="*/ 8 h 17"/>
                  <a:gd name="T10" fmla="*/ 0 w 21"/>
                  <a:gd name="T11" fmla="*/ 8 h 17"/>
                  <a:gd name="T12" fmla="*/ 3 w 21"/>
                  <a:gd name="T13" fmla="*/ 3 h 17"/>
                  <a:gd name="T14" fmla="*/ 3 w 2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7"/>
                  <a:gd name="T26" fmla="*/ 21 w 2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7">
                    <a:moveTo>
                      <a:pt x="18" y="0"/>
                    </a:moveTo>
                    <a:lnTo>
                      <a:pt x="21" y="0"/>
                    </a:lnTo>
                    <a:lnTo>
                      <a:pt x="18" y="3"/>
                    </a:lnTo>
                    <a:lnTo>
                      <a:pt x="14" y="17"/>
                    </a:lnTo>
                    <a:lnTo>
                      <a:pt x="7" y="17"/>
                    </a:lnTo>
                    <a:lnTo>
                      <a:pt x="0" y="14"/>
                    </a:lnTo>
                    <a:lnTo>
                      <a:pt x="4" y="3"/>
                    </a:lnTo>
                    <a:lnTo>
                      <a:pt x="18"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81">
                <a:extLst>
                  <a:ext uri="{FF2B5EF4-FFF2-40B4-BE49-F238E27FC236}">
                    <a16:creationId xmlns:a16="http://schemas.microsoft.com/office/drawing/2014/main" id="{1D2CC0A9-A934-43D5-B496-52027CE92368}"/>
                  </a:ext>
                </a:extLst>
              </p:cNvPr>
              <p:cNvSpPr>
                <a:spLocks noChangeArrowheads="1"/>
              </p:cNvSpPr>
              <p:nvPr/>
            </p:nvSpPr>
            <p:spPr bwMode="auto">
              <a:xfrm>
                <a:off x="2971" y="3872"/>
                <a:ext cx="34" cy="27"/>
              </a:xfrm>
              <a:custGeom>
                <a:avLst/>
                <a:gdLst>
                  <a:gd name="T0" fmla="*/ 7 w 39"/>
                  <a:gd name="T1" fmla="*/ 0 h 28"/>
                  <a:gd name="T2" fmla="*/ 7 w 39"/>
                  <a:gd name="T3" fmla="*/ 11 h 28"/>
                  <a:gd name="T4" fmla="*/ 5 w 39"/>
                  <a:gd name="T5" fmla="*/ 14 h 28"/>
                  <a:gd name="T6" fmla="*/ 3 w 39"/>
                  <a:gd name="T7" fmla="*/ 14 h 28"/>
                  <a:gd name="T8" fmla="*/ 3 w 39"/>
                  <a:gd name="T9" fmla="*/ 14 h 28"/>
                  <a:gd name="T10" fmla="*/ 3 w 39"/>
                  <a:gd name="T11" fmla="*/ 14 h 28"/>
                  <a:gd name="T12" fmla="*/ 0 w 39"/>
                  <a:gd name="T13" fmla="*/ 14 h 28"/>
                  <a:gd name="T14" fmla="*/ 3 w 39"/>
                  <a:gd name="T15" fmla="*/ 14 h 28"/>
                  <a:gd name="T16" fmla="*/ 4 w 39"/>
                  <a:gd name="T17" fmla="*/ 7 h 28"/>
                  <a:gd name="T18" fmla="*/ 4 w 39"/>
                  <a:gd name="T19" fmla="*/ 0 h 28"/>
                  <a:gd name="T20" fmla="*/ 7 w 3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28"/>
                  <a:gd name="T35" fmla="*/ 39 w 3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28">
                    <a:moveTo>
                      <a:pt x="36" y="0"/>
                    </a:moveTo>
                    <a:lnTo>
                      <a:pt x="39" y="11"/>
                    </a:lnTo>
                    <a:lnTo>
                      <a:pt x="29" y="18"/>
                    </a:lnTo>
                    <a:lnTo>
                      <a:pt x="18" y="22"/>
                    </a:lnTo>
                    <a:lnTo>
                      <a:pt x="11" y="28"/>
                    </a:lnTo>
                    <a:lnTo>
                      <a:pt x="4" y="28"/>
                    </a:lnTo>
                    <a:lnTo>
                      <a:pt x="0" y="22"/>
                    </a:lnTo>
                    <a:lnTo>
                      <a:pt x="11" y="14"/>
                    </a:lnTo>
                    <a:lnTo>
                      <a:pt x="25" y="7"/>
                    </a:lnTo>
                    <a:lnTo>
                      <a:pt x="25" y="0"/>
                    </a:lnTo>
                    <a:lnTo>
                      <a:pt x="36"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82">
                <a:extLst>
                  <a:ext uri="{FF2B5EF4-FFF2-40B4-BE49-F238E27FC236}">
                    <a16:creationId xmlns:a16="http://schemas.microsoft.com/office/drawing/2014/main" id="{D286B83E-84EA-47F5-8966-703B2C8BD39B}"/>
                  </a:ext>
                </a:extLst>
              </p:cNvPr>
              <p:cNvSpPr>
                <a:spLocks noChangeArrowheads="1"/>
              </p:cNvSpPr>
              <p:nvPr/>
            </p:nvSpPr>
            <p:spPr bwMode="auto">
              <a:xfrm>
                <a:off x="3166" y="3584"/>
                <a:ext cx="11" cy="23"/>
              </a:xfrm>
              <a:custGeom>
                <a:avLst/>
                <a:gdLst>
                  <a:gd name="T0" fmla="*/ 3 w 13"/>
                  <a:gd name="T1" fmla="*/ 0 h 25"/>
                  <a:gd name="T2" fmla="*/ 3 w 13"/>
                  <a:gd name="T3" fmla="*/ 0 h 25"/>
                  <a:gd name="T4" fmla="*/ 3 w 13"/>
                  <a:gd name="T5" fmla="*/ 6 h 25"/>
                  <a:gd name="T6" fmla="*/ 3 w 13"/>
                  <a:gd name="T7" fmla="*/ 6 h 25"/>
                  <a:gd name="T8" fmla="*/ 3 w 13"/>
                  <a:gd name="T9" fmla="*/ 6 h 25"/>
                  <a:gd name="T10" fmla="*/ 3 w 13"/>
                  <a:gd name="T11" fmla="*/ 6 h 25"/>
                  <a:gd name="T12" fmla="*/ 3 w 13"/>
                  <a:gd name="T13" fmla="*/ 6 h 25"/>
                  <a:gd name="T14" fmla="*/ 0 w 13"/>
                  <a:gd name="T15" fmla="*/ 6 h 25"/>
                  <a:gd name="T16" fmla="*/ 3 w 13"/>
                  <a:gd name="T17" fmla="*/ 0 h 25"/>
                  <a:gd name="T18" fmla="*/ 3 w 1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5"/>
                  <a:gd name="T32" fmla="*/ 13 w 1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5">
                    <a:moveTo>
                      <a:pt x="7" y="0"/>
                    </a:moveTo>
                    <a:lnTo>
                      <a:pt x="11" y="0"/>
                    </a:lnTo>
                    <a:lnTo>
                      <a:pt x="11" y="9"/>
                    </a:lnTo>
                    <a:lnTo>
                      <a:pt x="13" y="16"/>
                    </a:lnTo>
                    <a:lnTo>
                      <a:pt x="7" y="25"/>
                    </a:lnTo>
                    <a:lnTo>
                      <a:pt x="2" y="21"/>
                    </a:lnTo>
                    <a:lnTo>
                      <a:pt x="4" y="16"/>
                    </a:lnTo>
                    <a:lnTo>
                      <a:pt x="0" y="11"/>
                    </a:lnTo>
                    <a:lnTo>
                      <a:pt x="2" y="0"/>
                    </a:lnTo>
                    <a:lnTo>
                      <a:pt x="7" y="0"/>
                    </a:lnTo>
                    <a:close/>
                  </a:path>
                </a:pathLst>
              </a:custGeom>
              <a:solidFill>
                <a:srgbClr val="00800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83">
                <a:extLst>
                  <a:ext uri="{FF2B5EF4-FFF2-40B4-BE49-F238E27FC236}">
                    <a16:creationId xmlns:a16="http://schemas.microsoft.com/office/drawing/2014/main" id="{F40B524F-D170-4C4C-9AF6-2BF76FEE1BE1}"/>
                  </a:ext>
                </a:extLst>
              </p:cNvPr>
              <p:cNvSpPr>
                <a:spLocks noChangeShapeType="1"/>
              </p:cNvSpPr>
              <p:nvPr/>
            </p:nvSpPr>
            <p:spPr bwMode="auto">
              <a:xfrm flipV="1">
                <a:off x="2993" y="2900"/>
                <a:ext cx="201" cy="8"/>
              </a:xfrm>
              <a:prstGeom prst="line">
                <a:avLst/>
              </a:prstGeom>
              <a:noFill/>
              <a:ln w="22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9" name="Picture 88">
              <a:extLst>
                <a:ext uri="{FF2B5EF4-FFF2-40B4-BE49-F238E27FC236}">
                  <a16:creationId xmlns:a16="http://schemas.microsoft.com/office/drawing/2014/main" id="{A3B238A9-14DA-494C-ADC5-38852A57A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286" y="1962351"/>
              <a:ext cx="768936" cy="1839211"/>
            </a:xfrm>
            <a:prstGeom prst="rect">
              <a:avLst/>
            </a:prstGeom>
          </p:spPr>
        </p:pic>
      </p:grpSp>
    </p:spTree>
    <p:extLst>
      <p:ext uri="{BB962C8B-B14F-4D97-AF65-F5344CB8AC3E}">
        <p14:creationId xmlns:p14="http://schemas.microsoft.com/office/powerpoint/2010/main" val="40599900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DBBD-B381-4E9B-8814-8D92E3A00484}"/>
              </a:ext>
            </a:extLst>
          </p:cNvPr>
          <p:cNvSpPr>
            <a:spLocks noGrp="1"/>
          </p:cNvSpPr>
          <p:nvPr>
            <p:ph type="title"/>
          </p:nvPr>
        </p:nvSpPr>
        <p:spPr/>
        <p:txBody>
          <a:bodyPr>
            <a:noAutofit/>
          </a:bodyPr>
          <a:lstStyle/>
          <a:p>
            <a:pPr algn="ctr" fontAlgn="base">
              <a:spcAft>
                <a:spcPct val="0"/>
              </a:spcAft>
            </a:pPr>
            <a:r>
              <a:rPr lang="en-US" altLang="en-US" sz="2800" b="1" dirty="0">
                <a:latin typeface="Arial" panose="020B0604020202020204" pitchFamily="34" charset="0"/>
                <a:ea typeface="SimSun" pitchFamily="2" charset="-122"/>
                <a:cs typeface="Arial" panose="020B0604020202020204" pitchFamily="34" charset="0"/>
              </a:rPr>
              <a:t>HIV Tests in Florida and Seropositivity</a:t>
            </a:r>
            <a:r>
              <a:rPr lang="en-US" altLang="en-US" sz="2800" b="1" baseline="30000" dirty="0">
                <a:latin typeface="Arial" panose="020B0604020202020204" pitchFamily="34" charset="0"/>
                <a:ea typeface="SimSun" pitchFamily="2" charset="-122"/>
                <a:cs typeface="Arial" panose="020B0604020202020204" pitchFamily="34" charset="0"/>
              </a:rPr>
              <a:t>1</a:t>
            </a:r>
            <a:r>
              <a:rPr lang="en-US" altLang="en-US" sz="2800" b="1" dirty="0">
                <a:latin typeface="Arial" panose="020B0604020202020204" pitchFamily="34" charset="0"/>
                <a:ea typeface="SimSun" pitchFamily="2" charset="-122"/>
                <a:cs typeface="Arial" panose="020B0604020202020204" pitchFamily="34" charset="0"/>
              </a:rPr>
              <a:t> Rates</a:t>
            </a:r>
            <a:br>
              <a:rPr lang="en-US" altLang="en-US" sz="2800" b="1" dirty="0">
                <a:latin typeface="Arial" panose="020B0604020202020204" pitchFamily="34" charset="0"/>
                <a:ea typeface="SimSun" pitchFamily="2" charset="-122"/>
                <a:cs typeface="Arial" panose="020B0604020202020204" pitchFamily="34" charset="0"/>
              </a:rPr>
            </a:br>
            <a:r>
              <a:rPr lang="en-US" altLang="en-US" sz="2800" b="1" dirty="0">
                <a:latin typeface="Arial" panose="020B0604020202020204" pitchFamily="34" charset="0"/>
                <a:ea typeface="SimSun" pitchFamily="2" charset="-122"/>
                <a:cs typeface="Arial" panose="020B0604020202020204" pitchFamily="34" charset="0"/>
              </a:rPr>
              <a:t>1990–2022, Florida</a:t>
            </a:r>
          </a:p>
        </p:txBody>
      </p:sp>
      <p:sp>
        <p:nvSpPr>
          <p:cNvPr id="3" name="Text Placeholder 2">
            <a:extLst>
              <a:ext uri="{FF2B5EF4-FFF2-40B4-BE49-F238E27FC236}">
                <a16:creationId xmlns:a16="http://schemas.microsoft.com/office/drawing/2014/main" id="{36F41A9A-BF6F-440C-8277-2BE363DF2D96}"/>
              </a:ext>
            </a:extLst>
          </p:cNvPr>
          <p:cNvSpPr>
            <a:spLocks noGrp="1"/>
          </p:cNvSpPr>
          <p:nvPr>
            <p:ph type="body" sz="quarter" idx="13"/>
          </p:nvPr>
        </p:nvSpPr>
        <p:spPr>
          <a:xfrm>
            <a:off x="680321" y="6172200"/>
            <a:ext cx="10888224" cy="476826"/>
          </a:xfrm>
        </p:spPr>
        <p:txBody>
          <a:bodyPr>
            <a:noAutofit/>
          </a:bodyPr>
          <a:lstStyle/>
          <a:p>
            <a:pPr algn="ctr" fontAlgn="base">
              <a:spcBef>
                <a:spcPct val="0"/>
              </a:spcBef>
              <a:spcAft>
                <a:spcPct val="0"/>
              </a:spcAft>
              <a:buClr>
                <a:srgbClr val="000000"/>
              </a:buClr>
              <a:buFont typeface="Times New Roman" pitchFamily="18" charset="0"/>
              <a:buNone/>
            </a:pPr>
            <a:r>
              <a:rPr lang="en-US" altLang="en-US" sz="1400" baseline="30000">
                <a:ea typeface="SimSun" pitchFamily="2" charset="-122"/>
              </a:rPr>
              <a:t>1</a:t>
            </a:r>
            <a:r>
              <a:rPr lang="en-US" altLang="en-US" sz="1400">
                <a:ea typeface="SimSun" pitchFamily="2" charset="-122"/>
              </a:rPr>
              <a:t>Seropositivity is defined as the percent of positive results over the number of tests</a:t>
            </a:r>
          </a:p>
          <a:p>
            <a:pPr algn="ctr" fontAlgn="base">
              <a:spcBef>
                <a:spcPct val="0"/>
              </a:spcBef>
              <a:spcAft>
                <a:spcPct val="0"/>
              </a:spcAft>
              <a:buClr>
                <a:srgbClr val="000000"/>
              </a:buClr>
              <a:buFont typeface="Times New Roman" pitchFamily="18" charset="0"/>
              <a:buNone/>
            </a:pPr>
            <a:r>
              <a:rPr lang="en-US" altLang="en-US" sz="1400">
                <a:ea typeface="SimSun" pitchFamily="2" charset="-122"/>
              </a:rPr>
              <a:t>conducted each year through HIV Counseling and Testing.</a:t>
            </a:r>
          </a:p>
          <a:p>
            <a:endParaRPr lang="en-US" sz="1400"/>
          </a:p>
        </p:txBody>
      </p:sp>
      <p:graphicFrame>
        <p:nvGraphicFramePr>
          <p:cNvPr id="7" name="Chart 6">
            <a:extLst>
              <a:ext uri="{FF2B5EF4-FFF2-40B4-BE49-F238E27FC236}">
                <a16:creationId xmlns:a16="http://schemas.microsoft.com/office/drawing/2014/main" id="{098C4876-9EE6-456E-99E0-E9A8F70FF9D4}"/>
              </a:ext>
            </a:extLst>
          </p:cNvPr>
          <p:cNvGraphicFramePr>
            <a:graphicFrameLocks/>
          </p:cNvGraphicFramePr>
          <p:nvPr>
            <p:extLst>
              <p:ext uri="{D42A27DB-BD31-4B8C-83A1-F6EECF244321}">
                <p14:modId xmlns:p14="http://schemas.microsoft.com/office/powerpoint/2010/main" val="1948559313"/>
              </p:ext>
            </p:extLst>
          </p:nvPr>
        </p:nvGraphicFramePr>
        <p:xfrm>
          <a:off x="1662545" y="1317999"/>
          <a:ext cx="8658386" cy="46559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680442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State of Epidemic Powerpoint Slide Master Template" id="{85A84D4D-8BD0-4740-8899-38B2477EF0FA}" vid="{2742E928-746F-4250-A4B6-B0DA55D5D2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R Presentation 2018-2019 House Health Care October 2017" id="{1B430638-5FF5-467E-BDE4-07FE6A413B85}" vid="{B1C51724-9329-4282-970F-F210334DD201}"/>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1805469-4BEB-43F5-B77D-248D4E2C592C}" vid="{57D29997-9C1F-4F1C-879B-81BAFA61A21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R Presentation 2018-2019 House Health Care October 2017" id="{1B430638-5FF5-467E-BDE4-07FE6A413B85}" vid="{B1C51724-9329-4282-970F-F210334DD201}"/>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1805469-4BEB-43F5-B77D-248D4E2C592C}" vid="{57D29997-9C1F-4F1C-879B-81BAFA61A2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4AF8F293EE8245AC2E6E33DEC98B27" ma:contentTypeVersion="17" ma:contentTypeDescription="Create a new document." ma:contentTypeScope="" ma:versionID="46df55bdec81af2c4dc04508876019be">
  <xsd:schema xmlns:xsd="http://www.w3.org/2001/XMLSchema" xmlns:xs="http://www.w3.org/2001/XMLSchema" xmlns:p="http://schemas.microsoft.com/office/2006/metadata/properties" xmlns:ns2="cdeb1db1-60ad-4401-8ba9-dac2fe974a79" xmlns:ns3="d3b973a8-a900-4fa6-85ff-98380458e06b" xmlns:ns4="eaf765fc-850b-4e2f-ba01-19515f236c5f" targetNamespace="http://schemas.microsoft.com/office/2006/metadata/properties" ma:root="true" ma:fieldsID="9e5caa8aaea2892efcf1584be584a6d9" ns2:_="" ns3:_="" ns4:_="">
    <xsd:import namespace="cdeb1db1-60ad-4401-8ba9-dac2fe974a79"/>
    <xsd:import namespace="d3b973a8-a900-4fa6-85ff-98380458e06b"/>
    <xsd:import namespace="eaf765fc-850b-4e2f-ba01-19515f236c5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lcf76f155ced4ddcb4097134ff3c332f" minOccurs="0"/>
                <xsd:element ref="ns4: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b1db1-60ad-4401-8ba9-dac2fe974a7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b973a8-a900-4fa6-85ff-98380458e06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69fdc75-9c75-4787-9baf-3cc406344f2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f765fc-850b-4e2f-ba01-19515f236c5f"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b517239-9960-41f0-b67c-39e06fe2a53b}" ma:internalName="TaxCatchAll" ma:showField="CatchAllData" ma:web="cdeb1db1-60ad-4401-8ba9-dac2fe974a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b973a8-a900-4fa6-85ff-98380458e06b">
      <Terms xmlns="http://schemas.microsoft.com/office/infopath/2007/PartnerControls"/>
    </lcf76f155ced4ddcb4097134ff3c332f>
    <TaxCatchAll xmlns="eaf765fc-850b-4e2f-ba01-19515f236c5f" xsi:nil="true"/>
  </documentManagement>
</p:properties>
</file>

<file path=customXml/itemProps1.xml><?xml version="1.0" encoding="utf-8"?>
<ds:datastoreItem xmlns:ds="http://schemas.openxmlformats.org/officeDocument/2006/customXml" ds:itemID="{390D2457-F5F4-4434-BF2E-58455EE7A054}">
  <ds:schemaRefs>
    <ds:schemaRef ds:uri="http://schemas.microsoft.com/sharepoint/v3/contenttype/forms"/>
  </ds:schemaRefs>
</ds:datastoreItem>
</file>

<file path=customXml/itemProps2.xml><?xml version="1.0" encoding="utf-8"?>
<ds:datastoreItem xmlns:ds="http://schemas.openxmlformats.org/officeDocument/2006/customXml" ds:itemID="{8E8CE368-3B29-44E8-9641-9FAAA67BF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eb1db1-60ad-4401-8ba9-dac2fe974a79"/>
    <ds:schemaRef ds:uri="d3b973a8-a900-4fa6-85ff-98380458e06b"/>
    <ds:schemaRef ds:uri="eaf765fc-850b-4e2f-ba01-19515f236c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A491EF-0D84-4CFF-A3FE-FBE6EE9A210D}">
  <ds:schemaRefs>
    <ds:schemaRef ds:uri="http://schemas.openxmlformats.org/package/2006/metadata/core-properties"/>
    <ds:schemaRef ds:uri="http://purl.org/dc/elements/1.1/"/>
    <ds:schemaRef ds:uri="d3b973a8-a900-4fa6-85ff-98380458e06b"/>
    <ds:schemaRef ds:uri="http://purl.org/dc/terms/"/>
    <ds:schemaRef ds:uri="http://schemas.microsoft.com/office/2006/documentManagement/types"/>
    <ds:schemaRef ds:uri="http://schemas.microsoft.com/office/infopath/2007/PartnerControls"/>
    <ds:schemaRef ds:uri="eaf765fc-850b-4e2f-ba01-19515f236c5f"/>
    <ds:schemaRef ds:uri="http://schemas.microsoft.com/office/2006/metadata/properties"/>
    <ds:schemaRef ds:uri="cdeb1db1-60ad-4401-8ba9-dac2fe974a7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2126</TotalTime>
  <Words>5819</Words>
  <Application>Microsoft Office PowerPoint</Application>
  <PresentationFormat>Widescreen</PresentationFormat>
  <Paragraphs>964</Paragraphs>
  <Slides>120</Slides>
  <Notes>32</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120</vt:i4>
      </vt:variant>
    </vt:vector>
  </HeadingPairs>
  <TitlesOfParts>
    <vt:vector size="134" baseType="lpstr">
      <vt:lpstr>Arial</vt:lpstr>
      <vt:lpstr>Arial </vt:lpstr>
      <vt:lpstr>Arial Black</vt:lpstr>
      <vt:lpstr>Calibri</vt:lpstr>
      <vt:lpstr>Roboto</vt:lpstr>
      <vt:lpstr>Times New Roman</vt:lpstr>
      <vt:lpstr>Trebuchet MS</vt:lpstr>
      <vt:lpstr>Webdings</vt:lpstr>
      <vt:lpstr>1_Office Theme</vt:lpstr>
      <vt:lpstr>Office Theme</vt:lpstr>
      <vt:lpstr>2_Office Theme</vt:lpstr>
      <vt:lpstr>3_Office Theme</vt:lpstr>
      <vt:lpstr>4_Office Theme</vt:lpstr>
      <vt:lpstr>Worksheet</vt:lpstr>
      <vt:lpstr>Epidemiology of HIV in Florida, 2022 </vt:lpstr>
      <vt:lpstr>Acronyms</vt:lpstr>
      <vt:lpstr>Acronyms, continued</vt:lpstr>
      <vt:lpstr>Acronyms, continued</vt:lpstr>
      <vt:lpstr>Technical Notes</vt:lpstr>
      <vt:lpstr>Technical Notes, continued</vt:lpstr>
      <vt:lpstr>Technical Notes, continued</vt:lpstr>
      <vt:lpstr>Technical Notes, continued</vt:lpstr>
      <vt:lpstr>Technical Notes, continued</vt:lpstr>
      <vt:lpstr>Technical Notes, continued</vt:lpstr>
      <vt:lpstr>Technical Notes, continued</vt:lpstr>
      <vt:lpstr>Technical Notes, continued</vt:lpstr>
      <vt:lpstr>Definitions of Mode of Exposure Categories</vt:lpstr>
      <vt:lpstr>HIV Care Continuum Definitions</vt:lpstr>
      <vt:lpstr>HIV Care Continuum Definitions, continued</vt:lpstr>
      <vt:lpstr>HIV in the U.S.</vt:lpstr>
      <vt:lpstr>Rates of Diagnosis of HIV (All Ages) by State of Residence1  2021, U.S.; Total Rate=10.8 N=36,769</vt:lpstr>
      <vt:lpstr>Rank of HIV Diagnosis Rates (All Ages) by State1 Diagnosed in 2021, U.S.</vt:lpstr>
      <vt:lpstr>Rank of HIV Diagnosis Rates (All Ages) by Metropolitan Statistical Area1  Diagnosed in 2021, U.S.</vt:lpstr>
      <vt:lpstr>HIV Incidence Rates, 2012–2021 Florida1 and U.S.2</vt:lpstr>
      <vt:lpstr>PWH Aged 13+ Years along the HIV Care Continuum Year-end 2021, Florida and U.S. 1</vt:lpstr>
      <vt:lpstr>Key Events to Note in the HIV/AIDS Epidemic</vt:lpstr>
      <vt:lpstr>Diagnoses of HIV, 1979–2022, Florida</vt:lpstr>
      <vt:lpstr>Key Events to Note in the HIV/AIDS Epidemic, continued</vt:lpstr>
      <vt:lpstr>Key Events to Note in the HIV/AIDS Epidemic, continued</vt:lpstr>
      <vt:lpstr>Key Events to Note in the HIV/AIDS Epidemic, continued</vt:lpstr>
      <vt:lpstr>Florida’s Four Key Components Plan  To Eliminate HIV Transmission and Reduce HIV-Related Deaths</vt:lpstr>
      <vt:lpstr>HIV Trends in Florida</vt:lpstr>
      <vt:lpstr>Diagnoses of HIV, 2013–2022, Florida </vt:lpstr>
      <vt:lpstr>Diagnoses of AIDS, 2013–2022, Florida</vt:lpstr>
      <vt:lpstr>Rates of HIV and AIDS Diagnosis, 2013–2022, Florida</vt:lpstr>
      <vt:lpstr>Perinatally Acquired HIV Diagnoses  1979–2022, Babies Born in Florida</vt:lpstr>
      <vt:lpstr>Perinatal HIV Exposures for Infants Born in Florida, 2022, (N=434)</vt:lpstr>
      <vt:lpstr>Adult HIV Diagnosis Rates by Sex, 2013–2022, Florida</vt:lpstr>
      <vt:lpstr>Adult AIDS Diagnosis Rates by Sex, 2013–2022, Florida</vt:lpstr>
      <vt:lpstr>Adult HIV Diagnosis Rates by Race/Ethnicity, 2013–2022, Florida</vt:lpstr>
      <vt:lpstr>Adult Male HIV Diagnosis Rates by Race/Ethnicity, 2013–2022, Florida</vt:lpstr>
      <vt:lpstr>Adult Female HIV Diagnosis Rates by Race/Ethnicity, 2013–2022, Florida</vt:lpstr>
      <vt:lpstr>HIV Diagnoses among Asians/Pacific Islanders and American Indians/Alaska Natives by Race/Ethnicity, 2022, Florida</vt:lpstr>
      <vt:lpstr>Adult HIV Diagnoses among Asians/Pacific Islanders and American Indians/Alaska Natives, 1982–2022, Florida</vt:lpstr>
      <vt:lpstr>Adult HIV Diagnoses  by Age at Diagnosis, 2013–2022, Florida</vt:lpstr>
      <vt:lpstr>Adult Male HIV Diagnoses  by Mode of Exposure, 2013–2022, Florida</vt:lpstr>
      <vt:lpstr>Adult Female HIV Diagnoses  by Mode of Exposure, 2013–2022, Florida</vt:lpstr>
      <vt:lpstr>Demographics of People Diagnosed with HIV in Florida</vt:lpstr>
      <vt:lpstr>Rates of Diagnosis of HIV  by County of Residence, 2022, Florida</vt:lpstr>
      <vt:lpstr>Rates of Diagnosis of AIDS  by County of Residence, 2022, Florida</vt:lpstr>
      <vt:lpstr>Adult HIV and AIDS Diagnoses and Population By Race/Ethnicity, 2022, Florida</vt:lpstr>
      <vt:lpstr>Adult HIV Diagnosis Rates by Sex and Race/Ethnicity, 2022, Florida</vt:lpstr>
      <vt:lpstr>Adult AIDS Diagnosis Rates by Sex and Race/Ethnicity, 2022, Florida</vt:lpstr>
      <vt:lpstr>Adult HIV Diagnoses by Sex and Age at Diagnosis, 2022, Florida</vt:lpstr>
      <vt:lpstr>Adult Male HIV Diagnoses by Race/Ethnicity and Mode of Exposure, 2022, Florida</vt:lpstr>
      <vt:lpstr>Adult Female HIV Diagnoses by Race/Ethnicity and Mode of Exposure, 2022, Florida</vt:lpstr>
      <vt:lpstr>Adults (Age 13+) Diagnosed with HIV in Florida, 2022</vt:lpstr>
      <vt:lpstr>HIV Diagnoses by Select Country/U.S. Dependent Area of Birth,1 2022, Florida</vt:lpstr>
      <vt:lpstr>HIV Diagnoses by Select Country/U.S. Dependent Area of Birth Outside the U.S. Mainland,1 2018–2022, Florida</vt:lpstr>
      <vt:lpstr>HIV Co-morbidity Data</vt:lpstr>
      <vt:lpstr>Adult Early Syphilis1 Diagnosis Rates by Sex, 2018–2022, Florida</vt:lpstr>
      <vt:lpstr>Adult Chlamydia and Gonorrhea Diagnosis Rates, 2018–2022, Florida</vt:lpstr>
      <vt:lpstr>Adult Early Syphilis1 and HIV Diagnoses  2018–2022, Florida</vt:lpstr>
      <vt:lpstr>PWH with a Co-occurring Diagnosis of an STI by Type and Year of STI Report, 2018–2022, Florida</vt:lpstr>
      <vt:lpstr>Adult Co-occurring Diagnoses of HIV and Hepatitis B1  by Sex and Mode of Exposure, 2022, Florida</vt:lpstr>
      <vt:lpstr>Adult Co-occurring Diagnoses of HIV and Hepatitis C1  by Sex and Mode of Exposure, 2022, Florida</vt:lpstr>
      <vt:lpstr>HIV Diagnoses with TB by Year of TB Report, 2018–2022, Florida</vt:lpstr>
      <vt:lpstr>HIV Prevalence in Florida</vt:lpstr>
      <vt:lpstr>Rates of PWH by County of Residence 2022, Living in Florida</vt:lpstr>
      <vt:lpstr>Rate Ratios of Adults Impacted by HIV 2022, Living in Florida</vt:lpstr>
      <vt:lpstr>Adults (Age 13+) with HIV Living in Florida, Year-end 2022</vt:lpstr>
      <vt:lpstr>HIV Care Continuum in Florida</vt:lpstr>
      <vt:lpstr>Persons Who Received an HIV Diagnosis along the HIV Care Continuum in 2022, Florida</vt:lpstr>
      <vt:lpstr>PWH along the HIV Care Continuum in 2022, Living in Florida</vt:lpstr>
      <vt:lpstr>PWH along the HIV Care Continuum, 2020–2022,  Living in Florida</vt:lpstr>
      <vt:lpstr> PWH by Race/Ethnicity  along the HIV Care Continuum in 2022, Living in Florida</vt:lpstr>
      <vt:lpstr>PWH with a Suppressed Viral Load along the HIV Care Continuum in 2022, Living in Florida</vt:lpstr>
      <vt:lpstr>PWH who were Diagnosed with Acute HCV1 in 2022 Compared to All PWH  along the HIV Care Continuum, 2022, Living in Florida</vt:lpstr>
      <vt:lpstr>PWID1 with HIV Compared to All PWH  along the HIV Care Continuum, 2022, Living in Florida</vt:lpstr>
      <vt:lpstr>MSM1 with HIV Compared to All PWH  along the HIV Care Continuum, 2022, Living in Florida</vt:lpstr>
      <vt:lpstr>Women of Childbearing Age (WCBA)1 with HIV Compared to All PWH along the HIV Care Continuum, 2022, Living in Florida</vt:lpstr>
      <vt:lpstr>Percentage of Statewide PWH  Who Were Retained in Care in 2022, Living in Florida </vt:lpstr>
      <vt:lpstr>Percentage of Statewide PWH Who Had a Suppressed Viral Load year-end 2022, Living in Florida</vt:lpstr>
      <vt:lpstr>Percentage of Statewide PWH  Who Were Not in Care in 2022, Living In Florida</vt:lpstr>
      <vt:lpstr>Total Out of Care (OOC) in Florida by Sex</vt:lpstr>
      <vt:lpstr>OOC in Florida by Race/Ethnicity (N=25,577)</vt:lpstr>
      <vt:lpstr>OOC in Florida by Age (N=25,577)</vt:lpstr>
      <vt:lpstr>OOC in Florida by Years since HIV Diagnosis (N=25,577)</vt:lpstr>
      <vt:lpstr>OOC in Florida by Years OOC (N=25,577)</vt:lpstr>
      <vt:lpstr>OOC in Florida by Years Out of Contact (N=25,577)</vt:lpstr>
      <vt:lpstr>HIV-1 Antiretroviral Drug Resistance in HIV Diagnoses with a Genotype Sequence, 2022, Florida (N=2,096)</vt:lpstr>
      <vt:lpstr>HIV Diagnoses by Genotype Status and  Antiretroviral Drug Resistance, 2018–2022, Florida</vt:lpstr>
      <vt:lpstr>Percentage of HIV Diagnoses by Genotype Status and Antiretroviral Resistance, 2018–2022, Florida</vt:lpstr>
      <vt:lpstr>HIV-Related Deaths in Florida</vt:lpstr>
      <vt:lpstr>Deaths of Persons with HIV (PWH)  19871–2022, Florida</vt:lpstr>
      <vt:lpstr>Ranking of Deaths due to HIV as a Leading Cause of Death1 among Persons Aged 25 to 44, 2022, Florida </vt:lpstr>
      <vt:lpstr>HIV-Related Deaths  by County of Residence at Death, 2022, Florida</vt:lpstr>
      <vt:lpstr>Rates of HIV-Related Deaths by County of Residence at Death, 2022, Florida</vt:lpstr>
      <vt:lpstr>Rate of HIV-Related Deaths, 2013–2022, Florida</vt:lpstr>
      <vt:lpstr>Rate of HIV-Related Deaths  by Race/Ethnicity, 2013–2022, Florida</vt:lpstr>
      <vt:lpstr>Rate of HIV-Related Deaths by Sex and Race/Ethnicity, 2022, Florida</vt:lpstr>
      <vt:lpstr>HIV Prevention</vt:lpstr>
      <vt:lpstr>HIV Tests in Florida and Seropositivity1 Rates 1990–2022, Florida</vt:lpstr>
      <vt:lpstr>HIV Diagnoses by County of Residence and Publicly Funded Registered Testing Sites, 2022, Florida</vt:lpstr>
      <vt:lpstr>Seropositivity1 among Males, by Age Group and Race/Ethnicity Florida 2022 (data as of 03/13/2023)</vt:lpstr>
      <vt:lpstr>Seropositivity1 among Females, by Age Group and Race/Ethnicity Florida, 2022 (data as of 03/13/2023)</vt:lpstr>
      <vt:lpstr>PrEP in CHDs</vt:lpstr>
      <vt:lpstr>Number of CHD Clients Receiving Initial PrEP Medication Florida, 2019–2022, (N=12,541)</vt:lpstr>
      <vt:lpstr>CHD Clients Receiving Initial PrEP Medication  by Race/Ethnicity, 2022, Florida, (N=3,438)</vt:lpstr>
      <vt:lpstr>Rate of PrEP Users per 100,000 Population,  Florida, 2016–2022*</vt:lpstr>
      <vt:lpstr>Priority Populations for Primary HIV Prevention </vt:lpstr>
      <vt:lpstr>Priority Populations for Primary HIV Prevention in 2022, Florida</vt:lpstr>
      <vt:lpstr>Priority Prevention Populations for PWH</vt:lpstr>
      <vt:lpstr>Priority Prevention Populations for PWH in 2022, Living in Florida</vt:lpstr>
      <vt:lpstr>National EHE Strategies​</vt:lpstr>
      <vt:lpstr>HIV Diagnoses by County of Residence1  Highlighting EHE Counties, 2022, Florida</vt:lpstr>
      <vt:lpstr>PWH by County of Residence  Highlighting EHE Counties, 2022, Living in Florida</vt:lpstr>
      <vt:lpstr>HIV Testing</vt:lpstr>
      <vt:lpstr>PrEP</vt:lpstr>
      <vt:lpstr>Antiretroviral Therapy (ART)</vt:lpstr>
      <vt:lpstr>Florida HIV/AIDS Hotline</vt:lpstr>
      <vt:lpstr>Some Useful Links</vt:lpstr>
      <vt:lpstr>Florida HIV/AIDS Surveillance Data Contacts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Shamarial Roberson, DrPH, MPH Deputy Secretary for Health Florida Department of Health</dc:title>
  <dc:creator>Moran, Megan</dc:creator>
  <cp:lastModifiedBy>Campbell, Angela N</cp:lastModifiedBy>
  <cp:revision>53</cp:revision>
  <cp:lastPrinted>2022-10-05T19:25:08Z</cp:lastPrinted>
  <dcterms:created xsi:type="dcterms:W3CDTF">2021-01-07T18:55:40Z</dcterms:created>
  <dcterms:modified xsi:type="dcterms:W3CDTF">2024-02-13T18:05:10Z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0x010100CB4AF8F293EE8245AC2E6E33DEC98B27</vt:lpwstr>
  </property>
  <property fmtid="{D5CDD505-2E9C-101B-9397-08002B2CF9AE}" pid="3" name="MediaServiceImageTags">
    <vt:lpwstr/>
  </property>
</Properties>
</file>