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08" r:id="rId2"/>
    <p:sldMasterId id="2147484044" r:id="rId3"/>
    <p:sldMasterId id="2147483705" r:id="rId4"/>
    <p:sldMasterId id="2147483706" r:id="rId5"/>
    <p:sldMasterId id="2147483707" r:id="rId6"/>
  </p:sldMasterIdLst>
  <p:notesMasterIdLst>
    <p:notesMasterId r:id="rId13"/>
  </p:notesMasterIdLst>
  <p:sldIdLst>
    <p:sldId id="256" r:id="rId7"/>
    <p:sldId id="257" r:id="rId8"/>
    <p:sldId id="260" r:id="rId9"/>
    <p:sldId id="261" r:id="rId10"/>
    <p:sldId id="258" r:id="rId11"/>
    <p:sldId id="259" r:id="rId12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7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0" autoAdjust="0"/>
    <p:restoredTop sz="73503" autoAdjust="0"/>
  </p:normalViewPr>
  <p:slideViewPr>
    <p:cSldViewPr>
      <p:cViewPr>
        <p:scale>
          <a:sx n="87" d="100"/>
          <a:sy n="87" d="100"/>
        </p:scale>
        <p:origin x="-23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2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9A105F77-14FA-4BF2-BDBA-6082D88DF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4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B6F7AB3-5E9C-4890-ACFD-E0BB95811AD8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Slide 2 – How to Navigate</a:t>
            </a:r>
          </a:p>
          <a:p>
            <a:pPr eaLnBrk="1" hangingPunct="1"/>
            <a:r>
              <a:rPr lang="en-US" altLang="en-US" smtClean="0"/>
              <a:t>To improve your training experience during this self-paced course, please follow these navigation instructions.</a:t>
            </a:r>
          </a:p>
          <a:p>
            <a:pPr eaLnBrk="1" hangingPunct="1"/>
            <a:r>
              <a:rPr lang="en-US" altLang="en-US" smtClean="0"/>
              <a:t>When a slide pauses you may do one of three things to advance:</a:t>
            </a:r>
          </a:p>
          <a:p>
            <a:pPr eaLnBrk="1" hangingPunct="1"/>
            <a:r>
              <a:rPr lang="en-US" altLang="en-US" smtClean="0"/>
              <a:t>Click directly on the slide with your cursor</a:t>
            </a:r>
          </a:p>
          <a:p>
            <a:pPr eaLnBrk="1" hangingPunct="1"/>
            <a:r>
              <a:rPr lang="en-US" altLang="en-US" smtClean="0"/>
              <a:t>Click the PLAY button on the bottom left of the screen</a:t>
            </a:r>
          </a:p>
          <a:p>
            <a:pPr eaLnBrk="1" hangingPunct="1"/>
            <a:r>
              <a:rPr lang="en-US" altLang="en-US" smtClean="0"/>
              <a:t>or </a:t>
            </a:r>
          </a:p>
          <a:p>
            <a:pPr eaLnBrk="1" hangingPunct="1"/>
            <a:r>
              <a:rPr lang="en-US" altLang="en-US" smtClean="0"/>
              <a:t>Click the FORWARD button.</a:t>
            </a:r>
          </a:p>
          <a:p>
            <a:pPr eaLnBrk="1" hangingPunct="1"/>
            <a:r>
              <a:rPr lang="en-US" altLang="en-US" smtClean="0"/>
              <a:t>To review, click the BACK button.</a:t>
            </a:r>
          </a:p>
          <a:p>
            <a:pPr eaLnBrk="1" hangingPunct="1"/>
            <a:r>
              <a:rPr lang="en-US" altLang="en-US" smtClean="0"/>
              <a:t>Please keep these instructions in mind as you proceed.  </a:t>
            </a:r>
          </a:p>
          <a:p>
            <a:pPr eaLnBrk="1" hangingPunct="1"/>
            <a:r>
              <a:rPr lang="en-US" altLang="en-US" smtClean="0"/>
              <a:t>You will need to advance the slide now.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DAED9D-479F-4E06-908D-83591A1A689F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Slide 2 – How to Navigate</a:t>
            </a:r>
          </a:p>
          <a:p>
            <a:pPr eaLnBrk="1" hangingPunct="1"/>
            <a:r>
              <a:rPr lang="en-US" altLang="en-US" smtClean="0"/>
              <a:t>To improve your training experience, please follow these navigation instructions:</a:t>
            </a:r>
          </a:p>
          <a:p>
            <a:pPr eaLnBrk="1" hangingPunct="1"/>
            <a:r>
              <a:rPr lang="en-US" altLang="en-US" smtClean="0"/>
              <a:t>This presentation is formatted for continuous play.</a:t>
            </a:r>
          </a:p>
          <a:p>
            <a:pPr eaLnBrk="1" hangingPunct="1"/>
            <a:r>
              <a:rPr lang="en-US" altLang="en-US" smtClean="0"/>
              <a:t>If you need to stop, click the PAUSE button on the bottom left of the screen.</a:t>
            </a:r>
          </a:p>
          <a:p>
            <a:pPr eaLnBrk="1" hangingPunct="1"/>
            <a:r>
              <a:rPr lang="en-US" altLang="en-US" smtClean="0"/>
              <a:t>To continue, click PLAY.</a:t>
            </a:r>
          </a:p>
          <a:p>
            <a:pPr eaLnBrk="1" hangingPunct="1"/>
            <a:r>
              <a:rPr lang="en-US" altLang="en-US" smtClean="0"/>
              <a:t>Please keep these instructions in mind as you proceed.  </a:t>
            </a:r>
          </a:p>
          <a:p>
            <a:pPr eaLnBrk="1" hangingPunct="1"/>
            <a:r>
              <a:rPr lang="en-US" altLang="en-US" smtClean="0"/>
              <a:t>To begin, click directly on </a:t>
            </a:r>
            <a:r>
              <a:rPr lang="en-US" altLang="en-US" b="1" smtClean="0"/>
              <a:t>this </a:t>
            </a:r>
            <a:r>
              <a:rPr lang="en-US" altLang="en-US" smtClean="0"/>
              <a:t>slide now.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Slide 3 – How to Navigate</a:t>
            </a:r>
          </a:p>
          <a:p>
            <a:r>
              <a:rPr lang="en-US" altLang="en-US" smtClean="0"/>
              <a:t>Additional navigation tools, if available, include Closed Captions and Table of Contents view.</a:t>
            </a:r>
          </a:p>
          <a:p>
            <a:r>
              <a:rPr lang="en-US" altLang="en-US" smtClean="0"/>
              <a:t>To use Closed Captions, click the CC button, on the lower right of your screen.</a:t>
            </a:r>
          </a:p>
          <a:p>
            <a:r>
              <a:rPr lang="en-US" altLang="en-US" smtClean="0"/>
              <a:t>To open the Table of Contents, click the TOC button, also on the lower right.</a:t>
            </a:r>
          </a:p>
          <a:p>
            <a:r>
              <a:rPr lang="en-US" altLang="en-US" smtClean="0"/>
              <a:t>To close these tools, click again on the buttons.</a:t>
            </a:r>
          </a:p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9F1A79C-005B-4706-95D4-1DEF4548A483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7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6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63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8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24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997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32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08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59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5163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288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170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8861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27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0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1291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381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99583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05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103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137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91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45319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07525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0530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392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607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6513"/>
            <a:ext cx="7366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262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802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717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905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85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8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311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7994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26439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43493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323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737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740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487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47067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110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792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73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9228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40644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82445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840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983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549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1115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938477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4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2297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8348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4450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1937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663968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541769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4977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6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11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610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99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30275" y="265113"/>
            <a:ext cx="7832725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1828800"/>
            <a:ext cx="783272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1029" name="Text Box 14"/>
          <p:cNvSpPr txBox="1">
            <a:spLocks noChangeArrowheads="1"/>
          </p:cNvSpPr>
          <p:nvPr/>
        </p:nvSpPr>
        <p:spPr bwMode="auto">
          <a:xfrm>
            <a:off x="914400" y="7938"/>
            <a:ext cx="7086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900" dirty="0" smtClean="0">
                <a:solidFill>
                  <a:srgbClr val="167180"/>
                </a:solidFill>
              </a:rPr>
              <a:t>To protect, promote and improve the health of all people in Florida through integrated state, county and community efforts. </a:t>
            </a:r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22238"/>
            <a:ext cx="81597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5" r:id="rId1"/>
    <p:sldLayoutId id="2147484326" r:id="rId2"/>
    <p:sldLayoutId id="2147484327" r:id="rId3"/>
    <p:sldLayoutId id="2147484328" r:id="rId4"/>
    <p:sldLayoutId id="2147484329" r:id="rId5"/>
    <p:sldLayoutId id="2147484330" r:id="rId6"/>
    <p:sldLayoutId id="2147484331" r:id="rId7"/>
    <p:sldLayoutId id="2147484332" r:id="rId8"/>
    <p:sldLayoutId id="2147484333" r:id="rId9"/>
    <p:sldLayoutId id="2147484334" r:id="rId10"/>
    <p:sldLayoutId id="21474843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848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latin typeface="Tahoma" pitchFamily="34" charset="0"/>
              </a:rPr>
              <a:t>How to Navigate</a:t>
            </a:r>
          </a:p>
        </p:txBody>
      </p:sp>
      <p:pic>
        <p:nvPicPr>
          <p:cNvPr id="2051" name="Picture 6" descr="DOH_Brand_NavSlide_ContPlay_Tex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6596063" cy="40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36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  <p:sldLayoutId id="2147484344" r:id="rId9"/>
    <p:sldLayoutId id="2147484345" r:id="rId10"/>
    <p:sldLayoutId id="21474843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7848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latin typeface="Tahoma" pitchFamily="34" charset="0"/>
              </a:rPr>
              <a:t>How to Navigate</a:t>
            </a:r>
          </a:p>
        </p:txBody>
      </p:sp>
      <p:sp>
        <p:nvSpPr>
          <p:cNvPr id="3075" name="Rectangle 12"/>
          <p:cNvSpPr>
            <a:spLocks noChangeArrowheads="1"/>
          </p:cNvSpPr>
          <p:nvPr userDrawn="1"/>
        </p:nvSpPr>
        <p:spPr bwMode="auto">
          <a:xfrm>
            <a:off x="6629400" y="3352800"/>
            <a:ext cx="1897063" cy="276225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00A0A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 smtClean="0">
                <a:solidFill>
                  <a:srgbClr val="00A0AF"/>
                </a:solidFill>
                <a:latin typeface="Calibri" pitchFamily="34" charset="0"/>
              </a:rPr>
              <a:t>CLOSED CAPTIONS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1066800" y="1628775"/>
            <a:ext cx="6400800" cy="2819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A0AF"/>
                </a:solidFill>
              </a:rPr>
              <a:t>Additional tools, if available</a:t>
            </a:r>
          </a:p>
          <a:p>
            <a:pPr fontAlgn="auto">
              <a:spcAft>
                <a:spcPts val="0"/>
              </a:spcAft>
              <a:defRPr/>
            </a:pPr>
            <a:endParaRPr lang="en-US" sz="2800" b="1" smtClean="0">
              <a:solidFill>
                <a:srgbClr val="00A0AF"/>
              </a:solidFill>
            </a:endParaRPr>
          </a:p>
          <a:p>
            <a:pPr lvl="1" algn="l" fontAlgn="auto">
              <a:spcAft>
                <a:spcPts val="0"/>
              </a:spcAft>
              <a:defRPr/>
            </a:pPr>
            <a:r>
              <a:rPr lang="en-US" sz="2400" b="1" smtClean="0">
                <a:solidFill>
                  <a:sysClr val="windowText" lastClr="000000"/>
                </a:solidFill>
              </a:rPr>
              <a:t>To use Closed Captions: </a:t>
            </a:r>
          </a:p>
          <a:p>
            <a:pPr lvl="1" algn="l" fontAlgn="auto">
              <a:spcAft>
                <a:spcPts val="0"/>
              </a:spcAft>
              <a:defRPr/>
            </a:pPr>
            <a:r>
              <a:rPr lang="en-US" sz="2400" b="1" smtClean="0">
                <a:solidFill>
                  <a:sysClr val="windowText" lastClr="000000"/>
                </a:solidFill>
              </a:rPr>
              <a:t>	Click the CC button, lower right</a:t>
            </a:r>
          </a:p>
          <a:p>
            <a:pPr lvl="1" algn="l" fontAlgn="auto">
              <a:spcAft>
                <a:spcPts val="0"/>
              </a:spcAft>
              <a:defRPr/>
            </a:pPr>
            <a:endParaRPr lang="en-US" sz="2400" b="1" smtClean="0">
              <a:solidFill>
                <a:sysClr val="windowText" lastClr="000000"/>
              </a:solidFill>
            </a:endParaRPr>
          </a:p>
          <a:p>
            <a:pPr lvl="1" algn="l" fontAlgn="auto">
              <a:spcAft>
                <a:spcPts val="0"/>
              </a:spcAft>
              <a:defRPr/>
            </a:pPr>
            <a:r>
              <a:rPr lang="en-US" sz="2400" b="1" smtClean="0">
                <a:solidFill>
                  <a:sysClr val="windowText" lastClr="000000"/>
                </a:solidFill>
              </a:rPr>
              <a:t>To use Table of Contents: </a:t>
            </a:r>
          </a:p>
          <a:p>
            <a:pPr lvl="1" algn="l" fontAlgn="auto">
              <a:spcAft>
                <a:spcPts val="0"/>
              </a:spcAft>
              <a:defRPr/>
            </a:pPr>
            <a:r>
              <a:rPr lang="en-US" sz="2400" b="1" smtClean="0">
                <a:solidFill>
                  <a:sysClr val="windowText" lastClr="000000"/>
                </a:solidFill>
              </a:rPr>
              <a:t>	Click the TOC button</a:t>
            </a:r>
            <a:endParaRPr lang="en-US" sz="2400" b="1" dirty="0">
              <a:solidFill>
                <a:sysClr val="windowText" lastClr="000000"/>
              </a:solidFill>
            </a:endParaRPr>
          </a:p>
        </p:txBody>
      </p:sp>
      <p:pic>
        <p:nvPicPr>
          <p:cNvPr id="3077" name="Picture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86"/>
          <a:stretch>
            <a:fillRect/>
          </a:stretch>
        </p:blipFill>
        <p:spPr bwMode="auto">
          <a:xfrm>
            <a:off x="7023100" y="3910013"/>
            <a:ext cx="141605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5"/>
          <p:cNvSpPr>
            <a:spLocks noChangeArrowheads="1"/>
          </p:cNvSpPr>
          <p:nvPr userDrawn="1"/>
        </p:nvSpPr>
        <p:spPr bwMode="auto">
          <a:xfrm>
            <a:off x="6400800" y="4495800"/>
            <a:ext cx="2125663" cy="22860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 smtClean="0">
                <a:solidFill>
                  <a:srgbClr val="00B050"/>
                </a:solidFill>
                <a:latin typeface="Calibri" pitchFamily="34" charset="0"/>
              </a:rPr>
              <a:t>TABLE OF CONTENTS</a:t>
            </a:r>
          </a:p>
        </p:txBody>
      </p:sp>
      <p:cxnSp>
        <p:nvCxnSpPr>
          <p:cNvPr id="3079" name="Straight Arrow Connector 16"/>
          <p:cNvCxnSpPr>
            <a:cxnSpLocks noChangeShapeType="1"/>
          </p:cNvCxnSpPr>
          <p:nvPr userDrawn="1"/>
        </p:nvCxnSpPr>
        <p:spPr bwMode="auto">
          <a:xfrm>
            <a:off x="7858125" y="3649663"/>
            <a:ext cx="0" cy="231775"/>
          </a:xfrm>
          <a:prstGeom prst="straightConnector1">
            <a:avLst/>
          </a:prstGeom>
          <a:noFill/>
          <a:ln w="28575" algn="ctr">
            <a:solidFill>
              <a:srgbClr val="00A0A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Straight Arrow Connector 17"/>
          <p:cNvCxnSpPr>
            <a:cxnSpLocks noChangeShapeType="1"/>
          </p:cNvCxnSpPr>
          <p:nvPr userDrawn="1"/>
        </p:nvCxnSpPr>
        <p:spPr bwMode="auto">
          <a:xfrm flipV="1">
            <a:off x="8097838" y="4249738"/>
            <a:ext cx="0" cy="246062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1" name="Rectangle 18"/>
          <p:cNvSpPr>
            <a:spLocks noChangeArrowheads="1"/>
          </p:cNvSpPr>
          <p:nvPr userDrawn="1"/>
        </p:nvSpPr>
        <p:spPr bwMode="auto">
          <a:xfrm>
            <a:off x="7731125" y="3851275"/>
            <a:ext cx="252413" cy="427038"/>
          </a:xfrm>
          <a:prstGeom prst="rect">
            <a:avLst/>
          </a:prstGeom>
          <a:noFill/>
          <a:ln w="28575" algn="ctr">
            <a:solidFill>
              <a:srgbClr val="00A0A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82" name="Rectangle 19"/>
          <p:cNvSpPr>
            <a:spLocks noChangeArrowheads="1"/>
          </p:cNvSpPr>
          <p:nvPr userDrawn="1"/>
        </p:nvSpPr>
        <p:spPr bwMode="auto">
          <a:xfrm>
            <a:off x="7975600" y="3851275"/>
            <a:ext cx="228600" cy="427038"/>
          </a:xfrm>
          <a:prstGeom prst="rect">
            <a:avLst/>
          </a:prstGeom>
          <a:noFill/>
          <a:ln w="28575" algn="ctr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7" r:id="rId1"/>
    <p:sldLayoutId id="2147484348" r:id="rId2"/>
    <p:sldLayoutId id="2147484349" r:id="rId3"/>
    <p:sldLayoutId id="2147484350" r:id="rId4"/>
    <p:sldLayoutId id="2147484351" r:id="rId5"/>
    <p:sldLayoutId id="2147484352" r:id="rId6"/>
    <p:sldLayoutId id="2147484353" r:id="rId7"/>
    <p:sldLayoutId id="2147484354" r:id="rId8"/>
    <p:sldLayoutId id="2147484355" r:id="rId9"/>
    <p:sldLayoutId id="2147484356" r:id="rId10"/>
    <p:sldLayoutId id="21474843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9"/>
          <p:cNvSpPr txBox="1">
            <a:spLocks noChangeArrowheads="1"/>
          </p:cNvSpPr>
          <p:nvPr/>
        </p:nvSpPr>
        <p:spPr bwMode="auto">
          <a:xfrm>
            <a:off x="685800" y="304800"/>
            <a:ext cx="7848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latin typeface="Tahoma" pitchFamily="34" charset="0"/>
              </a:rPr>
              <a:t>How to Navigate</a:t>
            </a:r>
          </a:p>
        </p:txBody>
      </p:sp>
      <p:pic>
        <p:nvPicPr>
          <p:cNvPr id="4099" name="Picture 12" descr="DOH_Brand_NavSlide_SelfPace_Tex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586663" cy="341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6962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5124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12713"/>
            <a:ext cx="7366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304800"/>
            <a:ext cx="7721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80772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1219200" y="36513"/>
            <a:ext cx="670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900" dirty="0" smtClean="0">
                <a:solidFill>
                  <a:srgbClr val="167180"/>
                </a:solidFill>
              </a:rPr>
              <a:t>To protect, promote and improve the health of all people in Florida through integrated state</a:t>
            </a:r>
            <a:r>
              <a:rPr lang="en-US" altLang="en-US" sz="900" smtClean="0">
                <a:solidFill>
                  <a:srgbClr val="167180"/>
                </a:solidFill>
              </a:rPr>
              <a:t>, county </a:t>
            </a:r>
            <a:r>
              <a:rPr lang="en-US" altLang="en-US" sz="900" dirty="0" smtClean="0">
                <a:solidFill>
                  <a:srgbClr val="167180"/>
                </a:solidFill>
              </a:rPr>
              <a:t>and community efforts. </a:t>
            </a:r>
          </a:p>
        </p:txBody>
      </p:sp>
      <p:pic>
        <p:nvPicPr>
          <p:cNvPr id="6149" name="Picture 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111125"/>
            <a:ext cx="7366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9" r:id="rId1"/>
    <p:sldLayoutId id="2147484380" r:id="rId2"/>
    <p:sldLayoutId id="2147484381" r:id="rId3"/>
    <p:sldLayoutId id="2147484382" r:id="rId4"/>
    <p:sldLayoutId id="2147484383" r:id="rId5"/>
    <p:sldLayoutId id="2147484384" r:id="rId6"/>
    <p:sldLayoutId id="2147484385" r:id="rId7"/>
    <p:sldLayoutId id="2147484386" r:id="rId8"/>
    <p:sldLayoutId id="2147484387" r:id="rId9"/>
    <p:sldLayoutId id="2147484388" r:id="rId10"/>
    <p:sldLayoutId id="21474843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438400"/>
            <a:ext cx="6400800" cy="17526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 rot="-5400000">
            <a:off x="-1279525" y="2955925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600" b="1"/>
              <a:t>Add Local Level Branding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 rot="-5400000">
            <a:off x="-1257300" y="3184525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/>
              <a:t>Add Local Level Branding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 rot="-5400000">
            <a:off x="-1246187" y="3108325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600" b="1"/>
              <a:t>Add Local Level Branding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26&quot;&gt;&lt;/object&gt;&lt;object type=&quot;2&quot; unique_id=&quot;10027&quot;&gt;&lt;object type=&quot;3&quot; unique_id=&quot;10028&quot;&gt;&lt;property id=&quot;20148&quot; value=&quot;5&quot;/&gt;&lt;property id=&quot;20300&quot; value=&quot;Slide 1&quot;/&gt;&lt;property id=&quot;20307&quot; value=&quot;256&quot;/&gt;&lt;/object&gt;&lt;object type=&quot;3&quot; unique_id=&quot;10029&quot;&gt;&lt;property id=&quot;20148&quot; value=&quot;5&quot;/&gt;&lt;property id=&quot;20300&quot; value=&quot;Slide 2&quot;/&gt;&lt;property id=&quot;20307&quot; value=&quot;257&quot;/&gt;&lt;/object&gt;&lt;object type=&quot;3&quot; unique_id=&quot;10030&quot;&gt;&lt;property id=&quot;20148&quot; value=&quot;5&quot;/&gt;&lt;property id=&quot;20300&quot; value=&quot;Slide 5&quot;/&gt;&lt;property id=&quot;20307&quot; value=&quot;258&quot;/&gt;&lt;/object&gt;&lt;object type=&quot;3&quot; unique_id=&quot;10031&quot;&gt;&lt;property id=&quot;20148&quot; value=&quot;5&quot;/&gt;&lt;property id=&quot;20300&quot; value=&quot;Slide 6&quot;/&gt;&lt;property id=&quot;20307&quot; value=&quot;259&quot;/&gt;&lt;/object&gt;&lt;object type=&quot;3&quot; unique_id=&quot;10742&quot;&gt;&lt;property id=&quot;20148&quot; value=&quot;5&quot;/&gt;&lt;property id=&quot;20300&quot; value=&quot;Slide 3&quot;/&gt;&lt;property id=&quot;20307&quot; value=&quot;260&quot;/&gt;&lt;/object&gt;&lt;object type=&quot;3&quot; unique_id=&quot;10743&quot;&gt;&lt;property id=&quot;20148&quot; value=&quot;5&quot;/&gt;&lt;property id=&quot;20300&quot; value=&quot;Slide 4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ocal-template-10">
  <a:themeElements>
    <a:clrScheme name="intr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tro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av">
  <a:themeElements>
    <a:clrScheme name="1_na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a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a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nav">
  <a:themeElements>
    <a:clrScheme name="1_na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a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a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nav">
  <a:themeElements>
    <a:clrScheme name="na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ain">
  <a:themeElements>
    <a:clrScheme name="ma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i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ast">
  <a:themeElements>
    <a:clrScheme name="la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st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local-template-10</Template>
  <TotalTime>131</TotalTime>
  <Words>242</Words>
  <Application>Microsoft Office PowerPoint</Application>
  <PresentationFormat>On-screen Show (4:3)</PresentationFormat>
  <Paragraphs>28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Tahoma</vt:lpstr>
      <vt:lpstr>Calibri</vt:lpstr>
      <vt:lpstr>local-template-10</vt:lpstr>
      <vt:lpstr>1_nav</vt:lpstr>
      <vt:lpstr>2_nav</vt:lpstr>
      <vt:lpstr>nav</vt:lpstr>
      <vt:lpstr>main</vt:lpstr>
      <vt:lpstr>last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Eidse, Faith M</dc:creator>
  <cp:lastModifiedBy>Wituszynski, Tara A</cp:lastModifiedBy>
  <cp:revision>15</cp:revision>
  <cp:lastPrinted>1601-01-01T00:00:00Z</cp:lastPrinted>
  <dcterms:created xsi:type="dcterms:W3CDTF">2015-03-20T13:13:33Z</dcterms:created>
  <dcterms:modified xsi:type="dcterms:W3CDTF">2015-04-03T14:31:48Z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