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0.xml" ContentType="application/vnd.openxmlformats-officedocument.drawingml.chartshapes+xml"/>
  <Override PartName="/ppt/notesSlides/notesSlide18.xml" ContentType="application/vnd.openxmlformats-officedocument.presentationml.notesSlide+xml"/>
  <Override PartName="/ppt/charts/chartEx3.xml" ContentType="application/vnd.ms-office.chartex+xml"/>
  <Override PartName="/ppt/charts/style19.xml" ContentType="application/vnd.ms-office.chartstyle+xml"/>
  <Override PartName="/ppt/charts/colors19.xml" ContentType="application/vnd.ms-office.chartcolorstyle+xml"/>
  <Override PartName="/ppt/charts/chartEx4.xml" ContentType="application/vnd.ms-office.chartex+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1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2.xml" ContentType="application/vnd.openxmlformats-officedocument.drawingml.chartshapes+xml"/>
  <Override PartName="/ppt/notesSlides/notesSlide23.xml" ContentType="application/vnd.openxmlformats-officedocument.presentationml.notesSlide+xml"/>
  <Override PartName="/ppt/charts/chart22.xml" ContentType="application/vnd.openxmlformats-officedocument.drawingml.chart+xml"/>
  <Override PartName="/ppt/drawings/drawing13.xml" ContentType="application/vnd.openxmlformats-officedocument.drawingml.chartshapes+xml"/>
  <Override PartName="/ppt/charts/chart23.xml" ContentType="application/vnd.openxmlformats-officedocument.drawingml.chart+xml"/>
  <Override PartName="/ppt/drawings/drawing1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310" r:id="rId6"/>
    <p:sldId id="312" r:id="rId7"/>
    <p:sldId id="316" r:id="rId8"/>
    <p:sldId id="311" r:id="rId9"/>
    <p:sldId id="317" r:id="rId10"/>
    <p:sldId id="261" r:id="rId11"/>
    <p:sldId id="284" r:id="rId12"/>
    <p:sldId id="285" r:id="rId13"/>
    <p:sldId id="286" r:id="rId14"/>
    <p:sldId id="287" r:id="rId15"/>
    <p:sldId id="288" r:id="rId16"/>
    <p:sldId id="289" r:id="rId17"/>
    <p:sldId id="290" r:id="rId18"/>
    <p:sldId id="291" r:id="rId19"/>
    <p:sldId id="313"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14" r:id="rId35"/>
    <p:sldId id="315" r:id="rId36"/>
    <p:sldId id="307" r:id="rId37"/>
    <p:sldId id="308"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AF"/>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1" autoAdjust="0"/>
    <p:restoredTop sz="64277" autoAdjust="0"/>
  </p:normalViewPr>
  <p:slideViewPr>
    <p:cSldViewPr snapToGrid="0">
      <p:cViewPr varScale="1">
        <p:scale>
          <a:sx n="114" d="100"/>
          <a:sy n="114" d="100"/>
        </p:scale>
        <p:origin x="294"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Training%20Planning\Training%20Materials\2018%20Data%20Updat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1.xml"/><Relationship Id="rId1" Type="http://schemas.microsoft.com/office/2011/relationships/chartStyle" Target="style21.xml"/></Relationships>
</file>

<file path=ppt/charts/_rels/chart18.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3.xml"/><Relationship Id="rId1" Type="http://schemas.microsoft.com/office/2011/relationships/chartStyle" Target="style23.xml"/></Relationships>
</file>

<file path=ppt/charts/_rels/chart2.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4.xml"/><Relationship Id="rId1" Type="http://schemas.microsoft.com/office/2011/relationships/chartStyle" Target="style24.xml"/></Relationships>
</file>

<file path=ppt/charts/_rels/chart21.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2.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hsd00sdisease01.doh.ad.state.fl.us\netFiles\STD\Hepatitis\Surveillance\Presentations\Copy%20of%202018%20State%20Presentation%20Data%20Updates%20SEPT192019.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hsd00sdisease01.doh.ad.state.fl.us\netFiles\STD\Hepatitis\Surveillance\Presentations\Copy%20of%202018%20State%20Presentation%20Data%20Updates%20SEPT19201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hsd00sdisease01.doh.ad.state.fl.us\netFiles\STD\Hepatitis\Surveillance\Presentations\Copy%20of%202018%20State%20Presentation%20Data%20Updates%20SEPT192019.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I:\STD\Hepatitis\Surveillance\Presentations\Copy%20of%202018%20State%20Presentation%20Data%20Updates%20SEPT19201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I:\STD\Hepatitis\Surveillance\Presentations\Copy%20of%202018%20State%20Presentation%20Data%20Updates%20SEPT192019.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file:///I:\STD\Hepatitis\Surveillance\Presentations\Copy%20of%202018%20State%20Presentation%20Data%20Updates%20SEPT192019.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oleObject" Target="file:///I:\STD\Hepatitis\Surveillance\Presentations\Copy%20of%202018%20State%20Presentation%20Data%20Updates%20SEPT19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2030742378666157"/>
          <c:w val="0.87298240693721652"/>
          <c:h val="0.6434029523617264"/>
        </c:manualLayout>
      </c:layout>
      <c:lineChart>
        <c:grouping val="standard"/>
        <c:varyColors val="0"/>
        <c:ser>
          <c:idx val="2"/>
          <c:order val="0"/>
          <c:tx>
            <c:strRef>
              <c:f>Trend!$D$29</c:f>
              <c:strCache>
                <c:ptCount val="1"/>
                <c:pt idx="0">
                  <c:v>Chronic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47-4107-92A6-8C3A073C6991}"/>
                </c:ext>
              </c:extLst>
            </c:dLbl>
            <c:dLbl>
              <c:idx val="7"/>
              <c:layout>
                <c:manualLayout>
                  <c:x val="0"/>
                  <c:y val="-0.10103880512693761"/>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4AF-4CE3-A19D-4CA7DDDD783C}"/>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Trend!$B$30:$B$37</c:f>
              <c:numCache>
                <c:formatCode>General</c:formatCode>
                <c:ptCount val="8"/>
                <c:pt idx="0">
                  <c:v>2011</c:v>
                </c:pt>
                <c:pt idx="1">
                  <c:v>2012</c:v>
                </c:pt>
                <c:pt idx="2">
                  <c:v>2013</c:v>
                </c:pt>
                <c:pt idx="3">
                  <c:v>2014</c:v>
                </c:pt>
                <c:pt idx="4">
                  <c:v>2015</c:v>
                </c:pt>
                <c:pt idx="5">
                  <c:v>2016</c:v>
                </c:pt>
                <c:pt idx="6">
                  <c:v>2017</c:v>
                </c:pt>
                <c:pt idx="7">
                  <c:v>2018</c:v>
                </c:pt>
              </c:numCache>
            </c:numRef>
          </c:cat>
          <c:val>
            <c:numRef>
              <c:f>Trend!$D$30:$D$37</c:f>
              <c:numCache>
                <c:formatCode>General</c:formatCode>
                <c:ptCount val="8"/>
                <c:pt idx="0">
                  <c:v>18363</c:v>
                </c:pt>
                <c:pt idx="1">
                  <c:v>19018</c:v>
                </c:pt>
                <c:pt idx="2">
                  <c:v>19757</c:v>
                </c:pt>
                <c:pt idx="3">
                  <c:v>22412</c:v>
                </c:pt>
                <c:pt idx="4">
                  <c:v>22981</c:v>
                </c:pt>
                <c:pt idx="5">
                  <c:v>29423</c:v>
                </c:pt>
                <c:pt idx="6">
                  <c:v>26389</c:v>
                </c:pt>
                <c:pt idx="7">
                  <c:v>22175</c:v>
                </c:pt>
              </c:numCache>
            </c:numRef>
          </c:val>
          <c:smooth val="0"/>
          <c:extLst>
            <c:ext xmlns:c16="http://schemas.microsoft.com/office/drawing/2014/chart" uri="{C3380CC4-5D6E-409C-BE32-E72D297353CC}">
              <c16:uniqueId val="{00000001-74AF-4CE3-A19D-4CA7DDDD783C}"/>
            </c:ext>
          </c:extLst>
        </c:ser>
        <c:ser>
          <c:idx val="1"/>
          <c:order val="1"/>
          <c:tx>
            <c:strRef>
              <c:f>Trend!$C$29</c:f>
              <c:strCache>
                <c:ptCount val="1"/>
                <c:pt idx="0">
                  <c:v>Chronic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47-4107-92A6-8C3A073C6991}"/>
                </c:ext>
              </c:extLst>
            </c:dLbl>
            <c:dLbl>
              <c:idx val="7"/>
              <c:layout>
                <c:manualLayout>
                  <c:x val="-7.3262840158363728E-3"/>
                  <c:y val="-8.6091122017819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F-4CE3-A19D-4CA7DDDD783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Trend!$B$30:$B$37</c:f>
              <c:numCache>
                <c:formatCode>General</c:formatCode>
                <c:ptCount val="8"/>
                <c:pt idx="0">
                  <c:v>2011</c:v>
                </c:pt>
                <c:pt idx="1">
                  <c:v>2012</c:v>
                </c:pt>
                <c:pt idx="2">
                  <c:v>2013</c:v>
                </c:pt>
                <c:pt idx="3">
                  <c:v>2014</c:v>
                </c:pt>
                <c:pt idx="4">
                  <c:v>2015</c:v>
                </c:pt>
                <c:pt idx="5">
                  <c:v>2016</c:v>
                </c:pt>
                <c:pt idx="6">
                  <c:v>2017</c:v>
                </c:pt>
                <c:pt idx="7">
                  <c:v>2018</c:v>
                </c:pt>
              </c:numCache>
            </c:numRef>
          </c:cat>
          <c:val>
            <c:numRef>
              <c:f>Trend!$C$30:$C$37</c:f>
              <c:numCache>
                <c:formatCode>General</c:formatCode>
                <c:ptCount val="8"/>
                <c:pt idx="0">
                  <c:v>4279</c:v>
                </c:pt>
                <c:pt idx="1">
                  <c:v>4180</c:v>
                </c:pt>
                <c:pt idx="2">
                  <c:v>4271</c:v>
                </c:pt>
                <c:pt idx="3">
                  <c:v>4914</c:v>
                </c:pt>
                <c:pt idx="4">
                  <c:v>4827</c:v>
                </c:pt>
                <c:pt idx="5">
                  <c:v>4972</c:v>
                </c:pt>
                <c:pt idx="6">
                  <c:v>4927</c:v>
                </c:pt>
                <c:pt idx="7">
                  <c:v>4763</c:v>
                </c:pt>
              </c:numCache>
            </c:numRef>
          </c:val>
          <c:smooth val="0"/>
          <c:extLst>
            <c:ext xmlns:c16="http://schemas.microsoft.com/office/drawing/2014/chart" uri="{C3380CC4-5D6E-409C-BE32-E72D297353CC}">
              <c16:uniqueId val="{00000003-74AF-4CE3-A19D-4CA7DDDD783C}"/>
            </c:ext>
          </c:extLst>
        </c:ser>
        <c:dLbls>
          <c:showLegendKey val="0"/>
          <c:showVal val="0"/>
          <c:showCatName val="0"/>
          <c:showSerName val="0"/>
          <c:showPercent val="0"/>
          <c:showBubbleSize val="0"/>
        </c:dLbls>
        <c:marker val="1"/>
        <c:smooth val="0"/>
        <c:axId val="846078320"/>
        <c:axId val="840463616"/>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b"/>
      <c:layout>
        <c:manualLayout>
          <c:xMode val="edge"/>
          <c:yMode val="edge"/>
          <c:x val="9.781780402449694E-2"/>
          <c:y val="3.7615193934091531E-2"/>
          <c:w val="0.8641876622937337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2320345528622865"/>
          <c:w val="0.87298240693721652"/>
          <c:h val="0.63301850093205481"/>
        </c:manualLayout>
      </c:layout>
      <c:lineChart>
        <c:grouping val="standard"/>
        <c:varyColors val="0"/>
        <c:ser>
          <c:idx val="1"/>
          <c:order val="0"/>
          <c:tx>
            <c:strRef>
              <c:f>Trend!$F$49</c:f>
              <c:strCache>
                <c:ptCount val="1"/>
                <c:pt idx="0">
                  <c:v>Acute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layout>
                <c:manualLayout>
                  <c:x val="-6.1457032233081424E-2"/>
                  <c:y val="-5.70351087722086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72-465D-95EE-8EB37717BA9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47-4DE3-87B2-72E7D5E49E4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5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Trend!$B$50:$B$57</c:f>
              <c:numCache>
                <c:formatCode>General</c:formatCode>
                <c:ptCount val="8"/>
                <c:pt idx="0">
                  <c:v>2011</c:v>
                </c:pt>
                <c:pt idx="1">
                  <c:v>2012</c:v>
                </c:pt>
                <c:pt idx="2">
                  <c:v>2013</c:v>
                </c:pt>
                <c:pt idx="3">
                  <c:v>2014</c:v>
                </c:pt>
                <c:pt idx="4">
                  <c:v>2015</c:v>
                </c:pt>
                <c:pt idx="5">
                  <c:v>2016</c:v>
                </c:pt>
                <c:pt idx="6">
                  <c:v>2017</c:v>
                </c:pt>
                <c:pt idx="7">
                  <c:v>2018</c:v>
                </c:pt>
              </c:numCache>
            </c:numRef>
          </c:cat>
          <c:val>
            <c:numRef>
              <c:f>Trend!$F$50:$F$57</c:f>
              <c:numCache>
                <c:formatCode>0.0</c:formatCode>
                <c:ptCount val="8"/>
                <c:pt idx="0">
                  <c:v>1.2406461876632042</c:v>
                </c:pt>
                <c:pt idx="1">
                  <c:v>1.5272814839401643</c:v>
                </c:pt>
                <c:pt idx="2">
                  <c:v>1.9415569609321461</c:v>
                </c:pt>
                <c:pt idx="3">
                  <c:v>2.0837726663265554</c:v>
                </c:pt>
                <c:pt idx="4">
                  <c:v>2.6083335402242724</c:v>
                </c:pt>
                <c:pt idx="5">
                  <c:v>3.5045068254348308</c:v>
                </c:pt>
                <c:pt idx="6">
                  <c:v>3.6242930378595601</c:v>
                </c:pt>
                <c:pt idx="7">
                  <c:v>3.7360959257659214</c:v>
                </c:pt>
              </c:numCache>
            </c:numRef>
          </c:val>
          <c:smooth val="0"/>
          <c:extLst>
            <c:ext xmlns:c16="http://schemas.microsoft.com/office/drawing/2014/chart" uri="{C3380CC4-5D6E-409C-BE32-E72D297353CC}">
              <c16:uniqueId val="{00000001-CD47-4DE3-87B2-72E7D5E49E46}"/>
            </c:ext>
          </c:extLst>
        </c:ser>
        <c:ser>
          <c:idx val="2"/>
          <c:order val="1"/>
          <c:tx>
            <c:strRef>
              <c:f>Trend!$G$49</c:f>
              <c:strCache>
                <c:ptCount val="1"/>
                <c:pt idx="0">
                  <c:v>Acute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layout>
                <c:manualLayout>
                  <c:x val="-6.2591238887677286E-2"/>
                  <c:y val="1.333484241015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72-465D-95EE-8EB37717BA9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47-4DE3-87B2-72E7D5E49E4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Trend!$B$50:$B$57</c:f>
              <c:numCache>
                <c:formatCode>General</c:formatCode>
                <c:ptCount val="8"/>
                <c:pt idx="0">
                  <c:v>2011</c:v>
                </c:pt>
                <c:pt idx="1">
                  <c:v>2012</c:v>
                </c:pt>
                <c:pt idx="2">
                  <c:v>2013</c:v>
                </c:pt>
                <c:pt idx="3">
                  <c:v>2014</c:v>
                </c:pt>
                <c:pt idx="4">
                  <c:v>2015</c:v>
                </c:pt>
                <c:pt idx="5">
                  <c:v>2016</c:v>
                </c:pt>
                <c:pt idx="6">
                  <c:v>2017</c:v>
                </c:pt>
                <c:pt idx="7">
                  <c:v>2018</c:v>
                </c:pt>
              </c:numCache>
            </c:numRef>
          </c:cat>
          <c:val>
            <c:numRef>
              <c:f>Trend!$G$50:$G$57</c:f>
              <c:numCache>
                <c:formatCode>0.0</c:formatCode>
                <c:ptCount val="8"/>
                <c:pt idx="0">
                  <c:v>0.52793454794178918</c:v>
                </c:pt>
                <c:pt idx="1">
                  <c:v>0.87870989486968376</c:v>
                </c:pt>
                <c:pt idx="2">
                  <c:v>1.1390467504135258</c:v>
                </c:pt>
                <c:pt idx="3">
                  <c:v>0.93463332827882273</c:v>
                </c:pt>
                <c:pt idx="4">
                  <c:v>1.0553950740791853</c:v>
                </c:pt>
                <c:pt idx="5">
                  <c:v>1.4878089625611906</c:v>
                </c:pt>
                <c:pt idx="6">
                  <c:v>1.9702532621921098</c:v>
                </c:pt>
                <c:pt idx="7">
                  <c:v>2.3141845772624161</c:v>
                </c:pt>
              </c:numCache>
            </c:numRef>
          </c:val>
          <c:smooth val="0"/>
          <c:extLst>
            <c:ext xmlns:c16="http://schemas.microsoft.com/office/drawing/2014/chart" uri="{C3380CC4-5D6E-409C-BE32-E72D297353CC}">
              <c16:uniqueId val="{00000003-CD47-4DE3-87B2-72E7D5E49E46}"/>
            </c:ext>
          </c:extLst>
        </c:ser>
        <c:dLbls>
          <c:showLegendKey val="0"/>
          <c:showVal val="0"/>
          <c:showCatName val="0"/>
          <c:showSerName val="0"/>
          <c:showPercent val="0"/>
          <c:showBubbleSize val="0"/>
        </c:dLbls>
        <c:marker val="1"/>
        <c:smooth val="0"/>
        <c:axId val="846078320"/>
        <c:axId val="840463616"/>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5"/>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1"/>
      </c:valAx>
      <c:spPr>
        <a:noFill/>
        <a:ln>
          <a:noFill/>
        </a:ln>
        <a:effectLst/>
      </c:spPr>
    </c:plotArea>
    <c:legend>
      <c:legendPos val="b"/>
      <c:layout>
        <c:manualLayout>
          <c:xMode val="edge"/>
          <c:yMode val="edge"/>
          <c:x val="9.781780402449694E-2"/>
          <c:y val="3.7615193934091531E-2"/>
          <c:w val="0.8641876622937337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20412634588279"/>
          <c:w val="0.87298240693721652"/>
          <c:h val="0.65005259571808693"/>
        </c:manualLayout>
      </c:layout>
      <c:barChart>
        <c:barDir val="col"/>
        <c:grouping val="clustered"/>
        <c:varyColors val="0"/>
        <c:ser>
          <c:idx val="0"/>
          <c:order val="0"/>
          <c:tx>
            <c:strRef>
              <c:f>'Acute B'!$F$4</c:f>
              <c:strCache>
                <c:ptCount val="1"/>
                <c:pt idx="0">
                  <c:v>2017</c:v>
                </c:pt>
              </c:strCache>
            </c:strRef>
          </c:tx>
          <c:spPr>
            <a:solidFill>
              <a:srgbClr val="BBD5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B'!$B$5:$B$10</c:f>
              <c:strCache>
                <c:ptCount val="6"/>
                <c:pt idx="0">
                  <c:v>&lt;20</c:v>
                </c:pt>
                <c:pt idx="1">
                  <c:v>20–29</c:v>
                </c:pt>
                <c:pt idx="2">
                  <c:v>30–39</c:v>
                </c:pt>
                <c:pt idx="3">
                  <c:v>40–49</c:v>
                </c:pt>
                <c:pt idx="4">
                  <c:v>50–59</c:v>
                </c:pt>
                <c:pt idx="5">
                  <c:v>&gt;=60</c:v>
                </c:pt>
              </c:strCache>
            </c:strRef>
          </c:cat>
          <c:val>
            <c:numRef>
              <c:f>'Acute B'!$F$5:$F$10</c:f>
              <c:numCache>
                <c:formatCode>0%</c:formatCode>
                <c:ptCount val="6"/>
                <c:pt idx="0">
                  <c:v>5.3691275167785232E-3</c:v>
                </c:pt>
                <c:pt idx="1">
                  <c:v>5.5033557046979868E-2</c:v>
                </c:pt>
                <c:pt idx="2">
                  <c:v>0.22147651006711411</c:v>
                </c:pt>
                <c:pt idx="3">
                  <c:v>0.31006711409395971</c:v>
                </c:pt>
                <c:pt idx="4">
                  <c:v>0.22550335570469798</c:v>
                </c:pt>
                <c:pt idx="5">
                  <c:v>0.18255033557046979</c:v>
                </c:pt>
              </c:numCache>
            </c:numRef>
          </c:val>
          <c:extLst>
            <c:ext xmlns:c16="http://schemas.microsoft.com/office/drawing/2014/chart" uri="{C3380CC4-5D6E-409C-BE32-E72D297353CC}">
              <c16:uniqueId val="{00000000-0880-4DB5-8C6F-98A8C338E8D7}"/>
            </c:ext>
          </c:extLst>
        </c:ser>
        <c:ser>
          <c:idx val="1"/>
          <c:order val="1"/>
          <c:tx>
            <c:strRef>
              <c:f>'Acute B'!$G$4</c:f>
              <c:strCache>
                <c:ptCount val="1"/>
                <c:pt idx="0">
                  <c:v>2018</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B'!$B$5:$B$10</c:f>
              <c:strCache>
                <c:ptCount val="6"/>
                <c:pt idx="0">
                  <c:v>&lt;20</c:v>
                </c:pt>
                <c:pt idx="1">
                  <c:v>20–29</c:v>
                </c:pt>
                <c:pt idx="2">
                  <c:v>30–39</c:v>
                </c:pt>
                <c:pt idx="3">
                  <c:v>40–49</c:v>
                </c:pt>
                <c:pt idx="4">
                  <c:v>50–59</c:v>
                </c:pt>
                <c:pt idx="5">
                  <c:v>&gt;=60</c:v>
                </c:pt>
              </c:strCache>
            </c:strRef>
          </c:cat>
          <c:val>
            <c:numRef>
              <c:f>'Acute B'!$G$5:$G$10</c:f>
              <c:numCache>
                <c:formatCode>0%</c:formatCode>
                <c:ptCount val="6"/>
                <c:pt idx="0">
                  <c:v>1.0217113665389528E-2</c:v>
                </c:pt>
                <c:pt idx="1">
                  <c:v>5.3639846743295021E-2</c:v>
                </c:pt>
                <c:pt idx="2">
                  <c:v>0.21328224776500637</c:v>
                </c:pt>
                <c:pt idx="3">
                  <c:v>0.30268199233716475</c:v>
                </c:pt>
                <c:pt idx="4">
                  <c:v>0.2413793103448276</c:v>
                </c:pt>
                <c:pt idx="5">
                  <c:v>0.17879948914431673</c:v>
                </c:pt>
              </c:numCache>
            </c:numRef>
          </c:val>
          <c:extLst>
            <c:ext xmlns:c16="http://schemas.microsoft.com/office/drawing/2014/chart" uri="{C3380CC4-5D6E-409C-BE32-E72D297353CC}">
              <c16:uniqueId val="{00000001-0880-4DB5-8C6F-98A8C338E8D7}"/>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30617167791029898"/>
          <c:y val="6.5234725406159676E-3"/>
          <c:w val="0.43852550123324074"/>
          <c:h val="0.104034174436635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690735565819"/>
          <c:y val="0.1716059986600931"/>
          <c:w val="0.68185380936971929"/>
          <c:h val="0.69502260134149885"/>
        </c:manualLayout>
      </c:layout>
      <c:barChart>
        <c:barDir val="bar"/>
        <c:grouping val="clustered"/>
        <c:varyColors val="0"/>
        <c:ser>
          <c:idx val="1"/>
          <c:order val="0"/>
          <c:tx>
            <c:strRef>
              <c:f>'Acute B'!$G$29</c:f>
              <c:strCache>
                <c:ptCount val="1"/>
                <c:pt idx="0">
                  <c:v>2018</c:v>
                </c:pt>
              </c:strCache>
            </c:strRef>
          </c:tx>
          <c:spPr>
            <a:solidFill>
              <a:srgbClr val="00A0AF"/>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B'!$B$30:$B$31</c:f>
              <c:strCache>
                <c:ptCount val="2"/>
                <c:pt idx="0">
                  <c:v>Female</c:v>
                </c:pt>
                <c:pt idx="1">
                  <c:v>Male</c:v>
                </c:pt>
              </c:strCache>
            </c:strRef>
          </c:cat>
          <c:val>
            <c:numRef>
              <c:f>'Acute B'!$G$30:$G$31</c:f>
              <c:numCache>
                <c:formatCode>0%</c:formatCode>
                <c:ptCount val="2"/>
                <c:pt idx="0">
                  <c:v>0.40357598978288634</c:v>
                </c:pt>
                <c:pt idx="1">
                  <c:v>0.59642401021711366</c:v>
                </c:pt>
              </c:numCache>
            </c:numRef>
          </c:val>
          <c:extLst>
            <c:ext xmlns:c16="http://schemas.microsoft.com/office/drawing/2014/chart" uri="{C3380CC4-5D6E-409C-BE32-E72D297353CC}">
              <c16:uniqueId val="{00000000-F7C1-4976-856D-64E9967DC354}"/>
            </c:ext>
          </c:extLst>
        </c:ser>
        <c:ser>
          <c:idx val="0"/>
          <c:order val="1"/>
          <c:tx>
            <c:strRef>
              <c:f>'Acute B'!$F$29</c:f>
              <c:strCache>
                <c:ptCount val="1"/>
                <c:pt idx="0">
                  <c:v>2017</c:v>
                </c:pt>
              </c:strCache>
            </c:strRef>
          </c:tx>
          <c:spPr>
            <a:solidFill>
              <a:srgbClr val="BBD5DC"/>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B'!$B$30:$B$31</c:f>
              <c:strCache>
                <c:ptCount val="2"/>
                <c:pt idx="0">
                  <c:v>Female</c:v>
                </c:pt>
                <c:pt idx="1">
                  <c:v>Male</c:v>
                </c:pt>
              </c:strCache>
            </c:strRef>
          </c:cat>
          <c:val>
            <c:numRef>
              <c:f>'Acute B'!$F$30:$F$31</c:f>
              <c:numCache>
                <c:formatCode>0%</c:formatCode>
                <c:ptCount val="2"/>
                <c:pt idx="0">
                  <c:v>0.4</c:v>
                </c:pt>
                <c:pt idx="1">
                  <c:v>0.6</c:v>
                </c:pt>
              </c:numCache>
            </c:numRef>
          </c:val>
          <c:extLst>
            <c:ext xmlns:c16="http://schemas.microsoft.com/office/drawing/2014/chart" uri="{C3380CC4-5D6E-409C-BE32-E72D297353CC}">
              <c16:uniqueId val="{00000001-F7C1-4976-856D-64E9967DC354}"/>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t"/>
      <c:layout>
        <c:manualLayout>
          <c:xMode val="edge"/>
          <c:yMode val="edge"/>
          <c:x val="0.15478048410653716"/>
          <c:y val="1.205162841698065E-2"/>
          <c:w val="0.64804883503251753"/>
          <c:h val="9.804569085485426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9739922575583"/>
          <c:y val="1.5892766490608428E-2"/>
          <c:w val="0.5399853782958205"/>
          <c:h val="0.87459126150497979"/>
        </c:manualLayout>
      </c:layout>
      <c:barChart>
        <c:barDir val="bar"/>
        <c:grouping val="clustered"/>
        <c:varyColors val="0"/>
        <c:ser>
          <c:idx val="0"/>
          <c:order val="0"/>
          <c:tx>
            <c:strRef>
              <c:f>'Acute B'!$C$72</c:f>
              <c:strCache>
                <c:ptCount val="1"/>
                <c:pt idx="0">
                  <c:v>2017</c:v>
                </c:pt>
              </c:strCache>
            </c:strRef>
          </c:tx>
          <c:spPr>
            <a:solidFill>
              <a:srgbClr val="BBD5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B'!$B$73:$B$79</c:f>
              <c:strCache>
                <c:ptCount val="7"/>
                <c:pt idx="0">
                  <c:v>White</c:v>
                </c:pt>
                <c:pt idx="1">
                  <c:v>Black</c:v>
                </c:pt>
                <c:pt idx="2">
                  <c:v>Unknown</c:v>
                </c:pt>
                <c:pt idx="3">
                  <c:v>Hispanic</c:v>
                </c:pt>
                <c:pt idx="4">
                  <c:v>Other</c:v>
                </c:pt>
                <c:pt idx="5">
                  <c:v>Asian/Pacific Islander</c:v>
                </c:pt>
                <c:pt idx="6">
                  <c:v>American Indian/Alaskan Native</c:v>
                </c:pt>
              </c:strCache>
            </c:strRef>
          </c:cat>
          <c:val>
            <c:numRef>
              <c:f>'Acute B'!$C$73:$C$79</c:f>
              <c:numCache>
                <c:formatCode>0%</c:formatCode>
                <c:ptCount val="7"/>
                <c:pt idx="0">
                  <c:v>0.64026845637583896</c:v>
                </c:pt>
                <c:pt idx="1">
                  <c:v>0.12348993288590604</c:v>
                </c:pt>
                <c:pt idx="2">
                  <c:v>0.10469798657718121</c:v>
                </c:pt>
                <c:pt idx="3">
                  <c:v>8.0536912751677847E-2</c:v>
                </c:pt>
                <c:pt idx="4">
                  <c:v>2.6845637583892617E-2</c:v>
                </c:pt>
                <c:pt idx="5">
                  <c:v>1.8791946308724831E-2</c:v>
                </c:pt>
                <c:pt idx="6">
                  <c:v>5.3691275167785232E-3</c:v>
                </c:pt>
              </c:numCache>
            </c:numRef>
          </c:val>
          <c:extLst>
            <c:ext xmlns:c16="http://schemas.microsoft.com/office/drawing/2014/chart" uri="{C3380CC4-5D6E-409C-BE32-E72D297353CC}">
              <c16:uniqueId val="{00000000-D0C7-45E5-95F0-A508FA06F639}"/>
            </c:ext>
          </c:extLst>
        </c:ser>
        <c:ser>
          <c:idx val="1"/>
          <c:order val="1"/>
          <c:tx>
            <c:strRef>
              <c:f>'Acute B'!$D$72</c:f>
              <c:strCache>
                <c:ptCount val="1"/>
                <c:pt idx="0">
                  <c:v>2018</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B'!$B$73:$B$79</c:f>
              <c:strCache>
                <c:ptCount val="7"/>
                <c:pt idx="0">
                  <c:v>White</c:v>
                </c:pt>
                <c:pt idx="1">
                  <c:v>Black</c:v>
                </c:pt>
                <c:pt idx="2">
                  <c:v>Unknown</c:v>
                </c:pt>
                <c:pt idx="3">
                  <c:v>Hispanic</c:v>
                </c:pt>
                <c:pt idx="4">
                  <c:v>Other</c:v>
                </c:pt>
                <c:pt idx="5">
                  <c:v>Asian/Pacific Islander</c:v>
                </c:pt>
                <c:pt idx="6">
                  <c:v>American Indian/Alaskan Native</c:v>
                </c:pt>
              </c:strCache>
            </c:strRef>
          </c:cat>
          <c:val>
            <c:numRef>
              <c:f>'Acute B'!$D$73:$D$79</c:f>
              <c:numCache>
                <c:formatCode>0%</c:formatCode>
                <c:ptCount val="7"/>
                <c:pt idx="0">
                  <c:v>0.62835249042145591</c:v>
                </c:pt>
                <c:pt idx="1">
                  <c:v>0.1251596424010217</c:v>
                </c:pt>
                <c:pt idx="2">
                  <c:v>0.10727969348659004</c:v>
                </c:pt>
                <c:pt idx="3">
                  <c:v>0.10217113665389528</c:v>
                </c:pt>
                <c:pt idx="4">
                  <c:v>1.532567049808429E-2</c:v>
                </c:pt>
                <c:pt idx="5">
                  <c:v>1.1494252873563218E-2</c:v>
                </c:pt>
                <c:pt idx="6">
                  <c:v>1.0217113665389528E-2</c:v>
                </c:pt>
              </c:numCache>
            </c:numRef>
          </c:val>
          <c:extLst>
            <c:ext xmlns:c16="http://schemas.microsoft.com/office/drawing/2014/chart" uri="{C3380CC4-5D6E-409C-BE32-E72D297353CC}">
              <c16:uniqueId val="{00000001-D0C7-45E5-95F0-A508FA06F639}"/>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738035655410596"/>
          <c:y val="4.7873384065493839E-3"/>
          <c:w val="0.10088051094378932"/>
          <c:h val="0.4286527716669327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16608850976961215"/>
          <c:w val="0.87298240693721652"/>
          <c:h val="0.73577136191309422"/>
        </c:manualLayout>
      </c:layout>
      <c:barChart>
        <c:barDir val="col"/>
        <c:grouping val="clustered"/>
        <c:varyColors val="0"/>
        <c:ser>
          <c:idx val="0"/>
          <c:order val="0"/>
          <c:tx>
            <c:strRef>
              <c:f>'Acute C'!$F$4</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C'!$B$5:$B$10</c:f>
              <c:strCache>
                <c:ptCount val="6"/>
                <c:pt idx="0">
                  <c:v>&lt;20</c:v>
                </c:pt>
                <c:pt idx="1">
                  <c:v>20–29</c:v>
                </c:pt>
                <c:pt idx="2">
                  <c:v>30–39</c:v>
                </c:pt>
                <c:pt idx="3">
                  <c:v>40–49</c:v>
                </c:pt>
                <c:pt idx="4">
                  <c:v>50–59</c:v>
                </c:pt>
                <c:pt idx="5">
                  <c:v>&gt;=60</c:v>
                </c:pt>
              </c:strCache>
            </c:strRef>
          </c:cat>
          <c:val>
            <c:numRef>
              <c:f>'Acute C'!$F$5:$F$10</c:f>
              <c:numCache>
                <c:formatCode>0%</c:formatCode>
                <c:ptCount val="6"/>
                <c:pt idx="0">
                  <c:v>2.7160493827160494E-2</c:v>
                </c:pt>
                <c:pt idx="1">
                  <c:v>0.31358024691358027</c:v>
                </c:pt>
                <c:pt idx="2">
                  <c:v>0.24938271604938272</c:v>
                </c:pt>
                <c:pt idx="3">
                  <c:v>0.15802469135802469</c:v>
                </c:pt>
                <c:pt idx="4">
                  <c:v>0.13827160493827159</c:v>
                </c:pt>
                <c:pt idx="5">
                  <c:v>0.11358024691358025</c:v>
                </c:pt>
              </c:numCache>
            </c:numRef>
          </c:val>
          <c:extLst>
            <c:ext xmlns:c16="http://schemas.microsoft.com/office/drawing/2014/chart" uri="{C3380CC4-5D6E-409C-BE32-E72D297353CC}">
              <c16:uniqueId val="{00000000-9BD8-4C8E-BAF3-55FD0E2DB0E2}"/>
            </c:ext>
          </c:extLst>
        </c:ser>
        <c:ser>
          <c:idx val="1"/>
          <c:order val="1"/>
          <c:tx>
            <c:strRef>
              <c:f>'Acute C'!$G$4</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C'!$B$5:$B$10</c:f>
              <c:strCache>
                <c:ptCount val="6"/>
                <c:pt idx="0">
                  <c:v>&lt;20</c:v>
                </c:pt>
                <c:pt idx="1">
                  <c:v>20–29</c:v>
                </c:pt>
                <c:pt idx="2">
                  <c:v>30–39</c:v>
                </c:pt>
                <c:pt idx="3">
                  <c:v>40–49</c:v>
                </c:pt>
                <c:pt idx="4">
                  <c:v>50–59</c:v>
                </c:pt>
                <c:pt idx="5">
                  <c:v>&gt;=60</c:v>
                </c:pt>
              </c:strCache>
            </c:strRef>
          </c:cat>
          <c:val>
            <c:numRef>
              <c:f>'Acute C'!$G$5:$G$10</c:f>
              <c:numCache>
                <c:formatCode>0%</c:formatCode>
                <c:ptCount val="6"/>
                <c:pt idx="0">
                  <c:v>2.0618556701030927E-2</c:v>
                </c:pt>
                <c:pt idx="1">
                  <c:v>0.22474226804123712</c:v>
                </c:pt>
                <c:pt idx="2">
                  <c:v>0.24742268041237114</c:v>
                </c:pt>
                <c:pt idx="3">
                  <c:v>0.14020618556701031</c:v>
                </c:pt>
                <c:pt idx="4">
                  <c:v>0.14845360824742268</c:v>
                </c:pt>
                <c:pt idx="5">
                  <c:v>0.21649484536082475</c:v>
                </c:pt>
              </c:numCache>
            </c:numRef>
          </c:val>
          <c:extLst>
            <c:ext xmlns:c16="http://schemas.microsoft.com/office/drawing/2014/chart" uri="{C3380CC4-5D6E-409C-BE32-E72D297353CC}">
              <c16:uniqueId val="{00000001-9BD8-4C8E-BAF3-55FD0E2DB0E2}"/>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0.35000000000000003"/>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5.000000000000001E-2"/>
      </c:valAx>
      <c:spPr>
        <a:noFill/>
        <a:ln>
          <a:noFill/>
        </a:ln>
        <a:effectLst/>
      </c:spPr>
    </c:plotArea>
    <c:legend>
      <c:legendPos val="t"/>
      <c:layout>
        <c:manualLayout>
          <c:xMode val="edge"/>
          <c:yMode val="edge"/>
          <c:x val="0.29705932138917424"/>
          <c:y val="6.391721965127369E-3"/>
          <c:w val="0.44452860512001219"/>
          <c:h val="0.1039993557949515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1321294590856"/>
          <c:y val="0.30720584705672854"/>
          <c:w val="0.79152164105466816"/>
          <c:h val="0.69502260134149885"/>
        </c:manualLayout>
      </c:layout>
      <c:barChart>
        <c:barDir val="bar"/>
        <c:grouping val="clustered"/>
        <c:varyColors val="0"/>
        <c:ser>
          <c:idx val="1"/>
          <c:order val="0"/>
          <c:tx>
            <c:strRef>
              <c:f>'Acute C'!$G$32</c:f>
              <c:strCache>
                <c:ptCount val="1"/>
                <c:pt idx="0">
                  <c:v>2018</c:v>
                </c:pt>
              </c:strCache>
            </c:strRef>
          </c:tx>
          <c:spPr>
            <a:solidFill>
              <a:srgbClr val="F78E1E"/>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C'!$B$33:$B$34</c:f>
              <c:strCache>
                <c:ptCount val="2"/>
                <c:pt idx="0">
                  <c:v>Female</c:v>
                </c:pt>
                <c:pt idx="1">
                  <c:v>Male</c:v>
                </c:pt>
              </c:strCache>
            </c:strRef>
          </c:cat>
          <c:val>
            <c:numRef>
              <c:f>'Acute C'!$G$33:$G$34</c:f>
              <c:numCache>
                <c:formatCode>0%</c:formatCode>
                <c:ptCount val="2"/>
                <c:pt idx="0">
                  <c:v>0.44329896907216493</c:v>
                </c:pt>
                <c:pt idx="1">
                  <c:v>0.55670103092783507</c:v>
                </c:pt>
              </c:numCache>
            </c:numRef>
          </c:val>
          <c:extLst>
            <c:ext xmlns:c16="http://schemas.microsoft.com/office/drawing/2014/chart" uri="{C3380CC4-5D6E-409C-BE32-E72D297353CC}">
              <c16:uniqueId val="{00000000-84ED-4C70-A657-9DA1EFBF6384}"/>
            </c:ext>
          </c:extLst>
        </c:ser>
        <c:ser>
          <c:idx val="0"/>
          <c:order val="1"/>
          <c:tx>
            <c:strRef>
              <c:f>'Acute C'!$F$32</c:f>
              <c:strCache>
                <c:ptCount val="1"/>
                <c:pt idx="0">
                  <c:v>2017</c:v>
                </c:pt>
              </c:strCache>
            </c:strRef>
          </c:tx>
          <c:spPr>
            <a:solidFill>
              <a:srgbClr val="FFCF0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C'!$B$33:$B$34</c:f>
              <c:strCache>
                <c:ptCount val="2"/>
                <c:pt idx="0">
                  <c:v>Female</c:v>
                </c:pt>
                <c:pt idx="1">
                  <c:v>Male</c:v>
                </c:pt>
              </c:strCache>
            </c:strRef>
          </c:cat>
          <c:val>
            <c:numRef>
              <c:f>'Acute C'!$F$33:$F$34</c:f>
              <c:numCache>
                <c:formatCode>0%</c:formatCode>
                <c:ptCount val="2"/>
                <c:pt idx="0">
                  <c:v>0.45185185185185184</c:v>
                </c:pt>
                <c:pt idx="1">
                  <c:v>0.54814814814814816</c:v>
                </c:pt>
              </c:numCache>
            </c:numRef>
          </c:val>
          <c:extLst>
            <c:ext xmlns:c16="http://schemas.microsoft.com/office/drawing/2014/chart" uri="{C3380CC4-5D6E-409C-BE32-E72D297353CC}">
              <c16:uniqueId val="{00000001-84ED-4C70-A657-9DA1EFBF6384}"/>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0.15340294419719275"/>
          <c:y val="9.2255825605190422E-3"/>
          <c:w val="0.65076999885883835"/>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1430178838913"/>
          <c:y val="1.5892766490608428E-2"/>
          <c:w val="0.54590664098680175"/>
          <c:h val="0.87459126150497979"/>
        </c:manualLayout>
      </c:layout>
      <c:barChart>
        <c:barDir val="bar"/>
        <c:grouping val="clustered"/>
        <c:varyColors val="0"/>
        <c:ser>
          <c:idx val="0"/>
          <c:order val="0"/>
          <c:tx>
            <c:strRef>
              <c:f>'Acute C'!$C$74</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C'!$B$75:$B$81</c:f>
              <c:strCache>
                <c:ptCount val="7"/>
                <c:pt idx="0">
                  <c:v>White</c:v>
                </c:pt>
                <c:pt idx="1">
                  <c:v>Unknown</c:v>
                </c:pt>
                <c:pt idx="2">
                  <c:v>Black</c:v>
                </c:pt>
                <c:pt idx="3">
                  <c:v>Hispanic</c:v>
                </c:pt>
                <c:pt idx="4">
                  <c:v>Other</c:v>
                </c:pt>
                <c:pt idx="5">
                  <c:v>Asian/Pacific Islander</c:v>
                </c:pt>
                <c:pt idx="6">
                  <c:v>American Indian/Alaskan Native</c:v>
                </c:pt>
              </c:strCache>
            </c:strRef>
          </c:cat>
          <c:val>
            <c:numRef>
              <c:f>'Acute C'!$C$75:$C$81</c:f>
              <c:numCache>
                <c:formatCode>0%</c:formatCode>
                <c:ptCount val="7"/>
                <c:pt idx="0">
                  <c:v>0.68148148148148147</c:v>
                </c:pt>
                <c:pt idx="1">
                  <c:v>8.3950617283950618E-2</c:v>
                </c:pt>
                <c:pt idx="2">
                  <c:v>8.8888888888888892E-2</c:v>
                </c:pt>
                <c:pt idx="3">
                  <c:v>0.11358024691358025</c:v>
                </c:pt>
                <c:pt idx="4">
                  <c:v>2.2222222222222223E-2</c:v>
                </c:pt>
                <c:pt idx="5">
                  <c:v>9.876543209876543E-3</c:v>
                </c:pt>
                <c:pt idx="6" formatCode="0">
                  <c:v>0</c:v>
                </c:pt>
              </c:numCache>
            </c:numRef>
          </c:val>
          <c:extLst>
            <c:ext xmlns:c16="http://schemas.microsoft.com/office/drawing/2014/chart" uri="{C3380CC4-5D6E-409C-BE32-E72D297353CC}">
              <c16:uniqueId val="{00000000-F1B6-41EC-8C68-0EDBA0AD3E4C}"/>
            </c:ext>
          </c:extLst>
        </c:ser>
        <c:ser>
          <c:idx val="1"/>
          <c:order val="1"/>
          <c:tx>
            <c:strRef>
              <c:f>'Acute C'!$D$74</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C'!$B$75:$B$81</c:f>
              <c:strCache>
                <c:ptCount val="7"/>
                <c:pt idx="0">
                  <c:v>White</c:v>
                </c:pt>
                <c:pt idx="1">
                  <c:v>Unknown</c:v>
                </c:pt>
                <c:pt idx="2">
                  <c:v>Black</c:v>
                </c:pt>
                <c:pt idx="3">
                  <c:v>Hispanic</c:v>
                </c:pt>
                <c:pt idx="4">
                  <c:v>Other</c:v>
                </c:pt>
                <c:pt idx="5">
                  <c:v>Asian/Pacific Islander</c:v>
                </c:pt>
                <c:pt idx="6">
                  <c:v>American Indian/Alaskan Native</c:v>
                </c:pt>
              </c:strCache>
            </c:strRef>
          </c:cat>
          <c:val>
            <c:numRef>
              <c:f>'Acute C'!$D$75:$D$81</c:f>
              <c:numCache>
                <c:formatCode>0%</c:formatCode>
                <c:ptCount val="7"/>
                <c:pt idx="0">
                  <c:v>0.59381443298969072</c:v>
                </c:pt>
                <c:pt idx="1">
                  <c:v>0.17938144329896907</c:v>
                </c:pt>
                <c:pt idx="2">
                  <c:v>9.8969072164948449E-2</c:v>
                </c:pt>
                <c:pt idx="3">
                  <c:v>9.6907216494845363E-2</c:v>
                </c:pt>
                <c:pt idx="4">
                  <c:v>2.0618556701030927E-2</c:v>
                </c:pt>
                <c:pt idx="5">
                  <c:v>1.0309278350515464E-2</c:v>
                </c:pt>
                <c:pt idx="6" formatCode="0">
                  <c:v>0</c:v>
                </c:pt>
              </c:numCache>
            </c:numRef>
          </c:val>
          <c:extLst>
            <c:ext xmlns:c16="http://schemas.microsoft.com/office/drawing/2014/chart" uri="{C3380CC4-5D6E-409C-BE32-E72D297353CC}">
              <c16:uniqueId val="{00000001-F1B6-41EC-8C68-0EDBA0AD3E4C}"/>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404366090808072"/>
          <c:y val="5.10802267022855E-3"/>
          <c:w val="0.10088051094378932"/>
          <c:h val="0.4090427946313396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2"/>
          <c:order val="0"/>
          <c:tx>
            <c:strRef>
              <c:f>RIsk!$K$2</c:f>
              <c:strCache>
                <c:ptCount val="1"/>
                <c:pt idx="0">
                  <c:v>Acute Hepatitis C</c:v>
                </c:pt>
              </c:strCache>
            </c:strRef>
          </c:tx>
          <c:spPr>
            <a:solidFill>
              <a:srgbClr val="F78E1E"/>
            </a:solidFill>
            <a:ln>
              <a:noFill/>
            </a:ln>
            <a:effectLst/>
          </c:spPr>
          <c:invertIfNegative val="0"/>
          <c:cat>
            <c:strRef>
              <c:f>RIsk!$B$17:$B$28</c:f>
              <c:strCache>
                <c:ptCount val="9"/>
                <c:pt idx="0">
                  <c:v>Recent Hemodialysis</c:v>
                </c:pt>
                <c:pt idx="1">
                  <c:v>Recent Dental Work</c:v>
                </c:pt>
                <c:pt idx="2">
                  <c:v>Exposure to Someone's Blood</c:v>
                </c:pt>
                <c:pt idx="3">
                  <c:v>Recent Tattoo</c:v>
                </c:pt>
                <c:pt idx="4">
                  <c:v>Incarcerated &gt; 6mos</c:v>
                </c:pt>
                <c:pt idx="5">
                  <c:v>Incarcerated &gt; 24hrs</c:v>
                </c:pt>
                <c:pt idx="6">
                  <c:v>Injection Drug Use</c:v>
                </c:pt>
                <c:pt idx="7">
                  <c:v>Recent Hospitialization</c:v>
                </c:pt>
                <c:pt idx="8">
                  <c:v>Non-Injection Drug Use</c:v>
                </c:pt>
              </c:strCache>
            </c:strRef>
          </c:cat>
          <c:val>
            <c:numRef>
              <c:f>RIsk!$M$17:$M$28</c:f>
              <c:numCache>
                <c:formatCode>0%</c:formatCode>
                <c:ptCount val="9"/>
                <c:pt idx="0">
                  <c:v>4.3298969072164947E-2</c:v>
                </c:pt>
                <c:pt idx="1">
                  <c:v>2.268041237113402E-2</c:v>
                </c:pt>
                <c:pt idx="2">
                  <c:v>4.1237113402061855E-2</c:v>
                </c:pt>
                <c:pt idx="3">
                  <c:v>3.5051546391752578E-2</c:v>
                </c:pt>
                <c:pt idx="4">
                  <c:v>4.1237113402061855E-2</c:v>
                </c:pt>
                <c:pt idx="5">
                  <c:v>7.8350515463917525E-2</c:v>
                </c:pt>
                <c:pt idx="6">
                  <c:v>0.1134020618556701</c:v>
                </c:pt>
                <c:pt idx="7">
                  <c:v>0.11134020618556702</c:v>
                </c:pt>
                <c:pt idx="8">
                  <c:v>0.10515463917525773</c:v>
                </c:pt>
              </c:numCache>
            </c:numRef>
          </c:val>
          <c:extLst>
            <c:ext xmlns:c16="http://schemas.microsoft.com/office/drawing/2014/chart" uri="{C3380CC4-5D6E-409C-BE32-E72D297353CC}">
              <c16:uniqueId val="{00000000-DA8E-4E41-A049-E7E28DCEAF56}"/>
            </c:ext>
          </c:extLst>
        </c:ser>
        <c:ser>
          <c:idx val="0"/>
          <c:order val="1"/>
          <c:tx>
            <c:strRef>
              <c:f>RIsk!$B$2</c:f>
              <c:strCache>
                <c:ptCount val="1"/>
                <c:pt idx="0">
                  <c:v>Acute Hepatitis B</c:v>
                </c:pt>
              </c:strCache>
            </c:strRef>
          </c:tx>
          <c:spPr>
            <a:solidFill>
              <a:srgbClr val="00A0AF"/>
            </a:solidFill>
            <a:ln>
              <a:noFill/>
            </a:ln>
            <a:effectLst/>
          </c:spPr>
          <c:invertIfNegative val="0"/>
          <c:cat>
            <c:strRef>
              <c:f>RIsk!$B$17:$B$28</c:f>
              <c:strCache>
                <c:ptCount val="9"/>
                <c:pt idx="0">
                  <c:v>Recent Hemodialysis</c:v>
                </c:pt>
                <c:pt idx="1">
                  <c:v>Recent Dental Work</c:v>
                </c:pt>
                <c:pt idx="2">
                  <c:v>Exposure to Someone's Blood</c:v>
                </c:pt>
                <c:pt idx="3">
                  <c:v>Recent Tattoo</c:v>
                </c:pt>
                <c:pt idx="4">
                  <c:v>Incarcerated &gt; 6mos</c:v>
                </c:pt>
                <c:pt idx="5">
                  <c:v>Incarcerated &gt; 24hrs</c:v>
                </c:pt>
                <c:pt idx="6">
                  <c:v>Injection Drug Use</c:v>
                </c:pt>
                <c:pt idx="7">
                  <c:v>Recent Hospitialization</c:v>
                </c:pt>
                <c:pt idx="8">
                  <c:v>Non-Injection Drug Use</c:v>
                </c:pt>
              </c:strCache>
            </c:strRef>
          </c:cat>
          <c:val>
            <c:numRef>
              <c:f>RIsk!$G$17:$G$28</c:f>
              <c:numCache>
                <c:formatCode>0%</c:formatCode>
                <c:ptCount val="9"/>
                <c:pt idx="0">
                  <c:v>1.7879948914431672E-2</c:v>
                </c:pt>
                <c:pt idx="1">
                  <c:v>4.2145593869731802E-2</c:v>
                </c:pt>
                <c:pt idx="2">
                  <c:v>5.6194125159642401E-2</c:v>
                </c:pt>
                <c:pt idx="3">
                  <c:v>6.1302681992337162E-2</c:v>
                </c:pt>
                <c:pt idx="4">
                  <c:v>0.11877394636015326</c:v>
                </c:pt>
                <c:pt idx="5">
                  <c:v>0.1251596424010217</c:v>
                </c:pt>
                <c:pt idx="6">
                  <c:v>0.16091954022988506</c:v>
                </c:pt>
                <c:pt idx="7">
                  <c:v>0.17624521072796934</c:v>
                </c:pt>
                <c:pt idx="8">
                  <c:v>0.20689655172413793</c:v>
                </c:pt>
              </c:numCache>
            </c:numRef>
          </c:val>
          <c:extLst>
            <c:ext xmlns:c16="http://schemas.microsoft.com/office/drawing/2014/chart" uri="{C3380CC4-5D6E-409C-BE32-E72D297353CC}">
              <c16:uniqueId val="{00000001-DA8E-4E41-A049-E7E28DCEAF56}"/>
            </c:ext>
          </c:extLst>
        </c:ser>
        <c:dLbls>
          <c:showLegendKey val="0"/>
          <c:showVal val="0"/>
          <c:showCatName val="0"/>
          <c:showSerName val="0"/>
          <c:showPercent val="0"/>
          <c:showBubbleSize val="0"/>
        </c:dLbls>
        <c:gapWidth val="100"/>
        <c:axId val="1550534320"/>
        <c:axId val="1551693248"/>
      </c:barChart>
      <c:catAx>
        <c:axId val="155053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1693248"/>
        <c:crosses val="autoZero"/>
        <c:auto val="1"/>
        <c:lblAlgn val="ctr"/>
        <c:lblOffset val="100"/>
        <c:noMultiLvlLbl val="0"/>
      </c:catAx>
      <c:valAx>
        <c:axId val="1551693248"/>
        <c:scaling>
          <c:orientation val="minMax"/>
          <c:max val="0.2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053432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367806361082759"/>
          <c:w val="0.87298240693721652"/>
          <c:h val="0.608277969590719"/>
        </c:manualLayout>
      </c:layout>
      <c:lineChart>
        <c:grouping val="standard"/>
        <c:varyColors val="0"/>
        <c:ser>
          <c:idx val="2"/>
          <c:order val="0"/>
          <c:tx>
            <c:strRef>
              <c:f>'Perinatal C'!$H$4</c:f>
              <c:strCache>
                <c:ptCount val="1"/>
                <c:pt idx="0">
                  <c:v>Perinatal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layout>
                <c:manualLayout>
                  <c:x val="-4.8176829136027414E-3"/>
                  <c:y val="-4.4843049327354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19-4E8E-93A5-60F36C21E67B}"/>
                </c:ext>
              </c:extLst>
            </c:dLbl>
            <c:dLbl>
              <c:idx val="1"/>
              <c:layout>
                <c:manualLayout>
                  <c:x val="-1.2519560272625862E-2"/>
                  <c:y val="4.4843049327354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9-4E8E-93A5-60F36C21E67B}"/>
                </c:ext>
              </c:extLst>
            </c:dLbl>
            <c:dLbl>
              <c:idx val="2"/>
              <c:layout>
                <c:manualLayout>
                  <c:x val="-9.3896702044693105E-3"/>
                  <c:y val="3.8863976083707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19-4E8E-93A5-60F36C21E67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'Perinatal C'!$B$5:$B$12</c:f>
              <c:numCache>
                <c:formatCode>General</c:formatCode>
                <c:ptCount val="3"/>
                <c:pt idx="0">
                  <c:v>2016</c:v>
                </c:pt>
                <c:pt idx="1">
                  <c:v>2017</c:v>
                </c:pt>
                <c:pt idx="2">
                  <c:v>2018</c:v>
                </c:pt>
              </c:numCache>
            </c:numRef>
          </c:cat>
          <c:val>
            <c:numRef>
              <c:f>'Perinatal C'!$H$5:$H$12</c:f>
              <c:numCache>
                <c:formatCode>General</c:formatCode>
                <c:ptCount val="3"/>
                <c:pt idx="0">
                  <c:v>34</c:v>
                </c:pt>
                <c:pt idx="1">
                  <c:v>22</c:v>
                </c:pt>
                <c:pt idx="2">
                  <c:v>45</c:v>
                </c:pt>
              </c:numCache>
            </c:numRef>
          </c:val>
          <c:smooth val="0"/>
          <c:extLst>
            <c:ext xmlns:c16="http://schemas.microsoft.com/office/drawing/2014/chart" uri="{C3380CC4-5D6E-409C-BE32-E72D297353CC}">
              <c16:uniqueId val="{00000003-9119-4E8E-93A5-60F36C21E67B}"/>
            </c:ext>
          </c:extLst>
        </c:ser>
        <c:dLbls>
          <c:showLegendKey val="0"/>
          <c:showVal val="0"/>
          <c:showCatName val="0"/>
          <c:showSerName val="0"/>
          <c:showPercent val="0"/>
          <c:showBubbleSize val="0"/>
        </c:dLbls>
        <c:marker val="1"/>
        <c:smooth val="0"/>
        <c:axId val="846078320"/>
        <c:axId val="840463616"/>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16608850976961215"/>
          <c:w val="0.87298240693721652"/>
          <c:h val="0.73577136191309422"/>
        </c:manualLayout>
      </c:layout>
      <c:barChart>
        <c:barDir val="col"/>
        <c:grouping val="clustered"/>
        <c:varyColors val="0"/>
        <c:ser>
          <c:idx val="0"/>
          <c:order val="0"/>
          <c:tx>
            <c:strRef>
              <c:f>'Perinatal C'!$F$26</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C'!$B$27:$B$29</c:f>
              <c:strCache>
                <c:ptCount val="3"/>
                <c:pt idx="0">
                  <c:v>&lt;12 months</c:v>
                </c:pt>
                <c:pt idx="1">
                  <c:v>12–23 months</c:v>
                </c:pt>
                <c:pt idx="2">
                  <c:v>24–35 months</c:v>
                </c:pt>
              </c:strCache>
            </c:strRef>
          </c:cat>
          <c:val>
            <c:numRef>
              <c:f>'Perinatal C'!$F$27:$F$29</c:f>
              <c:numCache>
                <c:formatCode>0%</c:formatCode>
                <c:ptCount val="3"/>
                <c:pt idx="0">
                  <c:v>0.40909090909090912</c:v>
                </c:pt>
                <c:pt idx="1">
                  <c:v>0.45454545454545453</c:v>
                </c:pt>
                <c:pt idx="2">
                  <c:v>0.13636363636363635</c:v>
                </c:pt>
              </c:numCache>
            </c:numRef>
          </c:val>
          <c:extLst>
            <c:ext xmlns:c16="http://schemas.microsoft.com/office/drawing/2014/chart" uri="{C3380CC4-5D6E-409C-BE32-E72D297353CC}">
              <c16:uniqueId val="{00000000-5BE3-4403-B5D1-63E555553FA1}"/>
            </c:ext>
          </c:extLst>
        </c:ser>
        <c:ser>
          <c:idx val="1"/>
          <c:order val="1"/>
          <c:tx>
            <c:strRef>
              <c:f>'Perinatal C'!$G$26</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C'!$B$27:$B$29</c:f>
              <c:strCache>
                <c:ptCount val="3"/>
                <c:pt idx="0">
                  <c:v>&lt;12 months</c:v>
                </c:pt>
                <c:pt idx="1">
                  <c:v>12–23 months</c:v>
                </c:pt>
                <c:pt idx="2">
                  <c:v>24–35 months</c:v>
                </c:pt>
              </c:strCache>
            </c:strRef>
          </c:cat>
          <c:val>
            <c:numRef>
              <c:f>'Perinatal C'!$G$27:$G$29</c:f>
              <c:numCache>
                <c:formatCode>0%</c:formatCode>
                <c:ptCount val="3"/>
                <c:pt idx="0">
                  <c:v>0.4</c:v>
                </c:pt>
                <c:pt idx="1">
                  <c:v>0.31111111111111112</c:v>
                </c:pt>
                <c:pt idx="2">
                  <c:v>0.28888888888888886</c:v>
                </c:pt>
              </c:numCache>
            </c:numRef>
          </c:val>
          <c:extLst>
            <c:ext xmlns:c16="http://schemas.microsoft.com/office/drawing/2014/chart" uri="{C3380CC4-5D6E-409C-BE32-E72D297353CC}">
              <c16:uniqueId val="{00000001-5BE3-4403-B5D1-63E555553FA1}"/>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1766835130078968"/>
          <c:w val="0.87298240693721652"/>
          <c:h val="0.64437712112866252"/>
        </c:manualLayout>
      </c:layout>
      <c:lineChart>
        <c:grouping val="standard"/>
        <c:varyColors val="0"/>
        <c:ser>
          <c:idx val="1"/>
          <c:order val="0"/>
          <c:tx>
            <c:strRef>
              <c:f>Trend!$D$49</c:f>
              <c:strCache>
                <c:ptCount val="1"/>
                <c:pt idx="0">
                  <c:v>Chronic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C5-483E-AD44-770A8DB709A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18-406B-A40E-FFD74C95B55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Trend!$B$30:$B$37</c:f>
              <c:numCache>
                <c:formatCode>General</c:formatCode>
                <c:ptCount val="8"/>
                <c:pt idx="0">
                  <c:v>2011</c:v>
                </c:pt>
                <c:pt idx="1">
                  <c:v>2012</c:v>
                </c:pt>
                <c:pt idx="2">
                  <c:v>2013</c:v>
                </c:pt>
                <c:pt idx="3">
                  <c:v>2014</c:v>
                </c:pt>
                <c:pt idx="4">
                  <c:v>2015</c:v>
                </c:pt>
                <c:pt idx="5">
                  <c:v>2016</c:v>
                </c:pt>
                <c:pt idx="6">
                  <c:v>2017</c:v>
                </c:pt>
                <c:pt idx="7">
                  <c:v>2018</c:v>
                </c:pt>
              </c:numCache>
            </c:numRef>
          </c:cat>
          <c:val>
            <c:numRef>
              <c:f>Trend!$D$50:$D$57</c:f>
              <c:numCache>
                <c:formatCode>0.0</c:formatCode>
                <c:ptCount val="8"/>
                <c:pt idx="0">
                  <c:v>22.590319306429155</c:v>
                </c:pt>
                <c:pt idx="1">
                  <c:v>21.863139050924271</c:v>
                </c:pt>
                <c:pt idx="2">
                  <c:v>22.113039413709856</c:v>
                </c:pt>
                <c:pt idx="3">
                  <c:v>25.097203142962481</c:v>
                </c:pt>
                <c:pt idx="4">
                  <c:v>24.259009631334418</c:v>
                </c:pt>
                <c:pt idx="5">
                  <c:v>24.576033760313088</c:v>
                </c:pt>
                <c:pt idx="6">
                  <c:v>23.968982278569193</c:v>
                </c:pt>
                <c:pt idx="7">
                  <c:v>22.726724003094613</c:v>
                </c:pt>
              </c:numCache>
            </c:numRef>
          </c:val>
          <c:smooth val="0"/>
          <c:extLst>
            <c:ext xmlns:c16="http://schemas.microsoft.com/office/drawing/2014/chart" uri="{C3380CC4-5D6E-409C-BE32-E72D297353CC}">
              <c16:uniqueId val="{00000001-7A18-406B-A40E-FFD74C95B55C}"/>
            </c:ext>
          </c:extLst>
        </c:ser>
        <c:ser>
          <c:idx val="2"/>
          <c:order val="1"/>
          <c:tx>
            <c:strRef>
              <c:f>Trend!$E$49</c:f>
              <c:strCache>
                <c:ptCount val="1"/>
                <c:pt idx="0">
                  <c:v>Chronic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C5-483E-AD44-770A8DB709AE}"/>
                </c:ext>
              </c:extLst>
            </c:dLbl>
            <c:dLbl>
              <c:idx val="7"/>
              <c:layout>
                <c:manualLayout>
                  <c:x val="-2.8041976571781334E-2"/>
                  <c:y val="-6.7734498955890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18-406B-A40E-FFD74C95B55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Trend!$B$30:$B$37</c:f>
              <c:numCache>
                <c:formatCode>General</c:formatCode>
                <c:ptCount val="8"/>
                <c:pt idx="0">
                  <c:v>2011</c:v>
                </c:pt>
                <c:pt idx="1">
                  <c:v>2012</c:v>
                </c:pt>
                <c:pt idx="2">
                  <c:v>2013</c:v>
                </c:pt>
                <c:pt idx="3">
                  <c:v>2014</c:v>
                </c:pt>
                <c:pt idx="4">
                  <c:v>2015</c:v>
                </c:pt>
                <c:pt idx="5">
                  <c:v>2016</c:v>
                </c:pt>
                <c:pt idx="6">
                  <c:v>2017</c:v>
                </c:pt>
                <c:pt idx="7">
                  <c:v>2018</c:v>
                </c:pt>
              </c:numCache>
            </c:numRef>
          </c:cat>
          <c:val>
            <c:numRef>
              <c:f>Trend!$E$50:$E$57</c:f>
              <c:numCache>
                <c:formatCode>0.0</c:formatCode>
                <c:ptCount val="8"/>
                <c:pt idx="0">
                  <c:v>96.944621038550736</c:v>
                </c:pt>
                <c:pt idx="1">
                  <c:v>99.472052265664558</c:v>
                </c:pt>
                <c:pt idx="2">
                  <c:v>102.29157567236376</c:v>
                </c:pt>
                <c:pt idx="3">
                  <c:v>114.46449264144795</c:v>
                </c:pt>
                <c:pt idx="4">
                  <c:v>115.49540094006554</c:v>
                </c:pt>
                <c:pt idx="5">
                  <c:v>145.43456181208606</c:v>
                </c:pt>
                <c:pt idx="6">
                  <c:v>128.37781070614218</c:v>
                </c:pt>
                <c:pt idx="7">
                  <c:v>105.8083360841115</c:v>
                </c:pt>
              </c:numCache>
            </c:numRef>
          </c:val>
          <c:smooth val="0"/>
          <c:extLst>
            <c:ext xmlns:c16="http://schemas.microsoft.com/office/drawing/2014/chart" uri="{C3380CC4-5D6E-409C-BE32-E72D297353CC}">
              <c16:uniqueId val="{00000003-7A18-406B-A40E-FFD74C95B55C}"/>
            </c:ext>
          </c:extLst>
        </c:ser>
        <c:dLbls>
          <c:showLegendKey val="0"/>
          <c:showVal val="0"/>
          <c:showCatName val="0"/>
          <c:showSerName val="0"/>
          <c:showPercent val="0"/>
          <c:showBubbleSize val="0"/>
        </c:dLbls>
        <c:marker val="1"/>
        <c:smooth val="0"/>
        <c:axId val="846078320"/>
        <c:axId val="840463616"/>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25"/>
      </c:valAx>
      <c:spPr>
        <a:noFill/>
        <a:ln>
          <a:noFill/>
        </a:ln>
        <a:effectLst/>
      </c:spPr>
    </c:plotArea>
    <c:legend>
      <c:legendPos val="b"/>
      <c:layout>
        <c:manualLayout>
          <c:xMode val="edge"/>
          <c:yMode val="edge"/>
          <c:x val="9.781780402449694E-2"/>
          <c:y val="3.7615193934091531E-2"/>
          <c:w val="0.8641876622937337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15039455025848"/>
          <c:y val="0.24292337397922886"/>
          <c:w val="0.41915483501307388"/>
          <c:h val="0.60601359898982943"/>
        </c:manualLayout>
      </c:layout>
      <c:barChart>
        <c:barDir val="bar"/>
        <c:grouping val="clustered"/>
        <c:varyColors val="0"/>
        <c:ser>
          <c:idx val="1"/>
          <c:order val="0"/>
          <c:tx>
            <c:strRef>
              <c:f>'Perinatal C'!$G$34</c:f>
              <c:strCache>
                <c:ptCount val="1"/>
                <c:pt idx="0">
                  <c:v>2018</c:v>
                </c:pt>
              </c:strCache>
            </c:strRef>
          </c:tx>
          <c:spPr>
            <a:solidFill>
              <a:srgbClr val="F78E1E"/>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C'!$B$35:$B$36</c:f>
              <c:strCache>
                <c:ptCount val="2"/>
                <c:pt idx="0">
                  <c:v>Female</c:v>
                </c:pt>
                <c:pt idx="1">
                  <c:v>Male</c:v>
                </c:pt>
              </c:strCache>
            </c:strRef>
          </c:cat>
          <c:val>
            <c:numRef>
              <c:f>'Perinatal C'!$G$35:$G$36</c:f>
              <c:numCache>
                <c:formatCode>0%</c:formatCode>
                <c:ptCount val="2"/>
                <c:pt idx="0">
                  <c:v>0.46666666666666667</c:v>
                </c:pt>
                <c:pt idx="1">
                  <c:v>0.53333333333333333</c:v>
                </c:pt>
              </c:numCache>
            </c:numRef>
          </c:val>
          <c:extLst>
            <c:ext xmlns:c16="http://schemas.microsoft.com/office/drawing/2014/chart" uri="{C3380CC4-5D6E-409C-BE32-E72D297353CC}">
              <c16:uniqueId val="{00000000-6771-4BAD-A7DE-421249BDDC5D}"/>
            </c:ext>
          </c:extLst>
        </c:ser>
        <c:ser>
          <c:idx val="0"/>
          <c:order val="1"/>
          <c:tx>
            <c:strRef>
              <c:f>'Perinatal C'!$F$34</c:f>
              <c:strCache>
                <c:ptCount val="1"/>
                <c:pt idx="0">
                  <c:v>2017</c:v>
                </c:pt>
              </c:strCache>
            </c:strRef>
          </c:tx>
          <c:spPr>
            <a:solidFill>
              <a:srgbClr val="FFCF0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C'!$B$35:$B$36</c:f>
              <c:strCache>
                <c:ptCount val="2"/>
                <c:pt idx="0">
                  <c:v>Female</c:v>
                </c:pt>
                <c:pt idx="1">
                  <c:v>Male</c:v>
                </c:pt>
              </c:strCache>
            </c:strRef>
          </c:cat>
          <c:val>
            <c:numRef>
              <c:f>'Perinatal C'!$F$35:$F$36</c:f>
              <c:numCache>
                <c:formatCode>0%</c:formatCode>
                <c:ptCount val="2"/>
                <c:pt idx="0">
                  <c:v>0.40909090909090912</c:v>
                </c:pt>
                <c:pt idx="1">
                  <c:v>0.59090909090909094</c:v>
                </c:pt>
              </c:numCache>
            </c:numRef>
          </c:val>
          <c:extLst>
            <c:ext xmlns:c16="http://schemas.microsoft.com/office/drawing/2014/chart" uri="{C3380CC4-5D6E-409C-BE32-E72D297353CC}">
              <c16:uniqueId val="{00000001-6771-4BAD-A7DE-421249BDDC5D}"/>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0.75000000000000011"/>
          <c:min val="0"/>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r"/>
      <c:layout>
        <c:manualLayout>
          <c:xMode val="edge"/>
          <c:yMode val="edge"/>
          <c:x val="0"/>
          <c:y val="2.842238188636605E-3"/>
          <c:w val="0.75526266834861544"/>
          <c:h val="0.1426349697772704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94933341123929"/>
          <c:y val="1.5892766490608428E-2"/>
          <c:w val="0.55933341661622793"/>
          <c:h val="0.87459126150497979"/>
        </c:manualLayout>
      </c:layout>
      <c:barChart>
        <c:barDir val="bar"/>
        <c:grouping val="clustered"/>
        <c:varyColors val="0"/>
        <c:ser>
          <c:idx val="0"/>
          <c:order val="0"/>
          <c:tx>
            <c:strRef>
              <c:f>'Perinatal C'!$F$50</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C'!$B$51:$B$57</c:f>
              <c:strCache>
                <c:ptCount val="7"/>
                <c:pt idx="0">
                  <c:v>White</c:v>
                </c:pt>
                <c:pt idx="1">
                  <c:v>Unknown</c:v>
                </c:pt>
                <c:pt idx="2">
                  <c:v>Black</c:v>
                </c:pt>
                <c:pt idx="3">
                  <c:v>Hispanic</c:v>
                </c:pt>
                <c:pt idx="4">
                  <c:v>Other</c:v>
                </c:pt>
                <c:pt idx="5">
                  <c:v>Asian/Pacific Islander</c:v>
                </c:pt>
                <c:pt idx="6">
                  <c:v>American Indian/Alaskan Native</c:v>
                </c:pt>
              </c:strCache>
            </c:strRef>
          </c:cat>
          <c:val>
            <c:numRef>
              <c:f>'Perinatal C'!$F$51:$F$57</c:f>
              <c:numCache>
                <c:formatCode>0%</c:formatCode>
                <c:ptCount val="7"/>
                <c:pt idx="0">
                  <c:v>0.63636363636363635</c:v>
                </c:pt>
                <c:pt idx="1">
                  <c:v>0.27272727272727271</c:v>
                </c:pt>
                <c:pt idx="2">
                  <c:v>4.5454545454545456E-2</c:v>
                </c:pt>
                <c:pt idx="3">
                  <c:v>4.5454545454545456E-2</c:v>
                </c:pt>
                <c:pt idx="4" formatCode="0">
                  <c:v>0</c:v>
                </c:pt>
                <c:pt idx="5" formatCode="0">
                  <c:v>0</c:v>
                </c:pt>
                <c:pt idx="6" formatCode="0">
                  <c:v>0</c:v>
                </c:pt>
              </c:numCache>
            </c:numRef>
          </c:val>
          <c:extLst>
            <c:ext xmlns:c16="http://schemas.microsoft.com/office/drawing/2014/chart" uri="{C3380CC4-5D6E-409C-BE32-E72D297353CC}">
              <c16:uniqueId val="{00000000-FDA9-485B-B009-CCF8D048B6DB}"/>
            </c:ext>
          </c:extLst>
        </c:ser>
        <c:ser>
          <c:idx val="1"/>
          <c:order val="1"/>
          <c:tx>
            <c:strRef>
              <c:f>'Perinatal C'!$G$50</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'Perinatal C'!$B$51:$B$57</c:f>
              <c:strCache>
                <c:ptCount val="7"/>
                <c:pt idx="0">
                  <c:v>White</c:v>
                </c:pt>
                <c:pt idx="1">
                  <c:v>Unknown</c:v>
                </c:pt>
                <c:pt idx="2">
                  <c:v>Black</c:v>
                </c:pt>
                <c:pt idx="3">
                  <c:v>Hispanic</c:v>
                </c:pt>
                <c:pt idx="4">
                  <c:v>Other</c:v>
                </c:pt>
                <c:pt idx="5">
                  <c:v>Asian/Pacific Islander</c:v>
                </c:pt>
                <c:pt idx="6">
                  <c:v>American Indian/Alaskan Native</c:v>
                </c:pt>
              </c:strCache>
            </c:strRef>
          </c:cat>
          <c:val>
            <c:numRef>
              <c:f>'Perinatal C'!$G$51:$G$57</c:f>
              <c:numCache>
                <c:formatCode>0%</c:formatCode>
                <c:ptCount val="7"/>
                <c:pt idx="0">
                  <c:v>0.44444444444444442</c:v>
                </c:pt>
                <c:pt idx="1">
                  <c:v>0.42222222222222222</c:v>
                </c:pt>
                <c:pt idx="2" formatCode="0">
                  <c:v>0</c:v>
                </c:pt>
                <c:pt idx="3">
                  <c:v>2.2222222222222223E-2</c:v>
                </c:pt>
                <c:pt idx="4">
                  <c:v>0.1111111111111111</c:v>
                </c:pt>
                <c:pt idx="5" formatCode="0">
                  <c:v>0</c:v>
                </c:pt>
                <c:pt idx="6" formatCode="0">
                  <c:v>0</c:v>
                </c:pt>
              </c:numCache>
            </c:numRef>
          </c:val>
          <c:extLst>
            <c:ext xmlns:c16="http://schemas.microsoft.com/office/drawing/2014/chart" uri="{C3380CC4-5D6E-409C-BE32-E72D297353CC}">
              <c16:uniqueId val="{00000001-FDA9-485B-B009-CCF8D048B6DB}"/>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87738036821484267"/>
          <c:y val="0"/>
          <c:w val="0.10088050135037469"/>
          <c:h val="0.416812808270324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17735283089614E-2"/>
          <c:y val="0.32171965209728676"/>
          <c:w val="0.96376452943382074"/>
          <c:h val="0.48155886713899326"/>
        </c:manualLayout>
      </c:layout>
      <c:barChart>
        <c:barDir val="col"/>
        <c:grouping val="clustered"/>
        <c:varyColors val="0"/>
        <c:ser>
          <c:idx val="0"/>
          <c:order val="0"/>
          <c:tx>
            <c:strRef>
              <c:f>Sheet1!$A$4</c:f>
              <c:strCache>
                <c:ptCount val="1"/>
                <c:pt idx="0">
                  <c:v>Children &lt;3 years old with any hepatitis C infection</c:v>
                </c:pt>
              </c:strCache>
            </c:strRef>
          </c:tx>
          <c:spPr>
            <a:solidFill>
              <a:srgbClr val="FFCF01"/>
            </a:solidFill>
            <a:ln w="50800">
              <a:noFill/>
              <a:prstDash val="solid"/>
            </a:ln>
          </c:spPr>
          <c:invertIfNegative val="0"/>
          <c:dPt>
            <c:idx val="7"/>
            <c:invertIfNegative val="0"/>
            <c:bubble3D val="0"/>
            <c:spPr>
              <a:solidFill>
                <a:srgbClr val="F78E1E"/>
              </a:solidFill>
              <a:ln w="50800">
                <a:noFill/>
                <a:prstDash val="solid"/>
              </a:ln>
            </c:spPr>
            <c:extLst>
              <c:ext xmlns:c16="http://schemas.microsoft.com/office/drawing/2014/chart" uri="{C3380CC4-5D6E-409C-BE32-E72D297353CC}">
                <c16:uniqueId val="{00000001-13B4-4DE1-A49E-45E93BEE1126}"/>
              </c:ext>
            </c:extLst>
          </c:dPt>
          <c:dLbls>
            <c:dLbl>
              <c:idx val="0"/>
              <c:spPr>
                <a:noFill/>
                <a:ln>
                  <a:noFill/>
                </a:ln>
                <a:effectLst/>
              </c:spPr>
              <c:txPr>
                <a:bodyPr wrap="square" lIns="38100" tIns="19050" rIns="38100" bIns="19050" anchor="ctr">
                  <a:spAutoFit/>
                </a:bodyPr>
                <a:lstStyle/>
                <a:p>
                  <a:pPr>
                    <a:defRPr sz="2400" b="0" spc="0" baseline="0">
                      <a:solidFill>
                        <a:schemeClr val="tx1"/>
                      </a:solidFill>
                      <a:latin typeface="Arial Narrow" panose="020B0606020202030204" pitchFamily="34" charset="0"/>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B4-4DE1-A49E-45E93BEE1126}"/>
                </c:ext>
              </c:extLst>
            </c:dLbl>
            <c:dLbl>
              <c:idx val="7"/>
              <c:spPr>
                <a:noFill/>
                <a:ln>
                  <a:noFill/>
                </a:ln>
                <a:effectLst/>
              </c:spPr>
              <c:txPr>
                <a:bodyPr wrap="square" lIns="38100" tIns="19050" rIns="38100" bIns="19050" anchor="ctr">
                  <a:spAutoFit/>
                </a:bodyPr>
                <a:lstStyle/>
                <a:p>
                  <a:pPr>
                    <a:defRPr sz="2400" b="1" spc="0" baseline="0">
                      <a:solidFill>
                        <a:schemeClr val="tx1"/>
                      </a:solidFill>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4-4DE1-A49E-45E93BEE1126}"/>
                </c:ext>
              </c:extLst>
            </c:dLbl>
            <c:spPr>
              <a:noFill/>
              <a:ln>
                <a:noFill/>
              </a:ln>
              <a:effectLst/>
            </c:spPr>
            <c:txPr>
              <a:bodyPr wrap="square" lIns="38100" tIns="19050" rIns="38100" bIns="19050" anchor="ctr">
                <a:spAutoFit/>
              </a:bodyPr>
              <a:lstStyle/>
              <a:p>
                <a:pPr>
                  <a:defRPr sz="2400" b="0" spc="-110" baseline="0">
                    <a:solidFill>
                      <a:schemeClr val="tx1"/>
                    </a:solidFill>
                    <a:latin typeface="Arial Narrow" panose="020B060602020203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Sheet1!$D$1:$K$1</c:f>
              <c:numCache>
                <c:formatCode>@</c:formatCode>
                <c:ptCount val="8"/>
                <c:pt idx="0">
                  <c:v>2011</c:v>
                </c:pt>
                <c:pt idx="1">
                  <c:v>2012</c:v>
                </c:pt>
                <c:pt idx="2">
                  <c:v>2013</c:v>
                </c:pt>
                <c:pt idx="3">
                  <c:v>2014</c:v>
                </c:pt>
                <c:pt idx="4">
                  <c:v>2015</c:v>
                </c:pt>
                <c:pt idx="5">
                  <c:v>2016</c:v>
                </c:pt>
                <c:pt idx="6">
                  <c:v>2017</c:v>
                </c:pt>
                <c:pt idx="7">
                  <c:v>2018</c:v>
                </c:pt>
              </c:numCache>
            </c:numRef>
          </c:cat>
          <c:val>
            <c:numRef>
              <c:f>Sheet1!$D$4:$K$4</c:f>
              <c:numCache>
                <c:formatCode>General</c:formatCode>
                <c:ptCount val="8"/>
                <c:pt idx="0">
                  <c:v>66</c:v>
                </c:pt>
                <c:pt idx="1">
                  <c:v>65</c:v>
                </c:pt>
                <c:pt idx="2">
                  <c:v>13</c:v>
                </c:pt>
                <c:pt idx="3">
                  <c:v>53</c:v>
                </c:pt>
                <c:pt idx="4">
                  <c:v>58</c:v>
                </c:pt>
                <c:pt idx="5">
                  <c:v>40</c:v>
                </c:pt>
                <c:pt idx="6">
                  <c:v>31</c:v>
                </c:pt>
                <c:pt idx="7">
                  <c:v>45</c:v>
                </c:pt>
              </c:numCache>
            </c:numRef>
          </c:val>
          <c:extLst>
            <c:ext xmlns:c16="http://schemas.microsoft.com/office/drawing/2014/chart" uri="{C3380CC4-5D6E-409C-BE32-E72D297353CC}">
              <c16:uniqueId val="{00000002-13B4-4DE1-A49E-45E93BEE1126}"/>
            </c:ext>
          </c:extLst>
        </c:ser>
        <c:dLbls>
          <c:showLegendKey val="0"/>
          <c:showVal val="0"/>
          <c:showCatName val="0"/>
          <c:showSerName val="0"/>
          <c:showPercent val="0"/>
          <c:showBubbleSize val="0"/>
        </c:dLbls>
        <c:gapWidth val="30"/>
        <c:axId val="334359072"/>
        <c:axId val="334359632"/>
      </c:barChart>
      <c:catAx>
        <c:axId val="334359072"/>
        <c:scaling>
          <c:orientation val="minMax"/>
        </c:scaling>
        <c:delete val="0"/>
        <c:axPos val="b"/>
        <c:numFmt formatCode="@" sourceLinked="1"/>
        <c:majorTickMark val="none"/>
        <c:minorTickMark val="none"/>
        <c:tickLblPos val="nextTo"/>
        <c:spPr>
          <a:ln w="3175">
            <a:solidFill>
              <a:schemeClr val="bg1">
                <a:lumMod val="50000"/>
              </a:schemeClr>
            </a:solidFill>
            <a:prstDash val="solid"/>
          </a:ln>
        </c:spPr>
        <c:txPr>
          <a:bodyPr rot="0" vert="horz"/>
          <a:lstStyle/>
          <a:p>
            <a:pPr>
              <a:defRPr sz="2400">
                <a:solidFill>
                  <a:sysClr val="windowText" lastClr="000000"/>
                </a:solidFill>
                <a:latin typeface="Arial Narrow" panose="020B0606020202030204" pitchFamily="34" charset="0"/>
                <a:cs typeface="Arial" panose="020B0604020202020204" pitchFamily="34" charset="0"/>
              </a:defRPr>
            </a:pPr>
            <a:endParaRPr lang="en-US"/>
          </a:p>
        </c:txPr>
        <c:crossAx val="334359632"/>
        <c:crosses val="autoZero"/>
        <c:auto val="1"/>
        <c:lblAlgn val="ctr"/>
        <c:lblOffset val="100"/>
        <c:tickLblSkip val="7"/>
        <c:noMultiLvlLbl val="0"/>
      </c:catAx>
      <c:valAx>
        <c:axId val="334359632"/>
        <c:scaling>
          <c:orientation val="minMax"/>
        </c:scaling>
        <c:delete val="0"/>
        <c:axPos val="l"/>
        <c:numFmt formatCode="0" sourceLinked="0"/>
        <c:majorTickMark val="out"/>
        <c:minorTickMark val="none"/>
        <c:tickLblPos val="none"/>
        <c:spPr>
          <a:ln>
            <a:noFill/>
          </a:ln>
        </c:spPr>
        <c:crossAx val="33435907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chemeClr val="tx1">
              <a:lumMod val="65000"/>
              <a:lumOff val="35000"/>
            </a:schemeClr>
          </a:solidFill>
          <a:latin typeface="Roboto Condensed" panose="02000000000000000000" pitchFamily="2" charset="0"/>
          <a:ea typeface="Roboto Condensed" panose="02000000000000000000" pitchFamily="2" charset="0"/>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17735283089614E-2"/>
          <c:y val="0.20492429444243981"/>
          <c:w val="0.96376452943382074"/>
          <c:h val="0.60902873491962972"/>
        </c:manualLayout>
      </c:layout>
      <c:barChart>
        <c:barDir val="col"/>
        <c:grouping val="clustered"/>
        <c:varyColors val="0"/>
        <c:ser>
          <c:idx val="0"/>
          <c:order val="0"/>
          <c:tx>
            <c:strRef>
              <c:f>Sheet1!$A$3</c:f>
              <c:strCache>
                <c:ptCount val="1"/>
                <c:pt idx="0">
                  <c:v>Women 15–44 years old with any hepatitis C infection</c:v>
                </c:pt>
              </c:strCache>
            </c:strRef>
          </c:tx>
          <c:spPr>
            <a:solidFill>
              <a:srgbClr val="FFCF01"/>
            </a:solidFill>
            <a:ln w="50800">
              <a:noFill/>
              <a:prstDash val="solid"/>
            </a:ln>
          </c:spPr>
          <c:invertIfNegative val="0"/>
          <c:dPt>
            <c:idx val="7"/>
            <c:invertIfNegative val="0"/>
            <c:bubble3D val="0"/>
            <c:spPr>
              <a:solidFill>
                <a:srgbClr val="F78E1E"/>
              </a:solidFill>
              <a:ln w="50800">
                <a:noFill/>
                <a:prstDash val="solid"/>
              </a:ln>
            </c:spPr>
            <c:extLst>
              <c:ext xmlns:c16="http://schemas.microsoft.com/office/drawing/2014/chart" uri="{C3380CC4-5D6E-409C-BE32-E72D297353CC}">
                <c16:uniqueId val="{00000001-C15A-4687-90BF-E035B58BFFFB}"/>
              </c:ext>
            </c:extLst>
          </c:dPt>
          <c:dLbls>
            <c:dLbl>
              <c:idx val="1"/>
              <c:delete val="1"/>
              <c:extLst>
                <c:ext xmlns:c15="http://schemas.microsoft.com/office/drawing/2012/chart" uri="{CE6537A1-D6FC-4f65-9D91-7224C49458BB}"/>
                <c:ext xmlns:c16="http://schemas.microsoft.com/office/drawing/2014/chart" uri="{C3380CC4-5D6E-409C-BE32-E72D297353CC}">
                  <c16:uniqueId val="{00000002-7B80-4D21-87A0-486A3B298BB8}"/>
                </c:ext>
              </c:extLst>
            </c:dLbl>
            <c:dLbl>
              <c:idx val="2"/>
              <c:delete val="1"/>
              <c:extLst>
                <c:ext xmlns:c15="http://schemas.microsoft.com/office/drawing/2012/chart" uri="{CE6537A1-D6FC-4f65-9D91-7224C49458BB}"/>
                <c:ext xmlns:c16="http://schemas.microsoft.com/office/drawing/2014/chart" uri="{C3380CC4-5D6E-409C-BE32-E72D297353CC}">
                  <c16:uniqueId val="{00000003-7B80-4D21-87A0-486A3B298BB8}"/>
                </c:ext>
              </c:extLst>
            </c:dLbl>
            <c:dLbl>
              <c:idx val="3"/>
              <c:delete val="1"/>
              <c:extLst>
                <c:ext xmlns:c15="http://schemas.microsoft.com/office/drawing/2012/chart" uri="{CE6537A1-D6FC-4f65-9D91-7224C49458BB}"/>
                <c:ext xmlns:c16="http://schemas.microsoft.com/office/drawing/2014/chart" uri="{C3380CC4-5D6E-409C-BE32-E72D297353CC}">
                  <c16:uniqueId val="{00000004-7B80-4D21-87A0-486A3B298BB8}"/>
                </c:ext>
              </c:extLst>
            </c:dLbl>
            <c:dLbl>
              <c:idx val="4"/>
              <c:delete val="1"/>
              <c:extLst>
                <c:ext xmlns:c15="http://schemas.microsoft.com/office/drawing/2012/chart" uri="{CE6537A1-D6FC-4f65-9D91-7224C49458BB}"/>
                <c:ext xmlns:c16="http://schemas.microsoft.com/office/drawing/2014/chart" uri="{C3380CC4-5D6E-409C-BE32-E72D297353CC}">
                  <c16:uniqueId val="{00000005-7B80-4D21-87A0-486A3B298BB8}"/>
                </c:ext>
              </c:extLst>
            </c:dLbl>
            <c:dLbl>
              <c:idx val="5"/>
              <c:delete val="1"/>
              <c:extLst>
                <c:ext xmlns:c15="http://schemas.microsoft.com/office/drawing/2012/chart" uri="{CE6537A1-D6FC-4f65-9D91-7224C49458BB}"/>
                <c:ext xmlns:c16="http://schemas.microsoft.com/office/drawing/2014/chart" uri="{C3380CC4-5D6E-409C-BE32-E72D297353CC}">
                  <c16:uniqueId val="{00000006-7B80-4D21-87A0-486A3B298BB8}"/>
                </c:ext>
              </c:extLst>
            </c:dLbl>
            <c:dLbl>
              <c:idx val="6"/>
              <c:delete val="1"/>
              <c:extLst>
                <c:ext xmlns:c15="http://schemas.microsoft.com/office/drawing/2012/chart" uri="{CE6537A1-D6FC-4f65-9D91-7224C49458BB}"/>
                <c:ext xmlns:c16="http://schemas.microsoft.com/office/drawing/2014/chart" uri="{C3380CC4-5D6E-409C-BE32-E72D297353CC}">
                  <c16:uniqueId val="{00000007-7B80-4D21-87A0-486A3B298BB8}"/>
                </c:ext>
              </c:extLst>
            </c:dLbl>
            <c:dLbl>
              <c:idx val="7"/>
              <c:numFmt formatCode="#,##0" sourceLinked="0"/>
              <c:spPr>
                <a:noFill/>
                <a:ln>
                  <a:noFill/>
                </a:ln>
                <a:effectLst/>
              </c:spPr>
              <c:txPr>
                <a:bodyPr wrap="square" lIns="38100" tIns="19050" rIns="38100" bIns="19050" anchor="ctr">
                  <a:spAutoFit/>
                </a:bodyPr>
                <a:lstStyle/>
                <a:p>
                  <a:pPr>
                    <a:defRPr sz="2400" b="1" spc="0" baseline="0">
                      <a:solidFill>
                        <a:sysClr val="windowText" lastClr="000000"/>
                      </a:solidFill>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15A-4687-90BF-E035B58BFFFB}"/>
                </c:ext>
              </c:extLst>
            </c:dLbl>
            <c:numFmt formatCode="#,##0" sourceLinked="0"/>
            <c:spPr>
              <a:noFill/>
              <a:ln>
                <a:noFill/>
              </a:ln>
              <a:effectLst/>
            </c:spPr>
            <c:txPr>
              <a:bodyPr wrap="square" lIns="38100" tIns="19050" rIns="38100" bIns="19050" anchor="ctr">
                <a:spAutoFit/>
              </a:bodyPr>
              <a:lstStyle/>
              <a:p>
                <a:pPr>
                  <a:defRPr sz="2400" b="0" spc="0" baseline="0">
                    <a:solidFill>
                      <a:sysClr val="windowText" lastClr="000000"/>
                    </a:solidFill>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Sheet1!$D$1:$K$1</c:f>
              <c:numCache>
                <c:formatCode>@</c:formatCode>
                <c:ptCount val="8"/>
                <c:pt idx="0">
                  <c:v>2011</c:v>
                </c:pt>
                <c:pt idx="1">
                  <c:v>2012</c:v>
                </c:pt>
                <c:pt idx="2">
                  <c:v>2013</c:v>
                </c:pt>
                <c:pt idx="3">
                  <c:v>2014</c:v>
                </c:pt>
                <c:pt idx="4">
                  <c:v>2015</c:v>
                </c:pt>
                <c:pt idx="5">
                  <c:v>2016</c:v>
                </c:pt>
                <c:pt idx="6">
                  <c:v>2017</c:v>
                </c:pt>
                <c:pt idx="7">
                  <c:v>2018</c:v>
                </c:pt>
              </c:numCache>
            </c:numRef>
          </c:cat>
          <c:val>
            <c:numRef>
              <c:f>Sheet1!$D$3:$K$3</c:f>
              <c:numCache>
                <c:formatCode>General</c:formatCode>
                <c:ptCount val="8"/>
                <c:pt idx="0">
                  <c:v>2872</c:v>
                </c:pt>
                <c:pt idx="1">
                  <c:v>3460</c:v>
                </c:pt>
                <c:pt idx="2">
                  <c:v>3879</c:v>
                </c:pt>
                <c:pt idx="3">
                  <c:v>4246</c:v>
                </c:pt>
                <c:pt idx="4">
                  <c:v>4743</c:v>
                </c:pt>
                <c:pt idx="5">
                  <c:v>6236</c:v>
                </c:pt>
                <c:pt idx="6">
                  <c:v>5142</c:v>
                </c:pt>
                <c:pt idx="7">
                  <c:v>4512</c:v>
                </c:pt>
              </c:numCache>
            </c:numRef>
          </c:val>
          <c:extLst>
            <c:ext xmlns:c16="http://schemas.microsoft.com/office/drawing/2014/chart" uri="{C3380CC4-5D6E-409C-BE32-E72D297353CC}">
              <c16:uniqueId val="{00000009-C15A-4687-90BF-E035B58BFFFB}"/>
            </c:ext>
          </c:extLst>
        </c:ser>
        <c:dLbls>
          <c:showLegendKey val="0"/>
          <c:showVal val="0"/>
          <c:showCatName val="0"/>
          <c:showSerName val="0"/>
          <c:showPercent val="0"/>
          <c:showBubbleSize val="0"/>
        </c:dLbls>
        <c:gapWidth val="30"/>
        <c:axId val="334359072"/>
        <c:axId val="334359632"/>
      </c:barChart>
      <c:catAx>
        <c:axId val="334359072"/>
        <c:scaling>
          <c:orientation val="minMax"/>
        </c:scaling>
        <c:delete val="0"/>
        <c:axPos val="b"/>
        <c:numFmt formatCode="@" sourceLinked="1"/>
        <c:majorTickMark val="none"/>
        <c:minorTickMark val="none"/>
        <c:tickLblPos val="nextTo"/>
        <c:spPr>
          <a:ln w="3175">
            <a:solidFill>
              <a:schemeClr val="bg1">
                <a:lumMod val="50000"/>
              </a:schemeClr>
            </a:solidFill>
            <a:prstDash val="solid"/>
          </a:ln>
        </c:spPr>
        <c:txPr>
          <a:bodyPr rot="0" vert="horz"/>
          <a:lstStyle/>
          <a:p>
            <a:pPr>
              <a:defRPr sz="2400">
                <a:solidFill>
                  <a:sysClr val="windowText" lastClr="000000"/>
                </a:solidFill>
                <a:latin typeface="Arial Narrow" panose="020B0606020202030204" pitchFamily="34" charset="0"/>
                <a:cs typeface="Arial" panose="020B0604020202020204" pitchFamily="34" charset="0"/>
              </a:defRPr>
            </a:pPr>
            <a:endParaRPr lang="en-US"/>
          </a:p>
        </c:txPr>
        <c:crossAx val="334359632"/>
        <c:crosses val="autoZero"/>
        <c:auto val="1"/>
        <c:lblAlgn val="ctr"/>
        <c:lblOffset val="100"/>
        <c:tickLblSkip val="7"/>
        <c:noMultiLvlLbl val="0"/>
      </c:catAx>
      <c:valAx>
        <c:axId val="334359632"/>
        <c:scaling>
          <c:orientation val="minMax"/>
        </c:scaling>
        <c:delete val="0"/>
        <c:axPos val="l"/>
        <c:numFmt formatCode="0" sourceLinked="0"/>
        <c:majorTickMark val="out"/>
        <c:minorTickMark val="none"/>
        <c:tickLblPos val="none"/>
        <c:spPr>
          <a:ln>
            <a:noFill/>
          </a:ln>
        </c:spPr>
        <c:crossAx val="33435907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chemeClr val="tx1">
              <a:lumMod val="65000"/>
              <a:lumOff val="35000"/>
            </a:schemeClr>
          </a:solidFill>
          <a:latin typeface="Roboto Condensed" panose="02000000000000000000" pitchFamily="2" charset="0"/>
          <a:ea typeface="Roboto Condensed" panose="02000000000000000000" pitchFamily="2" charset="0"/>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3603164124388393"/>
          <c:w val="0.87298240693721652"/>
          <c:h val="0.62676813138022769"/>
        </c:manualLayout>
      </c:layout>
      <c:barChart>
        <c:barDir val="col"/>
        <c:grouping val="clustered"/>
        <c:varyColors val="0"/>
        <c:ser>
          <c:idx val="0"/>
          <c:order val="0"/>
          <c:tx>
            <c:strRef>
              <c:f>'Chronic B'!$F$4</c:f>
              <c:strCache>
                <c:ptCount val="1"/>
                <c:pt idx="0">
                  <c:v>2017</c:v>
                </c:pt>
              </c:strCache>
            </c:strRef>
          </c:tx>
          <c:spPr>
            <a:solidFill>
              <a:srgbClr val="BBD5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B'!$B$5:$B$10,'Chronic B'!$B$5:$B$10)</c:f>
              <c:strCache>
                <c:ptCount val="12"/>
                <c:pt idx="0">
                  <c:v>&lt;20</c:v>
                </c:pt>
                <c:pt idx="1">
                  <c:v>20–29</c:v>
                </c:pt>
                <c:pt idx="2">
                  <c:v>30–39</c:v>
                </c:pt>
                <c:pt idx="3">
                  <c:v>40–49</c:v>
                </c:pt>
                <c:pt idx="4">
                  <c:v>50–59</c:v>
                </c:pt>
                <c:pt idx="5">
                  <c:v>&gt;=60</c:v>
                </c:pt>
                <c:pt idx="6">
                  <c:v>&lt;20</c:v>
                </c:pt>
                <c:pt idx="7">
                  <c:v>20–29</c:v>
                </c:pt>
                <c:pt idx="8">
                  <c:v>30–39</c:v>
                </c:pt>
                <c:pt idx="9">
                  <c:v>40–49</c:v>
                </c:pt>
                <c:pt idx="10">
                  <c:v>50–59</c:v>
                </c:pt>
                <c:pt idx="11">
                  <c:v>&gt;=60</c:v>
                </c:pt>
              </c:strCache>
            </c:strRef>
          </c:cat>
          <c:val>
            <c:numRef>
              <c:f>'Chronic B'!$F$5:$F$10</c:f>
              <c:numCache>
                <c:formatCode>0%</c:formatCode>
                <c:ptCount val="6"/>
                <c:pt idx="0">
                  <c:v>2.1717069210472905E-2</c:v>
                </c:pt>
                <c:pt idx="1">
                  <c:v>0.11183275827075299</c:v>
                </c:pt>
                <c:pt idx="2">
                  <c:v>0.22792774507814087</c:v>
                </c:pt>
                <c:pt idx="3">
                  <c:v>0.21148772072254921</c:v>
                </c:pt>
                <c:pt idx="4">
                  <c:v>0.19098843109397198</c:v>
                </c:pt>
                <c:pt idx="5">
                  <c:v>0.23320478993302213</c:v>
                </c:pt>
              </c:numCache>
            </c:numRef>
          </c:val>
          <c:extLst>
            <c:ext xmlns:c16="http://schemas.microsoft.com/office/drawing/2014/chart" uri="{C3380CC4-5D6E-409C-BE32-E72D297353CC}">
              <c16:uniqueId val="{00000000-0EC4-4C1E-85B7-A648BDA656BC}"/>
            </c:ext>
          </c:extLst>
        </c:ser>
        <c:ser>
          <c:idx val="1"/>
          <c:order val="1"/>
          <c:tx>
            <c:strRef>
              <c:f>'Chronic B'!$G$4</c:f>
              <c:strCache>
                <c:ptCount val="1"/>
                <c:pt idx="0">
                  <c:v>2018</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B'!$B$5:$B$10,'Chronic B'!$B$5:$B$10)</c:f>
              <c:strCache>
                <c:ptCount val="12"/>
                <c:pt idx="0">
                  <c:v>&lt;20</c:v>
                </c:pt>
                <c:pt idx="1">
                  <c:v>20–29</c:v>
                </c:pt>
                <c:pt idx="2">
                  <c:v>30–39</c:v>
                </c:pt>
                <c:pt idx="3">
                  <c:v>40–49</c:v>
                </c:pt>
                <c:pt idx="4">
                  <c:v>50–59</c:v>
                </c:pt>
                <c:pt idx="5">
                  <c:v>&gt;=60</c:v>
                </c:pt>
                <c:pt idx="6">
                  <c:v>&lt;20</c:v>
                </c:pt>
                <c:pt idx="7">
                  <c:v>20–29</c:v>
                </c:pt>
                <c:pt idx="8">
                  <c:v>30–39</c:v>
                </c:pt>
                <c:pt idx="9">
                  <c:v>40–49</c:v>
                </c:pt>
                <c:pt idx="10">
                  <c:v>50–59</c:v>
                </c:pt>
                <c:pt idx="11">
                  <c:v>&gt;=60</c:v>
                </c:pt>
              </c:strCache>
            </c:strRef>
          </c:cat>
          <c:val>
            <c:numRef>
              <c:f>'Chronic B'!$G$5:$G$10</c:f>
              <c:numCache>
                <c:formatCode>0%</c:formatCode>
                <c:ptCount val="6"/>
                <c:pt idx="0">
                  <c:v>1.637623346630275E-2</c:v>
                </c:pt>
                <c:pt idx="1">
                  <c:v>0.10287633844215831</c:v>
                </c:pt>
                <c:pt idx="2">
                  <c:v>0.22296871719504513</c:v>
                </c:pt>
                <c:pt idx="3">
                  <c:v>0.19987402897333614</c:v>
                </c:pt>
                <c:pt idx="4">
                  <c:v>0.20680243543984883</c:v>
                </c:pt>
                <c:pt idx="5">
                  <c:v>0.24921268108335082</c:v>
                </c:pt>
              </c:numCache>
            </c:numRef>
          </c:val>
          <c:extLst>
            <c:ext xmlns:c16="http://schemas.microsoft.com/office/drawing/2014/chart" uri="{C3380CC4-5D6E-409C-BE32-E72D297353CC}">
              <c16:uniqueId val="{00000001-0EC4-4C1E-85B7-A648BDA656BC}"/>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30505456610979287"/>
          <c:y val="1.8913402677512337E-2"/>
          <c:w val="0.43861650755028292"/>
          <c:h val="0.1025796441649298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2402343702741"/>
          <c:y val="0.19773930951767876"/>
          <c:w val="0.75487628411525909"/>
          <c:h val="0.67036539885465662"/>
        </c:manualLayout>
      </c:layout>
      <c:barChart>
        <c:barDir val="bar"/>
        <c:grouping val="clustered"/>
        <c:varyColors val="0"/>
        <c:ser>
          <c:idx val="1"/>
          <c:order val="0"/>
          <c:tx>
            <c:strRef>
              <c:f>'Chronic B'!$G$23</c:f>
              <c:strCache>
                <c:ptCount val="1"/>
                <c:pt idx="0">
                  <c:v>2018</c:v>
                </c:pt>
              </c:strCache>
            </c:strRef>
          </c:tx>
          <c:spPr>
            <a:solidFill>
              <a:srgbClr val="00A0AF"/>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B'!$B$24:$B$25</c:f>
              <c:strCache>
                <c:ptCount val="2"/>
                <c:pt idx="0">
                  <c:v>Female</c:v>
                </c:pt>
                <c:pt idx="1">
                  <c:v>Male</c:v>
                </c:pt>
              </c:strCache>
            </c:strRef>
          </c:cat>
          <c:val>
            <c:numRef>
              <c:f>'Chronic B'!$G$24:$G$25</c:f>
              <c:numCache>
                <c:formatCode>0%</c:formatCode>
                <c:ptCount val="2"/>
                <c:pt idx="0">
                  <c:v>0.42473231156833929</c:v>
                </c:pt>
                <c:pt idx="1">
                  <c:v>0.57148855763174466</c:v>
                </c:pt>
              </c:numCache>
            </c:numRef>
          </c:val>
          <c:extLst>
            <c:ext xmlns:c16="http://schemas.microsoft.com/office/drawing/2014/chart" uri="{C3380CC4-5D6E-409C-BE32-E72D297353CC}">
              <c16:uniqueId val="{00000000-2223-4E08-958E-2A63289EC4CE}"/>
            </c:ext>
          </c:extLst>
        </c:ser>
        <c:ser>
          <c:idx val="0"/>
          <c:order val="1"/>
          <c:tx>
            <c:strRef>
              <c:f>'Chronic B'!$F$23</c:f>
              <c:strCache>
                <c:ptCount val="1"/>
                <c:pt idx="0">
                  <c:v>2017</c:v>
                </c:pt>
              </c:strCache>
            </c:strRef>
          </c:tx>
          <c:spPr>
            <a:solidFill>
              <a:srgbClr val="BBD5DC"/>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B'!$B$24:$B$25</c:f>
              <c:strCache>
                <c:ptCount val="2"/>
                <c:pt idx="0">
                  <c:v>Female</c:v>
                </c:pt>
                <c:pt idx="1">
                  <c:v>Male</c:v>
                </c:pt>
              </c:strCache>
            </c:strRef>
          </c:cat>
          <c:val>
            <c:numRef>
              <c:f>'Chronic B'!$F$24:$F$25</c:f>
              <c:numCache>
                <c:formatCode>0%</c:formatCode>
                <c:ptCount val="2"/>
                <c:pt idx="0">
                  <c:v>0.43961842906433934</c:v>
                </c:pt>
                <c:pt idx="1">
                  <c:v>0.55794601177186931</c:v>
                </c:pt>
              </c:numCache>
            </c:numRef>
          </c:val>
          <c:extLst>
            <c:ext xmlns:c16="http://schemas.microsoft.com/office/drawing/2014/chart" uri="{C3380CC4-5D6E-409C-BE32-E72D297353CC}">
              <c16:uniqueId val="{00000001-2223-4E08-958E-2A63289EC4CE}"/>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0.14494875660435511"/>
          <c:y val="4.9547190419497412E-3"/>
          <c:w val="0.62178448688389087"/>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15650821425098"/>
          <c:y val="1.5892766490608428E-2"/>
          <c:w val="0.55144551375522499"/>
          <c:h val="0.87459126150497979"/>
        </c:manualLayout>
      </c:layout>
      <c:barChart>
        <c:barDir val="bar"/>
        <c:grouping val="clustered"/>
        <c:varyColors val="0"/>
        <c:ser>
          <c:idx val="0"/>
          <c:order val="0"/>
          <c:tx>
            <c:strRef>
              <c:f>'Chronic B'!$C$70</c:f>
              <c:strCache>
                <c:ptCount val="1"/>
                <c:pt idx="0">
                  <c:v>2017</c:v>
                </c:pt>
              </c:strCache>
            </c:strRef>
          </c:tx>
          <c:spPr>
            <a:solidFill>
              <a:srgbClr val="BBD5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B'!$B$71:$B$77</c:f>
              <c:strCache>
                <c:ptCount val="7"/>
                <c:pt idx="0">
                  <c:v>Unknown</c:v>
                </c:pt>
                <c:pt idx="1">
                  <c:v>White</c:v>
                </c:pt>
                <c:pt idx="2">
                  <c:v>Black</c:v>
                </c:pt>
                <c:pt idx="3">
                  <c:v>Hispanic</c:v>
                </c:pt>
                <c:pt idx="4">
                  <c:v>Asian/Pacific Islander</c:v>
                </c:pt>
                <c:pt idx="5">
                  <c:v>Other</c:v>
                </c:pt>
                <c:pt idx="6">
                  <c:v>American Indian/Alaskan Native</c:v>
                </c:pt>
              </c:strCache>
            </c:strRef>
          </c:cat>
          <c:val>
            <c:numRef>
              <c:f>'Chronic B'!$C$71:$C$77</c:f>
              <c:numCache>
                <c:formatCode>0%</c:formatCode>
                <c:ptCount val="7"/>
                <c:pt idx="0">
                  <c:v>0.52060077126040183</c:v>
                </c:pt>
                <c:pt idx="1">
                  <c:v>0.19890399837629388</c:v>
                </c:pt>
                <c:pt idx="2">
                  <c:v>0.14532169677288412</c:v>
                </c:pt>
                <c:pt idx="3">
                  <c:v>5.5206007712604019E-2</c:v>
                </c:pt>
                <c:pt idx="4">
                  <c:v>4.7899330221229955E-2</c:v>
                </c:pt>
                <c:pt idx="5">
                  <c:v>3.0038563020093362E-2</c:v>
                </c:pt>
                <c:pt idx="6" formatCode="\&lt;\1\%">
                  <c:v>1.6237061091942358E-3</c:v>
                </c:pt>
              </c:numCache>
            </c:numRef>
          </c:val>
          <c:extLst>
            <c:ext xmlns:c16="http://schemas.microsoft.com/office/drawing/2014/chart" uri="{C3380CC4-5D6E-409C-BE32-E72D297353CC}">
              <c16:uniqueId val="{00000000-A942-44C3-9AEA-8A58EC3EFFBF}"/>
            </c:ext>
          </c:extLst>
        </c:ser>
        <c:ser>
          <c:idx val="1"/>
          <c:order val="1"/>
          <c:tx>
            <c:strRef>
              <c:f>'Chronic B'!$D$70</c:f>
              <c:strCache>
                <c:ptCount val="1"/>
                <c:pt idx="0">
                  <c:v>2018</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B'!$B$71:$B$77</c:f>
              <c:strCache>
                <c:ptCount val="7"/>
                <c:pt idx="0">
                  <c:v>Unknown</c:v>
                </c:pt>
                <c:pt idx="1">
                  <c:v>White</c:v>
                </c:pt>
                <c:pt idx="2">
                  <c:v>Black</c:v>
                </c:pt>
                <c:pt idx="3">
                  <c:v>Hispanic</c:v>
                </c:pt>
                <c:pt idx="4">
                  <c:v>Asian/Pacific Islander</c:v>
                </c:pt>
                <c:pt idx="5">
                  <c:v>Other</c:v>
                </c:pt>
                <c:pt idx="6">
                  <c:v>American Indian/Alaskan Native</c:v>
                </c:pt>
              </c:strCache>
            </c:strRef>
          </c:cat>
          <c:val>
            <c:numRef>
              <c:f>'Chronic B'!$D$71:$D$77</c:f>
              <c:numCache>
                <c:formatCode>0%</c:formatCode>
                <c:ptCount val="7"/>
                <c:pt idx="0">
                  <c:v>0.52152005038841065</c:v>
                </c:pt>
                <c:pt idx="1">
                  <c:v>0.22821750997270629</c:v>
                </c:pt>
                <c:pt idx="2">
                  <c:v>0.13184967457484778</c:v>
                </c:pt>
                <c:pt idx="3">
                  <c:v>5.1648120932185598E-2</c:v>
                </c:pt>
                <c:pt idx="4">
                  <c:v>3.9680873399118202E-2</c:v>
                </c:pt>
                <c:pt idx="5">
                  <c:v>2.5194205332773462E-2</c:v>
                </c:pt>
                <c:pt idx="6" formatCode="\&lt;\1\%">
                  <c:v>1.4696619777451185E-3</c:v>
                </c:pt>
              </c:numCache>
            </c:numRef>
          </c:val>
          <c:extLst>
            <c:ext xmlns:c16="http://schemas.microsoft.com/office/drawing/2014/chart" uri="{C3380CC4-5D6E-409C-BE32-E72D297353CC}">
              <c16:uniqueId val="{00000001-A942-44C3-9AEA-8A58EC3EFFBF}"/>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tr"/>
      <c:layout>
        <c:manualLayout>
          <c:xMode val="edge"/>
          <c:yMode val="edge"/>
          <c:x val="0.84423491255512251"/>
          <c:y val="0"/>
          <c:w val="0.10088051094378932"/>
          <c:h val="0.4424892536224543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0064305627595766"/>
          <c:w val="0.87298240693721652"/>
          <c:h val="0.66246322857388085"/>
        </c:manualLayout>
      </c:layout>
      <c:barChart>
        <c:barDir val="col"/>
        <c:grouping val="clustered"/>
        <c:varyColors val="0"/>
        <c:ser>
          <c:idx val="0"/>
          <c:order val="0"/>
          <c:tx>
            <c:strRef>
              <c:f>'Chronic C'!$F$4</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C'!$B$5:$B$10</c:f>
              <c:strCache>
                <c:ptCount val="6"/>
                <c:pt idx="0">
                  <c:v>&lt;20</c:v>
                </c:pt>
                <c:pt idx="1">
                  <c:v>20–29</c:v>
                </c:pt>
                <c:pt idx="2">
                  <c:v>30–39</c:v>
                </c:pt>
                <c:pt idx="3">
                  <c:v>40–49</c:v>
                </c:pt>
                <c:pt idx="4">
                  <c:v>50–59</c:v>
                </c:pt>
                <c:pt idx="5">
                  <c:v>&gt;=60</c:v>
                </c:pt>
              </c:strCache>
            </c:strRef>
          </c:cat>
          <c:val>
            <c:numRef>
              <c:f>'Chronic C'!$F$5:$F$10</c:f>
              <c:numCache>
                <c:formatCode>0%</c:formatCode>
                <c:ptCount val="6"/>
                <c:pt idx="0">
                  <c:v>5.9494486339004889E-3</c:v>
                </c:pt>
                <c:pt idx="1">
                  <c:v>0.16491720034863011</c:v>
                </c:pt>
                <c:pt idx="2">
                  <c:v>0.21778013566258669</c:v>
                </c:pt>
                <c:pt idx="3">
                  <c:v>0.14236992686346583</c:v>
                </c:pt>
                <c:pt idx="4">
                  <c:v>0.22259274697790746</c:v>
                </c:pt>
                <c:pt idx="5">
                  <c:v>0.24514002046307173</c:v>
                </c:pt>
              </c:numCache>
            </c:numRef>
          </c:val>
          <c:extLst>
            <c:ext xmlns:c16="http://schemas.microsoft.com/office/drawing/2014/chart" uri="{C3380CC4-5D6E-409C-BE32-E72D297353CC}">
              <c16:uniqueId val="{00000000-C63E-449B-8BE5-F99CD863CF53}"/>
            </c:ext>
          </c:extLst>
        </c:ser>
        <c:ser>
          <c:idx val="1"/>
          <c:order val="1"/>
          <c:tx>
            <c:strRef>
              <c:f>'Chronic C'!$G$4</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C'!$B$5:$B$10</c:f>
              <c:strCache>
                <c:ptCount val="6"/>
                <c:pt idx="0">
                  <c:v>&lt;20</c:v>
                </c:pt>
                <c:pt idx="1">
                  <c:v>20–29</c:v>
                </c:pt>
                <c:pt idx="2">
                  <c:v>30–39</c:v>
                </c:pt>
                <c:pt idx="3">
                  <c:v>40–49</c:v>
                </c:pt>
                <c:pt idx="4">
                  <c:v>50–59</c:v>
                </c:pt>
                <c:pt idx="5">
                  <c:v>&gt;=60</c:v>
                </c:pt>
              </c:strCache>
            </c:strRef>
          </c:cat>
          <c:val>
            <c:numRef>
              <c:f>'Chronic C'!$G$5:$G$10</c:f>
              <c:numCache>
                <c:formatCode>0%</c:formatCode>
                <c:ptCount val="6"/>
                <c:pt idx="0">
                  <c:v>8.0270574971815101E-3</c:v>
                </c:pt>
                <c:pt idx="1">
                  <c:v>0.17149943630214204</c:v>
                </c:pt>
                <c:pt idx="2">
                  <c:v>0.25100338218714768</c:v>
                </c:pt>
                <c:pt idx="3">
                  <c:v>0.14994363021420518</c:v>
                </c:pt>
                <c:pt idx="4">
                  <c:v>0.19760992108229988</c:v>
                </c:pt>
                <c:pt idx="5">
                  <c:v>0.21916572717023675</c:v>
                </c:pt>
              </c:numCache>
            </c:numRef>
          </c:val>
          <c:extLst>
            <c:ext xmlns:c16="http://schemas.microsoft.com/office/drawing/2014/chart" uri="{C3380CC4-5D6E-409C-BE32-E72D297353CC}">
              <c16:uniqueId val="{00000001-C63E-449B-8BE5-F99CD863CF53}"/>
            </c:ext>
          </c:extLst>
        </c:ser>
        <c:dLbls>
          <c:dLblPos val="outEnd"/>
          <c:showLegendKey val="0"/>
          <c:showVal val="1"/>
          <c:showCatName val="0"/>
          <c:showSerName val="0"/>
          <c:showPercent val="0"/>
          <c:showBubbleSize val="0"/>
        </c:dLbls>
        <c:gapWidth val="35"/>
        <c:axId val="846078320"/>
        <c:axId val="840463616"/>
      </c:bar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valAx>
      <c:spPr>
        <a:noFill/>
        <a:ln>
          <a:noFill/>
        </a:ln>
        <a:effectLst/>
      </c:spPr>
    </c:plotArea>
    <c:legend>
      <c:legendPos val="t"/>
      <c:layout>
        <c:manualLayout>
          <c:xMode val="edge"/>
          <c:yMode val="edge"/>
          <c:x val="0.3355888762751294"/>
          <c:y val="6.4149798126632955E-3"/>
          <c:w val="0.41962864500617758"/>
          <c:h val="0.1022246264483174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2383262902684"/>
          <c:y val="0.22321108465743233"/>
          <c:w val="0.77488991525385165"/>
          <c:h val="0.64619499554495274"/>
        </c:manualLayout>
      </c:layout>
      <c:barChart>
        <c:barDir val="bar"/>
        <c:grouping val="clustered"/>
        <c:varyColors val="0"/>
        <c:ser>
          <c:idx val="1"/>
          <c:order val="0"/>
          <c:tx>
            <c:strRef>
              <c:f>'Chronic C'!$G$31</c:f>
              <c:strCache>
                <c:ptCount val="1"/>
                <c:pt idx="0">
                  <c:v>2018</c:v>
                </c:pt>
              </c:strCache>
            </c:strRef>
          </c:tx>
          <c:spPr>
            <a:solidFill>
              <a:srgbClr val="F78E1E"/>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C'!$B$32:$B$33</c:f>
              <c:strCache>
                <c:ptCount val="2"/>
                <c:pt idx="0">
                  <c:v>Female</c:v>
                </c:pt>
                <c:pt idx="1">
                  <c:v>Male</c:v>
                </c:pt>
              </c:strCache>
            </c:strRef>
          </c:cat>
          <c:val>
            <c:numRef>
              <c:f>'Chronic C'!$G$32:$G$33</c:f>
              <c:numCache>
                <c:formatCode>0%</c:formatCode>
                <c:ptCount val="2"/>
                <c:pt idx="0">
                  <c:v>0.36081172491544533</c:v>
                </c:pt>
                <c:pt idx="1">
                  <c:v>0.63585118376550165</c:v>
                </c:pt>
              </c:numCache>
            </c:numRef>
          </c:val>
          <c:extLst>
            <c:ext xmlns:c16="http://schemas.microsoft.com/office/drawing/2014/chart" uri="{C3380CC4-5D6E-409C-BE32-E72D297353CC}">
              <c16:uniqueId val="{00000000-9296-47D5-9527-5E8C5D0BF79C}"/>
            </c:ext>
          </c:extLst>
        </c:ser>
        <c:ser>
          <c:idx val="0"/>
          <c:order val="1"/>
          <c:tx>
            <c:strRef>
              <c:f>'Chronic C'!$F$31</c:f>
              <c:strCache>
                <c:ptCount val="1"/>
                <c:pt idx="0">
                  <c:v>2017</c:v>
                </c:pt>
              </c:strCache>
            </c:strRef>
          </c:tx>
          <c:spPr>
            <a:solidFill>
              <a:srgbClr val="FFCF0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C'!$B$32:$B$33</c:f>
              <c:strCache>
                <c:ptCount val="2"/>
                <c:pt idx="0">
                  <c:v>Female</c:v>
                </c:pt>
                <c:pt idx="1">
                  <c:v>Male</c:v>
                </c:pt>
              </c:strCache>
            </c:strRef>
          </c:cat>
          <c:val>
            <c:numRef>
              <c:f>'Chronic C'!$F$32:$F$33</c:f>
              <c:numCache>
                <c:formatCode>0%</c:formatCode>
                <c:ptCount val="2"/>
                <c:pt idx="0">
                  <c:v>0.37132896282541966</c:v>
                </c:pt>
                <c:pt idx="1">
                  <c:v>0.62692788661942478</c:v>
                </c:pt>
              </c:numCache>
            </c:numRef>
          </c:val>
          <c:extLst>
            <c:ext xmlns:c16="http://schemas.microsoft.com/office/drawing/2014/chart" uri="{C3380CC4-5D6E-409C-BE32-E72D297353CC}">
              <c16:uniqueId val="{00000001-9296-47D5-9527-5E8C5D0BF79C}"/>
            </c:ext>
          </c:extLst>
        </c:ser>
        <c:dLbls>
          <c:dLblPos val="outEnd"/>
          <c:showLegendKey val="0"/>
          <c:showVal val="1"/>
          <c:showCatName val="0"/>
          <c:showSerName val="0"/>
          <c:showPercent val="0"/>
          <c:showBubbleSize val="0"/>
        </c:dLbls>
        <c:gapWidth val="30"/>
        <c:axId val="906668527"/>
        <c:axId val="1236551871"/>
      </c:barChart>
      <c:valAx>
        <c:axId val="1236551871"/>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6668527"/>
        <c:crosses val="autoZero"/>
        <c:crossBetween val="between"/>
        <c:majorUnit val="0.2"/>
      </c:valAx>
      <c:catAx>
        <c:axId val="90666852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36551871"/>
        <c:crosses val="autoZero"/>
        <c:auto val="1"/>
        <c:lblAlgn val="ctr"/>
        <c:lblOffset val="100"/>
        <c:noMultiLvlLbl val="0"/>
      </c:catAx>
      <c:spPr>
        <a:noFill/>
        <a:ln>
          <a:noFill/>
        </a:ln>
        <a:effectLst/>
      </c:spPr>
    </c:plotArea>
    <c:legend>
      <c:legendPos val="b"/>
      <c:layout>
        <c:manualLayout>
          <c:xMode val="edge"/>
          <c:yMode val="edge"/>
          <c:x val="0.1449488379169995"/>
          <c:y val="1.7915606412740325E-2"/>
          <c:w val="0.62178448688389087"/>
          <c:h val="0.11448334129737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04177775146905"/>
          <c:y val="1.5892766490608428E-2"/>
          <c:w val="0.54026443539089553"/>
          <c:h val="0.87459126150497979"/>
        </c:manualLayout>
      </c:layout>
      <c:barChart>
        <c:barDir val="bar"/>
        <c:grouping val="clustered"/>
        <c:varyColors val="0"/>
        <c:ser>
          <c:idx val="0"/>
          <c:order val="0"/>
          <c:tx>
            <c:strRef>
              <c:f>'Chronic C'!$C$74</c:f>
              <c:strCache>
                <c:ptCount val="1"/>
                <c:pt idx="0">
                  <c:v>2017</c:v>
                </c:pt>
              </c:strCache>
            </c:strRef>
          </c:tx>
          <c:spPr>
            <a:solidFill>
              <a:srgbClr val="FFC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C'!$B$75:$B$81</c:f>
              <c:strCache>
                <c:ptCount val="7"/>
                <c:pt idx="0">
                  <c:v>White</c:v>
                </c:pt>
                <c:pt idx="1">
                  <c:v>Unknown</c:v>
                </c:pt>
                <c:pt idx="2">
                  <c:v>Black</c:v>
                </c:pt>
                <c:pt idx="3">
                  <c:v>Hispanic</c:v>
                </c:pt>
                <c:pt idx="4">
                  <c:v>Other</c:v>
                </c:pt>
                <c:pt idx="5">
                  <c:v>Asian/Pacific Islander</c:v>
                </c:pt>
                <c:pt idx="6">
                  <c:v>American Indian/Alaskan Native</c:v>
                </c:pt>
              </c:strCache>
            </c:strRef>
          </c:cat>
          <c:val>
            <c:numRef>
              <c:f>'Chronic C'!$C$75:$C$81</c:f>
              <c:numCache>
                <c:formatCode>0%</c:formatCode>
                <c:ptCount val="7"/>
                <c:pt idx="0">
                  <c:v>0.42926977149569895</c:v>
                </c:pt>
                <c:pt idx="1">
                  <c:v>0.41373299480844289</c:v>
                </c:pt>
                <c:pt idx="2">
                  <c:v>7.226495888438364E-2</c:v>
                </c:pt>
                <c:pt idx="3">
                  <c:v>5.4530296714540148E-2</c:v>
                </c:pt>
                <c:pt idx="4">
                  <c:v>2.1675698207586493E-2</c:v>
                </c:pt>
                <c:pt idx="5">
                  <c:v>5.5705028610405849E-3</c:v>
                </c:pt>
                <c:pt idx="6" formatCode="\&lt;\1\%">
                  <c:v>2.955777028307249E-3</c:v>
                </c:pt>
              </c:numCache>
            </c:numRef>
          </c:val>
          <c:extLst>
            <c:ext xmlns:c16="http://schemas.microsoft.com/office/drawing/2014/chart" uri="{C3380CC4-5D6E-409C-BE32-E72D297353CC}">
              <c16:uniqueId val="{00000000-D3D4-468F-913C-7835800D370A}"/>
            </c:ext>
          </c:extLst>
        </c:ser>
        <c:ser>
          <c:idx val="1"/>
          <c:order val="1"/>
          <c:tx>
            <c:strRef>
              <c:f>'Chronic C'!$D$74</c:f>
              <c:strCache>
                <c:ptCount val="1"/>
                <c:pt idx="0">
                  <c:v>2018</c:v>
                </c:pt>
              </c:strCache>
            </c:strRef>
          </c:tx>
          <c:spPr>
            <a:solidFill>
              <a:srgbClr val="F78E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'Chronic C'!$B$75:$B$81</c:f>
              <c:strCache>
                <c:ptCount val="7"/>
                <c:pt idx="0">
                  <c:v>White</c:v>
                </c:pt>
                <c:pt idx="1">
                  <c:v>Unknown</c:v>
                </c:pt>
                <c:pt idx="2">
                  <c:v>Black</c:v>
                </c:pt>
                <c:pt idx="3">
                  <c:v>Hispanic</c:v>
                </c:pt>
                <c:pt idx="4">
                  <c:v>Other</c:v>
                </c:pt>
                <c:pt idx="5">
                  <c:v>Asian/Pacific Islander</c:v>
                </c:pt>
                <c:pt idx="6">
                  <c:v>American Indian/Alaskan Native</c:v>
                </c:pt>
              </c:strCache>
            </c:strRef>
          </c:cat>
          <c:val>
            <c:numRef>
              <c:f>'Chronic C'!$D$75:$D$81</c:f>
              <c:numCache>
                <c:formatCode>0%</c:formatCode>
                <c:ptCount val="7"/>
                <c:pt idx="0">
                  <c:v>0.47179255918827506</c:v>
                </c:pt>
                <c:pt idx="1">
                  <c:v>0.39314543404735064</c:v>
                </c:pt>
                <c:pt idx="2">
                  <c:v>5.7136414881623451E-2</c:v>
                </c:pt>
                <c:pt idx="3">
                  <c:v>4.5952649379932355E-2</c:v>
                </c:pt>
                <c:pt idx="4">
                  <c:v>2.3269447576099212E-2</c:v>
                </c:pt>
                <c:pt idx="5">
                  <c:v>6.3585118376550172E-3</c:v>
                </c:pt>
                <c:pt idx="6" formatCode="\&lt;\1\%">
                  <c:v>2.3449830890642617E-3</c:v>
                </c:pt>
              </c:numCache>
            </c:numRef>
          </c:val>
          <c:extLst>
            <c:ext xmlns:c16="http://schemas.microsoft.com/office/drawing/2014/chart" uri="{C3380CC4-5D6E-409C-BE32-E72D297353CC}">
              <c16:uniqueId val="{00000001-D3D4-468F-913C-7835800D370A}"/>
            </c:ext>
          </c:extLst>
        </c:ser>
        <c:dLbls>
          <c:dLblPos val="outEnd"/>
          <c:showLegendKey val="0"/>
          <c:showVal val="1"/>
          <c:showCatName val="0"/>
          <c:showSerName val="0"/>
          <c:showPercent val="0"/>
          <c:showBubbleSize val="0"/>
        </c:dLbls>
        <c:gapWidth val="35"/>
        <c:axId val="846078320"/>
        <c:axId val="840463616"/>
      </c:barChart>
      <c:catAx>
        <c:axId val="8460783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max"/>
        <c:crossBetween val="between"/>
        <c:majorUnit val="0.25"/>
      </c:valAx>
      <c:spPr>
        <a:noFill/>
        <a:ln>
          <a:noFill/>
        </a:ln>
        <a:effectLst/>
      </c:spPr>
    </c:plotArea>
    <c:legend>
      <c:legendPos val="r"/>
      <c:layout>
        <c:manualLayout>
          <c:xMode val="edge"/>
          <c:yMode val="edge"/>
          <c:x val="0.79005861144449441"/>
          <c:y val="1.4923910495003077E-3"/>
          <c:w val="0.13071838000833241"/>
          <c:h val="0.4467247534509539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2402018694891421"/>
          <c:w val="0.87298240693721652"/>
          <c:h val="0.62642684132901094"/>
        </c:manualLayout>
      </c:layout>
      <c:lineChart>
        <c:grouping val="standard"/>
        <c:varyColors val="0"/>
        <c:ser>
          <c:idx val="1"/>
          <c:order val="1"/>
          <c:tx>
            <c:strRef>
              <c:f>Trend!$D$4</c:f>
              <c:strCache>
                <c:ptCount val="1"/>
                <c:pt idx="0">
                  <c:v>Acute hepatitis B</c:v>
                </c:pt>
              </c:strCache>
            </c:strRef>
          </c:tx>
          <c:spPr>
            <a:ln w="34925" cap="rnd">
              <a:solidFill>
                <a:srgbClr val="00A0AF"/>
              </a:solidFill>
              <a:round/>
            </a:ln>
            <a:effectLst/>
          </c:spPr>
          <c:marker>
            <c:symbol val="circle"/>
            <c:size val="7"/>
            <c:spPr>
              <a:solidFill>
                <a:srgbClr val="00A0AF"/>
              </a:solidFill>
              <a:ln w="9525">
                <a:solidFill>
                  <a:srgbClr val="00A0AF"/>
                </a:solidFill>
              </a:ln>
              <a:effectLst/>
            </c:spPr>
          </c:marker>
          <c:dLbls>
            <c:dLbl>
              <c:idx val="0"/>
              <c:layout>
                <c:manualLayout>
                  <c:x val="-7.6073488005077419E-2"/>
                  <c:y val="-2.216686994313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D3-42CF-B935-A6A7E2DA3B5A}"/>
                </c:ext>
              </c:extLst>
            </c:dLbl>
            <c:dLbl>
              <c:idx val="6"/>
              <c:layout>
                <c:manualLayout>
                  <c:x val="0.11205309392113906"/>
                  <c:y val="-6.3639196939318909E-2"/>
                </c:manualLayout>
              </c:layout>
              <c:tx>
                <c:rich>
                  <a:bodyPr/>
                  <a:lstStyle/>
                  <a:p>
                    <a:r>
                      <a:rPr lang="en-US"/>
                      <a:t>783</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D3-42CF-B935-A6A7E2DA3B5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0A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Trend!$B$5:$B$12</c:f>
              <c:numCache>
                <c:formatCode>General</c:formatCode>
                <c:ptCount val="8"/>
                <c:pt idx="0">
                  <c:v>2011</c:v>
                </c:pt>
                <c:pt idx="1">
                  <c:v>2012</c:v>
                </c:pt>
                <c:pt idx="2">
                  <c:v>2013</c:v>
                </c:pt>
                <c:pt idx="3">
                  <c:v>2014</c:v>
                </c:pt>
                <c:pt idx="4">
                  <c:v>2015</c:v>
                </c:pt>
                <c:pt idx="5">
                  <c:v>2016</c:v>
                </c:pt>
                <c:pt idx="6">
                  <c:v>2017</c:v>
                </c:pt>
                <c:pt idx="7">
                  <c:v>2018</c:v>
                </c:pt>
              </c:numCache>
            </c:numRef>
          </c:cat>
          <c:val>
            <c:numRef>
              <c:f>Trend!$D$5:$D$12</c:f>
              <c:numCache>
                <c:formatCode>General</c:formatCode>
                <c:ptCount val="8"/>
                <c:pt idx="0">
                  <c:v>235</c:v>
                </c:pt>
                <c:pt idx="1">
                  <c:v>292</c:v>
                </c:pt>
                <c:pt idx="2">
                  <c:v>375</c:v>
                </c:pt>
                <c:pt idx="3">
                  <c:v>408</c:v>
                </c:pt>
                <c:pt idx="4">
                  <c:v>519</c:v>
                </c:pt>
                <c:pt idx="5">
                  <c:v>709</c:v>
                </c:pt>
                <c:pt idx="6">
                  <c:v>745</c:v>
                </c:pt>
                <c:pt idx="7">
                  <c:v>783</c:v>
                </c:pt>
              </c:numCache>
            </c:numRef>
          </c:val>
          <c:smooth val="0"/>
          <c:extLst>
            <c:ext xmlns:c16="http://schemas.microsoft.com/office/drawing/2014/chart" uri="{C3380CC4-5D6E-409C-BE32-E72D297353CC}">
              <c16:uniqueId val="{00000002-48D3-42CF-B935-A6A7E2DA3B5A}"/>
            </c:ext>
          </c:extLst>
        </c:ser>
        <c:ser>
          <c:idx val="2"/>
          <c:order val="2"/>
          <c:tx>
            <c:strRef>
              <c:f>Trend!$E$4</c:f>
              <c:strCache>
                <c:ptCount val="1"/>
                <c:pt idx="0">
                  <c:v>Acute hepatitis C</c:v>
                </c:pt>
              </c:strCache>
            </c:strRef>
          </c:tx>
          <c:spPr>
            <a:ln w="34925" cap="rnd">
              <a:solidFill>
                <a:srgbClr val="F78E1E"/>
              </a:solidFill>
              <a:round/>
            </a:ln>
            <a:effectLst/>
          </c:spPr>
          <c:marker>
            <c:symbol val="circle"/>
            <c:size val="7"/>
            <c:spPr>
              <a:solidFill>
                <a:srgbClr val="F78E1E"/>
              </a:solidFill>
              <a:ln w="9525">
                <a:solidFill>
                  <a:srgbClr val="F78E1E"/>
                </a:solidFill>
              </a:ln>
              <a:effectLst/>
            </c:spPr>
          </c:marker>
          <c:dLbls>
            <c:dLbl>
              <c:idx val="0"/>
              <c:layout>
                <c:manualLayout>
                  <c:x val="-7.5783169898482938E-2"/>
                  <c:y val="1.1546758087908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D3-42CF-B935-A6A7E2DA3B5A}"/>
                </c:ext>
              </c:extLst>
            </c:dLbl>
            <c:dLbl>
              <c:idx val="6"/>
              <c:layout>
                <c:manualLayout>
                  <c:x val="0.10934803655997281"/>
                  <c:y val="-8.5704224142373692E-2"/>
                </c:manualLayout>
              </c:layout>
              <c:tx>
                <c:rich>
                  <a:bodyPr/>
                  <a:lstStyle/>
                  <a:p>
                    <a:r>
                      <a:rPr lang="en-US"/>
                      <a:t>485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D3-42CF-B935-A6A7E2DA3B5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Trend!$B$5:$B$12</c:f>
              <c:numCache>
                <c:formatCode>General</c:formatCode>
                <c:ptCount val="8"/>
                <c:pt idx="0">
                  <c:v>2011</c:v>
                </c:pt>
                <c:pt idx="1">
                  <c:v>2012</c:v>
                </c:pt>
                <c:pt idx="2">
                  <c:v>2013</c:v>
                </c:pt>
                <c:pt idx="3">
                  <c:v>2014</c:v>
                </c:pt>
                <c:pt idx="4">
                  <c:v>2015</c:v>
                </c:pt>
                <c:pt idx="5">
                  <c:v>2016</c:v>
                </c:pt>
                <c:pt idx="6">
                  <c:v>2017</c:v>
                </c:pt>
                <c:pt idx="7">
                  <c:v>2018</c:v>
                </c:pt>
              </c:numCache>
            </c:numRef>
          </c:cat>
          <c:val>
            <c:numRef>
              <c:f>Trend!$E$5:$E$12</c:f>
              <c:numCache>
                <c:formatCode>General</c:formatCode>
                <c:ptCount val="8"/>
                <c:pt idx="0">
                  <c:v>100</c:v>
                </c:pt>
                <c:pt idx="1">
                  <c:v>168</c:v>
                </c:pt>
                <c:pt idx="2">
                  <c:v>220</c:v>
                </c:pt>
                <c:pt idx="3">
                  <c:v>183</c:v>
                </c:pt>
                <c:pt idx="4">
                  <c:v>210</c:v>
                </c:pt>
                <c:pt idx="5">
                  <c:v>301</c:v>
                </c:pt>
                <c:pt idx="6">
                  <c:v>405</c:v>
                </c:pt>
                <c:pt idx="7">
                  <c:v>485</c:v>
                </c:pt>
              </c:numCache>
            </c:numRef>
          </c:val>
          <c:smooth val="0"/>
          <c:extLst>
            <c:ext xmlns:c16="http://schemas.microsoft.com/office/drawing/2014/chart" uri="{C3380CC4-5D6E-409C-BE32-E72D297353CC}">
              <c16:uniqueId val="{00000005-48D3-42CF-B935-A6A7E2DA3B5A}"/>
            </c:ext>
          </c:extLst>
        </c:ser>
        <c:dLbls>
          <c:showLegendKey val="0"/>
          <c:showVal val="0"/>
          <c:showCatName val="0"/>
          <c:showSerName val="0"/>
          <c:showPercent val="0"/>
          <c:showBubbleSize val="0"/>
        </c:dLbls>
        <c:marker val="1"/>
        <c:smooth val="0"/>
        <c:axId val="846078320"/>
        <c:axId val="840463616"/>
        <c:extLst>
          <c:ext xmlns:c15="http://schemas.microsoft.com/office/drawing/2012/chart" uri="{02D57815-91ED-43cb-92C2-25804820EDAC}">
            <c15:filteredLineSeries>
              <c15:ser>
                <c:idx val="0"/>
                <c:order val="0"/>
                <c:tx>
                  <c:strRef>
                    <c:extLst>
                      <c:ext uri="{02D57815-91ED-43cb-92C2-25804820EDAC}">
                        <c15:formulaRef>
                          <c15:sqref>Trend!$C$4</c15:sqref>
                        </c15:formulaRef>
                      </c:ext>
                    </c:extLst>
                    <c:strCache>
                      <c:ptCount val="1"/>
                      <c:pt idx="0">
                        <c:v>Hepatitis A</c:v>
                      </c:pt>
                    </c:strCache>
                  </c:strRef>
                </c:tx>
                <c:spPr>
                  <a:ln w="34925" cap="rnd">
                    <a:solidFill>
                      <a:srgbClr val="FFDD00"/>
                    </a:solidFill>
                    <a:round/>
                  </a:ln>
                  <a:effectLst/>
                </c:spPr>
                <c:marker>
                  <c:symbol val="circle"/>
                  <c:size val="7"/>
                  <c:spPr>
                    <a:solidFill>
                      <a:srgbClr val="FFDD00"/>
                    </a:solidFill>
                    <a:ln w="9525">
                      <a:solidFill>
                        <a:srgbClr val="FFDD00"/>
                      </a:solidFill>
                    </a:ln>
                    <a:effectLst/>
                  </c:spPr>
                </c:marker>
                <c:dLbls>
                  <c:dLbl>
                    <c:idx val="0"/>
                    <c:layout>
                      <c:manualLayout>
                        <c:x val="-8.3840513124528587E-2"/>
                        <c:y val="-3.825853606864164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6-48D3-42CF-B935-A6A7E2DA3B5A}"/>
                      </c:ext>
                    </c:extLst>
                  </c:dLbl>
                  <c:dLbl>
                    <c:idx val="6"/>
                    <c:layout>
                      <c:manualLayout>
                        <c:x val="7.7239772129215928E-2"/>
                        <c:y val="-0.26845285594906015"/>
                      </c:manualLayout>
                    </c:layout>
                    <c:tx>
                      <c:rich>
                        <a:bodyPr/>
                        <a:lstStyle/>
                        <a:p>
                          <a:r>
                            <a:rPr lang="en-US"/>
                            <a:t>548</a:t>
                          </a:r>
                        </a:p>
                      </c:rich>
                    </c:tx>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48D3-42CF-B935-A6A7E2DA3B5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DD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0"/>
                    </c:ext>
                  </c:extLst>
                </c:dLbls>
                <c:cat>
                  <c:numRef>
                    <c:extLst>
                      <c:ext uri="{02D57815-91ED-43cb-92C2-25804820EDAC}">
                        <c15:formulaRef>
                          <c15:sqref>Trend!$B$5:$B$12</c15:sqref>
                        </c15:formulaRef>
                      </c:ext>
                    </c:extLst>
                    <c:numCache>
                      <c:formatCode>General</c:formatCode>
                      <c:ptCount val="8"/>
                      <c:pt idx="0">
                        <c:v>2011</c:v>
                      </c:pt>
                      <c:pt idx="1">
                        <c:v>2012</c:v>
                      </c:pt>
                      <c:pt idx="2">
                        <c:v>2013</c:v>
                      </c:pt>
                      <c:pt idx="3">
                        <c:v>2014</c:v>
                      </c:pt>
                      <c:pt idx="4">
                        <c:v>2015</c:v>
                      </c:pt>
                      <c:pt idx="5">
                        <c:v>2016</c:v>
                      </c:pt>
                      <c:pt idx="6">
                        <c:v>2017</c:v>
                      </c:pt>
                      <c:pt idx="7">
                        <c:v>2018</c:v>
                      </c:pt>
                    </c:numCache>
                  </c:numRef>
                </c:cat>
                <c:val>
                  <c:numRef>
                    <c:extLst>
                      <c:ext uri="{02D57815-91ED-43cb-92C2-25804820EDAC}">
                        <c15:formulaRef>
                          <c15:sqref>Trend!$C$5:$C$12</c15:sqref>
                        </c15:formulaRef>
                      </c:ext>
                    </c:extLst>
                    <c:numCache>
                      <c:formatCode>General</c:formatCode>
                      <c:ptCount val="8"/>
                      <c:pt idx="0">
                        <c:v>110</c:v>
                      </c:pt>
                      <c:pt idx="1">
                        <c:v>118</c:v>
                      </c:pt>
                      <c:pt idx="2">
                        <c:v>133</c:v>
                      </c:pt>
                      <c:pt idx="3">
                        <c:v>107</c:v>
                      </c:pt>
                      <c:pt idx="4">
                        <c:v>122</c:v>
                      </c:pt>
                      <c:pt idx="5">
                        <c:v>122</c:v>
                      </c:pt>
                      <c:pt idx="6">
                        <c:v>276</c:v>
                      </c:pt>
                      <c:pt idx="7">
                        <c:v>548</c:v>
                      </c:pt>
                    </c:numCache>
                  </c:numRef>
                </c:val>
                <c:smooth val="0"/>
                <c:extLst>
                  <c:ext xmlns:c16="http://schemas.microsoft.com/office/drawing/2014/chart" uri="{C3380CC4-5D6E-409C-BE32-E72D297353CC}">
                    <c16:uniqueId val="{00000008-48D3-42CF-B935-A6A7E2DA3B5A}"/>
                  </c:ext>
                </c:extLst>
              </c15:ser>
            </c15:filteredLineSeries>
          </c:ext>
        </c:extLst>
      </c:lineChart>
      <c:catAx>
        <c:axId val="8460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0463616"/>
        <c:crosses val="autoZero"/>
        <c:auto val="1"/>
        <c:lblAlgn val="ctr"/>
        <c:lblOffset val="100"/>
        <c:noMultiLvlLbl val="0"/>
      </c:catAx>
      <c:valAx>
        <c:axId val="840463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6078320"/>
        <c:crosses val="autoZero"/>
        <c:crossBetween val="between"/>
        <c:majorUnit val="150"/>
      </c:valAx>
      <c:spPr>
        <a:noFill/>
        <a:ln>
          <a:noFill/>
        </a:ln>
        <a:effectLst/>
      </c:spPr>
    </c:plotArea>
    <c:legend>
      <c:legendPos val="b"/>
      <c:layout>
        <c:manualLayout>
          <c:xMode val="edge"/>
          <c:yMode val="edge"/>
          <c:x val="9.781780402449694E-2"/>
          <c:y val="3.7615193934091531E-2"/>
          <c:w val="0.89999988909838358"/>
          <c:h val="9.728517119216599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2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Map!$O$4:$O$70</cx:f>
        <cx:nf>Map!$N$3</cx:nf>
        <cx:lvl ptCount="67" name="Acute Hepatitis B">
          <cx:pt idx="0">10.0-15.0</cx:pt>
          <cx:pt idx="1">15.1-24.0</cx:pt>
          <cx:pt idx="2">15.1-24.0</cx:pt>
          <cx:pt idx="3">15.1-24.0</cx:pt>
          <cx:pt idx="4">15.1-24.0</cx:pt>
          <cx:pt idx="5">&gt;24.0</cx:pt>
          <cx:pt idx="6">Suppressed</cx:pt>
          <cx:pt idx="7">15.1-24.0</cx:pt>
          <cx:pt idx="8">15.1-24.0</cx:pt>
          <cx:pt idx="9">10.0-15.0</cx:pt>
          <cx:pt idx="10">15.1-24.0</cx:pt>
          <cx:pt idx="11">15.1-24.0</cx:pt>
          <cx:pt idx="12">&gt;24.0</cx:pt>
          <cx:pt idx="13">Suppressed</cx:pt>
          <cx:pt idx="14">Suppressed</cx:pt>
          <cx:pt idx="15">&gt;24.0</cx:pt>
          <cx:pt idx="16">&gt;24.0</cx:pt>
          <cx:pt idx="17">10.0-15.0</cx:pt>
          <cx:pt idx="18">Suppressed</cx:pt>
          <cx:pt idx="19">10.0-15.0</cx:pt>
          <cx:pt idx="20">&gt;24.0</cx:pt>
          <cx:pt idx="21">Suppressed</cx:pt>
          <cx:pt idx="22">Suppressed</cx:pt>
          <cx:pt idx="23">Suppressed</cx:pt>
          <cx:pt idx="24">Suppressed</cx:pt>
          <cx:pt idx="25">15.1-24.0</cx:pt>
          <cx:pt idx="26">10.0-15.0</cx:pt>
          <cx:pt idx="27">10.0-15.0</cx:pt>
          <cx:pt idx="28">15.1-24.0</cx:pt>
          <cx:pt idx="29">0.0</cx:pt>
          <cx:pt idx="30">&lt;10</cx:pt>
          <cx:pt idx="31">Suppressed</cx:pt>
          <cx:pt idx="32">Suppressed</cx:pt>
          <cx:pt idx="33">Suppressed</cx:pt>
          <cx:pt idx="34">15.1-24.0</cx:pt>
          <cx:pt idx="35">10.0-15.0</cx:pt>
          <cx:pt idx="36">15.1-24.0</cx:pt>
          <cx:pt idx="37">10.0-15.0</cx:pt>
          <cx:pt idx="38">Suppressed</cx:pt>
          <cx:pt idx="39">Suppressed</cx:pt>
          <cx:pt idx="40">15.1-24.0</cx:pt>
          <cx:pt idx="41">15.1-24.0</cx:pt>
          <cx:pt idx="42">10.0-15.0</cx:pt>
          <cx:pt idx="43">10.0-15.0</cx:pt>
          <cx:pt idx="44">10.0-15.0</cx:pt>
          <cx:pt idx="45">15.1-24.0</cx:pt>
          <cx:pt idx="46">&gt;24.0</cx:pt>
          <cx:pt idx="47">&gt;24.0</cx:pt>
          <cx:pt idx="48">15.1-24.0</cx:pt>
          <cx:pt idx="49">15.1-24.0</cx:pt>
          <cx:pt idx="50">15.1-24.0</cx:pt>
          <cx:pt idx="51">&gt;24.0</cx:pt>
          <cx:pt idx="52">10.0-15.0</cx:pt>
          <cx:pt idx="53">&gt;24.0</cx:pt>
          <cx:pt idx="54">10.0-15.0</cx:pt>
          <cx:pt idx="55">10.0-15.0</cx:pt>
          <cx:pt idx="56">10.0-15.0</cx:pt>
          <cx:pt idx="57">10.0-15.0</cx:pt>
          <cx:pt idx="58">&gt;24.0</cx:pt>
          <cx:pt idx="59">10.0-15.0</cx:pt>
          <cx:pt idx="60">Suppressed</cx:pt>
          <cx:pt idx="61">Suppressed</cx:pt>
          <cx:pt idx="62">&gt;24.0</cx:pt>
          <cx:pt idx="63">&gt;24.0</cx:pt>
          <cx:pt idx="64">Suppressed</cx:pt>
          <cx:pt idx="65">10.0-15.0</cx:pt>
          <cx:pt idx="66">&gt;24.0</cx:pt>
        </cx:lvl>
      </cx:strDim>
      <cx:strDim type="cat">
        <cx:f>Map!$A$4:$B$70</cx:f>
        <cx:lvl ptCount="67">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E1E223BF-1FF8-416E-8CB9-C44A69B1B378}">
          <cx:dataId val="0"/>
          <cx:layoutPr>
            <cx:geography cultureLanguage="en-US" cultureRegion="US" attribution="Powered by Bing">
              <cx:geoCache provider="{E9337A44-BEBE-4D9F-B70C-5C5E7DAFC167}">
                <cx:binary>3F3Zctu4tv2VVJ4v3SQIEuCp06fKJDXZGhxPSZ8XluKB8zzz6++iHXdblNpRR6q6dfXUHUsbELGI
jbVH/Puh+ddD8LTOPjVhEOX/emh+/+wURfKv337LH5yncJ2fhe5DFufxc3H2EIe/xc/P7sPTb4/Z
unYj+zciSvS3B2edFU/N5//8G6PZT/E8flgXbhx9KZ+y9vopL4Mi/+CznR99Wj+GbmS6eZG5D4X0
++dxEGfu4/rz5gfk98+L8+vb2fLzp6eocIv2tk2efv+8IUw+f/ptOMfW7/kU4CcX5SOECTsTGaNc
FWVORC6K/POnII7sHx8LXDyjskQIV2WmaoosyW+TL9ch5BdYDTf6ZMRlVLRvH+38XS+/av34mD3l
OZ7r5b9b8hvPgnWY71iCzRkf+pn7lbcBwu+f7yK3eHr8dFOsi6f88yc3j19+WtYacf+4dzcv6/Pb
Jnb/+ffgD1ixwV/ewTtc3p99tAniR+hend8Yqw8X8R+Cy89koMsklRMma0QZgkvOZK3/TNUYU2RN
VN8mfwX3ap0/xL+O7ab4HtBuCpwSsufzc2N6d/62vDs3yD/EVjtTsW8lTaMq4YAOG3Nj4wJbhTGZ
qlyUmMK49Db5K7bnwfrBKde/ju5wgD3wHYqcEsKrG2O0mh8VYX4mqkSRuUSxP4mqYHduICydSRQq
WZVkwiWibOK7yh+e4uAAfIcD7IHvUOSU8NXPL0fXb0t8hP0ri2eyLIlE45qkqVDS2/uXcKpomixS
bHIiaW+Tv+5ffe0/Zb++ezfF98B2U+CUkJ2PRm9LewRciXqmcIozlRJZ1BQmDnGVzjg0MnkhU8NN
O396+nVI3wvvAej7r58SnOboZnV7VBbFziQORcxlSRWpKMrYiQM9zIG0KKmUaXR7p5pPN3FxAI0a
yO8B7UDilNDVz/844maFEiYq5RqXRZAkEf8zgFY5Uwl0NFFVkCm6Qwm3v75f9fVfwnuA+v7rJ4Xo
9bk5Xl2bR4SVaGfYiJpKFYIzVqFDFUzOYBHhyKWqAqN3y6bVs/Xjc5w9HgDtcIR98B3KnBbIo/vz
42LMz4gmU66oVHrVu4OtK54xmciKTCSR7tDKevZUrQ/DeHOAvSDeFDklhKer+WJ0c8RNDN3MVaYR
pig/2NIAYOWMS7KGfSxLmiwrGn2b/JUgT+MgfMp/fQ8P5PeAdyBxSuga0/Pr+er29shMWYNHlcE1
ITMi7mLKGuGcSdDgjCtSb/+++j1fATbgiQ3iojiAMm8PsQfM20KnhLR+vfp6ZE2tnkkKIRT0WAGD
YoQNNjJczBzoiz3RgjuSDTwZehbXB2rqzQH2wHg45ykhfHV3uzxfvO2lY5i8cEWKiCAQ0C0uytiw
A4ClM0YpAcSEsn6fD1yRV2URrcNf19QD+T3gHUicErrG7Pa6j3IcL0LEz7gCHxRsXPGNLW+Yv+SM
qkzUgLAk48QeOqoMt8jKA87hgfwe6A4kTgndq/P54pM+QjDhmAirZ71u7rkyFTVVHRrB0M8qjCgJ
+MqsDzW8zf16Dl+tg/CT/oRwwgFbeHuMPYDeMfMpgT0dLc3rY7o7et+kIvdGE0W8QGPqjoiCilAR
AkvwddGXmNJ7xjV9ih6zv5wWH6iY3cHegfweCA8kTgndm7uv58vlUX3PMJkkTVEQMEJQSGFki2mR
M01DzEgmRBEB/5BR35T1OooO8UFvjbAHxlsyp4Ty6vJ8vlrdHDMuCJRVTZI4R9CPAG1l6I/GLtck
JhFNkVRV3LKbVv46iOP8kNDgcIQ9UN6a9ZRQNs7n09XdMfNyADIVAaOKQxchwu3UDQVbnRGFaZqi
igoixJuHsrEOHGTG/PqJPBxgD4iHIieF8PyogYfeQ42gA1xbcIBQFex5y2TiyN7gIlVAvWAVD+EN
3gUP/vE5bLyX3gfY998/JVQns7kxvZ7d3L5tnuNYw9iXHI6MnlAziQ7pNDlDmh2y6bCr+4gTHfgt
J27w4GTIBfz1vbs9xB4gbwudEtLGaj6fHTWBA2RaEjVZ0xgoFxjVFtmSzsC0ZWRgSbKIQ1rGe/Ce
TBtxELiHpHAMB9gD46HIiSF8t9BnR2Za8FtSxBJl+ur7GGhpgvCwhAwsolDOkYSFQOMA4jL87h7A
tADY5gj7gbwpc0ooL86X57dHNZqQAY0YBFKx4OFSfxi9A/9WbzLLvPdtbTmnF+sImcYHhCCGA+wB
8FDklPA1z82jxpiQwCEyjhw7Bp+Hsp27I54pMqVI2FJ3JVEu3HXoCub68RCAt8fYB+NtqZOCefZt
dlScX0IQIgg1kVUO39UwBCEjBoVcWY68O3EHnzbdxj0A403xPeDdFDgpZO/uz1G18YFN8s/y3GEI
9zk8CC9A/apgUts+S0QfWG8p9x5Npc+Df38Gm2W1Dn6dSm+K74PsxnynhOzoxjg/PsFSVWTCUuRV
KihR6W2hjbOXnckqkuBV8pIfsJXkPsof1ocRrK0R9oB4S+aUUB7Pzyfz4xpKGuJHEiXQzrB4KXLe
ByDDUJJkeLEQl+Bwdg0N4nGwtoNDDKXhAHtAPBQ5KYSvz5eX8+NWEWpnHOcutqqiMhyyfbHRxj6m
Z/gjlX9UIg3T3sfZOvKDQ8oIt0bYB+PhrKcE8uTcvDFHR/ZIw9tMNU402EoKjtstjFGJhPCiiJ2O
MNQwy2Oyfswfnw7wSA8H2APiocgpIXy1ml++UZ1juC0Zcqb7mBLig0AYFUcDeCVEnRhDXBGqmtIt
eK/iwP91mrUhvQewG98/JVRvzpe355+ujx4xZCg5wukrM03tk3QG2KIInPSp8kRmyLjdijbcrKNi
/en6oJjhjjH2wHmH1CmhPZnD3XHUZC31DPFAeJzf2bkbBzFqRrHJOTJANASXVD5wSk8C+DoOSNYa
yO+B8EDipNC9m4+PqaERM5SRQotqh90BB+UM+VsUO5lISJzfxrYMnn9dQ0/eS++D6/vvnxKqN6PF
bLmaH9V7xc8Yys9EJN8hVrQzgRZuLRnG0+5g/80T2ofEwQEOrK0R9kB4S+aUUJ6eL2bz29WRCTTt
a9K4CAoFFbx1CiM7i3KwZ01WxD6tZxAYnsIXHRTxAQx6a4Q9UN6SOSWUL86Ny5tjgwz1DCNIpAyR
B0qGNBpKGhQadIxxKOqtFLyL9YOfH4LxcIA9IB6KnBLCqFsyjx4uRD0wR3YlIkcS04ZcGvX9Yt+v
AYXFKC2mw7D/FKUsh8QLB/J7wDuQOCV05zN9dH17zBRphBsI6LMMfLVXd+TAVIInC64slKUh9aO3
ggfhhrn7/SkrDsiRHg6wB8BDkVNCeDq6Xp4vzaP2c+DIggefggcLIaUd1jAKWqQ+fwt+rD6Ja+sc
fsqidfR4QEeH6XCEPUDekjkplGeT6RwwH9UURuyIyjiJZd4fxy8NsAamMPQ3QkqvqTtDn/TUtZ0A
MB9gDG8PsQ/OW/OeFtDz+Y2+ul7dTabHNI3hvITjEuF/FZXgfbn/QGujGZqsyRI6Akh9q6VhiGnq
BkH+Pc7i0j6giGnnKHtBvmP2U0J9tjRn58tP17P74wYWGVzSVGbIzaN0V4M0FEqIfWUq+9GJCVGp
96kBs+jRXUefrt3qkOjizlH2QH2n3CmhfrecHdu0EkGnEXqSyJuXekOhY5PjPH+ploC2Hyp0dAY9
xK7aFN8D302B/wfAfvwTN564b2L6UZLPP21Cy8+gstGLB+oZJUuaNqxoAiODvYVSGEZRMcFEhB7f
b+Q/2+X+bdbRa7vere6zfwpuPN3rw328HP+/GstejMbj0fXRPR3QvUALmZUi4fLwyJXPOArQOPsR
UhpGGi6enp+fssNcHVtD7IBx40/ooLw97ykBPT8fn/8xOnKflr5WCRVmAPm1UcuAWyG1kkvwaUpq
X632Usr0fnPO18/r9umgNi3bQ2ygurtP9LbQSQE9uj+m2wP1aOiihH6jCPyjfSXiEAOQCVp4oBQC
RUsa+m1tVYbPn6pDfB7vpfeB9v33TwpVNJl9O9qOkdOBuBISNpTe1dH7O3Y1ZoEFjEJS1DXsqAef
o8fsr0cMN6T3QfX9bKeE6mK1vF4dFVflDO2wEEFAb++X5sDDs1dCPgcaebzWnQ37KS3iKIsPwHUg
vweyA4lTwnY+OraNQ5Flh37Q6OKAXbm1Y+kZQYpO30vrNcg/qAuePx1i42xI74HrxvdPCdXFuTk7
Plum6K6DyB9iggjmI26wYbzKMHFEeKP/JjFnsX6EyXFA7Hc4wB7wDkVOCeHV5WhkTFf6sWODCCfA
0wiz56VkYYAxOlr+lXk1VMsr/+npwYm/HxIc3DHGHjjvkDolqG/P/5ivro9IqxAjRHRfQk87BPKR
8awMj18ZfkdEHgjYNMyioSPqdt3iep9f51UD+T0AHkicEri4EOm4XkZYQjBisYERUEBzWfToGGxi
cib+Raih0AcZlLgQ6SA/40B+D3QHEqeE7vL85ub87rhbV5XQghLJdKjp3307A3rSqmhzpyh9zHAQ
3l+u83xd/vreHcjvge5A4pTQXaEQaXJUuwiRfYmiESVFnAD5VztuzEFLcKoiLvzDjfH2ar12Mlyh
Isg+wDIayO+B7kDilNC9mi1H8/n5kUP6qD1CIRk4NFIoEerZ0s1oP4rmd8iy3LV7r9zoKQjWB4T0
t0bYA+MtmVNC+eb8+hz3rZy/baRjeK36+1Yo8JP7SFAf79lCGaUqCDiAS/d3cgwjCzfrbJ3HKFgx
fvVSwq0R9kB5S+akUL49+3Sxmi6PupkRVsCdOdjNGkWBN6rABzBLZzCYUbT0utO3EilvCvym2IkO
2M3bQ+wD9Na8p4b0/M44bnMOZGIh6QbnMdJzkAHPh1X+6HUIva3CD727LSlWfF4+HNKgo0d6c4g9
kd4UOimk7xa3x03HQbQBdjG4l4y2djtaVsJy6lOjZRXZlwgdY7+/jxPelGFxSB7OQH4ffDdnPCVw
v55f3oF8va3wEU5lOD2QmgGv8xt5HkYIKe6S1RAZBPyIBm81JP269ktwr18/lIcD7AHwUOSUEL5f
ze9ujtrtDp4PlB3110AD4r5Tw5Bd97Wj4F0o8tde22W9vV6v1tM9etXlhzS7Gw6wB8JDkVNC+Ov5
8QvQsDtVFHorRHyxjwaMCx0tVQ3NaEUVXR62b7v7uj6s/Gwgvwe8A4nTQvdmOltOjl5iCPeWAsdz
f2c7eoMPm2WhHR5O37cC4eER/HWdO7jo/qAawx1j7AX01sz/F2D//aXvuBH+9c54c12sR1HhFu27
e98//vRvRH+wn91n8yszmj3+/llCs2DE+sV3OZX9b9jgTj8qgN708abY0zovfv8scHqGTtLooYaG
tS+1/wgd10+vH6GZOK5/h1/lr40fxVnh/P4Zxz7ai0MAJW0vXUEQ68jjsv+o72HdXy2voUcqebkw
4jXL0n6K0Z6jtePoz2X58e9PURlexW5U5Bi4L39NXr/X/17EPRE5Q6M3eN6RSCahbAOfP6yv8ULi
69L/lJbFVatp6qnqpfLIc8RUz6RuTOp45tcR0QsrXFpdpQcF+Z65bamLdmPrbRcUvNK7nKjyTVHa
f1hFZgqtEuhlJlxphE4iWYv0LsqWYVB/EW31XgmTeUClZyJKd3Yk3cZpWOoump/c8ZolRpJFkzq0
vrSaaASCTfRItB09cNs/VLWZCkFHx6HSNCbjxbgL7FUdRF94od74MZ2UonWj+ILpxuWtzJv7IhO+
t6I8a0kmGGWR3IlldN14aW0IrFpz2pptKD80Vj4lhT1KnfayStKFVbpzSeH/dT1tyZpu7KXaXaPY
ayuKY13O+SWRw6mvZRdlln6jPr3s3OzWVvxxLYVmkKb3dsVL3ba0MU26hRv700QjUzv0ry2hHjUN
WziueG1lZMGEykizfOTwbJoG8sSPytuA2uOalyM1iBd17D1KXXQhaJLhd8oiFtspotwTp23mXest
tKqb1qEwC9RkUcvR1IuiXE8q7VIQ23HjWRPLF25qsTSUMDRJRBYxSxxdy3xbt+XC08OivbMiwdGF
NA51r5IDw9LUL52WTJQIQ1NqCtyaO5l4meXuf0s5HEd1rQseM1BNb1Dpv1Lkja3cHXO3mfGQj2Or
fM64tMydODDbIhrZjI27svL0NBGsaafE6pRb+UUaNHPqBdNYiL8qApspTXxhsepKkbqpVea+kVR5
ttK0MjaqWlBHpc1vUit7YE7+LDTigxTaE4eGa64ltzlWBJX9c6f1LyrHHxdaNC7DNNMlIk5zLV/m
uX+hap7ZJWxNUukyt5q7WiMzKZNuS95etB5/xo0Pa5qFV3XVjplbS6bF6Upr3btUpmyZBXX+1ZGp
Z/iNq05cy4rutSwTPF3kqWXIckhV3bL90jfCjlr3dpH4ozbGa26oLGlkvbWDQKd+zIxO4Fmptzwl
eurY7qgLHddIBWeiBGqre02bT7icMJ27YWLYodAuQk8gvk6zLtFtwhWzEexiWiF55YLG7VXZuguP
t60RtvGNx4QL4nSK7kZOOZKEptULrW510fe4wVpnCvI5z72oinQBbHLVeHRZV6Kll1aw6GA7Gp0d
32le8aUQC2+cWOyeJvS2juXC1Ny21XlH+Lx2/dBomeOaVadchIL6zc1VrhNNu+pCYWkRqR6LXVhM
0Ghd0olajtua1YbciqqRhe2k8vzI9AU2T4qq0+XKqczGZ3MnrDJD9OOLovShfKxwnPlaeKG1im24
JJANr8NT1E6g6UImXKbcn2d2+qw4JTdIUk7V0nvOaDsNJbZo2uoiEy1Fr4NyGopyrCt2O2uzJDFc
mkxSyZd0FiQzO8hTPQzKQNdIc5UwSdSrNF/Gdl4akaiMA584ekbUmRj6shnFvmLkRSeN3ERpTUcl
rh4hIqI7vuphRcW1RLOvLafTzu7Ki0qBasrDuS+VYx+6ymip8J3VQa03kpXprSDOo0oUDC1sVprf
fS2DStATxR27TrYWXDZ1mTKL8/BGofGlKpbYz1162SrVF155rt7xxDfiNrmoBekq9utxZWm53tlZ
PLKS9KoRwsfQC1MdV1XIF3Et+rrD5a+q4lQLMWu+UTeZiL7t6opqX6VyculKyW1n04vME03Fludd
Zq2DSDWpZfk6L7trUUssvY0SYhRNfMtybYG7buiorrQ/UslipkztRC+KItR9u0yMQlLL6cu5+uPg
3zi3HuKkzVCNV7weY3/+8z/LdVU8pf/uZf76Y08P/vrX5CnujaJ8+KUNGYz7Y97+QN/4xxbD+BsO
cf2Ul0HxNx/+PcHYIAo4anGo//Z+kA1y8WeRxDtO8irzxiyQDwGHPHIe+ks6+3SHN16BAi10IgJ9
QJJpn/uEj954BVIUccTDkCQo0Xp1F7zxChAVZEhpHP24kUbTO4bfftsGPn/xjPe8gsC5OKQVuLwM
zZ/BcJARKeFZ39MKu25EvKdxOVX8oDDTMHNXghd7l3mSroqmkkw1cJyJGwr+3LVEyShJGhtx6pte
coXj07kkZbkUCj/XeZLVBlOyaK4UxEgDsAKtjPJZIVWLXEn5NBOjdKI5FTffrfePZ3r/DGBm7x9B
EQl96S6P+yIYFpgMmFGa2h0O2qaYiEgsMfLSHftCSHTBgtaICKmMDrq81Ngji4XgJ3NLIJrbk6MA
ACW0aJSNiujN9ctkr5KkUCkmWeqMeRVPwBM6PWudUQA1C71trxI1EXQ/jQxLdkvj42ffOT9gg+pH
+/Xeft2cv5MaP2kpLSYhz69kWvumVEu1kUeqHjJbMDJ/lrq1KbphPuJK5Oo/mX/w/rwsPhqyoLES
zOa+ccvm/E2FwyBQsPiKUjiGl1XXdhY5utwqki5Sh+uyXNggg+5DVvHAqNuW6iGdcHEUhXKuywmY
38c/afcvwqnfby6kGA1WpGgcy5KTopgIMQ59yWucUSTRFAVbf27yHS+dhM05AB5uApTacU7hM0BG
2+aD5zaX8yq1yknTSbHZ8tgbZY3q3SdWbfhqYV+IdmQtuzw2OKmkaVkL9RXLssYIWErmiUydSdCo
6qXnUj75+Lf1a/7OVAAmuEkW+oHAzMUr2Zfzvt/TSloR2ZGKcpKnj8yyZV0VnAcE/fW2tW5dKoqG
annJT96E7WXvLWf4tSkuWJOgtTYntRzfq7kclxMPdchGZGmBkYhaPPr40XatOuwpWFz9nZpILtuc
ReQ58STfx6PZDTc7jsfIYjXXA1lKf/Ie7VrF91MNAMZdCHZqK0E54a2r6Tj7Tbv0HhPPT3QU4uV6
Kzum67S4Svaj90oe2Hkv4HHkrqMbu4pOKkOF3IKq8LrGhsaNsaXuCEU01ULxsnBZOO4SQvVKWzle
Wy6SpL4tGPVGbVpNoRo0PRGYb1aBIo9qT5gItUqmfsAs/G4yrlToXV5Wtd42/jxVGhCpUqtGluA+
Z7bcTQSLLKy2qYwos59zSe2mrX+V8bg1bF/xdKkl7pzrgV18kUrhvzRV3OlPnrxf0MFrKyNCgqin
gv4iW68tz22V4ELrYhKQwh9LjftFLiJZd2w8leBUoLyZntaVMGKVdpsHNNA92l7VUcXMplGqkRrd
BHmR6iLMMb1kkp7wuDbl1stN25X1qMLLQqpK1POsS41AiZecddOkcfQ0FU2pI/Ic7eW8RZM/uGEk
GDavxan1rVVzTydeOReI9/XjR0bO3K5n7gvHoKwQ/ns5nt9Z9Z4WqDAcg2ISpywclWV3WafeUxO3
sZ7Xd50X+0ZXcsGoFaWZRi2WQ1CeW9hMYuGOk84T5nb8GPn4ryj+QVw1NrNE+sOxegosx66BBIKx
WiqxIRfq2JYDdquV1lQTv3sCd+7Cpqj0muGcFNKSGATarKjC1qCWKOpiEV6GWl7opYDPqBd+aSr+
RYuTu6KcS76n06hNdVzxsyCFKM0ixaDNpdfZmiE7jOhunV7UZfXFTuo7Xl36jZYZcVi6Zkxv0Av7
jivBTeYpylRThcRQo3JUVNwy4ugi8CPHyKgAw5QlshkTmLQlde9dA5ZrovOiGXfcvpM996pk1SpT
E7gfYMHytn5oE5IYQhK1I8lOQ6ydHjD/gvArZrZqKEyrpLxFo4TCqIViZdfupZ/TcNwkd6nLOr2l
gazHVXBBxbTQva7w9VbJiA7efy3FTNNjDZdTKQ8xy64UeqvGuaKHqfJfFCPc0o5+Y6Fj64LWzEIE
i3QLKRx6wTFIVpV3qs0r01MydxKHiaxDX8E2yYpV4LQ/eau2FRdHfk9/iyVaPaBWYkDpmtxWSqXG
PippMU7CZsIrXzAkt7m1moybtiMaVhBFP9H/O2fFVfQqurOhGlkbzKpleDu0zsexK97ncv2ljIPn
MlOXTSfcZdT/6mvqt5/snm3uhRQXnARS73pT0UJ98zDIba2KhKAE96JVoUd+CN3m3WRCkY+ytcKq
bqSJl2IhBDDauquPJ9/euOh/hMQM+AQ1ZDOrgzPWLpXKq6sYj8vib0lGxl5LhBntfGGcFORCLKZM
eBRqFv5kmfsUy4GWxMSoNATPRRI1lnrzoUPREsKixjrTki017LCRHIaVEdhtM/Mj3JsCm8FQqqKA
XdktcyhPXY6CtVrde0op/ezXbJ/6+DXoisxx16KEi90Gv8Z3hU5SEy2fNA1YEHo4wu0I14pm564e
8hY7s87hbWJipds0XvmWZQYB90ahU9/GKongVRHNj5Ehu6ABH4YLEG7bvu/J5gqlaUw7t2L5BAX1
3AgCYZSgJ+y4cqv7xG6fq7xW9TyNLR3pNzbOveBrKMfXLbPEeR5If/iNZOvTnBYXDhda3S8lqjM1
8XTgahaifSt5ZFG4IluCilSTptYt+F4Xaec8O9RqRoqPoT9+pBdas3k0ouEhkkRgEaJ8Aokim49k
U0EQLEfOJ4x22iQyC7tcSswKR1FV4lCWfLjhPDc1KpnCTxg0/rTLKTwLcLYaUghrLRfVNelAXdQq
yg0/N+skKUxVyzU4uGQTTo9gLCqRaPq2Jc9Kym9FErORrTqd2dAWKkybaw0rpkqMB7bpzJZxrDZB
MLWxRrHrhD9hX/2VNFvvOSzj/lJtpCLDgt58ZEvKtLDldT6p/NwoHGfqsEBnjtBOu1SaV0Vq2IpD
Z04tBEYZRY0eO88ebitSHBD+qqTCFPS8hRXYqCYMwFrH2nR6V7XEqL34W9ikpe71xmzhqOMi+C7w
+i5zAn4RRFI+Kuue/6iyGSaZrBOl8nWFJLKhVv4Ft2t7lFh5pztuu+7yUNEDn2ZGYOWyScT8po7V
x49fgBfWt/UCvFuNwT6ri6Cmdgzfo11KvtEGbWaQTsr0mIW1mfg8HEEvJEYNT5AqVZ6hkZwYKKO7
q7wC3cM+Yqh9oHsHMrilUYEWkthQ9fG2onWrlPlEC1k1qSlvLynxv5aWNlJTqZ27SsWMxC0tPbNt
KIRAWoVN7K+Ylsw0Gkw7/PC5FcPfpSRaAVO1vWRaKOtZJ3R62HMcL0qNhvrfFYJB3DReF1JZzTSb
JrqVqtzEYtxi2NuMl/AaMyswnCqOdIn70Sjk7nMQFa1hMbIqAsUaK6H6LUyUTOda0epyZzUT3wnA
38WZQ6CiEPQPTQWXUY4brQx1V/wqU2stsfgOHkuc7Yk2YkX6tSxyQ04dd+6mskEz+5FLXnDxk7Xd
XloV1wNQCg6Mu4l7z9OG5UY48y0P6pRTf21bRWwKnejocQdO//FMO5QkWhYgrARDGaOKPcjviGce
+CrqYKV8ktjRs5ekRsiSKVTnFa+dUHcQhohC6hg0orcfT7yD8sIXRhAXe7m0SBwazqkF3yOzFKjn
SBkh8pDrJW/ozC/yBzRgb+A2tUxGykJXI1+FW1h0R2Hbu+/B6w0/iM2E8UeqlO6kSxrVaJ3MG8Xu
2FIl5ydqd8eLjmtXCBokySAXMGw316iw3ZRYnphPIsfW9Dq9jHNvXYkBXLeKEbruc87inzmzXkjL
YKfD44f2imiRibsEhieqVgl547rYXVJVLkVZNKH7TcZcs1PZ3OZWYRA1T8aCJk/hZbgmFp+RPKrM
WvMtXY7pVSNnhek4RTXOLBDNzm1vXam+LISfUaBtew1A9u3UGXBBLurgnHXLooKvGjqp5nFhiglT
oQeZo6ui7xqK4z1//OLsfGNhIuG2Orjb4OnbRAMBIt8OyyafyNGiLsiCUsxKInUJ5SzrAd5fQ+ua
wBR+9sJuW+S8v7oDcYIekJf8zPdbxcslO5Zokk/Crvhat/SLxGAdWg7zDafJVjBXDMmG/ek3jmCo
dmHpnpKbTiXADrfs0OBhrhqyWI1F7l90nZr85Kjc4YrCD0TzNvjgKOO4bXVzZeq2VDon97GjBLqG
VqlgyCA65Cf5Anbjk+OCHVeUj1UCe421Nwm1TYt2yYhlpIOHLHiWWyzhx3DRXXiBIQMpWLfIWB/8
qsKuLCJHYjZpS9sbi2HrzIRImQV555lNC/KaF5pmeK4tju1KtE0Qx1lC4EQsPR5eteEkIop7IzfN
U+k59U0p2V8cK8+XdnSpCXKH+JKz7KBp5qmWlqZqKdHEBdFcImSdaZ60KLgUIW7taIsuwTERVaBw
rtiqI0fVqq95uogSWAhuAw/PLC+KddAo37oyiGeC7LF7ktqPXeqO/EpyJnXkNItAwrEmI8o3jxMz
T8EBPl6wHeuFtpoqeueKDFxaGrzfjsDdVonUdFLZiiF3rjcqaVeN6qh0jLhUbl2n/KIK2bNX/9SJ
vYNrIdkcnfNFBNDQenug6FxPgrs/Y+lEbQI29cSSTl3BsibEkn2Dx6o0q7PsoqrC+iKw4N+U5VS5
cFr5n9tUsKXQLwmp0DJ+y2AFkijpioTTdOK77SqjYaWnviiO3DqKDeZI64ZH0rKNo7lHSf6T13WH
I51jcnhzYcQw+PLp5iYinWV7cYnJC9YqOjohTgiPv3uJbc9DOyUjV9Aiw+66mVfZ48RJnZ/s4h1a
RkMzPjQvQHoHVbTBw4MpRYXmKOkkKLvQSLSZbBkez3Pd9UJiZuJPnxim0A5bEpwSScfo04zMxaEt
yX2Klo+dhDmrUPseE+YZdVKoVw2cNmO3yG6CqApMqUm1WwGN2/EaWo8yc5xL1ljpxG4s7coT1pEn
OqMybG29dl3H8GvZvipJMc+llOp2XApG0ceiAyYLd8gtMBBXVHTwZH8u+A27z+FiykUruSFO8DVv
q9Zgeeati0Yby20efMmDsEYUIVZwAoowe6PGvYuKpEaMN7SnIWnkrz6l3yvVUUY1aSLs9JIvbKkf
iErW2mfCxKsMJBuI1/DmCLfUAo1ktXLvar43g/vLWlhuYOtxTIUrRayyLx2xkCBTy18Q2Ejvimc5
RsKI21TqVy7fl53kPVXw62c10bPSvWWwIL7EtSIs6syqjCSMYHNzx9KuPaa1um23l07pXnVdK93n
keQ6oJ7aNwth/onMYriIULC3irTgHkymnGWe3S0bIl4qSSn9L1dn1uQozwXpX6QI9uWW1Taurffu
G6JXkEALQgjBr590vTHxTcwNgekqt80inZP5pOpmTP4DTdD0pHzH7tk5ewVmSPHFHeyTp4et4vuZ
N7lvju8j6jZ+GPczkvGMsSOYKnMSWkzevJfHsYE+oOnvYFTnb2/y30Q2fzf4866NCCL6dKQbfdqc
+aOOdS/HbZ/PIuNyq7miJ/q92d6Q60UHZuZTV3TSQCF87pKaWlemc7jeTqlQ1W/zV0PY1vqPV++H
0vHMyrOPeBV6KX3GzE6fjZTmdkAmeT/kZyq+mSxoZ0H3O3tspBfZ//bej/WTq1ar+5a6rGFTGN8h
PSb3973/bXY+2Frt0OSyWPHmoCmmvUDSp34HgzFEDlrncCz10E+yG51HZJETI7sl1T9cItG9nL25
0WHfbu97J+dzPc+BV0x2OF+I1OfLNhWB7JeX9yNw/o4XOrPokp3TRerkbkQfv/5vs4itpKhVnlO+
jlW8Tq4VkN8v6yEASAUq+uymcLyYlLe72c7C7H3UFxNaqltuly8HrkAzpulQz37cf4wy2fiH8L+S
UcpuHdHLEJTJnlLkg1E++eDk8mbn1DxJJsirr6Ed59S0vSMhgIG4/zSM03Ib13Uo319ylPhPIMSq
bXVXbQknhUun/RVlgt6PmRSG0e11narUY12wjv3bMudxsRI3XwFi9aW/JLJhXsLeImnZGwQmW7uD
ntV5JJDfEzt2oUdt15+KlQZ/fenLfLC5VVKltRFB/yVhKylFZDhqq6xdE3d+OSIfEsZgzydB+vNL
MPEbwSo/b9zT+gv/MT8ORus4X90m8DCotF3QvnwGznV8TIwodOovn5dDL9U6DQIaecjqRG6w6NAS
vyQrDV/e91C67ug1ijQDHuXvBjUSO0J9T5czbdJl+hHOWXwDxZbc+DgnuL+jIjK9fLaODyXsNd3G
/lhxfJfPD42yCKYsLcZ4sA0Tof/R42IqiH3dpFrr/MTXzsF/fLYjiA3PZWkbTviPLd3myvm7eiJH
cHZOrc0adL7egYBBqX8z1m4/Bhd9s9veATUTL8kehM9yxX0ig8xVRHPztO6yiBI1/hkTfhRBNMTQ
ILylkUPMa7uuOKHC8I8n396OzCXfOctEvVrlrsSR9VvsvsRxyr+ENKpDRSAcC2bbni/Z9228LcGR
/ID/6xqnT3NZyTB9ixMY7Y/jSYgqd1bmLK3DsBpmcv2cROQoAx0cl22khdIn+yIO+gMDyfxDhD1+
fPrIAqlfM39KvoysCQfKv7ht397CjD6NxxcVLf6nTOfyJePu87Dp/nNMz+mZGfL7/dUcUfok1lkU
vJdBtQuCqwHt9Q2TTJEOSf8xf2wOE03Qhc6om2GBVooF+hKKzVQnxKWLCvzjc94nUUWpCuG3yePz
HMVTPafeL7c7Xi6SrR83N/pPeUQ/6NWuH81j4zvoB05mQTkMkymljSE7i3y/AcSER/V4yTbDPlKh
qmT3fuRc23bJXHrZk/ybC8WEfi3BsxhMuEei9OIPE/21/sWF3i+W7Bsmnyx67ZMU/Xhc6XmNn2HL
8UK4KWuzxcCm2PVSY8BL7jHJVB0bOlaODsfLkC3Hy/ueHVHIyGku45Ow5nAh/Dy3Tq+Oq/Elmb/k
yzA03MY5pLEh6Dwb+p0KoNikS3pWCUmCW+Jj7s2X/LzkB0+7EPrapMbn9EhlN/iT6iLFvXpdWd7u
Byu3KRYNLNr1LaDeVIUuSrslyFTHkwh3aXqOL++TnYzwryPb0ej33vn8vonhG/hT7rXeqod7lC91
NvjBFXDTz5OaLhkNr9nyVxL7O+l9zDnQ2fAFutyu120edYOOOq9k6moamaHzvWGoYuGzQkh+C47z
otFGFHFEa2LzNgzVHzpNH6apD+HtHs1w0r/k0K1WrojJHtVijfApUPdZt9YyzS5ncMJ87dl9Hdev
ZmFFH+g/zAKTFC0amNKZ6LulyQePHHMF+esN5XwlHJCU9AGpHTYeqgU1JOHRPdvM1+Awr+f+cJXV
y5wOj1kXzlIfgSRJizidvmZBf4nO+HcQjG200tYFt97mGNbIP2Hp8xFkf07jXCFCWZIBLN2WZnup
Z790nlElrFBaBIO0dbqduiTHckMzxG6+PL9sR/K6JPasfDB2kz6v4TG/ATqMNrRMs9qvAA8FYEe/
CcXZrpTUhw3aaUiqeIblmB5/0XG+qRD+6pHqqOQqggLJjxCnDSVrjK+lBGplb+qssfs9UZ+nabFl
wuIPLPLOclsjr/Btj6oghl7bc69aafY78+eloJSPBbjlN5H3H5LjXCpwkn67MlQmxOMPkTEtd6hx
i8xeZrZl9XnuphQ5v5pV3HiYWHiT5IU695OeSRPL0688feALhf4PobxnSCW2zLJWeEGVnug98/X8
M+6UwPwLrsbi/sKcBPaXnHOhtc6agyxPweSxCkSILBcVvnqahMUaz6y0Pivn4FuwZc/HCvDHxrhV
Jz6rOpjYCmx5ed5TIhrP+bqBVWWLntipGmTwHBP0EUIr2qw2yLsjwZAQpX+JsaqSWfiPiNArs1iG
xXTmz5M937w1R4fsx0HRJ0kdBUSWkzDDZeoNLSD8e+UwLkNhKdnqI4VpkZxP6Wi3mxvBsZ7h0C67
vAc+/WzO0xSxiG9QAv8JSMmD4MW68b8ZY//CVU7Ffoql2FBZFKnVzcRxjSO7fkls+GPxFQADrYv4
Q/RCCczoIbcY63ZXOS/XBQ0ITrDyADDEpFTMdDng42lVlbdv85Pth+YMkp+gOIbCLGCzdRIPxbJZ
TLt+Uvlsz4rlMPeQRXPFPPct9glp031/0cqGFYXzWfjL3m0S85Ky6ZUHVLe9mItw8M7rumy/BSZA
pg76Zg79Ytk8Fhsd00osynXTfrjufW+lXqWHfLvaFVOP01G7n4PqlAtlR1O0udAZY1+pbs4iAhRk
7HKxyGLxUl3nNBeV9KAZZ0xUlg+6y7ZBgzJYB1vKGBL8+8GNhUunzHAP3Z618G6WzicaiqLylsrL
pwXEeihVwXcVgJHfntLHf7hEh+pS4Mkd912MpzQrpNMQxmWUle+ffeRONGHKfsMaoB0bHH1QqFEh
6LpVVtsAw9XgVbM3rV28sAh43wP70O6sLc2e5TRdgkGTeu35LzsoUacDwF5uN9ltj5MwMZgLuYhi
uChk68Y4PS7yiNsRZjt3wX7l2QAtB3NmQdAE3jKdiCJMVlJl+XY5FLCRfe+9MkyDtXvfwBds0jXI
L5rEtVs5vWoTR0DU+CzKeYT/v+hMdDQmXzXp92Z9vHo/hBb8TkXK6lPzjspFdACzRZe580cWo1gK
N4BlEKJUvSXJUsj+NLJgj7O8rKusfHWKDh9PXM8ez7zh4ZVlmPhHb+7MoOdueuz5+9ie8WguAP2/
ZbaXDV71t/eNPFPTRML/IuaBYziJ0+L9OJtzDJXvu3vMash06WURx9Ad0zR273v5eF4IBbvd71Gz
Rv5+ocq2qV4iiauxfB3V6pr/XpIxnzvcUlsZhfEJkgJdXgYkglDWvW8OEtPOya+zHPh/hzMTZYVI
mK72U82iMVG4otfoAQBuG7npZfrlozGtYWZkt3CzM8Zx+xxOubuN6fq00DYTOoOH5u1wPDGv+Slu
n9mE5OLjiheK0+nio4Orgz0CHz8jv5F52dMMxeppdmoqWO6pZiEqwEMOCluuqW6G8e+Z+X0HkU/X
86R1qcWVJYvXxH2M5jrMbgfJz3KfsqyI4D2QBb3qPHm/943spW8wsB5e/ucITOOy0dVTT3E3GVHq
3B/PciWLuGUcqjf6EeyeNJJrh4dY3JL3o/lAsqmwB+IZ70e3x0/Fi8/qsIdUQQ6/Pj1vvLwfD0fh
46F4/LaXbFkI4OTx4++b97d/3/P2MCpZPmX//et//89/2/dflcQXJd+ILv87+P5L6v3j/u/tlE6T
KtjZ/P98Nvf+4d9/5r9PEh/z1zg40/8+0v++xNiPCRIq0VcZWIqa+/GBJxJf1thhmh6UuYnAmdv7
3vzY+9/L9733Y//fzwHlmJttE5/fj79v9kEHD3b2/75VOqxxs7jx5f3QSeez1lz+Wo1Aq5z1suB5
GlXvL/+3ORkaaXkuuNrvuxjTt1uUu7jKZvDuPmrxcVnjMt+XvtJyuQO1j57AUCaVOuO1mQzjreN+
XymXZoX38AIdO6IScNw/x3xTusGPS8qT35iIFJIex9hOeryGXJxVOmzhqzn8tZl74Z6SDJ24gsnN
OcQZveZ+GykzFzsAq2Da/86e89pz5LBPsxP6fUU2uL3U+5WhdXkZIXWgz/7I0++o2MZKYyAvFn6m
5cpDZEwijD3JNP9dnXnWcfAGYAXYp6Nz1Y/9VwnFviDJSRC6SH/kKUI0XiPd8qt3w3zrj2WrESxH
99+bzzNDS7fpHWGfhLZc0uuoz6T18vijMICLxLlc0Fq9nkfY0NwexTr0fbFDPAl9c5/1bMps844y
B+0XJr0tpsgV4Q4TmMq80lbo0qZcl3xeftGPu13eaNQHhQpD1E/Dayjda8DkPxPFNedkKDB//rXW
79vRoPHIEDOxa3Rj54KugsFFcCAs0NhBLILGAkVMo0IyaEqJrX0pszsP1Xe3vWye+NBPy97qIcsq
iJH5a2rlLyvYWE/Z8kcN2ydilqPevB0JEOG6gY0/OWsI1ymu7ANL3KIq0KOu+bK1qRR5N2iwCRS1
kS92ctmCv4no/ctoP4/Atz4MPsoZRfs7AZ/S+QiXWAkaKfTueW5UPeWMlnSTtPIWLqqNUh/T8zNT
f2Q0uHpFC9z48TAUUyzn8qR+UljPpm0+6LXgk1c8In6lj3RKsOoJspY/PROih8van3/BOE7PaaTk
LdJZx62j4Mjs/hYCPENs6CuZ1dql0ebgdWyodqJFPs1UXWIbeddjohdIT18IPkIXQ/ooVG9hA/aZ
q89ojhqZsv6yBuonultbwcOR7ZAG9oUmhbeh5BMIz7VqM0MpXKorC3sTQPoCR5GnaAglendIYLzW
UAfwD/QTGpqjpbCJCgZftuvtGzimHJUJagOgBl2ik882yNZiOhCKmYG4eBXbkGs7AdSX1InoyhOh
7oIqzERcoQ6eINn24LtPKImgosbvKUsww58hrUKm9d1AH1ozkFkRz3Sp4gF0+p59c76ab9mvSW76
Zelb1mtWnnHwvA1QGFZH6GXy5LPng/6wsY+hfxxdyQ7LmyRe8xbsa16NU/Rjnz1brlEyliNFvb/B
wEVbUZ4+/Ro6wKVUbHHFJBqnUaJI1YOYy3mZG0LmFeoHVVUq9x0yljhaqbbXOJh1PeJNcuhc121b
i8hbd9w1c1YfQqKDzILnOYAtPHkRSnvEjMteYmCevZ8PBkwRjWIEZwd9HRT9+fwnYCUTSb8Tqf5t
u4tum3+SApV80vIEuBY/VTPEOcdjhN/PnQlq4o+/R9o3TsRLjZJbViNimU/jPiJ/GdKlWARwzljD
k4budwfnlFVINsaYOqO+ibQ7LlrKs2WGTlUf7H8olccbRkCAMHbbCr247UYntiAOZqdSnzy5EnRz
PojvjqN3H5JFdr5FARZ6wZeI8L7hyLVcpb/FKIFIfjls3y0b26shZ+NH48I/PVKR6nll8HGIjcOH
EsxeT+nnT0g9IYwXozbTHI/24ynaw2W/Ls5/SQeNJi63HB5l2ibhASwThfLT8tjsJRsjSHPCpDeD
1aBbsuj7mqvp6b9NgLHRhPm/fhlRYMGEqL18h/VX+NBS23QZ71IAU4kpQ+QuqVNYgBAHF4G2ddq6
FeB8h4bSVUEG/4IPvUaqVFCI6xipHtVk0MZ6uCKlOZcB5eARiMgKM+y1SNNLcgjSaLpcTb/pwomf
kc/8UoWKwiYfg+rLakXSzICwIG315TZmYzNIPQBzxWhNDgZhKN+RIt1+HuIcr2lv8V68JMiO1ZhX
ghpH60xRVastGMpszWnppWbuaDjJQoy0Seiw/t65/R14rqQTih3hUfSxTvioE4+/MkDiNgnbYzoS
aKFZ4TRRd1DOrUUF++oHQ8HQyxQb0M0i2BA6xRz0jQZD1DAqvp6GPY09TI1h56yFl0NwuyHowTd5
GaB6NSCv9PFp7THKzqOJa9jN3yE2xiWKW7A7AbKN7gzg5uS6E1Ob66AVJsAYteHJzPGeIYbHlwWn
7xhfUKbujdq8oUAaipV88tNmZZ8heSN8lDebCF/yM8tB1qYzJHU6l6nan/dBrqgY8qze+aPHyubj
ls+kTMnmXse1M0deysBkLxMqwGEm+k2H6jedctx0kZ2e3LR+mxZG2wPiSyM328RQzWrUyQPCywDj
9KGyZpn8pzFCFyIHWu5yn7oUZno9Y9CuhiE6m11bJF5dUB9Q6hHy3ejLmmNyCe0H/xzAz7FlxBSL
6sEq6tfHd0Q6+AcLA6lCBDMqUyFEKSF5NTICwIZE9d2BEb/aYfqz+4Mq8VdHogLPBAyeOfw1z3nQ
RrvGGAut6+Lrs69Nug8FDLUrdJnjGm966ladltao/kr4eYKKcr9InIfdYlh+d3k+NDOYStBYAcw2
l8siBff3DCnAu0/zUvpbz16XCD1sfwQvfi5dhmSlZK9vHnVnMcFevQwxsyNGW+9EeNEFFyS39GvY
f7A65B/VPFQzG4JXMAriI9j4qcmEMZW/fddbrz7FjG1PbqTf8bgtn0y2oayPR1Hk/b/AMv6Nbnbp
PEVc6T1egozjlUmC6RZa6a7jDI1hSZHRdrv/j9C5y5Spde4qu8TpN36swwMChEqSolc9pHvJkMlD
vMGgJ4CUFPeMXYJg2avU38+XEKe5iFnEr7NACXngjdqczM2xjD9iZ68zy+ybSsbhGZ7ps3GKf6JI
tEKC8oGjzf9MbGwZbnpoIu79m8wLA8R/X/ZfECTWp4khpmVmoJWjyG+Mb1EZb2FQM6S1PX/d8HR5
iG+QzXYMZtYOAqblgHrgbaHsPBYPsVi7wyRB8yKGnl5ClWBoR5kS48a9ecFviqR6fNgQFN7g1xHt
0eD25kcQyuck4PI59iEX9ty4a7ye152JxlGElabjbIgak1fL4jY6wuQK0/Zizf4hjmLzfDDtYQbx
baPkERQDx+zax+kV7N7Yhp6X3+cFNewuvulgdKiQKLw9P79wFfxKDQL/OQufXAgZIXRhneybbr1j
s7cZfhMS/COa+Cy6czf8RbQOgmia7vXEzqSexd7OnkyuBit1NMNsNiD+yVamQ4QJtz9m6AkuuoSy
SW0/FvBR2IvFqOtTP36jNI4Lr+dpwRWLmkBAESGwwACaHHVCo7D09nW7nHrur0B5ruc4B9WczcCq
MFLsOmlCSFVVLD111VN8FEl/fBkXP+5CJBYKHgBlHh3PG5HpuXQrVR/9mddrAklZgm5pVcLZY90B
WgzgHV9yyONFsKxHlcJ48731ihHJAf1ILIQPO37IorHwgFWvcf7Xj3p7tSGU4TWMC3NQFH07U1WA
LrtUyAo3Q4Zp1OMRqYNoe/IncjR8W7zi0X92J9pZ4K49TIKY/gggsV6jLP8x7L190nHtj2x8HRzC
IvOWoU5KPI7iIoWiotDdoaPVFw+wdugWcd+PG8BpNH5snQDkxroNKW0BYYI4T9y1nzTSn2t6NLvI
p2qfXhlbkNBfkhLwifvsrWXPNPnqO7gyqX5jx9I3JHS/D9SKdyHReEJcu2esP2usmSVbXJj+oqOv
vYz7mtCe/Ej2P30qkq8++60O3td57I57lNnsqsUJH27oMalP49MokIDxI/GZC7c+9WbyP9j9k5oC
BCCAJTyNLJueucFIAim/nQCcvPFxgzw00+TJzs9xhl5uyEBNZ3xYUdmu5q1HBfPvmHX6TOgBBTsG
vJqEoEYzgvtXQV6wMbLjKT+RJnps1mgwjU7PtEDZmD/n3htsrzs/vAuC4NNFn+cnNRp2h0VxfNDR
WZKToNfYGOynOPq2rGf29r6BbHdhU/BXyRDmnTengFBTWqJ2RxhoOD6dPXNPmA/sh8h6tzEYf+yQ
iaFaWzg0I6i0lOTr07n1HH0B0RVoIJzWULzJcPKx4Ma2QxpGhh02XVjKGexzpvbsiopBQZXr9Wtw
Vlvc5GAX60iER50mHhZyGDm7h+Namyk7OwGhuKaBFxbOg+bpEQs7B8sDxEs8tv7R728TuJEdJuXC
XHZHdtTd8gHwNlX7X7rsCzyjM6oXJdwtRsMqKV0rOy6I1fLBr7YxGBo/g6zod9M8qI8ixtoMoKUQ
WrofM/IfoRgbHSMGH9AY9Xs/5qUh/XCnmXidxpBeRhgMUECPMgnVN5jvGEUiQbEYB+NVgmVtXkJ5
mBL+CGuCud9qsTFdjgfMID/+BRaVXONRZa3z6Q28ge7eN0TveakcToySlL9hpYc6AXjzyeKJvzG7
bkgRePZ20Oy76Ie/BOHN1zkMgUoKdQVMJYujD3eUjELV54S1QI493CqpAzjHSzJcuRkcVmZYhjY9
t+USq51C/odydxwO2uv48PgpvOe4MaxfW7OjOlxo9u1cz6d5k8Dew113LqUKpoj4hmCswS2R03ok
/q8j8lD/HvN+M+iJW+ZnS8US/hacGxaFsdS99L3sjsMPHquxxI3AKNSKffIqi0UVQA+NX4+V+Bgk
57UOCQC+PmMohdieFgqKxAuWZsmDf0tqw6+53MH1JfN3SZAPdZFj36Grq7LHLbZHyRWNdYLRG4G/
fQwXIAOhbka+f+I+008SJUXMabslJikyjKNXRGCgDrSTsfSCjP0nMY6q6rFmaon1LFB7mCxp6GS2
K5sWoCu5tzxvncfTv9kWAN5c+rgK4uNTlPDoupmtyLwVsEIACJkLgStqDPqODJzABuANqI3Bwh0k
GWDXnn+SCBSuhDmO7lFJzHHH0kpiSvgTAN8RBjGDVE3PZo3AQgpkHV3RZCZAOYDwoGudAa5+vxSh
3rDYBvV/Ln29+gEqfazDEhmVt7MKXNHn8qKiQwI0GLdSgTNt5/68WKFU5RSg90lVezbA/VRtEsno
3+5dkR8pJij9cU/DV+L79tYv5CK9uZ5mCFeBg/6T9NuT5uS74+73EEAL4duAJTXOwxXqjPyrJMfL
adP8SZFJ331psgo0FYehCRN18f1GhAGtMd8/Hl1RTo7rJnTfmAxQpqS3xXCM99FS6WRZMNWnQxHl
TF1ClFP02Gu5C3cxIRLySR8AuYQkg1oCfJ3aSyPh5nLJsmJi47dlI1BqofGjSQXPow60ci57nvV5
3JQ3tVN/pN0QN76/gh0nq6hSAfEriHNzITnFwkhShG2P5UrghszmJmPzB3q412bhshYISu/1DpNt
nuRP2GRJewwhZC2CaA2qoHoIxrCgidfxeBKFC7f+wwJx6XDwazekFzpizYg2z3xYphGrDEwDcIiN
RB+N+JkG0XwDBmsLww+/WkYVX7ZHX08grFlDw8uBeG9JKFILMaRwZG4ZZPQFlSNPv44kzyAvKtEu
3uiqRZ0TYAeXNhgNO1wsh1yDRm/iLeGLFf4N8bu5gKu6o5YFJK6xEk2BIFRUjuMa3iNQOVe+89c8
NfIuBIPys2r9nKaoORPj7hiEz8L1U/4yU+ggFNoaZUtcuNV8QgWlcbOGgGXG9YolElkVIcsP83Oo
B6Pz9vQ4cApXZItMK4KlfZ639Pzkwyl7KFLpzQ9mXkWbPNBT48Tt6kD7n5Aekqf/aZlOc8MId4uO
ZELoZv+57YFfMiZJuYaQ98Y66vOxDhaUb4P0f42zmeFy4I+To2lvnRJ9SeRfMa0jFl3ysyaN2Z89
fkhdwTBfGCL3cbbL6rGAVxNl/a8gEC89e9dtIWQfAXyydUT4d8NdnRMvufpijEuXw3/hcl7LwSjS
rTFDIYtoIVbgERHGWf4XPi+aLI7ypT8Z5m0LsSgjDMKCck+h+QENo2QoRL6m+/UwOr1NvvFLP2a4
OtkCV3TkS40A/y0/w586ZV5DvXG6OZUYgPx+HVC7XRfBNjToGEpQR76J/p+favnmRfEBGiLTtVCM
tcmAJzPNXQHNMUdDDUA1R2xkCB8TK8+v07x/N7Om3YB125RIy0Evj0W+CClZIuEQnuiHsxUY1h6H
OMeoB+gMMeiYot+9D4kmmgyu8h5fZLrbIondXEw2D29xRn7NCBJ7yLQ2kBwxH9gj61yIrxe5LEF+
ZDEV7yNdDbAcsWDTeAlTIF1QaIcqWvqwTWG2TGNyG3gmi/3w5TUjydwyyH6Njb57B8m6xZkcAdad
XtPoWUJkCQlGHELeBj/GmhJBjjsgWPEg/x/2zmw5bqPb0q/SLwAFxgTysmseWMXiLPEGQUkU5hlI
DE/fHyjLkmX5P6HuEx3nwje0LLtYlCoTuXPttb6d1k+W6/cHgn3FtpzgGRW0nwZb0NC3qhIXCUie
0G7l8e1L2jufS7Q1tL+o2iBeRHv6RRffK22gWtZHakr9U1rbN46vh+dwrLyNEUYnV/Ux56sy1khC
apP73H9InPEBN37KXVPs0Fuip1gW56nvhkWKCBaXc3usDe5b7KwUTGl8MPNsXyVNegj0oN7ng3Nj
5e6wNSseWlNS0d5bcmSEAUw3fB6fWsq1rvae/LSmOO+tZDskNjwrqQ3UAdZD7Oa7rGtezKJJ7ksk
oS3tMhweyqrOWVffU1SN+0EH/jPl6WM+o4LC1torWbcLguBr3024ppVhwxOpt5cqQTAdPQL2lT8u
wtYMD7XOKdoNPnfDyiFg3iRcBSZSGEYQHyqABldY5jazkX2dD4F3A2RMLbWh1DfjKJ9djGtLXQQE
xweyB0S3umVatLvKLKzjMAbOQnIXa2PktwQsAkJDb2xqizvNVOgnORmcg265zQJ6MWMC2gtpzD0J
mWybQnLVIV/OZ+zfnlM/FZtYdubartjlTWmi0IS5f8r0YacPtjyk1NJ7lZIyF2WD38lMz6FKtd0Q
bPg5uJdr8e1YuDl+mzE8SyKDYUx+wgyMdJvRp6QFNTT7qbS5KmunuGispaPb8coypnLf5m2/YSS7
sfIAdxEHUUia4n3KXrlkxlhTKoT7HAfVdVZq52ys1b4TSXOWQQD6oAzTU8++DK3BODhZgdlk8AEh
4IULk3PY2t2ySZ3oKvFLPh7Vmts6T3la5Xq8fHvwe4rbpKuV6aJoTXPP2XGORkpFvSovRRBfWyai
72SrVarF6siH6bKEoOsFZanvyqQ7ocpXy7qqxZ0vaE6EtXlX5NQoPhyplUroDKnI+JjHZX6J3Gat
isr+4CG0LIkC8SOR71jnVWY96mrXqte2bO37ytLbixe393mDf4r7sLlMrCB9dNLwtRBCvRYF+p4z
ysVU44d1NK7C0TReKU1Y+8YckhNA1u0kh/IDx2COB9GM14kowkNn1ajj3eiewwRPiR8U2XJQ3Sow
qnSv0Ur3I/O+ieRtmE0sIp3b+VhY5ZKA9IhlMbPObc354cetc63KSS1DQAQFUt51NX8Z9SwlLVsP
F3voTfQB3X6YcI0vwv6RnJyc77hgNfr0MpbWsGuG8ktWJtXSi91KcOnHUGSPw6WXRnCudT2j3XCb
+9x8kW7co4POufIIMyDfh/HS1PNwrQWdu+Jq7eyrpo4IAZBtm0rq/hovbUxRiw+ugKHQcqkze40c
b5A8G45xTTpZ28JNCTdmjcmNx/2za0wOFXnR7qOiD1ZtVCfryUwECaqw2dlkne6SbPpSsr4jT+X3
tuysXcU9epGwlydd6df9wOMndhM8q1NP/jFKilNWz8YW2+torU7+MatLuixTdEWgMTmbxlVQ09wu
WivDQCJv2jQorntR1IdEsepIDDVHSJb6Sdl5czabdK9XxZ3laMjPJHP2Xl1T0LTO0nSpuAwZWA/D
KG8R+9uD8sKVTURgMRaBf4dH+NHuvR56XpUcK+GnN2bDhi8sGa1cK0IhQ807ybhA/DMJ6A6hmV3R
o+WOVapdJo1x08WteVMMb6FgZ1V1qbgaRNCcO10/GTwzVk1XmOt0PkW0FOlWBBHOO7xNPQ0sJ50K
dMGuvQ20Qr+R4aGBPaja9FOCPLUUg95cGnUp2jS9SgkXcPFMjPcYEwlwG3VLFmzqn7gvqv7kl7b3
wYrbgu4Ph6KB/EN16NJdCsDSNUH3kg8x1kVR2ofMaJ65EehHs+ZMkJG11omDu/1YHFv85HwqPJyS
VIWXfrDuC49azzZCFJL5i0eDCuRGdxNzfl+IQdwYVrQQMEIOdtzgIoqN6KhG6S7birxR4/QLrqw9
q5YvQct9W5v6fpd23VapxNhX0olvfYxxQq/WLs/FZWap6SgQMHajCHokmQwAHrHAUlrBYx0huwZZ
41/xqeckGMFAknXNn1OfQgRYR3ST5Z25beiOPtLbxqZ3g7In7OTazDDcZe2h9NzyMevm2zN0gVrt
NGJDJzvQH3waml8Kq+IIdJ2L6FD6VKPzXX3POtMVukl6iiGv9cf1CCVqVXTZuZhURP3EFb1ISv2k
o/Uv4ETetRiU+XvNo6ewQt6pPPJi/VhvbGO0uNEaS4ciVGWqPJVJWq8yXJn0oSQP4djxL3UmXrxA
FNtQqDtTC67rEMNtl+TD1hcNlzaft6nt9MYZPe9In76gE9zH6CSpv8tTwD/KHtVNT7qkJ3fwXtQI
n0kS3RikDWmUmGLBniTl4e9J/21EY4rPHTkF4a+TAm3q7UsMN/dsB7Z+gsa0ClYa/aD3qV3VR5Gy
4I0k19+3teowqYXe0eqx93VN6G5TTWWnMoJgWDpO9xCyuBF7k0fMVPEW+ZAr1RS4+7IJjIXsZflx
pEU0RoZ+FcagD0qGhx1Ma+q4yAn8nQ2teguMq4dV6KFBwqEacKql63o1nop+uB1HURy11n8dkINu
Iz+eNmWOUUG+6VU5HtO8DC16N8hXoobX6I1fXFeDMWtZODuByhhLCHfdtmrn1EEUWw/O1IcwKZV1
aHxlPVSG/se/ipLzDlrcuKlT1e30Alt4mg/ZfuxHwgJZ8Dx2VvSQlreylMWjMv3gtrd6PBdxfCP7
ULsGfLAtQ/8eVWe8aiwZYs+T7k2S++Gj8daL6IbyoPwcbGQj7sN0umql4yKnJON9UqC0ETI71ikm
DK451rF3iUQFElTt5NPCIlxQHshmqm1dozlI3GyABTq5STqu0A4m7Hy2l09OPWybrPfIl6T52RnJ
QeYWndwRq/laARbc0N3FUek0xdkssi9IDd62MnUcDGZv7anI2RIUG4sho8HvjxqPGSrdpd5C1O0k
d1lq6/EkKPiXZdEr6jvN2EnDbq/VxJW3TALzcaT30HZed8sP9mWsa7masIesuyTsdzk2tEXdJv4V
tu92TVeTBqtfi+sER7GXLFvV+UcVUPBmTfeFjxOBMGgaFlJnbfIsmY9iw7pw07UvXCs7Ij/OMdOc
YQ3cMlnbT6OTJfdVoNX31G/BQtdSGK0l9VGfc8fup3Y6OwNCWTu6T52ldw9YbLniutl4Q2vHOE9+
seoSNz4R4XDoQI7PtWiN09sXTRk0e8hAol/we7TJdnUl1daLpiOfVXrArWfc+s4h6rrkpmx86+hn
A880g2uNcK37ybhrpWY+GZ/Spjt7gwweQ80MriGKPA1ClqvUcQvybWF/3dVNf5150xUJWF8eQN7E
9mJCN9jkIyXqRPCVNnGubxpQxG9Eg6OeAHqOraZdOmVkXjo7fYkl3sshLq0nfFIhJru7VnEjiYUR
bApL1aewya9dW2nXXBgwAYUKjWeK66MRaIem5JMHmvIkJqPb2coFoeiqD9wsjD3BMeuIZBfshsHI
NnIgM1OnU74Gc6wQThJbDFxVQ3dtBn61KsjOkTarH0NU8SXN7pfUNsOHqbuINszWBP/79dR0r6ps
b8fS8FaDXfQnSBUHVVgO8LjgIZCVfmQ4ib1wRm1acU5429601dfA5f8vVulfgKanu839/1CYKbHr
H8ikOvlawyN6/Cfx42+09Lv26+CoX7/uG9TUYA6o6VJY0iYyHUZBfseaGu8ESVoBwu7bIJtvVFP9
nelgDSFhLAU5fp2Ma/MnLR1yp2V75NcBEAK5+R2qqfsTucEG1m7CviIVb1PyEt3/a5jXqAyvizAy
7NysqoYPiIHDJU06cm0mLYkkcA5BYEw093KUDhldm1MEwZl748Lu9U0yjkdpVAc99m9CZ3gmObgX
U3PqIqoVtI2TlPk5ruJt51HX0NDdKzd+qiPcZ82A3KQskSA6DENFzrQI5sRHk5EcMBNAa2E+RQuk
/XhvhP30ABEPOFmXP6Py3dGzhitodOrR86LcWVHhtzTZZGP6OZSfZjiiC3vUkbnZbdkWXnOUOB0Q
Lasg3QxBTuNc1O+Hno4ZznjQA2M4PaVBhQNpaKaPGITaC4Jht3Nr4SE+mM5VE7n9tVnp/YYnHFXu
VNkxjlvHfJxaP1llFcFIbneop03Z3Pla7WwTU9i70upcfdlMGvhqShS65JET30964dGqHeQprmOl
vkI3/xu27P8QcvCvNhu/98+b7fLSfCp+sdPmb/TydfrAPFGXkatkCIFqfkUBfwMIm++8efaBazse
qx0g5p8AYdNjaNic5AdXYUv+l+87zXtnuIAIyXyD7prHGvzOTjPdn4icbDUT+BdvAiLFNIWYsQY/
gGTsgDfyc8x6RWh62V5mBfLQZEb5SbEox7WsyR8vCvws1ZXVB4O7kg7AjKTIg/dpxfPfz1cx3jdq
FUk5Y0YUs5/aCckFlmgu6dcf9YpEQjJZ6Z2ehKse/PUYfBwxiuZEUyaqcz0l9lJaeyMSa91Jd77/
Ear6jifNuoifEvEA8WmRKoikol7F4Mx9rHxcoTZ5aJ0nl+bBGJAVmVYl/CQCv3szuEOE2FGDI0TK
fRE8l+Nt6iUb3zYPSljg1uhOgQ+0s+KgT49Ri08uQ8ADgdw6IRHeL/5cxPvJOnbDpSPNjRtrdDCi
Fd3DZQdOii29ZNIyFdO0itlyMQSkqX3RyVgPqU194NPsSDGdEZayGr5Feqj8lj4PeqJVL3wj39RA
0Nu+PhkpjzL73rBrGm60gVpv6ffBUjgZKW+eeR5KjksWtQIwnu0iSPtGNXA9/VgwrGE06WRAAwz5
WX394xxsk0JRuyfbvnrsfbFsanMvnBiUMI3JQSd78iVtXxvtKiQK5SbTusuweDvFY6i3yMIjnVBK
BP3G9qOVM9mrYMgoVXH5V9qiE+HGb7lp+/UVprodXYCVN4EAojFWF5iyClApKZa0wUf1VLNJIyL8
Hyxx988Q0KNvuAt0DLLlZD7U/TR9iMu5aiU2xksjGDi9ez36wQoU4aKgdaeHz3WN1tlpBGEk94Gb
JqMJlgXhWu/DG0fc4TNaggPb0+IB8tNck+xaF6n25NXJKcmYTmAsai3Yh01HvEYeBHEI7to4Cy3S
TLV7Q1oDboJ2nc6seprn67ExN0kTX+SsWnfIiZPRHOrMZxyH0646PbyqCoOATnqDNnpnaeXz0I+3
c++vs9TnAlVt4XFsDOAIGrsmB0lyJ6J34dLCGV5zQAx4Dy6DXmBjGJdV2+2Aj6+k0TwG9MYFRlvD
0dZgixfa1F6jvi8b09vhI9szvuDghtA9IHBNSu58keNvjbbQGBZcu6+8CNezcK8p/fHvRlstqPDd
WeC1/JUZyI1j4IAUhCNTmoWdMS4mTJx+3q5zm9U+SBsvBhA05Ws6Go3+mS4M1BuiV5Om3g8dzXvf
20JT9K+sKbbbpVV0H0KqTVxbRxVmt47Mx53XhOxISaw7WNSR7uCR++ERe/kKU/oRGP6LRxZDVJgC
xMMPQ8Q8w/wvjywnCktd6wPGXTTPNT8VNjoiFEH79X3+G46rvxSP/8Np+PNR9DbR5/vcnBnW989n
2jJ9GX/9mm9HmvEONqNh6URybSDOM5fk+5GmwyQTM/5KZ7btTA/7Xj3O04vJ3HqeZMYxL/pePLpM
XgPEOeOPgOxbv3OkOT/RcDjR5urVcl0B9I0m7c8kFrsEBRbm8W4geLhVA2lTOfk+WqkVfWyxY7/0
Vlbuza5rrr2a0GjmimhZJmV+R1hgXCnVZhvNdOGqObm/ob/yZkwxdsAmbIEbMxkbaIFzEUViwNnK
IRbvi97HYzVXXN6YewCJHEx7lR3Q1HbjLNqNQVTQmYu48iZ6e6OsZOKszZK10Iru/VQb2Z3ooCWS
Qo2XUeibe4TBD0VJBtgbRbf2Wp0uQUh56ab2ghZRbNzl6ZgSSkz4hncBfpjoaLWg/K+ashvvezLD
b6vg3+0wA7f+eTv87/TlU9i9/H1HzC/7tiMo8lh3VGU8leeL0V92BDxsknZcjoRl4of9c0fMI6bg
akFiZDIswUKbb/h9S8Blw2lpOZYg9vibUyLEvOa/Pkj/mD4182aZj8XugppqurzTj4/Mzo+awg7b
aCdt/FBcSsrF5IbEbqsST4wjGDLk76Oqe5QD7SIoDIe+JOOMMerZtVBnUsSjNsRm4I2fnKF6CDtg
3rTsD6zL1Zy+gLDyYrr+0pvqYzjqhx4KjmMQUZyQlDtRfvQm70HvpwPHEfNcnJ4mofZil/ieVIbt
mpS3W3qHnKsluZ5S32Ou+0TWe1kTwQZRuUk98CyRtyWeMuc6XuI2/hRW7FvThR6GQrIYe/9ZJ34L
l7+q140roTRnsDTd0o9XGYZLPADmstOwuRtut5aF8UWi0JC4oPCyS66COu9nmPFEyEZbjREwp9ZO
36v5f1KljfGNeqMuX0rckQvGbm36SgW70ciTpZw7+BMFzrqcyrOfGuY2tPAkssOvQt/YY5K5Minc
wLZexyB41iGNIt65e2zrsIA6J5JlJ/P0YAWNXBCSgfqWE++GDbzoayqBKvc9qqvyepzUuTcqk7ek
XSci/UFriV6XduOsyqr8UCT+Kq4h3DjyOQ9pyWOkz6/rIMUEqZNXtcWu64yj5vQb4iCvg2av2owW
llSEXwuisFA5NqEVvOSiXicGAJtMfET4PnSxOnAZeDWlCveeIdYqdHZGNG0cqR1JhDGxzFGwC3p6
e1bsXKzMwGub3rtlCo0sORrDgM0KIVcUMRcDeSmt8TDQhfJ90n+BMzy5QXkZq+yuZSthuo4qkmbm
sceSt/SM/gWyy1M3SnqyU3kX+tl7hzE+hjkeVD0+Ajc7WBbokwD8uVm/2m19aYLiIrvSpqru8ZAU
VxNmteWk4s+On5S7tORWHMXFta6khJgTfIBvh+E0qq4zrXgvJ70Du1Ps8JxcDE89t17GdKLAJ31k
tQs4T+u8cG5d+DiVyNSaZfRS2tiluzS/7WVVrCwPhoVZYiZOUyz8X/BdFOZy0svmNW+MkW5iPX4q
6M7Rn6fNSHAuNl5hehbcboIgbpARPXEGP/gihDVnlDNgLuW5bryLNsW7SmmPWuNuPJndTvCZcqRx
o4FSjsN6peHYEbJbVVa9Hg06UpPc6VV07+QmUUtHDMumah+czjipPNw3yazWZbh0BDEJkHm4yDQH
Fgn8SuLEFvNHHEx1CmYwf5LPwFq3hW89Dm6QbXypX6XKJXmRiLNLnds56UsJoAKzzaPdpUcnUfO+
XA11fHGq5kBgdKencbL493h6k/tm9eufj6cTSHCwLS+fX/9+Qs2v/HZCMeCY+bY89ND9fjqh9Hce
pw+nDAXd2xH1/YRyGILIf0TWs/ET8/D9fkIxVdGCs8eMC84wwfya3yra/no+OTo/lRCUa7hMKAHl
TNf7QYVInBqi7VjUW819rrUPjvmc6B9/+Gv5r28Nb2/h2pY1z3qZlRjO4R/fomycpNXGHLs7yJtA
MNRmVPhKzv/5XX46aP/2Lj8pl2GSa6RneJd8fEob5Izp7GGV7fXb/7f3+ekORF/I7aXIwCbV8X1M
i07Hv9dnSIFcK/8v3kpYEu2KwtoUc739w2dTO5DskgFelqeDCMO8Q8PZkus8/y/gyUyB+cUqwG3/
5zv9VKVYZI1ka4TN1u+JWfJ0CWkum2gvSo9otyqCQjVaRZnGD244xsRmde1otvWy8sr3ZgTveLSJ
CqrBe5SQuZZ97V2a1liHlkdrFNvV1PT3sTtd8sq9WKJ67SyOrbwkNs4QqHE5lmO40gnI9g2dSNg/
t6rCp0/44uD2Jb57aWHAjl9rD3JVW6Q4Jv3ilfkb2orC+6Wnxb+Y6fhlj624MfVtAOhqgTX/y5Sb
10jZAG9tVGW39jcTzFnYUdOLkUTx9RAWW4p6C1qDOpeID4vQzC+9yDEttR80R//s68URjtu6H+XH
yDZuXQiwgIKCgrQUsH69pKmXzKln18W+nzTOI9MQ84XpToArLG+vp8k8WcNeRxOLpQIAmBjdS1kS
Py+5fcwmtw++pp3Lyf+Qpc77JI7vGqPfdkCsJ618wv6X4RzmRzScaueWVbPOJvVUwLsIVbX1zPCq
dZ1tlbt7OStGlWt662Hu+c8uiao3H2tAsnAVY9Rq/30diIfIQ4VxBAE3HCmHvA9PTh5f21FzH8Xa
sfTtM+6c41A32npynKsqFdcuLXuGufg6GWaBod3xSBzSmwuDveiqF5gbAu9ls/bb0V8ltrzpTQ+z
OcWtk5pnCcYH95q6c53hIwmyNb6sW2BH/OkbgJ35U4uSQTx+NA6cd8R5siczmXZ21j1iLqXCBI1n
VmLVWMnn1uHXTBhsOeNxA91YnfPQeuWl6d0nZ5rwzdTMF4w/EmZHGu2p1Qj4XNMKSBZtON11rXsf
efEHXWfqY5+KG5chhvgE95P0t0lPxmis8+tWt/dp4Vxh1vrYt9puKqMn6AKPfJjM6DLoEmjFJTCR
1PjLToR1LzqTBBZ2+00ms5mLl8Y7gSPlVuVNv22s6TXT5BX1HmVl7vkJYDQnXLWd7S/10H0YCHOP
Ucb0ycqFCgHd55MXggxUFjz9JtGd9ymjzFZM8cGXF2CfQw2lLBWOjWW+RLDz032a5i8hxd6GxiLm
59odt63oGe+ihxTWYzEbFzU7AGdMZllHT3KNAhN+Uts74ffPYRDLZ73RLypRHwONW0kyXfSwpVcx
eNMyDMjXSbQJ9h/NSyXu9GF8JDbHjEtTIlQZ+RcRUlGRpsloGY/Bso/8+kMm9eBSDW74Mmgx0ZKk
spPPhJ+G+NTErCTSL3H8ERfYaN7Ce4kPoV/06X1OvodEQiS8W2m4lX8llCgV/FHhJM+uNzCHKGwJ
aIxRwpRMTZJ3bhXDZoHJEZ73ynEZB7aNXxi0dIARYcUjqb8y4vw4xsF9ja8LLEHwQaj6sSFlBYOQ
xH4Dhkv5zxVpaXJZRreyVHJpmuGpLLOPdQUIqwSOzHNL4VtNcdDKpqGA7wdnLWr/3pvsZinDZP2f
j4FfYKrpGP7wdP7pADXrEgZ0wRktd+Y2vm8ETu21frqn6jzQp8/TnReRPF7k2//8xvNR9sPdlSMV
FUeYriU5vImB/HQqmLBzEkNwpBpjRO8K7RwPTaG+Htz/qhsWn9M/l4+Ll+S1/nvlOL/oW+X4pm2A
dQbqbNIhcih5vqt9kI6p/njW/l3to6mF6DDrefPQzD+EDSZuGxQRTAbhw0T4oPH8G+Mv5bzmflgb
tMb4TrpusDjolvFz/LU20YckKPAEZTsvTMp0m9as/B7i36YtjCHHIQ1399ZLh0Bbx/2IPSO3p2aZ
9t0jWiXxEa0YSEt241LPrJrbU3nbSjT42Mx3RqKTYfMeGm6iCzNnaopugXrtriPTeMrIps/lxc5M
mRmC1xiL3oAPO9GilQe/qTCxWVnh9GkMxt2Ymhuf1AcMxkOWEwXL0gJWQNOdfCc4RaiSOILXXjrd
eL52KcriEdDUyjTjB8YKf6KFsBmkqFZObD3LmEk1Ylx1gCOzVp1z1eAKYbgAST+NztBC6licgvS2
K97ux1eaJaaFn3J2Mx74tgDLG1nGwWXoJK2OZqWH+OuYrmRTMXQ4lFvjbDDQ60jCM6HJR6rftTNt
GUVz1kZvRob6UuP4zmAsgsZNt8qpP02dedd72FUWDbO3qmev0bz6RLm9oJkwMmuuqI0HCexkXL6t
1H+3rPUfb3yLX8nz80u+bVjnnUVjBBuGYQv6x/Oo+W8blvsc1g0GIVgoMuxaNuZ3ed4RjIFgohx3
MJ15RX/u2VmnNC0ugh6jHwHWMBvsN/as8xMpnU63pQvujlwl9LdhY3/ds6XmBcyacIdd3br0cxu6
qFnE2ilodrV+bIp7JQcqQ4isHp1EVzP7Y99ZGk7/AH89qFxDiVuNogL6jf5ahWCp3IxwOY7KmQxx
ZwVQdKpGnOMctp4gdhb2OvXTuKwjfL1qjgX62KgYFURd2/cdYwXDghEH3S4o+2RtDiHuZXHBKL4l
qhIvK0p8uDR6nRwYlZdoO0cffYZXjxbPiVjLImz2mUuzcNC8WyMg6OOVQzquYtdshyVc+IJBRADA
N6pP6VGGdLcWed+4H/I6rNaxP+iXVkbJTaieSK55Vy7U5D8mvf67WVzW1z+fb9fJS1oUzS/k+/l1
33aMYMd4wjaYx2abBirE9x0j3qHPG/SlGBVrmW9zrL7vGFwYOmFf9hqWKIMt+P2UY4NhXkI2sSlZ
dPk7O+bniWjsGLYLRhB0T8nXt3vzDzfwdtBSBu/S9+1bEI69bql8F9L7BbyKl0e+pEBcwhPpAuy7
AaSGYdPLkThhi2Xrc2nPRp7KAc2rFT1ugXhQoG+STE32lR4S8LrxXd3+2EadsR7UFEQPAobPrgux
QW0E7QTm0UWmdds52lBvOy0fGQNs6At/yNxr+Bp+t7ADrf+jy/vvghUUsP+8YPf55+gl/1+3kfpV
XTa/9tui1d990/Lmx/i3JzxiHr1ZzEE8ybnp/9huct95SGwsIdbRW+P2z/Vquu8cBgAKDxcS/0Qg
/J31as2Tg36oyoCl0Xzlm9l0Ymlg/dxt6jVik1FoT9uU+8Q65i6u4zTQJjwX3WgkXNuD3lnqUYer
BDOwesUq0CUbK1HhuqrN9tka3C9h2QVrkKLZ0SvyG8aJglxZBIPTIDZ4WnjoTc1n8kQZ669GPj5b
iU/m3226FaN+++UA7AE2HbbwhNJGeNyUymgeD9a6ylv7QZSat/9WI2/68yz6/vN6XYYvNTG/9pWF
+ZPNYH7ht8WKZYDznnE+BrrPfCf4vmLNd+jIXCIYkDiPjZl7p388YVmW+F1xgkIW0ek1zFPOvjVI
xTtXsNJ1epkmlhYU49+oScyfahJW7NwclTbt0dlQ8vMcX7uip5+xM7Z1THhyw4QGH51uNKQfYhTL
mtFbKr9OID5NwcBUzClpHmy3IiRmJ+Sgg0onqlwaDiSx0SWJYJjAush2fTBAMRyHNJDlrvStO5FP
+0ErPqR+BYHSJQXuDYBRnRyEDzHaujqXJGxaJtB7uoK8+e8S/bpEWRj/YYm+pJgN818sUF72bYHa
72iN0Kd3cGTOfmhW4bdH6lxPv7mQGcEze6I557+XADxRdefrNDyedd+L5vmiS3lgUAE4pFd+c4Hi
rvnrM/WtauYHxPKJyZo6gEf+jyq86zat7yXesFNIVEuTaTJlzpW1M6x8Gbf6cTTtHZQSH2pGvs/T
bo7w4RjED7yvjcRAwiuLFSkDG3tit8s7aJOgSVYNFpTccE8q0XdmORPo0vwiycUsNKf5IobsKmi0
I/MS5AKmuLeMufAykEAGyyaRjPaIik3TQZ1ujPIQZYo7tOtdUU7ThWTYEr4B9wrsVc77jNu4dtCi
QXssLdFtDC01kPeZc2yiiTFJI7ym8rlUkCpBYIr3U+oeIpFFKxUlGSHOQF75EWLpUEAxdcLxEpbx
rme8Uxjq2AcSdYMY/gDrq2R8OhnOnDAa6M2puvICJV+rVnvu/eJWiwUJBvDJTEcpngXxP44cDNZh
lX1uXew0FWqA3Sa3Bu1tkcRc26Fn7DDHOqtgonmKFGAxlYJhVycJDHSZTK27GDTL3jCO9dJI7aEd
GMaagWtnOalVDfVsSVegtE/Mw3S8tUT5G3N1ac3uMxy1o063Axd70FNGjee+m24ULaylHUpDfSxB
USY3jWNn8taMc/9hsG0X9RZYuLb/9+nw9nSYD5t/fjrsXurPr784veZXfXs4zKcX87Wkbgh2Jo+J
7w+H2d7N7CzJ/ESu1n/xcLvvhE2GAY1KuFCV2NHfDi/3HSZJTHIoaoY+91B/5/D6+dEwH17zKFDB
TYSZ1vLnwyvSCkkfyyN8X1b7KIPPDjtniuFjItmXh24Yp/I1dzRbQRys+5TQQByJs0J5Ht/jpeyY
yTBIKz1VDdCwf88cihFSOPOQ539eVYv65fOXov78i0OH131bV7O0On9sqKssAn7x47qyuYi+qapv
99HvJ45ho4Iz95Xftnnp91Ul3802ShRR2txv4Z3fWVW2yZv/WMX/6aMUwraRf5yfTpzCtgbTjIp4
FzbyUSNbosviA6ghGF9PtJSKfTM1oNL0vrixYRqna12rPHM9jeOdY3dwISZ715LipZsrIYvQhqqK
tRRF/sUxw95Y2IW3MEX2WJb9HcOguLlWizjMz31Clyl6lVpzZs7vVeL6zGpx4RbFwlnXRrUezBjh
1cXgLgW0uQB3pFQPljYeAcqv67i6dWpzFaZMg+m7z+M4vmdIARxcYVzj4mYqdh0zdML3Nzq29QWZ
v00KQSduH5UE6+pOSwFGARmWQQzlQzBgx/bglHfqAynHW9nX27Z5mSkBGIKWkT8t/SYF2+muIkZu
ETLehdbL2JDsZDh3bbgwxbYhRx0etbWp5fcAKha5027leGhaxisDilNusS/oKrVtRn5+hh4DH3A4
x5hUrBcxWKdglanL1L343idtOtmQaYA4XfppIHZ3WwbNPg/vmWd8Cyzk/7B3HsuRm1kafZfZQwFv
tnDpk8kkk26DKDp47/H0c1Ca6pa6ezpCe62kCFWJZBL4zb3fPWcL2mZpu1d0Rqo4fU0wB2L89mGX
OAkdu4wxS3m8KDLjF0uySQTQ7DA4uEteaEE6hjj7bVfR7BMufRKe2jb7ECr2tHkEwr7JEVgEseHo
c+vD5mxJxhU6LrBmmzE6YSbXCZqjNn/maeqrHeRbjTj46M2a4RpEYcd6dhbZ+G6m6dpoF6HXDlZJ
aIushPgqwCvUzMoWUrcwnsoVy1NAMKFg196M5qNsLT8EJ5dAZ+utcNu1+a6hrSoUcNoLfYSEHr6X
yPwolPePTZ168BfveqBrKhwZGakJ4AYvaSjVG82rqgj++sVgLe3QxNwt4l0WQsqNPjJI3OprJmu2
mrV2ZfhD9dhpr2ZCkl+hqN+ZqIwfSusxNT4S8nGGWnvUF+1unWgnp2Dxz1D9EfeLb/XXKvuGHuFV
smBHYewG/UM2kMKDeNNGB20y76mpONrw2AIFrGlxIS6MAUabqLTN6nFuEOfhwOrLfdDTdSS019Li
SGdCy8yjlBH22pusnVYWcjPn/qBbAM8sbwTwwYxKL54IR+aUTMEp2PoSQux4VKCZcQvD3PBY5AQf
ATq1GfRSGLgBPE4wS9tBb/1E5wPLg2MdMf3TmGcl38+15Ixa6xT6J8QGUBfbPIGUq4K/TaadmizM
ITBGmuOfS/rKaRR4tEZxRih4LxqFX0dEk6fEHnSmXxV4UWu4MVxjjgl5R6xTEP4qXtmTDFatjiKv
7a/gFzrQGrH6Y9UUjNHVIJ1ZEcOs5xNDS2esabZQFW6OG77rQQP2xn5azT/xawHhromEbR2mjl57
Q8HEvvKRcKmqdeiwVgYCHgeRuKP5ggDqlpdHVfMF8xvViBeH3RbUdkNHORN1D86sraTybiJN1wXB
diDGKRHntIh1hsQ7S0FEO0ZE2y6MZ9iLDpHSK+dzhyTdAaoMMynjaTAiNw7j+9QUj0G93JKk+EQj
8KxPlJlz/ZpH/CYiCYj0fQCJy5dJmOLimG3Lan4IQ3hPlJFXhVduysoXnQvqBu6KpxvRHr6LU2sl
+QDGewwGmFS+AYLj/FnIN98tbgMzN3ZyxVR7mzsqlBtol7nsNR2MX6FovWwFkjKGNZX6i6wnp4pS
4goPLiPxOuof4niu6jeUP5fESvfGAL6HebGIbDvMlWJRPifCt9qawtXJ6EIm87oa18YEL0nOwUjz
K0Q+KxWCh6zL45TB92IwO6yzlq4NqNIN4x28K5//MrQbSUABlSrO3wfcn0cRsnf/5Shy/E+n2/Wv
/DqF/KzNSOofxi/+cfWVf6O+sk4Ck8miD7OeiX/VZijAmJax9nAZHGSM+J/Vb5lyOpupbDG+qKqg
ff7S8fZfh4E53nL21jjp0LEiAsBh+U8330gL+lVoIm4kqS/US1mX8ciAlbaQSxnqQfNJbgF9abxg
yAr1vMDvBm5eF7Q4mZLVYHPUv9dUsMzVZ/1nqcVaqy7GWCieOkQoC6SBREsaQhwyLE0g3iHHbs7Q
ptPp81MgVLtaHHrbStRhp7Gkxs28Z5aReySIvKiKkoeQC6rfGuAPi0UNb2oLFk1Gbkj6xMq3rHRA
+skuu7OVyG6hDNyRO4ce2TGi6ewaXbum2IC2OQwqA8bIGAATAD8z6NYz60WqpyAT3DYk0vsQCYVV
5hu4WJoJYYc7poDAJQByUrwU1AKAY0s6WWvVas/BqAuOosXipjSLT7GHr5MAp+N1HDosr+WHvBTX
Vg92Sz2mD9YoOWZXWT64DEb4wb/IQBfvm0VM7wJyNO7fL+TvN87/ejfYktjNwFb++91gPWP/eitl
bo9UezTu+j/buLxfvwpSym/MXjEdIjJzLq5F/n+8lVSddIXhKpNrBQ2pn8XUP/SkyEmIpDLo9ShM
r/yVgqm5nv7/UONfkxfrrUWmvcUNFirAn99KRY+kpDbGchvMAyfMTIDwMpVMoWfTrlrK10lZBHdQ
yJUHqQQxXsjeo5hTPtDTO1qmcBgnRmUHrZ89AHLHwdIfmlrvmSaleg+A4gHXoe4EvARM9LKFswWT
Aa2JGgzZMydDTmJK+q4a3ZckGndaQhcqMoJ7Iw9PZqR8CKrqg+fCoWLJpxh+PXv4eB+lg6+QsUBL
dyfAlERp+TiwZ86j/tiobFZaqfuWUhzlRriVMcO3hPZ0J1xnMcUlX2zVFA59U3xWUvgl07aFLgyD
MYt3vTC9E2aDeGWCw8hWF0RiImRPR45PM6+4LqjvKKPjtXtd2KbCSEJrTkwuk70oMFlDwcq3QdLe
D0T6k2C4K/PpLuRPxSZLVRTpfC9yehyWYIOgGbgIOVVQgMGNytF90unP4QgyMh9EiLEKOJHmSr1i
/lZjalgFv4MhxbFIoDN3AgWIklQ9FU17GUN4+twBdtXYMJhctE9DMVGhggfQViGhET19anI59JqA
fiK8Ot2pMlDj1fyQDKVgw6D8EnM0qczX7FojvFNMWvOgExwl0k23VpXvUaLMNpiP0qR8oIcBkUdG
LIq7c6ZXZzpDDLh1leEIXfhsoH5iFdSfa3l4NARA6RTjNwRy3iHqjHsLGSrTQubdUCfHSQKe22Uq
NcRE3hj68tbUy/tgMl/TKOT2otoFMsUkrejz70zApjJNoeV+EqxDWeUXk6fV1lIMFbVG1RKN6g4d
T+vOqGtmpWt4vMZXFZ+yPYLPRw69y2qym8ak39eZcgpT4wmlseTIanMvJhGUH1N/r41uq07ozcq8
eKlVYsOSani85w0lz/ZZnOKKKr+IPUADFTQM1F+l7jXpag554YwbyVD5dRDUMYtB5xYBcFdhoLoX
Owfx982Ic8qw4XQnSwhMgjw9t1Nd21nGw2GUOCIl/S5M0Hkq3XLMzZmQZxq8ZLPm9KZ2gFvkBYnl
ZpDuTJ7NLp63glwESHHMy0ILBoItT4M2QKKJCWxOJifzniNdKY1+WkbfpJKcYem3YOJbapvpC8R6
v4vrB6OQTxNygUTIHqrVHmO2bmpMfggqNaRt55HhPbIWYO6S2+NYGh9VYmkeJ1aXV9OHoLzJx/5W
WctVTMMHqWPgpNaeiyK8gIt8qSooZoxIwv2PDyMY26Fi1pcLjuZlgs6BIH0Niqjncyif40yF6AUN
qR/yRyUvT4FY1Tb0DD8ttIOZqa8hx1qnmbQTrl9uS611B4j1guYN1aA4bjGMTPsUmwhgpbtoCRro
mESb/t74fi+K/deTqN2UI9XWf9/3lD+cRsXfAGLI2tqLZrzrT3HDn71tRWNkErbhOnj8j31vPXKS
T1w7LropUrHiP/0qtpJ50ii2WopB5pAz619KHK49zD/ue+uAh6jz2iqqYXHCldaq2R+yGEBfZZwS
UgfWWU0Mt1vDw1afLMmJwd/sk3li7RShpPHZpzBXDH3K/T636CaqlF7lrRGkTKzNyoFZOtohWgFD
wmwN9hda182QboQB8biICEs24ReARk2YzFPRl9Ar75hstIMWsM+OeY9h1+Gam3+guABC4PyuGYy0
MjxES66FL1CnGOiH+bdvFHVxw5+J5lrrk33MgAw553Rp58PfT/bPJ1v9r0c69+uh7P4DCGb9W78O
dD+vWQrHNVGkSM/T/c8D3dpEoOvIDYzeMwOwnPV+XbNoFXCMW/N4PNi0Jnnefj3Ya3dc0taxeZ5F
Ah/aXzrR8Yb8+cGWyD/pBJ2gmegM4v/LgY4xv5Y9pkCgy3rrtz973tPvDXDUuXDem9rvldOwLH5H
edotpW0cGPlVV0e1R43YyMopSwNEiRwdaDr+7CUYP/sK1CppJIpBFfQHUgDFh0KXPf/7dv97o2Gd
VPv/Gw2bjNG/9t+X1PVv/Xry1gE/TvwicQnaRH+Kt60PJePpDPjp+ppT+9OTty513BVk4/fW1j+f
vJ/hC5GetsZo+opy+AtXiTXf8S8PHrCIn5d7xuB58NY00R9W1JpVu8lFc9lEKMHaj3qeZpI+almC
/C8HtcWz1WmIJue0vc9m4y5TVbLOQYU3MgxgIgSPaWXVTOWKFM+z165VLmLCBNU0TJuR3Lij6hnJ
oYRIaVeSvYqaDbiwXQT3zuAERu+eSVnrXAT9E6zsTY0xA+S+WzFaA/PuQmDoR4CKXLZE2A7ZUY45
Meg9R0FW4Sa2gLIP3fIpw8+SCRwBkwEflMmWbRYR8s6S6Dzz06XFeFlP0TGpqKpNOo3kGBtE+Tle
5kQJmxpTUHVYp4C5lk805cN4EY9mQWluNtNZu4QM7yBYqMvkb8zJ//xfh+6/9n3t5mv4z4eRPzR+
xd9UleklwkcyU6k/Txy/LuHibyC9uGev4SUCd38gnQDvMixmZShZYYlZ+8X/fHPI4JFXotlHwpkJ
CMv8K68OzJt/e3dIl7AFMFBBMpRr6J/fnV7Nk1CDZA8FKHnorKI4dMECDHyJrl3YFR9m30peGCya
dZ/LpUzVNheHaTsn5AOdatFnDKHpYjBJlyozFV+ZgCmIat34DiQwVPBVD3mpvYj4uM+mnoS7ghEd
HORQd22xyfNz3wfT6JpNt/ZLLDXbGFU57KH3CUjqLKMsd4vcFG8azHjQWmKR0wgbZnPc921loU9q
5Lp9hPfbHISeu6HWeegT95U1eLGMnh5zZASLakLVVDJf0ZjBXqwGLr5Cck6Tx4FhQ/MJ67SdWqA2
xeyogDQvwuIVmIICjAJW3zAFNyIar2VePhgWWpgMFq6h9N7E/EQ8CXeK2B6nSEy5sasXAid7kuUv
S2y8KUVymQZC6Yp64n7ySl/irjVBVBnCcukHJArdHG/NoX8ifuSjRPHrqj+lfX4KUu1lBOmVh8mH
Iic4Pawa/aBUIRtgHiUCi0wwBhpqi0GNXxVWTXuc4qcE/Q8OyPHNAlIfhPJnpqBoCoV7oTRu4yT6
Yzs+pt14YJzvFE7iczFUz83cuD0jN/7anmy06E1W8SbO4gBhPz0oWXedzX7TZNlL3AoXnSmxVbxs
d6ruFtyduHkHn3LUwLCuL1UVq7YsZoMdRMpArw3NpJ7ehVzoDS3bUTC8y+PpIbGYq1vNBY460j/K
K5wvxzqvDMkroyT+HuThrZaowbqcUiflCfmGbKtq1NebpcMh8Hew7f+WMJXN8P/f+524a/r/sPev
f+vX3i//JnGPWuvnEleWP12n5N84TooS2XXuW79H3n6dOi0OpDK5FnJvv/Cgv06d5m9EjtZwL4wl
0gZ/LSoMCHFdov5USDTl9bujbMn6wAjKeuH6w/ZvqkHC9agPiRmITXJHrf6mjQ3evVyYVg9t5SN2
e2sC/TDF9f0QKCjxTG3k38SnmNV5rwPFhEt4JH4KMSWOvqYGAlvBUEBnDpkdFPRUrdn4SJGW2EpS
vlA1+xEBCTiNS/go1E1K0TINdlbCVLdm0pPvpz5ihnP5EZtdaVN6ql0wNvKGGVLdnkF8y6X1Is/d
MQq1hcqNZr5FXW/sBL3YpWmiUKCoFzssuuwSJvjIm7q5Jwb2zoXMOsWLCpCqHA8zot9RAFNi0Clm
uhwLFs4qLX5R2tCjFCO6YiLcG1rD4TtUDJQu6Kz7RN9EQL7jBshH2k9P+TJJjpVlzI4CLY3FIyj+
DJZH9mDM9bFSwZBM5oPZirt+Tq6lEu/TMfIjSe6cOUw2Zpgc6nr6CBr0cep8rw6DBL1vOMlzve0n
icH2/jYJs5eKvTcCGfSDOG5sKNUnskiA1Qc5pBU4n6PFuBa9cj8SOJRz5SFQwXp3tX60Gm4HUoNT
ZIhOtTLXTK2bW20wtj3gdcQhTwKOeP4kAQ+l3s+5sOWi4lV5cEeWqbIV6M6dHsGy437B+LCtczzc
mnOj2y21NGcFldp6GQjYU8zUG62M5VjeB1ZTuEOlfcxSbZuxfOorqF55S0ScE9YSX5es8qd+2bQw
u5ZO3QQYdRhra5beh0oYCeUBu8ghFCQnLKDhmRYbV7YDzuxMMYB0anMa3CMdt69ZCW7TDXSDRs2O
MpMR6vJU1Y1jrtIgNK9d2NKdUfR9rMZ7jamKLqhcK+7cpu6csYPSLe965UupdV8YVFdNsMVR7suF
xcE9jlxq9FC37BXxvq3z0m7HDH1Ntkkj7YpW4D0q1Z0aLHcacl+kLIbuh2mxaZT50ci1Q5Llu0Ii
TdHhSmIuKiS/WdN2Kj8VxROqZs+xsoCRDfxWuun89kNsSdlMifo+sM5Z+8BGGhivJCU9HQFNKdlZ
p/uAwCWlcyqL4XZczBVY/itDUkicnCZ7rqM7sdXZUFfrF6Ijf0BLM0en2ILoSTtrpDMf2bNcuPVy
Yo4FRaVmy+1tLPcM4pu8GJWRu7iDkXTtDQMzZXmdmeFsF1/U080y3tXVXhY/sctE2BaXkJ5X0N0F
8m3JDhbapLb8SBLRycVNTOk+1Y4aQ5zxsEGAZev1QzmeAfuMyRbYaGZQU36gIFPX4NeDral6bXZM
6uOMvtPEySNSpLx07b2miw5PuW32uM8pEC/y3mCgQJVJV5wgJkzprrKOwhz7I5S4Hvbw/NIysyNt
kJ+gobSt7giHsglfcE/77ewDkMstEJov0oBN+84KtkLkScMhFBk+9UOM4dGmhJkgAakwkjdBiu20
fppjLxb2Uwhq9aC3+7naa+jFoldRuEfZGEz+rN3G/kL5yckoCQubpL4zpMERpXuze6/NVXtKLvYy
TEdFeGhB31eHtHzBQhQwdNakUCcHPxf24NIXdZNWXFQar9eQAS6EIIQvJSXlEN8m5Vxpna2np7g/
aOJdHN8sfhvztq4+jeCtWQ6ZcjY6TFs85gSvqsQWefyy+Kp2l7RobVhZqrajr+lQQbewzWX0Q71e
99UV2PFYQ+ts90LyURtPSXmdehl7yaOMtwANXkKwuXyvgWtIrd1if1V22KEDOr4aX1fwi5748jVa
9jXJ5xF4qmRsmvhHXL4E7bEzPaO6E4WXvnwyy/1qFFbVLeD50HxlaE9Sz+Tvo+GeiEYnHTCDDeZx
ICLJdG02HbMQIoWD23chNFXptm7eZDQuisMC5gYMvfaoqgMvSnyibBClteYZHoFNcMlAOFoLd/iQ
Qx05yGWadstsF0BOiu6zme8Lflz1Mf7Zgj1nNB7MYTy101vePqizH+N3zD5E2tRhJttBc1qqws4t
Rxz8WTyTheqWFyvYy/PNnHomET9n5OnEfJpyb8yXWrpy/LJndYObsQNGoIuUvkMcivBP+o/Rym1J
2Mmc9Kn3N/JjOBMVepDNjyqqnFbFd/g2zD7Dxrl+UkBLt04V4cN1SImJFc0hr9EKd+y3rfo8klfq
6tLJpWtHkWciyqGku2S8XwxSZHjFJy4kX0aDPHg4GhAShJEFWqtAnMGZq92w/pT1DR+4khwaZaNH
2dpcsiuJ1snwVPWPOYtmNTxjqaTRQVs9e4ISMbL3i3hGQ1pwQvwQdhfFEJzRnPcdXo7EeE0rEbPh
RYcfVpb00sLKroD31wbDG/fktUa1gLr7OYaDK1q3QkU/N27Y745JimGjuKvDg0hpS2eug2bKRaWK
IGB0JPTzoKT7Cmx2nAsEr1pb1WO0e/akuWY68kVuZfVYxm4h7+nsleJFY7FCNt/A2d3N4UOR4FXI
7MJVrVNbB07T+tPg1tq30ONLkQ5kuKYjvxV6K2O3LWQf7G4x/hjKTWryqbipdhKQgxCZkl0t3yyv
Fl2lO7X10qPUn8UHulFoZqsfEMOApFcYl3fivJkeGIeVA1u4Mr6CTcisfPEpM7d57sleCEWZRI4K
PFb2tY+md9u9+GWg4BE/EcekkhvACmntjmQfLCADgIkXyM/Vw4KOm54K66Z812kXLcqcWoE81x/q
A8/q8jBpF7naC4TgBa+4zSr1xIqjEW/BNii9ToCrjINlZK5GHL4V2a1ov6B3Y9mHKNNfiU3CFkyS
sxTu4+eQHpluXGPVmb4C3V0UW1Zuef9dxcfhVBHdErsfloErfP5Ef6AEQM14ZxT5i7JRGxwS7SoY
G+KdcuDC8UuGe4xUthj6k3onCVAMvwlhpdcouBPofY6TFwQHrmeIShBFz4UnJrspeFuCLz5TakM6
8qfgacrP+egb9WNLvnLe69qdAtQ9KDzaS4v1XQeu8dBea3VDylFB6smjiOVEjL26fRAtP7qFxo++
2qrVXpR3ymLuEZA4ebvL2btUKEWbkZHpwfCk0hHmWxLuB87H+l5Ln1JygcsJorZM2NSSXvLJrWSH
njVTG3Pm9i1v5Gb6inK3ol8/bAmvytJNoDFO85GE7TePr0Aqd6ETjZTFTRSnhQWXek12kbWrmGy6
/cxvis9OfIZPbeOy4ZUbbMIhdtXSwEg3IImGajMLPs1E9k2lOnMC4PdSvyYs+O8FlO76ySRaN27b
coMca6SH+wS/oBeuRu0pjyFvPvGbwAsJ7+THipWOPqjFHjQ7Jjt1kP/gsLjke7YDFt+h8qgPzDyf
T3NwlI1DpW+N4ti4QmcLgaNNLKLtnRQ9B9JFmh9LzWe4o79D2DvwggL2Ng5z9CqhMoXvT1xeso17
PdprTGRJ9nxaDB9K34I+RnKFM4i7IQIlayvv5nd0F8RMH/KG4rF/4tyHKqcbH8SF8M1Dp21wfs2U
7th9jpW4YW0xiMYJO2l1bTilfG+irUs8nCr0iBYgMD0Ob6+KSe3e8gjmhGMA8tYlV89uRe92pd+l
PmaOQtjkkqfJRBlJmWqO1tjRKjLHU2qP7NydP5aEqP2BFrToWtNAqMk1pRuFma7bzoZbfWBQnCKP
qSGCBzDLC2nHWiFHvqX7UetTGBAr0Fcxy98ezY+IS3qABHFIpY2iudGmXjyjdtt3jEv8jIQyk9ku
P1vxMsVEQI9ZupEutfWsvIb1xcwPhrDRa59xn/kdVPiAmW47o5rcziZkKRbBi8g4p7YJwhPPqBHQ
B76xwlL/RHgtvy3c9VRHugxv6bO4uGQ3+dDTZpPnmwwPxEJp90yucYj9JXEAjcKxkgXPesadCnWJ
HjhdtxOtr+Fb7nYhlTDTVU9D+NkCXBc5d+xisIrZppoeld3QuCkpWmYkpIc02jfhhnC5oXs0/VMO
iuh+k53xLKBTjxx2jZLj7cD/4oRVL4wpqZzy+k7G1xuzW2zMdhPXtpRCvrSNb56Z7jupviT9ANqx
umWf5ptRONMtll0cu+mrIPsqQI5PYgT9nQFk/rF8k3Vff+tkP9qpP/JvC9xWdiqTfRo7aeXLT1nv
qDz3BncIZNm0Bl3LJNSA0tjr4IzCRmoPpE16yzX1vfJFXoZXdqhZaX3wRwOb8OBXPcEdYgZb1lsO
zcVTKWz61cznjD9GdvDKyQbA/F55Vd6Fff9hQS4HLSnelMyrwpN05vtvc7/At7Tpx4Pe3AuA2fzI
sJP6bFyjiPgZrkdX1e2ENZbU7RVKGYZ4gyqgyO2Q99mtLLtAV3MMpx2UKczrW6yX/A1WVf1ixkdr
BCm1kyVWFh4zmxpaF2+Gr7FCD+mFJPBv1ejHpzKGV8XhwWtSWxEB+zsiWbzCZahAtFw19nvs84kd
Bz6C4Cm3+y/1MTtPNVWznQ6/QXMGIkUa8RQaB775BeuEw722svYB3FKUc2XOd2zjP5AcBV9995wN
njTudNbDVWftZ/WJd5SR5EG4trv17VXdvGA/3JnmLhR9KGPBd/VO9T8bffa9mxhv4EeNsTcbtvJF
Tr17LnhF+MRDB9EAmoTwpHIJBoG1M95zBAVYxhCbgu7MXRwMhuCJhaN+GOE+/chlt7tfEruHM/at
VMey8jgeCMoh1t/aS1diMDtM7Qu+4s7aLg9Rhnl2Y0kbVo8g9MbBgSEn8XM8KDXF1UMnMhYgbKkf
FvWZR61+N0HGUu905dKOWYSo7GU+ekkZuAatGCozY/sIYR+7lg4qLN4HrZe0HJ1JULlhue8Xd1o5
G36EJ5Sjn+ivMDFkt4/EMxAyzvIxw9vQe+1gt4BnZ5/zhSKgp1Yd/PJ95ZGhqkMST454rctdfig5
c9yW5GnKAJAhdHobylfeS8HwAr73dtsKNp89GCydyi6ZZ3nfPMyBB+EPQTwLESPhbFHT4tXDuc9O
a1dG3Q2KJ2FB7z0WRwBuJVtzfk7Fu0H3gopb0YMSE1dzuh7pr59TgWiPobwJFOQtjmC4pbExWjBu
G+4k9fIRBCehOhTGWdc2Ii/F6Ojqy5K4FZdkhMoyuRQI+ae6516JnnsnWJCA3XJlCrtJ9t6k3GX9
7psHWYUyBO1BdWfAa5SsU5SxLtnTxXD5OYHepdO6Mw36IUQKKngc75lplFg91LPBZx24IoS3wQ2R
YLIds6IPXq7Z2vqbDTUclS4X3nDtWb3l4TvNqUr2tHIPTBdckWHsEEim6W5QHa2/9KijZVtu9vEn
yaJg3AbheqDNmQSVbWk+DeXnwMYLx5hbBYMJhLZSxFGHkY4ddfz4FC43M3ExAXLgsFxUFlyqA8wd
02kST9EBvrle7BP+dwgr8XcGPUrko2Xxs1/QFQgsbdFWp0WIVIdAuVq9EvEt6E+wvikHtPN8ZWph
s2Jjexa4Y+ds0q64bAPDFYFIV5daPvLhJz+sq8LjJDs8qBaWyE8Rq6zoVoNTJgcexVAmp+ZQVODW
4huBO0W85G4ZO9lD9L7ulXgeUqJ1j3geF9wY3alA6cAXZAj3mit+NfideapHCFP7pD+ooy184UUz
oFF/VCjOSneGl0y+K3a6ZwuUZ+As515ypW8po/1hMxEK8jJLH9RP6djnETv8htmbIXgop+f1aFEc
jTfO8NZbtddbWyBpiL4722onVTr0HJ6/R9OmCrJ2Hmz1Wy1JHDrqk3mRG5crHh3S69BSF3CxKDWP
HITVBgsHZwo3mrbqNbtYVMxKzsYsBX5lrid0pGfMJgWLLfM7X++6ftcczPncKDuDRZ76wXQ/fjID
BJ+wbjc1JZsvaceSNbJdgdFCgXlp1qNg9CJ+ExCslg/rPbUw8qElOQgnbio87wtiFyefH2il1rQy
kNsX3+K5Cpi18Xg2DW6fPPevxfyBXDtofT1zYSAK8rqb1Z1dKX65OPKP4kW4aE+D6VT3UrPD0yuo
jmLZmfU6T/eV7sXpJu/xVU9u1x2KHvWnYnO9ABhdBp4anSD68a4Xza59T/DbHlk6MvmkgeO65hcB
C43k0V0m2YNv22wdY9ys52fxzqSAbefLUT5jXOkGJyFZtg8KBHDQtIgGbqSOEratI6PSnErYN4A5
KaPx9im2pu2YqJgNpptt0uPaSMnowLvBrAa5WAR4cwbNyCkUPDq29gyre9A2HCl1PkBOhF9dsitf
EeSGHK4mG70fFYa1SuNyolOpg1gbCSP7palABXpLduLU1jZu+arO2LQ2eeqwj2bouKlgPMuEWM1j
9NTRFwo86zztCmG/Ho2Ma9nc+muZ7Xk3gpPMWZK61AxzkvirE4rX+KNUt4ZBoYZ64z6QD9VzlZ9I
KXIMmJ8YPRt2MQR47dMQvdXQ3np6YMeE2W9A5u2k3KcsjMJrJbvlTZAAunv63cQCxmmTZfRM7Vnh
lrkJEq5DdnpPHRv/t7ypbqLgCK276Lu+sXtlp8wHOPUNvHHcLZKT/8ifq9Kbm4NSUlN3UIElqaNp
e/0p/UahQjmx1OxRIpnIMLuN4kvye44k1yFln+bLufTpAsFOWddip+cvb5EQjZvqhadOY+M+U306
yOGGaa8l2qQ/xNLvz+ETZU0d4ydivdotho3KaS/67GSEgY8YubPUl14oqg2Ko57Hz1B2MUqOLQUe
nw7oxIQbP57oM9XDdWh9ODSOC2Lkmu/L5GdcDtZdYSNPTowzSNwh8wRN2iqvSuDmhlPLvvwjfrIO
zI3JPxrDz1guSYke2LGzbc+5/2W2vDTbjsVVodbNaZaCwcFQtsu9inv1IBseVIs4tK1mu2ot32km
9mzugTMOnm4eLd2NLbc33WA9zH9R5BKVu+iL8Gi+OKitCU8u4raOCQNvM4n/nZOMvjb5k+zSM64U
ztV2fM3fxSfOW3BP+5m5BLu4az+k8MinPinAtRzl2NYucYrVVItViT2/dxlX5IDPnSzgrE6jN8IY
vZ8vPWW7M4BznRPcFwNp3Y8lQ+q4FW6S8ZjFfn6NKCA8UMgLE6dTt5QceYQYBzxTiKIVzjWOwtR1
WU5pcGLR1Du/YhjtOgUehzTlZPZu2bHX4QM5JFLKWMZeeB8X3hlmr2y126jVrag3nFjjwW/KzbLh
Nka1UA2orL1QNEs0OzsRzdZdxEgKL0zioWeaAONY8iVm8v+GiDEMNtG3aXgzf16Be8wh2BHgCgBS
DZ7MeZP1HGzQnl/qYVd9U9ouxu3S3IbMW/r3koW3YPsYg72GxFrPHPblhORs1x6yhJ/IbRFxUf1Z
djNTcrUN80QdbG2XvswQDnBFkmjfyIAQMqp0ky29o1hVu72ROMKNScol4Jh0iKtXQXoUWG2H+5aj
nHRvVOfhPLxSa+D82Kz1E760ML4VxYOZ3bKUQRdgpgeKawo1S+lVMr368X/ZO5Pm1q0z73+Vrt7D
hXlY9IYESXAmRWrcoKQrCQfzPH7694drO+3YSafyrrNIlSu+V5Ip4Jzn+Y9owplJwn7bOJsm9qRx
V7yPpNh+/brWStdYBU79pp+YMoa5vZf8iGkfquvK2KbpPvgi6l45gbLc8HcSeaxF7jRs7RHO7id+
L7mhvs15pqSGjdbrmm3noArYxCA/ytIfm4Wvb4p4lQrWtuUUYt5j7l9xhUj6c8gtOayKdyIa4JoG
eyWHLhgLo182rqVnsGM122pfPT2XKNELPvEnLXq2rR/yzSg3A19YXkXz9hVtqkeJqj2JS2qZVMzO
oAJb0voFxfbFTUPozz1HwGJBkaGraGsngGRhFkZgsNTn+N9z8m2Vy5yQrk3/g3taLj2AoWbaKc5x
LNx+eghT/gtOis80cGnUQ9yczPxZaLfc3mFHgrZTmcgbV9JXTb9oya49Ut3V8RbLm6Hzui9WQotD
x1OctZJ5ibbLO6yE4NOpG0iATw3X4zo/2l9p6jrapT9liLiB7FDjXyveJU6o5z7BeXSnHE0zz461
rgAIs+bbL9mCjpTHNW/4mR2aIVhVCNvg7bS47QgHRmqOR4Kn44GdvLYWU/zkTEtHu8dEIXOTGKwa
SzobnZlOo4CWpMuLzzrfumTzxIXLWpN+ERDbxTepXZfgZmv9m/Yy8yjj66a4bFGX66HEg+y8AweL
adU9zMAmsnEQNLzg0bZUVlGwLM+y6lb+SfgrY/qIAMHdUDqGBk8DP9UmXzvTS4rZjL4NJd8CT8ED
s3VllRuYB1Zrqj9o5AWxE3xoGy32sLEY5cL4Tr5zbuvUpTxbLZf6pbtRXSXxUYSAgxv5qPUH3hqL
ZlaDhhauOfXTwK7CE7Qs40OVHOeR0tk7tKqt+nQ1X4HvCPDl+Xexkb9ogGAInEjXgpXlnwc2bw8Q
oI6wCtAIv9NB/nHlJl7c31pWUukBWsHJ3PyT58caFoBcVXKX0rVJoPHs9lDvqVdGPxTjapWb9iBi
t+c1XsVUvmF1pgXbXmQZhdWLbFpmHzToFcJN5QW90PpKOzEqg1rH/mOTrLiTndfuifEYHoQ5PfiB
wacFvuYdo5p+3A8omKZ1cIjOFF1I0Fvhg5lfIhhkkwCVVTyshskla6axd7X6jHap5Lx59d/qG6NW
S+1ljejuFTMwpZlI7yKfl4QgmMFcc94yx4ThkxKBtrtM40zW1nshvN54VCvqnVbOuEZWzc8vOdT6
Lfs7WxWt54LnKTor9F68cidPFCz7G+fqA5llx5DfD+R1w97gGgTKzqpsb6gwYO+nU/bMr7ZmDr2n
b6Gz0O1H4FDJ3E0PRGlXo8v73fcXE5GtZ4THmJmWs2muip/bRZnuVlW2zKI9nxZVy+Kkc+RDAEvU
9kJBQ5MsEr5F+xhSW86IBxW4db4zgwl9rwOWswaa75VHPx6q3cBZsW91C/lTDG5cuVq5KbXII5Fe
p/tlfFGQEXHw23Q4ZsamgiNJ0iu9PcuhM7AZ33uONAp8F0ZwkJXXdHjytbvfnIruwalAkZKDXr75
o7XM2q842Q/OsMFDtEzDr1jYxHw/6t0191kBtVtcXmqkEALlcMrr4verpincWDtWPA+JeB24JcpP
BeY0Sx+ajk53CEN4UikHHGC0NdQbKQkNDH8NJal0zqqRPU2nPHKsiRmSFiV4TlrSohNxhj5GNiWo
eyn9mOx72Rwt/5VKaBDT57i6aWB/5U/8jAwuczvZrwS24yc5pGzUGTv5KK46lY4OlrV8r9sthTwB
Lq+DXBy79IfdPakgSUNVUA/EHKm7Mt7PMIcy79N1Aug22J+q9USaD72IidsrLMDqZTBonLmkvbTO
DV4ScXYyg0f3mbQg3rZuaXCUdfLVj17H6LmxOMYf23Y/Oe95fTd1yFG+ef6gZo8k7mv1QSpew/Qj
FEgSou9AX/cZ4yTmetptmzP+1JnsmtUSXXwWzkluew6Mvdm+hjG/RuoFrNfE2jv93ac1GkI7ii6V
EnATftYCun3cquKuMsiHXgWjXN8nSpwr8hj0dASGuDos+H750te8N+22r981hdom65wbt4RmxyZ6
TUD3HPCF0NY5iJ6MnJcQdjVA0ArRVfox+QCwXjmLXoIT4W2036RgZSBxMajlsbsD7Y5kmgPixI+t
9m7CHwsF+KjOF2X5JUsfpFHiDIzoGc1cxR94B3djK6/V8NAOiG/4c7rEMFRcJD4WE9DWjjJvIho9
9T+MOYohuCoA/lq/HaZzzzdTi0vYPs7FNKm/SfjEafVBDOGFzAD+8KjUH43xGgrNJeigYI93JADA
yHZb/ayapBx8FfpVCijFeZCGk+4/tcRzFZwug8yqh5VvU6NuHDs4UqgAf283h0h9Tn116YNt9ASU
5NPNlH+0lqd33pTDu4I76toTT7M2vgplRVcRN0l/0hFftsmz0V714FAY59AZedeapT00OyFY4eQf
SvjeaDWfQrTQaRQVLa8HjMfI5iVArGEhQIPlyi3SFxyTPPSewQpjtZeaoIhIP1CbsOisY9a8Fw1r
xLybktgoINiT7KVh8PZtMaPwtYQeh50kc7wgnCHHH0VPvRdQJCOzNV/sA3EZqklzhApYbywwUXJd
XcuCqb5r1or17uioWjo6TOg+qOV1YH84/neS7myOniFCKqU3DNVwLZBPaRStufQ1/STbt5R13SDu
3rnX4T0Aphw2snPVy2Bp5bYXRd9Jf7CpxrLjU4HxdBwB5Oc1F0yyt1798snRL0rVse+RIcEh1IK9
yRgc1fA5Mzdav0/1k0LGwVj1nlW125pTyK9aLgpyQgjhVzrW6HGZiqNeMyJQgTAyVxoniPMJ12oT
ItconhXGmWz6dPjMc+kmum0GqsGTKMZ0hQZUV1F28/rF/VIeGMIlZzfxseX6ZxifNP21Kt+QwC1N
exePe53KE0Iu0mRviwd7bpGdPE3uqEHgJ4IYGDiDNPOicOHYhwj7ZiTHni5vfMpThXXyh40SWN6c
tRNnj/YUg+wRS8jUkKG7gpqM/aeQyduYFbkGoRnRohjR4AJhTKRnRITrhNGeJsUJkLjmdosJTGZ7
C0yIYXGsndc+xvfRwDc/VM0z2SBW9UinDCg/k5PMtSvg/VFCVbB/tivUqwauMub3NkbHn3zy4dgy
JIwFiPMSBwD6KY9ABevEu8M9rOfwVn0CiEFWyvCu9Hcn43Bbje22jd+N9skGBLTeMj6iCAlHUmdc
ltwenUnhMGO9iqblq0ZZgB1i2RlfOVpahiXfp7sqrxaB9ZKyy+f3sAMxGbLTUL0o01tDdhxjciLN
mRltcSMOpFJWWvGZQi1Y0jpI8It+J8ZzE6pEo1SLyPmoAg9zAr93dv1+Ues/WucpC3sIWmtpiB62
BvwOlHs6xPpLp2wN7UgFrqtL1Lox6nGLwkTn4Jt9uM3thzT8lED3MnCX/AJtkKfjWlagVtTNVBLd
nu1U+ysgtiTCveP0S994r0WEbjpdoteQ8iO1MGW56XtmBi9NqJF9GaWKhdl0a/tUZT8q/zX0xaLh
Z9a7XVXvh4kxLNDgdJ/DdpsDChWU5GrJLmU/rFoY//Y5diC2zpL03QMAx8wnWXuukcpRFrKUzYvw
dxIUunlAi+YT1UNZMEyLCi4j6/yPUS3aIn9ktHiYwxJCq0CvDcP8Mamb3trY1bNcHQrzUqbTShnf
rOEzYRKSm2ffagBojnkVLjU8vHb5lHbrPPS5AQK3UcuVLMOpAZQW/GKjGqLE34+kOU0GL9Q6cu4Z
Gr6WVGOLyU1FuMJalC+EDNDSQyEq21El0ojfkjGeG+liS7At7FAp0AmOZIPRb4yvHRLpzEY2N3VP
LQCfVDyWU0gmAzxssI14pwz9khWniesTdkzMQTItuib2qemjVsBy62Mik9z8Q6Eft+fxk0062sH7
kXlDTziQtLcgerYEJxnEs/6c8iIEc9veA1kxJrBB3H9QYbcc51O1/GiUjECLYzBHA4EOIoqkcxnY
yuRAQ2PFNWEE0CXcKPZKqh5U9a3qkZsOn0MBVg//nWruWL7p02VAtWP6zyNUAzHCrupA9XBqCPDf
iqqYuZnZnRClYrRZWiQUWk9pdWqDLyl8G6uTPR1VkwV6vIcipc70VjqvCU3AsXSwBzgLEe6D0YAF
/+rDB4e3NTx2qMbL71LdazYS2bXB6zcvnnY4G9wBh9i30bc2zYsaf6FwsbOr2R+b/KnBPxnoXOHj
KbWvqdgqJd7kL1N8Fs6TMFZjCTqUkdPKDrSrU0pD+h/ltItgQS2bPTRhW0AaHN3ScT9q0sLo800U
HMxsb/D76NrdlF1L6WFwSNcCny0/5jLrlAcdK8Uyj7cWMiir2iUUIZcFdKl1z+Cgy+LRblkE6Y2a
YL/Eiyiuc+pjjoLsjj2QdC9pmfI6T8U+Kq9qvq3mFC1nPZpPLQ+GFnwn8j4kwHOiIKcuyRcrH6Lh
HgTZ0mbrmmDBLcsz9aOWIqRL1mn/7rf+ogWtM9kfJpgm3XhA3lfSx5JwrQdA8730lnHWhQxsOeq5
ifqlYbzWZutNfCcGTeRfMmdsIXmBCpAey2tb+YTM4ovQAg7vGk2E60PVrdD7dfo+Lo+BdGYigyNy
9LdE33L7TfsspVhwgR0rzo/svjp7MPHgo1v1x4r2no9WW6fNhkujtPgQTnW8qZA+6Kuq2CopGXFw
Coo3fqKOrKH9zX1aukJ/zQgehWeAXvypSKhh20axStFVIVL0k81k7RR1S27W1BwSgji/jJiBeCNV
xLYt22hDceOsBjU2rHVTfhr7DQ1cNdFs5954RX6Ccys4qnx4OdiKuuwTVybqCoKw/+IziZ213Wxh
KVQemZ4Z7nletCcGAHa/m0Kj764JYZSVtaR5fngiogpgaxhcg4g6y+Mr9P0u155SaRNfhNilNvgC
hICXBgdQpkDZsL7QzZpmp5y2KX+pUKXhMHe4inHk4x/e2tcmZ5ffNWLdz0Ev+QN8EpMo6VVT5mVI
DpJVpG4C/SJ3K0FqW+Bq+UrVTtN0tuLb5LgpQi6m4vI+Skf6S1CjIFgOXoB1iofoC91zL3FOXuYn
QHlK05syBx9YSP9mnRB659LxKuaBYeKbeNy/Fs0g1RbOKKsQdXvdTaYefZBgRlFPw9FBZ5zK7kFA
EuksXjlBOAqHwsr/HO5jvgeCYjvS7TU3PBiaGLk9N9SkTPNToo1efUO1ZxCuam5K/oT+Bb8zNoRK
bUzbG1gKXkSwVJ7EMeVyadexuSpiDwmDBNgnb81TZT0j+G2HNUJTs9or+TsCpMA6RjQ7iFUWXzp2
yHbTsHGgdBVsvnhdYLfceJbMcEnHh7R1xYdVuALaSlnqkO3SVhQ8fyZCx+8GtX+EDH43ypyvvMJL
ku5mOG2+/PoTXWZFcq45Mz/l8HOy121/7J0nfgU9anNtCcRT1Ofs6kOI7Woa1oaFca/1bfAhj4vg
wxZgZUfOteYxUljoXD89Mk72yOK/i1sExAg6sIZYpbmuQOCTn8rnJNzlH6G9bN56CLzoXlRLE6p3
1gsk1UWd3PRby1nayKFDd0Dk9CaOzhzMeeHO+kENj8RCOyr2Omv2gt0eNFLz8ITRQJ3H6zzYKMY+
tj/tCbxmFdQLQH/N2RgJ57VH4039jYhNkfjNORFlce6os3KsCPZQoGizbSS2sFhgVUWPLAYxYL2m
izUZXMlwpY4qbDiMWXx2w8FQ256JF6xzCRwyfTf4mJD7olmWjyS/6Lc69ZwGu8Omsu8aohH7QGsr
BTcxerDYpXuXb7Bw/BtCbrJMECvplASmu6xGnraVppMWkEdxB3c0YDZ6EIkNoloY8q672S3afbfB
2GXTAD6rEEwqp6T1QCQhJH38A/S0fnJe06iAqeN0rVcwegVxiQks06I0tlm+UTljYTkJbelOqDbq
bEs5ieE/SMJra1dB52OfqGGQxU3Up6K6mT841ZHPxOMtBZ4uDtojsBoCS/ljqgHa+KPSppsFpetm
2PIHQfoZazvUX/FShdq6KVt6wC34N4rKrwx6AxGW2ZZDMszhvXd5v+pf/acRHHvdkrv/pLUeIuhW
35Qm2POihmD0cpKKpd1EUI2+homT+pUZYhhYqOkV4aTfPVrORswRKstQWRIzjdS9UDbjFpZval2r
R1DRrzR/HwxHH+0u/dINZgavkjbWsAvgz/klkz1NbW2xJgzGXmIl4feUEKRlLSrcMPJiaI8KdD/c
iODIwefB4vBZhO8Gs4xgYY+2hgMFcWrq3VypjACpWYnKJbWP/nY1OUVwxBL5VSh5uNrV9TCdwnCr
3Ft1rzuroiF7wY37henMDGemrnzPULYp2lL/SOeKs67Xae2SD9mRz4NmsgJ2d1XliDhcfkBKjxYV
g0bor5LXeNpN/sKfETB+snfjWdX3hbGCdPSTnTJLzZCPrtpg38yCF08oJz8Cv8C7Qfg16j8rv0L9
xv7FlldYEFEwIllf0h0DfcflLK2RuRWfA4MK3xHVHmyxhW0juOnlltxINCNDta9gt23yaohwJO3E
s/tbMbrwXegOpeow1d/KtK3eLLbzAi2IDVAJWtVEe367DhOQgbhrlmeEdbwwvH7Y8P5Z4X6ghyE/
t8ykAIjIUoH/+w8jPWD40VRkI6+NfrHKo1bcI+PiDLfRQawEdrJBzUr+YdlcTP8Wj6sUCB6Bg72J
6nWerqf4NqSuT24rNzu9U9yb3AzRhc5vCa2XbyyDF4GeXH5Efx/jTbrGLCOTCmpDbrg3a5mmXSpe
M/O5nhHUZUOSWcNxHD0HNhTJwj/EyTblkCTsEP0iA6e8jV6CblW+GeZ2fOa9hgE23yAcW8OtDgip
xbCakMGgmHqSLohipWqtFY99euxxdZj7SnnKs22HBSqwlnn9PDFuoUIN17jJy/BkoBynRfQUlh7R
m0TNPVvMlpuALvXMHdH/fKBc92+Dvzc5YfK9GRzs3nVQ2Vt75sggWvMr0WHMZcTQz639zQelgJ3J
6qFWDggL8tyTMxqVLyzxTYvFaaea13rk4tiS+1re4ovCEYwG0oHqhulZS/0Z0kHVDhk5uzybExIM
j2IDZKpvAvgnbInZQt7woCqr7kz4DhaleHCrlm/lSuNGNx+ycWUifpKx2LBCPCUFSBBc3rrglIYH
Kc6chChUGkYBEBEK0Yo6c6V2240bSf6qMtmtYwQ/x+BDghUFtJE35pODyFeQBYb9fkkbKzdPNXmA
8g2bOHSYsc/XBiOUcSnFuiqOfHxqeHeiFd2qzIfFq0xAX7hhOuu5w7MN+nlgoLI4DfdO3jiaB70R
IW9E1P89xktZX5WFmyDXoCfRPxUotL0Q0A5Co0bzvchhd+IVEHcXVQCIO41VQ5NX9o9q8PraNUFE
NH2fqo9a9tp30bieJLNVX1QCva9/MGtefvU4/lfWppecENP6f/77rwHLKm0Y6uwgt3RS1OaItT84
H0eAwNIs29BzkujSjPZWKJNYMkrS/UYJXUhwSzvWb//3N1X+VM5CrPPff1fc7n/8rgTJSP5AmJqX
9GLb5/Y6J5HQJxSm0RTc1JqXKjGysCi76XH//i+++Z+yHn775qY8Z5zY8l+ajAbfB5ZqmHWLut5I
Nli5FjnLsJd/YK2ke7fsPogFQ8U40tFu3SJT3GxVZs4cN/8/P4mmYjkl2ppkoD855x15lGLTrEMv
jMjYHeaiXUYkeHY1EJ7SMSlY+dcU5KcEaG7kRQK22Kia9vQvfo6/5OjNvw6deAFNmx+Gn3lDf3gI
LL8MrKDiE1GCGjNquFdr4+xEzjpLBq8kNLUzxCrU/KUZ4jqgFmRNYRkBXRCSWtdtU4oPV//iR/oH
jty5KFslJ5DETVP/0xMSjWlLSk0QeYqkH4JMOfuCsTIPH5nxESxU3bs8KVhXA0K+YuLZelqikD3/
/Cn+U/9kE7Hyzy3dHBvxX8Nc5r/zu6FboUCToJbZMq1qsv73MUIKOUIq1m1Z/i2t4ndDt/2LRlaV
6RC18jNTHpf174buuaZAJapC5wGko8f5t2KESJnk/PiDn5u4VovcUk4ovtScUvmngKwu7Uwrmwpt
0zglcFls7fU6PehmT2WZ/kiDBx3YKPhHGwltftPRo4+R/kkEEj2VipQtTXNaW+GEZkyfqGGubpYU
f8htuzay8Mofe7ES4xj4uIca+U3gEYpxwYRl+TroM+qW288SlTtToRxFOV4TDVCuImNdnTWpSVBh
VJV3aWSczaZ+pLyM8abNj5HVLPNyeMrE9Jgn0524w41jEQ0+74Kyvx77YGmk7cHSpLMRjvFhCoIS
WaIzunnmUw4kg/Dgf6u4Y9U438cxRss6x+6dWaxefl67gYHl1R5JnC+kdNNa4S4MNOa6BhWnYdXb
Sm1fJT/yqPQckO+ZMTtNuwva/CJy8RFoRJ3HMjYos0WOERVyw405DPsw9JnsQks5dKLxekd8Wpqy
6axxW0jh1R7YJ1U5U+GfE76i6rzZUimWuSYBDkmT1NycwLmPMugqCZsnDQ9v6g+uEONVDcYP8v+d
fWuiCyNCF6YE+ZQsKdmy7iV5TZl1tMwbsDFIjvehqPat7HxIGjowvvJC1mMBhzZe8kzsAgTHk8gu
tCxv1JIfqqBifZ3lbChwQewxNqEQZtrUi1JTLmqjvVZJNdt+BF0rlr6bVL9Aaw9+OTnSg4qbHn0X
XIBfqd/cZ7dM0sjNF0qFGCxIVpqZ3ZWsy1JPqYr6S0sCkAOjNIylLVSfaOw+Cpdy3aNrbKf2mje2
QbpVOwp5JamWL+8jyWeEoy9ewSo2S0HCcoDKT2cIyEqd4k1uKEfNe8TCmiQ9khwDzWMlCJfQQad8
fOtJlJlnCDN0i6bHJZVaSC384Gaoha/wc8tJT0NsF+NwTxowELlv+hbxRDTL6Uc1yXeNlVXlU2xa
kKKp1tPbGpDZjQVslOuXYCQT7qBHiTp8RApFq+XSVHPlP6lavyVrWNxq//wYPuHieG//ehDPf+t/
D2LSb0nBIHlH0X/tUv09G2jOc5MpE2PC+XPJqk38m02iHD1SZF4wH/12DJPcOye/kbhBaST95bb5
7yQDkcL798fwnM9rydQAktKrQKz+/Pd/mCtCO5RaWetQg8tJCTIqaj1IH7TeWtt9D0llpR3eEP02
qsbaLpvKzfoMns+iNCkbyh/ZYIxuYRDI6+RYZS0RvNaO9WSr5ftkOjsbeZEkFxtVjWdX3OxpCFpI
sGkNcA2SqxylsdzVmrJvSvlHGON30cReb513AeZm9h9ZJvZxnb3xvVwiSy960m/IL8O1ITZCtq6K
ER1ikAHmk0OMay4jnn8cUYOxOvSxuOQtzapKig5MzYNTouL5Lim991lcdb197OTmMKEXKiWKn8EV
eXv5MsG+KpHRj2RsKOjjQotNrk0GFHe1vFNVmJpEfhonf19E4qEltMGNFO2N3suL05WPDINobFCc
ajW2JntUvntQ0RbrtVFFK1F3p0CZwLgy8RxolImQ54f6IdiUo6AKduxaV1KlS1g02cofsZUPg/Yh
dzIAmqiNpVr65wbqDI38QIF8jaGvNsYtYbAaiBzitkQC9tF8eZnIElQPrPSSBJe9I1FHS6EJCvsM
sSaFngBl5oXmgm9DQDinxEENRW0siPdRVkpRd7tGT/xVlFo1LutiXE0TumqtY1urJBUcjaNuWuuT
k1JzVz1QDFLhG1flR0HV2Ec5CDxfpIzjxutj6aEY8fgmeUUTGQFqkO0tanC/TJpt21k3syxGoALf
3qWl/QKbjwLdKu6tieyuyynBkB2gAvJAD5rd3UPdNlZSg3iNp2Gr2rPBcrBQ9BXoBwJQubSongK9
sBa1Ep9rFYtalEEtU+NiL+yZNk+l7lxYiLloS/Va4lFQEg7mIlEQJTh+ce0LbUtBKlu8M3iiBARu
/Xxn16yE84NBtiFiQ/KSj0WhrEvdOlQy56qI/ZOjhK/9SJVCirwtCqtg6VDTt8wF5V7z7cFnZyFM
IIl3kzv6bei7YCVN9VffwoIMFsqNccSm0tiyV49wB2On3ytbgERY0YXGBrBE03/VM10jMSR7tw2x
S+CXNly0GckBhSCZIUKIK9rCHQpsI/rwTgwCl2PrpCTLZWDYkfI56Jhx43b8yrvmKpHzUVXKaZwI
fPf7Es1akF4GC9t032Dj4Eol0z61DjGnggoi28TTa96aPJ9xugvU6U33613lGDurAd1UrXJLDsSl
ys1tHaDrSJxeO+R+/FEGYp/G/nNhB9cgEOA5U3uOmoDNbppKV2ElpcHH4i3oiDexEBJq08xyFoiK
a4fErPBRY0bszNzVbBRp4bDT5eQji/WTXsI4iorGjCzeRdycrtAKvq5KLkk+Aa2Y6DYA+QdFv7R2
/pBBtWQNKv6S6D+UqZEnBSUkx4gUtRYPDiGBgT7L6uX6qM1QKVk7rTmsHTXcInqAgkX5s6gMwsP0
AMFF5Pl6eVJ0Y1NMqI8Jc/EndFKyFrwmivCMHINnlMjoG9FZFkJ9GtTe06JplQ/Od1C1r7THE7EG
rpPYAWB6X58rmPSxErcibu70vKzVrjyoMlb9Gr9SNwFm+3WR4N3Ld9WQo7QnzNArZMQMtvRZZA2f
gPpcZKFrBfmxYQujjHqrO9rZV4D4HaDHsNpmjvxCZtJGRUceCx3TkUKfjo51vdglvXPMTWedx7BW
SYHRcsSVN/Xm0cgQTosG8HbCj5eOD1JJkqcgTiMKio9S4EhpfPMgx1iyavWBPpqvLm+3mS9fmyi+
mpO56vFjTRIZHqlqfvo6hGgRgoo10Z1Z6cGq7Ww9+uO1yuy5g2Vtp9DPlo+nBgFTKmjhaTXMUaHh
JjAr5phv+gBtMGUFXY9l2Ayfm0rzdKBQX6SPaplLOyVvz/E4Pcp99aj2cyb06FHMg1RPI1knXdPZ
eVJ4LHQZPZeaC8ii/6yqTCiGYrLb/fMZycuT9OsfpI/Nf+v3Gcn4BchHoVUTkMWQyRj777+VGJik
1xJe+GvsKP/0t8hbJiGa9ObybOtnxPLciva/Q5JFHCnJYyrJZQY5z//OkGT9KcuZTk1WaQAgEtLA
Xghl/HsozDBDo2Vk1jw5b7is7Py5mQhElOcaWIp9kuwt6MhYh4i16AWoS2erCP1KytWLFIt3qYVx
zUs8ztiyrDxBapdoxIHhYh+cYhWQctQqxUruMjRyKSSoqg/eJLAzWwQaoHxEtaeQSq+Xxktb4zPK
fEQsRorCWBIQP9kYdq6VhvE3b07woNO+uxKKMq0Vv1CvYsgIUhgHkO4yzBHRl+NuSNSTMdcfjZWG
9MdoCd2zom43J8oPmdTtnDCIT12EIDjX2AlJhy+OjoBa0AfC2Ye4gCzrteoexZqzS+YrMZ27wiuR
awvd6Sgbw8GeW4FbVbNMssXgMYwDzLKC/qAY/RvnGNh9LUTbI5D2AzQtam2iuMv4lDiZGAXmCAFd
xNf/vIM/30Gdh/Kfv4PLPEnCr+qvi8r8135/CWXif1WHROdfuybnpNLfFxXlFxJMZVOxZFJOf82k
/h0xMn8x+L9V25bJnv75fv72EqrGL0C3Mn1BJAmzASn/1kuoyH/ChElUly2iBnWDbnJ+iBnr+iMg
3TZ5VVJf2XHCtwM+M9mkS+BZVoMM9/LQK3en8itjmQe+SYcd8eX9nMKBLnw7dnKJ1lLt+63e858/
Qfp8A/Vq2H1VczYdR62x1rIIR5BE9RY6x7k7qEi45C/S3Gcj+UV87lIV0XgV5sl3Naj1ezoqyZs8
dOqVySk7h6VBBFqKr4N0M8Z/ci4H5KQ5TtsUWfOORE36CrKKUJE8JFOzxVgdq9iKbd6WrILQG2l3
Xpo9zMw01chTqAzFweoEm7hk2W/qUaG0zlEid1BYROIMBAdbJANShc02DbQzBBNSdaXZqfH4FKjt
kyJ3+SpBN0x5xSHpyk1mKD/KHP5QSlJPypFtpZxKAH5bCTNv3+vEIyL0Gem8tSv9kCKlklLMZP1Y
fikwz6MQ17jSyN0JIYwyXcWNZZ+VAmt0RLYsujrn1Ke+l1ncsMJilGnKViJdqoE6YckhzQ7JLMo+
UCQvDYG6IrKJxizcpT48Yx1WYtW12YgC0RbTdmIW0R5U2YYQ/s9B8OtBwHvzfx4ELXL/939wEvD3
fj8J1F90CqyZAS3oKu1PPbagEqpicvHaoMrzpfvbScB9bHB6AEtw7VomGfF/u49Vhzhj7nb6ZTkn
NEv5t7oVVJ1x4I/YMVc+wLWi/TxeLEtT/8Q89LBOdWxHKRIf3LDRNEKSJ8ljk9N1Y/fKg4q7kpCQ
emWH3T7PjYc6ClZaY4EDzmypyCLXKvG0O1XhqQrBRoGMX6xVhzOPplhKwidrz8EfFOXnuMBnkEx1
4fHKfHZ2gOLZzg85RhnTieVFFeSXvm4uQdd+dYjcqqBDHUiamiI/Fbm8IwHsXUqVp26QH1O9itFg
KdgkSkI9HemtnJOdJh3PFUdMtGLfQWKqmelGSFO4F1F7bEvEh1X9M7pQJVRlqNywU89O2PeLhoOL
ax23ThXIe6fhNm2HGkWDMzsQa8c4t0b6/9g7s+W2kTRKv8q8ACqwJJacS1GkSFH7Zsk3CNmSsS8J
JJAAnn4+uNrjrd0RdV/Rd6WmtRDM/JdzvkMCuPTVSReacmPyAejLAryK+D9mmFaSXpYTMudqzlpk
mnWSffaMSOwbbm7OHHCSJ7K3ou6yNql3W2d6atALzkjaorL/kLjeaznaN+kAkSumPctkfJMTNrSk
qG6Rf88I9uSZAdGkhcsB5zM2KoR/3wW8COOxl80fKHz2BOMwEVkzjrqIOmH1Jw0jngG9JiHNnfup
XrORlL2Yk3jNS2J+YU5sIpRsH12uJlTJ85LDktPAWln44GfWR038UlbVl3At/V3hcrxOsXtrOXCI
hkw+zraNwE3YkJazh4lcJxMtG03OU27Xp13lXgvyn5xY7wiruhWDC4RJOFfSAEJeZm8Xkh01jvFF
QpbUPOJt89zyziNlyiVtSmskZg6E5bq072c2t/SVUOhi7fKkrXFVGfrwvmAyY6XOcJoLcR9PoBt8
Qq6KVL4P661Q6gpYIiu8Ieg+TPTw6G5ADtRT2mw7q3ocHPeiqxlMLw2W9yrpV9jCKE6yr1k0uX3N
6OC9mUd13hFX41jrWFqyoQhhjDgKxR9uR4GxV+uB7km37kC4lG7s4Kl0GomQbSm3MrT8bebQ7prS
fQMNvRs7v98NLSy/onruRo72OmkuslEcWPMgqsiDGyGdOxLLMNIkVbWx0HsEOnsUE49qUNhoS4fx
LeGJcLLxfK6biz7w7gJdf0jj/r0d/ZdJARbNMVQMC7iDsU5vbdSKakrwKS/Aq6ZV496G0b4u/Gti
5Ml6shDruQ7aIhX5b8WMx39yEXEsFYK5fFdItzwFkw8jY17QXLX9UzXVIQcCIJJ/b5Wvt0r0PwN7
7l+7177R/+VWWV/3/VahFVs1DB5BkZ7wuDq+1ZfuulskfCcIOc7Fj12eS7AJET/cK383hi4N4LcC
M/iLtbzLXcBZxS1ALfsP8iXEL4IHFpJrRt1KyGeVvaZt/1xfukQyR2kpBewUtbzWXsP01l+MPT0z
k6o/q0Raqx0nt65hRuv+2ZuDNronqoXLpLBz70GkUOmXXqm7xNHzZbAAID5x2gYZZNEwWZXevJwW
lROxSkRvbGtSYsvQINsSCVyUAZsH48vwzLFji1lJIJnGpDXrzsjDuqfcCa5q6Povfp8/8n9Mt61p
Vq4uE82dY2KUnlXizNeRNtDorNZOyr1XgG389xH/+oiHVBl/LpwuX98yFrG/103ry7494d5fBDwQ
XUe++jqo+PZ0e1Q//Beeep8oCFY9P9ZM7FyIoyK8B4GK51CEfZ9huIHtsG8P0HysX/snTzct2a81
U8hKySEPS7jrY27/0j5Zbl85tiq6vc/gOznMZKX4p6OY8BJOM6PvrDhv4F5u3F7jHmnCcUfNz2lZ
AF4xK9Tb8ebt3DIrD1IFUrUroV3H41XsrVZszuMNcwtoDgT/cjpLAD3dGB0XMWMS13jZhGdwRU6A
CDEzY/dfTt3RB3oW2x2Yc+tKrkF7bVvdOCo66nK6TZcGCCMaP99ydm4DEWcN66tnn6u6vR5j51NE
mh85qWecOmAY16A/NAAXhuS/eI0A9NcwwNZUn3LSAUeCleBqjA/BEH2IPAIEcz/7IDXKY8ZIVCWk
DFZecOZNPohpWBMuOYThGD0kVfexI59QpHCIElbpVHgSK1J2XZnVjECoYTtlX4qRmMNksO81Ftll
xB/IYPKzVy4LV2X9pNeUxJoNxGY0owUPNzqY1e7SdP2NdNqnqokOS4lV1ZHeSRf4Myshd4QwkSYJ
t1hWUxYWy3LXd+nMqL07htHU7jyNfN+fAbVXbAO2RRgETzYF4LYa4vYx5Sbcpn40H6LcLES4E/w4
1PlzPoLhsnJ8n4VUzq6dCrwfEX/9oLMfGxelrxfDA3XJigClaL1rkd70rnxwTXcuLT/d5OMC5bSF
LpGULIyy8qCAmuVCHppCHSfR1JtGSnLT8ZhnLRGzs4vIrlH1DTFBpCk23qtK2gux6PGk9dObCiYq
G5EvwsHUljr7aAmv9RotqAMQpjqHZaQLI0+07WZnVo2Au3ejfRmuBgnediokcVl2BdwBahGfHSTZ
ld0bNNV3N7fREYZUmrKfCIp2PGF5L3E4I8S2MXE+/Xs2fj0bA46sP5+NF6/F++8H4/qabwejQzoZ
U1SyaAUHGpPU74ejQ+we0bUOZ50frLf7t8GSZNHNC7iO6RpJl+A+/nbxo1ISTJ2igOU56rMw/EdH
41cB5Q9SJNpJb9U8kcFDji4D7fXo/GEHjiHP7xiWSijqNeeGKHprZyehftOrpKP9qu6opaCZiUck
2/jFrBSChjfZW4d2pNpxfD9IOzYb35ne2WwsO0UrVd2bznvosuRj2+v7UkIb8mAS2MvYbdKk2oW5
PdTbLlsDNntCaV6MbmYAXJk8JHUF562NulMDfXSpF1w3Q0E/AHZGOCno29HzsdTj7XUy/6VwrfhU
jOK1GNvLry1lNSePpRNsh7JzCJZdOOFnc5xy1JTD9MVq1XGOmodxlRmRi4qV1T9SyKxJqS6ifAHT
t8/hhCGdytL5se38z6lMMGHaILZzS3PU5alCi+I9LF16nrJDP3Gm5SUzNAFtB30xle5932EJSByD
Jn90z1snXrBKsJlul/G0zgp027395qc02gz2BEOi9jlTOfCp/rYu5vcymXEkCOyzHnz2TRJGlyl7
Qv6N/DkUrEKVtwj8yxoqUMC9NPlldMKM8nyOWzY4yqrPxEzEZ5xY/UU89W+paMwmtMwnJ5qnM4Z2
rP/qrjoXhmlbPJKlbQ90bnrklihwnhq//TI48bwZGxt6VD59tpb5ym7Ye0+4qpyc8zkiUKIPm3YX
srGGqe+QcWuL59gdV4MQYRU9eq7tFDb1Q9Bgap7DNLjzfXxR2pQBhJYmigQ4TDc9BGQGzdvIqSqr
glsvxPvCB2A4TkOR3Bgj2+W5VVFszqNqJvJBMaNxNv8eYF8PsFWc+ucD7DSbsv9ygq0v+naCuX9J
qiYi7r6up9Zz6nt1x2jbRzDJbItR2c9HGGMvvubT2zCv+jHgi9MtQnmD9JFTZ+2H/skR5q5t1S8T
McfmrOQ4DNEE8VP8fIRVMluCTqfVPi/be5yxA9qRND0Lmjo8txQNc5m3rJOzAbOgFY4nHdoOarus
3vpgFOecvprVk8C8Nql9Gi72Bk30kdESR41Kby2Y+QQC+2qTWNV17Q7TaTSARyltL8azBV9mqjWz
t0zfRpxDJ8NkzMZJwaFI2ztGFf7t1PX3olDtphlWQKATnaWe9aEghuwQmWEFuZdwGoQKT6MQLxkt
UbwNHbQT0rFqHD3lS7KwD3Py6q3yncfGQPcJlPXgOO19MnTsv1N/YmIxZWdm8CUMl3jcDOtAPLTy
lAF4ctM34pj58qkqAdgUYryeBn4jT6IHnRIqlL6iEo4Sxt3ruImfiOQXUokzx/0wlMkhmzAtTEgE
DsUw8CXJMei34TOyEc28BAeuUXj2cg+IiDUNfMJ9C5aMh44iaqBndMq9d2dYbn6L9csfgFmRxPiF
KvtjF5CCTiQ7pur0WvVYSvO43OfWBCbTM1e6Y/ud9GRgk1ZzwYAfN5MGNlQnrWDNhxClsNS2LJzX
2KR7j50/epd3xXabQ5GoD1IQg00wVNRbuTvmirdRT6YGvwztL6/Sq8m44BCt5t0u6mEfNd1TlStc
xZg/FomqhWimk6hamhNUaSS6Dfq5k81nK5iZoYLwuUWwdg/KSKIe4th35JfG09DaS3EXJz1Z2sND
Oal3aSJzweT2RuPFcvKAACCLjNv4wpjyKUjE0emi28YNocmG9lPoOw9znaCMba+F33PbkJodFf1+
FPLUnuID/woCVXEwAN4mJLQ9mKjEgm0hcXCwSnqbI4z1UYQCxEWu1GK27e0KWc4ExdnvKr2xLOey
WqzbJnN4Z/D5pH56PdLynPh99VjMoItDTdaPGZ/jtKyPjQ1ApkW9BcV/eFkySNpteaEsX9xFrUI9
4RU3Ri/HrusgpC18Uz1fyDWeO2vPjT8cZOPsGle/iSSEJzw+1DaQrxE1q6/k6aSAq7XtZbQgPGnn
8srBWuOZ+sH0YBkdZz8FmGMnSfxUpp3Xsh/eRlEyVeMXP8WkINGjxMV2rMJPs+T6V9E+qwV+cpCV
tozglkI6dev9ZASmYLXvk/ZYTeVZxzWkVHHaKrVT00IMHMNYlDOALM1r3fk3E3znLjeXE6DgHkCN
4dFDxnUTCyw7Yqm+1LO5LQrvJo7xjVowlmMd3mpFW7WMGGqHMsaF6c8eqdkWBk73ZnGDy7R3zwI+
5mdp4d+Sl+FAekh7sN9MOZOeD2YXDxdJL16W1sO1ialIdd2t9MlWmGdSAtNZHx2Vn8vC4wWLu8Xi
cIz5qP97Jf59Jf7Pkd7pML6Wvxf14od5HkV9yFSOgV7kowLxuS2/3YkIW0lp+0nz+sOWiAGJRN3K
nghzAv/g94kHW981opiBCBmVkfwndyLf/ZcbcVWmoAnk3/FQuf5S1Hut2yVzH+T7MVC3i5Ifg4Ws
gMhmoUAk3N910+fp/ybvzc3vFi1nVaj88u3E3z976GCrCCMKhJ96iFpYpsi8jA/ppAOgkX47bUtP
YKk03JeQPRCkcxpHqPtyewatFWvUXSxWnWTvDrN16i4VHv7Cu2tkvZxyyLzVIe7ozhH1dknYlHqE
cb0M+Ix2vVWBFS5nCNSi19t86iUtL0SjYNVk9l/lmX2YkfKwCjeLVcIpXC/cWUhazzwiefo56jbI
RdHqz0pe6I7lR6u5pZXLTFwJGBIxgtEWL+1ixQkMpmglI8F18npf7JGcPCxmwXjkGzS043ml225v
S/YbZlo5NxDAA0v1u3kiEWAVsUZeok9riO212+5oPxDr5chWskeHJDCnNru8FuTd6O6pnq3n2kZm
Qq/BxQdHPYYojoI2EvMXWkK2XjZkirqhp2+b28ST9+OkP4+rDFeX+d3cJBd+MD0N0bwzsXM+rsJd
fu/yxEXLi2zuGbISlBVUvjlqXyu2dy3qXwuI9aLGC/Bqj+4qq6nQCadjvBuy7GoqCWxqVymxqazr
iXikilTBxVQXJZpju/IvegCPcaPOE7t7KqfhzO+HnVeKfWa8u8JjGISGOS2Gu56MtqRTb5ESx3E0
V10ffUpkej4Iok59B3ptet4u885eLd2JjizqMKTTITEo0QCjGUSnRFttz/5TgNZ6ypinSMMSqeg0
kE3bgKtJ8UEXaG1PM3Ctge3e164cjn2tAS6i4MyUncUXC+ieGy3TGs13zrH9lnsLW7E1UtjzKh9g
N6uT98S0pXM/LxzJM2dzqG1/E85YP+uWGm2a/Zc0jd1DrAQGYdX2ZwgHgG6V6YUcnf4xUIR4SYIL
P7W5rhAjp8sHVkzVxhgPjUDZAs4BKGAZqKwqKXf/ntxfT+718PlzM3PzWlb/5+T99XP6+/G9vvJb
R2MjrGNtQvowa5kAZ8L34xslUBTQUDCOs3+T+6xeLf57gPUPGxnn3H+Obzf4izmHYECJkO/v/c4/
Wcf8IrpD7oMvwomYCnGMgwJaO54fhjLBxDOVs4A9045PzEHcBzh6U+cpzxr7ZbDHYaU/5MVdY+X2
cUoqnIVicJhD9HNRdfCsE7Mzfg+QrO3lx2xIzi3fuk671iORsgAAEmZ4krZNg/lHZymRZnIo203o
r2v4AnqcLCKXShkH1hjDw/NEeYXYqMfFvmivbgBou7PzgvzQefGWsPqQjRHMVADBI+3BcDpkNpUd
kRIok1meVek5UliiwHVaUN55+Gujk1X0W3DG4K06FqG361gvk7pQnEG6Ow378N/15H9cOoLh4J8/
Edv+8+sfRC+87tvnIfgr8rFF2uwa0WbIH9eTWB/XfSVOHQytf28uv5cz1CuUF35APeOIdbb4vZxx
KWZo8FclDe3/P2rxxe+GbCyb1FlUF7TeCPV+WeBUQ17ZVaGjvReMeXiemzmWJ63MfKoaDvuuDQkf
WMhsaBuSDCXKecIAq/Gc3gy0eNEQOGprfyEqJYyrCH3agKtuW4mZ8BuPAIsyrN80mUFOk1615dAz
Bxu2PuO386AqQX/6Vne2rIH1yqOpJuaeKKFGnOtaA7v3StqT0b1JAZnHNobL9TbYGrdcgJdmqbxV
43oDL4pIMkXj6/tdeT7pJT2fRgCOY62c+6XyuOka6BRBaFfb0SbYQ6Wj+AzHiaauQtWXzwz+2Wzq
2yzOgn22lNU2jJJ7vDAxQPlc3mZez060DdrintTX4MXvIkIN2HU9Cbu9mWO4O/0KB0wXklmAXkxP
3lLOl8qJybI1ACLYq8C07MhYYZg93gCihQq/8N/WlViTt8eQ1LY4Cq4C3el1iYSdx33Us7hgHkcA
gtlKNTDlINLcjp1rdIz8xQL6byGsGyS44AcEY8FxGdZgS27fsJMfkdR9smLns79UD9zalKhNvxMZ
mPRogWwNRqbvlovBa88jqRtsGeO+YFKS++qoHfXYG3VexpJ4t/G6dM2DWXdhOpXndlweuhwEZ9dt
4aWSFMeqqISv20z2gx6avSX1nSHrII7ULrOZ+BT2sQDbr4GvtqHYNRgNTxXPG0GZ4eesnk4rmJtO
Ot6MPfmxEWamriWQhriXobrXQ7kNU8L38v4wiU8j0sXYyfZxHVxbeb83pf9QiP4x71aWXQuky7jx
TaLlfSKHL7SxZIqP4tpmLajaZGv7RHFouYOM8BpE+oUHZz+SK5dm84VqbJvs8e7ZipFn1U1JplOm
H8ScEKbeHolnzxFXRkfTD1/cEK5m2yAwwj10cKcCkh84OZpIBC9h+dgjX0RdWd1kNQi9yDJiE2fL
A2KaZzOa6aRGKLJBTQPkpb00yfzozv5HCwSIbQP7qWGnFn0OOn+BUOkBZJRV9XmxiK7xqvmTbsH6
sml6K0IiBbKQ8nWdCXQVytV+G1veU144L3bQ3yJwvTIap0zY3WO7ZWM6i7dy8OFhgjxI3P46t2DZ
DCA3Kx1+1Np5EB7Upq4HzpH7iToJC46AtF9Ha4u0cYixbrQdZgaB1vsuiPvLUOlVTt4W1Z6ReZAj
ohoTkt6ymtSqwUaVMCfD/YQhZRenwwB51DoOrWHAbrckqvGJ2puohymyqAr6YOrBCcepkVnozUxv
XS6B4INbgKewS9hIk+STpuYeCoC3VKjxXHEddrmCiTUBCAAEV2aQP4oB6ZmpXxI5vvoTD/vUuQji
11BW6Wpo8vwiZCoE6lTOzmPmo+VSYU/WtyE7TMPFxQQncCltitCFZzKnEFSwgcVeAaxG4cixr+N4
ugy64BlX3WdPVY+LhOGMNYRQ4LjcloNJzkROhnPqQ5AqWghY/WiOA4lxoirKbRchGhZ1dJXWGKdi
tlMEd4QfuzTnT+MFBCOMBCVAzRRjceGW1gdaIVx2cX2GLgv3mOofRD1dLhWA8jVFDMuJjpAr2UD1
Z3+v5cBapW4haLpQYhhcBm2+t5f8bIa0YmoA4P0aJtJNz1PSH/w6P3OE98GDxThFA3AHIoZQtKwO
GTIta4g4GJhOk5ZACTsVME/GfOeycq40hK3OIo65fZh5TU4Id1Um1/VQPohgeGnTFWto8FsTDWs7
z4a+6cSPiEobq+5YMl3aBVP60ovpS7fOxMbhpvH12h8MxCSKt4iiCwPdmB1I/75zrLJGjif7G6dC
R1hYrIUSC0NZOats06cmx+5dWrj4YC6G+NPAs+efTN7hh1SzuwsnEW7SePYvlW0FB4Z4/AwOXaVi
U3IqZjskSsAs22DqP6Rz+6XwsNCjuSm4JsAW5QJp9zilNTkpGBZ03ruIQFN5/LfL+Hs+REX+55pq
V74m5Xv3e4sheNm3kgoGBWW8J0KgNaswmJLl24TI+YseAWAByhdqrq/Cl++LX+73EGKECEI3ovr/
/yUVOmKXRQpGQOH6rqQM+icTonWD/MvMBgl9xNZm9RExv/qlorL54UXFQPGMu202H01hWyCU/aAd
LrQLpNA2JUzpMr4LhoaMgjFvkPvqVmfX4dykEdu+ZKWXDeoRbUWBdLOGFlS7zt6E+QcEkocxClOy
uPOzWNaQv5vLymf+PMPF8qfxgJjko5PHt5GjzovYHD1j70TB58NbSOBFG39dRURuJfbIeHfwznvX
GoleGuBT+3K6GeOgnl4SkexlYaANF55NwBD4123fmIoNpkyf28LLz9Pago8fgOCj6SBnxVlm7ncs
ioNuh7uRrgl6W/px5cf2hdu0XPzTv6047TEDxpBF258/JJev9at+f//9Q7K+7NuHZIUAIMpi1WOz
Kfyp73D/CtcvwQj4bbW40lgC7DBhwJsdBDza39rw8C/mj3TuHv/DGSGjf/IZcdc2+wdtBC04sn0Z
SIF2SDDX/GWxGMs0Wpqm9M/CqDfNB7/TDfD4yLLvZadJejFDOsyvQTELm10/AgpnG8VKafzxuETZ
r5uVG79M5VVaDqSa5JF3GFT3OjghzCY1za/xmMdHy0Yx6X8VTzZrzBdW7qwqMv9Siyz7sHwVWaZO
Dc39q/by3yP869MZISf889NJPftelq/974/n+rrvjydyex610JfoceBxfT/DXQxj65jfl0yP1933
d/FOhBLSY3QkItpfnyH8j88noyXuA3Bm9j8fE3EZ/Pp8skRn4+0zfAKVwE/+45gIvpVmlTnKs2CO
lTlJqkzs0tQgu6H46DoZbd2y7x69aXXbD5B+u96b5qeoJ6rSk7RNECIu4hke92Jb6c5RBiZwmWvn
mFRRdW6bvCRco7L2I7k+L6KbIiq1AdoVSYDU/ydsorgnxZQBHwVs0GCZLLs6OWsSD/5AMocXdTxJ
+gTlRvC60oCEHuLenMakBKqVzIMWoS8SrGR3fiBnOpKyQ2Lf6dKDTh7xHSiYvbsKT1XT4p6QdXX/
79P/99nMLObPT/9lg9Xuvx3NvOrbsw9rZZV7+NHffqYfHZHoQRjteAEjHvyQX+W+3+qX1ffI0FLy
lPNzfJX7fjubxV/rTNNBCkcTu9Y9/+Rs5gf7+dGnBkIexzUE3YSV2lre/DAhjepYDHDjFU2Oc9qY
63BMDtPwH7LPH1dbv33AsHYKZCwBvDCxCpN+/i55brpEVbRRIfq2Ohc7n9gZ1e0amq4f/v43vy/R
1nLrp6vml+/0Szk2ZE2RO+GgzpapwOXsI6eakMj+72/y+1h5HV4DN0NwLVeM2c+/jr8EKsRlBX5D
bZBDkAsJmytLTxcFsBYVy+Z/f7vf36Of/3rr1394j0zcx2qY+XZj/jEiL2sI7irn7n9/j9+uaP5u
vsfAEFce3t1ff6UaccHMX6s7k0TeOTGUy4rgRhtuZnE6si/739/tvz0PFCXCBi3nIel0f/6Niq6c
vGrASpoHIyGI3rTrihbCeWeurF783Vz98eGjyPgvDwVlDse7QDoffNVu/vgHjErmdp4HSML4bn5b
lgzOTshCqM6gaXaCnLfqOJNgYG9NatnDs9fIJnheKmQJONhzGninR7hzxjTndRjtZt+F2SGjCJlU
e1xw+m20Gzy4VYmsRBFzjUsNafQWPSZCyKnotz3KwZPBng/oDEnxIyXeipbbiGPf7Bqvao/GC/Ct
Fw4RmZGTkjFXn9Z+/cU0JH3luFkLpERx3m6zUO57wG1mUdcNGvBqpu3NgJvGdhluDfmJLB9xM9mG
nPawK99KG+m0lwfOqSzRYfWyVA+IHojUzEnP9JZ80bjpE5LSnGRjIpyNfdpUdPsR8wJ7lM8Qyk7H
lWCe64eBeVSHbXLjVr5/NRFytLEi8sua9FRKZEpDOGw01H4OvAevAdTU+V71psfsJUiCLTIowsFc
QUhGKUjZw2LMtvq28ljq+jMxGDLx32SHPXnEyQsWE2tivc26At9VuHV1DECpKQgnIOYVofB1GssH
aZCnGu8FkOmLZGq562zwAalPQCoG5XYfAbxXPZrHfiTXFIylaT7CcmNdOfuPysnfSuU/pfzpPKc5
t31vB6TYSQEAqy2JSzK901X1iHr+qSnv4YMmSnwKk08dhhpjLp1gn9YP2M1OIyC7LuFhdflqG9RQ
pYXynclkCgIe3YntnrsLy82WYRCyHQRS4d6u2puSSITaBNcF75Emj4XZPBnk+L+ZeNWUwmN/lmp9
sOVF6apjDVhhDQWopkMRif0UPfIBPYxZfz5Gj0WzXCihLiQ+OEREcrhECnBSjsFuSMXOCz7bjb9L
Q3dXhc9itHdWnO4m22o2SAO+zM7z6ummOHFOvOqjN4Pa78/wSzO3OejZOQwBUaR1qTcTOYkLcPVe
Zbu+i851nOx93tEIenei2hvePnKryRaY0QFPSNAWc0/MRS/6s66R2zIl9N5+CsLragD3DAOQFVo4
X+jqwquqi4qM95DAOft57NDddfVTslgPbnfTldnzEvpPi76FT/RSI/qzk4dhCI+myI+TvoXy8DAW
7skIfVdy8LvFB+llr5Z2vwAVdNkLswgfT4aohBPd2Bcjs+0qmj/HrsVYajqqKdu5RCEk6mLsn+3s
KZrwPQHMDnrGPTcDvkPSKoLqUXW3mcQoPx9lNG/KLjsNFKB14Iol1A2RpO8SvrQWw6FtXIhPL3Nv
HbzqM90R5guy9wa5Y7jKpoX3tpfbPnF2jnczMqskSwiM+HCpSLwMDdCziNH0gAvmZHGCY7NSoor2
acwNqCo/vcMQuQ8Hf29haKkUaEo1Mf6tzhblMSHrtxWQctkwUs4FI7J8Y0ftxkGzCOdmG+F6sBaz
z5BPJUN8nMbHevlMh3RqIeI0HqEcDQisGd0zuY1ZRTJb/uhM0PmBred8qY15uhOmoZI49mk7uu5e
6+4yBOfjoUJD2L2pXUj3RJUsQ8v44ilokEYHI3ZdYjtU6HPugT7v7VM7c54XdZuuAQDbMPjS19Z7
PWRcDWaTtByNtr0LCRqqG2bQymAAdjXZIruse0cVAidSnIxQIv2BZPm3NNJHDbdZVbhPl+hUmzuw
apu5ag+qgYyt+DyuMW/tYawdRIiA53RDeJCBUOR6BzavCN29i3aa9k1AkshI6gu1fehN5+5QPJlh
+VDN5UPSebhJRaeOVTtaF0WEEk0I3Ki4mGx52sBsqPqO9PQj7MddbI10qWg53GmbyfFeRj6xvktc
se+ALh4Ln7nvUMji0rXXD60lL1Bovxf2fJEgSTnx/OSQSGT8nX02y9m7Y6aU74cpyXZ5MOQ7FBEk
iwbeQ+5G25T0ijipb2pFyhiEtQb/VapIDsXym/QhqUkxEAViEjMP5iSze0PSOFzkfHS3dfBaLpzK
zEORxm5TkrG94L6vg+3S1dc5TiDcRdewdDYdv6ELBTNPik3gDLupDG5BRFxGiWGaLE4zl9DwxT+U
gCuTiWHqwhBc+meVSyp8HG1917kWFjiM0mJxTcpXFyC2Resz7kt1V8qecXZz2XqkgpQdAhiCrVrv
vDPhh3j+pHrCogjrsVO0ok27x8C+B/x2KPhGfmFtBjD0w/QYgi5rhmRTLp+qkMTq+K4j30JNgLgR
aTYcZr0+UQU5gdrsmzm+JvzndPR7vOkxMcrcpG28UcocitkBhhHsY/yXQ/pQQ/QvJXBUM8Ju1/Ku
KaJt0up35Wa3WE1Ja1P2lezjQ7MgCI6G9L30I5ZeZJtpvPscu0gEBvWapcmhNdnT4kc7DfMDLVLH
7qtdtqKYXoN63WL5BE5kMyPo6ejO9iUi3CvjpFey9R/DOr+sY4+4b87ZFeJ50qfLfdUzwtd1zTs+
ShJWmxc5YBTIFkNMjNVWZ10dHgYM3Oyb8FyvNWxxRDX05I6wTNOy3zsrgcdkPDu8yzcTCjC3V2eO
dJ+sUd4XOKKJPrGuECe/qM6pgHMQqB5l/Wvh1zPrAHnMa49njMvFS5a3dBDcKoPJEGR6D0xtefOA
q+xMRIoLTyNhiFGcbRx/RC/etm+gVz6N5HtIu+G6LN6wor5NQb1j3XMRNlQiqhqvlnXLZgL/LCAs
ei7q+073cmeURfnd1h07DHjzmMoIIC74M67fPQv0l861SSLx6b5nlniW/JTK+mjDPgcPWZxGVfXe
CkLhVYQ8FrH3e2g514FpiQQf0N6qEjb/1NxNfeCwJzaEu8OaZxo7b5qWdJTRk4CXAvW+KP+mCJcb
qxwexr4jMpoCJlL2duxQ+45rTtAUPTH+xaqXwYpoo/aZ7miTsDImbo+EdVXmj2CaPiwuOS10gRtv
4vS1k4Gqcq4EkRnkNYmwP9WybDZqSR5jM/kEBaO8Cy273OS6JpikItZKKR5CWeef+yh7YbV0U9ch
QcaCjI2wxRxfjZ7mk5+gDfOvAl8/5VX8zI6Z5Lg8ecDPcwzLiFtJuzkJbim+wwTV/NiVZDEt0kO/
jzA6idtt0FhDBFdN06J4syako8qi4LW1VGlvYydUCMaiZYC6g/sAFkuVOToCzuvHudzD7JHqQIYg
r9NW5hCSLPMy3QdA69tDwRCV+Nk+bcuVKOedi6iokn0m7G4gO1rNHlRlNDe4qXvrmNDguKfspuAa
D2qsE6qvGSVkrPzXQngWBkgTKlh2mdsMZ3kTAZ5bMqdFVN/xxzkpC79ApOwFOp5PrSldivd4gcr1
kDjD7NpQ8w0tLCyOdDhETtxU5/L/sXdezXFb6Rb9Qxcu5PDaQAPozCYpphcUg4icM379XZBHY1kO
U373w1RNlUyRagLnfGHvtTsjCnYGURCs4s1F5XDUcuJ/y0pr9kIfSD0wR71pDmGW1T2MCDNM5Ov/
CYNGgTrQ2dVZTJ2BrFwnXJZUqvSpBWqBlNq4M6hdBErev+/A/qSnRE9COyTJKgzvlaP2Y0+pCp1E
gi3feSmaj0qZbtu8Pwlp5377Nv+S1Vd/31/PhdzmFZNf/CdO7/Xrvk+G1F9Qv1ka957OWERfYQHf
N1vaL7KsMhb9r6f7v1NRCDnrOF1lEbYOiIwfLY3WLxqgdqb2SFjXLv4faZ8l/adnhB4Kw6UlySvF
ne2A/lOXPlaR2M59NPiSRXB7PVs92FbT5A1pWgKFfVZi2h0zpWJBZpEihBi02EocSOUL4duj0W9G
WYye8BSdMjN4KCmcgT2CxNxUUqk/h5FcXNqsxacj0lYEM+EwZqJKs2NB8JCz2LZ0DEZKI94WFrjX
NCXgrdZVu0Os0ANoRU9rLYYLcU62+ypTCNdptqZFWiYp9ehEaM0XQhm1UzSPNkIIYk7a8KIIY/hA
sSzu22oY7bxC08SwiFlsXjwHkXwt2FH4Y7l0j0JQ3hElUgyx4EaCFMPZi8N9V0eCV80TyevmyA5a
DLp9zttNgCA93IIDcQ9kElnVosAXyeKMFHKVCOIpIqN3Xj1/apNvpLkpcGAaNGX6cYyIgTPE4HaR
hdchGnqPoS0ByC3pSsC5KNw1sJVBTb3L+Dk7sZDXgXYqjwhkJXuegpNUWzV1Z/s86jhHKxofz8AT
Yqsy6G+jjeHqLAtyCuDgIRi/QuL+qBfzqZ+4ftLsjMhd3khjuRuG2U3hnGw6SSZ+KMmty6KF13y9
6UUjIFUoDQllzwR5Uw0pCnRBeRkT6RIvk+Ao6czfbcnngTxTMU6ZGAgfKB+ZUczjhM0/1DelOX6N
Wkw/TWAgt0yEfEsWtrEtGyEmBWjNJ1QggeV6G3pjjrHMGmMggEV0K1vNc1sYJFJ3AQEy0VsOHWNj
xWQiAnBvEc9UmrdUcedoRvNZJJOk3ciDXD6EknoqZ/0DIDYFSk2SM10K7DIJFvM5SqX2FoFG6xdT
tpWqaXDmVUE0oG3bWEOJUoGCDDzxVe2G/Gwklnz695D8Njxfz6a/PiR9Mnpei4/yj6uj9eu+H5K/
bjY5ztQV3MeW6LdDEuALckpuMGSRv0diyOYvbBvpqSUD1qaOp/G31ZH5C+ETLOyBehI7gqnyn4zP
pXU+/sO8Gds3fwNaZo5rvhty49/fo0uDMFHousgPC+ZTtaGuCYbhLgrbl3hifoqp8jaQ2ZWTdjZX
8UXumq3SBzRMy91IMHskpduoTs9dFbtDOfg/fKB/Mg2HifbHHw8NBPB4ZtVErPz041UmH4A55pGv
9skayYC+cRb21Cn73gDnNWMWSFHy1YV+MKXUE2ucan//I/w0e/32Af34E6x//sPsNYckUvYKOTd9
mbzLRnpbJ/064btbYGv//bcCBvn3/9qf5N7AU6N2GqoIq5x44fFw6my+TfX4ZAjTEY2GA24nolVh
fwbFKsXgmnWhU8mUn2px/R8/jLHqh//wbOBqZLXDbhHX7081Vp+DDsbwjTUnRxGbRk5b6orEIyEG
+YE1t6d1Clz1YZDfax5ZZqlJSDAyyZBahTsxLYvwCbwhOOx4VeOyvFRcBmMEx07ZyWpNJjV4Eb1w
0gpXk/IAKhyzF1aKzO7wt7Oa4KBrY+QaXRM4rDZDUk9UsNXmnR7CZW2y4Rbv7Q2UgjX+PLuf5oKo
UJoqZgXqkBzbmRTTqfQrwukiC8UqpidyvnH8qEnxMZLNYsfCPDiKRKLnKJNP3nmjZgBwNAXyK2oO
205ytSy4mRYy31L1vijMD8XU3oS4PTWTemxHoCRlWH+tw/FpiNU9u9gHAqIerSk8RkHXOYqg38mZ
+BHPmScu1qUhCK1EiobDr0ouypqUJcRAuJ5CHepbgY0vm3Yto7vGYBhwYcBCJ/cuNQ9V+0VXdgIT
qbZjWjM5CmnzA60ugCSbHgmyvLzpVs4kdn9NuY4h0eUxapruM0AIOGpXcj0a/SzimBxvZLKP2VZo
wUMz3hVmaxfKdWJ8qtGgpuWnygalS72FyY4y73NwcBMqj2Cflxdzfhrre9Ycdik6BlCFklG9GBmI
31A3WqTWZS9SrUG+K/EPEX1U2yUifkX4WkbXOkS4W/hG+1QbJ2G4NvFRSKyNSbE0SrmXc78PpJjk
1E1mB8dd/agiFSzgnrRBCU5vo91JhN8MCupAddzkOVZj9UvCUrol21u/VbP7ub+YwYuq3FlTvtVD
smL8GEGqFh3YbeM/xlyQFk6dX9vipk1B7w7LtlDVzQp2WXQo2NaW7G5Z/aJGh9jaA+24FPwSRqxj
M9OHyLADomYYW3QH4iBEQCsVNtjczVU3m7fxqjJ6DvsnmSqGIkHrsWlpDBOJyNl2pNdL8psSvo7d
exOcYMJvRtXP8Yj2zV0SvRbtpVbuO+V2CoZtYRJRyDBkyE4NIYSzcgjV256nCLdU27qDXjh5cgma
FcEOcpGTz2ruC+gWfSW4rCgg+EUbsX0Tq2Nj3KvIuKrJSSPkKsbbIGNlo2+Wu8vqz1YSomVkHbW7
gbOM2FP5ImerbJnnAYuT8dgEW2L6Ov1FSLZhdK2KY6kwkhLQ41afo9XYMxMKlLi20hGqqHwGRPEC
d97QFmaKjxq6K2+JWmAIrfhphFAytiPhFkM7DkDXVHxDR8HqDBEjCbuKnFg4FO/4o1ehmGl/6yuf
2B4prc1hsNZHlRvIj6RFNiKS9C/yckbqu1aEAYJfUv8SB6duZDUMB8618jrUThU/ROqD0h8VQtkn
5TBQ51W7Hm4Z+elGRObsNTP3cwxQnuSPal/KD3LnR5kfTnfAJE2Wo9WWzw8ZKKYvqJA5pjzdyXNX
Na6h7sGiUMlZT+5U6VA9M3BLmmvIr4axTC/fjuqJx6Wd32HVT7QCYuoSnyr0Z7nxImwyKownOxge
QDVmYbIRpIO0nLXa0S10m+QzPfBqpWzlmozcVgLlhc82crroosD9K8g3oBB3Mn4yyzPJ9Kh2hfx1
imCE3E4SUAHUust4QJ7KooMcCEODLrvRxY2x2LPqp8JBZfKSuPr4EaT31edUOuG0I9dwThx1uWlY
wRBqEtjkzvaCF5ieQV6R4WSj3Rl2+qlBt4bMbb5LI4ZBYxtozqQ7Ouh98klzrz6l48EMvtYv+XIW
m0uOYz/3kYSQusj7YswM9LYW4RM4LVXciHCwtrK6xWW+Ybmeqo9ky2psE+djH3AaHpvxRH3O/K1c
Mw6OuPsEoqBuGMh30n5OaDI8wyJh+ZovdyJGj7l0+pz4pumuOrF6iWtYn+waWruSn+roVa1OXBZ6
ve+ad8aAmrIJ2t0Y2AmD+qU8BW+jBhdqgzMgepZG9jPMe2xNxXhKGOkxSZ2s99C8D8KFdC4SiU4o
eIf6rCV+EoASPSzSqzFtm/k+UciyvgqgaaxnTbrpTKK2Tl1wYuW4LhIkDxKy9UR6SmTT30D6svRt
eycrJEbfLtJWEX3UkZGyN5YTlT/C/+ITCkHS3wBb4Re1iCcjvsyWh/ac38Mg7kp6tFuSA3hXsvDK
Fg+TbElgLmnWxmYduZqMf6XstQyeB/mUYGTJnIKAUmZvZLcANrNGHqWTZp3l6alZtmZ/no2rbjwM
n4iToTKvMckWi2BOz3NRuYx56rtY3ar6TWkcy8JJ6gfTuJhgdAp3jLj8djPfOHYnif+WEZI7sCjW
Nnlp0yRh8jSU+37YNQCPradl8OdXY4CLykd/xeqasvA5FAzD2UqIXv489W6G82DSdlrtBY2PWN8S
trXgLKmfaXfdtFUQT2P2fAwMnlY7XLarIUV8y8RLa+5Dc5fFflHdGAZzaWqqEtuv6isPxXSUhGNF
cP1YXSPdFXigxeOI2eI+NXaQXZf5ZdRvzeiLql5S414WT616P+AoLu1eA1khDBicnZbzRbWu3fJF
jp8H00kDP0p9a9km9cfYM23HWsBF7+fCIc0uJPdWXpLta+WyxKwMatckaWNE/A5cxFnzsiEl1rdQ
HSgcsOMVnZ0yqdQ82XK5ryNzxynRzNdCO5tsyLD3wGskzyZ6HQRXlr2xcdXRT9NjJ9qt6nTpfZdd
2nmT617EMy/emi9p9sSPQ7hzO7zm6Wm9u/nV1J6YkaEl7oLqTRLWo46zmKVvJ/ok/4Ss6Mubtt3H
AwuS/Xr6k51bue1Kufe4MMGUsutD2AjoTbTTwu6qm1rYSeVN19wGHeG9X4ea4S6R1MJekY9RV+Nh
8FbBwDqrfVHBq6I3ILC5Nu3JOGrWaToRDKya3GvnfHTl7ty9js/kHYmEpvf3WEE23XQbWg+ddahy
gt1fBeTIHCRj70HRs4QjxlsmE+b4LFhckNs1nQZUG76Uon8wO2B7+smAuUszZOEdK9JdK7K3F996
bac2ZOk9E5s6r2yiTwV9gPAyTkeQH8L4OHIwq9HIauWiGD65JexswuapsEAH6gsMK1yavHD6YbTI
BbCxaGOuelPwVC83/Vv4LgunYniXCc5EwH81mGk/mUDXZdzFbhicRA4fE0azn2W3DUIKy8uWnVFt
B94A+HOa3+LGpOqe3eBxaV4SiIPErel7rT+IhYeqj1WkVT0UhpubO6N/NIz3fj4JYFoa6W1SL1b0
VSRRSH1U4OJFmM3PwUJNmfqCeignaUP5H7J258fNTqXkTMOHFp5k9dgluym9MWTsClul8OYAknqL
PiF0Y1VycI9tQNlq4UuUEVtymaf73DBZ6LGU2gwjwNrXhH4u8kJ1x01PxHiZ2gJeni60Wx5xWDVg
tIhB/2Akp65CEgdzXWZtCGBWSIGW/dTYLx01kT9XHloSxiBJuV3ai4R4kSUuK6HaDgDm8ihjJtc8
MmDG0uHHw03C8vBaBlu5AEnvTsVB0Zy+t7XgoLDPwYkhgCu9YuFLU2qQz5nAikA7GOVFSjxrYttF
KARZQeDw+YjqrVQcs25ftneZD6ePQp6aFUFkK20xvg3WtlH2lbg1OiePbsbJhq+WQDjmF0ptRfx4
u+1LSsmbfj5o2lNBErR6U4sEsrsysVcS7jSiTZ2Q4FeGk5MjkZ/9MMMDXGwB+v1EFfBItM5QrP/g
Xqo31Lxhc4d9KFP2okmBcjE+WwFsvjcRfmXomyQ6mePNOHjkn3cNZMn7ENED0pBG2xivpt6wYHS6
t05lh3lSuSe2KR9LckifcwKDmzsenZwBwbjtW7dgQvY6DwDAXW6PTvfN6bgIXt35CknqpJTvFNUJ
n6PPaXGUh9oiJI2luC+ghYZFQYvQmp6MBsFwythdSGpMT8Slkpksx9s1ist0yRDPZFu761OPdhGS
fvZkfI1KJCvbRN0iXa1YFSHe77dqsUuNbxv2wSVenbUIF2VPB7FRtb1ePGvFvu0AdW7hgELOKUS7
WF2hhKnbZPMo5Vst2OX8PGb7FF41/BoqJThrKOQYeD7OT0gv2JPFLa3dprly8UB3YWmqMs/LbFK7
4sVlPx8H9IWsoG3MpxwEBXbPEHH3lvstqPdj4wyxnUj72DgO2X4ozm3ps3bJdLe23svc5vnnqe3R
7yIMELsdZkGV4WWURpuKuyq0Lmz+JiLQ1WuzeHW5a2f4kbhIrXiXTete17HYZgYy2gFC07CFowHb
BMxGRxophB2UKM4S8h7fa5pbmddK9PrWRwNUfpWf9HwXqLv2nohIsBAmb0C/7fsDqzoKZN5cWkt4
PS0AqZml7KZun7MR9BC6EToWimJnTE/xmeUd1U2u27lxGIojbPUYvwhF+XOMFYsEMqg2G/mx7HyJ
Xhd75wVklX473nGN6Jmtt/78LC3bPPlScXXT/OmHYdqGyyMp3FpyLmFYvoWnBd7dA+POyJ/YUbMy
H936E7/UkPqm7mf7It+q8jFPtt2DGfndvJFoAy6W8RSobjLyC+YTRdyy/q6TXRnBJXeSJzpFkrwF
2VFCbI85uVJnoOfVZ0ZCueRoHRFkOHnNHRnZaXwU8ega3nwD1ThSkUCZ6J2h9gX+uHr6bGyYXbAl
TCNpHlgMS9I177bdmgW+rRQ35UGRnFo5YuzkvQo29KSmsV2LTr7L4PObhwrRvkQPyZ25cuxtYtY1
hCOX6YH3NaJrqw6hedeo5/w5jxDs+Y16v5AZLtyysWcUbbJs4AQzXKugHkaFgsBGeqwDSBcH5gdk
3M91tSnRyKWmK06TNwpc3RYfCJ19mttFU+G9GbbNau0JU+I23imeyQ6fxXM1+XLpJ9rbgsM32uX0
uflFTk9T7AgoDhR8sxsIL+T7ZFegRQ1NKCocauuP5ClvXJ2ULPqp7q1tds2e3zsbvCVz5NYFdkj5
g76QC6W0BijxeAnZW4yPmnnSNeQsO133w8fiLFSbZp/0/Gg7nUihyGGggFtoytxq3MyE560MdxYe
+AiP4+RKNB3pJrLchOiuZsO/a70hRMpSr1UeZWsXn4ZX/cC3hTkyKyShox3cc/SqrDNzN0bv6akv
5e04sDrxe8BabDLQGm2t+SmtYRk6vJ+5sgUfw6ZpFs7jU5s44XiN3vlh5M4BV5ZGWwBrAhoHlJTl
F6E8KqrHQ47QAc8jy/toOSXyS2nayZeElg91kyscrAeOFsRr5iPDL0tlQ0wL59f61iSc1zZ03M10
s6yo2DSz6GKVjYhwo+3xTwWg/FeFbwc1Xt209+2zlGySc/doqGxMNu1TPNkRp06+qb+Gz5zPOIUZ
BesfHYOZZBN+UGTNJ2J8y9DNMWptGhb54gW5wvDIB9QKOLuOMgtjbKKH6HVC8wgQR/OkeJfIrvWk
vpCpRvRcETjFef7ADhzz4MW2nth4TdmPDMWuWvzwrqR90T2VjhUNKv2f4dOIabkTI3EceBG2E63D
Kn25k+szUfSZcGelzhx5wejxe1zCS54gTNnqwktvMYzUDuLgDfqd1nNElavU1FnyWgUSED6b9Frl
vAKRCvBdZkLSXTDuEnLTAA9dEs08RM28Xwrq9UXxkkY7pYOwA3/qkPXj4GnmtDWGYqMHuTsMyS4c
Gw+0nM/gdDfN0U1lmc9ZWhKnrHHsR0+WPmzzOTkouekqPQm368Y8kMJjkWCRG3LB+/sR7p/Obwns
WiX4hJKIP42TZ0uElZoUkZ+1oZ3U1Imf1F89PibNeprmp7//bium+4/jYhW4t7ICvv+gUtYbqVyy
qon8UctloGfzVU3GXZEpj9mCua/Ntnko+0thUrZb4OB5A1EMKlrr/P0P8pO6fZ3Yk8W0AvQVkcXK
z9CUtBLJZgnKiP2u+hSKDG8Uy9W14VYDHmqoqafHJDO3+v8amP/JpgCLAAp0g8UzBs2fNgXsV4wl
sKzQ763haS6p+YJlrzfTvtTaL3FLRkfNAZrkPAxmeBlQvwUsfjHJ2yJrUqWrHFHp3W+fxb/6BY2H
+e9Wc8VHM//JYo6v+r6YEzFuwSxhk2bxivyO3IYvl4Ud/DVwJxDrdZ70774W4ha01Sy7fu03sNpv
izkdowwReXhR5F9tYv9kMbcSU398m9akLzYvPDQYx3QsAT+JF2pM3r3WlrOn5RNIdLVlTZfYQzx3
IcSxYrmGmlCidTYr2v9UCnpGU3WCyZ2jFcwxzv5qVLXgoyUwexuR/HHUNO5uDTtJ55XlwP9gy2+s
OjbYN3RBLtLm0CdPg47Nf6ny1vBDsWqezW/xYVqrRr+uu/59NjUWZX/9bHqvH+3H1z+T1vBl3x9O
FTKuzLqY1ed3+NR3aY36i6VgM9S+iWfQP/32cCKtIVVK4+FDkaNhPORp/4/pij8CcrVyxLGhc0TB
KfwHXCqgv79/Otk9gt8FAoSvnXPWWlVBP25Fk0HuIlazI49IMd9lvbAzsvQuCxjYK7XuT+okMwLo
RC9OUNMVWvRm4oK11QLBtGLlZ6VpdpNB2QB5gk4/Fm7zZHFAqZK2FjuxhjQmCmO7CAyaMAYXBRwd
I7wCyH+L8m5npuj3YUHDx9QxcRCCaYt6/F6TQhyLWbzJiWnbhCw2UWgrXzIDLK+yjG8LNGywMFtc
OxgtKk+Mx72mRX7SK4dGAUobCjMxcbIBDJCe0BB6tkvjR2q1O8RKlSOL6Ggi3SfUXnWkXi5tPVyQ
baReFsJnhR9DRSnej2LpLbmV8GNUnpAZjBYA8YA5h6JFE6qTnKBWo2N2xi4SRk+bZd9go7LUzTE2
WYAaxTYMar+q9bdSKU/FGpc3jozWG0m+ilFy0cT6uWVlNggQucP6Va7o7/vaGQAfSmFyFVaQaI5d
Q6fRRc1EHV7uyHC6KJ1Wb7KO+UewwO4yrqNJy1gpVOhimp+nUvbmLj6UcfAm1fdDQamnjHcjQvQI
zRBxmU4cyNT29caSNLux5pdeibE9ELZpjp6UZfsxTvyoXC4CEGC5tRgIwBBieD23g5Mv2UkP5ssw
GN5oIpaRui9qwtfG2hpbRdgx+dZcj4tc3IuTeEYqhuxl8CCRfRZxeSuKyQx4Kbsda/O9qSb2cfl+
ybI7YWZmX3fHnKQMFM7SU2llx6SR3SQv3km7AuXUbdsoBiacHsq82xfJOjAwlUMtVNcBAEkbJS6I
YztD15kZ8rC4HWGSpGkNY0axOhbj0J7M1Ch3o26Nh0JtLVoRFfahHJqeTqqOJySj7oyV+bSUarg1
04R1vTSpDAvNhg1bl4ukjlSTwvyUyF9baKGk9UYmPFhhyvZn6UifZFYzhU4MhjDZREFQPNSVlW37
mEBAwre9f2uDb7IdHV3FX5+/+6+fn1+bP42xWb/w+wms/LLWzRrxkat8EBLHb7od9RfRwAKGfdWQ
AKv+FGVj4LOxdOyyAD3WW/23E1g0V5GNpYqSuRJj/8kJDB795xPYQFEMVF3lb6LWXsGzP57AA8Ep
45QrrV8JEnMoAyUypy9zR3F+EXMrtfMMxtOAIfACKgFY0JI9NQVjcIMEgE1tjox0kf5slj49oF2/
lbsC/LnCTioU8LpV4MwlwGmdGTwKpebVerwTiCDYJEq30/v0XCXy5CGffkT4dN+QzRAZmTMJuVd0
0k6v4FqFjYqGeopJ9JUaL8sHV1XYeePVi4MQ/6LSvkbSnPno1/lCuN49+7mlzZPNYhEbnoEDQeeH
6Hwqjyj6zg3KDtIDdimXCJ6SGssHqcEzm6qxqT+XxXA4H7wpKB0xqJ26Hz8FC+l4jfYYGzsL4+l9
yPRnS5vQHobyXbqmpcis/AeVT6QNiJoTQ44GY4HhQL5Kvyat9Cmz3Gk9A3qdHBYtWn0bk3VpiWgp
CXDTlu4zI7qlU5IbstgBLYYVh4L4CoqaRUXJwsOQ6Oer1cbYsM5qR1SJ2UCHLeV3QiHsKmJjtNn0
sbjrQJ+mV1OcWHlGAd67qIN1JtxPcnJjBdEnTmzLUddcmtCqALqK8pdozayp1/QaUVwXaymJNlHN
hSHpFehW2ncD8cypi9kWdKFab/O8qb+Y0ixvE6rOh2LNzFHX9BwD0+gWDQr7G6J16mTpRQJOmW5I
UZY7Qkvall1EBp+1Pc7p2NihHH5KOuzpJLhthf4BAhOSV85kB+PpBAgAv0MqS5hH9cInL3CbFd1h
6PDIicgeCeBJHUtQ38XJbF0rXT+gZpgs1+KKwJijNchNY2Noj+LcJ8tdP4rD4yDn+uCZbfJVGpCk
EiMEEyvIn1KLecUCA53PhFY6VcuHRk1BsXH/dWn8mFTzucn6fTmyjVFaZtxaLMuM+Fom8fkjmU8Z
Thmi21vzu9n63zJXoyj862PWi7N3Ai7b7k+6ML7w+zGLBhJXPawAlOCrmJ8D83uhC11gJTzqaLct
ZGg/pKyCQLIU/NAi9nUabcrh/x6z/BF/H40bAwhzrU3/ySkLr/HnU5ZgPY2BAghYTnRp7Tp/PGXN
Cddmmw+ZDztVYg8QxNqAp3xIVF6LZJa2fTQSQCxE/Tk0m/JOFBdMwwz3a8Boi3DIu/bIO8U0ZGEc
129KXqo4n/bxooGn7AI3MExQMMyCqZPq0jrxxrrIGzmO2PAjNGZ9GRfijqznixySbazb0/B1jKBR
B8mxkJZD1ai7ZtTdoCse5hBpiVBQOJ3lDMcksgp5zYYsCYm0lrcpn/Dgkd2TBudhZHIYll4YaOyk
za0K10aiECKaBgNct527eS/14jYhQBoT2s28sK6c+u0kqrY87ts83uvQk8SyOSY940A0ByJM7Rxw
CA4aMFBfO6aIEy5RaXmUGQaO5Folonoel8AOmQ9Ja17oYjkdcegL/18dqqs0hIelLw7NIiGleEm/
jY/NW20Ito0mUiwLt6oa3gStuSH06xyW4m6RX1PsOdgTTmqYHWpjviad4kYSZX9WuWQy71rQOt+Q
JWprfKidgjVFIboonncdi5Lc+tARVZks2ZDeuJM6+30xcGqmz0sQHHNlvmmRX1uJ5IMXcAjNcSNi
3nOlOOSteCij3m+FZGNkFv5oMNoj+fbCfK/H6qVd1FOR4PzqXgSERhFyMInNf1pY98jEOQLn7lKz
dZLS/naZgyddVhKbezJicyQhhOOT44w+qUlzmKvKn7XKM2qmoMrcYm6KVF83uAR5MvKgPJLIcEYC
e0nFehdEHbkWIsdomIn7vG58nc6gVEavAJxY97IjGQPG9cjDLmSLTGBx13GfSLNgx5b6hXQMcFhk
KGMCAqo+tI9TqTG0jbfaoPg9y8ZmSE6DEa1GvzslmE+5WFPtBk/ytEawNrFsi/AMaQhsk12ZFQ3n
BuVYb5S2UIDXGwUE8Q2rcv0piYyncF0AlvK2shh3kGPM0Ow8aLLb5OlZx36WiqhoaM+MuieB1nox
9Md5DDxrzb4IqRdGUSBnuz6KHTjhSHk2x5psEADgQkY/KtXsuJcRwKH6ZJWza+iNqyjdu84NkkrE
lpRG7vUTuZUSi8Sxu6vj0REwmNlLBGYenxxhsFuVAAAPMiJL43B2AGTuy1Dfi4TtQsfBHFe6vaDj
iA/cRZxPwJDdohbRwfUP6ayGjjSO7SaGqMxFzOkAO3ZAJFWKr9QbrmEOBJSjs1Jip9IZxDRoUoWW
RGLJZAVDzEgMFkF5x8WLc2R4bs0wvhmhmvsqOR6bNBga15wgkv/bIPzaIHDL/PXNdXz9fJ2/dt3X
P95cq8Xot5sL4A3qfNg36poC/kODoBAKgWTaMBgdfhsg/nd+yBxGRk0NEQpmza/gp+8Nwrd8cHEl
jqv6t/jMf+R++ga++Z2wf82QWK9BWdREXVd+6g9SLciKpcsK5AUmO7IkEk5CYEhXzMaja1aVAwv/
UgAZ2Axpuo8D7TMshPs47fxQ6N+p0DyrDi9hL8i7NGPp0uumhpcnn+Hn18pGrjW65Z63x6rNjz7N
XtKue1VG6ZQ0LKACY0rscO4/RANHZwkrxzFTU9hhMW0uoKF4eRWYtWZl3PV5duBYYcmkNefanHs3
FNmsh4TGPo2EcZ6GyQiRt7Lf7uIgAhnLFrNslGw7qGHvl61memoBw0Qcw1spa5aN3mq3k2VeB1Id
vaKRO9fCH4Ob3Gq8NtSTrQpeli4746gqNPWUt2hH+Ha1nSYUjFGgyAcCIrrbttQWH7NlhMI0inYY
V9XXzGTWQF66XYnxbd2KN7lEkoLcmXtzkU9qOV15LA56JX6Z5cgXFUtjkTY/F2EYcwWESciWqdXL
s0ZO+0OO4piOxCwDlrZlkHjyENzIKMNztN9B96UttNLC85+qM7ZvXMC/knn+rU21vx0BeH32+ceX
e/2a7y+3hknRFE1KT7IQ6fAZsn4vS7VfVMnA22iRWWv8mnH7n+XA+nKv3kZoR/gbDSIFfixL9TX+
DKMNR/Y3YtA/mL+C3/i5LtXx/miQO3E9csRYP73dHSSbqKvINA+VLLiGkYAGcRDrG6NYgoTWWYBe
EmlrQ9/5S91ORCnpHyXathy08MMij4p2o2Iyw9LTOeLqOyumAbW6KAd230ovYRk/9aUIoUNPThK+
tSk1fWWOTCcYNZ3AgB4ZcFzyFavhLRIMSg3duMMqAVTEjFFFdAgQCp53hE3UPRWmOWF1zyWrj45U
FkYTWOtgfN4bQce8Tj4nIU2/DhrFGbDj5ZP+Uq7+PGt16hVEsFKzIIAhyjGn+Y+vzAFTV5n77CAs
U4VGEHlnVdcoX6B6AiYeWowxC44RBaWP2Vqnfirv0wpehabJSG375ZZRHn7EtPMaq0VhKqWnesTC
DI9O74v7RmF+qoc3bcEeWYs5ISAPG1o0nLpSf6xGVNU5pIG9sMSIGvLihUSXm8EYwcmLiUjHj35H
l6haUg1r6aQN175oD4bYB17WQsNp87vI0HbGYPpJ1Lx2VsLMcRA20SQ9BvkEHkkU2A6K6FFJHREE
DO2LKry1C4ImWC34u4n51YprkY3GXqoWDyDl/RIpr7MhfEoTjHo9RQM2F6rmpBMCMqoh0UaYP2H3
XhoYQikfSf+cG1Vg7NqgDBGSYLZcOhTx+HQnPxOQrNVqNn1kJM6VtjWKKryYaFGvSyxnh6BCEPZv
yfGrlZDy4K9LDj8OowwvYfsnpxJf+P1UEsl6Z3ZIeaD+jKFcV5brbc/ymeAoeR1Xfl9ZfqOkclRw
SqBLsDjK/jOSJFaeXSXoVNpvlkUME/9Rsyz/tBTS1iNTpGPXWL/rMny03zfLejoV/8/eeSzHjbRZ
9FUmZg8FkEDCLGZTvopksejNBkGKFLwHEubp50D6OU21i9CsFb1riVSJAjI/c++5VtvrxtYL7XLh
mohNTL9EdAi/ellSqLwiQLKGRWLS93NCaCRi8ypLCn9bb8V7TFtgmpVcZ1O1U4O6EKGxD9L4tjTE
tSmLAkxDe1VkBGw3Ln4EYgzPVTXudcGOqY9pfke4OkkU3bTRsCc4dRP0vtowqN3lZK4VlvkiJ20f
sSmxdfsdI/FmiCx4EPARSpwVOip2k5a6a4K7oGyuZOwilvKdx8IxoGYrDdy7cFdli36oMbpdHzhP
RtAexrx4CYe51Yiqbeo4/LEldhHkjoW1s0ZJazx1Z4ZXroHCb+uq3KkuVURoi7U3BWtnCA+pY53I
ViK4yNYPbLteMtEAyGcoKjKBLynBphFcRmjpOrK1l5YdISVGzTkJf28Y/WOM0Qsjxr6rcxPpVrNn
g50vgpDPTXAu2LLcfa0iV18RNbmNM+PEfA/RZ44TQutn3ti742hvsuI28FVY8YFR5KFk7hMEzfY8
XFP1AebEZY/TWSbDrhtzY1FIf0OI1kGE+qa31NbJq12kxauukvsiireKQYKRemeNSG4J2trElrgZ
nJT8SH87JdmL5/ZzIAFJX1qFJrVq44umYoCp9fHGyOgB+QRRUVzEmrvAXPqQju4R09667adZfVc+
OEaGFy4SOwnAMBjFSfPJlZGYblKtew3j6jim1plvCFxDcri0x/iOPvS5xcHCrITQA/+5soxzq2rC
bZ9kt1plbTs/uYpyvBZphdAVCLzVEZQuS6pO2xOUthXKNAD01qTv6OoeYpXsbUO+W854CT/gbgah
JQDphZmeuL5PtiLPOIyiFc7rXapnd7oajyqykVqhlsH+AA3Iqo1L9pzlQkOfDafoa9e1q8BtN80c
uMOUfG3LHq1IrDZpai8lmv5Igw0T5kQBBciqnGnbDMzf03LXY9EPV4khm7GCxHaAQTB+nUHz8i63
sauh265gSYW+k1337Y78SsIFUPp2EyMCHRdcWAayePt9rv9oJf+Vo7GL0rR5LWomZOFfj3b7E0tj
tolzrFNpOqxjWB39UXACwOb/gsT4HpHLaPOPo/1fCcMSIiunsc73pAn9pYX/d83Up26So33egyGc
suCsQuaY69FPLmggrH1SjCw94b017b0l+8JYjy4nyrCA/ZCPF7ZVEV6Xm4xDD7Hj+hcInLTtQPec
3MGm1NTBq2N8c0Npx9lLr0a3I3Y2CbOH7DtD2A7E7CFJA8+AEWE5T+MMHJ5m9LCWAiFOZhyxXs1k
4hhOE0wK7oFkBhcLCMaJi+1MC1s13o8z4NiaUcfmDD3WIpPI0xmEHEBEDloSpsyme2hiDXPx6Pq3
XmuzgBkmb6cLrGu6S6Wn41QK1LgvbDSav9+EH28ChcU/VziHl6/J3+9c+bKP+sYiferTbITh/aeu
C/c/5QU6C5fex+X9+Oi6jC+kPrOg5bWx5iCF/6tv6MfIMxCzIgveLVuGX5uozD3Vp3dg1rzQ9Qko
DkxpqKb+rHlJWzs1bX0i/QW7qqWMK8uZYBQGPeJxg23UnPLcOKQpMpL0YU9ZopMumD2yZLdZECZs
pYW11C1SG/MRGblVx29gi5kDksG7rRhr7/tA+fs6072tp3nqEPU4HNMpfBiFzM91SigQMEhDxr7O
lzSI3yrgVKTdlLhtxQhhrxqCC89L7zs5RcvAzPPzuLfEeojUlTu017kRnvudfvIjTGgZXc6CQHtk
vrz569hEbmx33rbNYJimSZzeuaxB9yTx8mrFii2Hld67lRHuewdJO0kL/XLyiHhiEXKVd+1F32GS
qGK3WBYx03TYpt0qF7lmPbbMRfJLw/QHd+nnFYvEMWlPUtODjfAxjFQ1JlKDuLpVV2CQarqDqhJE
1XAvsbN39sowasJ1orq+NbR4BsWwiSY7FyF7rmOpzLFshKSKIm2PbnsvbDaZyjUws5HV4bgVE8dU
KgMV3mtFk6xr3zK3InauRaMDy/n9hjOUNMkg4dT/5zf8/L34G1Hb/DUfr7fJQo+JiWsY83f7Lqv8
GKpYKNeoWsAmsvP7SXHJS8xkUQiuHodL0KTp+ENRQRCdbYKxFoI8FHAavzBTARv25/fbIcHOAofC
i46ywvjT+53VTpvbttPuci6KLjO85uCbo/GU0+YC4/u+ljZry5uXB/1R5eGwM+bdNavNr8m8zc50
RPUkFq6SedHNMqGdN9/uvAPXWIb7WOZx4LAfHxi7LkNd3dq+fRsSAheySg94YfhjhAZFtSmq8m5U
AbuHAXgpk6WlrNJN25I9lBZMeYYr6LNvhQGdLQ3OROhvk9JdF6K6qHjpfCe4aHnNVTdd+AaO3jyP
zwc3OVNhfDMgmjLjfqMQUUVGfD3NqipHw1VYOd9y5FajZ10YyK+QPt1OyLEATq2JNF0Zo7k3kWv1
bX03IN/qkHE5yLk6J76YkHdNyLxC1ph+45wY4S4DZGADcrAS+0SAPCxHJtYiF6vs/sEqNX6i6cqX
1dGaZWXIy4LZVI7cLK9jmEm46jp9VdUWgUjEG9nBWZ1gDBjro2fP1jYDw1BMaHaCki1B0dZqDlYP
x3+LhxG+BHYuFonOiHNxAFjQsf9yhhLrHUbbtn6cdF2tKuR0RUkKuRgoTCxVnxdI7gIdtUvRr0Kk
eJxx5zbSPOiWjMX7LZy8vYskZGUi4sutusEjUpBNldzUmtx0XrUdZ91f32CERAgYCOR2Ms4vwybe
kpOzLLORDRh7Af7C9s6c5YS9Va7ghe7zsHuzERzKIXKXMrTP0pyEcU+F+ZKX6cxGptgM3SEnBDdB
vtjr+ZpV79bRWuig6Bs9hI6+GWUs3uaQwYpzr0YO6abB14D9cpzV8RLUAzWX4HC2bUIHs+K1d0gw
R1zpKoLdEVtGiC4jSySLHBmmRI6ZI8vUffda+YAuyN4yjkbno9ZLj3LWcupOhOkDeefYQy0mTn7a
VMJjHjYm5C5bqyJxoP/lgiqrPMk0JOxWTy8aF0yxUXEDIuIjhP7E0PSlKuU3vxrI75tulScgE6o7
fs8Z87sXCZYNatrBjeqjEPou8xCawnDDV55sgpH9hWZgbva2NJO3aZa8DBqr9UH/aofNt9Kvv7p1
dmGO6Yk3CPu+UeE5r5m7ZdEEy6IUKG9cWMhwGaugxRfCj+b0u+z7fim4FGn/fCmcujZ/yf7a+sxf
9XEtGACtaH0Yu1LeeUjo/6j65q4IncfHFH5Wh3xMtbwvdEsErDuWaZOiNQ+bPsZaHhm8FqkQcLWY
kQPo/5V7wfir1hnZnhC4SXC1uIy25rHXp95HZ9uuUzUEOyvMi/Gi9ztvurA9dtagR+/zHGe00WIZ
Davy1M2RUoEgXKoUeOhLfXK30Rw9RTkTH3xlcaZRoxRvkiRK/JC94yZXaTx4F7peuGs7kvGt09pX
bZkIMgysxrCDReRpaEcLZtvKDfxN7NX5N7MbJV6z0Ft5oZfddGgSsVxNKIojrNF1bRtnIcqVl7hR
gkC/nL14dGoDuhxZjj5mwZ4BT2NVx4KEOmbe/orkDIz4sZWIb4Pra9PaDADwL6fRM7GFZs55GHT1
S5QKxSRe4kgonWutafWNX6QOvlrtaGn4tnTNBWNu4z/ofTzrosYUacTNFVpyZHdpARy5wK0HFi8s
zoNY3U4jzdw8d5p0OADCvtYdecg0LpC4z/2ZKhQuDC1/qEmhrPTganIm+CVY4opxFXKZPxKrnpvo
oLsKKnToBA+GTBGHZP545/XE763KeNCR52KdlUOfLhp6WUAlhEuGlrkugujQdgMmw9gp1rru43Uc
x5vfb/+PkvBfx9rn72r867s/b8o/3n3xxWIErRPhZfxQzP7x7ptf2G2hwKXG+67j+vTmS/KULBeB
F23f3NX935vvEkhj6oJf0vF9YXj7hYLQmN/rn/o9ClUApkwo8Et430Gln9971XowkgOR7PwwPNl9
tHILEGHSt2CTb8xA4vDceKO+autTlOT7iUiAT0fl6ccf9V95l51I6Wib//lvmte/+QgEn+Hb4HPw
N/7T0WPGHvj9Dli6NadFFuEEJ7RYF4Bvd6I1t4FrXAaFtWeW+pqq5rqgfl25ZZvC+XIfrWA4FX3y
GvhAPsxcWYvc7V9GTXvxkSjvCYy6szVjIOVBXjnpeOZj520gfuMv7rZ2BdJhiswbmdewrKV5GGgr
RRala1n4GlSITGFlEBjpS+0xAnKexQ5A/kJ/ZIz7xH5SamfEHkxYqd2M6XeY5OZdo7GYwwtpEHsx
VuN7xF4ba3eiUsB+KriC672AyOauywRx/aLWze694LC5Kkk1pfAZArXWm7Jm1o3uJbWSEQyPh0/a
7hvLWZVBfm769p1H5nBHaA9xCLZaqg5buXSraKtp47Du+7SB5JTfyEq79QazWNVReU3UFMerCcQm
VfFTOJo5Q13YCnoqYTDFOEWtqFDLMAFDmERVu0BMEOxFD2xjYBead8OexGqKzWKAh5OC6hrehkCc
6aEeLEUtyyWa7JlwPmxc1WKKRX7qkhlBIQtnKq206Mzy9Vv4oZfJrG0mLK5YWbF1Sewroe0W2HBp
HTWFvjAj8AGhQGGtp5i0A68bN3HtZjCw+XcOB4gbU9TVsMHKeInuq1vIOdu39nR9TXpYsAWuZqE2
AEZkBE9p1JwPvgc3q03vA7d4bmR/KtPIWY2q48D0+ktVM5JvGvva7MtHrZYbe0TYWEx3WHdedRvW
QmtgDiMp57yIwb9UBVaOpOO019X8rfilThwympKlM2bnZTiC7WkJd/TDl7ZsoQBmjJ/5u+AyCbAt
s8PYx/VwR1g2VTx6YyKzhVqSAMl6pkjztVHXxmqsHB6XcEJRnLyrOliXGRtnP4YyU3jBKqvVJVH2
4aIZBhZE/FVCGV+UEMqXQSPfCfRYmoW48fU4Woog3TXJXPLnZQvnwNzqdkw2TVJVi9YdJEwcEqUI
st1UA6G3YW2wTzdKBPeNOktU+VDrFbkUfnCre/DLtAhwSGazUGqiqVuKSBw6zgciJy91LzoOU7Un
HffCVMQHy6y9Tf1i11b8Y4l6ejOSeiNkeBv35jYq/Lfe9E6Zq8GRcs6ioLxvkLn5bvtau2IfGzlA
Ya8gVy2/7nAJLDonwGgra+BqcbDQLAzbQWwcy6p7KJUDr0TGz77FzZfkEbEcbsSLkURPKGcYX9kh
CbQmtmQfGBWWWaPK+hXY2dVoQ8hzm/fCSs7GInvArvgUBN4msHp6Cl5oH0yMnlkXUVJZy4BFz1BG
T3AftwLyzRLrEnk/0Py0AAZZB0uJwOKtmZdfO2waLKm08zYRB9dtWV01/TFG5cd4ee+nKA1GLuSl
3mSki+KuSkqx02KUR56R7hkZrLyOXByNkRkCSdTq5rU/JGtbT/eV4x/tsH+3zOhMVd3eEereMqsX
OrtdUvBvaqKwxE0QrAq0PBjqztqcAoXzYBeG0yZKEMTn5ak2M2dDcOne0eN3Pxo2UCIJiR7yh6rM
dlUXkMBgjmdYKkjOSh/SpngzY9pNq4/WdatBIRggh47RLSz4Ax3mQVrthdknuzbgyItHyskShl5r
YeYKx2uv6G8QgT7bquE0ktoz4omrqTWrjezktbLdq3+/Yea18F/uuHnvQHwmFxyewp9r2zwRqcAP
ATNrjHdCE4Al43VppTsPrJg9weIxiDsQMF9zGnbg+8K7mErw+R2RKhHMC4HWwn3UA3BtSaJu//3j
CUr/f/14f5K5MGcc2tiSyW4MH6ISmXH16NuwKYoLJoNY3ZKtMcPSehz50UsRHoQxrJpeMQZE+JE1
19ZEoIl7HaXmqob/ogfn/58PaEk46IhzKVX+tBepFDuNcbISonUAHrnjrgZw08D20uyGhaS7bOVF
SufdEVkUCg4D5NODk68mamA0toXzhul2ZRGJEqF2Zd4BjuLfP6L51xpi1q0b6JiI6TOZ5P3pn3gq
vYCfR4puV50VY7npan5cqlo41aMNeKp9y7E22qlgZc20wgvWhHf05rtCbVOojh/9q11hjYRMwuN5
6/S3MYk2lsPLV18m9aFWDtSlA0lLvrb36KTlLDcCU6q1X8tR31RyWnz/K/1WrTk0sf/cS1+81O3f
Ifnnr/qop4Hru+hKf9TF7AN4GD5GrPoXmNGzL80GWUpFy7v00UuTlsuGUbJFYfIJm5+v+uilZ7+7
zdqDEtQxcSP/kp/C5JN9fp9ZI/LtmbKanDdI5P5cz45eDHBM6cwCBxWvJ48bmumWldSrVof/Srli
U5Dqld3CnytTektVfqsN51IrzMdKNTbzNsfYpEWarkev7CXTJklWlFZYBXko3QjXxT6GHcHvmtvn
F65f6NObZdl5c10lcizXWg4yYmcPA1qG+Z1xEDFEHun0Jpv2BBE1wzNDq9p+jqtOe3fRNb58EAnK
7d8P8feW0PnXPSAPcfR3e4L5qz4eYuMLUiaW1x9YdH7p4yEWX3h2iOAk2AFY+Xcu+sdDjPFHGM6c
lY4B6NMTTE9I94Yok1YRjAKI8V9oCnES/fwIz3QRAttRdyOBM+al/M/HqW0pERD55W9jOrYd4xt/
XItYhPir0YWC2Cs0cyPaNrqevPSFcAowQUWoyJopumNi6jeNZIHV+0G5buaxQ9/joLOtdT4PJBIT
qaA9DynyHsJr1jN2H5BY5iuQKc6pR4CFd7wNHrTv0w6dqDWGSPMQpGAaEmft3ch0pNL9U8W0RDA1
aVPUyck8SOlKaFRMbg7YUq61edjSpA28QKYoTGHKJjuPmMpkTGe6pumXLsFRNYpGcx7gDPMop5+H
OkmJqtTyDcr3xjuysrQPscgQHzENkpUYGCUxIGqVVr1YtWufx5ocdr3wszsL1Dx8Mw3gnzrDd4uD
qp+QNrl3yi5f44KqDkf6Tq+di9FLzkvHJyVHrRp3emzjic3kxDS5ObTJAKpTTvd27z9JPzxPNGNn
+0CkVCHv9cEXK+TwiD+D+LIzp61S4xMV5b1GnlUsbVwZpVzQEtr7pknwvnfM8YyU9WPpzjYZ/oA2
POF9XCGSvKt7tRvoLfRUXBijdVIyfeldY+NG6jgEdFqap5+37IU3UzLdpWThEYOFB4vlI4opE0qc
ndmb0DX5drBQ8aqDRMvKtZV5EKDcnoo9D/eeMV2wYrqbpD0sU8Viw6iiWxlo3/PtbKtZR0G3miIm
WZTnouGnUpNUpGG49bzsGk3DplTafV1Gu6ZxT7Uoj3lVHFCVwEOU3YvuciYGMYRsv9GEhjM+GOJ1
42Wyv6/rIu3OiO+ZqKw6UzvT0xriXrsPDdQXgHWLzL/MgnYzVNM+6NxjRPNBrPWyLHwSvNyVpZxd
DTrVyECmupIeL4sv2maSi0Kj9esq+9xvJgOeonljhc3eaYyrYHKuC3c6lrxLUH6RQiVGuqlBjIAn
jex1lgLsgZGsC3Xr1u6qaRGjVgMtkzIWo9SvshgXqKleSrihQxBv6VdBolJDkQN7EHp67TT6vjb9
m5Zayx4rku3iG24KuntpnBsJmQVBfkzTWi7jTtxGGuzbMFUHW/NuMA9t6kJgb0J/a8sa2HEaXus2
2w6nCddcF4+NirxlOaZLXMAbMA1HMyUwrICxrFGdkstY3wwyHiFC6kpRDzV+hxYYcbX3mLRe9Pr7
Jvlxk/zrvvkyeX//Ghav7+9/HTHOdfjHbcL+2JmXBC7H/2wV/bReML6wIsDWaf0wkX5CqSCNtS1+
86xn/Yi2/lwS/YwA+pULZXbN/qkmwsjqWBCr5rgk+T2h49N6weySjDXGMG2LGIkoQ5OhfnOnUc+v
4ySRzm4IW6NbCbfyx6cUacPB7FTN6HzqSQyqynT65tolTzbGeh7POp58BCl+FJ7TXW6jWR2IFfre
drtV2xrbBPlgDnM9Shvme7OykDjeo58LIIkaRVP+tYZ63LiwzTj5L2vderUT77oypnvHJyiNScex
bJI7N0bMyFhsJZE3lsI6dTI+6YS9csKQ9mPfSeSQkSfeI+SRMukeTOSSKBL3GvJJplK4dGZFpTlr
K0WTsPdUzhPz3jNN7NJMO/ooMV1u1RSAXIL4dlZoRooJk+XeOVn4jA9g0Vk4B0z1ELnMenpexwGx
Z4DoM0H8mSZsl2c1KKOBXRKN150sMevQuTezepTrdp0gJ+2QleYG2abITOtYu9SRnRI3tKlnHSrq
vovJCY6+7neb0mVmNaJabTV326Ni1Ub9pgYsUKNu1VG5OmSt5qhefe4W5i+rfKrJU1ZbkRubAZVs
MXqbdpbNepbaBbSkZZ5cIZA+EJ8LV6GaloVdnHCHLdn6AkKexbg2qlxvcN/jWabLYGxVjUTmpuYJ
4fC2nAW98NRex1niq+GfgJzOqgeT+z6YMzJ75R101MGoniHXToeoGzbmLB22WjC7Ht5iPYOeb6E5
bdpz3W++pciOGRe+5OV0QFuH1NS2T6Pt7Mww2FYIlrtZuZxr2MqQMg8uqF2kzeascQaXAYM3eAqm
YpUhgp5s3MWzKnpAHi1ZXSvk0klIVOWsn44hGUwCdk8+a6uj1n9sO8tYIM+58hP/ViDDdqMCxs88
RitIoPQgqSDYbgv5XtX1CujAPkfQXXf+CrnJTlMovRuuhQCiJQ8qNPMelwIxCbMuXNS9vpi0foc1
hTBiObnLtB9xerVXtTbDEizrOnKHu8IYDnUyXniptxWzEn1yTQZ2+K6CQpyr2LvImOnIzH3ECkGY
QY26V7v0vOpENiQZA8OlpWvbzO/uUbOxWnNXoHVWgT2sxyjZT7ihpdCeNTTNc9sBvB8zETdjv6Wg
YB3VGicdQG2I4Zs8q3qT2s6tjlmOJEgEClRRYM7DawK5r9JSAjkMQqdmzMAZlv1usX9omBwmYP/c
Yl+Sexf83X3yaWVFHz2br8CvWILL4+f7hP4aq7mFVEnOtrE/Wmz3C/4KtI30DJJN8hx09HGfuF9M
iyvK/Y9Gka/6hfuEJ/Pn+4QGhUEPIz2TesI2cJv+3KA4fq4ZSmkOwchOUbNI6MF2FwRBw3OVQiF9
kMS2g4Xi9Tc9ESzziGyEJrt0ZbrvYcfbIrtMRhNmuIkNWSf0PA2J7Czr7JgNI0Vs+F4QukrGDEuC
wJAAjax11IRXTZo+Vmm/JWrk2vUT+NtUyJnrrVWZPFd2eeuXw72PJmqR1MGVW7BnGfQHFCwXSa52
NibrOnL3terWhp8+ARm5GoWzYwr97Gpzt2J9zdO4WwQO11lJpAx3+3WuyWbhacRJ0GPVoX4d2xUC
YYLrGRkUHJnBV26FW1+Ix7TLLhgJX5Q9/OhWbTzV3YceQcQtWhlXm04tzRyOleoSTM4T9q2LUbWX
UxmetMl7buz+MWKHHyTWqY3Atlt6Q/5seBpbdTSlWkstu3c9EhTKDA5E6zz1g3/nTRM0sioXy1jI
V3YFm2EO6h0fq/LWIkhHO1jCPyb2cLT9ZjOa4oEQgQrvPk2XPg3vseAGa51uTYL0YTCbdaAIgPHd
IXivel9UAIsb72osQf+cFdQLxQotmLMdJmCc9DbjSeuTjDiPeFuUggCQknFpFnnpVqLmjo4qm1r2
KQ5OOsXmpYqS56Zg327Zwa6Jguc+MW47z43jUxcVrN0tsvnI5iYgpornga9+N7SaneG5CdqYjsmL
eJycIrr/XeH+EM/wcv7LadR8fS/Sl7+Wty5f9kd5y5mCFZWhHxGcnyXTjFEkun+OIY4DzikmGR+z
kvnIASE4i5g/7K0fp9Fc+BqEXs6egx+zwF85jZz5tPm0RGfi53CHMZihx0Xx+WejatJ1lkn7LraI
hMMCsK9vxxuOoee2jPX3QWjEQJBxBTxj9nBfd5xpkPLz8dmSY/St9sxaHuCYWPCPfxxeU9O1rLUa
VoLYY1wPXXLRAH/YdMD8p6YvfVANXRguxym15VKkpF7pddm86zk8u92kp7deAEfYM1BbMqsBNWSr
G3+YvsmRuQuvllqOnnaN4hDRzCAI03GI9Rqx1VZpTTLE4L/4vTg6oF0WpsvCuDUayiufUOKKYOWN
Wekss+N4m8fpKTTUmjr34GTjybCScGlo1GJEiJ58zX4dy/pM9smLNfrf3EbEy7rX9M1oqHbpKpM0
htAhiRdILLHw7bVhN9deTnb3FNfHQR/eHFFf6LWMtyPDjRXOWRbhRLOFS2whz6grYYAR07v0Bj5Q
qgWsS8e9bRpb5YVvcdvtrMgxzkOIfqthKoazRi+8nVlgrGfAn20FwfKkAfgvQT1eJZY6aHMecaYa
6B8YgyvRPfH8NXu7zc/dziUJQc+f9Y5gqdj33ruMnAOHKIu4dpNLR7UAv5LirIq6c2B8uw7BeZ77
7tLTJ6pcAdEdQIZ/LlV/tLLufOrUIkoePEfbsPpfDm2zV4W/7f3+Ngunu7wa7vOoXfYiuxhmeLJs
m7s0lpe6ZhzCsdwbaiBFPNVmUEu0DarxyuzRwtrZGbyZh96yKe5l8xTHwQGtyWpo9WfNy+/Mxrxw
m/HRyqMro+s2tpa8jnp5U1hYU7wiP89cE/wUbJ0JIwDHdELQarpPu2SdF/qp8dxzmZdbxVAtNcQd
P7ltgJfNjo3b0A98/+r3ufj9XPQoav75XLwD9vg3UvP5iz5ORfHF+GyZ+nwsMkLGREmZ9HFe/udQ
RGiOkByuL0UaRifP5dt9HIrwpgxOMddCEGTMNKpfKdEAr/58KCJaZJtioHRktcJ/cp4xf2r580G6
9HKg72Qbrs04vxp97Yy2dDFY+TZlNRdowdZ06ieNFACfWBYc+As1PrSEfRHs9q6lJvPk+LGQLKOr
On6twR75OUm9CnNoSZ5HEfTb7JiTWRYSVFFMPql0X/sG3Xa+9GtyRvyNGuckPLGoWYaX0bOvPfhF
u51i56yRJ1QT18HQXPilS3IwqHa69grkp9P060buYF3t0yTZWOMbJg+kGddJ3ZPzVO9ifR3qT523
8zJkAA6r9flYG+ojUDdjYSUSuFN8kU4jqb+QP2uHhpSzvVNLsJunJoUfSDfu2Mk2VmiV+9PQRFuV
0OBRv1aDCSmOyLdWf/f7g+moJ9N4d6Jml1jp9dTeGl2774vrIJ0OaWWeRjad7GSzhhXnS65OsQoh
9wAmSa1lb5PYYrLxrwkQdvJ9T8vdc3I0DkETrY5Q/+CEtJMN91Ni3lfMT4LUWLRqy9W6pupa29R6
AR2oO5ETp7GFdldek24jbHCljgolIYeleXGBwmuRfl15w9Ng2suAzWhd1XeFA7fPUxdAw5c1Mqrc
vk/aAXE8KJ8unw+vYBsEFZGQXYL1JZ9eO8d7rQLjMc+Ht7ZttnYtVlraXLtIjsB4XSLVPnUmFHHH
YJ8VZ9jY0DibLO9zssTwQ7AIcOZwRZWeopQ+3JW04ZziaXyKoCdwSu6iod90SXkPy3YRwzx7itOE
jUI21oZJCEZ7PyBwsa0oeuhKFhoLSBjdNjcDthaGyTTdsA5GT0BQCYa6SeQR1Qb3AVbZtdfKdWfW
14Y7LKtSrFEi7ShO2ZCoR81o0iU91XYwvZ0bIvyqfRNv0bD3oFzJtl6RvbOqkSRY3OTbkiDQGmSj
JwvC5cKlaxrLpu+/2oUPbIFJWOyR00g4lZ4vapBaXUYGhu4tcur8nHwZBloL2Nq4yUnWSvsD0qNT
lhr8PnzU5IN4GbE8+jJzO5aAz9Kfbiab7L3yW9kmL2aWH6ZGY3HxYtv1Lif0OlbiMvO8ewrfdTRZ
645HVEuOIRdr0EeHerZc68M9jsWFXjy2ggePLO6kb9dRjLCXXLPk0HKVmPIVMM9ayy69COoa24mU
8I+JLBIvqZfZRBKSRppa/Srdx6g7mtW3LrVwRSX77+/vLRXfqx2Ed/SGvLDFyvNjApgYVJH21TVI
IpyWjQEpDXXAS+GiEwYNefQFHQYw+rgLt5b53nbPMXg2D7mL1m8My17V4Ui6Kkk7+oOJtL8fWlIN
x7UWvPn+jePjaRlIixyXcQwaz7uTpNpYE48m2RbjOJL68Nwxkezd9mpAK5ZF7doMb/yYR9I1SR25
aUGRNl1DhMa0CFnEpM5rZxTLnGAAt3oryuTOq2ld/GA5OiTXcHTwgAb9AKvLYQazL5EQ6kmy9bub
guwUG8sHBLLl0A0kt8iHEOav6VCImHeyvnWcey1pLkO4HA1hBEl9Zef1ukQ9lFje0m7RF9bNc+Xw
zz+lx6mb9oYNvQPDad9MT2kP/NIlLmq0yLXRlx0RlI0aF01qLhqiJhKxy92anV62SsMI3dJENmn/
9PvW/9ENMS/551v/5iVvX/7rumj+riHiKz+ufptJC7grzxQmCJ6fuFzOF4Dljg6ZAseB9D45qbn8
sZfO0gQiud3vOoePy59fMk2GOfy6i1gZA9ovNETiO3frU0OEixSHAc3V7PLG6PZddfzp7het4yiT
seuuKWMWmUOVPnd6Q8iQYZM4NnXjCh0aEs5OGDepSbYNpUR48Go9PeiVS96W0ztru5/jhwStf586
rNrSsa6aNc3eczqV216JU4ekY1cqwl78wjogjWxXaNl6vDhkhllavR1d2ZEN1nbVoZsnLqw+F6II
j2VZbTInfyslgPHOIKZIypbYm7yz3gI3UKR34oS61xzpLY3e8LZKTkRcKKOvLnuZKeNohjncPyTP
1PD/y9559cSxpf3+q7ya+7IqB+nMSKczTZMxGN+U2hhXzrk+/fmtBmzTZvY7nvZFH2nPxdbYmAIW
q574D6FShOjVFKRo2asVFDKQuoaFIOOIhAWmErBXtkKgvlE84PPr4MvZu/pN1/iPvRYaKPh5ZzCj
zk2aJwal0mdEEaZ+O37S1fxGVyH91Nm5bRRXmjw8SJJ2Fykl46b+YQh9dC4HBIeKaK02+pVFnTXB
7PmrJmHc5w/hY2IhXVQq3U1nKeHUSQHJyqwRXS3/qAzGZ8ENqjX1wtarhVwV8MclgE0SIoKJ3d1W
OQbIhfDOrarkslKh/FZW/JHdPQm28860HvXl2OUgOnRxETvxTwwtBkmVfG2rBvtW69RIYNG6FbZz
g3cLd/02yWKPnQW6aCp5opCZWStlt2lpd2vFodEqH6JB/gJ1geGWtSxyCbC3Ta+jX0jQK1DcRYWz
S62bTvWuMgn5h6AkgZRVf42h+Efbw8wvNS8kA5UOKLKeVJ/aIDHB4s7rJrkJperSA+ooWe15U5kL
I6gvA1YJuifP00T5hqITQiI96qYQrhf+IJ2FTTUfdOUUS+1TB4vUFnC65XXXVZOtMl29jWO82c3C
mJkOVrijNKxGPb3zAu3zEKRXEiQro7TXdVesK6X4qMX5qZzbs7ZuV5YDAkhNsnVZjptY4k0BfntV
tOFlHqEqMA50uql5VebjY1hqX1rT/KwZVkJ2AEDnWeh75gEuU5ouXRYBKy+FQgXwtXyRwlfuQnVE
yUWZiYKrj1nCOFgLqPkFlQZ6dmzLTau49br0NLVarCxzG71lLcZjVW8vm1JyplAJYbV0NnLPiotO
zRgjgDC2/R1Xe1zIzMGmljbgWqu7nFIS46eo++qnurJQ/4BDl2gNiO68yQ1tEhUwEFPZitcZr8iV
jEDW0vQMbI8l7e9+8XmqLzqsv8gcTwk61fE7c33xea95gwwA5Ih1L6wPID5v5/oAZJF6hBzM+GnH
UPsxSaNjFBwRPmzKu5Ty2jTaHwj1+g9/Ge13EoemCKnhN4mD/YBsWywQ4ImAZdprGiVJV2mLKZIp
clhbJf5mjG0tm2tOs4p1tcR6zNAkpHBHE1upFDpwouOSXtZg61h34eNm+doFBO0T2wWIE433zvgA
ggPof/pIkbRE4Gjilkiflmo1RWRx6YAPksRYmEmS7p+1ZvS1aEoEctS51cE6Bm6XQIybdJ5925Mq
JkFp3hHDi4kr3ekdfqtxX8xi1UeeN1/6qgES2qAalc+IVLN2jBdpbMzY3eM6aYPysFCNMnVpjijr
PPOlBR30KSCXKfU8rBBtlhrduvPP6hCMOj7WGi9rO0jXTXwne/1ME6ZnDGzWbYXJXmNYa3lAIGAo
DHfpm7U8axSHoVIu3bWVspUUnWozaFm6oVVkeTNVyy/Ap6x7G7EG2m18QjC0pNyDx+2wMC/wpJMw
patqFBfcOnjQe5J2IONTH17Gvj41cxMvNu/Mtek0YkjcgzOtNfnKz6CnWNGGPful7m3zWmEBCAoL
R8gxGha9G34L8OZqacqlirkmjXSqffKKcVZIyanBzDBPnKmDHK0nJfcBiNxQO0vabw6WaOjkT+vw
m1v3yxoQdNBm4VTRhnsr62mV3IfEi2/SAmx7i6Rfv7ZLd2JSS/d4hUIiJLQ1kzoT/GD6BWkSK/JH
tcf20A5PlYaulkVJ5jp3IAOmBt9WUw+zRoaQa3wK9WFW6sqc5h33zPjeKBIAM3jOqurG0vLzTgLg
HGrwv/HaNXA4l8wTk8lhjtJdklTrYkTwz1TujbGdt157Vzl3RVVZqJIWOSW3ijYwusZpEnhMh80H
N85BdJnFZ4VLylTARd5+nCs6JCBJTS9RTGJnniBhf1tI9gVSyPMaCSaITMJ+2JmgurRKUOE3kEka
2SBJkV1ODRgMMrtwt3LWhavR0yjzsFQY5CFFIWPEJzy4nVOcB/Cq8ydpiSi3zq6p8mYy8v3G+Gls
rnm9psjz8gm3qcXQAB3EssJapHl0cQ90VHVaSsq3ViPHh8skOOVXl+qfhnqVDFdO+7mSzEXJhcy7
BTDr1DYWenyBYsbcSL6p2VajJLGRP/RM4yHw8C2M7yDhYx0ZT/PhsWMzlweYx1omk4x8zV74pFXL
RVBUT2WJu2Erx0srBLQRyc6Dh3jKVPfSO7eXFjUtblI2M0sqJ1mfbO24mjYZwqiokiSZ+pQ3wAdh
dmDyvilbia6xZ6YKsL7XHkiWU0upgB0Wp2EVML+iyJJR65AkSE52ahMPrEWC9JfUJieFhkS3u8g8
7arz7zph4YpRVWtk56pT3qF1PWvboUJbMLOsaYENwGIEWuJMOr9Kz3r/PvOaB+JCepGKRdffjdTz
+PQv10o39f9smsfgnXQoJG1+pEN0BE1HsX4ktlcQrkBUocuPHA67bNsQc9fXdGh9EH8jrEl28FzR
Yb2mQ0DmkLlZLDF+RU7/t7KhuofCZa2EJj8ALQWRf0esvt5OUJnN952qdsNSSegF5yAn07NAwL4D
8N9NPwyTsvbyk3yHDje10axPYOF4iO3lsX/TVR3omLYssYVqx0SayqEvCz1MU/HulMxPhmt1B7Iy
xrFdJJgXaJ8cs18ERhCgOCFlo3L6p66iYEU8ZvlQIhFZV//6Py8sidm23r75wzytg3q4ap7K4fqp
auL6tUsV//I//eD/PO2ecjvkT//8x/YrZdMMB4cyeKxBrT1/7OTrP//xXHQ5yl8WXWx4nsr3P+v1
jilAs/EskR1FBjOxq6te75hKq84a0pRVQwApfmb+A+hmfs8qEYsdeUfv/37H2Gvyy8AUQqNO+807
hnDvLxWXhloNBGOLDSoSAAK591OrHrWmYleYMixd4SkW5sFd2uWoyscmYyhq+X4udY7izy3Tk8aV
oqWyukXFSQfEI+vNqR0mumsw1nKHjL4JkVpIVc1KKccnLcd2yqtvTTP+qA8YkJglEGo7WzZ5wVop
CrVJWCcnXt2gN0Iv8NnzYNGodrlRMufToNsrW/Zwj9V7dTnkqN2zIGTfn47bum/8lW4zwC6ZIFPu
jGwY7KyG2whAImvNU5l9XGjmqPNGCIy4Oaq74dh+jvhJJq3E5DnvFDijRvTEZvcLnjEVorvuV2iR
NexSDNZaUE9OY61Debjzi6a6LEcTfhAyHqx0N7FffPJS/Gqh8fezwmPQltkJc3hYHBkpt8j8r6Wp
3yDlWc/AMWycJrw3K+tu7NS1OYDoy9KnssN3BrLlBk2eMyD/X6zW+BpE+q1SCHiJexnULFqTgsmb
42/ARqLALTdzk7GfavLcDOzdREIyDONqw5g2EIInSow9uVPcIuY/S/psVdTWKh3qTZ4Psyoul21d
noyufouLD1RCzbsq4vYa65l2YinuDYDx695l8JyXeBcENmDDNEKdc2C+ioBdheR04czivnSnEqq8
CytpuiVlOZPgLD1j+BqsYhiRCz8DIZx2Ac4TvVGF5ZWvmOly9HwZAKcUzAa4nPxLf0BNZtAXXhl8
/lOR5udA86/lU3a+TZ6qXbz5Hn+eI873Px5XOOL1/IsesOm2afoeVphl3vekh9QitA4wE3SBb7AU
2s7b0zEtBb2pNymP8SB9IUr7pkmsEMIjP1IeGiUCXWxbNI6kPVrK16B8+dzZcYCcuveUvfz5ZzUA
VSe+vu0AhaQ/G0gDBJlKWNqLR27L+rvFKXAlW93Mil0JIqR+3TsdlPQ8v3fH+sKp+3WdpO1ECZRk
nlthMh1Vk0mZy6bLZTbYpgAZwgYzcsm2Kqjh+FlJXffFl5DkTZvgXlJ7wEZStSjieEH2/YoMA3cV
6VlwFUY8V4pWY68l6Xf4rrje5yKQgXOC5B+zZV41l7LUf3Fi/UEetNOsrxZulYBlTbKztk1uC+Z5
0zBGcj/O7tlnIRRURA+9pF+i9W3MIdmyX/DtSZwHAIHlCVyNbpKITWfqXSqFcQ+TfKZE3k1s9teg
tD62ScJuxaY7y2d+Yp8rPX7reutuK4CseDeC2C2rjY8r6jxjthha/UKyqhlC2zPksG+Uorm2U/Ws
CYobJ9EXqhJ9SkwaOytFGbXTp3Hmf8uVbpFbPdPD9lEpvpQmvvYGVjVMCxX0+Nz+VnU6MkIwrGRM
JRMM2KXQmSVaPm9t4zSh581U61NqD8kk1epx02UabaV5oWmi3VQhmfeiZ3ZxO2kyaYVuw4UWQ81W
DVgzjVxPgRZOJS1fOWkLq74ZroGkQHD1hnIe1SIIJuVDPRTeDBngmM2D/CUqJSx1zOp+qJUSA/e2
m/tqvxmVYjuayEo1Yz0htq6MVP8Cw8KYKnp51Xg4hVf9eDHKzkU9hHd5Dh3Jt61zq4BTbqC4eZpZ
zLbSgJ1InOYOjNAkmNWB9KgrzaWqEcUMoGEI/DYIxIz9MG8Jy25Ee5HlaUmbJLeLRk3GhRaniOqG
2IehQihj2oj1jOpXt5rtbn2D1qcySwhMyUnle+cs7M8ay1wnhsdgD88FlOmvGeCxCcKNwfXq/HOc
2vo0axQKP+HXIEOtWqnCw8HMFG0d5F130njjRwPeNdM7e6uqnr8ZcKxG5xNHukjHnqYWBhG5kTPB
ZSO7UOI0XFWOdtv74HpjtcYlx7v2wsSdppVhL9H6aVZpCV4Gw0qEBoQ5RVFjU9H0SB10yCmeKRFY
RbuNqqnZGg1q02M+Tbv6Qq+de1sYYBTCCqMRphiWsMdIa4wyxp1lhlV+dSxMNFK9xVFIww8ef40a
n41+NL5GwnhDZdFAL1ygk9gYZKkUZxm3B9VUIWxyoiTJaVTpT7UzrKVEAn9ifGtsbf53Nnluoeg4
/n02ud0OcVa+U9zyWa/FLSYwVKJwqxAmfMvERQeRzh9pKpZTO7XD7/2T2DXJ+k7AfZd+Xnsn5wMS
WDtrceZ/tDu/xcLdKeTsJRL8Z0xLFwYSsBSFfdrPhW2jx0Zka1W2SoPxWx872qRklWvolX3lWbg1
tEP5GNntJ1dIqwBMy0DUg/NtDe+iItCm8Okm9lDfyVbTrDStfKo1gmqU+OdAj9ngFI68HNNMP69r
ZMrLvv6o5cLTRMPdpBI2J00TYllbNFbifS61YPwi5VpwbjuFjxNTHNVodka5oz3UWVqF5yOSwqXR
ppj71d9GvB0HPB5HvB7hBJ44anZXh4U+KVOUXPximsuRwN8NALa0ZTzK55aVbDJ8JHPZ7Cb0It4E
RGI4aXGbrH0WCQr+k0pQxqs+LrZDT1KyiQgGXpWG1ywsvCurXTT15AIzVyGqjcNlh9OloiWzAufL
pjdugT/eK1bTLw28MZsSEGGOYya7O+QT9a2Kk+YgLDVz0OPzGJdNVwvViaHW15rFVAj5Q9Jzakzq
NEwmI6DqZY5fJ7whcAeDCgPPR5zD9o1omkcupxPWHc8iyI5OeYmYDL/JeFGMNbjAALRd8hlSykbX
u6VfBzO/A3hnIIFSp/Ui8fQz5CVXSpg+jFV7ZmotzQShCNDkiZRUKx7tTqxMPY2r+JH+4cIazTW8
o8sgz8xJEuWfs8hbKJLUTcUMYApKPp94pbf1/cTYDIFx46RoXA74I23KWp0ViXxvB+Emd5U75D+7
uROiZh8MZ3kbPEWGtOw0kRhNahPV/ponxQxw1hmLFGs2uvIK9gyQb4EgKLMeDpPdRwtoPfHEgvED
y6MJ5gwdo5nUdFdG7i9sufg49OpFVo4neZTceKg1+tB3fFaRU83LFnWF+o3mBIuo5+vih7KWOnm8
0ft8G+r+DbCkhZoP1UxXIraCkXfLJfRR+ag+9bycU8Tkl2GYf7OM4jLo5QzdFLinWeVlkzat7jLE
M0uvrFl7DZdawQhi9NMTZlfYIbfOMtOamn9sn8ZajimccY1/6LICpwSCIWeO5ssM5IzxNC20VR4r
l1o2fA0c2ifJjgXGxr3qiuTULDDr6Gv1tChRiZMa99prm5Oq13FBs+41H2mmOiq2sdhiRvKqZKnm
GPikJqZ011vqsinKaIb0tk1zGi37XFljXrwucAGdjLK0jiTtNtaUj4ZRzCN5yGZuPaLIAzm1Q2p/
7L156KiPRjueZFW3rq162+n9xaip6P+USz8PvuRhdK4oGTqRAfSdor3P9eESFtgilYIlpLZPQRSu
XLubI5kEPCwf6Ik8g9fW0s9ysxWupCd5BdazxS+xtjo0v3vp3EmUU7XrNkEaPfIupzMglVdouTwW
BTpIdRbeZ76NnwmTVzuMEnQsiqdOasD7QirKzGuKrwAvOePr3znwOQcaf5UD7yAGV8H2nSTIp70m
QRzpkb2C7vJLEgSdju0IzYMtQ4fZY/JjbwLMUrQ7AqT50xBR7NS0FyI/2zZwnXsd1F92VGKK9DYR
kp0dcBjsmISIpLk/Rkx1HWn42iTCq0V169LREJsaTELq2tBZquQGkSUvrZKVFi5783CMLSQMR7m8
Ktw8EQAvr76M1ARCSC4b6WVdSD0wurrqrvOuRWsbxIWrPVktmLDAVBoW2bF7HcVBzVaixwVYqlpr
45kWMkfGqKTpNnLgJ56pBmjJMUlpnVg1t5aHEzEuGGqk3BWjxVoqVK3xrCuaZDizhbRAKUQGEK8U
6PV4a4RJ+s1hobMaCrj/nZVhaGT4/hxPTeBkYpMfy/qnSnPHqUXE581GXrJTDWRyUXeTw1JHnOY2
S5QbWET4xRvduRP2j3hC+YAR8HOBpv7NiOQccSxI2g6Gvw6CRXOtq/QFpX6yHszIwGF36JdSicyM
nnVIfUgsNGTJZB1CI6gUCNgOHdHKKdV1Z8T2xDfJaZBJWL9oo74xdWB8NGqfvHEs5pJpn6kFOzg7
afm6YxksrLJ9Qo7htJCrExTTniyo9LnT6FMrYLdnie9vxIVqko3tLMTbdArOBSwaZAOKee3B8gNY
6zm/3sBRb7IyGoGlmmAL+vGh1uOM7tFfy7lyC5UdNIGUsyRDgJmzcwrUo4zHQW8/SpX8ueroTNSc
FYsRKJipwh0YTO2U7cttOYC5hCkJ+6k4hQgGWB0r92joTqFhDZNWMFl9xDzVwr3NIVaxmnXE2s+c
Ie7wKWxztOQaZZ6z2PIqdTPq8aVte19YFs5GR0vmTlF/dsR+LCCrrZQ6N5tF0Jpf3SBLJjl7tiYD
rx7p5WPHMs4MKjhZTnhTKkG2glCPvBMsSD3OSeLs+9ohCyfIoGEK0xZIlyrzvssWHQtDi3ju5UAm
EywaMM0BTQJmdlM09bbiiOejphcT/BK6uaGAltFzv5qV7DyLPmFTjZONHSvnoZ/BqjB0dpA5RI9+
lM7KFrnhlm2ramAVyiLrIiMPM72rEMeP0nnia8batHp3adu9NrXw6PsmVQgm692D29HyKOUqshoE
KQL23k7u3RptbzBJDZGiNqp0htxWPW3kuJt3YkndJt1NBirpXNJrk4U3y+4i8dco3W1MsQ33rAB+
k4dDOQPZ0xrRaUgl/vnfOeM5Z/wlhu9+GzXxe4wmwQt6zRn6B0bD8GNNi1boWajodSuATLxmgYFg
9iUjxiu4jz/Q+xrgPExYdYWLIvxOvm8FQO8LFhQq8hZC8Si2/E7O0HnQ25zBdosdA6sHC1oTE9y3
zVOLxF+jWYg2Jh0wAfh5FK8K7GQ9yG/Aai90X7k1nZjYZ/ioGwmaio885KLUlGpien03B7igLcyq
vidpzjMTSl5nFdc1MoBFYYD58kZsUqKiRnDbq40ppOpNg9PJxI4Q+AjDueHUd22Jj7or33hjan7L
DObXacrMOMLPMxiM0y4Hd+1G5TZU2lOttzeBCh5NiskcoWM++LXifQyponkvhNelsZFSzCC0bMxn
alPR1YzuyuncW6PSqiVqS4shiO97vb1yfadBTh7oByOebennC5XSP1CyL4zmzhVqQo8cNOsi684f
VAAiKYjtBcrAGDaYSKt/TeI2L68MobPt7CS3WezS62Cw1JinagEvXVfGVW63VxoYdZ9SWbLMu9zM
101YbTz0AAYjM1d5LrloIg8bC/y8I/k3UuXM/IDxSd2bZ6nbfIvYQqMfd+Jm/kJOw8UIM96DSzSC
2qq1ZFFUwWdHRfbUdvHR02Z6Oq4IQ0tVsq9QGoinYUZX5KTAr9Wo++iq9ZWtuvPUiLCjYGao0+R0
4AXVwr/tQndpwWPIWuc0SNMKBfhkFZn5GUi8td2OuCz5Z97Qb3DXWWZZvwpH48xzMZIaU3QB8GSK
szPdxDdb9xaYS93msbYEUbnKSzQFjG5Kgjxz3P66660z12nnUhxdO52y8rNohe30qRZpy75gV+E7
2TVWADNdDvmdlbdapJ/WyOaFDjZdRHyzG06pUL4qiMAgGWCBWBwXpuue09x9dppgUyKuh0TnqVpL
s7hoVn2iUWz3eAq026aPPIEJFUS3M1rZm14tJeBB6gkd8pcwle8GRnh6JM0S07stR21ZjfaNl+RX
QwyaI8C9yuh5VDzqC8PsV2x1HuoWgSI9xqlRDpxZkdafc/gPaGjbxV1aJM3Eykext7nPB/1b3UHB
UrS7OjE/Gm6ykRvAGrLrE6KHa3cQ2H+tQpLRVZeYgJkT4oy5pOlrZmVOZrX03J0Fun3WKJUyxU/g
XvF1c1JLZXzWFJg3ZFqlwJSQat7b6jEt42SBXlmDzKG01XTvRkfkcYYL2cZprYU8lOlE1nn/HS/V
ZkXvl8jFQoRLYpg42ajZ6BKVDjVElq/DEV2Mv3PIcw4B+vbvZ2/325iO+522g896TSEG4vCIupjM
H3ZNwnf9MPMD+nPUF885YmdB8iOBOCAKYMTCnLfYSP/Y4zCVY53MVI5GRSP/sPj+jQyiGKKreIPk
A61sA6WBh8Ha+5fxmz8WmPvktgKnqenjNXUvikOBF64j7H6i1pi5KHKM9A6LuK7mWe3jYhcsXBc/
IEWiAzbucqQiez/FZpx4Sel56SeSi6AtjB62oslUlwCapXqzYhH9VUr9ldWxulQ7QSUz9CV83MtO
Ns+ZOz2UbjvOzNRcYAH/YOrJUnMlhguVa659NJUnwMtjIZSxZkdyG5cS62miIFbIq8FWzjylO8cb
NZuUlbQpQuneBsfaNRRzncteYDwHa3iilvUG79MrlDYglgzCEwMqLdnIWTAvfIiK5kvDTohJG4QM
HYR5Y11JUoh+i6LXE6OvzttRZUIQVPd9EOGR6KsbpVQ/YmJ00bTRqgIbaCvwgLxqq3sacD7nc6zq
16bufszc9sZq9WXBHASO7gnv7KrW8iVGI3CsQK1prbyG4xQg00TPk9hMExtlhn7LiZ5a56BAACuO
j46KWkI36qs4G+a1VVxWzAprp1mjTv8QugCM6+Yklul4OADYVGLgAAc5dtWtpuWfusI9Uz1nHTt8
QSNEdHa0ZzXg5BFh6bjtTgvIJtT+w0Sr2insE3lSeXU9wdqxATMPAUdq1RsrtGadGm58O6cqLxEy
QAbc9vUJGg+deu9VQ4P9JdzGcaPCh7InTtJLKt0YmH6R/CEPY/atShoG2JKFzIBR0oF8rHS9PceU
CiSnIUNSmsGGGWl9JNe3L93RQJs2Uh20a/8OX8/hi3nFX4Wvyg9S7/0Qxmf+CGFA9h1HMUDkEi0E
kuq1CjaEyj1BDCwV9kdvvNAQJ0H6g8GJgzW9BXTmexUsVgu2Y4CWYnv8PHD5jSCmqr+UwQQxTO6F
zL5QLlEFeOZncAyaRR6LLZUwMMYz00IX3Y3CZdhZGAKBNPHVaK4kzSqR0mzRdNxjYyjvkzjxTpua
/r4I6EbBaUy9Tv6io0MxAer7mFfm+eixoq4G58aPw+S0C2oT/flmLRXa09gxfvekqL2Uotxn4tpo
dN+TWh/17hTva6MH74m3l2KQkNvMA+447My/uipvIf/tTMEsdAnnSojWVq4Z16jqhDMvcw3moMUt
VhbNOglLFe2nkTjaJ+20RvKqLwYG+KE17XQ1q9HOxzooUJRx0blDMO/z1ru2kyD6lgwBRkhCdzxu
QQmFUOGnddWM9LwMkqlyZrIm39qFsbSllqlyHW0yGPlur39MMmPpOVTpRlOcYIq9dOR6pQ8oZfmN
GkxSyTZRqSrOdRb1uTJ8Bahwl1vaWZlARPGDpZmZi0gpGIRDPYzTz1qdbIpSXjLNmsdpxGzUHBkL
d8I87gwPpXleexu98r8UAywWBbQnAwwRwEyGVIFRzxE0mTZ22aK2GJ5HBCkNaYGGoDUoxkzvoUHk
6GNphDWvt890wlxfyls3BR/qEwAdAmFuecZEJTQi+wAw2f3UEDKrMd3SWpOz4K0KlcEaW4XG6B5r
gm1WGecewbciCDdDcqeLqGzEOvgrGLkVATvv0Y2QvbVSZnO2uCwH4uTBlpwbY1BZjDufNVJANDbb
ivqzJj0UY3XRy/rHtJQ3kCWx7muGT7A4oD9WzbklZZuuUm60dhinY2VcDSIFZZqFQ219EjAfKwfj
CiM8WDkW5gixCxzCNQedbUp1pSrlxiLFNaQ6JJ/nQzs+dEq8MsvscZCjNe9OMcnM5rwnWQamugpI
niznRzJNegsGap02SjytOxkhWj9xkE+rSurUZBlJ0RZcwanhc3Ta6H5qSdiebZ8XVuPPfB9Vr678
NjoSiGYq6FLmJ/X7/hxy3My2Y3eii2ogLkyX2Z50MbYRBKo8PmMdM2tgQQaeS43frHtKi44xDHIW
iHxn8gKk+aLCci+kGGmlKjltckf5/2Zt/BN8cr6PmPw+OxaQyZ0px2323/2j18j6/oP+PcryTVUL
yJwa9E0m2X1TO4znXz0j3gIFbb4C4VTtDyLgC1wS1TCzbqJ0DFbm5cNY8XzQmYmosCKZaShQI3/O
4e9/97+iS//dUf23p8BP/bT73fzAmgoa5W+fBM95cxSqI+ZDyNuQIDmWvaPYrSo0kFWQdviokMrn
K/50X/67H/M/Oa5//8t87yj4uwOPAjiBpdtUF7oJOAB/4L2jAHxL2YEqmY18zw63dqRHsQ/S+E/e
jze3QlRFaOLj90h/hwib9etRoPrBMPIVlnG0t2K/Z/7to1DND8KCUzdB9e9sOHnim1gB0BH7M03m
tF4lUY/zBXn+HT0DK7/HsP8lar65FRyFIxMlQGwyyYWovX8rAK6r4BcUmmWwd8i4HGusYPRwWKzY
zT50Zu383skP/J+9W2F8AMDPjTBNYgaM66N9QZ5T2yG3gj0CTgimzqYY6R4YLG/fDzSHEGBDa1iY
LODg/hycjjCB7Penvx0quBQYs6GEROFA5KTA2DsK44Pw8WWMhp6CDKTpWC+FgFgf9n6oXAohbUf1
pPOb3+EY3kRNBU9zAokM2M6gNTveo9jnjP32raDYtA1WdkjpyK8vwJujoNhkp+cw8VSAy+PYfqRR
U0D4D7wV5FImz2BLAOuD1Vf3c6kiBBjRJ9GVHZ1ATHeOMpeK2fWBR8ELAk4HruC/OQrjA9JTyJ+L
1awFqetYj0LE+8OOQuRSRASEzLv+/IbshU2VXAqpHbYbsKhnxc7jvBUHh02OguyACB8AP7HiF8is
N7FCF0AvfLVkOH4vpsBHeRQCgnDYrVCpoGTLpgGx2EthOURYfHMUHJWmMwIWstOY2Bxri24dHjUt
phG4TEHuxaIF0PyvFZZAeKCnSPLY4eOP80ocXmlaHxTMsXDMxKkLl+tfrgRFhexAgqZXE5OMo82k
AlB52NshSk1NqBjzcsjQ7ESf9vMAS/vAUoPLgNrnris92uxx+ACLqQ3mbpSaAFVtfvUE4b2jQNEZ
M8cd9fmYK82DRxVcCtGBUUm+EDI53DdHAbjYklni8w4BBdut+Y8yVIBfPvD9IHswf1CEEdkzcWj/
BVE+0J3TnAvWqsBLi693fD2p/vzeHtCdcycEcZco8eIZTuh5cycQ/zPhYZnqbqBzvHlUf26LDjgK
elLQJSAT6dFVgaH89U4wnaAzZxoOl2YHozzKW2Ec3pNCwSZa8os3XlTw926F/kHIOmsvc+6jLa6M
w4sr5wMTGZsGS+w4BKZg7yRUagqoGD9ja4/yUgjTUL6xQ94PPA4E1IsmDKcWlauxdxSEEiQ6qDI1
qiymv8/tzvFFTSEcfuBRMOkWG7FnvZTnouFN1FSoRMX/AI68cnGO8lYI5+rDjkJUmmK4CytJM/iJ
zf2Zjcr4F3Nd5jqG/CJ7dJxHcXipSSPGRN9mNUzrqYAz2ntBdv0HfYcKhfkFnHScR3FwqckqiAme
2Bv/4BXsvyDYXHBbgGu99KzHeRQHV1jMd3e9B0U1ZbeY4O7dCua7MN5fZZl2umDHeRSHV1gUk0hI
wzix+Q/Tm/1eTMx38eR5meMdbVlhHl5gWVhjIHAAkF5AEn+FVYAlgGiPaClkGYEpeJ4IHF8udQ7O
pSQQWbegBKFkBsZcEzXbm1ChUVZwaaBuCg3Z470Uf2K6S3RAE5e1GNMIfti9kwCfLzaHYtgnkKxC
QfAoI4WYQPKNHVBrcilYfIggoSNmx4J8/1Kw/mDkb9GAIFPwXIse5VH8ovb33+wHYfTxemgAkd/b
GqsfmG8BtRFUbMrzY51VmAeXmrulMWtxBprPAJO910Oj6MYulYLimcJytK/H4ZUmvpjY1+EiS6XJ
f4Qv5puYqXwAZSPgSMz7d6O8Y40Uh9cUDoJBDGPIDo6Bqqm5fxSI0+msD2nQHSCMu+3IUUYKURce
FjRF0c2+S+XnfenAf7kVyEa8pJajzaPWn8ij8MMEhU0mccD12F+IaSzMZErxY+/O4VwfeCVEd87G
GIimgVKogN7tXQn9g8oKSKAXn3EEz+/j8dWZolU4+O0QGE0xxuNuIDu5dxKcFFAjCsxnsiJ+wuIL
Ht9JWAc3H1wKVDIpJzC0fB5l7x0F013GuyA1d06mxwvJE7DjAy+FQx3J4pylF0mEwSVFyptESnH1
I8sSUp7fyOO7FfafSKSgd0G2g7R5NuzYOwoFxVYBWWXMJ7YfR3sU1nPdd0D3oVpoaQD1p+8Ekcd8
/51YQaBQgZYgyk7B+XwPj+9WWAdXmsQK7FjQekKPCgOV9zDdlBQslMETGGKic6xHYf+Jo6Bq4AVg
3eOY7wzyuDWUG1yMF1TFseZS6+BKU9wKIiYpgrdgZ2awFyuoRAFmcVgG/KlnMZrjTKYHV1jECq4C
wzqSyG5JvncSUIt/rIGOtjm3/0RzLnZ/GA+o2k6bbr/SpCUFwkwAAdMquCHPBd0RxszDMykTf7wQ
RdcpWOW/LkoZczOqMZnWvPSkR1pq2ofvjIW1BANsKB4qvge/Uh6Yc4vVB2mUFkVYVhzrURxcdbMH
AkcD0Ixs+apf/KbUZGeMSL0GgPeY8ar24TW32H0wwwNy9FJL7oVMJjYofzHX0o+7pBC+Pwe2HyQP
pvmECPZAbNGFefqbO0FTylmgN20hcfUcSY4yj4pv/OCjACdAQcFLALodqe+9owCcSIxg6gkE68X1
5jiP4uDqipICkSOqaex4GWpCMN87CrEcVAD1UlgI7uDRcj9evrFDOjEG3fAnZQY2UH4QYPm1qhAD
PuB6R06ZE9f5sBeEmpsFKGM8IiPyNr+SowDaoHyIgbN63LHiZW15wK3gKJAbw5cdVf8dfp2S7U3Y
5AUBarHbltGSHu2o2/kTVTegKjGloJgUaMz9SYUAohEqwK1iwPssenSUUVMomR7+fphCXPS1rN4P
FTqlpsMCiEUqW8LjZdcK2NjBR8FPaTKLMDAPfAdnA8/SxA2Ochsq2RGzzwVt/vCj4LcNeEQM7Aif
3LM3oQIaGYvzVxbl7zTo/0Hr+l0aZ+oH8dedKE7wVP3kNvi//oNXFMWvD/hZ7GWnefPmnwovwueH
P2vCiD//66014W638dNHX3cduy/18vkvP+OvX/3NF3v9wV7/chU8ldvy0R92HxhevlNhjPbPf/zf
ePvoN9t3tGrIkD++m199FL/fg796+mQbveeeKDaAf+DZw+tTflLYofA9/Mnl9uu3rPz6+qifHk+G
+AOPf2q37z6dl+EPPD3r3n86cezgp0+3sZ817+iWivXD4U/3t2Wc1fXT67N+OnlqisOfH9RlU70+
6MfDdTrHwx8eb9+5kILfdvij0abmHX590k/f+J94SadYYPw/1q5gt20Yhv6Kf2DHYj31UGRtWjhN
UWPYmbGVRIgsAZKcdn8/cYAaF331oeQ9eX4R+RhZJMVxh2ZgcLO4mPzG0mh/rGgAVuU6SvEDVqYL
OVSg2eJoiHVl39CMYb5PXU58OpOrODPeGkL9lXr6wqgaSr1zdHDQIzV0ehfJl+EhIMxwL5V43e9p
SINB6BpivbeuP8YycLgyvViWa2nl7F2REghi3EYjB5/cvsLMeGvIdF3CAL7zmrtexMzX5U8PDUbl
tig5uPFDBNH9SkOqaxM9+QFEMH59lHMvI7ddwUcuoyHWtXUu7UIM0+FY6V5ch2vz5T+hzChALs/F
hWLwBz9Y8s2LPaN4xn164kc8Un9K6LZ3rsyWo5v93kSMryHclvb018BdGRcRi/m35SWhwswcR0O3
LYoIXNkpJ22gPTUE25ozCDV85Zactd2ZmAE6V7GJ0Tc0WOiGXEOqgO4pI3v+1JDohqJFFuWaNgXq
MaPdDJdGycGDjwEIiM9OxOBPlBJNFeiiTq5kEoNvT+RCSFShZvAaEt2ejOmPYQd9RkOo27JNPaCV
15DqNvUmoCFT1xpSfSY3NremnP18Xnyu7RXb9plSD3Y0XMIgx7belPlbYEPD2XA5fHCnCnNxSU6p
yqGn7GmsQDNwDa125DM1L1BQfM4qZt9RpBQy0Ou1hl47M1ofHBAUJy7l7HPzGI4eeY2GXrvctFOP
zgq4LkHOfhoz2p9yQ5sC+Ct5j+Ik50nF8Itzxv9fkc7H2988Yv7t4f82ZzXFxJeHw0qZL48RlKPj
l21OZ4kX5g+l5fEvy+xRGuO9t+NzcqNePo++9jF5w5/onaF48w8AAP//</cx:binary>
              </cx:geoCache>
            </cx:geography>
          </cx:layoutPr>
        </cx:series>
      </cx:plotAreaRegion>
    </cx:plotArea>
  </cx:chart>
  <cx:fmtOvrs>
    <cx:fmtOvr idx="0">
      <cx:spPr>
        <a:solidFill>
          <a:srgbClr val="BBD5DC"/>
        </a:solidFill>
        <a:ln>
          <a:solidFill>
            <a:schemeClr val="tx1"/>
          </a:solidFill>
        </a:ln>
      </cx:spPr>
    </cx:fmtOvr>
    <cx:fmtOvr idx="1">
      <cx:spPr>
        <a:solidFill>
          <a:srgbClr val="7ED0E0"/>
        </a:solidFill>
        <a:ln>
          <a:solidFill>
            <a:schemeClr val="tx1">
              <a:lumMod val="75000"/>
              <a:lumOff val="25000"/>
              <a:alpha val="97000"/>
            </a:schemeClr>
          </a:solidFill>
        </a:ln>
      </cx:spPr>
    </cx:fmtOvr>
    <cx:fmtOvr idx="2">
      <cx:spPr>
        <a:solidFill>
          <a:srgbClr val="00A0AF"/>
        </a:solidFill>
        <a:ln>
          <a:solidFill>
            <a:schemeClr val="tx1">
              <a:lumMod val="75000"/>
              <a:lumOff val="25000"/>
            </a:schemeClr>
          </a:solidFill>
        </a:ln>
      </cx:spPr>
    </cx:fmtOvr>
    <cx:fmtOvr idx="3">
      <cx:spPr>
        <a:pattFill prst="ltUpDiag">
          <a:fgClr>
            <a:schemeClr val="tx1">
              <a:lumMod val="65000"/>
              <a:lumOff val="35000"/>
            </a:schemeClr>
          </a:fgClr>
          <a:bgClr>
            <a:schemeClr val="bg1"/>
          </a:bgClr>
        </a:pattFill>
        <a:ln>
          <a:solidFill>
            <a:schemeClr val="tx1">
              <a:lumMod val="75000"/>
              <a:lumOff val="25000"/>
            </a:schemeClr>
          </a:solidFill>
        </a:ln>
      </cx:spPr>
    </cx:fmtOvr>
    <cx:fmtOvr idx="4">
      <cx:spPr>
        <a:solidFill>
          <a:schemeClr val="bg1"/>
        </a:solidFill>
        <a:ln>
          <a:solidFill>
            <a:schemeClr val="tx1">
              <a:lumMod val="75000"/>
              <a:lumOff val="25000"/>
            </a:schemeClr>
          </a:solidFill>
        </a:ln>
      </cx:spPr>
    </cx:fmtOvr>
    <cx:fmtOvr idx="5">
      <cx:spPr>
        <a:solidFill>
          <a:srgbClr val="E0F4F8"/>
        </a:solidFill>
        <a:ln>
          <a:solidFill>
            <a:schemeClr val="tx1">
              <a:lumMod val="75000"/>
              <a:lumOff val="25000"/>
            </a:schemeClr>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Map!$Q$4:$Q$70</cx:f>
        <cx:nf>Map!$N$3</cx:nf>
        <cx:lvl ptCount="67" name="Acute Hepatitis B">
          <cx:pt idx="0">28.0-100.0</cx:pt>
          <cx:pt idx="1">160.1-190.0</cx:pt>
          <cx:pt idx="2">160.1-190.0</cx:pt>
          <cx:pt idx="3">28.0-100.0</cx:pt>
          <cx:pt idx="4">100.0-130.0</cx:pt>
          <cx:pt idx="5">28.0-100.0</cx:pt>
          <cx:pt idx="6">28.0-100.0</cx:pt>
          <cx:pt idx="7">100.0-130.0</cx:pt>
          <cx:pt idx="8">131.1-160.0</cx:pt>
          <cx:pt idx="9">100.0-130.0</cx:pt>
          <cx:pt idx="10">28.0-100.0</cx:pt>
          <cx:pt idx="11">131.1-160.0</cx:pt>
          <cx:pt idx="12">28.0-100.0</cx:pt>
          <cx:pt idx="13">28.0-100.0</cx:pt>
          <cx:pt idx="14">&gt;190.0</cx:pt>
          <cx:pt idx="15">131.1-160.0</cx:pt>
          <cx:pt idx="16">100.0-130.0</cx:pt>
          <cx:pt idx="17">28.0-100.0</cx:pt>
          <cx:pt idx="18">&gt;190.0</cx:pt>
          <cx:pt idx="19">28.0-100.0</cx:pt>
          <cx:pt idx="20">160.1-190.0</cx:pt>
          <cx:pt idx="21">100.0-130.0</cx:pt>
          <cx:pt idx="22">131.1-160.0</cx:pt>
          <cx:pt idx="23">131.1-160.0</cx:pt>
          <cx:pt idx="24">28.0-100.0</cx:pt>
          <cx:pt idx="25">28.0-100.0</cx:pt>
          <cx:pt idx="26">100.0-130.0</cx:pt>
          <cx:pt idx="27">28.0-100.0</cx:pt>
          <cx:pt idx="28">28.0-100.0</cx:pt>
          <cx:pt idx="29">131.1-160.0</cx:pt>
          <cx:pt idx="30">28.0-100.0</cx:pt>
          <cx:pt idx="31">&gt;190.0</cx:pt>
          <cx:pt idx="32">28.0-100.0</cx:pt>
          <cx:pt idx="33">28.0-100.0</cx:pt>
          <cx:pt idx="34">28.0-100.0</cx:pt>
          <cx:pt idx="35">100.0-130.0</cx:pt>
          <cx:pt idx="36">28.0-100.0</cx:pt>
          <cx:pt idx="37">28.0-100.0</cx:pt>
          <cx:pt idx="38">&gt;190.0</cx:pt>
          <cx:pt idx="39">28.0-100.0</cx:pt>
          <cx:pt idx="40">28.0-100.0</cx:pt>
          <cx:pt idx="41">160.1-190.0</cx:pt>
          <cx:pt idx="42">131.1-160.0</cx:pt>
          <cx:pt idx="43">28.0-100.0</cx:pt>
          <cx:pt idx="44">100.0-130.0</cx:pt>
          <cx:pt idx="45">100.0-130.0</cx:pt>
          <cx:pt idx="46">&gt;190.0</cx:pt>
          <cx:pt idx="47">100.0-130.0</cx:pt>
          <cx:pt idx="48">28.0-100.0</cx:pt>
          <cx:pt idx="49">28.0-100.0</cx:pt>
          <cx:pt idx="50">160.1-190.0</cx:pt>
          <cx:pt idx="51">131.1-160.0</cx:pt>
          <cx:pt idx="52">28.0-100.0</cx:pt>
          <cx:pt idx="53">100.0-130.0</cx:pt>
          <cx:pt idx="54">28.0-100.0</cx:pt>
          <cx:pt idx="55">100.0-130.0</cx:pt>
          <cx:pt idx="56">28.0-100.0</cx:pt>
          <cx:pt idx="57">28.0-100.0</cx:pt>
          <cx:pt idx="58">131.1-160.0</cx:pt>
          <cx:pt idx="59">&gt;190.0</cx:pt>
          <cx:pt idx="60">100.0-130.0</cx:pt>
          <cx:pt idx="61">131.1-160.0</cx:pt>
          <cx:pt idx="62">&gt;190.0</cx:pt>
          <cx:pt idx="63">131.1-160.0</cx:pt>
          <cx:pt idx="64">100.0-130.0</cx:pt>
          <cx:pt idx="65">100.0-130.0</cx:pt>
          <cx:pt idx="66">&gt;190.0</cx:pt>
        </cx:lvl>
      </cx:strDim>
      <cx:strDim type="cat">
        <cx:f>Map!$A$4:$B$70</cx:f>
        <cx:lvl ptCount="67">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E1E223BF-1FF8-416E-8CB9-C44A69B1B378}">
          <cx:dataId val="0"/>
          <cx:layoutPr>
            <cx:regionLabelLayout val="none"/>
            <cx:geography cultureLanguage="en-US" cultureRegion="US" attribution="Powered by Bing">
              <cx:geoCache provider="{E9337A44-BEBE-4D9F-B70C-5C5E7DAFC167}">
                <cx:binary>3F3Zctu4tv2VVJ4v3SQIEuCp06fKJDXZGhxPSZ8XluKB8zzz6++iHXdblNpRR6q6dfXUHUsbELGI
jbVH/Puh+ddD8LTOPjVhEOX/emh+/+wURfKv337LH5yncJ2fhe5DFufxc3H2EIe/xc/P7sPTb4/Z
unYj+zciSvS3B2edFU/N5//8G6PZT/E8flgXbhx9KZ+y9vopL4Mi/+CznR99Wj+GbmS6eZG5D4X0
++dxEGfu4/rz5gfk98+L8+vb2fLzp6eocIv2tk2efv+8IUw+f/ptOMfW7/kU4CcX5SOECTsTGaNc
FWVORC6K/POnII7sHx8LXDyjskQIV2WmaoosyW+TL9ch5BdYDTf6ZMRlVLRvH+38XS+/av34mD3l
OZ7r5b9b8hvPgnWY71iCzRkf+pn7lbcBwu+f7yK3eHr8dFOsi6f88yc3j19+WtYacf+4dzcv6/Pb
Jnb/+ffgD1ixwV/ewTtc3p99tAniR+hend8Yqw8X8R+Cy89koMsklRMma0QZgkvOZK3/TNUYU2RN
VN8mfwX3ap0/xL+O7ab4HtBuCpwSsufzc2N6d/62vDs3yD/EVjtTsW8lTaMq4YAOG3Nj4wJbhTGZ
qlyUmMK49Db5K7bnwfrBKde/ju5wgD3wHYqcEsKrG2O0mh8VYX4mqkSRuUSxP4mqYHduICydSRQq
WZVkwiWibOK7yh+e4uAAfIcD7IHvUOSU8NXPL0fXb0t8hP0ri2eyLIlE45qkqVDS2/uXcKpomixS
bHIiaW+Tv+5ffe0/Zb++ezfF98B2U+CUkJ2PRm9LewRciXqmcIozlRJZ1BQmDnGVzjg0MnkhU8NN
O396+nVI3wvvAej7r58SnOboZnV7VBbFziQORcxlSRWpKMrYiQM9zIG0KKmUaXR7p5pPN3FxAI0a
yO8B7UDilNDVz/844maFEiYq5RqXRZAkEf8zgFY5Uwl0NFFVkCm6Qwm3v75f9fVfwnuA+v7rJ4Xo
9bk5Xl2bR4SVaGfYiJpKFYIzVqFDFUzOYBHhyKWqAqN3y6bVs/Xjc5w9HgDtcIR98B3KnBbIo/vz
42LMz4gmU66oVHrVu4OtK54xmciKTCSR7tDKevZUrQ/DeHOAvSDeFDklhKer+WJ0c8RNDN3MVaYR
pig/2NIAYOWMS7KGfSxLmiwrGn2b/JUgT+MgfMp/fQ8P5PeAdyBxSuga0/Pr+er29shMWYNHlcE1
ITMi7mLKGuGcSdDgjCtSb/+++j1fATbgiQ3iojiAMm8PsQfM20KnhLR+vfp6ZE2tnkkKIRT0WAGD
YoQNNjJczBzoiz3RgjuSDTwZehbXB2rqzQH2wHg45ykhfHV3uzxfvO2lY5i8cEWKiCAQ0C0uytiw
A4ClM0YpAcSEsn6fD1yRV2URrcNf19QD+T3gHUicErrG7Pa6j3IcL0LEz7gCHxRsXPGNLW+Yv+SM
qkzUgLAk48QeOqoMt8jKA87hgfwe6A4kTgndq/P54pM+QjDhmAirZ71u7rkyFTVVHRrB0M8qjCgJ
+MqsDzW8zf16Dl+tg/CT/oRwwgFbeHuMPYDeMfMpgT0dLc3rY7o7et+kIvdGE0W8QGPqjoiCilAR
AkvwddGXmNJ7xjV9ih6zv5wWH6iY3cHegfweCA8kTgndm7uv58vlUX3PMJkkTVEQMEJQSGFki2mR
M01DzEgmRBEB/5BR35T1OooO8UFvjbAHxlsyp4Ty6vJ8vlrdHDMuCJRVTZI4R9CPAG1l6I/GLtck
JhFNkVRV3LKbVv46iOP8kNDgcIQ9UN6a9ZRQNs7n09XdMfNyADIVAaOKQxchwu3UDQVbnRGFaZqi
igoixJuHsrEOHGTG/PqJPBxgD4iHIieF8PyogYfeQ42gA1xbcIBQFex5y2TiyN7gIlVAvWAVD+EN
3gUP/vE5bLyX3gfY998/JVQns7kxvZ7d3L5tnuNYw9iXHI6MnlAziQ7pNDlDmh2y6bCr+4gTHfgt
J27w4GTIBfz1vbs9xB4gbwudEtLGaj6fHTWBA2RaEjVZ0xgoFxjVFtmSzsC0ZWRgSbKIQ1rGe/Ce
TBtxELiHpHAMB9gD46HIiSF8t9BnR2Za8FtSxBJl+ur7GGhpgvCwhAwsolDOkYSFQOMA4jL87h7A
tADY5gj7gbwpc0ooL86X57dHNZqQAY0YBFKx4OFSfxi9A/9WbzLLvPdtbTmnF+sImcYHhCCGA+wB
8FDklPA1z82jxpiQwCEyjhw7Bp+Hsp27I54pMqVI2FJ3JVEu3HXoCub68RCAt8fYB+NtqZOCefZt
dlScX0IQIgg1kVUO39UwBCEjBoVcWY68O3EHnzbdxj0A403xPeDdFDgpZO/uz1G18YFN8s/y3GEI
9zk8CC9A/apgUts+S0QfWG8p9x5Npc+Df38Gm2W1Dn6dSm+K74PsxnynhOzoxjg/PsFSVWTCUuRV
KihR6W2hjbOXnckqkuBV8pIfsJXkPsof1ocRrK0R9oB4S+aUUB7Pzyfz4xpKGuJHEiXQzrB4KXLe
ByDDUJJkeLEQl+Bwdg0N4nGwtoNDDKXhAHtAPBQ5KYSvz5eX8+NWEWpnHOcutqqiMhyyfbHRxj6m
Z/gjlX9UIg3T3sfZOvKDQ8oIt0bYB+PhrKcE8uTcvDFHR/ZIw9tMNU402EoKjtstjFGJhPCiiJ2O
MNQwy2Oyfswfnw7wSA8H2APiocgpIXy1ml++UZ1juC0Zcqb7mBLig0AYFUcDeCVEnRhDXBGqmtIt
eK/iwP91mrUhvQewG98/JVRvzpe355+ujx4xZCg5wukrM03tk3QG2KIInPSp8kRmyLjdijbcrKNi
/en6oJjhjjH2wHmH1CmhPZnD3XHUZC31DPFAeJzf2bkbBzFqRrHJOTJANASXVD5wSk8C+DoOSNYa
yO+B8EDipNC9m4+PqaERM5SRQotqh90BB+UM+VsUO5lISJzfxrYMnn9dQ0/eS++D6/vvnxKqN6PF
bLmaH9V7xc8Yys9EJN8hVrQzgRZuLRnG0+5g/80T2ofEwQEOrK0R9kB4S+aUUJ6eL2bz29WRCTTt
a9K4CAoFFbx1CiM7i3KwZ01WxD6tZxAYnsIXHRTxAQx6a4Q9UN6SOSWUL86Ny5tjgwz1DCNIpAyR
B0qGNBpKGhQadIxxKOqtFLyL9YOfH4LxcIA9IB6KnBLCqFsyjx4uRD0wR3YlIkcS04ZcGvX9Yt+v
AYXFKC2mw7D/FKUsh8QLB/J7wDuQOCV05zN9dH17zBRphBsI6LMMfLVXd+TAVIInC64slKUh9aO3
ggfhhrn7/SkrDsiRHg6wB8BDkVNCeDq6Xp4vzaP2c+DIggefggcLIaUd1jAKWqQ+fwt+rD6Ja+sc
fsqidfR4QEeH6XCEPUDekjkplGeT6RwwH9UURuyIyjiJZd4fxy8NsAamMPQ3QkqvqTtDn/TUtZ0A
MB9gDG8PsQ/OW/OeFtDz+Y2+ul7dTabHNI3hvITjEuF/FZXgfbn/QGujGZqsyRI6Akh9q6VhiGnq
BkH+Pc7i0j6giGnnKHtBvmP2U0J9tjRn58tP17P74wYWGVzSVGbIzaN0V4M0FEqIfWUq+9GJCVGp
96kBs+jRXUefrt3qkOjizlH2QH2n3CmhfrecHdu0EkGnEXqSyJuXekOhY5PjPH+ploC2Hyp0dAY9
xK7aFN8D302B/wfAfvwTN564b2L6UZLPP21Cy8+gstGLB+oZJUuaNqxoAiODvYVSGEZRMcFEhB7f
b+Q/2+X+bdbRa7vere6zfwpuPN3rw328HP+/GstejMbj0fXRPR3QvUALmZUi4fLwyJXPOArQOPsR
UhpGGi6enp+fssNcHVtD7IBx40/ooLw97ykBPT8fn/8xOnKflr5WCRVmAPm1UcuAWyG1kkvwaUpq
X632Usr0fnPO18/r9umgNi3bQ2ygurtP9LbQSQE9uj+m2wP1aOiihH6jCPyjfSXiEAOQCVp4oBQC
RUsa+m1tVYbPn6pDfB7vpfeB9v33TwpVNJl9O9qOkdOBuBISNpTe1dH7O3Y1ZoEFjEJS1DXsqAef
o8fsr0cMN6T3QfX9bKeE6mK1vF4dFVflDO2wEEFAb++X5sDDs1dCPgcaebzWnQ37KS3iKIsPwHUg
vweyA4lTwnY+OraNQ5Flh37Q6OKAXbm1Y+kZQYpO30vrNcg/qAuePx1i42xI74HrxvdPCdXFuTk7
Plum6K6DyB9iggjmI26wYbzKMHFEeKP/JjFnsX6EyXFA7Hc4wB7wDkVOCeHV5WhkTFf6sWODCCfA
0wiz56VkYYAxOlr+lXk1VMsr/+npwYm/HxIc3DHGHjjvkDolqG/P/5ivro9IqxAjRHRfQk87BPKR
8awMj18ZfkdEHgjYNMyioSPqdt3iep9f51UD+T0AHkicEri4EOm4XkZYQjBisYERUEBzWfToGGxi
cib+Raih0AcZlLgQ6SA/40B+D3QHEqeE7vL85ub87rhbV5XQghLJdKjp3307A3rSqmhzpyh9zHAQ
3l+u83xd/vreHcjvge5A4pTQXaEQaXJUuwiRfYmiESVFnAD5VztuzEFLcKoiLvzDjfH2ar12Mlyh
Isg+wDIayO+B7kDilNC9mi1H8/n5kUP6qD1CIRk4NFIoEerZ0s1oP4rmd8iy3LV7r9zoKQjWB4T0
t0bYA+MtmVNC+eb8+hz3rZy/baRjeK36+1Yo8JP7SFAf79lCGaUqCDiAS/d3cgwjCzfrbJ3HKFgx
fvVSwq0R9kB5S+akUL49+3Sxmi6PupkRVsCdOdjNGkWBN6rABzBLZzCYUbT0utO3EilvCvym2IkO
2M3bQ+wD9Na8p4b0/M44bnMOZGIh6QbnMdJzkAHPh1X+6HUIva3CD727LSlWfF4+HNKgo0d6c4g9
kd4UOimk7xa3x03HQbQBdjG4l4y2djtaVsJy6lOjZRXZlwgdY7+/jxPelGFxSB7OQH4ffDdnPCVw
v55f3oF8va3wEU5lOD2QmgGv8xt5HkYIKe6S1RAZBPyIBm81JP269ktwr18/lIcD7AHwUOSUEL5f
ze9ujtrtDp4PlB3110AD4r5Tw5Bd97Wj4F0o8tde22W9vV6v1tM9etXlhzS7Gw6wB8JDkVNC+Ov5
8QvQsDtVFHorRHyxjwaMCx0tVQ3NaEUVXR62b7v7uj6s/Gwgvwe8A4nTQvdmOltOjl5iCPeWAsdz
f2c7eoMPm2WhHR5O37cC4eER/HWdO7jo/qAawx1j7AX01sz/F2D//aXvuBH+9c54c12sR1HhFu27
e98//vRvRH+wn91n8yszmj3+/llCs2DE+sV3OZX9b9jgTj8qgN708abY0zovfv8scHqGTtLooYaG
tS+1/wgd10+vH6GZOK5/h1/lr40fxVnh/P4Zxz7ai0MAJW0vXUEQ68jjsv+o72HdXy2voUcqebkw
4jXL0n6K0Z6jtePoz2X58e9PURlexW5U5Bi4L39NXr/X/17EPRE5Q6M3eN6RSCahbAOfP6yv8ULi
69L/lJbFVatp6qnqpfLIc8RUz6RuTOp45tcR0QsrXFpdpQcF+Z65bamLdmPrbRcUvNK7nKjyTVHa
f1hFZgqtEuhlJlxphE4iWYv0LsqWYVB/EW31XgmTeUClZyJKd3Yk3cZpWOoump/c8ZolRpJFkzq0
vrSaaASCTfRItB09cNs/VLWZCkFHx6HSNCbjxbgL7FUdRF94od74MZ2UonWj+ILpxuWtzJv7IhO+
t6I8a0kmGGWR3IlldN14aW0IrFpz2pptKD80Vj4lhT1KnfayStKFVbpzSeH/dT1tyZpu7KXaXaPY
ayuKY13O+SWRw6mvZRdlln6jPr3s3OzWVvxxLYVmkKb3dsVL3ba0MU26hRv700QjUzv0ry2hHjUN
WziueG1lZMGEykizfOTwbJoG8sSPytuA2uOalyM1iBd17D1KXXQhaJLhd8oiFtspotwTp23mXest
tKqb1qEwC9RkUcvR1IuiXE8q7VIQ23HjWRPLF25qsTSUMDRJRBYxSxxdy3xbt+XC08OivbMiwdGF
NA51r5IDw9LUL52WTJQIQ1NqCtyaO5l4meXuf0s5HEd1rQseM1BNb1Dpv1Lkja3cHXO3mfGQj2Or
fM64tMydODDbIhrZjI27svL0NBGsaafE6pRb+UUaNHPqBdNYiL8qApspTXxhsepKkbqpVea+kVR5
ttK0MjaqWlBHpc1vUit7YE7+LDTigxTaE4eGa64ltzlWBJX9c6f1LyrHHxdaNC7DNNMlIk5zLV/m
uX+hap7ZJWxNUukyt5q7WiMzKZNuS95etB5/xo0Pa5qFV3XVjplbS6bF6Upr3btUpmyZBXX+1ZGp
Z/iNq05cy4rutSwTPF3kqWXIckhV3bL90jfCjlr3dpH4ozbGa26oLGlkvbWDQKd+zIxO4Fmptzwl
eurY7qgLHddIBWeiBGqre02bT7icMJ27YWLYodAuQk8gvk6zLtFtwhWzEexiWiF55YLG7VXZuguP
t60RtvGNx4QL4nSK7kZOOZKEptULrW510fe4wVpnCvI5z72oinQBbHLVeHRZV6Kll1aw6GA7Gp0d
32le8aUQC2+cWOyeJvS2juXC1Ny21XlH+Lx2/dBomeOaVadchIL6zc1VrhNNu+pCYWkRqR6LXVhM
0Ghd0olajtua1YbciqqRhe2k8vzI9AU2T4qq0+XKqczGZ3MnrDJD9OOLovShfKxwnPlaeKG1im24
JJANr8NT1E6g6UImXKbcn2d2+qw4JTdIUk7V0nvOaDsNJbZo2uoiEy1Fr4NyGopyrCt2O2uzJDFc
mkxSyZd0FiQzO8hTPQzKQNdIc5UwSdSrNF/Gdl4akaiMA584ekbUmRj6shnFvmLkRSeN3ERpTUcl
rh4hIqI7vuphRcW1RLOvLafTzu7Ki0qBasrDuS+VYx+6ymip8J3VQa03kpXprSDOo0oUDC1sVprf
fS2DStATxR27TrYWXDZ1mTKL8/BGofGlKpbYz1162SrVF155rt7xxDfiNrmoBekq9utxZWm53tlZ
PLKS9KoRwsfQC1MdV1XIF3Et+rrD5a+q4lQLMWu+UTeZiL7t6opqX6VyculKyW1n04vME03Fludd
Zq2DSDWpZfk6L7trUUssvY0SYhRNfMtybYG7buiorrQ/UslipkztRC+KItR9u0yMQlLL6cu5+uPg
3zi3HuKkzVCNV7weY3/+8z/LdVU8pf/uZf76Y08P/vrX5CnujaJ8+KUNGYz7Y97+QN/4xxbD+BsO
cf2Ul0HxNx/+PcHYIAo4anGo//Z+kA1y8WeRxDtO8irzxiyQDwGHPHIe+ks6+3SHN16BAi10IgJ9
QJJpn/uEj954BVIUccTDkCQo0Xp1F7zxChAVZEhpHP24kUbTO4bfftsGPn/xjPe8gsC5OKQVuLwM
zZ/BcJARKeFZ39MKu25EvKdxOVX8oDDTMHNXghd7l3mSroqmkkw1cJyJGwr+3LVEyShJGhtx6pte
coXj07kkZbkUCj/XeZLVBlOyaK4UxEgDsAKtjPJZIVWLXEn5NBOjdKI5FTffrfePZ3r/DGBm7x9B
EQl96S6P+yIYFpgMmFGa2h0O2qaYiEgsMfLSHftCSHTBgtaICKmMDrq81Ngji4XgJ3NLIJrbk6MA
ACW0aJSNiujN9ctkr5KkUCkmWeqMeRVPwBM6PWudUQA1C71trxI1EXQ/jQxLdkvj42ffOT9gg+pH
+/Xeft2cv5MaP2kpLSYhz69kWvumVEu1kUeqHjJbMDJ/lrq1KbphPuJK5Oo/mX/w/rwsPhqyoLES
zOa+ccvm/E2FwyBQsPiKUjiGl1XXdhY5utwqki5Sh+uyXNggg+5DVvHAqNuW6iGdcHEUhXKuywmY
38c/afcvwqnfby6kGA1WpGgcy5KTopgIMQ59yWucUSTRFAVbf27yHS+dhM05AB5uApTacU7hM0BG
2+aD5zaX8yq1yknTSbHZ8tgbZY3q3SdWbfhqYV+IdmQtuzw2OKmkaVkL9RXLssYIWErmiUydSdCo
6qXnUj75+Lf1a/7OVAAmuEkW+oHAzMUr2Zfzvt/TSloR2ZGKcpKnj8yyZV0VnAcE/fW2tW5dKoqG
annJT96E7WXvLWf4tSkuWJOgtTYntRzfq7kclxMPdchGZGmBkYhaPPr40XatOuwpWFz9nZpILtuc
ReQ58STfx6PZDTc7jsfIYjXXA1lKf/Ie7VrF91MNAMZdCHZqK0E54a2r6Tj7Tbv0HhPPT3QU4uV6
Kzum67S4Svaj90oe2Hkv4HHkrqMbu4pOKkOF3IKq8LrGhsaNsaXuCEU01ULxsnBZOO4SQvVKWzle
Wy6SpL4tGPVGbVpNoRo0PRGYb1aBIo9qT5gItUqmfsAs/G4yrlToXV5Wtd42/jxVGhCpUqtGluA+
Z7bcTQSLLKy2qYwos59zSe2mrX+V8bg1bF/xdKkl7pzrgV18kUrhvzRV3OlPnrxf0MFrKyNCgqin
gv4iW68tz22V4ELrYhKQwh9LjftFLiJZd2w8leBUoLyZntaVMGKVdpsHNNA92l7VUcXMplGqkRrd
BHmR6iLMMb1kkp7wuDbl1stN25X1qMLLQqpK1POsS41AiZecddOkcfQ0FU2pI/Ic7eW8RZM/uGEk
GDavxan1rVVzTydeOReI9/XjR0bO3K5n7gvHoKwQ/ns5nt9Z9Z4WqDAcg2ISpywclWV3WafeUxO3
sZ7Xd50X+0ZXcsGoFaWZRi2WQ1CeW9hMYuGOk84T5nb8GPn4ryj+QVw1NrNE+sOxegosx66BBIKx
WiqxIRfq2JYDdquV1lQTv3sCd+7Cpqj0muGcFNKSGATarKjC1qCWKOpiEV6GWl7opYDPqBd+aSr+
RYuTu6KcS76n06hNdVzxsyCFKM0ixaDNpdfZmiE7jOhunV7UZfXFTuo7Xl36jZYZcVi6Zkxv0Av7
jivBTeYpylRThcRQo3JUVNwy4ugi8CPHyKgAw5QlshkTmLQlde9dA5ZrovOiGXfcvpM996pk1SpT
E7gfYMHytn5oE5IYQhK1I8lOQ6ydHjD/gvArZrZqKEyrpLxFo4TCqIViZdfupZ/TcNwkd6nLOr2l
gazHVXBBxbTQva7w9VbJiA7efy3FTNNjDZdTKQ8xy64UeqvGuaKHqfJfFCPc0o5+Y6Fj64LWzEIE
i3QLKRx6wTFIVpV3qs0r01MydxKHiaxDX8E2yYpV4LQ/eau2FRdHfk9/iyVaPaBWYkDpmtxWSqXG
PippMU7CZsIrXzAkt7m1moybtiMaVhBFP9H/O2fFVfQqurOhGlkbzKpleDu0zsexK97ncv2ljIPn
MlOXTSfcZdT/6mvqt5/snm3uhRQXnARS73pT0UJ98zDIba2KhKAE96JVoUd+CN3m3WRCkY+ytcKq
bqSJl2IhBDDauquPJ9/euOh/hMQM+AQ1ZDOrgzPWLpXKq6sYj8vib0lGxl5LhBntfGGcFORCLKZM
eBRqFv5kmfsUy4GWxMSoNATPRRI1lnrzoUPREsKixjrTki017LCRHIaVEdhtM/Mj3JsCm8FQqqKA
XdktcyhPXY6CtVrde0op/ezXbJ/6+DXoisxx16KEi90Gv8Z3hU5SEy2fNA1YEHo4wu0I14pm564e
8hY7s87hbWJipds0XvmWZQYB90ahU9/GKongVRHNj5Ehu6ABH4YLEG7bvu/J5gqlaUw7t2L5BAX1
3AgCYZSgJ+y4cqv7xG6fq7xW9TyNLR3pNzbOveBrKMfXLbPEeR5If/iNZOvTnBYXDhda3S8lqjM1
8XTgahaifSt5ZFG4IluCilSTptYt+F4Xaec8O9RqRoqPoT9+pBdas3k0ouEhkkRgEaJ8Aokim49k
U0EQLEfOJ4x22iQyC7tcSswKR1FV4lCWfLjhPDc1KpnCTxg0/rTLKTwLcLYaUghrLRfVNelAXdQq
yg0/N+skKUxVyzU4uGQTTo9gLCqRaPq2Jc9Kym9FErORrTqd2dAWKkybaw0rpkqMB7bpzJZxrDZB
MLWxRrHrhD9hX/2VNFvvOSzj/lJtpCLDgt58ZEvKtLDldT6p/NwoHGfqsEBnjtBOu1SaV0Vq2IpD
Z04tBEYZRY0eO88ebitSHBD+qqTCFPS8hRXYqCYMwFrH2nR6V7XEqL34W9ikpe71xmzhqOMi+C7w
+i5zAn4RRFI+Kuue/6iyGSaZrBOl8nWFJLKhVv4Ft2t7lFh5pztuu+7yUNEDn2ZGYOWyScT8po7V
x49fgBfWt/UCvFuNwT6ri6Cmdgzfo11KvtEGbWaQTsr0mIW1mfg8HEEvJEYNT5AqVZ6hkZwYKKO7
q7wC3cM+Yqh9oHsHMrilUYEWkthQ9fG2onWrlPlEC1k1qSlvLynxv5aWNlJTqZ27SsWMxC0tPbNt
KIRAWoVN7K+Ylsw0Gkw7/PC5FcPfpSRaAVO1vWRaKOtZJ3R62HMcL0qNhvrfFYJB3DReF1JZzTSb
JrqVqtzEYtxi2NuMl/AaMyswnCqOdIn70Sjk7nMQFa1hMbIqAsUaK6H6LUyUTOda0epyZzUT3wnA
38WZQ6CiEPQPTQWXUY4brQx1V/wqU2stsfgOHkuc7Yk2YkX6tSxyQ04dd+6mskEz+5FLXnDxk7Xd
XloV1wNQCg6Mu4l7z9OG5UY48y0P6pRTf21bRWwKnejocQdO//FMO5QkWhYgrARDGaOKPcjviGce
+CrqYKV8ktjRs5ekRsiSKVTnFa+dUHcQhohC6hg0orcfT7yD8sIXRhAXe7m0SBwazqkF3yOzFKjn
SBkh8pDrJW/ozC/yBzRgb+A2tUxGykJXI1+FW1h0R2Hbu+/B6w0/iM2E8UeqlO6kSxrVaJ3MG8Xu
2FIl5ydqd8eLjmtXCBokySAXMGw316iw3ZRYnphPIsfW9Dq9jHNvXYkBXLeKEbruc87inzmzXkjL
YKfD44f2imiRibsEhieqVgl547rYXVJVLkVZNKH7TcZcs1PZ3OZWYRA1T8aCJk/hZbgmFp+RPKrM
WvMtXY7pVSNnhek4RTXOLBDNzm1vXam+LISfUaBtew1A9u3UGXBBLurgnHXLooKvGjqp5nFhiglT
oQeZo6ui7xqK4z1//OLsfGNhIuG2Orjb4OnbRAMBIt8OyyafyNGiLsiCUsxKInUJ5SzrAd5fQ+ua
wBR+9sJuW+S8v7oDcYIekJf8zPdbxcslO5Zokk/Crvhat/SLxGAdWg7zDafJVjBXDMmG/ek3jmCo
dmHpnpKbTiXADrfs0OBhrhqyWI1F7l90nZr85Kjc4YrCD0TzNvjgKOO4bXVzZeq2VDon97GjBLqG
VqlgyCA65Cf5Anbjk+OCHVeUj1UCe421Nwm1TYt2yYhlpIOHLHiWWyzhx3DRXXiBIQMpWLfIWB/8
qsKuLCJHYjZpS9sbi2HrzIRImQV555lNC/KaF5pmeK4tju1KtE0Qx1lC4EQsPR5eteEkIop7IzfN
U+k59U0p2V8cK8+XdnSpCXKH+JKz7KBp5qmWlqZqKdHEBdFcImSdaZ60KLgUIW7taIsuwTERVaBw
rtiqI0fVqq95uogSWAhuAw/PLC+KddAo37oyiGeC7LF7ktqPXeqO/EpyJnXkNItAwrEmI8o3jxMz
T8EBPl6wHeuFtpoqeueKDFxaGrzfjsDdVonUdFLZiiF3rjcqaVeN6qh0jLhUbl2n/KIK2bNX/9SJ
vYNrIdkcnfNFBNDQenug6FxPgrs/Y+lEbQI29cSSTl3BsibEkn2Dx6o0q7PsoqrC+iKw4N+U5VS5
cFr5n9tUsKXQLwmp0DJ+y2AFkijpioTTdOK77SqjYaWnviiO3DqKDeZI64ZH0rKNo7lHSf6T13WH
I51jcnhzYcQw+PLp5iYinWV7cYnJC9YqOjohTgiPv3uJbc9DOyUjV9Aiw+66mVfZ48RJnZ/s4h1a
RkMzPjQvQHoHVbTBw4MpRYXmKOkkKLvQSLSZbBkez3Pd9UJiZuJPnxim0A5bEpwSScfo04zMxaEt
yX2Klo+dhDmrUPseE+YZdVKoVw2cNmO3yG6CqApMqUm1WwGN2/EaWo8yc5xL1ljpxG4s7coT1pEn
OqMybG29dl3H8GvZvipJMc+llOp2XApG0ceiAyYLd8gtMBBXVHTwZH8u+A27z+FiykUruSFO8DVv
q9Zgeeati0Yby20efMmDsEYUIVZwAoowe6PGvYuKpEaMN7SnIWnkrz6l3yvVUUY1aSLs9JIvbKkf
iErW2mfCxKsMJBuI1/DmCLfUAo1ktXLvar43g/vLWlhuYOtxTIUrRayyLx2xkCBTy18Q2Ejvimc5
RsKI21TqVy7fl53kPVXw62c10bPSvWWwIL7EtSIs6syqjCSMYHNzx9KuPaa1um23l07pXnVdK93n
keQ6oJ7aNwth/onMYriIULC3irTgHkymnGWe3S0bIl4qSSn9L1dn1uQozwXpX6QI9uWW1Taurffu
G6JXkEALQgjBr590vTHxTcwNgekqt80inZP5pOpmTP4DTdD0pHzH7tk5ewVmSPHFHeyTp4et4vuZ
N7lvju8j6jZ+GPczkvGMsSOYKnMSWkzevJfHsYE+oOnvYFTnb2/y30Q2fzf4866NCCL6dKQbfdqc
+aOOdS/HbZ/PIuNyq7miJ/q92d6Q60UHZuZTV3TSQCF87pKaWlemc7jeTqlQ1W/zV0PY1vqPV++H
0vHMyrOPeBV6KX3GzE6fjZTmdkAmeT/kZyq+mSxoZ0H3O3tspBfZ//bej/WTq1ar+5a6rGFTGN8h
PSb3973/bXY+2Frt0OSyWPHmoCmmvUDSp34HgzFEDlrncCz10E+yG51HZJETI7sl1T9cItG9nL25
0WHfbu97J+dzPc+BV0x2OF+I1OfLNhWB7JeX9yNw/o4XOrPokp3TRerkbkQfv/5vs4itpKhVnlO+
jlW8Tq4VkN8v6yEASAUq+uymcLyYlLe72c7C7H3UFxNaqltuly8HrkAzpulQz37cf4wy2fiH8L+S
UcpuHdHLEJTJnlLkg1E++eDk8mbn1DxJJsirr6Ed59S0vSMhgIG4/zSM03Ib13Uo319ylPhPIMSq
bXVXbQknhUun/RVlgt6PmRSG0e11narUY12wjv3bMudxsRI3XwFi9aW/JLJhXsLeImnZGwQmW7uD
ntV5JJDfEzt2oUdt15+KlQZ/fenLfLC5VVKltRFB/yVhKylFZDhqq6xdE3d+OSIfEsZgzydB+vNL
MPEbwSo/b9zT+gv/MT8ORus4X90m8DCotF3QvnwGznV8TIwodOovn5dDL9U6DQIaecjqRG6w6NAS
vyQrDV/e91C67ug1ijQDHuXvBjUSO0J9T5czbdJl+hHOWXwDxZbc+DgnuL+jIjK9fLaODyXsNd3G
/lhxfJfPD42yCKYsLcZ4sA0Tof/R42IqiH3dpFrr/MTXzsF/fLYjiA3PZWkbTviPLd3myvm7eiJH
cHZOrc0adL7egYBBqX8z1m4/Bhd9s9veATUTL8kehM9yxX0ig8xVRHPztO6yiBI1/hkTfhRBNMTQ
ILylkUPMa7uuOKHC8I8n396OzCXfOctEvVrlrsSR9VvsvsRxyr+ENKpDRSAcC2bbni/Z9228LcGR
/ID/6xqnT3NZyTB9ixMY7Y/jSYgqd1bmLK3DsBpmcv2cROQoAx0cl22khdIn+yIO+gMDyfxDhD1+
fPrIAqlfM39KvoysCQfKv7ht397CjD6NxxcVLf6nTOfyJePu87Dp/nNMz+mZGfL7/dUcUfok1lkU
vJdBtQuCqwHt9Q2TTJEOSf8xf2wOE03Qhc6om2GBVooF+hKKzVQnxKWLCvzjc94nUUWpCuG3yePz
HMVTPafeL7c7Xi6SrR83N/pPeUQ/6NWuH81j4zvoB05mQTkMkymljSE7i3y/AcSER/V4yTbDPlKh
qmT3fuRc23bJXHrZk/ybC8WEfi3BsxhMuEei9OIPE/21/sWF3i+W7Bsmnyx67ZMU/Xhc6XmNn2HL
8UK4KWuzxcCm2PVSY8BL7jHJVB0bOlaODsfLkC3Hy/ueHVHIyGku45Ow5nAh/Dy3Tq+Oq/Elmb/k
yzA03MY5pLEh6Dwb+p0KoNikS3pWCUmCW+Jj7s2X/LzkB0+7EPrapMbn9EhlN/iT6iLFvXpdWd7u
Byu3KRYNLNr1LaDeVIUuSrslyFTHkwh3aXqOL++TnYzwryPb0ej33vn8vonhG/hT7rXeqod7lC91
NvjBFXDTz5OaLhkNr9nyVxL7O+l9zDnQ2fAFutyu120edYOOOq9k6moamaHzvWGoYuGzQkh+C47z
otFGFHFEa2LzNgzVHzpNH6apD+HtHs1w0r/k0K1WrojJHtVijfApUPdZt9YyzS5ncMJ87dl9Hdev
ZmFFH+g/zAKTFC0amNKZ6LulyQePHHMF+esN5XwlHJCU9AGpHTYeqgU1JOHRPdvM1+Awr+f+cJXV
y5wOj1kXzlIfgSRJizidvmZBf4nO+HcQjG200tYFt97mGNbIP2Hp8xFkf07jXCFCWZIBLN2WZnup
Z790nlElrFBaBIO0dbqduiTHckMzxG6+PL9sR/K6JPasfDB2kz6v4TG/ATqMNrRMs9qvAA8FYEe/
CcXZrpTUhw3aaUiqeIblmB5/0XG+qRD+6pHqqOQqggLJjxCnDSVrjK+lBGplb+qssfs9UZ+nabFl
wuIPLPLOclsjr/Btj6oghl7bc69aafY78+eloJSPBbjlN5H3H5LjXCpwkn67MlQmxOMPkTEtd6hx
i8xeZrZl9XnuphQ5v5pV3HiYWHiT5IU695OeSRPL0688feALhf4PobxnSCW2zLJWeEGVnug98/X8
M+6UwPwLrsbi/sKcBPaXnHOhtc6agyxPweSxCkSILBcVvnqahMUaz6y0Pivn4FuwZc/HCvDHxrhV
Jz6rOpjYCmx5ed5TIhrP+bqBVWWLntipGmTwHBP0EUIr2qw2yLsjwZAQpX+JsaqSWfiPiNArs1iG
xXTmz5M937w1R4fsx0HRJ0kdBUSWkzDDZeoNLSD8e+UwLkNhKdnqI4VpkZxP6Wi3mxvBsZ7h0C67
vAc+/WzO0xSxiG9QAv8JSMmD4MW68b8ZY//CVU7Ffoql2FBZFKnVzcRxjSO7fkls+GPxFQADrYv4
Q/RCCczoIbcY63ZXOS/XBQ0ITrDyADDEpFTMdDng42lVlbdv85Pth+YMkp+gOIbCLGCzdRIPxbJZ
TLt+Uvlsz4rlMPeQRXPFPPct9glp031/0cqGFYXzWfjL3m0S85Ky6ZUHVLe9mItw8M7rumy/BSZA
pg76Zg79Ytk8Fhsd00osynXTfrjufW+lXqWHfLvaFVOP01G7n4PqlAtlR1O0udAZY1+pbs4iAhRk
7HKxyGLxUl3nNBeV9KAZZ0xUlg+6y7ZBgzJYB1vKGBL8+8GNhUunzHAP3Z618G6WzicaiqLylsrL
pwXEeihVwXcVgJHfntLHf7hEh+pS4Mkd912MpzQrpNMQxmWUle+ffeRONGHKfsMaoB0bHH1QqFEh
6LpVVtsAw9XgVbM3rV28sAh43wP70O6sLc2e5TRdgkGTeu35LzsoUacDwF5uN9ltj5MwMZgLuYhi
uChk68Y4PS7yiNsRZjt3wX7l2QAtB3NmQdAE3jKdiCJMVlJl+XY5FLCRfe+9MkyDtXvfwBds0jXI
L5rEtVs5vWoTR0DU+CzKeYT/v+hMdDQmXzXp92Z9vHo/hBb8TkXK6lPzjspFdACzRZe580cWo1gK
N4BlEKJUvSXJUsj+NLJgj7O8rKusfHWKDh9PXM8ez7zh4ZVlmPhHb+7MoOdueuz5+9ie8WguAP2/
ZbaXDV71t/eNPFPTRML/IuaBYziJ0+L9OJtzDJXvu3vMash06WURx9Ad0zR273v5eF4IBbvd71Gz
Rv5+ocq2qV4iiauxfB3V6pr/XpIxnzvcUlsZhfEJkgJdXgYkglDWvW8OEtPOya+zHPh/hzMTZYVI
mK72U82iMVG4otfoAQBuG7npZfrlozGtYWZkt3CzM8Zx+xxOubuN6fq00DYTOoOH5u1wPDGv+Slu
n9mE5OLjiheK0+nio4Orgz0CHz8jv5F52dMMxeppdmoqWO6pZiEqwEMOCluuqW6G8e+Z+X0HkU/X
86R1qcWVJYvXxH2M5jrMbgfJz3KfsqyI4D2QBb3qPHm/943spW8wsB5e/ucITOOy0dVTT3E3GVHq
3B/PciWLuGUcqjf6EeyeNJJrh4dY3JL3o/lAsqmwB+IZ70e3x0/Fi8/qsIdUQQ6/Pj1vvLwfD0fh
46F4/LaXbFkI4OTx4++b97d/3/P2MCpZPmX//et//89/2/dflcQXJd+ILv87+P5L6v3j/u/tlE6T
KtjZ/P98Nvf+4d9/5r9PEh/z1zg40/8+0v++xNiPCRIq0VcZWIqa+/GBJxJf1thhmh6UuYnAmdv7
3vzY+9/L9733Y//fzwHlmJttE5/fj79v9kEHD3b2/75VOqxxs7jx5f3QSeez1lz+Wo1Aq5z1suB5
GlXvL/+3ORkaaXkuuNrvuxjTt1uUu7jKZvDuPmrxcVnjMt+XvtJyuQO1j57AUCaVOuO1mQzjreN+
XymXZoX38AIdO6IScNw/x3xTusGPS8qT35iIFJIex9hOeryGXJxVOmzhqzn8tZl74Z6SDJ24gsnN
OcQZveZ+GykzFzsAq2Da/86e89pz5LBPsxP6fUU2uL3U+5WhdXkZIXWgz/7I0++o2MZKYyAvFn6m
5cpDZEwijD3JNP9dnXnWcfAGYAXYp6Nz1Y/9VwnFviDJSRC6SH/kKUI0XiPd8qt3w3zrj2WrESxH
99+bzzNDS7fpHWGfhLZc0uuoz6T18vijMICLxLlc0Fq9nkfY0NwexTr0fbFDPAl9c5/1bMps844y
B+0XJr0tpsgV4Q4TmMq80lbo0qZcl3xeftGPu13eaNQHhQpD1E/Dayjda8DkPxPFNedkKDB//rXW
79vRoPHIEDOxa3Rj54KugsFFcCAs0NhBLILGAkVMo0IyaEqJrX0pszsP1Xe3vWye+NBPy97qIcsq
iJH5a2rlLyvYWE/Z8kcN2ydilqPevB0JEOG6gY0/OWsI1ymu7ANL3KIq0KOu+bK1qRR5N2iwCRS1
kS92ctmCv4no/ctoP4/Atz4MPsoZRfs7AZ/S+QiXWAkaKfTueW5UPeWMlnSTtPIWLqqNUh/T8zNT
f2Q0uHpFC9z48TAUUyzn8qR+UljPpm0+6LXgk1c8In6lj3RKsOoJspY/PROih8van3/BOE7PaaTk
LdJZx62j4Mjs/hYCPENs6CuZ1dql0ebgdWyodqJFPs1UXWIbeddjohdIT18IPkIXQ/ooVG9hA/aZ
q89ojhqZsv6yBuonultbwcOR7ZAG9oUmhbeh5BMIz7VqM0MpXKorC3sTQPoCR5GnaAglendIYLzW
UAfwD/QTGpqjpbCJCgZftuvtGzimHJUJagOgBl2ik882yNZiOhCKmYG4eBXbkGs7AdSX1InoyhOh
7oIqzERcoQ6eINn24LtPKImgosbvKUsww58hrUKm9d1AH1ozkFkRz3Sp4gF0+p59c76ab9mvSW76
Zelb1mtWnnHwvA1QGFZH6GXy5LPng/6wsY+hfxxdyQ7LmyRe8xbsa16NU/Rjnz1brlEyliNFvb/B
wEVbUZ4+/Ro6wKVUbHHFJBqnUaJI1YOYy3mZG0LmFeoHVVUq9x0yljhaqbbXOJh1PeJNcuhc121b
i8hbd9w1c1YfQqKDzILnOYAtPHkRSnvEjMteYmCevZ8PBkwRjWIEZwd9HRT9+fwnYCUTSb8Tqf5t
u4tum3+SApV80vIEuBY/VTPEOcdjhN/PnQlq4o+/R9o3TsRLjZJbViNimU/jPiJ/GdKlWARwzljD
k4budwfnlFVINsaYOqO+ibQ7LlrKs2WGTlUf7H8olccbRkCAMHbbCr247UYntiAOZqdSnzy5EnRz
PojvjqN3H5JFdr5FARZ6wZeI8L7hyLVcpb/FKIFIfjls3y0b26shZ+NH48I/PVKR6nll8HGIjcOH
EsxeT+nnT0g9IYwXozbTHI/24ynaw2W/Ls5/SQeNJi63HB5l2ibhASwThfLT8tjsJRsjSHPCpDeD
1aBbsuj7mqvp6b9NgLHRhPm/fhlRYMGEqL18h/VX+NBS23QZ71IAU4kpQ+QuqVNYgBAHF4G2ddq6
FeB8h4bSVUEG/4IPvUaqVFCI6xipHtVk0MZ6uCKlOZcB5eARiMgKM+y1SNNLcgjSaLpcTb/pwomf
kc/8UoWKwiYfg+rLakXSzICwIG315TZmYzNIPQBzxWhNDgZhKN+RIt1+HuIcr2lv8V68JMiO1ZhX
ghpH60xRVastGMpszWnppWbuaDjJQoy0Seiw/t65/R14rqQTih3hUfSxTvioE4+/MkDiNgnbYzoS
aKFZ4TRRd1DOrUUF++oHQ8HQyxQb0M0i2BA6xRz0jQZD1DAqvp6GPY09TI1h56yFl0NwuyHowTd5
GaB6NSCv9PFp7THKzqOJa9jN3yE2xiWKW7A7AbKN7gzg5uS6E1Ob66AVJsAYteHJzPGeIYbHlwWn
7xhfUKbujdq8oUAaipV88tNmZZ8heSN8lDebCF/yM8tB1qYzJHU6l6nan/dBrqgY8qze+aPHyubj
ls+kTMnmXse1M0deysBkLxMqwGEm+k2H6jedctx0kZ2e3LR+mxZG2wPiSyM328RQzWrUyQPCywDj
9KGyZpn8pzFCFyIHWu5yn7oUZno9Y9CuhiE6m11bJF5dUB9Q6hHy3ejLmmNyCe0H/xzAz7FlxBSL
6sEq6tfHd0Q6+AcLA6lCBDMqUyFEKSF5NTICwIZE9d2BEb/aYfqz+4Mq8VdHogLPBAyeOfw1z3nQ
RrvGGAut6+Lrs69Nug8FDLUrdJnjGm966ladltao/kr4eYKKcr9InIfdYlh+d3k+NDOYStBYAcw2
l8siBff3DCnAu0/zUvpbz16XCD1sfwQvfi5dhmSlZK9vHnVnMcFevQwxsyNGW+9EeNEFFyS39GvY
f7A65B/VPFQzG4JXMAriI9j4qcmEMZW/fddbrz7FjG1PbqTf8bgtn0y2oayPR1Hk/b/AMv6Nbnbp
PEVc6T1egozjlUmC6RZa6a7jDI1hSZHRdrv/j9C5y5Spde4qu8TpN36swwMChEqSolc9pHvJkMlD
vMGgJ4CUFPeMXYJg2avU38+XEKe5iFnEr7NACXngjdqczM2xjD9iZ68zy+ybSsbhGZ7ps3GKf6JI
tEKC8oGjzf9MbGwZbnpoIu79m8wLA8R/X/ZfECTWp4khpmVmoJWjyG+Mb1EZb2FQM6S1PX/d8HR5
iG+QzXYMZtYOAqblgHrgbaHsPBYPsVi7wyRB8yKGnl5ClWBoR5kS48a9ecFviqR6fNgQFN7g1xHt
0eD25kcQyuck4PI59iEX9ty4a7ye152JxlGElabjbIgak1fL4jY6wuQK0/Zizf4hjmLzfDDtYQbx
baPkERQDx+zax+kV7N7Yhp6X3+cFNewuvulgdKiQKLw9P79wFfxKDQL/OQufXAgZIXRhneybbr1j
s7cZfhMS/COa+Cy6czf8RbQOgmia7vXEzqSexd7OnkyuBit1NMNsNiD+yVamQ4QJtz9m6AkuuoSy
SW0/FvBR2IvFqOtTP36jNI4Lr+dpwRWLmkBAESGwwACaHHVCo7D09nW7nHrur0B5ruc4B9WczcCq
MFLsOmlCSFVVLD111VN8FEl/fBkXP+5CJBYKHgBlHh3PG5HpuXQrVR/9mddrAklZgm5pVcLZY90B
WgzgHV9yyONFsKxHlcJ48731ihHJAf1ILIQPO37IorHwgFWvcf7Xj3p7tSGU4TWMC3NQFH07U1WA
LrtUyAo3Q4Zp1OMRqYNoe/IncjR8W7zi0X92J9pZ4K49TIKY/gggsV6jLP8x7L190nHtj2x8HRzC
IvOWoU5KPI7iIoWiotDdoaPVFw+wdugWcd+PG8BpNH5snQDkxroNKW0BYYI4T9y1nzTSn2t6NLvI
p2qfXhlbkNBfkhLwifvsrWXPNPnqO7gyqX5jx9I3JHS/D9SKdyHReEJcu2esP2usmSVbXJj+oqOv
vYz7mtCe/Ej2P30qkq8++60O3td57I57lNnsqsUJH27oMalP49MokIDxI/GZC7c+9WbyP9j9k5oC
BCCAJTyNLJueucFIAim/nQCcvPFxgzw00+TJzs9xhl5uyEBNZ3xYUdmu5q1HBfPvmHX6TOgBBTsG
vJqEoEYzgvtXQV6wMbLjKT+RJnps1mgwjU7PtEDZmD/n3htsrzs/vAuC4NNFn+cnNRp2h0VxfNDR
WZKToNfYGOynOPq2rGf29r6BbHdhU/BXyRDmnTengFBTWqJ2RxhoOD6dPXNPmA/sh8h6tzEYf+yQ
iaFaWzg0I6i0lOTr07n1HH0B0RVoIJzWULzJcPKx4Ma2QxpGhh02XVjKGexzpvbsiopBQZXr9Wtw
Vlvc5GAX60iER50mHhZyGDm7h+Namyk7OwGhuKaBFxbOg+bpEQs7B8sDxEs8tv7R728TuJEdJuXC
XHZHdtTd8gHwNlX7X7rsCzyjM6oXJdwtRsMqKV0rOy6I1fLBr7YxGBo/g6zod9M8qI8ixtoMoKUQ
WrofM/IfoRgbHSMGH9AY9Xs/5qUh/XCnmXidxpBeRhgMUECPMgnVN5jvGEUiQbEYB+NVgmVtXkJ5
mBL+CGuCud9qsTFdjgfMID/+BRaVXONRZa3z6Q28ge7eN0TveakcToySlL9hpYc6AXjzyeKJvzG7
bkgRePZ20Oy76Ie/BOHN1zkMgUoKdQVMJYujD3eUjELV54S1QI493CqpAzjHSzJcuRkcVmZYhjY9
t+USq51C/odydxwO2uv48PgpvOe4MaxfW7OjOlxo9u1cz6d5k8Dew113LqUKpoj4hmCswS2R03ok
/q8j8lD/HvN+M+iJW+ZnS8US/hacGxaFsdS99L3sjsMPHquxxI3AKNSKffIqi0UVQA+NX4+V+Bgk
57UOCQC+PmMohdieFgqKxAuWZsmDf0tqw6+53MH1JfN3SZAPdZFj36Grq7LHLbZHyRWNdYLRG4G/
fQwXIAOhbka+f+I+008SJUXMabslJikyjKNXRGCgDrSTsfSCjP0nMY6q6rFmaon1LFB7mCxp6GS2
K5sWoCu5tzxvncfTv9kWAN5c+rgK4uNTlPDoupmtyLwVsEIACJkLgStqDPqODJzABuANqI3Bwh0k
GWDXnn+SCBSuhDmO7lFJzHHH0kpiSvgTAN8RBjGDVE3PZo3AQgpkHV3RZCZAOYDwoGudAa5+vxSh
3rDYBvV/Ln29+gEqfazDEhmVt7MKXNHn8qKiQwI0GLdSgTNt5/68WKFU5RSg90lVezbA/VRtEsno
3+5dkR8pJij9cU/DV+L79tYv5CK9uZ5mCFeBg/6T9NuT5uS74+73EEAL4duAJTXOwxXqjPyrJMfL
adP8SZFJ331psgo0FYehCRN18f1GhAGtMd8/Hl1RTo7rJnTfmAxQpqS3xXCM99FS6WRZMNWnQxHl
TF1ClFP02Gu5C3cxIRLySR8AuYQkg1oCfJ3aSyPh5nLJsmJi47dlI1BqofGjSQXPow60ci57nvV5
3JQ3tVN/pN0QN76/gh0nq6hSAfEriHNzITnFwkhShG2P5UrghszmJmPzB3q412bhshYISu/1DpNt
nuRP2GRJewwhZC2CaA2qoHoIxrCgidfxeBKFC7f+wwJx6XDwazekFzpizYg2z3xYphGrDEwDcIiN
RB+N+JkG0XwDBmsLww+/WkYVX7ZHX08grFlDw8uBeG9JKFILMaRwZG4ZZPQFlSNPv44kzyAvKtEu
3uiqRZ0TYAeXNhgNO1wsh1yDRm/iLeGLFf4N8bu5gKu6o5YFJK6xEk2BIFRUjuMa3iNQOVe+89c8
NfIuBIPys2r9nKaoORPj7hiEz8L1U/4yU+ggFNoaZUtcuNV8QgWlcbOGgGXG9YolElkVIcsP83Oo
B6Pz9vQ4cApXZItMK4KlfZ639Pzkwyl7KFLpzQ9mXkWbPNBT48Tt6kD7n5Aekqf/aZlOc8MId4uO
ZELoZv+57YFfMiZJuYaQ98Y66vOxDhaUb4P0f42zmeFy4I+To2lvnRJ9SeRfMa0jFl3ysyaN2Z89
fkhdwTBfGCL3cbbL6rGAVxNl/a8gEC89e9dtIWQfAXyydUT4d8NdnRMvufpijEuXw3/hcl7LwSjS
rTFDIYtoIVbgERHGWf4XPi+aLI7ypT8Z5m0LsSgjDMKCck+h+QENo2QoRL6m+/UwOr1NvvFLP2a4
OtkCV3TkS40A/y0/w586ZV5DvXG6OZUYgPx+HVC7XRfBNjToGEpQR76J/p+favnmRfEBGiLTtVCM
tcmAJzPNXQHNMUdDDUA1R2xkCB8TK8+v07x/N7Om3YB125RIy0Evj0W+CClZIuEQnuiHsxUY1h6H
OMeoB+gMMeiYot+9D4kmmgyu8h5fZLrbIondXEw2D29xRn7NCBJ7yLQ2kBwxH9gj61yIrxe5LEF+
ZDEV7yNdDbAcsWDTeAlTIF1QaIcqWvqwTWG2TGNyG3gmi/3w5TUjydwyyH6Njb57B8m6xZkcAdad
XtPoWUJkCQlGHELeBj/GmhJBjjsgWPEg/x/2zmw5bqPb0q/SLwAFxgTysmseWMXiLPEGQUkU5hlI
DE/fHyjLkmX5P6HuEx3nwje0LLtYlCoTuXPttb6d1k+W6/cHgn3FtpzgGRW0nwZb0NC3qhIXCUie
0G7l8e1L2jufS7Q1tL+o2iBeRHv6RRffK22gWtZHakr9U1rbN46vh+dwrLyNEUYnV/Ux56sy1khC
apP73H9InPEBN37KXVPs0Fuip1gW56nvhkWKCBaXc3usDe5b7KwUTGl8MPNsXyVNegj0oN7ng3Nj
5e6wNSseWlNS0d5bcmSEAUw3fB6fWsq1rvae/LSmOO+tZDskNjwrqQ3UAdZD7Oa7rGtezKJJ7ksk
oS3tMhweyqrOWVffU1SN+0EH/jPl6WM+o4LC1torWbcLguBr3024ppVhwxOpt5cqQTAdPQL2lT8u
wtYMD7XOKdoNPnfDyiFg3iRcBSZSGEYQHyqABldY5jazkX2dD4F3A2RMLbWh1DfjKJ9djGtLXQQE
xweyB0S3umVatLvKLKzjMAbOQnIXa2PktwQsAkJDb2xqizvNVOgnORmcg265zQJ6MWMC2gtpzD0J
mWybQnLVIV/OZ+zfnlM/FZtYdubartjlTWmi0IS5f8r0YacPtjyk1NJ7lZIyF2WD38lMz6FKtd0Q
bPg5uJdr8e1YuDl+mzE8SyKDYUx+wgyMdJvRp6QFNTT7qbS5KmunuGispaPb8coypnLf5m2/YSS7
sfIAdxEHUUia4n3KXrlkxlhTKoT7HAfVdVZq52ys1b4TSXOWQQD6oAzTU8++DK3BODhZgdlk8AEh
4IULk3PY2t2ySZ3oKvFLPh7Vmts6T3la5Xq8fHvwe4rbpKuV6aJoTXPP2XGORkpFvSovRRBfWyai
72SrVarF6siH6bKEoOsFZanvyqQ7ocpXy7qqxZ0vaE6EtXlX5NQoPhyplUroDKnI+JjHZX6J3Gat
isr+4CG0LIkC8SOR71jnVWY96mrXqte2bO37ytLbixe393mDf4r7sLlMrCB9dNLwtRBCvRYF+p4z
ysVU44d1NK7C0TReKU1Y+8YckhNA1u0kh/IDx2COB9GM14kowkNn1ajj3eiewwRPiR8U2XJQ3Sow
qnSv0Ur3I/O+ieRtmE0sIp3b+VhY5ZKA9IhlMbPObc354cetc63KSS1DQAQFUt51NX8Z9SwlLVsP
F3voTfQB3X6YcI0vwv6RnJyc77hgNfr0MpbWsGuG8ktWJtXSi91KcOnHUGSPw6WXRnCudT2j3XCb
+9x8kW7co4POufIIMyDfh/HS1PNwrQWdu+Jq7eyrpo4IAZBtm0rq/hovbUxRiw+ugKHQcqkze40c
b5A8G45xTTpZ28JNCTdmjcmNx/2za0wOFXnR7qOiD1ZtVCfryUwECaqw2dlkne6SbPpSsr4jT+X3
tuysXcU9epGwlydd6df9wOMndhM8q1NP/jFKilNWz8YW2+torU7+MatLuixTdEWgMTmbxlVQ09wu
WivDQCJv2jQorntR1IdEsepIDDVHSJb6Sdl5czabdK9XxZ3laMjPJHP2Xl1T0LTO0nSpuAwZWA/D
KG8R+9uD8sKVTURgMRaBf4dH+NHuvR56XpUcK+GnN2bDhi8sGa1cK0IhQ807ybhA/DMJ6A6hmV3R
o+WOVapdJo1x08WteVMMb6FgZ1V1qbgaRNCcO10/GTwzVk1XmOt0PkW0FOlWBBHOO7xNPQ0sJ50K
dMGuvQ20Qr+R4aGBPaja9FOCPLUUg95cGnUp2jS9SgkXcPFMjPcYEwlwG3VLFmzqn7gvqv7kl7b3
wYrbgu4Ph6KB/EN16NJdCsDSNUH3kg8x1kVR2ofMaJ65EehHs+ZMkJG11omDu/1YHFv85HwqPJyS
VIWXfrDuC49azzZCFJL5i0eDCuRGdxNzfl+IQdwYVrQQMEIOdtzgIoqN6KhG6S7birxR4/QLrqw9
q5YvQct9W5v6fpd23VapxNhX0olvfYxxQq/WLs/FZWap6SgQMHajCHokmQwAHrHAUlrBYx0huwZZ
41/xqeckGMFAknXNn1OfQgRYR3ST5Z25beiOPtLbxqZ3g7In7OTazDDcZe2h9NzyMevm2zN0gVrt
NGJDJzvQH3waml8Kq+IIdJ2L6FD6VKPzXX3POtMVukl6iiGv9cf1CCVqVXTZuZhURP3EFb1ISv2k
o/Uv4ETetRiU+XvNo6ewQt6pPPJi/VhvbGO0uNEaS4ciVGWqPJVJWq8yXJn0oSQP4djxL3UmXrxA
FNtQqDtTC67rEMNtl+TD1hcNlzaft6nt9MYZPe9In76gE9zH6CSpv8tTwD/KHtVNT7qkJ3fwXtQI
n0kS3RikDWmUmGLBniTl4e9J/21EY4rPHTkF4a+TAm3q7UsMN/dsB7Z+gsa0ClYa/aD3qV3VR5Gy
4I0k19+3teowqYXe0eqx93VN6G5TTWWnMoJgWDpO9xCyuBF7k0fMVPEW+ZAr1RS4+7IJjIXsZflx
pEU0RoZ+FcagD0qGhx1Ma+q4yAn8nQ2teguMq4dV6KFBwqEacKql63o1nop+uB1HURy11n8dkINu
Iz+eNmWOUUG+6VU5HtO8DC16N8hXoobX6I1fXFeDMWtZODuByhhLCHfdtmrn1EEUWw/O1IcwKZV1
aHxlPVSG/se/ipLzDlrcuKlT1e30Alt4mg/ZfuxHwgJZ8Dx2VvSQlreylMWjMv3gtrd6PBdxfCP7
ULsGfLAtQ/8eVWe8aiwZYs+T7k2S++Gj8daL6IbyoPwcbGQj7sN0umql4yKnJON9UqC0ETI71ikm
DK451rF3iUQFElTt5NPCIlxQHshmqm1dozlI3GyABTq5STqu0A4m7Hy2l09OPWybrPfIl6T52RnJ
QeYWndwRq/laARbc0N3FUek0xdkssi9IDd62MnUcDGZv7anI2RIUG4sho8HvjxqPGSrdpd5C1O0k
d1lq6/EkKPiXZdEr6jvN2EnDbq/VxJW3TALzcaT30HZed8sP9mWsa7masIesuyTsdzk2tEXdJv4V
tu92TVeTBqtfi+sER7GXLFvV+UcVUPBmTfeFjxOBMGgaFlJnbfIsmY9iw7pw07UvXCs7Ij/OMdOc
YQ3cMlnbT6OTJfdVoNX31G/BQtdSGK0l9VGfc8fup3Y6OwNCWTu6T52ldw9YbLniutl4Q2vHOE9+
seoSNz4R4XDoQI7PtWiN09sXTRk0e8hAol/we7TJdnUl1daLpiOfVXrArWfc+s4h6rrkpmx86+hn
A880g2uNcK37ybhrpWY+GZ/Spjt7gwweQ80MriGKPA1ClqvUcQvybWF/3dVNf5150xUJWF8eQN7E
9mJCN9jkIyXqRPCVNnGubxpQxG9Eg6OeAHqOraZdOmVkXjo7fYkl3sshLq0nfFIhJru7VnEjiYUR
bApL1aewya9dW2nXXBgwAYUKjWeK66MRaIem5JMHmvIkJqPb2coFoeiqD9wsjD3BMeuIZBfshsHI
NnIgM1OnU74Gc6wQThJbDFxVQ3dtBn61KsjOkTarH0NU8SXN7pfUNsOHqbuINszWBP/79dR0r6ps
b8fS8FaDXfQnSBUHVVgO8LjgIZCVfmQ4ib1wRm1acU5429601dfA5f8vVulfgKanu839/1CYKbHr
H8ikOvlawyN6/Cfx42+09Lv26+CoX7/uG9TUYA6o6VJY0iYyHUZBfseaGu8ESVoBwu7bIJtvVFP9
nelgDSFhLAU5fp2Ma/MnLR1yp2V75NcBEAK5+R2qqfsTucEG1m7CviIVb1PyEt3/a5jXqAyvizAy
7NysqoYPiIHDJU06cm0mLYkkcA5BYEw093KUDhldm1MEwZl748Lu9U0yjkdpVAc99m9CZ3gmObgX
U3PqIqoVtI2TlPk5ruJt51HX0NDdKzd+qiPcZ82A3KQskSA6DENFzrQI5sRHk5EcMBNAa2E+RQuk
/XhvhP30ABEPOFmXP6Py3dGzhitodOrR86LcWVHhtzTZZGP6OZSfZjiiC3vUkbnZbdkWXnOUOB0Q
Lasg3QxBTuNc1O+Hno4ZznjQA2M4PaVBhQNpaKaPGITaC4Jht3Nr4SE+mM5VE7n9tVnp/YYnHFXu
VNkxjlvHfJxaP1llFcFIbneop03Z3Pla7WwTU9i70upcfdlMGvhqShS65JET30964dGqHeQprmOl
vkI3/xu27P8QcvCvNhu/98+b7fLSfCp+sdPmb/TydfrAPFGXkatkCIFqfkUBfwMIm++8efaBazse
qx0g5p8AYdNjaNic5AdXYUv+l+87zXtnuIAIyXyD7prHGvzOTjPdn4icbDUT+BdvAiLFNIWYsQY/
gGTsgDfyc8x6RWh62V5mBfLQZEb5SbEox7WsyR8vCvws1ZXVB4O7kg7AjKTIg/dpxfPfz1cx3jdq
FUk5Y0YUs5/aCckFlmgu6dcf9YpEQjJZ6Z2ehKse/PUYfBwxiuZEUyaqcz0l9lJaeyMSa91Jd77/
Ear6jifNuoifEvEA8WmRKoikol7F4Mx9rHxcoTZ5aJ0nl+bBGJAVmVYl/CQCv3szuEOE2FGDI0TK
fRE8l+Nt6iUb3zYPSljg1uhOgQ+0s+KgT49Ri08uQ8ADgdw6IRHeL/5cxPvJOnbDpSPNjRtrdDCi
Fd3DZQdOii29ZNIyFdO0itlyMQSkqX3RyVgPqU194NPsSDGdEZayGr5Feqj8lj4PeqJVL3wj39RA
0Nu+PhkpjzL73rBrGm60gVpv6ffBUjgZKW+eeR5KjksWtQIwnu0iSPtGNXA9/VgwrGE06WRAAwz5
WX394xxsk0JRuyfbvnrsfbFsanMvnBiUMI3JQSd78iVtXxvtKiQK5SbTusuweDvFY6i3yMIjnVBK
BP3G9qOVM9mrYMgoVXH5V9qiE+HGb7lp+/UVprodXYCVN4EAojFWF5iyClApKZa0wUf1VLNJIyL8
Hyxx988Q0KNvuAt0DLLlZD7U/TR9iMu5aiU2xksjGDi9ez36wQoU4aKgdaeHz3WN1tlpBGEk94Gb
JqMJlgXhWu/DG0fc4TNaggPb0+IB8tNck+xaF6n25NXJKcmYTmAsai3Yh01HvEYeBHEI7to4Cy3S
TLV7Q1oDboJ2nc6seprn67ExN0kTX+SsWnfIiZPRHOrMZxyH0646PbyqCoOATnqDNnpnaeXz0I+3
c++vs9TnAlVt4XFsDOAIGrsmB0lyJ6J34dLCGV5zQAx4Dy6DXmBjGJdV2+2Aj6+k0TwG9MYFRlvD
0dZgixfa1F6jvi8b09vhI9szvuDghtA9IHBNSu58keNvjbbQGBZcu6+8CNezcK8p/fHvRlstqPDd
WeC1/JUZyI1j4IAUhCNTmoWdMS4mTJx+3q5zm9U+SBsvBhA05Ws6Go3+mS4M1BuiV5Om3g8dzXvf
20JT9K+sKbbbpVV0H0KqTVxbRxVmt47Mx53XhOxISaw7WNSR7uCR++ERe/kKU/oRGP6LRxZDVJgC
xMMPQ8Q8w/wvjywnCktd6wPGXTTPNT8VNjoiFEH79X3+G46rvxSP/8Np+PNR9DbR5/vcnBnW989n
2jJ9GX/9mm9HmvEONqNh6URybSDOM5fk+5GmwyQTM/5KZ7btTA/7Xj3O04vJ3HqeZMYxL/pePLpM
XgPEOeOPgOxbv3OkOT/RcDjR5urVcl0B9I0m7c8kFrsEBRbm8W4geLhVA2lTOfk+WqkVfWyxY7/0
Vlbuza5rrr2a0GjmimhZJmV+R1hgXCnVZhvNdOGqObm/ob/yZkwxdsAmbIEbMxkbaIFzEUViwNnK
IRbvi97HYzVXXN6YewCJHEx7lR3Q1HbjLNqNQVTQmYu48iZ6e6OsZOKszZK10Iru/VQb2Z3ooCWS
Qo2XUeibe4TBD0VJBtgbRbf2Wp0uQUh56ab2ghZRbNzl6ZgSSkz4hncBfpjoaLWg/K+ashvvezLD
b6vg3+0wA7f+eTv87/TlU9i9/H1HzC/7tiMo8lh3VGU8leeL0V92BDxsknZcjoRl4of9c0fMI6bg
akFiZDIswUKbb/h9S8Blw2lpOZYg9vibUyLEvOa/Pkj/mD4182aZj8XugppqurzTj4/Mzo+awg7b
aCdt/FBcSsrF5IbEbqsST4wjGDLk76Oqe5QD7SIoDIe+JOOMMerZtVBnUsSjNsRm4I2fnKF6CDtg
3rTsD6zL1Zy+gLDyYrr+0pvqYzjqhx4KjmMQUZyQlDtRfvQm70HvpwPHEfNcnJ4mofZil/ieVIbt
mpS3W3qHnKsluZ5S32Ou+0TWe1kTwQZRuUk98CyRtyWeMuc6XuI2/hRW7FvThR6GQrIYe/9ZJ34L
l7+q140roTRnsDTd0o9XGYZLPADmstOwuRtut5aF8UWi0JC4oPCyS66COu9nmPFEyEZbjREwp9ZO
36v5f1KljfGNeqMuX0rckQvGbm36SgW70ciTpZw7+BMFzrqcyrOfGuY2tPAkssOvQt/YY5K5Minc
wLZexyB41iGNIt65e2zrsIA6J5JlJ/P0YAWNXBCSgfqWE++GDbzoayqBKvc9qqvyepzUuTcqk7ek
XSci/UFriV6XduOsyqr8UCT+Kq4h3DjyOQ9pyWOkz6/rIMUEqZNXtcWu64yj5vQb4iCvg2av2owW
llSEXwuisFA5NqEVvOSiXicGAJtMfET4PnSxOnAZeDWlCveeIdYqdHZGNG0cqR1JhDGxzFGwC3p6
e1bsXKzMwGub3rtlCo0sORrDgM0KIVcUMRcDeSmt8TDQhfJ90n+BMzy5QXkZq+yuZSthuo4qkmbm
sceSt/SM/gWyy1M3SnqyU3kX+tl7hzE+hjkeVD0+Ajc7WBbokwD8uVm/2m19aYLiIrvSpqru8ZAU
VxNmteWk4s+On5S7tORWHMXFta6khJgTfIBvh+E0qq4zrXgvJ70Du1Ps8JxcDE89t17GdKLAJ31k
tQs4T+u8cG5d+DiVyNSaZfRS2tiluzS/7WVVrCwPhoVZYiZOUyz8X/BdFOZy0svmNW+MkW5iPX4q
6M7Rn6fNSHAuNl5hehbcboIgbpARPXEGP/gihDVnlDNgLuW5bryLNsW7SmmPWuNuPJndTvCZcqRx
o4FSjsN6peHYEbJbVVa9Hg06UpPc6VV07+QmUUtHDMumah+czjipPNw3yazWZbh0BDEJkHm4yDQH
Fgn8SuLEFvNHHEx1CmYwf5LPwFq3hW89Dm6QbXypX6XKJXmRiLNLnds56UsJoAKzzaPdpUcnUfO+
XA11fHGq5kBgdKencbL493h6k/tm9eufj6cTSHCwLS+fX/9+Qs2v/HZCMeCY+bY89ND9fjqh9Hce
pw+nDAXd2xH1/YRyGILIf0TWs/ET8/D9fkIxVdGCs8eMC84wwfya3yra/no+OTo/lRCUa7hMKAHl
TNf7QYVInBqi7VjUW819rrUPjvmc6B9/+Gv5r28Nb2/h2pY1z3qZlRjO4R/fomycpNXGHLs7yJtA
MNRmVPhKzv/5XX46aP/2Lj8pl2GSa6RneJd8fEob5Izp7GGV7fXb/7f3+ekORF/I7aXIwCbV8X1M
i07Hv9dnSIFcK/8v3kpYEu2KwtoUc739w2dTO5DskgFelqeDCMO8Q8PZkus8/y/gyUyB+cUqwG3/
5zv9VKVYZI1ka4TN1u+JWfJ0CWkum2gvSo9otyqCQjVaRZnGD244xsRmde1otvWy8sr3ZgTveLSJ
CqrBe5SQuZZ97V2a1liHlkdrFNvV1PT3sTtd8sq9WKJ67SyOrbwkNs4QqHE5lmO40gnI9g2dSNg/
t6rCp0/44uD2Jb57aWHAjl9rD3JVW6Q4Jv3ilfkb2orC+6Wnxb+Y6fhlj624MfVtAOhqgTX/y5Sb
10jZAG9tVGW39jcTzFnYUdOLkUTx9RAWW4p6C1qDOpeID4vQzC+9yDEttR80R//s68URjtu6H+XH
yDZuXQiwgIKCgrQUsH69pKmXzKln18W+nzTOI9MQ84XpToArLG+vp8k8WcNeRxOLpQIAmBjdS1kS
Py+5fcwmtw++pp3Lyf+Qpc77JI7vGqPfdkCsJ618wv6X4RzmRzScaueWVbPOJvVUwLsIVbX1zPCq
dZ1tlbt7OStGlWt662Hu+c8uiao3H2tAsnAVY9Rq/30diIfIQ4VxBAE3HCmHvA9PTh5f21FzH8Xa
sfTtM+6c41A32npynKsqFdcuLXuGufg6GWaBod3xSBzSmwuDveiqF5gbAu9ls/bb0V8ltrzpTQ+z
OcWtk5pnCcYH95q6c53hIwmyNb6sW2BH/OkbgJ35U4uSQTx+NA6cd8R5siczmXZ21j1iLqXCBI1n
VmLVWMnn1uHXTBhsOeNxA91YnfPQeuWl6d0nZ5rwzdTMF4w/EmZHGu2p1Qj4XNMKSBZtON11rXsf
efEHXWfqY5+KG5chhvgE95P0t0lPxmis8+tWt/dp4Vxh1vrYt9puKqMn6AKPfJjM6DLoEmjFJTCR
1PjLToR1LzqTBBZ2+00ms5mLl8Y7gSPlVuVNv22s6TXT5BX1HmVl7vkJYDQnXLWd7S/10H0YCHOP
Ucb0ycqFCgHd55MXggxUFjz9JtGd9ymjzFZM8cGXF2CfQw2lLBWOjWW+RLDz032a5i8hxd6GxiLm
59odt63oGe+ihxTWYzEbFzU7AGdMZllHT3KNAhN+Uts74ffPYRDLZ73RLypRHwONW0kyXfSwpVcx
eNMyDMjXSbQJ9h/NSyXu9GF8JDbHjEtTIlQZ+RcRUlGRpsloGY/Bso/8+kMm9eBSDW74Mmgx0ZKk
spPPhJ+G+NTErCTSL3H8ERfYaN7Ce4kPoV/06X1OvodEQiS8W2m4lX8llCgV/FHhJM+uNzCHKGwJ
aIxRwpRMTZJ3bhXDZoHJEZ73ynEZB7aNXxi0dIARYcUjqb8y4vw4xsF9ja8LLEHwQaj6sSFlBYOQ
xH4Dhkv5zxVpaXJZRreyVHJpmuGpLLOPdQUIqwSOzHNL4VtNcdDKpqGA7wdnLWr/3pvsZinDZP2f
j4FfYKrpGP7wdP7pADXrEgZ0wRktd+Y2vm8ETu21frqn6jzQp8/TnReRPF7k2//8xvNR9sPdlSMV
FUeYriU5vImB/HQqmLBzEkNwpBpjRO8K7RwPTaG+Htz/qhsWn9M/l4+Ll+S1/nvlOL/oW+X4pm2A
dQbqbNIhcih5vqt9kI6p/njW/l3to6mF6DDrefPQzD+EDSZuGxQRTAbhw0T4oPH8G+Mv5bzmflgb
tMb4TrpusDjolvFz/LU20YckKPAEZTsvTMp0m9as/B7i36YtjCHHIQ1399ZLh0Bbx/2IPSO3p2aZ
9t0jWiXxEa0YSEt241LPrJrbU3nbSjT42Mx3RqKTYfMeGm6iCzNnaopugXrtriPTeMrIps/lxc5M
mRmC1xiL3oAPO9GilQe/qTCxWVnh9GkMxt2Ymhuf1AcMxkOWEwXL0gJWQNOdfCc4RaiSOILXXjrd
eL52KcriEdDUyjTjB8YKf6KFsBmkqFZObD3LmEk1Ylx1gCOzVp1z1eAKYbgAST+NztBC6licgvS2
K97ux1eaJaaFn3J2Mx74tgDLG1nGwWXoJK2OZqWH+OuYrmRTMXQ4lFvjbDDQ60jCM6HJR6rftTNt
GUVz1kZvRob6UuP4zmAsgsZNt8qpP02dedd72FUWDbO3qmev0bz6RLm9oJkwMmuuqI0HCexkXL6t
1H+3rPUfb3yLX8nz80u+bVjnnUVjBBuGYQv6x/Oo+W8blvsc1g0GIVgoMuxaNuZ3ed4RjIFgohx3
MJ15RX/u2VmnNC0ugh6jHwHWMBvsN/as8xMpnU63pQvujlwl9LdhY3/ds6XmBcyacIdd3br0cxu6
qFnE2ilodrV+bIp7JQcqQ4isHp1EVzP7Y99ZGk7/AH89qFxDiVuNogL6jf5ahWCp3IxwOY7KmQxx
ZwVQdKpGnOMctp4gdhb2OvXTuKwjfL1qjgX62KgYFURd2/cdYwXDghEH3S4o+2RtDiHuZXHBKL4l
qhIvK0p8uDR6nRwYlZdoO0cffYZXjxbPiVjLImz2mUuzcNC8WyMg6OOVQzquYtdshyVc+IJBRADA
N6pP6VGGdLcWed+4H/I6rNaxP+iXVkbJTaieSK55Vy7U5D8mvf67WVzW1z+fb9fJS1oUzS/k+/l1
33aMYMd4wjaYx2abBirE9x0j3qHPG/SlGBVrmW9zrL7vGFwYOmFf9hqWKIMt+P2UY4NhXkI2sSlZ
dPk7O+bniWjsGLYLRhB0T8nXt3vzDzfwdtBSBu/S9+1bEI69bql8F9L7BbyKl0e+pEBcwhPpAuy7
AaSGYdPLkThhi2Xrc2nPRp7KAc2rFT1ugXhQoG+STE32lR4S8LrxXd3+2EadsR7UFEQPAobPrgux
QW0E7QTm0UWmdds52lBvOy0fGQNs6At/yNxr+Bp+t7ADrf+jy/vvghUUsP+8YPf55+gl/1+3kfpV
XTa/9tui1d990/Lmx/i3JzxiHr1ZzEE8ybnp/9huct95SGwsIdbRW+P2z/Vquu8cBgAKDxcS/0Qg
/J31as2Tg36oyoCl0Xzlm9l0Ymlg/dxt6jVik1FoT9uU+8Q65i6u4zTQJjwX3WgkXNuD3lnqUYer
BDOwesUq0CUbK1HhuqrN9tka3C9h2QVrkKLZ0SvyG8aJglxZBIPTIDZ4WnjoTc1n8kQZ669GPj5b
iU/m3226FaN+++UA7AE2HbbwhNJGeNyUymgeD9a6ylv7QZSat/9WI2/68yz6/vN6XYYvNTG/9pWF
+ZPNYH7ht8WKZYDznnE+BrrPfCf4vmLNd+jIXCIYkDiPjZl7p388YVmW+F1xgkIW0ek1zFPOvjVI
xTtXsNJ1epkmlhYU49+oScyfahJW7NwclTbt0dlQ8vMcX7uip5+xM7Z1THhyw4QGH51uNKQfYhTL
mtFbKr9OID5NwcBUzClpHmy3IiRmJ+Sgg0onqlwaDiSx0SWJYJjAush2fTBAMRyHNJDlrvStO5FP
+0ErPqR+BYHSJQXuDYBRnRyEDzHaujqXJGxaJtB7uoK8+e8S/bpEWRj/YYm+pJgN818sUF72bYHa
72iN0Kd3cGTOfmhW4bdH6lxPv7mQGcEze6I557+XADxRdefrNDyedd+L5vmiS3lgUAE4pFd+c4Hi
rvnrM/WtauYHxPKJyZo6gEf+jyq86zat7yXesFNIVEuTaTJlzpW1M6x8Gbf6cTTtHZQSH2pGvs/T
bo7w4RjED7yvjcRAwiuLFSkDG3tit8s7aJOgSVYNFpTccE8q0XdmORPo0vwiycUsNKf5IobsKmi0
I/MS5AKmuLeMufAykEAGyyaRjPaIik3TQZ1ujPIQZYo7tOtdUU7ThWTYEr4B9wrsVc77jNu4dtCi
QXssLdFtDC01kPeZc2yiiTFJI7ym8rlUkCpBYIr3U+oeIpFFKxUlGSHOQF75EWLpUEAxdcLxEpbx
rme8Uxjq2AcSdYMY/gDrq2R8OhnOnDAa6M2puvICJV+rVnvu/eJWiwUJBvDJTEcpngXxP44cDNZh
lX1uXew0FWqA3Sa3Bu1tkcRc26Fn7DDHOqtgonmKFGAxlYJhVycJDHSZTK27GDTL3jCO9dJI7aEd
GMaagWtnOalVDfVsSVegtE/Mw3S8tUT5G3N1ac3uMxy1o063Axd70FNGjee+m24ULaylHUpDfSxB
USY3jWNn8taMc/9hsG0X9RZYuLb/9+nw9nSYD5t/fjrsXurPr784veZXfXs4zKcX87Wkbgh2Jo+J
7w+H2d7N7CzJ/ESu1n/xcLvvhE2GAY1KuFCV2NHfDi/3HSZJTHIoaoY+91B/5/D6+dEwH17zKFDB
TYSZ1vLnwyvSCkkfyyN8X1b7KIPPDjtniuFjItmXh24Yp/I1dzRbQRys+5TQQByJs0J5Ht/jpeyY
yTBIKz1VDdCwf88cihFSOPOQ539eVYv65fOXov78i0OH131bV7O0On9sqKssAn7x47qyuYi+qapv
99HvJ45ho4Iz95Xftnnp91Ul3802ShRR2txv4Z3fWVW2yZv/WMX/6aMUwraRf5yfTpzCtgbTjIp4
FzbyUSNbosviA6ghGF9PtJSKfTM1oNL0vrixYRqna12rPHM9jeOdY3dwISZ715LipZsrIYvQhqqK
tRRF/sUxw95Y2IW3MEX2WJb9HcOguLlWizjMz31Clyl6lVpzZs7vVeL6zGpx4RbFwlnXRrUezBjh
1cXgLgW0uQB3pFQPljYeAcqv67i6dWpzFaZMg+m7z+M4vmdIARxcYVzj4mYqdh0zdML3Nzq29QWZ
v00KQSduH5UE6+pOSwFGARmWQQzlQzBgx/bglHfqAynHW9nX27Z5mSkBGIKWkT8t/SYF2+muIkZu
ETLehdbL2JDsZDh3bbgwxbYhRx0etbWp5fcAKha5027leGhaxisDilNusS/oKrVtRn5+hh4DH3A4
x5hUrBcxWKdglanL1L343idtOtmQaYA4XfppIHZ3WwbNPg/vmWd8Cyzk/7B3HsuRm1kafZfZQwFv
tnDpk8kkk26DKDp47/H0c1Ca6pa6ezpCe62kCFWJZBL4zb3fPWcL2mZpu1d0Rqo4fU0wB2L89mGX
OAkdu4wxS3m8KDLjF0uySQTQ7DA4uEteaEE6hjj7bVfR7BMufRKe2jb7ECr2tHkEwr7JEVgEseHo
c+vD5mxJxhU6LrBmmzE6YSbXCZqjNn/maeqrHeRbjTj46M2a4RpEYcd6dhbZ+G6m6dpoF6HXDlZJ
aIushPgqwCvUzMoWUrcwnsoVy1NAMKFg196M5qNsLT8EJ5dAZ+utcNu1+a6hrSoUcNoLfYSEHr6X
yPwolPePTZ168BfveqBrKhwZGakJ4AYvaSjVG82rqgj++sVgLe3QxNwt4l0WQsqNPjJI3OprJmu2
mrV2ZfhD9dhpr2ZCkl+hqN+ZqIwfSusxNT4S8nGGWnvUF+1unWgnp2Dxz1D9EfeLb/XXKvuGHuFV
smBHYewG/UM2kMKDeNNGB20y76mpONrw2AIFrGlxIS6MAUabqLTN6nFuEOfhwOrLfdDTdSS019Li
SGdCy8yjlBH22pusnVYWcjPn/qBbAM8sbwTwwYxKL54IR+aUTMEp2PoSQux4VKCZcQvD3PBY5AQf
ATq1GfRSGLgBPE4wS9tBb/1E5wPLg2MdMf3TmGcl38+15Ixa6xT6J8QGUBfbPIGUq4K/TaadmizM
ITBGmuOfS/rKaRR4tEZxRih4LxqFX0dEk6fEHnSmXxV4UWu4MVxjjgl5R6xTEP4qXtmTDFatjiKv
7a/gFzrQGrH6Y9UUjNHVIJ1ZEcOs5xNDS2esabZQFW6OG77rQQP2xn5azT/xawHhromEbR2mjl57
Q8HEvvKRcKmqdeiwVgYCHgeRuKP5ggDqlpdHVfMF8xvViBeH3RbUdkNHORN1D86sraTybiJN1wXB
diDGKRHntIh1hsQ7S0FEO0ZE2y6MZ9iLDpHSK+dzhyTdAaoMMynjaTAiNw7j+9QUj0G93JKk+EQj
8KxPlJlz/ZpH/CYiCYj0fQCJy5dJmOLimG3Lan4IQ3hPlJFXhVduysoXnQvqBu6KpxvRHr6LU2sl
+QDGewwGmFS+AYLj/FnIN98tbgMzN3ZyxVR7mzsqlBtol7nsNR2MX6FovWwFkjKGNZX6i6wnp4pS
4goPLiPxOuof4niu6jeUP5fESvfGAL6HebGIbDvMlWJRPifCt9qawtXJ6EIm87oa18YEL0nOwUjz
K0Q+KxWCh6zL45TB92IwO6yzlq4NqNIN4x28K5//MrQbSUABlSrO3wfcn0cRsnf/5Shy/E+n2/Wv
/DqF/KzNSOofxi/+cfWVf6O+sk4Ck8miD7OeiX/VZijAmJax9nAZHGSM+J/Vb5lyOpupbDG+qKqg
ff7S8fZfh4E53nL21jjp0LEiAsBh+U8330gL+lVoIm4kqS/US1mX8ciAlbaQSxnqQfNJbgF9abxg
yAr1vMDvBm5eF7Q4mZLVYHPUv9dUsMzVZ/1nqcVaqy7GWCieOkQoC6SBREsaQhwyLE0g3iHHbs7Q
ptPp81MgVLtaHHrbStRhp7Gkxs28Z5aReySIvKiKkoeQC6rfGuAPi0UNb2oLFk1Gbkj6xMq3rHRA
+skuu7OVyG6hDNyRO4ce2TGi6ewaXbum2IC2OQwqA8bIGAATAD8z6NYz60WqpyAT3DYk0vsQCYVV
5hu4WJoJYYc7poDAJQByUrwU1AKAY0s6WWvVas/BqAuOosXipjSLT7GHr5MAp+N1HDosr+WHvBTX
Vg92Sz2mD9YoOWZXWT64DEb4wb/IQBfvm0VM7wJyNO7fL+TvN87/ejfYktjNwFb++91gPWP/eitl
bo9UezTu+j/buLxfvwpSym/MXjEdIjJzLq5F/n+8lVSddIXhKpNrBQ2pn8XUP/SkyEmIpDLo9ShM
r/yVgqm5nv7/UONfkxfrrUWmvcUNFirAn99KRY+kpDbGchvMAyfMTIDwMpVMoWfTrlrK10lZBHdQ
yJUHqQQxXsjeo5hTPtDTO1qmcBgnRmUHrZ89AHLHwdIfmlrvmSaleg+A4gHXoe4EvARM9LKFswWT
Aa2JGgzZMydDTmJK+q4a3ZckGndaQhcqMoJ7Iw9PZqR8CKrqg+fCoWLJpxh+PXv4eB+lg6+QsUBL
dyfAlERp+TiwZ86j/tiobFZaqfuWUhzlRriVMcO3hPZ0J1xnMcUlX2zVFA59U3xWUvgl07aFLgyD
MYt3vTC9E2aDeGWCw8hWF0RiImRPR45PM6+4LqjvKKPjtXtd2KbCSEJrTkwuk70oMFlDwcq3QdLe
D0T6k2C4K/PpLuRPxSZLVRTpfC9yehyWYIOgGbgIOVVQgMGNytF90unP4QgyMh9EiLEKOJHmSr1i
/lZjalgFv4MhxbFIoDN3AgWIklQ9FU17GUN4+twBdtXYMJhctE9DMVGhggfQViGhET19anI59JqA
fiK8Ot2pMlDj1fyQDKVgw6D8EnM0qczX7FojvFNMWvOgExwl0k23VpXvUaLMNpiP0qR8oIcBkUdG
LIq7c6ZXZzpDDLh1leEIXfhsoH5iFdSfa3l4NARA6RTjNwRy3iHqjHsLGSrTQubdUCfHSQKe22Uq
NcRE3hj68tbUy/tgMl/TKOT2otoFMsUkrejz70zApjJNoeV+EqxDWeUXk6fV1lIMFbVG1RKN6g4d
T+vOqGtmpWt4vMZXFZ+yPYLPRw69y2qym8ak39eZcgpT4wmlseTIanMvJhGUH1N/r41uq07ozcq8
eKlVYsOSani85w0lz/ZZnOKKKr+IPUADFTQM1F+l7jXpag554YwbyVD5dRDUMYtB5xYBcFdhoLoX
Owfx982Ic8qw4XQnSwhMgjw9t1Nd21nGw2GUOCIl/S5M0Hkq3XLMzZmQZxq8ZLPm9KZ2gFvkBYnl
ZpDuTJ7NLp63glwESHHMy0ILBoItT4M2QKKJCWxOJifzniNdKY1+WkbfpJKcYem3YOJbapvpC8R6
v4vrB6OQTxNygUTIHqrVHmO2bmpMfggqNaRt55HhPbIWYO6S2+NYGh9VYmkeJ1aXV9OHoLzJx/5W
WctVTMMHqWPgpNaeiyK8gIt8qSooZoxIwv2PDyMY26Fi1pcLjuZlgs6BIH0Niqjncyif40yF6AUN
qR/yRyUvT4FY1Tb0DD8ttIOZqa8hx1qnmbQTrl9uS611B4j1guYN1aA4bjGMTPsUmwhgpbtoCRro
mESb/t74fi+K/deTqN2UI9XWf9/3lD+cRsXfAGLI2tqLZrzrT3HDn71tRWNkErbhOnj8j31vPXKS
T1w7LropUrHiP/0qtpJ50ii2WopB5pAz619KHK49zD/ue+uAh6jz2iqqYXHCldaq2R+yGEBfZZwS
UgfWWU0Mt1vDw1afLMmJwd/sk3li7RShpPHZpzBXDH3K/T636CaqlF7lrRGkTKzNyoFZOtohWgFD
wmwN9hda182QboQB8biICEs24ReARk2YzFPRl9Ar75hstIMWsM+OeY9h1+Gam3+guABC4PyuGYy0
MjxES66FL1CnGOiH+bdvFHVxw5+J5lrrk33MgAw553Rp58PfT/bPJ1v9r0c69+uh7P4DCGb9W78O
dD+vWQrHNVGkSM/T/c8D3dpEoOvIDYzeMwOwnPV+XbNoFXCMW/N4PNi0Jnnefj3Ya3dc0taxeZ5F
Ah/aXzrR8Yb8+cGWyD/pBJ2gmegM4v/LgY4xv5Y9pkCgy3rrtz973tPvDXDUuXDem9rvldOwLH5H
edotpW0cGPlVV0e1R43YyMopSwNEiRwdaDr+7CUYP/sK1CppJIpBFfQHUgDFh0KXPf/7dv97o2Gd
VPv/Gw2bjNG/9t+X1PVv/Xry1gE/TvwicQnaRH+Kt60PJePpDPjp+ppT+9OTty513BVk4/fW1j+f
vJ/hC5GetsZo+opy+AtXiTXf8S8PHrCIn5d7xuB58NY00R9W1JpVu8lFc9lEKMHaj3qeZpI+almC
/C8HtcWz1WmIJue0vc9m4y5TVbLOQYU3MgxgIgSPaWXVTOWKFM+z165VLmLCBNU0TJuR3Lij6hnJ
oYRIaVeSvYqaDbiwXQT3zuAERu+eSVnrXAT9E6zsTY0xA+S+WzFaA/PuQmDoR4CKXLZE2A7ZUY45
Meg9R0FW4Sa2gLIP3fIpw8+SCRwBkwEflMmWbRYR8s6S6Dzz06XFeFlP0TGpqKpNOo3kGBtE+Tle
5kQJmxpTUHVYp4C5lk805cN4EY9mQWluNtNZu4QM7yBYqMvkb8zJ//xfh+6/9n3t5mv4z4eRPzR+
xd9UleklwkcyU6k/Txy/LuHibyC9uGev4SUCd38gnQDvMixmZShZYYlZ+8X/fHPI4JFXotlHwpkJ
CMv8K68OzJt/e3dIl7AFMFBBMpRr6J/fnV7Nk1CDZA8FKHnorKI4dMECDHyJrl3YFR9m30peGCya
dZ/LpUzVNheHaTsn5AOdatFnDKHpYjBJlyozFV+ZgCmIat34DiQwVPBVD3mpvYj4uM+mnoS7ghEd
HORQd22xyfNz3wfT6JpNt/ZLLDXbGFU57KH3CUjqLKMsd4vcFG8azHjQWmKR0wgbZnPc921loU9q
5Lp9hPfbHISeu6HWeegT95U1eLGMnh5zZASLakLVVDJf0ZjBXqwGLr5Cck6Tx4FhQ/MJ67SdWqA2
xeyogDQvwuIVmIICjAJW3zAFNyIar2VePhgWWpgMFq6h9N7E/EQ8CXeK2B6nSEy5sasXAid7kuUv
S2y8KUVymQZC6Yp64n7ySl/irjVBVBnCcukHJArdHG/NoX8ifuSjRPHrqj+lfX4KUu1lBOmVh8mH
Iic4Pawa/aBUIRtgHiUCi0wwBhpqi0GNXxVWTXuc4qcE/Q8OyPHNAlIfhPJnpqBoCoV7oTRu4yT6
Yzs+pt14YJzvFE7iczFUz83cuD0jN/7anmy06E1W8SbO4gBhPz0oWXedzX7TZNlL3AoXnSmxVbxs
d6ruFtyduHkHn3LUwLCuL1UVq7YsZoMdRMpArw3NpJ7ehVzoDS3bUTC8y+PpIbGYq1vNBY460j/K
K5wvxzqvDMkroyT+HuThrZaowbqcUiflCfmGbKtq1NebpcMh8Hew7f+WMJXN8P/f+524a/r/sPev
f+vX3i//JnGPWuvnEleWP12n5N84TooS2XXuW79H3n6dOi0OpDK5FnJvv/Cgv06d5m9EjtZwL4wl
0gZ/LSoMCHFdov5USDTl9bujbMn6wAjKeuH6w/ZvqkHC9agPiRmITXJHrf6mjQ3evVyYVg9t5SN2
e2sC/TDF9f0QKCjxTG3k38SnmNV5rwPFhEt4JH4KMSWOvqYGAlvBUEBnDpkdFPRUrdn4SJGW2EpS
vlA1+xEBCTiNS/go1E1K0TINdlbCVLdm0pPvpz5ihnP5EZtdaVN6ql0wNvKGGVLdnkF8y6X1Is/d
MQq1hcqNZr5FXW/sBL3YpWmiUKCoFzssuuwSJvjIm7q5Jwb2zoXMOsWLCpCqHA8zot9RAFNi0Clm
uhwLFs4qLX5R2tCjFCO6YiLcG1rD4TtUDJQu6Kz7RN9EQL7jBshH2k9P+TJJjpVlzI4CLY3FIyj+
DJZH9mDM9bFSwZBM5oPZirt+Tq6lEu/TMfIjSe6cOUw2Zpgc6nr6CBr0cep8rw6DBL1vOMlzve0n
icH2/jYJs5eKvTcCGfSDOG5sKNUnskiA1Qc5pBU4n6PFuBa9cj8SOJRz5SFQwXp3tX60Gm4HUoNT
ZIhOtTLXTK2bW20wtj3gdcQhTwKOeP4kAQ+l3s+5sOWi4lV5cEeWqbIV6M6dHsGy437B+LCtczzc
mnOj2y21NGcFldp6GQjYU8zUG62M5VjeB1ZTuEOlfcxSbZuxfOorqF55S0ScE9YSX5es8qd+2bQw
u5ZO3QQYdRhra5beh0oYCeUBu8ghFCQnLKDhmRYbV7YDzuxMMYB0anMa3CMdt69ZCW7TDXSDRs2O
MpMR6vJU1Y1jrtIgNK9d2NKdUfR9rMZ7jamKLqhcK+7cpu6csYPSLe965UupdV8YVFdNsMVR7suF
xcE9jlxq9FC37BXxvq3z0m7HDH1Ntkkj7YpW4D0q1Z0aLHcacl+kLIbuh2mxaZT50ci1Q5Llu0Ii
TdHhSmIuKiS/WdN2Kj8VxROqZs+xsoCRDfxWuun89kNsSdlMifo+sM5Z+8BGGhivJCU9HQFNKdlZ
p/uAwCWlcyqL4XZczBVY/itDUkicnCZ7rqM7sdXZUFfrF6Ijf0BLM0en2ILoSTtrpDMf2bNcuPVy
Yo4FRaVmy+1tLPcM4pu8GJWRu7iDkXTtDQMzZXmdmeFsF1/U080y3tXVXhY/sctE2BaXkJ5X0N0F
8m3JDhbapLb8SBLRycVNTOk+1Y4aQ5zxsEGAZev1QzmeAfuMyRbYaGZQU36gIFPX4NeDral6bXZM
6uOMvtPEySNSpLx07b2miw5PuW32uM8pEC/y3mCgQJVJV5wgJkzprrKOwhz7I5S4Hvbw/NIysyNt
kJ+gobSt7giHsglfcE/77ewDkMstEJov0oBN+84KtkLkScMhFBk+9UOM4dGmhJkgAakwkjdBiu20
fppjLxb2Uwhq9aC3+7naa+jFoldRuEfZGEz+rN3G/kL5yckoCQubpL4zpMERpXuze6/NVXtKLvYy
TEdFeGhB31eHtHzBQhQwdNakUCcHPxf24NIXdZNWXFQar9eQAS6EIIQvJSXlEN8m5Vxpna2np7g/
aOJdHN8sfhvztq4+jeCtWQ6ZcjY6TFs85gSvqsQWefyy+Kp2l7RobVhZqrajr+lQQbewzWX0Q71e
99UV2PFYQ+ts90LyURtPSXmdehl7yaOMtwANXkKwuXyvgWtIrd1if1V22KEDOr4aX1fwi5748jVa
9jXJ5xF4qmRsmvhHXL4E7bEzPaO6E4WXvnwyy/1qFFbVLeD50HxlaE9Sz+Tvo+GeiEYnHTCDDeZx
ICLJdG02HbMQIoWD23chNFXptm7eZDQuisMC5gYMvfaoqgMvSnyibBClteYZHoFNcMlAOFoLd/iQ
Qx05yGWadstsF0BOiu6zme8Lflz1Mf7Zgj1nNB7MYTy101vePqizH+N3zD5E2tRhJttBc1qqws4t
Rxz8WTyTheqWFyvYy/PNnHomET9n5OnEfJpyb8yXWrpy/LJndYObsQNGoIuUvkMcivBP+o/Rym1J
2Mmc9Kn3N/JjOBMVepDNjyqqnFbFd/g2zD7Dxrl+UkBLt04V4cN1SImJFc0hr9EKd+y3rfo8klfq
6tLJpWtHkWciyqGku2S8XwxSZHjFJy4kX0aDPHg4GhAShJEFWqtAnMGZq92w/pT1DR+4khwaZaNH
2dpcsiuJ1snwVPWPOYtmNTxjqaTRQVs9e4ISMbL3i3hGQ1pwQvwQdhfFEJzRnPcdXo7EeE0rEbPh
RYcfVpb00sLKroD31wbDG/fktUa1gLr7OYaDK1q3QkU/N27Y745JimGjuKvDg0hpS2eug2bKRaWK
IGB0JPTzoKT7Cmx2nAsEr1pb1WO0e/akuWY68kVuZfVYxm4h7+nsleJFY7FCNt/A2d3N4UOR4FXI
7MJVrVNbB07T+tPg1tq30ONLkQ5kuKYjvxV6K2O3LWQf7G4x/hjKTWryqbipdhKQgxCZkl0t3yyv
Fl2lO7X10qPUn8UHulFoZqsfEMOApFcYl3fivJkeGIeVA1u4Mr6CTcisfPEpM7d57sleCEWZRI4K
PFb2tY+md9u9+GWg4BE/EcekkhvACmntjmQfLCADgIkXyM/Vw4KOm54K66Z812kXLcqcWoE81x/q
A8/q8jBpF7naC4TgBa+4zSr1xIqjEW/BNii9ToCrjINlZK5GHL4V2a1ov6B3Y9mHKNNfiU3CFkyS
sxTu4+eQHpluXGPVmb4C3V0UW1Zuef9dxcfhVBHdErsfloErfP5Ef6AEQM14ZxT5i7JRGxwS7SoY
G+KdcuDC8UuGe4xUthj6k3onCVAMvwlhpdcouBPofY6TFwQHrmeIShBFz4UnJrspeFuCLz5TakM6
8qfgacrP+egb9WNLvnLe69qdAtQ9KDzaS4v1XQeu8dBea3VDylFB6smjiOVEjL26fRAtP7qFxo++
2qrVXpR3ymLuEZA4ebvL2btUKEWbkZHpwfCk0hHmWxLuB87H+l5Ln1JygcsJorZM2NSSXvLJrWSH
njVTG3Pm9i1v5Gb6inK3ol8/bAmvytJNoDFO85GE7TePr0Aqd6ETjZTFTRSnhQWXek12kbWrmGy6
/cxvis9OfIZPbeOy4ZUbbMIhdtXSwEg3IImGajMLPs1E9k2lOnMC4PdSvyYs+O8FlO76ySRaN27b
coMca6SH+wS/oBeuRu0pjyFvPvGbwAsJ7+THipWOPqjFHjQ7Jjt1kP/gsLjke7YDFt+h8qgPzDyf
T3NwlI1DpW+N4ti4QmcLgaNNLKLtnRQ9B9JFmh9LzWe4o79D2DvwggL2Ng5z9CqhMoXvT1xeso17
PdprTGRJ9nxaDB9K34I+RnKFM4i7IQIlayvv5nd0F8RMH/KG4rF/4tyHKqcbH8SF8M1Dp21wfs2U
7th9jpW4YW0xiMYJO2l1bTilfG+irUs8nCr0iBYgMD0Ob6+KSe3e8gjmhGMA8tYlV89uRe92pd+l
PmaOQtjkkqfJRBlJmWqO1tjRKjLHU2qP7NydP5aEqP2BFrToWtNAqMk1pRuFma7bzoZbfWBQnCKP
qSGCBzDLC2nHWiFHvqX7UetTGBAr0Fcxy98ezY+IS3qABHFIpY2iudGmXjyjdtt3jEv8jIQyk9ku
P1vxMsVEQI9ZupEutfWsvIb1xcwPhrDRa59xn/kdVPiAmW47o5rcziZkKRbBi8g4p7YJwhPPqBHQ
B76xwlL/RHgtvy3c9VRHugxv6bO4uGQ3+dDTZpPnmwwPxEJp90yucYj9JXEAjcKxkgXPesadCnWJ
HjhdtxOtr+Fb7nYhlTDTVU9D+NkCXBc5d+xisIrZppoeld3QuCkpWmYkpIc02jfhhnC5oXs0/VMO
iuh+k53xLKBTjxx2jZLj7cD/4oRVL4wpqZzy+k7G1xuzW2zMdhPXtpRCvrSNb56Z7jupviT9ANqx
umWf5ptRONMtll0cu+mrIPsqQI5PYgT9nQFk/rF8k3Vff+tkP9qpP/JvC9xWdiqTfRo7aeXLT1nv
qDz3BncIZNm0Bl3LJNSA0tjr4IzCRmoPpE16yzX1vfJFXoZXdqhZaX3wRwOb8OBXPcEdYgZb1lsO
zcVTKWz61cznjD9GdvDKyQbA/F55Vd6Fff9hQS4HLSnelMyrwpN05vtvc7/At7Tpx4Pe3AuA2fzI
sJP6bFyjiPgZrkdX1e2ENZbU7RVKGYZ4gyqgyO2Q99mtLLtAV3MMpx2UKczrW6yX/A1WVf1ixkdr
BCm1kyVWFh4zmxpaF2+Gr7FCD+mFJPBv1ejHpzKGV8XhwWtSWxEB+zsiWbzCZahAtFw19nvs84kd
Bz6C4Cm3+y/1MTtPNVWznQ6/QXMGIkUa8RQaB775BeuEw722svYB3FKUc2XOd2zjP5AcBV9995wN
njTudNbDVWftZ/WJd5SR5EG4trv17VXdvGA/3JnmLhR9KGPBd/VO9T8bffa9mxhv4EeNsTcbtvJF
Tr17LnhF+MRDB9EAmoTwpHIJBoG1M95zBAVYxhCbgu7MXRwMhuCJhaN+GOE+/chlt7tfEruHM/at
VMey8jgeCMoh1t/aS1diMDtM7Qu+4s7aLg9Rhnl2Y0kbVo8g9MbBgSEn8XM8KDXF1UMnMhYgbKkf
FvWZR61+N0HGUu905dKOWYSo7GU+ekkZuAatGCozY/sIYR+7lg4qLN4HrZe0HJ1JULlhue8Xd1o5
G36EJ5Sjn+ivMDFkt4/EMxAyzvIxw9vQe+1gt4BnZ5/zhSKgp1Yd/PJ95ZGhqkMST454rctdfig5
c9yW5GnKAJAhdHobylfeS8HwAr73dtsKNp89GCydyi6ZZ3nfPMyBB+EPQTwLESPhbFHT4tXDuc9O
a1dG3Q2KJ2FB7z0WRwBuJVtzfk7Fu0H3gopb0YMSE1dzuh7pr59TgWiPobwJFOQtjmC4pbExWjBu
G+4k9fIRBCehOhTGWdc2Ii/F6Ojqy5K4FZdkhMoyuRQI+ae6516JnnsnWJCA3XJlCrtJ9t6k3GX9
7psHWYUyBO1BdWfAa5SsU5SxLtnTxXD5OYHepdO6Mw36IUQKKngc75lplFg91LPBZx24IoS3wQ2R
YLIds6IPXq7Z2vqbDTUclS4X3nDtWb3l4TvNqUr2tHIPTBdckWHsEEim6W5QHa2/9KijZVtu9vEn
yaJg3AbheqDNmQSVbWk+DeXnwMYLx5hbBYMJhLZSxFGHkY4ddfz4FC43M3ExAXLgsFxUFlyqA8wd
02kST9EBvrle7BP+dwgr8XcGPUrko2Xxs1/QFQgsbdFWp0WIVIdAuVq9EvEt6E+wvikHtPN8ZWph
s2Jjexa4Y+ds0q64bAPDFYFIV5daPvLhJz+sq8LjJDs8qBaWyE8Rq6zoVoNTJgcexVAmp+ZQVODW
4huBO0W85G4ZO9lD9L7ulXgeUqJ1j3geF9wY3alA6cAXZAj3mit+NfideapHCFP7pD+ooy184UUz
oFF/VCjOSneGl0y+K3a6ZwuUZ+As515ypW8po/1hMxEK8jJLH9RP6djnETv8htmbIXgop+f1aFEc
jTfO8NZbtddbWyBpiL4722onVTr0HJ6/R9OmCrJ2Hmz1Wy1JHDrqk3mRG5crHh3S69BSF3CxKDWP
HITVBgsHZwo3mrbqNbtYVMxKzsYsBX5lrid0pGfMJgWLLfM7X++6ftcczPncKDuDRZ76wXQ/fjID
BJ+wbjc1JZsvaceSNbJdgdFCgXlp1qNg9CJ+ExCslg/rPbUw8qElOQgnbio87wtiFyefH2il1rQy
kNsX3+K5Cpi18Xg2DW6fPPevxfyBXDtofT1zYSAK8rqb1Z1dKX65OPKP4kW4aE+D6VT3UrPD0yuo
jmLZmfU6T/eV7sXpJu/xVU9u1x2KHvWnYnO9ABhdBp4anSD68a4Xza59T/DbHlk6MvmkgeO65hcB
C43k0V0m2YNv22wdY9ys52fxzqSAbefLUT5jXOkGJyFZtg8KBHDQtIgGbqSOEratI6PSnErYN4A5
KaPx9im2pu2YqJgNpptt0uPaSMnowLvBrAa5WAR4cwbNyCkUPDq29gyre9A2HCl1PkBOhF9dsitf
EeSGHK4mG70fFYa1SuNyolOpg1gbCSP7palABXpLduLU1jZu+arO2LQ2eeqwj2bouKlgPMuEWM1j
9NTRFwo86zztCmG/Ho2Ma9nc+muZ7Xk3gpPMWZK61AxzkvirE4rX+KNUt4ZBoYZ64z6QD9VzlZ9I
KXIMmJ8YPRt2MQR47dMQvdXQ3np6YMeE2W9A5u2k3KcsjMJrJbvlTZAAunv63cQCxmmTZfRM7Vnh
lrkJEq5DdnpPHRv/t7ypbqLgCK276Lu+sXtlp8wHOPUNvHHcLZKT/8ifq9Kbm4NSUlN3UIElqaNp
e/0p/UahQjmx1OxRIpnIMLuN4kvye44k1yFln+bLufTpAsFOWddip+cvb5EQjZvqhadOY+M+U306
yOGGaa8l2qQ/xNLvz+ETZU0d4ydivdotho3KaS/67GSEgY8YubPUl14oqg2Ko57Hz1B2MUqOLQUe
nw7oxIQbP57oM9XDdWh9ODSOC2Lkmu/L5GdcDtZdYSNPTowzSNwh8wRN2iqvSuDmhlPLvvwjfrIO
zI3JPxrDz1guSYke2LGzbc+5/2W2vDTbjsVVodbNaZaCwcFQtsu9inv1IBseVIs4tK1mu2ot32km
9mzugTMOnm4eLd2NLbc33WA9zH9R5BKVu+iL8Gi+OKitCU8u4raOCQNvM4n/nZOMvjb5k+zSM64U
ztV2fM3fxSfOW3BP+5m5BLu4az+k8MinPinAtRzl2NYucYrVVItViT2/dxlX5IDPnSzgrE6jN8IY
vZ8vPWW7M4BznRPcFwNp3Y8lQ+q4FW6S8ZjFfn6NKCA8UMgLE6dTt5QceYQYBzxTiKIVzjWOwtR1
WU5pcGLR1Du/YhjtOgUehzTlZPZu2bHX4QM5JFLKWMZeeB8X3hlmr2y126jVrag3nFjjwW/KzbLh
Nka1UA2orL1QNEs0OzsRzdZdxEgKL0zioWeaAONY8iVm8v+GiDEMNtG3aXgzf16Be8wh2BHgCgBS
DZ7MeZP1HGzQnl/qYVd9U9ouxu3S3IbMW/r3koW3YPsYg72GxFrPHPblhORs1x6yhJ/IbRFxUf1Z
djNTcrUN80QdbG2XvswQDnBFkmjfyIAQMqp0ky29o1hVu72ROMKNScol4Jh0iKtXQXoUWG2H+5aj
nHRvVOfhPLxSa+D82Kz1E760ML4VxYOZ3bKUQRdgpgeKawo1S+lVMr368X/ZO5Pm1q0z73+Vrt7D
hXlY9IYESXAmRWrcoKQrCQfzPH7694drO+3YSafyrrNIlSu+V5Ip4Jzn+Y9owplJwn7bOJsm9qRx
V7yPpNh+/brWStdYBU79pp+YMoa5vZf8iGkfquvK2KbpPvgi6l45gbLc8HcSeaxF7jRs7RHO7id+
L7mhvs15pqSGjdbrmm3noArYxCA/ytIfm4Wvb4p4lQrWtuUUYt5j7l9xhUj6c8gtOayKdyIa4JoG
eyWHLhgLo182rqVnsGM122pfPT2XKNELPvEnLXq2rR/yzSg3A19YXkXz9hVtqkeJqj2JS2qZVMzO
oAJb0voFxfbFTUPozz1HwGJBkaGraGsngGRhFkZgsNTn+N9z8m2Vy5yQrk3/g3taLj2AoWbaKc5x
LNx+eghT/gtOis80cGnUQ9yczPxZaLfc3mFHgrZTmcgbV9JXTb9oya49Ut3V8RbLm6Hzui9WQotD
x1OctZJ5ibbLO6yE4NOpG0iATw3X4zo/2l9p6jrapT9liLiB7FDjXyveJU6o5z7BeXSnHE0zz461
rgAIs+bbL9mCjpTHNW/4mR2aIVhVCNvg7bS47QgHRmqOR4Kn44GdvLYWU/zkTEtHu8dEIXOTGKwa
SzobnZlOo4CWpMuLzzrfumTzxIXLWpN+ERDbxTepXZfgZmv9m/Yy8yjj66a4bFGX66HEg+y8AweL
adU9zMAmsnEQNLzg0bZUVlGwLM+y6lb+SfgrY/qIAMHdUDqGBk8DP9UmXzvTS4rZjL4NJd8CT8ED
s3VllRuYB1Zrqj9o5AWxE3xoGy32sLEY5cL4Tr5zbuvUpTxbLZf6pbtRXSXxUYSAgxv5qPUH3hqL
ZlaDhhauOfXTwK7CE7Qs40OVHOeR0tk7tKqt+nQ1X4HvCPDl+Xexkb9ogGAInEjXgpXlnwc2bw8Q
oI6wCtAIv9NB/nHlJl7c31pWUukBWsHJ3PyT58caFoBcVXKX0rVJoPHs9lDvqVdGPxTjapWb9iBi
t+c1XsVUvmF1pgXbXmQZhdWLbFpmHzToFcJN5QW90PpKOzEqg1rH/mOTrLiTndfuifEYHoQ5PfiB
wacFvuYdo5p+3A8omKZ1cIjOFF1I0Fvhg5lfIhhkkwCVVTyshskla6axd7X6jHap5Lx59d/qG6NW
S+1ljejuFTMwpZlI7yKfl4QgmMFcc94yx4ThkxKBtrtM40zW1nshvN54VCvqnVbOuEZWzc8vOdT6
Lfs7WxWt54LnKTor9F68cidPFCz7G+fqA5llx5DfD+R1w97gGgTKzqpsb6gwYO+nU/bMr7ZmDr2n
b6Gz0O1H4FDJ3E0PRGlXo8v73fcXE5GtZ4THmJmWs2muip/bRZnuVlW2zKI9nxZVy+Kkc+RDAEvU
9kJBQ5MsEr5F+xhSW86IBxW4db4zgwl9rwOWswaa75VHPx6q3cBZsW91C/lTDG5cuVq5KbXII5Fe
p/tlfFGQEXHw23Q4ZsamgiNJ0iu9PcuhM7AZ33uONAp8F0ZwkJXXdHjytbvfnIruwalAkZKDXr75
o7XM2q842Q/OsMFDtEzDr1jYxHw/6t0191kBtVtcXmqkEALlcMrr4verpincWDtWPA+JeB24JcpP
BeY0Sx+ajk53CEN4UikHHGC0NdQbKQkNDH8NJal0zqqRPU2nPHKsiRmSFiV4TlrSohNxhj5GNiWo
eyn9mOx72Rwt/5VKaBDT57i6aWB/5U/8jAwuczvZrwS24yc5pGzUGTv5KK46lY4OlrV8r9sthTwB
Lq+DXBy79IfdPakgSUNVUA/EHKm7Mt7PMIcy79N1Aug22J+q9USaD72IidsrLMDqZTBonLmkvbTO
DV4ScXYyg0f3mbQg3rZuaXCUdfLVj17H6LmxOMYf23Y/Oe95fTd1yFG+ef6gZo8k7mv1QSpew/Qj
FEgSou9AX/cZ4yTmetptmzP+1JnsmtUSXXwWzkluew6Mvdm+hjG/RuoFrNfE2jv93ac1GkI7ii6V
EnATftYCun3cquKuMsiHXgWjXN8nSpwr8hj0dASGuDos+H750te8N+22r981hdom65wbt4RmxyZ6
TUD3HPCF0NY5iJ6MnJcQdjVA0ArRVfox+QCwXjmLXoIT4W2036RgZSBxMajlsbsD7Y5kmgPixI+t
9m7CHwsF+KjOF2X5JUsfpFHiDIzoGc1cxR94B3djK6/V8NAOiG/4c7rEMFRcJD4WE9DWjjJvIho9
9T+MOYohuCoA/lq/HaZzzzdTi0vYPs7FNKm/SfjEafVBDOGFzAD+8KjUH43xGgrNJeigYI93JADA
yHZb/ayapBx8FfpVCijFeZCGk+4/tcRzFZwug8yqh5VvU6NuHDs4UqgAf283h0h9Tn116YNt9ASU
5NPNlH+0lqd33pTDu4I76toTT7M2vgplRVcRN0l/0hFftsmz0V714FAY59AZedeapT00OyFY4eQf
SvjeaDWfQrTQaRQVLa8HjMfI5iVArGEhQIPlyi3SFxyTPPSewQpjtZeaoIhIP1CbsOisY9a8Fw1r
xLybktgoINiT7KVh8PZtMaPwtYQeh50kc7wgnCHHH0VPvRdQJCOzNV/sA3EZqklzhApYbywwUXJd
XcuCqb5r1or17uioWjo6TOg+qOV1YH84/neS7myOniFCKqU3DNVwLZBPaRStufQ1/STbt5R13SDu
3rnX4T0Aphw2snPVy2Bp5bYXRd9Jf7CpxrLjU4HxdBwB5Oc1F0yyt1798snRL0rVse+RIcEh1IK9
yRgc1fA5Mzdav0/1k0LGwVj1nlW125pTyK9aLgpyQgjhVzrW6HGZiqNeMyJQgTAyVxoniPMJ12oT
ItconhXGmWz6dPjMc+kmum0GqsGTKMZ0hQZUV1F28/rF/VIeGMIlZzfxseX6ZxifNP21Kt+QwC1N
exePe53KE0Iu0mRviwd7bpGdPE3uqEHgJ4IYGDiDNPOicOHYhwj7ZiTHni5vfMpThXXyh40SWN6c
tRNnj/YUg+wRS8jUkKG7gpqM/aeQyduYFbkGoRnRohjR4AJhTKRnRITrhNGeJsUJkLjmdosJTGZ7
C0yIYXGsndc+xvfRwDc/VM0z2SBW9UinDCg/k5PMtSvg/VFCVbB/tivUqwauMub3NkbHn3zy4dgy
JIwFiPMSBwD6KY9ABevEu8M9rOfwVn0CiEFWyvCu9Hcn43Bbje22jd+N9skGBLTeMj6iCAlHUmdc
ltwenUnhMGO9iqblq0ZZgB1i2RlfOVpahiXfp7sqrxaB9ZKyy+f3sAMxGbLTUL0o01tDdhxjciLN
mRltcSMOpFJWWvGZQi1Y0jpI8It+J8ZzE6pEo1SLyPmoAg9zAr93dv1+Ues/WucpC3sIWmtpiB62
BvwOlHs6xPpLp2wN7UgFrqtL1Lox6nGLwkTn4Jt9uM3thzT8lED3MnCX/AJtkKfjWlagVtTNVBLd
nu1U+ysgtiTCveP0S994r0WEbjpdoteQ8iO1MGW56XtmBi9NqJF9GaWKhdl0a/tUZT8q/zX0xaLh
Z9a7XVXvh4kxLNDgdJ/DdpsDChWU5GrJLmU/rFoY//Y5diC2zpL03QMAx8wnWXuukcpRFrKUzYvw
dxIUunlAi+YT1UNZMEyLCi4j6/yPUS3aIn9ktHiYwxJCq0CvDcP8Mamb3trY1bNcHQrzUqbTShnf
rOEzYRKSm2ffagBojnkVLjU8vHb5lHbrPPS5AQK3UcuVLMOpAZQW/GKjGqLE34+kOU0GL9Q6cu4Z
Gr6WVGOLyU1FuMJalC+EDNDSQyEq21El0ojfkjGeG+liS7At7FAp0AmOZIPRb4yvHRLpzEY2N3VP
LQCfVDyWU0gmAzxssI14pwz9khWniesTdkzMQTItuib2qemjVsBy62Mik9z8Q6Eft+fxk0062sH7
kXlDTziQtLcgerYEJxnEs/6c8iIEc9veA1kxJrBB3H9QYbcc51O1/GiUjECLYzBHA4EOIoqkcxnY
yuRAQ2PFNWEE0CXcKPZKqh5U9a3qkZsOn0MBVg//nWruWL7p02VAtWP6zyNUAzHCrupA9XBqCPDf
iqqYuZnZnRClYrRZWiQUWk9pdWqDLyl8G6uTPR1VkwV6vIcipc70VjqvCU3AsXSwBzgLEe6D0YAF
/+rDB4e3NTx2qMbL71LdazYS2bXB6zcvnnY4G9wBh9i30bc2zYsaf6FwsbOr2R+b/KnBPxnoXOHj
KbWvqdgqJd7kL1N8Fs6TMFZjCTqUkdPKDrSrU0pD+h/ltItgQS2bPTRhW0AaHN3ScT9q0sLo800U
HMxsb/D76NrdlF1L6WFwSNcCny0/5jLrlAcdK8Uyj7cWMiir2iUUIZcFdKl1z+Cgy+LRblkE6Y2a
YL/Eiyiuc+pjjoLsjj2QdC9pmfI6T8U+Kq9qvq3mFC1nPZpPLQ+GFnwn8j4kwHOiIKcuyRcrH6Lh
HgTZ0mbrmmDBLcsz9aOWIqRL1mn/7rf+ogWtM9kfJpgm3XhA3lfSx5JwrQdA8730lnHWhQxsOeq5
ifqlYbzWZutNfCcGTeRfMmdsIXmBCpAey2tb+YTM4ovQAg7vGk2E60PVrdD7dfo+Lo+BdGYigyNy
9LdE33L7TfsspVhwgR0rzo/svjp7MPHgo1v1x4r2no9WW6fNhkujtPgQTnW8qZA+6Kuq2CopGXFw
Coo3fqKOrKH9zX1aukJ/zQgehWeAXvypSKhh20axStFVIVL0k81k7RR1S27W1BwSgji/jJiBeCNV
xLYt22hDceOsBjU2rHVTfhr7DQ1cNdFs5954RX6Ccys4qnx4OdiKuuwTVybqCoKw/+IziZ213Wxh
KVQemZ4Z7nletCcGAHa/m0Kj764JYZSVtaR5fngiogpgaxhcg4g6y+Mr9P0u155SaRNfhNilNvgC
hICXBgdQpkDZsL7QzZpmp5y2KX+pUKXhMHe4inHk4x/e2tcmZ5ffNWLdz0Ev+QN8EpMo6VVT5mVI
DpJVpG4C/SJ3K0FqW+Bq+UrVTtN0tuLb5LgpQi6m4vI+Skf6S1CjIFgOXoB1iofoC91zL3FOXuYn
QHlK05syBx9YSP9mnRB659LxKuaBYeKbeNy/Fs0g1RbOKKsQdXvdTaYefZBgRlFPw9FBZ5zK7kFA
EuksXjlBOAqHwsr/HO5jvgeCYjvS7TU3PBiaGLk9N9SkTPNToo1efUO1ZxCuam5K/oT+Bb8zNoRK
bUzbG1gKXkSwVJ7EMeVyadexuSpiDwmDBNgnb81TZT0j+G2HNUJTs9or+TsCpMA6RjQ7iFUWXzp2
yHbTsHGgdBVsvnhdYLfceJbMcEnHh7R1xYdVuALaSlnqkO3SVhQ8fyZCx+8GtX+EDH43ypyvvMJL
ku5mOG2+/PoTXWZFcq45Mz/l8HOy121/7J0nfgU9anNtCcRT1Ofs6kOI7Woa1oaFca/1bfAhj4vg
wxZgZUfOteYxUljoXD89Mk72yOK/i1sExAg6sIZYpbmuQOCTn8rnJNzlH6G9bN56CLzoXlRLE6p3
1gsk1UWd3PRby1nayKFDd0Dk9CaOzhzMeeHO+kENj8RCOyr2Omv2gt0eNFLz8ITRQJ3H6zzYKMY+
tj/tCbxmFdQLQH/N2RgJ57VH4039jYhNkfjNORFlce6os3KsCPZQoGizbSS2sFhgVUWPLAYxYL2m
izUZXMlwpY4qbDiMWXx2w8FQ256JF6xzCRwyfTf4mJD7olmWjyS/6Lc69ZwGu8Omsu8aohH7QGsr
BTcxerDYpXuXb7Bw/BtCbrJMECvplASmu6xGnraVppMWkEdxB3c0YDZ6EIkNoloY8q672S3afbfB
2GXTAD6rEEwqp6T1QCQhJH38A/S0fnJe06iAqeN0rVcwegVxiQks06I0tlm+UTljYTkJbelOqDbq
bEs5ieE/SMJra1dB52OfqGGQxU3Up6K6mT841ZHPxOMtBZ4uDtojsBoCS/ljqgHa+KPSppsFpetm
2PIHQfoZazvUX/FShdq6KVt6wC34N4rKrwx6AxGW2ZZDMszhvXd5v+pf/acRHHvdkrv/pLUeIuhW
35Qm2POihmD0cpKKpd1EUI2+homT+pUZYhhYqOkV4aTfPVrORswRKstQWRIzjdS9UDbjFpZval2r
R1DRrzR/HwxHH+0u/dINZgavkjbWsAvgz/klkz1NbW2xJgzGXmIl4feUEKRlLSrcMPJiaI8KdD/c
iODIwefB4vBZhO8Gs4xgYY+2hgMFcWrq3VypjACpWYnKJbWP/nY1OUVwxBL5VSh5uNrV9TCdwnCr
3Ft1rzuroiF7wY37henMDGemrnzPULYp2lL/SOeKs67Xae2SD9mRz4NmsgJ2d1XliDhcfkBKjxYV
g0bor5LXeNpN/sKfETB+snfjWdX3hbGCdPSTnTJLzZCPrtpg38yCF08oJz8Cv8C7Qfg16j8rv0L9
xv7FlldYEFEwIllf0h0DfcflLK2RuRWfA4MK3xHVHmyxhW0juOnlltxINCNDta9gt23yaohwJO3E
s/tbMbrwXegOpeow1d/KtK3eLLbzAi2IDVAJWtVEe367DhOQgbhrlmeEdbwwvH7Y8P5Z4X6ghyE/
t8ykAIjIUoH/+w8jPWD40VRkI6+NfrHKo1bcI+PiDLfRQawEdrJBzUr+YdlcTP8Wj6sUCB6Bg72J
6nWerqf4NqSuT24rNzu9U9yb3AzRhc5vCa2XbyyDF4GeXH5Efx/jTbrGLCOTCmpDbrg3a5mmXSpe
M/O5nhHUZUOSWcNxHD0HNhTJwj/EyTblkCTsEP0iA6e8jV6CblW+GeZ2fOa9hgE23yAcW8OtDgip
xbCakMGgmHqSLohipWqtFY99euxxdZj7SnnKs22HBSqwlnn9PDFuoUIN17jJy/BkoBynRfQUlh7R
m0TNPVvMlpuALvXMHdH/fKBc92+Dvzc5YfK9GRzs3nVQ2Vt75sggWvMr0WHMZcTQz639zQelgJ3J
6qFWDggL8tyTMxqVLyzxTYvFaaea13rk4tiS+1re4ovCEYwG0oHqhulZS/0Z0kHVDhk5uzybExIM
j2IDZKpvAvgnbInZQt7woCqr7kz4DhaleHCrlm/lSuNGNx+ycWUifpKx2LBCPCUFSBBc3rrglIYH
Kc6chChUGkYBEBEK0Yo6c6V2240bSf6qMtmtYwQ/x+BDghUFtJE35pODyFeQBYb9fkkbKzdPNXmA
8g2bOHSYsc/XBiOUcSnFuiqOfHxqeHeiFd2qzIfFq0xAX7hhOuu5w7MN+nlgoLI4DfdO3jiaB70R
IW9E1P89xktZX5WFmyDXoCfRPxUotL0Q0A5Co0bzvchhd+IVEHcXVQCIO41VQ5NX9o9q8PraNUFE
NH2fqo9a9tp30bieJLNVX1QCva9/MGtefvU4/lfWppecENP6f/77rwHLKm0Y6uwgt3RS1OaItT84
H0eAwNIs29BzkujSjPZWKJNYMkrS/UYJXUhwSzvWb//3N1X+VM5CrPPff1fc7n/8rgTJSP5AmJqX
9GLb5/Y6J5HQJxSm0RTc1JqXKjGysCi76XH//i+++Z+yHn775qY8Z5zY8l+ajAbfB5ZqmHWLut5I
Nli5FjnLsJd/YK2ke7fsPogFQ8U40tFu3SJT3GxVZs4cN/8/P4mmYjkl2ppkoD855x15lGLTrEMv
jMjYHeaiXUYkeHY1EJ7SMSlY+dcU5KcEaG7kRQK22Kia9vQvfo6/5OjNvw6deAFNmx+Gn3lDf3gI
LL8MrKDiE1GCGjNquFdr4+xEzjpLBq8kNLUzxCrU/KUZ4jqgFmRNYRkBXRCSWtdtU4oPV//iR/oH
jty5KFslJ5DETVP/0xMSjWlLSk0QeYqkH4JMOfuCsTIPH5nxESxU3bs8KVhXA0K+YuLZelqikD3/
/Cn+U/9kE7Hyzy3dHBvxX8Nc5r/zu6FboUCToJbZMq1qsv73MUIKOUIq1m1Z/i2t4ndDt/2LRlaV
6RC18jNTHpf174buuaZAJapC5wGko8f5t2KESJnk/PiDn5u4VovcUk4ovtScUvmngKwu7Uwrmwpt
0zglcFls7fU6PehmT2WZ/kiDBx3YKPhHGwltftPRo4+R/kkEEj2VipQtTXNaW+GEZkyfqGGubpYU
f8htuzay8Mofe7ES4xj4uIca+U3gEYpxwYRl+TroM+qW288SlTtToRxFOV4TDVCuImNdnTWpSVBh
VJV3aWSczaZ+pLyM8abNj5HVLPNyeMrE9Jgn0524w41jEQ0+74Kyvx77YGmk7cHSpLMRjvFhCoIS
WaIzunnmUw4kg/Dgf6u4Y9U438cxRss6x+6dWaxefl67gYHl1R5JnC+kdNNa4S4MNOa6BhWnYdXb
Sm1fJT/yqPQckO+ZMTtNuwva/CJy8RFoRJ3HMjYos0WOERVyw405DPsw9JnsQks5dKLxekd8Wpqy
6axxW0jh1R7YJ1U5U+GfE76i6rzZUimWuSYBDkmT1NycwLmPMugqCZsnDQ9v6g+uEONVDcYP8v+d
fWuiCyNCF6YE+ZQsKdmy7iV5TZl1tMwbsDFIjvehqPat7HxIGjowvvJC1mMBhzZe8kzsAgTHk8gu
tCxv1JIfqqBifZ3lbChwQewxNqEQZtrUi1JTLmqjvVZJNdt+BF0rlr6bVL9Aaw9+OTnSg4qbHn0X
XIBfqd/cZ7dM0sjNF0qFGCxIVpqZ3ZWsy1JPqYr6S0sCkAOjNIylLVSfaOw+Cpdy3aNrbKf2mje2
QbpVOwp5JamWL+8jyWeEoy9ewSo2S0HCcoDKT2cIyEqd4k1uKEfNe8TCmiQ9khwDzWMlCJfQQad8
fOtJlJlnCDN0i6bHJZVaSC384Gaoha/wc8tJT0NsF+NwTxowELlv+hbxRDTL6Uc1yXeNlVXlU2xa
kKKp1tPbGpDZjQVslOuXYCQT7qBHiTp8RApFq+XSVHPlP6lavyVrWNxq//wYPuHieG//ehDPf+t/
D2LSb0nBIHlH0X/tUv09G2jOc5MpE2PC+XPJqk38m02iHD1SZF4wH/12DJPcOye/kbhBaST95bb5
7yQDkcL798fwnM9rydQAktKrQKz+/Pd/mCtCO5RaWetQg8tJCTIqaj1IH7TeWtt9D0llpR3eEP02
qsbaLpvKzfoMns+iNCkbyh/ZYIxuYRDI6+RYZS0RvNaO9WSr5ftkOjsbeZEkFxtVjWdX3OxpCFpI
sGkNcA2SqxylsdzVmrJvSvlHGON30cReb513AeZm9h9ZJvZxnb3xvVwiSy960m/IL8O1ITZCtq6K
ER1ikAHmk0OMay4jnn8cUYOxOvSxuOQtzapKig5MzYNTouL5Lim991lcdb197OTmMKEXKiWKn8EV
eXv5MsG+KpHRj2RsKOjjQotNrk0GFHe1vFNVmJpEfhonf19E4qEltMGNFO2N3suL05WPDINobFCc
ajW2JntUvntQ0RbrtVFFK1F3p0CZwLgy8RxolImQ54f6IdiUo6AKduxaV1KlS1g02cofsZUPg/Yh
dzIAmqiNpVr65wbqDI38QIF8jaGvNsYtYbAaiBzitkQC9tF8eZnIElQPrPSSBJe9I1FHS6EJCvsM
sSaFngBl5oXmgm9DQDinxEENRW0siPdRVkpRd7tGT/xVlFo1LutiXE0TumqtY1urJBUcjaNuWuuT
k1JzVz1QDFLhG1flR0HV2Ec5CDxfpIzjxutj6aEY8fgmeUUTGQFqkO0tanC/TJpt21k3syxGoALf
3qWl/QKbjwLdKu6tieyuyynBkB2gAvJAD5rd3UPdNlZSg3iNp2Gr2rPBcrBQ9BXoBwJQubSongK9
sBa1Ep9rFYtalEEtU+NiL+yZNk+l7lxYiLloS/Va4lFQEg7mIlEQJTh+ce0LbUtBKlu8M3iiBARu
/Xxn16yE84NBtiFiQ/KSj0WhrEvdOlQy56qI/ZOjhK/9SJVCirwtCqtg6VDTt8wF5V7z7cFnZyFM
IIl3kzv6bei7YCVN9VffwoIMFsqNccSm0tiyV49wB2On3ytbgERY0YXGBrBE03/VM10jMSR7tw2x
S+CXNly0GckBhSCZIUKIK9rCHQpsI/rwTgwCl2PrpCTLZWDYkfI56Jhx43b8yrvmKpHzUVXKaZwI
fPf7Es1akF4GC9t032Dj4Eol0z61DjGnggoi28TTa96aPJ9xugvU6U33613lGDurAd1UrXJLDsSl
ys1tHaDrSJxeO+R+/FEGYp/G/nNhB9cgEOA5U3uOmoDNbppKV2ElpcHH4i3oiDexEBJq08xyFoiK
a4fErPBRY0bszNzVbBRp4bDT5eQji/WTXsI4iorGjCzeRdycrtAKvq5KLkk+Aa2Y6DYA+QdFv7R2
/pBBtWQNKv6S6D+UqZEnBSUkx4gUtRYPDiGBgT7L6uX6qM1QKVk7rTmsHTXcInqAgkX5s6gMwsP0
AMFF5Pl6eVJ0Y1NMqI8Jc/EndFKyFrwmivCMHINnlMjoG9FZFkJ9GtTe06JplQ/Od1C1r7THE7EG
rpPYAWB6X58rmPSxErcibu70vKzVrjyoMlb9Gr9SNwFm+3WR4N3Ld9WQo7QnzNArZMQMtvRZZA2f
gPpcZKFrBfmxYQujjHqrO9rZV4D4HaDHsNpmjvxCZtJGRUceCx3TkUKfjo51vdglvXPMTWedx7BW
SYHRcsSVN/Xm0cgQTosG8HbCj5eOD1JJkqcgTiMKio9S4EhpfPMgx1iyavWBPpqvLm+3mS9fmyi+
mpO56vFjTRIZHqlqfvo6hGgRgoo10Z1Z6cGq7Ww9+uO1yuy5g2Vtp9DPlo+nBgFTKmjhaTXMUaHh
JjAr5phv+gBtMGUFXY9l2Ayfm0rzdKBQX6SPaplLOyVvz/E4Pcp99aj2cyb06FHMg1RPI1knXdPZ
eVJ4LHQZPZeaC8ii/6yqTCiGYrLb/fMZycuT9OsfpI/Nf+v3Gcn4BchHoVUTkMWQyRj777+VGJik
1xJe+GvsKP/0t8hbJiGa9ObybOtnxPLciva/Q5JFHCnJYyrJZQY5z//OkGT9KcuZTk1WaQAgEtLA
Xghl/HsozDBDo2Vk1jw5b7is7Py5mQhElOcaWIp9kuwt6MhYh4i16AWoS2erCP1KytWLFIt3qYVx
zUs8ztiyrDxBapdoxIHhYh+cYhWQctQqxUruMjRyKSSoqg/eJLAzWwQaoHxEtaeQSq+Xxktb4zPK
fEQsRorCWBIQP9kYdq6VhvE3b07woNO+uxKKMq0Vv1CvYsgIUhgHkO4yzBHRl+NuSNSTMdcfjZWG
9MdoCd2zom43J8oPmdTtnDCIT12EIDjX2AlJhy+OjoBa0AfC2Ye4gCzrteoexZqzS+YrMZ27wiuR
awvd6Sgbw8GeW4FbVbNMssXgMYwDzLKC/qAY/RvnGNh9LUTbI5D2AzQtam2iuMv4lDiZGAXmCAFd
xNf/vIM/30Gdh/Kfv4PLPEnCr+qvi8r8135/CWXif1WHROdfuybnpNLfFxXlFxJMZVOxZFJOf82k
/h0xMn8x+L9V25bJnv75fv72EqrGL0C3Mn1BJAmzASn/1kuoyH/ChElUly2iBnWDbnJ+iBnr+iMg
3TZ5VVJf2XHCtwM+M9mkS+BZVoMM9/LQK3en8itjmQe+SYcd8eX9nMKBLnw7dnKJ1lLt+63e858/
Qfp8A/Vq2H1VczYdR62x1rIIR5BE9RY6x7k7qEi45C/S3Gcj+UV87lIV0XgV5sl3Naj1ezoqyZs8
dOqVySk7h6VBBFqKr4N0M8Z/ci4H5KQ5TtsUWfOORE36CrKKUJE8JFOzxVgdq9iKbd6WrILQG2l3
Xpo9zMw01chTqAzFweoEm7hk2W/qUaG0zlEid1BYROIMBAdbJANShc02DbQzBBNSdaXZqfH4FKjt
kyJ3+SpBN0x5xSHpyk1mKD/KHP5QSlJPypFtpZxKAH5bCTNv3+vEIyL0Gem8tSv9kCKlklLMZP1Y
fikwz6MQ17jSyN0JIYwyXcWNZZ+VAmt0RLYsujrn1Ke+l1ncsMJilGnKViJdqoE6YckhzQ7JLMo+
UCQvDYG6IrKJxizcpT48Yx1WYtW12YgC0RbTdmIW0R5U2YYQ/s9B8OtBwHvzfx4ELXL/939wEvD3
fj8J1F90CqyZAS3oKu1PPbagEqpicvHaoMrzpfvbScB9bHB6AEtw7VomGfF/u49Vhzhj7nb6ZTkn
NEv5t7oVVJ1x4I/YMVc+wLWi/TxeLEtT/8Q89LBOdWxHKRIf3LDRNEKSJ8ljk9N1Y/fKg4q7kpCQ
emWH3T7PjYc6ClZaY4EDzmypyCLXKvG0O1XhqQrBRoGMX6xVhzOPplhKwidrz8EfFOXnuMBnkEx1
4fHKfHZ2gOLZzg85RhnTieVFFeSXvm4uQdd+dYjcqqBDHUiamiI/Fbm8IwHsXUqVp26QH1O9itFg
KdgkSkI9HemtnJOdJh3PFUdMtGLfQWKqmelGSFO4F1F7bEvEh1X9M7pQJVRlqNywU89O2PeLhoOL
ax23ThXIe6fhNm2HGkWDMzsQa8c4t0b6/9g7s+W2kTRKv8q8ACqwJJacS1GkSFH7Zsk3CNmSsS8J
JJAAnn4+uNrjrd0RdV/Rd6WmtRDM/JdzvkMCuPTVSReacmPyAejLAryK+D9mmFaSXpYTMudqzlpk
mnWSffaMSOwbbm7OHHCSJ7K3ou6yNql3W2d6atALzkjaorL/kLjeaznaN+kAkSumPctkfJMTNrSk
qG6Rf88I9uSZAdGkhcsB5zM2KoR/3wW8COOxl80fKHz2BOMwEVkzjrqIOmH1Jw0jngG9JiHNnfup
XrORlL2Yk3jNS2J+YU5sIpRsH12uJlTJ85LDktPAWln44GfWR038UlbVl3At/V3hcrxOsXtrOXCI
hkw+zraNwE3YkJazh4lcJxMtG03OU27Xp13lXgvyn5xY7wiruhWDC4RJOFfSAEJeZm8Xkh01jvFF
QpbUPOJt89zyziNlyiVtSmskZg6E5bq072c2t/SVUOhi7fKkrXFVGfrwvmAyY6XOcJoLcR9PoBt8
Qq6KVL4P661Q6gpYIiu8Ieg+TPTw6G5ADtRT2mw7q3ocHPeiqxlMLw2W9yrpV9jCKE6yr1k0uX3N
6OC9mUd13hFX41jrWFqyoQhhjDgKxR9uR4GxV+uB7km37kC4lG7s4Kl0GomQbSm3MrT8bebQ7prS
fQMNvRs7v98NLSy/onruRo72OmkuslEcWPMgqsiDGyGdOxLLMNIkVbWx0HsEOnsUE49qUNhoS4fx
LeGJcLLxfK6biz7w7gJdf0jj/r0d/ZdJARbNMVQMC7iDsU5vbdSKakrwKS/Aq6ZV496G0b4u/Gti
5Ml6shDruQ7aIhX5b8WMx39yEXEsFYK5fFdItzwFkw8jY17QXLX9UzXVIQcCIJJ/b5Wvt0r0PwN7
7l+7177R/+VWWV/3/VahFVs1DB5BkZ7wuDq+1ZfuulskfCcIOc7Fj12eS7AJET/cK383hi4N4LcC
M/iLtbzLXcBZxS1ALfsP8iXEL4IHFpJrRt1KyGeVvaZt/1xfukQyR2kpBewUtbzWXsP01l+MPT0z
k6o/q0Raqx0nt65hRuv+2ZuDNronqoXLpLBz70GkUOmXXqm7xNHzZbAAID5x2gYZZNEwWZXevJwW
lROxSkRvbGtSYsvQINsSCVyUAZsH48vwzLFji1lJIJnGpDXrzsjDuqfcCa5q6Povfp8/8n9Mt61p
Vq4uE82dY2KUnlXizNeRNtDorNZOyr1XgG389xH/+oiHVBl/LpwuX98yFrG/103ry7494d5fBDwQ
XUe++jqo+PZ0e1Q//Beeep8oCFY9P9ZM7FyIoyK8B4GK51CEfZ9huIHtsG8P0HysX/snTzct2a81
U8hKySEPS7jrY27/0j5Zbl85tiq6vc/gOznMZKX4p6OY8BJOM6PvrDhv4F5u3F7jHmnCcUfNz2lZ
AF4xK9Tb8ebt3DIrD1IFUrUroV3H41XsrVZszuMNcwtoDgT/cjpLAD3dGB0XMWMS13jZhGdwRU6A
CDEzY/dfTt3RB3oW2x2Yc+tKrkF7bVvdOCo66nK6TZcGCCMaP99ydm4DEWcN66tnn6u6vR5j51NE
mh85qWecOmAY16A/NAAXhuS/eI0A9NcwwNZUn3LSAUeCleBqjA/BEH2IPAIEcz/7IDXKY8ZIVCWk
DFZecOZNPohpWBMuOYThGD0kVfexI59QpHCIElbpVHgSK1J2XZnVjECoYTtlX4qRmMNksO81Ftll
xB/IYPKzVy4LV2X9pNeUxJoNxGY0owUPNzqY1e7SdP2NdNqnqokOS4lV1ZHeSRf4Myshd4QwkSYJ
t1hWUxYWy3LXd+nMqL07htHU7jyNfN+fAbVXbAO2RRgETzYF4LYa4vYx5Sbcpn40H6LcLES4E/w4
1PlzPoLhsnJ8n4VUzq6dCrwfEX/9oLMfGxelrxfDA3XJigClaL1rkd70rnxwTXcuLT/d5OMC5bSF
LpGULIyy8qCAmuVCHppCHSfR1JtGSnLT8ZhnLRGzs4vIrlH1DTFBpCk23qtK2gux6PGk9dObCiYq
G5EvwsHUljr7aAmv9RotqAMQpjqHZaQLI0+07WZnVo2Au3ejfRmuBgnediokcVl2BdwBahGfHSTZ
ld0bNNV3N7fREYZUmrKfCIp2PGF5L3E4I8S2MXE+/Xs2fj0bA46sP5+NF6/F++8H4/qabwejQzoZ
U1SyaAUHGpPU74ejQ+we0bUOZ50frLf7t8GSZNHNC7iO6RpJl+A+/nbxo1ISTJ2igOU56rMw/EdH
41cB5Q9SJNpJb9U8kcFDji4D7fXo/GEHjiHP7xiWSijqNeeGKHprZyehftOrpKP9qu6opaCZiUck
2/jFrBSChjfZW4d2pNpxfD9IOzYb35ne2WwsO0UrVd2bznvosuRj2+v7UkIb8mAS2MvYbdKk2oW5
PdTbLlsDNntCaV6MbmYAXJk8JHUF562NulMDfXSpF1w3Q0E/AHZGOCno29HzsdTj7XUy/6VwrfhU
jOK1GNvLry1lNSePpRNsh7JzCJZdOOFnc5xy1JTD9MVq1XGOmodxlRmRi4qV1T9SyKxJqS6ifAHT
t8/hhCGdytL5se38z6lMMGHaILZzS3PU5alCi+I9LF16nrJDP3Gm5SUzNAFtB30xle5932EJSByD
Jn90z1snXrBKsJlul/G0zgp027395qc02gz2BEOi9jlTOfCp/rYu5vcymXEkCOyzHnz2TRJGlyl7
Qv6N/DkUrEKVtwj8yxoqUMC9NPlldMKM8nyOWzY4yqrPxEzEZ5xY/UU89W+paMwmtMwnJ5qnM4Z2
rP/qrjoXhmlbPJKlbQ90bnrklihwnhq//TI48bwZGxt6VD59tpb5ym7Ye0+4qpyc8zkiUKIPm3YX
srGGqe+QcWuL59gdV4MQYRU9eq7tFDb1Q9Bgap7DNLjzfXxR2pQBhJYmigQ4TDc9BGQGzdvIqSqr
glsvxPvCB2A4TkOR3Bgj2+W5VVFszqNqJvJBMaNxNv8eYF8PsFWc+ucD7DSbsv9ygq0v+naCuX9J
qiYi7r6up9Zz6nt1x2jbRzDJbItR2c9HGGMvvubT2zCv+jHgi9MtQnmD9JFTZ+2H/skR5q5t1S8T
McfmrOQ4DNEE8VP8fIRVMluCTqfVPi/be5yxA9qRND0Lmjo8txQNc5m3rJOzAbOgFY4nHdoOarus
3vpgFOecvprVk8C8Nql9Gi72Bk30kdESR41Kby2Y+QQC+2qTWNV17Q7TaTSARyltL8azBV9mqjWz
t0zfRpxDJ8NkzMZJwaFI2ztGFf7t1PX3olDtphlWQKATnaWe9aEghuwQmWEFuZdwGoQKT6MQLxkt
UbwNHbQT0rFqHD3lS7KwD3Py6q3yncfGQPcJlPXgOO19MnTsv1N/YmIxZWdm8CUMl3jcDOtAPLTy
lAF4ctM34pj58qkqAdgUYryeBn4jT6IHnRIqlL6iEo4Sxt3ruImfiOQXUokzx/0wlMkhmzAtTEgE
DsUw8CXJMei34TOyEc28BAeuUXj2cg+IiDUNfMJ9C5aMh44iaqBndMq9d2dYbn6L9csfgFmRxPiF
KvtjF5CCTiQ7pur0WvVYSvO43OfWBCbTM1e6Y/ud9GRgk1ZzwYAfN5MGNlQnrWDNhxClsNS2LJzX
2KR7j50/epd3xXabQ5GoD1IQg00wVNRbuTvmirdRT6YGvwztL6/Sq8m44BCt5t0u6mEfNd1TlStc
xZg/FomqhWimk6hamhNUaSS6Dfq5k81nK5iZoYLwuUWwdg/KSKIe4th35JfG09DaS3EXJz1Z2sND
Oal3aSJzweT2RuPFcvKAACCLjNv4wpjyKUjE0emi28YNocmG9lPoOw9znaCMba+F33PbkJodFf1+
FPLUnuID/woCVXEwAN4mJLQ9mKjEgm0hcXCwSnqbI4z1UYQCxEWu1GK27e0KWc4ExdnvKr2xLOey
WqzbJnN4Z/D5pH56PdLynPh99VjMoItDTdaPGZ/jtKyPjQ1ApkW9BcV/eFkySNpteaEsX9xFrUI9
4RU3Ri/HrusgpC18Uz1fyDWeO2vPjT8cZOPsGle/iSSEJzw+1DaQrxE1q6/k6aSAq7XtZbQgPGnn
8srBWuOZ+sH0YBkdZz8FmGMnSfxUpp3Xsh/eRlEyVeMXP8WkINGjxMV2rMJPs+T6V9E+qwV+cpCV
tozglkI6dev9ZASmYLXvk/ZYTeVZxzWkVHHaKrVT00IMHMNYlDOALM1r3fk3E3znLjeXE6DgHkCN
4dFDxnUTCyw7Yqm+1LO5LQrvJo7xjVowlmMd3mpFW7WMGGqHMsaF6c8eqdkWBk73ZnGDy7R3zwI+
5mdp4d+Sl+FAekh7sN9MOZOeD2YXDxdJL16W1sO1ialIdd2t9MlWmGdSAtNZHx2Vn8vC4wWLu8Xi
cIz5qP97Jf59Jf7Pkd7pML6Wvxf14od5HkV9yFSOgV7kowLxuS2/3YkIW0lp+0nz+sOWiAGJRN3K
nghzAv/g94kHW981opiBCBmVkfwndyLf/ZcbcVWmoAnk3/FQuf5S1Hut2yVzH+T7MVC3i5Ifg4Ws
gMhmoUAk3N910+fp/ybvzc3vFi1nVaj88u3E3z976GCrCCMKhJ96iFpYpsi8jA/ppAOgkX47bUtP
YKk03JeQPRCkcxpHqPtyewatFWvUXSxWnWTvDrN16i4VHv7Cu2tkvZxyyLzVIe7ozhH1dknYlHqE
cb0M+Ix2vVWBFS5nCNSi19t86iUtL0SjYNVk9l/lmX2YkfKwCjeLVcIpXC/cWUhazzwiefo56jbI
RdHqz0pe6I7lR6u5pZXLTFwJGBIxgtEWL+1ixQkMpmglI8F18npf7JGcPCxmwXjkGzS043ml225v
S/YbZlo5NxDAA0v1u3kiEWAVsUZeok9riO212+5oPxDr5chWskeHJDCnNru8FuTd6O6pnq3n2kZm
Qq/BxQdHPYYojoI2EvMXWkK2XjZkirqhp2+b28ST9+OkP4+rDFeX+d3cJBd+MD0N0bwzsXM+rsJd
fu/yxEXLi2zuGbISlBVUvjlqXyu2dy3qXwuI9aLGC/Bqj+4qq6nQCadjvBuy7GoqCWxqVymxqazr
iXikilTBxVQXJZpju/IvegCPcaPOE7t7KqfhzO+HnVeKfWa8u8JjGISGOS2Gu56MtqRTb5ESx3E0
V10ffUpkej4Iok59B3ptet4u885eLd2JjizqMKTTITEo0QCjGUSnRFttz/5TgNZ6ypinSMMSqeg0
kE3bgKtJ8UEXaG1PM3Ctge3e164cjn2tAS6i4MyUncUXC+ieGy3TGs13zrH9lnsLW7E1UtjzKh9g
N6uT98S0pXM/LxzJM2dzqG1/E85YP+uWGm2a/Zc0jd1DrAQGYdX2ZwgHgG6V6YUcnf4xUIR4SYIL
P7W5rhAjp8sHVkzVxhgPjUDZAs4BKGAZqKwqKXf/ntxfT+718PlzM3PzWlb/5+T99XP6+/G9vvJb
R2MjrGNtQvowa5kAZ8L34xslUBTQUDCOs3+T+6xeLf57gPUPGxnn3H+Obzf4izmHYECJkO/v/c4/
Wcf8IrpD7oMvwomYCnGMgwJaO54fhjLBxDOVs4A9045PzEHcBzh6U+cpzxr7ZbDHYaU/5MVdY+X2
cUoqnIVicJhD9HNRdfCsE7Mzfg+QrO3lx2xIzi3fuk671iORsgAAEmZ4krZNg/lHZymRZnIo203o
r2v4AnqcLCKXShkH1hjDw/NEeYXYqMfFvmivbgBou7PzgvzQefGWsPqQjRHMVADBI+3BcDpkNpUd
kRIok1meVek5UliiwHVaUN55+Gujk1X0W3DG4K06FqG361gvk7pQnEG6Ow378N/15H9cOoLh4J8/
Edv+8+sfRC+87tvnIfgr8rFF2uwa0WbIH9eTWB/XfSVOHQytf28uv5cz1CuUF35APeOIdbb4vZxx
KWZo8FclDe3/P2rxxe+GbCyb1FlUF7TeCPV+WeBUQ17ZVaGjvReMeXiemzmWJ63MfKoaDvuuDQkf
WMhsaBuSDCXKecIAq/Gc3gy0eNEQOGprfyEqJYyrCH3agKtuW4mZ8BuPAIsyrN80mUFOk1615dAz
Bxu2PuO386AqQX/6Vne2rIH1yqOpJuaeKKFGnOtaA7v3StqT0b1JAZnHNobL9TbYGrdcgJdmqbxV
43oDL4pIMkXj6/tdeT7pJT2fRgCOY62c+6XyuOka6BRBaFfb0SbYQ6Wj+AzHiaauQtWXzwz+2Wzq
2yzOgn22lNU2jJJ7vDAxQPlc3mZez060DdrintTX4MXvIkIN2HU9Cbu9mWO4O/0KB0wXklmAXkxP
3lLOl8qJybI1ACLYq8C07MhYYZg93gCihQq/8N/WlViTt8eQ1LY4Cq4C3el1iYSdx33Us7hgHkcA
gtlKNTDlINLcjp1rdIz8xQL6byGsGyS44AcEY8FxGdZgS27fsJMfkdR9smLns79UD9zalKhNvxMZ
mPRogWwNRqbvlovBa88jqRtsGeO+YFKS++qoHfXYG3VexpJ4t/G6dM2DWXdhOpXndlweuhwEZ9dt
4aWSFMeqqISv20z2gx6avSX1nSHrII7ULrOZ+BT2sQDbr4GvtqHYNRgNTxXPG0GZ4eesnk4rmJtO
Ot6MPfmxEWamriWQhriXobrXQ7kNU8L38v4wiU8j0sXYyfZxHVxbeb83pf9QiP4x71aWXQuky7jx
TaLlfSKHL7SxZIqP4tpmLajaZGv7RHFouYOM8BpE+oUHZz+SK5dm84VqbJvs8e7ZipFn1U1JplOm
H8ScEKbeHolnzxFXRkfTD1/cEK5m2yAwwj10cKcCkh84OZpIBC9h+dgjX0RdWd1kNQi9yDJiE2fL
A2KaZzOa6aRGKLJBTQPkpb00yfzozv5HCwSIbQP7qWGnFn0OOn+BUOkBZJRV9XmxiK7xqvmTbsH6
sml6K0IiBbKQ8nWdCXQVytV+G1veU144L3bQ3yJwvTIap0zY3WO7ZWM6i7dy8OFhgjxI3P46t2DZ
DCA3Kx1+1Np5EB7Upq4HzpH7iToJC46AtF9Ha4u0cYixbrQdZgaB1vsuiPvLUOlVTt4W1Z6ReZAj
ohoTkt6ymtSqwUaVMCfD/YQhZRenwwB51DoOrWHAbrckqvGJ2puohymyqAr6YOrBCcepkVnozUxv
XS6B4INbgKewS9hIk+STpuYeCoC3VKjxXHEddrmCiTUBCAAEV2aQP4oB6ZmpXxI5vvoTD/vUuQji
11BW6Wpo8vwiZCoE6lTOzmPmo+VSYU/WtyE7TMPFxQQncCltitCFZzKnEFSwgcVeAaxG4cixr+N4
ugy64BlX3WdPVY+LhOGMNYRQ4LjcloNJzkROhnPqQ5AqWghY/WiOA4lxoirKbRchGhZ1dJXWGKdi
tlMEd4QfuzTnT+MFBCOMBCVAzRRjceGW1gdaIVx2cX2GLgv3mOofRD1dLhWA8jVFDMuJjpAr2UD1
Z3+v5cBapW4haLpQYhhcBm2+t5f8bIa0YmoA4P0aJtJNz1PSH/w6P3OE98GDxThFA3AHIoZQtKwO
GTIta4g4GJhOk5ZACTsVME/GfOeycq40hK3OIo65fZh5TU4Id1Um1/VQPohgeGnTFWto8FsTDWs7
z4a+6cSPiEobq+5YMl3aBVP60ovpS7fOxMbhpvH12h8MxCSKt4iiCwPdmB1I/75zrLJGjif7G6dC
R1hYrIUSC0NZOats06cmx+5dWrj4YC6G+NPAs+efTN7hh1SzuwsnEW7SePYvlW0FB4Z4/AwOXaVi
U3IqZjskSsAs22DqP6Rz+6XwsNCjuSm4JsAW5QJp9zilNTkpGBZ03ruIQFN5/LfL+Hs+REX+55pq
V74m5Xv3e4sheNm3kgoGBWW8J0KgNaswmJLl24TI+YseAWAByhdqrq/Cl++LX+73EGKECEI3ovr/
/yUVOmKXRQpGQOH6rqQM+icTonWD/MvMBgl9xNZm9RExv/qlorL54UXFQPGMu202H01hWyCU/aAd
LrQLpNA2JUzpMr4LhoaMgjFvkPvqVmfX4dykEdu+ZKWXDeoRbUWBdLOGFlS7zt6E+QcEkocxClOy
uPOzWNaQv5vLymf+PMPF8qfxgJjko5PHt5GjzovYHD1j70TB58NbSOBFG39dRURuJfbIeHfwznvX
GoleGuBT+3K6GeOgnl4SkexlYaANF55NwBD4123fmIoNpkyf28LLz9Pago8fgOCj6SBnxVlm7ncs
ioNuh7uRrgl6W/px5cf2hdu0XPzTv6047TEDxpBF258/JJev9at+f//9Q7K+7NuHZIUAIMpi1WOz
Kfyp73D/CtcvwQj4bbW40lgC7DBhwJsdBDza39rw8C/mj3TuHv/DGSGjf/IZcdc2+wdtBC04sn0Z
SIF2SDDX/GWxGMs0Wpqm9M/CqDfNB7/TDfD4yLLvZadJejFDOsyvQTELm10/AgpnG8VKafzxuETZ
r5uVG79M5VVaDqSa5JF3GFT3OjghzCY1za/xmMdHy0Yx6X8VTzZrzBdW7qwqMv9Siyz7sHwVWaZO
Dc39q/by3yP869MZISf889NJPftelq/974/n+rrvjydyex610JfoceBxfT/DXQxj65jfl0yP1933
d/FOhBLSY3QkItpfnyH8j88noyXuA3Bm9j8fE3EZ/Pp8skRn4+0zfAKVwE/+45gIvpVmlTnKs2CO
lTlJqkzs0tQgu6H46DoZbd2y7x69aXXbD5B+u96b5qeoJ6rSk7RNECIu4hke92Jb6c5RBiZwmWvn
mFRRdW6bvCRco7L2I7k+L6KbIiq1AdoVSYDU/ydsorgnxZQBHwVs0GCZLLs6OWsSD/5AMocXdTxJ
+gTlRvC60oCEHuLenMakBKqVzIMWoS8SrGR3fiBnOpKyQ2Lf6dKDTh7xHSiYvbsKT1XT4p6QdXX/
79P/99nMLObPT/9lg9Xuvx3NvOrbsw9rZZV7+NHffqYfHZHoQRjteAEjHvyQX+W+3+qX1ffI0FLy
lPNzfJX7fjubxV/rTNNBCkcTu9Y9/+Rs5gf7+dGnBkIexzUE3YSV2lre/DAhjepYDHDjFU2Oc9qY
63BMDtPwH7LPH1dbv33AsHYKZCwBvDCxCpN+/i55brpEVbRRIfq2Ohc7n9gZ1e0amq4f/v43vy/R
1nLrp6vml+/0Szk2ZE2RO+GgzpapwOXsI6eakMj+72/y+1h5HV4DN0NwLVeM2c+/jr8EKsRlBX5D
bZBDkAsJmytLTxcFsBYVy+Z/f7vf36Of/3rr1394j0zcx2qY+XZj/jEiL2sI7irn7n9/j9+uaP5u
vsfAEFce3t1ff6UaccHMX6s7k0TeOTGUy4rgRhtuZnE6si/739/tvz0PFCXCBi3nIel0f/6Niq6c
vGrASpoHIyGI3rTrihbCeWeurF783Vz98eGjyPgvDwVlDse7QDoffNVu/vgHjErmdp4HSML4bn5b
lgzOTshCqM6gaXaCnLfqOJNgYG9NatnDs9fIJnheKmQJONhzGninR7hzxjTndRjtZt+F2SGjCJlU
e1xw+m20Gzy4VYmsRBFzjUsNafQWPSZCyKnotz3KwZPBng/oDEnxIyXeipbbiGPf7Bqvao/GC/Ct
Fw4RmZGTkjFXn9Z+/cU0JH3luFkLpERx3m6zUO57wG1mUdcNGvBqpu3NgJvGdhluDfmJLB9xM9mG
nPawK99KG+m0lwfOqSzRYfWyVA+IHojUzEnP9JZ80bjpE5LSnGRjIpyNfdpUdPsR8wJ7lM8Qyk7H
lWCe64eBeVSHbXLjVr5/NRFytLEi8sua9FRKZEpDOGw01H4OvAevAdTU+V71psfsJUiCLTIowsFc
QUhGKUjZw2LMtvq28ljq+jMxGDLx32SHPXnEyQsWE2tivc26At9VuHV1DECpKQgnIOYVofB1GssH
aZCnGu8FkOmLZGq562zwAalPQCoG5XYfAbxXPZrHfiTXFIylaT7CcmNdOfuPysnfSuU/pfzpPKc5
t31vB6TYSQEAqy2JSzK901X1iHr+qSnv4YMmSnwKk08dhhpjLp1gn9YP2M1OIyC7LuFhdflqG9RQ
pYXynclkCgIe3YntnrsLy82WYRCyHQRS4d6u2puSSITaBNcF75Emj4XZPBnk+L+ZeNWUwmN/lmp9
sOVF6apjDVhhDQWopkMRif0UPfIBPYxZfz5Gj0WzXCihLiQ+OEREcrhECnBSjsFuSMXOCz7bjb9L
Q3dXhc9itHdWnO4m22o2SAO+zM7z6ummOHFOvOqjN4Pa78/wSzO3OejZOQwBUaR1qTcTOYkLcPVe
Zbu+i851nOx93tEIenei2hvePnKryRaY0QFPSNAWc0/MRS/6s66R2zIl9N5+CsLragD3DAOQFVo4
X+jqwquqi4qM95DAOft57NDddfVTslgPbnfTldnzEvpPi76FT/RSI/qzk4dhCI+myI+TvoXy8DAW
7skIfVdy8LvFB+llr5Z2vwAVdNkLswgfT4aohBPd2Bcjs+0qmj/HrsVYajqqKdu5RCEk6mLsn+3s
KZrwPQHMDnrGPTcDvkPSKoLqUXW3mcQoPx9lNG/KLjsNFKB14Iol1A2RpO8SvrQWw6FtXIhPL3Nv
HbzqM90R5guy9wa5Y7jKpoX3tpfbPnF2jnczMqskSwiM+HCpSLwMDdCziNH0gAvmZHGCY7NSoor2
acwNqCo/vcMQuQ8Hf29haKkUaEo1Mf6tzhblMSHrtxWQctkwUs4FI7J8Y0ftxkGzCOdmG+F6sBaz
z5BPJUN8nMbHevlMh3RqIeI0HqEcDQisGd0zuY1ZRTJb/uhM0PmBred8qY15uhOmoZI49mk7uu5e
6+4yBOfjoUJD2L2pXUj3RJUsQ8v44ilokEYHI3ZdYjtU6HPugT7v7VM7c54XdZuuAQDbMPjS19Z7
PWRcDWaTtByNtr0LCRqqG2bQymAAdjXZIruse0cVAidSnIxQIv2BZPm3NNJHDbdZVbhPl+hUmzuw
apu5ag+qgYyt+DyuMW/tYawdRIiA53RDeJCBUOR6BzavCN29i3aa9k1AkshI6gu1fehN5+5QPJlh
+VDN5UPSebhJRaeOVTtaF0WEEk0I3Ki4mGx52sBsqPqO9PQj7MddbI10qWg53GmbyfFeRj6xvktc
se+ALh4Ln7nvUMji0rXXD60lL1Bovxf2fJEgSTnx/OSQSGT8nX02y9m7Y6aU74cpyXZ5MOQ7FBEk
iwbeQ+5G25T0ijipb2pFyhiEtQb/VapIDsXym/QhqUkxEAViEjMP5iSze0PSOFzkfHS3dfBaLpzK
zEORxm5TkrG94L6vg+3S1dc5TiDcRdewdDYdv6ELBTNPik3gDLupDG5BRFxGiWGaLE4zl9DwxT+U
gCuTiWHqwhBc+meVSyp8HG1917kWFjiM0mJxTcpXFyC2Resz7kt1V8qecXZz2XqkgpQdAhiCrVrv
vDPhh3j+pHrCogjrsVO0ok27x8C+B/x2KPhGfmFtBjD0w/QYgi5rhmRTLp+qkMTq+K4j30JNgLgR
aTYcZr0+UQU5gdrsmzm+JvzndPR7vOkxMcrcpG28UcocitkBhhHsY/yXQ/pQQ/QvJXBUM8Ju1/Ku
KaJt0up35Wa3WE1Ja1P2lezjQ7MgCI6G9L30I5ZeZJtpvPscu0gEBvWapcmhNdnT4kc7DfMDLVLH
7qtdtqKYXoN63WL5BE5kMyPo6ejO9iUi3CvjpFey9R/DOr+sY4+4b87ZFeJ50qfLfdUzwtd1zTs+
ShJWmxc5YBTIFkNMjNVWZ10dHgYM3Oyb8FyvNWxxRDX05I6wTNOy3zsrgcdkPDu8yzcTCjC3V2eO
dJ+sUd4XOKKJPrGuECe/qM6pgHMQqB5l/Wvh1zPrAHnMa49njMvFS5a3dBDcKoPJEGR6D0xtefOA
q+xMRIoLTyNhiFGcbRx/RC/etm+gVz6N5HtIu+G6LN6wor5NQb1j3XMRNlQiqhqvlnXLZgL/LCAs
ei7q+073cmeURfnd1h07DHjzmMoIIC74M67fPQv0l861SSLx6b5nlniW/JTK+mjDPgcPWZxGVfXe
CkLhVYQ8FrH3e2g514FpiQQf0N6qEjb/1NxNfeCwJzaEu8OaZxo7b5qWdJTRk4CXAvW+KP+mCJcb
qxwexr4jMpoCJlL2duxQ+45rTtAUPTH+xaqXwYpoo/aZ7miTsDImbo+EdVXmj2CaPiwuOS10gRtv
4vS1k4Gqcq4EkRnkNYmwP9WybDZqSR5jM/kEBaO8Cy273OS6JpikItZKKR5CWeef+yh7YbV0U9ch
QcaCjI2wxRxfjZ7mk5+gDfOvAl8/5VX8zI6Z5Lg8ecDPcwzLiFtJuzkJbim+wwTV/NiVZDEt0kO/
jzA6idtt0FhDBFdN06J4syako8qi4LW1VGlvYydUCMaiZYC6g/sAFkuVOToCzuvHudzD7JHqQIYg
r9NW5hCSLPMy3QdA69tDwRCV+Nk+bcuVKOedi6iokn0m7G4gO1rNHlRlNDe4qXvrmNDguKfspuAa
D2qsE6qvGSVkrPzXQngWBkgTKlh2mdsMZ3kTAZ5bMqdFVN/xxzkpC79ApOwFOp5PrSldivd4gcr1
kDjD7NpQ8w0tLCyOdDhETtxU5/L/sXdezXFb6Rb9Qxcu5PDaQAPozCYpphcUg4icM379XZBHY1kO
U373w1RNlUyRagLnfGHvtTsjCnYGURCs4s1F5XDUcuJ/y0pr9kIfSD0wR71pDmGW1T2MCDNM5Ov/
CYNGgTrQ2dVZTJ2BrFwnXJZUqvSpBWqBlNq4M6hdBErev+/A/qSnRE9COyTJKgzvlaP2Y0+pCp1E
gi3feSmaj0qZbtu8Pwlp5377Nv+S1Vd/31/PhdzmFZNf/CdO7/Xrvk+G1F9Qv1ka957OWERfYQHf
N1vaL7KsMhb9r6f7v1NRCDnrOF1lEbYOiIwfLY3WLxqgdqb2SFjXLv4faZ8l/adnhB4Kw6UlySvF
ne2A/lOXPlaR2M59NPiSRXB7PVs92FbT5A1pWgKFfVZi2h0zpWJBZpEihBi02EocSOUL4duj0W9G
WYye8BSdMjN4KCmcgT2CxNxUUqk/h5FcXNqsxacj0lYEM+EwZqJKs2NB8JCz2LZ0DEZKI94WFrjX
NCXgrdZVu0Os0ANoRU9rLYYLcU62+ypTCNdptqZFWiYp9ehEaM0XQhm1UzSPNkIIYk7a8KIIY/hA
sSzu22oY7bxC08SwiFlsXjwHkXwt2FH4Y7l0j0JQ3hElUgyx4EaCFMPZi8N9V0eCV80TyevmyA5a
DLp9zttNgCA93IIDcQ9kElnVosAXyeKMFHKVCOIpIqN3Xj1/apNvpLkpcGAaNGX6cYyIgTPE4HaR
hdchGnqPoS0ByC3pSsC5KNw1sJVBTb3L+Dk7sZDXgXYqjwhkJXuegpNUWzV1Z/s86jhHKxofz8AT
Yqsy6G+jjeHqLAtyCuDgIRi/QuL+qBfzqZ+4ftLsjMhd3khjuRuG2U3hnGw6SSZ+KMmty6KF13y9
6UUjIFUoDQllzwR5Uw0pCnRBeRkT6RIvk+Ao6czfbcnngTxTMU6ZGAgfKB+ZUczjhM0/1DelOX6N
Wkw/TWAgt0yEfEsWtrEtGyEmBWjNJ1QggeV6G3pjjrHMGmMggEV0K1vNc1sYJFJ3AQEy0VsOHWNj
xWQiAnBvEc9UmrdUcedoRvNZJJOk3ciDXD6EknoqZ/0DIDYFSk2SM10K7DIJFvM5SqX2FoFG6xdT
tpWqaXDmVUE0oG3bWEOJUoGCDDzxVe2G/Gwklnz695D8Njxfz6a/PiR9Mnpei4/yj6uj9eu+H5K/
bjY5ztQV3MeW6LdDEuALckpuMGSRv0diyOYvbBvpqSUD1qaOp/G31ZH5C+ETLOyBehI7gqnyn4zP
pXU+/sO8Gds3fwNaZo5rvhty49/fo0uDMFHousgPC+ZTtaGuCYbhLgrbl3hifoqp8jaQ2ZWTdjZX
8UXumq3SBzRMy91IMHskpduoTs9dFbtDOfg/fKB/Mg2HifbHHw8NBPB4ZtVErPz041UmH4A55pGv
9skayYC+cRb21Cn73gDnNWMWSFHy1YV+MKXUE2ucan//I/w0e/32Af34E6x//sPsNYckUvYKOTd9
mbzLRnpbJ/064btbYGv//bcCBvn3/9qf5N7AU6N2GqoIq5x44fFw6my+TfX4ZAjTEY2GA24nolVh
fwbFKsXgmnWhU8mUn2px/R8/jLHqh//wbOBqZLXDbhHX7081Vp+DDsbwjTUnRxGbRk5b6orEIyEG
+YE1t6d1Clz1YZDfax5ZZqlJSDAyyZBahTsxLYvwCbwhOOx4VeOyvFRcBmMEx07ZyWpNJjV4Eb1w
0gpXk/IAKhyzF1aKzO7wt7Oa4KBrY+QaXRM4rDZDUk9UsNXmnR7CZW2y4Rbv7Q2UgjX+PLuf5oKo
UJoqZgXqkBzbmRTTqfQrwukiC8UqpidyvnH8qEnxMZLNYsfCPDiKRKLnKJNP3nmjZgBwNAXyK2oO
205ytSy4mRYy31L1vijMD8XU3oS4PTWTemxHoCRlWH+tw/FpiNU9u9gHAqIerSk8RkHXOYqg38mZ
+BHPmScu1qUhCK1EiobDr0ouypqUJcRAuJ5CHepbgY0vm3Yto7vGYBhwYcBCJ/cuNQ9V+0VXdgIT
qbZjWjM5CmnzA60ugCSbHgmyvLzpVs4kdn9NuY4h0eUxapruM0AIOGpXcj0a/SzimBxvZLKP2VZo
wUMz3hVmaxfKdWJ8qtGgpuWnygalS72FyY4y73NwcBMqj2Cflxdzfhrre9Ycdik6BlCFklG9GBmI
31A3WqTWZS9SrUG+K/EPEX1U2yUifkX4WkbXOkS4W/hG+1QbJ2G4NvFRSKyNSbE0SrmXc78PpJjk
1E1mB8dd/agiFSzgnrRBCU5vo91JhN8MCupAddzkOVZj9UvCUrol21u/VbP7ub+YwYuq3FlTvtVD
smL8GEGqFh3YbeM/xlyQFk6dX9vipk1B7w7LtlDVzQp2WXQo2NaW7G5Z/aJGh9jaA+24FPwSRqxj
M9OHyLADomYYW3QH4iBEQCsVNtjczVU3m7fxqjJ6DvsnmSqGIkHrsWlpDBOJyNl2pNdL8psSvo7d
exOcYMJvRtXP8Yj2zV0SvRbtpVbuO+V2CoZtYRJRyDBkyE4NIYSzcgjV256nCLdU27qDXjh5cgma
FcEOcpGTz2ruC+gWfSW4rCgg+EUbsX0Tq2Nj3KvIuKrJSSPkKsbbIGNlo2+Wu8vqz1YSomVkHbW7
gbOM2FP5ImerbJnnAYuT8dgEW2L6Ov1FSLZhdK2KY6kwkhLQ41afo9XYMxMKlLi20hGqqHwGRPEC
d97QFmaKjxq6K2+JWmAIrfhphFAytiPhFkM7DkDXVHxDR8HqDBEjCbuKnFg4FO/4o1ehmGl/6yuf
2B4prc1hsNZHlRvIj6RFNiKS9C/yckbqu1aEAYJfUv8SB6duZDUMB8618jrUThU/ROqD0h8VQtkn
5TBQ51W7Hm4Z+elGRObsNTP3cwxQnuSPal/KD3LnR5kfTnfAJE2Wo9WWzw8ZKKYvqJA5pjzdyXNX
Na6h7sGiUMlZT+5U6VA9M3BLmmvIr4axTC/fjuqJx6Wd32HVT7QCYuoSnyr0Z7nxImwyKownOxge
QDVmYbIRpIO0nLXa0S10m+QzPfBqpWzlmozcVgLlhc82crroosD9K8g3oBB3Mn4yyzPJ9Kh2hfx1
imCE3E4SUAHUust4QJ7KooMcCEODLrvRxY2x2LPqp8JBZfKSuPr4EaT31edUOuG0I9dwThx1uWlY
wRBqEtjkzvaCF5ieQV6R4WSj3Rl2+qlBt4bMbb5LI4ZBYxtozqQ7Ouh98klzrz6l48EMvtYv+XIW
m0uOYz/3kYSQusj7YswM9LYW4RM4LVXciHCwtrK6xWW+Ybmeqo9ky2psE+djH3AaHpvxRH3O/K1c
Mw6OuPsEoqBuGMh30n5OaDI8wyJh+ZovdyJGj7l0+pz4pumuOrF6iWtYn+waWruSn+roVa1OXBZ6
ve+ad8aAmrIJ2t0Y2AmD+qU8BW+jBhdqgzMgepZG9jPMe2xNxXhKGOkxSZ2s99C8D8KFdC4SiU4o
eIf6rCV+EoASPSzSqzFtm/k+UciyvgqgaaxnTbrpTKK2Tl1wYuW4LhIkDxKy9UR6SmTT30D6svRt
eycrJEbfLtJWEX3UkZGyN5YTlT/C/+ITCkHS3wBb4Re1iCcjvsyWh/ac38Mg7kp6tFuSA3hXsvDK
Fg+TbElgLmnWxmYduZqMf6XstQyeB/mUYGTJnIKAUmZvZLcANrNGHqWTZp3l6alZtmZ/no2rbjwM
n4iToTKvMckWi2BOz3NRuYx56rtY3ar6TWkcy8JJ6gfTuJhgdAp3jLj8djPfOHYnif+WEZI7sCjW
Nnlp0yRh8jSU+37YNQCPradl8OdXY4CLykd/xeqasvA5FAzD2UqIXv489W6G82DSdlrtBY2PWN8S
trXgLKmfaXfdtFUQT2P2fAwMnlY7XLarIUV8y8RLa+5Dc5fFflHdGAZzaWqqEtuv6isPxXSUhGNF
cP1YXSPdFXigxeOI2eI+NXaQXZf5ZdRvzeiLql5S414WT616P+AoLu1eA1khDBicnZbzRbWu3fJF
jp8H00kDP0p9a9km9cfYM23HWsBF7+fCIc0uJPdWXpLta+WyxKwMatckaWNE/A5cxFnzsiEl1rdQ
HSgcsOMVnZ0yqdQ82XK5ryNzxynRzNdCO5tsyLD3wGskzyZ6HQRXlr2xcdXRT9NjJ9qt6nTpfZdd
2nmT617EMy/emi9p9sSPQ7hzO7zm6Wm9u/nV1J6YkaEl7oLqTRLWo46zmKVvJ/ok/4Ss6Mubtt3H
AwuS/Xr6k51bue1Kufe4MMGUsutD2AjoTbTTwu6qm1rYSeVN19wGHeG9X4ea4S6R1MJekY9RV+Nh
8FbBwDqrfVHBq6I3ILC5Nu3JOGrWaToRDKya3GvnfHTl7ty9js/kHYmEpvf3WEE23XQbWg+ddahy
gt1fBeTIHCRj70HRs4QjxlsmE+b4LFhckNs1nQZUG76Uon8wO2B7+smAuUszZOEdK9JdK7K3F996
bac2ZOk9E5s6r2yiTwV9gPAyTkeQH8L4OHIwq9HIauWiGD65JexswuapsEAH6gsMK1yavHD6YbTI
BbCxaGOuelPwVC83/Vv4LgunYniXCc5EwH81mGk/mUDXZdzFbhicRA4fE0azn2W3DUIKy8uWnVFt
B94A+HOa3+LGpOqe3eBxaV4SiIPErel7rT+IhYeqj1WkVT0UhpubO6N/NIz3fj4JYFoa6W1SL1b0
VSRRSH1U4OJFmM3PwUJNmfqCeignaUP5H7J258fNTqXkTMOHFp5k9dgluym9MWTsClul8OYAknqL
PiF0Y1VycI9tQNlq4UuUEVtymaf73DBZ6LGU2gwjwNrXhH4u8kJ1x01PxHiZ2gJeni60Wx5xWDVg
tIhB/2Akp65CEgdzXWZtCGBWSIGW/dTYLx01kT9XHloSxiBJuV3ai4R4kSUuK6HaDgDm8ihjJtc8
MmDG0uHHw03C8vBaBlu5AEnvTsVB0Zy+t7XgoLDPwYkhgCu9YuFLU2qQz5nAikA7GOVFSjxrYttF
KARZQeDw+YjqrVQcs25ftneZD6ePQp6aFUFkK20xvg3WtlH2lbg1OiePbsbJhq+WQDjmF0ptRfx4
u+1LSsmbfj5o2lNBErR6U4sEsrsysVcS7jSiTZ2Q4FeGk5MjkZ/9MMMDXGwB+v1EFfBItM5QrP/g
Xqo31Lxhc4d9KFP2okmBcjE+WwFsvjcRfmXomyQ6mePNOHjkn3cNZMn7ENED0pBG2xivpt6wYHS6
t05lh3lSuSe2KR9LckifcwKDmzsenZwBwbjtW7dgQvY6DwDAXW6PTvfN6bgIXt35CknqpJTvFNUJ
n6PPaXGUh9oiJI2luC+ghYZFQYvQmp6MBsFwythdSGpMT8Slkpksx9s1ist0yRDPZFu761OPdhGS
fvZkfI1KJCvbRN0iXa1YFSHe77dqsUuNbxv2wSVenbUIF2VPB7FRtb1ePGvFvu0AdW7hgELOKUS7
WF2hhKnbZPMo5Vst2OX8PGb7FF41/BoqJThrKOQYeD7OT0gv2JPFLa3dprly8UB3YWmqMs/LbFK7
4sVlPx8H9IWsoG3MpxwEBXbPEHH3lvstqPdj4wyxnUj72DgO2X4ozm3ps3bJdLe23svc5vnnqe3R
7yIMELsdZkGV4WWURpuKuyq0Lmz+JiLQ1WuzeHW5a2f4kbhIrXiXTete17HYZgYy2gFC07CFowHb
BMxGRxophB2UKM4S8h7fa5pbmddK9PrWRwNUfpWf9HwXqLv2nohIsBAmb0C/7fsDqzoKZN5cWkt4
PS0AqZml7KZun7MR9BC6EToWimJnTE/xmeUd1U2u27lxGIojbPUYvwhF+XOMFYsEMqg2G/mx7HyJ
Xhd75wVklX473nGN6Jmtt/78LC3bPPlScXXT/OmHYdqGyyMp3FpyLmFYvoWnBd7dA+POyJ/YUbMy
H936E7/UkPqm7mf7It+q8jFPtt2DGfndvJFoAy6W8RSobjLyC+YTRdyy/q6TXRnBJXeSJzpFkrwF
2VFCbI85uVJnoOfVZ0ZCueRoHRFkOHnNHRnZaXwU8ega3nwD1ThSkUCZ6J2h9gX+uHr6bGyYXbAl
TCNpHlgMS9I177bdmgW+rRQ35UGRnFo5YuzkvQo29KSmsV2LTr7L4PObhwrRvkQPyZ25cuxtYtY1
hCOX6YH3NaJrqw6hedeo5/w5jxDs+Y16v5AZLtyysWcUbbJs4AQzXKugHkaFgsBGeqwDSBcH5gdk
3M91tSnRyKWmK06TNwpc3RYfCJ19mttFU+G9GbbNau0JU+I23imeyQ6fxXM1+XLpJ9rbgsM32uX0
uflFTk9T7AgoDhR8sxsIL+T7ZFegRQ1NKCocauuP5ClvXJ2ULPqp7q1tds2e3zsbvCVz5NYFdkj5
g76QC6W0BijxeAnZW4yPmnnSNeQsO133w8fiLFSbZp/0/Gg7nUihyGGggFtoytxq3MyE560MdxYe
+AiP4+RKNB3pJrLchOiuZsO/a70hRMpSr1UeZWsXn4ZX/cC3hTkyKyShox3cc/SqrDNzN0bv6akv
5e04sDrxe8BabDLQGm2t+SmtYRk6vJ+5sgUfw6ZpFs7jU5s44XiN3vlh5M4BV5ZGWwBrAhoHlJTl
F6E8KqrHQ47QAc8jy/toOSXyS2nayZeElg91kyscrAeOFsRr5iPDL0tlQ0wL59f61iSc1zZ03M10
s6yo2DSz6GKVjYhwo+3xTwWg/FeFbwc1Xt209+2zlGySc/doqGxMNu1TPNkRp06+qb+Gz5zPOIUZ
BesfHYOZZBN+UGTNJ2J8y9DNMWptGhb54gW5wvDIB9QKOLuOMgtjbKKH6HVC8wgQR/OkeJfIrvWk
vpCpRvRcETjFef7ADhzz4MW2nth4TdmPDMWuWvzwrqR90T2VjhUNKv2f4dOIabkTI3EceBG2E63D
Kn25k+szUfSZcGelzhx5wejxe1zCS54gTNnqwktvMYzUDuLgDfqd1nNElavU1FnyWgUSED6b9Frl
vAKRCvBdZkLSXTDuEnLTAA9dEs08RM28Xwrq9UXxkkY7pYOwA3/qkPXj4GnmtDWGYqMHuTsMyS4c
Gw+0nM/gdDfN0U1lmc9ZWhKnrHHsR0+WPmzzOTkouekqPQm368Y8kMJjkWCRG3LB+/sR7p/Obwns
WiX4hJKIP42TZ0uElZoUkZ+1oZ3U1Imf1F89PibNeprmp7//bium+4/jYhW4t7ICvv+gUtYbqVyy
qon8UctloGfzVU3GXZEpj9mCua/Ntnko+0thUrZb4OB5A1EMKlrr/P0P8pO6fZ3Yk8W0AvQVkcXK
z9CUtBLJZgnKiP2u+hSKDG8Uy9W14VYDHmqoqafHJDO3+v8amP/JpgCLAAp0g8UzBs2fNgXsV4wl
sKzQ763haS6p+YJlrzfTvtTaL3FLRkfNAZrkPAxmeBlQvwUsfjHJ2yJrUqWrHFHp3W+fxb/6BY2H
+e9Wc8VHM//JYo6v+r6YEzFuwSxhk2bxivyO3IYvl4Ud/DVwJxDrdZ70774W4ha01Sy7fu03sNpv
izkdowwReXhR5F9tYv9kMbcSU398m9akLzYvPDQYx3QsAT+JF2pM3r3WlrOn5RNIdLVlTZfYQzx3
IcSxYrmGmlCidTYr2v9UCnpGU3WCyZ2jFcwxzv5qVLXgoyUwexuR/HHUNO5uDTtJ55XlwP9gy2+s
OjbYN3RBLtLm0CdPg47Nf6ny1vBDsWqezW/xYVqrRr+uu/59NjUWZX/9bHqvH+3H1z+T1vBl3x9O
FTKuzLqY1ed3+NR3aY36i6VgM9S+iWfQP/32cCKtIVVK4+FDkaNhPORp/4/pij8CcrVyxLGhc0TB
KfwHXCqgv79/Otk9gt8FAoSvnXPWWlVBP25Fk0HuIlazI49IMd9lvbAzsvQuCxjYK7XuT+okMwLo
RC9OUNMVWvRm4oK11QLBtGLlZ6VpdpNB2QB5gk4/Fm7zZHFAqZK2FjuxhjQmCmO7CAyaMAYXBRwd
I7wCyH+L8m5npuj3YUHDx9QxcRCCaYt6/F6TQhyLWbzJiWnbhCw2UWgrXzIDLK+yjG8LNGywMFtc
OxgtKk+Mx72mRX7SK4dGAUobCjMxcbIBDJCe0BB6tkvjR2q1O8RKlSOL6Ggi3SfUXnWkXi5tPVyQ
baReFsJnhR9DRSnej2LpLbmV8GNUnpAZjBYA8YA5h6JFE6qTnKBWo2N2xi4SRk+bZd9go7LUzTE2
WYAaxTYMar+q9bdSKU/FGpc3jozWG0m+ilFy0cT6uWVlNggQucP6Va7o7/vaGQAfSmFyFVaQaI5d
Q6fRRc1EHV7uyHC6KJ1Wb7KO+UewwO4yrqNJy1gpVOhimp+nUvbmLj6UcfAm1fdDQamnjHcjQvQI
zRBxmU4cyNT29caSNLux5pdeibE9ELZpjp6UZfsxTvyoXC4CEGC5tRgIwBBieD23g5Mv2UkP5ssw
GN5oIpaRui9qwtfG2hpbRdgx+dZcj4tc3IuTeEYqhuxl8CCRfRZxeSuKyQx4Kbsda/O9qSb2cfl+
ybI7YWZmX3fHnKQMFM7SU2llx6SR3SQv3km7AuXUbdsoBiacHsq82xfJOjAwlUMtVNcBAEkbJS6I
YztD15kZ8rC4HWGSpGkNY0axOhbj0J7M1Ch3o26Nh0JtLVoRFfahHJqeTqqOJySj7oyV+bSUarg1
04R1vTSpDAvNhg1bl4ukjlSTwvyUyF9baKGk9UYmPFhhyvZn6UifZFYzhU4MhjDZREFQPNSVlW37
mEBAwre9f2uDb7IdHV3FX5+/+6+fn1+bP42xWb/w+wms/LLWzRrxkat8EBLHb7od9RfRwAKGfdWQ
AKv+FGVj4LOxdOyyAD3WW/23E1g0V5GNpYqSuRJj/8kJDB795xPYQFEMVF3lb6LWXsGzP57AA8Ep
45QrrV8JEnMoAyUypy9zR3F+EXMrtfMMxtOAIfACKgFY0JI9NQVjcIMEgE1tjox0kf5slj49oF2/
lbsC/LnCTioU8LpV4MwlwGmdGTwKpebVerwTiCDYJEq30/v0XCXy5CGffkT4dN+QzRAZmTMJuVd0
0k6v4FqFjYqGeopJ9JUaL8sHV1XYeePVi4MQ/6LSvkbSnPno1/lCuN49+7mlzZPNYhEbnoEDQeeH
6Hwqjyj6zg3KDtIDdimXCJ6SGssHqcEzm6qxqT+XxXA4H7wpKB0xqJ26Hz8FC+l4jfYYGzsL4+l9
yPRnS5vQHobyXbqmpcis/AeVT6QNiJoTQ44GY4HhQL5Kvyat9Cmz3Gk9A3qdHBYtWn0bk3VpiWgp
CXDTlu4zI7qlU5IbstgBLYYVh4L4CoqaRUXJwsOQ6Oer1cbYsM5qR1SJ2UCHLeV3QiHsKmJjtNn0
sbjrQJ+mV1OcWHlGAd67qIN1JtxPcnJjBdEnTmzLUddcmtCqALqK8pdozayp1/QaUVwXaymJNlHN
hSHpFehW2ncD8cypi9kWdKFab/O8qb+Y0ixvE6rOh2LNzFHX9BwD0+gWDQr7G6J16mTpRQJOmW5I
UZY7Qkvall1EBp+1Pc7p2NihHH5KOuzpJLhthf4BAhOSV85kB+PpBAgAv0MqS5hH9cInL3CbFd1h
6PDIicgeCeBJHUtQ38XJbF0rXT+gZpgs1+KKwJijNchNY2Noj+LcJ8tdP4rD4yDn+uCZbfJVGpCk
EiMEEyvIn1KLecUCA53PhFY6VcuHRk1BsXH/dWn8mFTzucn6fTmyjVFaZtxaLMuM+Fom8fkjmU8Z
Thmi21vzu9n63zJXoyj862PWi7N3Ai7b7k+6ML7w+zGLBhJXPawAlOCrmJ8D83uhC11gJTzqaLct
ZGg/pKyCQLIU/NAi9nUabcrh/x6z/BF/H40bAwhzrU3/ySkLr/HnU5ZgPY2BAghYTnRp7Tp/PGXN
Cddmmw+ZDztVYg8QxNqAp3xIVF6LZJa2fTQSQCxE/Tk0m/JOFBdMwwz3a8Boi3DIu/bIO8U0ZGEc
129KXqo4n/bxooGn7AI3MExQMMyCqZPq0jrxxrrIGzmO2PAjNGZ9GRfijqznixySbazb0/B1jKBR
B8mxkJZD1ai7ZtTdoCse5hBpiVBQOJ3lDMcksgp5zYYsCYm0lrcpn/Dgkd2TBudhZHIYll4YaOyk
za0K10aiECKaBgNct527eS/14jYhQBoT2s28sK6c+u0kqrY87ts83uvQk8SyOSY940A0ByJM7Rxw
CA4aMFBfO6aIEy5RaXmUGQaO5Folonoel8AOmQ9Ja17oYjkdcegL/18dqqs0hIelLw7NIiGleEm/
jY/NW20Ito0mUiwLt6oa3gStuSH06xyW4m6RX1PsOdgTTmqYHWpjviad4kYSZX9WuWQy71rQOt+Q
JWprfKidgjVFIboonncdi5Lc+tARVZks2ZDeuJM6+30xcGqmz0sQHHNlvmmRX1uJ5IMXcAjNcSNi
3nOlOOSteCij3m+FZGNkFv5oMNoj+fbCfK/H6qVd1FOR4PzqXgSERhFyMInNf1pY98jEOQLn7lKz
dZLS/naZgyddVhKbezJicyQhhOOT44w+qUlzmKvKn7XKM2qmoMrcYm6KVF83uAR5MvKgPJLIcEYC
e0nFehdEHbkWIsdomIn7vG58nc6gVEavAJxY97IjGQPG9cjDLmSLTGBx13GfSLNgx5b6hXQMcFhk
KGMCAqo+tI9TqTG0jbfaoPg9y8ZmSE6DEa1GvzslmE+5WFPtBk/ytEawNrFsi/AMaQhsk12ZFQ3n
BuVYb5S2UIDXGwUE8Q2rcv0piYyncF0AlvK2shh3kGPM0Ow8aLLb5OlZx36WiqhoaM+MuieB1nox
9Md5DDxrzb4IqRdGUSBnuz6KHTjhSHk2x5psEADgQkY/KtXsuJcRwKH6ZJWza+iNqyjdu84NkkrE
lpRG7vUTuZUSi8Sxu6vj0REwmNlLBGYenxxhsFuVAAAPMiJL43B2AGTuy1Dfi4TtQsfBHFe6vaDj
iA/cRZxPwJDdohbRwfUP6ayGjjSO7SaGqMxFzOkAO3ZAJFWKr9QbrmEOBJSjs1Jip9IZxDRoUoWW
RGLJZAVDzEgMFkF5x8WLc2R4bs0wvhmhmvsqOR6bNBga15wgkv/bIPzaIHDL/PXNdXz9fJ2/dt3X
P95cq8Xot5sL4A3qfNg36poC/kODoBAKgWTaMBgdfhsg/nd+yBxGRk0NEQpmza/gp+8Nwrd8cHEl
jqv6t/jMf+R++ga++Z2wf82QWK9BWdREXVd+6g9SLciKpcsK5AUmO7IkEk5CYEhXzMaja1aVAwv/
UgAZ2Axpuo8D7TMshPs47fxQ6N+p0DyrDi9hL8i7NGPp0uumhpcnn+Hn18pGrjW65Z63x6rNjz7N
XtKue1VG6ZQ0LKACY0rscO4/RANHZwkrxzFTU9hhMW0uoKF4eRWYtWZl3PV5duBYYcmkNefanHs3
FNmsh4TGPo2EcZ6GyQiRt7Lf7uIgAhnLFrNslGw7qGHvl61memoBw0Qcw1spa5aN3mq3k2VeB1Id
vaKRO9fCH4Ob3Gq8NtSTrQpeli4746gqNPWUt2hH+Ha1nSYUjFGgyAcCIrrbttQWH7NlhMI0inYY
V9XXzGTWQF66XYnxbd2KN7lEkoLcmXtzkU9qOV15LA56JX6Z5cgXFUtjkTY/F2EYcwWESciWqdXL
s0ZO+0OO4piOxCwDlrZlkHjyENzIKMNztN9B96UttNLC85+qM7ZvXMC/knn+rU21vx0BeH32+ceX
e/2a7y+3hknRFE1KT7IQ6fAZsn4vS7VfVMnA22iRWWv8mnH7n+XA+nKv3kZoR/gbDSIFfixL9TX+
DKMNR/Y3YtA/mL+C3/i5LtXx/miQO3E9csRYP73dHSSbqKvINA+VLLiGkYAGcRDrG6NYgoTWWYBe
EmlrQ9/5S91ORCnpHyXathy08MMij4p2o2Iyw9LTOeLqOyumAbW6KAd230ovYRk/9aUIoUNPThK+
tSk1fWWOTCcYNZ3AgB4ZcFzyFavhLRIMSg3duMMqAVTEjFFFdAgQCp53hE3UPRWmOWF1zyWrj45U
FkYTWOtgfN4bQce8Tj4nIU2/DhrFGbDj5ZP+Uq7+PGt16hVEsFKzIIAhyjGn+Y+vzAFTV5n77CAs
U4VGEHlnVdcoX6B6AiYeWowxC44RBaWP2Vqnfirv0wpehabJSG375ZZRHn7EtPMaq0VhKqWnesTC
DI9O74v7RmF+qoc3bcEeWYs5ISAPG1o0nLpSf6xGVNU5pIG9sMSIGvLihUSXm8EYwcmLiUjHj35H
l6haUg1r6aQN175oD4bYB17WQsNp87vI0HbGYPpJ1Lx2VsLMcRA20SQ9BvkEHkkU2A6K6FFJHREE
DO2LKry1C4ImWC34u4n51YprkY3GXqoWDyDl/RIpr7MhfEoTjHo9RQM2F6rmpBMCMqoh0UaYP2H3
XhoYQikfSf+cG1Vg7NqgDBGSYLZcOhTx+HQnPxOQrNVqNn1kJM6VtjWKKryYaFGvSyxnh6BCEPZv
yfGrlZDy4K9LDj8OowwvYfsnpxJf+P1UEsl6Z3ZIeaD+jKFcV5brbc/ymeAoeR1Xfl9ZfqOkclRw
SqBLsDjK/jOSJFaeXSXoVNpvlkUME/9Rsyz/tBTS1iNTpGPXWL/rMny03zfLejoV/8/eeSzHjbRZ
9FUmZg8FkEDCLGZTvopksejNBkGKFLwHEubp50D6OU21i9CsFb1riVSJAjI/c++5VtvrxtYL7XLh
mohNTL9EdAi/ellSqLwiQLKGRWLS93NCaCRi8ypLCn9bb8V7TFtgmpVcZ1O1U4O6EKGxD9L4tjTE
tSmLAkxDe1VkBGw3Ln4EYgzPVTXudcGOqY9pfke4OkkU3bTRsCc4dRP0vtowqN3lZK4VlvkiJ20f
sSmxdfsdI/FmiCx4EPARSpwVOip2k5a6a4K7oGyuZOwilvKdx8IxoGYrDdy7cFdli36oMbpdHzhP
RtAexrx4CYe51Yiqbeo4/LEldhHkjoW1s0ZJazx1Z4ZXroHCb+uq3KkuVURoi7U3BWtnCA+pY53I
ViK4yNYPbLteMtEAyGcoKjKBLynBphFcRmjpOrK1l5YdISVGzTkJf28Y/WOM0Qsjxr6rcxPpVrNn
g50vgpDPTXAu2LLcfa0iV18RNbmNM+PEfA/RZ44TQutn3ti742hvsuI28FVY8YFR5KFk7hMEzfY8
XFP1AebEZY/TWSbDrhtzY1FIf0OI1kGE+qa31NbJq12kxauukvsiireKQYKRemeNSG4J2trElrgZ
nJT8SH87JdmL5/ZzIAFJX1qFJrVq44umYoCp9fHGyOgB+QRRUVzEmrvAXPqQju4R09667adZfVc+
OEaGFy4SOwnAMBjFSfPJlZGYblKtew3j6jim1plvCFxDcri0x/iOPvS5xcHCrITQA/+5soxzq2rC
bZ9kt1plbTs/uYpyvBZphdAVCLzVEZQuS6pO2xOUthXKNAD01qTv6OoeYpXsbUO+W854CT/gbgah
JQDphZmeuL5PtiLPOIyiFc7rXapnd7oajyqykVqhlsH+AA3Iqo1L9pzlQkOfDafoa9e1q8BtN80c
uMOUfG3LHq1IrDZpai8lmv5Igw0T5kQBBciqnGnbDMzf03LXY9EPV4khm7GCxHaAQTB+nUHz8i63
sauh265gSYW+k1337Y78SsIFUPp2EyMCHRdcWAayePt9rv9oJf+Vo7GL0rR5LWomZOFfj3b7E0tj
tolzrFNpOqxjWB39UXACwOb/gsT4HpHLaPOPo/1fCcMSIiunsc73pAn9pYX/d83Up26So33egyGc
suCsQuaY69FPLmggrH1SjCw94b017b0l+8JYjy4nyrCA/ZCPF7ZVEV6Xm4xDD7Hj+hcInLTtQPec
3MGm1NTBq2N8c0Npx9lLr0a3I3Y2CbOH7DtD2A7E7CFJA8+AEWE5T+MMHJ5m9LCWAiFOZhyxXs1k
4hhOE0wK7oFkBhcLCMaJi+1MC1s13o8z4NiaUcfmDD3WIpPI0xmEHEBEDloSpsyme2hiDXPx6Pq3
XmuzgBkmb6cLrGu6S6Wn41QK1LgvbDSav9+EH28ChcU/VziHl6/J3+9c+bKP+sYiferTbITh/aeu
C/c/5QU6C5fex+X9+Oi6jC+kPrOg5bWx5iCF/6tv6MfIMxCzIgveLVuGX5uozD3Vp3dg1rzQ9Qko
DkxpqKb+rHlJWzs1bX0i/QW7qqWMK8uZYBQGPeJxg23UnPLcOKQpMpL0YU9ZopMumD2yZLdZECZs
pYW11C1SG/MRGblVx29gi5kDksG7rRhr7/tA+fs6072tp3nqEPU4HNMpfBiFzM91SigQMEhDxr7O
lzSI3yrgVKTdlLhtxQhhrxqCC89L7zs5RcvAzPPzuLfEeojUlTu017kRnvudfvIjTGgZXc6CQHtk
vrz569hEbmx33rbNYJimSZzeuaxB9yTx8mrFii2Hld67lRHuewdJO0kL/XLyiHhiEXKVd+1F32GS
qGK3WBYx03TYpt0qF7lmPbbMRfJLw/QHd+nnFYvEMWlPUtODjfAxjFQ1JlKDuLpVV2CQarqDqhJE
1XAvsbN39sowasJ1orq+NbR4BsWwiSY7FyF7rmOpzLFshKSKIm2PbnsvbDaZyjUws5HV4bgVE8dU
KgMV3mtFk6xr3zK3InauRaMDy/n9hjOUNMkg4dT/5zf8/L34G1Hb/DUfr7fJQo+JiWsY83f7Lqv8
GKpYKNeoWsAmsvP7SXHJS8xkUQiuHodL0KTp+ENRQRCdbYKxFoI8FHAavzBTARv25/fbIcHOAofC
i46ywvjT+53VTpvbttPuci6KLjO85uCbo/GU0+YC4/u+ljZry5uXB/1R5eGwM+bdNavNr8m8zc50
RPUkFq6SedHNMqGdN9/uvAPXWIb7WOZx4LAfHxi7LkNd3dq+fRsSAheySg94YfhjhAZFtSmq8m5U
AbuHAXgpk6WlrNJN25I9lBZMeYYr6LNvhQGdLQ3OROhvk9JdF6K6qHjpfCe4aHnNVTdd+AaO3jyP
zwc3OVNhfDMgmjLjfqMQUUVGfD3NqipHw1VYOd9y5FajZ10YyK+QPt1OyLEATq2JNF0Zo7k3kWv1
bX03IN/qkHE5yLk6J76YkHdNyLxC1ph+45wY4S4DZGADcrAS+0SAPCxHJtYiF6vs/sEqNX6i6cqX
1dGaZWXIy4LZVI7cLK9jmEm46jp9VdUWgUjEG9nBWZ1gDBjro2fP1jYDw1BMaHaCki1B0dZqDlYP
x3+LhxG+BHYuFonOiHNxAFjQsf9yhhLrHUbbtn6cdF2tKuR0RUkKuRgoTCxVnxdI7gIdtUvRr0Kk
eJxx5zbSPOiWjMX7LZy8vYskZGUi4sutusEjUpBNldzUmtx0XrUdZ91f32CERAgYCOR2Ms4vwybe
kpOzLLORDRh7Af7C9s6c5YS9Va7ghe7zsHuzERzKIXKXMrTP0pyEcU+F+ZKX6cxGptgM3SEnBDdB
vtjr+ZpV79bRWuig6Bs9hI6+GWUs3uaQwYpzr0YO6abB14D9cpzV8RLUAzWX4HC2bUIHs+K1d0gw
R1zpKoLdEVtGiC4jSySLHBmmRI6ZI8vUffda+YAuyN4yjkbno9ZLj3LWcupOhOkDeefYQy0mTn7a
VMJjHjYm5C5bqyJxoP/lgiqrPMk0JOxWTy8aF0yxUXEDIuIjhP7E0PSlKuU3vxrI75tulScgE6o7
fs8Z87sXCZYNatrBjeqjEPou8xCawnDDV55sgpH9hWZgbva2NJO3aZa8DBqr9UH/aofNt9Kvv7p1
dmGO6Yk3CPu+UeE5r5m7ZdEEy6IUKG9cWMhwGaugxRfCj+b0u+z7fim4FGn/fCmcujZ/yf7a+sxf
9XEtGACtaH0Yu1LeeUjo/6j65q4IncfHFH5Wh3xMtbwvdEsErDuWaZOiNQ+bPsZaHhm8FqkQcLWY
kQPo/5V7wfir1hnZnhC4SXC1uIy25rHXp95HZ9uuUzUEOyvMi/Gi9ztvurA9dtagR+/zHGe00WIZ
Davy1M2RUoEgXKoUeOhLfXK30Rw9RTkTH3xlcaZRoxRvkiRK/JC94yZXaTx4F7peuGs7kvGt09pX
bZkIMgysxrCDReRpaEcLZtvKDfxN7NX5N7MbJV6z0Ft5oZfddGgSsVxNKIojrNF1bRtnIcqVl7hR
gkC/nL14dGoDuhxZjj5mwZ4BT2NVx4KEOmbe/orkDIz4sZWIb4Pra9PaDADwL6fRM7GFZs55GHT1
S5QKxSRe4kgonWutafWNX6QOvlrtaGn4tnTNBWNu4z/ofTzrosYUacTNFVpyZHdpARy5wK0HFi8s
zoNY3U4jzdw8d5p0OADCvtYdecg0LpC4z/2ZKhQuDC1/qEmhrPTganIm+CVY4opxFXKZPxKrnpvo
oLsKKnToBA+GTBGHZP545/XE763KeNCR52KdlUOfLhp6WUAlhEuGlrkugujQdgMmw9gp1rru43Uc
x5vfb/+PkvBfx9rn72r867s/b8o/3n3xxWIErRPhZfxQzP7x7ptf2G2hwKXG+67j+vTmS/KULBeB
F23f3NX935vvEkhj6oJf0vF9YXj7hYLQmN/rn/o9ClUApkwo8Et430Gln9971XowkgOR7PwwPNl9
tHILEGHSt2CTb8xA4vDceKO+autTlOT7iUiAT0fl6ccf9V95l51I6Wib//lvmte/+QgEn+Hb4HPw
N/7T0WPGHvj9Dli6NadFFuEEJ7RYF4Bvd6I1t4FrXAaFtWeW+pqq5rqgfl25ZZvC+XIfrWA4FX3y
GvhAPsxcWYvc7V9GTXvxkSjvCYy6szVjIOVBXjnpeOZj520gfuMv7rZ2BdJhiswbmdewrKV5GGgr
RRala1n4GlSITGFlEBjpS+0xAnKexQ5A/kJ/ZIz7xH5SamfEHkxYqd2M6XeY5OZdo7GYwwtpEHsx
VuN7xF4ba3eiUsB+KriC672AyOauywRx/aLWze694LC5Kkk1pfAZArXWm7Jm1o3uJbWSEQyPh0/a
7hvLWZVBfm769p1H5nBHaA9xCLZaqg5buXSraKtp47Du+7SB5JTfyEq79QazWNVReU3UFMerCcQm
VfFTOJo5Q13YCnoqYTDFOEWtqFDLMAFDmERVu0BMEOxFD2xjYBead8OexGqKzWKAh5OC6hrehkCc
6aEeLEUtyyWa7JlwPmxc1WKKRX7qkhlBIQtnKq206Mzy9Vv4oZfJrG0mLK5YWbF1Sewroe0W2HBp
HTWFvjAj8AGhQGGtp5i0A68bN3HtZjCw+XcOB4gbU9TVsMHKeInuq1vIOdu39nR9TXpYsAWuZqE2
AEZkBE9p1JwPvgc3q03vA7d4bmR/KtPIWY2q48D0+ktVM5JvGvva7MtHrZYbe0TYWEx3WHdedRvW
QmtgDiMp57yIwb9UBVaOpOO019X8rfilThwympKlM2bnZTiC7WkJd/TDl7ZsoQBmjJ/5u+AyCbAt
s8PYx/VwR1g2VTx6YyKzhVqSAMl6pkjztVHXxmqsHB6XcEJRnLyrOliXGRtnP4YyU3jBKqvVJVH2
4aIZBhZE/FVCGV+UEMqXQSPfCfRYmoW48fU4Woog3TXJXPLnZQvnwNzqdkw2TVJVi9YdJEwcEqUI
st1UA6G3YW2wTzdKBPeNOktU+VDrFbkUfnCre/DLtAhwSGazUGqiqVuKSBw6zgciJy91LzoOU7Un
HffCVMQHy6y9Tf1i11b8Y4l6ejOSeiNkeBv35jYq/Lfe9E6Zq8GRcs6ioLxvkLn5bvtau2IfGzlA
Ya8gVy2/7nAJLDonwGgra+BqcbDQLAzbQWwcy6p7KJUDr0TGz77FzZfkEbEcbsSLkURPKGcYX9kh
CbQmtmQfGBWWWaPK+hXY2dVoQ8hzm/fCSs7GInvArvgUBN4msHp6Cl5oH0yMnlkXUVJZy4BFz1BG
T3AftwLyzRLrEnk/0Py0AAZZB0uJwOKtmZdfO2waLKm08zYRB9dtWV01/TFG5cd4ee+nKA1GLuSl
3mSki+KuSkqx02KUR56R7hkZrLyOXByNkRkCSdTq5rU/JGtbT/eV4x/tsH+3zOhMVd3eEereMqsX
OrtdUvBvaqKwxE0QrAq0PBjqztqcAoXzYBeG0yZKEMTn5ak2M2dDcOne0eN3Pxo2UCIJiR7yh6rM
dlUXkMBgjmdYKkjOSh/SpngzY9pNq4/WdatBIRggh47RLSz4Ax3mQVrthdknuzbgyItHyskShl5r
YeYKx2uv6G8QgT7bquE0ktoz4omrqTWrjezktbLdq3+/Yea18F/uuHnvQHwmFxyewp9r2zwRqcAP
ATNrjHdCE4Al43VppTsPrJg9weIxiDsQMF9zGnbg+8K7mErw+R2RKhHMC4HWwn3UA3BtSaJu//3j
CUr/f/14f5K5MGcc2tiSyW4MH6ISmXH16NuwKYoLJoNY3ZKtMcPSehz50UsRHoQxrJpeMQZE+JE1
19ZEoIl7HaXmqob/ogfn/58PaEk46IhzKVX+tBepFDuNcbISonUAHrnjrgZw08D20uyGhaS7bOVF
SufdEVkUCg4D5NODk68mamA0toXzhul2ZRGJEqF2Zd4BjuLfP6L51xpi1q0b6JiI6TOZ5P3pn3gq
vYCfR4puV50VY7npan5cqlo41aMNeKp9y7E22qlgZc20wgvWhHf05rtCbVOojh/9q11hjYRMwuN5
6/S3MYk2lsPLV18m9aFWDtSlA0lLvrb36KTlLDcCU6q1X8tR31RyWnz/K/1WrTk0sf/cS1+81O3f
Ifnnr/qop4Hru+hKf9TF7AN4GD5GrPoXmNGzL80GWUpFy7v00UuTlsuGUbJFYfIJm5+v+uilZ7+7
zdqDEtQxcSP/kp/C5JN9fp9ZI/LtmbKanDdI5P5cz45eDHBM6cwCBxWvJ48bmumWldSrVof/Srli
U5Dqld3CnytTektVfqsN51IrzMdKNTbzNsfYpEWarkev7CXTJklWlFZYBXko3QjXxT6GHcHvmtvn
F65f6NObZdl5c10lcizXWg4yYmcPA1qG+Z1xEDFEHun0Jpv2BBE1wzNDq9p+jqtOe3fRNb58EAnK
7d8P8feW0PnXPSAPcfR3e4L5qz4eYuMLUiaW1x9YdH7p4yEWX3h2iOAk2AFY+Xcu+sdDjPFHGM6c
lY4B6NMTTE9I94Yok1YRjAKI8V9oCnES/fwIz3QRAttRdyOBM+al/M/HqW0pERD55W9jOrYd4xt/
XItYhPir0YWC2Cs0cyPaNrqevPSFcAowQUWoyJopumNi6jeNZIHV+0G5buaxQ9/joLOtdT4PJBIT
qaA9DynyHsJr1jN2H5BY5iuQKc6pR4CFd7wNHrTv0w6dqDWGSPMQpGAaEmft3ch0pNL9U8W0RDA1
aVPUyck8SOlKaFRMbg7YUq61edjSpA28QKYoTGHKJjuPmMpkTGe6pumXLsFRNYpGcx7gDPMop5+H
OkmJqtTyDcr3xjuysrQPscgQHzENkpUYGCUxIGqVVr1YtWufx5ocdr3wszsL1Dx8Mw3gnzrDd4uD
qp+QNrl3yi5f44KqDkf6Tq+di9FLzkvHJyVHrRp3emzjic3kxDS5ObTJAKpTTvd27z9JPzxPNGNn
+0CkVCHv9cEXK+TwiD+D+LIzp61S4xMV5b1GnlUsbVwZpVzQEtr7pknwvnfM8YyU9WPpzjYZ/oA2
POF9XCGSvKt7tRvoLfRUXBijdVIyfeldY+NG6jgEdFqap5+37IU3UzLdpWThEYOFB4vlI4opE0qc
ndmb0DX5drBQ8aqDRMvKtZV5EKDcnoo9D/eeMV2wYrqbpD0sU8Viw6iiWxlo3/PtbKtZR0G3miIm
WZTnouGnUpNUpGG49bzsGk3DplTafV1Gu6ZxT7Uoj3lVHFCVwEOU3YvuciYGMYRsv9GEhjM+GOJ1
42Wyv6/rIu3OiO+ZqKw6UzvT0xriXrsPDdQXgHWLzL/MgnYzVNM+6NxjRPNBrPWyLHwSvNyVpZxd
DTrVyECmupIeL4sv2maSi0Kj9esq+9xvJgOeonljhc3eaYyrYHKuC3c6lrxLUH6RQiVGuqlBjIAn
jex1lgLsgZGsC3Xr1u6qaRGjVgMtkzIWo9SvshgXqKleSrihQxBv6VdBolJDkQN7EHp67TT6vjb9
m5Zayx4rku3iG24KuntpnBsJmQVBfkzTWi7jTtxGGuzbMFUHW/NuMA9t6kJgb0J/a8sa2HEaXus2
2w6nCddcF4+NirxlOaZLXMAbMA1HMyUwrICxrFGdkstY3wwyHiFC6kpRDzV+hxYYcbX3mLRe9Pr7
Jvlxk/zrvvkyeX//Ghav7+9/HTHOdfjHbcL+2JmXBC7H/2wV/bReML6wIsDWaf0wkX5CqSCNtS1+
86xn/Yi2/lwS/YwA+pULZXbN/qkmwsjqWBCr5rgk+T2h49N6weySjDXGMG2LGIkoQ5OhfnOnUc+v
4ySRzm4IW6NbCbfyx6cUacPB7FTN6HzqSQyqynT65tolTzbGeh7POp58BCl+FJ7TXW6jWR2IFfre
drtV2xrbBPlgDnM9Shvme7OykDjeo58LIIkaRVP+tYZ63LiwzTj5L2vderUT77oypnvHJyiNScex
bJI7N0bMyFhsJZE3lsI6dTI+6YS9csKQ9mPfSeSQkSfeI+SRMukeTOSSKBL3GvJJplK4dGZFpTlr
K0WTsPdUzhPz3jNN7NJMO/ooMV1u1RSAXIL4dlZoRooJk+XeOVn4jA9g0Vk4B0z1ELnMenpexwGx
Z4DoM0H8mSZsl2c1KKOBXRKN150sMevQuTezepTrdp0gJ+2QleYG2abITOtYu9SRnRI3tKlnHSrq
vovJCY6+7neb0mVmNaJabTV326Ni1Ub9pgYsUKNu1VG5OmSt5qhefe4W5i+rfKrJU1ZbkRubAZVs
MXqbdpbNepbaBbSkZZ5cIZA+EJ8LV6GaloVdnHCHLdn6AkKexbg2qlxvcN/jWabLYGxVjUTmpuYJ
4fC2nAW98NRex1niq+GfgJzOqgeT+z6YMzJ75R101MGoniHXToeoGzbmLB22WjC7Ht5iPYOeb6E5
bdpz3W++pciOGRe+5OV0QFuH1NS2T6Pt7Mww2FYIlrtZuZxr2MqQMg8uqF2kzeascQaXAYM3eAqm
YpUhgp5s3MWzKnpAHi1ZXSvk0klIVOWsn44hGUwCdk8+a6uj1n9sO8tYIM+58hP/ViDDdqMCxs88
RitIoPQgqSDYbgv5XtX1CujAPkfQXXf+CrnJTlMovRuuhQCiJQ8qNPMelwIxCbMuXNS9vpi0foc1
hTBiObnLtB9xerVXtTbDEizrOnKHu8IYDnUyXniptxWzEn1yTQZ2+K6CQpyr2LvImOnIzH3ECkGY
QY26V7v0vOpENiQZA8OlpWvbzO/uUbOxWnNXoHVWgT2sxyjZT7ihpdCeNTTNc9sBvB8zETdjv6Wg
YB3VGicdQG2I4Zs8q3qT2s6tjlmOJEgEClRRYM7DawK5r9JSAjkMQqdmzMAZlv1usX9omBwmYP/c
Yl+Sexf83X3yaWVFHz2br8CvWILL4+f7hP4aq7mFVEnOtrE/Wmz3C/4KtI30DJJN8hx09HGfuF9M
iyvK/Y9Gka/6hfuEJ/Pn+4QGhUEPIz2TesI2cJv+3KA4fq4ZSmkOwchOUbNI6MF2FwRBw3OVQiF9
kMS2g4Xi9Tc9ESzziGyEJrt0ZbrvYcfbIrtMRhNmuIkNWSf0PA2J7Czr7JgNI0Vs+F4QukrGDEuC
wJAAjax11IRXTZo+Vmm/JWrk2vUT+NtUyJnrrVWZPFd2eeuXw72PJmqR1MGVW7BnGfQHFCwXSa52
NibrOnL3terWhp8+ARm5GoWzYwr97Gpzt2J9zdO4WwQO11lJpAx3+3WuyWbhacRJ0GPVoX4d2xUC
YYLrGRkUHJnBV26FW1+Ix7TLLhgJX5Q9/OhWbTzV3YceQcQtWhlXm04tzRyOleoSTM4T9q2LUbWX
UxmetMl7buz+MWKHHyTWqY3Atlt6Q/5seBpbdTSlWkstu3c9EhTKDA5E6zz1g3/nTRM0sioXy1jI
V3YFm2EO6h0fq/LWIkhHO1jCPyb2cLT9ZjOa4oEQgQrvPk2XPg3vseAGa51uTYL0YTCbdaAIgPHd
IXivel9UAIsb72osQf+cFdQLxQotmLMdJmCc9DbjSeuTjDiPeFuUggCQknFpFnnpVqLmjo4qm1r2
KQ5OOsXmpYqS56Zg327Zwa6Jguc+MW47z43jUxcVrN0tsvnI5iYgpornga9+N7SaneG5CdqYjsmL
eJycIrr/XeH+EM/wcv7LadR8fS/Sl7+Wty5f9kd5y5mCFZWhHxGcnyXTjFEkun+OIY4DzikmGR+z
kvnIASE4i5g/7K0fp9Fc+BqEXs6egx+zwF85jZz5tPm0RGfi53CHMZihx0Xx+WejatJ1lkn7LraI
hMMCsK9vxxuOoee2jPX3QWjEQJBxBTxj9nBfd5xpkPLz8dmSY/St9sxaHuCYWPCPfxxeU9O1rLUa
VoLYY1wPXXLRAH/YdMD8p6YvfVANXRguxym15VKkpF7pddm86zk8u92kp7deAEfYM1BbMqsBNWSr
G3+YvsmRuQuvllqOnnaN4hDRzCAI03GI9Rqx1VZpTTLE4L/4vTg6oF0WpsvCuDUayiufUOKKYOWN
Wekss+N4m8fpKTTUmjr34GTjybCScGlo1GJEiJ58zX4dy/pM9smLNfrf3EbEy7rX9M1oqHbpKpM0
htAhiRdILLHw7bVhN9deTnb3FNfHQR/eHFFf6LWMtyPDjRXOWRbhRLOFS2whz6grYYAR07v0Bj5Q
qgWsS8e9bRpb5YVvcdvtrMgxzkOIfqthKoazRi+8nVlgrGfAn20FwfKkAfgvQT1eJZY6aHMecaYa
6B8YgyvRPfH8NXu7zc/dziUJQc+f9Y5gqdj33ruMnAOHKIu4dpNLR7UAv5LirIq6c2B8uw7BeZ77
7tLTJ6pcAdEdQIZ/LlV/tLLufOrUIkoePEfbsPpfDm2zV4W/7f3+Ngunu7wa7vOoXfYiuxhmeLJs
m7s0lpe6ZhzCsdwbaiBFPNVmUEu0DarxyuzRwtrZGbyZh96yKe5l8xTHwQGtyWpo9WfNy+/Mxrxw
m/HRyqMro+s2tpa8jnp5U1hYU7wiP89cE/wUbJ0JIwDHdELQarpPu2SdF/qp8dxzmZdbxVAtNcQd
P7ltgJfNjo3b0A98/+r3ufj9XPQoav75XLwD9vg3UvP5iz5ORfHF+GyZ+nwsMkLGREmZ9HFe/udQ
RGiOkByuL0UaRifP5dt9HIrwpgxOMddCEGTMNKpfKdEAr/58KCJaZJtioHRktcJ/cp4xf2r580G6
9HKg72Qbrs04vxp97Yy2dDFY+TZlNRdowdZ06ieNFACfWBYc+As1PrSEfRHs9q6lJvPk+LGQLKOr
On6twR75OUm9CnNoSZ5HEfTb7JiTWRYSVFFMPql0X/sG3Xa+9GtyRvyNGuckPLGoWYaX0bOvPfhF
u51i56yRJ1QT18HQXPilS3IwqHa69grkp9P060buYF3t0yTZWOMbJg+kGddJ3ZPzVO9ifR3qT523
8zJkAA6r9flYG+ojUDdjYSUSuFN8kU4jqb+QP2uHhpSzvVNLsJunJoUfSDfu2Mk2VmiV+9PQRFuV
0OBRv1aDCSmOyLdWf/f7g+moJ9N4d6Jml1jp9dTeGl2774vrIJ0OaWWeRjad7GSzhhXnS65OsQoh
9wAmSa1lb5PYYrLxrwkQdvJ9T8vdc3I0DkETrY5Q/+CEtJMN91Ni3lfMT4LUWLRqy9W6pupa29R6
AR2oO5ETp7GFdldek24jbHCljgolIYeleXGBwmuRfl15w9Ng2suAzWhd1XeFA7fPUxdAw5c1Mqrc
vk/aAXE8KJ8unw+vYBsEFZGQXYL1JZ9eO8d7rQLjMc+Ht7ZttnYtVlraXLtIjsB4XSLVPnUmFHHH
YJ8VZ9jY0DibLO9zssTwQ7AIcOZwRZWeopQ+3JW04ZziaXyKoCdwSu6iod90SXkPy3YRwzx7itOE
jUI21oZJCEZ7PyBwsa0oeuhKFhoLSBjdNjcDthaGyTTdsA5GT0BQCYa6SeQR1Qb3AVbZtdfKdWfW
14Y7LKtSrFEi7ShO2ZCoR81o0iU91XYwvZ0bIvyqfRNv0bD3oFzJtl6RvbOqkSRY3OTbkiDQGmSj
JwvC5cKlaxrLpu+/2oUPbIFJWOyR00g4lZ4vapBaXUYGhu4tcur8nHwZBloL2Nq4yUnWSvsD0qNT
lhr8PnzU5IN4GbE8+jJzO5aAz9Kfbiab7L3yW9kmL2aWH6ZGY3HxYtv1Lif0OlbiMvO8ewrfdTRZ
645HVEuOIRdr0EeHerZc68M9jsWFXjy2ggePLO6kb9dRjLCXXLPk0HKVmPIVMM9ayy69COoa24mU
8I+JLBIvqZfZRBKSRppa/Srdx6g7mtW3LrVwRSX77+/vLRXfqx2Ed/SGvLDFyvNjApgYVJH21TVI
IpyWjQEpDXXAS+GiEwYNefQFHQYw+rgLt5b53nbPMXg2D7mL1m8My17V4Ui6Kkk7+oOJtL8fWlIN
x7UWvPn+jePjaRlIixyXcQwaz7uTpNpYE48m2RbjOJL68Nwxkezd9mpAK5ZF7doMb/yYR9I1SR25
aUGRNl1DhMa0CFnEpM5rZxTLnGAAt3oryuTOq2ld/GA5OiTXcHTwgAb9AKvLYQazL5EQ6kmy9bub
guwUG8sHBLLl0A0kt8iHEOav6VCImHeyvnWcey1pLkO4HA1hBEl9Zef1ukQ9lFje0m7RF9bNc+Xw
zz+lx6mb9oYNvQPDad9MT2kP/NIlLmq0yLXRlx0RlI0aF01qLhqiJhKxy92anV62SsMI3dJENmn/
9PvW/9ENMS/551v/5iVvX/7rumj+riHiKz+ufptJC7grzxQmCJ6fuFzOF4Dljg6ZAseB9D45qbn8
sZfO0gQiud3vOoePy59fMk2GOfy6i1gZA9ovNETiO3frU0OEixSHAc3V7PLG6PZddfzp7het4yiT
seuuKWMWmUOVPnd6Q8iQYZM4NnXjCh0aEs5OGDepSbYNpUR48Go9PeiVS96W0ztru5/jhwStf586
rNrSsa6aNc3eczqV216JU4ekY1cqwl78wjogjWxXaNl6vDhkhllavR1d2ZEN1nbVoZsnLqw+F6II
j2VZbTInfyslgPHOIKZIypbYm7yz3gI3UKR34oS61xzpLY3e8LZKTkRcKKOvLnuZKeNohjncPyTP
1PD/y9559cSxpf3+q7ya+7IqB+nMSKczTZMxGN+U2hhXzrk+/fmtBmzTZvY7nvZFH2nPxdbYmAIW
q574D6FShOjVFKRo2asVFDKQuoaFIOOIhAWmErBXtkKgvlE84PPr4MvZu/pN1/iPvRYaKPh5ZzCj
zk2aJwal0mdEEaZ+O37S1fxGVyH91Nm5bRRXmjw8SJJ2Fykl46b+YQh9dC4HBIeKaK02+pVFnTXB
7PmrJmHc5w/hY2IhXVQq3U1nKeHUSQHJyqwRXS3/qAzGZ8ENqjX1wtarhVwV8MclgE0SIoKJ3d1W
OQbIhfDOrarkslKh/FZW/JHdPQm28860HvXl2OUgOnRxETvxTwwtBkmVfG2rBvtW69RIYNG6FbZz
g3cLd/02yWKPnQW6aCp5opCZWStlt2lpd2vFodEqH6JB/gJ1geGWtSxyCbC3Ta+jX0jQK1DcRYWz
S62bTvWuMgn5h6AkgZRVf42h+Efbw8wvNS8kA5UOKLKeVJ/aIDHB4s7rJrkJperSA+ooWe15U5kL
I6gvA1YJuifP00T5hqITQiI96qYQrhf+IJ2FTTUfdOUUS+1TB4vUFnC65XXXVZOtMl29jWO82c3C
mJkOVrijNKxGPb3zAu3zEKRXEiQro7TXdVesK6X4qMX5qZzbs7ZuV5YDAkhNsnVZjptY4k0BfntV
tOFlHqEqMA50uql5VebjY1hqX1rT/KwZVkJ2AEDnWeh75gEuU5ouXRYBKy+FQgXwtXyRwlfuQnVE
yUWZiYKrj1nCOFgLqPkFlQZ6dmzLTau49br0NLVarCxzG71lLcZjVW8vm1JyplAJYbV0NnLPiotO
zRgjgDC2/R1Xe1zIzMGmljbgWqu7nFIS46eo++qnurJQ/4BDl2gNiO68yQ1tEhUwEFPZitcZr8iV
jEDW0vQMbI8l7e9+8XmqLzqsv8gcTwk61fE7c33xea95gwwA5Ih1L6wPID5v5/oAZJF6hBzM+GnH
UPsxSaNjFBwRPmzKu5Ty2jTaHwj1+g9/Ge13EoemCKnhN4mD/YBsWywQ4ImAZdprGiVJV2mLKZIp
clhbJf5mjG0tm2tOs4p1tcR6zNAkpHBHE1upFDpwouOSXtZg61h34eNm+doFBO0T2wWIE433zvgA
ggPof/pIkbRE4Gjilkiflmo1RWRx6YAPksRYmEmS7p+1ZvS1aEoEctS51cE6Bm6XQIybdJ5925Mq
JkFp3hHDi4kr3ekdfqtxX8xi1UeeN1/6qgES2qAalc+IVLN2jBdpbMzY3eM6aYPysFCNMnVpjijr
PPOlBR30KSCXKfU8rBBtlhrduvPP6hCMOj7WGi9rO0jXTXwne/1ME6ZnDGzWbYXJXmNYa3lAIGAo
DHfpm7U8axSHoVIu3bWVspUUnWozaFm6oVVkeTNVyy/Ap6x7G7EG2m18QjC0pNyDx+2wMC/wpJMw
patqFBfcOnjQe5J2IONTH17Gvj41cxMvNu/Mtek0YkjcgzOtNfnKz6CnWNGGPful7m3zWmEBCAoL
R8gxGha9G34L8OZqacqlirkmjXSqffKKcVZIyanBzDBPnKmDHK0nJfcBiNxQO0vabw6WaOjkT+vw
m1v3yxoQdNBm4VTRhnsr62mV3IfEi2/SAmx7i6Rfv7ZLd2JSS/d4hUIiJLQ1kzoT/GD6BWkSK/JH
tcf20A5PlYaulkVJ5jp3IAOmBt9WUw+zRoaQa3wK9WFW6sqc5h33zPjeKBIAM3jOqurG0vLzTgLg
HGrwv/HaNXA4l8wTk8lhjtJdklTrYkTwz1TujbGdt157Vzl3RVVZqJIWOSW3ijYwusZpEnhMh80H
N85BdJnFZ4VLylTARd5+nCs6JCBJTS9RTGJnniBhf1tI9gVSyPMaCSaITMJ+2JmgurRKUOE3kEka
2SBJkV1ODRgMMrtwt3LWhavR0yjzsFQY5CFFIWPEJzy4nVOcB/Cq8ydpiSi3zq6p8mYy8v3G+Gls
rnm9psjz8gm3qcXQAB3EssJapHl0cQ90VHVaSsq3ViPHh8skOOVXl+qfhnqVDFdO+7mSzEXJhcy7
BTDr1DYWenyBYsbcSL6p2VajJLGRP/RM4yHw8C2M7yDhYx0ZT/PhsWMzlweYx1omk4x8zV74pFXL
RVBUT2WJu2Erx0srBLQRyc6Dh3jKVPfSO7eXFjUtblI2M0sqJ1mfbO24mjYZwqiokiSZ+pQ3wAdh
dmDyvilbia6xZ6YKsL7XHkiWU0upgB0Wp2EVML+iyJJR65AkSE52ahMPrEWC9JfUJieFhkS3u8g8
7arz7zph4YpRVWtk56pT3qF1PWvboUJbMLOsaYENwGIEWuJMOr9Kz3r/PvOaB+JCepGKRdffjdTz
+PQv10o39f9smsfgnXQoJG1+pEN0BE1HsX4ktlcQrkBUocuPHA67bNsQc9fXdGh9EH8jrEl28FzR
Yb2mQ0DmkLlZLDF+RU7/t7KhuofCZa2EJj8ALQWRf0esvt5OUJnN952qdsNSSegF5yAn07NAwL4D
8N9NPwyTsvbyk3yHDje10axPYOF4iO3lsX/TVR3omLYssYVqx0SayqEvCz1MU/HulMxPhmt1B7Iy
xrFdJJgXaJ8cs18ERhCgOCFlo3L6p66iYEU8ZvlQIhFZV//6Py8sidm23r75wzytg3q4ap7K4fqp
auL6tUsV//I//eD/PO2ecjvkT//8x/YrZdMMB4cyeKxBrT1/7OTrP//xXHQ5yl8WXWx4nsr3P+v1
jilAs/EskR1FBjOxq6te75hKq84a0pRVQwApfmb+A+hmfs8qEYsdeUfv/37H2Gvyy8AUQqNO+807
hnDvLxWXhloNBGOLDSoSAAK591OrHrWmYleYMixd4SkW5sFd2uWoyscmYyhq+X4udY7izy3Tk8aV
oqWyukXFSQfEI+vNqR0mumsw1nKHjL4JkVpIVc1KKccnLcd2yqtvTTP+qA8YkJglEGo7WzZ5wVop
CrVJWCcnXt2gN0Iv8NnzYNGodrlRMufToNsrW/Zwj9V7dTnkqN2zIGTfn47bum/8lW4zwC6ZIFPu
jGwY7KyG2whAImvNU5l9XGjmqPNGCIy4Oaq74dh+jvhJJq3E5DnvFDijRvTEZvcLnjEVorvuV2iR
NexSDNZaUE9OY61Debjzi6a6LEcTfhAyHqx0N7FffPJS/Gqh8fezwmPQltkJc3hYHBkpt8j8r6Wp
3yDlWc/AMWycJrw3K+tu7NS1OYDoy9KnssN3BrLlBk2eMyD/X6zW+BpE+q1SCHiJexnULFqTgsmb
42/ARqLALTdzk7GfavLcDOzdREIyDONqw5g2EIInSow9uVPcIuY/S/psVdTWKh3qTZ4Psyoul21d
noyufouLD1RCzbsq4vYa65l2YinuDYDx695l8JyXeBcENmDDNEKdc2C+ioBdheR04czivnSnEqq8
CytpuiVlOZPgLD1j+BqsYhiRCz8DIZx2Ac4TvVGF5ZWvmOly9HwZAKcUzAa4nPxLf0BNZtAXXhl8
/lOR5udA86/lU3a+TZ6qXbz5Hn+eI873Px5XOOL1/IsesOm2afoeVphl3vekh9QitA4wE3SBb7AU
2s7b0zEtBb2pNymP8SB9IUr7pkmsEMIjP1IeGiUCXWxbNI6kPVrK16B8+dzZcYCcuveUvfz5ZzUA
VSe+vu0AhaQ/G0gDBJlKWNqLR27L+rvFKXAlW93Mil0JIqR+3TsdlPQ8v3fH+sKp+3WdpO1ECZRk
nlthMh1Vk0mZy6bLZTbYpgAZwgYzcsm2Kqjh+FlJXffFl5DkTZvgXlJ7wEZStSjieEH2/YoMA3cV
6VlwFUY8V4pWY68l6Xf4rrje5yKQgXOC5B+zZV41l7LUf3Fi/UEetNOsrxZulYBlTbKztk1uC+Z5
0zBGcj/O7tlnIRRURA+9pF+i9W3MIdmyX/DtSZwHAIHlCVyNbpKITWfqXSqFcQ+TfKZE3k1s9teg
tD62ScJuxaY7y2d+Yp8rPX7reutuK4CseDeC2C2rjY8r6jxjthha/UKyqhlC2zPksG+Uorm2U/Ws
CYobJ9EXqhJ9SkwaOytFGbXTp3Hmf8uVbpFbPdPD9lEpvpQmvvYGVjVMCxX0+Nz+VnU6MkIwrGRM
JRMM2KXQmSVaPm9t4zSh581U61NqD8kk1epx02UabaV5oWmi3VQhmfeiZ3ZxO2kyaYVuw4UWQ81W
DVgzjVxPgRZOJS1fOWkLq74ZroGkQHD1hnIe1SIIJuVDPRTeDBngmM2D/CUqJSx1zOp+qJUSA/e2
m/tqvxmVYjuayEo1Yz0htq6MVP8Cw8KYKnp51Xg4hVf9eDHKzkU9hHd5Dh3Jt61zq4BTbqC4eZpZ
zLbSgJ1InOYOjNAkmNWB9KgrzaWqEcUMoGEI/DYIxIz9MG8Jy25Ee5HlaUmbJLeLRk3GhRaniOqG
2IehQihj2oj1jOpXt5rtbn2D1qcySwhMyUnle+cs7M8ay1wnhsdgD88FlOmvGeCxCcKNwfXq/HOc
2vo0axQKP+HXIEOtWqnCw8HMFG0d5F130njjRwPeNdM7e6uqnr8ZcKxG5xNHukjHnqYWBhG5kTPB
ZSO7UOI0XFWOdtv74HpjtcYlx7v2wsSdppVhL9H6aVZpCV4Gw0qEBoQ5RVFjU9H0SB10yCmeKRFY
RbuNqqnZGg1q02M+Tbv6Qq+de1sYYBTCCqMRphiWsMdIa4wyxp1lhlV+dSxMNFK9xVFIww8ef40a
n41+NL5GwnhDZdFAL1ygk9gYZKkUZxm3B9VUIWxyoiTJaVTpT7UzrKVEAn9ifGtsbf53Nnluoeg4
/n02ud0OcVa+U9zyWa/FLSYwVKJwqxAmfMvERQeRzh9pKpZTO7XD7/2T2DXJ+k7AfZd+Xnsn5wMS
WDtrceZ/tDu/xcLdKeTsJRL8Z0xLFwYSsBSFfdrPhW2jx0Zka1W2SoPxWx872qRklWvolX3lWbg1
tEP5GNntJ1dIqwBMy0DUg/NtDe+iItCm8Okm9lDfyVbTrDStfKo1gmqU+OdAj9ngFI68HNNMP69r
ZMrLvv6o5cLTRMPdpBI2J00TYllbNFbifS61YPwi5VpwbjuFjxNTHNVodka5oz3UWVqF5yOSwqXR
ppj71d9GvB0HPB5HvB7hBJ44anZXh4U+KVOUXPximsuRwN8NALa0ZTzK55aVbDJ8JHPZ7Cb0It4E
RGI4aXGbrH0WCQr+k0pQxqs+LrZDT1KyiQgGXpWG1ywsvCurXTT15AIzVyGqjcNlh9OloiWzAufL
pjdugT/eK1bTLw28MZsSEGGOYya7O+QT9a2Kk+YgLDVz0OPzGJdNVwvViaHW15rFVAj5Q9Jzakzq
NEwmI6DqZY5fJ7whcAeDCgPPR5zD9o1omkcupxPWHc8iyI5OeYmYDL/JeFGMNbjAALRd8hlSykbX
u6VfBzO/A3hnIIFSp/Ui8fQz5CVXSpg+jFV7ZmotzQShCNDkiZRUKx7tTqxMPY2r+JH+4cIazTW8
o8sgz8xJEuWfs8hbKJLUTcUMYApKPp94pbf1/cTYDIFx46RoXA74I23KWp0ViXxvB+Emd5U75D+7
uROiZh8MZ3kbPEWGtOw0kRhNahPV/ponxQxw1hmLFGs2uvIK9gyQb4EgKLMeDpPdRwtoPfHEgvED
y6MJ5gwdo5nUdFdG7i9sufg49OpFVo4neZTceKg1+tB3fFaRU83LFnWF+o3mBIuo5+vih7KWOnm8
0ft8G+r+DbCkhZoP1UxXIraCkXfLJfRR+ag+9bycU8Tkl2GYf7OM4jLo5QzdFLinWeVlkzat7jLE
M0uvrFl7DZdawQhi9NMTZlfYIbfOMtOamn9sn8ZajimccY1/6LICpwSCIWeO5ssM5IzxNC20VR4r
l1o2fA0c2ifJjgXGxr3qiuTULDDr6Gv1tChRiZMa99prm5Oq13FBs+41H2mmOiq2sdhiRvKqZKnm
GPikJqZ011vqsinKaIb0tk1zGi37XFljXrwucAGdjLK0jiTtNtaUj4ZRzCN5yGZuPaLIAzm1Q2p/
7L156KiPRjueZFW3rq162+n9xaip6P+USz8PvuRhdK4oGTqRAfSdor3P9eESFtgilYIlpLZPQRSu
XLubI5kEPCwf6Ik8g9fW0s9ysxWupCd5BdazxS+xtjo0v3vp3EmUU7XrNkEaPfIupzMglVdouTwW
BTpIdRbeZ76NnwmTVzuMEnQsiqdOasD7QirKzGuKrwAvOePr3znwOQcaf5UD7yAGV8H2nSTIp70m
QRzpkb2C7vJLEgSdju0IzYMtQ4fZY/JjbwLMUrQ7AqT50xBR7NS0FyI/2zZwnXsd1F92VGKK9DYR
kp0dcBjsmISIpLk/Rkx1HWn42iTCq0V169LREJsaTELq2tBZquQGkSUvrZKVFi5783CMLSQMR7m8
Ktw8EQAvr76M1ARCSC4b6WVdSD0wurrqrvOuRWsbxIWrPVktmLDAVBoW2bF7HcVBzVaixwVYqlpr
45kWMkfGqKTpNnLgJ56pBmjJMUlpnVg1t5aHEzEuGGqk3BWjxVoqVK3xrCuaZDizhbRAKUQGEK8U
6PV4a4RJ+s1hobMaCrj/nZVhaGT4/hxPTeBkYpMfy/qnSnPHqUXE581GXrJTDWRyUXeTw1JHnOY2
S5QbWET4xRvduRP2j3hC+YAR8HOBpv7NiOQccSxI2g6Gvw6CRXOtq/QFpX6yHszIwGF36JdSicyM
nnVIfUgsNGTJZB1CI6gUCNgOHdHKKdV1Z8T2xDfJaZBJWL9oo74xdWB8NGqfvHEs5pJpn6kFOzg7
afm6YxksrLJ9Qo7htJCrExTTniyo9LnT6FMrYLdnie9vxIVqko3tLMTbdArOBSwaZAOKee3B8gNY
6zm/3sBRb7IyGoGlmmAL+vGh1uOM7tFfy7lyC5UdNIGUsyRDgJmzcwrUo4zHQW8/SpX8ueroTNSc
FYsRKJipwh0YTO2U7cttOYC5hCkJ+6k4hQgGWB0r92joTqFhDZNWMFl9xDzVwr3NIVaxmnXE2s+c
Ie7wKWxztOQaZZ6z2PIqdTPq8aVte19YFs5GR0vmTlF/dsR+LCCrrZQ6N5tF0Jpf3SBLJjl7tiYD
rx7p5WPHMs4MKjhZTnhTKkG2glCPvBMsSD3OSeLs+9ohCyfIoGEK0xZIlyrzvssWHQtDi3ju5UAm
EywaMM0BTQJmdlM09bbiiOejphcT/BK6uaGAltFzv5qV7DyLPmFTjZONHSvnoZ/BqjB0dpA5RI9+
lM7KFrnhlm2ramAVyiLrIiMPM72rEMeP0nnia8batHp3adu9NrXw6PsmVQgm692D29HyKOUqshoE
KQL23k7u3RptbzBJDZGiNqp0htxWPW3kuJt3YkndJt1NBirpXNJrk4U3y+4i8dco3W1MsQ33rAB+
k4dDOQPZ0xrRaUgl/vnfOeM5Z/wlhu9+GzXxe4wmwQt6zRn6B0bD8GNNi1boWajodSuATLxmgYFg
9iUjxiu4jz/Q+xrgPExYdYWLIvxOvm8FQO8LFhQq8hZC8Si2/E7O0HnQ25zBdosdA6sHC1oTE9y3
zVOLxF+jWYg2Jh0wAfh5FK8K7GQ9yG/Aai90X7k1nZjYZ/ioGwmaio885KLUlGpien03B7igLcyq
vidpzjMTSl5nFdc1MoBFYYD58kZsUqKiRnDbq40ppOpNg9PJxI4Q+AjDueHUd22Jj7or33hjan7L
DObXacrMOMLPMxiM0y4Hd+1G5TZU2lOttzeBCh5NiskcoWM++LXifQyponkvhNelsZFSzCC0bMxn
alPR1YzuyuncW6PSqiVqS4shiO97vb1yfadBTh7oByOebennC5XSP1CyL4zmzhVqQo8cNOsi684f
VAAiKYjtBcrAGDaYSKt/TeI2L68MobPt7CS3WezS62Cw1JinagEvXVfGVW63VxoYdZ9SWbLMu9zM
101YbTz0AAYjM1d5LrloIg8bC/y8I/k3UuXM/IDxSd2bZ6nbfIvYQqMfd+Jm/kJOw8UIM96DSzSC
2qq1ZFFUwWdHRfbUdvHR02Z6Oq4IQ0tVsq9QGoinYUZX5KTAr9Wo++iq9ZWtuvPUiLCjYGao0+R0
4AXVwr/tQndpwWPIWuc0SNMKBfhkFZn5GUi8td2OuCz5Z97Qb3DXWWZZvwpH48xzMZIaU3QB8GSK
szPdxDdb9xaYS93msbYEUbnKSzQFjG5Kgjxz3P66660z12nnUhxdO52y8rNohe30qRZpy75gV+E7
2TVWADNdDvmdlbdapJ/WyOaFDjZdRHyzG06pUL4qiMAgGWCBWBwXpuue09x9dppgUyKuh0TnqVpL
s7hoVn2iUWz3eAq026aPPIEJFUS3M1rZm14tJeBB6gkd8pcwle8GRnh6JM0S07stR21ZjfaNl+RX
QwyaI8C9yuh5VDzqC8PsV2x1HuoWgSI9xqlRDpxZkdafc/gPaGjbxV1aJM3Eykext7nPB/1b3UHB
UrS7OjE/Gm6ykRvAGrLrE6KHa3cQ2H+tQpLRVZeYgJkT4oy5pOlrZmVOZrX03J0Fun3WKJUyxU/g
XvF1c1JLZXzWFJg3ZFqlwJSQat7b6jEt42SBXlmDzKG01XTvRkfkcYYL2cZprYU8lOlE1nn/HS/V
ZkXvl8jFQoRLYpg42ajZ6BKVDjVElq/DEV2Mv3PIcw4B+vbvZ2/325iO+522g896TSEG4vCIupjM
H3ZNwnf9MPMD+nPUF885YmdB8iOBOCAKYMTCnLfYSP/Y4zCVY53MVI5GRSP/sPj+jQyiGKKreIPk
A61sA6WBh8Ha+5fxmz8WmPvktgKnqenjNXUvikOBF64j7H6i1pi5KHKM9A6LuK7mWe3jYhcsXBc/
IEWiAzbucqQiez/FZpx4Sel56SeSi6AtjB62oslUlwCapXqzYhH9VUr9ldWxulQ7QSUz9CV83MtO
Ns+ZOz2UbjvOzNRcYAH/YOrJUnMlhguVa659NJUnwMtjIZSxZkdyG5cS62miIFbIq8FWzjylO8cb
NZuUlbQpQuneBsfaNRRzncteYDwHa3iilvUG79MrlDYglgzCEwMqLdnIWTAvfIiK5kvDTohJG4QM
HYR5Y11JUoh+i6LXE6OvzttRZUIQVPd9EOGR6KsbpVQ/YmJ00bTRqgIbaCvwgLxqq3sacD7nc6zq
16bufszc9sZq9WXBHASO7gnv7KrW8iVGI3CsQK1prbyG4xQg00TPk9hMExtlhn7LiZ5a56BAACuO
j46KWkI36qs4G+a1VVxWzAprp1mjTv8QugCM6+Yklul4OADYVGLgAAc5dtWtpuWfusI9Uz1nHTt8
QSNEdHa0ZzXg5BFh6bjtTgvIJtT+w0Sr2insE3lSeXU9wdqxATMPAUdq1RsrtGadGm58O6cqLxEy
QAbc9vUJGg+deu9VQ4P9JdzGcaPCh7InTtJLKt0YmH6R/CEPY/atShoG2JKFzIBR0oF8rHS9PceU
CiSnIUNSmsGGGWl9JNe3L93RQJs2Uh20a/8OX8/hi3nFX4Wvyg9S7/0Qxmf+CGFA9h1HMUDkEi0E
kuq1CjaEyj1BDCwV9kdvvNAQJ0H6g8GJgzW9BXTmexUsVgu2Y4CWYnv8PHD5jSCmqr+UwQQxTO6F
zL5QLlEFeOZncAyaRR6LLZUwMMYz00IX3Y3CZdhZGAKBNPHVaK4kzSqR0mzRdNxjYyjvkzjxTpua
/r4I6EbBaUy9Tv6io0MxAer7mFfm+eixoq4G58aPw+S0C2oT/flmLRXa09gxfvekqL2Uotxn4tpo
dN+TWh/17hTva6MH74m3l2KQkNvMA+447My/uipvIf/tTMEsdAnnSojWVq4Z16jqhDMvcw3moMUt
VhbNOglLFe2nkTjaJ+20RvKqLwYG+KE17XQ1q9HOxzooUJRx0blDMO/z1ru2kyD6lgwBRkhCdzxu
QQmFUOGnddWM9LwMkqlyZrIm39qFsbSllqlyHW0yGPlur39MMmPpOVTpRlOcYIq9dOR6pQ8oZfmN
GkxSyTZRqSrOdRb1uTJ8Bahwl1vaWZlARPGDpZmZi0gpGIRDPYzTz1qdbIpSXjLNmsdpxGzUHBkL
d8I87gwPpXleexu98r8UAywWBbQnAwwRwEyGVIFRzxE0mTZ22aK2GJ5HBCkNaYGGoDUoxkzvoUHk
6GNphDWvt890wlxfyls3BR/qEwAdAmFuecZEJTQi+wAw2f3UEDKrMd3SWpOz4K0KlcEaW4XG6B5r
gm1WGecewbciCDdDcqeLqGzEOvgrGLkVATvv0Y2QvbVSZnO2uCwH4uTBlpwbY1BZjDufNVJANDbb
ivqzJj0UY3XRy/rHtJQ3kCWx7muGT7A4oD9WzbklZZuuUm60dhinY2VcDSIFZZqFQ219EjAfKwfj
CiM8WDkW5gixCxzCNQedbUp1pSrlxiLFNaQ6JJ/nQzs+dEq8MsvscZCjNe9OMcnM5rwnWQamugpI
niznRzJNegsGap02SjytOxkhWj9xkE+rSurUZBlJ0RZcwanhc3Ta6H5qSdiebZ8XVuPPfB9Vr678
NjoSiGYq6FLmJ/X7/hxy3My2Y3eii2ogLkyX2Z50MbYRBKo8PmMdM2tgQQaeS43frHtKi44xDHIW
iHxn8gKk+aLCci+kGGmlKjltckf5/2Zt/BN8cr6PmPw+OxaQyZ0px2323/2j18j6/oP+PcryTVUL
yJwa9E0m2X1TO4znXz0j3gIFbb4C4VTtDyLgC1wS1TCzbqJ0DFbm5cNY8XzQmYmosCKZaShQI3/O
4e9/97+iS//dUf23p8BP/bT73fzAmgoa5W+fBM95cxSqI+ZDyNuQIDmWvaPYrSo0kFWQdviokMrn
K/50X/67H/M/Oa5//8t87yj4uwOPAjiBpdtUF7oJOAB/4L2jAHxL2YEqmY18zw63dqRHsQ/S+E/e
jze3QlRFaOLj90h/hwib9etRoPrBMPIVlnG0t2K/Z/7to1DND8KCUzdB9e9sOHnim1gB0BH7M03m
tF4lUY/zBXn+HT0DK7/HsP8lar65FRyFIxMlQGwyyYWovX8rAK6r4BcUmmWwd8i4HGusYPRwWKzY
zT50Zu383skP/J+9W2F8AMDPjTBNYgaM66N9QZ5T2yG3gj0CTgimzqYY6R4YLG/fDzSHEGBDa1iY
LODg/hycjjCB7Penvx0quBQYs6GEROFA5KTA2DsK44Pw8WWMhp6CDKTpWC+FgFgf9n6oXAohbUf1
pPOb3+EY3kRNBU9zAokM2M6gNTveo9jnjP32raDYtA1WdkjpyK8vwJujoNhkp+cw8VSAy+PYfqRR
U0D4D7wV5FImz2BLAOuD1Vf3c6kiBBjRJ9GVHZ1ATHeOMpeK2fWBR8ELAk4HruC/OQrjA9JTyJ+L
1awFqetYj0LE+8OOQuRSRASEzLv+/IbshU2VXAqpHbYbsKhnxc7jvBUHh02OguyACB8AP7HiF8is
N7FCF0AvfLVkOH4vpsBHeRQCgnDYrVCpoGTLpgGx2EthOURYfHMUHJWmMwIWstOY2Bxri24dHjUt
phG4TEHuxaIF0PyvFZZAeKCnSPLY4eOP80ocXmlaHxTMsXDMxKkLl+tfrgRFhexAgqZXE5OMo82k
AlB52NshSk1NqBjzcsjQ7ESf9vMAS/vAUoPLgNrnris92uxx+ACLqQ3mbpSaAFVtfvUE4b2jQNEZ
M8cd9fmYK82DRxVcCtGBUUm+EDI53DdHAbjYklni8w4BBdut+Y8yVIBfPvD9IHswf1CEEdkzcWj/
BVE+0J3TnAvWqsBLi693fD2p/vzeHtCdcycEcZco8eIZTuh5cycQ/zPhYZnqbqBzvHlUf26LDjgK
elLQJSAT6dFVgaH89U4wnaAzZxoOl2YHozzKW2Ec3pNCwSZa8os3XlTw926F/kHIOmsvc+6jLa6M
w4sr5wMTGZsGS+w4BKZg7yRUagqoGD9ja4/yUgjTUL6xQ94PPA4E1IsmDKcWlauxdxSEEiQ6qDI1
qiymv8/tzvFFTSEcfuBRMOkWG7FnvZTnouFN1FSoRMX/AI68cnGO8lYI5+rDjkJUmmK4CytJM/iJ
zf2Zjcr4F3Nd5jqG/CJ7dJxHcXipSSPGRN9mNUzrqYAz2ntBdv0HfYcKhfkFnHScR3FwqckqiAme
2Bv/4BXsvyDYXHBbgGu99KzHeRQHV1jMd3e9B0U1ZbeY4O7dCua7MN5fZZl2umDHeRSHV1gUk0hI
wzix+Q/Tm/1eTMx38eR5meMdbVlhHl5gWVhjIHAAkF5AEn+FVYAlgGiPaClkGYEpeJ4IHF8udQ7O
pSQQWbegBKFkBsZcEzXbm1ChUVZwaaBuCg3Z470Uf2K6S3RAE5e1GNMIfti9kwCfLzaHYtgnkKxC
QfAoI4WYQPKNHVBrcilYfIggoSNmx4J8/1Kw/mDkb9GAIFPwXIse5VH8ovb33+wHYfTxemgAkd/b
GqsfmG8BtRFUbMrzY51VmAeXmrulMWtxBprPAJO910Oj6MYulYLimcJytK/H4ZUmvpjY1+EiS6XJ
f4Qv5puYqXwAZSPgSMz7d6O8Y40Uh9cUDoJBDGPIDo6Bqqm5fxSI0+msD2nQHSCMu+3IUUYKURce
FjRF0c2+S+XnfenAf7kVyEa8pJajzaPWn8ij8MMEhU0mccD12F+IaSzMZErxY+/O4VwfeCVEd87G
GIimgVKogN7tXQn9g8oKSKAXn3EEz+/j8dWZolU4+O0QGE0xxuNuIDu5dxKcFFAjCsxnsiJ+wuIL
Ht9JWAc3H1wKVDIpJzC0fB5l7x0F013GuyA1d06mxwvJE7DjAy+FQx3J4pylF0mEwSVFyptESnH1
I8sSUp7fyOO7FfafSKSgd0G2g7R5NuzYOwoFxVYBWWXMJ7YfR3sU1nPdd0D3oVpoaQD1p+8Ekcd8
/51YQaBQgZYgyk7B+XwPj+9WWAdXmsQK7FjQekKPCgOV9zDdlBQslMETGGKic6xHYf+Jo6Bq4AVg
3eOY7wzyuDWUG1yMF1TFseZS6+BKU9wKIiYpgrdgZ2awFyuoRAFmcVgG/KlnMZrjTKYHV1jECq4C
wzqSyG5JvncSUIt/rIGOtjm3/0RzLnZ/GA+o2k6bbr/SpCUFwkwAAdMquCHPBd0RxszDMykTf7wQ
RdcpWOW/LkoZczOqMZnWvPSkR1pq2ofvjIW1BANsKB4qvge/Uh6Yc4vVB2mUFkVYVhzrURxcdbMH
AkcD0Ixs+apf/KbUZGeMSL0GgPeY8ar24TW32H0wwwNy9FJL7oVMJjYofzHX0o+7pBC+Pwe2HyQP
pvmECPZAbNGFefqbO0FTylmgN20hcfUcSY4yj4pv/OCjACdAQcFLALodqe+9owCcSIxg6gkE68X1
5jiP4uDqipICkSOqaex4GWpCMN87CrEcVAD1UlgI7uDRcj9evrFDOjEG3fAnZQY2UH4QYPm1qhAD
PuB6R06ZE9f5sBeEmpsFKGM8IiPyNr+SowDaoHyIgbN63LHiZW15wK3gKJAbw5cdVf8dfp2S7U3Y
5AUBarHbltGSHu2o2/kTVTegKjGloJgUaMz9SYUAohEqwK1iwPssenSUUVMomR7+fphCXPS1rN4P
FTqlpsMCiEUqW8LjZdcK2NjBR8FPaTKLMDAPfAdnA8/SxA2Ochsq2RGzzwVt/vCj4LcNeEQM7Aif
3LM3oQIaGYvzVxbl7zTo/0Hr+l0aZ+oH8dedKE7wVP3kNvi//oNXFMWvD/hZ7GWnefPmnwovwueH
P2vCiD//66014W638dNHX3cduy/18vkvP+OvX/3NF3v9wV7/chU8ldvy0R92HxhevlNhjPbPf/zf
ePvoN9t3tGrIkD++m199FL/fg796+mQbveeeKDaAf+DZw+tTflLYofA9/Mnl9uu3rPz6+qifHk+G
+AOPf2q37z6dl+EPPD3r3n86cezgp0+3sZ817+iWivXD4U/3t2Wc1fXT67N+OnlqisOfH9RlU70+
6MfDdTrHwx8eb9+5kILfdvij0abmHX590k/f+J94SadYYPw/1q5gt20Yhv6Kf2DHYj31UGRtWjhN
UWPYmbGVRIgsAZKcdn8/cYAaF331oeQ9eX4R+RhZJMVxh2ZgcLO4mPzG0mh/rGgAVuU6SvEDVqYL
OVSg2eJoiHVl39CMYb5PXU58OpOrODPeGkL9lXr6wqgaSr1zdHDQIzV0ehfJl+EhIMxwL5V43e9p
SINB6BpivbeuP8YycLgyvViWa2nl7F2REghi3EYjB5/cvsLMeGvIdF3CAL7zmrtexMzX5U8PDUbl
tig5uPFDBNH9SkOqaxM9+QFEMH59lHMvI7ddwUcuoyHWtXUu7UIM0+FY6V5ch2vz5T+hzChALs/F
hWLwBz9Y8s2LPaN4xn164kc8Un9K6LZ3rsyWo5v93kSMryHclvb018BdGRcRi/m35SWhwswcR0O3
LYoIXNkpJ22gPTUE25ozCDV85Zactd2ZmAE6V7GJ0Tc0WOiGXEOqgO4pI3v+1JDohqJFFuWaNgXq
MaPdDJdGycGDjwEIiM9OxOBPlBJNFeiiTq5kEoNvT+RCSFShZvAaEt2ejOmPYQd9RkOo27JNPaCV
15DqNvUmoCFT1xpSfSY3NremnP18Xnyu7RXb9plSD3Y0XMIgx7belPlbYEPD2XA5fHCnCnNxSU6p
yqGn7GmsQDNwDa125DM1L1BQfM4qZt9RpBQy0Ou1hl47M1ofHBAUJy7l7HPzGI4eeY2GXrvctFOP
zgq4LkHOfhoz2p9yQ5sC+Ct5j+Ik50nF8Itzxv9fkc7H2988Yv7t4f82ZzXFxJeHw0qZL48RlKPj
l21OZ4kX5g+l5fEvy+xRGuO9t+NzcqNePo++9jF5w5/onaF48w8AAP//</cx:binary>
              </cx:geoCache>
            </cx:geography>
          </cx:layoutPr>
        </cx:series>
      </cx:plotAreaRegion>
    </cx:plotArea>
  </cx:chart>
  <cx:fmtOvrs>
    <cx:fmtOvr idx="0">
      <cx:spPr>
        <a:solidFill>
          <a:srgbClr val="FFFAE5"/>
        </a:solidFill>
        <a:ln>
          <a:solidFill>
            <a:schemeClr val="tx1">
              <a:lumMod val="75000"/>
              <a:lumOff val="25000"/>
            </a:schemeClr>
          </a:solidFill>
        </a:ln>
      </cx:spPr>
    </cx:fmtOvr>
    <cx:fmtOvr idx="1">
      <cx:spPr>
        <a:solidFill>
          <a:srgbClr val="F78E1E"/>
        </a:solidFill>
        <a:ln>
          <a:solidFill>
            <a:schemeClr val="tx1">
              <a:lumMod val="75000"/>
              <a:lumOff val="25000"/>
              <a:alpha val="97000"/>
            </a:schemeClr>
          </a:solidFill>
        </a:ln>
      </cx:spPr>
    </cx:fmtOvr>
    <cx:fmtOvr idx="2">
      <cx:spPr>
        <a:solidFill>
          <a:srgbClr val="FFF797"/>
        </a:solidFill>
        <a:ln>
          <a:solidFill>
            <a:schemeClr val="tx1">
              <a:lumMod val="75000"/>
              <a:lumOff val="25000"/>
            </a:schemeClr>
          </a:solidFill>
        </a:ln>
      </cx:spPr>
    </cx:fmtOvr>
    <cx:fmtOvr idx="3">
      <cx:spPr>
        <a:solidFill>
          <a:srgbClr val="FFCF01"/>
        </a:solidFill>
        <a:ln>
          <a:solidFill>
            <a:schemeClr val="tx1">
              <a:lumMod val="75000"/>
              <a:lumOff val="25000"/>
            </a:schemeClr>
          </a:solidFill>
        </a:ln>
      </cx:spPr>
    </cx:fmtOvr>
    <cx:fmtOvr idx="4">
      <cx:spPr>
        <a:solidFill>
          <a:srgbClr val="F26841"/>
        </a:solidFill>
        <a:ln>
          <a:solidFill>
            <a:schemeClr val="tx1">
              <a:lumMod val="75000"/>
              <a:lumOff val="25000"/>
            </a:schemeClr>
          </a:solidFill>
        </a:ln>
      </cx:spPr>
    </cx:fmtOvr>
  </cx:fmtOvrs>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Map!$N$4:$N$70</cx:f>
        <cx:nf>Map!$N$3</cx:nf>
        <cx:lvl ptCount="67" name="Acute Hepatitis B">
          <cx:pt idx="0">Suppressed</cx:pt>
          <cx:pt idx="1">Suppressed</cx:pt>
          <cx:pt idx="2">Suppressed</cx:pt>
          <cx:pt idx="3">Suppressed</cx:pt>
          <cx:pt idx="4">0.1-3.0</cx:pt>
          <cx:pt idx="5">0.1-3.0</cx:pt>
          <cx:pt idx="6">0.0</cx:pt>
          <cx:pt idx="7">3.1-5.0</cx:pt>
          <cx:pt idx="8">&gt;5.0</cx:pt>
          <cx:pt idx="9">&gt;5.0</cx:pt>
          <cx:pt idx="10">Suppressed</cx:pt>
          <cx:pt idx="11">Suppressed</cx:pt>
          <cx:pt idx="12">0.1-3.0</cx:pt>
          <cx:pt idx="13">Suppressed</cx:pt>
          <cx:pt idx="14">Suppressed</cx:pt>
          <cx:pt idx="15">3.1-5.0</cx:pt>
          <cx:pt idx="16">&gt;5.0</cx:pt>
          <cx:pt idx="17">Suppressed</cx:pt>
          <cx:pt idx="18">0.0</cx:pt>
          <cx:pt idx="19">0.0</cx:pt>
          <cx:pt idx="20">0.0</cx:pt>
          <cx:pt idx="21">Suppressed</cx:pt>
          <cx:pt idx="22">0.0</cx:pt>
          <cx:pt idx="23">0.0</cx:pt>
          <cx:pt idx="24">0.0</cx:pt>
          <cx:pt idx="25">Suppressed</cx:pt>
          <cx:pt idx="26">&gt;5.0</cx:pt>
          <cx:pt idx="27">Suppressed</cx:pt>
          <cx:pt idx="28">3.1-5.0</cx:pt>
          <cx:pt idx="29">Suppressed</cx:pt>
          <cx:pt idx="30">&gt;5.0</cx:pt>
          <cx:pt idx="31">Suppressed</cx:pt>
          <cx:pt idx="32">0.0</cx:pt>
          <cx:pt idx="33">0.0</cx:pt>
          <cx:pt idx="34">3.1-5.0</cx:pt>
          <cx:pt idx="35">3.1-5.0</cx:pt>
          <cx:pt idx="36">Suppressed</cx:pt>
          <cx:pt idx="37">Suppressed</cx:pt>
          <cx:pt idx="38">Suppressed</cx:pt>
          <cx:pt idx="39">0.0</cx:pt>
          <cx:pt idx="40">3.1-5.0</cx:pt>
          <cx:pt idx="41">0.1-3.0</cx:pt>
          <cx:pt idx="42">Suppressed</cx:pt>
          <cx:pt idx="43">&gt;5.0</cx:pt>
          <cx:pt idx="44">&gt;5.0</cx:pt>
          <cx:pt idx="45">3.1-5.0</cx:pt>
          <cx:pt idx="46">&gt;5.0</cx:pt>
          <cx:pt idx="47">0.1-3.0</cx:pt>
          <cx:pt idx="48">3.1-5.0</cx:pt>
          <cx:pt idx="49">3.1-5.0</cx:pt>
          <cx:pt idx="50">&gt;5.0</cx:pt>
          <cx:pt idx="51">&gt;5.0</cx:pt>
          <cx:pt idx="52">0.1-3.0</cx:pt>
          <cx:pt idx="53">Suppressed</cx:pt>
          <cx:pt idx="54">&gt;5.0</cx:pt>
          <cx:pt idx="55">0.1-3.0</cx:pt>
          <cx:pt idx="56">3.1-5.0</cx:pt>
          <cx:pt idx="57">3.1-5.0</cx:pt>
          <cx:pt idx="58">3.1-5.0</cx:pt>
          <cx:pt idx="59">3.1-5.0</cx:pt>
          <cx:pt idx="60">Suppressed</cx:pt>
          <cx:pt idx="61">Suppressed</cx:pt>
          <cx:pt idx="62">Suppressed</cx:pt>
          <cx:pt idx="63">&gt;5.0</cx:pt>
          <cx:pt idx="64">0.0</cx:pt>
          <cx:pt idx="65">&gt;5.0</cx:pt>
          <cx:pt idx="66">Suppressed</cx:pt>
        </cx:lvl>
      </cx:strDim>
      <cx:strDim type="cat">
        <cx:f>Map!$A$4:$B$70</cx:f>
        <cx:lvl ptCount="67">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E1E223BF-1FF8-416E-8CB9-C44A69B1B378}">
          <cx:dataId val="0"/>
          <cx:layoutPr>
            <cx:regionLabelLayout val="none"/>
            <cx:geography cultureLanguage="en-US" cultureRegion="US" attribution="Powered by Bing">
              <cx:geoCache provider="{E9337A44-BEBE-4D9F-B70C-5C5E7DAFC167}">
                <cx:binary>3F3Zctu4tv2VVJ4v3SQIEuCp06fKJDXZGhxPSZ8XluKB8zzz6++iHXdblNpRR6q6dfXUHUsbELGI
jbVH/Puh+ddD8LTOPjVhEOX/emh+/+wURfKv337LH5yncJ2fhe5DFufxc3H2EIe/xc/P7sPTb4/Z
unYj+zciSvS3B2edFU/N5//8G6PZT/E8flgXbhx9KZ+y9vopL4Mi/+CznR99Wj+GbmS6eZG5D4X0
++dxEGfu4/rz5gfk98+L8+vb2fLzp6eocIv2tk2efv+8IUw+f/ptOMfW7/kU4CcX5SOECTsTGaNc
FWVORC6K/POnII7sHx8LXDyjskQIV2WmaoosyW+TL9ch5BdYDTf6ZMRlVLRvH+38XS+/av34mD3l
OZ7r5b9b8hvPgnWY71iCzRkf+pn7lbcBwu+f7yK3eHr8dFOsi6f88yc3j19+WtYacf+4dzcv6/Pb
Jnb/+ffgD1ixwV/ewTtc3p99tAniR+hend8Yqw8X8R+Cy89koMsklRMma0QZgkvOZK3/TNUYU2RN
VN8mfwX3ap0/xL+O7ab4HtBuCpwSsufzc2N6d/62vDs3yD/EVjtTsW8lTaMq4YAOG3Nj4wJbhTGZ
qlyUmMK49Db5K7bnwfrBKde/ju5wgD3wHYqcEsKrG2O0mh8VYX4mqkSRuUSxP4mqYHduICydSRQq
WZVkwiWibOK7yh+e4uAAfIcD7IHvUOSU8NXPL0fXb0t8hP0ri2eyLIlE45qkqVDS2/uXcKpomixS
bHIiaW+Tv+5ffe0/Zb++ezfF98B2U+CUkJ2PRm9LewRciXqmcIozlRJZ1BQmDnGVzjg0MnkhU8NN
O396+nVI3wvvAej7r58SnOboZnV7VBbFziQORcxlSRWpKMrYiQM9zIG0KKmUaXR7p5pPN3FxAI0a
yO8B7UDilNDVz/844maFEiYq5RqXRZAkEf8zgFY5Uwl0NFFVkCm6Qwm3v75f9fVfwnuA+v7rJ4Xo
9bk5Xl2bR4SVaGfYiJpKFYIzVqFDFUzOYBHhyKWqAqN3y6bVs/Xjc5w9HgDtcIR98B3KnBbIo/vz
42LMz4gmU66oVHrVu4OtK54xmciKTCSR7tDKevZUrQ/DeHOAvSDeFDklhKer+WJ0c8RNDN3MVaYR
pig/2NIAYOWMS7KGfSxLmiwrGn2b/JUgT+MgfMp/fQ8P5PeAdyBxSuga0/Pr+er29shMWYNHlcE1
ITMi7mLKGuGcSdDgjCtSb/+++j1fATbgiQ3iojiAMm8PsQfM20KnhLR+vfp6ZE2tnkkKIRT0WAGD
YoQNNjJczBzoiz3RgjuSDTwZehbXB2rqzQH2wHg45ykhfHV3uzxfvO2lY5i8cEWKiCAQ0C0uytiw
A4ClM0YpAcSEsn6fD1yRV2URrcNf19QD+T3gHUicErrG7Pa6j3IcL0LEz7gCHxRsXPGNLW+Yv+SM
qkzUgLAk48QeOqoMt8jKA87hgfwe6A4kTgndq/P54pM+QjDhmAirZ71u7rkyFTVVHRrB0M8qjCgJ
+MqsDzW8zf16Dl+tg/CT/oRwwgFbeHuMPYDeMfMpgT0dLc3rY7o7et+kIvdGE0W8QGPqjoiCilAR
AkvwddGXmNJ7xjV9ih6zv5wWH6iY3cHegfweCA8kTgndm7uv58vlUX3PMJkkTVEQMEJQSGFki2mR
M01DzEgmRBEB/5BR35T1OooO8UFvjbAHxlsyp4Ty6vJ8vlrdHDMuCJRVTZI4R9CPAG1l6I/GLtck
JhFNkVRV3LKbVv46iOP8kNDgcIQ9UN6a9ZRQNs7n09XdMfNyADIVAaOKQxchwu3UDQVbnRGFaZqi
igoixJuHsrEOHGTG/PqJPBxgD4iHIieF8PyogYfeQ42gA1xbcIBQFex5y2TiyN7gIlVAvWAVD+EN
3gUP/vE5bLyX3gfY998/JVQns7kxvZ7d3L5tnuNYw9iXHI6MnlAziQ7pNDlDmh2y6bCr+4gTHfgt
J27w4GTIBfz1vbs9xB4gbwudEtLGaj6fHTWBA2RaEjVZ0xgoFxjVFtmSzsC0ZWRgSbKIQ1rGe/Ce
TBtxELiHpHAMB9gD46HIiSF8t9BnR2Za8FtSxBJl+ur7GGhpgvCwhAwsolDOkYSFQOMA4jL87h7A
tADY5gj7gbwpc0ooL86X57dHNZqQAY0YBFKx4OFSfxi9A/9WbzLLvPdtbTmnF+sImcYHhCCGA+wB
8FDklPA1z82jxpiQwCEyjhw7Bp+Hsp27I54pMqVI2FJ3JVEu3HXoCub68RCAt8fYB+NtqZOCefZt
dlScX0IQIgg1kVUO39UwBCEjBoVcWY68O3EHnzbdxj0A403xPeDdFDgpZO/uz1G18YFN8s/y3GEI
9zk8CC9A/apgUts+S0QfWG8p9x5Npc+Df38Gm2W1Dn6dSm+K74PsxnynhOzoxjg/PsFSVWTCUuRV
KihR6W2hjbOXnckqkuBV8pIfsJXkPsof1ocRrK0R9oB4S+aUUB7Pzyfz4xpKGuJHEiXQzrB4KXLe
ByDDUJJkeLEQl+Bwdg0N4nGwtoNDDKXhAHtAPBQ5KYSvz5eX8+NWEWpnHOcutqqiMhyyfbHRxj6m
Z/gjlX9UIg3T3sfZOvKDQ8oIt0bYB+PhrKcE8uTcvDFHR/ZIw9tMNU402EoKjtstjFGJhPCiiJ2O
MNQwy2Oyfswfnw7wSA8H2APiocgpIXy1ml++UZ1juC0Zcqb7mBLig0AYFUcDeCVEnRhDXBGqmtIt
eK/iwP91mrUhvQewG98/JVRvzpe355+ujx4xZCg5wukrM03tk3QG2KIInPSp8kRmyLjdijbcrKNi
/en6oJjhjjH2wHmH1CmhPZnD3XHUZC31DPFAeJzf2bkbBzFqRrHJOTJANASXVD5wSk8C+DoOSNYa
yO+B8EDipNC9m4+PqaERM5SRQotqh90BB+UM+VsUO5lISJzfxrYMnn9dQ0/eS++D6/vvnxKqN6PF
bLmaH9V7xc8Yys9EJN8hVrQzgRZuLRnG0+5g/80T2ofEwQEOrK0R9kB4S+aUUJ6eL2bz29WRCTTt
a9K4CAoFFbx1CiM7i3KwZ01WxD6tZxAYnsIXHRTxAQx6a4Q9UN6SOSWUL86Ny5tjgwz1DCNIpAyR
B0qGNBpKGhQadIxxKOqtFLyL9YOfH4LxcIA9IB6KnBLCqFsyjx4uRD0wR3YlIkcS04ZcGvX9Yt+v
AYXFKC2mw7D/FKUsh8QLB/J7wDuQOCV05zN9dH17zBRphBsI6LMMfLVXd+TAVIInC64slKUh9aO3
ggfhhrn7/SkrDsiRHg6wB8BDkVNCeDq6Xp4vzaP2c+DIggefggcLIaUd1jAKWqQ+fwt+rD6Ja+sc
fsqidfR4QEeH6XCEPUDekjkplGeT6RwwH9UURuyIyjiJZd4fxy8NsAamMPQ3QkqvqTtDn/TUtZ0A
MB9gDG8PsQ/OW/OeFtDz+Y2+ul7dTabHNI3hvITjEuF/FZXgfbn/QGujGZqsyRI6Akh9q6VhiGnq
BkH+Pc7i0j6giGnnKHtBvmP2U0J9tjRn58tP17P74wYWGVzSVGbIzaN0V4M0FEqIfWUq+9GJCVGp
96kBs+jRXUefrt3qkOjizlH2QH2n3CmhfrecHdu0EkGnEXqSyJuXekOhY5PjPH+ploC2Hyp0dAY9
xK7aFN8D302B/wfAfvwTN564b2L6UZLPP21Cy8+gstGLB+oZJUuaNqxoAiODvYVSGEZRMcFEhB7f
b+Q/2+X+bdbRa7vere6zfwpuPN3rw328HP+/GstejMbj0fXRPR3QvUALmZUi4fLwyJXPOArQOPsR
UhpGGi6enp+fssNcHVtD7IBx40/ooLw97ykBPT8fn/8xOnKflr5WCRVmAPm1UcuAWyG1kkvwaUpq
X632Usr0fnPO18/r9umgNi3bQ2ygurtP9LbQSQE9uj+m2wP1aOiihH6jCPyjfSXiEAOQCVp4oBQC
RUsa+m1tVYbPn6pDfB7vpfeB9v33TwpVNJl9O9qOkdOBuBISNpTe1dH7O3Y1ZoEFjEJS1DXsqAef
o8fsr0cMN6T3QfX9bKeE6mK1vF4dFVflDO2wEEFAb++X5sDDs1dCPgcaebzWnQ37KS3iKIsPwHUg
vweyA4lTwnY+OraNQ5Flh37Q6OKAXbm1Y+kZQYpO30vrNcg/qAuePx1i42xI74HrxvdPCdXFuTk7
Plum6K6DyB9iggjmI26wYbzKMHFEeKP/JjFnsX6EyXFA7Hc4wB7wDkVOCeHV5WhkTFf6sWODCCfA
0wiz56VkYYAxOlr+lXk1VMsr/+npwYm/HxIc3DHGHjjvkDolqG/P/5ivro9IqxAjRHRfQk87BPKR
8awMj18ZfkdEHgjYNMyioSPqdt3iep9f51UD+T0AHkicEri4EOm4XkZYQjBisYERUEBzWfToGGxi
cib+Raih0AcZlLgQ6SA/40B+D3QHEqeE7vL85ub87rhbV5XQghLJdKjp3307A3rSqmhzpyh9zHAQ
3l+u83xd/vreHcjvge5A4pTQXaEQaXJUuwiRfYmiESVFnAD5VztuzEFLcKoiLvzDjfH2ar12Mlyh
Isg+wDIayO+B7kDilNC9mi1H8/n5kUP6qD1CIRk4NFIoEerZ0s1oP4rmd8iy3LV7r9zoKQjWB4T0
t0bYA+MtmVNC+eb8+hz3rZy/baRjeK36+1Yo8JP7SFAf79lCGaUqCDiAS/d3cgwjCzfrbJ3HKFgx
fvVSwq0R9kB5S+akUL49+3Sxmi6PupkRVsCdOdjNGkWBN6rABzBLZzCYUbT0utO3EilvCvym2IkO
2M3bQ+wD9Na8p4b0/M44bnMOZGIh6QbnMdJzkAHPh1X+6HUIva3CD727LSlWfF4+HNKgo0d6c4g9
kd4UOimk7xa3x03HQbQBdjG4l4y2djtaVsJy6lOjZRXZlwgdY7+/jxPelGFxSB7OQH4ffDdnPCVw
v55f3oF8va3wEU5lOD2QmgGv8xt5HkYIKe6S1RAZBPyIBm81JP269ktwr18/lIcD7AHwUOSUEL5f
ze9ujtrtDp4PlB3110AD4r5Tw5Bd97Wj4F0o8tde22W9vV6v1tM9etXlhzS7Gw6wB8JDkVNC+Ov5
8QvQsDtVFHorRHyxjwaMCx0tVQ3NaEUVXR62b7v7uj6s/Gwgvwe8A4nTQvdmOltOjl5iCPeWAsdz
f2c7eoMPm2WhHR5O37cC4eER/HWdO7jo/qAawx1j7AX01sz/F2D//aXvuBH+9c54c12sR1HhFu27
e98//vRvRH+wn91n8yszmj3+/llCs2DE+sV3OZX9b9jgTj8qgN708abY0zovfv8scHqGTtLooYaG
tS+1/wgd10+vH6GZOK5/h1/lr40fxVnh/P4Zxz7ai0MAJW0vXUEQ68jjsv+o72HdXy2voUcqebkw
4jXL0n6K0Z6jtePoz2X58e9PURlexW5U5Bi4L39NXr/X/17EPRE5Q6M3eN6RSCahbAOfP6yv8ULi
69L/lJbFVatp6qnqpfLIc8RUz6RuTOp45tcR0QsrXFpdpQcF+Z65bamLdmPrbRcUvNK7nKjyTVHa
f1hFZgqtEuhlJlxphE4iWYv0LsqWYVB/EW31XgmTeUClZyJKd3Yk3cZpWOoump/c8ZolRpJFkzq0
vrSaaASCTfRItB09cNs/VLWZCkFHx6HSNCbjxbgL7FUdRF94od74MZ2UonWj+ILpxuWtzJv7IhO+
t6I8a0kmGGWR3IlldN14aW0IrFpz2pptKD80Vj4lhT1KnfayStKFVbpzSeH/dT1tyZpu7KXaXaPY
ayuKY13O+SWRw6mvZRdlln6jPr3s3OzWVvxxLYVmkKb3dsVL3ba0MU26hRv700QjUzv0ry2hHjUN
WziueG1lZMGEykizfOTwbJoG8sSPytuA2uOalyM1iBd17D1KXXQhaJLhd8oiFtspotwTp23mXest
tKqb1qEwC9RkUcvR1IuiXE8q7VIQ23HjWRPLF25qsTSUMDRJRBYxSxxdy3xbt+XC08OivbMiwdGF
NA51r5IDw9LUL52WTJQIQ1NqCtyaO5l4meXuf0s5HEd1rQseM1BNb1Dpv1Lkja3cHXO3mfGQj2Or
fM64tMydODDbIhrZjI27svL0NBGsaafE6pRb+UUaNHPqBdNYiL8qApspTXxhsepKkbqpVea+kVR5
ttK0MjaqWlBHpc1vUit7YE7+LDTigxTaE4eGa64ltzlWBJX9c6f1LyrHHxdaNC7DNNMlIk5zLV/m
uX+hap7ZJWxNUukyt5q7WiMzKZNuS95etB5/xo0Pa5qFV3XVjplbS6bF6Upr3btUpmyZBXX+1ZGp
Z/iNq05cy4rutSwTPF3kqWXIckhV3bL90jfCjlr3dpH4ozbGa26oLGlkvbWDQKd+zIxO4Fmptzwl
eurY7qgLHddIBWeiBGqre02bT7icMJ27YWLYodAuQk8gvk6zLtFtwhWzEexiWiF55YLG7VXZuguP
t60RtvGNx4QL4nSK7kZOOZKEptULrW510fe4wVpnCvI5z72oinQBbHLVeHRZV6Kll1aw6GA7Gp0d
32le8aUQC2+cWOyeJvS2juXC1Ny21XlH+Lx2/dBomeOaVadchIL6zc1VrhNNu+pCYWkRqR6LXVhM
0Ghd0olajtua1YbciqqRhe2k8vzI9AU2T4qq0+XKqczGZ3MnrDJD9OOLovShfKxwnPlaeKG1im24
JJANr8NT1E6g6UImXKbcn2d2+qw4JTdIUk7V0nvOaDsNJbZo2uoiEy1Fr4NyGopyrCt2O2uzJDFc
mkxSyZd0FiQzO8hTPQzKQNdIc5UwSdSrNF/Gdl4akaiMA584ekbUmRj6shnFvmLkRSeN3ERpTUcl
rh4hIqI7vuphRcW1RLOvLafTzu7Ki0qBasrDuS+VYx+6ymip8J3VQa03kpXprSDOo0oUDC1sVprf
fS2DStATxR27TrYWXDZ1mTKL8/BGofGlKpbYz1162SrVF155rt7xxDfiNrmoBekq9utxZWm53tlZ
PLKS9KoRwsfQC1MdV1XIF3Et+rrD5a+q4lQLMWu+UTeZiL7t6opqX6VyculKyW1n04vME03Fludd
Zq2DSDWpZfk6L7trUUssvY0SYhRNfMtybYG7buiorrQ/UslipkztRC+KItR9u0yMQlLL6cu5+uPg
3zi3HuKkzVCNV7weY3/+8z/LdVU8pf/uZf76Y08P/vrX5CnujaJ8+KUNGYz7Y97+QN/4xxbD+BsO
cf2Ul0HxNx/+PcHYIAo4anGo//Z+kA1y8WeRxDtO8irzxiyQDwGHPHIe+ks6+3SHN16BAi10IgJ9
QJJpn/uEj954BVIUccTDkCQo0Xp1F7zxChAVZEhpHP24kUbTO4bfftsGPn/xjPe8gsC5OKQVuLwM
zZ/BcJARKeFZ39MKu25EvKdxOVX8oDDTMHNXghd7l3mSroqmkkw1cJyJGwr+3LVEyShJGhtx6pte
coXj07kkZbkUCj/XeZLVBlOyaK4UxEgDsAKtjPJZIVWLXEn5NBOjdKI5FTffrfePZ3r/DGBm7x9B
EQl96S6P+yIYFpgMmFGa2h0O2qaYiEgsMfLSHftCSHTBgtaICKmMDrq81Ngji4XgJ3NLIJrbk6MA
ACW0aJSNiujN9ctkr5KkUCkmWeqMeRVPwBM6PWudUQA1C71trxI1EXQ/jQxLdkvj42ffOT9gg+pH
+/Xeft2cv5MaP2kpLSYhz69kWvumVEu1kUeqHjJbMDJ/lrq1KbphPuJK5Oo/mX/w/rwsPhqyoLES
zOa+ccvm/E2FwyBQsPiKUjiGl1XXdhY5utwqki5Sh+uyXNggg+5DVvHAqNuW6iGdcHEUhXKuywmY
38c/afcvwqnfby6kGA1WpGgcy5KTopgIMQ59yWucUSTRFAVbf27yHS+dhM05AB5uApTacU7hM0BG
2+aD5zaX8yq1yknTSbHZ8tgbZY3q3SdWbfhqYV+IdmQtuzw2OKmkaVkL9RXLssYIWErmiUydSdCo
6qXnUj75+Lf1a/7OVAAmuEkW+oHAzMUr2Zfzvt/TSloR2ZGKcpKnj8yyZV0VnAcE/fW2tW5dKoqG
annJT96E7WXvLWf4tSkuWJOgtTYntRzfq7kclxMPdchGZGmBkYhaPPr40XatOuwpWFz9nZpILtuc
ReQ58STfx6PZDTc7jsfIYjXXA1lKf/Ie7VrF91MNAMZdCHZqK0E54a2r6Tj7Tbv0HhPPT3QU4uV6
Kzum67S4Svaj90oe2Hkv4HHkrqMbu4pOKkOF3IKq8LrGhsaNsaXuCEU01ULxsnBZOO4SQvVKWzle
Wy6SpL4tGPVGbVpNoRo0PRGYb1aBIo9qT5gItUqmfsAs/G4yrlToXV5Wtd42/jxVGhCpUqtGluA+
Z7bcTQSLLKy2qYwos59zSe2mrX+V8bg1bF/xdKkl7pzrgV18kUrhvzRV3OlPnrxf0MFrKyNCgqin
gv4iW68tz22V4ELrYhKQwh9LjftFLiJZd2w8leBUoLyZntaVMGKVdpsHNNA92l7VUcXMplGqkRrd
BHmR6iLMMb1kkp7wuDbl1stN25X1qMLLQqpK1POsS41AiZecddOkcfQ0FU2pI/Ic7eW8RZM/uGEk
GDavxan1rVVzTydeOReI9/XjR0bO3K5n7gvHoKwQ/ns5nt9Z9Z4WqDAcg2ISpywclWV3WafeUxO3
sZ7Xd50X+0ZXcsGoFaWZRi2WQ1CeW9hMYuGOk84T5nb8GPn4ryj+QVw1NrNE+sOxegosx66BBIKx
WiqxIRfq2JYDdquV1lQTv3sCd+7Cpqj0muGcFNKSGATarKjC1qCWKOpiEV6GWl7opYDPqBd+aSr+
RYuTu6KcS76n06hNdVzxsyCFKM0ixaDNpdfZmiE7jOhunV7UZfXFTuo7Xl36jZYZcVi6Zkxv0Av7
jivBTeYpylRThcRQo3JUVNwy4ugi8CPHyKgAw5QlshkTmLQlde9dA5ZrovOiGXfcvpM996pk1SpT
E7gfYMHytn5oE5IYQhK1I8lOQ6ydHjD/gvArZrZqKEyrpLxFo4TCqIViZdfupZ/TcNwkd6nLOr2l
gazHVXBBxbTQva7w9VbJiA7efy3FTNNjDZdTKQ8xy64UeqvGuaKHqfJfFCPc0o5+Y6Fj64LWzEIE
i3QLKRx6wTFIVpV3qs0r01MydxKHiaxDX8E2yYpV4LQ/eau2FRdHfk9/iyVaPaBWYkDpmtxWSqXG
PippMU7CZsIrXzAkt7m1moybtiMaVhBFP9H/O2fFVfQqurOhGlkbzKpleDu0zsexK97ncv2ljIPn
MlOXTSfcZdT/6mvqt5/snm3uhRQXnARS73pT0UJ98zDIba2KhKAE96JVoUd+CN3m3WRCkY+ytcKq
bqSJl2IhBDDauquPJ9/euOh/hMQM+AQ1ZDOrgzPWLpXKq6sYj8vib0lGxl5LhBntfGGcFORCLKZM
eBRqFv5kmfsUy4GWxMSoNATPRRI1lnrzoUPREsKixjrTki017LCRHIaVEdhtM/Mj3JsCm8FQqqKA
XdktcyhPXY6CtVrde0op/ezXbJ/6+DXoisxx16KEi90Gv8Z3hU5SEy2fNA1YEHo4wu0I14pm564e
8hY7s87hbWJipds0XvmWZQYB90ahU9/GKongVRHNj5Ehu6ABH4YLEG7bvu/J5gqlaUw7t2L5BAX1
3AgCYZSgJ+y4cqv7xG6fq7xW9TyNLR3pNzbOveBrKMfXLbPEeR5If/iNZOvTnBYXDhda3S8lqjM1
8XTgahaifSt5ZFG4IluCilSTptYt+F4Xaec8O9RqRoqPoT9+pBdas3k0ouEhkkRgEaJ8Aokim49k
U0EQLEfOJ4x22iQyC7tcSswKR1FV4lCWfLjhPDc1KpnCTxg0/rTLKTwLcLYaUghrLRfVNelAXdQq
yg0/N+skKUxVyzU4uGQTTo9gLCqRaPq2Jc9Kym9FErORrTqd2dAWKkybaw0rpkqMB7bpzJZxrDZB
MLWxRrHrhD9hX/2VNFvvOSzj/lJtpCLDgt58ZEvKtLDldT6p/NwoHGfqsEBnjtBOu1SaV0Vq2IpD
Z04tBEYZRY0eO88ebitSHBD+qqTCFPS8hRXYqCYMwFrH2nR6V7XEqL34W9ikpe71xmzhqOMi+C7w
+i5zAn4RRFI+Kuue/6iyGSaZrBOl8nWFJLKhVv4Ft2t7lFh5pztuu+7yUNEDn2ZGYOWyScT8po7V
x49fgBfWt/UCvFuNwT6ri6Cmdgzfo11KvtEGbWaQTsr0mIW1mfg8HEEvJEYNT5AqVZ6hkZwYKKO7
q7wC3cM+Yqh9oHsHMrilUYEWkthQ9fG2onWrlPlEC1k1qSlvLynxv5aWNlJTqZ27SsWMxC0tPbNt
KIRAWoVN7K+Ylsw0Gkw7/PC5FcPfpSRaAVO1vWRaKOtZJ3R62HMcL0qNhvrfFYJB3DReF1JZzTSb
JrqVqtzEYtxi2NuMl/AaMyswnCqOdIn70Sjk7nMQFa1hMbIqAsUaK6H6LUyUTOda0epyZzUT3wnA
38WZQ6CiEPQPTQWXUY4brQx1V/wqU2stsfgOHkuc7Yk2YkX6tSxyQ04dd+6mskEz+5FLXnDxk7Xd
XloV1wNQCg6Mu4l7z9OG5UY48y0P6pRTf21bRWwKnejocQdO//FMO5QkWhYgrARDGaOKPcjviGce
+CrqYKV8ktjRs5ekRsiSKVTnFa+dUHcQhohC6hg0orcfT7yD8sIXRhAXe7m0SBwazqkF3yOzFKjn
SBkh8pDrJW/ozC/yBzRgb+A2tUxGykJXI1+FW1h0R2Hbu+/B6w0/iM2E8UeqlO6kSxrVaJ3MG8Xu
2FIl5ydqd8eLjmtXCBokySAXMGw316iw3ZRYnphPIsfW9Dq9jHNvXYkBXLeKEbruc87inzmzXkjL
YKfD44f2imiRibsEhieqVgl547rYXVJVLkVZNKH7TcZcs1PZ3OZWYRA1T8aCJk/hZbgmFp+RPKrM
WvMtXY7pVSNnhek4RTXOLBDNzm1vXam+LISfUaBtew1A9u3UGXBBLurgnHXLooKvGjqp5nFhiglT
oQeZo6ui7xqK4z1//OLsfGNhIuG2Orjb4OnbRAMBIt8OyyafyNGiLsiCUsxKInUJ5SzrAd5fQ+ua
wBR+9sJuW+S8v7oDcYIekJf8zPdbxcslO5Zokk/Crvhat/SLxGAdWg7zDafJVjBXDMmG/ek3jmCo
dmHpnpKbTiXADrfs0OBhrhqyWI1F7l90nZr85Kjc4YrCD0TzNvjgKOO4bXVzZeq2VDon97GjBLqG
VqlgyCA65Cf5Anbjk+OCHVeUj1UCe421Nwm1TYt2yYhlpIOHLHiWWyzhx3DRXXiBIQMpWLfIWB/8
qsKuLCJHYjZpS9sbi2HrzIRImQV555lNC/KaF5pmeK4tju1KtE0Qx1lC4EQsPR5eteEkIop7IzfN
U+k59U0p2V8cK8+XdnSpCXKH+JKz7KBp5qmWlqZqKdHEBdFcImSdaZ60KLgUIW7taIsuwTERVaBw
rtiqI0fVqq95uogSWAhuAw/PLC+KddAo37oyiGeC7LF7ktqPXeqO/EpyJnXkNItAwrEmI8o3jxMz
T8EBPl6wHeuFtpoqeueKDFxaGrzfjsDdVonUdFLZiiF3rjcqaVeN6qh0jLhUbl2n/KIK2bNX/9SJ
vYNrIdkcnfNFBNDQenug6FxPgrs/Y+lEbQI29cSSTl3BsibEkn2Dx6o0q7PsoqrC+iKw4N+U5VS5
cFr5n9tUsKXQLwmp0DJ+y2AFkijpioTTdOK77SqjYaWnviiO3DqKDeZI64ZH0rKNo7lHSf6T13WH
I51jcnhzYcQw+PLp5iYinWV7cYnJC9YqOjohTgiPv3uJbc9DOyUjV9Aiw+66mVfZ48RJnZ/s4h1a
RkMzPjQvQHoHVbTBw4MpRYXmKOkkKLvQSLSZbBkez3Pd9UJiZuJPnxim0A5bEpwSScfo04zMxaEt
yX2Klo+dhDmrUPseE+YZdVKoVw2cNmO3yG6CqApMqUm1WwGN2/EaWo8yc5xL1ljpxG4s7coT1pEn
OqMybG29dl3H8GvZvipJMc+llOp2XApG0ceiAyYLd8gtMBBXVHTwZH8u+A27z+FiykUruSFO8DVv
q9Zgeeati0Yby20efMmDsEYUIVZwAoowe6PGvYuKpEaMN7SnIWnkrz6l3yvVUUY1aSLs9JIvbKkf
iErW2mfCxKsMJBuI1/DmCLfUAo1ktXLvar43g/vLWlhuYOtxTIUrRayyLx2xkCBTy18Q2Ejvimc5
RsKI21TqVy7fl53kPVXw62c10bPSvWWwIL7EtSIs6syqjCSMYHNzx9KuPaa1um23l07pXnVdK93n
keQ6oJ7aNwth/onMYriIULC3irTgHkymnGWe3S0bIl4qSSn9L1dn1uQozwXpX6QI9uWW1Taurffu
G6JXkEALQgjBr590vTHxTcwNgekqt80inZP5pOpmTP4DTdD0pHzH7tk5ewVmSPHFHeyTp4et4vuZ
N7lvju8j6jZ+GPczkvGMsSOYKnMSWkzevJfHsYE+oOnvYFTnb2/y30Q2fzf4866NCCL6dKQbfdqc
+aOOdS/HbZ/PIuNyq7miJ/q92d6Q60UHZuZTV3TSQCF87pKaWlemc7jeTqlQ1W/zV0PY1vqPV++H
0vHMyrOPeBV6KX3GzE6fjZTmdkAmeT/kZyq+mSxoZ0H3O3tspBfZ//bej/WTq1ar+5a6rGFTGN8h
PSb3973/bXY+2Frt0OSyWPHmoCmmvUDSp34HgzFEDlrncCz10E+yG51HZJETI7sl1T9cItG9nL25
0WHfbu97J+dzPc+BV0x2OF+I1OfLNhWB7JeX9yNw/o4XOrPokp3TRerkbkQfv/5vs4itpKhVnlO+
jlW8Tq4VkN8v6yEASAUq+uymcLyYlLe72c7C7H3UFxNaqltuly8HrkAzpulQz37cf4wy2fiH8L+S
UcpuHdHLEJTJnlLkg1E++eDk8mbn1DxJJsirr6Ed59S0vSMhgIG4/zSM03Ib13Uo319ylPhPIMSq
bXVXbQknhUun/RVlgt6PmRSG0e11narUY12wjv3bMudxsRI3XwFi9aW/JLJhXsLeImnZGwQmW7uD
ntV5JJDfEzt2oUdt15+KlQZ/fenLfLC5VVKltRFB/yVhKylFZDhqq6xdE3d+OSIfEsZgzydB+vNL
MPEbwSo/b9zT+gv/MT8ORus4X90m8DCotF3QvnwGznV8TIwodOovn5dDL9U6DQIaecjqRG6w6NAS
vyQrDV/e91C67ug1ijQDHuXvBjUSO0J9T5czbdJl+hHOWXwDxZbc+DgnuL+jIjK9fLaODyXsNd3G
/lhxfJfPD42yCKYsLcZ4sA0Tof/R42IqiH3dpFrr/MTXzsF/fLYjiA3PZWkbTviPLd3myvm7eiJH
cHZOrc0adL7egYBBqX8z1m4/Bhd9s9veATUTL8kehM9yxX0ig8xVRHPztO6yiBI1/hkTfhRBNMTQ
ILylkUPMa7uuOKHC8I8n396OzCXfOctEvVrlrsSR9VvsvsRxyr+ENKpDRSAcC2bbni/Z9228LcGR
/ID/6xqnT3NZyTB9ixMY7Y/jSYgqd1bmLK3DsBpmcv2cROQoAx0cl22khdIn+yIO+gMDyfxDhD1+
fPrIAqlfM39KvoysCQfKv7ht397CjD6NxxcVLf6nTOfyJePu87Dp/nNMz+mZGfL7/dUcUfok1lkU
vJdBtQuCqwHt9Q2TTJEOSf8xf2wOE03Qhc6om2GBVooF+hKKzVQnxKWLCvzjc94nUUWpCuG3yePz
HMVTPafeL7c7Xi6SrR83N/pPeUQ/6NWuH81j4zvoB05mQTkMkymljSE7i3y/AcSER/V4yTbDPlKh
qmT3fuRc23bJXHrZk/ybC8WEfi3BsxhMuEei9OIPE/21/sWF3i+W7Bsmnyx67ZMU/Xhc6XmNn2HL
8UK4KWuzxcCm2PVSY8BL7jHJVB0bOlaODsfLkC3Hy/ueHVHIyGku45Ow5nAh/Dy3Tq+Oq/Elmb/k
yzA03MY5pLEh6Dwb+p0KoNikS3pWCUmCW+Jj7s2X/LzkB0+7EPrapMbn9EhlN/iT6iLFvXpdWd7u
Byu3KRYNLNr1LaDeVIUuSrslyFTHkwh3aXqOL++TnYzwryPb0ej33vn8vonhG/hT7rXeqod7lC91
NvjBFXDTz5OaLhkNr9nyVxL7O+l9zDnQ2fAFutyu120edYOOOq9k6moamaHzvWGoYuGzQkh+C47z
otFGFHFEa2LzNgzVHzpNH6apD+HtHs1w0r/k0K1WrojJHtVijfApUPdZt9YyzS5ncMJ87dl9Hdev
ZmFFH+g/zAKTFC0amNKZ6LulyQePHHMF+esN5XwlHJCU9AGpHTYeqgU1JOHRPdvM1+Awr+f+cJXV
y5wOj1kXzlIfgSRJizidvmZBf4nO+HcQjG200tYFt97mGNbIP2Hp8xFkf07jXCFCWZIBLN2WZnup
Z790nlElrFBaBIO0dbqduiTHckMzxG6+PL9sR/K6JPasfDB2kz6v4TG/ATqMNrRMs9qvAA8FYEe/
CcXZrpTUhw3aaUiqeIblmB5/0XG+qRD+6pHqqOQqggLJjxCnDSVrjK+lBGplb+qssfs9UZ+nabFl
wuIPLPLOclsjr/Btj6oghl7bc69aafY78+eloJSPBbjlN5H3H5LjXCpwkn67MlQmxOMPkTEtd6hx
i8xeZrZl9XnuphQ5v5pV3HiYWHiT5IU695OeSRPL0688feALhf4PobxnSCW2zLJWeEGVnug98/X8
M+6UwPwLrsbi/sKcBPaXnHOhtc6agyxPweSxCkSILBcVvnqahMUaz6y0Pivn4FuwZc/HCvDHxrhV
Jz6rOpjYCmx5ed5TIhrP+bqBVWWLntipGmTwHBP0EUIr2qw2yLsjwZAQpX+JsaqSWfiPiNArs1iG
xXTmz5M937w1R4fsx0HRJ0kdBUSWkzDDZeoNLSD8e+UwLkNhKdnqI4VpkZxP6Wi3mxvBsZ7h0C67
vAc+/WzO0xSxiG9QAv8JSMmD4MW68b8ZY//CVU7Ffoql2FBZFKnVzcRxjSO7fkls+GPxFQADrYv4
Q/RCCczoIbcY63ZXOS/XBQ0ITrDyADDEpFTMdDng42lVlbdv85Pth+YMkp+gOIbCLGCzdRIPxbJZ
TLt+Uvlsz4rlMPeQRXPFPPct9glp031/0cqGFYXzWfjL3m0S85Ky6ZUHVLe9mItw8M7rumy/BSZA
pg76Zg79Ytk8Fhsd00osynXTfrjufW+lXqWHfLvaFVOP01G7n4PqlAtlR1O0udAZY1+pbs4iAhRk
7HKxyGLxUl3nNBeV9KAZZ0xUlg+6y7ZBgzJYB1vKGBL8+8GNhUunzHAP3Z618G6WzicaiqLylsrL
pwXEeihVwXcVgJHfntLHf7hEh+pS4Mkd912MpzQrpNMQxmWUle+ffeRONGHKfsMaoB0bHH1QqFEh
6LpVVtsAw9XgVbM3rV28sAh43wP70O6sLc2e5TRdgkGTeu35LzsoUacDwF5uN9ltj5MwMZgLuYhi
uChk68Y4PS7yiNsRZjt3wX7l2QAtB3NmQdAE3jKdiCJMVlJl+XY5FLCRfe+9MkyDtXvfwBds0jXI
L5rEtVs5vWoTR0DU+CzKeYT/v+hMdDQmXzXp92Z9vHo/hBb8TkXK6lPzjspFdACzRZe580cWo1gK
N4BlEKJUvSXJUsj+NLJgj7O8rKusfHWKDh9PXM8ez7zh4ZVlmPhHb+7MoOdueuz5+9ie8WguAP2/
ZbaXDV71t/eNPFPTRML/IuaBYziJ0+L9OJtzDJXvu3vMash06WURx9Ad0zR273v5eF4IBbvd71Gz
Rv5+ocq2qV4iiauxfB3V6pr/XpIxnzvcUlsZhfEJkgJdXgYkglDWvW8OEtPOya+zHPh/hzMTZYVI
mK72U82iMVG4otfoAQBuG7npZfrlozGtYWZkt3CzM8Zx+xxOubuN6fq00DYTOoOH5u1wPDGv+Slu
n9mE5OLjiheK0+nio4Orgz0CHz8jv5F52dMMxeppdmoqWO6pZiEqwEMOCluuqW6G8e+Z+X0HkU/X
86R1qcWVJYvXxH2M5jrMbgfJz3KfsqyI4D2QBb3qPHm/943spW8wsB5e/ucITOOy0dVTT3E3GVHq
3B/PciWLuGUcqjf6EeyeNJJrh4dY3JL3o/lAsqmwB+IZ70e3x0/Fi8/qsIdUQQ6/Pj1vvLwfD0fh
46F4/LaXbFkI4OTx4++b97d/3/P2MCpZPmX//et//89/2/dflcQXJd+ILv87+P5L6v3j/u/tlE6T
KtjZ/P98Nvf+4d9/5r9PEh/z1zg40/8+0v++xNiPCRIq0VcZWIqa+/GBJxJf1thhmh6UuYnAmdv7
3vzY+9/L9733Y//fzwHlmJttE5/fj79v9kEHD3b2/75VOqxxs7jx5f3QSeez1lz+Wo1Aq5z1suB5
GlXvL/+3ORkaaXkuuNrvuxjTt1uUu7jKZvDuPmrxcVnjMt+XvtJyuQO1j57AUCaVOuO1mQzjreN+
XymXZoX38AIdO6IScNw/x3xTusGPS8qT35iIFJIex9hOeryGXJxVOmzhqzn8tZl74Z6SDJ24gsnN
OcQZveZ+GykzFzsAq2Da/86e89pz5LBPsxP6fUU2uL3U+5WhdXkZIXWgz/7I0++o2MZKYyAvFn6m
5cpDZEwijD3JNP9dnXnWcfAGYAXYp6Nz1Y/9VwnFviDJSRC6SH/kKUI0XiPd8qt3w3zrj2WrESxH
99+bzzNDS7fpHWGfhLZc0uuoz6T18vijMICLxLlc0Fq9nkfY0NwexTr0fbFDPAl9c5/1bMps844y
B+0XJr0tpsgV4Q4TmMq80lbo0qZcl3xeftGPu13eaNQHhQpD1E/Dayjda8DkPxPFNedkKDB//rXW
79vRoPHIEDOxa3Rj54KugsFFcCAs0NhBLILGAkVMo0IyaEqJrX0pszsP1Xe3vWye+NBPy97qIcsq
iJH5a2rlLyvYWE/Z8kcN2ydilqPevB0JEOG6gY0/OWsI1ymu7ANL3KIq0KOu+bK1qRR5N2iwCRS1
kS92ctmCv4no/ctoP4/Atz4MPsoZRfs7AZ/S+QiXWAkaKfTueW5UPeWMlnSTtPIWLqqNUh/T8zNT
f2Q0uHpFC9z48TAUUyzn8qR+UljPpm0+6LXgk1c8In6lj3RKsOoJspY/PROih8van3/BOE7PaaTk
LdJZx62j4Mjs/hYCPENs6CuZ1dql0ebgdWyodqJFPs1UXWIbeddjohdIT18IPkIXQ/ooVG9hA/aZ
q89ojhqZsv6yBuonultbwcOR7ZAG9oUmhbeh5BMIz7VqM0MpXKorC3sTQPoCR5GnaAglendIYLzW
UAfwD/QTGpqjpbCJCgZftuvtGzimHJUJagOgBl2ik882yNZiOhCKmYG4eBXbkGs7AdSX1InoyhOh
7oIqzERcoQ6eINn24LtPKImgosbvKUsww58hrUKm9d1AH1ozkFkRz3Sp4gF0+p59c76ab9mvSW76
Zelb1mtWnnHwvA1QGFZH6GXy5LPng/6wsY+hfxxdyQ7LmyRe8xbsa16NU/Rjnz1brlEyliNFvb/B
wEVbUZ4+/Ro6wKVUbHHFJBqnUaJI1YOYy3mZG0LmFeoHVVUq9x0yljhaqbbXOJh1PeJNcuhc121b
i8hbd9w1c1YfQqKDzILnOYAtPHkRSnvEjMteYmCevZ8PBkwRjWIEZwd9HRT9+fwnYCUTSb8Tqf5t
u4tum3+SApV80vIEuBY/VTPEOcdjhN/PnQlq4o+/R9o3TsRLjZJbViNimU/jPiJ/GdKlWARwzljD
k4budwfnlFVINsaYOqO+ibQ7LlrKs2WGTlUf7H8olccbRkCAMHbbCr247UYntiAOZqdSnzy5EnRz
PojvjqN3H5JFdr5FARZ6wZeI8L7hyLVcpb/FKIFIfjls3y0b26shZ+NH48I/PVKR6nll8HGIjcOH
EsxeT+nnT0g9IYwXozbTHI/24ynaw2W/Ls5/SQeNJi63HB5l2ibhASwThfLT8tjsJRsjSHPCpDeD
1aBbsuj7mqvp6b9NgLHRhPm/fhlRYMGEqL18h/VX+NBS23QZ71IAU4kpQ+QuqVNYgBAHF4G2ddq6
FeB8h4bSVUEG/4IPvUaqVFCI6xipHtVk0MZ6uCKlOZcB5eARiMgKM+y1SNNLcgjSaLpcTb/pwomf
kc/8UoWKwiYfg+rLakXSzICwIG315TZmYzNIPQBzxWhNDgZhKN+RIt1+HuIcr2lv8V68JMiO1ZhX
ghpH60xRVastGMpszWnppWbuaDjJQoy0Seiw/t65/R14rqQTih3hUfSxTvioE4+/MkDiNgnbYzoS
aKFZ4TRRd1DOrUUF++oHQ8HQyxQb0M0i2BA6xRz0jQZD1DAqvp6GPY09TI1h56yFl0NwuyHowTd5
GaB6NSCv9PFp7THKzqOJa9jN3yE2xiWKW7A7AbKN7gzg5uS6E1Ob66AVJsAYteHJzPGeIYbHlwWn
7xhfUKbujdq8oUAaipV88tNmZZ8heSN8lDebCF/yM8tB1qYzJHU6l6nan/dBrqgY8qze+aPHyubj
ls+kTMnmXse1M0deysBkLxMqwGEm+k2H6jedctx0kZ2e3LR+mxZG2wPiSyM328RQzWrUyQPCywDj
9KGyZpn8pzFCFyIHWu5yn7oUZno9Y9CuhiE6m11bJF5dUB9Q6hHy3ejLmmNyCe0H/xzAz7FlxBSL
6sEq6tfHd0Q6+AcLA6lCBDMqUyFEKSF5NTICwIZE9d2BEb/aYfqz+4Mq8VdHogLPBAyeOfw1z3nQ
RrvGGAut6+Lrs69Nug8FDLUrdJnjGm966ladltao/kr4eYKKcr9InIfdYlh+d3k+NDOYStBYAcw2
l8siBff3DCnAu0/zUvpbz16XCD1sfwQvfi5dhmSlZK9vHnVnMcFevQwxsyNGW+9EeNEFFyS39GvY
f7A65B/VPFQzG4JXMAriI9j4qcmEMZW/fddbrz7FjG1PbqTf8bgtn0y2oayPR1Hk/b/AMv6Nbnbp
PEVc6T1egozjlUmC6RZa6a7jDI1hSZHRdrv/j9C5y5Spde4qu8TpN36swwMChEqSolc9pHvJkMlD
vMGgJ4CUFPeMXYJg2avU38+XEKe5iFnEr7NACXngjdqczM2xjD9iZ68zy+ybSsbhGZ7ps3GKf6JI
tEKC8oGjzf9MbGwZbnpoIu79m8wLA8R/X/ZfECTWp4khpmVmoJWjyG+Mb1EZb2FQM6S1PX/d8HR5
iG+QzXYMZtYOAqblgHrgbaHsPBYPsVi7wyRB8yKGnl5ClWBoR5kS48a9ecFviqR6fNgQFN7g1xHt
0eD25kcQyuck4PI59iEX9ty4a7ye152JxlGElabjbIgak1fL4jY6wuQK0/Zizf4hjmLzfDDtYQbx
baPkERQDx+zax+kV7N7Yhp6X3+cFNewuvulgdKiQKLw9P79wFfxKDQL/OQufXAgZIXRhneybbr1j
s7cZfhMS/COa+Cy6czf8RbQOgmia7vXEzqSexd7OnkyuBit1NMNsNiD+yVamQ4QJtz9m6AkuuoSy
SW0/FvBR2IvFqOtTP36jNI4Lr+dpwRWLmkBAESGwwACaHHVCo7D09nW7nHrur0B5ruc4B9WczcCq
MFLsOmlCSFVVLD111VN8FEl/fBkXP+5CJBYKHgBlHh3PG5HpuXQrVR/9mddrAklZgm5pVcLZY90B
WgzgHV9yyONFsKxHlcJ48731ihHJAf1ILIQPO37IorHwgFWvcf7Xj3p7tSGU4TWMC3NQFH07U1WA
LrtUyAo3Q4Zp1OMRqYNoe/IncjR8W7zi0X92J9pZ4K49TIKY/gggsV6jLP8x7L190nHtj2x8HRzC
IvOWoU5KPI7iIoWiotDdoaPVFw+wdugWcd+PG8BpNH5snQDkxroNKW0BYYI4T9y1nzTSn2t6NLvI
p2qfXhlbkNBfkhLwifvsrWXPNPnqO7gyqX5jx9I3JHS/D9SKdyHReEJcu2esP2usmSVbXJj+oqOv
vYz7mtCe/Ej2P30qkq8++60O3td57I57lNnsqsUJH27oMalP49MokIDxI/GZC7c+9WbyP9j9k5oC
BCCAJTyNLJueucFIAim/nQCcvPFxgzw00+TJzs9xhl5uyEBNZ3xYUdmu5q1HBfPvmHX6TOgBBTsG
vJqEoEYzgvtXQV6wMbLjKT+RJnps1mgwjU7PtEDZmD/n3htsrzs/vAuC4NNFn+cnNRp2h0VxfNDR
WZKToNfYGOynOPq2rGf29r6BbHdhU/BXyRDmnTengFBTWqJ2RxhoOD6dPXNPmA/sh8h6tzEYf+yQ
iaFaWzg0I6i0lOTr07n1HH0B0RVoIJzWULzJcPKx4Ma2QxpGhh02XVjKGexzpvbsiopBQZXr9Wtw
Vlvc5GAX60iER50mHhZyGDm7h+Namyk7OwGhuKaBFxbOg+bpEQs7B8sDxEs8tv7R728TuJEdJuXC
XHZHdtTd8gHwNlX7X7rsCzyjM6oXJdwtRsMqKV0rOy6I1fLBr7YxGBo/g6zod9M8qI8ixtoMoKUQ
WrofM/IfoRgbHSMGH9AY9Xs/5qUh/XCnmXidxpBeRhgMUECPMgnVN5jvGEUiQbEYB+NVgmVtXkJ5
mBL+CGuCud9qsTFdjgfMID/+BRaVXONRZa3z6Q28ge7eN0TveakcToySlL9hpYc6AXjzyeKJvzG7
bkgRePZ20Oy76Ie/BOHN1zkMgUoKdQVMJYujD3eUjELV54S1QI493CqpAzjHSzJcuRkcVmZYhjY9
t+USq51C/odydxwO2uv48PgpvOe4MaxfW7OjOlxo9u1cz6d5k8Dew113LqUKpoj4hmCswS2R03ok
/q8j8lD/HvN+M+iJW+ZnS8US/hacGxaFsdS99L3sjsMPHquxxI3AKNSKffIqi0UVQA+NX4+V+Bgk
57UOCQC+PmMohdieFgqKxAuWZsmDf0tqw6+53MH1JfN3SZAPdZFj36Grq7LHLbZHyRWNdYLRG4G/
fQwXIAOhbka+f+I+008SJUXMabslJikyjKNXRGCgDrSTsfSCjP0nMY6q6rFmaon1LFB7mCxp6GS2
K5sWoCu5tzxvncfTv9kWAN5c+rgK4uNTlPDoupmtyLwVsEIACJkLgStqDPqODJzABuANqI3Bwh0k
GWDXnn+SCBSuhDmO7lFJzHHH0kpiSvgTAN8RBjGDVE3PZo3AQgpkHV3RZCZAOYDwoGudAa5+vxSh
3rDYBvV/Ln29+gEqfazDEhmVt7MKXNHn8qKiQwI0GLdSgTNt5/68WKFU5RSg90lVezbA/VRtEsno
3+5dkR8pJij9cU/DV+L79tYv5CK9uZ5mCFeBg/6T9NuT5uS74+73EEAL4duAJTXOwxXqjPyrJMfL
adP8SZFJ331psgo0FYehCRN18f1GhAGtMd8/Hl1RTo7rJnTfmAxQpqS3xXCM99FS6WRZMNWnQxHl
TF1ClFP02Gu5C3cxIRLySR8AuYQkg1oCfJ3aSyPh5nLJsmJi47dlI1BqofGjSQXPow60ci57nvV5
3JQ3tVN/pN0QN76/gh0nq6hSAfEriHNzITnFwkhShG2P5UrghszmJmPzB3q412bhshYISu/1DpNt
nuRP2GRJewwhZC2CaA2qoHoIxrCgidfxeBKFC7f+wwJx6XDwazekFzpizYg2z3xYphGrDEwDcIiN
RB+N+JkG0XwDBmsLww+/WkYVX7ZHX08grFlDw8uBeG9JKFILMaRwZG4ZZPQFlSNPv44kzyAvKtEu
3uiqRZ0TYAeXNhgNO1wsh1yDRm/iLeGLFf4N8bu5gKu6o5YFJK6xEk2BIFRUjuMa3iNQOVe+89c8
NfIuBIPys2r9nKaoORPj7hiEz8L1U/4yU+ggFNoaZUtcuNV8QgWlcbOGgGXG9YolElkVIcsP83Oo
B6Pz9vQ4cApXZItMK4KlfZ639Pzkwyl7KFLpzQ9mXkWbPNBT48Tt6kD7n5Aekqf/aZlOc8MId4uO
ZELoZv+57YFfMiZJuYaQ98Y66vOxDhaUb4P0f42zmeFy4I+To2lvnRJ9SeRfMa0jFl3ysyaN2Z89
fkhdwTBfGCL3cbbL6rGAVxNl/a8gEC89e9dtIWQfAXyydUT4d8NdnRMvufpijEuXw3/hcl7LwSjS
rTFDIYtoIVbgERHGWf4XPi+aLI7ypT8Z5m0LsSgjDMKCck+h+QENo2QoRL6m+/UwOr1NvvFLP2a4
OtkCV3TkS40A/y0/w586ZV5DvXG6OZUYgPx+HVC7XRfBNjToGEpQR76J/p+favnmRfEBGiLTtVCM
tcmAJzPNXQHNMUdDDUA1R2xkCB8TK8+v07x/N7Om3YB125RIy0Evj0W+CClZIuEQnuiHsxUY1h6H
OMeoB+gMMeiYot+9D4kmmgyu8h5fZLrbIondXEw2D29xRn7NCBJ7yLQ2kBwxH9gj61yIrxe5LEF+
ZDEV7yNdDbAcsWDTeAlTIF1QaIcqWvqwTWG2TGNyG3gmi/3w5TUjydwyyH6Njb57B8m6xZkcAdad
XtPoWUJkCQlGHELeBj/GmhJBjjsgWPEg/x/2zmw5bqPb0q/SLwAFxgTysmseWMXiLPEGQUkU5hlI
DE/fHyjLkmX5P6HuEx3nwje0LLtYlCoTuXPttb6d1k+W6/cHgn3FtpzgGRW0nwZb0NC3qhIXCUie
0G7l8e1L2jufS7Q1tL+o2iBeRHv6RRffK22gWtZHakr9U1rbN46vh+dwrLyNEUYnV/Ux56sy1khC
apP73H9InPEBN37KXVPs0Fuip1gW56nvhkWKCBaXc3usDe5b7KwUTGl8MPNsXyVNegj0oN7ng3Nj
5e6wNSseWlNS0d5bcmSEAUw3fB6fWsq1rvae/LSmOO+tZDskNjwrqQ3UAdZD7Oa7rGtezKJJ7ksk
oS3tMhweyqrOWVffU1SN+0EH/jPl6WM+o4LC1torWbcLguBr3024ppVhwxOpt5cqQTAdPQL2lT8u
wtYMD7XOKdoNPnfDyiFg3iRcBSZSGEYQHyqABldY5jazkX2dD4F3A2RMLbWh1DfjKJ9djGtLXQQE
xweyB0S3umVatLvKLKzjMAbOQnIXa2PktwQsAkJDb2xqizvNVOgnORmcg265zQJ6MWMC2gtpzD0J
mWybQnLVIV/OZ+zfnlM/FZtYdubartjlTWmi0IS5f8r0YacPtjyk1NJ7lZIyF2WD38lMz6FKtd0Q
bPg5uJdr8e1YuDl+mzE8SyKDYUx+wgyMdJvRp6QFNTT7qbS5KmunuGispaPb8coypnLf5m2/YSS7
sfIAdxEHUUia4n3KXrlkxlhTKoT7HAfVdVZq52ys1b4TSXOWQQD6oAzTU8++DK3BODhZgdlk8AEh
4IULk3PY2t2ySZ3oKvFLPh7Vmts6T3la5Xq8fHvwe4rbpKuV6aJoTXPP2XGORkpFvSovRRBfWyai
72SrVarF6siH6bKEoOsFZanvyqQ7ocpXy7qqxZ0vaE6EtXlX5NQoPhyplUroDKnI+JjHZX6J3Gat
isr+4CG0LIkC8SOR71jnVWY96mrXqte2bO37ytLbixe393mDf4r7sLlMrCB9dNLwtRBCvRYF+p4z
ysVU44d1NK7C0TReKU1Y+8YckhNA1u0kh/IDx2COB9GM14kowkNn1ajj3eiewwRPiR8U2XJQ3Sow
qnSv0Ur3I/O+ieRtmE0sIp3b+VhY5ZKA9IhlMbPObc354cetc63KSS1DQAQFUt51NX8Z9SwlLVsP
F3voTfQB3X6YcI0vwv6RnJyc77hgNfr0MpbWsGuG8ktWJtXSi91KcOnHUGSPw6WXRnCudT2j3XCb
+9x8kW7co4POufIIMyDfh/HS1PNwrQWdu+Jq7eyrpo4IAZBtm0rq/hovbUxRiw+ugKHQcqkze40c
b5A8G45xTTpZ28JNCTdmjcmNx/2za0wOFXnR7qOiD1ZtVCfryUwECaqw2dlkne6SbPpSsr4jT+X3
tuysXcU9epGwlydd6df9wOMndhM8q1NP/jFKilNWz8YW2+torU7+MatLuixTdEWgMTmbxlVQ09wu
WivDQCJv2jQorntR1IdEsepIDDVHSJb6Sdl5czabdK9XxZ3laMjPJHP2Xl1T0LTO0nSpuAwZWA/D
KG8R+9uD8sKVTURgMRaBf4dH+NHuvR56XpUcK+GnN2bDhi8sGa1cK0IhQ807ybhA/DMJ6A6hmV3R
o+WOVapdJo1x08WteVMMb6FgZ1V1qbgaRNCcO10/GTwzVk1XmOt0PkW0FOlWBBHOO7xNPQ0sJ50K
dMGuvQ20Qr+R4aGBPaja9FOCPLUUg95cGnUp2jS9SgkXcPFMjPcYEwlwG3VLFmzqn7gvqv7kl7b3
wYrbgu4Ph6KB/EN16NJdCsDSNUH3kg8x1kVR2ofMaJ65EehHs+ZMkJG11omDu/1YHFv85HwqPJyS
VIWXfrDuC49azzZCFJL5i0eDCuRGdxNzfl+IQdwYVrQQMEIOdtzgIoqN6KhG6S7birxR4/QLrqw9
q5YvQct9W5v6fpd23VapxNhX0olvfYxxQq/WLs/FZWap6SgQMHajCHokmQwAHrHAUlrBYx0huwZZ
41/xqeckGMFAknXNn1OfQgRYR3ST5Z25beiOPtLbxqZ3g7In7OTazDDcZe2h9NzyMevm2zN0gVrt
NGJDJzvQH3waml8Kq+IIdJ2L6FD6VKPzXX3POtMVukl6iiGv9cf1CCVqVXTZuZhURP3EFb1ISv2k
o/Uv4ETetRiU+XvNo6ewQt6pPPJi/VhvbGO0uNEaS4ciVGWqPJVJWq8yXJn0oSQP4djxL3UmXrxA
FNtQqDtTC67rEMNtl+TD1hcNlzaft6nt9MYZPe9In76gE9zH6CSpv8tTwD/KHtVNT7qkJ3fwXtQI
n0kS3RikDWmUmGLBniTl4e9J/21EY4rPHTkF4a+TAm3q7UsMN/dsB7Z+gsa0ClYa/aD3qV3VR5Gy
4I0k19+3teowqYXe0eqx93VN6G5TTWWnMoJgWDpO9xCyuBF7k0fMVPEW+ZAr1RS4+7IJjIXsZflx
pEU0RoZ+FcagD0qGhx1Ma+q4yAn8nQ2teguMq4dV6KFBwqEacKql63o1nop+uB1HURy11n8dkINu
Iz+eNmWOUUG+6VU5HtO8DC16N8hXoobX6I1fXFeDMWtZODuByhhLCHfdtmrn1EEUWw/O1IcwKZV1
aHxlPVSG/se/ipLzDlrcuKlT1e30Alt4mg/ZfuxHwgJZ8Dx2VvSQlreylMWjMv3gtrd6PBdxfCP7
ULsGfLAtQ/8eVWe8aiwZYs+T7k2S++Gj8daL6IbyoPwcbGQj7sN0umql4yKnJON9UqC0ETI71ikm
DK451rF3iUQFElTt5NPCIlxQHshmqm1dozlI3GyABTq5STqu0A4m7Hy2l09OPWybrPfIl6T52RnJ
QeYWndwRq/laARbc0N3FUek0xdkssi9IDd62MnUcDGZv7anI2RIUG4sho8HvjxqPGSrdpd5C1O0k
d1lq6/EkKPiXZdEr6jvN2EnDbq/VxJW3TALzcaT30HZed8sP9mWsa7masIesuyTsdzk2tEXdJv4V
tu92TVeTBqtfi+sER7GXLFvV+UcVUPBmTfeFjxOBMGgaFlJnbfIsmY9iw7pw07UvXCs7Ij/OMdOc
YQ3cMlnbT6OTJfdVoNX31G/BQtdSGK0l9VGfc8fup3Y6OwNCWTu6T52ldw9YbLniutl4Q2vHOE9+
seoSNz4R4XDoQI7PtWiN09sXTRk0e8hAol/we7TJdnUl1daLpiOfVXrArWfc+s4h6rrkpmx86+hn
A880g2uNcK37ybhrpWY+GZ/Spjt7gwweQ80MriGKPA1ClqvUcQvybWF/3dVNf5150xUJWF8eQN7E
9mJCN9jkIyXqRPCVNnGubxpQxG9Eg6OeAHqOraZdOmVkXjo7fYkl3sshLq0nfFIhJru7VnEjiYUR
bApL1aewya9dW2nXXBgwAYUKjWeK66MRaIem5JMHmvIkJqPb2coFoeiqD9wsjD3BMeuIZBfshsHI
NnIgM1OnU74Gc6wQThJbDFxVQ3dtBn61KsjOkTarH0NU8SXN7pfUNsOHqbuINszWBP/79dR0r6ps
b8fS8FaDXfQnSBUHVVgO8LjgIZCVfmQ4ib1wRm1acU5429601dfA5f8vVulfgKanu839/1CYKbHr
H8ikOvlawyN6/Cfx42+09Lv26+CoX7/uG9TUYA6o6VJY0iYyHUZBfseaGu8ESVoBwu7bIJtvVFP9
nelgDSFhLAU5fp2Ma/MnLR1yp2V75NcBEAK5+R2qqfsTucEG1m7CviIVb1PyEt3/a5jXqAyvizAy
7NysqoYPiIHDJU06cm0mLYkkcA5BYEw093KUDhldm1MEwZl748Lu9U0yjkdpVAc99m9CZ3gmObgX
U3PqIqoVtI2TlPk5ruJt51HX0NDdKzd+qiPcZ82A3KQskSA6DENFzrQI5sRHk5EcMBNAa2E+RQuk
/XhvhP30ABEPOFmXP6Py3dGzhitodOrR86LcWVHhtzTZZGP6OZSfZjiiC3vUkbnZbdkWXnOUOB0Q
Lasg3QxBTuNc1O+Hno4ZznjQA2M4PaVBhQNpaKaPGITaC4Jht3Nr4SE+mM5VE7n9tVnp/YYnHFXu
VNkxjlvHfJxaP1llFcFIbneop03Z3Pla7WwTU9i70upcfdlMGvhqShS65JET30964dGqHeQprmOl
vkI3/xu27P8QcvCvNhu/98+b7fLSfCp+sdPmb/TydfrAPFGXkatkCIFqfkUBfwMIm++8efaBazse
qx0g5p8AYdNjaNic5AdXYUv+l+87zXtnuIAIyXyD7prHGvzOTjPdn4icbDUT+BdvAiLFNIWYsQY/
gGTsgDfyc8x6RWh62V5mBfLQZEb5SbEox7WsyR8vCvws1ZXVB4O7kg7AjKTIg/dpxfPfz1cx3jdq
FUk5Y0YUs5/aCckFlmgu6dcf9YpEQjJZ6Z2ehKse/PUYfBwxiuZEUyaqcz0l9lJaeyMSa91Jd77/
Ear6jifNuoifEvEA8WmRKoikol7F4Mx9rHxcoTZ5aJ0nl+bBGJAVmVYl/CQCv3szuEOE2FGDI0TK
fRE8l+Nt6iUb3zYPSljg1uhOgQ+0s+KgT49Ri08uQ8ADgdw6IRHeL/5cxPvJOnbDpSPNjRtrdDCi
Fd3DZQdOii29ZNIyFdO0itlyMQSkqX3RyVgPqU194NPsSDGdEZayGr5Feqj8lj4PeqJVL3wj39RA
0Nu+PhkpjzL73rBrGm60gVpv6ffBUjgZKW+eeR5KjksWtQIwnu0iSPtGNXA9/VgwrGE06WRAAwz5
WX394xxsk0JRuyfbvnrsfbFsanMvnBiUMI3JQSd78iVtXxvtKiQK5SbTusuweDvFY6i3yMIjnVBK
BP3G9qOVM9mrYMgoVXH5V9qiE+HGb7lp+/UVprodXYCVN4EAojFWF5iyClApKZa0wUf1VLNJIyL8
Hyxx988Q0KNvuAt0DLLlZD7U/TR9iMu5aiU2xksjGDi9ez36wQoU4aKgdaeHz3WN1tlpBGEk94Gb
JqMJlgXhWu/DG0fc4TNaggPb0+IB8tNck+xaF6n25NXJKcmYTmAsai3Yh01HvEYeBHEI7to4Cy3S
TLV7Q1oDboJ2nc6seprn67ExN0kTX+SsWnfIiZPRHOrMZxyH0646PbyqCoOATnqDNnpnaeXz0I+3
c++vs9TnAlVt4XFsDOAIGrsmB0lyJ6J34dLCGV5zQAx4Dy6DXmBjGJdV2+2Aj6+k0TwG9MYFRlvD
0dZgixfa1F6jvi8b09vhI9szvuDghtA9IHBNSu58keNvjbbQGBZcu6+8CNezcK8p/fHvRlstqPDd
WeC1/JUZyI1j4IAUhCNTmoWdMS4mTJx+3q5zm9U+SBsvBhA05Ws6Go3+mS4M1BuiV5Om3g8dzXvf
20JT9K+sKbbbpVV0H0KqTVxbRxVmt47Mx53XhOxISaw7WNSR7uCR++ERe/kKU/oRGP6LRxZDVJgC
xMMPQ8Q8w/wvjywnCktd6wPGXTTPNT8VNjoiFEH79X3+G46rvxSP/8Np+PNR9DbR5/vcnBnW989n
2jJ9GX/9mm9HmvEONqNh6URybSDOM5fk+5GmwyQTM/5KZ7btTA/7Xj3O04vJ3HqeZMYxL/pePLpM
XgPEOeOPgOxbv3OkOT/RcDjR5urVcl0B9I0m7c8kFrsEBRbm8W4geLhVA2lTOfk+WqkVfWyxY7/0
Vlbuza5rrr2a0GjmimhZJmV+R1hgXCnVZhvNdOGqObm/ob/yZkwxdsAmbIEbMxkbaIFzEUViwNnK
IRbvi97HYzVXXN6YewCJHEx7lR3Q1HbjLNqNQVTQmYu48iZ6e6OsZOKszZK10Iru/VQb2Z3ooCWS
Qo2XUeibe4TBD0VJBtgbRbf2Wp0uQUh56ab2ghZRbNzl6ZgSSkz4hncBfpjoaLWg/K+ashvvezLD
b6vg3+0wA7f+eTv87/TlU9i9/H1HzC/7tiMo8lh3VGU8leeL0V92BDxsknZcjoRl4of9c0fMI6bg
akFiZDIswUKbb/h9S8Blw2lpOZYg9vibUyLEvOa/Pkj/mD4182aZj8XugppqurzTj4/Mzo+awg7b
aCdt/FBcSsrF5IbEbqsST4wjGDLk76Oqe5QD7SIoDIe+JOOMMerZtVBnUsSjNsRm4I2fnKF6CDtg
3rTsD6zL1Zy+gLDyYrr+0pvqYzjqhx4KjmMQUZyQlDtRfvQm70HvpwPHEfNcnJ4mofZil/ieVIbt
mpS3W3qHnKsluZ5S32Ou+0TWe1kTwQZRuUk98CyRtyWeMuc6XuI2/hRW7FvThR6GQrIYe/9ZJ34L
l7+q140roTRnsDTd0o9XGYZLPADmstOwuRtut5aF8UWi0JC4oPCyS66COu9nmPFEyEZbjREwp9ZO
36v5f1KljfGNeqMuX0rckQvGbm36SgW70ciTpZw7+BMFzrqcyrOfGuY2tPAkssOvQt/YY5K5Minc
wLZexyB41iGNIt65e2zrsIA6J5JlJ/P0YAWNXBCSgfqWE++GDbzoayqBKvc9qqvyepzUuTcqk7ek
XSci/UFriV6XduOsyqr8UCT+Kq4h3DjyOQ9pyWOkz6/rIMUEqZNXtcWu64yj5vQb4iCvg2av2owW
llSEXwuisFA5NqEVvOSiXicGAJtMfET4PnSxOnAZeDWlCveeIdYqdHZGNG0cqR1JhDGxzFGwC3p6
e1bsXKzMwGub3rtlCo0sORrDgM0KIVcUMRcDeSmt8TDQhfJ90n+BMzy5QXkZq+yuZSthuo4qkmbm
sceSt/SM/gWyy1M3SnqyU3kX+tl7hzE+hjkeVD0+Ajc7WBbokwD8uVm/2m19aYLiIrvSpqru8ZAU
VxNmteWk4s+On5S7tORWHMXFta6khJgTfIBvh+E0qq4zrXgvJ70Du1Ps8JxcDE89t17GdKLAJ31k
tQs4T+u8cG5d+DiVyNSaZfRS2tiluzS/7WVVrCwPhoVZYiZOUyz8X/BdFOZy0svmNW+MkW5iPX4q
6M7Rn6fNSHAuNl5hehbcboIgbpARPXEGP/gihDVnlDNgLuW5bryLNsW7SmmPWuNuPJndTvCZcqRx
o4FSjsN6peHYEbJbVVa9Hg06UpPc6VV07+QmUUtHDMumah+czjipPNw3yazWZbh0BDEJkHm4yDQH
Fgn8SuLEFvNHHEx1CmYwf5LPwFq3hW89Dm6QbXypX6XKJXmRiLNLnds56UsJoAKzzaPdpUcnUfO+
XA11fHGq5kBgdKencbL493h6k/tm9eufj6cTSHCwLS+fX/9+Qs2v/HZCMeCY+bY89ND9fjqh9Hce
pw+nDAXd2xH1/YRyGILIf0TWs/ET8/D9fkIxVdGCs8eMC84wwfya3yra/no+OTo/lRCUa7hMKAHl
TNf7QYVInBqi7VjUW819rrUPjvmc6B9/+Gv5r28Nb2/h2pY1z3qZlRjO4R/fomycpNXGHLs7yJtA
MNRmVPhKzv/5XX46aP/2Lj8pl2GSa6RneJd8fEob5Izp7GGV7fXb/7f3+ekORF/I7aXIwCbV8X1M
i07Hv9dnSIFcK/8v3kpYEu2KwtoUc739w2dTO5DskgFelqeDCMO8Q8PZkus8/y/gyUyB+cUqwG3/
5zv9VKVYZI1ka4TN1u+JWfJ0CWkum2gvSo9otyqCQjVaRZnGD244xsRmde1otvWy8sr3ZgTveLSJ
CqrBe5SQuZZ97V2a1liHlkdrFNvV1PT3sTtd8sq9WKJ67SyOrbwkNs4QqHE5lmO40gnI9g2dSNg/
t6rCp0/44uD2Jb57aWHAjl9rD3JVW6Q4Jv3ilfkb2orC+6Wnxb+Y6fhlj624MfVtAOhqgTX/y5Sb
10jZAG9tVGW39jcTzFnYUdOLkUTx9RAWW4p6C1qDOpeID4vQzC+9yDEttR80R//s68URjtu6H+XH
yDZuXQiwgIKCgrQUsH69pKmXzKln18W+nzTOI9MQ84XpToArLG+vp8k8WcNeRxOLpQIAmBjdS1kS
Py+5fcwmtw++pp3Lyf+Qpc77JI7vGqPfdkCsJ618wv6X4RzmRzScaueWVbPOJvVUwLsIVbX1zPCq
dZ1tlbt7OStGlWt662Hu+c8uiao3H2tAsnAVY9Rq/30diIfIQ4VxBAE3HCmHvA9PTh5f21FzH8Xa
sfTtM+6c41A32npynKsqFdcuLXuGufg6GWaBod3xSBzSmwuDveiqF5gbAu9ls/bb0V8ltrzpTQ+z
OcWtk5pnCcYH95q6c53hIwmyNb6sW2BH/OkbgJ35U4uSQTx+NA6cd8R5siczmXZ21j1iLqXCBI1n
VmLVWMnn1uHXTBhsOeNxA91YnfPQeuWl6d0nZ5rwzdTMF4w/EmZHGu2p1Qj4XNMKSBZtON11rXsf
efEHXWfqY5+KG5chhvgE95P0t0lPxmis8+tWt/dp4Vxh1vrYt9puKqMn6AKPfJjM6DLoEmjFJTCR
1PjLToR1LzqTBBZ2+00ms5mLl8Y7gSPlVuVNv22s6TXT5BX1HmVl7vkJYDQnXLWd7S/10H0YCHOP
Ucb0ycqFCgHd55MXggxUFjz9JtGd9ymjzFZM8cGXF2CfQw2lLBWOjWW+RLDz032a5i8hxd6GxiLm
59odt63oGe+ihxTWYzEbFzU7AGdMZllHT3KNAhN+Uts74ffPYRDLZ73RLypRHwONW0kyXfSwpVcx
eNMyDMjXSbQJ9h/NSyXu9GF8JDbHjEtTIlQZ+RcRUlGRpsloGY/Bso/8+kMm9eBSDW74Mmgx0ZKk
spPPhJ+G+NTErCTSL3H8ERfYaN7Ce4kPoV/06X1OvodEQiS8W2m4lX8llCgV/FHhJM+uNzCHKGwJ
aIxRwpRMTZJ3bhXDZoHJEZ73ynEZB7aNXxi0dIARYcUjqb8y4vw4xsF9ja8LLEHwQaj6sSFlBYOQ
xH4Dhkv5zxVpaXJZRreyVHJpmuGpLLOPdQUIqwSOzHNL4VtNcdDKpqGA7wdnLWr/3pvsZinDZP2f
j4FfYKrpGP7wdP7pADXrEgZ0wRktd+Y2vm8ETu21frqn6jzQp8/TnReRPF7k2//8xvNR9sPdlSMV
FUeYriU5vImB/HQqmLBzEkNwpBpjRO8K7RwPTaG+Htz/qhsWn9M/l4+Ll+S1/nvlOL/oW+X4pm2A
dQbqbNIhcih5vqt9kI6p/njW/l3to6mF6DDrefPQzD+EDSZuGxQRTAbhw0T4oPH8G+Mv5bzmflgb
tMb4TrpusDjolvFz/LU20YckKPAEZTsvTMp0m9as/B7i36YtjCHHIQ1399ZLh0Bbx/2IPSO3p2aZ
9t0jWiXxEa0YSEt241LPrJrbU3nbSjT42Mx3RqKTYfMeGm6iCzNnaopugXrtriPTeMrIps/lxc5M
mRmC1xiL3oAPO9GilQe/qTCxWVnh9GkMxt2Ymhuf1AcMxkOWEwXL0gJWQNOdfCc4RaiSOILXXjrd
eL52KcriEdDUyjTjB8YKf6KFsBmkqFZObD3LmEk1Ylx1gCOzVp1z1eAKYbgAST+NztBC6licgvS2
K97ux1eaJaaFn3J2Mx74tgDLG1nGwWXoJK2OZqWH+OuYrmRTMXQ4lFvjbDDQ60jCM6HJR6rftTNt
GUVz1kZvRob6UuP4zmAsgsZNt8qpP02dedd72FUWDbO3qmev0bz6RLm9oJkwMmuuqI0HCexkXL6t
1H+3rPUfb3yLX8nz80u+bVjnnUVjBBuGYQv6x/Oo+W8blvsc1g0GIVgoMuxaNuZ3ed4RjIFgohx3
MJ15RX/u2VmnNC0ugh6jHwHWMBvsN/as8xMpnU63pQvujlwl9LdhY3/ds6XmBcyacIdd3br0cxu6
qFnE2ilodrV+bIp7JQcqQ4isHp1EVzP7Y99ZGk7/AH89qFxDiVuNogL6jf5ahWCp3IxwOY7KmQxx
ZwVQdKpGnOMctp4gdhb2OvXTuKwjfL1qjgX62KgYFURd2/cdYwXDghEH3S4o+2RtDiHuZXHBKL4l
qhIvK0p8uDR6nRwYlZdoO0cffYZXjxbPiVjLImz2mUuzcNC8WyMg6OOVQzquYtdshyVc+IJBRADA
N6pP6VGGdLcWed+4H/I6rNaxP+iXVkbJTaieSK55Vy7U5D8mvf67WVzW1z+fb9fJS1oUzS/k+/l1
33aMYMd4wjaYx2abBirE9x0j3qHPG/SlGBVrmW9zrL7vGFwYOmFf9hqWKIMt+P2UY4NhXkI2sSlZ
dPk7O+bniWjsGLYLRhB0T8nXt3vzDzfwdtBSBu/S9+1bEI69bql8F9L7BbyKl0e+pEBcwhPpAuy7
AaSGYdPLkThhi2Xrc2nPRp7KAc2rFT1ugXhQoG+STE32lR4S8LrxXd3+2EadsR7UFEQPAobPrgux
QW0E7QTm0UWmdds52lBvOy0fGQNs6At/yNxr+Bp+t7ADrf+jy/vvghUUsP+8YPf55+gl/1+3kfpV
XTa/9tui1d990/Lmx/i3JzxiHr1ZzEE8ybnp/9huct95SGwsIdbRW+P2z/Vquu8cBgAKDxcS/0Qg
/J31as2Tg36oyoCl0Xzlm9l0Ymlg/dxt6jVik1FoT9uU+8Q65i6u4zTQJjwX3WgkXNuD3lnqUYer
BDOwesUq0CUbK1HhuqrN9tka3C9h2QVrkKLZ0SvyG8aJglxZBIPTIDZ4WnjoTc1n8kQZ669GPj5b
iU/m3226FaN+++UA7AE2HbbwhNJGeNyUymgeD9a6ylv7QZSat/9WI2/68yz6/vN6XYYvNTG/9pWF
+ZPNYH7ht8WKZYDznnE+BrrPfCf4vmLNd+jIXCIYkDiPjZl7p388YVmW+F1xgkIW0ek1zFPOvjVI
xTtXsNJ1epkmlhYU49+oScyfahJW7NwclTbt0dlQ8vMcX7uip5+xM7Z1THhyw4QGH51uNKQfYhTL
mtFbKr9OID5NwcBUzClpHmy3IiRmJ+Sgg0onqlwaDiSx0SWJYJjAush2fTBAMRyHNJDlrvStO5FP
+0ErPqR+BYHSJQXuDYBRnRyEDzHaujqXJGxaJtB7uoK8+e8S/bpEWRj/YYm+pJgN818sUF72bYHa
72iN0Kd3cGTOfmhW4bdH6lxPv7mQGcEze6I557+XADxRdefrNDyedd+L5vmiS3lgUAE4pFd+c4Hi
rvnrM/WtauYHxPKJyZo6gEf+jyq86zat7yXesFNIVEuTaTJlzpW1M6x8Gbf6cTTtHZQSH2pGvs/T
bo7w4RjED7yvjcRAwiuLFSkDG3tit8s7aJOgSVYNFpTccE8q0XdmORPo0vwiycUsNKf5IobsKmi0
I/MS5AKmuLeMufAykEAGyyaRjPaIik3TQZ1ujPIQZYo7tOtdUU7ThWTYEr4B9wrsVc77jNu4dtCi
QXssLdFtDC01kPeZc2yiiTFJI7ym8rlUkCpBYIr3U+oeIpFFKxUlGSHOQF75EWLpUEAxdcLxEpbx
rme8Uxjq2AcSdYMY/gDrq2R8OhnOnDAa6M2puvICJV+rVnvu/eJWiwUJBvDJTEcpngXxP44cDNZh
lX1uXew0FWqA3Sa3Bu1tkcRc26Fn7DDHOqtgonmKFGAxlYJhVycJDHSZTK27GDTL3jCO9dJI7aEd
GMaagWtnOalVDfVsSVegtE/Mw3S8tUT5G3N1ac3uMxy1o063Axd70FNGjee+m24ULaylHUpDfSxB
USY3jWNn8taMc/9hsG0X9RZYuLb/9+nw9nSYD5t/fjrsXurPr784veZXfXs4zKcX87Wkbgh2Jo+J
7w+H2d7N7CzJ/ESu1n/xcLvvhE2GAY1KuFCV2NHfDi/3HSZJTHIoaoY+91B/5/D6+dEwH17zKFDB
TYSZ1vLnwyvSCkkfyyN8X1b7KIPPDjtniuFjItmXh24Yp/I1dzRbQRys+5TQQByJs0J5Ht/jpeyY
yTBIKz1VDdCwf88cihFSOPOQ539eVYv65fOXov78i0OH131bV7O0On9sqKssAn7x47qyuYi+qapv
99HvJ45ho4Iz95Xftnnp91Ul3802ShRR2txv4Z3fWVW2yZv/WMX/6aMUwraRf5yfTpzCtgbTjIp4
FzbyUSNbosviA6ghGF9PtJSKfTM1oNL0vrixYRqna12rPHM9jeOdY3dwISZ715LipZsrIYvQhqqK
tRRF/sUxw95Y2IW3MEX2WJb9HcOguLlWizjMz31Clyl6lVpzZs7vVeL6zGpx4RbFwlnXRrUezBjh
1cXgLgW0uQB3pFQPljYeAcqv67i6dWpzFaZMg+m7z+M4vmdIARxcYVzj4mYqdh0zdML3Nzq29QWZ
v00KQSduH5UE6+pOSwFGARmWQQzlQzBgx/bglHfqAynHW9nX27Z5mSkBGIKWkT8t/SYF2+muIkZu
ETLehdbL2JDsZDh3bbgwxbYhRx0etbWp5fcAKha5027leGhaxisDilNusS/oKrVtRn5+hh4DH3A4
x5hUrBcxWKdglanL1L343idtOtmQaYA4XfppIHZ3WwbNPg/vmWd8Cyzk/7B3HsuRm1kafZfZQwFv
tnDpk8kkk26DKDp47/H0c1Ca6pa6ezpCe62kCFWJZBL4zb3fPWcL2mZpu1d0Rqo4fU0wB2L89mGX
OAkdu4wxS3m8KDLjF0uySQTQ7DA4uEteaEE6hjj7bVfR7BMufRKe2jb7ECr2tHkEwr7JEVgEseHo
c+vD5mxJxhU6LrBmmzE6YSbXCZqjNn/maeqrHeRbjTj46M2a4RpEYcd6dhbZ+G6m6dpoF6HXDlZJ
aIushPgqwCvUzMoWUrcwnsoVy1NAMKFg196M5qNsLT8EJ5dAZ+utcNu1+a6hrSoUcNoLfYSEHr6X
yPwolPePTZ168BfveqBrKhwZGakJ4AYvaSjVG82rqgj++sVgLe3QxNwt4l0WQsqNPjJI3OprJmu2
mrV2ZfhD9dhpr2ZCkl+hqN+ZqIwfSusxNT4S8nGGWnvUF+1unWgnp2Dxz1D9EfeLb/XXKvuGHuFV
smBHYewG/UM2kMKDeNNGB20y76mpONrw2AIFrGlxIS6MAUabqLTN6nFuEOfhwOrLfdDTdSS019Li
SGdCy8yjlBH22pusnVYWcjPn/qBbAM8sbwTwwYxKL54IR+aUTMEp2PoSQux4VKCZcQvD3PBY5AQf
ATq1GfRSGLgBPE4wS9tBb/1E5wPLg2MdMf3TmGcl38+15Ixa6xT6J8QGUBfbPIGUq4K/TaadmizM
ITBGmuOfS/rKaRR4tEZxRih4LxqFX0dEk6fEHnSmXxV4UWu4MVxjjgl5R6xTEP4qXtmTDFatjiKv
7a/gFzrQGrH6Y9UUjNHVIJ1ZEcOs5xNDS2esabZQFW6OG77rQQP2xn5azT/xawHhromEbR2mjl57
Q8HEvvKRcKmqdeiwVgYCHgeRuKP5ggDqlpdHVfMF8xvViBeH3RbUdkNHORN1D86sraTybiJN1wXB
diDGKRHntIh1hsQ7S0FEO0ZE2y6MZ9iLDpHSK+dzhyTdAaoMMynjaTAiNw7j+9QUj0G93JKk+EQj
8KxPlJlz/ZpH/CYiCYj0fQCJy5dJmOLimG3Lan4IQ3hPlJFXhVduysoXnQvqBu6KpxvRHr6LU2sl
+QDGewwGmFS+AYLj/FnIN98tbgMzN3ZyxVR7mzsqlBtol7nsNR2MX6FovWwFkjKGNZX6i6wnp4pS
4goPLiPxOuof4niu6jeUP5fESvfGAL6HebGIbDvMlWJRPifCt9qawtXJ6EIm87oa18YEL0nOwUjz
K0Q+KxWCh6zL45TB92IwO6yzlq4NqNIN4x28K5//MrQbSUABlSrO3wfcn0cRsnf/5Shy/E+n2/Wv
/DqF/KzNSOofxi/+cfWVf6O+sk4Ck8miD7OeiX/VZijAmJax9nAZHGSM+J/Vb5lyOpupbDG+qKqg
ff7S8fZfh4E53nL21jjp0LEiAsBh+U8330gL+lVoIm4kqS/US1mX8ciAlbaQSxnqQfNJbgF9abxg
yAr1vMDvBm5eF7Q4mZLVYHPUv9dUsMzVZ/1nqcVaqy7GWCieOkQoC6SBREsaQhwyLE0g3iHHbs7Q
ptPp81MgVLtaHHrbStRhp7Gkxs28Z5aReySIvKiKkoeQC6rfGuAPi0UNb2oLFk1Gbkj6xMq3rHRA
+skuu7OVyG6hDNyRO4ce2TGi6ewaXbum2IC2OQwqA8bIGAATAD8z6NYz60WqpyAT3DYk0vsQCYVV
5hu4WJoJYYc7poDAJQByUrwU1AKAY0s6WWvVas/BqAuOosXipjSLT7GHr5MAp+N1HDosr+WHvBTX
Vg92Sz2mD9YoOWZXWT64DEb4wb/IQBfvm0VM7wJyNO7fL+TvN87/ejfYktjNwFb++91gPWP/eitl
bo9UezTu+j/buLxfvwpSym/MXjEdIjJzLq5F/n+8lVSddIXhKpNrBQ2pn8XUP/SkyEmIpDLo9ShM
r/yVgqm5nv7/UONfkxfrrUWmvcUNFirAn99KRY+kpDbGchvMAyfMTIDwMpVMoWfTrlrK10lZBHdQ
yJUHqQQxXsjeo5hTPtDTO1qmcBgnRmUHrZ89AHLHwdIfmlrvmSaleg+A4gHXoe4EvARM9LKFswWT
Aa2JGgzZMydDTmJK+q4a3ZckGndaQhcqMoJ7Iw9PZqR8CKrqg+fCoWLJpxh+PXv4eB+lg6+QsUBL
dyfAlERp+TiwZ86j/tiobFZaqfuWUhzlRriVMcO3hPZ0J1xnMcUlX2zVFA59U3xWUvgl07aFLgyD
MYt3vTC9E2aDeGWCw8hWF0RiImRPR45PM6+4LqjvKKPjtXtd2KbCSEJrTkwuk70oMFlDwcq3QdLe
D0T6k2C4K/PpLuRPxSZLVRTpfC9yehyWYIOgGbgIOVVQgMGNytF90unP4QgyMh9EiLEKOJHmSr1i
/lZjalgFv4MhxbFIoDN3AgWIklQ9FU17GUN4+twBdtXYMJhctE9DMVGhggfQViGhET19anI59JqA
fiK8Ot2pMlDj1fyQDKVgw6D8EnM0qczX7FojvFNMWvOgExwl0k23VpXvUaLMNpiP0qR8oIcBkUdG
LIq7c6ZXZzpDDLh1leEIXfhsoH5iFdSfa3l4NARA6RTjNwRy3iHqjHsLGSrTQubdUCfHSQKe22Uq
NcRE3hj68tbUy/tgMl/TKOT2otoFMsUkrejz70zApjJNoeV+EqxDWeUXk6fV1lIMFbVG1RKN6g4d
T+vOqGtmpWt4vMZXFZ+yPYLPRw69y2qym8ak39eZcgpT4wmlseTIanMvJhGUH1N/r41uq07ozcq8
eKlVYsOSani85w0lz/ZZnOKKKr+IPUADFTQM1F+l7jXpag554YwbyVD5dRDUMYtB5xYBcFdhoLoX
Owfx982Ic8qw4XQnSwhMgjw9t1Nd21nGw2GUOCIl/S5M0Hkq3XLMzZmQZxq8ZLPm9KZ2gFvkBYnl
ZpDuTJ7NLp63glwESHHMy0ILBoItT4M2QKKJCWxOJifzniNdKY1+WkbfpJKcYem3YOJbapvpC8R6
v4vrB6OQTxNygUTIHqrVHmO2bmpMfggqNaRt55HhPbIWYO6S2+NYGh9VYmkeJ1aXV9OHoLzJx/5W
WctVTMMHqWPgpNaeiyK8gIt8qSooZoxIwv2PDyMY26Fi1pcLjuZlgs6BIH0Niqjncyif40yF6AUN
qR/yRyUvT4FY1Tb0DD8ttIOZqa8hx1qnmbQTrl9uS611B4j1guYN1aA4bjGMTPsUmwhgpbtoCRro
mESb/t74fi+K/deTqN2UI9XWf9/3lD+cRsXfAGLI2tqLZrzrT3HDn71tRWNkErbhOnj8j31vPXKS
T1w7LropUrHiP/0qtpJ50ii2WopB5pAz619KHK49zD/ue+uAh6jz2iqqYXHCldaq2R+yGEBfZZwS
UgfWWU0Mt1vDw1afLMmJwd/sk3li7RShpPHZpzBXDH3K/T636CaqlF7lrRGkTKzNyoFZOtohWgFD
wmwN9hda182QboQB8biICEs24ReARk2YzFPRl9Ar75hstIMWsM+OeY9h1+Gam3+guABC4PyuGYy0
MjxES66FL1CnGOiH+bdvFHVxw5+J5lrrk33MgAw553Rp58PfT/bPJ1v9r0c69+uh7P4DCGb9W78O
dD+vWQrHNVGkSM/T/c8D3dpEoOvIDYzeMwOwnPV+XbNoFXCMW/N4PNi0Jnnefj3Ya3dc0taxeZ5F
Ah/aXzrR8Yb8+cGWyD/pBJ2gmegM4v/LgY4xv5Y9pkCgy3rrtz973tPvDXDUuXDem9rvldOwLH5H
edotpW0cGPlVV0e1R43YyMopSwNEiRwdaDr+7CUYP/sK1CppJIpBFfQHUgDFh0KXPf/7dv97o2Gd
VPv/Gw2bjNG/9t+X1PVv/Xry1gE/TvwicQnaRH+Kt60PJePpDPjp+ppT+9OTty513BVk4/fW1j+f
vJ/hC5GetsZo+opy+AtXiTXf8S8PHrCIn5d7xuB58NY00R9W1JpVu8lFc9lEKMHaj3qeZpI+almC
/C8HtcWz1WmIJue0vc9m4y5TVbLOQYU3MgxgIgSPaWXVTOWKFM+z165VLmLCBNU0TJuR3Lij6hnJ
oYRIaVeSvYqaDbiwXQT3zuAERu+eSVnrXAT9E6zsTY0xA+S+WzFaA/PuQmDoR4CKXLZE2A7ZUY45
Meg9R0FW4Sa2gLIP3fIpw8+SCRwBkwEflMmWbRYR8s6S6Dzz06XFeFlP0TGpqKpNOo3kGBtE+Tle
5kQJmxpTUHVYp4C5lk805cN4EY9mQWluNtNZu4QM7yBYqMvkb8zJ//xfh+6/9n3t5mv4z4eRPzR+
xd9UleklwkcyU6k/Txy/LuHibyC9uGev4SUCd38gnQDvMixmZShZYYlZ+8X/fHPI4JFXotlHwpkJ
CMv8K68OzJt/e3dIl7AFMFBBMpRr6J/fnV7Nk1CDZA8FKHnorKI4dMECDHyJrl3YFR9m30peGCya
dZ/LpUzVNheHaTsn5AOdatFnDKHpYjBJlyozFV+ZgCmIat34DiQwVPBVD3mpvYj4uM+mnoS7ghEd
HORQd22xyfNz3wfT6JpNt/ZLLDXbGFU57KH3CUjqLKMsd4vcFG8azHjQWmKR0wgbZnPc921loU9q
5Lp9hPfbHISeu6HWeegT95U1eLGMnh5zZASLakLVVDJf0ZjBXqwGLr5Cck6Tx4FhQ/MJ67SdWqA2
xeyogDQvwuIVmIICjAJW3zAFNyIar2VePhgWWpgMFq6h9N7E/EQ8CXeK2B6nSEy5sasXAid7kuUv
S2y8KUVymQZC6Yp64n7ySl/irjVBVBnCcukHJArdHG/NoX8ifuSjRPHrqj+lfX4KUu1lBOmVh8mH
Iic4Pawa/aBUIRtgHiUCi0wwBhpqi0GNXxVWTXuc4qcE/Q8OyPHNAlIfhPJnpqBoCoV7oTRu4yT6
Yzs+pt14YJzvFE7iczFUz83cuD0jN/7anmy06E1W8SbO4gBhPz0oWXedzX7TZNlL3AoXnSmxVbxs
d6ruFtyduHkHn3LUwLCuL1UVq7YsZoMdRMpArw3NpJ7ehVzoDS3bUTC8y+PpIbGYq1vNBY460j/K
K5wvxzqvDMkroyT+HuThrZaowbqcUiflCfmGbKtq1NebpcMh8Hew7f+WMJXN8P/f+524a/r/sPev
f+vX3i//JnGPWuvnEleWP12n5N84TooS2XXuW79H3n6dOi0OpDK5FnJvv/Cgv06d5m9EjtZwL4wl
0gZ/LSoMCHFdov5USDTl9bujbMn6wAjKeuH6w/ZvqkHC9agPiRmITXJHrf6mjQ3evVyYVg9t5SN2
e2sC/TDF9f0QKCjxTG3k38SnmNV5rwPFhEt4JH4KMSWOvqYGAlvBUEBnDpkdFPRUrdn4SJGW2EpS
vlA1+xEBCTiNS/go1E1K0TINdlbCVLdm0pPvpz5ihnP5EZtdaVN6ql0wNvKGGVLdnkF8y6X1Is/d
MQq1hcqNZr5FXW/sBL3YpWmiUKCoFzssuuwSJvjIm7q5Jwb2zoXMOsWLCpCqHA8zot9RAFNi0Clm
uhwLFs4qLX5R2tCjFCO6YiLcG1rD4TtUDJQu6Kz7RN9EQL7jBshH2k9P+TJJjpVlzI4CLY3FIyj+
DJZH9mDM9bFSwZBM5oPZirt+Tq6lEu/TMfIjSe6cOUw2Zpgc6nr6CBr0cep8rw6DBL1vOMlzve0n
icH2/jYJs5eKvTcCGfSDOG5sKNUnskiA1Qc5pBU4n6PFuBa9cj8SOJRz5SFQwXp3tX60Gm4HUoNT
ZIhOtTLXTK2bW20wtj3gdcQhTwKOeP4kAQ+l3s+5sOWi4lV5cEeWqbIV6M6dHsGy437B+LCtczzc
mnOj2y21NGcFldp6GQjYU8zUG62M5VjeB1ZTuEOlfcxSbZuxfOorqF55S0ScE9YSX5es8qd+2bQw
u5ZO3QQYdRhra5beh0oYCeUBu8ghFCQnLKDhmRYbV7YDzuxMMYB0anMa3CMdt69ZCW7TDXSDRs2O
MpMR6vJU1Y1jrtIgNK9d2NKdUfR9rMZ7jamKLqhcK+7cpu6csYPSLe965UupdV8YVFdNsMVR7suF
xcE9jlxq9FC37BXxvq3z0m7HDH1Ntkkj7YpW4D0q1Z0aLHcacl+kLIbuh2mxaZT50ci1Q5Llu0Ii
TdHhSmIuKiS/WdN2Kj8VxROqZs+xsoCRDfxWuun89kNsSdlMifo+sM5Z+8BGGhivJCU9HQFNKdlZ
p/uAwCWlcyqL4XZczBVY/itDUkicnCZ7rqM7sdXZUFfrF6Ijf0BLM0en2ILoSTtrpDMf2bNcuPVy
Yo4FRaVmy+1tLPcM4pu8GJWRu7iDkXTtDQMzZXmdmeFsF1/U080y3tXVXhY/sctE2BaXkJ5X0N0F
8m3JDhbapLb8SBLRycVNTOk+1Y4aQ5zxsEGAZev1QzmeAfuMyRbYaGZQU36gIFPX4NeDral6bXZM
6uOMvtPEySNSpLx07b2miw5PuW32uM8pEC/y3mCgQJVJV5wgJkzprrKOwhz7I5S4Hvbw/NIysyNt
kJ+gobSt7giHsglfcE/77ewDkMstEJov0oBN+84KtkLkScMhFBk+9UOM4dGmhJkgAakwkjdBiu20
fppjLxb2Uwhq9aC3+7naa+jFoldRuEfZGEz+rN3G/kL5yckoCQubpL4zpMERpXuze6/NVXtKLvYy
TEdFeGhB31eHtHzBQhQwdNakUCcHPxf24NIXdZNWXFQar9eQAS6EIIQvJSXlEN8m5Vxpna2np7g/
aOJdHN8sfhvztq4+jeCtWQ6ZcjY6TFs85gSvqsQWefyy+Kp2l7RobVhZqrajr+lQQbewzWX0Q71e
99UV2PFYQ+ts90LyURtPSXmdehl7yaOMtwANXkKwuXyvgWtIrd1if1V22KEDOr4aX1fwi5748jVa
9jXJ5xF4qmRsmvhHXL4E7bEzPaO6E4WXvnwyy/1qFFbVLeD50HxlaE9Sz+Tvo+GeiEYnHTCDDeZx
ICLJdG02HbMQIoWD23chNFXptm7eZDQuisMC5gYMvfaoqgMvSnyibBClteYZHoFNcMlAOFoLd/iQ
Qx05yGWadstsF0BOiu6zme8Lflz1Mf7Zgj1nNB7MYTy101vePqizH+N3zD5E2tRhJttBc1qqws4t
Rxz8WTyTheqWFyvYy/PNnHomET9n5OnEfJpyb8yXWrpy/LJndYObsQNGoIuUvkMcivBP+o/Rym1J
2Mmc9Kn3N/JjOBMVepDNjyqqnFbFd/g2zD7Dxrl+UkBLt04V4cN1SImJFc0hr9EKd+y3rfo8klfq
6tLJpWtHkWciyqGku2S8XwxSZHjFJy4kX0aDPHg4GhAShJEFWqtAnMGZq92w/pT1DR+4khwaZaNH
2dpcsiuJ1snwVPWPOYtmNTxjqaTRQVs9e4ISMbL3i3hGQ1pwQvwQdhfFEJzRnPcdXo7EeE0rEbPh
RYcfVpb00sLKroD31wbDG/fktUa1gLr7OYaDK1q3QkU/N27Y745JimGjuKvDg0hpS2eug2bKRaWK
IGB0JPTzoKT7Cmx2nAsEr1pb1WO0e/akuWY68kVuZfVYxm4h7+nsleJFY7FCNt/A2d3N4UOR4FXI
7MJVrVNbB07T+tPg1tq30ONLkQ5kuKYjvxV6K2O3LWQf7G4x/hjKTWryqbipdhKQgxCZkl0t3yyv
Fl2lO7X10qPUn8UHulFoZqsfEMOApFcYl3fivJkeGIeVA1u4Mr6CTcisfPEpM7d57sleCEWZRI4K
PFb2tY+md9u9+GWg4BE/EcekkhvACmntjmQfLCADgIkXyM/Vw4KOm54K66Z812kXLcqcWoE81x/q
A8/q8jBpF7naC4TgBa+4zSr1xIqjEW/BNii9ToCrjINlZK5GHL4V2a1ov6B3Y9mHKNNfiU3CFkyS
sxTu4+eQHpluXGPVmb4C3V0UW1Zuef9dxcfhVBHdErsfloErfP5Ef6AEQM14ZxT5i7JRGxwS7SoY
G+KdcuDC8UuGe4xUthj6k3onCVAMvwlhpdcouBPofY6TFwQHrmeIShBFz4UnJrspeFuCLz5TakM6
8qfgacrP+egb9WNLvnLe69qdAtQ9KDzaS4v1XQeu8dBea3VDylFB6smjiOVEjL26fRAtP7qFxo++
2qrVXpR3ymLuEZA4ebvL2btUKEWbkZHpwfCk0hHmWxLuB87H+l5Ln1JygcsJorZM2NSSXvLJrWSH
njVTG3Pm9i1v5Gb6inK3ol8/bAmvytJNoDFO85GE7TePr0Aqd6ETjZTFTRSnhQWXek12kbWrmGy6
/cxvis9OfIZPbeOy4ZUbbMIhdtXSwEg3IImGajMLPs1E9k2lOnMC4PdSvyYs+O8FlO76ySRaN27b
coMca6SH+wS/oBeuRu0pjyFvPvGbwAsJ7+THipWOPqjFHjQ7Jjt1kP/gsLjke7YDFt+h8qgPzDyf
T3NwlI1DpW+N4ti4QmcLgaNNLKLtnRQ9B9JFmh9LzWe4o79D2DvwggL2Ng5z9CqhMoXvT1xeso17
PdprTGRJ9nxaDB9K34I+RnKFM4i7IQIlayvv5nd0F8RMH/KG4rF/4tyHKqcbH8SF8M1Dp21wfs2U
7th9jpW4YW0xiMYJO2l1bTilfG+irUs8nCr0iBYgMD0Ob6+KSe3e8gjmhGMA8tYlV89uRe92pd+l
PmaOQtjkkqfJRBlJmWqO1tjRKjLHU2qP7NydP5aEqP2BFrToWtNAqMk1pRuFma7bzoZbfWBQnCKP
qSGCBzDLC2nHWiFHvqX7UetTGBAr0Fcxy98ezY+IS3qABHFIpY2iudGmXjyjdtt3jEv8jIQyk9ku
P1vxMsVEQI9ZupEutfWsvIb1xcwPhrDRa59xn/kdVPiAmW47o5rcziZkKRbBi8g4p7YJwhPPqBHQ
B76xwlL/RHgtvy3c9VRHugxv6bO4uGQ3+dDTZpPnmwwPxEJp90yucYj9JXEAjcKxkgXPesadCnWJ
HjhdtxOtr+Fb7nYhlTDTVU9D+NkCXBc5d+xisIrZppoeld3QuCkpWmYkpIc02jfhhnC5oXs0/VMO
iuh+k53xLKBTjxx2jZLj7cD/4oRVL4wpqZzy+k7G1xuzW2zMdhPXtpRCvrSNb56Z7jupviT9ANqx
umWf5ptRONMtll0cu+mrIPsqQI5PYgT9nQFk/rF8k3Vff+tkP9qpP/JvC9xWdiqTfRo7aeXLT1nv
qDz3BncIZNm0Bl3LJNSA0tjr4IzCRmoPpE16yzX1vfJFXoZXdqhZaX3wRwOb8OBXPcEdYgZb1lsO
zcVTKWz61cznjD9GdvDKyQbA/F55Vd6Fff9hQS4HLSnelMyrwpN05vtvc7/At7Tpx4Pe3AuA2fzI
sJP6bFyjiPgZrkdX1e2ENZbU7RVKGYZ4gyqgyO2Q99mtLLtAV3MMpx2UKczrW6yX/A1WVf1ixkdr
BCm1kyVWFh4zmxpaF2+Gr7FCD+mFJPBv1ejHpzKGV8XhwWtSWxEB+zsiWbzCZahAtFw19nvs84kd
Bz6C4Cm3+y/1MTtPNVWznQ6/QXMGIkUa8RQaB775BeuEw722svYB3FKUc2XOd2zjP5AcBV9995wN
njTudNbDVWftZ/WJd5SR5EG4trv17VXdvGA/3JnmLhR9KGPBd/VO9T8bffa9mxhv4EeNsTcbtvJF
Tr17LnhF+MRDB9EAmoTwpHIJBoG1M95zBAVYxhCbgu7MXRwMhuCJhaN+GOE+/chlt7tfEruHM/at
VMey8jgeCMoh1t/aS1diMDtM7Qu+4s7aLg9Rhnl2Y0kbVo8g9MbBgSEn8XM8KDXF1UMnMhYgbKkf
FvWZR61+N0HGUu905dKOWYSo7GU+ekkZuAatGCozY/sIYR+7lg4qLN4HrZe0HJ1JULlhue8Xd1o5
G36EJ5Sjn+ivMDFkt4/EMxAyzvIxw9vQe+1gt4BnZ5/zhSKgp1Yd/PJ95ZGhqkMST454rctdfig5
c9yW5GnKAJAhdHobylfeS8HwAr73dtsKNp89GCydyi6ZZ3nfPMyBB+EPQTwLESPhbFHT4tXDuc9O
a1dG3Q2KJ2FB7z0WRwBuJVtzfk7Fu0H3gopb0YMSE1dzuh7pr59TgWiPobwJFOQtjmC4pbExWjBu
G+4k9fIRBCehOhTGWdc2Ii/F6Ojqy5K4FZdkhMoyuRQI+ae6516JnnsnWJCA3XJlCrtJ9t6k3GX9
7psHWYUyBO1BdWfAa5SsU5SxLtnTxXD5OYHepdO6Mw36IUQKKngc75lplFg91LPBZx24IoS3wQ2R
YLIds6IPXq7Z2vqbDTUclS4X3nDtWb3l4TvNqUr2tHIPTBdckWHsEEim6W5QHa2/9KijZVtu9vEn
yaJg3AbheqDNmQSVbWk+DeXnwMYLx5hbBYMJhLZSxFGHkY4ddfz4FC43M3ExAXLgsFxUFlyqA8wd
02kST9EBvrle7BP+dwgr8XcGPUrko2Xxs1/QFQgsbdFWp0WIVIdAuVq9EvEt6E+wvikHtPN8ZWph
s2Jjexa4Y+ds0q64bAPDFYFIV5daPvLhJz+sq8LjJDs8qBaWyE8Rq6zoVoNTJgcexVAmp+ZQVODW
4huBO0W85G4ZO9lD9L7ulXgeUqJ1j3geF9wY3alA6cAXZAj3mit+NfideapHCFP7pD+ooy184UUz
oFF/VCjOSneGl0y+K3a6ZwuUZ+As515ypW8po/1hMxEK8jJLH9RP6djnETv8htmbIXgop+f1aFEc
jTfO8NZbtddbWyBpiL4722onVTr0HJ6/R9OmCrJ2Hmz1Wy1JHDrqk3mRG5crHh3S69BSF3CxKDWP
HITVBgsHZwo3mrbqNbtYVMxKzsYsBX5lrid0pGfMJgWLLfM7X++6ftcczPncKDuDRZ76wXQ/fjID
BJ+wbjc1JZsvaceSNbJdgdFCgXlp1qNg9CJ+ExCslg/rPbUw8qElOQgnbio87wtiFyefH2il1rQy
kNsX3+K5Cpi18Xg2DW6fPPevxfyBXDtofT1zYSAK8rqb1Z1dKX65OPKP4kW4aE+D6VT3UrPD0yuo
jmLZmfU6T/eV7sXpJu/xVU9u1x2KHvWnYnO9ABhdBp4anSD68a4Xza59T/DbHlk6MvmkgeO65hcB
C43k0V0m2YNv22wdY9ys52fxzqSAbefLUT5jXOkGJyFZtg8KBHDQtIgGbqSOEratI6PSnErYN4A5
KaPx9im2pu2YqJgNpptt0uPaSMnowLvBrAa5WAR4cwbNyCkUPDq29gyre9A2HCl1PkBOhF9dsitf
EeSGHK4mG70fFYa1SuNyolOpg1gbCSP7palABXpLduLU1jZu+arO2LQ2eeqwj2bouKlgPMuEWM1j
9NTRFwo86zztCmG/Ho2Ma9nc+muZ7Xk3gpPMWZK61AxzkvirE4rX+KNUt4ZBoYZ64z6QD9VzlZ9I
KXIMmJ8YPRt2MQR47dMQvdXQ3np6YMeE2W9A5u2k3KcsjMJrJbvlTZAAunv63cQCxmmTZfRM7Vnh
lrkJEq5DdnpPHRv/t7ypbqLgCK276Lu+sXtlp8wHOPUNvHHcLZKT/8ifq9Kbm4NSUlN3UIElqaNp
e/0p/UahQjmx1OxRIpnIMLuN4kvye44k1yFln+bLufTpAsFOWddip+cvb5EQjZvqhadOY+M+U306
yOGGaa8l2qQ/xNLvz+ETZU0d4ydivdotho3KaS/67GSEgY8YubPUl14oqg2Ko57Hz1B2MUqOLQUe
nw7oxIQbP57oM9XDdWh9ODSOC2Lkmu/L5GdcDtZdYSNPTowzSNwh8wRN2iqvSuDmhlPLvvwjfrIO
zI3JPxrDz1guSYke2LGzbc+5/2W2vDTbjsVVodbNaZaCwcFQtsu9inv1IBseVIs4tK1mu2ot32km
9mzugTMOnm4eLd2NLbc33WA9zH9R5BKVu+iL8Gi+OKitCU8u4raOCQNvM4n/nZOMvjb5k+zSM64U
ztV2fM3fxSfOW3BP+5m5BLu4az+k8MinPinAtRzl2NYucYrVVItViT2/dxlX5IDPnSzgrE6jN8IY
vZ8vPWW7M4BznRPcFwNp3Y8lQ+q4FW6S8ZjFfn6NKCA8UMgLE6dTt5QceYQYBzxTiKIVzjWOwtR1
WU5pcGLR1Du/YhjtOgUehzTlZPZu2bHX4QM5JFLKWMZeeB8X3hlmr2y126jVrag3nFjjwW/KzbLh
Nka1UA2orL1QNEs0OzsRzdZdxEgKL0zioWeaAONY8iVm8v+GiDEMNtG3aXgzf16Be8wh2BHgCgBS
DZ7MeZP1HGzQnl/qYVd9U9ouxu3S3IbMW/r3koW3YPsYg72GxFrPHPblhORs1x6yhJ/IbRFxUf1Z
djNTcrUN80QdbG2XvswQDnBFkmjfyIAQMqp0ky29o1hVu72ROMKNScol4Jh0iKtXQXoUWG2H+5aj
nHRvVOfhPLxSa+D82Kz1E760ML4VxYOZ3bKUQRdgpgeKawo1S+lVMr368X/ZO5Pm1q0z73+Vrt7D
hXlY9IYESXAmRWrcoKQrCQfzPH7694drO+3YSafyrrNIlSu+V5Ip4Jzn+Y9owplJwn7bOJsm9qRx
V7yPpNh+/brWStdYBU79pp+YMoa5vZf8iGkfquvK2KbpPvgi6l45gbLc8HcSeaxF7jRs7RHO7id+
L7mhvs15pqSGjdbrmm3noArYxCA/ytIfm4Wvb4p4lQrWtuUUYt5j7l9xhUj6c8gtOayKdyIa4JoG
eyWHLhgLo182rqVnsGM122pfPT2XKNELPvEnLXq2rR/yzSg3A19YXkXz9hVtqkeJqj2JS2qZVMzO
oAJb0voFxfbFTUPozz1HwGJBkaGraGsngGRhFkZgsNTn+N9z8m2Vy5yQrk3/g3taLj2AoWbaKc5x
LNx+eghT/gtOis80cGnUQ9yczPxZaLfc3mFHgrZTmcgbV9JXTb9oya49Ut3V8RbLm6Hzui9WQotD
x1OctZJ5ibbLO6yE4NOpG0iATw3X4zo/2l9p6jrapT9liLiB7FDjXyveJU6o5z7BeXSnHE0zz461
rgAIs+bbL9mCjpTHNW/4mR2aIVhVCNvg7bS47QgHRmqOR4Kn44GdvLYWU/zkTEtHu8dEIXOTGKwa
SzobnZlOo4CWpMuLzzrfumTzxIXLWpN+ERDbxTepXZfgZmv9m/Yy8yjj66a4bFGX66HEg+y8AweL
adU9zMAmsnEQNLzg0bZUVlGwLM+y6lb+SfgrY/qIAMHdUDqGBk8DP9UmXzvTS4rZjL4NJd8CT8ED
s3VllRuYB1Zrqj9o5AWxE3xoGy32sLEY5cL4Tr5zbuvUpTxbLZf6pbtRXSXxUYSAgxv5qPUH3hqL
ZlaDhhauOfXTwK7CE7Qs40OVHOeR0tk7tKqt+nQ1X4HvCPDl+Xexkb9ogGAInEjXgpXlnwc2bw8Q
oI6wCtAIv9NB/nHlJl7c31pWUukBWsHJ3PyT58caFoBcVXKX0rVJoPHs9lDvqVdGPxTjapWb9iBi
t+c1XsVUvmF1pgXbXmQZhdWLbFpmHzToFcJN5QW90PpKOzEqg1rH/mOTrLiTndfuifEYHoQ5PfiB
wacFvuYdo5p+3A8omKZ1cIjOFF1I0Fvhg5lfIhhkkwCVVTyshskla6axd7X6jHap5Lx59d/qG6NW
S+1ljejuFTMwpZlI7yKfl4QgmMFcc94yx4ThkxKBtrtM40zW1nshvN54VCvqnVbOuEZWzc8vOdT6
Lfs7WxWt54LnKTor9F68cidPFCz7G+fqA5llx5DfD+R1w97gGgTKzqpsb6gwYO+nU/bMr7ZmDr2n
b6Gz0O1H4FDJ3E0PRGlXo8v73fcXE5GtZ4THmJmWs2muip/bRZnuVlW2zKI9nxZVy+Kkc+RDAEvU
9kJBQ5MsEr5F+xhSW86IBxW4db4zgwl9rwOWswaa75VHPx6q3cBZsW91C/lTDG5cuVq5KbXII5Fe
p/tlfFGQEXHw23Q4ZsamgiNJ0iu9PcuhM7AZ33uONAp8F0ZwkJXXdHjytbvfnIruwalAkZKDXr75
o7XM2q842Q/OsMFDtEzDr1jYxHw/6t0191kBtVtcXmqkEALlcMrr4verpincWDtWPA+JeB24JcpP
BeY0Sx+ajk53CEN4UikHHGC0NdQbKQkNDH8NJal0zqqRPU2nPHKsiRmSFiV4TlrSohNxhj5GNiWo
eyn9mOx72Rwt/5VKaBDT57i6aWB/5U/8jAwuczvZrwS24yc5pGzUGTv5KK46lY4OlrV8r9sthTwB
Lq+DXBy79IfdPakgSUNVUA/EHKm7Mt7PMIcy79N1Aug22J+q9USaD72IidsrLMDqZTBonLmkvbTO
DV4ScXYyg0f3mbQg3rZuaXCUdfLVj17H6LmxOMYf23Y/Oe95fTd1yFG+ef6gZo8k7mv1QSpew/Qj
FEgSou9AX/cZ4yTmetptmzP+1JnsmtUSXXwWzkluew6Mvdm+hjG/RuoFrNfE2jv93ac1GkI7ii6V
EnATftYCun3cquKuMsiHXgWjXN8nSpwr8hj0dASGuDos+H750te8N+22r981hdom65wbt4RmxyZ6
TUD3HPCF0NY5iJ6MnJcQdjVA0ArRVfox+QCwXjmLXoIT4W2036RgZSBxMajlsbsD7Y5kmgPixI+t
9m7CHwsF+KjOF2X5JUsfpFHiDIzoGc1cxR94B3djK6/V8NAOiG/4c7rEMFRcJD4WE9DWjjJvIho9
9T+MOYohuCoA/lq/HaZzzzdTi0vYPs7FNKm/SfjEafVBDOGFzAD+8KjUH43xGgrNJeigYI93JADA
yHZb/ayapBx8FfpVCijFeZCGk+4/tcRzFZwug8yqh5VvU6NuHDs4UqgAf283h0h9Tn116YNt9ASU
5NPNlH+0lqd33pTDu4I76toTT7M2vgplRVcRN0l/0hFftsmz0V714FAY59AZedeapT00OyFY4eQf
SvjeaDWfQrTQaRQVLa8HjMfI5iVArGEhQIPlyi3SFxyTPPSewQpjtZeaoIhIP1CbsOisY9a8Fw1r
xLybktgoINiT7KVh8PZtMaPwtYQeh50kc7wgnCHHH0VPvRdQJCOzNV/sA3EZqklzhApYbywwUXJd
XcuCqb5r1or17uioWjo6TOg+qOV1YH84/neS7myOniFCKqU3DNVwLZBPaRStufQ1/STbt5R13SDu
3rnX4T0Aphw2snPVy2Bp5bYXRd9Jf7CpxrLjU4HxdBwB5Oc1F0yyt1798snRL0rVse+RIcEh1IK9
yRgc1fA5Mzdav0/1k0LGwVj1nlW125pTyK9aLgpyQgjhVzrW6HGZiqNeMyJQgTAyVxoniPMJ12oT
ItconhXGmWz6dPjMc+kmum0GqsGTKMZ0hQZUV1F28/rF/VIeGMIlZzfxseX6ZxifNP21Kt+QwC1N
exePe53KE0Iu0mRviwd7bpGdPE3uqEHgJ4IYGDiDNPOicOHYhwj7ZiTHni5vfMpThXXyh40SWN6c
tRNnj/YUg+wRS8jUkKG7gpqM/aeQyduYFbkGoRnRohjR4AJhTKRnRITrhNGeJsUJkLjmdosJTGZ7
C0yIYXGsndc+xvfRwDc/VM0z2SBW9UinDCg/k5PMtSvg/VFCVbB/tivUqwauMub3NkbHn3zy4dgy
JIwFiPMSBwD6KY9ABevEu8M9rOfwVn0CiEFWyvCu9Hcn43Bbje22jd+N9skGBLTeMj6iCAlHUmdc
ltwenUnhMGO9iqblq0ZZgB1i2RlfOVpahiXfp7sqrxaB9ZKyy+f3sAMxGbLTUL0o01tDdhxjciLN
mRltcSMOpFJWWvGZQi1Y0jpI8It+J8ZzE6pEo1SLyPmoAg9zAr93dv1+Ues/WucpC3sIWmtpiB62
BvwOlHs6xPpLp2wN7UgFrqtL1Lox6nGLwkTn4Jt9uM3thzT8lED3MnCX/AJtkKfjWlagVtTNVBLd
nu1U+ysgtiTCveP0S994r0WEbjpdoteQ8iO1MGW56XtmBi9NqJF9GaWKhdl0a/tUZT8q/zX0xaLh
Z9a7XVXvh4kxLNDgdJ/DdpsDChWU5GrJLmU/rFoY//Y5diC2zpL03QMAx8wnWXuukcpRFrKUzYvw
dxIUunlAi+YT1UNZMEyLCi4j6/yPUS3aIn9ktHiYwxJCq0CvDcP8Mamb3trY1bNcHQrzUqbTShnf
rOEzYRKSm2ffagBojnkVLjU8vHb5lHbrPPS5AQK3UcuVLMOpAZQW/GKjGqLE34+kOU0GL9Q6cu4Z
Gr6WVGOLyU1FuMJalC+EDNDSQyEq21El0ojfkjGeG+liS7At7FAp0AmOZIPRb4yvHRLpzEY2N3VP
LQCfVDyWU0gmAzxssI14pwz9khWniesTdkzMQTItuib2qemjVsBy62Mik9z8Q6Eft+fxk0062sH7
kXlDTziQtLcgerYEJxnEs/6c8iIEc9veA1kxJrBB3H9QYbcc51O1/GiUjECLYzBHA4EOIoqkcxnY
yuRAQ2PFNWEE0CXcKPZKqh5U9a3qkZsOn0MBVg//nWruWL7p02VAtWP6zyNUAzHCrupA9XBqCPDf
iqqYuZnZnRClYrRZWiQUWk9pdWqDLyl8G6uTPR1VkwV6vIcipc70VjqvCU3AsXSwBzgLEe6D0YAF
/+rDB4e3NTx2qMbL71LdazYS2bXB6zcvnnY4G9wBh9i30bc2zYsaf6FwsbOr2R+b/KnBPxnoXOHj
KbWvqdgqJd7kL1N8Fs6TMFZjCTqUkdPKDrSrU0pD+h/ltItgQS2bPTRhW0AaHN3ScT9q0sLo800U
HMxsb/D76NrdlF1L6WFwSNcCny0/5jLrlAcdK8Uyj7cWMiir2iUUIZcFdKl1z+Cgy+LRblkE6Y2a
YL/Eiyiuc+pjjoLsjj2QdC9pmfI6T8U+Kq9qvq3mFC1nPZpPLQ+GFnwn8j4kwHOiIKcuyRcrH6Lh
HgTZ0mbrmmDBLcsz9aOWIqRL1mn/7rf+ogWtM9kfJpgm3XhA3lfSx5JwrQdA8730lnHWhQxsOeq5
ifqlYbzWZutNfCcGTeRfMmdsIXmBCpAey2tb+YTM4ovQAg7vGk2E60PVrdD7dfo+Lo+BdGYigyNy
9LdE33L7TfsspVhwgR0rzo/svjp7MPHgo1v1x4r2no9WW6fNhkujtPgQTnW8qZA+6Kuq2CopGXFw
Coo3fqKOrKH9zX1aukJ/zQgehWeAXvypSKhh20axStFVIVL0k81k7RR1S27W1BwSgji/jJiBeCNV
xLYt22hDceOsBjU2rHVTfhr7DQ1cNdFs5954RX6Ccys4qnx4OdiKuuwTVybqCoKw/+IziZ213Wxh
KVQemZ4Z7nletCcGAHa/m0Kj764JYZSVtaR5fngiogpgaxhcg4g6y+Mr9P0u155SaRNfhNilNvgC
hICXBgdQpkDZsL7QzZpmp5y2KX+pUKXhMHe4inHk4x/e2tcmZ5ffNWLdz0Ev+QN8EpMo6VVT5mVI
DpJVpG4C/SJ3K0FqW+Bq+UrVTtN0tuLb5LgpQi6m4vI+Skf6S1CjIFgOXoB1iofoC91zL3FOXuYn
QHlK05syBx9YSP9mnRB659LxKuaBYeKbeNy/Fs0g1RbOKKsQdXvdTaYefZBgRlFPw9FBZ5zK7kFA
EuksXjlBOAqHwsr/HO5jvgeCYjvS7TU3PBiaGLk9N9SkTPNToo1efUO1ZxCuam5K/oT+Bb8zNoRK
bUzbG1gKXkSwVJ7EMeVyadexuSpiDwmDBNgnb81TZT0j+G2HNUJTs9or+TsCpMA6RjQ7iFUWXzp2
yHbTsHGgdBVsvnhdYLfceJbMcEnHh7R1xYdVuALaSlnqkO3SVhQ8fyZCx+8GtX+EDH43ypyvvMJL
ku5mOG2+/PoTXWZFcq45Mz/l8HOy121/7J0nfgU9anNtCcRT1Ofs6kOI7Woa1oaFca/1bfAhj4vg
wxZgZUfOteYxUljoXD89Mk72yOK/i1sExAg6sIZYpbmuQOCTn8rnJNzlH6G9bN56CLzoXlRLE6p3
1gsk1UWd3PRby1nayKFDd0Dk9CaOzhzMeeHO+kENj8RCOyr2Omv2gt0eNFLz8ITRQJ3H6zzYKMY+
tj/tCbxmFdQLQH/N2RgJ57VH4039jYhNkfjNORFlce6os3KsCPZQoGizbSS2sFhgVUWPLAYxYL2m
izUZXMlwpY4qbDiMWXx2w8FQ256JF6xzCRwyfTf4mJD7olmWjyS/6Lc69ZwGu8Omsu8aohH7QGsr
BTcxerDYpXuXb7Bw/BtCbrJMECvplASmu6xGnraVppMWkEdxB3c0YDZ6EIkNoloY8q672S3afbfB
2GXTAD6rEEwqp6T1QCQhJH38A/S0fnJe06iAqeN0rVcwegVxiQks06I0tlm+UTljYTkJbelOqDbq
bEs5ieE/SMJra1dB52OfqGGQxU3Up6K6mT841ZHPxOMtBZ4uDtojsBoCS/ljqgHa+KPSppsFpetm
2PIHQfoZazvUX/FShdq6KVt6wC34N4rKrwx6AxGW2ZZDMszhvXd5v+pf/acRHHvdkrv/pLUeIuhW
35Qm2POihmD0cpKKpd1EUI2+homT+pUZYhhYqOkV4aTfPVrORswRKstQWRIzjdS9UDbjFpZval2r
R1DRrzR/HwxHH+0u/dINZgavkjbWsAvgz/klkz1NbW2xJgzGXmIl4feUEKRlLSrcMPJiaI8KdD/c
iODIwefB4vBZhO8Gs4xgYY+2hgMFcWrq3VypjACpWYnKJbWP/nY1OUVwxBL5VSh5uNrV9TCdwnCr
3Ft1rzuroiF7wY37henMDGemrnzPULYp2lL/SOeKs67Xae2SD9mRz4NmsgJ2d1XliDhcfkBKjxYV
g0bor5LXeNpN/sKfETB+snfjWdX3hbGCdPSTnTJLzZCPrtpg38yCF08oJz8Cv8C7Qfg16j8rv0L9
xv7FlldYEFEwIllf0h0DfcflLK2RuRWfA4MK3xHVHmyxhW0juOnlltxINCNDta9gt23yaohwJO3E
s/tbMbrwXegOpeow1d/KtK3eLLbzAi2IDVAJWtVEe367DhOQgbhrlmeEdbwwvH7Y8P5Z4X6ghyE/
t8ykAIjIUoH/+w8jPWD40VRkI6+NfrHKo1bcI+PiDLfRQawEdrJBzUr+YdlcTP8Wj6sUCB6Bg72J
6nWerqf4NqSuT24rNzu9U9yb3AzRhc5vCa2XbyyDF4GeXH5Efx/jTbrGLCOTCmpDbrg3a5mmXSpe
M/O5nhHUZUOSWcNxHD0HNhTJwj/EyTblkCTsEP0iA6e8jV6CblW+GeZ2fOa9hgE23yAcW8OtDgip
xbCakMGgmHqSLohipWqtFY99euxxdZj7SnnKs22HBSqwlnn9PDFuoUIN17jJy/BkoBynRfQUlh7R
m0TNPVvMlpuALvXMHdH/fKBc92+Dvzc5YfK9GRzs3nVQ2Vt75sggWvMr0WHMZcTQz639zQelgJ3J
6qFWDggL8tyTMxqVLyzxTYvFaaea13rk4tiS+1re4ovCEYwG0oHqhulZS/0Z0kHVDhk5uzybExIM
j2IDZKpvAvgnbInZQt7woCqr7kz4DhaleHCrlm/lSuNGNx+ycWUifpKx2LBCPCUFSBBc3rrglIYH
Kc6chChUGkYBEBEK0Yo6c6V2240bSf6qMtmtYwQ/x+BDghUFtJE35pODyFeQBYb9fkkbKzdPNXmA
8g2bOHSYsc/XBiOUcSnFuiqOfHxqeHeiFd2qzIfFq0xAX7hhOuu5w7MN+nlgoLI4DfdO3jiaB70R
IW9E1P89xktZX5WFmyDXoCfRPxUotL0Q0A5Co0bzvchhd+IVEHcXVQCIO41VQ5NX9o9q8PraNUFE
NH2fqo9a9tp30bieJLNVX1QCva9/MGtefvU4/lfWppecENP6f/77rwHLKm0Y6uwgt3RS1OaItT84
H0eAwNIs29BzkujSjPZWKJNYMkrS/UYJXUhwSzvWb//3N1X+VM5CrPPff1fc7n/8rgTJSP5AmJqX
9GLb5/Y6J5HQJxSm0RTc1JqXKjGysCi76XH//i+++Z+yHn775qY8Z5zY8l+ajAbfB5ZqmHWLut5I
Nli5FjnLsJd/YK2ke7fsPogFQ8U40tFu3SJT3GxVZs4cN/8/P4mmYjkl2ppkoD855x15lGLTrEMv
jMjYHeaiXUYkeHY1EJ7SMSlY+dcU5KcEaG7kRQK22Kia9vQvfo6/5OjNvw6deAFNmx+Gn3lDf3gI
LL8MrKDiE1GCGjNquFdr4+xEzjpLBq8kNLUzxCrU/KUZ4jqgFmRNYRkBXRCSWtdtU4oPV//iR/oH
jty5KFslJ5DETVP/0xMSjWlLSk0QeYqkH4JMOfuCsTIPH5nxESxU3bs8KVhXA0K+YuLZelqikD3/
/Cn+U/9kE7Hyzy3dHBvxX8Nc5r/zu6FboUCToJbZMq1qsv73MUIKOUIq1m1Z/i2t4ndDt/2LRlaV
6RC18jNTHpf174buuaZAJapC5wGko8f5t2KESJnk/PiDn5u4VovcUk4ovtScUvmngKwu7Uwrmwpt
0zglcFls7fU6PehmT2WZ/kiDBx3YKPhHGwltftPRo4+R/kkEEj2VipQtTXNaW+GEZkyfqGGubpYU
f8htuzay8Mofe7ES4xj4uIca+U3gEYpxwYRl+TroM+qW288SlTtToRxFOV4TDVCuImNdnTWpSVBh
VJV3aWSczaZ+pLyM8abNj5HVLPNyeMrE9Jgn0524w41jEQ0+74Kyvx77YGmk7cHSpLMRjvFhCoIS
WaIzunnmUw4kg/Dgf6u4Y9U438cxRss6x+6dWaxefl67gYHl1R5JnC+kdNNa4S4MNOa6BhWnYdXb
Sm1fJT/yqPQckO+ZMTtNuwva/CJy8RFoRJ3HMjYos0WOERVyw405DPsw9JnsQks5dKLxekd8Wpqy
6axxW0jh1R7YJ1U5U+GfE76i6rzZUimWuSYBDkmT1NycwLmPMugqCZsnDQ9v6g+uEONVDcYP8v+d
fWuiCyNCF6YE+ZQsKdmy7iV5TZl1tMwbsDFIjvehqPat7HxIGjowvvJC1mMBhzZe8kzsAgTHk8gu
tCxv1JIfqqBifZ3lbChwQewxNqEQZtrUi1JTLmqjvVZJNdt+BF0rlr6bVL9Aaw9+OTnSg4qbHn0X
XIBfqd/cZ7dM0sjNF0qFGCxIVpqZ3ZWsy1JPqYr6S0sCkAOjNIylLVSfaOw+Cpdy3aNrbKf2mje2
QbpVOwp5JamWL+8jyWeEoy9ewSo2S0HCcoDKT2cIyEqd4k1uKEfNe8TCmiQ9khwDzWMlCJfQQad8
fOtJlJlnCDN0i6bHJZVaSC384Gaoha/wc8tJT0NsF+NwTxowELlv+hbxRDTL6Uc1yXeNlVXlU2xa
kKKp1tPbGpDZjQVslOuXYCQT7qBHiTp8RApFq+XSVHPlP6lavyVrWNxq//wYPuHieG//ehDPf+t/
D2LSb0nBIHlH0X/tUv09G2jOc5MpE2PC+XPJqk38m02iHD1SZF4wH/12DJPcOye/kbhBaST95bb5
7yQDkcL798fwnM9rydQAktKrQKz+/Pd/mCtCO5RaWetQg8tJCTIqaj1IH7TeWtt9D0llpR3eEP02
qsbaLpvKzfoMns+iNCkbyh/ZYIxuYRDI6+RYZS0RvNaO9WSr5ftkOjsbeZEkFxtVjWdX3OxpCFpI
sGkNcA2SqxylsdzVmrJvSvlHGON30cReb513AeZm9h9ZJvZxnb3xvVwiSy960m/IL8O1ITZCtq6K
ER1ikAHmk0OMay4jnn8cUYOxOvSxuOQtzapKig5MzYNTouL5Lim991lcdb197OTmMKEXKiWKn8EV
eXv5MsG+KpHRj2RsKOjjQotNrk0GFHe1vFNVmJpEfhonf19E4qEltMGNFO2N3suL05WPDINobFCc
ajW2JntUvntQ0RbrtVFFK1F3p0CZwLgy8RxolImQ54f6IdiUo6AKduxaV1KlS1g02cofsZUPg/Yh
dzIAmqiNpVr65wbqDI38QIF8jaGvNsYtYbAaiBzitkQC9tF8eZnIElQPrPSSBJe9I1FHS6EJCvsM
sSaFngBl5oXmgm9DQDinxEENRW0siPdRVkpRd7tGT/xVlFo1LutiXE0TumqtY1urJBUcjaNuWuuT
k1JzVz1QDFLhG1flR0HV2Ec5CDxfpIzjxutj6aEY8fgmeUUTGQFqkO0tanC/TJpt21k3syxGoALf
3qWl/QKbjwLdKu6tieyuyynBkB2gAvJAD5rd3UPdNlZSg3iNp2Gr2rPBcrBQ9BXoBwJQubSongK9
sBa1Ep9rFYtalEEtU+NiL+yZNk+l7lxYiLloS/Va4lFQEg7mIlEQJTh+ce0LbUtBKlu8M3iiBARu
/Xxn16yE84NBtiFiQ/KSj0WhrEvdOlQy56qI/ZOjhK/9SJVCirwtCqtg6VDTt8wF5V7z7cFnZyFM
IIl3kzv6bei7YCVN9VffwoIMFsqNccSm0tiyV49wB2On3ytbgERY0YXGBrBE03/VM10jMSR7tw2x
S+CXNly0GckBhSCZIUKIK9rCHQpsI/rwTgwCl2PrpCTLZWDYkfI56Jhx43b8yrvmKpHzUVXKaZwI
fPf7Es1akF4GC9t032Dj4Eol0z61DjGnggoi28TTa96aPJ9xugvU6U33613lGDurAd1UrXJLDsSl
ys1tHaDrSJxeO+R+/FEGYp/G/nNhB9cgEOA5U3uOmoDNbppKV2ElpcHH4i3oiDexEBJq08xyFoiK
a4fErPBRY0bszNzVbBRp4bDT5eQji/WTXsI4iorGjCzeRdycrtAKvq5KLkk+Aa2Y6DYA+QdFv7R2
/pBBtWQNKv6S6D+UqZEnBSUkx4gUtRYPDiGBgT7L6uX6qM1QKVk7rTmsHTXcInqAgkX5s6gMwsP0
AMFF5Pl6eVJ0Y1NMqI8Jc/EndFKyFrwmivCMHINnlMjoG9FZFkJ9GtTe06JplQ/Od1C1r7THE7EG
rpPYAWB6X58rmPSxErcibu70vKzVrjyoMlb9Gr9SNwFm+3WR4N3Ld9WQo7QnzNArZMQMtvRZZA2f
gPpcZKFrBfmxYQujjHqrO9rZV4D4HaDHsNpmjvxCZtJGRUceCx3TkUKfjo51vdglvXPMTWedx7BW
SYHRcsSVN/Xm0cgQTosG8HbCj5eOD1JJkqcgTiMKio9S4EhpfPMgx1iyavWBPpqvLm+3mS9fmyi+
mpO56vFjTRIZHqlqfvo6hGgRgoo10Z1Z6cGq7Ww9+uO1yuy5g2Vtp9DPlo+nBgFTKmjhaTXMUaHh
JjAr5phv+gBtMGUFXY9l2Ayfm0rzdKBQX6SPaplLOyVvz/E4Pcp99aj2cyb06FHMg1RPI1knXdPZ
eVJ4LHQZPZeaC8ii/6yqTCiGYrLb/fMZycuT9OsfpI/Nf+v3Gcn4BchHoVUTkMWQyRj777+VGJik
1xJe+GvsKP/0t8hbJiGa9ObybOtnxPLciva/Q5JFHCnJYyrJZQY5z//OkGT9KcuZTk1WaQAgEtLA
Xghl/HsozDBDo2Vk1jw5b7is7Py5mQhElOcaWIp9kuwt6MhYh4i16AWoS2erCP1KytWLFIt3qYVx
zUs8ztiyrDxBapdoxIHhYh+cYhWQctQqxUruMjRyKSSoqg/eJLAzWwQaoHxEtaeQSq+Xxktb4zPK
fEQsRorCWBIQP9kYdq6VhvE3b07woNO+uxKKMq0Vv1CvYsgIUhgHkO4yzBHRl+NuSNSTMdcfjZWG
9MdoCd2zom43J8oPmdTtnDCIT12EIDjX2AlJhy+OjoBa0AfC2Ye4gCzrteoexZqzS+YrMZ27wiuR
awvd6Sgbw8GeW4FbVbNMssXgMYwDzLKC/qAY/RvnGNh9LUTbI5D2AzQtam2iuMv4lDiZGAXmCAFd
xNf/vIM/30Gdh/Kfv4PLPEnCr+qvi8r8135/CWXif1WHROdfuybnpNLfFxXlFxJMZVOxZFJOf82k
/h0xMn8x+L9V25bJnv75fv72EqrGL0C3Mn1BJAmzASn/1kuoyH/ChElUly2iBnWDbnJ+iBnr+iMg
3TZ5VVJf2XHCtwM+M9mkS+BZVoMM9/LQK3en8itjmQe+SYcd8eX9nMKBLnw7dnKJ1lLt+63e858/
Qfp8A/Vq2H1VczYdR62x1rIIR5BE9RY6x7k7qEi45C/S3Gcj+UV87lIV0XgV5sl3Naj1ezoqyZs8
dOqVySk7h6VBBFqKr4N0M8Z/ci4H5KQ5TtsUWfOORE36CrKKUJE8JFOzxVgdq9iKbd6WrILQG2l3
Xpo9zMw01chTqAzFweoEm7hk2W/qUaG0zlEid1BYROIMBAdbJANShc02DbQzBBNSdaXZqfH4FKjt
kyJ3+SpBN0x5xSHpyk1mKD/KHP5QSlJPypFtpZxKAH5bCTNv3+vEIyL0Gem8tSv9kCKlklLMZP1Y
fikwz6MQ17jSyN0JIYwyXcWNZZ+VAmt0RLYsujrn1Ke+l1ncsMJilGnKViJdqoE6YckhzQ7JLMo+
UCQvDYG6IrKJxizcpT48Yx1WYtW12YgC0RbTdmIW0R5U2YYQ/s9B8OtBwHvzfx4ELXL/939wEvD3
fj8J1F90CqyZAS3oKu1PPbagEqpicvHaoMrzpfvbScB9bHB6AEtw7VomGfF/u49Vhzhj7nb6ZTkn
NEv5t7oVVJ1x4I/YMVc+wLWi/TxeLEtT/8Q89LBOdWxHKRIf3LDRNEKSJ8ljk9N1Y/fKg4q7kpCQ
emWH3T7PjYc6ClZaY4EDzmypyCLXKvG0O1XhqQrBRoGMX6xVhzOPplhKwidrz8EfFOXnuMBnkEx1
4fHKfHZ2gOLZzg85RhnTieVFFeSXvm4uQdd+dYjcqqBDHUiamiI/Fbm8IwHsXUqVp26QH1O9itFg
KdgkSkI9HemtnJOdJh3PFUdMtGLfQWKqmelGSFO4F1F7bEvEh1X9M7pQJVRlqNywU89O2PeLhoOL
ax23ThXIe6fhNm2HGkWDMzsQa8c4t0b6/9g7s+W2kTRKv8q8ACqwJJacS1GkSFH7Zsk3CNmSsS8J
JJAAnn4+uNrjrd0RdV/Rd6WmtRDM/JdzvkMCuPTVSReacmPyAejLAryK+D9mmFaSXpYTMudqzlpk
mnWSffaMSOwbbm7OHHCSJ7K3ou6yNql3W2d6atALzkjaorL/kLjeaznaN+kAkSumPctkfJMTNrSk
qG6Rf88I9uSZAdGkhcsB5zM2KoR/3wW8COOxl80fKHz2BOMwEVkzjrqIOmH1Jw0jngG9JiHNnfup
XrORlL2Yk3jNS2J+YU5sIpRsH12uJlTJ85LDktPAWln44GfWR038UlbVl3At/V3hcrxOsXtrOXCI
hkw+zraNwE3YkJazh4lcJxMtG03OU27Xp13lXgvyn5xY7wiruhWDC4RJOFfSAEJeZm8Xkh01jvFF
QpbUPOJt89zyziNlyiVtSmskZg6E5bq072c2t/SVUOhi7fKkrXFVGfrwvmAyY6XOcJoLcR9PoBt8
Qq6KVL4P661Q6gpYIiu8Ieg+TPTw6G5ADtRT2mw7q3ocHPeiqxlMLw2W9yrpV9jCKE6yr1k0uX3N
6OC9mUd13hFX41jrWFqyoQhhjDgKxR9uR4GxV+uB7km37kC4lG7s4Kl0GomQbSm3MrT8bebQ7prS
fQMNvRs7v98NLSy/onruRo72OmkuslEcWPMgqsiDGyGdOxLLMNIkVbWx0HsEOnsUE49qUNhoS4fx
LeGJcLLxfK6biz7w7gJdf0jj/r0d/ZdJARbNMVQMC7iDsU5vbdSKakrwKS/Aq6ZV496G0b4u/Gti
5Ml6shDruQ7aIhX5b8WMx39yEXEsFYK5fFdItzwFkw8jY17QXLX9UzXVIQcCIJJ/b5Wvt0r0PwN7
7l+7177R/+VWWV/3/VahFVs1DB5BkZ7wuDq+1ZfuulskfCcIOc7Fj12eS7AJET/cK383hi4N4LcC
M/iLtbzLXcBZxS1ALfsP8iXEL4IHFpJrRt1KyGeVvaZt/1xfukQyR2kpBewUtbzWXsP01l+MPT0z
k6o/q0Raqx0nt65hRuv+2ZuDNronqoXLpLBz70GkUOmXXqm7xNHzZbAAID5x2gYZZNEwWZXevJwW
lROxSkRvbGtSYsvQINsSCVyUAZsH48vwzLFji1lJIJnGpDXrzsjDuqfcCa5q6Povfp8/8n9Mt61p
Vq4uE82dY2KUnlXizNeRNtDorNZOyr1XgG389xH/+oiHVBl/LpwuX98yFrG/103ry7494d5fBDwQ
XUe++jqo+PZ0e1Q//Beeep8oCFY9P9ZM7FyIoyK8B4GK51CEfZ9huIHtsG8P0HysX/snTzct2a81
U8hKySEPS7jrY27/0j5Zbl85tiq6vc/gOznMZKX4p6OY8BJOM6PvrDhv4F5u3F7jHmnCcUfNz2lZ
AF4xK9Tb8ebt3DIrD1IFUrUroV3H41XsrVZszuMNcwtoDgT/cjpLAD3dGB0XMWMS13jZhGdwRU6A
CDEzY/dfTt3RB3oW2x2Yc+tKrkF7bVvdOCo66nK6TZcGCCMaP99ydm4DEWcN66tnn6u6vR5j51NE
mh85qWecOmAY16A/NAAXhuS/eI0A9NcwwNZUn3LSAUeCleBqjA/BEH2IPAIEcz/7IDXKY8ZIVCWk
DFZecOZNPohpWBMuOYThGD0kVfexI59QpHCIElbpVHgSK1J2XZnVjECoYTtlX4qRmMNksO81Ftll
xB/IYPKzVy4LV2X9pNeUxJoNxGY0owUPNzqY1e7SdP2NdNqnqokOS4lV1ZHeSRf4Myshd4QwkSYJ
t1hWUxYWy3LXd+nMqL07htHU7jyNfN+fAbVXbAO2RRgETzYF4LYa4vYx5Sbcpn40H6LcLES4E/w4
1PlzPoLhsnJ8n4VUzq6dCrwfEX/9oLMfGxelrxfDA3XJigClaL1rkd70rnxwTXcuLT/d5OMC5bSF
LpGULIyy8qCAmuVCHppCHSfR1JtGSnLT8ZhnLRGzs4vIrlH1DTFBpCk23qtK2gux6PGk9dObCiYq
G5EvwsHUljr7aAmv9RotqAMQpjqHZaQLI0+07WZnVo2Au3ejfRmuBgnediokcVl2BdwBahGfHSTZ
ld0bNNV3N7fREYZUmrKfCIp2PGF5L3E4I8S2MXE+/Xs2fj0bA46sP5+NF6/F++8H4/qabwejQzoZ
U1SyaAUHGpPU74ejQ+we0bUOZ50frLf7t8GSZNHNC7iO6RpJl+A+/nbxo1ISTJ2igOU56rMw/EdH
41cB5Q9SJNpJb9U8kcFDji4D7fXo/GEHjiHP7xiWSijqNeeGKHprZyehftOrpKP9qu6opaCZiUck
2/jFrBSChjfZW4d2pNpxfD9IOzYb35ne2WwsO0UrVd2bznvosuRj2+v7UkIb8mAS2MvYbdKk2oW5
PdTbLlsDNntCaV6MbmYAXJk8JHUF562NulMDfXSpF1w3Q0E/AHZGOCno29HzsdTj7XUy/6VwrfhU
jOK1GNvLry1lNSePpRNsh7JzCJZdOOFnc5xy1JTD9MVq1XGOmodxlRmRi4qV1T9SyKxJqS6ifAHT
t8/hhCGdytL5se38z6lMMGHaILZzS3PU5alCi+I9LF16nrJDP3Gm5SUzNAFtB30xle5932EJSByD
Jn90z1snXrBKsJlul/G0zgp027395qc02gz2BEOi9jlTOfCp/rYu5vcymXEkCOyzHnz2TRJGlyl7
Qv6N/DkUrEKVtwj8yxoqUMC9NPlldMKM8nyOWzY4yqrPxEzEZ5xY/UU89W+paMwmtMwnJ5qnM4Z2
rP/qrjoXhmlbPJKlbQ90bnrklihwnhq//TI48bwZGxt6VD59tpb5ym7Ye0+4qpyc8zkiUKIPm3YX
srGGqe+QcWuL59gdV4MQYRU9eq7tFDb1Q9Bgap7DNLjzfXxR2pQBhJYmigQ4TDc9BGQGzdvIqSqr
glsvxPvCB2A4TkOR3Bgj2+W5VVFszqNqJvJBMaNxNv8eYF8PsFWc+ucD7DSbsv9ygq0v+naCuX9J
qiYi7r6up9Zz6nt1x2jbRzDJbItR2c9HGGMvvubT2zCv+jHgi9MtQnmD9JFTZ+2H/skR5q5t1S8T
McfmrOQ4DNEE8VP8fIRVMluCTqfVPi/be5yxA9qRND0Lmjo8txQNc5m3rJOzAbOgFY4nHdoOarus
3vpgFOecvprVk8C8Nql9Gi72Bk30kdESR41Kby2Y+QQC+2qTWNV17Q7TaTSARyltL8azBV9mqjWz
t0zfRpxDJ8NkzMZJwaFI2ztGFf7t1PX3olDtphlWQKATnaWe9aEghuwQmWEFuZdwGoQKT6MQLxkt
UbwNHbQT0rFqHD3lS7KwD3Py6q3yncfGQPcJlPXgOO19MnTsv1N/YmIxZWdm8CUMl3jcDOtAPLTy
lAF4ctM34pj58qkqAdgUYryeBn4jT6IHnRIqlL6iEo4Sxt3ruImfiOQXUokzx/0wlMkhmzAtTEgE
DsUw8CXJMei34TOyEc28BAeuUXj2cg+IiDUNfMJ9C5aMh44iaqBndMq9d2dYbn6L9csfgFmRxPiF
KvtjF5CCTiQ7pur0WvVYSvO43OfWBCbTM1e6Y/ud9GRgk1ZzwYAfN5MGNlQnrWDNhxClsNS2LJzX
2KR7j50/epd3xXabQ5GoD1IQg00wVNRbuTvmirdRT6YGvwztL6/Sq8m44BCt5t0u6mEfNd1TlStc
xZg/FomqhWimk6hamhNUaSS6Dfq5k81nK5iZoYLwuUWwdg/KSKIe4th35JfG09DaS3EXJz1Z2sND
Oal3aSJzweT2RuPFcvKAACCLjNv4wpjyKUjE0emi28YNocmG9lPoOw9znaCMba+F33PbkJodFf1+
FPLUnuID/woCVXEwAN4mJLQ9mKjEgm0hcXCwSnqbI4z1UYQCxEWu1GK27e0KWc4ExdnvKr2xLOey
WqzbJnN4Z/D5pH56PdLynPh99VjMoItDTdaPGZ/jtKyPjQ1ApkW9BcV/eFkySNpteaEsX9xFrUI9
4RU3Ri/HrusgpC18Uz1fyDWeO2vPjT8cZOPsGle/iSSEJzw+1DaQrxE1q6/k6aSAq7XtZbQgPGnn
8srBWuOZ+sH0YBkdZz8FmGMnSfxUpp3Xsh/eRlEyVeMXP8WkINGjxMV2rMJPs+T6V9E+qwV+cpCV
tozglkI6dev9ZASmYLXvk/ZYTeVZxzWkVHHaKrVT00IMHMNYlDOALM1r3fk3E3znLjeXE6DgHkCN
4dFDxnUTCyw7Yqm+1LO5LQrvJo7xjVowlmMd3mpFW7WMGGqHMsaF6c8eqdkWBk73ZnGDy7R3zwI+
5mdp4d+Sl+FAekh7sN9MOZOeD2YXDxdJL16W1sO1ialIdd2t9MlWmGdSAtNZHx2Vn8vC4wWLu8Xi
cIz5qP97Jf59Jf7Pkd7pML6Wvxf14od5HkV9yFSOgV7kowLxuS2/3YkIW0lp+0nz+sOWiAGJRN3K
nghzAv/g94kHW981opiBCBmVkfwndyLf/ZcbcVWmoAnk3/FQuf5S1Hut2yVzH+T7MVC3i5Ifg4Ws
gMhmoUAk3N910+fp/ybvzc3vFi1nVaj88u3E3z976GCrCCMKhJ96iFpYpsi8jA/ppAOgkX47bUtP
YKk03JeQPRCkcxpHqPtyewatFWvUXSxWnWTvDrN16i4VHv7Cu2tkvZxyyLzVIe7ozhH1dknYlHqE
cb0M+Ix2vVWBFS5nCNSi19t86iUtL0SjYNVk9l/lmX2YkfKwCjeLVcIpXC/cWUhazzwiefo56jbI
RdHqz0pe6I7lR6u5pZXLTFwJGBIxgtEWL+1ixQkMpmglI8F18npf7JGcPCxmwXjkGzS043ml225v
S/YbZlo5NxDAA0v1u3kiEWAVsUZeok9riO212+5oPxDr5chWskeHJDCnNru8FuTd6O6pnq3n2kZm
Qq/BxQdHPYYojoI2EvMXWkK2XjZkirqhp2+b28ST9+OkP4+rDFeX+d3cJBd+MD0N0bwzsXM+rsJd
fu/yxEXLi2zuGbISlBVUvjlqXyu2dy3qXwuI9aLGC/Bqj+4qq6nQCadjvBuy7GoqCWxqVymxqazr
iXikilTBxVQXJZpju/IvegCPcaPOE7t7KqfhzO+HnVeKfWa8u8JjGISGOS2Gu56MtqRTb5ESx3E0
V10ffUpkej4Iok59B3ptet4u885eLd2JjizqMKTTITEo0QCjGUSnRFttz/5TgNZ6ypinSMMSqeg0
kE3bgKtJ8UEXaG1PM3Ctge3e164cjn2tAS6i4MyUncUXC+ieGy3TGs13zrH9lnsLW7E1UtjzKh9g
N6uT98S0pXM/LxzJM2dzqG1/E85YP+uWGm2a/Zc0jd1DrAQGYdX2ZwgHgG6V6YUcnf4xUIR4SYIL
P7W5rhAjp8sHVkzVxhgPjUDZAs4BKGAZqKwqKXf/ntxfT+718PlzM3PzWlb/5+T99XP6+/G9vvJb
R2MjrGNtQvowa5kAZ8L34xslUBTQUDCOs3+T+6xeLf57gPUPGxnn3H+Obzf4izmHYECJkO/v/c4/
Wcf8IrpD7oMvwomYCnGMgwJaO54fhjLBxDOVs4A9045PzEHcBzh6U+cpzxr7ZbDHYaU/5MVdY+X2
cUoqnIVicJhD9HNRdfCsE7Mzfg+QrO3lx2xIzi3fuk671iORsgAAEmZ4krZNg/lHZymRZnIo203o
r2v4AnqcLCKXShkH1hjDw/NEeYXYqMfFvmivbgBou7PzgvzQefGWsPqQjRHMVADBI+3BcDpkNpUd
kRIok1meVek5UliiwHVaUN55+Gujk1X0W3DG4K06FqG361gvk7pQnEG6Ow378N/15H9cOoLh4J8/
Edv+8+sfRC+87tvnIfgr8rFF2uwa0WbIH9eTWB/XfSVOHQytf28uv5cz1CuUF35APeOIdbb4vZxx
KWZo8FclDe3/P2rxxe+GbCyb1FlUF7TeCPV+WeBUQ17ZVaGjvReMeXiemzmWJ63MfKoaDvuuDQkf
WMhsaBuSDCXKecIAq/Gc3gy0eNEQOGprfyEqJYyrCH3agKtuW4mZ8BuPAIsyrN80mUFOk1615dAz
Bxu2PuO386AqQX/6Vne2rIH1yqOpJuaeKKFGnOtaA7v3StqT0b1JAZnHNobL9TbYGrdcgJdmqbxV
43oDL4pIMkXj6/tdeT7pJT2fRgCOY62c+6XyuOka6BRBaFfb0SbYQ6Wj+AzHiaauQtWXzwz+2Wzq
2yzOgn22lNU2jJJ7vDAxQPlc3mZez060DdrintTX4MXvIkIN2HU9Cbu9mWO4O/0KB0wXklmAXkxP
3lLOl8qJybI1ACLYq8C07MhYYZg93gCihQq/8N/WlViTt8eQ1LY4Cq4C3el1iYSdx33Us7hgHkcA
gtlKNTDlINLcjp1rdIz8xQL6byGsGyS44AcEY8FxGdZgS27fsJMfkdR9smLns79UD9zalKhNvxMZ
mPRogWwNRqbvlovBa88jqRtsGeO+YFKS++qoHfXYG3VexpJ4t/G6dM2DWXdhOpXndlweuhwEZ9dt
4aWSFMeqqISv20z2gx6avSX1nSHrII7ULrOZ+BT2sQDbr4GvtqHYNRgNTxXPG0GZ4eesnk4rmJtO
Ot6MPfmxEWamriWQhriXobrXQ7kNU8L38v4wiU8j0sXYyfZxHVxbeb83pf9QiP4x71aWXQuky7jx
TaLlfSKHL7SxZIqP4tpmLajaZGv7RHFouYOM8BpE+oUHZz+SK5dm84VqbJvs8e7ZipFn1U1JplOm
H8ScEKbeHolnzxFXRkfTD1/cEK5m2yAwwj10cKcCkh84OZpIBC9h+dgjX0RdWd1kNQi9yDJiE2fL
A2KaZzOa6aRGKLJBTQPkpb00yfzozv5HCwSIbQP7qWGnFn0OOn+BUOkBZJRV9XmxiK7xqvmTbsH6
sml6K0IiBbKQ8nWdCXQVytV+G1veU144L3bQ3yJwvTIap0zY3WO7ZWM6i7dy8OFhgjxI3P46t2DZ
DCA3Kx1+1Np5EB7Upq4HzpH7iToJC46AtF9Ha4u0cYixbrQdZgaB1vsuiPvLUOlVTt4W1Z6ReZAj
ohoTkt6ymtSqwUaVMCfD/YQhZRenwwB51DoOrWHAbrckqvGJ2puohymyqAr6YOrBCcepkVnozUxv
XS6B4INbgKewS9hIk+STpuYeCoC3VKjxXHEddrmCiTUBCAAEV2aQP4oB6ZmpXxI5vvoTD/vUuQji
11BW6Wpo8vwiZCoE6lTOzmPmo+VSYU/WtyE7TMPFxQQncCltitCFZzKnEFSwgcVeAaxG4cixr+N4
ugy64BlX3WdPVY+LhOGMNYRQ4LjcloNJzkROhnPqQ5AqWghY/WiOA4lxoirKbRchGhZ1dJXWGKdi
tlMEd4QfuzTnT+MFBCOMBCVAzRRjceGW1gdaIVx2cX2GLgv3mOofRD1dLhWA8jVFDMuJjpAr2UD1
Z3+v5cBapW4haLpQYhhcBm2+t5f8bIa0YmoA4P0aJtJNz1PSH/w6P3OE98GDxThFA3AHIoZQtKwO
GTIta4g4GJhOk5ZACTsVME/GfOeycq40hK3OIo65fZh5TU4Id1Um1/VQPohgeGnTFWto8FsTDWs7
z4a+6cSPiEobq+5YMl3aBVP60ovpS7fOxMbhpvH12h8MxCSKt4iiCwPdmB1I/75zrLJGjif7G6dC
R1hYrIUSC0NZOats06cmx+5dWrj4YC6G+NPAs+efTN7hh1SzuwsnEW7SePYvlW0FB4Z4/AwOXaVi
U3IqZjskSsAs22DqP6Rz+6XwsNCjuSm4JsAW5QJp9zilNTkpGBZ03ruIQFN5/LfL+Hs+REX+55pq
V74m5Xv3e4sheNm3kgoGBWW8J0KgNaswmJLl24TI+YseAWAByhdqrq/Cl++LX+73EGKECEI3ovr/
/yUVOmKXRQpGQOH6rqQM+icTonWD/MvMBgl9xNZm9RExv/qlorL54UXFQPGMu202H01hWyCU/aAd
LrQLpNA2JUzpMr4LhoaMgjFvkPvqVmfX4dykEdu+ZKWXDeoRbUWBdLOGFlS7zt6E+QcEkocxClOy
uPOzWNaQv5vLymf+PMPF8qfxgJjko5PHt5GjzovYHD1j70TB58NbSOBFG39dRURuJfbIeHfwznvX
GoleGuBT+3K6GeOgnl4SkexlYaANF55NwBD4123fmIoNpkyf28LLz9Pago8fgOCj6SBnxVlm7ncs
ioNuh7uRrgl6W/px5cf2hdu0XPzTv6047TEDxpBF258/JJev9at+f//9Q7K+7NuHZIUAIMpi1WOz
Kfyp73D/CtcvwQj4bbW40lgC7DBhwJsdBDza39rw8C/mj3TuHv/DGSGjf/IZcdc2+wdtBC04sn0Z
SIF2SDDX/GWxGMs0Wpqm9M/CqDfNB7/TDfD4yLLvZadJejFDOsyvQTELm10/AgpnG8VKafzxuETZ
r5uVG79M5VVaDqSa5JF3GFT3OjghzCY1za/xmMdHy0Yx6X8VTzZrzBdW7qwqMv9Siyz7sHwVWaZO
Dc39q/by3yP869MZISf889NJPftelq/974/n+rrvjydyex610JfoceBxfT/DXQxj65jfl0yP1933
d/FOhBLSY3QkItpfnyH8j88noyXuA3Bm9j8fE3EZ/Pp8skRn4+0zfAKVwE/+45gIvpVmlTnKs2CO
lTlJqkzs0tQgu6H46DoZbd2y7x69aXXbD5B+u96b5qeoJ6rSk7RNECIu4hke92Jb6c5RBiZwmWvn
mFRRdW6bvCRco7L2I7k+L6KbIiq1AdoVSYDU/ydsorgnxZQBHwVs0GCZLLs6OWsSD/5AMocXdTxJ
+gTlRvC60oCEHuLenMakBKqVzIMWoS8SrGR3fiBnOpKyQ2Lf6dKDTh7xHSiYvbsKT1XT4p6QdXX/
79P/99nMLObPT/9lg9Xuvx3NvOrbsw9rZZV7+NHffqYfHZHoQRjteAEjHvyQX+W+3+qX1ffI0FLy
lPNzfJX7fjubxV/rTNNBCkcTu9Y9/+Rs5gf7+dGnBkIexzUE3YSV2lre/DAhjepYDHDjFU2Oc9qY
63BMDtPwH7LPH1dbv33AsHYKZCwBvDCxCpN+/i55brpEVbRRIfq2Ohc7n9gZ1e0amq4f/v43vy/R
1nLrp6vml+/0Szk2ZE2RO+GgzpapwOXsI6eakMj+72/y+1h5HV4DN0NwLVeM2c+/jr8EKsRlBX5D
bZBDkAsJmytLTxcFsBYVy+Z/f7vf36Of/3rr1394j0zcx2qY+XZj/jEiL2sI7irn7n9/j9+uaP5u
vsfAEFce3t1ff6UaccHMX6s7k0TeOTGUy4rgRhtuZnE6si/739/tvz0PFCXCBi3nIel0f/6Niq6c
vGrASpoHIyGI3rTrihbCeWeurF783Vz98eGjyPgvDwVlDse7QDoffNVu/vgHjErmdp4HSML4bn5b
lgzOTshCqM6gaXaCnLfqOJNgYG9NatnDs9fIJnheKmQJONhzGninR7hzxjTndRjtZt+F2SGjCJlU
e1xw+m20Gzy4VYmsRBFzjUsNafQWPSZCyKnotz3KwZPBng/oDEnxIyXeipbbiGPf7Bqvao/GC/Ct
Fw4RmZGTkjFXn9Z+/cU0JH3luFkLpERx3m6zUO57wG1mUdcNGvBqpu3NgJvGdhluDfmJLB9xM9mG
nPawK99KG+m0lwfOqSzRYfWyVA+IHojUzEnP9JZ80bjpE5LSnGRjIpyNfdpUdPsR8wJ7lM8Qyk7H
lWCe64eBeVSHbXLjVr5/NRFytLEi8sua9FRKZEpDOGw01H4OvAevAdTU+V71psfsJUiCLTIowsFc
QUhGKUjZw2LMtvq28ljq+jMxGDLx32SHPXnEyQsWE2tivc26At9VuHV1DECpKQgnIOYVofB1GssH
aZCnGu8FkOmLZGq562zwAalPQCoG5XYfAbxXPZrHfiTXFIylaT7CcmNdOfuPysnfSuU/pfzpPKc5
t31vB6TYSQEAqy2JSzK901X1iHr+qSnv4YMmSnwKk08dhhpjLp1gn9YP2M1OIyC7LuFhdflqG9RQ
pYXynclkCgIe3YntnrsLy82WYRCyHQRS4d6u2puSSITaBNcF75Emj4XZPBnk+L+ZeNWUwmN/lmp9
sOVF6apjDVhhDQWopkMRif0UPfIBPYxZfz5Gj0WzXCihLiQ+OEREcrhECnBSjsFuSMXOCz7bjb9L
Q3dXhc9itHdWnO4m22o2SAO+zM7z6ummOHFOvOqjN4Pa78/wSzO3OejZOQwBUaR1qTcTOYkLcPVe
Zbu+i851nOx93tEIenei2hvePnKryRaY0QFPSNAWc0/MRS/6s66R2zIl9N5+CsLragD3DAOQFVo4
X+jqwquqi4qM95DAOft57NDddfVTslgPbnfTldnzEvpPi76FT/RSI/qzk4dhCI+myI+TvoXy8DAW
7skIfVdy8LvFB+llr5Z2vwAVdNkLswgfT4aohBPd2Bcjs+0qmj/HrsVYajqqKdu5RCEk6mLsn+3s
KZrwPQHMDnrGPTcDvkPSKoLqUXW3mcQoPx9lNG/KLjsNFKB14Iol1A2RpO8SvrQWw6FtXIhPL3Nv
HbzqM90R5guy9wa5Y7jKpoX3tpfbPnF2jnczMqskSwiM+HCpSLwMDdCziNH0gAvmZHGCY7NSoor2
acwNqCo/vcMQuQ8Hf29haKkUaEo1Mf6tzhblMSHrtxWQctkwUs4FI7J8Y0ftxkGzCOdmG+F6sBaz
z5BPJUN8nMbHevlMh3RqIeI0HqEcDQisGd0zuY1ZRTJb/uhM0PmBred8qY15uhOmoZI49mk7uu5e
6+4yBOfjoUJD2L2pXUj3RJUsQ8v44ilokEYHI3ZdYjtU6HPugT7v7VM7c54XdZuuAQDbMPjS19Z7
PWRcDWaTtByNtr0LCRqqG2bQymAAdjXZIruse0cVAidSnIxQIv2BZPm3NNJHDbdZVbhPl+hUmzuw
apu5ag+qgYyt+DyuMW/tYawdRIiA53RDeJCBUOR6BzavCN29i3aa9k1AkshI6gu1fehN5+5QPJlh
+VDN5UPSebhJRaeOVTtaF0WEEk0I3Ki4mGx52sBsqPqO9PQj7MddbI10qWg53GmbyfFeRj6xvktc
se+ALh4Ln7nvUMji0rXXD60lL1Bovxf2fJEgSTnx/OSQSGT8nX02y9m7Y6aU74cpyXZ5MOQ7FBEk
iwbeQ+5G25T0ijipb2pFyhiEtQb/VapIDsXym/QhqUkxEAViEjMP5iSze0PSOFzkfHS3dfBaLpzK
zEORxm5TkrG94L6vg+3S1dc5TiDcRdewdDYdv6ELBTNPik3gDLupDG5BRFxGiWGaLE4zl9DwxT+U
gCuTiWHqwhBc+meVSyp8HG1917kWFjiM0mJxTcpXFyC2Resz7kt1V8qecXZz2XqkgpQdAhiCrVrv
vDPhh3j+pHrCogjrsVO0ok27x8C+B/x2KPhGfmFtBjD0w/QYgi5rhmRTLp+qkMTq+K4j30JNgLgR
aTYcZr0+UQU5gdrsmzm+JvzndPR7vOkxMcrcpG28UcocitkBhhHsY/yXQ/pQQ/QvJXBUM8Ju1/Ku
KaJt0up35Wa3WE1Ja1P2lezjQ7MgCI6G9L30I5ZeZJtpvPscu0gEBvWapcmhNdnT4kc7DfMDLVLH
7qtdtqKYXoN63WL5BE5kMyPo6ejO9iUi3CvjpFey9R/DOr+sY4+4b87ZFeJ50qfLfdUzwtd1zTs+
ShJWmxc5YBTIFkNMjNVWZ10dHgYM3Oyb8FyvNWxxRDX05I6wTNOy3zsrgcdkPDu8yzcTCjC3V2eO
dJ+sUd4XOKKJPrGuECe/qM6pgHMQqB5l/Wvh1zPrAHnMa49njMvFS5a3dBDcKoPJEGR6D0xtefOA
q+xMRIoLTyNhiFGcbRx/RC/etm+gVz6N5HtIu+G6LN6wor5NQb1j3XMRNlQiqhqvlnXLZgL/LCAs
ei7q+073cmeURfnd1h07DHjzmMoIIC74M67fPQv0l861SSLx6b5nlniW/JTK+mjDPgcPWZxGVfXe
CkLhVYQ8FrH3e2g514FpiQQf0N6qEjb/1NxNfeCwJzaEu8OaZxo7b5qWdJTRk4CXAvW+KP+mCJcb
qxwexr4jMpoCJlL2duxQ+45rTtAUPTH+xaqXwYpoo/aZ7miTsDImbo+EdVXmj2CaPiwuOS10gRtv
4vS1k4Gqcq4EkRnkNYmwP9WybDZqSR5jM/kEBaO8Cy273OS6JpikItZKKR5CWeef+yh7YbV0U9ch
QcaCjI2wxRxfjZ7mk5+gDfOvAl8/5VX8zI6Z5Lg8ecDPcwzLiFtJuzkJbim+wwTV/NiVZDEt0kO/
jzA6idtt0FhDBFdN06J4syako8qi4LW1VGlvYydUCMaiZYC6g/sAFkuVOToCzuvHudzD7JHqQIYg
r9NW5hCSLPMy3QdA69tDwRCV+Nk+bcuVKOedi6iokn0m7G4gO1rNHlRlNDe4qXvrmNDguKfspuAa
D2qsE6qvGSVkrPzXQngWBkgTKlh2mdsMZ3kTAZ5bMqdFVN/xxzkpC79ApOwFOp5PrSldivd4gcr1
kDjD7NpQ8w0tLCyOdDhETtxU5/L/sXdezXFb6Rb9Qxcu5PDaQAPozCYpphcUg4icM379XZBHY1kO
U373w1RNlUyRagLnfGHvtTsjCnYGURCs4s1F5XDUcuJ/y0pr9kIfSD0wR71pDmGW1T2MCDNM5Ov/
CYNGgTrQ2dVZTJ2BrFwnXJZUqvSpBWqBlNq4M6hdBErev+/A/qSnRE9COyTJKgzvlaP2Y0+pCp1E
gi3feSmaj0qZbtu8Pwlp5377Nv+S1Vd/31/PhdzmFZNf/CdO7/Xrvk+G1F9Qv1ka957OWERfYQHf
N1vaL7KsMhb9r6f7v1NRCDnrOF1lEbYOiIwfLY3WLxqgdqb2SFjXLv4faZ8l/adnhB4Kw6UlySvF
ne2A/lOXPlaR2M59NPiSRXB7PVs92FbT5A1pWgKFfVZi2h0zpWJBZpEihBi02EocSOUL4duj0W9G
WYye8BSdMjN4KCmcgT2CxNxUUqk/h5FcXNqsxacj0lYEM+EwZqJKs2NB8JCz2LZ0DEZKI94WFrjX
NCXgrdZVu0Os0ANoRU9rLYYLcU62+ypTCNdptqZFWiYp9ehEaM0XQhm1UzSPNkIIYk7a8KIIY/hA
sSzu22oY7bxC08SwiFlsXjwHkXwt2FH4Y7l0j0JQ3hElUgyx4EaCFMPZi8N9V0eCV80TyevmyA5a
DLp9zttNgCA93IIDcQ9kElnVosAXyeKMFHKVCOIpIqN3Xj1/apNvpLkpcGAaNGX6cYyIgTPE4HaR
hdchGnqPoS0ByC3pSsC5KNw1sJVBTb3L+Dk7sZDXgXYqjwhkJXuegpNUWzV1Z/s86jhHKxofz8AT
Yqsy6G+jjeHqLAtyCuDgIRi/QuL+qBfzqZ+4ftLsjMhd3khjuRuG2U3hnGw6SSZ+KMmty6KF13y9
6UUjIFUoDQllzwR5Uw0pCnRBeRkT6RIvk+Ao6czfbcnngTxTMU6ZGAgfKB+ZUczjhM0/1DelOX6N
Wkw/TWAgt0yEfEsWtrEtGyEmBWjNJ1QggeV6G3pjjrHMGmMggEV0K1vNc1sYJFJ3AQEy0VsOHWNj
xWQiAnBvEc9UmrdUcedoRvNZJJOk3ciDXD6EknoqZ/0DIDYFSk2SM10K7DIJFvM5SqX2FoFG6xdT
tpWqaXDmVUE0oG3bWEOJUoGCDDzxVe2G/Gwklnz695D8Njxfz6a/PiR9Mnpei4/yj6uj9eu+H5K/
bjY5ztQV3MeW6LdDEuALckpuMGSRv0diyOYvbBvpqSUD1qaOp/G31ZH5C+ETLOyBehI7gqnyn4zP
pXU+/sO8Gds3fwNaZo5rvhty49/fo0uDMFHousgPC+ZTtaGuCYbhLgrbl3hifoqp8jaQ2ZWTdjZX
8UXumq3SBzRMy91IMHskpduoTs9dFbtDOfg/fKB/Mg2HifbHHw8NBPB4ZtVErPz041UmH4A55pGv
9skayYC+cRb21Cn73gDnNWMWSFHy1YV+MKXUE2ucan//I/w0e/32Af34E6x//sPsNYckUvYKOTd9
mbzLRnpbJ/064btbYGv//bcCBvn3/9qf5N7AU6N2GqoIq5x44fFw6my+TfX4ZAjTEY2GA24nolVh
fwbFKsXgmnWhU8mUn2px/R8/jLHqh//wbOBqZLXDbhHX7081Vp+DDsbwjTUnRxGbRk5b6orEIyEG
+YE1t6d1Clz1YZDfax5ZZqlJSDAyyZBahTsxLYvwCbwhOOx4VeOyvFRcBmMEx07ZyWpNJjV4Eb1w
0gpXk/IAKhyzF1aKzO7wt7Oa4KBrY+QaXRM4rDZDUk9UsNXmnR7CZW2y4Rbv7Q2UgjX+PLuf5oKo
UJoqZgXqkBzbmRTTqfQrwukiC8UqpidyvnH8qEnxMZLNYsfCPDiKRKLnKJNP3nmjZgBwNAXyK2oO
205ytSy4mRYy31L1vijMD8XU3oS4PTWTemxHoCRlWH+tw/FpiNU9u9gHAqIerSk8RkHXOYqg38mZ
+BHPmScu1qUhCK1EiobDr0ouypqUJcRAuJ5CHepbgY0vm3Yto7vGYBhwYcBCJ/cuNQ9V+0VXdgIT
qbZjWjM5CmnzA60ugCSbHgmyvLzpVs4kdn9NuY4h0eUxapruM0AIOGpXcj0a/SzimBxvZLKP2VZo
wUMz3hVmaxfKdWJ8qtGgpuWnygalS72FyY4y73NwcBMqj2Cflxdzfhrre9Ycdik6BlCFklG9GBmI
31A3WqTWZS9SrUG+K/EPEX1U2yUifkX4WkbXOkS4W/hG+1QbJ2G4NvFRSKyNSbE0SrmXc78PpJjk
1E1mB8dd/agiFSzgnrRBCU5vo91JhN8MCupAddzkOVZj9UvCUrol21u/VbP7ub+YwYuq3FlTvtVD
smL8GEGqFh3YbeM/xlyQFk6dX9vipk1B7w7LtlDVzQp2WXQo2NaW7G5Z/aJGh9jaA+24FPwSRqxj
M9OHyLADomYYW3QH4iBEQCsVNtjczVU3m7fxqjJ6DvsnmSqGIkHrsWlpDBOJyNl2pNdL8psSvo7d
exOcYMJvRtXP8Yj2zV0SvRbtpVbuO+V2CoZtYRJRyDBkyE4NIYSzcgjV256nCLdU27qDXjh5cgma
FcEOcpGTz2ruC+gWfSW4rCgg+EUbsX0Tq2Nj3KvIuKrJSSPkKsbbIGNlo2+Wu8vqz1YSomVkHbW7
gbOM2FP5ImerbJnnAYuT8dgEW2L6Ov1FSLZhdK2KY6kwkhLQ41afo9XYMxMKlLi20hGqqHwGRPEC
d97QFmaKjxq6K2+JWmAIrfhphFAytiPhFkM7DkDXVHxDR8HqDBEjCbuKnFg4FO/4o1ehmGl/6yuf
2B4prc1hsNZHlRvIj6RFNiKS9C/yckbqu1aEAYJfUv8SB6duZDUMB8618jrUThU/ROqD0h8VQtkn
5TBQ51W7Hm4Z+elGRObsNTP3cwxQnuSPal/KD3LnR5kfTnfAJE2Wo9WWzw8ZKKYvqJA5pjzdyXNX
Na6h7sGiUMlZT+5U6VA9M3BLmmvIr4axTC/fjuqJx6Wd32HVT7QCYuoSnyr0Z7nxImwyKownOxge
QDVmYbIRpIO0nLXa0S10m+QzPfBqpWzlmozcVgLlhc82crroosD9K8g3oBB3Mn4yyzPJ9Kh2hfx1
imCE3E4SUAHUust4QJ7KooMcCEODLrvRxY2x2LPqp8JBZfKSuPr4EaT31edUOuG0I9dwThx1uWlY
wRBqEtjkzvaCF5ieQV6R4WSj3Rl2+qlBt4bMbb5LI4ZBYxtozqQ7Ouh98klzrz6l48EMvtYv+XIW
m0uOYz/3kYSQusj7YswM9LYW4RM4LVXciHCwtrK6xWW+Ybmeqo9ky2psE+djH3AaHpvxRH3O/K1c
Mw6OuPsEoqBuGMh30n5OaDI8wyJh+ZovdyJGj7l0+pz4pumuOrF6iWtYn+waWruSn+roVa1OXBZ6
ve+ad8aAmrIJ2t0Y2AmD+qU8BW+jBhdqgzMgepZG9jPMe2xNxXhKGOkxSZ2s99C8D8KFdC4SiU4o
eIf6rCV+EoASPSzSqzFtm/k+UciyvgqgaaxnTbrpTKK2Tl1wYuW4LhIkDxKy9UR6SmTT30D6svRt
eycrJEbfLtJWEX3UkZGyN5YTlT/C/+ITCkHS3wBb4Re1iCcjvsyWh/ac38Mg7kp6tFuSA3hXsvDK
Fg+TbElgLmnWxmYduZqMf6XstQyeB/mUYGTJnIKAUmZvZLcANrNGHqWTZp3l6alZtmZ/no2rbjwM
n4iToTKvMckWi2BOz3NRuYx56rtY3ar6TWkcy8JJ6gfTuJhgdAp3jLj8djPfOHYnif+WEZI7sCjW
Nnlp0yRh8jSU+37YNQCPradl8OdXY4CLykd/xeqasvA5FAzD2UqIXv489W6G82DSdlrtBY2PWN8S
trXgLKmfaXfdtFUQT2P2fAwMnlY7XLarIUV8y8RLa+5Dc5fFflHdGAZzaWqqEtuv6isPxXSUhGNF
cP1YXSPdFXigxeOI2eI+NXaQXZf5ZdRvzeiLql5S414WT616P+AoLu1eA1khDBicnZbzRbWu3fJF
jp8H00kDP0p9a9km9cfYM23HWsBF7+fCIc0uJPdWXpLta+WyxKwMatckaWNE/A5cxFnzsiEl1rdQ
HSgcsOMVnZ0yqdQ82XK5ryNzxynRzNdCO5tsyLD3wGskzyZ6HQRXlr2xcdXRT9NjJ9qt6nTpfZdd
2nmT617EMy/emi9p9sSPQ7hzO7zm6Wm9u/nV1J6YkaEl7oLqTRLWo46zmKVvJ/ok/4Ss6Mubtt3H
AwuS/Xr6k51bue1Kufe4MMGUsutD2AjoTbTTwu6qm1rYSeVN19wGHeG9X4ea4S6R1MJekY9RV+Nh
8FbBwDqrfVHBq6I3ILC5Nu3JOGrWaToRDKya3GvnfHTl7ty9js/kHYmEpvf3WEE23XQbWg+ddahy
gt1fBeTIHCRj70HRs4QjxlsmE+b4LFhckNs1nQZUG76Uon8wO2B7+smAuUszZOEdK9JdK7K3F996
bac2ZOk9E5s6r2yiTwV9gPAyTkeQH8L4OHIwq9HIauWiGD65JexswuapsEAH6gsMK1yavHD6YbTI
BbCxaGOuelPwVC83/Vv4LgunYniXCc5EwH81mGk/mUDXZdzFbhicRA4fE0azn2W3DUIKy8uWnVFt
B94A+HOa3+LGpOqe3eBxaV4SiIPErel7rT+IhYeqj1WkVT0UhpubO6N/NIz3fj4JYFoa6W1SL1b0
VSRRSH1U4OJFmM3PwUJNmfqCeignaUP5H7J258fNTqXkTMOHFp5k9dgluym9MWTsClul8OYAknqL
PiF0Y1VycI9tQNlq4UuUEVtymaf73DBZ6LGU2gwjwNrXhH4u8kJ1x01PxHiZ2gJeni60Wx5xWDVg
tIhB/2Akp65CEgdzXWZtCGBWSIGW/dTYLx01kT9XHloSxiBJuV3ai4R4kSUuK6HaDgDm8ihjJtc8
MmDG0uHHw03C8vBaBlu5AEnvTsVB0Zy+t7XgoLDPwYkhgCu9YuFLU2qQz5nAikA7GOVFSjxrYttF
KARZQeDw+YjqrVQcs25ftneZD6ePQp6aFUFkK20xvg3WtlH2lbg1OiePbsbJhq+WQDjmF0ptRfx4
u+1LSsmbfj5o2lNBErR6U4sEsrsysVcS7jSiTZ2Q4FeGk5MjkZ/9MMMDXGwB+v1EFfBItM5QrP/g
Xqo31Lxhc4d9KFP2okmBcjE+WwFsvjcRfmXomyQ6mePNOHjkn3cNZMn7ENED0pBG2xivpt6wYHS6
t05lh3lSuSe2KR9LckifcwKDmzsenZwBwbjtW7dgQvY6DwDAXW6PTvfN6bgIXt35CknqpJTvFNUJ
n6PPaXGUh9oiJI2luC+ghYZFQYvQmp6MBsFwythdSGpMT8Slkpksx9s1ist0yRDPZFu761OPdhGS
fvZkfI1KJCvbRN0iXa1YFSHe77dqsUuNbxv2wSVenbUIF2VPB7FRtb1ePGvFvu0AdW7hgELOKUS7
WF2hhKnbZPMo5Vst2OX8PGb7FF41/BoqJThrKOQYeD7OT0gv2JPFLa3dprly8UB3YWmqMs/LbFK7
4sVlPx8H9IWsoG3MpxwEBXbPEHH3lvstqPdj4wyxnUj72DgO2X4ozm3ps3bJdLe23svc5vnnqe3R
7yIMELsdZkGV4WWURpuKuyq0Lmz+JiLQ1WuzeHW5a2f4kbhIrXiXTete17HYZgYy2gFC07CFowHb
BMxGRxophB2UKM4S8h7fa5pbmddK9PrWRwNUfpWf9HwXqLv2nohIsBAmb0C/7fsDqzoKZN5cWkt4
PS0AqZml7KZun7MR9BC6EToWimJnTE/xmeUd1U2u27lxGIojbPUYvwhF+XOMFYsEMqg2G/mx7HyJ
Xhd75wVklX473nGN6Jmtt/78LC3bPPlScXXT/OmHYdqGyyMp3FpyLmFYvoWnBd7dA+POyJ/YUbMy
H936E7/UkPqm7mf7It+q8jFPtt2DGfndvJFoAy6W8RSobjLyC+YTRdyy/q6TXRnBJXeSJzpFkrwF
2VFCbI85uVJnoOfVZ0ZCueRoHRFkOHnNHRnZaXwU8ega3nwD1ThSkUCZ6J2h9gX+uHr6bGyYXbAl
TCNpHlgMS9I177bdmgW+rRQ35UGRnFo5YuzkvQo29KSmsV2LTr7L4PObhwrRvkQPyZ25cuxtYtY1
hCOX6YH3NaJrqw6hedeo5/w5jxDs+Y16v5AZLtyysWcUbbJs4AQzXKugHkaFgsBGeqwDSBcH5gdk
3M91tSnRyKWmK06TNwpc3RYfCJ19mttFU+G9GbbNau0JU+I23imeyQ6fxXM1+XLpJ9rbgsM32uX0
uflFTk9T7AgoDhR8sxsIL+T7ZFegRQ1NKCocauuP5ClvXJ2ULPqp7q1tds2e3zsbvCVz5NYFdkj5
g76QC6W0BijxeAnZW4yPmnnSNeQsO133w8fiLFSbZp/0/Gg7nUihyGGggFtoytxq3MyE560MdxYe
+AiP4+RKNB3pJrLchOiuZsO/a70hRMpSr1UeZWsXn4ZX/cC3hTkyKyShox3cc/SqrDNzN0bv6akv
5e04sDrxe8BabDLQGm2t+SmtYRk6vJ+5sgUfw6ZpFs7jU5s44XiN3vlh5M4BV5ZGWwBrAhoHlJTl
F6E8KqrHQ47QAc8jy/toOSXyS2nayZeElg91kyscrAeOFsRr5iPDL0tlQ0wL59f61iSc1zZ03M10
s6yo2DSz6GKVjYhwo+3xTwWg/FeFbwc1Xt209+2zlGySc/doqGxMNu1TPNkRp06+qb+Gz5zPOIUZ
BesfHYOZZBN+UGTNJ2J8y9DNMWptGhb54gW5wvDIB9QKOLuOMgtjbKKH6HVC8wgQR/OkeJfIrvWk
vpCpRvRcETjFef7ADhzz4MW2nth4TdmPDMWuWvzwrqR90T2VjhUNKv2f4dOIabkTI3EceBG2E63D
Kn25k+szUfSZcGelzhx5wejxe1zCS54gTNnqwktvMYzUDuLgDfqd1nNElavU1FnyWgUSED6b9Frl
vAKRCvBdZkLSXTDuEnLTAA9dEs08RM28Xwrq9UXxkkY7pYOwA3/qkPXj4GnmtDWGYqMHuTsMyS4c
Gw+0nM/gdDfN0U1lmc9ZWhKnrHHsR0+WPmzzOTkouekqPQm368Y8kMJjkWCRG3LB+/sR7p/Obwns
WiX4hJKIP42TZ0uElZoUkZ+1oZ3U1Imf1F89PibNeprmp7//bium+4/jYhW4t7ICvv+gUtYbqVyy
qon8UctloGfzVU3GXZEpj9mCua/Ntnko+0thUrZb4OB5A1EMKlrr/P0P8pO6fZ3Yk8W0AvQVkcXK
z9CUtBLJZgnKiP2u+hSKDG8Uy9W14VYDHmqoqafHJDO3+v8amP/JpgCLAAp0g8UzBs2fNgXsV4wl
sKzQ763haS6p+YJlrzfTvtTaL3FLRkfNAZrkPAxmeBlQvwUsfjHJ2yJrUqWrHFHp3W+fxb/6BY2H
+e9Wc8VHM//JYo6v+r6YEzFuwSxhk2bxivyO3IYvl4Ud/DVwJxDrdZ70774W4ha01Sy7fu03sNpv
izkdowwReXhR5F9tYv9kMbcSU398m9akLzYvPDQYx3QsAT+JF2pM3r3WlrOn5RNIdLVlTZfYQzx3
IcSxYrmGmlCidTYr2v9UCnpGU3WCyZ2jFcwxzv5qVLXgoyUwexuR/HHUNO5uDTtJ55XlwP9gy2+s
OjbYN3RBLtLm0CdPg47Nf6ny1vBDsWqezW/xYVqrRr+uu/59NjUWZX/9bHqvH+3H1z+T1vBl3x9O
FTKuzLqY1ed3+NR3aY36i6VgM9S+iWfQP/32cCKtIVVK4+FDkaNhPORp/4/pij8CcrVyxLGhc0TB
KfwHXCqgv79/Otk9gt8FAoSvnXPWWlVBP25Fk0HuIlazI49IMd9lvbAzsvQuCxjYK7XuT+okMwLo
RC9OUNMVWvRm4oK11QLBtGLlZ6VpdpNB2QB5gk4/Fm7zZHFAqZK2FjuxhjQmCmO7CAyaMAYXBRwd
I7wCyH+L8m5npuj3YUHDx9QxcRCCaYt6/F6TQhyLWbzJiWnbhCw2UWgrXzIDLK+yjG8LNGywMFtc
OxgtKk+Mx72mRX7SK4dGAUobCjMxcbIBDJCe0BB6tkvjR2q1O8RKlSOL6Ggi3SfUXnWkXi5tPVyQ
baReFsJnhR9DRSnej2LpLbmV8GNUnpAZjBYA8YA5h6JFE6qTnKBWo2N2xi4SRk+bZd9go7LUzTE2
WYAaxTYMar+q9bdSKU/FGpc3jozWG0m+ilFy0cT6uWVlNggQucP6Va7o7/vaGQAfSmFyFVaQaI5d
Q6fRRc1EHV7uyHC6KJ1Wb7KO+UewwO4yrqNJy1gpVOhimp+nUvbmLj6UcfAm1fdDQamnjHcjQvQI
zRBxmU4cyNT29caSNLux5pdeibE9ELZpjp6UZfsxTvyoXC4CEGC5tRgIwBBieD23g5Mv2UkP5ssw
GN5oIpaRui9qwtfG2hpbRdgx+dZcj4tc3IuTeEYqhuxl8CCRfRZxeSuKyQx4Kbsda/O9qSb2cfl+
ybI7YWZmX3fHnKQMFM7SU2llx6SR3SQv3km7AuXUbdsoBiacHsq82xfJOjAwlUMtVNcBAEkbJS6I
YztD15kZ8rC4HWGSpGkNY0axOhbj0J7M1Ch3o26Nh0JtLVoRFfahHJqeTqqOJySj7oyV+bSUarg1
04R1vTSpDAvNhg1bl4ukjlSTwvyUyF9baKGk9UYmPFhhyvZn6UifZFYzhU4MhjDZREFQPNSVlW37
mEBAwre9f2uDb7IdHV3FX5+/+6+fn1+bP42xWb/w+wms/LLWzRrxkat8EBLHb7od9RfRwAKGfdWQ
AKv+FGVj4LOxdOyyAD3WW/23E1g0V5GNpYqSuRJj/8kJDB795xPYQFEMVF3lb6LWXsGzP57AA8Ep
45QrrV8JEnMoAyUypy9zR3F+EXMrtfMMxtOAIfACKgFY0JI9NQVjcIMEgE1tjox0kf5slj49oF2/
lbsC/LnCTioU8LpV4MwlwGmdGTwKpebVerwTiCDYJEq30/v0XCXy5CGffkT4dN+QzRAZmTMJuVd0
0k6v4FqFjYqGeopJ9JUaL8sHV1XYeePVi4MQ/6LSvkbSnPno1/lCuN49+7mlzZPNYhEbnoEDQeeH
6Hwqjyj6zg3KDtIDdimXCJ6SGssHqcEzm6qxqT+XxXA4H7wpKB0xqJ26Hz8FC+l4jfYYGzsL4+l9
yPRnS5vQHobyXbqmpcis/AeVT6QNiJoTQ44GY4HhQL5Kvyat9Cmz3Gk9A3qdHBYtWn0bk3VpiWgp
CXDTlu4zI7qlU5IbstgBLYYVh4L4CoqaRUXJwsOQ6Oer1cbYsM5qR1SJ2UCHLeV3QiHsKmJjtNn0
sbjrQJ+mV1OcWHlGAd67qIN1JtxPcnJjBdEnTmzLUddcmtCqALqK8pdozayp1/QaUVwXaymJNlHN
hSHpFehW2ncD8cypi9kWdKFab/O8qb+Y0ixvE6rOh2LNzFHX9BwD0+gWDQr7G6J16mTpRQJOmW5I
UZY7Qkvall1EBp+1Pc7p2NihHH5KOuzpJLhthf4BAhOSV85kB+PpBAgAv0MqS5hH9cInL3CbFd1h
6PDIicgeCeBJHUtQ38XJbF0rXT+gZpgs1+KKwJijNchNY2Noj+LcJ8tdP4rD4yDn+uCZbfJVGpCk
EiMEEyvIn1KLecUCA53PhFY6VcuHRk1BsXH/dWn8mFTzucn6fTmyjVFaZtxaLMuM+Fom8fkjmU8Z
Thmi21vzu9n63zJXoyj862PWi7N3Ai7b7k+6ML7w+zGLBhJXPawAlOCrmJ8D83uhC11gJTzqaLct
ZGg/pKyCQLIU/NAi9nUabcrh/x6z/BF/H40bAwhzrU3/ySkLr/HnU5ZgPY2BAghYTnRp7Tp/PGXN
Cddmmw+ZDztVYg8QxNqAp3xIVF6LZJa2fTQSQCxE/Tk0m/JOFBdMwwz3a8Boi3DIu/bIO8U0ZGEc
129KXqo4n/bxooGn7AI3MExQMMyCqZPq0jrxxrrIGzmO2PAjNGZ9GRfijqznixySbazb0/B1jKBR
B8mxkJZD1ai7ZtTdoCse5hBpiVBQOJ3lDMcksgp5zYYsCYm0lrcpn/Dgkd2TBudhZHIYll4YaOyk
za0K10aiECKaBgNct527eS/14jYhQBoT2s28sK6c+u0kqrY87ts83uvQk8SyOSY940A0ByJM7Rxw
CA4aMFBfO6aIEy5RaXmUGQaO5Folonoel8AOmQ9Ja17oYjkdcegL/18dqqs0hIelLw7NIiGleEm/
jY/NW20Ito0mUiwLt6oa3gStuSH06xyW4m6RX1PsOdgTTmqYHWpjviad4kYSZX9WuWQy71rQOt+Q
JWprfKidgjVFIboonncdi5Lc+tARVZks2ZDeuJM6+30xcGqmz0sQHHNlvmmRX1uJ5IMXcAjNcSNi
3nOlOOSteCij3m+FZGNkFv5oMNoj+fbCfK/H6qVd1FOR4PzqXgSERhFyMInNf1pY98jEOQLn7lKz
dZLS/naZgyddVhKbezJicyQhhOOT44w+qUlzmKvKn7XKM2qmoMrcYm6KVF83uAR5MvKgPJLIcEYC
e0nFehdEHbkWIsdomIn7vG58nc6gVEavAJxY97IjGQPG9cjDLmSLTGBx13GfSLNgx5b6hXQMcFhk
KGMCAqo+tI9TqTG0jbfaoPg9y8ZmSE6DEa1GvzslmE+5WFPtBk/ytEawNrFsi/AMaQhsk12ZFQ3n
BuVYb5S2UIDXGwUE8Q2rcv0piYyncF0AlvK2shh3kGPM0Ow8aLLb5OlZx36WiqhoaM+MuieB1nox
9Md5DDxrzb4IqRdGUSBnuz6KHTjhSHk2x5psEADgQkY/KtXsuJcRwKH6ZJWza+iNqyjdu84NkkrE
lpRG7vUTuZUSi8Sxu6vj0REwmNlLBGYenxxhsFuVAAAPMiJL43B2AGTuy1Dfi4TtQsfBHFe6vaDj
iA/cRZxPwJDdohbRwfUP6ayGjjSO7SaGqMxFzOkAO3ZAJFWKr9QbrmEOBJSjs1Jip9IZxDRoUoWW
RGLJZAVDzEgMFkF5x8WLc2R4bs0wvhmhmvsqOR6bNBga15wgkv/bIPzaIHDL/PXNdXz9fJ2/dt3X
P95cq8Xot5sL4A3qfNg36poC/kODoBAKgWTaMBgdfhsg/nd+yBxGRk0NEQpmza/gp+8Nwrd8cHEl
jqv6t/jMf+R++ga++Z2wf82QWK9BWdREXVd+6g9SLciKpcsK5AUmO7IkEk5CYEhXzMaja1aVAwv/
UgAZ2Axpuo8D7TMshPs47fxQ6N+p0DyrDi9hL8i7NGPp0uumhpcnn+Hn18pGrjW65Z63x6rNjz7N
XtKue1VG6ZQ0LKACY0rscO4/RANHZwkrxzFTU9hhMW0uoKF4eRWYtWZl3PV5duBYYcmkNefanHs3
FNmsh4TGPo2EcZ6GyQiRt7Lf7uIgAhnLFrNslGw7qGHvl61memoBw0Qcw1spa5aN3mq3k2VeB1Id
vaKRO9fCH4Ob3Gq8NtSTrQpeli4746gqNPWUt2hH+Ha1nSYUjFGgyAcCIrrbttQWH7NlhMI0inYY
V9XXzGTWQF66XYnxbd2KN7lEkoLcmXtzkU9qOV15LA56JX6Z5cgXFUtjkTY/F2EYcwWESciWqdXL
s0ZO+0OO4piOxCwDlrZlkHjyENzIKMNztN9B96UttNLC85+qM7ZvXMC/knn+rU21vx0BeH32+ceX
e/2a7y+3hknRFE1KT7IQ6fAZsn4vS7VfVMnA22iRWWv8mnH7n+XA+nKv3kZoR/gbDSIFfixL9TX+
DKMNR/Y3YtA/mL+C3/i5LtXx/miQO3E9csRYP73dHSSbqKvINA+VLLiGkYAGcRDrG6NYgoTWWYBe
EmlrQ9/5S91ORCnpHyXathy08MMij4p2o2Iyw9LTOeLqOyumAbW6KAd230ovYRk/9aUIoUNPThK+
tSk1fWWOTCcYNZ3AgB4ZcFzyFavhLRIMSg3duMMqAVTEjFFFdAgQCp53hE3UPRWmOWF1zyWrj45U
FkYTWOtgfN4bQce8Tj4nIU2/DhrFGbDj5ZP+Uq7+PGt16hVEsFKzIIAhyjGn+Y+vzAFTV5n77CAs
U4VGEHlnVdcoX6B6AiYeWowxC44RBaWP2Vqnfirv0wpehabJSG375ZZRHn7EtPMaq0VhKqWnesTC
DI9O74v7RmF+qoc3bcEeWYs5ISAPG1o0nLpSf6xGVNU5pIG9sMSIGvLihUSXm8EYwcmLiUjHj35H
l6haUg1r6aQN175oD4bYB17WQsNp87vI0HbGYPpJ1Lx2VsLMcRA20SQ9BvkEHkkU2A6K6FFJHREE
DO2LKry1C4ImWC34u4n51YprkY3GXqoWDyDl/RIpr7MhfEoTjHo9RQM2F6rmpBMCMqoh0UaYP2H3
XhoYQikfSf+cG1Vg7NqgDBGSYLZcOhTx+HQnPxOQrNVqNn1kJM6VtjWKKryYaFGvSyxnh6BCEPZv
yfGrlZDy4K9LDj8OowwvYfsnpxJf+P1UEsl6Z3ZIeaD+jKFcV5brbc/ymeAoeR1Xfl9ZfqOkclRw
SqBLsDjK/jOSJFaeXSXoVNpvlkUME/9Rsyz/tBTS1iNTpGPXWL/rMny03zfLejoV/8/eeSzHjbRZ
9FUmZg8FkEDCLGZTvopksejNBkGKFLwHEubp50D6OU21i9CsFb1riVSJAjI/c++5VtvrxtYL7XLh
mohNTL9EdAi/ellSqLwiQLKGRWLS93NCaCRi8ypLCn9bb8V7TFtgmpVcZ1O1U4O6EKGxD9L4tjTE
tSmLAkxDe1VkBGw3Ln4EYgzPVTXudcGOqY9pfke4OkkU3bTRsCc4dRP0vtowqN3lZK4VlvkiJ20f
sSmxdfsdI/FmiCx4EPARSpwVOip2k5a6a4K7oGyuZOwilvKdx8IxoGYrDdy7cFdli36oMbpdHzhP
RtAexrx4CYe51Yiqbeo4/LEldhHkjoW1s0ZJazx1Z4ZXroHCb+uq3KkuVURoi7U3BWtnCA+pY53I
ViK4yNYPbLteMtEAyGcoKjKBLynBphFcRmjpOrK1l5YdISVGzTkJf28Y/WOM0Qsjxr6rcxPpVrNn
g50vgpDPTXAu2LLcfa0iV18RNbmNM+PEfA/RZ44TQutn3ti742hvsuI28FVY8YFR5KFk7hMEzfY8
XFP1AebEZY/TWSbDrhtzY1FIf0OI1kGE+qa31NbJq12kxauukvsiireKQYKRemeNSG4J2trElrgZ
nJT8SH87JdmL5/ZzIAFJX1qFJrVq44umYoCp9fHGyOgB+QRRUVzEmrvAXPqQju4R09667adZfVc+
OEaGFy4SOwnAMBjFSfPJlZGYblKtew3j6jim1plvCFxDcri0x/iOPvS5xcHCrITQA/+5soxzq2rC
bZ9kt1plbTs/uYpyvBZphdAVCLzVEZQuS6pO2xOUthXKNAD01qTv6OoeYpXsbUO+W854CT/gbgah
JQDphZmeuL5PtiLPOIyiFc7rXapnd7oajyqykVqhlsH+AA3Iqo1L9pzlQkOfDafoa9e1q8BtN80c
uMOUfG3LHq1IrDZpai8lmv5Igw0T5kQBBciqnGnbDMzf03LXY9EPV4khm7GCxHaAQTB+nUHz8i63
sauh265gSYW+k1337Y78SsIFUPp2EyMCHRdcWAayePt9rv9oJf+Vo7GL0rR5LWomZOFfj3b7E0tj
tolzrFNpOqxjWB39UXACwOb/gsT4HpHLaPOPo/1fCcMSIiunsc73pAn9pYX/d83Up26So33egyGc
suCsQuaY69FPLmggrH1SjCw94b017b0l+8JYjy4nyrCA/ZCPF7ZVEV6Xm4xDD7Hj+hcInLTtQPec
3MGm1NTBq2N8c0Npx9lLr0a3I3Y2CbOH7DtD2A7E7CFJA8+AEWE5T+MMHJ5m9LCWAiFOZhyxXs1k
4hhOE0wK7oFkBhcLCMaJi+1MC1s13o8z4NiaUcfmDD3WIpPI0xmEHEBEDloSpsyme2hiDXPx6Pq3
XmuzgBkmb6cLrGu6S6Wn41QK1LgvbDSav9+EH28ChcU/VziHl6/J3+9c+bKP+sYiferTbITh/aeu
C/c/5QU6C5fex+X9+Oi6jC+kPrOg5bWx5iCF/6tv6MfIMxCzIgveLVuGX5uozD3Vp3dg1rzQ9Qko
DkxpqKb+rHlJWzs1bX0i/QW7qqWMK8uZYBQGPeJxg23UnPLcOKQpMpL0YU9ZopMumD2yZLdZECZs
pYW11C1SG/MRGblVx29gi5kDksG7rRhr7/tA+fs6072tp3nqEPU4HNMpfBiFzM91SigQMEhDxr7O
lzSI3yrgVKTdlLhtxQhhrxqCC89L7zs5RcvAzPPzuLfEeojUlTu017kRnvudfvIjTGgZXc6CQHtk
vrz569hEbmx33rbNYJimSZzeuaxB9yTx8mrFii2Hld67lRHuewdJO0kL/XLyiHhiEXKVd+1F32GS
qGK3WBYx03TYpt0qF7lmPbbMRfJLw/QHd+nnFYvEMWlPUtODjfAxjFQ1JlKDuLpVV2CQarqDqhJE
1XAvsbN39sowasJ1orq+NbR4BsWwiSY7FyF7rmOpzLFshKSKIm2PbnsvbDaZyjUws5HV4bgVE8dU
KgMV3mtFk6xr3zK3InauRaMDy/n9hjOUNMkg4dT/5zf8/L34G1Hb/DUfr7fJQo+JiWsY83f7Lqv8
GKpYKNeoWsAmsvP7SXHJS8xkUQiuHodL0KTp+ENRQRCdbYKxFoI8FHAavzBTARv25/fbIcHOAofC
i46ywvjT+53VTpvbttPuci6KLjO85uCbo/GU0+YC4/u+ljZry5uXB/1R5eGwM+bdNavNr8m8zc50
RPUkFq6SedHNMqGdN9/uvAPXWIb7WOZx4LAfHxi7LkNd3dq+fRsSAheySg94YfhjhAZFtSmq8m5U
AbuHAXgpk6WlrNJN25I9lBZMeYYr6LNvhQGdLQ3OROhvk9JdF6K6qHjpfCe4aHnNVTdd+AaO3jyP
zwc3OVNhfDMgmjLjfqMQUUVGfD3NqipHw1VYOd9y5FajZ10YyK+QPt1OyLEATq2JNF0Zo7k3kWv1
bX03IN/qkHE5yLk6J76YkHdNyLxC1ph+45wY4S4DZGADcrAS+0SAPCxHJtYiF6vs/sEqNX6i6cqX
1dGaZWXIy4LZVI7cLK9jmEm46jp9VdUWgUjEG9nBWZ1gDBjro2fP1jYDw1BMaHaCki1B0dZqDlYP
x3+LhxG+BHYuFonOiHNxAFjQsf9yhhLrHUbbtn6cdF2tKuR0RUkKuRgoTCxVnxdI7gIdtUvRr0Kk
eJxx5zbSPOiWjMX7LZy8vYskZGUi4sutusEjUpBNldzUmtx0XrUdZ91f32CERAgYCOR2Ms4vwybe
kpOzLLORDRh7Af7C9s6c5YS9Va7ghe7zsHuzERzKIXKXMrTP0pyEcU+F+ZKX6cxGptgM3SEnBDdB
vtjr+ZpV79bRWuig6Bs9hI6+GWUs3uaQwYpzr0YO6abB14D9cpzV8RLUAzWX4HC2bUIHs+K1d0gw
R1zpKoLdEVtGiC4jSySLHBmmRI6ZI8vUffda+YAuyN4yjkbno9ZLj3LWcupOhOkDeefYQy0mTn7a
VMJjHjYm5C5bqyJxoP/lgiqrPMk0JOxWTy8aF0yxUXEDIuIjhP7E0PSlKuU3vxrI75tulScgE6o7
fs8Z87sXCZYNatrBjeqjEPou8xCawnDDV55sgpH9hWZgbva2NJO3aZa8DBqr9UH/aofNt9Kvv7p1
dmGO6Yk3CPu+UeE5r5m7ZdEEy6IUKG9cWMhwGaugxRfCj+b0u+z7fim4FGn/fCmcujZ/yf7a+sxf
9XEtGACtaH0Yu1LeeUjo/6j65q4IncfHFH5Wh3xMtbwvdEsErDuWaZOiNQ+bPsZaHhm8FqkQcLWY
kQPo/5V7wfir1hnZnhC4SXC1uIy25rHXp95HZ9uuUzUEOyvMi/Gi9ztvurA9dtagR+/zHGe00WIZ
Davy1M2RUoEgXKoUeOhLfXK30Rw9RTkTH3xlcaZRoxRvkiRK/JC94yZXaTx4F7peuGs7kvGt09pX
bZkIMgysxrCDReRpaEcLZtvKDfxN7NX5N7MbJV6z0Ft5oZfddGgSsVxNKIojrNF1bRtnIcqVl7hR
gkC/nL14dGoDuhxZjj5mwZ4BT2NVx4KEOmbe/orkDIz4sZWIb4Pra9PaDADwL6fRM7GFZs55GHT1
S5QKxSRe4kgonWutafWNX6QOvlrtaGn4tnTNBWNu4z/ofTzrosYUacTNFVpyZHdpARy5wK0HFi8s
zoNY3U4jzdw8d5p0OADCvtYdecg0LpC4z/2ZKhQuDC1/qEmhrPTganIm+CVY4opxFXKZPxKrnpvo
oLsKKnToBA+GTBGHZP545/XE763KeNCR52KdlUOfLhp6WUAlhEuGlrkugujQdgMmw9gp1rru43Uc
x5vfb/+PkvBfx9rn72r867s/b8o/3n3xxWIErRPhZfxQzP7x7ptf2G2hwKXG+67j+vTmS/KULBeB
F23f3NX935vvEkhj6oJf0vF9YXj7hYLQmN/rn/o9ClUApkwo8Et430Gln9971XowkgOR7PwwPNl9
tHILEGHSt2CTb8xA4vDceKO+autTlOT7iUiAT0fl6ccf9V95l51I6Wib//lvmte/+QgEn+Hb4HPw
N/7T0WPGHvj9Dli6NadFFuEEJ7RYF4Bvd6I1t4FrXAaFtWeW+pqq5rqgfl25ZZvC+XIfrWA4FX3y
GvhAPsxcWYvc7V9GTXvxkSjvCYy6szVjIOVBXjnpeOZj520gfuMv7rZ2BdJhiswbmdewrKV5GGgr
RRala1n4GlSITGFlEBjpS+0xAnKexQ5A/kJ/ZIz7xH5SamfEHkxYqd2M6XeY5OZdo7GYwwtpEHsx
VuN7xF4ba3eiUsB+KriC672AyOauywRx/aLWze694LC5Kkk1pfAZArXWm7Jm1o3uJbWSEQyPh0/a
7hvLWZVBfm769p1H5nBHaA9xCLZaqg5buXSraKtp47Du+7SB5JTfyEq79QazWNVReU3UFMerCcQm
VfFTOJo5Q13YCnoqYTDFOEWtqFDLMAFDmERVu0BMEOxFD2xjYBead8OexGqKzWKAh5OC6hrehkCc
6aEeLEUtyyWa7JlwPmxc1WKKRX7qkhlBIQtnKq206Mzy9Vv4oZfJrG0mLK5YWbF1Sewroe0W2HBp
HTWFvjAj8AGhQGGtp5i0A68bN3HtZjCw+XcOB4gbU9TVsMHKeInuq1vIOdu39nR9TXpYsAWuZqE2
AEZkBE9p1JwPvgc3q03vA7d4bmR/KtPIWY2q48D0+ktVM5JvGvva7MtHrZYbe0TYWEx3WHdedRvW
QmtgDiMp57yIwb9UBVaOpOO019X8rfilThwympKlM2bnZTiC7WkJd/TDl7ZsoQBmjJ/5u+AyCbAt
s8PYx/VwR1g2VTx6YyKzhVqSAMl6pkjztVHXxmqsHB6XcEJRnLyrOliXGRtnP4YyU3jBKqvVJVH2
4aIZBhZE/FVCGV+UEMqXQSPfCfRYmoW48fU4Woog3TXJXPLnZQvnwNzqdkw2TVJVi9YdJEwcEqUI
st1UA6G3YW2wTzdKBPeNOktU+VDrFbkUfnCre/DLtAhwSGazUGqiqVuKSBw6zgciJy91LzoOU7Un
HffCVMQHy6y9Tf1i11b8Y4l6ejOSeiNkeBv35jYq/Lfe9E6Zq8GRcs6ioLxvkLn5bvtau2IfGzlA
Ya8gVy2/7nAJLDonwGgra+BqcbDQLAzbQWwcy6p7KJUDr0TGz77FzZfkEbEcbsSLkURPKGcYX9kh
CbQmtmQfGBWWWaPK+hXY2dVoQ8hzm/fCSs7GInvArvgUBN4msHp6Cl5oH0yMnlkXUVJZy4BFz1BG
T3AftwLyzRLrEnk/0Py0AAZZB0uJwOKtmZdfO2waLKm08zYRB9dtWV01/TFG5cd4ee+nKA1GLuSl
3mSki+KuSkqx02KUR56R7hkZrLyOXByNkRkCSdTq5rU/JGtbT/eV4x/tsH+3zOhMVd3eEereMqsX
OrtdUvBvaqKwxE0QrAq0PBjqztqcAoXzYBeG0yZKEMTn5ak2M2dDcOne0eN3Pxo2UCIJiR7yh6rM
dlUXkMBgjmdYKkjOSh/SpngzY9pNq4/WdatBIRggh47RLSz4Ax3mQVrthdknuzbgyItHyskShl5r
YeYKx2uv6G8QgT7bquE0ktoz4omrqTWrjezktbLdq3+/Yea18F/uuHnvQHwmFxyewp9r2zwRqcAP
ATNrjHdCE4Al43VppTsPrJg9weIxiDsQMF9zGnbg+8K7mErw+R2RKhHMC4HWwn3UA3BtSaJu//3j
CUr/f/14f5K5MGcc2tiSyW4MH6ISmXH16NuwKYoLJoNY3ZKtMcPSehz50UsRHoQxrJpeMQZE+JE1
19ZEoIl7HaXmqob/ogfn/58PaEk46IhzKVX+tBepFDuNcbISonUAHrnjrgZw08D20uyGhaS7bOVF
SufdEVkUCg4D5NODk68mamA0toXzhul2ZRGJEqF2Zd4BjuLfP6L51xpi1q0b6JiI6TOZ5P3pn3gq
vYCfR4puV50VY7npan5cqlo41aMNeKp9y7E22qlgZc20wgvWhHf05rtCbVOojh/9q11hjYRMwuN5
6/S3MYk2lsPLV18m9aFWDtSlA0lLvrb36KTlLDcCU6q1X8tR31RyWnz/K/1WrTk0sf/cS1+81O3f
Ifnnr/qop4Hru+hKf9TF7AN4GD5GrPoXmNGzL80GWUpFy7v00UuTlsuGUbJFYfIJm5+v+uilZ7+7
zdqDEtQxcSP/kp/C5JN9fp9ZI/LtmbKanDdI5P5cz45eDHBM6cwCBxWvJ48bmumWldSrVof/Srli
U5Dqld3CnytTektVfqsN51IrzMdKNTbzNsfYpEWarkev7CXTJklWlFZYBXko3QjXxT6GHcHvmtvn
F65f6NObZdl5c10lcizXWg4yYmcPA1qG+Z1xEDFEHun0Jpv2BBE1wzNDq9p+jqtOe3fRNb58EAnK
7d8P8feW0PnXPSAPcfR3e4L5qz4eYuMLUiaW1x9YdH7p4yEWX3h2iOAk2AFY+Xcu+sdDjPFHGM6c
lY4B6NMTTE9I94Yok1YRjAKI8V9oCnES/fwIz3QRAttRdyOBM+al/M/HqW0pERD55W9jOrYd4xt/
XItYhPir0YWC2Cs0cyPaNrqevPSFcAowQUWoyJopumNi6jeNZIHV+0G5buaxQ9/joLOtdT4PJBIT
qaA9DynyHsJr1jN2H5BY5iuQKc6pR4CFd7wNHrTv0w6dqDWGSPMQpGAaEmft3ch0pNL9U8W0RDA1
aVPUyck8SOlKaFRMbg7YUq61edjSpA28QKYoTGHKJjuPmMpkTGe6pumXLsFRNYpGcx7gDPMop5+H
OkmJqtTyDcr3xjuysrQPscgQHzENkpUYGCUxIGqVVr1YtWufx5ocdr3wszsL1Dx8Mw3gnzrDd4uD
qp+QNrl3yi5f44KqDkf6Tq+di9FLzkvHJyVHrRp3emzjic3kxDS5ObTJAKpTTvd27z9JPzxPNGNn
+0CkVCHv9cEXK+TwiD+D+LIzp61S4xMV5b1GnlUsbVwZpVzQEtr7pknwvnfM8YyU9WPpzjYZ/oA2
POF9XCGSvKt7tRvoLfRUXBijdVIyfeldY+NG6jgEdFqap5+37IU3UzLdpWThEYOFB4vlI4opE0qc
ndmb0DX5drBQ8aqDRMvKtZV5EKDcnoo9D/eeMV2wYrqbpD0sU8Viw6iiWxlo3/PtbKtZR0G3miIm
WZTnouGnUpNUpGG49bzsGk3DplTafV1Gu6ZxT7Uoj3lVHFCVwEOU3YvuciYGMYRsv9GEhjM+GOJ1
42Wyv6/rIu3OiO+ZqKw6UzvT0xriXrsPDdQXgHWLzL/MgnYzVNM+6NxjRPNBrPWyLHwSvNyVpZxd
DTrVyECmupIeL4sv2maSi0Kj9esq+9xvJgOeonljhc3eaYyrYHKuC3c6lrxLUH6RQiVGuqlBjIAn
jex1lgLsgZGsC3Xr1u6qaRGjVgMtkzIWo9SvshgXqKleSrihQxBv6VdBolJDkQN7EHp67TT6vjb9
m5Zayx4rku3iG24KuntpnBsJmQVBfkzTWi7jTtxGGuzbMFUHW/NuMA9t6kJgb0J/a8sa2HEaXus2
2w6nCddcF4+NirxlOaZLXMAbMA1HMyUwrICxrFGdkstY3wwyHiFC6kpRDzV+hxYYcbX3mLRe9Pr7
Jvlxk/zrvvkyeX//Ghav7+9/HTHOdfjHbcL+2JmXBC7H/2wV/bReML6wIsDWaf0wkX5CqSCNtS1+
86xn/Yi2/lwS/YwA+pULZXbN/qkmwsjqWBCr5rgk+T2h49N6weySjDXGMG2LGIkoQ5OhfnOnUc+v
4ySRzm4IW6NbCbfyx6cUacPB7FTN6HzqSQyqynT65tolTzbGeh7POp58BCl+FJ7TXW6jWR2IFfre
drtV2xrbBPlgDnM9Shvme7OykDjeo58LIIkaRVP+tYZ63LiwzTj5L2vderUT77oypnvHJyiNScex
bJI7N0bMyFhsJZE3lsI6dTI+6YS9csKQ9mPfSeSQkSfeI+SRMukeTOSSKBL3GvJJplK4dGZFpTlr
K0WTsPdUzhPz3jNN7NJMO/ooMV1u1RSAXIL4dlZoRooJk+XeOVn4jA9g0Vk4B0z1ELnMenpexwGx
Z4DoM0H8mSZsl2c1KKOBXRKN150sMevQuTezepTrdp0gJ+2QleYG2abITOtYu9SRnRI3tKlnHSrq
vovJCY6+7neb0mVmNaJabTV326Ni1Ub9pgYsUKNu1VG5OmSt5qhefe4W5i+rfKrJU1ZbkRubAZVs
MXqbdpbNepbaBbSkZZ5cIZA+EJ8LV6GaloVdnHCHLdn6AkKexbg2qlxvcN/jWabLYGxVjUTmpuYJ
4fC2nAW98NRex1niq+GfgJzOqgeT+z6YMzJ75R101MGoniHXToeoGzbmLB22WjC7Ht5iPYOeb6E5
bdpz3W++pciOGRe+5OV0QFuH1NS2T6Pt7Mww2FYIlrtZuZxr2MqQMg8uqF2kzeascQaXAYM3eAqm
YpUhgp5s3MWzKnpAHi1ZXSvk0klIVOWsn44hGUwCdk8+a6uj1n9sO8tYIM+58hP/ViDDdqMCxs88
RitIoPQgqSDYbgv5XtX1CujAPkfQXXf+CrnJTlMovRuuhQCiJQ8qNPMelwIxCbMuXNS9vpi0foc1
hTBiObnLtB9xerVXtTbDEizrOnKHu8IYDnUyXniptxWzEn1yTQZ2+K6CQpyr2LvImOnIzH3ECkGY
QY26V7v0vOpENiQZA8OlpWvbzO/uUbOxWnNXoHVWgT2sxyjZT7ihpdCeNTTNc9sBvB8zETdjv6Wg
YB3VGicdQG2I4Zs8q3qT2s6tjlmOJEgEClRRYM7DawK5r9JSAjkMQqdmzMAZlv1usX9omBwmYP/c
Yl+Sexf83X3yaWVFHz2br8CvWILL4+f7hP4aq7mFVEnOtrE/Wmz3C/4KtI30DJJN8hx09HGfuF9M
iyvK/Y9Gka/6hfuEJ/Pn+4QGhUEPIz2TesI2cJv+3KA4fq4ZSmkOwchOUbNI6MF2FwRBw3OVQiF9
kMS2g4Xi9Tc9ESzziGyEJrt0ZbrvYcfbIrtMRhNmuIkNWSf0PA2J7Czr7JgNI0Vs+F4QukrGDEuC
wJAAjax11IRXTZo+Vmm/JWrk2vUT+NtUyJnrrVWZPFd2eeuXw72PJmqR1MGVW7BnGfQHFCwXSa52
NibrOnL3terWhp8+ARm5GoWzYwr97Gpzt2J9zdO4WwQO11lJpAx3+3WuyWbhacRJ0GPVoX4d2xUC
YYLrGRkUHJnBV26FW1+Ix7TLLhgJX5Q9/OhWbTzV3YceQcQtWhlXm04tzRyOleoSTM4T9q2LUbWX
UxmetMl7buz+MWKHHyTWqY3Atlt6Q/5seBpbdTSlWkstu3c9EhTKDA5E6zz1g3/nTRM0sioXy1jI
V3YFm2EO6h0fq/LWIkhHO1jCPyb2cLT9ZjOa4oEQgQrvPk2XPg3vseAGa51uTYL0YTCbdaAIgPHd
IXivel9UAIsb72osQf+cFdQLxQotmLMdJmCc9DbjSeuTjDiPeFuUggCQknFpFnnpVqLmjo4qm1r2
KQ5OOsXmpYqS56Zg327Zwa6Jguc+MW47z43jUxcVrN0tsvnI5iYgpornga9+N7SaneG5CdqYjsmL
eJycIrr/XeH+EM/wcv7LadR8fS/Sl7+Wty5f9kd5y5mCFZWhHxGcnyXTjFEkun+OIY4DzikmGR+z
kvnIASE4i5g/7K0fp9Fc+BqEXs6egx+zwF85jZz5tPm0RGfi53CHMZihx0Xx+WejatJ1lkn7LraI
hMMCsK9vxxuOoee2jPX3QWjEQJBxBTxj9nBfd5xpkPLz8dmSY/St9sxaHuCYWPCPfxxeU9O1rLUa
VoLYY1wPXXLRAH/YdMD8p6YvfVANXRguxym15VKkpF7pddm86zk8u92kp7deAEfYM1BbMqsBNWSr
G3+YvsmRuQuvllqOnnaN4hDRzCAI03GI9Rqx1VZpTTLE4L/4vTg6oF0WpsvCuDUayiufUOKKYOWN
Wekss+N4m8fpKTTUmjr34GTjybCScGlo1GJEiJ58zX4dy/pM9smLNfrf3EbEy7rX9M1oqHbpKpM0
htAhiRdILLHw7bVhN9deTnb3FNfHQR/eHFFf6LWMtyPDjRXOWRbhRLOFS2whz6grYYAR07v0Bj5Q
qgWsS8e9bRpb5YVvcdvtrMgxzkOIfqthKoazRi+8nVlgrGfAn20FwfKkAfgvQT1eJZY6aHMecaYa
6B8YgyvRPfH8NXu7zc/dziUJQc+f9Y5gqdj33ruMnAOHKIu4dpNLR7UAv5LirIq6c2B8uw7BeZ77
7tLTJ6pcAdEdQIZ/LlV/tLLufOrUIkoePEfbsPpfDm2zV4W/7f3+Ngunu7wa7vOoXfYiuxhmeLJs
m7s0lpe6ZhzCsdwbaiBFPNVmUEu0DarxyuzRwtrZGbyZh96yKe5l8xTHwQGtyWpo9WfNy+/Mxrxw
m/HRyqMro+s2tpa8jnp5U1hYU7wiP89cE/wUbJ0JIwDHdELQarpPu2SdF/qp8dxzmZdbxVAtNcQd
P7ltgJfNjo3b0A98/+r3ufj9XPQoav75XLwD9vg3UvP5iz5ORfHF+GyZ+nwsMkLGREmZ9HFe/udQ
RGiOkByuL0UaRifP5dt9HIrwpgxOMddCEGTMNKpfKdEAr/58KCJaZJtioHRktcJ/cp4xf2r580G6
9HKg72Qbrs04vxp97Yy2dDFY+TZlNRdowdZ06ieNFACfWBYc+As1PrSEfRHs9q6lJvPk+LGQLKOr
On6twR75OUm9CnNoSZ5HEfTb7JiTWRYSVFFMPql0X/sG3Xa+9GtyRvyNGuckPLGoWYaX0bOvPfhF
u51i56yRJ1QT18HQXPilS3IwqHa69grkp9P060buYF3t0yTZWOMbJg+kGddJ3ZPzVO9ifR3qT523
8zJkAA6r9flYG+ojUDdjYSUSuFN8kU4jqb+QP2uHhpSzvVNLsJunJoUfSDfu2Mk2VmiV+9PQRFuV
0OBRv1aDCSmOyLdWf/f7g+moJ9N4d6Jml1jp9dTeGl2774vrIJ0OaWWeRjad7GSzhhXnS65OsQoh
9wAmSa1lb5PYYrLxrwkQdvJ9T8vdc3I0DkETrY5Q/+CEtJMN91Ni3lfMT4LUWLRqy9W6pupa29R6
AR2oO5ETp7GFdldek24jbHCljgolIYeleXGBwmuRfl15w9Ng2suAzWhd1XeFA7fPUxdAw5c1Mqrc
vk/aAXE8KJ8unw+vYBsEFZGQXYL1JZ9eO8d7rQLjMc+Ht7ZttnYtVlraXLtIjsB4XSLVPnUmFHHH
YJ8VZ9jY0DibLO9zssTwQ7AIcOZwRZWeopQ+3JW04ZziaXyKoCdwSu6iod90SXkPy3YRwzx7itOE
jUI21oZJCEZ7PyBwsa0oeuhKFhoLSBjdNjcDthaGyTTdsA5GT0BQCYa6SeQR1Qb3AVbZtdfKdWfW
14Y7LKtSrFEi7ShO2ZCoR81o0iU91XYwvZ0bIvyqfRNv0bD3oFzJtl6RvbOqkSRY3OTbkiDQGmSj
JwvC5cKlaxrLpu+/2oUPbIFJWOyR00g4lZ4vapBaXUYGhu4tcur8nHwZBloL2Nq4yUnWSvsD0qNT
lhr8PnzU5IN4GbE8+jJzO5aAz9Kfbiab7L3yW9kmL2aWH6ZGY3HxYtv1Lif0OlbiMvO8ewrfdTRZ
645HVEuOIRdr0EeHerZc68M9jsWFXjy2ggePLO6kb9dRjLCXXLPk0HKVmPIVMM9ayy69COoa24mU
8I+JLBIvqZfZRBKSRppa/Srdx6g7mtW3LrVwRSX77+/vLRXfqx2Ed/SGvLDFyvNjApgYVJH21TVI
IpyWjQEpDXXAS+GiEwYNefQFHQYw+rgLt5b53nbPMXg2D7mL1m8My17V4Ui6Kkk7+oOJtL8fWlIN
x7UWvPn+jePjaRlIixyXcQwaz7uTpNpYE48m2RbjOJL68Nwxkezd9mpAK5ZF7doMb/yYR9I1SR25
aUGRNl1DhMa0CFnEpM5rZxTLnGAAt3oryuTOq2ld/GA5OiTXcHTwgAb9AKvLYQazL5EQ6kmy9bub
guwUG8sHBLLl0A0kt8iHEOav6VCImHeyvnWcey1pLkO4HA1hBEl9Zef1ukQ9lFje0m7RF9bNc+Xw
zz+lx6mb9oYNvQPDad9MT2kP/NIlLmq0yLXRlx0RlI0aF01qLhqiJhKxy92anV62SsMI3dJENmn/
9PvW/9ENMS/551v/5iVvX/7rumj+riHiKz+ufptJC7grzxQmCJ6fuFzOF4Dljg6ZAseB9D45qbn8
sZfO0gQiud3vOoePy59fMk2GOfy6i1gZA9ovNETiO3frU0OEixSHAc3V7PLG6PZddfzp7het4yiT
seuuKWMWmUOVPnd6Q8iQYZM4NnXjCh0aEs5OGDepSbYNpUR48Go9PeiVS96W0ztru5/jhwStf586
rNrSsa6aNc3eczqV216JU4ekY1cqwl78wjogjWxXaNl6vDhkhllavR1d2ZEN1nbVoZsnLqw+F6II
j2VZbTInfyslgPHOIKZIypbYm7yz3gI3UKR34oS61xzpLY3e8LZKTkRcKKOvLnuZKeNohjncPyTP
1PD/y9559cSxpf3+q7ya+7IqB+nMSKczTZMxGN+U2hhXzrk+/fmtBmzTZvY7nvZFH2nPxdbYmAIW
q574D6FShOjVFKRo2asVFDKQuoaFIOOIhAWmErBXtkKgvlE84PPr4MvZu/pN1/iPvRYaKPh5ZzCj
zk2aJwal0mdEEaZ+O37S1fxGVyH91Nm5bRRXmjw8SJJ2Fykl46b+YQh9dC4HBIeKaK02+pVFnTXB
7PmrJmHc5w/hY2IhXVQq3U1nKeHUSQHJyqwRXS3/qAzGZ8ENqjX1wtarhVwV8MclgE0SIoKJ3d1W
OQbIhfDOrarkslKh/FZW/JHdPQm28860HvXl2OUgOnRxETvxTwwtBkmVfG2rBvtW69RIYNG6FbZz
g3cLd/02yWKPnQW6aCp5opCZWStlt2lpd2vFodEqH6JB/gJ1geGWtSxyCbC3Ta+jX0jQK1DcRYWz
S62bTvWuMgn5h6AkgZRVf42h+Efbw8wvNS8kA5UOKLKeVJ/aIDHB4s7rJrkJperSA+ooWe15U5kL
I6gvA1YJuifP00T5hqITQiI96qYQrhf+IJ2FTTUfdOUUS+1TB4vUFnC65XXXVZOtMl29jWO82c3C
mJkOVrijNKxGPb3zAu3zEKRXEiQro7TXdVesK6X4qMX5qZzbs7ZuV5YDAkhNsnVZjptY4k0BfntV
tOFlHqEqMA50uql5VebjY1hqX1rT/KwZVkJ2AEDnWeh75gEuU5ouXRYBKy+FQgXwtXyRwlfuQnVE
yUWZiYKrj1nCOFgLqPkFlQZ6dmzLTau49br0NLVarCxzG71lLcZjVW8vm1JyplAJYbV0NnLPiotO
zRgjgDC2/R1Xe1zIzMGmljbgWqu7nFIS46eo++qnurJQ/4BDl2gNiO68yQ1tEhUwEFPZitcZr8iV
jEDW0vQMbI8l7e9+8XmqLzqsv8gcTwk61fE7c33xea95gwwA5Ih1L6wPID5v5/oAZJF6hBzM+GnH
UPsxSaNjFBwRPmzKu5Ty2jTaHwj1+g9/Ge13EoemCKnhN4mD/YBsWywQ4ImAZdprGiVJV2mLKZIp
clhbJf5mjG0tm2tOs4p1tcR6zNAkpHBHE1upFDpwouOSXtZg61h34eNm+doFBO0T2wWIE433zvgA
ggPof/pIkbRE4Gjilkiflmo1RWRx6YAPksRYmEmS7p+1ZvS1aEoEctS51cE6Bm6XQIybdJ5925Mq
JkFp3hHDi4kr3ekdfqtxX8xi1UeeN1/6qgES2qAalc+IVLN2jBdpbMzY3eM6aYPysFCNMnVpjijr
PPOlBR30KSCXKfU8rBBtlhrduvPP6hCMOj7WGi9rO0jXTXwne/1ME6ZnDGzWbYXJXmNYa3lAIGAo
DHfpm7U8axSHoVIu3bWVspUUnWozaFm6oVVkeTNVyy/Ap6x7G7EG2m18QjC0pNyDx+2wMC/wpJMw
patqFBfcOnjQe5J2IONTH17Gvj41cxMvNu/Mtek0YkjcgzOtNfnKz6CnWNGGPful7m3zWmEBCAoL
R8gxGha9G34L8OZqacqlirkmjXSqffKKcVZIyanBzDBPnKmDHK0nJfcBiNxQO0vabw6WaOjkT+vw
m1v3yxoQdNBm4VTRhnsr62mV3IfEi2/SAmx7i6Rfv7ZLd2JSS/d4hUIiJLQ1kzoT/GD6BWkSK/JH
tcf20A5PlYaulkVJ5jp3IAOmBt9WUw+zRoaQa3wK9WFW6sqc5h33zPjeKBIAM3jOqurG0vLzTgLg
HGrwv/HaNXA4l8wTk8lhjtJdklTrYkTwz1TujbGdt157Vzl3RVVZqJIWOSW3ijYwusZpEnhMh80H
N85BdJnFZ4VLylTARd5+nCs6JCBJTS9RTGJnniBhf1tI9gVSyPMaCSaITMJ+2JmgurRKUOE3kEka
2SBJkV1ODRgMMrtwt3LWhavR0yjzsFQY5CFFIWPEJzy4nVOcB/Cq8ydpiSi3zq6p8mYy8v3G+Gls
rnm9psjz8gm3qcXQAB3EssJapHl0cQ90VHVaSsq3ViPHh8skOOVXl+qfhnqVDFdO+7mSzEXJhcy7
BTDr1DYWenyBYsbcSL6p2VajJLGRP/RM4yHw8C2M7yDhYx0ZT/PhsWMzlweYx1omk4x8zV74pFXL
RVBUT2WJu2Erx0srBLQRyc6Dh3jKVPfSO7eXFjUtblI2M0sqJ1mfbO24mjYZwqiokiSZ+pQ3wAdh
dmDyvilbia6xZ6YKsL7XHkiWU0upgB0Wp2EVML+iyJJR65AkSE52ahMPrEWC9JfUJieFhkS3u8g8
7arz7zph4YpRVWtk56pT3qF1PWvboUJbMLOsaYENwGIEWuJMOr9Kz3r/PvOaB+JCepGKRdffjdTz
+PQv10o39f9smsfgnXQoJG1+pEN0BE1HsX4ktlcQrkBUocuPHA67bNsQc9fXdGh9EH8jrEl28FzR
Yb2mQ0DmkLlZLDF+RU7/t7KhuofCZa2EJj8ALQWRf0esvt5OUJnN952qdsNSSegF5yAn07NAwL4D
8N9NPwyTsvbyk3yHDje10axPYOF4iO3lsX/TVR3omLYssYVqx0SayqEvCz1MU/HulMxPhmt1B7Iy
xrFdJJgXaJ8cs18ERhCgOCFlo3L6p66iYEU8ZvlQIhFZV//6Py8sidm23r75wzytg3q4ap7K4fqp
auL6tUsV//I//eD/PO2ecjvkT//8x/YrZdMMB4cyeKxBrT1/7OTrP//xXHQ5yl8WXWx4nsr3P+v1
jilAs/EskR1FBjOxq6te75hKq84a0pRVQwApfmb+A+hmfs8qEYsdeUfv/37H2Gvyy8AUQqNO+807
hnDvLxWXhloNBGOLDSoSAAK591OrHrWmYleYMixd4SkW5sFd2uWoyscmYyhq+X4udY7izy3Tk8aV
oqWyukXFSQfEI+vNqR0mumsw1nKHjL4JkVpIVc1KKccnLcd2yqtvTTP+qA8YkJglEGo7WzZ5wVop
CrVJWCcnXt2gN0Iv8NnzYNGodrlRMufToNsrW/Zwj9V7dTnkqN2zIGTfn47bum/8lW4zwC6ZIFPu
jGwY7KyG2whAImvNU5l9XGjmqPNGCIy4Oaq74dh+jvhJJq3E5DnvFDijRvTEZvcLnjEVorvuV2iR
NexSDNZaUE9OY61Debjzi6a6LEcTfhAyHqx0N7FffPJS/Gqh8fezwmPQltkJc3hYHBkpt8j8r6Wp
3yDlWc/AMWycJrw3K+tu7NS1OYDoy9KnssN3BrLlBk2eMyD/X6zW+BpE+q1SCHiJexnULFqTgsmb
42/ARqLALTdzk7GfavLcDOzdREIyDONqw5g2EIInSow9uVPcIuY/S/psVdTWKh3qTZ4Psyoul21d
noyufouLD1RCzbsq4vYa65l2YinuDYDx695l8JyXeBcENmDDNEKdc2C+ioBdheR04czivnSnEqq8
CytpuiVlOZPgLD1j+BqsYhiRCz8DIZx2Ac4TvVGF5ZWvmOly9HwZAKcUzAa4nPxLf0BNZtAXXhl8
/lOR5udA86/lU3a+TZ6qXbz5Hn+eI873Px5XOOL1/IsesOm2afoeVphl3vekh9QitA4wE3SBb7AU
2s7b0zEtBb2pNymP8SB9IUr7pkmsEMIjP1IeGiUCXWxbNI6kPVrK16B8+dzZcYCcuveUvfz5ZzUA
VSe+vu0AhaQ/G0gDBJlKWNqLR27L+rvFKXAlW93Mil0JIqR+3TsdlPQ8v3fH+sKp+3WdpO1ECZRk
nlthMh1Vk0mZy6bLZTbYpgAZwgYzcsm2Kqjh+FlJXffFl5DkTZvgXlJ7wEZStSjieEH2/YoMA3cV
6VlwFUY8V4pWY68l6Xf4rrje5yKQgXOC5B+zZV41l7LUf3Fi/UEetNOsrxZulYBlTbKztk1uC+Z5
0zBGcj/O7tlnIRRURA+9pF+i9W3MIdmyX/DtSZwHAIHlCVyNbpKITWfqXSqFcQ+TfKZE3k1s9teg
tD62ScJuxaY7y2d+Yp8rPX7reutuK4CseDeC2C2rjY8r6jxjthha/UKyqhlC2zPksG+Uorm2U/Ws
CYobJ9EXqhJ9SkwaOytFGbXTp3Hmf8uVbpFbPdPD9lEpvpQmvvYGVjVMCxX0+Nz+VnU6MkIwrGRM
JRMM2KXQmSVaPm9t4zSh581U61NqD8kk1epx02UabaV5oWmi3VQhmfeiZ3ZxO2kyaYVuw4UWQ81W
DVgzjVxPgRZOJS1fOWkLq74ZroGkQHD1hnIe1SIIJuVDPRTeDBngmM2D/CUqJSx1zOp+qJUSA/e2
m/tqvxmVYjuayEo1Yz0htq6MVP8Cw8KYKnp51Xg4hVf9eDHKzkU9hHd5Dh3Jt61zq4BTbqC4eZpZ
zLbSgJ1InOYOjNAkmNWB9KgrzaWqEcUMoGEI/DYIxIz9MG8Jy25Ee5HlaUmbJLeLRk3GhRaniOqG
2IehQihj2oj1jOpXt5rtbn2D1qcySwhMyUnle+cs7M8ay1wnhsdgD88FlOmvGeCxCcKNwfXq/HOc
2vo0axQKP+HXIEOtWqnCw8HMFG0d5F130njjRwPeNdM7e6uqnr8ZcKxG5xNHukjHnqYWBhG5kTPB
ZSO7UOI0XFWOdtv74HpjtcYlx7v2wsSdppVhL9H6aVZpCV4Gw0qEBoQ5RVFjU9H0SB10yCmeKRFY
RbuNqqnZGg1q02M+Tbv6Qq+de1sYYBTCCqMRphiWsMdIa4wyxp1lhlV+dSxMNFK9xVFIww8ef40a
n41+NL5GwnhDZdFAL1ygk9gYZKkUZxm3B9VUIWxyoiTJaVTpT7UzrKVEAn9ifGtsbf53Nnluoeg4
/n02ud0OcVa+U9zyWa/FLSYwVKJwqxAmfMvERQeRzh9pKpZTO7XD7/2T2DXJ+k7AfZd+Xnsn5wMS
WDtrceZ/tDu/xcLdKeTsJRL8Z0xLFwYSsBSFfdrPhW2jx0Zka1W2SoPxWx872qRklWvolX3lWbg1
tEP5GNntJ1dIqwBMy0DUg/NtDe+iItCm8Okm9lDfyVbTrDStfKo1gmqU+OdAj9ngFI68HNNMP69r
ZMrLvv6o5cLTRMPdpBI2J00TYllbNFbifS61YPwi5VpwbjuFjxNTHNVodka5oz3UWVqF5yOSwqXR
ppj71d9GvB0HPB5HvB7hBJ44anZXh4U+KVOUXPximsuRwN8NALa0ZTzK55aVbDJ8JHPZ7Cb0It4E
RGI4aXGbrH0WCQr+k0pQxqs+LrZDT1KyiQgGXpWG1ywsvCurXTT15AIzVyGqjcNlh9OloiWzAufL
pjdugT/eK1bTLw28MZsSEGGOYya7O+QT9a2Kk+YgLDVz0OPzGJdNVwvViaHW15rFVAj5Q9Jzakzq
NEwmI6DqZY5fJ7whcAeDCgPPR5zD9o1omkcupxPWHc8iyI5OeYmYDL/JeFGMNbjAALRd8hlSykbX
u6VfBzO/A3hnIIFSp/Ui8fQz5CVXSpg+jFV7ZmotzQShCNDkiZRUKx7tTqxMPY2r+JH+4cIazTW8
o8sgz8xJEuWfs8hbKJLUTcUMYApKPp94pbf1/cTYDIFx46RoXA74I23KWp0ViXxvB+Emd5U75D+7
uROiZh8MZ3kbPEWGtOw0kRhNahPV/ponxQxw1hmLFGs2uvIK9gyQb4EgKLMeDpPdRwtoPfHEgvED
y6MJ5gwdo5nUdFdG7i9sufg49OpFVo4neZTceKg1+tB3fFaRU83LFnWF+o3mBIuo5+vih7KWOnm8
0ft8G+r+DbCkhZoP1UxXIraCkXfLJfRR+ag+9bycU8Tkl2GYf7OM4jLo5QzdFLinWeVlkzat7jLE
M0uvrFl7DZdawQhi9NMTZlfYIbfOMtOamn9sn8ZajimccY1/6LICpwSCIWeO5ssM5IzxNC20VR4r
l1o2fA0c2ifJjgXGxr3qiuTULDDr6Gv1tChRiZMa99prm5Oq13FBs+41H2mmOiq2sdhiRvKqZKnm
GPikJqZ011vqsinKaIb0tk1zGi37XFljXrwucAGdjLK0jiTtNtaUj4ZRzCN5yGZuPaLIAzm1Q2p/
7L156KiPRjueZFW3rq162+n9xaip6P+USz8PvuRhdK4oGTqRAfSdor3P9eESFtgilYIlpLZPQRSu
XLubI5kEPCwf6Ik8g9fW0s9ysxWupCd5BdazxS+xtjo0v3vp3EmUU7XrNkEaPfIupzMglVdouTwW
BTpIdRbeZ76NnwmTVzuMEnQsiqdOasD7QirKzGuKrwAvOePr3znwOQcaf5UD7yAGV8H2nSTIp70m
QRzpkb2C7vJLEgSdju0IzYMtQ4fZY/JjbwLMUrQ7AqT50xBR7NS0FyI/2zZwnXsd1F92VGKK9DYR
kp0dcBjsmISIpLk/Rkx1HWn42iTCq0V169LREJsaTELq2tBZquQGkSUvrZKVFi5783CMLSQMR7m8
Ktw8EQAvr76M1ARCSC4b6WVdSD0wurrqrvOuRWsbxIWrPVktmLDAVBoW2bF7HcVBzVaixwVYqlpr
45kWMkfGqKTpNnLgJ56pBmjJMUlpnVg1t5aHEzEuGGqk3BWjxVoqVK3xrCuaZDizhbRAKUQGEK8U
6PV4a4RJ+s1hobMaCrj/nZVhaGT4/hxPTeBkYpMfy/qnSnPHqUXE581GXrJTDWRyUXeTw1JHnOY2
S5QbWET4xRvduRP2j3hC+YAR8HOBpv7NiOQccSxI2g6Gvw6CRXOtq/QFpX6yHszIwGF36JdSicyM
nnVIfUgsNGTJZB1CI6gUCNgOHdHKKdV1Z8T2xDfJaZBJWL9oo74xdWB8NGqfvHEs5pJpn6kFOzg7
afm6YxksrLJ9Qo7htJCrExTTniyo9LnT6FMrYLdnie9vxIVqko3tLMTbdArOBSwaZAOKee3B8gNY
6zm/3sBRb7IyGoGlmmAL+vGh1uOM7tFfy7lyC5UdNIGUsyRDgJmzcwrUo4zHQW8/SpX8ueroTNSc
FYsRKJipwh0YTO2U7cttOYC5hCkJ+6k4hQgGWB0r92joTqFhDZNWMFl9xDzVwr3NIVaxmnXE2s+c
Ie7wKWxztOQaZZ6z2PIqdTPq8aVte19YFs5GR0vmTlF/dsR+LCCrrZQ6N5tF0Jpf3SBLJjl7tiYD
rx7p5WPHMs4MKjhZTnhTKkG2glCPvBMsSD3OSeLs+9ohCyfIoGEK0xZIlyrzvssWHQtDi3ju5UAm
EywaMM0BTQJmdlM09bbiiOejphcT/BK6uaGAltFzv5qV7DyLPmFTjZONHSvnoZ/BqjB0dpA5RI9+
lM7KFrnhlm2ramAVyiLrIiMPM72rEMeP0nnia8batHp3adu9NrXw6PsmVQgm692D29HyKOUqshoE
KQL23k7u3RptbzBJDZGiNqp0htxWPW3kuJt3YkndJt1NBirpXNJrk4U3y+4i8dco3W1MsQ33rAB+
k4dDOQPZ0xrRaUgl/vnfOeM5Z/wlhu9+GzXxe4wmwQt6zRn6B0bD8GNNi1boWajodSuATLxmgYFg
9iUjxiu4jz/Q+xrgPExYdYWLIvxOvm8FQO8LFhQq8hZC8Si2/E7O0HnQ25zBdosdA6sHC1oTE9y3
zVOLxF+jWYg2Jh0wAfh5FK8K7GQ9yG/Aai90X7k1nZjYZ/ioGwmaio885KLUlGpien03B7igLcyq
vidpzjMTSl5nFdc1MoBFYYD58kZsUqKiRnDbq40ppOpNg9PJxI4Q+AjDueHUd22Jj7or33hjan7L
DObXacrMOMLPMxiM0y4Hd+1G5TZU2lOttzeBCh5NiskcoWM++LXifQyponkvhNelsZFSzCC0bMxn
alPR1YzuyuncW6PSqiVqS4shiO97vb1yfadBTh7oByOebennC5XSP1CyL4zmzhVqQo8cNOsi684f
VAAiKYjtBcrAGDaYSKt/TeI2L68MobPt7CS3WezS62Cw1JinagEvXVfGVW63VxoYdZ9SWbLMu9zM
101YbTz0AAYjM1d5LrloIg8bC/y8I/k3UuXM/IDxSd2bZ6nbfIvYQqMfd+Jm/kJOw8UIM96DSzSC
2qq1ZFFUwWdHRfbUdvHR02Z6Oq4IQ0tVsq9QGoinYUZX5KTAr9Wo++iq9ZWtuvPUiLCjYGao0+R0
4AXVwr/tQndpwWPIWuc0SNMKBfhkFZn5GUi8td2OuCz5Z97Qb3DXWWZZvwpH48xzMZIaU3QB8GSK
szPdxDdb9xaYS93msbYEUbnKSzQFjG5Kgjxz3P66660z12nnUhxdO52y8rNohe30qRZpy75gV+E7
2TVWADNdDvmdlbdapJ/WyOaFDjZdRHyzG06pUL4qiMAgGWCBWBwXpuue09x9dppgUyKuh0TnqVpL
s7hoVn2iUWz3eAq026aPPIEJFUS3M1rZm14tJeBB6gkd8pcwle8GRnh6JM0S07stR21ZjfaNl+RX
QwyaI8C9yuh5VDzqC8PsV2x1HuoWgSI9xqlRDpxZkdafc/gPaGjbxV1aJM3Eykext7nPB/1b3UHB
UrS7OjE/Gm6ykRvAGrLrE6KHa3cQ2H+tQpLRVZeYgJkT4oy5pOlrZmVOZrX03J0Fun3WKJUyxU/g
XvF1c1JLZXzWFJg3ZFqlwJSQat7b6jEt42SBXlmDzKG01XTvRkfkcYYL2cZprYU8lOlE1nn/HS/V
ZkXvl8jFQoRLYpg42ajZ6BKVDjVElq/DEV2Mv3PIcw4B+vbvZ2/325iO+522g896TSEG4vCIupjM
H3ZNwnf9MPMD+nPUF885YmdB8iOBOCAKYMTCnLfYSP/Y4zCVY53MVI5GRSP/sPj+jQyiGKKreIPk
A61sA6WBh8Ha+5fxmz8WmPvktgKnqenjNXUvikOBF64j7H6i1pi5KHKM9A6LuK7mWe3jYhcsXBc/
IEWiAzbucqQiez/FZpx4Sel56SeSi6AtjB62oslUlwCapXqzYhH9VUr9ldWxulQ7QSUz9CV83MtO
Ns+ZOz2UbjvOzNRcYAH/YOrJUnMlhguVa659NJUnwMtjIZSxZkdyG5cS62miIFbIq8FWzjylO8cb
NZuUlbQpQuneBsfaNRRzncteYDwHa3iilvUG79MrlDYglgzCEwMqLdnIWTAvfIiK5kvDTohJG4QM
HYR5Y11JUoh+i6LXE6OvzttRZUIQVPd9EOGR6KsbpVQ/YmJ00bTRqgIbaCvwgLxqq3sacD7nc6zq
16bufszc9sZq9WXBHASO7gnv7KrW8iVGI3CsQK1prbyG4xQg00TPk9hMExtlhn7LiZ5a56BAACuO
j46KWkI36qs4G+a1VVxWzAprp1mjTv8QugCM6+Yklul4OADYVGLgAAc5dtWtpuWfusI9Uz1nHTt8
QSNEdHa0ZzXg5BFh6bjtTgvIJtT+w0Sr2insE3lSeXU9wdqxATMPAUdq1RsrtGadGm58O6cqLxEy
QAbc9vUJGg+deu9VQ4P9JdzGcaPCh7InTtJLKt0YmH6R/CEPY/atShoG2JKFzIBR0oF8rHS9PceU
CiSnIUNSmsGGGWl9JNe3L93RQJs2Uh20a/8OX8/hi3nFX4Wvyg9S7/0Qxmf+CGFA9h1HMUDkEi0E
kuq1CjaEyj1BDCwV9kdvvNAQJ0H6g8GJgzW9BXTmexUsVgu2Y4CWYnv8PHD5jSCmqr+UwQQxTO6F
zL5QLlEFeOZncAyaRR6LLZUwMMYz00IX3Y3CZdhZGAKBNPHVaK4kzSqR0mzRdNxjYyjvkzjxTpua
/r4I6EbBaUy9Tv6io0MxAer7mFfm+eixoq4G58aPw+S0C2oT/flmLRXa09gxfvekqL2Uotxn4tpo
dN+TWh/17hTva6MH74m3l2KQkNvMA+447My/uipvIf/tTMEsdAnnSojWVq4Z16jqhDMvcw3moMUt
VhbNOglLFe2nkTjaJ+20RvKqLwYG+KE17XQ1q9HOxzooUJRx0blDMO/z1ru2kyD6lgwBRkhCdzxu
QQmFUOGnddWM9LwMkqlyZrIm39qFsbSllqlyHW0yGPlur39MMmPpOVTpRlOcYIq9dOR6pQ8oZfmN
GkxSyTZRqSrOdRb1uTJ8Bahwl1vaWZlARPGDpZmZi0gpGIRDPYzTz1qdbIpSXjLNmsdpxGzUHBkL
d8I87gwPpXleexu98r8UAywWBbQnAwwRwEyGVIFRzxE0mTZ22aK2GJ5HBCkNaYGGoDUoxkzvoUHk
6GNphDWvt890wlxfyls3BR/qEwAdAmFuecZEJTQi+wAw2f3UEDKrMd3SWpOz4K0KlcEaW4XG6B5r
gm1WGecewbciCDdDcqeLqGzEOvgrGLkVATvv0Y2QvbVSZnO2uCwH4uTBlpwbY1BZjDufNVJANDbb
ivqzJj0UY3XRy/rHtJQ3kCWx7muGT7A4oD9WzbklZZuuUm60dhinY2VcDSIFZZqFQ219EjAfKwfj
CiM8WDkW5gixCxzCNQedbUp1pSrlxiLFNaQ6JJ/nQzs+dEq8MsvscZCjNe9OMcnM5rwnWQamugpI
niznRzJNegsGap02SjytOxkhWj9xkE+rSurUZBlJ0RZcwanhc3Ta6H5qSdiebZ8XVuPPfB9Vr678
NjoSiGYq6FLmJ/X7/hxy3My2Y3eii2ogLkyX2Z50MbYRBKo8PmMdM2tgQQaeS43frHtKi44xDHIW
iHxn8gKk+aLCci+kGGmlKjltckf5/2Zt/BN8cr6PmPw+OxaQyZ0px2323/2j18j6/oP+PcryTVUL
yJwa9E0m2X1TO4znXz0j3gIFbb4C4VTtDyLgC1wS1TCzbqJ0DFbm5cNY8XzQmYmosCKZaShQI3/O
4e9/97+iS//dUf23p8BP/bT73fzAmgoa5W+fBM95cxSqI+ZDyNuQIDmWvaPYrSo0kFWQdviokMrn
K/50X/67H/M/Oa5//8t87yj4uwOPAjiBpdtUF7oJOAB/4L2jAHxL2YEqmY18zw63dqRHsQ/S+E/e
jze3QlRFaOLj90h/hwib9etRoPrBMPIVlnG0t2K/Z/7to1DND8KCUzdB9e9sOHnim1gB0BH7M03m
tF4lUY/zBXn+HT0DK7/HsP8lar65FRyFIxMlQGwyyYWovX8rAK6r4BcUmmWwd8i4HGusYPRwWKzY
zT50Zu383skP/J+9W2F8AMDPjTBNYgaM66N9QZ5T2yG3gj0CTgimzqYY6R4YLG/fDzSHEGBDa1iY
LODg/hycjjCB7Penvx0quBQYs6GEROFA5KTA2DsK44Pw8WWMhp6CDKTpWC+FgFgf9n6oXAohbUf1
pPOb3+EY3kRNBU9zAokM2M6gNTveo9jnjP32raDYtA1WdkjpyK8vwJujoNhkp+cw8VSAy+PYfqRR
U0D4D7wV5FImz2BLAOuD1Vf3c6kiBBjRJ9GVHZ1ATHeOMpeK2fWBR8ELAk4HruC/OQrjA9JTyJ+L
1awFqetYj0LE+8OOQuRSRASEzLv+/IbshU2VXAqpHbYbsKhnxc7jvBUHh02OguyACB8AP7HiF8is
N7FCF0AvfLVkOH4vpsBHeRQCgnDYrVCpoGTLpgGx2EthOURYfHMUHJWmMwIWstOY2Bxri24dHjUt
phG4TEHuxaIF0PyvFZZAeKCnSPLY4eOP80ocXmlaHxTMsXDMxKkLl+tfrgRFhexAgqZXE5OMo82k
AlB52NshSk1NqBjzcsjQ7ESf9vMAS/vAUoPLgNrnris92uxx+ACLqQ3mbpSaAFVtfvUE4b2jQNEZ
M8cd9fmYK82DRxVcCtGBUUm+EDI53DdHAbjYklni8w4BBdut+Y8yVIBfPvD9IHswf1CEEdkzcWj/
BVE+0J3TnAvWqsBLi693fD2p/vzeHtCdcycEcZco8eIZTuh5cycQ/zPhYZnqbqBzvHlUf26LDjgK
elLQJSAT6dFVgaH89U4wnaAzZxoOl2YHozzKW2Ec3pNCwSZa8os3XlTw926F/kHIOmsvc+6jLa6M
w4sr5wMTGZsGS+w4BKZg7yRUagqoGD9ja4/yUgjTUL6xQ94PPA4E1IsmDKcWlauxdxSEEiQ6qDI1
qiymv8/tzvFFTSEcfuBRMOkWG7FnvZTnouFN1FSoRMX/AI68cnGO8lYI5+rDjkJUmmK4CytJM/iJ
zf2Zjcr4F3Nd5jqG/CJ7dJxHcXipSSPGRN9mNUzrqYAz2ntBdv0HfYcKhfkFnHScR3FwqckqiAme
2Bv/4BXsvyDYXHBbgGu99KzHeRQHV1jMd3e9B0U1ZbeY4O7dCua7MN5fZZl2umDHeRSHV1gUk0hI
wzix+Q/Tm/1eTMx38eR5meMdbVlhHl5gWVhjIHAAkF5AEn+FVYAlgGiPaClkGYEpeJ4IHF8udQ7O
pSQQWbegBKFkBsZcEzXbm1ChUVZwaaBuCg3Z470Uf2K6S3RAE5e1GNMIfti9kwCfLzaHYtgnkKxC
QfAoI4WYQPKNHVBrcilYfIggoSNmx4J8/1Kw/mDkb9GAIFPwXIse5VH8ovb33+wHYfTxemgAkd/b
GqsfmG8BtRFUbMrzY51VmAeXmrulMWtxBprPAJO910Oj6MYulYLimcJytK/H4ZUmvpjY1+EiS6XJ
f4Qv5puYqXwAZSPgSMz7d6O8Y40Uh9cUDoJBDGPIDo6Bqqm5fxSI0+msD2nQHSCMu+3IUUYKURce
FjRF0c2+S+XnfenAf7kVyEa8pJajzaPWn8ij8MMEhU0mccD12F+IaSzMZErxY+/O4VwfeCVEd87G
GIimgVKogN7tXQn9g8oKSKAXn3EEz+/j8dWZolU4+O0QGE0xxuNuIDu5dxKcFFAjCsxnsiJ+wuIL
Ht9JWAc3H1wKVDIpJzC0fB5l7x0F013GuyA1d06mxwvJE7DjAy+FQx3J4pylF0mEwSVFyptESnH1
I8sSUp7fyOO7FfafSKSgd0G2g7R5NuzYOwoFxVYBWWXMJ7YfR3sU1nPdd0D3oVpoaQD1p+8Ekcd8
/51YQaBQgZYgyk7B+XwPj+9WWAdXmsQK7FjQekKPCgOV9zDdlBQslMETGGKic6xHYf+Jo6Bq4AVg
3eOY7wzyuDWUG1yMF1TFseZS6+BKU9wKIiYpgrdgZ2awFyuoRAFmcVgG/KlnMZrjTKYHV1jECq4C
wzqSyG5JvncSUIt/rIGOtjm3/0RzLnZ/GA+o2k6bbr/SpCUFwkwAAdMquCHPBd0RxszDMykTf7wQ
RdcpWOW/LkoZczOqMZnWvPSkR1pq2ofvjIW1BANsKB4qvge/Uh6Yc4vVB2mUFkVYVhzrURxcdbMH
AkcD0Ixs+apf/KbUZGeMSL0GgPeY8ar24TW32H0wwwNy9FJL7oVMJjYofzHX0o+7pBC+Pwe2HyQP
pvmECPZAbNGFefqbO0FTylmgN20hcfUcSY4yj4pv/OCjACdAQcFLALodqe+9owCcSIxg6gkE68X1
5jiP4uDqipICkSOqaex4GWpCMN87CrEcVAD1UlgI7uDRcj9evrFDOjEG3fAnZQY2UH4QYPm1qhAD
PuB6R06ZE9f5sBeEmpsFKGM8IiPyNr+SowDaoHyIgbN63LHiZW15wK3gKJAbw5cdVf8dfp2S7U3Y
5AUBarHbltGSHu2o2/kTVTegKjGloJgUaMz9SYUAohEqwK1iwPssenSUUVMomR7+fphCXPS1rN4P
FTqlpsMCiEUqW8LjZdcK2NjBR8FPaTKLMDAPfAdnA8/SxA2Ochsq2RGzzwVt/vCj4LcNeEQM7Aif
3LM3oQIaGYvzVxbl7zTo/0Hr+l0aZ+oH8dedKE7wVP3kNvi//oNXFMWvD/hZ7GWnefPmnwovwueH
P2vCiD//66014W638dNHX3cduy/18vkvP+OvX/3NF3v9wV7/chU8ldvy0R92HxhevlNhjPbPf/zf
ePvoN9t3tGrIkD++m199FL/fg796+mQbveeeKDaAf+DZw+tTflLYofA9/Mnl9uu3rPz6+qifHk+G
+AOPf2q37z6dl+EPPD3r3n86cezgp0+3sZ817+iWivXD4U/3t2Wc1fXT67N+OnlqisOfH9RlU70+
6MfDdTrHwx8eb9+5kILfdvij0abmHX590k/f+J94SadYYPw/1q5gt20Yhv6Kf2DHYj31UGRtWjhN
UWPYmbGVRIgsAZKcdn8/cYAaF331oeQ9eX4R+RhZJMVxh2ZgcLO4mPzG0mh/rGgAVuU6SvEDVqYL
OVSg2eJoiHVl39CMYb5PXU58OpOrODPeGkL9lXr6wqgaSr1zdHDQIzV0ehfJl+EhIMxwL5V43e9p
SINB6BpivbeuP8YycLgyvViWa2nl7F2REghi3EYjB5/cvsLMeGvIdF3CAL7zmrtexMzX5U8PDUbl
tig5uPFDBNH9SkOqaxM9+QFEMH59lHMvI7ddwUcuoyHWtXUu7UIM0+FY6V5ch2vz5T+hzChALs/F
hWLwBz9Y8s2LPaN4xn164kc8Un9K6LZ3rsyWo5v93kSMryHclvb018BdGRcRi/m35SWhwswcR0O3
LYoIXNkpJ22gPTUE25ozCDV85Zactd2ZmAE6V7GJ0Tc0WOiGXEOqgO4pI3v+1JDohqJFFuWaNgXq
MaPdDJdGycGDjwEIiM9OxOBPlBJNFeiiTq5kEoNvT+RCSFShZvAaEt2ejOmPYQd9RkOo27JNPaCV
15DqNvUmoCFT1xpSfSY3NremnP18Xnyu7RXb9plSD3Y0XMIgx7belPlbYEPD2XA5fHCnCnNxSU6p
yqGn7GmsQDNwDa125DM1L1BQfM4qZt9RpBQy0Ou1hl47M1ofHBAUJy7l7HPzGI4eeY2GXrvctFOP
zgq4LkHOfhoz2p9yQ5sC+Ct5j+Ik50nF8Itzxv9fkc7H2988Yv7t4f82ZzXFxJeHw0qZL48RlKPj
l21OZ4kX5g+l5fEvy+xRGuO9t+NzcqNePo++9jF5w5/onaF48w8AAP//</cx:binary>
              </cx:geoCache>
            </cx:geography>
          </cx:layoutPr>
        </cx:series>
      </cx:plotAreaRegion>
    </cx:plotArea>
  </cx:chart>
  <cx:fmtOvrs>
    <cx:fmtOvr idx="0">
      <cx:spPr>
        <a:pattFill prst="ltUpDiag">
          <a:fgClr>
            <a:schemeClr val="tx1">
              <a:lumMod val="65000"/>
              <a:lumOff val="35000"/>
            </a:schemeClr>
          </a:fgClr>
          <a:bgClr>
            <a:schemeClr val="bg1"/>
          </a:bgClr>
        </a:pattFill>
        <a:ln>
          <a:solidFill>
            <a:schemeClr val="tx1">
              <a:lumMod val="75000"/>
              <a:lumOff val="25000"/>
            </a:schemeClr>
          </a:solidFill>
        </a:ln>
      </cx:spPr>
    </cx:fmtOvr>
    <cx:fmtOvr idx="1">
      <cx:spPr>
        <a:solidFill>
          <a:srgbClr val="BBD5DC"/>
        </a:solidFill>
        <a:ln>
          <a:solidFill>
            <a:schemeClr val="tx1">
              <a:lumMod val="75000"/>
              <a:lumOff val="25000"/>
              <a:alpha val="97000"/>
            </a:schemeClr>
          </a:solidFill>
        </a:ln>
      </cx:spPr>
    </cx:fmtOvr>
    <cx:fmtOvr idx="2">
      <cx:spPr>
        <a:solidFill>
          <a:schemeClr val="bg1"/>
        </a:solidFill>
        <a:ln>
          <a:solidFill>
            <a:schemeClr val="tx1">
              <a:lumMod val="75000"/>
              <a:lumOff val="25000"/>
            </a:schemeClr>
          </a:solidFill>
        </a:ln>
      </cx:spPr>
    </cx:fmtOvr>
    <cx:fmtOvr idx="3">
      <cx:spPr>
        <a:solidFill>
          <a:srgbClr val="7ED0E0"/>
        </a:solidFill>
        <a:ln>
          <a:solidFill>
            <a:schemeClr val="tx1">
              <a:lumMod val="75000"/>
              <a:lumOff val="25000"/>
            </a:schemeClr>
          </a:solidFill>
        </a:ln>
      </cx:spPr>
    </cx:fmtOvr>
    <cx:fmtOvr idx="4">
      <cx:spPr>
        <a:solidFill>
          <a:srgbClr val="00A0AF"/>
        </a:solidFill>
        <a:ln>
          <a:solidFill>
            <a:schemeClr val="tx1">
              <a:lumMod val="75000"/>
              <a:lumOff val="25000"/>
            </a:schemeClr>
          </a:solidFill>
        </a:ln>
      </cx:spPr>
    </cx:fmtOvr>
  </cx:fmtOvrs>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Map!$P$4:$P$70</cx:f>
        <cx:nf>Map!$N$3</cx:nf>
        <cx:lvl ptCount="67" name="Acute Hepatitis B">
          <cx:pt idx="0">0.1-3.0</cx:pt>
          <cx:pt idx="1">0.0</cx:pt>
          <cx:pt idx="2">0.1-3.0</cx:pt>
          <cx:pt idx="3">Suppressed</cx:pt>
          <cx:pt idx="4">0.1-3.0</cx:pt>
          <cx:pt idx="5">0.1-3.0</cx:pt>
          <cx:pt idx="6">0.0</cx:pt>
          <cx:pt idx="7">3.1-5.0</cx:pt>
          <cx:pt idx="8">Suppressed</cx:pt>
          <cx:pt idx="9">Suppressed</cx:pt>
          <cx:pt idx="10">0.1-3.0</cx:pt>
          <cx:pt idx="11">0.0</cx:pt>
          <cx:pt idx="12">0.1-3.0</cx:pt>
          <cx:pt idx="13">0.0</cx:pt>
          <cx:pt idx="14">Suppressed</cx:pt>
          <cx:pt idx="15">0.1-3.0</cx:pt>
          <cx:pt idx="16">0.1-3.0</cx:pt>
          <cx:pt idx="17">0.0</cx:pt>
          <cx:pt idx="18">0.0</cx:pt>
          <cx:pt idx="19">Suppressed</cx:pt>
          <cx:pt idx="20">0.0</cx:pt>
          <cx:pt idx="21">Suppressed</cx:pt>
          <cx:pt idx="22">Suppressed</cx:pt>
          <cx:pt idx="23">0.0</cx:pt>
          <cx:pt idx="24">0.0</cx:pt>
          <cx:pt idx="25">0.0</cx:pt>
          <cx:pt idx="26">Suppressed</cx:pt>
          <cx:pt idx="27">Suppressed</cx:pt>
          <cx:pt idx="28">0.1-3.0</cx:pt>
          <cx:pt idx="29">0.0</cx:pt>
          <cx:pt idx="30">Suppressed</cx:pt>
          <cx:pt idx="31">Suppressed</cx:pt>
          <cx:pt idx="32">0.0</cx:pt>
          <cx:pt idx="33">Suppressed</cx:pt>
          <cx:pt idx="34">0.1-3.0</cx:pt>
          <cx:pt idx="35">0.1-3.0</cx:pt>
          <cx:pt idx="36">Suppressed</cx:pt>
          <cx:pt idx="37">0.0</cx:pt>
          <cx:pt idx="38">0.0</cx:pt>
          <cx:pt idx="39">0.0</cx:pt>
          <cx:pt idx="40">0.1-3.0</cx:pt>
          <cx:pt idx="41">0.1-3.0</cx:pt>
          <cx:pt idx="42">&gt;5.0</cx:pt>
          <cx:pt idx="43">0.0</cx:pt>
          <cx:pt idx="44">Suppressed</cx:pt>
          <cx:pt idx="45">0.1-3.0</cx:pt>
          <cx:pt idx="46">Suppressed</cx:pt>
          <cx:pt idx="47">0.1-3.0</cx:pt>
          <cx:pt idx="48">Suppressed</cx:pt>
          <cx:pt idx="49">0.1-3.0</cx:pt>
          <cx:pt idx="50">3.1-5.0</cx:pt>
          <cx:pt idx="51">3.1-5.0</cx:pt>
          <cx:pt idx="52">0.1-3.0</cx:pt>
          <cx:pt idx="53">Suppressed</cx:pt>
          <cx:pt idx="54">Suppressed</cx:pt>
          <cx:pt idx="55">3.1-5.0</cx:pt>
          <cx:pt idx="56">0.1-3.0</cx:pt>
          <cx:pt idx="57">Suppressed</cx:pt>
          <cx:pt idx="58">3.1-5.0</cx:pt>
          <cx:pt idx="59">Suppressed</cx:pt>
          <cx:pt idx="60">0.0</cx:pt>
          <cx:pt idx="61">0.0</cx:pt>
          <cx:pt idx="62">&gt;5.0</cx:pt>
          <cx:pt idx="63">0.1-3.0</cx:pt>
          <cx:pt idx="64">0.0</cx:pt>
          <cx:pt idx="65">Suppressed</cx:pt>
          <cx:pt idx="66">Suppressed</cx:pt>
        </cx:lvl>
      </cx:strDim>
      <cx:strDim type="cat">
        <cx:f>Map!$A$4:$B$70</cx:f>
        <cx:lvl ptCount="67">
          <cx:pt idx="0">ALACHUA</cx:pt>
          <cx:pt idx="1">BAKER</cx:pt>
          <cx:pt idx="2">BAY</cx:pt>
          <cx:pt idx="3">BRADFORD</cx:pt>
          <cx:pt idx="4">BREVARD</cx:pt>
          <cx:pt idx="5">BROWARD</cx:pt>
          <cx:pt idx="6">CALHOUN</cx:pt>
          <cx:pt idx="7">CHARLOTTE</cx:pt>
          <cx:pt idx="8">CITRUS</cx:pt>
          <cx:pt idx="9">CLAY</cx:pt>
          <cx:pt idx="10">COLLIER</cx:pt>
          <cx:pt idx="11">COLUMBIA</cx:pt>
          <cx:pt idx="12">DADE</cx:pt>
          <cx:pt idx="13">DESOTO</cx:pt>
          <cx:pt idx="14">DIXIE</cx:pt>
          <cx:pt idx="15">DUVAL</cx:pt>
          <cx:pt idx="16">ESCAMBIA</cx:pt>
          <cx:pt idx="17">FLAGLER</cx:pt>
          <cx:pt idx="18">FRANKLIN</cx:pt>
          <cx:pt idx="19">GADSDEN</cx:pt>
          <cx:pt idx="20">GILCHRIST</cx:pt>
          <cx:pt idx="21">GLADES</cx:pt>
          <cx:pt idx="22">GULF</cx:pt>
          <cx:pt idx="23">HAMILTON</cx:pt>
          <cx:pt idx="24">HARDEE</cx:pt>
          <cx:pt idx="25">HENDRY</cx:pt>
          <cx:pt idx="26">HERNANDO</cx:pt>
          <cx:pt idx="27">HIGHLANDS</cx:pt>
          <cx:pt idx="28">HILLSBOROUGH</cx:pt>
          <cx:pt idx="29">HOLMES</cx:pt>
          <cx:pt idx="30">INDIAN RIVER</cx:pt>
          <cx:pt idx="31">JACKSON</cx:pt>
          <cx:pt idx="32">JEFFERSON</cx:pt>
          <cx:pt idx="33">LAFAYETTE</cx:pt>
          <cx:pt idx="34">LAKE</cx:pt>
          <cx:pt idx="35">LEE</cx:pt>
          <cx:pt idx="36">LEON</cx:pt>
          <cx:pt idx="37">LEVY</cx:pt>
          <cx:pt idx="38">LIBERTY</cx:pt>
          <cx:pt idx="39">MADISON</cx:pt>
          <cx:pt idx="40">MANATEE</cx:pt>
          <cx:pt idx="41">MARION</cx:pt>
          <cx:pt idx="42">MARTIN</cx:pt>
          <cx:pt idx="43">MONROE</cx:pt>
          <cx:pt idx="44">NASSAU</cx:pt>
          <cx:pt idx="45">OKALOOSA</cx:pt>
          <cx:pt idx="46">OKEECHOBEE</cx:pt>
          <cx:pt idx="47">ORANGE</cx:pt>
          <cx:pt idx="48">OSCEOLA</cx:pt>
          <cx:pt idx="49">PALM BEACH</cx:pt>
          <cx:pt idx="50">PASCO</cx:pt>
          <cx:pt idx="51">PINELLAS</cx:pt>
          <cx:pt idx="52">POLK</cx:pt>
          <cx:pt idx="53">PUTNAM</cx:pt>
          <cx:pt idx="54">SANTA ROSA</cx:pt>
          <cx:pt idx="55">SARASOTA</cx:pt>
          <cx:pt idx="56">SEMINOLE</cx:pt>
          <cx:pt idx="57">ST. JOHNS</cx:pt>
          <cx:pt idx="58">ST. LUCIE</cx:pt>
          <cx:pt idx="59">SUMTER</cx:pt>
          <cx:pt idx="60">SUWANNEE</cx:pt>
          <cx:pt idx="61">TAYLOR</cx:pt>
          <cx:pt idx="62">UNION</cx:pt>
          <cx:pt idx="63">VOLUSIA</cx:pt>
          <cx:pt idx="64">WAKULLA</cx:pt>
          <cx:pt idx="65">WALTON</cx:pt>
          <cx:pt idx="66">WASHINGTON</cx:pt>
        </cx:lvl>
        <cx:lvl ptCount="67">
          <cx:pt idx="0">Florida</cx:pt>
          <cx:pt idx="1">Florida</cx:pt>
          <cx:pt idx="2">Florida</cx:pt>
          <cx:pt idx="3">Florida</cx:pt>
          <cx:pt idx="4">Florida</cx:pt>
          <cx:pt idx="5">Florida</cx:pt>
          <cx:pt idx="6">Florida</cx:pt>
          <cx:pt idx="7">Florida</cx:pt>
          <cx:pt idx="8">Florida</cx:pt>
          <cx:pt idx="9">Florida</cx:pt>
          <cx:pt idx="10">Florida</cx:pt>
          <cx:pt idx="11">Florida</cx:pt>
          <cx:pt idx="12">Florida</cx:pt>
          <cx:pt idx="13">Florida</cx:pt>
          <cx:pt idx="14">Florida</cx:pt>
          <cx:pt idx="15">Florida</cx:pt>
          <cx:pt idx="16">Florida</cx:pt>
          <cx:pt idx="17">Florida</cx:pt>
          <cx:pt idx="18">Florida</cx:pt>
          <cx:pt idx="19">Florida</cx:pt>
          <cx:pt idx="20">Florida</cx:pt>
          <cx:pt idx="21">Florida</cx:pt>
          <cx:pt idx="22">Florida</cx:pt>
          <cx:pt idx="23">Florida</cx:pt>
          <cx:pt idx="24">Florida</cx:pt>
          <cx:pt idx="25">Florida</cx:pt>
          <cx:pt idx="26">Florida</cx:pt>
          <cx:pt idx="27">Florida</cx:pt>
          <cx:pt idx="28">Florida</cx:pt>
          <cx:pt idx="29">Florida</cx:pt>
          <cx:pt idx="30">Florida</cx:pt>
          <cx:pt idx="31">Florida</cx:pt>
          <cx:pt idx="32">Florida</cx:pt>
          <cx:pt idx="33">Florida</cx:pt>
          <cx:pt idx="34">Florida</cx:pt>
          <cx:pt idx="35">Florida</cx:pt>
          <cx:pt idx="36">Florida</cx:pt>
          <cx:pt idx="37">Florida</cx:pt>
          <cx:pt idx="38">Florida</cx:pt>
          <cx:pt idx="39">Florida</cx:pt>
          <cx:pt idx="40">Florida</cx:pt>
          <cx:pt idx="41">Florida</cx:pt>
          <cx:pt idx="42">Florida</cx:pt>
          <cx:pt idx="43">Florida</cx:pt>
          <cx:pt idx="44">Florida</cx:pt>
          <cx:pt idx="45">Florida</cx:pt>
          <cx:pt idx="46">Florida</cx:pt>
          <cx:pt idx="47">Florida</cx:pt>
          <cx:pt idx="48">Florida</cx:pt>
          <cx:pt idx="49">Florida</cx:pt>
          <cx:pt idx="50">Florida</cx:pt>
          <cx:pt idx="51">Florida</cx:pt>
          <cx:pt idx="52">Florida</cx:pt>
          <cx:pt idx="53">Florida</cx:pt>
          <cx:pt idx="54">Florida</cx:pt>
          <cx:pt idx="55">Florida</cx:pt>
          <cx:pt idx="56">Florida</cx:pt>
          <cx:pt idx="57">Florida</cx:pt>
          <cx:pt idx="58">Florida</cx:pt>
          <cx:pt idx="59">Florida</cx:pt>
          <cx:pt idx="60">Florida</cx:pt>
          <cx:pt idx="61">Florida</cx:pt>
          <cx:pt idx="62">Florida</cx:pt>
          <cx:pt idx="63">Florida</cx:pt>
          <cx:pt idx="64">Florida</cx:pt>
          <cx:pt idx="65">Florida</cx:pt>
          <cx:pt idx="66">Florida</cx:pt>
        </cx:lvl>
      </cx:strDim>
    </cx:data>
  </cx:chartData>
  <cx:chart>
    <cx:plotArea>
      <cx:plotAreaRegion>
        <cx:series layoutId="regionMap" uniqueId="{E1E223BF-1FF8-416E-8CB9-C44A69B1B378}">
          <cx:dataId val="0"/>
          <cx:layoutPr>
            <cx:regionLabelLayout val="none"/>
            <cx:geography cultureLanguage="en-US" cultureRegion="US" attribution="Powered by Bing">
              <cx:geoCache provider="{E9337A44-BEBE-4D9F-B70C-5C5E7DAFC167}">
                <cx:binary>3F3Zctu4tv2VVJ4v3SQIEuCp06fKJDXZGhxPSZ8XluKB8zzz6++iHXdblNpRR6q6dfXUHUsbELGI
jbVH/Puh+ddD8LTOPjVhEOX/emh+/+wURfKv337LH5yncJ2fhe5DFufxc3H2EIe/xc/P7sPTb4/Z
unYj+zciSvS3B2edFU/N5//8G6PZT/E8flgXbhx9KZ+y9vopL4Mi/+CznR99Wj+GbmS6eZG5D4X0
++dxEGfu4/rz5gfk98+L8+vb2fLzp6eocIv2tk2efv+8IUw+f/ptOMfW7/kU4CcX5SOECTsTGaNc
FWVORC6K/POnII7sHx8LXDyjskQIV2WmaoosyW+TL9ch5BdYDTf6ZMRlVLRvH+38XS+/av34mD3l
OZ7r5b9b8hvPgnWY71iCzRkf+pn7lbcBwu+f7yK3eHr8dFOsi6f88yc3j19+WtYacf+4dzcv6/Pb
Jnb/+ffgD1ixwV/ewTtc3p99tAniR+hend8Yqw8X8R+Cy89koMsklRMma0QZgkvOZK3/TNUYU2RN
VN8mfwX3ap0/xL+O7ab4HtBuCpwSsufzc2N6d/62vDs3yD/EVjtTsW8lTaMq4YAOG3Nj4wJbhTGZ
qlyUmMK49Db5K7bnwfrBKde/ju5wgD3wHYqcEsKrG2O0mh8VYX4mqkSRuUSxP4mqYHduICydSRQq
WZVkwiWibOK7yh+e4uAAfIcD7IHvUOSU8NXPL0fXb0t8hP0ri2eyLIlE45qkqVDS2/uXcKpomixS
bHIiaW+Tv+5ffe0/Zb++ezfF98B2U+CUkJ2PRm9LewRciXqmcIozlRJZ1BQmDnGVzjg0MnkhU8NN
O396+nVI3wvvAej7r58SnOboZnV7VBbFziQORcxlSRWpKMrYiQM9zIG0KKmUaXR7p5pPN3FxAI0a
yO8B7UDilNDVz/844maFEiYq5RqXRZAkEf8zgFY5Uwl0NFFVkCm6Qwm3v75f9fVfwnuA+v7rJ4Xo
9bk5Xl2bR4SVaGfYiJpKFYIzVqFDFUzOYBHhyKWqAqN3y6bVs/Xjc5w9HgDtcIR98B3KnBbIo/vz
42LMz4gmU66oVHrVu4OtK54xmciKTCSR7tDKevZUrQ/DeHOAvSDeFDklhKer+WJ0c8RNDN3MVaYR
pig/2NIAYOWMS7KGfSxLmiwrGn2b/JUgT+MgfMp/fQ8P5PeAdyBxSuga0/Pr+er29shMWYNHlcE1
ITMi7mLKGuGcSdDgjCtSb/+++j1fATbgiQ3iojiAMm8PsQfM20KnhLR+vfp6ZE2tnkkKIRT0WAGD
YoQNNjJczBzoiz3RgjuSDTwZehbXB2rqzQH2wHg45ykhfHV3uzxfvO2lY5i8cEWKiCAQ0C0uytiw
A4ClM0YpAcSEsn6fD1yRV2URrcNf19QD+T3gHUicErrG7Pa6j3IcL0LEz7gCHxRsXPGNLW+Yv+SM
qkzUgLAk48QeOqoMt8jKA87hgfwe6A4kTgndq/P54pM+QjDhmAirZ71u7rkyFTVVHRrB0M8qjCgJ
+MqsDzW8zf16Dl+tg/CT/oRwwgFbeHuMPYDeMfMpgT0dLc3rY7o7et+kIvdGE0W8QGPqjoiCilAR
AkvwddGXmNJ7xjV9ih6zv5wWH6iY3cHegfweCA8kTgndm7uv58vlUX3PMJkkTVEQMEJQSGFki2mR
M01DzEgmRBEB/5BR35T1OooO8UFvjbAHxlsyp4Ty6vJ8vlrdHDMuCJRVTZI4R9CPAG1l6I/GLtck
JhFNkVRV3LKbVv46iOP8kNDgcIQ9UN6a9ZRQNs7n09XdMfNyADIVAaOKQxchwu3UDQVbnRGFaZqi
igoixJuHsrEOHGTG/PqJPBxgD4iHIieF8PyogYfeQ42gA1xbcIBQFex5y2TiyN7gIlVAvWAVD+EN
3gUP/vE5bLyX3gfY998/JVQns7kxvZ7d3L5tnuNYw9iXHI6MnlAziQ7pNDlDmh2y6bCr+4gTHfgt
J27w4GTIBfz1vbs9xB4gbwudEtLGaj6fHTWBA2RaEjVZ0xgoFxjVFtmSzsC0ZWRgSbKIQ1rGe/Ce
TBtxELiHpHAMB9gD46HIiSF8t9BnR2Za8FtSxBJl+ur7GGhpgvCwhAwsolDOkYSFQOMA4jL87h7A
tADY5gj7gbwpc0ooL86X57dHNZqQAY0YBFKx4OFSfxi9A/9WbzLLvPdtbTmnF+sImcYHhCCGA+wB
8FDklPA1z82jxpiQwCEyjhw7Bp+Hsp27I54pMqVI2FJ3JVEu3HXoCub68RCAt8fYB+NtqZOCefZt
dlScX0IQIgg1kVUO39UwBCEjBoVcWY68O3EHnzbdxj0A403xPeDdFDgpZO/uz1G18YFN8s/y3GEI
9zk8CC9A/apgUts+S0QfWG8p9x5Npc+Df38Gm2W1Dn6dSm+K74PsxnynhOzoxjg/PsFSVWTCUuRV
KihR6W2hjbOXnckqkuBV8pIfsJXkPsof1ocRrK0R9oB4S+aUUB7Pzyfz4xpKGuJHEiXQzrB4KXLe
ByDDUJJkeLEQl+Bwdg0N4nGwtoNDDKXhAHtAPBQ5KYSvz5eX8+NWEWpnHOcutqqiMhyyfbHRxj6m
Z/gjlX9UIg3T3sfZOvKDQ8oIt0bYB+PhrKcE8uTcvDFHR/ZIw9tMNU402EoKjtstjFGJhPCiiJ2O
MNQwy2Oyfswfnw7wSA8H2APiocgpIXy1ml++UZ1juC0Zcqb7mBLig0AYFUcDeCVEnRhDXBGqmtIt
eK/iwP91mrUhvQewG98/JVRvzpe355+ujx4xZCg5wukrM03tk3QG2KIInPSp8kRmyLjdijbcrKNi
/en6oJjhjjH2wHmH1CmhPZnD3XHUZC31DPFAeJzf2bkbBzFqRrHJOTJANASXVD5wSk8C+DoOSNYa
yO+B8EDipNC9m4+PqaERM5SRQotqh90BB+UM+VsUO5lISJzfxrYMnn9dQ0/eS++D6/vvnxKqN6PF
bLmaH9V7xc8Yys9EJN8hVrQzgRZuLRnG0+5g/80T2ofEwQEOrK0R9kB4S+aUUJ6eL2bz29WRCTTt
a9K4CAoFFbx1CiM7i3KwZ01WxD6tZxAYnsIXHRTxAQx6a4Q9UN6SOSWUL86Ny5tjgwz1DCNIpAyR
B0qGNBpKGhQadIxxKOqtFLyL9YOfH4LxcIA9IB6KnBLCqFsyjx4uRD0wR3YlIkcS04ZcGvX9Yt+v
AYXFKC2mw7D/FKUsh8QLB/J7wDuQOCV05zN9dH17zBRphBsI6LMMfLVXd+TAVIInC64slKUh9aO3
ggfhhrn7/SkrDsiRHg6wB8BDkVNCeDq6Xp4vzaP2c+DIggefggcLIaUd1jAKWqQ+fwt+rD6Ja+sc
fsqidfR4QEeH6XCEPUDekjkplGeT6RwwH9UURuyIyjiJZd4fxy8NsAamMPQ3QkqvqTtDn/TUtZ0A
MB9gDG8PsQ/OW/OeFtDz+Y2+ul7dTabHNI3hvITjEuF/FZXgfbn/QGujGZqsyRI6Akh9q6VhiGnq
BkH+Pc7i0j6giGnnKHtBvmP2U0J9tjRn58tP17P74wYWGVzSVGbIzaN0V4M0FEqIfWUq+9GJCVGp
96kBs+jRXUefrt3qkOjizlH2QH2n3CmhfrecHdu0EkGnEXqSyJuXekOhY5PjPH+ploC2Hyp0dAY9
xK7aFN8D302B/wfAfvwTN564b2L6UZLPP21Cy8+gstGLB+oZJUuaNqxoAiODvYVSGEZRMcFEhB7f
b+Q/2+X+bdbRa7vere6zfwpuPN3rw328HP+/GstejMbj0fXRPR3QvUALmZUi4fLwyJXPOArQOPsR
UhpGGi6enp+fssNcHVtD7IBx40/ooLw97ykBPT8fn/8xOnKflr5WCRVmAPm1UcuAWyG1kkvwaUpq
X632Usr0fnPO18/r9umgNi3bQ2ygurtP9LbQSQE9uj+m2wP1aOiihH6jCPyjfSXiEAOQCVp4oBQC
RUsa+m1tVYbPn6pDfB7vpfeB9v33TwpVNJl9O9qOkdOBuBISNpTe1dH7O3Y1ZoEFjEJS1DXsqAef
o8fsr0cMN6T3QfX9bKeE6mK1vF4dFVflDO2wEEFAb++X5sDDs1dCPgcaebzWnQ37KS3iKIsPwHUg
vweyA4lTwnY+OraNQ5Flh37Q6OKAXbm1Y+kZQYpO30vrNcg/qAuePx1i42xI74HrxvdPCdXFuTk7
Plum6K6DyB9iggjmI26wYbzKMHFEeKP/JjFnsX6EyXFA7Hc4wB7wDkVOCeHV5WhkTFf6sWODCCfA
0wiz56VkYYAxOlr+lXk1VMsr/+npwYm/HxIc3DHGHjjvkDolqG/P/5ivro9IqxAjRHRfQk87BPKR
8awMj18ZfkdEHgjYNMyioSPqdt3iep9f51UD+T0AHkicEri4EOm4XkZYQjBisYERUEBzWfToGGxi
cib+Raih0AcZlLgQ6SA/40B+D3QHEqeE7vL85ub87rhbV5XQghLJdKjp3307A3rSqmhzpyh9zHAQ
3l+u83xd/vreHcjvge5A4pTQXaEQaXJUuwiRfYmiESVFnAD5VztuzEFLcKoiLvzDjfH2ar12Mlyh
Isg+wDIayO+B7kDilNC9mi1H8/n5kUP6qD1CIRk4NFIoEerZ0s1oP4rmd8iy3LV7r9zoKQjWB4T0
t0bYA+MtmVNC+eb8+hz3rZy/baRjeK36+1Yo8JP7SFAf79lCGaUqCDiAS/d3cgwjCzfrbJ3HKFgx
fvVSwq0R9kB5S+akUL49+3Sxmi6PupkRVsCdOdjNGkWBN6rABzBLZzCYUbT0utO3EilvCvym2IkO
2M3bQ+wD9Na8p4b0/M44bnMOZGIh6QbnMdJzkAHPh1X+6HUIva3CD727LSlWfF4+HNKgo0d6c4g9
kd4UOimk7xa3x03HQbQBdjG4l4y2djtaVsJy6lOjZRXZlwgdY7+/jxPelGFxSB7OQH4ffDdnPCVw
v55f3oF8va3wEU5lOD2QmgGv8xt5HkYIKe6S1RAZBPyIBm81JP269ktwr18/lIcD7AHwUOSUEL5f
ze9ujtrtDp4PlB3110AD4r5Tw5Bd97Wj4F0o8tde22W9vV6v1tM9etXlhzS7Gw6wB8JDkVNC+Ov5
8QvQsDtVFHorRHyxjwaMCx0tVQ3NaEUVXR62b7v7uj6s/Gwgvwe8A4nTQvdmOltOjl5iCPeWAsdz
f2c7eoMPm2WhHR5O37cC4eER/HWdO7jo/qAawx1j7AX01sz/F2D//aXvuBH+9c54c12sR1HhFu27
e98//vRvRH+wn91n8yszmj3+/llCs2DE+sV3OZX9b9jgTj8qgN708abY0zovfv8scHqGTtLooYaG
tS+1/wgd10+vH6GZOK5/h1/lr40fxVnh/P4Zxz7ai0MAJW0vXUEQ68jjsv+o72HdXy2voUcqebkw
4jXL0n6K0Z6jtePoz2X58e9PURlexW5U5Bi4L39NXr/X/17EPRE5Q6M3eN6RSCahbAOfP6yv8ULi
69L/lJbFVatp6qnqpfLIc8RUz6RuTOp45tcR0QsrXFpdpQcF+Z65bamLdmPrbRcUvNK7nKjyTVHa
f1hFZgqtEuhlJlxphE4iWYv0LsqWYVB/EW31XgmTeUClZyJKd3Yk3cZpWOoump/c8ZolRpJFkzq0
vrSaaASCTfRItB09cNs/VLWZCkFHx6HSNCbjxbgL7FUdRF94od74MZ2UonWj+ILpxuWtzJv7IhO+
t6I8a0kmGGWR3IlldN14aW0IrFpz2pptKD80Vj4lhT1KnfayStKFVbpzSeH/dT1tyZpu7KXaXaPY
ayuKY13O+SWRw6mvZRdlln6jPr3s3OzWVvxxLYVmkKb3dsVL3ba0MU26hRv700QjUzv0ry2hHjUN
WziueG1lZMGEykizfOTwbJoG8sSPytuA2uOalyM1iBd17D1KXXQhaJLhd8oiFtspotwTp23mXest
tKqb1qEwC9RkUcvR1IuiXE8q7VIQ23HjWRPLF25qsTSUMDRJRBYxSxxdy3xbt+XC08OivbMiwdGF
NA51r5IDw9LUL52WTJQIQ1NqCtyaO5l4meXuf0s5HEd1rQseM1BNb1Dpv1Lkja3cHXO3mfGQj2Or
fM64tMydODDbIhrZjI27svL0NBGsaafE6pRb+UUaNHPqBdNYiL8qApspTXxhsepKkbqpVea+kVR5
ttK0MjaqWlBHpc1vUit7YE7+LDTigxTaE4eGa64ltzlWBJX9c6f1LyrHHxdaNC7DNNMlIk5zLV/m
uX+hap7ZJWxNUukyt5q7WiMzKZNuS95etB5/xo0Pa5qFV3XVjplbS6bF6Upr3btUpmyZBXX+1ZGp
Z/iNq05cy4rutSwTPF3kqWXIckhV3bL90jfCjlr3dpH4ozbGa26oLGlkvbWDQKd+zIxO4Fmptzwl
eurY7qgLHddIBWeiBGqre02bT7icMJ27YWLYodAuQk8gvk6zLtFtwhWzEexiWiF55YLG7VXZuguP
t60RtvGNx4QL4nSK7kZOOZKEptULrW510fe4wVpnCvI5z72oinQBbHLVeHRZV6Kll1aw6GA7Gp0d
32le8aUQC2+cWOyeJvS2juXC1Ny21XlH+Lx2/dBomeOaVadchIL6zc1VrhNNu+pCYWkRqR6LXVhM
0Ghd0olajtua1YbciqqRhe2k8vzI9AU2T4qq0+XKqczGZ3MnrDJD9OOLovShfKxwnPlaeKG1im24
JJANr8NT1E6g6UImXKbcn2d2+qw4JTdIUk7V0nvOaDsNJbZo2uoiEy1Fr4NyGopyrCt2O2uzJDFc
mkxSyZd0FiQzO8hTPQzKQNdIc5UwSdSrNF/Gdl4akaiMA584ekbUmRj6shnFvmLkRSeN3ERpTUcl
rh4hIqI7vuphRcW1RLOvLafTzu7Ki0qBasrDuS+VYx+6ymip8J3VQa03kpXprSDOo0oUDC1sVprf
fS2DStATxR27TrYWXDZ1mTKL8/BGofGlKpbYz1162SrVF155rt7xxDfiNrmoBekq9utxZWm53tlZ
PLKS9KoRwsfQC1MdV1XIF3Et+rrD5a+q4lQLMWu+UTeZiL7t6opqX6VyculKyW1n04vME03Fludd
Zq2DSDWpZfk6L7trUUssvY0SYhRNfMtybYG7buiorrQ/UslipkztRC+KItR9u0yMQlLL6cu5+uPg
3zi3HuKkzVCNV7weY3/+8z/LdVU8pf/uZf76Y08P/vrX5CnujaJ8+KUNGYz7Y97+QN/4xxbD+BsO
cf2Ul0HxNx/+PcHYIAo4anGo//Z+kA1y8WeRxDtO8irzxiyQDwGHPHIe+ks6+3SHN16BAi10IgJ9
QJJpn/uEj954BVIUccTDkCQo0Xp1F7zxChAVZEhpHP24kUbTO4bfftsGPn/xjPe8gsC5OKQVuLwM
zZ/BcJARKeFZ39MKu25EvKdxOVX8oDDTMHNXghd7l3mSroqmkkw1cJyJGwr+3LVEyShJGhtx6pte
coXj07kkZbkUCj/XeZLVBlOyaK4UxEgDsAKtjPJZIVWLXEn5NBOjdKI5FTffrfePZ3r/DGBm7x9B
EQl96S6P+yIYFpgMmFGa2h0O2qaYiEgsMfLSHftCSHTBgtaICKmMDrq81Ngji4XgJ3NLIJrbk6MA
ACW0aJSNiujN9ctkr5KkUCkmWeqMeRVPwBM6PWudUQA1C71trxI1EXQ/jQxLdkvj42ffOT9gg+pH
+/Xeft2cv5MaP2kpLSYhz69kWvumVEu1kUeqHjJbMDJ/lrq1KbphPuJK5Oo/mX/w/rwsPhqyoLES
zOa+ccvm/E2FwyBQsPiKUjiGl1XXdhY5utwqki5Sh+uyXNggg+5DVvHAqNuW6iGdcHEUhXKuywmY
38c/afcvwqnfby6kGA1WpGgcy5KTopgIMQ59yWucUSTRFAVbf27yHS+dhM05AB5uApTacU7hM0BG
2+aD5zaX8yq1yknTSbHZ8tgbZY3q3SdWbfhqYV+IdmQtuzw2OKmkaVkL9RXLssYIWErmiUydSdCo
6qXnUj75+Lf1a/7OVAAmuEkW+oHAzMUr2Zfzvt/TSloR2ZGKcpKnj8yyZV0VnAcE/fW2tW5dKoqG
annJT96E7WXvLWf4tSkuWJOgtTYntRzfq7kclxMPdchGZGmBkYhaPPr40XatOuwpWFz9nZpILtuc
ReQ58STfx6PZDTc7jsfIYjXXA1lKf/Ie7VrF91MNAMZdCHZqK0E54a2r6Tj7Tbv0HhPPT3QU4uV6
Kzum67S4Svaj90oe2Hkv4HHkrqMbu4pOKkOF3IKq8LrGhsaNsaXuCEU01ULxsnBZOO4SQvVKWzle
Wy6SpL4tGPVGbVpNoRo0PRGYb1aBIo9qT5gItUqmfsAs/G4yrlToXV5Wtd42/jxVGhCpUqtGluA+
Z7bcTQSLLKy2qYwos59zSe2mrX+V8bg1bF/xdKkl7pzrgV18kUrhvzRV3OlPnrxf0MFrKyNCgqin
gv4iW68tz22V4ELrYhKQwh9LjftFLiJZd2w8leBUoLyZntaVMGKVdpsHNNA92l7VUcXMplGqkRrd
BHmR6iLMMb1kkp7wuDbl1stN25X1qMLLQqpK1POsS41AiZecddOkcfQ0FU2pI/Ic7eW8RZM/uGEk
GDavxan1rVVzTydeOReI9/XjR0bO3K5n7gvHoKwQ/ns5nt9Z9Z4WqDAcg2ISpywclWV3WafeUxO3
sZ7Xd50X+0ZXcsGoFaWZRi2WQ1CeW9hMYuGOk84T5nb8GPn4ryj+QVw1NrNE+sOxegosx66BBIKx
WiqxIRfq2JYDdquV1lQTv3sCd+7Cpqj0muGcFNKSGATarKjC1qCWKOpiEV6GWl7opYDPqBd+aSr+
RYuTu6KcS76n06hNdVzxsyCFKM0ixaDNpdfZmiE7jOhunV7UZfXFTuo7Xl36jZYZcVi6Zkxv0Av7
jivBTeYpylRThcRQo3JUVNwy4ugi8CPHyKgAw5QlshkTmLQlde9dA5ZrovOiGXfcvpM996pk1SpT
E7gfYMHytn5oE5IYQhK1I8lOQ6ydHjD/gvArZrZqKEyrpLxFo4TCqIViZdfupZ/TcNwkd6nLOr2l
gazHVXBBxbTQva7w9VbJiA7efy3FTNNjDZdTKQ8xy64UeqvGuaKHqfJfFCPc0o5+Y6Fj64LWzEIE
i3QLKRx6wTFIVpV3qs0r01MydxKHiaxDX8E2yYpV4LQ/eau2FRdHfk9/iyVaPaBWYkDpmtxWSqXG
PippMU7CZsIrXzAkt7m1moybtiMaVhBFP9H/O2fFVfQqurOhGlkbzKpleDu0zsexK97ncv2ljIPn
MlOXTSfcZdT/6mvqt5/snm3uhRQXnARS73pT0UJ98zDIba2KhKAE96JVoUd+CN3m3WRCkY+ytcKq
bqSJl2IhBDDauquPJ9/euOh/hMQM+AQ1ZDOrgzPWLpXKq6sYj8vib0lGxl5LhBntfGGcFORCLKZM
eBRqFv5kmfsUy4GWxMSoNATPRRI1lnrzoUPREsKixjrTki017LCRHIaVEdhtM/Mj3JsCm8FQqqKA
XdktcyhPXY6CtVrde0op/ezXbJ/6+DXoisxx16KEi90Gv8Z3hU5SEy2fNA1YEHo4wu0I14pm564e
8hY7s87hbWJipds0XvmWZQYB90ahU9/GKongVRHNj5Ehu6ABH4YLEG7bvu/J5gqlaUw7t2L5BAX1
3AgCYZSgJ+y4cqv7xG6fq7xW9TyNLR3pNzbOveBrKMfXLbPEeR5If/iNZOvTnBYXDhda3S8lqjM1
8XTgahaifSt5ZFG4IluCilSTptYt+F4Xaec8O9RqRoqPoT9+pBdas3k0ouEhkkRgEaJ8Aokim49k
U0EQLEfOJ4x22iQyC7tcSswKR1FV4lCWfLjhPDc1KpnCTxg0/rTLKTwLcLYaUghrLRfVNelAXdQq
yg0/N+skKUxVyzU4uGQTTo9gLCqRaPq2Jc9Kym9FErORrTqd2dAWKkybaw0rpkqMB7bpzJZxrDZB
MLWxRrHrhD9hX/2VNFvvOSzj/lJtpCLDgt58ZEvKtLDldT6p/NwoHGfqsEBnjtBOu1SaV0Vq2IpD
Z04tBEYZRY0eO88ebitSHBD+qqTCFPS8hRXYqCYMwFrH2nR6V7XEqL34W9ikpe71xmzhqOMi+C7w
+i5zAn4RRFI+Kuue/6iyGSaZrBOl8nWFJLKhVv4Ft2t7lFh5pztuu+7yUNEDn2ZGYOWyScT8po7V
x49fgBfWt/UCvFuNwT6ri6Cmdgzfo11KvtEGbWaQTsr0mIW1mfg8HEEvJEYNT5AqVZ6hkZwYKKO7
q7wC3cM+Yqh9oHsHMrilUYEWkthQ9fG2onWrlPlEC1k1qSlvLynxv5aWNlJTqZ27SsWMxC0tPbNt
KIRAWoVN7K+Ylsw0Gkw7/PC5FcPfpSRaAVO1vWRaKOtZJ3R62HMcL0qNhvrfFYJB3DReF1JZzTSb
JrqVqtzEYtxi2NuMl/AaMyswnCqOdIn70Sjk7nMQFa1hMbIqAsUaK6H6LUyUTOda0epyZzUT3wnA
38WZQ6CiEPQPTQWXUY4brQx1V/wqU2stsfgOHkuc7Yk2YkX6tSxyQ04dd+6mskEz+5FLXnDxk7Xd
XloV1wNQCg6Mu4l7z9OG5UY48y0P6pRTf21bRWwKnejocQdO//FMO5QkWhYgrARDGaOKPcjviGce
+CrqYKV8ktjRs5ekRsiSKVTnFa+dUHcQhohC6hg0orcfT7yD8sIXRhAXe7m0SBwazqkF3yOzFKjn
SBkh8pDrJW/ozC/yBzRgb+A2tUxGykJXI1+FW1h0R2Hbu+/B6w0/iM2E8UeqlO6kSxrVaJ3MG8Xu
2FIl5ydqd8eLjmtXCBokySAXMGw316iw3ZRYnphPIsfW9Dq9jHNvXYkBXLeKEbruc87inzmzXkjL
YKfD44f2imiRibsEhieqVgl547rYXVJVLkVZNKH7TcZcs1PZ3OZWYRA1T8aCJk/hZbgmFp+RPKrM
WvMtXY7pVSNnhek4RTXOLBDNzm1vXam+LISfUaBtew1A9u3UGXBBLurgnHXLooKvGjqp5nFhiglT
oQeZo6ui7xqK4z1//OLsfGNhIuG2Orjb4OnbRAMBIt8OyyafyNGiLsiCUsxKInUJ5SzrAd5fQ+ua
wBR+9sJuW+S8v7oDcYIekJf8zPdbxcslO5Zokk/Crvhat/SLxGAdWg7zDafJVjBXDMmG/ek3jmCo
dmHpnpKbTiXADrfs0OBhrhqyWI1F7l90nZr85Kjc4YrCD0TzNvjgKOO4bXVzZeq2VDon97GjBLqG
VqlgyCA65Cf5Anbjk+OCHVeUj1UCe421Nwm1TYt2yYhlpIOHLHiWWyzhx3DRXXiBIQMpWLfIWB/8
qsKuLCJHYjZpS9sbi2HrzIRImQV555lNC/KaF5pmeK4tju1KtE0Qx1lC4EQsPR5eteEkIop7IzfN
U+k59U0p2V8cK8+XdnSpCXKH+JKz7KBp5qmWlqZqKdHEBdFcImSdaZ60KLgUIW7taIsuwTERVaBw
rtiqI0fVqq95uogSWAhuAw/PLC+KddAo37oyiGeC7LF7ktqPXeqO/EpyJnXkNItAwrEmI8o3jxMz
T8EBPl6wHeuFtpoqeueKDFxaGrzfjsDdVonUdFLZiiF3rjcqaVeN6qh0jLhUbl2n/KIK2bNX/9SJ
vYNrIdkcnfNFBNDQenug6FxPgrs/Y+lEbQI29cSSTl3BsibEkn2Dx6o0q7PsoqrC+iKw4N+U5VS5
cFr5n9tUsKXQLwmp0DJ+y2AFkijpioTTdOK77SqjYaWnviiO3DqKDeZI64ZH0rKNo7lHSf6T13WH
I51jcnhzYcQw+PLp5iYinWV7cYnJC9YqOjohTgiPv3uJbc9DOyUjV9Aiw+66mVfZ48RJnZ/s4h1a
RkMzPjQvQHoHVbTBw4MpRYXmKOkkKLvQSLSZbBkez3Pd9UJiZuJPnxim0A5bEpwSScfo04zMxaEt
yX2Klo+dhDmrUPseE+YZdVKoVw2cNmO3yG6CqApMqUm1WwGN2/EaWo8yc5xL1ljpxG4s7coT1pEn
OqMybG29dl3H8GvZvipJMc+llOp2XApG0ceiAyYLd8gtMBBXVHTwZH8u+A27z+FiykUruSFO8DVv
q9Zgeeati0Yby20efMmDsEYUIVZwAoowe6PGvYuKpEaMN7SnIWnkrz6l3yvVUUY1aSLs9JIvbKkf
iErW2mfCxKsMJBuI1/DmCLfUAo1ktXLvar43g/vLWlhuYOtxTIUrRayyLx2xkCBTy18Q2Ejvimc5
RsKI21TqVy7fl53kPVXw62c10bPSvWWwIL7EtSIs6syqjCSMYHNzx9KuPaa1um23l07pXnVdK93n
keQ6oJ7aNwth/onMYriIULC3irTgHkymnGWe3S0bIl4qSSn9L1dn1uQozwXpX6QI9uWW1Taurffu
G6JXkEALQgjBr590vTHxTcwNgekqt80inZP5pOpmTP4DTdD0pHzH7tk5ewVmSPHFHeyTp4et4vuZ
N7lvju8j6jZ+GPczkvGMsSOYKnMSWkzevJfHsYE+oOnvYFTnb2/y30Q2fzf4866NCCL6dKQbfdqc
+aOOdS/HbZ/PIuNyq7miJ/q92d6Q60UHZuZTV3TSQCF87pKaWlemc7jeTqlQ1W/zV0PY1vqPV++H
0vHMyrOPeBV6KX3GzE6fjZTmdkAmeT/kZyq+mSxoZ0H3O3tspBfZ//bej/WTq1ar+5a6rGFTGN8h
PSb3973/bXY+2Frt0OSyWPHmoCmmvUDSp34HgzFEDlrncCz10E+yG51HZJETI7sl1T9cItG9nL25
0WHfbu97J+dzPc+BV0x2OF+I1OfLNhWB7JeX9yNw/o4XOrPokp3TRerkbkQfv/5vs4itpKhVnlO+
jlW8Tq4VkN8v6yEASAUq+uymcLyYlLe72c7C7H3UFxNaqltuly8HrkAzpulQz37cf4wy2fiH8L+S
UcpuHdHLEJTJnlLkg1E++eDk8mbn1DxJJsirr6Ed59S0vSMhgIG4/zSM03Ib13Uo319ylPhPIMSq
bXVXbQknhUun/RVlgt6PmRSG0e11narUY12wjv3bMudxsRI3XwFi9aW/JLJhXsLeImnZGwQmW7uD
ntV5JJDfEzt2oUdt15+KlQZ/fenLfLC5VVKltRFB/yVhKylFZDhqq6xdE3d+OSIfEsZgzydB+vNL
MPEbwSo/b9zT+gv/MT8ORus4X90m8DCotF3QvnwGznV8TIwodOovn5dDL9U6DQIaecjqRG6w6NAS
vyQrDV/e91C67ug1ijQDHuXvBjUSO0J9T5czbdJl+hHOWXwDxZbc+DgnuL+jIjK9fLaODyXsNd3G
/lhxfJfPD42yCKYsLcZ4sA0Tof/R42IqiH3dpFrr/MTXzsF/fLYjiA3PZWkbTviPLd3myvm7eiJH
cHZOrc0adL7egYBBqX8z1m4/Bhd9s9veATUTL8kehM9yxX0ig8xVRHPztO6yiBI1/hkTfhRBNMTQ
ILylkUPMa7uuOKHC8I8n396OzCXfOctEvVrlrsSR9VvsvsRxyr+ENKpDRSAcC2bbni/Z9228LcGR
/ID/6xqnT3NZyTB9ixMY7Y/jSYgqd1bmLK3DsBpmcv2cROQoAx0cl22khdIn+yIO+gMDyfxDhD1+
fPrIAqlfM39KvoysCQfKv7ht397CjD6NxxcVLf6nTOfyJePu87Dp/nNMz+mZGfL7/dUcUfok1lkU
vJdBtQuCqwHt9Q2TTJEOSf8xf2wOE03Qhc6om2GBVooF+hKKzVQnxKWLCvzjc94nUUWpCuG3yePz
HMVTPafeL7c7Xi6SrR83N/pPeUQ/6NWuH81j4zvoB05mQTkMkymljSE7i3y/AcSER/V4yTbDPlKh
qmT3fuRc23bJXHrZk/ybC8WEfi3BsxhMuEei9OIPE/21/sWF3i+W7Bsmnyx67ZMU/Xhc6XmNn2HL
8UK4KWuzxcCm2PVSY8BL7jHJVB0bOlaODsfLkC3Hy/ueHVHIyGku45Ow5nAh/Dy3Tq+Oq/Elmb/k
yzA03MY5pLEh6Dwb+p0KoNikS3pWCUmCW+Jj7s2X/LzkB0+7EPrapMbn9EhlN/iT6iLFvXpdWd7u
Byu3KRYNLNr1LaDeVIUuSrslyFTHkwh3aXqOL++TnYzwryPb0ej33vn8vonhG/hT7rXeqod7lC91
NvjBFXDTz5OaLhkNr9nyVxL7O+l9zDnQ2fAFutyu120edYOOOq9k6moamaHzvWGoYuGzQkh+C47z
otFGFHFEa2LzNgzVHzpNH6apD+HtHs1w0r/k0K1WrojJHtVijfApUPdZt9YyzS5ncMJ87dl9Hdev
ZmFFH+g/zAKTFC0amNKZ6LulyQePHHMF+esN5XwlHJCU9AGpHTYeqgU1JOHRPdvM1+Awr+f+cJXV
y5wOj1kXzlIfgSRJizidvmZBf4nO+HcQjG200tYFt97mGNbIP2Hp8xFkf07jXCFCWZIBLN2WZnup
Z790nlElrFBaBIO0dbqduiTHckMzxG6+PL9sR/K6JPasfDB2kz6v4TG/ATqMNrRMs9qvAA8FYEe/
CcXZrpTUhw3aaUiqeIblmB5/0XG+qRD+6pHqqOQqggLJjxCnDSVrjK+lBGplb+qssfs9UZ+nabFl
wuIPLPLOclsjr/Btj6oghl7bc69aafY78+eloJSPBbjlN5H3H5LjXCpwkn67MlQmxOMPkTEtd6hx
i8xeZrZl9XnuphQ5v5pV3HiYWHiT5IU695OeSRPL0688feALhf4PobxnSCW2zLJWeEGVnug98/X8
M+6UwPwLrsbi/sKcBPaXnHOhtc6agyxPweSxCkSILBcVvnqahMUaz6y0Pivn4FuwZc/HCvDHxrhV
Jz6rOpjYCmx5ed5TIhrP+bqBVWWLntipGmTwHBP0EUIr2qw2yLsjwZAQpX+JsaqSWfiPiNArs1iG
xXTmz5M937w1R4fsx0HRJ0kdBUSWkzDDZeoNLSD8e+UwLkNhKdnqI4VpkZxP6Wi3mxvBsZ7h0C67
vAc+/WzO0xSxiG9QAv8JSMmD4MW68b8ZY//CVU7Ffoql2FBZFKnVzcRxjSO7fkls+GPxFQADrYv4
Q/RCCczoIbcY63ZXOS/XBQ0ITrDyADDEpFTMdDng42lVlbdv85Pth+YMkp+gOIbCLGCzdRIPxbJZ
TLt+Uvlsz4rlMPeQRXPFPPct9glp031/0cqGFYXzWfjL3m0S85Ky6ZUHVLe9mItw8M7rumy/BSZA
pg76Zg79Ytk8Fhsd00osynXTfrjufW+lXqWHfLvaFVOP01G7n4PqlAtlR1O0udAZY1+pbs4iAhRk
7HKxyGLxUl3nNBeV9KAZZ0xUlg+6y7ZBgzJYB1vKGBL8+8GNhUunzHAP3Z618G6WzicaiqLylsrL
pwXEeihVwXcVgJHfntLHf7hEh+pS4Mkd912MpzQrpNMQxmWUle+ffeRONGHKfsMaoB0bHH1QqFEh
6LpVVtsAw9XgVbM3rV28sAh43wP70O6sLc2e5TRdgkGTeu35LzsoUacDwF5uN9ltj5MwMZgLuYhi
uChk68Y4PS7yiNsRZjt3wX7l2QAtB3NmQdAE3jKdiCJMVlJl+XY5FLCRfe+9MkyDtXvfwBds0jXI
L5rEtVs5vWoTR0DU+CzKeYT/v+hMdDQmXzXp92Z9vHo/hBb8TkXK6lPzjspFdACzRZe580cWo1gK
N4BlEKJUvSXJUsj+NLJgj7O8rKusfHWKDh9PXM8ez7zh4ZVlmPhHb+7MoOdueuz5+9ie8WguAP2/
ZbaXDV71t/eNPFPTRML/IuaBYziJ0+L9OJtzDJXvu3vMash06WURx9Ad0zR273v5eF4IBbvd71Gz
Rv5+ocq2qV4iiauxfB3V6pr/XpIxnzvcUlsZhfEJkgJdXgYkglDWvW8OEtPOya+zHPh/hzMTZYVI
mK72U82iMVG4otfoAQBuG7npZfrlozGtYWZkt3CzM8Zx+xxOubuN6fq00DYTOoOH5u1wPDGv+Slu
n9mE5OLjiheK0+nio4Orgz0CHz8jv5F52dMMxeppdmoqWO6pZiEqwEMOCluuqW6G8e+Z+X0HkU/X
86R1qcWVJYvXxH2M5jrMbgfJz3KfsqyI4D2QBb3qPHm/943spW8wsB5e/ucITOOy0dVTT3E3GVHq
3B/PciWLuGUcqjf6EeyeNJJrh4dY3JL3o/lAsqmwB+IZ70e3x0/Fi8/qsIdUQQ6/Pj1vvLwfD0fh
46F4/LaXbFkI4OTx4++b97d/3/P2MCpZPmX//et//89/2/dflcQXJd+ILv87+P5L6v3j/u/tlE6T
KtjZ/P98Nvf+4d9/5r9PEh/z1zg40/8+0v++xNiPCRIq0VcZWIqa+/GBJxJf1thhmh6UuYnAmdv7
3vzY+9/L9733Y//fzwHlmJttE5/fj79v9kEHD3b2/75VOqxxs7jx5f3QSeez1lz+Wo1Aq5z1suB5
GlXvL/+3ORkaaXkuuNrvuxjTt1uUu7jKZvDuPmrxcVnjMt+XvtJyuQO1j57AUCaVOuO1mQzjreN+
XymXZoX38AIdO6IScNw/x3xTusGPS8qT35iIFJIex9hOeryGXJxVOmzhqzn8tZl74Z6SDJ24gsnN
OcQZveZ+GykzFzsAq2Da/86e89pz5LBPsxP6fUU2uL3U+5WhdXkZIXWgz/7I0++o2MZKYyAvFn6m
5cpDZEwijD3JNP9dnXnWcfAGYAXYp6Nz1Y/9VwnFviDJSRC6SH/kKUI0XiPd8qt3w3zrj2WrESxH
99+bzzNDS7fpHWGfhLZc0uuoz6T18vijMICLxLlc0Fq9nkfY0NwexTr0fbFDPAl9c5/1bMps844y
B+0XJr0tpsgV4Q4TmMq80lbo0qZcl3xeftGPu13eaNQHhQpD1E/Dayjda8DkPxPFNedkKDB//rXW
79vRoPHIEDOxa3Rj54KugsFFcCAs0NhBLILGAkVMo0IyaEqJrX0pszsP1Xe3vWye+NBPy97qIcsq
iJH5a2rlLyvYWE/Z8kcN2ydilqPevB0JEOG6gY0/OWsI1ymu7ANL3KIq0KOu+bK1qRR5N2iwCRS1
kS92ctmCv4no/ctoP4/Atz4MPsoZRfs7AZ/S+QiXWAkaKfTueW5UPeWMlnSTtPIWLqqNUh/T8zNT
f2Q0uHpFC9z48TAUUyzn8qR+UljPpm0+6LXgk1c8In6lj3RKsOoJspY/PROih8van3/BOE7PaaTk
LdJZx62j4Mjs/hYCPENs6CuZ1dql0ebgdWyodqJFPs1UXWIbeddjohdIT18IPkIXQ/ooVG9hA/aZ
q89ojhqZsv6yBuonultbwcOR7ZAG9oUmhbeh5BMIz7VqM0MpXKorC3sTQPoCR5GnaAglendIYLzW
UAfwD/QTGpqjpbCJCgZftuvtGzimHJUJagOgBl2ik882yNZiOhCKmYG4eBXbkGs7AdSX1InoyhOh
7oIqzERcoQ6eINn24LtPKImgosbvKUsww58hrUKm9d1AH1ozkFkRz3Sp4gF0+p59c76ab9mvSW76
Zelb1mtWnnHwvA1QGFZH6GXy5LPng/6wsY+hfxxdyQ7LmyRe8xbsa16NU/Rjnz1brlEyliNFvb/B
wEVbUZ4+/Ro6wKVUbHHFJBqnUaJI1YOYy3mZG0LmFeoHVVUq9x0yljhaqbbXOJh1PeJNcuhc121b
i8hbd9w1c1YfQqKDzILnOYAtPHkRSnvEjMteYmCevZ8PBkwRjWIEZwd9HRT9+fwnYCUTSb8Tqf5t
u4tum3+SApV80vIEuBY/VTPEOcdjhN/PnQlq4o+/R9o3TsRLjZJbViNimU/jPiJ/GdKlWARwzljD
k4budwfnlFVINsaYOqO+ibQ7LlrKs2WGTlUf7H8olccbRkCAMHbbCr247UYntiAOZqdSnzy5EnRz
PojvjqN3H5JFdr5FARZ6wZeI8L7hyLVcpb/FKIFIfjls3y0b26shZ+NH48I/PVKR6nll8HGIjcOH
EsxeT+nnT0g9IYwXozbTHI/24ynaw2W/Ls5/SQeNJi63HB5l2ibhASwThfLT8tjsJRsjSHPCpDeD
1aBbsuj7mqvp6b9NgLHRhPm/fhlRYMGEqL18h/VX+NBS23QZ71IAU4kpQ+QuqVNYgBAHF4G2ddq6
FeB8h4bSVUEG/4IPvUaqVFCI6xipHtVk0MZ6uCKlOZcB5eARiMgKM+y1SNNLcgjSaLpcTb/pwomf
kc/8UoWKwiYfg+rLakXSzICwIG315TZmYzNIPQBzxWhNDgZhKN+RIt1+HuIcr2lv8V68JMiO1ZhX
ghpH60xRVastGMpszWnppWbuaDjJQoy0Seiw/t65/R14rqQTih3hUfSxTvioE4+/MkDiNgnbYzoS
aKFZ4TRRd1DOrUUF++oHQ8HQyxQb0M0i2BA6xRz0jQZD1DAqvp6GPY09TI1h56yFl0NwuyHowTd5
GaB6NSCv9PFp7THKzqOJa9jN3yE2xiWKW7A7AbKN7gzg5uS6E1Ob66AVJsAYteHJzPGeIYbHlwWn
7xhfUKbujdq8oUAaipV88tNmZZ8heSN8lDebCF/yM8tB1qYzJHU6l6nan/dBrqgY8qze+aPHyubj
ls+kTMnmXse1M0deysBkLxMqwGEm+k2H6jedctx0kZ2e3LR+mxZG2wPiSyM328RQzWrUyQPCywDj
9KGyZpn8pzFCFyIHWu5yn7oUZno9Y9CuhiE6m11bJF5dUB9Q6hHy3ejLmmNyCe0H/xzAz7FlxBSL
6sEq6tfHd0Q6+AcLA6lCBDMqUyFEKSF5NTICwIZE9d2BEb/aYfqz+4Mq8VdHogLPBAyeOfw1z3nQ
RrvGGAut6+Lrs69Nug8FDLUrdJnjGm966ladltao/kr4eYKKcr9InIfdYlh+d3k+NDOYStBYAcw2
l8siBff3DCnAu0/zUvpbz16XCD1sfwQvfi5dhmSlZK9vHnVnMcFevQwxsyNGW+9EeNEFFyS39GvY
f7A65B/VPFQzG4JXMAriI9j4qcmEMZW/fddbrz7FjG1PbqTf8bgtn0y2oayPR1Hk/b/AMv6Nbnbp
PEVc6T1egozjlUmC6RZa6a7jDI1hSZHRdrv/j9C5y5Spde4qu8TpN36swwMChEqSolc9pHvJkMlD
vMGgJ4CUFPeMXYJg2avU38+XEKe5iFnEr7NACXngjdqczM2xjD9iZ68zy+ybSsbhGZ7ps3GKf6JI
tEKC8oGjzf9MbGwZbnpoIu79m8wLA8R/X/ZfECTWp4khpmVmoJWjyG+Mb1EZb2FQM6S1PX/d8HR5
iG+QzXYMZtYOAqblgHrgbaHsPBYPsVi7wyRB8yKGnl5ClWBoR5kS48a9ecFviqR6fNgQFN7g1xHt
0eD25kcQyuck4PI59iEX9ty4a7ye152JxlGElabjbIgak1fL4jY6wuQK0/Zizf4hjmLzfDDtYQbx
baPkERQDx+zax+kV7N7Yhp6X3+cFNewuvulgdKiQKLw9P79wFfxKDQL/OQufXAgZIXRhneybbr1j
s7cZfhMS/COa+Cy6czf8RbQOgmia7vXEzqSexd7OnkyuBit1NMNsNiD+yVamQ4QJtz9m6AkuuoSy
SW0/FvBR2IvFqOtTP36jNI4Lr+dpwRWLmkBAESGwwACaHHVCo7D09nW7nHrur0B5ruc4B9WczcCq
MFLsOmlCSFVVLD111VN8FEl/fBkXP+5CJBYKHgBlHh3PG5HpuXQrVR/9mddrAklZgm5pVcLZY90B
WgzgHV9yyONFsKxHlcJ48731ihHJAf1ILIQPO37IorHwgFWvcf7Xj3p7tSGU4TWMC3NQFH07U1WA
LrtUyAo3Q4Zp1OMRqYNoe/IncjR8W7zi0X92J9pZ4K49TIKY/gggsV6jLP8x7L190nHtj2x8HRzC
IvOWoU5KPI7iIoWiotDdoaPVFw+wdugWcd+PG8BpNH5snQDkxroNKW0BYYI4T9y1nzTSn2t6NLvI
p2qfXhlbkNBfkhLwifvsrWXPNPnqO7gyqX5jx9I3JHS/D9SKdyHReEJcu2esP2usmSVbXJj+oqOv
vYz7mtCe/Ej2P30qkq8++60O3td57I57lNnsqsUJH27oMalP49MokIDxI/GZC7c+9WbyP9j9k5oC
BCCAJTyNLJueucFIAim/nQCcvPFxgzw00+TJzs9xhl5uyEBNZ3xYUdmu5q1HBfPvmHX6TOgBBTsG
vJqEoEYzgvtXQV6wMbLjKT+RJnps1mgwjU7PtEDZmD/n3htsrzs/vAuC4NNFn+cnNRp2h0VxfNDR
WZKToNfYGOynOPq2rGf29r6BbHdhU/BXyRDmnTengFBTWqJ2RxhoOD6dPXNPmA/sh8h6tzEYf+yQ
iaFaWzg0I6i0lOTr07n1HH0B0RVoIJzWULzJcPKx4Ma2QxpGhh02XVjKGexzpvbsiopBQZXr9Wtw
Vlvc5GAX60iER50mHhZyGDm7h+Namyk7OwGhuKaBFxbOg+bpEQs7B8sDxEs8tv7R728TuJEdJuXC
XHZHdtTd8gHwNlX7X7rsCzyjM6oXJdwtRsMqKV0rOy6I1fLBr7YxGBo/g6zod9M8qI8ixtoMoKUQ
WrofM/IfoRgbHSMGH9AY9Xs/5qUh/XCnmXidxpBeRhgMUECPMgnVN5jvGEUiQbEYB+NVgmVtXkJ5
mBL+CGuCud9qsTFdjgfMID/+BRaVXONRZa3z6Q28ge7eN0TveakcToySlL9hpYc6AXjzyeKJvzG7
bkgRePZ20Oy76Ie/BOHN1zkMgUoKdQVMJYujD3eUjELV54S1QI493CqpAzjHSzJcuRkcVmZYhjY9
t+USq51C/odydxwO2uv48PgpvOe4MaxfW7OjOlxo9u1cz6d5k8Dew113LqUKpoj4hmCswS2R03ok
/q8j8lD/HvN+M+iJW+ZnS8US/hacGxaFsdS99L3sjsMPHquxxI3AKNSKffIqi0UVQA+NX4+V+Bgk
57UOCQC+PmMohdieFgqKxAuWZsmDf0tqw6+53MH1JfN3SZAPdZFj36Grq7LHLbZHyRWNdYLRG4G/
fQwXIAOhbka+f+I+008SJUXMabslJikyjKNXRGCgDrSTsfSCjP0nMY6q6rFmaon1LFB7mCxp6GS2
K5sWoCu5tzxvncfTv9kWAN5c+rgK4uNTlPDoupmtyLwVsEIACJkLgStqDPqODJzABuANqI3Bwh0k
GWDXnn+SCBSuhDmO7lFJzHHH0kpiSvgTAN8RBjGDVE3PZo3AQgpkHV3RZCZAOYDwoGudAa5+vxSh
3rDYBvV/Ln29+gEqfazDEhmVt7MKXNHn8qKiQwI0GLdSgTNt5/68WKFU5RSg90lVezbA/VRtEsno
3+5dkR8pJij9cU/DV+L79tYv5CK9uZ5mCFeBg/6T9NuT5uS74+73EEAL4duAJTXOwxXqjPyrJMfL
adP8SZFJ331psgo0FYehCRN18f1GhAGtMd8/Hl1RTo7rJnTfmAxQpqS3xXCM99FS6WRZMNWnQxHl
TF1ClFP02Gu5C3cxIRLySR8AuYQkg1oCfJ3aSyPh5nLJsmJi47dlI1BqofGjSQXPow60ci57nvV5
3JQ3tVN/pN0QN76/gh0nq6hSAfEriHNzITnFwkhShG2P5UrghszmJmPzB3q412bhshYISu/1DpNt
nuRP2GRJewwhZC2CaA2qoHoIxrCgidfxeBKFC7f+wwJx6XDwazekFzpizYg2z3xYphGrDEwDcIiN
RB+N+JkG0XwDBmsLww+/WkYVX7ZHX08grFlDw8uBeG9JKFILMaRwZG4ZZPQFlSNPv44kzyAvKtEu
3uiqRZ0TYAeXNhgNO1wsh1yDRm/iLeGLFf4N8bu5gKu6o5YFJK6xEk2BIFRUjuMa3iNQOVe+89c8
NfIuBIPys2r9nKaoORPj7hiEz8L1U/4yU+ggFNoaZUtcuNV8QgWlcbOGgGXG9YolElkVIcsP83Oo
B6Pz9vQ4cApXZItMK4KlfZ639Pzkwyl7KFLpzQ9mXkWbPNBT48Tt6kD7n5Aekqf/aZlOc8MId4uO
ZELoZv+57YFfMiZJuYaQ98Y66vOxDhaUb4P0f42zmeFy4I+To2lvnRJ9SeRfMa0jFl3ysyaN2Z89
fkhdwTBfGCL3cbbL6rGAVxNl/a8gEC89e9dtIWQfAXyydUT4d8NdnRMvufpijEuXw3/hcl7LwSjS
rTFDIYtoIVbgERHGWf4XPi+aLI7ypT8Z5m0LsSgjDMKCck+h+QENo2QoRL6m+/UwOr1NvvFLP2a4
OtkCV3TkS40A/y0/w586ZV5DvXG6OZUYgPx+HVC7XRfBNjToGEpQR76J/p+favnmRfEBGiLTtVCM
tcmAJzPNXQHNMUdDDUA1R2xkCB8TK8+v07x/N7Om3YB125RIy0Evj0W+CClZIuEQnuiHsxUY1h6H
OMeoB+gMMeiYot+9D4kmmgyu8h5fZLrbIondXEw2D29xRn7NCBJ7yLQ2kBwxH9gj61yIrxe5LEF+
ZDEV7yNdDbAcsWDTeAlTIF1QaIcqWvqwTWG2TGNyG3gmi/3w5TUjydwyyH6Njb57B8m6xZkcAdad
XtPoWUJkCQlGHELeBj/GmhJBjjsgWPEg/x/2zmw5bqPb0q/SLwAFxgTysmseWMXiLPEGQUkU5hlI
DE/fHyjLkmX5P6HuEx3nwje0LLtYlCoTuXPttb6d1k+W6/cHgn3FtpzgGRW0nwZb0NC3qhIXCUie
0G7l8e1L2jufS7Q1tL+o2iBeRHv6RRffK22gWtZHakr9U1rbN46vh+dwrLyNEUYnV/Ux56sy1khC
apP73H9InPEBN37KXVPs0Fuip1gW56nvhkWKCBaXc3usDe5b7KwUTGl8MPNsXyVNegj0oN7ng3Nj
5e6wNSseWlNS0d5bcmSEAUw3fB6fWsq1rvae/LSmOO+tZDskNjwrqQ3UAdZD7Oa7rGtezKJJ7ksk
oS3tMhweyqrOWVffU1SN+0EH/jPl6WM+o4LC1torWbcLguBr3024ppVhwxOpt5cqQTAdPQL2lT8u
wtYMD7XOKdoNPnfDyiFg3iRcBSZSGEYQHyqABldY5jazkX2dD4F3A2RMLbWh1DfjKJ9djGtLXQQE
xweyB0S3umVatLvKLKzjMAbOQnIXa2PktwQsAkJDb2xqizvNVOgnORmcg265zQJ6MWMC2gtpzD0J
mWybQnLVIV/OZ+zfnlM/FZtYdubartjlTWmi0IS5f8r0YacPtjyk1NJ7lZIyF2WD38lMz6FKtd0Q
bPg5uJdr8e1YuDl+mzE8SyKDYUx+wgyMdJvRp6QFNTT7qbS5KmunuGispaPb8coypnLf5m2/YSS7
sfIAdxEHUUia4n3KXrlkxlhTKoT7HAfVdVZq52ys1b4TSXOWQQD6oAzTU8++DK3BODhZgdlk8AEh
4IULk3PY2t2ySZ3oKvFLPh7Vmts6T3la5Xq8fHvwe4rbpKuV6aJoTXPP2XGORkpFvSovRRBfWyai
72SrVarF6siH6bKEoOsFZanvyqQ7ocpXy7qqxZ0vaE6EtXlX5NQoPhyplUroDKnI+JjHZX6J3Gat
isr+4CG0LIkC8SOR71jnVWY96mrXqte2bO37ytLbixe393mDf4r7sLlMrCB9dNLwtRBCvRYF+p4z
ysVU44d1NK7C0TReKU1Y+8YckhNA1u0kh/IDx2COB9GM14kowkNn1ajj3eiewwRPiR8U2XJQ3Sow
qnSv0Ur3I/O+ieRtmE0sIp3b+VhY5ZKA9IhlMbPObc354cetc63KSS1DQAQFUt51NX8Z9SwlLVsP
F3voTfQB3X6YcI0vwv6RnJyc77hgNfr0MpbWsGuG8ktWJtXSi91KcOnHUGSPw6WXRnCudT2j3XCb
+9x8kW7co4POufIIMyDfh/HS1PNwrQWdu+Jq7eyrpo4IAZBtm0rq/hovbUxRiw+ugKHQcqkze40c
b5A8G45xTTpZ28JNCTdmjcmNx/2za0wOFXnR7qOiD1ZtVCfryUwECaqw2dlkne6SbPpSsr4jT+X3
tuysXcU9epGwlydd6df9wOMndhM8q1NP/jFKilNWz8YW2+torU7+MatLuixTdEWgMTmbxlVQ09wu
WivDQCJv2jQorntR1IdEsepIDDVHSJb6Sdl5czabdK9XxZ3laMjPJHP2Xl1T0LTO0nSpuAwZWA/D
KG8R+9uD8sKVTURgMRaBf4dH+NHuvR56XpUcK+GnN2bDhi8sGa1cK0IhQ807ybhA/DMJ6A6hmV3R
o+WOVapdJo1x08WteVMMb6FgZ1V1qbgaRNCcO10/GTwzVk1XmOt0PkW0FOlWBBHOO7xNPQ0sJ50K
dMGuvQ20Qr+R4aGBPaja9FOCPLUUg95cGnUp2jS9SgkXcPFMjPcYEwlwG3VLFmzqn7gvqv7kl7b3
wYrbgu4Ph6KB/EN16NJdCsDSNUH3kg8x1kVR2ofMaJ65EehHs+ZMkJG11omDu/1YHFv85HwqPJyS
VIWXfrDuC49azzZCFJL5i0eDCuRGdxNzfl+IQdwYVrQQMEIOdtzgIoqN6KhG6S7birxR4/QLrqw9
q5YvQct9W5v6fpd23VapxNhX0olvfYxxQq/WLs/FZWap6SgQMHajCHokmQwAHrHAUlrBYx0huwZZ
41/xqeckGMFAknXNn1OfQgRYR3ST5Z25beiOPtLbxqZ3g7In7OTazDDcZe2h9NzyMevm2zN0gVrt
NGJDJzvQH3waml8Kq+IIdJ2L6FD6VKPzXX3POtMVukl6iiGv9cf1CCVqVXTZuZhURP3EFb1ISv2k
o/Uv4ETetRiU+XvNo6ewQt6pPPJi/VhvbGO0uNEaS4ciVGWqPJVJWq8yXJn0oSQP4djxL3UmXrxA
FNtQqDtTC67rEMNtl+TD1hcNlzaft6nt9MYZPe9In76gE9zH6CSpv8tTwD/KHtVNT7qkJ3fwXtQI
n0kS3RikDWmUmGLBniTl4e9J/21EY4rPHTkF4a+TAm3q7UsMN/dsB7Z+gsa0ClYa/aD3qV3VR5Gy
4I0k19+3teowqYXe0eqx93VN6G5TTWWnMoJgWDpO9xCyuBF7k0fMVPEW+ZAr1RS4+7IJjIXsZflx
pEU0RoZ+FcagD0qGhx1Ma+q4yAn8nQ2teguMq4dV6KFBwqEacKql63o1nop+uB1HURy11n8dkINu
Iz+eNmWOUUG+6VU5HtO8DC16N8hXoobX6I1fXFeDMWtZODuByhhLCHfdtmrn1EEUWw/O1IcwKZV1
aHxlPVSG/se/ipLzDlrcuKlT1e30Alt4mg/ZfuxHwgJZ8Dx2VvSQlreylMWjMv3gtrd6PBdxfCP7
ULsGfLAtQ/8eVWe8aiwZYs+T7k2S++Gj8daL6IbyoPwcbGQj7sN0umql4yKnJON9UqC0ETI71ikm
DK451rF3iUQFElTt5NPCIlxQHshmqm1dozlI3GyABTq5STqu0A4m7Hy2l09OPWybrPfIl6T52RnJ
QeYWndwRq/laARbc0N3FUek0xdkssi9IDd62MnUcDGZv7anI2RIUG4sho8HvjxqPGSrdpd5C1O0k
d1lq6/EkKPiXZdEr6jvN2EnDbq/VxJW3TALzcaT30HZed8sP9mWsa7masIesuyTsdzk2tEXdJv4V
tu92TVeTBqtfi+sER7GXLFvV+UcVUPBmTfeFjxOBMGgaFlJnbfIsmY9iw7pw07UvXCs7Ij/OMdOc
YQ3cMlnbT6OTJfdVoNX31G/BQtdSGK0l9VGfc8fup3Y6OwNCWTu6T52ldw9YbLniutl4Q2vHOE9+
seoSNz4R4XDoQI7PtWiN09sXTRk0e8hAol/we7TJdnUl1daLpiOfVXrArWfc+s4h6rrkpmx86+hn
A880g2uNcK37ybhrpWY+GZ/Spjt7gwweQ80MriGKPA1ClqvUcQvybWF/3dVNf5150xUJWF8eQN7E
9mJCN9jkIyXqRPCVNnGubxpQxG9Eg6OeAHqOraZdOmVkXjo7fYkl3sshLq0nfFIhJru7VnEjiYUR
bApL1aewya9dW2nXXBgwAYUKjWeK66MRaIem5JMHmvIkJqPb2coFoeiqD9wsjD3BMeuIZBfshsHI
NnIgM1OnU74Gc6wQThJbDFxVQ3dtBn61KsjOkTarH0NU8SXN7pfUNsOHqbuINszWBP/79dR0r6ps
b8fS8FaDXfQnSBUHVVgO8LjgIZCVfmQ4ib1wRm1acU5429601dfA5f8vVulfgKanu839/1CYKbHr
H8ikOvlawyN6/Cfx42+09Lv26+CoX7/uG9TUYA6o6VJY0iYyHUZBfseaGu8ESVoBwu7bIJtvVFP9
nelgDSFhLAU5fp2Ma/MnLR1yp2V75NcBEAK5+R2qqfsTucEG1m7CviIVb1PyEt3/a5jXqAyvizAy
7NysqoYPiIHDJU06cm0mLYkkcA5BYEw093KUDhldm1MEwZl748Lu9U0yjkdpVAc99m9CZ3gmObgX
U3PqIqoVtI2TlPk5ruJt51HX0NDdKzd+qiPcZ82A3KQskSA6DENFzrQI5sRHk5EcMBNAa2E+RQuk
/XhvhP30ABEPOFmXP6Py3dGzhitodOrR86LcWVHhtzTZZGP6OZSfZjiiC3vUkbnZbdkWXnOUOB0Q
Lasg3QxBTuNc1O+Hno4ZznjQA2M4PaVBhQNpaKaPGITaC4Jht3Nr4SE+mM5VE7n9tVnp/YYnHFXu
VNkxjlvHfJxaP1llFcFIbneop03Z3Pla7WwTU9i70upcfdlMGvhqShS65JET30964dGqHeQprmOl
vkI3/xu27P8QcvCvNhu/98+b7fLSfCp+sdPmb/TydfrAPFGXkatkCIFqfkUBfwMIm++8efaBazse
qx0g5p8AYdNjaNic5AdXYUv+l+87zXtnuIAIyXyD7prHGvzOTjPdn4icbDUT+BdvAiLFNIWYsQY/
gGTsgDfyc8x6RWh62V5mBfLQZEb5SbEox7WsyR8vCvws1ZXVB4O7kg7AjKTIg/dpxfPfz1cx3jdq
FUk5Y0YUs5/aCckFlmgu6dcf9YpEQjJZ6Z2ehKse/PUYfBwxiuZEUyaqcz0l9lJaeyMSa91Jd77/
Ear6jifNuoifEvEA8WmRKoikol7F4Mx9rHxcoTZ5aJ0nl+bBGJAVmVYl/CQCv3szuEOE2FGDI0TK
fRE8l+Nt6iUb3zYPSljg1uhOgQ+0s+KgT49Ri08uQ8ADgdw6IRHeL/5cxPvJOnbDpSPNjRtrdDCi
Fd3DZQdOii29ZNIyFdO0itlyMQSkqX3RyVgPqU194NPsSDGdEZayGr5Feqj8lj4PeqJVL3wj39RA
0Nu+PhkpjzL73rBrGm60gVpv6ffBUjgZKW+eeR5KjksWtQIwnu0iSPtGNXA9/VgwrGE06WRAAwz5
WX394xxsk0JRuyfbvnrsfbFsanMvnBiUMI3JQSd78iVtXxvtKiQK5SbTusuweDvFY6i3yMIjnVBK
BP3G9qOVM9mrYMgoVXH5V9qiE+HGb7lp+/UVprodXYCVN4EAojFWF5iyClApKZa0wUf1VLNJIyL8
Hyxx988Q0KNvuAt0DLLlZD7U/TR9iMu5aiU2xksjGDi9ez36wQoU4aKgdaeHz3WN1tlpBGEk94Gb
JqMJlgXhWu/DG0fc4TNaggPb0+IB8tNck+xaF6n25NXJKcmYTmAsai3Yh01HvEYeBHEI7to4Cy3S
TLV7Q1oDboJ2nc6seprn67ExN0kTX+SsWnfIiZPRHOrMZxyH0646PbyqCoOATnqDNnpnaeXz0I+3
c++vs9TnAlVt4XFsDOAIGrsmB0lyJ6J34dLCGV5zQAx4Dy6DXmBjGJdV2+2Aj6+k0TwG9MYFRlvD
0dZgixfa1F6jvi8b09vhI9szvuDghtA9IHBNSu58keNvjbbQGBZcu6+8CNezcK8p/fHvRlstqPDd
WeC1/JUZyI1j4IAUhCNTmoWdMS4mTJx+3q5zm9U+SBsvBhA05Ws6Go3+mS4M1BuiV5Om3g8dzXvf
20JT9K+sKbbbpVV0H0KqTVxbRxVmt47Mx53XhOxISaw7WNSR7uCR++ERe/kKU/oRGP6LRxZDVJgC
xMMPQ8Q8w/wvjywnCktd6wPGXTTPNT8VNjoiFEH79X3+G46rvxSP/8Np+PNR9DbR5/vcnBnW989n
2jJ9GX/9mm9HmvEONqNh6URybSDOM5fk+5GmwyQTM/5KZ7btTA/7Xj3O04vJ3HqeZMYxL/pePLpM
XgPEOeOPgOxbv3OkOT/RcDjR5urVcl0B9I0m7c8kFrsEBRbm8W4geLhVA2lTOfk+WqkVfWyxY7/0
Vlbuza5rrr2a0GjmimhZJmV+R1hgXCnVZhvNdOGqObm/ob/yZkwxdsAmbIEbMxkbaIFzEUViwNnK
IRbvi97HYzVXXN6YewCJHEx7lR3Q1HbjLNqNQVTQmYu48iZ6e6OsZOKszZK10Iru/VQb2Z3ooCWS
Qo2XUeibe4TBD0VJBtgbRbf2Wp0uQUh56ab2ghZRbNzl6ZgSSkz4hncBfpjoaLWg/K+ashvvezLD
b6vg3+0wA7f+eTv87/TlU9i9/H1HzC/7tiMo8lh3VGU8leeL0V92BDxsknZcjoRl4of9c0fMI6bg
akFiZDIswUKbb/h9S8Blw2lpOZYg9vibUyLEvOa/Pkj/mD4182aZj8XugppqurzTj4/Mzo+awg7b
aCdt/FBcSsrF5IbEbqsST4wjGDLk76Oqe5QD7SIoDIe+JOOMMerZtVBnUsSjNsRm4I2fnKF6CDtg
3rTsD6zL1Zy+gLDyYrr+0pvqYzjqhx4KjmMQUZyQlDtRfvQm70HvpwPHEfNcnJ4mofZil/ieVIbt
mpS3W3qHnKsluZ5S32Ou+0TWe1kTwQZRuUk98CyRtyWeMuc6XuI2/hRW7FvThR6GQrIYe/9ZJ34L
l7+q140roTRnsDTd0o9XGYZLPADmstOwuRtut5aF8UWi0JC4oPCyS66COu9nmPFEyEZbjREwp9ZO
36v5f1KljfGNeqMuX0rckQvGbm36SgW70ciTpZw7+BMFzrqcyrOfGuY2tPAkssOvQt/YY5K5Minc
wLZexyB41iGNIt65e2zrsIA6J5JlJ/P0YAWNXBCSgfqWE++GDbzoayqBKvc9qqvyepzUuTcqk7ek
XSci/UFriV6XduOsyqr8UCT+Kq4h3DjyOQ9pyWOkz6/rIMUEqZNXtcWu64yj5vQb4iCvg2av2owW
llSEXwuisFA5NqEVvOSiXicGAJtMfET4PnSxOnAZeDWlCveeIdYqdHZGNG0cqR1JhDGxzFGwC3p6
e1bsXKzMwGub3rtlCo0sORrDgM0KIVcUMRcDeSmt8TDQhfJ90n+BMzy5QXkZq+yuZSthuo4qkmbm
sceSt/SM/gWyy1M3SnqyU3kX+tl7hzE+hjkeVD0+Ajc7WBbokwD8uVm/2m19aYLiIrvSpqru8ZAU
VxNmteWk4s+On5S7tORWHMXFta6khJgTfIBvh+E0qq4zrXgvJ70Du1Ps8JxcDE89t17GdKLAJ31k
tQs4T+u8cG5d+DiVyNSaZfRS2tiluzS/7WVVrCwPhoVZYiZOUyz8X/BdFOZy0svmNW+MkW5iPX4q
6M7Rn6fNSHAuNl5hehbcboIgbpARPXEGP/gihDVnlDNgLuW5bryLNsW7SmmPWuNuPJndTvCZcqRx
o4FSjsN6peHYEbJbVVa9Hg06UpPc6VV07+QmUUtHDMumah+czjipPNw3yazWZbh0BDEJkHm4yDQH
Fgn8SuLEFvNHHEx1CmYwf5LPwFq3hW89Dm6QbXypX6XKJXmRiLNLnds56UsJoAKzzaPdpUcnUfO+
XA11fHGq5kBgdKencbL493h6k/tm9eufj6cTSHCwLS+fX/9+Qs2v/HZCMeCY+bY89ND9fjqh9Hce
pw+nDAXd2xH1/YRyGILIf0TWs/ET8/D9fkIxVdGCs8eMC84wwfya3yra/no+OTo/lRCUa7hMKAHl
TNf7QYVInBqi7VjUW819rrUPjvmc6B9/+Gv5r28Nb2/h2pY1z3qZlRjO4R/fomycpNXGHLs7yJtA
MNRmVPhKzv/5XX46aP/2Lj8pl2GSa6RneJd8fEob5Izp7GGV7fXb/7f3+ekORF/I7aXIwCbV8X1M
i07Hv9dnSIFcK/8v3kpYEu2KwtoUc739w2dTO5DskgFelqeDCMO8Q8PZkus8/y/gyUyB+cUqwG3/
5zv9VKVYZI1ka4TN1u+JWfJ0CWkum2gvSo9otyqCQjVaRZnGD244xsRmde1otvWy8sr3ZgTveLSJ
CqrBe5SQuZZ97V2a1liHlkdrFNvV1PT3sTtd8sq9WKJ67SyOrbwkNs4QqHE5lmO40gnI9g2dSNg/
t6rCp0/44uD2Jb57aWHAjl9rD3JVW6Q4Jv3ilfkb2orC+6Wnxb+Y6fhlj624MfVtAOhqgTX/y5Sb
10jZAG9tVGW39jcTzFnYUdOLkUTx9RAWW4p6C1qDOpeID4vQzC+9yDEttR80R//s68URjtu6H+XH
yDZuXQiwgIKCgrQUsH69pKmXzKln18W+nzTOI9MQ84XpToArLG+vp8k8WcNeRxOLpQIAmBjdS1kS
Py+5fcwmtw++pp3Lyf+Qpc77JI7vGqPfdkCsJ618wv6X4RzmRzScaueWVbPOJvVUwLsIVbX1zPCq
dZ1tlbt7OStGlWt662Hu+c8uiao3H2tAsnAVY9Rq/30diIfIQ4VxBAE3HCmHvA9PTh5f21FzH8Xa
sfTtM+6c41A32npynKsqFdcuLXuGufg6GWaBod3xSBzSmwuDveiqF5gbAu9ls/bb0V8ltrzpTQ+z
OcWtk5pnCcYH95q6c53hIwmyNb6sW2BH/OkbgJ35U4uSQTx+NA6cd8R5siczmXZ21j1iLqXCBI1n
VmLVWMnn1uHXTBhsOeNxA91YnfPQeuWl6d0nZ5rwzdTMF4w/EmZHGu2p1Qj4XNMKSBZtON11rXsf
efEHXWfqY5+KG5chhvgE95P0t0lPxmis8+tWt/dp4Vxh1vrYt9puKqMn6AKPfJjM6DLoEmjFJTCR
1PjLToR1LzqTBBZ2+00ms5mLl8Y7gSPlVuVNv22s6TXT5BX1HmVl7vkJYDQnXLWd7S/10H0YCHOP
Ucb0ycqFCgHd55MXggxUFjz9JtGd9ymjzFZM8cGXF2CfQw2lLBWOjWW+RLDz032a5i8hxd6GxiLm
59odt63oGe+ihxTWYzEbFzU7AGdMZllHT3KNAhN+Uts74ffPYRDLZ73RLypRHwONW0kyXfSwpVcx
eNMyDMjXSbQJ9h/NSyXu9GF8JDbHjEtTIlQZ+RcRUlGRpsloGY/Bso/8+kMm9eBSDW74Mmgx0ZKk
spPPhJ+G+NTErCTSL3H8ERfYaN7Ce4kPoV/06X1OvodEQiS8W2m4lX8llCgV/FHhJM+uNzCHKGwJ
aIxRwpRMTZJ3bhXDZoHJEZ73ynEZB7aNXxi0dIARYcUjqb8y4vw4xsF9ja8LLEHwQaj6sSFlBYOQ
xH4Dhkv5zxVpaXJZRreyVHJpmuGpLLOPdQUIqwSOzHNL4VtNcdDKpqGA7wdnLWr/3pvsZinDZP2f
j4FfYKrpGP7wdP7pADXrEgZ0wRktd+Y2vm8ETu21frqn6jzQp8/TnReRPF7k2//8xvNR9sPdlSMV
FUeYriU5vImB/HQqmLBzEkNwpBpjRO8K7RwPTaG+Htz/qhsWn9M/l4+Ll+S1/nvlOL/oW+X4pm2A
dQbqbNIhcih5vqt9kI6p/njW/l3to6mF6DDrefPQzD+EDSZuGxQRTAbhw0T4oPH8G+Mv5bzmflgb
tMb4TrpusDjolvFz/LU20YckKPAEZTsvTMp0m9as/B7i36YtjCHHIQ1399ZLh0Bbx/2IPSO3p2aZ
9t0jWiXxEa0YSEt241LPrJrbU3nbSjT42Mx3RqKTYfMeGm6iCzNnaopugXrtriPTeMrIps/lxc5M
mRmC1xiL3oAPO9GilQe/qTCxWVnh9GkMxt2Ymhuf1AcMxkOWEwXL0gJWQNOdfCc4RaiSOILXXjrd
eL52KcriEdDUyjTjB8YKf6KFsBmkqFZObD3LmEk1Ylx1gCOzVp1z1eAKYbgAST+NztBC6licgvS2
K97ux1eaJaaFn3J2Mx74tgDLG1nGwWXoJK2OZqWH+OuYrmRTMXQ4lFvjbDDQ60jCM6HJR6rftTNt
GUVz1kZvRob6UuP4zmAsgsZNt8qpP02dedd72FUWDbO3qmev0bz6RLm9oJkwMmuuqI0HCexkXL6t
1H+3rPUfb3yLX8nz80u+bVjnnUVjBBuGYQv6x/Oo+W8blvsc1g0GIVgoMuxaNuZ3ed4RjIFgohx3
MJ15RX/u2VmnNC0ugh6jHwHWMBvsN/as8xMpnU63pQvujlwl9LdhY3/ds6XmBcyacIdd3br0cxu6
qFnE2ilodrV+bIp7JQcqQ4isHp1EVzP7Y99ZGk7/AH89qFxDiVuNogL6jf5ahWCp3IxwOY7KmQxx
ZwVQdKpGnOMctp4gdhb2OvXTuKwjfL1qjgX62KgYFURd2/cdYwXDghEH3S4o+2RtDiHuZXHBKL4l
qhIvK0p8uDR6nRwYlZdoO0cffYZXjxbPiVjLImz2mUuzcNC8WyMg6OOVQzquYtdshyVc+IJBRADA
N6pP6VGGdLcWed+4H/I6rNaxP+iXVkbJTaieSK55Vy7U5D8mvf67WVzW1z+fb9fJS1oUzS/k+/l1
33aMYMd4wjaYx2abBirE9x0j3qHPG/SlGBVrmW9zrL7vGFwYOmFf9hqWKIMt+P2UY4NhXkI2sSlZ
dPk7O+bniWjsGLYLRhB0T8nXt3vzDzfwdtBSBu/S9+1bEI69bql8F9L7BbyKl0e+pEBcwhPpAuy7
AaSGYdPLkThhi2Xrc2nPRp7KAc2rFT1ugXhQoG+STE32lR4S8LrxXd3+2EadsR7UFEQPAobPrgux
QW0E7QTm0UWmdds52lBvOy0fGQNs6At/yNxr+Bp+t7ADrf+jy/vvghUUsP+8YPf55+gl/1+3kfpV
XTa/9tui1d990/Lmx/i3JzxiHr1ZzEE8ybnp/9huct95SGwsIdbRW+P2z/Vquu8cBgAKDxcS/0Qg
/J31as2Tg36oyoCl0Xzlm9l0Ymlg/dxt6jVik1FoT9uU+8Q65i6u4zTQJjwX3WgkXNuD3lnqUYer
BDOwesUq0CUbK1HhuqrN9tka3C9h2QVrkKLZ0SvyG8aJglxZBIPTIDZ4WnjoTc1n8kQZ669GPj5b
iU/m3226FaN+++UA7AE2HbbwhNJGeNyUymgeD9a6ylv7QZSat/9WI2/68yz6/vN6XYYvNTG/9pWF
+ZPNYH7ht8WKZYDznnE+BrrPfCf4vmLNd+jIXCIYkDiPjZl7p388YVmW+F1xgkIW0ek1zFPOvjVI
xTtXsNJ1epkmlhYU49+oScyfahJW7NwclTbt0dlQ8vMcX7uip5+xM7Z1THhyw4QGH51uNKQfYhTL
mtFbKr9OID5NwcBUzClpHmy3IiRmJ+Sgg0onqlwaDiSx0SWJYJjAush2fTBAMRyHNJDlrvStO5FP
+0ErPqR+BYHSJQXuDYBRnRyEDzHaujqXJGxaJtB7uoK8+e8S/bpEWRj/YYm+pJgN818sUF72bYHa
72iN0Kd3cGTOfmhW4bdH6lxPv7mQGcEze6I557+XADxRdefrNDyedd+L5vmiS3lgUAE4pFd+c4Hi
rvnrM/WtauYHxPKJyZo6gEf+jyq86zat7yXesFNIVEuTaTJlzpW1M6x8Gbf6cTTtHZQSH2pGvs/T
bo7w4RjED7yvjcRAwiuLFSkDG3tit8s7aJOgSVYNFpTccE8q0XdmORPo0vwiycUsNKf5IobsKmi0
I/MS5AKmuLeMufAykEAGyyaRjPaIik3TQZ1ujPIQZYo7tOtdUU7ThWTYEr4B9wrsVc77jNu4dtCi
QXssLdFtDC01kPeZc2yiiTFJI7ym8rlUkCpBYIr3U+oeIpFFKxUlGSHOQF75EWLpUEAxdcLxEpbx
rme8Uxjq2AcSdYMY/gDrq2R8OhnOnDAa6M2puvICJV+rVnvu/eJWiwUJBvDJTEcpngXxP44cDNZh
lX1uXew0FWqA3Sa3Bu1tkcRc26Fn7DDHOqtgonmKFGAxlYJhVycJDHSZTK27GDTL3jCO9dJI7aEd
GMaagWtnOalVDfVsSVegtE/Mw3S8tUT5G3N1ac3uMxy1o063Axd70FNGjee+m24ULaylHUpDfSxB
USY3jWNn8taMc/9hsG0X9RZYuLb/9+nw9nSYD5t/fjrsXurPr784veZXfXs4zKcX87Wkbgh2Jo+J
7w+H2d7N7CzJ/ESu1n/xcLvvhE2GAY1KuFCV2NHfDi/3HSZJTHIoaoY+91B/5/D6+dEwH17zKFDB
TYSZ1vLnwyvSCkkfyyN8X1b7KIPPDjtniuFjItmXh24Yp/I1dzRbQRys+5TQQByJs0J5Ht/jpeyY
yTBIKz1VDdCwf88cihFSOPOQ539eVYv65fOXov78i0OH131bV7O0On9sqKssAn7x47qyuYi+qapv
99HvJ45ho4Iz95Xftnnp91Ul3802ShRR2txv4Z3fWVW2yZv/WMX/6aMUwraRf5yfTpzCtgbTjIp4
FzbyUSNbosviA6ghGF9PtJSKfTM1oNL0vrixYRqna12rPHM9jeOdY3dwISZ715LipZsrIYvQhqqK
tRRF/sUxw95Y2IW3MEX2WJb9HcOguLlWizjMz31Clyl6lVpzZs7vVeL6zGpx4RbFwlnXRrUezBjh
1cXgLgW0uQB3pFQPljYeAcqv67i6dWpzFaZMg+m7z+M4vmdIARxcYVzj4mYqdh0zdML3Nzq29QWZ
v00KQSduH5UE6+pOSwFGARmWQQzlQzBgx/bglHfqAynHW9nX27Z5mSkBGIKWkT8t/SYF2+muIkZu
ETLehdbL2JDsZDh3bbgwxbYhRx0etbWp5fcAKha5027leGhaxisDilNusS/oKrVtRn5+hh4DH3A4
x5hUrBcxWKdglanL1L343idtOtmQaYA4XfppIHZ3WwbNPg/vmWd8Cyzk/7B3HsuRm1kafZfZQwFv
tnDpk8kkk26DKDp47/H0c1Ca6pa6ezpCe62kCFWJZBL4zb3fPWcL2mZpu1d0Rqo4fU0wB2L89mGX
OAkdu4wxS3m8KDLjF0uySQTQ7DA4uEteaEE6hjj7bVfR7BMufRKe2jb7ECr2tHkEwr7JEVgEseHo
c+vD5mxJxhU6LrBmmzE6YSbXCZqjNn/maeqrHeRbjTj46M2a4RpEYcd6dhbZ+G6m6dpoF6HXDlZJ
aIushPgqwCvUzMoWUrcwnsoVy1NAMKFg196M5qNsLT8EJ5dAZ+utcNu1+a6hrSoUcNoLfYSEHr6X
yPwolPePTZ168BfveqBrKhwZGakJ4AYvaSjVG82rqgj++sVgLe3QxNwt4l0WQsqNPjJI3OprJmu2
mrV2ZfhD9dhpr2ZCkl+hqN+ZqIwfSusxNT4S8nGGWnvUF+1unWgnp2Dxz1D9EfeLb/XXKvuGHuFV
smBHYewG/UM2kMKDeNNGB20y76mpONrw2AIFrGlxIS6MAUabqLTN6nFuEOfhwOrLfdDTdSS019Li
SGdCy8yjlBH22pusnVYWcjPn/qBbAM8sbwTwwYxKL54IR+aUTMEp2PoSQux4VKCZcQvD3PBY5AQf
ATq1GfRSGLgBPE4wS9tBb/1E5wPLg2MdMf3TmGcl38+15Ixa6xT6J8QGUBfbPIGUq4K/TaadmizM
ITBGmuOfS/rKaRR4tEZxRih4LxqFX0dEk6fEHnSmXxV4UWu4MVxjjgl5R6xTEP4qXtmTDFatjiKv
7a/gFzrQGrH6Y9UUjNHVIJ1ZEcOs5xNDS2esabZQFW6OG77rQQP2xn5azT/xawHhromEbR2mjl57
Q8HEvvKRcKmqdeiwVgYCHgeRuKP5ggDqlpdHVfMF8xvViBeH3RbUdkNHORN1D86sraTybiJN1wXB
diDGKRHntIh1hsQ7S0FEO0ZE2y6MZ9iLDpHSK+dzhyTdAaoMMynjaTAiNw7j+9QUj0G93JKk+EQj
8KxPlJlz/ZpH/CYiCYj0fQCJy5dJmOLimG3Lan4IQ3hPlJFXhVduysoXnQvqBu6KpxvRHr6LU2sl
+QDGewwGmFS+AYLj/FnIN98tbgMzN3ZyxVR7mzsqlBtol7nsNR2MX6FovWwFkjKGNZX6i6wnp4pS
4goPLiPxOuof4niu6jeUP5fESvfGAL6HebGIbDvMlWJRPifCt9qawtXJ6EIm87oa18YEL0nOwUjz
K0Q+KxWCh6zL45TB92IwO6yzlq4NqNIN4x28K5//MrQbSUABlSrO3wfcn0cRsnf/5Shy/E+n2/Wv
/DqF/KzNSOofxi/+cfWVf6O+sk4Ck8miD7OeiX/VZijAmJax9nAZHGSM+J/Vb5lyOpupbDG+qKqg
ff7S8fZfh4E53nL21jjp0LEiAsBh+U8330gL+lVoIm4kqS/US1mX8ciAlbaQSxnqQfNJbgF9abxg
yAr1vMDvBm5eF7Q4mZLVYHPUv9dUsMzVZ/1nqcVaqy7GWCieOkQoC6SBREsaQhwyLE0g3iHHbs7Q
ptPp81MgVLtaHHrbStRhp7Gkxs28Z5aReySIvKiKkoeQC6rfGuAPi0UNb2oLFk1Gbkj6xMq3rHRA
+skuu7OVyG6hDNyRO4ce2TGi6ewaXbum2IC2OQwqA8bIGAATAD8z6NYz60WqpyAT3DYk0vsQCYVV
5hu4WJoJYYc7poDAJQByUrwU1AKAY0s6WWvVas/BqAuOosXipjSLT7GHr5MAp+N1HDosr+WHvBTX
Vg92Sz2mD9YoOWZXWT64DEb4wb/IQBfvm0VM7wJyNO7fL+TvN87/ejfYktjNwFb++91gPWP/eitl
bo9UezTu+j/buLxfvwpSym/MXjEdIjJzLq5F/n+8lVSddIXhKpNrBQ2pn8XUP/SkyEmIpDLo9ShM
r/yVgqm5nv7/UONfkxfrrUWmvcUNFirAn99KRY+kpDbGchvMAyfMTIDwMpVMoWfTrlrK10lZBHdQ
yJUHqQQxXsjeo5hTPtDTO1qmcBgnRmUHrZ89AHLHwdIfmlrvmSaleg+A4gHXoe4EvARM9LKFswWT
Aa2JGgzZMydDTmJK+q4a3ZckGndaQhcqMoJ7Iw9PZqR8CKrqg+fCoWLJpxh+PXv4eB+lg6+QsUBL
dyfAlERp+TiwZ86j/tiobFZaqfuWUhzlRriVMcO3hPZ0J1xnMcUlX2zVFA59U3xWUvgl07aFLgyD
MYt3vTC9E2aDeGWCw8hWF0RiImRPR45PM6+4LqjvKKPjtXtd2KbCSEJrTkwuk70oMFlDwcq3QdLe
D0T6k2C4K/PpLuRPxSZLVRTpfC9yehyWYIOgGbgIOVVQgMGNytF90unP4QgyMh9EiLEKOJHmSr1i
/lZjalgFv4MhxbFIoDN3AgWIklQ9FU17GUN4+twBdtXYMJhctE9DMVGhggfQViGhET19anI59JqA
fiK8Ot2pMlDj1fyQDKVgw6D8EnM0qczX7FojvFNMWvOgExwl0k23VpXvUaLMNpiP0qR8oIcBkUdG
LIq7c6ZXZzpDDLh1leEIXfhsoH5iFdSfa3l4NARA6RTjNwRy3iHqjHsLGSrTQubdUCfHSQKe22Uq
NcRE3hj68tbUy/tgMl/TKOT2otoFMsUkrejz70zApjJNoeV+EqxDWeUXk6fV1lIMFbVG1RKN6g4d
T+vOqGtmpWt4vMZXFZ+yPYLPRw69y2qym8ak39eZcgpT4wmlseTIanMvJhGUH1N/r41uq07ozcq8
eKlVYsOSani85w0lz/ZZnOKKKr+IPUADFTQM1F+l7jXpag554YwbyVD5dRDUMYtB5xYBcFdhoLoX
Owfx982Ic8qw4XQnSwhMgjw9t1Nd21nGw2GUOCIl/S5M0Hkq3XLMzZmQZxq8ZLPm9KZ2gFvkBYnl
ZpDuTJ7NLp63glwESHHMy0ILBoItT4M2QKKJCWxOJifzniNdKY1+WkbfpJKcYem3YOJbapvpC8R6
v4vrB6OQTxNygUTIHqrVHmO2bmpMfggqNaRt55HhPbIWYO6S2+NYGh9VYmkeJ1aXV9OHoLzJx/5W
WctVTMMHqWPgpNaeiyK8gIt8qSooZoxIwv2PDyMY26Fi1pcLjuZlgs6BIH0Niqjncyif40yF6AUN
qR/yRyUvT4FY1Tb0DD8ttIOZqa8hx1qnmbQTrl9uS611B4j1guYN1aA4bjGMTPsUmwhgpbtoCRro
mESb/t74fi+K/deTqN2UI9XWf9/3lD+cRsXfAGLI2tqLZrzrT3HDn71tRWNkErbhOnj8j31vPXKS
T1w7LropUrHiP/0qtpJ50ii2WopB5pAz619KHK49zD/ue+uAh6jz2iqqYXHCldaq2R+yGEBfZZwS
UgfWWU0Mt1vDw1afLMmJwd/sk3li7RShpPHZpzBXDH3K/T636CaqlF7lrRGkTKzNyoFZOtohWgFD
wmwN9hda182QboQB8biICEs24ReARk2YzFPRl9Ar75hstIMWsM+OeY9h1+Gam3+guABC4PyuGYy0
MjxES66FL1CnGOiH+bdvFHVxw5+J5lrrk33MgAw553Rp58PfT/bPJ1v9r0c69+uh7P4DCGb9W78O
dD+vWQrHNVGkSM/T/c8D3dpEoOvIDYzeMwOwnPV+XbNoFXCMW/N4PNi0Jnnefj3Ya3dc0taxeZ5F
Ah/aXzrR8Yb8+cGWyD/pBJ2gmegM4v/LgY4xv5Y9pkCgy3rrtz973tPvDXDUuXDem9rvldOwLH5H
edotpW0cGPlVV0e1R43YyMopSwNEiRwdaDr+7CUYP/sK1CppJIpBFfQHUgDFh0KXPf/7dv97o2Gd
VPv/Gw2bjNG/9t+X1PVv/Xry1gE/TvwicQnaRH+Kt60PJePpDPjp+ppT+9OTty513BVk4/fW1j+f
vJ/hC5GetsZo+opy+AtXiTXf8S8PHrCIn5d7xuB58NY00R9W1JpVu8lFc9lEKMHaj3qeZpI+almC
/C8HtcWz1WmIJue0vc9m4y5TVbLOQYU3MgxgIgSPaWXVTOWKFM+z165VLmLCBNU0TJuR3Lij6hnJ
oYRIaVeSvYqaDbiwXQT3zuAERu+eSVnrXAT9E6zsTY0xA+S+WzFaA/PuQmDoR4CKXLZE2A7ZUY45
Meg9R0FW4Sa2gLIP3fIpw8+SCRwBkwEflMmWbRYR8s6S6Dzz06XFeFlP0TGpqKpNOo3kGBtE+Tle
5kQJmxpTUHVYp4C5lk805cN4EY9mQWluNtNZu4QM7yBYqMvkb8zJ//xfh+6/9n3t5mv4z4eRPzR+
xd9UleklwkcyU6k/Txy/LuHibyC9uGev4SUCd38gnQDvMixmZShZYYlZ+8X/fHPI4JFXotlHwpkJ
CMv8K68OzJt/e3dIl7AFMFBBMpRr6J/fnV7Nk1CDZA8FKHnorKI4dMECDHyJrl3YFR9m30peGCya
dZ/LpUzVNheHaTsn5AOdatFnDKHpYjBJlyozFV+ZgCmIat34DiQwVPBVD3mpvYj4uM+mnoS7ghEd
HORQd22xyfNz3wfT6JpNt/ZLLDXbGFU57KH3CUjqLKMsd4vcFG8azHjQWmKR0wgbZnPc921loU9q
5Lp9hPfbHISeu6HWeegT95U1eLGMnh5zZASLakLVVDJf0ZjBXqwGLr5Cck6Tx4FhQ/MJ67SdWqA2
xeyogDQvwuIVmIICjAJW3zAFNyIar2VePhgWWpgMFq6h9N7E/EQ8CXeK2B6nSEy5sasXAid7kuUv
S2y8KUVymQZC6Yp64n7ySl/irjVBVBnCcukHJArdHG/NoX8ifuSjRPHrqj+lfX4KUu1lBOmVh8mH
Iic4Pawa/aBUIRtgHiUCi0wwBhpqi0GNXxVWTXuc4qcE/Q8OyPHNAlIfhPJnpqBoCoV7oTRu4yT6
Yzs+pt14YJzvFE7iczFUz83cuD0jN/7anmy06E1W8SbO4gBhPz0oWXedzX7TZNlL3AoXnSmxVbxs
d6ruFtyduHkHn3LUwLCuL1UVq7YsZoMdRMpArw3NpJ7ehVzoDS3bUTC8y+PpIbGYq1vNBY460j/K
K5wvxzqvDMkroyT+HuThrZaowbqcUiflCfmGbKtq1NebpcMh8Hew7f+WMJXN8P/f+524a/r/sPev
f+vX3i//JnGPWuvnEleWP12n5N84TooS2XXuW79H3n6dOi0OpDK5FnJvv/Cgv06d5m9EjtZwL4wl
0gZ/LSoMCHFdov5USDTl9bujbMn6wAjKeuH6w/ZvqkHC9agPiRmITXJHrf6mjQ3evVyYVg9t5SN2
e2sC/TDF9f0QKCjxTG3k38SnmNV5rwPFhEt4JH4KMSWOvqYGAlvBUEBnDpkdFPRUrdn4SJGW2EpS
vlA1+xEBCTiNS/go1E1K0TINdlbCVLdm0pPvpz5ihnP5EZtdaVN6ql0wNvKGGVLdnkF8y6X1Is/d
MQq1hcqNZr5FXW/sBL3YpWmiUKCoFzssuuwSJvjIm7q5Jwb2zoXMOsWLCpCqHA8zot9RAFNi0Clm
uhwLFs4qLX5R2tCjFCO6YiLcG1rD4TtUDJQu6Kz7RN9EQL7jBshH2k9P+TJJjpVlzI4CLY3FIyj+
DJZH9mDM9bFSwZBM5oPZirt+Tq6lEu/TMfIjSe6cOUw2Zpgc6nr6CBr0cep8rw6DBL1vOMlzve0n
icH2/jYJs5eKvTcCGfSDOG5sKNUnskiA1Qc5pBU4n6PFuBa9cj8SOJRz5SFQwXp3tX60Gm4HUoNT
ZIhOtTLXTK2bW20wtj3gdcQhTwKOeP4kAQ+l3s+5sOWi4lV5cEeWqbIV6M6dHsGy437B+LCtczzc
mnOj2y21NGcFldp6GQjYU8zUG62M5VjeB1ZTuEOlfcxSbZuxfOorqF55S0ScE9YSX5es8qd+2bQw
u5ZO3QQYdRhra5beh0oYCeUBu8ghFCQnLKDhmRYbV7YDzuxMMYB0anMa3CMdt69ZCW7TDXSDRs2O
MpMR6vJU1Y1jrtIgNK9d2NKdUfR9rMZ7jamKLqhcK+7cpu6csYPSLe965UupdV8YVFdNsMVR7suF
xcE9jlxq9FC37BXxvq3z0m7HDH1Ntkkj7YpW4D0q1Z0aLHcacl+kLIbuh2mxaZT50ci1Q5Llu0Ii
TdHhSmIuKiS/WdN2Kj8VxROqZs+xsoCRDfxWuun89kNsSdlMifo+sM5Z+8BGGhivJCU9HQFNKdlZ
p/uAwCWlcyqL4XZczBVY/itDUkicnCZ7rqM7sdXZUFfrF6Ijf0BLM0en2ILoSTtrpDMf2bNcuPVy
Yo4FRaVmy+1tLPcM4pu8GJWRu7iDkXTtDQMzZXmdmeFsF1/U080y3tXVXhY/sctE2BaXkJ5X0N0F
8m3JDhbapLb8SBLRycVNTOk+1Y4aQ5zxsEGAZev1QzmeAfuMyRbYaGZQU36gIFPX4NeDral6bXZM
6uOMvtPEySNSpLx07b2miw5PuW32uM8pEC/y3mCgQJVJV5wgJkzprrKOwhz7I5S4Hvbw/NIysyNt
kJ+gobSt7giHsglfcE/77ewDkMstEJov0oBN+84KtkLkScMhFBk+9UOM4dGmhJkgAakwkjdBiu20
fppjLxb2Uwhq9aC3+7naa+jFoldRuEfZGEz+rN3G/kL5yckoCQubpL4zpMERpXuze6/NVXtKLvYy
TEdFeGhB31eHtHzBQhQwdNakUCcHPxf24NIXdZNWXFQar9eQAS6EIIQvJSXlEN8m5Vxpna2np7g/
aOJdHN8sfhvztq4+jeCtWQ6ZcjY6TFs85gSvqsQWefyy+Kp2l7RobVhZqrajr+lQQbewzWX0Q71e
99UV2PFYQ+ts90LyURtPSXmdehl7yaOMtwANXkKwuXyvgWtIrd1if1V22KEDOr4aX1fwi5748jVa
9jXJ5xF4qmRsmvhHXL4E7bEzPaO6E4WXvnwyy/1qFFbVLeD50HxlaE9Sz+Tvo+GeiEYnHTCDDeZx
ICLJdG02HbMQIoWD23chNFXptm7eZDQuisMC5gYMvfaoqgMvSnyibBClteYZHoFNcMlAOFoLd/iQ
Qx05yGWadstsF0BOiu6zme8Lflz1Mf7Zgj1nNB7MYTy101vePqizH+N3zD5E2tRhJttBc1qqws4t
Rxz8WTyTheqWFyvYy/PNnHomET9n5OnEfJpyb8yXWrpy/LJndYObsQNGoIuUvkMcivBP+o/Rym1J
2Mmc9Kn3N/JjOBMVepDNjyqqnFbFd/g2zD7Dxrl+UkBLt04V4cN1SImJFc0hr9EKd+y3rfo8klfq
6tLJpWtHkWciyqGku2S8XwxSZHjFJy4kX0aDPHg4GhAShJEFWqtAnMGZq92w/pT1DR+4khwaZaNH
2dpcsiuJ1snwVPWPOYtmNTxjqaTRQVs9e4ISMbL3i3hGQ1pwQvwQdhfFEJzRnPcdXo7EeE0rEbPh
RYcfVpb00sLKroD31wbDG/fktUa1gLr7OYaDK1q3QkU/N27Y745JimGjuKvDg0hpS2eug2bKRaWK
IGB0JPTzoKT7Cmx2nAsEr1pb1WO0e/akuWY68kVuZfVYxm4h7+nsleJFY7FCNt/A2d3N4UOR4FXI
7MJVrVNbB07T+tPg1tq30ONLkQ5kuKYjvxV6K2O3LWQf7G4x/hjKTWryqbipdhKQgxCZkl0t3yyv
Fl2lO7X10qPUn8UHulFoZqsfEMOApFcYl3fivJkeGIeVA1u4Mr6CTcisfPEpM7d57sleCEWZRI4K
PFb2tY+md9u9+GWg4BE/EcekkhvACmntjmQfLCADgIkXyM/Vw4KOm54K66Z812kXLcqcWoE81x/q
A8/q8jBpF7naC4TgBa+4zSr1xIqjEW/BNii9ToCrjINlZK5GHL4V2a1ov6B3Y9mHKNNfiU3CFkyS
sxTu4+eQHpluXGPVmb4C3V0UW1Zuef9dxcfhVBHdErsfloErfP5Ef6AEQM14ZxT5i7JRGxwS7SoY
G+KdcuDC8UuGe4xUthj6k3onCVAMvwlhpdcouBPofY6TFwQHrmeIShBFz4UnJrspeFuCLz5TakM6
8qfgacrP+egb9WNLvnLe69qdAtQ9KDzaS4v1XQeu8dBea3VDylFB6smjiOVEjL26fRAtP7qFxo++
2qrVXpR3ymLuEZA4ebvL2btUKEWbkZHpwfCk0hHmWxLuB87H+l5Ln1JygcsJorZM2NSSXvLJrWSH
njVTG3Pm9i1v5Gb6inK3ol8/bAmvytJNoDFO85GE7TePr0Aqd6ETjZTFTRSnhQWXek12kbWrmGy6
/cxvis9OfIZPbeOy4ZUbbMIhdtXSwEg3IImGajMLPs1E9k2lOnMC4PdSvyYs+O8FlO76ySRaN27b
coMca6SH+wS/oBeuRu0pjyFvPvGbwAsJ7+THipWOPqjFHjQ7Jjt1kP/gsLjke7YDFt+h8qgPzDyf
T3NwlI1DpW+N4ti4QmcLgaNNLKLtnRQ9B9JFmh9LzWe4o79D2DvwggL2Ng5z9CqhMoXvT1xeso17
PdprTGRJ9nxaDB9K34I+RnKFM4i7IQIlayvv5nd0F8RMH/KG4rF/4tyHKqcbH8SF8M1Dp21wfs2U
7th9jpW4YW0xiMYJO2l1bTilfG+irUs8nCr0iBYgMD0Ob6+KSe3e8gjmhGMA8tYlV89uRe92pd+l
PmaOQtjkkqfJRBlJmWqO1tjRKjLHU2qP7NydP5aEqP2BFrToWtNAqMk1pRuFma7bzoZbfWBQnCKP
qSGCBzDLC2nHWiFHvqX7UetTGBAr0Fcxy98ezY+IS3qABHFIpY2iudGmXjyjdtt3jEv8jIQyk9ku
P1vxMsVEQI9ZupEutfWsvIb1xcwPhrDRa59xn/kdVPiAmW47o5rcziZkKRbBi8g4p7YJwhPPqBHQ
B76xwlL/RHgtvy3c9VRHugxv6bO4uGQ3+dDTZpPnmwwPxEJp90yucYj9JXEAjcKxkgXPesadCnWJ
HjhdtxOtr+Fb7nYhlTDTVU9D+NkCXBc5d+xisIrZppoeld3QuCkpWmYkpIc02jfhhnC5oXs0/VMO
iuh+k53xLKBTjxx2jZLj7cD/4oRVL4wpqZzy+k7G1xuzW2zMdhPXtpRCvrSNb56Z7jupviT9ANqx
umWf5ptRONMtll0cu+mrIPsqQI5PYgT9nQFk/rF8k3Vff+tkP9qpP/JvC9xWdiqTfRo7aeXLT1nv
qDz3BncIZNm0Bl3LJNSA0tjr4IzCRmoPpE16yzX1vfJFXoZXdqhZaX3wRwOb8OBXPcEdYgZb1lsO
zcVTKWz61cznjD9GdvDKyQbA/F55Vd6Fff9hQS4HLSnelMyrwpN05vtvc7/At7Tpx4Pe3AuA2fzI
sJP6bFyjiPgZrkdX1e2ENZbU7RVKGYZ4gyqgyO2Q99mtLLtAV3MMpx2UKczrW6yX/A1WVf1ixkdr
BCm1kyVWFh4zmxpaF2+Gr7FCD+mFJPBv1ejHpzKGV8XhwWtSWxEB+zsiWbzCZahAtFw19nvs84kd
Bz6C4Cm3+y/1MTtPNVWznQ6/QXMGIkUa8RQaB775BeuEw722svYB3FKUc2XOd2zjP5AcBV9995wN
njTudNbDVWftZ/WJd5SR5EG4trv17VXdvGA/3JnmLhR9KGPBd/VO9T8bffa9mxhv4EeNsTcbtvJF
Tr17LnhF+MRDB9EAmoTwpHIJBoG1M95zBAVYxhCbgu7MXRwMhuCJhaN+GOE+/chlt7tfEruHM/at
VMey8jgeCMoh1t/aS1diMDtM7Qu+4s7aLg9Rhnl2Y0kbVo8g9MbBgSEn8XM8KDXF1UMnMhYgbKkf
FvWZR61+N0HGUu905dKOWYSo7GU+ekkZuAatGCozY/sIYR+7lg4qLN4HrZe0HJ1JULlhue8Xd1o5
G36EJ5Sjn+ivMDFkt4/EMxAyzvIxw9vQe+1gt4BnZ5/zhSKgp1Yd/PJ95ZGhqkMST454rctdfig5
c9yW5GnKAJAhdHobylfeS8HwAr73dtsKNp89GCydyi6ZZ3nfPMyBB+EPQTwLESPhbFHT4tXDuc9O
a1dG3Q2KJ2FB7z0WRwBuJVtzfk7Fu0H3gopb0YMSE1dzuh7pr59TgWiPobwJFOQtjmC4pbExWjBu
G+4k9fIRBCehOhTGWdc2Ii/F6Ojqy5K4FZdkhMoyuRQI+ae6516JnnsnWJCA3XJlCrtJ9t6k3GX9
7psHWYUyBO1BdWfAa5SsU5SxLtnTxXD5OYHepdO6Mw36IUQKKngc75lplFg91LPBZx24IoS3wQ2R
YLIds6IPXq7Z2vqbDTUclS4X3nDtWb3l4TvNqUr2tHIPTBdckWHsEEim6W5QHa2/9KijZVtu9vEn
yaJg3AbheqDNmQSVbWk+DeXnwMYLx5hbBYMJhLZSxFGHkY4ddfz4FC43M3ExAXLgsFxUFlyqA8wd
02kST9EBvrle7BP+dwgr8XcGPUrko2Xxs1/QFQgsbdFWp0WIVIdAuVq9EvEt6E+wvikHtPN8ZWph
s2Jjexa4Y+ds0q64bAPDFYFIV5daPvLhJz+sq8LjJDs8qBaWyE8Rq6zoVoNTJgcexVAmp+ZQVODW
4huBO0W85G4ZO9lD9L7ulXgeUqJ1j3geF9wY3alA6cAXZAj3mit+NfideapHCFP7pD+ooy184UUz
oFF/VCjOSneGl0y+K3a6ZwuUZ+As515ypW8po/1hMxEK8jJLH9RP6djnETv8htmbIXgop+f1aFEc
jTfO8NZbtddbWyBpiL4722onVTr0HJ6/R9OmCrJ2Hmz1Wy1JHDrqk3mRG5crHh3S69BSF3CxKDWP
HITVBgsHZwo3mrbqNbtYVMxKzsYsBX5lrid0pGfMJgWLLfM7X++6ftcczPncKDuDRZ76wXQ/fjID
BJ+wbjc1JZsvaceSNbJdgdFCgXlp1qNg9CJ+ExCslg/rPbUw8qElOQgnbio87wtiFyefH2il1rQy
kNsX3+K5Cpi18Xg2DW6fPPevxfyBXDtofT1zYSAK8rqb1Z1dKX65OPKP4kW4aE+D6VT3UrPD0yuo
jmLZmfU6T/eV7sXpJu/xVU9u1x2KHvWnYnO9ABhdBp4anSD68a4Xza59T/DbHlk6MvmkgeO65hcB
C43k0V0m2YNv22wdY9ys52fxzqSAbefLUT5jXOkGJyFZtg8KBHDQtIgGbqSOEratI6PSnErYN4A5
KaPx9im2pu2YqJgNpptt0uPaSMnowLvBrAa5WAR4cwbNyCkUPDq29gyre9A2HCl1PkBOhF9dsitf
EeSGHK4mG70fFYa1SuNyolOpg1gbCSP7palABXpLduLU1jZu+arO2LQ2eeqwj2bouKlgPMuEWM1j
9NTRFwo86zztCmG/Ho2Ma9nc+muZ7Xk3gpPMWZK61AxzkvirE4rX+KNUt4ZBoYZ64z6QD9VzlZ9I
KXIMmJ8YPRt2MQR47dMQvdXQ3np6YMeE2W9A5u2k3KcsjMJrJbvlTZAAunv63cQCxmmTZfRM7Vnh
lrkJEq5DdnpPHRv/t7ypbqLgCK276Lu+sXtlp8wHOPUNvHHcLZKT/8ifq9Kbm4NSUlN3UIElqaNp
e/0p/UahQjmx1OxRIpnIMLuN4kvye44k1yFln+bLufTpAsFOWddip+cvb5EQjZvqhadOY+M+U306
yOGGaa8l2qQ/xNLvz+ETZU0d4ydivdotho3KaS/67GSEgY8YubPUl14oqg2Ko57Hz1B2MUqOLQUe
nw7oxIQbP57oM9XDdWh9ODSOC2Lkmu/L5GdcDtZdYSNPTowzSNwh8wRN2iqvSuDmhlPLvvwjfrIO
zI3JPxrDz1guSYke2LGzbc+5/2W2vDTbjsVVodbNaZaCwcFQtsu9inv1IBseVIs4tK1mu2ot32km
9mzugTMOnm4eLd2NLbc33WA9zH9R5BKVu+iL8Gi+OKitCU8u4raOCQNvM4n/nZOMvjb5k+zSM64U
ztV2fM3fxSfOW3BP+5m5BLu4az+k8MinPinAtRzl2NYucYrVVItViT2/dxlX5IDPnSzgrE6jN8IY
vZ8vPWW7M4BznRPcFwNp3Y8lQ+q4FW6S8ZjFfn6NKCA8UMgLE6dTt5QceYQYBzxTiKIVzjWOwtR1
WU5pcGLR1Du/YhjtOgUehzTlZPZu2bHX4QM5JFLKWMZeeB8X3hlmr2y126jVrag3nFjjwW/KzbLh
Nka1UA2orL1QNEs0OzsRzdZdxEgKL0zioWeaAONY8iVm8v+GiDEMNtG3aXgzf16Be8wh2BHgCgBS
DZ7MeZP1HGzQnl/qYVd9U9ouxu3S3IbMW/r3koW3YPsYg72GxFrPHPblhORs1x6yhJ/IbRFxUf1Z
djNTcrUN80QdbG2XvswQDnBFkmjfyIAQMqp0ky29o1hVu72ROMKNScol4Jh0iKtXQXoUWG2H+5aj
nHRvVOfhPLxSa+D82Kz1E760ML4VxYOZ3bKUQRdgpgeKawo1S+lVMr368X/ZO5Pm1q0z73+Vrt7D
hXlY9IYESXAmRWrcoKQrCQfzPH7694drO+3YSafyrrNIlSu+V5Ip4Jzn+Y9owplJwn7bOJsm9qRx
V7yPpNh+/brWStdYBU79pp+YMoa5vZf8iGkfquvK2KbpPvgi6l45gbLc8HcSeaxF7jRs7RHO7id+
L7mhvs15pqSGjdbrmm3noArYxCA/ytIfm4Wvb4p4lQrWtuUUYt5j7l9xhUj6c8gtOayKdyIa4JoG
eyWHLhgLo182rqVnsGM122pfPT2XKNELPvEnLXq2rR/yzSg3A19YXkXz9hVtqkeJqj2JS2qZVMzO
oAJb0voFxfbFTUPozz1HwGJBkaGraGsngGRhFkZgsNTn+N9z8m2Vy5yQrk3/g3taLj2AoWbaKc5x
LNx+eghT/gtOis80cGnUQ9yczPxZaLfc3mFHgrZTmcgbV9JXTb9oya49Ut3V8RbLm6Hzui9WQotD
x1OctZJ5ibbLO6yE4NOpG0iATw3X4zo/2l9p6jrapT9liLiB7FDjXyveJU6o5z7BeXSnHE0zz461
rgAIs+bbL9mCjpTHNW/4mR2aIVhVCNvg7bS47QgHRmqOR4Kn44GdvLYWU/zkTEtHu8dEIXOTGKwa
SzobnZlOo4CWpMuLzzrfumTzxIXLWpN+ERDbxTepXZfgZmv9m/Yy8yjj66a4bFGX66HEg+y8AweL
adU9zMAmsnEQNLzg0bZUVlGwLM+y6lb+SfgrY/qIAMHdUDqGBk8DP9UmXzvTS4rZjL4NJd8CT8ED
s3VllRuYB1Zrqj9o5AWxE3xoGy32sLEY5cL4Tr5zbuvUpTxbLZf6pbtRXSXxUYSAgxv5qPUH3hqL
ZlaDhhauOfXTwK7CE7Qs40OVHOeR0tk7tKqt+nQ1X4HvCPDl+Xexkb9ogGAInEjXgpXlnwc2bw8Q
oI6wCtAIv9NB/nHlJl7c31pWUukBWsHJ3PyT58caFoBcVXKX0rVJoPHs9lDvqVdGPxTjapWb9iBi
t+c1XsVUvmF1pgXbXmQZhdWLbFpmHzToFcJN5QW90PpKOzEqg1rH/mOTrLiTndfuifEYHoQ5PfiB
wacFvuYdo5p+3A8omKZ1cIjOFF1I0Fvhg5lfIhhkkwCVVTyshskla6axd7X6jHap5Lx59d/qG6NW
S+1ljejuFTMwpZlI7yKfl4QgmMFcc94yx4ThkxKBtrtM40zW1nshvN54VCvqnVbOuEZWzc8vOdT6
Lfs7WxWt54LnKTor9F68cidPFCz7G+fqA5llx5DfD+R1w97gGgTKzqpsb6gwYO+nU/bMr7ZmDr2n
b6Gz0O1H4FDJ3E0PRGlXo8v73fcXE5GtZ4THmJmWs2muip/bRZnuVlW2zKI9nxZVy+Kkc+RDAEvU
9kJBQ5MsEr5F+xhSW86IBxW4db4zgwl9rwOWswaa75VHPx6q3cBZsW91C/lTDG5cuVq5KbXII5Fe
p/tlfFGQEXHw23Q4ZsamgiNJ0iu9PcuhM7AZ33uONAp8F0ZwkJXXdHjytbvfnIruwalAkZKDXr75
o7XM2q842Q/OsMFDtEzDr1jYxHw/6t0191kBtVtcXmqkEALlcMrr4verpincWDtWPA+JeB24JcpP
BeY0Sx+ajk53CEN4UikHHGC0NdQbKQkNDH8NJal0zqqRPU2nPHKsiRmSFiV4TlrSohNxhj5GNiWo
eyn9mOx72Rwt/5VKaBDT57i6aWB/5U/8jAwuczvZrwS24yc5pGzUGTv5KK46lY4OlrV8r9sthTwB
Lq+DXBy79IfdPakgSUNVUA/EHKm7Mt7PMIcy79N1Aug22J+q9USaD72IidsrLMDqZTBonLmkvbTO
DV4ScXYyg0f3mbQg3rZuaXCUdfLVj17H6LmxOMYf23Y/Oe95fTd1yFG+ef6gZo8k7mv1QSpew/Qj
FEgSou9AX/cZ4yTmetptmzP+1JnsmtUSXXwWzkluew6Mvdm+hjG/RuoFrNfE2jv93ac1GkI7ii6V
EnATftYCun3cquKuMsiHXgWjXN8nSpwr8hj0dASGuDos+H750te8N+22r981hdom65wbt4RmxyZ6
TUD3HPCF0NY5iJ6MnJcQdjVA0ArRVfox+QCwXjmLXoIT4W2036RgZSBxMajlsbsD7Y5kmgPixI+t
9m7CHwsF+KjOF2X5JUsfpFHiDIzoGc1cxR94B3djK6/V8NAOiG/4c7rEMFRcJD4WE9DWjjJvIho9
9T+MOYohuCoA/lq/HaZzzzdTi0vYPs7FNKm/SfjEafVBDOGFzAD+8KjUH43xGgrNJeigYI93JADA
yHZb/ayapBx8FfpVCijFeZCGk+4/tcRzFZwug8yqh5VvU6NuHDs4UqgAf283h0h9Tn116YNt9ASU
5NPNlH+0lqd33pTDu4I76toTT7M2vgplRVcRN0l/0hFftsmz0V714FAY59AZedeapT00OyFY4eQf
SvjeaDWfQrTQaRQVLa8HjMfI5iVArGEhQIPlyi3SFxyTPPSewQpjtZeaoIhIP1CbsOisY9a8Fw1r
xLybktgoINiT7KVh8PZtMaPwtYQeh50kc7wgnCHHH0VPvRdQJCOzNV/sA3EZqklzhApYbywwUXJd
XcuCqb5r1or17uioWjo6TOg+qOV1YH84/neS7myOniFCKqU3DNVwLZBPaRStufQ1/STbt5R13SDu
3rnX4T0Aphw2snPVy2Bp5bYXRd9Jf7CpxrLjU4HxdBwB5Oc1F0yyt1798snRL0rVse+RIcEh1IK9
yRgc1fA5Mzdav0/1k0LGwVj1nlW125pTyK9aLgpyQgjhVzrW6HGZiqNeMyJQgTAyVxoniPMJ12oT
ItconhXGmWz6dPjMc+kmum0GqsGTKMZ0hQZUV1F28/rF/VIeGMIlZzfxseX6ZxifNP21Kt+QwC1N
exePe53KE0Iu0mRviwd7bpGdPE3uqEHgJ4IYGDiDNPOicOHYhwj7ZiTHni5vfMpThXXyh40SWN6c
tRNnj/YUg+wRS8jUkKG7gpqM/aeQyduYFbkGoRnRohjR4AJhTKRnRITrhNGeJsUJkLjmdosJTGZ7
C0yIYXGsndc+xvfRwDc/VM0z2SBW9UinDCg/k5PMtSvg/VFCVbB/tivUqwauMub3NkbHn3zy4dgy
JIwFiPMSBwD6KY9ABevEu8M9rOfwVn0CiEFWyvCu9Hcn43Bbje22jd+N9skGBLTeMj6iCAlHUmdc
ltwenUnhMGO9iqblq0ZZgB1i2RlfOVpahiXfp7sqrxaB9ZKyy+f3sAMxGbLTUL0o01tDdhxjciLN
mRltcSMOpFJWWvGZQi1Y0jpI8It+J8ZzE6pEo1SLyPmoAg9zAr93dv1+Ues/WucpC3sIWmtpiB62
BvwOlHs6xPpLp2wN7UgFrqtL1Lox6nGLwkTn4Jt9uM3thzT8lED3MnCX/AJtkKfjWlagVtTNVBLd
nu1U+ysgtiTCveP0S994r0WEbjpdoteQ8iO1MGW56XtmBi9NqJF9GaWKhdl0a/tUZT8q/zX0xaLh
Z9a7XVXvh4kxLNDgdJ/DdpsDChWU5GrJLmU/rFoY//Y5diC2zpL03QMAx8wnWXuukcpRFrKUzYvw
dxIUunlAi+YT1UNZMEyLCi4j6/yPUS3aIn9ktHiYwxJCq0CvDcP8Mamb3trY1bNcHQrzUqbTShnf
rOEzYRKSm2ffagBojnkVLjU8vHb5lHbrPPS5AQK3UcuVLMOpAZQW/GKjGqLE34+kOU0GL9Q6cu4Z
Gr6WVGOLyU1FuMJalC+EDNDSQyEq21El0ojfkjGeG+liS7At7FAp0AmOZIPRb4yvHRLpzEY2N3VP
LQCfVDyWU0gmAzxssI14pwz9khWniesTdkzMQTItuib2qemjVsBy62Mik9z8Q6Eft+fxk0062sH7
kXlDTziQtLcgerYEJxnEs/6c8iIEc9veA1kxJrBB3H9QYbcc51O1/GiUjECLYzBHA4EOIoqkcxnY
yuRAQ2PFNWEE0CXcKPZKqh5U9a3qkZsOn0MBVg//nWruWL7p02VAtWP6zyNUAzHCrupA9XBqCPDf
iqqYuZnZnRClYrRZWiQUWk9pdWqDLyl8G6uTPR1VkwV6vIcipc70VjqvCU3AsXSwBzgLEe6D0YAF
/+rDB4e3NTx2qMbL71LdazYS2bXB6zcvnnY4G9wBh9i30bc2zYsaf6FwsbOr2R+b/KnBPxnoXOHj
KbWvqdgqJd7kL1N8Fs6TMFZjCTqUkdPKDrSrU0pD+h/ltItgQS2bPTRhW0AaHN3ScT9q0sLo800U
HMxsb/D76NrdlF1L6WFwSNcCny0/5jLrlAcdK8Uyj7cWMiir2iUUIZcFdKl1z+Cgy+LRblkE6Y2a
YL/Eiyiuc+pjjoLsjj2QdC9pmfI6T8U+Kq9qvq3mFC1nPZpPLQ+GFnwn8j4kwHOiIKcuyRcrH6Lh
HgTZ0mbrmmDBLcsz9aOWIqRL1mn/7rf+ogWtM9kfJpgm3XhA3lfSx5JwrQdA8730lnHWhQxsOeq5
ifqlYbzWZutNfCcGTeRfMmdsIXmBCpAey2tb+YTM4ovQAg7vGk2E60PVrdD7dfo+Lo+BdGYigyNy
9LdE33L7TfsspVhwgR0rzo/svjp7MPHgo1v1x4r2no9WW6fNhkujtPgQTnW8qZA+6Kuq2CopGXFw
Coo3fqKOrKH9zX1aukJ/zQgehWeAXvypSKhh20axStFVIVL0k81k7RR1S27W1BwSgji/jJiBeCNV
xLYt22hDceOsBjU2rHVTfhr7DQ1cNdFs5954RX6Ccys4qnx4OdiKuuwTVybqCoKw/+IziZ213Wxh
KVQemZ4Z7nletCcGAHa/m0Kj764JYZSVtaR5fngiogpgaxhcg4g6y+Mr9P0u155SaRNfhNilNvgC
hICXBgdQpkDZsL7QzZpmp5y2KX+pUKXhMHe4inHk4x/e2tcmZ5ffNWLdz0Ev+QN8EpMo6VVT5mVI
DpJVpG4C/SJ3K0FqW+Bq+UrVTtN0tuLb5LgpQi6m4vI+Skf6S1CjIFgOXoB1iofoC91zL3FOXuYn
QHlK05syBx9YSP9mnRB659LxKuaBYeKbeNy/Fs0g1RbOKKsQdXvdTaYefZBgRlFPw9FBZ5zK7kFA
EuksXjlBOAqHwsr/HO5jvgeCYjvS7TU3PBiaGLk9N9SkTPNToo1efUO1ZxCuam5K/oT+Bb8zNoRK
bUzbG1gKXkSwVJ7EMeVyadexuSpiDwmDBNgnb81TZT0j+G2HNUJTs9or+TsCpMA6RjQ7iFUWXzp2
yHbTsHGgdBVsvnhdYLfceJbMcEnHh7R1xYdVuALaSlnqkO3SVhQ8fyZCx+8GtX+EDH43ypyvvMJL
ku5mOG2+/PoTXWZFcq45Mz/l8HOy121/7J0nfgU9anNtCcRT1Ofs6kOI7Woa1oaFca/1bfAhj4vg
wxZgZUfOteYxUljoXD89Mk72yOK/i1sExAg6sIZYpbmuQOCTn8rnJNzlH6G9bN56CLzoXlRLE6p3
1gsk1UWd3PRby1nayKFDd0Dk9CaOzhzMeeHO+kENj8RCOyr2Omv2gt0eNFLz8ITRQJ3H6zzYKMY+
tj/tCbxmFdQLQH/N2RgJ57VH4039jYhNkfjNORFlce6os3KsCPZQoGizbSS2sFhgVUWPLAYxYL2m
izUZXMlwpY4qbDiMWXx2w8FQ256JF6xzCRwyfTf4mJD7olmWjyS/6Lc69ZwGu8Omsu8aohH7QGsr
BTcxerDYpXuXb7Bw/BtCbrJMECvplASmu6xGnraVppMWkEdxB3c0YDZ6EIkNoloY8q672S3afbfB
2GXTAD6rEEwqp6T1QCQhJH38A/S0fnJe06iAqeN0rVcwegVxiQks06I0tlm+UTljYTkJbelOqDbq
bEs5ieE/SMJra1dB52OfqGGQxU3Up6K6mT841ZHPxOMtBZ4uDtojsBoCS/ljqgHa+KPSppsFpetm
2PIHQfoZazvUX/FShdq6KVt6wC34N4rKrwx6AxGW2ZZDMszhvXd5v+pf/acRHHvdkrv/pLUeIuhW
35Qm2POihmD0cpKKpd1EUI2+homT+pUZYhhYqOkV4aTfPVrORswRKstQWRIzjdS9UDbjFpZval2r
R1DRrzR/HwxHH+0u/dINZgavkjbWsAvgz/klkz1NbW2xJgzGXmIl4feUEKRlLSrcMPJiaI8KdD/c
iODIwefB4vBZhO8Gs4xgYY+2hgMFcWrq3VypjACpWYnKJbWP/nY1OUVwxBL5VSh5uNrV9TCdwnCr
3Ft1rzuroiF7wY37henMDGemrnzPULYp2lL/SOeKs67Xae2SD9mRz4NmsgJ2d1XliDhcfkBKjxYV
g0bor5LXeNpN/sKfETB+snfjWdX3hbGCdPSTnTJLzZCPrtpg38yCF08oJz8Cv8C7Qfg16j8rv0L9
xv7FlldYEFEwIllf0h0DfcflLK2RuRWfA4MK3xHVHmyxhW0juOnlltxINCNDta9gt23yaohwJO3E
s/tbMbrwXegOpeow1d/KtK3eLLbzAi2IDVAJWtVEe367DhOQgbhrlmeEdbwwvH7Y8P5Z4X6ghyE/
t8ykAIjIUoH/+w8jPWD40VRkI6+NfrHKo1bcI+PiDLfRQawEdrJBzUr+YdlcTP8Wj6sUCB6Bg72J
6nWerqf4NqSuT24rNzu9U9yb3AzRhc5vCa2XbyyDF4GeXH5Efx/jTbrGLCOTCmpDbrg3a5mmXSpe
M/O5nhHUZUOSWcNxHD0HNhTJwj/EyTblkCTsEP0iA6e8jV6CblW+GeZ2fOa9hgE23yAcW8OtDgip
xbCakMGgmHqSLohipWqtFY99euxxdZj7SnnKs22HBSqwlnn9PDFuoUIN17jJy/BkoBynRfQUlh7R
m0TNPVvMlpuALvXMHdH/fKBc92+Dvzc5YfK9GRzs3nVQ2Vt75sggWvMr0WHMZcTQz639zQelgJ3J
6qFWDggL8tyTMxqVLyzxTYvFaaea13rk4tiS+1re4ovCEYwG0oHqhulZS/0Z0kHVDhk5uzybExIM
j2IDZKpvAvgnbInZQt7woCqr7kz4DhaleHCrlm/lSuNGNx+ycWUifpKx2LBCPCUFSBBc3rrglIYH
Kc6chChUGkYBEBEK0Yo6c6V2240bSf6qMtmtYwQ/x+BDghUFtJE35pODyFeQBYb9fkkbKzdPNXmA
8g2bOHSYsc/XBiOUcSnFuiqOfHxqeHeiFd2qzIfFq0xAX7hhOuu5w7MN+nlgoLI4DfdO3jiaB70R
IW9E1P89xktZX5WFmyDXoCfRPxUotL0Q0A5Co0bzvchhd+IVEHcXVQCIO41VQ5NX9o9q8PraNUFE
NH2fqo9a9tp30bieJLNVX1QCva9/MGtefvU4/lfWppecENP6f/77rwHLKm0Y6uwgt3RS1OaItT84
H0eAwNIs29BzkujSjPZWKJNYMkrS/UYJXUhwSzvWb//3N1X+VM5CrPPff1fc7n/8rgTJSP5AmJqX
9GLb5/Y6J5HQJxSm0RTc1JqXKjGysCi76XH//i+++Z+yHn775qY8Z5zY8l+ajAbfB5ZqmHWLut5I
Nli5FjnLsJd/YK2ke7fsPogFQ8U40tFu3SJT3GxVZs4cN/8/P4mmYjkl2ppkoD855x15lGLTrEMv
jMjYHeaiXUYkeHY1EJ7SMSlY+dcU5KcEaG7kRQK22Kia9vQvfo6/5OjNvw6deAFNmx+Gn3lDf3gI
LL8MrKDiE1GCGjNquFdr4+xEzjpLBq8kNLUzxCrU/KUZ4jqgFmRNYRkBXRCSWtdtU4oPV//iR/oH
jty5KFslJ5DETVP/0xMSjWlLSk0QeYqkH4JMOfuCsTIPH5nxESxU3bs8KVhXA0K+YuLZelqikD3/
/Cn+U/9kE7Hyzy3dHBvxX8Nc5r/zu6FboUCToJbZMq1qsv73MUIKOUIq1m1Z/i2t4ndDt/2LRlaV
6RC18jNTHpf174buuaZAJapC5wGko8f5t2KESJnk/PiDn5u4VovcUk4ovtScUvmngKwu7Uwrmwpt
0zglcFls7fU6PehmT2WZ/kiDBx3YKPhHGwltftPRo4+R/kkEEj2VipQtTXNaW+GEZkyfqGGubpYU
f8htuzay8Mofe7ES4xj4uIca+U3gEYpxwYRl+TroM+qW288SlTtToRxFOV4TDVCuImNdnTWpSVBh
VJV3aWSczaZ+pLyM8abNj5HVLPNyeMrE9Jgn0524w41jEQ0+74Kyvx77YGmk7cHSpLMRjvFhCoIS
WaIzunnmUw4kg/Dgf6u4Y9U438cxRss6x+6dWaxefl67gYHl1R5JnC+kdNNa4S4MNOa6BhWnYdXb
Sm1fJT/yqPQckO+ZMTtNuwva/CJy8RFoRJ3HMjYos0WOERVyw405DPsw9JnsQks5dKLxekd8Wpqy
6axxW0jh1R7YJ1U5U+GfE76i6rzZUimWuSYBDkmT1NycwLmPMugqCZsnDQ9v6g+uEONVDcYP8v+d
fWuiCyNCF6YE+ZQsKdmy7iV5TZl1tMwbsDFIjvehqPat7HxIGjowvvJC1mMBhzZe8kzsAgTHk8gu
tCxv1JIfqqBifZ3lbChwQewxNqEQZtrUi1JTLmqjvVZJNdt+BF0rlr6bVL9Aaw9+OTnSg4qbHn0X
XIBfqd/cZ7dM0sjNF0qFGCxIVpqZ3ZWsy1JPqYr6S0sCkAOjNIylLVSfaOw+Cpdy3aNrbKf2mje2
QbpVOwp5JamWL+8jyWeEoy9ewSo2S0HCcoDKT2cIyEqd4k1uKEfNe8TCmiQ9khwDzWMlCJfQQad8
fOtJlJlnCDN0i6bHJZVaSC384Gaoha/wc8tJT0NsF+NwTxowELlv+hbxRDTL6Uc1yXeNlVXlU2xa
kKKp1tPbGpDZjQVslOuXYCQT7qBHiTp8RApFq+XSVHPlP6lavyVrWNxq//wYPuHieG//ehDPf+t/
D2LSb0nBIHlH0X/tUv09G2jOc5MpE2PC+XPJqk38m02iHD1SZF4wH/12DJPcOye/kbhBaST95bb5
7yQDkcL798fwnM9rydQAktKrQKz+/Pd/mCtCO5RaWetQg8tJCTIqaj1IH7TeWtt9D0llpR3eEP02
qsbaLpvKzfoMns+iNCkbyh/ZYIxuYRDI6+RYZS0RvNaO9WSr5ftkOjsbeZEkFxtVjWdX3OxpCFpI
sGkNcA2SqxylsdzVmrJvSvlHGON30cReb513AeZm9h9ZJvZxnb3xvVwiSy960m/IL8O1ITZCtq6K
ER1ikAHmk0OMay4jnn8cUYOxOvSxuOQtzapKig5MzYNTouL5Lim991lcdb197OTmMKEXKiWKn8EV
eXv5MsG+KpHRj2RsKOjjQotNrk0GFHe1vFNVmJpEfhonf19E4qEltMGNFO2N3suL05WPDINobFCc
ajW2JntUvntQ0RbrtVFFK1F3p0CZwLgy8RxolImQ54f6IdiUo6AKduxaV1KlS1g02cofsZUPg/Yh
dzIAmqiNpVr65wbqDI38QIF8jaGvNsYtYbAaiBzitkQC9tF8eZnIElQPrPSSBJe9I1FHS6EJCvsM
sSaFngBl5oXmgm9DQDinxEENRW0siPdRVkpRd7tGT/xVlFo1LutiXE0TumqtY1urJBUcjaNuWuuT
k1JzVz1QDFLhG1flR0HV2Ec5CDxfpIzjxutj6aEY8fgmeUUTGQFqkO0tanC/TJpt21k3syxGoALf
3qWl/QKbjwLdKu6tieyuyynBkB2gAvJAD5rd3UPdNlZSg3iNp2Gr2rPBcrBQ9BXoBwJQubSongK9
sBa1Ep9rFYtalEEtU+NiL+yZNk+l7lxYiLloS/Va4lFQEg7mIlEQJTh+ce0LbUtBKlu8M3iiBARu
/Xxn16yE84NBtiFiQ/KSj0WhrEvdOlQy56qI/ZOjhK/9SJVCirwtCqtg6VDTt8wF5V7z7cFnZyFM
IIl3kzv6bei7YCVN9VffwoIMFsqNccSm0tiyV49wB2On3ytbgERY0YXGBrBE03/VM10jMSR7tw2x
S+CXNly0GckBhSCZIUKIK9rCHQpsI/rwTgwCl2PrpCTLZWDYkfI56Jhx43b8yrvmKpHzUVXKaZwI
fPf7Es1akF4GC9t032Dj4Eol0z61DjGnggoi28TTa96aPJ9xugvU6U33613lGDurAd1UrXJLDsSl
ys1tHaDrSJxeO+R+/FEGYp/G/nNhB9cgEOA5U3uOmoDNbppKV2ElpcHH4i3oiDexEBJq08xyFoiK
a4fErPBRY0bszNzVbBRp4bDT5eQji/WTXsI4iorGjCzeRdycrtAKvq5KLkk+Aa2Y6DYA+QdFv7R2
/pBBtWQNKv6S6D+UqZEnBSUkx4gUtRYPDiGBgT7L6uX6qM1QKVk7rTmsHTXcInqAgkX5s6gMwsP0
AMFF5Pl6eVJ0Y1NMqI8Jc/EndFKyFrwmivCMHINnlMjoG9FZFkJ9GtTe06JplQ/Od1C1r7THE7EG
rpPYAWB6X58rmPSxErcibu70vKzVrjyoMlb9Gr9SNwFm+3WR4N3Ld9WQo7QnzNArZMQMtvRZZA2f
gPpcZKFrBfmxYQujjHqrO9rZV4D4HaDHsNpmjvxCZtJGRUceCx3TkUKfjo51vdglvXPMTWedx7BW
SYHRcsSVN/Xm0cgQTosG8HbCj5eOD1JJkqcgTiMKio9S4EhpfPMgx1iyavWBPpqvLm+3mS9fmyi+
mpO56vFjTRIZHqlqfvo6hGgRgoo10Z1Z6cGq7Ww9+uO1yuy5g2Vtp9DPlo+nBgFTKmjhaTXMUaHh
JjAr5phv+gBtMGUFXY9l2Ayfm0rzdKBQX6SPaplLOyVvz/E4Pcp99aj2cyb06FHMg1RPI1knXdPZ
eVJ4LHQZPZeaC8ii/6yqTCiGYrLb/fMZycuT9OsfpI/Nf+v3Gcn4BchHoVUTkMWQyRj777+VGJik
1xJe+GvsKP/0t8hbJiGa9ObybOtnxPLciva/Q5JFHCnJYyrJZQY5z//OkGT9KcuZTk1WaQAgEtLA
Xghl/HsozDBDo2Vk1jw5b7is7Py5mQhElOcaWIp9kuwt6MhYh4i16AWoS2erCP1KytWLFIt3qYVx
zUs8ztiyrDxBapdoxIHhYh+cYhWQctQqxUruMjRyKSSoqg/eJLAzWwQaoHxEtaeQSq+Xxktb4zPK
fEQsRorCWBIQP9kYdq6VhvE3b07woNO+uxKKMq0Vv1CvYsgIUhgHkO4yzBHRl+NuSNSTMdcfjZWG
9MdoCd2zom43J8oPmdTtnDCIT12EIDjX2AlJhy+OjoBa0AfC2Ye4gCzrteoexZqzS+YrMZ27wiuR
awvd6Sgbw8GeW4FbVbNMssXgMYwDzLKC/qAY/RvnGNh9LUTbI5D2AzQtam2iuMv4lDiZGAXmCAFd
xNf/vIM/30Gdh/Kfv4PLPEnCr+qvi8r8135/CWXif1WHROdfuybnpNLfFxXlFxJMZVOxZFJOf82k
/h0xMn8x+L9V25bJnv75fv72EqrGL0C3Mn1BJAmzASn/1kuoyH/ChElUly2iBnWDbnJ+iBnr+iMg
3TZ5VVJf2XHCtwM+M9mkS+BZVoMM9/LQK3en8itjmQe+SYcd8eX9nMKBLnw7dnKJ1lLt+63e858/
Qfp8A/Vq2H1VczYdR62x1rIIR5BE9RY6x7k7qEi45C/S3Gcj+UV87lIV0XgV5sl3Naj1ezoqyZs8
dOqVySk7h6VBBFqKr4N0M8Z/ci4H5KQ5TtsUWfOORE36CrKKUJE8JFOzxVgdq9iKbd6WrILQG2l3
Xpo9zMw01chTqAzFweoEm7hk2W/qUaG0zlEid1BYROIMBAdbJANShc02DbQzBBNSdaXZqfH4FKjt
kyJ3+SpBN0x5xSHpyk1mKD/KHP5QSlJPypFtpZxKAH5bCTNv3+vEIyL0Gem8tSv9kCKlklLMZP1Y
fikwz6MQ17jSyN0JIYwyXcWNZZ+VAmt0RLYsujrn1Ke+l1ncsMJilGnKViJdqoE6YckhzQ7JLMo+
UCQvDYG6IrKJxizcpT48Yx1WYtW12YgC0RbTdmIW0R5U2YYQ/s9B8OtBwHvzfx4ELXL/939wEvD3
fj8J1F90CqyZAS3oKu1PPbagEqpicvHaoMrzpfvbScB9bHB6AEtw7VomGfF/u49Vhzhj7nb6ZTkn
NEv5t7oVVJ1x4I/YMVc+wLWi/TxeLEtT/8Q89LBOdWxHKRIf3LDRNEKSJ8ljk9N1Y/fKg4q7kpCQ
emWH3T7PjYc6ClZaY4EDzmypyCLXKvG0O1XhqQrBRoGMX6xVhzOPplhKwidrz8EfFOXnuMBnkEx1
4fHKfHZ2gOLZzg85RhnTieVFFeSXvm4uQdd+dYjcqqBDHUiamiI/Fbm8IwHsXUqVp26QH1O9itFg
KdgkSkI9HemtnJOdJh3PFUdMtGLfQWKqmelGSFO4F1F7bEvEh1X9M7pQJVRlqNywU89O2PeLhoOL
ax23ThXIe6fhNm2HGkWDMzsQa8c4t0b6/9g7s+W2kTRKv8q8ACqwJJacS1GkSFH7Zsk3CNmSsS8J
JJAAnn4+uNrjrd0RdV/Rd6WmtRDM/JdzvkMCuPTVSReacmPyAejLAryK+D9mmFaSXpYTMudqzlpk
mnWSffaMSOwbbm7OHHCSJ7K3ou6yNql3W2d6atALzkjaorL/kLjeaznaN+kAkSumPctkfJMTNrSk
qG6Rf88I9uSZAdGkhcsB5zM2KoR/3wW8COOxl80fKHz2BOMwEVkzjrqIOmH1Jw0jngG9JiHNnfup
XrORlL2Yk3jNS2J+YU5sIpRsH12uJlTJ85LDktPAWln44GfWR038UlbVl3At/V3hcrxOsXtrOXCI
hkw+zraNwE3YkJazh4lcJxMtG03OU27Xp13lXgvyn5xY7wiruhWDC4RJOFfSAEJeZm8Xkh01jvFF
QpbUPOJt89zyziNlyiVtSmskZg6E5bq072c2t/SVUOhi7fKkrXFVGfrwvmAyY6XOcJoLcR9PoBt8
Qq6KVL4P661Q6gpYIiu8Ieg+TPTw6G5ADtRT2mw7q3ocHPeiqxlMLw2W9yrpV9jCKE6yr1k0uX3N
6OC9mUd13hFX41jrWFqyoQhhjDgKxR9uR4GxV+uB7km37kC4lG7s4Kl0GomQbSm3MrT8bebQ7prS
fQMNvRs7v98NLSy/onruRo72OmkuslEcWPMgqsiDGyGdOxLLMNIkVbWx0HsEOnsUE49qUNhoS4fx
LeGJcLLxfK6biz7w7gJdf0jj/r0d/ZdJARbNMVQMC7iDsU5vbdSKakrwKS/Aq6ZV496G0b4u/Gti
5Ml6shDruQ7aIhX5b8WMx39yEXEsFYK5fFdItzwFkw8jY17QXLX9UzXVIQcCIJJ/b5Wvt0r0PwN7
7l+7177R/+VWWV/3/VahFVs1DB5BkZ7wuDq+1ZfuulskfCcIOc7Fj12eS7AJET/cK383hi4N4LcC
M/iLtbzLXcBZxS1ALfsP8iXEL4IHFpJrRt1KyGeVvaZt/1xfukQyR2kpBewUtbzWXsP01l+MPT0z
k6o/q0Raqx0nt65hRuv+2ZuDNronqoXLpLBz70GkUOmXXqm7xNHzZbAAID5x2gYZZNEwWZXevJwW
lROxSkRvbGtSYsvQINsSCVyUAZsH48vwzLFji1lJIJnGpDXrzsjDuqfcCa5q6Povfp8/8n9Mt61p
Vq4uE82dY2KUnlXizNeRNtDorNZOyr1XgG389xH/+oiHVBl/LpwuX98yFrG/103ry7494d5fBDwQ
XUe++jqo+PZ0e1Q//Beeep8oCFY9P9ZM7FyIoyK8B4GK51CEfZ9huIHtsG8P0HysX/snTzct2a81
U8hKySEPS7jrY27/0j5Zbl85tiq6vc/gOznMZKX4p6OY8BJOM6PvrDhv4F5u3F7jHmnCcUfNz2lZ
AF4xK9Tb8ebt3DIrD1IFUrUroV3H41XsrVZszuMNcwtoDgT/cjpLAD3dGB0XMWMS13jZhGdwRU6A
CDEzY/dfTt3RB3oW2x2Yc+tKrkF7bVvdOCo66nK6TZcGCCMaP99ydm4DEWcN66tnn6u6vR5j51NE
mh85qWecOmAY16A/NAAXhuS/eI0A9NcwwNZUn3LSAUeCleBqjA/BEH2IPAIEcz/7IDXKY8ZIVCWk
DFZecOZNPohpWBMuOYThGD0kVfexI59QpHCIElbpVHgSK1J2XZnVjECoYTtlX4qRmMNksO81Ftll
xB/IYPKzVy4LV2X9pNeUxJoNxGY0owUPNzqY1e7SdP2NdNqnqokOS4lV1ZHeSRf4Myshd4QwkSYJ
t1hWUxYWy3LXd+nMqL07htHU7jyNfN+fAbVXbAO2RRgETzYF4LYa4vYx5Sbcpn40H6LcLES4E/w4
1PlzPoLhsnJ8n4VUzq6dCrwfEX/9oLMfGxelrxfDA3XJigClaL1rkd70rnxwTXcuLT/d5OMC5bSF
LpGULIyy8qCAmuVCHppCHSfR1JtGSnLT8ZhnLRGzs4vIrlH1DTFBpCk23qtK2gux6PGk9dObCiYq
G5EvwsHUljr7aAmv9RotqAMQpjqHZaQLI0+07WZnVo2Au3ejfRmuBgnediokcVl2BdwBahGfHSTZ
ld0bNNV3N7fREYZUmrKfCIp2PGF5L3E4I8S2MXE+/Xs2fj0bA46sP5+NF6/F++8H4/qabwejQzoZ
U1SyaAUHGpPU74ejQ+we0bUOZ50frLf7t8GSZNHNC7iO6RpJl+A+/nbxo1ISTJ2igOU56rMw/EdH
41cB5Q9SJNpJb9U8kcFDji4D7fXo/GEHjiHP7xiWSijqNeeGKHprZyehftOrpKP9qu6opaCZiUck
2/jFrBSChjfZW4d2pNpxfD9IOzYb35ne2WwsO0UrVd2bznvosuRj2+v7UkIb8mAS2MvYbdKk2oW5
PdTbLlsDNntCaV6MbmYAXJk8JHUF562NulMDfXSpF1w3Q0E/AHZGOCno29HzsdTj7XUy/6VwrfhU
jOK1GNvLry1lNSePpRNsh7JzCJZdOOFnc5xy1JTD9MVq1XGOmodxlRmRi4qV1T9SyKxJqS6ifAHT
t8/hhCGdytL5se38z6lMMGHaILZzS3PU5alCi+I9LF16nrJDP3Gm5SUzNAFtB30xle5932EJSByD
Jn90z1snXrBKsJlul/G0zgp027395qc02gz2BEOi9jlTOfCp/rYu5vcymXEkCOyzHnz2TRJGlyl7
Qv6N/DkUrEKVtwj8yxoqUMC9NPlldMKM8nyOWzY4yqrPxEzEZ5xY/UU89W+paMwmtMwnJ5qnM4Z2
rP/qrjoXhmlbPJKlbQ90bnrklihwnhq//TI48bwZGxt6VD59tpb5ym7Ye0+4qpyc8zkiUKIPm3YX
srGGqe+QcWuL59gdV4MQYRU9eq7tFDb1Q9Bgap7DNLjzfXxR2pQBhJYmigQ4TDc9BGQGzdvIqSqr
glsvxPvCB2A4TkOR3Bgj2+W5VVFszqNqJvJBMaNxNv8eYF8PsFWc+ucD7DSbsv9ygq0v+naCuX9J
qiYi7r6up9Zz6nt1x2jbRzDJbItR2c9HGGMvvubT2zCv+jHgi9MtQnmD9JFTZ+2H/skR5q5t1S8T
McfmrOQ4DNEE8VP8fIRVMluCTqfVPi/be5yxA9qRND0Lmjo8txQNc5m3rJOzAbOgFY4nHdoOarus
3vpgFOecvprVk8C8Nql9Gi72Bk30kdESR41Kby2Y+QQC+2qTWNV17Q7TaTSARyltL8azBV9mqjWz
t0zfRpxDJ8NkzMZJwaFI2ztGFf7t1PX3olDtphlWQKATnaWe9aEghuwQmWEFuZdwGoQKT6MQLxkt
UbwNHbQT0rFqHD3lS7KwD3Py6q3yncfGQPcJlPXgOO19MnTsv1N/YmIxZWdm8CUMl3jcDOtAPLTy
lAF4ctM34pj58qkqAdgUYryeBn4jT6IHnRIqlL6iEo4Sxt3ruImfiOQXUokzx/0wlMkhmzAtTEgE
DsUw8CXJMei34TOyEc28BAeuUXj2cg+IiDUNfMJ9C5aMh44iaqBndMq9d2dYbn6L9csfgFmRxPiF
KvtjF5CCTiQ7pur0WvVYSvO43OfWBCbTM1e6Y/ud9GRgk1ZzwYAfN5MGNlQnrWDNhxClsNS2LJzX
2KR7j50/epd3xXabQ5GoD1IQg00wVNRbuTvmirdRT6YGvwztL6/Sq8m44BCt5t0u6mEfNd1TlStc
xZg/FomqhWimk6hamhNUaSS6Dfq5k81nK5iZoYLwuUWwdg/KSKIe4th35JfG09DaS3EXJz1Z2sND
Oal3aSJzweT2RuPFcvKAACCLjNv4wpjyKUjE0emi28YNocmG9lPoOw9znaCMba+F33PbkJodFf1+
FPLUnuID/woCVXEwAN4mJLQ9mKjEgm0hcXCwSnqbI4z1UYQCxEWu1GK27e0KWc4ExdnvKr2xLOey
WqzbJnN4Z/D5pH56PdLynPh99VjMoItDTdaPGZ/jtKyPjQ1ApkW9BcV/eFkySNpteaEsX9xFrUI9
4RU3Ri/HrusgpC18Uz1fyDWeO2vPjT8cZOPsGle/iSSEJzw+1DaQrxE1q6/k6aSAq7XtZbQgPGnn
8srBWuOZ+sH0YBkdZz8FmGMnSfxUpp3Xsh/eRlEyVeMXP8WkINGjxMV2rMJPs+T6V9E+qwV+cpCV
tozglkI6dev9ZASmYLXvk/ZYTeVZxzWkVHHaKrVT00IMHMNYlDOALM1r3fk3E3znLjeXE6DgHkCN
4dFDxnUTCyw7Yqm+1LO5LQrvJo7xjVowlmMd3mpFW7WMGGqHMsaF6c8eqdkWBk73ZnGDy7R3zwI+
5mdp4d+Sl+FAekh7sN9MOZOeD2YXDxdJL16W1sO1ialIdd2t9MlWmGdSAtNZHx2Vn8vC4wWLu8Xi
cIz5qP97Jf59Jf7Pkd7pML6Wvxf14od5HkV9yFSOgV7kowLxuS2/3YkIW0lp+0nz+sOWiAGJRN3K
nghzAv/g94kHW981opiBCBmVkfwndyLf/ZcbcVWmoAnk3/FQuf5S1Hut2yVzH+T7MVC3i5Ifg4Ws
gMhmoUAk3N910+fp/ybvzc3vFi1nVaj88u3E3z976GCrCCMKhJ96iFpYpsi8jA/ppAOgkX47bUtP
YKk03JeQPRCkcxpHqPtyewatFWvUXSxWnWTvDrN16i4VHv7Cu2tkvZxyyLzVIe7ozhH1dknYlHqE
cb0M+Ix2vVWBFS5nCNSi19t86iUtL0SjYNVk9l/lmX2YkfKwCjeLVcIpXC/cWUhazzwiefo56jbI
RdHqz0pe6I7lR6u5pZXLTFwJGBIxgtEWL+1ixQkMpmglI8F18npf7JGcPCxmwXjkGzS043ml225v
S/YbZlo5NxDAA0v1u3kiEWAVsUZeok9riO212+5oPxDr5chWskeHJDCnNru8FuTd6O6pnq3n2kZm
Qq/BxQdHPYYojoI2EvMXWkK2XjZkirqhp2+b28ST9+OkP4+rDFeX+d3cJBd+MD0N0bwzsXM+rsJd
fu/yxEXLi2zuGbISlBVUvjlqXyu2dy3qXwuI9aLGC/Bqj+4qq6nQCadjvBuy7GoqCWxqVymxqazr
iXikilTBxVQXJZpju/IvegCPcaPOE7t7KqfhzO+HnVeKfWa8u8JjGISGOS2Gu56MtqRTb5ESx3E0
V10ffUpkej4Iok59B3ptet4u885eLd2JjizqMKTTITEo0QCjGUSnRFttz/5TgNZ6ypinSMMSqeg0
kE3bgKtJ8UEXaG1PM3Ctge3e164cjn2tAS6i4MyUncUXC+ieGy3TGs13zrH9lnsLW7E1UtjzKh9g
N6uT98S0pXM/LxzJM2dzqG1/E85YP+uWGm2a/Zc0jd1DrAQGYdX2ZwgHgG6V6YUcnf4xUIR4SYIL
P7W5rhAjp8sHVkzVxhgPjUDZAs4BKGAZqKwqKXf/ntxfT+718PlzM3PzWlb/5+T99XP6+/G9vvJb
R2MjrGNtQvowa5kAZ8L34xslUBTQUDCOs3+T+6xeLf57gPUPGxnn3H+Obzf4izmHYECJkO/v/c4/
Wcf8IrpD7oMvwomYCnGMgwJaO54fhjLBxDOVs4A9045PzEHcBzh6U+cpzxr7ZbDHYaU/5MVdY+X2
cUoqnIVicJhD9HNRdfCsE7Mzfg+QrO3lx2xIzi3fuk671iORsgAAEmZ4krZNg/lHZymRZnIo203o
r2v4AnqcLCKXShkH1hjDw/NEeYXYqMfFvmivbgBou7PzgvzQefGWsPqQjRHMVADBI+3BcDpkNpUd
kRIok1meVek5UliiwHVaUN55+Gujk1X0W3DG4K06FqG361gvk7pQnEG6Ow378N/15H9cOoLh4J8/
Edv+8+sfRC+87tvnIfgr8rFF2uwa0WbIH9eTWB/XfSVOHQytf28uv5cz1CuUF35APeOIdbb4vZxx
KWZo8FclDe3/P2rxxe+GbCyb1FlUF7TeCPV+WeBUQ17ZVaGjvReMeXiemzmWJ63MfKoaDvuuDQkf
WMhsaBuSDCXKecIAq/Gc3gy0eNEQOGprfyEqJYyrCH3agKtuW4mZ8BuPAIsyrN80mUFOk1615dAz
Bxu2PuO386AqQX/6Vne2rIH1yqOpJuaeKKFGnOtaA7v3StqT0b1JAZnHNobL9TbYGrdcgJdmqbxV
43oDL4pIMkXj6/tdeT7pJT2fRgCOY62c+6XyuOka6BRBaFfb0SbYQ6Wj+AzHiaauQtWXzwz+2Wzq
2yzOgn22lNU2jJJ7vDAxQPlc3mZez060DdrintTX4MXvIkIN2HU9Cbu9mWO4O/0KB0wXklmAXkxP
3lLOl8qJybI1ACLYq8C07MhYYZg93gCihQq/8N/WlViTt8eQ1LY4Cq4C3el1iYSdx33Us7hgHkcA
gtlKNTDlINLcjp1rdIz8xQL6byGsGyS44AcEY8FxGdZgS27fsJMfkdR9smLns79UD9zalKhNvxMZ
mPRogWwNRqbvlovBa88jqRtsGeO+YFKS++qoHfXYG3VexpJ4t/G6dM2DWXdhOpXndlweuhwEZ9dt
4aWSFMeqqISv20z2gx6avSX1nSHrII7ULrOZ+BT2sQDbr4GvtqHYNRgNTxXPG0GZ4eesnk4rmJtO
Ot6MPfmxEWamriWQhriXobrXQ7kNU8L38v4wiU8j0sXYyfZxHVxbeb83pf9QiP4x71aWXQuky7jx
TaLlfSKHL7SxZIqP4tpmLajaZGv7RHFouYOM8BpE+oUHZz+SK5dm84VqbJvs8e7ZipFn1U1JplOm
H8ScEKbeHolnzxFXRkfTD1/cEK5m2yAwwj10cKcCkh84OZpIBC9h+dgjX0RdWd1kNQi9yDJiE2fL
A2KaZzOa6aRGKLJBTQPkpb00yfzozv5HCwSIbQP7qWGnFn0OOn+BUOkBZJRV9XmxiK7xqvmTbsH6
sml6K0IiBbKQ8nWdCXQVytV+G1veU144L3bQ3yJwvTIap0zY3WO7ZWM6i7dy8OFhgjxI3P46t2DZ
DCA3Kx1+1Np5EB7Upq4HzpH7iToJC46AtF9Ha4u0cYixbrQdZgaB1vsuiPvLUOlVTt4W1Z6ReZAj
ohoTkt6ymtSqwUaVMCfD/YQhZRenwwB51DoOrWHAbrckqvGJ2puohymyqAr6YOrBCcepkVnozUxv
XS6B4INbgKewS9hIk+STpuYeCoC3VKjxXHEddrmCiTUBCAAEV2aQP4oB6ZmpXxI5vvoTD/vUuQji
11BW6Wpo8vwiZCoE6lTOzmPmo+VSYU/WtyE7TMPFxQQncCltitCFZzKnEFSwgcVeAaxG4cixr+N4
ugy64BlX3WdPVY+LhOGMNYRQ4LjcloNJzkROhnPqQ5AqWghY/WiOA4lxoirKbRchGhZ1dJXWGKdi
tlMEd4QfuzTnT+MFBCOMBCVAzRRjceGW1gdaIVx2cX2GLgv3mOofRD1dLhWA8jVFDMuJjpAr2UD1
Z3+v5cBapW4haLpQYhhcBm2+t5f8bIa0YmoA4P0aJtJNz1PSH/w6P3OE98GDxThFA3AHIoZQtKwO
GTIta4g4GJhOk5ZACTsVME/GfOeycq40hK3OIo65fZh5TU4Id1Um1/VQPohgeGnTFWto8FsTDWs7
z4a+6cSPiEobq+5YMl3aBVP60ovpS7fOxMbhpvH12h8MxCSKt4iiCwPdmB1I/75zrLJGjif7G6dC
R1hYrIUSC0NZOats06cmx+5dWrj4YC6G+NPAs+efTN7hh1SzuwsnEW7SePYvlW0FB4Z4/AwOXaVi
U3IqZjskSsAs22DqP6Rz+6XwsNCjuSm4JsAW5QJp9zilNTkpGBZ03ruIQFN5/LfL+Hs+REX+55pq
V74m5Xv3e4sheNm3kgoGBWW8J0KgNaswmJLl24TI+YseAWAByhdqrq/Cl++LX+73EGKECEI3ovr/
/yUVOmKXRQpGQOH6rqQM+icTonWD/MvMBgl9xNZm9RExv/qlorL54UXFQPGMu202H01hWyCU/aAd
LrQLpNA2JUzpMr4LhoaMgjFvkPvqVmfX4dykEdu+ZKWXDeoRbUWBdLOGFlS7zt6E+QcEkocxClOy
uPOzWNaQv5vLymf+PMPF8qfxgJjko5PHt5GjzovYHD1j70TB58NbSOBFG39dRURuJfbIeHfwznvX
GoleGuBT+3K6GeOgnl4SkexlYaANF55NwBD4123fmIoNpkyf28LLz9Pago8fgOCj6SBnxVlm7ncs
ioNuh7uRrgl6W/px5cf2hdu0XPzTv6047TEDxpBF258/JJev9at+f//9Q7K+7NuHZIUAIMpi1WOz
Kfyp73D/CtcvwQj4bbW40lgC7DBhwJsdBDza39rw8C/mj3TuHv/DGSGjf/IZcdc2+wdtBC04sn0Z
SIF2SDDX/GWxGMs0Wpqm9M/CqDfNB7/TDfD4yLLvZadJejFDOsyvQTELm10/AgpnG8VKafzxuETZ
r5uVG79M5VVaDqSa5JF3GFT3OjghzCY1za/xmMdHy0Yx6X8VTzZrzBdW7qwqMv9Siyz7sHwVWaZO
Dc39q/by3yP869MZISf889NJPftelq/974/n+rrvjydyex610JfoceBxfT/DXQxj65jfl0yP1933
d/FOhBLSY3QkItpfnyH8j88noyXuA3Bm9j8fE3EZ/Pp8skRn4+0zfAKVwE/+45gIvpVmlTnKs2CO
lTlJqkzs0tQgu6H46DoZbd2y7x69aXXbD5B+u96b5qeoJ6rSk7RNECIu4hke92Jb6c5RBiZwmWvn
mFRRdW6bvCRco7L2I7k+L6KbIiq1AdoVSYDU/ydsorgnxZQBHwVs0GCZLLs6OWsSD/5AMocXdTxJ
+gTlRvC60oCEHuLenMakBKqVzIMWoS8SrGR3fiBnOpKyQ2Lf6dKDTh7xHSiYvbsKT1XT4p6QdXX/
79P/99nMLObPT/9lg9Xuvx3NvOrbsw9rZZV7+NHffqYfHZHoQRjteAEjHvyQX+W+3+qX1ffI0FLy
lPNzfJX7fjubxV/rTNNBCkcTu9Y9/+Rs5gf7+dGnBkIexzUE3YSV2lre/DAhjepYDHDjFU2Oc9qY
63BMDtPwH7LPH1dbv33AsHYKZCwBvDCxCpN+/i55brpEVbRRIfq2Ohc7n9gZ1e0amq4f/v43vy/R
1nLrp6vml+/0Szk2ZE2RO+GgzpapwOXsI6eakMj+72/y+1h5HV4DN0NwLVeM2c+/jr8EKsRlBX5D
bZBDkAsJmytLTxcFsBYVy+Z/f7vf36Of/3rr1394j0zcx2qY+XZj/jEiL2sI7irn7n9/j9+uaP5u
vsfAEFce3t1ff6UaccHMX6s7k0TeOTGUy4rgRhtuZnE6si/739/tvz0PFCXCBi3nIel0f/6Niq6c
vGrASpoHIyGI3rTrihbCeWeurF783Vz98eGjyPgvDwVlDse7QDoffNVu/vgHjErmdp4HSML4bn5b
lgzOTshCqM6gaXaCnLfqOJNgYG9NatnDs9fIJnheKmQJONhzGninR7hzxjTndRjtZt+F2SGjCJlU
e1xw+m20Gzy4VYmsRBFzjUsNafQWPSZCyKnotz3KwZPBng/oDEnxIyXeipbbiGPf7Bqvao/GC/Ct
Fw4RmZGTkjFXn9Z+/cU0JH3luFkLpERx3m6zUO57wG1mUdcNGvBqpu3NgJvGdhluDfmJLB9xM9mG
nPawK99KG+m0lwfOqSzRYfWyVA+IHojUzEnP9JZ80bjpE5LSnGRjIpyNfdpUdPsR8wJ7lM8Qyk7H
lWCe64eBeVSHbXLjVr5/NRFytLEi8sua9FRKZEpDOGw01H4OvAevAdTU+V71psfsJUiCLTIowsFc
QUhGKUjZw2LMtvq28ljq+jMxGDLx32SHPXnEyQsWE2tivc26At9VuHV1DECpKQgnIOYVofB1GssH
aZCnGu8FkOmLZGq562zwAalPQCoG5XYfAbxXPZrHfiTXFIylaT7CcmNdOfuPysnfSuU/pfzpPKc5
t31vB6TYSQEAqy2JSzK901X1iHr+qSnv4YMmSnwKk08dhhpjLp1gn9YP2M1OIyC7LuFhdflqG9RQ
pYXynclkCgIe3YntnrsLy82WYRCyHQRS4d6u2puSSITaBNcF75Emj4XZPBnk+L+ZeNWUwmN/lmp9
sOVF6apjDVhhDQWopkMRif0UPfIBPYxZfz5Gj0WzXCihLiQ+OEREcrhECnBSjsFuSMXOCz7bjb9L
Q3dXhc9itHdWnO4m22o2SAO+zM7z6ummOHFOvOqjN4Pa78/wSzO3OejZOQwBUaR1qTcTOYkLcPVe
Zbu+i851nOx93tEIenei2hvePnKryRaY0QFPSNAWc0/MRS/6s66R2zIl9N5+CsLragD3DAOQFVo4
X+jqwquqi4qM95DAOft57NDddfVTslgPbnfTldnzEvpPi76FT/RSI/qzk4dhCI+myI+TvoXy8DAW
7skIfVdy8LvFB+llr5Z2vwAVdNkLswgfT4aohBPd2Bcjs+0qmj/HrsVYajqqKdu5RCEk6mLsn+3s
KZrwPQHMDnrGPTcDvkPSKoLqUXW3mcQoPx9lNG/KLjsNFKB14Iol1A2RpO8SvrQWw6FtXIhPL3Nv
HbzqM90R5guy9wa5Y7jKpoX3tpfbPnF2jnczMqskSwiM+HCpSLwMDdCziNH0gAvmZHGCY7NSoor2
acwNqCo/vcMQuQ8Hf29haKkUaEo1Mf6tzhblMSHrtxWQctkwUs4FI7J8Y0ftxkGzCOdmG+F6sBaz
z5BPJUN8nMbHevlMh3RqIeI0HqEcDQisGd0zuY1ZRTJb/uhM0PmBred8qY15uhOmoZI49mk7uu5e
6+4yBOfjoUJD2L2pXUj3RJUsQ8v44ilokEYHI3ZdYjtU6HPugT7v7VM7c54XdZuuAQDbMPjS19Z7
PWRcDWaTtByNtr0LCRqqG2bQymAAdjXZIruse0cVAidSnIxQIv2BZPm3NNJHDbdZVbhPl+hUmzuw
apu5ag+qgYyt+DyuMW/tYawdRIiA53RDeJCBUOR6BzavCN29i3aa9k1AkshI6gu1fehN5+5QPJlh
+VDN5UPSebhJRaeOVTtaF0WEEk0I3Ki4mGx52sBsqPqO9PQj7MddbI10qWg53GmbyfFeRj6xvktc
se+ALh4Ln7nvUMji0rXXD60lL1Bovxf2fJEgSTnx/OSQSGT8nX02y9m7Y6aU74cpyXZ5MOQ7FBEk
iwbeQ+5G25T0ijipb2pFyhiEtQb/VapIDsXym/QhqUkxEAViEjMP5iSze0PSOFzkfHS3dfBaLpzK
zEORxm5TkrG94L6vg+3S1dc5TiDcRdewdDYdv6ELBTNPik3gDLupDG5BRFxGiWGaLE4zl9DwxT+U
gCuTiWHqwhBc+meVSyp8HG1917kWFjiM0mJxTcpXFyC2Resz7kt1V8qecXZz2XqkgpQdAhiCrVrv
vDPhh3j+pHrCogjrsVO0ok27x8C+B/x2KPhGfmFtBjD0w/QYgi5rhmRTLp+qkMTq+K4j30JNgLgR
aTYcZr0+UQU5gdrsmzm+JvzndPR7vOkxMcrcpG28UcocitkBhhHsY/yXQ/pQQ/QvJXBUM8Ju1/Ku
KaJt0up35Wa3WE1Ja1P2lezjQ7MgCI6G9L30I5ZeZJtpvPscu0gEBvWapcmhNdnT4kc7DfMDLVLH
7qtdtqKYXoN63WL5BE5kMyPo6ejO9iUi3CvjpFey9R/DOr+sY4+4b87ZFeJ50qfLfdUzwtd1zTs+
ShJWmxc5YBTIFkNMjNVWZ10dHgYM3Oyb8FyvNWxxRDX05I6wTNOy3zsrgcdkPDu8yzcTCjC3V2eO
dJ+sUd4XOKKJPrGuECe/qM6pgHMQqB5l/Wvh1zPrAHnMa49njMvFS5a3dBDcKoPJEGR6D0xtefOA
q+xMRIoLTyNhiFGcbRx/RC/etm+gVz6N5HtIu+G6LN6wor5NQb1j3XMRNlQiqhqvlnXLZgL/LCAs
ei7q+073cmeURfnd1h07DHjzmMoIIC74M67fPQv0l861SSLx6b5nlniW/JTK+mjDPgcPWZxGVfXe
CkLhVYQ8FrH3e2g514FpiQQf0N6qEjb/1NxNfeCwJzaEu8OaZxo7b5qWdJTRk4CXAvW+KP+mCJcb
qxwexr4jMpoCJlL2duxQ+45rTtAUPTH+xaqXwYpoo/aZ7miTsDImbo+EdVXmj2CaPiwuOS10gRtv
4vS1k4Gqcq4EkRnkNYmwP9WybDZqSR5jM/kEBaO8Cy273OS6JpikItZKKR5CWeef+yh7YbV0U9ch
QcaCjI2wxRxfjZ7mk5+gDfOvAl8/5VX8zI6Z5Lg8ecDPcwzLiFtJuzkJbim+wwTV/NiVZDEt0kO/
jzA6idtt0FhDBFdN06J4syako8qi4LW1VGlvYydUCMaiZYC6g/sAFkuVOToCzuvHudzD7JHqQIYg
r9NW5hCSLPMy3QdA69tDwRCV+Nk+bcuVKOedi6iokn0m7G4gO1rNHlRlNDe4qXvrmNDguKfspuAa
D2qsE6qvGSVkrPzXQngWBkgTKlh2mdsMZ3kTAZ5bMqdFVN/xxzkpC79ApOwFOp5PrSldivd4gcr1
kDjD7NpQ8w0tLCyOdDhETtxU5/L/sXdezXFb6Rb9Qxcu5PDaQAPozCYpphcUg4icM379XZBHY1kO
U373w1RNlUyRagLnfGHvtTsjCnYGURCs4s1F5XDUcuJ/y0pr9kIfSD0wR71pDmGW1T2MCDNM5Ov/
CYNGgTrQ2dVZTJ2BrFwnXJZUqvSpBWqBlNq4M6hdBErev+/A/qSnRE9COyTJKgzvlaP2Y0+pCp1E
gi3feSmaj0qZbtu8Pwlp5377Nv+S1Vd/31/PhdzmFZNf/CdO7/Xrvk+G1F9Qv1ka957OWERfYQHf
N1vaL7KsMhb9r6f7v1NRCDnrOF1lEbYOiIwfLY3WLxqgdqb2SFjXLv4faZ8l/adnhB4Kw6UlySvF
ne2A/lOXPlaR2M59NPiSRXB7PVs92FbT5A1pWgKFfVZi2h0zpWJBZpEihBi02EocSOUL4duj0W9G
WYye8BSdMjN4KCmcgT2CxNxUUqk/h5FcXNqsxacj0lYEM+EwZqJKs2NB8JCz2LZ0DEZKI94WFrjX
NCXgrdZVu0Os0ANoRU9rLYYLcU62+ypTCNdptqZFWiYp9ehEaM0XQhm1UzSPNkIIYk7a8KIIY/hA
sSzu22oY7bxC08SwiFlsXjwHkXwt2FH4Y7l0j0JQ3hElUgyx4EaCFMPZi8N9V0eCV80TyevmyA5a
DLp9zttNgCA93IIDcQ9kElnVosAXyeKMFHKVCOIpIqN3Xj1/apNvpLkpcGAaNGX6cYyIgTPE4HaR
hdchGnqPoS0ByC3pSsC5KNw1sJVBTb3L+Dk7sZDXgXYqjwhkJXuegpNUWzV1Z/s86jhHKxofz8AT
Yqsy6G+jjeHqLAtyCuDgIRi/QuL+qBfzqZ+4ftLsjMhd3khjuRuG2U3hnGw6SSZ+KMmty6KF13y9
6UUjIFUoDQllzwR5Uw0pCnRBeRkT6RIvk+Ao6czfbcnngTxTMU6ZGAgfKB+ZUczjhM0/1DelOX6N
Wkw/TWAgt0yEfEsWtrEtGyEmBWjNJ1QggeV6G3pjjrHMGmMggEV0K1vNc1sYJFJ3AQEy0VsOHWNj
xWQiAnBvEc9UmrdUcedoRvNZJJOk3ciDXD6EknoqZ/0DIDYFSk2SM10K7DIJFvM5SqX2FoFG6xdT
tpWqaXDmVUE0oG3bWEOJUoGCDDzxVe2G/Gwklnz695D8Njxfz6a/PiR9Mnpei4/yj6uj9eu+H5K/
bjY5ztQV3MeW6LdDEuALckpuMGSRv0diyOYvbBvpqSUD1qaOp/G31ZH5C+ETLOyBehI7gqnyn4zP
pXU+/sO8Gds3fwNaZo5rvhty49/fo0uDMFHousgPC+ZTtaGuCYbhLgrbl3hifoqp8jaQ2ZWTdjZX
8UXumq3SBzRMy91IMHskpduoTs9dFbtDOfg/fKB/Mg2HifbHHw8NBPB4ZtVErPz041UmH4A55pGv
9skayYC+cRb21Cn73gDnNWMWSFHy1YV+MKXUE2ucan//I/w0e/32Af34E6x//sPsNYckUvYKOTd9
mbzLRnpbJ/064btbYGv//bcCBvn3/9qf5N7AU6N2GqoIq5x44fFw6my+TfX4ZAjTEY2GA24nolVh
fwbFKsXgmnWhU8mUn2px/R8/jLHqh//wbOBqZLXDbhHX7081Vp+DDsbwjTUnRxGbRk5b6orEIyEG
+YE1t6d1Clz1YZDfax5ZZqlJSDAyyZBahTsxLYvwCbwhOOx4VeOyvFRcBmMEx07ZyWpNJjV4Eb1w
0gpXk/IAKhyzF1aKzO7wt7Oa4KBrY+QaXRM4rDZDUk9UsNXmnR7CZW2y4Rbv7Q2UgjX+PLuf5oKo
UJoqZgXqkBzbmRTTqfQrwukiC8UqpidyvnH8qEnxMZLNYsfCPDiKRKLnKJNP3nmjZgBwNAXyK2oO
205ytSy4mRYy31L1vijMD8XU3oS4PTWTemxHoCRlWH+tw/FpiNU9u9gHAqIerSk8RkHXOYqg38mZ
+BHPmScu1qUhCK1EiobDr0ouypqUJcRAuJ5CHepbgY0vm3Yto7vGYBhwYcBCJ/cuNQ9V+0VXdgIT
qbZjWjM5CmnzA60ugCSbHgmyvLzpVs4kdn9NuY4h0eUxapruM0AIOGpXcj0a/SzimBxvZLKP2VZo
wUMz3hVmaxfKdWJ8qtGgpuWnygalS72FyY4y73NwcBMqj2Cflxdzfhrre9Ycdik6BlCFklG9GBmI
31A3WqTWZS9SrUG+K/EPEX1U2yUifkX4WkbXOkS4W/hG+1QbJ2G4NvFRSKyNSbE0SrmXc78PpJjk
1E1mB8dd/agiFSzgnrRBCU5vo91JhN8MCupAddzkOVZj9UvCUrol21u/VbP7ub+YwYuq3FlTvtVD
smL8GEGqFh3YbeM/xlyQFk6dX9vipk1B7w7LtlDVzQp2WXQo2NaW7G5Z/aJGh9jaA+24FPwSRqxj
M9OHyLADomYYW3QH4iBEQCsVNtjczVU3m7fxqjJ6DvsnmSqGIkHrsWlpDBOJyNl2pNdL8psSvo7d
exOcYMJvRtXP8Yj2zV0SvRbtpVbuO+V2CoZtYRJRyDBkyE4NIYSzcgjV256nCLdU27qDXjh5cgma
FcEOcpGTz2ruC+gWfSW4rCgg+EUbsX0Tq2Nj3KvIuKrJSSPkKsbbIGNlo2+Wu8vqz1YSomVkHbW7
gbOM2FP5ImerbJnnAYuT8dgEW2L6Ov1FSLZhdK2KY6kwkhLQ41afo9XYMxMKlLi20hGqqHwGRPEC
d97QFmaKjxq6K2+JWmAIrfhphFAytiPhFkM7DkDXVHxDR8HqDBEjCbuKnFg4FO/4o1ehmGl/6yuf
2B4prc1hsNZHlRvIj6RFNiKS9C/yckbqu1aEAYJfUv8SB6duZDUMB8618jrUThU/ROqD0h8VQtkn
5TBQ51W7Hm4Z+elGRObsNTP3cwxQnuSPal/KD3LnR5kfTnfAJE2Wo9WWzw8ZKKYvqJA5pjzdyXNX
Na6h7sGiUMlZT+5U6VA9M3BLmmvIr4axTC/fjuqJx6Wd32HVT7QCYuoSnyr0Z7nxImwyKownOxge
QDVmYbIRpIO0nLXa0S10m+QzPfBqpWzlmozcVgLlhc82crroosD9K8g3oBB3Mn4yyzPJ9Kh2hfx1
imCE3E4SUAHUust4QJ7KooMcCEODLrvRxY2x2LPqp8JBZfKSuPr4EaT31edUOuG0I9dwThx1uWlY
wRBqEtjkzvaCF5ieQV6R4WSj3Rl2+qlBt4bMbb5LI4ZBYxtozqQ7Ouh98klzrz6l48EMvtYv+XIW
m0uOYz/3kYSQusj7YswM9LYW4RM4LVXciHCwtrK6xWW+Ybmeqo9ky2psE+djH3AaHpvxRH3O/K1c
Mw6OuPsEoqBuGMh30n5OaDI8wyJh+ZovdyJGj7l0+pz4pumuOrF6iWtYn+waWruSn+roVa1OXBZ6
ve+ad8aAmrIJ2t0Y2AmD+qU8BW+jBhdqgzMgepZG9jPMe2xNxXhKGOkxSZ2s99C8D8KFdC4SiU4o
eIf6rCV+EoASPSzSqzFtm/k+UciyvgqgaaxnTbrpTKK2Tl1wYuW4LhIkDxKy9UR6SmTT30D6svRt
eycrJEbfLtJWEX3UkZGyN5YTlT/C/+ITCkHS3wBb4Re1iCcjvsyWh/ac38Mg7kp6tFuSA3hXsvDK
Fg+TbElgLmnWxmYduZqMf6XstQyeB/mUYGTJnIKAUmZvZLcANrNGHqWTZp3l6alZtmZ/no2rbjwM
n4iToTKvMckWi2BOz3NRuYx56rtY3ar6TWkcy8JJ6gfTuJhgdAp3jLj8djPfOHYnif+WEZI7sCjW
Nnlp0yRh8jSU+37YNQCPradl8OdXY4CLykd/xeqasvA5FAzD2UqIXv489W6G82DSdlrtBY2PWN8S
trXgLKmfaXfdtFUQT2P2fAwMnlY7XLarIUV8y8RLa+5Dc5fFflHdGAZzaWqqEtuv6isPxXSUhGNF
cP1YXSPdFXigxeOI2eI+NXaQXZf5ZdRvzeiLql5S414WT616P+AoLu1eA1khDBicnZbzRbWu3fJF
jp8H00kDP0p9a9km9cfYM23HWsBF7+fCIc0uJPdWXpLta+WyxKwMatckaWNE/A5cxFnzsiEl1rdQ
HSgcsOMVnZ0yqdQ82XK5ryNzxynRzNdCO5tsyLD3wGskzyZ6HQRXlr2xcdXRT9NjJ9qt6nTpfZdd
2nmT617EMy/emi9p9sSPQ7hzO7zm6Wm9u/nV1J6YkaEl7oLqTRLWo46zmKVvJ/ok/4Ss6Mubtt3H
AwuS/Xr6k51bue1Kufe4MMGUsutD2AjoTbTTwu6qm1rYSeVN19wGHeG9X4ea4S6R1MJekY9RV+Nh
8FbBwDqrfVHBq6I3ILC5Nu3JOGrWaToRDKya3GvnfHTl7ty9js/kHYmEpvf3WEE23XQbWg+ddahy
gt1fBeTIHCRj70HRs4QjxlsmE+b4LFhckNs1nQZUG76Uon8wO2B7+smAuUszZOEdK9JdK7K3F996
bac2ZOk9E5s6r2yiTwV9gPAyTkeQH8L4OHIwq9HIauWiGD65JexswuapsEAH6gsMK1yavHD6YbTI
BbCxaGOuelPwVC83/Vv4LgunYniXCc5EwH81mGk/mUDXZdzFbhicRA4fE0azn2W3DUIKy8uWnVFt
B94A+HOa3+LGpOqe3eBxaV4SiIPErel7rT+IhYeqj1WkVT0UhpubO6N/NIz3fj4JYFoa6W1SL1b0
VSRRSH1U4OJFmM3PwUJNmfqCeignaUP5H7J258fNTqXkTMOHFp5k9dgluym9MWTsClul8OYAknqL
PiF0Y1VycI9tQNlq4UuUEVtymaf73DBZ6LGU2gwjwNrXhH4u8kJ1x01PxHiZ2gJeni60Wx5xWDVg
tIhB/2Akp65CEgdzXWZtCGBWSIGW/dTYLx01kT9XHloSxiBJuV3ai4R4kSUuK6HaDgDm8ihjJtc8
MmDG0uHHw03C8vBaBlu5AEnvTsVB0Zy+t7XgoLDPwYkhgCu9YuFLU2qQz5nAikA7GOVFSjxrYttF
KARZQeDw+YjqrVQcs25ftneZD6ePQp6aFUFkK20xvg3WtlH2lbg1OiePbsbJhq+WQDjmF0ptRfx4
u+1LSsmbfj5o2lNBErR6U4sEsrsysVcS7jSiTZ2Q4FeGk5MjkZ/9MMMDXGwB+v1EFfBItM5QrP/g
Xqo31Lxhc4d9KFP2okmBcjE+WwFsvjcRfmXomyQ6mePNOHjkn3cNZMn7ENED0pBG2xivpt6wYHS6
t05lh3lSuSe2KR9LckifcwKDmzsenZwBwbjtW7dgQvY6DwDAXW6PTvfN6bgIXt35CknqpJTvFNUJ
n6PPaXGUh9oiJI2luC+ghYZFQYvQmp6MBsFwythdSGpMT8Slkpksx9s1ist0yRDPZFu761OPdhGS
fvZkfI1KJCvbRN0iXa1YFSHe77dqsUuNbxv2wSVenbUIF2VPB7FRtb1ePGvFvu0AdW7hgELOKUS7
WF2hhKnbZPMo5Vst2OX8PGb7FF41/BoqJThrKOQYeD7OT0gv2JPFLa3dprly8UB3YWmqMs/LbFK7
4sVlPx8H9IWsoG3MpxwEBXbPEHH3lvstqPdj4wyxnUj72DgO2X4ozm3ps3bJdLe23svc5vnnqe3R
7yIMELsdZkGV4WWURpuKuyq0Lmz+JiLQ1WuzeHW5a2f4kbhIrXiXTete17HYZgYy2gFC07CFowHb
BMxGRxophB2UKM4S8h7fa5pbmddK9PrWRwNUfpWf9HwXqLv2nohIsBAmb0C/7fsDqzoKZN5cWkt4
PS0AqZml7KZun7MR9BC6EToWimJnTE/xmeUd1U2u27lxGIojbPUYvwhF+XOMFYsEMqg2G/mx7HyJ
Xhd75wVklX473nGN6Jmtt/78LC3bPPlScXXT/OmHYdqGyyMp3FpyLmFYvoWnBd7dA+POyJ/YUbMy
H936E7/UkPqm7mf7It+q8jFPtt2DGfndvJFoAy6W8RSobjLyC+YTRdyy/q6TXRnBJXeSJzpFkrwF
2VFCbI85uVJnoOfVZ0ZCueRoHRFkOHnNHRnZaXwU8ega3nwD1ThSkUCZ6J2h9gX+uHr6bGyYXbAl
TCNpHlgMS9I177bdmgW+rRQ35UGRnFo5YuzkvQo29KSmsV2LTr7L4PObhwrRvkQPyZ25cuxtYtY1
hCOX6YH3NaJrqw6hedeo5/w5jxDs+Y16v5AZLtyysWcUbbJs4AQzXKugHkaFgsBGeqwDSBcH5gdk
3M91tSnRyKWmK06TNwpc3RYfCJ19mttFU+G9GbbNau0JU+I23imeyQ6fxXM1+XLpJ9rbgsM32uX0
uflFTk9T7AgoDhR8sxsIL+T7ZFegRQ1NKCocauuP5ClvXJ2ULPqp7q1tds2e3zsbvCVz5NYFdkj5
g76QC6W0BijxeAnZW4yPmnnSNeQsO133w8fiLFSbZp/0/Gg7nUihyGGggFtoytxq3MyE560MdxYe
+AiP4+RKNB3pJrLchOiuZsO/a70hRMpSr1UeZWsXn4ZX/cC3hTkyKyShox3cc/SqrDNzN0bv6akv
5e04sDrxe8BabDLQGm2t+SmtYRk6vJ+5sgUfw6ZpFs7jU5s44XiN3vlh5M4BV5ZGWwBrAhoHlJTl
F6E8KqrHQ47QAc8jy/toOSXyS2nayZeElg91kyscrAeOFsRr5iPDL0tlQ0wL59f61iSc1zZ03M10
s6yo2DSz6GKVjYhwo+3xTwWg/FeFbwc1Xt209+2zlGySc/doqGxMNu1TPNkRp06+qb+Gz5zPOIUZ
BesfHYOZZBN+UGTNJ2J8y9DNMWptGhb54gW5wvDIB9QKOLuOMgtjbKKH6HVC8wgQR/OkeJfIrvWk
vpCpRvRcETjFef7ADhzz4MW2nth4TdmPDMWuWvzwrqR90T2VjhUNKv2f4dOIabkTI3EceBG2E63D
Kn25k+szUfSZcGelzhx5wejxe1zCS54gTNnqwktvMYzUDuLgDfqd1nNElavU1FnyWgUSED6b9Frl
vAKRCvBdZkLSXTDuEnLTAA9dEs08RM28Xwrq9UXxkkY7pYOwA3/qkPXj4GnmtDWGYqMHuTsMyS4c
Gw+0nM/gdDfN0U1lmc9ZWhKnrHHsR0+WPmzzOTkouekqPQm368Y8kMJjkWCRG3LB+/sR7p/Obwns
WiX4hJKIP42TZ0uElZoUkZ+1oZ3U1Imf1F89PibNeprmp7//bium+4/jYhW4t7ICvv+gUtYbqVyy
qon8UctloGfzVU3GXZEpj9mCua/Ntnko+0thUrZb4OB5A1EMKlrr/P0P8pO6fZ3Yk8W0AvQVkcXK
z9CUtBLJZgnKiP2u+hSKDG8Uy9W14VYDHmqoqafHJDO3+v8amP/JpgCLAAp0g8UzBs2fNgXsV4wl
sKzQ763haS6p+YJlrzfTvtTaL3FLRkfNAZrkPAxmeBlQvwUsfjHJ2yJrUqWrHFHp3W+fxb/6BY2H
+e9Wc8VHM//JYo6v+r6YEzFuwSxhk2bxivyO3IYvl4Ud/DVwJxDrdZ70774W4ha01Sy7fu03sNpv
izkdowwReXhR5F9tYv9kMbcSU398m9akLzYvPDQYx3QsAT+JF2pM3r3WlrOn5RNIdLVlTZfYQzx3
IcSxYrmGmlCidTYr2v9UCnpGU3WCyZ2jFcwxzv5qVLXgoyUwexuR/HHUNO5uDTtJ55XlwP9gy2+s
OjbYN3RBLtLm0CdPg47Nf6ny1vBDsWqezW/xYVqrRr+uu/59NjUWZX/9bHqvH+3H1z+T1vBl3x9O
FTKuzLqY1ed3+NR3aY36i6VgM9S+iWfQP/32cCKtIVVK4+FDkaNhPORp/4/pij8CcrVyxLGhc0TB
KfwHXCqgv79/Otk9gt8FAoSvnXPWWlVBP25Fk0HuIlazI49IMd9lvbAzsvQuCxjYK7XuT+okMwLo
RC9OUNMVWvRm4oK11QLBtGLlZ6VpdpNB2QB5gk4/Fm7zZHFAqZK2FjuxhjQmCmO7CAyaMAYXBRwd
I7wCyH+L8m5npuj3YUHDx9QxcRCCaYt6/F6TQhyLWbzJiWnbhCw2UWgrXzIDLK+yjG8LNGywMFtc
OxgtKk+Mx72mRX7SK4dGAUobCjMxcbIBDJCe0BB6tkvjR2q1O8RKlSOL6Ggi3SfUXnWkXi5tPVyQ
baReFsJnhR9DRSnej2LpLbmV8GNUnpAZjBYA8YA5h6JFE6qTnKBWo2N2xi4SRk+bZd9go7LUzTE2
WYAaxTYMar+q9bdSKU/FGpc3jozWG0m+ilFy0cT6uWVlNggQucP6Va7o7/vaGQAfSmFyFVaQaI5d
Q6fRRc1EHV7uyHC6KJ1Wb7KO+UewwO4yrqNJy1gpVOhimp+nUvbmLj6UcfAm1fdDQamnjHcjQvQI
zRBxmU4cyNT29caSNLux5pdeibE9ELZpjp6UZfsxTvyoXC4CEGC5tRgIwBBieD23g5Mv2UkP5ssw
GN5oIpaRui9qwtfG2hpbRdgx+dZcj4tc3IuTeEYqhuxl8CCRfRZxeSuKyQx4Kbsda/O9qSb2cfl+
ybI7YWZmX3fHnKQMFM7SU2llx6SR3SQv3km7AuXUbdsoBiacHsq82xfJOjAwlUMtVNcBAEkbJS6I
YztD15kZ8rC4HWGSpGkNY0axOhbj0J7M1Ch3o26Nh0JtLVoRFfahHJqeTqqOJySj7oyV+bSUarg1
04R1vTSpDAvNhg1bl4ukjlSTwvyUyF9baKGk9UYmPFhhyvZn6UifZFYzhU4MhjDZREFQPNSVlW37
mEBAwre9f2uDb7IdHV3FX5+/+6+fn1+bP42xWb/w+wms/LLWzRrxkat8EBLHb7od9RfRwAKGfdWQ
AKv+FGVj4LOxdOyyAD3WW/23E1g0V5GNpYqSuRJj/8kJDB795xPYQFEMVF3lb6LWXsGzP57AA8Ep
45QrrV8JEnMoAyUypy9zR3F+EXMrtfMMxtOAIfACKgFY0JI9NQVjcIMEgE1tjox0kf5slj49oF2/
lbsC/LnCTioU8LpV4MwlwGmdGTwKpebVerwTiCDYJEq30/v0XCXy5CGffkT4dN+QzRAZmTMJuVd0
0k6v4FqFjYqGeopJ9JUaL8sHV1XYeePVi4MQ/6LSvkbSnPno1/lCuN49+7mlzZPNYhEbnoEDQeeH
6Hwqjyj6zg3KDtIDdimXCJ6SGssHqcEzm6qxqT+XxXA4H7wpKB0xqJ26Hz8FC+l4jfYYGzsL4+l9
yPRnS5vQHobyXbqmpcis/AeVT6QNiJoTQ44GY4HhQL5Kvyat9Cmz3Gk9A3qdHBYtWn0bk3VpiWgp
CXDTlu4zI7qlU5IbstgBLYYVh4L4CoqaRUXJwsOQ6Oer1cbYsM5qR1SJ2UCHLeV3QiHsKmJjtNn0
sbjrQJ+mV1OcWHlGAd67qIN1JtxPcnJjBdEnTmzLUddcmtCqALqK8pdozayp1/QaUVwXaymJNlHN
hSHpFehW2ncD8cypi9kWdKFab/O8qb+Y0ixvE6rOh2LNzFHX9BwD0+gWDQr7G6J16mTpRQJOmW5I
UZY7Qkvall1EBp+1Pc7p2NihHH5KOuzpJLhthf4BAhOSV85kB+PpBAgAv0MqS5hH9cInL3CbFd1h
6PDIicgeCeBJHUtQ38XJbF0rXT+gZpgs1+KKwJijNchNY2Noj+LcJ8tdP4rD4yDn+uCZbfJVGpCk
EiMEEyvIn1KLecUCA53PhFY6VcuHRk1BsXH/dWn8mFTzucn6fTmyjVFaZtxaLMuM+Fom8fkjmU8Z
Thmi21vzu9n63zJXoyj862PWi7N3Ai7b7k+6ML7w+zGLBhJXPawAlOCrmJ8D83uhC11gJTzqaLct
ZGg/pKyCQLIU/NAi9nUabcrh/x6z/BF/H40bAwhzrU3/ySkLr/HnU5ZgPY2BAghYTnRp7Tp/PGXN
Cddmmw+ZDztVYg8QxNqAp3xIVF6LZJa2fTQSQCxE/Tk0m/JOFBdMwwz3a8Boi3DIu/bIO8U0ZGEc
129KXqo4n/bxooGn7AI3MExQMMyCqZPq0jrxxrrIGzmO2PAjNGZ9GRfijqznixySbazb0/B1jKBR
B8mxkJZD1ai7ZtTdoCse5hBpiVBQOJ3lDMcksgp5zYYsCYm0lrcpn/Dgkd2TBudhZHIYll4YaOyk
za0K10aiECKaBgNct527eS/14jYhQBoT2s28sK6c+u0kqrY87ts83uvQk8SyOSY940A0ByJM7Rxw
CA4aMFBfO6aIEy5RaXmUGQaO5Folonoel8AOmQ9Ja17oYjkdcegL/18dqqs0hIelLw7NIiGleEm/
jY/NW20Ito0mUiwLt6oa3gStuSH06xyW4m6RX1PsOdgTTmqYHWpjviad4kYSZX9WuWQy71rQOt+Q
JWprfKidgjVFIboonncdi5Lc+tARVZks2ZDeuJM6+30xcGqmz0sQHHNlvmmRX1uJ5IMXcAjNcSNi
3nOlOOSteCij3m+FZGNkFv5oMNoj+fbCfK/H6qVd1FOR4PzqXgSERhFyMInNf1pY98jEOQLn7lKz
dZLS/naZgyddVhKbezJicyQhhOOT44w+qUlzmKvKn7XKM2qmoMrcYm6KVF83uAR5MvKgPJLIcEYC
e0nFehdEHbkWIsdomIn7vG58nc6gVEavAJxY97IjGQPG9cjDLmSLTGBx13GfSLNgx5b6hXQMcFhk
KGMCAqo+tI9TqTG0jbfaoPg9y8ZmSE6DEa1GvzslmE+5WFPtBk/ytEawNrFsi/AMaQhsk12ZFQ3n
BuVYb5S2UIDXGwUE8Q2rcv0piYyncF0AlvK2shh3kGPM0Ow8aLLb5OlZx36WiqhoaM+MuieB1nox
9Md5DDxrzb4IqRdGUSBnuz6KHTjhSHk2x5psEADgQkY/KtXsuJcRwKH6ZJWza+iNqyjdu84NkkrE
lpRG7vUTuZUSi8Sxu6vj0REwmNlLBGYenxxhsFuVAAAPMiJL43B2AGTuy1Dfi4TtQsfBHFe6vaDj
iA/cRZxPwJDdohbRwfUP6ayGjjSO7SaGqMxFzOkAO3ZAJFWKr9QbrmEOBJSjs1Jip9IZxDRoUoWW
RGLJZAVDzEgMFkF5x8WLc2R4bs0wvhmhmvsqOR6bNBga15wgkv/bIPzaIHDL/PXNdXz9fJ2/dt3X
P95cq8Xot5sL4A3qfNg36poC/kODoBAKgWTaMBgdfhsg/nd+yBxGRk0NEQpmza/gp+8Nwrd8cHEl
jqv6t/jMf+R++ga++Z2wf82QWK9BWdREXVd+6g9SLciKpcsK5AUmO7IkEk5CYEhXzMaja1aVAwv/
UgAZ2Axpuo8D7TMshPs47fxQ6N+p0DyrDi9hL8i7NGPp0uumhpcnn+Hn18pGrjW65Z63x6rNjz7N
XtKue1VG6ZQ0LKACY0rscO4/RANHZwkrxzFTU9hhMW0uoKF4eRWYtWZl3PV5duBYYcmkNefanHs3
FNmsh4TGPo2EcZ6GyQiRt7Lf7uIgAhnLFrNslGw7qGHvl61memoBw0Qcw1spa5aN3mq3k2VeB1Id
vaKRO9fCH4Ob3Gq8NtSTrQpeli4746gqNPWUt2hH+Ha1nSYUjFGgyAcCIrrbttQWH7NlhMI0inYY
V9XXzGTWQF66XYnxbd2KN7lEkoLcmXtzkU9qOV15LA56JX6Z5cgXFUtjkTY/F2EYcwWESciWqdXL
s0ZO+0OO4piOxCwDlrZlkHjyENzIKMNztN9B96UttNLC85+qM7ZvXMC/knn+rU21vx0BeH32+ceX
e/2a7y+3hknRFE1KT7IQ6fAZsn4vS7VfVMnA22iRWWv8mnH7n+XA+nKv3kZoR/gbDSIFfixL9TX+
DKMNR/Y3YtA/mL+C3/i5LtXx/miQO3E9csRYP73dHSSbqKvINA+VLLiGkYAGcRDrG6NYgoTWWYBe
EmlrQ9/5S91ORCnpHyXathy08MMij4p2o2Iyw9LTOeLqOyumAbW6KAd230ovYRk/9aUIoUNPThK+
tSk1fWWOTCcYNZ3AgB4ZcFzyFavhLRIMSg3duMMqAVTEjFFFdAgQCp53hE3UPRWmOWF1zyWrj45U
FkYTWOtgfN4bQce8Tj4nIU2/DhrFGbDj5ZP+Uq7+PGt16hVEsFKzIIAhyjGn+Y+vzAFTV5n77CAs
U4VGEHlnVdcoX6B6AiYeWowxC44RBaWP2Vqnfirv0wpehabJSG375ZZRHn7EtPMaq0VhKqWnesTC
DI9O74v7RmF+qoc3bcEeWYs5ISAPG1o0nLpSf6xGVNU5pIG9sMSIGvLihUSXm8EYwcmLiUjHj35H
l6haUg1r6aQN175oD4bYB17WQsNp87vI0HbGYPpJ1Lx2VsLMcRA20SQ9BvkEHkkU2A6K6FFJHREE
DO2LKry1C4ImWC34u4n51YprkY3GXqoWDyDl/RIpr7MhfEoTjHo9RQM2F6rmpBMCMqoh0UaYP2H3
XhoYQikfSf+cG1Vg7NqgDBGSYLZcOhTx+HQnPxOQrNVqNn1kJM6VtjWKKryYaFGvSyxnh6BCEPZv
yfGrlZDy4K9LDj8OowwvYfsnpxJf+P1UEsl6Z3ZIeaD+jKFcV5brbc/ymeAoeR1Xfl9ZfqOkclRw
SqBLsDjK/jOSJFaeXSXoVNpvlkUME/9Rsyz/tBTS1iNTpGPXWL/rMny03zfLejoV/8/eeSzHjbRZ
9FUmZg8FkEDCLGZTvopksejNBkGKFLwHEubp50D6OU21i9CsFb1riVSJAjI/c++5VtvrxtYL7XLh
mohNTL9EdAi/ellSqLwiQLKGRWLS93NCaCRi8ypLCn9bb8V7TFtgmpVcZ1O1U4O6EKGxD9L4tjTE
tSmLAkxDe1VkBGw3Ln4EYgzPVTXudcGOqY9pfke4OkkU3bTRsCc4dRP0vtowqN3lZK4VlvkiJ20f
sSmxdfsdI/FmiCx4EPARSpwVOip2k5a6a4K7oGyuZOwilvKdx8IxoGYrDdy7cFdli36oMbpdHzhP
RtAexrx4CYe51Yiqbeo4/LEldhHkjoW1s0ZJazx1Z4ZXroHCb+uq3KkuVURoi7U3BWtnCA+pY53I
ViK4yNYPbLteMtEAyGcoKjKBLynBphFcRmjpOrK1l5YdISVGzTkJf28Y/WOM0Qsjxr6rcxPpVrNn
g50vgpDPTXAu2LLcfa0iV18RNbmNM+PEfA/RZ44TQutn3ti742hvsuI28FVY8YFR5KFk7hMEzfY8
XFP1AebEZY/TWSbDrhtzY1FIf0OI1kGE+qa31NbJq12kxauukvsiireKQYKRemeNSG4J2trElrgZ
nJT8SH87JdmL5/ZzIAFJX1qFJrVq44umYoCp9fHGyOgB+QRRUVzEmrvAXPqQju4R09667adZfVc+
OEaGFy4SOwnAMBjFSfPJlZGYblKtew3j6jim1plvCFxDcri0x/iOPvS5xcHCrITQA/+5soxzq2rC
bZ9kt1plbTs/uYpyvBZphdAVCLzVEZQuS6pO2xOUthXKNAD01qTv6OoeYpXsbUO+W854CT/gbgah
JQDphZmeuL5PtiLPOIyiFc7rXapnd7oajyqykVqhlsH+AA3Iqo1L9pzlQkOfDafoa9e1q8BtN80c
uMOUfG3LHq1IrDZpai8lmv5Igw0T5kQBBciqnGnbDMzf03LXY9EPV4khm7GCxHaAQTB+nUHz8i63
sauh265gSYW+k1337Y78SsIFUPp2EyMCHRdcWAayePt9rv9oJf+Vo7GL0rR5LWomZOFfj3b7E0tj
tolzrFNpOqxjWB39UXACwOb/gsT4HpHLaPOPo/1fCcMSIiunsc73pAn9pYX/d83Up26So33egyGc
suCsQuaY69FPLmggrH1SjCw94b017b0l+8JYjy4nyrCA/ZCPF7ZVEV6Xm4xDD7Hj+hcInLTtQPec
3MGm1NTBq2N8c0Npx9lLr0a3I3Y2CbOH7DtD2A7E7CFJA8+AEWE5T+MMHJ5m9LCWAiFOZhyxXs1k
4hhOE0wK7oFkBhcLCMaJi+1MC1s13o8z4NiaUcfmDD3WIpPI0xmEHEBEDloSpsyme2hiDXPx6Pq3
XmuzgBkmb6cLrGu6S6Wn41QK1LgvbDSav9+EH28ChcU/VziHl6/J3+9c+bKP+sYiferTbITh/aeu
C/c/5QU6C5fex+X9+Oi6jC+kPrOg5bWx5iCF/6tv6MfIMxCzIgveLVuGX5uozD3Vp3dg1rzQ9Qko
DkxpqKb+rHlJWzs1bX0i/QW7qqWMK8uZYBQGPeJxg23UnPLcOKQpMpL0YU9ZopMumD2yZLdZECZs
pYW11C1SG/MRGblVx29gi5kDksG7rRhr7/tA+fs6072tp3nqEPU4HNMpfBiFzM91SigQMEhDxr7O
lzSI3yrgVKTdlLhtxQhhrxqCC89L7zs5RcvAzPPzuLfEeojUlTu017kRnvudfvIjTGgZXc6CQHtk
vrz569hEbmx33rbNYJimSZzeuaxB9yTx8mrFii2Hld67lRHuewdJO0kL/XLyiHhiEXKVd+1F32GS
qGK3WBYx03TYpt0qF7lmPbbMRfJLw/QHd+nnFYvEMWlPUtODjfAxjFQ1JlKDuLpVV2CQarqDqhJE
1XAvsbN39sowasJ1orq+NbR4BsWwiSY7FyF7rmOpzLFshKSKIm2PbnsvbDaZyjUws5HV4bgVE8dU
KgMV3mtFk6xr3zK3InauRaMDy/n9hjOUNMkg4dT/5zf8/L34G1Hb/DUfr7fJQo+JiWsY83f7Lqv8
GKpYKNeoWsAmsvP7SXHJS8xkUQiuHodL0KTp+ENRQRCdbYKxFoI8FHAavzBTARv25/fbIcHOAofC
i46ywvjT+53VTpvbttPuci6KLjO85uCbo/GU0+YC4/u+ljZry5uXB/1R5eGwM+bdNavNr8m8zc50
RPUkFq6SedHNMqGdN9/uvAPXWIb7WOZx4LAfHxi7LkNd3dq+fRsSAheySg94YfhjhAZFtSmq8m5U
AbuHAXgpk6WlrNJN25I9lBZMeYYr6LNvhQGdLQ3OROhvk9JdF6K6qHjpfCe4aHnNVTdd+AaO3jyP
zwc3OVNhfDMgmjLjfqMQUUVGfD3NqipHw1VYOd9y5FajZ10YyK+QPt1OyLEATq2JNF0Zo7k3kWv1
bX03IN/qkHE5yLk6J76YkHdNyLxC1ph+45wY4S4DZGADcrAS+0SAPCxHJtYiF6vs/sEqNX6i6cqX
1dGaZWXIy4LZVI7cLK9jmEm46jp9VdUWgUjEG9nBWZ1gDBjro2fP1jYDw1BMaHaCki1B0dZqDlYP
x3+LhxG+BHYuFonOiHNxAFjQsf9yhhLrHUbbtn6cdF2tKuR0RUkKuRgoTCxVnxdI7gIdtUvRr0Kk
eJxx5zbSPOiWjMX7LZy8vYskZGUi4sutusEjUpBNldzUmtx0XrUdZ91f32CERAgYCOR2Ms4vwybe
kpOzLLORDRh7Af7C9s6c5YS9Va7ghe7zsHuzERzKIXKXMrTP0pyEcU+F+ZKX6cxGptgM3SEnBDdB
vtjr+ZpV79bRWuig6Bs9hI6+GWUs3uaQwYpzr0YO6abB14D9cpzV8RLUAzWX4HC2bUIHs+K1d0gw
R1zpKoLdEVtGiC4jSySLHBmmRI6ZI8vUffda+YAuyN4yjkbno9ZLj3LWcupOhOkDeefYQy0mTn7a
VMJjHjYm5C5bqyJxoP/lgiqrPMk0JOxWTy8aF0yxUXEDIuIjhP7E0PSlKuU3vxrI75tulScgE6o7
fs8Z87sXCZYNatrBjeqjEPou8xCawnDDV55sgpH9hWZgbva2NJO3aZa8DBqr9UH/aofNt9Kvv7p1
dmGO6Yk3CPu+UeE5r5m7ZdEEy6IUKG9cWMhwGaugxRfCj+b0u+z7fim4FGn/fCmcujZ/yf7a+sxf
9XEtGACtaH0Yu1LeeUjo/6j65q4IncfHFH5Wh3xMtbwvdEsErDuWaZOiNQ+bPsZaHhm8FqkQcLWY
kQPo/5V7wfir1hnZnhC4SXC1uIy25rHXp95HZ9uuUzUEOyvMi/Gi9ztvurA9dtagR+/zHGe00WIZ
Davy1M2RUoEgXKoUeOhLfXK30Rw9RTkTH3xlcaZRoxRvkiRK/JC94yZXaTx4F7peuGs7kvGt09pX
bZkIMgysxrCDReRpaEcLZtvKDfxN7NX5N7MbJV6z0Ft5oZfddGgSsVxNKIojrNF1bRtnIcqVl7hR
gkC/nL14dGoDuhxZjj5mwZ4BT2NVx4KEOmbe/orkDIz4sZWIb4Pra9PaDADwL6fRM7GFZs55GHT1
S5QKxSRe4kgonWutafWNX6QOvlrtaGn4tnTNBWNu4z/ofTzrosYUacTNFVpyZHdpARy5wK0HFi8s
zoNY3U4jzdw8d5p0OADCvtYdecg0LpC4z/2ZKhQuDC1/qEmhrPTganIm+CVY4opxFXKZPxKrnpvo
oLsKKnToBA+GTBGHZP545/XE763KeNCR52KdlUOfLhp6WUAlhEuGlrkugujQdgMmw9gp1rru43Uc
x5vfb/+PkvBfx9rn72r867s/b8o/3n3xxWIErRPhZfxQzP7x7ptf2G2hwKXG+67j+vTmS/KULBeB
F23f3NX935vvEkhj6oJf0vF9YXj7hYLQmN/rn/o9ClUApkwo8Et430Gln9971XowkgOR7PwwPNl9
tHILEGHSt2CTb8xA4vDceKO+autTlOT7iUiAT0fl6ccf9V95l51I6Wib//lvmte/+QgEn+Hb4HPw
N/7T0WPGHvj9Dli6NadFFuEEJ7RYF4Bvd6I1t4FrXAaFtWeW+pqq5rqgfl25ZZvC+XIfrWA4FX3y
GvhAPsxcWYvc7V9GTXvxkSjvCYy6szVjIOVBXjnpeOZj520gfuMv7rZ2BdJhiswbmdewrKV5GGgr
RRala1n4GlSITGFlEBjpS+0xAnKexQ5A/kJ/ZIz7xH5SamfEHkxYqd2M6XeY5OZdo7GYwwtpEHsx
VuN7xF4ba3eiUsB+KriC672AyOauywRx/aLWze694LC5Kkk1pfAZArXWm7Jm1o3uJbWSEQyPh0/a
7hvLWZVBfm769p1H5nBHaA9xCLZaqg5buXSraKtp47Du+7SB5JTfyEq79QazWNVReU3UFMerCcQm
VfFTOJo5Q13YCnoqYTDFOEWtqFDLMAFDmERVu0BMEOxFD2xjYBead8OexGqKzWKAh5OC6hrehkCc
6aEeLEUtyyWa7JlwPmxc1WKKRX7qkhlBIQtnKq206Mzy9Vv4oZfJrG0mLK5YWbF1Sewroe0W2HBp
HTWFvjAj8AGhQGGtp5i0A68bN3HtZjCw+XcOB4gbU9TVsMHKeInuq1vIOdu39nR9TXpYsAWuZqE2
AEZkBE9p1JwPvgc3q03vA7d4bmR/KtPIWY2q48D0+ktVM5JvGvva7MtHrZYbe0TYWEx3WHdedRvW
QmtgDiMp57yIwb9UBVaOpOO019X8rfilThwympKlM2bnZTiC7WkJd/TDl7ZsoQBmjJ/5u+AyCbAt
s8PYx/VwR1g2VTx6YyKzhVqSAMl6pkjztVHXxmqsHB6XcEJRnLyrOliXGRtnP4YyU3jBKqvVJVH2
4aIZBhZE/FVCGV+UEMqXQSPfCfRYmoW48fU4Woog3TXJXPLnZQvnwNzqdkw2TVJVi9YdJEwcEqUI
st1UA6G3YW2wTzdKBPeNOktU+VDrFbkUfnCre/DLtAhwSGazUGqiqVuKSBw6zgciJy91LzoOU7Un
HffCVMQHy6y9Tf1i11b8Y4l6ejOSeiNkeBv35jYq/Lfe9E6Zq8GRcs6ioLxvkLn5bvtau2IfGzlA
Ya8gVy2/7nAJLDonwGgra+BqcbDQLAzbQWwcy6p7KJUDr0TGz77FzZfkEbEcbsSLkURPKGcYX9kh
CbQmtmQfGBWWWaPK+hXY2dVoQ8hzm/fCSs7GInvArvgUBN4msHp6Cl5oH0yMnlkXUVJZy4BFz1BG
T3AftwLyzRLrEnk/0Py0AAZZB0uJwOKtmZdfO2waLKm08zYRB9dtWV01/TFG5cd4ee+nKA1GLuSl
3mSki+KuSkqx02KUR56R7hkZrLyOXByNkRkCSdTq5rU/JGtbT/eV4x/tsH+3zOhMVd3eEereMqsX
OrtdUvBvaqKwxE0QrAq0PBjqztqcAoXzYBeG0yZKEMTn5ak2M2dDcOne0eN3Pxo2UCIJiR7yh6rM
dlUXkMBgjmdYKkjOSh/SpngzY9pNq4/WdatBIRggh47RLSz4Ax3mQVrthdknuzbgyItHyskShl5r
YeYKx2uv6G8QgT7bquE0ktoz4omrqTWrjezktbLdq3+/Yea18F/uuHnvQHwmFxyewp9r2zwRqcAP
ATNrjHdCE4Al43VppTsPrJg9weIxiDsQMF9zGnbg+8K7mErw+R2RKhHMC4HWwn3UA3BtSaJu//3j
CUr/f/14f5K5MGcc2tiSyW4MH6ISmXH16NuwKYoLJoNY3ZKtMcPSehz50UsRHoQxrJpeMQZE+JE1
19ZEoIl7HaXmqob/ogfn/58PaEk46IhzKVX+tBepFDuNcbISonUAHrnjrgZw08D20uyGhaS7bOVF
SufdEVkUCg4D5NODk68mamA0toXzhul2ZRGJEqF2Zd4BjuLfP6L51xpi1q0b6JiI6TOZ5P3pn3gq
vYCfR4puV50VY7npan5cqlo41aMNeKp9y7E22qlgZc20wgvWhHf05rtCbVOojh/9q11hjYRMwuN5
6/S3MYk2lsPLV18m9aFWDtSlA0lLvrb36KTlLDcCU6q1X8tR31RyWnz/K/1WrTk0sf/cS1+81O3f
Ifnnr/qop4Hru+hKf9TF7AN4GD5GrPoXmNGzL80GWUpFy7v00UuTlsuGUbJFYfIJm5+v+uilZ7+7
zdqDEtQxcSP/kp/C5JN9fp9ZI/LtmbKanDdI5P5cz45eDHBM6cwCBxWvJ48bmumWldSrVof/Srli
U5Dqld3CnytTektVfqsN51IrzMdKNTbzNsfYpEWarkev7CXTJklWlFZYBXko3QjXxT6GHcHvmtvn
F65f6NObZdl5c10lcizXWg4yYmcPA1qG+Z1xEDFEHun0Jpv2BBE1wzNDq9p+jqtOe3fRNb58EAnK
7d8P8feW0PnXPSAPcfR3e4L5qz4eYuMLUiaW1x9YdH7p4yEWX3h2iOAk2AFY+Xcu+sdDjPFHGM6c
lY4B6NMTTE9I94Yok1YRjAKI8V9oCnES/fwIz3QRAttRdyOBM+al/M/HqW0pERD55W9jOrYd4xt/
XItYhPir0YWC2Cs0cyPaNrqevPSFcAowQUWoyJopumNi6jeNZIHV+0G5buaxQ9/joLOtdT4PJBIT
qaA9DynyHsJr1jN2H5BY5iuQKc6pR4CFd7wNHrTv0w6dqDWGSPMQpGAaEmft3ch0pNL9U8W0RDA1
aVPUyck8SOlKaFRMbg7YUq61edjSpA28QKYoTGHKJjuPmMpkTGe6pumXLsFRNYpGcx7gDPMop5+H
OkmJqtTyDcr3xjuysrQPscgQHzENkpUYGCUxIGqVVr1YtWufx5ocdr3wszsL1Dx8Mw3gnzrDd4uD
qp+QNrl3yi5f44KqDkf6Tq+di9FLzkvHJyVHrRp3emzjic3kxDS5ObTJAKpTTvd27z9JPzxPNGNn
+0CkVCHv9cEXK+TwiD+D+LIzp61S4xMV5b1GnlUsbVwZpVzQEtr7pknwvnfM8YyU9WPpzjYZ/oA2
POF9XCGSvKt7tRvoLfRUXBijdVIyfeldY+NG6jgEdFqap5+37IU3UzLdpWThEYOFB4vlI4opE0qc
ndmb0DX5drBQ8aqDRMvKtZV5EKDcnoo9D/eeMV2wYrqbpD0sU8Viw6iiWxlo3/PtbKtZR0G3miIm
WZTnouGnUpNUpGG49bzsGk3DplTafV1Gu6ZxT7Uoj3lVHFCVwEOU3YvuciYGMYRsv9GEhjM+GOJ1
42Wyv6/rIu3OiO+ZqKw6UzvT0xriXrsPDdQXgHWLzL/MgnYzVNM+6NxjRPNBrPWyLHwSvNyVpZxd
DTrVyECmupIeL4sv2maSi0Kj9esq+9xvJgOeonljhc3eaYyrYHKuC3c6lrxLUH6RQiVGuqlBjIAn
jex1lgLsgZGsC3Xr1u6qaRGjVgMtkzIWo9SvshgXqKleSrihQxBv6VdBolJDkQN7EHp67TT6vjb9
m5Zayx4rku3iG24KuntpnBsJmQVBfkzTWi7jTtxGGuzbMFUHW/NuMA9t6kJgb0J/a8sa2HEaXus2
2w6nCddcF4+NirxlOaZLXMAbMA1HMyUwrICxrFGdkstY3wwyHiFC6kpRDzV+hxYYcbX3mLRe9Pr7
Jvlxk/zrvvkyeX//Ghav7+9/HTHOdfjHbcL+2JmXBC7H/2wV/bReML6wIsDWaf0wkX5CqSCNtS1+
86xn/Yi2/lwS/YwA+pULZXbN/qkmwsjqWBCr5rgk+T2h49N6weySjDXGMG2LGIkoQ5OhfnOnUc+v
4ySRzm4IW6NbCbfyx6cUacPB7FTN6HzqSQyqynT65tolTzbGeh7POp58BCl+FJ7TXW6jWR2IFfre
drtV2xrbBPlgDnM9Shvme7OykDjeo58LIIkaRVP+tYZ63LiwzTj5L2vderUT77oypnvHJyiNScex
bJI7N0bMyFhsJZE3lsI6dTI+6YS9csKQ9mPfSeSQkSfeI+SRMukeTOSSKBL3GvJJplK4dGZFpTlr
K0WTsPdUzhPz3jNN7NJMO/ooMV1u1RSAXIL4dlZoRooJk+XeOVn4jA9g0Vk4B0z1ELnMenpexwGx
Z4DoM0H8mSZsl2c1KKOBXRKN150sMevQuTezepTrdp0gJ+2QleYG2abITOtYu9SRnRI3tKlnHSrq
vovJCY6+7neb0mVmNaJabTV326Ni1Ub9pgYsUKNu1VG5OmSt5qhefe4W5i+rfKrJU1ZbkRubAZVs
MXqbdpbNepbaBbSkZZ5cIZA+EJ8LV6GaloVdnHCHLdn6AkKexbg2qlxvcN/jWabLYGxVjUTmpuYJ
4fC2nAW98NRex1niq+GfgJzOqgeT+z6YMzJ75R101MGoniHXToeoGzbmLB22WjC7Ht5iPYOeb6E5
bdpz3W++pciOGRe+5OV0QFuH1NS2T6Pt7Mww2FYIlrtZuZxr2MqQMg8uqF2kzeascQaXAYM3eAqm
YpUhgp5s3MWzKnpAHi1ZXSvk0klIVOWsn44hGUwCdk8+a6uj1n9sO8tYIM+58hP/ViDDdqMCxs88
RitIoPQgqSDYbgv5XtX1CujAPkfQXXf+CrnJTlMovRuuhQCiJQ8qNPMelwIxCbMuXNS9vpi0foc1
hTBiObnLtB9xerVXtTbDEizrOnKHu8IYDnUyXniptxWzEn1yTQZ2+K6CQpyr2LvImOnIzH3ECkGY
QY26V7v0vOpENiQZA8OlpWvbzO/uUbOxWnNXoHVWgT2sxyjZT7ihpdCeNTTNc9sBvB8zETdjv6Wg
YB3VGicdQG2I4Zs8q3qT2s6tjlmOJEgEClRRYM7DawK5r9JSAjkMQqdmzMAZlv1usX9omBwmYP/c
Yl+Sexf83X3yaWVFHz2br8CvWILL4+f7hP4aq7mFVEnOtrE/Wmz3C/4KtI30DJJN8hx09HGfuF9M
iyvK/Y9Gka/6hfuEJ/Pn+4QGhUEPIz2TesI2cJv+3KA4fq4ZSmkOwchOUbNI6MF2FwRBw3OVQiF9
kMS2g4Xi9Tc9ESzziGyEJrt0ZbrvYcfbIrtMRhNmuIkNWSf0PA2J7Czr7JgNI0Vs+F4QukrGDEuC
wJAAjax11IRXTZo+Vmm/JWrk2vUT+NtUyJnrrVWZPFd2eeuXw72PJmqR1MGVW7BnGfQHFCwXSa52
NibrOnL3terWhp8+ARm5GoWzYwr97Gpzt2J9zdO4WwQO11lJpAx3+3WuyWbhacRJ0GPVoX4d2xUC
YYLrGRkUHJnBV26FW1+Ix7TLLhgJX5Q9/OhWbTzV3YceQcQtWhlXm04tzRyOleoSTM4T9q2LUbWX
UxmetMl7buz+MWKHHyTWqY3Atlt6Q/5seBpbdTSlWkstu3c9EhTKDA5E6zz1g3/nTRM0sioXy1jI
V3YFm2EO6h0fq/LWIkhHO1jCPyb2cLT9ZjOa4oEQgQrvPk2XPg3vseAGa51uTYL0YTCbdaAIgPHd
IXivel9UAIsb72osQf+cFdQLxQotmLMdJmCc9DbjSeuTjDiPeFuUggCQknFpFnnpVqLmjo4qm1r2
KQ5OOsXmpYqS56Zg327Zwa6Jguc+MW47z43jUxcVrN0tsvnI5iYgpornga9+N7SaneG5CdqYjsmL
eJycIrr/XeH+EM/wcv7LadR8fS/Sl7+Wty5f9kd5y5mCFZWhHxGcnyXTjFEkun+OIY4DzikmGR+z
kvnIASE4i5g/7K0fp9Fc+BqEXs6egx+zwF85jZz5tPm0RGfi53CHMZihx0Xx+WejatJ1lkn7LraI
hMMCsK9vxxuOoee2jPX3QWjEQJBxBTxj9nBfd5xpkPLz8dmSY/St9sxaHuCYWPCPfxxeU9O1rLUa
VoLYY1wPXXLRAH/YdMD8p6YvfVANXRguxym15VKkpF7pddm86zk8u92kp7deAEfYM1BbMqsBNWSr
G3+YvsmRuQuvllqOnnaN4hDRzCAI03GI9Rqx1VZpTTLE4L/4vTg6oF0WpsvCuDUayiufUOKKYOWN
Wekss+N4m8fpKTTUmjr34GTjybCScGlo1GJEiJ58zX4dy/pM9smLNfrf3EbEy7rX9M1oqHbpKpM0
htAhiRdILLHw7bVhN9deTnb3FNfHQR/eHFFf6LWMtyPDjRXOWRbhRLOFS2whz6grYYAR07v0Bj5Q
qgWsS8e9bRpb5YVvcdvtrMgxzkOIfqthKoazRi+8nVlgrGfAn20FwfKkAfgvQT1eJZY6aHMecaYa
6B8YgyvRPfH8NXu7zc/dziUJQc+f9Y5gqdj33ruMnAOHKIu4dpNLR7UAv5LirIq6c2B8uw7BeZ77
7tLTJ6pcAdEdQIZ/LlV/tLLufOrUIkoePEfbsPpfDm2zV4W/7f3+Ngunu7wa7vOoXfYiuxhmeLJs
m7s0lpe6ZhzCsdwbaiBFPNVmUEu0DarxyuzRwtrZGbyZh96yKe5l8xTHwQGtyWpo9WfNy+/Mxrxw
m/HRyqMro+s2tpa8jnp5U1hYU7wiP89cE/wUbJ0JIwDHdELQarpPu2SdF/qp8dxzmZdbxVAtNcQd
P7ltgJfNjo3b0A98/+r3ufj9XPQoav75XLwD9vg3UvP5iz5ORfHF+GyZ+nwsMkLGREmZ9HFe/udQ
RGiOkByuL0UaRifP5dt9HIrwpgxOMddCEGTMNKpfKdEAr/58KCJaZJtioHRktcJ/cp4xf2r580G6
9HKg72Qbrs04vxp97Yy2dDFY+TZlNRdowdZ06ieNFACfWBYc+As1PrSEfRHs9q6lJvPk+LGQLKOr
On6twR75OUm9CnNoSZ5HEfTb7JiTWRYSVFFMPql0X/sG3Xa+9GtyRvyNGuckPLGoWYaX0bOvPfhF
u51i56yRJ1QT18HQXPilS3IwqHa69grkp9P060buYF3t0yTZWOMbJg+kGddJ3ZPzVO9ifR3qT523
8zJkAA6r9flYG+ojUDdjYSUSuFN8kU4jqb+QP2uHhpSzvVNLsJunJoUfSDfu2Mk2VmiV+9PQRFuV
0OBRv1aDCSmOyLdWf/f7g+moJ9N4d6Jml1jp9dTeGl2774vrIJ0OaWWeRjad7GSzhhXnS65OsQoh
9wAmSa1lb5PYYrLxrwkQdvJ9T8vdc3I0DkETrY5Q/+CEtJMN91Ni3lfMT4LUWLRqy9W6pupa29R6
AR2oO5ETp7GFdldek24jbHCljgolIYeleXGBwmuRfl15w9Ng2suAzWhd1XeFA7fPUxdAw5c1Mqrc
vk/aAXE8KJ8unw+vYBsEFZGQXYL1JZ9eO8d7rQLjMc+Ht7ZttnYtVlraXLtIjsB4XSLVPnUmFHHH
YJ8VZ9jY0DibLO9zssTwQ7AIcOZwRZWeopQ+3JW04ZziaXyKoCdwSu6iod90SXkPy3YRwzx7itOE
jUI21oZJCEZ7PyBwsa0oeuhKFhoLSBjdNjcDthaGyTTdsA5GT0BQCYa6SeQR1Qb3AVbZtdfKdWfW
14Y7LKtSrFEi7ShO2ZCoR81o0iU91XYwvZ0bIvyqfRNv0bD3oFzJtl6RvbOqkSRY3OTbkiDQGmSj
JwvC5cKlaxrLpu+/2oUPbIFJWOyR00g4lZ4vapBaXUYGhu4tcur8nHwZBloL2Nq4yUnWSvsD0qNT
lhr8PnzU5IN4GbE8+jJzO5aAz9Kfbiab7L3yW9kmL2aWH6ZGY3HxYtv1Lif0OlbiMvO8ewrfdTRZ
645HVEuOIRdr0EeHerZc68M9jsWFXjy2ggePLO6kb9dRjLCXXLPk0HKVmPIVMM9ayy69COoa24mU
8I+JLBIvqZfZRBKSRppa/Srdx6g7mtW3LrVwRSX77+/vLRXfqx2Ed/SGvLDFyvNjApgYVJH21TVI
IpyWjQEpDXXAS+GiEwYNefQFHQYw+rgLt5b53nbPMXg2D7mL1m8My17V4Ui6Kkk7+oOJtL8fWlIN
x7UWvPn+jePjaRlIixyXcQwaz7uTpNpYE48m2RbjOJL68Nwxkezd9mpAK5ZF7doMb/yYR9I1SR25
aUGRNl1DhMa0CFnEpM5rZxTLnGAAt3oryuTOq2ld/GA5OiTXcHTwgAb9AKvLYQazL5EQ6kmy9bub
guwUG8sHBLLl0A0kt8iHEOav6VCImHeyvnWcey1pLkO4HA1hBEl9Zef1ukQ9lFje0m7RF9bNc+Xw
zz+lx6mb9oYNvQPDad9MT2kP/NIlLmq0yLXRlx0RlI0aF01qLhqiJhKxy92anV62SsMI3dJENmn/
9PvW/9ENMS/551v/5iVvX/7rumj+riHiKz+ufptJC7grzxQmCJ6fuFzOF4Dljg6ZAseB9D45qbn8
sZfO0gQiud3vOoePy59fMk2GOfy6i1gZA9ovNETiO3frU0OEixSHAc3V7PLG6PZddfzp7het4yiT
seuuKWMWmUOVPnd6Q8iQYZM4NnXjCh0aEs5OGDepSbYNpUR48Go9PeiVS96W0ztru5/jhwStf586
rNrSsa6aNc3eczqV216JU4ekY1cqwl78wjogjWxXaNl6vDhkhllavR1d2ZEN1nbVoZsnLqw+F6II
j2VZbTInfyslgPHOIKZIypbYm7yz3gI3UKR34oS61xzpLY3e8LZKTkRcKKOvLnuZKeNohjncPyTP
1PD/y9559cSxpf3+q7ya+7IqB+nMSKczTZMxGN+U2hhXzrk+/fmtBmzTZvY7nvZFH2nPxdbYmAIW
q574D6FShOjVFKRo2asVFDKQuoaFIOOIhAWmErBXtkKgvlE84PPr4MvZu/pN1/iPvRYaKPh5ZzCj
zk2aJwal0mdEEaZ+O37S1fxGVyH91Nm5bRRXmjw8SJJ2Fykl46b+YQh9dC4HBIeKaK02+pVFnTXB
7PmrJmHc5w/hY2IhXVQq3U1nKeHUSQHJyqwRXS3/qAzGZ8ENqjX1wtarhVwV8MclgE0SIoKJ3d1W
OQbIhfDOrarkslKh/FZW/JHdPQm28860HvXl2OUgOnRxETvxTwwtBkmVfG2rBvtW69RIYNG6FbZz
g3cLd/02yWKPnQW6aCp5opCZWStlt2lpd2vFodEqH6JB/gJ1geGWtSxyCbC3Ta+jX0jQK1DcRYWz
S62bTvWuMgn5h6AkgZRVf42h+Efbw8wvNS8kA5UOKLKeVJ/aIDHB4s7rJrkJperSA+ooWe15U5kL
I6gvA1YJuifP00T5hqITQiI96qYQrhf+IJ2FTTUfdOUUS+1TB4vUFnC65XXXVZOtMl29jWO82c3C
mJkOVrijNKxGPb3zAu3zEKRXEiQro7TXdVesK6X4qMX5qZzbs7ZuV5YDAkhNsnVZjptY4k0BfntV
tOFlHqEqMA50uql5VebjY1hqX1rT/KwZVkJ2AEDnWeh75gEuU5ouXRYBKy+FQgXwtXyRwlfuQnVE
yUWZiYKrj1nCOFgLqPkFlQZ6dmzLTau49br0NLVarCxzG71lLcZjVW8vm1JyplAJYbV0NnLPiotO
zRgjgDC2/R1Xe1zIzMGmljbgWqu7nFIS46eo++qnurJQ/4BDl2gNiO68yQ1tEhUwEFPZitcZr8iV
jEDW0vQMbI8l7e9+8XmqLzqsv8gcTwk61fE7c33xea95gwwA5Ih1L6wPID5v5/oAZJF6hBzM+GnH
UPsxSaNjFBwRPmzKu5Ty2jTaHwj1+g9/Ge13EoemCKnhN4mD/YBsWywQ4ImAZdprGiVJV2mLKZIp
clhbJf5mjG0tm2tOs4p1tcR6zNAkpHBHE1upFDpwouOSXtZg61h34eNm+doFBO0T2wWIE433zvgA
ggPof/pIkbRE4Gjilkiflmo1RWRx6YAPksRYmEmS7p+1ZvS1aEoEctS51cE6Bm6XQIybdJ5925Mq
JkFp3hHDi4kr3ekdfqtxX8xi1UeeN1/6qgES2qAalc+IVLN2jBdpbMzY3eM6aYPysFCNMnVpjijr
PPOlBR30KSCXKfU8rBBtlhrduvPP6hCMOj7WGi9rO0jXTXwne/1ME6ZnDGzWbYXJXmNYa3lAIGAo
DHfpm7U8axSHoVIu3bWVspUUnWozaFm6oVVkeTNVyy/Ap6x7G7EG2m18QjC0pNyDx+2wMC/wpJMw
patqFBfcOnjQe5J2IONTH17Gvj41cxMvNu/Mtek0YkjcgzOtNfnKz6CnWNGGPful7m3zWmEBCAoL
R8gxGha9G34L8OZqacqlirkmjXSqffKKcVZIyanBzDBPnKmDHK0nJfcBiNxQO0vabw6WaOjkT+vw
m1v3yxoQdNBm4VTRhnsr62mV3IfEi2/SAmx7i6Rfv7ZLd2JSS/d4hUIiJLQ1kzoT/GD6BWkSK/JH
tcf20A5PlYaulkVJ5jp3IAOmBt9WUw+zRoaQa3wK9WFW6sqc5h33zPjeKBIAM3jOqurG0vLzTgLg
HGrwv/HaNXA4l8wTk8lhjtJdklTrYkTwz1TujbGdt157Vzl3RVVZqJIWOSW3ijYwusZpEnhMh80H
N85BdJnFZ4VLylTARd5+nCs6JCBJTS9RTGJnniBhf1tI9gVSyPMaCSaITMJ+2JmgurRKUOE3kEka
2SBJkV1ODRgMMrtwt3LWhavR0yjzsFQY5CFFIWPEJzy4nVOcB/Cq8ydpiSi3zq6p8mYy8v3G+Gls
rnm9psjz8gm3qcXQAB3EssJapHl0cQ90VHVaSsq3ViPHh8skOOVXl+qfhnqVDFdO+7mSzEXJhcy7
BTDr1DYWenyBYsbcSL6p2VajJLGRP/RM4yHw8C2M7yDhYx0ZT/PhsWMzlweYx1omk4x8zV74pFXL
RVBUT2WJu2Erx0srBLQRyc6Dh3jKVPfSO7eXFjUtblI2M0sqJ1mfbO24mjYZwqiokiSZ+pQ3wAdh
dmDyvilbia6xZ6YKsL7XHkiWU0upgB0Wp2EVML+iyJJR65AkSE52ahMPrEWC9JfUJieFhkS3u8g8
7arz7zph4YpRVWtk56pT3qF1PWvboUJbMLOsaYENwGIEWuJMOr9Kz3r/PvOaB+JCepGKRdffjdTz
+PQv10o39f9smsfgnXQoJG1+pEN0BE1HsX4ktlcQrkBUocuPHA67bNsQc9fXdGh9EH8jrEl28FzR
Yb2mQ0DmkLlZLDF+RU7/t7KhuofCZa2EJj8ALQWRf0esvt5OUJnN952qdsNSSegF5yAn07NAwL4D
8N9NPwyTsvbyk3yHDje10axPYOF4iO3lsX/TVR3omLYssYVqx0SayqEvCz1MU/HulMxPhmt1B7Iy
xrFdJJgXaJ8cs18ERhCgOCFlo3L6p66iYEU8ZvlQIhFZV//6Py8sidm23r75wzytg3q4ap7K4fqp
auL6tUsV//I//eD/PO2ecjvkT//8x/YrZdMMB4cyeKxBrT1/7OTrP//xXHQ5yl8WXWx4nsr3P+v1
jilAs/EskR1FBjOxq6te75hKq84a0pRVQwApfmb+A+hmfs8qEYsdeUfv/37H2Gvyy8AUQqNO+807
hnDvLxWXhloNBGOLDSoSAAK591OrHrWmYleYMixd4SkW5sFd2uWoyscmYyhq+X4udY7izy3Tk8aV
oqWyukXFSQfEI+vNqR0mumsw1nKHjL4JkVpIVc1KKccnLcd2yqtvTTP+qA8YkJglEGo7WzZ5wVop
CrVJWCcnXt2gN0Iv8NnzYNGodrlRMufToNsrW/Zwj9V7dTnkqN2zIGTfn47bum/8lW4zwC6ZIFPu
jGwY7KyG2whAImvNU5l9XGjmqPNGCIy4Oaq74dh+jvhJJq3E5DnvFDijRvTEZvcLnjEVorvuV2iR
NexSDNZaUE9OY61Debjzi6a6LEcTfhAyHqx0N7FffPJS/Gqh8fezwmPQltkJc3hYHBkpt8j8r6Wp
3yDlWc/AMWycJrw3K+tu7NS1OYDoy9KnssN3BrLlBk2eMyD/X6zW+BpE+q1SCHiJexnULFqTgsmb
42/ARqLALTdzk7GfavLcDOzdREIyDONqw5g2EIInSow9uVPcIuY/S/psVdTWKh3qTZ4Psyoul21d
noyufouLD1RCzbsq4vYa65l2YinuDYDx695l8JyXeBcENmDDNEKdc2C+ioBdheR04czivnSnEqq8
CytpuiVlOZPgLD1j+BqsYhiRCz8DIZx2Ac4TvVGF5ZWvmOly9HwZAKcUzAa4nPxLf0BNZtAXXhl8
/lOR5udA86/lU3a+TZ6qXbz5Hn+eI873Px5XOOL1/IsesOm2afoeVphl3vekh9QitA4wE3SBb7AU
2s7b0zEtBb2pNymP8SB9IUr7pkmsEMIjP1IeGiUCXWxbNI6kPVrK16B8+dzZcYCcuveUvfz5ZzUA
VSe+vu0AhaQ/G0gDBJlKWNqLR27L+rvFKXAlW93Mil0JIqR+3TsdlPQ8v3fH+sKp+3WdpO1ECZRk
nlthMh1Vk0mZy6bLZTbYpgAZwgYzcsm2Kqjh+FlJXffFl5DkTZvgXlJ7wEZStSjieEH2/YoMA3cV
6VlwFUY8V4pWY68l6Xf4rrje5yKQgXOC5B+zZV41l7LUf3Fi/UEetNOsrxZulYBlTbKztk1uC+Z5
0zBGcj/O7tlnIRRURA+9pF+i9W3MIdmyX/DtSZwHAIHlCVyNbpKITWfqXSqFcQ+TfKZE3k1s9teg
tD62ScJuxaY7y2d+Yp8rPX7reutuK4CseDeC2C2rjY8r6jxjthha/UKyqhlC2zPksG+Uorm2U/Ws
CYobJ9EXqhJ9SkwaOytFGbXTp3Hmf8uVbpFbPdPD9lEpvpQmvvYGVjVMCxX0+Nz+VnU6MkIwrGRM
JRMM2KXQmSVaPm9t4zSh581U61NqD8kk1epx02UabaV5oWmi3VQhmfeiZ3ZxO2kyaYVuw4UWQ81W
DVgzjVxPgRZOJS1fOWkLq74ZroGkQHD1hnIe1SIIJuVDPRTeDBngmM2D/CUqJSx1zOp+qJUSA/e2
m/tqvxmVYjuayEo1Yz0htq6MVP8Cw8KYKnp51Xg4hVf9eDHKzkU9hHd5Dh3Jt61zq4BTbqC4eZpZ
zLbSgJ1InOYOjNAkmNWB9KgrzaWqEcUMoGEI/DYIxIz9MG8Jy25Ee5HlaUmbJLeLRk3GhRaniOqG
2IehQihj2oj1jOpXt5rtbn2D1qcySwhMyUnle+cs7M8ay1wnhsdgD88FlOmvGeCxCcKNwfXq/HOc
2vo0axQKP+HXIEOtWqnCw8HMFG0d5F130njjRwPeNdM7e6uqnr8ZcKxG5xNHukjHnqYWBhG5kTPB
ZSO7UOI0XFWOdtv74HpjtcYlx7v2wsSdppVhL9H6aVZpCV4Gw0qEBoQ5RVFjU9H0SB10yCmeKRFY
RbuNqqnZGg1q02M+Tbv6Qq+de1sYYBTCCqMRphiWsMdIa4wyxp1lhlV+dSxMNFK9xVFIww8ef40a
n41+NL5GwnhDZdFAL1ygk9gYZKkUZxm3B9VUIWxyoiTJaVTpT7UzrKVEAn9ifGtsbf53Nnluoeg4
/n02ud0OcVa+U9zyWa/FLSYwVKJwqxAmfMvERQeRzh9pKpZTO7XD7/2T2DXJ+k7AfZd+Xnsn5wMS
WDtrceZ/tDu/xcLdKeTsJRL8Z0xLFwYSsBSFfdrPhW2jx0Zka1W2SoPxWx872qRklWvolX3lWbg1
tEP5GNntJ1dIqwBMy0DUg/NtDe+iItCm8Okm9lDfyVbTrDStfKo1gmqU+OdAj9ngFI68HNNMP69r
ZMrLvv6o5cLTRMPdpBI2J00TYllbNFbifS61YPwi5VpwbjuFjxNTHNVodka5oz3UWVqF5yOSwqXR
ppj71d9GvB0HPB5HvB7hBJ44anZXh4U+KVOUXPximsuRwN8NALa0ZTzK55aVbDJ8JHPZ7Cb0It4E
RGI4aXGbrH0WCQr+k0pQxqs+LrZDT1KyiQgGXpWG1ywsvCurXTT15AIzVyGqjcNlh9OloiWzAufL
pjdugT/eK1bTLw28MZsSEGGOYya7O+QT9a2Kk+YgLDVz0OPzGJdNVwvViaHW15rFVAj5Q9Jzakzq
NEwmI6DqZY5fJ7whcAeDCgPPR5zD9o1omkcupxPWHc8iyI5OeYmYDL/JeFGMNbjAALRd8hlSykbX
u6VfBzO/A3hnIIFSp/Ui8fQz5CVXSpg+jFV7ZmotzQShCNDkiZRUKx7tTqxMPY2r+JH+4cIazTW8
o8sgz8xJEuWfs8hbKJLUTcUMYApKPp94pbf1/cTYDIFx46RoXA74I23KWp0ViXxvB+Emd5U75D+7
uROiZh8MZ3kbPEWGtOw0kRhNahPV/ponxQxw1hmLFGs2uvIK9gyQb4EgKLMeDpPdRwtoPfHEgvED
y6MJ5gwdo5nUdFdG7i9sufg49OpFVo4neZTceKg1+tB3fFaRU83LFnWF+o3mBIuo5+vih7KWOnm8
0ft8G+r+DbCkhZoP1UxXIraCkXfLJfRR+ag+9bycU8Tkl2GYf7OM4jLo5QzdFLinWeVlkzat7jLE
M0uvrFl7DZdawQhi9NMTZlfYIbfOMtOamn9sn8ZajimccY1/6LICpwSCIWeO5ssM5IzxNC20VR4r
l1o2fA0c2ifJjgXGxr3qiuTULDDr6Gv1tChRiZMa99prm5Oq13FBs+41H2mmOiq2sdhiRvKqZKnm
GPikJqZ011vqsinKaIb0tk1zGi37XFljXrwucAGdjLK0jiTtNtaUj4ZRzCN5yGZuPaLIAzm1Q2p/
7L156KiPRjueZFW3rq162+n9xaip6P+USz8PvuRhdK4oGTqRAfSdor3P9eESFtgilYIlpLZPQRSu
XLubI5kEPCwf6Ik8g9fW0s9ysxWupCd5BdazxS+xtjo0v3vp3EmUU7XrNkEaPfIupzMglVdouTwW
BTpIdRbeZ76NnwmTVzuMEnQsiqdOasD7QirKzGuKrwAvOePr3znwOQcaf5UD7yAGV8H2nSTIp70m
QRzpkb2C7vJLEgSdju0IzYMtQ4fZY/JjbwLMUrQ7AqT50xBR7NS0FyI/2zZwnXsd1F92VGKK9DYR
kp0dcBjsmISIpLk/Rkx1HWn42iTCq0V169LREJsaTELq2tBZquQGkSUvrZKVFi5783CMLSQMR7m8
Ktw8EQAvr76M1ARCSC4b6WVdSD0wurrqrvOuRWsbxIWrPVktmLDAVBoW2bF7HcVBzVaixwVYqlpr
45kWMkfGqKTpNnLgJ56pBmjJMUlpnVg1t5aHEzEuGGqk3BWjxVoqVK3xrCuaZDizhbRAKUQGEK8U
6PV4a4RJ+s1hobMaCrj/nZVhaGT4/hxPTeBkYpMfy/qnSnPHqUXE581GXrJTDWRyUXeTw1JHnOY2
S5QbWET4xRvduRP2j3hC+YAR8HOBpv7NiOQccSxI2g6Gvw6CRXOtq/QFpX6yHszIwGF36JdSicyM
nnVIfUgsNGTJZB1CI6gUCNgOHdHKKdV1Z8T2xDfJaZBJWL9oo74xdWB8NGqfvHEs5pJpn6kFOzg7
afm6YxksrLJ9Qo7htJCrExTTniyo9LnT6FMrYLdnie9vxIVqko3tLMTbdArOBSwaZAOKee3B8gNY
6zm/3sBRb7IyGoGlmmAL+vGh1uOM7tFfy7lyC5UdNIGUsyRDgJmzcwrUo4zHQW8/SpX8ueroTNSc
FYsRKJipwh0YTO2U7cttOYC5hCkJ+6k4hQgGWB0r92joTqFhDZNWMFl9xDzVwr3NIVaxmnXE2s+c
Ie7wKWxztOQaZZ6z2PIqdTPq8aVte19YFs5GR0vmTlF/dsR+LCCrrZQ6N5tF0Jpf3SBLJjl7tiYD
rx7p5WPHMs4MKjhZTnhTKkG2glCPvBMsSD3OSeLs+9ohCyfIoGEK0xZIlyrzvssWHQtDi3ju5UAm
EywaMM0BTQJmdlM09bbiiOejphcT/BK6uaGAltFzv5qV7DyLPmFTjZONHSvnoZ/BqjB0dpA5RI9+
lM7KFrnhlm2ramAVyiLrIiMPM72rEMeP0nnia8batHp3adu9NrXw6PsmVQgm692D29HyKOUqshoE
KQL23k7u3RptbzBJDZGiNqp0htxWPW3kuJt3YkndJt1NBirpXNJrk4U3y+4i8dco3W1MsQ33rAB+
k4dDOQPZ0xrRaUgl/vnfOeM5Z/wlhu9+GzXxe4wmwQt6zRn6B0bD8GNNi1boWajodSuATLxmgYFg
9iUjxiu4jz/Q+xrgPExYdYWLIvxOvm8FQO8LFhQq8hZC8Si2/E7O0HnQ25zBdosdA6sHC1oTE9y3
zVOLxF+jWYg2Jh0wAfh5FK8K7GQ9yG/Aai90X7k1nZjYZ/ioGwmaio885KLUlGpien03B7igLcyq
vidpzjMTSl5nFdc1MoBFYYD58kZsUqKiRnDbq40ppOpNg9PJxI4Q+AjDueHUd22Jj7or33hjan7L
DObXacrMOMLPMxiM0y4Hd+1G5TZU2lOttzeBCh5NiskcoWM++LXifQyponkvhNelsZFSzCC0bMxn
alPR1YzuyuncW6PSqiVqS4shiO97vb1yfadBTh7oByOebennC5XSP1CyL4zmzhVqQo8cNOsi684f
VAAiKYjtBcrAGDaYSKt/TeI2L68MobPt7CS3WezS62Cw1JinagEvXVfGVW63VxoYdZ9SWbLMu9zM
101YbTz0AAYjM1d5LrloIg8bC/y8I/k3UuXM/IDxSd2bZ6nbfIvYQqMfd+Jm/kJOw8UIM96DSzSC
2qq1ZFFUwWdHRfbUdvHR02Z6Oq4IQ0tVsq9QGoinYUZX5KTAr9Wo++iq9ZWtuvPUiLCjYGao0+R0
4AXVwr/tQndpwWPIWuc0SNMKBfhkFZn5GUi8td2OuCz5Z97Qb3DXWWZZvwpH48xzMZIaU3QB8GSK
szPdxDdb9xaYS93msbYEUbnKSzQFjG5Kgjxz3P66660z12nnUhxdO52y8rNohe30qRZpy75gV+E7
2TVWADNdDvmdlbdapJ/WyOaFDjZdRHyzG06pUL4qiMAgGWCBWBwXpuue09x9dppgUyKuh0TnqVpL
s7hoVn2iUWz3eAq026aPPIEJFUS3M1rZm14tJeBB6gkd8pcwle8GRnh6JM0S07stR21ZjfaNl+RX
QwyaI8C9yuh5VDzqC8PsV2x1HuoWgSI9xqlRDpxZkdafc/gPaGjbxV1aJM3Eykext7nPB/1b3UHB
UrS7OjE/Gm6ykRvAGrLrE6KHa3cQ2H+tQpLRVZeYgJkT4oy5pOlrZmVOZrX03J0Fun3WKJUyxU/g
XvF1c1JLZXzWFJg3ZFqlwJSQat7b6jEt42SBXlmDzKG01XTvRkfkcYYL2cZprYU8lOlE1nn/HS/V
ZkXvl8jFQoRLYpg42ajZ6BKVDjVElq/DEV2Mv3PIcw4B+vbvZ2/325iO+522g896TSEG4vCIupjM
H3ZNwnf9MPMD+nPUF885YmdB8iOBOCAKYMTCnLfYSP/Y4zCVY53MVI5GRSP/sPj+jQyiGKKreIPk
A61sA6WBh8Ha+5fxmz8WmPvktgKnqenjNXUvikOBF64j7H6i1pi5KHKM9A6LuK7mWe3jYhcsXBc/
IEWiAzbucqQiez/FZpx4Sel56SeSi6AtjB62oslUlwCapXqzYhH9VUr9ldWxulQ7QSUz9CV83MtO
Ns+ZOz2UbjvOzNRcYAH/YOrJUnMlhguVa659NJUnwMtjIZSxZkdyG5cS62miIFbIq8FWzjylO8cb
NZuUlbQpQuneBsfaNRRzncteYDwHa3iilvUG79MrlDYglgzCEwMqLdnIWTAvfIiK5kvDTohJG4QM
HYR5Y11JUoh+i6LXE6OvzttRZUIQVPd9EOGR6KsbpVQ/YmJ00bTRqgIbaCvwgLxqq3sacD7nc6zq
16bufszc9sZq9WXBHASO7gnv7KrW8iVGI3CsQK1prbyG4xQg00TPk9hMExtlhn7LiZ5a56BAACuO
j46KWkI36qs4G+a1VVxWzAprp1mjTv8QugCM6+Yklul4OADYVGLgAAc5dtWtpuWfusI9Uz1nHTt8
QSNEdHa0ZzXg5BFh6bjtTgvIJtT+w0Sr2insE3lSeXU9wdqxATMPAUdq1RsrtGadGm58O6cqLxEy
QAbc9vUJGg+deu9VQ4P9JdzGcaPCh7InTtJLKt0YmH6R/CEPY/atShoG2JKFzIBR0oF8rHS9PceU
CiSnIUNSmsGGGWl9JNe3L93RQJs2Uh20a/8OX8/hi3nFX4Wvyg9S7/0Qxmf+CGFA9h1HMUDkEi0E
kuq1CjaEyj1BDCwV9kdvvNAQJ0H6g8GJgzW9BXTmexUsVgu2Y4CWYnv8PHD5jSCmqr+UwQQxTO6F
zL5QLlEFeOZncAyaRR6LLZUwMMYz00IX3Y3CZdhZGAKBNPHVaK4kzSqR0mzRdNxjYyjvkzjxTpua
/r4I6EbBaUy9Tv6io0MxAer7mFfm+eixoq4G58aPw+S0C2oT/flmLRXa09gxfvekqL2Uotxn4tpo
dN+TWh/17hTva6MH74m3l2KQkNvMA+447My/uipvIf/tTMEsdAnnSojWVq4Z16jqhDMvcw3moMUt
VhbNOglLFe2nkTjaJ+20RvKqLwYG+KE17XQ1q9HOxzooUJRx0blDMO/z1ru2kyD6lgwBRkhCdzxu
QQmFUOGnddWM9LwMkqlyZrIm39qFsbSllqlyHW0yGPlur39MMmPpOVTpRlOcYIq9dOR6pQ8oZfmN
GkxSyTZRqSrOdRb1uTJ8Bahwl1vaWZlARPGDpZmZi0gpGIRDPYzTz1qdbIpSXjLNmsdpxGzUHBkL
d8I87gwPpXleexu98r8UAywWBbQnAwwRwEyGVIFRzxE0mTZ22aK2GJ5HBCkNaYGGoDUoxkzvoUHk
6GNphDWvt890wlxfyls3BR/qEwAdAmFuecZEJTQi+wAw2f3UEDKrMd3SWpOz4K0KlcEaW4XG6B5r
gm1WGecewbciCDdDcqeLqGzEOvgrGLkVATvv0Y2QvbVSZnO2uCwH4uTBlpwbY1BZjDufNVJANDbb
ivqzJj0UY3XRy/rHtJQ3kCWx7muGT7A4oD9WzbklZZuuUm60dhinY2VcDSIFZZqFQ219EjAfKwfj
CiM8WDkW5gixCxzCNQedbUp1pSrlxiLFNaQ6JJ/nQzs+dEq8MsvscZCjNe9OMcnM5rwnWQamugpI
niznRzJNegsGap02SjytOxkhWj9xkE+rSurUZBlJ0RZcwanhc3Ta6H5qSdiebZ8XVuPPfB9Vr678
NjoSiGYq6FLmJ/X7/hxy3My2Y3eii2ogLkyX2Z50MbYRBKo8PmMdM2tgQQaeS43frHtKi44xDHIW
iHxn8gKk+aLCci+kGGmlKjltckf5/2Zt/BN8cr6PmPw+OxaQyZ0px2323/2j18j6/oP+PcryTVUL
yJwa9E0m2X1TO4znXz0j3gIFbb4C4VTtDyLgC1wS1TCzbqJ0DFbm5cNY8XzQmYmosCKZaShQI3/O
4e9/97+iS//dUf23p8BP/bT73fzAmgoa5W+fBM95cxSqI+ZDyNuQIDmWvaPYrSo0kFWQdviokMrn
K/50X/67H/M/Oa5//8t87yj4uwOPAjiBpdtUF7oJOAB/4L2jAHxL2YEqmY18zw63dqRHsQ/S+E/e
jze3QlRFaOLj90h/hwib9etRoPrBMPIVlnG0t2K/Z/7to1DND8KCUzdB9e9sOHnim1gB0BH7M03m
tF4lUY/zBXn+HT0DK7/HsP8lar65FRyFIxMlQGwyyYWovX8rAK6r4BcUmmWwd8i4HGusYPRwWKzY
zT50Zu383skP/J+9W2F8AMDPjTBNYgaM66N9QZ5T2yG3gj0CTgimzqYY6R4YLG/fDzSHEGBDa1iY
LODg/hycjjCB7Penvx0quBQYs6GEROFA5KTA2DsK44Pw8WWMhp6CDKTpWC+FgFgf9n6oXAohbUf1
pPOb3+EY3kRNBU9zAokM2M6gNTveo9jnjP32raDYtA1WdkjpyK8vwJujoNhkp+cw8VSAy+PYfqRR
U0D4D7wV5FImz2BLAOuD1Vf3c6kiBBjRJ9GVHZ1ATHeOMpeK2fWBR8ELAk4HruC/OQrjA9JTyJ+L
1awFqetYj0LE+8OOQuRSRASEzLv+/IbshU2VXAqpHbYbsKhnxc7jvBUHh02OguyACB8AP7HiF8is
N7FCF0AvfLVkOH4vpsBHeRQCgnDYrVCpoGTLpgGx2EthOURYfHMUHJWmMwIWstOY2Bxri24dHjUt
phG4TEHuxaIF0PyvFZZAeKCnSPLY4eOP80ocXmlaHxTMsXDMxKkLl+tfrgRFhexAgqZXE5OMo82k
AlB52NshSk1NqBjzcsjQ7ESf9vMAS/vAUoPLgNrnris92uxx+ACLqQ3mbpSaAFVtfvUE4b2jQNEZ
M8cd9fmYK82DRxVcCtGBUUm+EDI53DdHAbjYklni8w4BBdut+Y8yVIBfPvD9IHswf1CEEdkzcWj/
BVE+0J3TnAvWqsBLi693fD2p/vzeHtCdcycEcZco8eIZTuh5cycQ/zPhYZnqbqBzvHlUf26LDjgK
elLQJSAT6dFVgaH89U4wnaAzZxoOl2YHozzKW2Ec3pNCwSZa8os3XlTw926F/kHIOmsvc+6jLa6M
w4sr5wMTGZsGS+w4BKZg7yRUagqoGD9ja4/yUgjTUL6xQ94PPA4E1IsmDKcWlauxdxSEEiQ6qDI1
qiymv8/tzvFFTSEcfuBRMOkWG7FnvZTnouFN1FSoRMX/AI68cnGO8lYI5+rDjkJUmmK4CytJM/iJ
zf2Zjcr4F3Nd5jqG/CJ7dJxHcXipSSPGRN9mNUzrqYAz2ntBdv0HfYcKhfkFnHScR3FwqckqiAme
2Bv/4BXsvyDYXHBbgGu99KzHeRQHV1jMd3e9B0U1ZbeY4O7dCua7MN5fZZl2umDHeRSHV1gUk0hI
wzix+Q/Tm/1eTMx38eR5meMdbVlhHl5gWVhjIHAAkF5AEn+FVYAlgGiPaClkGYEpeJ4IHF8udQ7O
pSQQWbegBKFkBsZcEzXbm1ChUVZwaaBuCg3Z470Uf2K6S3RAE5e1GNMIfti9kwCfLzaHYtgnkKxC
QfAoI4WYQPKNHVBrcilYfIggoSNmx4J8/1Kw/mDkb9GAIFPwXIse5VH8ovb33+wHYfTxemgAkd/b
GqsfmG8BtRFUbMrzY51VmAeXmrulMWtxBprPAJO910Oj6MYulYLimcJytK/H4ZUmvpjY1+EiS6XJ
f4Qv5puYqXwAZSPgSMz7d6O8Y40Uh9cUDoJBDGPIDo6Bqqm5fxSI0+msD2nQHSCMu+3IUUYKURce
FjRF0c2+S+XnfenAf7kVyEa8pJajzaPWn8ij8MMEhU0mccD12F+IaSzMZErxY+/O4VwfeCVEd87G
GIimgVKogN7tXQn9g8oKSKAXn3EEz+/j8dWZolU4+O0QGE0xxuNuIDu5dxKcFFAjCsxnsiJ+wuIL
Ht9JWAc3H1wKVDIpJzC0fB5l7x0F013GuyA1d06mxwvJE7DjAy+FQx3J4pylF0mEwSVFyptESnH1
I8sSUp7fyOO7FfafSKSgd0G2g7R5NuzYOwoFxVYBWWXMJ7YfR3sU1nPdd0D3oVpoaQD1p+8Ekcd8
/51YQaBQgZYgyk7B+XwPj+9WWAdXmsQK7FjQekKPCgOV9zDdlBQslMETGGKic6xHYf+Jo6Bq4AVg
3eOY7wzyuDWUG1yMF1TFseZS6+BKU9wKIiYpgrdgZ2awFyuoRAFmcVgG/KlnMZrjTKYHV1jECq4C
wzqSyG5JvncSUIt/rIGOtjm3/0RzLnZ/GA+o2k6bbr/SpCUFwkwAAdMquCHPBd0RxszDMykTf7wQ
RdcpWOW/LkoZczOqMZnWvPSkR1pq2ofvjIW1BANsKB4qvge/Uh6Yc4vVB2mUFkVYVhzrURxcdbMH
AkcD0Ixs+apf/KbUZGeMSL0GgPeY8ar24TW32H0wwwNy9FJL7oVMJjYofzHX0o+7pBC+Pwe2HyQP
pvmECPZAbNGFefqbO0FTylmgN20hcfUcSY4yj4pv/OCjACdAQcFLALodqe+9owCcSIxg6gkE68X1
5jiP4uDqipICkSOqaex4GWpCMN87CrEcVAD1UlgI7uDRcj9evrFDOjEG3fAnZQY2UH4QYPm1qhAD
PuB6R06ZE9f5sBeEmpsFKGM8IiPyNr+SowDaoHyIgbN63LHiZW15wK3gKJAbw5cdVf8dfp2S7U3Y
5AUBarHbltGSHu2o2/kTVTegKjGloJgUaMz9SYUAohEqwK1iwPssenSUUVMomR7+fphCXPS1rN4P
FTqlpsMCiEUqW8LjZdcK2NjBR8FPaTKLMDAPfAdnA8/SxA2Ochsq2RGzzwVt/vCj4LcNeEQM7Aif
3LM3oQIaGYvzVxbl7zTo/0Hr+l0aZ+oH8dedKE7wVP3kNvi//oNXFMWvD/hZ7GWnefPmnwovwueH
P2vCiD//66014W638dNHX3cduy/18vkvP+OvX/3NF3v9wV7/chU8ldvy0R92HxhevlNhjPbPf/zf
ePvoN9t3tGrIkD++m199FL/fg796+mQbveeeKDaAf+DZw+tTflLYofA9/Mnl9uu3rPz6+qifHk+G
+AOPf2q37z6dl+EPPD3r3n86cezgp0+3sZ817+iWivXD4U/3t2Wc1fXT67N+OnlqisOfH9RlU70+
6MfDdTrHwx8eb9+5kILfdvij0abmHX590k/f+J94SadYYPw/1q5gt20Yhv6Kf2DHYj31UGRtWjhN
UWPYmbGVRIgsAZKcdn8/cYAaF331oeQ9eX4R+RhZJMVxh2ZgcLO4mPzG0mh/rGgAVuU6SvEDVqYL
OVSg2eJoiHVl39CMYb5PXU58OpOrODPeGkL9lXr6wqgaSr1zdHDQIzV0ehfJl+EhIMxwL5V43e9p
SINB6BpivbeuP8YycLgyvViWa2nl7F2REghi3EYjB5/cvsLMeGvIdF3CAL7zmrtexMzX5U8PDUbl
tig5uPFDBNH9SkOqaxM9+QFEMH59lHMvI7ddwUcuoyHWtXUu7UIM0+FY6V5ch2vz5T+hzChALs/F
hWLwBz9Y8s2LPaN4xn164kc8Un9K6LZ3rsyWo5v93kSMryHclvb018BdGRcRi/m35SWhwswcR0O3
LYoIXNkpJ22gPTUE25ozCDV85Zactd2ZmAE6V7GJ0Tc0WOiGXEOqgO4pI3v+1JDohqJFFuWaNgXq
MaPdDJdGycGDjwEIiM9OxOBPlBJNFeiiTq5kEoNvT+RCSFShZvAaEt2ejOmPYQd9RkOo27JNPaCV
15DqNvUmoCFT1xpSfSY3NremnP18Xnyu7RXb9plSD3Y0XMIgx7belPlbYEPD2XA5fHCnCnNxSU6p
yqGn7GmsQDNwDa125DM1L1BQfM4qZt9RpBQy0Ou1hl47M1ofHBAUJy7l7HPzGI4eeY2GXrvctFOP
zgq4LkHOfhoz2p9yQ5sC+Ct5j+Ik50nF8Itzxv9fkc7H2988Yv7t4f82ZzXFxJeHw0qZL48RlKPj
l21OZ4kX5g+l5fEvy+xRGuO9t+NzcqNePo++9jF5w5/onaF48w8AAP//</cx:binary>
              </cx:geoCache>
            </cx:geography>
          </cx:layoutPr>
        </cx:series>
      </cx:plotAreaRegion>
    </cx:plotArea>
  </cx:chart>
  <cx:fmtOvrs>
    <cx:fmtOvr idx="0">
      <cx:spPr>
        <a:solidFill>
          <a:srgbClr val="FFF797"/>
        </a:solidFill>
        <a:ln>
          <a:solidFill>
            <a:schemeClr val="tx1">
              <a:lumMod val="75000"/>
              <a:lumOff val="25000"/>
            </a:schemeClr>
          </a:solidFill>
        </a:ln>
      </cx:spPr>
    </cx:fmtOvr>
    <cx:fmtOvr idx="1">
      <cx:spPr>
        <a:solidFill>
          <a:schemeClr val="bg1"/>
        </a:solidFill>
        <a:ln>
          <a:solidFill>
            <a:schemeClr val="tx1">
              <a:lumMod val="75000"/>
              <a:lumOff val="25000"/>
              <a:alpha val="97000"/>
            </a:schemeClr>
          </a:solidFill>
        </a:ln>
      </cx:spPr>
    </cx:fmtOvr>
    <cx:fmtOvr idx="2">
      <cx:spPr>
        <a:pattFill prst="ltUpDiag">
          <a:fgClr>
            <a:schemeClr val="tx1">
              <a:lumMod val="65000"/>
              <a:lumOff val="35000"/>
            </a:schemeClr>
          </a:fgClr>
          <a:bgClr>
            <a:schemeClr val="bg1"/>
          </a:bgClr>
        </a:pattFill>
        <a:ln>
          <a:solidFill>
            <a:schemeClr val="tx1">
              <a:lumMod val="75000"/>
              <a:lumOff val="25000"/>
            </a:schemeClr>
          </a:solidFill>
        </a:ln>
      </cx:spPr>
    </cx:fmtOvr>
    <cx:fmtOvr idx="3">
      <cx:spPr>
        <a:solidFill>
          <a:srgbClr val="FFCF01"/>
        </a:solidFill>
        <a:ln>
          <a:solidFill>
            <a:schemeClr val="tx1">
              <a:lumMod val="75000"/>
              <a:lumOff val="25000"/>
            </a:schemeClr>
          </a:solidFill>
        </a:ln>
      </cx:spPr>
    </cx:fmtOvr>
    <cx:fmtOvr idx="4">
      <cx:spPr>
        <a:solidFill>
          <a:srgbClr val="F78E1E"/>
        </a:solidFill>
        <a:ln>
          <a:solidFill>
            <a:schemeClr val="tx1">
              <a:lumMod val="75000"/>
              <a:lumOff val="25000"/>
            </a:schemeClr>
          </a:solidFill>
        </a:ln>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4.png"/></Relationships>
</file>

<file path=ppt/drawings/_rels/drawing4.xml.rels><?xml version="1.0" encoding="UTF-8" standalone="yes"?>
<Relationships xmlns="http://schemas.openxmlformats.org/package/2006/relationships"><Relationship Id="rId1" Type="http://schemas.openxmlformats.org/officeDocument/2006/relationships/image" Target="../media/image4.png"/></Relationships>
</file>

<file path=ppt/drawings/_rels/drawing6.xml.rels><?xml version="1.0" encoding="UTF-8" standalone="yes"?>
<Relationships xmlns="http://schemas.openxmlformats.org/package/2006/relationships"><Relationship Id="rId1" Type="http://schemas.openxmlformats.org/officeDocument/2006/relationships/image" Target="../media/image7.png"/></Relationships>
</file>

<file path=ppt/drawings/_rels/drawing7.xml.rels><?xml version="1.0" encoding="UTF-8" standalone="yes"?>
<Relationships xmlns="http://schemas.openxmlformats.org/package/2006/relationships"><Relationship Id="rId1" Type="http://schemas.openxmlformats.org/officeDocument/2006/relationships/image" Target="../media/image8.png"/></Relationships>
</file>

<file path=ppt/drawings/_rels/drawing8.xml.rels><?xml version="1.0" encoding="UTF-8" standalone="yes"?>
<Relationships xmlns="http://schemas.openxmlformats.org/package/2006/relationships"><Relationship Id="rId1" Type="http://schemas.openxmlformats.org/officeDocument/2006/relationships/image" Target="../media/image9.png"/></Relationships>
</file>

<file path=ppt/drawings/_rels/drawing9.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0.3143</cdr:x>
      <cdr:y>0.07702</cdr:y>
    </cdr:from>
    <cdr:to>
      <cdr:x>0.69282</cdr:x>
      <cdr:y>0.19107</cdr:y>
    </cdr:to>
    <cdr:sp macro="" textlink="">
      <cdr:nvSpPr>
        <cdr:cNvPr id="2" name="TextBox 2">
          <a:extLst xmlns:a="http://schemas.openxmlformats.org/drawingml/2006/main">
            <a:ext uri="{FF2B5EF4-FFF2-40B4-BE49-F238E27FC236}">
              <a16:creationId xmlns:a16="http://schemas.microsoft.com/office/drawing/2014/main" id="{31539A71-557C-4352-A171-355437570D0E}"/>
            </a:ext>
          </a:extLst>
        </cdr:cNvPr>
        <cdr:cNvSpPr txBox="1"/>
      </cdr:nvSpPr>
      <cdr:spPr>
        <a:xfrm xmlns:a="http://schemas.openxmlformats.org/drawingml/2006/main">
          <a:off x="3507227" y="317362"/>
          <a:ext cx="4223811" cy="4699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N=4,927</a:t>
          </a:r>
        </a:p>
      </cdr:txBody>
    </cdr:sp>
  </cdr:relSizeAnchor>
  <cdr:relSizeAnchor xmlns:cdr="http://schemas.openxmlformats.org/drawingml/2006/chartDrawing">
    <cdr:from>
      <cdr:x>0.54244</cdr:x>
      <cdr:y>0.06333</cdr:y>
    </cdr:from>
    <cdr:to>
      <cdr:x>0.67957</cdr:x>
      <cdr:y>0.21868</cdr:y>
    </cdr:to>
    <cdr:pic>
      <cdr:nvPicPr>
        <cdr:cNvPr id="3" name="chart">
          <a:extLst xmlns:a="http://schemas.openxmlformats.org/drawingml/2006/main">
            <a:ext uri="{FF2B5EF4-FFF2-40B4-BE49-F238E27FC236}">
              <a16:creationId xmlns:a16="http://schemas.microsoft.com/office/drawing/2014/main" id="{01CAD939-173B-4ABC-83F8-49178542BE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52929" y="260937"/>
          <a:ext cx="1530229" cy="640135"/>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0.90111</cdr:x>
      <cdr:y>0.12709</cdr:y>
    </cdr:from>
    <cdr:to>
      <cdr:x>0.9862</cdr:x>
      <cdr:y>0.47043</cdr:y>
    </cdr:to>
    <cdr:sp macro="" textlink="">
      <cdr:nvSpPr>
        <cdr:cNvPr id="2" name="TextBox 1">
          <a:extLst xmlns:a="http://schemas.openxmlformats.org/drawingml/2006/main">
            <a:ext uri="{FF2B5EF4-FFF2-40B4-BE49-F238E27FC236}">
              <a16:creationId xmlns:a16="http://schemas.microsoft.com/office/drawing/2014/main" id="{5A7D96E3-ECD4-49FE-89EF-72076601F161}"/>
            </a:ext>
          </a:extLst>
        </cdr:cNvPr>
        <cdr:cNvSpPr txBox="1"/>
      </cdr:nvSpPr>
      <cdr:spPr>
        <a:xfrm xmlns:a="http://schemas.openxmlformats.org/drawingml/2006/main">
          <a:off x="10289371" y="566702"/>
          <a:ext cx="971604" cy="1530975"/>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N=405</a:t>
          </a:r>
        </a:p>
        <a:p xmlns:a="http://schemas.openxmlformats.org/drawingml/2006/main">
          <a:endParaRPr lang="en-US" sz="2400" dirty="0">
            <a:latin typeface="Arial" panose="020B0604020202020204" pitchFamily="34" charset="0"/>
            <a:cs typeface="Arial" panose="020B0604020202020204" pitchFamily="34" charset="0"/>
          </a:endParaRPr>
        </a:p>
        <a:p xmlns:a="http://schemas.openxmlformats.org/drawingml/2006/main">
          <a:endParaRPr lang="en-US" sz="12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N=485</a:t>
          </a:r>
        </a:p>
      </cdr:txBody>
    </cdr:sp>
  </cdr:relSizeAnchor>
</c:userShapes>
</file>

<file path=ppt/drawings/drawing11.xml><?xml version="1.0" encoding="utf-8"?>
<c:userShapes xmlns:c="http://schemas.openxmlformats.org/drawingml/2006/chart">
  <cdr:relSizeAnchor xmlns:cdr="http://schemas.openxmlformats.org/drawingml/2006/chartDrawing">
    <cdr:from>
      <cdr:x>0.82618</cdr:x>
      <cdr:y>0.86467</cdr:y>
    </cdr:from>
    <cdr:to>
      <cdr:x>0.85004</cdr:x>
      <cdr:y>0.98064</cdr:y>
    </cdr:to>
    <cdr:sp macro="" textlink="">
      <cdr:nvSpPr>
        <cdr:cNvPr id="2" name="Rectangle 1">
          <a:extLst xmlns:a="http://schemas.openxmlformats.org/drawingml/2006/main">
            <a:ext uri="{FF2B5EF4-FFF2-40B4-BE49-F238E27FC236}">
              <a16:creationId xmlns:a16="http://schemas.microsoft.com/office/drawing/2014/main" id="{137808F9-7C6B-4DCB-81D7-49A45245D60D}"/>
            </a:ext>
          </a:extLst>
        </cdr:cNvPr>
        <cdr:cNvSpPr/>
      </cdr:nvSpPr>
      <cdr:spPr>
        <a:xfrm xmlns:a="http://schemas.openxmlformats.org/drawingml/2006/main">
          <a:off x="9335074" y="3417492"/>
          <a:ext cx="269595" cy="458353"/>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0.8998</cdr:x>
      <cdr:y>0.12555</cdr:y>
    </cdr:from>
    <cdr:to>
      <cdr:x>0.98489</cdr:x>
      <cdr:y>0.45447</cdr:y>
    </cdr:to>
    <cdr:sp macro="" textlink="">
      <cdr:nvSpPr>
        <cdr:cNvPr id="2" name="TextBox 1">
          <a:extLst xmlns:a="http://schemas.openxmlformats.org/drawingml/2006/main">
            <a:ext uri="{FF2B5EF4-FFF2-40B4-BE49-F238E27FC236}">
              <a16:creationId xmlns:a16="http://schemas.microsoft.com/office/drawing/2014/main" id="{EA074F15-73AF-494A-8D90-F5CA66A52411}"/>
            </a:ext>
          </a:extLst>
        </cdr:cNvPr>
        <cdr:cNvSpPr txBox="1"/>
      </cdr:nvSpPr>
      <cdr:spPr>
        <a:xfrm xmlns:a="http://schemas.openxmlformats.org/drawingml/2006/main">
          <a:off x="10040634" y="510965"/>
          <a:ext cx="949499" cy="13386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N=22</a:t>
          </a:r>
        </a:p>
        <a:p xmlns:a="http://schemas.openxmlformats.org/drawingml/2006/main">
          <a:endParaRPr lang="en-US" sz="32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N=45</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0.89827</cdr:x>
      <cdr:y>0.31967</cdr:y>
    </cdr:to>
    <cdr:sp macro="" textlink="">
      <cdr:nvSpPr>
        <cdr:cNvPr id="2" name="TextBox 1">
          <a:extLst xmlns:a="http://schemas.openxmlformats.org/drawingml/2006/main">
            <a:ext uri="{FF2B5EF4-FFF2-40B4-BE49-F238E27FC236}">
              <a16:creationId xmlns:a16="http://schemas.microsoft.com/office/drawing/2014/main" id="{C2233282-40AD-4AD1-B7EC-73809EA324C3}"/>
            </a:ext>
          </a:extLst>
        </cdr:cNvPr>
        <cdr:cNvSpPr txBox="1"/>
      </cdr:nvSpPr>
      <cdr:spPr>
        <a:xfrm xmlns:a="http://schemas.openxmlformats.org/drawingml/2006/main">
          <a:off x="0" y="0"/>
          <a:ext cx="2960371" cy="800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ED75CA4-DD5D-46BD-9FAF-8FA722EC3DE5}" type="TxLink">
            <a:rPr lang="en-US" sz="2400" b="0" i="0" u="none" strike="noStrike">
              <a:solidFill>
                <a:sysClr val="windowText" lastClr="000000"/>
              </a:solidFill>
              <a:latin typeface="Arial" panose="020B0604020202020204" pitchFamily="34" charset="0"/>
              <a:ea typeface="Roboto Condensed" panose="02000000000000000000" pitchFamily="2" charset="0"/>
              <a:cs typeface="Arial" panose="020B0604020202020204" pitchFamily="34" charset="0"/>
            </a:rPr>
            <a:pPr/>
            <a:t>Children &lt;3 years old with any hepatitis C infection</a:t>
          </a:fld>
          <a:endParaRPr lang="en-US" sz="1200" dirty="0">
            <a:solidFill>
              <a:sysClr val="windowText" lastClr="000000"/>
            </a:solidFill>
            <a:latin typeface="Arial" panose="020B0604020202020204" pitchFamily="34" charset="0"/>
            <a:ea typeface="Roboto Condensed" panose="02000000000000000000" pitchFamily="2"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0.96369</cdr:x>
      <cdr:y>0.38525</cdr:y>
    </cdr:to>
    <cdr:sp macro="" textlink="">
      <cdr:nvSpPr>
        <cdr:cNvPr id="2" name="TextBox 1">
          <a:extLst xmlns:a="http://schemas.openxmlformats.org/drawingml/2006/main">
            <a:ext uri="{FF2B5EF4-FFF2-40B4-BE49-F238E27FC236}">
              <a16:creationId xmlns:a16="http://schemas.microsoft.com/office/drawing/2014/main" id="{C2233282-40AD-4AD1-B7EC-73809EA324C3}"/>
            </a:ext>
          </a:extLst>
        </cdr:cNvPr>
        <cdr:cNvSpPr txBox="1"/>
      </cdr:nvSpPr>
      <cdr:spPr>
        <a:xfrm xmlns:a="http://schemas.openxmlformats.org/drawingml/2006/main">
          <a:off x="0" y="0"/>
          <a:ext cx="3477063" cy="964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584EDCA1-724C-4E63-88FB-2F3212BFD9FC}" type="TxLink">
            <a:rPr lang="en-US" sz="2400" b="0" i="0" u="none" strike="noStrike">
              <a:solidFill>
                <a:sysClr val="windowText" lastClr="000000"/>
              </a:solidFill>
              <a:latin typeface="Arial" panose="020B0604020202020204" pitchFamily="34" charset="0"/>
              <a:ea typeface="Roboto Condensed" panose="02000000000000000000" pitchFamily="2" charset="0"/>
              <a:cs typeface="Arial" panose="020B0604020202020204" pitchFamily="34" charset="0"/>
            </a:rPr>
            <a:pPr/>
            <a:t>Women 15–44 years old with any hepatitis C infection</a:t>
          </a:fld>
          <a:endParaRPr lang="en-US" sz="1050" dirty="0">
            <a:solidFill>
              <a:sysClr val="windowText" lastClr="000000"/>
            </a:solidFill>
            <a:latin typeface="Arial" panose="020B0604020202020204" pitchFamily="34" charset="0"/>
            <a:ea typeface="Roboto Condensed" panose="02000000000000000000" pitchFamily="2"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0.87091</cdr:x>
      <cdr:y>0.12486</cdr:y>
    </cdr:from>
    <cdr:to>
      <cdr:x>1</cdr:x>
      <cdr:y>0.52769</cdr:y>
    </cdr:to>
    <cdr:sp macro="" textlink="">
      <cdr:nvSpPr>
        <cdr:cNvPr id="2" name="TextBox 1">
          <a:extLst xmlns:a="http://schemas.openxmlformats.org/drawingml/2006/main">
            <a:ext uri="{FF2B5EF4-FFF2-40B4-BE49-F238E27FC236}">
              <a16:creationId xmlns:a16="http://schemas.microsoft.com/office/drawing/2014/main" id="{0C059E02-CD36-476B-ADD3-27E94B542352}"/>
            </a:ext>
          </a:extLst>
        </cdr:cNvPr>
        <cdr:cNvSpPr txBox="1"/>
      </cdr:nvSpPr>
      <cdr:spPr>
        <a:xfrm xmlns:a="http://schemas.openxmlformats.org/drawingml/2006/main">
          <a:off x="9854956" y="565828"/>
          <a:ext cx="1460744" cy="18254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latin typeface="Arial" panose="020B0604020202020204" pitchFamily="34" charset="0"/>
              <a:cs typeface="Arial" panose="020B0604020202020204" pitchFamily="34" charset="0"/>
            </a:rPr>
            <a:t>N=4,927</a:t>
          </a:r>
        </a:p>
        <a:p xmlns:a="http://schemas.openxmlformats.org/drawingml/2006/main">
          <a:endParaRPr lang="en-US" sz="3000" dirty="0">
            <a:latin typeface="Arial" panose="020B0604020202020204" pitchFamily="34" charset="0"/>
            <a:cs typeface="Arial" panose="020B0604020202020204" pitchFamily="34" charset="0"/>
          </a:endParaRPr>
        </a:p>
        <a:p xmlns:a="http://schemas.openxmlformats.org/drawingml/2006/main">
          <a:endParaRPr lang="en-US" sz="12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N=4,763</a:t>
          </a:r>
        </a:p>
      </cdr:txBody>
    </cdr:sp>
  </cdr:relSizeAnchor>
</c:userShapes>
</file>

<file path=ppt/drawings/drawing3.xml><?xml version="1.0" encoding="utf-8"?>
<c:userShapes xmlns:c="http://schemas.openxmlformats.org/drawingml/2006/chart">
  <cdr:relSizeAnchor xmlns:cdr="http://schemas.openxmlformats.org/drawingml/2006/chartDrawing">
    <cdr:from>
      <cdr:x>0.59821</cdr:x>
      <cdr:y>0.05978</cdr:y>
    </cdr:from>
    <cdr:to>
      <cdr:x>0.75216</cdr:x>
      <cdr:y>0.21812</cdr:y>
    </cdr:to>
    <cdr:pic>
      <cdr:nvPicPr>
        <cdr:cNvPr id="2" name="chart">
          <a:extLst xmlns:a="http://schemas.openxmlformats.org/drawingml/2006/main">
            <a:ext uri="{FF2B5EF4-FFF2-40B4-BE49-F238E27FC236}">
              <a16:creationId xmlns:a16="http://schemas.microsoft.com/office/drawing/2014/main" id="{D4895579-43DA-4128-ABF1-BF48B4151BC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09491" y="241677"/>
          <a:ext cx="1700960" cy="64015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0.3132</cdr:x>
      <cdr:y>0.09142</cdr:y>
    </cdr:from>
    <cdr:to>
      <cdr:x>0.47142</cdr:x>
      <cdr:y>0.20236</cdr:y>
    </cdr:to>
    <cdr:sp macro="" textlink="">
      <cdr:nvSpPr>
        <cdr:cNvPr id="2" name="TextBox 2">
          <a:extLst xmlns:a="http://schemas.openxmlformats.org/drawingml/2006/main">
            <a:ext uri="{FF2B5EF4-FFF2-40B4-BE49-F238E27FC236}">
              <a16:creationId xmlns:a16="http://schemas.microsoft.com/office/drawing/2014/main" id="{3C8F0874-AD7A-41B3-93F0-278ED770FD29}"/>
            </a:ext>
          </a:extLst>
        </cdr:cNvPr>
        <cdr:cNvSpPr txBox="1"/>
      </cdr:nvSpPr>
      <cdr:spPr>
        <a:xfrm xmlns:a="http://schemas.openxmlformats.org/drawingml/2006/main">
          <a:off x="3372772" y="380451"/>
          <a:ext cx="1703837" cy="4616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N=26,389</a:t>
          </a:r>
        </a:p>
      </cdr:txBody>
    </cdr:sp>
  </cdr:relSizeAnchor>
  <cdr:relSizeAnchor xmlns:cdr="http://schemas.openxmlformats.org/drawingml/2006/chartDrawing">
    <cdr:from>
      <cdr:x>0.54157</cdr:x>
      <cdr:y>0.08114</cdr:y>
    </cdr:from>
    <cdr:to>
      <cdr:x>0.69952</cdr:x>
      <cdr:y>0.23496</cdr:y>
    </cdr:to>
    <cdr:pic>
      <cdr:nvPicPr>
        <cdr:cNvPr id="3" name="chart">
          <a:extLst xmlns:a="http://schemas.openxmlformats.org/drawingml/2006/main">
            <a:ext uri="{FF2B5EF4-FFF2-40B4-BE49-F238E27FC236}">
              <a16:creationId xmlns:a16="http://schemas.microsoft.com/office/drawing/2014/main" id="{54D80B15-9168-4AE0-BDCC-EF13F129A0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31984" y="337658"/>
          <a:ext cx="1700931" cy="640135"/>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0.8312</cdr:x>
      <cdr:y>0.12987</cdr:y>
    </cdr:from>
    <cdr:to>
      <cdr:x>0.97285</cdr:x>
      <cdr:y>0.47197</cdr:y>
    </cdr:to>
    <cdr:sp macro="" textlink="">
      <cdr:nvSpPr>
        <cdr:cNvPr id="3" name="TextBox 1">
          <a:extLst xmlns:a="http://schemas.openxmlformats.org/drawingml/2006/main">
            <a:ext uri="{FF2B5EF4-FFF2-40B4-BE49-F238E27FC236}">
              <a16:creationId xmlns:a16="http://schemas.microsoft.com/office/drawing/2014/main" id="{EB49D289-A351-4F40-B5D0-3A4C2A1C7654}"/>
            </a:ext>
          </a:extLst>
        </cdr:cNvPr>
        <cdr:cNvSpPr txBox="1"/>
      </cdr:nvSpPr>
      <cdr:spPr>
        <a:xfrm xmlns:a="http://schemas.openxmlformats.org/drawingml/2006/main">
          <a:off x="9492212" y="567198"/>
          <a:ext cx="1617747" cy="14941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N=26,389</a:t>
          </a:r>
        </a:p>
        <a:p xmlns:a="http://schemas.openxmlformats.org/drawingml/2006/main">
          <a:endParaRPr lang="en-US" sz="2400" dirty="0">
            <a:latin typeface="Arial" panose="020B0604020202020204" pitchFamily="34" charset="0"/>
            <a:cs typeface="Arial" panose="020B0604020202020204" pitchFamily="34" charset="0"/>
          </a:endParaRPr>
        </a:p>
        <a:p xmlns:a="http://schemas.openxmlformats.org/drawingml/2006/main">
          <a:endParaRPr lang="en-US" sz="1800" dirty="0">
            <a:latin typeface="Arial" panose="020B0604020202020204" pitchFamily="34" charset="0"/>
            <a:cs typeface="Arial" panose="020B0604020202020204" pitchFamily="34" charset="0"/>
          </a:endParaRPr>
        </a:p>
        <a:p xmlns:a="http://schemas.openxmlformats.org/drawingml/2006/main">
          <a:r>
            <a:rPr lang="en-US" sz="2400" dirty="0">
              <a:latin typeface="Arial" panose="020B0604020202020204" pitchFamily="34" charset="0"/>
              <a:cs typeface="Arial" panose="020B0604020202020204" pitchFamily="34" charset="0"/>
            </a:rPr>
            <a:t>N=22,175</a:t>
          </a:r>
        </a:p>
      </cdr:txBody>
    </cdr:sp>
  </cdr:relSizeAnchor>
</c:userShapes>
</file>

<file path=ppt/drawings/drawing6.xml><?xml version="1.0" encoding="utf-8"?>
<c:userShapes xmlns:c="http://schemas.openxmlformats.org/drawingml/2006/chart">
  <cdr:relSizeAnchor xmlns:cdr="http://schemas.openxmlformats.org/drawingml/2006/chartDrawing">
    <cdr:from>
      <cdr:x>0.41402</cdr:x>
      <cdr:y>0.07011</cdr:y>
    </cdr:from>
    <cdr:to>
      <cdr:x>0.5247</cdr:x>
      <cdr:y>0.18091</cdr:y>
    </cdr:to>
    <cdr:sp macro="" textlink="">
      <cdr:nvSpPr>
        <cdr:cNvPr id="2" name="TextBox 14">
          <a:extLst xmlns:a="http://schemas.openxmlformats.org/drawingml/2006/main">
            <a:ext uri="{FF2B5EF4-FFF2-40B4-BE49-F238E27FC236}">
              <a16:creationId xmlns:a16="http://schemas.microsoft.com/office/drawing/2014/main" id="{471AD4D9-A7DE-4E1C-B157-48EE3E8248BC}"/>
            </a:ext>
          </a:extLst>
        </cdr:cNvPr>
        <cdr:cNvSpPr txBox="1"/>
      </cdr:nvSpPr>
      <cdr:spPr>
        <a:xfrm xmlns:a="http://schemas.openxmlformats.org/drawingml/2006/main">
          <a:off x="4596746" y="292127"/>
          <a:ext cx="1228894" cy="4616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a:latin typeface="Arial" panose="020B0604020202020204" pitchFamily="34" charset="0"/>
              <a:cs typeface="Arial" panose="020B0604020202020204" pitchFamily="34" charset="0"/>
            </a:rPr>
            <a:t>N=745</a:t>
          </a:r>
          <a:endParaRPr lang="en-US" sz="2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0.58009</cdr:x>
      <cdr:y>0.05924</cdr:y>
    </cdr:from>
    <cdr:to>
      <cdr:x>0.69485</cdr:x>
      <cdr:y>0.21287</cdr:y>
    </cdr:to>
    <cdr:pic>
      <cdr:nvPicPr>
        <cdr:cNvPr id="3" name="chart">
          <a:extLst xmlns:a="http://schemas.openxmlformats.org/drawingml/2006/main">
            <a:ext uri="{FF2B5EF4-FFF2-40B4-BE49-F238E27FC236}">
              <a16:creationId xmlns:a16="http://schemas.microsoft.com/office/drawing/2014/main" id="{FFB0AAF4-1328-498C-AFF1-D1A0D1A07F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40557" y="246821"/>
          <a:ext cx="1274174" cy="64013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0.57639</cdr:x>
      <cdr:y>0.07135</cdr:y>
    </cdr:from>
    <cdr:to>
      <cdr:x>0.69476</cdr:x>
      <cdr:y>0.18465</cdr:y>
    </cdr:to>
    <cdr:sp macro="" textlink="">
      <cdr:nvSpPr>
        <cdr:cNvPr id="2" name="TextBox 2">
          <a:extLst xmlns:a="http://schemas.openxmlformats.org/drawingml/2006/main">
            <a:ext uri="{FF2B5EF4-FFF2-40B4-BE49-F238E27FC236}">
              <a16:creationId xmlns:a16="http://schemas.microsoft.com/office/drawing/2014/main" id="{A24C8F3C-D09C-42D4-94BE-11A14F51F663}"/>
            </a:ext>
          </a:extLst>
        </cdr:cNvPr>
        <cdr:cNvSpPr txBox="1"/>
      </cdr:nvSpPr>
      <cdr:spPr>
        <a:xfrm xmlns:a="http://schemas.openxmlformats.org/drawingml/2006/main">
          <a:off x="6178565" y="290754"/>
          <a:ext cx="1268825" cy="4616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N=783</a:t>
          </a:r>
        </a:p>
      </cdr:txBody>
    </cdr:sp>
  </cdr:relSizeAnchor>
  <cdr:relSizeAnchor xmlns:cdr="http://schemas.openxmlformats.org/drawingml/2006/chartDrawing">
    <cdr:from>
      <cdr:x>0.32081</cdr:x>
      <cdr:y>0.0616</cdr:y>
    </cdr:from>
    <cdr:to>
      <cdr:x>0.60461</cdr:x>
      <cdr:y>0.21869</cdr:y>
    </cdr:to>
    <cdr:pic>
      <cdr:nvPicPr>
        <cdr:cNvPr id="3" name="chart">
          <a:extLst xmlns:a="http://schemas.openxmlformats.org/drawingml/2006/main">
            <a:ext uri="{FF2B5EF4-FFF2-40B4-BE49-F238E27FC236}">
              <a16:creationId xmlns:a16="http://schemas.microsoft.com/office/drawing/2014/main" id="{6084F82C-B393-4616-9B3D-56D47A777F3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38939" y="250997"/>
          <a:ext cx="3042168" cy="640135"/>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0.40535</cdr:x>
      <cdr:y>0.07474</cdr:y>
    </cdr:from>
    <cdr:to>
      <cdr:x>0.70617</cdr:x>
      <cdr:y>0.19517</cdr:y>
    </cdr:to>
    <cdr:sp macro="" textlink="">
      <cdr:nvSpPr>
        <cdr:cNvPr id="2" name="TextBox 14">
          <a:extLst xmlns:a="http://schemas.openxmlformats.org/drawingml/2006/main">
            <a:ext uri="{FF2B5EF4-FFF2-40B4-BE49-F238E27FC236}">
              <a16:creationId xmlns:a16="http://schemas.microsoft.com/office/drawing/2014/main" id="{6A16CA2E-4637-4DF1-831E-28A3277A943F}"/>
            </a:ext>
          </a:extLst>
        </cdr:cNvPr>
        <cdr:cNvSpPr txBox="1"/>
      </cdr:nvSpPr>
      <cdr:spPr>
        <a:xfrm xmlns:a="http://schemas.openxmlformats.org/drawingml/2006/main">
          <a:off x="4503653" y="286504"/>
          <a:ext cx="3342299" cy="4616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N=405</a:t>
          </a:r>
        </a:p>
      </cdr:txBody>
    </cdr:sp>
  </cdr:relSizeAnchor>
  <cdr:relSizeAnchor xmlns:cdr="http://schemas.openxmlformats.org/drawingml/2006/chartDrawing">
    <cdr:from>
      <cdr:x>0.5752</cdr:x>
      <cdr:y>0.06482</cdr:y>
    </cdr:from>
    <cdr:to>
      <cdr:x>0.68988</cdr:x>
      <cdr:y>0.23181</cdr:y>
    </cdr:to>
    <cdr:pic>
      <cdr:nvPicPr>
        <cdr:cNvPr id="3" name="chart">
          <a:extLst xmlns:a="http://schemas.openxmlformats.org/drawingml/2006/main">
            <a:ext uri="{FF2B5EF4-FFF2-40B4-BE49-F238E27FC236}">
              <a16:creationId xmlns:a16="http://schemas.microsoft.com/office/drawing/2014/main" id="{274ABF45-CA94-4142-ADAD-698F0B18CDC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90861" y="248478"/>
          <a:ext cx="1274174" cy="640135"/>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0.32794</cdr:x>
      <cdr:y>0.08107</cdr:y>
    </cdr:from>
    <cdr:to>
      <cdr:x>0.69304</cdr:x>
      <cdr:y>0.18856</cdr:y>
    </cdr:to>
    <cdr:sp macro="" textlink="">
      <cdr:nvSpPr>
        <cdr:cNvPr id="2" name="TextBox 2">
          <a:extLst xmlns:a="http://schemas.openxmlformats.org/drawingml/2006/main">
            <a:ext uri="{FF2B5EF4-FFF2-40B4-BE49-F238E27FC236}">
              <a16:creationId xmlns:a16="http://schemas.microsoft.com/office/drawing/2014/main" id="{271DE346-D439-4661-87CE-E665269632E9}"/>
            </a:ext>
          </a:extLst>
        </cdr:cNvPr>
        <cdr:cNvSpPr txBox="1"/>
      </cdr:nvSpPr>
      <cdr:spPr>
        <a:xfrm xmlns:a="http://schemas.openxmlformats.org/drawingml/2006/main">
          <a:off x="3448407" y="348198"/>
          <a:ext cx="3839167" cy="4616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latin typeface="Arial" panose="020B0604020202020204" pitchFamily="34" charset="0"/>
              <a:cs typeface="Arial" panose="020B0604020202020204" pitchFamily="34" charset="0"/>
            </a:rPr>
            <a:t>N=405</a:t>
          </a:r>
        </a:p>
      </cdr:txBody>
    </cdr:sp>
  </cdr:relSizeAnchor>
  <cdr:relSizeAnchor xmlns:cdr="http://schemas.openxmlformats.org/drawingml/2006/chartDrawing">
    <cdr:from>
      <cdr:x>0.56901</cdr:x>
      <cdr:y>0.06711</cdr:y>
    </cdr:from>
    <cdr:to>
      <cdr:x>0.69018</cdr:x>
      <cdr:y>0.21615</cdr:y>
    </cdr:to>
    <cdr:pic>
      <cdr:nvPicPr>
        <cdr:cNvPr id="3" name="chart">
          <a:extLst xmlns:a="http://schemas.openxmlformats.org/drawingml/2006/main">
            <a:ext uri="{FF2B5EF4-FFF2-40B4-BE49-F238E27FC236}">
              <a16:creationId xmlns:a16="http://schemas.microsoft.com/office/drawing/2014/main" id="{58C114D8-F651-4166-A123-B01A463BA76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83356" y="288235"/>
          <a:ext cx="1274174" cy="6401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8302F0-4174-4069-9721-BC23FD747FF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A884E9-F8FA-48DF-9C9C-AEE8E414370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30F963-5A71-4F0C-837A-D7F4D7C9745C}" type="datetimeFigureOut">
              <a:rPr lang="en-US" smtClean="0"/>
              <a:t>2/24/2020</a:t>
            </a:fld>
            <a:endParaRPr lang="en-US"/>
          </a:p>
        </p:txBody>
      </p:sp>
      <p:sp>
        <p:nvSpPr>
          <p:cNvPr id="4" name="Footer Placeholder 3">
            <a:extLst>
              <a:ext uri="{FF2B5EF4-FFF2-40B4-BE49-F238E27FC236}">
                <a16:creationId xmlns:a16="http://schemas.microsoft.com/office/drawing/2014/main" id="{A1AC10CD-C57E-4912-91F5-977C71FAB76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278A5C-2250-42F3-A228-907EDCE7B61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3325BBA-2938-4AAB-B794-32968969CC6E}" type="slidenum">
              <a:rPr lang="en-US" smtClean="0"/>
              <a:t>‹#›</a:t>
            </a:fld>
            <a:endParaRPr lang="en-US"/>
          </a:p>
        </p:txBody>
      </p:sp>
    </p:spTree>
    <p:extLst>
      <p:ext uri="{BB962C8B-B14F-4D97-AF65-F5344CB8AC3E}">
        <p14:creationId xmlns:p14="http://schemas.microsoft.com/office/powerpoint/2010/main" val="78563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01D039F-52A4-4456-B74F-B05EB6295D69}" type="datetimeFigureOut">
              <a:rPr lang="en-US" smtClean="0"/>
              <a:t>2/24/2020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7B1E85-34A4-4C5A-A082-8B699300D4F8}" type="slidenum">
              <a:rPr lang="en-US" smtClean="0"/>
              <a:t>‹#›</a:t>
            </a:fld>
            <a:endParaRPr lang="en-US" dirty="0"/>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7</a:t>
            </a:fld>
            <a:endParaRPr lang="en-US" dirty="0"/>
          </a:p>
        </p:txBody>
      </p:sp>
    </p:spTree>
    <p:extLst>
      <p:ext uri="{BB962C8B-B14F-4D97-AF65-F5344CB8AC3E}">
        <p14:creationId xmlns:p14="http://schemas.microsoft.com/office/powerpoint/2010/main" val="194592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17</a:t>
            </a:fld>
            <a:endParaRPr lang="en-US" dirty="0"/>
          </a:p>
        </p:txBody>
      </p:sp>
    </p:spTree>
    <p:extLst>
      <p:ext uri="{BB962C8B-B14F-4D97-AF65-F5344CB8AC3E}">
        <p14:creationId xmlns:p14="http://schemas.microsoft.com/office/powerpoint/2010/main" val="299343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18</a:t>
            </a:fld>
            <a:endParaRPr lang="en-US" dirty="0"/>
          </a:p>
        </p:txBody>
      </p:sp>
    </p:spTree>
    <p:extLst>
      <p:ext uri="{BB962C8B-B14F-4D97-AF65-F5344CB8AC3E}">
        <p14:creationId xmlns:p14="http://schemas.microsoft.com/office/powerpoint/2010/main" val="30735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19</a:t>
            </a:fld>
            <a:endParaRPr lang="en-US" dirty="0"/>
          </a:p>
        </p:txBody>
      </p:sp>
    </p:spTree>
    <p:extLst>
      <p:ext uri="{BB962C8B-B14F-4D97-AF65-F5344CB8AC3E}">
        <p14:creationId xmlns:p14="http://schemas.microsoft.com/office/powerpoint/2010/main" val="50586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20</a:t>
            </a:fld>
            <a:endParaRPr lang="en-US" dirty="0"/>
          </a:p>
        </p:txBody>
      </p:sp>
    </p:spTree>
    <p:extLst>
      <p:ext uri="{BB962C8B-B14F-4D97-AF65-F5344CB8AC3E}">
        <p14:creationId xmlns:p14="http://schemas.microsoft.com/office/powerpoint/2010/main" val="123552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21</a:t>
            </a:fld>
            <a:endParaRPr lang="en-US" dirty="0"/>
          </a:p>
        </p:txBody>
      </p:sp>
    </p:spTree>
    <p:extLst>
      <p:ext uri="{BB962C8B-B14F-4D97-AF65-F5344CB8AC3E}">
        <p14:creationId xmlns:p14="http://schemas.microsoft.com/office/powerpoint/2010/main" val="391338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22</a:t>
            </a:fld>
            <a:endParaRPr lang="en-US" dirty="0"/>
          </a:p>
        </p:txBody>
      </p:sp>
    </p:spTree>
    <p:extLst>
      <p:ext uri="{BB962C8B-B14F-4D97-AF65-F5344CB8AC3E}">
        <p14:creationId xmlns:p14="http://schemas.microsoft.com/office/powerpoint/2010/main" val="150268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23</a:t>
            </a:fld>
            <a:endParaRPr lang="en-US" dirty="0"/>
          </a:p>
        </p:txBody>
      </p:sp>
    </p:spTree>
    <p:extLst>
      <p:ext uri="{BB962C8B-B14F-4D97-AF65-F5344CB8AC3E}">
        <p14:creationId xmlns:p14="http://schemas.microsoft.com/office/powerpoint/2010/main" val="380408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24</a:t>
            </a:fld>
            <a:endParaRPr lang="en-US" dirty="0"/>
          </a:p>
        </p:txBody>
      </p:sp>
    </p:spTree>
    <p:extLst>
      <p:ext uri="{BB962C8B-B14F-4D97-AF65-F5344CB8AC3E}">
        <p14:creationId xmlns:p14="http://schemas.microsoft.com/office/powerpoint/2010/main" val="8566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25</a:t>
            </a:fld>
            <a:endParaRPr lang="en-US" dirty="0"/>
          </a:p>
        </p:txBody>
      </p:sp>
    </p:spTree>
    <p:extLst>
      <p:ext uri="{BB962C8B-B14F-4D97-AF65-F5344CB8AC3E}">
        <p14:creationId xmlns:p14="http://schemas.microsoft.com/office/powerpoint/2010/main" val="396913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26</a:t>
            </a:fld>
            <a:endParaRPr lang="en-US" dirty="0"/>
          </a:p>
        </p:txBody>
      </p:sp>
    </p:spTree>
    <p:extLst>
      <p:ext uri="{BB962C8B-B14F-4D97-AF65-F5344CB8AC3E}">
        <p14:creationId xmlns:p14="http://schemas.microsoft.com/office/powerpoint/2010/main" val="329838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8</a:t>
            </a:fld>
            <a:endParaRPr lang="en-US" dirty="0"/>
          </a:p>
        </p:txBody>
      </p:sp>
    </p:spTree>
    <p:extLst>
      <p:ext uri="{BB962C8B-B14F-4D97-AF65-F5344CB8AC3E}">
        <p14:creationId xmlns:p14="http://schemas.microsoft.com/office/powerpoint/2010/main" val="422922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27</a:t>
            </a:fld>
            <a:endParaRPr lang="en-US" dirty="0"/>
          </a:p>
        </p:txBody>
      </p:sp>
    </p:spTree>
    <p:extLst>
      <p:ext uri="{BB962C8B-B14F-4D97-AF65-F5344CB8AC3E}">
        <p14:creationId xmlns:p14="http://schemas.microsoft.com/office/powerpoint/2010/main" val="225582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28</a:t>
            </a:fld>
            <a:endParaRPr lang="en-US" dirty="0"/>
          </a:p>
        </p:txBody>
      </p:sp>
    </p:spTree>
    <p:extLst>
      <p:ext uri="{BB962C8B-B14F-4D97-AF65-F5344CB8AC3E}">
        <p14:creationId xmlns:p14="http://schemas.microsoft.com/office/powerpoint/2010/main" val="3738017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29</a:t>
            </a:fld>
            <a:endParaRPr lang="en-US" dirty="0"/>
          </a:p>
        </p:txBody>
      </p:sp>
    </p:spTree>
    <p:extLst>
      <p:ext uri="{BB962C8B-B14F-4D97-AF65-F5344CB8AC3E}">
        <p14:creationId xmlns:p14="http://schemas.microsoft.com/office/powerpoint/2010/main" val="323394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30</a:t>
            </a:fld>
            <a:endParaRPr lang="en-US" dirty="0"/>
          </a:p>
        </p:txBody>
      </p:sp>
    </p:spTree>
    <p:extLst>
      <p:ext uri="{BB962C8B-B14F-4D97-AF65-F5344CB8AC3E}">
        <p14:creationId xmlns:p14="http://schemas.microsoft.com/office/powerpoint/2010/main" val="155700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31</a:t>
            </a:fld>
            <a:endParaRPr lang="en-US" dirty="0"/>
          </a:p>
        </p:txBody>
      </p:sp>
    </p:spTree>
    <p:extLst>
      <p:ext uri="{BB962C8B-B14F-4D97-AF65-F5344CB8AC3E}">
        <p14:creationId xmlns:p14="http://schemas.microsoft.com/office/powerpoint/2010/main" val="67052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32</a:t>
            </a:fld>
            <a:endParaRPr lang="en-US" dirty="0"/>
          </a:p>
        </p:txBody>
      </p:sp>
    </p:spTree>
    <p:extLst>
      <p:ext uri="{BB962C8B-B14F-4D97-AF65-F5344CB8AC3E}">
        <p14:creationId xmlns:p14="http://schemas.microsoft.com/office/powerpoint/2010/main" val="627036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33</a:t>
            </a:fld>
            <a:endParaRPr lang="en-US" dirty="0"/>
          </a:p>
        </p:txBody>
      </p:sp>
    </p:spTree>
    <p:extLst>
      <p:ext uri="{BB962C8B-B14F-4D97-AF65-F5344CB8AC3E}">
        <p14:creationId xmlns:p14="http://schemas.microsoft.com/office/powerpoint/2010/main" val="1288574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34</a:t>
            </a:fld>
            <a:endParaRPr lang="en-US" dirty="0"/>
          </a:p>
        </p:txBody>
      </p:sp>
    </p:spTree>
    <p:extLst>
      <p:ext uri="{BB962C8B-B14F-4D97-AF65-F5344CB8AC3E}">
        <p14:creationId xmlns:p14="http://schemas.microsoft.com/office/powerpoint/2010/main" val="111100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9</a:t>
            </a:fld>
            <a:endParaRPr lang="en-US" dirty="0"/>
          </a:p>
        </p:txBody>
      </p:sp>
    </p:spTree>
    <p:extLst>
      <p:ext uri="{BB962C8B-B14F-4D97-AF65-F5344CB8AC3E}">
        <p14:creationId xmlns:p14="http://schemas.microsoft.com/office/powerpoint/2010/main" val="197389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10</a:t>
            </a:fld>
            <a:endParaRPr lang="en-US" dirty="0"/>
          </a:p>
        </p:txBody>
      </p:sp>
    </p:spTree>
    <p:extLst>
      <p:ext uri="{BB962C8B-B14F-4D97-AF65-F5344CB8AC3E}">
        <p14:creationId xmlns:p14="http://schemas.microsoft.com/office/powerpoint/2010/main" val="253497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11</a:t>
            </a:fld>
            <a:endParaRPr lang="en-US" dirty="0"/>
          </a:p>
        </p:txBody>
      </p:sp>
    </p:spTree>
    <p:extLst>
      <p:ext uri="{BB962C8B-B14F-4D97-AF65-F5344CB8AC3E}">
        <p14:creationId xmlns:p14="http://schemas.microsoft.com/office/powerpoint/2010/main" val="113483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12</a:t>
            </a:fld>
            <a:endParaRPr lang="en-US" dirty="0"/>
          </a:p>
        </p:txBody>
      </p:sp>
    </p:spTree>
    <p:extLst>
      <p:ext uri="{BB962C8B-B14F-4D97-AF65-F5344CB8AC3E}">
        <p14:creationId xmlns:p14="http://schemas.microsoft.com/office/powerpoint/2010/main" val="300535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13</a:t>
            </a:fld>
            <a:endParaRPr lang="en-US" dirty="0"/>
          </a:p>
        </p:txBody>
      </p:sp>
    </p:spTree>
    <p:extLst>
      <p:ext uri="{BB962C8B-B14F-4D97-AF65-F5344CB8AC3E}">
        <p14:creationId xmlns:p14="http://schemas.microsoft.com/office/powerpoint/2010/main" val="17510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14</a:t>
            </a:fld>
            <a:endParaRPr lang="en-US" dirty="0"/>
          </a:p>
        </p:txBody>
      </p:sp>
    </p:spTree>
    <p:extLst>
      <p:ext uri="{BB962C8B-B14F-4D97-AF65-F5344CB8AC3E}">
        <p14:creationId xmlns:p14="http://schemas.microsoft.com/office/powerpoint/2010/main" val="16453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1E85-34A4-4C5A-A082-8B699300D4F8}" type="slidenum">
              <a:rPr lang="en-US" smtClean="0"/>
              <a:t>15</a:t>
            </a:fld>
            <a:endParaRPr lang="en-US" dirty="0"/>
          </a:p>
        </p:txBody>
      </p:sp>
    </p:spTree>
    <p:extLst>
      <p:ext uri="{BB962C8B-B14F-4D97-AF65-F5344CB8AC3E}">
        <p14:creationId xmlns:p14="http://schemas.microsoft.com/office/powerpoint/2010/main" val="2126250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p:nvPr>
        </p:nvSpPr>
        <p:spPr>
          <a:xfrm>
            <a:off x="284206" y="2822836"/>
            <a:ext cx="9260759" cy="1373070"/>
          </a:xfrm>
        </p:spPr>
        <p:txBody>
          <a:bodyPr>
            <a:normAutofit/>
          </a:bodyPr>
          <a:lstStyle>
            <a:lvl1pPr>
              <a:defRPr sz="5400"/>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9" name="Subtitle 2"/>
          <p:cNvSpPr>
            <a:spLocks noGrp="1"/>
          </p:cNvSpPr>
          <p:nvPr>
            <p:ph type="subTitle" idx="1"/>
          </p:nvPr>
        </p:nvSpPr>
        <p:spPr>
          <a:xfrm>
            <a:off x="959722" y="4394039"/>
            <a:ext cx="8479454" cy="1117687"/>
          </a:xfrm>
        </p:spPr>
        <p:txBody>
          <a:bodyPr/>
          <a:lstStyle>
            <a:lvl1pPr algn="r">
              <a:defRPr>
                <a:solidFill>
                  <a:schemeClr val="bg1"/>
                </a:solidFill>
              </a:defRPr>
            </a:lvl1pPr>
          </a:lstStyle>
          <a:p>
            <a:pPr>
              <a:lnSpc>
                <a:spcPct val="100000"/>
              </a:lnSpc>
              <a:spcBef>
                <a:spcPts val="0"/>
              </a:spcBef>
            </a:pPr>
            <a:r>
              <a:rPr lang="en-US" b="1"/>
              <a:t>Click to edit Master subtitle style</a:t>
            </a:r>
            <a:endParaRPr lang="en-US" b="1" dirty="0"/>
          </a:p>
        </p:txBody>
      </p:sp>
      <p:sp>
        <p:nvSpPr>
          <p:cNvPr id="10" name="Rectangle 9"/>
          <p:cNvSpPr/>
          <p:nvPr userDrawn="1"/>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stretch>
            <a:fillRect/>
          </a:stretch>
        </p:blipFill>
        <p:spPr>
          <a:xfrm>
            <a:off x="10046019" y="2565585"/>
            <a:ext cx="1616176" cy="1828454"/>
          </a:xfrm>
          <a:prstGeom prst="rect">
            <a:avLst/>
          </a:prstGeom>
        </p:spPr>
      </p:pic>
    </p:spTree>
    <p:extLst>
      <p:ext uri="{BB962C8B-B14F-4D97-AF65-F5344CB8AC3E}">
        <p14:creationId xmlns:p14="http://schemas.microsoft.com/office/powerpoint/2010/main" val="393883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32524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24830-8569-456B-BFAB-55022A06B194}" type="datetimeFigureOut">
              <a:rPr lang="en-US" smtClean="0"/>
              <a:t>2/24/2020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9024-31DC-4851-9F85-91E91F71B544}" type="slidenum">
              <a:rPr lang="en-US" smtClean="0"/>
              <a:t>‹#›</a:t>
            </a:fld>
            <a:endParaRPr lang="en-US" dirty="0"/>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3" Type="http://schemas.microsoft.com/office/2014/relationships/chartEx" Target="../charts/chartEx1.xml"/><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14/relationships/chartEx" Target="../charts/chartEx2.xml"/><Relationship Id="rId4" Type="http://schemas.openxmlformats.org/officeDocument/2006/relationships/image" Target="../media/image40.png"/><Relationship Id="rId9"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microsoft.com/office/2014/relationships/chartEx" Target="../charts/chartEx3.xml"/><Relationship Id="rId7"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png"/><Relationship Id="rId5" Type="http://schemas.microsoft.com/office/2014/relationships/chartEx" Target="../charts/chartEx4.xml"/><Relationship Id="rId4" Type="http://schemas.openxmlformats.org/officeDocument/2006/relationships/image" Target="../media/image80.png"/><Relationship Id="rId9"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flhealthchart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cdc.gov/hepatitis/resources/professionals/training/serology/training.htm" TargetMode="External"/><Relationship Id="rId4" Type="http://schemas.openxmlformats.org/officeDocument/2006/relationships/hyperlink" Target="https://wwwn.cdc.gov/nndss/conditions/search/hepatiti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loridahealth.gov/diseases-and-conditions/hepatitis/Hepatitis_Treatment_Map_8_20_19.xls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floridahealth.gov/diseases-and-conditions/hepatitis/_documents/docs-for-hepatitis-resource-page/_documents/hepatitis-resource-guide-general-resource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loridahealth.gov/diseases-and-conditions/hepatitis/_documents/docs-for-hepatitis-resource-page/hep-abc-chart-english.pdf" TargetMode="External"/><Relationship Id="rId7"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flahepatitis.org/" TargetMode="External"/><Relationship Id="rId5" Type="http://schemas.openxmlformats.org/officeDocument/2006/relationships/hyperlink" Target="http://www.floridahealth.gov/diseases-and-conditions/hepatitis/_documents/docs-for-hepatitis-resource-page/_documents/abc-chart-creole.pdf" TargetMode="External"/><Relationship Id="rId4" Type="http://schemas.openxmlformats.org/officeDocument/2006/relationships/hyperlink" Target="http://www.floridahealth.gov/diseases-and-conditions/hepatitis/_documents/educational-materials/_documents/hep-abc-chart-spanish.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loridahealth.gov/diseases-and-conditions/disease-reporting-and-management/disease-reporting-and-surveillance/surveillance-and-investigation-guidance/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32386"/>
            <a:ext cx="10745084" cy="2387600"/>
          </a:xfrm>
        </p:spPr>
        <p:txBody>
          <a:bodyPr>
            <a:noAutofit/>
          </a:bodyPr>
          <a:lstStyle/>
          <a:p>
            <a:r>
              <a:rPr lang="en-US" sz="3600" dirty="0"/>
              <a:t>Epidemiology of Hepatitis B and C</a:t>
            </a:r>
            <a:br>
              <a:rPr lang="en-US" sz="3600" dirty="0"/>
            </a:br>
            <a:r>
              <a:rPr lang="en-US" sz="3600" dirty="0"/>
              <a:t>in Florida, 2018</a:t>
            </a:r>
            <a:br>
              <a:rPr lang="en-US" sz="2400" dirty="0"/>
            </a:br>
            <a:br>
              <a:rPr lang="en-US" sz="2400" dirty="0"/>
            </a:br>
            <a:endParaRPr lang="en-US" sz="2400" dirty="0"/>
          </a:p>
        </p:txBody>
      </p:sp>
      <p:sp>
        <p:nvSpPr>
          <p:cNvPr id="3" name="Subtitle 2"/>
          <p:cNvSpPr>
            <a:spLocks noGrp="1"/>
          </p:cNvSpPr>
          <p:nvPr>
            <p:ph type="subTitle" idx="1"/>
          </p:nvPr>
        </p:nvSpPr>
        <p:spPr>
          <a:xfrm>
            <a:off x="0" y="485554"/>
            <a:ext cx="12192000" cy="1655762"/>
          </a:xfrm>
        </p:spPr>
        <p:txBody>
          <a:bodyPr/>
          <a:lstStyle/>
          <a:p>
            <a:endParaRPr lang="en-US" b="1" dirty="0"/>
          </a:p>
          <a:p>
            <a:pPr algn="ctr"/>
            <a:r>
              <a:rPr lang="en-US" sz="4800" b="1" dirty="0"/>
              <a:t>Department of Health</a:t>
            </a:r>
          </a:p>
        </p:txBody>
      </p:sp>
      <p:sp>
        <p:nvSpPr>
          <p:cNvPr id="4" name="Subtitle 2">
            <a:extLst>
              <a:ext uri="{FF2B5EF4-FFF2-40B4-BE49-F238E27FC236}">
                <a16:creationId xmlns:a16="http://schemas.microsoft.com/office/drawing/2014/main" id="{30A85317-8E64-47E7-BAE5-ABA288BB3CC6}"/>
              </a:ext>
            </a:extLst>
          </p:cNvPr>
          <p:cNvSpPr txBox="1">
            <a:spLocks/>
          </p:cNvSpPr>
          <p:nvPr/>
        </p:nvSpPr>
        <p:spPr>
          <a:xfrm>
            <a:off x="0" y="4716684"/>
            <a:ext cx="12192000" cy="166683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2800" kern="1200" baseline="0">
                <a:solidFill>
                  <a:schemeClr val="bg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26550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Chronic Hepatitis B by Sex</a:t>
            </a:r>
            <a:r>
              <a:rPr lang="en-US" baseline="30000" dirty="0"/>
              <a:t>1</a:t>
            </a:r>
          </a:p>
        </p:txBody>
      </p:sp>
      <p:graphicFrame>
        <p:nvGraphicFramePr>
          <p:cNvPr id="14" name="Chart 13">
            <a:extLst>
              <a:ext uri="{FF2B5EF4-FFF2-40B4-BE49-F238E27FC236}">
                <a16:creationId xmlns:a16="http://schemas.microsoft.com/office/drawing/2014/main" id="{D0A8646B-A81B-4785-AC0B-B69959B7D394}"/>
              </a:ext>
            </a:extLst>
          </p:cNvPr>
          <p:cNvGraphicFramePr>
            <a:graphicFrameLocks/>
          </p:cNvGraphicFramePr>
          <p:nvPr>
            <p:extLst>
              <p:ext uri="{D42A27DB-BD31-4B8C-83A1-F6EECF244321}">
                <p14:modId xmlns:p14="http://schemas.microsoft.com/office/powerpoint/2010/main" val="1115237011"/>
              </p:ext>
            </p:extLst>
          </p:nvPr>
        </p:nvGraphicFramePr>
        <p:xfrm>
          <a:off x="409791" y="1404661"/>
          <a:ext cx="11158753" cy="412051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5196BD6-B515-421F-AF7F-DF7A21D4A374}"/>
              </a:ext>
            </a:extLst>
          </p:cNvPr>
          <p:cNvSpPr txBox="1"/>
          <p:nvPr/>
        </p:nvSpPr>
        <p:spPr>
          <a:xfrm>
            <a:off x="171451" y="5557512"/>
            <a:ext cx="5924549" cy="1077218"/>
          </a:xfrm>
          <a:prstGeom prst="rect">
            <a:avLst/>
          </a:prstGeom>
          <a:noFill/>
        </p:spPr>
        <p:txBody>
          <a:bodyPr wrap="square" rtlCol="0">
            <a:spAutoFit/>
          </a:bodyPr>
          <a:lstStyle/>
          <a:p>
            <a:pPr lvl="0"/>
            <a:r>
              <a:rPr lang="en-US" sz="1600" baseline="30000" dirty="0">
                <a:solidFill>
                  <a:prstClr val="black"/>
                </a:solidFill>
                <a:latin typeface="Arial" panose="020B0604020202020204" pitchFamily="34" charset="0"/>
                <a:cs typeface="Arial" panose="020B0604020202020204" pitchFamily="34" charset="0"/>
              </a:rPr>
              <a:t>1 </a:t>
            </a:r>
            <a:r>
              <a:rPr lang="en-US" sz="1600" dirty="0">
                <a:solidFill>
                  <a:prstClr val="black"/>
                </a:solidFill>
                <a:latin typeface="Arial" panose="020B0604020202020204" pitchFamily="34" charset="0"/>
                <a:cs typeface="Arial" panose="020B0604020202020204" pitchFamily="34" charset="0"/>
              </a:rPr>
              <a:t>Sex was unknown for 12 cases in 2017 and 18 cases in 2018.</a:t>
            </a:r>
          </a:p>
          <a:p>
            <a:pPr lvl="0"/>
            <a:r>
              <a:rPr lang="en-US" sz="1600" dirty="0">
                <a:solidFill>
                  <a:prstClr val="black"/>
                </a:solidFill>
                <a:latin typeface="Arial" panose="020B0604020202020204" pitchFamily="34" charset="0"/>
                <a:cs typeface="Arial" panose="020B0604020202020204" pitchFamily="34" charset="0"/>
              </a:rPr>
              <a:t>Bar lengths may vary due to rounding. </a:t>
            </a:r>
          </a:p>
          <a:p>
            <a:pPr lvl="0"/>
            <a:r>
              <a:rPr lang="en-US" sz="1600" dirty="0">
                <a:latin typeface="Arial" panose="020B0604020202020204" pitchFamily="34" charset="0"/>
                <a:cs typeface="Arial" panose="020B0604020202020204" pitchFamily="34" charset="0"/>
              </a:rPr>
              <a:t>See technical notes on slide 6. </a:t>
            </a:r>
            <a:r>
              <a:rPr lang="en-US" sz="1600" dirty="0">
                <a:solidFill>
                  <a:prstClr val="black"/>
                </a:solidFill>
                <a:latin typeface="Arial" panose="020B0604020202020204" pitchFamily="34" charset="0"/>
                <a:cs typeface="Arial" panose="020B0604020202020204" pitchFamily="34" charset="0"/>
              </a:rPr>
              <a:t>Data as of 9/19/2019.</a:t>
            </a:r>
          </a:p>
          <a:p>
            <a:pPr lvl="0"/>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C616440-412A-46CA-ADDB-9B8090925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77979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Chronic Hepatitis B by Race/Ethnicity</a:t>
            </a:r>
          </a:p>
        </p:txBody>
      </p:sp>
      <p:sp>
        <p:nvSpPr>
          <p:cNvPr id="15" name="TextBox 14">
            <a:extLst>
              <a:ext uri="{FF2B5EF4-FFF2-40B4-BE49-F238E27FC236}">
                <a16:creationId xmlns:a16="http://schemas.microsoft.com/office/drawing/2014/main" id="{15196BD6-B515-421F-AF7F-DF7A21D4A374}"/>
              </a:ext>
            </a:extLst>
          </p:cNvPr>
          <p:cNvSpPr txBox="1"/>
          <p:nvPr/>
        </p:nvSpPr>
        <p:spPr>
          <a:xfrm>
            <a:off x="148591" y="5823261"/>
            <a:ext cx="10852489" cy="584775"/>
          </a:xfrm>
          <a:prstGeom prst="rect">
            <a:avLst/>
          </a:prstGeom>
          <a:noFill/>
        </p:spPr>
        <p:txBody>
          <a:bodyPr wrap="square" rtlCol="0">
            <a:spAutoFit/>
          </a:bodyPr>
          <a:lstStyle/>
          <a:p>
            <a:pPr lvl="0"/>
            <a:r>
              <a:rPr lang="en-US" sz="1600" dirty="0">
                <a:solidFill>
                  <a:prstClr val="black"/>
                </a:solidFill>
                <a:latin typeface="Arial" panose="020B0604020202020204" pitchFamily="34" charset="0"/>
                <a:cs typeface="Arial" panose="020B0604020202020204" pitchFamily="34" charset="0"/>
              </a:rPr>
              <a:t>Bar lengths may vary due to rounding. </a:t>
            </a:r>
          </a:p>
          <a:p>
            <a:pPr lvl="0"/>
            <a:r>
              <a:rPr lang="en-US" sz="1600" dirty="0">
                <a:latin typeface="Arial" panose="020B0604020202020204" pitchFamily="34" charset="0"/>
                <a:cs typeface="Arial" panose="020B0604020202020204" pitchFamily="34" charset="0"/>
              </a:rPr>
              <a:t>See technical notes on slide 6. </a:t>
            </a:r>
            <a:r>
              <a:rPr lang="en-US" sz="1600" dirty="0">
                <a:solidFill>
                  <a:prstClr val="black"/>
                </a:solidFill>
                <a:latin typeface="Arial" panose="020B0604020202020204" pitchFamily="34" charset="0"/>
                <a:cs typeface="Arial" panose="020B0604020202020204" pitchFamily="34" charset="0"/>
              </a:rPr>
              <a:t>Data as of 9/19/2019.</a:t>
            </a:r>
          </a:p>
        </p:txBody>
      </p:sp>
      <p:graphicFrame>
        <p:nvGraphicFramePr>
          <p:cNvPr id="7" name="Chart 6">
            <a:extLst>
              <a:ext uri="{FF2B5EF4-FFF2-40B4-BE49-F238E27FC236}">
                <a16:creationId xmlns:a16="http://schemas.microsoft.com/office/drawing/2014/main" id="{249A0380-B721-471D-9CB4-B98D37A503A6}"/>
              </a:ext>
            </a:extLst>
          </p:cNvPr>
          <p:cNvGraphicFramePr>
            <a:graphicFrameLocks/>
          </p:cNvGraphicFramePr>
          <p:nvPr>
            <p:extLst>
              <p:ext uri="{D42A27DB-BD31-4B8C-83A1-F6EECF244321}">
                <p14:modId xmlns:p14="http://schemas.microsoft.com/office/powerpoint/2010/main" val="92696886"/>
              </p:ext>
            </p:extLst>
          </p:nvPr>
        </p:nvGraphicFramePr>
        <p:xfrm>
          <a:off x="148591" y="1404661"/>
          <a:ext cx="11315700" cy="4531527"/>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2DDA1E28-F3EF-4D9C-B925-86F513ACC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08022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C1F14236-9D7A-474B-A65A-F30266C1F41B}"/>
              </a:ext>
            </a:extLst>
          </p:cNvPr>
          <p:cNvGraphicFramePr>
            <a:graphicFrameLocks/>
          </p:cNvGraphicFramePr>
          <p:nvPr>
            <p:extLst>
              <p:ext uri="{D42A27DB-BD31-4B8C-83A1-F6EECF244321}">
                <p14:modId xmlns:p14="http://schemas.microsoft.com/office/powerpoint/2010/main" val="2061298392"/>
              </p:ext>
            </p:extLst>
          </p:nvPr>
        </p:nvGraphicFramePr>
        <p:xfrm>
          <a:off x="500514" y="1482291"/>
          <a:ext cx="11048781" cy="4042881"/>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Chronic Hepatitis C by Age Group</a:t>
            </a:r>
            <a:r>
              <a:rPr lang="en-US" baseline="30000" dirty="0"/>
              <a:t>1</a:t>
            </a:r>
          </a:p>
        </p:txBody>
      </p:sp>
      <p:sp>
        <p:nvSpPr>
          <p:cNvPr id="8" name="TextBox 7">
            <a:extLst>
              <a:ext uri="{FF2B5EF4-FFF2-40B4-BE49-F238E27FC236}">
                <a16:creationId xmlns:a16="http://schemas.microsoft.com/office/drawing/2014/main" id="{8868A6D5-B11F-4FBC-B079-5EFED6E94E69}"/>
              </a:ext>
            </a:extLst>
          </p:cNvPr>
          <p:cNvSpPr txBox="1"/>
          <p:nvPr/>
        </p:nvSpPr>
        <p:spPr>
          <a:xfrm>
            <a:off x="160021" y="5557510"/>
            <a:ext cx="6137909" cy="830997"/>
          </a:xfrm>
          <a:prstGeom prst="rect">
            <a:avLst/>
          </a:prstGeom>
          <a:noFill/>
        </p:spPr>
        <p:txBody>
          <a:bodyPr wrap="square" rtlCol="0">
            <a:spAutoFit/>
          </a:bodyPr>
          <a:lstStyle/>
          <a:p>
            <a:pPr lvl="0"/>
            <a:r>
              <a:rPr lang="en-US" sz="1600" baseline="30000" dirty="0">
                <a:solidFill>
                  <a:prstClr val="black"/>
                </a:solidFill>
                <a:latin typeface="Arial" panose="020B0604020202020204" pitchFamily="34" charset="0"/>
                <a:cs typeface="Arial" panose="020B0604020202020204" pitchFamily="34" charset="0"/>
              </a:rPr>
              <a:t>1 </a:t>
            </a:r>
            <a:r>
              <a:rPr lang="en-US" sz="1600" dirty="0">
                <a:solidFill>
                  <a:prstClr val="black"/>
                </a:solidFill>
                <a:latin typeface="Arial" panose="020B0604020202020204" pitchFamily="34" charset="0"/>
                <a:cs typeface="Arial" panose="020B0604020202020204" pitchFamily="34" charset="0"/>
              </a:rPr>
              <a:t>Age was missing for 33 cases in 2017 and 61 cases in 2018. </a:t>
            </a:r>
          </a:p>
          <a:p>
            <a:pPr lvl="0"/>
            <a:r>
              <a:rPr lang="en-US" sz="1600" dirty="0">
                <a:solidFill>
                  <a:prstClr val="black"/>
                </a:solidFill>
                <a:latin typeface="Arial" panose="020B0604020202020204" pitchFamily="34" charset="0"/>
                <a:cs typeface="Arial" panose="020B0604020202020204" pitchFamily="34" charset="0"/>
              </a:rPr>
              <a:t>Bar heights may vary due to rounding.</a:t>
            </a:r>
          </a:p>
          <a:p>
            <a:pPr lvl="0"/>
            <a:r>
              <a:rPr lang="en-US" sz="1600" dirty="0">
                <a:solidFill>
                  <a:prstClr val="black"/>
                </a:solidFill>
                <a:latin typeface="Arial" panose="020B0604020202020204" pitchFamily="34" charset="0"/>
                <a:cs typeface="Arial" panose="020B0604020202020204" pitchFamily="34" charset="0"/>
              </a:rPr>
              <a:t>See technical notes on slide 6. Data as of 9/19/2019.</a:t>
            </a:r>
          </a:p>
        </p:txBody>
      </p:sp>
      <p:sp>
        <p:nvSpPr>
          <p:cNvPr id="11" name="TextBox 1">
            <a:extLst>
              <a:ext uri="{FF2B5EF4-FFF2-40B4-BE49-F238E27FC236}">
                <a16:creationId xmlns:a16="http://schemas.microsoft.com/office/drawing/2014/main" id="{22E191FB-B72F-4F93-B316-BB271AE879D6}"/>
              </a:ext>
            </a:extLst>
          </p:cNvPr>
          <p:cNvSpPr txBox="1"/>
          <p:nvPr/>
        </p:nvSpPr>
        <p:spPr>
          <a:xfrm>
            <a:off x="444198" y="1327852"/>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Percentage</a:t>
            </a:r>
          </a:p>
          <a:p>
            <a:r>
              <a:rPr lang="en-US" sz="2400" dirty="0">
                <a:solidFill>
                  <a:prstClr val="black"/>
                </a:solidFill>
                <a:latin typeface="Arial" panose="020B0604020202020204" pitchFamily="34" charset="0"/>
                <a:cs typeface="Arial" panose="020B0604020202020204" pitchFamily="34" charset="0"/>
              </a:rPr>
              <a:t>of Cases</a:t>
            </a:r>
          </a:p>
        </p:txBody>
      </p:sp>
      <p:sp>
        <p:nvSpPr>
          <p:cNvPr id="12" name="TextBox 11">
            <a:extLst>
              <a:ext uri="{FF2B5EF4-FFF2-40B4-BE49-F238E27FC236}">
                <a16:creationId xmlns:a16="http://schemas.microsoft.com/office/drawing/2014/main" id="{AF7FA59E-4510-42CC-842F-FA866410C3FB}"/>
              </a:ext>
            </a:extLst>
          </p:cNvPr>
          <p:cNvSpPr txBox="1"/>
          <p:nvPr/>
        </p:nvSpPr>
        <p:spPr>
          <a:xfrm>
            <a:off x="5316174" y="1769600"/>
            <a:ext cx="155176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N=26,389</a:t>
            </a:r>
          </a:p>
        </p:txBody>
      </p:sp>
      <p:pic>
        <p:nvPicPr>
          <p:cNvPr id="9" name="Picture 8">
            <a:extLst>
              <a:ext uri="{FF2B5EF4-FFF2-40B4-BE49-F238E27FC236}">
                <a16:creationId xmlns:a16="http://schemas.microsoft.com/office/drawing/2014/main" id="{2A1FCA9B-5A87-4383-BE35-2BD7AEF96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12769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Chronic Hepatitis C by Sex</a:t>
            </a:r>
            <a:r>
              <a:rPr lang="en-US" baseline="30000" dirty="0"/>
              <a:t>1</a:t>
            </a:r>
          </a:p>
        </p:txBody>
      </p:sp>
      <p:sp>
        <p:nvSpPr>
          <p:cNvPr id="8" name="TextBox 7">
            <a:extLst>
              <a:ext uri="{FF2B5EF4-FFF2-40B4-BE49-F238E27FC236}">
                <a16:creationId xmlns:a16="http://schemas.microsoft.com/office/drawing/2014/main" id="{8868A6D5-B11F-4FBC-B079-5EFED6E94E69}"/>
              </a:ext>
            </a:extLst>
          </p:cNvPr>
          <p:cNvSpPr txBox="1"/>
          <p:nvPr/>
        </p:nvSpPr>
        <p:spPr>
          <a:xfrm>
            <a:off x="148591" y="5557511"/>
            <a:ext cx="6023610" cy="830997"/>
          </a:xfrm>
          <a:prstGeom prst="rect">
            <a:avLst/>
          </a:prstGeom>
          <a:noFill/>
        </p:spPr>
        <p:txBody>
          <a:bodyPr wrap="square" rtlCol="0">
            <a:spAutoFit/>
          </a:bodyPr>
          <a:lstStyle/>
          <a:p>
            <a:pPr lvl="0"/>
            <a:r>
              <a:rPr lang="en-US" sz="1600" baseline="30000" dirty="0">
                <a:solidFill>
                  <a:prstClr val="black"/>
                </a:solidFill>
                <a:latin typeface="Arial" panose="020B0604020202020204" pitchFamily="34" charset="0"/>
                <a:cs typeface="Arial" panose="020B0604020202020204" pitchFamily="34" charset="0"/>
              </a:rPr>
              <a:t>1 </a:t>
            </a:r>
            <a:r>
              <a:rPr lang="en-US" sz="1600" dirty="0">
                <a:solidFill>
                  <a:prstClr val="black"/>
                </a:solidFill>
                <a:latin typeface="Arial" panose="020B0604020202020204" pitchFamily="34" charset="0"/>
                <a:cs typeface="Arial" panose="020B0604020202020204" pitchFamily="34" charset="0"/>
              </a:rPr>
              <a:t>Sex was unknown for 46 cases in 2017 and 74 cases in 2018.</a:t>
            </a:r>
          </a:p>
          <a:p>
            <a:pPr lvl="0"/>
            <a:r>
              <a:rPr lang="en-US" sz="1600" dirty="0">
                <a:solidFill>
                  <a:prstClr val="black"/>
                </a:solidFill>
                <a:latin typeface="Arial" panose="020B0604020202020204" pitchFamily="34" charset="0"/>
                <a:cs typeface="Arial" panose="020B0604020202020204" pitchFamily="34" charset="0"/>
              </a:rPr>
              <a:t>Bar lengths may vary due to rounding.</a:t>
            </a:r>
          </a:p>
          <a:p>
            <a:pPr lvl="0"/>
            <a:r>
              <a:rPr lang="en-US" sz="1600" dirty="0">
                <a:solidFill>
                  <a:prstClr val="black"/>
                </a:solidFill>
                <a:latin typeface="Arial" panose="020B0604020202020204" pitchFamily="34" charset="0"/>
                <a:cs typeface="Arial" panose="020B0604020202020204" pitchFamily="34" charset="0"/>
              </a:rPr>
              <a:t>See technical notes on slide 6.Data as of 9/19/2019.</a:t>
            </a:r>
          </a:p>
        </p:txBody>
      </p:sp>
      <p:graphicFrame>
        <p:nvGraphicFramePr>
          <p:cNvPr id="12" name="Chart 11">
            <a:extLst>
              <a:ext uri="{FF2B5EF4-FFF2-40B4-BE49-F238E27FC236}">
                <a16:creationId xmlns:a16="http://schemas.microsoft.com/office/drawing/2014/main" id="{48963EBB-5307-49D7-98D6-8B1E07AC86EE}"/>
              </a:ext>
            </a:extLst>
          </p:cNvPr>
          <p:cNvGraphicFramePr>
            <a:graphicFrameLocks/>
          </p:cNvGraphicFramePr>
          <p:nvPr>
            <p:extLst>
              <p:ext uri="{D42A27DB-BD31-4B8C-83A1-F6EECF244321}">
                <p14:modId xmlns:p14="http://schemas.microsoft.com/office/powerpoint/2010/main" val="1936916591"/>
              </p:ext>
            </p:extLst>
          </p:nvPr>
        </p:nvGraphicFramePr>
        <p:xfrm>
          <a:off x="409791" y="1318000"/>
          <a:ext cx="10768749" cy="416157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ABD03FB4-1809-4BF4-8F38-2EF22D7BA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66731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Chronic Hepatitis C by Race/Ethnicity</a:t>
            </a:r>
          </a:p>
        </p:txBody>
      </p:sp>
      <p:sp>
        <p:nvSpPr>
          <p:cNvPr id="8" name="TextBox 7">
            <a:extLst>
              <a:ext uri="{FF2B5EF4-FFF2-40B4-BE49-F238E27FC236}">
                <a16:creationId xmlns:a16="http://schemas.microsoft.com/office/drawing/2014/main" id="{8868A6D5-B11F-4FBC-B079-5EFED6E94E69}"/>
              </a:ext>
            </a:extLst>
          </p:cNvPr>
          <p:cNvSpPr txBox="1"/>
          <p:nvPr/>
        </p:nvSpPr>
        <p:spPr>
          <a:xfrm>
            <a:off x="148590" y="5819129"/>
            <a:ext cx="10162907" cy="584775"/>
          </a:xfrm>
          <a:prstGeom prst="rect">
            <a:avLst/>
          </a:prstGeom>
          <a:noFill/>
        </p:spPr>
        <p:txBody>
          <a:bodyPr wrap="square" rtlCol="0">
            <a:spAutoFit/>
          </a:bodyPr>
          <a:lstStyle/>
          <a:p>
            <a:pPr lvl="0"/>
            <a:r>
              <a:rPr lang="en-US" sz="1600" dirty="0">
                <a:latin typeface="Arial" panose="020B0604020202020204" pitchFamily="34" charset="0"/>
                <a:cs typeface="Arial" panose="020B0604020202020204" pitchFamily="34" charset="0"/>
              </a:rPr>
              <a:t>Bar lengths may vary due to rounding.</a:t>
            </a:r>
          </a:p>
          <a:p>
            <a:pPr lvl="0"/>
            <a:r>
              <a:rPr lang="en-US" sz="1600" dirty="0">
                <a:latin typeface="Arial" panose="020B0604020202020204" pitchFamily="34" charset="0"/>
                <a:cs typeface="Arial" panose="020B0604020202020204" pitchFamily="34" charset="0"/>
              </a:rPr>
              <a:t>See technical notes on slide 6. </a:t>
            </a:r>
            <a:r>
              <a:rPr lang="en-US" sz="1600" dirty="0">
                <a:solidFill>
                  <a:prstClr val="black"/>
                </a:solidFill>
                <a:latin typeface="Arial" panose="020B0604020202020204" pitchFamily="34" charset="0"/>
                <a:cs typeface="Arial" panose="020B0604020202020204" pitchFamily="34" charset="0"/>
              </a:rPr>
              <a:t>Data as of 9/19/2019.</a:t>
            </a:r>
          </a:p>
        </p:txBody>
      </p:sp>
      <p:graphicFrame>
        <p:nvGraphicFramePr>
          <p:cNvPr id="7" name="Chart 6">
            <a:extLst>
              <a:ext uri="{FF2B5EF4-FFF2-40B4-BE49-F238E27FC236}">
                <a16:creationId xmlns:a16="http://schemas.microsoft.com/office/drawing/2014/main" id="{CE5DE04E-6167-4370-9093-9E8728DB7258}"/>
              </a:ext>
            </a:extLst>
          </p:cNvPr>
          <p:cNvGraphicFramePr>
            <a:graphicFrameLocks/>
          </p:cNvGraphicFramePr>
          <p:nvPr>
            <p:extLst>
              <p:ext uri="{D42A27DB-BD31-4B8C-83A1-F6EECF244321}">
                <p14:modId xmlns:p14="http://schemas.microsoft.com/office/powerpoint/2010/main" val="2882077583"/>
              </p:ext>
            </p:extLst>
          </p:nvPr>
        </p:nvGraphicFramePr>
        <p:xfrm>
          <a:off x="148590" y="1404662"/>
          <a:ext cx="11419954" cy="43674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34BF75F7-F4BE-4FD0-A2D9-0EC8ED1BC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72050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Rates</a:t>
            </a:r>
            <a:r>
              <a:rPr lang="en-US" baseline="30000" dirty="0"/>
              <a:t>1</a:t>
            </a:r>
            <a:r>
              <a:rPr lang="en-US" dirty="0"/>
              <a:t> of Chronic Hepatitis </a:t>
            </a:r>
            <a:br>
              <a:rPr lang="en-US" dirty="0"/>
            </a:br>
            <a:r>
              <a:rPr lang="en-US" dirty="0"/>
              <a:t>by County, 2018</a:t>
            </a:r>
          </a:p>
        </p:txBody>
      </p:sp>
      <p:sp>
        <p:nvSpPr>
          <p:cNvPr id="8" name="TextBox 7">
            <a:extLst>
              <a:ext uri="{FF2B5EF4-FFF2-40B4-BE49-F238E27FC236}">
                <a16:creationId xmlns:a16="http://schemas.microsoft.com/office/drawing/2014/main" id="{8868A6D5-B11F-4FBC-B079-5EFED6E94E69}"/>
              </a:ext>
            </a:extLst>
          </p:cNvPr>
          <p:cNvSpPr txBox="1"/>
          <p:nvPr/>
        </p:nvSpPr>
        <p:spPr>
          <a:xfrm>
            <a:off x="170309" y="5814253"/>
            <a:ext cx="10162907" cy="584775"/>
          </a:xfrm>
          <a:prstGeom prst="rect">
            <a:avLst/>
          </a:prstGeom>
          <a:noFill/>
        </p:spPr>
        <p:txBody>
          <a:bodyPr wrap="square" rtlCol="0">
            <a:spAutoFit/>
          </a:bodyPr>
          <a:lstStyle/>
          <a:p>
            <a:pPr lvl="0"/>
            <a:r>
              <a:rPr lang="en-US" sz="1600" baseline="30000" dirty="0">
                <a:solidFill>
                  <a:prstClr val="black"/>
                </a:solidFill>
                <a:latin typeface="Arial" panose="020B0604020202020204" pitchFamily="34" charset="0"/>
                <a:cs typeface="Arial" panose="020B0604020202020204" pitchFamily="34" charset="0"/>
              </a:rPr>
              <a:t>1</a:t>
            </a:r>
            <a:r>
              <a:rPr lang="en-US" sz="1600" dirty="0">
                <a:solidFill>
                  <a:prstClr val="black"/>
                </a:solidFill>
                <a:latin typeface="Arial" panose="020B0604020202020204" pitchFamily="34" charset="0"/>
                <a:cs typeface="Arial" panose="020B0604020202020204" pitchFamily="34" charset="0"/>
              </a:rPr>
              <a:t> Per 100,000 population.</a:t>
            </a:r>
          </a:p>
          <a:p>
            <a:pPr lvl="0"/>
            <a:r>
              <a:rPr lang="en-US" sz="1600" dirty="0">
                <a:latin typeface="Arial" panose="020B0604020202020204" pitchFamily="34" charset="0"/>
                <a:cs typeface="Arial" panose="020B0604020202020204" pitchFamily="34" charset="0"/>
              </a:rPr>
              <a:t>See technical notes on slide 6. </a:t>
            </a:r>
            <a:r>
              <a:rPr lang="en-US" sz="1600" dirty="0">
                <a:solidFill>
                  <a:prstClr val="black"/>
                </a:solidFill>
                <a:latin typeface="Arial" panose="020B0604020202020204" pitchFamily="34" charset="0"/>
                <a:cs typeface="Arial" panose="020B0604020202020204" pitchFamily="34" charset="0"/>
              </a:rPr>
              <a:t>Data as of 9/19/2019.</a:t>
            </a:r>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5069E7B3-BE9D-4F37-AB52-E6964BCF7F14}"/>
                  </a:ext>
                </a:extLst>
              </p:cNvPr>
              <p:cNvGraphicFramePr/>
              <p:nvPr>
                <p:extLst>
                  <p:ext uri="{D42A27DB-BD31-4B8C-83A1-F6EECF244321}">
                    <p14:modId xmlns:p14="http://schemas.microsoft.com/office/powerpoint/2010/main" val="4032830381"/>
                  </p:ext>
                </p:extLst>
              </p:nvPr>
            </p:nvGraphicFramePr>
            <p:xfrm>
              <a:off x="321451" y="1901724"/>
              <a:ext cx="5871582" cy="394039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5069E7B3-BE9D-4F37-AB52-E6964BCF7F14}"/>
                  </a:ext>
                </a:extLst>
              </p:cNvPr>
              <p:cNvPicPr>
                <a:picLocks noGrp="1" noRot="1" noChangeAspect="1" noMove="1" noResize="1" noEditPoints="1" noAdjustHandles="1" noChangeArrowheads="1" noChangeShapeType="1"/>
              </p:cNvPicPr>
              <p:nvPr/>
            </p:nvPicPr>
            <p:blipFill>
              <a:blip r:embed="rId4"/>
              <a:stretch>
                <a:fillRect/>
              </a:stretch>
            </p:blipFill>
            <p:spPr>
              <a:xfrm>
                <a:off x="321451" y="1901724"/>
                <a:ext cx="5871582" cy="3940398"/>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10" name="Chart 9">
                <a:extLst>
                  <a:ext uri="{FF2B5EF4-FFF2-40B4-BE49-F238E27FC236}">
                    <a16:creationId xmlns:a16="http://schemas.microsoft.com/office/drawing/2014/main" id="{B852FAC1-086C-4CA7-BF57-EDA42E5FAE84}"/>
                  </a:ext>
                </a:extLst>
              </p:cNvPr>
              <p:cNvGraphicFramePr/>
              <p:nvPr>
                <p:extLst>
                  <p:ext uri="{D42A27DB-BD31-4B8C-83A1-F6EECF244321}">
                    <p14:modId xmlns:p14="http://schemas.microsoft.com/office/powerpoint/2010/main" val="1422067521"/>
                  </p:ext>
                </p:extLst>
              </p:nvPr>
            </p:nvGraphicFramePr>
            <p:xfrm>
              <a:off x="5763340" y="1901723"/>
              <a:ext cx="5897639" cy="394039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0" name="Chart 9">
                <a:extLst>
                  <a:ext uri="{FF2B5EF4-FFF2-40B4-BE49-F238E27FC236}">
                    <a16:creationId xmlns:a16="http://schemas.microsoft.com/office/drawing/2014/main" id="{B852FAC1-086C-4CA7-BF57-EDA42E5FAE84}"/>
                  </a:ext>
                </a:extLst>
              </p:cNvPr>
              <p:cNvPicPr>
                <a:picLocks noGrp="1" noRot="1" noChangeAspect="1" noMove="1" noResize="1" noEditPoints="1" noAdjustHandles="1" noChangeArrowheads="1" noChangeShapeType="1"/>
              </p:cNvPicPr>
              <p:nvPr/>
            </p:nvPicPr>
            <p:blipFill>
              <a:blip r:embed="rId6"/>
              <a:stretch>
                <a:fillRect/>
              </a:stretch>
            </p:blipFill>
            <p:spPr>
              <a:xfrm>
                <a:off x="5763340" y="1901723"/>
                <a:ext cx="5897639" cy="3940398"/>
              </a:xfrm>
              <a:prstGeom prst="rect">
                <a:avLst/>
              </a:prstGeom>
            </p:spPr>
          </p:pic>
        </mc:Fallback>
      </mc:AlternateContent>
      <p:sp>
        <p:nvSpPr>
          <p:cNvPr id="11" name="TextBox 10">
            <a:extLst>
              <a:ext uri="{FF2B5EF4-FFF2-40B4-BE49-F238E27FC236}">
                <a16:creationId xmlns:a16="http://schemas.microsoft.com/office/drawing/2014/main" id="{51AD5ECA-0607-49AB-AE0E-C28FC8D8E6EE}"/>
              </a:ext>
            </a:extLst>
          </p:cNvPr>
          <p:cNvSpPr txBox="1"/>
          <p:nvPr/>
        </p:nvSpPr>
        <p:spPr>
          <a:xfrm>
            <a:off x="10874355" y="5325445"/>
            <a:ext cx="870702" cy="374611"/>
          </a:xfrm>
          <a:prstGeom prst="rect">
            <a:avLst/>
          </a:prstGeom>
          <a:solidFill>
            <a:schemeClr val="bg1"/>
          </a:solidFill>
          <a:ln>
            <a:no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22BB9CB6-1563-4598-947E-36E0DC91AEF2}"/>
              </a:ext>
            </a:extLst>
          </p:cNvPr>
          <p:cNvSpPr txBox="1"/>
          <p:nvPr/>
        </p:nvSpPr>
        <p:spPr>
          <a:xfrm>
            <a:off x="5271013" y="5560654"/>
            <a:ext cx="870702" cy="374611"/>
          </a:xfrm>
          <a:prstGeom prst="rect">
            <a:avLst/>
          </a:prstGeom>
          <a:solidFill>
            <a:schemeClr val="bg1"/>
          </a:solidFill>
          <a:ln>
            <a:no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028D3E9-17B6-4066-A157-03CF31D9A1FA}"/>
              </a:ext>
            </a:extLst>
          </p:cNvPr>
          <p:cNvSpPr txBox="1"/>
          <p:nvPr/>
        </p:nvSpPr>
        <p:spPr>
          <a:xfrm>
            <a:off x="644572" y="3546340"/>
            <a:ext cx="2692513" cy="226215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Rate suppressed, &lt;5 cases</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&gt;10.0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10.0–15.0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15.1–24.0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&gt;24.0</a:t>
            </a:r>
          </a:p>
        </p:txBody>
      </p:sp>
      <p:sp>
        <p:nvSpPr>
          <p:cNvPr id="15" name="TextBox 14">
            <a:extLst>
              <a:ext uri="{FF2B5EF4-FFF2-40B4-BE49-F238E27FC236}">
                <a16:creationId xmlns:a16="http://schemas.microsoft.com/office/drawing/2014/main" id="{82AC9AF6-2446-495F-932D-3AF5F011F91D}"/>
              </a:ext>
            </a:extLst>
          </p:cNvPr>
          <p:cNvSpPr txBox="1"/>
          <p:nvPr/>
        </p:nvSpPr>
        <p:spPr>
          <a:xfrm>
            <a:off x="6334966" y="3923597"/>
            <a:ext cx="2692513" cy="190821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28.0–100.0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100.0–130.0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131.1–160.0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160.1–190.0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&gt;190.0</a:t>
            </a:r>
            <a:endParaRPr lang="en-US" sz="9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F80FB8E0-DE73-4EBA-A001-AC3EEDBA5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16" name="TextBox 15">
            <a:extLst>
              <a:ext uri="{FF2B5EF4-FFF2-40B4-BE49-F238E27FC236}">
                <a16:creationId xmlns:a16="http://schemas.microsoft.com/office/drawing/2014/main" id="{315B71B4-2516-4B6F-B538-DC72ADA2020C}"/>
              </a:ext>
            </a:extLst>
          </p:cNvPr>
          <p:cNvSpPr txBox="1"/>
          <p:nvPr/>
        </p:nvSpPr>
        <p:spPr>
          <a:xfrm>
            <a:off x="1687530" y="1223397"/>
            <a:ext cx="2821606"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Chronic hepatitis B</a:t>
            </a:r>
          </a:p>
          <a:p>
            <a:pPr algn="ctr"/>
            <a:r>
              <a:rPr lang="en-US" sz="2400" dirty="0">
                <a:latin typeface="Arial" panose="020B0604020202020204" pitchFamily="34" charset="0"/>
                <a:cs typeface="Arial" panose="020B0604020202020204" pitchFamily="34" charset="0"/>
              </a:rPr>
              <a:t>N=4,763</a:t>
            </a:r>
          </a:p>
        </p:txBody>
      </p:sp>
      <p:sp>
        <p:nvSpPr>
          <p:cNvPr id="18" name="TextBox 17">
            <a:extLst>
              <a:ext uri="{FF2B5EF4-FFF2-40B4-BE49-F238E27FC236}">
                <a16:creationId xmlns:a16="http://schemas.microsoft.com/office/drawing/2014/main" id="{420986BA-996E-4E44-912A-955632ED63AE}"/>
              </a:ext>
            </a:extLst>
          </p:cNvPr>
          <p:cNvSpPr txBox="1"/>
          <p:nvPr/>
        </p:nvSpPr>
        <p:spPr>
          <a:xfrm>
            <a:off x="6935391" y="1219210"/>
            <a:ext cx="2821606"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Chronic hepatitis C</a:t>
            </a:r>
          </a:p>
          <a:p>
            <a:pPr algn="ctr"/>
            <a:r>
              <a:rPr lang="en-US" sz="2400" dirty="0">
                <a:latin typeface="Arial" panose="020B0604020202020204" pitchFamily="34" charset="0"/>
                <a:cs typeface="Arial" panose="020B0604020202020204" pitchFamily="34" charset="0"/>
              </a:rPr>
              <a:t>N=22,175</a:t>
            </a:r>
          </a:p>
        </p:txBody>
      </p:sp>
      <p:pic>
        <p:nvPicPr>
          <p:cNvPr id="19" name="Picture 18">
            <a:extLst>
              <a:ext uri="{FF2B5EF4-FFF2-40B4-BE49-F238E27FC236}">
                <a16:creationId xmlns:a16="http://schemas.microsoft.com/office/drawing/2014/main" id="{BF8FFEAD-43EF-45A6-9CC9-A820C1058346}"/>
              </a:ext>
            </a:extLst>
          </p:cNvPr>
          <p:cNvPicPr>
            <a:picLocks noChangeAspect="1"/>
          </p:cNvPicPr>
          <p:nvPr/>
        </p:nvPicPr>
        <p:blipFill>
          <a:blip r:embed="rId8"/>
          <a:stretch>
            <a:fillRect/>
          </a:stretch>
        </p:blipFill>
        <p:spPr>
          <a:xfrm>
            <a:off x="468526" y="3607269"/>
            <a:ext cx="217388" cy="2190400"/>
          </a:xfrm>
          <a:prstGeom prst="rect">
            <a:avLst/>
          </a:prstGeom>
        </p:spPr>
      </p:pic>
      <p:pic>
        <p:nvPicPr>
          <p:cNvPr id="21" name="Picture 20">
            <a:extLst>
              <a:ext uri="{FF2B5EF4-FFF2-40B4-BE49-F238E27FC236}">
                <a16:creationId xmlns:a16="http://schemas.microsoft.com/office/drawing/2014/main" id="{2D330AA9-B009-4B2B-9A02-AA985D7457DF}"/>
              </a:ext>
            </a:extLst>
          </p:cNvPr>
          <p:cNvPicPr>
            <a:picLocks noChangeAspect="1"/>
          </p:cNvPicPr>
          <p:nvPr/>
        </p:nvPicPr>
        <p:blipFill>
          <a:blip r:embed="rId9"/>
          <a:stretch>
            <a:fillRect/>
          </a:stretch>
        </p:blipFill>
        <p:spPr>
          <a:xfrm>
            <a:off x="6166279" y="3979837"/>
            <a:ext cx="217388" cy="1795734"/>
          </a:xfrm>
          <a:prstGeom prst="rect">
            <a:avLst/>
          </a:prstGeom>
        </p:spPr>
      </p:pic>
    </p:spTree>
    <p:extLst>
      <p:ext uri="{BB962C8B-B14F-4D97-AF65-F5344CB8AC3E}">
        <p14:creationId xmlns:p14="http://schemas.microsoft.com/office/powerpoint/2010/main" val="303996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913EB-959B-4AD7-B787-26471A6D8797}"/>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E015AED-A9EE-4903-8CC3-1D252FFA6753}"/>
              </a:ext>
            </a:extLst>
          </p:cNvPr>
          <p:cNvSpPr>
            <a:spLocks noGrp="1"/>
          </p:cNvSpPr>
          <p:nvPr>
            <p:ph type="title"/>
          </p:nvPr>
        </p:nvSpPr>
        <p:spPr/>
        <p:txBody>
          <a:bodyPr/>
          <a:lstStyle/>
          <a:p>
            <a:endParaRPr lang="en-US"/>
          </a:p>
        </p:txBody>
      </p:sp>
      <p:sp>
        <p:nvSpPr>
          <p:cNvPr id="4" name="Title 2">
            <a:extLst>
              <a:ext uri="{FF2B5EF4-FFF2-40B4-BE49-F238E27FC236}">
                <a16:creationId xmlns:a16="http://schemas.microsoft.com/office/drawing/2014/main" id="{CBAEA87D-CA47-42A6-B4B6-2BA5B6BE5B88}"/>
              </a:ext>
            </a:extLst>
          </p:cNvPr>
          <p:cNvSpPr txBox="1">
            <a:spLocks/>
          </p:cNvSpPr>
          <p:nvPr/>
        </p:nvSpPr>
        <p:spPr>
          <a:xfrm>
            <a:off x="680321" y="2648791"/>
            <a:ext cx="1088822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a:lstStyle>
          <a:p>
            <a:pPr algn="ctr"/>
            <a:r>
              <a:rPr lang="en-US" sz="5400" dirty="0">
                <a:solidFill>
                  <a:srgbClr val="00A0AF"/>
                </a:solidFill>
              </a:rPr>
              <a:t>Acute Hepatitis in Florida</a:t>
            </a:r>
            <a:endParaRPr lang="en-US" sz="5400" baseline="30000" dirty="0">
              <a:solidFill>
                <a:srgbClr val="00A0AF"/>
              </a:solidFill>
            </a:endParaRPr>
          </a:p>
        </p:txBody>
      </p:sp>
      <p:pic>
        <p:nvPicPr>
          <p:cNvPr id="5" name="Picture 4">
            <a:extLst>
              <a:ext uri="{FF2B5EF4-FFF2-40B4-BE49-F238E27FC236}">
                <a16:creationId xmlns:a16="http://schemas.microsoft.com/office/drawing/2014/main" id="{36CF40F8-150E-4B78-8F6F-5AE65D176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25478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321" y="1655659"/>
            <a:ext cx="10888224" cy="4280530"/>
          </a:xfrm>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Number of Reported Acute Hepatitis Cases in Florida, 2011–2018</a:t>
            </a:r>
          </a:p>
        </p:txBody>
      </p:sp>
      <p:sp>
        <p:nvSpPr>
          <p:cNvPr id="8" name="TextBox 7">
            <a:extLst>
              <a:ext uri="{FF2B5EF4-FFF2-40B4-BE49-F238E27FC236}">
                <a16:creationId xmlns:a16="http://schemas.microsoft.com/office/drawing/2014/main" id="{8868A6D5-B11F-4FBC-B079-5EFED6E94E69}"/>
              </a:ext>
            </a:extLst>
          </p:cNvPr>
          <p:cNvSpPr txBox="1"/>
          <p:nvPr/>
        </p:nvSpPr>
        <p:spPr>
          <a:xfrm>
            <a:off x="161431" y="5766912"/>
            <a:ext cx="6147929" cy="584775"/>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Change to F.A.C. 64D–3 Reporting requirements for hepatitis. See technical notes on slide 6. Data as of 9/19/2019. </a:t>
            </a:r>
          </a:p>
        </p:txBody>
      </p:sp>
      <p:graphicFrame>
        <p:nvGraphicFramePr>
          <p:cNvPr id="7" name="Chart 6">
            <a:extLst>
              <a:ext uri="{FF2B5EF4-FFF2-40B4-BE49-F238E27FC236}">
                <a16:creationId xmlns:a16="http://schemas.microsoft.com/office/drawing/2014/main" id="{CF010F48-5C37-4AC9-9DAA-CD5CD0C0F0EB}"/>
              </a:ext>
            </a:extLst>
          </p:cNvPr>
          <p:cNvGraphicFramePr>
            <a:graphicFrameLocks/>
          </p:cNvGraphicFramePr>
          <p:nvPr>
            <p:extLst>
              <p:ext uri="{D42A27DB-BD31-4B8C-83A1-F6EECF244321}">
                <p14:modId xmlns:p14="http://schemas.microsoft.com/office/powerpoint/2010/main" val="3758562776"/>
              </p:ext>
            </p:extLst>
          </p:nvPr>
        </p:nvGraphicFramePr>
        <p:xfrm>
          <a:off x="429040" y="1404662"/>
          <a:ext cx="11139505" cy="40749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05AEC26-C9C1-46C8-AEC0-734684CC8944}"/>
              </a:ext>
            </a:extLst>
          </p:cNvPr>
          <p:cNvSpPr/>
          <p:nvPr/>
        </p:nvSpPr>
        <p:spPr>
          <a:xfrm>
            <a:off x="402052" y="1333082"/>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of Cases</a:t>
            </a:r>
          </a:p>
        </p:txBody>
      </p:sp>
      <p:sp>
        <p:nvSpPr>
          <p:cNvPr id="11" name="TextBox 1">
            <a:extLst>
              <a:ext uri="{FF2B5EF4-FFF2-40B4-BE49-F238E27FC236}">
                <a16:creationId xmlns:a16="http://schemas.microsoft.com/office/drawing/2014/main" id="{C3813C5A-8B4D-4BDE-AF8B-561054D7307E}"/>
              </a:ext>
            </a:extLst>
          </p:cNvPr>
          <p:cNvSpPr txBox="1"/>
          <p:nvPr/>
        </p:nvSpPr>
        <p:spPr>
          <a:xfrm>
            <a:off x="5743541" y="5014209"/>
            <a:ext cx="321873" cy="3697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Arial" panose="020B0604020202020204" pitchFamily="34" charset="0"/>
                <a:cs typeface="Arial" panose="020B0604020202020204" pitchFamily="34" charset="0"/>
              </a:rPr>
              <a:t>1</a:t>
            </a:r>
          </a:p>
        </p:txBody>
      </p:sp>
      <p:pic>
        <p:nvPicPr>
          <p:cNvPr id="9" name="Picture 8">
            <a:extLst>
              <a:ext uri="{FF2B5EF4-FFF2-40B4-BE49-F238E27FC236}">
                <a16:creationId xmlns:a16="http://schemas.microsoft.com/office/drawing/2014/main" id="{8C62A2FF-94B8-4125-BF2F-C80C85A37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65229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Rates of Acute Hepatitis in Florida, 2011–2018</a:t>
            </a:r>
          </a:p>
        </p:txBody>
      </p:sp>
      <p:sp>
        <p:nvSpPr>
          <p:cNvPr id="8" name="TextBox 7">
            <a:extLst>
              <a:ext uri="{FF2B5EF4-FFF2-40B4-BE49-F238E27FC236}">
                <a16:creationId xmlns:a16="http://schemas.microsoft.com/office/drawing/2014/main" id="{8868A6D5-B11F-4FBC-B079-5EFED6E94E69}"/>
              </a:ext>
            </a:extLst>
          </p:cNvPr>
          <p:cNvSpPr txBox="1"/>
          <p:nvPr/>
        </p:nvSpPr>
        <p:spPr>
          <a:xfrm>
            <a:off x="150001" y="5795238"/>
            <a:ext cx="6056489" cy="584775"/>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Change to F.A.C. 64D–3 Reporting requirements for hepatitis. See technical notes on slide 6. Data as of 9/19/2019. </a:t>
            </a:r>
          </a:p>
        </p:txBody>
      </p:sp>
      <p:graphicFrame>
        <p:nvGraphicFramePr>
          <p:cNvPr id="12" name="Chart 11">
            <a:extLst>
              <a:ext uri="{FF2B5EF4-FFF2-40B4-BE49-F238E27FC236}">
                <a16:creationId xmlns:a16="http://schemas.microsoft.com/office/drawing/2014/main" id="{50E04E7E-598A-4922-ABB3-55C013F9C34B}"/>
              </a:ext>
            </a:extLst>
          </p:cNvPr>
          <p:cNvGraphicFramePr>
            <a:graphicFrameLocks/>
          </p:cNvGraphicFramePr>
          <p:nvPr>
            <p:extLst>
              <p:ext uri="{D42A27DB-BD31-4B8C-83A1-F6EECF244321}">
                <p14:modId xmlns:p14="http://schemas.microsoft.com/office/powerpoint/2010/main" val="1542803534"/>
              </p:ext>
            </p:extLst>
          </p:nvPr>
        </p:nvGraphicFramePr>
        <p:xfrm>
          <a:off x="371292" y="1477124"/>
          <a:ext cx="11197254" cy="400244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7A68423-72AA-4B5E-B4E1-24B44167FC76}"/>
              </a:ext>
            </a:extLst>
          </p:cNvPr>
          <p:cNvSpPr/>
          <p:nvPr/>
        </p:nvSpPr>
        <p:spPr>
          <a:xfrm>
            <a:off x="388087" y="1331408"/>
            <a:ext cx="13966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Rate per</a:t>
            </a:r>
          </a:p>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sz="2400" dirty="0">
                <a:solidFill>
                  <a:prstClr val="black"/>
                </a:solidFill>
                <a:latin typeface="Arial" panose="020B0604020202020204" pitchFamily="34" charset="0"/>
                <a:cs typeface="Arial" panose="020B0604020202020204" pitchFamily="34" charset="0"/>
              </a:rPr>
              <a:t>100,000</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
            <a:extLst>
              <a:ext uri="{FF2B5EF4-FFF2-40B4-BE49-F238E27FC236}">
                <a16:creationId xmlns:a16="http://schemas.microsoft.com/office/drawing/2014/main" id="{5ED981B6-1DE3-4EB0-8F89-D2416616E5E0}"/>
              </a:ext>
            </a:extLst>
          </p:cNvPr>
          <p:cNvSpPr txBox="1"/>
          <p:nvPr/>
        </p:nvSpPr>
        <p:spPr>
          <a:xfrm>
            <a:off x="5706309" y="5014561"/>
            <a:ext cx="321873" cy="408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Arial" panose="020B0604020202020204" pitchFamily="34" charset="0"/>
                <a:cs typeface="Arial" panose="020B0604020202020204" pitchFamily="34" charset="0"/>
              </a:rPr>
              <a:t>1</a:t>
            </a:r>
          </a:p>
        </p:txBody>
      </p:sp>
      <p:pic>
        <p:nvPicPr>
          <p:cNvPr id="9" name="Picture 8">
            <a:extLst>
              <a:ext uri="{FF2B5EF4-FFF2-40B4-BE49-F238E27FC236}">
                <a16:creationId xmlns:a16="http://schemas.microsoft.com/office/drawing/2014/main" id="{E1645C21-7ADA-4641-98C7-5150919F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05961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Acute Hepatitis B by Age Group</a:t>
            </a:r>
          </a:p>
        </p:txBody>
      </p:sp>
      <p:sp>
        <p:nvSpPr>
          <p:cNvPr id="8" name="TextBox 7">
            <a:extLst>
              <a:ext uri="{FF2B5EF4-FFF2-40B4-BE49-F238E27FC236}">
                <a16:creationId xmlns:a16="http://schemas.microsoft.com/office/drawing/2014/main" id="{8868A6D5-B11F-4FBC-B079-5EFED6E94E69}"/>
              </a:ext>
            </a:extLst>
          </p:cNvPr>
          <p:cNvSpPr txBox="1"/>
          <p:nvPr/>
        </p:nvSpPr>
        <p:spPr>
          <a:xfrm>
            <a:off x="161431" y="5809191"/>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Bar heights may vary due to rounding.</a:t>
            </a:r>
          </a:p>
          <a:p>
            <a:r>
              <a:rPr lang="en-US" sz="1600" dirty="0">
                <a:latin typeface="Arial" panose="020B0604020202020204" pitchFamily="34" charset="0"/>
                <a:cs typeface="Arial" panose="020B0604020202020204" pitchFamily="34" charset="0"/>
              </a:rPr>
              <a:t>See technical notes on slide 6. Data as of 9/19/2019. </a:t>
            </a:r>
          </a:p>
        </p:txBody>
      </p:sp>
      <p:graphicFrame>
        <p:nvGraphicFramePr>
          <p:cNvPr id="10" name="Chart 9">
            <a:extLst>
              <a:ext uri="{FF2B5EF4-FFF2-40B4-BE49-F238E27FC236}">
                <a16:creationId xmlns:a16="http://schemas.microsoft.com/office/drawing/2014/main" id="{C21394FE-591C-47C1-AB78-FBF5033944A7}"/>
              </a:ext>
            </a:extLst>
          </p:cNvPr>
          <p:cNvGraphicFramePr>
            <a:graphicFrameLocks/>
          </p:cNvGraphicFramePr>
          <p:nvPr>
            <p:extLst>
              <p:ext uri="{D42A27DB-BD31-4B8C-83A1-F6EECF244321}">
                <p14:modId xmlns:p14="http://schemas.microsoft.com/office/powerpoint/2010/main" val="3312507603"/>
              </p:ext>
            </p:extLst>
          </p:nvPr>
        </p:nvGraphicFramePr>
        <p:xfrm>
          <a:off x="465830" y="1399720"/>
          <a:ext cx="11102715" cy="41666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875EDDEA-4727-4364-88F7-0039F12BC030}"/>
              </a:ext>
            </a:extLst>
          </p:cNvPr>
          <p:cNvSpPr txBox="1"/>
          <p:nvPr/>
        </p:nvSpPr>
        <p:spPr>
          <a:xfrm>
            <a:off x="384734" y="1327033"/>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Percentage</a:t>
            </a:r>
          </a:p>
          <a:p>
            <a:r>
              <a:rPr lang="en-US" sz="2400" dirty="0">
                <a:solidFill>
                  <a:prstClr val="black"/>
                </a:solidFill>
                <a:latin typeface="Arial" panose="020B0604020202020204" pitchFamily="34" charset="0"/>
                <a:cs typeface="Arial" panose="020B0604020202020204" pitchFamily="34" charset="0"/>
              </a:rPr>
              <a:t>of Cases</a:t>
            </a:r>
          </a:p>
        </p:txBody>
      </p:sp>
      <p:pic>
        <p:nvPicPr>
          <p:cNvPr id="9" name="Picture 8">
            <a:extLst>
              <a:ext uri="{FF2B5EF4-FFF2-40B4-BE49-F238E27FC236}">
                <a16:creationId xmlns:a16="http://schemas.microsoft.com/office/drawing/2014/main" id="{1F1D1CFC-94BD-4D00-929F-EC3D51E09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74738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2800349"/>
            <a:ext cx="10888224" cy="1554689"/>
          </a:xfrm>
        </p:spPr>
        <p:txBody>
          <a:bodyPr>
            <a:normAutofit/>
          </a:bodyPr>
          <a:lstStyle/>
          <a:p>
            <a:pPr algn="ctr"/>
            <a:r>
              <a:rPr lang="en-US" dirty="0">
                <a:latin typeface="Arial" panose="020B0604020202020204" pitchFamily="34" charset="0"/>
                <a:cs typeface="Arial" panose="020B0604020202020204" pitchFamily="34" charset="0"/>
              </a:rPr>
              <a:t>Florida Department of Health</a:t>
            </a:r>
          </a:p>
          <a:p>
            <a:pPr algn="ctr"/>
            <a:r>
              <a:rPr lang="en-US" dirty="0">
                <a:latin typeface="Arial" panose="020B0604020202020204" pitchFamily="34" charset="0"/>
                <a:cs typeface="Arial" panose="020B0604020202020204" pitchFamily="34" charset="0"/>
              </a:rPr>
              <a:t>Bureau of Communicable Diseases</a:t>
            </a:r>
          </a:p>
          <a:p>
            <a:pPr algn="ctr"/>
            <a:r>
              <a:rPr lang="en-US" dirty="0">
                <a:latin typeface="Arial" panose="020B0604020202020204" pitchFamily="34" charset="0"/>
                <a:cs typeface="Arial" panose="020B0604020202020204" pitchFamily="34" charset="0"/>
              </a:rPr>
              <a:t>Viral Hepatitis Surveillance </a:t>
            </a:r>
          </a:p>
          <a:p>
            <a:pPr algn="ct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normAutofit fontScale="90000"/>
          </a:bodyPr>
          <a:lstStyle/>
          <a:p>
            <a:pPr algn="ctr"/>
            <a:r>
              <a:rPr lang="en-US" dirty="0"/>
              <a:t>Epidemiology of Hepatitis B and C</a:t>
            </a:r>
            <a:br>
              <a:rPr lang="en-US" dirty="0"/>
            </a:br>
            <a:r>
              <a:rPr lang="en-US" dirty="0"/>
              <a:t>in Florida, 2018</a:t>
            </a:r>
            <a:endParaRPr lang="en-US" b="1" dirty="0"/>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13280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Acute Hepatitis B by Sex</a:t>
            </a:r>
          </a:p>
        </p:txBody>
      </p:sp>
      <p:sp>
        <p:nvSpPr>
          <p:cNvPr id="8" name="TextBox 7">
            <a:extLst>
              <a:ext uri="{FF2B5EF4-FFF2-40B4-BE49-F238E27FC236}">
                <a16:creationId xmlns:a16="http://schemas.microsoft.com/office/drawing/2014/main" id="{8868A6D5-B11F-4FBC-B079-5EFED6E94E69}"/>
              </a:ext>
            </a:extLst>
          </p:cNvPr>
          <p:cNvSpPr txBox="1"/>
          <p:nvPr/>
        </p:nvSpPr>
        <p:spPr>
          <a:xfrm>
            <a:off x="205740" y="5809190"/>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Bar lengths may vary due to rounding.</a:t>
            </a:r>
          </a:p>
          <a:p>
            <a:r>
              <a:rPr lang="en-US" sz="1600" dirty="0">
                <a:latin typeface="Arial" panose="020B0604020202020204" pitchFamily="34" charset="0"/>
                <a:cs typeface="Arial" panose="020B0604020202020204" pitchFamily="34" charset="0"/>
              </a:rPr>
              <a:t>See technical notes on slide 6. Data as of 9/19/2019. </a:t>
            </a:r>
          </a:p>
        </p:txBody>
      </p:sp>
      <p:graphicFrame>
        <p:nvGraphicFramePr>
          <p:cNvPr id="12" name="Chart 11">
            <a:extLst>
              <a:ext uri="{FF2B5EF4-FFF2-40B4-BE49-F238E27FC236}">
                <a16:creationId xmlns:a16="http://schemas.microsoft.com/office/drawing/2014/main" id="{3429BF43-3E8B-445A-936C-755BBFDAC5D3}"/>
              </a:ext>
            </a:extLst>
          </p:cNvPr>
          <p:cNvGraphicFramePr>
            <a:graphicFrameLocks/>
          </p:cNvGraphicFramePr>
          <p:nvPr>
            <p:extLst>
              <p:ext uri="{D42A27DB-BD31-4B8C-83A1-F6EECF244321}">
                <p14:modId xmlns:p14="http://schemas.microsoft.com/office/powerpoint/2010/main" val="982611079"/>
              </p:ext>
            </p:extLst>
          </p:nvPr>
        </p:nvGraphicFramePr>
        <p:xfrm>
          <a:off x="205740" y="1404662"/>
          <a:ext cx="10719435" cy="407491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E144D5E3-AEB9-444E-BDD2-F695D0454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14429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Acute Hepatitis B by Race/Ethnicity</a:t>
            </a:r>
          </a:p>
        </p:txBody>
      </p:sp>
      <p:sp>
        <p:nvSpPr>
          <p:cNvPr id="8" name="TextBox 7">
            <a:extLst>
              <a:ext uri="{FF2B5EF4-FFF2-40B4-BE49-F238E27FC236}">
                <a16:creationId xmlns:a16="http://schemas.microsoft.com/office/drawing/2014/main" id="{8868A6D5-B11F-4FBC-B079-5EFED6E94E69}"/>
              </a:ext>
            </a:extLst>
          </p:cNvPr>
          <p:cNvSpPr txBox="1"/>
          <p:nvPr/>
        </p:nvSpPr>
        <p:spPr>
          <a:xfrm>
            <a:off x="172861" y="5799252"/>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Bar lengths may vary due to rounding.</a:t>
            </a:r>
          </a:p>
          <a:p>
            <a:r>
              <a:rPr lang="en-US" sz="1600" dirty="0">
                <a:latin typeface="Arial" panose="020B0604020202020204" pitchFamily="34" charset="0"/>
                <a:cs typeface="Arial" panose="020B0604020202020204" pitchFamily="34" charset="0"/>
              </a:rPr>
              <a:t>See technical notes on slide 6. Data as of 9/19/2019. </a:t>
            </a:r>
          </a:p>
        </p:txBody>
      </p:sp>
      <p:graphicFrame>
        <p:nvGraphicFramePr>
          <p:cNvPr id="12" name="Chart 11">
            <a:extLst>
              <a:ext uri="{FF2B5EF4-FFF2-40B4-BE49-F238E27FC236}">
                <a16:creationId xmlns:a16="http://schemas.microsoft.com/office/drawing/2014/main" id="{30F5AEC3-CD40-4C08-B9EB-3B415347E678}"/>
              </a:ext>
            </a:extLst>
          </p:cNvPr>
          <p:cNvGraphicFramePr>
            <a:graphicFrameLocks/>
          </p:cNvGraphicFramePr>
          <p:nvPr>
            <p:extLst>
              <p:ext uri="{D42A27DB-BD31-4B8C-83A1-F6EECF244321}">
                <p14:modId xmlns:p14="http://schemas.microsoft.com/office/powerpoint/2010/main" val="3297885687"/>
              </p:ext>
            </p:extLst>
          </p:nvPr>
        </p:nvGraphicFramePr>
        <p:xfrm>
          <a:off x="409791" y="1477124"/>
          <a:ext cx="11158754" cy="445906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FA0AA46C-A801-4E82-A35B-E43A7CE248B6}"/>
              </a:ext>
            </a:extLst>
          </p:cNvPr>
          <p:cNvSpPr txBox="1"/>
          <p:nvPr/>
        </p:nvSpPr>
        <p:spPr>
          <a:xfrm>
            <a:off x="10484358" y="2013258"/>
            <a:ext cx="1252160" cy="14650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Arial" panose="020B0604020202020204" pitchFamily="34" charset="0"/>
                <a:cs typeface="Arial" panose="020B0604020202020204" pitchFamily="34" charset="0"/>
              </a:rPr>
              <a:t>N=745</a:t>
            </a:r>
          </a:p>
          <a:p>
            <a:endParaRPr lang="en-US" sz="24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N=783</a:t>
            </a:r>
          </a:p>
        </p:txBody>
      </p:sp>
      <p:pic>
        <p:nvPicPr>
          <p:cNvPr id="9" name="Picture 8">
            <a:extLst>
              <a:ext uri="{FF2B5EF4-FFF2-40B4-BE49-F238E27FC236}">
                <a16:creationId xmlns:a16="http://schemas.microsoft.com/office/drawing/2014/main" id="{5EB34B81-676E-4037-AF9F-C1F52D767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52298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Acute Hepatitis C by Age Group</a:t>
            </a:r>
            <a:r>
              <a:rPr lang="en-US" baseline="30000" dirty="0"/>
              <a:t>1</a:t>
            </a:r>
          </a:p>
        </p:txBody>
      </p:sp>
      <p:sp>
        <p:nvSpPr>
          <p:cNvPr id="8" name="TextBox 7">
            <a:extLst>
              <a:ext uri="{FF2B5EF4-FFF2-40B4-BE49-F238E27FC236}">
                <a16:creationId xmlns:a16="http://schemas.microsoft.com/office/drawing/2014/main" id="{8868A6D5-B11F-4FBC-B079-5EFED6E94E69}"/>
              </a:ext>
            </a:extLst>
          </p:cNvPr>
          <p:cNvSpPr txBox="1"/>
          <p:nvPr/>
        </p:nvSpPr>
        <p:spPr>
          <a:xfrm>
            <a:off x="115711" y="5570650"/>
            <a:ext cx="10162907" cy="1077218"/>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Age was missing for 1 case in 2018.</a:t>
            </a:r>
          </a:p>
          <a:p>
            <a:r>
              <a:rPr lang="en-US" sz="1600" dirty="0">
                <a:latin typeface="Arial" panose="020B0604020202020204" pitchFamily="34" charset="0"/>
                <a:cs typeface="Arial" panose="020B0604020202020204" pitchFamily="34" charset="0"/>
              </a:rPr>
              <a:t>Bar heights may vary due to rounding.</a:t>
            </a:r>
          </a:p>
          <a:p>
            <a:r>
              <a:rPr lang="en-US" sz="1600" dirty="0">
                <a:latin typeface="Arial" panose="020B0604020202020204" pitchFamily="34" charset="0"/>
                <a:cs typeface="Arial" panose="020B0604020202020204" pitchFamily="34" charset="0"/>
              </a:rPr>
              <a:t>See technical notes on slide 6. Data as of 9/19/2019.</a:t>
            </a:r>
          </a:p>
          <a:p>
            <a:endParaRPr lang="en-US" sz="16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FB70C065-23A3-4FC8-9554-E78F44060FBD}"/>
              </a:ext>
            </a:extLst>
          </p:cNvPr>
          <p:cNvGraphicFramePr>
            <a:graphicFrameLocks/>
          </p:cNvGraphicFramePr>
          <p:nvPr>
            <p:extLst>
              <p:ext uri="{D42A27DB-BD31-4B8C-83A1-F6EECF244321}">
                <p14:modId xmlns:p14="http://schemas.microsoft.com/office/powerpoint/2010/main" val="2592818969"/>
              </p:ext>
            </p:extLst>
          </p:nvPr>
        </p:nvGraphicFramePr>
        <p:xfrm>
          <a:off x="457916" y="1646223"/>
          <a:ext cx="11110629" cy="38333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B6B0D396-0361-4983-8A52-F9AD74C6F9E1}"/>
              </a:ext>
            </a:extLst>
          </p:cNvPr>
          <p:cNvSpPr txBox="1"/>
          <p:nvPr/>
        </p:nvSpPr>
        <p:spPr>
          <a:xfrm>
            <a:off x="409792" y="1327435"/>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Percentage</a:t>
            </a:r>
          </a:p>
          <a:p>
            <a:r>
              <a:rPr lang="en-US" sz="2400" dirty="0">
                <a:solidFill>
                  <a:prstClr val="black"/>
                </a:solidFill>
                <a:latin typeface="Arial" panose="020B0604020202020204" pitchFamily="34" charset="0"/>
                <a:cs typeface="Arial" panose="020B0604020202020204" pitchFamily="34" charset="0"/>
              </a:rPr>
              <a:t>of Cases</a:t>
            </a:r>
          </a:p>
        </p:txBody>
      </p:sp>
      <p:pic>
        <p:nvPicPr>
          <p:cNvPr id="9" name="Picture 8">
            <a:extLst>
              <a:ext uri="{FF2B5EF4-FFF2-40B4-BE49-F238E27FC236}">
                <a16:creationId xmlns:a16="http://schemas.microsoft.com/office/drawing/2014/main" id="{D3E49067-6BEF-4E10-9B85-708AC438A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6172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Acute Hepatitis C by Sex</a:t>
            </a:r>
          </a:p>
        </p:txBody>
      </p:sp>
      <p:sp>
        <p:nvSpPr>
          <p:cNvPr id="8" name="TextBox 7">
            <a:extLst>
              <a:ext uri="{FF2B5EF4-FFF2-40B4-BE49-F238E27FC236}">
                <a16:creationId xmlns:a16="http://schemas.microsoft.com/office/drawing/2014/main" id="{8868A6D5-B11F-4FBC-B079-5EFED6E94E69}"/>
              </a:ext>
            </a:extLst>
          </p:cNvPr>
          <p:cNvSpPr txBox="1"/>
          <p:nvPr/>
        </p:nvSpPr>
        <p:spPr>
          <a:xfrm>
            <a:off x="172861" y="5809190"/>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Bar lengths may vary due to rounding.</a:t>
            </a:r>
          </a:p>
          <a:p>
            <a:r>
              <a:rPr lang="en-US" sz="1600" dirty="0">
                <a:latin typeface="Arial" panose="020B0604020202020204" pitchFamily="34" charset="0"/>
                <a:cs typeface="Arial" panose="020B0604020202020204" pitchFamily="34" charset="0"/>
              </a:rPr>
              <a:t>See technical notes on slide 6. Data as of 9/19/2019.</a:t>
            </a:r>
          </a:p>
        </p:txBody>
      </p:sp>
      <p:graphicFrame>
        <p:nvGraphicFramePr>
          <p:cNvPr id="12" name="Chart 11">
            <a:extLst>
              <a:ext uri="{FF2B5EF4-FFF2-40B4-BE49-F238E27FC236}">
                <a16:creationId xmlns:a16="http://schemas.microsoft.com/office/drawing/2014/main" id="{949AB5E6-FB30-4E77-9A47-4AB056EF4B66}"/>
              </a:ext>
            </a:extLst>
          </p:cNvPr>
          <p:cNvGraphicFramePr>
            <a:graphicFrameLocks/>
          </p:cNvGraphicFramePr>
          <p:nvPr>
            <p:extLst>
              <p:ext uri="{D42A27DB-BD31-4B8C-83A1-F6EECF244321}">
                <p14:modId xmlns:p14="http://schemas.microsoft.com/office/powerpoint/2010/main" val="527210556"/>
              </p:ext>
            </p:extLst>
          </p:nvPr>
        </p:nvGraphicFramePr>
        <p:xfrm>
          <a:off x="409792" y="1477124"/>
          <a:ext cx="10515384" cy="4295026"/>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BBED6761-D218-450C-BA8C-CBD03A8FA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25299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Acute Hepatitis C by Race/Ethnicity</a:t>
            </a:r>
          </a:p>
        </p:txBody>
      </p:sp>
      <p:sp>
        <p:nvSpPr>
          <p:cNvPr id="8" name="TextBox 7">
            <a:extLst>
              <a:ext uri="{FF2B5EF4-FFF2-40B4-BE49-F238E27FC236}">
                <a16:creationId xmlns:a16="http://schemas.microsoft.com/office/drawing/2014/main" id="{8868A6D5-B11F-4FBC-B079-5EFED6E94E69}"/>
              </a:ext>
            </a:extLst>
          </p:cNvPr>
          <p:cNvSpPr txBox="1"/>
          <p:nvPr/>
        </p:nvSpPr>
        <p:spPr>
          <a:xfrm>
            <a:off x="150001" y="5829069"/>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Bar lengths may vary due to rounding.</a:t>
            </a:r>
          </a:p>
          <a:p>
            <a:r>
              <a:rPr lang="en-US" sz="1600" dirty="0">
                <a:latin typeface="Arial" panose="020B0604020202020204" pitchFamily="34" charset="0"/>
                <a:cs typeface="Arial" panose="020B0604020202020204" pitchFamily="34" charset="0"/>
              </a:rPr>
              <a:t>See technical notes on slide 6. Data as of 9/19/2019.</a:t>
            </a:r>
          </a:p>
        </p:txBody>
      </p:sp>
      <p:graphicFrame>
        <p:nvGraphicFramePr>
          <p:cNvPr id="7" name="Chart 6">
            <a:extLst>
              <a:ext uri="{FF2B5EF4-FFF2-40B4-BE49-F238E27FC236}">
                <a16:creationId xmlns:a16="http://schemas.microsoft.com/office/drawing/2014/main" id="{51E62939-3753-4DA9-8A85-ED3CD0C03F62}"/>
              </a:ext>
            </a:extLst>
          </p:cNvPr>
          <p:cNvGraphicFramePr>
            <a:graphicFrameLocks/>
          </p:cNvGraphicFramePr>
          <p:nvPr>
            <p:extLst>
              <p:ext uri="{D42A27DB-BD31-4B8C-83A1-F6EECF244321}">
                <p14:modId xmlns:p14="http://schemas.microsoft.com/office/powerpoint/2010/main" val="1883090024"/>
              </p:ext>
            </p:extLst>
          </p:nvPr>
        </p:nvGraphicFramePr>
        <p:xfrm>
          <a:off x="150002" y="1477125"/>
          <a:ext cx="11418544" cy="445906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F4648AD2-CBE1-4D57-9C05-8C4BEC7FA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51339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Rates</a:t>
            </a:r>
            <a:r>
              <a:rPr lang="en-US" baseline="30000" dirty="0"/>
              <a:t>1</a:t>
            </a:r>
            <a:r>
              <a:rPr lang="en-US" dirty="0"/>
              <a:t> of Acute Hepatitis </a:t>
            </a:r>
            <a:br>
              <a:rPr lang="en-US" dirty="0"/>
            </a:br>
            <a:r>
              <a:rPr lang="en-US" dirty="0"/>
              <a:t>by County, 2018</a:t>
            </a:r>
          </a:p>
        </p:txBody>
      </p:sp>
      <p:sp>
        <p:nvSpPr>
          <p:cNvPr id="8" name="TextBox 7">
            <a:extLst>
              <a:ext uri="{FF2B5EF4-FFF2-40B4-BE49-F238E27FC236}">
                <a16:creationId xmlns:a16="http://schemas.microsoft.com/office/drawing/2014/main" id="{8868A6D5-B11F-4FBC-B079-5EFED6E94E69}"/>
              </a:ext>
            </a:extLst>
          </p:cNvPr>
          <p:cNvSpPr txBox="1"/>
          <p:nvPr/>
        </p:nvSpPr>
        <p:spPr>
          <a:xfrm>
            <a:off x="161431" y="5819130"/>
            <a:ext cx="10162907" cy="584775"/>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Per 100,000 population. </a:t>
            </a:r>
          </a:p>
          <a:p>
            <a:r>
              <a:rPr lang="en-US" sz="1600" dirty="0">
                <a:latin typeface="Arial" panose="020B0604020202020204" pitchFamily="34" charset="0"/>
                <a:cs typeface="Arial" panose="020B0604020202020204" pitchFamily="34" charset="0"/>
              </a:rPr>
              <a:t>See technical notes on slide 6. Data as of 9/19/2019.</a:t>
            </a:r>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B480234B-F49A-4B7A-99C9-93B27EE4EB25}"/>
                  </a:ext>
                </a:extLst>
              </p:cNvPr>
              <p:cNvGraphicFramePr/>
              <p:nvPr>
                <p:extLst>
                  <p:ext uri="{D42A27DB-BD31-4B8C-83A1-F6EECF244321}">
                    <p14:modId xmlns:p14="http://schemas.microsoft.com/office/powerpoint/2010/main" val="254420985"/>
                  </p:ext>
                </p:extLst>
              </p:nvPr>
            </p:nvGraphicFramePr>
            <p:xfrm>
              <a:off x="476786" y="1932794"/>
              <a:ext cx="5847261" cy="394635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B480234B-F49A-4B7A-99C9-93B27EE4EB25}"/>
                  </a:ext>
                </a:extLst>
              </p:cNvPr>
              <p:cNvPicPr>
                <a:picLocks noGrp="1" noRot="1" noChangeAspect="1" noMove="1" noResize="1" noEditPoints="1" noAdjustHandles="1" noChangeArrowheads="1" noChangeShapeType="1"/>
              </p:cNvPicPr>
              <p:nvPr/>
            </p:nvPicPr>
            <p:blipFill>
              <a:blip r:embed="rId4"/>
              <a:stretch>
                <a:fillRect/>
              </a:stretch>
            </p:blipFill>
            <p:spPr>
              <a:xfrm>
                <a:off x="476786" y="1932794"/>
                <a:ext cx="5847261" cy="3946354"/>
              </a:xfrm>
              <a:prstGeom prst="rect">
                <a:avLst/>
              </a:prstGeom>
            </p:spPr>
          </p:pic>
        </mc:Fallback>
      </mc:AlternateContent>
      <p:sp>
        <p:nvSpPr>
          <p:cNvPr id="3" name="TextBox 2">
            <a:extLst>
              <a:ext uri="{FF2B5EF4-FFF2-40B4-BE49-F238E27FC236}">
                <a16:creationId xmlns:a16="http://schemas.microsoft.com/office/drawing/2014/main" id="{69472906-A197-4EC3-87B5-13D12A31A8DF}"/>
              </a:ext>
            </a:extLst>
          </p:cNvPr>
          <p:cNvSpPr txBox="1"/>
          <p:nvPr/>
        </p:nvSpPr>
        <p:spPr>
          <a:xfrm>
            <a:off x="5482419" y="5592694"/>
            <a:ext cx="863409" cy="36933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7D9734C6-D16E-42AD-95F7-FD26A78D77C3}"/>
              </a:ext>
            </a:extLst>
          </p:cNvPr>
          <p:cNvSpPr txBox="1"/>
          <p:nvPr/>
        </p:nvSpPr>
        <p:spPr>
          <a:xfrm>
            <a:off x="814259" y="3860020"/>
            <a:ext cx="2728047" cy="187743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Rate suppressed, &lt;5 cases</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0.1–3.0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3.1–5.0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&gt;5.0</a:t>
            </a:r>
          </a:p>
        </p:txBody>
      </p:sp>
      <mc:AlternateContent xmlns:mc="http://schemas.openxmlformats.org/markup-compatibility/2006" xmlns:cx4="http://schemas.microsoft.com/office/drawing/2016/5/10/chartex">
        <mc:Choice Requires="cx4">
          <p:graphicFrame>
            <p:nvGraphicFramePr>
              <p:cNvPr id="18" name="Chart 17">
                <a:extLst>
                  <a:ext uri="{FF2B5EF4-FFF2-40B4-BE49-F238E27FC236}">
                    <a16:creationId xmlns:a16="http://schemas.microsoft.com/office/drawing/2014/main" id="{A29029E8-312A-4344-B0BA-AF8D02AE1DA8}"/>
                  </a:ext>
                </a:extLst>
              </p:cNvPr>
              <p:cNvGraphicFramePr/>
              <p:nvPr>
                <p:extLst>
                  <p:ext uri="{D42A27DB-BD31-4B8C-83A1-F6EECF244321}">
                    <p14:modId xmlns:p14="http://schemas.microsoft.com/office/powerpoint/2010/main" val="1305413523"/>
                  </p:ext>
                </p:extLst>
              </p:nvPr>
            </p:nvGraphicFramePr>
            <p:xfrm>
              <a:off x="5806024" y="1932793"/>
              <a:ext cx="5847261" cy="394635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8" name="Chart 17">
                <a:extLst>
                  <a:ext uri="{FF2B5EF4-FFF2-40B4-BE49-F238E27FC236}">
                    <a16:creationId xmlns:a16="http://schemas.microsoft.com/office/drawing/2014/main" id="{A29029E8-312A-4344-B0BA-AF8D02AE1DA8}"/>
                  </a:ext>
                </a:extLst>
              </p:cNvPr>
              <p:cNvPicPr>
                <a:picLocks noGrp="1" noRot="1" noChangeAspect="1" noMove="1" noResize="1" noEditPoints="1" noAdjustHandles="1" noChangeArrowheads="1" noChangeShapeType="1"/>
              </p:cNvPicPr>
              <p:nvPr/>
            </p:nvPicPr>
            <p:blipFill>
              <a:blip r:embed="rId6"/>
              <a:stretch>
                <a:fillRect/>
              </a:stretch>
            </p:blipFill>
            <p:spPr>
              <a:xfrm>
                <a:off x="5806024" y="1932793"/>
                <a:ext cx="5847261" cy="3946355"/>
              </a:xfrm>
              <a:prstGeom prst="rect">
                <a:avLst/>
              </a:prstGeom>
            </p:spPr>
          </p:pic>
        </mc:Fallback>
      </mc:AlternateContent>
      <p:sp>
        <p:nvSpPr>
          <p:cNvPr id="12" name="TextBox 11">
            <a:extLst>
              <a:ext uri="{FF2B5EF4-FFF2-40B4-BE49-F238E27FC236}">
                <a16:creationId xmlns:a16="http://schemas.microsoft.com/office/drawing/2014/main" id="{12BE50BA-C3D1-4655-8896-97DF8A4C7578}"/>
              </a:ext>
            </a:extLst>
          </p:cNvPr>
          <p:cNvSpPr txBox="1"/>
          <p:nvPr/>
        </p:nvSpPr>
        <p:spPr>
          <a:xfrm>
            <a:off x="10809127" y="5529958"/>
            <a:ext cx="863409" cy="369332"/>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E4F5CC46-2697-424D-843C-610F63428506}"/>
              </a:ext>
            </a:extLst>
          </p:cNvPr>
          <p:cNvSpPr txBox="1"/>
          <p:nvPr/>
        </p:nvSpPr>
        <p:spPr>
          <a:xfrm>
            <a:off x="6384026" y="3861591"/>
            <a:ext cx="2728650" cy="187743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Rate suppressed, &lt;5 cases</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0.1–3.0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3.1–5.0</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&gt;5.0</a:t>
            </a:r>
          </a:p>
        </p:txBody>
      </p:sp>
      <p:pic>
        <p:nvPicPr>
          <p:cNvPr id="15" name="Picture 14">
            <a:extLst>
              <a:ext uri="{FF2B5EF4-FFF2-40B4-BE49-F238E27FC236}">
                <a16:creationId xmlns:a16="http://schemas.microsoft.com/office/drawing/2014/main" id="{C3BB2C3A-1119-44B5-8106-6118DE9FC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4" name="TextBox 3">
            <a:extLst>
              <a:ext uri="{FF2B5EF4-FFF2-40B4-BE49-F238E27FC236}">
                <a16:creationId xmlns:a16="http://schemas.microsoft.com/office/drawing/2014/main" id="{01C7C9AC-74F6-4ACE-A51A-95CC6146B44D}"/>
              </a:ext>
            </a:extLst>
          </p:cNvPr>
          <p:cNvSpPr txBox="1"/>
          <p:nvPr/>
        </p:nvSpPr>
        <p:spPr>
          <a:xfrm>
            <a:off x="1825387" y="1223397"/>
            <a:ext cx="2545890"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Acute hepatitis B</a:t>
            </a:r>
          </a:p>
          <a:p>
            <a:pPr algn="ctr"/>
            <a:r>
              <a:rPr lang="en-US" sz="2400" dirty="0">
                <a:latin typeface="Arial" panose="020B0604020202020204" pitchFamily="34" charset="0"/>
                <a:cs typeface="Arial" panose="020B0604020202020204" pitchFamily="34" charset="0"/>
              </a:rPr>
              <a:t>N=783</a:t>
            </a:r>
          </a:p>
        </p:txBody>
      </p:sp>
      <p:sp>
        <p:nvSpPr>
          <p:cNvPr id="19" name="TextBox 18">
            <a:extLst>
              <a:ext uri="{FF2B5EF4-FFF2-40B4-BE49-F238E27FC236}">
                <a16:creationId xmlns:a16="http://schemas.microsoft.com/office/drawing/2014/main" id="{8F940050-E080-4F42-9CFF-691DB1179FA2}"/>
              </a:ext>
            </a:extLst>
          </p:cNvPr>
          <p:cNvSpPr txBox="1"/>
          <p:nvPr/>
        </p:nvSpPr>
        <p:spPr>
          <a:xfrm>
            <a:off x="7314820" y="1223396"/>
            <a:ext cx="2545890"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Acute hepatitis C</a:t>
            </a:r>
          </a:p>
          <a:p>
            <a:pPr algn="ctr"/>
            <a:r>
              <a:rPr lang="en-US" sz="2400" dirty="0">
                <a:latin typeface="Arial" panose="020B0604020202020204" pitchFamily="34" charset="0"/>
                <a:cs typeface="Arial" panose="020B0604020202020204" pitchFamily="34" charset="0"/>
              </a:rPr>
              <a:t>N=485</a:t>
            </a:r>
          </a:p>
        </p:txBody>
      </p:sp>
      <p:pic>
        <p:nvPicPr>
          <p:cNvPr id="9" name="Picture 8">
            <a:extLst>
              <a:ext uri="{FF2B5EF4-FFF2-40B4-BE49-F238E27FC236}">
                <a16:creationId xmlns:a16="http://schemas.microsoft.com/office/drawing/2014/main" id="{4C96FC6D-91F3-47B9-B174-C3012FFE5D12}"/>
              </a:ext>
            </a:extLst>
          </p:cNvPr>
          <p:cNvPicPr>
            <a:picLocks noChangeAspect="1"/>
          </p:cNvPicPr>
          <p:nvPr/>
        </p:nvPicPr>
        <p:blipFill>
          <a:blip r:embed="rId8"/>
          <a:stretch>
            <a:fillRect/>
          </a:stretch>
        </p:blipFill>
        <p:spPr>
          <a:xfrm>
            <a:off x="652158" y="3905970"/>
            <a:ext cx="217388" cy="1795734"/>
          </a:xfrm>
          <a:prstGeom prst="rect">
            <a:avLst/>
          </a:prstGeom>
        </p:spPr>
      </p:pic>
      <p:pic>
        <p:nvPicPr>
          <p:cNvPr id="11" name="Picture 10">
            <a:extLst>
              <a:ext uri="{FF2B5EF4-FFF2-40B4-BE49-F238E27FC236}">
                <a16:creationId xmlns:a16="http://schemas.microsoft.com/office/drawing/2014/main" id="{65435D45-0EE7-4DE4-937B-87A515145888}"/>
              </a:ext>
            </a:extLst>
          </p:cNvPr>
          <p:cNvPicPr>
            <a:picLocks noChangeAspect="1"/>
          </p:cNvPicPr>
          <p:nvPr/>
        </p:nvPicPr>
        <p:blipFill>
          <a:blip r:embed="rId9"/>
          <a:stretch>
            <a:fillRect/>
          </a:stretch>
        </p:blipFill>
        <p:spPr>
          <a:xfrm>
            <a:off x="6215353" y="3900871"/>
            <a:ext cx="217388" cy="1795734"/>
          </a:xfrm>
          <a:prstGeom prst="rect">
            <a:avLst/>
          </a:prstGeom>
        </p:spPr>
      </p:pic>
    </p:spTree>
    <p:extLst>
      <p:ext uri="{BB962C8B-B14F-4D97-AF65-F5344CB8AC3E}">
        <p14:creationId xmlns:p14="http://schemas.microsoft.com/office/powerpoint/2010/main" val="332371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8" name="TextBox 7">
            <a:extLst>
              <a:ext uri="{FF2B5EF4-FFF2-40B4-BE49-F238E27FC236}">
                <a16:creationId xmlns:a16="http://schemas.microsoft.com/office/drawing/2014/main" id="{8868A6D5-B11F-4FBC-B079-5EFED6E94E69}"/>
              </a:ext>
            </a:extLst>
          </p:cNvPr>
          <p:cNvSpPr txBox="1"/>
          <p:nvPr/>
        </p:nvSpPr>
        <p:spPr>
          <a:xfrm>
            <a:off x="161431" y="5769301"/>
            <a:ext cx="101629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Range of missing/unknown risk factors is 37–52% for acute hepatitis B and 66–76% for acute hepatitis C. </a:t>
            </a:r>
          </a:p>
          <a:p>
            <a:r>
              <a:rPr lang="en-US" sz="1600" dirty="0">
                <a:latin typeface="Arial" panose="020B0604020202020204" pitchFamily="34" charset="0"/>
                <a:cs typeface="Arial" panose="020B0604020202020204" pitchFamily="34" charset="0"/>
              </a:rPr>
              <a:t>See technical notes on slide 6. Data as of 9/19/2019.</a:t>
            </a:r>
          </a:p>
        </p:txBody>
      </p:sp>
      <p:sp>
        <p:nvSpPr>
          <p:cNvPr id="4" name="Title 3">
            <a:extLst>
              <a:ext uri="{FF2B5EF4-FFF2-40B4-BE49-F238E27FC236}">
                <a16:creationId xmlns:a16="http://schemas.microsoft.com/office/drawing/2014/main" id="{86E4D473-394D-40CC-B516-6756F231D9D5}"/>
              </a:ext>
            </a:extLst>
          </p:cNvPr>
          <p:cNvSpPr>
            <a:spLocks noGrp="1"/>
          </p:cNvSpPr>
          <p:nvPr>
            <p:ph type="title"/>
          </p:nvPr>
        </p:nvSpPr>
        <p:spPr/>
        <p:txBody>
          <a:bodyPr>
            <a:normAutofit fontScale="90000"/>
          </a:bodyPr>
          <a:lstStyle/>
          <a:p>
            <a:pPr algn="ctr"/>
            <a:r>
              <a:rPr lang="en-US" sz="3600" dirty="0"/>
              <a:t>Drug use was the most commonly reported risk factor for acute hepatitis cases in 2018.</a:t>
            </a:r>
            <a:endParaRPr lang="en-US" dirty="0"/>
          </a:p>
        </p:txBody>
      </p:sp>
      <p:pic>
        <p:nvPicPr>
          <p:cNvPr id="9" name="Picture 8">
            <a:extLst>
              <a:ext uri="{FF2B5EF4-FFF2-40B4-BE49-F238E27FC236}">
                <a16:creationId xmlns:a16="http://schemas.microsoft.com/office/drawing/2014/main" id="{F428D2C6-2342-4DB6-8049-C4F1B166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graphicFrame>
        <p:nvGraphicFramePr>
          <p:cNvPr id="7" name="Chart 6">
            <a:extLst>
              <a:ext uri="{FF2B5EF4-FFF2-40B4-BE49-F238E27FC236}">
                <a16:creationId xmlns:a16="http://schemas.microsoft.com/office/drawing/2014/main" id="{77E1DD36-C8E4-4A07-B722-BC495D2F4668}"/>
              </a:ext>
            </a:extLst>
          </p:cNvPr>
          <p:cNvGraphicFramePr>
            <a:graphicFrameLocks/>
          </p:cNvGraphicFramePr>
          <p:nvPr>
            <p:extLst>
              <p:ext uri="{D42A27DB-BD31-4B8C-83A1-F6EECF244321}">
                <p14:modId xmlns:p14="http://schemas.microsoft.com/office/powerpoint/2010/main" val="2950902267"/>
              </p:ext>
            </p:extLst>
          </p:nvPr>
        </p:nvGraphicFramePr>
        <p:xfrm>
          <a:off x="366645" y="1317999"/>
          <a:ext cx="10606655" cy="4370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082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Perinatal Hepatitis C in Florida, </a:t>
            </a:r>
            <a:br>
              <a:rPr lang="en-US" dirty="0"/>
            </a:br>
            <a:r>
              <a:rPr lang="en-US" dirty="0"/>
              <a:t>2016–2018</a:t>
            </a:r>
          </a:p>
        </p:txBody>
      </p:sp>
      <p:sp>
        <p:nvSpPr>
          <p:cNvPr id="8" name="TextBox 7">
            <a:extLst>
              <a:ext uri="{FF2B5EF4-FFF2-40B4-BE49-F238E27FC236}">
                <a16:creationId xmlns:a16="http://schemas.microsoft.com/office/drawing/2014/main" id="{8868A6D5-B11F-4FBC-B079-5EFED6E94E69}"/>
              </a:ext>
            </a:extLst>
          </p:cNvPr>
          <p:cNvSpPr txBox="1"/>
          <p:nvPr/>
        </p:nvSpPr>
        <p:spPr>
          <a:xfrm>
            <a:off x="152233" y="5289689"/>
            <a:ext cx="10772942" cy="1077218"/>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Perinatal hepatitis C became reportable in Florida in 2016.</a:t>
            </a:r>
          </a:p>
          <a:p>
            <a:r>
              <a:rPr lang="en-US" sz="1600" baseline="30000"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Perinatal hepatitis C case definition was updated to include a suspect case classification and age was increased from 2 years to 3 years. In 2018, there were 5 suspect cases reported. </a:t>
            </a:r>
          </a:p>
          <a:p>
            <a:r>
              <a:rPr lang="en-US" sz="1600" dirty="0">
                <a:latin typeface="Arial" panose="020B0604020202020204" pitchFamily="34" charset="0"/>
                <a:cs typeface="Arial" panose="020B0604020202020204" pitchFamily="34" charset="0"/>
              </a:rPr>
              <a:t>See technical notes on slide 6. Data as of 9/19/2019.</a:t>
            </a:r>
          </a:p>
        </p:txBody>
      </p:sp>
      <p:graphicFrame>
        <p:nvGraphicFramePr>
          <p:cNvPr id="7" name="Chart 6">
            <a:extLst>
              <a:ext uri="{FF2B5EF4-FFF2-40B4-BE49-F238E27FC236}">
                <a16:creationId xmlns:a16="http://schemas.microsoft.com/office/drawing/2014/main" id="{AFC5A695-020C-4F62-999C-BFD1AA43D542}"/>
              </a:ext>
            </a:extLst>
          </p:cNvPr>
          <p:cNvGraphicFramePr>
            <a:graphicFrameLocks/>
          </p:cNvGraphicFramePr>
          <p:nvPr>
            <p:extLst>
              <p:ext uri="{D42A27DB-BD31-4B8C-83A1-F6EECF244321}">
                <p14:modId xmlns:p14="http://schemas.microsoft.com/office/powerpoint/2010/main" val="1271415785"/>
              </p:ext>
            </p:extLst>
          </p:nvPr>
        </p:nvGraphicFramePr>
        <p:xfrm>
          <a:off x="269508" y="1410432"/>
          <a:ext cx="11299037" cy="395234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7DDE14B9-0922-4456-BFCF-9718E6725F13}"/>
              </a:ext>
            </a:extLst>
          </p:cNvPr>
          <p:cNvSpPr/>
          <p:nvPr/>
        </p:nvSpPr>
        <p:spPr>
          <a:xfrm>
            <a:off x="375386" y="1329151"/>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of Cases</a:t>
            </a:r>
          </a:p>
        </p:txBody>
      </p:sp>
      <p:sp>
        <p:nvSpPr>
          <p:cNvPr id="12" name="Rectangle 11">
            <a:extLst>
              <a:ext uri="{FF2B5EF4-FFF2-40B4-BE49-F238E27FC236}">
                <a16:creationId xmlns:a16="http://schemas.microsoft.com/office/drawing/2014/main" id="{A09AB9E6-9E27-48FC-9CDA-F20185E085E9}"/>
              </a:ext>
            </a:extLst>
          </p:cNvPr>
          <p:cNvSpPr/>
          <p:nvPr/>
        </p:nvSpPr>
        <p:spPr>
          <a:xfrm>
            <a:off x="2994713" y="4827924"/>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E6103F7-FE03-4204-B313-86661B13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62600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Perinatal Hepatitis C by Age and Sex</a:t>
            </a:r>
          </a:p>
        </p:txBody>
      </p:sp>
      <p:sp>
        <p:nvSpPr>
          <p:cNvPr id="11" name="TextBox 10">
            <a:extLst>
              <a:ext uri="{FF2B5EF4-FFF2-40B4-BE49-F238E27FC236}">
                <a16:creationId xmlns:a16="http://schemas.microsoft.com/office/drawing/2014/main" id="{4A439D70-7F34-4BE3-AAF8-C87EBDFF8CA7}"/>
              </a:ext>
            </a:extLst>
          </p:cNvPr>
          <p:cNvSpPr txBox="1"/>
          <p:nvPr/>
        </p:nvSpPr>
        <p:spPr>
          <a:xfrm>
            <a:off x="172861" y="5766912"/>
            <a:ext cx="630794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2018, there were 5 suspect perinatal hepatitis C cases reported. See technical notes on slide 6. Data as of 9/19/2019.</a:t>
            </a:r>
          </a:p>
        </p:txBody>
      </p:sp>
      <p:graphicFrame>
        <p:nvGraphicFramePr>
          <p:cNvPr id="12" name="Chart 11">
            <a:extLst>
              <a:ext uri="{FF2B5EF4-FFF2-40B4-BE49-F238E27FC236}">
                <a16:creationId xmlns:a16="http://schemas.microsoft.com/office/drawing/2014/main" id="{43F5908A-2FAC-4565-B522-DB45A1125DD8}"/>
              </a:ext>
            </a:extLst>
          </p:cNvPr>
          <p:cNvGraphicFramePr>
            <a:graphicFrameLocks/>
          </p:cNvGraphicFramePr>
          <p:nvPr>
            <p:extLst>
              <p:ext uri="{D42A27DB-BD31-4B8C-83A1-F6EECF244321}">
                <p14:modId xmlns:p14="http://schemas.microsoft.com/office/powerpoint/2010/main" val="3490749205"/>
              </p:ext>
            </p:extLst>
          </p:nvPr>
        </p:nvGraphicFramePr>
        <p:xfrm>
          <a:off x="283204" y="1730999"/>
          <a:ext cx="5519544" cy="3874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047FB2F-734A-4121-A08A-9EF35F0C28F2}"/>
              </a:ext>
            </a:extLst>
          </p:cNvPr>
          <p:cNvGraphicFramePr>
            <a:graphicFrameLocks/>
          </p:cNvGraphicFramePr>
          <p:nvPr>
            <p:extLst>
              <p:ext uri="{D42A27DB-BD31-4B8C-83A1-F6EECF244321}">
                <p14:modId xmlns:p14="http://schemas.microsoft.com/office/powerpoint/2010/main" val="2514801645"/>
              </p:ext>
            </p:extLst>
          </p:nvPr>
        </p:nvGraphicFramePr>
        <p:xfrm>
          <a:off x="2435488" y="1324604"/>
          <a:ext cx="9133057" cy="428046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a:extLst>
              <a:ext uri="{FF2B5EF4-FFF2-40B4-BE49-F238E27FC236}">
                <a16:creationId xmlns:a16="http://schemas.microsoft.com/office/drawing/2014/main" id="{35D85153-9456-4367-A15B-220AB75C8FB3}"/>
              </a:ext>
            </a:extLst>
          </p:cNvPr>
          <p:cNvSpPr txBox="1"/>
          <p:nvPr/>
        </p:nvSpPr>
        <p:spPr>
          <a:xfrm>
            <a:off x="172861" y="1404661"/>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Percentage</a:t>
            </a:r>
          </a:p>
          <a:p>
            <a:r>
              <a:rPr lang="en-US" sz="2400" dirty="0">
                <a:solidFill>
                  <a:prstClr val="black"/>
                </a:solidFill>
                <a:latin typeface="Arial" panose="020B0604020202020204" pitchFamily="34" charset="0"/>
                <a:cs typeface="Arial" panose="020B0604020202020204" pitchFamily="34" charset="0"/>
              </a:rPr>
              <a:t>of Cases</a:t>
            </a:r>
          </a:p>
        </p:txBody>
      </p:sp>
      <p:sp>
        <p:nvSpPr>
          <p:cNvPr id="15" name="TextBox 1">
            <a:extLst>
              <a:ext uri="{FF2B5EF4-FFF2-40B4-BE49-F238E27FC236}">
                <a16:creationId xmlns:a16="http://schemas.microsoft.com/office/drawing/2014/main" id="{50CE2944-59F5-4EF3-8D35-DEC739FA8A59}"/>
              </a:ext>
            </a:extLst>
          </p:cNvPr>
          <p:cNvSpPr txBox="1"/>
          <p:nvPr/>
        </p:nvSpPr>
        <p:spPr>
          <a:xfrm>
            <a:off x="4300752" y="1701379"/>
            <a:ext cx="4888967" cy="139982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Arial" panose="020B0604020202020204" pitchFamily="34" charset="0"/>
                <a:cs typeface="Arial" panose="020B0604020202020204" pitchFamily="34" charset="0"/>
              </a:rPr>
              <a:t>N=22                      N=45</a:t>
            </a:r>
          </a:p>
        </p:txBody>
      </p:sp>
      <p:pic>
        <p:nvPicPr>
          <p:cNvPr id="10" name="Picture 9">
            <a:extLst>
              <a:ext uri="{FF2B5EF4-FFF2-40B4-BE49-F238E27FC236}">
                <a16:creationId xmlns:a16="http://schemas.microsoft.com/office/drawing/2014/main" id="{34775EA4-43C5-4455-B5DA-7398D8274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4926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Perinatal Hepatitis C by Race/Ethnicity</a:t>
            </a:r>
          </a:p>
        </p:txBody>
      </p:sp>
      <p:sp>
        <p:nvSpPr>
          <p:cNvPr id="11" name="TextBox 10">
            <a:extLst>
              <a:ext uri="{FF2B5EF4-FFF2-40B4-BE49-F238E27FC236}">
                <a16:creationId xmlns:a16="http://schemas.microsoft.com/office/drawing/2014/main" id="{4A439D70-7F34-4BE3-AAF8-C87EBDFF8CA7}"/>
              </a:ext>
            </a:extLst>
          </p:cNvPr>
          <p:cNvSpPr txBox="1"/>
          <p:nvPr/>
        </p:nvSpPr>
        <p:spPr>
          <a:xfrm>
            <a:off x="150001" y="5766912"/>
            <a:ext cx="637652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2018, there were 5 suspect perinatal hepatitis C cases reported. See technical notes on slide 6. Data as of 9/19/2019.</a:t>
            </a:r>
          </a:p>
        </p:txBody>
      </p:sp>
      <p:graphicFrame>
        <p:nvGraphicFramePr>
          <p:cNvPr id="16" name="Chart 15">
            <a:extLst>
              <a:ext uri="{FF2B5EF4-FFF2-40B4-BE49-F238E27FC236}">
                <a16:creationId xmlns:a16="http://schemas.microsoft.com/office/drawing/2014/main" id="{C462A773-0194-48AB-9102-F0E8747D69BC}"/>
              </a:ext>
            </a:extLst>
          </p:cNvPr>
          <p:cNvGraphicFramePr>
            <a:graphicFrameLocks/>
          </p:cNvGraphicFramePr>
          <p:nvPr>
            <p:extLst>
              <p:ext uri="{D42A27DB-BD31-4B8C-83A1-F6EECF244321}">
                <p14:modId xmlns:p14="http://schemas.microsoft.com/office/powerpoint/2010/main" val="3099095014"/>
              </p:ext>
            </p:extLst>
          </p:nvPr>
        </p:nvGraphicFramePr>
        <p:xfrm>
          <a:off x="409791" y="1409887"/>
          <a:ext cx="11158754" cy="406968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0521F1D5-5593-4179-B90E-DEAE9F8B9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404668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49667"/>
            <a:ext cx="10888224" cy="4386522"/>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Acute cases require clinical criteria (discrete symptom onset with jaundice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elevated liver enzymes) in addition to laboratory criteria. Cases with documented test conversion, where a negative lab result is followed by a positive lab result, do not require clinical criteria to be classified as an acute case.</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Chronic cases do not require clinical criteria for case classification.</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dirty="0"/>
              <a:t>Technical Notes</a:t>
            </a:r>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72951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321" y="1655659"/>
            <a:ext cx="10888224" cy="4280530"/>
          </a:xfrm>
        </p:spPr>
        <p:txBody>
          <a:bodyPr/>
          <a:lstStyle/>
          <a:p>
            <a:pPr algn="ctr"/>
            <a:endParaRPr lang="en-US" dirty="0"/>
          </a:p>
          <a:p>
            <a:pPr algn="ctr"/>
            <a:endParaRPr lang="en-US" dirty="0"/>
          </a:p>
          <a:p>
            <a:pPr algn="ctr"/>
            <a:endParaRPr lang="en-US" dirty="0"/>
          </a:p>
        </p:txBody>
      </p:sp>
      <p:sp>
        <p:nvSpPr>
          <p:cNvPr id="8" name="TextBox 7">
            <a:extLst>
              <a:ext uri="{FF2B5EF4-FFF2-40B4-BE49-F238E27FC236}">
                <a16:creationId xmlns:a16="http://schemas.microsoft.com/office/drawing/2014/main" id="{789AE110-5259-4983-9EEA-B830C4A2A68C}"/>
              </a:ext>
            </a:extLst>
          </p:cNvPr>
          <p:cNvSpPr txBox="1"/>
          <p:nvPr/>
        </p:nvSpPr>
        <p:spPr>
          <a:xfrm>
            <a:off x="160020" y="5570521"/>
            <a:ext cx="1072226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Note: These charts represent persons with any reported hepatitis C infection and may not match data in FL CHARTS or data slides from previous years. FL CHARTS data represent counts of cases and not counts of persons.</a:t>
            </a:r>
          </a:p>
          <a:p>
            <a:r>
              <a:rPr lang="en-US" sz="1600" dirty="0">
                <a:latin typeface="Arial" panose="020B0604020202020204" pitchFamily="34" charset="0"/>
                <a:cs typeface="Arial" panose="020B0604020202020204" pitchFamily="34" charset="0"/>
              </a:rPr>
              <a:t>See technical notes on slide 6. Data as of 9/19/2019.</a:t>
            </a:r>
          </a:p>
        </p:txBody>
      </p:sp>
      <p:graphicFrame>
        <p:nvGraphicFramePr>
          <p:cNvPr id="12" name="Trend">
            <a:extLst>
              <a:ext uri="{FF2B5EF4-FFF2-40B4-BE49-F238E27FC236}">
                <a16:creationId xmlns:a16="http://schemas.microsoft.com/office/drawing/2014/main" id="{44E90E61-C275-4D4B-B0E9-CC4A5C2AD271}"/>
              </a:ext>
            </a:extLst>
          </p:cNvPr>
          <p:cNvGraphicFramePr>
            <a:graphicFrameLocks/>
          </p:cNvGraphicFramePr>
          <p:nvPr>
            <p:extLst>
              <p:ext uri="{D42A27DB-BD31-4B8C-83A1-F6EECF244321}">
                <p14:modId xmlns:p14="http://schemas.microsoft.com/office/powerpoint/2010/main" val="2891296299"/>
              </p:ext>
            </p:extLst>
          </p:nvPr>
        </p:nvGraphicFramePr>
        <p:xfrm>
          <a:off x="6004974" y="1731529"/>
          <a:ext cx="4673589" cy="3758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rend">
            <a:extLst>
              <a:ext uri="{FF2B5EF4-FFF2-40B4-BE49-F238E27FC236}">
                <a16:creationId xmlns:a16="http://schemas.microsoft.com/office/drawing/2014/main" id="{93DC9E55-61E3-4A3D-B9A2-7B75C69C262B}"/>
              </a:ext>
            </a:extLst>
          </p:cNvPr>
          <p:cNvGraphicFramePr>
            <a:graphicFrameLocks/>
          </p:cNvGraphicFramePr>
          <p:nvPr>
            <p:extLst>
              <p:ext uri="{D42A27DB-BD31-4B8C-83A1-F6EECF244321}">
                <p14:modId xmlns:p14="http://schemas.microsoft.com/office/powerpoint/2010/main" val="3300132494"/>
              </p:ext>
            </p:extLst>
          </p:nvPr>
        </p:nvGraphicFramePr>
        <p:xfrm>
          <a:off x="502419" y="1731529"/>
          <a:ext cx="4765210" cy="371467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50BFDB78-0DDB-443C-B70E-3ABB3B14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3" name="Rectangle 2">
            <a:extLst>
              <a:ext uri="{FF2B5EF4-FFF2-40B4-BE49-F238E27FC236}">
                <a16:creationId xmlns:a16="http://schemas.microsoft.com/office/drawing/2014/main" id="{F6930452-ACB7-4411-AD19-C639015BA591}"/>
              </a:ext>
            </a:extLst>
          </p:cNvPr>
          <p:cNvSpPr/>
          <p:nvPr/>
        </p:nvSpPr>
        <p:spPr>
          <a:xfrm>
            <a:off x="160020" y="617220"/>
            <a:ext cx="11898630" cy="1038439"/>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D4BC19C5-ACC3-4A3A-A47B-AC04E1A13107}"/>
              </a:ext>
            </a:extLst>
          </p:cNvPr>
          <p:cNvSpPr>
            <a:spLocks noGrp="1"/>
          </p:cNvSpPr>
          <p:nvPr>
            <p:ph type="title"/>
          </p:nvPr>
        </p:nvSpPr>
        <p:spPr>
          <a:xfrm>
            <a:off x="160020" y="237061"/>
            <a:ext cx="11898630" cy="1362824"/>
          </a:xfrm>
        </p:spPr>
        <p:txBody>
          <a:bodyPr>
            <a:noAutofit/>
          </a:bodyPr>
          <a:lstStyle/>
          <a:p>
            <a:pPr algn="ctr"/>
            <a:r>
              <a:rPr lang="en-US" sz="3200" dirty="0"/>
              <a:t>The number of women of childbearing age with acute or chronic hepatitis C increased by 57% </a:t>
            </a:r>
            <a:br>
              <a:rPr lang="en-US" sz="3200" dirty="0"/>
            </a:br>
            <a:r>
              <a:rPr lang="en-US" sz="3200" dirty="0"/>
              <a:t>from 2011 to 2018.</a:t>
            </a:r>
          </a:p>
        </p:txBody>
      </p:sp>
    </p:spTree>
    <p:extLst>
      <p:ext uri="{BB962C8B-B14F-4D97-AF65-F5344CB8AC3E}">
        <p14:creationId xmlns:p14="http://schemas.microsoft.com/office/powerpoint/2010/main" val="35972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888224" cy="3958778"/>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Florida CHARTS: </a:t>
            </a:r>
            <a:r>
              <a:rPr lang="en-US" dirty="0">
                <a:latin typeface="Arial" panose="020B0604020202020204" pitchFamily="34" charset="0"/>
                <a:cs typeface="Arial" panose="020B0604020202020204" pitchFamily="34" charset="0"/>
                <a:hlinkClick r:id="rId3"/>
              </a:rPr>
              <a:t>flhealthcharts.com</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Case Definitions: </a:t>
            </a:r>
            <a:r>
              <a:rPr lang="en-US" dirty="0">
                <a:latin typeface="Arial" panose="020B0604020202020204" pitchFamily="34" charset="0"/>
                <a:cs typeface="Arial" panose="020B0604020202020204" pitchFamily="34" charset="0"/>
                <a:hlinkClick r:id="rId4"/>
              </a:rPr>
              <a:t>cdc.gov/nndss/conditions/search/hepatitis/</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Serology Training: </a:t>
            </a:r>
            <a:r>
              <a:rPr lang="en-US" dirty="0">
                <a:latin typeface="Arial" panose="020B0604020202020204" pitchFamily="34" charset="0"/>
                <a:cs typeface="Arial" panose="020B0604020202020204" pitchFamily="34" charset="0"/>
                <a:hlinkClick r:id="rId5"/>
              </a:rPr>
              <a:t>cdc.gov/hepatitis/resources/professionals/training/serology/training.htm</a:t>
            </a:r>
            <a:endParaRPr lang="en-US"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Hepatitis Surveillance Resources</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9268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888224" cy="3958778"/>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Treatment Map: </a:t>
            </a:r>
            <a:r>
              <a:rPr lang="en-US" dirty="0">
                <a:latin typeface="Arial" panose="020B0604020202020204" pitchFamily="34" charset="0"/>
                <a:cs typeface="Arial" panose="020B0604020202020204" pitchFamily="34" charset="0"/>
                <a:hlinkClick r:id="rId3"/>
              </a:rPr>
              <a:t>floridahealth.gov/diseases-and-conditions/hepatitis/Hepatitis_Treatment_Map_8_20_19.xlsx</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Hepatitis Resource Guide: </a:t>
            </a:r>
            <a:r>
              <a:rPr lang="en-US" dirty="0">
                <a:latin typeface="Arial" panose="020B0604020202020204" pitchFamily="34" charset="0"/>
                <a:cs typeface="Arial" panose="020B0604020202020204" pitchFamily="34" charset="0"/>
                <a:hlinkClick r:id="rId4"/>
              </a:rPr>
              <a:t>floridahealth.gov/diseases-and-conditions/hepatitis/_documents/docs-for-hepatitis-resource-page/_documents/hepatitis-resource-guide-general-resources.pdf</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Hepatitis Prevention Resources</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3658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680321" y="1520793"/>
            <a:ext cx="10888224" cy="3958778"/>
          </a:xfrm>
        </p:spPr>
        <p:txBody>
          <a:bodyPr>
            <a:normAutofit fontScale="92500" lnSpcReduction="10000"/>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Hepatitis Fact Sheets</a:t>
            </a:r>
            <a:endParaRPr lang="en-US" sz="2600" dirty="0">
              <a:latin typeface="Arial" panose="020B0604020202020204" pitchFamily="34" charset="0"/>
              <a:cs typeface="Arial" panose="020B0604020202020204" pitchFamily="34" charset="0"/>
              <a:hlinkClick r:id="rId3"/>
            </a:endParaRPr>
          </a:p>
          <a:p>
            <a:pPr marL="9144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English: </a:t>
            </a:r>
            <a:r>
              <a:rPr lang="en-US" sz="2600" dirty="0">
                <a:latin typeface="Arial" panose="020B0604020202020204" pitchFamily="34" charset="0"/>
                <a:cs typeface="Arial" panose="020B0604020202020204" pitchFamily="34" charset="0"/>
                <a:hlinkClick r:id="rId3"/>
              </a:rPr>
              <a:t>floridahealth.gov/diseases-and-conditions/hepatitis/_documents/docs-for-hepatitis-resource-page/hep-abc-chart-english.pdf</a:t>
            </a:r>
            <a:endParaRPr lang="en-US" sz="26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Spanish: </a:t>
            </a:r>
            <a:r>
              <a:rPr lang="en-US" sz="2600" dirty="0">
                <a:latin typeface="Arial" panose="020B0604020202020204" pitchFamily="34" charset="0"/>
                <a:cs typeface="Arial" panose="020B0604020202020204" pitchFamily="34" charset="0"/>
                <a:hlinkClick r:id="rId4"/>
              </a:rPr>
              <a:t>floridahealth.gov/diseases-and-conditions/hepatitis/_documents/educational-materials/_documents/hep-abc-chart-spanish.pdf</a:t>
            </a:r>
            <a:endParaRPr lang="en-US" sz="26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Creole: </a:t>
            </a:r>
            <a:r>
              <a:rPr lang="en-US" sz="2600" dirty="0">
                <a:latin typeface="Arial" panose="020B0604020202020204" pitchFamily="34" charset="0"/>
                <a:cs typeface="Arial" panose="020B0604020202020204" pitchFamily="34" charset="0"/>
                <a:hlinkClick r:id="rId5"/>
              </a:rPr>
              <a:t>floridahealth.gov/diseases-and-conditions/hepatitis/_documents/docs-for-hepatitis-resource-page/_documents/abc-chart-creole.pdf</a:t>
            </a: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For more prevention resources, visit </a:t>
            </a:r>
            <a:r>
              <a:rPr lang="en-US" sz="2600" dirty="0">
                <a:latin typeface="Arial" panose="020B0604020202020204" pitchFamily="34" charset="0"/>
                <a:cs typeface="Arial" panose="020B0604020202020204" pitchFamily="34" charset="0"/>
                <a:hlinkClick r:id="rId6"/>
              </a:rPr>
              <a:t>flahepatitis.org</a:t>
            </a:r>
            <a:endParaRPr lang="en-US" sz="2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Hepatitis Prevention Resources</a:t>
            </a:r>
          </a:p>
        </p:txBody>
      </p:sp>
      <p:pic>
        <p:nvPicPr>
          <p:cNvPr id="7" name="Picture 6">
            <a:extLst>
              <a:ext uri="{FF2B5EF4-FFF2-40B4-BE49-F238E27FC236}">
                <a16:creationId xmlns:a16="http://schemas.microsoft.com/office/drawing/2014/main" id="{E8877890-C212-4AA3-9ACD-6AC958E51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796059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6D7E95-63FA-4317-9A8B-FE02AC8CDFB1}"/>
              </a:ext>
            </a:extLst>
          </p:cNvPr>
          <p:cNvSpPr>
            <a:spLocks noGrp="1"/>
          </p:cNvSpPr>
          <p:nvPr>
            <p:ph idx="1"/>
          </p:nvPr>
        </p:nvSpPr>
        <p:spPr>
          <a:xfrm>
            <a:off x="318520" y="1450879"/>
            <a:ext cx="11554960" cy="3968404"/>
          </a:xfrm>
        </p:spPr>
        <p:txBody>
          <a:bodyPr>
            <a:normAutofit/>
          </a:bodyPr>
          <a:lstStyle/>
          <a:p>
            <a:pPr>
              <a:lnSpc>
                <a:spcPct val="100000"/>
              </a:lnSpc>
              <a:spcBef>
                <a:spcPts val="0"/>
              </a:spcBef>
            </a:pPr>
            <a:r>
              <a:rPr lang="en-US" sz="2400" dirty="0">
                <a:latin typeface="Arial" panose="020B0604020202020204" pitchFamily="34" charset="0"/>
                <a:cs typeface="Arial" panose="020B0604020202020204" pitchFamily="34" charset="0"/>
              </a:rPr>
              <a:t>Kati Touchstone				 Shana Geary</a:t>
            </a:r>
          </a:p>
          <a:p>
            <a:pPr>
              <a:lnSpc>
                <a:spcPct val="100000"/>
              </a:lnSpc>
              <a:spcBef>
                <a:spcPts val="0"/>
              </a:spcBef>
            </a:pPr>
            <a:r>
              <a:rPr lang="en-US" sz="2400" dirty="0">
                <a:latin typeface="Arial" panose="020B0604020202020204" pitchFamily="34" charset="0"/>
                <a:cs typeface="Arial" panose="020B0604020202020204" pitchFamily="34" charset="0"/>
              </a:rPr>
              <a:t>Viral Hepatitis Epidemiologist		 Supplementary Surveillance Program Mgr.</a:t>
            </a:r>
          </a:p>
          <a:p>
            <a:pPr>
              <a:lnSpc>
                <a:spcPct val="100000"/>
              </a:lnSpc>
              <a:spcBef>
                <a:spcPts val="0"/>
              </a:spcBef>
            </a:pPr>
            <a:r>
              <a:rPr lang="en-US" sz="2400" dirty="0">
                <a:latin typeface="Arial" panose="020B0604020202020204" pitchFamily="34" charset="0"/>
                <a:cs typeface="Arial" panose="020B0604020202020204" pitchFamily="34" charset="0"/>
              </a:rPr>
              <a:t>Kati.Touchstone@flhealth.gov		 Shana.Geary@flhealth.gov</a:t>
            </a:r>
          </a:p>
          <a:p>
            <a:pPr>
              <a:lnSpc>
                <a:spcPct val="100000"/>
              </a:lnSpc>
              <a:spcBef>
                <a:spcPts val="0"/>
              </a:spcBef>
            </a:pPr>
            <a:r>
              <a:rPr lang="en-US" sz="2400" dirty="0">
                <a:latin typeface="Arial" panose="020B0604020202020204" pitchFamily="34" charset="0"/>
                <a:cs typeface="Arial" panose="020B0604020202020204" pitchFamily="34" charset="0"/>
              </a:rPr>
              <a:t>850-901-6982				 850-901-6615</a:t>
            </a:r>
          </a:p>
          <a:p>
            <a:pPr>
              <a:lnSpc>
                <a:spcPct val="100000"/>
              </a:lnSpc>
              <a:spcBef>
                <a:spcPts val="0"/>
              </a:spcBef>
            </a:pPr>
            <a:endParaRPr lang="en-US" sz="2400" dirty="0">
              <a:latin typeface="Arial" panose="020B0604020202020204" pitchFamily="34" charset="0"/>
              <a:cs typeface="Arial" panose="020B0604020202020204" pitchFamily="34" charset="0"/>
            </a:endParaRPr>
          </a:p>
          <a:p>
            <a:pPr>
              <a:lnSpc>
                <a:spcPct val="100000"/>
              </a:lnSpc>
              <a:spcBef>
                <a:spcPts val="0"/>
              </a:spcBef>
            </a:pPr>
            <a:r>
              <a:rPr lang="en-US" sz="2400" dirty="0">
                <a:latin typeface="Arial" panose="020B0604020202020204" pitchFamily="34" charset="0"/>
                <a:cs typeface="Arial" panose="020B0604020202020204" pitchFamily="34" charset="0"/>
              </a:rPr>
              <a:t>Emma Spencer				 Tom Bendle</a:t>
            </a:r>
          </a:p>
          <a:p>
            <a:pPr>
              <a:lnSpc>
                <a:spcPct val="100000"/>
              </a:lnSpc>
              <a:spcBef>
                <a:spcPts val="0"/>
              </a:spcBef>
            </a:pPr>
            <a:r>
              <a:rPr lang="en-US" sz="2400" dirty="0">
                <a:latin typeface="Arial" panose="020B0604020202020204" pitchFamily="34" charset="0"/>
                <a:cs typeface="Arial" panose="020B0604020202020204" pitchFamily="34" charset="0"/>
              </a:rPr>
              <a:t>HIV/Hepatitis </a:t>
            </a:r>
            <a:r>
              <a:rPr lang="en-US" sz="2400" dirty="0" err="1">
                <a:latin typeface="Arial" panose="020B0604020202020204" pitchFamily="34" charset="0"/>
                <a:cs typeface="Arial" panose="020B0604020202020204" pitchFamily="34" charset="0"/>
              </a:rPr>
              <a:t>Surv</a:t>
            </a:r>
            <a:r>
              <a:rPr lang="en-US" sz="2400" dirty="0">
                <a:latin typeface="Arial" panose="020B0604020202020204" pitchFamily="34" charset="0"/>
                <a:cs typeface="Arial" panose="020B0604020202020204" pitchFamily="34" charset="0"/>
              </a:rPr>
              <a:t>. Program Mgr.  	 Hepatitis Program Manager</a:t>
            </a:r>
          </a:p>
          <a:p>
            <a:pPr>
              <a:lnSpc>
                <a:spcPct val="100000"/>
              </a:lnSpc>
              <a:spcBef>
                <a:spcPts val="0"/>
              </a:spcBef>
            </a:pPr>
            <a:r>
              <a:rPr lang="en-US" sz="2400" dirty="0">
                <a:latin typeface="Arial" panose="020B0604020202020204" pitchFamily="34" charset="0"/>
                <a:cs typeface="Arial" panose="020B0604020202020204" pitchFamily="34" charset="0"/>
              </a:rPr>
              <a:t>Emma.Spencer@flhealth.gov		 Thomas.Bendle@flhealth.gov</a:t>
            </a:r>
          </a:p>
          <a:p>
            <a:pPr>
              <a:lnSpc>
                <a:spcPct val="100000"/>
              </a:lnSpc>
              <a:spcBef>
                <a:spcPts val="0"/>
              </a:spcBef>
            </a:pPr>
            <a:r>
              <a:rPr lang="en-US" sz="2400" dirty="0">
                <a:latin typeface="Arial" panose="020B0604020202020204" pitchFamily="34" charset="0"/>
                <a:cs typeface="Arial" panose="020B0604020202020204" pitchFamily="34" charset="0"/>
              </a:rPr>
              <a:t>850-245-4432				 850-245-4426</a:t>
            </a:r>
          </a:p>
          <a:p>
            <a:endParaRPr lang="en-US"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Viral Hepatitis Surveillance Data Contacts</a:t>
            </a:r>
          </a:p>
        </p:txBody>
      </p:sp>
      <p:sp>
        <p:nvSpPr>
          <p:cNvPr id="7" name="Rectangle 6">
            <a:extLst>
              <a:ext uri="{FF2B5EF4-FFF2-40B4-BE49-F238E27FC236}">
                <a16:creationId xmlns:a16="http://schemas.microsoft.com/office/drawing/2014/main" id="{11203369-CAA2-4E11-807A-C714F4CA610A}"/>
              </a:ext>
            </a:extLst>
          </p:cNvPr>
          <p:cNvSpPr/>
          <p:nvPr/>
        </p:nvSpPr>
        <p:spPr>
          <a:xfrm>
            <a:off x="540204" y="5365256"/>
            <a:ext cx="10964928" cy="760208"/>
          </a:xfrm>
          <a:prstGeom prst="rect">
            <a:avLst/>
          </a:prstGeom>
        </p:spPr>
        <p:txBody>
          <a:bodyPr wrap="square">
            <a:spAutoFit/>
          </a:bodyPr>
          <a:lstStyle/>
          <a:p>
            <a:pPr algn="ctr">
              <a:lnSpc>
                <a:spcPct val="80000"/>
              </a:lnSpc>
              <a:spcBef>
                <a:spcPts val="600"/>
              </a:spcBef>
              <a:buClr>
                <a:srgbClr val="00A2B1"/>
              </a:buClr>
            </a:pPr>
            <a:r>
              <a:rPr lang="en-US" altLang="en-US" sz="2400" dirty="0">
                <a:latin typeface="Arial" charset="0"/>
                <a:ea typeface="SimSun" pitchFamily="2" charset="-122"/>
              </a:rPr>
              <a:t>Hepatitis data are also available on Florida CHARTS</a:t>
            </a:r>
          </a:p>
          <a:p>
            <a:pPr algn="ctr">
              <a:lnSpc>
                <a:spcPct val="80000"/>
              </a:lnSpc>
              <a:spcBef>
                <a:spcPts val="600"/>
              </a:spcBef>
              <a:buClr>
                <a:srgbClr val="00A2B1"/>
              </a:buClr>
            </a:pPr>
            <a:r>
              <a:rPr lang="en-US" altLang="en-US" sz="2400" dirty="0">
                <a:solidFill>
                  <a:srgbClr val="0070C0"/>
                </a:solidFill>
                <a:latin typeface="Arial" charset="0"/>
                <a:ea typeface="SimSun" pitchFamily="2" charset="-122"/>
              </a:rPr>
              <a:t>floridacharts.com/charts/CommunicableDiseases/default.aspx</a:t>
            </a:r>
            <a:endParaRPr lang="en-US" altLang="en-US" sz="1400" dirty="0">
              <a:solidFill>
                <a:srgbClr val="0070C0"/>
              </a:solidFill>
              <a:latin typeface="Arial" charset="0"/>
              <a:ea typeface="SimSun" pitchFamily="2" charset="-122"/>
            </a:endParaRPr>
          </a:p>
        </p:txBody>
      </p:sp>
      <p:pic>
        <p:nvPicPr>
          <p:cNvPr id="8" name="Picture 7">
            <a:extLst>
              <a:ext uri="{FF2B5EF4-FFF2-40B4-BE49-F238E27FC236}">
                <a16:creationId xmlns:a16="http://schemas.microsoft.com/office/drawing/2014/main" id="{193ABBDA-D49D-4742-8763-E241E14D2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185657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49667"/>
            <a:ext cx="10888224" cy="4386522"/>
          </a:xfrm>
        </p:spPr>
        <p:txBody>
          <a:bodyPr>
            <a:norm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Detailed case definitions for acute and chronic hepatitis B and C and perinatal hepatitis C can be found on the Department of Health’s website: </a:t>
            </a:r>
            <a:r>
              <a:rPr lang="en-US" dirty="0">
                <a:latin typeface="Arial" panose="020B0604020202020204" pitchFamily="34" charset="0"/>
                <a:cs typeface="Arial" panose="020B0604020202020204" pitchFamily="34" charset="0"/>
                <a:hlinkClick r:id="rId2"/>
              </a:rPr>
              <a:t>floridahealth.gov/diseases-and-conditions/disease-reporting-and-management/disease-reporting-and-surveillance/surveillance-and-investigation-guidance/index.html</a:t>
            </a: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Data are pulled based on Morbidity and Mortality Weekly Report weeks, as outlined by the Centers for Disease Control and Prevention, and do not necessarily align with calendar years. This is referred to as “report year.”</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dirty="0"/>
              <a:t>Technical Notes, Continued</a:t>
            </a:r>
          </a:p>
        </p:txBody>
      </p:sp>
      <p:pic>
        <p:nvPicPr>
          <p:cNvPr id="6" name="Picture 5">
            <a:extLst>
              <a:ext uri="{FF2B5EF4-FFF2-40B4-BE49-F238E27FC236}">
                <a16:creationId xmlns:a16="http://schemas.microsoft.com/office/drawing/2014/main" id="{062EFC8B-C01C-4344-8728-CF5E3D7A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368431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78543"/>
            <a:ext cx="10888224" cy="4357646"/>
          </a:xfrm>
        </p:spPr>
        <p:txBody>
          <a:bodyPr>
            <a:normAutofit fontScale="92500"/>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Cases by year represent cases reported during that report year, regardless of event date. Someone could be reported with an acute and chronic infection in the same year or across multiple report years.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Only acute cases are required to be investigated and interviewed in Florida; therefore, chronic cases may be missing demographic and risk factor information.</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In 2014, Florida Administrative Code (F.A.C.), Chapter 64D–3, reporting requirements for hepatitis, changed requiring the reporting of all positive and negative hepatitis results, including screening tests. Other requirements also include all serum aminotransferase      levels.</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dirty="0"/>
              <a:t>Technical Notes, Continued</a:t>
            </a:r>
          </a:p>
        </p:txBody>
      </p:sp>
      <p:pic>
        <p:nvPicPr>
          <p:cNvPr id="5" name="Picture 4">
            <a:extLst>
              <a:ext uri="{FF2B5EF4-FFF2-40B4-BE49-F238E27FC236}">
                <a16:creationId xmlns:a16="http://schemas.microsoft.com/office/drawing/2014/main" id="{D3BDD02C-719D-4833-8462-6CD6C5B1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88129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7AC8F-170E-47C0-AF29-0DB3DB7632C6}"/>
              </a:ext>
            </a:extLst>
          </p:cNvPr>
          <p:cNvSpPr>
            <a:spLocks noGrp="1"/>
          </p:cNvSpPr>
          <p:nvPr>
            <p:ph idx="1"/>
          </p:nvPr>
        </p:nvSpPr>
        <p:spPr>
          <a:xfrm>
            <a:off x="680321" y="1578543"/>
            <a:ext cx="10888224" cy="4357646"/>
          </a:xfrm>
        </p:spPr>
        <p:txBody>
          <a:bodyPr>
            <a:norm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Chronic cases do not include perinatal hepatitis cases and may not match data in FL CHARTS or data slides from previous years.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Perinatal hepatitis C is defined as hepatitis C among children less than or equal to 36 months of age who are not known to be exposed to the virus other than perinatally (i.e., </a:t>
            </a:r>
            <a:r>
              <a:rPr lang="en-US" sz="2600">
                <a:latin typeface="Arial" panose="020B0604020202020204" pitchFamily="34" charset="0"/>
                <a:cs typeface="Arial" panose="020B0604020202020204" pitchFamily="34" charset="0"/>
              </a:rPr>
              <a:t>mother-to-child transmission).</a:t>
            </a: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Data slides represent cases of all ages unless otherwise specified.</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Data are pulled from Merlin, Florida’s reportable disease      surveillance system. All data are as of 9/19/2019.</a:t>
            </a:r>
          </a:p>
        </p:txBody>
      </p:sp>
      <p:sp>
        <p:nvSpPr>
          <p:cNvPr id="3" name="Title 2">
            <a:extLst>
              <a:ext uri="{FF2B5EF4-FFF2-40B4-BE49-F238E27FC236}">
                <a16:creationId xmlns:a16="http://schemas.microsoft.com/office/drawing/2014/main" id="{11FBC792-0107-48CB-895C-8692AD38F97C}"/>
              </a:ext>
            </a:extLst>
          </p:cNvPr>
          <p:cNvSpPr>
            <a:spLocks noGrp="1"/>
          </p:cNvSpPr>
          <p:nvPr>
            <p:ph type="title"/>
          </p:nvPr>
        </p:nvSpPr>
        <p:spPr/>
        <p:txBody>
          <a:bodyPr/>
          <a:lstStyle/>
          <a:p>
            <a:pPr algn="ctr"/>
            <a:r>
              <a:rPr lang="en-US" dirty="0"/>
              <a:t>Technical Notes, Continued</a:t>
            </a:r>
          </a:p>
        </p:txBody>
      </p:sp>
      <p:pic>
        <p:nvPicPr>
          <p:cNvPr id="5" name="Picture 4">
            <a:extLst>
              <a:ext uri="{FF2B5EF4-FFF2-40B4-BE49-F238E27FC236}">
                <a16:creationId xmlns:a16="http://schemas.microsoft.com/office/drawing/2014/main" id="{D3BDD02C-719D-4833-8462-6CD6C5B1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92413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9D44D95-9BF9-45A2-B4BD-3C26C3EA49F3}"/>
              </a:ext>
            </a:extLst>
          </p:cNvPr>
          <p:cNvGraphicFramePr>
            <a:graphicFrameLocks/>
          </p:cNvGraphicFramePr>
          <p:nvPr>
            <p:extLst>
              <p:ext uri="{D42A27DB-BD31-4B8C-83A1-F6EECF244321}">
                <p14:modId xmlns:p14="http://schemas.microsoft.com/office/powerpoint/2010/main" val="2711141073"/>
              </p:ext>
            </p:extLst>
          </p:nvPr>
        </p:nvGraphicFramePr>
        <p:xfrm>
          <a:off x="519764" y="1422343"/>
          <a:ext cx="10674417" cy="3987655"/>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680321" y="1655659"/>
            <a:ext cx="10888224" cy="4280530"/>
          </a:xfrm>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Number of Reported Chronic Hepatitis Cases in Florida, 2011–2018</a:t>
            </a:r>
          </a:p>
        </p:txBody>
      </p:sp>
      <p:sp>
        <p:nvSpPr>
          <p:cNvPr id="7" name="Rectangle 6">
            <a:extLst>
              <a:ext uri="{FF2B5EF4-FFF2-40B4-BE49-F238E27FC236}">
                <a16:creationId xmlns:a16="http://schemas.microsoft.com/office/drawing/2014/main" id="{71AC6E75-4404-424A-B1E3-ED5DE5F75239}"/>
              </a:ext>
            </a:extLst>
          </p:cNvPr>
          <p:cNvSpPr/>
          <p:nvPr/>
        </p:nvSpPr>
        <p:spPr>
          <a:xfrm>
            <a:off x="430926" y="1262447"/>
            <a:ext cx="1396678" cy="830997"/>
          </a:xfrm>
          <a:prstGeom prst="rect">
            <a:avLst/>
          </a:prstGeom>
        </p:spPr>
        <p:txBody>
          <a:bodyPr wrap="square">
            <a:spAutoFit/>
          </a:bodyPr>
          <a:lstStyle/>
          <a:p>
            <a:pP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Number</a:t>
            </a:r>
          </a:p>
          <a:p>
            <a:pPr algn="ctr">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dirty="0"/>
              <a:t>of Cases</a:t>
            </a:r>
          </a:p>
        </p:txBody>
      </p:sp>
      <p:sp>
        <p:nvSpPr>
          <p:cNvPr id="8" name="TextBox 7">
            <a:extLst>
              <a:ext uri="{FF2B5EF4-FFF2-40B4-BE49-F238E27FC236}">
                <a16:creationId xmlns:a16="http://schemas.microsoft.com/office/drawing/2014/main" id="{2CAC0465-A836-4E39-9463-AB72D3B51EFE}"/>
              </a:ext>
            </a:extLst>
          </p:cNvPr>
          <p:cNvSpPr txBox="1"/>
          <p:nvPr/>
        </p:nvSpPr>
        <p:spPr>
          <a:xfrm>
            <a:off x="152400" y="5347858"/>
            <a:ext cx="10772775" cy="1077218"/>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Change to F.A.C. 64D–3 Reporting requirements for hepatitis. </a:t>
            </a:r>
          </a:p>
          <a:p>
            <a:r>
              <a:rPr lang="en-US" sz="1600" dirty="0">
                <a:latin typeface="Arial" panose="020B0604020202020204" pitchFamily="34" charset="0"/>
                <a:cs typeface="Arial" panose="020B0604020202020204" pitchFamily="34" charset="0"/>
              </a:rPr>
              <a:t>Note: Chronic cases do not include perinatal hepatitis cases and may not match data in FL CHARTS or data slides from previous years. See technical notes on slide 6. </a:t>
            </a:r>
          </a:p>
          <a:p>
            <a:r>
              <a:rPr lang="en-US" sz="1600" dirty="0">
                <a:latin typeface="Arial" panose="020B0604020202020204" pitchFamily="34" charset="0"/>
                <a:cs typeface="Arial" panose="020B0604020202020204" pitchFamily="34" charset="0"/>
              </a:rPr>
              <a:t>Data as of 9/19/2019.</a:t>
            </a:r>
          </a:p>
        </p:txBody>
      </p:sp>
      <p:sp>
        <p:nvSpPr>
          <p:cNvPr id="9" name="Rectangle 8">
            <a:extLst>
              <a:ext uri="{FF2B5EF4-FFF2-40B4-BE49-F238E27FC236}">
                <a16:creationId xmlns:a16="http://schemas.microsoft.com/office/drawing/2014/main" id="{137808F9-7C6B-4DCB-81D7-49A45245D60D}"/>
              </a:ext>
            </a:extLst>
          </p:cNvPr>
          <p:cNvSpPr/>
          <p:nvPr/>
        </p:nvSpPr>
        <p:spPr>
          <a:xfrm>
            <a:off x="6037120" y="4960976"/>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4A5013E-1063-4594-8B39-BEA8B52A6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60140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A78AFC3D-F29D-48BC-81F1-B72D58903155}"/>
              </a:ext>
            </a:extLst>
          </p:cNvPr>
          <p:cNvGraphicFramePr>
            <a:graphicFrameLocks/>
          </p:cNvGraphicFramePr>
          <p:nvPr>
            <p:extLst>
              <p:ext uri="{D42A27DB-BD31-4B8C-83A1-F6EECF244321}">
                <p14:modId xmlns:p14="http://schemas.microsoft.com/office/powerpoint/2010/main" val="2165630824"/>
              </p:ext>
            </p:extLst>
          </p:nvPr>
        </p:nvGraphicFramePr>
        <p:xfrm>
          <a:off x="490890" y="1470469"/>
          <a:ext cx="10824810" cy="393953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a:xfrm>
            <a:off x="680321" y="1655659"/>
            <a:ext cx="10888224" cy="4280530"/>
          </a:xfrm>
        </p:spPr>
        <p:txBody>
          <a:bodyPr/>
          <a:lstStyle/>
          <a:p>
            <a:pPr algn="ctr"/>
            <a:endParaRPr lang="en-US" dirty="0"/>
          </a:p>
          <a:p>
            <a:pPr algn="ctr"/>
            <a:endParaRPr lang="en-US" dirty="0"/>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fontScale="90000"/>
          </a:bodyPr>
          <a:lstStyle/>
          <a:p>
            <a:pPr algn="ctr"/>
            <a:r>
              <a:rPr lang="en-US" dirty="0"/>
              <a:t>Rates of Chronic Hepatitis in Florida, 2011–2018</a:t>
            </a:r>
          </a:p>
        </p:txBody>
      </p:sp>
      <p:sp>
        <p:nvSpPr>
          <p:cNvPr id="8" name="TextBox 7">
            <a:extLst>
              <a:ext uri="{FF2B5EF4-FFF2-40B4-BE49-F238E27FC236}">
                <a16:creationId xmlns:a16="http://schemas.microsoft.com/office/drawing/2014/main" id="{2CAC0465-A836-4E39-9463-AB72D3B51EFE}"/>
              </a:ext>
            </a:extLst>
          </p:cNvPr>
          <p:cNvSpPr txBox="1"/>
          <p:nvPr/>
        </p:nvSpPr>
        <p:spPr>
          <a:xfrm>
            <a:off x="161926" y="5337919"/>
            <a:ext cx="10763249" cy="1077218"/>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Change to F.A.C. 64D–3 Reporting requirements for hepatitis. </a:t>
            </a:r>
          </a:p>
          <a:p>
            <a:r>
              <a:rPr lang="en-US" sz="1600" dirty="0">
                <a:latin typeface="Arial" panose="020B0604020202020204" pitchFamily="34" charset="0"/>
                <a:cs typeface="Arial" panose="020B0604020202020204" pitchFamily="34" charset="0"/>
              </a:rPr>
              <a:t>Note: Chronic cases do not include perinatal hepatitis cases and may not match data in FL CHARTS or data slides from previous years. See technical notes on slide 6. </a:t>
            </a:r>
          </a:p>
          <a:p>
            <a:r>
              <a:rPr lang="en-US" sz="1600" dirty="0">
                <a:latin typeface="Arial" panose="020B0604020202020204" pitchFamily="34" charset="0"/>
                <a:cs typeface="Arial" panose="020B0604020202020204" pitchFamily="34" charset="0"/>
              </a:rPr>
              <a:t>Data as of 9/19/2019.</a:t>
            </a:r>
          </a:p>
        </p:txBody>
      </p:sp>
      <p:sp>
        <p:nvSpPr>
          <p:cNvPr id="9" name="Rectangle 8">
            <a:extLst>
              <a:ext uri="{FF2B5EF4-FFF2-40B4-BE49-F238E27FC236}">
                <a16:creationId xmlns:a16="http://schemas.microsoft.com/office/drawing/2014/main" id="{137808F9-7C6B-4DCB-81D7-49A45245D60D}"/>
              </a:ext>
            </a:extLst>
          </p:cNvPr>
          <p:cNvSpPr/>
          <p:nvPr/>
        </p:nvSpPr>
        <p:spPr>
          <a:xfrm>
            <a:off x="5892519" y="4977415"/>
            <a:ext cx="2696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29E6A2-F64D-40D9-B933-929CEC3C20E6}"/>
              </a:ext>
            </a:extLst>
          </p:cNvPr>
          <p:cNvSpPr/>
          <p:nvPr/>
        </p:nvSpPr>
        <p:spPr>
          <a:xfrm>
            <a:off x="416960" y="1252204"/>
            <a:ext cx="13966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Rate per</a:t>
            </a:r>
          </a:p>
          <a:p>
            <a:pPr marL="0" marR="0" lvl="0" indent="0" algn="l" defTabSz="9144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solidFill>
                <a:latin typeface="Arial" panose="020B0604020202020204" pitchFamily="34" charset="0"/>
                <a:ea typeface="+mn-ea"/>
                <a:cs typeface="Arial" panose="020B0604020202020204" pitchFamily="34" charset="0"/>
              </a:defRPr>
            </a:pPr>
            <a:r>
              <a:rPr lang="en-US" sz="2400" dirty="0">
                <a:solidFill>
                  <a:prstClr val="black"/>
                </a:solidFill>
                <a:latin typeface="Arial" panose="020B0604020202020204" pitchFamily="34" charset="0"/>
                <a:cs typeface="Arial" panose="020B0604020202020204" pitchFamily="34" charset="0"/>
              </a:rPr>
              <a:t>100,000</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ECF6F8C6-B749-43BA-8CA7-319186D6A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Tree>
    <p:extLst>
      <p:ext uri="{BB962C8B-B14F-4D97-AF65-F5344CB8AC3E}">
        <p14:creationId xmlns:p14="http://schemas.microsoft.com/office/powerpoint/2010/main" val="258343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a:p>
          <a:p>
            <a:pPr algn="ctr"/>
            <a:endParaRPr lang="en-US"/>
          </a:p>
          <a:p>
            <a:pPr algn="ctr"/>
            <a:endParaRPr lang="en-US" dirty="0"/>
          </a:p>
        </p:txBody>
      </p:sp>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rmAutofit/>
          </a:bodyPr>
          <a:lstStyle/>
          <a:p>
            <a:pPr algn="ctr"/>
            <a:r>
              <a:rPr lang="en-US" dirty="0"/>
              <a:t>Chronic Hepatitis B by Age Group</a:t>
            </a:r>
            <a:r>
              <a:rPr lang="en-US" baseline="30000" dirty="0"/>
              <a:t>1</a:t>
            </a:r>
          </a:p>
        </p:txBody>
      </p:sp>
      <p:sp>
        <p:nvSpPr>
          <p:cNvPr id="10" name="TextBox 9">
            <a:extLst>
              <a:ext uri="{FF2B5EF4-FFF2-40B4-BE49-F238E27FC236}">
                <a16:creationId xmlns:a16="http://schemas.microsoft.com/office/drawing/2014/main" id="{ABA1A49D-CCE4-410B-9C20-C573AC0829D7}"/>
              </a:ext>
            </a:extLst>
          </p:cNvPr>
          <p:cNvSpPr txBox="1"/>
          <p:nvPr/>
        </p:nvSpPr>
        <p:spPr>
          <a:xfrm>
            <a:off x="132687" y="5577390"/>
            <a:ext cx="7768921" cy="830997"/>
          </a:xfrm>
          <a:prstGeom prst="rect">
            <a:avLst/>
          </a:prstGeom>
          <a:noFill/>
        </p:spPr>
        <p:txBody>
          <a:bodyPr wrap="square" rtlCol="0">
            <a:spAutoFit/>
          </a:bodyPr>
          <a:lstStyle/>
          <a:p>
            <a:r>
              <a:rPr lang="en-US" sz="1600" baseline="300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Age was missing for 14 cases in 2017 and 9 cases in 2018.</a:t>
            </a:r>
          </a:p>
          <a:p>
            <a:r>
              <a:rPr lang="en-US" sz="1600" dirty="0">
                <a:latin typeface="Arial" panose="020B0604020202020204" pitchFamily="34" charset="0"/>
                <a:cs typeface="Arial" panose="020B0604020202020204" pitchFamily="34" charset="0"/>
              </a:rPr>
              <a:t>Bar heights may vary due to rounding.</a:t>
            </a:r>
          </a:p>
          <a:p>
            <a:r>
              <a:rPr lang="en-US" sz="1600" dirty="0">
                <a:latin typeface="Arial" panose="020B0604020202020204" pitchFamily="34" charset="0"/>
                <a:cs typeface="Arial" panose="020B0604020202020204" pitchFamily="34" charset="0"/>
              </a:rPr>
              <a:t>See technical notes on slide 6. Data as of 9/19/2019.</a:t>
            </a:r>
          </a:p>
        </p:txBody>
      </p:sp>
      <p:graphicFrame>
        <p:nvGraphicFramePr>
          <p:cNvPr id="11" name="Chart 10">
            <a:extLst>
              <a:ext uri="{FF2B5EF4-FFF2-40B4-BE49-F238E27FC236}">
                <a16:creationId xmlns:a16="http://schemas.microsoft.com/office/drawing/2014/main" id="{A5A3F8E4-FE05-4D09-9FB0-CD299DAE0791}"/>
              </a:ext>
            </a:extLst>
          </p:cNvPr>
          <p:cNvGraphicFramePr>
            <a:graphicFrameLocks/>
          </p:cNvGraphicFramePr>
          <p:nvPr>
            <p:extLst>
              <p:ext uri="{D42A27DB-BD31-4B8C-83A1-F6EECF244321}">
                <p14:modId xmlns:p14="http://schemas.microsoft.com/office/powerpoint/2010/main" val="1234147030"/>
              </p:ext>
            </p:extLst>
          </p:nvPr>
        </p:nvGraphicFramePr>
        <p:xfrm>
          <a:off x="490890" y="1404661"/>
          <a:ext cx="11077656" cy="41205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5D723B6D-546F-4B97-BD9D-88428A913144}"/>
              </a:ext>
            </a:extLst>
          </p:cNvPr>
          <p:cNvSpPr txBox="1"/>
          <p:nvPr/>
        </p:nvSpPr>
        <p:spPr>
          <a:xfrm>
            <a:off x="429803" y="1327387"/>
            <a:ext cx="1808680" cy="959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prstClr val="black"/>
                </a:solidFill>
                <a:latin typeface="Arial" panose="020B0604020202020204" pitchFamily="34" charset="0"/>
                <a:cs typeface="Arial" panose="020B0604020202020204" pitchFamily="34" charset="0"/>
              </a:rPr>
              <a:t>Percentage</a:t>
            </a:r>
          </a:p>
          <a:p>
            <a:r>
              <a:rPr lang="en-US" sz="2400" dirty="0">
                <a:solidFill>
                  <a:prstClr val="black"/>
                </a:solidFill>
                <a:latin typeface="Arial" panose="020B0604020202020204" pitchFamily="34" charset="0"/>
                <a:cs typeface="Arial" panose="020B0604020202020204" pitchFamily="34" charset="0"/>
              </a:rPr>
              <a:t>of Cases</a:t>
            </a:r>
          </a:p>
        </p:txBody>
      </p:sp>
      <p:sp>
        <p:nvSpPr>
          <p:cNvPr id="13" name="TextBox 12">
            <a:extLst>
              <a:ext uri="{FF2B5EF4-FFF2-40B4-BE49-F238E27FC236}">
                <a16:creationId xmlns:a16="http://schemas.microsoft.com/office/drawing/2014/main" id="{5660783A-E016-473B-BEC4-2D48C76384AC}"/>
              </a:ext>
            </a:extLst>
          </p:cNvPr>
          <p:cNvSpPr txBox="1"/>
          <p:nvPr/>
        </p:nvSpPr>
        <p:spPr>
          <a:xfrm>
            <a:off x="5049078" y="1743101"/>
            <a:ext cx="139147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N=4,927</a:t>
            </a:r>
          </a:p>
        </p:txBody>
      </p:sp>
      <p:pic>
        <p:nvPicPr>
          <p:cNvPr id="9" name="Picture 8">
            <a:extLst>
              <a:ext uri="{FF2B5EF4-FFF2-40B4-BE49-F238E27FC236}">
                <a16:creationId xmlns:a16="http://schemas.microsoft.com/office/drawing/2014/main" id="{266C18D2-18E0-44CB-8536-74062EF69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175" y="5109019"/>
            <a:ext cx="948305" cy="1078168"/>
          </a:xfrm>
          <a:prstGeom prst="rect">
            <a:avLst/>
          </a:prstGeom>
        </p:spPr>
      </p:pic>
      <p:sp>
        <p:nvSpPr>
          <p:cNvPr id="3" name="Rectangle 2">
            <a:extLst>
              <a:ext uri="{FF2B5EF4-FFF2-40B4-BE49-F238E27FC236}">
                <a16:creationId xmlns:a16="http://schemas.microsoft.com/office/drawing/2014/main" id="{781F786D-C8FD-492E-8B11-3E5964F26F84}"/>
              </a:ext>
            </a:extLst>
          </p:cNvPr>
          <p:cNvSpPr/>
          <p:nvPr/>
        </p:nvSpPr>
        <p:spPr>
          <a:xfrm>
            <a:off x="6998130" y="1753039"/>
            <a:ext cx="135806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N=4,763</a:t>
            </a:r>
            <a:endParaRPr lang="en-US" sz="2400" dirty="0"/>
          </a:p>
        </p:txBody>
      </p:sp>
    </p:spTree>
    <p:extLst>
      <p:ext uri="{BB962C8B-B14F-4D97-AF65-F5344CB8AC3E}">
        <p14:creationId xmlns:p14="http://schemas.microsoft.com/office/powerpoint/2010/main" val="3119946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74BF2AF3B99141A16CD352329123B4" ma:contentTypeVersion="11" ma:contentTypeDescription="Create a new document." ma:contentTypeScope="" ma:versionID="41969d82bba7094cab3ed42824c07b52">
  <xsd:schema xmlns:xsd="http://www.w3.org/2001/XMLSchema" xmlns:xs="http://www.w3.org/2001/XMLSchema" xmlns:p="http://schemas.microsoft.com/office/2006/metadata/properties" xmlns:ns1="http://schemas.microsoft.com/sharepoint/v3" xmlns:ns3="01040c86-b86a-4294-ab24-29f545f7f061" xmlns:ns4="81093cdd-6e86-4687-988f-b93d17b381ab" targetNamespace="http://schemas.microsoft.com/office/2006/metadata/properties" ma:root="true" ma:fieldsID="6f95edc48398b18dc0092c6affbbafb5" ns1:_="" ns3:_="" ns4:_="">
    <xsd:import namespace="http://schemas.microsoft.com/sharepoint/v3"/>
    <xsd:import namespace="01040c86-b86a-4294-ab24-29f545f7f061"/>
    <xsd:import namespace="81093cdd-6e86-4687-988f-b93d17b381a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40c86-b86a-4294-ab24-29f545f7f0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93cdd-6e86-4687-988f-b93d17b381a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5F5522-9C9E-4373-9706-AE416C12499D}">
  <ds:schemaRefs>
    <ds:schemaRef ds:uri="http://schemas.microsoft.com/sharepoint/v3/contenttype/forms"/>
  </ds:schemaRefs>
</ds:datastoreItem>
</file>

<file path=customXml/itemProps2.xml><?xml version="1.0" encoding="utf-8"?>
<ds:datastoreItem xmlns:ds="http://schemas.openxmlformats.org/officeDocument/2006/customXml" ds:itemID="{B377DC1F-5DBD-4DD5-B036-381D66BEB518}">
  <ds:schemaRefs>
    <ds:schemaRef ds:uri="http://schemas.microsoft.com/sharepoint/v3"/>
    <ds:schemaRef ds:uri="http://schemas.microsoft.com/office/infopath/2007/PartnerControls"/>
    <ds:schemaRef ds:uri="81093cdd-6e86-4687-988f-b93d17b381ab"/>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01040c86-b86a-4294-ab24-29f545f7f061"/>
    <ds:schemaRef ds:uri="http://www.w3.org/XML/1998/namespace"/>
  </ds:schemaRefs>
</ds:datastoreItem>
</file>

<file path=customXml/itemProps3.xml><?xml version="1.0" encoding="utf-8"?>
<ds:datastoreItem xmlns:ds="http://schemas.openxmlformats.org/officeDocument/2006/customXml" ds:itemID="{D0FD918F-2E64-453C-B4B5-DCED656C9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040c86-b86a-4294-ab24-29f545f7f061"/>
    <ds:schemaRef ds:uri="81093cdd-6e86-4687-988f-b93d17b38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LBR Presentation 2018-2019 House Health Care October 2017</Template>
  <TotalTime>23133</TotalTime>
  <Words>1646</Words>
  <Application>Microsoft Office PowerPoint</Application>
  <PresentationFormat>Widescreen</PresentationFormat>
  <Paragraphs>277</Paragraphs>
  <Slides>34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Trebuchet MS</vt:lpstr>
      <vt:lpstr>Office Theme</vt:lpstr>
      <vt:lpstr>Epidemiology of Hepatitis B and C in Florida, 2018  </vt:lpstr>
      <vt:lpstr>Epidemiology of Hepatitis B and C in Florida, 2018</vt:lpstr>
      <vt:lpstr>Technical Notes</vt:lpstr>
      <vt:lpstr>Technical Notes, Continued</vt:lpstr>
      <vt:lpstr>Technical Notes, Continued</vt:lpstr>
      <vt:lpstr>Technical Notes, Continued</vt:lpstr>
      <vt:lpstr>Number of Reported Chronic Hepatitis Cases in Florida, 2011–2018</vt:lpstr>
      <vt:lpstr>Rates of Chronic Hepatitis in Florida, 2011–2018</vt:lpstr>
      <vt:lpstr>Chronic Hepatitis B by Age Group1</vt:lpstr>
      <vt:lpstr>Chronic Hepatitis B by Sex1</vt:lpstr>
      <vt:lpstr>Chronic Hepatitis B by Race/Ethnicity</vt:lpstr>
      <vt:lpstr>Chronic Hepatitis C by Age Group1</vt:lpstr>
      <vt:lpstr>Chronic Hepatitis C by Sex1</vt:lpstr>
      <vt:lpstr>Chronic Hepatitis C by Race/Ethnicity</vt:lpstr>
      <vt:lpstr>Rates1 of Chronic Hepatitis  by County, 2018</vt:lpstr>
      <vt:lpstr>PowerPoint Presentation</vt:lpstr>
      <vt:lpstr>Number of Reported Acute Hepatitis Cases in Florida, 2011–2018</vt:lpstr>
      <vt:lpstr>Rates of Acute Hepatitis in Florida, 2011–2018</vt:lpstr>
      <vt:lpstr>Acute Hepatitis B by Age Group</vt:lpstr>
      <vt:lpstr>Acute Hepatitis B by Sex</vt:lpstr>
      <vt:lpstr>Acute Hepatitis B by Race/Ethnicity</vt:lpstr>
      <vt:lpstr>Acute Hepatitis C by Age Group1</vt:lpstr>
      <vt:lpstr>Acute Hepatitis C by Sex</vt:lpstr>
      <vt:lpstr>Acute Hepatitis C by Race/Ethnicity</vt:lpstr>
      <vt:lpstr>Rates1 of Acute Hepatitis  by County, 2018</vt:lpstr>
      <vt:lpstr>Drug use was the most commonly reported risk factor for acute hepatitis cases in 2018.</vt:lpstr>
      <vt:lpstr>Perinatal Hepatitis C in Florida,  2016–2018</vt:lpstr>
      <vt:lpstr>Perinatal Hepatitis C by Age and Sex</vt:lpstr>
      <vt:lpstr>Perinatal Hepatitis C by Race/Ethnicity</vt:lpstr>
      <vt:lpstr>The number of women of childbearing age with acute or chronic hepatitis C increased by 57%  from 2011 to 2018.</vt:lpstr>
      <vt:lpstr>Hepatitis Surveillance Resources</vt:lpstr>
      <vt:lpstr>Hepatitis Prevention Resources</vt:lpstr>
      <vt:lpstr>Hepatitis Prevention Resources</vt:lpstr>
      <vt:lpstr>Viral Hepatitis Surveillance Data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2018-2019 Legislative Budget Request &amp; Schedule VIII-B</dc:title>
  <dc:creator>Gentle, Ty</dc:creator>
  <cp:lastModifiedBy>Touchstone, Kati</cp:lastModifiedBy>
  <cp:revision>273</cp:revision>
  <cp:lastPrinted>2020-02-11T13:14:31Z</cp:lastPrinted>
  <dcterms:created xsi:type="dcterms:W3CDTF">2017-10-03T17:39:10Z</dcterms:created>
  <dcterms:modified xsi:type="dcterms:W3CDTF">2020-02-24T20:53:41Z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0x010100D274BF2AF3B99141A16CD352329123B4</vt:lpwstr>
  </property>
</Properties>
</file>