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33"/>
  </p:notesMasterIdLst>
  <p:handoutMasterIdLst>
    <p:handoutMasterId r:id="rId34"/>
  </p:handoutMasterIdLst>
  <p:sldIdLst>
    <p:sldId id="383" r:id="rId6"/>
    <p:sldId id="410" r:id="rId7"/>
    <p:sldId id="411" r:id="rId8"/>
    <p:sldId id="343" r:id="rId9"/>
    <p:sldId id="407" r:id="rId10"/>
    <p:sldId id="406" r:id="rId11"/>
    <p:sldId id="412" r:id="rId12"/>
    <p:sldId id="415" r:id="rId13"/>
    <p:sldId id="430" r:id="rId14"/>
    <p:sldId id="388" r:id="rId15"/>
    <p:sldId id="423" r:id="rId16"/>
    <p:sldId id="450" r:id="rId17"/>
    <p:sldId id="451" r:id="rId18"/>
    <p:sldId id="445" r:id="rId19"/>
    <p:sldId id="446" r:id="rId20"/>
    <p:sldId id="449" r:id="rId21"/>
    <p:sldId id="432" r:id="rId22"/>
    <p:sldId id="433" r:id="rId23"/>
    <p:sldId id="434" r:id="rId24"/>
    <p:sldId id="435" r:id="rId25"/>
    <p:sldId id="436" r:id="rId26"/>
    <p:sldId id="441" r:id="rId27"/>
    <p:sldId id="437" r:id="rId28"/>
    <p:sldId id="442" r:id="rId29"/>
    <p:sldId id="444" r:id="rId30"/>
    <p:sldId id="443" r:id="rId31"/>
    <p:sldId id="419"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F9FA"/>
    <a:srgbClr val="F78E1E"/>
    <a:srgbClr val="0F7977"/>
    <a:srgbClr val="F8C58C"/>
    <a:srgbClr val="FFDD00"/>
    <a:srgbClr val="0B5D5B"/>
    <a:srgbClr val="FFFFCC"/>
    <a:srgbClr val="00A0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7714" autoAdjust="0"/>
  </p:normalViewPr>
  <p:slideViewPr>
    <p:cSldViewPr>
      <p:cViewPr varScale="1">
        <p:scale>
          <a:sx n="73" d="100"/>
          <a:sy n="73" d="100"/>
        </p:scale>
        <p:origin x="696" y="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4" d="100"/>
          <a:sy n="84" d="100"/>
        </p:scale>
        <p:origin x="-376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oleObject" Target="file:///\\10.5.77.23\userdata\ClotfelterBX\Data%20Committee\Data%20Committee%20meeting\July%202014\July%202014%20Performance%20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0.5.77.23\userdata\ClotfelterBX\Data%20Committee\Data%20Committee%20meeting\July%202014\July%202014%20Performance%20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0.5.77.23\userdata\ClotfelterBX\Data%20Committee\Data%20Committee%20meeting\July%202014\July%202014%20Performance%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cat>
            <c:strRef>
              <c:f>'[July 2014 Performance data.xlsx]Sheet1'!$A$15:$A$16</c:f>
              <c:strCache>
                <c:ptCount val="2"/>
                <c:pt idx="0">
                  <c:v>EMSTARS</c:v>
                </c:pt>
                <c:pt idx="1">
                  <c:v>Non-Participating</c:v>
                </c:pt>
              </c:strCache>
            </c:strRef>
          </c:cat>
          <c:val>
            <c:numRef>
              <c:f>'[July 2014 Performance data.xlsx]Sheet1'!$B$15:$B$16</c:f>
              <c:numCache>
                <c:formatCode>0</c:formatCode>
                <c:ptCount val="2"/>
                <c:pt idx="0">
                  <c:v>2592187</c:v>
                </c:pt>
                <c:pt idx="1">
                  <c:v>1071330</c:v>
                </c:pt>
              </c:numCache>
            </c:numRef>
          </c:val>
        </c:ser>
        <c:dLbls>
          <c:showLegendKey val="0"/>
          <c:showVal val="0"/>
          <c:showCatName val="0"/>
          <c:showSerName val="0"/>
          <c:showPercent val="0"/>
          <c:showBubbleSize val="0"/>
          <c:showLeaderLines val="1"/>
        </c:dLbls>
      </c:pie3DChart>
    </c:plotArea>
    <c:legend>
      <c:legendPos val="r"/>
      <c:legendEntry>
        <c:idx val="0"/>
        <c:txPr>
          <a:bodyPr/>
          <a:lstStyle/>
          <a:p>
            <a:pPr>
              <a:defRPr sz="1600" b="1"/>
            </a:pPr>
            <a:endParaRPr lang="en-US"/>
          </a:p>
        </c:txPr>
      </c:legendEntry>
      <c:legendEntry>
        <c:idx val="1"/>
        <c:txPr>
          <a:bodyPr/>
          <a:lstStyle/>
          <a:p>
            <a:pPr>
              <a:defRPr sz="1600" b="1"/>
            </a:pPr>
            <a:endParaRPr lang="en-US"/>
          </a:p>
        </c:txPr>
      </c:legendEntry>
      <c:layout>
        <c:manualLayout>
          <c:xMode val="edge"/>
          <c:yMode val="edge"/>
          <c:x val="0.61163710025739548"/>
          <c:y val="0.16040999185446647"/>
          <c:w val="0.382257895104964"/>
          <c:h val="0.67918001629106706"/>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cat>
            <c:strRef>
              <c:f>'[July 2014 Performance data.xlsx]Sheet1'!$A$2:$A$3</c:f>
              <c:strCache>
                <c:ptCount val="2"/>
                <c:pt idx="0">
                  <c:v>EMSTARS</c:v>
                </c:pt>
                <c:pt idx="1">
                  <c:v>Non-Participating</c:v>
                </c:pt>
              </c:strCache>
            </c:strRef>
          </c:cat>
          <c:val>
            <c:numRef>
              <c:f>'[July 2014 Performance data.xlsx]Sheet1'!$B$2:$B$3</c:f>
              <c:numCache>
                <c:formatCode>General</c:formatCode>
                <c:ptCount val="2"/>
                <c:pt idx="0">
                  <c:v>155</c:v>
                </c:pt>
                <c:pt idx="1">
                  <c:v>118</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a:defRPr sz="1600" b="1"/>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3BD966-C700-4C88-ABB0-7F4856C580C3}"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F44D2621-F5B7-466E-80AF-C4F9FBA4E276}">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WHAT’S HAPPENING IN THE BUREAU</a:t>
          </a:r>
          <a:endParaRPr lang="en-US" sz="2400" b="1" dirty="0">
            <a:solidFill>
              <a:schemeClr val="tx1"/>
            </a:solidFill>
          </a:endParaRPr>
        </a:p>
      </dgm:t>
    </dgm:pt>
    <dgm:pt modelId="{7EBA683C-3DF1-4C4C-8E21-AC49C8A36C90}" type="parTrans" cxnId="{73B36926-24D0-49F8-AB01-37269D65F18C}">
      <dgm:prSet/>
      <dgm:spPr/>
      <dgm:t>
        <a:bodyPr/>
        <a:lstStyle/>
        <a:p>
          <a:endParaRPr lang="en-US" sz="2400" b="1">
            <a:solidFill>
              <a:schemeClr val="tx1"/>
            </a:solidFill>
          </a:endParaRPr>
        </a:p>
      </dgm:t>
    </dgm:pt>
    <dgm:pt modelId="{953D8D2A-C7DC-404A-8090-7E98CD9ED631}" type="sibTrans" cxnId="{73B36926-24D0-49F8-AB01-37269D65F18C}">
      <dgm:prSet/>
      <dgm:spPr>
        <a:ln>
          <a:solidFill>
            <a:schemeClr val="tx1"/>
          </a:solidFill>
        </a:ln>
      </dgm:spPr>
      <dgm:t>
        <a:bodyPr/>
        <a:lstStyle/>
        <a:p>
          <a:endParaRPr lang="en-US" sz="2400" b="1">
            <a:solidFill>
              <a:schemeClr val="tx1"/>
            </a:solidFill>
          </a:endParaRPr>
        </a:p>
      </dgm:t>
    </dgm:pt>
    <dgm:pt modelId="{537D89AD-F53A-429B-B0D3-5E3E0B11E61B}">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b="100000"/>
          </a:path>
          <a:tileRect t="-100000" r="-100000"/>
        </a:gradFill>
      </dgm:spPr>
      <dgm:t>
        <a:bodyPr/>
        <a:lstStyle/>
        <a:p>
          <a:r>
            <a:rPr lang="en-US" sz="2400" b="1" dirty="0" smtClean="0">
              <a:solidFill>
                <a:schemeClr val="tx1"/>
              </a:solidFill>
            </a:rPr>
            <a:t>THE LASTEST ON EMSTARS</a:t>
          </a:r>
          <a:endParaRPr lang="en-US" sz="2400" b="1" dirty="0">
            <a:solidFill>
              <a:schemeClr val="tx1"/>
            </a:solidFill>
          </a:endParaRPr>
        </a:p>
      </dgm:t>
    </dgm:pt>
    <dgm:pt modelId="{24398CA5-613F-4352-ACA7-3F41F56E9E04}" type="parTrans" cxnId="{FE9FB7C1-5AAD-4E54-A99D-F2C5182649C8}">
      <dgm:prSet/>
      <dgm:spPr/>
      <dgm:t>
        <a:bodyPr/>
        <a:lstStyle/>
        <a:p>
          <a:endParaRPr lang="en-US" sz="2400" b="1">
            <a:solidFill>
              <a:schemeClr val="tx1"/>
            </a:solidFill>
          </a:endParaRPr>
        </a:p>
      </dgm:t>
    </dgm:pt>
    <dgm:pt modelId="{BF2C7EFF-43BA-405E-80F5-6B44D391881F}" type="sibTrans" cxnId="{FE9FB7C1-5AAD-4E54-A99D-F2C5182649C8}">
      <dgm:prSet/>
      <dgm:spPr/>
      <dgm:t>
        <a:bodyPr/>
        <a:lstStyle/>
        <a:p>
          <a:endParaRPr lang="en-US" sz="2400" b="1">
            <a:solidFill>
              <a:schemeClr val="tx1"/>
            </a:solidFill>
          </a:endParaRPr>
        </a:p>
      </dgm:t>
    </dgm:pt>
    <dgm:pt modelId="{34D050B1-8909-485E-9736-E583821D65B7}">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REVIEW OF GRANT OPPORTUNITIES </a:t>
          </a:r>
          <a:endParaRPr lang="en-US" sz="2400" b="1" dirty="0">
            <a:solidFill>
              <a:schemeClr val="tx1"/>
            </a:solidFill>
          </a:endParaRPr>
        </a:p>
      </dgm:t>
    </dgm:pt>
    <dgm:pt modelId="{2CA6EA5F-FEFD-47CD-9C22-B5BA5395D2E4}" type="parTrans" cxnId="{1AC5DB33-9D35-4E15-8B63-D3BEDAB40B0E}">
      <dgm:prSet/>
      <dgm:spPr/>
      <dgm:t>
        <a:bodyPr/>
        <a:lstStyle/>
        <a:p>
          <a:endParaRPr lang="en-US" sz="2400"/>
        </a:p>
      </dgm:t>
    </dgm:pt>
    <dgm:pt modelId="{05D9FA69-7245-43A2-AEB0-424BB638C47E}" type="sibTrans" cxnId="{1AC5DB33-9D35-4E15-8B63-D3BEDAB40B0E}">
      <dgm:prSet/>
      <dgm:spPr/>
      <dgm:t>
        <a:bodyPr/>
        <a:lstStyle/>
        <a:p>
          <a:endParaRPr lang="en-US" sz="2400"/>
        </a:p>
      </dgm:t>
    </dgm:pt>
    <dgm:pt modelId="{8E0A13D6-800D-47CE-8218-86E949C67B13}">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REVIEW OF DATA COMMITTEE ACTIVITIES</a:t>
          </a:r>
          <a:endParaRPr lang="en-US" sz="2400" b="1" dirty="0">
            <a:solidFill>
              <a:schemeClr val="tx1"/>
            </a:solidFill>
          </a:endParaRPr>
        </a:p>
      </dgm:t>
    </dgm:pt>
    <dgm:pt modelId="{78AAA0BA-62EB-4E4C-85D1-E47111F921EE}" type="sibTrans" cxnId="{DA0D8CD4-562D-4371-AEA5-3B7C18F43CE0}">
      <dgm:prSet/>
      <dgm:spPr/>
      <dgm:t>
        <a:bodyPr/>
        <a:lstStyle/>
        <a:p>
          <a:endParaRPr lang="en-US" sz="2400" b="1">
            <a:solidFill>
              <a:schemeClr val="tx1"/>
            </a:solidFill>
          </a:endParaRPr>
        </a:p>
      </dgm:t>
    </dgm:pt>
    <dgm:pt modelId="{988AF734-6D1A-4D41-B308-FC3F4542B2B3}" type="parTrans" cxnId="{DA0D8CD4-562D-4371-AEA5-3B7C18F43CE0}">
      <dgm:prSet/>
      <dgm:spPr/>
      <dgm:t>
        <a:bodyPr/>
        <a:lstStyle/>
        <a:p>
          <a:endParaRPr lang="en-US" sz="2400" b="1">
            <a:solidFill>
              <a:schemeClr val="tx1"/>
            </a:solidFill>
          </a:endParaRPr>
        </a:p>
      </dgm:t>
    </dgm:pt>
    <dgm:pt modelId="{2654778F-6102-4EBD-AA3A-BFCB38F633D5}" type="pres">
      <dgm:prSet presAssocID="{E13BD966-C700-4C88-ABB0-7F4856C580C3}" presName="Name0" presStyleCnt="0">
        <dgm:presLayoutVars>
          <dgm:chMax val="7"/>
          <dgm:chPref val="7"/>
          <dgm:dir/>
        </dgm:presLayoutVars>
      </dgm:prSet>
      <dgm:spPr/>
      <dgm:t>
        <a:bodyPr/>
        <a:lstStyle/>
        <a:p>
          <a:endParaRPr lang="en-US"/>
        </a:p>
      </dgm:t>
    </dgm:pt>
    <dgm:pt modelId="{8F10AB1E-E4E7-4490-B1B9-B125D70F839B}" type="pres">
      <dgm:prSet presAssocID="{E13BD966-C700-4C88-ABB0-7F4856C580C3}" presName="Name1" presStyleCnt="0"/>
      <dgm:spPr/>
    </dgm:pt>
    <dgm:pt modelId="{BE4D3E7E-80FB-4294-A900-EA5A4C711DC0}" type="pres">
      <dgm:prSet presAssocID="{E13BD966-C700-4C88-ABB0-7F4856C580C3}" presName="cycle" presStyleCnt="0"/>
      <dgm:spPr/>
    </dgm:pt>
    <dgm:pt modelId="{24DE96AA-D5F9-4F1D-A193-4CEF060C9597}" type="pres">
      <dgm:prSet presAssocID="{E13BD966-C700-4C88-ABB0-7F4856C580C3}" presName="srcNode" presStyleLbl="node1" presStyleIdx="0" presStyleCnt="4"/>
      <dgm:spPr/>
    </dgm:pt>
    <dgm:pt modelId="{58C5F3C9-2E76-45F2-AB42-6FFCF03FFA69}" type="pres">
      <dgm:prSet presAssocID="{E13BD966-C700-4C88-ABB0-7F4856C580C3}" presName="conn" presStyleLbl="parChTrans1D2" presStyleIdx="0" presStyleCnt="1"/>
      <dgm:spPr/>
      <dgm:t>
        <a:bodyPr/>
        <a:lstStyle/>
        <a:p>
          <a:endParaRPr lang="en-US"/>
        </a:p>
      </dgm:t>
    </dgm:pt>
    <dgm:pt modelId="{21C5868D-3328-45FC-A523-34EFAB7A3EB3}" type="pres">
      <dgm:prSet presAssocID="{E13BD966-C700-4C88-ABB0-7F4856C580C3}" presName="extraNode" presStyleLbl="node1" presStyleIdx="0" presStyleCnt="4"/>
      <dgm:spPr/>
    </dgm:pt>
    <dgm:pt modelId="{8A933C95-4C63-471B-8BEF-53B28F889301}" type="pres">
      <dgm:prSet presAssocID="{E13BD966-C700-4C88-ABB0-7F4856C580C3}" presName="dstNode" presStyleLbl="node1" presStyleIdx="0" presStyleCnt="4"/>
      <dgm:spPr/>
    </dgm:pt>
    <dgm:pt modelId="{5C320027-234C-4A78-B475-58010DEFFB5B}" type="pres">
      <dgm:prSet presAssocID="{F44D2621-F5B7-466E-80AF-C4F9FBA4E276}" presName="text_1" presStyleLbl="node1" presStyleIdx="0" presStyleCnt="4">
        <dgm:presLayoutVars>
          <dgm:bulletEnabled val="1"/>
        </dgm:presLayoutVars>
      </dgm:prSet>
      <dgm:spPr/>
      <dgm:t>
        <a:bodyPr/>
        <a:lstStyle/>
        <a:p>
          <a:endParaRPr lang="en-US"/>
        </a:p>
      </dgm:t>
    </dgm:pt>
    <dgm:pt modelId="{B6867F46-3916-4383-9638-2A59956F5788}" type="pres">
      <dgm:prSet presAssocID="{F44D2621-F5B7-466E-80AF-C4F9FBA4E276}" presName="accent_1" presStyleCnt="0"/>
      <dgm:spPr/>
    </dgm:pt>
    <dgm:pt modelId="{2DF467F0-DFE9-4D9B-A8D6-87059E7024FB}" type="pres">
      <dgm:prSet presAssocID="{F44D2621-F5B7-466E-80AF-C4F9FBA4E276}" presName="accentRepeatNode" presStyleLbl="solidFgAcc1" presStyleIdx="0" presStyleCnt="4"/>
      <dgm:spPr>
        <a:solidFill>
          <a:srgbClr val="F8C58C"/>
        </a:solidFill>
        <a:ln w="28575">
          <a:solidFill>
            <a:srgbClr val="C00000"/>
          </a:solidFill>
        </a:ln>
      </dgm:spPr>
      <dgm:t>
        <a:bodyPr/>
        <a:lstStyle/>
        <a:p>
          <a:endParaRPr lang="en-US"/>
        </a:p>
      </dgm:t>
    </dgm:pt>
    <dgm:pt modelId="{0F637228-DCCF-4F87-A7CE-9811AB7D8194}" type="pres">
      <dgm:prSet presAssocID="{537D89AD-F53A-429B-B0D3-5E3E0B11E61B}" presName="text_2" presStyleLbl="node1" presStyleIdx="1" presStyleCnt="4">
        <dgm:presLayoutVars>
          <dgm:bulletEnabled val="1"/>
        </dgm:presLayoutVars>
      </dgm:prSet>
      <dgm:spPr/>
      <dgm:t>
        <a:bodyPr/>
        <a:lstStyle/>
        <a:p>
          <a:endParaRPr lang="en-US"/>
        </a:p>
      </dgm:t>
    </dgm:pt>
    <dgm:pt modelId="{323CF59E-55AD-4867-858C-F598AD2F0CD3}" type="pres">
      <dgm:prSet presAssocID="{537D89AD-F53A-429B-B0D3-5E3E0B11E61B}" presName="accent_2" presStyleCnt="0"/>
      <dgm:spPr/>
    </dgm:pt>
    <dgm:pt modelId="{DF845B1D-1B8A-4C04-8032-F83AD85573BA}" type="pres">
      <dgm:prSet presAssocID="{537D89AD-F53A-429B-B0D3-5E3E0B11E61B}" presName="accentRepeatNode" presStyleLbl="solidFgAcc1" presStyleIdx="1" presStyleCnt="4"/>
      <dgm:spPr>
        <a:solidFill>
          <a:srgbClr val="F8C58C"/>
        </a:solidFill>
        <a:ln w="28575">
          <a:solidFill>
            <a:srgbClr val="C00000"/>
          </a:solidFill>
        </a:ln>
      </dgm:spPr>
      <dgm:t>
        <a:bodyPr/>
        <a:lstStyle/>
        <a:p>
          <a:endParaRPr lang="en-US"/>
        </a:p>
      </dgm:t>
    </dgm:pt>
    <dgm:pt modelId="{02984A5C-2667-4658-8109-3CB367537E0C}" type="pres">
      <dgm:prSet presAssocID="{8E0A13D6-800D-47CE-8218-86E949C67B13}" presName="text_3" presStyleLbl="node1" presStyleIdx="2" presStyleCnt="4">
        <dgm:presLayoutVars>
          <dgm:bulletEnabled val="1"/>
        </dgm:presLayoutVars>
      </dgm:prSet>
      <dgm:spPr/>
      <dgm:t>
        <a:bodyPr/>
        <a:lstStyle/>
        <a:p>
          <a:endParaRPr lang="en-US"/>
        </a:p>
      </dgm:t>
    </dgm:pt>
    <dgm:pt modelId="{E372FCD4-64B8-4059-B7F3-685C510138DE}" type="pres">
      <dgm:prSet presAssocID="{8E0A13D6-800D-47CE-8218-86E949C67B13}" presName="accent_3" presStyleCnt="0"/>
      <dgm:spPr/>
    </dgm:pt>
    <dgm:pt modelId="{72810D0C-407A-41D5-8015-7E833F9E748D}" type="pres">
      <dgm:prSet presAssocID="{8E0A13D6-800D-47CE-8218-86E949C67B13}" presName="accentRepeatNode" presStyleLbl="solidFgAcc1" presStyleIdx="2" presStyleCnt="4"/>
      <dgm:spPr>
        <a:solidFill>
          <a:srgbClr val="F8C58C"/>
        </a:solidFill>
        <a:ln w="28575">
          <a:solidFill>
            <a:srgbClr val="C00000"/>
          </a:solidFill>
        </a:ln>
      </dgm:spPr>
      <dgm:t>
        <a:bodyPr/>
        <a:lstStyle/>
        <a:p>
          <a:endParaRPr lang="en-US"/>
        </a:p>
      </dgm:t>
    </dgm:pt>
    <dgm:pt modelId="{6A7B47DA-1BAE-45F7-93C6-8E4CC521DFF3}" type="pres">
      <dgm:prSet presAssocID="{34D050B1-8909-485E-9736-E583821D65B7}" presName="text_4" presStyleLbl="node1" presStyleIdx="3" presStyleCnt="4">
        <dgm:presLayoutVars>
          <dgm:bulletEnabled val="1"/>
        </dgm:presLayoutVars>
      </dgm:prSet>
      <dgm:spPr/>
      <dgm:t>
        <a:bodyPr/>
        <a:lstStyle/>
        <a:p>
          <a:endParaRPr lang="en-US"/>
        </a:p>
      </dgm:t>
    </dgm:pt>
    <dgm:pt modelId="{31368294-28DB-4D6B-A04D-ED123D6FB938}" type="pres">
      <dgm:prSet presAssocID="{34D050B1-8909-485E-9736-E583821D65B7}" presName="accent_4" presStyleCnt="0"/>
      <dgm:spPr/>
    </dgm:pt>
    <dgm:pt modelId="{6A442BBA-E4FA-4E58-A60A-3722CE992718}" type="pres">
      <dgm:prSet presAssocID="{34D050B1-8909-485E-9736-E583821D65B7}" presName="accentRepeatNode" presStyleLbl="solidFgAcc1" presStyleIdx="3" presStyleCnt="4"/>
      <dgm:spPr>
        <a:solidFill>
          <a:srgbClr val="F8C58C"/>
        </a:solidFill>
        <a:ln w="28575">
          <a:solidFill>
            <a:srgbClr val="C00000"/>
          </a:solidFill>
        </a:ln>
      </dgm:spPr>
      <dgm:t>
        <a:bodyPr/>
        <a:lstStyle/>
        <a:p>
          <a:endParaRPr lang="en-US"/>
        </a:p>
      </dgm:t>
    </dgm:pt>
  </dgm:ptLst>
  <dgm:cxnLst>
    <dgm:cxn modelId="{8BC59122-2C35-4ADE-BFC0-CAF5C22F1ECC}" type="presOf" srcId="{953D8D2A-C7DC-404A-8090-7E98CD9ED631}" destId="{58C5F3C9-2E76-45F2-AB42-6FFCF03FFA69}" srcOrd="0" destOrd="0" presId="urn:microsoft.com/office/officeart/2008/layout/VerticalCurvedList"/>
    <dgm:cxn modelId="{1AC5DB33-9D35-4E15-8B63-D3BEDAB40B0E}" srcId="{E13BD966-C700-4C88-ABB0-7F4856C580C3}" destId="{34D050B1-8909-485E-9736-E583821D65B7}" srcOrd="3" destOrd="0" parTransId="{2CA6EA5F-FEFD-47CD-9C22-B5BA5395D2E4}" sibTransId="{05D9FA69-7245-43A2-AEB0-424BB638C47E}"/>
    <dgm:cxn modelId="{52B4BA23-2471-4188-AA96-441ED0BAE7BD}" type="presOf" srcId="{E13BD966-C700-4C88-ABB0-7F4856C580C3}" destId="{2654778F-6102-4EBD-AA3A-BFCB38F633D5}" srcOrd="0" destOrd="0" presId="urn:microsoft.com/office/officeart/2008/layout/VerticalCurvedList"/>
    <dgm:cxn modelId="{8EF137BF-3C89-45BE-AD34-79E1FB736E28}" type="presOf" srcId="{8E0A13D6-800D-47CE-8218-86E949C67B13}" destId="{02984A5C-2667-4658-8109-3CB367537E0C}" srcOrd="0" destOrd="0" presId="urn:microsoft.com/office/officeart/2008/layout/VerticalCurvedList"/>
    <dgm:cxn modelId="{CF11086D-BE92-44E4-B9FF-AF9A0A5A9208}" type="presOf" srcId="{34D050B1-8909-485E-9736-E583821D65B7}" destId="{6A7B47DA-1BAE-45F7-93C6-8E4CC521DFF3}" srcOrd="0" destOrd="0" presId="urn:microsoft.com/office/officeart/2008/layout/VerticalCurvedList"/>
    <dgm:cxn modelId="{DA0D8CD4-562D-4371-AEA5-3B7C18F43CE0}" srcId="{E13BD966-C700-4C88-ABB0-7F4856C580C3}" destId="{8E0A13D6-800D-47CE-8218-86E949C67B13}" srcOrd="2" destOrd="0" parTransId="{988AF734-6D1A-4D41-B308-FC3F4542B2B3}" sibTransId="{78AAA0BA-62EB-4E4C-85D1-E47111F921EE}"/>
    <dgm:cxn modelId="{467887D0-61F8-4096-8DCD-C25C15F694DB}" type="presOf" srcId="{F44D2621-F5B7-466E-80AF-C4F9FBA4E276}" destId="{5C320027-234C-4A78-B475-58010DEFFB5B}" srcOrd="0" destOrd="0" presId="urn:microsoft.com/office/officeart/2008/layout/VerticalCurvedList"/>
    <dgm:cxn modelId="{73B36926-24D0-49F8-AB01-37269D65F18C}" srcId="{E13BD966-C700-4C88-ABB0-7F4856C580C3}" destId="{F44D2621-F5B7-466E-80AF-C4F9FBA4E276}" srcOrd="0" destOrd="0" parTransId="{7EBA683C-3DF1-4C4C-8E21-AC49C8A36C90}" sibTransId="{953D8D2A-C7DC-404A-8090-7E98CD9ED631}"/>
    <dgm:cxn modelId="{43D76608-CA0A-4155-B6D6-EFACA522E1DB}" type="presOf" srcId="{537D89AD-F53A-429B-B0D3-5E3E0B11E61B}" destId="{0F637228-DCCF-4F87-A7CE-9811AB7D8194}" srcOrd="0" destOrd="0" presId="urn:microsoft.com/office/officeart/2008/layout/VerticalCurvedList"/>
    <dgm:cxn modelId="{FE9FB7C1-5AAD-4E54-A99D-F2C5182649C8}" srcId="{E13BD966-C700-4C88-ABB0-7F4856C580C3}" destId="{537D89AD-F53A-429B-B0D3-5E3E0B11E61B}" srcOrd="1" destOrd="0" parTransId="{24398CA5-613F-4352-ACA7-3F41F56E9E04}" sibTransId="{BF2C7EFF-43BA-405E-80F5-6B44D391881F}"/>
    <dgm:cxn modelId="{C1AE4E73-B748-43F9-8766-FE8984715AD4}" type="presParOf" srcId="{2654778F-6102-4EBD-AA3A-BFCB38F633D5}" destId="{8F10AB1E-E4E7-4490-B1B9-B125D70F839B}" srcOrd="0" destOrd="0" presId="urn:microsoft.com/office/officeart/2008/layout/VerticalCurvedList"/>
    <dgm:cxn modelId="{7A7D9291-9EE7-4CE7-8389-848AE55CB953}" type="presParOf" srcId="{8F10AB1E-E4E7-4490-B1B9-B125D70F839B}" destId="{BE4D3E7E-80FB-4294-A900-EA5A4C711DC0}" srcOrd="0" destOrd="0" presId="urn:microsoft.com/office/officeart/2008/layout/VerticalCurvedList"/>
    <dgm:cxn modelId="{182F45AE-34D2-4BCD-9291-483DA6182E65}" type="presParOf" srcId="{BE4D3E7E-80FB-4294-A900-EA5A4C711DC0}" destId="{24DE96AA-D5F9-4F1D-A193-4CEF060C9597}" srcOrd="0" destOrd="0" presId="urn:microsoft.com/office/officeart/2008/layout/VerticalCurvedList"/>
    <dgm:cxn modelId="{358921B8-181A-4C23-B0DB-B7A6CB5965A5}" type="presParOf" srcId="{BE4D3E7E-80FB-4294-A900-EA5A4C711DC0}" destId="{58C5F3C9-2E76-45F2-AB42-6FFCF03FFA69}" srcOrd="1" destOrd="0" presId="urn:microsoft.com/office/officeart/2008/layout/VerticalCurvedList"/>
    <dgm:cxn modelId="{83A4509E-EB77-4EAB-BB02-2C4A957DBCEE}" type="presParOf" srcId="{BE4D3E7E-80FB-4294-A900-EA5A4C711DC0}" destId="{21C5868D-3328-45FC-A523-34EFAB7A3EB3}" srcOrd="2" destOrd="0" presId="urn:microsoft.com/office/officeart/2008/layout/VerticalCurvedList"/>
    <dgm:cxn modelId="{B40B4B12-C2DF-4A32-BDF0-D2E098DFF61E}" type="presParOf" srcId="{BE4D3E7E-80FB-4294-A900-EA5A4C711DC0}" destId="{8A933C95-4C63-471B-8BEF-53B28F889301}" srcOrd="3" destOrd="0" presId="urn:microsoft.com/office/officeart/2008/layout/VerticalCurvedList"/>
    <dgm:cxn modelId="{BB212141-709C-4BC9-A42B-5A468ED6EDB0}" type="presParOf" srcId="{8F10AB1E-E4E7-4490-B1B9-B125D70F839B}" destId="{5C320027-234C-4A78-B475-58010DEFFB5B}" srcOrd="1" destOrd="0" presId="urn:microsoft.com/office/officeart/2008/layout/VerticalCurvedList"/>
    <dgm:cxn modelId="{F975E0A3-914D-4E9A-81B1-240D2EDD7A3E}" type="presParOf" srcId="{8F10AB1E-E4E7-4490-B1B9-B125D70F839B}" destId="{B6867F46-3916-4383-9638-2A59956F5788}" srcOrd="2" destOrd="0" presId="urn:microsoft.com/office/officeart/2008/layout/VerticalCurvedList"/>
    <dgm:cxn modelId="{E3BCB2C6-D988-4B67-AE16-3D8FF15B7C41}" type="presParOf" srcId="{B6867F46-3916-4383-9638-2A59956F5788}" destId="{2DF467F0-DFE9-4D9B-A8D6-87059E7024FB}" srcOrd="0" destOrd="0" presId="urn:microsoft.com/office/officeart/2008/layout/VerticalCurvedList"/>
    <dgm:cxn modelId="{C8417ABD-581F-4504-9F27-5B11D5445CED}" type="presParOf" srcId="{8F10AB1E-E4E7-4490-B1B9-B125D70F839B}" destId="{0F637228-DCCF-4F87-A7CE-9811AB7D8194}" srcOrd="3" destOrd="0" presId="urn:microsoft.com/office/officeart/2008/layout/VerticalCurvedList"/>
    <dgm:cxn modelId="{39882C00-9C9C-4F8B-A066-F485338EC262}" type="presParOf" srcId="{8F10AB1E-E4E7-4490-B1B9-B125D70F839B}" destId="{323CF59E-55AD-4867-858C-F598AD2F0CD3}" srcOrd="4" destOrd="0" presId="urn:microsoft.com/office/officeart/2008/layout/VerticalCurvedList"/>
    <dgm:cxn modelId="{47020E67-3739-45FE-9979-5D06135D5480}" type="presParOf" srcId="{323CF59E-55AD-4867-858C-F598AD2F0CD3}" destId="{DF845B1D-1B8A-4C04-8032-F83AD85573BA}" srcOrd="0" destOrd="0" presId="urn:microsoft.com/office/officeart/2008/layout/VerticalCurvedList"/>
    <dgm:cxn modelId="{B801EAFD-FBCA-49F3-BA9A-14645DFFCEE8}" type="presParOf" srcId="{8F10AB1E-E4E7-4490-B1B9-B125D70F839B}" destId="{02984A5C-2667-4658-8109-3CB367537E0C}" srcOrd="5" destOrd="0" presId="urn:microsoft.com/office/officeart/2008/layout/VerticalCurvedList"/>
    <dgm:cxn modelId="{78413FA9-CC0A-4C12-9A0C-A2CC06CD7295}" type="presParOf" srcId="{8F10AB1E-E4E7-4490-B1B9-B125D70F839B}" destId="{E372FCD4-64B8-4059-B7F3-685C510138DE}" srcOrd="6" destOrd="0" presId="urn:microsoft.com/office/officeart/2008/layout/VerticalCurvedList"/>
    <dgm:cxn modelId="{25D1FC5B-4E37-4209-8CC3-4D60B1B81292}" type="presParOf" srcId="{E372FCD4-64B8-4059-B7F3-685C510138DE}" destId="{72810D0C-407A-41D5-8015-7E833F9E748D}" srcOrd="0" destOrd="0" presId="urn:microsoft.com/office/officeart/2008/layout/VerticalCurvedList"/>
    <dgm:cxn modelId="{6330EB38-11EE-480B-999D-1D983D2BE37A}" type="presParOf" srcId="{8F10AB1E-E4E7-4490-B1B9-B125D70F839B}" destId="{6A7B47DA-1BAE-45F7-93C6-8E4CC521DFF3}" srcOrd="7" destOrd="0" presId="urn:microsoft.com/office/officeart/2008/layout/VerticalCurvedList"/>
    <dgm:cxn modelId="{452C7D99-44AF-4592-9596-E3BE6E0A8D88}" type="presParOf" srcId="{8F10AB1E-E4E7-4490-B1B9-B125D70F839B}" destId="{31368294-28DB-4D6B-A04D-ED123D6FB938}" srcOrd="8" destOrd="0" presId="urn:microsoft.com/office/officeart/2008/layout/VerticalCurvedList"/>
    <dgm:cxn modelId="{D05A8661-5586-4A31-941C-492EEC71B3FF}" type="presParOf" srcId="{31368294-28DB-4D6B-A04D-ED123D6FB938}" destId="{6A442BBA-E4FA-4E58-A60A-3722CE99271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3BD966-C700-4C88-ABB0-7F4856C580C3}"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F44D2621-F5B7-466E-80AF-C4F9FBA4E276}">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Performance Measures</a:t>
          </a:r>
          <a:endParaRPr lang="en-US" sz="2400" b="1" dirty="0">
            <a:solidFill>
              <a:schemeClr val="tx1"/>
            </a:solidFill>
          </a:endParaRPr>
        </a:p>
      </dgm:t>
    </dgm:pt>
    <dgm:pt modelId="{7EBA683C-3DF1-4C4C-8E21-AC49C8A36C90}" type="parTrans" cxnId="{73B36926-24D0-49F8-AB01-37269D65F18C}">
      <dgm:prSet/>
      <dgm:spPr/>
      <dgm:t>
        <a:bodyPr/>
        <a:lstStyle/>
        <a:p>
          <a:endParaRPr lang="en-US" sz="2400" b="1">
            <a:solidFill>
              <a:schemeClr val="tx1"/>
            </a:solidFill>
          </a:endParaRPr>
        </a:p>
      </dgm:t>
    </dgm:pt>
    <dgm:pt modelId="{953D8D2A-C7DC-404A-8090-7E98CD9ED631}" type="sibTrans" cxnId="{73B36926-24D0-49F8-AB01-37269D65F18C}">
      <dgm:prSet/>
      <dgm:spPr>
        <a:ln>
          <a:solidFill>
            <a:schemeClr val="tx1"/>
          </a:solidFill>
        </a:ln>
      </dgm:spPr>
      <dgm:t>
        <a:bodyPr/>
        <a:lstStyle/>
        <a:p>
          <a:endParaRPr lang="en-US" sz="2400" b="1">
            <a:solidFill>
              <a:schemeClr val="tx1"/>
            </a:solidFill>
          </a:endParaRPr>
        </a:p>
      </dgm:t>
    </dgm:pt>
    <dgm:pt modelId="{537D89AD-F53A-429B-B0D3-5E3E0B11E61B}">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b="100000"/>
          </a:path>
          <a:tileRect t="-100000" r="-100000"/>
        </a:gradFill>
      </dgm:spPr>
      <dgm:t>
        <a:bodyPr/>
        <a:lstStyle/>
        <a:p>
          <a:r>
            <a:rPr lang="en-US" sz="2400" b="1" dirty="0" smtClean="0">
              <a:solidFill>
                <a:schemeClr val="tx1"/>
              </a:solidFill>
            </a:rPr>
            <a:t>V3 Data Dictionary Revisions</a:t>
          </a:r>
          <a:endParaRPr lang="en-US" sz="2400" b="1" dirty="0">
            <a:solidFill>
              <a:schemeClr val="tx1"/>
            </a:solidFill>
          </a:endParaRPr>
        </a:p>
      </dgm:t>
    </dgm:pt>
    <dgm:pt modelId="{24398CA5-613F-4352-ACA7-3F41F56E9E04}" type="parTrans" cxnId="{FE9FB7C1-5AAD-4E54-A99D-F2C5182649C8}">
      <dgm:prSet/>
      <dgm:spPr/>
      <dgm:t>
        <a:bodyPr/>
        <a:lstStyle/>
        <a:p>
          <a:endParaRPr lang="en-US" sz="2400" b="1">
            <a:solidFill>
              <a:schemeClr val="tx1"/>
            </a:solidFill>
          </a:endParaRPr>
        </a:p>
      </dgm:t>
    </dgm:pt>
    <dgm:pt modelId="{BF2C7EFF-43BA-405E-80F5-6B44D391881F}" type="sibTrans" cxnId="{FE9FB7C1-5AAD-4E54-A99D-F2C5182649C8}">
      <dgm:prSet/>
      <dgm:spPr/>
      <dgm:t>
        <a:bodyPr/>
        <a:lstStyle/>
        <a:p>
          <a:endParaRPr lang="en-US" sz="2400" b="1">
            <a:solidFill>
              <a:schemeClr val="tx1"/>
            </a:solidFill>
          </a:endParaRPr>
        </a:p>
      </dgm:t>
    </dgm:pt>
    <dgm:pt modelId="{8E0A13D6-800D-47CE-8218-86E949C67B13}">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err="1" smtClean="0">
              <a:solidFill>
                <a:schemeClr val="tx1"/>
              </a:solidFill>
            </a:rPr>
            <a:t>ePCR</a:t>
          </a:r>
          <a:r>
            <a:rPr lang="en-US" sz="2400" b="1" dirty="0" smtClean="0">
              <a:solidFill>
                <a:schemeClr val="tx1"/>
              </a:solidFill>
            </a:rPr>
            <a:t> Vendor Validations</a:t>
          </a:r>
          <a:endParaRPr lang="en-US" sz="2400" b="1" dirty="0">
            <a:solidFill>
              <a:schemeClr val="tx1"/>
            </a:solidFill>
          </a:endParaRPr>
        </a:p>
      </dgm:t>
    </dgm:pt>
    <dgm:pt modelId="{988AF734-6D1A-4D41-B308-FC3F4542B2B3}" type="parTrans" cxnId="{DA0D8CD4-562D-4371-AEA5-3B7C18F43CE0}">
      <dgm:prSet/>
      <dgm:spPr/>
      <dgm:t>
        <a:bodyPr/>
        <a:lstStyle/>
        <a:p>
          <a:endParaRPr lang="en-US" sz="2400" b="1">
            <a:solidFill>
              <a:schemeClr val="tx1"/>
            </a:solidFill>
          </a:endParaRPr>
        </a:p>
      </dgm:t>
    </dgm:pt>
    <dgm:pt modelId="{78AAA0BA-62EB-4E4C-85D1-E47111F921EE}" type="sibTrans" cxnId="{DA0D8CD4-562D-4371-AEA5-3B7C18F43CE0}">
      <dgm:prSet/>
      <dgm:spPr/>
      <dgm:t>
        <a:bodyPr/>
        <a:lstStyle/>
        <a:p>
          <a:endParaRPr lang="en-US" sz="2400" b="1">
            <a:solidFill>
              <a:schemeClr val="tx1"/>
            </a:solidFill>
          </a:endParaRPr>
        </a:p>
      </dgm:t>
    </dgm:pt>
    <dgm:pt modelId="{B8B2F645-A59B-4473-9F3B-065DBD643605}" type="pres">
      <dgm:prSet presAssocID="{E13BD966-C700-4C88-ABB0-7F4856C580C3}" presName="diagram" presStyleCnt="0">
        <dgm:presLayoutVars>
          <dgm:dir/>
          <dgm:resizeHandles val="exact"/>
        </dgm:presLayoutVars>
      </dgm:prSet>
      <dgm:spPr/>
      <dgm:t>
        <a:bodyPr/>
        <a:lstStyle/>
        <a:p>
          <a:endParaRPr lang="en-US"/>
        </a:p>
      </dgm:t>
    </dgm:pt>
    <dgm:pt modelId="{E68C7F01-2D3F-4377-B8EE-E60236DDDFB0}" type="pres">
      <dgm:prSet presAssocID="{F44D2621-F5B7-466E-80AF-C4F9FBA4E276}" presName="node" presStyleLbl="node1" presStyleIdx="0" presStyleCnt="3">
        <dgm:presLayoutVars>
          <dgm:bulletEnabled val="1"/>
        </dgm:presLayoutVars>
      </dgm:prSet>
      <dgm:spPr/>
      <dgm:t>
        <a:bodyPr/>
        <a:lstStyle/>
        <a:p>
          <a:endParaRPr lang="en-US"/>
        </a:p>
      </dgm:t>
    </dgm:pt>
    <dgm:pt modelId="{6E689534-97C8-4F68-B226-353A3B747ECF}" type="pres">
      <dgm:prSet presAssocID="{953D8D2A-C7DC-404A-8090-7E98CD9ED631}" presName="sibTrans" presStyleCnt="0"/>
      <dgm:spPr/>
    </dgm:pt>
    <dgm:pt modelId="{08FC6BC8-8324-4367-8931-FE33193A4C2B}" type="pres">
      <dgm:prSet presAssocID="{537D89AD-F53A-429B-B0D3-5E3E0B11E61B}" presName="node" presStyleLbl="node1" presStyleIdx="1" presStyleCnt="3">
        <dgm:presLayoutVars>
          <dgm:bulletEnabled val="1"/>
        </dgm:presLayoutVars>
      </dgm:prSet>
      <dgm:spPr/>
      <dgm:t>
        <a:bodyPr/>
        <a:lstStyle/>
        <a:p>
          <a:endParaRPr lang="en-US"/>
        </a:p>
      </dgm:t>
    </dgm:pt>
    <dgm:pt modelId="{F52D34AC-537B-4D4A-9BBD-B7E09A2268F1}" type="pres">
      <dgm:prSet presAssocID="{BF2C7EFF-43BA-405E-80F5-6B44D391881F}" presName="sibTrans" presStyleCnt="0"/>
      <dgm:spPr/>
    </dgm:pt>
    <dgm:pt modelId="{B647BD01-919B-4743-8307-C8DB731FDEC7}" type="pres">
      <dgm:prSet presAssocID="{8E0A13D6-800D-47CE-8218-86E949C67B13}" presName="node" presStyleLbl="node1" presStyleIdx="2" presStyleCnt="3">
        <dgm:presLayoutVars>
          <dgm:bulletEnabled val="1"/>
        </dgm:presLayoutVars>
      </dgm:prSet>
      <dgm:spPr/>
      <dgm:t>
        <a:bodyPr/>
        <a:lstStyle/>
        <a:p>
          <a:endParaRPr lang="en-US"/>
        </a:p>
      </dgm:t>
    </dgm:pt>
  </dgm:ptLst>
  <dgm:cxnLst>
    <dgm:cxn modelId="{8653D17B-E6E3-4216-B05E-DB82FC1CF3D8}" type="presOf" srcId="{8E0A13D6-800D-47CE-8218-86E949C67B13}" destId="{B647BD01-919B-4743-8307-C8DB731FDEC7}" srcOrd="0" destOrd="0" presId="urn:microsoft.com/office/officeart/2005/8/layout/default"/>
    <dgm:cxn modelId="{FE9FB7C1-5AAD-4E54-A99D-F2C5182649C8}" srcId="{E13BD966-C700-4C88-ABB0-7F4856C580C3}" destId="{537D89AD-F53A-429B-B0D3-5E3E0B11E61B}" srcOrd="1" destOrd="0" parTransId="{24398CA5-613F-4352-ACA7-3F41F56E9E04}" sibTransId="{BF2C7EFF-43BA-405E-80F5-6B44D391881F}"/>
    <dgm:cxn modelId="{DA0D8CD4-562D-4371-AEA5-3B7C18F43CE0}" srcId="{E13BD966-C700-4C88-ABB0-7F4856C580C3}" destId="{8E0A13D6-800D-47CE-8218-86E949C67B13}" srcOrd="2" destOrd="0" parTransId="{988AF734-6D1A-4D41-B308-FC3F4542B2B3}" sibTransId="{78AAA0BA-62EB-4E4C-85D1-E47111F921EE}"/>
    <dgm:cxn modelId="{0A2B0344-13DE-4884-86E1-54362FCA6BAD}" type="presOf" srcId="{E13BD966-C700-4C88-ABB0-7F4856C580C3}" destId="{B8B2F645-A59B-4473-9F3B-065DBD643605}" srcOrd="0" destOrd="0" presId="urn:microsoft.com/office/officeart/2005/8/layout/default"/>
    <dgm:cxn modelId="{73B36926-24D0-49F8-AB01-37269D65F18C}" srcId="{E13BD966-C700-4C88-ABB0-7F4856C580C3}" destId="{F44D2621-F5B7-466E-80AF-C4F9FBA4E276}" srcOrd="0" destOrd="0" parTransId="{7EBA683C-3DF1-4C4C-8E21-AC49C8A36C90}" sibTransId="{953D8D2A-C7DC-404A-8090-7E98CD9ED631}"/>
    <dgm:cxn modelId="{6C1BEC53-92BD-47DF-92A0-0D732F88E229}" type="presOf" srcId="{F44D2621-F5B7-466E-80AF-C4F9FBA4E276}" destId="{E68C7F01-2D3F-4377-B8EE-E60236DDDFB0}" srcOrd="0" destOrd="0" presId="urn:microsoft.com/office/officeart/2005/8/layout/default"/>
    <dgm:cxn modelId="{302972ED-1D2B-455D-A2E3-A0CAA489E49D}" type="presOf" srcId="{537D89AD-F53A-429B-B0D3-5E3E0B11E61B}" destId="{08FC6BC8-8324-4367-8931-FE33193A4C2B}" srcOrd="0" destOrd="0" presId="urn:microsoft.com/office/officeart/2005/8/layout/default"/>
    <dgm:cxn modelId="{DB94A054-F521-4752-9739-3A65304F76CF}" type="presParOf" srcId="{B8B2F645-A59B-4473-9F3B-065DBD643605}" destId="{E68C7F01-2D3F-4377-B8EE-E60236DDDFB0}" srcOrd="0" destOrd="0" presId="urn:microsoft.com/office/officeart/2005/8/layout/default"/>
    <dgm:cxn modelId="{F4A81655-D9AF-4E36-840E-8B7131D9384F}" type="presParOf" srcId="{B8B2F645-A59B-4473-9F3B-065DBD643605}" destId="{6E689534-97C8-4F68-B226-353A3B747ECF}" srcOrd="1" destOrd="0" presId="urn:microsoft.com/office/officeart/2005/8/layout/default"/>
    <dgm:cxn modelId="{1834FAD4-8857-49A7-BB4A-46F45BA55BBF}" type="presParOf" srcId="{B8B2F645-A59B-4473-9F3B-065DBD643605}" destId="{08FC6BC8-8324-4367-8931-FE33193A4C2B}" srcOrd="2" destOrd="0" presId="urn:microsoft.com/office/officeart/2005/8/layout/default"/>
    <dgm:cxn modelId="{74C7C0C2-73C5-41EE-AD68-45E0C585B271}" type="presParOf" srcId="{B8B2F645-A59B-4473-9F3B-065DBD643605}" destId="{F52D34AC-537B-4D4A-9BBD-B7E09A2268F1}" srcOrd="3" destOrd="0" presId="urn:microsoft.com/office/officeart/2005/8/layout/default"/>
    <dgm:cxn modelId="{F01D7E9A-53C0-4D29-8767-0C7BBA657260}" type="presParOf" srcId="{B8B2F645-A59B-4473-9F3B-065DBD643605}" destId="{B647BD01-919B-4743-8307-C8DB731FDEC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3BD966-C700-4C88-ABB0-7F4856C580C3}"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F44D2621-F5B7-466E-80AF-C4F9FBA4E276}">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Transition to NEMSIS 3.4</a:t>
          </a:r>
          <a:endParaRPr lang="en-US" sz="2400" b="1" dirty="0">
            <a:solidFill>
              <a:schemeClr val="tx1"/>
            </a:solidFill>
          </a:endParaRPr>
        </a:p>
      </dgm:t>
    </dgm:pt>
    <dgm:pt modelId="{7EBA683C-3DF1-4C4C-8E21-AC49C8A36C90}" type="parTrans" cxnId="{73B36926-24D0-49F8-AB01-37269D65F18C}">
      <dgm:prSet/>
      <dgm:spPr/>
      <dgm:t>
        <a:bodyPr/>
        <a:lstStyle/>
        <a:p>
          <a:endParaRPr lang="en-US" sz="2400" b="1">
            <a:solidFill>
              <a:schemeClr val="tx1"/>
            </a:solidFill>
          </a:endParaRPr>
        </a:p>
      </dgm:t>
    </dgm:pt>
    <dgm:pt modelId="{953D8D2A-C7DC-404A-8090-7E98CD9ED631}" type="sibTrans" cxnId="{73B36926-24D0-49F8-AB01-37269D65F18C}">
      <dgm:prSet/>
      <dgm:spPr>
        <a:ln>
          <a:solidFill>
            <a:schemeClr val="tx1"/>
          </a:solidFill>
        </a:ln>
      </dgm:spPr>
      <dgm:t>
        <a:bodyPr/>
        <a:lstStyle/>
        <a:p>
          <a:endParaRPr lang="en-US" sz="2400" b="1">
            <a:solidFill>
              <a:schemeClr val="tx1"/>
            </a:solidFill>
          </a:endParaRPr>
        </a:p>
      </dgm:t>
    </dgm:pt>
    <dgm:pt modelId="{537D89AD-F53A-429B-B0D3-5E3E0B11E61B}">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b="100000"/>
          </a:path>
          <a:tileRect t="-100000" r="-100000"/>
        </a:gradFill>
      </dgm:spPr>
      <dgm:t>
        <a:bodyPr/>
        <a:lstStyle/>
        <a:p>
          <a:r>
            <a:rPr lang="en-US" sz="2400" b="1" dirty="0" smtClean="0">
              <a:solidFill>
                <a:schemeClr val="tx1"/>
              </a:solidFill>
            </a:rPr>
            <a:t>National Business Rules</a:t>
          </a:r>
          <a:endParaRPr lang="en-US" sz="2400" b="1" dirty="0">
            <a:solidFill>
              <a:schemeClr val="tx1"/>
            </a:solidFill>
          </a:endParaRPr>
        </a:p>
      </dgm:t>
    </dgm:pt>
    <dgm:pt modelId="{24398CA5-613F-4352-ACA7-3F41F56E9E04}" type="parTrans" cxnId="{FE9FB7C1-5AAD-4E54-A99D-F2C5182649C8}">
      <dgm:prSet/>
      <dgm:spPr/>
      <dgm:t>
        <a:bodyPr/>
        <a:lstStyle/>
        <a:p>
          <a:endParaRPr lang="en-US" sz="2400" b="1">
            <a:solidFill>
              <a:schemeClr val="tx1"/>
            </a:solidFill>
          </a:endParaRPr>
        </a:p>
      </dgm:t>
    </dgm:pt>
    <dgm:pt modelId="{BF2C7EFF-43BA-405E-80F5-6B44D391881F}" type="sibTrans" cxnId="{FE9FB7C1-5AAD-4E54-A99D-F2C5182649C8}">
      <dgm:prSet/>
      <dgm:spPr/>
      <dgm:t>
        <a:bodyPr/>
        <a:lstStyle/>
        <a:p>
          <a:endParaRPr lang="en-US" sz="2400" b="1">
            <a:solidFill>
              <a:schemeClr val="tx1"/>
            </a:solidFill>
          </a:endParaRPr>
        </a:p>
      </dgm:t>
    </dgm:pt>
    <dgm:pt modelId="{8E0A13D6-800D-47CE-8218-86E949C67B13}">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Suggested Lists</a:t>
          </a:r>
          <a:endParaRPr lang="en-US" sz="2400" b="1" dirty="0">
            <a:solidFill>
              <a:schemeClr val="tx1"/>
            </a:solidFill>
          </a:endParaRPr>
        </a:p>
      </dgm:t>
    </dgm:pt>
    <dgm:pt modelId="{988AF734-6D1A-4D41-B308-FC3F4542B2B3}" type="parTrans" cxnId="{DA0D8CD4-562D-4371-AEA5-3B7C18F43CE0}">
      <dgm:prSet/>
      <dgm:spPr/>
      <dgm:t>
        <a:bodyPr/>
        <a:lstStyle/>
        <a:p>
          <a:endParaRPr lang="en-US" sz="2400" b="1">
            <a:solidFill>
              <a:schemeClr val="tx1"/>
            </a:solidFill>
          </a:endParaRPr>
        </a:p>
      </dgm:t>
    </dgm:pt>
    <dgm:pt modelId="{78AAA0BA-62EB-4E4C-85D1-E47111F921EE}" type="sibTrans" cxnId="{DA0D8CD4-562D-4371-AEA5-3B7C18F43CE0}">
      <dgm:prSet/>
      <dgm:spPr/>
      <dgm:t>
        <a:bodyPr/>
        <a:lstStyle/>
        <a:p>
          <a:endParaRPr lang="en-US" sz="2400" b="1">
            <a:solidFill>
              <a:schemeClr val="tx1"/>
            </a:solidFill>
          </a:endParaRPr>
        </a:p>
      </dgm:t>
    </dgm:pt>
    <dgm:pt modelId="{34D050B1-8909-485E-9736-E583821D65B7}">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Compass Measures</a:t>
          </a:r>
          <a:endParaRPr lang="en-US" sz="2400" b="1" dirty="0">
            <a:solidFill>
              <a:schemeClr val="tx1"/>
            </a:solidFill>
          </a:endParaRPr>
        </a:p>
      </dgm:t>
    </dgm:pt>
    <dgm:pt modelId="{2CA6EA5F-FEFD-47CD-9C22-B5BA5395D2E4}" type="parTrans" cxnId="{1AC5DB33-9D35-4E15-8B63-D3BEDAB40B0E}">
      <dgm:prSet/>
      <dgm:spPr/>
      <dgm:t>
        <a:bodyPr/>
        <a:lstStyle/>
        <a:p>
          <a:endParaRPr lang="en-US" sz="2400"/>
        </a:p>
      </dgm:t>
    </dgm:pt>
    <dgm:pt modelId="{05D9FA69-7245-43A2-AEB0-424BB638C47E}" type="sibTrans" cxnId="{1AC5DB33-9D35-4E15-8B63-D3BEDAB40B0E}">
      <dgm:prSet/>
      <dgm:spPr/>
      <dgm:t>
        <a:bodyPr/>
        <a:lstStyle/>
        <a:p>
          <a:endParaRPr lang="en-US" sz="2400"/>
        </a:p>
      </dgm:t>
    </dgm:pt>
    <dgm:pt modelId="{2654778F-6102-4EBD-AA3A-BFCB38F633D5}" type="pres">
      <dgm:prSet presAssocID="{E13BD966-C700-4C88-ABB0-7F4856C580C3}" presName="Name0" presStyleCnt="0">
        <dgm:presLayoutVars>
          <dgm:chMax val="7"/>
          <dgm:chPref val="7"/>
          <dgm:dir/>
        </dgm:presLayoutVars>
      </dgm:prSet>
      <dgm:spPr/>
      <dgm:t>
        <a:bodyPr/>
        <a:lstStyle/>
        <a:p>
          <a:endParaRPr lang="en-US"/>
        </a:p>
      </dgm:t>
    </dgm:pt>
    <dgm:pt modelId="{8F10AB1E-E4E7-4490-B1B9-B125D70F839B}" type="pres">
      <dgm:prSet presAssocID="{E13BD966-C700-4C88-ABB0-7F4856C580C3}" presName="Name1" presStyleCnt="0"/>
      <dgm:spPr/>
    </dgm:pt>
    <dgm:pt modelId="{BE4D3E7E-80FB-4294-A900-EA5A4C711DC0}" type="pres">
      <dgm:prSet presAssocID="{E13BD966-C700-4C88-ABB0-7F4856C580C3}" presName="cycle" presStyleCnt="0"/>
      <dgm:spPr/>
    </dgm:pt>
    <dgm:pt modelId="{24DE96AA-D5F9-4F1D-A193-4CEF060C9597}" type="pres">
      <dgm:prSet presAssocID="{E13BD966-C700-4C88-ABB0-7F4856C580C3}" presName="srcNode" presStyleLbl="node1" presStyleIdx="0" presStyleCnt="4"/>
      <dgm:spPr/>
    </dgm:pt>
    <dgm:pt modelId="{58C5F3C9-2E76-45F2-AB42-6FFCF03FFA69}" type="pres">
      <dgm:prSet presAssocID="{E13BD966-C700-4C88-ABB0-7F4856C580C3}" presName="conn" presStyleLbl="parChTrans1D2" presStyleIdx="0" presStyleCnt="1"/>
      <dgm:spPr/>
      <dgm:t>
        <a:bodyPr/>
        <a:lstStyle/>
        <a:p>
          <a:endParaRPr lang="en-US"/>
        </a:p>
      </dgm:t>
    </dgm:pt>
    <dgm:pt modelId="{21C5868D-3328-45FC-A523-34EFAB7A3EB3}" type="pres">
      <dgm:prSet presAssocID="{E13BD966-C700-4C88-ABB0-7F4856C580C3}" presName="extraNode" presStyleLbl="node1" presStyleIdx="0" presStyleCnt="4"/>
      <dgm:spPr/>
    </dgm:pt>
    <dgm:pt modelId="{8A933C95-4C63-471B-8BEF-53B28F889301}" type="pres">
      <dgm:prSet presAssocID="{E13BD966-C700-4C88-ABB0-7F4856C580C3}" presName="dstNode" presStyleLbl="node1" presStyleIdx="0" presStyleCnt="4"/>
      <dgm:spPr/>
    </dgm:pt>
    <dgm:pt modelId="{5C320027-234C-4A78-B475-58010DEFFB5B}" type="pres">
      <dgm:prSet presAssocID="{F44D2621-F5B7-466E-80AF-C4F9FBA4E276}" presName="text_1" presStyleLbl="node1" presStyleIdx="0" presStyleCnt="4">
        <dgm:presLayoutVars>
          <dgm:bulletEnabled val="1"/>
        </dgm:presLayoutVars>
      </dgm:prSet>
      <dgm:spPr/>
      <dgm:t>
        <a:bodyPr/>
        <a:lstStyle/>
        <a:p>
          <a:endParaRPr lang="en-US"/>
        </a:p>
      </dgm:t>
    </dgm:pt>
    <dgm:pt modelId="{B6867F46-3916-4383-9638-2A59956F5788}" type="pres">
      <dgm:prSet presAssocID="{F44D2621-F5B7-466E-80AF-C4F9FBA4E276}" presName="accent_1" presStyleCnt="0"/>
      <dgm:spPr/>
    </dgm:pt>
    <dgm:pt modelId="{2DF467F0-DFE9-4D9B-A8D6-87059E7024FB}" type="pres">
      <dgm:prSet presAssocID="{F44D2621-F5B7-466E-80AF-C4F9FBA4E276}" presName="accentRepeatNode" presStyleLbl="solidFgAcc1" presStyleIdx="0" presStyleCnt="4"/>
      <dgm:spPr>
        <a:solidFill>
          <a:srgbClr val="F8C58C"/>
        </a:solidFill>
        <a:ln w="28575">
          <a:solidFill>
            <a:srgbClr val="C00000"/>
          </a:solidFill>
        </a:ln>
      </dgm:spPr>
      <dgm:t>
        <a:bodyPr/>
        <a:lstStyle/>
        <a:p>
          <a:endParaRPr lang="en-US"/>
        </a:p>
      </dgm:t>
    </dgm:pt>
    <dgm:pt modelId="{0F637228-DCCF-4F87-A7CE-9811AB7D8194}" type="pres">
      <dgm:prSet presAssocID="{537D89AD-F53A-429B-B0D3-5E3E0B11E61B}" presName="text_2" presStyleLbl="node1" presStyleIdx="1" presStyleCnt="4">
        <dgm:presLayoutVars>
          <dgm:bulletEnabled val="1"/>
        </dgm:presLayoutVars>
      </dgm:prSet>
      <dgm:spPr/>
      <dgm:t>
        <a:bodyPr/>
        <a:lstStyle/>
        <a:p>
          <a:endParaRPr lang="en-US"/>
        </a:p>
      </dgm:t>
    </dgm:pt>
    <dgm:pt modelId="{323CF59E-55AD-4867-858C-F598AD2F0CD3}" type="pres">
      <dgm:prSet presAssocID="{537D89AD-F53A-429B-B0D3-5E3E0B11E61B}" presName="accent_2" presStyleCnt="0"/>
      <dgm:spPr/>
    </dgm:pt>
    <dgm:pt modelId="{DF845B1D-1B8A-4C04-8032-F83AD85573BA}" type="pres">
      <dgm:prSet presAssocID="{537D89AD-F53A-429B-B0D3-5E3E0B11E61B}" presName="accentRepeatNode" presStyleLbl="solidFgAcc1" presStyleIdx="1" presStyleCnt="4"/>
      <dgm:spPr>
        <a:solidFill>
          <a:srgbClr val="F8C58C"/>
        </a:solidFill>
        <a:ln w="28575">
          <a:solidFill>
            <a:srgbClr val="C00000"/>
          </a:solidFill>
        </a:ln>
      </dgm:spPr>
      <dgm:t>
        <a:bodyPr/>
        <a:lstStyle/>
        <a:p>
          <a:endParaRPr lang="en-US"/>
        </a:p>
      </dgm:t>
    </dgm:pt>
    <dgm:pt modelId="{02984A5C-2667-4658-8109-3CB367537E0C}" type="pres">
      <dgm:prSet presAssocID="{8E0A13D6-800D-47CE-8218-86E949C67B13}" presName="text_3" presStyleLbl="node1" presStyleIdx="2" presStyleCnt="4">
        <dgm:presLayoutVars>
          <dgm:bulletEnabled val="1"/>
        </dgm:presLayoutVars>
      </dgm:prSet>
      <dgm:spPr/>
      <dgm:t>
        <a:bodyPr/>
        <a:lstStyle/>
        <a:p>
          <a:endParaRPr lang="en-US"/>
        </a:p>
      </dgm:t>
    </dgm:pt>
    <dgm:pt modelId="{E372FCD4-64B8-4059-B7F3-685C510138DE}" type="pres">
      <dgm:prSet presAssocID="{8E0A13D6-800D-47CE-8218-86E949C67B13}" presName="accent_3" presStyleCnt="0"/>
      <dgm:spPr/>
    </dgm:pt>
    <dgm:pt modelId="{72810D0C-407A-41D5-8015-7E833F9E748D}" type="pres">
      <dgm:prSet presAssocID="{8E0A13D6-800D-47CE-8218-86E949C67B13}" presName="accentRepeatNode" presStyleLbl="solidFgAcc1" presStyleIdx="2" presStyleCnt="4"/>
      <dgm:spPr>
        <a:solidFill>
          <a:srgbClr val="F8C58C"/>
        </a:solidFill>
        <a:ln w="28575">
          <a:solidFill>
            <a:srgbClr val="C00000"/>
          </a:solidFill>
        </a:ln>
      </dgm:spPr>
      <dgm:t>
        <a:bodyPr/>
        <a:lstStyle/>
        <a:p>
          <a:endParaRPr lang="en-US"/>
        </a:p>
      </dgm:t>
    </dgm:pt>
    <dgm:pt modelId="{6A7B47DA-1BAE-45F7-93C6-8E4CC521DFF3}" type="pres">
      <dgm:prSet presAssocID="{34D050B1-8909-485E-9736-E583821D65B7}" presName="text_4" presStyleLbl="node1" presStyleIdx="3" presStyleCnt="4">
        <dgm:presLayoutVars>
          <dgm:bulletEnabled val="1"/>
        </dgm:presLayoutVars>
      </dgm:prSet>
      <dgm:spPr/>
      <dgm:t>
        <a:bodyPr/>
        <a:lstStyle/>
        <a:p>
          <a:endParaRPr lang="en-US"/>
        </a:p>
      </dgm:t>
    </dgm:pt>
    <dgm:pt modelId="{31368294-28DB-4D6B-A04D-ED123D6FB938}" type="pres">
      <dgm:prSet presAssocID="{34D050B1-8909-485E-9736-E583821D65B7}" presName="accent_4" presStyleCnt="0"/>
      <dgm:spPr/>
    </dgm:pt>
    <dgm:pt modelId="{6A442BBA-E4FA-4E58-A60A-3722CE992718}" type="pres">
      <dgm:prSet presAssocID="{34D050B1-8909-485E-9736-E583821D65B7}" presName="accentRepeatNode" presStyleLbl="solidFgAcc1" presStyleIdx="3" presStyleCnt="4"/>
      <dgm:spPr>
        <a:solidFill>
          <a:srgbClr val="F8C58C"/>
        </a:solidFill>
        <a:ln w="28575">
          <a:solidFill>
            <a:srgbClr val="C00000"/>
          </a:solidFill>
        </a:ln>
      </dgm:spPr>
      <dgm:t>
        <a:bodyPr/>
        <a:lstStyle/>
        <a:p>
          <a:endParaRPr lang="en-US"/>
        </a:p>
      </dgm:t>
    </dgm:pt>
  </dgm:ptLst>
  <dgm:cxnLst>
    <dgm:cxn modelId="{9764E86F-9ECE-4C4C-A98C-CB6B0FF6A0AC}" type="presOf" srcId="{537D89AD-F53A-429B-B0D3-5E3E0B11E61B}" destId="{0F637228-DCCF-4F87-A7CE-9811AB7D8194}" srcOrd="0" destOrd="0" presId="urn:microsoft.com/office/officeart/2008/layout/VerticalCurvedList"/>
    <dgm:cxn modelId="{DA0D8CD4-562D-4371-AEA5-3B7C18F43CE0}" srcId="{E13BD966-C700-4C88-ABB0-7F4856C580C3}" destId="{8E0A13D6-800D-47CE-8218-86E949C67B13}" srcOrd="2" destOrd="0" parTransId="{988AF734-6D1A-4D41-B308-FC3F4542B2B3}" sibTransId="{78AAA0BA-62EB-4E4C-85D1-E47111F921EE}"/>
    <dgm:cxn modelId="{02DDC1AC-1BCE-4FE3-A169-5FE5B3FE467A}" type="presOf" srcId="{953D8D2A-C7DC-404A-8090-7E98CD9ED631}" destId="{58C5F3C9-2E76-45F2-AB42-6FFCF03FFA69}" srcOrd="0" destOrd="0" presId="urn:microsoft.com/office/officeart/2008/layout/VerticalCurvedList"/>
    <dgm:cxn modelId="{73B36926-24D0-49F8-AB01-37269D65F18C}" srcId="{E13BD966-C700-4C88-ABB0-7F4856C580C3}" destId="{F44D2621-F5B7-466E-80AF-C4F9FBA4E276}" srcOrd="0" destOrd="0" parTransId="{7EBA683C-3DF1-4C4C-8E21-AC49C8A36C90}" sibTransId="{953D8D2A-C7DC-404A-8090-7E98CD9ED631}"/>
    <dgm:cxn modelId="{7D6435FB-2ABD-4892-9BC1-14649EE4FCFB}" type="presOf" srcId="{8E0A13D6-800D-47CE-8218-86E949C67B13}" destId="{02984A5C-2667-4658-8109-3CB367537E0C}" srcOrd="0" destOrd="0" presId="urn:microsoft.com/office/officeart/2008/layout/VerticalCurvedList"/>
    <dgm:cxn modelId="{E7FCD2CC-D84C-4AC4-9BE6-F2C117396091}" type="presOf" srcId="{34D050B1-8909-485E-9736-E583821D65B7}" destId="{6A7B47DA-1BAE-45F7-93C6-8E4CC521DFF3}" srcOrd="0" destOrd="0" presId="urn:microsoft.com/office/officeart/2008/layout/VerticalCurvedList"/>
    <dgm:cxn modelId="{1AC5DB33-9D35-4E15-8B63-D3BEDAB40B0E}" srcId="{E13BD966-C700-4C88-ABB0-7F4856C580C3}" destId="{34D050B1-8909-485E-9736-E583821D65B7}" srcOrd="3" destOrd="0" parTransId="{2CA6EA5F-FEFD-47CD-9C22-B5BA5395D2E4}" sibTransId="{05D9FA69-7245-43A2-AEB0-424BB638C47E}"/>
    <dgm:cxn modelId="{FE9FB7C1-5AAD-4E54-A99D-F2C5182649C8}" srcId="{E13BD966-C700-4C88-ABB0-7F4856C580C3}" destId="{537D89AD-F53A-429B-B0D3-5E3E0B11E61B}" srcOrd="1" destOrd="0" parTransId="{24398CA5-613F-4352-ACA7-3F41F56E9E04}" sibTransId="{BF2C7EFF-43BA-405E-80F5-6B44D391881F}"/>
    <dgm:cxn modelId="{8369E0D0-B229-4845-956A-A187704F5443}" type="presOf" srcId="{F44D2621-F5B7-466E-80AF-C4F9FBA4E276}" destId="{5C320027-234C-4A78-B475-58010DEFFB5B}" srcOrd="0" destOrd="0" presId="urn:microsoft.com/office/officeart/2008/layout/VerticalCurvedList"/>
    <dgm:cxn modelId="{5F149111-F345-4EB0-8DB8-9A4407B9A149}" type="presOf" srcId="{E13BD966-C700-4C88-ABB0-7F4856C580C3}" destId="{2654778F-6102-4EBD-AA3A-BFCB38F633D5}" srcOrd="0" destOrd="0" presId="urn:microsoft.com/office/officeart/2008/layout/VerticalCurvedList"/>
    <dgm:cxn modelId="{41F910A2-54BF-4AFE-A255-3CF15EB9D8A5}" type="presParOf" srcId="{2654778F-6102-4EBD-AA3A-BFCB38F633D5}" destId="{8F10AB1E-E4E7-4490-B1B9-B125D70F839B}" srcOrd="0" destOrd="0" presId="urn:microsoft.com/office/officeart/2008/layout/VerticalCurvedList"/>
    <dgm:cxn modelId="{D5E260FF-8ACC-4674-935D-97C17B8C9B80}" type="presParOf" srcId="{8F10AB1E-E4E7-4490-B1B9-B125D70F839B}" destId="{BE4D3E7E-80FB-4294-A900-EA5A4C711DC0}" srcOrd="0" destOrd="0" presId="urn:microsoft.com/office/officeart/2008/layout/VerticalCurvedList"/>
    <dgm:cxn modelId="{4185A0DB-1058-4E16-8314-4EB84E87FCE3}" type="presParOf" srcId="{BE4D3E7E-80FB-4294-A900-EA5A4C711DC0}" destId="{24DE96AA-D5F9-4F1D-A193-4CEF060C9597}" srcOrd="0" destOrd="0" presId="urn:microsoft.com/office/officeart/2008/layout/VerticalCurvedList"/>
    <dgm:cxn modelId="{32927E0D-AB2B-4749-9415-D09B5CF2967F}" type="presParOf" srcId="{BE4D3E7E-80FB-4294-A900-EA5A4C711DC0}" destId="{58C5F3C9-2E76-45F2-AB42-6FFCF03FFA69}" srcOrd="1" destOrd="0" presId="urn:microsoft.com/office/officeart/2008/layout/VerticalCurvedList"/>
    <dgm:cxn modelId="{34355C4A-57A2-446C-8A96-853F7915F537}" type="presParOf" srcId="{BE4D3E7E-80FB-4294-A900-EA5A4C711DC0}" destId="{21C5868D-3328-45FC-A523-34EFAB7A3EB3}" srcOrd="2" destOrd="0" presId="urn:microsoft.com/office/officeart/2008/layout/VerticalCurvedList"/>
    <dgm:cxn modelId="{FF5C7FB3-938C-4F00-9214-59264DC89097}" type="presParOf" srcId="{BE4D3E7E-80FB-4294-A900-EA5A4C711DC0}" destId="{8A933C95-4C63-471B-8BEF-53B28F889301}" srcOrd="3" destOrd="0" presId="urn:microsoft.com/office/officeart/2008/layout/VerticalCurvedList"/>
    <dgm:cxn modelId="{4A399CF9-0AC9-476E-96BD-FF9D6220F3E7}" type="presParOf" srcId="{8F10AB1E-E4E7-4490-B1B9-B125D70F839B}" destId="{5C320027-234C-4A78-B475-58010DEFFB5B}" srcOrd="1" destOrd="0" presId="urn:microsoft.com/office/officeart/2008/layout/VerticalCurvedList"/>
    <dgm:cxn modelId="{DE4DAA91-6B6A-417B-8F53-20C8613721DA}" type="presParOf" srcId="{8F10AB1E-E4E7-4490-B1B9-B125D70F839B}" destId="{B6867F46-3916-4383-9638-2A59956F5788}" srcOrd="2" destOrd="0" presId="urn:microsoft.com/office/officeart/2008/layout/VerticalCurvedList"/>
    <dgm:cxn modelId="{7C165B76-4B15-4CA5-B751-668DD32E0A36}" type="presParOf" srcId="{B6867F46-3916-4383-9638-2A59956F5788}" destId="{2DF467F0-DFE9-4D9B-A8D6-87059E7024FB}" srcOrd="0" destOrd="0" presId="urn:microsoft.com/office/officeart/2008/layout/VerticalCurvedList"/>
    <dgm:cxn modelId="{B3338DBA-94A2-4BA3-AC7C-69946A43FD05}" type="presParOf" srcId="{8F10AB1E-E4E7-4490-B1B9-B125D70F839B}" destId="{0F637228-DCCF-4F87-A7CE-9811AB7D8194}" srcOrd="3" destOrd="0" presId="urn:microsoft.com/office/officeart/2008/layout/VerticalCurvedList"/>
    <dgm:cxn modelId="{3A953B17-23F1-432C-913F-9F75ABB88F13}" type="presParOf" srcId="{8F10AB1E-E4E7-4490-B1B9-B125D70F839B}" destId="{323CF59E-55AD-4867-858C-F598AD2F0CD3}" srcOrd="4" destOrd="0" presId="urn:microsoft.com/office/officeart/2008/layout/VerticalCurvedList"/>
    <dgm:cxn modelId="{562909F0-DD8D-4313-80A7-28979490E631}" type="presParOf" srcId="{323CF59E-55AD-4867-858C-F598AD2F0CD3}" destId="{DF845B1D-1B8A-4C04-8032-F83AD85573BA}" srcOrd="0" destOrd="0" presId="urn:microsoft.com/office/officeart/2008/layout/VerticalCurvedList"/>
    <dgm:cxn modelId="{0FCB971D-62F3-4B19-8913-21989147E261}" type="presParOf" srcId="{8F10AB1E-E4E7-4490-B1B9-B125D70F839B}" destId="{02984A5C-2667-4658-8109-3CB367537E0C}" srcOrd="5" destOrd="0" presId="urn:microsoft.com/office/officeart/2008/layout/VerticalCurvedList"/>
    <dgm:cxn modelId="{EED9E33F-0E39-4313-972F-217C6FBDC5DB}" type="presParOf" srcId="{8F10AB1E-E4E7-4490-B1B9-B125D70F839B}" destId="{E372FCD4-64B8-4059-B7F3-685C510138DE}" srcOrd="6" destOrd="0" presId="urn:microsoft.com/office/officeart/2008/layout/VerticalCurvedList"/>
    <dgm:cxn modelId="{1CF742E8-9662-48AE-B35B-02A8A8F0538A}" type="presParOf" srcId="{E372FCD4-64B8-4059-B7F3-685C510138DE}" destId="{72810D0C-407A-41D5-8015-7E833F9E748D}" srcOrd="0" destOrd="0" presId="urn:microsoft.com/office/officeart/2008/layout/VerticalCurvedList"/>
    <dgm:cxn modelId="{448EFC95-7022-4D42-983C-E0E8EEB64C49}" type="presParOf" srcId="{8F10AB1E-E4E7-4490-B1B9-B125D70F839B}" destId="{6A7B47DA-1BAE-45F7-93C6-8E4CC521DFF3}" srcOrd="7" destOrd="0" presId="urn:microsoft.com/office/officeart/2008/layout/VerticalCurvedList"/>
    <dgm:cxn modelId="{0DB2EFA8-EFDE-430D-84DD-64763D8479E3}" type="presParOf" srcId="{8F10AB1E-E4E7-4490-B1B9-B125D70F839B}" destId="{31368294-28DB-4D6B-A04D-ED123D6FB938}" srcOrd="8" destOrd="0" presId="urn:microsoft.com/office/officeart/2008/layout/VerticalCurvedList"/>
    <dgm:cxn modelId="{5112E091-62F1-4CCD-81F9-E1791169168D}" type="presParOf" srcId="{31368294-28DB-4D6B-A04D-ED123D6FB938}" destId="{6A442BBA-E4FA-4E58-A60A-3722CE99271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3BD966-C700-4C88-ABB0-7F4856C580C3}"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8E0A13D6-800D-47CE-8218-86E949C67B13}">
      <dgm:prSet phldrT="[Text]" custT="1"/>
      <dgm:spPr>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dgm:spPr>
      <dgm:t>
        <a:bodyPr/>
        <a:lstStyle/>
        <a:p>
          <a:r>
            <a:rPr lang="en-US" sz="2400" b="1" dirty="0" smtClean="0">
              <a:solidFill>
                <a:schemeClr val="tx1"/>
              </a:solidFill>
            </a:rPr>
            <a:t>15/16 Major Focus Areas</a:t>
          </a:r>
          <a:endParaRPr lang="en-US" sz="2400" b="1" dirty="0">
            <a:solidFill>
              <a:schemeClr val="tx1"/>
            </a:solidFill>
          </a:endParaRPr>
        </a:p>
      </dgm:t>
    </dgm:pt>
    <dgm:pt modelId="{988AF734-6D1A-4D41-B308-FC3F4542B2B3}" type="parTrans" cxnId="{DA0D8CD4-562D-4371-AEA5-3B7C18F43CE0}">
      <dgm:prSet/>
      <dgm:spPr/>
      <dgm:t>
        <a:bodyPr/>
        <a:lstStyle/>
        <a:p>
          <a:endParaRPr lang="en-US" sz="2400" b="1">
            <a:solidFill>
              <a:schemeClr val="tx1"/>
            </a:solidFill>
          </a:endParaRPr>
        </a:p>
      </dgm:t>
    </dgm:pt>
    <dgm:pt modelId="{78AAA0BA-62EB-4E4C-85D1-E47111F921EE}" type="sibTrans" cxnId="{DA0D8CD4-562D-4371-AEA5-3B7C18F43CE0}">
      <dgm:prSet/>
      <dgm:spPr/>
      <dgm:t>
        <a:bodyPr/>
        <a:lstStyle/>
        <a:p>
          <a:endParaRPr lang="en-US" sz="2400" b="1">
            <a:solidFill>
              <a:schemeClr val="tx1"/>
            </a:solidFill>
          </a:endParaRPr>
        </a:p>
      </dgm:t>
    </dgm:pt>
    <dgm:pt modelId="{2654778F-6102-4EBD-AA3A-BFCB38F633D5}" type="pres">
      <dgm:prSet presAssocID="{E13BD966-C700-4C88-ABB0-7F4856C580C3}" presName="Name0" presStyleCnt="0">
        <dgm:presLayoutVars>
          <dgm:chMax val="7"/>
          <dgm:chPref val="7"/>
          <dgm:dir/>
        </dgm:presLayoutVars>
      </dgm:prSet>
      <dgm:spPr/>
      <dgm:t>
        <a:bodyPr/>
        <a:lstStyle/>
        <a:p>
          <a:endParaRPr lang="en-US"/>
        </a:p>
      </dgm:t>
    </dgm:pt>
    <dgm:pt modelId="{8F10AB1E-E4E7-4490-B1B9-B125D70F839B}" type="pres">
      <dgm:prSet presAssocID="{E13BD966-C700-4C88-ABB0-7F4856C580C3}" presName="Name1" presStyleCnt="0"/>
      <dgm:spPr/>
    </dgm:pt>
    <dgm:pt modelId="{BE4D3E7E-80FB-4294-A900-EA5A4C711DC0}" type="pres">
      <dgm:prSet presAssocID="{E13BD966-C700-4C88-ABB0-7F4856C580C3}" presName="cycle" presStyleCnt="0"/>
      <dgm:spPr/>
    </dgm:pt>
    <dgm:pt modelId="{24DE96AA-D5F9-4F1D-A193-4CEF060C9597}" type="pres">
      <dgm:prSet presAssocID="{E13BD966-C700-4C88-ABB0-7F4856C580C3}" presName="srcNode" presStyleLbl="node1" presStyleIdx="0" presStyleCnt="1"/>
      <dgm:spPr/>
    </dgm:pt>
    <dgm:pt modelId="{58C5F3C9-2E76-45F2-AB42-6FFCF03FFA69}" type="pres">
      <dgm:prSet presAssocID="{E13BD966-C700-4C88-ABB0-7F4856C580C3}" presName="conn" presStyleLbl="parChTrans1D2" presStyleIdx="0" presStyleCnt="1"/>
      <dgm:spPr/>
      <dgm:t>
        <a:bodyPr/>
        <a:lstStyle/>
        <a:p>
          <a:endParaRPr lang="en-US"/>
        </a:p>
      </dgm:t>
    </dgm:pt>
    <dgm:pt modelId="{21C5868D-3328-45FC-A523-34EFAB7A3EB3}" type="pres">
      <dgm:prSet presAssocID="{E13BD966-C700-4C88-ABB0-7F4856C580C3}" presName="extraNode" presStyleLbl="node1" presStyleIdx="0" presStyleCnt="1"/>
      <dgm:spPr/>
    </dgm:pt>
    <dgm:pt modelId="{8A933C95-4C63-471B-8BEF-53B28F889301}" type="pres">
      <dgm:prSet presAssocID="{E13BD966-C700-4C88-ABB0-7F4856C580C3}" presName="dstNode" presStyleLbl="node1" presStyleIdx="0" presStyleCnt="1"/>
      <dgm:spPr/>
    </dgm:pt>
    <dgm:pt modelId="{F99D1D93-4C0E-4290-95E1-47B7FA063C10}" type="pres">
      <dgm:prSet presAssocID="{8E0A13D6-800D-47CE-8218-86E949C67B13}" presName="text_1" presStyleLbl="node1" presStyleIdx="0" presStyleCnt="1">
        <dgm:presLayoutVars>
          <dgm:bulletEnabled val="1"/>
        </dgm:presLayoutVars>
      </dgm:prSet>
      <dgm:spPr/>
      <dgm:t>
        <a:bodyPr/>
        <a:lstStyle/>
        <a:p>
          <a:endParaRPr lang="en-US"/>
        </a:p>
      </dgm:t>
    </dgm:pt>
    <dgm:pt modelId="{219B4966-C345-4601-B0F3-74B7115132BF}" type="pres">
      <dgm:prSet presAssocID="{8E0A13D6-800D-47CE-8218-86E949C67B13}" presName="accent_1" presStyleCnt="0"/>
      <dgm:spPr/>
    </dgm:pt>
    <dgm:pt modelId="{72810D0C-407A-41D5-8015-7E833F9E748D}" type="pres">
      <dgm:prSet presAssocID="{8E0A13D6-800D-47CE-8218-86E949C67B13}" presName="accentRepeatNode" presStyleLbl="solidFgAcc1" presStyleIdx="0" presStyleCnt="1"/>
      <dgm:spPr>
        <a:solidFill>
          <a:srgbClr val="F8C58C"/>
        </a:solidFill>
        <a:ln w="28575">
          <a:solidFill>
            <a:srgbClr val="C00000"/>
          </a:solidFill>
        </a:ln>
      </dgm:spPr>
      <dgm:t>
        <a:bodyPr/>
        <a:lstStyle/>
        <a:p>
          <a:endParaRPr lang="en-US"/>
        </a:p>
      </dgm:t>
    </dgm:pt>
  </dgm:ptLst>
  <dgm:cxnLst>
    <dgm:cxn modelId="{30F3D41C-83DE-48ED-859B-996C184E9CC4}" type="presOf" srcId="{8E0A13D6-800D-47CE-8218-86E949C67B13}" destId="{F99D1D93-4C0E-4290-95E1-47B7FA063C10}" srcOrd="0" destOrd="0" presId="urn:microsoft.com/office/officeart/2008/layout/VerticalCurvedList"/>
    <dgm:cxn modelId="{DA0D8CD4-562D-4371-AEA5-3B7C18F43CE0}" srcId="{E13BD966-C700-4C88-ABB0-7F4856C580C3}" destId="{8E0A13D6-800D-47CE-8218-86E949C67B13}" srcOrd="0" destOrd="0" parTransId="{988AF734-6D1A-4D41-B308-FC3F4542B2B3}" sibTransId="{78AAA0BA-62EB-4E4C-85D1-E47111F921EE}"/>
    <dgm:cxn modelId="{A49AFFAE-2EFC-4DF2-B2FB-35B56AB90752}" type="presOf" srcId="{E13BD966-C700-4C88-ABB0-7F4856C580C3}" destId="{2654778F-6102-4EBD-AA3A-BFCB38F633D5}" srcOrd="0" destOrd="0" presId="urn:microsoft.com/office/officeart/2008/layout/VerticalCurvedList"/>
    <dgm:cxn modelId="{5DF4C839-149B-4F7B-9C37-D3E04B4FDB46}" type="presOf" srcId="{78AAA0BA-62EB-4E4C-85D1-E47111F921EE}" destId="{58C5F3C9-2E76-45F2-AB42-6FFCF03FFA69}" srcOrd="0" destOrd="0" presId="urn:microsoft.com/office/officeart/2008/layout/VerticalCurvedList"/>
    <dgm:cxn modelId="{7851606E-8ADC-4BE6-A9EE-844ECEC0B5BF}" type="presParOf" srcId="{2654778F-6102-4EBD-AA3A-BFCB38F633D5}" destId="{8F10AB1E-E4E7-4490-B1B9-B125D70F839B}" srcOrd="0" destOrd="0" presId="urn:microsoft.com/office/officeart/2008/layout/VerticalCurvedList"/>
    <dgm:cxn modelId="{6FC32409-8037-4C9A-8907-65B932D94D7F}" type="presParOf" srcId="{8F10AB1E-E4E7-4490-B1B9-B125D70F839B}" destId="{BE4D3E7E-80FB-4294-A900-EA5A4C711DC0}" srcOrd="0" destOrd="0" presId="urn:microsoft.com/office/officeart/2008/layout/VerticalCurvedList"/>
    <dgm:cxn modelId="{189E1BF9-6369-4597-804E-090A9DF6C467}" type="presParOf" srcId="{BE4D3E7E-80FB-4294-A900-EA5A4C711DC0}" destId="{24DE96AA-D5F9-4F1D-A193-4CEF060C9597}" srcOrd="0" destOrd="0" presId="urn:microsoft.com/office/officeart/2008/layout/VerticalCurvedList"/>
    <dgm:cxn modelId="{1ACCB9CB-3372-471C-9471-DB5E6472B645}" type="presParOf" srcId="{BE4D3E7E-80FB-4294-A900-EA5A4C711DC0}" destId="{58C5F3C9-2E76-45F2-AB42-6FFCF03FFA69}" srcOrd="1" destOrd="0" presId="urn:microsoft.com/office/officeart/2008/layout/VerticalCurvedList"/>
    <dgm:cxn modelId="{51B73F0F-F198-47AC-9170-DE02C96148C5}" type="presParOf" srcId="{BE4D3E7E-80FB-4294-A900-EA5A4C711DC0}" destId="{21C5868D-3328-45FC-A523-34EFAB7A3EB3}" srcOrd="2" destOrd="0" presId="urn:microsoft.com/office/officeart/2008/layout/VerticalCurvedList"/>
    <dgm:cxn modelId="{E272451D-6EE4-4EE7-BFF3-7AA13E6F20AF}" type="presParOf" srcId="{BE4D3E7E-80FB-4294-A900-EA5A4C711DC0}" destId="{8A933C95-4C63-471B-8BEF-53B28F889301}" srcOrd="3" destOrd="0" presId="urn:microsoft.com/office/officeart/2008/layout/VerticalCurvedList"/>
    <dgm:cxn modelId="{E2C1D6C4-BEB7-4917-8CE0-2EEA139D1F1E}" type="presParOf" srcId="{8F10AB1E-E4E7-4490-B1B9-B125D70F839B}" destId="{F99D1D93-4C0E-4290-95E1-47B7FA063C10}" srcOrd="1" destOrd="0" presId="urn:microsoft.com/office/officeart/2008/layout/VerticalCurvedList"/>
    <dgm:cxn modelId="{D56C465F-8ED0-4087-84D8-2DAD06CCD910}" type="presParOf" srcId="{8F10AB1E-E4E7-4490-B1B9-B125D70F839B}" destId="{219B4966-C345-4601-B0F3-74B7115132BF}" srcOrd="2" destOrd="0" presId="urn:microsoft.com/office/officeart/2008/layout/VerticalCurvedList"/>
    <dgm:cxn modelId="{37ACB5A5-2D8E-4171-92F3-48E8DA36CBEA}" type="presParOf" srcId="{219B4966-C345-4601-B0F3-74B7115132BF}" destId="{72810D0C-407A-41D5-8015-7E833F9E748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5F3C9-2E76-45F2-AB42-6FFCF03FFA69}">
      <dsp:nvSpPr>
        <dsp:cNvPr id="0" name=""/>
        <dsp:cNvSpPr/>
      </dsp:nvSpPr>
      <dsp:spPr>
        <a:xfrm>
          <a:off x="-4048330" y="-621400"/>
          <a:ext cx="4824201" cy="4824201"/>
        </a:xfrm>
        <a:prstGeom prst="blockArc">
          <a:avLst>
            <a:gd name="adj1" fmla="val 18900000"/>
            <a:gd name="adj2" fmla="val 2700000"/>
            <a:gd name="adj3" fmla="val 448"/>
          </a:avLst>
        </a:pr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sp>
    <dsp:sp modelId="{5C320027-234C-4A78-B475-58010DEFFB5B}">
      <dsp:nvSpPr>
        <dsp:cNvPr id="0" name=""/>
        <dsp:cNvSpPr/>
      </dsp:nvSpPr>
      <dsp:spPr>
        <a:xfrm>
          <a:off x="406557" y="275338"/>
          <a:ext cx="7318278" cy="550962"/>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7327"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WHAT’S HAPPENING IN THE BUREAU</a:t>
          </a:r>
          <a:endParaRPr lang="en-US" sz="2400" b="1" kern="1200" dirty="0">
            <a:solidFill>
              <a:schemeClr val="tx1"/>
            </a:solidFill>
          </a:endParaRPr>
        </a:p>
      </dsp:txBody>
      <dsp:txXfrm>
        <a:off x="406557" y="275338"/>
        <a:ext cx="7318278" cy="550962"/>
      </dsp:txXfrm>
    </dsp:sp>
    <dsp:sp modelId="{2DF467F0-DFE9-4D9B-A8D6-87059E7024FB}">
      <dsp:nvSpPr>
        <dsp:cNvPr id="0" name=""/>
        <dsp:cNvSpPr/>
      </dsp:nvSpPr>
      <dsp:spPr>
        <a:xfrm>
          <a:off x="62205" y="206467"/>
          <a:ext cx="688703" cy="688703"/>
        </a:xfrm>
        <a:prstGeom prst="ellipse">
          <a:avLst/>
        </a:prstGeom>
        <a:solidFill>
          <a:srgbClr val="F8C58C"/>
        </a:solidFill>
        <a:ln w="28575" cap="flat" cmpd="sng" algn="ctr">
          <a:solidFill>
            <a:srgbClr val="C00000"/>
          </a:solidFill>
          <a:prstDash val="solid"/>
        </a:ln>
        <a:effectLst/>
      </dsp:spPr>
      <dsp:style>
        <a:lnRef idx="1">
          <a:scrgbClr r="0" g="0" b="0"/>
        </a:lnRef>
        <a:fillRef idx="1">
          <a:scrgbClr r="0" g="0" b="0"/>
        </a:fillRef>
        <a:effectRef idx="0">
          <a:scrgbClr r="0" g="0" b="0"/>
        </a:effectRef>
        <a:fontRef idx="minor"/>
      </dsp:style>
    </dsp:sp>
    <dsp:sp modelId="{0F637228-DCCF-4F87-A7CE-9811AB7D8194}">
      <dsp:nvSpPr>
        <dsp:cNvPr id="0" name=""/>
        <dsp:cNvSpPr/>
      </dsp:nvSpPr>
      <dsp:spPr>
        <a:xfrm>
          <a:off x="722436" y="1101925"/>
          <a:ext cx="7002399" cy="550962"/>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b="100000"/>
          </a:path>
          <a:tileRect t="-100000" r="-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7327"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THE LASTEST ON EMSTARS</a:t>
          </a:r>
          <a:endParaRPr lang="en-US" sz="2400" b="1" kern="1200" dirty="0">
            <a:solidFill>
              <a:schemeClr val="tx1"/>
            </a:solidFill>
          </a:endParaRPr>
        </a:p>
      </dsp:txBody>
      <dsp:txXfrm>
        <a:off x="722436" y="1101925"/>
        <a:ext cx="7002399" cy="550962"/>
      </dsp:txXfrm>
    </dsp:sp>
    <dsp:sp modelId="{DF845B1D-1B8A-4C04-8032-F83AD85573BA}">
      <dsp:nvSpPr>
        <dsp:cNvPr id="0" name=""/>
        <dsp:cNvSpPr/>
      </dsp:nvSpPr>
      <dsp:spPr>
        <a:xfrm>
          <a:off x="378084" y="1033054"/>
          <a:ext cx="688703" cy="688703"/>
        </a:xfrm>
        <a:prstGeom prst="ellipse">
          <a:avLst/>
        </a:prstGeom>
        <a:solidFill>
          <a:srgbClr val="F8C58C"/>
        </a:solidFill>
        <a:ln w="28575" cap="flat" cmpd="sng" algn="ctr">
          <a:solidFill>
            <a:srgbClr val="C00000"/>
          </a:solidFill>
          <a:prstDash val="solid"/>
        </a:ln>
        <a:effectLst/>
      </dsp:spPr>
      <dsp:style>
        <a:lnRef idx="1">
          <a:scrgbClr r="0" g="0" b="0"/>
        </a:lnRef>
        <a:fillRef idx="1">
          <a:scrgbClr r="0" g="0" b="0"/>
        </a:fillRef>
        <a:effectRef idx="0">
          <a:scrgbClr r="0" g="0" b="0"/>
        </a:effectRef>
        <a:fontRef idx="minor"/>
      </dsp:style>
    </dsp:sp>
    <dsp:sp modelId="{02984A5C-2667-4658-8109-3CB367537E0C}">
      <dsp:nvSpPr>
        <dsp:cNvPr id="0" name=""/>
        <dsp:cNvSpPr/>
      </dsp:nvSpPr>
      <dsp:spPr>
        <a:xfrm>
          <a:off x="722436" y="1928512"/>
          <a:ext cx="7002399" cy="550962"/>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7327"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REVIEW OF DATA COMMITTEE ACTIVITIES</a:t>
          </a:r>
          <a:endParaRPr lang="en-US" sz="2400" b="1" kern="1200" dirty="0">
            <a:solidFill>
              <a:schemeClr val="tx1"/>
            </a:solidFill>
          </a:endParaRPr>
        </a:p>
      </dsp:txBody>
      <dsp:txXfrm>
        <a:off x="722436" y="1928512"/>
        <a:ext cx="7002399" cy="550962"/>
      </dsp:txXfrm>
    </dsp:sp>
    <dsp:sp modelId="{72810D0C-407A-41D5-8015-7E833F9E748D}">
      <dsp:nvSpPr>
        <dsp:cNvPr id="0" name=""/>
        <dsp:cNvSpPr/>
      </dsp:nvSpPr>
      <dsp:spPr>
        <a:xfrm>
          <a:off x="378084" y="1859641"/>
          <a:ext cx="688703" cy="688703"/>
        </a:xfrm>
        <a:prstGeom prst="ellipse">
          <a:avLst/>
        </a:prstGeom>
        <a:solidFill>
          <a:srgbClr val="F8C58C"/>
        </a:solidFill>
        <a:ln w="28575" cap="flat" cmpd="sng" algn="ctr">
          <a:solidFill>
            <a:srgbClr val="C00000"/>
          </a:solidFill>
          <a:prstDash val="solid"/>
        </a:ln>
        <a:effectLst/>
      </dsp:spPr>
      <dsp:style>
        <a:lnRef idx="1">
          <a:scrgbClr r="0" g="0" b="0"/>
        </a:lnRef>
        <a:fillRef idx="1">
          <a:scrgbClr r="0" g="0" b="0"/>
        </a:fillRef>
        <a:effectRef idx="0">
          <a:scrgbClr r="0" g="0" b="0"/>
        </a:effectRef>
        <a:fontRef idx="minor"/>
      </dsp:style>
    </dsp:sp>
    <dsp:sp modelId="{6A7B47DA-1BAE-45F7-93C6-8E4CC521DFF3}">
      <dsp:nvSpPr>
        <dsp:cNvPr id="0" name=""/>
        <dsp:cNvSpPr/>
      </dsp:nvSpPr>
      <dsp:spPr>
        <a:xfrm>
          <a:off x="406557" y="2755099"/>
          <a:ext cx="7318278" cy="550962"/>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7327"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REVIEW OF GRANT OPPORTUNITIES </a:t>
          </a:r>
          <a:endParaRPr lang="en-US" sz="2400" b="1" kern="1200" dirty="0">
            <a:solidFill>
              <a:schemeClr val="tx1"/>
            </a:solidFill>
          </a:endParaRPr>
        </a:p>
      </dsp:txBody>
      <dsp:txXfrm>
        <a:off x="406557" y="2755099"/>
        <a:ext cx="7318278" cy="550962"/>
      </dsp:txXfrm>
    </dsp:sp>
    <dsp:sp modelId="{6A442BBA-E4FA-4E58-A60A-3722CE992718}">
      <dsp:nvSpPr>
        <dsp:cNvPr id="0" name=""/>
        <dsp:cNvSpPr/>
      </dsp:nvSpPr>
      <dsp:spPr>
        <a:xfrm>
          <a:off x="62205" y="2686229"/>
          <a:ext cx="688703" cy="688703"/>
        </a:xfrm>
        <a:prstGeom prst="ellipse">
          <a:avLst/>
        </a:prstGeom>
        <a:solidFill>
          <a:srgbClr val="F8C58C"/>
        </a:solidFill>
        <a:ln w="28575" cap="flat" cmpd="sng" algn="ctr">
          <a:solidFill>
            <a:srgbClr val="C00000"/>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C7F01-2D3F-4377-B8EE-E60236DDDFB0}">
      <dsp:nvSpPr>
        <dsp:cNvPr id="0" name=""/>
        <dsp:cNvSpPr/>
      </dsp:nvSpPr>
      <dsp:spPr>
        <a:xfrm>
          <a:off x="0" y="762000"/>
          <a:ext cx="2285999" cy="1371599"/>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Performance Measures</a:t>
          </a:r>
          <a:endParaRPr lang="en-US" sz="2400" b="1" kern="1200" dirty="0">
            <a:solidFill>
              <a:schemeClr val="tx1"/>
            </a:solidFill>
          </a:endParaRPr>
        </a:p>
      </dsp:txBody>
      <dsp:txXfrm>
        <a:off x="0" y="762000"/>
        <a:ext cx="2285999" cy="1371599"/>
      </dsp:txXfrm>
    </dsp:sp>
    <dsp:sp modelId="{08FC6BC8-8324-4367-8931-FE33193A4C2B}">
      <dsp:nvSpPr>
        <dsp:cNvPr id="0" name=""/>
        <dsp:cNvSpPr/>
      </dsp:nvSpPr>
      <dsp:spPr>
        <a:xfrm>
          <a:off x="2514600" y="762000"/>
          <a:ext cx="2285999" cy="1371599"/>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b="100000"/>
          </a:path>
          <a:tileRect t="-100000" r="-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V3 Data Dictionary Revisions</a:t>
          </a:r>
          <a:endParaRPr lang="en-US" sz="2400" b="1" kern="1200" dirty="0">
            <a:solidFill>
              <a:schemeClr val="tx1"/>
            </a:solidFill>
          </a:endParaRPr>
        </a:p>
      </dsp:txBody>
      <dsp:txXfrm>
        <a:off x="2514600" y="762000"/>
        <a:ext cx="2285999" cy="1371599"/>
      </dsp:txXfrm>
    </dsp:sp>
    <dsp:sp modelId="{B647BD01-919B-4743-8307-C8DB731FDEC7}">
      <dsp:nvSpPr>
        <dsp:cNvPr id="0" name=""/>
        <dsp:cNvSpPr/>
      </dsp:nvSpPr>
      <dsp:spPr>
        <a:xfrm>
          <a:off x="5029199" y="762000"/>
          <a:ext cx="2285999" cy="1371599"/>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solidFill>
                <a:schemeClr val="tx1"/>
              </a:solidFill>
            </a:rPr>
            <a:t>ePCR</a:t>
          </a:r>
          <a:r>
            <a:rPr lang="en-US" sz="2400" b="1" kern="1200" dirty="0" smtClean="0">
              <a:solidFill>
                <a:schemeClr val="tx1"/>
              </a:solidFill>
            </a:rPr>
            <a:t> Vendor Validations</a:t>
          </a:r>
          <a:endParaRPr lang="en-US" sz="2400" b="1" kern="1200" dirty="0">
            <a:solidFill>
              <a:schemeClr val="tx1"/>
            </a:solidFill>
          </a:endParaRPr>
        </a:p>
      </dsp:txBody>
      <dsp:txXfrm>
        <a:off x="5029199" y="762000"/>
        <a:ext cx="2285999" cy="1371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5F3C9-2E76-45F2-AB42-6FFCF03FFA69}">
      <dsp:nvSpPr>
        <dsp:cNvPr id="0" name=""/>
        <dsp:cNvSpPr/>
      </dsp:nvSpPr>
      <dsp:spPr>
        <a:xfrm>
          <a:off x="-3004184" y="-503443"/>
          <a:ext cx="3902486" cy="3902486"/>
        </a:xfrm>
        <a:prstGeom prst="blockArc">
          <a:avLst>
            <a:gd name="adj1" fmla="val 18900000"/>
            <a:gd name="adj2" fmla="val 2700000"/>
            <a:gd name="adj3" fmla="val 553"/>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9D1D93-4C0E-4290-95E1-47B7FA063C10}">
      <dsp:nvSpPr>
        <dsp:cNvPr id="0" name=""/>
        <dsp:cNvSpPr/>
      </dsp:nvSpPr>
      <dsp:spPr>
        <a:xfrm>
          <a:off x="874683" y="748052"/>
          <a:ext cx="6440516" cy="1399494"/>
        </a:xfrm>
        <a:prstGeom prst="rect">
          <a:avLst/>
        </a:prstGeom>
        <a:gradFill flip="none" rotWithShape="0">
          <a:gsLst>
            <a:gs pos="0">
              <a:srgbClr val="D2F9FA">
                <a:shade val="30000"/>
                <a:satMod val="115000"/>
              </a:srgbClr>
            </a:gs>
            <a:gs pos="50000">
              <a:srgbClr val="D2F9FA">
                <a:shade val="67500"/>
                <a:satMod val="115000"/>
              </a:srgbClr>
            </a:gs>
            <a:gs pos="100000">
              <a:srgbClr val="D2F9FA">
                <a:shade val="100000"/>
                <a:satMod val="115000"/>
              </a:srgbClr>
            </a:gs>
          </a:gsLst>
          <a:path path="circle">
            <a:fillToRect l="100000" t="100000"/>
          </a:path>
          <a:tileRect r="-100000" b="-10000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9191" tIns="60960" rIns="60960" bIns="6096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15/16 Major Focus Areas</a:t>
          </a:r>
          <a:endParaRPr lang="en-US" sz="2400" b="1" kern="1200" dirty="0">
            <a:solidFill>
              <a:schemeClr val="tx1"/>
            </a:solidFill>
          </a:endParaRPr>
        </a:p>
      </dsp:txBody>
      <dsp:txXfrm>
        <a:off x="874683" y="748052"/>
        <a:ext cx="6440516" cy="1399494"/>
      </dsp:txXfrm>
    </dsp:sp>
    <dsp:sp modelId="{72810D0C-407A-41D5-8015-7E833F9E748D}">
      <dsp:nvSpPr>
        <dsp:cNvPr id="0" name=""/>
        <dsp:cNvSpPr/>
      </dsp:nvSpPr>
      <dsp:spPr>
        <a:xfrm>
          <a:off x="0" y="573116"/>
          <a:ext cx="1749367" cy="1749367"/>
        </a:xfrm>
        <a:prstGeom prst="ellipse">
          <a:avLst/>
        </a:prstGeom>
        <a:solidFill>
          <a:srgbClr val="F8C58C"/>
        </a:solidFill>
        <a:ln w="28575" cap="flat" cmpd="sng" algn="ctr">
          <a:solidFill>
            <a:srgbClr val="C00000"/>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9AB9A39-108D-47A7-A4B0-B8A03BCA2361}" type="datetimeFigureOut">
              <a:rPr lang="en-US" smtClean="0"/>
              <a:t>1/27/2016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A7D6932-2C84-4B6D-920B-6E13AAB7548E}" type="slidenum">
              <a:rPr lang="en-US" smtClean="0"/>
              <a:t>‹#›</a:t>
            </a:fld>
            <a:endParaRPr lang="en-US" dirty="0"/>
          </a:p>
        </p:txBody>
      </p:sp>
    </p:spTree>
    <p:extLst>
      <p:ext uri="{BB962C8B-B14F-4D97-AF65-F5344CB8AC3E}">
        <p14:creationId xmlns:p14="http://schemas.microsoft.com/office/powerpoint/2010/main" val="1505432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2D7321C-212D-4FE6-992B-C201B2C0582E}" type="datetimeFigureOut">
              <a:rPr lang="en-US" smtClean="0"/>
              <a:t>1/27/2016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27A8DF7-4755-4959-AB3D-130CDABEEEB1}" type="slidenum">
              <a:rPr lang="en-US" smtClean="0"/>
              <a:t>‹#›</a:t>
            </a:fld>
            <a:endParaRPr lang="en-US" dirty="0"/>
          </a:p>
        </p:txBody>
      </p:sp>
    </p:spTree>
    <p:extLst>
      <p:ext uri="{BB962C8B-B14F-4D97-AF65-F5344CB8AC3E}">
        <p14:creationId xmlns:p14="http://schemas.microsoft.com/office/powerpoint/2010/main" val="3441072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2</a:t>
            </a:fld>
            <a:endParaRPr lang="en-US" dirty="0"/>
          </a:p>
        </p:txBody>
      </p:sp>
    </p:spTree>
    <p:extLst>
      <p:ext uri="{BB962C8B-B14F-4D97-AF65-F5344CB8AC3E}">
        <p14:creationId xmlns:p14="http://schemas.microsoft.com/office/powerpoint/2010/main" val="2932950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Backup materials:  Strategic plan goal 2 and last updated action plan.</a:t>
            </a:r>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12</a:t>
            </a:fld>
            <a:endParaRPr lang="en-US" dirty="0"/>
          </a:p>
        </p:txBody>
      </p:sp>
    </p:spTree>
    <p:extLst>
      <p:ext uri="{BB962C8B-B14F-4D97-AF65-F5344CB8AC3E}">
        <p14:creationId xmlns:p14="http://schemas.microsoft.com/office/powerpoint/2010/main" val="3558232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Discussion Outcome –Identification/Understanding  of issues, obstacles, risks</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Backup material – committee</a:t>
            </a:r>
            <a:r>
              <a:rPr lang="en-US" i="1" baseline="0"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bylaws, member roster</a:t>
            </a: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13</a:t>
            </a:fld>
            <a:endParaRPr lang="en-US" dirty="0"/>
          </a:p>
        </p:txBody>
      </p:sp>
    </p:spTree>
    <p:extLst>
      <p:ext uri="{BB962C8B-B14F-4D97-AF65-F5344CB8AC3E}">
        <p14:creationId xmlns:p14="http://schemas.microsoft.com/office/powerpoint/2010/main" val="38738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Discussion Outcome –  Strengths, Weaknesses, Opportunities, Threats/ Next Steps</a:t>
            </a:r>
            <a:endParaRPr lang="en-US" dirty="0" smtClean="0"/>
          </a:p>
          <a:p>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14</a:t>
            </a:fld>
            <a:endParaRPr lang="en-US" dirty="0"/>
          </a:p>
        </p:txBody>
      </p:sp>
    </p:spTree>
    <p:extLst>
      <p:ext uri="{BB962C8B-B14F-4D97-AF65-F5344CB8AC3E}">
        <p14:creationId xmlns:p14="http://schemas.microsoft.com/office/powerpoint/2010/main" val="2001101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Discussion Outcome –  Outcome – </a:t>
            </a:r>
            <a:r>
              <a:rPr lang="en-US" i="1" dirty="0" err="1"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Concensus</a:t>
            </a: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on strategy for outreach</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15</a:t>
            </a:fld>
            <a:endParaRPr lang="en-US" dirty="0"/>
          </a:p>
        </p:txBody>
      </p:sp>
    </p:spTree>
    <p:extLst>
      <p:ext uri="{BB962C8B-B14F-4D97-AF65-F5344CB8AC3E}">
        <p14:creationId xmlns:p14="http://schemas.microsoft.com/office/powerpoint/2010/main" val="354511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Discussion Outcome –Identification/Understanding of major needs, obstacles/gaps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27A8DF7-4755-4959-AB3D-130CDABEEEB1}" type="slidenum">
              <a:rPr lang="en-US" smtClean="0"/>
              <a:t>16</a:t>
            </a:fld>
            <a:endParaRPr lang="en-US" dirty="0"/>
          </a:p>
        </p:txBody>
      </p:sp>
    </p:spTree>
    <p:extLst>
      <p:ext uri="{BB962C8B-B14F-4D97-AF65-F5344CB8AC3E}">
        <p14:creationId xmlns:p14="http://schemas.microsoft.com/office/powerpoint/2010/main" val="297892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0915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3121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524000"/>
            <a:ext cx="1962150" cy="274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524000"/>
            <a:ext cx="5734050" cy="274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9943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31470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9641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03845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9369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0586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4234915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7377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9532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0618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5020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1118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75888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9830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97618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96430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655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173244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1136458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552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280012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96138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03853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50813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44739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426771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03926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032545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5240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69773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13970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9654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2438400"/>
            <a:ext cx="3581400" cy="182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438400"/>
            <a:ext cx="3581400" cy="182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430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7166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584206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6757611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4308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639763"/>
            <a:ext cx="2133600"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39763"/>
            <a:ext cx="6248400" cy="5380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89179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363929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98501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912205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2438400"/>
            <a:ext cx="3581400" cy="182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438400"/>
            <a:ext cx="3581400" cy="182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56122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566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66499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112810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1524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842160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713061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825459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524000"/>
            <a:ext cx="1962150" cy="274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524000"/>
            <a:ext cx="5734050" cy="274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053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0813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2795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880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1556" name="Rectangle 3"/>
          <p:cNvSpPr>
            <a:spLocks noChangeArrowheads="1"/>
          </p:cNvSpPr>
          <p:nvPr/>
        </p:nvSpPr>
        <p:spPr bwMode="auto">
          <a:xfrm>
            <a:off x="-1" y="5867400"/>
            <a:ext cx="9144001" cy="794965"/>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FFDD00">
              <a:alpha val="80000"/>
            </a:srgbClr>
          </a:solidFill>
          <a:ln>
            <a:noFill/>
          </a:ln>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2" name="Rectangle 3"/>
          <p:cNvSpPr>
            <a:spLocks noChangeArrowheads="1"/>
          </p:cNvSpPr>
          <p:nvPr userDrawn="1"/>
        </p:nvSpPr>
        <p:spPr bwMode="auto">
          <a:xfrm>
            <a:off x="-1" y="6019801"/>
            <a:ext cx="9186861" cy="786846"/>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F78E1E">
              <a:alpha val="80000"/>
            </a:srgbClr>
          </a:solidFill>
          <a:ln>
            <a:noFill/>
          </a:ln>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9" name="Rectangle 3"/>
          <p:cNvSpPr>
            <a:spLocks noChangeArrowheads="1"/>
          </p:cNvSpPr>
          <p:nvPr userDrawn="1"/>
        </p:nvSpPr>
        <p:spPr bwMode="auto">
          <a:xfrm>
            <a:off x="0" y="6128965"/>
            <a:ext cx="9186860" cy="83853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00A0AF"/>
          </a:solidFill>
          <a:ln>
            <a:noFill/>
          </a:ln>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51557" name="Rectangle 5"/>
          <p:cNvSpPr>
            <a:spLocks noGrp="1" noChangeArrowheads="1"/>
          </p:cNvSpPr>
          <p:nvPr userDrawn="1">
            <p:ph type="title"/>
          </p:nvPr>
        </p:nvSpPr>
        <p:spPr bwMode="auto">
          <a:xfrm>
            <a:off x="914400" y="1524000"/>
            <a:ext cx="7848600" cy="655638"/>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1558" name="Rectangle 6"/>
          <p:cNvSpPr>
            <a:spLocks noGrp="1" noChangeArrowheads="1"/>
          </p:cNvSpPr>
          <p:nvPr userDrawn="1">
            <p:ph type="body" idx="1"/>
          </p:nvPr>
        </p:nvSpPr>
        <p:spPr bwMode="auto">
          <a:xfrm>
            <a:off x="1371600" y="2438400"/>
            <a:ext cx="7315200" cy="1828800"/>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p:txBody>
      </p:sp>
      <p:sp>
        <p:nvSpPr>
          <p:cNvPr id="151564" name="Text Box 12"/>
          <p:cNvSpPr txBox="1">
            <a:spLocks noChangeArrowheads="1"/>
          </p:cNvSpPr>
          <p:nvPr userDrawn="1"/>
        </p:nvSpPr>
        <p:spPr bwMode="auto">
          <a:xfrm>
            <a:off x="914400" y="6578047"/>
            <a:ext cx="8305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dirty="0">
                <a:solidFill>
                  <a:schemeClr val="bg1"/>
                </a:solidFill>
              </a:rPr>
              <a:t>To protect, promote and improve the health of all people in Florida through integrated state, county, and community efforts. </a:t>
            </a:r>
            <a:endParaRPr lang="en-US" altLang="en-US" sz="1200" i="1" dirty="0">
              <a:solidFill>
                <a:schemeClr val="bg1"/>
              </a:solidFill>
            </a:endParaRPr>
          </a:p>
        </p:txBody>
      </p:sp>
      <p:sp>
        <p:nvSpPr>
          <p:cNvPr id="10" name="Rectangle 3"/>
          <p:cNvSpPr>
            <a:spLocks noChangeArrowheads="1"/>
          </p:cNvSpPr>
          <p:nvPr userDrawn="1"/>
        </p:nvSpPr>
        <p:spPr bwMode="auto">
          <a:xfrm rot="10800000">
            <a:off x="-9518" y="-47627"/>
            <a:ext cx="9153515" cy="1724026"/>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 name="connsiteX0" fmla="*/ 0 w 9154274"/>
              <a:gd name="connsiteY0" fmla="*/ 667715 h 1966962"/>
              <a:gd name="connsiteX1" fmla="*/ 3156929 w 9154274"/>
              <a:gd name="connsiteY1" fmla="*/ 504017 h 1966962"/>
              <a:gd name="connsiteX2" fmla="*/ 9144000 w 9154274"/>
              <a:gd name="connsiteY2" fmla="*/ 50793 h 1966962"/>
              <a:gd name="connsiteX3" fmla="*/ 9154274 w 9154274"/>
              <a:gd name="connsiteY3" fmla="*/ 1966962 h 1966962"/>
              <a:gd name="connsiteX4" fmla="*/ 0 w 9154274"/>
              <a:gd name="connsiteY4" fmla="*/ 1901430 h 1966962"/>
              <a:gd name="connsiteX5" fmla="*/ 0 w 9154274"/>
              <a:gd name="connsiteY5" fmla="*/ 667715 h 1966962"/>
              <a:gd name="connsiteX0" fmla="*/ 0 w 9154274"/>
              <a:gd name="connsiteY0" fmla="*/ 659528 h 1958775"/>
              <a:gd name="connsiteX1" fmla="*/ 3164880 w 9154274"/>
              <a:gd name="connsiteY1" fmla="*/ 637418 h 1958775"/>
              <a:gd name="connsiteX2" fmla="*/ 9144000 w 9154274"/>
              <a:gd name="connsiteY2" fmla="*/ 42606 h 1958775"/>
              <a:gd name="connsiteX3" fmla="*/ 9154274 w 9154274"/>
              <a:gd name="connsiteY3" fmla="*/ 1958775 h 1958775"/>
              <a:gd name="connsiteX4" fmla="*/ 0 w 9154274"/>
              <a:gd name="connsiteY4" fmla="*/ 1893243 h 1958775"/>
              <a:gd name="connsiteX5" fmla="*/ 0 w 9154274"/>
              <a:gd name="connsiteY5" fmla="*/ 659528 h 1958775"/>
              <a:gd name="connsiteX0" fmla="*/ 0 w 9154274"/>
              <a:gd name="connsiteY0" fmla="*/ 657351 h 1956598"/>
              <a:gd name="connsiteX1" fmla="*/ 3164880 w 9154274"/>
              <a:gd name="connsiteY1" fmla="*/ 682436 h 1956598"/>
              <a:gd name="connsiteX2" fmla="*/ 9144000 w 9154274"/>
              <a:gd name="connsiteY2" fmla="*/ 40429 h 1956598"/>
              <a:gd name="connsiteX3" fmla="*/ 9154274 w 9154274"/>
              <a:gd name="connsiteY3" fmla="*/ 1956598 h 1956598"/>
              <a:gd name="connsiteX4" fmla="*/ 0 w 9154274"/>
              <a:gd name="connsiteY4" fmla="*/ 1891066 h 1956598"/>
              <a:gd name="connsiteX5" fmla="*/ 0 w 9154274"/>
              <a:gd name="connsiteY5" fmla="*/ 657351 h 1956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4274" h="1956598">
                <a:moveTo>
                  <a:pt x="0" y="657351"/>
                </a:moveTo>
                <a:cubicBezTo>
                  <a:pt x="532781" y="446080"/>
                  <a:pt x="1640880" y="785256"/>
                  <a:pt x="3164880" y="682436"/>
                </a:cubicBezTo>
                <a:cubicBezTo>
                  <a:pt x="4688880" y="579616"/>
                  <a:pt x="8151069" y="-181764"/>
                  <a:pt x="9144000" y="40429"/>
                </a:cubicBezTo>
                <a:cubicBezTo>
                  <a:pt x="9147425" y="662818"/>
                  <a:pt x="9150849" y="1334209"/>
                  <a:pt x="9154274" y="1956598"/>
                </a:cubicBezTo>
                <a:lnTo>
                  <a:pt x="0" y="1891066"/>
                </a:lnTo>
                <a:lnTo>
                  <a:pt x="0" y="657351"/>
                </a:lnTo>
                <a:close/>
              </a:path>
            </a:pathLst>
          </a:custGeom>
          <a:solidFill>
            <a:srgbClr val="00A0AF">
              <a:alpha val="80000"/>
            </a:srgbClr>
          </a:solidFill>
          <a:ln>
            <a:noFill/>
          </a:ln>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pic>
        <p:nvPicPr>
          <p:cNvPr id="151563"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7957" y="76200"/>
            <a:ext cx="8588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Tahoma" pitchFamily="34" charset="0"/>
          <a:cs typeface="Arial" charset="0"/>
        </a:defRPr>
      </a:lvl2pPr>
      <a:lvl3pPr algn="l" rtl="0" eaLnBrk="1" fontAlgn="base" hangingPunct="1">
        <a:spcBef>
          <a:spcPct val="0"/>
        </a:spcBef>
        <a:spcAft>
          <a:spcPct val="0"/>
        </a:spcAft>
        <a:defRPr sz="4000" b="1">
          <a:solidFill>
            <a:schemeClr val="tx1"/>
          </a:solidFill>
          <a:latin typeface="Tahoma" pitchFamily="34" charset="0"/>
          <a:cs typeface="Arial" charset="0"/>
        </a:defRPr>
      </a:lvl3pPr>
      <a:lvl4pPr algn="l" rtl="0" eaLnBrk="1" fontAlgn="base" hangingPunct="1">
        <a:spcBef>
          <a:spcPct val="0"/>
        </a:spcBef>
        <a:spcAft>
          <a:spcPct val="0"/>
        </a:spcAft>
        <a:defRPr sz="4000" b="1">
          <a:solidFill>
            <a:schemeClr val="tx1"/>
          </a:solidFill>
          <a:latin typeface="Tahoma" pitchFamily="34" charset="0"/>
          <a:cs typeface="Arial" charset="0"/>
        </a:defRPr>
      </a:lvl4pPr>
      <a:lvl5pPr algn="l" rtl="0" eaLnBrk="1" fontAlgn="base" hangingPunct="1">
        <a:spcBef>
          <a:spcPct val="0"/>
        </a:spcBef>
        <a:spcAft>
          <a:spcPct val="0"/>
        </a:spcAft>
        <a:defRPr sz="4000" b="1">
          <a:solidFill>
            <a:schemeClr val="tx1"/>
          </a:solidFill>
          <a:latin typeface="Tahoma" pitchFamily="34" charset="0"/>
          <a:cs typeface="Arial" charset="0"/>
        </a:defRPr>
      </a:lvl5pPr>
      <a:lvl6pPr marL="457200" algn="l" rtl="0" eaLnBrk="1" fontAlgn="base" hangingPunct="1">
        <a:spcBef>
          <a:spcPct val="0"/>
        </a:spcBef>
        <a:spcAft>
          <a:spcPct val="0"/>
        </a:spcAft>
        <a:defRPr sz="4000" b="1">
          <a:solidFill>
            <a:schemeClr val="tx1"/>
          </a:solidFill>
          <a:latin typeface="Tahoma" pitchFamily="34" charset="0"/>
          <a:cs typeface="Arial" charset="0"/>
        </a:defRPr>
      </a:lvl6pPr>
      <a:lvl7pPr marL="914400" algn="l" rtl="0" eaLnBrk="1" fontAlgn="base" hangingPunct="1">
        <a:spcBef>
          <a:spcPct val="0"/>
        </a:spcBef>
        <a:spcAft>
          <a:spcPct val="0"/>
        </a:spcAft>
        <a:defRPr sz="4000" b="1">
          <a:solidFill>
            <a:schemeClr val="tx1"/>
          </a:solidFill>
          <a:latin typeface="Tahoma" pitchFamily="34" charset="0"/>
          <a:cs typeface="Arial" charset="0"/>
        </a:defRPr>
      </a:lvl7pPr>
      <a:lvl8pPr marL="1371600" algn="l" rtl="0" eaLnBrk="1" fontAlgn="base" hangingPunct="1">
        <a:spcBef>
          <a:spcPct val="0"/>
        </a:spcBef>
        <a:spcAft>
          <a:spcPct val="0"/>
        </a:spcAft>
        <a:defRPr sz="4000" b="1">
          <a:solidFill>
            <a:schemeClr val="tx1"/>
          </a:solidFill>
          <a:latin typeface="Tahoma" pitchFamily="34" charset="0"/>
          <a:cs typeface="Arial" charset="0"/>
        </a:defRPr>
      </a:lvl8pPr>
      <a:lvl9pPr marL="1828800" algn="l" rtl="0" eaLnBrk="1" fontAlgn="base" hangingPunct="1">
        <a:spcBef>
          <a:spcPct val="0"/>
        </a:spcBef>
        <a:spcAft>
          <a:spcPct val="0"/>
        </a:spcAft>
        <a:defRPr sz="4000" b="1">
          <a:solidFill>
            <a:schemeClr val="tx1"/>
          </a:solidFill>
          <a:latin typeface="Tahoma" pitchFamily="34" charset="0"/>
          <a:cs typeface="Arial" charset="0"/>
        </a:defRPr>
      </a:lvl9pPr>
    </p:titleStyle>
    <p:bodyStyle>
      <a:lvl1pPr marL="342900" indent="-342900" algn="ctr" rtl="0" eaLnBrk="1" fontAlgn="base" hangingPunct="1">
        <a:spcBef>
          <a:spcPct val="20000"/>
        </a:spcBef>
        <a:spcAft>
          <a:spcPct val="0"/>
        </a:spcAft>
        <a:buClr>
          <a:schemeClr val="tx1"/>
        </a:buCl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
          <p:cNvSpPr>
            <a:spLocks noChangeArrowheads="1"/>
          </p:cNvSpPr>
          <p:nvPr userDrawn="1"/>
        </p:nvSpPr>
        <p:spPr bwMode="auto">
          <a:xfrm rot="10800000">
            <a:off x="-9525" y="-304799"/>
            <a:ext cx="9153525" cy="197623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167180">
              <a:alpha val="8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60776" name="Rectangle 3"/>
          <p:cNvSpPr>
            <a:spLocks noChangeArrowheads="1"/>
          </p:cNvSpPr>
          <p:nvPr/>
        </p:nvSpPr>
        <p:spPr bwMode="auto">
          <a:xfrm>
            <a:off x="0" y="6019800"/>
            <a:ext cx="9153525" cy="99060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167180">
              <a:alpha val="8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60779" name="Rectangle 11"/>
          <p:cNvSpPr>
            <a:spLocks noChangeArrowheads="1"/>
          </p:cNvSpPr>
          <p:nvPr/>
        </p:nvSpPr>
        <p:spPr bwMode="auto">
          <a:xfrm>
            <a:off x="0" y="0"/>
            <a:ext cx="5867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000" b="1">
                <a:solidFill>
                  <a:schemeClr val="tx2"/>
                </a:solidFill>
                <a:latin typeface="Tahoma" pitchFamily="34" charset="0"/>
                <a:cs typeface="Arial" charset="0"/>
              </a:defRPr>
            </a:lvl1pPr>
            <a:lvl2pPr algn="ctr">
              <a:defRPr sz="4000" b="1">
                <a:solidFill>
                  <a:schemeClr val="tx2"/>
                </a:solidFill>
                <a:latin typeface="Tahoma" pitchFamily="34" charset="0"/>
                <a:cs typeface="Arial" charset="0"/>
              </a:defRPr>
            </a:lvl2pPr>
            <a:lvl3pPr algn="ctr">
              <a:defRPr sz="4000" b="1">
                <a:solidFill>
                  <a:schemeClr val="tx2"/>
                </a:solidFill>
                <a:latin typeface="Tahoma" pitchFamily="34" charset="0"/>
                <a:cs typeface="Arial" charset="0"/>
              </a:defRPr>
            </a:lvl3pPr>
            <a:lvl4pPr algn="ctr">
              <a:defRPr sz="4000" b="1">
                <a:solidFill>
                  <a:schemeClr val="tx2"/>
                </a:solidFill>
                <a:latin typeface="Tahoma" pitchFamily="34" charset="0"/>
                <a:cs typeface="Arial" charset="0"/>
              </a:defRPr>
            </a:lvl4pPr>
            <a:lvl5pPr algn="ctr">
              <a:defRPr sz="4000" b="1">
                <a:solidFill>
                  <a:schemeClr val="tx2"/>
                </a:solidFill>
                <a:latin typeface="Tahoma" pitchFamily="34" charset="0"/>
                <a:cs typeface="Arial" charset="0"/>
              </a:defRPr>
            </a:lvl5pPr>
            <a:lvl6pPr marL="457200" algn="ctr" fontAlgn="base">
              <a:spcBef>
                <a:spcPct val="0"/>
              </a:spcBef>
              <a:spcAft>
                <a:spcPct val="0"/>
              </a:spcAft>
              <a:defRPr sz="4000" b="1">
                <a:solidFill>
                  <a:schemeClr val="tx2"/>
                </a:solidFill>
                <a:latin typeface="Tahoma" pitchFamily="34" charset="0"/>
                <a:cs typeface="Arial" charset="0"/>
              </a:defRPr>
            </a:lvl6pPr>
            <a:lvl7pPr marL="914400" algn="ctr" fontAlgn="base">
              <a:spcBef>
                <a:spcPct val="0"/>
              </a:spcBef>
              <a:spcAft>
                <a:spcPct val="0"/>
              </a:spcAft>
              <a:defRPr sz="4000" b="1">
                <a:solidFill>
                  <a:schemeClr val="tx2"/>
                </a:solidFill>
                <a:latin typeface="Tahoma" pitchFamily="34" charset="0"/>
                <a:cs typeface="Arial" charset="0"/>
              </a:defRPr>
            </a:lvl7pPr>
            <a:lvl8pPr marL="1371600" algn="ctr" fontAlgn="base">
              <a:spcBef>
                <a:spcPct val="0"/>
              </a:spcBef>
              <a:spcAft>
                <a:spcPct val="0"/>
              </a:spcAft>
              <a:defRPr sz="4000" b="1">
                <a:solidFill>
                  <a:schemeClr val="tx2"/>
                </a:solidFill>
                <a:latin typeface="Tahoma" pitchFamily="34" charset="0"/>
                <a:cs typeface="Arial" charset="0"/>
              </a:defRPr>
            </a:lvl8pPr>
            <a:lvl9pPr marL="1828800" algn="ctr" fontAlgn="base">
              <a:spcBef>
                <a:spcPct val="0"/>
              </a:spcBef>
              <a:spcAft>
                <a:spcPct val="0"/>
              </a:spcAft>
              <a:defRPr sz="4000" b="1">
                <a:solidFill>
                  <a:schemeClr val="tx2"/>
                </a:solidFill>
                <a:latin typeface="Tahoma" pitchFamily="34" charset="0"/>
                <a:cs typeface="Arial" charset="0"/>
              </a:defRPr>
            </a:lvl9pPr>
          </a:lstStyle>
          <a:p>
            <a:pPr eaLnBrk="1" hangingPunct="1"/>
            <a:r>
              <a:rPr lang="en-US" altLang="en-US" sz="3200" dirty="0"/>
              <a:t>How to Use Navigation </a:t>
            </a:r>
          </a:p>
        </p:txBody>
      </p:sp>
      <p:pic>
        <p:nvPicPr>
          <p:cNvPr id="160780"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9600" y="5864225"/>
            <a:ext cx="8588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781" name="Picture 13" descr="DOH_Brand_NavSlide_SelfPace_Tex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14400" y="1752600"/>
            <a:ext cx="7543800" cy="339883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Tahoma" pitchFamily="34" charset="0"/>
          <a:cs typeface="Arial" charset="0"/>
        </a:defRPr>
      </a:lvl2pPr>
      <a:lvl3pPr algn="ctr" rtl="0" eaLnBrk="1" fontAlgn="base" hangingPunct="1">
        <a:spcBef>
          <a:spcPct val="0"/>
        </a:spcBef>
        <a:spcAft>
          <a:spcPct val="0"/>
        </a:spcAft>
        <a:defRPr sz="4000" b="1">
          <a:solidFill>
            <a:schemeClr val="tx2"/>
          </a:solidFill>
          <a:latin typeface="Tahoma" pitchFamily="34" charset="0"/>
          <a:cs typeface="Arial" charset="0"/>
        </a:defRPr>
      </a:lvl3pPr>
      <a:lvl4pPr algn="ctr" rtl="0" eaLnBrk="1" fontAlgn="base" hangingPunct="1">
        <a:spcBef>
          <a:spcPct val="0"/>
        </a:spcBef>
        <a:spcAft>
          <a:spcPct val="0"/>
        </a:spcAft>
        <a:defRPr sz="4000" b="1">
          <a:solidFill>
            <a:schemeClr val="tx2"/>
          </a:solidFill>
          <a:latin typeface="Tahoma" pitchFamily="34" charset="0"/>
          <a:cs typeface="Arial" charset="0"/>
        </a:defRPr>
      </a:lvl4pPr>
      <a:lvl5pPr algn="ctr" rtl="0" eaLnBrk="1" fontAlgn="base" hangingPunct="1">
        <a:spcBef>
          <a:spcPct val="0"/>
        </a:spcBef>
        <a:spcAft>
          <a:spcPct val="0"/>
        </a:spcAft>
        <a:defRPr sz="4000" b="1">
          <a:solidFill>
            <a:schemeClr val="tx2"/>
          </a:solidFill>
          <a:latin typeface="Tahoma" pitchFamily="34" charset="0"/>
          <a:cs typeface="Arial" charset="0"/>
        </a:defRPr>
      </a:lvl5pPr>
      <a:lvl6pPr marL="457200" algn="ctr" rtl="0" eaLnBrk="1" fontAlgn="base" hangingPunct="1">
        <a:spcBef>
          <a:spcPct val="0"/>
        </a:spcBef>
        <a:spcAft>
          <a:spcPct val="0"/>
        </a:spcAft>
        <a:defRPr sz="4000" b="1">
          <a:solidFill>
            <a:schemeClr val="tx2"/>
          </a:solidFill>
          <a:latin typeface="Tahoma" pitchFamily="34" charset="0"/>
          <a:cs typeface="Arial" charset="0"/>
        </a:defRPr>
      </a:lvl6pPr>
      <a:lvl7pPr marL="914400" algn="ctr" rtl="0" eaLnBrk="1" fontAlgn="base" hangingPunct="1">
        <a:spcBef>
          <a:spcPct val="0"/>
        </a:spcBef>
        <a:spcAft>
          <a:spcPct val="0"/>
        </a:spcAft>
        <a:defRPr sz="4000" b="1">
          <a:solidFill>
            <a:schemeClr val="tx2"/>
          </a:solidFill>
          <a:latin typeface="Tahoma" pitchFamily="34" charset="0"/>
          <a:cs typeface="Arial" charset="0"/>
        </a:defRPr>
      </a:lvl7pPr>
      <a:lvl8pPr marL="1371600" algn="ctr" rtl="0" eaLnBrk="1" fontAlgn="base" hangingPunct="1">
        <a:spcBef>
          <a:spcPct val="0"/>
        </a:spcBef>
        <a:spcAft>
          <a:spcPct val="0"/>
        </a:spcAft>
        <a:defRPr sz="4000" b="1">
          <a:solidFill>
            <a:schemeClr val="tx2"/>
          </a:solidFill>
          <a:latin typeface="Tahoma" pitchFamily="34" charset="0"/>
          <a:cs typeface="Arial" charset="0"/>
        </a:defRPr>
      </a:lvl8pPr>
      <a:lvl9pPr marL="1828800" algn="ctr" rtl="0" eaLnBrk="1" fontAlgn="base" hangingPunct="1">
        <a:spcBef>
          <a:spcPct val="0"/>
        </a:spcBef>
        <a:spcAft>
          <a:spcPct val="0"/>
        </a:spcAft>
        <a:defRPr sz="4000" b="1">
          <a:solidFill>
            <a:schemeClr val="tx2"/>
          </a:solidFill>
          <a:latin typeface="Tahoma" pitchFamily="34" charset="0"/>
          <a:cs typeface="Arial" charset="0"/>
        </a:defRPr>
      </a:lvl9pPr>
    </p:titleStyle>
    <p:bodyStyle>
      <a:lvl1pPr algn="l" rtl="0" eaLnBrk="1" fontAlgn="base" hangingPunct="1">
        <a:spcBef>
          <a:spcPct val="20000"/>
        </a:spcBef>
        <a:spcAft>
          <a:spcPct val="0"/>
        </a:spcAft>
        <a:defRPr sz="2800">
          <a:solidFill>
            <a:schemeClr val="tx1"/>
          </a:solidFill>
          <a:latin typeface="+mn-lt"/>
          <a:ea typeface="+mn-ea"/>
          <a:cs typeface="+mn-cs"/>
        </a:defRPr>
      </a:lvl1pPr>
      <a:lvl2pPr marL="801688" indent="-285750" algn="l" rtl="0" eaLnBrk="1" fontAlgn="base" hangingPunct="1">
        <a:spcBef>
          <a:spcPct val="20000"/>
        </a:spcBef>
        <a:spcAft>
          <a:spcPct val="0"/>
        </a:spcAft>
        <a:buChar char="–"/>
        <a:defRPr sz="2800">
          <a:solidFill>
            <a:schemeClr val="tx1"/>
          </a:solidFill>
          <a:latin typeface="+mn-lt"/>
          <a:cs typeface="+mn-cs"/>
        </a:defRPr>
      </a:lvl2pPr>
      <a:lvl3pPr marL="1144588"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5106" name="Freeform 9"/>
          <p:cNvSpPr>
            <a:spLocks/>
          </p:cNvSpPr>
          <p:nvPr/>
        </p:nvSpPr>
        <p:spPr bwMode="auto">
          <a:xfrm flipH="1">
            <a:off x="152400" y="-533400"/>
            <a:ext cx="8991600" cy="1676400"/>
          </a:xfrm>
          <a:custGeom>
            <a:avLst/>
            <a:gdLst>
              <a:gd name="T0" fmla="*/ 0 w 6913"/>
              <a:gd name="T1" fmla="*/ 2527 h 3360"/>
              <a:gd name="T2" fmla="*/ 6913 w 6913"/>
              <a:gd name="T3" fmla="*/ 3360 h 3360"/>
              <a:gd name="T4" fmla="*/ 0 w 6913"/>
              <a:gd name="T5" fmla="*/ 2144 h 3360"/>
              <a:gd name="T6" fmla="*/ 0 w 6913"/>
              <a:gd name="T7" fmla="*/ 2527 h 3360"/>
              <a:gd name="T8" fmla="*/ 0 60000 65536"/>
              <a:gd name="T9" fmla="*/ 0 60000 65536"/>
              <a:gd name="T10" fmla="*/ 0 60000 65536"/>
              <a:gd name="T11" fmla="*/ 0 60000 65536"/>
              <a:gd name="T12" fmla="*/ 0 w 6913"/>
              <a:gd name="T13" fmla="*/ 0 h 3360"/>
              <a:gd name="T14" fmla="*/ 6913 w 6913"/>
              <a:gd name="T15" fmla="*/ 3360 h 3360"/>
            </a:gdLst>
            <a:ahLst/>
            <a:cxnLst>
              <a:cxn ang="T8">
                <a:pos x="T0" y="T1"/>
              </a:cxn>
              <a:cxn ang="T9">
                <a:pos x="T2" y="T3"/>
              </a:cxn>
              <a:cxn ang="T10">
                <a:pos x="T4" y="T5"/>
              </a:cxn>
              <a:cxn ang="T11">
                <a:pos x="T6" y="T7"/>
              </a:cxn>
            </a:cxnLst>
            <a:rect l="T12" t="T13" r="T14" b="T15"/>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rgbClr val="FFD03B"/>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75107" name="Rectangle 3"/>
          <p:cNvSpPr>
            <a:spLocks noChangeArrowheads="1"/>
          </p:cNvSpPr>
          <p:nvPr/>
        </p:nvSpPr>
        <p:spPr bwMode="auto">
          <a:xfrm>
            <a:off x="0" y="6019800"/>
            <a:ext cx="9153525" cy="99060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167180">
              <a:alpha val="8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75108" name="Rectangle 4"/>
          <p:cNvSpPr>
            <a:spLocks noChangeArrowheads="1"/>
          </p:cNvSpPr>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000" b="1">
                <a:solidFill>
                  <a:schemeClr val="tx2"/>
                </a:solidFill>
                <a:latin typeface="Tahoma" pitchFamily="34" charset="0"/>
                <a:cs typeface="Arial" charset="0"/>
              </a:defRPr>
            </a:lvl1pPr>
            <a:lvl2pPr algn="ctr">
              <a:defRPr sz="4000" b="1">
                <a:solidFill>
                  <a:schemeClr val="tx2"/>
                </a:solidFill>
                <a:latin typeface="Tahoma" pitchFamily="34" charset="0"/>
                <a:cs typeface="Arial" charset="0"/>
              </a:defRPr>
            </a:lvl2pPr>
            <a:lvl3pPr algn="ctr">
              <a:defRPr sz="4000" b="1">
                <a:solidFill>
                  <a:schemeClr val="tx2"/>
                </a:solidFill>
                <a:latin typeface="Tahoma" pitchFamily="34" charset="0"/>
                <a:cs typeface="Arial" charset="0"/>
              </a:defRPr>
            </a:lvl3pPr>
            <a:lvl4pPr algn="ctr">
              <a:defRPr sz="4000" b="1">
                <a:solidFill>
                  <a:schemeClr val="tx2"/>
                </a:solidFill>
                <a:latin typeface="Tahoma" pitchFamily="34" charset="0"/>
                <a:cs typeface="Arial" charset="0"/>
              </a:defRPr>
            </a:lvl4pPr>
            <a:lvl5pPr algn="ctr">
              <a:defRPr sz="4000" b="1">
                <a:solidFill>
                  <a:schemeClr val="tx2"/>
                </a:solidFill>
                <a:latin typeface="Tahoma" pitchFamily="34" charset="0"/>
                <a:cs typeface="Arial" charset="0"/>
              </a:defRPr>
            </a:lvl5pPr>
            <a:lvl6pPr marL="457200" algn="ctr" fontAlgn="base">
              <a:spcBef>
                <a:spcPct val="0"/>
              </a:spcBef>
              <a:spcAft>
                <a:spcPct val="0"/>
              </a:spcAft>
              <a:defRPr sz="4000" b="1">
                <a:solidFill>
                  <a:schemeClr val="tx2"/>
                </a:solidFill>
                <a:latin typeface="Tahoma" pitchFamily="34" charset="0"/>
                <a:cs typeface="Arial" charset="0"/>
              </a:defRPr>
            </a:lvl6pPr>
            <a:lvl7pPr marL="914400" algn="ctr" fontAlgn="base">
              <a:spcBef>
                <a:spcPct val="0"/>
              </a:spcBef>
              <a:spcAft>
                <a:spcPct val="0"/>
              </a:spcAft>
              <a:defRPr sz="4000" b="1">
                <a:solidFill>
                  <a:schemeClr val="tx2"/>
                </a:solidFill>
                <a:latin typeface="Tahoma" pitchFamily="34" charset="0"/>
                <a:cs typeface="Arial" charset="0"/>
              </a:defRPr>
            </a:lvl7pPr>
            <a:lvl8pPr marL="1371600" algn="ctr" fontAlgn="base">
              <a:spcBef>
                <a:spcPct val="0"/>
              </a:spcBef>
              <a:spcAft>
                <a:spcPct val="0"/>
              </a:spcAft>
              <a:defRPr sz="4000" b="1">
                <a:solidFill>
                  <a:schemeClr val="tx2"/>
                </a:solidFill>
                <a:latin typeface="Tahoma" pitchFamily="34" charset="0"/>
                <a:cs typeface="Arial" charset="0"/>
              </a:defRPr>
            </a:lvl8pPr>
            <a:lvl9pPr marL="1828800" algn="ctr" fontAlgn="base">
              <a:spcBef>
                <a:spcPct val="0"/>
              </a:spcBef>
              <a:spcAft>
                <a:spcPct val="0"/>
              </a:spcAft>
              <a:defRPr sz="4000" b="1">
                <a:solidFill>
                  <a:schemeClr val="tx2"/>
                </a:solidFill>
                <a:latin typeface="Tahoma" pitchFamily="34" charset="0"/>
                <a:cs typeface="Arial" charset="0"/>
              </a:defRPr>
            </a:lvl9pPr>
          </a:lstStyle>
          <a:p>
            <a:pPr eaLnBrk="1" hangingPunct="1"/>
            <a:r>
              <a:rPr lang="en-US" altLang="en-US" dirty="0"/>
              <a:t>How to Use Navigation </a:t>
            </a:r>
          </a:p>
        </p:txBody>
      </p:sp>
      <p:pic>
        <p:nvPicPr>
          <p:cNvPr id="175109"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9600" y="5864225"/>
            <a:ext cx="8588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111" name="Picture 7" descr="DOH_Brand_NavSlide_ContPlay_Tex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66800" y="1582738"/>
            <a:ext cx="6637338" cy="41036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Tahoma" pitchFamily="34" charset="0"/>
          <a:cs typeface="Arial" charset="0"/>
        </a:defRPr>
      </a:lvl2pPr>
      <a:lvl3pPr algn="ctr" rtl="0" eaLnBrk="1" fontAlgn="base" hangingPunct="1">
        <a:spcBef>
          <a:spcPct val="0"/>
        </a:spcBef>
        <a:spcAft>
          <a:spcPct val="0"/>
        </a:spcAft>
        <a:defRPr sz="4000" b="1">
          <a:solidFill>
            <a:schemeClr val="tx2"/>
          </a:solidFill>
          <a:latin typeface="Tahoma" pitchFamily="34" charset="0"/>
          <a:cs typeface="Arial" charset="0"/>
        </a:defRPr>
      </a:lvl3pPr>
      <a:lvl4pPr algn="ctr" rtl="0" eaLnBrk="1" fontAlgn="base" hangingPunct="1">
        <a:spcBef>
          <a:spcPct val="0"/>
        </a:spcBef>
        <a:spcAft>
          <a:spcPct val="0"/>
        </a:spcAft>
        <a:defRPr sz="4000" b="1">
          <a:solidFill>
            <a:schemeClr val="tx2"/>
          </a:solidFill>
          <a:latin typeface="Tahoma" pitchFamily="34" charset="0"/>
          <a:cs typeface="Arial" charset="0"/>
        </a:defRPr>
      </a:lvl4pPr>
      <a:lvl5pPr algn="ctr" rtl="0" eaLnBrk="1" fontAlgn="base" hangingPunct="1">
        <a:spcBef>
          <a:spcPct val="0"/>
        </a:spcBef>
        <a:spcAft>
          <a:spcPct val="0"/>
        </a:spcAft>
        <a:defRPr sz="4000" b="1">
          <a:solidFill>
            <a:schemeClr val="tx2"/>
          </a:solidFill>
          <a:latin typeface="Tahoma" pitchFamily="34" charset="0"/>
          <a:cs typeface="Arial" charset="0"/>
        </a:defRPr>
      </a:lvl5pPr>
      <a:lvl6pPr marL="457200" algn="ctr" rtl="0" eaLnBrk="1" fontAlgn="base" hangingPunct="1">
        <a:spcBef>
          <a:spcPct val="0"/>
        </a:spcBef>
        <a:spcAft>
          <a:spcPct val="0"/>
        </a:spcAft>
        <a:defRPr sz="4000" b="1">
          <a:solidFill>
            <a:schemeClr val="tx2"/>
          </a:solidFill>
          <a:latin typeface="Tahoma" pitchFamily="34" charset="0"/>
          <a:cs typeface="Arial" charset="0"/>
        </a:defRPr>
      </a:lvl6pPr>
      <a:lvl7pPr marL="914400" algn="ctr" rtl="0" eaLnBrk="1" fontAlgn="base" hangingPunct="1">
        <a:spcBef>
          <a:spcPct val="0"/>
        </a:spcBef>
        <a:spcAft>
          <a:spcPct val="0"/>
        </a:spcAft>
        <a:defRPr sz="4000" b="1">
          <a:solidFill>
            <a:schemeClr val="tx2"/>
          </a:solidFill>
          <a:latin typeface="Tahoma" pitchFamily="34" charset="0"/>
          <a:cs typeface="Arial" charset="0"/>
        </a:defRPr>
      </a:lvl7pPr>
      <a:lvl8pPr marL="1371600" algn="ctr" rtl="0" eaLnBrk="1" fontAlgn="base" hangingPunct="1">
        <a:spcBef>
          <a:spcPct val="0"/>
        </a:spcBef>
        <a:spcAft>
          <a:spcPct val="0"/>
        </a:spcAft>
        <a:defRPr sz="4000" b="1">
          <a:solidFill>
            <a:schemeClr val="tx2"/>
          </a:solidFill>
          <a:latin typeface="Tahoma" pitchFamily="34" charset="0"/>
          <a:cs typeface="Arial" charset="0"/>
        </a:defRPr>
      </a:lvl8pPr>
      <a:lvl9pPr marL="1828800" algn="ctr" rtl="0" eaLnBrk="1" fontAlgn="base" hangingPunct="1">
        <a:spcBef>
          <a:spcPct val="0"/>
        </a:spcBef>
        <a:spcAft>
          <a:spcPct val="0"/>
        </a:spcAft>
        <a:defRPr sz="4000" b="1">
          <a:solidFill>
            <a:schemeClr val="tx2"/>
          </a:solidFill>
          <a:latin typeface="Tahoma" pitchFamily="34" charset="0"/>
          <a:cs typeface="Arial" charset="0"/>
        </a:defRPr>
      </a:lvl9pPr>
    </p:titleStyle>
    <p:bodyStyle>
      <a:lvl1pPr algn="l" rtl="0" eaLnBrk="1" fontAlgn="base" hangingPunct="1">
        <a:spcBef>
          <a:spcPct val="20000"/>
        </a:spcBef>
        <a:spcAft>
          <a:spcPct val="0"/>
        </a:spcAft>
        <a:defRPr sz="2800">
          <a:solidFill>
            <a:schemeClr val="tx1"/>
          </a:solidFill>
          <a:latin typeface="+mn-lt"/>
          <a:ea typeface="+mn-ea"/>
          <a:cs typeface="+mn-cs"/>
        </a:defRPr>
      </a:lvl1pPr>
      <a:lvl2pPr marL="801688" indent="-285750" algn="l" rtl="0" eaLnBrk="1" fontAlgn="base" hangingPunct="1">
        <a:spcBef>
          <a:spcPct val="20000"/>
        </a:spcBef>
        <a:spcAft>
          <a:spcPct val="0"/>
        </a:spcAft>
        <a:buChar char="–"/>
        <a:defRPr sz="2800">
          <a:solidFill>
            <a:schemeClr val="tx1"/>
          </a:solidFill>
          <a:latin typeface="+mn-lt"/>
          <a:cs typeface="+mn-cs"/>
        </a:defRPr>
      </a:lvl2pPr>
      <a:lvl3pPr marL="1144588"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4636" name="Rectangle 3"/>
          <p:cNvSpPr>
            <a:spLocks noChangeArrowheads="1"/>
          </p:cNvSpPr>
          <p:nvPr/>
        </p:nvSpPr>
        <p:spPr bwMode="auto">
          <a:xfrm>
            <a:off x="0" y="6019800"/>
            <a:ext cx="9153525" cy="99060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167180">
              <a:alpha val="8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54629" name="Rectangle 5"/>
          <p:cNvSpPr>
            <a:spLocks noGrp="1" noChangeArrowheads="1"/>
          </p:cNvSpPr>
          <p:nvPr>
            <p:ph type="title"/>
          </p:nvPr>
        </p:nvSpPr>
        <p:spPr bwMode="auto">
          <a:xfrm>
            <a:off x="1066800" y="639763"/>
            <a:ext cx="7772400" cy="655637"/>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4630" name="Rectangle 6"/>
          <p:cNvSpPr>
            <a:spLocks noGrp="1" noChangeArrowheads="1"/>
          </p:cNvSpPr>
          <p:nvPr>
            <p:ph type="body" idx="1"/>
          </p:nvPr>
        </p:nvSpPr>
        <p:spPr bwMode="auto">
          <a:xfrm>
            <a:off x="304800" y="1524000"/>
            <a:ext cx="8534400" cy="4495800"/>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54637" name="Freeform 9"/>
          <p:cNvSpPr>
            <a:spLocks/>
          </p:cNvSpPr>
          <p:nvPr/>
        </p:nvSpPr>
        <p:spPr bwMode="auto">
          <a:xfrm flipH="1">
            <a:off x="152400" y="-533400"/>
            <a:ext cx="8991600" cy="1676400"/>
          </a:xfrm>
          <a:custGeom>
            <a:avLst/>
            <a:gdLst>
              <a:gd name="T0" fmla="*/ 0 w 6913"/>
              <a:gd name="T1" fmla="*/ 2527 h 3360"/>
              <a:gd name="T2" fmla="*/ 6913 w 6913"/>
              <a:gd name="T3" fmla="*/ 3360 h 3360"/>
              <a:gd name="T4" fmla="*/ 0 w 6913"/>
              <a:gd name="T5" fmla="*/ 2144 h 3360"/>
              <a:gd name="T6" fmla="*/ 0 w 6913"/>
              <a:gd name="T7" fmla="*/ 2527 h 3360"/>
              <a:gd name="T8" fmla="*/ 0 60000 65536"/>
              <a:gd name="T9" fmla="*/ 0 60000 65536"/>
              <a:gd name="T10" fmla="*/ 0 60000 65536"/>
              <a:gd name="T11" fmla="*/ 0 60000 65536"/>
              <a:gd name="T12" fmla="*/ 0 w 6913"/>
              <a:gd name="T13" fmla="*/ 0 h 3360"/>
              <a:gd name="T14" fmla="*/ 6913 w 6913"/>
              <a:gd name="T15" fmla="*/ 3360 h 3360"/>
            </a:gdLst>
            <a:ahLst/>
            <a:cxnLst>
              <a:cxn ang="T8">
                <a:pos x="T0" y="T1"/>
              </a:cxn>
              <a:cxn ang="T9">
                <a:pos x="T2" y="T3"/>
              </a:cxn>
              <a:cxn ang="T10">
                <a:pos x="T4" y="T5"/>
              </a:cxn>
              <a:cxn ang="T11">
                <a:pos x="T6" y="T7"/>
              </a:cxn>
            </a:cxnLst>
            <a:rect l="T12" t="T13" r="T14" b="T15"/>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rgbClr val="FFD03B"/>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pic>
        <p:nvPicPr>
          <p:cNvPr id="154639"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9600" y="5864225"/>
            <a:ext cx="8588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spcBef>
          <a:spcPct val="0"/>
        </a:spcBef>
        <a:spcAft>
          <a:spcPct val="0"/>
        </a:spcAft>
        <a:defRPr sz="4000" b="1">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Tahoma" pitchFamily="34" charset="0"/>
        </a:defRPr>
      </a:lvl2pPr>
      <a:lvl3pPr algn="l" rtl="0" eaLnBrk="1" fontAlgn="base" hangingPunct="1">
        <a:spcBef>
          <a:spcPct val="0"/>
        </a:spcBef>
        <a:spcAft>
          <a:spcPct val="0"/>
        </a:spcAft>
        <a:defRPr sz="4000" b="1">
          <a:solidFill>
            <a:schemeClr val="tx1"/>
          </a:solidFill>
          <a:latin typeface="Tahoma" pitchFamily="34" charset="0"/>
        </a:defRPr>
      </a:lvl3pPr>
      <a:lvl4pPr algn="l" rtl="0" eaLnBrk="1" fontAlgn="base" hangingPunct="1">
        <a:spcBef>
          <a:spcPct val="0"/>
        </a:spcBef>
        <a:spcAft>
          <a:spcPct val="0"/>
        </a:spcAft>
        <a:defRPr sz="4000" b="1">
          <a:solidFill>
            <a:schemeClr val="tx1"/>
          </a:solidFill>
          <a:latin typeface="Tahoma" pitchFamily="34" charset="0"/>
        </a:defRPr>
      </a:lvl4pPr>
      <a:lvl5pPr algn="l" rtl="0" eaLnBrk="1" fontAlgn="base" hangingPunct="1">
        <a:spcBef>
          <a:spcPct val="0"/>
        </a:spcBef>
        <a:spcAft>
          <a:spcPct val="0"/>
        </a:spcAft>
        <a:defRPr sz="4000" b="1">
          <a:solidFill>
            <a:schemeClr val="tx1"/>
          </a:solidFill>
          <a:latin typeface="Tahoma" pitchFamily="34" charset="0"/>
        </a:defRPr>
      </a:lvl5pPr>
      <a:lvl6pPr marL="457200" algn="l" rtl="0" eaLnBrk="1" fontAlgn="base" hangingPunct="1">
        <a:spcBef>
          <a:spcPct val="0"/>
        </a:spcBef>
        <a:spcAft>
          <a:spcPct val="0"/>
        </a:spcAft>
        <a:defRPr sz="4000" b="1">
          <a:solidFill>
            <a:schemeClr val="tx1"/>
          </a:solidFill>
          <a:latin typeface="Tahoma" pitchFamily="34" charset="0"/>
        </a:defRPr>
      </a:lvl6pPr>
      <a:lvl7pPr marL="914400" algn="l" rtl="0" eaLnBrk="1" fontAlgn="base" hangingPunct="1">
        <a:spcBef>
          <a:spcPct val="0"/>
        </a:spcBef>
        <a:spcAft>
          <a:spcPct val="0"/>
        </a:spcAft>
        <a:defRPr sz="4000" b="1">
          <a:solidFill>
            <a:schemeClr val="tx1"/>
          </a:solidFill>
          <a:latin typeface="Tahoma" pitchFamily="34" charset="0"/>
        </a:defRPr>
      </a:lvl7pPr>
      <a:lvl8pPr marL="1371600" algn="l" rtl="0" eaLnBrk="1" fontAlgn="base" hangingPunct="1">
        <a:spcBef>
          <a:spcPct val="0"/>
        </a:spcBef>
        <a:spcAft>
          <a:spcPct val="0"/>
        </a:spcAft>
        <a:defRPr sz="4000" b="1">
          <a:solidFill>
            <a:schemeClr val="tx1"/>
          </a:solidFill>
          <a:latin typeface="Tahoma" pitchFamily="34" charset="0"/>
        </a:defRPr>
      </a:lvl8pPr>
      <a:lvl9pPr marL="1828800" algn="l" rtl="0" eaLnBrk="1" fontAlgn="base" hangingPunct="1">
        <a:spcBef>
          <a:spcPct val="0"/>
        </a:spcBef>
        <a:spcAft>
          <a:spcPct val="0"/>
        </a:spcAft>
        <a:defRPr sz="4000" b="1">
          <a:solidFill>
            <a:schemeClr val="tx1"/>
          </a:solidFill>
          <a:latin typeface="Tahoma" pitchFamily="34" charset="0"/>
        </a:defRPr>
      </a:lvl9pPr>
    </p:titleStyle>
    <p:bodyStyle>
      <a:lvl1pPr marL="342900" indent="-342900" algn="l" rtl="0" eaLnBrk="1" fontAlgn="base" hangingPunct="1">
        <a:spcBef>
          <a:spcPct val="20000"/>
        </a:spcBef>
        <a:spcAft>
          <a:spcPct val="0"/>
        </a:spcAft>
        <a:buClr>
          <a:schemeClr val="tx1"/>
        </a:buCl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5660" name="Rectangle 3"/>
          <p:cNvSpPr>
            <a:spLocks noChangeArrowheads="1"/>
          </p:cNvSpPr>
          <p:nvPr/>
        </p:nvSpPr>
        <p:spPr bwMode="auto">
          <a:xfrm>
            <a:off x="0" y="5715000"/>
            <a:ext cx="9153525" cy="1295400"/>
          </a:xfrm>
          <a:custGeom>
            <a:avLst/>
            <a:gdLst>
              <a:gd name="T0" fmla="*/ 0 w 9154274"/>
              <a:gd name="T1" fmla="*/ 538189 h 3392193"/>
              <a:gd name="T2" fmla="*/ 9144002 w 9154274"/>
              <a:gd name="T3" fmla="*/ 344175 h 3392193"/>
              <a:gd name="T4" fmla="*/ 9154274 w 9154274"/>
              <a:gd name="T5" fmla="*/ 946785 h 3392193"/>
              <a:gd name="T6" fmla="*/ 0 w 9154274"/>
              <a:gd name="T7" fmla="*/ 926176 h 3392193"/>
              <a:gd name="T8" fmla="*/ 0 w 9154274"/>
              <a:gd name="T9" fmla="*/ 538189 h 3392193"/>
              <a:gd name="T10" fmla="*/ 0 60000 65536"/>
              <a:gd name="T11" fmla="*/ 0 60000 65536"/>
              <a:gd name="T12" fmla="*/ 0 60000 65536"/>
              <a:gd name="T13" fmla="*/ 0 60000 65536"/>
              <a:gd name="T14" fmla="*/ 0 60000 65536"/>
              <a:gd name="T15" fmla="*/ 0 w 9154274"/>
              <a:gd name="T16" fmla="*/ 0 h 3392193"/>
              <a:gd name="T17" fmla="*/ 9154274 w 9154274"/>
              <a:gd name="T18" fmla="*/ 3392193 h 3392193"/>
            </a:gdLst>
            <a:ahLst/>
            <a:cxnLst>
              <a:cxn ang="T10">
                <a:pos x="T0" y="T1"/>
              </a:cxn>
              <a:cxn ang="T11">
                <a:pos x="T2" y="T3"/>
              </a:cxn>
              <a:cxn ang="T12">
                <a:pos x="T4" y="T5"/>
              </a:cxn>
              <a:cxn ang="T13">
                <a:pos x="T6" y="T7"/>
              </a:cxn>
              <a:cxn ang="T14">
                <a:pos x="T8" y="T9"/>
              </a:cxn>
            </a:cxnLst>
            <a:rect l="T15" t="T16" r="T17" b="T18"/>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rgbClr val="167180">
              <a:alpha val="8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55661" name="Rectangle 13"/>
          <p:cNvSpPr>
            <a:spLocks noGrp="1" noChangeArrowheads="1"/>
          </p:cNvSpPr>
          <p:nvPr>
            <p:ph type="title"/>
          </p:nvPr>
        </p:nvSpPr>
        <p:spPr bwMode="auto">
          <a:xfrm>
            <a:off x="914400" y="1524000"/>
            <a:ext cx="7848600" cy="655638"/>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5662" name="Rectangle 14"/>
          <p:cNvSpPr>
            <a:spLocks noGrp="1" noChangeArrowheads="1"/>
          </p:cNvSpPr>
          <p:nvPr>
            <p:ph type="body" idx="1"/>
          </p:nvPr>
        </p:nvSpPr>
        <p:spPr bwMode="auto">
          <a:xfrm>
            <a:off x="1371600" y="2438400"/>
            <a:ext cx="7315200" cy="1828800"/>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p:txBody>
      </p:sp>
      <p:pic>
        <p:nvPicPr>
          <p:cNvPr id="155663"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29600" y="5864225"/>
            <a:ext cx="858838"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5666" name="AutoShape 18"/>
          <p:cNvSpPr>
            <a:spLocks/>
          </p:cNvSpPr>
          <p:nvPr/>
        </p:nvSpPr>
        <p:spPr bwMode="auto">
          <a:xfrm flipH="1">
            <a:off x="152400" y="-1143000"/>
            <a:ext cx="8991600" cy="2895600"/>
          </a:xfrm>
          <a:custGeom>
            <a:avLst/>
            <a:gdLst>
              <a:gd name="T0" fmla="*/ 0 w 6913"/>
              <a:gd name="T1" fmla="*/ 2527 h 3360"/>
              <a:gd name="T2" fmla="*/ 6913 w 6913"/>
              <a:gd name="T3" fmla="*/ 3360 h 3360"/>
              <a:gd name="T4" fmla="*/ 0 w 6913"/>
              <a:gd name="T5" fmla="*/ 2144 h 3360"/>
              <a:gd name="T6" fmla="*/ 0 w 6913"/>
              <a:gd name="T7" fmla="*/ 2527 h 3360"/>
              <a:gd name="T8" fmla="*/ 0 60000 65536"/>
              <a:gd name="T9" fmla="*/ 0 60000 65536"/>
              <a:gd name="T10" fmla="*/ 0 60000 65536"/>
              <a:gd name="T11" fmla="*/ 0 60000 65536"/>
              <a:gd name="T12" fmla="*/ 0 w 6913"/>
              <a:gd name="T13" fmla="*/ 0 h 3360"/>
              <a:gd name="T14" fmla="*/ 6913 w 6913"/>
              <a:gd name="T15" fmla="*/ 3360 h 3360"/>
            </a:gdLst>
            <a:ahLst/>
            <a:cxnLst>
              <a:cxn ang="T8">
                <a:pos x="T0" y="T1"/>
              </a:cxn>
              <a:cxn ang="T9">
                <a:pos x="T2" y="T3"/>
              </a:cxn>
              <a:cxn ang="T10">
                <a:pos x="T4" y="T5"/>
              </a:cxn>
              <a:cxn ang="T11">
                <a:pos x="T6" y="T7"/>
              </a:cxn>
            </a:cxnLst>
            <a:rect l="T12" t="T13" r="T14" b="T15"/>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rgbClr val="FFD03B"/>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55667" name="Freeform 9"/>
          <p:cNvSpPr>
            <a:spLocks/>
          </p:cNvSpPr>
          <p:nvPr/>
        </p:nvSpPr>
        <p:spPr bwMode="auto">
          <a:xfrm flipV="1">
            <a:off x="0" y="4267200"/>
            <a:ext cx="9144000" cy="3429000"/>
          </a:xfrm>
          <a:custGeom>
            <a:avLst/>
            <a:gdLst>
              <a:gd name="T0" fmla="*/ 0 w 6913"/>
              <a:gd name="T1" fmla="*/ 2527 h 3360"/>
              <a:gd name="T2" fmla="*/ 6913 w 6913"/>
              <a:gd name="T3" fmla="*/ 3360 h 3360"/>
              <a:gd name="T4" fmla="*/ 0 w 6913"/>
              <a:gd name="T5" fmla="*/ 2144 h 3360"/>
              <a:gd name="T6" fmla="*/ 0 w 6913"/>
              <a:gd name="T7" fmla="*/ 2527 h 3360"/>
              <a:gd name="T8" fmla="*/ 0 60000 65536"/>
              <a:gd name="T9" fmla="*/ 0 60000 65536"/>
              <a:gd name="T10" fmla="*/ 0 60000 65536"/>
              <a:gd name="T11" fmla="*/ 0 60000 65536"/>
              <a:gd name="T12" fmla="*/ 0 w 6913"/>
              <a:gd name="T13" fmla="*/ 0 h 3360"/>
              <a:gd name="T14" fmla="*/ 6913 w 6913"/>
              <a:gd name="T15" fmla="*/ 3360 h 3360"/>
            </a:gdLst>
            <a:ahLst/>
            <a:cxnLst>
              <a:cxn ang="T8">
                <a:pos x="T0" y="T1"/>
              </a:cxn>
              <a:cxn ang="T9">
                <a:pos x="T2" y="T3"/>
              </a:cxn>
              <a:cxn ang="T10">
                <a:pos x="T4" y="T5"/>
              </a:cxn>
              <a:cxn ang="T11">
                <a:pos x="T6" y="T7"/>
              </a:cxn>
            </a:cxnLst>
            <a:rect l="T12" t="T13" r="T14" b="T15"/>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rgbClr val="FFD03B"/>
          </a:solidFill>
          <a:ln>
            <a:noFill/>
          </a:ln>
          <a:extLst>
            <a:ext uri="{91240B29-F687-4F45-9708-019B960494DF}">
              <a14:hiddenLine xmlns:a14="http://schemas.microsoft.com/office/drawing/2010/main" w="9525">
                <a:solidFill>
                  <a:srgbClr val="000000"/>
                </a:solidFill>
                <a:round/>
                <a:headEnd/>
                <a:tailEnd/>
              </a14:hiddenLine>
            </a:ext>
          </a:extLst>
        </p:spPr>
        <p:txBody>
          <a:bodyPr rot="1080000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endParaRPr lang="en-US" altLang="en-US" dirty="0">
              <a:latin typeface="Calibri" pitchFamily="34" charset="0"/>
            </a:endParaRPr>
          </a:p>
        </p:txBody>
      </p:sp>
      <p:sp>
        <p:nvSpPr>
          <p:cNvPr id="155668" name="Text Box 20"/>
          <p:cNvSpPr txBox="1">
            <a:spLocks noChangeArrowheads="1"/>
          </p:cNvSpPr>
          <p:nvPr/>
        </p:nvSpPr>
        <p:spPr bwMode="auto">
          <a:xfrm>
            <a:off x="0" y="6553200"/>
            <a:ext cx="8305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dirty="0">
                <a:solidFill>
                  <a:schemeClr val="bg1"/>
                </a:solidFill>
              </a:rPr>
              <a:t>To protect, promote and improve the health of all people in Florida through integrated state, county, and community efforts. </a:t>
            </a:r>
            <a:endParaRPr lang="en-US" altLang="en-US" sz="1200" i="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000" b="1">
          <a:solidFill>
            <a:schemeClr val="tx1"/>
          </a:solidFill>
          <a:latin typeface="Arial" charset="0"/>
          <a:cs typeface="Arial" charset="0"/>
        </a:defRPr>
      </a:lvl2pPr>
      <a:lvl3pPr algn="ctr" rtl="0" eaLnBrk="1" fontAlgn="base" hangingPunct="1">
        <a:spcBef>
          <a:spcPct val="0"/>
        </a:spcBef>
        <a:spcAft>
          <a:spcPct val="0"/>
        </a:spcAft>
        <a:defRPr sz="4000" b="1">
          <a:solidFill>
            <a:schemeClr val="tx1"/>
          </a:solidFill>
          <a:latin typeface="Arial" charset="0"/>
          <a:cs typeface="Arial" charset="0"/>
        </a:defRPr>
      </a:lvl3pPr>
      <a:lvl4pPr algn="ctr" rtl="0" eaLnBrk="1" fontAlgn="base" hangingPunct="1">
        <a:spcBef>
          <a:spcPct val="0"/>
        </a:spcBef>
        <a:spcAft>
          <a:spcPct val="0"/>
        </a:spcAft>
        <a:defRPr sz="4000" b="1">
          <a:solidFill>
            <a:schemeClr val="tx1"/>
          </a:solidFill>
          <a:latin typeface="Arial" charset="0"/>
          <a:cs typeface="Arial" charset="0"/>
        </a:defRPr>
      </a:lvl4pPr>
      <a:lvl5pPr algn="ctr" rtl="0" eaLnBrk="1" fontAlgn="base" hangingPunct="1">
        <a:spcBef>
          <a:spcPct val="0"/>
        </a:spcBef>
        <a:spcAft>
          <a:spcPct val="0"/>
        </a:spcAft>
        <a:defRPr sz="4000" b="1">
          <a:solidFill>
            <a:schemeClr val="tx1"/>
          </a:solidFill>
          <a:latin typeface="Arial" charset="0"/>
          <a:cs typeface="Arial" charset="0"/>
        </a:defRPr>
      </a:lvl5pPr>
      <a:lvl6pPr marL="457200" algn="ctr" rtl="0" eaLnBrk="1" fontAlgn="base" hangingPunct="1">
        <a:spcBef>
          <a:spcPct val="0"/>
        </a:spcBef>
        <a:spcAft>
          <a:spcPct val="0"/>
        </a:spcAft>
        <a:defRPr sz="4000" b="1">
          <a:solidFill>
            <a:schemeClr val="tx1"/>
          </a:solidFill>
          <a:latin typeface="Arial" charset="0"/>
          <a:cs typeface="Arial" charset="0"/>
        </a:defRPr>
      </a:lvl6pPr>
      <a:lvl7pPr marL="914400" algn="ctr" rtl="0" eaLnBrk="1" fontAlgn="base" hangingPunct="1">
        <a:spcBef>
          <a:spcPct val="0"/>
        </a:spcBef>
        <a:spcAft>
          <a:spcPct val="0"/>
        </a:spcAft>
        <a:defRPr sz="4000" b="1">
          <a:solidFill>
            <a:schemeClr val="tx1"/>
          </a:solidFill>
          <a:latin typeface="Arial" charset="0"/>
          <a:cs typeface="Arial" charset="0"/>
        </a:defRPr>
      </a:lvl7pPr>
      <a:lvl8pPr marL="1371600" algn="ctr" rtl="0" eaLnBrk="1" fontAlgn="base" hangingPunct="1">
        <a:spcBef>
          <a:spcPct val="0"/>
        </a:spcBef>
        <a:spcAft>
          <a:spcPct val="0"/>
        </a:spcAft>
        <a:defRPr sz="4000" b="1">
          <a:solidFill>
            <a:schemeClr val="tx1"/>
          </a:solidFill>
          <a:latin typeface="Arial" charset="0"/>
          <a:cs typeface="Arial" charset="0"/>
        </a:defRPr>
      </a:lvl8pPr>
      <a:lvl9pPr marL="1828800" algn="ctr" rtl="0" eaLnBrk="1" fontAlgn="base" hangingPunct="1">
        <a:spcBef>
          <a:spcPct val="0"/>
        </a:spcBef>
        <a:spcAft>
          <a:spcPct val="0"/>
        </a:spcAft>
        <a:defRPr sz="4000" b="1">
          <a:solidFill>
            <a:schemeClr val="tx1"/>
          </a:solidFill>
          <a:latin typeface="Arial" charset="0"/>
          <a:cs typeface="Arial" charset="0"/>
        </a:defRPr>
      </a:lvl9pPr>
    </p:titleStyle>
    <p:bodyStyle>
      <a:lvl1pPr marL="342900" indent="-342900" algn="ctr" rtl="0" eaLnBrk="1" fontAlgn="base" hangingPunct="1">
        <a:spcBef>
          <a:spcPct val="20000"/>
        </a:spcBef>
        <a:spcAft>
          <a:spcPct val="0"/>
        </a:spcAft>
        <a:buClr>
          <a:schemeClr val="tx1"/>
        </a:buCl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floridahealth.gov/provider-and-partner-resources/ems-grants/inde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295400" y="1220701"/>
            <a:ext cx="6400800" cy="2384425"/>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000" b="1">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Tahoma" pitchFamily="34" charset="0"/>
                <a:cs typeface="Arial" charset="0"/>
              </a:defRPr>
            </a:lvl2pPr>
            <a:lvl3pPr algn="l" rtl="0" eaLnBrk="1" fontAlgn="base" hangingPunct="1">
              <a:spcBef>
                <a:spcPct val="0"/>
              </a:spcBef>
              <a:spcAft>
                <a:spcPct val="0"/>
              </a:spcAft>
              <a:defRPr sz="4000" b="1">
                <a:solidFill>
                  <a:schemeClr val="tx1"/>
                </a:solidFill>
                <a:latin typeface="Tahoma" pitchFamily="34" charset="0"/>
                <a:cs typeface="Arial" charset="0"/>
              </a:defRPr>
            </a:lvl3pPr>
            <a:lvl4pPr algn="l" rtl="0" eaLnBrk="1" fontAlgn="base" hangingPunct="1">
              <a:spcBef>
                <a:spcPct val="0"/>
              </a:spcBef>
              <a:spcAft>
                <a:spcPct val="0"/>
              </a:spcAft>
              <a:defRPr sz="4000" b="1">
                <a:solidFill>
                  <a:schemeClr val="tx1"/>
                </a:solidFill>
                <a:latin typeface="Tahoma" pitchFamily="34" charset="0"/>
                <a:cs typeface="Arial" charset="0"/>
              </a:defRPr>
            </a:lvl4pPr>
            <a:lvl5pPr algn="l" rtl="0" eaLnBrk="1" fontAlgn="base" hangingPunct="1">
              <a:spcBef>
                <a:spcPct val="0"/>
              </a:spcBef>
              <a:spcAft>
                <a:spcPct val="0"/>
              </a:spcAft>
              <a:defRPr sz="4000" b="1">
                <a:solidFill>
                  <a:schemeClr val="tx1"/>
                </a:solidFill>
                <a:latin typeface="Tahoma" pitchFamily="34" charset="0"/>
                <a:cs typeface="Arial" charset="0"/>
              </a:defRPr>
            </a:lvl5pPr>
            <a:lvl6pPr marL="457200" algn="l" rtl="0" eaLnBrk="1" fontAlgn="base" hangingPunct="1">
              <a:spcBef>
                <a:spcPct val="0"/>
              </a:spcBef>
              <a:spcAft>
                <a:spcPct val="0"/>
              </a:spcAft>
              <a:defRPr sz="4000" b="1">
                <a:solidFill>
                  <a:schemeClr val="tx1"/>
                </a:solidFill>
                <a:latin typeface="Tahoma" pitchFamily="34" charset="0"/>
                <a:cs typeface="Arial" charset="0"/>
              </a:defRPr>
            </a:lvl6pPr>
            <a:lvl7pPr marL="914400" algn="l" rtl="0" eaLnBrk="1" fontAlgn="base" hangingPunct="1">
              <a:spcBef>
                <a:spcPct val="0"/>
              </a:spcBef>
              <a:spcAft>
                <a:spcPct val="0"/>
              </a:spcAft>
              <a:defRPr sz="4000" b="1">
                <a:solidFill>
                  <a:schemeClr val="tx1"/>
                </a:solidFill>
                <a:latin typeface="Tahoma" pitchFamily="34" charset="0"/>
                <a:cs typeface="Arial" charset="0"/>
              </a:defRPr>
            </a:lvl7pPr>
            <a:lvl8pPr marL="1371600" algn="l" rtl="0" eaLnBrk="1" fontAlgn="base" hangingPunct="1">
              <a:spcBef>
                <a:spcPct val="0"/>
              </a:spcBef>
              <a:spcAft>
                <a:spcPct val="0"/>
              </a:spcAft>
              <a:defRPr sz="4000" b="1">
                <a:solidFill>
                  <a:schemeClr val="tx1"/>
                </a:solidFill>
                <a:latin typeface="Tahoma" pitchFamily="34" charset="0"/>
                <a:cs typeface="Arial" charset="0"/>
              </a:defRPr>
            </a:lvl8pPr>
            <a:lvl9pPr marL="1828800" algn="l" rtl="0" eaLnBrk="1" fontAlgn="base" hangingPunct="1">
              <a:spcBef>
                <a:spcPct val="0"/>
              </a:spcBef>
              <a:spcAft>
                <a:spcPct val="0"/>
              </a:spcAft>
              <a:defRPr sz="4000" b="1">
                <a:solidFill>
                  <a:schemeClr val="tx1"/>
                </a:solidFill>
                <a:latin typeface="Tahoma" pitchFamily="34" charset="0"/>
                <a:cs typeface="Arial" charset="0"/>
              </a:defRPr>
            </a:lvl9pPr>
          </a:lstStyle>
          <a:p>
            <a:pPr algn="ctr"/>
            <a:r>
              <a:rPr lang="en-US" sz="4400" b="0" kern="0" dirty="0" smtClean="0">
                <a:latin typeface="Arial Black" pitchFamily="34" charset="0"/>
              </a:rPr>
              <a:t> </a:t>
            </a:r>
            <a:br>
              <a:rPr lang="en-US" sz="4400" b="0" kern="0" dirty="0" smtClean="0">
                <a:latin typeface="Arial Black" pitchFamily="34" charset="0"/>
              </a:rPr>
            </a:br>
            <a:r>
              <a:rPr lang="en-US" sz="4400" b="0" kern="0" dirty="0" smtClean="0">
                <a:latin typeface="Arial Black" pitchFamily="34" charset="0"/>
              </a:rPr>
              <a:t>EMSTARS</a:t>
            </a:r>
          </a:p>
          <a:p>
            <a:pPr algn="ctr"/>
            <a:r>
              <a:rPr lang="en-US" sz="4400" b="0" kern="0" dirty="0" smtClean="0">
                <a:latin typeface="Arial Black" pitchFamily="34" charset="0"/>
              </a:rPr>
              <a:t>Constituency Briefing</a:t>
            </a:r>
            <a:br>
              <a:rPr lang="en-US" sz="4400" b="0" kern="0" dirty="0" smtClean="0">
                <a:latin typeface="Arial Black" pitchFamily="34" charset="0"/>
              </a:rPr>
            </a:br>
            <a:endParaRPr lang="en-US" sz="4400" b="0" kern="0" dirty="0">
              <a:latin typeface="Arial Black" pitchFamily="34" charset="0"/>
            </a:endParaRPr>
          </a:p>
        </p:txBody>
      </p:sp>
      <p:pic>
        <p:nvPicPr>
          <p:cNvPr id="5" name="Picture 4" descr="new logo 13-logoval_raised_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2300" y="3549142"/>
            <a:ext cx="2971800" cy="1449659"/>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3"/>
          <p:cNvSpPr txBox="1">
            <a:spLocks/>
          </p:cNvSpPr>
          <p:nvPr/>
        </p:nvSpPr>
        <p:spPr bwMode="auto">
          <a:xfrm>
            <a:off x="2109236" y="5181600"/>
            <a:ext cx="5077928" cy="1219200"/>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t" anchorCtr="0" compatLnSpc="1">
            <a:prstTxWarp prst="textNoShape">
              <a:avLst/>
            </a:prstTxWarp>
          </a:bodyPr>
          <a:lstStyle>
            <a:lvl1pPr marL="342900" indent="-342900" algn="ctr" rtl="0" eaLnBrk="1" fontAlgn="base" hangingPunct="1">
              <a:spcBef>
                <a:spcPct val="20000"/>
              </a:spcBef>
              <a:spcAft>
                <a:spcPct val="0"/>
              </a:spcAft>
              <a:buClr>
                <a:schemeClr val="tx1"/>
              </a:buCl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cs typeface="+mn-cs"/>
              </a:defRPr>
            </a:lvl9pPr>
          </a:lstStyle>
          <a:p>
            <a:r>
              <a:rPr lang="en-US" b="1" kern="0" dirty="0" smtClean="0"/>
              <a:t>January 20, 2016</a:t>
            </a:r>
          </a:p>
        </p:txBody>
      </p:sp>
    </p:spTree>
    <p:extLst>
      <p:ext uri="{BB962C8B-B14F-4D97-AF65-F5344CB8AC3E}">
        <p14:creationId xmlns:p14="http://schemas.microsoft.com/office/powerpoint/2010/main" val="4029801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a:xfrm>
            <a:off x="1752600" y="1401769"/>
            <a:ext cx="6660266" cy="4114800"/>
          </a:xfrm>
        </p:spPr>
        <p:txBody>
          <a:bodyPr/>
          <a:lstStyle/>
          <a:p>
            <a:endParaRPr lang="en-US" sz="1600" b="1" dirty="0"/>
          </a:p>
          <a:p>
            <a:pPr algn="l">
              <a:buFont typeface="Arial" panose="020B0604020202020204" pitchFamily="34" charset="0"/>
              <a:buChar char="•"/>
            </a:pPr>
            <a:r>
              <a:rPr lang="en-US" sz="1800" b="1" dirty="0" smtClean="0"/>
              <a:t>9 new </a:t>
            </a:r>
            <a:r>
              <a:rPr lang="en-US" sz="1800" b="1" dirty="0"/>
              <a:t>elements, </a:t>
            </a:r>
            <a:r>
              <a:rPr lang="en-US" sz="1800" b="1" dirty="0" smtClean="0"/>
              <a:t>2 retired</a:t>
            </a:r>
          </a:p>
          <a:p>
            <a:pPr algn="l">
              <a:buFont typeface="Arial" panose="020B0604020202020204" pitchFamily="34" charset="0"/>
              <a:buChar char="•"/>
            </a:pPr>
            <a:endParaRPr lang="en-US" sz="1800" b="1" dirty="0" smtClean="0"/>
          </a:p>
          <a:p>
            <a:pPr algn="l">
              <a:buFont typeface="Arial" panose="020B0604020202020204" pitchFamily="34" charset="0"/>
              <a:buChar char="•"/>
            </a:pPr>
            <a:r>
              <a:rPr lang="en-US" sz="1800" b="1" dirty="0" smtClean="0"/>
              <a:t>Updates to element </a:t>
            </a:r>
            <a:r>
              <a:rPr lang="en-US" sz="1800" b="1" dirty="0"/>
              <a:t>names, </a:t>
            </a:r>
            <a:r>
              <a:rPr lang="en-US" sz="1800" b="1" dirty="0" smtClean="0"/>
              <a:t>definitions</a:t>
            </a:r>
            <a:r>
              <a:rPr lang="en-US" sz="1800" b="1" dirty="0"/>
              <a:t>, </a:t>
            </a:r>
            <a:r>
              <a:rPr lang="en-US" sz="1800" b="1" dirty="0" smtClean="0"/>
              <a:t>comments</a:t>
            </a:r>
            <a:r>
              <a:rPr lang="en-US" sz="1800" b="1" dirty="0"/>
              <a:t>, and </a:t>
            </a:r>
            <a:r>
              <a:rPr lang="en-US" sz="1800" b="1" dirty="0" smtClean="0"/>
              <a:t>constraints, </a:t>
            </a:r>
          </a:p>
          <a:p>
            <a:pPr algn="l">
              <a:buFont typeface="Arial" panose="020B0604020202020204" pitchFamily="34" charset="0"/>
              <a:buChar char="•"/>
            </a:pPr>
            <a:endParaRPr lang="en-US" sz="1800" b="1" dirty="0" smtClean="0"/>
          </a:p>
          <a:p>
            <a:pPr algn="l">
              <a:buFont typeface="Arial" panose="020B0604020202020204" pitchFamily="34" charset="0"/>
              <a:buChar char="•"/>
            </a:pPr>
            <a:r>
              <a:rPr lang="en-US" sz="1800" b="1" dirty="0" smtClean="0"/>
              <a:t>Changes to meet </a:t>
            </a:r>
            <a:r>
              <a:rPr lang="en-US" sz="1800" b="1" dirty="0"/>
              <a:t>billing needs based on existing </a:t>
            </a:r>
            <a:r>
              <a:rPr lang="en-US" sz="1800" b="1" dirty="0" smtClean="0"/>
              <a:t>standards - ICD-10 code sets</a:t>
            </a:r>
            <a:r>
              <a:rPr lang="en-US" sz="1800" b="1" dirty="0"/>
              <a:t>. </a:t>
            </a:r>
            <a:endParaRPr lang="en-US" sz="1800" b="1" dirty="0" smtClean="0"/>
          </a:p>
          <a:p>
            <a:pPr algn="l">
              <a:buFont typeface="Arial" panose="020B0604020202020204" pitchFamily="34" charset="0"/>
              <a:buChar char="•"/>
            </a:pPr>
            <a:endParaRPr lang="en-US" sz="1800" b="1" dirty="0" smtClean="0"/>
          </a:p>
          <a:p>
            <a:pPr algn="l">
              <a:buFont typeface="Arial" panose="020B0604020202020204" pitchFamily="34" charset="0"/>
              <a:buChar char="•"/>
            </a:pPr>
            <a:r>
              <a:rPr lang="en-US" sz="1800" b="1" dirty="0" smtClean="0"/>
              <a:t>Deprecated </a:t>
            </a:r>
            <a:r>
              <a:rPr lang="en-US" sz="1800" b="1" dirty="0"/>
              <a:t>elements from previous versions of the NEMSIS Version 3 standard have been removed.</a:t>
            </a:r>
          </a:p>
          <a:p>
            <a:pPr algn="l">
              <a:buFont typeface="Arial" panose="020B0604020202020204" pitchFamily="34" charset="0"/>
              <a:buChar char="•"/>
            </a:pPr>
            <a:endParaRPr lang="en-US" sz="1600" b="1" dirty="0" smtClean="0"/>
          </a:p>
          <a:p>
            <a:pPr algn="l">
              <a:buFont typeface="Arial" panose="020B0604020202020204" pitchFamily="34" charset="0"/>
              <a:buChar char="•"/>
            </a:pPr>
            <a:r>
              <a:rPr lang="en-US" sz="1800" b="1" dirty="0" smtClean="0"/>
              <a:t>Elements </a:t>
            </a:r>
            <a:r>
              <a:rPr lang="en-US" sz="1800" b="1" dirty="0"/>
              <a:t>and values identified </a:t>
            </a:r>
            <a:r>
              <a:rPr lang="en-US" sz="1800" b="1" dirty="0" smtClean="0"/>
              <a:t>for removal </a:t>
            </a:r>
            <a:r>
              <a:rPr lang="en-US" sz="1800" b="1" dirty="0"/>
              <a:t>are not deprecated in this release but removed completely from the standard.</a:t>
            </a:r>
          </a:p>
          <a:p>
            <a:endParaRPr lang="en-US" sz="1600" b="1" dirty="0"/>
          </a:p>
        </p:txBody>
      </p:sp>
      <p:sp>
        <p:nvSpPr>
          <p:cNvPr id="2" name="TextBox 1"/>
          <p:cNvSpPr txBox="1"/>
          <p:nvPr/>
        </p:nvSpPr>
        <p:spPr>
          <a:xfrm>
            <a:off x="1219200" y="217278"/>
            <a:ext cx="6304777" cy="646331"/>
          </a:xfrm>
          <a:prstGeom prst="rect">
            <a:avLst/>
          </a:prstGeom>
          <a:noFill/>
        </p:spPr>
        <p:txBody>
          <a:bodyPr wrap="square" rtlCol="0">
            <a:spAutoFit/>
          </a:bodyPr>
          <a:lstStyle/>
          <a:p>
            <a:r>
              <a:rPr lang="en-US" sz="3600" b="1" i="1" dirty="0" smtClean="0"/>
              <a:t>NEMSIS V3.4</a:t>
            </a:r>
          </a:p>
        </p:txBody>
      </p:sp>
      <p:sp>
        <p:nvSpPr>
          <p:cNvPr id="8" name="TextBox 7"/>
          <p:cNvSpPr txBox="1"/>
          <p:nvPr/>
        </p:nvSpPr>
        <p:spPr>
          <a:xfrm>
            <a:off x="4693534" y="332470"/>
            <a:ext cx="4331570" cy="954107"/>
          </a:xfrm>
          <a:prstGeom prst="rect">
            <a:avLst/>
          </a:prstGeom>
          <a:noFill/>
        </p:spPr>
        <p:txBody>
          <a:bodyPr wrap="none" rtlCol="0">
            <a:spAutoFit/>
          </a:bodyPr>
          <a:lstStyle/>
          <a:p>
            <a:r>
              <a:rPr lang="en-US" sz="2800" b="1" i="1" dirty="0">
                <a:solidFill>
                  <a:srgbClr val="C00000"/>
                </a:solidFill>
              </a:rPr>
              <a:t>What’s this all about???</a:t>
            </a:r>
          </a:p>
          <a:p>
            <a:endParaRPr lang="en-US" sz="2800" dirty="0"/>
          </a:p>
        </p:txBody>
      </p:sp>
    </p:spTree>
    <p:extLst>
      <p:ext uri="{BB962C8B-B14F-4D97-AF65-F5344CB8AC3E}">
        <p14:creationId xmlns:p14="http://schemas.microsoft.com/office/powerpoint/2010/main" val="2466926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679815768"/>
              </p:ext>
            </p:extLst>
          </p:nvPr>
        </p:nvGraphicFramePr>
        <p:xfrm>
          <a:off x="1129014" y="2057400"/>
          <a:ext cx="73152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p:cNvGrpSpPr/>
          <p:nvPr/>
        </p:nvGrpSpPr>
        <p:grpSpPr>
          <a:xfrm>
            <a:off x="1981200" y="1371600"/>
            <a:ext cx="5943600" cy="1143000"/>
            <a:chOff x="2209800" y="1620837"/>
            <a:chExt cx="5410200" cy="1274763"/>
          </a:xfrm>
        </p:grpSpPr>
        <p:pic>
          <p:nvPicPr>
            <p:cNvPr id="6" name="Picture 5" descr="datacomm logo 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1620837"/>
              <a:ext cx="5410200" cy="1274763"/>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a:off x="4114800" y="2514600"/>
              <a:ext cx="3429000" cy="338137"/>
            </a:xfrm>
            <a:prstGeom prst="rect">
              <a:avLst/>
            </a:prstGeom>
            <a:solidFill>
              <a:schemeClr val="bg1"/>
            </a:solidFill>
            <a:ln w="19050"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1987145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Callout 6"/>
          <p:cNvSpPr/>
          <p:nvPr/>
        </p:nvSpPr>
        <p:spPr bwMode="auto">
          <a:xfrm>
            <a:off x="990600" y="2133600"/>
            <a:ext cx="2687645" cy="2638395"/>
          </a:xfrm>
          <a:prstGeom prst="rightArrowCallout">
            <a:avLst/>
          </a:prstGeom>
          <a:solidFill>
            <a:schemeClr val="accent1">
              <a:lumMod val="50000"/>
            </a:schemeClr>
          </a:solidFill>
          <a:ln w="9525" cap="flat" cmpd="sng" algn="ctr">
            <a:solidFill>
              <a:schemeClr val="tx1"/>
            </a:solidFill>
            <a:prstDash val="solid"/>
            <a:round/>
            <a:headEnd type="none" w="med" len="med"/>
            <a:tailEnd type="none" w="med" len="med"/>
          </a:ln>
          <a:effectLst>
            <a:glow rad="228600">
              <a:srgbClr val="F8C58C">
                <a:alpha val="40000"/>
              </a:srgbClr>
            </a:glow>
            <a:outerShdw dist="35921" dir="2700000" algn="ctr" rotWithShape="0">
              <a:schemeClr val="bg2"/>
            </a:outerShdw>
          </a:effectLst>
          <a:scene3d>
            <a:camera prst="orthographicFront"/>
            <a:lightRig rig="threePt" dir="t"/>
          </a:scene3d>
          <a:sp3d>
            <a:bevelT w="165100" prst="coolSlant"/>
          </a:sp3d>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tLang="en-US" sz="2400" b="1" dirty="0" smtClean="0">
              <a:solidFill>
                <a:schemeClr val="bg1"/>
              </a:solidFill>
            </a:endParaRPr>
          </a:p>
          <a:p>
            <a:pPr algn="ctr" eaLnBrk="0" fontAlgn="base" hangingPunct="0">
              <a:spcBef>
                <a:spcPct val="0"/>
              </a:spcBef>
              <a:spcAft>
                <a:spcPct val="0"/>
              </a:spcAft>
            </a:pPr>
            <a:endParaRPr lang="en-US" altLang="en-US" sz="2400" b="1" dirty="0" smtClean="0">
              <a:solidFill>
                <a:schemeClr val="bg1"/>
              </a:solidFill>
            </a:endParaRPr>
          </a:p>
          <a:p>
            <a:pPr algn="ctr" eaLnBrk="0" fontAlgn="base" hangingPunct="0">
              <a:spcBef>
                <a:spcPct val="0"/>
              </a:spcBef>
              <a:spcAft>
                <a:spcPct val="0"/>
              </a:spcAft>
            </a:pPr>
            <a:endParaRPr lang="en-US" altLang="en-US" sz="2400" b="1" dirty="0" smtClean="0">
              <a:solidFill>
                <a:schemeClr val="bg1"/>
              </a:solidFill>
            </a:endParaRPr>
          </a:p>
          <a:p>
            <a:pPr algn="ctr" eaLnBrk="0" fontAlgn="base" hangingPunct="0">
              <a:spcBef>
                <a:spcPct val="0"/>
              </a:spcBef>
              <a:spcAft>
                <a:spcPct val="0"/>
              </a:spcAft>
            </a:pPr>
            <a:r>
              <a:rPr lang="en-US" altLang="en-US" sz="3200" b="1" dirty="0" smtClean="0">
                <a:solidFill>
                  <a:schemeClr val="bg1"/>
                </a:solidFill>
              </a:rPr>
              <a:t>GOAL 2</a:t>
            </a:r>
            <a:endParaRPr kumimoji="0" lang="en-US" sz="3200" b="1" i="0" u="none" strike="noStrike" cap="none" normalizeH="0" baseline="0" dirty="0" smtClean="0">
              <a:ln>
                <a:noFill/>
              </a:ln>
              <a:solidFill>
                <a:schemeClr val="bg1"/>
              </a:solidFill>
              <a:effectLst/>
              <a:latin typeface="Arial" charset="0"/>
            </a:endParaRPr>
          </a:p>
        </p:txBody>
      </p:sp>
      <p:sp>
        <p:nvSpPr>
          <p:cNvPr id="6" name="TextBox 5"/>
          <p:cNvSpPr txBox="1"/>
          <p:nvPr/>
        </p:nvSpPr>
        <p:spPr>
          <a:xfrm>
            <a:off x="1371600" y="0"/>
            <a:ext cx="6540830" cy="1261884"/>
          </a:xfrm>
          <a:prstGeom prst="rect">
            <a:avLst/>
          </a:prstGeom>
          <a:noFill/>
        </p:spPr>
        <p:txBody>
          <a:bodyPr wrap="none" rtlCol="0">
            <a:spAutoFit/>
          </a:bodyPr>
          <a:lstStyle/>
          <a:p>
            <a:pPr algn="ctr"/>
            <a:r>
              <a:rPr lang="en-US" sz="4000" dirty="0" smtClean="0">
                <a:latin typeface="Arial Black" panose="020B0A04020102020204" pitchFamily="34" charset="0"/>
              </a:rPr>
              <a:t>EMSAC Strategic Plan </a:t>
            </a:r>
          </a:p>
          <a:p>
            <a:pPr algn="ctr"/>
            <a:r>
              <a:rPr lang="en-US" sz="3600" dirty="0" smtClean="0">
                <a:latin typeface="Arial Black" panose="020B0A04020102020204" pitchFamily="34" charset="0"/>
              </a:rPr>
              <a:t>FY14-19</a:t>
            </a:r>
          </a:p>
        </p:txBody>
      </p:sp>
      <p:grpSp>
        <p:nvGrpSpPr>
          <p:cNvPr id="8" name="Group 7"/>
          <p:cNvGrpSpPr/>
          <p:nvPr/>
        </p:nvGrpSpPr>
        <p:grpSpPr>
          <a:xfrm>
            <a:off x="1828800" y="2133600"/>
            <a:ext cx="6689686" cy="2914590"/>
            <a:chOff x="2346325" y="2453043"/>
            <a:chExt cx="6689686" cy="2914590"/>
          </a:xfrm>
        </p:grpSpPr>
        <p:sp>
          <p:nvSpPr>
            <p:cNvPr id="773124" name="Text Box 4"/>
            <p:cNvSpPr txBox="1">
              <a:spLocks noChangeArrowheads="1"/>
            </p:cNvSpPr>
            <p:nvPr/>
          </p:nvSpPr>
          <p:spPr bwMode="auto">
            <a:xfrm>
              <a:off x="2346325" y="2932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endParaRPr lang="en-US" altLang="en-US"/>
            </a:p>
          </p:txBody>
        </p:sp>
        <p:sp>
          <p:nvSpPr>
            <p:cNvPr id="3" name="Rounded Rectangle 2"/>
            <p:cNvSpPr/>
            <p:nvPr/>
          </p:nvSpPr>
          <p:spPr bwMode="auto">
            <a:xfrm>
              <a:off x="4311611" y="2453043"/>
              <a:ext cx="4724400" cy="2914590"/>
            </a:xfrm>
            <a:prstGeom prst="roundRect">
              <a:avLst/>
            </a:prstGeom>
            <a:solidFill>
              <a:srgbClr val="F8C58C"/>
            </a:solidFill>
            <a:ln w="9525" cap="flat" cmpd="sng" algn="ctr">
              <a:solidFill>
                <a:schemeClr val="tx1"/>
              </a:solidFill>
              <a:prstDash val="solid"/>
              <a:round/>
              <a:headEnd type="none" w="med" len="med"/>
              <a:tailEnd type="none" w="med" len="med"/>
            </a:ln>
            <a:effectLst/>
            <a:scene3d>
              <a:camera prst="perspectiveBelow"/>
              <a:lightRig rig="threePt" dir="t"/>
            </a:scene3d>
            <a:extLst/>
          </p:spPr>
          <p:txBody>
            <a:bodyPr vert="horz" wrap="square" lIns="91440" tIns="45720" rIns="91440" bIns="45720" numCol="1" rtlCol="0" anchor="t" anchorCtr="0" compatLnSpc="1">
              <a:prstTxWarp prst="textNoShape">
                <a:avLst/>
              </a:prstTxWarp>
            </a:bodyPr>
            <a:lstStyle/>
            <a:p>
              <a:pPr algn="ctr"/>
              <a:r>
                <a:rPr lang="en-US" altLang="en-US" sz="2400" b="1" i="1"/>
                <a:t>Improving EMS data collection and participation through advocacy, outreach, and improved accessibility to EMS incident-level data</a:t>
              </a:r>
              <a:endParaRPr lang="en-US" altLang="en-US" sz="2400" i="1" dirty="0"/>
            </a:p>
          </p:txBody>
        </p:sp>
      </p:grpSp>
    </p:spTree>
    <p:extLst>
      <p:ext uri="{BB962C8B-B14F-4D97-AF65-F5344CB8AC3E}">
        <p14:creationId xmlns:p14="http://schemas.microsoft.com/office/powerpoint/2010/main" val="3594730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8536" y="0"/>
            <a:ext cx="9162535" cy="1753007"/>
          </a:xfrm>
          <a:prstGeom prst="roundRect">
            <a:avLst/>
          </a:prstGeom>
          <a:solidFill>
            <a:srgbClr val="F8C58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lvl="0" algn="ctr"/>
            <a:r>
              <a:rPr lang="en-US" sz="2400" b="1" dirty="0" smtClean="0"/>
              <a:t>Objective 2.1  </a:t>
            </a:r>
          </a:p>
          <a:p>
            <a:pPr lvl="0" algn="ctr"/>
            <a:r>
              <a:rPr lang="en-US" sz="2400" b="1" dirty="0" smtClean="0"/>
              <a:t>Improve </a:t>
            </a:r>
            <a:r>
              <a:rPr lang="en-US" sz="2400" b="1" dirty="0"/>
              <a:t>leadership effectiveness and participation of EMSAC Data Committee</a:t>
            </a:r>
          </a:p>
        </p:txBody>
      </p:sp>
      <p:sp>
        <p:nvSpPr>
          <p:cNvPr id="2" name="TextBox 1"/>
          <p:cNvSpPr txBox="1"/>
          <p:nvPr/>
        </p:nvSpPr>
        <p:spPr>
          <a:xfrm>
            <a:off x="1143000" y="2743200"/>
            <a:ext cx="7292381" cy="1815882"/>
          </a:xfrm>
          <a:prstGeom prst="rect">
            <a:avLst/>
          </a:prstGeom>
          <a:noFill/>
        </p:spPr>
        <p:txBody>
          <a:bodyPr wrap="none" rtlCol="0">
            <a:spAutoFit/>
          </a:bodyPr>
          <a:lstStyle/>
          <a:p>
            <a:pPr marL="571500" indent="-571500">
              <a:buFont typeface="Arial" panose="020B0604020202020204" pitchFamily="34" charset="0"/>
              <a:buChar char="•"/>
            </a:pPr>
            <a:r>
              <a:rPr lang="en-US" sz="2800" b="1" dirty="0" smtClean="0"/>
              <a:t>Shore up Structure of Data Committee</a:t>
            </a:r>
          </a:p>
          <a:p>
            <a:pPr marL="571500" indent="-571500">
              <a:buFont typeface="Arial" panose="020B0604020202020204" pitchFamily="34" charset="0"/>
              <a:buChar char="•"/>
            </a:pPr>
            <a:r>
              <a:rPr lang="en-US" sz="2800" b="1" dirty="0" smtClean="0"/>
              <a:t>Add members</a:t>
            </a:r>
          </a:p>
          <a:p>
            <a:pPr marL="571500" indent="-571500">
              <a:buFont typeface="Arial" panose="020B0604020202020204" pitchFamily="34" charset="0"/>
              <a:buChar char="•"/>
            </a:pPr>
            <a:r>
              <a:rPr lang="en-US" sz="2800" b="1" dirty="0" smtClean="0"/>
              <a:t>Meet more frequently</a:t>
            </a:r>
          </a:p>
          <a:p>
            <a:pPr marL="571500" indent="-571500">
              <a:buFont typeface="Arial" panose="020B0604020202020204" pitchFamily="34" charset="0"/>
              <a:buChar char="•"/>
            </a:pPr>
            <a:endParaRPr lang="en-US" sz="2800" b="1" dirty="0"/>
          </a:p>
        </p:txBody>
      </p:sp>
    </p:spTree>
    <p:extLst>
      <p:ext uri="{BB962C8B-B14F-4D97-AF65-F5344CB8AC3E}">
        <p14:creationId xmlns:p14="http://schemas.microsoft.com/office/powerpoint/2010/main" val="2276568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8536" y="0"/>
            <a:ext cx="9162535" cy="1753007"/>
          </a:xfrm>
          <a:prstGeom prst="roundRect">
            <a:avLst/>
          </a:prstGeom>
          <a:solidFill>
            <a:srgbClr val="F8C58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2400" b="1" dirty="0" smtClean="0"/>
              <a:t>Objective </a:t>
            </a:r>
            <a:r>
              <a:rPr lang="en-US" sz="2400" b="1" dirty="0"/>
              <a:t>2.2  </a:t>
            </a:r>
            <a:endParaRPr lang="en-US" sz="2400" b="1" dirty="0" smtClean="0"/>
          </a:p>
          <a:p>
            <a:pPr algn="ctr"/>
            <a:r>
              <a:rPr lang="en-US" sz="2400" b="1" dirty="0" smtClean="0"/>
              <a:t>Maintain </a:t>
            </a:r>
            <a:r>
              <a:rPr lang="en-US" sz="2400" b="1" dirty="0"/>
              <a:t>statewide standards for data collection for EMS incident level data</a:t>
            </a:r>
          </a:p>
          <a:p>
            <a:pPr lvl="0" algn="ctr"/>
            <a:endParaRPr lang="en-US" sz="2400" b="1" dirty="0" smtClean="0"/>
          </a:p>
        </p:txBody>
      </p:sp>
      <p:sp>
        <p:nvSpPr>
          <p:cNvPr id="9" name="TextBox 8"/>
          <p:cNvSpPr txBox="1"/>
          <p:nvPr/>
        </p:nvSpPr>
        <p:spPr>
          <a:xfrm>
            <a:off x="638431" y="2362200"/>
            <a:ext cx="7848600" cy="2677656"/>
          </a:xfrm>
          <a:prstGeom prst="rect">
            <a:avLst/>
          </a:prstGeom>
          <a:noFill/>
        </p:spPr>
        <p:txBody>
          <a:bodyPr wrap="square" rtlCol="0">
            <a:spAutoFit/>
          </a:bodyPr>
          <a:lstStyle/>
          <a:p>
            <a:pPr marL="571500" indent="-571500">
              <a:buFont typeface="Arial" panose="020B0604020202020204" pitchFamily="34" charset="0"/>
              <a:buChar char="•"/>
            </a:pPr>
            <a:r>
              <a:rPr lang="en-US" sz="2800" b="1" dirty="0" smtClean="0"/>
              <a:t>Recommend timeline change for NEMSIS V3 compliance</a:t>
            </a:r>
          </a:p>
          <a:p>
            <a:pPr marL="571500" indent="-571500">
              <a:buFont typeface="Arial" panose="020B0604020202020204" pitchFamily="34" charset="0"/>
              <a:buChar char="•"/>
            </a:pPr>
            <a:r>
              <a:rPr lang="en-US" sz="2800" b="1" dirty="0" smtClean="0"/>
              <a:t>Foster vendor readiness by publishing a “state of the vendor list”</a:t>
            </a:r>
          </a:p>
          <a:p>
            <a:pPr marL="571500" indent="-571500">
              <a:buFont typeface="Arial" panose="020B0604020202020204" pitchFamily="34" charset="0"/>
              <a:buChar char="•"/>
            </a:pPr>
            <a:r>
              <a:rPr lang="en-US" sz="2800" b="1" dirty="0" smtClean="0"/>
              <a:t>Establish a workgroup to review NEMSIS 3.4 changes</a:t>
            </a:r>
            <a:endParaRPr lang="en-US" sz="2800" b="1" dirty="0"/>
          </a:p>
        </p:txBody>
      </p:sp>
    </p:spTree>
    <p:extLst>
      <p:ext uri="{BB962C8B-B14F-4D97-AF65-F5344CB8AC3E}">
        <p14:creationId xmlns:p14="http://schemas.microsoft.com/office/powerpoint/2010/main" val="1208066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8536" y="-76200"/>
            <a:ext cx="9162535" cy="1753007"/>
          </a:xfrm>
          <a:prstGeom prst="roundRect">
            <a:avLst/>
          </a:prstGeom>
          <a:solidFill>
            <a:srgbClr val="F8C58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2400" b="1" dirty="0" smtClean="0"/>
              <a:t>Objective 2.3  </a:t>
            </a:r>
          </a:p>
          <a:p>
            <a:pPr algn="ctr"/>
            <a:r>
              <a:rPr lang="en-US" sz="2400" b="1" dirty="0"/>
              <a:t>Provide advocacy and outreach in support of NHTSA participation targets for Florida’s statewide data collection system</a:t>
            </a:r>
          </a:p>
          <a:p>
            <a:pPr lvl="0" algn="ctr"/>
            <a:endParaRPr lang="en-US" sz="2400" b="1" dirty="0" smtClean="0"/>
          </a:p>
        </p:txBody>
      </p:sp>
      <p:sp>
        <p:nvSpPr>
          <p:cNvPr id="9" name="TextBox 8"/>
          <p:cNvSpPr txBox="1"/>
          <p:nvPr/>
        </p:nvSpPr>
        <p:spPr>
          <a:xfrm>
            <a:off x="638431" y="2362200"/>
            <a:ext cx="7848600" cy="1815882"/>
          </a:xfrm>
          <a:prstGeom prst="rect">
            <a:avLst/>
          </a:prstGeom>
          <a:noFill/>
        </p:spPr>
        <p:txBody>
          <a:bodyPr wrap="square" rtlCol="0">
            <a:spAutoFit/>
          </a:bodyPr>
          <a:lstStyle/>
          <a:p>
            <a:pPr marL="571500" indent="-571500">
              <a:buFont typeface="Arial" panose="020B0604020202020204" pitchFamily="34" charset="0"/>
              <a:buChar char="•"/>
            </a:pPr>
            <a:r>
              <a:rPr lang="en-US" sz="2800" b="1" dirty="0" smtClean="0"/>
              <a:t>Refine target agencies for outreach </a:t>
            </a:r>
          </a:p>
          <a:p>
            <a:pPr marL="571500" indent="-571500">
              <a:buFont typeface="Arial" panose="020B0604020202020204" pitchFamily="34" charset="0"/>
              <a:buChar char="•"/>
            </a:pPr>
            <a:r>
              <a:rPr lang="en-US" sz="2800" b="1" dirty="0" smtClean="0"/>
              <a:t>Focus on Education and Training</a:t>
            </a:r>
          </a:p>
          <a:p>
            <a:pPr marL="571500" indent="-571500">
              <a:buFont typeface="Arial" panose="020B0604020202020204" pitchFamily="34" charset="0"/>
              <a:buChar char="•"/>
            </a:pPr>
            <a:r>
              <a:rPr lang="en-US" sz="2800" b="1" dirty="0" smtClean="0"/>
              <a:t>Develop education/communication materials and methods</a:t>
            </a:r>
          </a:p>
        </p:txBody>
      </p:sp>
    </p:spTree>
    <p:extLst>
      <p:ext uri="{BB962C8B-B14F-4D97-AF65-F5344CB8AC3E}">
        <p14:creationId xmlns:p14="http://schemas.microsoft.com/office/powerpoint/2010/main" val="526657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173" y="-22306"/>
            <a:ext cx="9162535" cy="1753007"/>
          </a:xfrm>
          <a:prstGeom prst="roundRect">
            <a:avLst/>
          </a:prstGeom>
          <a:solidFill>
            <a:srgbClr val="F8C58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2400" b="1" dirty="0" smtClean="0"/>
              <a:t>Objective 2.4  </a:t>
            </a:r>
          </a:p>
          <a:p>
            <a:pPr algn="ctr"/>
            <a:r>
              <a:rPr lang="en-US" sz="2400" b="1" dirty="0"/>
              <a:t>Improve access to EMS incident level data for evaluation and benchmarking activities</a:t>
            </a:r>
          </a:p>
          <a:p>
            <a:pPr lvl="0" algn="ctr"/>
            <a:endParaRPr lang="en-US" sz="2400" b="1" dirty="0" smtClean="0"/>
          </a:p>
        </p:txBody>
      </p:sp>
      <p:sp>
        <p:nvSpPr>
          <p:cNvPr id="9" name="TextBox 8"/>
          <p:cNvSpPr txBox="1"/>
          <p:nvPr/>
        </p:nvSpPr>
        <p:spPr>
          <a:xfrm>
            <a:off x="638431" y="2362200"/>
            <a:ext cx="7848600" cy="3970318"/>
          </a:xfrm>
          <a:prstGeom prst="rect">
            <a:avLst/>
          </a:prstGeom>
          <a:noFill/>
        </p:spPr>
        <p:txBody>
          <a:bodyPr wrap="square" rtlCol="0">
            <a:spAutoFit/>
          </a:bodyPr>
          <a:lstStyle/>
          <a:p>
            <a:pPr marL="571500" indent="-571500">
              <a:buFont typeface="Arial" panose="020B0604020202020204" pitchFamily="34" charset="0"/>
              <a:buChar char="•"/>
            </a:pPr>
            <a:r>
              <a:rPr lang="en-US" sz="2800" b="1" dirty="0" smtClean="0"/>
              <a:t>Review existing reports for use/need</a:t>
            </a:r>
          </a:p>
          <a:p>
            <a:pPr marL="571500" indent="-571500">
              <a:buFont typeface="Arial" panose="020B0604020202020204" pitchFamily="34" charset="0"/>
              <a:buChar char="•"/>
            </a:pPr>
            <a:r>
              <a:rPr lang="en-US" sz="2800" b="1" dirty="0" smtClean="0"/>
              <a:t>Include quality managers and medical directors in determining new reports</a:t>
            </a:r>
          </a:p>
          <a:p>
            <a:pPr marL="571500" indent="-571500">
              <a:buFont typeface="Arial" panose="020B0604020202020204" pitchFamily="34" charset="0"/>
              <a:buChar char="•"/>
            </a:pPr>
            <a:r>
              <a:rPr lang="en-US" sz="2800" b="1" dirty="0" smtClean="0"/>
              <a:t>Identify key report categories for ease of use</a:t>
            </a:r>
          </a:p>
          <a:p>
            <a:pPr marL="571500" indent="-571500">
              <a:buFont typeface="Arial" panose="020B0604020202020204" pitchFamily="34" charset="0"/>
              <a:buChar char="•"/>
            </a:pPr>
            <a:r>
              <a:rPr lang="en-US" sz="2800" b="1" dirty="0" smtClean="0"/>
              <a:t>Look for opportunities to expand use of data</a:t>
            </a:r>
          </a:p>
          <a:p>
            <a:pPr marL="571500" indent="-571500">
              <a:buFont typeface="Arial" panose="020B0604020202020204" pitchFamily="34" charset="0"/>
              <a:buChar char="•"/>
            </a:pPr>
            <a:endParaRPr lang="en-US" sz="2800" b="1" dirty="0" smtClean="0"/>
          </a:p>
          <a:p>
            <a:pPr marL="571500" indent="-571500">
              <a:buFont typeface="Arial" panose="020B0604020202020204" pitchFamily="34" charset="0"/>
              <a:buChar char="•"/>
            </a:pPr>
            <a:endParaRPr lang="en-US" sz="2800" b="1" dirty="0"/>
          </a:p>
        </p:txBody>
      </p:sp>
    </p:spTree>
    <p:extLst>
      <p:ext uri="{BB962C8B-B14F-4D97-AF65-F5344CB8AC3E}">
        <p14:creationId xmlns:p14="http://schemas.microsoft.com/office/powerpoint/2010/main" val="1506538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05000" y="2438400"/>
            <a:ext cx="5867400" cy="1399494"/>
          </a:xfrm>
          <a:prstGeom prst="rect">
            <a:avLst/>
          </a:prstGeom>
          <a:solidFill>
            <a:schemeClr val="accent1"/>
          </a:solidFill>
          <a:ln w="76200">
            <a:solidFill>
              <a:srgbClr val="FFC000"/>
            </a:solidFill>
          </a:ln>
        </p:spPr>
        <p:style>
          <a:lnRef idx="0">
            <a:scrgbClr r="0" g="0" b="0"/>
          </a:lnRef>
          <a:fillRef idx="0">
            <a:scrgbClr r="0" g="0" b="0"/>
          </a:fillRef>
          <a:effectRef idx="0">
            <a:scrgbClr r="0" g="0" b="0"/>
          </a:effectRef>
          <a:fontRef idx="minor">
            <a:schemeClr val="lt1"/>
          </a:fontRef>
        </p:style>
        <p:txBody>
          <a:bodyPr spcFirstLastPara="0" vert="horz" wrap="square" lIns="1149191" tIns="60960" rIns="60960" bIns="60960" numCol="1" spcCol="1270" anchor="ctr" anchorCtr="0">
            <a:noAutofit/>
          </a:bodyPr>
          <a:lstStyle/>
          <a:p>
            <a:pPr lvl="0" defTabSz="1066800">
              <a:lnSpc>
                <a:spcPct val="90000"/>
              </a:lnSpc>
              <a:spcBef>
                <a:spcPct val="0"/>
              </a:spcBef>
              <a:spcAft>
                <a:spcPct val="35000"/>
              </a:spcAft>
            </a:pPr>
            <a:r>
              <a:rPr lang="en-US" sz="4000" b="1" kern="1200" dirty="0" smtClean="0">
                <a:solidFill>
                  <a:schemeClr val="tx1"/>
                </a:solidFill>
              </a:rPr>
              <a:t>EMS GRANT OPPORTUNITIES</a:t>
            </a:r>
          </a:p>
        </p:txBody>
      </p:sp>
      <p:pic>
        <p:nvPicPr>
          <p:cNvPr id="9" name="Picture 8"/>
          <p:cNvPicPr>
            <a:picLocks noChangeAspect="1"/>
          </p:cNvPicPr>
          <p:nvPr/>
        </p:nvPicPr>
        <p:blipFill>
          <a:blip r:embed="rId2"/>
          <a:stretch>
            <a:fillRect/>
          </a:stretch>
        </p:blipFill>
        <p:spPr>
          <a:xfrm>
            <a:off x="1124128" y="2286000"/>
            <a:ext cx="1800504" cy="1723885"/>
          </a:xfrm>
          <a:prstGeom prst="rect">
            <a:avLst/>
          </a:prstGeom>
        </p:spPr>
      </p:pic>
    </p:spTree>
    <p:extLst>
      <p:ext uri="{BB962C8B-B14F-4D97-AF65-F5344CB8AC3E}">
        <p14:creationId xmlns:p14="http://schemas.microsoft.com/office/powerpoint/2010/main" val="3056762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5219700"/>
            <a:ext cx="8458200" cy="830997"/>
          </a:xfrm>
          <a:prstGeom prst="rect">
            <a:avLst/>
          </a:prstGeom>
        </p:spPr>
        <p:txBody>
          <a:bodyPr wrap="square">
            <a:spAutoFit/>
          </a:bodyPr>
          <a:lstStyle/>
          <a:p>
            <a:pPr algn="ctr"/>
            <a:r>
              <a:rPr lang="en-US" b="1" i="1" dirty="0">
                <a:solidFill>
                  <a:srgbClr val="1F497D"/>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b="1" i="1" dirty="0">
                <a:solidFill>
                  <a:srgbClr val="1F497D"/>
                </a:solidFill>
                <a:latin typeface="Times New Roman" panose="02020603050405020304" pitchFamily="18" charset="0"/>
                <a:ea typeface="Calibri" panose="020F0502020204030204" pitchFamily="34" charset="0"/>
                <a:cs typeface="Times New Roman" panose="02020603050405020304" pitchFamily="18" charset="0"/>
              </a:rPr>
              <a:t>The announcement and information are at the following Internet address.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2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http://www.floridahealth.gov/provider-and-partner-resources/ems-grants/index.html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3"/>
          <p:cNvSpPr>
            <a:spLocks noGrp="1" noChangeArrowheads="1"/>
          </p:cNvSpPr>
          <p:nvPr>
            <p:ph idx="1"/>
          </p:nvPr>
        </p:nvSpPr>
        <p:spPr>
          <a:xfrm>
            <a:off x="838200" y="1371600"/>
            <a:ext cx="7696200" cy="3848100"/>
          </a:xfrm>
        </p:spPr>
        <p:txBody>
          <a:bodyPr>
            <a:noAutofit/>
          </a:bodyPr>
          <a:lstStyle/>
          <a:p>
            <a:pPr marL="0" indent="0">
              <a:buNone/>
            </a:pPr>
            <a:r>
              <a:rPr lang="en-US" altLang="en-US" sz="1600" b="1" u="sng" dirty="0"/>
              <a:t>Purpose</a:t>
            </a:r>
            <a:r>
              <a:rPr lang="en-US" altLang="en-US" sz="1600" b="1" dirty="0"/>
              <a:t>: </a:t>
            </a:r>
          </a:p>
          <a:p>
            <a:pPr marL="258366" indent="0">
              <a:buClr>
                <a:srgbClr val="FFFFFF"/>
              </a:buClr>
              <a:buNone/>
            </a:pPr>
            <a:r>
              <a:rPr lang="en-US" altLang="en-US" sz="1600" b="1" dirty="0"/>
              <a:t>Provide grants to Florida’s EMS organizations and agencies primarily for improvement and expansion of EMS. </a:t>
            </a:r>
          </a:p>
          <a:p>
            <a:pPr marL="0" indent="0">
              <a:buClr>
                <a:srgbClr val="FFFFFF"/>
              </a:buClr>
              <a:buNone/>
            </a:pPr>
            <a:endParaRPr lang="en-US" altLang="en-US" sz="1600" b="1" u="sng" dirty="0"/>
          </a:p>
          <a:p>
            <a:pPr marL="0" indent="0">
              <a:buClr>
                <a:srgbClr val="FFFFFF"/>
              </a:buClr>
              <a:buNone/>
            </a:pPr>
            <a:r>
              <a:rPr lang="en-US" altLang="en-US" sz="1600" b="1" u="sng" dirty="0"/>
              <a:t>Programs</a:t>
            </a:r>
            <a:r>
              <a:rPr lang="en-US" altLang="en-US" sz="1600" b="1" dirty="0"/>
              <a:t>:</a:t>
            </a:r>
          </a:p>
          <a:p>
            <a:pPr marL="258366" lvl="1" indent="0">
              <a:buClr>
                <a:srgbClr val="3333FF"/>
              </a:buClr>
              <a:buNone/>
            </a:pPr>
            <a:r>
              <a:rPr lang="en-US" altLang="en-US" sz="1600" b="1" dirty="0"/>
              <a:t>1.  General Matching Grants (state pays 75%, applicant pays 25%)</a:t>
            </a:r>
          </a:p>
          <a:p>
            <a:pPr marL="258366" lvl="1" indent="0">
              <a:buClr>
                <a:srgbClr val="3333FF"/>
              </a:buClr>
              <a:buNone/>
            </a:pPr>
            <a:r>
              <a:rPr lang="en-US" altLang="en-US" sz="1600" b="1" dirty="0"/>
              <a:t>2.  Rural Matching Grants (state pays 90% and applicant pays 10%)  </a:t>
            </a:r>
          </a:p>
          <a:p>
            <a:pPr marL="0" indent="0">
              <a:buClr>
                <a:srgbClr val="FFFFFF"/>
              </a:buClr>
              <a:buNone/>
            </a:pPr>
            <a:endParaRPr lang="en-US" altLang="en-US" sz="1600" b="1" dirty="0"/>
          </a:p>
          <a:p>
            <a:pPr marL="0" indent="0">
              <a:buClr>
                <a:srgbClr val="FFFFFF"/>
              </a:buClr>
              <a:buNone/>
            </a:pPr>
            <a:r>
              <a:rPr lang="en-US" altLang="en-US" sz="1600" b="1" u="sng" dirty="0"/>
              <a:t>More Information</a:t>
            </a:r>
            <a:r>
              <a:rPr lang="en-US" altLang="en-US" sz="1600" b="1" dirty="0"/>
              <a:t>:</a:t>
            </a:r>
          </a:p>
          <a:p>
            <a:pPr eaLnBrk="1" hangingPunct="1">
              <a:lnSpc>
                <a:spcPct val="80000"/>
              </a:lnSpc>
              <a:buFontTx/>
              <a:buNone/>
            </a:pPr>
            <a:r>
              <a:rPr lang="en-US" altLang="en-US" sz="1600" b="1" dirty="0"/>
              <a:t>	Telephone: (850) 245-4444 Ext. 2773 or 2734</a:t>
            </a:r>
          </a:p>
          <a:p>
            <a:pPr eaLnBrk="1" hangingPunct="1">
              <a:lnSpc>
                <a:spcPct val="50000"/>
              </a:lnSpc>
              <a:buFontTx/>
              <a:buNone/>
            </a:pPr>
            <a:endParaRPr lang="en-US" altLang="en-US" sz="1600" b="1" dirty="0"/>
          </a:p>
          <a:p>
            <a:pPr eaLnBrk="1" hangingPunct="1">
              <a:lnSpc>
                <a:spcPct val="50000"/>
              </a:lnSpc>
              <a:buFontTx/>
              <a:buNone/>
            </a:pPr>
            <a:endParaRPr lang="en-US" altLang="en-US" sz="1600" b="1" dirty="0"/>
          </a:p>
          <a:p>
            <a:pPr eaLnBrk="1" hangingPunct="1">
              <a:lnSpc>
                <a:spcPct val="80000"/>
              </a:lnSpc>
              <a:buFontTx/>
              <a:buNone/>
            </a:pPr>
            <a:r>
              <a:rPr lang="en-US" altLang="en-US" sz="1600" b="1" dirty="0"/>
              <a:t>	Mail:	DOH EMS Section, Grants</a:t>
            </a:r>
          </a:p>
          <a:p>
            <a:pPr eaLnBrk="1" hangingPunct="1">
              <a:lnSpc>
                <a:spcPct val="80000"/>
              </a:lnSpc>
              <a:buFontTx/>
              <a:buNone/>
            </a:pPr>
            <a:r>
              <a:rPr lang="en-US" altLang="en-US" sz="1600" b="1" dirty="0"/>
              <a:t>		4052 Bald Cypress Way, Mail Bin A-22 	 	</a:t>
            </a:r>
          </a:p>
          <a:p>
            <a:pPr eaLnBrk="1" hangingPunct="1">
              <a:lnSpc>
                <a:spcPct val="80000"/>
              </a:lnSpc>
              <a:buFontTx/>
              <a:buNone/>
            </a:pPr>
            <a:r>
              <a:rPr lang="en-US" altLang="en-US" sz="1600" b="1" dirty="0" smtClean="0"/>
              <a:t>		Tallahassee, Florida 32399-1722</a:t>
            </a:r>
          </a:p>
          <a:p>
            <a:pPr marL="0" indent="0">
              <a:buClr>
                <a:srgbClr val="FFFFFF"/>
              </a:buClr>
              <a:buNone/>
            </a:pPr>
            <a:endParaRPr lang="en-US" altLang="en-US" sz="1600" b="1" dirty="0"/>
          </a:p>
        </p:txBody>
      </p:sp>
      <p:sp>
        <p:nvSpPr>
          <p:cNvPr id="8" name="TextBox 7"/>
          <p:cNvSpPr txBox="1"/>
          <p:nvPr/>
        </p:nvSpPr>
        <p:spPr>
          <a:xfrm>
            <a:off x="990600" y="152400"/>
            <a:ext cx="8027326" cy="954107"/>
          </a:xfrm>
          <a:prstGeom prst="rect">
            <a:avLst/>
          </a:prstGeom>
          <a:noFill/>
        </p:spPr>
        <p:txBody>
          <a:bodyPr wrap="none" rtlCol="0">
            <a:spAutoFit/>
          </a:bodyPr>
          <a:lstStyle/>
          <a:p>
            <a:pPr algn="ctr"/>
            <a:r>
              <a:rPr lang="en-US" sz="3200" b="1" dirty="0" smtClean="0"/>
              <a:t>Florida’s EMS Matching Grant Programs</a:t>
            </a:r>
          </a:p>
          <a:p>
            <a:pPr algn="ctr"/>
            <a:r>
              <a:rPr lang="en-US" sz="2400" b="1" dirty="0" smtClean="0">
                <a:solidFill>
                  <a:srgbClr val="C00000"/>
                </a:solidFill>
              </a:rPr>
              <a:t>Deadline – March 9</a:t>
            </a:r>
            <a:r>
              <a:rPr lang="en-US" sz="2400" b="1" baseline="30000" dirty="0" smtClean="0">
                <a:solidFill>
                  <a:srgbClr val="C00000"/>
                </a:solidFill>
              </a:rPr>
              <a:t>th</a:t>
            </a:r>
            <a:r>
              <a:rPr lang="en-US" sz="2400" b="1" dirty="0" smtClean="0">
                <a:solidFill>
                  <a:srgbClr val="C00000"/>
                </a:solidFill>
              </a:rPr>
              <a:t>, 2016</a:t>
            </a:r>
            <a:endParaRPr lang="en-US" sz="2400" b="1" dirty="0">
              <a:solidFill>
                <a:srgbClr val="C00000"/>
              </a:solidFill>
            </a:endParaRPr>
          </a:p>
        </p:txBody>
      </p:sp>
    </p:spTree>
    <p:extLst>
      <p:ext uri="{BB962C8B-B14F-4D97-AF65-F5344CB8AC3E}">
        <p14:creationId xmlns:p14="http://schemas.microsoft.com/office/powerpoint/2010/main" val="267249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0200" y="304800"/>
            <a:ext cx="5296258" cy="830997"/>
          </a:xfrm>
          <a:prstGeom prst="rect">
            <a:avLst/>
          </a:prstGeom>
          <a:solidFill>
            <a:srgbClr val="D2F9FA"/>
          </a:solidFill>
          <a:ln w="57150">
            <a:solidFill>
              <a:srgbClr val="F78E1E"/>
            </a:solidFill>
          </a:ln>
        </p:spPr>
        <p:txBody>
          <a:bodyPr wrap="none" rtlCol="0">
            <a:spAutoFit/>
          </a:bodyPr>
          <a:lstStyle/>
          <a:p>
            <a:pPr algn="ctr"/>
            <a:r>
              <a:rPr lang="en-US" sz="4800" b="1" dirty="0" smtClean="0"/>
              <a:t>NHTSA 405 Grant</a:t>
            </a:r>
          </a:p>
        </p:txBody>
      </p:sp>
      <p:sp>
        <p:nvSpPr>
          <p:cNvPr id="2" name="Rectangle 1"/>
          <p:cNvSpPr/>
          <p:nvPr/>
        </p:nvSpPr>
        <p:spPr>
          <a:xfrm>
            <a:off x="609600" y="2133600"/>
            <a:ext cx="8229600" cy="3416320"/>
          </a:xfrm>
          <a:prstGeom prst="rect">
            <a:avLst/>
          </a:prstGeom>
        </p:spPr>
        <p:txBody>
          <a:bodyPr wrap="square">
            <a:spAutoFit/>
          </a:bodyPr>
          <a:lstStyle/>
          <a:p>
            <a:r>
              <a:rPr lang="en-US" sz="2400" dirty="0">
                <a:latin typeface="BookAntiqua"/>
              </a:rPr>
              <a:t>Section 405(c) traffic records information systems funding can be used for projects </a:t>
            </a:r>
            <a:r>
              <a:rPr lang="en-US" sz="2400" dirty="0" smtClean="0">
                <a:latin typeface="BookAntiqua"/>
              </a:rPr>
              <a:t>that improve </a:t>
            </a:r>
            <a:r>
              <a:rPr lang="en-US" sz="2400" dirty="0">
                <a:latin typeface="BookAntiqua"/>
              </a:rPr>
              <a:t>the accuracy, completeness, timeliness, and uniformity of the state’s six traffic </a:t>
            </a:r>
            <a:r>
              <a:rPr lang="en-US" sz="2400" dirty="0" smtClean="0">
                <a:latin typeface="BookAntiqua"/>
              </a:rPr>
              <a:t>records systems </a:t>
            </a:r>
            <a:r>
              <a:rPr lang="en-US" sz="2400" dirty="0">
                <a:latin typeface="BookAntiqua"/>
              </a:rPr>
              <a:t>(i.e., crash, roadways, driver, vehicle, citation/adjudication, and </a:t>
            </a:r>
            <a:r>
              <a:rPr lang="en-US" sz="2400" dirty="0" smtClean="0">
                <a:latin typeface="BookAntiqua"/>
              </a:rPr>
              <a:t>EMS/injury surveillance</a:t>
            </a:r>
            <a:r>
              <a:rPr lang="en-US" sz="2400" dirty="0">
                <a:latin typeface="BookAntiqua"/>
              </a:rPr>
              <a:t>), or that advance the goals and objectives of Florida’s Traffic Records </a:t>
            </a:r>
            <a:r>
              <a:rPr lang="en-US" sz="2400" dirty="0" smtClean="0">
                <a:latin typeface="BookAntiqua"/>
              </a:rPr>
              <a:t>Coordinating Committee </a:t>
            </a:r>
            <a:r>
              <a:rPr lang="en-US" sz="2400" dirty="0">
                <a:latin typeface="BookAntiqua"/>
              </a:rPr>
              <a:t>as documented in the Florida Traffic Safety Information System Strategic Plan </a:t>
            </a:r>
            <a:r>
              <a:rPr lang="en-US" sz="2400" dirty="0" smtClean="0">
                <a:latin typeface="BookAntiqua"/>
              </a:rPr>
              <a:t>2012-2016</a:t>
            </a:r>
            <a:r>
              <a:rPr lang="en-US" sz="2400" dirty="0">
                <a:latin typeface="BookAntiqua"/>
              </a:rPr>
              <a:t>.</a:t>
            </a:r>
            <a:endParaRPr lang="en-US" sz="2400" dirty="0"/>
          </a:p>
        </p:txBody>
      </p:sp>
    </p:spTree>
    <p:extLst>
      <p:ext uri="{BB962C8B-B14F-4D97-AF65-F5344CB8AC3E}">
        <p14:creationId xmlns:p14="http://schemas.microsoft.com/office/powerpoint/2010/main" val="4055601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32118399"/>
              </p:ext>
            </p:extLst>
          </p:nvPr>
        </p:nvGraphicFramePr>
        <p:xfrm>
          <a:off x="1371600" y="1828800"/>
          <a:ext cx="77724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09600" y="2096006"/>
            <a:ext cx="526106" cy="3046988"/>
          </a:xfrm>
          <a:prstGeom prst="rect">
            <a:avLst/>
          </a:prstGeom>
          <a:noFill/>
        </p:spPr>
        <p:txBody>
          <a:bodyPr wrap="none" rtlCol="0">
            <a:spAutoFit/>
          </a:bodyPr>
          <a:lstStyle/>
          <a:p>
            <a:r>
              <a:rPr lang="en-US" sz="3200" b="1" i="1" dirty="0" smtClean="0">
                <a:solidFill>
                  <a:srgbClr val="FF0000"/>
                </a:solidFill>
                <a:latin typeface="Arial Black" panose="020B0A04020102020204" pitchFamily="34" charset="0"/>
              </a:rPr>
              <a:t>A</a:t>
            </a:r>
          </a:p>
          <a:p>
            <a:r>
              <a:rPr lang="en-US" sz="3200" b="1" i="1" dirty="0" smtClean="0">
                <a:solidFill>
                  <a:srgbClr val="FF0000"/>
                </a:solidFill>
                <a:latin typeface="Arial Black" panose="020B0A04020102020204" pitchFamily="34" charset="0"/>
              </a:rPr>
              <a:t>G</a:t>
            </a:r>
          </a:p>
          <a:p>
            <a:r>
              <a:rPr lang="en-US" sz="3200" b="1" i="1" dirty="0" smtClean="0">
                <a:solidFill>
                  <a:srgbClr val="FF0000"/>
                </a:solidFill>
                <a:latin typeface="Arial Black" panose="020B0A04020102020204" pitchFamily="34" charset="0"/>
              </a:rPr>
              <a:t>E</a:t>
            </a:r>
          </a:p>
          <a:p>
            <a:r>
              <a:rPr lang="en-US" sz="3200" b="1" i="1" dirty="0" smtClean="0">
                <a:solidFill>
                  <a:srgbClr val="FF0000"/>
                </a:solidFill>
                <a:latin typeface="Arial Black" panose="020B0A04020102020204" pitchFamily="34" charset="0"/>
              </a:rPr>
              <a:t>N</a:t>
            </a:r>
          </a:p>
          <a:p>
            <a:r>
              <a:rPr lang="en-US" sz="3200" b="1" i="1" dirty="0" smtClean="0">
                <a:solidFill>
                  <a:srgbClr val="FF0000"/>
                </a:solidFill>
                <a:latin typeface="Arial Black" panose="020B0A04020102020204" pitchFamily="34" charset="0"/>
              </a:rPr>
              <a:t>D</a:t>
            </a:r>
          </a:p>
          <a:p>
            <a:r>
              <a:rPr lang="en-US" sz="3200" b="1" i="1" dirty="0">
                <a:solidFill>
                  <a:srgbClr val="FF0000"/>
                </a:solidFill>
                <a:latin typeface="Arial Black" panose="020B0A04020102020204" pitchFamily="34" charset="0"/>
              </a:rPr>
              <a:t>A</a:t>
            </a:r>
          </a:p>
        </p:txBody>
      </p:sp>
      <p:sp>
        <p:nvSpPr>
          <p:cNvPr id="5" name="Title 1"/>
          <p:cNvSpPr txBox="1">
            <a:spLocks/>
          </p:cNvSpPr>
          <p:nvPr/>
        </p:nvSpPr>
        <p:spPr bwMode="auto">
          <a:xfrm>
            <a:off x="1371600" y="152400"/>
            <a:ext cx="6400800" cy="1008002"/>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000" b="1">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Tahoma" pitchFamily="34" charset="0"/>
                <a:cs typeface="Arial" charset="0"/>
              </a:defRPr>
            </a:lvl2pPr>
            <a:lvl3pPr algn="l" rtl="0" eaLnBrk="1" fontAlgn="base" hangingPunct="1">
              <a:spcBef>
                <a:spcPct val="0"/>
              </a:spcBef>
              <a:spcAft>
                <a:spcPct val="0"/>
              </a:spcAft>
              <a:defRPr sz="4000" b="1">
                <a:solidFill>
                  <a:schemeClr val="tx1"/>
                </a:solidFill>
                <a:latin typeface="Tahoma" pitchFamily="34" charset="0"/>
                <a:cs typeface="Arial" charset="0"/>
              </a:defRPr>
            </a:lvl3pPr>
            <a:lvl4pPr algn="l" rtl="0" eaLnBrk="1" fontAlgn="base" hangingPunct="1">
              <a:spcBef>
                <a:spcPct val="0"/>
              </a:spcBef>
              <a:spcAft>
                <a:spcPct val="0"/>
              </a:spcAft>
              <a:defRPr sz="4000" b="1">
                <a:solidFill>
                  <a:schemeClr val="tx1"/>
                </a:solidFill>
                <a:latin typeface="Tahoma" pitchFamily="34" charset="0"/>
                <a:cs typeface="Arial" charset="0"/>
              </a:defRPr>
            </a:lvl4pPr>
            <a:lvl5pPr algn="l" rtl="0" eaLnBrk="1" fontAlgn="base" hangingPunct="1">
              <a:spcBef>
                <a:spcPct val="0"/>
              </a:spcBef>
              <a:spcAft>
                <a:spcPct val="0"/>
              </a:spcAft>
              <a:defRPr sz="4000" b="1">
                <a:solidFill>
                  <a:schemeClr val="tx1"/>
                </a:solidFill>
                <a:latin typeface="Tahoma" pitchFamily="34" charset="0"/>
                <a:cs typeface="Arial" charset="0"/>
              </a:defRPr>
            </a:lvl5pPr>
            <a:lvl6pPr marL="457200" algn="l" rtl="0" eaLnBrk="1" fontAlgn="base" hangingPunct="1">
              <a:spcBef>
                <a:spcPct val="0"/>
              </a:spcBef>
              <a:spcAft>
                <a:spcPct val="0"/>
              </a:spcAft>
              <a:defRPr sz="4000" b="1">
                <a:solidFill>
                  <a:schemeClr val="tx1"/>
                </a:solidFill>
                <a:latin typeface="Tahoma" pitchFamily="34" charset="0"/>
                <a:cs typeface="Arial" charset="0"/>
              </a:defRPr>
            </a:lvl6pPr>
            <a:lvl7pPr marL="914400" algn="l" rtl="0" eaLnBrk="1" fontAlgn="base" hangingPunct="1">
              <a:spcBef>
                <a:spcPct val="0"/>
              </a:spcBef>
              <a:spcAft>
                <a:spcPct val="0"/>
              </a:spcAft>
              <a:defRPr sz="4000" b="1">
                <a:solidFill>
                  <a:schemeClr val="tx1"/>
                </a:solidFill>
                <a:latin typeface="Tahoma" pitchFamily="34" charset="0"/>
                <a:cs typeface="Arial" charset="0"/>
              </a:defRPr>
            </a:lvl7pPr>
            <a:lvl8pPr marL="1371600" algn="l" rtl="0" eaLnBrk="1" fontAlgn="base" hangingPunct="1">
              <a:spcBef>
                <a:spcPct val="0"/>
              </a:spcBef>
              <a:spcAft>
                <a:spcPct val="0"/>
              </a:spcAft>
              <a:defRPr sz="4000" b="1">
                <a:solidFill>
                  <a:schemeClr val="tx1"/>
                </a:solidFill>
                <a:latin typeface="Tahoma" pitchFamily="34" charset="0"/>
                <a:cs typeface="Arial" charset="0"/>
              </a:defRPr>
            </a:lvl8pPr>
            <a:lvl9pPr marL="1828800" algn="l" rtl="0" eaLnBrk="1" fontAlgn="base" hangingPunct="1">
              <a:spcBef>
                <a:spcPct val="0"/>
              </a:spcBef>
              <a:spcAft>
                <a:spcPct val="0"/>
              </a:spcAft>
              <a:defRPr sz="4000" b="1">
                <a:solidFill>
                  <a:schemeClr val="tx1"/>
                </a:solidFill>
                <a:latin typeface="Tahoma" pitchFamily="34" charset="0"/>
                <a:cs typeface="Arial" charset="0"/>
              </a:defRPr>
            </a:lvl9pPr>
          </a:lstStyle>
          <a:p>
            <a:pPr algn="ctr"/>
            <a:r>
              <a:rPr lang="en-US" sz="3600" b="0" kern="0" dirty="0" smtClean="0">
                <a:latin typeface="Arial Black" pitchFamily="34" charset="0"/>
              </a:rPr>
              <a:t> </a:t>
            </a:r>
            <a:br>
              <a:rPr lang="en-US" sz="3600" b="0" kern="0" dirty="0" smtClean="0">
                <a:latin typeface="Arial Black" pitchFamily="34" charset="0"/>
              </a:rPr>
            </a:br>
            <a:r>
              <a:rPr lang="en-US" sz="3600" b="0" kern="0" dirty="0" smtClean="0">
                <a:latin typeface="Arial Black" pitchFamily="34" charset="0"/>
              </a:rPr>
              <a:t>EMSAC Data Committee</a:t>
            </a:r>
            <a:br>
              <a:rPr lang="en-US" sz="3600" b="0" kern="0" dirty="0" smtClean="0">
                <a:latin typeface="Arial Black" pitchFamily="34" charset="0"/>
              </a:rPr>
            </a:br>
            <a:endParaRPr lang="en-US" sz="3600" b="0" kern="0" dirty="0">
              <a:latin typeface="Arial Black" pitchFamily="34" charset="0"/>
            </a:endParaRPr>
          </a:p>
        </p:txBody>
      </p:sp>
    </p:spTree>
    <p:extLst>
      <p:ext uri="{BB962C8B-B14F-4D97-AF65-F5344CB8AC3E}">
        <p14:creationId xmlns:p14="http://schemas.microsoft.com/office/powerpoint/2010/main" val="20496334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7800" y="152400"/>
            <a:ext cx="4014753" cy="1015663"/>
          </a:xfrm>
          <a:prstGeom prst="rect">
            <a:avLst/>
          </a:prstGeom>
          <a:noFill/>
        </p:spPr>
        <p:txBody>
          <a:bodyPr wrap="none" rtlCol="0">
            <a:spAutoFit/>
          </a:bodyPr>
          <a:lstStyle/>
          <a:p>
            <a:pPr algn="ctr"/>
            <a:r>
              <a:rPr lang="en-US" sz="3600" b="1" dirty="0" smtClean="0"/>
              <a:t>NHTSA 405 Grant</a:t>
            </a:r>
          </a:p>
          <a:p>
            <a:pPr algn="ctr"/>
            <a:r>
              <a:rPr lang="en-US" sz="2400" b="1" dirty="0" smtClean="0">
                <a:solidFill>
                  <a:srgbClr val="C00000"/>
                </a:solidFill>
              </a:rPr>
              <a:t>Deadline </a:t>
            </a:r>
            <a:r>
              <a:rPr lang="en-US" sz="2400" b="1" dirty="0">
                <a:solidFill>
                  <a:srgbClr val="C00000"/>
                </a:solidFill>
              </a:rPr>
              <a:t>– March 31, </a:t>
            </a:r>
            <a:r>
              <a:rPr lang="en-US" sz="2400" b="1" dirty="0" smtClean="0">
                <a:solidFill>
                  <a:srgbClr val="C00000"/>
                </a:solidFill>
              </a:rPr>
              <a:t>2016</a:t>
            </a:r>
            <a:endParaRPr lang="en-US" sz="2400" b="1" dirty="0">
              <a:solidFill>
                <a:srgbClr val="C00000"/>
              </a:solidFill>
            </a:endParaRPr>
          </a:p>
        </p:txBody>
      </p:sp>
      <p:sp>
        <p:nvSpPr>
          <p:cNvPr id="2" name="TextBox 1"/>
          <p:cNvSpPr txBox="1"/>
          <p:nvPr/>
        </p:nvSpPr>
        <p:spPr>
          <a:xfrm>
            <a:off x="381000" y="2362200"/>
            <a:ext cx="8763000" cy="3908762"/>
          </a:xfrm>
          <a:prstGeom prst="rect">
            <a:avLst/>
          </a:prstGeom>
          <a:noFill/>
        </p:spPr>
        <p:txBody>
          <a:bodyPr wrap="square" rtlCol="0">
            <a:spAutoFit/>
          </a:bodyPr>
          <a:lstStyle/>
          <a:p>
            <a:pPr algn="ctr"/>
            <a:r>
              <a:rPr lang="en-US" b="1" dirty="0" smtClean="0"/>
              <a:t>Any </a:t>
            </a:r>
            <a:r>
              <a:rPr lang="en-US" b="1" dirty="0"/>
              <a:t>Florida state or local government agencies or </a:t>
            </a:r>
            <a:r>
              <a:rPr lang="en-US" b="1" u="sng" dirty="0">
                <a:solidFill>
                  <a:srgbClr val="FF0000"/>
                </a:solidFill>
              </a:rPr>
              <a:t>not-for-profit </a:t>
            </a:r>
            <a:r>
              <a:rPr lang="en-US" b="1" dirty="0"/>
              <a:t>organizations with a public </a:t>
            </a:r>
            <a:r>
              <a:rPr lang="en-US" b="1" dirty="0" smtClean="0"/>
              <a:t>purpose.  </a:t>
            </a:r>
          </a:p>
          <a:p>
            <a:pPr algn="ctr"/>
            <a:endParaRPr lang="en-US" b="1" dirty="0" smtClean="0"/>
          </a:p>
          <a:p>
            <a:pPr marL="285750" indent="-285750">
              <a:buFont typeface="Arial" panose="020B0604020202020204" pitchFamily="34" charset="0"/>
              <a:buChar char="•"/>
            </a:pPr>
            <a:r>
              <a:rPr lang="en-US" sz="1600" b="1" dirty="0"/>
              <a:t>Law enforcement agencies –</a:t>
            </a:r>
            <a:r>
              <a:rPr lang="en-US" sz="1600" dirty="0"/>
              <a:t> hardware/equipment for electronic crash or citation reporting</a:t>
            </a:r>
            <a:r>
              <a:rPr lang="en-US" sz="1600" dirty="0" smtClean="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a:t>Court clerks –</a:t>
            </a:r>
            <a:r>
              <a:rPr lang="en-US" sz="1600" dirty="0"/>
              <a:t> technology to receive e-citation data from law enforcement agencies </a:t>
            </a:r>
            <a:r>
              <a:rPr lang="en-US" sz="1600" dirty="0" smtClean="0"/>
              <a:t>electronically</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a:t>Metropolitan planning </a:t>
            </a:r>
            <a:r>
              <a:rPr lang="en-US" sz="1600" b="1" dirty="0" smtClean="0"/>
              <a:t>org.</a:t>
            </a:r>
            <a:r>
              <a:rPr lang="en-US" sz="1600" b="1" dirty="0"/>
              <a:t> –</a:t>
            </a:r>
            <a:r>
              <a:rPr lang="en-US" sz="1600" dirty="0"/>
              <a:t> link traffic records systems with other </a:t>
            </a:r>
            <a:r>
              <a:rPr lang="en-US" sz="1600" dirty="0" smtClean="0"/>
              <a:t>data systems</a:t>
            </a:r>
            <a:r>
              <a:rPr lang="en-US" sz="1600" dirty="0"/>
              <a:t>;</a:t>
            </a:r>
          </a:p>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b="1" dirty="0" smtClean="0">
                <a:solidFill>
                  <a:srgbClr val="FF0000"/>
                </a:solidFill>
              </a:rPr>
              <a:t>EMS </a:t>
            </a:r>
            <a:r>
              <a:rPr lang="en-US" b="1" dirty="0">
                <a:solidFill>
                  <a:srgbClr val="FF0000"/>
                </a:solidFill>
              </a:rPr>
              <a:t>providers –</a:t>
            </a:r>
            <a:r>
              <a:rPr lang="en-US" dirty="0">
                <a:solidFill>
                  <a:srgbClr val="FF0000"/>
                </a:solidFill>
              </a:rPr>
              <a:t> technology for electronic EMS or trauma reporting; </a:t>
            </a:r>
            <a:r>
              <a:rPr lang="en-US" dirty="0" smtClean="0">
                <a:solidFill>
                  <a:srgbClr val="FF0000"/>
                </a:solidFill>
              </a:rPr>
              <a:t>and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a:t>Agencies or associations –</a:t>
            </a:r>
            <a:r>
              <a:rPr lang="en-US" sz="1600" dirty="0"/>
              <a:t> conduct training workshops or other outreach efforts.</a:t>
            </a:r>
          </a:p>
          <a:p>
            <a:endParaRPr lang="en-US" sz="1600" b="1" dirty="0"/>
          </a:p>
        </p:txBody>
      </p:sp>
      <p:sp>
        <p:nvSpPr>
          <p:cNvPr id="3" name="5-Point Star 2"/>
          <p:cNvSpPr/>
          <p:nvPr/>
        </p:nvSpPr>
        <p:spPr bwMode="auto">
          <a:xfrm>
            <a:off x="190500" y="5029200"/>
            <a:ext cx="381000" cy="457200"/>
          </a:xfrm>
          <a:prstGeom prst="star5">
            <a:avLst/>
          </a:prstGeom>
          <a:solidFill>
            <a:srgbClr val="FFDD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 name="Rectangle 3"/>
          <p:cNvSpPr/>
          <p:nvPr/>
        </p:nvSpPr>
        <p:spPr>
          <a:xfrm>
            <a:off x="1913034" y="1424402"/>
            <a:ext cx="5698931" cy="923330"/>
          </a:xfrm>
          <a:prstGeom prst="rect">
            <a:avLst/>
          </a:prstGeom>
          <a:noFill/>
        </p:spPr>
        <p:txBody>
          <a:bodyPr wrap="none" lIns="91440" tIns="45720" rIns="91440" bIns="45720">
            <a:spAutoFit/>
          </a:bodyPr>
          <a:lstStyle/>
          <a:p>
            <a:pPr algn="ctr"/>
            <a:r>
              <a:rPr lang="en-US" sz="5400" b="1" dirty="0" smtClean="0">
                <a:ln w="22225">
                  <a:solidFill>
                    <a:schemeClr val="accent2"/>
                  </a:solidFill>
                  <a:prstDash val="solid"/>
                </a:ln>
                <a:solidFill>
                  <a:schemeClr val="accent2">
                    <a:lumMod val="40000"/>
                    <a:lumOff val="60000"/>
                  </a:schemeClr>
                </a:solidFill>
              </a:rPr>
              <a:t>Who Can Apply?</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462308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057400" y="152400"/>
            <a:ext cx="5864875" cy="584775"/>
          </a:xfrm>
          <a:prstGeom prst="rect">
            <a:avLst/>
          </a:prstGeom>
          <a:noFill/>
        </p:spPr>
        <p:txBody>
          <a:bodyPr wrap="none" rtlCol="0">
            <a:spAutoFit/>
          </a:bodyPr>
          <a:lstStyle/>
          <a:p>
            <a:pPr algn="ctr"/>
            <a:r>
              <a:rPr lang="en-US" sz="3200" b="1" dirty="0" smtClean="0"/>
              <a:t>NHTSA 405 Grant  thru TRCC</a:t>
            </a:r>
          </a:p>
        </p:txBody>
      </p:sp>
      <p:sp>
        <p:nvSpPr>
          <p:cNvPr id="3" name="Rectangle 2"/>
          <p:cNvSpPr/>
          <p:nvPr/>
        </p:nvSpPr>
        <p:spPr>
          <a:xfrm>
            <a:off x="762000" y="1600200"/>
            <a:ext cx="7848600" cy="4462760"/>
          </a:xfrm>
          <a:prstGeom prst="rect">
            <a:avLst/>
          </a:prstGeom>
        </p:spPr>
        <p:txBody>
          <a:bodyPr wrap="square">
            <a:spAutoFit/>
          </a:bodyPr>
          <a:lstStyle/>
          <a:p>
            <a:pPr algn="ctr"/>
            <a:r>
              <a:rPr lang="en-US" sz="3200" b="1" u="sng" dirty="0" smtClean="0">
                <a:solidFill>
                  <a:srgbClr val="000000"/>
                </a:solidFill>
                <a:latin typeface="Book Antiqua" panose="02040602050305030304" pitchFamily="18" charset="0"/>
              </a:rPr>
              <a:t>Funding Restrictions </a:t>
            </a:r>
          </a:p>
          <a:p>
            <a:pPr algn="ctr"/>
            <a:endParaRPr lang="en-US" sz="2800" dirty="0" smtClean="0">
              <a:solidFill>
                <a:srgbClr val="000000"/>
              </a:solidFill>
              <a:latin typeface="Book Antiqua" panose="02040602050305030304" pitchFamily="18" charset="0"/>
            </a:endParaRPr>
          </a:p>
          <a:p>
            <a:pPr marL="457200" indent="-457200">
              <a:buFont typeface="Arial" panose="020B0604020202020204" pitchFamily="34" charset="0"/>
              <a:buChar char="•"/>
            </a:pPr>
            <a:r>
              <a:rPr lang="en-US" sz="2800" b="1" i="1" dirty="0" smtClean="0">
                <a:solidFill>
                  <a:srgbClr val="000000"/>
                </a:solidFill>
                <a:latin typeface="Book Antiqua" panose="02040602050305030304" pitchFamily="18" charset="0"/>
              </a:rPr>
              <a:t>Traffic records grants are </a:t>
            </a:r>
            <a:r>
              <a:rPr lang="en-US" sz="2800" b="1" i="1" dirty="0" smtClean="0">
                <a:solidFill>
                  <a:srgbClr val="FF0000"/>
                </a:solidFill>
                <a:latin typeface="Book Antiqua" panose="02040602050305030304" pitchFamily="18" charset="0"/>
              </a:rPr>
              <a:t>cost reimbursable grants</a:t>
            </a:r>
            <a:r>
              <a:rPr lang="en-US" sz="2800" b="1" i="1" dirty="0" smtClean="0">
                <a:solidFill>
                  <a:srgbClr val="000000"/>
                </a:solidFill>
                <a:latin typeface="Book Antiqua" panose="02040602050305030304" pitchFamily="18" charset="0"/>
              </a:rPr>
              <a:t>. </a:t>
            </a:r>
          </a:p>
          <a:p>
            <a:pPr marL="457200" indent="-457200">
              <a:buFont typeface="Arial" panose="020B0604020202020204" pitchFamily="34" charset="0"/>
              <a:buChar char="•"/>
            </a:pPr>
            <a:endParaRPr lang="en-US" sz="2800" b="1" i="1" dirty="0" smtClean="0">
              <a:solidFill>
                <a:srgbClr val="000000"/>
              </a:solidFill>
              <a:latin typeface="Book Antiqua" panose="02040602050305030304" pitchFamily="18" charset="0"/>
            </a:endParaRPr>
          </a:p>
          <a:p>
            <a:pPr marL="457200" indent="-457200">
              <a:buFont typeface="Arial" panose="020B0604020202020204" pitchFamily="34" charset="0"/>
              <a:buChar char="•"/>
            </a:pPr>
            <a:r>
              <a:rPr lang="en-US" sz="2800" b="1" i="1" dirty="0" smtClean="0">
                <a:solidFill>
                  <a:srgbClr val="000000"/>
                </a:solidFill>
                <a:latin typeface="Book Antiqua" panose="02040602050305030304" pitchFamily="18" charset="0"/>
              </a:rPr>
              <a:t>Any equipment purchased must be installed within the grant period. All computer purchases with TRCC allocated funds must be used for the purpose it was intended for in the grant application. </a:t>
            </a:r>
            <a:endParaRPr lang="en-US" sz="2800" dirty="0"/>
          </a:p>
        </p:txBody>
      </p:sp>
    </p:spTree>
    <p:extLst>
      <p:ext uri="{BB962C8B-B14F-4D97-AF65-F5344CB8AC3E}">
        <p14:creationId xmlns:p14="http://schemas.microsoft.com/office/powerpoint/2010/main" val="16830715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799" y="2250281"/>
            <a:ext cx="8685537" cy="3693319"/>
          </a:xfrm>
          <a:prstGeom prst="rect">
            <a:avLst/>
          </a:prstGeom>
        </p:spPr>
        <p:txBody>
          <a:bodyPr wrap="square">
            <a:spAutoFit/>
          </a:bodyPr>
          <a:lstStyle/>
          <a:p>
            <a:endParaRPr lang="en-US" dirty="0">
              <a:solidFill>
                <a:srgbClr val="000000"/>
              </a:solidFill>
              <a:latin typeface="Book Antiqua" panose="02040602050305030304" pitchFamily="18" charset="0"/>
            </a:endParaRPr>
          </a:p>
          <a:p>
            <a:pPr marL="285750" indent="-285750">
              <a:buFont typeface="Arial" panose="020B0604020202020204" pitchFamily="34" charset="0"/>
              <a:buChar char="•"/>
            </a:pPr>
            <a:r>
              <a:rPr lang="en-US" dirty="0" smtClean="0">
                <a:solidFill>
                  <a:srgbClr val="000000"/>
                </a:solidFill>
              </a:rPr>
              <a:t>Software, hardware, communication components and installation/ implementation services needed by EMS agencies to establish and/or enhance an electronic EMS data collection system and enable consistent submission of EMS incident related data to the Florida </a:t>
            </a:r>
            <a:r>
              <a:rPr lang="en-US" dirty="0">
                <a:solidFill>
                  <a:srgbClr val="000000"/>
                </a:solidFill>
              </a:rPr>
              <a:t>Prehospital EMS Tracking and Reporting System (EMSTARS). </a:t>
            </a:r>
            <a:endParaRPr lang="en-US" dirty="0" smtClean="0">
              <a:solidFill>
                <a:srgbClr val="000000"/>
              </a:solidFill>
            </a:endParaRP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smtClean="0">
                <a:solidFill>
                  <a:srgbClr val="000000"/>
                </a:solidFill>
              </a:rPr>
              <a:t>Most </a:t>
            </a:r>
            <a:r>
              <a:rPr lang="en-US" dirty="0">
                <a:solidFill>
                  <a:srgbClr val="000000"/>
                </a:solidFill>
              </a:rPr>
              <a:t>hardware consists of laptop computers/notebooks/tablets/desktop PC’s, printers/scanners, file/application servers, and communication components. </a:t>
            </a:r>
            <a:endParaRPr lang="en-US" dirty="0" smtClean="0">
              <a:solidFill>
                <a:srgbClr val="000000"/>
              </a:solidFill>
            </a:endParaRP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smtClean="0">
                <a:solidFill>
                  <a:srgbClr val="000000"/>
                </a:solidFill>
              </a:rPr>
              <a:t>All </a:t>
            </a:r>
            <a:r>
              <a:rPr lang="en-US" dirty="0">
                <a:solidFill>
                  <a:srgbClr val="000000"/>
                </a:solidFill>
              </a:rPr>
              <a:t>software acquired for Electronic Patient Care Reporting (</a:t>
            </a:r>
            <a:r>
              <a:rPr lang="en-US" dirty="0" err="1">
                <a:solidFill>
                  <a:srgbClr val="000000"/>
                </a:solidFill>
              </a:rPr>
              <a:t>ePCR</a:t>
            </a:r>
            <a:r>
              <a:rPr lang="en-US" dirty="0">
                <a:solidFill>
                  <a:srgbClr val="000000"/>
                </a:solidFill>
              </a:rPr>
              <a:t>) must be certified NEMSIS 3 compliant, and the file extracts must be verified as compliant with EMSTARS-CDX state system. </a:t>
            </a:r>
          </a:p>
        </p:txBody>
      </p:sp>
      <p:sp>
        <p:nvSpPr>
          <p:cNvPr id="3" name="TextBox 2"/>
          <p:cNvSpPr txBox="1"/>
          <p:nvPr/>
        </p:nvSpPr>
        <p:spPr>
          <a:xfrm>
            <a:off x="1295400" y="315486"/>
            <a:ext cx="3587008" cy="584775"/>
          </a:xfrm>
          <a:prstGeom prst="rect">
            <a:avLst/>
          </a:prstGeom>
          <a:noFill/>
        </p:spPr>
        <p:txBody>
          <a:bodyPr wrap="none" rtlCol="0">
            <a:spAutoFit/>
          </a:bodyPr>
          <a:lstStyle/>
          <a:p>
            <a:pPr algn="ctr"/>
            <a:r>
              <a:rPr lang="en-US" sz="3200" b="1" dirty="0" smtClean="0"/>
              <a:t>NHTSA 405 Grant</a:t>
            </a:r>
          </a:p>
        </p:txBody>
      </p:sp>
      <p:sp>
        <p:nvSpPr>
          <p:cNvPr id="5" name="Rectangle 4"/>
          <p:cNvSpPr/>
          <p:nvPr/>
        </p:nvSpPr>
        <p:spPr>
          <a:xfrm>
            <a:off x="1977526" y="607874"/>
            <a:ext cx="5532284" cy="1754326"/>
          </a:xfrm>
          <a:prstGeom prst="rect">
            <a:avLst/>
          </a:prstGeom>
          <a:noFill/>
        </p:spPr>
        <p:txBody>
          <a:bodyPr wrap="none" lIns="91440" tIns="45720" rIns="91440" bIns="45720">
            <a:spAutoFit/>
          </a:bodyPr>
          <a:lstStyle/>
          <a:p>
            <a:pPr algn="ctr"/>
            <a:endParaRPr lang="en-US" sz="5400" b="1" u="sng" dirty="0"/>
          </a:p>
          <a:p>
            <a:pPr algn="ctr"/>
            <a:r>
              <a:rPr lang="en-US" sz="5400" b="1" cap="none" spc="0" dirty="0" smtClean="0">
                <a:ln w="22225">
                  <a:solidFill>
                    <a:schemeClr val="accent2"/>
                  </a:solidFill>
                  <a:prstDash val="solid"/>
                </a:ln>
                <a:solidFill>
                  <a:schemeClr val="accent2">
                    <a:lumMod val="40000"/>
                    <a:lumOff val="60000"/>
                  </a:schemeClr>
                </a:solidFill>
                <a:effectLst/>
              </a:rPr>
              <a:t>Allowable Costs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191446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09800"/>
            <a:ext cx="7315200" cy="3962400"/>
          </a:xfrm>
        </p:spPr>
        <p:txBody>
          <a:bodyPr/>
          <a:lstStyle/>
          <a:p>
            <a:endParaRPr lang="en-US" sz="2800" b="1" dirty="0" smtClean="0"/>
          </a:p>
          <a:p>
            <a:r>
              <a:rPr lang="en-US" sz="2800" b="1" dirty="0" smtClean="0"/>
              <a:t>Maintenance </a:t>
            </a:r>
            <a:r>
              <a:rPr lang="en-US" sz="2800" b="1" dirty="0"/>
              <a:t>costs, such as service plans for air cards, continuing costs for thermal printer paper, cellular connectivity fees, technical support from e-crash vendors, and project management fees. </a:t>
            </a:r>
          </a:p>
          <a:p>
            <a:endParaRPr lang="en-US" sz="2800" b="1" dirty="0"/>
          </a:p>
        </p:txBody>
      </p:sp>
      <p:sp>
        <p:nvSpPr>
          <p:cNvPr id="4" name="TextBox 3"/>
          <p:cNvSpPr txBox="1"/>
          <p:nvPr/>
        </p:nvSpPr>
        <p:spPr>
          <a:xfrm>
            <a:off x="1334947" y="253425"/>
            <a:ext cx="3587008" cy="584775"/>
          </a:xfrm>
          <a:prstGeom prst="rect">
            <a:avLst/>
          </a:prstGeom>
          <a:noFill/>
        </p:spPr>
        <p:txBody>
          <a:bodyPr wrap="none" rtlCol="0">
            <a:spAutoFit/>
          </a:bodyPr>
          <a:lstStyle/>
          <a:p>
            <a:pPr algn="ctr"/>
            <a:r>
              <a:rPr lang="en-US" sz="3200" b="1" dirty="0" smtClean="0"/>
              <a:t>NHTSA 405 Grant</a:t>
            </a:r>
          </a:p>
        </p:txBody>
      </p:sp>
      <p:sp>
        <p:nvSpPr>
          <p:cNvPr id="2" name="Rectangle 1"/>
          <p:cNvSpPr/>
          <p:nvPr/>
        </p:nvSpPr>
        <p:spPr>
          <a:xfrm>
            <a:off x="1371600" y="838200"/>
            <a:ext cx="6340197" cy="1754326"/>
          </a:xfrm>
          <a:prstGeom prst="rect">
            <a:avLst/>
          </a:prstGeom>
          <a:noFill/>
        </p:spPr>
        <p:txBody>
          <a:bodyPr wrap="none" lIns="91440" tIns="45720" rIns="91440" bIns="45720">
            <a:spAutoFit/>
          </a:bodyPr>
          <a:lstStyle/>
          <a:p>
            <a:pPr algn="ctr"/>
            <a:endParaRPr lang="en-US" sz="5400" b="1" u="sng" dirty="0"/>
          </a:p>
          <a:p>
            <a:pPr algn="ctr"/>
            <a:r>
              <a:rPr lang="en-US" sz="5400" b="1" cap="none" spc="0" dirty="0" smtClean="0">
                <a:ln w="22225">
                  <a:solidFill>
                    <a:schemeClr val="accent2"/>
                  </a:solidFill>
                  <a:prstDash val="solid"/>
                </a:ln>
                <a:solidFill>
                  <a:schemeClr val="accent2">
                    <a:lumMod val="40000"/>
                    <a:lumOff val="60000"/>
                  </a:schemeClr>
                </a:solidFill>
                <a:effectLst/>
              </a:rPr>
              <a:t>Unallowable Costs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509221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193" y="1752600"/>
            <a:ext cx="8305799" cy="3657600"/>
          </a:xfrm>
        </p:spPr>
        <p:txBody>
          <a:bodyPr/>
          <a:lstStyle/>
          <a:p>
            <a:pPr algn="l"/>
            <a:r>
              <a:rPr lang="en-US" sz="2000" b="1" dirty="0"/>
              <a:t>Goal 1 – Coordination:</a:t>
            </a:r>
            <a:r>
              <a:rPr lang="en-US" sz="2000" dirty="0"/>
              <a:t> Provide ongoing coordination in support of multiagency initiatives and projects which improve traffic records information systems</a:t>
            </a:r>
            <a:r>
              <a:rPr lang="en-US" sz="2000" dirty="0" smtClean="0"/>
              <a:t>.</a:t>
            </a:r>
          </a:p>
          <a:p>
            <a:pPr algn="l"/>
            <a:endParaRPr lang="en-US" sz="2000" dirty="0"/>
          </a:p>
          <a:p>
            <a:pPr algn="l"/>
            <a:r>
              <a:rPr lang="en-US" sz="2000" b="1" dirty="0"/>
              <a:t>Goal 2 – Data Quality:</a:t>
            </a:r>
            <a:r>
              <a:rPr lang="en-US" sz="2000" dirty="0"/>
              <a:t> Develop and maintain complete, accurate, uniform, and timely traffic records data</a:t>
            </a:r>
            <a:r>
              <a:rPr lang="en-US" sz="2000" dirty="0" smtClean="0"/>
              <a:t>.</a:t>
            </a:r>
          </a:p>
          <a:p>
            <a:pPr algn="l"/>
            <a:endParaRPr lang="en-US" sz="2000" dirty="0"/>
          </a:p>
          <a:p>
            <a:pPr algn="l"/>
            <a:r>
              <a:rPr lang="en-US" sz="2000" b="1" dirty="0"/>
              <a:t>Goal 3 – Integration:</a:t>
            </a:r>
            <a:r>
              <a:rPr lang="en-US" sz="2000" dirty="0"/>
              <a:t> Provide the ability to link traffic records data</a:t>
            </a:r>
            <a:r>
              <a:rPr lang="en-US" sz="2000" dirty="0" smtClean="0"/>
              <a:t>.</a:t>
            </a:r>
          </a:p>
          <a:p>
            <a:pPr algn="l"/>
            <a:endParaRPr lang="en-US" sz="2000" dirty="0"/>
          </a:p>
          <a:p>
            <a:pPr algn="l"/>
            <a:r>
              <a:rPr lang="en-US" sz="2000" b="1" dirty="0"/>
              <a:t>Goal 4 – Accessibility:</a:t>
            </a:r>
            <a:r>
              <a:rPr lang="en-US" sz="2000" dirty="0"/>
              <a:t> Facilitate access to traffic records data</a:t>
            </a:r>
            <a:r>
              <a:rPr lang="en-US" sz="2000" dirty="0" smtClean="0"/>
              <a:t>.</a:t>
            </a:r>
          </a:p>
          <a:p>
            <a:pPr algn="l"/>
            <a:endParaRPr lang="en-US" sz="2000" dirty="0"/>
          </a:p>
          <a:p>
            <a:pPr algn="l"/>
            <a:r>
              <a:rPr lang="en-US" sz="2000" b="1" dirty="0"/>
              <a:t>Goal 5 – Utilization:</a:t>
            </a:r>
            <a:r>
              <a:rPr lang="en-US" sz="2000" dirty="0"/>
              <a:t> Promote the use of traffic records data</a:t>
            </a:r>
          </a:p>
          <a:p>
            <a:pPr algn="l"/>
            <a:endParaRPr lang="en-US" dirty="0"/>
          </a:p>
        </p:txBody>
      </p:sp>
      <p:sp>
        <p:nvSpPr>
          <p:cNvPr id="4" name="TextBox 3"/>
          <p:cNvSpPr txBox="1"/>
          <p:nvPr/>
        </p:nvSpPr>
        <p:spPr>
          <a:xfrm>
            <a:off x="1600200" y="152400"/>
            <a:ext cx="3587008" cy="584775"/>
          </a:xfrm>
          <a:prstGeom prst="rect">
            <a:avLst/>
          </a:prstGeom>
          <a:noFill/>
        </p:spPr>
        <p:txBody>
          <a:bodyPr wrap="none" rtlCol="0">
            <a:spAutoFit/>
          </a:bodyPr>
          <a:lstStyle/>
          <a:p>
            <a:pPr algn="ctr"/>
            <a:r>
              <a:rPr lang="en-US" sz="3200" b="1" dirty="0" smtClean="0"/>
              <a:t>NHTSA 405 Grant</a:t>
            </a:r>
          </a:p>
        </p:txBody>
      </p:sp>
      <p:sp>
        <p:nvSpPr>
          <p:cNvPr id="5" name="Rectangle 4"/>
          <p:cNvSpPr/>
          <p:nvPr/>
        </p:nvSpPr>
        <p:spPr>
          <a:xfrm rot="20623373">
            <a:off x="173368" y="872968"/>
            <a:ext cx="160813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C00000"/>
                </a:solidFill>
                <a:effectLst/>
              </a:rPr>
              <a:t>KEY</a:t>
            </a:r>
            <a:endParaRPr lang="en-US" sz="5400" b="1" cap="none" spc="0" dirty="0">
              <a:ln w="22225">
                <a:solidFill>
                  <a:schemeClr val="accent2"/>
                </a:solidFill>
                <a:prstDash val="solid"/>
              </a:ln>
              <a:solidFill>
                <a:srgbClr val="C00000"/>
              </a:solidFill>
              <a:effectLst/>
            </a:endParaRPr>
          </a:p>
        </p:txBody>
      </p:sp>
    </p:spTree>
    <p:extLst>
      <p:ext uri="{BB962C8B-B14F-4D97-AF65-F5344CB8AC3E}">
        <p14:creationId xmlns:p14="http://schemas.microsoft.com/office/powerpoint/2010/main" val="3023090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848600" cy="655638"/>
          </a:xfrm>
        </p:spPr>
        <p:txBody>
          <a:bodyPr/>
          <a:lstStyle/>
          <a:p>
            <a:r>
              <a:rPr lang="en-US" dirty="0" smtClean="0"/>
              <a:t> NHTSA / TRCC Grant Process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676400"/>
            <a:ext cx="7086599" cy="4393692"/>
          </a:xfrm>
        </p:spPr>
      </p:pic>
    </p:spTree>
    <p:extLst>
      <p:ext uri="{BB962C8B-B14F-4D97-AF65-F5344CB8AC3E}">
        <p14:creationId xmlns:p14="http://schemas.microsoft.com/office/powerpoint/2010/main" val="321340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643"/>
            <a:ext cx="8151471" cy="655638"/>
          </a:xfrm>
        </p:spPr>
        <p:txBody>
          <a:bodyPr/>
          <a:lstStyle/>
          <a:p>
            <a:pPr algn="ctr"/>
            <a:r>
              <a:rPr lang="en-US" sz="3200" dirty="0"/>
              <a:t>Proposal Submission Requirements </a:t>
            </a:r>
          </a:p>
        </p:txBody>
      </p:sp>
      <p:sp>
        <p:nvSpPr>
          <p:cNvPr id="3" name="Content Placeholder 2"/>
          <p:cNvSpPr>
            <a:spLocks noGrp="1"/>
          </p:cNvSpPr>
          <p:nvPr>
            <p:ph idx="1"/>
          </p:nvPr>
        </p:nvSpPr>
        <p:spPr>
          <a:xfrm>
            <a:off x="462988" y="2901205"/>
            <a:ext cx="8514144" cy="990600"/>
          </a:xfrm>
        </p:spPr>
        <p:txBody>
          <a:bodyPr/>
          <a:lstStyle/>
          <a:p>
            <a:pPr marL="0" indent="0" algn="l"/>
            <a:r>
              <a:rPr lang="en-US" sz="3600" dirty="0" smtClean="0"/>
              <a:t>Submit </a:t>
            </a:r>
            <a:r>
              <a:rPr lang="en-US" sz="3600" dirty="0"/>
              <a:t>your proposal electronically in PDF or MS Word format to </a:t>
            </a:r>
            <a:r>
              <a:rPr lang="en-US" sz="2800" dirty="0">
                <a:solidFill>
                  <a:schemeClr val="accent6">
                    <a:lumMod val="60000"/>
                    <a:lumOff val="40000"/>
                  </a:schemeClr>
                </a:solidFill>
              </a:rPr>
              <a:t>FL_2017TR_grant_proposal@camsys.com</a:t>
            </a:r>
            <a:r>
              <a:rPr lang="en-US" sz="3600" dirty="0"/>
              <a:t> </a:t>
            </a:r>
            <a:endParaRPr lang="en-US" sz="3600" dirty="0" smtClean="0"/>
          </a:p>
          <a:p>
            <a:pPr marL="0" indent="0" algn="l"/>
            <a:r>
              <a:rPr lang="en-US" sz="3600" dirty="0" smtClean="0"/>
              <a:t>no </a:t>
            </a:r>
            <a:r>
              <a:rPr lang="en-US" sz="3600" dirty="0"/>
              <a:t>later than 11:59 p.m. (EDT) on </a:t>
            </a:r>
            <a:r>
              <a:rPr lang="en-US" sz="3600" dirty="0" smtClean="0"/>
              <a:t>Thursday</a:t>
            </a:r>
            <a:r>
              <a:rPr lang="en-US" sz="3600" dirty="0"/>
              <a:t>, March 31, 2016. </a:t>
            </a:r>
            <a:endParaRPr lang="en-US" sz="3600" dirty="0" smtClean="0"/>
          </a:p>
          <a:p>
            <a:pPr algn="l">
              <a:buFont typeface="Arial" panose="020B0604020202020204" pitchFamily="34" charset="0"/>
              <a:buChar char="•"/>
            </a:pPr>
            <a:endParaRPr lang="en-US" sz="3600" dirty="0" smtClean="0"/>
          </a:p>
        </p:txBody>
      </p:sp>
      <p:sp>
        <p:nvSpPr>
          <p:cNvPr id="4" name="Rectangle 3"/>
          <p:cNvSpPr/>
          <p:nvPr/>
        </p:nvSpPr>
        <p:spPr>
          <a:xfrm>
            <a:off x="1295400" y="1634924"/>
            <a:ext cx="6671378" cy="523220"/>
          </a:xfrm>
          <a:prstGeom prst="rect">
            <a:avLst/>
          </a:prstGeom>
        </p:spPr>
        <p:txBody>
          <a:bodyPr wrap="none">
            <a:spAutoFit/>
          </a:bodyPr>
          <a:lstStyle/>
          <a:p>
            <a:r>
              <a:rPr lang="en-US" sz="2800" dirty="0">
                <a:solidFill>
                  <a:schemeClr val="accent6">
                    <a:lumMod val="60000"/>
                    <a:lumOff val="40000"/>
                  </a:schemeClr>
                </a:solidFill>
              </a:rPr>
              <a:t>http://www.fltrafficrecords.com/grant.html</a:t>
            </a:r>
          </a:p>
        </p:txBody>
      </p:sp>
    </p:spTree>
    <p:extLst>
      <p:ext uri="{BB962C8B-B14F-4D97-AF65-F5344CB8AC3E}">
        <p14:creationId xmlns:p14="http://schemas.microsoft.com/office/powerpoint/2010/main" val="299177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1151"/>
            <a:ext cx="7315200" cy="1154097"/>
          </a:xfrm>
        </p:spPr>
        <p:txBody>
          <a:bodyPr>
            <a:normAutofit fontScale="90000"/>
          </a:bodyPr>
          <a:lstStyle/>
          <a:p>
            <a:r>
              <a:rPr lang="en-US" dirty="0" smtClean="0"/>
              <a:t>Questions/Discussion</a:t>
            </a:r>
            <a:br>
              <a:rPr lang="en-US" dirty="0" smtClean="0"/>
            </a:br>
            <a:endParaRPr lang="en-US" dirty="0"/>
          </a:p>
        </p:txBody>
      </p:sp>
      <p:sp>
        <p:nvSpPr>
          <p:cNvPr id="3" name="TextBox 2"/>
          <p:cNvSpPr txBox="1"/>
          <p:nvPr/>
        </p:nvSpPr>
        <p:spPr>
          <a:xfrm>
            <a:off x="2667000" y="2514600"/>
            <a:ext cx="3810000" cy="1569660"/>
          </a:xfrm>
          <a:prstGeom prst="rect">
            <a:avLst/>
          </a:prstGeom>
          <a:noFill/>
        </p:spPr>
        <p:txBody>
          <a:bodyPr wrap="square" rtlCol="0">
            <a:spAutoFit/>
          </a:bodyPr>
          <a:lstStyle/>
          <a:p>
            <a:pPr algn="ctr"/>
            <a:r>
              <a:rPr lang="en-US" sz="3200" b="1" i="1" dirty="0" smtClean="0">
                <a:solidFill>
                  <a:srgbClr val="0B5D5B"/>
                </a:solidFill>
                <a:latin typeface="Aharoni" panose="02010803020104030203" pitchFamily="2" charset="-79"/>
                <a:cs typeface="Aharoni" panose="02010803020104030203" pitchFamily="2" charset="-79"/>
              </a:rPr>
              <a:t>WE APPRECIATE YOUR CONTINUED SUPPORT</a:t>
            </a:r>
            <a:endParaRPr lang="en-US" sz="3200" b="1" i="1" dirty="0">
              <a:solidFill>
                <a:srgbClr val="0B5D5B"/>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26504533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57981"/>
            <a:ext cx="7848600" cy="655638"/>
          </a:xfrm>
        </p:spPr>
        <p:txBody>
          <a:bodyPr/>
          <a:lstStyle/>
          <a:p>
            <a:r>
              <a:rPr lang="en-US" dirty="0" smtClean="0"/>
              <a:t>EMSTARS Program</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209823715"/>
              </p:ext>
            </p:extLst>
          </p:nvPr>
        </p:nvGraphicFramePr>
        <p:xfrm>
          <a:off x="1129014" y="2057400"/>
          <a:ext cx="73152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4" descr="new logo 13-logoval_raised_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60390" y="5486400"/>
            <a:ext cx="1370304"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12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4" descr="new logo 13-logoval_raised_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1032" y="5486400"/>
            <a:ext cx="1370304" cy="6858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bwMode="auto">
          <a:xfrm>
            <a:off x="1371600" y="-228600"/>
            <a:ext cx="8229600" cy="1143000"/>
          </a:xfrm>
          <a:prstGeom prst="rect">
            <a:avLst/>
          </a:prstGeom>
          <a:noFill/>
          <a:ln>
            <a:noFill/>
          </a:ln>
          <a:effectLst/>
          <a:extLst>
            <a:ext uri="{909E8E84-426E-40DD-AFC4-6F175D3DCCD1}">
              <a14:hiddenFill xmlns:a14="http://schemas.microsoft.com/office/drawing/2010/main">
                <a:solidFill>
                  <a:srgbClr val="FE86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39D"/>
                  </a:outerShdw>
                </a:effectLst>
              </a14:hiddenEffects>
            </a:ext>
          </a:extLst>
        </p:spPr>
        <p:txBody>
          <a:bodyPr vert="horz" wrap="square" lIns="91440" tIns="45720" rIns="91440" bIns="45720" numCol="1" anchor="ctr" anchorCtr="0" compatLnSpc="1">
            <a:prstTxWarp prst="textNoShape">
              <a:avLst/>
            </a:prstTxWarp>
            <a:normAutofit/>
          </a:bodyPr>
          <a:lstStyle>
            <a:lvl1pPr algn="l" rtl="0" eaLnBrk="1" fontAlgn="base" hangingPunct="1">
              <a:spcBef>
                <a:spcPct val="0"/>
              </a:spcBef>
              <a:spcAft>
                <a:spcPct val="0"/>
              </a:spcAft>
              <a:defRPr sz="4000" b="1">
                <a:solidFill>
                  <a:schemeClr val="tx1"/>
                </a:solidFill>
                <a:latin typeface="+mj-lt"/>
                <a:ea typeface="+mj-ea"/>
                <a:cs typeface="+mj-cs"/>
              </a:defRPr>
            </a:lvl1pPr>
            <a:lvl2pPr algn="l" rtl="0" eaLnBrk="1" fontAlgn="base" hangingPunct="1">
              <a:spcBef>
                <a:spcPct val="0"/>
              </a:spcBef>
              <a:spcAft>
                <a:spcPct val="0"/>
              </a:spcAft>
              <a:defRPr sz="4000" b="1">
                <a:solidFill>
                  <a:schemeClr val="tx1"/>
                </a:solidFill>
                <a:latin typeface="Tahoma" pitchFamily="34" charset="0"/>
                <a:cs typeface="Arial" charset="0"/>
              </a:defRPr>
            </a:lvl2pPr>
            <a:lvl3pPr algn="l" rtl="0" eaLnBrk="1" fontAlgn="base" hangingPunct="1">
              <a:spcBef>
                <a:spcPct val="0"/>
              </a:spcBef>
              <a:spcAft>
                <a:spcPct val="0"/>
              </a:spcAft>
              <a:defRPr sz="4000" b="1">
                <a:solidFill>
                  <a:schemeClr val="tx1"/>
                </a:solidFill>
                <a:latin typeface="Tahoma" pitchFamily="34" charset="0"/>
                <a:cs typeface="Arial" charset="0"/>
              </a:defRPr>
            </a:lvl3pPr>
            <a:lvl4pPr algn="l" rtl="0" eaLnBrk="1" fontAlgn="base" hangingPunct="1">
              <a:spcBef>
                <a:spcPct val="0"/>
              </a:spcBef>
              <a:spcAft>
                <a:spcPct val="0"/>
              </a:spcAft>
              <a:defRPr sz="4000" b="1">
                <a:solidFill>
                  <a:schemeClr val="tx1"/>
                </a:solidFill>
                <a:latin typeface="Tahoma" pitchFamily="34" charset="0"/>
                <a:cs typeface="Arial" charset="0"/>
              </a:defRPr>
            </a:lvl4pPr>
            <a:lvl5pPr algn="l" rtl="0" eaLnBrk="1" fontAlgn="base" hangingPunct="1">
              <a:spcBef>
                <a:spcPct val="0"/>
              </a:spcBef>
              <a:spcAft>
                <a:spcPct val="0"/>
              </a:spcAft>
              <a:defRPr sz="4000" b="1">
                <a:solidFill>
                  <a:schemeClr val="tx1"/>
                </a:solidFill>
                <a:latin typeface="Tahoma" pitchFamily="34" charset="0"/>
                <a:cs typeface="Arial" charset="0"/>
              </a:defRPr>
            </a:lvl5pPr>
            <a:lvl6pPr marL="457200" algn="l" rtl="0" eaLnBrk="1" fontAlgn="base" hangingPunct="1">
              <a:spcBef>
                <a:spcPct val="0"/>
              </a:spcBef>
              <a:spcAft>
                <a:spcPct val="0"/>
              </a:spcAft>
              <a:defRPr sz="4000" b="1">
                <a:solidFill>
                  <a:schemeClr val="tx1"/>
                </a:solidFill>
                <a:latin typeface="Tahoma" pitchFamily="34" charset="0"/>
                <a:cs typeface="Arial" charset="0"/>
              </a:defRPr>
            </a:lvl6pPr>
            <a:lvl7pPr marL="914400" algn="l" rtl="0" eaLnBrk="1" fontAlgn="base" hangingPunct="1">
              <a:spcBef>
                <a:spcPct val="0"/>
              </a:spcBef>
              <a:spcAft>
                <a:spcPct val="0"/>
              </a:spcAft>
              <a:defRPr sz="4000" b="1">
                <a:solidFill>
                  <a:schemeClr val="tx1"/>
                </a:solidFill>
                <a:latin typeface="Tahoma" pitchFamily="34" charset="0"/>
                <a:cs typeface="Arial" charset="0"/>
              </a:defRPr>
            </a:lvl7pPr>
            <a:lvl8pPr marL="1371600" algn="l" rtl="0" eaLnBrk="1" fontAlgn="base" hangingPunct="1">
              <a:spcBef>
                <a:spcPct val="0"/>
              </a:spcBef>
              <a:spcAft>
                <a:spcPct val="0"/>
              </a:spcAft>
              <a:defRPr sz="4000" b="1">
                <a:solidFill>
                  <a:schemeClr val="tx1"/>
                </a:solidFill>
                <a:latin typeface="Tahoma" pitchFamily="34" charset="0"/>
                <a:cs typeface="Arial" charset="0"/>
              </a:defRPr>
            </a:lvl8pPr>
            <a:lvl9pPr marL="1828800" algn="l" rtl="0" eaLnBrk="1" fontAlgn="base" hangingPunct="1">
              <a:spcBef>
                <a:spcPct val="0"/>
              </a:spcBef>
              <a:spcAft>
                <a:spcPct val="0"/>
              </a:spcAft>
              <a:defRPr sz="4000" b="1">
                <a:solidFill>
                  <a:schemeClr val="tx1"/>
                </a:solidFill>
                <a:latin typeface="Tahoma" pitchFamily="34" charset="0"/>
                <a:cs typeface="Arial" charset="0"/>
              </a:defRPr>
            </a:lvl9pPr>
          </a:lstStyle>
          <a:p>
            <a:r>
              <a:rPr lang="en-US" sz="3600" kern="0" dirty="0" smtClean="0"/>
              <a:t>EMSTARS Program Update</a:t>
            </a:r>
            <a:endParaRPr lang="en-US" sz="3600" kern="0" dirty="0"/>
          </a:p>
        </p:txBody>
      </p:sp>
      <p:grpSp>
        <p:nvGrpSpPr>
          <p:cNvPr id="8" name="Group 7"/>
          <p:cNvGrpSpPr/>
          <p:nvPr/>
        </p:nvGrpSpPr>
        <p:grpSpPr>
          <a:xfrm>
            <a:off x="422910" y="1371600"/>
            <a:ext cx="8721090" cy="4743960"/>
            <a:chOff x="-961292" y="1649072"/>
            <a:chExt cx="6069618" cy="4743960"/>
          </a:xfrm>
        </p:grpSpPr>
        <p:sp>
          <p:nvSpPr>
            <p:cNvPr id="9" name="Content Placeholder 2"/>
            <p:cNvSpPr txBox="1">
              <a:spLocks/>
            </p:cNvSpPr>
            <p:nvPr/>
          </p:nvSpPr>
          <p:spPr>
            <a:xfrm>
              <a:off x="152400" y="1649072"/>
              <a:ext cx="3581400" cy="667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FF0000"/>
                  </a:solidFill>
                </a:rPr>
                <a:t>Completeness</a:t>
              </a:r>
            </a:p>
            <a:p>
              <a:endParaRPr lang="en-US" sz="2400" b="1" dirty="0">
                <a:solidFill>
                  <a:srgbClr val="FF0000"/>
                </a:solidFill>
              </a:endParaRPr>
            </a:p>
            <a:p>
              <a:endParaRPr lang="en-US" sz="2400" b="1" dirty="0" smtClean="0">
                <a:solidFill>
                  <a:srgbClr val="FF0000"/>
                </a:solidFill>
              </a:endParaRPr>
            </a:p>
            <a:p>
              <a:endParaRPr lang="en-US" sz="2400" b="1" dirty="0">
                <a:solidFill>
                  <a:srgbClr val="FF0000"/>
                </a:solidFill>
              </a:endParaRPr>
            </a:p>
            <a:p>
              <a:endParaRPr lang="en-US" sz="2400" b="1" dirty="0" smtClean="0">
                <a:solidFill>
                  <a:srgbClr val="FF0000"/>
                </a:solidFill>
              </a:endParaRPr>
            </a:p>
            <a:p>
              <a:pPr marL="0" indent="0">
                <a:buNone/>
              </a:pPr>
              <a:endParaRPr lang="en-US" sz="2400" dirty="0"/>
            </a:p>
          </p:txBody>
        </p:sp>
        <p:grpSp>
          <p:nvGrpSpPr>
            <p:cNvPr id="10" name="Group 9"/>
            <p:cNvGrpSpPr/>
            <p:nvPr/>
          </p:nvGrpSpPr>
          <p:grpSpPr>
            <a:xfrm>
              <a:off x="-141933" y="4183232"/>
              <a:ext cx="3815649" cy="2209800"/>
              <a:chOff x="491158" y="2851873"/>
              <a:chExt cx="4179046" cy="2492887"/>
            </a:xfrm>
          </p:grpSpPr>
          <p:grpSp>
            <p:nvGrpSpPr>
              <p:cNvPr id="23" name="Group 22"/>
              <p:cNvGrpSpPr/>
              <p:nvPr/>
            </p:nvGrpSpPr>
            <p:grpSpPr>
              <a:xfrm>
                <a:off x="1165004" y="2851873"/>
                <a:ext cx="3505200" cy="2492887"/>
                <a:chOff x="1165004" y="2851873"/>
                <a:chExt cx="3505200" cy="2492887"/>
              </a:xfrm>
            </p:grpSpPr>
            <p:graphicFrame>
              <p:nvGraphicFramePr>
                <p:cNvPr id="25" name="Chart 24"/>
                <p:cNvGraphicFramePr>
                  <a:graphicFrameLocks/>
                </p:cNvGraphicFramePr>
                <p:nvPr>
                  <p:extLst>
                    <p:ext uri="{D42A27DB-BD31-4B8C-83A1-F6EECF244321}">
                      <p14:modId xmlns:p14="http://schemas.microsoft.com/office/powerpoint/2010/main" val="2250508580"/>
                    </p:ext>
                  </p:extLst>
                </p:nvPr>
              </p:nvGraphicFramePr>
              <p:xfrm>
                <a:off x="1165004" y="2851873"/>
                <a:ext cx="3505200" cy="2492887"/>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p:cNvSpPr txBox="1"/>
                <p:nvPr/>
              </p:nvSpPr>
              <p:spPr>
                <a:xfrm>
                  <a:off x="2315931" y="3793051"/>
                  <a:ext cx="689393" cy="590247"/>
                </a:xfrm>
                <a:prstGeom prst="rect">
                  <a:avLst/>
                </a:prstGeom>
                <a:noFill/>
              </p:spPr>
              <p:txBody>
                <a:bodyPr wrap="none" rtlCol="0">
                  <a:spAutoFit/>
                </a:bodyPr>
                <a:lstStyle/>
                <a:p>
                  <a:r>
                    <a:rPr lang="en-US" sz="2800" b="1" dirty="0" smtClean="0">
                      <a:solidFill>
                        <a:srgbClr val="FF0000"/>
                      </a:solidFill>
                    </a:rPr>
                    <a:t>77%</a:t>
                  </a:r>
                  <a:endParaRPr lang="en-US" sz="2800" b="1" dirty="0">
                    <a:solidFill>
                      <a:srgbClr val="FF0000"/>
                    </a:solidFill>
                  </a:endParaRPr>
                </a:p>
              </p:txBody>
            </p:sp>
          </p:grpSp>
          <p:sp>
            <p:nvSpPr>
              <p:cNvPr id="24" name="TextBox 23"/>
              <p:cNvSpPr txBox="1"/>
              <p:nvPr/>
            </p:nvSpPr>
            <p:spPr>
              <a:xfrm>
                <a:off x="491158" y="3406054"/>
                <a:ext cx="724878" cy="369332"/>
              </a:xfrm>
              <a:prstGeom prst="rect">
                <a:avLst/>
              </a:prstGeom>
              <a:noFill/>
            </p:spPr>
            <p:txBody>
              <a:bodyPr wrap="none" rtlCol="0">
                <a:spAutoFit/>
              </a:bodyPr>
              <a:lstStyle/>
              <a:p>
                <a:r>
                  <a:rPr lang="en-US" b="1" i="1" dirty="0" smtClean="0"/>
                  <a:t>RUNS</a:t>
                </a:r>
                <a:endParaRPr lang="en-US" b="1" i="1" dirty="0"/>
              </a:p>
            </p:txBody>
          </p:sp>
        </p:grpSp>
        <p:sp>
          <p:nvSpPr>
            <p:cNvPr id="11" name="TextBox 10"/>
            <p:cNvSpPr txBox="1"/>
            <p:nvPr/>
          </p:nvSpPr>
          <p:spPr>
            <a:xfrm>
              <a:off x="914400" y="4648200"/>
              <a:ext cx="449827" cy="369332"/>
            </a:xfrm>
            <a:prstGeom prst="rect">
              <a:avLst/>
            </a:prstGeom>
            <a:noFill/>
          </p:spPr>
          <p:txBody>
            <a:bodyPr wrap="none" rtlCol="0">
              <a:spAutoFit/>
            </a:bodyPr>
            <a:lstStyle/>
            <a:p>
              <a:r>
                <a:rPr lang="en-US" b="1" dirty="0" smtClean="0">
                  <a:solidFill>
                    <a:schemeClr val="bg2">
                      <a:lumMod val="20000"/>
                      <a:lumOff val="80000"/>
                    </a:schemeClr>
                  </a:solidFill>
                </a:rPr>
                <a:t>23%</a:t>
              </a:r>
              <a:endParaRPr lang="en-US" b="1" dirty="0">
                <a:solidFill>
                  <a:schemeClr val="bg2">
                    <a:lumMod val="20000"/>
                    <a:lumOff val="80000"/>
                  </a:schemeClr>
                </a:solidFill>
              </a:endParaRPr>
            </a:p>
          </p:txBody>
        </p:sp>
        <p:grpSp>
          <p:nvGrpSpPr>
            <p:cNvPr id="12" name="Group 11"/>
            <p:cNvGrpSpPr/>
            <p:nvPr/>
          </p:nvGrpSpPr>
          <p:grpSpPr>
            <a:xfrm>
              <a:off x="-194967" y="2316845"/>
              <a:ext cx="4231933" cy="2178955"/>
              <a:chOff x="4182124" y="2688713"/>
              <a:chExt cx="4921694" cy="2492887"/>
            </a:xfrm>
          </p:grpSpPr>
          <p:grpSp>
            <p:nvGrpSpPr>
              <p:cNvPr id="14" name="Group 13"/>
              <p:cNvGrpSpPr/>
              <p:nvPr/>
            </p:nvGrpSpPr>
            <p:grpSpPr>
              <a:xfrm>
                <a:off x="4182124" y="2688713"/>
                <a:ext cx="4921694" cy="2492887"/>
                <a:chOff x="4182124" y="2688713"/>
                <a:chExt cx="4921694" cy="2492887"/>
              </a:xfrm>
            </p:grpSpPr>
            <p:grpSp>
              <p:nvGrpSpPr>
                <p:cNvPr id="16" name="Group 15"/>
                <p:cNvGrpSpPr/>
                <p:nvPr/>
              </p:nvGrpSpPr>
              <p:grpSpPr>
                <a:xfrm>
                  <a:off x="4182124" y="2688713"/>
                  <a:ext cx="4467081" cy="2492887"/>
                  <a:chOff x="4182124" y="2688713"/>
                  <a:chExt cx="4467081" cy="2492887"/>
                </a:xfrm>
              </p:grpSpPr>
              <p:grpSp>
                <p:nvGrpSpPr>
                  <p:cNvPr id="18" name="Group 17"/>
                  <p:cNvGrpSpPr/>
                  <p:nvPr/>
                </p:nvGrpSpPr>
                <p:grpSpPr>
                  <a:xfrm>
                    <a:off x="5029200" y="2688713"/>
                    <a:ext cx="3620005" cy="2492887"/>
                    <a:chOff x="5029200" y="2688713"/>
                    <a:chExt cx="3620005" cy="2492887"/>
                  </a:xfrm>
                </p:grpSpPr>
                <p:graphicFrame>
                  <p:nvGraphicFramePr>
                    <p:cNvPr id="20" name="Chart 19"/>
                    <p:cNvGraphicFramePr>
                      <a:graphicFrameLocks/>
                    </p:cNvGraphicFramePr>
                    <p:nvPr>
                      <p:extLst/>
                    </p:nvPr>
                  </p:nvGraphicFramePr>
                  <p:xfrm>
                    <a:off x="5257800" y="3429000"/>
                    <a:ext cx="3048000" cy="1752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a:graphicFrameLocks/>
                    </p:cNvGraphicFramePr>
                    <p:nvPr>
                      <p:extLst>
                        <p:ext uri="{D42A27DB-BD31-4B8C-83A1-F6EECF244321}">
                          <p14:modId xmlns:p14="http://schemas.microsoft.com/office/powerpoint/2010/main" val="3457623385"/>
                        </p:ext>
                      </p:extLst>
                    </p:nvPr>
                  </p:nvGraphicFramePr>
                  <p:xfrm>
                    <a:off x="5029200" y="2688713"/>
                    <a:ext cx="3620005" cy="2492887"/>
                  </p:xfrm>
                  <a:graphic>
                    <a:graphicData uri="http://schemas.openxmlformats.org/drawingml/2006/chart">
                      <c:chart xmlns:c="http://schemas.openxmlformats.org/drawingml/2006/chart" xmlns:r="http://schemas.openxmlformats.org/officeDocument/2006/relationships" r:id="rId5"/>
                    </a:graphicData>
                  </a:graphic>
                </p:graphicFrame>
                <p:sp>
                  <p:nvSpPr>
                    <p:cNvPr id="22" name="TextBox 21"/>
                    <p:cNvSpPr txBox="1"/>
                    <p:nvPr/>
                  </p:nvSpPr>
                  <p:spPr>
                    <a:xfrm>
                      <a:off x="6172200" y="3603113"/>
                      <a:ext cx="732039" cy="598603"/>
                    </a:xfrm>
                    <a:prstGeom prst="rect">
                      <a:avLst/>
                    </a:prstGeom>
                    <a:noFill/>
                  </p:spPr>
                  <p:txBody>
                    <a:bodyPr wrap="none" rtlCol="0">
                      <a:spAutoFit/>
                    </a:bodyPr>
                    <a:lstStyle/>
                    <a:p>
                      <a:r>
                        <a:rPr lang="en-US" sz="2800" b="1" dirty="0" smtClean="0">
                          <a:solidFill>
                            <a:srgbClr val="FF0000"/>
                          </a:solidFill>
                        </a:rPr>
                        <a:t>65%</a:t>
                      </a:r>
                      <a:endParaRPr lang="en-US" sz="2800" b="1" dirty="0">
                        <a:solidFill>
                          <a:srgbClr val="FF0000"/>
                        </a:solidFill>
                      </a:endParaRPr>
                    </a:p>
                  </p:txBody>
                </p:sp>
              </p:grpSp>
              <p:sp>
                <p:nvSpPr>
                  <p:cNvPr id="19" name="TextBox 18"/>
                  <p:cNvSpPr txBox="1"/>
                  <p:nvPr/>
                </p:nvSpPr>
                <p:spPr>
                  <a:xfrm>
                    <a:off x="4182124" y="2778979"/>
                    <a:ext cx="1129412" cy="369332"/>
                  </a:xfrm>
                  <a:prstGeom prst="rect">
                    <a:avLst/>
                  </a:prstGeom>
                  <a:noFill/>
                </p:spPr>
                <p:txBody>
                  <a:bodyPr wrap="none" rtlCol="0">
                    <a:spAutoFit/>
                  </a:bodyPr>
                  <a:lstStyle/>
                  <a:p>
                    <a:r>
                      <a:rPr lang="en-US" b="1" i="1" dirty="0" smtClean="0"/>
                      <a:t>AGENCIES</a:t>
                    </a:r>
                    <a:endParaRPr lang="en-US" b="1" i="1" dirty="0"/>
                  </a:p>
                </p:txBody>
              </p:sp>
            </p:grpSp>
            <p:sp>
              <p:nvSpPr>
                <p:cNvPr id="17" name="TextBox 16"/>
                <p:cNvSpPr txBox="1"/>
                <p:nvPr/>
              </p:nvSpPr>
              <p:spPr>
                <a:xfrm>
                  <a:off x="8677985" y="3286206"/>
                  <a:ext cx="425833" cy="1232418"/>
                </a:xfrm>
                <a:prstGeom prst="rect">
                  <a:avLst/>
                </a:prstGeom>
                <a:noFill/>
              </p:spPr>
              <p:txBody>
                <a:bodyPr wrap="none" rtlCol="0">
                  <a:spAutoFit/>
                </a:bodyPr>
                <a:lstStyle/>
                <a:p>
                  <a:r>
                    <a:rPr lang="en-US" sz="1600" b="1" i="1" dirty="0" smtClean="0">
                      <a:solidFill>
                        <a:srgbClr val="FF0000"/>
                      </a:solidFill>
                    </a:rPr>
                    <a:t>179</a:t>
                  </a:r>
                </a:p>
                <a:p>
                  <a:endParaRPr lang="en-US" sz="1600" b="1" i="1" dirty="0" smtClean="0">
                    <a:solidFill>
                      <a:srgbClr val="FF0000"/>
                    </a:solidFill>
                  </a:endParaRPr>
                </a:p>
                <a:p>
                  <a:endParaRPr lang="en-US" sz="1600" b="1" i="1" dirty="0" smtClean="0">
                    <a:solidFill>
                      <a:srgbClr val="FF0000"/>
                    </a:solidFill>
                  </a:endParaRPr>
                </a:p>
                <a:p>
                  <a:r>
                    <a:rPr lang="en-US" sz="1600" b="1" i="1" dirty="0" smtClean="0">
                      <a:solidFill>
                        <a:srgbClr val="FF0000"/>
                      </a:solidFill>
                    </a:rPr>
                    <a:t>98</a:t>
                  </a:r>
                  <a:endParaRPr lang="en-US" sz="1600" b="1" i="1" dirty="0">
                    <a:solidFill>
                      <a:srgbClr val="FF0000"/>
                    </a:solidFill>
                  </a:endParaRPr>
                </a:p>
              </p:txBody>
            </p:sp>
          </p:grpSp>
          <p:sp>
            <p:nvSpPr>
              <p:cNvPr id="15" name="TextBox 14"/>
              <p:cNvSpPr txBox="1"/>
              <p:nvPr/>
            </p:nvSpPr>
            <p:spPr>
              <a:xfrm>
                <a:off x="5334000" y="3413695"/>
                <a:ext cx="751675" cy="422543"/>
              </a:xfrm>
              <a:prstGeom prst="rect">
                <a:avLst/>
              </a:prstGeom>
              <a:noFill/>
            </p:spPr>
            <p:txBody>
              <a:bodyPr wrap="none" rtlCol="0">
                <a:spAutoFit/>
              </a:bodyPr>
              <a:lstStyle/>
              <a:p>
                <a:r>
                  <a:rPr lang="en-US" b="1" dirty="0" smtClean="0">
                    <a:solidFill>
                      <a:schemeClr val="bg2">
                        <a:lumMod val="20000"/>
                        <a:lumOff val="80000"/>
                      </a:schemeClr>
                    </a:solidFill>
                  </a:rPr>
                  <a:t>37%</a:t>
                </a:r>
                <a:endParaRPr lang="en-US" b="1" dirty="0">
                  <a:solidFill>
                    <a:schemeClr val="bg2">
                      <a:lumMod val="20000"/>
                      <a:lumOff val="80000"/>
                    </a:schemeClr>
                  </a:solidFill>
                </a:endParaRPr>
              </a:p>
            </p:txBody>
          </p:sp>
        </p:grpSp>
        <p:cxnSp>
          <p:nvCxnSpPr>
            <p:cNvPr id="13" name="Straight Connector 12"/>
            <p:cNvCxnSpPr/>
            <p:nvPr/>
          </p:nvCxnSpPr>
          <p:spPr bwMode="auto">
            <a:xfrm>
              <a:off x="-961292" y="4316072"/>
              <a:ext cx="6069618" cy="0"/>
            </a:xfrm>
            <a:prstGeom prst="line">
              <a:avLst/>
            </a:prstGeom>
            <a:solidFill>
              <a:schemeClr val="accent1"/>
            </a:solidFill>
            <a:ln w="571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 name="Title 1"/>
          <p:cNvSpPr>
            <a:spLocks noGrp="1"/>
          </p:cNvSpPr>
          <p:nvPr>
            <p:ph type="title"/>
          </p:nvPr>
        </p:nvSpPr>
        <p:spPr>
          <a:xfrm>
            <a:off x="422910" y="446428"/>
            <a:ext cx="8229600" cy="1143000"/>
          </a:xfrm>
        </p:spPr>
        <p:txBody>
          <a:bodyPr>
            <a:noAutofit/>
          </a:bodyPr>
          <a:lstStyle/>
          <a:p>
            <a:pPr algn="ctr"/>
            <a:r>
              <a:rPr lang="en-US" sz="1800" dirty="0" smtClean="0"/>
              <a:t>NHTSA Performance Measures</a:t>
            </a:r>
            <a:br>
              <a:rPr lang="en-US" sz="1800" dirty="0" smtClean="0"/>
            </a:br>
            <a:r>
              <a:rPr lang="en-US" sz="1800" dirty="0" smtClean="0"/>
              <a:t>October 2015</a:t>
            </a:r>
            <a:r>
              <a:rPr lang="en-US" sz="1800" dirty="0"/>
              <a:t/>
            </a:r>
            <a:br>
              <a:rPr lang="en-US" sz="1800" dirty="0"/>
            </a:br>
            <a:endParaRPr lang="en-US" sz="1800" dirty="0"/>
          </a:p>
        </p:txBody>
      </p:sp>
      <p:sp>
        <p:nvSpPr>
          <p:cNvPr id="2" name="TextBox 1"/>
          <p:cNvSpPr txBox="1"/>
          <p:nvPr/>
        </p:nvSpPr>
        <p:spPr>
          <a:xfrm>
            <a:off x="7067888" y="4309646"/>
            <a:ext cx="1268296" cy="338554"/>
          </a:xfrm>
          <a:prstGeom prst="rect">
            <a:avLst/>
          </a:prstGeom>
          <a:noFill/>
        </p:spPr>
        <p:txBody>
          <a:bodyPr wrap="none" rtlCol="0">
            <a:spAutoFit/>
          </a:bodyPr>
          <a:lstStyle/>
          <a:p>
            <a:r>
              <a:rPr lang="en-US" sz="1600" b="1" dirty="0" smtClean="0">
                <a:solidFill>
                  <a:srgbClr val="FF0000"/>
                </a:solidFill>
              </a:rPr>
              <a:t>15,463,302</a:t>
            </a:r>
            <a:r>
              <a:rPr lang="en-US" sz="1600" dirty="0" smtClean="0">
                <a:solidFill>
                  <a:srgbClr val="FF0000"/>
                </a:solidFill>
              </a:rPr>
              <a:t> </a:t>
            </a:r>
            <a:endParaRPr lang="en-US" sz="1600" dirty="0">
              <a:solidFill>
                <a:srgbClr val="FF0000"/>
              </a:solidFill>
            </a:endParaRPr>
          </a:p>
        </p:txBody>
      </p:sp>
    </p:spTree>
    <p:extLst>
      <p:ext uri="{BB962C8B-B14F-4D97-AF65-F5344CB8AC3E}">
        <p14:creationId xmlns:p14="http://schemas.microsoft.com/office/powerpoint/2010/main" val="809462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848600" cy="655638"/>
          </a:xfrm>
        </p:spPr>
        <p:txBody>
          <a:bodyPr/>
          <a:lstStyle/>
          <a:p>
            <a:r>
              <a:rPr lang="en-US" dirty="0" smtClean="0"/>
              <a:t>Florida V3 Data Dictionary</a:t>
            </a:r>
            <a:endParaRPr lang="en-US" dirty="0"/>
          </a:p>
        </p:txBody>
      </p:sp>
      <p:sp>
        <p:nvSpPr>
          <p:cNvPr id="3" name="Content Placeholder 2"/>
          <p:cNvSpPr>
            <a:spLocks noGrp="1"/>
          </p:cNvSpPr>
          <p:nvPr>
            <p:ph idx="1"/>
          </p:nvPr>
        </p:nvSpPr>
        <p:spPr>
          <a:xfrm>
            <a:off x="762000" y="2362200"/>
            <a:ext cx="8153400" cy="3657600"/>
          </a:xfrm>
        </p:spPr>
        <p:txBody>
          <a:bodyPr/>
          <a:lstStyle/>
          <a:p>
            <a:pPr marL="457200" indent="-457200" algn="l">
              <a:buFont typeface="Arial" panose="020B0604020202020204" pitchFamily="34" charset="0"/>
              <a:buChar char="•"/>
            </a:pPr>
            <a:r>
              <a:rPr lang="en-US" b="1" dirty="0" smtClean="0"/>
              <a:t>V3 Business Rule Testing in progress</a:t>
            </a:r>
          </a:p>
          <a:p>
            <a:pPr marL="457200" indent="-457200" algn="l">
              <a:buFont typeface="Arial" panose="020B0604020202020204" pitchFamily="34" charset="0"/>
              <a:buChar char="•"/>
            </a:pPr>
            <a:endParaRPr lang="en-US" b="1" dirty="0" smtClean="0"/>
          </a:p>
          <a:p>
            <a:pPr marL="457200" indent="-457200" algn="l">
              <a:buFont typeface="Arial" panose="020B0604020202020204" pitchFamily="34" charset="0"/>
              <a:buChar char="•"/>
            </a:pPr>
            <a:r>
              <a:rPr lang="en-US" b="1" dirty="0" smtClean="0"/>
              <a:t>Minor changes to construct of rules</a:t>
            </a:r>
          </a:p>
          <a:p>
            <a:pPr marL="457200" indent="-457200" algn="l">
              <a:buFont typeface="Arial" panose="020B0604020202020204" pitchFamily="34" charset="0"/>
              <a:buChar char="•"/>
            </a:pPr>
            <a:endParaRPr lang="en-US" b="1" dirty="0" smtClean="0"/>
          </a:p>
          <a:p>
            <a:pPr marL="457200" indent="-457200" algn="l">
              <a:buFont typeface="Arial" panose="020B0604020202020204" pitchFamily="34" charset="0"/>
              <a:buChar char="•"/>
            </a:pPr>
            <a:r>
              <a:rPr lang="en-US" b="1" dirty="0" smtClean="0"/>
              <a:t>Minor changes to spelling, comment, etc.</a:t>
            </a:r>
          </a:p>
          <a:p>
            <a:pPr marL="457200" indent="-457200" algn="l">
              <a:buFont typeface="Arial" panose="020B0604020202020204" pitchFamily="34" charset="0"/>
              <a:buChar char="•"/>
            </a:pPr>
            <a:endParaRPr lang="en-US" b="1" dirty="0"/>
          </a:p>
        </p:txBody>
      </p:sp>
    </p:spTree>
    <p:extLst>
      <p:ext uri="{BB962C8B-B14F-4D97-AF65-F5344CB8AC3E}">
        <p14:creationId xmlns:p14="http://schemas.microsoft.com/office/powerpoint/2010/main" val="78618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0578" y="762000"/>
            <a:ext cx="8001000" cy="2209800"/>
          </a:xfrm>
        </p:spPr>
        <p:txBody>
          <a:bodyPr>
            <a:normAutofit fontScale="90000"/>
          </a:bodyPr>
          <a:lstStyle/>
          <a:p>
            <a:r>
              <a:rPr lang="en-US" dirty="0" smtClean="0"/>
              <a:t>Florida Vendor Validation </a:t>
            </a:r>
            <a:br>
              <a:rPr lang="en-US" dirty="0" smtClean="0"/>
            </a:br>
            <a:r>
              <a:rPr lang="en-US" sz="2200" dirty="0" smtClean="0"/>
              <a:t/>
            </a:r>
            <a:br>
              <a:rPr lang="en-US" sz="2200" dirty="0" smtClean="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TextBox 2"/>
          <p:cNvSpPr txBox="1"/>
          <p:nvPr/>
        </p:nvSpPr>
        <p:spPr>
          <a:xfrm>
            <a:off x="497632" y="1676400"/>
            <a:ext cx="8686800" cy="5016758"/>
          </a:xfrm>
          <a:prstGeom prst="rect">
            <a:avLst/>
          </a:prstGeom>
          <a:noFill/>
        </p:spPr>
        <p:txBody>
          <a:bodyPr wrap="square" rtlCol="0">
            <a:spAutoFit/>
          </a:bodyPr>
          <a:lstStyle/>
          <a:p>
            <a:pPr marL="342900" indent="-342900">
              <a:buFont typeface="Wingdings" panose="05000000000000000000" pitchFamily="2" charset="2"/>
              <a:buChar char="ü"/>
            </a:pPr>
            <a:r>
              <a:rPr lang="en-US" sz="2000" b="1" dirty="0"/>
              <a:t>Five vendors validation in progress</a:t>
            </a:r>
          </a:p>
          <a:p>
            <a:pPr marL="1714500" lvl="3" indent="-342900">
              <a:buFont typeface="Wingdings" panose="05000000000000000000" pitchFamily="2" charset="2"/>
              <a:buChar char="§"/>
            </a:pPr>
            <a:r>
              <a:rPr lang="en-US" sz="2000" b="1" dirty="0" err="1"/>
              <a:t>Zoll</a:t>
            </a:r>
            <a:endParaRPr lang="en-US" sz="2000" b="1" dirty="0"/>
          </a:p>
          <a:p>
            <a:pPr marL="1714500" lvl="3" indent="-342900">
              <a:buFont typeface="Wingdings" panose="05000000000000000000" pitchFamily="2" charset="2"/>
              <a:buChar char="§"/>
            </a:pPr>
            <a:r>
              <a:rPr lang="en-US" sz="2000" b="1" dirty="0"/>
              <a:t>AMR</a:t>
            </a:r>
          </a:p>
          <a:p>
            <a:pPr marL="1714500" lvl="3" indent="-342900">
              <a:buFont typeface="Wingdings" panose="05000000000000000000" pitchFamily="2" charset="2"/>
              <a:buChar char="§"/>
            </a:pPr>
            <a:r>
              <a:rPr lang="en-US" sz="2000" b="1" dirty="0" err="1"/>
              <a:t>SafetyPad</a:t>
            </a:r>
            <a:endParaRPr lang="en-US" sz="2000" b="1" dirty="0"/>
          </a:p>
          <a:p>
            <a:pPr marL="1714500" lvl="3" indent="-342900">
              <a:buFont typeface="Wingdings" panose="05000000000000000000" pitchFamily="2" charset="2"/>
              <a:buChar char="§"/>
            </a:pPr>
            <a:r>
              <a:rPr lang="en-US" sz="2000" b="1" dirty="0" err="1"/>
              <a:t>Intermedix</a:t>
            </a:r>
            <a:endParaRPr lang="en-US" sz="2000" b="1" dirty="0"/>
          </a:p>
          <a:p>
            <a:pPr marL="1714500" lvl="3" indent="-342900">
              <a:buFont typeface="Wingdings" panose="05000000000000000000" pitchFamily="2" charset="2"/>
              <a:buChar char="§"/>
            </a:pPr>
            <a:r>
              <a:rPr lang="en-US" sz="2000" b="1" dirty="0"/>
              <a:t>Beyond Lucid</a:t>
            </a:r>
          </a:p>
          <a:p>
            <a:pPr marL="1714500" lvl="3" indent="-342900">
              <a:buFont typeface="Wingdings" panose="05000000000000000000" pitchFamily="2" charset="2"/>
              <a:buChar char="§"/>
            </a:pPr>
            <a:r>
              <a:rPr lang="en-US" sz="2000" b="1" dirty="0" err="1"/>
              <a:t>ImageTrend</a:t>
            </a:r>
            <a:endParaRPr lang="en-US" sz="2000" b="1" dirty="0"/>
          </a:p>
          <a:p>
            <a:pPr marL="342900" indent="-342900">
              <a:buFont typeface="Wingdings" panose="05000000000000000000" pitchFamily="2" charset="2"/>
              <a:buChar char="ü"/>
            </a:pPr>
            <a:endParaRPr lang="en-US" sz="2000" b="1" dirty="0" smtClean="0"/>
          </a:p>
          <a:p>
            <a:pPr marL="342900" indent="-342900">
              <a:buFont typeface="Wingdings" panose="05000000000000000000" pitchFamily="2" charset="2"/>
              <a:buChar char="ü"/>
            </a:pPr>
            <a:r>
              <a:rPr lang="en-US" sz="2000" b="1" dirty="0" smtClean="0"/>
              <a:t>Purpose – to ensure that Florida Data Dictionary elements, custom elements and Florida Business Rules have been implemented</a:t>
            </a:r>
          </a:p>
          <a:p>
            <a:pPr marL="342900" indent="-342900">
              <a:buFont typeface="Wingdings" panose="05000000000000000000" pitchFamily="2" charset="2"/>
              <a:buChar char="ü"/>
            </a:pPr>
            <a:endParaRPr lang="en-US" sz="2000" b="1" dirty="0"/>
          </a:p>
          <a:p>
            <a:pPr marL="342900" indent="-342900">
              <a:buFont typeface="Wingdings" panose="05000000000000000000" pitchFamily="2" charset="2"/>
              <a:buChar char="ü"/>
            </a:pPr>
            <a:r>
              <a:rPr lang="en-US" sz="2000" b="1" dirty="0"/>
              <a:t>Florida will validate NEMSIS compliant and Non-NEMSIS compliant software</a:t>
            </a:r>
            <a:r>
              <a:rPr lang="en-US" sz="2000" b="1" dirty="0" smtClean="0"/>
              <a:t>.</a:t>
            </a:r>
          </a:p>
          <a:p>
            <a:pPr marL="342900" indent="-342900">
              <a:buFont typeface="Wingdings" panose="05000000000000000000" pitchFamily="2" charset="2"/>
              <a:buChar char="ü"/>
            </a:pPr>
            <a:endParaRPr lang="en-US" sz="2000" b="1" dirty="0"/>
          </a:p>
          <a:p>
            <a:pPr marL="342900" indent="-342900">
              <a:buFont typeface="Wingdings" panose="05000000000000000000" pitchFamily="2" charset="2"/>
              <a:buChar char="ü"/>
            </a:pPr>
            <a:r>
              <a:rPr lang="en-US" sz="2000" b="1" dirty="0" smtClean="0"/>
              <a:t>Vendor Validation Process on Website</a:t>
            </a:r>
          </a:p>
          <a:p>
            <a:pPr marL="342900" indent="-342900">
              <a:buFont typeface="Wingdings" panose="05000000000000000000" pitchFamily="2" charset="2"/>
              <a:buChar char="ü"/>
            </a:pPr>
            <a:endParaRPr lang="en-US" sz="2000" b="1" dirty="0"/>
          </a:p>
        </p:txBody>
      </p:sp>
    </p:spTree>
    <p:extLst>
      <p:ext uri="{BB962C8B-B14F-4D97-AF65-F5344CB8AC3E}">
        <p14:creationId xmlns:p14="http://schemas.microsoft.com/office/powerpoint/2010/main" val="30591059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57981"/>
            <a:ext cx="7848600" cy="655638"/>
          </a:xfrm>
        </p:spPr>
        <p:txBody>
          <a:bodyPr/>
          <a:lstStyle/>
          <a:p>
            <a:r>
              <a:rPr lang="en-US" dirty="0" smtClean="0"/>
              <a:t>NEMSIS UPDATE</a:t>
            </a:r>
            <a:endParaRPr lang="en-US" dirty="0"/>
          </a:p>
        </p:txBody>
      </p:sp>
      <p:pic>
        <p:nvPicPr>
          <p:cNvPr id="5" name="Picture 24" descr="new logo 13-logoval_raised_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0390" y="5486400"/>
            <a:ext cx="1370304" cy="685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3"/>
          <p:cNvGraphicFramePr>
            <a:graphicFrameLocks noGrp="1"/>
          </p:cNvGraphicFramePr>
          <p:nvPr>
            <p:ph idx="1"/>
            <p:extLst>
              <p:ext uri="{D42A27DB-BD31-4B8C-83A1-F6EECF244321}">
                <p14:modId xmlns:p14="http://schemas.microsoft.com/office/powerpoint/2010/main" val="3559567803"/>
              </p:ext>
            </p:extLst>
          </p:nvPr>
        </p:nvGraphicFramePr>
        <p:xfrm>
          <a:off x="1371600" y="1828800"/>
          <a:ext cx="77724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1458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3825" y="304800"/>
            <a:ext cx="7848600" cy="655638"/>
          </a:xfrm>
        </p:spPr>
        <p:txBody>
          <a:bodyPr/>
          <a:lstStyle/>
          <a:p>
            <a:r>
              <a:rPr lang="en-US" dirty="0" smtClean="0"/>
              <a:t>Transition to NEMSIS V3.4</a:t>
            </a:r>
            <a:endParaRPr lang="en-US" dirty="0"/>
          </a:p>
        </p:txBody>
      </p:sp>
      <p:pic>
        <p:nvPicPr>
          <p:cNvPr id="4" name="Picture 4" descr="C:\Users\clotfelterbx\AppData\Local\Microsoft\Windows\Temporary Internet Files\Content.IE5\ZEWT5LAX\confusion gu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524000"/>
            <a:ext cx="3117850" cy="1828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20436323">
            <a:off x="1043539" y="3383196"/>
            <a:ext cx="2797561" cy="523220"/>
          </a:xfrm>
          <a:prstGeom prst="rect">
            <a:avLst/>
          </a:prstGeom>
          <a:noFill/>
        </p:spPr>
        <p:txBody>
          <a:bodyPr wrap="none" lIns="91440" tIns="45720" rIns="91440" bIns="45720">
            <a:spAutoFit/>
          </a:bodyPr>
          <a:lstStyle/>
          <a:p>
            <a:pPr algn="ctr"/>
            <a:r>
              <a:rPr lang="en-US" sz="2800" b="1" cap="none" spc="0" dirty="0" smtClean="0">
                <a:ln w="22225">
                  <a:solidFill>
                    <a:schemeClr val="accent2"/>
                  </a:solidFill>
                  <a:prstDash val="solid"/>
                </a:ln>
                <a:solidFill>
                  <a:schemeClr val="accent2">
                    <a:lumMod val="40000"/>
                    <a:lumOff val="60000"/>
                  </a:schemeClr>
                </a:solidFill>
                <a:effectLst/>
              </a:rPr>
              <a:t>NEMSIS V 2.2.1</a:t>
            </a:r>
            <a:endParaRPr lang="en-US" sz="2800" b="1" cap="none" spc="0" dirty="0">
              <a:ln w="22225">
                <a:solidFill>
                  <a:schemeClr val="accent2"/>
                </a:solidFill>
                <a:prstDash val="solid"/>
              </a:ln>
              <a:solidFill>
                <a:schemeClr val="accent2">
                  <a:lumMod val="40000"/>
                  <a:lumOff val="60000"/>
                </a:schemeClr>
              </a:solidFill>
              <a:effectLst/>
            </a:endParaRPr>
          </a:p>
        </p:txBody>
      </p:sp>
      <p:sp>
        <p:nvSpPr>
          <p:cNvPr id="6" name="Rectangle 5"/>
          <p:cNvSpPr/>
          <p:nvPr/>
        </p:nvSpPr>
        <p:spPr>
          <a:xfrm rot="1116530">
            <a:off x="5039552" y="3400166"/>
            <a:ext cx="2797561" cy="523220"/>
          </a:xfrm>
          <a:prstGeom prst="rect">
            <a:avLst/>
          </a:prstGeom>
          <a:noFill/>
        </p:spPr>
        <p:txBody>
          <a:bodyPr wrap="none" lIns="91440" tIns="45720" rIns="91440" bIns="45720">
            <a:spAutoFit/>
          </a:bodyPr>
          <a:lstStyle/>
          <a:p>
            <a:pPr algn="ctr"/>
            <a:r>
              <a:rPr lang="en-US" sz="2800" b="1" cap="none" spc="0" dirty="0" smtClean="0">
                <a:ln w="22225">
                  <a:solidFill>
                    <a:schemeClr val="accent2"/>
                  </a:solidFill>
                  <a:prstDash val="solid"/>
                </a:ln>
                <a:solidFill>
                  <a:srgbClr val="C00000"/>
                </a:solidFill>
                <a:effectLst/>
              </a:rPr>
              <a:t>NEMSIS V 3.3.4</a:t>
            </a:r>
            <a:endParaRPr lang="en-US" sz="2800" b="1" cap="none" spc="0" dirty="0">
              <a:ln w="22225">
                <a:solidFill>
                  <a:schemeClr val="accent2"/>
                </a:solidFill>
                <a:prstDash val="solid"/>
              </a:ln>
              <a:solidFill>
                <a:srgbClr val="C00000"/>
              </a:solidFill>
              <a:effectLst/>
            </a:endParaRPr>
          </a:p>
        </p:txBody>
      </p:sp>
      <p:sp>
        <p:nvSpPr>
          <p:cNvPr id="7" name="Rectangle 6"/>
          <p:cNvSpPr/>
          <p:nvPr/>
        </p:nvSpPr>
        <p:spPr>
          <a:xfrm>
            <a:off x="3308332" y="4645352"/>
            <a:ext cx="2597185" cy="523220"/>
          </a:xfrm>
          <a:prstGeom prst="rect">
            <a:avLst/>
          </a:prstGeom>
          <a:noFill/>
        </p:spPr>
        <p:txBody>
          <a:bodyPr wrap="none" lIns="91440" tIns="45720" rIns="91440" bIns="45720">
            <a:spAutoFit/>
          </a:bodyPr>
          <a:lstStyle/>
          <a:p>
            <a:pPr algn="ctr"/>
            <a:r>
              <a:rPr lang="en-US" sz="2800" b="1" cap="none" spc="0" dirty="0" smtClean="0">
                <a:ln w="22225">
                  <a:solidFill>
                    <a:schemeClr val="accent2"/>
                  </a:solidFill>
                  <a:prstDash val="solid"/>
                </a:ln>
                <a:solidFill>
                  <a:srgbClr val="C00000"/>
                </a:solidFill>
                <a:effectLst/>
              </a:rPr>
              <a:t>NEMSIS V 3.4</a:t>
            </a:r>
            <a:endParaRPr lang="en-US" sz="2800" b="1" cap="none" spc="0" dirty="0">
              <a:ln w="22225">
                <a:solidFill>
                  <a:schemeClr val="accent2"/>
                </a:solidFill>
                <a:prstDash val="solid"/>
              </a:ln>
              <a:solidFill>
                <a:srgbClr val="C00000"/>
              </a:solidFill>
              <a:effectLst/>
            </a:endParaRPr>
          </a:p>
        </p:txBody>
      </p:sp>
    </p:spTree>
    <p:extLst>
      <p:ext uri="{BB962C8B-B14F-4D97-AF65-F5344CB8AC3E}">
        <p14:creationId xmlns:p14="http://schemas.microsoft.com/office/powerpoint/2010/main" val="752850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0699" y="304800"/>
            <a:ext cx="7848600" cy="655638"/>
          </a:xfrm>
        </p:spPr>
        <p:txBody>
          <a:bodyPr/>
          <a:lstStyle/>
          <a:p>
            <a:r>
              <a:rPr lang="en-US" dirty="0" smtClean="0"/>
              <a:t>V3 Transition Schedule  </a:t>
            </a:r>
            <a:endParaRPr lang="en-US" dirty="0"/>
          </a:p>
        </p:txBody>
      </p:sp>
      <p:sp>
        <p:nvSpPr>
          <p:cNvPr id="3" name="Content Placeholder 2"/>
          <p:cNvSpPr>
            <a:spLocks noGrp="1"/>
          </p:cNvSpPr>
          <p:nvPr>
            <p:ph idx="1"/>
          </p:nvPr>
        </p:nvSpPr>
        <p:spPr>
          <a:xfrm>
            <a:off x="141244" y="1524000"/>
            <a:ext cx="8915400" cy="4563094"/>
          </a:xfrm>
        </p:spPr>
        <p:txBody>
          <a:bodyPr/>
          <a:lstStyle/>
          <a:p>
            <a:pPr marL="0" indent="0">
              <a:buNone/>
            </a:pPr>
            <a:endParaRPr lang="en-US" sz="2000" dirty="0" smtClean="0"/>
          </a:p>
          <a:p>
            <a:pPr marL="0" indent="0">
              <a:buNone/>
            </a:pPr>
            <a:r>
              <a:rPr lang="en-US" sz="2800" dirty="0" smtClean="0"/>
              <a:t>The NEMSIS TAC will accept EMS activations based on Unit Notified by Dispatch Date for:</a:t>
            </a:r>
          </a:p>
          <a:p>
            <a:pPr marL="0" indent="0">
              <a:buNone/>
            </a:pPr>
            <a:endParaRPr lang="en-US" sz="2800" dirty="0" smtClean="0"/>
          </a:p>
          <a:p>
            <a:pPr lvl="1"/>
            <a:r>
              <a:rPr lang="en-US" b="1" dirty="0" smtClean="0"/>
              <a:t>Version 2.2.1 Closure:  12-31-2016</a:t>
            </a:r>
          </a:p>
          <a:p>
            <a:pPr lvl="1"/>
            <a:r>
              <a:rPr lang="en-US" b="1" dirty="0" smtClean="0">
                <a:solidFill>
                  <a:schemeClr val="tx1"/>
                </a:solidFill>
              </a:rPr>
              <a:t>Version 3.3.4 Closure:  12-31-2017</a:t>
            </a:r>
          </a:p>
          <a:p>
            <a:endParaRPr lang="en-US" dirty="0" smtClean="0"/>
          </a:p>
          <a:p>
            <a:r>
              <a:rPr lang="en-US" dirty="0" smtClean="0"/>
              <a:t>Version </a:t>
            </a:r>
            <a:r>
              <a:rPr lang="en-US" dirty="0"/>
              <a:t>3.4.0 remains the </a:t>
            </a:r>
            <a:r>
              <a:rPr lang="en-US" dirty="0" smtClean="0"/>
              <a:t>most current version </a:t>
            </a:r>
            <a:endParaRPr lang="en-US" dirty="0"/>
          </a:p>
        </p:txBody>
      </p:sp>
      <p:sp>
        <p:nvSpPr>
          <p:cNvPr id="4" name="Slide Number Placeholder 2"/>
          <p:cNvSpPr txBox="1">
            <a:spLocks/>
          </p:cNvSpPr>
          <p:nvPr/>
        </p:nvSpPr>
        <p:spPr>
          <a:xfrm>
            <a:off x="8407720" y="6268975"/>
            <a:ext cx="611579" cy="38120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438821C7-E8B1-4BBE-ADB4-727A3CFA6C76}" type="slidenum">
              <a:rPr lang="en-US" smtClean="0">
                <a:solidFill>
                  <a:prstClr val="black"/>
                </a:solidFill>
              </a:rPr>
              <a:pPr algn="ctr">
                <a:defRPr/>
              </a:pPr>
              <a:t>9</a:t>
            </a:fld>
            <a:endParaRPr lang="en-US" dirty="0">
              <a:solidFill>
                <a:prstClr val="black"/>
              </a:solidFill>
            </a:endParaRPr>
          </a:p>
        </p:txBody>
      </p:sp>
    </p:spTree>
    <p:extLst>
      <p:ext uri="{BB962C8B-B14F-4D97-AF65-F5344CB8AC3E}">
        <p14:creationId xmlns:p14="http://schemas.microsoft.com/office/powerpoint/2010/main" val="1942118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4">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ntro 1">
        <a:dk1>
          <a:srgbClr val="000000"/>
        </a:dk1>
        <a:lt1>
          <a:srgbClr val="FFFFFF"/>
        </a:lt1>
        <a:dk2>
          <a:srgbClr val="575F6D"/>
        </a:dk2>
        <a:lt2>
          <a:srgbClr val="FFF39D"/>
        </a:lt2>
        <a:accent1>
          <a:srgbClr val="FE8637"/>
        </a:accent1>
        <a:accent2>
          <a:srgbClr val="7598D9"/>
        </a:accent2>
        <a:accent3>
          <a:srgbClr val="FFFFFF"/>
        </a:accent3>
        <a:accent4>
          <a:srgbClr val="000000"/>
        </a:accent4>
        <a:accent5>
          <a:srgbClr val="FEC3AE"/>
        </a:accent5>
        <a:accent6>
          <a:srgbClr val="6989C4"/>
        </a:accent6>
        <a:hlink>
          <a:srgbClr val="D2611C"/>
        </a:hlink>
        <a:folHlink>
          <a:srgbClr val="3B435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av">
  <a:themeElements>
    <a:clrScheme name="Na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v">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Na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Nav">
  <a:themeElements>
    <a:clrScheme name="1_Na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Nav">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Na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Na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Na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Na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Na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Na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Na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Na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Na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Na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Na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Na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ai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i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in 1">
        <a:dk1>
          <a:srgbClr val="000000"/>
        </a:dk1>
        <a:lt1>
          <a:srgbClr val="FFFFFF"/>
        </a:lt1>
        <a:dk2>
          <a:srgbClr val="575F6D"/>
        </a:dk2>
        <a:lt2>
          <a:srgbClr val="FFF39D"/>
        </a:lt2>
        <a:accent1>
          <a:srgbClr val="FE8637"/>
        </a:accent1>
        <a:accent2>
          <a:srgbClr val="7598D9"/>
        </a:accent2>
        <a:accent3>
          <a:srgbClr val="FFFFFF"/>
        </a:accent3>
        <a:accent4>
          <a:srgbClr val="000000"/>
        </a:accent4>
        <a:accent5>
          <a:srgbClr val="FEC3AE"/>
        </a:accent5>
        <a:accent6>
          <a:srgbClr val="6989C4"/>
        </a:accent6>
        <a:hlink>
          <a:srgbClr val="D2611C"/>
        </a:hlink>
        <a:folHlink>
          <a:srgbClr val="3B435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ast">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s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ast 1">
        <a:dk1>
          <a:srgbClr val="000000"/>
        </a:dk1>
        <a:lt1>
          <a:srgbClr val="FFFFFF"/>
        </a:lt1>
        <a:dk2>
          <a:srgbClr val="575F6D"/>
        </a:dk2>
        <a:lt2>
          <a:srgbClr val="FFF39D"/>
        </a:lt2>
        <a:accent1>
          <a:srgbClr val="FE8637"/>
        </a:accent1>
        <a:accent2>
          <a:srgbClr val="7598D9"/>
        </a:accent2>
        <a:accent3>
          <a:srgbClr val="FFFFFF"/>
        </a:accent3>
        <a:accent4>
          <a:srgbClr val="000000"/>
        </a:accent4>
        <a:accent5>
          <a:srgbClr val="FEC3AE"/>
        </a:accent5>
        <a:accent6>
          <a:srgbClr val="6989C4"/>
        </a:accent6>
        <a:hlink>
          <a:srgbClr val="D2611C"/>
        </a:hlink>
        <a:folHlink>
          <a:srgbClr val="3B435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Template4</Template>
  <TotalTime>6728</TotalTime>
  <Words>922</Words>
  <Application>Microsoft Office PowerPoint</Application>
  <PresentationFormat>On-screen Show (4:3)</PresentationFormat>
  <Paragraphs>200</Paragraphs>
  <Slides>27</Slides>
  <Notes>6</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27</vt:i4>
      </vt:variant>
    </vt:vector>
  </HeadingPairs>
  <TitlesOfParts>
    <vt:vector size="41" baseType="lpstr">
      <vt:lpstr>Aharoni</vt:lpstr>
      <vt:lpstr>Arial</vt:lpstr>
      <vt:lpstr>Arial Black</vt:lpstr>
      <vt:lpstr>Book Antiqua</vt:lpstr>
      <vt:lpstr>BookAntiqua</vt:lpstr>
      <vt:lpstr>Calibri</vt:lpstr>
      <vt:lpstr>Tahoma</vt:lpstr>
      <vt:lpstr>Times New Roman</vt:lpstr>
      <vt:lpstr>Wingdings</vt:lpstr>
      <vt:lpstr>Template4</vt:lpstr>
      <vt:lpstr>Nav</vt:lpstr>
      <vt:lpstr>1_Nav</vt:lpstr>
      <vt:lpstr>main</vt:lpstr>
      <vt:lpstr>Last</vt:lpstr>
      <vt:lpstr>PowerPoint Presentation</vt:lpstr>
      <vt:lpstr>PowerPoint Presentation</vt:lpstr>
      <vt:lpstr>EMSTARS Program</vt:lpstr>
      <vt:lpstr>NHTSA Performance Measures October 2015 </vt:lpstr>
      <vt:lpstr>Florida V3 Data Dictionary</vt:lpstr>
      <vt:lpstr>Florida Vendor Validation      </vt:lpstr>
      <vt:lpstr>NEMSIS UPDATE</vt:lpstr>
      <vt:lpstr>Transition to NEMSIS V3.4</vt:lpstr>
      <vt:lpstr>V3 Transition Schedule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NHTSA / TRCC Grant Process</vt:lpstr>
      <vt:lpstr>Proposal Submission Requirements </vt:lpstr>
      <vt:lpstr>Questions/Discussion </vt:lpstr>
    </vt:vector>
  </TitlesOfParts>
  <Company>Florida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NGTR Acute Care Module</dc:title>
  <dc:creator>Sturms, Joshua</dc:creator>
  <cp:lastModifiedBy>Clotfelter, Brenda</cp:lastModifiedBy>
  <cp:revision>266</cp:revision>
  <cp:lastPrinted>2015-01-07T15:40:22Z</cp:lastPrinted>
  <dcterms:created xsi:type="dcterms:W3CDTF">2014-09-15T17:02:08Z</dcterms:created>
  <dcterms:modified xsi:type="dcterms:W3CDTF">2016-01-27T18:47:11Z</dcterms:modified>
</cp:coreProperties>
</file>