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Ex2.xml" ContentType="application/vnd.ms-office.chartex+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8.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9.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0.xml" ContentType="application/vnd.openxmlformats-officedocument.drawingml.chartshapes+xml"/>
  <Override PartName="/ppt/notesSlides/notesSlide18.xml" ContentType="application/vnd.openxmlformats-officedocument.presentationml.notesSlide+xml"/>
  <Override PartName="/ppt/charts/chartEx3.xml" ContentType="application/vnd.ms-office.chartex+xml"/>
  <Override PartName="/ppt/charts/style19.xml" ContentType="application/vnd.ms-office.chartstyle+xml"/>
  <Override PartName="/ppt/charts/colors19.xml" ContentType="application/vnd.ms-office.chartcolorstyle+xml"/>
  <Override PartName="/ppt/charts/chartEx4.xml" ContentType="application/vnd.ms-office.chartex+xml"/>
  <Override PartName="/ppt/charts/style20.xml" ContentType="application/vnd.ms-office.chartstyle+xml"/>
  <Override PartName="/ppt/charts/colors20.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1.xml" ContentType="application/vnd.openxmlformats-officedocument.drawingml.chartshapes+xml"/>
  <Override PartName="/ppt/notesSlides/notesSlide21.xml" ContentType="application/vnd.openxmlformats-officedocument.presentationml.notesSlide+xml"/>
  <Override PartName="/ppt/charts/chart1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2.xml" ContentType="application/vnd.openxmlformats-officedocument.drawingml.chartshapes+xml"/>
  <Override PartName="/ppt/notesSlides/notesSlide23.xml" ContentType="application/vnd.openxmlformats-officedocument.presentationml.notesSlide+xml"/>
  <Override PartName="/ppt/charts/chart22.xml" ContentType="application/vnd.openxmlformats-officedocument.drawingml.chart+xml"/>
  <Override PartName="/ppt/drawings/drawing13.xml" ContentType="application/vnd.openxmlformats-officedocument.drawingml.chartshapes+xml"/>
  <Override PartName="/ppt/charts/chart23.xml" ContentType="application/vnd.openxmlformats-officedocument.drawingml.chart+xml"/>
  <Override PartName="/ppt/drawings/drawing14.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310" r:id="rId6"/>
    <p:sldId id="312" r:id="rId7"/>
    <p:sldId id="316" r:id="rId8"/>
    <p:sldId id="311" r:id="rId9"/>
    <p:sldId id="318" r:id="rId10"/>
    <p:sldId id="317" r:id="rId11"/>
    <p:sldId id="261" r:id="rId12"/>
    <p:sldId id="284" r:id="rId13"/>
    <p:sldId id="285" r:id="rId14"/>
    <p:sldId id="286" r:id="rId15"/>
    <p:sldId id="287" r:id="rId16"/>
    <p:sldId id="288" r:id="rId17"/>
    <p:sldId id="289" r:id="rId18"/>
    <p:sldId id="290" r:id="rId19"/>
    <p:sldId id="291" r:id="rId20"/>
    <p:sldId id="313"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14" r:id="rId36"/>
    <p:sldId id="315" r:id="rId37"/>
    <p:sldId id="307" r:id="rId38"/>
    <p:sldId id="308"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dox, Lorene" initials="ML" lastIdx="5" clrIdx="0">
    <p:extLst>
      <p:ext uri="{19B8F6BF-5375-455C-9EA6-DF929625EA0E}">
        <p15:presenceInfo xmlns:p15="http://schemas.microsoft.com/office/powerpoint/2012/main" userId="S::lorene.maddox@flhealth.gov::7b8c1db5-3d4a-4834-a0d1-55e1c3392c58" providerId="AD"/>
      </p:ext>
    </p:extLst>
  </p:cmAuthor>
  <p:cmAuthor id="2" name="Touchstone, Kati" initials="KT" lastIdx="3" clrIdx="1">
    <p:extLst>
      <p:ext uri="{19B8F6BF-5375-455C-9EA6-DF929625EA0E}">
        <p15:presenceInfo xmlns:p15="http://schemas.microsoft.com/office/powerpoint/2012/main" userId="Touchstone, Kati" providerId="None"/>
      </p:ext>
    </p:extLst>
  </p:cmAuthor>
  <p:cmAuthor id="3" name="Ledington, Kathleen X" initials="LKX" lastIdx="8" clrIdx="2">
    <p:extLst>
      <p:ext uri="{19B8F6BF-5375-455C-9EA6-DF929625EA0E}">
        <p15:presenceInfo xmlns:p15="http://schemas.microsoft.com/office/powerpoint/2012/main" userId="S-1-5-21-299107357-889479068-421607344-396301" providerId="AD"/>
      </p:ext>
    </p:extLst>
  </p:cmAuthor>
  <p:cmAuthor id="4" name="Touchstone, Kati E" initials="TE" lastIdx="4" clrIdx="3">
    <p:extLst>
      <p:ext uri="{19B8F6BF-5375-455C-9EA6-DF929625EA0E}">
        <p15:presenceInfo xmlns:p15="http://schemas.microsoft.com/office/powerpoint/2012/main" userId="S::kati.touchstone@flhealth.gov::db07f286-cad0-4dbb-9bc8-7da66a4fcc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F78E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BFE8B-7BBD-8D4B-1999-35142EE93971}" v="1" dt="2021-03-08T21:21:26.467"/>
    <p1510:client id="{2370AE9F-F0C4-B000-D647-53C1D724D8F5}" v="4" dt="2021-02-24T16:19:02.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21.xml"/><Relationship Id="rId1" Type="http://schemas.microsoft.com/office/2011/relationships/chartStyle" Target="style21.xml"/></Relationships>
</file>

<file path=ppt/charts/_rels/chart18.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1.xml"/></Relationships>
</file>

<file path=ppt/charts/_rels/chart19.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23.xml"/><Relationship Id="rId1" Type="http://schemas.microsoft.com/office/2011/relationships/chartStyle" Target="style23.xml"/></Relationships>
</file>

<file path=ppt/charts/_rels/chart2.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24.xml"/><Relationship Id="rId1" Type="http://schemas.microsoft.com/office/2011/relationships/chartStyle" Target="style24.xml"/></Relationships>
</file>

<file path=ppt/charts/_rels/chart21.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2.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hsd00sdisease01.doh.ad.state.fl.us\netFiles\STD\Hepatitis\Surveillance\Presentations\Epi%20Data%20Slides\2019\Data%20for%202019%20Slides.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hsd00sdisease01.doh.ad.state.fl.us\netFiles\STD\Hepatitis\Surveillance\Presentations\Epi%20Data%20Slides\2019\Data%20for%202019%20Slide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Epi%20Data%20Slides\2019\Data%20for%202019%20Slides.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hsd00sdisease01.doh.ad.state.fl.us\netFiles\STD\Hepatitis\Surveillance\Presentations\Epi%20Data%20Slides\2019\Data%20for%202019%20Slides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hsd00sdisease01.doh.ad.state.fl.us\netFiles\STD\Hepatitis\Surveillance\Presentations\Epi%20Data%20Slides\2019\Data%20for%202019%20Slides2.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oleObject" Target="file:///\\hsd00sdisease01.doh.ad.state.fl.us\netFiles\STD\Hepatitis\Surveillance\Presentations\Epi%20Data%20Slides\2019\Data%20for%202019%20Slides.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20.xml"/><Relationship Id="rId2" Type="http://schemas.microsoft.com/office/2011/relationships/chartStyle" Target="style20.xml"/><Relationship Id="rId1" Type="http://schemas.openxmlformats.org/officeDocument/2006/relationships/oleObject" Target="file:///\\hsd00sdisease01.doh.ad.state.fl.us\netFiles\STD\Hepatitis\Surveillance\Presentations\Epi%20Data%20Slides\2019\Data%20for%202019%20Sli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1691065522639269"/>
          <c:w val="0.83876994245481351"/>
          <c:h val="0.62227204783258605"/>
        </c:manualLayout>
      </c:layout>
      <c:lineChart>
        <c:grouping val="standard"/>
        <c:varyColors val="0"/>
        <c:ser>
          <c:idx val="1"/>
          <c:order val="0"/>
          <c:tx>
            <c:strRef>
              <c:f>'[Data for 2019 Slides.xlsx]Trend'!$A$4</c:f>
              <c:strCache>
                <c:ptCount val="1"/>
                <c:pt idx="0">
                  <c:v>Chronic hepatitis B</c:v>
                </c:pt>
              </c:strCache>
            </c:strRef>
          </c:tx>
          <c:spPr>
            <a:ln w="34925" cap="rnd">
              <a:solidFill>
                <a:srgbClr val="00A0AF"/>
              </a:solidFill>
              <a:round/>
            </a:ln>
            <a:effectLst/>
          </c:spPr>
          <c:marker>
            <c:symbol val="circle"/>
            <c:size val="7"/>
            <c:spPr>
              <a:solidFill>
                <a:srgbClr val="00A0AF"/>
              </a:solidFill>
              <a:ln w="9525">
                <a:solidFill>
                  <a:srgbClr val="00A0AF"/>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30-4F83-A57E-037546C2CDE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30-4F83-A57E-037546C2CD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0A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2019 Slides.xlsx]Trend'!$B$2:$I$2</c:f>
              <c:numCache>
                <c:formatCode>General</c:formatCode>
                <c:ptCount val="8"/>
                <c:pt idx="0">
                  <c:v>2012</c:v>
                </c:pt>
                <c:pt idx="1">
                  <c:v>2013</c:v>
                </c:pt>
                <c:pt idx="2">
                  <c:v>2014</c:v>
                </c:pt>
                <c:pt idx="3">
                  <c:v>2015</c:v>
                </c:pt>
                <c:pt idx="4">
                  <c:v>2016</c:v>
                </c:pt>
                <c:pt idx="5">
                  <c:v>2017</c:v>
                </c:pt>
                <c:pt idx="6">
                  <c:v>2018</c:v>
                </c:pt>
                <c:pt idx="7">
                  <c:v>2019</c:v>
                </c:pt>
              </c:numCache>
            </c:numRef>
          </c:cat>
          <c:val>
            <c:numRef>
              <c:f>'[Data for 2019 Slides.xlsx]Trend'!$B$4:$I$4</c:f>
              <c:numCache>
                <c:formatCode>General</c:formatCode>
                <c:ptCount val="8"/>
                <c:pt idx="0">
                  <c:v>4180</c:v>
                </c:pt>
                <c:pt idx="1">
                  <c:v>4271</c:v>
                </c:pt>
                <c:pt idx="2">
                  <c:v>4914</c:v>
                </c:pt>
                <c:pt idx="3">
                  <c:v>4827</c:v>
                </c:pt>
                <c:pt idx="4">
                  <c:v>4971</c:v>
                </c:pt>
                <c:pt idx="5">
                  <c:v>4927</c:v>
                </c:pt>
                <c:pt idx="6">
                  <c:v>4763</c:v>
                </c:pt>
                <c:pt idx="7">
                  <c:v>4812</c:v>
                </c:pt>
              </c:numCache>
            </c:numRef>
          </c:val>
          <c:smooth val="0"/>
          <c:extLst>
            <c:ext xmlns:c16="http://schemas.microsoft.com/office/drawing/2014/chart" uri="{C3380CC4-5D6E-409C-BE32-E72D297353CC}">
              <c16:uniqueId val="{00000002-2330-4F83-A57E-037546C2CDE8}"/>
            </c:ext>
          </c:extLst>
        </c:ser>
        <c:ser>
          <c:idx val="2"/>
          <c:order val="1"/>
          <c:tx>
            <c:strRef>
              <c:f>'[Data for 2019 Slides.xlsx]Trend'!$A$6</c:f>
              <c:strCache>
                <c:ptCount val="1"/>
                <c:pt idx="0">
                  <c:v>Chronic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30-4F83-A57E-037546C2CDE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30-4F83-A57E-037546C2CD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2019 Slides.xlsx]Trend'!$B$2:$I$2</c:f>
              <c:numCache>
                <c:formatCode>General</c:formatCode>
                <c:ptCount val="8"/>
                <c:pt idx="0">
                  <c:v>2012</c:v>
                </c:pt>
                <c:pt idx="1">
                  <c:v>2013</c:v>
                </c:pt>
                <c:pt idx="2">
                  <c:v>2014</c:v>
                </c:pt>
                <c:pt idx="3">
                  <c:v>2015</c:v>
                </c:pt>
                <c:pt idx="4">
                  <c:v>2016</c:v>
                </c:pt>
                <c:pt idx="5">
                  <c:v>2017</c:v>
                </c:pt>
                <c:pt idx="6">
                  <c:v>2018</c:v>
                </c:pt>
                <c:pt idx="7">
                  <c:v>2019</c:v>
                </c:pt>
              </c:numCache>
            </c:numRef>
          </c:cat>
          <c:val>
            <c:numRef>
              <c:f>'[Data for 2019 Slides.xlsx]Trend'!$B$6:$I$6</c:f>
              <c:numCache>
                <c:formatCode>###########0</c:formatCode>
                <c:ptCount val="8"/>
                <c:pt idx="0">
                  <c:v>19018</c:v>
                </c:pt>
                <c:pt idx="1">
                  <c:v>19757</c:v>
                </c:pt>
                <c:pt idx="2">
                  <c:v>22412</c:v>
                </c:pt>
                <c:pt idx="3">
                  <c:v>22981</c:v>
                </c:pt>
                <c:pt idx="4">
                  <c:v>29423</c:v>
                </c:pt>
                <c:pt idx="5">
                  <c:v>26389</c:v>
                </c:pt>
                <c:pt idx="6">
                  <c:v>22175</c:v>
                </c:pt>
                <c:pt idx="7">
                  <c:v>19917</c:v>
                </c:pt>
              </c:numCache>
            </c:numRef>
          </c:val>
          <c:smooth val="0"/>
          <c:extLst>
            <c:ext xmlns:c16="http://schemas.microsoft.com/office/drawing/2014/chart" uri="{C3380CC4-5D6E-409C-BE32-E72D297353CC}">
              <c16:uniqueId val="{00000005-2330-4F83-A57E-037546C2CDE8}"/>
            </c:ext>
          </c:extLst>
        </c:ser>
        <c:dLbls>
          <c:showLegendKey val="0"/>
          <c:showVal val="0"/>
          <c:showCatName val="0"/>
          <c:showSerName val="0"/>
          <c:showPercent val="0"/>
          <c:showBubbleSize val="0"/>
        </c:dLbls>
        <c:marker val="1"/>
        <c:smooth val="0"/>
        <c:axId val="846078320"/>
        <c:axId val="840463616"/>
        <c:extLst/>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5000"/>
      </c:valAx>
      <c:spPr>
        <a:noFill/>
        <a:ln>
          <a:noFill/>
        </a:ln>
        <a:effectLst/>
      </c:spPr>
    </c:plotArea>
    <c:legend>
      <c:legendPos val="b"/>
      <c:layout>
        <c:manualLayout>
          <c:xMode val="edge"/>
          <c:yMode val="edge"/>
          <c:x val="9.781780402449694E-2"/>
          <c:y val="3.7615193934091531E-2"/>
          <c:w val="0.89999988909838358"/>
          <c:h val="9.728517119216599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1859880615771285"/>
          <c:w val="0.87298240693721652"/>
          <c:h val="0.63841758137355564"/>
        </c:manualLayout>
      </c:layout>
      <c:lineChart>
        <c:grouping val="standard"/>
        <c:varyColors val="0"/>
        <c:ser>
          <c:idx val="1"/>
          <c:order val="0"/>
          <c:tx>
            <c:strRef>
              <c:f>Trend!$A$4</c:f>
              <c:strCache>
                <c:ptCount val="1"/>
                <c:pt idx="0">
                  <c:v>Acute hepatitis B</c:v>
                </c:pt>
              </c:strCache>
            </c:strRef>
          </c:tx>
          <c:spPr>
            <a:ln w="34925" cap="rnd">
              <a:solidFill>
                <a:srgbClr val="00A0AF"/>
              </a:solidFill>
              <a:round/>
            </a:ln>
            <a:effectLst/>
          </c:spPr>
          <c:marker>
            <c:symbol val="circle"/>
            <c:size val="7"/>
            <c:spPr>
              <a:solidFill>
                <a:srgbClr val="00A0AF"/>
              </a:solidFill>
              <a:ln w="9525">
                <a:solidFill>
                  <a:srgbClr val="00A0AF"/>
                </a:solidFill>
              </a:ln>
              <a:effectLst/>
            </c:spPr>
          </c:marker>
          <c:dLbls>
            <c:dLbl>
              <c:idx val="0"/>
              <c:layout>
                <c:manualLayout>
                  <c:x val="-6.1246816858912603E-2"/>
                  <c:y val="-2.349502139383156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53-45CB-ABB3-20395957B301}"/>
                </c:ext>
              </c:extLst>
            </c:dLbl>
            <c:dLbl>
              <c:idx val="7"/>
              <c:layout>
                <c:manualLayout>
                  <c:x val="-9.0611663629593185E-4"/>
                  <c:y val="1.612359762003227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53-45CB-ABB3-20395957B30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0A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Trend!$B$2:$I$2</c:f>
              <c:numCache>
                <c:formatCode>General</c:formatCode>
                <c:ptCount val="8"/>
                <c:pt idx="0">
                  <c:v>2012</c:v>
                </c:pt>
                <c:pt idx="1">
                  <c:v>2013</c:v>
                </c:pt>
                <c:pt idx="2">
                  <c:v>2014</c:v>
                </c:pt>
                <c:pt idx="3">
                  <c:v>2015</c:v>
                </c:pt>
                <c:pt idx="4">
                  <c:v>2016</c:v>
                </c:pt>
                <c:pt idx="5">
                  <c:v>2017</c:v>
                </c:pt>
                <c:pt idx="6">
                  <c:v>2018</c:v>
                </c:pt>
                <c:pt idx="7">
                  <c:v>2019</c:v>
                </c:pt>
              </c:numCache>
            </c:numRef>
          </c:cat>
          <c:val>
            <c:numRef>
              <c:f>Trend!$B$4:$I$4</c:f>
              <c:numCache>
                <c:formatCode>###########0.0</c:formatCode>
                <c:ptCount val="8"/>
                <c:pt idx="0">
                  <c:v>1.5272814839401643</c:v>
                </c:pt>
                <c:pt idx="1">
                  <c:v>1.9415569609321461</c:v>
                </c:pt>
                <c:pt idx="2">
                  <c:v>2.0837726663265554</c:v>
                </c:pt>
                <c:pt idx="3">
                  <c:v>2.6083335402242724</c:v>
                </c:pt>
                <c:pt idx="4">
                  <c:v>3.5045068254348308</c:v>
                </c:pt>
                <c:pt idx="5">
                  <c:v>3.6242930378595601</c:v>
                </c:pt>
                <c:pt idx="6">
                  <c:v>3.7360961040342922</c:v>
                </c:pt>
                <c:pt idx="7">
                  <c:v>3.5686489814328226</c:v>
                </c:pt>
              </c:numCache>
            </c:numRef>
          </c:val>
          <c:smooth val="0"/>
          <c:extLst>
            <c:ext xmlns:c16="http://schemas.microsoft.com/office/drawing/2014/chart" uri="{C3380CC4-5D6E-409C-BE32-E72D297353CC}">
              <c16:uniqueId val="{00000002-EF53-45CB-ABB3-20395957B301}"/>
            </c:ext>
          </c:extLst>
        </c:ser>
        <c:ser>
          <c:idx val="2"/>
          <c:order val="1"/>
          <c:tx>
            <c:strRef>
              <c:f>Trend!$A$8</c:f>
              <c:strCache>
                <c:ptCount val="1"/>
                <c:pt idx="0">
                  <c:v>Acute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0"/>
              <c:layout>
                <c:manualLayout>
                  <c:x val="-6.0944747366030262E-2"/>
                  <c:y val="-6.06661495534954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53-45CB-ABB3-20395957B301}"/>
                </c:ext>
              </c:extLst>
            </c:dLbl>
            <c:dLbl>
              <c:idx val="7"/>
              <c:layout>
                <c:manualLayout>
                  <c:x val="-2.7119209443083596E-2"/>
                  <c:y val="-5.6801162858802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53-45CB-ABB3-20395957B30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Trend!$B$2:$I$2</c:f>
              <c:numCache>
                <c:formatCode>General</c:formatCode>
                <c:ptCount val="8"/>
                <c:pt idx="0">
                  <c:v>2012</c:v>
                </c:pt>
                <c:pt idx="1">
                  <c:v>2013</c:v>
                </c:pt>
                <c:pt idx="2">
                  <c:v>2014</c:v>
                </c:pt>
                <c:pt idx="3">
                  <c:v>2015</c:v>
                </c:pt>
                <c:pt idx="4">
                  <c:v>2016</c:v>
                </c:pt>
                <c:pt idx="5">
                  <c:v>2017</c:v>
                </c:pt>
                <c:pt idx="6">
                  <c:v>2018</c:v>
                </c:pt>
                <c:pt idx="7">
                  <c:v>2019</c:v>
                </c:pt>
              </c:numCache>
            </c:numRef>
          </c:cat>
          <c:val>
            <c:numRef>
              <c:f>Trend!$B$8:$I$8</c:f>
              <c:numCache>
                <c:formatCode>###########0.0</c:formatCode>
                <c:ptCount val="8"/>
                <c:pt idx="0">
                  <c:v>0.87870989486968376</c:v>
                </c:pt>
                <c:pt idx="1">
                  <c:v>1.1390467504135258</c:v>
                </c:pt>
                <c:pt idx="2">
                  <c:v>0.93463332827882273</c:v>
                </c:pt>
                <c:pt idx="3">
                  <c:v>1.0553950740791853</c:v>
                </c:pt>
                <c:pt idx="4">
                  <c:v>1.4878089625611906</c:v>
                </c:pt>
                <c:pt idx="5">
                  <c:v>1.9702532621921098</c:v>
                </c:pt>
                <c:pt idx="6">
                  <c:v>2.3141846876840759</c:v>
                </c:pt>
                <c:pt idx="7">
                  <c:v>3.7896325151974373</c:v>
                </c:pt>
              </c:numCache>
            </c:numRef>
          </c:val>
          <c:smooth val="0"/>
          <c:extLst>
            <c:ext xmlns:c16="http://schemas.microsoft.com/office/drawing/2014/chart" uri="{C3380CC4-5D6E-409C-BE32-E72D297353CC}">
              <c16:uniqueId val="{00000005-EF53-45CB-ABB3-20395957B301}"/>
            </c:ext>
          </c:extLst>
        </c:ser>
        <c:dLbls>
          <c:showLegendKey val="0"/>
          <c:showVal val="0"/>
          <c:showCatName val="0"/>
          <c:showSerName val="0"/>
          <c:showPercent val="0"/>
          <c:showBubbleSize val="0"/>
        </c:dLbls>
        <c:marker val="1"/>
        <c:smooth val="0"/>
        <c:axId val="846078320"/>
        <c:axId val="840463616"/>
        <c:extLst/>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5"/>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1"/>
        <c:minorUnit val="0.5"/>
      </c:valAx>
      <c:spPr>
        <a:noFill/>
        <a:ln>
          <a:noFill/>
        </a:ln>
        <a:effectLst/>
      </c:spPr>
    </c:plotArea>
    <c:legend>
      <c:legendPos val="b"/>
      <c:layout>
        <c:manualLayout>
          <c:xMode val="edge"/>
          <c:yMode val="edge"/>
          <c:x val="9.781780402449694E-2"/>
          <c:y val="3.7615193934091531E-2"/>
          <c:w val="0.89999988909838358"/>
          <c:h val="9.728517119216599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120412634588279"/>
          <c:w val="0.87298240693721652"/>
          <c:h val="0.63013561445454913"/>
        </c:manualLayout>
      </c:layout>
      <c:barChart>
        <c:barDir val="col"/>
        <c:grouping val="clustered"/>
        <c:varyColors val="0"/>
        <c:ser>
          <c:idx val="1"/>
          <c:order val="0"/>
          <c:tx>
            <c:strRef>
              <c:f>'Acute B'!$K$30</c:f>
              <c:strCache>
                <c:ptCount val="1"/>
                <c:pt idx="0">
                  <c:v>2018</c:v>
                </c:pt>
              </c:strCache>
            </c:strRef>
          </c:tx>
          <c:spPr>
            <a:solidFill>
              <a:srgbClr val="7ED0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B'!$M$28:$R$28</c:f>
              <c:strCache>
                <c:ptCount val="6"/>
                <c:pt idx="0">
                  <c:v>&lt;20</c:v>
                </c:pt>
                <c:pt idx="1">
                  <c:v>20–29</c:v>
                </c:pt>
                <c:pt idx="2">
                  <c:v>30–39</c:v>
                </c:pt>
                <c:pt idx="3">
                  <c:v>40–49</c:v>
                </c:pt>
                <c:pt idx="4">
                  <c:v>50–59</c:v>
                </c:pt>
                <c:pt idx="5">
                  <c:v>&gt;=60</c:v>
                </c:pt>
              </c:strCache>
            </c:strRef>
          </c:cat>
          <c:val>
            <c:numRef>
              <c:f>'Acute B'!$M$30:$R$30</c:f>
              <c:numCache>
                <c:formatCode>0%</c:formatCode>
                <c:ptCount val="6"/>
                <c:pt idx="0">
                  <c:v>1.0217113665389528E-2</c:v>
                </c:pt>
                <c:pt idx="1">
                  <c:v>5.3639846743295021E-2</c:v>
                </c:pt>
                <c:pt idx="2">
                  <c:v>0.21328224776500637</c:v>
                </c:pt>
                <c:pt idx="3">
                  <c:v>0.30268199233716475</c:v>
                </c:pt>
                <c:pt idx="4">
                  <c:v>0.2413793103448276</c:v>
                </c:pt>
                <c:pt idx="5">
                  <c:v>0.17879948914431673</c:v>
                </c:pt>
              </c:numCache>
            </c:numRef>
          </c:val>
          <c:extLst>
            <c:ext xmlns:c16="http://schemas.microsoft.com/office/drawing/2014/chart" uri="{C3380CC4-5D6E-409C-BE32-E72D297353CC}">
              <c16:uniqueId val="{00000000-A765-4D34-9474-DD668FACFB3E}"/>
            </c:ext>
          </c:extLst>
        </c:ser>
        <c:ser>
          <c:idx val="0"/>
          <c:order val="1"/>
          <c:tx>
            <c:strRef>
              <c:f>'Acute B'!$K$29</c:f>
              <c:strCache>
                <c:ptCount val="1"/>
                <c:pt idx="0">
                  <c:v>2019</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B'!$M$28:$R$28</c:f>
              <c:strCache>
                <c:ptCount val="6"/>
                <c:pt idx="0">
                  <c:v>&lt;20</c:v>
                </c:pt>
                <c:pt idx="1">
                  <c:v>20–29</c:v>
                </c:pt>
                <c:pt idx="2">
                  <c:v>30–39</c:v>
                </c:pt>
                <c:pt idx="3">
                  <c:v>40–49</c:v>
                </c:pt>
                <c:pt idx="4">
                  <c:v>50–59</c:v>
                </c:pt>
                <c:pt idx="5">
                  <c:v>&gt;=60</c:v>
                </c:pt>
              </c:strCache>
            </c:strRef>
          </c:cat>
          <c:val>
            <c:numRef>
              <c:f>'Acute B'!$M$29:$R$29</c:f>
              <c:numCache>
                <c:formatCode>0%</c:formatCode>
                <c:ptCount val="6"/>
                <c:pt idx="0">
                  <c:v>6.587615283267457E-3</c:v>
                </c:pt>
                <c:pt idx="1">
                  <c:v>5.4018445322793152E-2</c:v>
                </c:pt>
                <c:pt idx="2">
                  <c:v>0.19762845849802371</c:v>
                </c:pt>
                <c:pt idx="3">
                  <c:v>0.35177865612648224</c:v>
                </c:pt>
                <c:pt idx="4">
                  <c:v>0.21607378129117261</c:v>
                </c:pt>
                <c:pt idx="5">
                  <c:v>0.17391304347826086</c:v>
                </c:pt>
              </c:numCache>
            </c:numRef>
          </c:val>
          <c:extLst>
            <c:ext xmlns:c16="http://schemas.microsoft.com/office/drawing/2014/chart" uri="{C3380CC4-5D6E-409C-BE32-E72D297353CC}">
              <c16:uniqueId val="{00000001-A765-4D34-9474-DD668FACFB3E}"/>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legend>
      <c:legendPos val="t"/>
      <c:layout>
        <c:manualLayout>
          <c:xMode val="edge"/>
          <c:yMode val="edge"/>
          <c:x val="0.16037197618270896"/>
          <c:y val="6.5234725406159676E-3"/>
          <c:w val="0.82926875861481175"/>
          <c:h val="0.1040341744366353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690735565819"/>
          <c:y val="0.1716059986600931"/>
          <c:w val="0.68185380936971929"/>
          <c:h val="0.69502260134149885"/>
        </c:manualLayout>
      </c:layout>
      <c:barChart>
        <c:barDir val="bar"/>
        <c:grouping val="clustered"/>
        <c:varyColors val="0"/>
        <c:ser>
          <c:idx val="1"/>
          <c:order val="0"/>
          <c:tx>
            <c:strRef>
              <c:f>'Acute B'!$F$4</c:f>
              <c:strCache>
                <c:ptCount val="1"/>
                <c:pt idx="0">
                  <c:v>2019</c:v>
                </c:pt>
              </c:strCache>
            </c:strRef>
          </c:tx>
          <c:spPr>
            <a:solidFill>
              <a:srgbClr val="00A0AF"/>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B'!$G$3:$H$3</c:f>
              <c:strCache>
                <c:ptCount val="2"/>
                <c:pt idx="0">
                  <c:v>Female</c:v>
                </c:pt>
                <c:pt idx="1">
                  <c:v>Male</c:v>
                </c:pt>
              </c:strCache>
            </c:strRef>
          </c:cat>
          <c:val>
            <c:numRef>
              <c:f>'Acute B'!$G$4:$H$4</c:f>
              <c:numCache>
                <c:formatCode>0%</c:formatCode>
                <c:ptCount val="2"/>
                <c:pt idx="0">
                  <c:v>0.37549407114624506</c:v>
                </c:pt>
                <c:pt idx="1">
                  <c:v>0.62450592885375489</c:v>
                </c:pt>
              </c:numCache>
            </c:numRef>
          </c:val>
          <c:extLst>
            <c:ext xmlns:c16="http://schemas.microsoft.com/office/drawing/2014/chart" uri="{C3380CC4-5D6E-409C-BE32-E72D297353CC}">
              <c16:uniqueId val="{00000000-278F-4DBA-84A9-41C224B38A69}"/>
            </c:ext>
          </c:extLst>
        </c:ser>
        <c:ser>
          <c:idx val="0"/>
          <c:order val="1"/>
          <c:tx>
            <c:strRef>
              <c:f>'Acute B'!$F$5</c:f>
              <c:strCache>
                <c:ptCount val="1"/>
                <c:pt idx="0">
                  <c:v>2018</c:v>
                </c:pt>
              </c:strCache>
            </c:strRef>
          </c:tx>
          <c:spPr>
            <a:solidFill>
              <a:srgbClr val="7ED0E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B'!$G$3:$H$3</c:f>
              <c:strCache>
                <c:ptCount val="2"/>
                <c:pt idx="0">
                  <c:v>Female</c:v>
                </c:pt>
                <c:pt idx="1">
                  <c:v>Male</c:v>
                </c:pt>
              </c:strCache>
            </c:strRef>
          </c:cat>
          <c:val>
            <c:numRef>
              <c:f>'Acute B'!$G$5:$H$5</c:f>
              <c:numCache>
                <c:formatCode>0%</c:formatCode>
                <c:ptCount val="2"/>
                <c:pt idx="0">
                  <c:v>0.40357598978288634</c:v>
                </c:pt>
                <c:pt idx="1">
                  <c:v>0.59642401021711366</c:v>
                </c:pt>
              </c:numCache>
            </c:numRef>
          </c:val>
          <c:extLst>
            <c:ext xmlns:c16="http://schemas.microsoft.com/office/drawing/2014/chart" uri="{C3380CC4-5D6E-409C-BE32-E72D297353CC}">
              <c16:uniqueId val="{00000001-278F-4DBA-84A9-41C224B38A69}"/>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w="25400">
          <a:noFill/>
        </a:ln>
        <a:effectLst/>
      </c:spPr>
    </c:plotArea>
    <c:legend>
      <c:legendPos val="t"/>
      <c:layout>
        <c:manualLayout>
          <c:xMode val="edge"/>
          <c:yMode val="edge"/>
          <c:x val="0.15478048410653716"/>
          <c:y val="1.205162841698065E-2"/>
          <c:w val="0.64804883503251753"/>
          <c:h val="9.804569085485426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33943898224402"/>
          <c:y val="1.5892766490608428E-2"/>
          <c:w val="0.47174329734942494"/>
          <c:h val="0.87459126150497979"/>
        </c:manualLayout>
      </c:layout>
      <c:barChart>
        <c:barDir val="bar"/>
        <c:grouping val="clustered"/>
        <c:varyColors val="0"/>
        <c:ser>
          <c:idx val="1"/>
          <c:order val="0"/>
          <c:tx>
            <c:strRef>
              <c:f>'Acute B'!$T$56</c:f>
              <c:strCache>
                <c:ptCount val="1"/>
                <c:pt idx="0">
                  <c:v>2018</c:v>
                </c:pt>
              </c:strCache>
            </c:strRef>
          </c:tx>
          <c:spPr>
            <a:solidFill>
              <a:srgbClr val="7ED0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B'!$U$54:$AA$54</c:f>
              <c:strCache>
                <c:ptCount val="7"/>
                <c:pt idx="0">
                  <c:v>White</c:v>
                </c:pt>
                <c:pt idx="1">
                  <c:v>Black</c:v>
                </c:pt>
                <c:pt idx="2">
                  <c:v>Hispanic</c:v>
                </c:pt>
                <c:pt idx="3">
                  <c:v>Unknown</c:v>
                </c:pt>
                <c:pt idx="4">
                  <c:v>Other</c:v>
                </c:pt>
                <c:pt idx="5">
                  <c:v>Asian/Pacific Islander</c:v>
                </c:pt>
                <c:pt idx="6">
                  <c:v>American Indian/Alaskan Native</c:v>
                </c:pt>
              </c:strCache>
            </c:strRef>
          </c:cat>
          <c:val>
            <c:numRef>
              <c:f>'Acute B'!$U$56:$AA$56</c:f>
              <c:numCache>
                <c:formatCode>0%</c:formatCode>
                <c:ptCount val="7"/>
                <c:pt idx="0">
                  <c:v>0.61813537675606645</c:v>
                </c:pt>
                <c:pt idx="1">
                  <c:v>0.1417624521072797</c:v>
                </c:pt>
                <c:pt idx="2">
                  <c:v>0.11621966794380588</c:v>
                </c:pt>
                <c:pt idx="3">
                  <c:v>7.0242656449553006E-2</c:v>
                </c:pt>
                <c:pt idx="4">
                  <c:v>3.1928480204342274E-2</c:v>
                </c:pt>
                <c:pt idx="5">
                  <c:v>1.277139208173691E-2</c:v>
                </c:pt>
                <c:pt idx="6">
                  <c:v>8.9399744572158362E-3</c:v>
                </c:pt>
              </c:numCache>
            </c:numRef>
          </c:val>
          <c:extLst>
            <c:ext xmlns:c16="http://schemas.microsoft.com/office/drawing/2014/chart" uri="{C3380CC4-5D6E-409C-BE32-E72D297353CC}">
              <c16:uniqueId val="{00000000-FF2E-4101-B0FD-C5457BD51C38}"/>
            </c:ext>
          </c:extLst>
        </c:ser>
        <c:ser>
          <c:idx val="0"/>
          <c:order val="1"/>
          <c:tx>
            <c:strRef>
              <c:f>'Acute B'!$T$55</c:f>
              <c:strCache>
                <c:ptCount val="1"/>
                <c:pt idx="0">
                  <c:v>2019</c:v>
                </c:pt>
              </c:strCache>
            </c:strRef>
          </c:tx>
          <c:spPr>
            <a:solidFill>
              <a:srgbClr val="00A0AF"/>
            </a:solidFill>
            <a:ln>
              <a:noFill/>
            </a:ln>
            <a:effectLst/>
          </c:spPr>
          <c:invertIfNegative val="0"/>
          <c:dLbls>
            <c:dLbl>
              <c:idx val="0"/>
              <c:layout>
                <c:manualLayout>
                  <c:x val="-2.2470222311001386E-3"/>
                  <c:y val="-8.54394362943801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2E-4101-B0FD-C5457BD51C3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'Acute B'!$U$54:$AA$54</c:f>
              <c:strCache>
                <c:ptCount val="7"/>
                <c:pt idx="0">
                  <c:v>White</c:v>
                </c:pt>
                <c:pt idx="1">
                  <c:v>Black</c:v>
                </c:pt>
                <c:pt idx="2">
                  <c:v>Hispanic</c:v>
                </c:pt>
                <c:pt idx="3">
                  <c:v>Unknown</c:v>
                </c:pt>
                <c:pt idx="4">
                  <c:v>Other</c:v>
                </c:pt>
                <c:pt idx="5">
                  <c:v>Asian/Pacific Islander</c:v>
                </c:pt>
                <c:pt idx="6">
                  <c:v>American Indian/Alaskan Native</c:v>
                </c:pt>
              </c:strCache>
            </c:strRef>
          </c:cat>
          <c:val>
            <c:numRef>
              <c:f>'Acute B'!$U$55:$AA$55</c:f>
              <c:numCache>
                <c:formatCode>0%</c:formatCode>
                <c:ptCount val="7"/>
                <c:pt idx="0">
                  <c:v>0.65612648221343872</c:v>
                </c:pt>
                <c:pt idx="1">
                  <c:v>0.13438735177865613</c:v>
                </c:pt>
                <c:pt idx="2">
                  <c:v>9.7496706192358368E-2</c:v>
                </c:pt>
                <c:pt idx="3">
                  <c:v>5.9288537549407112E-2</c:v>
                </c:pt>
                <c:pt idx="4">
                  <c:v>3.689064558629776E-2</c:v>
                </c:pt>
                <c:pt idx="5">
                  <c:v>1.0540184453227932E-2</c:v>
                </c:pt>
                <c:pt idx="6">
                  <c:v>5.270092226613966E-3</c:v>
                </c:pt>
              </c:numCache>
            </c:numRef>
          </c:val>
          <c:extLst>
            <c:ext xmlns:c16="http://schemas.microsoft.com/office/drawing/2014/chart" uri="{C3380CC4-5D6E-409C-BE32-E72D297353CC}">
              <c16:uniqueId val="{00000001-FF2E-4101-B0FD-C5457BD51C38}"/>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r"/>
      <c:layout>
        <c:manualLayout>
          <c:xMode val="edge"/>
          <c:yMode val="edge"/>
          <c:x val="0.87738035655410596"/>
          <c:y val="4.7873384065493839E-3"/>
          <c:w val="0.10088051094378932"/>
          <c:h val="0.4286527716669327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565401780591447"/>
          <c:w val="0.87298240693721652"/>
          <c:h val="0.61158620226996274"/>
        </c:manualLayout>
      </c:layout>
      <c:barChart>
        <c:barDir val="col"/>
        <c:grouping val="clustered"/>
        <c:varyColors val="0"/>
        <c:ser>
          <c:idx val="0"/>
          <c:order val="0"/>
          <c:tx>
            <c:strRef>
              <c:f>'Acute C'!$K$30</c:f>
              <c:strCache>
                <c:ptCount val="1"/>
                <c:pt idx="0">
                  <c:v>2018</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C'!$M$28:$R$28</c:f>
              <c:strCache>
                <c:ptCount val="6"/>
                <c:pt idx="0">
                  <c:v>&lt;20</c:v>
                </c:pt>
                <c:pt idx="1">
                  <c:v>20–29</c:v>
                </c:pt>
                <c:pt idx="2">
                  <c:v>30–39</c:v>
                </c:pt>
                <c:pt idx="3">
                  <c:v>40–49</c:v>
                </c:pt>
                <c:pt idx="4">
                  <c:v>50–59</c:v>
                </c:pt>
                <c:pt idx="5">
                  <c:v>&gt;=60</c:v>
                </c:pt>
              </c:strCache>
            </c:strRef>
          </c:cat>
          <c:val>
            <c:numRef>
              <c:f>'Acute C'!$M$30:$R$30</c:f>
              <c:numCache>
                <c:formatCode>0%</c:formatCode>
                <c:ptCount val="6"/>
                <c:pt idx="0">
                  <c:v>2.0618556701030927E-2</c:v>
                </c:pt>
                <c:pt idx="1">
                  <c:v>0.22474226804123712</c:v>
                </c:pt>
                <c:pt idx="2">
                  <c:v>0.24742268041237114</c:v>
                </c:pt>
                <c:pt idx="3">
                  <c:v>0.14020618556701031</c:v>
                </c:pt>
                <c:pt idx="4">
                  <c:v>0.14845360824742268</c:v>
                </c:pt>
                <c:pt idx="5">
                  <c:v>0.21649484536082475</c:v>
                </c:pt>
              </c:numCache>
            </c:numRef>
          </c:val>
          <c:extLst>
            <c:ext xmlns:c16="http://schemas.microsoft.com/office/drawing/2014/chart" uri="{C3380CC4-5D6E-409C-BE32-E72D297353CC}">
              <c16:uniqueId val="{00000000-38CB-42C2-99F1-5B2C89B93CC9}"/>
            </c:ext>
          </c:extLst>
        </c:ser>
        <c:ser>
          <c:idx val="1"/>
          <c:order val="1"/>
          <c:tx>
            <c:strRef>
              <c:f>'Acute C'!$K$29</c:f>
              <c:strCache>
                <c:ptCount val="1"/>
                <c:pt idx="0">
                  <c:v>2019</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C'!$M$28:$R$28</c:f>
              <c:strCache>
                <c:ptCount val="6"/>
                <c:pt idx="0">
                  <c:v>&lt;20</c:v>
                </c:pt>
                <c:pt idx="1">
                  <c:v>20–29</c:v>
                </c:pt>
                <c:pt idx="2">
                  <c:v>30–39</c:v>
                </c:pt>
                <c:pt idx="3">
                  <c:v>40–49</c:v>
                </c:pt>
                <c:pt idx="4">
                  <c:v>50–59</c:v>
                </c:pt>
                <c:pt idx="5">
                  <c:v>&gt;=60</c:v>
                </c:pt>
              </c:strCache>
            </c:strRef>
          </c:cat>
          <c:val>
            <c:numRef>
              <c:f>'Acute C'!$M$29:$R$29</c:f>
              <c:numCache>
                <c:formatCode>0%</c:formatCode>
                <c:ptCount val="6"/>
                <c:pt idx="0">
                  <c:v>1.1166253101736972E-2</c:v>
                </c:pt>
                <c:pt idx="1">
                  <c:v>0.20471464019851116</c:v>
                </c:pt>
                <c:pt idx="2">
                  <c:v>0.34615384615384615</c:v>
                </c:pt>
                <c:pt idx="3">
                  <c:v>0.19354838709677419</c:v>
                </c:pt>
                <c:pt idx="4">
                  <c:v>0.13027295285359802</c:v>
                </c:pt>
                <c:pt idx="5">
                  <c:v>0.11414392059553349</c:v>
                </c:pt>
              </c:numCache>
            </c:numRef>
          </c:val>
          <c:extLst>
            <c:ext xmlns:c16="http://schemas.microsoft.com/office/drawing/2014/chart" uri="{C3380CC4-5D6E-409C-BE32-E72D297353CC}">
              <c16:uniqueId val="{00000001-38CB-42C2-99F1-5B2C89B93CC9}"/>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0.35000000000000003"/>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5.000000000000001E-2"/>
      </c:valAx>
      <c:spPr>
        <a:noFill/>
        <a:ln>
          <a:noFill/>
        </a:ln>
        <a:effectLst/>
      </c:spPr>
    </c:plotArea>
    <c:legend>
      <c:legendPos val="t"/>
      <c:layout>
        <c:manualLayout>
          <c:xMode val="edge"/>
          <c:yMode val="edge"/>
          <c:x val="0.16525635082969925"/>
          <c:y val="6.391721965127369E-3"/>
          <c:w val="0.82943993707696839"/>
          <c:h val="0.1039993557949515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1321294590856"/>
          <c:y val="0.30720584705672854"/>
          <c:w val="0.79152164105466816"/>
          <c:h val="0.69502260134149885"/>
        </c:manualLayout>
      </c:layout>
      <c:barChart>
        <c:barDir val="bar"/>
        <c:grouping val="clustered"/>
        <c:varyColors val="0"/>
        <c:ser>
          <c:idx val="1"/>
          <c:order val="0"/>
          <c:tx>
            <c:strRef>
              <c:f>'Acute C'!$G$4</c:f>
              <c:strCache>
                <c:ptCount val="1"/>
                <c:pt idx="0">
                  <c:v>2019</c:v>
                </c:pt>
              </c:strCache>
            </c:strRef>
          </c:tx>
          <c:spPr>
            <a:solidFill>
              <a:srgbClr val="F78E1E"/>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C'!$H$3:$I$3</c:f>
              <c:strCache>
                <c:ptCount val="2"/>
                <c:pt idx="0">
                  <c:v>Female</c:v>
                </c:pt>
                <c:pt idx="1">
                  <c:v>Male</c:v>
                </c:pt>
              </c:strCache>
            </c:strRef>
          </c:cat>
          <c:val>
            <c:numRef>
              <c:f>'Acute C'!$H$4:$I$4</c:f>
              <c:numCache>
                <c:formatCode>0%</c:formatCode>
                <c:ptCount val="2"/>
                <c:pt idx="0">
                  <c:v>0.36600496277915634</c:v>
                </c:pt>
                <c:pt idx="1">
                  <c:v>0.63399503722084372</c:v>
                </c:pt>
              </c:numCache>
            </c:numRef>
          </c:val>
          <c:extLst>
            <c:ext xmlns:c16="http://schemas.microsoft.com/office/drawing/2014/chart" uri="{C3380CC4-5D6E-409C-BE32-E72D297353CC}">
              <c16:uniqueId val="{00000000-C054-4D14-AEAF-25EA898FEB04}"/>
            </c:ext>
          </c:extLst>
        </c:ser>
        <c:ser>
          <c:idx val="0"/>
          <c:order val="1"/>
          <c:tx>
            <c:strRef>
              <c:f>'Acute C'!$G$5</c:f>
              <c:strCache>
                <c:ptCount val="1"/>
                <c:pt idx="0">
                  <c:v>2018</c:v>
                </c:pt>
              </c:strCache>
            </c:strRef>
          </c:tx>
          <c:spPr>
            <a:solidFill>
              <a:srgbClr val="FFCF0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C'!$H$3:$I$3</c:f>
              <c:strCache>
                <c:ptCount val="2"/>
                <c:pt idx="0">
                  <c:v>Female</c:v>
                </c:pt>
                <c:pt idx="1">
                  <c:v>Male</c:v>
                </c:pt>
              </c:strCache>
            </c:strRef>
          </c:cat>
          <c:val>
            <c:numRef>
              <c:f>'Acute C'!$H$5:$I$5</c:f>
              <c:numCache>
                <c:formatCode>0%</c:formatCode>
                <c:ptCount val="2"/>
                <c:pt idx="0">
                  <c:v>0.44536082474226807</c:v>
                </c:pt>
                <c:pt idx="1">
                  <c:v>0.55463917525773199</c:v>
                </c:pt>
              </c:numCache>
            </c:numRef>
          </c:val>
          <c:extLst>
            <c:ext xmlns:c16="http://schemas.microsoft.com/office/drawing/2014/chart" uri="{C3380CC4-5D6E-409C-BE32-E72D297353CC}">
              <c16:uniqueId val="{00000001-C054-4D14-AEAF-25EA898FEB04}"/>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b"/>
      <c:layout>
        <c:manualLayout>
          <c:xMode val="edge"/>
          <c:yMode val="edge"/>
          <c:x val="0.15340294419719275"/>
          <c:y val="9.2255825605190422E-3"/>
          <c:w val="0.65076999885883835"/>
          <c:h val="0.114483341297377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40475946526879"/>
          <c:y val="1.5892766490608428E-2"/>
          <c:w val="0.4827550938783593"/>
          <c:h val="0.87459126150497979"/>
        </c:manualLayout>
      </c:layout>
      <c:barChart>
        <c:barDir val="bar"/>
        <c:grouping val="clustered"/>
        <c:varyColors val="0"/>
        <c:ser>
          <c:idx val="1"/>
          <c:order val="0"/>
          <c:tx>
            <c:strRef>
              <c:f>'Acute C'!$T$56</c:f>
              <c:strCache>
                <c:ptCount val="1"/>
                <c:pt idx="0">
                  <c:v>2018</c:v>
                </c:pt>
              </c:strCache>
            </c:strRef>
          </c:tx>
          <c:spPr>
            <a:solidFill>
              <a:srgbClr val="FFCF01"/>
            </a:solidFill>
            <a:ln>
              <a:noFill/>
            </a:ln>
            <a:effectLst/>
          </c:spPr>
          <c:invertIfNegative val="0"/>
          <c:dLbls>
            <c:dLbl>
              <c:idx val="5"/>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DC-45D8-A889-888802AEE40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C'!$U$54:$Z$54</c:f>
              <c:strCache>
                <c:ptCount val="6"/>
                <c:pt idx="0">
                  <c:v>White</c:v>
                </c:pt>
                <c:pt idx="1">
                  <c:v>Hispanic</c:v>
                </c:pt>
                <c:pt idx="2">
                  <c:v>Black</c:v>
                </c:pt>
                <c:pt idx="3">
                  <c:v>Unknown</c:v>
                </c:pt>
                <c:pt idx="4">
                  <c:v>Asian/Pacific Islander</c:v>
                </c:pt>
                <c:pt idx="5">
                  <c:v>American Indian/Alaskan Native</c:v>
                </c:pt>
              </c:strCache>
            </c:strRef>
          </c:cat>
          <c:val>
            <c:numRef>
              <c:f>'Acute C'!$U$56:$Z$56</c:f>
              <c:numCache>
                <c:formatCode>0%</c:formatCode>
                <c:ptCount val="6"/>
                <c:pt idx="0">
                  <c:v>0.62061855670103094</c:v>
                </c:pt>
                <c:pt idx="1">
                  <c:v>0.12371134020618557</c:v>
                </c:pt>
                <c:pt idx="2">
                  <c:v>0.10927835051546392</c:v>
                </c:pt>
                <c:pt idx="3">
                  <c:v>0.11958762886597939</c:v>
                </c:pt>
                <c:pt idx="4">
                  <c:v>8.2474226804123713E-3</c:v>
                </c:pt>
                <c:pt idx="5">
                  <c:v>0</c:v>
                </c:pt>
              </c:numCache>
            </c:numRef>
          </c:val>
          <c:extLst>
            <c:ext xmlns:c16="http://schemas.microsoft.com/office/drawing/2014/chart" uri="{C3380CC4-5D6E-409C-BE32-E72D297353CC}">
              <c16:uniqueId val="{00000001-F4DC-45D8-A889-888802AEE40E}"/>
            </c:ext>
          </c:extLst>
        </c:ser>
        <c:ser>
          <c:idx val="0"/>
          <c:order val="1"/>
          <c:tx>
            <c:strRef>
              <c:f>'Acute C'!$T$55</c:f>
              <c:strCache>
                <c:ptCount val="1"/>
                <c:pt idx="0">
                  <c:v>2019</c:v>
                </c:pt>
              </c:strCache>
            </c:strRef>
          </c:tx>
          <c:spPr>
            <a:solidFill>
              <a:srgbClr val="F78E1E"/>
            </a:solidFill>
            <a:ln>
              <a:noFill/>
            </a:ln>
            <a:effectLst/>
          </c:spPr>
          <c:invertIfNegative val="0"/>
          <c:dLbls>
            <c:dLbl>
              <c:idx val="5"/>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4DC-45D8-A889-888802AEE40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C'!$U$54:$Z$54</c:f>
              <c:strCache>
                <c:ptCount val="6"/>
                <c:pt idx="0">
                  <c:v>White</c:v>
                </c:pt>
                <c:pt idx="1">
                  <c:v>Hispanic</c:v>
                </c:pt>
                <c:pt idx="2">
                  <c:v>Black</c:v>
                </c:pt>
                <c:pt idx="3">
                  <c:v>Unknown</c:v>
                </c:pt>
                <c:pt idx="4">
                  <c:v>Asian/Pacific Islander</c:v>
                </c:pt>
                <c:pt idx="5">
                  <c:v>American Indian/Alaskan Native</c:v>
                </c:pt>
              </c:strCache>
            </c:strRef>
          </c:cat>
          <c:val>
            <c:numRef>
              <c:f>'Acute C'!$U$55:$Z$55</c:f>
              <c:numCache>
                <c:formatCode>0%</c:formatCode>
                <c:ptCount val="6"/>
                <c:pt idx="0">
                  <c:v>0.70223325062034736</c:v>
                </c:pt>
                <c:pt idx="1">
                  <c:v>9.6774193548387094E-2</c:v>
                </c:pt>
                <c:pt idx="2">
                  <c:v>8.6848635235732011E-2</c:v>
                </c:pt>
                <c:pt idx="3">
                  <c:v>6.3275434243176179E-2</c:v>
                </c:pt>
                <c:pt idx="4">
                  <c:v>9.9255583126550868E-3</c:v>
                </c:pt>
                <c:pt idx="5">
                  <c:v>1.2406947890818859E-3</c:v>
                </c:pt>
              </c:numCache>
            </c:numRef>
          </c:val>
          <c:extLst>
            <c:ext xmlns:c16="http://schemas.microsoft.com/office/drawing/2014/chart" uri="{C3380CC4-5D6E-409C-BE32-E72D297353CC}">
              <c16:uniqueId val="{00000003-F4DC-45D8-A889-888802AEE40E}"/>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r"/>
      <c:layout>
        <c:manualLayout>
          <c:xMode val="edge"/>
          <c:yMode val="edge"/>
          <c:x val="0.87404366090808072"/>
          <c:y val="5.10802267022855E-3"/>
          <c:w val="0.10088051094378932"/>
          <c:h val="0.4090427946313396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136047123862801"/>
          <c:y val="0.1400966097520896"/>
          <c:w val="0.6062092390254411"/>
          <c:h val="0.73889047970433697"/>
        </c:manualLayout>
      </c:layout>
      <c:barChart>
        <c:barDir val="bar"/>
        <c:grouping val="clustered"/>
        <c:varyColors val="0"/>
        <c:ser>
          <c:idx val="2"/>
          <c:order val="0"/>
          <c:tx>
            <c:strRef>
              <c:f>'Acute Risk'!$H$1</c:f>
              <c:strCache>
                <c:ptCount val="1"/>
                <c:pt idx="0">
                  <c:v>Acute hepatitis C</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Risk'!$A$15:$A$25</c:f>
              <c:strCache>
                <c:ptCount val="8"/>
                <c:pt idx="0">
                  <c:v>Recent Dental Work</c:v>
                </c:pt>
                <c:pt idx="1">
                  <c:v>Recent Hemodialysis</c:v>
                </c:pt>
                <c:pt idx="2">
                  <c:v>Recent Tattoo</c:v>
                </c:pt>
                <c:pt idx="3">
                  <c:v>Incarcerated &gt;6 Months</c:v>
                </c:pt>
                <c:pt idx="4">
                  <c:v>Other Exposure to Blood</c:v>
                </c:pt>
                <c:pt idx="5">
                  <c:v>Incarcerated &gt;24 Hours</c:v>
                </c:pt>
                <c:pt idx="6">
                  <c:v>Non-Injection Drug Use</c:v>
                </c:pt>
                <c:pt idx="7">
                  <c:v>Injection Drug Use</c:v>
                </c:pt>
              </c:strCache>
            </c:strRef>
          </c:cat>
          <c:val>
            <c:numRef>
              <c:f>'Acute Risk'!$K$15:$K$25</c:f>
              <c:numCache>
                <c:formatCode>0%</c:formatCode>
                <c:ptCount val="8"/>
                <c:pt idx="0">
                  <c:v>1.7369727047146403E-2</c:v>
                </c:pt>
                <c:pt idx="1">
                  <c:v>2.729528535980149E-2</c:v>
                </c:pt>
                <c:pt idx="2">
                  <c:v>3.4739454094292806E-2</c:v>
                </c:pt>
                <c:pt idx="3">
                  <c:v>5.8312655086848637E-2</c:v>
                </c:pt>
                <c:pt idx="4">
                  <c:v>6.8238213399503728E-2</c:v>
                </c:pt>
                <c:pt idx="5">
                  <c:v>0.15508684863523572</c:v>
                </c:pt>
                <c:pt idx="6">
                  <c:v>0.28163771712158808</c:v>
                </c:pt>
                <c:pt idx="7">
                  <c:v>0.37965260545905705</c:v>
                </c:pt>
              </c:numCache>
            </c:numRef>
          </c:val>
          <c:extLst>
            <c:ext xmlns:c16="http://schemas.microsoft.com/office/drawing/2014/chart" uri="{C3380CC4-5D6E-409C-BE32-E72D297353CC}">
              <c16:uniqueId val="{00000000-D07B-43FC-9AFA-E81E8C419125}"/>
            </c:ext>
          </c:extLst>
        </c:ser>
        <c:ser>
          <c:idx val="0"/>
          <c:order val="1"/>
          <c:tx>
            <c:strRef>
              <c:f>'Acute Risk'!$A$1</c:f>
              <c:strCache>
                <c:ptCount val="1"/>
                <c:pt idx="0">
                  <c:v>Acute hepatitis B</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Risk'!$A$15:$A$25</c:f>
              <c:strCache>
                <c:ptCount val="8"/>
                <c:pt idx="0">
                  <c:v>Recent Dental Work</c:v>
                </c:pt>
                <c:pt idx="1">
                  <c:v>Recent Hemodialysis</c:v>
                </c:pt>
                <c:pt idx="2">
                  <c:v>Recent Tattoo</c:v>
                </c:pt>
                <c:pt idx="3">
                  <c:v>Incarcerated &gt;6 Months</c:v>
                </c:pt>
                <c:pt idx="4">
                  <c:v>Other Exposure to Blood</c:v>
                </c:pt>
                <c:pt idx="5">
                  <c:v>Incarcerated &gt;24 Hours</c:v>
                </c:pt>
                <c:pt idx="6">
                  <c:v>Non-Injection Drug Use</c:v>
                </c:pt>
                <c:pt idx="7">
                  <c:v>Injection Drug Use</c:v>
                </c:pt>
              </c:strCache>
            </c:strRef>
          </c:cat>
          <c:val>
            <c:numRef>
              <c:f>'Acute Risk'!$F$15:$F$25</c:f>
              <c:numCache>
                <c:formatCode>0%</c:formatCode>
                <c:ptCount val="8"/>
                <c:pt idx="0">
                  <c:v>2.766798418972332E-2</c:v>
                </c:pt>
                <c:pt idx="1">
                  <c:v>3.1620553359683792E-2</c:v>
                </c:pt>
                <c:pt idx="2">
                  <c:v>5.533596837944664E-2</c:v>
                </c:pt>
                <c:pt idx="3">
                  <c:v>8.9591567852437423E-2</c:v>
                </c:pt>
                <c:pt idx="4">
                  <c:v>6.7193675889328064E-2</c:v>
                </c:pt>
                <c:pt idx="5">
                  <c:v>0.1370223978919631</c:v>
                </c:pt>
                <c:pt idx="6">
                  <c:v>0.2318840579710145</c:v>
                </c:pt>
                <c:pt idx="7">
                  <c:v>0.24505928853754941</c:v>
                </c:pt>
              </c:numCache>
            </c:numRef>
          </c:val>
          <c:extLst>
            <c:ext xmlns:c16="http://schemas.microsoft.com/office/drawing/2014/chart" uri="{C3380CC4-5D6E-409C-BE32-E72D297353CC}">
              <c16:uniqueId val="{00000001-D07B-43FC-9AFA-E81E8C419125}"/>
            </c:ext>
          </c:extLst>
        </c:ser>
        <c:dLbls>
          <c:showLegendKey val="0"/>
          <c:showVal val="0"/>
          <c:showCatName val="0"/>
          <c:showSerName val="0"/>
          <c:showPercent val="0"/>
          <c:showBubbleSize val="0"/>
        </c:dLbls>
        <c:gapWidth val="30"/>
        <c:axId val="1550534320"/>
        <c:axId val="1551693248"/>
      </c:barChart>
      <c:catAx>
        <c:axId val="1550534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1693248"/>
        <c:crosses val="autoZero"/>
        <c:auto val="1"/>
        <c:lblAlgn val="ctr"/>
        <c:lblOffset val="100"/>
        <c:noMultiLvlLbl val="0"/>
      </c:catAx>
      <c:valAx>
        <c:axId val="1551693248"/>
        <c:scaling>
          <c:orientation val="minMax"/>
          <c:max val="0.5"/>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0534320"/>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367806361082759"/>
          <c:w val="0.87298240693721652"/>
          <c:h val="0.608277969590719"/>
        </c:manualLayout>
      </c:layout>
      <c:lineChart>
        <c:grouping val="standard"/>
        <c:varyColors val="0"/>
        <c:ser>
          <c:idx val="2"/>
          <c:order val="0"/>
          <c:tx>
            <c:strRef>
              <c:f>Perinatal!$A$19</c:f>
              <c:strCache>
                <c:ptCount val="1"/>
                <c:pt idx="0">
                  <c:v>Total</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F6B5-471B-8904-4776A3A2A280}"/>
                </c:ext>
              </c:extLst>
            </c:dLbl>
            <c:dLbl>
              <c:idx val="2"/>
              <c:delete val="1"/>
              <c:extLst>
                <c:ext xmlns:c15="http://schemas.microsoft.com/office/drawing/2012/chart" uri="{CE6537A1-D6FC-4f65-9D91-7224C49458BB}"/>
                <c:ext xmlns:c16="http://schemas.microsoft.com/office/drawing/2014/chart" uri="{C3380CC4-5D6E-409C-BE32-E72D297353CC}">
                  <c16:uniqueId val="{00000001-F6B5-471B-8904-4776A3A2A28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Perinatal!$B$18:$E$18</c:f>
              <c:numCache>
                <c:formatCode>General</c:formatCode>
                <c:ptCount val="4"/>
                <c:pt idx="0">
                  <c:v>2016</c:v>
                </c:pt>
                <c:pt idx="1">
                  <c:v>2017</c:v>
                </c:pt>
                <c:pt idx="2">
                  <c:v>2018</c:v>
                </c:pt>
                <c:pt idx="3">
                  <c:v>2019</c:v>
                </c:pt>
              </c:numCache>
            </c:numRef>
          </c:cat>
          <c:val>
            <c:numRef>
              <c:f>Perinatal!$B$19:$E$19</c:f>
              <c:numCache>
                <c:formatCode>General</c:formatCode>
                <c:ptCount val="4"/>
                <c:pt idx="0">
                  <c:v>34</c:v>
                </c:pt>
                <c:pt idx="1">
                  <c:v>22</c:v>
                </c:pt>
                <c:pt idx="2">
                  <c:v>45</c:v>
                </c:pt>
                <c:pt idx="3">
                  <c:v>24</c:v>
                </c:pt>
              </c:numCache>
            </c:numRef>
          </c:val>
          <c:smooth val="0"/>
          <c:extLst>
            <c:ext xmlns:c16="http://schemas.microsoft.com/office/drawing/2014/chart" uri="{C3380CC4-5D6E-409C-BE32-E72D297353CC}">
              <c16:uniqueId val="{00000000-331E-4A63-BC75-81DBE9055DD1}"/>
            </c:ext>
          </c:extLst>
        </c:ser>
        <c:dLbls>
          <c:showLegendKey val="0"/>
          <c:showVal val="0"/>
          <c:showCatName val="0"/>
          <c:showSerName val="0"/>
          <c:showPercent val="0"/>
          <c:showBubbleSize val="0"/>
        </c:dLbls>
        <c:marker val="1"/>
        <c:smooth val="0"/>
        <c:axId val="846078320"/>
        <c:axId val="840463616"/>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16608850976961215"/>
          <c:w val="0.87298240693721652"/>
          <c:h val="0.73577136191309422"/>
        </c:manualLayout>
      </c:layout>
      <c:barChart>
        <c:barDir val="col"/>
        <c:grouping val="clustered"/>
        <c:varyColors val="0"/>
        <c:ser>
          <c:idx val="0"/>
          <c:order val="0"/>
          <c:tx>
            <c:strRef>
              <c:f>Perinatal!$G$28</c:f>
              <c:strCache>
                <c:ptCount val="1"/>
                <c:pt idx="0">
                  <c:v>2018</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Perinatal!$H$26:$J$26</c:f>
              <c:strCache>
                <c:ptCount val="3"/>
                <c:pt idx="0">
                  <c:v>&lt;12 months</c:v>
                </c:pt>
                <c:pt idx="1">
                  <c:v>12-23 months</c:v>
                </c:pt>
                <c:pt idx="2">
                  <c:v>24-36 months</c:v>
                </c:pt>
              </c:strCache>
            </c:strRef>
          </c:cat>
          <c:val>
            <c:numRef>
              <c:f>Perinatal!$H$28:$J$28</c:f>
              <c:numCache>
                <c:formatCode>0%</c:formatCode>
                <c:ptCount val="3"/>
                <c:pt idx="0">
                  <c:v>0.48888888888888887</c:v>
                </c:pt>
                <c:pt idx="1">
                  <c:v>0.22222222222222221</c:v>
                </c:pt>
                <c:pt idx="2">
                  <c:v>0.28888888888888886</c:v>
                </c:pt>
              </c:numCache>
            </c:numRef>
          </c:val>
          <c:extLst>
            <c:ext xmlns:c16="http://schemas.microsoft.com/office/drawing/2014/chart" uri="{C3380CC4-5D6E-409C-BE32-E72D297353CC}">
              <c16:uniqueId val="{00000000-F8F3-43A4-A562-F9AF2D3E4582}"/>
            </c:ext>
          </c:extLst>
        </c:ser>
        <c:ser>
          <c:idx val="1"/>
          <c:order val="1"/>
          <c:tx>
            <c:strRef>
              <c:f>Perinatal!$G$27</c:f>
              <c:strCache>
                <c:ptCount val="1"/>
                <c:pt idx="0">
                  <c:v>2019</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Perinatal!$H$26:$J$26</c:f>
              <c:strCache>
                <c:ptCount val="3"/>
                <c:pt idx="0">
                  <c:v>&lt;12 months</c:v>
                </c:pt>
                <c:pt idx="1">
                  <c:v>12-23 months</c:v>
                </c:pt>
                <c:pt idx="2">
                  <c:v>24-36 months</c:v>
                </c:pt>
              </c:strCache>
            </c:strRef>
          </c:cat>
          <c:val>
            <c:numRef>
              <c:f>Perinatal!$H$27:$J$27</c:f>
              <c:numCache>
                <c:formatCode>0%</c:formatCode>
                <c:ptCount val="3"/>
                <c:pt idx="0">
                  <c:v>0.54166666666666663</c:v>
                </c:pt>
                <c:pt idx="1">
                  <c:v>0.29166666666666669</c:v>
                </c:pt>
                <c:pt idx="2">
                  <c:v>0.16666666666666666</c:v>
                </c:pt>
              </c:numCache>
            </c:numRef>
          </c:val>
          <c:extLst>
            <c:ext xmlns:c16="http://schemas.microsoft.com/office/drawing/2014/chart" uri="{C3380CC4-5D6E-409C-BE32-E72D297353CC}">
              <c16:uniqueId val="{00000001-F8F3-43A4-A562-F9AF2D3E4582}"/>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2578926038801314"/>
          <c:w val="0.87298240693721652"/>
          <c:h val="0.63974761877193009"/>
        </c:manualLayout>
      </c:layout>
      <c:lineChart>
        <c:grouping val="standard"/>
        <c:varyColors val="0"/>
        <c:ser>
          <c:idx val="1"/>
          <c:order val="0"/>
          <c:tx>
            <c:strRef>
              <c:f>Trend!$A$6</c:f>
              <c:strCache>
                <c:ptCount val="1"/>
                <c:pt idx="0">
                  <c:v>Chronic hepatitis B</c:v>
                </c:pt>
              </c:strCache>
            </c:strRef>
          </c:tx>
          <c:spPr>
            <a:ln w="34925" cap="rnd">
              <a:solidFill>
                <a:srgbClr val="00A0AF"/>
              </a:solidFill>
              <a:round/>
            </a:ln>
            <a:effectLst/>
          </c:spPr>
          <c:marker>
            <c:symbol val="circle"/>
            <c:size val="7"/>
            <c:spPr>
              <a:solidFill>
                <a:srgbClr val="00A0AF"/>
              </a:solidFill>
              <a:ln w="9525">
                <a:solidFill>
                  <a:srgbClr val="00A0AF"/>
                </a:solidFill>
              </a:ln>
              <a:effectLst/>
            </c:spPr>
          </c:marker>
          <c:dLbls>
            <c:dLbl>
              <c:idx val="0"/>
              <c:layout>
                <c:manualLayout>
                  <c:x val="-4.8458144176796031E-2"/>
                  <c:y val="-6.2780269058296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6A-4DCF-8214-93F15827085F}"/>
                </c:ext>
              </c:extLst>
            </c:dLbl>
            <c:dLbl>
              <c:idx val="7"/>
              <c:layout>
                <c:manualLayout>
                  <c:x val="-2.3494857782688984E-2"/>
                  <c:y val="-5.6801195814648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6A-4DCF-8214-93F15827085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0A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Trend!$B$2:$I$2</c:f>
              <c:numCache>
                <c:formatCode>General</c:formatCode>
                <c:ptCount val="8"/>
                <c:pt idx="0">
                  <c:v>2012</c:v>
                </c:pt>
                <c:pt idx="1">
                  <c:v>2013</c:v>
                </c:pt>
                <c:pt idx="2">
                  <c:v>2014</c:v>
                </c:pt>
                <c:pt idx="3">
                  <c:v>2015</c:v>
                </c:pt>
                <c:pt idx="4">
                  <c:v>2016</c:v>
                </c:pt>
                <c:pt idx="5">
                  <c:v>2017</c:v>
                </c:pt>
                <c:pt idx="6">
                  <c:v>2018</c:v>
                </c:pt>
                <c:pt idx="7">
                  <c:v>2019</c:v>
                </c:pt>
              </c:numCache>
            </c:numRef>
          </c:cat>
          <c:val>
            <c:numRef>
              <c:f>Trend!$B$6:$I$6</c:f>
              <c:numCache>
                <c:formatCode>###########0.0</c:formatCode>
                <c:ptCount val="8"/>
                <c:pt idx="0">
                  <c:v>21.863139050924271</c:v>
                </c:pt>
                <c:pt idx="1">
                  <c:v>22.113039413709856</c:v>
                </c:pt>
                <c:pt idx="2">
                  <c:v>25.097203142962481</c:v>
                </c:pt>
                <c:pt idx="3">
                  <c:v>24.259009631334418</c:v>
                </c:pt>
                <c:pt idx="4">
                  <c:v>24.571090873394279</c:v>
                </c:pt>
                <c:pt idx="5">
                  <c:v>23.968982278569193</c:v>
                </c:pt>
                <c:pt idx="6">
                  <c:v>22.726725087503617</c:v>
                </c:pt>
                <c:pt idx="7">
                  <c:v>22.624952435645245</c:v>
                </c:pt>
              </c:numCache>
            </c:numRef>
          </c:val>
          <c:smooth val="0"/>
          <c:extLst>
            <c:ext xmlns:c16="http://schemas.microsoft.com/office/drawing/2014/chart" uri="{C3380CC4-5D6E-409C-BE32-E72D297353CC}">
              <c16:uniqueId val="{00000002-AC6A-4DCF-8214-93F15827085F}"/>
            </c:ext>
          </c:extLst>
        </c:ser>
        <c:ser>
          <c:idx val="2"/>
          <c:order val="1"/>
          <c:tx>
            <c:strRef>
              <c:f>Trend!$A$10</c:f>
              <c:strCache>
                <c:ptCount val="1"/>
                <c:pt idx="0">
                  <c:v>Chronic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0"/>
              <c:layout>
                <c:manualLayout>
                  <c:x val="-4.8458144176796031E-2"/>
                  <c:y val="-7.1748878923766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6A-4DCF-8214-93F15827085F}"/>
                </c:ext>
              </c:extLst>
            </c:dLbl>
            <c:dLbl>
              <c:idx val="7"/>
              <c:layout>
                <c:manualLayout>
                  <c:x val="-2.2026429171270921E-2"/>
                  <c:y val="-8.071748878923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6A-4DCF-8214-93F15827085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Trend!$B$2:$I$2</c:f>
              <c:numCache>
                <c:formatCode>General</c:formatCode>
                <c:ptCount val="8"/>
                <c:pt idx="0">
                  <c:v>2012</c:v>
                </c:pt>
                <c:pt idx="1">
                  <c:v>2013</c:v>
                </c:pt>
                <c:pt idx="2">
                  <c:v>2014</c:v>
                </c:pt>
                <c:pt idx="3">
                  <c:v>2015</c:v>
                </c:pt>
                <c:pt idx="4">
                  <c:v>2016</c:v>
                </c:pt>
                <c:pt idx="5">
                  <c:v>2017</c:v>
                </c:pt>
                <c:pt idx="6">
                  <c:v>2018</c:v>
                </c:pt>
                <c:pt idx="7">
                  <c:v>2019</c:v>
                </c:pt>
              </c:numCache>
            </c:numRef>
          </c:cat>
          <c:val>
            <c:numRef>
              <c:f>Trend!$B$10:$I$10</c:f>
              <c:numCache>
                <c:formatCode>###########0.0</c:formatCode>
                <c:ptCount val="8"/>
                <c:pt idx="0">
                  <c:v>99.472052265664558</c:v>
                </c:pt>
                <c:pt idx="1">
                  <c:v>102.29157567236376</c:v>
                </c:pt>
                <c:pt idx="2">
                  <c:v>114.46449264144795</c:v>
                </c:pt>
                <c:pt idx="3">
                  <c:v>115.49540094006554</c:v>
                </c:pt>
                <c:pt idx="4">
                  <c:v>145.43456181208606</c:v>
                </c:pt>
                <c:pt idx="5">
                  <c:v>128.37781070614218</c:v>
                </c:pt>
                <c:pt idx="6">
                  <c:v>105.80834113277193</c:v>
                </c:pt>
                <c:pt idx="7">
                  <c:v>93.645298765741146</c:v>
                </c:pt>
              </c:numCache>
            </c:numRef>
          </c:val>
          <c:smooth val="0"/>
          <c:extLst>
            <c:ext xmlns:c16="http://schemas.microsoft.com/office/drawing/2014/chart" uri="{C3380CC4-5D6E-409C-BE32-E72D297353CC}">
              <c16:uniqueId val="{00000005-AC6A-4DCF-8214-93F15827085F}"/>
            </c:ext>
          </c:extLst>
        </c:ser>
        <c:dLbls>
          <c:showLegendKey val="0"/>
          <c:showVal val="0"/>
          <c:showCatName val="0"/>
          <c:showSerName val="0"/>
          <c:showPercent val="0"/>
          <c:showBubbleSize val="0"/>
        </c:dLbls>
        <c:marker val="1"/>
        <c:smooth val="0"/>
        <c:axId val="846078320"/>
        <c:axId val="840463616"/>
        <c:extLst/>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75"/>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25"/>
      </c:valAx>
      <c:spPr>
        <a:noFill/>
        <a:ln>
          <a:noFill/>
        </a:ln>
        <a:effectLst/>
      </c:spPr>
    </c:plotArea>
    <c:legend>
      <c:legendPos val="b"/>
      <c:layout>
        <c:manualLayout>
          <c:xMode val="edge"/>
          <c:yMode val="edge"/>
          <c:x val="9.781780402449694E-2"/>
          <c:y val="3.7615193934091531E-2"/>
          <c:w val="0.89999988909838358"/>
          <c:h val="9.728517119216599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15039455025848"/>
          <c:y val="0.24292337397922886"/>
          <c:w val="0.41915483501307388"/>
          <c:h val="0.60601359898982943"/>
        </c:manualLayout>
      </c:layout>
      <c:barChart>
        <c:barDir val="bar"/>
        <c:grouping val="clustered"/>
        <c:varyColors val="0"/>
        <c:ser>
          <c:idx val="0"/>
          <c:order val="0"/>
          <c:tx>
            <c:strRef>
              <c:f>Perinatal!$F$3</c:f>
              <c:strCache>
                <c:ptCount val="1"/>
                <c:pt idx="0">
                  <c:v>2019</c:v>
                </c:pt>
              </c:strCache>
            </c:strRef>
          </c:tx>
          <c:spPr>
            <a:solidFill>
              <a:srgbClr val="F78E1E"/>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Perinatal!$G$2:$H$2</c:f>
              <c:strCache>
                <c:ptCount val="2"/>
                <c:pt idx="0">
                  <c:v>Female</c:v>
                </c:pt>
                <c:pt idx="1">
                  <c:v>Male</c:v>
                </c:pt>
              </c:strCache>
            </c:strRef>
          </c:cat>
          <c:val>
            <c:numRef>
              <c:f>Perinatal!$G$3:$H$3</c:f>
              <c:numCache>
                <c:formatCode>0%</c:formatCode>
                <c:ptCount val="2"/>
                <c:pt idx="0">
                  <c:v>0.45833333333333331</c:v>
                </c:pt>
                <c:pt idx="1">
                  <c:v>0.54166666666666663</c:v>
                </c:pt>
              </c:numCache>
            </c:numRef>
          </c:val>
          <c:extLst>
            <c:ext xmlns:c16="http://schemas.microsoft.com/office/drawing/2014/chart" uri="{C3380CC4-5D6E-409C-BE32-E72D297353CC}">
              <c16:uniqueId val="{00000000-A840-4494-9E99-17F8C733370C}"/>
            </c:ext>
          </c:extLst>
        </c:ser>
        <c:ser>
          <c:idx val="1"/>
          <c:order val="1"/>
          <c:tx>
            <c:strRef>
              <c:f>Perinatal!$F$4</c:f>
              <c:strCache>
                <c:ptCount val="1"/>
                <c:pt idx="0">
                  <c:v>2018</c:v>
                </c:pt>
              </c:strCache>
            </c:strRef>
          </c:tx>
          <c:spPr>
            <a:solidFill>
              <a:srgbClr val="FFCF0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Perinatal!$G$2:$H$2</c:f>
              <c:strCache>
                <c:ptCount val="2"/>
                <c:pt idx="0">
                  <c:v>Female</c:v>
                </c:pt>
                <c:pt idx="1">
                  <c:v>Male</c:v>
                </c:pt>
              </c:strCache>
            </c:strRef>
          </c:cat>
          <c:val>
            <c:numRef>
              <c:f>Perinatal!$G$4:$H$4</c:f>
              <c:numCache>
                <c:formatCode>0%</c:formatCode>
                <c:ptCount val="2"/>
                <c:pt idx="0">
                  <c:v>0.46666666666666667</c:v>
                </c:pt>
                <c:pt idx="1">
                  <c:v>0.53333333333333333</c:v>
                </c:pt>
              </c:numCache>
            </c:numRef>
          </c:val>
          <c:extLst>
            <c:ext xmlns:c16="http://schemas.microsoft.com/office/drawing/2014/chart" uri="{C3380CC4-5D6E-409C-BE32-E72D297353CC}">
              <c16:uniqueId val="{00000001-A840-4494-9E99-17F8C733370C}"/>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0.75000000000000011"/>
          <c:min val="0"/>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r"/>
      <c:layout>
        <c:manualLayout>
          <c:xMode val="edge"/>
          <c:yMode val="edge"/>
          <c:x val="0"/>
          <c:y val="2.842238188636605E-3"/>
          <c:w val="0.75526266834861544"/>
          <c:h val="0.1426349697772704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94933341123929"/>
          <c:y val="1.5892766490608428E-2"/>
          <c:w val="0.55933341661622793"/>
          <c:h val="0.87459126150497979"/>
        </c:manualLayout>
      </c:layout>
      <c:barChart>
        <c:barDir val="bar"/>
        <c:grouping val="clustered"/>
        <c:varyColors val="0"/>
        <c:ser>
          <c:idx val="1"/>
          <c:order val="0"/>
          <c:tx>
            <c:strRef>
              <c:f>Perinatal!$I$10</c:f>
              <c:strCache>
                <c:ptCount val="1"/>
                <c:pt idx="0">
                  <c:v>2018</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Perinatal!$Q$8:$W$8</c:f>
              <c:strCache>
                <c:ptCount val="6"/>
                <c:pt idx="0">
                  <c:v>White</c:v>
                </c:pt>
                <c:pt idx="1">
                  <c:v>Unknown</c:v>
                </c:pt>
                <c:pt idx="2">
                  <c:v>Other</c:v>
                </c:pt>
                <c:pt idx="3">
                  <c:v>Hispanic</c:v>
                </c:pt>
                <c:pt idx="4">
                  <c:v>Asian/Pacific Islander</c:v>
                </c:pt>
                <c:pt idx="5">
                  <c:v>American Indian/Alaska Native</c:v>
                </c:pt>
              </c:strCache>
            </c:strRef>
          </c:cat>
          <c:val>
            <c:numRef>
              <c:f>Perinatal!$Q$10:$V$10</c:f>
              <c:numCache>
                <c:formatCode>0%</c:formatCode>
                <c:ptCount val="6"/>
                <c:pt idx="0">
                  <c:v>0.51111111111111107</c:v>
                </c:pt>
                <c:pt idx="1">
                  <c:v>0.33333333333333331</c:v>
                </c:pt>
                <c:pt idx="2">
                  <c:v>0.13333333333333333</c:v>
                </c:pt>
                <c:pt idx="3">
                  <c:v>2.2222222222222223E-2</c:v>
                </c:pt>
                <c:pt idx="4" formatCode="0">
                  <c:v>0</c:v>
                </c:pt>
                <c:pt idx="5" formatCode="0">
                  <c:v>0</c:v>
                </c:pt>
              </c:numCache>
            </c:numRef>
          </c:val>
          <c:extLst>
            <c:ext xmlns:c16="http://schemas.microsoft.com/office/drawing/2014/chart" uri="{C3380CC4-5D6E-409C-BE32-E72D297353CC}">
              <c16:uniqueId val="{00000000-51D2-4E66-8212-853C8E4F756F}"/>
            </c:ext>
          </c:extLst>
        </c:ser>
        <c:ser>
          <c:idx val="0"/>
          <c:order val="1"/>
          <c:tx>
            <c:strRef>
              <c:f>Perinatal!$I$9</c:f>
              <c:strCache>
                <c:ptCount val="1"/>
                <c:pt idx="0">
                  <c:v>2019</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Perinatal!$Q$8:$W$8</c:f>
              <c:strCache>
                <c:ptCount val="6"/>
                <c:pt idx="0">
                  <c:v>White</c:v>
                </c:pt>
                <c:pt idx="1">
                  <c:v>Unknown</c:v>
                </c:pt>
                <c:pt idx="2">
                  <c:v>Other</c:v>
                </c:pt>
                <c:pt idx="3">
                  <c:v>Hispanic</c:v>
                </c:pt>
                <c:pt idx="4">
                  <c:v>Asian/Pacific Islander</c:v>
                </c:pt>
                <c:pt idx="5">
                  <c:v>American Indian/Alaska Native</c:v>
                </c:pt>
              </c:strCache>
            </c:strRef>
          </c:cat>
          <c:val>
            <c:numRef>
              <c:f>Perinatal!$Q$9:$V$9</c:f>
              <c:numCache>
                <c:formatCode>0%</c:formatCode>
                <c:ptCount val="6"/>
                <c:pt idx="0">
                  <c:v>0.625</c:v>
                </c:pt>
                <c:pt idx="1">
                  <c:v>0.20833333333333334</c:v>
                </c:pt>
                <c:pt idx="2">
                  <c:v>4.1666666666666664E-2</c:v>
                </c:pt>
                <c:pt idx="3">
                  <c:v>8.3333333333333329E-2</c:v>
                </c:pt>
                <c:pt idx="4">
                  <c:v>4.1666666666666664E-2</c:v>
                </c:pt>
                <c:pt idx="5" formatCode="0">
                  <c:v>0</c:v>
                </c:pt>
              </c:numCache>
            </c:numRef>
          </c:val>
          <c:extLst>
            <c:ext xmlns:c16="http://schemas.microsoft.com/office/drawing/2014/chart" uri="{C3380CC4-5D6E-409C-BE32-E72D297353CC}">
              <c16:uniqueId val="{00000001-51D2-4E66-8212-853C8E4F756F}"/>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r"/>
      <c:layout>
        <c:manualLayout>
          <c:xMode val="edge"/>
          <c:yMode val="edge"/>
          <c:x val="0.87510415589410784"/>
          <c:y val="0.12765335133733441"/>
          <c:w val="0.10088050135037469"/>
          <c:h val="0.591861288204965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17735283089614E-2"/>
          <c:y val="0.32171965209728676"/>
          <c:w val="0.96376452943382074"/>
          <c:h val="0.48155886713899326"/>
        </c:manualLayout>
      </c:layout>
      <c:barChart>
        <c:barDir val="col"/>
        <c:grouping val="clustered"/>
        <c:varyColors val="0"/>
        <c:ser>
          <c:idx val="0"/>
          <c:order val="0"/>
          <c:tx>
            <c:strRef>
              <c:f>'Perinatal 2'!$B$4</c:f>
              <c:strCache>
                <c:ptCount val="1"/>
                <c:pt idx="0">
                  <c:v>Children &lt;3 years old</c:v>
                </c:pt>
              </c:strCache>
            </c:strRef>
          </c:tx>
          <c:spPr>
            <a:solidFill>
              <a:srgbClr val="FFCF01"/>
            </a:solidFill>
            <a:ln w="50800">
              <a:noFill/>
              <a:prstDash val="solid"/>
            </a:ln>
          </c:spPr>
          <c:invertIfNegative val="0"/>
          <c:dPt>
            <c:idx val="7"/>
            <c:invertIfNegative val="0"/>
            <c:bubble3D val="0"/>
            <c:spPr>
              <a:solidFill>
                <a:srgbClr val="F78E1E"/>
              </a:solidFill>
              <a:ln w="50800">
                <a:noFill/>
                <a:prstDash val="solid"/>
              </a:ln>
            </c:spPr>
            <c:extLst>
              <c:ext xmlns:c16="http://schemas.microsoft.com/office/drawing/2014/chart" uri="{C3380CC4-5D6E-409C-BE32-E72D297353CC}">
                <c16:uniqueId val="{00000001-BB47-4D84-B8DE-E8E27E2CD3C6}"/>
              </c:ext>
            </c:extLst>
          </c:dPt>
          <c:dLbls>
            <c:dLbl>
              <c:idx val="0"/>
              <c:spPr>
                <a:noFill/>
                <a:ln>
                  <a:noFill/>
                </a:ln>
                <a:effectLst/>
              </c:spPr>
              <c:txPr>
                <a:bodyPr wrap="square" lIns="38100" tIns="19050" rIns="38100" bIns="19050" anchor="ctr">
                  <a:spAutoFit/>
                </a:bodyPr>
                <a:lstStyle/>
                <a:p>
                  <a:pPr>
                    <a:defRPr sz="2400" b="0" spc="0" baseline="0">
                      <a:solidFill>
                        <a:schemeClr val="tx1"/>
                      </a:solidFill>
                      <a:latin typeface="Arial Narrow" panose="020B0606020202030204" pitchFamily="34" charset="0"/>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47-4D84-B8DE-E8E27E2CD3C6}"/>
                </c:ext>
              </c:extLst>
            </c:dLbl>
            <c:dLbl>
              <c:idx val="7"/>
              <c:spPr>
                <a:noFill/>
                <a:ln>
                  <a:noFill/>
                </a:ln>
                <a:effectLst/>
              </c:spPr>
              <c:txPr>
                <a:bodyPr wrap="square" lIns="38100" tIns="19050" rIns="38100" bIns="19050" anchor="ctr">
                  <a:spAutoFit/>
                </a:bodyPr>
                <a:lstStyle/>
                <a:p>
                  <a:pPr>
                    <a:defRPr sz="2400" b="1" spc="0" baseline="0">
                      <a:solidFill>
                        <a:schemeClr val="tx1"/>
                      </a:solidFill>
                      <a:latin typeface="Arial Narrow" panose="020B060602020203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47-4D84-B8DE-E8E27E2CD3C6}"/>
                </c:ext>
              </c:extLst>
            </c:dLbl>
            <c:spPr>
              <a:noFill/>
              <a:ln>
                <a:noFill/>
              </a:ln>
              <a:effectLst/>
            </c:spPr>
            <c:txPr>
              <a:bodyPr wrap="square" lIns="38100" tIns="19050" rIns="38100" bIns="19050" anchor="ctr">
                <a:spAutoFit/>
              </a:bodyPr>
              <a:lstStyle/>
              <a:p>
                <a:pPr>
                  <a:defRPr sz="2400" b="0" spc="-110" baseline="0">
                    <a:solidFill>
                      <a:schemeClr val="tx1"/>
                    </a:solidFill>
                    <a:latin typeface="Arial Narrow" panose="020B060602020203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'Perinatal 2'!$D$1:$K$1</c:f>
              <c:numCache>
                <c:formatCode>General</c:formatCode>
                <c:ptCount val="8"/>
                <c:pt idx="0">
                  <c:v>2012</c:v>
                </c:pt>
                <c:pt idx="1">
                  <c:v>2013</c:v>
                </c:pt>
                <c:pt idx="2">
                  <c:v>2014</c:v>
                </c:pt>
                <c:pt idx="3">
                  <c:v>2015</c:v>
                </c:pt>
                <c:pt idx="4">
                  <c:v>2016</c:v>
                </c:pt>
                <c:pt idx="5">
                  <c:v>2017</c:v>
                </c:pt>
                <c:pt idx="6">
                  <c:v>2018</c:v>
                </c:pt>
                <c:pt idx="7">
                  <c:v>2019</c:v>
                </c:pt>
              </c:numCache>
            </c:numRef>
          </c:cat>
          <c:val>
            <c:numRef>
              <c:f>'Perinatal 2'!$D$4:$K$4</c:f>
              <c:numCache>
                <c:formatCode>General</c:formatCode>
                <c:ptCount val="8"/>
                <c:pt idx="0">
                  <c:v>65</c:v>
                </c:pt>
                <c:pt idx="1">
                  <c:v>13</c:v>
                </c:pt>
                <c:pt idx="2">
                  <c:v>53</c:v>
                </c:pt>
                <c:pt idx="3">
                  <c:v>58</c:v>
                </c:pt>
                <c:pt idx="4">
                  <c:v>40</c:v>
                </c:pt>
                <c:pt idx="5">
                  <c:v>31</c:v>
                </c:pt>
                <c:pt idx="6">
                  <c:v>45</c:v>
                </c:pt>
                <c:pt idx="7">
                  <c:v>30</c:v>
                </c:pt>
              </c:numCache>
            </c:numRef>
          </c:val>
          <c:extLst>
            <c:ext xmlns:c16="http://schemas.microsoft.com/office/drawing/2014/chart" uri="{C3380CC4-5D6E-409C-BE32-E72D297353CC}">
              <c16:uniqueId val="{00000003-BB47-4D84-B8DE-E8E27E2CD3C6}"/>
            </c:ext>
          </c:extLst>
        </c:ser>
        <c:dLbls>
          <c:showLegendKey val="0"/>
          <c:showVal val="0"/>
          <c:showCatName val="0"/>
          <c:showSerName val="0"/>
          <c:showPercent val="0"/>
          <c:showBubbleSize val="0"/>
        </c:dLbls>
        <c:gapWidth val="30"/>
        <c:axId val="334359072"/>
        <c:axId val="334359632"/>
      </c:barChart>
      <c:catAx>
        <c:axId val="334359072"/>
        <c:scaling>
          <c:orientation val="minMax"/>
        </c:scaling>
        <c:delete val="0"/>
        <c:axPos val="b"/>
        <c:numFmt formatCode="General" sourceLinked="1"/>
        <c:majorTickMark val="none"/>
        <c:minorTickMark val="none"/>
        <c:tickLblPos val="nextTo"/>
        <c:spPr>
          <a:ln w="3175">
            <a:solidFill>
              <a:schemeClr val="bg1">
                <a:lumMod val="50000"/>
              </a:schemeClr>
            </a:solidFill>
            <a:prstDash val="solid"/>
          </a:ln>
        </c:spPr>
        <c:txPr>
          <a:bodyPr rot="0" vert="horz"/>
          <a:lstStyle/>
          <a:p>
            <a:pPr>
              <a:defRPr sz="2400">
                <a:solidFill>
                  <a:sysClr val="windowText" lastClr="000000"/>
                </a:solidFill>
                <a:latin typeface="Arial Narrow" panose="020B0606020202030204" pitchFamily="34" charset="0"/>
                <a:cs typeface="Arial" panose="020B0604020202020204" pitchFamily="34" charset="0"/>
              </a:defRPr>
            </a:pPr>
            <a:endParaRPr lang="en-US"/>
          </a:p>
        </c:txPr>
        <c:crossAx val="334359632"/>
        <c:crosses val="autoZero"/>
        <c:auto val="1"/>
        <c:lblAlgn val="ctr"/>
        <c:lblOffset val="100"/>
        <c:tickLblSkip val="7"/>
        <c:noMultiLvlLbl val="0"/>
      </c:catAx>
      <c:valAx>
        <c:axId val="334359632"/>
        <c:scaling>
          <c:orientation val="minMax"/>
        </c:scaling>
        <c:delete val="0"/>
        <c:axPos val="l"/>
        <c:numFmt formatCode="0" sourceLinked="0"/>
        <c:majorTickMark val="out"/>
        <c:minorTickMark val="none"/>
        <c:tickLblPos val="none"/>
        <c:spPr>
          <a:ln>
            <a:noFill/>
          </a:ln>
        </c:spPr>
        <c:crossAx val="334359072"/>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chemeClr val="tx1">
              <a:lumMod val="65000"/>
              <a:lumOff val="35000"/>
            </a:schemeClr>
          </a:solidFill>
          <a:latin typeface="Roboto Condensed" panose="02000000000000000000" pitchFamily="2" charset="0"/>
          <a:ea typeface="Roboto Condensed" panose="02000000000000000000" pitchFamily="2" charset="0"/>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17735283089614E-2"/>
          <c:y val="0.20492429444243981"/>
          <c:w val="0.96376452943382074"/>
          <c:h val="0.60902873491962972"/>
        </c:manualLayout>
      </c:layout>
      <c:barChart>
        <c:barDir val="col"/>
        <c:grouping val="clustered"/>
        <c:varyColors val="0"/>
        <c:ser>
          <c:idx val="0"/>
          <c:order val="0"/>
          <c:tx>
            <c:strRef>
              <c:f>'Perinatal 2'!$B$3</c:f>
              <c:strCache>
                <c:ptCount val="1"/>
                <c:pt idx="0">
                  <c:v>Women 15-44 years old</c:v>
                </c:pt>
              </c:strCache>
            </c:strRef>
          </c:tx>
          <c:spPr>
            <a:solidFill>
              <a:srgbClr val="FFCF01"/>
            </a:solidFill>
            <a:ln w="50800">
              <a:noFill/>
              <a:prstDash val="solid"/>
            </a:ln>
          </c:spPr>
          <c:invertIfNegative val="0"/>
          <c:dPt>
            <c:idx val="7"/>
            <c:invertIfNegative val="0"/>
            <c:bubble3D val="0"/>
            <c:spPr>
              <a:solidFill>
                <a:srgbClr val="F78E1E"/>
              </a:solidFill>
              <a:ln w="50800">
                <a:noFill/>
                <a:prstDash val="solid"/>
              </a:ln>
            </c:spPr>
            <c:extLst>
              <c:ext xmlns:c16="http://schemas.microsoft.com/office/drawing/2014/chart" uri="{C3380CC4-5D6E-409C-BE32-E72D297353CC}">
                <c16:uniqueId val="{00000001-F976-42C8-9222-C7DFC4A47387}"/>
              </c:ext>
            </c:extLst>
          </c:dPt>
          <c:dLbls>
            <c:dLbl>
              <c:idx val="1"/>
              <c:delete val="1"/>
              <c:extLst>
                <c:ext xmlns:c15="http://schemas.microsoft.com/office/drawing/2012/chart" uri="{CE6537A1-D6FC-4f65-9D91-7224C49458BB}"/>
                <c:ext xmlns:c16="http://schemas.microsoft.com/office/drawing/2014/chart" uri="{C3380CC4-5D6E-409C-BE32-E72D297353CC}">
                  <c16:uniqueId val="{00000002-F976-42C8-9222-C7DFC4A47387}"/>
                </c:ext>
              </c:extLst>
            </c:dLbl>
            <c:dLbl>
              <c:idx val="2"/>
              <c:delete val="1"/>
              <c:extLst>
                <c:ext xmlns:c15="http://schemas.microsoft.com/office/drawing/2012/chart" uri="{CE6537A1-D6FC-4f65-9D91-7224C49458BB}"/>
                <c:ext xmlns:c16="http://schemas.microsoft.com/office/drawing/2014/chart" uri="{C3380CC4-5D6E-409C-BE32-E72D297353CC}">
                  <c16:uniqueId val="{00000003-F976-42C8-9222-C7DFC4A47387}"/>
                </c:ext>
              </c:extLst>
            </c:dLbl>
            <c:dLbl>
              <c:idx val="3"/>
              <c:delete val="1"/>
              <c:extLst>
                <c:ext xmlns:c15="http://schemas.microsoft.com/office/drawing/2012/chart" uri="{CE6537A1-D6FC-4f65-9D91-7224C49458BB}"/>
                <c:ext xmlns:c16="http://schemas.microsoft.com/office/drawing/2014/chart" uri="{C3380CC4-5D6E-409C-BE32-E72D297353CC}">
                  <c16:uniqueId val="{00000004-F976-42C8-9222-C7DFC4A47387}"/>
                </c:ext>
              </c:extLst>
            </c:dLbl>
            <c:dLbl>
              <c:idx val="4"/>
              <c:delete val="1"/>
              <c:extLst>
                <c:ext xmlns:c15="http://schemas.microsoft.com/office/drawing/2012/chart" uri="{CE6537A1-D6FC-4f65-9D91-7224C49458BB}"/>
                <c:ext xmlns:c16="http://schemas.microsoft.com/office/drawing/2014/chart" uri="{C3380CC4-5D6E-409C-BE32-E72D297353CC}">
                  <c16:uniqueId val="{00000005-F976-42C8-9222-C7DFC4A47387}"/>
                </c:ext>
              </c:extLst>
            </c:dLbl>
            <c:dLbl>
              <c:idx val="5"/>
              <c:delete val="1"/>
              <c:extLst>
                <c:ext xmlns:c15="http://schemas.microsoft.com/office/drawing/2012/chart" uri="{CE6537A1-D6FC-4f65-9D91-7224C49458BB}"/>
                <c:ext xmlns:c16="http://schemas.microsoft.com/office/drawing/2014/chart" uri="{C3380CC4-5D6E-409C-BE32-E72D297353CC}">
                  <c16:uniqueId val="{00000006-F976-42C8-9222-C7DFC4A47387}"/>
                </c:ext>
              </c:extLst>
            </c:dLbl>
            <c:dLbl>
              <c:idx val="6"/>
              <c:delete val="1"/>
              <c:extLst>
                <c:ext xmlns:c15="http://schemas.microsoft.com/office/drawing/2012/chart" uri="{CE6537A1-D6FC-4f65-9D91-7224C49458BB}"/>
                <c:ext xmlns:c16="http://schemas.microsoft.com/office/drawing/2014/chart" uri="{C3380CC4-5D6E-409C-BE32-E72D297353CC}">
                  <c16:uniqueId val="{00000007-F976-42C8-9222-C7DFC4A47387}"/>
                </c:ext>
              </c:extLst>
            </c:dLbl>
            <c:numFmt formatCode="#,##0" sourceLinked="0"/>
            <c:spPr>
              <a:noFill/>
              <a:ln>
                <a:noFill/>
              </a:ln>
              <a:effectLst/>
            </c:spPr>
            <c:txPr>
              <a:bodyPr wrap="square" lIns="38100" tIns="19050" rIns="38100" bIns="19050" anchor="ctr">
                <a:spAutoFit/>
              </a:bodyPr>
              <a:lstStyle/>
              <a:p>
                <a:pPr>
                  <a:defRPr sz="2400" b="0" spc="0" baseline="0">
                    <a:solidFill>
                      <a:sysClr val="windowText" lastClr="000000"/>
                    </a:solidFill>
                    <a:latin typeface="Arial Narrow" panose="020B060602020203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'Perinatal 2'!$D$1:$K$1</c:f>
              <c:numCache>
                <c:formatCode>General</c:formatCode>
                <c:ptCount val="8"/>
                <c:pt idx="0">
                  <c:v>2012</c:v>
                </c:pt>
                <c:pt idx="1">
                  <c:v>2013</c:v>
                </c:pt>
                <c:pt idx="2">
                  <c:v>2014</c:v>
                </c:pt>
                <c:pt idx="3">
                  <c:v>2015</c:v>
                </c:pt>
                <c:pt idx="4">
                  <c:v>2016</c:v>
                </c:pt>
                <c:pt idx="5">
                  <c:v>2017</c:v>
                </c:pt>
                <c:pt idx="6">
                  <c:v>2018</c:v>
                </c:pt>
                <c:pt idx="7">
                  <c:v>2019</c:v>
                </c:pt>
              </c:numCache>
            </c:numRef>
          </c:cat>
          <c:val>
            <c:numRef>
              <c:f>'Perinatal 2'!$D$3:$K$3</c:f>
              <c:numCache>
                <c:formatCode>General</c:formatCode>
                <c:ptCount val="8"/>
                <c:pt idx="0">
                  <c:v>3456</c:v>
                </c:pt>
                <c:pt idx="1">
                  <c:v>3874</c:v>
                </c:pt>
                <c:pt idx="2">
                  <c:v>4235</c:v>
                </c:pt>
                <c:pt idx="3">
                  <c:v>4741</c:v>
                </c:pt>
                <c:pt idx="4">
                  <c:v>6240</c:v>
                </c:pt>
                <c:pt idx="5">
                  <c:v>5132</c:v>
                </c:pt>
                <c:pt idx="6">
                  <c:v>4524</c:v>
                </c:pt>
                <c:pt idx="7">
                  <c:v>4007</c:v>
                </c:pt>
              </c:numCache>
            </c:numRef>
          </c:val>
          <c:extLst>
            <c:ext xmlns:c16="http://schemas.microsoft.com/office/drawing/2014/chart" uri="{C3380CC4-5D6E-409C-BE32-E72D297353CC}">
              <c16:uniqueId val="{00000008-F976-42C8-9222-C7DFC4A47387}"/>
            </c:ext>
          </c:extLst>
        </c:ser>
        <c:dLbls>
          <c:showLegendKey val="0"/>
          <c:showVal val="0"/>
          <c:showCatName val="0"/>
          <c:showSerName val="0"/>
          <c:showPercent val="0"/>
          <c:showBubbleSize val="0"/>
        </c:dLbls>
        <c:gapWidth val="30"/>
        <c:axId val="334359072"/>
        <c:axId val="334359632"/>
      </c:barChart>
      <c:catAx>
        <c:axId val="334359072"/>
        <c:scaling>
          <c:orientation val="minMax"/>
        </c:scaling>
        <c:delete val="0"/>
        <c:axPos val="b"/>
        <c:numFmt formatCode="General" sourceLinked="1"/>
        <c:majorTickMark val="none"/>
        <c:minorTickMark val="none"/>
        <c:tickLblPos val="nextTo"/>
        <c:spPr>
          <a:ln w="3175">
            <a:solidFill>
              <a:schemeClr val="bg1">
                <a:lumMod val="50000"/>
              </a:schemeClr>
            </a:solidFill>
            <a:prstDash val="solid"/>
          </a:ln>
        </c:spPr>
        <c:txPr>
          <a:bodyPr rot="0" vert="horz"/>
          <a:lstStyle/>
          <a:p>
            <a:pPr>
              <a:defRPr sz="2400">
                <a:solidFill>
                  <a:sysClr val="windowText" lastClr="000000"/>
                </a:solidFill>
                <a:latin typeface="Arial Narrow" panose="020B0606020202030204" pitchFamily="34" charset="0"/>
                <a:cs typeface="Arial" panose="020B0604020202020204" pitchFamily="34" charset="0"/>
              </a:defRPr>
            </a:pPr>
            <a:endParaRPr lang="en-US"/>
          </a:p>
        </c:txPr>
        <c:crossAx val="334359632"/>
        <c:crosses val="autoZero"/>
        <c:auto val="1"/>
        <c:lblAlgn val="ctr"/>
        <c:lblOffset val="100"/>
        <c:tickLblSkip val="7"/>
        <c:noMultiLvlLbl val="0"/>
      </c:catAx>
      <c:valAx>
        <c:axId val="334359632"/>
        <c:scaling>
          <c:orientation val="minMax"/>
        </c:scaling>
        <c:delete val="0"/>
        <c:axPos val="l"/>
        <c:numFmt formatCode="0" sourceLinked="0"/>
        <c:majorTickMark val="out"/>
        <c:minorTickMark val="none"/>
        <c:tickLblPos val="none"/>
        <c:spPr>
          <a:ln>
            <a:noFill/>
          </a:ln>
        </c:spPr>
        <c:crossAx val="334359072"/>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chemeClr val="tx1">
              <a:lumMod val="65000"/>
              <a:lumOff val="35000"/>
            </a:schemeClr>
          </a:solidFill>
          <a:latin typeface="Roboto Condensed" panose="02000000000000000000" pitchFamily="2" charset="0"/>
          <a:ea typeface="Roboto Condensed" panose="02000000000000000000" pitchFamily="2" charset="0"/>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3603164124388393"/>
          <c:w val="0.87298240693721652"/>
          <c:h val="0.62676813138022769"/>
        </c:manualLayout>
      </c:layout>
      <c:barChart>
        <c:barDir val="col"/>
        <c:grouping val="clustered"/>
        <c:varyColors val="0"/>
        <c:ser>
          <c:idx val="1"/>
          <c:order val="0"/>
          <c:tx>
            <c:strRef>
              <c:f>'Chronic B'!$K$30</c:f>
              <c:strCache>
                <c:ptCount val="1"/>
                <c:pt idx="0">
                  <c:v>2018</c:v>
                </c:pt>
              </c:strCache>
            </c:strRef>
          </c:tx>
          <c:spPr>
            <a:solidFill>
              <a:srgbClr val="7ED0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B'!$M$28:$R$28</c:f>
              <c:strCache>
                <c:ptCount val="6"/>
                <c:pt idx="0">
                  <c:v>&lt;20</c:v>
                </c:pt>
                <c:pt idx="1">
                  <c:v>20-29</c:v>
                </c:pt>
                <c:pt idx="2">
                  <c:v>30-39</c:v>
                </c:pt>
                <c:pt idx="3">
                  <c:v>40-49</c:v>
                </c:pt>
                <c:pt idx="4">
                  <c:v>50-59</c:v>
                </c:pt>
                <c:pt idx="5">
                  <c:v>&gt;=60</c:v>
                </c:pt>
              </c:strCache>
            </c:strRef>
          </c:cat>
          <c:val>
            <c:numRef>
              <c:f>'Chronic B'!$M$30:$R$30</c:f>
              <c:numCache>
                <c:formatCode>0%</c:formatCode>
                <c:ptCount val="6"/>
                <c:pt idx="0">
                  <c:v>1.637623346630275E-2</c:v>
                </c:pt>
                <c:pt idx="1">
                  <c:v>0.10287633844215831</c:v>
                </c:pt>
                <c:pt idx="2">
                  <c:v>0.22296871719504513</c:v>
                </c:pt>
                <c:pt idx="3">
                  <c:v>0.19987402897333614</c:v>
                </c:pt>
                <c:pt idx="4">
                  <c:v>0.20680243543984883</c:v>
                </c:pt>
                <c:pt idx="5">
                  <c:v>0.24921268108335082</c:v>
                </c:pt>
              </c:numCache>
            </c:numRef>
          </c:val>
          <c:extLst>
            <c:ext xmlns:c16="http://schemas.microsoft.com/office/drawing/2014/chart" uri="{C3380CC4-5D6E-409C-BE32-E72D297353CC}">
              <c16:uniqueId val="{00000000-7713-4FA4-977C-0D92D75A9203}"/>
            </c:ext>
          </c:extLst>
        </c:ser>
        <c:ser>
          <c:idx val="0"/>
          <c:order val="1"/>
          <c:tx>
            <c:strRef>
              <c:f>'Chronic B'!$K$29</c:f>
              <c:strCache>
                <c:ptCount val="1"/>
                <c:pt idx="0">
                  <c:v>2019</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B'!$M$28:$R$28</c:f>
              <c:strCache>
                <c:ptCount val="6"/>
                <c:pt idx="0">
                  <c:v>&lt;20</c:v>
                </c:pt>
                <c:pt idx="1">
                  <c:v>20-29</c:v>
                </c:pt>
                <c:pt idx="2">
                  <c:v>30-39</c:v>
                </c:pt>
                <c:pt idx="3">
                  <c:v>40-49</c:v>
                </c:pt>
                <c:pt idx="4">
                  <c:v>50-59</c:v>
                </c:pt>
                <c:pt idx="5">
                  <c:v>&gt;=60</c:v>
                </c:pt>
              </c:strCache>
            </c:strRef>
          </c:cat>
          <c:val>
            <c:numRef>
              <c:f>'Chronic B'!$M$29:$R$29</c:f>
              <c:numCache>
                <c:formatCode>0%</c:formatCode>
                <c:ptCount val="6"/>
                <c:pt idx="0">
                  <c:v>1.5793848711554447E-2</c:v>
                </c:pt>
                <c:pt idx="1">
                  <c:v>0.10681629260182876</c:v>
                </c:pt>
                <c:pt idx="2">
                  <c:v>0.20781379883624274</c:v>
                </c:pt>
                <c:pt idx="3">
                  <c:v>0.21342477140482127</c:v>
                </c:pt>
                <c:pt idx="4">
                  <c:v>0.19472152950955943</c:v>
                </c:pt>
                <c:pt idx="5">
                  <c:v>0.25872817955112221</c:v>
                </c:pt>
              </c:numCache>
            </c:numRef>
          </c:val>
          <c:extLst>
            <c:ext xmlns:c16="http://schemas.microsoft.com/office/drawing/2014/chart" uri="{C3380CC4-5D6E-409C-BE32-E72D297353CC}">
              <c16:uniqueId val="{00000001-7713-4FA4-977C-0D92D75A9203}"/>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legend>
      <c:legendPos val="t"/>
      <c:layout>
        <c:manualLayout>
          <c:xMode val="edge"/>
          <c:yMode val="edge"/>
          <c:x val="0.1604212807872725"/>
          <c:y val="1.8913402677512337E-2"/>
          <c:w val="0.83052609585125214"/>
          <c:h val="0.1025796441649298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7874487253731"/>
          <c:y val="0.20374509996785009"/>
          <c:w val="0.76032554887548287"/>
          <c:h val="0.66806187408789641"/>
        </c:manualLayout>
      </c:layout>
      <c:barChart>
        <c:barDir val="bar"/>
        <c:grouping val="clustered"/>
        <c:varyColors val="0"/>
        <c:ser>
          <c:idx val="1"/>
          <c:order val="0"/>
          <c:tx>
            <c:strRef>
              <c:f>'Chronic B'!$G$4</c:f>
              <c:strCache>
                <c:ptCount val="1"/>
                <c:pt idx="0">
                  <c:v>2019</c:v>
                </c:pt>
              </c:strCache>
            </c:strRef>
          </c:tx>
          <c:spPr>
            <a:solidFill>
              <a:srgbClr val="00A0AF"/>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'[1]Chronic B'!$B$24:$B$25</c:f>
              <c:strCache>
                <c:ptCount val="2"/>
                <c:pt idx="0">
                  <c:v>Female</c:v>
                </c:pt>
                <c:pt idx="1">
                  <c:v>Male</c:v>
                </c:pt>
              </c:strCache>
            </c:strRef>
          </c:cat>
          <c:val>
            <c:numRef>
              <c:f>'Chronic B'!$H$4:$I$4</c:f>
              <c:numCache>
                <c:formatCode>0%</c:formatCode>
                <c:ptCount val="2"/>
                <c:pt idx="0">
                  <c:v>0.42830423940149626</c:v>
                </c:pt>
                <c:pt idx="1">
                  <c:v>0.57003325020781381</c:v>
                </c:pt>
              </c:numCache>
            </c:numRef>
          </c:val>
          <c:extLst>
            <c:ext xmlns:c16="http://schemas.microsoft.com/office/drawing/2014/chart" uri="{C3380CC4-5D6E-409C-BE32-E72D297353CC}">
              <c16:uniqueId val="{00000000-4A87-4B9C-A44C-8756E2395158}"/>
            </c:ext>
          </c:extLst>
        </c:ser>
        <c:ser>
          <c:idx val="0"/>
          <c:order val="1"/>
          <c:tx>
            <c:strRef>
              <c:f>'Chronic B'!$G$5</c:f>
              <c:strCache>
                <c:ptCount val="1"/>
                <c:pt idx="0">
                  <c:v>2018</c:v>
                </c:pt>
              </c:strCache>
            </c:strRef>
          </c:tx>
          <c:spPr>
            <a:solidFill>
              <a:srgbClr val="7ED0E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'[1]Chronic B'!$B$24:$B$25</c:f>
              <c:strCache>
                <c:ptCount val="2"/>
                <c:pt idx="0">
                  <c:v>Female</c:v>
                </c:pt>
                <c:pt idx="1">
                  <c:v>Male</c:v>
                </c:pt>
              </c:strCache>
            </c:strRef>
          </c:cat>
          <c:val>
            <c:numRef>
              <c:f>'Chronic B'!$H$5:$I$5</c:f>
              <c:numCache>
                <c:formatCode>0%</c:formatCode>
                <c:ptCount val="2"/>
                <c:pt idx="0">
                  <c:v>0.42431240814612642</c:v>
                </c:pt>
                <c:pt idx="1">
                  <c:v>0.57190846105395754</c:v>
                </c:pt>
              </c:numCache>
            </c:numRef>
          </c:val>
          <c:extLst>
            <c:ext xmlns:c16="http://schemas.microsoft.com/office/drawing/2014/chart" uri="{C3380CC4-5D6E-409C-BE32-E72D297353CC}">
              <c16:uniqueId val="{00000001-4A87-4B9C-A44C-8756E2395158}"/>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b"/>
      <c:layout>
        <c:manualLayout>
          <c:xMode val="edge"/>
          <c:yMode val="edge"/>
          <c:x val="3.8973298124652844E-3"/>
          <c:y val="6.2868069988227396E-3"/>
          <c:w val="0.99036619746250631"/>
          <c:h val="0.114483341297377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38819143273079"/>
          <c:y val="5.4765203870571662E-3"/>
          <c:w val="0.50726430569673753"/>
          <c:h val="0.87459126150497979"/>
        </c:manualLayout>
      </c:layout>
      <c:barChart>
        <c:barDir val="bar"/>
        <c:grouping val="clustered"/>
        <c:varyColors val="0"/>
        <c:ser>
          <c:idx val="0"/>
          <c:order val="0"/>
          <c:tx>
            <c:strRef>
              <c:f>'Chronic B'!$T$56</c:f>
              <c:strCache>
                <c:ptCount val="1"/>
                <c:pt idx="0">
                  <c:v>2018</c:v>
                </c:pt>
              </c:strCache>
            </c:strRef>
          </c:tx>
          <c:spPr>
            <a:solidFill>
              <a:srgbClr val="7ED0E0"/>
            </a:solidFill>
            <a:ln>
              <a:noFill/>
            </a:ln>
            <a:effectLst/>
          </c:spPr>
          <c:invertIfNegative val="0"/>
          <c:dLbls>
            <c:dLbl>
              <c:idx val="5"/>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A5-4249-8EF6-83A5003A6DD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B'!$U$54:$Z$54</c:f>
              <c:strCache>
                <c:ptCount val="6"/>
                <c:pt idx="0">
                  <c:v>Unknown</c:v>
                </c:pt>
                <c:pt idx="1">
                  <c:v>White</c:v>
                </c:pt>
                <c:pt idx="2">
                  <c:v>Black</c:v>
                </c:pt>
                <c:pt idx="3">
                  <c:v>Hispanic</c:v>
                </c:pt>
                <c:pt idx="4">
                  <c:v>Asian/Pacific Islander</c:v>
                </c:pt>
                <c:pt idx="5">
                  <c:v>American Indian/Alaskan Native</c:v>
                </c:pt>
              </c:strCache>
            </c:strRef>
          </c:cat>
          <c:val>
            <c:numRef>
              <c:f>'Chronic B'!$U$56:$Z$56</c:f>
              <c:numCache>
                <c:formatCode>0%</c:formatCode>
                <c:ptCount val="6"/>
                <c:pt idx="0">
                  <c:v>0.39848834768003361</c:v>
                </c:pt>
                <c:pt idx="1">
                  <c:v>0.25635103926096997</c:v>
                </c:pt>
                <c:pt idx="2">
                  <c:v>0.16229267268528239</c:v>
                </c:pt>
                <c:pt idx="3">
                  <c:v>8.16712156204073E-2</c:v>
                </c:pt>
                <c:pt idx="4">
                  <c:v>5.6477010287633841E-2</c:v>
                </c:pt>
                <c:pt idx="5">
                  <c:v>1.4696619777451185E-3</c:v>
                </c:pt>
              </c:numCache>
            </c:numRef>
          </c:val>
          <c:extLst>
            <c:ext xmlns:c16="http://schemas.microsoft.com/office/drawing/2014/chart" uri="{C3380CC4-5D6E-409C-BE32-E72D297353CC}">
              <c16:uniqueId val="{00000001-40A5-4249-8EF6-83A5003A6DD7}"/>
            </c:ext>
          </c:extLst>
        </c:ser>
        <c:ser>
          <c:idx val="1"/>
          <c:order val="1"/>
          <c:tx>
            <c:strRef>
              <c:f>'Chronic B'!$T$55</c:f>
              <c:strCache>
                <c:ptCount val="1"/>
                <c:pt idx="0">
                  <c:v>2019</c:v>
                </c:pt>
              </c:strCache>
            </c:strRef>
          </c:tx>
          <c:spPr>
            <a:solidFill>
              <a:srgbClr val="00A0AF"/>
            </a:solidFill>
            <a:ln>
              <a:noFill/>
            </a:ln>
            <a:effectLst/>
          </c:spPr>
          <c:invertIfNegative val="0"/>
          <c:dLbls>
            <c:dLbl>
              <c:idx val="5"/>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0A5-4249-8EF6-83A5003A6DD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B'!$U$54:$Z$54</c:f>
              <c:strCache>
                <c:ptCount val="6"/>
                <c:pt idx="0">
                  <c:v>Unknown</c:v>
                </c:pt>
                <c:pt idx="1">
                  <c:v>White</c:v>
                </c:pt>
                <c:pt idx="2">
                  <c:v>Black</c:v>
                </c:pt>
                <c:pt idx="3">
                  <c:v>Hispanic</c:v>
                </c:pt>
                <c:pt idx="4">
                  <c:v>Asian/Pacific Islander</c:v>
                </c:pt>
                <c:pt idx="5">
                  <c:v>American Indian/Alaskan Native</c:v>
                </c:pt>
              </c:strCache>
            </c:strRef>
          </c:cat>
          <c:val>
            <c:numRef>
              <c:f>'Chronic B'!$U$55:$Z$55</c:f>
              <c:numCache>
                <c:formatCode>0%</c:formatCode>
                <c:ptCount val="6"/>
                <c:pt idx="0">
                  <c:v>0.37780548628428928</c:v>
                </c:pt>
                <c:pt idx="1">
                  <c:v>0.26288445552784706</c:v>
                </c:pt>
                <c:pt idx="2">
                  <c:v>0.16500415627597673</c:v>
                </c:pt>
                <c:pt idx="3">
                  <c:v>9.9334995843724017E-2</c:v>
                </c:pt>
                <c:pt idx="4">
                  <c:v>5.091438071487947E-2</c:v>
                </c:pt>
                <c:pt idx="5">
                  <c:v>1.0390689941812137E-3</c:v>
                </c:pt>
              </c:numCache>
            </c:numRef>
          </c:val>
          <c:extLst>
            <c:ext xmlns:c16="http://schemas.microsoft.com/office/drawing/2014/chart" uri="{C3380CC4-5D6E-409C-BE32-E72D297353CC}">
              <c16:uniqueId val="{00000003-40A5-4249-8EF6-83A5003A6DD7}"/>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tr"/>
      <c:layout>
        <c:manualLayout>
          <c:xMode val="edge"/>
          <c:yMode val="edge"/>
          <c:x val="0.84786058075239235"/>
          <c:y val="4.4632727782313537E-2"/>
          <c:w val="0.10088051094378932"/>
          <c:h val="0.4480684374349975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1594447741672129"/>
          <c:w val="0.87298240693721652"/>
          <c:h val="0.6471618580556735"/>
        </c:manualLayout>
      </c:layout>
      <c:barChart>
        <c:barDir val="col"/>
        <c:grouping val="clustered"/>
        <c:varyColors val="0"/>
        <c:ser>
          <c:idx val="0"/>
          <c:order val="0"/>
          <c:tx>
            <c:strRef>
              <c:f>'Chronic C'!$K$30</c:f>
              <c:strCache>
                <c:ptCount val="1"/>
                <c:pt idx="0">
                  <c:v>2018</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C'!$M$28:$R$28</c:f>
              <c:strCache>
                <c:ptCount val="6"/>
                <c:pt idx="0">
                  <c:v>&lt;20</c:v>
                </c:pt>
                <c:pt idx="1">
                  <c:v>20–29</c:v>
                </c:pt>
                <c:pt idx="2">
                  <c:v>30–39</c:v>
                </c:pt>
                <c:pt idx="3">
                  <c:v>40–49</c:v>
                </c:pt>
                <c:pt idx="4">
                  <c:v>50–59</c:v>
                </c:pt>
                <c:pt idx="5">
                  <c:v>&gt;=60</c:v>
                </c:pt>
              </c:strCache>
            </c:strRef>
          </c:cat>
          <c:val>
            <c:numRef>
              <c:f>'Chronic C'!$M$30:$R$30</c:f>
              <c:numCache>
                <c:formatCode>0%</c:formatCode>
                <c:ptCount val="6"/>
                <c:pt idx="0">
                  <c:v>8.0270574971815101E-3</c:v>
                </c:pt>
                <c:pt idx="1">
                  <c:v>0.17149943630214204</c:v>
                </c:pt>
                <c:pt idx="2">
                  <c:v>0.25100338218714768</c:v>
                </c:pt>
                <c:pt idx="3">
                  <c:v>0.14994363021420518</c:v>
                </c:pt>
                <c:pt idx="4">
                  <c:v>0.19760992108229988</c:v>
                </c:pt>
                <c:pt idx="5">
                  <c:v>0.21916572717023675</c:v>
                </c:pt>
              </c:numCache>
            </c:numRef>
          </c:val>
          <c:extLst>
            <c:ext xmlns:c16="http://schemas.microsoft.com/office/drawing/2014/chart" uri="{C3380CC4-5D6E-409C-BE32-E72D297353CC}">
              <c16:uniqueId val="{00000000-E994-4FAA-ABE3-F083D7339193}"/>
            </c:ext>
          </c:extLst>
        </c:ser>
        <c:ser>
          <c:idx val="1"/>
          <c:order val="1"/>
          <c:tx>
            <c:strRef>
              <c:f>'Chronic C'!$K$29</c:f>
              <c:strCache>
                <c:ptCount val="1"/>
                <c:pt idx="0">
                  <c:v>2019</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C'!$M$28:$R$28</c:f>
              <c:strCache>
                <c:ptCount val="6"/>
                <c:pt idx="0">
                  <c:v>&lt;20</c:v>
                </c:pt>
                <c:pt idx="1">
                  <c:v>20–29</c:v>
                </c:pt>
                <c:pt idx="2">
                  <c:v>30–39</c:v>
                </c:pt>
                <c:pt idx="3">
                  <c:v>40–49</c:v>
                </c:pt>
                <c:pt idx="4">
                  <c:v>50–59</c:v>
                </c:pt>
                <c:pt idx="5">
                  <c:v>&gt;=60</c:v>
                </c:pt>
              </c:strCache>
            </c:strRef>
          </c:cat>
          <c:val>
            <c:numRef>
              <c:f>'Chronic C'!$M$29:$R$29</c:f>
              <c:numCache>
                <c:formatCode>0%</c:formatCode>
                <c:ptCount val="6"/>
                <c:pt idx="0">
                  <c:v>6.2760455891951597E-3</c:v>
                </c:pt>
                <c:pt idx="1">
                  <c:v>0.15690113972987899</c:v>
                </c:pt>
                <c:pt idx="2">
                  <c:v>0.26961891851182407</c:v>
                </c:pt>
                <c:pt idx="3">
                  <c:v>0.15966259978912486</c:v>
                </c:pt>
                <c:pt idx="4">
                  <c:v>0.1867249083697344</c:v>
                </c:pt>
                <c:pt idx="5">
                  <c:v>0.21860721996284582</c:v>
                </c:pt>
              </c:numCache>
            </c:numRef>
          </c:val>
          <c:extLst>
            <c:ext xmlns:c16="http://schemas.microsoft.com/office/drawing/2014/chart" uri="{C3380CC4-5D6E-409C-BE32-E72D297353CC}">
              <c16:uniqueId val="{00000001-E994-4FAA-ABE3-F083D7339193}"/>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legend>
      <c:legendPos val="t"/>
      <c:layout>
        <c:manualLayout>
          <c:xMode val="edge"/>
          <c:yMode val="edge"/>
          <c:x val="0.16179562433689823"/>
          <c:y val="6.4149798126632955E-3"/>
          <c:w val="0.82670148960932477"/>
          <c:h val="0.1022246264483174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2383262902684"/>
          <c:y val="0.1960569662820181"/>
          <c:w val="0.77488991525385165"/>
          <c:h val="0.67482978749183054"/>
        </c:manualLayout>
      </c:layout>
      <c:barChart>
        <c:barDir val="bar"/>
        <c:grouping val="clustered"/>
        <c:varyColors val="0"/>
        <c:ser>
          <c:idx val="1"/>
          <c:order val="0"/>
          <c:tx>
            <c:strRef>
              <c:f>'Chronic C'!$G$4</c:f>
              <c:strCache>
                <c:ptCount val="1"/>
                <c:pt idx="0">
                  <c:v>2019</c:v>
                </c:pt>
              </c:strCache>
            </c:strRef>
          </c:tx>
          <c:spPr>
            <a:solidFill>
              <a:srgbClr val="F78E1E"/>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C'!$H$3:$I$3</c:f>
              <c:strCache>
                <c:ptCount val="2"/>
                <c:pt idx="0">
                  <c:v>Female</c:v>
                </c:pt>
                <c:pt idx="1">
                  <c:v>Male</c:v>
                </c:pt>
              </c:strCache>
            </c:strRef>
          </c:cat>
          <c:val>
            <c:numRef>
              <c:f>'Chronic C'!$H$4:$I$4</c:f>
              <c:numCache>
                <c:formatCode>0%</c:formatCode>
                <c:ptCount val="2"/>
                <c:pt idx="0">
                  <c:v>0.35070542752422551</c:v>
                </c:pt>
                <c:pt idx="1">
                  <c:v>0.64763769644022695</c:v>
                </c:pt>
              </c:numCache>
            </c:numRef>
          </c:val>
          <c:extLst>
            <c:ext xmlns:c16="http://schemas.microsoft.com/office/drawing/2014/chart" uri="{C3380CC4-5D6E-409C-BE32-E72D297353CC}">
              <c16:uniqueId val="{00000000-888F-4D5E-A1A3-00B7428ACD15}"/>
            </c:ext>
          </c:extLst>
        </c:ser>
        <c:ser>
          <c:idx val="0"/>
          <c:order val="1"/>
          <c:tx>
            <c:strRef>
              <c:f>'Chronic C'!$G$5</c:f>
              <c:strCache>
                <c:ptCount val="1"/>
                <c:pt idx="0">
                  <c:v>2018</c:v>
                </c:pt>
              </c:strCache>
            </c:strRef>
          </c:tx>
          <c:spPr>
            <a:solidFill>
              <a:srgbClr val="FFCF0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C'!$H$3:$I$3</c:f>
              <c:strCache>
                <c:ptCount val="2"/>
                <c:pt idx="0">
                  <c:v>Female</c:v>
                </c:pt>
                <c:pt idx="1">
                  <c:v>Male</c:v>
                </c:pt>
              </c:strCache>
            </c:strRef>
          </c:cat>
          <c:val>
            <c:numRef>
              <c:f>'Chronic C'!$H$5:$I$5</c:f>
              <c:numCache>
                <c:formatCode>0%</c:formatCode>
                <c:ptCount val="2"/>
                <c:pt idx="0">
                  <c:v>0.36126268320180382</c:v>
                </c:pt>
                <c:pt idx="1">
                  <c:v>0.6361217587373168</c:v>
                </c:pt>
              </c:numCache>
            </c:numRef>
          </c:val>
          <c:extLst>
            <c:ext xmlns:c16="http://schemas.microsoft.com/office/drawing/2014/chart" uri="{C3380CC4-5D6E-409C-BE32-E72D297353CC}">
              <c16:uniqueId val="{00000001-888F-4D5E-A1A3-00B7428ACD15}"/>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b"/>
      <c:layout>
        <c:manualLayout>
          <c:xMode val="edge"/>
          <c:yMode val="edge"/>
          <c:x val="3.9764787967770292E-3"/>
          <c:y val="1.7915606412740325E-2"/>
          <c:w val="0.98428484012932183"/>
          <c:h val="0.114483341297377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73409729401942"/>
          <c:y val="9.7195458808358489E-4"/>
          <c:w val="0.50932876664026183"/>
          <c:h val="0.87909596939487078"/>
        </c:manualLayout>
      </c:layout>
      <c:barChart>
        <c:barDir val="bar"/>
        <c:grouping val="clustered"/>
        <c:varyColors val="0"/>
        <c:ser>
          <c:idx val="1"/>
          <c:order val="0"/>
          <c:tx>
            <c:strRef>
              <c:f>'Chronic C'!$T$56</c:f>
              <c:strCache>
                <c:ptCount val="1"/>
                <c:pt idx="0">
                  <c:v>2018</c:v>
                </c:pt>
              </c:strCache>
            </c:strRef>
          </c:tx>
          <c:spPr>
            <a:solidFill>
              <a:srgbClr val="FFCF01"/>
            </a:solidFill>
            <a:ln>
              <a:noFill/>
            </a:ln>
            <a:effectLst/>
          </c:spPr>
          <c:invertIfNegative val="0"/>
          <c:dLbls>
            <c:dLbl>
              <c:idx val="6"/>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0F9-4029-8FE4-B5C7426D31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C'!$U$54:$AA$54</c:f>
              <c:strCache>
                <c:ptCount val="7"/>
                <c:pt idx="0">
                  <c:v>White</c:v>
                </c:pt>
                <c:pt idx="1">
                  <c:v>Unknown</c:v>
                </c:pt>
                <c:pt idx="2">
                  <c:v>Black</c:v>
                </c:pt>
                <c:pt idx="3">
                  <c:v>Hispanic</c:v>
                </c:pt>
                <c:pt idx="4">
                  <c:v>Other</c:v>
                </c:pt>
                <c:pt idx="5">
                  <c:v>Asian/Pacific Islander</c:v>
                </c:pt>
                <c:pt idx="6">
                  <c:v>American Indian/Alaskan Native</c:v>
                </c:pt>
              </c:strCache>
            </c:strRef>
          </c:cat>
          <c:val>
            <c:numRef>
              <c:f>'Chronic C'!$U$56:$AA$56</c:f>
              <c:numCache>
                <c:formatCode>0%</c:formatCode>
                <c:ptCount val="7"/>
                <c:pt idx="0">
                  <c:v>0.53136414881623451</c:v>
                </c:pt>
                <c:pt idx="1">
                  <c:v>0.29609921082299889</c:v>
                </c:pt>
                <c:pt idx="2">
                  <c:v>7.0078917700112736E-2</c:v>
                </c:pt>
                <c:pt idx="3">
                  <c:v>6.1826381059751974E-2</c:v>
                </c:pt>
                <c:pt idx="4">
                  <c:v>3.1341600901916573E-2</c:v>
                </c:pt>
                <c:pt idx="5">
                  <c:v>6.8996617812852315E-3</c:v>
                </c:pt>
                <c:pt idx="6">
                  <c:v>2.3900789177001129E-3</c:v>
                </c:pt>
              </c:numCache>
            </c:numRef>
          </c:val>
          <c:extLst>
            <c:ext xmlns:c16="http://schemas.microsoft.com/office/drawing/2014/chart" uri="{C3380CC4-5D6E-409C-BE32-E72D297353CC}">
              <c16:uniqueId val="{00000000-60F9-4029-8FE4-B5C7426D3121}"/>
            </c:ext>
          </c:extLst>
        </c:ser>
        <c:ser>
          <c:idx val="0"/>
          <c:order val="1"/>
          <c:tx>
            <c:strRef>
              <c:f>'Chronic C'!$T$55</c:f>
              <c:strCache>
                <c:ptCount val="1"/>
                <c:pt idx="0">
                  <c:v>2019</c:v>
                </c:pt>
              </c:strCache>
            </c:strRef>
          </c:tx>
          <c:spPr>
            <a:solidFill>
              <a:srgbClr val="F78E1E"/>
            </a:solidFill>
            <a:ln>
              <a:noFill/>
            </a:ln>
            <a:effectLst/>
          </c:spPr>
          <c:invertIfNegative val="0"/>
          <c:dLbls>
            <c:dLbl>
              <c:idx val="0"/>
              <c:layout>
                <c:manualLayout>
                  <c:x val="-2.3947231615173768E-3"/>
                  <c:y val="-5.60451132598099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F9-4029-8FE4-B5C7426D3121}"/>
                </c:ext>
              </c:extLst>
            </c:dLbl>
            <c:dLbl>
              <c:idx val="6"/>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0F9-4029-8FE4-B5C7426D31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'Chronic C'!$U$54:$AA$54</c:f>
              <c:strCache>
                <c:ptCount val="7"/>
                <c:pt idx="0">
                  <c:v>White</c:v>
                </c:pt>
                <c:pt idx="1">
                  <c:v>Unknown</c:v>
                </c:pt>
                <c:pt idx="2">
                  <c:v>Black</c:v>
                </c:pt>
                <c:pt idx="3">
                  <c:v>Hispanic</c:v>
                </c:pt>
                <c:pt idx="4">
                  <c:v>Other</c:v>
                </c:pt>
                <c:pt idx="5">
                  <c:v>Asian/Pacific Islander</c:v>
                </c:pt>
                <c:pt idx="6">
                  <c:v>American Indian/Alaskan Native</c:v>
                </c:pt>
              </c:strCache>
            </c:strRef>
          </c:cat>
          <c:val>
            <c:numRef>
              <c:f>'Chronic C'!$U$55:$AA$55</c:f>
              <c:numCache>
                <c:formatCode>0%</c:formatCode>
                <c:ptCount val="7"/>
                <c:pt idx="0">
                  <c:v>0.541547421800472</c:v>
                </c:pt>
                <c:pt idx="1">
                  <c:v>0.27760204850128034</c:v>
                </c:pt>
                <c:pt idx="2">
                  <c:v>7.6467339458753822E-2</c:v>
                </c:pt>
                <c:pt idx="3">
                  <c:v>6.05512878445549E-2</c:v>
                </c:pt>
                <c:pt idx="4">
                  <c:v>3.4593563287643722E-2</c:v>
                </c:pt>
                <c:pt idx="5">
                  <c:v>8.0333383541698004E-3</c:v>
                </c:pt>
                <c:pt idx="6">
                  <c:v>1.2050007531254707E-3</c:v>
                </c:pt>
              </c:numCache>
            </c:numRef>
          </c:val>
          <c:extLst>
            <c:ext xmlns:c16="http://schemas.microsoft.com/office/drawing/2014/chart" uri="{C3380CC4-5D6E-409C-BE32-E72D297353CC}">
              <c16:uniqueId val="{00000001-60F9-4029-8FE4-B5C7426D3121}"/>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r"/>
      <c:layout>
        <c:manualLayout>
          <c:xMode val="edge"/>
          <c:yMode val="edge"/>
          <c:x val="0.8499266592461675"/>
          <c:y val="1.0123079411398931E-2"/>
          <c:w val="0.13071838000833241"/>
          <c:h val="0.4467247534509539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3185833833551073"/>
          <c:w val="0.87298240693721652"/>
          <c:h val="0.61917940750679712"/>
        </c:manualLayout>
      </c:layout>
      <c:lineChart>
        <c:grouping val="standard"/>
        <c:varyColors val="0"/>
        <c:ser>
          <c:idx val="1"/>
          <c:order val="0"/>
          <c:tx>
            <c:strRef>
              <c:f>'[Data for 2019 Slides.xlsx]Trend'!$A$3</c:f>
              <c:strCache>
                <c:ptCount val="1"/>
                <c:pt idx="0">
                  <c:v>Acute hepatitis B</c:v>
                </c:pt>
              </c:strCache>
            </c:strRef>
          </c:tx>
          <c:spPr>
            <a:ln w="34925" cap="rnd">
              <a:solidFill>
                <a:srgbClr val="00A0AF"/>
              </a:solidFill>
              <a:round/>
            </a:ln>
            <a:effectLst/>
          </c:spPr>
          <c:marker>
            <c:symbol val="circle"/>
            <c:size val="7"/>
            <c:spPr>
              <a:solidFill>
                <a:srgbClr val="00A0AF"/>
              </a:solidFill>
              <a:ln w="9525">
                <a:solidFill>
                  <a:srgbClr val="00A0AF"/>
                </a:solidFill>
              </a:ln>
              <a:effectLst/>
            </c:spPr>
          </c:marker>
          <c:dLbls>
            <c:dLbl>
              <c:idx val="0"/>
              <c:layout>
                <c:manualLayout>
                  <c:x val="-3.7937132814313886E-2"/>
                  <c:y val="-4.7810089989056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22-414E-BC5E-3EC6039A63B5}"/>
                </c:ext>
              </c:extLst>
            </c:dLbl>
            <c:dLbl>
              <c:idx val="7"/>
              <c:layout>
                <c:manualLayout>
                  <c:x val="7.4328727917782336E-4"/>
                  <c:y val="5.3738686251662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22-414E-BC5E-3EC6039A63B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0A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 for 2019 Slides.xlsx]Trend'!$B$2:$I$2</c:f>
              <c:numCache>
                <c:formatCode>General</c:formatCode>
                <c:ptCount val="8"/>
                <c:pt idx="0">
                  <c:v>2012</c:v>
                </c:pt>
                <c:pt idx="1">
                  <c:v>2013</c:v>
                </c:pt>
                <c:pt idx="2">
                  <c:v>2014</c:v>
                </c:pt>
                <c:pt idx="3">
                  <c:v>2015</c:v>
                </c:pt>
                <c:pt idx="4">
                  <c:v>2016</c:v>
                </c:pt>
                <c:pt idx="5">
                  <c:v>2017</c:v>
                </c:pt>
                <c:pt idx="6">
                  <c:v>2018</c:v>
                </c:pt>
                <c:pt idx="7">
                  <c:v>2019</c:v>
                </c:pt>
              </c:numCache>
            </c:numRef>
          </c:cat>
          <c:val>
            <c:numRef>
              <c:f>'[Data for 2019 Slides.xlsx]Trend'!$B$3:$I$3</c:f>
              <c:numCache>
                <c:formatCode>###########0</c:formatCode>
                <c:ptCount val="8"/>
                <c:pt idx="0">
                  <c:v>292</c:v>
                </c:pt>
                <c:pt idx="1">
                  <c:v>375</c:v>
                </c:pt>
                <c:pt idx="2">
                  <c:v>408</c:v>
                </c:pt>
                <c:pt idx="3">
                  <c:v>519</c:v>
                </c:pt>
                <c:pt idx="4">
                  <c:v>709</c:v>
                </c:pt>
                <c:pt idx="5">
                  <c:v>745</c:v>
                </c:pt>
                <c:pt idx="6">
                  <c:v>783</c:v>
                </c:pt>
                <c:pt idx="7">
                  <c:v>759</c:v>
                </c:pt>
              </c:numCache>
            </c:numRef>
          </c:val>
          <c:smooth val="0"/>
          <c:extLst>
            <c:ext xmlns:c16="http://schemas.microsoft.com/office/drawing/2014/chart" uri="{C3380CC4-5D6E-409C-BE32-E72D297353CC}">
              <c16:uniqueId val="{00000002-9022-414E-BC5E-3EC6039A63B5}"/>
            </c:ext>
          </c:extLst>
        </c:ser>
        <c:ser>
          <c:idx val="2"/>
          <c:order val="1"/>
          <c:tx>
            <c:strRef>
              <c:f>'[Data for 2019 Slides.xlsx]Trend'!$A$5</c:f>
              <c:strCache>
                <c:ptCount val="1"/>
                <c:pt idx="0">
                  <c:v>Acute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Pt>
            <c:idx val="7"/>
            <c:marker>
              <c:symbol val="circle"/>
              <c:size val="7"/>
              <c:spPr>
                <a:solidFill>
                  <a:srgbClr val="F78E1E"/>
                </a:solidFill>
                <a:ln w="9525">
                  <a:solidFill>
                    <a:srgbClr val="F78E1E"/>
                  </a:solidFill>
                </a:ln>
                <a:effectLst/>
              </c:spPr>
            </c:marker>
            <c:bubble3D val="0"/>
            <c:spPr>
              <a:ln w="34925" cap="rnd">
                <a:solidFill>
                  <a:srgbClr val="F78E1E">
                    <a:alpha val="97000"/>
                  </a:srgbClr>
                </a:solidFill>
                <a:round/>
              </a:ln>
              <a:effectLst/>
            </c:spPr>
            <c:extLst>
              <c:ext xmlns:c16="http://schemas.microsoft.com/office/drawing/2014/chart" uri="{C3380CC4-5D6E-409C-BE32-E72D297353CC}">
                <c16:uniqueId val="{00000004-9022-414E-BC5E-3EC6039A63B5}"/>
              </c:ext>
            </c:extLst>
          </c:dPt>
          <c:dLbls>
            <c:dLbl>
              <c:idx val="0"/>
              <c:layout>
                <c:manualLayout>
                  <c:x val="-3.6770735062026647E-2"/>
                  <c:y val="4.4964048528155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22-414E-BC5E-3EC6039A63B5}"/>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22-414E-BC5E-3EC6039A63B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2019 Slides.xlsx]Trend'!$B$2:$I$2</c:f>
              <c:numCache>
                <c:formatCode>General</c:formatCode>
                <c:ptCount val="8"/>
                <c:pt idx="0">
                  <c:v>2012</c:v>
                </c:pt>
                <c:pt idx="1">
                  <c:v>2013</c:v>
                </c:pt>
                <c:pt idx="2">
                  <c:v>2014</c:v>
                </c:pt>
                <c:pt idx="3">
                  <c:v>2015</c:v>
                </c:pt>
                <c:pt idx="4">
                  <c:v>2016</c:v>
                </c:pt>
                <c:pt idx="5">
                  <c:v>2017</c:v>
                </c:pt>
                <c:pt idx="6">
                  <c:v>2018</c:v>
                </c:pt>
                <c:pt idx="7">
                  <c:v>2019</c:v>
                </c:pt>
              </c:numCache>
            </c:numRef>
          </c:cat>
          <c:val>
            <c:numRef>
              <c:f>'[Data for 2019 Slides.xlsx]Trend'!$B$5:$I$5</c:f>
              <c:numCache>
                <c:formatCode>###########0</c:formatCode>
                <c:ptCount val="8"/>
                <c:pt idx="0">
                  <c:v>168</c:v>
                </c:pt>
                <c:pt idx="1">
                  <c:v>220</c:v>
                </c:pt>
                <c:pt idx="2">
                  <c:v>183</c:v>
                </c:pt>
                <c:pt idx="3">
                  <c:v>210</c:v>
                </c:pt>
                <c:pt idx="4">
                  <c:v>301</c:v>
                </c:pt>
                <c:pt idx="5">
                  <c:v>405</c:v>
                </c:pt>
                <c:pt idx="6">
                  <c:v>485</c:v>
                </c:pt>
                <c:pt idx="7">
                  <c:v>806</c:v>
                </c:pt>
              </c:numCache>
            </c:numRef>
          </c:val>
          <c:smooth val="0"/>
          <c:extLst>
            <c:ext xmlns:c16="http://schemas.microsoft.com/office/drawing/2014/chart" uri="{C3380CC4-5D6E-409C-BE32-E72D297353CC}">
              <c16:uniqueId val="{00000006-9022-414E-BC5E-3EC6039A63B5}"/>
            </c:ext>
          </c:extLst>
        </c:ser>
        <c:dLbls>
          <c:showLegendKey val="0"/>
          <c:showVal val="0"/>
          <c:showCatName val="0"/>
          <c:showSerName val="0"/>
          <c:showPercent val="0"/>
          <c:showBubbleSize val="0"/>
        </c:dLbls>
        <c:marker val="1"/>
        <c:smooth val="0"/>
        <c:axId val="846078320"/>
        <c:axId val="840463616"/>
        <c:extLst/>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9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150"/>
        <c:minorUnit val="50"/>
      </c:valAx>
      <c:spPr>
        <a:noFill/>
        <a:ln>
          <a:noFill/>
        </a:ln>
        <a:effectLst/>
      </c:spPr>
    </c:plotArea>
    <c:legend>
      <c:legendPos val="b"/>
      <c:layout>
        <c:manualLayout>
          <c:xMode val="edge"/>
          <c:yMode val="edge"/>
          <c:x val="9.781780402449694E-2"/>
          <c:y val="3.7615193934091531E-2"/>
          <c:w val="0.89999988909838358"/>
          <c:h val="9.728517119216599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'[Data for 2019 Slides2.xlsx]Chronic Maps'!$H$3:$H$69</cx:f>
        <cx:nf>'[Data for 2019 Slides2.xlsx]Chronic Maps'!$H$2</cx:nf>
        <cx:lvl ptCount="67" name="Categorized">
          <cx:pt idx="0">28.0-100.0</cx:pt>
          <cx:pt idx="1">131.1-160.0</cx:pt>
          <cx:pt idx="2">131.1-160.0</cx:pt>
          <cx:pt idx="3">131.1-160.0</cx:pt>
          <cx:pt idx="4">100.0-130.0</cx:pt>
          <cx:pt idx="5">28.0-100.0</cx:pt>
          <cx:pt idx="6">160.1-190.0</cx:pt>
          <cx:pt idx="7">100.0-130.0</cx:pt>
          <cx:pt idx="8">100.0-130.0</cx:pt>
          <cx:pt idx="9">28.0-100.0</cx:pt>
          <cx:pt idx="10">28.0-100.0</cx:pt>
          <cx:pt idx="11">100.0-130.0</cx:pt>
          <cx:pt idx="12">28.0-100.0</cx:pt>
          <cx:pt idx="13">160.1-190.0</cx:pt>
          <cx:pt idx="14">&gt;190.0</cx:pt>
          <cx:pt idx="15">100.0-130.0</cx:pt>
          <cx:pt idx="16">100.0-130.0</cx:pt>
          <cx:pt idx="17">28.0-100.0</cx:pt>
          <cx:pt idx="18">&gt;190.0</cx:pt>
          <cx:pt idx="19">28.0-100.0</cx:pt>
          <cx:pt idx="20">&gt;190.0</cx:pt>
          <cx:pt idx="21">28.0-100.0</cx:pt>
          <cx:pt idx="22">&gt;190.0</cx:pt>
          <cx:pt idx="23">&gt;190.0</cx:pt>
          <cx:pt idx="24">100.0-130.0</cx:pt>
          <cx:pt idx="25">28.0-100.0</cx:pt>
          <cx:pt idx="26">100.0-130.0</cx:pt>
          <cx:pt idx="27">28.0-100.0</cx:pt>
          <cx:pt idx="28">28.0-100.0</cx:pt>
          <cx:pt idx="29">131.1-160.0</cx:pt>
          <cx:pt idx="30">28.0-100.0</cx:pt>
          <cx:pt idx="31">160.1-190.0</cx:pt>
          <cx:pt idx="32">100.0-130.0</cx:pt>
          <cx:pt idx="33">&gt;190.0</cx:pt>
          <cx:pt idx="34">100.0-130.0</cx:pt>
          <cx:pt idx="35">28.0-100.0</cx:pt>
          <cx:pt idx="36">28.0-100.0</cx:pt>
          <cx:pt idx="37">28.0-100.0</cx:pt>
          <cx:pt idx="38">&gt;190.0</cx:pt>
          <cx:pt idx="39">28.0-100.0</cx:pt>
          <cx:pt idx="40">28.0-100.0</cx:pt>
          <cx:pt idx="41">160.1-190.0</cx:pt>
          <cx:pt idx="42">100.0-130.0</cx:pt>
          <cx:pt idx="43">28.0-100.0</cx:pt>
          <cx:pt idx="44">100.0-130.0</cx:pt>
          <cx:pt idx="45">100.0-130.0</cx:pt>
          <cx:pt idx="46">&gt;190.0</cx:pt>
          <cx:pt idx="47">100.0-130.0</cx:pt>
          <cx:pt idx="48">28.0-100.0</cx:pt>
          <cx:pt idx="49">28.0-100.0</cx:pt>
          <cx:pt idx="50">131.1-160.0</cx:pt>
          <cx:pt idx="51">100.0-130.0</cx:pt>
          <cx:pt idx="52">28.0-100.0</cx:pt>
          <cx:pt idx="53">160.1-190.0</cx:pt>
          <cx:pt idx="54">28.0-100.0</cx:pt>
          <cx:pt idx="55">28.0-100.0</cx:pt>
          <cx:pt idx="56">28.0-100.0</cx:pt>
          <cx:pt idx="57">28.0-100.0</cx:pt>
          <cx:pt idx="58">131.1-160.0</cx:pt>
          <cx:pt idx="59">&gt;190.0</cx:pt>
          <cx:pt idx="60">100.0-130.0</cx:pt>
          <cx:pt idx="61">131.1-160.0</cx:pt>
          <cx:pt idx="62">&gt;190.0</cx:pt>
          <cx:pt idx="63">131.1-160.0</cx:pt>
          <cx:pt idx="64">131.1-160.0</cx:pt>
          <cx:pt idx="65">28.0-100.0</cx:pt>
          <cx:pt idx="66">&gt;190.0</cx:pt>
        </cx:lvl>
      </cx:strDim>
      <cx:strDim type="cat">
        <cx:f>'[Data for 2019 Slides2.xlsx]Chronic Maps'!$A$3:$B$69</cx:f>
        <cx:nf>'[Data for 2019 Slides2.xlsx]Chronic Maps'!$A$2:$B$2</cx:nf>
        <cx:lvl ptCount="67" name="County">
          <cx:pt idx="0">Alachua</cx:pt>
          <cx:pt idx="1">Baker</cx:pt>
          <cx:pt idx="2">Bay</cx:pt>
          <cx:pt idx="3">Bradford</cx:pt>
          <cx:pt idx="4">Brevard</cx:pt>
          <cx:pt idx="5">Broward</cx:pt>
          <cx:pt idx="6">Calhoun</cx:pt>
          <cx:pt idx="7">Charlotte</cx:pt>
          <cx:pt idx="8">Citrus</cx:pt>
          <cx:pt idx="9">Clay</cx:pt>
          <cx:pt idx="10">Collier</cx:pt>
          <cx:pt idx="11">Columbia</cx:pt>
          <cx:pt idx="12">Dade</cx:pt>
          <cx:pt idx="13">Desoto</cx:pt>
          <cx:pt idx="14">Dixie</cx:pt>
          <cx:pt idx="15">Duval</cx:pt>
          <cx:pt idx="16">Escambia</cx:pt>
          <cx:pt idx="17">Flagler</cx:pt>
          <cx:pt idx="18">Franklin</cx:pt>
          <cx:pt idx="19">Gadsden</cx:pt>
          <cx:pt idx="20">Gilchrist</cx:pt>
          <cx:pt idx="21">Glades</cx:pt>
          <cx:pt idx="22">Gulf</cx:pt>
          <cx:pt idx="23">Hamilton</cx:pt>
          <cx:pt idx="24">Hardee</cx:pt>
          <cx:pt idx="25">Hendry</cx:pt>
          <cx:pt idx="26">Hernando</cx:pt>
          <cx:pt idx="27">Highlands</cx:pt>
          <cx:pt idx="28">Hillsborough</cx:pt>
          <cx:pt idx="29">Holmes</cx:pt>
          <cx:pt idx="30">Indian River</cx:pt>
          <cx:pt idx="31">Jackson</cx:pt>
          <cx:pt idx="32">Jefferson</cx:pt>
          <cx:pt idx="33">Lafayette</cx:pt>
          <cx:pt idx="34">Lake</cx:pt>
          <cx:pt idx="35">Lee</cx:pt>
          <cx:pt idx="36">Leon</cx:pt>
          <cx:pt idx="37">Levy</cx:pt>
          <cx:pt idx="38">Liberty</cx:pt>
          <cx:pt idx="39">Madison</cx:pt>
          <cx:pt idx="40">Manatee</cx:pt>
          <cx:pt idx="41">Marion</cx:pt>
          <cx:pt idx="42">Martin</cx:pt>
          <cx:pt idx="43">Monroe</cx:pt>
          <cx:pt idx="44">Nassau</cx:pt>
          <cx:pt idx="45">Okaloosa</cx:pt>
          <cx:pt idx="46">Okeechobee</cx:pt>
          <cx:pt idx="47">Orange</cx:pt>
          <cx:pt idx="48">Osceola</cx:pt>
          <cx:pt idx="49">Palm Beach</cx:pt>
          <cx:pt idx="50">Pasco</cx:pt>
          <cx:pt idx="51">Pinellas</cx:pt>
          <cx:pt idx="52">Polk</cx:pt>
          <cx:pt idx="53">Putnam</cx:pt>
          <cx:pt idx="54">Santa Rosa</cx:pt>
          <cx:pt idx="55">Sarasota</cx:pt>
          <cx:pt idx="56">Seminole</cx:pt>
          <cx:pt idx="57">St. Johns</cx:pt>
          <cx:pt idx="58">St. Lucie</cx:pt>
          <cx:pt idx="59">Sumter</cx:pt>
          <cx:pt idx="60">Suwannee</cx:pt>
          <cx:pt idx="61">Taylor</cx:pt>
          <cx:pt idx="62">Union</cx:pt>
          <cx:pt idx="63">Volusia</cx:pt>
          <cx:pt idx="64">Wakulla</cx:pt>
          <cx:pt idx="65">Walton</cx:pt>
          <cx:pt idx="66">Washington</cx:pt>
        </cx:lvl>
        <cx:lvl ptCount="67">
          <cx:pt idx="0">Florida</cx:pt>
          <cx:pt idx="1">Florida</cx:pt>
          <cx:pt idx="2">Florida</cx:pt>
          <cx:pt idx="3">Florida</cx:pt>
          <cx:pt idx="4">Florida</cx:pt>
          <cx:pt idx="5">Florida</cx:pt>
          <cx:pt idx="6">Florida</cx:pt>
          <cx:pt idx="7">Florida</cx:pt>
          <cx:pt idx="8">Florida</cx:pt>
          <cx:pt idx="9">Florida</cx:pt>
          <cx:pt idx="10">Florida</cx:pt>
          <cx:pt idx="11">Florida</cx:pt>
          <cx:pt idx="12">Florida</cx:pt>
          <cx:pt idx="13">Florida</cx:pt>
          <cx:pt idx="14">Florida</cx:pt>
          <cx:pt idx="15">Florida</cx:pt>
          <cx:pt idx="16">Florida</cx:pt>
          <cx:pt idx="17">Florida</cx:pt>
          <cx:pt idx="18">Florida</cx:pt>
          <cx:pt idx="19">Florida</cx:pt>
          <cx:pt idx="20">Florida</cx:pt>
          <cx:pt idx="21">Florida</cx:pt>
          <cx:pt idx="22">Florida</cx:pt>
          <cx:pt idx="23">Florida</cx:pt>
          <cx:pt idx="24">Florida</cx:pt>
          <cx:pt idx="25">Florida</cx:pt>
          <cx:pt idx="26">Florida</cx:pt>
          <cx:pt idx="27">Florida</cx:pt>
          <cx:pt idx="28">Florida</cx:pt>
          <cx:pt idx="29">Florida</cx:pt>
          <cx:pt idx="30">Florida</cx:pt>
          <cx:pt idx="31">Florida</cx:pt>
          <cx:pt idx="32">Florida</cx:pt>
          <cx:pt idx="33">Florida</cx:pt>
          <cx:pt idx="34">Florida</cx:pt>
          <cx:pt idx="35">Florida</cx:pt>
          <cx:pt idx="36">Florida</cx:pt>
          <cx:pt idx="37">Florida</cx:pt>
          <cx:pt idx="38">Florida</cx:pt>
          <cx:pt idx="39">Florida</cx:pt>
          <cx:pt idx="40">Florida</cx:pt>
          <cx:pt idx="41">Florida</cx:pt>
          <cx:pt idx="42">Florida</cx:pt>
          <cx:pt idx="43">Florida</cx:pt>
          <cx:pt idx="44">Florida</cx:pt>
          <cx:pt idx="45">Florida</cx:pt>
          <cx:pt idx="46">Florida</cx:pt>
          <cx:pt idx="47">Florida</cx:pt>
          <cx:pt idx="48">Florida</cx:pt>
          <cx:pt idx="49">Florida</cx:pt>
          <cx:pt idx="50">Florida</cx:pt>
          <cx:pt idx="51">Florida</cx:pt>
          <cx:pt idx="52">Florida</cx:pt>
          <cx:pt idx="53">Florida</cx:pt>
          <cx:pt idx="54">Florida</cx:pt>
          <cx:pt idx="55">Florida</cx:pt>
          <cx:pt idx="56">Florida</cx:pt>
          <cx:pt idx="57">Florida</cx:pt>
          <cx:pt idx="58">Florida</cx:pt>
          <cx:pt idx="59">Florida</cx:pt>
          <cx:pt idx="60">Florida</cx:pt>
          <cx:pt idx="61">Florida</cx:pt>
          <cx:pt idx="62">Florida</cx:pt>
          <cx:pt idx="63">Florida</cx:pt>
          <cx:pt idx="64">Florida</cx:pt>
          <cx:pt idx="65">Florida</cx:pt>
          <cx:pt idx="66">Florida</cx:pt>
        </cx:lvl>
      </cx:strDim>
    </cx:data>
  </cx:chartData>
  <cx:chart>
    <cx:plotArea>
      <cx:plotAreaRegion>
        <cx:series layoutId="regionMap" uniqueId="{E374644B-B698-417F-AA7D-3F130873DDE2}">
          <cx:dataId val="0"/>
          <cx:layoutPr>
            <cx:geography cultureLanguage="en-US" cultureRegion="US" attribution="Powered by Bing">
              <cx:geoCache provider="{E9337A44-BEBE-4D9F-B70C-5C5E7DAFC167}">
                <cx:binary>7H1bd9s4s+Vfycrz0E0QIAme9fVZa0BdfLcT20m6X7gUW+b9fuevP5uS5bYoxVbUmofRzEtiWyoQ
xAYKVbsKhf88Nv/1GMxn2acmDKL8vx6bPz87RZH81x9/5I/OPJzlJ6H7mMV5/FycPMbhH/Hzs/s4
/+Mpm9VuZP+hyIT98ejMsmLefP7v/6A1ex5fxo+zwo2jL+U8a7/O8zIo8nc+2/rRp9lT6EYjNy8y
97Egf36eBHHmPs0+r3+g/Pn5fwezR6fEB/OocIv2vk3mf35ek1Y+f/pj+JCNDn0K0OeifIKwYpxo
KjF0VaNEJ5Rr+udPQRzZLx9LXDmhiioTg1ONKarOyerh17MQ8i89+mTGZVS0q8+2dmzRrdnTUzbP
c7zZ4v/NBtbeBkNx+ctReH3mY//sfvRtAPHn54fILeZPn+6KWTHPP39y83jRuaw14/6NH+4WQ/TH
On7//Z/BHzBog7+8gXg4wh99tA7kewifzkI3KOLo3ZH8PYipfKISLlNF1qmhM002NiA2mKrrOjeo
rGlM1lYPX0K86tLreL8z+bZjvNHCDiBvyBwTyldxlMXz1TBvXS2/h7HCTlQVq5ioRNagqMhwGZMT
nVMd8GqqTA1Zo6uHLzFedmh/hAfyO+A7kDgmdE/dIMh/xllc2s5qmA+BsX5iMJ0p1KDMoJqqAMOB
qmYqxzKmnFCma+pwHb/p1v5Iv32511Z2wHur3DGhLmb+PDsg3FDbCpexUjXFIP2ixc47gJsQDRu2
rKlMMTTOVw9fLulFf14R+m2dvS6+A8DrAseErAmbL4iL4qAKWzsxOOE6B8YaNTQG9IboykTGcseX
1HVkX/uzP7qbTeyA8KbQMaF8Oo+esvct2N/ck7UTXaNcxcqE2axTPtTX5IRRqhKdqZqsso0FvOzQ
/hgP5HcAeCBxTOiaweyg2BpYvpwRTdOJrirGJrQaV6C8OVUNurF+0Zf9Ye3f5FV6B1DXvn9MkIqD
IortlnBVIYRw0vtACpTumkJWT3Qqc5hecKA2IEVfXjHZY6v9R3gHQN8+65jwNOOgDH+6h2Q3FqBy
mMoy9HC/l266vhrVCVONraiuerQ/tBst7IDvhswxgSyy2dNznD2tLJpD+EXQxcyQKdUBJVe0Dd9X
OSEy+CsFuzHU9YY5terS/ihvtLADyhsyx4Ty/awFhXlAjPuFDH4SfhBYLPCV6nDDpSfgJjEHGNMV
eL699l7q4aUztOzQ/ggP5HfAdyBxTOiKbF7NDruE+Ql2VcK5rGOhUoOzweYrn+Aj1YCfa9DF9rwO
70uP9sd32MAOAA9Fjgnhq1kE8vyg/q5+wjg3NAWOENOIQYYIKydYtTooTAafCWoaO/XbBfzSo/0R
HjawA8JDkWNCWGRxfeA1rJ0QBR6RoiHM0EeMhgY0VDijKmxsWZXhEA9V9EuP9kd42MAOCA9Fjglh
cxY4CIytltEBDC1swgwMM1EURaWMYLEOtLR6IrPeP5JhaC+24dXDl5vwS4/2R3jYwA4ID0WOCmG3
yMp8NcYHAFjhJwgeMEXRwWloXFWHSxjBYKZwZuiUYCZQAivsrZI2Fx36F/iuy+8C77rEMaE7mj0d
dAMGf6GrIDBUBhdoS4QQ6hnhJSxdxtkGv3HlIi4t9V3aH90tbeyA8BapY0IZzn7gHjRupGAfZjCy
oKkNhfbG9EBLIxRsqAwUFyhpZXMffunR/jgPG9gB5KHIMSE8mudxEa8U5SG0tH4CK1qDJkaAiBlc
HmppcsKRzaNpXDZksNB0kLIzmt+hQ/vjO5DfAd6BxDGh+w2kZX5QzhIZWTKCggaWLpeJom3Y0eQE
XrCCsK+CEAQW8GATfunR/vgOG9gB4KHIMSE8chv3oBsxMu4Q02fQwYpCNaoM9TOFHyXLDI6SAl5z
wVm/NbIW/dkf3XXxHbBdFzgmZC8Py3BoJxphBEw0knPAZAwZSmhl5E9qYC91mYPhAgHyFlZ0Zn9Q
3wrvAOnbrx8ToHezbIbN9pARJEU/oci1Amu1oCUXhvFaWBC8VR/j12BtURXk1YC3WnVpf2w3WtgB
4A2ZY0J5VFazYLV4DmBPgdZAirOhIXOOa2Ao+TBISJAirekasq2MPmHDGKzcRX/2x3ddfAdw1wWO
CdlTMJKH1ck60mIRNOBMlpGEg7zXDV8IcQVY0kjh6FPohpkayw7tj+1AfgdwBxLHhO509pQ/zQ9M
SKoc6RoI/YJXBvWI0w9ryhlZ0byP7ssMrIdMhhmxLz3aH99hAzsAPBQ5KoTL4PmAihmeEPwgFRBr
WMC9JzuAVz2hMg6nqEiHXgQFB57QFN35F9i+ld4F2LffPyZUx/nj7PB5OeCfEA5UDeRbbUllX1Ac
2HQZAx+9mcq+6tL+6G60sAPCGzLHhPJtWUSz8LCrV0MyhtwzkYzigNFg8fZWFSL+qgGyagsNuezP
/gAP5HeAdyBxTOBOAzD3+SHB1RAp6kNAKl+mVQ13XnKClCuGIBIg3rKAlx3aH92B/A7oDiSOCd1J
MLODw8YQjBOGk4Acu6u6oCCHOy84SA0WFdgMEFU9CbmaW8tI70uP9sd32MAOAA9Fjgnh2zjwVyN8
AI8XpIYhy4ahE225+w6TccBVgclCeAhHzVR9I4LQd2d/bNekdwB27fvHhOokm0V+4B7SI4LJrIPL
QJokVieH4TzcdRnOLVBiKL8wrFZd2h/djRZ2QHhD5phQvnR/zrMPjsb/3sGiPg+H4kQ3WCnwUUTe
SNMAyDqoZrDRdJX1vkY1L3u0P8Yvr/TawA4QD0WOCeGpGzw6Gco3HFJFI0qEU7xMxd5qcAWhooH5
rCwyYokM6sPoHaSh77vq0ytIyxmwdffYfmr/9bVem9gB502hY0L6dJ5Fs+jpoNF83lOUHNFARPOx
KetDjY2cK1CXyMVSDPy3wWGtuvQK0m/jvNHCDjBvyBwVyq7tBID5oA4T8p8NZExqFNaULKt8k4lm
jGFr5gyMZZ9bt1ImS4v6dNWnf4HzRhO7AL0hdExI3/jz+aMT/zx00EGhiPCqsgZWUkXO3UB14zCD
AkoT6XYqDvhvlNT5p1P7Y72ljR3A3iJ1TGhfoXTTYa1tHTmThqoZq7TJTaQV6HaE/LGw+yPeg+Dw
skP7ozyQ3wHhgcRxofuEUk+HdKZ6OxtZ0GBBEEKCrzxEl57AyZLhH2s613HEcBAXvpotOvRv4F1v
YCd810WOCeDTOAgPSmICX6TpyEjbkMFT94nPA0Wtnmg6EgI0BipsMyd62Z/94R3I74DuQOKYwL2d
5Y8HNqsRGUQenYKFK2uwqAbYKic4943YP477E5RSGqZjLfqzP7br4jtAuy5wTMieRU/uLPr01a0O
S1HrSKMEw4V8HFlbeMgDgJHVg4QPXVMo6idtxv7fdmt/nLe2sgPcW+WOCfXz2aN/8N0YB1hUZOP1
zBbqGMJDWkv2UE9QGk2GrbU95PTSo/2xHjawA8xDkaNCeP78PM8OjjFixah1RlH2yjAQgxhgTHG0
AUFFjai60p/zH7Be56s+/QuUN5rYBecNoWNC+gZxCvugKfDgvFAOiy6c341CO+SEIhMTBDYF7blZ
rmPZm/0BHsjvgO5A4pigvZw9z9r5YUvbwayWwV/hKHBfvRDB/yHVhQMOOixuJFySbSWFX/u0P8ab
TewA86bQcSHtH3gJ4+AZTGucUulLCtOh74RThlShKNiymAIbmvoS1TL/Db5vpHeC9s33jwnVWzea
B8HswEy1gYqUSMxDfhaS3in22DU7C56TAdZLV3S1ryQ8rOOw6tL+6G60sAPCGzLHhPLl/OC8Flxf
hiiEiqpYm7wHO1FQRRhnmHBUHCT1MBbRd2d/dNekd0B27fvHhCrq1B8aVhAeSOxB6Q3QGnCMNxYu
TC5dh5dkGPIm5bHoz/64rovvAOy6wDEhezmv2lX4bmvA/ffyPZDUg9AgDosSMFYE/u9mLgAARypA
Hx0equO+L/uDuia9A6Zr3z8mSBE4OexqBahQrn0sGGUYVBTU2VythOJIGpzdnp7crMix6ND+yC5f
6FV+B2wHEseE7u0sCD+JOS5XOeSyRf1nhPJBZhjK6sTvmiHV+0nMQIhpwXTAUF49fBny/6dTryj9
dm7HljZ2QHqL1DGhfT3L81m5GuwDKGh4vBo4aLBWOPGgo7zZpjPE1D6fFlVKuYwjD4NI4bJD+6M8
kN8B4YHEMaF7V5x8uiwfD1uzAdk7DOVHwUrhLgZV0Yc+EYINFIYVjiCC2UCGz2Apv/Zpf4w3m9gB
5k2hY0L6xp8FcZwf8rh/HxJGBTsUcWDLZLsh0FpfphI7Mi5a6Y8TD62tVZf2x3mjhR1g3pA5JpTv
5rgcLQ4OTl6h1CyIK2zQMhuCjNMtCAwjoYNqS6N6tVcsN+ZVj/YHeaOFHUDekDkmkG/yx3kcHHIl
o5YhyuegYgMc4uUZpoE3jNs3cLwJKhsZl4sTiOsgv/Rof4yHDewA8VDkmBC+m0XF7NPXg6trQIdy
SQSxIraldIeOiqTYjXHOGDd1bN6R9E+n9sd5Sxs7QL1F6qjQhhF2HjtRvlpUB7Cy+3IAfXHZ3tBa
pUiv+VMIHBJUjn4JKg235t4WWnTpX0C90cQuSG8IHRXQZVgcNq8HpeCRJI9iSihg+EI+r6GM2xz6
I09IBUEWwCaLebfo0L/AeF1+F4DXJY4L3XoWRQfNjoeF3Zcv7E1sxBi0bYXgUREAp05x6GnpS61U
yIvxVS679G8QHrSwE8YDmWNC+fssd3DB8cFvnQWEcKIYSGmwXBupPOqJuigP8XL93TAB859O7Y/0
ljZ2wHqL1HGh7ZcIGa9W1QE2ZixpAqa6z6IGA6Zp8jA+wZDRgzI9FBFH5O5t3O3wfbbo0b/Beb2B
nUBeFzkuhA9/gzSYbBxloToKzyLfY5h62V/9gJNroDiXF0gP6K/vs75D/wbfNfmd4F2T+L8A3fe7
uPbK/f3huBb9l8GA370CnuNoIggtLF7kfGgIDg88ZeUEilpREI4Ci43ULXX17OWO/Hpb/a87tP2A
8avg2tstX+794fg/c6f7r+97x2Xwy+viR7NiNo4Kt2jfXPn+/qe/EP01fNCey5E8e/rzM+KDCOv2
OTh/vG3o5RtLANZuHl4Xms/y4s/PElfgB8OkxmlECiSROPv5Uz1ffYTTTbjuAWRmfytAf/FOFGeF
8+dn6HW1vw1iceq4d6fyuHz5O1xqWHHo1zKH8/Oqb6jV0dpx9DoiL79/isrwNnajIv/zc18YN1l+
re8rImBIJ8JrosQq6llj90DfksfZV1gk+Db5X3Lj27GWdOEpd/wkmAZZbhp11eSTIiZNJFonIc1X
HjS2NPbq1jLOI9blZlCX33DCMheKFDdmp5WtKYc0M0mefC0M7glPiU6JL5+rMX/IaekKJaqFLdPT
Qi9vXIV8D1E30qwzfqoEdKS0sS4YaQoR+pI74jQfxYqrCOp0j63dnraBMrHS+MJow/MwshszDOJK
SHl5Zan2lUvdn4HqjnnQfeGWdBsn8TerZiNF8R58jz/mLJs0hpaOVI/+bXjhVaq1KPOpXYZFdR1V
+Y3O3FFX8zPJNTxhyNKNbQdfyzj8oTrZpUS1TlgBDwVt5a8xqy5dSs51P2lFF+Qj2ZFlkagdE35e
3jh+Qa6JoUkXXib5JvEVKnQWSqbrphgsOW+FHniusNSGCDvXg2mlZo9dqdzVvKiYyOMqSP/mucSz
q1z1haHmrfQ3izPyYBTMb83FTH1ZSmvT4TFO2gzHiYvl7Hj99b+vZ1UxT//Ty/zzx37B/fPbdB73
cz0ffmlNBu2+PLdfpmu/bKzZ1YTduqB/8eFvLdk+6/XXS7ZPf9xc5r3MasWCzEAgAtoWBNaLG7xa
seQE2XcovwT2epnv8bJeQZDg5pa+sA/y93D5g4ow5MuSBRuKSj4E6QQyw81LfZWB1UuuYWTP4y1L
FiU0h2u2P6kO5w0hMYq7yVV5fc2mnatmxEqMKW4g8gPB/FyayLZePBWWY42TLq+JGRmsHWdWZZOL
Nk0lR3Q+beQxsTweTqgi3xuyVZsqaeY1S7pJqkd2eFdn9B6T6O8kL+4Cg1xrNEmE3FWZ6djhRPfk
MhpnbuG2p3knB3/VRdyOGtc1zuwozKZqwrNRzbKzLuokUy/9G9ftXJMRRxJWRVWRlzQTxFX/8hXJ
GrGKzfwquUrjOBVhaz8ERBuXQUZE3HatCNr6ovHyqVQ2z1KSXrQ8vq9a3xfcU+7dSr1gsheJIlDG
NGHUzHPPEXYh/+067UOSqY+OYWdCld1YeFIhCdtzUiHX9L7LnHOnw59J0/3l1oYrkszvTMdQ7vLM
aoRNandkVcp5Qqxu7LeWbCZdNYpc3xZdLj+pjmGI1CiZmcXJDzf1Zpmef4n8dh7YbT2uWZAKmvrE
tHV+5XRdija8HzpzXJHSjl16dkGFq5WNaNSAC9xgfN5aSSWUVIqmrJVs07Kl/NJq8ieHxbWpS/VP
wttm2naxKtIoC89ZnbOJVanSWC5pI4qqutd8ORG1mjyXxGrNKpYd0/KaR6lrr+U47SaNQ0fEy5iA
gjzN9TiZ4GrlZNKqJBmFMvthKVUlfF1zRK46zrjR4+heizNLtLqjfQUhREVRB5oyrmOUnLugnuKc
ady32jEnYSiFQooZm3dYAOVFU/r2bV0bSfcjSblVn/OwlToz7a9z/v8KbGlzaFjTv1Zgp24Q5D/j
LC7t15yZf0yPXnalyGB64LAHyn2Ct13Ext+aHqiH8SbHCfpqpco4XErUZTZQGWVZxOgfVYaazqjU
jI9ejxf8hipjKK/y1vrARXW0v24B1QxVGZct9Kkbb60PVIau/bjNjWluk7z4xtQ6JuOWu1xuhFMH
UXulsZTJZkRrbLqezq2rynalaQNXyX9oWSxV50bmWYloEs0LZ3XV8jI1qe+E38NSlkuh2YrXndPA
NogoJab/1RqhdNrVXnAhYVM/972CXMhprfoTT43aEbdDLnyYYpeKkZ773FJHklNU7be2lDKTNQa7
o0GePUgu5ePcDSLTdup7u9DphObl99yTFE+03Lo3Ck0fqU1nnCIQNmpknkyJ3OrCrtqzWJM08f/i
Vr62KyOnEtb4r1fBqwfzxmBfyqxmP3K8+p1yGUbubejVJt4fX4UhDtMXk255ofjK7EbtTOQJgQVV
ZJyvWFSNWG3jKGiNO0NgJ6PmAPIQcDfMb8x9BWlHb+c+7Au4BLjJD14BfsRlM+tz364bueNJXJ6q
flCM0jBzbyQv9i7yJL0pmoqMtMBxpm4o+ZeuJROzVNLYjFN/5CW32LKdC6Usr6XCzwVPMuwTahZd
qoVipoHtCKOM8rOCVLAiU36ayVE6NZyKj96M9xZTBN7J21foC90t7sBBhp0OY6i/TOXt8k1TuzOq
rimmMi4kNvPSnfhSqAjJKgMRKUpldqkiSkN/0mMp+ODZpLdy3nguy4f3hV6QTI9imX2BiLcPz6hX
ERKqxTRLnQmv4mka0E5krTMOFFKL0rJvEi2RhJ9GpkXdcrn1LD3NLe++9fmADfeN4Fpr1IIbeE4d
aeADMFZMQ57fUlb7I1KT2swjTYS6LZmZf5a69Uh2w3zM1chdLvhfP38wfxbvD9tPZpjeCkrBDt6/
qYrSD1QMvqoWjull1Vc7ixx4KSoRMnO4oLSwRzp3H7OKB2bdtkyEbMrlcRTSXNAkkz4Yku096g+d
YXHhCtLBiBSNY1k0KYopjAFNEK9xxhFhKdiU10W+beAH5i9eHLeYErDbHEFnlOcaPCa34R9WqVVO
m47EI9iF3jhrNO9bAoPW1wr7XLYj67rLY5MrFTkta6m+1bOsMQM9VS4Typxp0GjahecyPn2/b/2Y
r89JFVQcapZgW8OU7Gn1t3NSTSuFOqQop3n6pFs2FZrkPMLFEG1r3bvYU03N8pIPZsLmsOMYGK5Q
QLEbFB2E1lp/qOX4Xs1pXE49RO7MyDICM5GNePz+q20bdRwJNQzcX9i7RP3nb4kCnise8X28mt3w
UcfxGlms5SKgJP1gHm0bxbePGgCsMdlObTUop7x1DVEG1cguvafE8xMBliwXLXVGMPOv3n9BumGM
YF4hsUyDwaQhRjZUyK3ja7yusaBx/VcpHKmITo1QvihcPZx0icJEZdw4XlteJUl9X+jMG7dpdQrV
YIhE0v1RFah0XHvSVKo15dQPdAv9ViaVBr3Ly6oWbeNfpmoji6o0qrEluc+ZTbupZClXVttUZpTZ
zznRutPWv8143Jq2r3qCtIp7yUVgF19ICTIgVd3TD968H9DBtKXIuZNx6Ay23ca05bmtKXGBhRso
hT8hjfuFFhEVjo23kpzqSyFnIq0raaxXxn0esEB4rL2to0ofNY1ajbXoLsiLVMhSb2XpRCQ8rke0
9fKR7VIRVZgscDBkkWddagZqfM317jRpHJGm8oh0Cr1UFeZdNfmjG0aSafNaPrV+tFruCcUrL2FT
fX//lUnPrG2+M+5v65UVDkgutuc389kzAs3v1KCYxqkejsuyu6hTb97EbSzy+qHzYt/sSi6Ztao2
p1GL4ZDU59bIr+XCnSSdJ13a8VPk439Z/ktxtXiUJeQvx+rI2KWxaxoqmWilGpu00CY2DfR7o7RO
DfmnJ3HnIWyKStQ69kkpLRVTgTYrqrA1mQU6SS7Ci9DICxis+Ix54Zem4l+MOHkoykvie4JFbSo4
1a+UQiZnkQq79MLrbMOkjq4It07P67L6Yif1A68u/MbIzDgs3VHM7pCu9cDV4C7zVPUUPFVialE5
LipumXF0HviRY2ZM0iednlBwcDX2UeZ+c82Mk0Twopl03H6gnntb6tVNpiUicCtP8LZ+bBMlMaUk
asfETkOMnQh0/1zht/qo1WByV0l5jxBVYdZScWPX7oWfs3DSJA+pq3eiZQEVIL/OmZwWwusKX7Rq
poigkr6SWDdEbKAKqPoY69mtyuCa5qoIU/VvhWj3rGM/9NCxhWQ0ZyFIdmHpVBMFRyNZVT5oNq9G
npq50zhMqIC+ckWUFTeB034wqzYVF0pFwmqFKoZ5h8Ne6zqyyW21VGuso5IVkyRsprzyJZO4zb3V
ZHxkO7JpBVH0gf7f+lSEczVE+fqD3YOnGhlmh9H52Hblbzmtv5Rx8Fxm2nXTSQ8Z87/7hvbjg9Wz
aXtxVcdOgKvkwXfhLsz1F81to4qkoITtxapCRH4I3ebdZVKRj7OZqlfd2JAv5EIKemr09v2Hby5c
VAVTevMcB+lQkGSwx9qlWnl1FeN19fhHkikTr1WkM9b50iQplHO5ONWlJ6nWww+GuU8jH2gMPBgH
RmDngnrHUK+/dChbUljUGGdW6tcGVtiYhmFlgvZpzvwId/jCZzDVqihE4HTXOZSnoFEw06pvnlqS
j3qzueujNyif1N9rR1B2etAb35U6oiVGPm0aWEEobipkO/HHhp27IuQtVmadk+tclyths/jGt6xR
EHBvHMJdjTUlmqqBPHofGWUbNLCHCe79wblVnJdbH6E0jVnnVno+RbSLm0EgjRMwqZPKrb4ldvtc
5bUm8jS2BC6yt7HvBd9DGn9tdUu+zAPyl98QW5zmrDh3uNQKvyRM6FriCeA6KmT7nnjKVeHK+jVM
kWra1MIqLND5nfPsMKsZqz6afv+VFmbN+taIEyM6Tomhcnd/+mBgi9hMkiTLoflUZ50xjUaFXV4T
3QrHUVViUyZ+bFaem5oVZaHwgsY/7XKWikDtF34Iby2XtZnSwXTRqig3/XxUJ0kx0ozcGHchHel1
EExkNZJHvm3Rs5Lxe1mJ9bGtOd2oYS1UmHFpNHpxqsZ4YZud2RTbahMEpzbGKHad8APriyGevDHP
+xPoOFTR8zL9AeS3lp5FMiNseZ1PKz83C8c5dfRA6I7UnnYpuayK1LRVh505tRSYZRQ1InaePdxf
rTow+KuSgWCs0hZeYKON4ADWAmPTia5qFbP24h9hk5aID8GZLRxtUgQ/JV4/ZE7Az4OI5OOy7u0f
jY7CJKNCUStfqEpCTa3yz7ld2+PEyjvhuO2sy0NVBD7LzMDKEUSS87s61p7enwALq29jArwZjcE6
q4ugZjY4qqldEt9sgzYzlY5kItbDepT4PBxDLyRmbflCI5VnGkqumKil9FB5xc37felDCFuQQdlS
cHD9LcQD1cfbitWtWuZTI9Srac14e8EU/3tpGWMtJe2lq1a6mbilJTLbhkIIyE3YxP6NbiRnBgtO
O3T80oplDGliFHBV2wvdCKnIOqkDBQ8bx4tSs2H+T1VBI24azwpSVmeGzRJhpRofYTDu0ex9xktv
1OlWYDpVHAnC/Wgccvc5iIrWtHTlpghUa6KG2o8wUTPBjaIVtLOaqe8EsN/lM0eBiuKUhyMc6DIQ
nytD4crfKbNmRI8ftNLD3p4YY71Iv5dFbtLUcS/dlJoss5848YLzD8Z2c2iR3YrMVtjACO30zNPb
Sd97Br7lQZ1y5s9sq4hHUic7Iu5g07//pC1KEkk6iLzCUUarQ84zD3wtymKSTxM7evaS1Az15BSq
85bXTiicxBFRyByTRez+/QdvMXnBheGGRbC3TEN630CXpZZdJrqlQj1H6risvFyUvGFnfpE/KlRv
RMetka6UhdAiXxOqLbvjsIUnb8GuN/0gHiU6f2Jq6U67pNHM1sm8cexOLI04H6jdLRMdoQIFl6T3
F23DsV1Ho7DdVLE8OZ9Gjm2IOr2Ic29WycFtI6lm6LrPCGF8RGYtjJbBSu8rqhi4lR3UHI4ZrT/U
qKQcwSysLlKV1zKVR9D9I11HbFjTL21uFaai5clEMugpWIavisXPlDyqRrXhW4LG7LahWTFywBZP
MguGZue29y6pLwrpIxNo018DkEjsw74Phxd1B9Z76pZFpToVdFLN42IkJ7oGPag7QpN911Qd7/n9
ibN1xsJFQjSgzzMb7oGa4fl2WDb5lEZXdaFcMYanKpF2DeVMRYD5axpdE4ykjybspkeOYmNgSTFd
AQjOiqy/p5cTOyYsyadhV3yvW/aF6PAOLUf3TafJbuCumMSG/+k3jmRqdmEJT81HTiXBD7fs0ORh
rplUriYy98+7Tks+2CrJJimCDvalsnDRFnLwhlqjbku1c3IfK0piM2iVCo5M4U38JL+C3zh3XFjH
FeMTTYG/prd3CbNHFuuSsZ4pHRiy4Jm2GML34WLb8IKFDKTg3XLcYrA+bIVdWQqN5GzalrY3kcPW
OZMi9SzIO2/UtDBe88IwTM+15YldyfYIhuNZooBELBEcvm3DaaSo7h1tmnnpOfVdSewvjpXn13Z0
YUi0u0i5c41Qn3KZGmk50iw1mrowNK8j7AuGR64KTiLhGo5x1SXYJqIKJpwrt9rY0Yzqe55eRQk8
BLcBw3OWF8UsaNQfXRnEZxL19G9Kaj91qTv2K+JM68hprgKCbY1mXXIZJ6M8hQ3w/oBtGS+cbUDG
O3QibGky0IuOxN1WjbR0WtmqSTvXG5esq8Z1VDpmXKr3rlN+0aTs2as/JLG32FoGdh0d+dj9lTFD
Etv1kDGTZno61ZpAP0WAnZ26kmVNFYv6Jo81clZn2XlVhfV5YIHfpDRVz52W/r5PBV8KtyBofTRi
Y2dIoqQrEs7Sqe+2NxkLK5H6sjx26yg2dYfMGh6R6zaOLj2m5B9M1y1E+uJoNpKdcLYXXP5glSud
ZXtxiYcXeqsKhDynCo9/eoltX4Z2qoxdyUCUrevOvMqeJE7qfLCKt2gZQwblh8xK1ETDYaX15QJL
KSoMR02nQdmFZmKcUcv0eJ4L1wuVUSZ/+MZwhbb4krAp+1ugcK8EhR5ffyb3GWK7HcEzq9D4GSu6
Z9ZJod02IG0mbpHdBVEVjEiTGvcSamRjGlpPVHecC72x0qndWMatJ80iT3bGJXInRO26junX1L4t
leIyJykTdlxKZqE77ijQqfTArdxEipDaZyH5l5Lf6N9yUEy5bCV3ihN8z9uqNfU882ZFY0xomwdf
8iCsEUWIVeyAMtzeqHEfoiKpx24S2qeh0tDvPmM/K81Rx7XSRFjpJb+ySd8QI9bM16WpV5l9BPgr
2BzpniFQa+m1+s01fO8M9Jd1ZbmBLeKYSbeqXGVfOsUKRFnTLwhspA/FM415Kdym0r5z+q3siDev
wOtntSKy0r3X4UF8iWtVuqqR6mImYQSfmzuW8dXTjVbYdnvhlO5t17XkWx4R14Hpafywci+aUj0G
RYRzbTeREXyDJVOeZZ7dXTeKfKEmJTkvCuNvOEH+FRLgvEveBbLADhl9a1rvXs7schTWnTExSNH+
5cBuC9uimbFYDaA7FH9UdJIrfDmozbYt4zvP1R8VJ+keZZ98iXjwVxG60iRSmHvV6qV7VTbFU9Lm
temUddAJHsblOEzcDv5eUJ2jNgo8sCLospHrZ63wSNhoY7dqTD2g+XkXJ7Dqy+B7IXnllPS/Lf6k
Ox03O4uFIxQmcq+xs7vXRRwX5y1oksWfCE/U84Ir0yBy60uv/yeWkeG2+GnxN8tvRnmVWVO34RPP
p+olqEftcvHTP//UoV2NkxqcHFeTcNK6OrY9JXavrLp1r2zWgOu023RsW3584TSyFAtDKuKLVM/+
brQY3ktnFeeuXZfni5+6MAzGQaDIwq/s7kaKs+6m9IUSW+nN4i+I/LU3buCx/+HqvJojZZoo/YuI
wJtbbHfTcmOkmbkhxkIVlKUoCn79HumNjW9jbwiakXq6MVmZ5zyZuuTnfBE6vRs+JM//2yi+VQS5
ymPG1qlO1tl1HPL7ZT24Q44r469ujibQiKzbzXYCbhnioZxRUt0Kq14PXIF2yrKxWYJk+Bznog0O
Hrx5kxD9OqGW8ZAm+1J6n4wMvE9OqBe7ZOZBUO49BxracUFMNzgvqpMxGb6M06xu07qO1cdLhhT/
4TiXelvdVVuPeaXL5v0ZaYLej8UrDSXb8zrXmU/7cJ2GF7UUAKg8t1ytVEMVqFS01E/pSywsfYHA
ZBt3kLM+jxTye2qnPvKJ7YdT0sqALH9dDrp0UsisMTwcXlO6ehWPDUNulXdr6s7XIw4gYYz2fODe
cL6GM7t5cVC8MF/rV/ZjeT8Yr9NydRvHwyCzTqF8+ToOxfE5NbzUWaC+qkOrep1HDo08ok0qNlh0
KImf0pVETx97SF131Bpllq+kDXaDHIkekb5n6szaTM0/oiVPbllu0hublhT3d1zGZhCP1rGxgr0G
1CyYaobv8vVdoyzDOc/KKRltS3kUfPYZn0vPPm9Crk1x4msXdii+2omnte/yrItm/MeWbEvtgl0+
eEd49k6u7Rr2gd7BeUGpfwFVtf0YXfzNbnsfnJw/pXsYPYoV94kIc1d7mpmHdRdlnMrpz5Syowzj
MYEG4atWjAlr7LrihHLDPp9sezlyl35nNOfNaqW7es5bvyXuFWwVe41IDIzNg3DMqe0GpvLv23RT
4ZH+gP/rWqdPc1m9cf6WpDDa34+nEbLcRZqzsg5hNcrF+jWNvaMKdXhcNuBmUp/0lR/kBwLJ8oNH
A358/kxDoZ/zYE5fJ9pGI2Gvbtu3lygnD9PxKmMVfMl1IZ5y5r6Omx6+JuScH6nxfn+8WmJCHvi6
8JINIqx37uFqQHt9wSJTZmM6fC7eNwdoVehCZ9wvsEBrSUN9ifhm6hPi0kWGwfG1GNK4JkRG8NvE
8XWJk7lZMv+X2x2rlKDr581NwUMRk096tetn874JHPQDJ/KwGsfZVMImkJ15sd92HsKjen9JN0M/
Ey7rdPd/FEzbTuUuu+xp8c1FfEa9luJZDEESAge6BONMfq1/caH3i/X2DYtPHj8PaYZ6PKn1siaP
sOVYyd2cd7kysCl2rRoEvPSeeLlsEkMmQJDj8TTm6nj62LMTEhkxL1VyerQ9XAQ/z63zs2NyekqX
10KNY8tsUkAaG8Pet1HQyxCKTaayswYcFN7SAGtvoYrzAug56yPoa7OcHrMjE/0YzLKPJfMbUI9F
tx+02uaEt7Bo15eQ+HMduTjrVZjLnqUx7tLsnJ4+FjsR418nuqPQH/zz8WOTwDcI5sLv/FWP97hQ
TT4G4TUehp8nMX06GdZQ9Res1e90CLDmQGfDF+gLu163ZdItKuqiFplrSGzGPvDHsU54QEsu2C08
zotGGVEmMWk8W3RRJP+Qef40z0MEb/dox5P89Q7daenKxNvjhq8xPgXyPmDojcjyyxkCr7YDva/T
+mYULYdQ/6H2HmMdRwFTORN/tyT95HvHUkP+ekE6X3MHJCWbQ6z5NhlrhRzSY/E938xbeJjnc393
leXTko3vqy6cpSEGSZKVSTa/5eFwic/kdxhOXbySzoW3wRYIa94/bsnjEeZ/TuNcySNReeOApDXL
90ovQeV8IytYoQDeR2GbbDt15R3qhmKI3gJxvm5H+qxSe9bBIq+zPq/RsbxYXsYbSqZF7ldHY15S
F7QRP7uVeM1hw24e0zpZYDlmx19UnC8ygr96ZDqumIyhQLIjwmlDyprga0mOXNmfe2vsfk/l13lW
tkpp8onG/llta+yXgR2QFSTQawfm1yvJf+cBuFVCGEDhxbzwYviUHqeqPXcE3UqRmXg+excZs2qH
GqdE/rTQLW/OczdgjdnVrPzGotTCm/SeiHM/yZm2iTiD2tcHvlAU/ODSf4RUYqs877gf1tmJ2rNY
zz/TTjyYf+HVWNxfWJNspbxzKbXWeXt46iGcfVqDCBGVktGzr70ImOpCKxvQagm/hVv+eKwAf2yC
W3Vmi2zCma6NmtTjnnm89V2gW1hVthw8O9ejCB8TD3UE15K0qw2L/kgREuLsr2esrEUe/fN45Fd5
IqJyPovH2Z4v/lqgQg6SsBzStInR+VDN3IyXeTCkhPDvgwRUY2mJtzVHBtMiPR+yyW43N02kOqOx
U7u4hwH5as7TlAlPblAC/3FIycCnAUezvzml/6JVzOV+clVuyCzKzOp2ZrjGsV1fUxv9UIEEYKDB
Nn+Kn4gHM3osLGLd7gAZFrokoYcTLH0ADIlXSWr6Im/FvMra37flwQ5je4bpT1AcY2kUsEedJmOp
NotlN0gBCe95qQ5zj2i81NR335LA87ps35+0tFFN4HyWgdr7TWBdkja7spDobuBLGY3+eV3V9ptj
AaTyIC/m0E+WLlO5kSmruZKun/fD9R97K/FrPRbb1a5YepyOu/0cZS9dJHqSocyFzgg8WfZLHntA
Qaa+4EqUys90U5CC18KHZpxTXls26j7fRg3KYB1tJRJI8B8HNxqpXprxHrk97+DdqD7wNBRF6ava
L2bVh6hvZMl2GXabvz1k7/+hig/ZZ2mG6Bm4BE9pXgqnIYyLOK8+PvvEHG+jjP6GNUB6OjrSp6jd
S07WrbbahghXo18v/rz2iaIx8L537EO7s7EkfxTzfAlH7TXrwH7ZUfImG2dA8HYT/fZ+EmYKc6Hg
cQIXxdv6KcmOiziSboLZzly4X1k+QsvBmll6KAJvuU55GaWrV+fFdjkksJF9B7kOKnjtPzbwBdts
DYuL9pLGrYxctUliIGoMCOsywf9XOuc9Sbw37Q17u76/+jiEEvxOeEabU7OeCMX7k028z935I0+Q
LEUbwDIIUbLZ0lSVYjjNO3OPs6zWVdSBPHmPj8ev54Bn3rDoSnMs/JO/9GbUSz+/7wX71J3JZC4z
377ldhAtXg23j404M9PGPHjly8gQTpKs/DhOlwKh8mN3T2gDmS67KH6MPboEpv5jr5jOi0dSVEF7
3K5xsF+ItF2mVSxwNdTbJFfX/vfSm4qlxy21VXGUnCApUOXlQCI8QvuPzeElpHfibREj++9wbuK8
5ClF18MpF96aGI1LyToAANw276bV/CtAYdrAzMhv0WYXxHH7GM2Fu03Z+qBIl3Odw0PzdzieWNeC
DLfPYiLvgj/BcJSSkfkSoIJrwj3OqnPxapDR+cMCxephcXIuaeHLVnkyxEM+A9hYM92O098zD4Ye
Ip9ullnrSvMrTZXfJkOC4jrKb4dXnNU+53kZw3vwFGrVZfZ/75u3V4FBYD384s8Rmtblk2vmgeBu
MrzSRTCd1eopDqQfqjfqEeyeJBZrj4eY39KPo8Xo5XNpj5PfPo5u7z+VqIA20QCpwjuC5vT96fJx
PJp4gIfi/bf9dMsjACfvP/6x+Xj7jz00bsQVLeb8v3/97//5b/vxq8ILeMXeCe3/Dn78kvz4uP97
O6mztA5Bfv8/n819fPiPn/nvkyTH8paEZ/bfR/rfl5iGKW2ci99EaAly7vcPPHvJZQXiDSROmhsP
nbl97C3ve/97+bH3cez/+zmgHEu7bfzrx/GPzT7q8J2d/b9vlY1r0io3PX0cOslyNpqJX6vhKJXz
QZSsyOL64+X/NidFIS1Ohav9sYuYvt3iwiV1vkQ3ESAXn9SaoNFPDbUW6m59L34AQ5nW8kzWdjaU
dY4FQy1dlpf+uxfo6BFXgOP+ORqYyo1BUhGW/sZChA4hBOdu1tM1Yvyss3GLns0RrO0ycPeQ5qjE
JUxuxiDO6LUIuliapdwBWIXz/nfxnd+dE4N9mp/Q72tvg9tL/F85SpenCVIH6uzPLPuOjG2qNQJ5
qdiZVSuLKDhXxJ50Xv6uzjzqJHwBsALs05GlRivUm4BiX3rpifaoM/tRZM9J4LfCqV+DG5fbcKit
ycIA1f9gvi4UJd2m95LalHRMkOukz7Tzi+QzN4CL+KkuKK2ezyNqSWGPch2HodwhnkSBuS96MVW+
+UdVgPaL0gHdNLErox0mMBFFrS3Xlc2YRuui+kU+71a9kHgISxlFyJ/G50i455CKfyZOGjTUjCXW
z7/WBkM3GRQeeWRqu8Y3eipUFRQuggNhgcIOYhE0FihiGhmSQVHq2SYQIr+zSH5329Pm80/DrPZO
j3leQ4wsnjMrfllOp2bO1R85bl88o45m83dZEe56dEr9ZLT1mM5wZd+xxA29lHrSDVNbh8agoh81
2ASC3Cjgu3fZwr8pH4LLZL9OwLc+jQHSGUmGuwc+pQ+O62EFaKTIvxeFkc1cUFKRTZDaV4zXGyEB
ludHKv+IeHTNihK4DZJxLOdELNVJgrS0vs069HOt6A/10Rk2CnSaKiz2eoasFcyPnqfHyzqcf8E4
zo9ZLMUt1nnPrCPgyOz+EgE8I0y+eYtc+yzeHLyODdlOrMTDQuQlsbF/PWZygfT06uEj9BitAa5z
sLABh9w1Z7zErcjocFlD+RPVra3h4YhuzEL7RNLS35DycQ+2vNzMWHGX6drC3gSQruAosgwFoUDt
DgmMNRrqAP6BfEFBc3QENlFJ4cv2g30Bx1QgM0FuANSgT3X61Yb5Ws5HeXgLEBe/phvzrieA+oo4
Hl9ZyuWdE4mViEnkwTMk2wF89wklEVTU9D2jKVb4MyJ1RLW+G+hDaw4yK2a5rmQygk7f828ukMst
/4XOF/2kho4OmlZnEj5uIxSG1XnkMvvi0Q9Af9gkQOifJlfRw7I2TdC/A/a1qKc5/rEvvq3WOJ2q
iSDf32DgoqyozoC8RQ5wKeFbUlOBwmkSSFL1yJdqUUvrecsK9YPIOhP7DhmLH52Q23MSLrqZ8CYF
dK7rtq1l7K877polbw4uUEHm4eMSwhae/RipfZom1SAQmBf/5zsDJj2NZARnB3UdFP3l/MdhJXuC
fPcEuuV2F9+24PRKZPJpx1LgWuyU7ZgUDI8Rfr9wJmy8YPo9kaF1PFENUm5RT6TIHqZ9msA/E4W2
POCciYYnDd3vDs4pryWAbSyd8dDG2h0XLcTZUUPmegj3P4SI4wURECCM3bZSK7fdyExVe+x2rvTJ
0quHag5/PCDoGWr3MUX3c2CRgEV++Bp7bGgZ+lquItgSpEBecTns0KuN7vVY0OmzcdGfIXkQ8nGl
8HE8m0TvSjB9PkVQPEwiqtiZIDfTDI/2+1O0R2q/Khc8ZaNGEVdYBo8y69LoAJaJRPlBvW/2ik4x
pDluspvBhMfOU/q+FnJ++G8TIjaaqPg3KLQuokqIG7/YYf2VAbTULlPTXXBgKgmhVQY7MIMFCHFQ
cZSt89avAOd7FJSuDnP4F2wctABBRyCuI1K9Z5Nhl+jxWmgoKyFh4BE8npdm3BueZZf04F6ribqa
YdOl4z/jgAaVjCSBTT6F9etqedougLAgbQ3VNuVTOwo9AnNFtPYOCmGo2C+xv/08+Dlds8HivVjl
DcXaYF0JGxxtcklkI7dwrPK1IJWfmaUn0SxKPpE2JeP6e2f2d+i7isxIdrhPUMc6HiBPPP6KMLoe
adQd85FCC81Lpz15B+XcWWSwz0E4lhS1TLkB3SzDLQJdo89vJBzjlhL+dhr6MA0wNcad0Q5ejofb
DY0ebBOXEapXC/JKH1/WAVF2mUzSwG7+DrExqZDcgt0Jeem5M4SbU+iez12hw46bEDFqw5NZ4D0j
hMcnhdN3TE9IU/dWbv5YohuKVmwOsnalXyF5o/moaDcePRVnXoCszRZI6mSpMrk/7qNYkTEUebOz
9xorX45bsaAdGH28z9Pam6OoRGjypxkZ4Lh4+kVH8jeZC9x0sZ0f3Lx+mxUl3QHxpRWbbROoZg3y
5LEmAmCcPmTeor/2YYpRhYiRVLvY5z6Dmd4sCNr1OMZnu2t7s5MLmwNKfZWAfn5aCywukf0UnCP4
OaomLLHIHqwkaDn8jpYO9snCQKrpzOMq45xXApJXK2IAbLlp7w6M+NWO8589GGWFYXhxiWcCBs8S
/VqWIuziXSPGQuu6BPocGpPtYwlD7Qpd5rgmm577VWeVNXK4euw8QUW5Xx76f3tlaHF3RTG2C5hK
0FghzDZXiDID9/cIKcC/z4uqgm2gzypGDTsc4VNQCJeX3ibo84tP3FnOsFcvY0LthGjrn2WSuvCC
zi39HA2frI7YZ7mM9ULH8BmMAv8MNn5uc25MHWzf9TbILwml24ObyHc8buqLyTek9cnEy2L4F1rK
vpHNqt6Xnqv895cg41ht0nC+RVa467RAY1DZ2O5uD/55ZOlzaRpduNqqJPvGjhUN1LAGxylDrXoI
95SjJw/tDQY1AaSkZKD0EoZqr7NgP58inOYyoTG7Lhwp5IE36gpvaQ81/UicvS40ty8yncZHeKaP
xkn2hSzbBRJUABxt+WcSY6to02MbM//fbJ4oIP672n9BkFgfZoo2LbMArZx4caMM7dzJFoUNJe7q
B+uGp8tH+4a32Z7CzNpBwHQMUA+8LaSdh/IXxMgdJgmKFz4O5BLJFKEdaUqCG/fmh79JvjXJYSNQ
eGPQxGRAgTuYH2EkHtOQicckgFw4MOOuyXped8pbR9CsNB9n68kpfbY0QTt4lF5h2l6s2T9hvoh5
PKj2sYIEtpXiCMuRYXUdkuwKdm/qMC6kuC8KOezOv+lwcsiQCLy9oLgwGf7KjB9dCxo9uAgyQuSi
Jt033fnHZm8YSrGV0TqhiM/jO3PjX7TWQRDNsr2Z6Zk2C9+7xRfp1WCaWTsuZgPin25VNsZYcIdj
gZ7g4ksk2swOUwkfhT5ZRN2ABMkLIUlS+gPLSiZp3IYciogHCwygydGkBO37/r5ul1MvwxUoz/Wc
lrBe8gVYFSLFrtM2glRVJ8KXVz0nR5kOx+ukgqSP0LFQshAo8+RY0fJcL5VbifwcLKxZU0jKAnRL
J1NGSxhVpBzBOz4VkMfRcL8edQbjLfDXKyKSA/qRWggfdvqUx1PpA6tek+JvEA/2aiMow2uUlOYg
SPp2KusQVXYlY4JsIccy6rPYa8J4ewhm72jZpvzyvf7sT5SzwF0HmAQJ+RFCYr2i7frHuA/2QSdN
MNHpeXRoFlm2HHlS6jMkFxkUFYnqDhWtvviAtSOn+H0/bgCnUfjRdQaQm+guIqQDhAniPHXXYdbo
/lyzo915Mdf7/Eypyh61SivAJ+6rv2ImgPbeAgdXJtMv9FBD60Xu94Fc8c4FCk+Ia/ecvs89AI7T
4cIMFx2/DSIZGo8M3o90/zNkPH0L6G95sKEpEnfc49zmV81P+HDjgEV9nh4mjg6YIOZfGXfrw2Dm
4JPdv8g5RAMEsISHiebzIzOIJJDyuxnAyQubNshDC0kf7PKIv50Uvow5qOmcjSsy29W8DMhg/h2L
zh49ckDBTgCvphGo0RxN4IuEvGCTQZcZO9FN9L5Z49G0OjuzEmlj8Vj4L7C97uzwL6MW80Wf5xc5
GXqHRXF80vFZeSfasu1GYT8l8Te1nvnLxway3YXO4V8pIph3/pIBQs1IhdwdzUDj8eXEqIUHrAf2
U2z92xROP3bIxFCtLRyaCVRa5hXrw7kNDHWBp2vQQDitEX8REeZEeNm2Qxre4LGfS1SJBexzLjGO
BhmDhCo36OfwrLekxRyhool5dDRZ6vN2mxi9R9PamDk/ew6huCGhH5XOh+bpexZ2TgK7WSVTFxzD
/jKDG9lhUirq8jt6R92tGAFvE7n/JWpX8IzOuFGSOwztgZ1DyFrbSaGtlo1BvU3h2AYY7LMH/byM
8jNPCM5SFaFp6X4s6P+I+NTqRA5lSBLk78NUVMYbxjvJ+fM8ReQywWCAAnpUmCryDeY7okjMSeso
ZXWKmU9PkThMBX+EtuEybA3fKOaOHDCDguQXWFTvmkwy71xAbuANdP+x8fReVNLhxEhB2As7RPM+
OOWLxRN/o3bd0EXg29tB8u98GP96aN58XqIIqCSXV8BUojyGaEfKyGVzzozVxx5ttdAhnGOVjldm
MG1IMzV22bmpSyJ3DO9Jodwdh4P2Or17/ATec9IaOqyd2ZEdKpJ/O9fzYdkEsPdo173LiIQpwr+h
MdbglihIM3nBryP2kf8ey34zqIk7GuSqpil7Cc9NPzJL3NMwiP44grA+WJS0HFGo4/vs1zalJeih
6e1YvQBBclmbyAPAN+QUqRDds1JCkXhKxp9F+E9lNnorxA6uL12+Cw/9oS529Dt0dVkNuMX2OL2i
sE4RvdHwt0+RAjIQ6XZi+xeGqSEPAilFwki3pSYtc8TRK1pgoA50s7Hkgh77L3yaZD0UYVTt2Y7c
w+RpS2azXemsgK4Uvnrcep9lf/MtBLypMFYhTI4vccri62a2MvdXwAohIGTGOa6owZAUkYMT2AC8
AbUxSUm8dIRde/5JY1C4AuY4qkcpsMYdqhOeqeBPAHxHM4gZMd9koItGw0IGZB1V0WxmQDmA8KBr
nSGu/oApLXrj9UyCn2po1iBEpu/B9jOYq7PI0JVDIS4yPgRAg2mrJDjTbhnOi+VS1k4Cep9lvecj
3E/ZpbGI/+3+Ff0j5QylPxlI9OwFgb0NyrsIf2nmBcJV6KD/pMP2oJn33TH3G8MpCHTLcav4ebhS
nnFwFd7xdNqseJDerO+BMHkNmorB0ISJqoKg5VFIGqz3748ur2bHdBu5b1SESFOymzIM8T5WtU6V
wlKfjWVcUHmJkE4RDKgRO3cXE6FDPh1CIJeQZJBLgK+Te2UE3FwmKCZg0Omb2jwotdD4UaSC55EH
SjmXPy76PG7SnztMf8n6MWmDYAU77q28zjjELwxAMhevwPgujCWMukEPDG7IYm4iMX+gh/tdHr0P
w4omTMuBybbM4idssrQ7xgiylofWGmRBzRhO73Ny/J4lMy9dtA2fFMSlw8Gv3dC90HvWTCjzzCc1
T5gyMI/AITDh47PhPzFFcbkBg7WlYUdQq0kml+29rvcgrFlDosuB9t7KI+haSCCFo+eWQkZXyBxZ
9jZ5GE22Msk75U+uVvKcATu4rEU07HGxHPoaNGoTX0VPlgc3tN8tJVzVHbksIHGNkW4lGqHiaprW
6B6DyrmynT0XmRF3zimUn1XrxyxDzpkad0cQPks3zMXTQqCDEGhrhKqkdKv5ggxK42aNAMtM6zXK
Q1rH6OWH+Tk2o9FFd/oMOIUrcyWy2mNKP27Z+SWAU/auSGW3IFxYHW+Y0xTmOHG7PFD+p94AyTP4
oubT3BDhbvGRzmi62X9uexhUlAqvWiPIe1MTD8XUhArp2yiCX9NiFrgc/M+Kor1zkg+VJ/7yeZ3u
QOzyNkvonx3DowHIjMuFouU+yXdR40/EF22cD7/CkD8N9EO3hZB9hPDJ1gnNvxvu6sLz02vAp6Ry
BfwXJpa1Go30+jWhSGTRWlidI48RZ9lf+LwoshjSl+GkWLctxKLcoxAWpHuIzA9oGBVFIvKW7dfD
6Ow2ByaogoTi6uQKrujEVIMG/ltxRhjfRP2W+NN8wwwZA5A/aEJit6vidEOBjlCCPPKFD/+CTIsX
P04O0BC5briktEtHPJlZ4TDlDXGjQLUhC7SNjBjLBEiyuM7L/t0smvQjhhpKnlWjVvK+oLOgoqmA
Q3iiHs5XYFh7EuEcIx8gC8SgY45/DwEkmng2uMp7chHZbss0cUs5W8yMSnLv14JGYh89rS0kR6wH
mH3TuwhfL3Z5iv4RZWo2xLoeYTk+Fcd0iTIgXVBoxzpWQ9RlMFvmKb1h4o0o9yMQ19xLl45C9mtt
/N0/vLxXzhRoYN3JNYsfBUSWyEPE8byXMUgwUyIscAeEKx7kRb9FGWY9obFPdPL000rAfnJxCkM/
UhIUiUTcj03Rf2yWPfkjoa1B+yOqhXhBrvCLnodcxvdJR7+QU/q/Fx2/JIM/PU6HyttgIg+Z3SnW
Vxs0kIRsywfUP+g4wwVehwW1ZnqB3kLeaCEezx0jthaIYFS+22Nm/GKAsyJhWugt5Oyq5nW5jf6o
r9wlLxHPXBcqBK1zVrD3KiwZ02jLBZzHb4N0bdP527BoJOd7NHdujueKFR6mch3RV5rxC9vWn6FY
5y8SklAHuwyEh43UI9v0FyRVx9X5DCgBX145cqRjMtHVFhoDD51phmxGmSanFRFpjys7QzA9cjTY
q+EoJxNON+1jFd3cgNpQJWgwX2eUAie6MIKR3hQGGtyBzLXvIHvD3Zi/rJOwleek3x5H8SMDuFb5
6YjGcYfeA7RubdUizEWFIurdMSZlgVrMUMhvM8YiQGjYg1ZHqGlO4T8UZ4B1MJP/h70z2bHbyrbt
rzzcPgXW5G68xj08dR21pA5xVATrmtwsvv4NhjPSkosE1Ll4FzASENKWTyjs4OZea645x9pkAbOY
MVHiBdKYc7JFsmkKQatDvpyfsX9/Tv3UXsei01dmxSlvSh2FJsz9U6YOW3UwxT6llt7JlJS5XTb4
nfT0HMpU2Q7Bmu+DvlyJ74FB5vhtxvAsiAyGMfkJPdDSTcackhHU0Oym0qRVVk5x0RiepZrx0tCm
ctfmbb92iXgtXdUHBkffVg32x5Szcs20saZUCHc5DqpLVirnbKzlrrOT5iyCAPRBGaannnMZGoO2
t7ICs8ngA0LACxcm57A1O68BM3lM/JIfj2z1TZ2nvK1yNfbeXvyupJt0lDJdFK2u77g7ztFIqahW
5bUI4ouhI/pOplymSiwP/DAdHqGWF3lZqtsy6U6o8pVXV7X94NsMJ8JafyhyahS/x3wkEyZDMtK+
5HGZXyOnWcmiMj+5CC0eUSC+JfIdq7zKjGdVblv5vS1b87Ey1Pbqxu1j3uCfoh/WvcQI0mcrDb8X
ti2/FwX6njWKxVTjh7UUWuFoGo9SsY1dow/JCVL8ZhJD+YlrMMeDqMerxC7CfWfUqOPd6JzDBE+J
HxSZN8huGWhVulMYpfuR/thE4j7MJh4ile58LIzSIyANoG7IjHNbc3/4cWtdJIQ9LwREUCDlXar5
l1HNUtKy9XA1h15HH1DNpwnXOFiwZ3JyYu5xwWr06XUsjWHbDOVrViaV58ZOZdP0Yygyx+HaCy04
16qaMW64z306X6Qb52Chcy5dwgzI92Hs6WoerpSgc5a01tauauqIEADZtqmk7q/x0sYUtfjgChgK
LU2d3ivkeIPks2ZpF9LJygZuSrjWa0xuvO4/O9pkUZEX7S4q+mDZRnWymvTEJkEVNluTrNNDkk2v
Jc935Mr80RSdsa3ooxcJZ3lSpXrpB14/sZPgWZ168o9RUpyyeja2mG7HaHXyD1ldMmWZoiOBxuSs
a8egZrhdtEaGgUTctWlQXHoofvtE8tSRGGoOru2rJ2nmzVlv0p1aFQ+GpSA/k8zZuXVNQdNanu5Q
cWkiMJ6GUdwj9rd76YZLk4jAYiwC/wGP8LPZu/1CTarkUNl+eqc3HPjCENHSMSIUMtS8k4gLxD+d
gO4Q6tmRGS09Vim3mdDGdRe3+l0xvIWCrWXVpfZxsIPm3KnqSeOdsWy6Ql+l8y2ipEi3dhDhvMPb
1DPAstKpQBfs2vtAKdQ7Ee4be0PYKv2aIE959qA210ZeizZNjynhAhrPRPuIMZEAt1a3ZMGm/oV+
UfYnvzTdT0bcFkx/uBQ15B+qQ4fpUhB4aJbdLR9irIt2ae4zrflMR6Ae9Jo7QUTGSiUO7vRjcWjx
k/NT4eWUpDK89oPxWLjUetAvUUjmX1wGVCA3uruY+/tKDOJOM6KFDSNkb8YNLqJYiw5yFI7XVuSN
Gqtf0LL2PLX8ErT028rU99u06zZSJtquElZ872OMs9Vq5fBe9DJDTgcbAWM72kGPJJPte4VYYCmM
4LmOkF2DrPGP/NRzEowVArSZ5J9Tn0IEWEd0l+WdvmmYjj4z28amd4eyZ5vJRc8w3GXtvnSd8jnr
5u4ZukAttwqxoZMZqE8+A83Xwqi4Ah3rancofbJR+aq+a5yZCt0lPcWQ28KLHKFELYsuOxeTjKif
aNGLpFRPKlr/Iki6hxaDMv9d8+glrJB3Kpe8WD/Wa1MbDTpazbMoQmUmy1OZpPUyw5XJHErwEo4t
/1pn9s0N7GIT2vJBV4JLHWK47ZJ82Ph2Q9Pm88fUZnpnja57YE5fMAnuY3SS1N/mKeAfaY7yridd
0pM7+GjXCJ9JEt1ppA0ZlOj2gjNJysPfkf5b241uf+vIKdj+KinQpt5+iYHBns3AVE/QmJbBUmEe
9DE1q/pgpzzwWpKrH9tadpjUQvdg9Nj7uiZ0Nqkis1MZAQguLat7Cnm4EXuTZ8xU8Qb5kJZqCpxd
CS1xIQBsfhkZEY2Rph7DGPRB6QprrxtTRyNn4+9sGNUbmfHVxSr01CDhUA1YlQcTssZT0Q/342gX
B6X1v4PsHO4jP57WZY5RQbzpVTke07wMDWY3yFd23WRHd3x1HGUYloaBsxOojOZBuOs2VTunDqLY
eLKmPvQiXRr7BubrU6VBIn37S7vkvoMWN67rVHZbtcAWnuZDthv7kbBAFnweOyN6Sst7UYriWep+
cN8bPZ6LOL4TfQiV2Yg3Zeg/ouqMx8YQIfY84dwluR8+a2+ziG4o99LPPUHu8zFMp2MLyxc5JRkf
kwKljZDZoU4xYdDmGIfeIRIViLr6OPmMsAgXlHuymXJT12gOAjcbYIFOrJOOFtrChJ3P9vLJqodN
k/Uu+ZI0P1sjOcjcYJI7YjVfScCCa6a7OCqtpjjrRfaK1OBuKuicG6H3xo6KnCNBsbEYMgb8/kx8
RdU0PbUdpnUn6GWprQFfUvB7ZdFL6jtF2wrNbC9youUtk0B/Hpk9tJ3b3fONvY51LZYT9pBVl4T9
NseGtqjbxD9i+25XTDUZsPq1fUlwFLuJ18rOP8iAgjdruld+nAiEQdPwIHXGOs+S+SrWjCudrnml
reyI/FiHTLGGVTsUycp8Ga0seawCpX6kfgsWqpKGwH+pj/qcHruf2ulsDQhl7ei8dIbaPWGxpcV1
svGO0Y52nvxi2SVOfCLCYTGBHD/Xdqud3n5RpMawhwwk+gV/jzHZtq6E3LjRdOBnle5x62n3vrWP
ui65KxvfOPjZwDtNo62xHfi+2kMrFP1F+5o23dkdRPAcKnpwgSjyMtiiXKaWU5BvC/tLVzf9JXOn
IwlYyOYgb2JzMaEbrPOREnUi+MqYOFfXTVU3b0SDg5pM3MpG03pWGenXzkxvscB7OcSl8YJPKsRk
9wDJ29nHthasC0PWp7DJQYxL5ULDgAkolGg8U1wftEDZNyU/eaApL/akdVtTOiAUHfmJzkLbERwz
Dkh2wXYYtGwtBjIzdTrlK4EPFOEkMe2BVjV0VnrgV8uC7Bxps/o5RBX3GHbfUlMPn6buardhtiL4
36+mpvsuy/Z+LDV3OYAXPkGq2MvCsIDHBU+BqNQDC5fMhQWxd8k94W563ZS/BS7/p7DjP7HJTw/r
x/89XPKZzfRv1uFMP/9plcDDv7Yr/URBVcnlavPn3qGm+gfHcu15VYQ+r8T9HWpqfNCh7sCd0mxD
hVpDjvYdaqqyQRdqER9zXdg7Jl+ugWHLmoF5rxssEdN1THALluNqvwY1/UOg+W2fABhCYREk1mfW
xM/BVl/2dCtOmW9Vh0Fu6jNfK8z7QfSJl5TlC+bgi2iHfZvlEhS4lq1Kh3kLjvQHU8c4KwisbWTu
s0Ggi/qF4jpkGrQpXih9/4VzLBZ5F70o+rByhNKsK3yFYAOQhN1sMWBIXJkmEUytkgZBB8V8TlLV
Dz5XMIOSRclbCG2i6a6qMnwR6SxxGIeCXQd+k1X4oYoTQWtUMd7IcWqeWDLw0jmiXZRV8mlQzGsh
E2tFIo95MK6LtIwOXOyLqqRSy6b4Y5EHV62yXiwGWVoSPDCTu8/77klmGacL04JeLsPMPWsDb3ZT
+jfiOgSqe1BndXPE2p2uiqpBuBrWitMsW7iHiZI+aFV37+b6qYuqB/r0ta4lHzN7aPAooLOiF6Tw
d0oNr4bDwgZCOlr1pbYjwjSa5OXM6M8r/OFRFz15G9DtqkorT8ukxGKJSXAlXd7uo4Urw/mYuyNR
J6Odjj0eoV6zLwYB08Ell9gOVbXw/Sw5d4Wyxal3MVLojLqVPZmd2nrgETzFKLcilzbz/PE+d8xg
gVulXiX4CxdNVn9qR17SccTUIw3VL0lNDtS0m5eRmpwshuxXoT4cmWvcJlvnAiYlUc/go9z84tZ8
ec2s77og1/CjTZdJFZd2jJ/LWZ4NXedMZKAmXZm5h8LBmZNHdrJI81LgHMsiWjDlK5XKFdkZeT6s
Ym8oEYjMaRhXUu1WfoLeWJSkMTQVYESnZ9PagNWG2dKO9zYe7UUX0n7oYfNouP4ttIqb0dhoCkq2
a3AhuLZ66hx7n1ngd9E2roUa3UtdG73EbXY+UuZnjAwmSW6NwUXdI91h89lSCbT3dqEZe9T8fkco
/MlqA7w0g3vT9SA8ossRA5Z4VhJTiVetK+pNaeH9zmoM2lqax9tGGI9DOFxM8I2LqQ/ugzjzvbyx
3E1nBt02r42U9pNJeYMN4aVqicp0gxN4PfFq5tVO8gyorvFsaXW4EKbSy/v2glZH6JrRXoXBYdMZ
or44iavscjoH0D+NDgKp/iacISZHKqeFY0ynGJpDm6Sfh8n6lnREg3RN1T2jr+gfOksunDyd0Ph7
Moyupu1Ax88YwO+tGPdkYB9D33rFA/4b3uF/6rr5/3fLxX/GY/93evsadrc/Xybzx36/TFRzjucB
P+BlDSb+9+tE/wANlJyB8a8NvfzWv64T7gwIsOjjEEZUYhU/XydQafCZGJZhE/r4RUb2vIPjR+IV
3xuXiKk7FgNz7pM/chI6n2VEZthGW2EyDW4bHAGTExI64q27iCybV7e/i6ruWQyIZWRQ931Jwoux
8GcH6PsipXRuQ4Ys7vjVGqqnsANlysBi77bqcvaeki+/6Y7vuVN9CEd138MAsDQCGhMNdWeXX9zJ
fVL7aU9taTLo7ZFIlZtZMvWVGaYzMm5O6e5zFekDn7u6w1rwlaSbVxNAA9C1Tl3C6ZG7wZw7u1pv
cRt/DavIK3UHdgr14WLs/c8q4SOoxFW9ahwBozKDJOaUfrzMsJswAdG9TsHkpzndShTaq6A+xW9q
1guzpMFX+fM0OPdYjJXlGIGyaM30o5z/IVmajP3DO6subyXekIUh8nVfyWA7anniiXl+McF4ZW1I
efZTTd+EBo6MLEuOoa/tGBECwscaWZaXGADBKkQm40/unts6LDw7sBOvE3m6N4JGLLAIw7zJCbdB
Rlz0ta3z8vBdjHTlZZzkudcqnT8SsdKO1CelJXhWmo21LKvyU5H4y7gm32+Jz3nIQAIbYX6pgxQL
iEpax7S3XacdFKtfY4b9zn28bDMEPCGJ/hQEgcgkr0MjuOU2N45GfD+zv9D277t43hGgfteFDHcu
O0ZkaG21aFpbQjngh+8WqiVJbvYom0ZsXY1Mw2mUPjplCoslOWjDwJCZNtYu4k0uxLU0Rq7Ebu37
ZB8Ca3hxgvI6VtlDy1HCchZV+Oz1Q48hwXO1/kau/aUbBYr0VD6E/ttaoZumj3tZj89UHHvDIPgd
AH/V6+9mW1+boLiKrjQZ4rOixS2OE6N6b5LxN8tPym1a8lKO4uKiSiEWdR98gu6D3SaqLplSfBST
2gEdKLZM3K6aKz+3bmZ5KDp4rw1u1DhY5YV170AHqOxMrniMbqWJWaxL8/teVMXScEnw6iVWqjTF
wPjK1KnQvUktm+95o41oqfX4tUCbZDqByEpsINa+QzQrsGkHQdzQRLn2GfjSjWWzc0IrI8penuvG
vSpTvK2k8qw0ztoV2f0EnSJHGNAaGK34y5YK80pbdMvKqFejhh43L1Cookcr1wma4Gn0mqp9sjrt
JPNw1yRzr5Ixo7QxiQIMYoauWCSxoXcRpjKgr1tYCiTERP5NvoGq2xS+8czdl619oR5T6eA7Teyz
E+FotdJbSTyXUeOz2aUHK5HzuVwOdXy1qmZPXGarpnGyeKvx/7meZsD23zc70MH7W/3tL64nPvZ+
PbHAgb4E2qGwOTKQ+X6/nlT6Fs2wuIZQy+GR04i8X0/2B/4+nZBwbCDstslvvXc7Ftub5tbJcDTD
4HD/Urdj/BkcBW6d5YzAv4Dq2dofMHWMEXVcilqLUcCMnWUbv5Wt8RSf3DFPv9WRYp1CTM7rnpGX
vpRdQoWaiYFmo+5Tfev4zPEkTQjvJwt2bK4yumocfaE23bKWyYbJdsJTL5jeJ6eEYVvM286kjsQ6
TkFeL/xGd7SdWmKIbUkvjTdMkwY4yt+CaxSpwSGcKEk/omOYK4GKvGewNy0Dv+jTx8rq4n0EUV6/
F8nUjId/nuy3dnzetfD3T/bD9yzKi/T7nx/t+XO/P9ozm4SIn6bxhM9997+3k2gfoFDhUaEjn7eM
/Phoux9c7n+eNn7bpsriC74/2qzu1lTTdXmomfeANP+VRh4E1Z8qLxsqljPj7dhdhnjwcyOvKKY+
c4ecTZH07V2dYfFI2TKwMggYIyzBwMCxoKgra7JDSqrSXWUIRTYExFaF/ZtkgMOMC7y1nUt+NE2m
FzF9cnIXg2D+NVSSjSFZC1b31Gp649GcbATr9BTysFWaeGZ4knbyjSjCpvN1xhsB607GRcaEHZSQ
+zh0WruIavtZEXNbqjCOAgdCAUXKIVxZZrkJdTw/tLVKq578rl/KKV0zr8VLxZXEAVo2RJYXNqbd
RMMVFSqEzoyD4qSeiAVmM2OZW2BFwhNe+WXRw3GvW46Vct+lz2qAAj4hstpKQsYVTmZnOXt1ZMw+
VhaRPZvqstPINESl8iwb7aZoIHDnnFfYWrvC4Xo1yosZzr01sSNi+71W3EZZ0XNzTP0WsaBZK7hB
mpbJP4SBT8y90UVVIOzxNQ2xDpX2FofiyXfRRNJqzagO1556FxYMlZzkyLz3aga3stU+K5G1b2hg
0cHXgx+/kpGxmHuUSuM1E6tjcuNjUCH3KRl3XghGS3iCvHGgZC8YYbY4xjP5KiJnxTDVa+NXvx1w
OpLHkAVTF2N8cZjzmbX/KQvSh7yyDq3UQOeQSvcXdo2JZjBfRJ2vLaDwbfE1wBAdVQrwZPVJByul
uPFB66Zt2OfrwhfPJgQDi2+ra1nTqB7A939k3cCyNrUVuxg98FkvVpWdJNh4uoejY5RnRjX7ODYu
A8M/1+qWnWLv7GbA6FPfsqzZV5N+RpB9scD6yUA+N+KZOJEz0wTLaafpIISj4JJnUbDoTPuTP4+H
S7v6DNFRoX2dgdXTSjNx4Cl6fsU4zSSDhXjFY6W4l5IMAB5cpjk8k40vFqmabTMQiJYzbSZMREpC
0s4KxJpdMLyxxR73DU2ItoprjVosQXIwFmVhekIckkldREzYgM7gKWsWogmW1HkLawKReM/xIoVN
tEp9zB0VlhpGCmIVZffVTyhkdN2rFe1VGgd2L2wyZorGKTc/ju0W6V3Iz41ir2seSBhzY/glxzJi
phc9V1YMEXT0DDiNrsL8wbY+AbRZOekzMzd4USwUGb/2qZxTnbAt7JVmlHuSOjup1+uoar7XdVyS
0kw3Tqxjc1HFp4DNip4Z5M84+tatyLys7nDbA7sYMi6pxiO4ssIdhLsSYzU5PEQZKsD+CA0rXeI3
2Gm9xPb3yRCB52iNF9nVgTEpJbq9iFWgmQrXXOYSAOsDZ5257Yrh2a4ydsjg4JeMuz585o7Fb0Cn
xsYJXdTPGQliiVmi8EThOF4lkpKFBjFVdI9IT/TlpQi6T7wX8gtzenH3z3X4dh3OXfnfX4enW35r
v//FbTh/7P02nPfUzRI14hre/rd77X1X16x381vYeBCqXfZn/l7oscbLhFg531JgG2d45vtl6Hxg
oIb8YPA/Mk7C/ZXLUP/DXUiE2GAxM4RIh2pSdVy+8R/h0Hgg3akoUmsDsqwvXqy6LfYhjHr1AQsX
h77vwm682QmGbhZIspVTW7l+VbXP42Rhsa9yvOoEyAfMTmkns2XsGruuqm+d5oQPbjWMN1/G/kFR
2/FkTU1V3RfEcnnDL6IsiaxTC3TrZWLh5RIYZ+4+cA22zcd/ns63p9P+j23I8a+ezPkj70+mxsJD
5iOC/TguKtTPChllGPuCdEGucC65fn8y7Q80Fw6BK9YuztMVZjHvjybdiYaLTtg40Vifhnj2C1vk
HJ7xHwUyHk3bYN8Csx1BOcjD/vOjGVrUNjAj1I2mdTkjiqpgbOIW1mQtpISHtmapDL6aeuXLNDfP
ExFJ8qNVzvri2nbnMoD9K3k7sbOirs52TiCNzDMVm9PnBtChkFS4JsmLJQGmLkdYFG22Hi0z16Te
sMdn4Pe7SpXdQsSm3FmIWlE97tUkXE0GLmR45vFDkDTBmuuWUmMygyezwXmqw4/z+ggaHFoROWgE
kuUoYn2ZG/KoyxZ2jX0MwePCjGnamm8zHTx7aqi8UjafKmTrGLt0AO07vcsRHpoa2Yu4uhch+G+w
HlouJiZLYosWjo+PJP+Yx+1MadJsBB1TNGe/t7nerUjdFG7+Te2wMMX4fyEFyBaQZvFVn/L7xvZ3
U9UnD6LXPJd4wBpHAlNSHDY6vva7elKTi99H/vKfA/nbdQGu/O+vi2P05Xvdjn9unhw+9n4o2cSI
KKwhCuCrU9+WNL5fF9YH6nQxrzxFOzb1GYL/+xQUajofYHI6763ROSvvhxJFmy/HuJKPmHN291cO
JRsAfz6V825HTiUNHqIAXdncpv14YXS+j9FuGPqtHVfGKg5VuJ7atNb7YpdAKsR9n519nARpq3+p
oxEJcsZxAQRtXbmY8BQZDzzKn/y2XirjDO2plavAiJmj3i6mnHRQ2t+pgf1sZbObXHtlYd4Tk7HH
ouIsRSw0eXJ7sOxlnW/6zL8bBTkLJdDJozOdSqPxk20zAUwnc51Z2HmAba6nNLjgaLmDu/mQFCY4
LP+BLSakrjsmXgOCr/JlJEE66iwO7NqS+VV+T44aNJwjby4VOiGlr4PfbHVMrVU4HmRZ0XpF5Lfc
z1Eszg4Gl7gSTwO5JD8vCPc3LgCubJuIet/hwzET8zBF9WMAlqxHmE6r6jmQEICxZ6zZeXmKyO0B
VtgGWXLvKz1AHigMkXrv1/rJUcDG1c0qdOstqyA3kKQeU5M4MkFcOy1OfRF/g+O5Z0eZx+avU6GO
hP3xUozMHEfcinLa9qA1Urs89Ua+jfO8WZRScC3TNsX+xk+Uh16d0+QZ9Hv9hPDPos0aBFZg4L/P
2vHJz9m0rVQF2E+JNcsX9t0kyo2V86VNMq+uj7tdPdRN9LkzsnXOfi0ldjzmKZ6pfdYgn/igSV1C
yG4Gtc3vXlm8dcbNTU6szVeBw2YuFjcwcyaqBMHB3oJ13lfpAAsx3RYKtYni7JBr974jod1MW79r
Eq+UTX0RomNXTa+wZDtwHyq//kqm5FUZ1K9aFmxCk7JclI8N/0VszTiGI51tmFC6kzQkV7KA4syg
sTk3TbJnI8ByKp2bXmmHxh+eeqHvtFp77NxxP8buK1uLbmadXVnHu3aiXlv6rkkCIXqqUNLONZuJ
XkLDjEkSRNg2fT9/FnWNr1x1QdsaRmaycwIrIBb7yfSfGZ0mq7HgMfdsBzzcYgzSeet5ARJLcekv
R5c1o1UYRGzUAbXHtnOWG9lwkgdWJLiAahcu7BcvyJTxlMWKniC/TUj3SIvLQQnarXQ0bW8W47UD
Vxy74+gRJHyIHWWvh1ykUR52Kw0UIkG2fsT0GrvwK8ItSwGOsKShNypdE10gN557ifO889PTxJ4k
AivFk4jbu1YFzlD6zrNZmo9M1tuliMZx4U66e+wjpBK2bEcoFNY+U+yPUWO7CxYxXqdMOZP17qEX
Ze0mrCNQt3YHIwT/gDESsaizcSPhFeATcI5lyxDWwF60HBLnGGZsbVeTYk/Sk5ePn63rRGR7MZIJ
jXRypqiUrteHqVjADALpnxzroHq1ws719LLb2l38WpsjfaxzGkZJAgHMZU/APlONYmEFUH3qEuUf
paXSEm3hgLMMUqA8WdqRjdeHa4nzYCGr5kwtS75NtdbpTOOsdXunZsDKaHwZS7TzvrzSGpchVcUi
p2RahAnpRqVTb8z7X0bX3E7B1O2lxasJC2KideuEd5U3msoXtif1BLiJ/Y6KesylquD9Gy6ImS+s
jVSwUUbrCA1AiZxt5KC8NNmDZRYzrI/zPLFV3pJ3LgucmFiQTynGEsesdkXyWoMMBqJDUnjllxV7
R7JvWYxLJAWesi96VuiErvFi07Se1Hr4SAx8oyZBBHUhuFZGeYi08nEKzH0dqwxjjONU+7cUADFU
VRDl3XSvijkHkpe6h6vu0WnESTBpXWH1/1RpvrM0zKBctG1LOw2n1Gs1u9v+U2D8Js/+x4r/4Vbf
mqK9/bnCcH8o++eG1HZM1EDqe8Ocb/D3CoPBOMqsPS/4Qxs1ZgvW++TB+UAdblP6WwzGf+tV3ysM
+08z818o+982qf20q0YzeeHyEhB0wAwe/lBg6DiiXc6uuYGUOd3g0Po9ElGPzdh3nPxrFQgl34Zj
rFzyt17RGO3SfVDfWkhgqsYjQ3Wo63OrGYCwP9ncgOlCAyqxCpJ5uaIwxmmZZBrySsfuZLVlHpc6
vbMUZmDsnC6ZjlbQOhuN7Ve73LeF58QhDAAM3/FrUOkD8DNHtz5ZIGP4B0Pw8IXAFTuNzlrruf3X
xMrHi9v2zBOVUiUvaCTkEv95xH97xHno/r6GvnaEXLO/eMD51HsJzZDBMFyTAZrKEuu3IcPvD7iK
qMKiTJa/4Qn5UXHBLciWYlx+/zoXP/S14sPsBFEZaMwLVV3D/pUSGhvQH0vouXrH+DFP6VxHnYv1
H0tolW0IKmp/sAXzU4ynHif2ROZMYV+WNJ7zPAmXWqt4RUi6CpcT17s+jatS53YqWay+iXIlgRNk
xETJTKa4thEV3ywrzYAL9o6b3AH8EydVLdyVHVnxo9PadxQaOjuEzEazCUuTSN1aFNQLSeSdWFud
vxpMFFZ9EYolQOfsgQWFAhV8cnYhI3BcXbYGq7XJbnEjSa6B5jLC6NqyJR1ywOg/1GbveBb7Ac+F
BoEtTsFwywDjSGwm+uvg+sq0MgKHwTuxUGNbxBkXedDVtyjVJQNtZtn4Pe6VplXXPm6XvZ0rZ1MB
ta4qLsxZm4Yb7CvNdc3B1eLmbu51Fkpa3KcChbyb1iIsjkEsH6dxXLpRu/QnNWJPtn2P14fqQ6Uw
6HNwjyEkaE3JX2qU2UoN7iYHSmcnn/hZcFXDUneNIDc8VophpUtCJ3ghEFqcg8yH7M5mwBzmO2BH
JU4wqgw9AWkdo2PmgJAITWMFt4nKhOAzNoJipbKEZJmM48M/p//t9Bscu78//YvbX3TP80fej77F
LWVCklI1E2PsT3cb83FhM1p8G47/dPQNFSHMoSFCBDOgzFo01u93G92zbsCOdHlvgEVEhPqFu836
i+ZZpcVwGH6qlmr90fNVKm7ARjNn2NatY9fLBuktixYNAL320vqxbj9KMdA9wv2f5+COoveHvjMU
8qQBKU48pZq075XW7hf1qH6vQuCnDtZgFu+BHB7FA0eMFqqxz3EOwdmWLaFC9UtPLrGOGCDJFviE
j1mfhZTli+z7juXVYcEirW4blH2y0oeQjJx9JY4IIU+Jvcphl0SYqHWyZyFzomwtdfSpd0dDp49U
sogwZ+YQpB4U914L7PLOLYd0XMaO3g4e24cK1l2yZmYt+5T5ZoiqsMj7xvmU12G1iv1BvbYiSu5C
+UIh6h4ddnNE/1yVDBPwzpv/sRpcdvKW/vmmnD/0fly0DwzcebAd02Xt/ZvM+8NNaWKdRFGaz9OP
N+V8XFwbko/qmoiz/N9/Hxd+C0loVq7efZe/clz+7JDke7Jnm4zLrIM/8Od70ij1OhgbO95Ku7qb
KvHZniAOuWrO2AsC+A8vkutvBeb/ybvsWuDSa/7vf2mzLeFHvRlDpvnb9+7gyKTGpaL48VquclPp
kwicz2APrY3IYpXDKjVMrkmErW4Tikng+bdclOVYZSs0w+uxDme+QLBlhK/AzcKOTVryvhDQgrUp
+ZY7cPhqcFGrKYCoaYRa8alL6cEaJZNLPx1BuptNu4qHRni+UQXYB6uJ39Vx/TdO1K77rBwB/zvN
xtQNZ41mFm2MMtw0I5NXzlfOn1+JY1u7E2wZppAVK2kWFfNJz1eULUbL3QSsaBlKN1+MI+K40Vjm
FgLx49RPw7ay+icJRyhrS3hcAvRMP6SX0ZDM4ZWqmVd8fIEgOXnciu0yb6BD6NBGStbjhXEkl9GT
1oQetFw21JhI0G3NYhblY66yotxSI6LQ0Ur3k52sxBYl7dVxeXm1alyxQ8NfirK4CwzxIIf2K0Zw
n2jAnJIPjtjhntFc1r2v7SVAcGK34Cb1Vj9OVvQRgBJanxYc4mo4Kr66LhV0c5Gtp0oeLbN7wssO
PK2K16H013B4zwNrixkm805CCLsMownzTn2e+uyYasNKzSxcBUgzRQU4oX6GU7Gxmg6bPEvreuM+
QfFIm/xzmHT3jehXoC6+AfI8SNnP3r8vATHd/8feeS23bbZb+IY2POjlFCAINomUKKr4BCOroPeO
q98PlCiOnfyZ8bkPMpMZWZXg971lrWd16rDrNOnQVOGuxAsozvwIQWsyhgeXZRtN4ZnoPPLC3Fly
9SxO2j2Iv6eRmT6OR6lbJTVcy0ocYNyEZIuRSkooFnB3NEznXLagiOYtqtjBYC8twiCeR7ASLZQ/
WK6x71evsTJbl2nMEpdBkzat23mM34KhTKXzBFcANENjQ8rTmPDoQKhKojzGSSPjy5e3fsXQKqrK
xpviQr0W0/Bg9VJz0Su1PVmkrHwjbyGzmQ3ND22B6XwYIKjlaXlscdBaxMtcjVWQrn+XOX+UOZx1
/1Hm1G/9vwsI+bTPs3sxPumaKpr0JD91OeIX+gqTUsdA3yQRZf+9jTe/GBZxImzVYIXRztBdf5Y6
xhc0JZT13O+Gwr7tlxbL0AB+PE5Z39HhsJNYOnlmW/pPXU6nZnGgwTOBdRyfOafyfevPICHm8LYN
2vwFBqdEbNqsWTeZXMhY7DOxHzdTTJKxU876BCc6mQ0AYYkyUbbLLRLvsNWNd19qTQeX7T4rtEeR
VAYcKnGwzVlcMJbDe22LdZZddx12jJVZt7IGJ0pFwVEW/c7sIgFUqWUUBXqKOv+qQQ6BDyXmmWTr
gGZ4FzelBUSvBqN4h+u73gtd6qUaUwXSmEqrB0ZHSAn8YEZ+IqNTqRgRH5v+Tiz70YbzcZ3Ed8SH
WOY92QN2QrjKLKYHBbBFHuRPiMoVRPkzt9joX+bWeCqy4mxYwMFSHNGG0rlj219Ho3BUxOYwhkzk
hFg96RmNhT48zpHxVcnj09hTNCqYuYbuSSY+rjEJ6zVI5O16UDrtFG3MvrsPi24NGGtdld1V0mVX
fqI9Dql6lwXxiyLHkJ2sCgitVIKcGW/NEHM8E1c8sQ0cTV4q2MrcCNF9DAQOEvDw1QJV4gfya6ow
Pg+EG6EwLsMorodmuEvaYd/nzVUwig9koz7UU73qdNlaY8W9rbXwq6xCz51EjkM/2Sspdk2z8+o0
ZTIsnPSR/I5AgkSp6sxQqwSFm/8qhzUkg+pUlpFqyyJSHULr+xW5ah5sp2MwkhWopVt2mscsGs+x
NQUf/BpHHcBCZSXkr0OVMbJFCRdH773cf60k1sQrlKWjcg+CSbZVNewqb24hyaS/i88/is+lufnf
R9jmLX+t/6VZWz7r+wnGFtGgk/nUdX4fRC7SBJ4Liw4OZcqHNOFzEMm0EVEAmGU+96M4/H6C6R82
UQQNHIkcY8Yv6USXWdDf60GN8Gm0DGxgNYNMcX6cn+rBFHsiTvfJ07JRYDzRhEJLMFME1ZeqKZ9v
Ak0osq+KWYbmNpGgL0QQKAfMjsDYp4GBRTmomv/apC2ru2gWD5oWJJBzx7L1iqLnv7mYSEKLjJGw
YOKq3ISN2zD2OsENc5k1xiYQy/rJnIUihqULufX39frH9fqfM0S7fn59L/5VoP+3KSJjckR6XJRI
tBY/8g9jchV/srhcrR825e9beATzPDOYYRB28anfH03rC/926Yw+x4u/0hjRAP34bNKriAqDyEW0
RdlPC/fjs1moyigjYo43aPkQCkMVsYoniIugTh9gvRTbZm5YHYlDQYqmgf1WFCpTdhmNsSTqwGPN
6qbVu8zzB4sFr677VeFaepG/a3I4SLZasKfTMyyow5lMTKYPlc0Q/HpIHlMpesOgfJ2E6SExsDP7
BuLRWNfcWqrcUY7NDZQdb7B0oLtB55pWf1GEaW9mg1vH1a1Wy6swJRRv6F6naXpsNbSgSA2OdeYb
VNYx2Vu+vxY7YgxBH6xTQIJxe99b0O2N2dGhSRWwMclTuAQjKem4Z6F3Py03jDXUXts8L7AknEFO
5M+O36TQy41VRPIom4VNqDxPDYCLxuLHNUCremHKva/0rizkbOe547TWw7TJINIW8W/3RrEt+mVf
lYERWrIfYDBppYvxkxoEg+gcrLL+NHfPvvkizFcqgD5Ylid6K+gDt2XQbPPwzpTiW5hpGwh/c9M+
UUegp3sbQS9FtbwOOFdiuF8ptAl5OCkyNtU59mKBhBpQZJohngzYEQbb+qYtN2BhTl0cXDVN+iKU
wqWdBrJovIwcLz8yHH1q1iDKGyxyuY7Etd6kSI7N+HYEaq1Nr1mSrNWWAABtg+bPnTRjZYC5HKoJ
s7rxXo/LVX0SOm1vFbi3podUfBLANmtmid53lRv3xUInzAG5MVFqLkb9UjTWOoCqGwOp7axg0zbZ
FiWAI+TE1eT6QCBM8K0g03ilxd1dXSUuGOpjB3uW0YODftWGX4Vm2CC1qX5SFWG9fDOQk1vS8vBD
H1N8w2H4khJIoj6lS0GXomAw1n1512pPZly7lMm20pq2L54L6y4xXmKMcoZauQzA7JZSTRcjVj+0
ZOpztEyLu9syfQeixWBdsNmwr/zunPbY8QD/NeFeG80bAaip1t81sJGr2pPIb47otUwBdXZ5N9Xk
BzOf7lAkdIQ/495r6sZJJsFmE09C6DFNLrJ2tURC1FO27nUL7qvlDnDOej5NvEJQljHTgypl63MA
uOxOAerK2oIAq7s8o9ejgGlSIO5EAfhgydH+MAtp1jHmbD/zD1U42EVtXivZbqokZ9AaJ9dfAVdB
/NpkMYEB7Jz7eNyq8ewx8nDlDLt7zM61VsDyG/k1uco3okF1GCKrZ6LR60h3FLCZi8sxWPyOMcZH
3PyAjkveslcUmugRQrehEe5PLYSxSH1e0pqG8NbAplnix6ymq7zyrwmPtYUyX2X4A9oOQnJn7MYl
ADF6ygH91qGwqYLE0Su3h5hQKy8xcqBKh61gpSThEMUobqHSkYN5yYqDqqGmfydxzY2QNZA4UluM
AEQd+QT7uETejqzxWt/f9Pg5JVQcFv7OAJ9nIYikr9L22rnxAILaqdX6tqQEx1K3B653FPm1eiNc
RUF0k5jiwa/mSxznr6QpPegjc9BMv81CXolQIkvjxgdIupbRjhBJxu1tsYLvg5sOM2q3uFLHtHhE
IAW3twhc3Qh3YO7ASRebGSdrbmghCg3MrebybwEAvjdEPJmZsZVL4D5N5qjA/oB+Z7Jbt0QdCHnj
pguXPSUMtNAfZT2+KgEiLRkKRSjeDvqLOFyX1Vc4E6fYSnZGj9qkgNRt83KQcDQrryMuXG2x4+qY
dZuaP1NF5NgY3LVyRpoGL2E27CS08mSWUqgsP4sBQkXnLBXRGRSrINqC/Vzzkb7xJIEkzET5Y/z2
2yq4FAH/u0w+Rflbmj43/xzTLp/3WSjLaAJZaICX/ahqVRYe38e04E0oUmGiyEByl6HmZ6FsflkM
TlSwlNcKNSz16/dWfzFUaRQQqviHBOAXthrqT3PaRUMuYqjCUa/IIr5EfvK/D06JQGjbEXWHp09+
NUBii9R1GA53dUQAIwAn05XTpr4oo6VSTAAKqhtlnO7NBgKgYlW7FJ7LgeAPQjREIVxL1YBILo1b
aQ/yItuJQ5zuZysTNj2xxk9kDpmkMC60jH0OUg+R1DwE6ZsK3gG/VBcUvV2kdR54WCUMsswm40Br
a3WwuWVosXGoH2r8uGupGMLHyUqlbTur7SGYpPRW060pIT2jJiuublOlWnEidLZRx8ptlvkbgrm5
RfLs/LsQ/yjEUZv+x9O/e3t/f6ubIv/n47984ufjr3zRkW+Aa0AX8uc46/PxV3HR6shl+ShGPq7G
vx5/VhG6sYyzQD3IIp9Kifzn48+HRFbweGVVkfKQ9cevFOOS+dPzj2QARTixDSpfSUd2sHz85fk2
yoNlz/B/fVoGBHsrzaYUiLWtDXPidiYkVBGnr8BB0fotgL1+APTGJcz9OaePNfgcz1iypCqTejuJ
QsGeOyz5Wn8rt+hoM6W+agMkjcS/jMC7+11r+g9CoXmVHm0FpYJdrrRbvUuuy1gmQEYRH4j5vatn
OK8L800Ait9KW72EeR/UKvzQMcIVKNVemvVr8i+uwBWsItbctqQ0z6E0pRtRY38hUCh1Ufk0NySL
zBjjsDiiwckl0e3H4oCN67rONa+o/W2Sc0MogPfinuCyKRUhI1Tv82ysxHjyRmBoIviuqhveBYuo
5KoKFiTz2pfHlz7VnyxtZIUfyOekhmEvzwRkqPxFiI49RmKwy2N8cICjdYolGUR/MlhcrxKaYb03
XC2EnSSO1pF7eVPU2UGb2/dUD91WiU9BNGLpClAQyyJWfS5LtShPlYF1LSzRyCs1M6hmIDc+xYFW
SNlZyIVtKRgr4Ikb3u46fOzx2RTJWSKtlaVo2O5MS7ijvzlZfviuML1A8ZbxA1olpaooX0ITmkI1
Jq0tioRcBwmsurAi6EvSS/YQbeQYbe1ftVE6b9uAyjSjYr+Y0kQ2D43efZ4EuatOQ4j7ziLsAbbh
uiHOqopnMIwixlzCxmAICA2qIycPDf7WzgDbnOg9OXiXgPlYsX/bCN19ZkqRQ7p6thRf8P678UBe
uEQor55viHkk86bd9y2ZoeKEMYDop5UlqC/iaDZrnGP8gep+tNYWDL/QiTUSEp3I6JsDgTrxDOtL
7B96OdNh1zXxm9RDjO5Jd3MrCBCJhetvHmqNvwn8jkQt7ms1QfMNWK5NAFiXEzJZQjwHGjo4jiQq
RDK2cLOBLJo9FGWZOlWVd3ZjlsHvecefi2Cu/f9dZDjpv8kmFnbA5wnLuA0oEbc4fDMVwRQ3+OcJ
u4xBEPTykb8O37+NOxjQMRxhgKdievzrgIWis0w7rL85i36hvvh5k/DXsINBILZtDu4fz9dALRm2
hNCgxlgcvX4kqd2afR/OsBJ9a4kyfB6UrNzKXdccTcgEaHF0KDRJmZ8J2pzwRbbZWpCN/D3Wcn+N
se0j1EXaCG2hIoeC9tFgk5V1dUPapuZZY6w/FoPPPrT1kxXAA5P5nEbgFWtVOmUjzqLNFEQFh1ME
LjIR25teSeatBVvG1YWie5xrjhS9GxpP7kwK7GXFBlT3qViWbuayfoPSA2GbjdxkpKqNHCyWznk6
pQR6J3zBc6AT77dXWqGlMyu76W6Ya+d31fHH+I9x2X+8HZ5RMnf/UnMsStjPd4T6BU0yFa0Gz3ZB
GPztHbFojLjuVUZ9C7ppqca/vyN0EaUQZhtWXgrbr7/eEosyguGfxDhbgxvL7PqXao7l+/99OL3Y
cJhym5TwC98QVe6P7wnDYGBsJua46RWwu/IYH2hpa6eTlNyJW3E/yeqGfCDf1tp8my/C9aLtK1uY
q229iNp7pSxW8D1VblQwah1TLSz3q4YHOEcX3yci/LYl+zHNWf8qSOm15l0fs0PQCPtx0dYrTWE6
8aK312aMzM2iwReiYt0sqvxGKndYzWpHMkwsb4v/OSDQN2W1ROBczveZvLgGDDJ/KP6R/qMalKA2
t60n1yYa9Sg8csCcqp4syRzrwIwmMGIFtuoXVwGuO+vgL06DcfEcaOF0Cst4MwTBIQxF0FVJj4mo
uJCyx6iOpB4nBwNN6O1cHcygt96qVvg6+MWtEOuwQwkut9u4+KoD3mbUg+IjrLLX1uDNWHXQi9rk
VgKtpCdxsSeGud2Ei8EimAH3oFdWErvIsfBYixWD4BHDHgWFvb3VnBqL8dyYIrDCvcHj1K9q8gad
1IxL9UqTO810rTi4m3JmKXL3SoLhXvQBSkZWMDD+ma6Hbr7pcQmDjbCk/luJsjW5QcCRWbdynPuX
UVUNfOnBSIjU79Ph43RY7o//fTqsojF6+2c/snzS59kgowlEtWsg4ftTCf95WSpf6NO5StlO/Wzo
Rl4sk2NIm4Co/cfFu/WF1sWghWYlv3huf21ttUj7fzwaFqu5iGxLxqVLV/7T3iqzohmYQpht4rQ8
k0kAAXIKQ4/hvrETKmGw07iMFyRyvZLwty3IcJ/BbkRgkDivp3ig+ZA6Am6FsdqExiwiYLH2VaTg
j63CG0GEo5UuRT8UDcLbu3FldkynUlHxt3FIszLmOG1R4N6Yaq/a3TgMzNrEwGFvxxYAidICMFGT
qnSKbtzmgmR6oSI8JMgDtubQkTjdp4qtqQxDTYP7Elk+4XsSac0Wut2tZqVP6I5LVMA4VzTpUmBA
Y4wo3ElSeUZT3GBLBOkMvzHyhk6zIJnBfO+mbGA9HoerSgtOsPf2kWbdZ2nJhl7tj2PHb6RYemOP
Aa1Kk7HYNwOR5OupAc/VlxjlUjeSZOw3wTYa8Z6N5WRsk67jQ1Yr2FppsByBDKkK1ewM1YzgWOlC
wko6xW41Aa+fAkDULHDM15V8lieFELuyqW2tM6GfSOL7VNUAo2dhhfTuNA7hsWpIWo19EodAk98A
DUdPBSAzAMyCP4/QTwkfpdoGeIuDUl1LfpwTNFIhCJWe/YFcnDxa5ZnxVjENR7rmM8TzS91h80Oq
c8xRVPEyMrwhxxGDoRNn4TW0uAZuXvEmYjPcmAVsibiiHGcOOFv+NasyDW7djGjJMlFadO0j2I4X
ga2DYyWhecOFdabYt2y/lM+NZL1zQEerLlVv/aC5GQWsi2P1Zg0mwYxNcmoZ7EqxvoXEDy/KPwxD
eq8H6l6qzRu4rYSqGuK9oUmckcFVboCW0bBiiUa7MZNm06NSF0d/y1dxCkXd0ndsx9y6asqZx3PZ
rk6Eomva62SW17NpnsmCzHilJNNtRCbs8RhqEFkyErME6SqbhZsiknhlwtENtfDYC0lqo3q/JFO6
7owWIfzQP/phSviL6ANhQeO30sPuaY7Mk1mmh0rQ1FuzZL5qKMmJqJx9Xddro5z5pu10sFTSyiKc
WFq3BXa4Ji74VQ0Mt+r7u1z0F3M4UODKWo1Vvwyyr2A31oT5ptdSHd8rQ343NNa+liQ0ikwNRiuF
N9NKz/DAX3s17WydX3yV0PDaNUA9F47jt8kKLmllbqJcpakUYQ9aWAh6EvtQ8I6Dug/ZSzVBuc/G
1Kt12a2qBGxhta7GGXkGqNlIbjw/Hp5z1kKkee3reLgaJXndBKk38Oh1uX/yVZSI6gwTfhpukoQU
CBRptmDUX/3WuGkrdhxQ/hpIfH7i1dqkbIQOoGMsnxhcwxGXCZoLFC9MtBs9lyRWb5TGcopqLWh4
Y9Z+R+WhPs0luQkJkYNVXd9YGpKUiekfWYrtXqrofxOFT5hl1wyTvc9b/feV+EfBTKH6v69EJ3yu
CU1q/+VaXLhxn9fiotngcgMKYVD9/CQmXqRoMqZ2ql+mdFSzn1Nq4wtKZpAEzPCQsvHfXyWzDGkC
qDf+GQNdGoLjXyqZ/4V0ssBWuRb5OZgmypTtf5/SqRVdXsYY0avjRVUphKCjK3uSmOawLs7Q0zq9
XyfkZ88BetN0TpqLalRE7qiLeyvAKpJuSkkDyzMZ5DpIMtHnJOU8cXpl+zFlDoTaVjnr+bwdheIp
XWbhhEaPa3OBTmgf/IlkQVGUf2ApalPs2Xj9fkQ/HlF4hv/xiJ65sN7qf5Zty2d9fz7xgunYuCAb
fkw5/j7koJdD4yPKH4/nMiv+fD7NLxbTZy5+psgsN/B+fY6RZfOLImrSsl3hyV7mH78w5AC784+y
TUFkslSCC29X/tkVlqD6MZuqsDxfTCM7LqP7fCgXGbAO3LxtjNEV2FaHJOQGwryhzxNl4j0b9QTk
UO32JPKo+JizyZ8KxqI8wZaE2Zm89jelLG/6oL3T9fSiTszY9FpkwV54XVnNdpzEio22dxu0nbE1
A4gGQaAReWwuEZ3W46SaGxMggz2po+xNJXm6odliRcvn53bswo3KKINQDpDEUTmHrmIS3hbmCAmL
Xt+LZnKM9bIHCsZN4ZdMk1lLfk34TexeAAFZIn22NS15MxTrG2PRxk5r/7Xr4LmGo3GI+voENJXQ
CXHJxe6aUz3rAQPt7FTGUE7D6jHI83mNx4s8y4CKqiBXeWVKxrEAS1YV4Wutq+fAJwzeHIOD1cUP
emOg/JZ3+tQ+FkX+Vg+MVqtRPdRGe8XR9s3otdcoUe/YRHkUxyeu2LWSVZDerfAgm1WIDhHyQh05
ss7XLfK5tgXJQr/VaZrTWT5pm2l/InPiLiVqOxuLTdUaaO7bQ1lOqwb1S9/WW6SVdwyqqS6V4KZK
+1umqygjJf/cafrt6Ffgz2phVUfkYo55EtnypKZkqoqN16UUCelYk1E4aPnayDoyzFWQ/UKRXzVK
EG2A3qB+L3QD2Us0EiGAXbW+ARCTe1gRSPAOhGg1hVXOvwzJrLImdR3U0dffx9EfTSRd1X/cmEWa
Rv92Hi1L2M/zCMyrIbM7AhT/oTDjQPjsIyW8qDpOMUNE4Q1PiQ99nkf6FyZSIiNXcYGJLQ7tP7da
svaF1SvDWmak3G40or90Hn1sbX/wYbOL0jRstPSQ/BAL5+nv92XXFqTTdGbv9cRNQg8UccUMD6Ic
wKJWx0G6s8jvpuoOfB35ErhV0pGsD6Xi1IsVYUIy0H914Nefwea9c4gq40qU9YS8lpjMbyTMoDYE
VBd2/oF2KtM+VU/CghsS/DI59hl4bruOihRNktw8k3ebfhXHXr6Z5iI/RmgwFScD6500hJ7aaHwJ
iZgKId1kGkJv1MRAknP2L32BSw1rkGYn9PWOWeh7cgO4+yFCOToJkod5bpjXELnklIYVeEnlI/hq
Jgm9kiXFq1FqxF2Ss6B000Z0+lpGYhwoR2Q9XPFSu5OT6T6Qu3tJ7As3tSxazBoCc+XlmvRSFZJI
bGC2ISJ7hQJntiVD3wrhuBkG9QD2IrXxXHw1a/WQycmbkNF04ul5k5LpTON+k9QKLXE0IU1T5W1r
mUepjOnV0NWvWtm6hoKzyY1Bc7Gqkn5LtrFTF0T5mWbgWVHrKYOI96MYN1mEBSkupdWUR7vMR0nd
RHXo9l0+XaLaDGdOpFlVbqHOjfHm90Hwx0Hwn8gnJ2rrrvlnXbJQDz7PAfnLQntaSGcSjJgfSNAf
gTiiJJpgGf6cQn+eAxYUB5n3J6No6+Nj3w8CcLl8FXYylCtIPEzrVw4CpM6cUT8NlOjp8fkx6iYc
gUL8x5PAVP0YsnMXIDYV6/iIXvmiDXXmNpkwrgISuNdq1n+tfX0/RtVN7yvcLqY28H/ifYRJZccl
eQq4zOkeAOhH4dtYE34DvuEZKBQM2BxlnTUZL4kKTUqJi8dkJoaEcu1qmIM7oaoTktUSf2vF9Lva
Um50S+FRUYFESylCwHe1ItVA9qyPQoW8O5nKRea+DZdSxlqKmnApbwQ93yZLwQPAidVt3qanIDZn
5jH1DZPZb7CkratoBhFLqvx+KszVIECtN9ALlplDJDwB7vjPlCZwJb0RWXMLN4ZWC7aO1oR84wDK
aqx7IYl3UQ3zPenG+2weJcdK02s5SdwxEg/kUjJVyNKzMVWHUoVKP5pnsxG33RTfFkq0S9gBh5Lc
OlMQe2YQ76tqfAEo7FXqdKP2PZ3/2F/JU7XpRmkFHfsyCpgEqUmG0E/WfhTVZKj0VygjyDjpEdYU
4XQdzsZt3kEPZQcgZ8rZV8m4ayv9YNXdWpTw6eV9eFUpIGBH0dxovbHpSCEcp+BekHDmVTqnh1Lt
JpQ4qqS4ZeYfo4zhmFJqXquHnhAoV+lUIDKAuLExp1q3myQUnbimrNELXyBK2EzcwUpxpcg7nwHW
qi+1l0mqGBcSA1SypsuaNbsN4PjR7ZwyWetmr2EJN7eq57POHxnBzN16np9CodgTtbsPBMkJQABP
0IL1Pt2SVOaMYIFlZi0afFe9JaugpIxqewb9g2aHqcn0s7gqq9oxlwRtCAst3kO7UvRdpEY7TQcO
hW2fw3NVV60ztETWydtOeVMqfS306kqNR6cOy0smzE4/RiStDy45xjsgxU2VoWAYUrKcUy8JtVsy
Nr+FhbpV/fmo5Q9Qcx1DRx2Qe7Uy3RmZto/TbJtLaGpbd8IHRRWLghhAYPGqKK5Q1ru5cHIC46RN
I110Xv2A6PCU8aRy41vXaXNeaAXGE8sLVyeNuZCAr0HD1Y+S0jrlgiaZDlpJRiWA5xWXpVOnD1V4
FBvEFzD/457U73VPRvMUXkVUsUV9gCpdc1lMcr6qYFOQr9MJmi03l6HYNcRd8sYojWyVWCSJlDvD
aG1ADFMguA2luJ4Q632syp0svhK1HAo6tCGsoX579OXLnO4tZcT0/hLHopOJXkSWRqIdtC6yox5N
TGPr1bkYrsl5GOKNlm5SIjezMyz5ijnk5GMjdZv0EFeHCUeESUC1uIqwkTc3mi46POVAiCS7wSs5
yzujI6hUtg2eTO1xTLaldRCmaD2w9u38m3B6bNTNIHkA6AIzsa32IATbOniEfbZupjUb4czahPqj
1F+FxdHyN0LoSv0+EDdSsg5kFx5XQYaiRNSGEX8VpMhOqvspciNhNwaOHO31Zgd5aelNwidRuFGq
PTPYSbsM3QlyvoMQYhS8uDoaUu+IEoS6b5VpI7tgVXXqx4MinBvjJin3SfFIJLePN75OZKKw1oxL
yQ6cVS9BfhLVLphuu0TroQhvSoLWNbqMynWptbaeXEXdXhOPUXSxeDWmTVW+Gv7Xet6nyrXREjvP
Y478HkSyyOOXRrdYPlH22ESnqNoWAqWjMmzDlpo6iuF2+hpcdajcVd3y2wnxS2Xcx8Xt2BGHFN3J
hHimboK/Vyi+VWpkS43dTK6ubFPB8bEfa3xfYY3AQ9Buw3lXsYwc6FIkw6uj56h49JtDa7oMekXh
sSvuzWJHVC0OrQ0pjIH5BFtAUq+heob9DUJdRIJ4k3vz0Gcu7DYbXlwa7NFtN503I50HNKubF5lM
Y8XhAFv52IC7aWf5bkh7lF/70karH/SQKWezMqLJroRj1+wDnaTc0zhuZxy7cAXzFrfTTc6vq95B
fQOWeZ2Su2b2w1Uzfs2aszqto2FHSq8Iwy5IZfjvV3OZ2wDHydyaxGsU8e38aPk7ebqYYwcw4XVC
67SgzoqdMZ2IfsSFRpPtGcmqDQVHF1EFBIgWO4LhXgYrA1qyBRguIuSt5btgQjB+ls2XMiydRvXG
7CtIur45ZvqVIt/PjYNJnFE/XgGxdGvfrbV8NXSbRn0YUK23VUHtfNsORFsj6FWSbTxAQsFLcAf2
Dl/mGyIoG16pUU70mBzQWrnEZdlptQqqV1n3+IMr8b5WPD1Mlywfu5RKO+nvy+4u49As+wcf5UOm
AEBN7wUyZbn7WR3xPgMqF52D9qQYgjPA1WsJqY2NJ6Jy7SGm2/cJ+6mIWykZDmASMJi93aDaH1Qs
7cPrEPQr0brkqmYXg8d9d4gTAOX5sQr2oj7bjI/tztROalh7QkgcfCuelWRXQsOJMgH5fWOrOs5n
Fj3aykwGvsmlKO8KFiXyjuyWQjxpHFaDS1psOW6n4JzHhIymdr5SWSyA8aub9dhT4r8LLHYyaY+S
fzzwqpBoN7SbXF7n0SYfnvvCS0z+KqtEuxJIyqVFkVda5s1PFov2o9q4yUHqrsVzODsGepVnAmSi
xaTuzFsR9dwZagfMHuGW6SPR2ma5Fu9Tc5NlrgzJigMXeX9l6/JaewFA3uzEN4M8apHZiZfAJTQu
/Iot/o4IXBV8O9eXH8rzPB65JwvOTfnYaictRG2lEETU7as9z+p8HrWTXO4E9tKCm18mVbnqS0oj
3gUbv3BbIYHfF7PdWrZ074q8KtkiEk/AsZ95VXeLeYaoqTi+loJd9BCw79KN20h1xjdfX82KLSuX
rHsvo0N/VSLgF9tna9nxTK9kgSo+GTe8ZxT5LcCD4e9j7VYwPEw+sr8i1inub4hnByi6HtWjJBBq
9Y4UP7kN/aNgphjnXN/fsxIgtTcVaXJcMd6O/tfZh8LO8pFFjSv492N2nQ1ro7prcNlMO107KnjX
/dyVSIq33ivARefmtlI9vC6KsFkeRSJ/CUKomrNorcNLYDx35UYtd6K8VWZzRxqvkzXbjLtLtSXJ
GyC7oE+UCkeYLnGwY3Wo6jstuSeHLpmvkIjKSB0s6TEbVzDykBAipJjSVdfwjvTGtzBblfiC+g0W
Jlm6CKQFscfCZ/XO4yvgzZrhNJJQvIoVpyEaKHHr9CRrt2LstbuJV4q/nfjgszgk2Jm3HNhVHMQl
VAgx8VQOy9KbiIRY7t4VAQNUALwu1RPLmfBbHoAxvTcxWAwbgAXsXVkNtvcqCzzh1qhc5S7gnc8i
2HcDMMvZoeSk0xcNpB1NjslN7WfPFItztuM64PDtSxfPzcTzec9yTzb2pb4x8gPw19YWfEcbOUSb
oxQ++NJJmu4KbY3eojtWdO28QUNHM/ZT+CSNmzZbSbHTSLZxo4c7jYG6ZE9Xs7EGsjaTpSythGuW
2f0yhLCVb+Z7ePQjQgt4h46OeE/dR250O5xFFoPhudU80jinxp24fQ6l6HG2GBgkhC00CDkiMfKG
lawRu2y1iLeZB9wrLsPXMsK7dcnCS0N2dIVxTloxVM27VVus22RNTG0ueJnkajKGFrxGy3LRDidu
9F2LtZObG6IH6vVw3c9OIZIG0ANBZFx5wZ/etpvJWJUv4BpH5qi5M6vIgO1c2nJWyCFyzHXYrFm/
iqWdk9JWDDtWY3Ctip7g7X0ieYq2Cr1qdo1q1XxrOhojD2tOPNnFK7GNY4QR6JAmnnSqrAflKahO
ZrY3hP9n7zyao0ezY/1f7h4KeHOXBVuWRRb9BkEL7z1+vR70aGZaM6Or0F1r1xH9kVUEXnNOZp5M
X2+8zXzzUxcccjraYKm9OliIWOw5BK9i45uaH0Zn1qgR+sX0xAmLTggvFvl9pddTbekKpPsirg58
Bg89a32CQfPRz1Zb1S9Mt4yJt6Y2uXNSQayka72Y/BXo/U8AN+qZ1J7xV+73EYYApqOex+i7W8nM
ou7YJ7gC5349Pyr7sXUyZqnG2pZuWXxoI58RQyIbcD3NKBTlnZ7uDSTSxFna3BoV5e3IrziPBJUn
TJafi+ZOVq7Mr48lylU/aXZSRhDazvhlzfS/af0j6UeSvuqn/Nt8N0p7fkpkR2UI4E2QPXXZrd+x
zuo0Eid+rN5l3dPfe9mL9+pH8Wt1bpGfq/SQJeTBevJzPtgq696gh9hhADpjjQpJzAXTuD2xc6Qc
d0esbAbLMfWD8oPmmy2LRos9qBHqwiU8ejWWxzkja+ShMI6/K58rwR9SN2NE7IPgFvRG+WhHtVs9
KJ/CYfjCDJlgdUF8Ihazjs7She/f4cb7lNf+MB319l54MmguDfj+i/EQxxiF75bMwZY25Yxl9uqB
HG6Zx8pQpEh3yH52CBotyW4+RfNeYWLRKIJ+3X6CU1W/msnJmvZ5vpclThaWGVaLXp/4489Uu4ic
I+Ywn0jlSM6kt4DMR43bZkjjj2phi7iml1ghQ0k7auINocvsUhJ6keKAWA8/6mN+mRvMA/Y6NlOa
PTLip/l5vZtHz/zplh3FvZY6EiUJwTexI1PfcY1/kPgd/gz9Sz660rTXOQ+RXURe3pzZo2EP8fDQ
7bfdqzpFyX24N819JHojESa/9Sdi8XzyuPeexMSfkVgn7mLslB+mFfuXki3CE4+YA3fwP43OKk0w
OY1747PoCPGxB/UUk+RWOBoniuCKpa1+GdEh+ypkp79Hsj4kdvSr1KeqdikPBOWY6O/dta/u2vg4
d68CMmkrWG9xjkOLb0mYOOMYjHmq3VFL83fcQC4z4diLDIcKAXR82VxYas2nSYIgtg+OXJHx4xcY
HKBZQOINkQKcCTIzdY/dcCRqXl+DLjmE6GQ6Sucdey6qDsPqzJsdmBdjkUnpJ3qi9ppbvvVY84Ep
veApFxHZuh24ITmEOEdjEYEpNLc7SRBD7WJoD2XBnhcfmmpfHCtqjqc1fZ5zu9JJN38fqzf2pWC4
Id+9Czphx7OPkcxicMHkm3xobwspLDGO0DYHkRntuKLmFXnEZcjPvJdZ3Y+KK3UuHhkcjnkbYFkr
FpdMvBt13Gzpim4KfkOV3Q8Ha/UKEIjuFMl+qHj0Y8j7K8M3Oi8HVFjcZv0Kw7NQH0vjomu+yKaY
bF19XVOnpkkuHBrHegaBPjcMD63kK+0Fi2BIp9oiJp00/2wzelmv/2UhqwrLzw1VNA27DueOzMeG
EA8AZiH4O1d9l83bzQQlFo3HWUCJAWKN9TRg+sXgWYeMStAqOJHMiQ5oY0ujC2KtbW820lzKUxre
yKLffS+iT4SHNZMJ1YFsxQgDDHRIupPhsqSCxF+H3Oa2l9tD8k1MVDgFIYzZ5BaIM+WdtJzH6nvk
4iXWkq6C8VRELhsqf5zQVGFnkpyJ6jUBlw/15qrkNLNNU725+87nWTzHRwTLenlI+XVI+AvMwAff
ak/A3kt6JVxZ4GiL8YffkD20m65av2GZVWLTwvlGgE9j88lgYQuyqM4W6LELLmlHxNKbwREyRZnU
kE88/PTDelBYTrLNQrVkN/8W1/0oOtCiVUpqlovtO7pKQAW6Fs8InTlmkztVYue3+HO7K7sdXX2Y
PRqmuwrQqOeyskM+EF3sQ6F49ej15hmf91XHQvKo4ln+k434vTrFV11zUzsL8Zk6fa3dk/Pka6G9
XgbJkX4ltGDECVEX4OWe3dRv6TTgKznJ2NaiI7hV88tWWpQn450a3nqvDyjL0N5VBjmQgXZWpSNZ
2vXvZO5AQTYDlp36q1aEB9vqs3mVW4cWL93ND2MHLuCQDN0+Ugir7S6pqCkc2AP1Ib9iecV5v4Vh
C15tbhW6UXloeUP4W9751ut6fXs0mbnA2pZDHvwAHdk3k+C4Vzad3wDZ/Eh7jqyJ6wqKMXGFa7uV
gvGr+KsD86xf1mdm+eyIsjkKZzoV1vvqlTFO4rcBuApHl8Quyl/xUodMXLusTYPuk3X/Vi5fhESF
nafnjszOl7fbrCF2XPGq1ZY/ECFdtefRtOt7qd23415Q0eDtcuttme9r3U0yvxiqvTk7fc+wH7Il
LNLFA6qgKnQJUtscvVlZ7b77TKOdfuLoyOWz1nrzQ3EVMFiTXMu0kXkQN2YSKz75W/0s3pkA2ASb
n+RLRlE42qm1aw5h6aEsM8ixLnySbyxwmJYekTCxQ1vbAjAauw9dorZnrnYxEBzjF2ZrE5DRkb3B
xO442bA7S47pol0qzkTf+EJ066j5lJQ6D5CK8KdP99WbgqkrxdW8W597EIYNpXGo6FRwEMuXlF18
bWsIZnfNz1RtXetUb6QQ5Az5Y+VN5hy8LwjGizySI3+Kn/vmWoeuddnUlIetNDIeqvZpeKjyA3sj
PMvUkuBSi1dYO8m0I/Eh+arUwDAAasAbD6F8rF/q4qwzHU5WyTMGBOM+IRBY+zZEOC97y+wJdwnO
q09kDu/S6pBxMApvtexUT4JEvq+r380cYFSbHKMXsGeFLhPZGO3QLrsHx04aT/aJVhBsAX2hvh/a
3aDsleUogmcQP0tIhGQXH8VLXblLe8TsFp5fac5pZmvaQX/OftGuASdWmLVLbqOhL9+le0nyBkqS
hzHjnubjHOyKQmGXca4l9sAPB0vlTX79yqrTuLgvoE9HOfKZ+V9jP/tgDnS4RM/AmrqOKREhd045
YrXnqfF3Lzti9EhIXZ550iug2kju12X63oQMnT11ADwe8rwZnwP+PCQVpKPLyNzsRaNcEGPH/Fxn
L6c52G4FX57tBH8/cU98grY6HQFgoVOQ1SV78kfyjK6PsMCP1vByjsu7DfW/n/JgoO5nStXN8mAq
HxSwbqpZAIOjoQTrvSru+HMMF1ESFK3VBvXot594Kg1c7qE9jYyRnSzdSSxnMJ1wK+Z/ALlE5S7+
MXu2gJ1TVpFqKwZN4jRqkEv8OoxyPW32ZtmRNfYqdfUueSg+xWfqLYuKdSFBZlfedV9ShMm/Pyt4
gNoKzneOOqPcoyXCK9+uBgfTCgp8erKQWh2/qxge9EAWAbDdhbxbggyGH2wJ+o81d3QjEJ4k4zFP
vOIhBkC4AeRFqd2rAZAjSwhTiAtAlEEdNd0Aph7W9ZyFZw5NvfdqLAmQTLgUacrZHJyq565jwOeY
Sptc9iB8Tit7hgn8ndr7av1UNj4VazJ6beWvPt0YaKEagqy9Apql2i4/L7/YUCEoUdgwqaul9iwx
JidfE8T4T4w1Eh0f/5qGu/DvFQc9R57bAlJ/kubCZ3PxcyQi2SUer824r3+BtsspWNunkcD64bPi
4C25PqbwoInQR7nNvZwqJjfiMU/5i5wudkjnE9b9gldCs0Oypo47bZ+9LgwdRAHHwuDLzCbkoHQM
iH7OxV7tD0ZqC0/4aawhZdKRKU5BehQ4bcf7jlJOujfqy3gZ38AaqB/bDT/ho4XpvSxvZv6UZ47R
O8p4BFxTwCylN4SyzWOd+9QkyQT57PdZICyH+oNkF+XnL22tcJ/JwKm/YkOA6+ui3GmEOKzHRPZQ
4xbFMfphalG6gLLccPkwAHgg/skBWeDs/sDvSWJR9xVrSujpaIOx3zOUOc5YcAKA2OHS70LVJymj
iGnb7DXBwoG63+UKEdSXhFtydusPpibgmmbTFRN07TtKv3LxhBewY7ncKz8TKZAMmNQ88WclfTGN
L/GmNf7MLxbddOu+Ur99EhbC97ik7LyldgYV2JujE4fnor4pk82RUiw7o96poSMpnhVBslAL47Nm
qyUuu3f5r9HYleTO/vTFPS02AcBQvx4k67zUzrQ+JAV/wUUKqQaueFlm/UWvCAy5YQqpTMD4UCz2
2DuC6vbTbmhs0jY60q6oFv0ZRfAPLaHBoRNIlieh3CGvYcRQAny6cCIB8KnnevSqs/nD6KelXKdL
iaUkkF16mu9b9hIn1MuUkxH1GJa2ot9ZhtcCEJb9b9jQBZ1non7fcbWxCAqnVWH+hd1pcNthu8rM
vQNCoIxMPuNNSubms4UkX3lEmbRwk2i0GnaT+tZGp/nUXZZ4DWnnBwdpZVY7tDXFz0JnmN2EwWvA
zTz1d1Ud/Sw+877R/XdkfTY40VgfwMHx6o4PG7A57OABVRyB0n1DsGRkN3ei7LThJQ6JaP1MAcGd
RDgnBKJyf65+5Vnra0EsWKc5UrUHnoIHpusqWyfST7TWSEYWqIt9EfPQfCUL0s2yZ6f95r8Vt3Xh
dCBVja1ex9sQeQKPIgEc9MWzMp3YNUbpWpqNUDu9yN/a6CmsILshZCQ/byWldbRGT3anwt2uwI9C
BRnlXfjiD4HgFIEoxhdYWf57pvMOAAG6dA/mnSkHFeQfb5Y8yKbbQEsqPEArWGS0frN+jHkHyNXm
j0Lh6RUWNMhG5MciaNIvSbs3Gn84xZkzsY1doo1MDG/KHQ1mWbrbGBfhop8dljmxUzBqgLWMq1wo
lUGts/Cpz13uZOttfKY8hgehTo++lpbvAKVkC7ojLscZI8fVi07pHSGzAvRW8qBX1xQGWWemyc1m
d14JVKKePnTyCwMZDefNW/je3Si1hpYP2GXTm47YDVTTosxgkzCbNese5y11TJI8Sylou0M1TmVt
fNRxMGlPpHDibmUtXtPSyu0EawfGNj3SVZXFIWY9pXcSMehv3MkrwSmhb91vCaTlOeH9QF739A2O
1rGfKUODucWG57heyhdebUcd+li8J9ZONZ+AQwX9sD5YGs7aDHY703TVNa8LtOScUdNyNpnuEu2E
GEBwctvSLtMjT6tc/fiicuRDADP7n0NBQ5Pscj5iQFSD9m+3QgXurd9So0I/qoDltIH6RxtEsasK
QKcu/da4E7/jGQtYR2n8RkkDY6Ab+JmXVwk3RQ5+s3RShu5bOJK8uNek2Z5Hjdm9x4kjramQRUQn
UXor5udQeQz7Sz0+WCQQj/lJbd7DxbDL4SfLj7M1+3kJ0Jz8MKtBtMyTOt5XIS2gcsuaa4cUIrZw
7Ga7hJPb93jXK+eW9ZDHbzO3RPO95QeUxUM/+jr9Cb7gNCCAA5S2mnzDK6uH4e+gJKXRcnsxUNRi
R+ABk38C07OPedGgj0w5Q59S05uBLIrP1Xxs+rMRvo0oQSPtJWtvCthf8wd+hr5K36/mm8b0YDme
Cjrqkp58ie9VNfWsHGr9qJoDCrPITvOTWJ/H4sscn2WQpLmt/R6ODZhHJKUvYRzEnAovB3SbzW/Z
eGbAbjdkuTPhKZDJ11kL8vpaTIJXaWyS+M4qNZbuCwN87LbRxjnNGcX7MH1b0pfe4Bh/GgacST6q
7lFHmanw4dWDXD5Z+VHpTkL9lhSfSYwkgdwQ1ZtKykkslpqz1d+RJLiRXZtaYszuYusiDhMHxlEf
3pKM10iWgPGWG0dregyTFx1CO02vLerZUP3uYuj2ZS/HjzKFfBK0MMrd41qafosrl1oswBD3Fg1+
2LxOjBd1w37qPhQsARJUsdotryKmHd9y0D0LfCExkYdlz2jmuPgWoLTOhehqwgyXKFivikYvJ0T9
fTHfhcjVkLgQNQH1eRInQsImQJzsaVA+dPjjWAI+6hDTNj+i8KkJ8y6XUzuuSkdiWiZvD8sgenJy
2uIRIv6dKlAM1VeBx6ID2pop7gQqqzP81DZDruheAvBXpv283k18mFxfk+Eph7EoQuSuaDuKETFE
kFADkNUldZ898b6x4mB3VdPHWwIAYGo6g3on63hd/dTqvRA9z+RMzBfitwYmZmtOl1mk1btjmqXD
5HUZ4UihAsKj2Z9S+aUIZdLOLGdCmlytN138GoxAHYO1gncFd1SVZ1azsrzFxD2lNITNdFGxghzI
ch7u1ehUa3eJtbDXeiw4etJVaeFIJks+egwioi7dETTFDBHbA8ZjofOKQaxhIUCDxdapi1dji1hF
zEILYwzXjlGaVD1NzMWOxrnsP+qeNmLrTSfNjiHY8/K1p/AOzXhD4TsBPQ49SWkFUbJBjl/1RBAV
UCQls7Fd7DOmabLO2JEMWK/t1mLlurpvaqr6sfck48NSUbWMj2nZ79dO9CLz0wp/8+JgcvTMZLxZ
ak9RDdcC+VSkBL2ZjoKFtHkjzgTm9NG0HrvkMQKmnH3RuldxOTcqM0jTX0KRTS1iAV1qTAaXBUB+
a3PBJCfjLWyeLfUqtSP9Hk5iHEID2JvYc10kL6WOrvFYqBcJp6ulnQKjHfYdp1BIahrGeIwElZxB
tNEknsVnFacTASf2hbpSu0CcrxqRZwlyjfpFopwp12+LZ14Jt3jc4y6+YyXGS+Eyr6zK14hVmGaT
Lc4U4YJ1IOlnV6lIxC+K+tY270jgbN08ZMtRTf1o2JLCjmb8YCpcOmugiKj40XrEEAMzZ5CiXyUu
HPOURnSwYhaooh8yDBUbl3D2pcgINsfFrHwy1wxkj6kSqoYS3RXUZBY+b5mK2mZMrDHzmDIchhUx
EMaKh1qKxWKSHrFGWAGJO263jFwHurdIhxiOz531NmUY8/XwzQ9t/4JDnNE+6dT2YUHlJHLtxvD+
KKFa2D/TieV7BVxlqR6HLLTn/JuHY4qQMAYgzuuWCVYULIEW1om9wz2sVvBWJKJIFo5584c0PVol
h5u7DPsh+9CGZxMQ0HgveUQpEg4s1bksuT1G3cFPwW5lNC0/HcoCfDftUfupsBSmWApDEsCrdhcZ
rwW9fPWYjCAmc3mZ21dpfe8Z56ZMzoXNOW2ob5jCkT6u1N8F1IIheNHmZ/+bay99ImOQx9Sf9dlG
gQTkwPWtytOuU78G67lMJghaYmxiktd68DtQ7vWUqa+jtNeUs9jT3woyU46nllsUJroC35ySfWU+
FMm3ALpXgrtUV2iDqsAAXoJakf21UXmZB9n8iTCvS1WcMSc71D66GHEzxRB6DaE6k4/YNP40UTME
Rb5P59eFQdkx1p3OxG7niwj6JIx3Pd9ZJbKuO2L+jnWOAqf7kgz7ClCoHlJbyQ8F/WE7wPgPL5kF
sXUnCL8TAHBGfVIOdx1SuZFeRtSvcXgQoND1E1q0EMPGJIhhWmRwGQTDAyQjFTfyR0qLh27rTowa
22oY5s9V9ifDN9sXsT3V+rUpSJBf3o35O6cSEvuX0OgBaM4VAxIKnjhmQzy5VyUhN0Dk9HLjiiKc
GkBpzYtNO4iS8Ljg6blqbCjiiB5LNHyDjOKIyk1GuEJbVO1i4nyECQpRIqgTY0vekrZgP381BdgW
eqgC6EQBMqf0W7L7EX1zaSKbW8fnAYBPqJ+aNfFr1JBTtE/ZU5p6LZkK5fqEHYs3O8EBXRP91PrZ
MZ4ydedc/MjbL4mBj4nlJ+oEJoH343YNPWFB0t6i9MWIOckgntWXgo0QrZ5mPeAYqAMbZNNnjp3N
sp2qzWeP+ZAxnaPNIBJ0EFGkrVbAVjoHGhorrgktgi7hRjFdoX2Q5fd2Qm46f89M/Hbw34XiLM27
ul5nVDt6+LJANWDo4uBEVOecGjH4b+v0g7NmvbMiSu03lnr8rI3nor0M0Y+QvC/txVzPsk4DvTwm
cYE/ya2x3rCwglQ6mTOcRZwcI7Kg5ORnSh4sdmtyHjHPbn4b+aiYSGQ9hsp3W+NJmid0D+AQ/Tb6
1r5/Rb+OwsUs7/Xp3FfPPQ4PkcoVvlwK876I91IT5PqPHn/X1nOsuUsDOlQyZkcPdOiKEkr7q1kP
KSyoYdKH5nQLSIPTW7EcF4UR66ny0+ikl0eN9zEOh7W8b4SH2cJjFXy2+SwBuAsWOo7ydpXtDWRQ
RnvIVRrTGrrUeCzhoJv6yRxoBAnZXGG/4te4vt+MGBiPtR4VAw1hItgF23mtCZi4l6t9u3mpWt6i
Pw8sDCX6zcVjgm5/HbhsGPYOm4d0fozI3DDpulZYcMMIdPWsFAjpcq+YPsKB8EzQOp3+YYVpUrUH
5H0NE9Q513oEND8J7yVnXULBVqGeWyP9aV7uO30IVj6JQhP5l8gZWwtBJAOkZ6JnSt+QWfwSR1vh
XdOVDCCoOhe936ges+YcCXdUZHBElvqeq3tuv/VYFjYwt9V4WXWm91Xpg4cdty4umO1qx5+D4hHJ
yaXRGDyES8e4LtIH1W3rvVTsdLi6QQqWb9SRHbS/fiyYB1PfSrxA4BmgF/9QJHSwbUvsFuiqECmG
ub8aB0ne45669qT6evrPloNb+pgBEsE3pH6hkaliF5pPW7dWl2Xy29DrMOi9m7Q35CcamqezzMOr
wFZke8odEcNTCMLph2eSWZ7Z72EpZJbMRA3HjNeOjkEa6f1uEhY9hz6BUZY8QQnC5JLyv0widh0N
o2Ij4DdM06FSngvBz65xfChM8AUIgaCITqBMkeTTvvRJUJSXag3U0JbUjT3D3V7Szjz++X146yt6
+UMfe9MWyV09wCdRieJhupZBieQgd1PZjxjXG90Y797IUSpXVi7remdkt9VyCoRcVMXN4yKcZekF
NQqC5egVWKd+SH/QPU8C5+R1WwHSc1HcJPSHLGH0q5vVsXZorKClHphXPiTg/jUUbAsZhgf3QNQd
jDcxjDAmgRlFPQ1HB51xacaHGJJIpfGqiCyXOBTc8Ht+XKojEBTdkWp63PBgaPHC7ennsrduq0RZ
gu6Gak/D70T3G/6F+gO/s/RYi/q6Gcw0Ba9xZEvP8bngciHXVHfrLEDCIAD2iXv90hovCH6H2UNo
qrdHqSJZjn1wTjevNbfMriM95OCTt6yhdI3pfHEXht1ysk0ywyWdnQoiaD6N2omhrSRcF+jA93HN
+tMROv72qP2JLqbnEDlf2cK2FpgbnLZdftNlis91jndcEH6LyfdqesN0nqxnXsGE2lyxgXjq7q68
DyHEDh3eB/NOe+zUffQpLrvo04zBys6ca/1TKtHQOWFxppyckMX/1jdm9Td0wINYLZBeIfCpLs1L
nhyqz8S0+/cJAi99rFtbh+rd9AJ5e5VXp/hVKpo23IjRHTAx7GfpHQdzVTubfpCYFYrHs2R6mLfF
9PagkUpANAYWGVXmVZEvacfM/DZX8Bo36oj5w17T13LO60DpnO4XEZsk8Oas9AX5wqLScri1YUtQ
tCXWHXtYLLCqekIWgxiw80zVzmdH0BxhxNsKDmMTn92YYOjMQCcSg/Sf0NFDJ/pckfuiWRbP+Uuo
3roisHrGHfzWfFQQjZgnjSQ+BvfRg2WkHjEeCToY3hByl/MmVlKFo1wcSjKO1r2wXpTIndtHcEcN
ZmMCkfAR1cKQj+PNHNDukxK0600svTYVgp74meDNGFND0mdfoKfds/VWpDVMHadr58Lo1Zhm57BM
u0bbl5Uvc8bCciZoiC+oNrpyT4aaFj4IcTB0joTOx7zIrJL4FneXur3pX5zqyGcYyCqAp+uT8gSs
hsBS/NxCfnT+qeCPm6DU6+c9/xCkn7J2RP2V2TLU1k3aY+xlwL/hPHZPoTdjZF7uOSQTLBJXzPDc
6S18XsCxvUFDrqYMASLoQfUbHex510EwBhXmQcJhrR1d9WDiyAjXEwYGdnJxj3AyHJ8MEr9le+Y0
kGycn5C615K/7GH51sExJgQVk6uEx2g+h2h3a45ihhmCVvCN+RDBn/OSsYNK0Yd75iM0IaMkvKd8
OXBftUzDiLt5OEvQ/XAjMUcOcx40Dt918qFRyxDzTNaUZkFBXPrugPMykjGpd2MMSjTeki3nlxSO
WEA8jZKHq1325vWSJHvSteWjarl1H8DhZ9NOtzaGs5TdMNCkfYG2NDwTDWd5nVd0TmtQM+xMNJMt
sLsjS2fE4eIDUnq0qAxoJLg6vmXrYQ134YaA8c0+tBdZPdaaC+kY5gdpk5ohHyUu/Nhvgpcgli5h
Cn7B7AYJ1Kj/jOoe6jcLr6boksSCghHJum0+MMpHa7UKHjK3+numUOETUe3BFhuMbUQ3tdnjHo5m
ZG6PLey26dCvqZE9oOecbkz/wnehOxTa09r9Suu+fTfozmu0ICZAJWhVnx55uxYVkIa4a5NnJB1R
WsE0++w/IznOmadUdwM1KQAislTg/+lTK04M/CgyspG3Xr0azVmpH1Ptas23xUKsBHbio2bFBbvp
rzreeYtbAMEjcDD9tPMqorOy21wQZx7I3OwdiNmNl6+m19o8CGi9Qs2OXmP05OIT+vuM2aT7jGZk
ZZ4Sp/o22LRM66GI30r9pdsQVBsfzl3PcZy+REyQE9tyyvJ9wSGJ5TX6RQpOcZ++RqPbvGv6fnlh
X8MA6+8QjoPmtCeE1NiwrMhgUEw9C1dEsULrKfXTVJwnpjp0jFCeq3I/MgIVGXbVvayUW6hQE48Q
9Sa5aCjHjatySZqASc1dq78Y1JZ+pHth6Szofz5Rroe3OTzqnDBEZ0cnc8IIc49MlToySj1eiQpj
LiKGfhnMXx6UBHYmyqdOOiEsqKpALC9GcqWJ7zFfqQ6yft8tXBx73P+bW3aVOILRQFpQ3TA9njDd
QTowcFqStsDaXJFgBPhSIFN9j4F/kuE0WsgbHvDqHO9w3GFEKZudduCjHGHxVf2hXFzcA1eRERta
iOe8BgmCy/NqTml4kPqOkxCFSk8pACIiKkHdlY4w7MfFF8SfthQdnIuy/Bx9CrCigDairz9biHxj
B7SmRzmFepXZpDUAlO/pxKHDtGPlaZRQ2rWJvbY+8/jk5NFK3RBv+Myv38T8YCY+1dnEHV766OeB
gZr6Mj+OIs60AfRGirwRUf/vktmi6ja1kyPXKFlXlxqFdpAA2kFodGi+dxXsTuYCcY9pC4B4UGg1
FOZZv1pGZjtHBxFR1GMhPynl2zSmi7cK+iC/yoqu3/9pavv6z6GAmI/80+Qj5iPMKBKRKIsq09Z/
noFeAAIbvRmSwMrTa7+Y+1haY5tS0pFlk75HSw7D0v1lZv5r/r/RT/UvPlTacg3/NHmN36WMhcrf
P/Uf/C7z0hTCuZqZ4Z/i/VSZXpWiOBjSQ69IhEopJNdnyMLS8qZm08f/+y+W/slY8I8PJ1hHUVVT
xGLvP//JcxgCS/XUunXX+YIJVq6kFrnC4hejlbEjNuNnDoszJMu3Fhq3VI9vOGdQZy7+/883wVpM
xZMDXxZlG0v9k62yJS4CTkZdEiQpSQtz6ckRJRI8uxzFgTRSKRjVzxpVF/IU0W10AbCFLyvK83/z
PbaX/E+vQyVSSFG21/KHccefvoeBD4MRtTwRKeoYRk2OcqdhI255ZT4HDdb5oxa7iRIS3cjUAa4u
3jQB4GGLbivjuC/wInL/m6/0LyZyyZFRZGKOcI3TN3O6Pz+adCkGTTaiNJAE9YQR+l0YU1ZWyRM1
PoKFdvwQV4nR1cjJiGKx8FPUZWTPf3yL/7Xs37b5f+3t4Pzcqr76FyPd/NRfR7r/sEICKcDPSLb+
4t/wV2sH/HTx8SfMdPMg2jbZ360djH9TVMxa8HXARF8ytD9ZIW0uSdL2srFzxFdN1P4nI90yJjh/
XtGaKKmSohtYn1sgPThQ/OflIxldJ8d1CRRZ13Ccf3gfzX8xQjKhJPWwbbwBAfS6ehgMKE4lBUlo
FA+6OqmMCq+tzDhlFgpMW3U1hqJdnBg7Y7aU/Ez0DSahhF6HwxE3qPJLwW2p+N+Vh/sVYbcqp/F/
vfLsKh8gDDnRf8o+6Zf9N/byf/u5v649+d9ULCSJdzS48BQ8bP/P32xFZBxCRKy0dBxjCbfaIq3+
w04Ae1oNKxIicE1FNnQWx9/tBP5wruQiIBGSC8GQpP/R2lP/YfFxu4miJJGzjVeJYSjyP5xdE/dW
l+FWBEiAni5dF8rsPH/qqxzTyEl6kNFnMWbQuWYyHqtKe+jSyFV6AzXxVm/hA+0YDapYq62Z+mE0
KhJRnAzyfIfPBW6Lcci0roXCIK3ushqmMl+7OsB/45uwezgTszpVUO26leFaFFXXqeuv0Tj8jMBk
bTSCLzKPKYnPdSUemCH8EArpeZzFp0JtsTnPJYjWBlsAS3hvttmwVUW1gV9J6iorWHes6IUfC2ty
jNPhPDTAl233x/CzzFjGTKLrKN9ZyUQGLi4oVKnw/W0kHq1+QCYxd/RE1qZh6iztbtAKbH0tpCmt
MeX2lA6MjayMvxEjI7qCEMXnfIYoKZakBugto+RLmdRIvLZtiuKfgfSd1Qlmey6nWLkvkx73/sZc
AMXMvHuJZOUjH8VrPDDTFw7JU2KF13RFsR+D20MgLUB+lj8x5NWrxAaREwVdpmq3VueHkC4qyfIi
jqSAx2CC4oKWqzVnjySTnmYH1rFPKR6WVv7cHDQBwhiiClOz8RUR5F40p7Oogez3wvypKNF+TSvJ
FhLjUUuE974tv5OiPDMZr3mZTMc1h/K9IDHJNCRk3IoiEJkqElmZ/Dt757UcN7Jt21+5PwBFAomE
eSXL0lTRuxcEKVLwQMKbr78D6qMtdau1z1XcVz3siI6tKNGoCrlyrjnHvBsHBxPEfNq6810iilWd
W0c7MK7MoN2M5XBtdxYxLts8+AONksDvN24kP/d9cBG6wfXU446RVnYj3fbDkulb2yJSmVRVFpm4
nZj92LCRYw1ampFhXTjolfq2SWnUMiJKexPbvg1GzN+qg8AQ+R+dhV09a2kwiBkCOqd+HAlDc3PH
tFyMUbmujfy+M62LusCyO5eYZvOwWezavX0SzwGSYiKOU29/lFNfndVi4JAf8aj4AfdMUgpmhWaI
X8rGGti23VRuW211PpHeUjgP8KZ8pLA5A39qKHilivbqzHqvs2zT17SadJo0cJo/1X1nnBZhCWHL
3luOz7Usca5snxiy8ljFh3l+anBjdNr43h55qzqpQJ3u+veQd4QZ92dTUV40jrxx2uIxCpoP3avn
sQJNkLCS7WYM030RXQv0zmoMcTqC3EJ/RFbXrrcrUnWEDZ2RxUHus0zUicpT7+mES3i0uAbOOZJb
skl9K1vRnYjLflooW7p5yMfC5YFAlOHPPPPX6cCM8etT5TJ+zWNj9fr+8S/nCq/8dq6IT9CJTRcs
+l9NKxxV32aahWQFvgkgiw8l5uuR8w1Toz5xrLhyqSNm5uE+8f1cUZ9M7lXUB9CZwmWHI+c3+HkM
W38fafiuHGYn+JLgqiA1/X2kSVXdZOlUEvl2X/ClK+slFW8//Fqufr4M/tuXWKZufhiHMU3xC/hx
6NaNSltjKuqtpKkzxIrgThxQ0eG/f5Xl+PvhtqE4n60fv8o/sFtRWhihSvgqBcV7jbMWbMx9Hv7i
5v/v6yw/7Q+3mko1LhWNOZmWOsHa4Z8LbFVDPlBRU/41rv3yQvuvP5LDJQ6mmQQRukwEP3ypWind
pWNbbz1xnSjMWzhYpL8uirP//iPRD/tvv7wfvtI/BlvpjJbfmhG42iFFjnUhN3igFpE24SXXNtbO
tuZE1llCChJLPmxhlOe25tmjn6yY8WGyfTI9o/fg9yymhtq7ahBEIokY25AIm5vhjlaaq6JCWHKq
j0764Bk0Ir9p5tPppEmgCMIQQ+OYPO7Lm77KWDMa1Zk7ABAqfHmMx+Sj9gAZ/TXxIKG4XWZA8Wlf
hxHZCTb8Wg+cNo0lqH0jk2NgBpwL65hXVbuybFYDeDQ2sxmqE8OeX800To6cLFtKJOSJzvuDTnEV
RVZxNTjLrbl9NpR4D0R57opkPUz+W2ybN25AFnwEkr+q3AaQs8YcnHb4EFzuNSdpox7SEq+25c5Q
+qW3F1lKCkbb63jmzVLhX0vN7lXT1QmlkM1gFqjnwDAOeg6ec2AraZKAfx4IEbM8MTQbBzYAquJb
NPF4u7oiLzv3jyVmuQhSmmdFFy3nW1W4ez8cgQlAmV2POWuPeR4eq8F6qCdQK16UHK0qeKrZj8Ze
WZ4ohzVg3VhnTDmXqkiOdtzcxYlxrgP7UPgeMJDGWM9KXVSZc3R7LGNWEoi1Eg7d4srb+Hn4EEXh
3umqV6lI6smyWQfthBRt+9f4rAhdNsFeZdaBM5X1/NjfQpt8C6PlGPJv1EBwNIOKI4vHdhNl9lky
mWexGvdWmz9aKQvDvGNxbNYnUzyvrApPh0zfWzIgliEu2hDPq8iuZafuW09fNYP7iNvxmhKyXezC
DrIJSlcDbZqhlx/9hrRzG1HC07p3sZc8C8EIPGTONQ2h5BqxaPnBlqakZfQqjq2w91mpLhK9+NMN
Sgjjx64eHvjHRFMzg11nlFchq7uYX3bqyDuENIz9uZkQFcrjjTlkyY52WHnTF82wbeT8kRv+RW5b
jBWFF6SXyDcRngP0XhGxEfFq9jOMDlPllsR9x/CzF+GpxXFC5jRdEqUmF8oK2Y6tIpWnkUbILx3F
8DhrXAVBRoyioI1qHDc2Fp9tVbsTdCmyVJ6IQCXgmAzw0tmhR2a9YyvkbV0TV1Wd1vbOCYaXKEz8
F0HcvU/7txDwSJzOVyJqxWkzMiZGobTWIF0pBS3JKfbOLRXuD9pJ+xUPj+hkNosv4GDYbCRjft/0
tIlDJKyfc9BiV9XoRq+jkWAiTys7fY9UPSaXDE4WPXFzkrxNmjqOG59qqrMoKIfsrqjneRX4sePd
cGOrggundzSrzcBR6YvrES/OohY39xSnhNkMX6/dtq9Bm/lIqbOHey0JMVND5zOIcMphxSNpuDCT
4nyiNwI4Ik8rET47ff3QVC47N1zKWSNBeQUvVSX8rRswpco+vWqa8VHr/K2uFtm19Xg+aYKDfaYy
iieZpvyB/nWnxq+3eDD9/121+tcD9Ien8z8OUKvW+RSVnNH+ztomd42zcdVaXN6xgTwbCCHADMPa
mJ8U/4uS+PPX9VzLQWzxObxNzte/nz8oX0kK95QGV9IHKf6mgDq2sv/r4P4jh9mcsr8eHzfZK+WK
9b/Mjrzs2+xofoLibUI3REJfRAaGmm+zI1IZkyOCmLQVB8uiR3+bHX0a/IRr+ubCJGSoY674xjql
MsMxTZO/ylKLwvZ7s+PPMj9sT2roGSgcQIzOP2YuAIwWhSoq2BrKnYaXAaschk7l6O6itbBMiCHD
4ZoFN05Xkpjok3IBHus2PrpTGXnwvMJll9pV98lSNptGBbuLwjJ3g5s8ctna0+DC4Uo2JvCXzt3y
MleUD0xs6dTY70M1vphJcO2Z1RlNe+dyEBs7JcUrZ3hAQDuPuUcAOBQ9bP9Okq8weoKgmCiRDMer
nlK38Tm0w52fDngfUymIO2JGWzflkN85qR896VTyRCoM3PoOhgBWDKS+zHlatzb0u67V3U1vYzK3
8uhlcbM1qVXqS+2Om6/vjT8fEpv31K8/JOvm8+svlDte9+1T4nzyFOKwQJlFYPKXOqpvnxL3E/RN
6QGv/yoaL3/0XblDEPZdH+Kn/bW+7T+fEkQ9C7UY4PkiB6K5/Rah3P55L6VcliB8B4KtDOjif3xM
8i7JRZ623k46fQKRe5gCH5dBrAJKTepVrV0y2DPRdb1gp/15FDDRKK6kEYSEZVrCXRRMPRAj3CD3
2Jx3ZVyuc3uCASLJ8Wdu8d6CTjG5VOmsg14FdEfZWXXm5BlvTmXU2zkjPFTJfABDJSCqlPZZW7Rk
fmVGKUZvXUXkOQMhXqK40s16sLKZDEcc+ddVT/bcmivITBVhNqXq7Gxs5+hs7PGx90Vl3s65hL9d
sqTnwZSvewHfoIp6+zN2NhBM+VLTPlneTouwvY6D2NnFc5avXS+8jWFxk6tN/OtYNiAXtaNTIDXC
eVa1R7ZbJerBFvpqCrAf4aYlIz4DqGD3Pz7IOZsuKzMA6TmwJ/dGjbW/BjUhhN1fkcchHDvz/5Uu
LtpEn7vAqwLPOTht3RJVjQ+haQFusy8QfsmBD2u/6ujWKcu9CMwjZGd+Yw4pK9s2rqoYzTK0QXn2
c7fw/bDkubX/AmT4zQjMz2rOAdxx6ejLZmPHpEW9mYAfbpqmni86qWnBbGn7bvtdSj9Poqrz1qzu
m4Ea38CHctUfM2u4G0wiSW3knwkGujohiUDtNLERgFnRJs+IGZWjuGu7cmf47c1A5Jta7U0s6BlK
xXlKerklg6Jde1N6dbKqeL/BC3Q/x8W4yokemFF/1TNAhF5/CHEmGj7Uiy6/bbts7UYwyJJmP9pv
PTDnwIx3QeEcjaTZDZm6S+3mPqkXS6/GqzhYwVXY+reh331xGjQ6q7ePQvn7SodroSAStP4G9eLV
8dpn3ji7HrxWFE8XVSnESRDVT0aAxlyUGWibuL2zp/Aup0yFprKETJF3PjTdF+5Q776mF1NIr99b
I+OHhauW6hJmeTe7bwA6Y9bNaYvm2esZg30axPMdiuDT0A9gf1C7TpEE8broyyGc7q1JvRg4IYTA
81Rw2ePCR4J4xqgv8aX7ef55NiB4yHx6azXpJlIT76lLsjp2UZ6XJpo6h+XNPceQD0xHz8Jprrmp
HYZWXpRufSt5+Yk92e8Zm0YgS0QlreaYGFh6OpIHeeu+tK15Z0vMa3WDRyFRIffSlEdA1CyFTrMv
gEl0bPtNfIUQgHe1EzSXbtUCtJl0mu9ip3MSlOA+BHgVF8B7OsGdewq72zEESRtEXUcAwzjv9ED6
mAsq0JBI7AZqEm7TucpP+yqSxCW9YhMbiOZDY1zOjs0HN2VLLzIsYqPPJ62aGpahcs5ZKVj2EbBh
hTVwZE+KHzaLMUBwqgKHKJ5Dv39VI2/2sbb0WixsSt9qCdXygxAtd6qVP5n3sUKQ5tIM8ngAodQS
DwLuZVsBbkjXwtYxRRhJ8KgFMsWzU231LI5BMF46tfOkW3ZiVX4/+0TZgiiHjRpk66wbwq2dgLKN
FEa6VGMEbPrhvAOcZedptq49MOp24R2iAphbwDAFvwCpK0r41aBEnAw9eXHCA3afXliZ8ehbcChk
UGwRl1nXV82dXYyXc05Oc4Ep5fKy9dBcUWedSe1av4PcUGiCBBZmGeqyiHPtxJxsJwwnQ0EOslmY
CvX4NIbNnmv2lmXWo8SSPnodO25IK/RXpCAUQPsVGIN8nCahJlcvIhvrR59sLMPb5y1Gw9qASqvv
Jl6TwCLOs/BYdNmdTfZNR4u7e9gUJYRMYT4N00J68yBG9Xl9ntFptHHG6Lmxxy/10sTUd1elam+n
GVDWGNnvnoXS7Ad9vAeCfEOnYMFOgR4+M2cZkhqwiag9cPC0VfFpEw3JWWiivdgZ1nO388n7NMnb
kNTiNK4mZKPRdk+jYFKXlTCcPdVRfA9mheXa4ZluU3BLonqY187YPEaT/pJKTJywj1OOCdxbiQ3s
vh+jAlyErlZt0lhssiL//M9M9VW39rkL/HqmunudsvJf7h3Lq75NVPKTpJ8FfDp3COQcLobfBir5
yfct/BN4JxhlmOV/HKjYTFLWaREy4hXfrxyOQxsoi3nXMS2aX35HrqbW5e9S5VIavtw2bMXVAxnc
YqL7URTt7EylHh2aeMPnL2Pmy5Oa3JayG+86dOlS66f6c+rxFl9a1ryGAHIApR1PaXhsLL0qlk42
b2ofhNt1Oynrj1a6zSqlwM0w2Y6OlY9FrChB5dJ2a9Zjey+1jQQp++CqIfG77bpEe9uqI134Ust4
fjO0jNGaK0IhXZby+BpT7Ut87Rwwh1maZ7XCdzmJ9ssM/WKi3HtOpq3T0XtrEfVIyDnVRQk3ujrV
AgGFCvAzruTbbBYH180vqEFYa+HwxF86xWWL37IHUMF5ANiM4nEzJvk+ZtXrRJ0evLZmpSgpV2G3
cc1629SA/VhuVqeTAaE8p9p8MAD1yBxCtXHajeqOeqlH0+3GraIUvatHbJVUpdPKupaG/WoxiU5L
l7pGp15nsr4MJKY0ZbXs/mIMf5HBk4PEb1ugQcyhqXhuZ0+mcNm/TlaAcw+Dmxdh6dUpONgxAdGg
VUfA26+vEsviXzLbVHN7GAUXwz5/qa30wrZh1NJ/Fw3leaUwbTKtbvLQvmzKaoeMQ8t6f+lIzKGC
McLuIKTkzY6/OmAQtc6zJvtMq84RERYTfHMVM1pjKdcvZRpuTJZpp+gdcBIt7LxhHb5GUa4upljd
+gUEiMnz3IsajE2Vi0cvZpkcmA+WCazcB4yTxtOl7gmCK2M7SAyShaO31K2+ayIdtDtDAfPd1RzQ
BFssyeyOR2tdjuBsPCyoQU3Y3R1gQvpZF689y2IN3g3XSkcbT1T302gdy3rec9LfhukARKPbRByG
pzIEEkBqoZZ+vElHvi5p5zNjEPOtPerXxI5upzHeWHpqVrYJ8NFPwzvehOCqZPM08uE8DSA4JIn+
4qrqKh7ZV/TO4oFvQqihRfNQ+vZljWMLjvh0JSu9p5ao2EeNL0+t3t+WskNobDzw1/rFEOqG4vht
M9XhqUg1iKwIIFEJpbogNaEz80qW03uMSIy/Ep6qYwbXQ5WfOxVO0LG1zqt6gfR2wQ0mgn0D4CRy
3UcZITO3afWaManllOnW2lv5KhMnuWMQQLa2Ha0GqzTKPSqb0u2oTUjaw1lF/Tv5ICBOhrzLpHmv
VAXYfypXQTtzcgLNGWJrN4/hOvGtzwoXXNnAnXZZHtjjcZbWRZnU20jHbzpJDyb8iznhwCO/+6jt
6Uql+JgNVDDlPsVAMwMs4RYVJ6e1nlzIk6RihWtfagcURBruNeuOvO/QSt0h3SSjcfDhHVvDcBEX
6Wc+yxxtYXBdjupzhUKPpJo8Iog8527KHJukOVyI6mOg89Gn+zEosa9KPgzowO9/zsCvZ6DHwfTr
M/D2lXz3/7mhKONn/W155bdzkCY9FrMOu1vpcrgtfULfDkJMZ6xhBXXWrDZpFPp/VRaQUn2B8uDZ
AiPib52Fku/sx52n7TsobLiOaBwSHMU/CbSt6/ZS5O6u0Th+q7HKXrrl7j2ZDiPZ3BFKNOFqzJ0F
FEpiLeGZHp35NbZjsdzlc3dw186A69uyGlY2mculP5tqVkzspF8yMLgD0kCHVrJDfEctQDbILaIi
9aIkGAXBOBtxYfIUMkPWdtVZt/B+nYoOykWM0NUmR5zQKgMqZrbFSikq5eOis99DDx55kYfG8GBQ
P3jKbQczucL/Xfa4Goiv5b15kFEBHSou2o7AK02VGopN3OzQEcwTudySeNbyKQtab2vGgp7aBG5G
mk32yvArTnNCNUMXfR5lgluKS1gRdQfHtFN4usZLSKAi6ucn29K3tmVetNzjPFVdSzE9G9zvUoLM
vR6hVkTnUzrxiCMPZ3X2tStJmxpT/y4NkEwsRD/nLknH2hxuB5eHgl8snQAuFxzumubyJIvZS0nr
6NnNRjRVwTTdEOnq7KfcG+4a3YB9URTdNtxlGytnx8Pt1hkHgA1DeCmXi28W8IsYuDCcpG20VzJ7
c6ja7rklN5F7rpZrc9AU55J7tBG1d/lysQ6WKzZ76adKDOQc6+GiD+lsNP09EshzOom3HMCjAduz
oujD097e5BZv2NLE2MQDdSjc28EKr8tlcoiXu3/djDcyFvdeCM5qEQdYScYAI0OIYR76gWrhG6Mn
JEZDjVuB1RgEKXqDitsr7hN7BpF1kZtfWqsH3TICZPSF3ERE9xK0iwm6Y4KW4aNp9GgbbjjcNGgd
pW3dZYv44VRq5fgcoLMxQbwoHsJYvkxxcW3k5RWCEUj86qxBV5GZZjHvrXr0FncRXqy8PKtRYjKD
TwrXO2QtIhqpQaKIMUoUznUNsTFBzekd50Uu8k63CD2hS7BZL+KP/KoCZc4pXfX+SROJY4FSNCQW
ZHAAQ2k7XoxZei398Dqz9FEtIhO2j4OD6hQOBbDUnqAiclS4CFPzIlF1i1jlLrKVuQhY+quUtYha
gCfGB97aJHhaP6YTF6mvwJx1meRZtO/tyHpqG/de9KN5oCnAhmraabBJKZbrdSHc7KxcpDYxEX5x
KPE5jQx5/efk+HpyqP9aTLWpX4s0i4ufz43ldd/ODfsTCzN8G4jLnBBfDaPfzg31ybIw79jsbQQG
f4mp47siLUzp26x5cPD93cfsf1IeDhBuPJ7jMJn+VjWV6fxjs8fBIW3fNy0LR6nj8Df//RI16Eg0
Uxf18NCApFWTz2RXex6Qv7oB3rNj4aNuKbQqZrS8FLWtV7EP3LXwqdSJB7c7GSwRPTl1e5kB7Stj
lNt5DsG/aLN0nkM8FMcmwx1hC1BnwUQQy0tsc1r5eN0sDgPfoTtd1uKm8PEmpClh6sqxgYOlY3eS
a8pGfBD1yYQnsNOZJMhWrz0fMoXpXyJGns8GBZyNuowmCMI0bZJiCo/SGMKHtBrFWaP7Acg3wvk8
pibR7eI5AMrBKp5unHJuH42gvCW2U/SxsYmon1mHXRyetVVkbPU0QjnzYLM2ImjP8hzwRTrDr5jr
ksqeAPFL4+vYFVmcQfziLKnHCB7ORGrZtGsujRgIiBW60MKdiyEicu2K4Ga2jNc+6jvMPB2woYYk
I514INlVUG+CCiRBZ0BCQ/UBvy7lY2825uk0Bpdm5YPmHZvnwdHzRhuttXWpu+buknHeNTEO1HlG
s+OcxzZwwpUDe+zsPXW0AOg0OzQOtzVzKPc9PScpjsCT1rSI+tFNdpxVeJ0vJhThwrt305BTIIM2
q3v4pkicL0NiHuN5hF6XAvEqfOvQww4RcXrXecZ7H9A6EfOQOQQydKhjGD6ihjt4HUC7RZXL13Cn
XHqRjJjE3cICkACJc6cJt0MOC9cf4nBVF9GN5dfPTeFCf2oDwlrRWz7zC/Fj+AN1Bt7TnKnKmjW9
UsqtvxTJaKorq+f2HJr2ZTk579S9TRzPUJNOZEVloGk34hClZnODCtjsijFbm5rykWmRqXsWKCc+
UO3Gntd2NtfXdtvnB5ebweWfh+TXh6TLDuvX4/XlK7Gef3lELq/69ogUn4QnkIPcv1yRP2pM2CI9
5VCy5timI9gr/+cRabnsr9l6C+E6BCjwyHzXmZxPPG15qjFcUyhp80e/YYuUy07ub3ZC1KVlOcho
7/BI/ucTcvITg+ejGLbF2Cfr2e8yfSqVDWiuFYMJRqRyCNqJymG24EEjNkGvv9S05xqlfKpYsVDp
45qbjMLT9eTrQW0qSxnkV0u73FtGN5HOdg5Rh9preENx6QWlmN9t2ymamypVk14bhZTAMMaxCo+m
ImDA5TqmL6STdnZIvdFhLWcaVTssy/EMHnbXBMR1UyhSf97EX9/Ei6Hy12/iXZnlH83P5/zyqm9v
YvWJWIbJchmTphLuj5kRh+SRS2/219Oa//rPe5jt8lcB0/dcd8k4LWmS/9FK+SMqailvJzRHVsnB
UPEb72H3J6nUMfkgKElNJqEWDMN/P+WVE6uuNGEdiLJ1bwlwPLazsZ7EUuVeXoRZ8RL26QEFZ+WW
Dgxvf29G9jVVh09GGr0aHdiNsqLoAja3W2astTJJJyRVJiN2q7AbVp3JsqcvAKXlCF04LHdzRKeF
y7sU/B3rKjOFjVapp64BNk3ogOKaHMykEZH+L6a4X7l5nH4Z8FPd2ER31pFpzhsz0NZ1NBa06Uwj
JxqrV0iq1XQ24iRUYw4nmusnzJPOAvyd9NgGxc1YGP2ZH4fpoU+gQpayAHaSBvrSj8iX22MLhD9l
mWAPsr5LUumfZRXc+bxPMxoJS0lOoD/rabiNSpczqV5YeR2U33EimjGbQGj0FNxaoiPA3UQRoZOk
DkLARlbjgF0r+C2RjNcLPK6a7Sj9M23/lcBS//UzuH19b94//uUkWV727UNof7I8Pi+KZ76w/x4a
tD8h3Xh8Ppdxmo/nd5PU8lFbPrh8AjlqeNn34BZ/hBeeYwSzAmaO5fz5jU8hMZW/HyUM2xZOfi7N
/A8lY7kn/LixSHqrjUgtD7tQFNNt1hl7l+aDLMDJRC/mbqR/9SQJWwodEwyNhYrevKpgrC3oSZV+
fpA1OBq3MQ4sPEPaTIybPJlXztRQexyvYjrgAZ+A6Q2o5MTl4MOhHFwuoQ45/bzde2kV08I6U1Dk
JCDDHNwkTvy5simJFxnYJ/qST0J+r2xL5H3mtnQhzsPbbBRb3AjrxAH1LfRWUNOnFMyuTlJeB947
NCYqLiz3gtCRR2VLx95ueE+55HN90SuLZoUoorQqpzzR7OBKOeDXTWjhWagJGuFjmWtxNwgw4rkP
cMbUWyNzNxS232KnXrsxYBAUuZvG1sPKg0oTGcNWTRYW6OJiruqL2PNXBVDhMKh2unLeSgkObumt
HobchWRnXQs8z0pUzw03jt5YaOrVq8XyBscZhU08acLk2ihMWplinAfg/bjf7AJZ0gU6HGVLgCzD
hJ0EM+h593pYuI1a1jSppflhLK3t1Mbn4NnezOquh7+USvSfGfwftwieU0BeLFoIYEaZ6rT2p5dO
xhc57JHIG7ZmluHdTHZRCWgObA76G2k6rCtS7KamX+U0GFBneex7dzt4jM9me28nvDamRiEpVy4U
DpGr9WwVd2IUBy6PDMI9VObgSxGXN4ItEsJ/djNU5P81pNMcQFSW3RpTsx+qFghQ2lL4ZD5hJL9I
amuT5MVnkmI4iNo1wdRdYqTnZd6eFQnkN+3J88rQ1z17bwB8m9gkrAXyJHOtnrArre4k0fohwzIx
FEPfXHopTNvB8WG62BDUYWfmF5kVelvUN6hQyQBrSHtPc2mHay+lPEGao82KygNDKdtc7JSrRwj6
nWETb2uAmHduZjz4YYroN7fUwJ9kcgxXcSIBqUVBUDxU2s/W3dLM3QXlX1bYP/47l+nj1zPQMf34
+ByVbx8fP89Byyu/PYIFjlPCN46HqR/gwI9zkPkJAytsBHsx0vEn3x/BDPMOeIAlWvt1DvpxabwM
84uv1HN9QkOseX/rEaz+8QgmuO2xb7Sxoy7CizL51n98BMsuzRm5QHyViclwsgRKwT1NorhJUlY6
IABb3N6WVwXTc8a+8Ex2fc2INA9oD5XO5i+eow1ioWHTROuatCc7vSCOLpJp2sZx2JzUdvrg0J+A
uWebIhIWpCjjrEE1iMxp3QTJIYDLY1OoChvicx0xb3kUcsmaAllhv2E2vanM+cENCAiICtxPk1Il
5O+yxI9Wqp9W2rKvOpVcibbdN6gRHFv3uG5B5FofcZ/u2VA9SuoomgmTTkUQsILj5mjWf7LL6QNo
QF9QTf3sCffcsHYZiLqAskbiI/ss3icpDouqiZammIsSrreLoTWraQS126dS9o+x1x87tpbQTG3a
JapDanRvGQzogIUme169rEVvOqXFFTnDx2aYYdUgLqeTd8D8+1jQEomH/bJOjKPIxwPCxaZmMQk6
GVa/Gx4CwaJTe8xpU5q/toYHYA6v7SRu69zbsBK+E5l/7jrNuojxA0O+iYxkVcz1rrf7LZtWqNj1
WTn5m3aiFMiHNBxmcqULJNlAn6UONrIE5GAJfZ1Nz6nfR1ToVUgKjmu8kx3+SCoylh3d2tUk9n0m
r/w53OoYcCuI6LepmCmNCc1wbdnEbwfOudAj4DoAnsGq9aToSQrUfBaDZpNOzE66BVLpG1wSc/fe
slGzmpaAf/Mls5oLZerXQgOw6sDychG4mqjxkPDLKsqRuw5odmHQU0DVyuiV63mGDzhRk2IKRclg
+BzOJQ0o7mZ26IUdYbSPRYkBqzvrQ/pgo2HHwM+PC+BytjjzC5dvO26DJ/ImJv3CrBTT4M4y53MP
8ryvMxadZfSR0Ug4heOmLdVHVSPNJ8G+sOVr3VHbABHH6IN+0yQ91wLItxZ0/ozu27jZMHLTFlGz
Y5iNgTCC8i8yNXun2TBhA2qva4NTmfHtJvbG+9Icz+p0uvTpSLNkxRHmycM4o7eFpXXRJ/4l7eAr
lXtP5NKhNtZXTm8cfb8CJ8y/ZzwebahhedA9wH04lCbQ5BqXnTPS2JruZ91slWW8GDERJy7MBGXJ
57PuGbbk4jkpWvNKOMUzdrA9yli9yRz3ThT0pnI7oeTCCnZ1F92MaXOdaRVHa9JKdbMKeYblJ3/u
1V/v1cvj99dnyjbOPpOEb9qfj5Tlhd+OFOsTG00Oh/+Z3H/UhyyysbioHaTrr24jnubfow883nnW
C++rcXtxB333IfH34QUH++Itg/hvnSj+z6whgZuVE2pJZmAg+kdu1htnVzV5n+3iLjRpPA1itWCf
+oQq24gc27qLBmnSc05LkleXt4KSz5p1V19hPpyN87xtLhwPDwxOvzwCI4lZIM7Hs3hWWMBbSu1d
b99VIKgYCqvSv+zbeLPAv5pAnBTorDxYYt7DYxwerfBYU6Yz9h9DFGIYSS4KPtq6tvf1ALOrLR4m
Pp/CKJgSDxYtOcKnE2MJkZekyf35bcxH8lEmS87g0BM4q0IeK4Gi3t5b20P5aDL1TQGVgh6I0HY6
MzuqX4bolAr3q4n6CDF261HYp9YAjDY+c4hGiLK+SGC31qwRBY3aOdzSPGrJeHy0MNdHPqbm/GgR
hx9MmqgF/VBzcBrmSNULWACuZ8ule+a/7V5fm314PnfFeT1TRVO/pAFRuN67Uf1Szy04CWj8sMOr
oKEHSJaHsIQear2mGWlF27m0w+y8cqfrpGXVaHLHoRdFY3RukuC85vl6Yjfuu93Kp2Zi2TfH074d
cdf4706XcUAS+wBpNtrTrivouGvT5zkILnI5XTWoz35CEzoAPQ+hIEJMyGVxnjeCgDOd4YA03QwK
lBYbvTSAGtOdE9vHZrYBVxcbo8VHsyyQUbhDvUkL/w6VHIj61B6rAGNy2t3MU/DkWDI5zXJwXmVo
gkzmN5e4/FyQYycQjZPSW7fCgi+nBgJ3RJ6POp2Ed0YelLAMSUKb6TEV1T6I2gJ0OhTCMBNnObhy
xoRNKZE5MSdXNOuZbn+dy2hbFC5wRoiOS0/GZE7Gaezb931SkXUBtqIA558GffM4lurdzOK16uWu
6/E098ll7wLYS8dbGUyXOcRq8pJP1riwGmpA4gLPMLefU48EsA9IsjYSZntKnwssrIPBPqA+zXzn
KYlcIK50HpbWWvsTVz8gJPV46BX9SHl6cIgVp8J8dbmLulUHqsJ/cZ3HaaDLxFanZcgafRAGtqLq
QrTeiYzkszegAAF9Tw3OTAmf+rSe/y9757HkuLkG2VeZF4AC5ofbEgA9iyxvNoiy8N7j6eeg+7ak
7ivdGMVstdFGza5qEvxNfpknB0zE4skuprVpgMnT2neDmU6iDK1TmFj6xtbjzkKtQHtbRQM0Obyt
yFxshLySCzI4MH2D+xiXejC5mND3RWDsZagcQ5x6FhpSJxmX1CB5LE8njbFWXslfvtU9JJMIXGUY
OAQh2kYpbb4V+Qyg7kYhv+axuTat3uO9ACoUuaUhe0nd063dgC5RLKpxa7uIjrrQ3rWRXrmuf26s
ILoMhqxuRTySnPL7eo1S3Hn/7lzfdq4lmvP3O9c9F+e/0KKWF/2xa2EKYkZrGaTzvu0yvxuG1N90
rjILxoeB8M96sIKN1VymDDL2QIu/7o89yyZgR9JEASCybHb/ZNNCxPpViSLVRE4PIhb2XTopuIv9
+RqUj7rF+XaiR7OlbyDOrycf7AgL0yhyqLQEXCRq4Mz6WQrotpB1T6ERrYdg3KMbpeJTSuH7zvFT
oRPXr+r4jYzxtY990+3jGNNoviuCYZNd5XOJUNG4xeyTm3sfGvLNuePXBeD6dT8lqyqh53ukIy96
8aVHv2g3cwzLXL8043gTjM3JLy3mslj0uclUyCdmM3iNvmUr3aVJshbTx0AVp9zfLECZJq+3seyF
8nNnb+3MXo/m5KgUqNRjfeVPIfTdRGfviE/pDGtgREWhLVAzZqKHPekp9dKk2Wa5oZgGwQMadLXh
MjYR2SsOvU3sVCOlZWCPilb+9Ie9ZvbPmvJpYkRKRHozt3dK1wIcvAnSGVlZu+CJZD+gw+wjt1/z
/hKTMbCkmEVXgK2vPCBjK7tmPGvmu4FryDCVu8bMnLolGjPtzZAjNi1LXaI9VNwpA8C/9AYRB/Mw
Y3pGbjsBp3Jr3oapBPodh2STbiJBHyq1yUVCVVDzag0wPSIahe3xedTAycNxr6v6viBfXtn9yTZn
eiOQvIyHxbpSsfZZXU6uJg02QVDBl+7IRA/5/NaZ9lsVKE95Pn60bbMxapBMaXNjFVRt+/o5j+cL
AScArQrTqRhvsVyTdVNrL7cpGRcyC5EZoqf36SVKuZtYOleT7tlIY2ppKPSspm00DusuKR/QBela
7YJnwgDm7GVTrWheHLcPI9BaQ0Sk8Mu5wMEt7G6TazC40SNQ5RSxJ3J/KkpgmE2iX8Xcsml7mSGQ
ttBrtfpGsRaAverJRrCVhuRVUfsnSaHwBNgWTYz21gpBnda+5sz2uLPZRHHwuJPGsU0pXVFzYClp
aa4hzdp6cUo4/li0SjbD8G4UvpPArodtuKmBaptyTot97HRZ46Az0x6x1AFFay75q06H9MnWrqfD
fo6HS5Yq/LmnOKI/2M6cVAbmTg2lb7/o/nw7G3ioAWO3yauW5fu5Aek9vxpGvc2xFKAsnzPbfjCL
CLiE8DoeUYnmRF91gyHa11xfY3l8AEm0wgPW0h+h4HRI4LxHMQKbdMhhk4Jg1fQ3C7qRBCUh4lCX
lKsUq9dMRbWd1E4G9ZyvotPUb7r1FHVXWvXVpYLy2mT37ft7hwD/ZgThPcduvrCFa1MnKtMyJLXp
uWu0YGW2uJ0BQ9cBXwor5mmmhc4nUN4G0Truwo3QPtvuJeb0Z8efvjSsiTZjiJ8wi9PBJj9qGNuH
sV3l4Hel4APDv7mgm8ezmhL0J/vV2vd6rOzFzKM5kSWhsjVvXhbn9WC112NiIvG2ZEhu/ZhH0qJg
rrxtyVc1pCWzaV6FzHtS861TaCbTKXKrPooyoQ8SBDEVIJMJWpelgwc0GJaGIZN76a4cOeYmCZT2
2yIBvjxyNIIANnajM2X6Y4h+qpmzG2v3en1nmg9S0pxDDisNPuSkviZY75UUfgHLcAyQ9XLdvFQm
H/+cXs2EAxToYNBB3aGZn1MwTwNVZvIksE/ITgd6GcTCqkm1VaMf5AQTPeV0CN9uSiBUbub72Bye
/931v+36Jpe3v9/1z8lrWvylU3h53Y+N31hmRgZ4SB2x8nsA5ofji3iyTPrFIoHMYPcXxxcbMuIk
+ePvYZvft/5lCEWcmeMCBN0li/CPHF/qX42CQUkJ9gib//5Kp21HCS1mYlEbWnPaDrIGfy4k/07z
eoLtjLYWXQpP8TAX/orBsDKuB3vigtjCdf0oRdz3x0onGSMVA9/jeFzGpknWz+IIWLBqr31GaW9t
1FHh2c9BdG9Uo0IFr2aQO1NhGTp6pGrIg9JYbzp8w84wcWv2x8w8D0rgL6RviZvivw/sd4GFg9vf
P7CbFCZZ8xfqCq/68bgu5DH85zJSyeJPXI6jPx5XwBJ4b3iE/+M05Dj6Q13BfaNgNLfxKCzjUZ7J
30+qOOWBr6LWc8hFE/lHiXljOYf+bL6xSIpZWHmw+sBZ/WViWpHIrzOZ8HtIAqV5r3Dksa+LovAz
+CMCyvrY6nHoTYtKN5nnVIidtMh3VFPRtxX6d0lJUcuij1h1+kydz0WOSfuOPSUoixwoDDzvQYxE
CPz3NQ/Jx7ObhWiIZh+QnjFxGdtXORrjUPmbCs0xXLRHmD9GG15as3/1x/EVcYhjXnpUI/scGx0h
TlPZ1ZF9CNq+nT9UPaJ9JZkIjFHhueTvrTyk6LkwVPktyQubs2hnp6u4tIvVaFD/HpWBXnwMlynW
AqqLZaU8iGks2w1s2MQLwPkdrZzx7mQlk77Iobgxg6qI23+/OEiCzH3M/+k2OL1+RM1f3fCWl/34
5mi/8bdolmH+vMhrv6ECWibXPp1vji3/4VljJTd0kCu/G3552v9zv+N/qRjc8LFxF/u+NfwDp4Fi
/pcoyQYjKwaRFGA9Mtz1n+93ktpkCuHrmuFpVQe7iS+J7vZipHxxnFapEiX7oiyXYVBL3daCRRim
CjhkQlP9IHfeoGiTN5VE84ywip2sJndFphl359JdW5qWg8eH+usYamZpYkxv6946zIIDlNXylAtt
oEZyrFch7a/1N2hXDxLA8uXasQtCUCakV1hKF6WyDm06XodzMTkMoh1dUtZqIZyCFKSbT/odstO5
95U3y5ipCVQ3Oh8IOhR0BFNKjuQgzn5BHQKG+mFfDtlbPAjSIyYttGoPjMt6tDgwL5CHR7stTQfL
FRBWo8Qtb2y0UdfpdUhpltfezd66C7L6pRbalwgNy4Uqg4wVYDzQonM2LO1NeemWY/SV9AW9s518
SwTzMvdMbtJJftfSeYYMmj+0JQftXGY+3Q+9hMZk7YalH6yom4utlA9ZYe3mlG5PrIeUKugTDaJq
TyV3GAQQ8qIcCm4yzzcNB999bdcHMFflWkPQ9HTibessCegkNg3jQYZ362WdX94D3Kq8ULemncXm
vQGjA0I0j5/iPhg8KWa+ltiVsi5Hhv2Bxbtv1PI9eWwmj36GIIfL0tVT6bMVIcET+04d6r0t6aET
9/Po+SV13EGqM+pMd5UEtkLYO+6Xh1EUXDRtew21aGbZMgoa+8BjFVV+YX8ALldor1VQHsXckmvQ
w0tmhB6OlC+Sicc6VLbWbJ7bCDpZa/RUZceE7lvoa6tWVqONlNN406gW9oKlUYqPfdXRCpbWCUXN
oFd1k44kX6s/Rj//VLn667kJWNduxgRtkaCG9uyTBQbfAL/h4d9Dxbe10UAt+vtDxfHzrxbG5TV/
LIxwyZejLKNAHYWJZe7HkULgtdIJjavwRZfMOP/rj8yDwcGYGxfX7OV4/NPaaALihrmuqiyfyj/y
QqIq/HymIDeOm1fAOsWOZWMW++VMkdVmm8N5abd5ONx15Aio2tEm5Tkvk6h2fLw2oaPVwl4U4OEK
Au9IvZnVrNlU3pM+SOj/VlDzG9NNqJHqUYRbzs9bK6FyROrGo1/AP/Zx2bjw3CMnlFmGfOMuhJYT
qsFXkNoDP0aVqGonwlzeT32AgDxm0dYgmatX6bptOSynxcXMx+tKjB+FUu+lNDioIWDC0vIKtTpV
Ruf6ZnBqOzh93XzyFXp68jw+jlZy6MOYKppsr8XDusf2Eynxzbz4gEwpvakr8yvHIDQR8lUwDGHW
uZsxEBGa8CYMRcqk7WDOe0Nbo9ZFXofxyMSA1Jkx5V891V7yNmQW5TfmJZA1hrXzecTAVCrAIDA0
5RibWgxOlTE8CsqKfANvgF5dicUIhSEqkE1oRcNtXlM/zfe+7mQkRAE5Ag6EERxqCtEELYu2AYiF
EHlJc6x+neC9SvBgtbA8qe31P+Jx2po4tXymQebElXsMwuuOIQYxKjcLy03c1k8z8GS3wgBWlOSh
1JGToejrY4FJLJBBZRbEqjGPaXJ5xCFxbDNly/VjY2Myszoy1yRCb3JRs3j2BRJYcltL+rqzq820
ONWGJt9MWNcCFYMYyFnOhvEGkpkDpo8xBrow/2CD+loMcIOgsAWrALnDDwOLnD7SY6aHxiHNaV7H
g5DjKlcOBsa6hvF93hSbBMPdIOeUsuUbU2qJ6OHIs7Hm+VqUMT1hpK1WKEo1Bj4rDd4DhoRxVlMq
h63N0WjyWxsGdKaseKNR7+JzXrT6/FBgD4ywCUYCEGaOcVDHQIh050KCvOl9FlQgJcqV0vn4y9Ir
fXEfyibNrgWGxGlI5lWdcWqoAMWuyokSwky4RQJdXsrVO/bYi56GJdzM9NRY1bFXKsUV2M70Ortw
cHqtSv3Lr0ZAR/Ndb6s7S+nv+TMHTRWvOtEikj9U4dRXRJa2EDQp37bz9RAmlDAm+0ginAmTUdZy
mtATSJLMR0f53Qibr9Kv3606O2lTeuEbRHWYUhXOokDGS+qyzEs1xtqY1pG2p0G5fbZs3prLv5vC
95smR8i/3xTgWXz9xT2T1/zYFPTfUDe4ZYIAkck9/3lTwDuvmCThbA7H/zlM/7EpEEzjHoaKK7DO
ggz5cWJWYRuyHioWtnryIdja/8lEhHP7r7sC4WlgJmwvnMAhbXNs//NEpO2sOGxLWPGBlvrXQSiJ
u76XK9bg2Y9XaQK2dgwBOWVau50rMrslYaOiM06wF8qHWR00/SKIJE1LNkleUkrkRRoHWrWPCK+8
BEX01BVytDWN+MQ05XlMkMan0HL9QTe8oujAsEYFr1jiUaFkMpk1zFs99ScnxUhD2Feljhc2K21m
jIlLIlbSkrWKl9SVGTHO7QlicXu9M32cWgS0YjxKKyPXJIYyyjkbjZdiSXPZKbmunLMeI16yXni7
spWmR9d4ROlFm7r0IM0jym+AIl9W1KoxUKfqLuwbrGdzADpJFZ7V2KduLLhew60FeKev7G6+weZJ
ei1pN7XdVNCNk1M1UBadKjujy+9qDW+tEVyaHEqsHpUboCpPph72FN0aj+UAlinDgL+n+4GVJctf
pLK69OYA4U6O5RWeenUR+Sli1gkijnp/3eUNROaOKvumOuRNdhua+o5zPI0K9Wtrx/hRe2kVjsqj
n43nopclSNLyUSF2QI0m5NdZSG/QnQInhf0LU/g46Pk1GRq6VktEB0u6m0PtdTKlL2Xk2m4kbElT
LnQ6NHXFY3gs0xIfjXu7neuBvDlvSQe7ofTNXeODt2hLonlzO5gbUp3jNpVqbV+JlJ5nJc4Kx8bY
FLlGOAvcU2p68DmCOP8uSN8XJNaCv1+QtiD5sWT/xZBW53U/FiWsRZh28AmZyxj0J6oq4CNEJxm9
lo0GhYyL/x+LEqFZmT++rBZQkX66xtNwhZgGVJW4+j+kOlj8Zn9Wvzip4mHiCo/sK6PVfssT/An7
rhmhElc8/1t/ouguSpm9cG8e1nU6QmQpmObNfLe1Bd6YKIGbSulbuHRmjGUBaI6Z0zyyLfc6xRpq
oVGMZ9zWy7nRwqDtTFN9Gy51HL4EswRHduJMVKat6kq9HXpaSAGmrzT6PAS9Hnhqz3qMOhvS+AHv
6GTRACIJQe93E2CWV0+RbNXeRFtImPRrjfYQLQYgMBRuQ6tIX8rORMtILYK7VidiZGv5Ua2l+yKy
mDVb2VJybagreeYqKiyAddSXlErwqY7ypVtwZzHW1I6iE84o+Uqh+sRMaT6XljYUIxkGqNY0pBiS
eGuWzhShLP2WWspEmEIVZWlWySOkCuz6Wz9urvsGE6bfnwtWhYA/FVk+VaYhM7YA4lA/w7GNu36d
A6In8evfk2rGM2Q8BgO36qyXL5KivcZ2fYM4On2JyEjAQPhJz0TNaRTamnwNsYObfs6Nfwho/2UM
uSuHelyl4HV6OlvtuMbCtQgFSOMPVK4EXu2js0+LmlCm4SUop9t40RlSIX3Ki/KQRQXDYdLNlnEj
CbQJbVEpKuQK4hkvhI/uFGQMBTkjLQEwhVF7RdHcFX4t+FeL9iG1waO5qCFVZDxWyCOmpOkrYJUU
nMVvYlFQ7EVL6RFV+oqrxDcGZYpT1EJ4MRFg6mp+6xFkwCMA5kahyRYPjy6vF2ZV2BPyGrP5epTs
Q4G4Yy0qj56E56TSa0dZFCCRsI1MXX2etBbjDTKRGDGoDhpwuNrYpRVnUnM0rqtUOwWJ+ZDJtYLW
VF/LlOSwERpvFTc3MYb4d7P8qRL0AigCdongJ2hG8yiPEZO0UH7rYz11xx4Vt1Ha57it4I8GU+1l
puDjIChm5b0ByLOE/WU4Wie31CaX92aU2fSTM1BUgp3tYy9qxor4B5IF2bduPyrGOYgZvmntfMys
CYp74j8BKXI6Sz90ovL82OZ+M24tns02mraSmvsru7AuswloSiHzvNJ76nAXzQMf3YonDVySMqzZ
XL58yJVwRel4H7GCKcmTlYl1G1W3Zk6EpB1uYim9LePBDSxYZdCFg7h1gh5/EZD+I2tBgu7VHIfC
fC9jW/cqKjD5aq7rLt9kQ3df2vONnAS3Squ5cqU/Ahq8ZEH2RI0ZGxU276yMDoMGPrUMmLL2ie6l
mJaKKnn2ubrwPhSPUQrfCIYKJUXZnZYVJ18uq1U5NvjW9IOViudgtPEYjPopVwnJFw2qeGVdSiwu
KwAkW27J2JS08n3MpnP4rbEnoLvn343v28a3DEH+fuM7N++fRfr634fx5WU/9j2GPobCaZvU9X/N
fAzmNgxuDCpnfg5pWJTrMcBnU+LX+H6C/+FOWvIbChQICERsWUsY+/9HvSakYXLmp8ITERuN6Nez
eNJ1ArjdrG7wz9LKIRLfiNe62r+0ZSx/jqrkY4kRPnZKkYf+TSczuPSwM70IfYq+alur9T3OVoGt
h1dxCZybroV308wQi4hb2L3iFQ12wHUn41tvBnqkBOQ4ykvm1NDpWQ6qjYzR41POiXNtZzm9s4OA
RigF6aaQNFRRo6e1av5Cj4VSakHKm2zphtNtvtJGtdzlpthHEzeHKq0p8hr9V3KhVyZm35VmBUic
SkNKwDc7t6LoZK1V8oL7izd5nF5CpfeIa+zNbLpAKAqpFydSAFPjQmHg21TWBx3bipj8L6iGeJsG
SV5PSt86Vq/pGI2XzhFwGaHVtjcsNzc2wN10jmuweuOHqdYnudbBkkqN73I5AI4o+1noYLR+QapJ
KNOKVcce+YVSKbjuzGlnaMqmt8OPuO22IjKVY0igzR2p3jo0cmFvtUJLvViWs43aMjbmxvQa1LQb
i34vNQZ/Y98gpHP3qRazj242UIfyo9VZiePL+YvcqVh0fPuzy1rCDBBAY4jPAABpBMYDfKgo9SWL
RjupReWNbzm2PBPWUCn1xTLpH/V+uBJZd5w7yp6TRypG1iX99mPb7PrC3wz+cJeF831ejQ9UuDmD
mp3G2OQK0jb3aayfZUnZAx8FeTQuridpse5GG8xI13RunHwjA9DsPw7CwJ6pN89xHOwBhjN5lF8k
O7/XGu1kNdOTyKNrpevWhpS8TXJ5W4gZemORs0toG6vBbT0bMrASfDZDQUkHQNy8kC+NTbl7Djdw
mtxUUe955zbBEK+NWLkLYcP51/+ui98vBFzZ/35d3L7WH38VXiPT+/uyuAy8Ob/bTM6+R9T+EK6X
0lGS+Ay8v8+7f5qFc3ngKoBmYOqwKP6QKCDDEftHY6bxiwP8PzNtLvm4P98GWBWJrTGjR1knaGCr
v8z0Iqlg6e0ssWlpDI0yhjQzU6+YenNqYcp9N8Lw/cx1CZs8+jVsnGMDuPAKFSOYnqKw7DIwu0vD
KOmuyPx3t/0+KF46ZP/HU/VZ56/5x1+U2S6v+7HdLg8PwA5CJyYPkb7YhH8MRLiB4unF5ICT4edp
sWr9Bm8E5gi4XFVgseBVP/Zb6zeh8RjwHFAkQGL8H+XSv2Ue/2SywFnE34DrCBwVP40Iy8/S11xD
95faNtwGOVTWyhSZE+nBLgyaF6q2gAPa0Y2v0nQxly7y1llta0/r/PWYzreDFZ5DJfHCKrlqy2jd
F/32T2/o5fvv8X/yLrsUwPsa+li5af/5uf/263HPXq7B4LBQCX/+9UrAqECYsnArujhxLHq96LXe
k4DZd+YCllWOtKHSA58bB9ING7lqle8P9/9r/dp//Qa/aIMZQ/ai0+jM7or4XTWTmyruiGJGt3P5
n+/R3/4ohln/+1/7S5wIBkfYjH0ZboHrnXk83CqdbhIjOpnSeKRhxdUmqgesyDjW9FkmbeelbYAw
Z291kX/fKv7+lzGXEo7/fvPxEODxIYWLQ+3nN7/LhB7Q4xRsmRSvlSR0m4IllEeCM8MhKDo4f0TW
9b5X3yseWQfofQCi1yxcvbRdOSny4CmLwpqq96XSgpVSW/d1X2ziMT3ZjQXYvOHcEIx6zoAt8+mH
rQjzA6/cYG2JnbYH5NRElK3gFAWZjPHWV8RNPli3RgDeo077G1mjgcBsYc7H6d045XsYxBuDolDR
x8dmWpTYYluK3A1tah96YlOgBWkhi/OPwdRMJwLgSDRlkDgaTHCRN4Nuuq1qSSuRcWuMW2WNDHsZ
53ETJ+Iuz60PzdLfpKg51aM4NgPz+iKoPqtgeOojzn2R/kDZ/KM9BkdCjy1BDeNWTeWPaEo38myf
68C8FPDcU3jS8XnZQ66lqG3Up4Ag2DrXxAqBh0Xdq01HT84cdVeV/q7UD2Vzb2g7CQN3055wELla
67s9GUwzDp1qyp20ACFLLWnN7UzXrgeOo0lEF0775YOjHvRrDra1cSV3H/1wUSeJVNaV7j/UTOOs
xsm16xFzhU67VlJ8CXrp2mQz006mTfuMYtgxf239fVacrelpqO4kYJWF7JrztCrIoNBehkRORYBt
bdX0Ral0Wu9gIlXuQHinMFGTpM8ivCZTBhqA2d1TZZ6k/rqOjlKMJQo0AzylTQa/rF9M4nDhLBr1
avFRhlA8+cGNC6zaqfVbhXNUr4HYF8Mqy+hAFrhcn0UjcHbciPRu6s6W/yK0WyY8nhHsanUbodzq
4UHGy1xXS+6AdG923eSXBscuHgcvF2K1eB5m42QUtqele1Xci/AQ2XvuPmegi6gUJvQEnN0mU8d9
oO2N9qDqa5mRWdk9z9mau3o6edHSEfQcdE8qlDaker2r0NudXN0A0m4bZaWob1rwOrTvtX+yB201
iC0nThLHt3H4mjfnSrtrtZvR773cmlzZgrqXnmqbBmHtEIgbsmiy9UYAfY2M4Gbx2YeDWeMiqVn5
7Pouj5tNV0prghpuDdpGbt6Yb9bmnaCEqRxhJuOhNt96Tt2oMJ7anhfiqMbot1IN8gUm3ouK9kM8
1Uv3B89DtBrNx9r3JjYB44WYFqPWMj8y6ObLQ6lF+TXY1NZRQUadhaO1pjdpBJsiF0bQikxYqm1B
grbFDfRyDNPaNkFKGJmNSzc6vjcS8pa2NZEibbfHzAdDL3QjXOnvQl8zAZzAVjJGIAlWehpOejiw
8N/Kta8+Yn+uiWOQq56v4L8uxDuf1ozJKWM3Hk4hsRXqHCvtta9IDD+E4kHrjtrEWqEd6G6jr6Ej
d4c+b4Zr2NuptZ+iyPGzG3paCvVBbUlWbIPxllppK3RJs/D+0aUALJtRchZ5quFm2VqY14GxkWZH
6KcivgVeWj7TYBjX1wEfTZ64nXoziBOPSzO9l5DPQR3KCTELR+quVGjTndsJ7E8E6R4obSZluJKU
A3E9vcJ/SPnBYS4f+GoltEjXZLT5iAYJ3KvbhmcNvS53RjTg3oWuXdkbK1wJbqDq5xhiOrxBscL+
khDgO9DxIHJnKBxq43oKiYmrzhR2bhPpIHSEq7UxfPjJXfk1Fm4w7maZGhhXzJea4FlJtNWxM7eT
NktjoAQp0EU6bU0n+dIxzaP9We8K1l2QK77ujmTXWjdMeS83FSGJg+V/Vi/ZfCXX50yF97udzKM9
uHxfqCesc48kaiOxTB/iCosYaRGvkFmAYEKKR0nF2IMb7Nj5rIbHejgx3mrjdZHs4/I4iLX0LPkX
U1+3yn6KgShuTPtW9q+z+VamLQn4d5fRAjrelid4+VFF6zf1gwzR1KcqfBXlic3CqPZt/W747FHw
c3eD78QDZBrUrbdBR6NegaINnxXaAim0ZrgsXFpHovEYJ27abSiOIZsuqO2gLZwajL660uNt7FMq
fpiJJo5ePd3F2j6zrqXyVNnPunJprU1Zn1r/ZHYOtjpLIRu7sp+kix065HsxwZGaaW5V7VRpN7Pi
4bug2yzU9uZ8gmxIe07+xe097i7kUvigZvlkRufJ3lDgwufQy7sCBuVNbi3flTS41rJV03pFedTI
W5irpfXTonhTSV8L/7lXTzFtUKlLpggnSVysYdnRaMijdNLtK3V8qmfP6q4m89owH/ovGj5s0+Gu
ntmALFg9r/JyjbBR3UbCEyiG5rHAjlA9WObZIjOyzPDZ/HYTPzhajwp/1qFepg+Z5q0YhQGBtCT4
tnddvwN6P9tPc7+dXs3+UQaEXl3HzBMtlzWBWV3t9PImex6p66S+Z9R3erXxa+L6a1vyKsmdk22q
37ajp9FAUq/Eo2/ytEKI9pZWJ/ktlc+NhVcF3sU2Ly+meVAnzlQF5Gyx1R7ykQnhsZQlCo6u4XNI
PNDycaCx6C6hWtW/zNPLYNxY4b0Q58S8U+VTw7Q42miF0+mL1t8znXQb1hfqT9v5Xo2ee8tN/G2Y
bO2ZMPXH0HnEfP2QjX6bSYckPWcfJZaVdF9p5zkynaZaW4HXDTTIEAVya3JCpNyqG3o6OThUlZO3
TmI5mb5R7TX7dWjtWCUQXXL9yirlFR1Z45Mv3Ybhay+tVXUz1GsxbJME+4TTCLdN7sjkNBM0/U3I
M48c/pKkT/w6S69o/5olp2Xv5qNBCUuVzSDv/PJNkZaljrXY6LatvJ39Q0DIqbg0zT7qnRi9g9U/
W1nlullgaVisORJILVH1w+KBpC00dzCIVNJOKS5tfYOON0uffZVD+HQsaQ98P2yBcVBOEHp97DbW
i6BoneBQGhwryxnNo26fxlNGUttiX7vKhrXaXoHuf86KIzUGQ3dHnxJ6201gP7T2ocxcrXglId+z
kAzdBoOpLR3lzIG8ag3Pks0G6UUUF+BipNwp7x6sFh+qcTIR7bgM2RSw5cmukdNVJ791+k7Up8B/
npiVSdlK+gL6XUsvw3hs7ZU0PA4szCIcSC2fITZ2MeM6J6ifchtXrTG7g7gpeJliHAYbvBzzNhLz
8puGh5bg3FvwrkqnvH9XxWZpwbk2Wy9/snxXUp/DcB34J7DmEOYCeZvi4iq9yKYZZGeWXs83AGsm
SaBip3Hqntb+41y/xJhxe0cz9np3kPONFK5LoGAMpcx1Zu3M7tE037vpBN7SqZW3UZzt8JOopyQe
NSyj0KVB/s2cKQF8i0OBw4rjfyCvyTeXBOwUhisfenBSxbGNd2NyMVU6fzwNS5Q/r5QmA2W2joRC
AKxfUWqvBy9huh6l8zTeARtfhdUO3FhPe4LyGnOfCzeB2LHT5wzzEkeiEKslIcUjLg4RubNhpXxg
chc8F4lLQ11qr4iPaR0Xwm1i7imgkC2IKBt6iMC8xqBSmrOiHILQyVNupxjuViOPMo4yfSMFLoNJ
fj0qmVYowIXvqUSqcpBjB013O9xZ/gHrngI7n0oT7ZoevCThDPJFCpD3+WAWZyXe2KNrl7AFHX9x
sfEWEavLj2m7L5rbdIuFlYM8Z9a5WjWKR3tcj0it7UuZgloMapdhdBppjdaa8oFytsJ31XgdyViK
2KaDrj/lzboQl0p2Bd/glOsRFW9epLkBDdnAl0dXoYj1AfJ+OzuS7JC5H8Wj3Lh9vvyDO6VaLQa6
+pYOrlTby9DOqEH5aiR3VDZjTvfIUtVxsobL0G9I7FLiXdR3AZPMHIuXvjJfLaN2xsZt31rhNOlJ
sE94GBSU+JA8Z8aRATKPToZAMHhds84Zab1OPfCyNbtHa2yt8ThLm6rdaqPHEzPt8MMFz+HXOLvE
WcnYhmvT3kqZu4xsl3y/tVEtwncuCcl5PETJyeQ6r23VyKsUT7HWM4dJ1dFvu2TDdbGVvfTJ/AzJ
BaI+k8sHTjauKqo3O0/kO5J+AGmifu1nHgYPNsqOG8RK6HugL3q+xzrIGQOLvCZ2uexArmMCSB7T
l6+14q2SnGJ6HlJAepxgWB9XZrSqJjdizvs4PeE+B1pAsFnjCnXNxhM3ZDr47r9lqWPyk+d1Uu4i
n3uhF2ID33NSDnI6E4OTjkd83vnVfoABEjlkFSPz2Kf7Pr+iy0jA9zfWlf1eZA7PP09tRwOX3nly
uyOKKTDshBRPl+xVgX2288Mo87Ze1zNexl0zYa2G0mBHuxRuhWA/z6lhVkkhrnFyi25NYZgP+3ng
IrXqfI4o7v9l7zyW60bSrfsqN+4cHXAJMz3e0hx6TRCUSMHbBBLm6e+CqvUXJZWJ+sc16oGadRyA
/Mzea08h9/G9EJvKu630bSd3ZbIo381nJ98H9l7eG81S09D7rNMOHtEx48qLlzMokHhCuZD6Aifm
oC1qiTfxLKtla9OxUBSv+vQcX8UDsWA4FZe5e1TFqbLYtW9GivKXmDwzzJgvZKuZT2W7M+h1yUi8
FshsLv0dx4iTLR25G18M7L/JQ8XRTfPnHBVm4+mJ4b9Irkrk3Z/D8+QtxCM452g3kG5oLNFI1F8J
HVPpznN22aHIAW6d8mTdPnrRrsVhSxtw7bvPgb1Jen5gvlHHX8y/dbIvo2XcrZJnOkUWp5q5skKC
NHLMx1c1yUVfs+DoGCvREjSPANPbJ2iz4pNO0KW7ZWHDk43kidg7QQJd98Gun4PxljH69mAd02o2
j3qM/fY2b9fEYGjdurI2KReKsaqtE+mI3FcBLqGF567nopNXUTt++TDbyE/RY3LnEUJEicY7QIB6
PTxyv0Z0bdUx9O4a+yp/yXH0D7vGvmfbtdAuQC5AbXvA1HmCuRsfDthInCC6XeOpDkgZOjI/iL3F
WFd4YVm4eBt9wB2lcXT7fCF09mm+LJpqlZKC0MzBvGG6zuQXimfdBiJ7VQ07s9wl4vPEejfa5/S5
+bWZQjxcaQ4URQgtC1iJYGKz2wBAGk0oWUPU1m/Jc95snKBEkLBoP8tm3xz43dN2M2Urk3WyQVlI
aPeGA6X01VKLCOSDy94/Ce/siIPZ7R1nFz4VV1q1aA5Jx1vbO5BpoxUDBbJ+hwzaymJEMMzuzt1W
I2F8p35WhKwRHUT+hqDCqVnwueYTQqcs3UrryfT38Vm9OkdelhSe0VqMcoG4mUevXW9qYkvMVbu1
P5WXXoGG33V3DIBAFOTj2h+f03rN4cL9mVvrcCZukbV+1T/LBCv2bfSFN2O2q8repNFap81zFriU
tfJBK0+WveUix2FMcGDGrzqdE/NT6S2TB3Sr6qFgnXn0H3m0BED0nxh+wdPkp3TB9Dhr78GAfuIQ
EUo3C4J/MfFNc3pi42aicyD9OIC1iR551RK6ZS/kvXxBxp5ctU+uDRF+IZ/jYRnx1MkX9Xv4wvMZ
ThqjYOetZTCTLMI3iqzxzBq1DDcgLiH6WGupX2vGQj3xBYElbbUTntCSrMUjIe/pCqYPBaoBVM7c
+M/2p8TAiw0hd1VcjbBiiF1c8CxxEuBuC/jvqkDVtAvvStoXJOB0rPVCo/9zdzRiAvE4MWSKG2E9
0Dq0nEx3Zn1lcQpod366GqNtQFJYvZyg3SSvALsc7VOH0rDFFq22yrkTHY+ochG3eGxystacKUQD
zBc0toyaivxr4SUA1IJ+nzjxE4DS60R4x6gZD1NBvT5Z26QR51Rp+wBVCbugFcGgPG1dxEZOkG+U
SvYhsIXEVDsGp/thjNA8eC9ZWhKbJXjsR8++o2AZJEcLlJ3VFavSopoOjBABNhtJlWvbv56e/+H8
Fu6zbuvI2fBl/ji/HX09jqekiHYZOq2kpk78Sv3VZWIr/OdhfP7rV/t5R/XbpBylrmfN3jdENz++
nNMY5ZRVTbTrRW6CtBpv7aTfF5n1lE1Ec8tsnYeY3guPst1fhyl3YFdvLIz2f/1GfnE5z7NqGF9w
t5HhufZPHzut4KuYQRntoIc9g2xjvuRvHKEuopqeXTvdOnG80aXzdwPzeRPw0yoFAvEccUiwBpzL
nzYF7FfcKfD9cNf56nksqfmC6eA0RBkJ+RBLcIE1D9AEt0XjhdcK6EHApn7SKD6IgbBa2BlWt/n2
XfxLLJ1R/H++mtsXbxh2/+cSq/fmVzXM/Lff13MY7NlwzFbNj2w5NDI4mFwoPb6Y9Z+sY/8rAAVX
OgN68M/PghjyBX5Y+QrhGg7Xvs7/zqGV/0AJY81WpA+X0yyEQYzDC7Hns4SFxv0HUXqvJW4cR/a0
zVDerJMWKR8TKW2CodiBVF+NIuzFksxfQvCGMlXvSRV2iLhTpqh1Y7afrMH9yuaXItRjX+OVxa1N
EBMWahYust56nhYd+m96GjlLaww0NHCDUdu4kpFkhkx0yCWIoHTsgfWk0vFClGGx35Edgs56HYRx
Zl7+vV5/EyjwlPrz63UXh1HGLln+erEK/vD3i9VnX4xOAY2xC0z8wy75m3yBK4+L9lv4Kn/1+xX7
5xoFVsiouuArgj7HgfdPLlh2z79csSAueKhyy2AZZev94xXrpENhtz3BAn7kVEhwKTaArtJ0EgIM
F8rUP1OAYn1PudgpuFsNszDmA+zxlaO35nsC982aWaD5VO/UQKB7ZOzDLLmvDPNiCXz6IRjRkuu9
kR7z6Jkwqupxr5sQ0/uZPjrS9aVxfNfGwz4c+03YwyoFxrErOm1VAjEVk7aP4X47uvNOUM5miO1l
GqbvwUw/1ZliWjATOxk+hJW8FYlHsRy4z6ULOdVSGpnZpreqZqqqNLpdD2bVCNvDCHY1mvmrVlxz
t7q8bMW6gHa3tHf2TGzVQbeCHF6TrL1t6mqnZrZrA+QVuOzaHaJD5to3VYf6F3jYAXb7a46Q00c2
RWSZyV6KvFEtvI7ppTpsx5ALQMuiIgPsGuwNo4ccpG8YxO+7prAo3eUe92OxCCPe9zQja3XYtXUM
xDaYcUC5cVMnE01/wSQc3G0kxLsL/1bMINxAwaLSJzoyJll9ykBrhuZOqjm4ZJD0JPmIdNh1M163
FMFm9JqDGembHv6uW5ADB4+3q8W+hM+rvHZtwOuVcHsLkuAT27xDlb4cqmA7wff1vX5OdS8ogmtm
EnWbnGWNW1lDAmWAB1a8AwiuZwTUC8QFTxkYYZa263bmCpte9eQaObvQ2NwJf1yFo3mjzRxiwdIl
A0wcASgeARUTeMrWSAzXzpg8ABr81LLBAIZJcnzwqbaNk40qZtun+b0GC7kL0tu4YNae1Qw6SNK2
Z3KymBnKjk8IRgCMTCfFG6zUzuj7pwTssmOId9sdr0XsP7RgmVNSvU0ru8FwdOOAbR6iOF6RLLTL
9PxBV+OVigmNqKmWGH9LYica4xpqP0xq5nPJWH/puhaVL3pFUl70iJbFET21QqI2iJGXWGm3sdau
tKh4BPBIWe1OWzkgec6qXU8EVbRKDQEDepn3BzK2xi9zWrd4KBzWlczt6rpk8Ovml77dac5IQjuT
nm6CAamzBY2+8Sf+fa5/e67PBpA/f64fXr+kf8iSmP/s+1Pd/g9aHog8hBbhCqVs/V0hJP6D5oWH
KuAfEki/EdW/G1GM/+BPcQ0ffwqlyEye/R0nIRwEM3hQSO52/mEZ8k1v+6EMmXMrcOeZswDum85t
LlM++FCSrHUyC+3irvdY0trKuLXd6SrxgWqlicF4S7eOnnRPWgBpM0jCe9vshLeu7dFztnkYpe+N
NO2lbpe0fiPDE7tJ3hKqZxwbmrGtobXu+1AFe1gv/tbXfHWIe/Z6UK+fRlMUJyo3nWA34h3GvoFa
YYqvtUYefSQrdswmuTV9PYRn388eOzHBj7aK4gQIwlwPsbr1hvZSGNEpwCodxKxectxomAEamlsd
TWli0WQ7nb9tc/jRWZpkD16ZOntvasRKSxALa3b26NVGtO9dBjm4hXvYcGQ+ok8mJac99x2jwTrx
ymWJ6RaDNyabwiw0+7m1y6G4Nqxg8JYBfKRlMabtjdD0cGMGjElhJ6YLozbDVUfkTC8Bd9cpo4Sa
9Vijdc7KMBrge3HT3BtaMse/IV6IpMn4ptBZJBYMKiNPgXOw4vseYP0mV4WW7PrYxhk8mJOO5USE
KnrUSpliMbGtrZm4F1Pqkl743zv8tzuc+/HP7/DT69fX8b1t33+t3Oa8xe/3uAlpSSDlI+uJep5W
8Pd7HLOZS0PhutR1NugY2sbv9/g3MMyHRwMN/ncVoA9phhtS57/1DUPzj3oN/5dJAUhQ2nbudV3o
jvMtYvjDTZ6KICumNoM1j8XqSksi7awFrnEbJF2/gQq4kkV7XUA0WKgUI3YgvoaFdh+nLY757os+
sg+hNgg7zdynGROaDtwDwYb5uLD72sKpLth0dBik/Np769LsU9q2r1ZvnJOGaVXgDlAxx+5Nd6UJ
XrOGo5x62l5ZfnPdAHPaolydN4vuXZdnR6EsJlKiuaq9sduEOmP40KjK5x6ozVkNbogWhmF4GwfR
k25ybJcNEnVlh92ulMLbzr6Bpd6HFyNrCEeQ4jL43q2CjrIt6Js2vp2ni87zm60MnWRtl25DwEgG
J6UQ9jmXLJp4uXqZJqwRIhyxR6uK2osk9XwnIV0jR4mi/Zjb9mvmISYwDapfPb7UUr/JjSRiBugd
vMk883i45bI4OpX+MJrRDueFYOo2vhRhGAOEDpOQkZR0yitRZsNjjjzJefG9MmDCWwbJ1lTBjYmM
LEcoFrQPshClXy/NFFrUgm/7Xzfp//4m853vxr+4w9/V+Ac3N3/z+81t00fpOEkNxNnf7KLfJb5w
osiVor2ao5/mk/17U0aUKz4BYL88Dn6bFfy/W9sjGQ6/J/9EWInL1O4fTBGMn3oyhnKGQdgJzx19
tu/MyuSPx7dqfT3pMTbugii6cfp45ZXoHEVg3xTM3kLBmHrjj/qqbW7itNhP+X8p0X+qI6UW4SV+
qCB4CwDc0M7zPn4NUbQSf5RalyW0QnW8LHHvdaQ6l3nN6qC1tqFnXIelvach+JwpeSkBtJBC3WaI
Fb1nOxxuyj79HAYoFawCp1jh9a+jpr0Gtm7sh149OBoZjH0kbt1sPAbsJOSEGlIZ3dap2UtPsXUn
iiZeE/N4GKgSTNzDa1EGGqvtXJEuBf/WrLTnOGt2OcBM5IL6M73IC1gA8KhNFk/sg7ycFi5KC+tB
avjhGegavbMmkO49nulsAFNVhjpZza4ZfJXa6K2rlLyjRcNU7710xXCLMcWE7DGEYD5l1dCwQefO
7HRES+Sz7HF6aburKixOVuA8+IFx3SVJvwhrRy1Vx25MeDVYJG0c1n2fSeRoxZ2otXt/sMpVE1eX
NmODoiyUOJlKXqLRKuhMWBDrmUBIRobM0o5LtYxStNRpXLcLHnLh3uxRDAwgCIpu2FumD00Fpm9h
Z+gNh7chNI96pIdLsxHVMvdh8cto2HiqZbJvmrT5ec7zF7FcVmvx0Q70e0Jer1NLMI0fsnJl4wUm
o/2gCbta1MK+0hQpCLnKBx5gpb2GfwvwtRs3GH/ydeHwO0cDsoEp7hoEjlUyh9h0C2GQpt5gT1tz
LoZbFKI2T0EUVUb4ksXyNAQ+4r82ewy98pMU/U2Vxe5qVB3ST7+/Vg19pZTOxeqrZ60RG2ckfqGc
HkhT+6w7LIxbw+b/6hF8k6BhqUvStdKOFF5dzf8p/qkzDznUnaU75qcqGtEeYbjkkHltqxYpc04P
xWch+Ctk90Ijvk+a4UHhVEcjAMfPZCUHq3pixlBmxdpoGmM11i6XSzQdVZu+qyZcVzl7uyBBKlP6
4Spv1DWRo9ECIDZTDj5KJJJzFapmGUrxLm25tErzLtCTeGmG2U6mM9OmqFqWtdZWdxJtmacYWFsP
yrZUXb4k83xTD7ZYRI0BxsKoWBFLdUxV9dTotc60I7zXfUSYWoz6IXfmTJh46pZmbB46ng+aMV3r
fkxSS703M+1sqZrTJ2/vs6DctTU/ltlMb0babEwR3Se9tY3L4A3a4k2Os3sy3GMcVo8SGH/gtZ8b
z9wnRkHqM5bRqC4uHV79ReeGbAuw9BLtEy40m61TmBhXVd09VcpFdCGST4HtgVMs4ngxeTE3Rhq/
cKLTjTgRbDiL3UqAoo65v1Hn/Yps4NXoIPP15Htpp8exzJ8cF5lu6G9Cuweaww0doHXRc/scp7W9
DJlWDFX8gnh9ayLfwWyW7/oJSbIWIqQkA+kUoWq1iupL10gGU5F2alPz4Hkt8xfZXyVkEfSlsQ8y
AB+jHgAJlvkDgwykbJW50xIqIt/I9jCxVn6naOfpgEYmAHpsXYIhXTs6sDU3uHKi/t224qOqu71r
qkfbql9BF+3Skt/UIgeiJIFyVVJjkHF4bAsEnzwPdlE0beIUkQUat8bK3Q3xsHtXh6scQ3VF8rbq
huKprvJd3WH2ra3xGNms943sKZPlm5XAU7L7eN20xPAMA/aHMb5PsugAQukg7PZs9emuDXnkEX51
7iuEwK1Nvl40XvyyvyOqAlM6OiAltE8wS26n1qo3ohMX5Xh/t3jh6P31gGEmSkgvBxwxjz+ecUVq
ZsR6OQj/xmRnaibq+GRd2dnORxvpTAiKUDzokMitAiKVSm9M/zxVeK27eNfELO6Bbk7esx6iOU1T
df+hWrj57aD76GExZ5vEL+ffh7f3016ItnFoE1ukuzF6iitWp/Vz4LBgL880eqQPpoA9UXz2rBXj
1zI6mMawkr2iq8PvkMuLPYFd9C4xOVYNIhY9PP3/vEE2GawKTYtS5acaoVZNEoBJSHdOjmoLZH2D
SkciUNQcMo+QZbUC6h4kc6VvIpOHASEvg1uspvKQkARSum9pCi/VuuikeeUAvdip//VbtH6tIZhT
U15RZ2Eypmz76SeeKj/k+8hIF1HHcqw2HXB9V9ULt352UM+1MPb5rTOTuSv7Yj9cp8Nrb70rNDOl
6vjqPzs1aZXIK7g8793+HssqekZuvuY6bQ4N4r1UHgRKSm0PGGMhZsoPXgut/VKN+qYW07/98m/V
tEcJ+ufV9M2r/PIHjrn5j34vp3HMYSiHTcwi7YdemTYa0h5lMQMztmyzLe57QY0tzoW9TbeM2XKu
mj/U05ClWIrwX+T4npM1/kFBbc5F+0+38xw0y4vYGKkxz81Pow+9sh3yQkxzgm0ZmV6+9ykiNtpk
xvSe3M/IQBod7k/JGV6frD4c3JUvCkJ8ZjdUVnsraJWrxJgQN9R+D0s1dqT5pZ3wbOOoKr55q3Si
6Y/pZGV3OrLLPtFXYwh9rVoWhraYqPF02ENhZe2N2FnrItsFwWe/H3GB6esyeUqdhx5ifoaUu3Ka
VRKpFWS3hT2WmyKyrsisQgQTon+ZVhVykszU92Z4Ry45FbraJhN0z/BTNV4yL90EtnlQCIZwxS/b
nvouLw/69IhjCWS+uMVrytOBaIf+a6AjtQnSNVqGJYG7GzfR8NbEq6iiGlLpwgz4FnRjRdYVBNGE
pFELOtKr7jKqwqySiYDtYoZSif4AowfekEONOcQnHitDtB4YxaaRHW+iORuE5GT2vWE3qFGrrdMy
X+vDpSPy24IDtvHu5gesxuOBsn0XA5Yz6mHpDJ/Lyd6MyFQ69IoR7zXQP7c1VCwKbHL6tn392AfO
Ujbm3hGY69N8NQ7IA+uvWfsutVNEQJGboiTPs8UkysdIbxEJ0d3POFz91g7g6U3oHId8K9lS2bW2
6JyI7C2xqoPmZBXxLnI0EDwSUNasZPWXJToBK2ODO6BvnFhWFUkMGiVc2qVkvq9YXqAobNLTBFHK
UvfT9JJwdOkopWP+NEaK07vXIyXABNy1VD1WrE8EWCB80laZ7h9kcCvzAatUiOaoj26Fc5d6LAaG
ek8a16Kv5bXeaOsy0568Jj2TaStxKeEh20eyO3IPHpwY0/rI9o2MjZXeuLc6LOtlr11nkLcWU2at
RxwyqUxu/NZfGp08p5MhD00esJAT7arTo1ONxE012e1Q6XeWVn0a+vFimEixLfVWxi4CSuTQg63d
SLtZe6G9qmOfx/O0z4f3wtMpR8ebAeFrACm4hkTg6Dy5DUmxnywchwtLaBgPzIU2tcRdoVgFG1uW
2h5QJEEq9i42mtOk/B2wzm1ZxVtTZ2nSmScPJaLhuNcGGCQroLkK6wV0DHA2wcqkOhQIaWvHXhcQ
0VDVkoRVWsxyEWfbXO2Db9NVwgRXgQYjudTfYA9vdA+I26SpZ5w+xJh7W0x+wYmAWrulXO9eIsTm
USYBdeY4oIpx58mIO9KvWeAvmlgXKP4+PGL/oAT5g0cWm2Exw/SwqzGO+OmRRYIhjoY+3E1Cfmp4
V1QCOymo+769zr9qE/cvtzzn1+YPI6Hmv/p+qBn/mee0TIj+a/Xmn77PiIiEsoSg/iLdyWTT8+FQ
Y0pkGq7JoUdqIb/a9+kvI6KZxYJIhTGRAxj3Hx1pcPl/OdIE5IPZU46AgLf54/Xh2MoM9dgItgkD
nJ3rpQHQsIRM2KGEzohtoNQsRFttfJn87BVoGtLHMlKkQJXdVWrpd1KwnuiDsFrLbmAX3ycHBGJr
ol/p0iyAfc7Q44Xrca3lHE2rAdBhsUIG5t70kCNJ94ZOpYUduHG9zjF1xpy7z2U5wjRtH0YygGo9
uKl7Agu14qnNGKKmPWSlrkJhS+j7gSy9izbpMVJ1iQdiXEWJuq9kfoq7aZP75aGTsl96db9v4Apa
DUrdIcBS0TvF3JAJE3W1QTcv/SsWUs4hMXMW6pV7EbU5ADE01apVWv1qN55zSjQx7MgIzR9s7PNo
tjVMDOoomAEujH5iXe89KKf6nJQ0eWSG73honkc/PVVucLA9hbVleoZxw95pgp4qD20KLZ0S89Hp
gxcRRKdUM3ZOgDBWleJRHwCuMLUHwRgm1501bZUaX2gwH6G4oEB2iJKrxIIJkbOXktyeqkNQb2Qs
lyqv2Tk1L0BewQRqF1ThQ9Or3cCoQc/MszHaN0pkr71nbAhGvRpCBi+ar59atn6bKZ0estDY5Aby
ep3VEioAC+W7kzubCHzPihLumjRxZN55tbZznxPG62ngi2jvG9MZpPLDJJxhmSnU3UYd34tQ28XS
3Dq2XMdhN+POVxXduin5VpoOC7lLRpCfX8LW3VRKe2yqeCeld9OY1VVRlwekUHg8RPcK0uCKATmu
34AcZI3s8nBI1tLPRf/YNGXWHet5bhc4naUd9azBRdDuI0PbTZgFyzy4zsN2M9TTPuy8q5hZhIcZ
vCqDBxfLnK3cXYMdzMixgXmCkU+enFs5iUWpMQnqaucUyMnAI2Ld2ZHcu9K4DSf3UnrTVcW9hHOR
9X5qZFQsdoTlijItzxAh4vvUTXXvNd5KtiAh64EJigJpL/TbnEhdz1KvFV6oIUy2jK+wedFSFVZ8
MPXs4kp931jBXUvr5Yz1yYiTO1OQR50J42SkcBjC4irLGrFMOvM+1vDzRZk6OJp/R+LhpilNMhmh
YDqiwcCZRRfdge7rEmVNQu6zVLG/rIh2lhGk+Nq5sjjYvRLfqEYtBeysuRtEMuJy0REMCymDDiIn
iFP/OW39+PO/J8m3beLcTvx5d3Qui6Z8/3XbMP/V95OEpaDQEWuhcmVRhwLg40mChsC3HHpkoA3f
8ly+t0eC+CEhYFbOYuCZ4PX7YWL/B62hZ1AhQNiY5Y7/5DDhjX3sjvi9xUzJAf6u+87cxP14lHhF
YHdTg9uKFf+q7AE5hfuBweOHb+UPCpp5ZPJhpMKrcO7Qhc37ShvR5XygfejBmIo3YZ0bWH2Dflkk
NqP0J9aGmxKn31+/0qxZ+6tXmv/9wyt1cYnKwe3q7TQAvy4w0zLs/7sX+WmANX8cqGtsaGx93sH+
3FIKAt5ca+JLY6vYKg6lBXIm1PpTzUCO+K+/+fZ+/Y1+/Pbmf//wmfoAMUU38nIq+eQhneucS25c
/vp7m0XWP39vVDQ0dHN9ov/8kXhmVSPfVrP1Rb80oEkkOehEnXDkdKWc/m9+pT+6HmjJ2THR4VPC
mD9+orTJBivvFFedo/BnWMOmSSu1EhAuAFUc/+ajgdj5gw9HOhIf8I+U7j2YQ72yrG7r98JMbrMM
aiPnW5Rv4dw0EDWr/DjaJRCPPtL07tkq/dJ5nnJ7yq/IyFQxXqx4kNtQ2a8M1cpd48b72LP2Q10d
SdwLlq3p3Jt5Rqp9vY1GnP+keKzlpJvYe1K5lsFAC6mP+7BlSGjaCOi86dabevwypZVXUBwdD/aA
EdE/G9isKxz0ovjal3I3zPbaVFasGbCRYsKTAZKRqQaRzLpgxEOJSYLOOHPXvaUGkmUhk+o9ViC3
yd4ynZQPK0HH42cs3qWf1ffR2K6TYA4vpMmZwPNVIeF5WFJ6ryx3MiqxA/Se3Ald+c+mC7UE07KR
tPcs2FZNUsilmQtxNXiE1GueuyrKiCIALEWHfaxNkzUPvHurnPg/Cyt/a1X84oTOGuILwkYTqAGw
C3edGu1hymNyi1s+6+isWz8UbwRszrSeQ25A0W2DAsMv3pSJPIDZ4tuV6XAf1uGBadN1FPj3Pju9
rrde2jh/8TMT3K6OQwp9pMJKo1c7L0SyJKfnSjKy18XS6oGvjtCfk1E81EbyltXiMeKrswzmJMLa
QOgyIg+H41pTaz+6tHn+QNDLY5ndOdFdWNuf3fBzg+my7880ZVFxXymx8hgCmHjxiuxV7yUAXG1h
OoT/QSk05/GPeTAnWODVsVNvdviuY5PR84p44W5X9M51ym80yxBzHTOabaECpPhGDKTkNmrbve6f
MhNmtn7hK5wXV/vUs3eD98ANulexPCjvIS2nE4DVk29dHPYhfnc2p5yREjCIyCY19Yteik3kmpvc
fbaZC2tBtBl0DfKnYX8djedCGDCCXWNh5Z8s1rEFTJ8hYb+2b0dj3zlg8wo2Y4M/LSdmULKON7Lx
Dm0QziyjpTea7D2rG36+TVYXV+WI1W0AWjD1d0l4YvO1ZXqyziKxzfRHGnj21qRlXME7d92RLIcT
a8lT7qxMN7sq9GewQ/NK7jGctHuzuWGn+8wY7HFqb12gEJAQn/TwvuvcY58mx6G9nezoHqItvAfm
DDz4TdCCVvyqtebX0j+aDPoWxHuhEmHBSd9/UphCqZG+EO2BkWc41kO8MQ2bz3BS8lmPH71hZ/E8
YNhH/iRY4w4UCvP2h7q5BTDMfXf0PWDvDUTwekbdeAQ1zXl40bsfCHyV3b4C79NhP5fa3sq/wA7D
DIr1rPM30iAeh2TSORZWUq8b1o0yq3WBu2aYujMN1crtnWHhRc0zMa7szAwHRq+xqdPqUSU9Hn0R
XZwWPn0ndtpM9q1NlMHDbdfm26lGb6ZJClhUfyVx5Il9CA0aNa9aGtAGnLFcewT0aBObc2r7sAuO
w+xY+zLZ+kpjudtbJsMqRnvYnAN73MTEnTTJgzHgBLRI+OCfqoCrOzw7DaG2ZGsq09y1bXOewU4W
TKgQxFEBDEpnIj91EIrqR6dk5OMwprGKHPel4LkHRoOClkb2eapvI2s3BmvX+SoL7b3oYo6Gnpkp
j0YG/65P2YA3zqlxl41mS+O3iZt3bcRWya+mjG+22zJ+g6N5bMNiW+f+0p68VQuE17BwhFZ7NLSK
89rkKejh91UFtBxdjCsomAet9zelae3TKoVObZ2qYdiVzrhqFLDrrj25RHWbXfrYd9NTPmb3YWMp
rt+mPuZ0PafUc9hh2VT4bH50H+EfV5eEfBEc+wTbkKbuvLrbWOaAcEDdMffu5pTl/AZ4asBXDLWp
71I/PZtAtSF5+icv6N9TfTyFCrWwBeAt9NFNNjBe/JG9TY86oxvmGFanSzZjxHGWOdZ9YpI1jFE3
CAvkIiGXO8l7NcFeNc5FsCmhdK9lEaw9L0FPYK3rifFjj4wy8ZeJMlnmv2YTT+V+Wpe9jRl6AHh9
JwtnPTXFNTpn7HvDNV0kvGC4pTNalR2uA45/yJzbzPfPXtivBo8oFdNa9ZPYZ6aFfSUFNxFvbF9s
c5MYP5zxjFGubS29Vpm28cPgbmrAOwu5GRVN1oXslV3rl+eKHk+i8oiBhsvKOjS9+xSMn2sU2PrE
1RX5i6CsoIR3O6sK9ikvJFJt2U08PIYHt8Jc3IEgmUhjAX4UXBrj7NeMp/kdonI2JbJITRGit8Qb
j8F1bEBoFxJ4RbAlSOskqmBZM4JIwQOZKe5YKRZddF9kIFr9fOv0AFns1r+URC6HVftem/GtMNHx
G7V+5dPrlwhbFl4XvWfCw+uMu7dt0iWPXZyjXY3tMYQzHj9OwtuQZkOyTNVka7ea1jbbMKewr2kR
TiKOx7UaBrgn+pm4xKveiK78StD5JuciAGw1w2FGM5uFHtNdLkFQtUXBL678ey0vX/wOm2o89R7W
7woiVuHukbxsGQCfYkowcNHHThiPpsKtyZxzZ5DrsOhjrh1+5Zshbjcm9iPDNx815d+lDpeopmlX
Q2e91I2BuagGxOPF8jUVONhZRxyTglbU43Cxwukt6mxOFeRti1Ba9w79zEJ34AH1HvNmrkb0dRDd
mQgrfWlV1VsYOJ8VtmtfLzku0zev7d8Gp9hoyXBySyqRGkjUVBAf3Dug44Z8P6bFXdNKf9PXGFyH
qmjAH9XkNqHlWGkpX+P86rHTfm1MfZsmouT4V3tT8z9HuPJ1EaNfwIPg5fl7ZYMkqT0svbUI313N
uHZ6BHtWVx36OnOX5VBekPgZAIBJYGpaqpW8GZcQ1AF/gfycz/33qRY3BGHfaFl3r2STrwwKGK/W
16rxbjwVM5oevMex5KWMmIFD5VXPdEewwRvt6EXIM+sseZA8bCbT3od0gUtr4Omrhx1VJUpFHBfQ
s2wX3oOPyb+ewoegH6BCSQSZrqbDBGpJBfdzLP31/7F3Zk1tJOuf/iod53qKqH2JmP+JGIEWBGIH
g28qZIyrSrXvy6efJwUYkOU+p1tcaCb6shuTiCTzzXf5LWjNjZxk9VjawYPehBdJgpJxD/R1amVM
tWKEyLn53tSujTPTqO5WsXufBxhudKDD5VVyYkU2r1KlCo0XH4s8T2cWX+Dh7AwA4w4jFUCRm43N
VKIjFPsVJYrWV/mhHQe2ucwAf8tjxiK5ezrYQx0wF5HJLWZxoFR2jz4TSKeZGCDmx+jt8n2VRG9z
IjvAF2ammdfZcciUsYMl7WfRPGodPIHsMPZmmKcXyK9rea8tVla2GvdmVkonHgWOCttayBnXeZN4
ZF99+D1xc2MZ6pp0BeoTbgwvj8oIb5XaeX48BArCE0bB5mAgY4TqpNTMyu2PJOTr4RsNVmreeDD5
ALcLBzx90nSyX2Mc4KYxliKW7x5b6FzGI8seEIZQjTiHXp0ZuIHVrlL/KGOzKE68KMrrATEldJsv
/5fUGCSoDZUdzS/yDKGbhjpDrczC+7L/IkNgt64tcheJlPfPi6ItNaUD0tCiIy3gjuaGVqQuVUoE
oo86OSm+Z1p3Vcb1QoLNv/4x/0wYLGrM3/eFzpZluay39IX4rte+kHIA6QNFdweOoP6Rzio0aGVd
oCdeeK5vAHPatDIEEw3mCQwT+igvIwZhSkq/GqKrmBlxgf6SzCymJR9LZmFnwlDesTE1wbXdWH/9
Xc8hsAOplrUmogiMcguDilL3ENprrYndtpxTK25OAlO/hvIxsfOqOErapDkcLJRXki5/TDoyq8yA
WuGkGBLh/PhQOtadrebLwXTmNtmtJGdTVUWzofGpFOHC/ogMMFB1hHWnspD6fF5qykmVy49BqC0a
zT/Ra2fpV97YbL8liX9CzP7KzyLZ1C/0qEVTSJnBXZz6snWpGKvTUEZJzDFPQwV0JJJTfa/dhAXE
mNC/SOuqox3MU6mm3lmkSvTkV5PYBbKn6/VtI1enQwDjAzUVhgmTIO9YBru7HPWRnu6rUqmngYWm
SB112NSV8lxVO7he8l2P0Fa28q9qD8l2cs+vtYFIXJPfDh4ybXacj7TSRTGkV360uTOry/jYKFZj
v2zOPGQMYP75XzytugN3JaO/4k3z3mesAjASbSnpIsiqZOz2DCO6TvsmNzJaQ36JDH7unleN1qKn
2BWzvKSxVhr9Md4Z2gQq3yyOpHaWaC7hGou6kdUDBIBEdOJI0oyfDyC3htGn4Qs+QvfxonD8H4aP
JFkM4bHLSHzcTOj6UEfPKx0FpFVsldMmzvrxMMh0GBqUwwoJgAVmUfj66YNDIjsUV/Qv0YQEmnHr
K1ryLe98FXLCqhqO0MWXrrIe1cEoLQpG/C5Ci3atJoduHlXHdWNdm3nWL8js7Hmc2/fowFsjxcpu
arNkmJs6sAIcBG2An5xqdnMT6DaCWFUeH3EaAOphTFV21rQJM+BBHpKqcVbceToywKUSnpcq0oqr
JOaM1CHaLQNid7HUnGcWCTOm67M6xFG3xN+Eyo4hieNmly0QDnzW+0Pc6GZ+Ti5Su+kcYf+j9cFo
hiEY9djLLDJRrOH0V8hw+vzQPXOU4KHtdV4Bm8sjRMycBKAvQ7nVYVrZGOBKln2kYVwyTR39Gpi0
N5aG8qmttXDWWSv0x/om5d2QZ2UPBaNv9JvC9o2jwlqhpeiLqZb7oCe6NsdvdmkbgqI6lNOylRJg
akBSi3BFtuHX2VFHXtzp3TJcQU9KayfG0BpFr2KlfO90tCfDun9Km+pSMvJTQK9n/ZAiSALwAJGw
+KKzGnPUVoEJQARkpRNbpyFRQXXKSRUOD7iscT7DeO6pw1fdBVbgGHOrQlNYtfLj2rAuipSxlwcC
A+oV4F03/JZ7/kkcul8y27v0PARysqEGnujhGTEM+ZGCJjacE4tb0DT6keWHRzRf0dDK4mO9dBZh
HdxqjA4bMz3S7HLh4fGly9G3JNTPdMAHR34hn7qJkJ90lSNfQ5EnUEt0YIYT+Hh0U9E56RT9orZT
tIrbeVKlxigHAztSV6sZCANplPUWoyEfdwb5GG8HWB5yudDyfNqVCP+Z3cRRg2M1NcBPRrrQd9UO
bd070fl+V8/PFN2YZkN033vZoTtg9CZrgKAVf2akAaCbCB0wp1wdZ75616ntTFtRf3XOD6+oH7Q6
wDAdLElkeygLt+V5AZgD4enrLKxubGmYqE1+qsr1mVxWJXY0BoqoJbgcSUvnRZeWSCGV+H3KJLRY
zmUJOp+a+iVL4Ld66aJCXk3u3WMoCeeuEv/QHOXED4pjcE33hWtOVcg8oa8fWsjBuINO8yYTCdgi
NSmYQ0jNUZbVh71v0OgxF0bSHds48yFpo55GcX8lkVkVflJzcrJvuY94EParp3JIJ7ZUr1yjfWrS
+jhBxqtahZfmYI5bPXsYJF0Zx6r53dX17jCDmOxVq5s2axip2cmkd/vLgqmf5UQTO6Zit9wCrbqK
1FM+j2rtMcsCA61S+ZBWx7T1kJBuqmnT2tMaqZiq0Ga64V27fnyr5qk0Ry78POyHW6i0t2orLHT6
2UpJF02sIS4cT7rVcAZvmCMF+UBN/dAc/5MjPc/OmJv8Pkc6L5aJ97QlR+K7XnMkGfEORPMtMILq
2uLmbXYGQAPsME5wOpSr5wHZ6+zMPhDjNvIjkAQIcQiR+jcghgZUUQAP10xbxmp/AVuIfMhmloQy
Dd47OtMzUmjV3IC5Wm4iKU0jWTTRrLSAP9HSWU1pGqLF9exmY9Dix3MNVUvNUXFfC9C1LeNz24iO
W3Q/TTXm8GnoPWrImss0yCOf8i4r4rO46xnW+08pBTr64HAjPMVAzFMfB6V/WUbRfU7Sg0z0le2G
aCeCBIhtZ9xk4dfczG7crLtzgU+NwsK7tFPoJZ38BWfaRZg0M1NJx0VgHxdNPVbciKcpvOxVawb4
/qstCVSG/phEq3rkWeGdmSEHTofzKpGMcuRISAGDJSl8+Wpl5pMVWzOWUgRIgfg+ggy8cVX1Pqrj
BUj4Rdai/Vc1E6ep7zCwm9UVTFeiFnq6IOE0Nz9P2voBs8gFXmrnQ+ZfSIPztTTb+0DDoTjUL6oA
yU1dLulV+Bd91ZxpRjM2pPjOdlC/zeL0Wq6sh7Zzbx3x/MZ5oh6uVOMbFIlJJ5o6/X2e3eiIoEtz
XXXPQrM7M106TURBBGBz9OUBl8hD97RSCeyVVY/pNs47rRx7DeLd+AV5T3nrqjlic6Vz2WduXJwA
Fw3TIzyerWmHE1cKhqO/kJAkAEy4ArGmUp1noMTjwImmBoZ3wVkTD6RuioXkC20AVNTCr2VKOqmb
3qwMvK9tqNzUeLutLhhiDvAfs2FCHxdMZL4SOHf5tqskM0Yvg2gIMsQJOE5WGtz9E43W0cgmDPw+
Gl0so/iP0dPy0f81IonvfItIsiZz5dduV0DzKOhecWEEK0IOJH9mwzrzfOLYa0QyD6imxMzY1EHt
07V7i0gmgkbUeoDkMVuHdGj/lYik/zqZpmoEgaWAHWAwvamlZXY5OYfiVtMKeOHRyi3NqYEeBaoT
qfxQy01tz0yARkjbruQTuhXcdb1WAlqHfRgXh3Db20lrlEkzykrna1B70MCkc7/ItIVhhxLTmiBF
YihN0QSvAt+4lx0IT4eWQfMFMSKb4Qs1HoKmVtDAoWk0oYeheoBVwA5rCZK3kYp9O9gH5UEbrPhL
0NjRjLY7I866RsYoAG9TjaSYvG0prsecRMFSjis/5HJqUWLb9BKDcdi49I2dk9DSJkUrPAKacFrm
DfAYgtU/N2J9I4R2xO9vxJdlWEfbzOnEt71eB/1A5o11IPJwhjl1766DfoC0CxoTNlRWbCTE2/nW
xhBKb5Rj9B3ARYp5/esD7RxwcWTo5qqlqmhz/ZXbgCXO5vtM5mBwHXDIA5dJlcnX33UxGphxNeJF
1SzG82BEfI9HieLo0Cqz6wTxLd1XbkwnMhgE+RgxCccxslXQCJpSjkyva8daUWkTs6y+4HozTk1C
Oq3Dqwr2XJ4jNKt4SKJ2YY78K2HZOOwz77QO05oRE0C41WpsOJTyBXNNV772hsT8kRpRMU2SflKH
0POD3jhpM0YGblgsV0pzonX2aaCGzJEiKz9cOeaDXyne7apAVbyWBXXdOJUSJDGYr2dHal0e5cPg
zpzWvQHYXE7TKJr0QfSl05tL13fqwySp6bHW3bLws4laeMtASb/BjTxjwH7sAQ1F+9W6A7OAvDjC
oeVEl3Tuk+nJxvc4arLi0hD+687aij1BxGNA3jyrTYaqSD/ryjDL7OYS+9aZX9onkmXeZSYGV6vy
1MMGtsdAdpZlkkup059aOBg4kn8tlc6RHyAbUHUmI4z6R+hZE2hXx6gATuRkNRkQ38NR9HDAX6TS
4kleBl8dFbaw7eL6jLRnMswaJZ2qkn0ZNJqQwEdwwEmQgVXD9tZVq0tbdceJESLKgRmnLiRugeep
uX/Trtwp9qiTtHFOgoTary3jWWhmi1b15nYzoLDjL7ye8Q/6JmnazVaDgY64kDdN5mmPHk+ULnSz
Goe6N0FY6CaLtKnS5rOsKPmJ7aFTqAvH7a7azlq4TjOWovDKaZWZn4azIJNPtFCbdjnzC99Jr8IM
+KLMDC8obrRQP6lgm2FWO1eDdGa2/YnUob4JWBIeo3VrdgMKrO5ZlppfnTo4pb5bwGw9USu4A3k9
62LtUTa7I9dqlnUXYvqpVEd5aS4yg56CijVvHqnHZSF9WyV0qvzyRg+lo9j0bgoEM8vBvvbi7LKP
vPMELebIQKDXjaBgGGY3sxrjoWoA8uoRvuJy4BzlSfU1sxFn91Q7v0vyuB4xu7rwnPxLRqujapPT
WNHuqti8Ndz4VAa8gXuhT0+iv3J7A8F2TQzgXBWB6NAcEWfMqYZNEbNxBGctPUMBVbcXtVIqUDvM
L4qvo50rFdGiBrnBKBqlbpVGNve2fEyKKAbq0NSwA6WlpnvXOtxIqkD71GmsidwXyUjWuf+OlyBy
2/kFLGs8DeMoiJjFaryLbuGM+iLN5qsBLMY/b8hzVkVY//0bAjQw3JJP8T2vD4hyoJAQAQPD0kwY
nJLQvOZT6gGZkgViUEVQCbI/WdhrPoW9KdZ6uPUpgPBgi/Fdrw+Ihb0pJFxH1xRLQPP+mr2pww/5
iIvD3pR1oJDxLIkkbuMFiRvTSoZMm1ZObsBbtk50Wk26Sbhz9dsA5LqqF9O4t0GRp9d4ikz6lf4d
ohwyKYqUHJpEGisY1JMMh8nAKK4tHCch5EwMHCj5Z/dWJKJLctvjUEln5ijEsTLI84dOWFgaqf2F
nP9kyJSFn/eXEV6XWbGKkajtIIJ5xbFdyfMYX0yzKhEVZpja1uivEepS4aCJk2YaDTeYVU8dC1Fy
QqohowEH+crAhNPSJCTQeshKHnSxOAHFmArPzgahJaetIdvWpyqmnmGY2yN0s5xFYuF24EJ18gwf
F44+BLMuxVPSvXngAYKx8ApFWKfExanG5mU1S5oSNfWKSRyCDHOvTi/81P/maSW65DJmYqg7oSmf
ydW8ItycBMKs1BC2pY1fIcvvf7c0/EzxNc2k4NLuMDpVZSo8ycT81FYdqtUcUeC1MyrGq9U1SeFN
j3VqhD/6mVZHR7HbHfl+f6l6/TeCqnNSm8qhF+C72ioRurIS2BG6pPKERFP0YiHeAeNYdji31rLz
TdKKC1lYusrC3NXE5TXF7ZWh3Xjwk4sBF1hV2MFmjIQnSRpgy5Rp4aEqbGPNGM31XFMu1Ep7KIS1
bND7dFxxm0UGMDs2XTBSA060agFBA1Qa5kqF+kNyu+tE2Nb6PnLurrCy1czkRlm72yq80E+asLw1
jdwwDm1fdYuRDcrkUC6FNW491JeioYxdbt378lgCvyefrCQYIjnmucohPGF3TI++c5CuUcGTWbGT
fUXOUYPSnGFBIUm33EWMBaxo2ddxOonZvskA3X9m+GaAnCJc5yEG1J66sBBVmqp8bsGh1DAVB/8T
Vbhmy23VkgXBVBa/NuCEOTD4Ir8LTQvdx1hrNWXuRbGKW0kvl/der0fJqc6spfu2epbCM9VUecEh
/zOORLv2T8LwdfXHPPWTckso5vveQjHKuhZ1Idp2qsFk+C0U02wDIm7a5rpEFej2t1ReNYT4zVtD
7Wckdg6Im2T5NOPWGPa/RHpak9rfAZQRxhEaeXi3WsjbsaJoxb1L5ZVcsesAYsvMivO8e6Cu6C6i
sIY9qkrNNPSMucf87CiyUU8PHIwvh4C+kYsghk5TLuwB7Cn5XF65l77RfdW7BvH5clGThWIvliNH
l6ABsZrWNtLeSZ8cN9bqSxG4jBS7Ahl9zQzHDE26nEkE1Ecp5hk4glkV0mn3ExpPaaGujhW/HW55
5uwLq06+5rJ/3XZtiYZ/3dzZdpBgNKS2FUYmBBsX9wil7E4qZMcBISZqPU0pb8sTx0sp23shNtB5
Sb3ozOK+azUXR0vMcGzQXl8IAPEIE/fhG0lYdSHnWj2zkN8hwqtYyQZWe05YAg2bOwVzJJoCk46S
C/ykGwIWBIkpBSTMTZmV1y7qKtOQXsIs02oLw6FBavuRlJJzovW6umG8Z48ZHjmIfzGAeRYz+IQb
KZZ4TLO+QGu3Kv/9v1+WPFpWyw//MU6qoOov66eiv3oq66h67eiKf/nffvGPp/UqN3329D//Wn6P
4TEFZVUEjxWD8eevHX/H7/S5bqaM/H3Ow2U7rR+DLZ1th+97vWzyAQx3HFytZ79Y2j4/8x75AB6G
DgxfJ+V9dqB9zXusA/F/KGqfmYfiu97yHjIlWIG8rtxVKIOv20AO1ntpwg7+VgNKBUewkfXwdupo
DcPOd0RetnHZ6rprVbXtp0oMp2UMKSxZBHUiHwWOeYZ5cT8qKi87zqAzlWNTG0zmtX3goY2bRZz5
sgVg2BQF8MFmiKVDeeWDbEadR/HulNRnMKTWTZGeGgMM6phekHbvMEQLgLoZl6GUDsozBeD/71NG
lP39KQNwXpfBcsvh5NveDpmlIRSNmMImwoSATo8NMTPEyq1NDiti1Qri94RZEnL73RnD5Zhs/ZnC
Cm+Jd2DjUP3pIROE2PenjJBuovJAb0bXxMNibp4yXDxLIHrmFAJ/Xt64keyim1wj+VxVht5Nq8wI
j6SssFATkNymGK+GyEqvokEuLnMX6SVcOrzqIlRjRgSZbCQXVU69PEPsoL3K2gYNUQR6Xe3JakIZ
/J9SixaiexVGQAMimQwolcrGOvVMi16lMShJsgwdtIoX2AaMIH9gEhRnSBlb3rQO0TRWQ+UuH+jL
tCsVX782rzHZsAWpthD0WuQnmsMexq2xipMfTqTIsz6H9dpaaXJTkDCPQ1fzR44KIS+S9ftScwcm
q1V72AbE81YF/2IhcyavCp008SaNlWvmSrhfGe2Zs+oeeQD8Q/zt+8PGyH4YoYwHT9Pc2M7QjRyU
e8ZaW+oT8I/xvDdDulp2302lAr0VPW0PNUNajWxZMk+0HstZJZew/2oZatKwmLcGoga+CeSBPhau
Jtqgn5o6uIJQiu49xvBjybQXao7Nix0DfCiHIphYRfMEEfkkl8tjpMOeLEikmVMzLg6CZmSJzzck
JNTp0IBgAXuiAOAGWgo+boC0YflMv9uMP2/gqNdpgZJE35nAHLvhAZBJSjXuz+VMuYHEmY+QIZBA
OfC/kUnIeW+Nx15vbqVS/lq2Ho2fDOaEEShjXTjp9qZ2Yq3Um0Kk3J2dMg/LTxgNogvmounWtycM
5rA0iwpl5PfGGPzMTcaoDfCfc2KEvrAK1e5XDVY9NMjHmWSfe6V6OujRhW173zIJ8TBHi8dOXn11
oqw8CgrNmSlVZtb4WDG6DlJe6EE9q9MIsLVePLYB1WBQMqVzVtcFPfcZVFKwsEik60zRRx6jsqYX
JBIy7JEPMjdIlHHXppMWqzBLSY+9DMur2HMUIJgeGg9+fprX1bJki8eDpqOEIJnt2FDy5FDP/PKo
cFcXeRefDhG65HaknK18aA+agRRCl5nOuBukRdGoAFeVdElCBSdKy87TFbpqklIi+hsm49jXMOGy
Ohf/gQ53JEQ0f0hleZzo7YPbUgsqBZZuNVTsAPiik3k3RtMZ0zoDUu4ySDhCd6qicxnhr0Q3CrJF
e52inHAm6ZUp6h2smOjyI/l2aia2y8AxYOLleQjI2elJFRIc2sw/W4fKT3gO3ucc/54+pWfL+Klc
px4/U5Hn5OPnf+5XZgKt7/dvxpdlVKXJlieD73p9MuCd6jpqzkLY4IO0NXMqx+JsPHfs0b59XwOA
YUSykqyDBARs7c+sRKASSXKEkOSzkMJfqgEUQ7wIH4oAU2QktH54MaAPqhvdGH/IEZzOwPlJZd1F
c2IWPOnAW83DNjsNIWK5uoXzXC1PKELHFPPoycO/cNGoVqQT0B13GXpXnZ8stIHuNWHjwo8lF5kP
IFhajDaeLnnLDLEQFEv07xJePFYLkUJt8Vrk4yK2o160snm2CvyHwkUZx0zMCdD6B1OPp5oLnLor
XXMOWtLC68mI0Jut5hQZN1EhDaMVPWnQ27PeVhaegpt3kKWjAqGafIWaixXNad4skXc8qoLhDFD8
sVpUp3VSXkqQweGYGkhl5fgWSHDTAR48hHn9rY70hcUlHEK9wYvdupSkVcS11KuR0ZVnzQAfJAnK
L10Q4lbgq6dKod4GbX0Oth64pAbxzz+0vXKpe9pxajlfI1W/MnX3NnWba6vRp3mIla1rHdNBnVVa
No240WD+Y5jw8jwKAXwaJe9VbKd3VQ2+Slod64l1RoK3cOvh0VHBPrSDPotSDKmt/KKM8mXl1HM/
9h9WqPcoVX0cybxWbMBFUJeXDAH8w8hVl5qW3be5u0DYZQ7hYqEZK5TzBKsH4ZkBdUw8T07yIToj
bsNlLBt4RbI8Kr2qGmGygE124FPJNOq1tbKOWnV16tsZEbUAloCWqe3rIxAbrfrFK3s8EUN8iIZT
tWxbG1hbJ6m8pFmG3ynbzSsOvUzSUBeWLEADRsHrcVvqenOGUDoFnSHbXnyUZRl+Lz3kOvvCHQwE
9kLVQYDvn/D1XFhxn/8sfJV+kHjbQxjf+RbC6P06jmJYlogW70srQ0j1EsQokzSARaLF8dbIQFCb
LzhQ6lWBKHofxJDaNiiE1mgiIfjyl9LeX4aSBDEayUIrWLRNVH7S+04GZM/Qg9CrEgawzjMtxF3d
cDVdoQtVW/BWfTUcK3E9i6Ukxeecc2z0xZc4ir2TuiI3ywMyiTQRZnvyNx1UyQgVjkc6kGeD52II
3DvXfrSKT9qgMpE7qudSrj0NLUhUTwqbCynMsOFsao3MaVTpg96e0OE2wLoKvXnFYDzSpJ6X3PWq
EKRvy6yBjboWqrdQUxkrKwfJEs24QlEFn7zUNaZdlt+kkYVn56qAOhgNxNEuhu0ED6rL+3mfrazD
VlfTCgFgRb0MFGWYtG4fAC1uvCt4IuGPuA+aI/zIfEFa1UarlescVlBgBPsN+2OsLwFm3Ni5MbWl
xsd7JMTSXpm6nX4bp8bUc5iZGnV+bAF+cORqpguYrF9Dg04k2xz5aX4GaAMJ1f67qcl3maUtilg/
zP1gaqYm9oX5kVSHZ36UfNWgo+Zw7ahExlESfkl9fAqrsBWGBgvHTMdZ5Z3qpf8t7yE9K4iRknyK
AGZSYARGJeBJh7VdYKWL7WVIkNKw9qsJWr1iHOmdBG4pihYaYQ0c7EInzHWFvHQTiKU+AdAhEGaW
Z4xUQiMOT4eK5t7XhMxySJakRbxZ2GoKbZQKbejaaB8rgm1aGmcewbckCNd9fKeLqGxEejBCLXJe
ErCzTn7qZG+uFFi2q6RYNGAfbORGjF69Sgj9Gk9AONTLkmlgxfNAx/i8k/XbBABtK94Pve7vCwnF
Yf4yZxY2iG2pXGtNDym4NC578QSlmoVXTIWf6nBY9MYl5gwx2F8oxWjVxyPX7HXoaeWlisKXxRNX
89ShWznum+GBjvzMLNLHXg7n3J18lJo1NHNlEZjqLODxDMUrGtvJDcZC86RW8BZsQfnTUnCOS6mE
98UzHErhUnXaE8Nn67TBvW94sD3bPsut2mcW0N4bbfGDxvuU9j3AaJnf1O+6M4SWjmw7cke6yAYi
WG3UZdL5gIQ+xNlokZM61JZ1F3guE9d63pFatKTQtPlRKk2ZIJB8lNhArEhGGqmMT+rMUcb/r8T+
d/238WbL7WfdL3puF4gmVDfp3/tHr5F1+0K/b9N9yGoV+DEbL8n6Q62bhH+2RrSkl1h/pweook9J
wLdVmmBIYvAs/OuPCMnHly9Ltop+JXrZCgpbBiNIodHG0/Vuk363DX/+G/7awvx1nd//BlualX9r
J1jn3VbQyEeJRvhdMGoV7hW/bIWGxA0wfJLyl8HBXm6FQ83yIb34bw7Fh62gnhHjZgVMK7gnMZTe
2ArtgO6swDZxOLAGES2vvdwKkRTtvBW4KTKAVxkA6djYbZ4K40DWheirrHJ2xGbs6VYIMaLdtkJ1
DhSIcgL6qTFFWeeOG7GCMCF0+t7mZ/t5Kp6P6/Oc4GcE/g9R88MFYSsc4WSlgZpQwEwom6dCgDoI
FC9aWGvJq/3cip1Pheh9COQh8l7UIlA5KTY2TwUAR5MGuCHgwqLRvp9bwdO34wUB/2wrDILZEFND
SZJfdXMrZAWenso/2tuQyVHeeRtgWwtctoUzEA8mv+qHbeB1oYVGCIH+K5jZe7sV9OV22wrxkPJ7
4rpsC4Hb9UP5YSsM0MP0W9aq4es+5F5eDYFS2G0j8CeG2QSgQTbZCIM20S9ngltjIvfHY8sD88Ji
2MM88/l93+XtYLwoOwojSXjn2lr4ffN68CUDHXeaOOtTs978/dsKMeff+VSQQXI5+HWhcsAx++VU
8MQCrllL5+Ng9fxa7d9W6LtvhX0gGnOQAC1DhRcguDMfIoV6oDEIYCO0tb333m6F/RzNd7kgFGLU
FTJ/duPFQ/TDTghKJNcHf+h1b3Nvnw+dTGjH+0GaiSYmhbkFx1MVhd3mTmDsBo1EM56nWHv5euik
zjvug0nGgOwHbwMwHREzf9kIi841DyyVCe3u/T0Sn5Fuc/YpsLDRNUQm+WvDxqQmwXRIGJHsb0oh
gI07HgpyJ4tEQgxr8WShYbFxKMi9aEVSl4vpyN7m26LNtONGmOCVENcBuE8Rhg/Rxj4oeLKClqOR
wyTmmaG2n3Fi95eDLBM6BA8lZRa4K9Gt3AiYvBmEU1vGVoAr9Byh9y+fEFYHux0KKg/ioYXolW3Q
huAObGyFjpCSaFAgy2STdO/tVgiy425bQbNGdCfQXSS9Ws9DN7YCN1ReUXiaKmhQZx1S9/OC7Bwq
OBX0sKGx/pSG2NgKkVthMcgsAKgLWcVzlN6/CyK6TDueCsowJqAIfxEOXi7Ah1hBC09Q2AUfb01Z
39etEDd7t60QsYIk0jGpwqCbgVHdOBXrsMq50EEZvHiB7+UFsXe+IPQpNFC6sOHWlfk6bdg4FQaJ
l4koCycHXZbnpuH+XRAhmbDbqSBsgs7XbRk8CJovvw6BFEBvsOFJLIidIu1e/8T92wpj9+LcObAI
m4zD+H1t0u/NVFOnTgOMg9Dhfl8QZ+dSjFhBX4o/vEOTTgP0SFjcuCDU5TrjQXgdMiq3e3sqdn5B
2Ar4vArylMLelR6VGBG9n53jYGKLSkymj/GiGrGXYVOoou4WK9gK6g6ZiCjTuBEV18ZWGILsI5Ra
CCh7XIwZO98PkWwqolNBPESwj4xzYyfwChUzdfgoQhJkDTDez0Ox+1bAUUdBSDSnMFoRe7GxFSSj
NmEERjyjw2dVlb3cCgF/2O1+qCbdXQ4FU6/nkfDmVigHjIt1Gr80d/Y5wxJQ9R23wuECOPD7mPbg
K0QRvnEqjAOItgYGSi/Tj+fN37+0wtp9KyzBjjTgoL00qTajJm+tAbGYbrdQ09rfZFMMK3Y7FeIt
RcAIjTBmxpZO63LjVKgALkA642uk4SlIubL+iXt4Kj4jbJJO81hShMAB2ZZhgbgSDFid8PrstLaf
YXP3zo0gAjMHJVAAJOetYMUPGRatTQ4MaDz1p7Pcfm7F7oWpeUBjk8rTZiM4GfZm2ERnnYYNsgGG
KULF3sJsjJ3bFWBWORWCqkCXV0atZrMaY1TKJjFChRS89qjd01ghmMC7h02dvNsBvvussL9xQTSU
Zckq6GCB4t3jbNPYvV1hgWQmKtLTExBFLIM3toILous8pCjmPk/Q9/VU7N6usHgsmQ1yLEiitvTz
AHUbNm+pZlOqiCJkT7fC3n0rbNoVJE60K9BXWOtkbb4gOtkmubkQUn6mSu3lCyKIqDvHCualBu1N
+vscD1H1f3hMDSBaDru07zWI+RnZJiaHjAjJK5gWrpU5P2wFEyGaV4yD2Kl9hvqLp2/3UwH6kPuB
SY7wc9/MK8wDsk1iCAFDJGB7C60Q6qq7bQV5hRDkJX1SkVhlMrRZjimANVUNkPP6zOxx62b3x5Te
P0bG/LIoqihEjM1+hUprh/EYCecesz9EjrzjkeAlBcnNWIyZEFNR4UT0IVCo9D1/Umn3+HZYO7+k
VOjwjQG2I6fzKu79YSuYgQhRJpAoyCM8A5PY/D2s0D+j202BBU5ZpbmPhtBmnNAOaPej6clozH5R
HdrLnXiZ7u8A1eRQQBEjt4L5xOGg0/vL/dDQkQfCyy2RBZB3fSP38FDsnFOoTHs4DQRERqJrudaN
reD1sDXOBLNjCjbekD3dCnvnqpQhOkcCzStC5jMX7JetANTKqBREK029/Z0R/uJ+93eYlLBqaVoy
+rJgz/7Ce6AqRYlSzEE0W35WwdvLWGHtnlPQtqFthbHfC+fnw+uhHKCiT6ubDGuv6VEvKIcdYiaz
IOB4OsX5m2PAh60gpjL84IV5sUzc20Cxe6ub6lxwjGWhxIdpiL6J1yS9IgGF8mA/24bs6/Mhmk27
ZZq8pLQfhM43F0A3VaF0++FUWPCMIcCA0YINsMc0ypfG8y4XRNRhkKOowbgnQuPz406AO+JEoE+j
mc8FyL4+pLuHTGalglouOFCvPcsPh4KoqTABemlS7G1tLhigu10PYBWoL1OTazyT2/t4ApZEesW0
SGDR9jVo/mJG83dSCuR0YVJyKFSySaFD9+FQ6DylzM81sN+UY2vXgL1MKYSUwm6ngqDJ+8CMHFU+
jHR+bWnCG2IwInLN56Hx3p6KnYdiYivAlgivIQp04bW8cSqMA/TAQFu8MNP/SiX2X5RrP5VxDv0g
+r7WxAmeyndq1f/xH7zqxfy6wHth6rXkzYd/KrSsnxd/+qlt/e+P0tbrJsS7r742JdY/6uX7X37H
X3/6hx/2+ou9/s9Z8FQsi0e/X3+hf/mkQk3zf/71fyJc1urlB8WetfybkKp5+zS/6nD/vBN/tvpo
GT4Vr+u8aXaLBtUnrN2/rvJuZQ7U7isXy+8/0uL761LvlueJ+ITln5rl1tXJzz5h9bTdvjqBbOfV
D5eRn9ZbZEtFG3r31f1lEaVV9fS61rudJ03Zff2gKurydaG3xQUxevfFceB4Xebd0vTxdl8aozDu
8OtK71b/jEt6iHp5/G2bfLlIanf+8ItgGQfS0fL7lr+qiO87/4Cjp+u0Sl8Xerc5n3FZj4Jum3uA
4Hvt/sHrZhm9rvPuc3/GRR2Xj8vf/FE/46ZOoqUXbT2Rn3FPJ7gRo/u+JcwIlsTO+z5dfi+/P21b
/TMu6zSIHv0Cw4rXT/r2lxXA7d0/fcRV2hLEBP5398Xr6MfrMu8+92dc0xlhYLvktQBm7vzJZzx6
T1tCjICN7L74U/K92BLdjc+4qrOnIlkm37dEMIFC2/2zY9kSsf62I/MZl3UWRFH5LS3S2vNfP+7b
0REu3Lv/ChhGbjvyAhyy8+LHyfdgmfxxFTTb4pn5GVd2vnwMcWR7/bDvducz7uz86cePp2L7+p9x
cU+XP5b909asTIBcdv4DnFIkvC7zbms+496ebosIghe3+4d+2vr3/IwLe/rUbAk1gsO5+6cOvj0V
1ZbVxeR959UXy+/B1mNofcY9XSyTZbXt72l9xhVdLItg219UiD19wsYU1bZsRpAzdl88TYp0ywUS
WiI7L362LMtl/brQ2+0UM8edFz8Pl1GalsvXpd4t/xlX9Dx8enr0029bz8xnXNRz0lRv285/xlU9
Lx+f0m2O3wJuuvPWXyyj+I/RE72f18XeNl8MDz/hB5SPWzIa+zPu6kWQPGGGviWhEViq3T/6731y
f/bu/mY/7KKukmX8+hnfbfln3NXrZVIt/7jaeqHE6G/njbleFssyrbbcVyFpsPvyTzj9pdGWCyWm
dbsv/+e+m7v+af+D0+DOy9dxtS0/FRIju29N3S6TZFucFGzxnZe/WfZRWrwu9Hbq/69AZ0BRbHho
HtZ6G7RqjGKz8d/rR2mUhidmlwKLMZg7kcKFGpkV7/1SlDu9GP/tL/gtwDaNAV+EiTm5ATuGH5s2
1MkbkIrknNTEIjsAAAAA//8=</cx:binary>
              </cx:geoCache>
            </cx:geography>
          </cx:layoutPr>
        </cx:series>
      </cx:plotAreaRegion>
    </cx:plotArea>
  </cx:chart>
  <cx:fmtOvrs>
    <cx:fmtOvr idx="0">
      <cx:spPr>
        <a:solidFill>
          <a:srgbClr val="FFFAE5"/>
        </a:solidFill>
        <a:ln>
          <a:solidFill>
            <a:schemeClr val="tx1">
              <a:lumMod val="75000"/>
              <a:lumOff val="25000"/>
            </a:schemeClr>
          </a:solidFill>
        </a:ln>
      </cx:spPr>
    </cx:fmtOvr>
    <cx:fmtOvr idx="1">
      <cx:spPr>
        <a:solidFill>
          <a:srgbClr val="FFCF01"/>
        </a:solidFill>
        <a:ln>
          <a:solidFill>
            <a:schemeClr val="tx1">
              <a:lumMod val="75000"/>
              <a:lumOff val="25000"/>
            </a:schemeClr>
          </a:solidFill>
        </a:ln>
      </cx:spPr>
    </cx:fmtOvr>
    <cx:fmtOvr idx="2">
      <cx:spPr>
        <a:solidFill>
          <a:srgbClr val="FFF797"/>
        </a:solidFill>
        <a:ln>
          <a:solidFill>
            <a:schemeClr val="tx1">
              <a:lumMod val="75000"/>
              <a:lumOff val="25000"/>
            </a:schemeClr>
          </a:solidFill>
        </a:ln>
      </cx:spPr>
    </cx:fmtOvr>
    <cx:fmtOvr idx="3">
      <cx:spPr>
        <a:solidFill>
          <a:srgbClr val="F78E1E"/>
        </a:solidFill>
        <a:ln>
          <a:solidFill>
            <a:schemeClr val="tx1">
              <a:lumMod val="75000"/>
              <a:lumOff val="25000"/>
            </a:schemeClr>
          </a:solidFill>
        </a:ln>
      </cx:spPr>
    </cx:fmtOvr>
    <cx:fmtOvr idx="4">
      <cx:spPr>
        <a:solidFill>
          <a:srgbClr val="F26841"/>
        </a:solidFill>
        <a:ln>
          <a:solidFill>
            <a:schemeClr val="tx1">
              <a:lumMod val="75000"/>
              <a:lumOff val="25000"/>
            </a:schemeClr>
          </a:solidFill>
        </a:ln>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'[Data for 2019 Slides2.xlsx]Chronic Maps'!$E$3:$E$69</cx:f>
        <cx:nf>'[Data for 2019 Slides2.xlsx]Chronic Maps'!$E$2</cx:nf>
        <cx:lvl ptCount="67" name="Categorized">
          <cx:pt idx="0">15.1-24.0</cx:pt>
          <cx:pt idx="1">15.1-24.0</cx:pt>
          <cx:pt idx="2">10.0-15.0</cx:pt>
          <cx:pt idx="3">15.1-24.0</cx:pt>
          <cx:pt idx="4">10.0-15.0</cx:pt>
          <cx:pt idx="5">&gt;24.0</cx:pt>
          <cx:pt idx="6">Suppressed</cx:pt>
          <cx:pt idx="7">10.0-15.0</cx:pt>
          <cx:pt idx="8">10.0-15.0</cx:pt>
          <cx:pt idx="9">15.1-24.0</cx:pt>
          <cx:pt idx="10">10.0-15.0</cx:pt>
          <cx:pt idx="11">10.0-15.0</cx:pt>
          <cx:pt idx="12">&gt;24.0</cx:pt>
          <cx:pt idx="13">Suppressed</cx:pt>
          <cx:pt idx="14">Suppressed</cx:pt>
          <cx:pt idx="15">&gt;24.0</cx:pt>
          <cx:pt idx="16">15.1-24.0</cx:pt>
          <cx:pt idx="17">10.0-15.0</cx:pt>
          <cx:pt idx="18">Suppressed</cx:pt>
          <cx:pt idx="19">15.1-24.0</cx:pt>
          <cx:pt idx="20">0.0</cx:pt>
          <cx:pt idx="21">Suppressed</cx:pt>
          <cx:pt idx="22">&gt;24.0</cx:pt>
          <cx:pt idx="23">Suppressed</cx:pt>
          <cx:pt idx="24">&gt;24.0</cx:pt>
          <cx:pt idx="25">&gt;24.0</cx:pt>
          <cx:pt idx="26">10.0-15.0</cx:pt>
          <cx:pt idx="27">&lt;10</cx:pt>
          <cx:pt idx="28">15.1-24.0</cx:pt>
          <cx:pt idx="29">Suppressed</cx:pt>
          <cx:pt idx="30">10.0-15.0</cx:pt>
          <cx:pt idx="31">&gt;24.0</cx:pt>
          <cx:pt idx="32">Suppressed</cx:pt>
          <cx:pt idx="33">Suppressed</cx:pt>
          <cx:pt idx="34">15.1-24.0</cx:pt>
          <cx:pt idx="35">10.0-15.0</cx:pt>
          <cx:pt idx="36">15.1-24.0</cx:pt>
          <cx:pt idx="37">10.0-15.0</cx:pt>
          <cx:pt idx="38">Suppressed</cx:pt>
          <cx:pt idx="39">Suppressed</cx:pt>
          <cx:pt idx="40">15.1-24.0</cx:pt>
          <cx:pt idx="41">15.1-24.0</cx:pt>
          <cx:pt idx="42">10.0-15.0</cx:pt>
          <cx:pt idx="43">10.0-15.0</cx:pt>
          <cx:pt idx="44">15.1-24.0</cx:pt>
          <cx:pt idx="45">15.1-24.0</cx:pt>
          <cx:pt idx="46">&gt;24.0</cx:pt>
          <cx:pt idx="47">&gt;24.0</cx:pt>
          <cx:pt idx="48">15.1-24.0</cx:pt>
          <cx:pt idx="49">&gt;24.0</cx:pt>
          <cx:pt idx="50">15.1-24.0</cx:pt>
          <cx:pt idx="51">&gt;24.0</cx:pt>
          <cx:pt idx="52">10.0-15.0</cx:pt>
          <cx:pt idx="53">&gt;24.0</cx:pt>
          <cx:pt idx="54">15.1-24.0</cx:pt>
          <cx:pt idx="55">15.1-24.0</cx:pt>
          <cx:pt idx="56">15.1-24.0</cx:pt>
          <cx:pt idx="57">10.0-15.0</cx:pt>
          <cx:pt idx="58">&gt;24.0</cx:pt>
          <cx:pt idx="59">15.1-24.0</cx:pt>
          <cx:pt idx="60">&gt;24.0</cx:pt>
          <cx:pt idx="61">Suppressed</cx:pt>
          <cx:pt idx="62">&gt;24.0</cx:pt>
          <cx:pt idx="63">15.1-24.0</cx:pt>
          <cx:pt idx="64">Suppressed</cx:pt>
          <cx:pt idx="65">&lt;10</cx:pt>
          <cx:pt idx="66">&gt;24.0</cx:pt>
        </cx:lvl>
      </cx:strDim>
      <cx:strDim type="cat">
        <cx:f>'[Data for 2019 Slides2.xlsx]Chronic Maps'!$A$3:$B$69</cx:f>
        <cx:nf>'[Data for 2019 Slides2.xlsx]Chronic Maps'!$A$2:$B$2</cx:nf>
        <cx:lvl ptCount="67" name="County">
          <cx:pt idx="0">Alachua</cx:pt>
          <cx:pt idx="1">Baker</cx:pt>
          <cx:pt idx="2">Bay</cx:pt>
          <cx:pt idx="3">Bradford</cx:pt>
          <cx:pt idx="4">Brevard</cx:pt>
          <cx:pt idx="5">Broward</cx:pt>
          <cx:pt idx="6">Calhoun</cx:pt>
          <cx:pt idx="7">Charlotte</cx:pt>
          <cx:pt idx="8">Citrus</cx:pt>
          <cx:pt idx="9">Clay</cx:pt>
          <cx:pt idx="10">Collier</cx:pt>
          <cx:pt idx="11">Columbia</cx:pt>
          <cx:pt idx="12">Dade</cx:pt>
          <cx:pt idx="13">Desoto</cx:pt>
          <cx:pt idx="14">Dixie</cx:pt>
          <cx:pt idx="15">Duval</cx:pt>
          <cx:pt idx="16">Escambia</cx:pt>
          <cx:pt idx="17">Flagler</cx:pt>
          <cx:pt idx="18">Franklin</cx:pt>
          <cx:pt idx="19">Gadsden</cx:pt>
          <cx:pt idx="20">Gilchrist</cx:pt>
          <cx:pt idx="21">Glades</cx:pt>
          <cx:pt idx="22">Gulf</cx:pt>
          <cx:pt idx="23">Hamilton</cx:pt>
          <cx:pt idx="24">Hardee</cx:pt>
          <cx:pt idx="25">Hendry</cx:pt>
          <cx:pt idx="26">Hernando</cx:pt>
          <cx:pt idx="27">Highlands</cx:pt>
          <cx:pt idx="28">Hillsborough</cx:pt>
          <cx:pt idx="29">Holmes</cx:pt>
          <cx:pt idx="30">Indian River</cx:pt>
          <cx:pt idx="31">Jackson</cx:pt>
          <cx:pt idx="32">Jefferson</cx:pt>
          <cx:pt idx="33">Lafayette</cx:pt>
          <cx:pt idx="34">Lake</cx:pt>
          <cx:pt idx="35">Lee</cx:pt>
          <cx:pt idx="36">Leon</cx:pt>
          <cx:pt idx="37">Levy</cx:pt>
          <cx:pt idx="38">Liberty</cx:pt>
          <cx:pt idx="39">Madison</cx:pt>
          <cx:pt idx="40">Manatee</cx:pt>
          <cx:pt idx="41">Marion</cx:pt>
          <cx:pt idx="42">Martin</cx:pt>
          <cx:pt idx="43">Monroe</cx:pt>
          <cx:pt idx="44">Nassau</cx:pt>
          <cx:pt idx="45">Okaloosa</cx:pt>
          <cx:pt idx="46">Okeechobee</cx:pt>
          <cx:pt idx="47">Orange</cx:pt>
          <cx:pt idx="48">Osceola</cx:pt>
          <cx:pt idx="49">Palm Beach</cx:pt>
          <cx:pt idx="50">Pasco</cx:pt>
          <cx:pt idx="51">Pinellas</cx:pt>
          <cx:pt idx="52">Polk</cx:pt>
          <cx:pt idx="53">Putnam</cx:pt>
          <cx:pt idx="54">Santa Rosa</cx:pt>
          <cx:pt idx="55">Sarasota</cx:pt>
          <cx:pt idx="56">Seminole</cx:pt>
          <cx:pt idx="57">St. Johns</cx:pt>
          <cx:pt idx="58">St. Lucie</cx:pt>
          <cx:pt idx="59">Sumter</cx:pt>
          <cx:pt idx="60">Suwannee</cx:pt>
          <cx:pt idx="61">Taylor</cx:pt>
          <cx:pt idx="62">Union</cx:pt>
          <cx:pt idx="63">Volusia</cx:pt>
          <cx:pt idx="64">Wakulla</cx:pt>
          <cx:pt idx="65">Walton</cx:pt>
          <cx:pt idx="66">Washington</cx:pt>
        </cx:lvl>
        <cx:lvl ptCount="67">
          <cx:pt idx="0">Florida</cx:pt>
          <cx:pt idx="1">Florida</cx:pt>
          <cx:pt idx="2">Florida</cx:pt>
          <cx:pt idx="3">Florida</cx:pt>
          <cx:pt idx="4">Florida</cx:pt>
          <cx:pt idx="5">Florida</cx:pt>
          <cx:pt idx="6">Florida</cx:pt>
          <cx:pt idx="7">Florida</cx:pt>
          <cx:pt idx="8">Florida</cx:pt>
          <cx:pt idx="9">Florida</cx:pt>
          <cx:pt idx="10">Florida</cx:pt>
          <cx:pt idx="11">Florida</cx:pt>
          <cx:pt idx="12">Florida</cx:pt>
          <cx:pt idx="13">Florida</cx:pt>
          <cx:pt idx="14">Florida</cx:pt>
          <cx:pt idx="15">Florida</cx:pt>
          <cx:pt idx="16">Florida</cx:pt>
          <cx:pt idx="17">Florida</cx:pt>
          <cx:pt idx="18">Florida</cx:pt>
          <cx:pt idx="19">Florida</cx:pt>
          <cx:pt idx="20">Florida</cx:pt>
          <cx:pt idx="21">Florida</cx:pt>
          <cx:pt idx="22">Florida</cx:pt>
          <cx:pt idx="23">Florida</cx:pt>
          <cx:pt idx="24">Florida</cx:pt>
          <cx:pt idx="25">Florida</cx:pt>
          <cx:pt idx="26">Florida</cx:pt>
          <cx:pt idx="27">Florida</cx:pt>
          <cx:pt idx="28">Florida</cx:pt>
          <cx:pt idx="29">Florida</cx:pt>
          <cx:pt idx="30">Florida</cx:pt>
          <cx:pt idx="31">Florida</cx:pt>
          <cx:pt idx="32">Florida</cx:pt>
          <cx:pt idx="33">Florida</cx:pt>
          <cx:pt idx="34">Florida</cx:pt>
          <cx:pt idx="35">Florida</cx:pt>
          <cx:pt idx="36">Florida</cx:pt>
          <cx:pt idx="37">Florida</cx:pt>
          <cx:pt idx="38">Florida</cx:pt>
          <cx:pt idx="39">Florida</cx:pt>
          <cx:pt idx="40">Florida</cx:pt>
          <cx:pt idx="41">Florida</cx:pt>
          <cx:pt idx="42">Florida</cx:pt>
          <cx:pt idx="43">Florida</cx:pt>
          <cx:pt idx="44">Florida</cx:pt>
          <cx:pt idx="45">Florida</cx:pt>
          <cx:pt idx="46">Florida</cx:pt>
          <cx:pt idx="47">Florida</cx:pt>
          <cx:pt idx="48">Florida</cx:pt>
          <cx:pt idx="49">Florida</cx:pt>
          <cx:pt idx="50">Florida</cx:pt>
          <cx:pt idx="51">Florida</cx:pt>
          <cx:pt idx="52">Florida</cx:pt>
          <cx:pt idx="53">Florida</cx:pt>
          <cx:pt idx="54">Florida</cx:pt>
          <cx:pt idx="55">Florida</cx:pt>
          <cx:pt idx="56">Florida</cx:pt>
          <cx:pt idx="57">Florida</cx:pt>
          <cx:pt idx="58">Florida</cx:pt>
          <cx:pt idx="59">Florida</cx:pt>
          <cx:pt idx="60">Florida</cx:pt>
          <cx:pt idx="61">Florida</cx:pt>
          <cx:pt idx="62">Florida</cx:pt>
          <cx:pt idx="63">Florida</cx:pt>
          <cx:pt idx="64">Florida</cx:pt>
          <cx:pt idx="65">Florida</cx:pt>
          <cx:pt idx="66">Florida</cx:pt>
        </cx:lvl>
      </cx:strDim>
    </cx:data>
  </cx:chartData>
  <cx:chart>
    <cx:plotArea>
      <cx:plotAreaRegion>
        <cx:series layoutId="regionMap" uniqueId="{1C00EDC4-0D88-423E-933C-353BC25B1570}">
          <cx:dataId val="0"/>
          <cx:layoutPr>
            <cx:geography cultureLanguage="en-US" cultureRegion="US" attribution="Powered by Bing">
              <cx:geoCache provider="{E9337A44-BEBE-4D9F-B70C-5C5E7DAFC167}">
                <cx:binary>7H1bd9s4s+Vfycrz0E0QIAme9fVZa0BdfLcT20m6X7gUW+b9fuevP5uS5bYoxVbUmofRzEtiWyoQ
xAYKVbsKhf88Nv/1GMxn2acmDKL8vx6bPz87RZH81x9/5I/OPJzlJ6H7mMV5/FycPMbhH/Hzs/s4
/+Mpm9VuZP+hyIT98ejMsmLefP7v/6A1ex5fxo+zwo2jL+U8a7/O8zIo8nc+2/rRp9lT6EYjNy8y
97Egf36eBHHmPs0+r3+g/Pn5fwezR6fEB/OocIv2vk3mf35ek1Y+f/pj+JCNDn0K0OeifIKwYpxo
KjF0VaNEJ5Rr+udPQRzZLx9LXDmhiioTg1ONKarOyerh17MQ8i89+mTGZVS0q8+2dmzRrdnTUzbP
c7zZ4v/NBtbeBkNx+ctReH3mY//sfvRtAPHn54fILeZPn+6KWTHPP39y83jRuaw14/6NH+4WQ/TH
On7//Z/BHzBog7+8gXg4wh99tA7kewifzkI3KOLo3ZH8PYipfKISLlNF1qmhM002NiA2mKrrOjeo
rGlM1lYPX0K86tLreL8z+bZjvNHCDiBvyBwTyldxlMXz1TBvXS2/h7HCTlQVq5ioRNagqMhwGZMT
nVMd8GqqTA1Zo6uHLzFedmh/hAfyO+A7kDgmdE/dIMh/xllc2s5qmA+BsX5iMJ0p1KDMoJqqAMOB
qmYqxzKmnFCma+pwHb/p1v5Iv32511Z2wHur3DGhLmb+PDsg3FDbCpexUjXFIP2ixc47gJsQDRu2
rKlMMTTOVw9fLulFf14R+m2dvS6+A8DrAseErAmbL4iL4qAKWzsxOOE6B8YaNTQG9IboykTGcseX
1HVkX/uzP7qbTeyA8KbQMaF8Oo+esvct2N/ck7UTXaNcxcqE2axTPtTX5IRRqhKdqZqsso0FvOzQ
/hgP5HcAeCBxTOiaweyg2BpYvpwRTdOJrirGJrQaV6C8OVUNurF+0Zf9Ye3f5FV6B1DXvn9MkIqD
IortlnBVIYRw0vtACpTumkJWT3Qqc5hecKA2IEVfXjHZY6v9R3gHQN8+65jwNOOgDH+6h2Q3FqBy
mMoy9HC/l266vhrVCVONraiuerQ/tBst7IDvhswxgSyy2dNznD2tLJpD+EXQxcyQKdUBJVe0Dd9X
OSEy+CsFuzHU9YY5terS/ihvtLADyhsyx4Ty/awFhXlAjPuFDH4SfhBYLPCV6nDDpSfgJjEHGNMV
eL699l7q4aUztOzQ/ggP5HfAdyBxTOiKbF7NDruE+Ql2VcK5rGOhUoOzweYrn+Aj1YCfa9DF9rwO
70uP9sd32MAOAA9Fjgnhq1kE8vyg/q5+wjg3NAWOENOIQYYIKydYtTooTAafCWoaO/XbBfzSo/0R
HjawA8JDkWNCWGRxfeA1rJ0QBR6RoiHM0EeMhgY0VDijKmxsWZXhEA9V9EuP9kd42MAOCA9Fjglh
cxY4CIytltEBDC1swgwMM1EURaWMYLEOtLR6IrPeP5JhaC+24dXDl5vwS4/2R3jYwA4ID0WOCmG3
yMp8NcYHAFjhJwgeMEXRwWloXFWHSxjBYKZwZuiUYCZQAivsrZI2Fx36F/iuy+8C77rEMaE7mj0d
dAMGf6GrIDBUBhdoS4QQ6hnhJSxdxtkGv3HlIi4t9V3aH90tbeyA8BapY0IZzn7gHjRupGAfZjCy
oKkNhfbG9EBLIxRsqAwUFyhpZXMffunR/jgPG9gB5KHIMSE8mudxEa8U5SG0tH4CK1qDJkaAiBlc
HmppcsKRzaNpXDZksNB0kLIzmt+hQ/vjO5DfAd6BxDGh+w2kZX5QzhIZWTKCggaWLpeJom3Y0eQE
XrCCsK+CEAQW8GATfunR/vgOG9gB4KHIMSE8chv3oBsxMu4Q02fQwYpCNaoM9TOFHyXLDI6SAl5z
wVm/NbIW/dkf3XXxHbBdFzgmZC8Py3BoJxphBEw0knPAZAwZSmhl5E9qYC91mYPhAgHyFlZ0Zn9Q
3wrvAOnbrx8ToHezbIbN9pARJEU/oci1Amu1oCUXhvFaWBC8VR/j12BtURXk1YC3WnVpf2w3WtgB
4A2ZY0J5VFazYLV4DmBPgdZAirOhIXOOa2Ao+TBISJAirekasq2MPmHDGKzcRX/2x3ddfAdw1wWO
CdlTMJKH1ck60mIRNOBMlpGEg7zXDV8IcQVY0kjh6FPohpkayw7tj+1AfgdwBxLHhO509pQ/zQ9M
SKoc6RoI/YJXBvWI0w9ryhlZ0byP7ssMrIdMhhmxLz3aH99hAzsAPBQ5KoTL4PmAihmeEPwgFRBr
WMC9JzuAVz2hMg6nqEiHXgQFB57QFN35F9i+ld4F2LffPyZUx/nj7PB5OeCfEA5UDeRbbUllX1Ac
2HQZAx+9mcq+6tL+6G60sAPCGzLHhPJtWUSz8LCrV0MyhtwzkYzigNFg8fZWFSL+qgGyagsNuezP
/gAP5HeAdyBxTOBOAzD3+SHB1RAp6kNAKl+mVQ13XnKClCuGIBIg3rKAlx3aH92B/A7oDiSOCd1J
MLODw8YQjBOGk4Acu6u6oCCHOy84SA0WFdgMEFU9CbmaW8tI70uP9sd32MAOAA9Fjgnh2zjwVyN8
AI8XpIYhy4ahE225+w6TccBVgclCeAhHzVR9I4LQd2d/bNekdwB27fvHhOokm0V+4B7SI4LJrIPL
QJokVieH4TzcdRnOLVBiKL8wrFZd2h/djRZ2QHhD5phQvnR/zrMPjsb/3sGiPg+H4kQ3WCnwUUTe
SNMAyDqoZrDRdJX1vkY1L3u0P8Yvr/TawA4QD0WOCeGpGzw6Gco3HFJFI0qEU7xMxd5qcAWhooH5
rCwyYokM6sPoHaSh77vq0ytIyxmwdffYfmr/9bVem9gB502hY0L6dJ5Fs+jpoNF83lOUHNFARPOx
KetDjY2cK1CXyMVSDPy3wWGtuvQK0m/jvNHCDjBvyBwVyq7tBID5oA4T8p8NZExqFNaULKt8k4lm
jGFr5gyMZZ9bt1ImS4v6dNWnf4HzRhO7AL0hdExI3/jz+aMT/zx00EGhiPCqsgZWUkXO3UB14zCD
AkoT6XYqDvhvlNT5p1P7Y72ljR3A3iJ1TGhfoXTTYa1tHTmThqoZq7TJTaQV6HaE/LGw+yPeg+Dw
skP7ozyQ3wHhgcRxofuEUk+HdKZ6OxtZ0GBBEEKCrzxEl57AyZLhH2s613HEcBAXvpotOvRv4F1v
YCd810WOCeDTOAgPSmICX6TpyEjbkMFT94nPA0Wtnmg6EgI0BipsMyd62Z/94R3I74DuQOKYwL2d
5Y8HNqsRGUQenYKFK2uwqAbYKic4943YP477E5RSGqZjLfqzP7br4jtAuy5wTMieRU/uLPr01a0O
S1HrSKMEw4V8HFlbeMgDgJHVg4QPXVMo6idtxv7fdmt/nLe2sgPcW+WOCfXz2aN/8N0YB1hUZOP1
zBbqGMJDWkv2UE9QGk2GrbU95PTSo/2xHjawA8xDkaNCeP78PM8OjjFixah1RlH2yjAQgxhgTHG0
AUFFjai60p/zH7Be56s+/QuUN5rYBecNoWNC+gZxCvugKfDgvFAOiy6c341CO+SEIhMTBDYF7blZ
rmPZm/0BHsjvgO5A4pigvZw9z9r5YUvbwayWwV/hKHBfvRDB/yHVhQMOOixuJFySbSWFX/u0P8ab
TewA86bQcSHtH3gJ4+AZTGucUulLCtOh74RThlShKNiymAIbmvoS1TL/Db5vpHeC9s33jwnVWzea
B8HswEy1gYqUSMxDfhaS3in22DU7C56TAdZLV3S1ryQ8rOOw6tL+6G60sAPCGzLHhPLl/OC8Flxf
hiiEiqpYm7wHO1FQRRhnmHBUHCT1MBbRd2d/dNekd0B27fvHhCrq1B8aVhAeSOxB6Q3QGnCMNxYu
TC5dh5dkGPIm5bHoz/64rovvAOy6wDEhezmv2lX4bmvA/ffyPZDUg9AgDosSMFYE/u9mLgAARypA
Hx0equO+L/uDuia9A6Zr3z8mSBE4OexqBahQrn0sGGUYVBTU2VythOJIGpzdnp7crMix6ND+yC5f
6FV+B2wHEseE7u0sCD+JOS5XOeSyRf1nhPJBZhjK6sTvmiHV+0nMQIhpwXTAUF49fBny/6dTryj9
dm7HljZ2QHqL1DGhfT3L81m5GuwDKGh4vBo4aLBWOPGgo7zZpjPE1D6fFlVKuYwjD4NI4bJD+6M8
kN8B4YHEMaF7V5x8uiwfD1uzAdk7DOVHwUrhLgZV0Yc+EYINFIYVjiCC2UCGz2Apv/Zpf4w3m9gB
5k2hY0L6xp8FcZwf8rh/HxJGBTsUcWDLZLsh0FpfphI7Mi5a6Y8TD62tVZf2x3mjhR1g3pA5JpTv
5rgcLQ4OTl6h1CyIK2zQMhuCjNMtCAwjoYNqS6N6tVcsN+ZVj/YHeaOFHUDekDkmkG/yx3kcHHIl
o5YhyuegYgMc4uUZpoE3jNs3cLwJKhsZl4sTiOsgv/Rof4yHDewA8VDkmBC+m0XF7NPXg6trQIdy
SQSxIraldIeOiqTYjXHOGDd1bN6R9E+n9sd5Sxs7QL1F6qjQhhF2HjtRvlpUB7Cy+3IAfXHZ3tBa
pUiv+VMIHBJUjn4JKg235t4WWnTpX0C90cQuSG8IHRXQZVgcNq8HpeCRJI9iSihg+EI+r6GM2xz6
I09IBUEWwCaLebfo0L/AeF1+F4DXJY4L3XoWRQfNjoeF3Zcv7E1sxBi0bYXgUREAp05x6GnpS61U
yIvxVS679G8QHrSwE8YDmWNC+fssd3DB8cFvnQWEcKIYSGmwXBupPOqJuigP8XL93TAB859O7Y/0
ljZ2wHqL1HGh7ZcIGa9W1QE2ZixpAqa6z6IGA6Zp8jA+wZDRgzI9FBFH5O5t3O3wfbbo0b/Beb2B
nUBeFzkuhA9/gzSYbBxloToKzyLfY5h62V/9gJNroDiXF0gP6K/vs75D/wbfNfmd4F2T+L8A3fe7
uPbK/f3huBb9l8GA370CnuNoIggtLF7kfGgIDg88ZeUEilpREI4Ci43ULXX17OWO/Hpb/a87tP2A
8avg2tstX+794fg/c6f7r+97x2Xwy+viR7NiNo4Kt2jfXPn+/qe/EP01fNCey5E8e/rzM+KDCOv2
OTh/vG3o5RtLANZuHl4Xms/y4s/PElfgB8OkxmlECiSROPv5Uz1ffYTTTbjuAWRmfytAf/FOFGeF
8+dn6HW1vw1iceq4d6fyuHz5O1xqWHHo1zKH8/Oqb6jV0dpx9DoiL79/isrwNnajIv/zc18YN1l+
re8rImBIJ8JrosQq6llj90DfksfZV1gk+Db5X3Lj27GWdOEpd/wkmAZZbhp11eSTIiZNJFonIc1X
HjS2NPbq1jLOI9blZlCX33DCMheKFDdmp5WtKYc0M0mefC0M7glPiU6JL5+rMX/IaekKJaqFLdPT
Qi9vXIV8D1E30qwzfqoEdKS0sS4YaQoR+pI74jQfxYqrCOp0j63dnraBMrHS+MJow/MwshszDOJK
SHl5Zan2lUvdn4HqjnnQfeGWdBsn8TerZiNF8R58jz/mLJs0hpaOVI/+bXjhVaq1KPOpXYZFdR1V
+Y3O3FFX8zPJNTxhyNKNbQdfyzj8oTrZpUS1TlgBDwVt5a8xqy5dSs51P2lFF+Qj2ZFlkagdE35e
3jh+Qa6JoUkXXib5JvEVKnQWSqbrphgsOW+FHniusNSGCDvXg2mlZo9dqdzVvKiYyOMqSP/mucSz
q1z1haHmrfQ3izPyYBTMb83FTH1ZSmvT4TFO2gzHiYvl7Hj99b+vZ1UxT//Ty/zzx37B/fPbdB73
cz0ffmlNBu2+PLdfpmu/bKzZ1YTduqB/8eFvLdk+6/XXS7ZPf9xc5r3MasWCzEAgAtoWBNaLG7xa
seQE2XcovwT2epnv8bJeQZDg5pa+sA/y93D5g4ow5MuSBRuKSj4E6QQyw81LfZWB1UuuYWTP4y1L
FiU0h2u2P6kO5w0hMYq7yVV5fc2mnatmxEqMKW4g8gPB/FyayLZePBWWY42TLq+JGRmsHWdWZZOL
Nk0lR3Q+beQxsTweTqgi3xuyVZsqaeY1S7pJqkd2eFdn9B6T6O8kL+4Cg1xrNEmE3FWZ6djhRPfk
MhpnbuG2p3knB3/VRdyOGtc1zuwozKZqwrNRzbKzLuokUy/9G9ftXJMRRxJWRVWRlzQTxFX/8hXJ
GrGKzfwquUrjOBVhaz8ERBuXQUZE3HatCNr6ovHyqVQ2z1KSXrQ8vq9a3xfcU+7dSr1gsheJIlDG
NGHUzHPPEXYh/+067UOSqY+OYWdCld1YeFIhCdtzUiHX9L7LnHOnw59J0/3l1oYrkszvTMdQ7vLM
aoRNandkVcp5Qqxu7LeWbCZdNYpc3xZdLj+pjmGI1CiZmcXJDzf1Zpmef4n8dh7YbT2uWZAKmvrE
tHV+5XRdija8HzpzXJHSjl16dkGFq5WNaNSAC9xgfN5aSSWUVIqmrJVs07Kl/NJq8ieHxbWpS/VP
wttm2naxKtIoC89ZnbOJVanSWC5pI4qqutd8ORG1mjyXxGrNKpYd0/KaR6lrr+U47SaNQ0fEy5iA
gjzN9TiZ4GrlZNKqJBmFMvthKVUlfF1zRK46zrjR4+heizNLtLqjfQUhREVRB5oyrmOUnLugnuKc
ady32jEnYSiFQooZm3dYAOVFU/r2bV0bSfcjSblVn/OwlToz7a9z/v8KbGlzaFjTv1Zgp24Q5D/j
LC7t15yZf0yPXnalyGB64LAHyn2Ct13Ext+aHqiH8SbHCfpqpco4XErUZTZQGWVZxOgfVYaazqjU
jI9ejxf8hipjKK/y1vrARXW0v24B1QxVGZct9Kkbb60PVIau/bjNjWluk7z4xtQ6JuOWu1xuhFMH
UXulsZTJZkRrbLqezq2rynalaQNXyX9oWSxV50bmWYloEs0LZ3XV8jI1qe+E38NSlkuh2YrXndPA
NogoJab/1RqhdNrVXnAhYVM/972CXMhprfoTT43aEbdDLnyYYpeKkZ773FJHklNU7be2lDKTNQa7
o0GePUgu5ePcDSLTdup7u9DphObl99yTFE+03Lo3Ck0fqU1nnCIQNmpknkyJ3OrCrtqzWJM08f/i
Vr62KyOnEtb4r1fBqwfzxmBfyqxmP3K8+p1yGUbubejVJt4fX4UhDtMXk255ofjK7EbtTOQJgQVV
ZJyvWFSNWG3jKGiNO0NgJ6PmAPIQcDfMb8x9BWlHb+c+7Au4BLjJD14BfsRlM+tz364bueNJXJ6q
flCM0jBzbyQv9i7yJL0pmoqMtMBxpm4o+ZeuJROzVNLYjFN/5CW32LKdC6Usr6XCzwVPMuwTahZd
qoVipoHtCKOM8rOCVLAiU36ayVE6NZyKj96M9xZTBN7J21foC90t7sBBhp0OY6i/TOXt8k1TuzOq
rimmMi4kNvPSnfhSqAjJKgMRKUpldqkiSkN/0mMp+ODZpLdy3nguy4f3hV6QTI9imX2BiLcPz6hX
ERKqxTRLnQmv4mka0E5krTMOFFKL0rJvEi2RhJ9GpkXdcrn1LD3NLe++9fmADfeN4Fpr1IIbeE4d
aeADMFZMQ57fUlb7I1KT2swjTYS6LZmZf5a69Uh2w3zM1chdLvhfP38wfxbvD9tPZpjeCkrBDt6/
qYrSD1QMvqoWjull1Vc7ixx4KSoRMnO4oLSwRzp3H7OKB2bdtkyEbMrlcRTSXNAkkz4Yku096g+d
YXHhCtLBiBSNY1k0KYopjAFNEK9xxhFhKdiU10W+beAH5i9eHLeYErDbHEFnlOcaPCa34R9WqVVO
m47EI9iF3jhrNO9bAoPW1wr7XLYj67rLY5MrFTkta6m+1bOsMQM9VS4Typxp0GjahecyPn2/b/2Y
r89JFVQcapZgW8OU7Gn1t3NSTSuFOqQop3n6pFs2FZrkPMLFEG1r3bvYU03N8pIPZsLmsOMYGK5Q
QLEbFB2E1lp/qOX4Xs1pXE49RO7MyDICM5GNePz+q20bdRwJNQzcX9i7RP3nb4kCnise8X28mt3w
UcfxGlms5SKgJP1gHm0bxbePGgCsMdlObTUop7x1DVEG1cguvafE8xMBliwXLXVGMPOv3n9BumGM
YF4hsUyDwaQhRjZUyK3ja7yusaBx/VcpHKmITo1QvihcPZx0icJEZdw4XlteJUl9X+jMG7dpdQrV
YIhE0v1RFah0XHvSVKo15dQPdAv9ViaVBr3Ly6oWbeNfpmoji6o0qrEluc+ZTbupZClXVttUZpTZ
zznRutPWv8143Jq2r3qCtIp7yUVgF19ICTIgVd3TD968H9DBtKXIuZNx6Ay23ca05bmtKXGBhRso
hT8hjfuFFhEVjo23kpzqSyFnIq0raaxXxn0esEB4rL2to0ofNY1ajbXoLsiLVMhSb2XpRCQ8rke0
9fKR7VIRVZgscDBkkWddagZqfM317jRpHJGm8oh0Cr1UFeZdNfmjG0aSafNaPrV+tFruCcUrL2FT
fX//lUnPrG2+M+5v65UVDkgutuc389kzAs3v1KCYxqkejsuyu6hTb97EbSzy+qHzYt/sSi6Ztao2
p1GL4ZDU59bIr+XCnSSdJ13a8VPk439Z/ktxtXiUJeQvx+rI2KWxaxoqmWilGpu00CY2DfR7o7RO
DfmnJ3HnIWyKStQ69kkpLRVTgTYrqrA1mQU6SS7Ci9DICxis+Ix54Zem4l+MOHkoykvie4JFbSo4
1a+UQiZnkQq79MLrbMOkjq4It07P67L6Yif1A68u/MbIzDgs3VHM7pCu9cDV4C7zVPUUPFVialE5
LipumXF0HviRY2ZM0iednlBwcDX2UeZ+c82Mk0Twopl03H6gnntb6tVNpiUicCtP8LZ+bBMlMaUk
asfETkOMnQh0/1zht/qo1WByV0l5jxBVYdZScWPX7oWfs3DSJA+pq3eiZQEVIL/OmZwWwusKX7Rq
poigkr6SWDdEbKAKqPoY69mtyuCa5qoIU/VvhWj3rGM/9NCxhWQ0ZyFIdmHpVBMFRyNZVT5oNq9G
npq50zhMqIC+ckWUFTeB034wqzYVF0pFwmqFKoZ5h8Ne6zqyyW21VGuso5IVkyRsprzyJZO4zb3V
ZHxkO7JpBVH0gf7f+lSEczVE+fqD3YOnGhlmh9H52Hblbzmtv5Rx8Fxm2nXTSQ8Z87/7hvbjg9Wz
aXtxVcdOgKvkwXfhLsz1F81to4qkoITtxapCRH4I3ebdZVKRj7OZqlfd2JAv5EIKemr09v2Hby5c
VAVTevMcB+lQkGSwx9qlWnl1FeN19fhHkikTr1WkM9b50iQplHO5ONWlJ6nWww+GuU8jH2gMPBgH
RmDngnrHUK+/dChbUljUGGdW6tcGVtiYhmFlgvZpzvwId/jCZzDVqihE4HTXOZSnoFEw06pvnlqS
j3qzueujNyif1N9rR1B2etAb35U6oiVGPm0aWEEobipkO/HHhp27IuQtVmadk+tclyths/jGt6xR
EHBvHMJdjTUlmqqBPHofGWUbNLCHCe79wblVnJdbH6E0jVnnVno+RbSLm0EgjRMwqZPKrb4ldvtc
5bUm8jS2BC6yt7HvBd9DGn9tdUu+zAPyl98QW5zmrDh3uNQKvyRM6FriCeA6KmT7nnjKVeHK+jVM
kWra1MIqLND5nfPsMKsZqz6afv+VFmbN+taIEyM6Tomhcnd/+mBgi9hMkiTLoflUZ50xjUaFXV4T
3QrHUVViUyZ+bFaem5oVZaHwgsY/7XKWikDtF34Iby2XtZnSwXTRqig3/XxUJ0kx0ozcGHchHel1
EExkNZJHvm3Rs5Lxe1mJ9bGtOd2oYS1UmHFpNHpxqsZ4YZud2RTbahMEpzbGKHad8APriyGevDHP
+xPoOFTR8zL9AeS3lp5FMiNseZ1PKz83C8c5dfRA6I7UnnYpuayK1LRVh505tRSYZRQ1InaePdxf
rTow+KuSgWCs0hZeYKON4ADWAmPTia5qFbP24h9hk5aID8GZLRxtUgQ/JV4/ZE7Az4OI5OOy7u0f
jY7CJKNCUStfqEpCTa3yz7ld2+PEyjvhuO2sy0NVBD7LzMDKEUSS87s61p7enwALq29jArwZjcE6
q4ugZjY4qqldEt9sgzYzlY5kItbDepT4PBxDLyRmbflCI5VnGkqumKil9FB5xc37felDCFuQQdlS
cHD9LcQD1cfbitWtWuZTI9Srac14e8EU/3tpGWMtJe2lq1a6mbilJTLbhkIIyE3YxP6NbiRnBgtO
O3T80oplDGliFHBV2wvdCKnIOqkDBQ8bx4tSs2H+T1VBI24azwpSVmeGzRJhpRofYTDu0ex9xktv
1OlWYDpVHAnC/Wgccvc5iIrWtHTlpghUa6KG2o8wUTPBjaIVtLOaqe8EsN/lM0eBiuKUhyMc6DIQ
nytD4crfKbNmRI8ftNLD3p4YY71Iv5dFbtLUcS/dlJoss5848YLzD8Z2c2iR3YrMVtjACO30zNPb
Sd97Br7lQZ1y5s9sq4hHUic7Iu5g07//pC1KEkk6iLzCUUarQ84zD3wtymKSTxM7evaS1Az15BSq
85bXTiicxBFRyByTRez+/QdvMXnBheGGRbC3TEN630CXpZZdJrqlQj1H6risvFyUvGFnfpE/KlRv
RMetka6UhdAiXxOqLbvjsIUnb8GuN/0gHiU6f2Jq6U67pNHM1sm8cexOLI04H6jdLRMdoQIFl6T3
F23DsV1Ho7DdVLE8OZ9Gjm2IOr2Ic29WycFtI6lm6LrPCGF8RGYtjJbBSu8rqhi4lR3UHI4ZrT/U
qKQcwSysLlKV1zKVR9D9I11HbFjTL21uFaai5clEMugpWIavisXPlDyqRrXhW4LG7LahWTFywBZP
MguGZue29y6pLwrpIxNo018DkEjsw74Phxd1B9Z76pZFpToVdFLN42IkJ7oGPag7QpN911Qd7/n9
ibN1xsJFQjSgzzMb7oGa4fl2WDb5lEZXdaFcMYanKpF2DeVMRYD5axpdE4ykjybspkeOYmNgSTFd
AQjOiqy/p5cTOyYsyadhV3yvW/aF6PAOLUf3TafJbuCumMSG/+k3jmRqdmEJT81HTiXBD7fs0ORh
rplUriYy98+7Tks+2CrJJimCDvalsnDRFnLwhlqjbku1c3IfK0piM2iVCo5M4U38JL+C3zh3XFjH
FeMTTYG/prd3CbNHFuuSsZ4pHRiy4Jm2GML34WLb8IKFDKTg3XLcYrA+bIVdWQqN5GzalrY3kcPW
OZMi9SzIO2/UtDBe88IwTM+15YldyfYIhuNZooBELBEcvm3DaaSo7h1tmnnpOfVdSewvjpXn13Z0
YUi0u0i5c41Qn3KZGmk50iw1mrowNK8j7AuGR64KTiLhGo5x1SXYJqIKJpwrt9rY0Yzqe55eRQk8
BLcBw3OWF8UsaNQfXRnEZxL19G9Kaj91qTv2K+JM68hprgKCbY1mXXIZJ6M8hQ3w/oBtGS+cbUDG
O3QibGky0IuOxN1WjbR0WtmqSTvXG5esq8Z1VDpmXKr3rlN+0aTs2as/JLG32FoGdh0d+dj9lTFD
Etv1kDGTZno61ZpAP0WAnZ26kmVNFYv6Jo81clZn2XlVhfV5YIHfpDRVz52W/r5PBV8KtyBofTRi
Y2dIoqQrEs7Sqe+2NxkLK5H6sjx26yg2dYfMGh6R6zaOLj2m5B9M1y1E+uJoNpKdcLYXXP5glSud
ZXtxiYcXeqsKhDynCo9/eoltX4Z2qoxdyUCUrevOvMqeJE7qfLCKt2gZQwblh8xK1ETDYaX15QJL
KSoMR02nQdmFZmKcUcv0eJ4L1wuVUSZ/+MZwhbb4krAp+1ugcK8EhR5ffyb3GWK7HcEzq9D4GSu6
Z9ZJod02IG0mbpHdBVEVjEiTGvcSamRjGlpPVHecC72x0qndWMatJ80iT3bGJXInRO26junX1L4t
leIyJykTdlxKZqE77ijQqfTArdxEipDaZyH5l5Lf6N9yUEy5bCV3ihN8z9uqNfU882ZFY0xomwdf
8iCsEUWIVeyAMtzeqHEfoiKpx24S2qeh0tDvPmM/K81Rx7XSRFjpJb+ySd8QI9bM16WpV5l9BPgr
2BzpniFQa+m1+s01fO8M9Jd1ZbmBLeKYSbeqXGVfOsUKRFnTLwhspA/FM415Kdym0r5z+q3siDev
wOtntSKy0r3X4UF8iWtVuqqR6mImYQSfmzuW8dXTjVbYdnvhlO5t17XkWx4R14Hpafywci+aUj0G
RYRzbTeREXyDJVOeZZ7dXTeKfKEmJTkvCuNvOEH+FRLgvEveBbLADhl9a1rvXs7schTWnTExSNH+
5cBuC9uimbFYDaA7FH9UdJIrfDmozbYt4zvP1R8VJ+keZZ98iXjwVxG60iRSmHvV6qV7VTbFU9Lm
temUddAJHsblOEzcDv5eUJ2jNgo8sCLospHrZ63wSNhoY7dqTD2g+XkXJ7Dqy+B7IXnllPS/Lf6k
Ox03O4uFIxQmcq+xs7vXRRwX5y1oksWfCE/U84Ir0yBy60uv/yeWkeG2+GnxN8tvRnmVWVO34RPP
p+olqEftcvHTP//UoV2NkxqcHFeTcNK6OrY9JXavrLp1r2zWgOu023RsW3584TSyFAtDKuKLVM/+
brQY3ktnFeeuXZfni5+6MAzGQaDIwq/s7kaKs+6m9IUSW+nN4i+I/LU3buCx/+HqvJojZZoo/YuI
wJtbbHfTcmOkmbkhxkIVlKUoCn79HumNjW9jbwiakXq6MVmZ5zyZuuTnfBE6vRs+JM//2yi+VQS5
ymPG1qlO1tl1HPL7ZT24Q44r469ujibQiKzbzXYCbhnioZxRUt0Kq14PXIF2yrKxWYJk+Bznog0O
Hrx5kxD9OqGW8ZAm+1J6n4wMvE9OqBe7ZOZBUO49BxracUFMNzgvqpMxGb6M06xu07qO1cdLhhT/
4TiXelvdVVuPeaXL5v0ZaYLej8UrDSXb8zrXmU/7cJ2GF7UUAKg8t1ytVEMVqFS01E/pSywsfYHA
ZBt3kLM+jxTye2qnPvKJ7YdT0sqALH9dDrp0UsisMTwcXlO6ehWPDUNulXdr6s7XIw4gYYz2fODe
cL6GM7t5cVC8MF/rV/ZjeT8Yr9NydRvHwyCzTqF8+ToOxfE5NbzUWaC+qkOrep1HDo08ok0qNlh0
KImf0pVETx97SF131Bpllq+kDXaDHIkekb5n6szaTM0/oiVPbllu0hublhT3d1zGZhCP1rGxgr0G
1CyYaobv8vVdoyzDOc/KKRltS3kUfPYZn0vPPm9Crk1x4msXdii+2omnte/yrItm/MeWbEvtgl0+
eEd49k6u7Rr2gd7BeUGpfwFVtf0YXfzNbnsfnJw/pXsYPYoV94kIc1d7mpmHdRdlnMrpz5Syowzj
MYEG4atWjAlr7LrihHLDPp9sezlyl35nNOfNaqW7es5bvyXuFWwVe41IDIzNg3DMqe0GpvLv23RT
4ZH+gP/rWqdPc1m9cf6WpDDa34+nEbLcRZqzsg5hNcrF+jWNvaMKdXhcNuBmUp/0lR/kBwLJ8oNH
A358/kxDoZ/zYE5fJ9pGI2Gvbtu3lygnD9PxKmMVfMl1IZ5y5r6Omx6+JuScH6nxfn+8WmJCHvi6
8JINIqx37uFqQHt9wSJTZmM6fC7eNwdoVehCZ9wvsEBrSUN9ifhm6hPi0kWGwfG1GNK4JkRG8NvE
8XWJk7lZMv+X2x2rlKDr581NwUMRk096tetn874JHPQDJ/KwGsfZVMImkJ15sd92HsKjen9JN0M/
Ey7rdPd/FEzbTuUuu+xp8c1FfEa9luJZDEESAge6BONMfq1/caH3i/X2DYtPHj8PaYZ6PKn1siaP
sOVYyd2cd7kysCl2rRoEvPSeeLlsEkMmQJDj8TTm6nj62LMTEhkxL1VyerQ9XAQ/z63zs2NyekqX
10KNY8tsUkAaG8Pet1HQyxCKTaayswYcFN7SAGtvoYrzAug56yPoa7OcHrMjE/0YzLKPJfMbUI9F
tx+02uaEt7Bo15eQ+HMduTjrVZjLnqUx7tLsnJ4+FjsR418nuqPQH/zz8WOTwDcI5sLv/FWP97hQ
TT4G4TUehp8nMX06GdZQ9Res1e90CLDmQGfDF+gLu163ZdItKuqiFplrSGzGPvDHsU54QEsu2C08
zotGGVEmMWk8W3RRJP+Qef40z0MEb/dox5P89Q7daenKxNvjhq8xPgXyPmDojcjyyxkCr7YDva/T
+mYULYdQ/6H2HmMdRwFTORN/tyT95HvHUkP+ekE6X3MHJCWbQ6z5NhlrhRzSY/E938xbeJjnc393
leXTko3vqy6cpSEGSZKVSTa/5eFwic/kdxhOXbySzoW3wRYIa94/bsnjEeZ/TuNcySNReeOApDXL
90ovQeV8IytYoQDeR2GbbDt15R3qhmKI3gJxvm5H+qxSe9bBIq+zPq/RsbxYXsYbSqZF7ldHY15S
F7QRP7uVeM1hw24e0zpZYDlmx19UnC8ygr96ZDqumIyhQLIjwmlDyprga0mOXNmfe2vsfk/l13lW
tkpp8onG/llta+yXgR2QFSTQawfm1yvJf+cBuFVCGEDhxbzwYviUHqeqPXcE3UqRmXg+excZs2qH
GqdE/rTQLW/OczdgjdnVrPzGotTCm/SeiHM/yZm2iTiD2tcHvlAU/ODSf4RUYqs877gf1tmJ2rNY
zz/TTjyYf+HVWNxfWJNspbxzKbXWeXt46iGcfVqDCBGVktGzr70ImOpCKxvQagm/hVv+eKwAf2yC
W3Vmi2zCma6NmtTjnnm89V2gW1hVthw8O9ejCB8TD3UE15K0qw2L/kgREuLsr2esrEUe/fN45Fd5
IqJyPovH2Z4v/lqgQg6SsBzStInR+VDN3IyXeTCkhPDvgwRUY2mJtzVHBtMiPR+yyW43N02kOqOx
U7u4hwH5as7TlAlPblAC/3FIycCnAUezvzml/6JVzOV+clVuyCzKzOp2ZrjGsV1fUxv9UIEEYKDB
Nn+Kn4gHM3osLGLd7gAZFrokoYcTLH0ADIlXSWr6Im/FvMra37flwQ5je4bpT1AcY2kUsEedJmOp
NotlN0gBCe95qQ5zj2i81NR335LA87ps35+0tFFN4HyWgdr7TWBdkja7spDobuBLGY3+eV3V9ptj
AaTyIC/m0E+WLlO5kSmruZKun/fD9R97K/FrPRbb1a5YepyOu/0cZS9dJHqSocyFzgg8WfZLHntA
Qaa+4EqUys90U5CC18KHZpxTXls26j7fRg3KYB1tJRJI8B8HNxqpXprxHrk97+DdqD7wNBRF6ava
L2bVh6hvZMl2GXabvz1k7/+hig/ZZ2mG6Bm4BE9pXgqnIYyLOK8+PvvEHG+jjP6GNUB6OjrSp6jd
S07WrbbahghXo18v/rz2iaIx8L537EO7s7EkfxTzfAlH7TXrwH7ZUfImG2dA8HYT/fZ+EmYKc6Hg
cQIXxdv6KcmOiziSboLZzly4X1k+QsvBmll6KAJvuU55GaWrV+fFdjkksJF9B7kOKnjtPzbwBdts
DYuL9pLGrYxctUliIGoMCOsywf9XOuc9Sbw37Q17u76/+jiEEvxOeEabU7OeCMX7k028z935I0+Q
LEUbwDIIUbLZ0lSVYjjNO3OPs6zWVdSBPHmPj8ev54Bn3rDoSnMs/JO/9GbUSz+/7wX71J3JZC4z
377ldhAtXg23j404M9PGPHjly8gQTpKs/DhOlwKh8mN3T2gDmS67KH6MPboEpv5jr5jOi0dSVEF7
3K5xsF+ItF2mVSxwNdTbJFfX/vfSm4qlxy21VXGUnCApUOXlQCI8QvuPzeElpHfibREj++9wbuK8
5ClF18MpF96aGI1LyToAANw276bV/CtAYdrAzMhv0WYXxHH7GM2Fu03Z+qBIl3Odw0PzdzieWNeC
DLfPYiLvgj/BcJSSkfkSoIJrwj3OqnPxapDR+cMCxephcXIuaeHLVnkyxEM+A9hYM92O098zD4Ye
Ip9ullnrSvMrTZXfJkOC4jrKb4dXnNU+53kZw3vwFGrVZfZ/75u3V4FBYD384s8Rmtblk2vmgeBu
MrzSRTCd1eopDqQfqjfqEeyeJBZrj4eY39KPo8Xo5XNpj5PfPo5u7z+VqIA20QCpwjuC5vT96fJx
PJp4gIfi/bf9dMsjACfvP/6x+Xj7jz00bsQVLeb8v3/97//5b/vxq8ILeMXeCe3/Dn78kvz4uP97
O6mztA5Bfv8/n819fPiPn/nvkyTH8paEZ/bfR/rfl5iGKW2ci99EaAly7vcPPHvJZQXiDSROmhsP
nbl97C3ve/97+bH3cez/+zmgHEu7bfzrx/GPzT7q8J2d/b9vlY1r0io3PX0cOslyNpqJX6vhKJXz
QZSsyOL64+X/NidFIS1Ohav9sYuYvt3iwiV1vkQ3ESAXn9SaoNFPDbUW6m59L34AQ5nW8kzWdjaU
dY4FQy1dlpf+uxfo6BFXgOP+ORqYyo1BUhGW/sZChA4hBOdu1tM1Yvyss3GLns0RrO0ycPeQ5qjE
JUxuxiDO6LUIuliapdwBWIXz/nfxnd+dE4N9mp/Q72tvg9tL/F85SpenCVIH6uzPLPuOjG2qNQJ5
qdiZVSuLKDhXxJ50Xv6uzjzqJHwBsALs05GlRivUm4BiX3rpifaoM/tRZM9J4LfCqV+DG5fbcKit
ycIA1f9gvi4UJd2m95LalHRMkOukz7Tzi+QzN4CL+KkuKK2ezyNqSWGPch2HodwhnkSBuS96MVW+
+UdVgPaL0gHdNLErox0mMBFFrS3Xlc2YRuui+kU+71a9kHgISxlFyJ/G50i455CKfyZOGjTUjCXW
z7/WBkM3GRQeeWRqu8Y3eipUFRQuggNhgcIOYhE0FihiGhmSQVHq2SYQIr+zSH5329Pm80/DrPZO
j3leQ4wsnjMrfllOp2bO1R85bl88o45m83dZEe56dEr9ZLT1mM5wZd+xxA29lHrSDVNbh8agoh81
2ASC3Cjgu3fZwr8pH4LLZL9OwLc+jQHSGUmGuwc+pQ+O62EFaKTIvxeFkc1cUFKRTZDaV4zXGyEB
ludHKv+IeHTNihK4DZJxLOdELNVJgrS0vs069HOt6A/10Rk2CnSaKiz2eoasFcyPnqfHyzqcf8E4
zo9ZLMUt1nnPrCPgyOz+EgE8I0y+eYtc+yzeHLyODdlOrMTDQuQlsbF/PWZygfT06uEj9BitAa5z
sLABh9w1Z7zErcjocFlD+RPVra3h4YhuzEL7RNLS35DycQ+2vNzMWHGX6drC3gSQruAosgwFoUDt
DgmMNRrqAP6BfEFBc3QENlFJ4cv2g30Bx1QgM0FuANSgT3X61Yb5Ws5HeXgLEBe/phvzrieA+oo4
Hl9ZyuWdE4mViEnkwTMk2wF89wklEVTU9D2jKVb4MyJ1RLW+G+hDaw4yK2a5rmQygk7f828ukMst
/4XOF/2kho4OmlZnEj5uIxSG1XnkMvvi0Q9Af9gkQOifJlfRw7I2TdC/A/a1qKc5/rEvvq3WOJ2q
iSDf32DgoqyozoC8RQ5wKeFbUlOBwmkSSFL1yJdqUUvrecsK9YPIOhP7DhmLH52Q23MSLrqZ8CYF
dK7rtq1l7K877polbw4uUEHm4eMSwhae/RipfZom1SAQmBf/5zsDJj2NZARnB3UdFP3l/MdhJXuC
fPcEuuV2F9+24PRKZPJpx1LgWuyU7ZgUDI8Rfr9wJmy8YPo9kaF1PFENUm5RT6TIHqZ9msA/E4W2
POCciYYnDd3vDs4pryWAbSyd8dDG2h0XLcTZUUPmegj3P4SI4wURECCM3bZSK7fdyExVe+x2rvTJ
0quHag5/PCDoGWr3MUX3c2CRgEV++Bp7bGgZ+lquItgSpEBecTns0KuN7vVY0OmzcdGfIXkQ8nGl
8HE8m0TvSjB9PkVQPEwiqtiZIDfTDI/2+1O0R2q/Khc8ZaNGEVdYBo8y69LoAJaJRPlBvW/2ik4x
pDluspvBhMfOU/q+FnJ++G8TIjaaqPg3KLQuokqIG7/YYf2VAbTULlPTXXBgKgmhVQY7MIMFCHFQ
cZSt89avAOd7FJSuDnP4F2wctABBRyCuI1K9Z5Nhl+jxWmgoKyFh4BE8npdm3BueZZf04F6ribqa
YdOl4z/jgAaVjCSBTT6F9etqedougLAgbQ3VNuVTOwo9AnNFtPYOCmGo2C+xv/08+Dlds8HivVjl
DcXaYF0JGxxtcklkI7dwrPK1IJWfmaUn0SxKPpE2JeP6e2f2d+i7isxIdrhPUMc6HiBPPP6KMLoe
adQd85FCC81Lpz15B+XcWWSwz0E4lhS1TLkB3SzDLQJdo89vJBzjlhL+dhr6MA0wNcad0Q5ejofb
DY0ebBOXEapXC/JKH1/WAVF2mUzSwG7+DrExqZDcgt0Jeem5M4SbU+iez12hw46bEDFqw5NZ4D0j
hMcnhdN3TE9IU/dWbv5YohuKVmwOsnalXyF5o/moaDcePRVnXoCszRZI6mSpMrk/7qNYkTEUebOz
9xorX45bsaAdGH28z9Pam6OoRGjypxkZ4Lh4+kVH8jeZC9x0sZ0f3Lx+mxUl3QHxpRWbbROoZg3y
5LEmAmCcPmTeor/2YYpRhYiRVLvY5z6Dmd4sCNr1OMZnu2t7s5MLmwNKfZWAfn5aCywukf0UnCP4
OaomLLHIHqwkaDn8jpYO9snCQKrpzOMq45xXApJXK2IAbLlp7w6M+NWO8589GGWFYXhxiWcCBs8S
/VqWIuziXSPGQuu6BPocGpPtYwlD7Qpd5rgmm577VWeVNXK4euw8QUW5Xx76f3tlaHF3RTG2C5hK
0FghzDZXiDID9/cIKcC/z4uqgm2gzypGDTsc4VNQCJeX3ibo84tP3FnOsFcvY0LthGjrn2WSuvCC
zi39HA2frI7YZ7mM9ULH8BmMAv8MNn5uc25MHWzf9TbILwml24ObyHc8buqLyTek9cnEy2L4F1rK
vpHNqt6Xnqv895cg41ht0nC+RVa467RAY1DZ2O5uD/55ZOlzaRpduNqqJPvGjhUN1LAGxylDrXoI
95SjJw/tDQY1AaSkZKD0EoZqr7NgP58inOYyoTG7Lhwp5IE36gpvaQ81/UicvS40ty8yncZHeKaP
xkn2hSzbBRJUABxt+WcSY6to02MbM//fbJ4oIP672n9BkFgfZoo2LbMArZx4caMM7dzJFoUNJe7q
B+uGp8tH+4a32Z7CzNpBwHQMUA+8LaSdh/IXxMgdJgmKFz4O5BLJFKEdaUqCG/fmh79JvjXJYSNQ
eGPQxGRAgTuYH2EkHtOQicckgFw4MOOuyXped8pbR9CsNB9n68kpfbY0QTt4lF5h2l6s2T9hvoh5
PKj2sYIEtpXiCMuRYXUdkuwKdm/qMC6kuC8KOezOv+lwcsiQCLy9oLgwGf7KjB9dCxo9uAgyQuSi
Jt033fnHZm8YSrGV0TqhiM/jO3PjX7TWQRDNsr2Z6Zk2C9+7xRfp1WCaWTsuZgPin25VNsZYcIdj
gZ7g4ksk2swOUwkfhT5ZRN2ABMkLIUlS+gPLSiZp3IYciogHCwygydGkBO37/r5ul1MvwxUoz/Wc
lrBe8gVYFSLFrtM2glRVJ8KXVz0nR5kOx+ukgqSP0LFQshAo8+RY0fJcL5VbifwcLKxZU0jKAnRL
J1NGSxhVpBzBOz4VkMfRcL8edQbjLfDXKyKSA/qRWggfdvqUx1PpA6tek+JvEA/2aiMow2uUlOYg
SPp2KusQVXYlY4JsIccy6rPYa8J4ewhm72jZpvzyvf7sT5SzwF0HmAQJ+RFCYr2i7frHuA/2QSdN
MNHpeXRoFlm2HHlS6jMkFxkUFYnqDhWtvviAtSOn+H0/bgCnUfjRdQaQm+guIqQDhAniPHXXYdbo
/lyzo915Mdf7/Eypyh61SivAJ+6rv2ImgPbeAgdXJtMv9FBD60Xu94Fc8c4FCk+Ia/ecvs89AI7T
4cIMFx2/DSIZGo8M3o90/zNkPH0L6G95sKEpEnfc49zmV81P+HDjgEV9nh4mjg6YIOZfGXfrw2Dm
4JPdv8g5RAMEsISHiebzIzOIJJDyuxnAyQubNshDC0kf7PKIv50Uvow5qOmcjSsy29W8DMhg/h2L
zh49ckDBTgCvphGo0RxN4IuEvGCTQZcZO9FN9L5Z49G0OjuzEmlj8Vj4L7C97uzwL6MW80Wf5xc5
GXqHRXF80vFZeSfasu1GYT8l8Te1nvnLxway3YXO4V8pIph3/pIBQs1IhdwdzUDj8eXEqIUHrAf2
U2z92xROP3bIxFCtLRyaCVRa5hXrw7kNDHWBp2vQQDitEX8REeZEeNm2Qxre4LGfS1SJBexzLjGO
BhmDhCo36OfwrLekxRyhool5dDRZ6vN2mxi9R9PamDk/ew6huCGhH5XOh+bpexZ2TgK7WSVTFxzD
/jKDG9lhUirq8jt6R92tGAFvE7n/JWpX8IzOuFGSOwztgZ1DyFrbSaGtlo1BvU3h2AYY7LMH/byM
8jNPCM5SFaFp6X4s6P+I+NTqRA5lSBLk78NUVMYbxjvJ+fM8ReQywWCAAnpUmCryDeY7okjMSeso
ZXWKmU9PkThMBX+EtuEybA3fKOaOHDCDguQXWFTvmkwy71xAbuANdP+x8fReVNLhxEhB2As7RPM+
OOWLxRN/o3bd0EXg29tB8u98GP96aN58XqIIqCSXV8BUojyGaEfKyGVzzozVxx5ttdAhnGOVjldm
MG1IMzV22bmpSyJ3DO9Jodwdh4P2Or17/ATec9IaOqyd2ZEdKpJ/O9fzYdkEsPdo173LiIQpwr+h
MdbglihIM3nBryP2kf8ey34zqIk7GuSqpil7Cc9NPzJL3NMwiP44grA+WJS0HFGo4/vs1zalJeih
6e1YvQBBclmbyAPAN+QUqRDds1JCkXhKxp9F+E9lNnorxA6uL12+Cw/9oS529Dt0dVkNuMX2OL2i
sE4RvdHwt0+RAjIQ6XZi+xeGqSEPAilFwki3pSYtc8TRK1pgoA50s7Hkgh77L3yaZD0UYVTt2Y7c
w+RpS2azXemsgK4Uvnrcep9lf/MtBLypMFYhTI4vccri62a2MvdXwAohIGTGOa6owZAUkYMT2AC8
AbUxSUm8dIRde/5JY1C4AuY4qkcpsMYdqhOeqeBPAHxHM4gZMd9koItGw0IGZB1V0WxmQDmA8KBr
nSGu/oApLXrj9UyCn2po1iBEpu/B9jOYq7PI0JVDIS4yPgRAg2mrJDjTbhnOi+VS1k4Cep9lvecj
3E/ZpbGI/+3+Ff0j5QylPxlI9OwFgb0NyrsIf2nmBcJV6KD/pMP2oJn33TH3G8MpCHTLcav4ebhS
nnFwFd7xdNqseJDerO+BMHkNmorB0ISJqoKg5VFIGqz3748ur2bHdBu5b1SESFOymzIM8T5WtU6V
wlKfjWVcUHmJkE4RDKgRO3cXE6FDPh1CIJeQZJBLgK+Te2UE3FwmKCZg0Omb2jwotdD4UaSC55EH
SjmXPy76PG7SnztMf8n6MWmDYAU77q28zjjELwxAMhevwPgujCWMukEPDG7IYm4iMX+gh/tdHr0P
w4omTMuBybbM4idssrQ7xgiylofWGmRBzRhO73Ny/J4lMy9dtA2fFMSlw8Gv3dC90HvWTCjzzCc1
T5gyMI/AITDh47PhPzFFcbkBg7WlYUdQq0kml+29rvcgrFlDosuB9t7KI+haSCCFo+eWQkZXyBxZ
9jZ5GE22Msk75U+uVvKcATu4rEU07HGxHPoaNGoTX0VPlgc3tN8tJVzVHbksIHGNkW4lGqHiaprW
6B6DyrmynT0XmRF3zimUn1XrxyxDzpkad0cQPks3zMXTQqCDEGhrhKqkdKv5ggxK42aNAMtM6zXK
Q1rH6OWH+Tk2o9FFd/oMOIUrcyWy2mNKP27Z+SWAU/auSGW3IFxYHW+Y0xTmOHG7PFD+p94AyTP4
oubT3BDhbvGRzmi62X9uexhUlAqvWiPIe1MTD8XUhArp2yiCX9NiFrgc/M+Kor1zkg+VJ/7yeZ3u
QOzyNkvonx3DowHIjMuFouU+yXdR40/EF22cD7/CkD8N9EO3hZB9hPDJ1gnNvxvu6sLz02vAp6Ry
BfwXJpa1Go30+jWhSGTRWlidI48RZ9lf+LwoshjSl+GkWLctxKLcoxAWpHuIzA9oGBVFIvKW7dfD
6Ow2ByaogoTi6uQKrujEVIMG/ltxRhjfRP2W+NN8wwwZA5A/aEJit6vidEOBjlCCPPKFD/+CTIsX
P04O0BC5briktEtHPJlZ4TDlDXGjQLUhC7SNjBjLBEiyuM7L/t0smvQjhhpKnlWjVvK+oLOgoqmA
Q3iiHs5XYFh7EuEcIx8gC8SgY45/DwEkmng2uMp7chHZbss0cUs5W8yMSnLv14JGYh89rS0kR6wH
mH3TuwhfL3Z5iv4RZWo2xLoeYTk+Fcd0iTIgXVBoxzpWQ9RlMFvmKb1h4o0o9yMQ19xLl45C9mtt
/N0/vLxXzhRoYN3JNYsfBUSWyEPE8byXMUgwUyIscAeEKx7kRb9FGWY9obFPdPL000rAfnJxCkM/
UhIUiUTcj03Rf2yWPfkjoa1B+yOqhXhBrvCLnodcxvdJR7+QU/q/Fx2/JIM/PU6HyttgIg+Z3SnW
Vxs0kIRsywfUP+g4wwVehwW1ZnqB3kLeaCEezx0jthaIYFS+22Nm/GKAsyJhWugt5Oyq5nW5jf6o
r9wlLxHPXBcqBK1zVrD3KiwZ02jLBZzHb4N0bdP527BoJOd7NHdujueKFR6mch3RV5rxC9vWn6FY
5y8SklAHuwyEh43UI9v0FyRVx9X5DCgBX145cqRjMtHVFhoDD51phmxGmSanFRFpjys7QzA9cjTY
q+EoJxNON+1jFd3cgNpQJWgwX2eUAie6MIKR3hQGGtyBzLXvIHvD3Zi/rJOwleek3x5H8SMDuFb5
6YjGcYfeA7RubdUizEWFIurdMSZlgVrMUMhvM8YiQGjYg1ZHqGlO4T8UZ4B1MJP/h70z2bHbyrbt
rzzcPgXW5G68xj08dR21pA5xVATrmtwsvv4NhjPSkosE1Ll4FzASENKWTyjs4OZea645x9pkAbOY
MVHiBdKYc7JFsmkKQatDvpyfsX9/Tv3UXsei01dmxSlvSh2FJsz9U6YOW3UwxT6llt7JlJS5XTb4
nfT0HMpU2Q7Bmu+DvlyJ74FB5vhtxvAsiAyGMfkJPdDSTcackhHU0Oym0qRVVk5x0RiepZrx0tCm
ctfmbb92iXgtXdUHBkffVg32x5Szcs20saZUCHc5DqpLVirnbKzlrrOT5iyCAPRBGaannnMZGoO2
t7ICs8ngA0LACxcm57A1O68BM3lM/JIfj2z1TZ2nvK1yNfbeXvyupJt0lDJdFK2u77g7ztFIqahW
5bUI4ouhI/pOplymSiwP/DAdHqGWF3lZqtsy6U6o8pVXV7X94NsMJ8JafyhyahS/x3wkEyZDMtK+
5HGZXyOnWcmiMj+5CC0eUSC+JfIdq7zKjGdVblv5vS1b87Ey1Pbqxu1j3uCfoh/WvcQI0mcrDb8X
ti2/FwX6njWKxVTjh7UUWuFoGo9SsY1dow/JCVL8ZhJD+YlrMMeDqMerxC7CfWfUqOPd6JzDBE+J
HxSZN8huGWhVulMYpfuR/thE4j7MJh4ile58LIzSIyANoG7IjHNbc3/4cWtdJIQ9LwREUCDlXar5
l1HNUtKy9XA1h15HH1DNpwnXOFiwZ3JyYu5xwWr06XUsjWHbDOVrViaV58ZOZdP0Yygyx+HaCy04
16qaMW64z306X6Qb52Chcy5dwgzI92Hs6WoerpSgc5a01tauauqIEADZtqmk7q/x0sYUtfjgChgK
LU2d3ivkeIPks2ZpF9LJygZuSrjWa0xuvO4/O9pkUZEX7S4q+mDZRnWymvTEJkEVNluTrNNDkk2v
Jc935Mr80RSdsa3ooxcJZ3lSpXrpB14/sZPgWZ168o9RUpyyeja2mG7HaHXyD1ldMmWZoiOBxuSs
a8egZrhdtEaGgUTctWlQXHoofvtE8tSRGGoOru2rJ2nmzVlv0p1aFQ+GpSA/k8zZuXVNQdNanu5Q
cWkiMJ6GUdwj9rd76YZLk4jAYiwC/wGP8LPZu/1CTarkUNl+eqc3HPjCENHSMSIUMtS8k4gLxD+d
gO4Q6tmRGS09Vim3mdDGdRe3+l0xvIWCrWXVpfZxsIPm3KnqSeOdsWy6Ql+l8y2ipEi3dhDhvMPb
1DPAstKpQBfs2vtAKdQ7Ee4be0PYKv2aIE959qA210ZeizZNjynhAhrPRPuIMZEAt1a3ZMGm/oV+
UfYnvzTdT0bcFkx/uBQ15B+qQ4fpUhB4aJbdLR9irIt2ae4zrflMR6Ae9Jo7QUTGSiUO7vRjcWjx
k/NT4eWUpDK89oPxWLjUetAvUUjmX1wGVCA3uruY+/tKDOJOM6KFDSNkb8YNLqJYiw5yFI7XVuSN
Gqtf0LL2PLX8ErT028rU99u06zZSJtquElZ872OMs9Vq5fBe9DJDTgcbAWM72kGPJJPte4VYYCmM
4LmOkF2DrPGP/NRzEowVArSZ5J9Tn0IEWEd0l+WdvmmYjj4z28amd4eyZ5vJRc8w3GXtvnSd8jnr
5u4ZukAttwqxoZMZqE8+A83Xwqi4Ah3rancofbJR+aq+a5yZCt0lPcWQ28KLHKFELYsuOxeTjKif
aNGLpFRPKlr/Iki6hxaDMv9d8+glrJB3Kpe8WD/Wa1MbDTpazbMoQmUmy1OZpPUyw5XJHErwEo4t
/1pn9s0N7GIT2vJBV4JLHWK47ZJ82Ph2Q9Pm88fUZnpnja57YE5fMAnuY3SS1N/mKeAfaY7yridd
0pM7+GjXCJ9JEt1ppA0ZlOj2gjNJysPfkf5b241uf+vIKdj+KinQpt5+iYHBns3AVE/QmJbBUmEe
9DE1q/pgpzzwWpKrH9tadpjUQvdg9Nj7uiZ0Nqkis1MZAQguLat7Cnm4EXuTZ8xU8Qb5kJZqCpxd
CS1xIQBsfhkZEY2Rph7DGPRB6QprrxtTRyNn4+9sGNUbmfHVxSr01CDhUA1YlQcTssZT0Q/342gX
B6X1v4PsHO4jP57WZY5RQbzpVTke07wMDWY3yFd23WRHd3x1HGUYloaBsxOojOZBuOs2VTunDqLY
eLKmPvQiXRr7BubrU6VBIn37S7vkvoMWN67rVHZbtcAWnuZDthv7kbBAFnweOyN6Sst7UYriWep+
cN8bPZ6LOL4TfQiV2Yg3Zeg/ouqMx8YQIfY84dwluR8+a2+ziG4o99LPPUHu8zFMp2MLyxc5JRkf
kwKljZDZoU4xYdDmGIfeIRIViLr6OPmMsAgXlHuymXJT12gOAjcbYIFOrJOOFtrChJ3P9vLJqodN
k/Uu+ZI0P1sjOcjcYJI7YjVfScCCa6a7OCqtpjjrRfaK1OBuKuicG6H3xo6KnCNBsbEYMgb8/kx8
RdU0PbUdpnUn6GWprQFfUvB7ZdFL6jtF2wrNbC9youUtk0B/Hpk9tJ3b3fONvY51LZYT9pBVl4T9
NseGtqjbxD9i+25XTDUZsPq1fUlwFLuJ18rOP8iAgjdruld+nAiEQdPwIHXGOs+S+SrWjCudrnml
reyI/FiHTLGGVTsUycp8Ga0seawCpX6kfgsWqpKGwH+pj/qcHruf2ulsDQhl7ei8dIbaPWGxpcV1
svGO0Y52nvxi2SVOfCLCYTGBHD/Xdqud3n5RpMawhwwk+gV/jzHZtq6E3LjRdOBnle5x62n3vrWP
ui65KxvfOPjZwDtNo62xHfi+2kMrFP1F+5o23dkdRPAcKnpwgSjyMtiiXKaWU5BvC/tLVzf9JXOn
IwlYyOYgb2JzMaEbrPOREnUi+MqYOFfXTVU3b0SDg5pM3MpG03pWGenXzkxvscB7OcSl8YJPKsRk
9wDJ29nHthasC0PWp7DJQYxL5ULDgAkolGg8U1wftEDZNyU/eaApL/akdVtTOiAUHfmJzkLbERwz
Dkh2wXYYtGwtBjIzdTrlK4EPFOEkMe2BVjV0VnrgV8uC7Bxps/o5RBX3GHbfUlMPn6buardhtiL4
36+mpvsuy/Z+LDV3OYAXPkGq2MvCsIDHBU+BqNQDC5fMhQWxd8k94W563ZS/BS7/p7DjP7HJTw/r
x/89XPKZzfRv1uFMP/9plcDDv7Yr/URBVcnlavPn3qGm+gfHcu15VYQ+r8T9HWpqfNCh7sCd0mxD
hVpDjvYdaqqyQRdqER9zXdg7Jl+ugWHLmoF5rxssEdN1THALluNqvwY1/UOg+W2fABhCYREk1mfW
xM/BVl/2dCtOmW9Vh0Fu6jNfK8z7QfSJl5TlC+bgi2iHfZvlEhS4lq1Kh3kLjvQHU8c4KwisbWTu
s0Ggi/qF4jpkGrQpXih9/4VzLBZ5F70o+rByhNKsK3yFYAOQhN1sMWBIXJkmEUytkgZBB8V8TlLV
Dz5XMIOSRclbCG2i6a6qMnwR6SxxGIeCXQd+k1X4oYoTQWtUMd7IcWqeWDLw0jmiXZRV8mlQzGsh
E2tFIo95MK6LtIwOXOyLqqRSy6b4Y5EHV62yXiwGWVoSPDCTu8/77klmGacL04JeLsPMPWsDb3ZT
+jfiOgSqe1BndXPE2p2uiqpBuBrWitMsW7iHiZI+aFV37+b6qYuqB/r0ta4lHzN7aPAooLOiF6Tw
d0oNr4bDwgZCOlr1pbYjwjSa5OXM6M8r/OFRFz15G9DtqkorT8ukxGKJSXAlXd7uo4Urw/mYuyNR
J6Odjj0eoV6zLwYB08Ell9gOVbXw/Sw5d4Wyxal3MVLojLqVPZmd2nrgETzFKLcilzbz/PE+d8xg
gVulXiX4CxdNVn9qR17SccTUIw3VL0lNDtS0m5eRmpwshuxXoT4cmWvcJlvnAiYlUc/go9z84tZ8
ec2s77og1/CjTZdJFZd2jJ/LWZ4NXedMZKAmXZm5h8LBmZNHdrJI81LgHMsiWjDlK5XKFdkZeT6s
Ym8oEYjMaRhXUu1WfoLeWJSkMTQVYESnZ9PagNWG2dKO9zYe7UUX0n7oYfNouP4ttIqb0dhoCkq2
a3AhuLZ66hx7n1ngd9E2roUa3UtdG73EbXY+UuZnjAwmSW6NwUXdI91h89lSCbT3dqEZe9T8fkco
/MlqA7w0g3vT9SA8ossRA5Z4VhJTiVetK+pNaeH9zmoM2lqax9tGGI9DOFxM8I2LqQ/ugzjzvbyx
3E1nBt02r42U9pNJeYMN4aVqicp0gxN4PfFq5tVO8gyorvFsaXW4EKbSy/v2glZH6JrRXoXBYdMZ
or44iavscjoH0D+NDgKp/iacISZHKqeFY0ynGJpDm6Sfh8n6lnREg3RN1T2jr+gfOksunDyd0Ph7
Moyupu1Ax88YwO+tGPdkYB9D33rFA/4b3uF/6rr5/3fLxX/GY/93evsadrc/Xybzx36/TFRzjucB
P+BlDSb+9+tE/wANlJyB8a8NvfzWv64T7gwIsOjjEEZUYhU/XydQafCZGJZhE/r4RUb2vIPjR+IV
3xuXiKk7FgNz7pM/chI6n2VEZthGW2EyDW4bHAGTExI64q27iCybV7e/i6ruWQyIZWRQ931Jwoux
8GcH6PsipXRuQ4Ys7vjVGqqnsANlysBi77bqcvaeki+/6Y7vuVN9CEd138MAsDQCGhMNdWeXX9zJ
fVL7aU9taTLo7ZFIlZtZMvWVGaYzMm5O6e5zFekDn7u6w1rwlaSbVxNAA9C1Tl3C6ZG7wZw7u1pv
cRt/DavIK3UHdgr14WLs/c8q4SOoxFW9ahwBozKDJOaUfrzMsJswAdG9TsHkpzndShTaq6A+xW9q
1guzpMFX+fM0OPdYjJXlGIGyaM30o5z/IVmajP3DO6subyXekIUh8nVfyWA7anniiXl+McF4ZW1I
efZTTd+EBo6MLEuOoa/tGBECwscaWZaXGADBKkQm40/unts6LDw7sBOvE3m6N4JGLLAIw7zJCbdB
Rlz0ta3z8vBdjHTlZZzkudcqnT8SsdKO1CelJXhWmo21LKvyU5H4y7gm32+Jz3nIQAIbYX6pgxQL
iEpax7S3XacdFKtfY4b9zn28bDMEPCGJ/hQEgcgkr0MjuOU2N45GfD+zv9D277t43hGgfteFDHcu
O0ZkaG21aFpbQjngh+8WqiVJbvYom0ZsXY1Mw2mUPjplCoslOWjDwJCZNtYu4k0uxLU0Rq7Ebu37
ZB8Ca3hxgvI6VtlDy1HCchZV+Oz1Q48hwXO1/kau/aUbBYr0VD6E/ttaoZumj3tZj89UHHvDIPgd
AH/V6+9mW1+boLiKrjQZ4rOixS2OE6N6b5LxN8tPym1a8lKO4uKiSiEWdR98gu6D3SaqLplSfBST
2gEdKLZM3K6aKz+3bmZ5KDp4rw1u1DhY5YV170AHqOxMrniMbqWJWaxL8/teVMXScEnw6iVWqjTF
wPjK1KnQvUktm+95o41oqfX4tUCbZDqByEpsINa+QzQrsGkHQdzQRLn2GfjSjWWzc0IrI8penuvG
vSpTvK2k8qw0ztoV2f0EnSJHGNAaGK34y5YK80pbdMvKqFejhh43L1Cookcr1wma4Gn0mqp9sjrt
JPNw1yRzr5Ixo7QxiQIMYoauWCSxoXcRpjKgr1tYCiTERP5NvoGq2xS+8czdl619oR5T6eA7Teyz
E+FotdJbSTyXUeOz2aUHK5HzuVwOdXy1qmZPXGarpnGyeKvx/7meZsD23zc70MH7W/3tL64nPvZ+
PbHAgb4E2qGwOTKQ+X6/nlT6Fs2wuIZQy+GR04i8X0/2B/4+nZBwbCDstslvvXc7Ftub5tbJcDTD
4HD/Urdj/BkcBW6d5YzAv4Dq2dofMHWMEXVcilqLUcCMnWUbv5Wt8RSf3DFPv9WRYp1CTM7rnpGX
vpRdQoWaiYFmo+5Tfev4zPEkTQjvJwt2bK4yumocfaE23bKWyYbJdsJTL5jeJ6eEYVvM286kjsQ6
TkFeL/xGd7SdWmKIbUkvjTdMkwY4yt+CaxSpwSGcKEk/omOYK4GKvGewNy0Dv+jTx8rq4n0EUV6/
F8nUjId/nuy3dnzetfD3T/bD9yzKi/T7nx/t+XO/P9ozm4SIn6bxhM9997+3k2gfoFDhUaEjn7eM
/Phoux9c7n+eNn7bpsriC74/2qzu1lTTdXmomfeANP+VRh4E1Z8qLxsqljPj7dhdhnjwcyOvKKY+
c4ecTZH07V2dYfFI2TKwMggYIyzBwMCxoKgra7JDSqrSXWUIRTYExFaF/ZtkgMOMC7y1nUt+NE2m
FzF9cnIXg2D+NVSSjSFZC1b31Gp649GcbATr9BTysFWaeGZ4knbyjSjCpvN1xhsB607GRcaEHZSQ
+zh0WruIavtZEXNbqjCOAgdCAUXKIVxZZrkJdTw/tLVKq578rl/KKV0zr8VLxZXEAVo2RJYXNqbd
RMMVFSqEzoyD4qSeiAVmM2OZW2BFwhNe+WXRw3GvW46Vct+lz2qAAj4hstpKQsYVTmZnOXt1ZMw+
VhaRPZvqstPINESl8iwb7aZoIHDnnFfYWrvC4Xo1yosZzr01sSNi+71W3EZZ0XNzTP0WsaBZK7hB
mpbJP4SBT8y90UVVIOzxNQ2xDpX2FofiyXfRRNJqzagO1556FxYMlZzkyLz3aga3stU+K5G1b2hg
0cHXgx+/kpGxmHuUSuM1E6tjcuNjUCH3KRl3XghGS3iCvHGgZC8YYbY4xjP5KiJnxTDVa+NXvx1w
OpLHkAVTF2N8cZjzmbX/KQvSh7yyDq3UQOeQSvcXdo2JZjBfRJ2vLaDwbfE1wBAdVQrwZPVJByul
uPFB66Zt2OfrwhfPJgQDi2+ra1nTqB7A939k3cCyNrUVuxg98FkvVpWdJNh4uoejY5RnRjX7ODYu
A8M/1+qWnWLv7GbA6FPfsqzZV5N+RpB9scD6yUA+N+KZOJEz0wTLaafpIISj4JJnUbDoTPuTP4+H
S7v6DNFRoX2dgdXTSjNx4Cl6fsU4zSSDhXjFY6W4l5IMAB5cpjk8k40vFqmabTMQiJYzbSZMREpC
0s4KxJpdMLyxxR73DU2ItoprjVosQXIwFmVhekIckkldREzYgM7gKWsWogmW1HkLawKReM/xIoVN
tEp9zB0VlhpGCmIVZffVTyhkdN2rFe1VGgd2L2wyZorGKTc/ju0W6V3Iz41ir2seSBhzY/glxzJi
phc9V1YMEXT0DDiNrsL8wbY+AbRZOekzMzd4USwUGb/2qZxTnbAt7JVmlHuSOjup1+uoar7XdVyS
0kw3Tqxjc1HFp4DNip4Z5M84+tatyLys7nDbA7sYMi6pxiO4ssIdhLsSYzU5PEQZKsD+CA0rXeI3
2Gm9xPb3yRCB52iNF9nVgTEpJbq9iFWgmQrXXOYSAOsDZ5257Yrh2a4ydsjg4JeMuz585o7Fb0Cn
xsYJXdTPGQliiVmi8EThOF4lkpKFBjFVdI9IT/TlpQi6T7wX8gtzenH3z3X4dh3OXfnfX4enW35r
v//FbTh/7P02nPfUzRI14hre/rd77X1X16x381vYeBCqXfZn/l7oscbLhFg531JgG2d45vtl6Hxg
oIb8YPA/Mk7C/ZXLUP/DXUiE2GAxM4RIh2pSdVy+8R/h0Hgg3akoUmsDsqwvXqy6LfYhjHr1AQsX
h77vwm682QmGbhZIspVTW7l+VbXP42Rhsa9yvOoEyAfMTmkns2XsGruuqm+d5oQPbjWMN1/G/kFR
2/FkTU1V3RfEcnnDL6IsiaxTC3TrZWLh5RIYZ+4+cA22zcd/ns63p9P+j23I8a+ezPkj70+mxsJD
5iOC/TguKtTPChllGPuCdEGucC65fn8y7Q80Fw6BK9YuztMVZjHvjybdiYaLTtg40Vifhnj2C1vk
HJ7xHwUyHk3bYN8Csx1BOcjD/vOjGVrUNjAj1I2mdTkjiqpgbOIW1mQtpISHtmapDL6aeuXLNDfP
ExFJ8qNVzvri2nbnMoD9K3k7sbOirs52TiCNzDMVm9PnBtChkFS4JsmLJQGmLkdYFG22Hi0z16Te
sMdn4Pe7SpXdQsSm3FmIWlE97tUkXE0GLmR45vFDkDTBmuuWUmMygyezwXmqw4/z+ggaHFoROWgE
kuUoYn2ZG/KoyxZ2jX0MwePCjGnamm8zHTx7aqi8UjafKmTrGLt0AO07vcsRHpoa2Yu4uhch+G+w
HlouJiZLYosWjo+PJP+Yx+1MadJsBB1TNGe/t7nerUjdFG7+Te2wMMX4fyEFyBaQZvFVn/L7xvZ3
U9UnD6LXPJd4wBpHAlNSHDY6vva7elKTi99H/vKfA/nbdQGu/O+vi2P05Xvdjn9unhw+9n4o2cSI
KKwhCuCrU9+WNL5fF9YH6nQxrzxFOzb1GYL/+xQUajofYHI6763ROSvvhxJFmy/HuJKPmHN291cO
JRsAfz6V825HTiUNHqIAXdncpv14YXS+j9FuGPqtHVfGKg5VuJ7atNb7YpdAKsR9n519nARpq3+p
oxEJcsZxAQRtXbmY8BQZDzzKn/y2XirjDO2plavAiJmj3i6mnHRQ2t+pgf1sZbObXHtlYd4Tk7HH
ouIsRSw0eXJ7sOxlnW/6zL8bBTkLJdDJozOdSqPxk20zAUwnc51Z2HmAba6nNLjgaLmDu/mQFCY4
LP+BLSakrjsmXgOCr/JlJEE66iwO7NqS+VV+T44aNJwjby4VOiGlr4PfbHVMrVU4HmRZ0XpF5Lfc
z1Eszg4Gl7gSTwO5JD8vCPc3LgCubJuIet/hwzET8zBF9WMAlqxHmE6r6jmQEICxZ6zZeXmKyO0B
VtgGWXLvKz1AHigMkXrv1/rJUcDG1c0qdOstqyA3kKQeU5M4MkFcOy1OfRF/g+O5Z0eZx+avU6GO
hP3xUozMHEfcinLa9qA1Urs89Ua+jfO8WZRScC3TNsX+xk+Uh16d0+QZ9Hv9hPDPos0aBFZg4L/P
2vHJz9m0rVQF2E+JNcsX9t0kyo2V86VNMq+uj7tdPdRN9LkzsnXOfi0ldjzmKZ6pfdYgn/igSV1C
yG4Gtc3vXlm8dcbNTU6szVeBw2YuFjcwcyaqBMHB3oJ13lfpAAsx3RYKtYni7JBr974jod1MW79r
Eq+UTX0RomNXTa+wZDtwHyq//kqm5FUZ1K9aFmxCk7JclI8N/0VszTiGI51tmFC6kzQkV7KA4syg
sTk3TbJnI8ByKp2bXmmHxh+eeqHvtFp77NxxP8buK1uLbmadXVnHu3aiXlv6rkkCIXqqUNLONZuJ
XkLDjEkSRNg2fT9/FnWNr1x1QdsaRmaycwIrIBb7yfSfGZ0mq7HgMfdsBzzcYgzSeet5ARJLcekv
R5c1o1UYRGzUAbXHtnOWG9lwkgdWJLiAahcu7BcvyJTxlMWKniC/TUj3SIvLQQnarXQ0bW8W47UD
Vxy74+gRJHyIHWWvh1ykUR52Kw0UIkG2fsT0GrvwK8ItSwGOsKShNypdE10gN557ifO889PTxJ4k
AivFk4jbu1YFzlD6zrNZmo9M1tuliMZx4U66e+wjpBK2bEcoFNY+U+yPUWO7CxYxXqdMOZP17qEX
Ze0mrCNQt3YHIwT/gDESsaizcSPhFeATcI5lyxDWwF60HBLnGGZsbVeTYk/Sk5ePn63rRGR7MZIJ
jXRypqiUrteHqVjADALpnxzroHq1ws719LLb2l38WpsjfaxzGkZJAgHMZU/APlONYmEFUH3qEuUf
paXSEm3hgLMMUqA8WdqRjdeHa4nzYCGr5kwtS75NtdbpTOOsdXunZsDKaHwZS7TzvrzSGpchVcUi
p2RahAnpRqVTb8z7X0bX3E7B1O2lxasJC2KideuEd5U3msoXtif1BLiJ/Y6KesylquD9Gy6ImS+s
jVSwUUbrCA1AiZxt5KC8NNmDZRYzrI/zPLFV3pJ3LgucmFiQTynGEsesdkXyWoMMBqJDUnjllxV7
R7JvWYxLJAWesi96VuiErvFi07Se1Hr4SAx8oyZBBHUhuFZGeYi08nEKzH0dqwxjjONU+7cUADFU
VRDl3XSvijkHkpe6h6vu0WnESTBpXWH1/1RpvrM0zKBctG1LOw2n1Gs1u9v+U2D8Js/+x4r/4Vbf
mqK9/bnCcH8o++eG1HZM1EDqe8Ocb/D3CoPBOMqsPS/4Qxs1ZgvW++TB+UAdblP6WwzGf+tV3ysM
+08z818o+982qf20q0YzeeHyEhB0wAwe/lBg6DiiXc6uuYGUOd3g0Po9ElGPzdh3nPxrFQgl34Zj
rFzyt17RGO3SfVDfWkhgqsYjQ3Wo63OrGYCwP9ncgOlCAyqxCpJ5uaIwxmmZZBrySsfuZLVlHpc6
vbMUZmDsnC6ZjlbQOhuN7Ve73LeF58QhDAAM3/FrUOkD8DNHtz5ZIGP4B0Pw8IXAFTuNzlrruf3X
xMrHi9v2zBOVUiUvaCTkEv95xH97xHno/r6GvnaEXLO/eMD51HsJzZDBMFyTAZrKEuu3IcPvD7iK
qMKiTJa/4Qn5UXHBLciWYlx+/zoXP/S14sPsBFEZaMwLVV3D/pUSGhvQH0vouXrH+DFP6VxHnYv1
H0tolW0IKmp/sAXzU4ynHif2ROZMYV+WNJ7zPAmXWqt4RUi6CpcT17s+jatS53YqWay+iXIlgRNk
xETJTKa4thEV3ywrzYAL9o6b3AH8EydVLdyVHVnxo9PadxQaOjuEzEazCUuTSN1aFNQLSeSdWFud
vxpMFFZ9EYolQOfsgQWFAhV8cnYhI3BcXbYGq7XJbnEjSa6B5jLC6NqyJR1ywOg/1GbveBb7Ac+F
BoEtTsFwywDjSGwm+uvg+sq0MgKHwTuxUGNbxBkXedDVtyjVJQNtZtn4Pe6VplXXPm6XvZ0rZ1MB
ta4qLsxZm4Yb7CvNdc3B1eLmbu51Fkpa3KcChbyb1iIsjkEsH6dxXLpRu/QnNWJPtn2P14fqQ6Uw
6HNwjyEkaE3JX2qU2UoN7iYHSmcnn/hZcFXDUneNIDc8VophpUtCJ3ghEFqcg8yH7M5mwBzmO2BH
JU4wqgw9AWkdo2PmgJAITWMFt4nKhOAzNoJipbKEZJmM48M/p//t9Bscu78//YvbX3TP80fej77F
LWVCklI1E2PsT3cb83FhM1p8G47/dPQNFSHMoSFCBDOgzFo01u93G92zbsCOdHlvgEVEhPqFu836
i+ZZpcVwGH6qlmr90fNVKm7ARjNn2NatY9fLBuktixYNAL320vqxbj9KMdA9wv2f5+COoveHvjMU
8qQBKU48pZq075XW7hf1qH6vQuCnDtZgFu+BHB7FA0eMFqqxz3EOwdmWLaFC9UtPLrGOGCDJFviE
j1mfhZTli+z7juXVYcEirW4blH2y0oeQjJx9JY4IIU+Jvcphl0SYqHWyZyFzomwtdfSpd0dDp49U
sogwZ+YQpB4U914L7PLOLYd0XMaO3g4e24cK1l2yZmYt+5T5ZoiqsMj7xvmU12G1iv1BvbYiSu5C
+UIh6h4ddnNE/1yVDBPwzpv/sRpcdvKW/vmmnD/0fly0DwzcebAd02Xt/ZvM+8NNaWKdRFGaz9OP
N+V8XFwbko/qmoiz/N9/Hxd+C0loVq7efZe/clz+7JDke7Jnm4zLrIM/8Od70ij1OhgbO95Ku7qb
KvHZniAOuWrO2AsC+A8vkutvBeb/ybvsWuDSa/7vf2mzLeFHvRlDpvnb9+7gyKTGpaL48VquclPp
kwicz2APrY3IYpXDKjVMrkmErW4Tikng+bdclOVYZSs0w+uxDme+QLBlhK/AzcKOTVryvhDQgrUp
+ZY7cPhqcFGrKYCoaYRa8alL6cEaJZNLPx1BuptNu4qHRni+UQXYB6uJ39Vx/TdO1K77rBwB/zvN
xtQNZ41mFm2MMtw0I5NXzlfOn1+JY1u7E2wZppAVK2kWFfNJz1eULUbL3QSsaBlKN1+MI+K40Vjm
FgLx49RPw7ay+icJRyhrS3hcAvRMP6SX0ZDM4ZWqmVd8fIEgOXnciu0yb6BD6NBGStbjhXEkl9GT
1oQetFw21JhI0G3NYhblY66yotxSI6LQ0Ur3k52sxBYl7dVxeXm1alyxQ8NfirK4CwzxIIf2K0Zw
n2jAnJIPjtjhntFc1r2v7SVAcGK34Cb1Vj9OVvQRgBJanxYc4mo4Kr66LhV0c5Gtp0oeLbN7wssO
PK2K16H013B4zwNrixkm805CCLsMownzTn2e+uyYasNKzSxcBUgzRQU4oX6GU7Gxmg6bPEvreuM+
QfFIm/xzmHT3jehXoC6+AfI8SNnP3r8vATHd/8feeS23bbZb+IY2POjlFCAINomUKKr4BCOroPeO
q98PlCiOnfyZ8bkPMpMZWZXg971lrWd16rDrNOnQVOGuxAsozvwIQWsyhgeXZRtN4ZnoPPLC3Fly
9SxO2j2Iv6eRmT6OR6lbJTVcy0ocYNyEZIuRSkooFnB3NEznXLagiOYtqtjBYC8twiCeR7ASLZQ/
WK6x71evsTJbl2nMEpdBkzat23mM34KhTKXzBFcANENjQ8rTmPDoQKhKojzGSSPjy5e3fsXQKqrK
xpviQr0W0/Bg9VJz0Su1PVmkrHwjbyGzmQ3ND22B6XwYIKjlaXlscdBaxMtcjVWQrn+XOX+UOZx1
/1Hm1G/9vwsI+bTPs3sxPumaKpr0JD91OeIX+gqTUsdA3yQRZf+9jTe/GBZxImzVYIXRztBdf5Y6
xhc0JZT13O+Gwr7tlxbL0AB+PE5Z39HhsJNYOnlmW/pPXU6nZnGgwTOBdRyfOafyfevPICHm8LYN
2vwFBqdEbNqsWTeZXMhY7DOxHzdTTJKxU876BCc6mQ0AYYkyUbbLLRLvsNWNd19qTQeX7T4rtEeR
VAYcKnGwzVlcMJbDe22LdZZddx12jJVZt7IGJ0pFwVEW/c7sIgFUqWUUBXqKOv+qQQ6BDyXmmWTr
gGZ4FzelBUSvBqN4h+u73gtd6qUaUwXSmEqrB0ZHSAn8YEZ+IqNTqRgRH5v+Tiz70YbzcZ3Ed8SH
WOY92QN2QrjKLKYHBbBFHuRPiMoVRPkzt9joX+bWeCqy4mxYwMFSHNGG0rlj219Ho3BUxOYwhkzk
hFg96RmNhT48zpHxVcnj09hTNCqYuYbuSSY+rjEJ6zVI5O16UDrtFG3MvrsPi24NGGtdld1V0mVX
fqI9Dql6lwXxiyLHkJ2sCgitVIKcGW/NEHM8E1c8sQ0cTV4q2MrcCNF9DAQOEvDw1QJV4gfya6ow
Pg+EG6EwLsMorodmuEvaYd/nzVUwig9koz7UU73qdNlaY8W9rbXwq6xCz51EjkM/2Sspdk2z8+o0
ZTIsnPSR/I5AgkSp6sxQqwSFm/8qhzUkg+pUlpFqyyJSHULr+xW5ah5sp2MwkhWopVt2mscsGs+x
NQUf/BpHHcBCZSXkr0OVMbJFCRdH773cf60k1sQrlKWjcg+CSbZVNewqb24hyaS/i88/is+lufnf
R9jmLX+t/6VZWz7r+wnGFtGgk/nUdX4fRC7SBJ4Liw4OZcqHNOFzEMm0EVEAmGU+96M4/H6C6R82
UQQNHIkcY8Yv6USXWdDf60GN8Gm0DGxgNYNMcX6cn+rBFHsiTvfJ07JRYDzRhEJLMFME1ZeqKZ9v
Ak0osq+KWYbmNpGgL0QQKAfMjsDYp4GBRTmomv/apC2ru2gWD5oWJJBzx7L1iqLnv7mYSEKLjJGw
YOKq3ISN2zD2OsENc5k1xiYQy/rJnIUihqULufX39frH9fqfM0S7fn59L/5VoP+3KSJjckR6XJRI
tBY/8g9jchV/srhcrR825e9beATzPDOYYRB28anfH03rC/926Yw+x4u/0hjRAP34bNKriAqDyEW0
RdlPC/fjs1moyigjYo43aPkQCkMVsYoniIugTh9gvRTbZm5YHYlDQYqmgf1WFCpTdhmNsSTqwGPN
6qbVu8zzB4sFr677VeFaepG/a3I4SLZasKfTMyyow5lMTKYPlc0Q/HpIHlMpesOgfJ2E6SExsDP7
BuLRWNfcWqrcUY7NDZQdb7B0oLtB55pWf1GEaW9mg1vH1a1Wy6swJRRv6F6naXpsNbSgSA2OdeYb
VNYx2Vu+vxY7YgxBH6xTQIJxe99b0O2N2dGhSRWwMclTuAQjKem4Z6F3Py03jDXUXts8L7AknEFO
5M+O36TQy41VRPIom4VNqDxPDYCLxuLHNUCremHKva/0rizkbOe547TWw7TJINIW8W/3RrEt+mVf
lYERWrIfYDBppYvxkxoEg+gcrLL+NHfPvvkizFcqgD5Ylid6K+gDt2XQbPPwzpTiW5hpGwh/c9M+
UUegp3sbQS9FtbwOOFdiuF8ptAl5OCkyNtU59mKBhBpQZJohngzYEQbb+qYtN2BhTl0cXDVN+iKU
wqWdBrJovIwcLz8yHH1q1iDKGyxyuY7Etd6kSI7N+HYEaq1Nr1mSrNWWAABtg+bPnTRjZYC5HKoJ
s7rxXo/LVX0SOm1vFbi3podUfBLANmtmid53lRv3xUInzAG5MVFqLkb9UjTWOoCqGwOp7axg0zbZ
FiWAI+TE1eT6QCBM8K0g03ilxd1dXSUuGOpjB3uW0YODftWGX4Vm2CC1qX5SFWG9fDOQk1vS8vBD
H1N8w2H4khJIoj6lS0GXomAw1n1512pPZly7lMm20pq2L54L6y4xXmKMcoZauQzA7JZSTRcjVj+0
ZOpztEyLu9syfQeixWBdsNmwr/zunPbY8QD/NeFeG80bAaip1t81sJGr2pPIb47otUwBdXZ5N9Xk
BzOf7lAkdIQ/495r6sZJJsFmE09C6DFNLrJ2tURC1FO27nUL7qvlDnDOej5NvEJQljHTgypl63MA
uOxOAerK2oIAq7s8o9ejgGlSIO5EAfhgydH+MAtp1jHmbD/zD1U42EVtXivZbqokZ9AaJ9dfAVdB
/NpkMYEB7Jz7eNyq8ewx8nDlDLt7zM61VsDyG/k1uco3okF1GCKrZ6LR60h3FLCZi8sxWPyOMcZH
3PyAjkveslcUmugRQrehEe5PLYSxSH1e0pqG8NbAplnix6ymq7zyrwmPtYUyX2X4A9oOQnJn7MYl
ADF6ygH91qGwqYLE0Su3h5hQKy8xcqBKh61gpSThEMUobqHSkYN5yYqDqqGmfydxzY2QNZA4UluM
AEQd+QT7uETejqzxWt/f9Pg5JVQcFv7OAJ9nIYikr9L22rnxAILaqdX6tqQEx1K3B653FPm1eiNc
RUF0k5jiwa/mSxznr6QpPegjc9BMv81CXolQIkvjxgdIupbRjhBJxu1tsYLvg5sOM2q3uFLHtHhE
IAW3twhc3Qh3YO7ASRebGSdrbmghCg3MrebybwEAvjdEPJmZsZVL4D5N5qjA/oB+Z7Jbt0QdCHnj
pguXPSUMtNAfZT2+KgEiLRkKRSjeDvqLOFyX1Vc4E6fYSnZGj9qkgNRt83KQcDQrryMuXG2x4+qY
dZuaP1NF5NgY3LVyRpoGL2E27CS08mSWUqgsP4sBQkXnLBXRGRSrINqC/Vzzkb7xJIEkzET5Y/z2
2yq4FAH/u0w+Rflbmj43/xzTLp/3WSjLaAJZaICX/ahqVRYe38e04E0oUmGiyEByl6HmZ6FsflkM
TlSwlNcKNSz16/dWfzFUaRQQqviHBOAXthrqT3PaRUMuYqjCUa/IIr5EfvK/D06JQGjbEXWHp09+
NUBii9R1GA53dUQAIwAn05XTpr4oo6VSTAAKqhtlnO7NBgKgYlW7FJ7LgeAPQjREIVxL1YBILo1b
aQ/yItuJQ5zuZysTNj2xxk9kDpmkMC60jH0OUg+R1DwE6ZsK3gG/VBcUvV2kdR54WCUMsswm40Br
a3WwuWVosXGoH2r8uGupGMLHyUqlbTur7SGYpPRW060pIT2jJiuublOlWnEidLZRx8ptlvkbgrm5
RfLs/LsQ/yjEUZv+x9O/e3t/f6ubIv/n47984ufjr3zRkW+Aa0AX8uc46/PxV3HR6shl+ShGPq7G
vx5/VhG6sYyzQD3IIp9Kifzn48+HRFbweGVVkfKQ9cevFOOS+dPzj2QARTixDSpfSUd2sHz85fk2
yoNlz/B/fVoGBHsrzaYUiLWtDXPidiYkVBGnr8BB0fotgL1+APTGJcz9OaePNfgcz1iypCqTejuJ
QsGeOyz5Wn8rt+hoM6W+agMkjcS/jMC7+11r+g9CoXmVHm0FpYJdrrRbvUuuy1gmQEYRH4j5vatn
OK8L800Ait9KW72EeR/UKvzQMcIVKNVemvVr8i+uwBWsItbctqQ0z6E0pRtRY38hUCh1Ufk0NySL
zBjjsDiiwckl0e3H4oCN67rONa+o/W2Sc0MogPfinuCyKRUhI1Tv82ysxHjyRmBoIviuqhveBYuo
5KoKFiTz2pfHlz7VnyxtZIUfyOekhmEvzwRkqPxFiI49RmKwy2N8cICjdYolGUR/MlhcrxKaYb03
XC2EnSSO1pF7eVPU2UGb2/dUD91WiU9BNGLpClAQyyJWfS5LtShPlYF1LSzRyCs1M6hmIDc+xYFW
SNlZyIVtKRgr4Ikb3u46fOzx2RTJWSKtlaVo2O5MS7ijvzlZfviuML1A8ZbxA1olpaooX0ITmkI1
Jq0tioRcBwmsurAi6EvSS/YQbeQYbe1ftVE6b9uAyjSjYr+Y0kQ2D43efZ4EuatOQ4j7ziLsAbbh
uiHOqopnMIwixlzCxmAICA2qIycPDf7WzgDbnOg9OXiXgPlYsX/bCN19ZkqRQ7p6thRf8P678UBe
uEQor55viHkk86bd9y2ZoeKEMYDop5UlqC/iaDZrnGP8gep+tNYWDL/QiTUSEp3I6JsDgTrxDOtL
7B96OdNh1zXxm9RDjO5Jd3MrCBCJhetvHmqNvwn8jkQt7ms1QfMNWK5NAFiXEzJZQjwHGjo4jiQq
RDK2cLOBLJo9FGWZOlWVd3ZjlsHvecefi2Cu/f9dZDjpv8kmFnbA5wnLuA0oEbc4fDMVwRQ3+OcJ
u4xBEPTykb8O37+NOxjQMRxhgKdievzrgIWis0w7rL85i36hvvh5k/DXsINBILZtDu4fz9dALRm2
hNCgxlgcvX4kqd2afR/OsBJ9a4kyfB6UrNzKXdccTcgEaHF0KDRJmZ8J2pzwRbbZWpCN/D3Wcn+N
se0j1EXaCG2hIoeC9tFgk5V1dUPapuZZY6w/FoPPPrT1kxXAA5P5nEbgFWtVOmUjzqLNFEQFh1ME
LjIR25teSeatBVvG1YWie5xrjhS9GxpP7kwK7GXFBlT3qViWbuayfoPSA2GbjdxkpKqNHCyWznk6
pQR6J3zBc6AT77dXWqGlMyu76W6Ya+d31fHH+I9x2X+8HZ5RMnf/UnMsStjPd4T6BU0yFa0Gz3ZB
GPztHbFojLjuVUZ9C7ppqca/vyN0EaUQZhtWXgrbr7/eEosyguGfxDhbgxvL7PqXao7l+/99OL3Y
cJhym5TwC98QVe6P7wnDYGBsJua46RWwu/IYH2hpa6eTlNyJW3E/yeqGfCDf1tp8my/C9aLtK1uY
q229iNp7pSxW8D1VblQwah1TLSz3q4YHOEcX3yci/LYl+zHNWf8qSOm15l0fs0PQCPtx0dYrTWE6
8aK312aMzM2iwReiYt0sqvxGKndYzWpHMkwsb4v/OSDQN2W1ROBczveZvLgGDDJ/KP6R/qMalKA2
t60n1yYa9Sg8csCcqp4syRzrwIwmMGIFtuoXVwGuO+vgL06DcfEcaOF0Cst4MwTBIQxF0FVJj4mo
uJCyx6iOpB4nBwNN6O1cHcygt96qVvg6+MWtEOuwQwkut9u4+KoD3mbUg+IjrLLX1uDNWHXQi9rk
VgKtpCdxsSeGud2Ei8EimAH3oFdWErvIsfBYixWD4BHDHgWFvb3VnBqL8dyYIrDCvcHj1K9q8gad
1IxL9UqTO810rTi4m3JmKXL3SoLhXvQBSkZWMDD+ma6Hbr7pcQmDjbCk/luJsjW5QcCRWbdynPuX
UVUNfOnBSIjU79Ph43RY7o//fTqsojF6+2c/snzS59kgowlEtWsg4ftTCf95WSpf6NO5StlO/Wzo
Rl4sk2NIm4Co/cfFu/WF1sWghWYlv3huf21ttUj7fzwaFqu5iGxLxqVLV/7T3iqzohmYQpht4rQ8
k0kAAXIKQ4/hvrETKmGw07iMFyRyvZLwty3IcJ/BbkRgkDivp3ig+ZA6Am6FsdqExiwiYLH2VaTg
j63CG0GEo5UuRT8UDcLbu3FldkynUlHxt3FIszLmOG1R4N6Yaq/a3TgMzNrEwGFvxxYAidICMFGT
qnSKbtzmgmR6oSI8JMgDtubQkTjdp4qtqQxDTYP7Elk+4XsSac0Wut2tZqVP6I5LVMA4VzTpUmBA
Y4wo3ElSeUZT3GBLBOkMvzHyhk6zIJnBfO+mbGA9HoerSgtOsPf2kWbdZ2nJhl7tj2PHb6RYemOP
Aa1Kk7HYNwOR5OupAc/VlxjlUjeSZOw3wTYa8Z6N5WRsk67jQ1Yr2FppsByBDKkK1ewM1YzgWOlC
wko6xW41Aa+fAkDULHDM15V8lieFELuyqW2tM6GfSOL7VNUAo2dhhfTuNA7hsWpIWo19EodAk98A
DUdPBSAzAMyCP4/QTwkfpdoGeIuDUl1LfpwTNFIhCJWe/YFcnDxa5ZnxVjENR7rmM8TzS91h80Oq
c8xRVPEyMrwhxxGDoRNn4TW0uAZuXvEmYjPcmAVsibiiHGcOOFv+NasyDW7djGjJMlFadO0j2I4X
ga2DYyWhecOFdabYt2y/lM+NZL1zQEerLlVv/aC5GQWsi2P1Zg0mwYxNcmoZ7EqxvoXEDy/KPwxD
eq8H6l6qzRu4rYSqGuK9oUmckcFVboCW0bBiiUa7MZNm06NSF0d/y1dxCkXd0ndsx9y6asqZx3PZ
rk6Eomva62SW17NpnsmCzHilJNNtRCbs8RhqEFkyErME6SqbhZsiknhlwtENtfDYC0lqo3q/JFO6
7owWIfzQP/phSviL6ANhQeO30sPuaY7Mk1mmh0rQ1FuzZL5qKMmJqJx9Xddro5z5pu10sFTSyiKc
WFq3BXa4Ji74VQ0Mt+r7u1z0F3M4UODKWo1Vvwyyr2A31oT5ptdSHd8rQ343NNa+liQ0ikwNRiuF
N9NKz/DAX3s17WydX3yV0PDaNUA9F47jt8kKLmllbqJcpakUYQ9aWAh6EvtQ8I6Dug/ZSzVBuc/G
1Kt12a2qBGxhta7GGXkGqNlIbjw/Hp5z1kKkee3reLgaJXndBKk38Oh1uX/yVZSI6gwTfhpukoQU
CBRptmDUX/3WuGkrdhxQ/hpIfH7i1dqkbIQOoGMsnxhcwxGXCZoLFC9MtBs9lyRWb5TGcopqLWh4
Y9Z+R+WhPs0luQkJkYNVXd9YGpKUiekfWYrtXqrofxOFT5hl1wyTvc9b/feV+EfBTKH6v69EJ3yu
CU1q/+VaXLhxn9fiotngcgMKYVD9/CQmXqRoMqZ2ql+mdFSzn1Nq4wtKZpAEzPCQsvHfXyWzDGkC
qDf+GQNdGoLjXyqZ/4V0ssBWuRb5OZgmypTtf5/SqRVdXsYY0avjRVUphKCjK3uSmOawLs7Q0zq9
XyfkZ88BetN0TpqLalRE7qiLeyvAKpJuSkkDyzMZ5DpIMtHnJOU8cXpl+zFlDoTaVjnr+bwdheIp
XWbhhEaPa3OBTmgf/IlkQVGUf2ApalPs2Xj9fkQ/HlF4hv/xiJ65sN7qf5Zty2d9fz7xgunYuCAb
fkw5/j7koJdD4yPKH4/nMiv+fD7NLxbTZy5+psgsN/B+fY6RZfOLImrSsl3hyV7mH78w5AC784+y
TUFkslSCC29X/tkVlqD6MZuqsDxfTCM7LqP7fCgXGbAO3LxtjNEV2FaHJOQGwryhzxNl4j0b9QTk
UO32JPKo+JizyZ8KxqI8wZaE2Zm89jelLG/6oL3T9fSiTszY9FpkwV54XVnNdpzEio22dxu0nbE1
A4gGQaAReWwuEZ3W46SaGxMggz2po+xNJXm6odliRcvn53bswo3KKINQDpDEUTmHrmIS3hbmCAmL
Xt+LZnKM9bIHCsZN4ZdMk1lLfk34TexeAAFZIn22NS15MxTrG2PRxk5r/7Xr4LmGo3GI+voENJXQ
CXHJxe6aUz3rAQPt7FTGUE7D6jHI83mNx4s8y4CKqiBXeWVKxrEAS1YV4Wutq+fAJwzeHIOD1cUP
emOg/JZ3+tQ+FkX+Vg+MVqtRPdRGe8XR9s3otdcoUe/YRHkUxyeu2LWSVZDerfAgm1WIDhHyQh05
ss7XLfK5tgXJQr/VaZrTWT5pm2l/InPiLiVqOxuLTdUaaO7bQ1lOqwb1S9/WW6SVdwyqqS6V4KZK
+1umqygjJf/cafrt6Ffgz2phVUfkYo55EtnypKZkqoqN16UUCelYk1E4aPnayDoyzFWQ/UKRXzVK
EG2A3qB+L3QD2Us0EiGAXbW+ARCTe1gRSPAOhGg1hVXOvwzJrLImdR3U0dffx9EfTSRd1X/cmEWa
Rv92Hi1L2M/zCMyrIbM7AhT/oTDjQPjsIyW8qDpOMUNE4Q1PiQ99nkf6FyZSIiNXcYGJLQ7tP7da
svaF1SvDWmak3G40or90Hn1sbX/wYbOL0jRstPSQ/BAL5+nv92XXFqTTdGbv9cRNQg8UccUMD6Ic
wKJWx0G6s8jvpuoOfB35ErhV0pGsD6Xi1IsVYUIy0H914Nefwea9c4gq40qU9YS8lpjMbyTMoDYE
VBd2/oF2KtM+VU/CghsS/DI59hl4bruOihRNktw8k3ebfhXHXr6Z5iI/RmgwFScD6500hJ7aaHwJ
iZgKId1kGkJv1MRAknP2L32BSw1rkGYn9PWOWeh7cgO4+yFCOToJkod5bpjXELnklIYVeEnlI/hq
Jgm9kiXFq1FqxF2Ss6B000Z0+lpGYhwoR2Q9XPFSu5OT6T6Qu3tJ7As3tSxazBoCc+XlmvRSFZJI
bGC2ISJ7hQJntiVD3wrhuBkG9QD2IrXxXHw1a/WQycmbkNF04ul5k5LpTON+k9QKLXE0IU1T5W1r
mUepjOnV0NWvWtm6hoKzyY1Bc7Gqkn5LtrFTF0T5mWbgWVHrKYOI96MYN1mEBSkupdWUR7vMR0nd
RHXo9l0+XaLaDGdOpFlVbqHOjfHm90Hwx0Hwn8gnJ2rrrvlnXbJQDz7PAfnLQntaSGcSjJgfSNAf
gTiiJJpgGf6cQn+eAxYUB5n3J6No6+Nj3w8CcLl8FXYylCtIPEzrVw4CpM6cUT8NlOjp8fkx6iYc
gUL8x5PAVP0YsnMXIDYV6/iIXvmiDXXmNpkwrgISuNdq1n+tfX0/RtVN7yvcLqY28H/ifYRJZccl
eQq4zOkeAOhH4dtYE34DvuEZKBQM2BxlnTUZL4kKTUqJi8dkJoaEcu1qmIM7oaoTktUSf2vF9Lva
Um50S+FRUYFESylCwHe1ItVA9qyPQoW8O5nKRea+DZdSxlqKmnApbwQ93yZLwQPAidVt3qanIDZn
5jH1DZPZb7CkratoBhFLqvx+KszVIECtN9ALlplDJDwB7vjPlCZwJb0RWXMLN4ZWC7aO1oR84wDK
aqx7IYl3UQ3zPenG+2weJcdK02s5SdwxEg/kUjJVyNKzMVWHUoVKP5pnsxG33RTfFkq0S9gBh5Lc
OlMQe2YQ76tqfAEo7FXqdKP2PZ3/2F/JU7XpRmkFHfsyCpgEqUmG0E/WfhTVZKj0VygjyDjpEdYU
4XQdzsZt3kEPZQcgZ8rZV8m4ayv9YNXdWpTw6eV9eFUpIGBH0dxovbHpSCEcp+BekHDmVTqnh1Lt
JpQ4qqS4ZeYfo4zhmFJqXquHnhAoV+lUIDKAuLExp1q3myQUnbimrNELXyBK2EzcwUpxpcg7nwHW
qi+1l0mqGBcSA1SypsuaNbsN4PjR7ZwyWetmr2EJN7eq57POHxnBzN16np9CodgTtbsPBMkJQABP
0IL1Pt2SVOaMYIFlZi0afFe9JaugpIxqewb9g2aHqcn0s7gqq9oxlwRtCAst3kO7UvRdpEY7TQcO
hW2fw3NVV60ztETWydtOeVMqfS306kqNR6cOy0smzE4/RiStDy45xjsgxU2VoWAYUrKcUy8JtVsy
Nr+FhbpV/fmo5Q9Qcx1DRx2Qe7Uy3RmZto/TbJtLaGpbd8IHRRWLghhAYPGqKK5Q1ru5cHIC46RN
I110Xv2A6PCU8aRy41vXaXNeaAXGE8sLVyeNuZCAr0HD1Y+S0jrlgiaZDlpJRiWA5xWXpVOnD1V4
FBvEFzD/457U73VPRvMUXkVUsUV9gCpdc1lMcr6qYFOQr9MJmi03l6HYNcRd8sYojWyVWCSJlDvD
aG1ADFMguA2luJ4Q632syp0svhK1HAo6tCGsoX579OXLnO4tZcT0/hLHopOJXkSWRqIdtC6yox5N
TGPr1bkYrsl5GOKNlm5SIjezMyz5ijnk5GMjdZv0EFeHCUeESUC1uIqwkTc3mi46POVAiCS7wSs5
yzujI6hUtg2eTO1xTLaldRCmaD2w9u38m3B6bNTNIHkA6AIzsa32IATbOniEfbZupjUb4czahPqj
1F+FxdHyN0LoSv0+EDdSsg5kFx5XQYaiRNSGEX8VpMhOqvspciNhNwaOHO31Zgd5aelNwidRuFGq
PTPYSbsM3QlyvoMQYhS8uDoaUu+IEoS6b5VpI7tgVXXqx4MinBvjJin3SfFIJLePN75OZKKw1oxL
yQ6cVS9BfhLVLphuu0TroQhvSoLWNbqMynWptbaeXEXdXhOPUXSxeDWmTVW+Gv7Xet6nyrXREjvP
Y478HkSyyOOXRrdYPlH22ESnqNoWAqWjMmzDlpo6iuF2+hpcdajcVd3y2wnxS2Xcx8Xt2BGHFN3J
hHimboK/Vyi+VWpkS43dTK6ubFPB8bEfa3xfYY3AQ9Buw3lXsYwc6FIkw6uj56h49JtDa7oMekXh
sSvuzWJHVC0OrQ0pjIH5BFtAUq+heob9DUJdRIJ4k3vz0Gcu7DYbXlwa7NFtN503I50HNKubF5lM
Y8XhAFv52IC7aWf5bkh7lF/70karH/SQKWezMqLJroRj1+wDnaTc0zhuZxy7cAXzFrfTTc6vq95B
fQOWeZ2Su2b2w1Uzfs2aszqto2FHSq8Iwy5IZfjvV3OZ2wDHydyaxGsU8e38aPk7ebqYYwcw4XVC
67SgzoqdMZ2IfsSFRpPtGcmqDQVHF1EFBIgWO4LhXgYrA1qyBRguIuSt5btgQjB+ls2XMiydRvXG
7CtIur45ZvqVIt/PjYNJnFE/XgGxdGvfrbV8NXSbRn0YUK23VUHtfNsORFsj6FWSbTxAQsFLcAf2
Dl/mGyIoG16pUU70mBzQWrnEZdlptQqqV1n3+IMr8b5WPD1Mlywfu5RKO+nvy+4u49As+wcf5UOm
AEBN7wUyZbn7WR3xPgMqF52D9qQYgjPA1WsJqY2NJ6Jy7SGm2/cJ+6mIWykZDmASMJi93aDaH1Qs
7cPrEPQr0brkqmYXg8d9d4gTAOX5sQr2oj7bjI/tztROalh7QkgcfCuelWRXQsOJMgH5fWOrOs5n
Fj3aykwGvsmlKO8KFiXyjuyWQjxpHFaDS1psOW6n4JzHhIymdr5SWSyA8aub9dhT4r8LLHYyaY+S
fzzwqpBoN7SbXF7n0SYfnvvCS0z+KqtEuxJIyqVFkVda5s1PFov2o9q4yUHqrsVzODsGepVnAmSi
xaTuzFsR9dwZagfMHuGW6SPR2ma5Fu9Tc5NlrgzJigMXeX9l6/JaewFA3uzEN4M8apHZiZfAJTQu
/Iot/o4IXBV8O9eXH8rzPB65JwvOTfnYaictRG2lEETU7as9z+p8HrWTXO4E9tKCm18mVbnqS0oj
3gUbv3BbIYHfF7PdWrZ074q8KtkiEk/AsZ95VXeLeYaoqTi+loJd9BCw79KN20h1xjdfX82KLSuX
rHsvo0N/VSLgF9tna9nxTK9kgSo+GTe8ZxT5LcCD4e9j7VYwPEw+sr8i1inub4hnByi6HtWjJBBq
9Y4UP7kN/aNgphjnXN/fsxIgtTcVaXJcMd6O/tfZh8LO8pFFjSv492N2nQ1ro7prcNlMO107KnjX
/dyVSIq33ivARefmtlI9vC6KsFkeRSJ/CUKomrNorcNLYDx35UYtd6K8VWZzRxqvkzXbjLtLtSXJ
GyC7oE+UCkeYLnGwY3Wo6jstuSeHLpmvkIjKSB0s6TEbVzDykBAipJjSVdfwjvTGtzBblfiC+g0W
Jlm6CKQFscfCZ/XO4yvgzZrhNJJQvIoVpyEaKHHr9CRrt2LstbuJV4q/nfjgszgk2Jm3HNhVHMQl
VAgx8VQOy9KbiIRY7t4VAQNUALwu1RPLmfBbHoAxvTcxWAwbgAXsXVkNtvcqCzzh1qhc5S7gnc8i
2HcDMMvZoeSk0xcNpB1NjslN7WfPFItztuM64PDtSxfPzcTzec9yTzb2pb4x8gPw19YWfEcbOUSb
oxQ++NJJmu4KbY3eojtWdO28QUNHM/ZT+CSNmzZbSbHTSLZxo4c7jYG6ZE9Xs7EGsjaTpSythGuW
2f0yhLCVb+Z7ePQjQgt4h46OeE/dR250O5xFFoPhudU80jinxp24fQ6l6HG2GBgkhC00CDkiMfKG
lawRu2y1iLeZB9wrLsPXMsK7dcnCS0N2dIVxTloxVM27VVus22RNTG0ueJnkajKGFrxGy3LRDidu
9F2LtZObG6IH6vVw3c9OIZIG0ANBZFx5wZ/etpvJWJUv4BpH5qi5M6vIgO1c2nJWyCFyzHXYrFm/
iqWdk9JWDDtWY3Ctip7g7X0ieYq2Cr1qdo1q1XxrOhojD2tOPNnFK7GNY4QR6JAmnnSqrAflKahO
ZrY3hP9n7zyao0ezY/1f7h4KeHOXBVuWRRb9BkEL7z1+vR70aGZaM6Or0F1r1xH9kVUEXnNOZp5M
X2+8zXzzUxcccjraYKm9OliIWOw5BK9i45uaH0Zn1qgR+sX0xAmLTggvFvl9pddTbekKpPsirg58
Bg89a32CQfPRz1Zb1S9Mt4yJt6Y2uXNSQayka72Y/BXo/U8AN+qZ1J7xV+73EYYApqOex+i7W8nM
ou7YJ7gC5349Pyr7sXUyZqnG2pZuWXxoI58RQyIbcD3NKBTlnZ7uDSTSxFna3BoV5e3IrziPBJUn
TJafi+ZOVq7Mr48lylU/aXZSRhDazvhlzfS/af0j6UeSvuqn/Nt8N0p7fkpkR2UI4E2QPXXZrd+x
zuo0Eid+rN5l3dPfe9mL9+pH8Wt1bpGfq/SQJeTBevJzPtgq696gh9hhADpjjQpJzAXTuD2xc6Qc
d0esbAbLMfWD8oPmmy2LRos9qBHqwiU8ejWWxzkja+ShMI6/K58rwR9SN2NE7IPgFvRG+WhHtVs9
KJ/CYfjCDJlgdUF8Ihazjs7She/f4cb7lNf+MB319l54MmguDfj+i/EQxxiF75bMwZY25Yxl9uqB
HG6Zx8pQpEh3yH52CBotyW4+RfNeYWLRKIJ+3X6CU1W/msnJmvZ5vpclThaWGVaLXp/4489Uu4ic
I+Ywn0jlSM6kt4DMR43bZkjjj2phi7iml1ghQ0k7auINocvsUhJ6keKAWA8/6mN+mRvMA/Y6NlOa
PTLip/l5vZtHz/zplh3FvZY6EiUJwTexI1PfcY1/kPgd/gz9Sz660rTXOQ+RXURe3pzZo2EP8fDQ
7bfdqzpFyX24N819JHojESa/9Sdi8XzyuPeexMSfkVgn7mLslB+mFfuXki3CE4+YA3fwP43OKk0w
OY1747PoCPGxB/UUk+RWOBoniuCKpa1+GdEh+ypkp79Hsj4kdvSr1KeqdikPBOWY6O/dta/u2vg4
d68CMmkrWG9xjkOLb0mYOOMYjHmq3VFL83fcQC4z4diLDIcKAXR82VxYas2nSYIgtg+OXJHx4xcY
HKBZQOINkQKcCTIzdY/dcCRqXl+DLjmE6GQ6Sucdey6qDsPqzJsdmBdjkUnpJ3qi9ppbvvVY84Ep
veApFxHZuh24ITmEOEdjEYEpNLc7SRBD7WJoD2XBnhcfmmpfHCtqjqc1fZ5zu9JJN38fqzf2pWC4
Id+9Czphx7OPkcxicMHkm3xobwspLDGO0DYHkRntuKLmFXnEZcjPvJdZ3Y+KK3UuHhkcjnkbYFkr
FpdMvBt13Gzpim4KfkOV3Q8Ha/UKEIjuFMl+qHj0Y8j7K8M3Oi8HVFjcZv0Kw7NQH0vjomu+yKaY
bF19XVOnpkkuHBrHegaBPjcMD63kK+0Fi2BIp9oiJp00/2wzelmv/2UhqwrLzw1VNA27DueOzMeG
EA8AZiH4O1d9l83bzQQlFo3HWUCJAWKN9TRg+sXgWYeMStAqOJHMiQ5oY0ujC2KtbW820lzKUxre
yKLffS+iT4SHNZMJ1YFsxQgDDHRIupPhsqSCxF+H3Oa2l9tD8k1MVDgFIYzZ5BaIM+WdtJzH6nvk
4iXWkq6C8VRELhsqf5zQVGFnkpyJ6jUBlw/15qrkNLNNU725+87nWTzHRwTLenlI+XVI+AvMwAff
ak/A3kt6JVxZ4GiL8YffkD20m65av2GZVWLTwvlGgE9j88lgYQuyqM4W6LELLmlHxNKbwREyRZnU
kE88/PTDelBYTrLNQrVkN/8W1/0oOtCiVUpqlovtO7pKQAW6Fs8InTlmkztVYue3+HO7K7sdXX2Y
PRqmuwrQqOeyskM+EF3sQ6F49ej15hmf91XHQvKo4ln+k434vTrFV11zUzsL8Zk6fa3dk/Pka6G9
XgbJkX4ltGDECVEX4OWe3dRv6TTgKznJ2NaiI7hV88tWWpQn450a3nqvDyjL0N5VBjmQgXZWpSNZ
2vXvZO5AQTYDlp36q1aEB9vqs3mVW4cWL93ND2MHLuCQDN0+Ugir7S6pqCkc2AP1Ib9iecV5v4Vh
C15tbhW6UXloeUP4W9751ut6fXs0mbnA2pZDHvwAHdk3k+C4Vzad3wDZ/Eh7jqyJ6wqKMXGFa7uV
gvGr+KsD86xf1mdm+eyIsjkKZzoV1vvqlTFO4rcBuApHl8Quyl/xUodMXLusTYPuk3X/Vi5fhESF
nafnjszOl7fbrCF2XPGq1ZY/ECFdtefRtOt7qd23415Q0eDtcuttme9r3U0yvxiqvTk7fc+wH7Il
LNLFA6qgKnQJUtscvVlZ7b77TKOdfuLoyOWz1nrzQ3EVMFiTXMu0kXkQN2YSKz75W/0s3pkA2ASb
n+RLRlE42qm1aw5h6aEsM8ixLnySbyxwmJYekTCxQ1vbAjAauw9dorZnrnYxEBzjF2ZrE5DRkb3B
xO442bA7S47pol0qzkTf+EJ066j5lJQ6D5CK8KdP99WbgqkrxdW8W597EIYNpXGo6FRwEMuXlF18
bWsIZnfNz1RtXetUb6QQ5Az5Y+VN5hy8LwjGizySI3+Kn/vmWoeuddnUlIetNDIeqvZpeKjyA3sj
PMvUkuBSi1dYO8m0I/Eh+arUwDAAasAbD6F8rF/q4qwzHU5WyTMGBOM+IRBY+zZEOC97y+wJdwnO
q09kDu/S6pBxMApvtexUT4JEvq+r380cYFSbHKMXsGeFLhPZGO3QLrsHx04aT/aJVhBsAX2hvh/a
3aDsleUogmcQP0tIhGQXH8VLXblLe8TsFp5fac5pZmvaQX/OftGuASdWmLVLbqOhL9+le0nyBkqS
hzHjnubjHOyKQmGXca4l9sAPB0vlTX79yqrTuLgvoE9HOfKZ+V9jP/tgDnS4RM/AmrqOKREhd045
YrXnqfF3Lzti9EhIXZ550iug2kju12X63oQMnT11ADwe8rwZnwP+PCQVpKPLyNzsRaNcEGPH/Fxn
L6c52G4FX57tBH8/cU98grY6HQFgoVOQ1SV78kfyjK6PsMCP1vByjsu7DfW/n/JgoO5nStXN8mAq
HxSwbqpZAIOjoQTrvSru+HMMF1ESFK3VBvXot594Kg1c7qE9jYyRnSzdSSxnMJ1wK+Z/ALlE5S7+
MXu2gJ1TVpFqKwZN4jRqkEv8OoxyPW32ZtmRNfYqdfUueSg+xWfqLYuKdSFBZlfedV9ShMm/Pyt4
gNoKzneOOqPcoyXCK9+uBgfTCgp8erKQWh2/qxge9EAWAbDdhbxbggyGH2wJ+o81d3QjEJ4k4zFP
vOIhBkC4AeRFqd2rAZAjSwhTiAtAlEEdNd0Aph7W9ZyFZw5NvfdqLAmQTLgUacrZHJyq565jwOeY
Sptc9iB8Tit7hgn8ndr7av1UNj4VazJ6beWvPt0YaKEagqy9Apql2i4/L7/YUCEoUdgwqaul9iwx
JidfE8T4T4w1Eh0f/5qGu/DvFQc9R57bAlJ/kubCZ3PxcyQi2SUer824r3+BtsspWNunkcD64bPi
4C25PqbwoInQR7nNvZwqJjfiMU/5i5wudkjnE9b9gldCs0Oypo47bZ+9LgwdRAHHwuDLzCbkoHQM
iH7OxV7tD0ZqC0/4aawhZdKRKU5BehQ4bcf7jlJOujfqy3gZ38AaqB/bDT/ho4XpvSxvZv6UZ47R
O8p4BFxTwCylN4SyzWOd+9QkyQT57PdZICyH+oNkF+XnL22tcJ/JwKm/YkOA6+ui3GmEOKzHRPZQ
4xbFMfphalG6gLLccPkwAHgg/skBWeDs/sDvSWJR9xVrSujpaIOx3zOUOc5YcAKA2OHS70LVJymj
iGnb7DXBwoG63+UKEdSXhFtydusPpibgmmbTFRN07TtKv3LxhBewY7ncKz8TKZAMmNQ88WclfTGN
L/GmNf7MLxbddOu+Ur99EhbC97ik7LyldgYV2JujE4fnor4pk82RUiw7o96poSMpnhVBslAL47Nm
qyUuu3f5r9HYleTO/vTFPS02AcBQvx4k67zUzrQ+JAV/wUUKqQaueFlm/UWvCAy5YQqpTMD4UCz2
2DuC6vbTbmhs0jY60q6oFv0ZRfAPLaHBoRNIlieh3CGvYcRQAny6cCIB8KnnevSqs/nD6KelXKdL
iaUkkF16mu9b9hIn1MuUkxH1GJa2ot9ZhtcCEJb9b9jQBZ1non7fcbWxCAqnVWH+hd1pcNthu8rM
vQNCoIxMPuNNSubms4UkX3lEmbRwk2i0GnaT+tZGp/nUXZZ4DWnnBwdpZVY7tDXFz0JnmN2EwWvA
zTz1d1Ud/Sw+877R/XdkfTY40VgfwMHx6o4PG7A57OABVRyB0n1DsGRkN3ei7LThJQ6JaP1MAcGd
RDgnBKJyf65+5Vnra0EsWKc5UrUHnoIHpusqWyfST7TWSEYWqIt9EfPQfCUL0s2yZ6f95r8Vt3Xh
dCBVja1ex9sQeQKPIgEc9MWzMp3YNUbpWpqNUDu9yN/a6CmsILshZCQ/byWldbRGT3anwt2uwI9C
BRnlXfjiD4HgFIEoxhdYWf57pvMOAAG6dA/mnSkHFeQfb5Y8yKbbQEsqPEArWGS0frN+jHkHyNXm
j0Lh6RUWNMhG5MciaNIvSbs3Gn84xZkzsY1doo1MDG/KHQ1mWbrbGBfhop8dljmxUzBqgLWMq1wo
lUGts/Cpz13uZOttfKY8hgehTo++lpbvAKVkC7ojLscZI8fVi07pHSGzAvRW8qBX1xQGWWemyc1m
d14JVKKePnTyCwMZDefNW/je3Si1hpYP2GXTm47YDVTTosxgkzCbNese5y11TJI8Sylou0M1TmVt
fNRxMGlPpHDibmUtXtPSyu0EawfGNj3SVZXFIWY9pXcSMehv3MkrwSmhb91vCaTlOeH9QF739A2O
1rGfKUODucWG57heyhdebUcd+li8J9ZONZ+AQwX9sD5YGs7aDHY703TVNa8LtOScUdNyNpnuEu2E
GEBwctvSLtMjT6tc/fiicuRDADP7n0NBQ5Pscj5iQFSD9m+3QgXurd9So0I/qoDltIH6RxtEsasK
QKcu/da4E7/jGQtYR2n8RkkDY6Ab+JmXVwk3RQ5+s3RShu5bOJK8uNek2Z5Hjdm9x4kjramQRUQn
UXor5udQeQz7Sz0+WCQQj/lJbd7DxbDL4SfLj7M1+3kJ0Jz8MKtBtMyTOt5XIS2gcsuaa4cUIrZw
7Ga7hJPb93jXK+eW9ZDHbzO3RPO95QeUxUM/+jr9Cb7gNCCAA5S2mnzDK6uH4e+gJKXRcnsxUNRi
R+ABk38C07OPedGgj0w5Q59S05uBLIrP1Xxs+rMRvo0oQSPtJWtvCthf8wd+hr5K36/mm8b0YDme
Cjrqkp58ie9VNfWsHGr9qJoDCrPITvOTWJ/H4sscn2WQpLmt/R6ODZhHJKUvYRzEnAovB3SbzW/Z
eGbAbjdkuTPhKZDJ11kL8vpaTIJXaWyS+M4qNZbuCwN87LbRxjnNGcX7MH1b0pfe4Bh/GgacST6q
7lFHmanw4dWDXD5Z+VHpTkL9lhSfSYwkgdwQ1ZtKykkslpqz1d+RJLiRXZtaYszuYusiDhMHxlEf
3pKM10iWgPGWG0dregyTFx1CO02vLerZUP3uYuj2ZS/HjzKFfBK0MMrd41qafosrl1oswBD3Fg1+
2LxOjBd1w37qPhQsARJUsdotryKmHd9y0D0LfCExkYdlz2jmuPgWoLTOhehqwgyXKFivikYvJ0T9
fTHfhcjVkLgQNQH1eRInQsImQJzsaVA+dPjjWAI+6hDTNj+i8KkJ8y6XUzuuSkdiWiZvD8sgenJy
2uIRIv6dKlAM1VeBx6ID2pop7gQqqzP81DZDruheAvBXpv283k18mFxfk+Eph7EoQuSuaDuKETFE
kFADkNUldZ898b6x4mB3VdPHWwIAYGo6g3on63hd/dTqvRA9z+RMzBfitwYmZmtOl1mk1btjmqXD
5HUZ4UihAsKj2Z9S+aUIZdLOLGdCmlytN138GoxAHYO1gncFd1SVZ1azsrzFxD2lNITNdFGxghzI
ch7u1ehUa3eJtbDXeiw4etJVaeFIJks+egwioi7dETTFDBHbA8ZjofOKQaxhIUCDxdapi1dji1hF
zEILYwzXjlGaVD1NzMWOxrnsP+qeNmLrTSfNjiHY8/K1p/AOzXhD4TsBPQ49SWkFUbJBjl/1RBAV
UCQls7Fd7DOmabLO2JEMWK/t1mLlurpvaqr6sfck48NSUbWMj2nZ79dO9CLz0wp/8+JgcvTMZLxZ
ak9RDdcC+VSkBL2ZjoKFtHkjzgTm9NG0HrvkMQKmnH3RuldxOTcqM0jTX0KRTS1iAV1qTAaXBUB+
a3PBJCfjLWyeLfUqtSP9Hk5iHEID2JvYc10kL6WOrvFYqBcJp6ulnQKjHfYdp1BIahrGeIwElZxB
tNEknsVnFacTASf2hbpSu0CcrxqRZwlyjfpFopwp12+LZ14Jt3jc4y6+YyXGS+Eyr6zK14hVmGaT
Lc4U4YJ1IOlnV6lIxC+K+tY270jgbN08ZMtRTf1o2JLCjmb8YCpcOmugiKj40XrEEAMzZ5CiXyUu
HPOURnSwYhaooh8yDBUbl3D2pcgINsfFrHwy1wxkj6kSqoYS3RXUZBY+b5mK2mZMrDHzmDIchhUx
EMaKh1qKxWKSHrFGWAGJO263jFwHurdIhxiOz531NmUY8/XwzQ9t/4JDnNE+6dT2YUHlJHLtxvD+
KKFa2D/TieV7BVxlqR6HLLTn/JuHY4qQMAYgzuuWCVYULIEW1om9wz2sVvBWJKJIFo5584c0PVol
h5u7DPsh+9CGZxMQ0HgveUQpEg4s1bksuT1G3cFPwW5lNC0/HcoCfDftUfupsBSmWApDEsCrdhcZ
rwW9fPWYjCAmc3mZ21dpfe8Z56ZMzoXNOW2ob5jCkT6u1N8F1IIheNHmZ/+bay99ImOQx9Sf9dlG
gQTkwPWtytOuU78G67lMJghaYmxiktd68DtQ7vWUqa+jtNeUs9jT3woyU46nllsUJroC35ySfWU+
FMm3ALpXgrtUV2iDqsAAXoJakf21UXmZB9n8iTCvS1WcMSc71D66GHEzxRB6DaE6k4/YNP40UTME
Rb5P59eFQdkx1p3OxG7niwj6JIx3Pd9ZJbKuO2L+jnWOAqf7kgz7ClCoHlJbyQ8F/WE7wPgPL5kF
sXUnCL8TAHBGfVIOdx1SuZFeRtSvcXgQoND1E1q0EMPGJIhhWmRwGQTDAyQjFTfyR0qLh27rTowa
22oY5s9V9ifDN9sXsT3V+rUpSJBf3o35O6cSEvuX0OgBaM4VAxIKnjhmQzy5VyUhN0Dk9HLjiiKc
GkBpzYtNO4iS8Ljg6blqbCjiiB5LNHyDjOKIyk1GuEJbVO1i4nyECQpRIqgTY0vekrZgP381BdgW
eqgC6EQBMqf0W7L7EX1zaSKbW8fnAYBPqJ+aNfFr1JBTtE/ZU5p6LZkK5fqEHYs3O8EBXRP91PrZ
MZ4ydedc/MjbL4mBj4nlJ+oEJoH343YNPWFB0t6i9MWIOckgntWXgo0QrZ5mPeAYqAMbZNNnjp3N
sp2qzWeP+ZAxnaPNIBJ0EFGkrVbAVjoHGhorrgktgi7hRjFdoX2Q5fd2Qm46f89M/Hbw34XiLM27
ul5nVDt6+LJANWDo4uBEVOecGjH4b+v0g7NmvbMiSu03lnr8rI3nor0M0Y+QvC/txVzPsk4DvTwm
cYE/ya2x3rCwglQ6mTOcRZwcI7Kg5ORnSh4sdmtyHjHPbn4b+aiYSGQ9hsp3W+NJmid0D+AQ/Tb6
1r5/Rb+OwsUs7/Xp3FfPPQ4PkcoVvlwK876I91IT5PqPHn/X1nOsuUsDOlQyZkcPdOiKEkr7q1kP
KSyoYdKH5nQLSIPTW7EcF4UR66ny0+ikl0eN9zEOh7W8b4SH2cJjFXy2+SwBuAsWOo7ydpXtDWRQ
RnvIVRrTGrrUeCzhoJv6yRxoBAnZXGG/4te4vt+MGBiPtR4VAw1hItgF23mtCZi4l6t9u3mpWt6i
Pw8sDCX6zcVjgm5/HbhsGPYOm4d0fozI3DDpulZYcMMIdPWsFAjpcq+YPsKB8EzQOp3+YYVpUrUH
5H0NE9Q513oEND8J7yVnXULBVqGeWyP9aV7uO30IVj6JQhP5l8gZWwtBJAOkZ6JnSt+QWfwSR1vh
XdOVDCCoOhe936ges+YcCXdUZHBElvqeq3tuv/VYFjYwt9V4WXWm91Xpg4cdty4umO1qx5+D4hHJ
yaXRGDyES8e4LtIH1W3rvVTsdLi6QQqWb9SRHbS/fiyYB1PfSrxA4BmgF/9QJHSwbUvsFuiqECmG
ub8aB0ne45669qT6evrPloNb+pgBEsE3pH6hkaliF5pPW7dWl2Xy29DrMOi9m7Q35CcamqezzMOr
wFZke8odEcNTCMLph2eSWZ7Z72EpZJbMRA3HjNeOjkEa6f1uEhY9hz6BUZY8QQnC5JLyv0widh0N
o2Ij4DdM06FSngvBz65xfChM8AUIgaCITqBMkeTTvvRJUJSXag3U0JbUjT3D3V7Szjz++X146yt6
+UMfe9MWyV09wCdRieJhupZBieQgd1PZjxjXG90Y797IUSpXVi7remdkt9VyCoRcVMXN4yKcZekF
NQqC5egVWKd+SH/QPU8C5+R1WwHSc1HcJPSHLGH0q5vVsXZorKClHphXPiTg/jUUbAsZhgf3QNQd
jDcxjDAmgRlFPQ1HB51xacaHGJJIpfGqiCyXOBTc8Ht+XKojEBTdkWp63PBgaPHC7ennsrduq0RZ
gu6Gak/D70T3G/6F+gO/s/RYi/q6Gcw0Ba9xZEvP8bngciHXVHfrLEDCIAD2iXv90hovCH6H2UNo
qrdHqSJZjn1wTjevNbfMriM95OCTt6yhdI3pfHEXht1ysk0ywyWdnQoiaD6N2omhrSRcF+jA93HN
+tMROv72qP2JLqbnEDlf2cK2FpgbnLZdftNlis91jndcEH6LyfdqesN0nqxnXsGE2lyxgXjq7q68
DyHEDh3eB/NOe+zUffQpLrvo04zBys6ca/1TKtHQOWFxppyckMX/1jdm9Td0wINYLZBeIfCpLs1L
nhyqz8S0+/cJAi99rFtbh+rd9AJ5e5VXp/hVKpo23IjRHTAx7GfpHQdzVTubfpCYFYrHs2R6mLfF
9PagkUpANAYWGVXmVZEvacfM/DZX8Bo36oj5w17T13LO60DpnO4XEZsk8Oas9AX5wqLScri1YUtQ
tCXWHXtYLLCqekIWgxiw80zVzmdH0BxhxNsKDmMTn92YYOjMQCcSg/Sf0NFDJ/pckfuiWRbP+Uuo
3roisHrGHfzWfFQQjZgnjSQ+BvfRg2WkHjEeCToY3hByl/MmVlKFo1wcSjKO1r2wXpTIndtHcEcN
ZmMCkfAR1cKQj+PNHNDukxK0600svTYVgp74meDNGFND0mdfoKfds/VWpDVMHadr58Lo1Zhm57BM
u0bbl5Uvc8bCciZoiC+oNrpyT4aaFj4IcTB0joTOx7zIrJL4FneXur3pX5zqyGcYyCqAp+uT8gSs
hsBS/NxCfnT+qeCPm6DU6+c9/xCkn7J2RP2V2TLU1k3aY+xlwL/hPHZPoTdjZF7uOSQTLBJXzPDc
6S18XsCxvUFDrqYMASLoQfUbHex510EwBhXmQcJhrR1d9WDiyAjXEwYGdnJxj3AyHJ8MEr9le+Y0
kGycn5C615K/7GH51sExJgQVk6uEx2g+h2h3a45ihhmCVvCN+RDBn/OSsYNK0Yd75iM0IaMkvKd8
OXBftUzDiLt5OEvQ/XAjMUcOcx40Dt918qFRyxDzTNaUZkFBXPrugPMykjGpd2MMSjTeki3nlxSO
WEA8jZKHq1325vWSJHvSteWjarl1H8DhZ9NOtzaGs5TdMNCkfYG2NDwTDWd5nVd0TmtQM+xMNJMt
sLsjS2fE4eIDUnq0qAxoJLg6vmXrYQ134YaA8c0+tBdZPdaaC+kY5gdpk5ohHyUu/Nhvgpcgli5h
Cn7B7AYJ1Kj/jOoe6jcLr6boksSCghHJum0+MMpHa7UKHjK3+numUOETUe3BFhuMbUQ3tdnjHo5m
ZG6PLey26dCvqZE9oOecbkz/wnehOxTa09r9Suu+fTfozmu0ICZAJWhVnx55uxYVkIa4a5NnJB1R
WsE0++w/IznOmadUdwM1KQAislTg/+lTK04M/CgyspG3Xr0azVmpH1Ptas23xUKsBHbio2bFBbvp
rzreeYtbAMEjcDD9tPMqorOy21wQZx7I3OwdiNmNl6+m19o8CGi9Qs2OXmP05OIT+vuM2aT7jGZk
ZZ4Sp/o22LRM66GI30r9pdsQVBsfzl3PcZy+REyQE9tyyvJ9wSGJ5TX6RQpOcZ++RqPbvGv6fnlh
X8MA6+8QjoPmtCeE1NiwrMhgUEw9C1dEsULrKfXTVJwnpjp0jFCeq3I/MgIVGXbVvayUW6hQE48Q
9Sa5aCjHjatySZqASc1dq78Y1JZ+pHth6Szofz5Rroe3OTzqnDBEZ0cnc8IIc49MlToySj1eiQpj
LiKGfhnMXx6UBHYmyqdOOiEsqKpALC9GcqWJ7zFfqQ6yft8tXBx73P+bW3aVOILRQFpQ3TA9njDd
QTowcFqStsDaXJFgBPhSIFN9j4F/kuE0WsgbHvDqHO9w3GFEKZudduCjHGHxVf2hXFzcA1eRERta
iOe8BgmCy/NqTml4kPqOkxCFSk8pACIiKkHdlY4w7MfFF8SfthQdnIuy/Bx9CrCigDairz9biHxj
B7SmRzmFepXZpDUAlO/pxKHDtGPlaZRQ2rWJvbY+8/jk5NFK3RBv+Myv38T8YCY+1dnEHV766OeB
gZr6Mj+OIs60AfRGirwRUf/vktmi6ja1kyPXKFlXlxqFdpAA2kFodGi+dxXsTuYCcY9pC4B4UGg1
FOZZv1pGZjtHBxFR1GMhPynl2zSmi7cK+iC/yoqu3/9pavv6z6GAmI/80+Qj5iPMKBKRKIsq09Z/
noFeAAIbvRmSwMrTa7+Y+1haY5tS0pFlk75HSw7D0v1lZv5r/r/RT/UvPlTacg3/NHmN36WMhcrf
P/Uf/C7z0hTCuZqZ4Z/i/VSZXpWiOBjSQ69IhEopJNdnyMLS8qZm08f/+y+W/slY8I8PJ1hHUVVT
xGLvP//JcxgCS/XUunXX+YIJVq6kFrnC4hejlbEjNuNnDoszJMu3Fhq3VI9vOGdQZy7+/883wVpM
xZMDXxZlG0v9k62yJS4CTkZdEiQpSQtz6ckRJRI8uxzFgTRSKRjVzxpVF/IU0W10AbCFLyvK83/z
PbaX/E+vQyVSSFG21/KHccefvoeBD4MRtTwRKeoYRk2OcqdhI255ZT4HDdb5oxa7iRIS3cjUAa4u
3jQB4GGLbivjuC/wInL/m6/0LyZyyZFRZGKOcI3TN3O6Pz+adCkGTTaiNJAE9YQR+l0YU1ZWyRM1
PoKFdvwQV4nR1cjJiGKx8FPUZWTPf3yL/7Xs37b5f+3t4Pzcqr76FyPd/NRfR7r/sEICKcDPSLb+
4t/wV2sH/HTx8SfMdPMg2jbZ360djH9TVMxa8HXARF8ytD9ZIW0uSdL2srFzxFdN1P4nI90yJjh/
XtGaKKmSohtYn1sgPThQ/OflIxldJ8d1CRRZ13Ccf3gfzX8xQjKhJPWwbbwBAfS6ehgMKE4lBUlo
FA+6OqmMCq+tzDhlFgpMW3U1hqJdnBg7Y7aU/Ez0DSahhF6HwxE3qPJLwW2p+N+Vh/sVYbcqp/F/
vfLsKh8gDDnRf8o+6Zf9N/byf/u5v649+d9ULCSJdzS48BQ8bP/P32xFZBxCRKy0dBxjCbfaIq3+
w04Ae1oNKxIicE1FNnQWx9/tBP5wruQiIBGSC8GQpP/R2lP/YfFxu4miJJGzjVeJYSjyP5xdE/dW
l+FWBEiAni5dF8rsPH/qqxzTyEl6kNFnMWbQuWYyHqtKe+jSyFV6AzXxVm/hA+0YDapYq62Z+mE0
KhJRnAzyfIfPBW6Lcci0roXCIK3ushqmMl+7OsB/45uwezgTszpVUO26leFaFFXXqeuv0Tj8jMBk
bTSCLzKPKYnPdSUemCH8EArpeZzFp0JtsTnPJYjWBlsAS3hvttmwVUW1gV9J6iorWHes6IUfC2ty
jNPhPDTAl233x/CzzFjGTKLrKN9ZyUQGLi4oVKnw/W0kHq1+QCYxd/RE1qZh6iztbtAKbH0tpCmt
MeX2lA6MjayMvxEjI7qCEMXnfIYoKZakBugto+RLmdRIvLZtiuKfgfSd1Qlmey6nWLkvkx73/sZc
AMXMvHuJZOUjH8VrPDDTFw7JU2KF13RFsR+D20MgLUB+lj8x5NWrxAaREwVdpmq3VueHkC4qyfIi
jqSAx2CC4oKWqzVnjySTnmYH1rFPKR6WVv7cHDQBwhiiClOz8RUR5F40p7Oogez3wvypKNF+TSvJ
FhLjUUuE974tv5OiPDMZr3mZTMc1h/K9IDHJNCRk3IoiEJkqElmZ/Dt757UcN7Jt21+5PwBFAomE
eSXL0lTRuxcEKVLwQMKbr78D6qMtdau1z1XcVz3siI6tKNGoCrlyrjnHvBsHBxPEfNq6810iilWd
W0c7MK7MoN2M5XBtdxYxLts8+AONksDvN24kP/d9cBG6wfXU446RVnYj3fbDkulb2yJSmVRVFpm4
nZj92LCRYw1ampFhXTjolfq2SWnUMiJKexPbvg1GzN+qg8AQ+R+dhV09a2kwiBkCOqd+HAlDc3PH
tFyMUbmujfy+M62LusCyO5eYZvOwWezavX0SzwGSYiKOU29/lFNfndVi4JAf8aj4AfdMUgpmhWaI
X8rGGti23VRuW211PpHeUjgP8KZ8pLA5A39qKHilivbqzHqvs2zT17SadJo0cJo/1X1nnBZhCWHL
3luOz7Usca5snxiy8ljFh3l+anBjdNr43h55qzqpQJ3u+veQd4QZ92dTUV40jrxx2uIxCpoP3avn
sQJNkLCS7WYM030RXQv0zmoMcTqC3EJ/RFbXrrcrUnWEDZ2RxUHus0zUicpT7+mES3i0uAbOOZJb
skl9K1vRnYjLflooW7p5yMfC5YFAlOHPPPPX6cCM8etT5TJ+zWNj9fr+8S/nCq/8dq6IT9CJTRcs
+l9NKxxV32aahWQFvgkgiw8l5uuR8w1Toz5xrLhyqSNm5uE+8f1cUZ9M7lXUB9CZwmWHI+c3+HkM
W38fafiuHGYn+JLgqiA1/X2kSVXdZOlUEvl2X/ClK+slFW8//Fqufr4M/tuXWKZufhiHMU3xC/hx
6NaNSltjKuqtpKkzxIrgThxQ0eG/f5Xl+PvhtqE4n60fv8o/sFtRWhihSvgqBcV7jbMWbMx9Hv7i
5v/v6yw/7Q+3mko1LhWNOZmWOsHa4Z8LbFVDPlBRU/41rv3yQvuvP5LDJQ6mmQQRukwEP3ypWind
pWNbbz1xnSjMWzhYpL8uirP//iPRD/tvv7wfvtI/BlvpjJbfmhG42iFFjnUhN3igFpE24SXXNtbO
tuZE1llCChJLPmxhlOe25tmjn6yY8WGyfTI9o/fg9yymhtq7ahBEIokY25AIm5vhjlaaq6JCWHKq
j0764Bk0Ir9p5tPppEmgCMIQQ+OYPO7Lm77KWDMa1Zk7ABAqfHmMx+Sj9gAZ/TXxIKG4XWZA8Wlf
hxHZCTb8Wg+cNo0lqH0jk2NgBpwL65hXVbuybFYDeDQ2sxmqE8OeX800To6cLFtKJOSJzvuDTnEV
RVZxNTjLrbl9NpR4D0R57opkPUz+W2ybN25AFnwEkr+q3AaQs8YcnHb4EFzuNSdpox7SEq+25c5Q
+qW3F1lKCkbb63jmzVLhX0vN7lXT1QmlkM1gFqjnwDAOeg6ec2AraZKAfx4IEbM8MTQbBzYAquJb
NPF4u7oiLzv3jyVmuQhSmmdFFy3nW1W4ez8cgQlAmV2POWuPeR4eq8F6qCdQK16UHK0qeKrZj8Ze
WZ4ohzVg3VhnTDmXqkiOdtzcxYlxrgP7UPgeMJDGWM9KXVSZc3R7LGNWEoi1Eg7d4srb+Hn4EEXh
3umqV6lI6smyWQfthBRt+9f4rAhdNsFeZdaBM5X1/NjfQpt8C6PlGPJv1EBwNIOKI4vHdhNl9lky
mWexGvdWmz9aKQvDvGNxbNYnUzyvrApPh0zfWzIgliEu2hDPq8iuZafuW09fNYP7iNvxmhKyXezC
DrIJSlcDbZqhlx/9hrRzG1HC07p3sZc8C8EIPGTONQ2h5BqxaPnBlqakZfQqjq2w91mpLhK9+NMN
Sgjjx64eHvjHRFMzg11nlFchq7uYX3bqyDuENIz9uZkQFcrjjTlkyY52WHnTF82wbeT8kRv+RW5b
jBWFF6SXyDcRngP0XhGxEfFq9jOMDlPllsR9x/CzF+GpxXFC5jRdEqUmF8oK2Y6tIpWnkUbILx3F
8DhrXAVBRoyioI1qHDc2Fp9tVbsTdCmyVJ6IQCXgmAzw0tmhR2a9YyvkbV0TV1Wd1vbOCYaXKEz8
F0HcvU/7txDwSJzOVyJqxWkzMiZGobTWIF0pBS3JKfbOLRXuD9pJ+xUPj+hkNosv4GDYbCRjft/0
tIlDJKyfc9BiV9XoRq+jkWAiTys7fY9UPSaXDE4WPXFzkrxNmjqOG59qqrMoKIfsrqjneRX4sePd
cGOrggundzSrzcBR6YvrES/OohY39xSnhNkMX6/dtq9Bm/lIqbOHey0JMVND5zOIcMphxSNpuDCT
4nyiNwI4Ik8rET47ff3QVC47N1zKWSNBeQUvVSX8rRswpco+vWqa8VHr/K2uFtm19Xg+aYKDfaYy
iieZpvyB/nWnxq+3eDD9/121+tcD9Ien8z8OUKvW+RSVnNH+ztomd42zcdVaXN6xgTwbCCHADMPa
mJ8U/4uS+PPX9VzLQWzxObxNzte/nz8oX0kK95QGV9IHKf6mgDq2sv/r4P4jh9mcsr8eHzfZK+WK
9b/Mjrzs2+xofoLibUI3REJfRAaGmm+zI1IZkyOCmLQVB8uiR3+bHX0a/IRr+ubCJGSoY674xjql
MsMxTZO/ylKLwvZ7s+PPMj9sT2roGSgcQIzOP2YuAIwWhSoq2BrKnYaXAaschk7l6O6itbBMiCHD
4ZoFN05Xkpjok3IBHus2PrpTGXnwvMJll9pV98lSNptGBbuLwjJ3g5s8ctna0+DC4Uo2JvCXzt3y
MleUD0xs6dTY70M1vphJcO2Z1RlNe+dyEBs7JcUrZ3hAQDuPuUcAOBQ9bP9Okq8weoKgmCiRDMer
nlK38Tm0w52fDngfUymIO2JGWzflkN85qR896VTyRCoM3PoOhgBWDKS+zHlatzb0u67V3U1vYzK3
8uhlcbM1qVXqS+2Om6/vjT8fEpv31K8/JOvm8+svlDte9+1T4nzyFOKwQJlFYPKXOqpvnxL3E/RN
6QGv/yoaL3/0XblDEPZdH+Kn/bW+7T+fEkQ9C7UY4PkiB6K5/Rah3P55L6VcliB8B4KtDOjif3xM
8i7JRZ623k46fQKRe5gCH5dBrAJKTepVrV0y2DPRdb1gp/15FDDRKK6kEYSEZVrCXRRMPRAj3CD3
2Jx3ZVyuc3uCASLJ8Wdu8d6CTjG5VOmsg14FdEfZWXXm5BlvTmXU2zkjPFTJfABDJSCqlPZZW7Rk
fmVGKUZvXUXkOQMhXqK40s16sLKZDEcc+ddVT/bcmivITBVhNqXq7Gxs5+hs7PGx90Vl3s65hL9d
sqTnwZSvewHfoIp6+zN2NhBM+VLTPlneTouwvY6D2NnFc5avXS+8jWFxk6tN/OtYNiAXtaNTIDXC
eVa1R7ZbJerBFvpqCrAf4aYlIz4DqGD3Pz7IOZsuKzMA6TmwJ/dGjbW/BjUhhN1fkcchHDvz/5Uu
LtpEn7vAqwLPOTht3RJVjQ+haQFusy8QfsmBD2u/6ujWKcu9CMwjZGd+Yw4pK9s2rqoYzTK0QXn2
c7fw/bDkubX/AmT4zQjMz2rOAdxx6ejLZmPHpEW9mYAfbpqmni86qWnBbGn7bvtdSj9Poqrz1qzu
m4Ea38CHctUfM2u4G0wiSW3knwkGujohiUDtNLERgFnRJs+IGZWjuGu7cmf47c1A5Jta7U0s6BlK
xXlKerklg6Jde1N6dbKqeL/BC3Q/x8W4yokemFF/1TNAhF5/CHEmGj7Uiy6/bbts7UYwyJJmP9pv
PTDnwIx3QeEcjaTZDZm6S+3mPqkXS6/GqzhYwVXY+reh331xGjQ6q7ePQvn7SodroSAStP4G9eLV
8dpn3ji7HrxWFE8XVSnESRDVT0aAxlyUGWibuL2zp/Aup0yFprKETJF3PjTdF+5Q776mF1NIr99b
I+OHhauW6hJmeTe7bwA6Y9bNaYvm2esZg30axPMdiuDT0A9gf1C7TpEE8broyyGc7q1JvRg4IYTA
81Rw2ePCR4J4xqgv8aX7ef55NiB4yHx6azXpJlIT76lLsjp2UZ6XJpo6h+XNPceQD0xHz8Jprrmp
HYZWXpRufSt5+Yk92e8Zm0YgS0QlreaYGFh6OpIHeeu+tK15Z0vMa3WDRyFRIffSlEdA1CyFTrMv
gEl0bPtNfIUQgHe1EzSXbtUCtJl0mu9ip3MSlOA+BHgVF8B7OsGdewq72zEESRtEXUcAwzjv9ED6
mAsq0JBI7AZqEm7TucpP+yqSxCW9YhMbiOZDY1zOjs0HN2VLLzIsYqPPJ62aGpahcs5ZKVj2EbBh
hTVwZE+KHzaLMUBwqgKHKJ5Dv39VI2/2sbb0WixsSt9qCdXygxAtd6qVP5n3sUKQ5tIM8ngAodQS
DwLuZVsBbkjXwtYxRRhJ8KgFMsWzU231LI5BMF46tfOkW3ZiVX4/+0TZgiiHjRpk66wbwq2dgLKN
FEa6VGMEbPrhvAOcZedptq49MOp24R2iAphbwDAFvwCpK0r41aBEnAw9eXHCA3afXliZ8ehbcChk
UGwRl1nXV82dXYyXc05Oc4Ep5fKy9dBcUWedSe1av4PcUGiCBBZmGeqyiHPtxJxsJwwnQ0EOslmY
CvX4NIbNnmv2lmXWo8SSPnodO25IK/RXpCAUQPsVGIN8nCahJlcvIhvrR59sLMPb5y1Gw9qASqvv
Jl6TwCLOs/BYdNmdTfZNR4u7e9gUJYRMYT4N00J68yBG9Xl9ntFptHHG6Lmxxy/10sTUd1elam+n
GVDWGNnvnoXS7Ad9vAeCfEOnYMFOgR4+M2cZkhqwiag9cPC0VfFpEw3JWWiivdgZ1nO388n7NMnb
kNTiNK4mZKPRdk+jYFKXlTCcPdVRfA9mheXa4ZluU3BLonqY187YPEaT/pJKTJywj1OOCdxbiQ3s
vh+jAlyErlZt0lhssiL//M9M9VW39rkL/HqmunudsvJf7h3Lq75NVPKTpJ8FfDp3COQcLobfBir5
yfct/BN4JxhlmOV/HKjYTFLWaREy4hXfrxyOQxsoi3nXMS2aX35HrqbW5e9S5VIavtw2bMXVAxnc
YqL7URTt7EylHh2aeMPnL2Pmy5Oa3JayG+86dOlS66f6c+rxFl9a1ryGAHIApR1PaXhsLL0qlk42
b2ofhNt1Oynrj1a6zSqlwM0w2Y6OlY9FrChB5dJ2a9Zjey+1jQQp++CqIfG77bpEe9uqI134Ust4
fjO0jNGaK0IhXZby+BpT7Ut87Rwwh1maZ7XCdzmJ9ssM/WKi3HtOpq3T0XtrEfVIyDnVRQk3ujrV
AgGFCvAzruTbbBYH180vqEFYa+HwxF86xWWL37IHUMF5ANiM4nEzJvk+ZtXrRJ0evLZmpSgpV2G3
cc1629SA/VhuVqeTAaE8p9p8MAD1yBxCtXHajeqOeqlH0+3GraIUvatHbJVUpdPKupaG/WoxiU5L
l7pGp15nsr4MJKY0ZbXs/mIMf5HBk4PEb1ugQcyhqXhuZ0+mcNm/TlaAcw+Dmxdh6dUpONgxAdGg
VUfA26+vEsviXzLbVHN7GAUXwz5/qa30wrZh1NJ/Fw3leaUwbTKtbvLQvmzKaoeMQ8t6f+lIzKGC
McLuIKTkzY6/OmAQtc6zJvtMq84RERYTfHMVM1pjKdcvZRpuTJZpp+gdcBIt7LxhHb5GUa4upljd
+gUEiMnz3IsajE2Vi0cvZpkcmA+WCazcB4yTxtOl7gmCK2M7SAyShaO31K2+ayIdtDtDAfPd1RzQ
BFssyeyOR2tdjuBsPCyoQU3Y3R1gQvpZF689y2IN3g3XSkcbT1T302gdy3rec9LfhukARKPbRByG
pzIEEkBqoZZ+vElHvi5p5zNjEPOtPerXxI5upzHeWHpqVrYJ8NFPwzvehOCqZPM08uE8DSA4JIn+
4qrqKh7ZV/TO4oFvQqihRfNQ+vZljWMLjvh0JSu9p5ao2EeNL0+t3t+WskNobDzw1/rFEOqG4vht
M9XhqUg1iKwIIFEJpbogNaEz80qW03uMSIy/Ep6qYwbXQ5WfOxVO0LG1zqt6gfR2wQ0mgn0D4CRy
3UcZITO3afWaManllOnW2lv5KhMnuWMQQLa2Ha0GqzTKPSqb0u2oTUjaw1lF/Tv5ICBOhrzLpHmv
VAXYfypXQTtzcgLNGWJrN4/hOvGtzwoXXNnAnXZZHtjjcZbWRZnU20jHbzpJDyb8iznhwCO/+6jt
6Uql+JgNVDDlPsVAMwMs4RYVJ6e1nlzIk6RihWtfagcURBruNeuOvO/QSt0h3SSjcfDhHVvDcBEX
6Wc+yxxtYXBdjupzhUKPpJo8Iog8527KHJukOVyI6mOg89Gn+zEosa9KPgzowO9/zsCvZ6DHwfTr
M/D2lXz3/7mhKONn/W155bdzkCY9FrMOu1vpcrgtfULfDkJMZ6xhBXXWrDZpFPp/VRaQUn2B8uDZ
AiPib52Fku/sx52n7TsobLiOaBwSHMU/CbSt6/ZS5O6u0Th+q7HKXrrl7j2ZDiPZ3BFKNOFqzJ0F
FEpiLeGZHp35NbZjsdzlc3dw186A69uyGlY2mculP5tqVkzspF8yMLgD0kCHVrJDfEctQDbILaIi
9aIkGAXBOBtxYfIUMkPWdtVZt/B+nYoOykWM0NUmR5zQKgMqZrbFSikq5eOis99DDx55kYfG8GBQ
P3jKbQczucL/Xfa4Goiv5b15kFEBHSou2o7AK02VGopN3OzQEcwTudySeNbyKQtab2vGgp7aBG5G
mk32yvArTnNCNUMXfR5lgluKS1gRdQfHtFN4usZLSKAi6ucn29K3tmVetNzjPFVdSzE9G9zvUoLM
vR6hVkTnUzrxiCMPZ3X2tStJmxpT/y4NkEwsRD/nLknH2hxuB5eHgl8snQAuFxzumubyJIvZS0nr
6NnNRjRVwTTdEOnq7KfcG+4a3YB9URTdNtxlGytnx8Pt1hkHgA1DeCmXi28W8IsYuDCcpG20VzJ7
c6ja7rklN5F7rpZrc9AU55J7tBG1d/lysQ6WKzZ76adKDOQc6+GiD+lsNP09EshzOom3HMCjAduz
oujD097e5BZv2NLE2MQDdSjc28EKr8tlcoiXu3/djDcyFvdeCM5qEQdYScYAI0OIYR76gWrhG6Mn
JEZDjVuB1RgEKXqDitsr7hN7BpF1kZtfWqsH3TICZPSF3ERE9xK0iwm6Y4KW4aNp9GgbbjjcNGgd
pW3dZYv44VRq5fgcoLMxQbwoHsJYvkxxcW3k5RWCEUj86qxBV5GZZjHvrXr0FncRXqy8PKtRYjKD
TwrXO2QtIhqpQaKIMUoUznUNsTFBzekd50Uu8k63CD2hS7BZL+KP/KoCZc4pXfX+SROJY4FSNCQW
ZHAAQ2k7XoxZei398Dqz9FEtIhO2j4OD6hQOBbDUnqAiclS4CFPzIlF1i1jlLrKVuQhY+quUtYha
gCfGB97aJHhaP6YTF6mvwJx1meRZtO/tyHpqG/de9KN5oCnAhmraabBJKZbrdSHc7KxcpDYxEX5x
KPE5jQx5/efk+HpyqP9aTLWpX4s0i4ufz43ldd/ODfsTCzN8G4jLnBBfDaPfzg31ybIw79jsbQQG
f4mp47siLUzp26x5cPD93cfsf1IeDhBuPJ7jMJn+VjWV6fxjs8fBIW3fNy0LR6nj8Df//RI16Eg0
Uxf18NCApFWTz2RXex6Qv7oB3rNj4aNuKbQqZrS8FLWtV7EP3LXwqdSJB7c7GSwRPTl1e5kB7Stj
lNt5DsG/aLN0nkM8FMcmwx1hC1BnwUQQy0tsc1r5eN0sDgPfoTtd1uKm8PEmpClh6sqxgYOlY3eS
a8pGfBD1yYQnsNOZJMhWrz0fMoXpXyJGns8GBZyNuowmCMI0bZJiCo/SGMKHtBrFWaP7Acg3wvk8
pibR7eI5AMrBKp5unHJuH42gvCW2U/SxsYmon1mHXRyetVVkbPU0QjnzYLM2ImjP8hzwRTrDr5jr
ksqeAPFL4+vYFVmcQfziLKnHCB7ORGrZtGsujRgIiBW60MKdiyEicu2K4Ga2jNc+6jvMPB2woYYk
I514INlVUG+CCiRBZ0BCQ/UBvy7lY2825uk0Bpdm5YPmHZvnwdHzRhuttXWpu+buknHeNTEO1HlG
s+OcxzZwwpUDe+zsPXW0AOg0OzQOtzVzKPc9PScpjsCT1rSI+tFNdpxVeJ0vJhThwrt305BTIIM2
q3v4pkicL0NiHuN5hF6XAvEqfOvQww4RcXrXecZ7H9A6EfOQOQQydKhjGD6ihjt4HUC7RZXL13Cn
XHqRjJjE3cICkACJc6cJt0MOC9cf4nBVF9GN5dfPTeFCf2oDwlrRWz7zC/Fj+AN1Bt7TnKnKmjW9
UsqtvxTJaKorq+f2HJr2ZTk579S9TRzPUJNOZEVloGk34hClZnODCtjsijFbm5rykWmRqXsWKCc+
UO3Gntd2NtfXdtvnB5ebweWfh+TXh6TLDuvX4/XlK7Gef3lELq/69ogUn4QnkIPcv1yRP2pM2CI9
5VCy5timI9gr/+cRabnsr9l6C+E6BCjwyHzXmZxPPG15qjFcUyhp80e/YYuUy07ub3ZC1KVlOcho
7/BI/ucTcvITg+ejGLbF2Cfr2e8yfSqVDWiuFYMJRqRyCNqJymG24EEjNkGvv9S05xqlfKpYsVDp
45qbjMLT9eTrQW0qSxnkV0u73FtGN5HOdg5Rh9preENx6QWlmN9t2ymamypVk14bhZTAMMaxCo+m
ImDA5TqmL6STdnZIvdFhLWcaVTssy/EMHnbXBMR1UyhSf97EX9/Ei6Hy12/iXZnlH83P5/zyqm9v
YvWJWIbJchmTphLuj5kRh+SRS2/219Oa//rPe5jt8lcB0/dcd8k4LWmS/9FK+SMqailvJzRHVsnB
UPEb72H3J6nUMfkgKElNJqEWDMN/P+WVE6uuNGEdiLJ1bwlwPLazsZ7EUuVeXoRZ8RL26QEFZ+WW
Dgxvf29G9jVVh09GGr0aHdiNsqLoAja3W2astTJJJyRVJiN2q7AbVp3JsqcvAKXlCF04LHdzRKeF
y7sU/B3rKjOFjVapp64BNk3ogOKaHMykEZH+L6a4X7l5nH4Z8FPd2ER31pFpzhsz0NZ1NBa06Uwj
JxqrV0iq1XQ24iRUYw4nmusnzJPOAvyd9NgGxc1YGP2ZH4fpoU+gQpayAHaSBvrSj8iX22MLhD9l
mWAPsr5LUumfZRXc+bxPMxoJS0lOoD/rabiNSpczqV5YeR2U33EimjGbQGj0FNxaoiPA3UQRoZOk
DkLARlbjgF0r+C2RjNcLPK6a7Sj9M23/lcBS//UzuH19b94//uUkWV727UNof7I8Pi+KZ76w/x4a
tD8h3Xh8Ppdxmo/nd5PU8lFbPrh8AjlqeNn34BZ/hBeeYwSzAmaO5fz5jU8hMZW/HyUM2xZOfi7N
/A8lY7kn/LixSHqrjUgtD7tQFNNt1hl7l+aDLMDJRC/mbqR/9SQJWwodEwyNhYrevKpgrC3oSZV+
fpA1OBq3MQ4sPEPaTIybPJlXztRQexyvYjrgAZ+A6Q2o5MTl4MOhHFwuoQ45/bzde2kV08I6U1Dk
JCDDHNwkTvy5simJFxnYJ/qST0J+r2xL5H3mtnQhzsPbbBRb3AjrxAH1LfRWUNOnFMyuTlJeB947
NCYqLiz3gtCRR2VLx95ueE+55HN90SuLZoUoorQqpzzR7OBKOeDXTWjhWagJGuFjmWtxNwgw4rkP
cMbUWyNzNxS232KnXrsxYBAUuZvG1sPKg0oTGcNWTRYW6OJiruqL2PNXBVDhMKh2unLeSgkObumt
HobchWRnXQs8z0pUzw03jt5YaOrVq8XyBscZhU08acLk2ihMWplinAfg/bjf7AJZ0gU6HGVLgCzD
hJ0EM+h593pYuI1a1jSppflhLK3t1Mbn4NnezOquh7+USvSfGfwftwieU0BeLFoIYEaZ6rT2p5dO
xhc57JHIG7ZmluHdTHZRCWgObA76G2k6rCtS7KamX+U0GFBneex7dzt4jM9me28nvDamRiEpVy4U
DpGr9WwVd2IUBy6PDMI9VObgSxGXN4ItEsJ/djNU5P81pNMcQFSW3RpTsx+qFghQ2lL4ZD5hJL9I
amuT5MVnkmI4iNo1wdRdYqTnZd6eFQnkN+3J88rQ1z17bwB8m9gkrAXyJHOtnrArre4k0fohwzIx
FEPfXHopTNvB8WG62BDUYWfmF5kVelvUN6hQyQBrSHtPc2mHay+lPEGao82KygNDKdtc7JSrRwj6
nWETb2uAmHduZjz4YYroN7fUwJ9kcgxXcSIBqUVBUDxU2s/W3dLM3QXlX1bYP/47l+nj1zPQMf34
+ByVbx8fP89Byyu/PYIFjlPCN46HqR/gwI9zkPkJAytsBHsx0vEn3x/BDPMOeIAlWvt1DvpxabwM
84uv1HN9QkOseX/rEaz+8QgmuO2xb7Sxoy7CizL51n98BMsuzRm5QHyViclwsgRKwT1NorhJUlY6
IABb3N6WVwXTc8a+8Ex2fc2INA9oD5XO5i+eow1ioWHTROuatCc7vSCOLpJp2sZx2JzUdvrg0J+A
uWebIhIWpCjjrEE1iMxp3QTJIYDLY1OoChvicx0xb3kUcsmaAllhv2E2vanM+cENCAiICtxPk1Il
5O+yxI9Wqp9W2rKvOpVcibbdN6gRHFv3uG5B5FofcZ/u2VA9SuoomgmTTkUQsILj5mjWf7LL6QNo
QF9QTf3sCffcsHYZiLqAskbiI/ss3icpDouqiZammIsSrreLoTWraQS126dS9o+x1x87tpbQTG3a
JapDanRvGQzogIUme169rEVvOqXFFTnDx2aYYdUgLqeTd8D8+1jQEomH/bJOjKPIxwPCxaZmMQk6
GVa/Gx4CwaJTe8xpU5q/toYHYA6v7SRu69zbsBK+E5l/7jrNuojxA0O+iYxkVcz1rrf7LZtWqNj1
WTn5m3aiFMiHNBxmcqULJNlAn6UONrIE5GAJfZ1Nz6nfR1ToVUgKjmu8kx3+SCoylh3d2tUk9n0m
r/w53OoYcCuI6LepmCmNCc1wbdnEbwfOudAj4DoAnsGq9aToSQrUfBaDZpNOzE66BVLpG1wSc/fe
slGzmpaAf/Mls5oLZerXQgOw6sDychG4mqjxkPDLKsqRuw5odmHQU0DVyuiV63mGDzhRk2IKRclg
+BzOJQ0o7mZ26IUdYbSPRYkBqzvrQ/pgo2HHwM+PC+BytjjzC5dvO26DJ/ImJv3CrBTT4M4y53MP
8ryvMxadZfSR0Ug4heOmLdVHVSPNJ8G+sOVr3VHbABHH6IN+0yQ91wLItxZ0/ozu27jZMHLTFlGz
Y5iNgTCC8i8yNXun2TBhA2qva4NTmfHtJvbG+9Icz+p0uvTpSLNkxRHmycM4o7eFpXXRJ/4l7eAr
lXtP5NKhNtZXTm8cfb8CJ8y/ZzwebahhedA9wH04lCbQ5BqXnTPS2JruZ91slWW8GDERJy7MBGXJ
57PuGbbk4jkpWvNKOMUzdrA9yli9yRz3ThT0pnI7oeTCCnZ1F92MaXOdaRVHa9JKdbMKeYblJ3/u
1V/v1cvj99dnyjbOPpOEb9qfj5Tlhd+OFOsTG00Oh/+Z3H/UhyyysbioHaTrr24jnubfow883nnW
C++rcXtxB333IfH34QUH++Itg/hvnSj+z6whgZuVE2pJZmAg+kdu1htnVzV5n+3iLjRpPA1itWCf
+oQq24gc27qLBmnSc05LkleXt4KSz5p1V19hPpyN87xtLhwPDwxOvzwCI4lZIM7Hs3hWWMBbSu1d
b99VIKgYCqvSv+zbeLPAv5pAnBTorDxYYt7DYxwerfBYU6Yz9h9DFGIYSS4KPtq6tvf1ALOrLR4m
Pp/CKJgSDxYtOcKnE2MJkZekyf35bcxH8lEmS87g0BM4q0IeK4Gi3t5b20P5aDL1TQGVgh6I0HY6
MzuqX4bolAr3q4n6CDF261HYp9YAjDY+c4hGiLK+SGC31qwRBY3aOdzSPGrJeHy0MNdHPqbm/GgR
hx9MmqgF/VBzcBrmSNULWACuZ8ule+a/7V5fm314PnfFeT1TRVO/pAFRuN67Uf1Szy04CWj8sMOr
oKEHSJaHsIQear2mGWlF27m0w+y8cqfrpGXVaHLHoRdFY3RukuC85vl6Yjfuu93Kp2Zi2TfH074d
cdf4706XcUAS+wBpNtrTrivouGvT5zkILnI5XTWoz35CEzoAPQ+hIEJMyGVxnjeCgDOd4YA03QwK
lBYbvTSAGtOdE9vHZrYBVxcbo8VHsyyQUbhDvUkL/w6VHIj61B6rAGNy2t3MU/DkWDI5zXJwXmVo
gkzmN5e4/FyQYycQjZPSW7fCgi+nBgJ3RJ6POp2Ed0YelLAMSUKb6TEV1T6I2gJ0OhTCMBNnObhy
xoRNKZE5MSdXNOuZbn+dy2hbFC5wRoiOS0/GZE7Gaezb931SkXUBtqIA558GffM4lurdzOK16uWu
6/E098ll7wLYS8dbGUyXOcRq8pJP1riwGmpA4gLPMLefU48EsA9IsjYSZntKnwssrIPBPqA+zXzn
KYlcIK50HpbWWvsTVz8gJPV46BX9SHl6cIgVp8J8dbmLulUHqsJ/cZ3HaaDLxFanZcgafRAGtqLq
QrTeiYzkszegAAF9Tw3OTAmf+rSe/y9757HkuLkG2VeZF4AC5ofbEgA9iyxvNoiy8N7j6eeg+7ak
7ivdGMVstdFGza5qEvxNfpknB0zE4skuprVpgMnT2neDmU6iDK1TmFj6xtbjzkKtQHtbRQM0Obyt
yFxshLySCzI4MH2D+xiXejC5mND3RWDsZagcQ5x6FhpSJxmX1CB5LE8njbFWXslfvtU9JJMIXGUY
OAQh2kYpbb4V+Qyg7kYhv+axuTat3uO9ACoUuaUhe0nd063dgC5RLKpxa7uIjrrQ3rWRXrmuf26s
ILoMhqxuRTySnPL7eo1S3Hn/7lzfdq4lmvP3O9c9F+e/0KKWF/2xa2EKYkZrGaTzvu0yvxuG1N90
rjILxoeB8M96sIKN1VymDDL2QIu/7o89yyZgR9JEASCybHb/ZNNCxPpViSLVRE4PIhb2XTopuIv9
+RqUj7rF+XaiR7OlbyDOrycf7AgL0yhyqLQEXCRq4Mz6WQrotpB1T6ERrYdg3KMbpeJTSuH7zvFT
oRPXr+r4jYzxtY990+3jGNNoviuCYZNd5XOJUNG4xeyTm3sfGvLNuePXBeD6dT8lqyqh53ukIy96
8aVHv2g3cwzLXL8043gTjM3JLy3mslj0uclUyCdmM3iNvmUr3aVJshbTx0AVp9zfLECZJq+3seyF
8nNnb+3MXo/m5KgUqNRjfeVPIfTdRGfviE/pDGtgREWhLVAzZqKHPekp9dKk2Wa5oZgGwQMadLXh
MjYR2SsOvU3sVCOlZWCPilb+9Ie9ZvbPmvJpYkRKRHozt3dK1wIcvAnSGVlZu+CJZD+gw+wjt1/z
/hKTMbCkmEVXgK2vPCBjK7tmPGvmu4FryDCVu8bMnLolGjPtzZAjNi1LXaI9VNwpA8C/9AYRB/Mw
Y3pGbjsBp3Jr3oapBPodh2STbiJBHyq1yUVCVVDzag0wPSIahe3xedTAycNxr6v6viBfXtn9yTZn
eiOQvIyHxbpSsfZZXU6uJg02QVDBl+7IRA/5/NaZ9lsVKE95Pn60bbMxapBMaXNjFVRt+/o5j+cL
AScArQrTqRhvsVyTdVNrL7cpGRcyC5EZoqf36SVKuZtYOleT7tlIY2ppKPSspm00DusuKR/QBela
7YJnwgDm7GVTrWheHLcPI9BaQ0Sk8Mu5wMEt7G6TazC40SNQ5RSxJ3J/KkpgmE2iX8Xcsml7mSGQ
ttBrtfpGsRaAverJRrCVhuRVUfsnSaHwBNgWTYz21gpBnda+5sz2uLPZRHHwuJPGsU0pXVFzYClp
aa4hzdp6cUo4/li0SjbD8G4UvpPArodtuKmBaptyTot97HRZ46Az0x6x1AFFay75q06H9MnWrqfD
fo6HS5Yq/LmnOKI/2M6cVAbmTg2lb7/o/nw7G3ioAWO3yauW5fu5Aek9vxpGvc2xFKAsnzPbfjCL
CLiE8DoeUYnmRF91gyHa11xfY3l8AEm0wgPW0h+h4HRI4LxHMQKbdMhhk4Jg1fQ3C7qRBCUh4lCX
lKsUq9dMRbWd1E4G9ZyvotPUb7r1FHVXWvXVpYLy2mT37ft7hwD/ZgThPcduvrCFa1MnKtMyJLXp
uWu0YGW2uJ0BQ9cBXwor5mmmhc4nUN4G0Truwo3QPtvuJeb0Z8efvjSsiTZjiJ8wi9PBJj9qGNuH
sV3l4Hel4APDv7mgm8ezmhL0J/vV2vd6rOzFzKM5kSWhsjVvXhbn9WC112NiIvG2ZEhu/ZhH0qJg
rrxtyVc1pCWzaV6FzHtS861TaCbTKXKrPooyoQ8SBDEVIJMJWpelgwc0GJaGIZN76a4cOeYmCZT2
2yIBvjxyNIIANnajM2X6Y4h+qpmzG2v3en1nmg9S0pxDDisNPuSkviZY75UUfgHLcAyQ9XLdvFQm
H/+cXs2EAxToYNBB3aGZn1MwTwNVZvIksE/ITgd6GcTCqkm1VaMf5AQTPeV0CN9uSiBUbub72Bye
/931v+36Jpe3v9/1z8lrWvylU3h53Y+N31hmRgZ4SB2x8nsA5ofji3iyTPrFIoHMYPcXxxcbMuIk
+ePvYZvft/5lCEWcmeMCBN0li/CPHF/qX42CQUkJ9gib//5Kp21HCS1mYlEbWnPaDrIGfy4k/07z
eoLtjLYWXQpP8TAX/orBsDKuB3vigtjCdf0oRdz3x0onGSMVA9/jeFzGpknWz+IIWLBqr31GaW9t
1FHh2c9BdG9Uo0IFr2aQO1NhGTp6pGrIg9JYbzp8w84wcWv2x8w8D0rgL6RviZvivw/sd4GFg9vf
P7CbFCZZ8xfqCq/68bgu5DH85zJSyeJPXI6jPx5XwBJ4b3iE/+M05Dj6Q13BfaNgNLfxKCzjUZ7J
30+qOOWBr6LWc8hFE/lHiXljOYf+bL6xSIpZWHmw+sBZ/WViWpHIrzOZ8HtIAqV5r3Dksa+LovAz
+CMCyvrY6nHoTYtKN5nnVIidtMh3VFPRtxX6d0lJUcuij1h1+kydz0WOSfuOPSUoixwoDDzvQYxE
CPz3NQ/Jx7ObhWiIZh+QnjFxGdtXORrjUPmbCs0xXLRHmD9GG15as3/1x/EVcYhjXnpUI/scGx0h
TlPZ1ZF9CNq+nT9UPaJ9JZkIjFHhueTvrTyk6LkwVPktyQubs2hnp6u4tIvVaFD/HpWBXnwMlynW
AqqLZaU8iGks2w1s2MQLwPkdrZzx7mQlk77Iobgxg6qI23+/OEiCzH3M/+k2OL1+RM1f3fCWl/34
5mi/8bdolmH+vMhrv6ECWibXPp1vji3/4VljJTd0kCu/G3552v9zv+N/qRjc8LFxF/u+NfwDp4Fi
/pcoyQYjKwaRFGA9Mtz1n+93ktpkCuHrmuFpVQe7iS+J7vZipHxxnFapEiX7oiyXYVBL3daCRRim
CjhkQlP9IHfeoGiTN5VE84ywip2sJndFphl359JdW5qWg8eH+usYamZpYkxv6946zIIDlNXylAtt
oEZyrFch7a/1N2hXDxLA8uXasQtCUCakV1hKF6WyDm06XodzMTkMoh1dUtZqIZyCFKSbT/odstO5
95U3y5ipCVQ3Oh8IOhR0BFNKjuQgzn5BHQKG+mFfDtlbPAjSIyYttGoPjMt6tDgwL5CHR7stTQfL
FRBWo8Qtb2y0UdfpdUhpltfezd66C7L6pRbalwgNy4Uqg4wVYDzQonM2LO1NeemWY/SV9AW9s518
SwTzMvdMbtJJftfSeYYMmj+0JQftXGY+3Q+9hMZk7YalH6yom4utlA9ZYe3mlG5PrIeUKugTDaJq
TyV3GAQQ8qIcCm4yzzcNB999bdcHMFflWkPQ9HTibessCegkNg3jQYZ362WdX94D3Kq8ULemncXm
vQGjA0I0j5/iPhg8KWa+ltiVsi5Hhv2Bxbtv1PI9eWwmj36GIIfL0tVT6bMVIcET+04d6r0t6aET
9/Po+SV13EGqM+pMd5UEtkLYO+6Xh1EUXDRtew21aGbZMgoa+8BjFVV+YX8ALldor1VQHsXckmvQ
w0tmhB6OlC+Sicc6VLbWbJ7bCDpZa/RUZceE7lvoa6tWVqONlNN406gW9oKlUYqPfdXRCpbWCUXN
oFd1k44kX6s/Rj//VLn667kJWNduxgRtkaCG9uyTBQbfAL/h4d9Dxbe10UAt+vtDxfHzrxbG5TV/
LIxwyZejLKNAHYWJZe7HkULgtdIJjavwRZfMOP/rj8yDwcGYGxfX7OV4/NPaaALihrmuqiyfyj/y
QqIq/HymIDeOm1fAOsWOZWMW++VMkdVmm8N5abd5ONx15Aio2tEm5Tkvk6h2fLw2oaPVwl4U4OEK
Au9IvZnVrNlU3pM+SOj/VlDzG9NNqJHqUYRbzs9bK6FyROrGo1/AP/Zx2bjw3CMnlFmGfOMuhJYT
qsFXkNoDP0aVqGonwlzeT32AgDxm0dYgmatX6bptOSynxcXMx+tKjB+FUu+lNDioIWDC0vIKtTpV
Ruf6ZnBqOzh93XzyFXp68jw+jlZy6MOYKppsr8XDusf2Eynxzbz4gEwpvakr8yvHIDQR8lUwDGHW
uZsxEBGa8CYMRcqk7WDOe0Nbo9ZFXofxyMSA1Jkx5V891V7yNmQW5TfmJZA1hrXzecTAVCrAIDA0
5RibWgxOlTE8CsqKfANvgF5dicUIhSEqkE1oRcNtXlM/zfe+7mQkRAE5Ag6EERxqCtEELYu2AYiF
EHlJc6x+neC9SvBgtbA8qe31P+Jx2po4tXymQebElXsMwuuOIQYxKjcLy03c1k8z8GS3wgBWlOSh
1JGToejrY4FJLJBBZRbEqjGPaXJ5xCFxbDNly/VjY2Myszoy1yRCb3JRs3j2BRJYcltL+rqzq820
ONWGJt9MWNcCFYMYyFnOhvEGkpkDpo8xBrow/2CD+loMcIOgsAWrALnDDwOLnD7SY6aHxiHNaV7H
g5DjKlcOBsa6hvF93hSbBMPdIOeUsuUbU2qJ6OHIs7Hm+VqUMT1hpK1WKEo1Bj4rDd4DhoRxVlMq
h63N0WjyWxsGdKaseKNR7+JzXrT6/FBgD4ywCUYCEGaOcVDHQIh050KCvOl9FlQgJcqV0vn4y9Ir
fXEfyibNrgWGxGlI5lWdcWqoAMWuyokSwky4RQJdXsrVO/bYi56GJdzM9NRY1bFXKsUV2M70Ortw
cHqtSv3Lr0ZAR/Ndb6s7S+nv+TMHTRWvOtEikj9U4dRXRJa2EDQp37bz9RAmlDAm+0ginAmTUdZy
mtATSJLMR0f53Qibr9Kv3606O2lTeuEbRHWYUhXOokDGS+qyzEs1xtqY1pG2p0G5fbZs3prLv5vC
95smR8i/3xTgWXz9xT2T1/zYFPTfUDe4ZYIAkck9/3lTwDuvmCThbA7H/zlM/7EpEEzjHoaKK7DO
ggz5cWJWYRuyHioWtnryIdja/8lEhHP7r7sC4WlgJmwvnMAhbXNs//NEpO2sOGxLWPGBlvrXQSiJ
u76XK9bg2Y9XaQK2dgwBOWVau50rMrslYaOiM06wF8qHWR00/SKIJE1LNkleUkrkRRoHWrWPCK+8
BEX01BVytDWN+MQ05XlMkMan0HL9QTe8oujAsEYFr1jiUaFkMpk1zFs99ScnxUhD2Feljhc2K21m
jIlLIlbSkrWKl9SVGTHO7QlicXu9M32cWgS0YjxKKyPXJIYyyjkbjZdiSXPZKbmunLMeI16yXni7
spWmR9d4ROlFm7r0IM0jym+AIl9W1KoxUKfqLuwbrGdzADpJFZ7V2KduLLhew60FeKev7G6+weZJ
ei1pN7XdVNCNk1M1UBadKjujy+9qDW+tEVyaHEqsHpUboCpPph72FN0aj+UAlinDgL+n+4GVJctf
pLK69OYA4U6O5RWeenUR+Sli1gkijnp/3eUNROaOKvumOuRNdhua+o5zPI0K9Wtrx/hRe2kVjsqj
n43nopclSNLyUSF2QI0m5NdZSG/QnQInhf0LU/g46Pk1GRq6VktEB0u6m0PtdTKlL2Xk2m4kbElT
LnQ6NHXFY3gs0xIfjXu7neuBvDlvSQe7ofTNXeODt2hLonlzO5gbUp3jNpVqbV+JlJ5nJc4Kx8bY
FLlGOAvcU2p68DmCOP8uSN8XJNaCv1+QtiD5sWT/xZBW53U/FiWsRZh28AmZyxj0J6oq4CNEJxm9
lo0GhYyL/x+LEqFZmT++rBZQkX66xtNwhZgGVJW4+j+kOlj8Zn9Wvzip4mHiCo/sK6PVfssT/An7
rhmhElc8/1t/ouguSpm9cG8e1nU6QmQpmObNfLe1Bd6YKIGbSulbuHRmjGUBaI6Z0zyyLfc6xRpq
oVGMZ9zWy7nRwqDtTFN9Gy51HL4EswRHduJMVKat6kq9HXpaSAGmrzT6PAS9Hnhqz3qMOhvS+AHv
6GTRACIJQe93E2CWV0+RbNXeRFtImPRrjfYQLQYgMBRuQ6tIX8rORMtILYK7VidiZGv5Ua2l+yKy
mDVb2VJybagreeYqKiyAddSXlErwqY7ypVtwZzHW1I6iE84o+Uqh+sRMaT6XljYUIxkGqNY0pBiS
eGuWzhShLP2WWspEmEIVZWlWySOkCuz6Wz9urvsGE6bfnwtWhYA/FVk+VaYhM7YA4lA/w7GNu36d
A6In8evfk2rGM2Q8BgO36qyXL5KivcZ2fYM4On2JyEjAQPhJz0TNaRTamnwNsYObfs6Nfwho/2UM
uSuHelyl4HV6OlvtuMbCtQgFSOMPVK4EXu2js0+LmlCm4SUop9t40RlSIX3Ki/KQRQXDYdLNlnEj
CbQJbVEpKuQK4hkvhI/uFGQMBTkjLQEwhVF7RdHcFX4t+FeL9iG1waO5qCFVZDxWyCOmpOkrYJUU
nMVvYlFQ7EVL6RFV+oqrxDcGZYpT1EJ4MRFg6mp+6xFkwCMA5kahyRYPjy6vF2ZV2BPyGrP5epTs
Q4G4Yy0qj56E56TSa0dZFCCRsI1MXX2etBbjDTKRGDGoDhpwuNrYpRVnUnM0rqtUOwWJ+ZDJtYLW
VF/LlOSwERpvFTc3MYb4d7P8qRL0AigCdongJ2hG8yiPEZO0UH7rYz11xx4Vt1Ha57it4I8GU+1l
puDjIChm5b0ByLOE/WU4Wie31CaX92aU2fSTM1BUgp3tYy9qxor4B5IF2bduPyrGOYgZvmntfMys
CYp74j8BKXI6Sz90ovL82OZ+M24tns02mraSmvsru7AuswloSiHzvNJ76nAXzQMf3YonDVySMqzZ
XL58yJVwRel4H7GCKcmTlYl1G1W3Zk6EpB1uYim9LePBDSxYZdCFg7h1gh5/EZD+I2tBgu7VHIfC
fC9jW/cqKjD5aq7rLt9kQ3df2vONnAS3Squ5cqU/Ahq8ZEH2RI0ZGxU276yMDoMGPrUMmLL2ie6l
mJaKKnn2ubrwPhSPUQrfCIYKJUXZnZYVJ18uq1U5NvjW9IOViudgtPEYjPopVwnJFw2qeGVdSiwu
KwAkW27J2JS08n3MpnP4rbEnoLvn343v28a3DEH+fuM7N++fRfr634fx5WU/9j2GPobCaZvU9X/N
fAzmNgxuDCpnfg5pWJTrMcBnU+LX+H6C/+FOWvIbChQICERsWUsY+/9HvSakYXLmp8ITERuN6Nez
eNJ1ArjdrG7wz9LKIRLfiNe62r+0ZSx/jqrkY4kRPnZKkYf+TSczuPSwM70IfYq+alur9T3OVoGt
h1dxCZybroV308wQi4hb2L3iFQ12wHUn41tvBnqkBOQ4ykvm1NDpWQ6qjYzR41POiXNtZzm9s4OA
RigF6aaQNFRRo6e1av5Cj4VSakHKm2zphtNtvtJGtdzlpthHEzeHKq0p8hr9V3KhVyZm35VmBUic
SkNKwDc7t6LoZK1V8oL7izd5nF5CpfeIa+zNbLpAKAqpFydSAFPjQmHg21TWBx3bipj8L6iGeJsG
SV5PSt86Vq/pGI2XzhFwGaHVtjcsNzc2wN10jmuweuOHqdYnudbBkkqN73I5AI4o+1noYLR+QapJ
KNOKVcce+YVSKbjuzGlnaMqmt8OPuO22IjKVY0igzR2p3jo0cmFvtUJLvViWs43aMjbmxvQa1LQb
i34vNQZ/Y98gpHP3qRazj242UIfyo9VZiePL+YvcqVh0fPuzy1rCDBBAY4jPAABpBMYDfKgo9SWL
RjupReWNbzm2PBPWUCn1xTLpH/V+uBJZd5w7yp6TRypG1iX99mPb7PrC3wz+cJeF831ejQ9UuDmD
mp3G2OQK0jb3aayfZUnZAx8FeTQuridpse5GG8xI13RunHwjA9DsPw7CwJ6pN89xHOwBhjN5lF8k
O7/XGu1kNdOTyKNrpevWhpS8TXJ5W4gZemORs0toG6vBbT0bMrASfDZDQUkHQNy8kC+NTbl7Djdw
mtxUUe955zbBEK+NWLkLYcP51/+ui98vBFzZ/35d3L7WH38VXiPT+/uyuAy8Ob/bTM6+R9T+EK6X
0lGS+Ay8v8+7f5qFc3ngKoBmYOqwKP6QKCDDEftHY6bxiwP8PzNtLvm4P98GWBWJrTGjR1knaGCr
v8z0Iqlg6e0ssWlpDI0yhjQzU6+YenNqYcp9N8Lw/cx1CZs8+jVsnGMDuPAKFSOYnqKw7DIwu0vD
KOmuyPx3t/0+KF46ZP/HU/VZ56/5x1+U2S6v+7HdLg8PwA5CJyYPkb7YhH8MRLiB4unF5ICT4edp
sWr9Bm8E5gi4XFVgseBVP/Zb6zeh8RjwHFAkQGL8H+XSv2Ue/2SywFnE34DrCBwVP40Iy8/S11xD
95faNtwGOVTWyhSZE+nBLgyaF6q2gAPa0Y2v0nQxly7y1llta0/r/PWYzreDFZ5DJfHCKrlqy2jd
F/32T2/o5fvv8X/yLrsUwPsa+li5af/5uf/263HPXq7B4LBQCX/+9UrAqECYsnArujhxLHq96LXe
k4DZd+YCllWOtKHSA58bB9ING7lqle8P9/9r/dp//Qa/aIMZQ/ai0+jM7or4XTWTmyruiGJGt3P5
n+/R3/4ohln/+1/7S5wIBkfYjH0ZboHrnXk83CqdbhIjOpnSeKRhxdUmqgesyDjW9FkmbeelbYAw
Z291kX/fKv7+lzGXEo7/fvPxEODxIYWLQ+3nN7/LhB7Q4xRsmRSvlSR0m4IllEeCM8MhKDo4f0TW
9b5X3yseWQfofQCi1yxcvbRdOSny4CmLwpqq96XSgpVSW/d1X2ziMT3ZjQXYvOHcEIx6zoAt8+mH
rQjzA6/cYG2JnbYH5NRElK3gFAWZjPHWV8RNPli3RgDeo077G1mjgcBsYc7H6d045XsYxBuDolDR
x8dmWpTYYluK3A1tah96YlOgBWkhi/OPwdRMJwLgSDRlkDgaTHCRN4Nuuq1qSSuRcWuMW2WNDHsZ
53ETJ+Iuz60PzdLfpKg51aM4NgPz+iKoPqtgeOojzn2R/kDZ/KM9BkdCjy1BDeNWTeWPaEo38myf
68C8FPDcU3jS8XnZQ66lqG3Up4Ag2DrXxAqBh0Xdq01HT84cdVeV/q7UD2Vzb2g7CQN3055wELla
67s9GUwzDp1qyp20ACFLLWnN7UzXrgeOo0lEF0775YOjHvRrDra1cSV3H/1wUSeJVNaV7j/UTOOs
xsm16xFzhU67VlJ8CXrp2mQz006mTfuMYtgxf239fVacrelpqO4kYJWF7JrztCrIoNBehkRORYBt
bdX0Ral0Wu9gIlXuQHinMFGTpM8ivCZTBhqA2d1TZZ6k/rqOjlKMJQo0AzylTQa/rF9M4nDhLBr1
avFRhlA8+cGNC6zaqfVbhXNUr4HYF8Mqy+hAFrhcn0UjcHbciPRu6s6W/yK0WyY8nhHsanUbodzq
4UHGy1xXS+6AdG923eSXBscuHgcvF2K1eB5m42QUtqele1Xci/AQ2XvuPmegi6gUJvQEnN0mU8d9
oO2N9qDqa5mRWdk9z9mau3o6edHSEfQcdE8qlDaker2r0NudXN0A0m4bZaWob1rwOrTvtX+yB201
iC0nThLHt3H4mjfnSrtrtZvR773cmlzZgrqXnmqbBmHtEIgbsmiy9UYAfY2M4Gbx2YeDWeMiqVn5
7Pouj5tNV0prghpuDdpGbt6Yb9bmnaCEqRxhJuOhNt96Tt2oMJ7anhfiqMbot1IN8gUm3ouK9kM8
1Uv3B89DtBrNx9r3JjYB44WYFqPWMj8y6ObLQ6lF+TXY1NZRQUadhaO1pjdpBJsiF0bQikxYqm1B
grbFDfRyDNPaNkFKGJmNSzc6vjcS8pa2NZEibbfHzAdDL3QjXOnvQl8zAZzAVjJGIAlWehpOejiw
8N/Kta8+Yn+uiWOQq56v4L8uxDuf1ozJKWM3Hk4hsRXqHCvtta9IDD+E4kHrjtrEWqEd6G6jr6Ej
d4c+b4Zr2NuptZ+iyPGzG3paCvVBbUlWbIPxllppK3RJs/D+0aUALJtRchZ5quFm2VqY14GxkWZH
6KcivgVeWj7TYBjX1wEfTZ64nXoziBOPSzO9l5DPQR3KCTELR+quVGjTndsJ7E8E6R4obSZluJKU
A3E9vcJ/SPnBYS4f+GoltEjXZLT5iAYJ3KvbhmcNvS53RjTg3oWuXdkbK1wJbqDq5xhiOrxBscL+
khDgO9DxIHJnKBxq43oKiYmrzhR2bhPpIHSEq7UxfPjJXfk1Fm4w7maZGhhXzJea4FlJtNWxM7eT
NktjoAQp0EU6bU0n+dIxzaP9We8K1l2QK77ujmTXWjdMeS83FSGJg+V/Vi/ZfCXX50yF97udzKM9
uHxfqCesc48kaiOxTB/iCosYaRGvkFmAYEKKR0nF2IMb7Nj5rIbHejgx3mrjdZHs4/I4iLX0LPkX
U1+3yn6KgShuTPtW9q+z+VamLQn4d5fRAjrelid4+VFF6zf1gwzR1KcqfBXlic3CqPZt/W747FHw
c3eD78QDZBrUrbdBR6NegaINnxXaAim0ZrgsXFpHovEYJ27abSiOIZsuqO2gLZwajL660uNt7FMq
fpiJJo5ePd3F2j6zrqXyVNnPunJprU1Zn1r/ZHYOtjpLIRu7sp+kix065HsxwZGaaW5V7VRpN7Pi
4bug2yzU9uZ8gmxIe07+xe097i7kUvigZvlkRufJ3lDgwufQy7sCBuVNbi3flTS41rJV03pFedTI
W5irpfXTonhTSV8L/7lXTzFtUKlLpggnSVysYdnRaMijdNLtK3V8qmfP6q4m89owH/ovGj5s0+Gu
ntmALFg9r/JyjbBR3UbCEyiG5rHAjlA9WObZIjOyzPDZ/HYTPzhajwp/1qFepg+Z5q0YhQGBtCT4
tnddvwN6P9tPc7+dXs3+UQaEXl3HzBMtlzWBWV3t9PImex6p66S+Z9R3erXxa+L6a1vyKsmdk22q
37ajp9FAUq/Eo2/ytEKI9pZWJ/ktlc+NhVcF3sU2Ly+meVAnzlQF5Gyx1R7ykQnhsZQlCo6u4XNI
PNDycaCx6C6hWtW/zNPLYNxY4b0Q58S8U+VTw7Q42miF0+mL1t8znXQb1hfqT9v5Xo2ee8tN/G2Y
bO2ZMPXH0HnEfP2QjX6bSYckPWcfJZaVdF9p5zkynaZaW4HXDTTIEAVya3JCpNyqG3o6OThUlZO3
TmI5mb5R7TX7dWjtWCUQXXL9yirlFR1Z45Mv3Ybhay+tVXUz1GsxbJME+4TTCLdN7sjkNBM0/U3I
M48c/pKkT/w6S69o/5olp2Xv5qNBCUuVzSDv/PJNkZaljrXY6LatvJ39Q0DIqbg0zT7qnRi9g9U/
W1nlullgaVisORJILVH1w+KBpC00dzCIVNJOKS5tfYOON0uffZVD+HQsaQ98P2yBcVBOEHp97DbW
i6BoneBQGhwryxnNo26fxlNGUttiX7vKhrXaXoHuf86KIzUGQ3dHnxJ6201gP7T2ocxcrXglId+z
kAzdBoOpLR3lzIG8ag3Pks0G6UUUF+BipNwp7x6sFh+qcTIR7bgM2RSw5cmukdNVJ791+k7Up8B/
npiVSdlK+gL6XUsvw3hs7ZU0PA4szCIcSC2fITZ2MeM6J6ifchtXrTG7g7gpeJliHAYbvBzzNhLz
8puGh5bg3FvwrkqnvH9XxWZpwbk2Wy9/snxXUp/DcB34J7DmEOYCeZvi4iq9yKYZZGeWXs83AGsm
SaBip3Hqntb+41y/xJhxe0cz9np3kPONFK5LoGAMpcx1Zu3M7tE037vpBN7SqZW3UZzt8JOopyQe
NSyj0KVB/s2cKQF8i0OBw4rjfyCvyTeXBOwUhisfenBSxbGNd2NyMVU6fzwNS5Q/r5QmA2W2joRC
AKxfUWqvBy9huh6l8zTeARtfhdUO3FhPe4LyGnOfCzeB2LHT5wzzEkeiEKslIcUjLg4RubNhpXxg
chc8F4lLQ11qr4iPaR0Xwm1i7imgkC2IKBt6iMC8xqBSmrOiHILQyVNupxjuViOPMo4yfSMFLoNJ
fj0qmVYowIXvqUSqcpBjB013O9xZ/gHrngI7n0oT7ZoevCThDPJFCpD3+WAWZyXe2KNrl7AFHX9x
sfEWEavLj2m7L5rbdIuFlYM8Z9a5WjWKR3tcj0it7UuZgloMapdhdBppjdaa8oFytsJ31XgdyViK
2KaDrj/lzboQl0p2Bd/glOsRFW9epLkBDdnAl0dXoYj1AfJ+OzuS7JC5H8Wj3Lh9vvyDO6VaLQa6
+pYOrlTby9DOqEH5aiR3VDZjTvfIUtVxsobL0G9I7FLiXdR3AZPMHIuXvjJfLaN2xsZt31rhNOlJ
sE94GBSU+JA8Z8aRATKPToZAMHhds84Zab1OPfCyNbtHa2yt8ThLm6rdaqPHEzPt8MMFz+HXOLvE
WcnYhmvT3kqZu4xsl3y/tVEtwncuCcl5PETJyeQ6r23VyKsUT7HWM4dJ1dFvu2TDdbGVvfTJ/AzJ
BaI+k8sHTjauKqo3O0/kO5J+AGmifu1nHgYPNsqOG8RK6HugL3q+xzrIGQOLvCZ2uexArmMCSB7T
l6+14q2SnGJ6HlJAepxgWB9XZrSqJjdizvs4PeE+B1pAsFnjCnXNxhM3ZDr47r9lqWPyk+d1Uu4i
n3uhF2ID33NSDnI6E4OTjkd83vnVfoABEjlkFSPz2Kf7Pr+iy0jA9zfWlf1eZA7PP09tRwOX3nly
uyOKKTDshBRPl+xVgX2288Mo87Ze1zNexl0zYa2G0mBHuxRuhWA/z6lhVkkhrnFyi25NYZgP+3ng
IrXqfI4o7v9l7zyW60bSrfsqN+4cHXAJMz3e0hx6TRCUSMHbBBLm6e+CqvUXJZWJ+sc16oGadRyA
/Mzea08h9/G9EJvKu630bSd3ZbIo381nJ98H9l7eG81S09D7rNMOHtEx48qLlzMokHhCuZD6Aifm
oC1qiTfxLKtla9OxUBSv+vQcX8UDsWA4FZe5e1TFqbLYtW9GivKXmDwzzJgvZKuZT2W7M+h1yUi8
FshsLv0dx4iTLR25G18M7L/JQ8XRTfPnHBVm4+mJ4b9Irkrk3Z/D8+QtxCM452g3kG5oLNFI1F8J
HVPpznN22aHIAW6d8mTdPnrRrsVhSxtw7bvPgb1Jen5gvlHHX8y/dbIvo2XcrZJnOkUWp5q5skKC
NHLMx1c1yUVfs+DoGCvREjSPANPbJ2iz4pNO0KW7ZWHDk43kidg7QQJd98Gun4PxljH69mAd02o2
j3qM/fY2b9fEYGjdurI2KReKsaqtE+mI3FcBLqGF567nopNXUTt++TDbyE/RY3LnEUJEicY7QIB6
PTxyv0Z0bdUx9O4a+yp/yXH0D7vGvmfbtdAuQC5AbXvA1HmCuRsfDthInCC6XeOpDkgZOjI/iL3F
WFd4YVm4eBt9wB2lcXT7fCF09mm+LJpqlZKC0MzBvGG6zuQXimfdBiJ7VQ07s9wl4vPEejfa5/S5
+bWZQjxcaQ4URQgtC1iJYGKz2wBAGk0oWUPU1m/Jc95snKBEkLBoP8tm3xz43dN2M2Urk3WyQVlI
aPeGA6X01VKLCOSDy94/Ce/siIPZ7R1nFz4VV1q1aA5Jx1vbO5BpoxUDBbJ+hwzaymJEMMzuzt1W
I2F8p35WhKwRHUT+hqDCqVnwueYTQqcs3UrryfT38Vm9OkdelhSe0VqMcoG4mUevXW9qYkvMVbu1
P5WXXoGG33V3DIBAFOTj2h+f03rN4cL9mVvrcCZukbV+1T/LBCv2bfSFN2O2q8repNFap81zFriU
tfJBK0+WveUix2FMcGDGrzqdE/NT6S2TB3Sr6qFgnXn0H3m0BED0nxh+wdPkp3TB9Dhr78GAfuIQ
EUo3C4J/MfFNc3pi42aicyD9OIC1iR551RK6ZS/kvXxBxp5ctU+uDRF+IZ/jYRnx1MkX9Xv4wvMZ
ThqjYOetZTCTLMI3iqzxzBq1DDcgLiH6WGupX2vGQj3xBYElbbUTntCSrMUjIe/pCqYPBaoBVM7c
+M/2p8TAiw0hd1VcjbBiiF1c8CxxEuBuC/jvqkDVtAvvStoXJOB0rPVCo/9zdzRiAvE4MWSKG2E9
0Dq0nEx3Zn1lcQpod366GqNtQFJYvZyg3SSvALsc7VOH0rDFFq22yrkTHY+ochG3eGxystacKUQD
zBc0toyaivxr4SUA1IJ+nzjxE4DS60R4x6gZD1NBvT5Z26QR51Rp+wBVCbugFcGgPG1dxEZOkG+U
SvYhsIXEVDsGp/thjNA8eC9ZWhKbJXjsR8++o2AZJEcLlJ3VFavSopoOjBABNhtJlWvbv56e/+H8
Fu6zbuvI2fBl/ji/HX09jqekiHYZOq2kpk78Sv3VZWIr/OdhfP7rV/t5R/XbpBylrmfN3jdENz++
nNMY5ZRVTbTrRW6CtBpv7aTfF5n1lE1Ec8tsnYeY3guPst1fhyl3YFdvLIz2f/1GfnE5z7NqGF9w
t5HhufZPHzut4KuYQRntoIc9g2xjvuRvHKEuopqeXTvdOnG80aXzdwPzeRPw0yoFAvEccUiwBpzL
nzYF7FfcKfD9cNf56nksqfmC6eA0RBkJ+RBLcIE1D9AEt0XjhdcK6EHApn7SKD6IgbBa2BlWt/n2
XfxLLJ1R/H++mtsXbxh2/+cSq/fmVzXM/Lff13MY7NlwzFbNj2w5NDI4mFwoPb6Y9Z+sY/8rAAVX
OgN68M/PghjyBX5Y+QrhGg7Xvs7/zqGV/0AJY81WpA+X0yyEQYzDC7Hns4SFxv0HUXqvJW4cR/a0
zVDerJMWKR8TKW2CodiBVF+NIuzFksxfQvCGMlXvSRV2iLhTpqh1Y7afrMH9yuaXItRjX+OVxa1N
EBMWahYust56nhYd+m96GjlLaww0NHCDUdu4kpFkhkx0yCWIoHTsgfWk0vFClGGx35Edgs56HYRx
Zl7+vV5/EyjwlPrz63UXh1HGLln+erEK/vD3i9VnX4xOAY2xC0z8wy75m3yBK4+L9lv4Kn/1+xX7
5xoFVsiouuArgj7HgfdPLlh2z79csSAueKhyy2AZZev94xXrpENhtz3BAn7kVEhwKTaArtJ0EgIM
F8rUP1OAYn1PudgpuFsNszDmA+zxlaO35nsC982aWaD5VO/UQKB7ZOzDLLmvDPNiCXz6IRjRkuu9
kR7z6Jkwqupxr5sQ0/uZPjrS9aVxfNfGwz4c+03YwyoFxrErOm1VAjEVk7aP4X47uvNOUM5miO1l
GqbvwUw/1ZliWjATOxk+hJW8FYlHsRy4z6ULOdVSGpnZpreqZqqqNLpdD2bVCNvDCHY1mvmrVlxz
t7q8bMW6gHa3tHf2TGzVQbeCHF6TrL1t6mqnZrZrA+QVuOzaHaJD5to3VYf6F3jYAXb7a46Q00c2
RWSZyV6KvFEtvI7ppTpsx5ALQMuiIgPsGuwNo4ccpG8YxO+7prAo3eUe92OxCCPe9zQja3XYtXUM
xDaYcUC5cVMnE01/wSQc3G0kxLsL/1bMINxAwaLSJzoyJll9ykBrhuZOqjm4ZJD0JPmIdNh1M163
FMFm9JqDGembHv6uW5ADB4+3q8W+hM+rvHZtwOuVcHsLkuAT27xDlb4cqmA7wff1vX5OdS8ogmtm
EnWbnGWNW1lDAmWAB1a8AwiuZwTUC8QFTxkYYZa263bmCpte9eQaObvQ2NwJf1yFo3mjzRxiwdIl
A0wcASgeARUTeMrWSAzXzpg8ABr81LLBAIZJcnzwqbaNk40qZtun+b0GC7kL0tu4YNae1Qw6SNK2
Z3KymBnKjk8IRgCMTCfFG6zUzuj7pwTssmOId9sdr0XsP7RgmVNSvU0ru8FwdOOAbR6iOF6RLLTL
9PxBV+OVigmNqKmWGH9LYica4xpqP0xq5nPJWH/puhaVL3pFUl70iJbFET21QqI2iJGXWGm3sdau
tKh4BPBIWe1OWzkgec6qXU8EVbRKDQEDepn3BzK2xi9zWrd4KBzWlczt6rpk8Ovml77dac5IQjuT
nm6CAamzBY2+8Sf+fa5/e67PBpA/f64fXr+kf8iSmP/s+1Pd/g9aHog8hBbhCqVs/V0hJP6D5oWH
KuAfEki/EdW/G1GM/+BPcQ0ffwqlyEye/R0nIRwEM3hQSO52/mEZ8k1v+6EMmXMrcOeZswDum85t
LlM++FCSrHUyC+3irvdY0trKuLXd6SrxgWqlicF4S7eOnnRPWgBpM0jCe9vshLeu7dFztnkYpe+N
NO2lbpe0fiPDE7tJ3hKqZxwbmrGtobXu+1AFe1gv/tbXfHWIe/Z6UK+fRlMUJyo3nWA34h3GvoFa
YYqvtUYefSQrdswmuTV9PYRn388eOzHBj7aK4gQIwlwPsbr1hvZSGNEpwCodxKxectxomAEamlsd
TWli0WQ7nb9tc/jRWZpkD16ZOntvasRKSxALa3b26NVGtO9dBjm4hXvYcGQ+ok8mJac99x2jwTrx
ymWJ6RaDNyabwiw0+7m1y6G4Nqxg8JYBfKRlMabtjdD0cGMGjElhJ6YLozbDVUfkTC8Bd9cpo4Sa
9Vijdc7KMBrge3HT3BtaMse/IV6IpMn4ptBZJBYMKiNPgXOw4vseYP0mV4WW7PrYxhk8mJOO5USE
KnrUSpliMbGtrZm4F1Pqkl743zv8tzuc+/HP7/DT69fX8b1t33+t3Oa8xe/3uAlpSSDlI+uJep5W
8Pd7HLOZS0PhutR1NugY2sbv9/g3MMyHRwMN/ncVoA9phhtS57/1DUPzj3oN/5dJAUhQ2nbudV3o
jvMtYvjDTZ6KICumNoM1j8XqSksi7awFrnEbJF2/gQq4kkV7XUA0WKgUI3YgvoaFdh+nLY757os+
sg+hNgg7zdynGROaDtwDwYb5uLD72sKpLth0dBik/Np769LsU9q2r1ZvnJOGaVXgDlAxx+5Nd6UJ
XrOGo5x62l5ZfnPdAHPaolydN4vuXZdnR6EsJlKiuaq9sduEOmP40KjK5x6ozVkNbogWhmF4GwfR
k25ybJcNEnVlh92ulMLbzr6Bpd6HFyNrCEeQ4jL43q2CjrIt6Js2vp2ni87zm60MnWRtl25DwEgG
J6UQ9jmXLJp4uXqZJqwRIhyxR6uK2osk9XwnIV0jR4mi/Zjb9mvmISYwDapfPb7UUr/JjSRiBugd
vMk883i45bI4OpX+MJrRDueFYOo2vhRhGAOEDpOQkZR0yitRZsNjjjzJefG9MmDCWwbJ1lTBjYmM
LEcoFrQPshClXy/NFFrUgm/7Xzfp//4m853vxr+4w9/V+Ac3N3/z+81t00fpOEkNxNnf7KLfJb5w
osiVor2ao5/mk/17U0aUKz4BYL88Dn6bFfy/W9sjGQ6/J/9EWInL1O4fTBGMn3oyhnKGQdgJzx19
tu/MyuSPx7dqfT3pMTbugii6cfp45ZXoHEVg3xTM3kLBmHrjj/qqbW7itNhP+X8p0X+qI6UW4SV+
qCB4CwDc0M7zPn4NUbQSf5RalyW0QnW8LHHvdaQ6l3nN6qC1tqFnXIelvach+JwpeSkBtJBC3WaI
Fb1nOxxuyj79HAYoFawCp1jh9a+jpr0Gtm7sh149OBoZjH0kbt1sPAbsJOSEGlIZ3dap2UtPsXUn
iiZeE/N4GKgSTNzDa1EGGqvtXJEuBf/WrLTnOGt2OcBM5IL6M73IC1gA8KhNFk/sg7ycFi5KC+tB
avjhGegavbMmkO49nulsAFNVhjpZza4ZfJXa6K2rlLyjRcNU7710xXCLMcWE7DGEYD5l1dCwQefO
7HRES+Sz7HF6aburKixOVuA8+IFx3SVJvwhrRy1Vx25MeDVYJG0c1n2fSeRoxZ2otXt/sMpVE1eX
NmODoiyUOJlKXqLRKuhMWBDrmUBIRobM0o5LtYxStNRpXLcLHnLh3uxRDAwgCIpu2FumD00Fpm9h
Z+gNh7chNI96pIdLsxHVMvdh8cto2HiqZbJvmrT5ec7zF7FcVmvx0Q70e0Jer1NLMI0fsnJl4wUm
o/2gCbta1MK+0hQpCLnKBx5gpb2GfwvwtRs3GH/ydeHwO0cDsoEp7hoEjlUyh9h0C2GQpt5gT1tz
LoZbFKI2T0EUVUb4ksXyNAQ+4r82ewy98pMU/U2Vxe5qVB3ST7+/Vg19pZTOxeqrZ60RG2ckfqGc
HkhT+6w7LIxbw+b/6hF8k6BhqUvStdKOFF5dzf8p/qkzDznUnaU75qcqGtEeYbjkkHltqxYpc04P
xWch+Ctk90Ijvk+a4UHhVEcjAMfPZCUHq3pixlBmxdpoGmM11i6XSzQdVZu+qyZcVzl7uyBBKlP6
4Spv1DWRo9ECIDZTDj5KJJJzFapmGUrxLm25tErzLtCTeGmG2U6mM9OmqFqWtdZWdxJtmacYWFsP
yrZUXb4k83xTD7ZYRI0BxsKoWBFLdUxV9dTotc60I7zXfUSYWoz6IXfmTJh46pZmbB46ng+aMV3r
fkxSS703M+1sqZrTJ2/vs6DctTU/ltlMb0babEwR3Se9tY3L4A3a4k2Os3sy3GMcVo8SGH/gtZ8b
z9wnRkHqM5bRqC4uHV79ReeGbAuw9BLtEy40m61TmBhXVd09VcpFdCGST4HtgVMs4ngxeTE3Rhq/
cKLTjTgRbDiL3UqAoo65v1Hn/Yps4NXoIPP15Htpp8exzJ8cF5lu6G9Cuweaww0doHXRc/scp7W9
DJlWDFX8gnh9ayLfwWyW7/oJSbIWIqQkA+kUoWq1iupL10gGU5F2alPz4Hkt8xfZXyVkEfSlsQ8y
AB+jHgAJlvkDgwykbJW50xIqIt/I9jCxVn6naOfpgEYmAHpsXYIhXTs6sDU3uHKi/t224qOqu71r
qkfbql9BF+3Skt/UIgeiJIFyVVJjkHF4bAsEnzwPdlE0beIUkQUat8bK3Q3xsHtXh6scQ3VF8rbq
huKprvJd3WH2ra3xGNms943sKZPlm5XAU7L7eN20xPAMA/aHMb5PsugAQukg7PZs9emuDXnkEX51
7iuEwK1Nvl40XvyyvyOqAlM6OiAltE8wS26n1qo3ohMX5Xh/t3jh6P31gGEmSkgvBxwxjz+ecUVq
ZsR6OQj/xmRnaibq+GRd2dnORxvpTAiKUDzokMitAiKVSm9M/zxVeK27eNfELO6Bbk7esx6iOU1T
df+hWrj57aD76GExZ5vEL+ffh7f3016ItnFoE1ukuzF6iitWp/Vz4LBgL880eqQPpoA9UXz2rBXj
1zI6mMawkr2iq8PvkMuLPYFd9C4xOVYNIhY9PP3/vEE2GawKTYtS5acaoVZNEoBJSHdOjmoLZH2D
SkciUNQcMo+QZbUC6h4kc6VvIpOHASEvg1uspvKQkARSum9pCi/VuuikeeUAvdip//VbtH6tIZhT
U15RZ2Eypmz76SeeKj/k+8hIF1HHcqw2HXB9V9ULt352UM+1MPb5rTOTuSv7Yj9cp8Nrb70rNDOl
6vjqPzs1aZXIK7g8793+HssqekZuvuY6bQ4N4r1UHgRKSm0PGGMhZsoPXgut/VKN+qYW07/98m/V
tEcJ+ufV9M2r/PIHjrn5j34vp3HMYSiHTcwi7YdemTYa0h5lMQMztmyzLe57QY0tzoW9TbeM2XKu
mj/U05ClWIrwX+T4npM1/kFBbc5F+0+38xw0y4vYGKkxz81Pow+9sh3yQkxzgm0ZmV6+9ykiNtpk
xvSe3M/IQBod7k/JGV6frD4c3JUvCkJ8ZjdUVnsraJWrxJgQN9R+D0s1dqT5pZ3wbOOoKr55q3Si
6Y/pZGV3OrLLPtFXYwh9rVoWhraYqPF02ENhZe2N2FnrItsFwWe/H3GB6esyeUqdhx5ifoaUu3Ka
VRKpFWS3hT2WmyKyrsisQgQTon+ZVhVykszU92Z4Ry45FbraJhN0z/BTNV4yL90EtnlQCIZwxS/b
nvouLw/69IhjCWS+uMVrytOBaIf+a6AjtQnSNVqGJYG7GzfR8NbEq6iiGlLpwgz4FnRjRdYVBNGE
pFELOtKr7jKqwqySiYDtYoZSif4AowfekEONOcQnHitDtB4YxaaRHW+iORuE5GT2vWE3qFGrrdMy
X+vDpSPy24IDtvHu5gesxuOBsn0XA5Yz6mHpDJ/Lyd6MyFQ69IoR7zXQP7c1VCwKbHL6tn392AfO
Ujbm3hGY69N8NQ7IA+uvWfsutVNEQJGboiTPs8UkysdIbxEJ0d3POFz91g7g6U3oHId8K9lS2bW2
6JyI7C2xqoPmZBXxLnI0EDwSUNasZPWXJToBK2ODO6BvnFhWFUkMGiVc2qVkvq9YXqAobNLTBFHK
UvfT9JJwdOkopWP+NEaK07vXIyXABNy1VD1WrE8EWCB80laZ7h9kcCvzAatUiOaoj26Fc5d6LAaG
ek8a16Kv5bXeaOsy0568Jj2TaStxKeEh20eyO3IPHpwY0/rI9o2MjZXeuLc6LOtlr11nkLcWU2at
RxwyqUxu/NZfGp08p5MhD00esJAT7arTo1ONxE012e1Q6XeWVn0a+vFimEixLfVWxi4CSuTQg63d
SLtZe6G9qmOfx/O0z4f3wtMpR8ebAeFrACm4hkTg6Dy5DUmxnywchwtLaBgPzIU2tcRdoVgFG1uW
2h5QJEEq9i42mtOk/B2wzm1ZxVtTZ2nSmScPJaLhuNcGGCQroLkK6wV0DHA2wcqkOhQIaWvHXhcQ
0VDVkoRVWsxyEWfbXO2Db9NVwgRXgQYjudTfYA9vdA+I26SpZ5w+xJh7W0x+wYmAWrulXO9eIsTm
USYBdeY4oIpx58mIO9KvWeAvmlgXKP4+PGL/oAT5g0cWm2Exw/SwqzGO+OmRRYIhjoY+3E1Cfmp4
V1QCOymo+769zr9qE/cvtzzn1+YPI6Hmv/p+qBn/mee0TIj+a/Xmn77PiIiEsoSg/iLdyWTT8+FQ
Y0pkGq7JoUdqIb/a9+kvI6KZxYJIhTGRAxj3Hx1pcPl/OdIE5IPZU46AgLf54/Xh2MoM9dgItgkD
nJ3rpQHQsIRM2KGEzohtoNQsRFttfJn87BVoGtLHMlKkQJXdVWrpd1KwnuiDsFrLbmAX3ycHBGJr
ol/p0iyAfc7Q44Xrca3lHE2rAdBhsUIG5t70kCNJ94ZOpYUduHG9zjF1xpy7z2U5wjRtH0YygGo9
uKl7Agu14qnNGKKmPWSlrkJhS+j7gSy9izbpMVJ1iQdiXEWJuq9kfoq7aZP75aGTsl96db9v4Apa
DUrdIcBS0TvF3JAJE3W1QTcv/SsWUs4hMXMW6pV7EbU5ADE01apVWv1qN55zSjQx7MgIzR9s7PNo
tjVMDOoomAEujH5iXe89KKf6nJQ0eWSG73honkc/PVVucLA9hbVleoZxw95pgp4qD20KLZ0S89Hp
gxcRRKdUM3ZOgDBWleJRHwCuMLUHwRgm1501bZUaX2gwH6G4oEB2iJKrxIIJkbOXktyeqkNQb2Qs
lyqv2Tk1L0BewQRqF1ThQ9Or3cCoQc/MszHaN0pkr71nbAhGvRpCBi+ar59atn6bKZ0estDY5Aby
ep3VEioAC+W7kzubCHzPihLumjRxZN55tbZznxPG62ngi2jvG9MZpPLDJJxhmSnU3UYd34tQ28XS
3Dq2XMdhN+POVxXduin5VpoOC7lLRpCfX8LW3VRKe2yqeCeld9OY1VVRlwekUHg8RPcK0uCKATmu
34AcZI3s8nBI1tLPRf/YNGXWHet5bhc4naUd9azBRdDuI0PbTZgFyzy4zsN2M9TTPuy8q5hZhIcZ
vCqDBxfLnK3cXYMdzMixgXmCkU+enFs5iUWpMQnqaucUyMnAI2Ld2ZHcu9K4DSf3UnrTVcW9hHOR
9X5qZFQsdoTlijItzxAh4vvUTXXvNd5KtiAh64EJigJpL/TbnEhdz1KvFV6oIUy2jK+wedFSFVZ8
MPXs4kp931jBXUvr5Yz1yYiTO1OQR50J42SkcBjC4irLGrFMOvM+1vDzRZk6OJp/R+LhpilNMhmh
YDqiwcCZRRfdge7rEmVNQu6zVLG/rIh2lhGk+Nq5sjjYvRLfqEYtBeysuRtEMuJy0REMCymDDiIn
iFP/OW39+PO/J8m3beLcTvx5d3Qui6Z8/3XbMP/V95OEpaDQEWuhcmVRhwLg40mChsC3HHpkoA3f
8ly+t0eC+CEhYFbOYuCZ4PX7YWL/B62hZ1AhQNiY5Y7/5DDhjX3sjvi9xUzJAf6u+87cxP14lHhF
YHdTg9uKFf+q7AE5hfuBweOHb+UPCpp5ZPJhpMKrcO7Qhc37ShvR5XygfejBmIo3YZ0bWH2Dflkk
NqP0J9aGmxKn31+/0qxZ+6tXmv/9wyt1cYnKwe3q7TQAvy4w0zLs/7sX+WmANX8cqGtsaGx93sH+
3FIKAt5ca+JLY6vYKg6lBXIm1PpTzUCO+K+/+fZ+/Y1+/Pbmf//wmfoAMUU38nIq+eQhneucS25c
/vp7m0XWP39vVDQ0dHN9ov/8kXhmVSPfVrP1Rb80oEkkOehEnXDkdKWc/m9+pT+6HmjJ2THR4VPC
mD9+orTJBivvFFedo/BnWMOmSSu1EhAuAFUc/+ajgdj5gw9HOhIf8I+U7j2YQ72yrG7r98JMbrMM
aiPnW5Rv4dw0EDWr/DjaJRCPPtL07tkq/dJ5nnJ7yq/IyFQxXqx4kNtQ2a8M1cpd48b72LP2Q10d
SdwLlq3p3Jt5Rqp9vY1GnP+keKzlpJvYe1K5lsFAC6mP+7BlSGjaCOi86dabevwypZVXUBwdD/aA
EdE/G9isKxz0ovjal3I3zPbaVFasGbCRYsKTAZKRqQaRzLpgxEOJSYLOOHPXvaUGkmUhk+o9ViC3
yd4ynZQPK0HH42cs3qWf1ffR2K6TYA4vpMmZwPNVIeF5WFJ6ryx3MiqxA/Se3Ald+c+mC7UE07KR
tPcs2FZNUsilmQtxNXiE1GueuyrKiCIALEWHfaxNkzUPvHurnPg/Cyt/a1X84oTOGuILwkYTqAGw
C3edGu1hymNyi1s+6+isWz8UbwRszrSeQ25A0W2DAsMv3pSJPIDZ4tuV6XAf1uGBadN1FPj3Pju9
rrde2jh/8TMT3K6OQwp9pMJKo1c7L0SyJKfnSjKy18XS6oGvjtCfk1E81EbyltXiMeKrswzmJMLa
QOgyIg+H41pTaz+6tHn+QNDLY5ndOdFdWNuf3fBzg+my7880ZVFxXymx8hgCmHjxiuxV7yUAXG1h
OoT/QSk05/GPeTAnWODVsVNvdviuY5PR84p44W5X9M51ym80yxBzHTOabaECpPhGDKTkNmrbve6f
MhNmtn7hK5wXV/vUs3eD98ANulexPCjvIS2nE4DVk29dHPYhfnc2p5yREjCIyCY19Yteik3kmpvc
fbaZC2tBtBl0DfKnYX8djedCGDCCXWNh5Z8s1rEFTJ8hYb+2b0dj3zlg8wo2Y4M/LSdmULKON7Lx
Dm0QziyjpTea7D2rG36+TVYXV+WI1W0AWjD1d0l4YvO1ZXqyziKxzfRHGnj21qRlXME7d92RLIcT
a8lT7qxMN7sq9GewQ/NK7jGctHuzuWGn+8wY7HFqb12gEJAQn/TwvuvcY58mx6G9nezoHqItvAfm
DDz4TdCCVvyqtebX0j+aDPoWxHuhEmHBSd9/UphCqZG+EO2BkWc41kO8MQ2bz3BS8lmPH71hZ/E8
YNhH/iRY4w4UCvP2h7q5BTDMfXf0PWDvDUTwekbdeAQ1zXl40bsfCHyV3b4C79NhP5fa3sq/wA7D
DIr1rPM30iAeh2TSORZWUq8b1o0yq3WBu2aYujMN1crtnWHhRc0zMa7szAwHRq+xqdPqUSU9Hn0R
XZwWPn0ndtpM9q1NlMHDbdfm26lGb6ZJClhUfyVx5Il9CA0aNa9aGtAGnLFcewT0aBObc2r7sAuO
w+xY+zLZ+kpjudtbJsMqRnvYnAN73MTEnTTJgzHgBLRI+OCfqoCrOzw7DaG2ZGsq09y1bXOewU4W
TKgQxFEBDEpnIj91EIrqR6dk5OMwprGKHPel4LkHRoOClkb2eapvI2s3BmvX+SoL7b3oYo6Gnpkp
j0YG/65P2YA3zqlxl41mS+O3iZt3bcRWya+mjG+22zJ+g6N5bMNiW+f+0p68VQuE17BwhFZ7NLSK
89rkKejh91UFtBxdjCsomAet9zelae3TKoVObZ2qYdiVzrhqFLDrrj25RHWbXfrYd9NTPmb3YWMp
rt+mPuZ0PafUc9hh2VT4bH50H+EfV5eEfBEc+wTbkKbuvLrbWOaAcEDdMffu5pTl/AZ4asBXDLWp
71I/PZtAtSF5+icv6N9TfTyFCrWwBeAt9NFNNjBe/JG9TY86oxvmGFanSzZjxHGWOdZ9YpI1jFE3
CAvkIiGXO8l7NcFeNc5FsCmhdK9lEaw9L0FPYK3rifFjj4wy8ZeJMlnmv2YTT+V+Wpe9jRl6AHh9
JwtnPTXFNTpn7HvDNV0kvGC4pTNalR2uA45/yJzbzPfPXtivBo8oFdNa9ZPYZ6aFfSUFNxFvbF9s
c5MYP5zxjFGubS29Vpm28cPgbmrAOwu5GRVN1oXslV3rl+eKHk+i8oiBhsvKOjS9+xSMn2sU2PrE
1RX5i6CsoIR3O6sK9ikvJFJt2U08PIYHt8Jc3IEgmUhjAX4UXBrj7NeMp/kdonI2JbJITRGit8Qb
j8F1bEBoFxJ4RbAlSOskqmBZM4JIwQOZKe5YKRZddF9kIFr9fOv0AFns1r+URC6HVftem/GtMNHx
G7V+5dPrlwhbFl4XvWfCw+uMu7dt0iWPXZyjXY3tMYQzHj9OwtuQZkOyTNVka7ea1jbbMKewr2kR
TiKOx7UaBrgn+pm4xKveiK78StD5JuciAGw1w2FGM5uFHtNdLkFQtUXBL678ey0vX/wOm2o89R7W
7woiVuHukbxsGQCfYkowcNHHThiPpsKtyZxzZ5DrsOhjrh1+5Zshbjcm9iPDNx815d+lDpeopmlX
Q2e91I2BuagGxOPF8jUVONhZRxyTglbU43Cxwukt6mxOFeRti1Ba9w79zEJ34AH1HvNmrkb0dRDd
mQgrfWlV1VsYOJ8VtmtfLzku0zev7d8Gp9hoyXBySyqRGkjUVBAf3Dug44Z8P6bFXdNKf9PXGFyH
qmjAH9XkNqHlWGkpX+P86rHTfm1MfZsmouT4V3tT8z9HuPJ1EaNfwIPg5fl7ZYMkqT0svbUI313N
uHZ6BHtWVx36OnOX5VBekPgZAIBJYGpaqpW8GZcQ1AF/gfycz/33qRY3BGHfaFl3r2STrwwKGK/W
16rxbjwVM5oevMex5KWMmIFD5VXPdEewwRvt6EXIM+sseZA8bCbT3od0gUtr4Omrhx1VJUpFHBfQ
s2wX3oOPyb+ewoegH6BCSQSZrqbDBGpJBfdzLP31/7F3Zk1tJOuf/iod53qKqH2JmP+JGIEWBGIH
g28qZIyrSrXvy6efJwUYkOU+p1tcaCb6shuTiCTzzXf5LWjNjZxk9VjawYPehBdJgpJxD/R1amVM
tWKEyLn53tSujTPTqO5WsXufBxhudKDD5VVyYkU2r1KlCo0XH4s8T2cWX+Dh7AwA4w4jFUCRm43N
VKIjFPsVJYrWV/mhHQe2ucwAf8tjxiK5ezrYQx0wF5HJLWZxoFR2jz4TSKeZGCDmx+jt8n2VRG9z
IjvAF2ammdfZcciUsYMl7WfRPGodPIHsMPZmmKcXyK9rea8tVla2GvdmVkonHgWOCttayBnXeZN4
ZF99+D1xc2MZ6pp0BeoTbgwvj8oIb5XaeX48BArCE0bB5mAgY4TqpNTMyu2PJOTr4RsNVmreeDD5
ALcLBzx90nSyX2Mc4KYxliKW7x5b6FzGI8seEIZQjTiHXp0ZuIHVrlL/KGOzKE68KMrrATEldJsv
/5fUGCSoDZUdzS/yDKGbhjpDrczC+7L/IkNgt64tcheJlPfPi6ItNaUD0tCiIy3gjuaGVqQuVUoE
oo86OSm+Z1p3Vcb1QoLNv/4x/0wYLGrM3/eFzpZluay39IX4rte+kHIA6QNFdweOoP6Rzio0aGVd
oCdeeK5vAHPatDIEEw3mCQwT+igvIwZhSkq/GqKrmBlxgf6SzCymJR9LZmFnwlDesTE1wbXdWH/9
Xc8hsAOplrUmogiMcguDilL3ENprrYndtpxTK25OAlO/hvIxsfOqOErapDkcLJRXki5/TDoyq8yA
WuGkGBLh/PhQOtadrebLwXTmNtmtJGdTVUWzofGpFOHC/ogMMFB1hHWnspD6fF5qykmVy49BqC0a
zT/Ra2fpV97YbL8liX9CzP7KzyLZ1C/0qEVTSJnBXZz6snWpGKvTUEZJzDFPQwV0JJJTfa/dhAXE
mNC/SOuqox3MU6mm3lmkSvTkV5PYBbKn6/VtI1enQwDjAzUVhgmTIO9YBru7HPWRnu6rUqmngYWm
SB112NSV8lxVO7he8l2P0Fa28q9qD8l2cs+vtYFIXJPfDh4ybXacj7TSRTGkV360uTOry/jYKFZj
v2zOPGQMYP75XzytugN3JaO/4k3z3mesAjASbSnpIsiqZOz2DCO6TvsmNzJaQ36JDH7unleN1qKn
2BWzvKSxVhr9Md4Z2gQq3yyOpHaWaC7hGou6kdUDBIBEdOJI0oyfDyC3htGn4Qs+QvfxonD8H4aP
JFkM4bHLSHzcTOj6UEfPKx0FpFVsldMmzvrxMMh0GBqUwwoJgAVmUfj66YNDIjsUV/Qv0YQEmnHr
K1ryLe98FXLCqhqO0MWXrrIe1cEoLQpG/C5Ci3atJoduHlXHdWNdm3nWL8js7Hmc2/fowFsjxcpu
arNkmJs6sAIcBG2An5xqdnMT6DaCWFUeH3EaAOphTFV21rQJM+BBHpKqcVbceToywKUSnpcq0oqr
JOaM1CHaLQNid7HUnGcWCTOm67M6xFG3xN+Eyo4hieNmly0QDnzW+0Pc6GZ+Ti5Su+kcYf+j9cFo
hiEY9djLLDJRrOH0V8hw+vzQPXOU4KHtdV4Bm8sjRMycBKAvQ7nVYVrZGOBKln2kYVwyTR39Gpi0
N5aG8qmttXDWWSv0x/om5d2QZ2UPBaNv9JvC9o2jwlqhpeiLqZb7oCe6NsdvdmkbgqI6lNOylRJg
akBSi3BFtuHX2VFHXtzp3TJcQU9KayfG0BpFr2KlfO90tCfDun9Km+pSMvJTQK9n/ZAiSALwAJGw
+KKzGnPUVoEJQARkpRNbpyFRQXXKSRUOD7iscT7DeO6pw1fdBVbgGHOrQlNYtfLj2rAuipSxlwcC
A+oV4F03/JZ7/kkcul8y27v0PARysqEGnujhGTEM+ZGCJjacE4tb0DT6keWHRzRf0dDK4mO9dBZh
HdxqjA4bMz3S7HLh4fGly9G3JNTPdMAHR34hn7qJkJ90lSNfQ5EnUEt0YIYT+Hh0U9E56RT9orZT
tIrbeVKlxigHAztSV6sZCANplPUWoyEfdwb5GG8HWB5yudDyfNqVCP+Z3cRRg2M1NcBPRrrQd9UO
bd070fl+V8/PFN2YZkN033vZoTtg9CZrgKAVf2akAaCbCB0wp1wdZ75616ntTFtRf3XOD6+oH7Q6
wDAdLElkeygLt+V5AZgD4enrLKxubGmYqE1+qsr1mVxWJXY0BoqoJbgcSUvnRZeWSCGV+H3KJLRY
zmUJOp+a+iVL4Ld66aJCXk3u3WMoCeeuEv/QHOXED4pjcE33hWtOVcg8oa8fWsjBuINO8yYTCdgi
NSmYQ0jNUZbVh71v0OgxF0bSHds48yFpo55GcX8lkVkVflJzcrJvuY94EParp3JIJ7ZUr1yjfWrS
+jhBxqtahZfmYI5bPXsYJF0Zx6r53dX17jCDmOxVq5s2axip2cmkd/vLgqmf5UQTO6Zit9wCrbqK
1FM+j2rtMcsCA61S+ZBWx7T1kJBuqmnT2tMaqZiq0Ga64V27fnyr5qk0Ry78POyHW6i0t2orLHT6
2UpJF02sIS4cT7rVcAZvmCMF+UBN/dAc/5MjPc/OmJv8Pkc6L5aJ97QlR+K7XnMkGfEORPMtMILq
2uLmbXYGQAPsME5wOpSr5wHZ6+zMPhDjNvIjkAQIcQiR+jcghgZUUQAP10xbxmp/AVuIfMhmloQy
Dd47OtMzUmjV3IC5Wm4iKU0jWTTRrLSAP9HSWU1pGqLF9exmY9Dix3MNVUvNUXFfC9C1LeNz24iO
W3Q/TTXm8GnoPWrImss0yCOf8i4r4rO46xnW+08pBTr64HAjPMVAzFMfB6V/WUbRfU7Sg0z0le2G
aCeCBIhtZ9xk4dfczG7crLtzgU+NwsK7tFPoJZ38BWfaRZg0M1NJx0VgHxdNPVbciKcpvOxVawb4
/qstCVSG/phEq3rkWeGdmSEHTofzKpGMcuRISAGDJSl8+Wpl5pMVWzOWUgRIgfg+ggy8cVX1Pqrj
BUj4Rdai/Vc1E6ep7zCwm9UVTFeiFnq6IOE0Nz9P2voBs8gFXmrnQ+ZfSIPztTTb+0DDoTjUL6oA
yU1dLulV+Bd91ZxpRjM2pPjOdlC/zeL0Wq6sh7Zzbx3x/MZ5oh6uVOMbFIlJJ5o6/X2e3eiIoEtz
XXXPQrM7M106TURBBGBz9OUBl8hD97RSCeyVVY/pNs47rRx7DeLd+AV5T3nrqjlic6Vz2WduXJwA
Fw3TIzyerWmHE1cKhqO/kJAkAEy4ArGmUp1noMTjwImmBoZ3wVkTD6RuioXkC20AVNTCr2VKOqmb
3qwMvK9tqNzUeLutLhhiDvAfs2FCHxdMZL4SOHf5tqskM0Yvg2gIMsQJOE5WGtz9E43W0cgmDPw+
Gl0so/iP0dPy0f81IonvfItIsiZz5dduV0DzKOhecWEEK0IOJH9mwzrzfOLYa0QyD6imxMzY1EHt
07V7i0gmgkbUeoDkMVuHdGj/lYik/zqZpmoEgaWAHWAwvamlZXY5OYfiVtMKeOHRyi3NqYEeBaoT
qfxQy01tz0yARkjbruQTuhXcdb1WAlqHfRgXh3Db20lrlEkzykrna1B70MCkc7/ItIVhhxLTmiBF
YihN0QSvAt+4lx0IT4eWQfMFMSKb4Qs1HoKmVtDAoWk0oYeheoBVwA5rCZK3kYp9O9gH5UEbrPhL
0NjRjLY7I866RsYoAG9TjaSYvG0prsecRMFSjis/5HJqUWLb9BKDcdi49I2dk9DSJkUrPAKacFrm
DfAYgtU/N2J9I4R2xO9vxJdlWEfbzOnEt71eB/1A5o11IPJwhjl1766DfoC0CxoTNlRWbCTE2/nW
xhBKb5Rj9B3ARYp5/esD7RxwcWTo5qqlqmhz/ZXbgCXO5vtM5mBwHXDIA5dJlcnX33UxGphxNeJF
1SzG82BEfI9HieLo0Cqz6wTxLd1XbkwnMhgE+RgxCccxslXQCJpSjkyva8daUWkTs6y+4HozTk1C
Oq3Dqwr2XJ4jNKt4SKJ2YY78K2HZOOwz77QO05oRE0C41WpsOJTyBXNNV772hsT8kRpRMU2SflKH
0POD3jhpM0YGblgsV0pzonX2aaCGzJEiKz9cOeaDXyne7apAVbyWBXXdOJUSJDGYr2dHal0e5cPg
zpzWvQHYXE7TKJr0QfSl05tL13fqwySp6bHW3bLws4laeMtASb/BjTxjwH7sAQ1F+9W6A7OAvDjC
oeVEl3Tuk+nJxvc4arLi0hD+687aij1BxGNA3jyrTYaqSD/ryjDL7OYS+9aZX9onkmXeZSYGV6vy
1MMGtsdAdpZlkkup059aOBg4kn8tlc6RHyAbUHUmI4z6R+hZE2hXx6gATuRkNRkQ38NR9HDAX6TS
4kleBl8dFbaw7eL6jLRnMswaJZ2qkn0ZNJqQwEdwwEmQgVXD9tZVq0tbdceJESLKgRmnLiRugeep
uX/Trtwp9qiTtHFOgoTary3jWWhmi1b15nYzoLDjL7ye8Q/6JmnazVaDgY64kDdN5mmPHk+ULnSz
Goe6N0FY6CaLtKnS5rOsKPmJ7aFTqAvH7a7azlq4TjOWovDKaZWZn4azIJNPtFCbdjnzC99Jr8IM
+KLMDC8obrRQP6lgm2FWO1eDdGa2/YnUob4JWBIeo3VrdgMKrO5ZlppfnTo4pb5bwGw9USu4A3k9
62LtUTa7I9dqlnUXYvqpVEd5aS4yg56CijVvHqnHZSF9WyV0qvzyRg+lo9j0bgoEM8vBvvbi7LKP
vPMELebIQKDXjaBgGGY3sxrjoWoA8uoRvuJy4BzlSfU1sxFn91Q7v0vyuB4xu7rwnPxLRqujapPT
WNHuqti8Ndz4VAa8gXuhT0+iv3J7A8F2TQzgXBWB6NAcEWfMqYZNEbNxBGctPUMBVbcXtVIqUDvM
L4qvo50rFdGiBrnBKBqlbpVGNve2fEyKKAbq0NSwA6WlpnvXOtxIqkD71GmsidwXyUjWuf+OlyBy
2/kFLGs8DeMoiJjFaryLbuGM+iLN5qsBLMY/b8hzVkVY//0bAjQw3JJP8T2vD4hyoJAQAQPD0kwY
nJLQvOZT6gGZkgViUEVQCbI/WdhrPoW9KdZ6uPUpgPBgi/Fdrw+Ihb0pJFxH1xRLQPP+mr2pww/5
iIvD3pR1oJDxLIkkbuMFiRvTSoZMm1ZObsBbtk50Wk26Sbhz9dsA5LqqF9O4t0GRp9d4ikz6lf4d
ohwyKYqUHJpEGisY1JMMh8nAKK4tHCch5EwMHCj5Z/dWJKJLctvjUEln5ijEsTLI84dOWFgaqf2F
nP9kyJSFn/eXEV6XWbGKkajtIIJ5xbFdyfMYX0yzKhEVZpja1uivEepS4aCJk2YaDTeYVU8dC1Fy
QqohowEH+crAhNPSJCTQeshKHnSxOAHFmArPzgahJaetIdvWpyqmnmGY2yN0s5xFYuF24EJ18gwf
F44+BLMuxVPSvXngAYKx8ApFWKfExanG5mU1S5oSNfWKSRyCDHOvTi/81P/maSW65DJmYqg7oSmf
ydW8ItycBMKs1BC2pY1fIcvvf7c0/EzxNc2k4NLuMDpVZSo8ycT81FYdqtUcUeC1MyrGq9U1SeFN
j3VqhD/6mVZHR7HbHfl+f6l6/TeCqnNSm8qhF+C72ioRurIS2BG6pPKERFP0YiHeAeNYdji31rLz
TdKKC1lYusrC3NXE5TXF7ZWh3Xjwk4sBF1hV2MFmjIQnSRpgy5Rp4aEqbGPNGM31XFMu1Ep7KIS1
bND7dFxxm0UGMDs2XTBSA060agFBA1Qa5kqF+kNyu+tE2Nb6PnLurrCy1czkRlm72yq80E+asLw1
jdwwDm1fdYuRDcrkUC6FNW491JeioYxdbt378lgCvyefrCQYIjnmucohPGF3TI++c5CuUcGTWbGT
fUXOUYPSnGFBIUm33EWMBaxo2ddxOonZvskA3X9m+GaAnCJc5yEG1J66sBBVmqp8bsGh1DAVB/8T
Vbhmy23VkgXBVBa/NuCEOTD4Ir8LTQvdx1hrNWXuRbGKW0kvl/der0fJqc6spfu2epbCM9VUecEh
/zOORLv2T8LwdfXHPPWTckso5vveQjHKuhZ1Idp2qsFk+C0U02wDIm7a5rpEFej2t1ReNYT4zVtD
7Wckdg6Im2T5NOPWGPa/RHpak9rfAZQRxhEaeXi3WsjbsaJoxb1L5ZVcsesAYsvMivO8e6Cu6C6i
sIY9qkrNNPSMucf87CiyUU8PHIwvh4C+kYsghk5TLuwB7Cn5XF65l77RfdW7BvH5clGThWIvliNH
l6ABsZrWNtLeSZ8cN9bqSxG4jBS7Ahl9zQzHDE26nEkE1Ecp5hk4glkV0mn3ExpPaaGujhW/HW55
5uwLq06+5rJ/3XZtiYZ/3dzZdpBgNKS2FUYmBBsX9wil7E4qZMcBISZqPU0pb8sTx0sp23shNtB5
Sb3ozOK+azUXR0vMcGzQXl8IAPEIE/fhG0lYdSHnWj2zkN8hwqtYyQZWe05YAg2bOwVzJJoCk46S
C/ykGwIWBIkpBSTMTZmV1y7qKtOQXsIs02oLw6FBavuRlJJzovW6umG8Z48ZHjmIfzGAeRYz+IQb
KZZ4TLO+QGu3Kv/9v1+WPFpWyw//MU6qoOov66eiv3oq66h67eiKf/nffvGPp/UqN3329D//Wn6P
4TEFZVUEjxWD8eevHX/H7/S5bqaM/H3Ow2U7rR+DLZ1th+97vWzyAQx3HFytZ79Y2j4/8x75AB6G
DgxfJ+V9dqB9zXusA/F/KGqfmYfiu97yHjIlWIG8rtxVKIOv20AO1ntpwg7+VgNKBUewkfXwdupo
DcPOd0RetnHZ6rprVbXtp0oMp2UMKSxZBHUiHwWOeYZ5cT8qKi87zqAzlWNTG0zmtX3goY2bRZz5
sgVg2BQF8MFmiKVDeeWDbEadR/HulNRnMKTWTZGeGgMM6phekHbvMEQLgLoZl6GUDsozBeD/71NG
lP39KQNwXpfBcsvh5NveDpmlIRSNmMImwoSATo8NMTPEyq1NDiti1Qri94RZEnL73RnD5Zhs/ZnC
Cm+Jd2DjUP3pIROE2PenjJBuovJAb0bXxMNibp4yXDxLIHrmFAJ/Xt64keyim1wj+VxVht5Nq8wI
j6SssFATkNymGK+GyEqvokEuLnMX6SVcOrzqIlRjRgSZbCQXVU69PEPsoL3K2gYNUQR6Xe3JakIZ
/J9SixaiexVGQAMimQwolcrGOvVMi16lMShJsgwdtIoX2AaMIH9gEhRnSBlb3rQO0TRWQ+UuH+jL
tCsVX782rzHZsAWpthD0WuQnmsMexq2xipMfTqTIsz6H9dpaaXJTkDCPQ1fzR44KIS+S9ftScwcm
q1V72AbE81YF/2IhcyavCp008SaNlWvmSrhfGe2Zs+oeeQD8Q/zt+8PGyH4YoYwHT9Pc2M7QjRyU
e8ZaW+oT8I/xvDdDulp2302lAr0VPW0PNUNajWxZMk+0HstZJZew/2oZatKwmLcGoga+CeSBPhau
Jtqgn5o6uIJQiu49xvBjybQXao7Nix0DfCiHIphYRfMEEfkkl8tjpMOeLEikmVMzLg6CZmSJzzck
JNTp0IBgAXuiAOAGWgo+boC0YflMv9uMP2/gqNdpgZJE35nAHLvhAZBJSjXuz+VMuYHEmY+QIZBA
OfC/kUnIeW+Nx15vbqVS/lq2Ho2fDOaEEShjXTjp9qZ2Yq3Um0Kk3J2dMg/LTxgNogvmounWtycM
5rA0iwpl5PfGGPzMTcaoDfCfc2KEvrAK1e5XDVY9NMjHmWSfe6V6OujRhW173zIJ8TBHi8dOXn11
oqw8CgrNmSlVZtb4WDG6DlJe6EE9q9MIsLVePLYB1WBQMqVzVtcFPfcZVFKwsEik60zRRx6jsqYX
JBIy7JEPMjdIlHHXppMWqzBLSY+9DMur2HMUIJgeGg9+fprX1bJki8eDpqOEIJnt2FDy5FDP/PKo
cFcXeRefDhG65HaknK18aA+agRRCl5nOuBukRdGoAFeVdElCBSdKy87TFbpqklIi+hsm49jXMOGy
Ohf/gQ53JEQ0f0hleZzo7YPbUgsqBZZuNVTsAPiik3k3RtMZ0zoDUu4ySDhCd6qicxnhr0Q3CrJF
e52inHAm6ZUp6h2smOjyI/l2aia2y8AxYOLleQjI2elJFRIc2sw/W4fKT3gO3ucc/54+pWfL+Klc
px4/U5Hn5OPnf+5XZgKt7/dvxpdlVKXJlieD73p9MuCd6jpqzkLY4IO0NXMqx+JsPHfs0b59XwOA
YUSykqyDBARs7c+sRKASSXKEkOSzkMJfqgEUQ7wIH4oAU2QktH54MaAPqhvdGH/IEZzOwPlJZd1F
c2IWPOnAW83DNjsNIWK5uoXzXC1PKELHFPPoycO/cNGoVqQT0B13GXpXnZ8stIHuNWHjwo8lF5kP
IFhajDaeLnnLDLEQFEv07xJePFYLkUJt8Vrk4yK2o160snm2CvyHwkUZx0zMCdD6B1OPp5oLnLor
XXMOWtLC68mI0Jut5hQZN1EhDaMVPWnQ27PeVhaegpt3kKWjAqGafIWaixXNad4skXc8qoLhDFD8
sVpUp3VSXkqQweGYGkhl5fgWSHDTAR48hHn9rY70hcUlHEK9wYvdupSkVcS11KuR0ZVnzQAfJAnK
L10Q4lbgq6dKod4GbX0Oth64pAbxzz+0vXKpe9pxajlfI1W/MnX3NnWba6vRp3mIla1rHdNBnVVa
No240WD+Y5jw8jwKAXwaJe9VbKd3VQ2+Slod64l1RoK3cOvh0VHBPrSDPotSDKmt/KKM8mXl1HM/
9h9WqPcoVX0cybxWbMBFUJeXDAH8w8hVl5qW3be5u0DYZQ7hYqEZK5TzBKsH4ZkBdUw8T07yIToj
bsNlLBt4RbI8Kr2qGmGygE124FPJNOq1tbKOWnV16tsZEbUAloCWqe3rIxAbrfrFK3s8EUN8iIZT
tWxbG1hbJ6m8pFmG3ynbzSsOvUzSUBeWLEADRsHrcVvqenOGUDoFnSHbXnyUZRl+Lz3kOvvCHQwE
9kLVQYDvn/D1XFhxn/8sfJV+kHjbQxjf+RbC6P06jmJYlogW70srQ0j1EsQokzSARaLF8dbIQFCb
LzhQ6lWBKHofxJDaNiiE1mgiIfjyl9LeX4aSBDEayUIrWLRNVH7S+04GZM/Qg9CrEgawzjMtxF3d
cDVdoQtVW/BWfTUcK3E9i6Ukxeecc2z0xZc4ir2TuiI3ywMyiTQRZnvyNx1UyQgVjkc6kGeD52II
3DvXfrSKT9qgMpE7qudSrj0NLUhUTwqbCynMsOFsao3MaVTpg96e0OE2wLoKvXnFYDzSpJ6X3PWq
EKRvy6yBjboWqrdQUxkrKwfJEs24QlEFn7zUNaZdlt+kkYVn56qAOhgNxNEuhu0ED6rL+3mfrazD
VlfTCgFgRb0MFGWYtG4fAC1uvCt4IuGPuA+aI/zIfEFa1UarlescVlBgBPsN+2OsLwFm3Ni5MbWl
xsd7JMTSXpm6nX4bp8bUc5iZGnV+bAF+cORqpguYrF9Dg04k2xz5aX4GaAMJ1f67qcl3maUtilg/
zP1gaqYm9oX5kVSHZ36UfNWgo+Zw7ahExlESfkl9fAqrsBWGBgvHTMdZ5Z3qpf8t7yE9K4iRknyK
AGZSYARGJeBJh7VdYKWL7WVIkNKw9qsJWr1iHOmdBG4pihYaYQ0c7EInzHWFvHQTiKU+AdAhEGaW
Z4xUQiMOT4eK5t7XhMxySJakRbxZ2GoKbZQKbejaaB8rgm1aGmcewbckCNd9fKeLqGxEejBCLXJe
ErCzTn7qZG+uFFi2q6RYNGAfbORGjF69Sgj9Gk9AONTLkmlgxfNAx/i8k/XbBABtK94Pve7vCwnF
Yf4yZxY2iG2pXGtNDym4NC578QSlmoVXTIWf6nBY9MYl5gwx2F8oxWjVxyPX7HXoaeWlisKXxRNX
89ShWznum+GBjvzMLNLHXg7n3J18lJo1NHNlEZjqLODxDMUrGtvJDcZC86RW8BZsQfnTUnCOS6mE
98UzHErhUnXaE8Nn67TBvW94sD3bPsut2mcW0N4bbfGDxvuU9j3AaJnf1O+6M4SWjmw7cke6yAYi
WG3UZdL5gIQ+xNlokZM61JZ1F3guE9d63pFatKTQtPlRKk2ZIJB8lNhArEhGGqmMT+rMUcb/r8T+
d/238WbL7WfdL3puF4gmVDfp3/tHr5F1+0K/b9N9yGoV+DEbL8n6Q62bhH+2RrSkl1h/pweook9J
wLdVmmBIYvAs/OuPCMnHly9Ltop+JXrZCgpbBiNIodHG0/Vuk363DX/+G/7awvx1nd//BlualX9r
J1jn3VbQyEeJRvhdMGoV7hW/bIWGxA0wfJLyl8HBXm6FQ83yIb34bw7Fh62gnhHjZgVMK7gnMZTe
2ArtgO6swDZxOLAGES2vvdwKkRTtvBW4KTKAVxkA6djYbZ4K40DWheirrHJ2xGbs6VYIMaLdtkJ1
DhSIcgL6qTFFWeeOG7GCMCF0+t7mZ/t5Kp6P6/Oc4GcE/g9R88MFYSsc4WSlgZpQwEwom6dCgDoI
FC9aWGvJq/3cip1Pheh9COQh8l7UIlA5KTY2TwUAR5MGuCHgwqLRvp9bwdO34wUB/2wrDILZEFND
SZJfdXMrZAWenso/2tuQyVHeeRtgWwtctoUzEA8mv+qHbeB1oYVGCIH+K5jZe7sV9OV22wrxkPJ7
4rpsC4Hb9UP5YSsM0MP0W9aq4es+5F5eDYFS2G0j8CeG2QSgQTbZCIM20S9ngltjIvfHY8sD88Ji
2MM88/l93+XtYLwoOwojSXjn2lr4ffN68CUDHXeaOOtTs978/dsKMeff+VSQQXI5+HWhcsAx++VU
8MQCrllL5+Ng9fxa7d9W6LtvhX0gGnOQAC1DhRcguDMfIoV6oDEIYCO0tb333m6F/RzNd7kgFGLU
FTJ/duPFQ/TDTghKJNcHf+h1b3Nvnw+dTGjH+0GaiSYmhbkFx1MVhd3mTmDsBo1EM56nWHv5euik
zjvug0nGgOwHbwMwHREzf9kIi841DyyVCe3u/T0Sn5Fuc/YpsLDRNUQm+WvDxqQmwXRIGJHsb0oh
gI07HgpyJ4tEQgxr8WShYbFxKMi9aEVSl4vpyN7m26LNtONGmOCVENcBuE8Rhg/Rxj4oeLKClqOR
wyTmmaG2n3Fi95eDLBM6BA8lZRa4K9Gt3AiYvBmEU1vGVoAr9Byh9y+fEFYHux0KKg/ioYXolW3Q
huAObGyFjpCSaFAgy2STdO/tVgiy425bQbNGdCfQXSS9Ws9DN7YCN1ReUXiaKmhQZx1S9/OC7Bwq
OBX0sKGx/pSG2NgKkVthMcgsAKgLWcVzlN6/CyK6TDueCsowJqAIfxEOXi7Ah1hBC09Q2AUfb01Z
39etEDd7t60QsYIk0jGpwqCbgVHdOBXrsMq50EEZvHiB7+UFsXe+IPQpNFC6sOHWlfk6bdg4FQaJ
l4koCycHXZbnpuH+XRAhmbDbqSBsgs7XbRk8CJovvw6BFEBvsOFJLIidIu1e/8T92wpj9+LcObAI
m4zD+H1t0u/NVFOnTgOMg9Dhfl8QZ+dSjFhBX4o/vEOTTgP0SFjcuCDU5TrjQXgdMiq3e3sqdn5B
2Ar4vArylMLelR6VGBG9n53jYGKLSkymj/GiGrGXYVOoou4WK9gK6g6ZiCjTuBEV18ZWGILsI5Ra
CCh7XIwZO98PkWwqolNBPESwj4xzYyfwChUzdfgoQhJkDTDez0Ox+1bAUUdBSDSnMFoRe7GxFSSj
NmEERjyjw2dVlb3cCgF/2O1+qCbdXQ4FU6/nkfDmVigHjIt1Gr80d/Y5wxJQ9R23wuECOPD7mPbg
K0QRvnEqjAOItgYGSi/Tj+fN37+0wtp9KyzBjjTgoL00qTajJm+tAbGYbrdQ09rfZFMMK3Y7FeIt
RcAIjTBmxpZO63LjVKgALkA642uk4SlIubL+iXt4Kj4jbJJO81hShMAB2ZZhgbgSDFid8PrstLaf
YXP3zo0gAjMHJVAAJOetYMUPGRatTQ4MaDz1p7Pcfm7F7oWpeUBjk8rTZiM4GfZm2ERnnYYNsgGG
KULF3sJsjJ3bFWBWORWCqkCXV0atZrMaY1TKJjFChRS89qjd01ghmMC7h02dvNsBvvussL9xQTSU
Zckq6GCB4t3jbNPYvV1hgWQmKtLTExBFLIM3toILous8pCjmPk/Q9/VU7N6usHgsmQ1yLEiitvTz
AHUbNm+pZlOqiCJkT7fC3n0rbNoVJE60K9BXWOtkbb4gOtkmubkQUn6mSu3lCyKIqDvHCualBu1N
+vscD1H1f3hMDSBaDru07zWI+RnZJiaHjAjJK5gWrpU5P2wFEyGaV4yD2Kl9hvqLp2/3UwH6kPuB
SY7wc9/MK8wDsk1iCAFDJGB7C60Q6qq7bQV5hRDkJX1SkVhlMrRZjimANVUNkPP6zOxx62b3x5Te
P0bG/LIoqihEjM1+hUprh/EYCecesz9EjrzjkeAlBcnNWIyZEFNR4UT0IVCo9D1/Umn3+HZYO7+k
VOjwjQG2I6fzKu79YSuYgQhRJpAoyCM8A5PY/D2s0D+j202BBU5ZpbmPhtBmnNAOaPej6clozH5R
HdrLnXiZ7u8A1eRQQBEjt4L5xOGg0/vL/dDQkQfCyy2RBZB3fSP38FDsnFOoTHs4DQRERqJrudaN
reD1sDXOBLNjCjbekD3dCnvnqpQhOkcCzStC5jMX7JetANTKqBREK029/Z0R/uJ+93eYlLBqaVoy
+rJgz/7Ce6AqRYlSzEE0W35WwdvLWGHtnlPQtqFthbHfC+fnw+uhHKCiT6ubDGuv6VEvKIcdYiaz
IOB4OsX5m2PAh60gpjL84IV5sUzc20Cxe6ub6lxwjGWhxIdpiL6J1yS9IgGF8mA/24bs6/Mhmk27
ZZq8pLQfhM43F0A3VaF0++FUWPCMIcCA0YINsMc0ypfG8y4XRNRhkKOowbgnQuPz406AO+JEoE+j
mc8FyL4+pLuHTGalglouOFCvPcsPh4KoqTABemlS7G1tLhigu10PYBWoL1OTazyT2/t4ApZEesW0
SGDR9jVo/mJG83dSCuR0YVJyKFSySaFD9+FQ6DylzM81sN+UY2vXgL1MKYSUwm6ngqDJ+8CMHFU+
jHR+bWnCG2IwInLN56Hx3p6KnYdiYivAlgivIQp04bW8cSqMA/TAQFu8MNP/SiX2X5RrP5VxDv0g
+r7WxAmeyndq1f/xH7zqxfy6wHth6rXkzYd/KrSsnxd/+qlt/e+P0tbrJsS7r742JdY/6uX7X37H
X3/6hx/2+ou9/s9Z8FQsi0e/X3+hf/mkQk3zf/71fyJc1urlB8WetfybkKp5+zS/6nD/vBN/tvpo
GT4Vr+u8aXaLBtUnrN2/rvJuZQ7U7isXy+8/0uL761LvlueJ+ITln5rl1tXJzz5h9bTdvjqBbOfV
D5eRn9ZbZEtFG3r31f1lEaVV9fS61rudJ03Zff2gKurydaG3xQUxevfFceB4Xebd0vTxdl8aozDu
8OtK71b/jEt6iHp5/G2bfLlIanf+8ItgGQfS0fL7lr+qiO87/4Cjp+u0Sl8Xerc5n3FZj4Jum3uA
4Hvt/sHrZhm9rvPuc3/GRR2Xj8vf/FE/46ZOoqUXbT2Rn3FPJ7gRo/u+JcwIlsTO+z5dfi+/P21b
/TMu6zSIHv0Cw4rXT/r2lxXA7d0/fcRV2hLEBP5398Xr6MfrMu8+92dc0xlhYLvktQBm7vzJZzx6
T1tCjICN7L74U/K92BLdjc+4qrOnIlkm37dEMIFC2/2zY9kSsf62I/MZl3UWRFH5LS3S2vNfP+7b
0REu3Lv/ChhGbjvyAhyy8+LHyfdgmfxxFTTb4pn5GVd2vnwMcWR7/bDvducz7uz86cePp2L7+p9x
cU+XP5b909asTIBcdv4DnFIkvC7zbms+496ebosIghe3+4d+2vr3/IwLe/rUbAk1gsO5+6cOvj0V
1ZbVxeR959UXy+/B1mNofcY9XSyTZbXt72l9xhVdLItg219UiD19wsYU1bZsRpAzdl88TYp0ywUS
WiI7L362LMtl/brQ2+0UM8edFz8Pl1GalsvXpd4t/xlX9Dx8enr0029bz8xnXNRz0lRv285/xlU9
Lx+f0m2O3wJuuvPWXyyj+I/RE72f18XeNl8MDz/hB5SPWzIa+zPu6kWQPGGGviWhEViq3T/6731y
f/bu/mY/7KKukmX8+hnfbfln3NXrZVIt/7jaeqHE6G/njbleFssyrbbcVyFpsPvyTzj9pdGWCyWm
dbsv/+e+m7v+af+D0+DOy9dxtS0/FRIju29N3S6TZFucFGzxnZe/WfZRWrwu9Hbq/69AZ0BRbHho
HtZ6G7RqjGKz8d/rR2mUhidmlwKLMZg7kcKFGpkV7/1SlDu9GP/tL/gtwDaNAV+EiTm5ATuGH5s2
1MkbkIrknNTEIjsAAAAA//8=</cx:binary>
              </cx:geoCache>
            </cx:geography>
          </cx:layoutPr>
        </cx:series>
      </cx:plotAreaRegion>
    </cx:plotArea>
  </cx:chart>
  <cx:fmtOvrs>
    <cx:fmtOvr idx="3">
      <cx:spPr>
        <a:pattFill prst="ltUpDiag">
          <a:fgClr>
            <a:schemeClr val="tx1">
              <a:lumMod val="75000"/>
              <a:lumOff val="25000"/>
            </a:schemeClr>
          </a:fgClr>
          <a:bgClr>
            <a:schemeClr val="bg1"/>
          </a:bgClr>
        </a:pattFill>
        <a:ln>
          <a:solidFill>
            <a:schemeClr val="tx1">
              <a:lumMod val="75000"/>
              <a:lumOff val="25000"/>
            </a:schemeClr>
          </a:solidFill>
        </a:ln>
      </cx:spPr>
    </cx:fmtOvr>
    <cx:fmtOvr idx="4">
      <cx:spPr>
        <a:solidFill>
          <a:schemeClr val="bg1"/>
        </a:solidFill>
        <a:ln>
          <a:solidFill>
            <a:schemeClr val="tx1">
              <a:lumMod val="75000"/>
              <a:lumOff val="25000"/>
            </a:schemeClr>
          </a:solidFill>
        </a:ln>
      </cx:spPr>
    </cx:fmtOvr>
    <cx:fmtOvr idx="0">
      <cx:spPr>
        <a:solidFill>
          <a:srgbClr val="7ED0E0"/>
        </a:solidFill>
        <a:ln>
          <a:solidFill>
            <a:schemeClr val="tx1">
              <a:lumMod val="75000"/>
              <a:lumOff val="25000"/>
            </a:schemeClr>
          </a:solidFill>
        </a:ln>
      </cx:spPr>
    </cx:fmtOvr>
    <cx:fmtOvr idx="1">
      <cx:spPr>
        <a:solidFill>
          <a:srgbClr val="BBD5DC"/>
        </a:solidFill>
        <a:ln>
          <a:solidFill>
            <a:schemeClr val="tx1">
              <a:lumMod val="75000"/>
              <a:lumOff val="25000"/>
            </a:schemeClr>
          </a:solidFill>
        </a:ln>
      </cx:spPr>
    </cx:fmtOvr>
    <cx:fmtOvr idx="2">
      <cx:spPr>
        <a:solidFill>
          <a:srgbClr val="00A0AF"/>
        </a:solidFill>
        <a:ln>
          <a:solidFill>
            <a:schemeClr val="tx1">
              <a:lumMod val="75000"/>
              <a:lumOff val="25000"/>
            </a:schemeClr>
          </a:solidFill>
        </a:ln>
      </cx:spPr>
    </cx:fmtOvr>
    <cx:fmtOvr idx="5">
      <cx:spPr>
        <a:solidFill>
          <a:srgbClr val="E0F4F8"/>
        </a:solidFill>
        <a:ln>
          <a:solidFill>
            <a:schemeClr val="tx1">
              <a:lumMod val="75000"/>
              <a:lumOff val="25000"/>
            </a:schemeClr>
          </a:solidFill>
        </a:ln>
      </cx:spPr>
    </cx:fmtOvr>
  </cx:fmtOvrs>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'Acute Maps'!$H$3:$H$69</cx:f>
        <cx:nf>'Acute Maps'!$H$2</cx:nf>
        <cx:lvl ptCount="67" name="Categorized">
          <cx:pt idx="0">0.1-3.0</cx:pt>
          <cx:pt idx="1">Suppressed</cx:pt>
          <cx:pt idx="2">Suppressed</cx:pt>
          <cx:pt idx="3">0.0</cx:pt>
          <cx:pt idx="4">0.1-3.0</cx:pt>
          <cx:pt idx="5">0.1-3.0</cx:pt>
          <cx:pt idx="6">Suppressed</cx:pt>
          <cx:pt idx="7">&gt;5.0</cx:pt>
          <cx:pt idx="8">&gt;5.0</cx:pt>
          <cx:pt idx="9">0.1-3.0</cx:pt>
          <cx:pt idx="10">0.1-3.0</cx:pt>
          <cx:pt idx="11">Suppressed</cx:pt>
          <cx:pt idx="12">0.1-3.0</cx:pt>
          <cx:pt idx="13">&gt;5.0</cx:pt>
          <cx:pt idx="14">0.0</cx:pt>
          <cx:pt idx="15">3.1-5.0</cx:pt>
          <cx:pt idx="16">0.1-3.0</cx:pt>
          <cx:pt idx="17">3.1-5.0</cx:pt>
          <cx:pt idx="18">0.0</cx:pt>
          <cx:pt idx="19">0.0</cx:pt>
          <cx:pt idx="20">0.0</cx:pt>
          <cx:pt idx="21">0.0</cx:pt>
          <cx:pt idx="22">0.0</cx:pt>
          <cx:pt idx="23">Suppressed</cx:pt>
          <cx:pt idx="24">0.0</cx:pt>
          <cx:pt idx="25">0.0</cx:pt>
          <cx:pt idx="26">&gt;5.0</cx:pt>
          <cx:pt idx="27">Suppressed</cx:pt>
          <cx:pt idx="28">3.1-5.0</cx:pt>
          <cx:pt idx="29">0.0</cx:pt>
          <cx:pt idx="30">3.1-5.0</cx:pt>
          <cx:pt idx="31">Suppressed</cx:pt>
          <cx:pt idx="32">0.0</cx:pt>
          <cx:pt idx="33">Suppressed</cx:pt>
          <cx:pt idx="34">&gt;5.0</cx:pt>
          <cx:pt idx="35">0.1-3.0</cx:pt>
          <cx:pt idx="36">Suppressed</cx:pt>
          <cx:pt idx="37">Suppressed</cx:pt>
          <cx:pt idx="38">0.0</cx:pt>
          <cx:pt idx="39">0.0</cx:pt>
          <cx:pt idx="40">3.1-5.0</cx:pt>
          <cx:pt idx="41">&gt;5.0</cx:pt>
          <cx:pt idx="42">&gt;5.0</cx:pt>
          <cx:pt idx="43">Suppressed</cx:pt>
          <cx:pt idx="44">&gt;5.0</cx:pt>
          <cx:pt idx="45">3.1-5.0</cx:pt>
          <cx:pt idx="46">&gt;5.0</cx:pt>
          <cx:pt idx="47">0.1-3.0</cx:pt>
          <cx:pt idx="48">3.1-5.0</cx:pt>
          <cx:pt idx="49">0.1-3.0</cx:pt>
          <cx:pt idx="50">&gt;5.0</cx:pt>
          <cx:pt idx="51">&gt;5.0</cx:pt>
          <cx:pt idx="52">0.1-3.0</cx:pt>
          <cx:pt idx="53">Suppressed</cx:pt>
          <cx:pt idx="54">3.1-5.0</cx:pt>
          <cx:pt idx="55">3.1-5.0</cx:pt>
          <cx:pt idx="56">3.1-5.0</cx:pt>
          <cx:pt idx="57">0.0</cx:pt>
          <cx:pt idx="58">&gt;5.0</cx:pt>
          <cx:pt idx="59">&gt;5.0</cx:pt>
          <cx:pt idx="60">Suppressed</cx:pt>
          <cx:pt idx="61">0.0</cx:pt>
          <cx:pt idx="62">Suppressed</cx:pt>
          <cx:pt idx="63">&gt;5.0</cx:pt>
          <cx:pt idx="64">Suppressed</cx:pt>
          <cx:pt idx="65">&gt;5.0</cx:pt>
          <cx:pt idx="66">Suppressed</cx:pt>
        </cx:lvl>
      </cx:strDim>
      <cx:strDim type="cat">
        <cx:f>'Acute Maps'!$A$3:$B$69</cx:f>
        <cx:nf>'Acute Maps'!$A$2:$B$2</cx:nf>
        <cx:lvl ptCount="67" name="County">
          <cx:pt idx="0">Alachua</cx:pt>
          <cx:pt idx="1">Baker</cx:pt>
          <cx:pt idx="2">Bay</cx:pt>
          <cx:pt idx="3">Bradford</cx:pt>
          <cx:pt idx="4">Brevard</cx:pt>
          <cx:pt idx="5">Broward</cx:pt>
          <cx:pt idx="6">Calhoun</cx:pt>
          <cx:pt idx="7">Charlotte</cx:pt>
          <cx:pt idx="8">Citrus</cx:pt>
          <cx:pt idx="9">Clay</cx:pt>
          <cx:pt idx="10">Collier</cx:pt>
          <cx:pt idx="11">Columbia</cx:pt>
          <cx:pt idx="12">Dade</cx:pt>
          <cx:pt idx="13">Desoto</cx:pt>
          <cx:pt idx="14">Dixie</cx:pt>
          <cx:pt idx="15">Duval</cx:pt>
          <cx:pt idx="16">Escambia</cx:pt>
          <cx:pt idx="17">Flagler</cx:pt>
          <cx:pt idx="18">Franklin</cx:pt>
          <cx:pt idx="19">Gadsden</cx:pt>
          <cx:pt idx="20">Gilchrist</cx:pt>
          <cx:pt idx="21">Glades</cx:pt>
          <cx:pt idx="22">Gulf</cx:pt>
          <cx:pt idx="23">Hamilton</cx:pt>
          <cx:pt idx="24">Hardee</cx:pt>
          <cx:pt idx="25">Hendry</cx:pt>
          <cx:pt idx="26">Hernando</cx:pt>
          <cx:pt idx="27">Highlands</cx:pt>
          <cx:pt idx="28">Hillsborough</cx:pt>
          <cx:pt idx="29">Holmes</cx:pt>
          <cx:pt idx="30">Indian River</cx:pt>
          <cx:pt idx="31">Jackson</cx:pt>
          <cx:pt idx="32">Jefferson</cx:pt>
          <cx:pt idx="33">Lafayette</cx:pt>
          <cx:pt idx="34">Lake</cx:pt>
          <cx:pt idx="35">Lee</cx:pt>
          <cx:pt idx="36">Leon</cx:pt>
          <cx:pt idx="37">Levy</cx:pt>
          <cx:pt idx="38">Liberty</cx:pt>
          <cx:pt idx="39">Madison</cx:pt>
          <cx:pt idx="40">Manatee</cx:pt>
          <cx:pt idx="41">Marion</cx:pt>
          <cx:pt idx="42">Martin</cx:pt>
          <cx:pt idx="43">Monroe</cx:pt>
          <cx:pt idx="44">Nassau</cx:pt>
          <cx:pt idx="45">Okaloosa</cx:pt>
          <cx:pt idx="46">Okeechobee</cx:pt>
          <cx:pt idx="47">Orange</cx:pt>
          <cx:pt idx="48">Osceola</cx:pt>
          <cx:pt idx="49">Palm Beach</cx:pt>
          <cx:pt idx="50">Pasco</cx:pt>
          <cx:pt idx="51">Pinellas</cx:pt>
          <cx:pt idx="52">Polk</cx:pt>
          <cx:pt idx="53">Putnam</cx:pt>
          <cx:pt idx="54">Santa Rosa</cx:pt>
          <cx:pt idx="55">Sarasota</cx:pt>
          <cx:pt idx="56">Seminole</cx:pt>
          <cx:pt idx="57">St. Johns</cx:pt>
          <cx:pt idx="58">St. Lucie</cx:pt>
          <cx:pt idx="59">Sumter</cx:pt>
          <cx:pt idx="60">Suwannee</cx:pt>
          <cx:pt idx="61">Taylor</cx:pt>
          <cx:pt idx="62">Union</cx:pt>
          <cx:pt idx="63">Volusia</cx:pt>
          <cx:pt idx="64">Wakulla</cx:pt>
          <cx:pt idx="65">Walton</cx:pt>
          <cx:pt idx="66">Washington</cx:pt>
        </cx:lvl>
        <cx:lvl ptCount="67">
          <cx:pt idx="0">Florida</cx:pt>
          <cx:pt idx="1">Florida</cx:pt>
          <cx:pt idx="2">Florida</cx:pt>
          <cx:pt idx="3">Florida</cx:pt>
          <cx:pt idx="4">Florida</cx:pt>
          <cx:pt idx="5">Florida</cx:pt>
          <cx:pt idx="6">Florida</cx:pt>
          <cx:pt idx="7">Florida</cx:pt>
          <cx:pt idx="8">Florida</cx:pt>
          <cx:pt idx="9">Florida</cx:pt>
          <cx:pt idx="10">Florida</cx:pt>
          <cx:pt idx="11">Florida</cx:pt>
          <cx:pt idx="12">Florida</cx:pt>
          <cx:pt idx="13">Florida</cx:pt>
          <cx:pt idx="14">Florida</cx:pt>
          <cx:pt idx="15">Florida</cx:pt>
          <cx:pt idx="16">Florida</cx:pt>
          <cx:pt idx="17">Florida</cx:pt>
          <cx:pt idx="18">Florida</cx:pt>
          <cx:pt idx="19">Florida</cx:pt>
          <cx:pt idx="20">Florida</cx:pt>
          <cx:pt idx="21">Florida</cx:pt>
          <cx:pt idx="22">Florida</cx:pt>
          <cx:pt idx="23">Florida</cx:pt>
          <cx:pt idx="24">Florida</cx:pt>
          <cx:pt idx="25">Florida</cx:pt>
          <cx:pt idx="26">Florida</cx:pt>
          <cx:pt idx="27">Florida</cx:pt>
          <cx:pt idx="28">Florida</cx:pt>
          <cx:pt idx="29">Florida</cx:pt>
          <cx:pt idx="30">Florida</cx:pt>
          <cx:pt idx="31">Florida</cx:pt>
          <cx:pt idx="32">Florida</cx:pt>
          <cx:pt idx="33">Florida</cx:pt>
          <cx:pt idx="34">Florida</cx:pt>
          <cx:pt idx="35">Florida</cx:pt>
          <cx:pt idx="36">Florida</cx:pt>
          <cx:pt idx="37">Florida</cx:pt>
          <cx:pt idx="38">Florida</cx:pt>
          <cx:pt idx="39">Florida</cx:pt>
          <cx:pt idx="40">Florida</cx:pt>
          <cx:pt idx="41">Florida</cx:pt>
          <cx:pt idx="42">Florida</cx:pt>
          <cx:pt idx="43">Florida</cx:pt>
          <cx:pt idx="44">Florida</cx:pt>
          <cx:pt idx="45">Florida</cx:pt>
          <cx:pt idx="46">Florida</cx:pt>
          <cx:pt idx="47">Florida</cx:pt>
          <cx:pt idx="48">Florida</cx:pt>
          <cx:pt idx="49">Florida</cx:pt>
          <cx:pt idx="50">Florida</cx:pt>
          <cx:pt idx="51">Florida</cx:pt>
          <cx:pt idx="52">Florida</cx:pt>
          <cx:pt idx="53">Florida</cx:pt>
          <cx:pt idx="54">Florida</cx:pt>
          <cx:pt idx="55">Florida</cx:pt>
          <cx:pt idx="56">Florida</cx:pt>
          <cx:pt idx="57">Florida</cx:pt>
          <cx:pt idx="58">Florida</cx:pt>
          <cx:pt idx="59">Florida</cx:pt>
          <cx:pt idx="60">Florida</cx:pt>
          <cx:pt idx="61">Florida</cx:pt>
          <cx:pt idx="62">Florida</cx:pt>
          <cx:pt idx="63">Florida</cx:pt>
          <cx:pt idx="64">Florida</cx:pt>
          <cx:pt idx="65">Florida</cx:pt>
          <cx:pt idx="66">Florida</cx:pt>
        </cx:lvl>
      </cx:strDim>
    </cx:data>
  </cx:chartData>
  <cx:chart>
    <cx:plotArea>
      <cx:plotAreaRegion>
        <cx:series layoutId="regionMap" uniqueId="{56F76AC9-62AF-4043-8C9C-5A5472D55E13}">
          <cx:dataId val="0"/>
          <cx:layoutPr>
            <cx:geography cultureLanguage="en-US" cultureRegion="US" attribution="Powered by Bing">
              <cx:geoCache provider="{E9337A44-BEBE-4D9F-B70C-5C5E7DAFC167}">
                <cx:binary>7H1bd9s4s+Vfycrz0E0QIAme9fVZa0BdfLcT20m6X7gUW+b9fuevP5uS5bYoxVbUmofRzEtiWyoQ
xAYKVbsKhf88Nv/1GMxn2acmDKL8vx6bPz87RZH81x9/5I/OPJzlJ6H7mMV5/FycPMbhH/Hzs/s4
/+Mpm9VuZP+hyIT98ejMsmLefP7v/6A1ex5fxo+zwo2jL+U8a7/O8zIo8nc+2/rRp9lT6EYjNy8y
97Egf36eBHHmPs0+r3+g/Pn5fwezR6fEB/OocIv2vk3mf35ek1Y+f/pj+JCNDn0K0OeifIKwYpxo
KjF0VaNEJ5Rr+udPQRzZLx9LXDmhiioTg1ONKarOyerh17MQ8i89+mTGZVS0q8+2dmzRrdnTUzbP
c7zZ4v/NBtbeBkNx+ctReH3mY//sfvRtAPHn54fILeZPn+6KWTHPP39y83jRuaw14/6NH+4WQ/TH
On7//Z/BHzBog7+8gXg4wh99tA7kewifzkI3KOLo3ZH8PYipfKISLlNF1qmhM002NiA2mKrrOjeo
rGlM1lYPX0K86tLreL8z+bZjvNHCDiBvyBwTyldxlMXz1TBvXS2/h7HCTlQVq5ioRNagqMhwGZMT
nVMd8GqqTA1Zo6uHLzFedmh/hAfyO+A7kDgmdE/dIMh/xllc2s5qmA+BsX5iMJ0p1KDMoJqqAMOB
qmYqxzKmnFCma+pwHb/p1v5Iv32511Z2wHur3DGhLmb+PDsg3FDbCpexUjXFIP2ixc47gJsQDRu2
rKlMMTTOVw9fLulFf14R+m2dvS6+A8DrAseErAmbL4iL4qAKWzsxOOE6B8YaNTQG9IboykTGcseX
1HVkX/uzP7qbTeyA8KbQMaF8Oo+esvct2N/ck7UTXaNcxcqE2axTPtTX5IRRqhKdqZqsso0FvOzQ
/hgP5HcAeCBxTOiaweyg2BpYvpwRTdOJrirGJrQaV6C8OVUNurF+0Zf9Ye3f5FV6B1DXvn9MkIqD
IortlnBVIYRw0vtACpTumkJWT3Qqc5hecKA2IEVfXjHZY6v9R3gHQN8+65jwNOOgDH+6h2Q3FqBy
mMoy9HC/l266vhrVCVONraiuerQ/tBst7IDvhswxgSyy2dNznD2tLJpD+EXQxcyQKdUBJVe0Dd9X
OSEy+CsFuzHU9YY5terS/ihvtLADyhsyx4Ty/awFhXlAjPuFDH4SfhBYLPCV6nDDpSfgJjEHGNMV
eL699l7q4aUztOzQ/ggP5HfAdyBxTOiKbF7NDruE+Ql2VcK5rGOhUoOzweYrn+Aj1YCfa9DF9rwO
70uP9sd32MAOAA9Fjgnhq1kE8vyg/q5+wjg3NAWOENOIQYYIKydYtTooTAafCWoaO/XbBfzSo/0R
HjawA8JDkWNCWGRxfeA1rJ0QBR6RoiHM0EeMhgY0VDijKmxsWZXhEA9V9EuP9kd42MAOCA9Fjglh
cxY4CIytltEBDC1swgwMM1EURaWMYLEOtLR6IrPeP5JhaC+24dXDl5vwS4/2R3jYwA4ID0WOCmG3
yMp8NcYHAFjhJwgeMEXRwWloXFWHSxjBYKZwZuiUYCZQAivsrZI2Fx36F/iuy+8C77rEMaE7mj0d
dAMGf6GrIDBUBhdoS4QQ6hnhJSxdxtkGv3HlIi4t9V3aH90tbeyA8BapY0IZzn7gHjRupGAfZjCy
oKkNhfbG9EBLIxRsqAwUFyhpZXMffunR/jgPG9gB5KHIMSE8mudxEa8U5SG0tH4CK1qDJkaAiBlc
HmppcsKRzaNpXDZksNB0kLIzmt+hQ/vjO5DfAd6BxDGh+w2kZX5QzhIZWTKCggaWLpeJom3Y0eQE
XrCCsK+CEAQW8GATfunR/vgOG9gB4KHIMSE8chv3oBsxMu4Q02fQwYpCNaoM9TOFHyXLDI6SAl5z
wVm/NbIW/dkf3XXxHbBdFzgmZC8Py3BoJxphBEw0knPAZAwZSmhl5E9qYC91mYPhAgHyFlZ0Zn9Q
3wrvAOnbrx8ToHezbIbN9pARJEU/oci1Amu1oCUXhvFaWBC8VR/j12BtURXk1YC3WnVpf2w3WtgB
4A2ZY0J5VFazYLV4DmBPgdZAirOhIXOOa2Ao+TBISJAirekasq2MPmHDGKzcRX/2x3ddfAdw1wWO
CdlTMJKH1ck60mIRNOBMlpGEg7zXDV8IcQVY0kjh6FPohpkayw7tj+1AfgdwBxLHhO509pQ/zQ9M
SKoc6RoI/YJXBvWI0w9ryhlZ0byP7ssMrIdMhhmxLz3aH99hAzsAPBQ5KoTL4PmAihmeEPwgFRBr
WMC9JzuAVz2hMg6nqEiHXgQFB57QFN35F9i+ld4F2LffPyZUx/nj7PB5OeCfEA5UDeRbbUllX1Ac
2HQZAx+9mcq+6tL+6G60sAPCGzLHhPJtWUSz8LCrV0MyhtwzkYzigNFg8fZWFSL+qgGyagsNuezP
/gAP5HeAdyBxTOBOAzD3+SHB1RAp6kNAKl+mVQ13XnKClCuGIBIg3rKAlx3aH92B/A7oDiSOCd1J
MLODw8YQjBOGk4Acu6u6oCCHOy84SA0WFdgMEFU9CbmaW8tI70uP9sd32MAOAA9Fjgnh2zjwVyN8
AI8XpIYhy4ahE225+w6TccBVgclCeAhHzVR9I4LQd2d/bNekdwB27fvHhOokm0V+4B7SI4LJrIPL
QJokVieH4TzcdRnOLVBiKL8wrFZd2h/djRZ2QHhD5phQvnR/zrMPjsb/3sGiPg+H4kQ3WCnwUUTe
SNMAyDqoZrDRdJX1vkY1L3u0P8Yvr/TawA4QD0WOCeGpGzw6Gco3HFJFI0qEU7xMxd5qcAWhooH5
rCwyYokM6sPoHaSh77vq0ytIyxmwdffYfmr/9bVem9gB502hY0L6dJ5Fs+jpoNF83lOUHNFARPOx
KetDjY2cK1CXyMVSDPy3wWGtuvQK0m/jvNHCDjBvyBwVyq7tBID5oA4T8p8NZExqFNaULKt8k4lm
jGFr5gyMZZ9bt1ImS4v6dNWnf4HzRhO7AL0hdExI3/jz+aMT/zx00EGhiPCqsgZWUkXO3UB14zCD
AkoT6XYqDvhvlNT5p1P7Y72ljR3A3iJ1TGhfoXTTYa1tHTmThqoZq7TJTaQV6HaE/LGw+yPeg+Dw
skP7ozyQ3wHhgcRxofuEUk+HdKZ6OxtZ0GBBEEKCrzxEl57AyZLhH2s613HEcBAXvpotOvRv4F1v
YCd810WOCeDTOAgPSmICX6TpyEjbkMFT94nPA0Wtnmg6EgI0BipsMyd62Z/94R3I74DuQOKYwL2d
5Y8HNqsRGUQenYKFK2uwqAbYKic4943YP477E5RSGqZjLfqzP7br4jtAuy5wTMieRU/uLPr01a0O
S1HrSKMEw4V8HFlbeMgDgJHVg4QPXVMo6idtxv7fdmt/nLe2sgPcW+WOCfXz2aN/8N0YB1hUZOP1
zBbqGMJDWkv2UE9QGk2GrbU95PTSo/2xHjawA8xDkaNCeP78PM8OjjFixah1RlH2yjAQgxhgTHG0
AUFFjai60p/zH7Be56s+/QuUN5rYBecNoWNC+gZxCvugKfDgvFAOiy6c341CO+SEIhMTBDYF7blZ
rmPZm/0BHsjvgO5A4pigvZw9z9r5YUvbwayWwV/hKHBfvRDB/yHVhQMOOixuJFySbSWFX/u0P8ab
TewA86bQcSHtH3gJ4+AZTGucUulLCtOh74RThlShKNiymAIbmvoS1TL/Db5vpHeC9s33jwnVWzea
B8HswEy1gYqUSMxDfhaS3in22DU7C56TAdZLV3S1ryQ8rOOw6tL+6G60sAPCGzLHhPLl/OC8Flxf
hiiEiqpYm7wHO1FQRRhnmHBUHCT1MBbRd2d/dNekd0B27fvHhCrq1B8aVhAeSOxB6Q3QGnCMNxYu
TC5dh5dkGPIm5bHoz/64rovvAOy6wDEhezmv2lX4bmvA/ffyPZDUg9AgDosSMFYE/u9mLgAARypA
Hx0equO+L/uDuia9A6Zr3z8mSBE4OexqBahQrn0sGGUYVBTU2VythOJIGpzdnp7crMix6ND+yC5f
6FV+B2wHEseE7u0sCD+JOS5XOeSyRf1nhPJBZhjK6sTvmiHV+0nMQIhpwXTAUF49fBny/6dTryj9
dm7HljZ2QHqL1DGhfT3L81m5GuwDKGh4vBo4aLBWOPGgo7zZpjPE1D6fFlVKuYwjD4NI4bJD+6M8
kN8B4YHEMaF7V5x8uiwfD1uzAdk7DOVHwUrhLgZV0Yc+EYINFIYVjiCC2UCGz2Apv/Zpf4w3m9gB
5k2hY0L6xp8FcZwf8rh/HxJGBTsUcWDLZLsh0FpfphI7Mi5a6Y8TD62tVZf2x3mjhR1g3pA5JpTv
5rgcLQ4OTl6h1CyIK2zQMhuCjNMtCAwjoYNqS6N6tVcsN+ZVj/YHeaOFHUDekDkmkG/yx3kcHHIl
o5YhyuegYgMc4uUZpoE3jNs3cLwJKhsZl4sTiOsgv/Rof4yHDewA8VDkmBC+m0XF7NPXg6trQIdy
SQSxIraldIeOiqTYjXHOGDd1bN6R9E+n9sd5Sxs7QL1F6qjQhhF2HjtRvlpUB7Cy+3IAfXHZ3tBa
pUiv+VMIHBJUjn4JKg235t4WWnTpX0C90cQuSG8IHRXQZVgcNq8HpeCRJI9iSihg+EI+r6GM2xz6
I09IBUEWwCaLebfo0L/AeF1+F4DXJY4L3XoWRQfNjoeF3Zcv7E1sxBi0bYXgUREAp05x6GnpS61U
yIvxVS679G8QHrSwE8YDmWNC+fssd3DB8cFvnQWEcKIYSGmwXBupPOqJuigP8XL93TAB859O7Y/0
ljZ2wHqL1HGh7ZcIGa9W1QE2ZixpAqa6z6IGA6Zp8jA+wZDRgzI9FBFH5O5t3O3wfbbo0b/Beb2B
nUBeFzkuhA9/gzSYbBxloToKzyLfY5h62V/9gJNroDiXF0gP6K/vs75D/wbfNfmd4F2T+L8A3fe7
uPbK/f3huBb9l8GA370CnuNoIggtLF7kfGgIDg88ZeUEilpREI4Ci43ULXX17OWO/Hpb/a87tP2A
8avg2tstX+794fg/c6f7r+97x2Xwy+viR7NiNo4Kt2jfXPn+/qe/EP01fNCey5E8e/rzM+KDCOv2
OTh/vG3o5RtLANZuHl4Xms/y4s/PElfgB8OkxmlECiSROPv5Uz1ffYTTTbjuAWRmfytAf/FOFGeF
8+dn6HW1vw1iceq4d6fyuHz5O1xqWHHo1zKH8/Oqb6jV0dpx9DoiL79/isrwNnajIv/zc18YN1l+
re8rImBIJ8JrosQq6llj90DfksfZV1gk+Db5X3Lj27GWdOEpd/wkmAZZbhp11eSTIiZNJFonIc1X
HjS2NPbq1jLOI9blZlCX33DCMheKFDdmp5WtKYc0M0mefC0M7glPiU6JL5+rMX/IaekKJaqFLdPT
Qi9vXIV8D1E30qwzfqoEdKS0sS4YaQoR+pI74jQfxYqrCOp0j63dnraBMrHS+MJow/MwshszDOJK
SHl5Zan2lUvdn4HqjnnQfeGWdBsn8TerZiNF8R58jz/mLJs0hpaOVI/+bXjhVaq1KPOpXYZFdR1V
+Y3O3FFX8zPJNTxhyNKNbQdfyzj8oTrZpUS1TlgBDwVt5a8xqy5dSs51P2lFF+Qj2ZFlkagdE35e
3jh+Qa6JoUkXXib5JvEVKnQWSqbrphgsOW+FHniusNSGCDvXg2mlZo9dqdzVvKiYyOMqSP/mucSz
q1z1haHmrfQ3izPyYBTMb83FTH1ZSmvT4TFO2gzHiYvl7Hj99b+vZ1UxT//Ty/zzx37B/fPbdB73
cz0ffmlNBu2+PLdfpmu/bKzZ1YTduqB/8eFvLdk+6/XXS7ZPf9xc5r3MasWCzEAgAtoWBNaLG7xa
seQE2XcovwT2epnv8bJeQZDg5pa+sA/y93D5g4ow5MuSBRuKSj4E6QQyw81LfZWB1UuuYWTP4y1L
FiU0h2u2P6kO5w0hMYq7yVV5fc2mnatmxEqMKW4g8gPB/FyayLZePBWWY42TLq+JGRmsHWdWZZOL
Nk0lR3Q+beQxsTweTqgi3xuyVZsqaeY1S7pJqkd2eFdn9B6T6O8kL+4Cg1xrNEmE3FWZ6djhRPfk
MhpnbuG2p3knB3/VRdyOGtc1zuwozKZqwrNRzbKzLuokUy/9G9ftXJMRRxJWRVWRlzQTxFX/8hXJ
GrGKzfwquUrjOBVhaz8ERBuXQUZE3HatCNr6ovHyqVQ2z1KSXrQ8vq9a3xfcU+7dSr1gsheJIlDG
NGHUzHPPEXYh/+067UOSqY+OYWdCld1YeFIhCdtzUiHX9L7LnHOnw59J0/3l1oYrkszvTMdQ7vLM
aoRNandkVcp5Qqxu7LeWbCZdNYpc3xZdLj+pjmGI1CiZmcXJDzf1Zpmef4n8dh7YbT2uWZAKmvrE
tHV+5XRdija8HzpzXJHSjl16dkGFq5WNaNSAC9xgfN5aSSWUVIqmrJVs07Kl/NJq8ieHxbWpS/VP
wttm2naxKtIoC89ZnbOJVanSWC5pI4qqutd8ORG1mjyXxGrNKpYd0/KaR6lrr+U47SaNQ0fEy5iA
gjzN9TiZ4GrlZNKqJBmFMvthKVUlfF1zRK46zrjR4+heizNLtLqjfQUhREVRB5oyrmOUnLugnuKc
ady32jEnYSiFQooZm3dYAOVFU/r2bV0bSfcjSblVn/OwlToz7a9z/v8KbGlzaFjTv1Zgp24Q5D/j
LC7t15yZf0yPXnalyGB64LAHyn2Ct13Ext+aHqiH8SbHCfpqpco4XErUZTZQGWVZxOgfVYaazqjU
jI9ejxf8hipjKK/y1vrARXW0v24B1QxVGZct9Kkbb60PVIau/bjNjWluk7z4xtQ6JuOWu1xuhFMH
UXulsZTJZkRrbLqezq2rynalaQNXyX9oWSxV50bmWYloEs0LZ3XV8jI1qe+E38NSlkuh2YrXndPA
NogoJab/1RqhdNrVXnAhYVM/972CXMhprfoTT43aEbdDLnyYYpeKkZ773FJHklNU7be2lDKTNQa7
o0GePUgu5ePcDSLTdup7u9DphObl99yTFE+03Lo3Ck0fqU1nnCIQNmpknkyJ3OrCrtqzWJM08f/i
Vr62KyOnEtb4r1fBqwfzxmBfyqxmP3K8+p1yGUbubejVJt4fX4UhDtMXk255ofjK7EbtTOQJgQVV
ZJyvWFSNWG3jKGiNO0NgJ6PmAPIQcDfMb8x9BWlHb+c+7Au4BLjJD14BfsRlM+tz364bueNJXJ6q
flCM0jBzbyQv9i7yJL0pmoqMtMBxpm4o+ZeuJROzVNLYjFN/5CW32LKdC6Usr6XCzwVPMuwTahZd
qoVipoHtCKOM8rOCVLAiU36ayVE6NZyKj96M9xZTBN7J21foC90t7sBBhp0OY6i/TOXt8k1TuzOq
rimmMi4kNvPSnfhSqAjJKgMRKUpldqkiSkN/0mMp+ODZpLdy3nguy4f3hV6QTI9imX2BiLcPz6hX
ERKqxTRLnQmv4mka0E5krTMOFFKL0rJvEi2RhJ9GpkXdcrn1LD3NLe++9fmADfeN4Fpr1IIbeE4d
aeADMFZMQ57fUlb7I1KT2swjTYS6LZmZf5a69Uh2w3zM1chdLvhfP38wfxbvD9tPZpjeCkrBDt6/
qYrSD1QMvqoWjull1Vc7ixx4KSoRMnO4oLSwRzp3H7OKB2bdtkyEbMrlcRTSXNAkkz4Yku096g+d
YXHhCtLBiBSNY1k0KYopjAFNEK9xxhFhKdiU10W+beAH5i9eHLeYErDbHEFnlOcaPCa34R9WqVVO
m47EI9iF3jhrNO9bAoPW1wr7XLYj67rLY5MrFTkta6m+1bOsMQM9VS4Typxp0GjahecyPn2/b/2Y
r89JFVQcapZgW8OU7Gn1t3NSTSuFOqQop3n6pFs2FZrkPMLFEG1r3bvYU03N8pIPZsLmsOMYGK5Q
QLEbFB2E1lp/qOX4Xs1pXE49RO7MyDICM5GNePz+q20bdRwJNQzcX9i7RP3nb4kCnise8X28mt3w
UcfxGlms5SKgJP1gHm0bxbePGgCsMdlObTUop7x1DVEG1cguvafE8xMBliwXLXVGMPOv3n9BumGM
YF4hsUyDwaQhRjZUyK3ja7yusaBx/VcpHKmITo1QvihcPZx0icJEZdw4XlteJUl9X+jMG7dpdQrV
YIhE0v1RFah0XHvSVKo15dQPdAv9ViaVBr3Ly6oWbeNfpmoji6o0qrEluc+ZTbupZClXVttUZpTZ
zznRutPWv8143Jq2r3qCtIp7yUVgF19ICTIgVd3TD968H9DBtKXIuZNx6Ay23ca05bmtKXGBhRso
hT8hjfuFFhEVjo23kpzqSyFnIq0raaxXxn0esEB4rL2to0ofNY1ajbXoLsiLVMhSb2XpRCQ8rke0
9fKR7VIRVZgscDBkkWddagZqfM317jRpHJGm8oh0Cr1UFeZdNfmjG0aSafNaPrV+tFruCcUrL2FT
fX//lUnPrG2+M+5v65UVDkgutuc389kzAs3v1KCYxqkejsuyu6hTb97EbSzy+qHzYt/sSi6Ztao2
p1GL4ZDU59bIr+XCnSSdJ13a8VPk439Z/ktxtXiUJeQvx+rI2KWxaxoqmWilGpu00CY2DfR7o7RO
DfmnJ3HnIWyKStQ69kkpLRVTgTYrqrA1mQU6SS7Ci9DICxis+Ix54Zem4l+MOHkoykvie4JFbSo4
1a+UQiZnkQq79MLrbMOkjq4It07P67L6Yif1A68u/MbIzDgs3VHM7pCu9cDV4C7zVPUUPFVialE5
LipumXF0HviRY2ZM0iednlBwcDX2UeZ+c82Mk0Twopl03H6gnntb6tVNpiUicCtP8LZ+bBMlMaUk
asfETkOMnQh0/1zht/qo1WByV0l5jxBVYdZScWPX7oWfs3DSJA+pq3eiZQEVIL/OmZwWwusKX7Rq
poigkr6SWDdEbKAKqPoY69mtyuCa5qoIU/VvhWj3rGM/9NCxhWQ0ZyFIdmHpVBMFRyNZVT5oNq9G
npq50zhMqIC+ckWUFTeB034wqzYVF0pFwmqFKoZ5h8Ne6zqyyW21VGuso5IVkyRsprzyJZO4zb3V
ZHxkO7JpBVH0gf7f+lSEczVE+fqD3YOnGhlmh9H52Hblbzmtv5Rx8Fxm2nXTSQ8Z87/7hvbjg9Wz
aXtxVcdOgKvkwXfhLsz1F81to4qkoITtxapCRH4I3ebdZVKRj7OZqlfd2JAv5EIKemr09v2Hby5c
VAVTevMcB+lQkGSwx9qlWnl1FeN19fhHkikTr1WkM9b50iQplHO5ONWlJ6nWww+GuU8jH2gMPBgH
RmDngnrHUK+/dChbUljUGGdW6tcGVtiYhmFlgvZpzvwId/jCZzDVqihE4HTXOZSnoFEw06pvnlqS
j3qzueujNyif1N9rR1B2etAb35U6oiVGPm0aWEEobipkO/HHhp27IuQtVmadk+tclyths/jGt6xR
EHBvHMJdjTUlmqqBPHofGWUbNLCHCe79wblVnJdbH6E0jVnnVno+RbSLm0EgjRMwqZPKrb4ldvtc
5bUm8jS2BC6yt7HvBd9DGn9tdUu+zAPyl98QW5zmrDh3uNQKvyRM6FriCeA6KmT7nnjKVeHK+jVM
kWra1MIqLND5nfPsMKsZqz6afv+VFmbN+taIEyM6Tomhcnd/+mBgi9hMkiTLoflUZ50xjUaFXV4T
3QrHUVViUyZ+bFaem5oVZaHwgsY/7XKWikDtF34Iby2XtZnSwXTRqig3/XxUJ0kx0ozcGHchHel1
EExkNZJHvm3Rs5Lxe1mJ9bGtOd2oYS1UmHFpNHpxqsZ4YZud2RTbahMEpzbGKHad8APriyGevDHP
+xPoOFTR8zL9AeS3lp5FMiNseZ1PKz83C8c5dfRA6I7UnnYpuayK1LRVh505tRSYZRQ1InaePdxf
rTow+KuSgWCs0hZeYKON4ADWAmPTia5qFbP24h9hk5aID8GZLRxtUgQ/JV4/ZE7Az4OI5OOy7u0f
jY7CJKNCUStfqEpCTa3yz7ld2+PEyjvhuO2sy0NVBD7LzMDKEUSS87s61p7enwALq29jArwZjcE6
q4ugZjY4qqldEt9sgzYzlY5kItbDepT4PBxDLyRmbflCI5VnGkqumKil9FB5xc37felDCFuQQdlS
cHD9LcQD1cfbitWtWuZTI9Srac14e8EU/3tpGWMtJe2lq1a6mbilJTLbhkIIyE3YxP6NbiRnBgtO
O3T80oplDGliFHBV2wvdCKnIOqkDBQ8bx4tSs2H+T1VBI24azwpSVmeGzRJhpRofYTDu0ex9xktv
1OlWYDpVHAnC/Wgccvc5iIrWtHTlpghUa6KG2o8wUTPBjaIVtLOaqe8EsN/lM0eBiuKUhyMc6DIQ
nytD4crfKbNmRI8ftNLD3p4YY71Iv5dFbtLUcS/dlJoss5848YLzD8Z2c2iR3YrMVtjACO30zNPb
Sd97Br7lQZ1y5s9sq4hHUic7Iu5g07//pC1KEkk6iLzCUUarQ84zD3wtymKSTxM7evaS1Az15BSq
85bXTiicxBFRyByTRez+/QdvMXnBheGGRbC3TEN630CXpZZdJrqlQj1H6risvFyUvGFnfpE/KlRv
RMetka6UhdAiXxOqLbvjsIUnb8GuN/0gHiU6f2Jq6U67pNHM1sm8cexOLI04H6jdLRMdoQIFl6T3
F23DsV1Ho7DdVLE8OZ9Gjm2IOr2Ic29WycFtI6lm6LrPCGF8RGYtjJbBSu8rqhi4lR3UHI4ZrT/U
qKQcwSysLlKV1zKVR9D9I11HbFjTL21uFaai5clEMugpWIavisXPlDyqRrXhW4LG7LahWTFywBZP
MguGZue29y6pLwrpIxNo018DkEjsw74Phxd1B9Z76pZFpToVdFLN42IkJ7oGPag7QpN911Qd7/n9
ibN1xsJFQjSgzzMb7oGa4fl2WDb5lEZXdaFcMYanKpF2DeVMRYD5axpdE4ykjybspkeOYmNgSTFd
AQjOiqy/p5cTOyYsyadhV3yvW/aF6PAOLUf3TafJbuCumMSG/+k3jmRqdmEJT81HTiXBD7fs0ORh
rplUriYy98+7Tks+2CrJJimCDvalsnDRFnLwhlqjbku1c3IfK0piM2iVCo5M4U38JL+C3zh3XFjH
FeMTTYG/prd3CbNHFuuSsZ4pHRiy4Jm2GML34WLb8IKFDKTg3XLcYrA+bIVdWQqN5GzalrY3kcPW
OZMi9SzIO2/UtDBe88IwTM+15YldyfYIhuNZooBELBEcvm3DaaSo7h1tmnnpOfVdSewvjpXn13Z0
YUi0u0i5c41Qn3KZGmk50iw1mrowNK8j7AuGR64KTiLhGo5x1SXYJqIKJpwrt9rY0Yzqe55eRQk8
BLcBw3OWF8UsaNQfXRnEZxL19G9Kaj91qTv2K+JM68hprgKCbY1mXXIZJ6M8hQ3w/oBtGS+cbUDG
O3QibGky0IuOxN1WjbR0WtmqSTvXG5esq8Z1VDpmXKr3rlN+0aTs2as/JLG32FoGdh0d+dj9lTFD
Etv1kDGTZno61ZpAP0WAnZ26kmVNFYv6Jo81clZn2XlVhfV5YIHfpDRVz52W/r5PBV8KtyBofTRi
Y2dIoqQrEs7Sqe+2NxkLK5H6sjx26yg2dYfMGh6R6zaOLj2m5B9M1y1E+uJoNpKdcLYXXP5glSud
ZXtxiYcXeqsKhDynCo9/eoltX4Z2qoxdyUCUrevOvMqeJE7qfLCKt2gZQwblh8xK1ETDYaX15QJL
KSoMR02nQdmFZmKcUcv0eJ4L1wuVUSZ/+MZwhbb4krAp+1ugcK8EhR5ffyb3GWK7HcEzq9D4GSu6
Z9ZJod02IG0mbpHdBVEVjEiTGvcSamRjGlpPVHecC72x0qndWMatJ80iT3bGJXInRO26junX1L4t
leIyJykTdlxKZqE77ijQqfTArdxEipDaZyH5l5Lf6N9yUEy5bCV3ihN8z9uqNfU882ZFY0xomwdf
8iCsEUWIVeyAMtzeqHEfoiKpx24S2qeh0tDvPmM/K81Rx7XSRFjpJb+ySd8QI9bM16WpV5l9BPgr
2BzpniFQa+m1+s01fO8M9Jd1ZbmBLeKYSbeqXGVfOsUKRFnTLwhspA/FM415Kdym0r5z+q3siDev
wOtntSKy0r3X4UF8iWtVuqqR6mImYQSfmzuW8dXTjVbYdnvhlO5t17XkWx4R14Hpafywci+aUj0G
RYRzbTeREXyDJVOeZZ7dXTeKfKEmJTkvCuNvOEH+FRLgvEveBbLADhl9a1rvXs7schTWnTExSNH+
5cBuC9uimbFYDaA7FH9UdJIrfDmozbYt4zvP1R8VJ+keZZ98iXjwVxG60iRSmHvV6qV7VTbFU9Lm
temUddAJHsblOEzcDv5eUJ2jNgo8sCLospHrZ63wSNhoY7dqTD2g+XkXJ7Dqy+B7IXnllPS/Lf6k
Ox03O4uFIxQmcq+xs7vXRRwX5y1oksWfCE/U84Ir0yBy60uv/yeWkeG2+GnxN8tvRnmVWVO34RPP
p+olqEftcvHTP//UoV2NkxqcHFeTcNK6OrY9JXavrLp1r2zWgOu023RsW3584TSyFAtDKuKLVM/+
brQY3ktnFeeuXZfni5+6MAzGQaDIwq/s7kaKs+6m9IUSW+nN4i+I/LU3buCx/+HqvJojZZoo/YuI
wJtbbHfTcmOkmbkhxkIVlKUoCn79HumNjW9jbwiakXq6MVmZ5zyZuuTnfBE6vRs+JM//2yi+VQS5
ymPG1qlO1tl1HPL7ZT24Q44r469ujibQiKzbzXYCbhnioZxRUt0Kq14PXIF2yrKxWYJk+Bznog0O
Hrx5kxD9OqGW8ZAm+1J6n4wMvE9OqBe7ZOZBUO49BxracUFMNzgvqpMxGb6M06xu07qO1cdLhhT/
4TiXelvdVVuPeaXL5v0ZaYLej8UrDSXb8zrXmU/7cJ2GF7UUAKg8t1ytVEMVqFS01E/pSywsfYHA
ZBt3kLM+jxTye2qnPvKJ7YdT0sqALH9dDrp0UsisMTwcXlO6ehWPDUNulXdr6s7XIw4gYYz2fODe
cL6GM7t5cVC8MF/rV/ZjeT8Yr9NydRvHwyCzTqF8+ToOxfE5NbzUWaC+qkOrep1HDo08ok0qNlh0
KImf0pVETx97SF131Bpllq+kDXaDHIkekb5n6szaTM0/oiVPbllu0hublhT3d1zGZhCP1rGxgr0G
1CyYaobv8vVdoyzDOc/KKRltS3kUfPYZn0vPPm9Crk1x4msXdii+2omnte/yrItm/MeWbEvtgl0+
eEd49k6u7Rr2gd7BeUGpfwFVtf0YXfzNbnsfnJw/pXsYPYoV94kIc1d7mpmHdRdlnMrpz5Syowzj
MYEG4atWjAlr7LrihHLDPp9sezlyl35nNOfNaqW7es5bvyXuFWwVe41IDIzNg3DMqe0GpvLv23RT
4ZH+gP/rWqdPc1m9cf6WpDDa34+nEbLcRZqzsg5hNcrF+jWNvaMKdXhcNuBmUp/0lR/kBwLJ8oNH
A358/kxDoZ/zYE5fJ9pGI2Gvbtu3lygnD9PxKmMVfMl1IZ5y5r6Omx6+JuScH6nxfn+8WmJCHvi6
8JINIqx37uFqQHt9wSJTZmM6fC7eNwdoVehCZ9wvsEBrSUN9ifhm6hPi0kWGwfG1GNK4JkRG8NvE
8XWJk7lZMv+X2x2rlKDr581NwUMRk096tetn874JHPQDJ/KwGsfZVMImkJ15sd92HsKjen9JN0M/
Ey7rdPd/FEzbTuUuu+xp8c1FfEa9luJZDEESAge6BONMfq1/caH3i/X2DYtPHj8PaYZ6PKn1siaP
sOVYyd2cd7kysCl2rRoEvPSeeLlsEkMmQJDj8TTm6nj62LMTEhkxL1VyerQ9XAQ/z63zs2NyekqX
10KNY8tsUkAaG8Pet1HQyxCKTaayswYcFN7SAGtvoYrzAug56yPoa7OcHrMjE/0YzLKPJfMbUI9F
tx+02uaEt7Bo15eQ+HMduTjrVZjLnqUx7tLsnJ4+FjsR418nuqPQH/zz8WOTwDcI5sLv/FWP97hQ
TT4G4TUehp8nMX06GdZQ9Res1e90CLDmQGfDF+gLu163ZdItKuqiFplrSGzGPvDHsU54QEsu2C08
zotGGVEmMWk8W3RRJP+Qef40z0MEb/dox5P89Q7daenKxNvjhq8xPgXyPmDojcjyyxkCr7YDva/T
+mYULYdQ/6H2HmMdRwFTORN/tyT95HvHUkP+ekE6X3MHJCWbQ6z5NhlrhRzSY/E938xbeJjnc393
leXTko3vqy6cpSEGSZKVSTa/5eFwic/kdxhOXbySzoW3wRYIa94/bsnjEeZ/TuNcySNReeOApDXL
90ovQeV8IytYoQDeR2GbbDt15R3qhmKI3gJxvm5H+qxSe9bBIq+zPq/RsbxYXsYbSqZF7ldHY15S
F7QRP7uVeM1hw24e0zpZYDlmx19UnC8ygr96ZDqumIyhQLIjwmlDyprga0mOXNmfe2vsfk/l13lW
tkpp8onG/llta+yXgR2QFSTQawfm1yvJf+cBuFVCGEDhxbzwYviUHqeqPXcE3UqRmXg+excZs2qH
GqdE/rTQLW/OczdgjdnVrPzGotTCm/SeiHM/yZm2iTiD2tcHvlAU/ODSf4RUYqs877gf1tmJ2rNY
zz/TTjyYf+HVWNxfWJNspbxzKbXWeXt46iGcfVqDCBGVktGzr70ImOpCKxvQagm/hVv+eKwAf2yC
W3Vmi2zCma6NmtTjnnm89V2gW1hVthw8O9ejCB8TD3UE15K0qw2L/kgREuLsr2esrEUe/fN45Fd5
IqJyPovH2Z4v/lqgQg6SsBzStInR+VDN3IyXeTCkhPDvgwRUY2mJtzVHBtMiPR+yyW43N02kOqOx
U7u4hwH5as7TlAlPblAC/3FIycCnAUezvzml/6JVzOV+clVuyCzKzOp2ZrjGsV1fUxv9UIEEYKDB
Nn+Kn4gHM3osLGLd7gAZFrokoYcTLH0ADIlXSWr6Im/FvMra37flwQ5je4bpT1AcY2kUsEedJmOp
NotlN0gBCe95qQ5zj2i81NR335LA87ps35+0tFFN4HyWgdr7TWBdkja7spDobuBLGY3+eV3V9ptj
AaTyIC/m0E+WLlO5kSmruZKun/fD9R97K/FrPRbb1a5YepyOu/0cZS9dJHqSocyFzgg8WfZLHntA
Qaa+4EqUys90U5CC18KHZpxTXls26j7fRg3KYB1tJRJI8B8HNxqpXprxHrk97+DdqD7wNBRF6ava
L2bVh6hvZMl2GXabvz1k7/+hig/ZZ2mG6Bm4BE9pXgqnIYyLOK8+PvvEHG+jjP6GNUB6OjrSp6jd
S07WrbbahghXo18v/rz2iaIx8L537EO7s7EkfxTzfAlH7TXrwH7ZUfImG2dA8HYT/fZ+EmYKc6Hg
cQIXxdv6KcmOiziSboLZzly4X1k+QsvBmll6KAJvuU55GaWrV+fFdjkksJF9B7kOKnjtPzbwBdts
DYuL9pLGrYxctUliIGoMCOsywf9XOuc9Sbw37Q17u76/+jiEEvxOeEabU7OeCMX7k028z935I0+Q
LEUbwDIIUbLZ0lSVYjjNO3OPs6zWVdSBPHmPj8ev54Bn3rDoSnMs/JO/9GbUSz+/7wX71J3JZC4z
377ldhAtXg23j404M9PGPHjly8gQTpKs/DhOlwKh8mN3T2gDmS67KH6MPboEpv5jr5jOi0dSVEF7
3K5xsF+ItF2mVSxwNdTbJFfX/vfSm4qlxy21VXGUnCApUOXlQCI8QvuPzeElpHfibREj++9wbuK8
5ClF18MpF96aGI1LyToAANw276bV/CtAYdrAzMhv0WYXxHH7GM2Fu03Z+qBIl3Odw0PzdzieWNeC
DLfPYiLvgj/BcJSSkfkSoIJrwj3OqnPxapDR+cMCxephcXIuaeHLVnkyxEM+A9hYM92O098zD4Ye
Ip9ullnrSvMrTZXfJkOC4jrKb4dXnNU+53kZw3vwFGrVZfZ/75u3V4FBYD384s8Rmtblk2vmgeBu
MrzSRTCd1eopDqQfqjfqEeyeJBZrj4eY39KPo8Xo5XNpj5PfPo5u7z+VqIA20QCpwjuC5vT96fJx
PJp4gIfi/bf9dMsjACfvP/6x+Xj7jz00bsQVLeb8v3/97//5b/vxq8ILeMXeCe3/Dn78kvz4uP97
O6mztA5Bfv8/n819fPiPn/nvkyTH8paEZ/bfR/rfl5iGKW2ci99EaAly7vcPPHvJZQXiDSROmhsP
nbl97C3ve/97+bH3cez/+zmgHEu7bfzrx/GPzT7q8J2d/b9vlY1r0io3PX0cOslyNpqJX6vhKJXz
QZSsyOL64+X/NidFIS1Ohav9sYuYvt3iwiV1vkQ3ESAXn9SaoNFPDbUW6m59L34AQ5nW8kzWdjaU
dY4FQy1dlpf+uxfo6BFXgOP+ORqYyo1BUhGW/sZChA4hBOdu1tM1Yvyss3GLns0RrO0ycPeQ5qjE
JUxuxiDO6LUIuliapdwBWIXz/nfxnd+dE4N9mp/Q72tvg9tL/F85SpenCVIH6uzPLPuOjG2qNQJ5
qdiZVSuLKDhXxJ50Xv6uzjzqJHwBsALs05GlRivUm4BiX3rpifaoM/tRZM9J4LfCqV+DG5fbcKit
ycIA1f9gvi4UJd2m95LalHRMkOukz7Tzi+QzN4CL+KkuKK2ezyNqSWGPch2HodwhnkSBuS96MVW+
+UdVgPaL0gHdNLErox0mMBFFrS3Xlc2YRuui+kU+71a9kHgISxlFyJ/G50i455CKfyZOGjTUjCXW
z7/WBkM3GRQeeWRqu8Y3eipUFRQuggNhgcIOYhE0FihiGhmSQVHq2SYQIr+zSH5329Pm80/DrPZO
j3leQ4wsnjMrfllOp2bO1R85bl88o45m83dZEe56dEr9ZLT1mM5wZd+xxA29lHrSDVNbh8agoh81
2ASC3Cjgu3fZwr8pH4LLZL9OwLc+jQHSGUmGuwc+pQ+O62EFaKTIvxeFkc1cUFKRTZDaV4zXGyEB
ludHKv+IeHTNihK4DZJxLOdELNVJgrS0vs069HOt6A/10Rk2CnSaKiz2eoasFcyPnqfHyzqcf8E4
zo9ZLMUt1nnPrCPgyOz+EgE8I0y+eYtc+yzeHLyODdlOrMTDQuQlsbF/PWZygfT06uEj9BitAa5z
sLABh9w1Z7zErcjocFlD+RPVra3h4YhuzEL7RNLS35DycQ+2vNzMWHGX6drC3gSQruAosgwFoUDt
DgmMNRrqAP6BfEFBc3QENlFJ4cv2g30Bx1QgM0FuANSgT3X61Yb5Ws5HeXgLEBe/phvzrieA+oo4
Hl9ZyuWdE4mViEnkwTMk2wF89wklEVTU9D2jKVb4MyJ1RLW+G+hDaw4yK2a5rmQygk7f828ukMst
/4XOF/2kho4OmlZnEj5uIxSG1XnkMvvi0Q9Af9gkQOifJlfRw7I2TdC/A/a1qKc5/rEvvq3WOJ2q
iSDf32DgoqyozoC8RQ5wKeFbUlOBwmkSSFL1yJdqUUvrecsK9YPIOhP7DhmLH52Q23MSLrqZ8CYF
dK7rtq1l7K877polbw4uUEHm4eMSwhae/RipfZom1SAQmBf/5zsDJj2NZARnB3UdFP3l/MdhJXuC
fPcEuuV2F9+24PRKZPJpx1LgWuyU7ZgUDI8Rfr9wJmy8YPo9kaF1PFENUm5RT6TIHqZ9msA/E4W2
POCciYYnDd3vDs4pryWAbSyd8dDG2h0XLcTZUUPmegj3P4SI4wURECCM3bZSK7fdyExVe+x2rvTJ
0quHag5/PCDoGWr3MUX3c2CRgEV++Bp7bGgZ+lquItgSpEBecTns0KuN7vVY0OmzcdGfIXkQ8nGl
8HE8m0TvSjB9PkVQPEwiqtiZIDfTDI/2+1O0R2q/Khc8ZaNGEVdYBo8y69LoAJaJRPlBvW/2ik4x
pDluspvBhMfOU/q+FnJ++G8TIjaaqPg3KLQuokqIG7/YYf2VAbTULlPTXXBgKgmhVQY7MIMFCHFQ
cZSt89avAOd7FJSuDnP4F2wctABBRyCuI1K9Z5Nhl+jxWmgoKyFh4BE8npdm3BueZZf04F6ribqa
YdOl4z/jgAaVjCSBTT6F9etqedougLAgbQ3VNuVTOwo9AnNFtPYOCmGo2C+xv/08+Dlds8HivVjl
DcXaYF0JGxxtcklkI7dwrPK1IJWfmaUn0SxKPpE2JeP6e2f2d+i7isxIdrhPUMc6HiBPPP6KMLoe
adQd85FCC81Lpz15B+XcWWSwz0E4lhS1TLkB3SzDLQJdo89vJBzjlhL+dhr6MA0wNcad0Q5ejofb
DY0ebBOXEapXC/JKH1/WAVF2mUzSwG7+DrExqZDcgt0Jeem5M4SbU+iez12hw46bEDFqw5NZ4D0j
hMcnhdN3TE9IU/dWbv5YohuKVmwOsnalXyF5o/moaDcePRVnXoCszRZI6mSpMrk/7qNYkTEUebOz
9xorX45bsaAdGH28z9Pam6OoRGjypxkZ4Lh4+kVH8jeZC9x0sZ0f3Lx+mxUl3QHxpRWbbROoZg3y
5LEmAmCcPmTeor/2YYpRhYiRVLvY5z6Dmd4sCNr1OMZnu2t7s5MLmwNKfZWAfn5aCywukf0UnCP4
OaomLLHIHqwkaDn8jpYO9snCQKrpzOMq45xXApJXK2IAbLlp7w6M+NWO8589GGWFYXhxiWcCBs8S
/VqWIuziXSPGQuu6BPocGpPtYwlD7Qpd5rgmm577VWeVNXK4euw8QUW5Xx76f3tlaHF3RTG2C5hK
0FghzDZXiDID9/cIKcC/z4uqgm2gzypGDTsc4VNQCJeX3ibo84tP3FnOsFcvY0LthGjrn2WSuvCC
zi39HA2frI7YZ7mM9ULH8BmMAv8MNn5uc25MHWzf9TbILwml24ObyHc8buqLyTek9cnEy2L4F1rK
vpHNqt6Xnqv895cg41ht0nC+RVa467RAY1DZ2O5uD/55ZOlzaRpduNqqJPvGjhUN1LAGxylDrXoI
95SjJw/tDQY1AaSkZKD0EoZqr7NgP58inOYyoTG7Lhwp5IE36gpvaQ81/UicvS40ty8yncZHeKaP
xkn2hSzbBRJUABxt+WcSY6to02MbM//fbJ4oIP672n9BkFgfZoo2LbMArZx4caMM7dzJFoUNJe7q
B+uGp8tH+4a32Z7CzNpBwHQMUA+8LaSdh/IXxMgdJgmKFz4O5BLJFKEdaUqCG/fmh79JvjXJYSNQ
eGPQxGRAgTuYH2EkHtOQicckgFw4MOOuyXped8pbR9CsNB9n68kpfbY0QTt4lF5h2l6s2T9hvoh5
PKj2sYIEtpXiCMuRYXUdkuwKdm/qMC6kuC8KOezOv+lwcsiQCLy9oLgwGf7KjB9dCxo9uAgyQuSi
Jt033fnHZm8YSrGV0TqhiM/jO3PjX7TWQRDNsr2Z6Zk2C9+7xRfp1WCaWTsuZgPin25VNsZYcIdj
gZ7g4ksk2swOUwkfhT5ZRN2ABMkLIUlS+gPLSiZp3IYciogHCwygydGkBO37/r5ul1MvwxUoz/Wc
lrBe8gVYFSLFrtM2glRVJ8KXVz0nR5kOx+ukgqSP0LFQshAo8+RY0fJcL5VbifwcLKxZU0jKAnRL
J1NGSxhVpBzBOz4VkMfRcL8edQbjLfDXKyKSA/qRWggfdvqUx1PpA6tek+JvEA/2aiMow2uUlOYg
SPp2KusQVXYlY4JsIccy6rPYa8J4ewhm72jZpvzyvf7sT5SzwF0HmAQJ+RFCYr2i7frHuA/2QSdN
MNHpeXRoFlm2HHlS6jMkFxkUFYnqDhWtvviAtSOn+H0/bgCnUfjRdQaQm+guIqQDhAniPHXXYdbo
/lyzo915Mdf7/Eypyh61SivAJ+6rv2ImgPbeAgdXJtMv9FBD60Xu94Fc8c4FCk+Ia/ecvs89AI7T
4cIMFx2/DSIZGo8M3o90/zNkPH0L6G95sKEpEnfc49zmV81P+HDjgEV9nh4mjg6YIOZfGXfrw2Dm
4JPdv8g5RAMEsISHiebzIzOIJJDyuxnAyQubNshDC0kf7PKIv50Uvow5qOmcjSsy29W8DMhg/h2L
zh49ckDBTgCvphGo0RxN4IuEvGCTQZcZO9FN9L5Z49G0OjuzEmlj8Vj4L7C97uzwL6MW80Wf5xc5
GXqHRXF80vFZeSfasu1GYT8l8Te1nvnLxway3YXO4V8pIph3/pIBQs1IhdwdzUDj8eXEqIUHrAf2
U2z92xROP3bIxFCtLRyaCVRa5hXrw7kNDHWBp2vQQDitEX8REeZEeNm2Qxre4LGfS1SJBexzLjGO
BhmDhCo36OfwrLekxRyhool5dDRZ6vN2mxi9R9PamDk/ew6huCGhH5XOh+bpexZ2TgK7WSVTFxzD
/jKDG9lhUirq8jt6R92tGAFvE7n/JWpX8IzOuFGSOwztgZ1DyFrbSaGtlo1BvU3h2AYY7LMH/byM
8jNPCM5SFaFp6X4s6P+I+NTqRA5lSBLk78NUVMYbxjvJ+fM8ReQywWCAAnpUmCryDeY7okjMSeso
ZXWKmU9PkThMBX+EtuEybA3fKOaOHDCDguQXWFTvmkwy71xAbuANdP+x8fReVNLhxEhB2As7RPM+
OOWLxRN/o3bd0EXg29tB8u98GP96aN58XqIIqCSXV8BUojyGaEfKyGVzzozVxx5ttdAhnGOVjldm
MG1IMzV22bmpSyJ3DO9Jodwdh4P2Or17/ATec9IaOqyd2ZEdKpJ/O9fzYdkEsPdo173LiIQpwr+h
MdbglihIM3nBryP2kf8ey34zqIk7GuSqpil7Cc9NPzJL3NMwiP44grA+WJS0HFGo4/vs1zalJeih
6e1YvQBBclmbyAPAN+QUqRDds1JCkXhKxp9F+E9lNnorxA6uL12+Cw/9oS529Dt0dVkNuMX2OL2i
sE4RvdHwt0+RAjIQ6XZi+xeGqSEPAilFwki3pSYtc8TRK1pgoA50s7Hkgh77L3yaZD0UYVTt2Y7c
w+RpS2azXemsgK4Uvnrcep9lf/MtBLypMFYhTI4vccri62a2MvdXwAohIGTGOa6owZAUkYMT2AC8
AbUxSUm8dIRde/5JY1C4AuY4qkcpsMYdqhOeqeBPAHxHM4gZMd9koItGw0IGZB1V0WxmQDmA8KBr
nSGu/oApLXrj9UyCn2po1iBEpu/B9jOYq7PI0JVDIS4yPgRAg2mrJDjTbhnOi+VS1k4Cep9lvecj
3E/ZpbGI/+3+Ff0j5QylPxlI9OwFgb0NyrsIf2nmBcJV6KD/pMP2oJn33TH3G8MpCHTLcav4ebhS
nnFwFd7xdNqseJDerO+BMHkNmorB0ISJqoKg5VFIGqz3748ur2bHdBu5b1SESFOymzIM8T5WtU6V
wlKfjWVcUHmJkE4RDKgRO3cXE6FDPh1CIJeQZJBLgK+Te2UE3FwmKCZg0Omb2jwotdD4UaSC55EH
SjmXPy76PG7SnztMf8n6MWmDYAU77q28zjjELwxAMhevwPgujCWMukEPDG7IYm4iMX+gh/tdHr0P
w4omTMuBybbM4idssrQ7xgiylofWGmRBzRhO73Ny/J4lMy9dtA2fFMSlw8Gv3dC90HvWTCjzzCc1
T5gyMI/AITDh47PhPzFFcbkBg7WlYUdQq0kml+29rvcgrFlDosuB9t7KI+haSCCFo+eWQkZXyBxZ
9jZ5GE22Msk75U+uVvKcATu4rEU07HGxHPoaNGoTX0VPlgc3tN8tJVzVHbksIHGNkW4lGqHiaprW
6B6DyrmynT0XmRF3zimUn1XrxyxDzpkad0cQPks3zMXTQqCDEGhrhKqkdKv5ggxK42aNAMtM6zXK
Q1rH6OWH+Tk2o9FFd/oMOIUrcyWy2mNKP27Z+SWAU/auSGW3IFxYHW+Y0xTmOHG7PFD+p94AyTP4
oubT3BDhbvGRzmi62X9uexhUlAqvWiPIe1MTD8XUhArp2yiCX9NiFrgc/M+Kor1zkg+VJ/7yeZ3u
QOzyNkvonx3DowHIjMuFouU+yXdR40/EF22cD7/CkD8N9EO3hZB9hPDJ1gnNvxvu6sLz02vAp6Ry
BfwXJpa1Go30+jWhSGTRWlidI48RZ9lf+LwoshjSl+GkWLctxKLcoxAWpHuIzA9oGBVFIvKW7dfD
6Ow2ByaogoTi6uQKrujEVIMG/ltxRhjfRP2W+NN8wwwZA5A/aEJit6vidEOBjlCCPPKFD/+CTIsX
P04O0BC5briktEtHPJlZ4TDlDXGjQLUhC7SNjBjLBEiyuM7L/t0smvQjhhpKnlWjVvK+oLOgoqmA
Q3iiHs5XYFh7EuEcIx8gC8SgY45/DwEkmng2uMp7chHZbss0cUs5W8yMSnLv14JGYh89rS0kR6wH
mH3TuwhfL3Z5iv4RZWo2xLoeYTk+Fcd0iTIgXVBoxzpWQ9RlMFvmKb1h4o0o9yMQ19xLl45C9mtt
/N0/vLxXzhRoYN3JNYsfBUSWyEPE8byXMUgwUyIscAeEKx7kRb9FGWY9obFPdPL000rAfnJxCkM/
UhIUiUTcj03Rf2yWPfkjoa1B+yOqhXhBrvCLnodcxvdJR7+QU/q/Fx2/JIM/PU6HyttgIg+Z3SnW
Vxs0kIRsywfUP+g4wwVehwW1ZnqB3kLeaCEezx0jthaIYFS+22Nm/GKAsyJhWugt5Oyq5nW5jf6o
r9wlLxHPXBcqBK1zVrD3KiwZ02jLBZzHb4N0bdP527BoJOd7NHdujueKFR6mch3RV5rxC9vWn6FY
5y8SklAHuwyEh43UI9v0FyRVx9X5DCgBX145cqRjMtHVFhoDD51phmxGmSanFRFpjys7QzA9cjTY
q+EoJxNON+1jFd3cgNpQJWgwX2eUAie6MIKR3hQGGtyBzLXvIHvD3Zi/rJOwleek3x5H8SMDuFb5
6YjGcYfeA7RubdUizEWFIurdMSZlgVrMUMhvM8YiQGjYg1ZHqGlO4T8UZ4B1MJP/h70z2bHbyrbt
rzzcPgXW5G68xj08dR21pA5xVATrmtwsvv4NhjPSkosE1Ll4FzASENKWTyjs4OZea645x9pkAbOY
MVHiBdKYc7JFsmkKQatDvpyfsX9/Tv3UXsei01dmxSlvSh2FJsz9U6YOW3UwxT6llt7JlJS5XTb4
nfT0HMpU2Q7Bmu+DvlyJ74FB5vhtxvAsiAyGMfkJPdDSTcackhHU0Oym0qRVVk5x0RiepZrx0tCm
ctfmbb92iXgtXdUHBkffVg32x5Szcs20saZUCHc5DqpLVirnbKzlrrOT5iyCAPRBGaannnMZGoO2
t7ICs8ngA0LACxcm57A1O68BM3lM/JIfj2z1TZ2nvK1yNfbeXvyupJt0lDJdFK2u77g7ztFIqahW
5bUI4ouhI/pOplymSiwP/DAdHqGWF3lZqtsy6U6o8pVXV7X94NsMJ8JafyhyahS/x3wkEyZDMtK+
5HGZXyOnWcmiMj+5CC0eUSC+JfIdq7zKjGdVblv5vS1b87Ey1Pbqxu1j3uCfoh/WvcQI0mcrDb8X
ti2/FwX6njWKxVTjh7UUWuFoGo9SsY1dow/JCVL8ZhJD+YlrMMeDqMerxC7CfWfUqOPd6JzDBE+J
HxSZN8huGWhVulMYpfuR/thE4j7MJh4ile58LIzSIyANoG7IjHNbc3/4cWtdJIQ9LwREUCDlXar5
l1HNUtKy9XA1h15HH1DNpwnXOFiwZ3JyYu5xwWr06XUsjWHbDOVrViaV58ZOZdP0Yygyx+HaCy04
16qaMW64z306X6Qb52Chcy5dwgzI92Hs6WoerpSgc5a01tauauqIEADZtqmk7q/x0sYUtfjgChgK
LU2d3ivkeIPks2ZpF9LJygZuSrjWa0xuvO4/O9pkUZEX7S4q+mDZRnWymvTEJkEVNluTrNNDkk2v
Jc935Mr80RSdsa3ooxcJZ3lSpXrpB14/sZPgWZ168o9RUpyyeja2mG7HaHXyD1ldMmWZoiOBxuSs
a8egZrhdtEaGgUTctWlQXHoofvtE8tSRGGoOru2rJ2nmzVlv0p1aFQ+GpSA/k8zZuXVNQdNanu5Q
cWkiMJ6GUdwj9rd76YZLk4jAYiwC/wGP8LPZu/1CTarkUNl+eqc3HPjCENHSMSIUMtS8k4gLxD+d
gO4Q6tmRGS09Vim3mdDGdRe3+l0xvIWCrWXVpfZxsIPm3KnqSeOdsWy6Ql+l8y2ipEi3dhDhvMPb
1DPAstKpQBfs2vtAKdQ7Ee4be0PYKv2aIE959qA210ZeizZNjynhAhrPRPuIMZEAt1a3ZMGm/oV+
UfYnvzTdT0bcFkx/uBQ15B+qQ4fpUhB4aJbdLR9irIt2ae4zrflMR6Ae9Jo7QUTGSiUO7vRjcWjx
k/NT4eWUpDK89oPxWLjUetAvUUjmX1wGVCA3uruY+/tKDOJOM6KFDSNkb8YNLqJYiw5yFI7XVuSN
Gqtf0LL2PLX8ErT028rU99u06zZSJtquElZ872OMs9Vq5fBe9DJDTgcbAWM72kGPJJPte4VYYCmM
4LmOkF2DrPGP/NRzEowVArSZ5J9Tn0IEWEd0l+WdvmmYjj4z28amd4eyZ5vJRc8w3GXtvnSd8jnr
5u4ZukAttwqxoZMZqE8+A83Xwqi4Ah3rancofbJR+aq+a5yZCt0lPcWQ28KLHKFELYsuOxeTjKif
aNGLpFRPKlr/Iki6hxaDMv9d8+glrJB3Kpe8WD/Wa1MbDTpazbMoQmUmy1OZpPUyw5XJHErwEo4t
/1pn9s0N7GIT2vJBV4JLHWK47ZJ82Ph2Q9Pm88fUZnpnja57YE5fMAnuY3SS1N/mKeAfaY7yridd
0pM7+GjXCJ9JEt1ppA0ZlOj2gjNJysPfkf5b241uf+vIKdj+KinQpt5+iYHBns3AVE/QmJbBUmEe
9DE1q/pgpzzwWpKrH9tadpjUQvdg9Nj7uiZ0Nqkis1MZAQguLat7Cnm4EXuTZ8xU8Qb5kJZqCpxd
CS1xIQBsfhkZEY2Rph7DGPRB6QprrxtTRyNn4+9sGNUbmfHVxSr01CDhUA1YlQcTssZT0Q/342gX
B6X1v4PsHO4jP57WZY5RQbzpVTke07wMDWY3yFd23WRHd3x1HGUYloaBsxOojOZBuOs2VTunDqLY
eLKmPvQiXRr7BubrU6VBIn37S7vkvoMWN67rVHZbtcAWnuZDthv7kbBAFnweOyN6Sst7UYriWep+
cN8bPZ6LOL4TfQiV2Yg3Zeg/ouqMx8YQIfY84dwluR8+a2+ziG4o99LPPUHu8zFMp2MLyxc5JRkf
kwKljZDZoU4xYdDmGIfeIRIViLr6OPmMsAgXlHuymXJT12gOAjcbYIFOrJOOFtrChJ3P9vLJqodN
k/Uu+ZI0P1sjOcjcYJI7YjVfScCCa6a7OCqtpjjrRfaK1OBuKuicG6H3xo6KnCNBsbEYMgb8/kx8
RdU0PbUdpnUn6GWprQFfUvB7ZdFL6jtF2wrNbC9youUtk0B/Hpk9tJ3b3fONvY51LZYT9pBVl4T9
NseGtqjbxD9i+25XTDUZsPq1fUlwFLuJ18rOP8iAgjdruld+nAiEQdPwIHXGOs+S+SrWjCudrnml
reyI/FiHTLGGVTsUycp8Ga0seawCpX6kfgsWqpKGwH+pj/qcHruf2ulsDQhl7ei8dIbaPWGxpcV1
svGO0Y52nvxi2SVOfCLCYTGBHD/Xdqud3n5RpMawhwwk+gV/jzHZtq6E3LjRdOBnle5x62n3vrWP
ui65KxvfOPjZwDtNo62xHfi+2kMrFP1F+5o23dkdRPAcKnpwgSjyMtiiXKaWU5BvC/tLVzf9JXOn
IwlYyOYgb2JzMaEbrPOREnUi+MqYOFfXTVU3b0SDg5pM3MpG03pWGenXzkxvscB7OcSl8YJPKsRk
9wDJ29nHthasC0PWp7DJQYxL5ULDgAkolGg8U1wftEDZNyU/eaApL/akdVtTOiAUHfmJzkLbERwz
Dkh2wXYYtGwtBjIzdTrlK4EPFOEkMe2BVjV0VnrgV8uC7Bxps/o5RBX3GHbfUlMPn6buardhtiL4
36+mpvsuy/Z+LDV3OYAXPkGq2MvCsIDHBU+BqNQDC5fMhQWxd8k94W563ZS/BS7/p7DjP7HJTw/r
x/89XPKZzfRv1uFMP/9plcDDv7Yr/URBVcnlavPn3qGm+gfHcu15VYQ+r8T9HWpqfNCh7sCd0mxD
hVpDjvYdaqqyQRdqER9zXdg7Jl+ugWHLmoF5rxssEdN1THALluNqvwY1/UOg+W2fABhCYREk1mfW
xM/BVl/2dCtOmW9Vh0Fu6jNfK8z7QfSJl5TlC+bgi2iHfZvlEhS4lq1Kh3kLjvQHU8c4KwisbWTu
s0Ggi/qF4jpkGrQpXih9/4VzLBZ5F70o+rByhNKsK3yFYAOQhN1sMWBIXJkmEUytkgZBB8V8TlLV
Dz5XMIOSRclbCG2i6a6qMnwR6SxxGIeCXQd+k1X4oYoTQWtUMd7IcWqeWDLw0jmiXZRV8mlQzGsh
E2tFIo95MK6LtIwOXOyLqqRSy6b4Y5EHV62yXiwGWVoSPDCTu8/77klmGacL04JeLsPMPWsDb3ZT
+jfiOgSqe1BndXPE2p2uiqpBuBrWitMsW7iHiZI+aFV37+b6qYuqB/r0ta4lHzN7aPAooLOiF6Tw
d0oNr4bDwgZCOlr1pbYjwjSa5OXM6M8r/OFRFz15G9DtqkorT8ukxGKJSXAlXd7uo4Urw/mYuyNR
J6Odjj0eoV6zLwYB08Ell9gOVbXw/Sw5d4Wyxal3MVLojLqVPZmd2nrgETzFKLcilzbz/PE+d8xg
gVulXiX4CxdNVn9qR17SccTUIw3VL0lNDtS0m5eRmpwshuxXoT4cmWvcJlvnAiYlUc/go9z84tZ8
ec2s77og1/CjTZdJFZd2jJ/LWZ4NXedMZKAmXZm5h8LBmZNHdrJI81LgHMsiWjDlK5XKFdkZeT6s
Ym8oEYjMaRhXUu1WfoLeWJSkMTQVYESnZ9PagNWG2dKO9zYe7UUX0n7oYfNouP4ttIqb0dhoCkq2
a3AhuLZ66hx7n1ngd9E2roUa3UtdG73EbXY+UuZnjAwmSW6NwUXdI91h89lSCbT3dqEZe9T8fkco
/MlqA7w0g3vT9SA8ossRA5Z4VhJTiVetK+pNaeH9zmoM2lqax9tGGI9DOFxM8I2LqQ/ugzjzvbyx
3E1nBt02r42U9pNJeYMN4aVqicp0gxN4PfFq5tVO8gyorvFsaXW4EKbSy/v2glZH6JrRXoXBYdMZ
or44iavscjoH0D+NDgKp/iacISZHKqeFY0ynGJpDm6Sfh8n6lnREg3RN1T2jr+gfOksunDyd0Ph7
Moyupu1Ax88YwO+tGPdkYB9D33rFA/4b3uF/6rr5/3fLxX/GY/93evsadrc/Xybzx36/TFRzjucB
P+BlDSb+9+tE/wANlJyB8a8NvfzWv64T7gwIsOjjEEZUYhU/XydQafCZGJZhE/r4RUb2vIPjR+IV
3xuXiKk7FgNz7pM/chI6n2VEZthGW2EyDW4bHAGTExI64q27iCybV7e/i6ruWQyIZWRQ931Jwoux
8GcH6PsipXRuQ4Ys7vjVGqqnsANlysBi77bqcvaeki+/6Y7vuVN9CEd138MAsDQCGhMNdWeXX9zJ
fVL7aU9taTLo7ZFIlZtZMvWVGaYzMm5O6e5zFekDn7u6w1rwlaSbVxNAA9C1Tl3C6ZG7wZw7u1pv
cRt/DavIK3UHdgr14WLs/c8q4SOoxFW9ahwBozKDJOaUfrzMsJswAdG9TsHkpzndShTaq6A+xW9q
1guzpMFX+fM0OPdYjJXlGIGyaM30o5z/IVmajP3DO6subyXekIUh8nVfyWA7anniiXl+McF4ZW1I
efZTTd+EBo6MLEuOoa/tGBECwscaWZaXGADBKkQm40/unts6LDw7sBOvE3m6N4JGLLAIw7zJCbdB
Rlz0ta3z8vBdjHTlZZzkudcqnT8SsdKO1CelJXhWmo21LKvyU5H4y7gm32+Jz3nIQAIbYX6pgxQL
iEpax7S3XacdFKtfY4b9zn28bDMEPCGJ/hQEgcgkr0MjuOU2N45GfD+zv9D277t43hGgfteFDHcu
O0ZkaG21aFpbQjngh+8WqiVJbvYom0ZsXY1Mw2mUPjplCoslOWjDwJCZNtYu4k0uxLU0Rq7Ebu37
ZB8Ca3hxgvI6VtlDy1HCchZV+Oz1Q48hwXO1/kau/aUbBYr0VD6E/ttaoZumj3tZj89UHHvDIPgd
AH/V6+9mW1+boLiKrjQZ4rOixS2OE6N6b5LxN8tPym1a8lKO4uKiSiEWdR98gu6D3SaqLplSfBST
2gEdKLZM3K6aKz+3bmZ5KDp4rw1u1DhY5YV170AHqOxMrniMbqWJWaxL8/teVMXScEnw6iVWqjTF
wPjK1KnQvUktm+95o41oqfX4tUCbZDqByEpsINa+QzQrsGkHQdzQRLn2GfjSjWWzc0IrI8penuvG
vSpTvK2k8qw0ztoV2f0EnSJHGNAaGK34y5YK80pbdMvKqFejhh43L1Cookcr1wma4Gn0mqp9sjrt
JPNw1yRzr5Ixo7QxiQIMYoauWCSxoXcRpjKgr1tYCiTERP5NvoGq2xS+8czdl619oR5T6eA7Teyz
E+FotdJbSTyXUeOz2aUHK5HzuVwOdXy1qmZPXGarpnGyeKvx/7meZsD23zc70MH7W/3tL64nPvZ+
PbHAgb4E2qGwOTKQ+X6/nlT6Fs2wuIZQy+GR04i8X0/2B/4+nZBwbCDstslvvXc7Ftub5tbJcDTD
4HD/Urdj/BkcBW6d5YzAv4Dq2dofMHWMEXVcilqLUcCMnWUbv5Wt8RSf3DFPv9WRYp1CTM7rnpGX
vpRdQoWaiYFmo+5Tfev4zPEkTQjvJwt2bK4yumocfaE23bKWyYbJdsJTL5jeJ6eEYVvM286kjsQ6
TkFeL/xGd7SdWmKIbUkvjTdMkwY4yt+CaxSpwSGcKEk/omOYK4GKvGewNy0Dv+jTx8rq4n0EUV6/
F8nUjId/nuy3dnzetfD3T/bD9yzKi/T7nx/t+XO/P9ozm4SIn6bxhM9997+3k2gfoFDhUaEjn7eM
/Phoux9c7n+eNn7bpsriC74/2qzu1lTTdXmomfeANP+VRh4E1Z8qLxsqljPj7dhdhnjwcyOvKKY+
c4ecTZH07V2dYfFI2TKwMggYIyzBwMCxoKgra7JDSqrSXWUIRTYExFaF/ZtkgMOMC7y1nUt+NE2m
FzF9cnIXg2D+NVSSjSFZC1b31Gp649GcbATr9BTysFWaeGZ4knbyjSjCpvN1xhsB607GRcaEHZSQ
+zh0WruIavtZEXNbqjCOAgdCAUXKIVxZZrkJdTw/tLVKq578rl/KKV0zr8VLxZXEAVo2RJYXNqbd
RMMVFSqEzoyD4qSeiAVmM2OZW2BFwhNe+WXRw3GvW46Vct+lz2qAAj4hstpKQsYVTmZnOXt1ZMw+
VhaRPZvqstPINESl8iwb7aZoIHDnnFfYWrvC4Xo1yosZzr01sSNi+71W3EZZ0XNzTP0WsaBZK7hB
mpbJP4SBT8y90UVVIOzxNQ2xDpX2FofiyXfRRNJqzagO1556FxYMlZzkyLz3aga3stU+K5G1b2hg
0cHXgx+/kpGxmHuUSuM1E6tjcuNjUCH3KRl3XghGS3iCvHGgZC8YYbY4xjP5KiJnxTDVa+NXvx1w
OpLHkAVTF2N8cZjzmbX/KQvSh7yyDq3UQOeQSvcXdo2JZjBfRJ2vLaDwbfE1wBAdVQrwZPVJByul
uPFB66Zt2OfrwhfPJgQDi2+ra1nTqB7A939k3cCyNrUVuxg98FkvVpWdJNh4uoejY5RnRjX7ODYu
A8M/1+qWnWLv7GbA6FPfsqzZV5N+RpB9scD6yUA+N+KZOJEz0wTLaafpIISj4JJnUbDoTPuTP4+H
S7v6DNFRoX2dgdXTSjNx4Cl6fsU4zSSDhXjFY6W4l5IMAB5cpjk8k40vFqmabTMQiJYzbSZMREpC
0s4KxJpdMLyxxR73DU2ItoprjVosQXIwFmVhekIckkldREzYgM7gKWsWogmW1HkLawKReM/xIoVN
tEp9zB0VlhpGCmIVZffVTyhkdN2rFe1VGgd2L2wyZorGKTc/ju0W6V3Iz41ir2seSBhzY/glxzJi
phc9V1YMEXT0DDiNrsL8wbY+AbRZOekzMzd4USwUGb/2qZxTnbAt7JVmlHuSOjup1+uoar7XdVyS
0kw3Tqxjc1HFp4DNip4Z5M84+tatyLys7nDbA7sYMi6pxiO4ssIdhLsSYzU5PEQZKsD+CA0rXeI3
2Gm9xPb3yRCB52iNF9nVgTEpJbq9iFWgmQrXXOYSAOsDZ5257Yrh2a4ydsjg4JeMuz585o7Fb0Cn
xsYJXdTPGQliiVmi8EThOF4lkpKFBjFVdI9IT/TlpQi6T7wX8gtzenH3z3X4dh3OXfnfX4enW35r
v//FbTh/7P02nPfUzRI14hre/rd77X1X16x381vYeBCqXfZn/l7oscbLhFg531JgG2d45vtl6Hxg
oIb8YPA/Mk7C/ZXLUP/DXUiE2GAxM4RIh2pSdVy+8R/h0Hgg3akoUmsDsqwvXqy6LfYhjHr1AQsX
h77vwm682QmGbhZIspVTW7l+VbXP42Rhsa9yvOoEyAfMTmkns2XsGruuqm+d5oQPbjWMN1/G/kFR
2/FkTU1V3RfEcnnDL6IsiaxTC3TrZWLh5RIYZ+4+cA22zcd/ns63p9P+j23I8a+ezPkj70+mxsJD
5iOC/TguKtTPChllGPuCdEGucC65fn8y7Q80Fw6BK9YuztMVZjHvjybdiYaLTtg40Vifhnj2C1vk
HJ7xHwUyHk3bYN8Csx1BOcjD/vOjGVrUNjAj1I2mdTkjiqpgbOIW1mQtpISHtmapDL6aeuXLNDfP
ExFJ8qNVzvri2nbnMoD9K3k7sbOirs52TiCNzDMVm9PnBtChkFS4JsmLJQGmLkdYFG22Hi0z16Te
sMdn4Pe7SpXdQsSm3FmIWlE97tUkXE0GLmR45vFDkDTBmuuWUmMygyezwXmqw4/z+ggaHFoROWgE
kuUoYn2ZG/KoyxZ2jX0MwePCjGnamm8zHTx7aqi8UjafKmTrGLt0AO07vcsRHpoa2Yu4uhch+G+w
HlouJiZLYosWjo+PJP+Yx+1MadJsBB1TNGe/t7nerUjdFG7+Te2wMMX4fyEFyBaQZvFVn/L7xvZ3
U9UnD6LXPJd4wBpHAlNSHDY6vva7elKTi99H/vKfA/nbdQGu/O+vi2P05Xvdjn9unhw+9n4o2cSI
KKwhCuCrU9+WNL5fF9YH6nQxrzxFOzb1GYL/+xQUajofYHI6763ROSvvhxJFmy/HuJKPmHN291cO
JRsAfz6V825HTiUNHqIAXdncpv14YXS+j9FuGPqtHVfGKg5VuJ7atNb7YpdAKsR9n519nARpq3+p
oxEJcsZxAQRtXbmY8BQZDzzKn/y2XirjDO2plavAiJmj3i6mnHRQ2t+pgf1sZbObXHtlYd4Tk7HH
ouIsRSw0eXJ7sOxlnW/6zL8bBTkLJdDJozOdSqPxk20zAUwnc51Z2HmAba6nNLjgaLmDu/mQFCY4
LP+BLSakrjsmXgOCr/JlJEE66iwO7NqS+VV+T44aNJwjby4VOiGlr4PfbHVMrVU4HmRZ0XpF5Lfc
z1Eszg4Gl7gSTwO5JD8vCPc3LgCubJuIet/hwzET8zBF9WMAlqxHmE6r6jmQEICxZ6zZeXmKyO0B
VtgGWXLvKz1AHigMkXrv1/rJUcDG1c0qdOstqyA3kKQeU5M4MkFcOy1OfRF/g+O5Z0eZx+avU6GO
hP3xUozMHEfcinLa9qA1Urs89Ua+jfO8WZRScC3TNsX+xk+Uh16d0+QZ9Hv9hPDPos0aBFZg4L/P
2vHJz9m0rVQF2E+JNcsX9t0kyo2V86VNMq+uj7tdPdRN9LkzsnXOfi0ldjzmKZ6pfdYgn/igSV1C
yG4Gtc3vXlm8dcbNTU6szVeBw2YuFjcwcyaqBMHB3oJ13lfpAAsx3RYKtYni7JBr974jod1MW79r
Eq+UTX0RomNXTa+wZDtwHyq//kqm5FUZ1K9aFmxCk7JclI8N/0VszTiGI51tmFC6kzQkV7KA4syg
sTk3TbJnI8ByKp2bXmmHxh+eeqHvtFp77NxxP8buK1uLbmadXVnHu3aiXlv6rkkCIXqqUNLONZuJ
XkLDjEkSRNg2fT9/FnWNr1x1QdsaRmaycwIrIBb7yfSfGZ0mq7HgMfdsBzzcYgzSeet5ARJLcekv
R5c1o1UYRGzUAbXHtnOWG9lwkgdWJLiAahcu7BcvyJTxlMWKniC/TUj3SIvLQQnarXQ0bW8W47UD
Vxy74+gRJHyIHWWvh1ykUR52Kw0UIkG2fsT0GrvwK8ItSwGOsKShNypdE10gN557ifO889PTxJ4k
AivFk4jbu1YFzlD6zrNZmo9M1tuliMZx4U66e+wjpBK2bEcoFNY+U+yPUWO7CxYxXqdMOZP17qEX
Ze0mrCNQt3YHIwT/gDESsaizcSPhFeATcI5lyxDWwF60HBLnGGZsbVeTYk/Sk5ePn63rRGR7MZIJ
jXRypqiUrteHqVjADALpnxzroHq1ws719LLb2l38WpsjfaxzGkZJAgHMZU/APlONYmEFUH3qEuUf
paXSEm3hgLMMUqA8WdqRjdeHa4nzYCGr5kwtS75NtdbpTOOsdXunZsDKaHwZS7TzvrzSGpchVcUi
p2RahAnpRqVTb8z7X0bX3E7B1O2lxasJC2KideuEd5U3msoXtif1BLiJ/Y6KesylquD9Gy6ImS+s
jVSwUUbrCA1AiZxt5KC8NNmDZRYzrI/zPLFV3pJ3LgucmFiQTynGEsesdkXyWoMMBqJDUnjllxV7
R7JvWYxLJAWesi96VuiErvFi07Se1Hr4SAx8oyZBBHUhuFZGeYi08nEKzH0dqwxjjONU+7cUADFU
VRDl3XSvijkHkpe6h6vu0WnESTBpXWH1/1RpvrM0zKBctG1LOw2n1Gs1u9v+U2D8Js/+x4r/4Vbf
mqK9/bnCcH8o++eG1HZM1EDqe8Ocb/D3CoPBOMqsPS/4Qxs1ZgvW++TB+UAdblP6WwzGf+tV3ysM
+08z818o+982qf20q0YzeeHyEhB0wAwe/lBg6DiiXc6uuYGUOd3g0Po9ElGPzdh3nPxrFQgl34Zj
rFzyt17RGO3SfVDfWkhgqsYjQ3Wo63OrGYCwP9ncgOlCAyqxCpJ5uaIwxmmZZBrySsfuZLVlHpc6
vbMUZmDsnC6ZjlbQOhuN7Ve73LeF58QhDAAM3/FrUOkD8DNHtz5ZIGP4B0Pw8IXAFTuNzlrruf3X
xMrHi9v2zBOVUiUvaCTkEv95xH97xHno/r6GvnaEXLO/eMD51HsJzZDBMFyTAZrKEuu3IcPvD7iK
qMKiTJa/4Qn5UXHBLciWYlx+/zoXP/S14sPsBFEZaMwLVV3D/pUSGhvQH0vouXrH+DFP6VxHnYv1
H0tolW0IKmp/sAXzU4ynHif2ROZMYV+WNJ7zPAmXWqt4RUi6CpcT17s+jatS53YqWay+iXIlgRNk
xETJTKa4thEV3ywrzYAL9o6b3AH8EydVLdyVHVnxo9PadxQaOjuEzEazCUuTSN1aFNQLSeSdWFud
vxpMFFZ9EYolQOfsgQWFAhV8cnYhI3BcXbYGq7XJbnEjSa6B5jLC6NqyJR1ywOg/1GbveBb7Ac+F
BoEtTsFwywDjSGwm+uvg+sq0MgKHwTuxUGNbxBkXedDVtyjVJQNtZtn4Pe6VplXXPm6XvZ0rZ1MB
ta4qLsxZm4Yb7CvNdc3B1eLmbu51Fkpa3KcChbyb1iIsjkEsH6dxXLpRu/QnNWJPtn2P14fqQ6Uw
6HNwjyEkaE3JX2qU2UoN7iYHSmcnn/hZcFXDUneNIDc8VophpUtCJ3ghEFqcg8yH7M5mwBzmO2BH
JU4wqgw9AWkdo2PmgJAITWMFt4nKhOAzNoJipbKEZJmM48M/p//t9Bscu78//YvbX3TP80fej77F
LWVCklI1E2PsT3cb83FhM1p8G47/dPQNFSHMoSFCBDOgzFo01u93G92zbsCOdHlvgEVEhPqFu836
i+ZZpcVwGH6qlmr90fNVKm7ARjNn2NatY9fLBuktixYNAL320vqxbj9KMdA9wv2f5+COoveHvjMU
8qQBKU48pZq075XW7hf1qH6vQuCnDtZgFu+BHB7FA0eMFqqxz3EOwdmWLaFC9UtPLrGOGCDJFviE
j1mfhZTli+z7juXVYcEirW4blH2y0oeQjJx9JY4IIU+Jvcphl0SYqHWyZyFzomwtdfSpd0dDp49U
sogwZ+YQpB4U914L7PLOLYd0XMaO3g4e24cK1l2yZmYt+5T5ZoiqsMj7xvmU12G1iv1BvbYiSu5C
+UIh6h4ddnNE/1yVDBPwzpv/sRpcdvKW/vmmnD/0fly0DwzcebAd02Xt/ZvM+8NNaWKdRFGaz9OP
N+V8XFwbko/qmoiz/N9/Hxd+C0loVq7efZe/clz+7JDke7Jnm4zLrIM/8Od70ij1OhgbO95Ku7qb
KvHZniAOuWrO2AsC+A8vkutvBeb/ybvsWuDSa/7vf2mzLeFHvRlDpvnb9+7gyKTGpaL48VquclPp
kwicz2APrY3IYpXDKjVMrkmErW4Tikng+bdclOVYZSs0w+uxDme+QLBlhK/AzcKOTVryvhDQgrUp
+ZY7cPhqcFGrKYCoaYRa8alL6cEaJZNLPx1BuptNu4qHRni+UQXYB6uJ39Vx/TdO1K77rBwB/zvN
xtQNZ41mFm2MMtw0I5NXzlfOn1+JY1u7E2wZppAVK2kWFfNJz1eULUbL3QSsaBlKN1+MI+K40Vjm
FgLx49RPw7ay+icJRyhrS3hcAvRMP6SX0ZDM4ZWqmVd8fIEgOXnciu0yb6BD6NBGStbjhXEkl9GT
1oQetFw21JhI0G3NYhblY66yotxSI6LQ0Ur3k52sxBYl7dVxeXm1alyxQ8NfirK4CwzxIIf2K0Zw
n2jAnJIPjtjhntFc1r2v7SVAcGK34Cb1Vj9OVvQRgBJanxYc4mo4Kr66LhV0c5Gtp0oeLbN7wssO
PK2K16H013B4zwNrixkm805CCLsMownzTn2e+uyYasNKzSxcBUgzRQU4oX6GU7Gxmg6bPEvreuM+
QfFIm/xzmHT3jehXoC6+AfI8SNnP3r8vATHd/8feeS23bbZb+IY2POjlFCAINomUKKr4BCOroPeO
q98PlCiOnfyZ8bkPMpMZWZXg971lrWd16rDrNOnQVOGuxAsozvwIQWsyhgeXZRtN4ZnoPPLC3Fly
9SxO2j2Iv6eRmT6OR6lbJTVcy0ocYNyEZIuRSkooFnB3NEznXLagiOYtqtjBYC8twiCeR7ASLZQ/
WK6x71evsTJbl2nMEpdBkzat23mM34KhTKXzBFcANENjQ8rTmPDoQKhKojzGSSPjy5e3fsXQKqrK
xpviQr0W0/Bg9VJz0Su1PVmkrHwjbyGzmQ3ND22B6XwYIKjlaXlscdBaxMtcjVWQrn+XOX+UOZx1
/1Hm1G/9vwsI+bTPs3sxPumaKpr0JD91OeIX+gqTUsdA3yQRZf+9jTe/GBZxImzVYIXRztBdf5Y6
xhc0JZT13O+Gwr7tlxbL0AB+PE5Z39HhsJNYOnlmW/pPXU6nZnGgwTOBdRyfOafyfevPICHm8LYN
2vwFBqdEbNqsWTeZXMhY7DOxHzdTTJKxU876BCc6mQ0AYYkyUbbLLRLvsNWNd19qTQeX7T4rtEeR
VAYcKnGwzVlcMJbDe22LdZZddx12jJVZt7IGJ0pFwVEW/c7sIgFUqWUUBXqKOv+qQQ6BDyXmmWTr
gGZ4FzelBUSvBqN4h+u73gtd6qUaUwXSmEqrB0ZHSAn8YEZ+IqNTqRgRH5v+Tiz70YbzcZ3Ed8SH
WOY92QN2QrjKLKYHBbBFHuRPiMoVRPkzt9joX+bWeCqy4mxYwMFSHNGG0rlj219Ho3BUxOYwhkzk
hFg96RmNhT48zpHxVcnj09hTNCqYuYbuSSY+rjEJ6zVI5O16UDrtFG3MvrsPi24NGGtdld1V0mVX
fqI9Dql6lwXxiyLHkJ2sCgitVIKcGW/NEHM8E1c8sQ0cTV4q2MrcCNF9DAQOEvDw1QJV4gfya6ow
Pg+EG6EwLsMorodmuEvaYd/nzVUwig9koz7UU73qdNlaY8W9rbXwq6xCz51EjkM/2Sspdk2z8+o0
ZTIsnPSR/I5AgkSp6sxQqwSFm/8qhzUkg+pUlpFqyyJSHULr+xW5ah5sp2MwkhWopVt2mscsGs+x
NQUf/BpHHcBCZSXkr0OVMbJFCRdH773cf60k1sQrlKWjcg+CSbZVNewqb24hyaS/i88/is+lufnf
R9jmLX+t/6VZWz7r+wnGFtGgk/nUdX4fRC7SBJ4Liw4OZcqHNOFzEMm0EVEAmGU+96M4/H6C6R82
UQQNHIkcY8Yv6USXWdDf60GN8Gm0DGxgNYNMcX6cn+rBFHsiTvfJ07JRYDzRhEJLMFME1ZeqKZ9v
Ak0osq+KWYbmNpGgL0QQKAfMjsDYp4GBRTmomv/apC2ru2gWD5oWJJBzx7L1iqLnv7mYSEKLjJGw
YOKq3ISN2zD2OsENc5k1xiYQy/rJnIUihqULufX39frH9fqfM0S7fn59L/5VoP+3KSJjckR6XJRI
tBY/8g9jchV/srhcrR825e9beATzPDOYYRB28anfH03rC/926Yw+x4u/0hjRAP34bNKriAqDyEW0
RdlPC/fjs1moyigjYo43aPkQCkMVsYoniIugTh9gvRTbZm5YHYlDQYqmgf1WFCpTdhmNsSTqwGPN
6qbVu8zzB4sFr677VeFaepG/a3I4SLZasKfTMyyow5lMTKYPlc0Q/HpIHlMpesOgfJ2E6SExsDP7
BuLRWNfcWqrcUY7NDZQdb7B0oLtB55pWf1GEaW9mg1vH1a1Wy6swJRRv6F6naXpsNbSgSA2OdeYb
VNYx2Vu+vxY7YgxBH6xTQIJxe99b0O2N2dGhSRWwMclTuAQjKem4Z6F3Py03jDXUXts8L7AknEFO
5M+O36TQy41VRPIom4VNqDxPDYCLxuLHNUCremHKva/0rizkbOe547TWw7TJINIW8W/3RrEt+mVf
lYERWrIfYDBppYvxkxoEg+gcrLL+NHfPvvkizFcqgD5Ylid6K+gDt2XQbPPwzpTiW5hpGwh/c9M+
UUegp3sbQS9FtbwOOFdiuF8ptAl5OCkyNtU59mKBhBpQZJohngzYEQbb+qYtN2BhTl0cXDVN+iKU
wqWdBrJovIwcLz8yHH1q1iDKGyxyuY7Etd6kSI7N+HYEaq1Nr1mSrNWWAABtg+bPnTRjZYC5HKoJ
s7rxXo/LVX0SOm1vFbi3podUfBLANmtmid53lRv3xUInzAG5MVFqLkb9UjTWOoCqGwOp7axg0zbZ
FiWAI+TE1eT6QCBM8K0g03ilxd1dXSUuGOpjB3uW0YODftWGX4Vm2CC1qX5SFWG9fDOQk1vS8vBD
H1N8w2H4khJIoj6lS0GXomAw1n1512pPZly7lMm20pq2L54L6y4xXmKMcoZauQzA7JZSTRcjVj+0
ZOpztEyLu9syfQeixWBdsNmwr/zunPbY8QD/NeFeG80bAaip1t81sJGr2pPIb47otUwBdXZ5N9Xk
BzOf7lAkdIQ/495r6sZJJsFmE09C6DFNLrJ2tURC1FO27nUL7qvlDnDOej5NvEJQljHTgypl63MA
uOxOAerK2oIAq7s8o9ejgGlSIO5EAfhgydH+MAtp1jHmbD/zD1U42EVtXivZbqokZ9AaJ9dfAVdB
/NpkMYEB7Jz7eNyq8ewx8nDlDLt7zM61VsDyG/k1uco3okF1GCKrZ6LR60h3FLCZi8sxWPyOMcZH
3PyAjkveslcUmugRQrehEe5PLYSxSH1e0pqG8NbAplnix6ymq7zyrwmPtYUyX2X4A9oOQnJn7MYl
ADF6ygH91qGwqYLE0Su3h5hQKy8xcqBKh61gpSThEMUobqHSkYN5yYqDqqGmfydxzY2QNZA4UluM
AEQd+QT7uETejqzxWt/f9Pg5JVQcFv7OAJ9nIYikr9L22rnxAILaqdX6tqQEx1K3B653FPm1eiNc
RUF0k5jiwa/mSxznr6QpPegjc9BMv81CXolQIkvjxgdIupbRjhBJxu1tsYLvg5sOM2q3uFLHtHhE
IAW3twhc3Qh3YO7ASRebGSdrbmghCg3MrebybwEAvjdEPJmZsZVL4D5N5qjA/oB+Z7Jbt0QdCHnj
pguXPSUMtNAfZT2+KgEiLRkKRSjeDvqLOFyX1Vc4E6fYSnZGj9qkgNRt83KQcDQrryMuXG2x4+qY
dZuaP1NF5NgY3LVyRpoGL2E27CS08mSWUqgsP4sBQkXnLBXRGRSrINqC/Vzzkb7xJIEkzET5Y/z2
2yq4FAH/u0w+Rflbmj43/xzTLp/3WSjLaAJZaICX/ahqVRYe38e04E0oUmGiyEByl6HmZ6FsflkM
TlSwlNcKNSz16/dWfzFUaRQQqviHBOAXthrqT3PaRUMuYqjCUa/IIr5EfvK/D06JQGjbEXWHp09+
NUBii9R1GA53dUQAIwAn05XTpr4oo6VSTAAKqhtlnO7NBgKgYlW7FJ7LgeAPQjREIVxL1YBILo1b
aQ/yItuJQ5zuZysTNj2xxk9kDpmkMC60jH0OUg+R1DwE6ZsK3gG/VBcUvV2kdR54WCUMsswm40Br
a3WwuWVosXGoH2r8uGupGMLHyUqlbTur7SGYpPRW060pIT2jJiuublOlWnEidLZRx8ptlvkbgrm5
RfLs/LsQ/yjEUZv+x9O/e3t/f6ubIv/n47984ufjr3zRkW+Aa0AX8uc46/PxV3HR6shl+ShGPq7G
vx5/VhG6sYyzQD3IIp9Kifzn48+HRFbweGVVkfKQ9cevFOOS+dPzj2QARTixDSpfSUd2sHz85fk2
yoNlz/B/fVoGBHsrzaYUiLWtDXPidiYkVBGnr8BB0fotgL1+APTGJcz9OaePNfgcz1iypCqTejuJ
QsGeOyz5Wn8rt+hoM6W+agMkjcS/jMC7+11r+g9CoXmVHm0FpYJdrrRbvUuuy1gmQEYRH4j5vatn
OK8L800Ait9KW72EeR/UKvzQMcIVKNVemvVr8i+uwBWsItbctqQ0z6E0pRtRY38hUCh1Ufk0NySL
zBjjsDiiwckl0e3H4oCN67rONa+o/W2Sc0MogPfinuCyKRUhI1Tv82ysxHjyRmBoIviuqhveBYuo
5KoKFiTz2pfHlz7VnyxtZIUfyOekhmEvzwRkqPxFiI49RmKwy2N8cICjdYolGUR/MlhcrxKaYb03
XC2EnSSO1pF7eVPU2UGb2/dUD91WiU9BNGLpClAQyyJWfS5LtShPlYF1LSzRyCs1M6hmIDc+xYFW
SNlZyIVtKRgr4Ikb3u46fOzx2RTJWSKtlaVo2O5MS7ijvzlZfviuML1A8ZbxA1olpaooX0ITmkI1
Jq0tioRcBwmsurAi6EvSS/YQbeQYbe1ftVE6b9uAyjSjYr+Y0kQ2D43efZ4EuatOQ4j7ziLsAbbh
uiHOqopnMIwixlzCxmAICA2qIycPDf7WzgDbnOg9OXiXgPlYsX/bCN19ZkqRQ7p6thRf8P678UBe
uEQor55viHkk86bd9y2ZoeKEMYDop5UlqC/iaDZrnGP8gep+tNYWDL/QiTUSEp3I6JsDgTrxDOtL
7B96OdNh1zXxm9RDjO5Jd3MrCBCJhetvHmqNvwn8jkQt7ms1QfMNWK5NAFiXEzJZQjwHGjo4jiQq
RDK2cLOBLJo9FGWZOlWVd3ZjlsHvecefi2Cu/f9dZDjpv8kmFnbA5wnLuA0oEbc4fDMVwRQ3+OcJ
u4xBEPTykb8O37+NOxjQMRxhgKdievzrgIWis0w7rL85i36hvvh5k/DXsINBILZtDu4fz9dALRm2
hNCgxlgcvX4kqd2afR/OsBJ9a4kyfB6UrNzKXdccTcgEaHF0KDRJmZ8J2pzwRbbZWpCN/D3Wcn+N
se0j1EXaCG2hIoeC9tFgk5V1dUPapuZZY6w/FoPPPrT1kxXAA5P5nEbgFWtVOmUjzqLNFEQFh1ME
LjIR25teSeatBVvG1YWie5xrjhS9GxpP7kwK7GXFBlT3qViWbuayfoPSA2GbjdxkpKqNHCyWznk6
pQR6J3zBc6AT77dXWqGlMyu76W6Ya+d31fHH+I9x2X+8HZ5RMnf/UnMsStjPd4T6BU0yFa0Gz3ZB
GPztHbFojLjuVUZ9C7ppqca/vyN0EaUQZhtWXgrbr7/eEosyguGfxDhbgxvL7PqXao7l+/99OL3Y
cJhym5TwC98QVe6P7wnDYGBsJua46RWwu/IYH2hpa6eTlNyJW3E/yeqGfCDf1tp8my/C9aLtK1uY
q229iNp7pSxW8D1VblQwah1TLSz3q4YHOEcX3yci/LYl+zHNWf8qSOm15l0fs0PQCPtx0dYrTWE6
8aK312aMzM2iwReiYt0sqvxGKndYzWpHMkwsb4v/OSDQN2W1ROBczveZvLgGDDJ/KP6R/qMalKA2
t60n1yYa9Sg8csCcqp4syRzrwIwmMGIFtuoXVwGuO+vgL06DcfEcaOF0Cst4MwTBIQxF0FVJj4mo
uJCyx6iOpB4nBwNN6O1cHcygt96qVvg6+MWtEOuwQwkut9u4+KoD3mbUg+IjrLLX1uDNWHXQi9rk
VgKtpCdxsSeGud2Ei8EimAH3oFdWErvIsfBYixWD4BHDHgWFvb3VnBqL8dyYIrDCvcHj1K9q8gad
1IxL9UqTO810rTi4m3JmKXL3SoLhXvQBSkZWMDD+ma6Hbr7pcQmDjbCk/luJsjW5QcCRWbdynPuX
UVUNfOnBSIjU79Ph43RY7o//fTqsojF6+2c/snzS59kgowlEtWsg4ftTCf95WSpf6NO5StlO/Wzo
Rl4sk2NIm4Co/cfFu/WF1sWghWYlv3huf21ttUj7fzwaFqu5iGxLxqVLV/7T3iqzohmYQpht4rQ8
k0kAAXIKQ4/hvrETKmGw07iMFyRyvZLwty3IcJ/BbkRgkDivp3ig+ZA6Am6FsdqExiwiYLH2VaTg
j63CG0GEo5UuRT8UDcLbu3FldkynUlHxt3FIszLmOG1R4N6Yaq/a3TgMzNrEwGFvxxYAidICMFGT
qnSKbtzmgmR6oSI8JMgDtubQkTjdp4qtqQxDTYP7Elk+4XsSac0Wut2tZqVP6I5LVMA4VzTpUmBA
Y4wo3ElSeUZT3GBLBOkMvzHyhk6zIJnBfO+mbGA9HoerSgtOsPf2kWbdZ2nJhl7tj2PHb6RYemOP
Aa1Kk7HYNwOR5OupAc/VlxjlUjeSZOw3wTYa8Z6N5WRsk67jQ1Yr2FppsByBDKkK1ewM1YzgWOlC
wko6xW41Aa+fAkDULHDM15V8lieFELuyqW2tM6GfSOL7VNUAo2dhhfTuNA7hsWpIWo19EodAk98A
DUdPBSAzAMyCP4/QTwkfpdoGeIuDUl1LfpwTNFIhCJWe/YFcnDxa5ZnxVjENR7rmM8TzS91h80Oq
c8xRVPEyMrwhxxGDoRNn4TW0uAZuXvEmYjPcmAVsibiiHGcOOFv+NasyDW7djGjJMlFadO0j2I4X
ga2DYyWhecOFdabYt2y/lM+NZL1zQEerLlVv/aC5GQWsi2P1Zg0mwYxNcmoZ7EqxvoXEDy/KPwxD
eq8H6l6qzRu4rYSqGuK9oUmckcFVboCW0bBiiUa7MZNm06NSF0d/y1dxCkXd0ndsx9y6asqZx3PZ
rk6Eomva62SW17NpnsmCzHilJNNtRCbs8RhqEFkyErME6SqbhZsiknhlwtENtfDYC0lqo3q/JFO6
7owWIfzQP/phSviL6ANhQeO30sPuaY7Mk1mmh0rQ1FuzZL5qKMmJqJx9Xddro5z5pu10sFTSyiKc
WFq3BXa4Ji74VQ0Mt+r7u1z0F3M4UODKWo1Vvwyyr2A31oT5ptdSHd8rQ343NNa+liQ0ikwNRiuF
N9NKz/DAX3s17WydX3yV0PDaNUA9F47jt8kKLmllbqJcpakUYQ9aWAh6EvtQ8I6Dug/ZSzVBuc/G
1Kt12a2qBGxhta7GGXkGqNlIbjw/Hp5z1kKkee3reLgaJXndBKk38Oh1uX/yVZSI6gwTfhpukoQU
CBRptmDUX/3WuGkrdhxQ/hpIfH7i1dqkbIQOoGMsnxhcwxGXCZoLFC9MtBs9lyRWb5TGcopqLWh4
Y9Z+R+WhPs0luQkJkYNVXd9YGpKUiekfWYrtXqrofxOFT5hl1wyTvc9b/feV+EfBTKH6v69EJ3yu
CU1q/+VaXLhxn9fiotngcgMKYVD9/CQmXqRoMqZ2ql+mdFSzn1Nq4wtKZpAEzPCQsvHfXyWzDGkC
qDf+GQNdGoLjXyqZ/4V0ssBWuRb5OZgmypTtf5/SqRVdXsYY0avjRVUphKCjK3uSmOawLs7Q0zq9
XyfkZ88BetN0TpqLalRE7qiLeyvAKpJuSkkDyzMZ5DpIMtHnJOU8cXpl+zFlDoTaVjnr+bwdheIp
XWbhhEaPa3OBTmgf/IlkQVGUf2ApalPs2Xj9fkQ/HlF4hv/xiJ65sN7qf5Zty2d9fz7xgunYuCAb
fkw5/j7koJdD4yPKH4/nMiv+fD7NLxbTZy5+psgsN/B+fY6RZfOLImrSsl3hyV7mH78w5AC784+y
TUFkslSCC29X/tkVlqD6MZuqsDxfTCM7LqP7fCgXGbAO3LxtjNEV2FaHJOQGwryhzxNl4j0b9QTk
UO32JPKo+JizyZ8KxqI8wZaE2Zm89jelLG/6oL3T9fSiTszY9FpkwV54XVnNdpzEio22dxu0nbE1
A4gGQaAReWwuEZ3W46SaGxMggz2po+xNJXm6odliRcvn53bswo3KKINQDpDEUTmHrmIS3hbmCAmL
Xt+LZnKM9bIHCsZN4ZdMk1lLfk34TexeAAFZIn22NS15MxTrG2PRxk5r/7Xr4LmGo3GI+voENJXQ
CXHJxe6aUz3rAQPt7FTGUE7D6jHI83mNx4s8y4CKqiBXeWVKxrEAS1YV4Wutq+fAJwzeHIOD1cUP
emOg/JZ3+tQ+FkX+Vg+MVqtRPdRGe8XR9s3otdcoUe/YRHkUxyeu2LWSVZDerfAgm1WIDhHyQh05
ss7XLfK5tgXJQr/VaZrTWT5pm2l/InPiLiVqOxuLTdUaaO7bQ1lOqwb1S9/WW6SVdwyqqS6V4KZK
+1umqygjJf/cafrt6Ffgz2phVUfkYo55EtnypKZkqoqN16UUCelYk1E4aPnayDoyzFWQ/UKRXzVK
EG2A3qB+L3QD2Us0EiGAXbW+ARCTe1gRSPAOhGg1hVXOvwzJrLImdR3U0dffx9EfTSRd1X/cmEWa
Rv92Hi1L2M/zCMyrIbM7AhT/oTDjQPjsIyW8qDpOMUNE4Q1PiQ99nkf6FyZSIiNXcYGJLQ7tP7da
svaF1SvDWmak3G40or90Hn1sbX/wYbOL0jRstPSQ/BAL5+nv92XXFqTTdGbv9cRNQg8UccUMD6Ic
wKJWx0G6s8jvpuoOfB35ErhV0pGsD6Xi1IsVYUIy0H914Nefwea9c4gq40qU9YS8lpjMbyTMoDYE
VBd2/oF2KtM+VU/CghsS/DI59hl4bruOihRNktw8k3ebfhXHXr6Z5iI/RmgwFScD6500hJ7aaHwJ
iZgKId1kGkJv1MRAknP2L32BSw1rkGYn9PWOWeh7cgO4+yFCOToJkod5bpjXELnklIYVeEnlI/hq
Jgm9kiXFq1FqxF2Ss6B000Z0+lpGYhwoR2Q9XPFSu5OT6T6Qu3tJ7As3tSxazBoCc+XlmvRSFZJI
bGC2ISJ7hQJntiVD3wrhuBkG9QD2IrXxXHw1a/WQycmbkNF04ul5k5LpTON+k9QKLXE0IU1T5W1r
mUepjOnV0NWvWtm6hoKzyY1Bc7Gqkn5LtrFTF0T5mWbgWVHrKYOI96MYN1mEBSkupdWUR7vMR0nd
RHXo9l0+XaLaDGdOpFlVbqHOjfHm90Hwx0Hwn8gnJ2rrrvlnXbJQDz7PAfnLQntaSGcSjJgfSNAf
gTiiJJpgGf6cQn+eAxYUB5n3J6No6+Nj3w8CcLl8FXYylCtIPEzrVw4CpM6cUT8NlOjp8fkx6iYc
gUL8x5PAVP0YsnMXIDYV6/iIXvmiDXXmNpkwrgISuNdq1n+tfX0/RtVN7yvcLqY28H/ifYRJZccl
eQq4zOkeAOhH4dtYE34DvuEZKBQM2BxlnTUZL4kKTUqJi8dkJoaEcu1qmIM7oaoTktUSf2vF9Lva
Um50S+FRUYFESylCwHe1ItVA9qyPQoW8O5nKRea+DZdSxlqKmnApbwQ93yZLwQPAidVt3qanIDZn
5jH1DZPZb7CkratoBhFLqvx+KszVIECtN9ALlplDJDwB7vjPlCZwJb0RWXMLN4ZWC7aO1oR84wDK
aqx7IYl3UQ3zPenG+2weJcdK02s5SdwxEg/kUjJVyNKzMVWHUoVKP5pnsxG33RTfFkq0S9gBh5Lc
OlMQe2YQ76tqfAEo7FXqdKP2PZ3/2F/JU7XpRmkFHfsyCpgEqUmG0E/WfhTVZKj0VygjyDjpEdYU
4XQdzsZt3kEPZQcgZ8rZV8m4ayv9YNXdWpTw6eV9eFUpIGBH0dxovbHpSCEcp+BekHDmVTqnh1Lt
JpQ4qqS4ZeYfo4zhmFJqXquHnhAoV+lUIDKAuLExp1q3myQUnbimrNELXyBK2EzcwUpxpcg7nwHW
qi+1l0mqGBcSA1SypsuaNbsN4PjR7ZwyWetmr2EJN7eq57POHxnBzN16np9CodgTtbsPBMkJQABP
0IL1Pt2SVOaMYIFlZi0afFe9JaugpIxqewb9g2aHqcn0s7gqq9oxlwRtCAst3kO7UvRdpEY7TQcO
hW2fw3NVV60ztETWydtOeVMqfS306kqNR6cOy0smzE4/RiStDy45xjsgxU2VoWAYUrKcUy8JtVsy
Nr+FhbpV/fmo5Q9Qcx1DRx2Qe7Uy3RmZto/TbJtLaGpbd8IHRRWLghhAYPGqKK5Q1ru5cHIC46RN
I110Xv2A6PCU8aRy41vXaXNeaAXGE8sLVyeNuZCAr0HD1Y+S0jrlgiaZDlpJRiWA5xWXpVOnD1V4
FBvEFzD/457U73VPRvMUXkVUsUV9gCpdc1lMcr6qYFOQr9MJmi03l6HYNcRd8sYojWyVWCSJlDvD
aG1ADFMguA2luJ4Q632syp0svhK1HAo6tCGsoX579OXLnO4tZcT0/hLHopOJXkSWRqIdtC6yox5N
TGPr1bkYrsl5GOKNlm5SIjezMyz5ijnk5GMjdZv0EFeHCUeESUC1uIqwkTc3mi46POVAiCS7wSs5
yzujI6hUtg2eTO1xTLaldRCmaD2w9u38m3B6bNTNIHkA6AIzsa32IATbOniEfbZupjUb4czahPqj
1F+FxdHyN0LoSv0+EDdSsg5kFx5XQYaiRNSGEX8VpMhOqvspciNhNwaOHO31Zgd5aelNwidRuFGq
PTPYSbsM3QlyvoMQYhS8uDoaUu+IEoS6b5VpI7tgVXXqx4MinBvjJin3SfFIJLePN75OZKKw1oxL
yQ6cVS9BfhLVLphuu0TroQhvSoLWNbqMynWptbaeXEXdXhOPUXSxeDWmTVW+Gv7Xet6nyrXREjvP
Y478HkSyyOOXRrdYPlH22ESnqNoWAqWjMmzDlpo6iuF2+hpcdajcVd3y2wnxS2Xcx8Xt2BGHFN3J
hHimboK/Vyi+VWpkS43dTK6ubFPB8bEfa3xfYY3AQ9Buw3lXsYwc6FIkw6uj56h49JtDa7oMekXh
sSvuzWJHVC0OrQ0pjIH5BFtAUq+heob9DUJdRIJ4k3vz0Gcu7DYbXlwa7NFtN503I50HNKubF5lM
Y8XhAFv52IC7aWf5bkh7lF/70karH/SQKWezMqLJroRj1+wDnaTc0zhuZxy7cAXzFrfTTc6vq95B
fQOWeZ2Su2b2w1Uzfs2aszqto2FHSq8Iwy5IZfjvV3OZ2wDHydyaxGsU8e38aPk7ebqYYwcw4XVC
67SgzoqdMZ2IfsSFRpPtGcmqDQVHF1EFBIgWO4LhXgYrA1qyBRguIuSt5btgQjB+ls2XMiydRvXG
7CtIur45ZvqVIt/PjYNJnFE/XgGxdGvfrbV8NXSbRn0YUK23VUHtfNsORFsj6FWSbTxAQsFLcAf2
Dl/mGyIoG16pUU70mBzQWrnEZdlptQqqV1n3+IMr8b5WPD1Mlywfu5RKO+nvy+4u49As+wcf5UOm
AEBN7wUyZbn7WR3xPgMqF52D9qQYgjPA1WsJqY2NJ6Jy7SGm2/cJ+6mIWykZDmASMJi93aDaH1Qs
7cPrEPQr0brkqmYXg8d9d4gTAOX5sQr2oj7bjI/tztROalh7QkgcfCuelWRXQsOJMgH5fWOrOs5n
Fj3aykwGvsmlKO8KFiXyjuyWQjxpHFaDS1psOW6n4JzHhIymdr5SWSyA8aub9dhT4r8LLHYyaY+S
fzzwqpBoN7SbXF7n0SYfnvvCS0z+KqtEuxJIyqVFkVda5s1PFov2o9q4yUHqrsVzODsGepVnAmSi
xaTuzFsR9dwZagfMHuGW6SPR2ma5Fu9Tc5NlrgzJigMXeX9l6/JaewFA3uzEN4M8apHZiZfAJTQu
/Iot/o4IXBV8O9eXH8rzPB65JwvOTfnYaictRG2lEETU7as9z+p8HrWTXO4E9tKCm18mVbnqS0oj
3gUbv3BbIYHfF7PdWrZ074q8KtkiEk/AsZ95VXeLeYaoqTi+loJd9BCw79KN20h1xjdfX82KLSuX
rHsvo0N/VSLgF9tna9nxTK9kgSo+GTe8ZxT5LcCD4e9j7VYwPEw+sr8i1inub4hnByi6HtWjJBBq
9Y4UP7kN/aNgphjnXN/fsxIgtTcVaXJcMd6O/tfZh8LO8pFFjSv492N2nQ1ro7prcNlMO107KnjX
/dyVSIq33ivARefmtlI9vC6KsFkeRSJ/CUKomrNorcNLYDx35UYtd6K8VWZzRxqvkzXbjLtLtSXJ
GyC7oE+UCkeYLnGwY3Wo6jstuSeHLpmvkIjKSB0s6TEbVzDykBAipJjSVdfwjvTGtzBblfiC+g0W
Jlm6CKQFscfCZ/XO4yvgzZrhNJJQvIoVpyEaKHHr9CRrt2LstbuJV4q/nfjgszgk2Jm3HNhVHMQl
VAgx8VQOy9KbiIRY7t4VAQNUALwu1RPLmfBbHoAxvTcxWAwbgAXsXVkNtvcqCzzh1qhc5S7gnc8i
2HcDMMvZoeSk0xcNpB1NjslN7WfPFItztuM64PDtSxfPzcTzec9yTzb2pb4x8gPw19YWfEcbOUSb
oxQ++NJJmu4KbY3eojtWdO28QUNHM/ZT+CSNmzZbSbHTSLZxo4c7jYG6ZE9Xs7EGsjaTpSythGuW
2f0yhLCVb+Z7ePQjQgt4h46OeE/dR250O5xFFoPhudU80jinxp24fQ6l6HG2GBgkhC00CDkiMfKG
lawRu2y1iLeZB9wrLsPXMsK7dcnCS0N2dIVxTloxVM27VVus22RNTG0ueJnkajKGFrxGy3LRDidu
9F2LtZObG6IH6vVw3c9OIZIG0ANBZFx5wZ/etpvJWJUv4BpH5qi5M6vIgO1c2nJWyCFyzHXYrFm/
iqWdk9JWDDtWY3Ctip7g7X0ieYq2Cr1qdo1q1XxrOhojD2tOPNnFK7GNY4QR6JAmnnSqrAflKahO
ZrY3hP9n7zyao0ezY/1f7h4KeHOXBVuWRRb9BkEL7z1+vR70aGZaM6Or0F1r1xH9kVUEXnNOZp5M
X2+8zXzzUxcccjraYKm9OliIWOw5BK9i45uaH0Zn1qgR+sX0xAmLTggvFvl9pddTbekKpPsirg58
Bg89a32CQfPRz1Zb1S9Mt4yJt6Y2uXNSQayka72Y/BXo/U8AN+qZ1J7xV+73EYYApqOex+i7W8nM
ou7YJ7gC5349Pyr7sXUyZqnG2pZuWXxoI58RQyIbcD3NKBTlnZ7uDSTSxFna3BoV5e3IrziPBJUn
TJafi+ZOVq7Mr48lylU/aXZSRhDazvhlzfS/af0j6UeSvuqn/Nt8N0p7fkpkR2UI4E2QPXXZrd+x
zuo0Eid+rN5l3dPfe9mL9+pH8Wt1bpGfq/SQJeTBevJzPtgq696gh9hhADpjjQpJzAXTuD2xc6Qc
d0esbAbLMfWD8oPmmy2LRos9qBHqwiU8ejWWxzkja+ShMI6/K58rwR9SN2NE7IPgFvRG+WhHtVs9
KJ/CYfjCDJlgdUF8Ihazjs7She/f4cb7lNf+MB319l54MmguDfj+i/EQxxiF75bMwZY25Yxl9uqB
HG6Zx8pQpEh3yH52CBotyW4+RfNeYWLRKIJ+3X6CU1W/msnJmvZ5vpclThaWGVaLXp/4489Uu4ic
I+Ywn0jlSM6kt4DMR43bZkjjj2phi7iml1ghQ0k7auINocvsUhJ6keKAWA8/6mN+mRvMA/Y6NlOa
PTLip/l5vZtHz/zplh3FvZY6EiUJwTexI1PfcY1/kPgd/gz9Sz660rTXOQ+RXURe3pzZo2EP8fDQ
7bfdqzpFyX24N819JHojESa/9Sdi8XzyuPeexMSfkVgn7mLslB+mFfuXki3CE4+YA3fwP43OKk0w
OY1747PoCPGxB/UUk+RWOBoniuCKpa1+GdEh+ypkp79Hsj4kdvSr1KeqdikPBOWY6O/dta/u2vg4
d68CMmkrWG9xjkOLb0mYOOMYjHmq3VFL83fcQC4z4diLDIcKAXR82VxYas2nSYIgtg+OXJHx4xcY
HKBZQOINkQKcCTIzdY/dcCRqXl+DLjmE6GQ6Sucdey6qDsPqzJsdmBdjkUnpJ3qi9ppbvvVY84Ep
veApFxHZuh24ITmEOEdjEYEpNLc7SRBD7WJoD2XBnhcfmmpfHCtqjqc1fZ5zu9JJN38fqzf2pWC4
Id+9Czphx7OPkcxicMHkm3xobwspLDGO0DYHkRntuKLmFXnEZcjPvJdZ3Y+KK3UuHhkcjnkbYFkr
FpdMvBt13Gzpim4KfkOV3Q8Ha/UKEIjuFMl+qHj0Y8j7K8M3Oi8HVFjcZv0Kw7NQH0vjomu+yKaY
bF19XVOnpkkuHBrHegaBPjcMD63kK+0Fi2BIp9oiJp00/2wzelmv/2UhqwrLzw1VNA27DueOzMeG
EA8AZiH4O1d9l83bzQQlFo3HWUCJAWKN9TRg+sXgWYeMStAqOJHMiQ5oY0ujC2KtbW820lzKUxre
yKLffS+iT4SHNZMJ1YFsxQgDDHRIupPhsqSCxF+H3Oa2l9tD8k1MVDgFIYzZ5BaIM+WdtJzH6nvk
4iXWkq6C8VRELhsqf5zQVGFnkpyJ6jUBlw/15qrkNLNNU725+87nWTzHRwTLenlI+XVI+AvMwAff
ak/A3kt6JVxZ4GiL8YffkD20m65av2GZVWLTwvlGgE9j88lgYQuyqM4W6LELLmlHxNKbwREyRZnU
kE88/PTDelBYTrLNQrVkN/8W1/0oOtCiVUpqlovtO7pKQAW6Fs8InTlmkztVYue3+HO7K7sdXX2Y
PRqmuwrQqOeyskM+EF3sQ6F49ej15hmf91XHQvKo4ln+k434vTrFV11zUzsL8Zk6fa3dk/Pka6G9
XgbJkX4ltGDECVEX4OWe3dRv6TTgKznJ2NaiI7hV88tWWpQn450a3nqvDyjL0N5VBjmQgXZWpSNZ
2vXvZO5AQTYDlp36q1aEB9vqs3mVW4cWL93ND2MHLuCQDN0+Ugir7S6pqCkc2AP1Ib9iecV5v4Vh
C15tbhW6UXloeUP4W9751ut6fXs0mbnA2pZDHvwAHdk3k+C4Vzad3wDZ/Eh7jqyJ6wqKMXGFa7uV
gvGr+KsD86xf1mdm+eyIsjkKZzoV1vvqlTFO4rcBuApHl8Quyl/xUodMXLusTYPuk3X/Vi5fhESF
nafnjszOl7fbrCF2XPGq1ZY/ECFdtefRtOt7qd23415Q0eDtcuttme9r3U0yvxiqvTk7fc+wH7Il
LNLFA6qgKnQJUtscvVlZ7b77TKOdfuLoyOWz1nrzQ3EVMFiTXMu0kXkQN2YSKz75W/0s3pkA2ASb
n+RLRlE42qm1aw5h6aEsM8ixLnySbyxwmJYekTCxQ1vbAjAauw9dorZnrnYxEBzjF2ZrE5DRkb3B
xO442bA7S47pol0qzkTf+EJ066j5lJQ6D5CK8KdP99WbgqkrxdW8W597EIYNpXGo6FRwEMuXlF18
bWsIZnfNz1RtXetUb6QQ5Az5Y+VN5hy8LwjGizySI3+Kn/vmWoeuddnUlIetNDIeqvZpeKjyA3sj
PMvUkuBSi1dYO8m0I/Eh+arUwDAAasAbD6F8rF/q4qwzHU5WyTMGBOM+IRBY+zZEOC97y+wJdwnO
q09kDu/S6pBxMApvtexUT4JEvq+r380cYFSbHKMXsGeFLhPZGO3QLrsHx04aT/aJVhBsAX2hvh/a
3aDsleUogmcQP0tIhGQXH8VLXblLe8TsFp5fac5pZmvaQX/OftGuASdWmLVLbqOhL9+le0nyBkqS
hzHjnubjHOyKQmGXca4l9sAPB0vlTX79yqrTuLgvoE9HOfKZ+V9jP/tgDnS4RM/AmrqOKREhd045
YrXnqfF3Lzti9EhIXZ550iug2kju12X63oQMnT11ADwe8rwZnwP+PCQVpKPLyNzsRaNcEGPH/Fxn
L6c52G4FX57tBH8/cU98grY6HQFgoVOQ1SV78kfyjK6PsMCP1vByjsu7DfW/n/JgoO5nStXN8mAq
HxSwbqpZAIOjoQTrvSru+HMMF1ESFK3VBvXot594Kg1c7qE9jYyRnSzdSSxnMJ1wK+Z/ALlE5S7+
MXu2gJ1TVpFqKwZN4jRqkEv8OoxyPW32ZtmRNfYqdfUueSg+xWfqLYuKdSFBZlfedV9ShMm/Pyt4
gNoKzneOOqPcoyXCK9+uBgfTCgp8erKQWh2/qxge9EAWAbDdhbxbggyGH2wJ+o81d3QjEJ4k4zFP
vOIhBkC4AeRFqd2rAZAjSwhTiAtAlEEdNd0Aph7W9ZyFZw5NvfdqLAmQTLgUacrZHJyq565jwOeY
Sptc9iB8Tit7hgn8ndr7av1UNj4VazJ6beWvPt0YaKEagqy9Apql2i4/L7/YUCEoUdgwqaul9iwx
JidfE8T4T4w1Eh0f/5qGu/DvFQc9R57bAlJ/kubCZ3PxcyQi2SUer824r3+BtsspWNunkcD64bPi
4C25PqbwoInQR7nNvZwqJjfiMU/5i5wudkjnE9b9gldCs0Oypo47bZ+9LgwdRAHHwuDLzCbkoHQM
iH7OxV7tD0ZqC0/4aawhZdKRKU5BehQ4bcf7jlJOujfqy3gZ38AaqB/bDT/ho4XpvSxvZv6UZ47R
O8p4BFxTwCylN4SyzWOd+9QkyQT57PdZICyH+oNkF+XnL22tcJ/JwKm/YkOA6+ui3GmEOKzHRPZQ
4xbFMfphalG6gLLccPkwAHgg/skBWeDs/sDvSWJR9xVrSujpaIOx3zOUOc5YcAKA2OHS70LVJymj
iGnb7DXBwoG63+UKEdSXhFtydusPpibgmmbTFRN07TtKv3LxhBewY7ncKz8TKZAMmNQ88WclfTGN
L/GmNf7MLxbddOu+Ur99EhbC97ik7LyldgYV2JujE4fnor4pk82RUiw7o96poSMpnhVBslAL47Nm
qyUuu3f5r9HYleTO/vTFPS02AcBQvx4k67zUzrQ+JAV/wUUKqQaueFlm/UWvCAy5YQqpTMD4UCz2
2DuC6vbTbmhs0jY60q6oFv0ZRfAPLaHBoRNIlieh3CGvYcRQAny6cCIB8KnnevSqs/nD6KelXKdL
iaUkkF16mu9b9hIn1MuUkxH1GJa2ot9ZhtcCEJb9b9jQBZ1non7fcbWxCAqnVWH+hd1pcNthu8rM
vQNCoIxMPuNNSubms4UkX3lEmbRwk2i0GnaT+tZGp/nUXZZ4DWnnBwdpZVY7tDXFz0JnmN2EwWvA
zTz1d1Ud/Sw+877R/XdkfTY40VgfwMHx6o4PG7A57OABVRyB0n1DsGRkN3ei7LThJQ6JaP1MAcGd
RDgnBKJyf65+5Vnra0EsWKc5UrUHnoIHpusqWyfST7TWSEYWqIt9EfPQfCUL0s2yZ6f95r8Vt3Xh
dCBVja1ex9sQeQKPIgEc9MWzMp3YNUbpWpqNUDu9yN/a6CmsILshZCQ/byWldbRGT3anwt2uwI9C
BRnlXfjiD4HgFIEoxhdYWf57pvMOAAG6dA/mnSkHFeQfb5Y8yKbbQEsqPEArWGS0frN+jHkHyNXm
j0Lh6RUWNMhG5MciaNIvSbs3Gn84xZkzsY1doo1MDG/KHQ1mWbrbGBfhop8dljmxUzBqgLWMq1wo
lUGts/Cpz13uZOttfKY8hgehTo++lpbvAKVkC7ojLscZI8fVi07pHSGzAvRW8qBX1xQGWWemyc1m
d14JVKKePnTyCwMZDefNW/je3Si1hpYP2GXTm47YDVTTosxgkzCbNese5y11TJI8Sylou0M1TmVt
fNRxMGlPpHDibmUtXtPSyu0EawfGNj3SVZXFIWY9pXcSMehv3MkrwSmhb91vCaTlOeH9QF739A2O
1rGfKUODucWG57heyhdebUcd+li8J9ZONZ+AQwX9sD5YGs7aDHY703TVNa8LtOScUdNyNpnuEu2E
GEBwctvSLtMjT6tc/fiicuRDADP7n0NBQ5Pscj5iQFSD9m+3QgXurd9So0I/qoDltIH6RxtEsasK
QKcu/da4E7/jGQtYR2n8RkkDY6Ab+JmXVwk3RQ5+s3RShu5bOJK8uNek2Z5Hjdm9x4kjramQRUQn
UXor5udQeQz7Sz0+WCQQj/lJbd7DxbDL4SfLj7M1+3kJ0Jz8MKtBtMyTOt5XIS2gcsuaa4cUIrZw
7Ga7hJPb93jXK+eW9ZDHbzO3RPO95QeUxUM/+jr9Cb7gNCCAA5S2mnzDK6uH4e+gJKXRcnsxUNRi
R+ABk38C07OPedGgj0w5Q59S05uBLIrP1Xxs+rMRvo0oQSPtJWtvCthf8wd+hr5K36/mm8b0YDme
Cjrqkp58ie9VNfWsHGr9qJoDCrPITvOTWJ/H4sscn2WQpLmt/R6ODZhHJKUvYRzEnAovB3SbzW/Z
eGbAbjdkuTPhKZDJ11kL8vpaTIJXaWyS+M4qNZbuCwN87LbRxjnNGcX7MH1b0pfe4Bh/GgacST6q
7lFHmanw4dWDXD5Z+VHpTkL9lhSfSYwkgdwQ1ZtKykkslpqz1d+RJLiRXZtaYszuYusiDhMHxlEf
3pKM10iWgPGWG0dregyTFx1CO02vLerZUP3uYuj2ZS/HjzKFfBK0MMrd41qafosrl1oswBD3Fg1+
2LxOjBd1w37qPhQsARJUsdotryKmHd9y0D0LfCExkYdlz2jmuPgWoLTOhehqwgyXKFivikYvJ0T9
fTHfhcjVkLgQNQH1eRInQsImQJzsaVA+dPjjWAI+6hDTNj+i8KkJ8y6XUzuuSkdiWiZvD8sgenJy
2uIRIv6dKlAM1VeBx6ID2pop7gQqqzP81DZDruheAvBXpv283k18mFxfk+Eph7EoQuSuaDuKETFE
kFADkNUldZ898b6x4mB3VdPHWwIAYGo6g3on63hd/dTqvRA9z+RMzBfitwYmZmtOl1mk1btjmqXD
5HUZ4UihAsKj2Z9S+aUIZdLOLGdCmlytN138GoxAHYO1gncFd1SVZ1azsrzFxD2lNITNdFGxghzI
ch7u1ehUa3eJtbDXeiw4etJVaeFIJks+egwioi7dETTFDBHbA8ZjofOKQaxhIUCDxdapi1dji1hF
zEILYwzXjlGaVD1NzMWOxrnsP+qeNmLrTSfNjiHY8/K1p/AOzXhD4TsBPQ49SWkFUbJBjl/1RBAV
UCQls7Fd7DOmabLO2JEMWK/t1mLlurpvaqr6sfck48NSUbWMj2nZ79dO9CLz0wp/8+JgcvTMZLxZ
ak9RDdcC+VSkBL2ZjoKFtHkjzgTm9NG0HrvkMQKmnH3RuldxOTcqM0jTX0KRTS1iAV1qTAaXBUB+
a3PBJCfjLWyeLfUqtSP9Hk5iHEID2JvYc10kL6WOrvFYqBcJp6ulnQKjHfYdp1BIahrGeIwElZxB
tNEknsVnFacTASf2hbpSu0CcrxqRZwlyjfpFopwp12+LZ14Jt3jc4y6+YyXGS+Eyr6zK14hVmGaT
Lc4U4YJ1IOlnV6lIxC+K+tY270jgbN08ZMtRTf1o2JLCjmb8YCpcOmugiKj40XrEEAMzZ5CiXyUu
HPOURnSwYhaooh8yDBUbl3D2pcgINsfFrHwy1wxkj6kSqoYS3RXUZBY+b5mK2mZMrDHzmDIchhUx
EMaKh1qKxWKSHrFGWAGJO263jFwHurdIhxiOz531NmUY8/XwzQ9t/4JDnNE+6dT2YUHlJHLtxvD+
KKFa2D/TieV7BVxlqR6HLLTn/JuHY4qQMAYgzuuWCVYULIEW1om9wz2sVvBWJKJIFo5584c0PVol
h5u7DPsh+9CGZxMQ0HgveUQpEg4s1bksuT1G3cFPwW5lNC0/HcoCfDftUfupsBSmWApDEsCrdhcZ
rwW9fPWYjCAmc3mZ21dpfe8Z56ZMzoXNOW2ob5jCkT6u1N8F1IIheNHmZ/+bay99ImOQx9Sf9dlG
gQTkwPWtytOuU78G67lMJghaYmxiktd68DtQ7vWUqa+jtNeUs9jT3woyU46nllsUJroC35ySfWU+
FMm3ALpXgrtUV2iDqsAAXoJakf21UXmZB9n8iTCvS1WcMSc71D66GHEzxRB6DaE6k4/YNP40UTME
Rb5P59eFQdkx1p3OxG7niwj6JIx3Pd9ZJbKuO2L+jnWOAqf7kgz7ClCoHlJbyQ8F/WE7wPgPL5kF
sXUnCL8TAHBGfVIOdx1SuZFeRtSvcXgQoND1E1q0EMPGJIhhWmRwGQTDAyQjFTfyR0qLh27rTowa
22oY5s9V9ifDN9sXsT3V+rUpSJBf3o35O6cSEvuX0OgBaM4VAxIKnjhmQzy5VyUhN0Dk9HLjiiKc
GkBpzYtNO4iS8Ljg6blqbCjiiB5LNHyDjOKIyk1GuEJbVO1i4nyECQpRIqgTY0vekrZgP381BdgW
eqgC6EQBMqf0W7L7EX1zaSKbW8fnAYBPqJ+aNfFr1JBTtE/ZU5p6LZkK5fqEHYs3O8EBXRP91PrZ
MZ4ydedc/MjbL4mBj4nlJ+oEJoH343YNPWFB0t6i9MWIOckgntWXgo0QrZ5mPeAYqAMbZNNnjp3N
sp2qzWeP+ZAxnaPNIBJ0EFGkrVbAVjoHGhorrgktgi7hRjFdoX2Q5fd2Qm46f89M/Hbw34XiLM27
ul5nVDt6+LJANWDo4uBEVOecGjH4b+v0g7NmvbMiSu03lnr8rI3nor0M0Y+QvC/txVzPsk4DvTwm
cYE/ya2x3rCwglQ6mTOcRZwcI7Kg5ORnSh4sdmtyHjHPbn4b+aiYSGQ9hsp3W+NJmid0D+AQ/Tb6
1r5/Rb+OwsUs7/Xp3FfPPQ4PkcoVvlwK876I91IT5PqPHn/X1nOsuUsDOlQyZkcPdOiKEkr7q1kP
KSyoYdKH5nQLSIPTW7EcF4UR66ny0+ikl0eN9zEOh7W8b4SH2cJjFXy2+SwBuAsWOo7ydpXtDWRQ
RnvIVRrTGrrUeCzhoJv6yRxoBAnZXGG/4te4vt+MGBiPtR4VAw1hItgF23mtCZi4l6t9u3mpWt6i
Pw8sDCX6zcVjgm5/HbhsGPYOm4d0fozI3DDpulZYcMMIdPWsFAjpcq+YPsKB8EzQOp3+YYVpUrUH
5H0NE9Q513oEND8J7yVnXULBVqGeWyP9aV7uO30IVj6JQhP5l8gZWwtBJAOkZ6JnSt+QWfwSR1vh
XdOVDCCoOhe936ges+YcCXdUZHBElvqeq3tuv/VYFjYwt9V4WXWm91Xpg4cdty4umO1qx5+D4hHJ
yaXRGDyES8e4LtIH1W3rvVTsdLi6QQqWb9SRHbS/fiyYB1PfSrxA4BmgF/9QJHSwbUvsFuiqECmG
ub8aB0ne45669qT6evrPloNb+pgBEsE3pH6hkaliF5pPW7dWl2Xy29DrMOi9m7Q35CcamqezzMOr
wFZke8odEcNTCMLph2eSWZ7Z72EpZJbMRA3HjNeOjkEa6f1uEhY9hz6BUZY8QQnC5JLyv0widh0N
o2Ij4DdM06FSngvBz65xfChM8AUIgaCITqBMkeTTvvRJUJSXag3U0JbUjT3D3V7Szjz++X146yt6
+UMfe9MWyV09wCdRieJhupZBieQgd1PZjxjXG90Y797IUSpXVi7remdkt9VyCoRcVMXN4yKcZekF
NQqC5egVWKd+SH/QPU8C5+R1WwHSc1HcJPSHLGH0q5vVsXZorKClHphXPiTg/jUUbAsZhgf3QNQd
jDcxjDAmgRlFPQ1HB51xacaHGJJIpfGqiCyXOBTc8Ht+XKojEBTdkWp63PBgaPHC7ennsrduq0RZ
gu6Gak/D70T3G/6F+gO/s/RYi/q6Gcw0Ba9xZEvP8bngciHXVHfrLEDCIAD2iXv90hovCH6H2UNo
qrdHqSJZjn1wTjevNbfMriM95OCTt6yhdI3pfHEXht1ysk0ywyWdnQoiaD6N2omhrSRcF+jA93HN
+tMROv72qP2JLqbnEDlf2cK2FpgbnLZdftNlis91jndcEH6LyfdqesN0nqxnXsGE2lyxgXjq7q68
DyHEDh3eB/NOe+zUffQpLrvo04zBys6ca/1TKtHQOWFxppyckMX/1jdm9Td0wINYLZBeIfCpLs1L
nhyqz8S0+/cJAi99rFtbh+rd9AJ5e5VXp/hVKpo23IjRHTAx7GfpHQdzVTubfpCYFYrHs2R6mLfF
9PagkUpANAYWGVXmVZEvacfM/DZX8Bo36oj5w17T13LO60DpnO4XEZsk8Oas9AX5wqLScri1YUtQ
tCXWHXtYLLCqekIWgxiw80zVzmdH0BxhxNsKDmMTn92YYOjMQCcSg/Sf0NFDJ/pckfuiWRbP+Uuo
3roisHrGHfzWfFQQjZgnjSQ+BvfRg2WkHjEeCToY3hByl/MmVlKFo1wcSjKO1r2wXpTIndtHcEcN
ZmMCkfAR1cKQj+PNHNDukxK0600svTYVgp74meDNGFND0mdfoKfds/VWpDVMHadr58Lo1Zhm57BM
u0bbl5Uvc8bCciZoiC+oNrpyT4aaFj4IcTB0joTOx7zIrJL4FneXur3pX5zqyGcYyCqAp+uT8gSs
hsBS/NxCfnT+qeCPm6DU6+c9/xCkn7J2RP2V2TLU1k3aY+xlwL/hPHZPoTdjZF7uOSQTLBJXzPDc
6S18XsCxvUFDrqYMASLoQfUbHex510EwBhXmQcJhrR1d9WDiyAjXEwYGdnJxj3AyHJ8MEr9le+Y0
kGycn5C615K/7GH51sExJgQVk6uEx2g+h2h3a45ihhmCVvCN+RDBn/OSsYNK0Yd75iM0IaMkvKd8
OXBftUzDiLt5OEvQ/XAjMUcOcx40Dt918qFRyxDzTNaUZkFBXPrugPMykjGpd2MMSjTeki3nlxSO
WEA8jZKHq1325vWSJHvSteWjarl1H8DhZ9NOtzaGs5TdMNCkfYG2NDwTDWd5nVd0TmtQM+xMNJMt
sLsjS2fE4eIDUnq0qAxoJLg6vmXrYQ134YaA8c0+tBdZPdaaC+kY5gdpk5ohHyUu/Nhvgpcgli5h
Cn7B7AYJ1Kj/jOoe6jcLr6boksSCghHJum0+MMpHa7UKHjK3+numUOETUe3BFhuMbUQ3tdnjHo5m
ZG6PLey26dCvqZE9oOecbkz/wnehOxTa09r9Suu+fTfozmu0ICZAJWhVnx55uxYVkIa4a5NnJB1R
WsE0++w/IznOmadUdwM1KQAislTg/+lTK04M/CgyspG3Xr0azVmpH1Ptas23xUKsBHbio2bFBbvp
rzreeYtbAMEjcDD9tPMqorOy21wQZx7I3OwdiNmNl6+m19o8CGi9Qs2OXmP05OIT+vuM2aT7jGZk
ZZ4Sp/o22LRM66GI30r9pdsQVBsfzl3PcZy+REyQE9tyyvJ9wSGJ5TX6RQpOcZ++RqPbvGv6fnlh
X8MA6+8QjoPmtCeE1NiwrMhgUEw9C1dEsULrKfXTVJwnpjp0jFCeq3I/MgIVGXbVvayUW6hQE48Q
9Sa5aCjHjatySZqASc1dq78Y1JZ+pHth6Szofz5Rroe3OTzqnDBEZ0cnc8IIc49MlToySj1eiQpj
LiKGfhnMXx6UBHYmyqdOOiEsqKpALC9GcqWJ7zFfqQ6yft8tXBx73P+bW3aVOILRQFpQ3TA9njDd
QTowcFqStsDaXJFgBPhSIFN9j4F/kuE0WsgbHvDqHO9w3GFEKZudduCjHGHxVf2hXFzcA1eRERta
iOe8BgmCy/NqTml4kPqOkxCFSk8pACIiKkHdlY4w7MfFF8SfthQdnIuy/Bx9CrCigDairz9biHxj
B7SmRzmFepXZpDUAlO/pxKHDtGPlaZRQ2rWJvbY+8/jk5NFK3RBv+Myv38T8YCY+1dnEHV766OeB
gZr6Mj+OIs60AfRGirwRUf/vktmi6ja1kyPXKFlXlxqFdpAA2kFodGi+dxXsTuYCcY9pC4B4UGg1
FOZZv1pGZjtHBxFR1GMhPynl2zSmi7cK+iC/yoqu3/9pavv6z6GAmI/80+Qj5iPMKBKRKIsq09Z/
noFeAAIbvRmSwMrTa7+Y+1haY5tS0pFlk75HSw7D0v1lZv5r/r/RT/UvPlTacg3/NHmN36WMhcrf
P/Uf/C7z0hTCuZqZ4Z/i/VSZXpWiOBjSQ69IhEopJNdnyMLS8qZm08f/+y+W/slY8I8PJ1hHUVVT
xGLvP//JcxgCS/XUunXX+YIJVq6kFrnC4hejlbEjNuNnDoszJMu3Fhq3VI9vOGdQZy7+/883wVpM
xZMDXxZlG0v9k62yJS4CTkZdEiQpSQtz6ckRJRI8uxzFgTRSKRjVzxpVF/IU0W10AbCFLyvK83/z
PbaX/E+vQyVSSFG21/KHccefvoeBD4MRtTwRKeoYRk2OcqdhI255ZT4HDdb5oxa7iRIS3cjUAa4u
3jQB4GGLbivjuC/wInL/m6/0LyZyyZFRZGKOcI3TN3O6Pz+adCkGTTaiNJAE9YQR+l0YU1ZWyRM1
PoKFdvwQV4nR1cjJiGKx8FPUZWTPf3yL/7Xs37b5f+3t4Pzcqr76FyPd/NRfR7r/sEICKcDPSLb+
4t/wV2sH/HTx8SfMdPMg2jbZ360djH9TVMxa8HXARF8ytD9ZIW0uSdL2srFzxFdN1P4nI90yJjh/
XtGaKKmSohtYn1sgPThQ/OflIxldJ8d1CRRZ13Ccf3gfzX8xQjKhJPWwbbwBAfS6ehgMKE4lBUlo
FA+6OqmMCq+tzDhlFgpMW3U1hqJdnBg7Y7aU/Ez0DSahhF6HwxE3qPJLwW2p+N+Vh/sVYbcqp/F/
vfLsKh8gDDnRf8o+6Zf9N/byf/u5v649+d9ULCSJdzS48BQ8bP/P32xFZBxCRKy0dBxjCbfaIq3+
w04Ae1oNKxIicE1FNnQWx9/tBP5wruQiIBGSC8GQpP/R2lP/YfFxu4miJJGzjVeJYSjyP5xdE/dW
l+FWBEiAni5dF8rsPH/qqxzTyEl6kNFnMWbQuWYyHqtKe+jSyFV6AzXxVm/hA+0YDapYq62Z+mE0
KhJRnAzyfIfPBW6Lcci0roXCIK3ushqmMl+7OsB/45uwezgTszpVUO26leFaFFXXqeuv0Tj8jMBk
bTSCLzKPKYnPdSUemCH8EArpeZzFp0JtsTnPJYjWBlsAS3hvttmwVUW1gV9J6iorWHes6IUfC2ty
jNPhPDTAl233x/CzzFjGTKLrKN9ZyUQGLi4oVKnw/W0kHq1+QCYxd/RE1qZh6iztbtAKbH0tpCmt
MeX2lA6MjayMvxEjI7qCEMXnfIYoKZakBugto+RLmdRIvLZtiuKfgfSd1Qlmey6nWLkvkx73/sZc
AMXMvHuJZOUjH8VrPDDTFw7JU2KF13RFsR+D20MgLUB+lj8x5NWrxAaREwVdpmq3VueHkC4qyfIi
jqSAx2CC4oKWqzVnjySTnmYH1rFPKR6WVv7cHDQBwhiiClOz8RUR5F40p7Oogez3wvypKNF+TSvJ
FhLjUUuE974tv5OiPDMZr3mZTMc1h/K9IDHJNCRk3IoiEJkqElmZ/Dt757UcN7Jt21+5PwBFAomE
eSXL0lTRuxcEKVLwQMKbr78D6qMtdau1z1XcVz3siI6tKNGoCrlyrjnHvBsHBxPEfNq6810iilWd
W0c7MK7MoN2M5XBtdxYxLts8+AONksDvN24kP/d9cBG6wfXU446RVnYj3fbDkulb2yJSmVRVFpm4
nZj92LCRYw1ampFhXTjolfq2SWnUMiJKexPbvg1GzN+qg8AQ+R+dhV09a2kwiBkCOqd+HAlDc3PH
tFyMUbmujfy+M62LusCyO5eYZvOwWezavX0SzwGSYiKOU29/lFNfndVi4JAf8aj4AfdMUgpmhWaI
X8rGGti23VRuW211PpHeUjgP8KZ8pLA5A39qKHilivbqzHqvs2zT17SadJo0cJo/1X1nnBZhCWHL
3luOz7Usca5snxiy8ljFh3l+anBjdNr43h55qzqpQJ3u+veQd4QZ92dTUV40jrxx2uIxCpoP3avn
sQJNkLCS7WYM030RXQv0zmoMcTqC3EJ/RFbXrrcrUnWEDZ2RxUHus0zUicpT7+mES3i0uAbOOZJb
skl9K1vRnYjLflooW7p5yMfC5YFAlOHPPPPX6cCM8etT5TJ+zWNj9fr+8S/nCq/8dq6IT9CJTRcs
+l9NKxxV32aahWQFvgkgiw8l5uuR8w1Toz5xrLhyqSNm5uE+8f1cUZ9M7lXUB9CZwmWHI+c3+HkM
W38fafiuHGYn+JLgqiA1/X2kSVXdZOlUEvl2X/ClK+slFW8//Fqufr4M/tuXWKZufhiHMU3xC/hx
6NaNSltjKuqtpKkzxIrgThxQ0eG/f5Xl+PvhtqE4n60fv8o/sFtRWhihSvgqBcV7jbMWbMx9Hv7i
5v/v6yw/7Q+3mko1LhWNOZmWOsHa4Z8LbFVDPlBRU/41rv3yQvuvP5LDJQ6mmQQRukwEP3ypWind
pWNbbz1xnSjMWzhYpL8uirP//iPRD/tvv7wfvtI/BlvpjJbfmhG42iFFjnUhN3igFpE24SXXNtbO
tuZE1llCChJLPmxhlOe25tmjn6yY8WGyfTI9o/fg9yymhtq7ahBEIokY25AIm5vhjlaaq6JCWHKq
j0764Bk0Ir9p5tPppEmgCMIQQ+OYPO7Lm77KWDMa1Zk7ABAqfHmMx+Sj9gAZ/TXxIKG4XWZA8Wlf
hxHZCTb8Wg+cNo0lqH0jk2NgBpwL65hXVbuybFYDeDQ2sxmqE8OeX800To6cLFtKJOSJzvuDTnEV
RVZxNTjLrbl9NpR4D0R57opkPUz+W2ybN25AFnwEkr+q3AaQs8YcnHb4EFzuNSdpox7SEq+25c5Q
+qW3F1lKCkbb63jmzVLhX0vN7lXT1QmlkM1gFqjnwDAOeg6ec2AraZKAfx4IEbM8MTQbBzYAquJb
NPF4u7oiLzv3jyVmuQhSmmdFFy3nW1W4ez8cgQlAmV2POWuPeR4eq8F6qCdQK16UHK0qeKrZj8Ze
WZ4ohzVg3VhnTDmXqkiOdtzcxYlxrgP7UPgeMJDGWM9KXVSZc3R7LGNWEoi1Eg7d4srb+Hn4EEXh
3umqV6lI6smyWQfthBRt+9f4rAhdNsFeZdaBM5X1/NjfQpt8C6PlGPJv1EBwNIOKI4vHdhNl9lky
mWexGvdWmz9aKQvDvGNxbNYnUzyvrApPh0zfWzIgliEu2hDPq8iuZafuW09fNYP7iNvxmhKyXezC
DrIJSlcDbZqhlx/9hrRzG1HC07p3sZc8C8EIPGTONQ2h5BqxaPnBlqakZfQqjq2w91mpLhK9+NMN
Sgjjx64eHvjHRFMzg11nlFchq7uYX3bqyDuENIz9uZkQFcrjjTlkyY52WHnTF82wbeT8kRv+RW5b
jBWFF6SXyDcRngP0XhGxEfFq9jOMDlPllsR9x/CzF+GpxXFC5jRdEqUmF8oK2Y6tIpWnkUbILx3F
8DhrXAVBRoyioI1qHDc2Fp9tVbsTdCmyVJ6IQCXgmAzw0tmhR2a9YyvkbV0TV1Wd1vbOCYaXKEz8
F0HcvU/7txDwSJzOVyJqxWkzMiZGobTWIF0pBS3JKfbOLRXuD9pJ+xUPj+hkNosv4GDYbCRjft/0
tIlDJKyfc9BiV9XoRq+jkWAiTys7fY9UPSaXDE4WPXFzkrxNmjqOG59qqrMoKIfsrqjneRX4sePd
cGOrggundzSrzcBR6YvrES/OohY39xSnhNkMX6/dtq9Bm/lIqbOHey0JMVND5zOIcMphxSNpuDCT
4nyiNwI4Ik8rET47ff3QVC47N1zKWSNBeQUvVSX8rRswpco+vWqa8VHr/K2uFtm19Xg+aYKDfaYy
iieZpvyB/nWnxq+3eDD9/121+tcD9Ien8z8OUKvW+RSVnNH+ztomd42zcdVaXN6xgTwbCCHADMPa
mJ8U/4uS+PPX9VzLQWzxObxNzte/nz8oX0kK95QGV9IHKf6mgDq2sv/r4P4jh9mcsr8eHzfZK+WK
9b/Mjrzs2+xofoLibUI3REJfRAaGmm+zI1IZkyOCmLQVB8uiR3+bHX0a/IRr+ubCJGSoY674xjql
MsMxTZO/ylKLwvZ7s+PPMj9sT2roGSgcQIzOP2YuAIwWhSoq2BrKnYaXAaschk7l6O6itbBMiCHD
4ZoFN05Xkpjok3IBHus2PrpTGXnwvMJll9pV98lSNptGBbuLwjJ3g5s8ctna0+DC4Uo2JvCXzt3y
MleUD0xs6dTY70M1vphJcO2Z1RlNe+dyEBs7JcUrZ3hAQDuPuUcAOBQ9bP9Okq8weoKgmCiRDMer
nlK38Tm0w52fDngfUymIO2JGWzflkN85qR896VTyRCoM3PoOhgBWDKS+zHlatzb0u67V3U1vYzK3
8uhlcbM1qVXqS+2Om6/vjT8fEpv31K8/JOvm8+svlDte9+1T4nzyFOKwQJlFYPKXOqpvnxL3E/RN
6QGv/yoaL3/0XblDEPZdH+Kn/bW+7T+fEkQ9C7UY4PkiB6K5/Rah3P55L6VcliB8B4KtDOjif3xM
8i7JRZ623k46fQKRe5gCH5dBrAJKTepVrV0y2DPRdb1gp/15FDDRKK6kEYSEZVrCXRRMPRAj3CD3
2Jx3ZVyuc3uCASLJ8Wdu8d6CTjG5VOmsg14FdEfZWXXm5BlvTmXU2zkjPFTJfABDJSCqlPZZW7Rk
fmVGKUZvXUXkOQMhXqK40s16sLKZDEcc+ddVT/bcmivITBVhNqXq7Gxs5+hs7PGx90Vl3s65hL9d
sqTnwZSvewHfoIp6+zN2NhBM+VLTPlneTouwvY6D2NnFc5avXS+8jWFxk6tN/OtYNiAXtaNTIDXC
eVa1R7ZbJerBFvpqCrAf4aYlIz4DqGD3Pz7IOZsuKzMA6TmwJ/dGjbW/BjUhhN1fkcchHDvz/5Uu
LtpEn7vAqwLPOTht3RJVjQ+haQFusy8QfsmBD2u/6ujWKcu9CMwjZGd+Yw4pK9s2rqoYzTK0QXn2
c7fw/bDkubX/AmT4zQjMz2rOAdxx6ejLZmPHpEW9mYAfbpqmni86qWnBbGn7bvtdSj9Poqrz1qzu
m4Ea38CHctUfM2u4G0wiSW3knwkGujohiUDtNLERgFnRJs+IGZWjuGu7cmf47c1A5Jta7U0s6BlK
xXlKerklg6Jde1N6dbKqeL/BC3Q/x8W4yokemFF/1TNAhF5/CHEmGj7Uiy6/bbts7UYwyJJmP9pv
PTDnwIx3QeEcjaTZDZm6S+3mPqkXS6/GqzhYwVXY+reh331xGjQ6q7ePQvn7SodroSAStP4G9eLV
8dpn3ji7HrxWFE8XVSnESRDVT0aAxlyUGWibuL2zp/Aup0yFprKETJF3PjTdF+5Q776mF1NIr99b
I+OHhauW6hJmeTe7bwA6Y9bNaYvm2esZg30axPMdiuDT0A9gf1C7TpEE8broyyGc7q1JvRg4IYTA
81Rw2ePCR4J4xqgv8aX7ef55NiB4yHx6azXpJlIT76lLsjp2UZ6XJpo6h+XNPceQD0xHz8Jprrmp
HYZWXpRufSt5+Yk92e8Zm0YgS0QlreaYGFh6OpIHeeu+tK15Z0vMa3WDRyFRIffSlEdA1CyFTrMv
gEl0bPtNfIUQgHe1EzSXbtUCtJl0mu9ip3MSlOA+BHgVF8B7OsGdewq72zEESRtEXUcAwzjv9ED6
mAsq0JBI7AZqEm7TucpP+yqSxCW9YhMbiOZDY1zOjs0HN2VLLzIsYqPPJ62aGpahcs5ZKVj2EbBh
hTVwZE+KHzaLMUBwqgKHKJ5Dv39VI2/2sbb0WixsSt9qCdXygxAtd6qVP5n3sUKQ5tIM8ngAodQS
DwLuZVsBbkjXwtYxRRhJ8KgFMsWzU231LI5BMF46tfOkW3ZiVX4/+0TZgiiHjRpk66wbwq2dgLKN
FEa6VGMEbPrhvAOcZedptq49MOp24R2iAphbwDAFvwCpK0r41aBEnAw9eXHCA3afXliZ8ehbcChk
UGwRl1nXV82dXYyXc05Oc4Ep5fKy9dBcUWedSe1av4PcUGiCBBZmGeqyiHPtxJxsJwwnQ0EOslmY
CvX4NIbNnmv2lmXWo8SSPnodO25IK/RXpCAUQPsVGIN8nCahJlcvIhvrR59sLMPb5y1Gw9qASqvv
Jl6TwCLOs/BYdNmdTfZNR4u7e9gUJYRMYT4N00J68yBG9Xl9ntFptHHG6Lmxxy/10sTUd1elam+n
GVDWGNnvnoXS7Ad9vAeCfEOnYMFOgR4+M2cZkhqwiag9cPC0VfFpEw3JWWiivdgZ1nO388n7NMnb
kNTiNK4mZKPRdk+jYFKXlTCcPdVRfA9mheXa4ZluU3BLonqY187YPEaT/pJKTJywj1OOCdxbiQ3s
vh+jAlyErlZt0lhssiL//M9M9VW39rkL/HqmunudsvJf7h3Lq75NVPKTpJ8FfDp3COQcLobfBir5
yfct/BN4JxhlmOV/HKjYTFLWaREy4hXfrxyOQxsoi3nXMS2aX35HrqbW5e9S5VIavtw2bMXVAxnc
YqL7URTt7EylHh2aeMPnL2Pmy5Oa3JayG+86dOlS66f6c+rxFl9a1ryGAHIApR1PaXhsLL0qlk42
b2ofhNt1Oynrj1a6zSqlwM0w2Y6OlY9FrChB5dJ2a9Zjey+1jQQp++CqIfG77bpEe9uqI134Ust4
fjO0jNGaK0IhXZby+BpT7Ut87Rwwh1maZ7XCdzmJ9ssM/WKi3HtOpq3T0XtrEfVIyDnVRQk3ujrV
AgGFCvAzruTbbBYH180vqEFYa+HwxF86xWWL37IHUMF5ANiM4nEzJvk+ZtXrRJ0evLZmpSgpV2G3
cc1629SA/VhuVqeTAaE8p9p8MAD1yBxCtXHajeqOeqlH0+3GraIUvatHbJVUpdPKupaG/WoxiU5L
l7pGp15nsr4MJKY0ZbXs/mIMf5HBk4PEb1ugQcyhqXhuZ0+mcNm/TlaAcw+Dmxdh6dUpONgxAdGg
VUfA26+vEsviXzLbVHN7GAUXwz5/qa30wrZh1NJ/Fw3leaUwbTKtbvLQvmzKaoeMQ8t6f+lIzKGC
McLuIKTkzY6/OmAQtc6zJvtMq84RERYTfHMVM1pjKdcvZRpuTJZpp+gdcBIt7LxhHb5GUa4upljd
+gUEiMnz3IsajE2Vi0cvZpkcmA+WCazcB4yTxtOl7gmCK2M7SAyShaO31K2+ayIdtDtDAfPd1RzQ
BFssyeyOR2tdjuBsPCyoQU3Y3R1gQvpZF689y2IN3g3XSkcbT1T302gdy3rec9LfhukARKPbRByG
pzIEEkBqoZZ+vElHvi5p5zNjEPOtPerXxI5upzHeWHpqVrYJ8NFPwzvehOCqZPM08uE8DSA4JIn+
4qrqKh7ZV/TO4oFvQqihRfNQ+vZljWMLjvh0JSu9p5ao2EeNL0+t3t+WskNobDzw1/rFEOqG4vht
M9XhqUg1iKwIIFEJpbogNaEz80qW03uMSIy/Ep6qYwbXQ5WfOxVO0LG1zqt6gfR2wQ0mgn0D4CRy
3UcZITO3afWaManllOnW2lv5KhMnuWMQQLa2Ha0GqzTKPSqb0u2oTUjaw1lF/Tv5ICBOhrzLpHmv
VAXYfypXQTtzcgLNGWJrN4/hOvGtzwoXXNnAnXZZHtjjcZbWRZnU20jHbzpJDyb8iznhwCO/+6jt
6Uql+JgNVDDlPsVAMwMs4RYVJ6e1nlzIk6RihWtfagcURBruNeuOvO/QSt0h3SSjcfDhHVvDcBEX
6Wc+yxxtYXBdjupzhUKPpJo8Iog8527KHJukOVyI6mOg89Gn+zEosa9KPgzowO9/zsCvZ6DHwfTr
M/D2lXz3/7mhKONn/W155bdzkCY9FrMOu1vpcrgtfULfDkJMZ6xhBXXWrDZpFPp/VRaQUn2B8uDZ
AiPib52Fku/sx52n7TsobLiOaBwSHMU/CbSt6/ZS5O6u0Th+q7HKXrrl7j2ZDiPZ3BFKNOFqzJ0F
FEpiLeGZHp35NbZjsdzlc3dw186A69uyGlY2mculP5tqVkzspF8yMLgD0kCHVrJDfEctQDbILaIi
9aIkGAXBOBtxYfIUMkPWdtVZt/B+nYoOykWM0NUmR5zQKgMqZrbFSikq5eOis99DDx55kYfG8GBQ
P3jKbQczucL/Xfa4Goiv5b15kFEBHSou2o7AK02VGopN3OzQEcwTudySeNbyKQtab2vGgp7aBG5G
mk32yvArTnNCNUMXfR5lgluKS1gRdQfHtFN4usZLSKAi6ucn29K3tmVetNzjPFVdSzE9G9zvUoLM
vR6hVkTnUzrxiCMPZ3X2tStJmxpT/y4NkEwsRD/nLknH2hxuB5eHgl8snQAuFxzumubyJIvZS0nr
6NnNRjRVwTTdEOnq7KfcG+4a3YB9URTdNtxlGytnx8Pt1hkHgA1DeCmXi28W8IsYuDCcpG20VzJ7
c6ja7rklN5F7rpZrc9AU55J7tBG1d/lysQ6WKzZ76adKDOQc6+GiD+lsNP09EshzOom3HMCjAduz
oujD097e5BZv2NLE2MQDdSjc28EKr8tlcoiXu3/djDcyFvdeCM5qEQdYScYAI0OIYR76gWrhG6Mn
JEZDjVuB1RgEKXqDitsr7hN7BpF1kZtfWqsH3TICZPSF3ERE9xK0iwm6Y4KW4aNp9GgbbjjcNGgd
pW3dZYv44VRq5fgcoLMxQbwoHsJYvkxxcW3k5RWCEUj86qxBV5GZZjHvrXr0FncRXqy8PKtRYjKD
TwrXO2QtIhqpQaKIMUoUznUNsTFBzekd50Uu8k63CD2hS7BZL+KP/KoCZc4pXfX+SROJY4FSNCQW
ZHAAQ2k7XoxZei398Dqz9FEtIhO2j4OD6hQOBbDUnqAiclS4CFPzIlF1i1jlLrKVuQhY+quUtYha
gCfGB97aJHhaP6YTF6mvwJx1meRZtO/tyHpqG/de9KN5oCnAhmraabBJKZbrdSHc7KxcpDYxEX5x
KPE5jQx5/efk+HpyqP9aTLWpX4s0i4ufz43ldd/ODfsTCzN8G4jLnBBfDaPfzg31ybIw79jsbQQG
f4mp47siLUzp26x5cPD93cfsf1IeDhBuPJ7jMJn+VjWV6fxjs8fBIW3fNy0LR6nj8Df//RI16Eg0
Uxf18NCApFWTz2RXex6Qv7oB3rNj4aNuKbQqZrS8FLWtV7EP3LXwqdSJB7c7GSwRPTl1e5kB7Stj
lNt5DsG/aLN0nkM8FMcmwx1hC1BnwUQQy0tsc1r5eN0sDgPfoTtd1uKm8PEmpClh6sqxgYOlY3eS
a8pGfBD1yYQnsNOZJMhWrz0fMoXpXyJGns8GBZyNuowmCMI0bZJiCo/SGMKHtBrFWaP7Acg3wvk8
pibR7eI5AMrBKp5unHJuH42gvCW2U/SxsYmon1mHXRyetVVkbPU0QjnzYLM2ImjP8hzwRTrDr5jr
ksqeAPFL4+vYFVmcQfziLKnHCB7ORGrZtGsujRgIiBW60MKdiyEicu2K4Ga2jNc+6jvMPB2woYYk
I514INlVUG+CCiRBZ0BCQ/UBvy7lY2825uk0Bpdm5YPmHZvnwdHzRhuttXWpu+buknHeNTEO1HlG
s+OcxzZwwpUDe+zsPXW0AOg0OzQOtzVzKPc9PScpjsCT1rSI+tFNdpxVeJ0vJhThwrt305BTIIM2
q3v4pkicL0NiHuN5hF6XAvEqfOvQww4RcXrXecZ7H9A6EfOQOQQydKhjGD6ihjt4HUC7RZXL13Cn
XHqRjJjE3cICkACJc6cJt0MOC9cf4nBVF9GN5dfPTeFCf2oDwlrRWz7zC/Fj+AN1Bt7TnKnKmjW9
UsqtvxTJaKorq+f2HJr2ZTk579S9TRzPUJNOZEVloGk34hClZnODCtjsijFbm5rykWmRqXsWKCc+
UO3Gntd2NtfXdtvnB5ebweWfh+TXh6TLDuvX4/XlK7Gef3lELq/69ogUn4QnkIPcv1yRP2pM2CI9
5VCy5timI9gr/+cRabnsr9l6C+E6BCjwyHzXmZxPPG15qjFcUyhp80e/YYuUy07ub3ZC1KVlOcho
7/BI/ucTcvITg+ejGLbF2Cfr2e8yfSqVDWiuFYMJRqRyCNqJymG24EEjNkGvv9S05xqlfKpYsVDp
45qbjMLT9eTrQW0qSxnkV0u73FtGN5HOdg5Rh9preENx6QWlmN9t2ymamypVk14bhZTAMMaxCo+m
ImDA5TqmL6STdnZIvdFhLWcaVTssy/EMHnbXBMR1UyhSf97EX9/Ei6Hy12/iXZnlH83P5/zyqm9v
YvWJWIbJchmTphLuj5kRh+SRS2/219Oa//rPe5jt8lcB0/dcd8k4LWmS/9FK+SMqailvJzRHVsnB
UPEb72H3J6nUMfkgKElNJqEWDMN/P+WVE6uuNGEdiLJ1bwlwPLazsZ7EUuVeXoRZ8RL26QEFZ+WW
Dgxvf29G9jVVh09GGr0aHdiNsqLoAja3W2astTJJJyRVJiN2q7AbVp3JsqcvAKXlCF04LHdzRKeF
y7sU/B3rKjOFjVapp64BNk3ogOKaHMykEZH+L6a4X7l5nH4Z8FPd2ER31pFpzhsz0NZ1NBa06Uwj
JxqrV0iq1XQ24iRUYw4nmusnzJPOAvyd9NgGxc1YGP2ZH4fpoU+gQpayAHaSBvrSj8iX22MLhD9l
mWAPsr5LUumfZRXc+bxPMxoJS0lOoD/rabiNSpczqV5YeR2U33EimjGbQGj0FNxaoiPA3UQRoZOk
DkLARlbjgF0r+C2RjNcLPK6a7Sj9M23/lcBS//UzuH19b94//uUkWV727UNof7I8Pi+KZ76w/x4a
tD8h3Xh8Ppdxmo/nd5PU8lFbPrh8AjlqeNn34BZ/hBeeYwSzAmaO5fz5jU8hMZW/HyUM2xZOfi7N
/A8lY7kn/LixSHqrjUgtD7tQFNNt1hl7l+aDLMDJRC/mbqR/9SQJWwodEwyNhYrevKpgrC3oSZV+
fpA1OBq3MQ4sPEPaTIybPJlXztRQexyvYjrgAZ+A6Q2o5MTl4MOhHFwuoQ45/bzde2kV08I6U1Dk
JCDDHNwkTvy5simJFxnYJ/qST0J+r2xL5H3mtnQhzsPbbBRb3AjrxAH1LfRWUNOnFMyuTlJeB947
NCYqLiz3gtCRR2VLx95ueE+55HN90SuLZoUoorQqpzzR7OBKOeDXTWjhWagJGuFjmWtxNwgw4rkP
cMbUWyNzNxS232KnXrsxYBAUuZvG1sPKg0oTGcNWTRYW6OJiruqL2PNXBVDhMKh2unLeSgkObumt
HobchWRnXQs8z0pUzw03jt5YaOrVq8XyBscZhU08acLk2ihMWplinAfg/bjf7AJZ0gU6HGVLgCzD
hJ0EM+h593pYuI1a1jSppflhLK3t1Mbn4NnezOquh7+USvSfGfwftwieU0BeLFoIYEaZ6rT2p5dO
xhc57JHIG7ZmluHdTHZRCWgObA76G2k6rCtS7KamX+U0GFBneex7dzt4jM9me28nvDamRiEpVy4U
DpGr9WwVd2IUBy6PDMI9VObgSxGXN4ItEsJ/djNU5P81pNMcQFSW3RpTsx+qFghQ2lL4ZD5hJL9I
amuT5MVnkmI4iNo1wdRdYqTnZd6eFQnkN+3J88rQ1z17bwB8m9gkrAXyJHOtnrArre4k0fohwzIx
FEPfXHopTNvB8WG62BDUYWfmF5kVelvUN6hQyQBrSHtPc2mHay+lPEGao82KygNDKdtc7JSrRwj6
nWETb2uAmHduZjz4YYroN7fUwJ9kcgxXcSIBqUVBUDxU2s/W3dLM3QXlX1bYP/47l+nj1zPQMf34
+ByVbx8fP89Byyu/PYIFjlPCN46HqR/gwI9zkPkJAytsBHsx0vEn3x/BDPMOeIAlWvt1DvpxabwM
84uv1HN9QkOseX/rEaz+8QgmuO2xb7Sxoy7CizL51n98BMsuzRm5QHyViclwsgRKwT1NorhJUlY6
IABb3N6WVwXTc8a+8Ex2fc2INA9oD5XO5i+eow1ioWHTROuatCc7vSCOLpJp2sZx2JzUdvrg0J+A
uWebIhIWpCjjrEE1iMxp3QTJIYDLY1OoChvicx0xb3kUcsmaAllhv2E2vanM+cENCAiICtxPk1Il
5O+yxI9Wqp9W2rKvOpVcibbdN6gRHFv3uG5B5FofcZ/u2VA9SuoomgmTTkUQsILj5mjWf7LL6QNo
QF9QTf3sCffcsHYZiLqAskbiI/ss3icpDouqiZammIsSrreLoTWraQS126dS9o+x1x87tpbQTG3a
JapDanRvGQzogIUme169rEVvOqXFFTnDx2aYYdUgLqeTd8D8+1jQEomH/bJOjKPIxwPCxaZmMQk6
GVa/Gx4CwaJTe8xpU5q/toYHYA6v7SRu69zbsBK+E5l/7jrNuojxA0O+iYxkVcz1rrf7LZtWqNj1
WTn5m3aiFMiHNBxmcqULJNlAn6UONrIE5GAJfZ1Nz6nfR1ToVUgKjmu8kx3+SCoylh3d2tUk9n0m
r/w53OoYcCuI6LepmCmNCc1wbdnEbwfOudAj4DoAnsGq9aToSQrUfBaDZpNOzE66BVLpG1wSc/fe
slGzmpaAf/Mls5oLZerXQgOw6sDychG4mqjxkPDLKsqRuw5odmHQU0DVyuiV63mGDzhRk2IKRclg
+BzOJQ0o7mZ26IUdYbSPRYkBqzvrQ/pgo2HHwM+PC+BytjjzC5dvO26DJ/ImJv3CrBTT4M4y53MP
8ryvMxadZfSR0Ug4heOmLdVHVSPNJ8G+sOVr3VHbABHH6IN+0yQ91wLItxZ0/ozu27jZMHLTFlGz
Y5iNgTCC8i8yNXun2TBhA2qva4NTmfHtJvbG+9Icz+p0uvTpSLNkxRHmycM4o7eFpXXRJ/4l7eAr
lXtP5NKhNtZXTm8cfb8CJ8y/ZzwebahhedA9wH04lCbQ5BqXnTPS2JruZ91slWW8GDERJy7MBGXJ
57PuGbbk4jkpWvNKOMUzdrA9yli9yRz3ThT0pnI7oeTCCnZ1F92MaXOdaRVHa9JKdbMKeYblJ3/u
1V/v1cvj99dnyjbOPpOEb9qfj5Tlhd+OFOsTG00Oh/+Z3H/UhyyysbioHaTrr24jnubfow883nnW
C++rcXtxB333IfH34QUH++Itg/hvnSj+z6whgZuVE2pJZmAg+kdu1htnVzV5n+3iLjRpPA1itWCf
+oQq24gc27qLBmnSc05LkleXt4KSz5p1V19hPpyN87xtLhwPDwxOvzwCI4lZIM7Hs3hWWMBbSu1d
b99VIKgYCqvSv+zbeLPAv5pAnBTorDxYYt7DYxwerfBYU6Yz9h9DFGIYSS4KPtq6tvf1ALOrLR4m
Pp/CKJgSDxYtOcKnE2MJkZekyf35bcxH8lEmS87g0BM4q0IeK4Gi3t5b20P5aDL1TQGVgh6I0HY6
MzuqX4bolAr3q4n6CDF261HYp9YAjDY+c4hGiLK+SGC31qwRBY3aOdzSPGrJeHy0MNdHPqbm/GgR
hx9MmqgF/VBzcBrmSNULWACuZ8ule+a/7V5fm314PnfFeT1TRVO/pAFRuN67Uf1Szy04CWj8sMOr
oKEHSJaHsIQear2mGWlF27m0w+y8cqfrpGXVaHLHoRdFY3RukuC85vl6Yjfuu93Kp2Zi2TfH074d
cdf4706XcUAS+wBpNtrTrivouGvT5zkILnI5XTWoz35CEzoAPQ+hIEJMyGVxnjeCgDOd4YA03QwK
lBYbvTSAGtOdE9vHZrYBVxcbo8VHsyyQUbhDvUkL/w6VHIj61B6rAGNy2t3MU/DkWDI5zXJwXmVo
gkzmN5e4/FyQYycQjZPSW7fCgi+nBgJ3RJ6POp2Ed0YelLAMSUKb6TEV1T6I2gJ0OhTCMBNnObhy
xoRNKZE5MSdXNOuZbn+dy2hbFC5wRoiOS0/GZE7Gaezb931SkXUBtqIA558GffM4lurdzOK16uWu
6/E098ll7wLYS8dbGUyXOcRq8pJP1riwGmpA4gLPMLefU48EsA9IsjYSZntKnwssrIPBPqA+zXzn
KYlcIK50HpbWWvsTVz8gJPV46BX9SHl6cIgVp8J8dbmLulUHqsJ/cZ3HaaDLxFanZcgafRAGtqLq
QrTeiYzkszegAAF9Tw3OTAmf+rSe/y9757HkuLkG2VeZF4AC5ofbEgA9iyxvNoiy8N7j6eeg+7ak
7ivdGMVstdFGza5qEvxNfpknB0zE4skuprVpgMnT2neDmU6iDK1TmFj6xtbjzkKtQHtbRQM0Obyt
yFxshLySCzI4MH2D+xiXejC5mND3RWDsZagcQ5x6FhpSJxmX1CB5LE8njbFWXslfvtU9JJMIXGUY
OAQh2kYpbb4V+Qyg7kYhv+axuTat3uO9ACoUuaUhe0nd063dgC5RLKpxa7uIjrrQ3rWRXrmuf26s
ILoMhqxuRTySnPL7eo1S3Hn/7lzfdq4lmvP3O9c9F+e/0KKWF/2xa2EKYkZrGaTzvu0yvxuG1N90
rjILxoeB8M96sIKN1VymDDL2QIu/7o89yyZgR9JEASCybHb/ZNNCxPpViSLVRE4PIhb2XTopuIv9
+RqUj7rF+XaiR7OlbyDOrycf7AgL0yhyqLQEXCRq4Mz6WQrotpB1T6ERrYdg3KMbpeJTSuH7zvFT
oRPXr+r4jYzxtY990+3jGNNoviuCYZNd5XOJUNG4xeyTm3sfGvLNuePXBeD6dT8lqyqh53ukIy96
8aVHv2g3cwzLXL8043gTjM3JLy3mslj0uclUyCdmM3iNvmUr3aVJshbTx0AVp9zfLECZJq+3seyF
8nNnb+3MXo/m5KgUqNRjfeVPIfTdRGfviE/pDGtgREWhLVAzZqKHPekp9dKk2Wa5oZgGwQMadLXh
MjYR2SsOvU3sVCOlZWCPilb+9Ie9ZvbPmvJpYkRKRHozt3dK1wIcvAnSGVlZu+CJZD+gw+wjt1/z
/hKTMbCkmEVXgK2vPCBjK7tmPGvmu4FryDCVu8bMnLolGjPtzZAjNi1LXaI9VNwpA8C/9AYRB/Mw
Y3pGbjsBp3Jr3oapBPodh2STbiJBHyq1yUVCVVDzag0wPSIahe3xedTAycNxr6v6viBfXtn9yTZn
eiOQvIyHxbpSsfZZXU6uJg02QVDBl+7IRA/5/NaZ9lsVKE95Pn60bbMxapBMaXNjFVRt+/o5j+cL
AScArQrTqRhvsVyTdVNrL7cpGRcyC5EZoqf36SVKuZtYOleT7tlIY2ppKPSspm00DusuKR/QBela
7YJnwgDm7GVTrWheHLcPI9BaQ0Sk8Mu5wMEt7G6TazC40SNQ5RSxJ3J/KkpgmE2iX8Xcsml7mSGQ
ttBrtfpGsRaAverJRrCVhuRVUfsnSaHwBNgWTYz21gpBnda+5sz2uLPZRHHwuJPGsU0pXVFzYClp
aa4hzdp6cUo4/li0SjbD8G4UvpPArodtuKmBaptyTot97HRZ46Az0x6x1AFFay75q06H9MnWrqfD
fo6HS5Yq/LmnOKI/2M6cVAbmTg2lb7/o/nw7G3ioAWO3yauW5fu5Aek9vxpGvc2xFKAsnzPbfjCL
CLiE8DoeUYnmRF91gyHa11xfY3l8AEm0wgPW0h+h4HRI4LxHMQKbdMhhk4Jg1fQ3C7qRBCUh4lCX
lKsUq9dMRbWd1E4G9ZyvotPUb7r1FHVXWvXVpYLy2mT37ft7hwD/ZgThPcduvrCFa1MnKtMyJLXp
uWu0YGW2uJ0BQ9cBXwor5mmmhc4nUN4G0Truwo3QPtvuJeb0Z8efvjSsiTZjiJ8wi9PBJj9qGNuH
sV3l4Hel4APDv7mgm8ezmhL0J/vV2vd6rOzFzKM5kSWhsjVvXhbn9WC112NiIvG2ZEhu/ZhH0qJg
rrxtyVc1pCWzaV6FzHtS861TaCbTKXKrPooyoQ8SBDEVIJMJWpelgwc0GJaGIZN76a4cOeYmCZT2
2yIBvjxyNIIANnajM2X6Y4h+qpmzG2v3en1nmg9S0pxDDisNPuSkviZY75UUfgHLcAyQ9XLdvFQm
H/+cXs2EAxToYNBB3aGZn1MwTwNVZvIksE/ITgd6GcTCqkm1VaMf5AQTPeV0CN9uSiBUbub72Bye
/931v+36Jpe3v9/1z8lrWvylU3h53Y+N31hmRgZ4SB2x8nsA5ofji3iyTPrFIoHMYPcXxxcbMuIk
+ePvYZvft/5lCEWcmeMCBN0li/CPHF/qX42CQUkJ9gib//5Kp21HCS1mYlEbWnPaDrIGfy4k/07z
eoLtjLYWXQpP8TAX/orBsDKuB3vigtjCdf0oRdz3x0onGSMVA9/jeFzGpknWz+IIWLBqr31GaW9t
1FHh2c9BdG9Uo0IFr2aQO1NhGTp6pGrIg9JYbzp8w84wcWv2x8w8D0rgL6RviZvivw/sd4GFg9vf
P7CbFCZZ8xfqCq/68bgu5DH85zJSyeJPXI6jPx5XwBJ4b3iE/+M05Dj6Q13BfaNgNLfxKCzjUZ7J
30+qOOWBr6LWc8hFE/lHiXljOYf+bL6xSIpZWHmw+sBZ/WViWpHIrzOZ8HtIAqV5r3Dksa+LovAz
+CMCyvrY6nHoTYtKN5nnVIidtMh3VFPRtxX6d0lJUcuij1h1+kydz0WOSfuOPSUoixwoDDzvQYxE
CPz3NQ/Jx7ObhWiIZh+QnjFxGdtXORrjUPmbCs0xXLRHmD9GG15as3/1x/EVcYhjXnpUI/scGx0h
TlPZ1ZF9CNq+nT9UPaJ9JZkIjFHhueTvrTyk6LkwVPktyQubs2hnp6u4tIvVaFD/HpWBXnwMlynW
AqqLZaU8iGks2w1s2MQLwPkdrZzx7mQlk77Iobgxg6qI23+/OEiCzH3M/+k2OL1+RM1f3fCWl/34
5mi/8bdolmH+vMhrv6ECWibXPp1vji3/4VljJTd0kCu/G3552v9zv+N/qRjc8LFxF/u+NfwDp4Fi
/pcoyQYjKwaRFGA9Mtz1n+93ktpkCuHrmuFpVQe7iS+J7vZipHxxnFapEiX7oiyXYVBL3daCRRim
CjhkQlP9IHfeoGiTN5VE84ywip2sJndFphl359JdW5qWg8eH+usYamZpYkxv6946zIIDlNXylAtt
oEZyrFch7a/1N2hXDxLA8uXasQtCUCakV1hKF6WyDm06XodzMTkMoh1dUtZqIZyCFKSbT/odstO5
95U3y5ipCVQ3Oh8IOhR0BFNKjuQgzn5BHQKG+mFfDtlbPAjSIyYttGoPjMt6tDgwL5CHR7stTQfL
FRBWo8Qtb2y0UdfpdUhpltfezd66C7L6pRbalwgNy4Uqg4wVYDzQonM2LO1NeemWY/SV9AW9s518
SwTzMvdMbtJJftfSeYYMmj+0JQftXGY+3Q+9hMZk7YalH6yom4utlA9ZYe3mlG5PrIeUKugTDaJq
TyV3GAQQ8qIcCm4yzzcNB999bdcHMFflWkPQ9HTibessCegkNg3jQYZ362WdX94D3Kq8ULemncXm
vQGjA0I0j5/iPhg8KWa+ltiVsi5Hhv2Bxbtv1PI9eWwmj36GIIfL0tVT6bMVIcET+04d6r0t6aET
9/Po+SV13EGqM+pMd5UEtkLYO+6Xh1EUXDRtew21aGbZMgoa+8BjFVV+YX8ALldor1VQHsXckmvQ
w0tmhB6OlC+Sicc6VLbWbJ7bCDpZa/RUZceE7lvoa6tWVqONlNN406gW9oKlUYqPfdXRCpbWCUXN
oFd1k44kX6s/Rj//VLn667kJWNduxgRtkaCG9uyTBQbfAL/h4d9Dxbe10UAt+vtDxfHzrxbG5TV/
LIxwyZejLKNAHYWJZe7HkULgtdIJjavwRZfMOP/rj8yDwcGYGxfX7OV4/NPaaALihrmuqiyfyj/y
QqIq/HymIDeOm1fAOsWOZWMW++VMkdVmm8N5abd5ONx15Aio2tEm5Tkvk6h2fLw2oaPVwl4U4OEK
Au9IvZnVrNlU3pM+SOj/VlDzG9NNqJHqUYRbzs9bK6FyROrGo1/AP/Zx2bjw3CMnlFmGfOMuhJYT
qsFXkNoDP0aVqGonwlzeT32AgDxm0dYgmatX6bptOSynxcXMx+tKjB+FUu+lNDioIWDC0vIKtTpV
Ruf6ZnBqOzh93XzyFXp68jw+jlZy6MOYKppsr8XDusf2Eynxzbz4gEwpvakr8yvHIDQR8lUwDGHW
uZsxEBGa8CYMRcqk7WDOe0Nbo9ZFXofxyMSA1Jkx5V891V7yNmQW5TfmJZA1hrXzecTAVCrAIDA0
5RibWgxOlTE8CsqKfANvgF5dicUIhSEqkE1oRcNtXlM/zfe+7mQkRAE5Ag6EERxqCtEELYu2AYiF
EHlJc6x+neC9SvBgtbA8qe31P+Jx2po4tXymQebElXsMwuuOIQYxKjcLy03c1k8z8GS3wgBWlOSh
1JGToejrY4FJLJBBZRbEqjGPaXJ5xCFxbDNly/VjY2Myszoy1yRCb3JRs3j2BRJYcltL+rqzq820
ONWGJt9MWNcCFYMYyFnOhvEGkpkDpo8xBrow/2CD+loMcIOgsAWrALnDDwOLnD7SY6aHxiHNaV7H
g5DjKlcOBsa6hvF93hSbBMPdIOeUsuUbU2qJ6OHIs7Hm+VqUMT1hpK1WKEo1Bj4rDd4DhoRxVlMq
h63N0WjyWxsGdKaseKNR7+JzXrT6/FBgD4ywCUYCEGaOcVDHQIh050KCvOl9FlQgJcqV0vn4y9Ir
fXEfyibNrgWGxGlI5lWdcWqoAMWuyokSwky4RQJdXsrVO/bYi56GJdzM9NRY1bFXKsUV2M70Ortw
cHqtSv3Lr0ZAR/Ndb6s7S+nv+TMHTRWvOtEikj9U4dRXRJa2EDQp37bz9RAmlDAm+0ginAmTUdZy
mtATSJLMR0f53Qibr9Kv3606O2lTeuEbRHWYUhXOokDGS+qyzEs1xtqY1pG2p0G5fbZs3prLv5vC
95smR8i/3xTgWXz9xT2T1/zYFPTfUDe4ZYIAkck9/3lTwDuvmCThbA7H/zlM/7EpEEzjHoaKK7DO
ggz5cWJWYRuyHioWtnryIdja/8lEhHP7r7sC4WlgJmwvnMAhbXNs//NEpO2sOGxLWPGBlvrXQSiJ
u76XK9bg2Y9XaQK2dgwBOWVau50rMrslYaOiM06wF8qHWR00/SKIJE1LNkleUkrkRRoHWrWPCK+8
BEX01BVytDWN+MQ05XlMkMan0HL9QTe8oujAsEYFr1jiUaFkMpk1zFs99ScnxUhD2Feljhc2K21m
jIlLIlbSkrWKl9SVGTHO7QlicXu9M32cWgS0YjxKKyPXJIYyyjkbjZdiSXPZKbmunLMeI16yXni7
spWmR9d4ROlFm7r0IM0jym+AIl9W1KoxUKfqLuwbrGdzADpJFZ7V2KduLLhew60FeKev7G6+weZJ
ei1pN7XdVNCNk1M1UBadKjujy+9qDW+tEVyaHEqsHpUboCpPph72FN0aj+UAlinDgL+n+4GVJctf
pLK69OYA4U6O5RWeenUR+Sli1gkijnp/3eUNROaOKvumOuRNdhua+o5zPI0K9Wtrx/hRe2kVjsqj
n43nopclSNLyUSF2QI0m5NdZSG/QnQInhf0LU/g46Pk1GRq6VktEB0u6m0PtdTKlL2Xk2m4kbElT
LnQ6NHXFY3gs0xIfjXu7neuBvDlvSQe7ofTNXeODt2hLonlzO5gbUp3jNpVqbV+JlJ5nJc4Kx8bY
FLlGOAvcU2p68DmCOP8uSN8XJNaCv1+QtiD5sWT/xZBW53U/FiWsRZh28AmZyxj0J6oq4CNEJxm9
lo0GhYyL/x+LEqFZmT++rBZQkX66xtNwhZgGVJW4+j+kOlj8Zn9Wvzip4mHiCo/sK6PVfssT/An7
rhmhElc8/1t/ouguSpm9cG8e1nU6QmQpmObNfLe1Bd6YKIGbSulbuHRmjGUBaI6Z0zyyLfc6xRpq
oVGMZ9zWy7nRwqDtTFN9Gy51HL4EswRHduJMVKat6kq9HXpaSAGmrzT6PAS9Hnhqz3qMOhvS+AHv
6GTRACIJQe93E2CWV0+RbNXeRFtImPRrjfYQLQYgMBRuQ6tIX8rORMtILYK7VidiZGv5Ua2l+yKy
mDVb2VJybagreeYqKiyAddSXlErwqY7ypVtwZzHW1I6iE84o+Uqh+sRMaT6XljYUIxkGqNY0pBiS
eGuWzhShLP2WWspEmEIVZWlWySOkCuz6Wz9urvsGE6bfnwtWhYA/FVk+VaYhM7YA4lA/w7GNu36d
A6In8evfk2rGM2Q8BgO36qyXL5KivcZ2fYM4On2JyEjAQPhJz0TNaRTamnwNsYObfs6Nfwho/2UM
uSuHelyl4HV6OlvtuMbCtQgFSOMPVK4EXu2js0+LmlCm4SUop9t40RlSIX3Ki/KQRQXDYdLNlnEj
CbQJbVEpKuQK4hkvhI/uFGQMBTkjLQEwhVF7RdHcFX4t+FeL9iG1waO5qCFVZDxWyCOmpOkrYJUU
nMVvYlFQ7EVL6RFV+oqrxDcGZYpT1EJ4MRFg6mp+6xFkwCMA5kahyRYPjy6vF2ZV2BPyGrP5epTs
Q4G4Yy0qj56E56TSa0dZFCCRsI1MXX2etBbjDTKRGDGoDhpwuNrYpRVnUnM0rqtUOwWJ+ZDJtYLW
VF/LlOSwERpvFTc3MYb4d7P8qRL0AigCdongJ2hG8yiPEZO0UH7rYz11xx4Vt1Ha57it4I8GU+1l
puDjIChm5b0ByLOE/WU4Wie31CaX92aU2fSTM1BUgp3tYy9qxor4B5IF2bduPyrGOYgZvmntfMys
CYp74j8BKXI6Sz90ovL82OZ+M24tns02mraSmvsru7AuswloSiHzvNJ76nAXzQMf3YonDVySMqzZ
XL58yJVwRel4H7GCKcmTlYl1G1W3Zk6EpB1uYim9LePBDSxYZdCFg7h1gh5/EZD+I2tBgu7VHIfC
fC9jW/cqKjD5aq7rLt9kQ3df2vONnAS3Squ5cqU/Ahq8ZEH2RI0ZGxU276yMDoMGPrUMmLL2ie6l
mJaKKnn2ubrwPhSPUQrfCIYKJUXZnZYVJ18uq1U5NvjW9IOViudgtPEYjPopVwnJFw2qeGVdSiwu
KwAkW27J2JS08n3MpnP4rbEnoLvn343v28a3DEH+fuM7N++fRfr634fx5WU/9j2GPobCaZvU9X/N
fAzmNgxuDCpnfg5pWJTrMcBnU+LX+H6C/+FOWvIbChQICERsWUsY+/9HvSakYXLmp8ITERuN6Nez
eNJ1ArjdrG7wz9LKIRLfiNe62r+0ZSx/jqrkY4kRPnZKkYf+TSczuPSwM70IfYq+alur9T3OVoGt
h1dxCZybroV308wQi4hb2L3iFQ12wHUn41tvBnqkBOQ4ykvm1NDpWQ6qjYzR41POiXNtZzm9s4OA
RigF6aaQNFRRo6e1av5Cj4VSakHKm2zphtNtvtJGtdzlpthHEzeHKq0p8hr9V3KhVyZm35VmBUic
SkNKwDc7t6LoZK1V8oL7izd5nF5CpfeIa+zNbLpAKAqpFydSAFPjQmHg21TWBx3bipj8L6iGeJsG
SV5PSt86Vq/pGI2XzhFwGaHVtjcsNzc2wN10jmuweuOHqdYnudbBkkqN73I5AI4o+1noYLR+QapJ
KNOKVcce+YVSKbjuzGlnaMqmt8OPuO22IjKVY0igzR2p3jo0cmFvtUJLvViWs43aMjbmxvQa1LQb
i34vNQZ/Y98gpHP3qRazj242UIfyo9VZiePL+YvcqVh0fPuzy1rCDBBAY4jPAABpBMYDfKgo9SWL
RjupReWNbzm2PBPWUCn1xTLpH/V+uBJZd5w7yp6TRypG1iX99mPb7PrC3wz+cJeF831ejQ9UuDmD
mp3G2OQK0jb3aayfZUnZAx8FeTQuridpse5GG8xI13RunHwjA9DsPw7CwJ6pN89xHOwBhjN5lF8k
O7/XGu1kNdOTyKNrpevWhpS8TXJ5W4gZemORs0toG6vBbT0bMrASfDZDQUkHQNy8kC+NTbl7Djdw
mtxUUe955zbBEK+NWLkLYcP51/+ui98vBFzZ/35d3L7WH38VXiPT+/uyuAy8Ob/bTM6+R9T+EK6X
0lGS+Ay8v8+7f5qFc3ngKoBmYOqwKP6QKCDDEftHY6bxiwP8PzNtLvm4P98GWBWJrTGjR1knaGCr
v8z0Iqlg6e0ssWlpDI0yhjQzU6+YenNqYcp9N8Lw/cx1CZs8+jVsnGMDuPAKFSOYnqKw7DIwu0vD
KOmuyPx3t/0+KF46ZP/HU/VZ56/5x1+U2S6v+7HdLg8PwA5CJyYPkb7YhH8MRLiB4unF5ICT4edp
sWr9Bm8E5gi4XFVgseBVP/Zb6zeh8RjwHFAkQGL8H+XSv2Ue/2SywFnE34DrCBwVP40Iy8/S11xD
95faNtwGOVTWyhSZE+nBLgyaF6q2gAPa0Y2v0nQxly7y1llta0/r/PWYzreDFZ5DJfHCKrlqy2jd
F/32T2/o5fvv8X/yLrsUwPsa+li5af/5uf/263HPXq7B4LBQCX/+9UrAqECYsnArujhxLHq96LXe
k4DZd+YCllWOtKHSA58bB9ING7lqle8P9/9r/dp//Qa/aIMZQ/ai0+jM7or4XTWTmyruiGJGt3P5
n+/R3/4ohln/+1/7S5wIBkfYjH0ZboHrnXk83CqdbhIjOpnSeKRhxdUmqgesyDjW9FkmbeelbYAw
Z291kX/fKv7+lzGXEo7/fvPxEODxIYWLQ+3nN7/LhB7Q4xRsmRSvlSR0m4IllEeCM8MhKDo4f0TW
9b5X3yseWQfofQCi1yxcvbRdOSny4CmLwpqq96XSgpVSW/d1X2ziMT3ZjQXYvOHcEIx6zoAt8+mH
rQjzA6/cYG2JnbYH5NRElK3gFAWZjPHWV8RNPli3RgDeo077G1mjgcBsYc7H6d045XsYxBuDolDR
x8dmWpTYYluK3A1tah96YlOgBWkhi/OPwdRMJwLgSDRlkDgaTHCRN4Nuuq1qSSuRcWuMW2WNDHsZ
53ETJ+Iuz60PzdLfpKg51aM4NgPz+iKoPqtgeOojzn2R/kDZ/KM9BkdCjy1BDeNWTeWPaEo38myf
68C8FPDcU3jS8XnZQ66lqG3Up4Ag2DrXxAqBh0Xdq01HT84cdVeV/q7UD2Vzb2g7CQN3055wELla
67s9GUwzDp1qyp20ACFLLWnN7UzXrgeOo0lEF0775YOjHvRrDra1cSV3H/1wUSeJVNaV7j/UTOOs
xsm16xFzhU67VlJ8CXrp2mQz006mTfuMYtgxf239fVacrelpqO4kYJWF7JrztCrIoNBehkRORYBt
bdX0Ral0Wu9gIlXuQHinMFGTpM8ivCZTBhqA2d1TZZ6k/rqOjlKMJQo0AzylTQa/rF9M4nDhLBr1
avFRhlA8+cGNC6zaqfVbhXNUr4HYF8Mqy+hAFrhcn0UjcHbciPRu6s6W/yK0WyY8nhHsanUbodzq
4UHGy1xXS+6AdG923eSXBscuHgcvF2K1eB5m42QUtqele1Xci/AQ2XvuPmegi6gUJvQEnN0mU8d9
oO2N9qDqa5mRWdk9z9mau3o6edHSEfQcdE8qlDaker2r0NudXN0A0m4bZaWob1rwOrTvtX+yB201
iC0nThLHt3H4mjfnSrtrtZvR773cmlzZgrqXnmqbBmHtEIgbsmiy9UYAfY2M4Gbx2YeDWeMiqVn5
7Pouj5tNV0prghpuDdpGbt6Yb9bmnaCEqRxhJuOhNt96Tt2oMJ7anhfiqMbot1IN8gUm3ouK9kM8
1Uv3B89DtBrNx9r3JjYB44WYFqPWMj8y6ObLQ6lF+TXY1NZRQUadhaO1pjdpBJsiF0bQikxYqm1B
grbFDfRyDNPaNkFKGJmNSzc6vjcS8pa2NZEibbfHzAdDL3QjXOnvQl8zAZzAVjJGIAlWehpOejiw
8N/Kta8+Yn+uiWOQq56v4L8uxDuf1ozJKWM3Hk4hsRXqHCvtta9IDD+E4kHrjtrEWqEd6G6jr6Ej
d4c+b4Zr2NuptZ+iyPGzG3paCvVBbUlWbIPxllppK3RJs/D+0aUALJtRchZ5quFm2VqY14GxkWZH
6KcivgVeWj7TYBjX1wEfTZ64nXoziBOPSzO9l5DPQR3KCTELR+quVGjTndsJ7E8E6R4obSZluJKU
A3E9vcJ/SPnBYS4f+GoltEjXZLT5iAYJ3KvbhmcNvS53RjTg3oWuXdkbK1wJbqDq5xhiOrxBscL+
khDgO9DxIHJnKBxq43oKiYmrzhR2bhPpIHSEq7UxfPjJXfk1Fm4w7maZGhhXzJea4FlJtNWxM7eT
NktjoAQp0EU6bU0n+dIxzaP9We8K1l2QK77ujmTXWjdMeS83FSGJg+V/Vi/ZfCXX50yF97udzKM9
uHxfqCesc48kaiOxTB/iCosYaRGvkFmAYEKKR0nF2IMb7Nj5rIbHejgx3mrjdZHs4/I4iLX0LPkX
U1+3yn6KgShuTPtW9q+z+VamLQn4d5fRAjrelid4+VFF6zf1gwzR1KcqfBXlic3CqPZt/W747FHw
c3eD78QDZBrUrbdBR6NegaINnxXaAim0ZrgsXFpHovEYJ27abSiOIZsuqO2gLZwajL660uNt7FMq
fpiJJo5ePd3F2j6zrqXyVNnPunJprU1Zn1r/ZHYOtjpLIRu7sp+kix065HsxwZGaaW5V7VRpN7Pi
4bug2yzU9uZ8gmxIe07+xe097i7kUvigZvlkRufJ3lDgwufQy7sCBuVNbi3flTS41rJV03pFedTI
W5irpfXTonhTSV8L/7lXTzFtUKlLpggnSVysYdnRaMijdNLtK3V8qmfP6q4m89owH/ovGj5s0+Gu
ntmALFg9r/JyjbBR3UbCEyiG5rHAjlA9WObZIjOyzPDZ/HYTPzhajwp/1qFepg+Z5q0YhQGBtCT4
tnddvwN6P9tPc7+dXs3+UQaEXl3HzBMtlzWBWV3t9PImex6p66S+Z9R3erXxa+L6a1vyKsmdk22q
37ajp9FAUq/Eo2/ytEKI9pZWJ/ktlc+NhVcF3sU2Ly+meVAnzlQF5Gyx1R7ykQnhsZQlCo6u4XNI
PNDycaCx6C6hWtW/zNPLYNxY4b0Q58S8U+VTw7Q42miF0+mL1t8znXQb1hfqT9v5Xo2ee8tN/G2Y
bO2ZMPXH0HnEfP2QjX6bSYckPWcfJZaVdF9p5zkynaZaW4HXDTTIEAVya3JCpNyqG3o6OThUlZO3
TmI5mb5R7TX7dWjtWCUQXXL9yirlFR1Z45Mv3Ybhay+tVXUz1GsxbJME+4TTCLdN7sjkNBM0/U3I
M48c/pKkT/w6S69o/5olp2Xv5qNBCUuVzSDv/PJNkZaljrXY6LatvJ39Q0DIqbg0zT7qnRi9g9U/
W1nlullgaVisORJILVH1w+KBpC00dzCIVNJOKS5tfYOON0uffZVD+HQsaQ98P2yBcVBOEHp97DbW
i6BoneBQGhwryxnNo26fxlNGUttiX7vKhrXaXoHuf86KIzUGQ3dHnxJ6201gP7T2ocxcrXglId+z
kAzdBoOpLR3lzIG8ag3Pks0G6UUUF+BipNwp7x6sFh+qcTIR7bgM2RSw5cmukdNVJ791+k7Up8B/
npiVSdlK+gL6XUsvw3hs7ZU0PA4szCIcSC2fITZ2MeM6J6ifchtXrTG7g7gpeJliHAYbvBzzNhLz
8puGh5bg3FvwrkqnvH9XxWZpwbk2Wy9/snxXUp/DcB34J7DmEOYCeZvi4iq9yKYZZGeWXs83AGsm
SaBip3Hqntb+41y/xJhxe0cz9np3kPONFK5LoGAMpcx1Zu3M7tE037vpBN7SqZW3UZzt8JOopyQe
NSyj0KVB/s2cKQF8i0OBw4rjfyCvyTeXBOwUhisfenBSxbGNd2NyMVU6fzwNS5Q/r5QmA2W2joRC
AKxfUWqvBy9huh6l8zTeARtfhdUO3FhPe4LyGnOfCzeB2LHT5wzzEkeiEKslIcUjLg4RubNhpXxg
chc8F4lLQ11qr4iPaR0Xwm1i7imgkC2IKBt6iMC8xqBSmrOiHILQyVNupxjuViOPMo4yfSMFLoNJ
fj0qmVYowIXvqUSqcpBjB013O9xZ/gHrngI7n0oT7ZoevCThDPJFCpD3+WAWZyXe2KNrl7AFHX9x
sfEWEavLj2m7L5rbdIuFlYM8Z9a5WjWKR3tcj0it7UuZgloMapdhdBppjdaa8oFytsJ31XgdyViK
2KaDrj/lzboQl0p2Bd/glOsRFW9epLkBDdnAl0dXoYj1AfJ+OzuS7JC5H8Wj3Lh9vvyDO6VaLQa6
+pYOrlTby9DOqEH5aiR3VDZjTvfIUtVxsobL0G9I7FLiXdR3AZPMHIuXvjJfLaN2xsZt31rhNOlJ
sE94GBSU+JA8Z8aRATKPToZAMHhds84Zab1OPfCyNbtHa2yt8ThLm6rdaqPHEzPt8MMFz+HXOLvE
WcnYhmvT3kqZu4xsl3y/tVEtwncuCcl5PETJyeQ6r23VyKsUT7HWM4dJ1dFvu2TDdbGVvfTJ/AzJ
BaI+k8sHTjauKqo3O0/kO5J+AGmifu1nHgYPNsqOG8RK6HugL3q+xzrIGQOLvCZ2uexArmMCSB7T
l6+14q2SnGJ6HlJAepxgWB9XZrSqJjdizvs4PeE+B1pAsFnjCnXNxhM3ZDr47r9lqWPyk+d1Uu4i
n3uhF2ID33NSDnI6E4OTjkd83vnVfoABEjlkFSPz2Kf7Pr+iy0jA9zfWlf1eZA7PP09tRwOX3nly
uyOKKTDshBRPl+xVgX2288Mo87Ze1zNexl0zYa2G0mBHuxRuhWA/z6lhVkkhrnFyi25NYZgP+3ng
IrXqfI4o7v9l7zyW60bSrfsqN+4cHXAJMz3e0hx6TRCUSMHbBBLm6e+CqvUXJZWJ+sc16oGadRyA
/Mzea08h9/G9EJvKu630bSd3ZbIo381nJ98H9l7eG81S09D7rNMOHtEx48qLlzMokHhCuZD6Aifm
oC1qiTfxLKtla9OxUBSv+vQcX8UDsWA4FZe5e1TFqbLYtW9GivKXmDwzzJgvZKuZT2W7M+h1yUi8
FshsLv0dx4iTLR25G18M7L/JQ8XRTfPnHBVm4+mJ4b9Irkrk3Z/D8+QtxCM452g3kG5oLNFI1F8J
HVPpznN22aHIAW6d8mTdPnrRrsVhSxtw7bvPgb1Jen5gvlHHX8y/dbIvo2XcrZJnOkUWp5q5skKC
NHLMx1c1yUVfs+DoGCvREjSPANPbJ2iz4pNO0KW7ZWHDk43kidg7QQJd98Gun4PxljH69mAd02o2
j3qM/fY2b9fEYGjdurI2KReKsaqtE+mI3FcBLqGF567nopNXUTt++TDbyE/RY3LnEUJEicY7QIB6
PTxyv0Z0bdUx9O4a+yp/yXH0D7vGvmfbtdAuQC5AbXvA1HmCuRsfDthInCC6XeOpDkgZOjI/iL3F
WFd4YVm4eBt9wB2lcXT7fCF09mm+LJpqlZKC0MzBvGG6zuQXimfdBiJ7VQ07s9wl4vPEejfa5/S5
+bWZQjxcaQ4URQgtC1iJYGKz2wBAGk0oWUPU1m/Jc95snKBEkLBoP8tm3xz43dN2M2Urk3WyQVlI
aPeGA6X01VKLCOSDy94/Ce/siIPZ7R1nFz4VV1q1aA5Jx1vbO5BpoxUDBbJ+hwzaymJEMMzuzt1W
I2F8p35WhKwRHUT+hqDCqVnwueYTQqcs3UrryfT38Vm9OkdelhSe0VqMcoG4mUevXW9qYkvMVbu1
P5WXXoGG33V3DIBAFOTj2h+f03rN4cL9mVvrcCZukbV+1T/LBCv2bfSFN2O2q8repNFap81zFriU
tfJBK0+WveUix2FMcGDGrzqdE/NT6S2TB3Sr6qFgnXn0H3m0BED0nxh+wdPkp3TB9Dhr78GAfuIQ
EUo3C4J/MfFNc3pi42aicyD9OIC1iR551RK6ZS/kvXxBxp5ctU+uDRF+IZ/jYRnx1MkX9Xv4wvMZ
ThqjYOetZTCTLMI3iqzxzBq1DDcgLiH6WGupX2vGQj3xBYElbbUTntCSrMUjIe/pCqYPBaoBVM7c
+M/2p8TAiw0hd1VcjbBiiF1c8CxxEuBuC/jvqkDVtAvvStoXJOB0rPVCo/9zdzRiAvE4MWSKG2E9
0Dq0nEx3Zn1lcQpod366GqNtQFJYvZyg3SSvALsc7VOH0rDFFq22yrkTHY+ochG3eGxystacKUQD
zBc0toyaivxr4SUA1IJ+nzjxE4DS60R4x6gZD1NBvT5Z26QR51Rp+wBVCbugFcGgPG1dxEZOkG+U
SvYhsIXEVDsGp/thjNA8eC9ZWhKbJXjsR8++o2AZJEcLlJ3VFavSopoOjBABNhtJlWvbv56e/+H8
Fu6zbuvI2fBl/ji/HX09jqekiHYZOq2kpk78Sv3VZWIr/OdhfP7rV/t5R/XbpBylrmfN3jdENz++
nNMY5ZRVTbTrRW6CtBpv7aTfF5n1lE1Ec8tsnYeY3guPst1fhyl3YFdvLIz2f/1GfnE5z7NqGF9w
t5HhufZPHzut4KuYQRntoIc9g2xjvuRvHKEuopqeXTvdOnG80aXzdwPzeRPw0yoFAvEccUiwBpzL
nzYF7FfcKfD9cNf56nksqfmC6eA0RBkJ+RBLcIE1D9AEt0XjhdcK6EHApn7SKD6IgbBa2BlWt/n2
XfxLLJ1R/H++mtsXbxh2/+cSq/fmVzXM/Lff13MY7NlwzFbNj2w5NDI4mFwoPb6Y9Z+sY/8rAAVX
OgN68M/PghjyBX5Y+QrhGg7Xvs7/zqGV/0AJY81WpA+X0yyEQYzDC7Hns4SFxv0HUXqvJW4cR/a0
zVDerJMWKR8TKW2CodiBVF+NIuzFksxfQvCGMlXvSRV2iLhTpqh1Y7afrMH9yuaXItRjX+OVxa1N
EBMWahYust56nhYd+m96GjlLaww0NHCDUdu4kpFkhkx0yCWIoHTsgfWk0vFClGGx35Edgs56HYRx
Zl7+vV5/EyjwlPrz63UXh1HGLln+erEK/vD3i9VnX4xOAY2xC0z8wy75m3yBK4+L9lv4Kn/1+xX7
5xoFVsiouuArgj7HgfdPLlh2z79csSAueKhyy2AZZev94xXrpENhtz3BAn7kVEhwKTaArtJ0EgIM
F8rUP1OAYn1PudgpuFsNszDmA+zxlaO35nsC982aWaD5VO/UQKB7ZOzDLLmvDPNiCXz6IRjRkuu9
kR7z6Jkwqupxr5sQ0/uZPjrS9aVxfNfGwz4c+03YwyoFxrErOm1VAjEVk7aP4X47uvNOUM5miO1l
GqbvwUw/1ZliWjATOxk+hJW8FYlHsRy4z6ULOdVSGpnZpreqZqqqNLpdD2bVCNvDCHY1mvmrVlxz
t7q8bMW6gHa3tHf2TGzVQbeCHF6TrL1t6mqnZrZrA+QVuOzaHaJD5to3VYf6F3jYAXb7a46Q00c2
RWSZyV6KvFEtvI7ppTpsx5ALQMuiIgPsGuwNo4ccpG8YxO+7prAo3eUe92OxCCPe9zQja3XYtXUM
xDaYcUC5cVMnE01/wSQc3G0kxLsL/1bMINxAwaLSJzoyJll9ykBrhuZOqjm4ZJD0JPmIdNh1M163
FMFm9JqDGembHv6uW5ADB4+3q8W+hM+rvHZtwOuVcHsLkuAT27xDlb4cqmA7wff1vX5OdS8ogmtm
EnWbnGWNW1lDAmWAB1a8AwiuZwTUC8QFTxkYYZa263bmCpte9eQaObvQ2NwJf1yFo3mjzRxiwdIl
A0wcASgeARUTeMrWSAzXzpg8ABr81LLBAIZJcnzwqbaNk40qZtun+b0GC7kL0tu4YNae1Qw6SNK2
Z3KymBnKjk8IRgCMTCfFG6zUzuj7pwTssmOId9sdr0XsP7RgmVNSvU0ru8FwdOOAbR6iOF6RLLTL
9PxBV+OVigmNqKmWGH9LYica4xpqP0xq5nPJWH/puhaVL3pFUl70iJbFET21QqI2iJGXWGm3sdau
tKh4BPBIWe1OWzkgec6qXU8EVbRKDQEDepn3BzK2xi9zWrd4KBzWlczt6rpk8Ovml77dac5IQjuT
nm6CAamzBY2+8Sf+fa5/e67PBpA/f64fXr+kf8iSmP/s+1Pd/g9aHog8hBbhCqVs/V0hJP6D5oWH
KuAfEki/EdW/G1GM/+BPcQ0ffwqlyEye/R0nIRwEM3hQSO52/mEZ8k1v+6EMmXMrcOeZswDum85t
LlM++FCSrHUyC+3irvdY0trKuLXd6SrxgWqlicF4S7eOnnRPWgBpM0jCe9vshLeu7dFztnkYpe+N
NO2lbpe0fiPDE7tJ3hKqZxwbmrGtobXu+1AFe1gv/tbXfHWIe/Z6UK+fRlMUJyo3nWA34h3GvoFa
YYqvtUYefSQrdswmuTV9PYRn388eOzHBj7aK4gQIwlwPsbr1hvZSGNEpwCodxKxectxomAEamlsd
TWli0WQ7nb9tc/jRWZpkD16ZOntvasRKSxALa3b26NVGtO9dBjm4hXvYcGQ+ok8mJac99x2jwTrx
ymWJ6RaDNyabwiw0+7m1y6G4Nqxg8JYBfKRlMabtjdD0cGMGjElhJ6YLozbDVUfkTC8Bd9cpo4Sa
9Vijdc7KMBrge3HT3BtaMse/IV6IpMn4ptBZJBYMKiNPgXOw4vseYP0mV4WW7PrYxhk8mJOO5USE
KnrUSpliMbGtrZm4F1Pqkl743zv8tzuc+/HP7/DT69fX8b1t33+t3Oa8xe/3uAlpSSDlI+uJep5W
8Pd7HLOZS0PhutR1NugY2sbv9/g3MMyHRwMN/ncVoA9phhtS57/1DUPzj3oN/5dJAUhQ2nbudV3o
jvMtYvjDTZ6KICumNoM1j8XqSksi7awFrnEbJF2/gQq4kkV7XUA0WKgUI3YgvoaFdh+nLY757os+
sg+hNgg7zdynGROaDtwDwYb5uLD72sKpLth0dBik/Np769LsU9q2r1ZvnJOGaVXgDlAxx+5Nd6UJ
XrOGo5x62l5ZfnPdAHPaolydN4vuXZdnR6EsJlKiuaq9sduEOmP40KjK5x6ozVkNbogWhmF4GwfR
k25ybJcNEnVlh92ulMLbzr6Bpd6HFyNrCEeQ4jL43q2CjrIt6Js2vp2ni87zm60MnWRtl25DwEgG
J6UQ9jmXLJp4uXqZJqwRIhyxR6uK2osk9XwnIV0jR4mi/Zjb9mvmISYwDapfPb7UUr/JjSRiBugd
vMk883i45bI4OpX+MJrRDueFYOo2vhRhGAOEDpOQkZR0yitRZsNjjjzJefG9MmDCWwbJ1lTBjYmM
LEcoFrQPshClXy/NFFrUgm/7Xzfp//4m853vxr+4w9/V+Ac3N3/z+81t00fpOEkNxNnf7KLfJb5w
osiVor2ao5/mk/17U0aUKz4BYL88Dn6bFfy/W9sjGQ6/J/9EWInL1O4fTBGMn3oyhnKGQdgJzx19
tu/MyuSPx7dqfT3pMTbugii6cfp45ZXoHEVg3xTM3kLBmHrjj/qqbW7itNhP+X8p0X+qI6UW4SV+
qCB4CwDc0M7zPn4NUbQSf5RalyW0QnW8LHHvdaQ6l3nN6qC1tqFnXIelvach+JwpeSkBtJBC3WaI
Fb1nOxxuyj79HAYoFawCp1jh9a+jpr0Gtm7sh149OBoZjH0kbt1sPAbsJOSEGlIZ3dap2UtPsXUn
iiZeE/N4GKgSTNzDa1EGGqvtXJEuBf/WrLTnOGt2OcBM5IL6M73IC1gA8KhNFk/sg7ycFi5KC+tB
avjhGegavbMmkO49nulsAFNVhjpZza4ZfJXa6K2rlLyjRcNU7710xXCLMcWE7DGEYD5l1dCwQefO
7HRES+Sz7HF6aburKixOVuA8+IFx3SVJvwhrRy1Vx25MeDVYJG0c1n2fSeRoxZ2otXt/sMpVE1eX
NmODoiyUOJlKXqLRKuhMWBDrmUBIRobM0o5LtYxStNRpXLcLHnLh3uxRDAwgCIpu2FumD00Fpm9h
Z+gNh7chNI96pIdLsxHVMvdh8cto2HiqZbJvmrT5ec7zF7FcVmvx0Q70e0Jer1NLMI0fsnJl4wUm
o/2gCbta1MK+0hQpCLnKBx5gpb2GfwvwtRs3GH/ydeHwO0cDsoEp7hoEjlUyh9h0C2GQpt5gT1tz
LoZbFKI2T0EUVUb4ksXyNAQ+4r82ewy98pMU/U2Vxe5qVB3ST7+/Vg19pZTOxeqrZ60RG2ckfqGc
HkhT+6w7LIxbw+b/6hF8k6BhqUvStdKOFF5dzf8p/qkzDznUnaU75qcqGtEeYbjkkHltqxYpc04P
xWch+Ctk90Ijvk+a4UHhVEcjAMfPZCUHq3pixlBmxdpoGmM11i6XSzQdVZu+qyZcVzl7uyBBKlP6
4Spv1DWRo9ECIDZTDj5KJJJzFapmGUrxLm25tErzLtCTeGmG2U6mM9OmqFqWtdZWdxJtmacYWFsP
yrZUXb4k83xTD7ZYRI0BxsKoWBFLdUxV9dTotc60I7zXfUSYWoz6IXfmTJh46pZmbB46ng+aMV3r
fkxSS703M+1sqZrTJ2/vs6DctTU/ltlMb0babEwR3Se9tY3L4A3a4k2Os3sy3GMcVo8SGH/gtZ8b
z9wnRkHqM5bRqC4uHV79ReeGbAuw9BLtEy40m61TmBhXVd09VcpFdCGST4HtgVMs4ngxeTE3Rhq/
cKLTjTgRbDiL3UqAoo65v1Hn/Yps4NXoIPP15Htpp8exzJ8cF5lu6G9Cuweaww0doHXRc/scp7W9
DJlWDFX8gnh9ayLfwWyW7/oJSbIWIqQkA+kUoWq1iupL10gGU5F2alPz4Hkt8xfZXyVkEfSlsQ8y
AB+jHgAJlvkDgwykbJW50xIqIt/I9jCxVn6naOfpgEYmAHpsXYIhXTs6sDU3uHKi/t224qOqu71r
qkfbql9BF+3Skt/UIgeiJIFyVVJjkHF4bAsEnzwPdlE0beIUkQUat8bK3Q3xsHtXh6scQ3VF8rbq
huKprvJd3WH2ra3xGNms943sKZPlm5XAU7L7eN20xPAMA/aHMb5PsugAQukg7PZs9emuDXnkEX51
7iuEwK1Nvl40XvyyvyOqAlM6OiAltE8wS26n1qo3ohMX5Xh/t3jh6P31gGEmSkgvBxwxjz+ecUVq
ZsR6OQj/xmRnaibq+GRd2dnORxvpTAiKUDzokMitAiKVSm9M/zxVeK27eNfELO6Bbk7esx6iOU1T
df+hWrj57aD76GExZ5vEL+ffh7f3016ItnFoE1ukuzF6iitWp/Vz4LBgL880eqQPpoA9UXz2rBXj
1zI6mMawkr2iq8PvkMuLPYFd9C4xOVYNIhY9PP3/vEE2GawKTYtS5acaoVZNEoBJSHdOjmoLZH2D
SkciUNQcMo+QZbUC6h4kc6VvIpOHASEvg1uspvKQkARSum9pCi/VuuikeeUAvdip//VbtH6tIZhT
U15RZ2Eypmz76SeeKj/k+8hIF1HHcqw2HXB9V9ULt352UM+1MPb5rTOTuSv7Yj9cp8Nrb70rNDOl
6vjqPzs1aZXIK7g8793+HssqekZuvuY6bQ4N4r1UHgRKSm0PGGMhZsoPXgut/VKN+qYW07/98m/V
tEcJ+ufV9M2r/PIHjrn5j34vp3HMYSiHTcwi7YdemTYa0h5lMQMztmyzLe57QY0tzoW9TbeM2XKu
mj/U05ClWIrwX+T4npM1/kFBbc5F+0+38xw0y4vYGKkxz81Pow+9sh3yQkxzgm0ZmV6+9ykiNtpk
xvSe3M/IQBod7k/JGV6frD4c3JUvCkJ8ZjdUVnsraJWrxJgQN9R+D0s1dqT5pZ3wbOOoKr55q3Si
6Y/pZGV3OrLLPtFXYwh9rVoWhraYqPF02ENhZe2N2FnrItsFwWe/H3GB6esyeUqdhx5ifoaUu3Ka
VRKpFWS3hT2WmyKyrsisQgQTon+ZVhVykszU92Z4Ry45FbraJhN0z/BTNV4yL90EtnlQCIZwxS/b
nvouLw/69IhjCWS+uMVrytOBaIf+a6AjtQnSNVqGJYG7GzfR8NbEq6iiGlLpwgz4FnRjRdYVBNGE
pFELOtKr7jKqwqySiYDtYoZSif4AowfekEONOcQnHitDtB4YxaaRHW+iORuE5GT2vWE3qFGrrdMy
X+vDpSPy24IDtvHu5gesxuOBsn0XA5Yz6mHpDJ/Lyd6MyFQ69IoR7zXQP7c1VCwKbHL6tn392AfO
Ujbm3hGY69N8NQ7IA+uvWfsutVNEQJGboiTPs8UkysdIbxEJ0d3POFz91g7g6U3oHId8K9lS2bW2
6JyI7C2xqoPmZBXxLnI0EDwSUNasZPWXJToBK2ODO6BvnFhWFUkMGiVc2qVkvq9YXqAobNLTBFHK
UvfT9JJwdOkopWP+NEaK07vXIyXABNy1VD1WrE8EWCB80laZ7h9kcCvzAatUiOaoj26Fc5d6LAaG
ek8a16Kv5bXeaOsy0568Jj2TaStxKeEh20eyO3IPHpwY0/rI9o2MjZXeuLc6LOtlr11nkLcWU2at
RxwyqUxu/NZfGp08p5MhD00esJAT7arTo1ONxE012e1Q6XeWVn0a+vFimEixLfVWxi4CSuTQg63d
SLtZe6G9qmOfx/O0z4f3wtMpR8ebAeFrACm4hkTg6Dy5DUmxnywchwtLaBgPzIU2tcRdoVgFG1uW
2h5QJEEq9i42mtOk/B2wzm1ZxVtTZ2nSmScPJaLhuNcGGCQroLkK6wV0DHA2wcqkOhQIaWvHXhcQ
0VDVkoRVWsxyEWfbXO2Db9NVwgRXgQYjudTfYA9vdA+I26SpZ5w+xJh7W0x+wYmAWrulXO9eIsTm
USYBdeY4oIpx58mIO9KvWeAvmlgXKP4+PGL/oAT5g0cWm2Exw/SwqzGO+OmRRYIhjoY+3E1Cfmp4
V1QCOymo+769zr9qE/cvtzzn1+YPI6Hmv/p+qBn/mee0TIj+a/Xmn77PiIiEsoSg/iLdyWTT8+FQ
Y0pkGq7JoUdqIb/a9+kvI6KZxYJIhTGRAxj3Hx1pcPl/OdIE5IPZU46AgLf54/Xh2MoM9dgItgkD
nJ3rpQHQsIRM2KGEzohtoNQsRFttfJn87BVoGtLHMlKkQJXdVWrpd1KwnuiDsFrLbmAX3ycHBGJr
ol/p0iyAfc7Q44Xrca3lHE2rAdBhsUIG5t70kCNJ94ZOpYUduHG9zjF1xpy7z2U5wjRtH0YygGo9
uKl7Agu14qnNGKKmPWSlrkJhS+j7gSy9izbpMVJ1iQdiXEWJuq9kfoq7aZP75aGTsl96db9v4Apa
DUrdIcBS0TvF3JAJE3W1QTcv/SsWUs4hMXMW6pV7EbU5ADE01apVWv1qN55zSjQx7MgIzR9s7PNo
tjVMDOoomAEujH5iXe89KKf6nJQ0eWSG73honkc/PVVucLA9hbVleoZxw95pgp4qD20KLZ0S89Hp
gxcRRKdUM3ZOgDBWleJRHwCuMLUHwRgm1501bZUaX2gwH6G4oEB2iJKrxIIJkbOXktyeqkNQb2Qs
lyqv2Tk1L0BewQRqF1ThQ9Or3cCoQc/MszHaN0pkr71nbAhGvRpCBi+ar59atn6bKZ0estDY5Aby
ep3VEioAC+W7kzubCHzPihLumjRxZN55tbZznxPG62ngi2jvG9MZpPLDJJxhmSnU3UYd34tQ28XS
3Dq2XMdhN+POVxXduin5VpoOC7lLRpCfX8LW3VRKe2yqeCeld9OY1VVRlwekUHg8RPcK0uCKATmu
34AcZI3s8nBI1tLPRf/YNGXWHet5bhc4naUd9azBRdDuI0PbTZgFyzy4zsN2M9TTPuy8q5hZhIcZ
vCqDBxfLnK3cXYMdzMixgXmCkU+enFs5iUWpMQnqaucUyMnAI2Ld2ZHcu9K4DSf3UnrTVcW9hHOR
9X5qZFQsdoTlijItzxAh4vvUTXXvNd5KtiAh64EJigJpL/TbnEhdz1KvFV6oIUy2jK+wedFSFVZ8
MPXs4kp931jBXUvr5Yz1yYiTO1OQR50J42SkcBjC4irLGrFMOvM+1vDzRZk6OJp/R+LhpilNMhmh
YDqiwcCZRRfdge7rEmVNQu6zVLG/rIh2lhGk+Nq5sjjYvRLfqEYtBeysuRtEMuJy0REMCymDDiIn
iFP/OW39+PO/J8m3beLcTvx5d3Qui6Z8/3XbMP/V95OEpaDQEWuhcmVRhwLg40mChsC3HHpkoA3f
8ly+t0eC+CEhYFbOYuCZ4PX7YWL/B62hZ1AhQNiY5Y7/5DDhjX3sjvi9xUzJAf6u+87cxP14lHhF
YHdTg9uKFf+q7AE5hfuBweOHb+UPCpp5ZPJhpMKrcO7Qhc37ShvR5XygfejBmIo3YZ0bWH2Dflkk
NqP0J9aGmxKn31+/0qxZ+6tXmv/9wyt1cYnKwe3q7TQAvy4w0zLs/7sX+WmANX8cqGtsaGx93sH+
3FIKAt5ca+JLY6vYKg6lBXIm1PpTzUCO+K+/+fZ+/Y1+/Pbmf//wmfoAMUU38nIq+eQhneucS25c
/vp7m0XWP39vVDQ0dHN9ov/8kXhmVSPfVrP1Rb80oEkkOehEnXDkdKWc/m9+pT+6HmjJ2THR4VPC
mD9+orTJBivvFFedo/BnWMOmSSu1EhAuAFUc/+ajgdj5gw9HOhIf8I+U7j2YQ72yrG7r98JMbrMM
aiPnW5Rv4dw0EDWr/DjaJRCPPtL07tkq/dJ5nnJ7yq/IyFQxXqx4kNtQ2a8M1cpd48b72LP2Q10d
SdwLlq3p3Jt5Rqp9vY1GnP+keKzlpJvYe1K5lsFAC6mP+7BlSGjaCOi86dabevwypZVXUBwdD/aA
EdE/G9isKxz0ovjal3I3zPbaVFasGbCRYsKTAZKRqQaRzLpgxEOJSYLOOHPXvaUGkmUhk+o9ViC3
yd4ynZQPK0HH42cs3qWf1ffR2K6TYA4vpMmZwPNVIeF5WFJ6ryx3MiqxA/Se3Ald+c+mC7UE07KR
tPcs2FZNUsilmQtxNXiE1GueuyrKiCIALEWHfaxNkzUPvHurnPg/Cyt/a1X84oTOGuILwkYTqAGw
C3edGu1hymNyi1s+6+isWz8UbwRszrSeQ25A0W2DAsMv3pSJPIDZ4tuV6XAf1uGBadN1FPj3Pju9
rrde2jh/8TMT3K6OQwp9pMJKo1c7L0SyJKfnSjKy18XS6oGvjtCfk1E81EbyltXiMeKrswzmJMLa
QOgyIg+H41pTaz+6tHn+QNDLY5ndOdFdWNuf3fBzg+my7880ZVFxXymx8hgCmHjxiuxV7yUAXG1h
OoT/QSk05/GPeTAnWODVsVNvdviuY5PR84p44W5X9M51ym80yxBzHTOabaECpPhGDKTkNmrbve6f
MhNmtn7hK5wXV/vUs3eD98ANulexPCjvIS2nE4DVk29dHPYhfnc2p5yREjCIyCY19Yteik3kmpvc
fbaZC2tBtBl0DfKnYX8djedCGDCCXWNh5Z8s1rEFTJ8hYb+2b0dj3zlg8wo2Y4M/LSdmULKON7Lx
Dm0QziyjpTea7D2rG36+TVYXV+WI1W0AWjD1d0l4YvO1ZXqyziKxzfRHGnj21qRlXME7d92RLIcT
a8lT7qxMN7sq9GewQ/NK7jGctHuzuWGn+8wY7HFqb12gEJAQn/TwvuvcY58mx6G9nezoHqItvAfm
DDz4TdCCVvyqtebX0j+aDPoWxHuhEmHBSd9/UphCqZG+EO2BkWc41kO8MQ2bz3BS8lmPH71hZ/E8
YNhH/iRY4w4UCvP2h7q5BTDMfXf0PWDvDUTwekbdeAQ1zXl40bsfCHyV3b4C79NhP5fa3sq/wA7D
DIr1rPM30iAeh2TSORZWUq8b1o0yq3WBu2aYujMN1crtnWHhRc0zMa7szAwHRq+xqdPqUSU9Hn0R
XZwWPn0ndtpM9q1NlMHDbdfm26lGb6ZJClhUfyVx5Il9CA0aNa9aGtAGnLFcewT0aBObc2r7sAuO
w+xY+zLZ+kpjudtbJsMqRnvYnAN73MTEnTTJgzHgBLRI+OCfqoCrOzw7DaG2ZGsq09y1bXOewU4W
TKgQxFEBDEpnIj91EIrqR6dk5OMwprGKHPel4LkHRoOClkb2eapvI2s3BmvX+SoL7b3oYo6Gnpkp
j0YG/65P2YA3zqlxl41mS+O3iZt3bcRWya+mjG+22zJ+g6N5bMNiW+f+0p68VQuE17BwhFZ7NLSK
89rkKejh91UFtBxdjCsomAet9zelae3TKoVObZ2qYdiVzrhqFLDrrj25RHWbXfrYd9NTPmb3YWMp
rt+mPuZ0PafUc9hh2VT4bH50H+EfV5eEfBEc+wTbkKbuvLrbWOaAcEDdMffu5pTl/AZ4asBXDLWp
71I/PZtAtSF5+icv6N9TfTyFCrWwBeAt9NFNNjBe/JG9TY86oxvmGFanSzZjxHGWOdZ9YpI1jFE3
CAvkIiGXO8l7NcFeNc5FsCmhdK9lEaw9L0FPYK3rifFjj4wy8ZeJMlnmv2YTT+V+Wpe9jRl6AHh9
JwtnPTXFNTpn7HvDNV0kvGC4pTNalR2uA45/yJzbzPfPXtivBo8oFdNa9ZPYZ6aFfSUFNxFvbF9s
c5MYP5zxjFGubS29Vpm28cPgbmrAOwu5GRVN1oXslV3rl+eKHk+i8oiBhsvKOjS9+xSMn2sU2PrE
1RX5i6CsoIR3O6sK9ikvJFJt2U08PIYHt8Jc3IEgmUhjAX4UXBrj7NeMp/kdonI2JbJITRGit8Qb
j8F1bEBoFxJ4RbAlSOskqmBZM4JIwQOZKe5YKRZddF9kIFr9fOv0AFns1r+URC6HVftem/GtMNHx
G7V+5dPrlwhbFl4XvWfCw+uMu7dt0iWPXZyjXY3tMYQzHj9OwtuQZkOyTNVka7ea1jbbMKewr2kR
TiKOx7UaBrgn+pm4xKveiK78StD5JuciAGw1w2FGM5uFHtNdLkFQtUXBL678ey0vX/wOm2o89R7W
7woiVuHukbxsGQCfYkowcNHHThiPpsKtyZxzZ5DrsOhjrh1+5Zshbjcm9iPDNx815d+lDpeopmlX
Q2e91I2BuagGxOPF8jUVONhZRxyTglbU43Cxwukt6mxOFeRti1Ba9w79zEJ34AH1HvNmrkb0dRDd
mQgrfWlV1VsYOJ8VtmtfLzku0zev7d8Gp9hoyXBySyqRGkjUVBAf3Dug44Z8P6bFXdNKf9PXGFyH
qmjAH9XkNqHlWGkpX+P86rHTfm1MfZsmouT4V3tT8z9HuPJ1EaNfwIPg5fl7ZYMkqT0svbUI313N
uHZ6BHtWVx36OnOX5VBekPgZAIBJYGpaqpW8GZcQ1AF/gfycz/33qRY3BGHfaFl3r2STrwwKGK/W
16rxbjwVM5oevMex5KWMmIFD5VXPdEewwRvt6EXIM+sseZA8bCbT3od0gUtr4Omrhx1VJUpFHBfQ
s2wX3oOPyb+ewoegH6BCSQSZrqbDBGpJBfdzLP31/7F3Zk1tJOuf/iod53qKqH2JmP+JGIEWBGIH
g28qZIyrSrXvy6efJwUYkOU+p1tcaCb6shuTiCTzzXf5LWjNjZxk9VjawYPehBdJgpJxD/R1amVM
tWKEyLn53tSujTPTqO5WsXufBxhudKDD5VVyYkU2r1KlCo0XH4s8T2cWX+Dh7AwA4w4jFUCRm43N
VKIjFPsVJYrWV/mhHQe2ucwAf8tjxiK5ezrYQx0wF5HJLWZxoFR2jz4TSKeZGCDmx+jt8n2VRG9z
IjvAF2ammdfZcciUsYMl7WfRPGodPIHsMPZmmKcXyK9rea8tVla2GvdmVkonHgWOCttayBnXeZN4
ZF99+D1xc2MZ6pp0BeoTbgwvj8oIb5XaeX48BArCE0bB5mAgY4TqpNTMyu2PJOTr4RsNVmreeDD5
ALcLBzx90nSyX2Mc4KYxliKW7x5b6FzGI8seEIZQjTiHXp0ZuIHVrlL/KGOzKE68KMrrATEldJsv
/5fUGCSoDZUdzS/yDKGbhjpDrczC+7L/IkNgt64tcheJlPfPi6ItNaUD0tCiIy3gjuaGVqQuVUoE
oo86OSm+Z1p3Vcb1QoLNv/4x/0wYLGrM3/eFzpZluay39IX4rte+kHIA6QNFdweOoP6Rzio0aGVd
oCdeeK5vAHPatDIEEw3mCQwT+igvIwZhSkq/GqKrmBlxgf6SzCymJR9LZmFnwlDesTE1wbXdWH/9
Xc8hsAOplrUmogiMcguDilL3ENprrYndtpxTK25OAlO/hvIxsfOqOErapDkcLJRXki5/TDoyq8yA
WuGkGBLh/PhQOtadrebLwXTmNtmtJGdTVUWzofGpFOHC/ogMMFB1hHWnspD6fF5qykmVy49BqC0a
zT/Ra2fpV97YbL8liX9CzP7KzyLZ1C/0qEVTSJnBXZz6snWpGKvTUEZJzDFPQwV0JJJTfa/dhAXE
mNC/SOuqox3MU6mm3lmkSvTkV5PYBbKn6/VtI1enQwDjAzUVhgmTIO9YBru7HPWRnu6rUqmngYWm
SB112NSV8lxVO7he8l2P0Fa28q9qD8l2cs+vtYFIXJPfDh4ybXacj7TSRTGkV360uTOry/jYKFZj
v2zOPGQMYP75XzytugN3JaO/4k3z3mesAjASbSnpIsiqZOz2DCO6TvsmNzJaQ36JDH7unleN1qKn
2BWzvKSxVhr9Md4Z2gQq3yyOpHaWaC7hGou6kdUDBIBEdOJI0oyfDyC3htGn4Qs+QvfxonD8H4aP
JFkM4bHLSHzcTOj6UEfPKx0FpFVsldMmzvrxMMh0GBqUwwoJgAVmUfj66YNDIjsUV/Qv0YQEmnHr
K1ryLe98FXLCqhqO0MWXrrIe1cEoLQpG/C5Ci3atJoduHlXHdWNdm3nWL8js7Hmc2/fowFsjxcpu
arNkmJs6sAIcBG2An5xqdnMT6DaCWFUeH3EaAOphTFV21rQJM+BBHpKqcVbceToywKUSnpcq0oqr
JOaM1CHaLQNid7HUnGcWCTOm67M6xFG3xN+Eyo4hieNmly0QDnzW+0Pc6GZ+Ti5Su+kcYf+j9cFo
hiEY9djLLDJRrOH0V8hw+vzQPXOU4KHtdV4Bm8sjRMycBKAvQ7nVYVrZGOBKln2kYVwyTR39Gpi0
N5aG8qmttXDWWSv0x/om5d2QZ2UPBaNv9JvC9o2jwlqhpeiLqZb7oCe6NsdvdmkbgqI6lNOylRJg
akBSi3BFtuHX2VFHXtzp3TJcQU9KayfG0BpFr2KlfO90tCfDun9Km+pSMvJTQK9n/ZAiSALwAJGw
+KKzGnPUVoEJQARkpRNbpyFRQXXKSRUOD7iscT7DeO6pw1fdBVbgGHOrQlNYtfLj2rAuipSxlwcC
A+oV4F03/JZ7/kkcul8y27v0PARysqEGnujhGTEM+ZGCJjacE4tb0DT6keWHRzRf0dDK4mO9dBZh
HdxqjA4bMz3S7HLh4fGly9G3JNTPdMAHR34hn7qJkJ90lSNfQ5EnUEt0YIYT+Hh0U9E56RT9orZT
tIrbeVKlxigHAztSV6sZCANplPUWoyEfdwb5GG8HWB5yudDyfNqVCP+Z3cRRg2M1NcBPRrrQd9UO
bd070fl+V8/PFN2YZkN033vZoTtg9CZrgKAVf2akAaCbCB0wp1wdZ75616ntTFtRf3XOD6+oH7Q6
wDAdLElkeygLt+V5AZgD4enrLKxubGmYqE1+qsr1mVxWJXY0BoqoJbgcSUvnRZeWSCGV+H3KJLRY
zmUJOp+a+iVL4Ld66aJCXk3u3WMoCeeuEv/QHOXED4pjcE33hWtOVcg8oa8fWsjBuINO8yYTCdgi
NSmYQ0jNUZbVh71v0OgxF0bSHds48yFpo55GcX8lkVkVflJzcrJvuY94EParp3JIJ7ZUr1yjfWrS
+jhBxqtahZfmYI5bPXsYJF0Zx6r53dX17jCDmOxVq5s2axip2cmkd/vLgqmf5UQTO6Zit9wCrbqK
1FM+j2rtMcsCA61S+ZBWx7T1kJBuqmnT2tMaqZiq0Ga64V27fnyr5qk0Ry78POyHW6i0t2orLHT6
2UpJF02sIS4cT7rVcAZvmCMF+UBN/dAc/5MjPc/OmJv8Pkc6L5aJ97QlR+K7XnMkGfEORPMtMILq
2uLmbXYGQAPsME5wOpSr5wHZ6+zMPhDjNvIjkAQIcQiR+jcghgZUUQAP10xbxmp/AVuIfMhmloQy
Dd47OtMzUmjV3IC5Wm4iKU0jWTTRrLSAP9HSWU1pGqLF9exmY9Dix3MNVUvNUXFfC9C1LeNz24iO
W3Q/TTXm8GnoPWrImss0yCOf8i4r4rO46xnW+08pBTr64HAjPMVAzFMfB6V/WUbRfU7Sg0z0le2G
aCeCBIhtZ9xk4dfczG7crLtzgU+NwsK7tFPoJZ38BWfaRZg0M1NJx0VgHxdNPVbciKcpvOxVawb4
/qstCVSG/phEq3rkWeGdmSEHTofzKpGMcuRISAGDJSl8+Wpl5pMVWzOWUgRIgfg+ggy8cVX1Pqrj
BUj4Rdai/Vc1E6ep7zCwm9UVTFeiFnq6IOE0Nz9P2voBs8gFXmrnQ+ZfSIPztTTb+0DDoTjUL6oA
yU1dLulV+Bd91ZxpRjM2pPjOdlC/zeL0Wq6sh7Zzbx3x/MZ5oh6uVOMbFIlJJ5o6/X2e3eiIoEtz
XXXPQrM7M106TURBBGBz9OUBl8hD97RSCeyVVY/pNs47rRx7DeLd+AV5T3nrqjlic6Vz2WduXJwA
Fw3TIzyerWmHE1cKhqO/kJAkAEy4ArGmUp1noMTjwImmBoZ3wVkTD6RuioXkC20AVNTCr2VKOqmb
3qwMvK9tqNzUeLutLhhiDvAfs2FCHxdMZL4SOHf5tqskM0Yvg2gIMsQJOE5WGtz9E43W0cgmDPw+
Gl0so/iP0dPy0f81IonvfItIsiZz5dduV0DzKOhecWEEK0IOJH9mwzrzfOLYa0QyD6imxMzY1EHt
07V7i0gmgkbUeoDkMVuHdGj/lYik/zqZpmoEgaWAHWAwvamlZXY5OYfiVtMKeOHRyi3NqYEeBaoT
qfxQy01tz0yARkjbruQTuhXcdb1WAlqHfRgXh3Db20lrlEkzykrna1B70MCkc7/ItIVhhxLTmiBF
YihN0QSvAt+4lx0IT4eWQfMFMSKb4Qs1HoKmVtDAoWk0oYeheoBVwA5rCZK3kYp9O9gH5UEbrPhL
0NjRjLY7I866RsYoAG9TjaSYvG0prsecRMFSjis/5HJqUWLb9BKDcdi49I2dk9DSJkUrPAKacFrm
DfAYgtU/N2J9I4R2xO9vxJdlWEfbzOnEt71eB/1A5o11IPJwhjl1766DfoC0CxoTNlRWbCTE2/nW
xhBKb5Rj9B3ARYp5/esD7RxwcWTo5qqlqmhz/ZXbgCXO5vtM5mBwHXDIA5dJlcnX33UxGphxNeJF
1SzG82BEfI9HieLo0Cqz6wTxLd1XbkwnMhgE+RgxCccxslXQCJpSjkyva8daUWkTs6y+4HozTk1C
Oq3Dqwr2XJ4jNKt4SKJ2YY78K2HZOOwz77QO05oRE0C41WpsOJTyBXNNV772hsT8kRpRMU2SflKH
0POD3jhpM0YGblgsV0pzonX2aaCGzJEiKz9cOeaDXyne7apAVbyWBXXdOJUSJDGYr2dHal0e5cPg
zpzWvQHYXE7TKJr0QfSl05tL13fqwySp6bHW3bLws4laeMtASb/BjTxjwH7sAQ1F+9W6A7OAvDjC
oeVEl3Tuk+nJxvc4arLi0hD+687aij1BxGNA3jyrTYaqSD/ryjDL7OYS+9aZX9onkmXeZSYGV6vy
1MMGtsdAdpZlkkup059aOBg4kn8tlc6RHyAbUHUmI4z6R+hZE2hXx6gATuRkNRkQ38NR9HDAX6TS
4kleBl8dFbaw7eL6jLRnMswaJZ2qkn0ZNJqQwEdwwEmQgVXD9tZVq0tbdceJESLKgRmnLiRugeep
uX/Trtwp9qiTtHFOgoTary3jWWhmi1b15nYzoLDjL7ye8Q/6JmnazVaDgY64kDdN5mmPHk+ULnSz
Goe6N0FY6CaLtKnS5rOsKPmJ7aFTqAvH7a7azlq4TjOWovDKaZWZn4azIJNPtFCbdjnzC99Jr8IM
+KLMDC8obrRQP6lgm2FWO1eDdGa2/YnUob4JWBIeo3VrdgMKrO5ZlppfnTo4pb5bwGw9USu4A3k9
62LtUTa7I9dqlnUXYvqpVEd5aS4yg56CijVvHqnHZSF9WyV0qvzyRg+lo9j0bgoEM8vBvvbi7LKP
vPMELebIQKDXjaBgGGY3sxrjoWoA8uoRvuJy4BzlSfU1sxFn91Q7v0vyuB4xu7rwnPxLRqujapPT
WNHuqti8Ndz4VAa8gXuhT0+iv3J7A8F2TQzgXBWB6NAcEWfMqYZNEbNxBGctPUMBVbcXtVIqUDvM
L4qvo50rFdGiBrnBKBqlbpVGNve2fEyKKAbq0NSwA6WlpnvXOtxIqkD71GmsidwXyUjWuf+OlyBy
2/kFLGs8DeMoiJjFaryLbuGM+iLN5qsBLMY/b8hzVkVY//0bAjQw3JJP8T2vD4hyoJAQAQPD0kwY
nJLQvOZT6gGZkgViUEVQCbI/WdhrPoW9KdZ6uPUpgPBgi/Fdrw+Ihb0pJFxH1xRLQPP+mr2pww/5
iIvD3pR1oJDxLIkkbuMFiRvTSoZMm1ZObsBbtk50Wk26Sbhz9dsA5LqqF9O4t0GRp9d4ikz6lf4d
ohwyKYqUHJpEGisY1JMMh8nAKK4tHCch5EwMHCj5Z/dWJKJLctvjUEln5ijEsTLI84dOWFgaqf2F
nP9kyJSFn/eXEV6XWbGKkajtIIJ5xbFdyfMYX0yzKhEVZpja1uivEepS4aCJk2YaDTeYVU8dC1Fy
QqohowEH+crAhNPSJCTQeshKHnSxOAHFmArPzgahJaetIdvWpyqmnmGY2yN0s5xFYuF24EJ18gwf
F44+BLMuxVPSvXngAYKx8ApFWKfExanG5mU1S5oSNfWKSRyCDHOvTi/81P/maSW65DJmYqg7oSmf
ydW8ItycBMKs1BC2pY1fIcvvf7c0/EzxNc2k4NLuMDpVZSo8ycT81FYdqtUcUeC1MyrGq9U1SeFN
j3VqhD/6mVZHR7HbHfl+f6l6/TeCqnNSm8qhF+C72ioRurIS2BG6pPKERFP0YiHeAeNYdji31rLz
TdKKC1lYusrC3NXE5TXF7ZWh3Xjwk4sBF1hV2MFmjIQnSRpgy5Rp4aEqbGPNGM31XFMu1Ep7KIS1
bND7dFxxm0UGMDs2XTBSA060agFBA1Qa5kqF+kNyu+tE2Nb6PnLurrCy1czkRlm72yq80E+asLw1
jdwwDm1fdYuRDcrkUC6FNW491JeioYxdbt378lgCvyefrCQYIjnmucohPGF3TI++c5CuUcGTWbGT
fUXOUYPSnGFBIUm33EWMBaxo2ddxOonZvskA3X9m+GaAnCJc5yEG1J66sBBVmqp8bsGh1DAVB/8T
Vbhmy23VkgXBVBa/NuCEOTD4Ir8LTQvdx1hrNWXuRbGKW0kvl/der0fJqc6spfu2epbCM9VUecEh
/zOORLv2T8LwdfXHPPWTckso5vveQjHKuhZ1Idp2qsFk+C0U02wDIm7a5rpEFej2t1ReNYT4zVtD
7Wckdg6Im2T5NOPWGPa/RHpak9rfAZQRxhEaeXi3WsjbsaJoxb1L5ZVcsesAYsvMivO8e6Cu6C6i
sIY9qkrNNPSMucf87CiyUU8PHIwvh4C+kYsghk5TLuwB7Cn5XF65l77RfdW7BvH5clGThWIvliNH
l6ABsZrWNtLeSZ8cN9bqSxG4jBS7Ahl9zQzHDE26nEkE1Ecp5hk4glkV0mn3ExpPaaGujhW/HW55
5uwLq06+5rJ/3XZtiYZ/3dzZdpBgNKS2FUYmBBsX9wil7E4qZMcBISZqPU0pb8sTx0sp23shNtB5
Sb3ozOK+azUXR0vMcGzQXl8IAPEIE/fhG0lYdSHnWj2zkN8hwqtYyQZWe05YAg2bOwVzJJoCk46S
C/ykGwIWBIkpBSTMTZmV1y7qKtOQXsIs02oLw6FBavuRlJJzovW6umG8Z48ZHjmIfzGAeRYz+IQb
KZZ4TLO+QGu3Kv/9v1+WPFpWyw//MU6qoOov66eiv3oq66h67eiKf/nffvGPp/UqN3329D//Wn6P
4TEFZVUEjxWD8eevHX/H7/S5bqaM/H3Ow2U7rR+DLZ1th+97vWzyAQx3HFytZ79Y2j4/8x75AB6G
DgxfJ+V9dqB9zXusA/F/KGqfmYfiu97yHjIlWIG8rtxVKIOv20AO1ntpwg7+VgNKBUewkfXwdupo
DcPOd0RetnHZ6rprVbXtp0oMp2UMKSxZBHUiHwWOeYZ5cT8qKi87zqAzlWNTG0zmtX3goY2bRZz5
sgVg2BQF8MFmiKVDeeWDbEadR/HulNRnMKTWTZGeGgMM6phekHbvMEQLgLoZl6GUDsozBeD/71NG
lP39KQNwXpfBcsvh5NveDpmlIRSNmMImwoSATo8NMTPEyq1NDiti1Qri94RZEnL73RnD5Zhs/ZnC
Cm+Jd2DjUP3pIROE2PenjJBuovJAb0bXxMNibp4yXDxLIHrmFAJ/Xt64keyim1wj+VxVht5Nq8wI
j6SssFATkNymGK+GyEqvokEuLnMX6SVcOrzqIlRjRgSZbCQXVU69PEPsoL3K2gYNUQR6Xe3JakIZ
/J9SixaiexVGQAMimQwolcrGOvVMi16lMShJsgwdtIoX2AaMIH9gEhRnSBlb3rQO0TRWQ+UuH+jL
tCsVX782rzHZsAWpthD0WuQnmsMexq2xipMfTqTIsz6H9dpaaXJTkDCPQ1fzR44KIS+S9ftScwcm
q1V72AbE81YF/2IhcyavCp008SaNlWvmSrhfGe2Zs+oeeQD8Q/zt+8PGyH4YoYwHT9Pc2M7QjRyU
e8ZaW+oT8I/xvDdDulp2302lAr0VPW0PNUNajWxZMk+0HstZJZew/2oZatKwmLcGoga+CeSBPhau
Jtqgn5o6uIJQiu49xvBjybQXao7Nix0DfCiHIphYRfMEEfkkl8tjpMOeLEikmVMzLg6CZmSJzzck
JNTp0IBgAXuiAOAGWgo+boC0YflMv9uMP2/gqNdpgZJE35nAHLvhAZBJSjXuz+VMuYHEmY+QIZBA
OfC/kUnIeW+Nx15vbqVS/lq2Ho2fDOaEEShjXTjp9qZ2Yq3Um0Kk3J2dMg/LTxgNogvmounWtycM
5rA0iwpl5PfGGPzMTcaoDfCfc2KEvrAK1e5XDVY9NMjHmWSfe6V6OujRhW173zIJ8TBHi8dOXn11
oqw8CgrNmSlVZtb4WDG6DlJe6EE9q9MIsLVePLYB1WBQMqVzVtcFPfcZVFKwsEik60zRRx6jsqYX
JBIy7JEPMjdIlHHXppMWqzBLSY+9DMur2HMUIJgeGg9+fprX1bJki8eDpqOEIJnt2FDy5FDP/PKo
cFcXeRefDhG65HaknK18aA+agRRCl5nOuBukRdGoAFeVdElCBSdKy87TFbpqklIi+hsm49jXMOGy
Ohf/gQ53JEQ0f0hleZzo7YPbUgsqBZZuNVTsAPiik3k3RtMZ0zoDUu4ySDhCd6qicxnhr0Q3CrJF
e52inHAm6ZUp6h2smOjyI/l2aia2y8AxYOLleQjI2elJFRIc2sw/W4fKT3gO3ucc/54+pWfL+Klc
px4/U5Hn5OPnf+5XZgKt7/dvxpdlVKXJlieD73p9MuCd6jpqzkLY4IO0NXMqx+JsPHfs0b59XwOA
YUSykqyDBARs7c+sRKASSXKEkOSzkMJfqgEUQ7wIH4oAU2QktH54MaAPqhvdGH/IEZzOwPlJZd1F
c2IWPOnAW83DNjsNIWK5uoXzXC1PKELHFPPoycO/cNGoVqQT0B13GXpXnZ8stIHuNWHjwo8lF5kP
IFhajDaeLnnLDLEQFEv07xJePFYLkUJt8Vrk4yK2o160snm2CvyHwkUZx0zMCdD6B1OPp5oLnLor
XXMOWtLC68mI0Jut5hQZN1EhDaMVPWnQ27PeVhaegpt3kKWjAqGafIWaixXNad4skXc8qoLhDFD8
sVpUp3VSXkqQweGYGkhl5fgWSHDTAR48hHn9rY70hcUlHEK9wYvdupSkVcS11KuR0ZVnzQAfJAnK
L10Q4lbgq6dKod4GbX0Oth64pAbxzz+0vXKpe9pxajlfI1W/MnX3NnWba6vRp3mIla1rHdNBnVVa
No240WD+Y5jw8jwKAXwaJe9VbKd3VQ2+Slod64l1RoK3cOvh0VHBPrSDPotSDKmt/KKM8mXl1HM/
9h9WqPcoVX0cybxWbMBFUJeXDAH8w8hVl5qW3be5u0DYZQ7hYqEZK5TzBKsH4ZkBdUw8T07yIToj
bsNlLBt4RbI8Kr2qGmGygE124FPJNOq1tbKOWnV16tsZEbUAloCWqe3rIxAbrfrFK3s8EUN8iIZT
tWxbG1hbJ6m8pFmG3ynbzSsOvUzSUBeWLEADRsHrcVvqenOGUDoFnSHbXnyUZRl+Lz3kOvvCHQwE
9kLVQYDvn/D1XFhxn/8sfJV+kHjbQxjf+RbC6P06jmJYlogW70srQ0j1EsQokzSARaLF8dbIQFCb
LzhQ6lWBKHofxJDaNiiE1mgiIfjyl9LeX4aSBDEayUIrWLRNVH7S+04GZM/Qg9CrEgawzjMtxF3d
cDVdoQtVW/BWfTUcK3E9i6Ukxeecc2z0xZc4ir2TuiI3ywMyiTQRZnvyNx1UyQgVjkc6kGeD52II
3DvXfrSKT9qgMpE7qudSrj0NLUhUTwqbCynMsOFsao3MaVTpg96e0OE2wLoKvXnFYDzSpJ6X3PWq
EKRvy6yBjboWqrdQUxkrKwfJEs24QlEFn7zUNaZdlt+kkYVn56qAOhgNxNEuhu0ED6rL+3mfrazD
VlfTCgFgRb0MFGWYtG4fAC1uvCt4IuGPuA+aI/zIfEFa1UarlescVlBgBPsN+2OsLwFm3Ni5MbWl
xsd7JMTSXpm6nX4bp8bUc5iZGnV+bAF+cORqpguYrF9Dg04k2xz5aX4GaAMJ1f67qcl3maUtilg/
zP1gaqYm9oX5kVSHZ36UfNWgo+Zw7ahExlESfkl9fAqrsBWGBgvHTMdZ5Z3qpf8t7yE9K4iRknyK
AGZSYARGJeBJh7VdYKWL7WVIkNKw9qsJWr1iHOmdBG4pihYaYQ0c7EInzHWFvHQTiKU+AdAhEGaW
Z4xUQiMOT4eK5t7XhMxySJakRbxZ2GoKbZQKbejaaB8rgm1aGmcewbckCNd9fKeLqGxEejBCLXJe
ErCzTn7qZG+uFFi2q6RYNGAfbORGjF69Sgj9Gk9AONTLkmlgxfNAx/i8k/XbBABtK94Pve7vCwnF
Yf4yZxY2iG2pXGtNDym4NC578QSlmoVXTIWf6nBY9MYl5gwx2F8oxWjVxyPX7HXoaeWlisKXxRNX
89ShWznum+GBjvzMLNLHXg7n3J18lJo1NHNlEZjqLODxDMUrGtvJDcZC86RW8BZsQfnTUnCOS6mE
98UzHErhUnXaE8Nn67TBvW94sD3bPsut2mcW0N4bbfGDxvuU9j3AaJnf1O+6M4SWjmw7cke6yAYi
WG3UZdL5gIQ+xNlokZM61JZ1F3guE9d63pFatKTQtPlRKk2ZIJB8lNhArEhGGqmMT+rMUcb/r8T+
d/238WbL7WfdL3puF4gmVDfp3/tHr5F1+0K/b9N9yGoV+DEbL8n6Q62bhH+2RrSkl1h/pweook9J
wLdVmmBIYvAs/OuPCMnHly9Ltop+JXrZCgpbBiNIodHG0/Vuk363DX/+G/7awvx1nd//BlualX9r
J1jn3VbQyEeJRvhdMGoV7hW/bIWGxA0wfJLyl8HBXm6FQ83yIb34bw7Fh62gnhHjZgVMK7gnMZTe
2ArtgO6swDZxOLAGES2vvdwKkRTtvBW4KTKAVxkA6djYbZ4K40DWheirrHJ2xGbs6VYIMaLdtkJ1
DhSIcgL6qTFFWeeOG7GCMCF0+t7mZ/t5Kp6P6/Oc4GcE/g9R88MFYSsc4WSlgZpQwEwom6dCgDoI
FC9aWGvJq/3cip1Pheh9COQh8l7UIlA5KTY2TwUAR5MGuCHgwqLRvp9bwdO34wUB/2wrDILZEFND
SZJfdXMrZAWenso/2tuQyVHeeRtgWwtctoUzEA8mv+qHbeB1oYVGCIH+K5jZe7sV9OV22wrxkPJ7
4rpsC4Hb9UP5YSsM0MP0W9aq4es+5F5eDYFS2G0j8CeG2QSgQTbZCIM20S9ngltjIvfHY8sD88Ji
2MM88/l93+XtYLwoOwojSXjn2lr4ffN68CUDHXeaOOtTs978/dsKMeff+VSQQXI5+HWhcsAx++VU
8MQCrllL5+Ng9fxa7d9W6LtvhX0gGnOQAC1DhRcguDMfIoV6oDEIYCO0tb333m6F/RzNd7kgFGLU
FTJ/duPFQ/TDTghKJNcHf+h1b3Nvnw+dTGjH+0GaiSYmhbkFx1MVhd3mTmDsBo1EM56nWHv5euik
zjvug0nGgOwHbwMwHREzf9kIi841DyyVCe3u/T0Sn5Fuc/YpsLDRNUQm+WvDxqQmwXRIGJHsb0oh
gI07HgpyJ4tEQgxr8WShYbFxKMi9aEVSl4vpyN7m26LNtONGmOCVENcBuE8Rhg/Rxj4oeLKClqOR
wyTmmaG2n3Fi95eDLBM6BA8lZRa4K9Gt3AiYvBmEU1vGVoAr9Byh9y+fEFYHux0KKg/ioYXolW3Q
huAObGyFjpCSaFAgy2STdO/tVgiy425bQbNGdCfQXSS9Ws9DN7YCN1ReUXiaKmhQZx1S9/OC7Bwq
OBX0sKGx/pSG2NgKkVthMcgsAKgLWcVzlN6/CyK6TDueCsowJqAIfxEOXi7Ah1hBC09Q2AUfb01Z
39etEDd7t60QsYIk0jGpwqCbgVHdOBXrsMq50EEZvHiB7+UFsXe+IPQpNFC6sOHWlfk6bdg4FQaJ
l4koCycHXZbnpuH+XRAhmbDbqSBsgs7XbRk8CJovvw6BFEBvsOFJLIidIu1e/8T92wpj9+LcObAI
m4zD+H1t0u/NVFOnTgOMg9Dhfl8QZ+dSjFhBX4o/vEOTTgP0SFjcuCDU5TrjQXgdMiq3e3sqdn5B
2Ar4vArylMLelR6VGBG9n53jYGKLSkymj/GiGrGXYVOoou4WK9gK6g6ZiCjTuBEV18ZWGILsI5Ra
CCh7XIwZO98PkWwqolNBPESwj4xzYyfwChUzdfgoQhJkDTDez0Ox+1bAUUdBSDSnMFoRe7GxFSSj
NmEERjyjw2dVlb3cCgF/2O1+qCbdXQ4FU6/nkfDmVigHjIt1Gr80d/Y5wxJQ9R23wuECOPD7mPbg
K0QRvnEqjAOItgYGSi/Tj+fN37+0wtp9KyzBjjTgoL00qTajJm+tAbGYbrdQ09rfZFMMK3Y7FeIt
RcAIjTBmxpZO63LjVKgALkA642uk4SlIubL+iXt4Kj4jbJJO81hShMAB2ZZhgbgSDFid8PrstLaf
YXP3zo0gAjMHJVAAJOetYMUPGRatTQ4MaDz1p7Pcfm7F7oWpeUBjk8rTZiM4GfZm2ERnnYYNsgGG
KULF3sJsjJ3bFWBWORWCqkCXV0atZrMaY1TKJjFChRS89qjd01ghmMC7h02dvNsBvvussL9xQTSU
Zckq6GCB4t3jbNPYvV1hgWQmKtLTExBFLIM3toILous8pCjmPk/Q9/VU7N6usHgsmQ1yLEiitvTz
AHUbNm+pZlOqiCJkT7fC3n0rbNoVJE60K9BXWOtkbb4gOtkmubkQUn6mSu3lCyKIqDvHCualBu1N
+vscD1H1f3hMDSBaDru07zWI+RnZJiaHjAjJK5gWrpU5P2wFEyGaV4yD2Kl9hvqLp2/3UwH6kPuB
SY7wc9/MK8wDsk1iCAFDJGB7C60Q6qq7bQV5hRDkJX1SkVhlMrRZjimANVUNkPP6zOxx62b3x5Te
P0bG/LIoqihEjM1+hUprh/EYCecesz9EjrzjkeAlBcnNWIyZEFNR4UT0IVCo9D1/Umn3+HZYO7+k
VOjwjQG2I6fzKu79YSuYgQhRJpAoyCM8A5PY/D2s0D+j202BBU5ZpbmPhtBmnNAOaPej6clozH5R
HdrLnXiZ7u8A1eRQQBEjt4L5xOGg0/vL/dDQkQfCyy2RBZB3fSP38FDsnFOoTHs4DQRERqJrudaN
reD1sDXOBLNjCjbekD3dCnvnqpQhOkcCzStC5jMX7JetANTKqBREK029/Z0R/uJ+93eYlLBqaVoy
+rJgz/7Ce6AqRYlSzEE0W35WwdvLWGHtnlPQtqFthbHfC+fnw+uhHKCiT6ubDGuv6VEvKIcdYiaz
IOB4OsX5m2PAh60gpjL84IV5sUzc20Cxe6ub6lxwjGWhxIdpiL6J1yS9IgGF8mA/24bs6/Mhmk27
ZZq8pLQfhM43F0A3VaF0++FUWPCMIcCA0YINsMc0ypfG8y4XRNRhkKOowbgnQuPz406AO+JEoE+j
mc8FyL4+pLuHTGalglouOFCvPcsPh4KoqTABemlS7G1tLhigu10PYBWoL1OTazyT2/t4ApZEesW0
SGDR9jVo/mJG83dSCuR0YVJyKFSySaFD9+FQ6DylzM81sN+UY2vXgL1MKYSUwm6ngqDJ+8CMHFU+
jHR+bWnCG2IwInLN56Hx3p6KnYdiYivAlgivIQp04bW8cSqMA/TAQFu8MNP/SiX2X5RrP5VxDv0g
+r7WxAmeyndq1f/xH7zqxfy6wHth6rXkzYd/KrSsnxd/+qlt/e+P0tbrJsS7r742JdY/6uX7X37H
X3/6hx/2+ou9/s9Z8FQsi0e/X3+hf/mkQk3zf/71fyJc1urlB8WetfybkKp5+zS/6nD/vBN/tvpo
GT4Vr+u8aXaLBtUnrN2/rvJuZQ7U7isXy+8/0uL761LvlueJ+ITln5rl1tXJzz5h9bTdvjqBbOfV
D5eRn9ZbZEtFG3r31f1lEaVV9fS61rudJ03Zff2gKurydaG3xQUxevfFceB4Xebd0vTxdl8aozDu
8OtK71b/jEt6iHp5/G2bfLlIanf+8ItgGQfS0fL7lr+qiO87/4Cjp+u0Sl8Xerc5n3FZj4Jum3uA
4Hvt/sHrZhm9rvPuc3/GRR2Xj8vf/FE/46ZOoqUXbT2Rn3FPJ7gRo/u+JcwIlsTO+z5dfi+/P21b
/TMu6zSIHv0Cw4rXT/r2lxXA7d0/fcRV2hLEBP5398Xr6MfrMu8+92dc0xlhYLvktQBm7vzJZzx6
T1tCjICN7L74U/K92BLdjc+4qrOnIlkm37dEMIFC2/2zY9kSsf62I/MZl3UWRFH5LS3S2vNfP+7b
0REu3Lv/ChhGbjvyAhyy8+LHyfdgmfxxFTTb4pn5GVd2vnwMcWR7/bDvducz7uz86cePp2L7+p9x
cU+XP5b909asTIBcdv4DnFIkvC7zbms+496ebosIghe3+4d+2vr3/IwLe/rUbAk1gsO5+6cOvj0V
1ZbVxeR959UXy+/B1mNofcY9XSyTZbXt72l9xhVdLItg219UiD19wsYU1bZsRpAzdl88TYp0ywUS
WiI7L362LMtl/brQ2+0UM8edFz8Pl1GalsvXpd4t/xlX9Dx8enr0029bz8xnXNRz0lRv285/xlU9
Lx+f0m2O3wJuuvPWXyyj+I/RE72f18XeNl8MDz/hB5SPWzIa+zPu6kWQPGGGviWhEViq3T/6731y
f/bu/mY/7KKukmX8+hnfbfln3NXrZVIt/7jaeqHE6G/njbleFssyrbbcVyFpsPvyTzj9pdGWCyWm
dbsv/+e+m7v+af+D0+DOy9dxtS0/FRIju29N3S6TZFucFGzxnZe/WfZRWrwu9Hbq/69AZ0BRbHho
HtZ6G7RqjGKz8d/rR2mUhidmlwKLMZg7kcKFGpkV7/1SlDu9GP/tL/gtwDaNAV+EiTm5ATuGH5s2
1MkbkIrknNTEIjsAAAAA//8=</cx:binary>
              </cx:geoCache>
            </cx:geography>
          </cx:layoutPr>
        </cx:series>
      </cx:plotAreaRegion>
    </cx:plotArea>
  </cx:chart>
  <cx:fmtOvrs>
    <cx:fmtOvr idx="0">
      <cx:spPr>
        <a:solidFill>
          <a:srgbClr val="FFF797"/>
        </a:solidFill>
        <a:ln>
          <a:solidFill>
            <a:schemeClr val="tx1">
              <a:lumMod val="75000"/>
              <a:lumOff val="25000"/>
            </a:schemeClr>
          </a:solidFill>
        </a:ln>
      </cx:spPr>
    </cx:fmtOvr>
    <cx:fmtOvr idx="1">
      <cx:spPr>
        <a:pattFill prst="ltUpDiag">
          <a:fgClr>
            <a:schemeClr val="tx1">
              <a:lumMod val="75000"/>
              <a:lumOff val="25000"/>
            </a:schemeClr>
          </a:fgClr>
          <a:bgClr>
            <a:schemeClr val="bg1"/>
          </a:bgClr>
        </a:pattFill>
        <a:ln>
          <a:solidFill>
            <a:schemeClr val="tx1">
              <a:lumMod val="75000"/>
              <a:lumOff val="25000"/>
            </a:schemeClr>
          </a:solidFill>
        </a:ln>
      </cx:spPr>
    </cx:fmtOvr>
    <cx:fmtOvr idx="2">
      <cx:spPr>
        <a:solidFill>
          <a:schemeClr val="bg1"/>
        </a:solidFill>
        <a:ln>
          <a:solidFill>
            <a:schemeClr val="tx1">
              <a:lumMod val="75000"/>
              <a:lumOff val="25000"/>
            </a:schemeClr>
          </a:solidFill>
        </a:ln>
      </cx:spPr>
    </cx:fmtOvr>
    <cx:fmtOvr idx="3">
      <cx:spPr>
        <a:solidFill>
          <a:srgbClr val="F78E1E"/>
        </a:solidFill>
        <a:ln>
          <a:solidFill>
            <a:schemeClr val="tx1">
              <a:lumMod val="75000"/>
              <a:lumOff val="25000"/>
            </a:schemeClr>
          </a:solidFill>
        </a:ln>
      </cx:spPr>
    </cx:fmtOvr>
    <cx:fmtOvr idx="4">
      <cx:spPr>
        <a:solidFill>
          <a:srgbClr val="FFCF01"/>
        </a:solidFill>
        <a:ln>
          <a:solidFill>
            <a:schemeClr val="tx1">
              <a:lumMod val="75000"/>
              <a:lumOff val="25000"/>
            </a:schemeClr>
          </a:solidFill>
        </a:ln>
      </cx:spPr>
    </cx:fmtOvr>
  </cx:fmtOvrs>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'Acute Maps'!$E$3:$E$69</cx:f>
        <cx:nf>'Acute Maps'!$E$2</cx:nf>
        <cx:lvl ptCount="67" name="Categorized">
          <cx:pt idx="0">0.1-3.0</cx:pt>
          <cx:pt idx="1">0.0</cx:pt>
          <cx:pt idx="2">3.1-5.0</cx:pt>
          <cx:pt idx="3">Suppressed</cx:pt>
          <cx:pt idx="4">0.1-3.0</cx:pt>
          <cx:pt idx="5">0.1-3.0</cx:pt>
          <cx:pt idx="6">0.0</cx:pt>
          <cx:pt idx="7">&gt;5.0</cx:pt>
          <cx:pt idx="8">&gt;5.0</cx:pt>
          <cx:pt idx="9">Suppressed</cx:pt>
          <cx:pt idx="10">0.1-3.0</cx:pt>
          <cx:pt idx="11">Suppressed</cx:pt>
          <cx:pt idx="12">0.1-3.0</cx:pt>
          <cx:pt idx="13">Suppressed</cx:pt>
          <cx:pt idx="14">Suppressed</cx:pt>
          <cx:pt idx="15">&gt;5.0</cx:pt>
          <cx:pt idx="16">&gt;5.0</cx:pt>
          <cx:pt idx="17">Suppressed</cx:pt>
          <cx:pt idx="18">0.0</cx:pt>
          <cx:pt idx="19">Suppressed</cx:pt>
          <cx:pt idx="20">0.0</cx:pt>
          <cx:pt idx="21">Suppressed</cx:pt>
          <cx:pt idx="22">0.0</cx:pt>
          <cx:pt idx="23">0.0</cx:pt>
          <cx:pt idx="24">0.0</cx:pt>
          <cx:pt idx="25">0.0</cx:pt>
          <cx:pt idx="26">&gt;5.0</cx:pt>
          <cx:pt idx="27">Suppressed</cx:pt>
          <cx:pt idx="28">3.1-5.0</cx:pt>
          <cx:pt idx="29">0.0</cx:pt>
          <cx:pt idx="30">3.1-5.0</cx:pt>
          <cx:pt idx="31">0.0</cx:pt>
          <cx:pt idx="32">0.0</cx:pt>
          <cx:pt idx="33">0.0</cx:pt>
          <cx:pt idx="34">3.1-5.0</cx:pt>
          <cx:pt idx="35">0.1-3.0</cx:pt>
          <cx:pt idx="36">Suppressed</cx:pt>
          <cx:pt idx="37">Suppressed</cx:pt>
          <cx:pt idx="38">0.0</cx:pt>
          <cx:pt idx="39">0.0</cx:pt>
          <cx:pt idx="40">&gt;5.0</cx:pt>
          <cx:pt idx="41">3.1-5.0</cx:pt>
          <cx:pt idx="42">Suppressed</cx:pt>
          <cx:pt idx="43">0.0</cx:pt>
          <cx:pt idx="44">&gt;5.0</cx:pt>
          <cx:pt idx="45">3.1-5.0</cx:pt>
          <cx:pt idx="46">&gt;5.0</cx:pt>
          <cx:pt idx="47">0.1-3.0</cx:pt>
          <cx:pt idx="48">0.1-3.0</cx:pt>
          <cx:pt idx="49">0.1-3.0</cx:pt>
          <cx:pt idx="50">&gt;5.0</cx:pt>
          <cx:pt idx="51">&gt;5.0</cx:pt>
          <cx:pt idx="52">0.1-3.0</cx:pt>
          <cx:pt idx="53">&gt;5.0</cx:pt>
          <cx:pt idx="54">Suppressed</cx:pt>
          <cx:pt idx="55">0.1-3.0</cx:pt>
          <cx:pt idx="56">3.1-5.0</cx:pt>
          <cx:pt idx="57">0.1-3.0</cx:pt>
          <cx:pt idx="58">3.1-5.0</cx:pt>
          <cx:pt idx="59">Suppressed</cx:pt>
          <cx:pt idx="60">&gt;5.0</cx:pt>
          <cx:pt idx="61">Suppressed</cx:pt>
          <cx:pt idx="62">Suppressed</cx:pt>
          <cx:pt idx="63">&gt;5.0</cx:pt>
          <cx:pt idx="64">Suppressed</cx:pt>
          <cx:pt idx="65">Suppressed</cx:pt>
          <cx:pt idx="66">Suppressed</cx:pt>
        </cx:lvl>
      </cx:strDim>
      <cx:strDim type="cat">
        <cx:f>'Acute Maps'!$A$3:$B$69</cx:f>
        <cx:nf>'Acute Maps'!$A$2:$B$2</cx:nf>
        <cx:lvl ptCount="67" name="County">
          <cx:pt idx="0">Alachua</cx:pt>
          <cx:pt idx="1">Baker</cx:pt>
          <cx:pt idx="2">Bay</cx:pt>
          <cx:pt idx="3">Bradford</cx:pt>
          <cx:pt idx="4">Brevard</cx:pt>
          <cx:pt idx="5">Broward</cx:pt>
          <cx:pt idx="6">Calhoun</cx:pt>
          <cx:pt idx="7">Charlotte</cx:pt>
          <cx:pt idx="8">Citrus</cx:pt>
          <cx:pt idx="9">Clay</cx:pt>
          <cx:pt idx="10">Collier</cx:pt>
          <cx:pt idx="11">Columbia</cx:pt>
          <cx:pt idx="12">Dade</cx:pt>
          <cx:pt idx="13">Desoto</cx:pt>
          <cx:pt idx="14">Dixie</cx:pt>
          <cx:pt idx="15">Duval</cx:pt>
          <cx:pt idx="16">Escambia</cx:pt>
          <cx:pt idx="17">Flagler</cx:pt>
          <cx:pt idx="18">Franklin</cx:pt>
          <cx:pt idx="19">Gadsden</cx:pt>
          <cx:pt idx="20">Gilchrist</cx:pt>
          <cx:pt idx="21">Glades</cx:pt>
          <cx:pt idx="22">Gulf</cx:pt>
          <cx:pt idx="23">Hamilton</cx:pt>
          <cx:pt idx="24">Hardee</cx:pt>
          <cx:pt idx="25">Hendry</cx:pt>
          <cx:pt idx="26">Hernando</cx:pt>
          <cx:pt idx="27">Highlands</cx:pt>
          <cx:pt idx="28">Hillsborough</cx:pt>
          <cx:pt idx="29">Holmes</cx:pt>
          <cx:pt idx="30">Indian River</cx:pt>
          <cx:pt idx="31">Jackson</cx:pt>
          <cx:pt idx="32">Jefferson</cx:pt>
          <cx:pt idx="33">Lafayette</cx:pt>
          <cx:pt idx="34">Lake</cx:pt>
          <cx:pt idx="35">Lee</cx:pt>
          <cx:pt idx="36">Leon</cx:pt>
          <cx:pt idx="37">Levy</cx:pt>
          <cx:pt idx="38">Liberty</cx:pt>
          <cx:pt idx="39">Madison</cx:pt>
          <cx:pt idx="40">Manatee</cx:pt>
          <cx:pt idx="41">Marion</cx:pt>
          <cx:pt idx="42">Martin</cx:pt>
          <cx:pt idx="43">Monroe</cx:pt>
          <cx:pt idx="44">Nassau</cx:pt>
          <cx:pt idx="45">Okaloosa</cx:pt>
          <cx:pt idx="46">Okeechobee</cx:pt>
          <cx:pt idx="47">Orange</cx:pt>
          <cx:pt idx="48">Osceola</cx:pt>
          <cx:pt idx="49">Palm Beach</cx:pt>
          <cx:pt idx="50">Pasco</cx:pt>
          <cx:pt idx="51">Pinellas</cx:pt>
          <cx:pt idx="52">Polk</cx:pt>
          <cx:pt idx="53">Putnam</cx:pt>
          <cx:pt idx="54">Santa Rosa</cx:pt>
          <cx:pt idx="55">Sarasota</cx:pt>
          <cx:pt idx="56">Seminole</cx:pt>
          <cx:pt idx="57">St. Johns</cx:pt>
          <cx:pt idx="58">St. Lucie</cx:pt>
          <cx:pt idx="59">Sumter</cx:pt>
          <cx:pt idx="60">Suwannee</cx:pt>
          <cx:pt idx="61">Taylor</cx:pt>
          <cx:pt idx="62">Union</cx:pt>
          <cx:pt idx="63">Volusia</cx:pt>
          <cx:pt idx="64">Wakulla</cx:pt>
          <cx:pt idx="65">Walton</cx:pt>
          <cx:pt idx="66">Washington</cx:pt>
        </cx:lvl>
        <cx:lvl ptCount="67">
          <cx:pt idx="0">Florida</cx:pt>
          <cx:pt idx="1">Florida</cx:pt>
          <cx:pt idx="2">Florida</cx:pt>
          <cx:pt idx="3">Florida</cx:pt>
          <cx:pt idx="4">Florida</cx:pt>
          <cx:pt idx="5">Florida</cx:pt>
          <cx:pt idx="6">Florida</cx:pt>
          <cx:pt idx="7">Florida</cx:pt>
          <cx:pt idx="8">Florida</cx:pt>
          <cx:pt idx="9">Florida</cx:pt>
          <cx:pt idx="10">Florida</cx:pt>
          <cx:pt idx="11">Florida</cx:pt>
          <cx:pt idx="12">Florida</cx:pt>
          <cx:pt idx="13">Florida</cx:pt>
          <cx:pt idx="14">Florida</cx:pt>
          <cx:pt idx="15">Florida</cx:pt>
          <cx:pt idx="16">Florida</cx:pt>
          <cx:pt idx="17">Florida</cx:pt>
          <cx:pt idx="18">Florida</cx:pt>
          <cx:pt idx="19">Florida</cx:pt>
          <cx:pt idx="20">Florida</cx:pt>
          <cx:pt idx="21">Florida</cx:pt>
          <cx:pt idx="22">Florida</cx:pt>
          <cx:pt idx="23">Florida</cx:pt>
          <cx:pt idx="24">Florida</cx:pt>
          <cx:pt idx="25">Florida</cx:pt>
          <cx:pt idx="26">Florida</cx:pt>
          <cx:pt idx="27">Florida</cx:pt>
          <cx:pt idx="28">Florida</cx:pt>
          <cx:pt idx="29">Florida</cx:pt>
          <cx:pt idx="30">Florida</cx:pt>
          <cx:pt idx="31">Florida</cx:pt>
          <cx:pt idx="32">Florida</cx:pt>
          <cx:pt idx="33">Florida</cx:pt>
          <cx:pt idx="34">Florida</cx:pt>
          <cx:pt idx="35">Florida</cx:pt>
          <cx:pt idx="36">Florida</cx:pt>
          <cx:pt idx="37">Florida</cx:pt>
          <cx:pt idx="38">Florida</cx:pt>
          <cx:pt idx="39">Florida</cx:pt>
          <cx:pt idx="40">Florida</cx:pt>
          <cx:pt idx="41">Florida</cx:pt>
          <cx:pt idx="42">Florida</cx:pt>
          <cx:pt idx="43">Florida</cx:pt>
          <cx:pt idx="44">Florida</cx:pt>
          <cx:pt idx="45">Florida</cx:pt>
          <cx:pt idx="46">Florida</cx:pt>
          <cx:pt idx="47">Florida</cx:pt>
          <cx:pt idx="48">Florida</cx:pt>
          <cx:pt idx="49">Florida</cx:pt>
          <cx:pt idx="50">Florida</cx:pt>
          <cx:pt idx="51">Florida</cx:pt>
          <cx:pt idx="52">Florida</cx:pt>
          <cx:pt idx="53">Florida</cx:pt>
          <cx:pt idx="54">Florida</cx:pt>
          <cx:pt idx="55">Florida</cx:pt>
          <cx:pt idx="56">Florida</cx:pt>
          <cx:pt idx="57">Florida</cx:pt>
          <cx:pt idx="58">Florida</cx:pt>
          <cx:pt idx="59">Florida</cx:pt>
          <cx:pt idx="60">Florida</cx:pt>
          <cx:pt idx="61">Florida</cx:pt>
          <cx:pt idx="62">Florida</cx:pt>
          <cx:pt idx="63">Florida</cx:pt>
          <cx:pt idx="64">Florida</cx:pt>
          <cx:pt idx="65">Florida</cx:pt>
          <cx:pt idx="66">Florida</cx:pt>
        </cx:lvl>
      </cx:strDim>
    </cx:data>
  </cx:chartData>
  <cx:chart>
    <cx:plotArea>
      <cx:plotAreaRegion>
        <cx:series layoutId="regionMap" uniqueId="{A138519C-1861-4946-B29C-566A3C0D357E}">
          <cx:dataId val="0"/>
          <cx:layoutPr>
            <cx:geography cultureLanguage="en-US" cultureRegion="US" attribution="Powered by Bing">
              <cx:geoCache provider="{E9337A44-BEBE-4D9F-B70C-5C5E7DAFC167}">
                <cx:binary>7H1bd9s4s+Vfycrz0E0QIAme9fVZa0BdfLcT20m6X7gUW+b9fuevP5uS5bYoxVbUmofRzEtiWyoQ
xAYKVbsKhf88Nv/1GMxn2acmDKL8vx6bPz87RZH81x9/5I/OPJzlJ6H7mMV5/FycPMbhH/Hzs/s4
/+Mpm9VuZP+hyIT98ejMsmLefP7v/6A1ex5fxo+zwo2jL+U8a7/O8zIo8nc+2/rRp9lT6EYjNy8y
97Egf36eBHHmPs0+r3+g/Pn5fwezR6fEB/OocIv2vk3mf35ek1Y+f/pj+JCNDn0K0OeifIKwYpxo
KjF0VaNEJ5Rr+udPQRzZLx9LXDmhiioTg1ONKarOyerh17MQ8i89+mTGZVS0q8+2dmzRrdnTUzbP
c7zZ4v/NBtbeBkNx+ctReH3mY//sfvRtAPHn54fILeZPn+6KWTHPP39y83jRuaw14/6NH+4WQ/TH
On7//Z/BHzBog7+8gXg4wh99tA7kewifzkI3KOLo3ZH8PYipfKISLlNF1qmhM002NiA2mKrrOjeo
rGlM1lYPX0K86tLreL8z+bZjvNHCDiBvyBwTyldxlMXz1TBvXS2/h7HCTlQVq5ioRNagqMhwGZMT
nVMd8GqqTA1Zo6uHLzFedmh/hAfyO+A7kDgmdE/dIMh/xllc2s5qmA+BsX5iMJ0p1KDMoJqqAMOB
qmYqxzKmnFCma+pwHb/p1v5Iv32511Z2wHur3DGhLmb+PDsg3FDbCpexUjXFIP2ixc47gJsQDRu2
rKlMMTTOVw9fLulFf14R+m2dvS6+A8DrAseErAmbL4iL4qAKWzsxOOE6B8YaNTQG9IboykTGcseX
1HVkX/uzP7qbTeyA8KbQMaF8Oo+esvct2N/ck7UTXaNcxcqE2axTPtTX5IRRqhKdqZqsso0FvOzQ
/hgP5HcAeCBxTOiaweyg2BpYvpwRTdOJrirGJrQaV6C8OVUNurF+0Zf9Ye3f5FV6B1DXvn9MkIqD
IortlnBVIYRw0vtACpTumkJWT3Qqc5hecKA2IEVfXjHZY6v9R3gHQN8+65jwNOOgDH+6h2Q3FqBy
mMoy9HC/l266vhrVCVONraiuerQ/tBst7IDvhswxgSyy2dNznD2tLJpD+EXQxcyQKdUBJVe0Dd9X
OSEy+CsFuzHU9YY5terS/ihvtLADyhsyx4Ty/awFhXlAjPuFDH4SfhBYLPCV6nDDpSfgJjEHGNMV
eL699l7q4aUztOzQ/ggP5HfAdyBxTOiKbF7NDruE+Ql2VcK5rGOhUoOzweYrn+Aj1YCfa9DF9rwO
70uP9sd32MAOAA9Fjgnhq1kE8vyg/q5+wjg3NAWOENOIQYYIKydYtTooTAafCWoaO/XbBfzSo/0R
HjawA8JDkWNCWGRxfeA1rJ0QBR6RoiHM0EeMhgY0VDijKmxsWZXhEA9V9EuP9kd42MAOCA9Fjglh
cxY4CIytltEBDC1swgwMM1EURaWMYLEOtLR6IrPeP5JhaC+24dXDl5vwS4/2R3jYwA4ID0WOCmG3
yMp8NcYHAFjhJwgeMEXRwWloXFWHSxjBYKZwZuiUYCZQAivsrZI2Fx36F/iuy+8C77rEMaE7mj0d
dAMGf6GrIDBUBhdoS4QQ6hnhJSxdxtkGv3HlIi4t9V3aH90tbeyA8BapY0IZzn7gHjRupGAfZjCy
oKkNhfbG9EBLIxRsqAwUFyhpZXMffunR/jgPG9gB5KHIMSE8mudxEa8U5SG0tH4CK1qDJkaAiBlc
HmppcsKRzaNpXDZksNB0kLIzmt+hQ/vjO5DfAd6BxDGh+w2kZX5QzhIZWTKCggaWLpeJom3Y0eQE
XrCCsK+CEAQW8GATfunR/vgOG9gB4KHIMSE8chv3oBsxMu4Q02fQwYpCNaoM9TOFHyXLDI6SAl5z
wVm/NbIW/dkf3XXxHbBdFzgmZC8Py3BoJxphBEw0knPAZAwZSmhl5E9qYC91mYPhAgHyFlZ0Zn9Q
3wrvAOnbrx8ToHezbIbN9pARJEU/oci1Amu1oCUXhvFaWBC8VR/j12BtURXk1YC3WnVpf2w3WtgB
4A2ZY0J5VFazYLV4DmBPgdZAirOhIXOOa2Ao+TBISJAirekasq2MPmHDGKzcRX/2x3ddfAdw1wWO
CdlTMJKH1ck60mIRNOBMlpGEg7zXDV8IcQVY0kjh6FPohpkayw7tj+1AfgdwBxLHhO509pQ/zQ9M
SKoc6RoI/YJXBvWI0w9ryhlZ0byP7ssMrIdMhhmxLz3aH99hAzsAPBQ5KoTL4PmAihmeEPwgFRBr
WMC9JzuAVz2hMg6nqEiHXgQFB57QFN35F9i+ld4F2LffPyZUx/nj7PB5OeCfEA5UDeRbbUllX1Ac
2HQZAx+9mcq+6tL+6G60sAPCGzLHhPJtWUSz8LCrV0MyhtwzkYzigNFg8fZWFSL+qgGyagsNuezP
/gAP5HeAdyBxTOBOAzD3+SHB1RAp6kNAKl+mVQ13XnKClCuGIBIg3rKAlx3aH92B/A7oDiSOCd1J
MLODw8YQjBOGk4Acu6u6oCCHOy84SA0WFdgMEFU9CbmaW8tI70uP9sd32MAOAA9Fjgnh2zjwVyN8
AI8XpIYhy4ahE225+w6TccBVgclCeAhHzVR9I4LQd2d/bNekdwB27fvHhOokm0V+4B7SI4LJrIPL
QJokVieH4TzcdRnOLVBiKL8wrFZd2h/djRZ2QHhD5phQvnR/zrMPjsb/3sGiPg+H4kQ3WCnwUUTe
SNMAyDqoZrDRdJX1vkY1L3u0P8Yvr/TawA4QD0WOCeGpGzw6Gco3HFJFI0qEU7xMxd5qcAWhooH5
rCwyYokM6sPoHaSh77vq0ytIyxmwdffYfmr/9bVem9gB502hY0L6dJ5Fs+jpoNF83lOUHNFARPOx
KetDjY2cK1CXyMVSDPy3wWGtuvQK0m/jvNHCDjBvyBwVyq7tBID5oA4T8p8NZExqFNaULKt8k4lm
jGFr5gyMZZ9bt1ImS4v6dNWnf4HzRhO7AL0hdExI3/jz+aMT/zx00EGhiPCqsgZWUkXO3UB14zCD
AkoT6XYqDvhvlNT5p1P7Y72ljR3A3iJ1TGhfoXTTYa1tHTmThqoZq7TJTaQV6HaE/LGw+yPeg+Dw
skP7ozyQ3wHhgcRxofuEUk+HdKZ6OxtZ0GBBEEKCrzxEl57AyZLhH2s613HEcBAXvpotOvRv4F1v
YCd810WOCeDTOAgPSmICX6TpyEjbkMFT94nPA0Wtnmg6EgI0BipsMyd62Z/94R3I74DuQOKYwL2d
5Y8HNqsRGUQenYKFK2uwqAbYKic4943YP477E5RSGqZjLfqzP7br4jtAuy5wTMieRU/uLPr01a0O
S1HrSKMEw4V8HFlbeMgDgJHVg4QPXVMo6idtxv7fdmt/nLe2sgPcW+WOCfXz2aN/8N0YB1hUZOP1
zBbqGMJDWkv2UE9QGk2GrbU95PTSo/2xHjawA8xDkaNCeP78PM8OjjFixah1RlH2yjAQgxhgTHG0
AUFFjai60p/zH7Be56s+/QuUN5rYBecNoWNC+gZxCvugKfDgvFAOiy6c341CO+SEIhMTBDYF7blZ
rmPZm/0BHsjvgO5A4pigvZw9z9r5YUvbwayWwV/hKHBfvRDB/yHVhQMOOixuJFySbSWFX/u0P8ab
TewA86bQcSHtH3gJ4+AZTGucUulLCtOh74RThlShKNiymAIbmvoS1TL/Db5vpHeC9s33jwnVWzea
B8HswEy1gYqUSMxDfhaS3in22DU7C56TAdZLV3S1ryQ8rOOw6tL+6G60sAPCGzLHhPLl/OC8Flxf
hiiEiqpYm7wHO1FQRRhnmHBUHCT1MBbRd2d/dNekd0B27fvHhCrq1B8aVhAeSOxB6Q3QGnCMNxYu
TC5dh5dkGPIm5bHoz/64rovvAOy6wDEhezmv2lX4bmvA/ffyPZDUg9AgDosSMFYE/u9mLgAARypA
Hx0equO+L/uDuia9A6Zr3z8mSBE4OexqBahQrn0sGGUYVBTU2VythOJIGpzdnp7crMix6ND+yC5f
6FV+B2wHEseE7u0sCD+JOS5XOeSyRf1nhPJBZhjK6sTvmiHV+0nMQIhpwXTAUF49fBny/6dTryj9
dm7HljZ2QHqL1DGhfT3L81m5GuwDKGh4vBo4aLBWOPGgo7zZpjPE1D6fFlVKuYwjD4NI4bJD+6M8
kN8B4YHEMaF7V5x8uiwfD1uzAdk7DOVHwUrhLgZV0Yc+EYINFIYVjiCC2UCGz2Apv/Zpf4w3m9gB
5k2hY0L6xp8FcZwf8rh/HxJGBTsUcWDLZLsh0FpfphI7Mi5a6Y8TD62tVZf2x3mjhR1g3pA5JpTv
5rgcLQ4OTl6h1CyIK2zQMhuCjNMtCAwjoYNqS6N6tVcsN+ZVj/YHeaOFHUDekDkmkG/yx3kcHHIl
o5YhyuegYgMc4uUZpoE3jNs3cLwJKhsZl4sTiOsgv/Rof4yHDewA8VDkmBC+m0XF7NPXg6trQIdy
SQSxIraldIeOiqTYjXHOGDd1bN6R9E+n9sd5Sxs7QL1F6qjQhhF2HjtRvlpUB7Cy+3IAfXHZ3tBa
pUiv+VMIHBJUjn4JKg235t4WWnTpX0C90cQuSG8IHRXQZVgcNq8HpeCRJI9iSihg+EI+r6GM2xz6
I09IBUEWwCaLebfo0L/AeF1+F4DXJY4L3XoWRQfNjoeF3Zcv7E1sxBi0bYXgUREAp05x6GnpS61U
yIvxVS679G8QHrSwE8YDmWNC+fssd3DB8cFvnQWEcKIYSGmwXBupPOqJuigP8XL93TAB859O7Y/0
ljZ2wHqL1HGh7ZcIGa9W1QE2ZixpAqa6z6IGA6Zp8jA+wZDRgzI9FBFH5O5t3O3wfbbo0b/Beb2B
nUBeFzkuhA9/gzSYbBxloToKzyLfY5h62V/9gJNroDiXF0gP6K/vs75D/wbfNfmd4F2T+L8A3fe7
uPbK/f3huBb9l8GA370CnuNoIggtLF7kfGgIDg88ZeUEilpREI4Ci43ULXX17OWO/Hpb/a87tP2A
8avg2tstX+794fg/c6f7r+97x2Xwy+viR7NiNo4Kt2jfXPn+/qe/EP01fNCey5E8e/rzM+KDCOv2
OTh/vG3o5RtLANZuHl4Xms/y4s/PElfgB8OkxmlECiSROPv5Uz1ffYTTTbjuAWRmfytAf/FOFGeF
8+dn6HW1vw1iceq4d6fyuHz5O1xqWHHo1zKH8/Oqb6jV0dpx9DoiL79/isrwNnajIv/zc18YN1l+
re8rImBIJ8JrosQq6llj90DfksfZV1gk+Db5X3Lj27GWdOEpd/wkmAZZbhp11eSTIiZNJFonIc1X
HjS2NPbq1jLOI9blZlCX33DCMheKFDdmp5WtKYc0M0mefC0M7glPiU6JL5+rMX/IaekKJaqFLdPT
Qi9vXIV8D1E30qwzfqoEdKS0sS4YaQoR+pI74jQfxYqrCOp0j63dnraBMrHS+MJow/MwshszDOJK
SHl5Zan2lUvdn4HqjnnQfeGWdBsn8TerZiNF8R58jz/mLJs0hpaOVI/+bXjhVaq1KPOpXYZFdR1V
+Y3O3FFX8zPJNTxhyNKNbQdfyzj8oTrZpUS1TlgBDwVt5a8xqy5dSs51P2lFF+Qj2ZFlkagdE35e
3jh+Qa6JoUkXXib5JvEVKnQWSqbrphgsOW+FHniusNSGCDvXg2mlZo9dqdzVvKiYyOMqSP/mucSz
q1z1haHmrfQ3izPyYBTMb83FTH1ZSmvT4TFO2gzHiYvl7Hj99b+vZ1UxT//Ty/zzx37B/fPbdB73
cz0ffmlNBu2+PLdfpmu/bKzZ1YTduqB/8eFvLdk+6/XXS7ZPf9xc5r3MasWCzEAgAtoWBNaLG7xa
seQE2XcovwT2epnv8bJeQZDg5pa+sA/y93D5g4ow5MuSBRuKSj4E6QQyw81LfZWB1UuuYWTP4y1L
FiU0h2u2P6kO5w0hMYq7yVV5fc2mnatmxEqMKW4g8gPB/FyayLZePBWWY42TLq+JGRmsHWdWZZOL
Nk0lR3Q+beQxsTweTqgi3xuyVZsqaeY1S7pJqkd2eFdn9B6T6O8kL+4Cg1xrNEmE3FWZ6djhRPfk
MhpnbuG2p3knB3/VRdyOGtc1zuwozKZqwrNRzbKzLuokUy/9G9ftXJMRRxJWRVWRlzQTxFX/8hXJ
GrGKzfwquUrjOBVhaz8ERBuXQUZE3HatCNr6ovHyqVQ2z1KSXrQ8vq9a3xfcU+7dSr1gsheJIlDG
NGHUzHPPEXYh/+067UOSqY+OYWdCld1YeFIhCdtzUiHX9L7LnHOnw59J0/3l1oYrkszvTMdQ7vLM
aoRNandkVcp5Qqxu7LeWbCZdNYpc3xZdLj+pjmGI1CiZmcXJDzf1Zpmef4n8dh7YbT2uWZAKmvrE
tHV+5XRdija8HzpzXJHSjl16dkGFq5WNaNSAC9xgfN5aSSWUVIqmrJVs07Kl/NJq8ieHxbWpS/VP
wttm2naxKtIoC89ZnbOJVanSWC5pI4qqutd8ORG1mjyXxGrNKpYd0/KaR6lrr+U47SaNQ0fEy5iA
gjzN9TiZ4GrlZNKqJBmFMvthKVUlfF1zRK46zrjR4+heizNLtLqjfQUhREVRB5oyrmOUnLugnuKc
ady32jEnYSiFQooZm3dYAOVFU/r2bV0bSfcjSblVn/OwlToz7a9z/v8KbGlzaFjTv1Zgp24Q5D/j
LC7t15yZf0yPXnalyGB64LAHyn2Ct13Ext+aHqiH8SbHCfpqpco4XErUZTZQGWVZxOgfVYaazqjU
jI9ejxf8hipjKK/y1vrARXW0v24B1QxVGZct9Kkbb60PVIau/bjNjWluk7z4xtQ6JuOWu1xuhFMH
UXulsZTJZkRrbLqezq2rynalaQNXyX9oWSxV50bmWYloEs0LZ3XV8jI1qe+E38NSlkuh2YrXndPA
NogoJab/1RqhdNrVXnAhYVM/972CXMhprfoTT43aEbdDLnyYYpeKkZ773FJHklNU7be2lDKTNQa7
o0GePUgu5ePcDSLTdup7u9DphObl99yTFE+03Lo3Ck0fqU1nnCIQNmpknkyJ3OrCrtqzWJM08f/i
Vr62KyOnEtb4r1fBqwfzxmBfyqxmP3K8+p1yGUbubejVJt4fX4UhDtMXk255ofjK7EbtTOQJgQVV
ZJyvWFSNWG3jKGiNO0NgJ6PmAPIQcDfMb8x9BWlHb+c+7Au4BLjJD14BfsRlM+tz364bueNJXJ6q
flCM0jBzbyQv9i7yJL0pmoqMtMBxpm4o+ZeuJROzVNLYjFN/5CW32LKdC6Usr6XCzwVPMuwTahZd
qoVipoHtCKOM8rOCVLAiU36ayVE6NZyKj96M9xZTBN7J21foC90t7sBBhp0OY6i/TOXt8k1TuzOq
rimmMi4kNvPSnfhSqAjJKgMRKUpldqkiSkN/0mMp+ODZpLdy3nguy4f3hV6QTI9imX2BiLcPz6hX
ERKqxTRLnQmv4mka0E5krTMOFFKL0rJvEi2RhJ9GpkXdcrn1LD3NLe++9fmADfeN4Fpr1IIbeE4d
aeADMFZMQ57fUlb7I1KT2swjTYS6LZmZf5a69Uh2w3zM1chdLvhfP38wfxbvD9tPZpjeCkrBDt6/
qYrSD1QMvqoWjull1Vc7ixx4KSoRMnO4oLSwRzp3H7OKB2bdtkyEbMrlcRTSXNAkkz4Yku096g+d
YXHhCtLBiBSNY1k0KYopjAFNEK9xxhFhKdiU10W+beAH5i9eHLeYErDbHEFnlOcaPCa34R9WqVVO
m47EI9iF3jhrNO9bAoPW1wr7XLYj67rLY5MrFTkta6m+1bOsMQM9VS4Typxp0GjahecyPn2/b/2Y
r89JFVQcapZgW8OU7Gn1t3NSTSuFOqQop3n6pFs2FZrkPMLFEG1r3bvYU03N8pIPZsLmsOMYGK5Q
QLEbFB2E1lp/qOX4Xs1pXE49RO7MyDICM5GNePz+q20bdRwJNQzcX9i7RP3nb4kCnise8X28mt3w
UcfxGlms5SKgJP1gHm0bxbePGgCsMdlObTUop7x1DVEG1cguvafE8xMBliwXLXVGMPOv3n9BumGM
YF4hsUyDwaQhRjZUyK3ja7yusaBx/VcpHKmITo1QvihcPZx0icJEZdw4XlteJUl9X+jMG7dpdQrV
YIhE0v1RFah0XHvSVKo15dQPdAv9ViaVBr3Ly6oWbeNfpmoji6o0qrEluc+ZTbupZClXVttUZpTZ
zznRutPWv8143Jq2r3qCtIp7yUVgF19ICTIgVd3TD968H9DBtKXIuZNx6Ay23ca05bmtKXGBhRso
hT8hjfuFFhEVjo23kpzqSyFnIq0raaxXxn0esEB4rL2to0ofNY1ajbXoLsiLVMhSb2XpRCQ8rke0
9fKR7VIRVZgscDBkkWddagZqfM317jRpHJGm8oh0Cr1UFeZdNfmjG0aSafNaPrV+tFruCcUrL2FT
fX//lUnPrG2+M+5v65UVDkgutuc389kzAs3v1KCYxqkejsuyu6hTb97EbSzy+qHzYt/sSi6Ztao2
p1GL4ZDU59bIr+XCnSSdJ13a8VPk439Z/ktxtXiUJeQvx+rI2KWxaxoqmWilGpu00CY2DfR7o7RO
DfmnJ3HnIWyKStQ69kkpLRVTgTYrqrA1mQU6SS7Ci9DICxis+Ix54Zem4l+MOHkoykvie4JFbSo4
1a+UQiZnkQq79MLrbMOkjq4It07P67L6Yif1A68u/MbIzDgs3VHM7pCu9cDV4C7zVPUUPFVialE5
LipumXF0HviRY2ZM0iednlBwcDX2UeZ+c82Mk0Twopl03H6gnntb6tVNpiUicCtP8LZ+bBMlMaUk
asfETkOMnQh0/1zht/qo1WByV0l5jxBVYdZScWPX7oWfs3DSJA+pq3eiZQEVIL/OmZwWwusKX7Rq
poigkr6SWDdEbKAKqPoY69mtyuCa5qoIU/VvhWj3rGM/9NCxhWQ0ZyFIdmHpVBMFRyNZVT5oNq9G
npq50zhMqIC+ckWUFTeB034wqzYVF0pFwmqFKoZ5h8Ne6zqyyW21VGuso5IVkyRsprzyJZO4zb3V
ZHxkO7JpBVH0gf7f+lSEczVE+fqD3YOnGhlmh9H52Hblbzmtv5Rx8Fxm2nXTSQ8Z87/7hvbjg9Wz
aXtxVcdOgKvkwXfhLsz1F81to4qkoITtxapCRH4I3ebdZVKRj7OZqlfd2JAv5EIKemr09v2Hby5c
VAVTevMcB+lQkGSwx9qlWnl1FeN19fhHkikTr1WkM9b50iQplHO5ONWlJ6nWww+GuU8jH2gMPBgH
RmDngnrHUK+/dChbUljUGGdW6tcGVtiYhmFlgvZpzvwId/jCZzDVqihE4HTXOZSnoFEw06pvnlqS
j3qzueujNyif1N9rR1B2etAb35U6oiVGPm0aWEEobipkO/HHhp27IuQtVmadk+tclyths/jGt6xR
EHBvHMJdjTUlmqqBPHofGWUbNLCHCe79wblVnJdbH6E0jVnnVno+RbSLm0EgjRMwqZPKrb4ldvtc
5bUm8jS2BC6yt7HvBd9DGn9tdUu+zAPyl98QW5zmrDh3uNQKvyRM6FriCeA6KmT7nnjKVeHK+jVM
kWra1MIqLND5nfPsMKsZqz6afv+VFmbN+taIEyM6Tomhcnd/+mBgi9hMkiTLoflUZ50xjUaFXV4T
3QrHUVViUyZ+bFaem5oVZaHwgsY/7XKWikDtF34Iby2XtZnSwXTRqig3/XxUJ0kx0ozcGHchHel1
EExkNZJHvm3Rs5Lxe1mJ9bGtOd2oYS1UmHFpNHpxqsZ4YZud2RTbahMEpzbGKHad8APriyGevDHP
+xPoOFTR8zL9AeS3lp5FMiNseZ1PKz83C8c5dfRA6I7UnnYpuayK1LRVh505tRSYZRQ1InaePdxf
rTow+KuSgWCs0hZeYKON4ADWAmPTia5qFbP24h9hk5aID8GZLRxtUgQ/JV4/ZE7Az4OI5OOy7u0f
jY7CJKNCUStfqEpCTa3yz7ld2+PEyjvhuO2sy0NVBD7LzMDKEUSS87s61p7enwALq29jArwZjcE6
q4ugZjY4qqldEt9sgzYzlY5kItbDepT4PBxDLyRmbflCI5VnGkqumKil9FB5xc37felDCFuQQdlS
cHD9LcQD1cfbitWtWuZTI9Srac14e8EU/3tpGWMtJe2lq1a6mbilJTLbhkIIyE3YxP6NbiRnBgtO
O3T80oplDGliFHBV2wvdCKnIOqkDBQ8bx4tSs2H+T1VBI24azwpSVmeGzRJhpRofYTDu0ex9xktv
1OlWYDpVHAnC/Wgccvc5iIrWtHTlpghUa6KG2o8wUTPBjaIVtLOaqe8EsN/lM0eBiuKUhyMc6DIQ
nytD4crfKbNmRI8ftNLD3p4YY71Iv5dFbtLUcS/dlJoss5848YLzD8Z2c2iR3YrMVtjACO30zNPb
Sd97Br7lQZ1y5s9sq4hHUic7Iu5g07//pC1KEkk6iLzCUUarQ84zD3wtymKSTxM7evaS1Az15BSq
85bXTiicxBFRyByTRez+/QdvMXnBheGGRbC3TEN630CXpZZdJrqlQj1H6risvFyUvGFnfpE/KlRv
RMetka6UhdAiXxOqLbvjsIUnb8GuN/0gHiU6f2Jq6U67pNHM1sm8cexOLI04H6jdLRMdoQIFl6T3
F23DsV1Ho7DdVLE8OZ9Gjm2IOr2Ic29WycFtI6lm6LrPCGF8RGYtjJbBSu8rqhi4lR3UHI4ZrT/U
qKQcwSysLlKV1zKVR9D9I11HbFjTL21uFaai5clEMugpWIavisXPlDyqRrXhW4LG7LahWTFywBZP
MguGZue29y6pLwrpIxNo018DkEjsw74Phxd1B9Z76pZFpToVdFLN42IkJ7oGPag7QpN911Qd7/n9
ibN1xsJFQjSgzzMb7oGa4fl2WDb5lEZXdaFcMYanKpF2DeVMRYD5axpdE4ykjybspkeOYmNgSTFd
AQjOiqy/p5cTOyYsyadhV3yvW/aF6PAOLUf3TafJbuCumMSG/+k3jmRqdmEJT81HTiXBD7fs0ORh
rplUriYy98+7Tks+2CrJJimCDvalsnDRFnLwhlqjbku1c3IfK0piM2iVCo5M4U38JL+C3zh3XFjH
FeMTTYG/prd3CbNHFuuSsZ4pHRiy4Jm2GML34WLb8IKFDKTg3XLcYrA+bIVdWQqN5GzalrY3kcPW
OZMi9SzIO2/UtDBe88IwTM+15YldyfYIhuNZooBELBEcvm3DaaSo7h1tmnnpOfVdSewvjpXn13Z0
YUi0u0i5c41Qn3KZGmk50iw1mrowNK8j7AuGR64KTiLhGo5x1SXYJqIKJpwrt9rY0Yzqe55eRQk8
BLcBw3OWF8UsaNQfXRnEZxL19G9Kaj91qTv2K+JM68hprgKCbY1mXXIZJ6M8hQ3w/oBtGS+cbUDG
O3QibGky0IuOxN1WjbR0WtmqSTvXG5esq8Z1VDpmXKr3rlN+0aTs2as/JLG32FoGdh0d+dj9lTFD
Etv1kDGTZno61ZpAP0WAnZ26kmVNFYv6Jo81clZn2XlVhfV5YIHfpDRVz52W/r5PBV8KtyBofTRi
Y2dIoqQrEs7Sqe+2NxkLK5H6sjx26yg2dYfMGh6R6zaOLj2m5B9M1y1E+uJoNpKdcLYXXP5glSud
ZXtxiYcXeqsKhDynCo9/eoltX4Z2qoxdyUCUrevOvMqeJE7qfLCKt2gZQwblh8xK1ETDYaX15QJL
KSoMR02nQdmFZmKcUcv0eJ4L1wuVUSZ/+MZwhbb4krAp+1ugcK8EhR5ffyb3GWK7HcEzq9D4GSu6
Z9ZJod02IG0mbpHdBVEVjEiTGvcSamRjGlpPVHecC72x0qndWMatJ80iT3bGJXInRO26junX1L4t
leIyJykTdlxKZqE77ijQqfTArdxEipDaZyH5l5Lf6N9yUEy5bCV3ihN8z9uqNfU882ZFY0xomwdf
8iCsEUWIVeyAMtzeqHEfoiKpx24S2qeh0tDvPmM/K81Rx7XSRFjpJb+ySd8QI9bM16WpV5l9BPgr
2BzpniFQa+m1+s01fO8M9Jd1ZbmBLeKYSbeqXGVfOsUKRFnTLwhspA/FM415Kdym0r5z+q3siDev
wOtntSKy0r3X4UF8iWtVuqqR6mImYQSfmzuW8dXTjVbYdnvhlO5t17XkWx4R14Hpafywci+aUj0G
RYRzbTeREXyDJVOeZZ7dXTeKfKEmJTkvCuNvOEH+FRLgvEveBbLADhl9a1rvXs7schTWnTExSNH+
5cBuC9uimbFYDaA7FH9UdJIrfDmozbYt4zvP1R8VJ+keZZ98iXjwVxG60iRSmHvV6qV7VTbFU9Lm
temUddAJHsblOEzcDv5eUJ2jNgo8sCLospHrZ63wSNhoY7dqTD2g+XkXJ7Dqy+B7IXnllPS/Lf6k
Ox03O4uFIxQmcq+xs7vXRRwX5y1oksWfCE/U84Ir0yBy60uv/yeWkeG2+GnxN8tvRnmVWVO34RPP
p+olqEftcvHTP//UoV2NkxqcHFeTcNK6OrY9JXavrLp1r2zWgOu023RsW3584TSyFAtDKuKLVM/+
brQY3ktnFeeuXZfni5+6MAzGQaDIwq/s7kaKs+6m9IUSW+nN4i+I/LU3buCx/+HqvJojZZoo/YuI
wJtbbHfTcmOkmbkhxkIVlKUoCn79HumNjW9jbwiakXq6MVmZ5zyZuuTnfBE6vRs+JM//2yi+VQS5
ymPG1qlO1tl1HPL7ZT24Q44r469ujibQiKzbzXYCbhnioZxRUt0Kq14PXIF2yrKxWYJk+Bznog0O
Hrx5kxD9OqGW8ZAm+1J6n4wMvE9OqBe7ZOZBUO49BxracUFMNzgvqpMxGb6M06xu07qO1cdLhhT/
4TiXelvdVVuPeaXL5v0ZaYLej8UrDSXb8zrXmU/7cJ2GF7UUAKg8t1ytVEMVqFS01E/pSywsfYHA
ZBt3kLM+jxTye2qnPvKJ7YdT0sqALH9dDrp0UsisMTwcXlO6ehWPDUNulXdr6s7XIw4gYYz2fODe
cL6GM7t5cVC8MF/rV/ZjeT8Yr9NydRvHwyCzTqF8+ToOxfE5NbzUWaC+qkOrep1HDo08ok0qNlh0
KImf0pVETx97SF131Bpllq+kDXaDHIkekb5n6szaTM0/oiVPbllu0hublhT3d1zGZhCP1rGxgr0G
1CyYaobv8vVdoyzDOc/KKRltS3kUfPYZn0vPPm9Crk1x4msXdii+2omnte/yrItm/MeWbEvtgl0+
eEd49k6u7Rr2gd7BeUGpfwFVtf0YXfzNbnsfnJw/pXsYPYoV94kIc1d7mpmHdRdlnMrpz5Syowzj
MYEG4atWjAlr7LrihHLDPp9sezlyl35nNOfNaqW7es5bvyXuFWwVe41IDIzNg3DMqe0GpvLv23RT
4ZH+gP/rWqdPc1m9cf6WpDDa34+nEbLcRZqzsg5hNcrF+jWNvaMKdXhcNuBmUp/0lR/kBwLJ8oNH
A358/kxDoZ/zYE5fJ9pGI2Gvbtu3lygnD9PxKmMVfMl1IZ5y5r6Omx6+JuScH6nxfn+8WmJCHvi6
8JINIqx37uFqQHt9wSJTZmM6fC7eNwdoVehCZ9wvsEBrSUN9ifhm6hPi0kWGwfG1GNK4JkRG8NvE
8XWJk7lZMv+X2x2rlKDr581NwUMRk096tetn874JHPQDJ/KwGsfZVMImkJ15sd92HsKjen9JN0M/
Ey7rdPd/FEzbTuUuu+xp8c1FfEa9luJZDEESAge6BONMfq1/caH3i/X2DYtPHj8PaYZ6PKn1siaP
sOVYyd2cd7kysCl2rRoEvPSeeLlsEkMmQJDj8TTm6nj62LMTEhkxL1VyerQ9XAQ/z63zs2NyekqX
10KNY8tsUkAaG8Pet1HQyxCKTaayswYcFN7SAGtvoYrzAug56yPoa7OcHrMjE/0YzLKPJfMbUI9F
tx+02uaEt7Bo15eQ+HMduTjrVZjLnqUx7tLsnJ4+FjsR418nuqPQH/zz8WOTwDcI5sLv/FWP97hQ
TT4G4TUehp8nMX06GdZQ9Res1e90CLDmQGfDF+gLu163ZdItKuqiFplrSGzGPvDHsU54QEsu2C08
zotGGVEmMWk8W3RRJP+Qef40z0MEb/dox5P89Q7daenKxNvjhq8xPgXyPmDojcjyyxkCr7YDva/T
+mYULYdQ/6H2HmMdRwFTORN/tyT95HvHUkP+ekE6X3MHJCWbQ6z5NhlrhRzSY/E938xbeJjnc393
leXTko3vqy6cpSEGSZKVSTa/5eFwic/kdxhOXbySzoW3wRYIa94/bsnjEeZ/TuNcySNReeOApDXL
90ovQeV8IytYoQDeR2GbbDt15R3qhmKI3gJxvm5H+qxSe9bBIq+zPq/RsbxYXsYbSqZF7ldHY15S
F7QRP7uVeM1hw24e0zpZYDlmx19UnC8ygr96ZDqumIyhQLIjwmlDyprga0mOXNmfe2vsfk/l13lW
tkpp8onG/llta+yXgR2QFSTQawfm1yvJf+cBuFVCGEDhxbzwYviUHqeqPXcE3UqRmXg+excZs2qH
GqdE/rTQLW/OczdgjdnVrPzGotTCm/SeiHM/yZm2iTiD2tcHvlAU/ODSf4RUYqs877gf1tmJ2rNY
zz/TTjyYf+HVWNxfWJNspbxzKbXWeXt46iGcfVqDCBGVktGzr70ImOpCKxvQagm/hVv+eKwAf2yC
W3Vmi2zCma6NmtTjnnm89V2gW1hVthw8O9ejCB8TD3UE15K0qw2L/kgREuLsr2esrEUe/fN45Fd5
IqJyPovH2Z4v/lqgQg6SsBzStInR+VDN3IyXeTCkhPDvgwRUY2mJtzVHBtMiPR+yyW43N02kOqOx
U7u4hwH5as7TlAlPblAC/3FIycCnAUezvzml/6JVzOV+clVuyCzKzOp2ZrjGsV1fUxv9UIEEYKDB
Nn+Kn4gHM3osLGLd7gAZFrokoYcTLH0ADIlXSWr6Im/FvMra37flwQ5je4bpT1AcY2kUsEedJmOp
NotlN0gBCe95qQ5zj2i81NR335LA87ps35+0tFFN4HyWgdr7TWBdkja7spDobuBLGY3+eV3V9ptj
AaTyIC/m0E+WLlO5kSmruZKun/fD9R97K/FrPRbb1a5YepyOu/0cZS9dJHqSocyFzgg8WfZLHntA
Qaa+4EqUys90U5CC18KHZpxTXls26j7fRg3KYB1tJRJI8B8HNxqpXprxHrk97+DdqD7wNBRF6ava
L2bVh6hvZMl2GXabvz1k7/+hig/ZZ2mG6Bm4BE9pXgqnIYyLOK8+PvvEHG+jjP6GNUB6OjrSp6jd
S07WrbbahghXo18v/rz2iaIx8L537EO7s7EkfxTzfAlH7TXrwH7ZUfImG2dA8HYT/fZ+EmYKc6Hg
cQIXxdv6KcmOiziSboLZzly4X1k+QsvBmll6KAJvuU55GaWrV+fFdjkksJF9B7kOKnjtPzbwBdts
DYuL9pLGrYxctUliIGoMCOsywf9XOuc9Sbw37Q17u76/+jiEEvxOeEabU7OeCMX7k028z935I0+Q
LEUbwDIIUbLZ0lSVYjjNO3OPs6zWVdSBPHmPj8ev54Bn3rDoSnMs/JO/9GbUSz+/7wX71J3JZC4z
377ldhAtXg23j404M9PGPHjly8gQTpKs/DhOlwKh8mN3T2gDmS67KH6MPboEpv5jr5jOi0dSVEF7
3K5xsF+ItF2mVSxwNdTbJFfX/vfSm4qlxy21VXGUnCApUOXlQCI8QvuPzeElpHfibREj++9wbuK8
5ClF18MpF96aGI1LyToAANw276bV/CtAYdrAzMhv0WYXxHH7GM2Fu03Z+qBIl3Odw0PzdzieWNeC
DLfPYiLvgj/BcJSSkfkSoIJrwj3OqnPxapDR+cMCxephcXIuaeHLVnkyxEM+A9hYM92O098zD4Ye
Ip9ullnrSvMrTZXfJkOC4jrKb4dXnNU+53kZw3vwFGrVZfZ/75u3V4FBYD384s8Rmtblk2vmgeBu
MrzSRTCd1eopDqQfqjfqEeyeJBZrj4eY39KPo8Xo5XNpj5PfPo5u7z+VqIA20QCpwjuC5vT96fJx
PJp4gIfi/bf9dMsjACfvP/6x+Xj7jz00bsQVLeb8v3/97//5b/vxq8ILeMXeCe3/Dn78kvz4uP97
O6mztA5Bfv8/n819fPiPn/nvkyTH8paEZ/bfR/rfl5iGKW2ci99EaAly7vcPPHvJZQXiDSROmhsP
nbl97C3ve/97+bH3cez/+zmgHEu7bfzrx/GPzT7q8J2d/b9vlY1r0io3PX0cOslyNpqJX6vhKJXz
QZSsyOL64+X/NidFIS1Ohav9sYuYvt3iwiV1vkQ3ESAXn9SaoNFPDbUW6m59L34AQ5nW8kzWdjaU
dY4FQy1dlpf+uxfo6BFXgOP+ORqYyo1BUhGW/sZChA4hBOdu1tM1Yvyss3GLns0RrO0ycPeQ5qjE
JUxuxiDO6LUIuliapdwBWIXz/nfxnd+dE4N9mp/Q72tvg9tL/F85SpenCVIH6uzPLPuOjG2qNQJ5
qdiZVSuLKDhXxJ50Xv6uzjzqJHwBsALs05GlRivUm4BiX3rpifaoM/tRZM9J4LfCqV+DG5fbcKit
ycIA1f9gvi4UJd2m95LalHRMkOukz7Tzi+QzN4CL+KkuKK2ezyNqSWGPch2HodwhnkSBuS96MVW+
+UdVgPaL0gHdNLErox0mMBFFrS3Xlc2YRuui+kU+71a9kHgISxlFyJ/G50i455CKfyZOGjTUjCXW
z7/WBkM3GRQeeWRqu8Y3eipUFRQuggNhgcIOYhE0FihiGhmSQVHq2SYQIr+zSH5329Pm80/DrPZO
j3leQ4wsnjMrfllOp2bO1R85bl88o45m83dZEe56dEr9ZLT1mM5wZd+xxA29lHrSDVNbh8agoh81
2ASC3Cjgu3fZwr8pH4LLZL9OwLc+jQHSGUmGuwc+pQ+O62EFaKTIvxeFkc1cUFKRTZDaV4zXGyEB
ludHKv+IeHTNihK4DZJxLOdELNVJgrS0vs069HOt6A/10Rk2CnSaKiz2eoasFcyPnqfHyzqcf8E4
zo9ZLMUt1nnPrCPgyOz+EgE8I0y+eYtc+yzeHLyODdlOrMTDQuQlsbF/PWZygfT06uEj9BitAa5z
sLABh9w1Z7zErcjocFlD+RPVra3h4YhuzEL7RNLS35DycQ+2vNzMWHGX6drC3gSQruAosgwFoUDt
DgmMNRrqAP6BfEFBc3QENlFJ4cv2g30Bx1QgM0FuANSgT3X61Yb5Ws5HeXgLEBe/phvzrieA+oo4
Hl9ZyuWdE4mViEnkwTMk2wF89wklEVTU9D2jKVb4MyJ1RLW+G+hDaw4yK2a5rmQygk7f828ukMst
/4XOF/2kho4OmlZnEj5uIxSG1XnkMvvi0Q9Af9gkQOifJlfRw7I2TdC/A/a1qKc5/rEvvq3WOJ2q
iSDf32DgoqyozoC8RQ5wKeFbUlOBwmkSSFL1yJdqUUvrecsK9YPIOhP7DhmLH52Q23MSLrqZ8CYF
dK7rtq1l7K877polbw4uUEHm4eMSwhae/RipfZom1SAQmBf/5zsDJj2NZARnB3UdFP3l/MdhJXuC
fPcEuuV2F9+24PRKZPJpx1LgWuyU7ZgUDI8Rfr9wJmy8YPo9kaF1PFENUm5RT6TIHqZ9msA/E4W2
POCciYYnDd3vDs4pryWAbSyd8dDG2h0XLcTZUUPmegj3P4SI4wURECCM3bZSK7fdyExVe+x2rvTJ
0quHag5/PCDoGWr3MUX3c2CRgEV++Bp7bGgZ+lquItgSpEBecTns0KuN7vVY0OmzcdGfIXkQ8nGl
8HE8m0TvSjB9PkVQPEwiqtiZIDfTDI/2+1O0R2q/Khc8ZaNGEVdYBo8y69LoAJaJRPlBvW/2ik4x
pDluspvBhMfOU/q+FnJ++G8TIjaaqPg3KLQuokqIG7/YYf2VAbTULlPTXXBgKgmhVQY7MIMFCHFQ
cZSt89avAOd7FJSuDnP4F2wctABBRyCuI1K9Z5Nhl+jxWmgoKyFh4BE8npdm3BueZZf04F6ribqa
YdOl4z/jgAaVjCSBTT6F9etqedougLAgbQ3VNuVTOwo9AnNFtPYOCmGo2C+xv/08+Dlds8HivVjl
DcXaYF0JGxxtcklkI7dwrPK1IJWfmaUn0SxKPpE2JeP6e2f2d+i7isxIdrhPUMc6HiBPPP6KMLoe
adQd85FCC81Lpz15B+XcWWSwz0E4lhS1TLkB3SzDLQJdo89vJBzjlhL+dhr6MA0wNcad0Q5ejofb
DY0ebBOXEapXC/JKH1/WAVF2mUzSwG7+DrExqZDcgt0Jeem5M4SbU+iez12hw46bEDFqw5NZ4D0j
hMcnhdN3TE9IU/dWbv5YohuKVmwOsnalXyF5o/moaDcePRVnXoCszRZI6mSpMrk/7qNYkTEUebOz
9xorX45bsaAdGH28z9Pam6OoRGjypxkZ4Lh4+kVH8jeZC9x0sZ0f3Lx+mxUl3QHxpRWbbROoZg3y
5LEmAmCcPmTeor/2YYpRhYiRVLvY5z6Dmd4sCNr1OMZnu2t7s5MLmwNKfZWAfn5aCywukf0UnCP4
OaomLLHIHqwkaDn8jpYO9snCQKrpzOMq45xXApJXK2IAbLlp7w6M+NWO8589GGWFYXhxiWcCBs8S
/VqWIuziXSPGQuu6BPocGpPtYwlD7Qpd5rgmm577VWeVNXK4euw8QUW5Xx76f3tlaHF3RTG2C5hK
0FghzDZXiDID9/cIKcC/z4uqgm2gzypGDTsc4VNQCJeX3ibo84tP3FnOsFcvY0LthGjrn2WSuvCC
zi39HA2frI7YZ7mM9ULH8BmMAv8MNn5uc25MHWzf9TbILwml24ObyHc8buqLyTek9cnEy2L4F1rK
vpHNqt6Xnqv895cg41ht0nC+RVa467RAY1DZ2O5uD/55ZOlzaRpduNqqJPvGjhUN1LAGxylDrXoI
95SjJw/tDQY1AaSkZKD0EoZqr7NgP58inOYyoTG7Lhwp5IE36gpvaQ81/UicvS40ty8yncZHeKaP
xkn2hSzbBRJUABxt+WcSY6to02MbM//fbJ4oIP672n9BkFgfZoo2LbMArZx4caMM7dzJFoUNJe7q
B+uGp8tH+4a32Z7CzNpBwHQMUA+8LaSdh/IXxMgdJgmKFz4O5BLJFKEdaUqCG/fmh79JvjXJYSNQ
eGPQxGRAgTuYH2EkHtOQicckgFw4MOOuyXped8pbR9CsNB9n68kpfbY0QTt4lF5h2l6s2T9hvoh5
PKj2sYIEtpXiCMuRYXUdkuwKdm/qMC6kuC8KOezOv+lwcsiQCLy9oLgwGf7KjB9dCxo9uAgyQuSi
Jt033fnHZm8YSrGV0TqhiM/jO3PjX7TWQRDNsr2Z6Zk2C9+7xRfp1WCaWTsuZgPin25VNsZYcIdj
gZ7g4ksk2swOUwkfhT5ZRN2ABMkLIUlS+gPLSiZp3IYciogHCwygydGkBO37/r5ul1MvwxUoz/Wc
lrBe8gVYFSLFrtM2glRVJ8KXVz0nR5kOx+ukgqSP0LFQshAo8+RY0fJcL5VbifwcLKxZU0jKAnRL
J1NGSxhVpBzBOz4VkMfRcL8edQbjLfDXKyKSA/qRWggfdvqUx1PpA6tek+JvEA/2aiMow2uUlOYg
SPp2KusQVXYlY4JsIccy6rPYa8J4ewhm72jZpvzyvf7sT5SzwF0HmAQJ+RFCYr2i7frHuA/2QSdN
MNHpeXRoFlm2HHlS6jMkFxkUFYnqDhWtvviAtSOn+H0/bgCnUfjRdQaQm+guIqQDhAniPHXXYdbo
/lyzo915Mdf7/Eypyh61SivAJ+6rv2ImgPbeAgdXJtMv9FBD60Xu94Fc8c4FCk+Ia/ecvs89AI7T
4cIMFx2/DSIZGo8M3o90/zNkPH0L6G95sKEpEnfc49zmV81P+HDjgEV9nh4mjg6YIOZfGXfrw2Dm
4JPdv8g5RAMEsISHiebzIzOIJJDyuxnAyQubNshDC0kf7PKIv50Uvow5qOmcjSsy29W8DMhg/h2L
zh49ckDBTgCvphGo0RxN4IuEvGCTQZcZO9FN9L5Z49G0OjuzEmlj8Vj4L7C97uzwL6MW80Wf5xc5
GXqHRXF80vFZeSfasu1GYT8l8Te1nvnLxway3YXO4V8pIph3/pIBQs1IhdwdzUDj8eXEqIUHrAf2
U2z92xROP3bIxFCtLRyaCVRa5hXrw7kNDHWBp2vQQDitEX8REeZEeNm2Qxre4LGfS1SJBexzLjGO
BhmDhCo36OfwrLekxRyhool5dDRZ6vN2mxi9R9PamDk/ew6huCGhH5XOh+bpexZ2TgK7WSVTFxzD
/jKDG9lhUirq8jt6R92tGAFvE7n/JWpX8IzOuFGSOwztgZ1DyFrbSaGtlo1BvU3h2AYY7LMH/byM
8jNPCM5SFaFp6X4s6P+I+NTqRA5lSBLk78NUVMYbxjvJ+fM8ReQywWCAAnpUmCryDeY7okjMSeso
ZXWKmU9PkThMBX+EtuEybA3fKOaOHDCDguQXWFTvmkwy71xAbuANdP+x8fReVNLhxEhB2As7RPM+
OOWLxRN/o3bd0EXg29tB8u98GP96aN58XqIIqCSXV8BUojyGaEfKyGVzzozVxx5ttdAhnGOVjldm
MG1IMzV22bmpSyJ3DO9Jodwdh4P2Or17/ATec9IaOqyd2ZEdKpJ/O9fzYdkEsPdo173LiIQpwr+h
MdbglihIM3nBryP2kf8ey34zqIk7GuSqpil7Cc9NPzJL3NMwiP44grA+WJS0HFGo4/vs1zalJeih
6e1YvQBBclmbyAPAN+QUqRDds1JCkXhKxp9F+E9lNnorxA6uL12+Cw/9oS529Dt0dVkNuMX2OL2i
sE4RvdHwt0+RAjIQ6XZi+xeGqSEPAilFwki3pSYtc8TRK1pgoA50s7Hkgh77L3yaZD0UYVTt2Y7c
w+RpS2azXemsgK4Uvnrcep9lf/MtBLypMFYhTI4vccri62a2MvdXwAohIGTGOa6owZAUkYMT2AC8
AbUxSUm8dIRde/5JY1C4AuY4qkcpsMYdqhOeqeBPAHxHM4gZMd9koItGw0IGZB1V0WxmQDmA8KBr
nSGu/oApLXrj9UyCn2po1iBEpu/B9jOYq7PI0JVDIS4yPgRAg2mrJDjTbhnOi+VS1k4Cep9lvecj
3E/ZpbGI/+3+Ff0j5QylPxlI9OwFgb0NyrsIf2nmBcJV6KD/pMP2oJn33TH3G8MpCHTLcav4ebhS
nnFwFd7xdNqseJDerO+BMHkNmorB0ISJqoKg5VFIGqz3748ur2bHdBu5b1SESFOymzIM8T5WtU6V
wlKfjWVcUHmJkE4RDKgRO3cXE6FDPh1CIJeQZJBLgK+Te2UE3FwmKCZg0Omb2jwotdD4UaSC55EH
SjmXPy76PG7SnztMf8n6MWmDYAU77q28zjjELwxAMhevwPgujCWMukEPDG7IYm4iMX+gh/tdHr0P
w4omTMuBybbM4idssrQ7xgiylofWGmRBzRhO73Ny/J4lMy9dtA2fFMSlw8Gv3dC90HvWTCjzzCc1
T5gyMI/AITDh47PhPzFFcbkBg7WlYUdQq0kml+29rvcgrFlDosuB9t7KI+haSCCFo+eWQkZXyBxZ
9jZ5GE22Msk75U+uVvKcATu4rEU07HGxHPoaNGoTX0VPlgc3tN8tJVzVHbksIHGNkW4lGqHiaprW
6B6DyrmynT0XmRF3zimUn1XrxyxDzpkad0cQPks3zMXTQqCDEGhrhKqkdKv5ggxK42aNAMtM6zXK
Q1rH6OWH+Tk2o9FFd/oMOIUrcyWy2mNKP27Z+SWAU/auSGW3IFxYHW+Y0xTmOHG7PFD+p94AyTP4
oubT3BDhbvGRzmi62X9uexhUlAqvWiPIe1MTD8XUhArp2yiCX9NiFrgc/M+Kor1zkg+VJ/7yeZ3u
QOzyNkvonx3DowHIjMuFouU+yXdR40/EF22cD7/CkD8N9EO3hZB9hPDJ1gnNvxvu6sLz02vAp6Ry
BfwXJpa1Go30+jWhSGTRWlidI48RZ9lf+LwoshjSl+GkWLctxKLcoxAWpHuIzA9oGBVFIvKW7dfD
6Ow2ByaogoTi6uQKrujEVIMG/ltxRhjfRP2W+NN8wwwZA5A/aEJit6vidEOBjlCCPPKFD/+CTIsX
P04O0BC5briktEtHPJlZ4TDlDXGjQLUhC7SNjBjLBEiyuM7L/t0smvQjhhpKnlWjVvK+oLOgoqmA
Q3iiHs5XYFh7EuEcIx8gC8SgY45/DwEkmng2uMp7chHZbss0cUs5W8yMSnLv14JGYh89rS0kR6wH
mH3TuwhfL3Z5iv4RZWo2xLoeYTk+Fcd0iTIgXVBoxzpWQ9RlMFvmKb1h4o0o9yMQ19xLl45C9mtt
/N0/vLxXzhRoYN3JNYsfBUSWyEPE8byXMUgwUyIscAeEKx7kRb9FGWY9obFPdPL000rAfnJxCkM/
UhIUiUTcj03Rf2yWPfkjoa1B+yOqhXhBrvCLnodcxvdJR7+QU/q/Fx2/JIM/PU6HyttgIg+Z3SnW
Vxs0kIRsywfUP+g4wwVehwW1ZnqB3kLeaCEezx0jthaIYFS+22Nm/GKAsyJhWugt5Oyq5nW5jf6o
r9wlLxHPXBcqBK1zVrD3KiwZ02jLBZzHb4N0bdP527BoJOd7NHdujueKFR6mch3RV5rxC9vWn6FY
5y8SklAHuwyEh43UI9v0FyRVx9X5DCgBX145cqRjMtHVFhoDD51phmxGmSanFRFpjys7QzA9cjTY
q+EoJxNON+1jFd3cgNpQJWgwX2eUAie6MIKR3hQGGtyBzLXvIHvD3Zi/rJOwleek3x5H8SMDuFb5
6YjGcYfeA7RubdUizEWFIurdMSZlgVrMUMhvM8YiQGjYg1ZHqGlO4T8UZ4B1MJP/h70z2bHbyrbt
rzzcPgXW5G68xj08dR21pA5xVATrmtwsvv4NhjPSkosE1Ll4FzASENKWTyjs4OZea645x9pkAbOY
MVHiBdKYc7JFsmkKQatDvpyfsX9/Tv3UXsei01dmxSlvSh2FJsz9U6YOW3UwxT6llt7JlJS5XTb4
nfT0HMpU2Q7Bmu+DvlyJ74FB5vhtxvAsiAyGMfkJPdDSTcackhHU0Oym0qRVVk5x0RiepZrx0tCm
ctfmbb92iXgtXdUHBkffVg32x5Szcs20saZUCHc5DqpLVirnbKzlrrOT5iyCAPRBGaannnMZGoO2
t7ICs8ngA0LACxcm57A1O68BM3lM/JIfj2z1TZ2nvK1yNfbeXvyupJt0lDJdFK2u77g7ztFIqahW
5bUI4ouhI/pOplymSiwP/DAdHqGWF3lZqtsy6U6o8pVXV7X94NsMJ8JafyhyahS/x3wkEyZDMtK+
5HGZXyOnWcmiMj+5CC0eUSC+JfIdq7zKjGdVblv5vS1b87Ey1Pbqxu1j3uCfoh/WvcQI0mcrDb8X
ti2/FwX6njWKxVTjh7UUWuFoGo9SsY1dow/JCVL8ZhJD+YlrMMeDqMerxC7CfWfUqOPd6JzDBE+J
HxSZN8huGWhVulMYpfuR/thE4j7MJh4ile58LIzSIyANoG7IjHNbc3/4cWtdJIQ9LwREUCDlXar5
l1HNUtKy9XA1h15HH1DNpwnXOFiwZ3JyYu5xwWr06XUsjWHbDOVrViaV58ZOZdP0Yygyx+HaCy04
16qaMW64z306X6Qb52Chcy5dwgzI92Hs6WoerpSgc5a01tauauqIEADZtqmk7q/x0sYUtfjgChgK
LU2d3ivkeIPks2ZpF9LJygZuSrjWa0xuvO4/O9pkUZEX7S4q+mDZRnWymvTEJkEVNluTrNNDkk2v
Jc935Mr80RSdsa3ooxcJZ3lSpXrpB14/sZPgWZ168o9RUpyyeja2mG7HaHXyD1ldMmWZoiOBxuSs
a8egZrhdtEaGgUTctWlQXHoofvtE8tSRGGoOru2rJ2nmzVlv0p1aFQ+GpSA/k8zZuXVNQdNanu5Q
cWkiMJ6GUdwj9rd76YZLk4jAYiwC/wGP8LPZu/1CTarkUNl+eqc3HPjCENHSMSIUMtS8k4gLxD+d
gO4Q6tmRGS09Vim3mdDGdRe3+l0xvIWCrWXVpfZxsIPm3KnqSeOdsWy6Ql+l8y2ipEi3dhDhvMPb
1DPAstKpQBfs2vtAKdQ7Ee4be0PYKv2aIE959qA210ZeizZNjynhAhrPRPuIMZEAt1a3ZMGm/oV+
UfYnvzTdT0bcFkx/uBQ15B+qQ4fpUhB4aJbdLR9irIt2ae4zrflMR6Ae9Jo7QUTGSiUO7vRjcWjx
k/NT4eWUpDK89oPxWLjUetAvUUjmX1wGVCA3uruY+/tKDOJOM6KFDSNkb8YNLqJYiw5yFI7XVuSN
Gqtf0LL2PLX8ErT028rU99u06zZSJtquElZ872OMs9Vq5fBe9DJDTgcbAWM72kGPJJPte4VYYCmM
4LmOkF2DrPGP/NRzEowVArSZ5J9Tn0IEWEd0l+WdvmmYjj4z28amd4eyZ5vJRc8w3GXtvnSd8jnr
5u4ZukAttwqxoZMZqE8+A83Xwqi4Ah3rancofbJR+aq+a5yZCt0lPcWQ28KLHKFELYsuOxeTjKif
aNGLpFRPKlr/Iki6hxaDMv9d8+glrJB3Kpe8WD/Wa1MbDTpazbMoQmUmy1OZpPUyw5XJHErwEo4t
/1pn9s0N7GIT2vJBV4JLHWK47ZJ82Ph2Q9Pm88fUZnpnja57YE5fMAnuY3SS1N/mKeAfaY7yridd
0pM7+GjXCJ9JEt1ppA0ZlOj2gjNJysPfkf5b241uf+vIKdj+KinQpt5+iYHBns3AVE/QmJbBUmEe
9DE1q/pgpzzwWpKrH9tadpjUQvdg9Nj7uiZ0Nqkis1MZAQguLat7Cnm4EXuTZ8xU8Qb5kJZqCpxd
CS1xIQBsfhkZEY2Rph7DGPRB6QprrxtTRyNn4+9sGNUbmfHVxSr01CDhUA1YlQcTssZT0Q/342gX
B6X1v4PsHO4jP57WZY5RQbzpVTke07wMDWY3yFd23WRHd3x1HGUYloaBsxOojOZBuOs2VTunDqLY
eLKmPvQiXRr7BubrU6VBIn37S7vkvoMWN67rVHZbtcAWnuZDthv7kbBAFnweOyN6Sst7UYriWep+
cN8bPZ6LOL4TfQiV2Yg3Zeg/ouqMx8YQIfY84dwluR8+a2+ziG4o99LPPUHu8zFMp2MLyxc5JRkf
kwKljZDZoU4xYdDmGIfeIRIViLr6OPmMsAgXlHuymXJT12gOAjcbYIFOrJOOFtrChJ3P9vLJqodN
k/Uu+ZI0P1sjOcjcYJI7YjVfScCCa6a7OCqtpjjrRfaK1OBuKuicG6H3xo6KnCNBsbEYMgb8/kx8
RdU0PbUdpnUn6GWprQFfUvB7ZdFL6jtF2wrNbC9youUtk0B/Hpk9tJ3b3fONvY51LZYT9pBVl4T9
NseGtqjbxD9i+25XTDUZsPq1fUlwFLuJ18rOP8iAgjdruld+nAiEQdPwIHXGOs+S+SrWjCudrnml
reyI/FiHTLGGVTsUycp8Ga0seawCpX6kfgsWqpKGwH+pj/qcHruf2ulsDQhl7ei8dIbaPWGxpcV1
svGO0Y52nvxi2SVOfCLCYTGBHD/Xdqud3n5RpMawhwwk+gV/jzHZtq6E3LjRdOBnle5x62n3vrWP
ui65KxvfOPjZwDtNo62xHfi+2kMrFP1F+5o23dkdRPAcKnpwgSjyMtiiXKaWU5BvC/tLVzf9JXOn
IwlYyOYgb2JzMaEbrPOREnUi+MqYOFfXTVU3b0SDg5pM3MpG03pWGenXzkxvscB7OcSl8YJPKsRk
9wDJ29nHthasC0PWp7DJQYxL5ULDgAkolGg8U1wftEDZNyU/eaApL/akdVtTOiAUHfmJzkLbERwz
Dkh2wXYYtGwtBjIzdTrlK4EPFOEkMe2BVjV0VnrgV8uC7Bxps/o5RBX3GHbfUlMPn6buardhtiL4
36+mpvsuy/Z+LDV3OYAXPkGq2MvCsIDHBU+BqNQDC5fMhQWxd8k94W563ZS/BS7/p7DjP7HJTw/r
x/89XPKZzfRv1uFMP/9plcDDv7Yr/URBVcnlavPn3qGm+gfHcu15VYQ+r8T9HWpqfNCh7sCd0mxD
hVpDjvYdaqqyQRdqER9zXdg7Jl+ugWHLmoF5rxssEdN1THALluNqvwY1/UOg+W2fABhCYREk1mfW
xM/BVl/2dCtOmW9Vh0Fu6jNfK8z7QfSJl5TlC+bgi2iHfZvlEhS4lq1Kh3kLjvQHU8c4KwisbWTu
s0Ggi/qF4jpkGrQpXih9/4VzLBZ5F70o+rByhNKsK3yFYAOQhN1sMWBIXJkmEUytkgZBB8V8TlLV
Dz5XMIOSRclbCG2i6a6qMnwR6SxxGIeCXQd+k1X4oYoTQWtUMd7IcWqeWDLw0jmiXZRV8mlQzGsh
E2tFIo95MK6LtIwOXOyLqqRSy6b4Y5EHV62yXiwGWVoSPDCTu8/77klmGacL04JeLsPMPWsDb3ZT
+jfiOgSqe1BndXPE2p2uiqpBuBrWitMsW7iHiZI+aFV37+b6qYuqB/r0ta4lHzN7aPAooLOiF6Tw
d0oNr4bDwgZCOlr1pbYjwjSa5OXM6M8r/OFRFz15G9DtqkorT8ukxGKJSXAlXd7uo4Urw/mYuyNR
J6Odjj0eoV6zLwYB08Ell9gOVbXw/Sw5d4Wyxal3MVLojLqVPZmd2nrgETzFKLcilzbz/PE+d8xg
gVulXiX4CxdNVn9qR17SccTUIw3VL0lNDtS0m5eRmpwshuxXoT4cmWvcJlvnAiYlUc/go9z84tZ8
ec2s77og1/CjTZdJFZd2jJ/LWZ4NXedMZKAmXZm5h8LBmZNHdrJI81LgHMsiWjDlK5XKFdkZeT6s
Ym8oEYjMaRhXUu1WfoLeWJSkMTQVYESnZ9PagNWG2dKO9zYe7UUX0n7oYfNouP4ttIqb0dhoCkq2
a3AhuLZ66hx7n1ngd9E2roUa3UtdG73EbXY+UuZnjAwmSW6NwUXdI91h89lSCbT3dqEZe9T8fkco
/MlqA7w0g3vT9SA8ossRA5Z4VhJTiVetK+pNaeH9zmoM2lqax9tGGI9DOFxM8I2LqQ/ugzjzvbyx
3E1nBt02r42U9pNJeYMN4aVqicp0gxN4PfFq5tVO8gyorvFsaXW4EKbSy/v2glZH6JrRXoXBYdMZ
or44iavscjoH0D+NDgKp/iacISZHKqeFY0ynGJpDm6Sfh8n6lnREg3RN1T2jr+gfOksunDyd0Ph7
Moyupu1Ax88YwO+tGPdkYB9D33rFA/4b3uF/6rr5/3fLxX/GY/93evsadrc/Xybzx36/TFRzjucB
P+BlDSb+9+tE/wANlJyB8a8NvfzWv64T7gwIsOjjEEZUYhU/XydQafCZGJZhE/r4RUb2vIPjR+IV
3xuXiKk7FgNz7pM/chI6n2VEZthGW2EyDW4bHAGTExI64q27iCybV7e/i6ruWQyIZWRQ931Jwoux
8GcH6PsipXRuQ4Ys7vjVGqqnsANlysBi77bqcvaeki+/6Y7vuVN9CEd138MAsDQCGhMNdWeXX9zJ
fVL7aU9taTLo7ZFIlZtZMvWVGaYzMm5O6e5zFekDn7u6w1rwlaSbVxNAA9C1Tl3C6ZG7wZw7u1pv
cRt/DavIK3UHdgr14WLs/c8q4SOoxFW9ahwBozKDJOaUfrzMsJswAdG9TsHkpzndShTaq6A+xW9q
1guzpMFX+fM0OPdYjJXlGIGyaM30o5z/IVmajP3DO6subyXekIUh8nVfyWA7anniiXl+McF4ZW1I
efZTTd+EBo6MLEuOoa/tGBECwscaWZaXGADBKkQm40/unts6LDw7sBOvE3m6N4JGLLAIw7zJCbdB
Rlz0ta3z8vBdjHTlZZzkudcqnT8SsdKO1CelJXhWmo21LKvyU5H4y7gm32+Jz3nIQAIbYX6pgxQL
iEpax7S3XacdFKtfY4b9zn28bDMEPCGJ/hQEgcgkr0MjuOU2N45GfD+zv9D277t43hGgfteFDHcu
O0ZkaG21aFpbQjngh+8WqiVJbvYom0ZsXY1Mw2mUPjplCoslOWjDwJCZNtYu4k0uxLU0Rq7Ebu37
ZB8Ca3hxgvI6VtlDy1HCchZV+Oz1Q48hwXO1/kau/aUbBYr0VD6E/ttaoZumj3tZj89UHHvDIPgd
AH/V6+9mW1+boLiKrjQZ4rOixS2OE6N6b5LxN8tPym1a8lKO4uKiSiEWdR98gu6D3SaqLplSfBST
2gEdKLZM3K6aKz+3bmZ5KDp4rw1u1DhY5YV170AHqOxMrniMbqWJWaxL8/teVMXScEnw6iVWqjTF
wPjK1KnQvUktm+95o41oqfX4tUCbZDqByEpsINa+QzQrsGkHQdzQRLn2GfjSjWWzc0IrI8penuvG
vSpTvK2k8qw0ztoV2f0EnSJHGNAaGK34y5YK80pbdMvKqFejhh43L1Cookcr1wma4Gn0mqp9sjrt
JPNw1yRzr5Ixo7QxiQIMYoauWCSxoXcRpjKgr1tYCiTERP5NvoGq2xS+8czdl619oR5T6eA7Teyz
E+FotdJbSTyXUeOz2aUHK5HzuVwOdXy1qmZPXGarpnGyeKvx/7meZsD23zc70MH7W/3tL64nPvZ+
PbHAgb4E2qGwOTKQ+X6/nlT6Fs2wuIZQy+GR04i8X0/2B/4+nZBwbCDstslvvXc7Ftub5tbJcDTD
4HD/Urdj/BkcBW6d5YzAv4Dq2dofMHWMEXVcilqLUcCMnWUbv5Wt8RSf3DFPv9WRYp1CTM7rnpGX
vpRdQoWaiYFmo+5Tfev4zPEkTQjvJwt2bK4yumocfaE23bKWyYbJdsJTL5jeJ6eEYVvM286kjsQ6
TkFeL/xGd7SdWmKIbUkvjTdMkwY4yt+CaxSpwSGcKEk/omOYK4GKvGewNy0Dv+jTx8rq4n0EUV6/
F8nUjId/nuy3dnzetfD3T/bD9yzKi/T7nx/t+XO/P9ozm4SIn6bxhM9997+3k2gfoFDhUaEjn7eM
/Phoux9c7n+eNn7bpsriC74/2qzu1lTTdXmomfeANP+VRh4E1Z8qLxsqljPj7dhdhnjwcyOvKKY+
c4ecTZH07V2dYfFI2TKwMggYIyzBwMCxoKgra7JDSqrSXWUIRTYExFaF/ZtkgMOMC7y1nUt+NE2m
FzF9cnIXg2D+NVSSjSFZC1b31Gp649GcbATr9BTysFWaeGZ4knbyjSjCpvN1xhsB607GRcaEHZSQ
+zh0WruIavtZEXNbqjCOAgdCAUXKIVxZZrkJdTw/tLVKq578rl/KKV0zr8VLxZXEAVo2RJYXNqbd
RMMVFSqEzoyD4qSeiAVmM2OZW2BFwhNe+WXRw3GvW46Vct+lz2qAAj4hstpKQsYVTmZnOXt1ZMw+
VhaRPZvqstPINESl8iwb7aZoIHDnnFfYWrvC4Xo1yosZzr01sSNi+71W3EZZ0XNzTP0WsaBZK7hB
mpbJP4SBT8y90UVVIOzxNQ2xDpX2FofiyXfRRNJqzagO1556FxYMlZzkyLz3aga3stU+K5G1b2hg
0cHXgx+/kpGxmHuUSuM1E6tjcuNjUCH3KRl3XghGS3iCvHGgZC8YYbY4xjP5KiJnxTDVa+NXvx1w
OpLHkAVTF2N8cZjzmbX/KQvSh7yyDq3UQOeQSvcXdo2JZjBfRJ2vLaDwbfE1wBAdVQrwZPVJByul
uPFB66Zt2OfrwhfPJgQDi2+ra1nTqB7A939k3cCyNrUVuxg98FkvVpWdJNh4uoejY5RnRjX7ODYu
A8M/1+qWnWLv7GbA6FPfsqzZV5N+RpB9scD6yUA+N+KZOJEz0wTLaafpIISj4JJnUbDoTPuTP4+H
S7v6DNFRoX2dgdXTSjNx4Cl6fsU4zSSDhXjFY6W4l5IMAB5cpjk8k40vFqmabTMQiJYzbSZMREpC
0s4KxJpdMLyxxR73DU2ItoprjVosQXIwFmVhekIckkldREzYgM7gKWsWogmW1HkLawKReM/xIoVN
tEp9zB0VlhpGCmIVZffVTyhkdN2rFe1VGgd2L2wyZorGKTc/ju0W6V3Iz41ir2seSBhzY/glxzJi
phc9V1YMEXT0DDiNrsL8wbY+AbRZOekzMzd4USwUGb/2qZxTnbAt7JVmlHuSOjup1+uoar7XdVyS
0kw3Tqxjc1HFp4DNip4Z5M84+tatyLys7nDbA7sYMi6pxiO4ssIdhLsSYzU5PEQZKsD+CA0rXeI3
2Gm9xPb3yRCB52iNF9nVgTEpJbq9iFWgmQrXXOYSAOsDZ5257Yrh2a4ydsjg4JeMuz585o7Fb0Cn
xsYJXdTPGQliiVmi8EThOF4lkpKFBjFVdI9IT/TlpQi6T7wX8gtzenH3z3X4dh3OXfnfX4enW35r
v//FbTh/7P02nPfUzRI14hre/rd77X1X16x381vYeBCqXfZn/l7oscbLhFg531JgG2d45vtl6Hxg
oIb8YPA/Mk7C/ZXLUP/DXUiE2GAxM4RIh2pSdVy+8R/h0Hgg3akoUmsDsqwvXqy6LfYhjHr1AQsX
h77vwm682QmGbhZIspVTW7l+VbXP42Rhsa9yvOoEyAfMTmkns2XsGruuqm+d5oQPbjWMN1/G/kFR
2/FkTU1V3RfEcnnDL6IsiaxTC3TrZWLh5RIYZ+4+cA22zcd/ns63p9P+j23I8a+ezPkj70+mxsJD
5iOC/TguKtTPChllGPuCdEGucC65fn8y7Q80Fw6BK9YuztMVZjHvjybdiYaLTtg40Vifhnj2C1vk
HJ7xHwUyHk3bYN8Csx1BOcjD/vOjGVrUNjAj1I2mdTkjiqpgbOIW1mQtpISHtmapDL6aeuXLNDfP
ExFJ8qNVzvri2nbnMoD9K3k7sbOirs52TiCNzDMVm9PnBtChkFS4JsmLJQGmLkdYFG22Hi0z16Te
sMdn4Pe7SpXdQsSm3FmIWlE97tUkXE0GLmR45vFDkDTBmuuWUmMygyezwXmqw4/z+ggaHFoROWgE
kuUoYn2ZG/KoyxZ2jX0MwePCjGnamm8zHTx7aqi8UjafKmTrGLt0AO07vcsRHpoa2Yu4uhch+G+w
HlouJiZLYosWjo+PJP+Yx+1MadJsBB1TNGe/t7nerUjdFG7+Te2wMMX4fyEFyBaQZvFVn/L7xvZ3
U9UnD6LXPJd4wBpHAlNSHDY6vva7elKTi99H/vKfA/nbdQGu/O+vi2P05Xvdjn9unhw+9n4o2cSI
KKwhCuCrU9+WNL5fF9YH6nQxrzxFOzb1GYL/+xQUajofYHI6763ROSvvhxJFmy/HuJKPmHN291cO
JRsAfz6V825HTiUNHqIAXdncpv14YXS+j9FuGPqtHVfGKg5VuJ7atNb7YpdAKsR9n519nARpq3+p
oxEJcsZxAQRtXbmY8BQZDzzKn/y2XirjDO2plavAiJmj3i6mnHRQ2t+pgf1sZbObXHtlYd4Tk7HH
ouIsRSw0eXJ7sOxlnW/6zL8bBTkLJdDJozOdSqPxk20zAUwnc51Z2HmAba6nNLjgaLmDu/mQFCY4
LP+BLSakrjsmXgOCr/JlJEE66iwO7NqS+VV+T44aNJwjby4VOiGlr4PfbHVMrVU4HmRZ0XpF5Lfc
z1Eszg4Gl7gSTwO5JD8vCPc3LgCubJuIet/hwzET8zBF9WMAlqxHmE6r6jmQEICxZ6zZeXmKyO0B
VtgGWXLvKz1AHigMkXrv1/rJUcDG1c0qdOstqyA3kKQeU5M4MkFcOy1OfRF/g+O5Z0eZx+avU6GO
hP3xUozMHEfcinLa9qA1Urs89Ua+jfO8WZRScC3TNsX+xk+Uh16d0+QZ9Hv9hPDPos0aBFZg4L/P
2vHJz9m0rVQF2E+JNcsX9t0kyo2V86VNMq+uj7tdPdRN9LkzsnXOfi0ldjzmKZ6pfdYgn/igSV1C
yG4Gtc3vXlm8dcbNTU6szVeBw2YuFjcwcyaqBMHB3oJ13lfpAAsx3RYKtYni7JBr974jod1MW79r
Eq+UTX0RomNXTa+wZDtwHyq//kqm5FUZ1K9aFmxCk7JclI8N/0VszTiGI51tmFC6kzQkV7KA4syg
sTk3TbJnI8ByKp2bXmmHxh+eeqHvtFp77NxxP8buK1uLbmadXVnHu3aiXlv6rkkCIXqqUNLONZuJ
XkLDjEkSRNg2fT9/FnWNr1x1QdsaRmaycwIrIBb7yfSfGZ0mq7HgMfdsBzzcYgzSeet5ARJLcekv
R5c1o1UYRGzUAbXHtnOWG9lwkgdWJLiAahcu7BcvyJTxlMWKniC/TUj3SIvLQQnarXQ0bW8W47UD
Vxy74+gRJHyIHWWvh1ykUR52Kw0UIkG2fsT0GrvwK8ItSwGOsKShNypdE10gN557ifO889PTxJ4k
AivFk4jbu1YFzlD6zrNZmo9M1tuliMZx4U66e+wjpBK2bEcoFNY+U+yPUWO7CxYxXqdMOZP17qEX
Ze0mrCNQt3YHIwT/gDESsaizcSPhFeATcI5lyxDWwF60HBLnGGZsbVeTYk/Sk5ePn63rRGR7MZIJ
jXRypqiUrteHqVjADALpnxzroHq1ws719LLb2l38WpsjfaxzGkZJAgHMZU/APlONYmEFUH3qEuUf
paXSEm3hgLMMUqA8WdqRjdeHa4nzYCGr5kwtS75NtdbpTOOsdXunZsDKaHwZS7TzvrzSGpchVcUi
p2RahAnpRqVTb8z7X0bX3E7B1O2lxasJC2KideuEd5U3msoXtif1BLiJ/Y6KesylquD9Gy6ImS+s
jVSwUUbrCA1AiZxt5KC8NNmDZRYzrI/zPLFV3pJ3LgucmFiQTynGEsesdkXyWoMMBqJDUnjllxV7
R7JvWYxLJAWesi96VuiErvFi07Se1Hr4SAx8oyZBBHUhuFZGeYi08nEKzH0dqwxjjONU+7cUADFU
VRDl3XSvijkHkpe6h6vu0WnESTBpXWH1/1RpvrM0zKBctG1LOw2n1Gs1u9v+U2D8Js/+x4r/4Vbf
mqK9/bnCcH8o++eG1HZM1EDqe8Ocb/D3CoPBOMqsPS/4Qxs1ZgvW++TB+UAdblP6WwzGf+tV3ysM
+08z818o+982qf20q0YzeeHyEhB0wAwe/lBg6DiiXc6uuYGUOd3g0Po9ElGPzdh3nPxrFQgl34Zj
rFzyt17RGO3SfVDfWkhgqsYjQ3Wo63OrGYCwP9ncgOlCAyqxCpJ5uaIwxmmZZBrySsfuZLVlHpc6
vbMUZmDsnC6ZjlbQOhuN7Ve73LeF58QhDAAM3/FrUOkD8DNHtz5ZIGP4B0Pw8IXAFTuNzlrruf3X
xMrHi9v2zBOVUiUvaCTkEv95xH97xHno/r6GvnaEXLO/eMD51HsJzZDBMFyTAZrKEuu3IcPvD7iK
qMKiTJa/4Qn5UXHBLciWYlx+/zoXP/S14sPsBFEZaMwLVV3D/pUSGhvQH0vouXrH+DFP6VxHnYv1
H0tolW0IKmp/sAXzU4ynHif2ROZMYV+WNJ7zPAmXWqt4RUi6CpcT17s+jatS53YqWay+iXIlgRNk
xETJTKa4thEV3ywrzYAL9o6b3AH8EydVLdyVHVnxo9PadxQaOjuEzEazCUuTSN1aFNQLSeSdWFud
vxpMFFZ9EYolQOfsgQWFAhV8cnYhI3BcXbYGq7XJbnEjSa6B5jLC6NqyJR1ywOg/1GbveBb7Ac+F
BoEtTsFwywDjSGwm+uvg+sq0MgKHwTuxUGNbxBkXedDVtyjVJQNtZtn4Pe6VplXXPm6XvZ0rZ1MB
ta4qLsxZm4Yb7CvNdc3B1eLmbu51Fkpa3KcChbyb1iIsjkEsH6dxXLpRu/QnNWJPtn2P14fqQ6Uw
6HNwjyEkaE3JX2qU2UoN7iYHSmcnn/hZcFXDUneNIDc8VophpUtCJ3ghEFqcg8yH7M5mwBzmO2BH
JU4wqgw9AWkdo2PmgJAITWMFt4nKhOAzNoJipbKEZJmM48M/p//t9Bscu78//YvbX3TP80fej77F
LWVCklI1E2PsT3cb83FhM1p8G47/dPQNFSHMoSFCBDOgzFo01u93G92zbsCOdHlvgEVEhPqFu836
i+ZZpcVwGH6qlmr90fNVKm7ARjNn2NatY9fLBuktixYNAL320vqxbj9KMdA9wv2f5+COoveHvjMU
8qQBKU48pZq075XW7hf1qH6vQuCnDtZgFu+BHB7FA0eMFqqxz3EOwdmWLaFC9UtPLrGOGCDJFviE
j1mfhZTli+z7juXVYcEirW4blH2y0oeQjJx9JY4IIU+Jvcphl0SYqHWyZyFzomwtdfSpd0dDp49U
sogwZ+YQpB4U914L7PLOLYd0XMaO3g4e24cK1l2yZmYt+5T5ZoiqsMj7xvmU12G1iv1BvbYiSu5C
+UIh6h4ddnNE/1yVDBPwzpv/sRpcdvKW/vmmnD/0fly0DwzcebAd02Xt/ZvM+8NNaWKdRFGaz9OP
N+V8XFwbko/qmoiz/N9/Hxd+C0loVq7efZe/clz+7JDke7Jnm4zLrIM/8Od70ij1OhgbO95Ku7qb
KvHZniAOuWrO2AsC+A8vkutvBeb/ybvsWuDSa/7vf2mzLeFHvRlDpvnb9+7gyKTGpaL48VquclPp
kwicz2APrY3IYpXDKjVMrkmErW4Tikng+bdclOVYZSs0w+uxDme+QLBlhK/AzcKOTVryvhDQgrUp
+ZY7cPhqcFGrKYCoaYRa8alL6cEaJZNLPx1BuptNu4qHRni+UQXYB6uJ39Vx/TdO1K77rBwB/zvN
xtQNZ41mFm2MMtw0I5NXzlfOn1+JY1u7E2wZppAVK2kWFfNJz1eULUbL3QSsaBlKN1+MI+K40Vjm
FgLx49RPw7ay+icJRyhrS3hcAvRMP6SX0ZDM4ZWqmVd8fIEgOXnciu0yb6BD6NBGStbjhXEkl9GT
1oQetFw21JhI0G3NYhblY66yotxSI6LQ0Ur3k52sxBYl7dVxeXm1alyxQ8NfirK4CwzxIIf2K0Zw
n2jAnJIPjtjhntFc1r2v7SVAcGK34Cb1Vj9OVvQRgBJanxYc4mo4Kr66LhV0c5Gtp0oeLbN7wssO
PK2K16H013B4zwNrixkm805CCLsMownzTn2e+uyYasNKzSxcBUgzRQU4oX6GU7Gxmg6bPEvreuM+
QfFIm/xzmHT3jehXoC6+AfI8SNnP3r8vATHd/8feeS23bbZb+IY2POjlFCAINomUKKr4BCOroPeO
q98PlCiOnfyZ8bkPMpMZWZXg971lrWd16rDrNOnQVOGuxAsozvwIQWsyhgeXZRtN4ZnoPPLC3Fly
9SxO2j2Iv6eRmT6OR6lbJTVcy0ocYNyEZIuRSkooFnB3NEznXLagiOYtqtjBYC8twiCeR7ASLZQ/
WK6x71evsTJbl2nMEpdBkzat23mM34KhTKXzBFcANENjQ8rTmPDoQKhKojzGSSPjy5e3fsXQKqrK
xpviQr0W0/Bg9VJz0Su1PVmkrHwjbyGzmQ3ND22B6XwYIKjlaXlscdBaxMtcjVWQrn+XOX+UOZx1
/1Hm1G/9vwsI+bTPs3sxPumaKpr0JD91OeIX+gqTUsdA3yQRZf+9jTe/GBZxImzVYIXRztBdf5Y6
xhc0JZT13O+Gwr7tlxbL0AB+PE5Z39HhsJNYOnlmW/pPXU6nZnGgwTOBdRyfOafyfevPICHm8LYN
2vwFBqdEbNqsWTeZXMhY7DOxHzdTTJKxU876BCc6mQ0AYYkyUbbLLRLvsNWNd19qTQeX7T4rtEeR
VAYcKnGwzVlcMJbDe22LdZZddx12jJVZt7IGJ0pFwVEW/c7sIgFUqWUUBXqKOv+qQQ6BDyXmmWTr
gGZ4FzelBUSvBqN4h+u73gtd6qUaUwXSmEqrB0ZHSAn8YEZ+IqNTqRgRH5v+Tiz70YbzcZ3Ed8SH
WOY92QN2QrjKLKYHBbBFHuRPiMoVRPkzt9joX+bWeCqy4mxYwMFSHNGG0rlj219Ho3BUxOYwhkzk
hFg96RmNhT48zpHxVcnj09hTNCqYuYbuSSY+rjEJ6zVI5O16UDrtFG3MvrsPi24NGGtdld1V0mVX
fqI9Dql6lwXxiyLHkJ2sCgitVIKcGW/NEHM8E1c8sQ0cTV4q2MrcCNF9DAQOEvDw1QJV4gfya6ow
Pg+EG6EwLsMorodmuEvaYd/nzVUwig9koz7UU73qdNlaY8W9rbXwq6xCz51EjkM/2Sspdk2z8+o0
ZTIsnPSR/I5AgkSp6sxQqwSFm/8qhzUkg+pUlpFqyyJSHULr+xW5ah5sp2MwkhWopVt2mscsGs+x
NQUf/BpHHcBCZSXkr0OVMbJFCRdH773cf60k1sQrlKWjcg+CSbZVNewqb24hyaS/i88/is+lufnf
R9jmLX+t/6VZWz7r+wnGFtGgk/nUdX4fRC7SBJ4Liw4OZcqHNOFzEMm0EVEAmGU+96M4/H6C6R82
UQQNHIkcY8Yv6USXWdDf60GN8Gm0DGxgNYNMcX6cn+rBFHsiTvfJ07JRYDzRhEJLMFME1ZeqKZ9v
Ak0osq+KWYbmNpGgL0QQKAfMjsDYp4GBRTmomv/apC2ru2gWD5oWJJBzx7L1iqLnv7mYSEKLjJGw
YOKq3ISN2zD2OsENc5k1xiYQy/rJnIUihqULufX39frH9fqfM0S7fn59L/5VoP+3KSJjckR6XJRI
tBY/8g9jchV/srhcrR825e9beATzPDOYYRB28anfH03rC/926Yw+x4u/0hjRAP34bNKriAqDyEW0
RdlPC/fjs1moyigjYo43aPkQCkMVsYoniIugTh9gvRTbZm5YHYlDQYqmgf1WFCpTdhmNsSTqwGPN
6qbVu8zzB4sFr677VeFaepG/a3I4SLZasKfTMyyow5lMTKYPlc0Q/HpIHlMpesOgfJ2E6SExsDP7
BuLRWNfcWqrcUY7NDZQdb7B0oLtB55pWf1GEaW9mg1vH1a1Wy6swJRRv6F6naXpsNbSgSA2OdeYb
VNYx2Vu+vxY7YgxBH6xTQIJxe99b0O2N2dGhSRWwMclTuAQjKem4Z6F3Py03jDXUXts8L7AknEFO
5M+O36TQy41VRPIom4VNqDxPDYCLxuLHNUCremHKva/0rizkbOe547TWw7TJINIW8W/3RrEt+mVf
lYERWrIfYDBppYvxkxoEg+gcrLL+NHfPvvkizFcqgD5Ylid6K+gDt2XQbPPwzpTiW5hpGwh/c9M+
UUegp3sbQS9FtbwOOFdiuF8ptAl5OCkyNtU59mKBhBpQZJohngzYEQbb+qYtN2BhTl0cXDVN+iKU
wqWdBrJovIwcLz8yHH1q1iDKGyxyuY7Etd6kSI7N+HYEaq1Nr1mSrNWWAABtg+bPnTRjZYC5HKoJ
s7rxXo/LVX0SOm1vFbi3podUfBLANmtmid53lRv3xUInzAG5MVFqLkb9UjTWOoCqGwOp7axg0zbZ
FiWAI+TE1eT6QCBM8K0g03ilxd1dXSUuGOpjB3uW0YODftWGX4Vm2CC1qX5SFWG9fDOQk1vS8vBD
H1N8w2H4khJIoj6lS0GXomAw1n1512pPZly7lMm20pq2L54L6y4xXmKMcoZauQzA7JZSTRcjVj+0
ZOpztEyLu9syfQeixWBdsNmwr/zunPbY8QD/NeFeG80bAaip1t81sJGr2pPIb47otUwBdXZ5N9Xk
BzOf7lAkdIQ/495r6sZJJsFmE09C6DFNLrJ2tURC1FO27nUL7qvlDnDOej5NvEJQljHTgypl63MA
uOxOAerK2oIAq7s8o9ejgGlSIO5EAfhgydH+MAtp1jHmbD/zD1U42EVtXivZbqokZ9AaJ9dfAVdB
/NpkMYEB7Jz7eNyq8ewx8nDlDLt7zM61VsDyG/k1uco3okF1GCKrZ6LR60h3FLCZi8sxWPyOMcZH
3PyAjkveslcUmugRQrehEe5PLYSxSH1e0pqG8NbAplnix6ymq7zyrwmPtYUyX2X4A9oOQnJn7MYl
ADF6ygH91qGwqYLE0Su3h5hQKy8xcqBKh61gpSThEMUobqHSkYN5yYqDqqGmfydxzY2QNZA4UluM
AEQd+QT7uETejqzxWt/f9Pg5JVQcFv7OAJ9nIYikr9L22rnxAILaqdX6tqQEx1K3B653FPm1eiNc
RUF0k5jiwa/mSxznr6QpPegjc9BMv81CXolQIkvjxgdIupbRjhBJxu1tsYLvg5sOM2q3uFLHtHhE
IAW3twhc3Qh3YO7ASRebGSdrbmghCg3MrebybwEAvjdEPJmZsZVL4D5N5qjA/oB+Z7Jbt0QdCHnj
pguXPSUMtNAfZT2+KgEiLRkKRSjeDvqLOFyX1Vc4E6fYSnZGj9qkgNRt83KQcDQrryMuXG2x4+qY
dZuaP1NF5NgY3LVyRpoGL2E27CS08mSWUqgsP4sBQkXnLBXRGRSrINqC/Vzzkb7xJIEkzET5Y/z2
2yq4FAH/u0w+Rflbmj43/xzTLp/3WSjLaAJZaICX/ahqVRYe38e04E0oUmGiyEByl6HmZ6FsflkM
TlSwlNcKNSz16/dWfzFUaRQQqviHBOAXthrqT3PaRUMuYqjCUa/IIr5EfvK/D06JQGjbEXWHp09+
NUBii9R1GA53dUQAIwAn05XTpr4oo6VSTAAKqhtlnO7NBgKgYlW7FJ7LgeAPQjREIVxL1YBILo1b
aQ/yItuJQ5zuZysTNj2xxk9kDpmkMC60jH0OUg+R1DwE6ZsK3gG/VBcUvV2kdR54WCUMsswm40Br
a3WwuWVosXGoH2r8uGupGMLHyUqlbTur7SGYpPRW060pIT2jJiuublOlWnEidLZRx8ptlvkbgrm5
RfLs/LsQ/yjEUZv+x9O/e3t/f6ubIv/n47984ufjr3zRkW+Aa0AX8uc46/PxV3HR6shl+ShGPq7G
vx5/VhG6sYyzQD3IIp9Kifzn48+HRFbweGVVkfKQ9cevFOOS+dPzj2QARTixDSpfSUd2sHz85fk2
yoNlz/B/fVoGBHsrzaYUiLWtDXPidiYkVBGnr8BB0fotgL1+APTGJcz9OaePNfgcz1iypCqTejuJ
QsGeOyz5Wn8rt+hoM6W+agMkjcS/jMC7+11r+g9CoXmVHm0FpYJdrrRbvUuuy1gmQEYRH4j5vatn
OK8L800Ait9KW72EeR/UKvzQMcIVKNVemvVr8i+uwBWsItbctqQ0z6E0pRtRY38hUCh1Ufk0NySL
zBjjsDiiwckl0e3H4oCN67rONa+o/W2Sc0MogPfinuCyKRUhI1Tv82ysxHjyRmBoIviuqhveBYuo
5KoKFiTz2pfHlz7VnyxtZIUfyOekhmEvzwRkqPxFiI49RmKwy2N8cICjdYolGUR/MlhcrxKaYb03
XC2EnSSO1pF7eVPU2UGb2/dUD91WiU9BNGLpClAQyyJWfS5LtShPlYF1LSzRyCs1M6hmIDc+xYFW
SNlZyIVtKRgr4Ikb3u46fOzx2RTJWSKtlaVo2O5MS7ijvzlZfviuML1A8ZbxA1olpaooX0ITmkI1
Jq0tioRcBwmsurAi6EvSS/YQbeQYbe1ftVE6b9uAyjSjYr+Y0kQ2D43efZ4EuatOQ4j7ziLsAbbh
uiHOqopnMIwixlzCxmAICA2qIycPDf7WzgDbnOg9OXiXgPlYsX/bCN19ZkqRQ7p6thRf8P678UBe
uEQor55viHkk86bd9y2ZoeKEMYDop5UlqC/iaDZrnGP8gep+tNYWDL/QiTUSEp3I6JsDgTrxDOtL
7B96OdNh1zXxm9RDjO5Jd3MrCBCJhetvHmqNvwn8jkQt7ms1QfMNWK5NAFiXEzJZQjwHGjo4jiQq
RDK2cLOBLJo9FGWZOlWVd3ZjlsHvecefi2Cu/f9dZDjpv8kmFnbA5wnLuA0oEbc4fDMVwRQ3+OcJ
u4xBEPTykb8O37+NOxjQMRxhgKdievzrgIWis0w7rL85i36hvvh5k/DXsINBILZtDu4fz9dALRm2
hNCgxlgcvX4kqd2afR/OsBJ9a4kyfB6UrNzKXdccTcgEaHF0KDRJmZ8J2pzwRbbZWpCN/D3Wcn+N
se0j1EXaCG2hIoeC9tFgk5V1dUPapuZZY6w/FoPPPrT1kxXAA5P5nEbgFWtVOmUjzqLNFEQFh1ME
LjIR25teSeatBVvG1YWie5xrjhS9GxpP7kwK7GXFBlT3qViWbuayfoPSA2GbjdxkpKqNHCyWznk6
pQR6J3zBc6AT77dXWqGlMyu76W6Ya+d31fHH+I9x2X+8HZ5RMnf/UnMsStjPd4T6BU0yFa0Gz3ZB
GPztHbFojLjuVUZ9C7ppqca/vyN0EaUQZhtWXgrbr7/eEosyguGfxDhbgxvL7PqXao7l+/99OL3Y
cJhym5TwC98QVe6P7wnDYGBsJua46RWwu/IYH2hpa6eTlNyJW3E/yeqGfCDf1tp8my/C9aLtK1uY
q229iNp7pSxW8D1VblQwah1TLSz3q4YHOEcX3yci/LYl+zHNWf8qSOm15l0fs0PQCPtx0dYrTWE6
8aK312aMzM2iwReiYt0sqvxGKndYzWpHMkwsb4v/OSDQN2W1ROBczveZvLgGDDJ/KP6R/qMalKA2
t60n1yYa9Sg8csCcqp4syRzrwIwmMGIFtuoXVwGuO+vgL06DcfEcaOF0Cst4MwTBIQxF0FVJj4mo
uJCyx6iOpB4nBwNN6O1cHcygt96qVvg6+MWtEOuwQwkut9u4+KoD3mbUg+IjrLLX1uDNWHXQi9rk
VgKtpCdxsSeGud2Ei8EimAH3oFdWErvIsfBYixWD4BHDHgWFvb3VnBqL8dyYIrDCvcHj1K9q8gad
1IxL9UqTO810rTi4m3JmKXL3SoLhXvQBSkZWMDD+ma6Hbr7pcQmDjbCk/luJsjW5QcCRWbdynPuX
UVUNfOnBSIjU79Ph43RY7o//fTqsojF6+2c/snzS59kgowlEtWsg4ftTCf95WSpf6NO5StlO/Wzo
Rl4sk2NIm4Co/cfFu/WF1sWghWYlv3huf21ttUj7fzwaFqu5iGxLxqVLV/7T3iqzohmYQpht4rQ8
k0kAAXIKQ4/hvrETKmGw07iMFyRyvZLwty3IcJ/BbkRgkDivp3ig+ZA6Am6FsdqExiwiYLH2VaTg
j63CG0GEo5UuRT8UDcLbu3FldkynUlHxt3FIszLmOG1R4N6Yaq/a3TgMzNrEwGFvxxYAidICMFGT
qnSKbtzmgmR6oSI8JMgDtubQkTjdp4qtqQxDTYP7Elk+4XsSac0Wut2tZqVP6I5LVMA4VzTpUmBA
Y4wo3ElSeUZT3GBLBOkMvzHyhk6zIJnBfO+mbGA9HoerSgtOsPf2kWbdZ2nJhl7tj2PHb6RYemOP
Aa1Kk7HYNwOR5OupAc/VlxjlUjeSZOw3wTYa8Z6N5WRsk67jQ1Yr2FppsByBDKkK1ewM1YzgWOlC
wko6xW41Aa+fAkDULHDM15V8lieFELuyqW2tM6GfSOL7VNUAo2dhhfTuNA7hsWpIWo19EodAk98A
DUdPBSAzAMyCP4/QTwkfpdoGeIuDUl1LfpwTNFIhCJWe/YFcnDxa5ZnxVjENR7rmM8TzS91h80Oq
c8xRVPEyMrwhxxGDoRNn4TW0uAZuXvEmYjPcmAVsibiiHGcOOFv+NasyDW7djGjJMlFadO0j2I4X
ga2DYyWhecOFdabYt2y/lM+NZL1zQEerLlVv/aC5GQWsi2P1Zg0mwYxNcmoZ7EqxvoXEDy/KPwxD
eq8H6l6qzRu4rYSqGuK9oUmckcFVboCW0bBiiUa7MZNm06NSF0d/y1dxCkXd0ndsx9y6asqZx3PZ
rk6Eomva62SW17NpnsmCzHilJNNtRCbs8RhqEFkyErME6SqbhZsiknhlwtENtfDYC0lqo3q/JFO6
7owWIfzQP/phSviL6ANhQeO30sPuaY7Mk1mmh0rQ1FuzZL5qKMmJqJx9Xddro5z5pu10sFTSyiKc
WFq3BXa4Ji74VQ0Mt+r7u1z0F3M4UODKWo1Vvwyyr2A31oT5ptdSHd8rQ343NNa+liQ0ikwNRiuF
N9NKz/DAX3s17WydX3yV0PDaNUA9F47jt8kKLmllbqJcpakUYQ9aWAh6EvtQ8I6Dug/ZSzVBuc/G
1Kt12a2qBGxhta7GGXkGqNlIbjw/Hp5z1kKkee3reLgaJXndBKk38Oh1uX/yVZSI6gwTfhpukoQU
CBRptmDUX/3WuGkrdhxQ/hpIfH7i1dqkbIQOoGMsnxhcwxGXCZoLFC9MtBs9lyRWb5TGcopqLWh4
Y9Z+R+WhPs0luQkJkYNVXd9YGpKUiekfWYrtXqrofxOFT5hl1wyTvc9b/feV+EfBTKH6v69EJ3yu
CU1q/+VaXLhxn9fiotngcgMKYVD9/CQmXqRoMqZ2ql+mdFSzn1Nq4wtKZpAEzPCQsvHfXyWzDGkC
qDf+GQNdGoLjXyqZ/4V0ssBWuRb5OZgmypTtf5/SqRVdXsYY0avjRVUphKCjK3uSmOawLs7Q0zq9
XyfkZ88BetN0TpqLalRE7qiLeyvAKpJuSkkDyzMZ5DpIMtHnJOU8cXpl+zFlDoTaVjnr+bwdheIp
XWbhhEaPa3OBTmgf/IlkQVGUf2ApalPs2Xj9fkQ/HlF4hv/xiJ65sN7qf5Zty2d9fz7xgunYuCAb
fkw5/j7koJdD4yPKH4/nMiv+fD7NLxbTZy5+psgsN/B+fY6RZfOLImrSsl3hyV7mH78w5AC784+y
TUFkslSCC29X/tkVlqD6MZuqsDxfTCM7LqP7fCgXGbAO3LxtjNEV2FaHJOQGwryhzxNl4j0b9QTk
UO32JPKo+JizyZ8KxqI8wZaE2Zm89jelLG/6oL3T9fSiTszY9FpkwV54XVnNdpzEio22dxu0nbE1
A4gGQaAReWwuEZ3W46SaGxMggz2po+xNJXm6odliRcvn53bswo3KKINQDpDEUTmHrmIS3hbmCAmL
Xt+LZnKM9bIHCsZN4ZdMk1lLfk34TexeAAFZIn22NS15MxTrG2PRxk5r/7Xr4LmGo3GI+voENJXQ
CXHJxe6aUz3rAQPt7FTGUE7D6jHI83mNx4s8y4CKqiBXeWVKxrEAS1YV4Wutq+fAJwzeHIOD1cUP
emOg/JZ3+tQ+FkX+Vg+MVqtRPdRGe8XR9s3otdcoUe/YRHkUxyeu2LWSVZDerfAgm1WIDhHyQh05
ss7XLfK5tgXJQr/VaZrTWT5pm2l/InPiLiVqOxuLTdUaaO7bQ1lOqwb1S9/WW6SVdwyqqS6V4KZK
+1umqygjJf/cafrt6Ffgz2phVUfkYo55EtnypKZkqoqN16UUCelYk1E4aPnayDoyzFWQ/UKRXzVK
EG2A3qB+L3QD2Us0EiGAXbW+ARCTe1gRSPAOhGg1hVXOvwzJrLImdR3U0dffx9EfTSRd1X/cmEWa
Rv92Hi1L2M/zCMyrIbM7AhT/oTDjQPjsIyW8qDpOMUNE4Q1PiQ99nkf6FyZSIiNXcYGJLQ7tP7da
svaF1SvDWmak3G40or90Hn1sbX/wYbOL0jRstPSQ/BAL5+nv92XXFqTTdGbv9cRNQg8UccUMD6Ic
wKJWx0G6s8jvpuoOfB35ErhV0pGsD6Xi1IsVYUIy0H914Nefwea9c4gq40qU9YS8lpjMbyTMoDYE
VBd2/oF2KtM+VU/CghsS/DI59hl4bruOihRNktw8k3ebfhXHXr6Z5iI/RmgwFScD6500hJ7aaHwJ
iZgKId1kGkJv1MRAknP2L32BSw1rkGYn9PWOWeh7cgO4+yFCOToJkod5bpjXELnklIYVeEnlI/hq
Jgm9kiXFq1FqxF2Ss6B000Z0+lpGYhwoR2Q9XPFSu5OT6T6Qu3tJ7As3tSxazBoCc+XlmvRSFZJI
bGC2ISJ7hQJntiVD3wrhuBkG9QD2IrXxXHw1a/WQycmbkNF04ul5k5LpTON+k9QKLXE0IU1T5W1r
mUepjOnV0NWvWtm6hoKzyY1Bc7Gqkn5LtrFTF0T5mWbgWVHrKYOI96MYN1mEBSkupdWUR7vMR0nd
RHXo9l0+XaLaDGdOpFlVbqHOjfHm90Hwx0Hwn8gnJ2rrrvlnXbJQDz7PAfnLQntaSGcSjJgfSNAf
gTiiJJpgGf6cQn+eAxYUB5n3J6No6+Nj3w8CcLl8FXYylCtIPEzrVw4CpM6cUT8NlOjp8fkx6iYc
gUL8x5PAVP0YsnMXIDYV6/iIXvmiDXXmNpkwrgISuNdq1n+tfX0/RtVN7yvcLqY28H/ifYRJZccl
eQq4zOkeAOhH4dtYE34DvuEZKBQM2BxlnTUZL4kKTUqJi8dkJoaEcu1qmIM7oaoTktUSf2vF9Lva
Um50S+FRUYFESylCwHe1ItVA9qyPQoW8O5nKRea+DZdSxlqKmnApbwQ93yZLwQPAidVt3qanIDZn
5jH1DZPZb7CkratoBhFLqvx+KszVIECtN9ALlplDJDwB7vjPlCZwJb0RWXMLN4ZWC7aO1oR84wDK
aqx7IYl3UQ3zPenG+2weJcdK02s5SdwxEg/kUjJVyNKzMVWHUoVKP5pnsxG33RTfFkq0S9gBh5Lc
OlMQe2YQ76tqfAEo7FXqdKP2PZ3/2F/JU7XpRmkFHfsyCpgEqUmG0E/WfhTVZKj0VygjyDjpEdYU
4XQdzsZt3kEPZQcgZ8rZV8m4ayv9YNXdWpTw6eV9eFUpIGBH0dxovbHpSCEcp+BekHDmVTqnh1Lt
JpQ4qqS4ZeYfo4zhmFJqXquHnhAoV+lUIDKAuLExp1q3myQUnbimrNELXyBK2EzcwUpxpcg7nwHW
qi+1l0mqGBcSA1SypsuaNbsN4PjR7ZwyWetmr2EJN7eq57POHxnBzN16np9CodgTtbsPBMkJQABP
0IL1Pt2SVOaMYIFlZi0afFe9JaugpIxqewb9g2aHqcn0s7gqq9oxlwRtCAst3kO7UvRdpEY7TQcO
hW2fw3NVV60ztETWydtOeVMqfS306kqNR6cOy0smzE4/RiStDy45xjsgxU2VoWAYUrKcUy8JtVsy
Nr+FhbpV/fmo5Q9Qcx1DRx2Qe7Uy3RmZto/TbJtLaGpbd8IHRRWLghhAYPGqKK5Q1ru5cHIC46RN
I110Xv2A6PCU8aRy41vXaXNeaAXGE8sLVyeNuZCAr0HD1Y+S0jrlgiaZDlpJRiWA5xWXpVOnD1V4
FBvEFzD/457U73VPRvMUXkVUsUV9gCpdc1lMcr6qYFOQr9MJmi03l6HYNcRd8sYojWyVWCSJlDvD
aG1ADFMguA2luJ4Q632syp0svhK1HAo6tCGsoX579OXLnO4tZcT0/hLHopOJXkSWRqIdtC6yox5N
TGPr1bkYrsl5GOKNlm5SIjezMyz5ijnk5GMjdZv0EFeHCUeESUC1uIqwkTc3mi46POVAiCS7wSs5
yzujI6hUtg2eTO1xTLaldRCmaD2w9u38m3B6bNTNIHkA6AIzsa32IATbOniEfbZupjUb4czahPqj
1F+FxdHyN0LoSv0+EDdSsg5kFx5XQYaiRNSGEX8VpMhOqvspciNhNwaOHO31Zgd5aelNwidRuFGq
PTPYSbsM3QlyvoMQYhS8uDoaUu+IEoS6b5VpI7tgVXXqx4MinBvjJin3SfFIJLePN75OZKKw1oxL
yQ6cVS9BfhLVLphuu0TroQhvSoLWNbqMynWptbaeXEXdXhOPUXSxeDWmTVW+Gv7Xet6nyrXREjvP
Y478HkSyyOOXRrdYPlH22ESnqNoWAqWjMmzDlpo6iuF2+hpcdajcVd3y2wnxS2Xcx8Xt2BGHFN3J
hHimboK/Vyi+VWpkS43dTK6ubFPB8bEfa3xfYY3AQ9Buw3lXsYwc6FIkw6uj56h49JtDa7oMekXh
sSvuzWJHVC0OrQ0pjIH5BFtAUq+heob9DUJdRIJ4k3vz0Gcu7DYbXlwa7NFtN503I50HNKubF5lM
Y8XhAFv52IC7aWf5bkh7lF/70karH/SQKWezMqLJroRj1+wDnaTc0zhuZxy7cAXzFrfTTc6vq95B
fQOWeZ2Su2b2w1Uzfs2aszqto2FHSq8Iwy5IZfjvV3OZ2wDHydyaxGsU8e38aPk7ebqYYwcw4XVC
67SgzoqdMZ2IfsSFRpPtGcmqDQVHF1EFBIgWO4LhXgYrA1qyBRguIuSt5btgQjB+ls2XMiydRvXG
7CtIur45ZvqVIt/PjYNJnFE/XgGxdGvfrbV8NXSbRn0YUK23VUHtfNsORFsj6FWSbTxAQsFLcAf2
Dl/mGyIoG16pUU70mBzQWrnEZdlptQqqV1n3+IMr8b5WPD1Mlywfu5RKO+nvy+4u49As+wcf5UOm
AEBN7wUyZbn7WR3xPgMqF52D9qQYgjPA1WsJqY2NJ6Jy7SGm2/cJ+6mIWykZDmASMJi93aDaH1Qs
7cPrEPQr0brkqmYXg8d9d4gTAOX5sQr2oj7bjI/tztROalh7QkgcfCuelWRXQsOJMgH5fWOrOs5n
Fj3aykwGvsmlKO8KFiXyjuyWQjxpHFaDS1psOW6n4JzHhIymdr5SWSyA8aub9dhT4r8LLHYyaY+S
fzzwqpBoN7SbXF7n0SYfnvvCS0z+KqtEuxJIyqVFkVda5s1PFov2o9q4yUHqrsVzODsGepVnAmSi
xaTuzFsR9dwZagfMHuGW6SPR2ma5Fu9Tc5NlrgzJigMXeX9l6/JaewFA3uzEN4M8apHZiZfAJTQu
/Iot/o4IXBV8O9eXH8rzPB65JwvOTfnYaictRG2lEETU7as9z+p8HrWTXO4E9tKCm18mVbnqS0oj
3gUbv3BbIYHfF7PdWrZ074q8KtkiEk/AsZ95VXeLeYaoqTi+loJd9BCw79KN20h1xjdfX82KLSuX
rHsvo0N/VSLgF9tna9nxTK9kgSo+GTe8ZxT5LcCD4e9j7VYwPEw+sr8i1inub4hnByi6HtWjJBBq
9Y4UP7kN/aNgphjnXN/fsxIgtTcVaXJcMd6O/tfZh8LO8pFFjSv492N2nQ1ro7prcNlMO107KnjX
/dyVSIq33ivARefmtlI9vC6KsFkeRSJ/CUKomrNorcNLYDx35UYtd6K8VWZzRxqvkzXbjLtLtSXJ
GyC7oE+UCkeYLnGwY3Wo6jstuSeHLpmvkIjKSB0s6TEbVzDykBAipJjSVdfwjvTGtzBblfiC+g0W
Jlm6CKQFscfCZ/XO4yvgzZrhNJJQvIoVpyEaKHHr9CRrt2LstbuJV4q/nfjgszgk2Jm3HNhVHMQl
VAgx8VQOy9KbiIRY7t4VAQNUALwu1RPLmfBbHoAxvTcxWAwbgAXsXVkNtvcqCzzh1qhc5S7gnc8i
2HcDMMvZoeSk0xcNpB1NjslN7WfPFItztuM64PDtSxfPzcTzec9yTzb2pb4x8gPw19YWfEcbOUSb
oxQ++NJJmu4KbY3eojtWdO28QUNHM/ZT+CSNmzZbSbHTSLZxo4c7jYG6ZE9Xs7EGsjaTpSythGuW
2f0yhLCVb+Z7ePQjQgt4h46OeE/dR250O5xFFoPhudU80jinxp24fQ6l6HG2GBgkhC00CDkiMfKG
lawRu2y1iLeZB9wrLsPXMsK7dcnCS0N2dIVxTloxVM27VVus22RNTG0ueJnkajKGFrxGy3LRDidu
9F2LtZObG6IH6vVw3c9OIZIG0ANBZFx5wZ/etpvJWJUv4BpH5qi5M6vIgO1c2nJWyCFyzHXYrFm/
iqWdk9JWDDtWY3Ctip7g7X0ieYq2Cr1qdo1q1XxrOhojD2tOPNnFK7GNY4QR6JAmnnSqrAflKahO
ZrY3hP9n7zyao0ezY/1f7h4KeHOXBVuWRRb9BkEL7z1+vR70aGZaM6Or0F1r1xH9kVUEXnNOZp5M
X2+8zXzzUxcccjraYKm9OliIWOw5BK9i45uaH0Zn1qgR+sX0xAmLTggvFvl9pddTbekKpPsirg58
Bg89a32CQfPRz1Zb1S9Mt4yJt6Y2uXNSQayka72Y/BXo/U8AN+qZ1J7xV+73EYYApqOex+i7W8nM
ou7YJ7gC5349Pyr7sXUyZqnG2pZuWXxoI58RQyIbcD3NKBTlnZ7uDSTSxFna3BoV5e3IrziPBJUn
TJafi+ZOVq7Mr48lylU/aXZSRhDazvhlzfS/af0j6UeSvuqn/Nt8N0p7fkpkR2UI4E2QPXXZrd+x
zuo0Eid+rN5l3dPfe9mL9+pH8Wt1bpGfq/SQJeTBevJzPtgq696gh9hhADpjjQpJzAXTuD2xc6Qc
d0esbAbLMfWD8oPmmy2LRos9qBHqwiU8ejWWxzkja+ShMI6/K58rwR9SN2NE7IPgFvRG+WhHtVs9
KJ/CYfjCDJlgdUF8Ihazjs7She/f4cb7lNf+MB319l54MmguDfj+i/EQxxiF75bMwZY25Yxl9uqB
HG6Zx8pQpEh3yH52CBotyW4+RfNeYWLRKIJ+3X6CU1W/msnJmvZ5vpclThaWGVaLXp/4489Uu4ic
I+Ywn0jlSM6kt4DMR43bZkjjj2phi7iml1ghQ0k7auINocvsUhJ6keKAWA8/6mN+mRvMA/Y6NlOa
PTLip/l5vZtHz/zplh3FvZY6EiUJwTexI1PfcY1/kPgd/gz9Sz660rTXOQ+RXURe3pzZo2EP8fDQ
7bfdqzpFyX24N819JHojESa/9Sdi8XzyuPeexMSfkVgn7mLslB+mFfuXki3CE4+YA3fwP43OKk0w
OY1747PoCPGxB/UUk+RWOBoniuCKpa1+GdEh+ypkp79Hsj4kdvSr1KeqdikPBOWY6O/dta/u2vg4
d68CMmkrWG9xjkOLb0mYOOMYjHmq3VFL83fcQC4z4diLDIcKAXR82VxYas2nSYIgtg+OXJHx4xcY
HKBZQOINkQKcCTIzdY/dcCRqXl+DLjmE6GQ6Sucdey6qDsPqzJsdmBdjkUnpJ3qi9ppbvvVY84Ep
veApFxHZuh24ITmEOEdjEYEpNLc7SRBD7WJoD2XBnhcfmmpfHCtqjqc1fZ5zu9JJN38fqzf2pWC4
Id+9Czphx7OPkcxicMHkm3xobwspLDGO0DYHkRntuKLmFXnEZcjPvJdZ3Y+KK3UuHhkcjnkbYFkr
FpdMvBt13Gzpim4KfkOV3Q8Ha/UKEIjuFMl+qHj0Y8j7K8M3Oi8HVFjcZv0Kw7NQH0vjomu+yKaY
bF19XVOnpkkuHBrHegaBPjcMD63kK+0Fi2BIp9oiJp00/2wzelmv/2UhqwrLzw1VNA27DueOzMeG
EA8AZiH4O1d9l83bzQQlFo3HWUCJAWKN9TRg+sXgWYeMStAqOJHMiQ5oY0ujC2KtbW820lzKUxre
yKLffS+iT4SHNZMJ1YFsxQgDDHRIupPhsqSCxF+H3Oa2l9tD8k1MVDgFIYzZ5BaIM+WdtJzH6nvk
4iXWkq6C8VRELhsqf5zQVGFnkpyJ6jUBlw/15qrkNLNNU725+87nWTzHRwTLenlI+XVI+AvMwAff
ak/A3kt6JVxZ4GiL8YffkD20m65av2GZVWLTwvlGgE9j88lgYQuyqM4W6LELLmlHxNKbwREyRZnU
kE88/PTDelBYTrLNQrVkN/8W1/0oOtCiVUpqlovtO7pKQAW6Fs8InTlmkztVYue3+HO7K7sdXX2Y
PRqmuwrQqOeyskM+EF3sQ6F49ej15hmf91XHQvKo4ln+k434vTrFV11zUzsL8Zk6fa3dk/Pka6G9
XgbJkX4ltGDECVEX4OWe3dRv6TTgKznJ2NaiI7hV88tWWpQn450a3nqvDyjL0N5VBjmQgXZWpSNZ
2vXvZO5AQTYDlp36q1aEB9vqs3mVW4cWL93ND2MHLuCQDN0+Ugir7S6pqCkc2AP1Ib9iecV5v4Vh
C15tbhW6UXloeUP4W9751ut6fXs0mbnA2pZDHvwAHdk3k+C4Vzad3wDZ/Eh7jqyJ6wqKMXGFa7uV
gvGr+KsD86xf1mdm+eyIsjkKZzoV1vvqlTFO4rcBuApHl8Quyl/xUodMXLusTYPuk3X/Vi5fhESF
nafnjszOl7fbrCF2XPGq1ZY/ECFdtefRtOt7qd23415Q0eDtcuttme9r3U0yvxiqvTk7fc+wH7Il
LNLFA6qgKnQJUtscvVlZ7b77TKOdfuLoyOWz1nrzQ3EVMFiTXMu0kXkQN2YSKz75W/0s3pkA2ASb
n+RLRlE42qm1aw5h6aEsM8ixLnySbyxwmJYekTCxQ1vbAjAauw9dorZnrnYxEBzjF2ZrE5DRkb3B
xO442bA7S47pol0qzkTf+EJ066j5lJQ6D5CK8KdP99WbgqkrxdW8W597EIYNpXGo6FRwEMuXlF18
bWsIZnfNz1RtXetUb6QQ5Az5Y+VN5hy8LwjGizySI3+Kn/vmWoeuddnUlIetNDIeqvZpeKjyA3sj
PMvUkuBSi1dYO8m0I/Eh+arUwDAAasAbD6F8rF/q4qwzHU5WyTMGBOM+IRBY+zZEOC97y+wJdwnO
q09kDu/S6pBxMApvtexUT4JEvq+r380cYFSbHKMXsGeFLhPZGO3QLrsHx04aT/aJVhBsAX2hvh/a
3aDsleUogmcQP0tIhGQXH8VLXblLe8TsFp5fac5pZmvaQX/OftGuASdWmLVLbqOhL9+le0nyBkqS
hzHjnubjHOyKQmGXca4l9sAPB0vlTX79yqrTuLgvoE9HOfKZ+V9jP/tgDnS4RM/AmrqOKREhd045
YrXnqfF3Lzti9EhIXZ550iug2kju12X63oQMnT11ADwe8rwZnwP+PCQVpKPLyNzsRaNcEGPH/Fxn
L6c52G4FX57tBH8/cU98grY6HQFgoVOQ1SV78kfyjK6PsMCP1vByjsu7DfW/n/JgoO5nStXN8mAq
HxSwbqpZAIOjoQTrvSru+HMMF1ESFK3VBvXot594Kg1c7qE9jYyRnSzdSSxnMJ1wK+Z/ALlE5S7+
MXu2gJ1TVpFqKwZN4jRqkEv8OoxyPW32ZtmRNfYqdfUueSg+xWfqLYuKdSFBZlfedV9ShMm/Pyt4
gNoKzneOOqPcoyXCK9+uBgfTCgp8erKQWh2/qxge9EAWAbDdhbxbggyGH2wJ+o81d3QjEJ4k4zFP
vOIhBkC4AeRFqd2rAZAjSwhTiAtAlEEdNd0Aph7W9ZyFZw5NvfdqLAmQTLgUacrZHJyq565jwOeY
Sptc9iB8Tit7hgn8ndr7av1UNj4VazJ6beWvPt0YaKEagqy9Apql2i4/L7/YUCEoUdgwqaul9iwx
JidfE8T4T4w1Eh0f/5qGu/DvFQc9R57bAlJ/kubCZ3PxcyQi2SUer824r3+BtsspWNunkcD64bPi
4C25PqbwoInQR7nNvZwqJjfiMU/5i5wudkjnE9b9gldCs0Oypo47bZ+9LgwdRAHHwuDLzCbkoHQM
iH7OxV7tD0ZqC0/4aawhZdKRKU5BehQ4bcf7jlJOujfqy3gZ38AaqB/bDT/ho4XpvSxvZv6UZ47R
O8p4BFxTwCylN4SyzWOd+9QkyQT57PdZICyH+oNkF+XnL22tcJ/JwKm/YkOA6+ui3GmEOKzHRPZQ
4xbFMfphalG6gLLccPkwAHgg/skBWeDs/sDvSWJR9xVrSujpaIOx3zOUOc5YcAKA2OHS70LVJymj
iGnb7DXBwoG63+UKEdSXhFtydusPpibgmmbTFRN07TtKv3LxhBewY7ncKz8TKZAMmNQ88WclfTGN
L/GmNf7MLxbddOu+Ur99EhbC97ik7LyldgYV2JujE4fnor4pk82RUiw7o96poSMpnhVBslAL47Nm
qyUuu3f5r9HYleTO/vTFPS02AcBQvx4k67zUzrQ+JAV/wUUKqQaueFlm/UWvCAy5YQqpTMD4UCz2
2DuC6vbTbmhs0jY60q6oFv0ZRfAPLaHBoRNIlieh3CGvYcRQAny6cCIB8KnnevSqs/nD6KelXKdL
iaUkkF16mu9b9hIn1MuUkxH1GJa2ot9ZhtcCEJb9b9jQBZ1non7fcbWxCAqnVWH+hd1pcNthu8rM
vQNCoIxMPuNNSubms4UkX3lEmbRwk2i0GnaT+tZGp/nUXZZ4DWnnBwdpZVY7tDXFz0JnmN2EwWvA
zTz1d1Ud/Sw+877R/XdkfTY40VgfwMHx6o4PG7A57OABVRyB0n1DsGRkN3ei7LThJQ6JaP1MAcGd
RDgnBKJyf65+5Vnra0EsWKc5UrUHnoIHpusqWyfST7TWSEYWqIt9EfPQfCUL0s2yZ6f95r8Vt3Xh
dCBVja1ex9sQeQKPIgEc9MWzMp3YNUbpWpqNUDu9yN/a6CmsILshZCQ/byWldbRGT3anwt2uwI9C
BRnlXfjiD4HgFIEoxhdYWf57pvMOAAG6dA/mnSkHFeQfb5Y8yKbbQEsqPEArWGS0frN+jHkHyNXm
j0Lh6RUWNMhG5MciaNIvSbs3Gn84xZkzsY1doo1MDG/KHQ1mWbrbGBfhop8dljmxUzBqgLWMq1wo
lUGts/Cpz13uZOttfKY8hgehTo++lpbvAKVkC7ojLscZI8fVi07pHSGzAvRW8qBX1xQGWWemyc1m
d14JVKKePnTyCwMZDefNW/je3Si1hpYP2GXTm47YDVTTosxgkzCbNese5y11TJI8Sylou0M1TmVt
fNRxMGlPpHDibmUtXtPSyu0EawfGNj3SVZXFIWY9pXcSMehv3MkrwSmhb91vCaTlOeH9QF739A2O
1rGfKUODucWG57heyhdebUcd+li8J9ZONZ+AQwX9sD5YGs7aDHY703TVNa8LtOScUdNyNpnuEu2E
GEBwctvSLtMjT6tc/fiicuRDADP7n0NBQ5Pscj5iQFSD9m+3QgXurd9So0I/qoDltIH6RxtEsasK
QKcu/da4E7/jGQtYR2n8RkkDY6Ab+JmXVwk3RQ5+s3RShu5bOJK8uNek2Z5Hjdm9x4kjramQRUQn
UXor5udQeQz7Sz0+WCQQj/lJbd7DxbDL4SfLj7M1+3kJ0Jz8MKtBtMyTOt5XIS2gcsuaa4cUIrZw
7Ga7hJPb93jXK+eW9ZDHbzO3RPO95QeUxUM/+jr9Cb7gNCCAA5S2mnzDK6uH4e+gJKXRcnsxUNRi
R+ABk38C07OPedGgj0w5Q59S05uBLIrP1Xxs+rMRvo0oQSPtJWtvCthf8wd+hr5K36/mm8b0YDme
Cjrqkp58ie9VNfWsHGr9qJoDCrPITvOTWJ/H4sscn2WQpLmt/R6ODZhHJKUvYRzEnAovB3SbzW/Z
eGbAbjdkuTPhKZDJ11kL8vpaTIJXaWyS+M4qNZbuCwN87LbRxjnNGcX7MH1b0pfe4Bh/GgacST6q
7lFHmanw4dWDXD5Z+VHpTkL9lhSfSYwkgdwQ1ZtKykkslpqz1d+RJLiRXZtaYszuYusiDhMHxlEf
3pKM10iWgPGWG0dregyTFx1CO02vLerZUP3uYuj2ZS/HjzKFfBK0MMrd41qafosrl1oswBD3Fg1+
2LxOjBd1w37qPhQsARJUsdotryKmHd9y0D0LfCExkYdlz2jmuPgWoLTOhehqwgyXKFivikYvJ0T9
fTHfhcjVkLgQNQH1eRInQsImQJzsaVA+dPjjWAI+6hDTNj+i8KkJ8y6XUzuuSkdiWiZvD8sgenJy
2uIRIv6dKlAM1VeBx6ID2pop7gQqqzP81DZDruheAvBXpv283k18mFxfk+Eph7EoQuSuaDuKETFE
kFADkNUldZ898b6x4mB3VdPHWwIAYGo6g3on63hd/dTqvRA9z+RMzBfitwYmZmtOl1mk1btjmqXD
5HUZ4UihAsKj2Z9S+aUIZdLOLGdCmlytN138GoxAHYO1gncFd1SVZ1azsrzFxD2lNITNdFGxghzI
ch7u1ehUa3eJtbDXeiw4etJVaeFIJks+egwioi7dETTFDBHbA8ZjofOKQaxhIUCDxdapi1dji1hF
zEILYwzXjlGaVD1NzMWOxrnsP+qeNmLrTSfNjiHY8/K1p/AOzXhD4TsBPQ49SWkFUbJBjl/1RBAV
UCQls7Fd7DOmabLO2JEMWK/t1mLlurpvaqr6sfck48NSUbWMj2nZ79dO9CLz0wp/8+JgcvTMZLxZ
ak9RDdcC+VSkBL2ZjoKFtHkjzgTm9NG0HrvkMQKmnH3RuldxOTcqM0jTX0KRTS1iAV1qTAaXBUB+
a3PBJCfjLWyeLfUqtSP9Hk5iHEID2JvYc10kL6WOrvFYqBcJp6ulnQKjHfYdp1BIahrGeIwElZxB
tNEknsVnFacTASf2hbpSu0CcrxqRZwlyjfpFopwp12+LZ14Jt3jc4y6+YyXGS+Eyr6zK14hVmGaT
Lc4U4YJ1IOlnV6lIxC+K+tY270jgbN08ZMtRTf1o2JLCjmb8YCpcOmugiKj40XrEEAMzZ5CiXyUu
HPOURnSwYhaooh8yDBUbl3D2pcgINsfFrHwy1wxkj6kSqoYS3RXUZBY+b5mK2mZMrDHzmDIchhUx
EMaKh1qKxWKSHrFGWAGJO263jFwHurdIhxiOz531NmUY8/XwzQ9t/4JDnNE+6dT2YUHlJHLtxvD+
KKFa2D/TieV7BVxlqR6HLLTn/JuHY4qQMAYgzuuWCVYULIEW1om9wz2sVvBWJKJIFo5584c0PVol
h5u7DPsh+9CGZxMQ0HgveUQpEg4s1bksuT1G3cFPwW5lNC0/HcoCfDftUfupsBSmWApDEsCrdhcZ
rwW9fPWYjCAmc3mZ21dpfe8Z56ZMzoXNOW2ob5jCkT6u1N8F1IIheNHmZ/+bay99ImOQx9Sf9dlG
gQTkwPWtytOuU78G67lMJghaYmxiktd68DtQ7vWUqa+jtNeUs9jT3woyU46nllsUJroC35ySfWU+
FMm3ALpXgrtUV2iDqsAAXoJakf21UXmZB9n8iTCvS1WcMSc71D66GHEzxRB6DaE6k4/YNP40UTME
Rb5P59eFQdkx1p3OxG7niwj6JIx3Pd9ZJbKuO2L+jnWOAqf7kgz7ClCoHlJbyQ8F/WE7wPgPL5kF
sXUnCL8TAHBGfVIOdx1SuZFeRtSvcXgQoND1E1q0EMPGJIhhWmRwGQTDAyQjFTfyR0qLh27rTowa
22oY5s9V9ifDN9sXsT3V+rUpSJBf3o35O6cSEvuX0OgBaM4VAxIKnjhmQzy5VyUhN0Dk9HLjiiKc
GkBpzYtNO4iS8Ljg6blqbCjiiB5LNHyDjOKIyk1GuEJbVO1i4nyECQpRIqgTY0vekrZgP381BdgW
eqgC6EQBMqf0W7L7EX1zaSKbW8fnAYBPqJ+aNfFr1JBTtE/ZU5p6LZkK5fqEHYs3O8EBXRP91PrZ
MZ4ydedc/MjbL4mBj4nlJ+oEJoH343YNPWFB0t6i9MWIOckgntWXgo0QrZ5mPeAYqAMbZNNnjp3N
sp2qzWeP+ZAxnaPNIBJ0EFGkrVbAVjoHGhorrgktgi7hRjFdoX2Q5fd2Qm46f89M/Hbw34XiLM27
ul5nVDt6+LJANWDo4uBEVOecGjH4b+v0g7NmvbMiSu03lnr8rI3nor0M0Y+QvC/txVzPsk4DvTwm
cYE/ya2x3rCwglQ6mTOcRZwcI7Kg5ORnSh4sdmtyHjHPbn4b+aiYSGQ9hsp3W+NJmid0D+AQ/Tb6
1r5/Rb+OwsUs7/Xp3FfPPQ4PkcoVvlwK876I91IT5PqPHn/X1nOsuUsDOlQyZkcPdOiKEkr7q1kP
KSyoYdKH5nQLSIPTW7EcF4UR66ny0+ikl0eN9zEOh7W8b4SH2cJjFXy2+SwBuAsWOo7ydpXtDWRQ
RnvIVRrTGrrUeCzhoJv6yRxoBAnZXGG/4te4vt+MGBiPtR4VAw1hItgF23mtCZi4l6t9u3mpWt6i
Pw8sDCX6zcVjgm5/HbhsGPYOm4d0fozI3DDpulZYcMMIdPWsFAjpcq+YPsKB8EzQOp3+YYVpUrUH
5H0NE9Q513oEND8J7yVnXULBVqGeWyP9aV7uO30IVj6JQhP5l8gZWwtBJAOkZ6JnSt+QWfwSR1vh
XdOVDCCoOhe936ges+YcCXdUZHBElvqeq3tuv/VYFjYwt9V4WXWm91Xpg4cdty4umO1qx5+D4hHJ
yaXRGDyES8e4LtIH1W3rvVTsdLi6QQqWb9SRHbS/fiyYB1PfSrxA4BmgF/9QJHSwbUvsFuiqECmG
ub8aB0ne45669qT6evrPloNb+pgBEsE3pH6hkaliF5pPW7dWl2Xy29DrMOi9m7Q35CcamqezzMOr
wFZke8odEcNTCMLph2eSWZ7Z72EpZJbMRA3HjNeOjkEa6f1uEhY9hz6BUZY8QQnC5JLyv0widh0N
o2Ij4DdM06FSngvBz65xfChM8AUIgaCITqBMkeTTvvRJUJSXag3U0JbUjT3D3V7Szjz++X146yt6
+UMfe9MWyV09wCdRieJhupZBieQgd1PZjxjXG90Y797IUSpXVi7remdkt9VyCoRcVMXN4yKcZekF
NQqC5egVWKd+SH/QPU8C5+R1WwHSc1HcJPSHLGH0q5vVsXZorKClHphXPiTg/jUUbAsZhgf3QNQd
jDcxjDAmgRlFPQ1HB51xacaHGJJIpfGqiCyXOBTc8Ht+XKojEBTdkWp63PBgaPHC7ennsrduq0RZ
gu6Gak/D70T3G/6F+gO/s/RYi/q6Gcw0Ba9xZEvP8bngciHXVHfrLEDCIAD2iXv90hovCH6H2UNo
qrdHqSJZjn1wTjevNbfMriM95OCTt6yhdI3pfHEXht1ysk0ywyWdnQoiaD6N2omhrSRcF+jA93HN
+tMROv72qP2JLqbnEDlf2cK2FpgbnLZdftNlis91jndcEH6LyfdqesN0nqxnXsGE2lyxgXjq7q68
DyHEDh3eB/NOe+zUffQpLrvo04zBys6ca/1TKtHQOWFxppyckMX/1jdm9Td0wINYLZBeIfCpLs1L
nhyqz8S0+/cJAi99rFtbh+rd9AJ5e5VXp/hVKpo23IjRHTAx7GfpHQdzVTubfpCYFYrHs2R6mLfF
9PagkUpANAYWGVXmVZEvacfM/DZX8Bo36oj5w17T13LO60DpnO4XEZsk8Oas9AX5wqLScri1YUtQ
tCXWHXtYLLCqekIWgxiw80zVzmdH0BxhxNsKDmMTn92YYOjMQCcSg/Sf0NFDJ/pckfuiWRbP+Uuo
3roisHrGHfzWfFQQjZgnjSQ+BvfRg2WkHjEeCToY3hByl/MmVlKFo1wcSjKO1r2wXpTIndtHcEcN
ZmMCkfAR1cKQj+PNHNDukxK0600svTYVgp74meDNGFND0mdfoKfds/VWpDVMHadr58Lo1Zhm57BM
u0bbl5Uvc8bCciZoiC+oNrpyT4aaFj4IcTB0joTOx7zIrJL4FneXur3pX5zqyGcYyCqAp+uT8gSs
hsBS/NxCfnT+qeCPm6DU6+c9/xCkn7J2RP2V2TLU1k3aY+xlwL/hPHZPoTdjZF7uOSQTLBJXzPDc
6S18XsCxvUFDrqYMASLoQfUbHex510EwBhXmQcJhrR1d9WDiyAjXEwYGdnJxj3AyHJ8MEr9le+Y0
kGycn5C615K/7GH51sExJgQVk6uEx2g+h2h3a45ihhmCVvCN+RDBn/OSsYNK0Yd75iM0IaMkvKd8
OXBftUzDiLt5OEvQ/XAjMUcOcx40Dt918qFRyxDzTNaUZkFBXPrugPMykjGpd2MMSjTeki3nlxSO
WEA8jZKHq1325vWSJHvSteWjarl1H8DhZ9NOtzaGs5TdMNCkfYG2NDwTDWd5nVd0TmtQM+xMNJMt
sLsjS2fE4eIDUnq0qAxoJLg6vmXrYQ134YaA8c0+tBdZPdaaC+kY5gdpk5ohHyUu/Nhvgpcgli5h
Cn7B7AYJ1Kj/jOoe6jcLr6boksSCghHJum0+MMpHa7UKHjK3+numUOETUe3BFhuMbUQ3tdnjHo5m
ZG6PLey26dCvqZE9oOecbkz/wnehOxTa09r9Suu+fTfozmu0ICZAJWhVnx55uxYVkIa4a5NnJB1R
WsE0++w/IznOmadUdwM1KQAislTg/+lTK04M/CgyspG3Xr0azVmpH1Ptas23xUKsBHbio2bFBbvp
rzreeYtbAMEjcDD9tPMqorOy21wQZx7I3OwdiNmNl6+m19o8CGi9Qs2OXmP05OIT+vuM2aT7jGZk
ZZ4Sp/o22LRM66GI30r9pdsQVBsfzl3PcZy+REyQE9tyyvJ9wSGJ5TX6RQpOcZ++RqPbvGv6fnlh
X8MA6+8QjoPmtCeE1NiwrMhgUEw9C1dEsULrKfXTVJwnpjp0jFCeq3I/MgIVGXbVvayUW6hQE48Q
9Sa5aCjHjatySZqASc1dq78Y1JZ+pHth6Szofz5Rroe3OTzqnDBEZ0cnc8IIc49MlToySj1eiQpj
LiKGfhnMXx6UBHYmyqdOOiEsqKpALC9GcqWJ7zFfqQ6yft8tXBx73P+bW3aVOILRQFpQ3TA9njDd
QTowcFqStsDaXJFgBPhSIFN9j4F/kuE0WsgbHvDqHO9w3GFEKZudduCjHGHxVf2hXFzcA1eRERta
iOe8BgmCy/NqTml4kPqOkxCFSk8pACIiKkHdlY4w7MfFF8SfthQdnIuy/Bx9CrCigDairz9biHxj
B7SmRzmFepXZpDUAlO/pxKHDtGPlaZRQ2rWJvbY+8/jk5NFK3RBv+Myv38T8YCY+1dnEHV766OeB
gZr6Mj+OIs60AfRGirwRUf/vktmi6ja1kyPXKFlXlxqFdpAA2kFodGi+dxXsTuYCcY9pC4B4UGg1
FOZZv1pGZjtHBxFR1GMhPynl2zSmi7cK+iC/yoqu3/9pavv6z6GAmI/80+Qj5iPMKBKRKIsq09Z/
noFeAAIbvRmSwMrTa7+Y+1haY5tS0pFlk75HSw7D0v1lZv5r/r/RT/UvPlTacg3/NHmN36WMhcrf
P/Uf/C7z0hTCuZqZ4Z/i/VSZXpWiOBjSQ69IhEopJNdnyMLS8qZm08f/+y+W/slY8I8PJ1hHUVVT
xGLvP//JcxgCS/XUunXX+YIJVq6kFrnC4hejlbEjNuNnDoszJMu3Fhq3VI9vOGdQZy7+/883wVpM
xZMDXxZlG0v9k62yJS4CTkZdEiQpSQtz6ckRJRI8uxzFgTRSKRjVzxpVF/IU0W10AbCFLyvK83/z
PbaX/E+vQyVSSFG21/KHccefvoeBD4MRtTwRKeoYRk2OcqdhI255ZT4HDdb5oxa7iRIS3cjUAa4u
3jQB4GGLbivjuC/wInL/m6/0LyZyyZFRZGKOcI3TN3O6Pz+adCkGTTaiNJAE9YQR+l0YU1ZWyRM1
PoKFdvwQV4nR1cjJiGKx8FPUZWTPf3yL/7Xs37b5f+3t4Pzcqr76FyPd/NRfR7r/sEICKcDPSLb+
4t/wV2sH/HTx8SfMdPMg2jbZ360djH9TVMxa8HXARF8ytD9ZIW0uSdL2srFzxFdN1P4nI90yJjh/
XtGaKKmSohtYn1sgPThQ/OflIxldJ8d1CRRZ13Ccf3gfzX8xQjKhJPWwbbwBAfS6ehgMKE4lBUlo
FA+6OqmMCq+tzDhlFgpMW3U1hqJdnBg7Y7aU/Ez0DSahhF6HwxE3qPJLwW2p+N+Vh/sVYbcqp/F/
vfLsKh8gDDnRf8o+6Zf9N/byf/u5v649+d9ULCSJdzS48BQ8bP/P32xFZBxCRKy0dBxjCbfaIq3+
w04Ae1oNKxIicE1FNnQWx9/tBP5wruQiIBGSC8GQpP/R2lP/YfFxu4miJJGzjVeJYSjyP5xdE/dW
l+FWBEiAni5dF8rsPH/qqxzTyEl6kNFnMWbQuWYyHqtKe+jSyFV6AzXxVm/hA+0YDapYq62Z+mE0
KhJRnAzyfIfPBW6Lcci0roXCIK3ushqmMl+7OsB/45uwezgTszpVUO26leFaFFXXqeuv0Tj8jMBk
bTSCLzKPKYnPdSUemCH8EArpeZzFp0JtsTnPJYjWBlsAS3hvttmwVUW1gV9J6iorWHes6IUfC2ty
jNPhPDTAl233x/CzzFjGTKLrKN9ZyUQGLi4oVKnw/W0kHq1+QCYxd/RE1qZh6iztbtAKbH0tpCmt
MeX2lA6MjayMvxEjI7qCEMXnfIYoKZakBugto+RLmdRIvLZtiuKfgfSd1Qlmey6nWLkvkx73/sZc
AMXMvHuJZOUjH8VrPDDTFw7JU2KF13RFsR+D20MgLUB+lj8x5NWrxAaREwVdpmq3VueHkC4qyfIi
jqSAx2CC4oKWqzVnjySTnmYH1rFPKR6WVv7cHDQBwhiiClOz8RUR5F40p7Oogez3wvypKNF+TSvJ
FhLjUUuE974tv5OiPDMZr3mZTMc1h/K9IDHJNCRk3IoiEJkqElmZ/Dt757UcN7Jt21+5PwBFAomE
eSXL0lTRuxcEKVLwQMKbr78D6qMtdau1z1XcVz3siI6tKNGoCrlyrjnHvBsHBxPEfNq6810iilWd
W0c7MK7MoN2M5XBtdxYxLts8+AONksDvN24kP/d9cBG6wfXU446RVnYj3fbDkulb2yJSmVRVFpm4
nZj92LCRYw1ampFhXTjolfq2SWnUMiJKexPbvg1GzN+qg8AQ+R+dhV09a2kwiBkCOqd+HAlDc3PH
tFyMUbmujfy+M62LusCyO5eYZvOwWezavX0SzwGSYiKOU29/lFNfndVi4JAf8aj4AfdMUgpmhWaI
X8rGGti23VRuW211PpHeUjgP8KZ8pLA5A39qKHilivbqzHqvs2zT17SadJo0cJo/1X1nnBZhCWHL
3luOz7Usca5snxiy8ljFh3l+anBjdNr43h55qzqpQJ3u+veQd4QZ92dTUV40jrxx2uIxCpoP3avn
sQJNkLCS7WYM030RXQv0zmoMcTqC3EJ/RFbXrrcrUnWEDZ2RxUHus0zUicpT7+mES3i0uAbOOZJb
skl9K1vRnYjLflooW7p5yMfC5YFAlOHPPPPX6cCM8etT5TJ+zWNj9fr+8S/nCq/8dq6IT9CJTRcs
+l9NKxxV32aahWQFvgkgiw8l5uuR8w1Toz5xrLhyqSNm5uE+8f1cUZ9M7lXUB9CZwmWHI+c3+HkM
W38fafiuHGYn+JLgqiA1/X2kSVXdZOlUEvl2X/ClK+slFW8//Fqufr4M/tuXWKZufhiHMU3xC/hx
6NaNSltjKuqtpKkzxIrgThxQ0eG/f5Xl+PvhtqE4n60fv8o/sFtRWhihSvgqBcV7jbMWbMx9Hv7i
5v/v6yw/7Q+3mko1LhWNOZmWOsHa4Z8LbFVDPlBRU/41rv3yQvuvP5LDJQ6mmQQRukwEP3ypWind
pWNbbz1xnSjMWzhYpL8uirP//iPRD/tvv7wfvtI/BlvpjJbfmhG42iFFjnUhN3igFpE24SXXNtbO
tuZE1llCChJLPmxhlOe25tmjn6yY8WGyfTI9o/fg9yymhtq7ahBEIokY25AIm5vhjlaaq6JCWHKq
j0764Bk0Ir9p5tPppEmgCMIQQ+OYPO7Lm77KWDMa1Zk7ABAqfHmMx+Sj9gAZ/TXxIKG4XWZA8Wlf
hxHZCTb8Wg+cNo0lqH0jk2NgBpwL65hXVbuybFYDeDQ2sxmqE8OeX800To6cLFtKJOSJzvuDTnEV
RVZxNTjLrbl9NpR4D0R57opkPUz+W2ybN25AFnwEkr+q3AaQs8YcnHb4EFzuNSdpox7SEq+25c5Q
+qW3F1lKCkbb63jmzVLhX0vN7lXT1QmlkM1gFqjnwDAOeg6ec2AraZKAfx4IEbM8MTQbBzYAquJb
NPF4u7oiLzv3jyVmuQhSmmdFFy3nW1W4ez8cgQlAmV2POWuPeR4eq8F6qCdQK16UHK0qeKrZj8Ze
WZ4ohzVg3VhnTDmXqkiOdtzcxYlxrgP7UPgeMJDGWM9KXVSZc3R7LGNWEoi1Eg7d4srb+Hn4EEXh
3umqV6lI6smyWQfthBRt+9f4rAhdNsFeZdaBM5X1/NjfQpt8C6PlGPJv1EBwNIOKI4vHdhNl9lky
mWexGvdWmz9aKQvDvGNxbNYnUzyvrApPh0zfWzIgliEu2hDPq8iuZafuW09fNYP7iNvxmhKyXezC
DrIJSlcDbZqhlx/9hrRzG1HC07p3sZc8C8EIPGTONQ2h5BqxaPnBlqakZfQqjq2w91mpLhK9+NMN
Sgjjx64eHvjHRFMzg11nlFchq7uYX3bqyDuENIz9uZkQFcrjjTlkyY52WHnTF82wbeT8kRv+RW5b
jBWFF6SXyDcRngP0XhGxEfFq9jOMDlPllsR9x/CzF+GpxXFC5jRdEqUmF8oK2Y6tIpWnkUbILx3F
8DhrXAVBRoyioI1qHDc2Fp9tVbsTdCmyVJ6IQCXgmAzw0tmhR2a9YyvkbV0TV1Wd1vbOCYaXKEz8
F0HcvU/7txDwSJzOVyJqxWkzMiZGobTWIF0pBS3JKfbOLRXuD9pJ+xUPj+hkNosv4GDYbCRjft/0
tIlDJKyfc9BiV9XoRq+jkWAiTys7fY9UPSaXDE4WPXFzkrxNmjqOG59qqrMoKIfsrqjneRX4sePd
cGOrggundzSrzcBR6YvrES/OohY39xSnhNkMX6/dtq9Bm/lIqbOHey0JMVND5zOIcMphxSNpuDCT
4nyiNwI4Ik8rET47ff3QVC47N1zKWSNBeQUvVSX8rRswpco+vWqa8VHr/K2uFtm19Xg+aYKDfaYy
iieZpvyB/nWnxq+3eDD9/121+tcD9Ien8z8OUKvW+RSVnNH+ztomd42zcdVaXN6xgTwbCCHADMPa
mJ8U/4uS+PPX9VzLQWzxObxNzte/nz8oX0kK95QGV9IHKf6mgDq2sv/r4P4jh9mcsr8eHzfZK+WK
9b/Mjrzs2+xofoLibUI3REJfRAaGmm+zI1IZkyOCmLQVB8uiR3+bHX0a/IRr+ubCJGSoY674xjql
MsMxTZO/ylKLwvZ7s+PPMj9sT2roGSgcQIzOP2YuAIwWhSoq2BrKnYaXAaschk7l6O6itbBMiCHD
4ZoFN05Xkpjok3IBHus2PrpTGXnwvMJll9pV98lSNptGBbuLwjJ3g5s8ctna0+DC4Uo2JvCXzt3y
MleUD0xs6dTY70M1vphJcO2Z1RlNe+dyEBs7JcUrZ3hAQDuPuUcAOBQ9bP9Okq8weoKgmCiRDMer
nlK38Tm0w52fDngfUymIO2JGWzflkN85qR896VTyRCoM3PoOhgBWDKS+zHlatzb0u67V3U1vYzK3
8uhlcbM1qVXqS+2Om6/vjT8fEpv31K8/JOvm8+svlDte9+1T4nzyFOKwQJlFYPKXOqpvnxL3E/RN
6QGv/yoaL3/0XblDEPZdH+Kn/bW+7T+fEkQ9C7UY4PkiB6K5/Rah3P55L6VcliB8B4KtDOjif3xM
8i7JRZ623k46fQKRe5gCH5dBrAJKTepVrV0y2DPRdb1gp/15FDDRKK6kEYSEZVrCXRRMPRAj3CD3
2Jx3ZVyuc3uCASLJ8Wdu8d6CTjG5VOmsg14FdEfZWXXm5BlvTmXU2zkjPFTJfABDJSCqlPZZW7Rk
fmVGKUZvXUXkOQMhXqK40s16sLKZDEcc+ddVT/bcmivITBVhNqXq7Gxs5+hs7PGx90Vl3s65hL9d
sqTnwZSvewHfoIp6+zN2NhBM+VLTPlneTouwvY6D2NnFc5avXS+8jWFxk6tN/OtYNiAXtaNTIDXC
eVa1R7ZbJerBFvpqCrAf4aYlIz4DqGD3Pz7IOZsuKzMA6TmwJ/dGjbW/BjUhhN1fkcchHDvz/5Uu
LtpEn7vAqwLPOTht3RJVjQ+haQFusy8QfsmBD2u/6ujWKcu9CMwjZGd+Yw4pK9s2rqoYzTK0QXn2
c7fw/bDkubX/AmT4zQjMz2rOAdxx6ejLZmPHpEW9mYAfbpqmni86qWnBbGn7bvtdSj9Poqrz1qzu
m4Ea38CHctUfM2u4G0wiSW3knwkGujohiUDtNLERgFnRJs+IGZWjuGu7cmf47c1A5Jta7U0s6BlK
xXlKerklg6Jde1N6dbKqeL/BC3Q/x8W4yokemFF/1TNAhF5/CHEmGj7Uiy6/bbts7UYwyJJmP9pv
PTDnwIx3QeEcjaTZDZm6S+3mPqkXS6/GqzhYwVXY+reh331xGjQ6q7ePQvn7SodroSAStP4G9eLV
8dpn3ji7HrxWFE8XVSnESRDVT0aAxlyUGWibuL2zp/Aup0yFprKETJF3PjTdF+5Q776mF1NIr99b
I+OHhauW6hJmeTe7bwA6Y9bNaYvm2esZg30axPMdiuDT0A9gf1C7TpEE8broyyGc7q1JvRg4IYTA
81Rw2ePCR4J4xqgv8aX7ef55NiB4yHx6azXpJlIT76lLsjp2UZ6XJpo6h+XNPceQD0xHz8Jprrmp
HYZWXpRufSt5+Yk92e8Zm0YgS0QlreaYGFh6OpIHeeu+tK15Z0vMa3WDRyFRIffSlEdA1CyFTrMv
gEl0bPtNfIUQgHe1EzSXbtUCtJl0mu9ip3MSlOA+BHgVF8B7OsGdewq72zEESRtEXUcAwzjv9ED6
mAsq0JBI7AZqEm7TucpP+yqSxCW9YhMbiOZDY1zOjs0HN2VLLzIsYqPPJ62aGpahcs5ZKVj2EbBh
hTVwZE+KHzaLMUBwqgKHKJ5Dv39VI2/2sbb0WixsSt9qCdXygxAtd6qVP5n3sUKQ5tIM8ngAodQS
DwLuZVsBbkjXwtYxRRhJ8KgFMsWzU231LI5BMF46tfOkW3ZiVX4/+0TZgiiHjRpk66wbwq2dgLKN
FEa6VGMEbPrhvAOcZedptq49MOp24R2iAphbwDAFvwCpK0r41aBEnAw9eXHCA3afXliZ8ehbcChk
UGwRl1nXV82dXYyXc05Oc4Ep5fKy9dBcUWedSe1av4PcUGiCBBZmGeqyiHPtxJxsJwwnQ0EOslmY
CvX4NIbNnmv2lmXWo8SSPnodO25IK/RXpCAUQPsVGIN8nCahJlcvIhvrR59sLMPb5y1Gw9qASqvv
Jl6TwCLOs/BYdNmdTfZNR4u7e9gUJYRMYT4N00J68yBG9Xl9ntFptHHG6Lmxxy/10sTUd1elam+n
GVDWGNnvnoXS7Ad9vAeCfEOnYMFOgR4+M2cZkhqwiag9cPC0VfFpEw3JWWiivdgZ1nO388n7NMnb
kNTiNK4mZKPRdk+jYFKXlTCcPdVRfA9mheXa4ZluU3BLonqY187YPEaT/pJKTJywj1OOCdxbiQ3s
vh+jAlyErlZt0lhssiL//M9M9VW39rkL/HqmunudsvJf7h3Lq75NVPKTpJ8FfDp3COQcLobfBir5
yfct/BN4JxhlmOV/HKjYTFLWaREy4hXfrxyOQxsoi3nXMS2aX35HrqbW5e9S5VIavtw2bMXVAxnc
YqL7URTt7EylHh2aeMPnL2Pmy5Oa3JayG+86dOlS66f6c+rxFl9a1ryGAHIApR1PaXhsLL0qlk42
b2ofhNt1Oynrj1a6zSqlwM0w2Y6OlY9FrChB5dJ2a9Zjey+1jQQp++CqIfG77bpEe9uqI134Ust4
fjO0jNGaK0IhXZby+BpT7Ut87Rwwh1maZ7XCdzmJ9ssM/WKi3HtOpq3T0XtrEfVIyDnVRQk3ujrV
AgGFCvAzruTbbBYH180vqEFYa+HwxF86xWWL37IHUMF5ANiM4nEzJvk+ZtXrRJ0evLZmpSgpV2G3
cc1629SA/VhuVqeTAaE8p9p8MAD1yBxCtXHajeqOeqlH0+3GraIUvatHbJVUpdPKupaG/WoxiU5L
l7pGp15nsr4MJKY0ZbXs/mIMf5HBk4PEb1ugQcyhqXhuZ0+mcNm/TlaAcw+Dmxdh6dUpONgxAdGg
VUfA26+vEsviXzLbVHN7GAUXwz5/qa30wrZh1NJ/Fw3leaUwbTKtbvLQvmzKaoeMQ8t6f+lIzKGC
McLuIKTkzY6/OmAQtc6zJvtMq84RERYTfHMVM1pjKdcvZRpuTJZpp+gdcBIt7LxhHb5GUa4upljd
+gUEiMnz3IsajE2Vi0cvZpkcmA+WCazcB4yTxtOl7gmCK2M7SAyShaO31K2+ayIdtDtDAfPd1RzQ
BFssyeyOR2tdjuBsPCyoQU3Y3R1gQvpZF689y2IN3g3XSkcbT1T302gdy3rec9LfhukARKPbRByG
pzIEEkBqoZZ+vElHvi5p5zNjEPOtPerXxI5upzHeWHpqVrYJ8NFPwzvehOCqZPM08uE8DSA4JIn+
4qrqKh7ZV/TO4oFvQqihRfNQ+vZljWMLjvh0JSu9p5ao2EeNL0+t3t+WskNobDzw1/rFEOqG4vht
M9XhqUg1iKwIIFEJpbogNaEz80qW03uMSIy/Ep6qYwbXQ5WfOxVO0LG1zqt6gfR2wQ0mgn0D4CRy
3UcZITO3afWaManllOnW2lv5KhMnuWMQQLa2Ha0GqzTKPSqb0u2oTUjaw1lF/Tv5ICBOhrzLpHmv
VAXYfypXQTtzcgLNGWJrN4/hOvGtzwoXXNnAnXZZHtjjcZbWRZnU20jHbzpJDyb8iznhwCO/+6jt
6Uql+JgNVDDlPsVAMwMs4RYVJ6e1nlzIk6RihWtfagcURBruNeuOvO/QSt0h3SSjcfDhHVvDcBEX
6Wc+yxxtYXBdjupzhUKPpJo8Iog8527KHJukOVyI6mOg89Gn+zEosa9KPgzowO9/zsCvZ6DHwfTr
M/D2lXz3/7mhKONn/W155bdzkCY9FrMOu1vpcrgtfULfDkJMZ6xhBXXWrDZpFPp/VRaQUn2B8uDZ
AiPib52Fku/sx52n7TsobLiOaBwSHMU/CbSt6/ZS5O6u0Th+q7HKXrrl7j2ZDiPZ3BFKNOFqzJ0F
FEpiLeGZHp35NbZjsdzlc3dw186A69uyGlY2mculP5tqVkzspF8yMLgD0kCHVrJDfEctQDbILaIi
9aIkGAXBOBtxYfIUMkPWdtVZt/B+nYoOykWM0NUmR5zQKgMqZrbFSikq5eOis99DDx55kYfG8GBQ
P3jKbQczucL/Xfa4Goiv5b15kFEBHSou2o7AK02VGopN3OzQEcwTudySeNbyKQtab2vGgp7aBG5G
mk32yvArTnNCNUMXfR5lgluKS1gRdQfHtFN4usZLSKAi6ucn29K3tmVetNzjPFVdSzE9G9zvUoLM
vR6hVkTnUzrxiCMPZ3X2tStJmxpT/y4NkEwsRD/nLknH2hxuB5eHgl8snQAuFxzumubyJIvZS0nr
6NnNRjRVwTTdEOnq7KfcG+4a3YB9URTdNtxlGytnx8Pt1hkHgA1DeCmXi28W8IsYuDCcpG20VzJ7
c6ja7rklN5F7rpZrc9AU55J7tBG1d/lysQ6WKzZ76adKDOQc6+GiD+lsNP09EshzOom3HMCjAduz
oujD097e5BZv2NLE2MQDdSjc28EKr8tlcoiXu3/djDcyFvdeCM5qEQdYScYAI0OIYR76gWrhG6Mn
JEZDjVuB1RgEKXqDitsr7hN7BpF1kZtfWqsH3TICZPSF3ERE9xK0iwm6Y4KW4aNp9GgbbjjcNGgd
pW3dZYv44VRq5fgcoLMxQbwoHsJYvkxxcW3k5RWCEUj86qxBV5GZZjHvrXr0FncRXqy8PKtRYjKD
TwrXO2QtIhqpQaKIMUoUznUNsTFBzekd50Uu8k63CD2hS7BZL+KP/KoCZc4pXfX+SROJY4FSNCQW
ZHAAQ2k7XoxZei398Dqz9FEtIhO2j4OD6hQOBbDUnqAiclS4CFPzIlF1i1jlLrKVuQhY+quUtYha
gCfGB97aJHhaP6YTF6mvwJx1meRZtO/tyHpqG/de9KN5oCnAhmraabBJKZbrdSHc7KxcpDYxEX5x
KPE5jQx5/efk+HpyqP9aTLWpX4s0i4ufz43ldd/ODfsTCzN8G4jLnBBfDaPfzg31ybIw79jsbQQG
f4mp47siLUzp26x5cPD93cfsf1IeDhBuPJ7jMJn+VjWV6fxjs8fBIW3fNy0LR6nj8Df//RI16Eg0
Uxf18NCApFWTz2RXex6Qv7oB3rNj4aNuKbQqZrS8FLWtV7EP3LXwqdSJB7c7GSwRPTl1e5kB7Stj
lNt5DsG/aLN0nkM8FMcmwx1hC1BnwUQQy0tsc1r5eN0sDgPfoTtd1uKm8PEmpClh6sqxgYOlY3eS
a8pGfBD1yYQnsNOZJMhWrz0fMoXpXyJGns8GBZyNuowmCMI0bZJiCo/SGMKHtBrFWaP7Acg3wvk8
pibR7eI5AMrBKp5unHJuH42gvCW2U/SxsYmon1mHXRyetVVkbPU0QjnzYLM2ImjP8hzwRTrDr5jr
ksqeAPFL4+vYFVmcQfziLKnHCB7ORGrZtGsujRgIiBW60MKdiyEicu2K4Ga2jNc+6jvMPB2woYYk
I514INlVUG+CCiRBZ0BCQ/UBvy7lY2825uk0Bpdm5YPmHZvnwdHzRhuttXWpu+buknHeNTEO1HlG
s+OcxzZwwpUDe+zsPXW0AOg0OzQOtzVzKPc9PScpjsCT1rSI+tFNdpxVeJ0vJhThwrt305BTIIM2
q3v4pkicL0NiHuN5hF6XAvEqfOvQww4RcXrXecZ7H9A6EfOQOQQydKhjGD6ihjt4HUC7RZXL13Cn
XHqRjJjE3cICkACJc6cJt0MOC9cf4nBVF9GN5dfPTeFCf2oDwlrRWz7zC/Fj+AN1Bt7TnKnKmjW9
UsqtvxTJaKorq+f2HJr2ZTk579S9TRzPUJNOZEVloGk34hClZnODCtjsijFbm5rykWmRqXsWKCc+
UO3Gntd2NtfXdtvnB5ebweWfh+TXh6TLDuvX4/XlK7Gef3lELq/69ogUn4QnkIPcv1yRP2pM2CI9
5VCy5timI9gr/+cRabnsr9l6C+E6BCjwyHzXmZxPPG15qjFcUyhp80e/YYuUy07ub3ZC1KVlOcho
7/BI/ucTcvITg+ejGLbF2Cfr2e8yfSqVDWiuFYMJRqRyCNqJymG24EEjNkGvv9S05xqlfKpYsVDp
45qbjMLT9eTrQW0qSxnkV0u73FtGN5HOdg5Rh9preENx6QWlmN9t2ymamypVk14bhZTAMMaxCo+m
ImDA5TqmL6STdnZIvdFhLWcaVTssy/EMHnbXBMR1UyhSf97EX9/Ei6Hy12/iXZnlH83P5/zyqm9v
YvWJWIbJchmTphLuj5kRh+SRS2/219Oa//rPe5jt8lcB0/dcd8k4LWmS/9FK+SMqailvJzRHVsnB
UPEb72H3J6nUMfkgKElNJqEWDMN/P+WVE6uuNGEdiLJ1bwlwPLazsZ7EUuVeXoRZ8RL26QEFZ+WW
Dgxvf29G9jVVh09GGr0aHdiNsqLoAja3W2astTJJJyRVJiN2q7AbVp3JsqcvAKXlCF04LHdzRKeF
y7sU/B3rKjOFjVapp64BNk3ogOKaHMykEZH+L6a4X7l5nH4Z8FPd2ER31pFpzhsz0NZ1NBa06Uwj
JxqrV0iq1XQ24iRUYw4nmusnzJPOAvyd9NgGxc1YGP2ZH4fpoU+gQpayAHaSBvrSj8iX22MLhD9l
mWAPsr5LUumfZRXc+bxPMxoJS0lOoD/rabiNSpczqV5YeR2U33EimjGbQGj0FNxaoiPA3UQRoZOk
DkLARlbjgF0r+C2RjNcLPK6a7Sj9M23/lcBS//UzuH19b94//uUkWV727UNof7I8Pi+KZ76w/x4a
tD8h3Xh8Ppdxmo/nd5PU8lFbPrh8AjlqeNn34BZ/hBeeYwSzAmaO5fz5jU8hMZW/HyUM2xZOfi7N
/A8lY7kn/LixSHqrjUgtD7tQFNNt1hl7l+aDLMDJRC/mbqR/9SQJWwodEwyNhYrevKpgrC3oSZV+
fpA1OBq3MQ4sPEPaTIybPJlXztRQexyvYjrgAZ+A6Q2o5MTl4MOhHFwuoQ45/bzde2kV08I6U1Dk
JCDDHNwkTvy5simJFxnYJ/qST0J+r2xL5H3mtnQhzsPbbBRb3AjrxAH1LfRWUNOnFMyuTlJeB947
NCYqLiz3gtCRR2VLx95ueE+55HN90SuLZoUoorQqpzzR7OBKOeDXTWjhWagJGuFjmWtxNwgw4rkP
cMbUWyNzNxS232KnXrsxYBAUuZvG1sPKg0oTGcNWTRYW6OJiruqL2PNXBVDhMKh2unLeSgkObumt
HobchWRnXQs8z0pUzw03jt5YaOrVq8XyBscZhU08acLk2ihMWplinAfg/bjf7AJZ0gU6HGVLgCzD
hJ0EM+h593pYuI1a1jSppflhLK3t1Mbn4NnezOquh7+USvSfGfwftwieU0BeLFoIYEaZ6rT2p5dO
xhc57JHIG7ZmluHdTHZRCWgObA76G2k6rCtS7KamX+U0GFBneex7dzt4jM9me28nvDamRiEpVy4U
DpGr9WwVd2IUBy6PDMI9VObgSxGXN4ItEsJ/djNU5P81pNMcQFSW3RpTsx+qFghQ2lL4ZD5hJL9I
amuT5MVnkmI4iNo1wdRdYqTnZd6eFQnkN+3J88rQ1z17bwB8m9gkrAXyJHOtnrArre4k0fohwzIx
FEPfXHopTNvB8WG62BDUYWfmF5kVelvUN6hQyQBrSHtPc2mHay+lPEGao82KygNDKdtc7JSrRwj6
nWETb2uAmHduZjz4YYroN7fUwJ9kcgxXcSIBqUVBUDxU2s/W3dLM3QXlX1bYP/47l+nj1zPQMf34
+ByVbx8fP89Byyu/PYIFjlPCN46HqR/gwI9zkPkJAytsBHsx0vEn3x/BDPMOeIAlWvt1DvpxabwM
84uv1HN9QkOseX/rEaz+8QgmuO2xb7Sxoy7CizL51n98BMsuzRm5QHyViclwsgRKwT1NorhJUlY6
IABb3N6WVwXTc8a+8Ex2fc2INA9oD5XO5i+eow1ioWHTROuatCc7vSCOLpJp2sZx2JzUdvrg0J+A
uWebIhIWpCjjrEE1iMxp3QTJIYDLY1OoChvicx0xb3kUcsmaAllhv2E2vanM+cENCAiICtxPk1Il
5O+yxI9Wqp9W2rKvOpVcibbdN6gRHFv3uG5B5FofcZ/u2VA9SuoomgmTTkUQsILj5mjWf7LL6QNo
QF9QTf3sCffcsHYZiLqAskbiI/ss3icpDouqiZammIsSrreLoTWraQS126dS9o+x1x87tpbQTG3a
JapDanRvGQzogIUme169rEVvOqXFFTnDx2aYYdUgLqeTd8D8+1jQEomH/bJOjKPIxwPCxaZmMQk6
GVa/Gx4CwaJTe8xpU5q/toYHYA6v7SRu69zbsBK+E5l/7jrNuojxA0O+iYxkVcz1rrf7LZtWqNj1
WTn5m3aiFMiHNBxmcqULJNlAn6UONrIE5GAJfZ1Nz6nfR1ToVUgKjmu8kx3+SCoylh3d2tUk9n0m
r/w53OoYcCuI6LepmCmNCc1wbdnEbwfOudAj4DoAnsGq9aToSQrUfBaDZpNOzE66BVLpG1wSc/fe
slGzmpaAf/Mls5oLZerXQgOw6sDychG4mqjxkPDLKsqRuw5odmHQU0DVyuiV63mGDzhRk2IKRclg
+BzOJQ0o7mZ26IUdYbSPRYkBqzvrQ/pgo2HHwM+PC+BytjjzC5dvO26DJ/ImJv3CrBTT4M4y53MP
8ryvMxadZfSR0Ug4heOmLdVHVSPNJ8G+sOVr3VHbABHH6IN+0yQ91wLItxZ0/ozu27jZMHLTFlGz
Y5iNgTCC8i8yNXun2TBhA2qva4NTmfHtJvbG+9Icz+p0uvTpSLNkxRHmycM4o7eFpXXRJ/4l7eAr
lXtP5NKhNtZXTm8cfb8CJ8y/ZzwebahhedA9wH04lCbQ5BqXnTPS2JruZ91slWW8GDERJy7MBGXJ
57PuGbbk4jkpWvNKOMUzdrA9yli9yRz3ThT0pnI7oeTCCnZ1F92MaXOdaRVHa9JKdbMKeYblJ3/u
1V/v1cvj99dnyjbOPpOEb9qfj5Tlhd+OFOsTG00Oh/+Z3H/UhyyysbioHaTrr24jnubfow883nnW
C++rcXtxB333IfH34QUH++Itg/hvnSj+z6whgZuVE2pJZmAg+kdu1htnVzV5n+3iLjRpPA1itWCf
+oQq24gc27qLBmnSc05LkleXt4KSz5p1V19hPpyN87xtLhwPDwxOvzwCI4lZIM7Hs3hWWMBbSu1d
b99VIKgYCqvSv+zbeLPAv5pAnBTorDxYYt7DYxwerfBYU6Yz9h9DFGIYSS4KPtq6tvf1ALOrLR4m
Pp/CKJgSDxYtOcKnE2MJkZekyf35bcxH8lEmS87g0BM4q0IeK4Gi3t5b20P5aDL1TQGVgh6I0HY6
MzuqX4bolAr3q4n6CDF261HYp9YAjDY+c4hGiLK+SGC31qwRBY3aOdzSPGrJeHy0MNdHPqbm/GgR
hx9MmqgF/VBzcBrmSNULWACuZ8ule+a/7V5fm314PnfFeT1TRVO/pAFRuN67Uf1Szy04CWj8sMOr
oKEHSJaHsIQear2mGWlF27m0w+y8cqfrpGXVaHLHoRdFY3RukuC85vl6Yjfuu93Kp2Zi2TfH074d
cdf4706XcUAS+wBpNtrTrivouGvT5zkILnI5XTWoz35CEzoAPQ+hIEJMyGVxnjeCgDOd4YA03QwK
lBYbvTSAGtOdE9vHZrYBVxcbo8VHsyyQUbhDvUkL/w6VHIj61B6rAGNy2t3MU/DkWDI5zXJwXmVo
gkzmN5e4/FyQYycQjZPSW7fCgi+nBgJ3RJ6POp2Ed0YelLAMSUKb6TEV1T6I2gJ0OhTCMBNnObhy
xoRNKZE5MSdXNOuZbn+dy2hbFC5wRoiOS0/GZE7Gaezb931SkXUBtqIA558GffM4lurdzOK16uWu
6/E098ll7wLYS8dbGUyXOcRq8pJP1riwGmpA4gLPMLefU48EsA9IsjYSZntKnwssrIPBPqA+zXzn
KYlcIK50HpbWWvsTVz8gJPV46BX9SHl6cIgVp8J8dbmLulUHqsJ/cZ3HaaDLxFanZcgafRAGtqLq
QrTeiYzkszegAAF9Tw3OTAmf+rSe/y9757HkuLkG2VeZF4AC5ofbEgA9iyxvNoiy8N7j6eeg+7ak
7ivdGMVstdFGza5qEvxNfpknB0zE4skuprVpgMnT2neDmU6iDK1TmFj6xtbjzkKtQHtbRQM0Obyt
yFxshLySCzI4MH2D+xiXejC5mND3RWDsZagcQ5x6FhpSJxmX1CB5LE8njbFWXslfvtU9JJMIXGUY
OAQh2kYpbb4V+Qyg7kYhv+axuTat3uO9ACoUuaUhe0nd063dgC5RLKpxa7uIjrrQ3rWRXrmuf26s
ILoMhqxuRTySnPL7eo1S3Hn/7lzfdq4lmvP3O9c9F+e/0KKWF/2xa2EKYkZrGaTzvu0yvxuG1N90
rjILxoeB8M96sIKN1VymDDL2QIu/7o89yyZgR9JEASCybHb/ZNNCxPpViSLVRE4PIhb2XTopuIv9
+RqUj7rF+XaiR7OlbyDOrycf7AgL0yhyqLQEXCRq4Mz6WQrotpB1T6ERrYdg3KMbpeJTSuH7zvFT
oRPXr+r4jYzxtY990+3jGNNoviuCYZNd5XOJUNG4xeyTm3sfGvLNuePXBeD6dT8lqyqh53ukIy96
8aVHv2g3cwzLXL8043gTjM3JLy3mslj0uclUyCdmM3iNvmUr3aVJshbTx0AVp9zfLECZJq+3seyF
8nNnb+3MXo/m5KgUqNRjfeVPIfTdRGfviE/pDGtgREWhLVAzZqKHPekp9dKk2Wa5oZgGwQMadLXh
MjYR2SsOvU3sVCOlZWCPilb+9Ie9ZvbPmvJpYkRKRHozt3dK1wIcvAnSGVlZu+CJZD+gw+wjt1/z
/hKTMbCkmEVXgK2vPCBjK7tmPGvmu4FryDCVu8bMnLolGjPtzZAjNi1LXaI9VNwpA8C/9AYRB/Mw
Y3pGbjsBp3Jr3oapBPodh2STbiJBHyq1yUVCVVDzag0wPSIahe3xedTAycNxr6v6viBfXtn9yTZn
eiOQvIyHxbpSsfZZXU6uJg02QVDBl+7IRA/5/NaZ9lsVKE95Pn60bbMxapBMaXNjFVRt+/o5j+cL
AScArQrTqRhvsVyTdVNrL7cpGRcyC5EZoqf36SVKuZtYOleT7tlIY2ppKPSspm00DusuKR/QBela
7YJnwgDm7GVTrWheHLcPI9BaQ0Sk8Mu5wMEt7G6TazC40SNQ5RSxJ3J/KkpgmE2iX8Xcsml7mSGQ
ttBrtfpGsRaAverJRrCVhuRVUfsnSaHwBNgWTYz21gpBnda+5sz2uLPZRHHwuJPGsU0pXVFzYClp
aa4hzdp6cUo4/li0SjbD8G4UvpPArodtuKmBaptyTot97HRZ46Az0x6x1AFFay75q06H9MnWrqfD
fo6HS5Yq/LmnOKI/2M6cVAbmTg2lb7/o/nw7G3ioAWO3yauW5fu5Aek9vxpGvc2xFKAsnzPbfjCL
CLiE8DoeUYnmRF91gyHa11xfY3l8AEm0wgPW0h+h4HRI4LxHMQKbdMhhk4Jg1fQ3C7qRBCUh4lCX
lKsUq9dMRbWd1E4G9ZyvotPUb7r1FHVXWvXVpYLy2mT37ft7hwD/ZgThPcduvrCFa1MnKtMyJLXp
uWu0YGW2uJ0BQ9cBXwor5mmmhc4nUN4G0Truwo3QPtvuJeb0Z8efvjSsiTZjiJ8wi9PBJj9qGNuH
sV3l4Hel4APDv7mgm8ezmhL0J/vV2vd6rOzFzKM5kSWhsjVvXhbn9WC112NiIvG2ZEhu/ZhH0qJg
rrxtyVc1pCWzaV6FzHtS861TaCbTKXKrPooyoQ8SBDEVIJMJWpelgwc0GJaGIZN76a4cOeYmCZT2
2yIBvjxyNIIANnajM2X6Y4h+qpmzG2v3en1nmg9S0pxDDisNPuSkviZY75UUfgHLcAyQ9XLdvFQm
H/+cXs2EAxToYNBB3aGZn1MwTwNVZvIksE/ITgd6GcTCqkm1VaMf5AQTPeV0CN9uSiBUbub72Bye
/931v+36Jpe3v9/1z8lrWvylU3h53Y+N31hmRgZ4SB2x8nsA5ofji3iyTPrFIoHMYPcXxxcbMuIk
+ePvYZvft/5lCEWcmeMCBN0li/CPHF/qX42CQUkJ9gib//5Kp21HCS1mYlEbWnPaDrIGfy4k/07z
eoLtjLYWXQpP8TAX/orBsDKuB3vigtjCdf0oRdz3x0onGSMVA9/jeFzGpknWz+IIWLBqr31GaW9t
1FHh2c9BdG9Uo0IFr2aQO1NhGTp6pGrIg9JYbzp8w84wcWv2x8w8D0rgL6RviZvivw/sd4GFg9vf
P7CbFCZZ8xfqCq/68bgu5DH85zJSyeJPXI6jPx5XwBJ4b3iE/+M05Dj6Q13BfaNgNLfxKCzjUZ7J
30+qOOWBr6LWc8hFE/lHiXljOYf+bL6xSIpZWHmw+sBZ/WViWpHIrzOZ8HtIAqV5r3Dksa+LovAz
+CMCyvrY6nHoTYtKN5nnVIidtMh3VFPRtxX6d0lJUcuij1h1+kydz0WOSfuOPSUoixwoDDzvQYxE
CPz3NQ/Jx7ObhWiIZh+QnjFxGdtXORrjUPmbCs0xXLRHmD9GG15as3/1x/EVcYhjXnpUI/scGx0h
TlPZ1ZF9CNq+nT9UPaJ9JZkIjFHhueTvrTyk6LkwVPktyQubs2hnp6u4tIvVaFD/HpWBXnwMlynW
AqqLZaU8iGks2w1s2MQLwPkdrZzx7mQlk77Iobgxg6qI23+/OEiCzH3M/+k2OL1+RM1f3fCWl/34
5mi/8bdolmH+vMhrv6ECWibXPp1vji3/4VljJTd0kCu/G3552v9zv+N/qRjc8LFxF/u+NfwDp4Fi
/pcoyQYjKwaRFGA9Mtz1n+93ktpkCuHrmuFpVQe7iS+J7vZipHxxnFapEiX7oiyXYVBL3daCRRim
CjhkQlP9IHfeoGiTN5VE84ywip2sJndFphl359JdW5qWg8eH+usYamZpYkxv6946zIIDlNXylAtt
oEZyrFch7a/1N2hXDxLA8uXasQtCUCakV1hKF6WyDm06XodzMTkMoh1dUtZqIZyCFKSbT/odstO5
95U3y5ipCVQ3Oh8IOhR0BFNKjuQgzn5BHQKG+mFfDtlbPAjSIyYttGoPjMt6tDgwL5CHR7stTQfL
FRBWo8Qtb2y0UdfpdUhpltfezd66C7L6pRbalwgNy4Uqg4wVYDzQonM2LO1NeemWY/SV9AW9s518
SwTzMvdMbtJJftfSeYYMmj+0JQftXGY+3Q+9hMZk7YalH6yom4utlA9ZYe3mlG5PrIeUKugTDaJq
TyV3GAQQ8qIcCm4yzzcNB999bdcHMFflWkPQ9HTibessCegkNg3jQYZ362WdX94D3Kq8ULemncXm
vQGjA0I0j5/iPhg8KWa+ltiVsi5Hhv2Bxbtv1PI9eWwmj36GIIfL0tVT6bMVIcET+04d6r0t6aET
9/Po+SV13EGqM+pMd5UEtkLYO+6Xh1EUXDRtew21aGbZMgoa+8BjFVV+YX8ALldor1VQHsXckmvQ
w0tmhB6OlC+Sicc6VLbWbJ7bCDpZa/RUZceE7lvoa6tWVqONlNN406gW9oKlUYqPfdXRCpbWCUXN
oFd1k44kX6s/Rj//VLn667kJWNduxgRtkaCG9uyTBQbfAL/h4d9Dxbe10UAt+vtDxfHzrxbG5TV/
LIxwyZejLKNAHYWJZe7HkULgtdIJjavwRZfMOP/rj8yDwcGYGxfX7OV4/NPaaALihrmuqiyfyj/y
QqIq/HymIDeOm1fAOsWOZWMW++VMkdVmm8N5abd5ONx15Aio2tEm5Tkvk6h2fLw2oaPVwl4U4OEK
Au9IvZnVrNlU3pM+SOj/VlDzG9NNqJHqUYRbzs9bK6FyROrGo1/AP/Zx2bjw3CMnlFmGfOMuhJYT
qsFXkNoDP0aVqGonwlzeT32AgDxm0dYgmatX6bptOSynxcXMx+tKjB+FUu+lNDioIWDC0vIKtTpV
Ruf6ZnBqOzh93XzyFXp68jw+jlZy6MOYKppsr8XDusf2Eynxzbz4gEwpvakr8yvHIDQR8lUwDGHW
uZsxEBGa8CYMRcqk7WDOe0Nbo9ZFXofxyMSA1Jkx5V891V7yNmQW5TfmJZA1hrXzecTAVCrAIDA0
5RibWgxOlTE8CsqKfANvgF5dicUIhSEqkE1oRcNtXlM/zfe+7mQkRAE5Ag6EERxqCtEELYu2AYiF
EHlJc6x+neC9SvBgtbA8qe31P+Jx2po4tXymQebElXsMwuuOIQYxKjcLy03c1k8z8GS3wgBWlOSh
1JGToejrY4FJLJBBZRbEqjGPaXJ5xCFxbDNly/VjY2Myszoy1yRCb3JRs3j2BRJYcltL+rqzq820
ONWGJt9MWNcCFYMYyFnOhvEGkpkDpo8xBrow/2CD+loMcIOgsAWrALnDDwOLnD7SY6aHxiHNaV7H
g5DjKlcOBsa6hvF93hSbBMPdIOeUsuUbU2qJ6OHIs7Hm+VqUMT1hpK1WKEo1Bj4rDd4DhoRxVlMq
h63N0WjyWxsGdKaseKNR7+JzXrT6/FBgD4ywCUYCEGaOcVDHQIh050KCvOl9FlQgJcqV0vn4y9Ir
fXEfyibNrgWGxGlI5lWdcWqoAMWuyokSwky4RQJdXsrVO/bYi56GJdzM9NRY1bFXKsUV2M70Ortw
cHqtSv3Lr0ZAR/Ndb6s7S+nv+TMHTRWvOtEikj9U4dRXRJa2EDQp37bz9RAmlDAm+0ginAmTUdZy
mtATSJLMR0f53Qibr9Kv3606O2lTeuEbRHWYUhXOokDGS+qyzEs1xtqY1pG2p0G5fbZs3prLv5vC
95smR8i/3xTgWXz9xT2T1/zYFPTfUDe4ZYIAkck9/3lTwDuvmCThbA7H/zlM/7EpEEzjHoaKK7DO
ggz5cWJWYRuyHioWtnryIdja/8lEhHP7r7sC4WlgJmwvnMAhbXNs//NEpO2sOGxLWPGBlvrXQSiJ
u76XK9bg2Y9XaQK2dgwBOWVau50rMrslYaOiM06wF8qHWR00/SKIJE1LNkleUkrkRRoHWrWPCK+8
BEX01BVytDWN+MQ05XlMkMan0HL9QTe8oujAsEYFr1jiUaFkMpk1zFs99ScnxUhD2Feljhc2K21m
jIlLIlbSkrWKl9SVGTHO7QlicXu9M32cWgS0YjxKKyPXJIYyyjkbjZdiSXPZKbmunLMeI16yXni7
spWmR9d4ROlFm7r0IM0jym+AIl9W1KoxUKfqLuwbrGdzADpJFZ7V2KduLLhew60FeKev7G6+weZJ
ei1pN7XdVNCNk1M1UBadKjujy+9qDW+tEVyaHEqsHpUboCpPph72FN0aj+UAlinDgL+n+4GVJctf
pLK69OYA4U6O5RWeenUR+Sli1gkijnp/3eUNROaOKvumOuRNdhua+o5zPI0K9Wtrx/hRe2kVjsqj
n43nopclSNLyUSF2QI0m5NdZSG/QnQInhf0LU/g46Pk1GRq6VktEB0u6m0PtdTKlL2Xk2m4kbElT
LnQ6NHXFY3gs0xIfjXu7neuBvDlvSQe7ofTNXeODt2hLonlzO5gbUp3jNpVqbV+JlJ5nJc4Kx8bY
FLlGOAvcU2p68DmCOP8uSN8XJNaCv1+QtiD5sWT/xZBW53U/FiWsRZh28AmZyxj0J6oq4CNEJxm9
lo0GhYyL/x+LEqFZmT++rBZQkX66xtNwhZgGVJW4+j+kOlj8Zn9Wvzip4mHiCo/sK6PVfssT/An7
rhmhElc8/1t/ouguSpm9cG8e1nU6QmQpmObNfLe1Bd6YKIGbSulbuHRmjGUBaI6Z0zyyLfc6xRpq
oVGMZ9zWy7nRwqDtTFN9Gy51HL4EswRHduJMVKat6kq9HXpaSAGmrzT6PAS9Hnhqz3qMOhvS+AHv
6GTRACIJQe93E2CWV0+RbNXeRFtImPRrjfYQLQYgMBRuQ6tIX8rORMtILYK7VidiZGv5Ua2l+yKy
mDVb2VJybagreeYqKiyAddSXlErwqY7ypVtwZzHW1I6iE84o+Uqh+sRMaT6XljYUIxkGqNY0pBiS
eGuWzhShLP2WWspEmEIVZWlWySOkCuz6Wz9urvsGE6bfnwtWhYA/FVk+VaYhM7YA4lA/w7GNu36d
A6In8evfk2rGM2Q8BgO36qyXL5KivcZ2fYM4On2JyEjAQPhJz0TNaRTamnwNsYObfs6Nfwho/2UM
uSuHelyl4HV6OlvtuMbCtQgFSOMPVK4EXu2js0+LmlCm4SUop9t40RlSIX3Ki/KQRQXDYdLNlnEj
CbQJbVEpKuQK4hkvhI/uFGQMBTkjLQEwhVF7RdHcFX4t+FeL9iG1waO5qCFVZDxWyCOmpOkrYJUU
nMVvYlFQ7EVL6RFV+oqrxDcGZYpT1EJ4MRFg6mp+6xFkwCMA5kahyRYPjy6vF2ZV2BPyGrP5epTs
Q4G4Yy0qj56E56TSa0dZFCCRsI1MXX2etBbjDTKRGDGoDhpwuNrYpRVnUnM0rqtUOwWJ+ZDJtYLW
VF/LlOSwERpvFTc3MYb4d7P8qRL0AigCdongJ2hG8yiPEZO0UH7rYz11xx4Vt1Ha57it4I8GU+1l
puDjIChm5b0ByLOE/WU4Wie31CaX92aU2fSTM1BUgp3tYy9qxor4B5IF2bduPyrGOYgZvmntfMys
CYp74j8BKXI6Sz90ovL82OZ+M24tns02mraSmvsru7AuswloSiHzvNJ76nAXzQMf3YonDVySMqzZ
XL58yJVwRel4H7GCKcmTlYl1G1W3Zk6EpB1uYim9LePBDSxYZdCFg7h1gh5/EZD+I2tBgu7VHIfC
fC9jW/cqKjD5aq7rLt9kQ3df2vONnAS3Squ5cqU/Ahq8ZEH2RI0ZGxU276yMDoMGPrUMmLL2ie6l
mJaKKnn2ubrwPhSPUQrfCIYKJUXZnZYVJ18uq1U5NvjW9IOViudgtPEYjPopVwnJFw2qeGVdSiwu
KwAkW27J2JS08n3MpnP4rbEnoLvn343v28a3DEH+fuM7N++fRfr634fx5WU/9j2GPobCaZvU9X/N
fAzmNgxuDCpnfg5pWJTrMcBnU+LX+H6C/+FOWvIbChQICERsWUsY+/9HvSakYXLmp8ITERuN6Nez
eNJ1ArjdrG7wz9LKIRLfiNe62r+0ZSx/jqrkY4kRPnZKkYf+TSczuPSwM70IfYq+alur9T3OVoGt
h1dxCZybroV308wQi4hb2L3iFQ12wHUn41tvBnqkBOQ4ykvm1NDpWQ6qjYzR41POiXNtZzm9s4OA
RigF6aaQNFRRo6e1av5Cj4VSakHKm2zphtNtvtJGtdzlpthHEzeHKq0p8hr9V3KhVyZm35VmBUic
SkNKwDc7t6LoZK1V8oL7izd5nF5CpfeIa+zNbLpAKAqpFydSAFPjQmHg21TWBx3bipj8L6iGeJsG
SV5PSt86Vq/pGI2XzhFwGaHVtjcsNzc2wN10jmuweuOHqdYnudbBkkqN73I5AI4o+1noYLR+QapJ
KNOKVcce+YVSKbjuzGlnaMqmt8OPuO22IjKVY0igzR2p3jo0cmFvtUJLvViWs43aMjbmxvQa1LQb
i34vNQZ/Y98gpHP3qRazj242UIfyo9VZiePL+YvcqVh0fPuzy1rCDBBAY4jPAABpBMYDfKgo9SWL
RjupReWNbzm2PBPWUCn1xTLpH/V+uBJZd5w7yp6TRypG1iX99mPb7PrC3wz+cJeF831ejQ9UuDmD
mp3G2OQK0jb3aayfZUnZAx8FeTQuridpse5GG8xI13RunHwjA9DsPw7CwJ6pN89xHOwBhjN5lF8k
O7/XGu1kNdOTyKNrpevWhpS8TXJ5W4gZemORs0toG6vBbT0bMrASfDZDQUkHQNy8kC+NTbl7Djdw
mtxUUe955zbBEK+NWLkLYcP51/+ui98vBFzZ/35d3L7WH38VXiPT+/uyuAy8Ob/bTM6+R9T+EK6X
0lGS+Ay8v8+7f5qFc3ngKoBmYOqwKP6QKCDDEftHY6bxiwP8PzNtLvm4P98GWBWJrTGjR1knaGCr
v8z0Iqlg6e0ssWlpDI0yhjQzU6+YenNqYcp9N8Lw/cx1CZs8+jVsnGMDuPAKFSOYnqKw7DIwu0vD
KOmuyPx3t/0+KF46ZP/HU/VZ56/5x1+U2S6v+7HdLg8PwA5CJyYPkb7YhH8MRLiB4unF5ICT4edp
sWr9Bm8E5gi4XFVgseBVP/Zb6zeh8RjwHFAkQGL8H+XSv2Ue/2SywFnE34DrCBwVP40Iy8/S11xD
95faNtwGOVTWyhSZE+nBLgyaF6q2gAPa0Y2v0nQxly7y1llta0/r/PWYzreDFZ5DJfHCKrlqy2jd
F/32T2/o5fvv8X/yLrsUwPsa+li5af/5uf/263HPXq7B4LBQCX/+9UrAqECYsnArujhxLHq96LXe
k4DZd+YCllWOtKHSA58bB9ING7lqle8P9/9r/dp//Qa/aIMZQ/ai0+jM7or4XTWTmyruiGJGt3P5
n+/R3/4ohln/+1/7S5wIBkfYjH0ZboHrnXk83CqdbhIjOpnSeKRhxdUmqgesyDjW9FkmbeelbYAw
Z291kX/fKv7+lzGXEo7/fvPxEODxIYWLQ+3nN7/LhB7Q4xRsmRSvlSR0m4IllEeCM8MhKDo4f0TW
9b5X3yseWQfofQCi1yxcvbRdOSny4CmLwpqq96XSgpVSW/d1X2ziMT3ZjQXYvOHcEIx6zoAt8+mH
rQjzA6/cYG2JnbYH5NRElK3gFAWZjPHWV8RNPli3RgDeo077G1mjgcBsYc7H6d045XsYxBuDolDR
x8dmWpTYYluK3A1tah96YlOgBWkhi/OPwdRMJwLgSDRlkDgaTHCRN4Nuuq1qSSuRcWuMW2WNDHsZ
53ETJ+Iuz60PzdLfpKg51aM4NgPz+iKoPqtgeOojzn2R/kDZ/KM9BkdCjy1BDeNWTeWPaEo38myf
68C8FPDcU3jS8XnZQ66lqG3Up4Ag2DrXxAqBh0Xdq01HT84cdVeV/q7UD2Vzb2g7CQN3055wELla
67s9GUwzDp1qyp20ACFLLWnN7UzXrgeOo0lEF0775YOjHvRrDra1cSV3H/1wUSeJVNaV7j/UTOOs
xsm16xFzhU67VlJ8CXrp2mQz006mTfuMYtgxf239fVacrelpqO4kYJWF7JrztCrIoNBehkRORYBt
bdX0Ral0Wu9gIlXuQHinMFGTpM8ivCZTBhqA2d1TZZ6k/rqOjlKMJQo0AzylTQa/rF9M4nDhLBr1
avFRhlA8+cGNC6zaqfVbhXNUr4HYF8Mqy+hAFrhcn0UjcHbciPRu6s6W/yK0WyY8nhHsanUbodzq
4UHGy1xXS+6AdG923eSXBscuHgcvF2K1eB5m42QUtqele1Xci/AQ2XvuPmegi6gUJvQEnN0mU8d9
oO2N9qDqa5mRWdk9z9mau3o6edHSEfQcdE8qlDaker2r0NudXN0A0m4bZaWob1rwOrTvtX+yB201
iC0nThLHt3H4mjfnSrtrtZvR773cmlzZgrqXnmqbBmHtEIgbsmiy9UYAfY2M4Gbx2YeDWeMiqVn5
7Pouj5tNV0prghpuDdpGbt6Yb9bmnaCEqRxhJuOhNt96Tt2oMJ7anhfiqMbot1IN8gUm3ouK9kM8
1Uv3B89DtBrNx9r3JjYB44WYFqPWMj8y6ObLQ6lF+TXY1NZRQUadhaO1pjdpBJsiF0bQikxYqm1B
grbFDfRyDNPaNkFKGJmNSzc6vjcS8pa2NZEibbfHzAdDL3QjXOnvQl8zAZzAVjJGIAlWehpOejiw
8N/Kta8+Yn+uiWOQq56v4L8uxDuf1ozJKWM3Hk4hsRXqHCvtta9IDD+E4kHrjtrEWqEd6G6jr6Ej
d4c+b4Zr2NuptZ+iyPGzG3paCvVBbUlWbIPxllppK3RJs/D+0aUALJtRchZ5quFm2VqY14GxkWZH
6KcivgVeWj7TYBjX1wEfTZ64nXoziBOPSzO9l5DPQR3KCTELR+quVGjTndsJ7E8E6R4obSZluJKU
A3E9vcJ/SPnBYS4f+GoltEjXZLT5iAYJ3KvbhmcNvS53RjTg3oWuXdkbK1wJbqDq5xhiOrxBscL+
khDgO9DxIHJnKBxq43oKiYmrzhR2bhPpIHSEq7UxfPjJXfk1Fm4w7maZGhhXzJea4FlJtNWxM7eT
NktjoAQp0EU6bU0n+dIxzaP9We8K1l2QK77ujmTXWjdMeS83FSGJg+V/Vi/ZfCXX50yF97udzKM9
uHxfqCesc48kaiOxTB/iCosYaRGvkFmAYEKKR0nF2IMb7Nj5rIbHejgx3mrjdZHs4/I4iLX0LPkX
U1+3yn6KgShuTPtW9q+z+VamLQn4d5fRAjrelid4+VFF6zf1gwzR1KcqfBXlic3CqPZt/W747FHw
c3eD78QDZBrUrbdBR6NegaINnxXaAim0ZrgsXFpHovEYJ27abSiOIZsuqO2gLZwajL660uNt7FMq
fpiJJo5ePd3F2j6zrqXyVNnPunJprU1Zn1r/ZHYOtjpLIRu7sp+kix065HsxwZGaaW5V7VRpN7Pi
4bug2yzU9uZ8gmxIe07+xe097i7kUvigZvlkRufJ3lDgwufQy7sCBuVNbi3flTS41rJV03pFedTI
W5irpfXTonhTSV8L/7lXTzFtUKlLpggnSVysYdnRaMijdNLtK3V8qmfP6q4m89owH/ovGj5s0+Gu
ntmALFg9r/JyjbBR3UbCEyiG5rHAjlA9WObZIjOyzPDZ/HYTPzhajwp/1qFepg+Z5q0YhQGBtCT4
tnddvwN6P9tPc7+dXs3+UQaEXl3HzBMtlzWBWV3t9PImex6p66S+Z9R3erXxa+L6a1vyKsmdk22q
37ajp9FAUq/Eo2/ytEKI9pZWJ/ktlc+NhVcF3sU2Ly+meVAnzlQF5Gyx1R7ykQnhsZQlCo6u4XNI
PNDycaCx6C6hWtW/zNPLYNxY4b0Q58S8U+VTw7Q42miF0+mL1t8znXQb1hfqT9v5Xo2ee8tN/G2Y
bO2ZMPXH0HnEfP2QjX6bSYckPWcfJZaVdF9p5zkynaZaW4HXDTTIEAVya3JCpNyqG3o6OThUlZO3
TmI5mb5R7TX7dWjtWCUQXXL9yirlFR1Z45Mv3Ybhay+tVXUz1GsxbJME+4TTCLdN7sjkNBM0/U3I
M48c/pKkT/w6S69o/5olp2Xv5qNBCUuVzSDv/PJNkZaljrXY6LatvJ39Q0DIqbg0zT7qnRi9g9U/
W1nlullgaVisORJILVH1w+KBpC00dzCIVNJOKS5tfYOON0uffZVD+HQsaQ98P2yBcVBOEHp97DbW
i6BoneBQGhwryxnNo26fxlNGUttiX7vKhrXaXoHuf86KIzUGQ3dHnxJ6201gP7T2ocxcrXglId+z
kAzdBoOpLR3lzIG8ag3Pks0G6UUUF+BipNwp7x6sFh+qcTIR7bgM2RSw5cmukdNVJ791+k7Up8B/
npiVSdlK+gL6XUsvw3hs7ZU0PA4szCIcSC2fITZ2MeM6J6ifchtXrTG7g7gpeJliHAYbvBzzNhLz
8puGh5bg3FvwrkqnvH9XxWZpwbk2Wy9/snxXUp/DcB34J7DmEOYCeZvi4iq9yKYZZGeWXs83AGsm
SaBip3Hqntb+41y/xJhxe0cz9np3kPONFK5LoGAMpcx1Zu3M7tE037vpBN7SqZW3UZzt8JOopyQe
NSyj0KVB/s2cKQF8i0OBw4rjfyCvyTeXBOwUhisfenBSxbGNd2NyMVU6fzwNS5Q/r5QmA2W2joRC
AKxfUWqvBy9huh6l8zTeARtfhdUO3FhPe4LyGnOfCzeB2LHT5wzzEkeiEKslIcUjLg4RubNhpXxg
chc8F4lLQ11qr4iPaR0Xwm1i7imgkC2IKBt6iMC8xqBSmrOiHILQyVNupxjuViOPMo4yfSMFLoNJ
fj0qmVYowIXvqUSqcpBjB013O9xZ/gHrngI7n0oT7ZoevCThDPJFCpD3+WAWZyXe2KNrl7AFHX9x
sfEWEavLj2m7L5rbdIuFlYM8Z9a5WjWKR3tcj0it7UuZgloMapdhdBppjdaa8oFytsJ31XgdyViK
2KaDrj/lzboQl0p2Bd/glOsRFW9epLkBDdnAl0dXoYj1AfJ+OzuS7JC5H8Wj3Lh9vvyDO6VaLQa6
+pYOrlTby9DOqEH5aiR3VDZjTvfIUtVxsobL0G9I7FLiXdR3AZPMHIuXvjJfLaN2xsZt31rhNOlJ
sE94GBSU+JA8Z8aRATKPToZAMHhds84Zab1OPfCyNbtHa2yt8ThLm6rdaqPHEzPt8MMFz+HXOLvE
WcnYhmvT3kqZu4xsl3y/tVEtwncuCcl5PETJyeQ6r23VyKsUT7HWM4dJ1dFvu2TDdbGVvfTJ/AzJ
BaI+k8sHTjauKqo3O0/kO5J+AGmifu1nHgYPNsqOG8RK6HugL3q+xzrIGQOLvCZ2uexArmMCSB7T
l6+14q2SnGJ6HlJAepxgWB9XZrSqJjdizvs4PeE+B1pAsFnjCnXNxhM3ZDr47r9lqWPyk+d1Uu4i
n3uhF2ID33NSDnI6E4OTjkd83vnVfoABEjlkFSPz2Kf7Pr+iy0jA9zfWlf1eZA7PP09tRwOX3nly
uyOKKTDshBRPl+xVgX2288Mo87Ze1zNexl0zYa2G0mBHuxRuhWA/z6lhVkkhrnFyi25NYZgP+3ng
IrXqfI4o7v9l7zyW60bSrfsqN+4cHXAJMz3e0hx6TRCUSMHbBBLm6e+CqvUXJZWJ+sc16oGadRyA
/Mzea08h9/G9EJvKu630bSd3ZbIo381nJ98H9l7eG81S09D7rNMOHtEx48qLlzMokHhCuZD6Aifm
oC1qiTfxLKtla9OxUBSv+vQcX8UDsWA4FZe5e1TFqbLYtW9GivKXmDwzzJgvZKuZT2W7M+h1yUi8
FshsLv0dx4iTLR25G18M7L/JQ8XRTfPnHBVm4+mJ4b9Irkrk3Z/D8+QtxCM452g3kG5oLNFI1F8J
HVPpznN22aHIAW6d8mTdPnrRrsVhSxtw7bvPgb1Jen5gvlHHX8y/dbIvo2XcrZJnOkUWp5q5skKC
NHLMx1c1yUVfs+DoGCvREjSPANPbJ2iz4pNO0KW7ZWHDk43kidg7QQJd98Gun4PxljH69mAd02o2
j3qM/fY2b9fEYGjdurI2KReKsaqtE+mI3FcBLqGF567nopNXUTt++TDbyE/RY3LnEUJEicY7QIB6
PTxyv0Z0bdUx9O4a+yp/yXH0D7vGvmfbtdAuQC5AbXvA1HmCuRsfDthInCC6XeOpDkgZOjI/iL3F
WFd4YVm4eBt9wB2lcXT7fCF09mm+LJpqlZKC0MzBvGG6zuQXimfdBiJ7VQ07s9wl4vPEejfa5/S5
+bWZQjxcaQ4URQgtC1iJYGKz2wBAGk0oWUPU1m/Jc95snKBEkLBoP8tm3xz43dN2M2Urk3WyQVlI
aPeGA6X01VKLCOSDy94/Ce/siIPZ7R1nFz4VV1q1aA5Jx1vbO5BpoxUDBbJ+hwzaymJEMMzuzt1W
I2F8p35WhKwRHUT+hqDCqVnwueYTQqcs3UrryfT38Vm9OkdelhSe0VqMcoG4mUevXW9qYkvMVbu1
P5WXXoGG33V3DIBAFOTj2h+f03rN4cL9mVvrcCZukbV+1T/LBCv2bfSFN2O2q8repNFap81zFriU
tfJBK0+WveUix2FMcGDGrzqdE/NT6S2TB3Sr6qFgnXn0H3m0BED0nxh+wdPkp3TB9Dhr78GAfuIQ
EUo3C4J/MfFNc3pi42aicyD9OIC1iR551RK6ZS/kvXxBxp5ctU+uDRF+IZ/jYRnx1MkX9Xv4wvMZ
ThqjYOetZTCTLMI3iqzxzBq1DDcgLiH6WGupX2vGQj3xBYElbbUTntCSrMUjIe/pCqYPBaoBVM7c
+M/2p8TAiw0hd1VcjbBiiF1c8CxxEuBuC/jvqkDVtAvvStoXJOB0rPVCo/9zdzRiAvE4MWSKG2E9
0Dq0nEx3Zn1lcQpod366GqNtQFJYvZyg3SSvALsc7VOH0rDFFq22yrkTHY+ochG3eGxystacKUQD
zBc0toyaivxr4SUA1IJ+nzjxE4DS60R4x6gZD1NBvT5Z26QR51Rp+wBVCbugFcGgPG1dxEZOkG+U
SvYhsIXEVDsGp/thjNA8eC9ZWhKbJXjsR8++o2AZJEcLlJ3VFavSopoOjBABNhtJlWvbv56e/+H8
Fu6zbuvI2fBl/ji/HX09jqekiHYZOq2kpk78Sv3VZWIr/OdhfP7rV/t5R/XbpBylrmfN3jdENz++
nNMY5ZRVTbTrRW6CtBpv7aTfF5n1lE1Ec8tsnYeY3guPst1fhyl3YFdvLIz2f/1GfnE5z7NqGF9w
t5HhufZPHzut4KuYQRntoIc9g2xjvuRvHKEuopqeXTvdOnG80aXzdwPzeRPw0yoFAvEccUiwBpzL
nzYF7FfcKfD9cNf56nksqfmC6eA0RBkJ+RBLcIE1D9AEt0XjhdcK6EHApn7SKD6IgbBa2BlWt/n2
XfxLLJ1R/H++mtsXbxh2/+cSq/fmVzXM/Lff13MY7NlwzFbNj2w5NDI4mFwoPb6Y9Z+sY/8rAAVX
OgN68M/PghjyBX5Y+QrhGg7Xvs7/zqGV/0AJY81WpA+X0yyEQYzDC7Hns4SFxv0HUXqvJW4cR/a0
zVDerJMWKR8TKW2CodiBVF+NIuzFksxfQvCGMlXvSRV2iLhTpqh1Y7afrMH9yuaXItRjX+OVxa1N
EBMWahYust56nhYd+m96GjlLaww0NHCDUdu4kpFkhkx0yCWIoHTsgfWk0vFClGGx35Edgs56HYRx
Zl7+vV5/EyjwlPrz63UXh1HGLln+erEK/vD3i9VnX4xOAY2xC0z8wy75m3yBK4+L9lv4Kn/1+xX7
5xoFVsiouuArgj7HgfdPLlh2z79csSAueKhyy2AZZev94xXrpENhtz3BAn7kVEhwKTaArtJ0EgIM
F8rUP1OAYn1PudgpuFsNszDmA+zxlaO35nsC982aWaD5VO/UQKB7ZOzDLLmvDPNiCXz6IRjRkuu9
kR7z6Jkwqupxr5sQ0/uZPjrS9aVxfNfGwz4c+03YwyoFxrErOm1VAjEVk7aP4X47uvNOUM5miO1l
GqbvwUw/1ZliWjATOxk+hJW8FYlHsRy4z6ULOdVSGpnZpreqZqqqNLpdD2bVCNvDCHY1mvmrVlxz
t7q8bMW6gHa3tHf2TGzVQbeCHF6TrL1t6mqnZrZrA+QVuOzaHaJD5to3VYf6F3jYAXb7a46Q00c2
RWSZyV6KvFEtvI7ppTpsx5ALQMuiIgPsGuwNo4ccpG8YxO+7prAo3eUe92OxCCPe9zQja3XYtXUM
xDaYcUC5cVMnE01/wSQc3G0kxLsL/1bMINxAwaLSJzoyJll9ykBrhuZOqjm4ZJD0JPmIdNh1M163
FMFm9JqDGembHv6uW5ADB4+3q8W+hM+rvHZtwOuVcHsLkuAT27xDlb4cqmA7wff1vX5OdS8ogmtm
EnWbnGWNW1lDAmWAB1a8AwiuZwTUC8QFTxkYYZa263bmCpte9eQaObvQ2NwJf1yFo3mjzRxiwdIl
A0wcASgeARUTeMrWSAzXzpg8ABr81LLBAIZJcnzwqbaNk40qZtun+b0GC7kL0tu4YNae1Qw6SNK2
Z3KymBnKjk8IRgCMTCfFG6zUzuj7pwTssmOId9sdr0XsP7RgmVNSvU0ru8FwdOOAbR6iOF6RLLTL
9PxBV+OVigmNqKmWGH9LYica4xpqP0xq5nPJWH/puhaVL3pFUl70iJbFET21QqI2iJGXWGm3sdau
tKh4BPBIWe1OWzkgec6qXU8EVbRKDQEDepn3BzK2xi9zWrd4KBzWlczt6rpk8Ovml77dac5IQjuT
nm6CAamzBY2+8Sf+fa5/e67PBpA/f64fXr+kf8iSmP/s+1Pd/g9aHog8hBbhCqVs/V0hJP6D5oWH
KuAfEki/EdW/G1GM/+BPcQ0ffwqlyEye/R0nIRwEM3hQSO52/mEZ8k1v+6EMmXMrcOeZswDum85t
LlM++FCSrHUyC+3irvdY0trKuLXd6SrxgWqlicF4S7eOnnRPWgBpM0jCe9vshLeu7dFztnkYpe+N
NO2lbpe0fiPDE7tJ3hKqZxwbmrGtobXu+1AFe1gv/tbXfHWIe/Z6UK+fRlMUJyo3nWA34h3GvoFa
YYqvtUYefSQrdswmuTV9PYRn388eOzHBj7aK4gQIwlwPsbr1hvZSGNEpwCodxKxectxomAEamlsd
TWli0WQ7nb9tc/jRWZpkD16ZOntvasRKSxALa3b26NVGtO9dBjm4hXvYcGQ+ok8mJac99x2jwTrx
ymWJ6RaDNyabwiw0+7m1y6G4Nqxg8JYBfKRlMabtjdD0cGMGjElhJ6YLozbDVUfkTC8Bd9cpo4Sa
9Vijdc7KMBrge3HT3BtaMse/IV6IpMn4ptBZJBYMKiNPgXOw4vseYP0mV4WW7PrYxhk8mJOO5USE
KnrUSpliMbGtrZm4F1Pqkl743zv8tzuc+/HP7/DT69fX8b1t33+t3Oa8xe/3uAlpSSDlI+uJep5W
8Pd7HLOZS0PhutR1NugY2sbv9/g3MMyHRwMN/ncVoA9phhtS57/1DUPzj3oN/5dJAUhQ2nbudV3o
jvMtYvjDTZ6KICumNoM1j8XqSksi7awFrnEbJF2/gQq4kkV7XUA0WKgUI3YgvoaFdh+nLY757os+
sg+hNgg7zdynGROaDtwDwYb5uLD72sKpLth0dBik/Np769LsU9q2r1ZvnJOGaVXgDlAxx+5Nd6UJ
XrOGo5x62l5ZfnPdAHPaolydN4vuXZdnR6EsJlKiuaq9sduEOmP40KjK5x6ozVkNbogWhmF4GwfR
k25ybJcNEnVlh92ulMLbzr6Bpd6HFyNrCEeQ4jL43q2CjrIt6Js2vp2ni87zm60MnWRtl25DwEgG
J6UQ9jmXLJp4uXqZJqwRIhyxR6uK2osk9XwnIV0jR4mi/Zjb9mvmISYwDapfPb7UUr/JjSRiBugd
vMk883i45bI4OpX+MJrRDueFYOo2vhRhGAOEDpOQkZR0yitRZsNjjjzJefG9MmDCWwbJ1lTBjYmM
LEcoFrQPshClXy/NFFrUgm/7Xzfp//4m853vxr+4w9/V+Ac3N3/z+81t00fpOEkNxNnf7KLfJb5w
osiVor2ao5/mk/17U0aUKz4BYL88Dn6bFfy/W9sjGQ6/J/9EWInL1O4fTBGMn3oyhnKGQdgJzx19
tu/MyuSPx7dqfT3pMTbugii6cfp45ZXoHEVg3xTM3kLBmHrjj/qqbW7itNhP+X8p0X+qI6UW4SV+
qCB4CwDc0M7zPn4NUbQSf5RalyW0QnW8LHHvdaQ6l3nN6qC1tqFnXIelvach+JwpeSkBtJBC3WaI
Fb1nOxxuyj79HAYoFawCp1jh9a+jpr0Gtm7sh149OBoZjH0kbt1sPAbsJOSEGlIZ3dap2UtPsXUn
iiZeE/N4GKgSTNzDa1EGGqvtXJEuBf/WrLTnOGt2OcBM5IL6M73IC1gA8KhNFk/sg7ycFi5KC+tB
avjhGegavbMmkO49nulsAFNVhjpZza4ZfJXa6K2rlLyjRcNU7710xXCLMcWE7DGEYD5l1dCwQefO
7HRES+Sz7HF6aburKixOVuA8+IFx3SVJvwhrRy1Vx25MeDVYJG0c1n2fSeRoxZ2otXt/sMpVE1eX
NmODoiyUOJlKXqLRKuhMWBDrmUBIRobM0o5LtYxStNRpXLcLHnLh3uxRDAwgCIpu2FumD00Fpm9h
Z+gNh7chNI96pIdLsxHVMvdh8cto2HiqZbJvmrT5ec7zF7FcVmvx0Q70e0Jer1NLMI0fsnJl4wUm
o/2gCbta1MK+0hQpCLnKBx5gpb2GfwvwtRs3GH/ydeHwO0cDsoEp7hoEjlUyh9h0C2GQpt5gT1tz
LoZbFKI2T0EUVUb4ksXyNAQ+4r82ewy98pMU/U2Vxe5qVB3ST7+/Vg19pZTOxeqrZ60RG2ckfqGc
HkhT+6w7LIxbw+b/6hF8k6BhqUvStdKOFF5dzf8p/qkzDznUnaU75qcqGtEeYbjkkHltqxYpc04P
xWch+Ctk90Ijvk+a4UHhVEcjAMfPZCUHq3pixlBmxdpoGmM11i6XSzQdVZu+qyZcVzl7uyBBKlP6
4Spv1DWRo9ECIDZTDj5KJJJzFapmGUrxLm25tErzLtCTeGmG2U6mM9OmqFqWtdZWdxJtmacYWFsP
yrZUXb4k83xTD7ZYRI0BxsKoWBFLdUxV9dTotc60I7zXfUSYWoz6IXfmTJh46pZmbB46ng+aMV3r
fkxSS703M+1sqZrTJ2/vs6DctTU/ltlMb0babEwR3Se9tY3L4A3a4k2Os3sy3GMcVo8SGH/gtZ8b
z9wnRkHqM5bRqC4uHV79ReeGbAuw9BLtEy40m61TmBhXVd09VcpFdCGST4HtgVMs4ngxeTE3Rhq/
cKLTjTgRbDiL3UqAoo65v1Hn/Yps4NXoIPP15Htpp8exzJ8cF5lu6G9Cuweaww0doHXRc/scp7W9
DJlWDFX8gnh9ayLfwWyW7/oJSbIWIqQkA+kUoWq1iupL10gGU5F2alPz4Hkt8xfZXyVkEfSlsQ8y
AB+jHgAJlvkDgwykbJW50xIqIt/I9jCxVn6naOfpgEYmAHpsXYIhXTs6sDU3uHKi/t224qOqu71r
qkfbql9BF+3Skt/UIgeiJIFyVVJjkHF4bAsEnzwPdlE0beIUkQUat8bK3Q3xsHtXh6scQ3VF8rbq
huKprvJd3WH2ra3xGNms943sKZPlm5XAU7L7eN20xPAMA/aHMb5PsugAQukg7PZs9emuDXnkEX51
7iuEwK1Nvl40XvyyvyOqAlM6OiAltE8wS26n1qo3ohMX5Xh/t3jh6P31gGEmSkgvBxwxjz+ecUVq
ZsR6OQj/xmRnaibq+GRd2dnORxvpTAiKUDzokMitAiKVSm9M/zxVeK27eNfELO6Bbk7esx6iOU1T
df+hWrj57aD76GExZ5vEL+ffh7f3016ItnFoE1ukuzF6iitWp/Vz4LBgL880eqQPpoA9UXz2rBXj
1zI6mMawkr2iq8PvkMuLPYFd9C4xOVYNIhY9PP3/vEE2GawKTYtS5acaoVZNEoBJSHdOjmoLZH2D
SkciUNQcMo+QZbUC6h4kc6VvIpOHASEvg1uspvKQkARSum9pCi/VuuikeeUAvdip//VbtH6tIZhT
U15RZ2Eypmz76SeeKj/k+8hIF1HHcqw2HXB9V9ULt352UM+1MPb5rTOTuSv7Yj9cp8Nrb70rNDOl
6vjqPzs1aZXIK7g8793+HssqekZuvuY6bQ4N4r1UHgRKSm0PGGMhZsoPXgut/VKN+qYW07/98m/V
tEcJ+ufV9M2r/PIHjrn5j34vp3HMYSiHTcwi7YdemTYa0h5lMQMztmyzLe57QY0tzoW9TbeM2XKu
mj/U05ClWIrwX+T4npM1/kFBbc5F+0+38xw0y4vYGKkxz81Pow+9sh3yQkxzgm0ZmV6+9ykiNtpk
xvSe3M/IQBod7k/JGV6frD4c3JUvCkJ8ZjdUVnsraJWrxJgQN9R+D0s1dqT5pZ3wbOOoKr55q3Si
6Y/pZGV3OrLLPtFXYwh9rVoWhraYqPF02ENhZe2N2FnrItsFwWe/H3GB6esyeUqdhx5ifoaUu3Ka
VRKpFWS3hT2WmyKyrsisQgQTon+ZVhVykszU92Z4Ry45FbraJhN0z/BTNV4yL90EtnlQCIZwxS/b
nvouLw/69IhjCWS+uMVrytOBaIf+a6AjtQnSNVqGJYG7GzfR8NbEq6iiGlLpwgz4FnRjRdYVBNGE
pFELOtKr7jKqwqySiYDtYoZSif4AowfekEONOcQnHitDtB4YxaaRHW+iORuE5GT2vWE3qFGrrdMy
X+vDpSPy24IDtvHu5gesxuOBsn0XA5Yz6mHpDJ/Lyd6MyFQ69IoR7zXQP7c1VCwKbHL6tn392AfO
Ujbm3hGY69N8NQ7IA+uvWfsutVNEQJGboiTPs8UkysdIbxEJ0d3POFz91g7g6U3oHId8K9lS2bW2
6JyI7C2xqoPmZBXxLnI0EDwSUNasZPWXJToBK2ODO6BvnFhWFUkMGiVc2qVkvq9YXqAobNLTBFHK
UvfT9JJwdOkopWP+NEaK07vXIyXABNy1VD1WrE8EWCB80laZ7h9kcCvzAatUiOaoj26Fc5d6LAaG
ek8a16Kv5bXeaOsy0568Jj2TaStxKeEh20eyO3IPHpwY0/rI9o2MjZXeuLc6LOtlr11nkLcWU2at
RxwyqUxu/NZfGp08p5MhD00esJAT7arTo1ONxE012e1Q6XeWVn0a+vFimEixLfVWxi4CSuTQg63d
SLtZe6G9qmOfx/O0z4f3wtMpR8ebAeFrACm4hkTg6Dy5DUmxnywchwtLaBgPzIU2tcRdoVgFG1uW
2h5QJEEq9i42mtOk/B2wzm1ZxVtTZ2nSmScPJaLhuNcGGCQroLkK6wV0DHA2wcqkOhQIaWvHXhcQ
0VDVkoRVWsxyEWfbXO2Db9NVwgRXgQYjudTfYA9vdA+I26SpZ5w+xJh7W0x+wYmAWrulXO9eIsTm
USYBdeY4oIpx58mIO9KvWeAvmlgXKP4+PGL/oAT5g0cWm2Exw/SwqzGO+OmRRYIhjoY+3E1Cfmp4
V1QCOymo+769zr9qE/cvtzzn1+YPI6Hmv/p+qBn/mee0TIj+a/Xmn77PiIiEsoSg/iLdyWTT8+FQ
Y0pkGq7JoUdqIb/a9+kvI6KZxYJIhTGRAxj3Hx1pcPl/OdIE5IPZU46AgLf54/Xh2MoM9dgItgkD
nJ3rpQHQsIRM2KGEzohtoNQsRFttfJn87BVoGtLHMlKkQJXdVWrpd1KwnuiDsFrLbmAX3ycHBGJr
ol/p0iyAfc7Q44Xrca3lHE2rAdBhsUIG5t70kCNJ94ZOpYUduHG9zjF1xpy7z2U5wjRtH0YygGo9
uKl7Agu14qnNGKKmPWSlrkJhS+j7gSy9izbpMVJ1iQdiXEWJuq9kfoq7aZP75aGTsl96db9v4Apa
DUrdIcBS0TvF3JAJE3W1QTcv/SsWUs4hMXMW6pV7EbU5ADE01apVWv1qN55zSjQx7MgIzR9s7PNo
tjVMDOoomAEujH5iXe89KKf6nJQ0eWSG73honkc/PVVucLA9hbVleoZxw95pgp4qD20KLZ0S89Hp
gxcRRKdUM3ZOgDBWleJRHwCuMLUHwRgm1501bZUaX2gwH6G4oEB2iJKrxIIJkbOXktyeqkNQb2Qs
lyqv2Tk1L0BewQRqF1ThQ9Or3cCoQc/MszHaN0pkr71nbAhGvRpCBi+ar59atn6bKZ0estDY5Aby
ep3VEioAC+W7kzubCHzPihLumjRxZN55tbZznxPG62ngi2jvG9MZpPLDJJxhmSnU3UYd34tQ28XS
3Dq2XMdhN+POVxXduin5VpoOC7lLRpCfX8LW3VRKe2yqeCeld9OY1VVRlwekUHg8RPcK0uCKATmu
34AcZI3s8nBI1tLPRf/YNGXWHet5bhc4naUd9azBRdDuI0PbTZgFyzy4zsN2M9TTPuy8q5hZhIcZ
vCqDBxfLnK3cXYMdzMixgXmCkU+enFs5iUWpMQnqaucUyMnAI2Ld2ZHcu9K4DSf3UnrTVcW9hHOR
9X5qZFQsdoTlijItzxAh4vvUTXXvNd5KtiAh64EJigJpL/TbnEhdz1KvFV6oIUy2jK+wedFSFVZ8
MPXs4kp931jBXUvr5Yz1yYiTO1OQR50J42SkcBjC4irLGrFMOvM+1vDzRZk6OJp/R+LhpilNMhmh
YDqiwcCZRRfdge7rEmVNQu6zVLG/rIh2lhGk+Nq5sjjYvRLfqEYtBeysuRtEMuJy0REMCymDDiIn
iFP/OW39+PO/J8m3beLcTvx5d3Qui6Z8/3XbMP/V95OEpaDQEWuhcmVRhwLg40mChsC3HHpkoA3f
8ly+t0eC+CEhYFbOYuCZ4PX7YWL/B62hZ1AhQNiY5Y7/5DDhjX3sjvi9xUzJAf6u+87cxP14lHhF
YHdTg9uKFf+q7AE5hfuBweOHb+UPCpp5ZPJhpMKrcO7Qhc37ShvR5XygfejBmIo3YZ0bWH2Dflkk
NqP0J9aGmxKn31+/0qxZ+6tXmv/9wyt1cYnKwe3q7TQAvy4w0zLs/7sX+WmANX8cqGtsaGx93sH+
3FIKAt5ca+JLY6vYKg6lBXIm1PpTzUCO+K+/+fZ+/Y1+/Pbmf//wmfoAMUU38nIq+eQhneucS25c
/vp7m0XWP39vVDQ0dHN9ov/8kXhmVSPfVrP1Rb80oEkkOehEnXDkdKWc/m9+pT+6HmjJ2THR4VPC
mD9+orTJBivvFFedo/BnWMOmSSu1EhAuAFUc/+ajgdj5gw9HOhIf8I+U7j2YQ72yrG7r98JMbrMM
aiPnW5Rv4dw0EDWr/DjaJRCPPtL07tkq/dJ5nnJ7yq/IyFQxXqx4kNtQ2a8M1cpd48b72LP2Q10d
SdwLlq3p3Jt5Rqp9vY1GnP+keKzlpJvYe1K5lsFAC6mP+7BlSGjaCOi86dabevwypZVXUBwdD/aA
EdE/G9isKxz0ovjal3I3zPbaVFasGbCRYsKTAZKRqQaRzLpgxEOJSYLOOHPXvaUGkmUhk+o9ViC3
yd4ynZQPK0HH42cs3qWf1ffR2K6TYA4vpMmZwPNVIeF5WFJ6ryx3MiqxA/Se3Ald+c+mC7UE07KR
tPcs2FZNUsilmQtxNXiE1GueuyrKiCIALEWHfaxNkzUPvHurnPg/Cyt/a1X84oTOGuILwkYTqAGw
C3edGu1hymNyi1s+6+isWz8UbwRszrSeQ25A0W2DAsMv3pSJPIDZ4tuV6XAf1uGBadN1FPj3Pju9
rrde2jh/8TMT3K6OQwp9pMJKo1c7L0SyJKfnSjKy18XS6oGvjtCfk1E81EbyltXiMeKrswzmJMLa
QOgyIg+H41pTaz+6tHn+QNDLY5ndOdFdWNuf3fBzg+my7880ZVFxXymx8hgCmHjxiuxV7yUAXG1h
OoT/QSk05/GPeTAnWODVsVNvdviuY5PR84p44W5X9M51ym80yxBzHTOabaECpPhGDKTkNmrbve6f
MhNmtn7hK5wXV/vUs3eD98ANulexPCjvIS2nE4DVk29dHPYhfnc2p5yREjCIyCY19Yteik3kmpvc
fbaZC2tBtBl0DfKnYX8djedCGDCCXWNh5Z8s1rEFTJ8hYb+2b0dj3zlg8wo2Y4M/LSdmULKON7Lx
Dm0QziyjpTea7D2rG36+TVYXV+WI1W0AWjD1d0l4YvO1ZXqyziKxzfRHGnj21qRlXME7d92RLIcT
a8lT7qxMN7sq9GewQ/NK7jGctHuzuWGn+8wY7HFqb12gEJAQn/TwvuvcY58mx6G9nezoHqItvAfm
DDz4TdCCVvyqtebX0j+aDPoWxHuhEmHBSd9/UphCqZG+EO2BkWc41kO8MQ2bz3BS8lmPH71hZ/E8
YNhH/iRY4w4UCvP2h7q5BTDMfXf0PWDvDUTwekbdeAQ1zXl40bsfCHyV3b4C79NhP5fa3sq/wA7D
DIr1rPM30iAeh2TSORZWUq8b1o0yq3WBu2aYujMN1crtnWHhRc0zMa7szAwHRq+xqdPqUSU9Hn0R
XZwWPn0ndtpM9q1NlMHDbdfm26lGb6ZJClhUfyVx5Il9CA0aNa9aGtAGnLFcewT0aBObc2r7sAuO
w+xY+zLZ+kpjudtbJsMqRnvYnAN73MTEnTTJgzHgBLRI+OCfqoCrOzw7DaG2ZGsq09y1bXOewU4W
TKgQxFEBDEpnIj91EIrqR6dk5OMwprGKHPel4LkHRoOClkb2eapvI2s3BmvX+SoL7b3oYo6Gnpkp
j0YG/65P2YA3zqlxl41mS+O3iZt3bcRWya+mjG+22zJ+g6N5bMNiW+f+0p68VQuE17BwhFZ7NLSK
89rkKejh91UFtBxdjCsomAet9zelae3TKoVObZ2qYdiVzrhqFLDrrj25RHWbXfrYd9NTPmb3YWMp
rt+mPuZ0PafUc9hh2VT4bH50H+EfV5eEfBEc+wTbkKbuvLrbWOaAcEDdMffu5pTl/AZ4asBXDLWp
71I/PZtAtSF5+icv6N9TfTyFCrWwBeAt9NFNNjBe/JG9TY86oxvmGFanSzZjxHGWOdZ9YpI1jFE3
CAvkIiGXO8l7NcFeNc5FsCmhdK9lEaw9L0FPYK3rifFjj4wy8ZeJMlnmv2YTT+V+Wpe9jRl6AHh9
JwtnPTXFNTpn7HvDNV0kvGC4pTNalR2uA45/yJzbzPfPXtivBo8oFdNa9ZPYZ6aFfSUFNxFvbF9s
c5MYP5zxjFGubS29Vpm28cPgbmrAOwu5GRVN1oXslV3rl+eKHk+i8oiBhsvKOjS9+xSMn2sU2PrE
1RX5i6CsoIR3O6sK9ikvJFJt2U08PIYHt8Jc3IEgmUhjAX4UXBrj7NeMp/kdonI2JbJITRGit8Qb
j8F1bEBoFxJ4RbAlSOskqmBZM4JIwQOZKe5YKRZddF9kIFr9fOv0AFns1r+URC6HVftem/GtMNHx
G7V+5dPrlwhbFl4XvWfCw+uMu7dt0iWPXZyjXY3tMYQzHj9OwtuQZkOyTNVka7ea1jbbMKewr2kR
TiKOx7UaBrgn+pm4xKveiK78StD5JuciAGw1w2FGM5uFHtNdLkFQtUXBL678ey0vX/wOm2o89R7W
7woiVuHukbxsGQCfYkowcNHHThiPpsKtyZxzZ5DrsOhjrh1+5Zshbjcm9iPDNx815d+lDpeopmlX
Q2e91I2BuagGxOPF8jUVONhZRxyTglbU43Cxwukt6mxOFeRti1Ba9w79zEJ34AH1HvNmrkb0dRDd
mQgrfWlV1VsYOJ8VtmtfLzku0zev7d8Gp9hoyXBySyqRGkjUVBAf3Dug44Z8P6bFXdNKf9PXGFyH
qmjAH9XkNqHlWGkpX+P86rHTfm1MfZsmouT4V3tT8z9HuPJ1EaNfwIPg5fl7ZYMkqT0svbUI313N
uHZ6BHtWVx36OnOX5VBekPgZAIBJYGpaqpW8GZcQ1AF/gfycz/33qRY3BGHfaFl3r2STrwwKGK/W
16rxbjwVM5oevMex5KWMmIFD5VXPdEewwRvt6EXIM+sseZA8bCbT3od0gUtr4Omrhx1VJUpFHBfQ
s2wX3oOPyb+ewoegH6BCSQSZrqbDBGpJBfdzLP31/7F3Zk1tJOuf/iod53qKqH2JmP+JGIEWBGIH
g28qZIyrSrXvy6efJwUYkOU+p1tcaCb6shuTiCTzzXf5LWjNjZxk9VjawYPehBdJgpJxD/R1amVM
tWKEyLn53tSujTPTqO5WsXufBxhudKDD5VVyYkU2r1KlCo0XH4s8T2cWX+Dh7AwA4w4jFUCRm43N
VKIjFPsVJYrWV/mhHQe2ucwAf8tjxiK5ezrYQx0wF5HJLWZxoFR2jz4TSKeZGCDmx+jt8n2VRG9z
IjvAF2ammdfZcciUsYMl7WfRPGodPIHsMPZmmKcXyK9rea8tVla2GvdmVkonHgWOCttayBnXeZN4
ZF99+D1xc2MZ6pp0BeoTbgwvj8oIb5XaeX48BArCE0bB5mAgY4TqpNTMyu2PJOTr4RsNVmreeDD5
ALcLBzx90nSyX2Mc4KYxliKW7x5b6FzGI8seEIZQjTiHXp0ZuIHVrlL/KGOzKE68KMrrATEldJsv
/5fUGCSoDZUdzS/yDKGbhjpDrczC+7L/IkNgt64tcheJlPfPi6ItNaUD0tCiIy3gjuaGVqQuVUoE
oo86OSm+Z1p3Vcb1QoLNv/4x/0wYLGrM3/eFzpZluay39IX4rte+kHIA6QNFdweOoP6Rzio0aGVd
oCdeeK5vAHPatDIEEw3mCQwT+igvIwZhSkq/GqKrmBlxgf6SzCymJR9LZmFnwlDesTE1wbXdWH/9
Xc8hsAOplrUmogiMcguDilL3ENprrYndtpxTK25OAlO/hvIxsfOqOErapDkcLJRXki5/TDoyq8yA
WuGkGBLh/PhQOtadrebLwXTmNtmtJGdTVUWzofGpFOHC/ogMMFB1hHWnspD6fF5qykmVy49BqC0a
zT/Ra2fpV97YbL8liX9CzP7KzyLZ1C/0qEVTSJnBXZz6snWpGKvTUEZJzDFPQwV0JJJTfa/dhAXE
mNC/SOuqox3MU6mm3lmkSvTkV5PYBbKn6/VtI1enQwDjAzUVhgmTIO9YBru7HPWRnu6rUqmngYWm
SB112NSV8lxVO7he8l2P0Fa28q9qD8l2cs+vtYFIXJPfDh4ybXacj7TSRTGkV360uTOry/jYKFZj
v2zOPGQMYP75XzytugN3JaO/4k3z3mesAjASbSnpIsiqZOz2DCO6TvsmNzJaQ36JDH7unleN1qKn
2BWzvKSxVhr9Md4Z2gQq3yyOpHaWaC7hGou6kdUDBIBEdOJI0oyfDyC3htGn4Qs+QvfxonD8H4aP
JFkM4bHLSHzcTOj6UEfPKx0FpFVsldMmzvrxMMh0GBqUwwoJgAVmUfj66YNDIjsUV/Qv0YQEmnHr
K1ryLe98FXLCqhqO0MWXrrIe1cEoLQpG/C5Ci3atJoduHlXHdWNdm3nWL8js7Hmc2/fowFsjxcpu
arNkmJs6sAIcBG2An5xqdnMT6DaCWFUeH3EaAOphTFV21rQJM+BBHpKqcVbceToywKUSnpcq0oqr
JOaM1CHaLQNid7HUnGcWCTOm67M6xFG3xN+Eyo4hieNmly0QDnzW+0Pc6GZ+Ti5Su+kcYf+j9cFo
hiEY9djLLDJRrOH0V8hw+vzQPXOU4KHtdV4Bm8sjRMycBKAvQ7nVYVrZGOBKln2kYVwyTR39Gpi0
N5aG8qmttXDWWSv0x/om5d2QZ2UPBaNv9JvC9o2jwlqhpeiLqZb7oCe6NsdvdmkbgqI6lNOylRJg
akBSi3BFtuHX2VFHXtzp3TJcQU9KayfG0BpFr2KlfO90tCfDun9Km+pSMvJTQK9n/ZAiSALwAJGw
+KKzGnPUVoEJQARkpRNbpyFRQXXKSRUOD7iscT7DeO6pw1fdBVbgGHOrQlNYtfLj2rAuipSxlwcC
A+oV4F03/JZ7/kkcul8y27v0PARysqEGnujhGTEM+ZGCJjacE4tb0DT6keWHRzRf0dDK4mO9dBZh
HdxqjA4bMz3S7HLh4fGly9G3JNTPdMAHR34hn7qJkJ90lSNfQ5EnUEt0YIYT+Hh0U9E56RT9orZT
tIrbeVKlxigHAztSV6sZCANplPUWoyEfdwb5GG8HWB5yudDyfNqVCP+Z3cRRg2M1NcBPRrrQd9UO
bd070fl+V8/PFN2YZkN033vZoTtg9CZrgKAVf2akAaCbCB0wp1wdZ75616ntTFtRf3XOD6+oH7Q6
wDAdLElkeygLt+V5AZgD4enrLKxubGmYqE1+qsr1mVxWJXY0BoqoJbgcSUvnRZeWSCGV+H3KJLRY
zmUJOp+a+iVL4Ld66aJCXk3u3WMoCeeuEv/QHOXED4pjcE33hWtOVcg8oa8fWsjBuINO8yYTCdgi
NSmYQ0jNUZbVh71v0OgxF0bSHds48yFpo55GcX8lkVkVflJzcrJvuY94EParp3JIJ7ZUr1yjfWrS
+jhBxqtahZfmYI5bPXsYJF0Zx6r53dX17jCDmOxVq5s2axip2cmkd/vLgqmf5UQTO6Zit9wCrbqK
1FM+j2rtMcsCA61S+ZBWx7T1kJBuqmnT2tMaqZiq0Ga64V27fnyr5qk0Ry78POyHW6i0t2orLHT6
2UpJF02sIS4cT7rVcAZvmCMF+UBN/dAc/5MjPc/OmJv8Pkc6L5aJ97QlR+K7XnMkGfEORPMtMILq
2uLmbXYGQAPsME5wOpSr5wHZ6+zMPhDjNvIjkAQIcQiR+jcghgZUUQAP10xbxmp/AVuIfMhmloQy
Dd47OtMzUmjV3IC5Wm4iKU0jWTTRrLSAP9HSWU1pGqLF9exmY9Dix3MNVUvNUXFfC9C1LeNz24iO
W3Q/TTXm8GnoPWrImss0yCOf8i4r4rO46xnW+08pBTr64HAjPMVAzFMfB6V/WUbRfU7Sg0z0le2G
aCeCBIhtZ9xk4dfczG7crLtzgU+NwsK7tFPoJZ38BWfaRZg0M1NJx0VgHxdNPVbciKcpvOxVawb4
/qstCVSG/phEq3rkWeGdmSEHTofzKpGMcuRISAGDJSl8+Wpl5pMVWzOWUgRIgfg+ggy8cVX1Pqrj
BUj4Rdai/Vc1E6ep7zCwm9UVTFeiFnq6IOE0Nz9P2voBs8gFXmrnQ+ZfSIPztTTb+0DDoTjUL6oA
yU1dLulV+Bd91ZxpRjM2pPjOdlC/zeL0Wq6sh7Zzbx3x/MZ5oh6uVOMbFIlJJ5o6/X2e3eiIoEtz
XXXPQrM7M106TURBBGBz9OUBl8hD97RSCeyVVY/pNs47rRx7DeLd+AV5T3nrqjlic6Vz2WduXJwA
Fw3TIzyerWmHE1cKhqO/kJAkAEy4ArGmUp1noMTjwImmBoZ3wVkTD6RuioXkC20AVNTCr2VKOqmb
3qwMvK9tqNzUeLutLhhiDvAfs2FCHxdMZL4SOHf5tqskM0Yvg2gIMsQJOE5WGtz9E43W0cgmDPw+
Gl0so/iP0dPy0f81IonvfItIsiZz5dduV0DzKOhecWEEK0IOJH9mwzrzfOLYa0QyD6imxMzY1EHt
07V7i0gmgkbUeoDkMVuHdGj/lYik/zqZpmoEgaWAHWAwvamlZXY5OYfiVtMKeOHRyi3NqYEeBaoT
qfxQy01tz0yARkjbruQTuhXcdb1WAlqHfRgXh3Db20lrlEkzykrna1B70MCkc7/ItIVhhxLTmiBF
YihN0QSvAt+4lx0IT4eWQfMFMSKb4Qs1HoKmVtDAoWk0oYeheoBVwA5rCZK3kYp9O9gH5UEbrPhL
0NjRjLY7I866RsYoAG9TjaSYvG0prsecRMFSjis/5HJqUWLb9BKDcdi49I2dk9DSJkUrPAKacFrm
DfAYgtU/N2J9I4R2xO9vxJdlWEfbzOnEt71eB/1A5o11IPJwhjl1766DfoC0CxoTNlRWbCTE2/nW
xhBKb5Rj9B3ARYp5/esD7RxwcWTo5qqlqmhz/ZXbgCXO5vtM5mBwHXDIA5dJlcnX33UxGphxNeJF
1SzG82BEfI9HieLo0Cqz6wTxLd1XbkwnMhgE+RgxCccxslXQCJpSjkyva8daUWkTs6y+4HozTk1C
Oq3Dqwr2XJ4jNKt4SKJ2YY78K2HZOOwz77QO05oRE0C41WpsOJTyBXNNV772hsT8kRpRMU2SflKH
0POD3jhpM0YGblgsV0pzonX2aaCGzJEiKz9cOeaDXyne7apAVbyWBXXdOJUSJDGYr2dHal0e5cPg
zpzWvQHYXE7TKJr0QfSl05tL13fqwySp6bHW3bLws4laeMtASb/BjTxjwH7sAQ1F+9W6A7OAvDjC
oeVEl3Tuk+nJxvc4arLi0hD+687aij1BxGNA3jyrTYaqSD/ryjDL7OYS+9aZX9onkmXeZSYGV6vy
1MMGtsdAdpZlkkup059aOBg4kn8tlc6RHyAbUHUmI4z6R+hZE2hXx6gATuRkNRkQ38NR9HDAX6TS
4kleBl8dFbaw7eL6jLRnMswaJZ2qkn0ZNJqQwEdwwEmQgVXD9tZVq0tbdceJESLKgRmnLiRugeep
uX/Trtwp9qiTtHFOgoTary3jWWhmi1b15nYzoLDjL7ye8Q/6JmnazVaDgY64kDdN5mmPHk+ULnSz
Goe6N0FY6CaLtKnS5rOsKPmJ7aFTqAvH7a7azlq4TjOWovDKaZWZn4azIJNPtFCbdjnzC99Jr8IM
+KLMDC8obrRQP6lgm2FWO1eDdGa2/YnUob4JWBIeo3VrdgMKrO5ZlppfnTo4pb5bwGw9USu4A3k9
62LtUTa7I9dqlnUXYvqpVEd5aS4yg56CijVvHqnHZSF9WyV0qvzyRg+lo9j0bgoEM8vBvvbi7LKP
vPMELebIQKDXjaBgGGY3sxrjoWoA8uoRvuJy4BzlSfU1sxFn91Q7v0vyuB4xu7rwnPxLRqujapPT
WNHuqti8Ndz4VAa8gXuhT0+iv3J7A8F2TQzgXBWB6NAcEWfMqYZNEbNxBGctPUMBVbcXtVIqUDvM
L4qvo50rFdGiBrnBKBqlbpVGNve2fEyKKAbq0NSwA6WlpnvXOtxIqkD71GmsidwXyUjWuf+OlyBy
2/kFLGs8DeMoiJjFaryLbuGM+iLN5qsBLMY/b8hzVkVY//0bAjQw3JJP8T2vD4hyoJAQAQPD0kwY
nJLQvOZT6gGZkgViUEVQCbI/WdhrPoW9KdZ6uPUpgPBgi/Fdrw+Ihb0pJFxH1xRLQPP+mr2pww/5
iIvD3pR1oJDxLIkkbuMFiRvTSoZMm1ZObsBbtk50Wk26Sbhz9dsA5LqqF9O4t0GRp9d4ikz6lf4d
ohwyKYqUHJpEGisY1JMMh8nAKK4tHCch5EwMHCj5Z/dWJKJLctvjUEln5ijEsTLI84dOWFgaqf2F
nP9kyJSFn/eXEV6XWbGKkajtIIJ5xbFdyfMYX0yzKhEVZpja1uivEepS4aCJk2YaDTeYVU8dC1Fy
QqohowEH+crAhNPSJCTQeshKHnSxOAHFmArPzgahJaetIdvWpyqmnmGY2yN0s5xFYuF24EJ18gwf
F44+BLMuxVPSvXngAYKx8ApFWKfExanG5mU1S5oSNfWKSRyCDHOvTi/81P/maSW65DJmYqg7oSmf
ydW8ItycBMKs1BC2pY1fIcvvf7c0/EzxNc2k4NLuMDpVZSo8ycT81FYdqtUcUeC1MyrGq9U1SeFN
j3VqhD/6mVZHR7HbHfl+f6l6/TeCqnNSm8qhF+C72ioRurIS2BG6pPKERFP0YiHeAeNYdji31rLz
TdKKC1lYusrC3NXE5TXF7ZWh3Xjwk4sBF1hV2MFmjIQnSRpgy5Rp4aEqbGPNGM31XFMu1Ep7KIS1
bND7dFxxm0UGMDs2XTBSA060agFBA1Qa5kqF+kNyu+tE2Nb6PnLurrCy1czkRlm72yq80E+asLw1
jdwwDm1fdYuRDcrkUC6FNW491JeioYxdbt378lgCvyefrCQYIjnmucohPGF3TI++c5CuUcGTWbGT
fUXOUYPSnGFBIUm33EWMBaxo2ddxOonZvskA3X9m+GaAnCJc5yEG1J66sBBVmqp8bsGh1DAVB/8T
Vbhmy23VkgXBVBa/NuCEOTD4Ir8LTQvdx1hrNWXuRbGKW0kvl/der0fJqc6spfu2epbCM9VUecEh
/zOORLv2T8LwdfXHPPWTckso5vveQjHKuhZ1Idp2qsFk+C0U02wDIm7a5rpEFej2t1ReNYT4zVtD
7Wckdg6Im2T5NOPWGPa/RHpak9rfAZQRxhEaeXi3WsjbsaJoxb1L5ZVcsesAYsvMivO8e6Cu6C6i
sIY9qkrNNPSMucf87CiyUU8PHIwvh4C+kYsghk5TLuwB7Cn5XF65l77RfdW7BvH5clGThWIvliNH
l6ABsZrWNtLeSZ8cN9bqSxG4jBS7Ahl9zQzHDE26nEkE1Ecp5hk4glkV0mn3ExpPaaGujhW/HW55
5uwLq06+5rJ/3XZtiYZ/3dzZdpBgNKS2FUYmBBsX9wil7E4qZMcBISZqPU0pb8sTx0sp23shNtB5
Sb3ozOK+azUXR0vMcGzQXl8IAPEIE/fhG0lYdSHnWj2zkN8hwqtYyQZWe05YAg2bOwVzJJoCk46S
C/ykGwIWBIkpBSTMTZmV1y7qKtOQXsIs02oLw6FBavuRlJJzovW6umG8Z48ZHjmIfzGAeRYz+IQb
KZZ4TLO+QGu3Kv/9v1+WPFpWyw//MU6qoOov66eiv3oq66h67eiKf/nffvGPp/UqN3329D//Wn6P
4TEFZVUEjxWD8eevHX/H7/S5bqaM/H3Ow2U7rR+DLZ1th+97vWzyAQx3HFytZ79Y2j4/8x75AB6G
DgxfJ+V9dqB9zXusA/F/KGqfmYfiu97yHjIlWIG8rtxVKIOv20AO1ntpwg7+VgNKBUewkfXwdupo
DcPOd0RetnHZ6rprVbXtp0oMp2UMKSxZBHUiHwWOeYZ5cT8qKi87zqAzlWNTG0zmtX3goY2bRZz5
sgVg2BQF8MFmiKVDeeWDbEadR/HulNRnMKTWTZGeGgMM6phekHbvMEQLgLoZl6GUDsozBeD/71NG
lP39KQNwXpfBcsvh5NveDpmlIRSNmMImwoSATo8NMTPEyq1NDiti1Qri94RZEnL73RnD5Zhs/ZnC
Cm+Jd2DjUP3pIROE2PenjJBuovJAb0bXxMNibp4yXDxLIHrmFAJ/Xt64keyim1wj+VxVht5Nq8wI
j6SssFATkNymGK+GyEqvokEuLnMX6SVcOrzqIlRjRgSZbCQXVU69PEPsoL3K2gYNUQR6Xe3JakIZ
/J9SixaiexVGQAMimQwolcrGOvVMi16lMShJsgwdtIoX2AaMIH9gEhRnSBlb3rQO0TRWQ+UuH+jL
tCsVX782rzHZsAWpthD0WuQnmsMexq2xipMfTqTIsz6H9dpaaXJTkDCPQ1fzR44KIS+S9ftScwcm
q1V72AbE81YF/2IhcyavCp008SaNlWvmSrhfGe2Zs+oeeQD8Q/zt+8PGyH4YoYwHT9Pc2M7QjRyU
e8ZaW+oT8I/xvDdDulp2302lAr0VPW0PNUNajWxZMk+0HstZJZew/2oZatKwmLcGoga+CeSBPhau
Jtqgn5o6uIJQiu49xvBjybQXao7Nix0DfCiHIphYRfMEEfkkl8tjpMOeLEikmVMzLg6CZmSJzzck
JNTp0IBgAXuiAOAGWgo+boC0YflMv9uMP2/gqNdpgZJE35nAHLvhAZBJSjXuz+VMuYHEmY+QIZBA
OfC/kUnIeW+Nx15vbqVS/lq2Ho2fDOaEEShjXTjp9qZ2Yq3Um0Kk3J2dMg/LTxgNogvmounWtycM
5rA0iwpl5PfGGPzMTcaoDfCfc2KEvrAK1e5XDVY9NMjHmWSfe6V6OujRhW173zIJ8TBHi8dOXn11
oqw8CgrNmSlVZtb4WDG6DlJe6EE9q9MIsLVePLYB1WBQMqVzVtcFPfcZVFKwsEik60zRRx6jsqYX
JBIy7JEPMjdIlHHXppMWqzBLSY+9DMur2HMUIJgeGg9+fprX1bJki8eDpqOEIJnt2FDy5FDP/PKo
cFcXeRefDhG65HaknK18aA+agRRCl5nOuBukRdGoAFeVdElCBSdKy87TFbpqklIi+hsm49jXMOGy
Ohf/gQ53JEQ0f0hleZzo7YPbUgsqBZZuNVTsAPiik3k3RtMZ0zoDUu4ySDhCd6qicxnhr0Q3CrJF
e52inHAm6ZUp6h2smOjyI/l2aia2y8AxYOLleQjI2elJFRIc2sw/W4fKT3gO3ucc/54+pWfL+Klc
px4/U5Hn5OPnf+5XZgKt7/dvxpdlVKXJlieD73p9MuCd6jpqzkLY4IO0NXMqx+JsPHfs0b59XwOA
YUSykqyDBARs7c+sRKASSXKEkOSzkMJfqgEUQ7wIH4oAU2QktH54MaAPqhvdGH/IEZzOwPlJZd1F
c2IWPOnAW83DNjsNIWK5uoXzXC1PKELHFPPoycO/cNGoVqQT0B13GXpXnZ8stIHuNWHjwo8lF5kP
IFhajDaeLnnLDLEQFEv07xJePFYLkUJt8Vrk4yK2o160snm2CvyHwkUZx0zMCdD6B1OPp5oLnLor
XXMOWtLC68mI0Jut5hQZN1EhDaMVPWnQ27PeVhaegpt3kKWjAqGafIWaixXNad4skXc8qoLhDFD8
sVpUp3VSXkqQweGYGkhl5fgWSHDTAR48hHn9rY70hcUlHEK9wYvdupSkVcS11KuR0ZVnzQAfJAnK
L10Q4lbgq6dKod4GbX0Oth64pAbxzz+0vXKpe9pxajlfI1W/MnX3NnWba6vRp3mIla1rHdNBnVVa
No240WD+Y5jw8jwKAXwaJe9VbKd3VQ2+Slod64l1RoK3cOvh0VHBPrSDPotSDKmt/KKM8mXl1HM/
9h9WqPcoVX0cybxWbMBFUJeXDAH8w8hVl5qW3be5u0DYZQ7hYqEZK5TzBKsH4ZkBdUw8T07yIToj
bsNlLBt4RbI8Kr2qGmGygE124FPJNOq1tbKOWnV16tsZEbUAloCWqe3rIxAbrfrFK3s8EUN8iIZT
tWxbG1hbJ6m8pFmG3ynbzSsOvUzSUBeWLEADRsHrcVvqenOGUDoFnSHbXnyUZRl+Lz3kOvvCHQwE
9kLVQYDvn/D1XFhxn/8sfJV+kHjbQxjf+RbC6P06jmJYlogW70srQ0j1EsQokzSARaLF8dbIQFCb
LzhQ6lWBKHofxJDaNiiE1mgiIfjyl9LeX4aSBDEayUIrWLRNVH7S+04GZM/Qg9CrEgawzjMtxF3d
cDVdoQtVW/BWfTUcK3E9i6Ukxeecc2z0xZc4ir2TuiI3ywMyiTQRZnvyNx1UyQgVjkc6kGeD52II
3DvXfrSKT9qgMpE7qudSrj0NLUhUTwqbCynMsOFsao3MaVTpg96e0OE2wLoKvXnFYDzSpJ6X3PWq
EKRvy6yBjboWqrdQUxkrKwfJEs24QlEFn7zUNaZdlt+kkYVn56qAOhgNxNEuhu0ED6rL+3mfrazD
VlfTCgFgRb0MFGWYtG4fAC1uvCt4IuGPuA+aI/zIfEFa1UarlescVlBgBPsN+2OsLwFm3Ni5MbWl
xsd7JMTSXpm6nX4bp8bUc5iZGnV+bAF+cORqpguYrF9Dg04k2xz5aX4GaAMJ1f67qcl3maUtilg/
zP1gaqYm9oX5kVSHZ36UfNWgo+Zw7ahExlESfkl9fAqrsBWGBgvHTMdZ5Z3qpf8t7yE9K4iRknyK
AGZSYARGJeBJh7VdYKWL7WVIkNKw9qsJWr1iHOmdBG4pihYaYQ0c7EInzHWFvHQTiKU+AdAhEGaW
Z4xUQiMOT4eK5t7XhMxySJakRbxZ2GoKbZQKbejaaB8rgm1aGmcewbckCNd9fKeLqGxEejBCLXJe
ErCzTn7qZG+uFFi2q6RYNGAfbORGjF69Sgj9Gk9AONTLkmlgxfNAx/i8k/XbBABtK94Pve7vCwnF
Yf4yZxY2iG2pXGtNDym4NC578QSlmoVXTIWf6nBY9MYl5gwx2F8oxWjVxyPX7HXoaeWlisKXxRNX
89ShWznum+GBjvzMLNLHXg7n3J18lJo1NHNlEZjqLODxDMUrGtvJDcZC86RW8BZsQfnTUnCOS6mE
98UzHErhUnXaE8Nn67TBvW94sD3bPsut2mcW0N4bbfGDxvuU9j3AaJnf1O+6M4SWjmw7cke6yAYi
WG3UZdL5gIQ+xNlokZM61JZ1F3guE9d63pFatKTQtPlRKk2ZIJB8lNhArEhGGqmMT+rMUcb/r8T+
d/238WbL7WfdL3puF4gmVDfp3/tHr5F1+0K/b9N9yGoV+DEbL8n6Q62bhH+2RrSkl1h/pweook9J
wLdVmmBIYvAs/OuPCMnHly9Ltop+JXrZCgpbBiNIodHG0/Vuk363DX/+G/7awvx1nd//BlualX9r
J1jn3VbQyEeJRvhdMGoV7hW/bIWGxA0wfJLyl8HBXm6FQ83yIb34bw7Fh62gnhHjZgVMK7gnMZTe
2ArtgO6swDZxOLAGES2vvdwKkRTtvBW4KTKAVxkA6djYbZ4K40DWheirrHJ2xGbs6VYIMaLdtkJ1
DhSIcgL6qTFFWeeOG7GCMCF0+t7mZ/t5Kp6P6/Oc4GcE/g9R88MFYSsc4WSlgZpQwEwom6dCgDoI
FC9aWGvJq/3cip1Pheh9COQh8l7UIlA5KTY2TwUAR5MGuCHgwqLRvp9bwdO34wUB/2wrDILZEFND
SZJfdXMrZAWenso/2tuQyVHeeRtgWwtctoUzEA8mv+qHbeB1oYVGCIH+K5jZe7sV9OV22wrxkPJ7
4rpsC4Hb9UP5YSsM0MP0W9aq4es+5F5eDYFS2G0j8CeG2QSgQTbZCIM20S9ngltjIvfHY8sD88Ji
2MM88/l93+XtYLwoOwojSXjn2lr4ffN68CUDHXeaOOtTs978/dsKMeff+VSQQXI5+HWhcsAx++VU
8MQCrllL5+Ng9fxa7d9W6LtvhX0gGnOQAC1DhRcguDMfIoV6oDEIYCO0tb333m6F/RzNd7kgFGLU
FTJ/duPFQ/TDTghKJNcHf+h1b3Nvnw+dTGjH+0GaiSYmhbkFx1MVhd3mTmDsBo1EM56nWHv5euik
zjvug0nGgOwHbwMwHREzf9kIi841DyyVCe3u/T0Sn5Fuc/YpsLDRNUQm+WvDxqQmwXRIGJHsb0oh
gI07HgpyJ4tEQgxr8WShYbFxKMi9aEVSl4vpyN7m26LNtONGmOCVENcBuE8Rhg/Rxj4oeLKClqOR
wyTmmaG2n3Fi95eDLBM6BA8lZRa4K9Gt3AiYvBmEU1vGVoAr9Byh9y+fEFYHux0KKg/ioYXolW3Q
huAObGyFjpCSaFAgy2STdO/tVgiy425bQbNGdCfQXSS9Ws9DN7YCN1ReUXiaKmhQZx1S9/OC7Bwq
OBX0sKGx/pSG2NgKkVthMcgsAKgLWcVzlN6/CyK6TDueCsowJqAIfxEOXi7Ah1hBC09Q2AUfb01Z
39etEDd7t60QsYIk0jGpwqCbgVHdOBXrsMq50EEZvHiB7+UFsXe+IPQpNFC6sOHWlfk6bdg4FQaJ
l4koCycHXZbnpuH+XRAhmbDbqSBsgs7XbRk8CJovvw6BFEBvsOFJLIidIu1e/8T92wpj9+LcObAI
m4zD+H1t0u/NVFOnTgOMg9Dhfl8QZ+dSjFhBX4o/vEOTTgP0SFjcuCDU5TrjQXgdMiq3e3sqdn5B
2Ar4vArylMLelR6VGBG9n53jYGKLSkymj/GiGrGXYVOoou4WK9gK6g6ZiCjTuBEV18ZWGILsI5Ra
CCh7XIwZO98PkWwqolNBPESwj4xzYyfwChUzdfgoQhJkDTDez0Ox+1bAUUdBSDSnMFoRe7GxFSSj
NmEERjyjw2dVlb3cCgF/2O1+qCbdXQ4FU6/nkfDmVigHjIt1Gr80d/Y5wxJQ9R23wuECOPD7mPbg
K0QRvnEqjAOItgYGSi/Tj+fN37+0wtp9KyzBjjTgoL00qTajJm+tAbGYbrdQ09rfZFMMK3Y7FeIt
RcAIjTBmxpZO63LjVKgALkA642uk4SlIubL+iXt4Kj4jbJJO81hShMAB2ZZhgbgSDFid8PrstLaf
YXP3zo0gAjMHJVAAJOetYMUPGRatTQ4MaDz1p7Pcfm7F7oWpeUBjk8rTZiM4GfZm2ERnnYYNsgGG
KULF3sJsjJ3bFWBWORWCqkCXV0atZrMaY1TKJjFChRS89qjd01ghmMC7h02dvNsBvvussL9xQTSU
Zckq6GCB4t3jbNPYvV1hgWQmKtLTExBFLIM3toILous8pCjmPk/Q9/VU7N6usHgsmQ1yLEiitvTz
AHUbNm+pZlOqiCJkT7fC3n0rbNoVJE60K9BXWOtkbb4gOtkmubkQUn6mSu3lCyKIqDvHCualBu1N
+vscD1H1f3hMDSBaDru07zWI+RnZJiaHjAjJK5gWrpU5P2wFEyGaV4yD2Kl9hvqLp2/3UwH6kPuB
SY7wc9/MK8wDsk1iCAFDJGB7C60Q6qq7bQV5hRDkJX1SkVhlMrRZjimANVUNkPP6zOxx62b3x5Te
P0bG/LIoqihEjM1+hUprh/EYCecesz9EjrzjkeAlBcnNWIyZEFNR4UT0IVCo9D1/Umn3+HZYO7+k
VOjwjQG2I6fzKu79YSuYgQhRJpAoyCM8A5PY/D2s0D+j202BBU5ZpbmPhtBmnNAOaPej6clozH5R
HdrLnXiZ7u8A1eRQQBEjt4L5xOGg0/vL/dDQkQfCyy2RBZB3fSP38FDsnFOoTHs4DQRERqJrudaN
reD1sDXOBLNjCjbekD3dCnvnqpQhOkcCzStC5jMX7JetANTKqBREK029/Z0R/uJ+93eYlLBqaVoy
+rJgz/7Ce6AqRYlSzEE0W35WwdvLWGHtnlPQtqFthbHfC+fnw+uhHKCiT6ubDGuv6VEvKIcdYiaz
IOB4OsX5m2PAh60gpjL84IV5sUzc20Cxe6ub6lxwjGWhxIdpiL6J1yS9IgGF8mA/24bs6/Mhmk27
ZZq8pLQfhM43F0A3VaF0++FUWPCMIcCA0YINsMc0ypfG8y4XRNRhkKOowbgnQuPz406AO+JEoE+j
mc8FyL4+pLuHTGalglouOFCvPcsPh4KoqTABemlS7G1tLhigu10PYBWoL1OTazyT2/t4ApZEesW0
SGDR9jVo/mJG83dSCuR0YVJyKFSySaFD9+FQ6DylzM81sN+UY2vXgL1MKYSUwm6ngqDJ+8CMHFU+
jHR+bWnCG2IwInLN56Hx3p6KnYdiYivAlgivIQp04bW8cSqMA/TAQFu8MNP/SiX2X5RrP5VxDv0g
+r7WxAmeyndq1f/xH7zqxfy6wHth6rXkzYd/KrSsnxd/+qlt/e+P0tbrJsS7r742JdY/6uX7X37H
X3/6hx/2+ou9/s9Z8FQsi0e/X3+hf/mkQk3zf/71fyJc1urlB8WetfybkKp5+zS/6nD/vBN/tvpo
GT4Vr+u8aXaLBtUnrN2/rvJuZQ7U7isXy+8/0uL761LvlueJ+ITln5rl1tXJzz5h9bTdvjqBbOfV
D5eRn9ZbZEtFG3r31f1lEaVV9fS61rudJ03Zff2gKurydaG3xQUxevfFceB4Xebd0vTxdl8aozDu
8OtK71b/jEt6iHp5/G2bfLlIanf+8ItgGQfS0fL7lr+qiO87/4Cjp+u0Sl8Xerc5n3FZj4Jum3uA
4Hvt/sHrZhm9rvPuc3/GRR2Xj8vf/FE/46ZOoqUXbT2Rn3FPJ7gRo/u+JcwIlsTO+z5dfi+/P21b
/TMu6zSIHv0Cw4rXT/r2lxXA7d0/fcRV2hLEBP5398Xr6MfrMu8+92dc0xlhYLvktQBm7vzJZzx6
T1tCjICN7L74U/K92BLdjc+4qrOnIlkm37dEMIFC2/2zY9kSsf62I/MZl3UWRFH5LS3S2vNfP+7b
0REu3Lv/ChhGbjvyAhyy8+LHyfdgmfxxFTTb4pn5GVd2vnwMcWR7/bDvducz7uz86cePp2L7+p9x
cU+XP5b909asTIBcdv4DnFIkvC7zbms+496ebosIghe3+4d+2vr3/IwLe/rUbAk1gsO5+6cOvj0V
1ZbVxeR959UXy+/B1mNofcY9XSyTZbXt72l9xhVdLItg219UiD19wsYU1bZsRpAzdl88TYp0ywUS
WiI7L362LMtl/brQ2+0UM8edFz8Pl1GalsvXpd4t/xlX9Dx8enr0029bz8xnXNRz0lRv285/xlU9
Lx+f0m2O3wJuuvPWXyyj+I/RE72f18XeNl8MDz/hB5SPWzIa+zPu6kWQPGGGviWhEViq3T/6731y
f/bu/mY/7KKukmX8+hnfbfln3NXrZVIt/7jaeqHE6G/njbleFssyrbbcVyFpsPvyTzj9pdGWCyWm
dbsv/+e+m7v+af+D0+DOy9dxtS0/FRIju29N3S6TZFucFGzxnZe/WfZRWrwu9Hbq/69AZ0BRbHho
HtZ6G7RqjGKz8d/rR2mUhidmlwKLMZg7kcKFGpkV7/1SlDu9GP/tL/gtwDaNAV+EiTm5ATuGH5s2
1MkbkIrknNTEIjsAAAAA//8=</cx:binary>
              </cx:geoCache>
            </cx:geography>
          </cx:layoutPr>
        </cx:series>
      </cx:plotAreaRegion>
    </cx:plotArea>
  </cx:chart>
  <cx:fmtOvrs>
    <cx:fmtOvr idx="3">
      <cx:spPr>
        <a:pattFill prst="ltUpDiag">
          <a:fgClr>
            <a:schemeClr val="tx1">
              <a:lumMod val="75000"/>
              <a:lumOff val="25000"/>
            </a:schemeClr>
          </a:fgClr>
          <a:bgClr>
            <a:schemeClr val="bg1"/>
          </a:bgClr>
        </a:pattFill>
        <a:ln>
          <a:solidFill>
            <a:schemeClr val="tx1">
              <a:lumMod val="75000"/>
              <a:lumOff val="25000"/>
            </a:schemeClr>
          </a:solidFill>
        </a:ln>
      </cx:spPr>
    </cx:fmtOvr>
    <cx:fmtOvr idx="1">
      <cx:spPr>
        <a:solidFill>
          <a:schemeClr val="bg1"/>
        </a:solidFill>
        <a:ln>
          <a:solidFill>
            <a:schemeClr val="tx1">
              <a:lumMod val="75000"/>
              <a:lumOff val="25000"/>
            </a:schemeClr>
          </a:solidFill>
        </a:ln>
      </cx:spPr>
    </cx:fmtOvr>
    <cx:fmtOvr idx="4">
      <cx:spPr>
        <a:solidFill>
          <a:srgbClr val="00A0AF"/>
        </a:solidFill>
        <a:ln>
          <a:solidFill>
            <a:schemeClr val="tx1">
              <a:lumMod val="75000"/>
              <a:lumOff val="25000"/>
            </a:schemeClr>
          </a:solidFill>
        </a:ln>
      </cx:spPr>
    </cx:fmtOvr>
    <cx:fmtOvr idx="2">
      <cx:spPr>
        <a:solidFill>
          <a:srgbClr val="7ED0E0"/>
        </a:solidFill>
        <a:ln>
          <a:solidFill>
            <a:schemeClr val="tx1">
              <a:lumMod val="75000"/>
              <a:lumOff val="25000"/>
            </a:schemeClr>
          </a:solidFill>
        </a:ln>
      </cx:spPr>
    </cx:fmtOvr>
    <cx:fmtOvr idx="0">
      <cx:spPr>
        <a:solidFill>
          <a:srgbClr val="BBD5DC"/>
        </a:solidFill>
        <a:ln>
          <a:solidFill>
            <a:schemeClr val="tx1">
              <a:lumMod val="75000"/>
              <a:lumOff val="25000"/>
            </a:schemeClr>
          </a:solidFill>
        </a:ln>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0.70375</cdr:x>
      <cdr:y>0.08484</cdr:y>
    </cdr:from>
    <cdr:to>
      <cdr:x>0.84627</cdr:x>
      <cdr:y>0.19346</cdr:y>
    </cdr:to>
    <cdr:sp macro="" textlink="">
      <cdr:nvSpPr>
        <cdr:cNvPr id="2" name="TextBox 11">
          <a:extLst xmlns:a="http://schemas.openxmlformats.org/drawingml/2006/main">
            <a:ext uri="{FF2B5EF4-FFF2-40B4-BE49-F238E27FC236}">
              <a16:creationId xmlns:a16="http://schemas.microsoft.com/office/drawing/2014/main" id="{2A103080-CC6F-4B7F-8FC7-4B48433A1040}"/>
            </a:ext>
          </a:extLst>
        </cdr:cNvPr>
        <cdr:cNvSpPr txBox="1"/>
      </cdr:nvSpPr>
      <cdr:spPr>
        <a:xfrm xmlns:a="http://schemas.openxmlformats.org/drawingml/2006/main">
          <a:off x="7662588" y="360570"/>
          <a:ext cx="1551790" cy="4616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N=4,812</a:t>
          </a:r>
        </a:p>
      </cdr:txBody>
    </cdr:sp>
  </cdr:relSizeAnchor>
</c:userShapes>
</file>

<file path=ppt/drawings/drawing10.xml><?xml version="1.0" encoding="utf-8"?>
<c:userShapes xmlns:c="http://schemas.openxmlformats.org/drawingml/2006/chart">
  <cdr:relSizeAnchor xmlns:cdr="http://schemas.openxmlformats.org/drawingml/2006/chartDrawing">
    <cdr:from>
      <cdr:x>0.89991</cdr:x>
      <cdr:y>0.11817</cdr:y>
    </cdr:from>
    <cdr:to>
      <cdr:x>0.985</cdr:x>
      <cdr:y>0.46151</cdr:y>
    </cdr:to>
    <cdr:sp macro="" textlink="">
      <cdr:nvSpPr>
        <cdr:cNvPr id="2" name="TextBox 1">
          <a:extLst xmlns:a="http://schemas.openxmlformats.org/drawingml/2006/main">
            <a:ext uri="{FF2B5EF4-FFF2-40B4-BE49-F238E27FC236}">
              <a16:creationId xmlns:a16="http://schemas.microsoft.com/office/drawing/2014/main" id="{5A7D96E3-ECD4-49FE-89EF-72076601F161}"/>
            </a:ext>
          </a:extLst>
        </cdr:cNvPr>
        <cdr:cNvSpPr txBox="1"/>
      </cdr:nvSpPr>
      <cdr:spPr>
        <a:xfrm xmlns:a="http://schemas.openxmlformats.org/drawingml/2006/main">
          <a:off x="9933735" y="526946"/>
          <a:ext cx="939273" cy="1530975"/>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N=485</a:t>
          </a:r>
        </a:p>
        <a:p xmlns:a="http://schemas.openxmlformats.org/drawingml/2006/main">
          <a:endParaRPr lang="en-US" sz="2400" dirty="0">
            <a:latin typeface="Arial" panose="020B0604020202020204" pitchFamily="34" charset="0"/>
            <a:cs typeface="Arial" panose="020B0604020202020204" pitchFamily="34" charset="0"/>
          </a:endParaRPr>
        </a:p>
        <a:p xmlns:a="http://schemas.openxmlformats.org/drawingml/2006/main">
          <a:endParaRPr lang="en-US" sz="1200" dirty="0">
            <a:latin typeface="Arial" panose="020B0604020202020204" pitchFamily="34" charset="0"/>
            <a:cs typeface="Arial" panose="020B0604020202020204" pitchFamily="34" charset="0"/>
          </a:endParaRPr>
        </a:p>
        <a:p xmlns:a="http://schemas.openxmlformats.org/drawingml/2006/main">
          <a:r>
            <a:rPr lang="en-US" sz="2400" dirty="0">
              <a:latin typeface="Arial" panose="020B0604020202020204" pitchFamily="34" charset="0"/>
              <a:cs typeface="Arial" panose="020B0604020202020204" pitchFamily="34" charset="0"/>
            </a:rPr>
            <a:t>N=806</a:t>
          </a:r>
        </a:p>
      </cdr:txBody>
    </cdr:sp>
  </cdr:relSizeAnchor>
</c:userShapes>
</file>

<file path=ppt/drawings/drawing11.xml><?xml version="1.0" encoding="utf-8"?>
<c:userShapes xmlns:c="http://schemas.openxmlformats.org/drawingml/2006/chart">
  <cdr:relSizeAnchor xmlns:cdr="http://schemas.openxmlformats.org/drawingml/2006/chartDrawing">
    <cdr:from>
      <cdr:x>0.64241</cdr:x>
      <cdr:y>0.8676</cdr:y>
    </cdr:from>
    <cdr:to>
      <cdr:x>0.66717</cdr:x>
      <cdr:y>0.96745</cdr:y>
    </cdr:to>
    <cdr:sp macro="" textlink="">
      <cdr:nvSpPr>
        <cdr:cNvPr id="2" name="Rectangle 1">
          <a:extLst xmlns:a="http://schemas.openxmlformats.org/drawingml/2006/main">
            <a:ext uri="{FF2B5EF4-FFF2-40B4-BE49-F238E27FC236}">
              <a16:creationId xmlns:a16="http://schemas.microsoft.com/office/drawing/2014/main" id="{A09AB9E6-9E27-48FC-9CDA-F20185E085E9}"/>
            </a:ext>
          </a:extLst>
        </cdr:cNvPr>
        <cdr:cNvSpPr/>
      </cdr:nvSpPr>
      <cdr:spPr>
        <a:xfrm xmlns:a="http://schemas.openxmlformats.org/drawingml/2006/main">
          <a:off x="6994660" y="3208877"/>
          <a:ext cx="269626"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0.89818</cdr:x>
      <cdr:y>0.28762</cdr:y>
    </cdr:from>
    <cdr:to>
      <cdr:x>0.99878</cdr:x>
      <cdr:y>0.38901</cdr:y>
    </cdr:to>
    <cdr:sp macro="" textlink="">
      <cdr:nvSpPr>
        <cdr:cNvPr id="2" name="TextBox 1">
          <a:extLst xmlns:a="http://schemas.openxmlformats.org/drawingml/2006/main">
            <a:ext uri="{FF2B5EF4-FFF2-40B4-BE49-F238E27FC236}">
              <a16:creationId xmlns:a16="http://schemas.microsoft.com/office/drawing/2014/main" id="{50CE2944-59F5-4EF3-8D35-DEC739FA8A59}"/>
            </a:ext>
          </a:extLst>
        </cdr:cNvPr>
        <cdr:cNvSpPr txBox="1"/>
      </cdr:nvSpPr>
      <cdr:spPr>
        <a:xfrm xmlns:a="http://schemas.openxmlformats.org/drawingml/2006/main">
          <a:off x="9779636" y="1231152"/>
          <a:ext cx="1095336" cy="434009"/>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N=45</a:t>
          </a:r>
        </a:p>
      </cdr:txBody>
    </cdr:sp>
  </cdr:relSizeAnchor>
  <cdr:relSizeAnchor xmlns:cdr="http://schemas.openxmlformats.org/drawingml/2006/chartDrawing">
    <cdr:from>
      <cdr:x>0.89895</cdr:x>
      <cdr:y>0.58476</cdr:y>
    </cdr:from>
    <cdr:to>
      <cdr:x>0.99954</cdr:x>
      <cdr:y>0.71066</cdr:y>
    </cdr:to>
    <cdr:sp macro="" textlink="">
      <cdr:nvSpPr>
        <cdr:cNvPr id="3" name="TextBox 1">
          <a:extLst xmlns:a="http://schemas.openxmlformats.org/drawingml/2006/main">
            <a:ext uri="{FF2B5EF4-FFF2-40B4-BE49-F238E27FC236}">
              <a16:creationId xmlns:a16="http://schemas.microsoft.com/office/drawing/2014/main" id="{74075044-54C2-4C83-B468-2C684D7557C8}"/>
            </a:ext>
          </a:extLst>
        </cdr:cNvPr>
        <cdr:cNvSpPr txBox="1"/>
      </cdr:nvSpPr>
      <cdr:spPr>
        <a:xfrm xmlns:a="http://schemas.openxmlformats.org/drawingml/2006/main">
          <a:off x="9787920" y="2503086"/>
          <a:ext cx="1095336" cy="5389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N=24</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0.89827</cdr:x>
      <cdr:y>0.31967</cdr:y>
    </cdr:to>
    <cdr:sp macro="" textlink="">
      <cdr:nvSpPr>
        <cdr:cNvPr id="2" name="TextBox 1">
          <a:extLst xmlns:a="http://schemas.openxmlformats.org/drawingml/2006/main">
            <a:ext uri="{FF2B5EF4-FFF2-40B4-BE49-F238E27FC236}">
              <a16:creationId xmlns:a16="http://schemas.microsoft.com/office/drawing/2014/main" id="{C2233282-40AD-4AD1-B7EC-73809EA324C3}"/>
            </a:ext>
          </a:extLst>
        </cdr:cNvPr>
        <cdr:cNvSpPr txBox="1"/>
      </cdr:nvSpPr>
      <cdr:spPr>
        <a:xfrm xmlns:a="http://schemas.openxmlformats.org/drawingml/2006/main">
          <a:off x="0" y="0"/>
          <a:ext cx="2960371" cy="8003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0" i="0" u="none" strike="noStrike">
              <a:solidFill>
                <a:sysClr val="windowText" lastClr="000000"/>
              </a:solidFill>
              <a:latin typeface="Arial" panose="020B0604020202020204" pitchFamily="34" charset="0"/>
              <a:ea typeface="Roboto Condensed" panose="02000000000000000000" pitchFamily="2" charset="0"/>
              <a:cs typeface="Arial" panose="020B0604020202020204" pitchFamily="34" charset="0"/>
            </a:rPr>
            <a:t>Children &lt;3 years old with any hepatitis C infection</a:t>
          </a:r>
          <a:endParaRPr lang="en-US" sz="1200" dirty="0">
            <a:solidFill>
              <a:sysClr val="windowText" lastClr="000000"/>
            </a:solidFill>
            <a:latin typeface="Arial" panose="020B0604020202020204" pitchFamily="34" charset="0"/>
            <a:ea typeface="Roboto Condensed" panose="02000000000000000000" pitchFamily="2"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0.96369</cdr:x>
      <cdr:y>0.38525</cdr:y>
    </cdr:to>
    <cdr:sp macro="" textlink="">
      <cdr:nvSpPr>
        <cdr:cNvPr id="2" name="TextBox 1">
          <a:extLst xmlns:a="http://schemas.openxmlformats.org/drawingml/2006/main">
            <a:ext uri="{FF2B5EF4-FFF2-40B4-BE49-F238E27FC236}">
              <a16:creationId xmlns:a16="http://schemas.microsoft.com/office/drawing/2014/main" id="{C2233282-40AD-4AD1-B7EC-73809EA324C3}"/>
            </a:ext>
          </a:extLst>
        </cdr:cNvPr>
        <cdr:cNvSpPr txBox="1"/>
      </cdr:nvSpPr>
      <cdr:spPr>
        <a:xfrm xmlns:a="http://schemas.openxmlformats.org/drawingml/2006/main">
          <a:off x="0" y="0"/>
          <a:ext cx="3477063" cy="9645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0" i="0" u="none" strike="noStrike" dirty="0">
              <a:solidFill>
                <a:sysClr val="windowText" lastClr="000000"/>
              </a:solidFill>
              <a:latin typeface="Arial" panose="020B0604020202020204" pitchFamily="34" charset="0"/>
              <a:ea typeface="Roboto Condensed" panose="02000000000000000000" pitchFamily="2" charset="0"/>
              <a:cs typeface="Arial" panose="020B0604020202020204" pitchFamily="34" charset="0"/>
            </a:rPr>
            <a:t>Women 15–44 years old with any hepatitis C infection</a:t>
          </a:r>
          <a:endParaRPr lang="en-US" sz="1050" dirty="0">
            <a:solidFill>
              <a:sysClr val="windowText" lastClr="000000"/>
            </a:solidFill>
            <a:latin typeface="Arial" panose="020B0604020202020204" pitchFamily="34" charset="0"/>
            <a:ea typeface="Roboto Condensed" panose="02000000000000000000" pitchFamily="2"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0.29331</cdr:x>
      <cdr:y>0.07965</cdr:y>
    </cdr:from>
    <cdr:to>
      <cdr:x>0.43583</cdr:x>
      <cdr:y>0.18854</cdr:y>
    </cdr:to>
    <cdr:sp macro="" textlink="">
      <cdr:nvSpPr>
        <cdr:cNvPr id="2" name="TextBox 11">
          <a:extLst xmlns:a="http://schemas.openxmlformats.org/drawingml/2006/main">
            <a:ext uri="{FF2B5EF4-FFF2-40B4-BE49-F238E27FC236}">
              <a16:creationId xmlns:a16="http://schemas.microsoft.com/office/drawing/2014/main" id="{AF7FA59E-4510-42CC-842F-FA866410C3FB}"/>
            </a:ext>
          </a:extLst>
        </cdr:cNvPr>
        <cdr:cNvSpPr txBox="1"/>
      </cdr:nvSpPr>
      <cdr:spPr>
        <a:xfrm xmlns:a="http://schemas.openxmlformats.org/drawingml/2006/main">
          <a:off x="3193618" y="337660"/>
          <a:ext cx="1551765"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N=4,763</a:t>
          </a:r>
        </a:p>
      </cdr:txBody>
    </cdr:sp>
  </cdr:relSizeAnchor>
  <cdr:relSizeAnchor xmlns:cdr="http://schemas.openxmlformats.org/drawingml/2006/chartDrawing">
    <cdr:from>
      <cdr:x>0.65479</cdr:x>
      <cdr:y>0.07965</cdr:y>
    </cdr:from>
    <cdr:to>
      <cdr:x>0.79731</cdr:x>
      <cdr:y>0.18854</cdr:y>
    </cdr:to>
    <cdr:sp macro="" textlink="">
      <cdr:nvSpPr>
        <cdr:cNvPr id="3" name="TextBox 11">
          <a:extLst xmlns:a="http://schemas.openxmlformats.org/drawingml/2006/main">
            <a:ext uri="{FF2B5EF4-FFF2-40B4-BE49-F238E27FC236}">
              <a16:creationId xmlns:a16="http://schemas.microsoft.com/office/drawing/2014/main" id="{AF7FA59E-4510-42CC-842F-FA866410C3FB}"/>
            </a:ext>
          </a:extLst>
        </cdr:cNvPr>
        <cdr:cNvSpPr txBox="1"/>
      </cdr:nvSpPr>
      <cdr:spPr>
        <a:xfrm xmlns:a="http://schemas.openxmlformats.org/drawingml/2006/main">
          <a:off x="7129513" y="337660"/>
          <a:ext cx="1551765"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N=4,812</a:t>
          </a:r>
        </a:p>
      </cdr:txBody>
    </cdr:sp>
  </cdr:relSizeAnchor>
</c:userShapes>
</file>

<file path=ppt/drawings/drawing3.xml><?xml version="1.0" encoding="utf-8"?>
<c:userShapes xmlns:c="http://schemas.openxmlformats.org/drawingml/2006/chart">
  <cdr:relSizeAnchor xmlns:cdr="http://schemas.openxmlformats.org/drawingml/2006/chartDrawing">
    <cdr:from>
      <cdr:x>0.87091</cdr:x>
      <cdr:y>0.18028</cdr:y>
    </cdr:from>
    <cdr:to>
      <cdr:x>1</cdr:x>
      <cdr:y>0.58311</cdr:y>
    </cdr:to>
    <cdr:sp macro="" textlink="">
      <cdr:nvSpPr>
        <cdr:cNvPr id="3" name="TextBox 1">
          <a:extLst xmlns:a="http://schemas.openxmlformats.org/drawingml/2006/main">
            <a:ext uri="{FF2B5EF4-FFF2-40B4-BE49-F238E27FC236}">
              <a16:creationId xmlns:a16="http://schemas.microsoft.com/office/drawing/2014/main" id="{18B03DA7-E28D-4E5D-9AD3-860F8C7E052F}"/>
            </a:ext>
          </a:extLst>
        </cdr:cNvPr>
        <cdr:cNvSpPr txBox="1"/>
      </cdr:nvSpPr>
      <cdr:spPr>
        <a:xfrm xmlns:a="http://schemas.openxmlformats.org/drawingml/2006/main">
          <a:off x="9151963" y="839865"/>
          <a:ext cx="1356543" cy="18766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N=4,763</a:t>
          </a:r>
        </a:p>
        <a:p xmlns:a="http://schemas.openxmlformats.org/drawingml/2006/main">
          <a:endParaRPr lang="en-US" sz="3000" dirty="0">
            <a:latin typeface="Arial" panose="020B0604020202020204" pitchFamily="34" charset="0"/>
            <a:cs typeface="Arial" panose="020B0604020202020204" pitchFamily="34" charset="0"/>
          </a:endParaRPr>
        </a:p>
        <a:p xmlns:a="http://schemas.openxmlformats.org/drawingml/2006/main">
          <a:endParaRPr lang="en-US" sz="1200" dirty="0">
            <a:latin typeface="Arial" panose="020B0604020202020204" pitchFamily="34" charset="0"/>
            <a:cs typeface="Arial" panose="020B0604020202020204" pitchFamily="34" charset="0"/>
          </a:endParaRPr>
        </a:p>
        <a:p xmlns:a="http://schemas.openxmlformats.org/drawingml/2006/main">
          <a:r>
            <a:rPr lang="en-US" sz="2400" dirty="0">
              <a:latin typeface="Arial" panose="020B0604020202020204" pitchFamily="34" charset="0"/>
              <a:cs typeface="Arial" panose="020B0604020202020204" pitchFamily="34" charset="0"/>
            </a:rPr>
            <a:t>N=4,812</a:t>
          </a:r>
        </a:p>
      </cdr:txBody>
    </cdr:sp>
  </cdr:relSizeAnchor>
</c:userShapes>
</file>

<file path=ppt/drawings/drawing4.xml><?xml version="1.0" encoding="utf-8"?>
<c:userShapes xmlns:c="http://schemas.openxmlformats.org/drawingml/2006/chart">
  <cdr:relSizeAnchor xmlns:cdr="http://schemas.openxmlformats.org/drawingml/2006/chartDrawing">
    <cdr:from>
      <cdr:x>0.3968</cdr:x>
      <cdr:y>0.06886</cdr:y>
    </cdr:from>
    <cdr:to>
      <cdr:x>0.53931</cdr:x>
      <cdr:y>0.1801</cdr:y>
    </cdr:to>
    <cdr:sp macro="" textlink="">
      <cdr:nvSpPr>
        <cdr:cNvPr id="2" name="TextBox 11">
          <a:extLst xmlns:a="http://schemas.openxmlformats.org/drawingml/2006/main">
            <a:ext uri="{FF2B5EF4-FFF2-40B4-BE49-F238E27FC236}">
              <a16:creationId xmlns:a16="http://schemas.microsoft.com/office/drawing/2014/main" id="{AF7FA59E-4510-42CC-842F-FA866410C3FB}"/>
            </a:ext>
          </a:extLst>
        </cdr:cNvPr>
        <cdr:cNvSpPr txBox="1"/>
      </cdr:nvSpPr>
      <cdr:spPr>
        <a:xfrm xmlns:a="http://schemas.openxmlformats.org/drawingml/2006/main">
          <a:off x="4320407" y="285751"/>
          <a:ext cx="1551765"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N=22,175</a:t>
          </a:r>
        </a:p>
      </cdr:txBody>
    </cdr:sp>
  </cdr:relSizeAnchor>
</c:userShapes>
</file>

<file path=ppt/drawings/drawing5.xml><?xml version="1.0" encoding="utf-8"?>
<c:userShapes xmlns:c="http://schemas.openxmlformats.org/drawingml/2006/chart">
  <cdr:relSizeAnchor xmlns:cdr="http://schemas.openxmlformats.org/drawingml/2006/chartDrawing">
    <cdr:from>
      <cdr:x>0.29095</cdr:x>
      <cdr:y>0.08543</cdr:y>
    </cdr:from>
    <cdr:to>
      <cdr:x>0.44917</cdr:x>
      <cdr:y>0.19637</cdr:y>
    </cdr:to>
    <cdr:sp macro="" textlink="">
      <cdr:nvSpPr>
        <cdr:cNvPr id="2" name="TextBox 2">
          <a:extLst xmlns:a="http://schemas.openxmlformats.org/drawingml/2006/main">
            <a:ext uri="{FF2B5EF4-FFF2-40B4-BE49-F238E27FC236}">
              <a16:creationId xmlns:a16="http://schemas.microsoft.com/office/drawing/2014/main" id="{3C8F0874-AD7A-41B3-93F0-278ED770FD29}"/>
            </a:ext>
          </a:extLst>
        </cdr:cNvPr>
        <cdr:cNvSpPr txBox="1"/>
      </cdr:nvSpPr>
      <cdr:spPr>
        <a:xfrm xmlns:a="http://schemas.openxmlformats.org/drawingml/2006/main">
          <a:off x="3119135" y="359591"/>
          <a:ext cx="1696204" cy="4669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N=22,175</a:t>
          </a:r>
        </a:p>
      </cdr:txBody>
    </cdr:sp>
  </cdr:relSizeAnchor>
  <cdr:relSizeAnchor xmlns:cdr="http://schemas.openxmlformats.org/drawingml/2006/chartDrawing">
    <cdr:from>
      <cdr:x>0.65066</cdr:x>
      <cdr:y>0.08563</cdr:y>
    </cdr:from>
    <cdr:to>
      <cdr:x>0.80888</cdr:x>
      <cdr:y>0.28532</cdr:y>
    </cdr:to>
    <cdr:sp macro="" textlink="">
      <cdr:nvSpPr>
        <cdr:cNvPr id="4" name="TextBox 2">
          <a:extLst xmlns:a="http://schemas.openxmlformats.org/drawingml/2006/main">
            <a:ext uri="{FF2B5EF4-FFF2-40B4-BE49-F238E27FC236}">
              <a16:creationId xmlns:a16="http://schemas.microsoft.com/office/drawing/2014/main" id="{25F4AC92-06F0-4E5B-8832-8CBF9889D24F}"/>
            </a:ext>
          </a:extLst>
        </cdr:cNvPr>
        <cdr:cNvSpPr txBox="1"/>
      </cdr:nvSpPr>
      <cdr:spPr>
        <a:xfrm xmlns:a="http://schemas.openxmlformats.org/drawingml/2006/main">
          <a:off x="6975416" y="360453"/>
          <a:ext cx="1696205" cy="8405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N=19,917</a:t>
          </a:r>
        </a:p>
        <a:p xmlns:a="http://schemas.openxmlformats.org/drawingml/2006/main">
          <a:endParaRPr lang="en-US" sz="24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0.39674</cdr:x>
      <cdr:y>0.07011</cdr:y>
    </cdr:from>
    <cdr:to>
      <cdr:x>0.81055</cdr:x>
      <cdr:y>0.17354</cdr:y>
    </cdr:to>
    <cdr:sp macro="" textlink="">
      <cdr:nvSpPr>
        <cdr:cNvPr id="2" name="TextBox 14">
          <a:extLst xmlns:a="http://schemas.openxmlformats.org/drawingml/2006/main">
            <a:ext uri="{FF2B5EF4-FFF2-40B4-BE49-F238E27FC236}">
              <a16:creationId xmlns:a16="http://schemas.microsoft.com/office/drawing/2014/main" id="{471AD4D9-A7DE-4E1C-B157-48EE3E8248BC}"/>
            </a:ext>
          </a:extLst>
        </cdr:cNvPr>
        <cdr:cNvSpPr txBox="1"/>
      </cdr:nvSpPr>
      <cdr:spPr>
        <a:xfrm xmlns:a="http://schemas.openxmlformats.org/drawingml/2006/main">
          <a:off x="4319740" y="312939"/>
          <a:ext cx="450573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N=783                             N=759</a:t>
          </a:r>
        </a:p>
      </cdr:txBody>
    </cdr:sp>
  </cdr:relSizeAnchor>
</c:userShapes>
</file>

<file path=ppt/drawings/drawing7.xml><?xml version="1.0" encoding="utf-8"?>
<c:userShapes xmlns:c="http://schemas.openxmlformats.org/drawingml/2006/chart">
  <cdr:relSizeAnchor xmlns:cdr="http://schemas.openxmlformats.org/drawingml/2006/chartDrawing">
    <cdr:from>
      <cdr:x>0.3309</cdr:x>
      <cdr:y>0.07135</cdr:y>
    </cdr:from>
    <cdr:to>
      <cdr:x>0.69476</cdr:x>
      <cdr:y>0.1792</cdr:y>
    </cdr:to>
    <cdr:sp macro="" textlink="">
      <cdr:nvSpPr>
        <cdr:cNvPr id="2" name="TextBox 2">
          <a:extLst xmlns:a="http://schemas.openxmlformats.org/drawingml/2006/main">
            <a:ext uri="{FF2B5EF4-FFF2-40B4-BE49-F238E27FC236}">
              <a16:creationId xmlns:a16="http://schemas.microsoft.com/office/drawing/2014/main" id="{A24C8F3C-D09C-42D4-94BE-11A14F51F663}"/>
            </a:ext>
          </a:extLst>
        </cdr:cNvPr>
        <cdr:cNvSpPr txBox="1"/>
      </cdr:nvSpPr>
      <cdr:spPr>
        <a:xfrm xmlns:a="http://schemas.openxmlformats.org/drawingml/2006/main">
          <a:off x="3666528" y="305416"/>
          <a:ext cx="40316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N=783                     </a:t>
          </a:r>
          <a:r>
            <a:rPr lang="en-US" sz="1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N=759</a:t>
          </a:r>
        </a:p>
      </cdr:txBody>
    </cdr:sp>
  </cdr:relSizeAnchor>
</c:userShapes>
</file>

<file path=ppt/drawings/drawing8.xml><?xml version="1.0" encoding="utf-8"?>
<c:userShapes xmlns:c="http://schemas.openxmlformats.org/drawingml/2006/chart">
  <cdr:relSizeAnchor xmlns:cdr="http://schemas.openxmlformats.org/drawingml/2006/chartDrawing">
    <cdr:from>
      <cdr:x>0.40077</cdr:x>
      <cdr:y>0.06653</cdr:y>
    </cdr:from>
    <cdr:to>
      <cdr:x>0.8898</cdr:x>
      <cdr:y>0.17114</cdr:y>
    </cdr:to>
    <cdr:sp macro="" textlink="">
      <cdr:nvSpPr>
        <cdr:cNvPr id="3" name="TextBox 2">
          <a:extLst xmlns:a="http://schemas.openxmlformats.org/drawingml/2006/main">
            <a:ext uri="{FF2B5EF4-FFF2-40B4-BE49-F238E27FC236}">
              <a16:creationId xmlns:a16="http://schemas.microsoft.com/office/drawing/2014/main" id="{96AFFF8B-DB9C-4C80-8559-77CFCE02DCA8}"/>
            </a:ext>
          </a:extLst>
        </cdr:cNvPr>
        <cdr:cNvSpPr txBox="1"/>
      </cdr:nvSpPr>
      <cdr:spPr>
        <a:xfrm xmlns:a="http://schemas.openxmlformats.org/drawingml/2006/main">
          <a:off x="4363665" y="301495"/>
          <a:ext cx="5324698" cy="4740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N=485                             N=806</a:t>
          </a:r>
        </a:p>
      </cdr:txBody>
    </cdr:sp>
  </cdr:relSizeAnchor>
</c:userShapes>
</file>

<file path=ppt/drawings/drawing9.xml><?xml version="1.0" encoding="utf-8"?>
<c:userShapes xmlns:c="http://schemas.openxmlformats.org/drawingml/2006/chart">
  <cdr:relSizeAnchor xmlns:cdr="http://schemas.openxmlformats.org/drawingml/2006/chartDrawing">
    <cdr:from>
      <cdr:x>0.32794</cdr:x>
      <cdr:y>0.08107</cdr:y>
    </cdr:from>
    <cdr:to>
      <cdr:x>0.69304</cdr:x>
      <cdr:y>0.18856</cdr:y>
    </cdr:to>
    <cdr:sp macro="" textlink="">
      <cdr:nvSpPr>
        <cdr:cNvPr id="2" name="TextBox 2">
          <a:extLst xmlns:a="http://schemas.openxmlformats.org/drawingml/2006/main">
            <a:ext uri="{FF2B5EF4-FFF2-40B4-BE49-F238E27FC236}">
              <a16:creationId xmlns:a16="http://schemas.microsoft.com/office/drawing/2014/main" id="{271DE346-D439-4661-87CE-E665269632E9}"/>
            </a:ext>
          </a:extLst>
        </cdr:cNvPr>
        <cdr:cNvSpPr txBox="1"/>
      </cdr:nvSpPr>
      <cdr:spPr>
        <a:xfrm xmlns:a="http://schemas.openxmlformats.org/drawingml/2006/main">
          <a:off x="3448407" y="348198"/>
          <a:ext cx="3839167" cy="4616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N=485                    </a:t>
          </a:r>
          <a:r>
            <a:rPr lang="en-US" sz="12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N=806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8302F0-4174-4069-9721-BC23FD747FF2}"/>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4EA884E9-F8FA-48DF-9C9C-AEE8E4143707}"/>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B830F963-5A71-4F0C-837A-D7F4D7C9745C}" type="datetimeFigureOut">
              <a:rPr lang="en-US" smtClean="0"/>
              <a:t>4/5/2021</a:t>
            </a:fld>
            <a:endParaRPr lang="en-US"/>
          </a:p>
        </p:txBody>
      </p:sp>
      <p:sp>
        <p:nvSpPr>
          <p:cNvPr id="4" name="Footer Placeholder 3">
            <a:extLst>
              <a:ext uri="{FF2B5EF4-FFF2-40B4-BE49-F238E27FC236}">
                <a16:creationId xmlns:a16="http://schemas.microsoft.com/office/drawing/2014/main" id="{A1AC10CD-C57E-4912-91F5-977C71FAB767}"/>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278A5C-2250-42F3-A228-907EDCE7B61F}"/>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13325BBA-2938-4AAB-B794-32968969CC6E}" type="slidenum">
              <a:rPr lang="en-US" smtClean="0"/>
              <a:t>‹#›</a:t>
            </a:fld>
            <a:endParaRPr lang="en-US"/>
          </a:p>
        </p:txBody>
      </p:sp>
    </p:spTree>
    <p:extLst>
      <p:ext uri="{BB962C8B-B14F-4D97-AF65-F5344CB8AC3E}">
        <p14:creationId xmlns:p14="http://schemas.microsoft.com/office/powerpoint/2010/main" val="785637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a:defRPr sz="1200"/>
            </a:lvl1pPr>
          </a:lstStyle>
          <a:p>
            <a:fld id="{E01D039F-52A4-4456-B74F-B05EB6295D69}" type="datetimeFigureOut">
              <a:rPr lang="en-US" smtClean="0"/>
              <a:t>4/5/2021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a:defRPr sz="1200"/>
            </a:lvl1pPr>
          </a:lstStyle>
          <a:p>
            <a:fld id="{B37B1E85-34A4-4C5A-A082-8B699300D4F8}" type="slidenum">
              <a:rPr lang="en-US" smtClean="0"/>
              <a:t>‹#›</a:t>
            </a:fld>
            <a:endParaRPr lang="en-US"/>
          </a:p>
        </p:txBody>
      </p:sp>
    </p:spTree>
    <p:extLst>
      <p:ext uri="{BB962C8B-B14F-4D97-AF65-F5344CB8AC3E}">
        <p14:creationId xmlns:p14="http://schemas.microsoft.com/office/powerpoint/2010/main" val="19880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8</a:t>
            </a:fld>
            <a:endParaRPr lang="en-US"/>
          </a:p>
        </p:txBody>
      </p:sp>
    </p:spTree>
    <p:extLst>
      <p:ext uri="{BB962C8B-B14F-4D97-AF65-F5344CB8AC3E}">
        <p14:creationId xmlns:p14="http://schemas.microsoft.com/office/powerpoint/2010/main" val="194592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18</a:t>
            </a:fld>
            <a:endParaRPr lang="en-US"/>
          </a:p>
        </p:txBody>
      </p:sp>
    </p:spTree>
    <p:extLst>
      <p:ext uri="{BB962C8B-B14F-4D97-AF65-F5344CB8AC3E}">
        <p14:creationId xmlns:p14="http://schemas.microsoft.com/office/powerpoint/2010/main" val="299343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19</a:t>
            </a:fld>
            <a:endParaRPr lang="en-US"/>
          </a:p>
        </p:txBody>
      </p:sp>
    </p:spTree>
    <p:extLst>
      <p:ext uri="{BB962C8B-B14F-4D97-AF65-F5344CB8AC3E}">
        <p14:creationId xmlns:p14="http://schemas.microsoft.com/office/powerpoint/2010/main" val="30735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20</a:t>
            </a:fld>
            <a:endParaRPr lang="en-US"/>
          </a:p>
        </p:txBody>
      </p:sp>
    </p:spTree>
    <p:extLst>
      <p:ext uri="{BB962C8B-B14F-4D97-AF65-F5344CB8AC3E}">
        <p14:creationId xmlns:p14="http://schemas.microsoft.com/office/powerpoint/2010/main" val="50586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21</a:t>
            </a:fld>
            <a:endParaRPr lang="en-US"/>
          </a:p>
        </p:txBody>
      </p:sp>
    </p:spTree>
    <p:extLst>
      <p:ext uri="{BB962C8B-B14F-4D97-AF65-F5344CB8AC3E}">
        <p14:creationId xmlns:p14="http://schemas.microsoft.com/office/powerpoint/2010/main" val="123552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22</a:t>
            </a:fld>
            <a:endParaRPr lang="en-US"/>
          </a:p>
        </p:txBody>
      </p:sp>
    </p:spTree>
    <p:extLst>
      <p:ext uri="{BB962C8B-B14F-4D97-AF65-F5344CB8AC3E}">
        <p14:creationId xmlns:p14="http://schemas.microsoft.com/office/powerpoint/2010/main" val="3913381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23</a:t>
            </a:fld>
            <a:endParaRPr lang="en-US"/>
          </a:p>
        </p:txBody>
      </p:sp>
    </p:spTree>
    <p:extLst>
      <p:ext uri="{BB962C8B-B14F-4D97-AF65-F5344CB8AC3E}">
        <p14:creationId xmlns:p14="http://schemas.microsoft.com/office/powerpoint/2010/main" val="150268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24</a:t>
            </a:fld>
            <a:endParaRPr lang="en-US"/>
          </a:p>
        </p:txBody>
      </p:sp>
    </p:spTree>
    <p:extLst>
      <p:ext uri="{BB962C8B-B14F-4D97-AF65-F5344CB8AC3E}">
        <p14:creationId xmlns:p14="http://schemas.microsoft.com/office/powerpoint/2010/main" val="380408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25</a:t>
            </a:fld>
            <a:endParaRPr lang="en-US"/>
          </a:p>
        </p:txBody>
      </p:sp>
    </p:spTree>
    <p:extLst>
      <p:ext uri="{BB962C8B-B14F-4D97-AF65-F5344CB8AC3E}">
        <p14:creationId xmlns:p14="http://schemas.microsoft.com/office/powerpoint/2010/main" val="85661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26</a:t>
            </a:fld>
            <a:endParaRPr lang="en-US"/>
          </a:p>
        </p:txBody>
      </p:sp>
    </p:spTree>
    <p:extLst>
      <p:ext uri="{BB962C8B-B14F-4D97-AF65-F5344CB8AC3E}">
        <p14:creationId xmlns:p14="http://schemas.microsoft.com/office/powerpoint/2010/main" val="3969138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27</a:t>
            </a:fld>
            <a:endParaRPr lang="en-US"/>
          </a:p>
        </p:txBody>
      </p:sp>
    </p:spTree>
    <p:extLst>
      <p:ext uri="{BB962C8B-B14F-4D97-AF65-F5344CB8AC3E}">
        <p14:creationId xmlns:p14="http://schemas.microsoft.com/office/powerpoint/2010/main" val="329838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9</a:t>
            </a:fld>
            <a:endParaRPr lang="en-US"/>
          </a:p>
        </p:txBody>
      </p:sp>
    </p:spTree>
    <p:extLst>
      <p:ext uri="{BB962C8B-B14F-4D97-AF65-F5344CB8AC3E}">
        <p14:creationId xmlns:p14="http://schemas.microsoft.com/office/powerpoint/2010/main" val="422922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28</a:t>
            </a:fld>
            <a:endParaRPr lang="en-US"/>
          </a:p>
        </p:txBody>
      </p:sp>
    </p:spTree>
    <p:extLst>
      <p:ext uri="{BB962C8B-B14F-4D97-AF65-F5344CB8AC3E}">
        <p14:creationId xmlns:p14="http://schemas.microsoft.com/office/powerpoint/2010/main" val="2255827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29</a:t>
            </a:fld>
            <a:endParaRPr lang="en-US"/>
          </a:p>
        </p:txBody>
      </p:sp>
    </p:spTree>
    <p:extLst>
      <p:ext uri="{BB962C8B-B14F-4D97-AF65-F5344CB8AC3E}">
        <p14:creationId xmlns:p14="http://schemas.microsoft.com/office/powerpoint/2010/main" val="3738017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30</a:t>
            </a:fld>
            <a:endParaRPr lang="en-US"/>
          </a:p>
        </p:txBody>
      </p:sp>
    </p:spTree>
    <p:extLst>
      <p:ext uri="{BB962C8B-B14F-4D97-AF65-F5344CB8AC3E}">
        <p14:creationId xmlns:p14="http://schemas.microsoft.com/office/powerpoint/2010/main" val="3233949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31</a:t>
            </a:fld>
            <a:endParaRPr lang="en-US"/>
          </a:p>
        </p:txBody>
      </p:sp>
    </p:spTree>
    <p:extLst>
      <p:ext uri="{BB962C8B-B14F-4D97-AF65-F5344CB8AC3E}">
        <p14:creationId xmlns:p14="http://schemas.microsoft.com/office/powerpoint/2010/main" val="155700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32</a:t>
            </a:fld>
            <a:endParaRPr lang="en-US"/>
          </a:p>
        </p:txBody>
      </p:sp>
    </p:spTree>
    <p:extLst>
      <p:ext uri="{BB962C8B-B14F-4D97-AF65-F5344CB8AC3E}">
        <p14:creationId xmlns:p14="http://schemas.microsoft.com/office/powerpoint/2010/main" val="67052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33</a:t>
            </a:fld>
            <a:endParaRPr lang="en-US"/>
          </a:p>
        </p:txBody>
      </p:sp>
    </p:spTree>
    <p:extLst>
      <p:ext uri="{BB962C8B-B14F-4D97-AF65-F5344CB8AC3E}">
        <p14:creationId xmlns:p14="http://schemas.microsoft.com/office/powerpoint/2010/main" val="627036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34</a:t>
            </a:fld>
            <a:endParaRPr lang="en-US"/>
          </a:p>
        </p:txBody>
      </p:sp>
    </p:spTree>
    <p:extLst>
      <p:ext uri="{BB962C8B-B14F-4D97-AF65-F5344CB8AC3E}">
        <p14:creationId xmlns:p14="http://schemas.microsoft.com/office/powerpoint/2010/main" val="1288574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35</a:t>
            </a:fld>
            <a:endParaRPr lang="en-US"/>
          </a:p>
        </p:txBody>
      </p:sp>
    </p:spTree>
    <p:extLst>
      <p:ext uri="{BB962C8B-B14F-4D97-AF65-F5344CB8AC3E}">
        <p14:creationId xmlns:p14="http://schemas.microsoft.com/office/powerpoint/2010/main" val="111100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10</a:t>
            </a:fld>
            <a:endParaRPr lang="en-US"/>
          </a:p>
        </p:txBody>
      </p:sp>
    </p:spTree>
    <p:extLst>
      <p:ext uri="{BB962C8B-B14F-4D97-AF65-F5344CB8AC3E}">
        <p14:creationId xmlns:p14="http://schemas.microsoft.com/office/powerpoint/2010/main" val="197389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11</a:t>
            </a:fld>
            <a:endParaRPr lang="en-US"/>
          </a:p>
        </p:txBody>
      </p:sp>
    </p:spTree>
    <p:extLst>
      <p:ext uri="{BB962C8B-B14F-4D97-AF65-F5344CB8AC3E}">
        <p14:creationId xmlns:p14="http://schemas.microsoft.com/office/powerpoint/2010/main" val="253497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12</a:t>
            </a:fld>
            <a:endParaRPr lang="en-US"/>
          </a:p>
        </p:txBody>
      </p:sp>
    </p:spTree>
    <p:extLst>
      <p:ext uri="{BB962C8B-B14F-4D97-AF65-F5344CB8AC3E}">
        <p14:creationId xmlns:p14="http://schemas.microsoft.com/office/powerpoint/2010/main" val="113483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13</a:t>
            </a:fld>
            <a:endParaRPr lang="en-US"/>
          </a:p>
        </p:txBody>
      </p:sp>
    </p:spTree>
    <p:extLst>
      <p:ext uri="{BB962C8B-B14F-4D97-AF65-F5344CB8AC3E}">
        <p14:creationId xmlns:p14="http://schemas.microsoft.com/office/powerpoint/2010/main" val="300535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14</a:t>
            </a:fld>
            <a:endParaRPr lang="en-US"/>
          </a:p>
        </p:txBody>
      </p:sp>
    </p:spTree>
    <p:extLst>
      <p:ext uri="{BB962C8B-B14F-4D97-AF65-F5344CB8AC3E}">
        <p14:creationId xmlns:p14="http://schemas.microsoft.com/office/powerpoint/2010/main" val="175108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15</a:t>
            </a:fld>
            <a:endParaRPr lang="en-US"/>
          </a:p>
        </p:txBody>
      </p:sp>
    </p:spTree>
    <p:extLst>
      <p:ext uri="{BB962C8B-B14F-4D97-AF65-F5344CB8AC3E}">
        <p14:creationId xmlns:p14="http://schemas.microsoft.com/office/powerpoint/2010/main" val="16453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16</a:t>
            </a:fld>
            <a:endParaRPr lang="en-US"/>
          </a:p>
        </p:txBody>
      </p:sp>
    </p:spTree>
    <p:extLst>
      <p:ext uri="{BB962C8B-B14F-4D97-AF65-F5344CB8AC3E}">
        <p14:creationId xmlns:p14="http://schemas.microsoft.com/office/powerpoint/2010/main" val="2126250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65314" y="2733710"/>
            <a:ext cx="9722461"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284206" y="2822836"/>
            <a:ext cx="9260759" cy="1373070"/>
          </a:xfrm>
        </p:spPr>
        <p:txBody>
          <a:bodyPr>
            <a:normAutofit/>
          </a:bodyPr>
          <a:lstStyle>
            <a:lvl1pPr>
              <a:defRPr sz="5400"/>
            </a:lvl1pPr>
          </a:lstStyle>
          <a:p>
            <a:r>
              <a:rPr lang="en-US" sz="4800">
                <a:latin typeface="Arial Black" panose="020B0A04020102020204" pitchFamily="34" charset="0"/>
              </a:rPr>
              <a:t>Click to edit Master title style</a:t>
            </a:r>
          </a:p>
        </p:txBody>
      </p:sp>
      <p:sp>
        <p:nvSpPr>
          <p:cNvPr id="9" name="Subtitle 2"/>
          <p:cNvSpPr>
            <a:spLocks noGrp="1"/>
          </p:cNvSpPr>
          <p:nvPr>
            <p:ph type="subTitle" idx="1"/>
          </p:nvPr>
        </p:nvSpPr>
        <p:spPr>
          <a:xfrm>
            <a:off x="959722" y="4394039"/>
            <a:ext cx="8479454" cy="1117687"/>
          </a:xfrm>
        </p:spPr>
        <p:txBody>
          <a:bodyPr/>
          <a:lstStyle>
            <a:lvl1pPr algn="r">
              <a:defRPr>
                <a:solidFill>
                  <a:schemeClr val="bg1"/>
                </a:solidFill>
              </a:defRPr>
            </a:lvl1pPr>
          </a:lstStyle>
          <a:p>
            <a:pPr>
              <a:lnSpc>
                <a:spcPct val="100000"/>
              </a:lnSpc>
              <a:spcBef>
                <a:spcPts val="0"/>
              </a:spcBef>
            </a:pPr>
            <a:r>
              <a:rPr lang="en-US" b="1"/>
              <a:t>Click to edit Master subtitle style</a:t>
            </a:r>
          </a:p>
        </p:txBody>
      </p:sp>
      <p:sp>
        <p:nvSpPr>
          <p:cNvPr id="10" name="Rectangle 9"/>
          <p:cNvSpPr/>
          <p:nvPr userDrawn="1"/>
        </p:nvSpPr>
        <p:spPr>
          <a:xfrm>
            <a:off x="9766302" y="2733710"/>
            <a:ext cx="2502736"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10046019" y="2565585"/>
            <a:ext cx="1616176" cy="1828454"/>
          </a:xfrm>
          <a:prstGeom prst="rect">
            <a:avLst/>
          </a:prstGeom>
        </p:spPr>
      </p:pic>
    </p:spTree>
    <p:extLst>
      <p:ext uri="{BB962C8B-B14F-4D97-AF65-F5344CB8AC3E}">
        <p14:creationId xmlns:p14="http://schemas.microsoft.com/office/powerpoint/2010/main" val="393883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24830-8569-456B-BFAB-55022A06B194}"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19024-31DC-4851-9F85-91E91F71B544}" type="slidenum">
              <a:rPr lang="en-US" smtClean="0"/>
              <a:t>‹#›</a:t>
            </a:fld>
            <a:endParaRPr lang="en-US"/>
          </a:p>
        </p:txBody>
      </p:sp>
      <p:sp>
        <p:nvSpPr>
          <p:cNvPr id="5" name="Rectangle 4"/>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Content Placeholder 2"/>
          <p:cNvSpPr>
            <a:spLocks noGrp="1"/>
          </p:cNvSpPr>
          <p:nvPr>
            <p:ph idx="1"/>
          </p:nvPr>
        </p:nvSpPr>
        <p:spPr>
          <a:xfrm>
            <a:off x="680321" y="1655659"/>
            <a:ext cx="10888224" cy="4280530"/>
          </a:xfrm>
        </p:spPr>
        <p:txBody>
          <a:bodyPr/>
          <a:lstStyle/>
          <a:p>
            <a:pPr lvl="0"/>
            <a:r>
              <a:rPr lang="en-US"/>
              <a:t>Edit Master text styles</a:t>
            </a:r>
          </a:p>
        </p:txBody>
      </p:sp>
      <p:sp>
        <p:nvSpPr>
          <p:cNvPr id="7" name="Rectangle 6"/>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traight Connector 8"/>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lide Number Placeholder 5"/>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a:solidFill>
                <a:srgbClr val="00A0AF"/>
              </a:solidFill>
            </a:endParaRPr>
          </a:p>
        </p:txBody>
      </p:sp>
      <p:sp>
        <p:nvSpPr>
          <p:cNvPr id="13" name="Title 3"/>
          <p:cNvSpPr>
            <a:spLocks noGrp="1"/>
          </p:cNvSpPr>
          <p:nvPr>
            <p:ph type="title"/>
          </p:nvPr>
        </p:nvSpPr>
        <p:spPr>
          <a:xfrm>
            <a:off x="680321" y="237061"/>
            <a:ext cx="10888224" cy="1080938"/>
          </a:xfrm>
        </p:spPr>
        <p:txBody>
          <a:bodyPr/>
          <a:lstStyle>
            <a:lvl1pPr>
              <a:defRPr>
                <a:solidFill>
                  <a:schemeClr val="bg1"/>
                </a:solidFill>
              </a:defRPr>
            </a:lvl1pPr>
          </a:lstStyle>
          <a:p>
            <a:r>
              <a:rPr lang="en-US">
                <a:latin typeface="Arial Black" panose="020B0A04020102020204" pitchFamily="34" charset="0"/>
              </a:rPr>
              <a:t>Click to edit Master title style</a:t>
            </a:r>
          </a:p>
        </p:txBody>
      </p:sp>
    </p:spTree>
    <p:extLst>
      <p:ext uri="{BB962C8B-B14F-4D97-AF65-F5344CB8AC3E}">
        <p14:creationId xmlns:p14="http://schemas.microsoft.com/office/powerpoint/2010/main" val="325245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24830-8569-456B-BFAB-55022A06B194}" type="datetimeFigureOut">
              <a:rPr lang="en-US" smtClean="0"/>
              <a:t>4/5/2021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19024-31DC-4851-9F85-91E91F71B544}" type="slidenum">
              <a:rPr lang="en-US" smtClean="0"/>
              <a:t>‹#›</a:t>
            </a:fld>
            <a:endParaRPr lang="en-US"/>
          </a:p>
        </p:txBody>
      </p:sp>
    </p:spTree>
    <p:extLst>
      <p:ext uri="{BB962C8B-B14F-4D97-AF65-F5344CB8AC3E}">
        <p14:creationId xmlns:p14="http://schemas.microsoft.com/office/powerpoint/2010/main" val="1562450064"/>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8" Type="http://schemas.openxmlformats.org/officeDocument/2006/relationships/image" Target="../media/image3.emf"/><Relationship Id="rId3" Type="http://schemas.microsoft.com/office/2014/relationships/chartEx" Target="../charts/chartEx1.xml"/><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14/relationships/chartEx" Target="../charts/chartEx2.xml"/><Relationship Id="rId4" Type="http://schemas.openxmlformats.org/officeDocument/2006/relationships/image" Target="../media/image3.png"/><Relationship Id="rId9" Type="http://schemas.openxmlformats.org/officeDocument/2006/relationships/image" Target="../media/image4.emf"/></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6.xml.rels><?xml version="1.0" encoding="UTF-8" standalone="yes"?>
<Relationships xmlns="http://schemas.openxmlformats.org/package/2006/relationships"><Relationship Id="rId8" Type="http://schemas.openxmlformats.org/officeDocument/2006/relationships/image" Target="../media/image6.emf"/><Relationship Id="rId3" Type="http://schemas.microsoft.com/office/2014/relationships/chartEx" Target="../charts/chartEx3.xml"/><Relationship Id="rId7"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14/relationships/chartEx" Target="../charts/chartEx4.xml"/><Relationship Id="rId4" Type="http://schemas.openxmlformats.org/officeDocument/2006/relationships/image" Target="../media/image7.png"/><Relationship Id="rId9"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hyperlink" Target="http://www.flhealthcharts.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cdc.gov/hepatitis/resources/professionals/training/serology/training.htm" TargetMode="External"/><Relationship Id="rId4" Type="http://schemas.openxmlformats.org/officeDocument/2006/relationships/hyperlink" Target="https://wwwn.cdc.gov/nndss/conditions/search/hepatiti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floridahealth.gov/diseases-and-conditions/hepatitis/_documents/docs-for-hepatitis-resource-page/_documents/hepatitis-resource-guide-general-resource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floridahealth.gov/diseases-and-conditions/hepatitis/education-materials.html" TargetMode="External"/><Relationship Id="rId4" Type="http://schemas.openxmlformats.org/officeDocument/2006/relationships/hyperlink" Target="http://www.floridahealth.gov/diseases-and-conditions/hepatitis/hepatitis-general-information.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floridahealth.gov/diseases-and-conditions/hepatitis/_documents/docs-for-hepatitis-resource-page/hep-abc-chart-english.pdf" TargetMode="External"/><Relationship Id="rId7"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flahepatitis.org/" TargetMode="External"/><Relationship Id="rId5" Type="http://schemas.openxmlformats.org/officeDocument/2006/relationships/hyperlink" Target="http://www.floridahealth.gov/diseases-and-conditions/hepatitis/_documents/docs-for-hepatitis-resource-page/_documents/abc-chart-creole.pdf" TargetMode="External"/><Relationship Id="rId4" Type="http://schemas.openxmlformats.org/officeDocument/2006/relationships/hyperlink" Target="http://www.floridahealth.gov/diseases-and-conditions/hepatitis/_documents/educational-materials/_documents/hep-abc-chart-spanish.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flhealthcharts.com/charts/CommunicableDiseases/default.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loridahealth.gov/diseases-and-conditions/disease-reporting-and-management/disease-reporting-and-surveillance/surveillance-and-investigation-guidance/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32386"/>
            <a:ext cx="10745084" cy="2387600"/>
          </a:xfrm>
        </p:spPr>
        <p:txBody>
          <a:bodyPr>
            <a:noAutofit/>
          </a:bodyPr>
          <a:lstStyle/>
          <a:p>
            <a:r>
              <a:rPr lang="en-US" sz="3600"/>
              <a:t>Epidemiology of Hepatitis B and C</a:t>
            </a:r>
            <a:br>
              <a:rPr lang="en-US" sz="3600"/>
            </a:br>
            <a:r>
              <a:rPr lang="en-US" sz="3600"/>
              <a:t>in Florida, 2019</a:t>
            </a:r>
            <a:br>
              <a:rPr lang="en-US" sz="2400"/>
            </a:br>
            <a:br>
              <a:rPr lang="en-US" sz="2400"/>
            </a:br>
            <a:endParaRPr lang="en-US" sz="2400"/>
          </a:p>
        </p:txBody>
      </p:sp>
      <p:sp>
        <p:nvSpPr>
          <p:cNvPr id="3" name="Subtitle 2"/>
          <p:cNvSpPr>
            <a:spLocks noGrp="1"/>
          </p:cNvSpPr>
          <p:nvPr>
            <p:ph type="subTitle" idx="1"/>
          </p:nvPr>
        </p:nvSpPr>
        <p:spPr>
          <a:xfrm>
            <a:off x="0" y="485554"/>
            <a:ext cx="12192000" cy="1655762"/>
          </a:xfrm>
        </p:spPr>
        <p:txBody>
          <a:bodyPr/>
          <a:lstStyle/>
          <a:p>
            <a:endParaRPr lang="en-US" b="1"/>
          </a:p>
          <a:p>
            <a:pPr algn="ctr"/>
            <a:r>
              <a:rPr lang="en-US" sz="4800" b="1">
                <a:latin typeface="Arial" panose="020B0604020202020204" pitchFamily="34" charset="0"/>
                <a:cs typeface="Arial" panose="020B0604020202020204" pitchFamily="34" charset="0"/>
              </a:rPr>
              <a:t>Department of Health</a:t>
            </a:r>
          </a:p>
        </p:txBody>
      </p:sp>
      <p:sp>
        <p:nvSpPr>
          <p:cNvPr id="4" name="Subtitle 2">
            <a:extLst>
              <a:ext uri="{FF2B5EF4-FFF2-40B4-BE49-F238E27FC236}">
                <a16:creationId xmlns:a16="http://schemas.microsoft.com/office/drawing/2014/main" id="{30A85317-8E64-47E7-BAE5-ABA288BB3CC6}"/>
              </a:ext>
            </a:extLst>
          </p:cNvPr>
          <p:cNvSpPr txBox="1">
            <a:spLocks/>
          </p:cNvSpPr>
          <p:nvPr/>
        </p:nvSpPr>
        <p:spPr>
          <a:xfrm>
            <a:off x="0" y="4716684"/>
            <a:ext cx="12192000" cy="166683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Tx/>
              <a:buNone/>
              <a:defRPr sz="2800" kern="1200" baseline="0">
                <a:solidFill>
                  <a:schemeClr val="bg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a:p>
        </p:txBody>
      </p:sp>
      <p:sp>
        <p:nvSpPr>
          <p:cNvPr id="5" name="TextBox 4">
            <a:extLst>
              <a:ext uri="{FF2B5EF4-FFF2-40B4-BE49-F238E27FC236}">
                <a16:creationId xmlns:a16="http://schemas.microsoft.com/office/drawing/2014/main" id="{27EB00AC-C398-440C-992E-6AA127F9D66E}"/>
              </a:ext>
            </a:extLst>
          </p:cNvPr>
          <p:cNvSpPr txBox="1"/>
          <p:nvPr/>
        </p:nvSpPr>
        <p:spPr>
          <a:xfrm>
            <a:off x="4574589" y="6372446"/>
            <a:ext cx="3042821" cy="461665"/>
          </a:xfrm>
          <a:prstGeom prst="rect">
            <a:avLst/>
          </a:prstGeom>
          <a:noFill/>
        </p:spPr>
        <p:txBody>
          <a:bodyPr wrap="none" rtlCol="0">
            <a:spAutoFit/>
          </a:bodyPr>
          <a:lstStyle/>
          <a:p>
            <a:r>
              <a:rPr lang="en-US" sz="2400">
                <a:solidFill>
                  <a:schemeClr val="tx1">
                    <a:lumMod val="75000"/>
                    <a:lumOff val="25000"/>
                  </a:schemeClr>
                </a:solidFill>
                <a:latin typeface="Arial" panose="020B0604020202020204" pitchFamily="34" charset="0"/>
                <a:cs typeface="Arial" panose="020B0604020202020204" pitchFamily="34" charset="0"/>
              </a:rPr>
              <a:t>Data as of 1/21/2021</a:t>
            </a:r>
          </a:p>
        </p:txBody>
      </p:sp>
    </p:spTree>
    <p:extLst>
      <p:ext uri="{BB962C8B-B14F-4D97-AF65-F5344CB8AC3E}">
        <p14:creationId xmlns:p14="http://schemas.microsoft.com/office/powerpoint/2010/main" val="3265506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A5A3F8E4-FE05-4D09-9FB0-CD299DAE0791}"/>
              </a:ext>
            </a:extLst>
          </p:cNvPr>
          <p:cNvGraphicFramePr>
            <a:graphicFrameLocks/>
          </p:cNvGraphicFramePr>
          <p:nvPr>
            <p:extLst>
              <p:ext uri="{D42A27DB-BD31-4B8C-83A1-F6EECF244321}">
                <p14:modId xmlns:p14="http://schemas.microsoft.com/office/powerpoint/2010/main" val="197936912"/>
              </p:ext>
            </p:extLst>
          </p:nvPr>
        </p:nvGraphicFramePr>
        <p:xfrm>
          <a:off x="305268" y="1367143"/>
          <a:ext cx="10888225" cy="459555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Chronic Hepatitis B by Age Group</a:t>
            </a:r>
            <a:r>
              <a:rPr lang="en-US" baseline="30000"/>
              <a:t>1</a:t>
            </a:r>
          </a:p>
        </p:txBody>
      </p:sp>
      <p:sp>
        <p:nvSpPr>
          <p:cNvPr id="10" name="TextBox 9">
            <a:extLst>
              <a:ext uri="{FF2B5EF4-FFF2-40B4-BE49-F238E27FC236}">
                <a16:creationId xmlns:a16="http://schemas.microsoft.com/office/drawing/2014/main" id="{ABA1A49D-CCE4-410B-9C20-C573AC0829D7}"/>
              </a:ext>
            </a:extLst>
          </p:cNvPr>
          <p:cNvSpPr txBox="1"/>
          <p:nvPr/>
        </p:nvSpPr>
        <p:spPr>
          <a:xfrm>
            <a:off x="92931" y="6041218"/>
            <a:ext cx="7768921" cy="338554"/>
          </a:xfrm>
          <a:prstGeom prst="rect">
            <a:avLst/>
          </a:prstGeom>
          <a:noFill/>
        </p:spPr>
        <p:txBody>
          <a:bodyPr wrap="square" rtlCol="0">
            <a:spAutoFit/>
          </a:bodyPr>
          <a:lstStyle/>
          <a:p>
            <a:r>
              <a:rPr lang="en-US" sz="1600" baseline="30000">
                <a:latin typeface="Arial" panose="020B0604020202020204" pitchFamily="34" charset="0"/>
                <a:cs typeface="Arial" panose="020B0604020202020204" pitchFamily="34" charset="0"/>
              </a:rPr>
              <a:t>1 </a:t>
            </a:r>
            <a:r>
              <a:rPr lang="en-US" sz="1600">
                <a:latin typeface="Arial" panose="020B0604020202020204" pitchFamily="34" charset="0"/>
                <a:cs typeface="Arial" panose="020B0604020202020204" pitchFamily="34" charset="0"/>
              </a:rPr>
              <a:t>Age was missing for 9 cases in 2018 and 13 cases in 2019.</a:t>
            </a:r>
          </a:p>
        </p:txBody>
      </p:sp>
      <p:sp>
        <p:nvSpPr>
          <p:cNvPr id="12" name="TextBox 1">
            <a:extLst>
              <a:ext uri="{FF2B5EF4-FFF2-40B4-BE49-F238E27FC236}">
                <a16:creationId xmlns:a16="http://schemas.microsoft.com/office/drawing/2014/main" id="{5D723B6D-546F-4B97-BD9D-88428A913144}"/>
              </a:ext>
            </a:extLst>
          </p:cNvPr>
          <p:cNvSpPr txBox="1"/>
          <p:nvPr/>
        </p:nvSpPr>
        <p:spPr>
          <a:xfrm>
            <a:off x="257527" y="1314135"/>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solidFill>
                  <a:prstClr val="black"/>
                </a:solidFill>
                <a:latin typeface="Arial" panose="020B0604020202020204" pitchFamily="34" charset="0"/>
                <a:cs typeface="Arial" panose="020B0604020202020204" pitchFamily="34" charset="0"/>
              </a:rPr>
              <a:t>Percentage</a:t>
            </a:r>
          </a:p>
          <a:p>
            <a:r>
              <a:rPr lang="en-US" sz="2400">
                <a:solidFill>
                  <a:prstClr val="black"/>
                </a:solidFill>
                <a:latin typeface="Arial" panose="020B0604020202020204" pitchFamily="34" charset="0"/>
                <a:cs typeface="Arial" panose="020B0604020202020204" pitchFamily="34" charset="0"/>
              </a:rPr>
              <a:t>of Cases</a:t>
            </a:r>
          </a:p>
        </p:txBody>
      </p:sp>
      <p:pic>
        <p:nvPicPr>
          <p:cNvPr id="9" name="Picture 8">
            <a:extLst>
              <a:ext uri="{FF2B5EF4-FFF2-40B4-BE49-F238E27FC236}">
                <a16:creationId xmlns:a16="http://schemas.microsoft.com/office/drawing/2014/main" id="{266C18D2-18E0-44CB-8536-74062EF69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
        <p:nvSpPr>
          <p:cNvPr id="3" name="Rectangle 2">
            <a:extLst>
              <a:ext uri="{FF2B5EF4-FFF2-40B4-BE49-F238E27FC236}">
                <a16:creationId xmlns:a16="http://schemas.microsoft.com/office/drawing/2014/main" id="{781F786D-C8FD-492E-8B11-3E5964F26F84}"/>
              </a:ext>
            </a:extLst>
          </p:cNvPr>
          <p:cNvSpPr/>
          <p:nvPr/>
        </p:nvSpPr>
        <p:spPr>
          <a:xfrm>
            <a:off x="4632510" y="1740085"/>
            <a:ext cx="1358064"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N=4,763</a:t>
            </a:r>
            <a:endParaRPr lang="en-US" sz="2400"/>
          </a:p>
        </p:txBody>
      </p:sp>
    </p:spTree>
    <p:extLst>
      <p:ext uri="{BB962C8B-B14F-4D97-AF65-F5344CB8AC3E}">
        <p14:creationId xmlns:p14="http://schemas.microsoft.com/office/powerpoint/2010/main" val="311994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Chronic Hepatitis B by Sex</a:t>
            </a:r>
            <a:r>
              <a:rPr lang="en-US" baseline="30000"/>
              <a:t>1</a:t>
            </a:r>
          </a:p>
        </p:txBody>
      </p:sp>
      <p:sp>
        <p:nvSpPr>
          <p:cNvPr id="15" name="TextBox 14">
            <a:extLst>
              <a:ext uri="{FF2B5EF4-FFF2-40B4-BE49-F238E27FC236}">
                <a16:creationId xmlns:a16="http://schemas.microsoft.com/office/drawing/2014/main" id="{15196BD6-B515-421F-AF7F-DF7A21D4A374}"/>
              </a:ext>
            </a:extLst>
          </p:cNvPr>
          <p:cNvSpPr txBox="1"/>
          <p:nvPr/>
        </p:nvSpPr>
        <p:spPr>
          <a:xfrm>
            <a:off x="105191" y="6034590"/>
            <a:ext cx="5924549" cy="338554"/>
          </a:xfrm>
          <a:prstGeom prst="rect">
            <a:avLst/>
          </a:prstGeom>
          <a:noFill/>
        </p:spPr>
        <p:txBody>
          <a:bodyPr wrap="square" rtlCol="0">
            <a:spAutoFit/>
          </a:bodyPr>
          <a:lstStyle/>
          <a:p>
            <a:pPr lvl="0"/>
            <a:r>
              <a:rPr lang="en-US" sz="1600" baseline="30000">
                <a:solidFill>
                  <a:prstClr val="black"/>
                </a:solidFill>
                <a:latin typeface="Arial" panose="020B0604020202020204" pitchFamily="34" charset="0"/>
                <a:cs typeface="Arial" panose="020B0604020202020204" pitchFamily="34" charset="0"/>
              </a:rPr>
              <a:t>1 </a:t>
            </a:r>
            <a:r>
              <a:rPr lang="en-US" sz="1600">
                <a:solidFill>
                  <a:prstClr val="black"/>
                </a:solidFill>
                <a:latin typeface="Arial" panose="020B0604020202020204" pitchFamily="34" charset="0"/>
                <a:cs typeface="Arial" panose="020B0604020202020204" pitchFamily="34" charset="0"/>
              </a:rPr>
              <a:t>Sex was unknown for 15 cases in 2018 and 7 cases in 2019.</a:t>
            </a:r>
          </a:p>
        </p:txBody>
      </p:sp>
      <p:pic>
        <p:nvPicPr>
          <p:cNvPr id="8" name="Picture 7">
            <a:extLst>
              <a:ext uri="{FF2B5EF4-FFF2-40B4-BE49-F238E27FC236}">
                <a16:creationId xmlns:a16="http://schemas.microsoft.com/office/drawing/2014/main" id="{1C616440-412A-46CA-ADDB-9B8090925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7" name="Chart 6">
            <a:extLst>
              <a:ext uri="{FF2B5EF4-FFF2-40B4-BE49-F238E27FC236}">
                <a16:creationId xmlns:a16="http://schemas.microsoft.com/office/drawing/2014/main" id="{F5AAB607-CC5E-4911-A911-B7DAEDC9DC0F}"/>
              </a:ext>
            </a:extLst>
          </p:cNvPr>
          <p:cNvGraphicFramePr>
            <a:graphicFrameLocks/>
          </p:cNvGraphicFramePr>
          <p:nvPr>
            <p:extLst>
              <p:ext uri="{D42A27DB-BD31-4B8C-83A1-F6EECF244321}">
                <p14:modId xmlns:p14="http://schemas.microsoft.com/office/powerpoint/2010/main" val="1050349348"/>
              </p:ext>
            </p:extLst>
          </p:nvPr>
        </p:nvGraphicFramePr>
        <p:xfrm>
          <a:off x="318521" y="1317999"/>
          <a:ext cx="10888224" cy="44599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979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Chronic Hepatitis B by Race/Ethnicity</a:t>
            </a:r>
          </a:p>
        </p:txBody>
      </p:sp>
      <p:pic>
        <p:nvPicPr>
          <p:cNvPr id="9" name="Picture 8">
            <a:extLst>
              <a:ext uri="{FF2B5EF4-FFF2-40B4-BE49-F238E27FC236}">
                <a16:creationId xmlns:a16="http://schemas.microsoft.com/office/drawing/2014/main" id="{2DDA1E28-F3EF-4D9C-B925-86F513ACC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10" name="Chart 9">
            <a:extLst>
              <a:ext uri="{FF2B5EF4-FFF2-40B4-BE49-F238E27FC236}">
                <a16:creationId xmlns:a16="http://schemas.microsoft.com/office/drawing/2014/main" id="{249A0380-B721-471D-9CB4-B98D37A503A6}"/>
              </a:ext>
            </a:extLst>
          </p:cNvPr>
          <p:cNvGraphicFramePr>
            <a:graphicFrameLocks/>
          </p:cNvGraphicFramePr>
          <p:nvPr>
            <p:extLst>
              <p:ext uri="{D42A27DB-BD31-4B8C-83A1-F6EECF244321}">
                <p14:modId xmlns:p14="http://schemas.microsoft.com/office/powerpoint/2010/main" val="3958860353"/>
              </p:ext>
            </p:extLst>
          </p:nvPr>
        </p:nvGraphicFramePr>
        <p:xfrm>
          <a:off x="278765" y="1371007"/>
          <a:ext cx="10508506" cy="4658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022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1F14236-9D7A-474B-A65A-F30266C1F41B}"/>
              </a:ext>
            </a:extLst>
          </p:cNvPr>
          <p:cNvGraphicFramePr>
            <a:graphicFrameLocks/>
          </p:cNvGraphicFramePr>
          <p:nvPr>
            <p:extLst>
              <p:ext uri="{D42A27DB-BD31-4B8C-83A1-F6EECF244321}">
                <p14:modId xmlns:p14="http://schemas.microsoft.com/office/powerpoint/2010/main" val="3318000945"/>
              </p:ext>
            </p:extLst>
          </p:nvPr>
        </p:nvGraphicFramePr>
        <p:xfrm>
          <a:off x="318521" y="1407559"/>
          <a:ext cx="10888224" cy="452863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Chronic Hepatitis C by Age Group</a:t>
            </a:r>
            <a:r>
              <a:rPr lang="en-US" baseline="30000"/>
              <a:t>1</a:t>
            </a:r>
          </a:p>
        </p:txBody>
      </p:sp>
      <p:sp>
        <p:nvSpPr>
          <p:cNvPr id="8" name="TextBox 7">
            <a:extLst>
              <a:ext uri="{FF2B5EF4-FFF2-40B4-BE49-F238E27FC236}">
                <a16:creationId xmlns:a16="http://schemas.microsoft.com/office/drawing/2014/main" id="{8868A6D5-B11F-4FBC-B079-5EFED6E94E69}"/>
              </a:ext>
            </a:extLst>
          </p:cNvPr>
          <p:cNvSpPr txBox="1"/>
          <p:nvPr/>
        </p:nvSpPr>
        <p:spPr>
          <a:xfrm>
            <a:off x="107013" y="6047843"/>
            <a:ext cx="6137909" cy="338554"/>
          </a:xfrm>
          <a:prstGeom prst="rect">
            <a:avLst/>
          </a:prstGeom>
          <a:noFill/>
        </p:spPr>
        <p:txBody>
          <a:bodyPr wrap="square" rtlCol="0">
            <a:spAutoFit/>
          </a:bodyPr>
          <a:lstStyle/>
          <a:p>
            <a:pPr lvl="0"/>
            <a:r>
              <a:rPr lang="en-US" sz="1600" baseline="30000">
                <a:solidFill>
                  <a:prstClr val="black"/>
                </a:solidFill>
                <a:latin typeface="Arial" panose="020B0604020202020204" pitchFamily="34" charset="0"/>
                <a:cs typeface="Arial" panose="020B0604020202020204" pitchFamily="34" charset="0"/>
              </a:rPr>
              <a:t>1 </a:t>
            </a:r>
            <a:r>
              <a:rPr lang="en-US" sz="1600">
                <a:solidFill>
                  <a:prstClr val="black"/>
                </a:solidFill>
                <a:latin typeface="Arial" panose="020B0604020202020204" pitchFamily="34" charset="0"/>
                <a:cs typeface="Arial" panose="020B0604020202020204" pitchFamily="34" charset="0"/>
              </a:rPr>
              <a:t>Age was missing for 61 cases in 2018 and 44 cases in 2019.</a:t>
            </a:r>
          </a:p>
        </p:txBody>
      </p:sp>
      <p:sp>
        <p:nvSpPr>
          <p:cNvPr id="11" name="TextBox 1">
            <a:extLst>
              <a:ext uri="{FF2B5EF4-FFF2-40B4-BE49-F238E27FC236}">
                <a16:creationId xmlns:a16="http://schemas.microsoft.com/office/drawing/2014/main" id="{22E191FB-B72F-4F93-B316-BB271AE879D6}"/>
              </a:ext>
            </a:extLst>
          </p:cNvPr>
          <p:cNvSpPr txBox="1"/>
          <p:nvPr/>
        </p:nvSpPr>
        <p:spPr>
          <a:xfrm>
            <a:off x="285174" y="1248340"/>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solidFill>
                  <a:prstClr val="black"/>
                </a:solidFill>
                <a:latin typeface="Arial" panose="020B0604020202020204" pitchFamily="34" charset="0"/>
                <a:cs typeface="Arial" panose="020B0604020202020204" pitchFamily="34" charset="0"/>
              </a:rPr>
              <a:t>Percentage</a:t>
            </a:r>
          </a:p>
          <a:p>
            <a:r>
              <a:rPr lang="en-US" sz="2400">
                <a:solidFill>
                  <a:prstClr val="black"/>
                </a:solidFill>
                <a:latin typeface="Arial" panose="020B0604020202020204" pitchFamily="34" charset="0"/>
                <a:cs typeface="Arial" panose="020B0604020202020204" pitchFamily="34" charset="0"/>
              </a:rPr>
              <a:t>of Cases</a:t>
            </a:r>
          </a:p>
        </p:txBody>
      </p:sp>
      <p:sp>
        <p:nvSpPr>
          <p:cNvPr id="12" name="TextBox 11">
            <a:extLst>
              <a:ext uri="{FF2B5EF4-FFF2-40B4-BE49-F238E27FC236}">
                <a16:creationId xmlns:a16="http://schemas.microsoft.com/office/drawing/2014/main" id="{AF7FA59E-4510-42CC-842F-FA866410C3FB}"/>
              </a:ext>
            </a:extLst>
          </p:cNvPr>
          <p:cNvSpPr txBox="1"/>
          <p:nvPr/>
        </p:nvSpPr>
        <p:spPr>
          <a:xfrm>
            <a:off x="7979411" y="1685785"/>
            <a:ext cx="1551765"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N=19,917</a:t>
            </a:r>
          </a:p>
        </p:txBody>
      </p:sp>
      <p:pic>
        <p:nvPicPr>
          <p:cNvPr id="9" name="Picture 8">
            <a:extLst>
              <a:ext uri="{FF2B5EF4-FFF2-40B4-BE49-F238E27FC236}">
                <a16:creationId xmlns:a16="http://schemas.microsoft.com/office/drawing/2014/main" id="{2A1FCA9B-5A87-4383-BE35-2BD7AEF96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12769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Chronic Hepatitis C by Sex</a:t>
            </a:r>
            <a:r>
              <a:rPr lang="en-US" baseline="30000"/>
              <a:t>1</a:t>
            </a:r>
          </a:p>
        </p:txBody>
      </p:sp>
      <p:sp>
        <p:nvSpPr>
          <p:cNvPr id="8" name="TextBox 7">
            <a:extLst>
              <a:ext uri="{FF2B5EF4-FFF2-40B4-BE49-F238E27FC236}">
                <a16:creationId xmlns:a16="http://schemas.microsoft.com/office/drawing/2014/main" id="{8868A6D5-B11F-4FBC-B079-5EFED6E94E69}"/>
              </a:ext>
            </a:extLst>
          </p:cNvPr>
          <p:cNvSpPr txBox="1"/>
          <p:nvPr/>
        </p:nvSpPr>
        <p:spPr>
          <a:xfrm>
            <a:off x="82331" y="6047840"/>
            <a:ext cx="6023610" cy="307777"/>
          </a:xfrm>
          <a:prstGeom prst="rect">
            <a:avLst/>
          </a:prstGeom>
          <a:noFill/>
        </p:spPr>
        <p:txBody>
          <a:bodyPr wrap="square" rtlCol="0">
            <a:spAutoFit/>
          </a:bodyPr>
          <a:lstStyle/>
          <a:p>
            <a:pPr lvl="0"/>
            <a:r>
              <a:rPr lang="en-US" sz="1600" baseline="30000" dirty="0">
                <a:solidFill>
                  <a:prstClr val="black"/>
                </a:solidFill>
                <a:latin typeface="Arial" panose="020B0604020202020204" pitchFamily="34" charset="0"/>
                <a:cs typeface="Arial" panose="020B0604020202020204" pitchFamily="34" charset="0"/>
              </a:rPr>
              <a:t>1 </a:t>
            </a:r>
            <a:r>
              <a:rPr lang="en-US" sz="1400" dirty="0">
                <a:solidFill>
                  <a:prstClr val="black"/>
                </a:solidFill>
                <a:latin typeface="Arial" panose="020B0604020202020204" pitchFamily="34" charset="0"/>
                <a:cs typeface="Arial" panose="020B0604020202020204" pitchFamily="34" charset="0"/>
              </a:rPr>
              <a:t>Sex was unknown for 58 cases in 2018 and 33 cases in 2019.</a:t>
            </a:r>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BD03FB4-1809-4BF4-8F38-2EF22D7BA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10" name="Chart 9">
            <a:extLst>
              <a:ext uri="{FF2B5EF4-FFF2-40B4-BE49-F238E27FC236}">
                <a16:creationId xmlns:a16="http://schemas.microsoft.com/office/drawing/2014/main" id="{48963EBB-5307-49D7-98D6-8B1E07AC86EE}"/>
              </a:ext>
            </a:extLst>
          </p:cNvPr>
          <p:cNvGraphicFramePr>
            <a:graphicFrameLocks/>
          </p:cNvGraphicFramePr>
          <p:nvPr>
            <p:extLst>
              <p:ext uri="{D42A27DB-BD31-4B8C-83A1-F6EECF244321}">
                <p14:modId xmlns:p14="http://schemas.microsoft.com/office/powerpoint/2010/main" val="1785304348"/>
              </p:ext>
            </p:extLst>
          </p:nvPr>
        </p:nvGraphicFramePr>
        <p:xfrm>
          <a:off x="318521" y="1348213"/>
          <a:ext cx="10720540" cy="45879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731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Chronic Hepatitis C by Race/Ethnicity</a:t>
            </a:r>
          </a:p>
        </p:txBody>
      </p:sp>
      <p:pic>
        <p:nvPicPr>
          <p:cNvPr id="9" name="Picture 8">
            <a:extLst>
              <a:ext uri="{FF2B5EF4-FFF2-40B4-BE49-F238E27FC236}">
                <a16:creationId xmlns:a16="http://schemas.microsoft.com/office/drawing/2014/main" id="{34BF75F7-F4BE-4FD0-A2D9-0EC8ED1BC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10" name="Chart 9">
            <a:extLst>
              <a:ext uri="{FF2B5EF4-FFF2-40B4-BE49-F238E27FC236}">
                <a16:creationId xmlns:a16="http://schemas.microsoft.com/office/drawing/2014/main" id="{CE5DE04E-6167-4370-9093-9E8728DB7258}"/>
              </a:ext>
            </a:extLst>
          </p:cNvPr>
          <p:cNvGraphicFramePr>
            <a:graphicFrameLocks/>
          </p:cNvGraphicFramePr>
          <p:nvPr>
            <p:extLst>
              <p:ext uri="{D42A27DB-BD31-4B8C-83A1-F6EECF244321}">
                <p14:modId xmlns:p14="http://schemas.microsoft.com/office/powerpoint/2010/main" val="594295521"/>
              </p:ext>
            </p:extLst>
          </p:nvPr>
        </p:nvGraphicFramePr>
        <p:xfrm>
          <a:off x="278765" y="1325149"/>
          <a:ext cx="10606654" cy="471784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a:extLst>
              <a:ext uri="{FF2B5EF4-FFF2-40B4-BE49-F238E27FC236}">
                <a16:creationId xmlns:a16="http://schemas.microsoft.com/office/drawing/2014/main" id="{5D8C29F1-56AD-4DEC-A260-62B01A23751F}"/>
              </a:ext>
            </a:extLst>
          </p:cNvPr>
          <p:cNvSpPr txBox="1"/>
          <p:nvPr/>
        </p:nvSpPr>
        <p:spPr>
          <a:xfrm>
            <a:off x="9717924" y="1945315"/>
            <a:ext cx="1502432" cy="15101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latin typeface="Arial" panose="020B0604020202020204" pitchFamily="34" charset="0"/>
                <a:cs typeface="Arial" panose="020B0604020202020204" pitchFamily="34" charset="0"/>
              </a:rPr>
              <a:t>N=22,175</a:t>
            </a:r>
          </a:p>
          <a:p>
            <a:endParaRPr lang="en-US" sz="20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N=19,917</a:t>
            </a:r>
          </a:p>
        </p:txBody>
      </p:sp>
    </p:spTree>
    <p:extLst>
      <p:ext uri="{BB962C8B-B14F-4D97-AF65-F5344CB8AC3E}">
        <p14:creationId xmlns:p14="http://schemas.microsoft.com/office/powerpoint/2010/main" val="372050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22" name="Chart 21">
                <a:extLst>
                  <a:ext uri="{FF2B5EF4-FFF2-40B4-BE49-F238E27FC236}">
                    <a16:creationId xmlns:a16="http://schemas.microsoft.com/office/drawing/2014/main" id="{66CE6489-2E86-4711-95BD-AD1FC0142488}"/>
                  </a:ext>
                </a:extLst>
              </p:cNvPr>
              <p:cNvGraphicFramePr/>
              <p:nvPr>
                <p:extLst>
                  <p:ext uri="{D42A27DB-BD31-4B8C-83A1-F6EECF244321}">
                    <p14:modId xmlns:p14="http://schemas.microsoft.com/office/powerpoint/2010/main" val="1610742377"/>
                  </p:ext>
                </p:extLst>
              </p:nvPr>
            </p:nvGraphicFramePr>
            <p:xfrm>
              <a:off x="6129330" y="2057400"/>
              <a:ext cx="5010079" cy="412978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2" name="Chart 21">
                <a:extLst>
                  <a:ext uri="{FF2B5EF4-FFF2-40B4-BE49-F238E27FC236}">
                    <a16:creationId xmlns:a16="http://schemas.microsoft.com/office/drawing/2014/main" id="{66CE6489-2E86-4711-95BD-AD1FC0142488}"/>
                  </a:ext>
                </a:extLst>
              </p:cNvPr>
              <p:cNvPicPr>
                <a:picLocks noGrp="1" noRot="1" noChangeAspect="1" noMove="1" noResize="1" noEditPoints="1" noAdjustHandles="1" noChangeArrowheads="1" noChangeShapeType="1"/>
              </p:cNvPicPr>
              <p:nvPr/>
            </p:nvPicPr>
            <p:blipFill>
              <a:blip r:embed="rId4"/>
              <a:stretch>
                <a:fillRect/>
              </a:stretch>
            </p:blipFill>
            <p:spPr>
              <a:xfrm>
                <a:off x="6129330" y="2057400"/>
                <a:ext cx="5010079" cy="4129787"/>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20" name="Chart 19">
                <a:extLst>
                  <a:ext uri="{FF2B5EF4-FFF2-40B4-BE49-F238E27FC236}">
                    <a16:creationId xmlns:a16="http://schemas.microsoft.com/office/drawing/2014/main" id="{C29FFF0F-0E90-4584-889D-E21EA2A2226A}"/>
                  </a:ext>
                </a:extLst>
              </p:cNvPr>
              <p:cNvGraphicFramePr/>
              <p:nvPr>
                <p:extLst>
                  <p:ext uri="{D42A27DB-BD31-4B8C-83A1-F6EECF244321}">
                    <p14:modId xmlns:p14="http://schemas.microsoft.com/office/powerpoint/2010/main" val="75058839"/>
                  </p:ext>
                </p:extLst>
              </p:nvPr>
            </p:nvGraphicFramePr>
            <p:xfrm>
              <a:off x="292015" y="2063459"/>
              <a:ext cx="5744152" cy="4083972"/>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0" name="Chart 19">
                <a:extLst>
                  <a:ext uri="{FF2B5EF4-FFF2-40B4-BE49-F238E27FC236}">
                    <a16:creationId xmlns:a16="http://schemas.microsoft.com/office/drawing/2014/main" id="{C29FFF0F-0E90-4584-889D-E21EA2A2226A}"/>
                  </a:ext>
                </a:extLst>
              </p:cNvPr>
              <p:cNvPicPr>
                <a:picLocks noGrp="1" noRot="1" noChangeAspect="1" noMove="1" noResize="1" noEditPoints="1" noAdjustHandles="1" noChangeArrowheads="1" noChangeShapeType="1"/>
              </p:cNvPicPr>
              <p:nvPr/>
            </p:nvPicPr>
            <p:blipFill>
              <a:blip r:embed="rId6"/>
              <a:stretch>
                <a:fillRect/>
              </a:stretch>
            </p:blipFill>
            <p:spPr>
              <a:xfrm>
                <a:off x="292015" y="2063459"/>
                <a:ext cx="5744152" cy="4083972"/>
              </a:xfrm>
              <a:prstGeom prst="rect">
                <a:avLst/>
              </a:prstGeom>
            </p:spPr>
          </p:pic>
        </mc:Fallback>
      </mc:AlternateContent>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a:xfrm>
            <a:off x="680321" y="210557"/>
            <a:ext cx="10888224" cy="1080938"/>
          </a:xfrm>
        </p:spPr>
        <p:txBody>
          <a:bodyPr>
            <a:normAutofit fontScale="90000"/>
          </a:bodyPr>
          <a:lstStyle/>
          <a:p>
            <a:pPr algn="ctr"/>
            <a:r>
              <a:rPr lang="en-US"/>
              <a:t>Rates</a:t>
            </a:r>
            <a:r>
              <a:rPr lang="en-US" baseline="30000"/>
              <a:t>1</a:t>
            </a:r>
            <a:r>
              <a:rPr lang="en-US"/>
              <a:t> of Chronic Hepatitis </a:t>
            </a:r>
            <a:br>
              <a:rPr lang="en-US"/>
            </a:br>
            <a:r>
              <a:rPr lang="en-US"/>
              <a:t>by County, 2019</a:t>
            </a:r>
          </a:p>
        </p:txBody>
      </p:sp>
      <p:sp>
        <p:nvSpPr>
          <p:cNvPr id="8" name="TextBox 7">
            <a:extLst>
              <a:ext uri="{FF2B5EF4-FFF2-40B4-BE49-F238E27FC236}">
                <a16:creationId xmlns:a16="http://schemas.microsoft.com/office/drawing/2014/main" id="{8868A6D5-B11F-4FBC-B079-5EFED6E94E69}"/>
              </a:ext>
            </a:extLst>
          </p:cNvPr>
          <p:cNvSpPr txBox="1"/>
          <p:nvPr/>
        </p:nvSpPr>
        <p:spPr>
          <a:xfrm>
            <a:off x="104049" y="6052793"/>
            <a:ext cx="10162907" cy="338554"/>
          </a:xfrm>
          <a:prstGeom prst="rect">
            <a:avLst/>
          </a:prstGeom>
          <a:noFill/>
        </p:spPr>
        <p:txBody>
          <a:bodyPr wrap="square" rtlCol="0">
            <a:spAutoFit/>
          </a:bodyPr>
          <a:lstStyle/>
          <a:p>
            <a:pPr lvl="0"/>
            <a:r>
              <a:rPr lang="en-US" sz="1600" baseline="30000">
                <a:solidFill>
                  <a:prstClr val="black"/>
                </a:solidFill>
                <a:latin typeface="Arial" panose="020B0604020202020204" pitchFamily="34" charset="0"/>
                <a:cs typeface="Arial" panose="020B0604020202020204" pitchFamily="34" charset="0"/>
              </a:rPr>
              <a:t>1</a:t>
            </a:r>
            <a:r>
              <a:rPr lang="en-US" sz="1600">
                <a:solidFill>
                  <a:prstClr val="black"/>
                </a:solidFill>
                <a:latin typeface="Arial" panose="020B0604020202020204" pitchFamily="34" charset="0"/>
                <a:cs typeface="Arial" panose="020B0604020202020204" pitchFamily="34" charset="0"/>
              </a:rPr>
              <a:t> Per 100,000 population.</a:t>
            </a:r>
          </a:p>
        </p:txBody>
      </p:sp>
      <p:sp>
        <p:nvSpPr>
          <p:cNvPr id="11" name="TextBox 10">
            <a:extLst>
              <a:ext uri="{FF2B5EF4-FFF2-40B4-BE49-F238E27FC236}">
                <a16:creationId xmlns:a16="http://schemas.microsoft.com/office/drawing/2014/main" id="{51AD5ECA-0607-49AB-AE0E-C28FC8D8E6EE}"/>
              </a:ext>
            </a:extLst>
          </p:cNvPr>
          <p:cNvSpPr txBox="1"/>
          <p:nvPr/>
        </p:nvSpPr>
        <p:spPr>
          <a:xfrm>
            <a:off x="10384028" y="5842277"/>
            <a:ext cx="870702" cy="374611"/>
          </a:xfrm>
          <a:prstGeom prst="rect">
            <a:avLst/>
          </a:prstGeom>
          <a:solidFill>
            <a:schemeClr val="bg1"/>
          </a:solidFill>
          <a:ln>
            <a:noFill/>
          </a:ln>
        </p:spPr>
        <p:txBody>
          <a:bodyPr wrap="square" rtlCol="0">
            <a:spAutoFit/>
          </a:bodyPr>
          <a:lstStyle/>
          <a:p>
            <a:endParaRPr lang="en-US"/>
          </a:p>
        </p:txBody>
      </p:sp>
      <p:sp>
        <p:nvSpPr>
          <p:cNvPr id="13" name="TextBox 12">
            <a:extLst>
              <a:ext uri="{FF2B5EF4-FFF2-40B4-BE49-F238E27FC236}">
                <a16:creationId xmlns:a16="http://schemas.microsoft.com/office/drawing/2014/main" id="{4028D3E9-17B6-4066-A157-03CF31D9A1FA}"/>
              </a:ext>
            </a:extLst>
          </p:cNvPr>
          <p:cNvSpPr txBox="1"/>
          <p:nvPr/>
        </p:nvSpPr>
        <p:spPr>
          <a:xfrm>
            <a:off x="644572" y="3559592"/>
            <a:ext cx="2692513" cy="226215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Rate suppressed, &lt;5 cases</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&lt;10.0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10.0–15.0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15.1–24.0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&gt;24.0</a:t>
            </a:r>
          </a:p>
        </p:txBody>
      </p:sp>
      <p:sp>
        <p:nvSpPr>
          <p:cNvPr id="15" name="TextBox 14">
            <a:extLst>
              <a:ext uri="{FF2B5EF4-FFF2-40B4-BE49-F238E27FC236}">
                <a16:creationId xmlns:a16="http://schemas.microsoft.com/office/drawing/2014/main" id="{82AC9AF6-2446-495F-932D-3AF5F011F91D}"/>
              </a:ext>
            </a:extLst>
          </p:cNvPr>
          <p:cNvSpPr txBox="1"/>
          <p:nvPr/>
        </p:nvSpPr>
        <p:spPr>
          <a:xfrm>
            <a:off x="6334966" y="3923597"/>
            <a:ext cx="2692513" cy="1908215"/>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28.0–100.0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100.0–130.0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131.1–160.0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160.1–190.0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&gt;190.0</a:t>
            </a:r>
            <a:endParaRPr lang="en-US" sz="90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F80FB8E0-DE73-4EBA-A001-AC3EEDBA56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
        <p:nvSpPr>
          <p:cNvPr id="16" name="TextBox 15">
            <a:extLst>
              <a:ext uri="{FF2B5EF4-FFF2-40B4-BE49-F238E27FC236}">
                <a16:creationId xmlns:a16="http://schemas.microsoft.com/office/drawing/2014/main" id="{315B71B4-2516-4B6F-B538-DC72ADA2020C}"/>
              </a:ext>
            </a:extLst>
          </p:cNvPr>
          <p:cNvSpPr txBox="1"/>
          <p:nvPr/>
        </p:nvSpPr>
        <p:spPr>
          <a:xfrm>
            <a:off x="1687530" y="1263153"/>
            <a:ext cx="2821606" cy="830997"/>
          </a:xfrm>
          <a:prstGeom prst="rect">
            <a:avLst/>
          </a:prstGeom>
          <a:noFill/>
        </p:spPr>
        <p:txBody>
          <a:bodyPr wrap="none" rtlCol="0">
            <a:spAutoFit/>
          </a:bodyPr>
          <a:lstStyle/>
          <a:p>
            <a:pPr algn="ctr"/>
            <a:r>
              <a:rPr lang="en-US" sz="2400">
                <a:latin typeface="Arial" panose="020B0604020202020204" pitchFamily="34" charset="0"/>
                <a:cs typeface="Arial" panose="020B0604020202020204" pitchFamily="34" charset="0"/>
              </a:rPr>
              <a:t>Chronic hepatitis B</a:t>
            </a:r>
          </a:p>
          <a:p>
            <a:pPr algn="ctr"/>
            <a:r>
              <a:rPr lang="en-US" sz="2400">
                <a:latin typeface="Arial" panose="020B0604020202020204" pitchFamily="34" charset="0"/>
                <a:cs typeface="Arial" panose="020B0604020202020204" pitchFamily="34" charset="0"/>
              </a:rPr>
              <a:t>N=4,812</a:t>
            </a:r>
          </a:p>
        </p:txBody>
      </p:sp>
      <p:sp>
        <p:nvSpPr>
          <p:cNvPr id="18" name="TextBox 17">
            <a:extLst>
              <a:ext uri="{FF2B5EF4-FFF2-40B4-BE49-F238E27FC236}">
                <a16:creationId xmlns:a16="http://schemas.microsoft.com/office/drawing/2014/main" id="{420986BA-996E-4E44-912A-955632ED63AE}"/>
              </a:ext>
            </a:extLst>
          </p:cNvPr>
          <p:cNvSpPr txBox="1"/>
          <p:nvPr/>
        </p:nvSpPr>
        <p:spPr>
          <a:xfrm>
            <a:off x="6935391" y="1258966"/>
            <a:ext cx="2821606" cy="830997"/>
          </a:xfrm>
          <a:prstGeom prst="rect">
            <a:avLst/>
          </a:prstGeom>
          <a:noFill/>
        </p:spPr>
        <p:txBody>
          <a:bodyPr wrap="none" rtlCol="0">
            <a:spAutoFit/>
          </a:bodyPr>
          <a:lstStyle/>
          <a:p>
            <a:pPr algn="ctr"/>
            <a:r>
              <a:rPr lang="en-US" sz="2400">
                <a:latin typeface="Arial" panose="020B0604020202020204" pitchFamily="34" charset="0"/>
                <a:cs typeface="Arial" panose="020B0604020202020204" pitchFamily="34" charset="0"/>
              </a:rPr>
              <a:t>Chronic hepatitis C</a:t>
            </a:r>
          </a:p>
          <a:p>
            <a:pPr algn="ctr"/>
            <a:r>
              <a:rPr lang="en-US" sz="2400">
                <a:latin typeface="Arial" panose="020B0604020202020204" pitchFamily="34" charset="0"/>
                <a:cs typeface="Arial" panose="020B0604020202020204" pitchFamily="34" charset="0"/>
              </a:rPr>
              <a:t>N=19,917</a:t>
            </a:r>
          </a:p>
        </p:txBody>
      </p:sp>
      <p:pic>
        <p:nvPicPr>
          <p:cNvPr id="19" name="Picture 18">
            <a:extLst>
              <a:ext uri="{FF2B5EF4-FFF2-40B4-BE49-F238E27FC236}">
                <a16:creationId xmlns:a16="http://schemas.microsoft.com/office/drawing/2014/main" id="{BF8FFEAD-43EF-45A6-9CC9-A820C1058346}"/>
              </a:ext>
            </a:extLst>
          </p:cNvPr>
          <p:cNvPicPr>
            <a:picLocks noChangeAspect="1"/>
          </p:cNvPicPr>
          <p:nvPr/>
        </p:nvPicPr>
        <p:blipFill>
          <a:blip r:embed="rId8"/>
          <a:stretch>
            <a:fillRect/>
          </a:stretch>
        </p:blipFill>
        <p:spPr>
          <a:xfrm>
            <a:off x="468526" y="3607269"/>
            <a:ext cx="217388" cy="2190400"/>
          </a:xfrm>
          <a:prstGeom prst="rect">
            <a:avLst/>
          </a:prstGeom>
        </p:spPr>
      </p:pic>
      <p:pic>
        <p:nvPicPr>
          <p:cNvPr id="21" name="Picture 20">
            <a:extLst>
              <a:ext uri="{FF2B5EF4-FFF2-40B4-BE49-F238E27FC236}">
                <a16:creationId xmlns:a16="http://schemas.microsoft.com/office/drawing/2014/main" id="{2D330AA9-B009-4B2B-9A02-AA985D7457DF}"/>
              </a:ext>
            </a:extLst>
          </p:cNvPr>
          <p:cNvPicPr>
            <a:picLocks noChangeAspect="1"/>
          </p:cNvPicPr>
          <p:nvPr/>
        </p:nvPicPr>
        <p:blipFill>
          <a:blip r:embed="rId9"/>
          <a:stretch>
            <a:fillRect/>
          </a:stretch>
        </p:blipFill>
        <p:spPr>
          <a:xfrm>
            <a:off x="6166279" y="3979837"/>
            <a:ext cx="217388" cy="1795734"/>
          </a:xfrm>
          <a:prstGeom prst="rect">
            <a:avLst/>
          </a:prstGeom>
        </p:spPr>
      </p:pic>
      <p:sp>
        <p:nvSpPr>
          <p:cNvPr id="3" name="TextBox 2">
            <a:extLst>
              <a:ext uri="{FF2B5EF4-FFF2-40B4-BE49-F238E27FC236}">
                <a16:creationId xmlns:a16="http://schemas.microsoft.com/office/drawing/2014/main" id="{22BB9CB6-1563-4598-947E-36E0DC91AEF2}"/>
              </a:ext>
            </a:extLst>
          </p:cNvPr>
          <p:cNvSpPr txBox="1"/>
          <p:nvPr/>
        </p:nvSpPr>
        <p:spPr>
          <a:xfrm>
            <a:off x="5137455" y="5707473"/>
            <a:ext cx="870702" cy="374611"/>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303996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913EB-959B-4AD7-B787-26471A6D8797}"/>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BE015AED-A9EE-4903-8CC3-1D252FFA6753}"/>
              </a:ext>
            </a:extLst>
          </p:cNvPr>
          <p:cNvSpPr>
            <a:spLocks noGrp="1"/>
          </p:cNvSpPr>
          <p:nvPr>
            <p:ph type="title"/>
          </p:nvPr>
        </p:nvSpPr>
        <p:spPr/>
        <p:txBody>
          <a:bodyPr/>
          <a:lstStyle/>
          <a:p>
            <a:endParaRPr lang="en-US"/>
          </a:p>
        </p:txBody>
      </p:sp>
      <p:sp>
        <p:nvSpPr>
          <p:cNvPr id="4" name="Title 2">
            <a:extLst>
              <a:ext uri="{FF2B5EF4-FFF2-40B4-BE49-F238E27FC236}">
                <a16:creationId xmlns:a16="http://schemas.microsoft.com/office/drawing/2014/main" id="{CBAEA87D-CA47-42A6-B4B6-2BA5B6BE5B88}"/>
              </a:ext>
            </a:extLst>
          </p:cNvPr>
          <p:cNvSpPr txBox="1">
            <a:spLocks/>
          </p:cNvSpPr>
          <p:nvPr/>
        </p:nvSpPr>
        <p:spPr>
          <a:xfrm>
            <a:off x="680321" y="2648791"/>
            <a:ext cx="10888224"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a:lstStyle>
          <a:p>
            <a:pPr algn="ctr"/>
            <a:r>
              <a:rPr lang="en-US" sz="5400">
                <a:solidFill>
                  <a:srgbClr val="00A0AF"/>
                </a:solidFill>
              </a:rPr>
              <a:t>Acute Hepatitis in Florida</a:t>
            </a:r>
            <a:endParaRPr lang="en-US" sz="5400" baseline="30000">
              <a:solidFill>
                <a:srgbClr val="00A0AF"/>
              </a:solidFill>
            </a:endParaRPr>
          </a:p>
        </p:txBody>
      </p:sp>
      <p:pic>
        <p:nvPicPr>
          <p:cNvPr id="5" name="Picture 4">
            <a:extLst>
              <a:ext uri="{FF2B5EF4-FFF2-40B4-BE49-F238E27FC236}">
                <a16:creationId xmlns:a16="http://schemas.microsoft.com/office/drawing/2014/main" id="{36CF40F8-150E-4B78-8F6F-5AE65D176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425478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EC3CAF3-6AF0-4F40-9A0B-723D1D074029}"/>
              </a:ext>
            </a:extLst>
          </p:cNvPr>
          <p:cNvGraphicFramePr>
            <a:graphicFrameLocks/>
          </p:cNvGraphicFramePr>
          <p:nvPr>
            <p:extLst>
              <p:ext uri="{D42A27DB-BD31-4B8C-83A1-F6EECF244321}">
                <p14:modId xmlns:p14="http://schemas.microsoft.com/office/powerpoint/2010/main" val="581698860"/>
              </p:ext>
            </p:extLst>
          </p:nvPr>
        </p:nvGraphicFramePr>
        <p:xfrm>
          <a:off x="318521" y="1304924"/>
          <a:ext cx="10888224" cy="459716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a:xfrm>
            <a:off x="680321" y="1655659"/>
            <a:ext cx="10888224" cy="4280530"/>
          </a:xfrm>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Number of Reported Acute Hepatitis Cases in Florida, 2012–2019</a:t>
            </a:r>
          </a:p>
        </p:txBody>
      </p:sp>
      <p:sp>
        <p:nvSpPr>
          <p:cNvPr id="8" name="TextBox 7">
            <a:extLst>
              <a:ext uri="{FF2B5EF4-FFF2-40B4-BE49-F238E27FC236}">
                <a16:creationId xmlns:a16="http://schemas.microsoft.com/office/drawing/2014/main" id="{8868A6D5-B11F-4FBC-B079-5EFED6E94E69}"/>
              </a:ext>
            </a:extLst>
          </p:cNvPr>
          <p:cNvSpPr txBox="1"/>
          <p:nvPr/>
        </p:nvSpPr>
        <p:spPr>
          <a:xfrm>
            <a:off x="95987" y="6045204"/>
            <a:ext cx="6147929" cy="307777"/>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400" dirty="0">
                <a:latin typeface="Arial" panose="020B0604020202020204" pitchFamily="34" charset="0"/>
                <a:cs typeface="Arial" panose="020B0604020202020204" pitchFamily="34" charset="0"/>
              </a:rPr>
              <a:t>Change to F.A.C. 64D-3, Reporting requirements for hepatitis. </a:t>
            </a:r>
            <a:endParaRPr lang="en-US"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05AEC26-C9C1-46C8-AEC0-734684CC8944}"/>
              </a:ext>
            </a:extLst>
          </p:cNvPr>
          <p:cNvSpPr/>
          <p:nvPr/>
        </p:nvSpPr>
        <p:spPr>
          <a:xfrm>
            <a:off x="282784" y="1319830"/>
            <a:ext cx="1396678" cy="830997"/>
          </a:xfrm>
          <a:prstGeom prst="rect">
            <a:avLst/>
          </a:prstGeom>
        </p:spPr>
        <p:txBody>
          <a:bodyPr wrap="square">
            <a:spAutoFit/>
          </a:bodyPr>
          <a:lstStyle/>
          <a:p>
            <a:pP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a:t>Number</a:t>
            </a:r>
          </a:p>
          <a:p>
            <a:pPr algn="ct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a:t>of Cases</a:t>
            </a:r>
          </a:p>
        </p:txBody>
      </p:sp>
      <p:sp>
        <p:nvSpPr>
          <p:cNvPr id="11" name="TextBox 1">
            <a:extLst>
              <a:ext uri="{FF2B5EF4-FFF2-40B4-BE49-F238E27FC236}">
                <a16:creationId xmlns:a16="http://schemas.microsoft.com/office/drawing/2014/main" id="{C3813C5A-8B4D-4BDE-AF8B-561054D7307E}"/>
              </a:ext>
            </a:extLst>
          </p:cNvPr>
          <p:cNvSpPr txBox="1"/>
          <p:nvPr/>
        </p:nvSpPr>
        <p:spPr>
          <a:xfrm>
            <a:off x="4312306" y="5305753"/>
            <a:ext cx="321873" cy="3697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a:latin typeface="Arial" panose="020B0604020202020204" pitchFamily="34" charset="0"/>
                <a:cs typeface="Arial" panose="020B0604020202020204" pitchFamily="34" charset="0"/>
              </a:rPr>
              <a:t>1</a:t>
            </a:r>
          </a:p>
        </p:txBody>
      </p:sp>
      <p:pic>
        <p:nvPicPr>
          <p:cNvPr id="9" name="Picture 8">
            <a:extLst>
              <a:ext uri="{FF2B5EF4-FFF2-40B4-BE49-F238E27FC236}">
                <a16:creationId xmlns:a16="http://schemas.microsoft.com/office/drawing/2014/main" id="{8C62A2FF-94B8-4125-BF2F-C80C85A37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65229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5D03DB6-2ACE-436E-8547-2E1B21114321}"/>
              </a:ext>
            </a:extLst>
          </p:cNvPr>
          <p:cNvGraphicFramePr>
            <a:graphicFrameLocks/>
          </p:cNvGraphicFramePr>
          <p:nvPr>
            <p:extLst>
              <p:ext uri="{D42A27DB-BD31-4B8C-83A1-F6EECF244321}">
                <p14:modId xmlns:p14="http://schemas.microsoft.com/office/powerpoint/2010/main" val="1888292627"/>
              </p:ext>
            </p:extLst>
          </p:nvPr>
        </p:nvGraphicFramePr>
        <p:xfrm>
          <a:off x="318520" y="1304924"/>
          <a:ext cx="10888223" cy="4631265"/>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Rates of Acute Hepatitis in Florida, 2012–2019</a:t>
            </a:r>
          </a:p>
        </p:txBody>
      </p:sp>
      <p:sp>
        <p:nvSpPr>
          <p:cNvPr id="8" name="TextBox 7">
            <a:extLst>
              <a:ext uri="{FF2B5EF4-FFF2-40B4-BE49-F238E27FC236}">
                <a16:creationId xmlns:a16="http://schemas.microsoft.com/office/drawing/2014/main" id="{8868A6D5-B11F-4FBC-B079-5EFED6E94E69}"/>
              </a:ext>
            </a:extLst>
          </p:cNvPr>
          <p:cNvSpPr txBox="1"/>
          <p:nvPr/>
        </p:nvSpPr>
        <p:spPr>
          <a:xfrm>
            <a:off x="96080" y="6048733"/>
            <a:ext cx="6056489" cy="307777"/>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400" dirty="0">
                <a:latin typeface="Arial" panose="020B0604020202020204" pitchFamily="34" charset="0"/>
                <a:cs typeface="Arial" panose="020B0604020202020204" pitchFamily="34" charset="0"/>
              </a:rPr>
              <a:t>Change to F.A.C. 64D-3, Reporting requirements for hepatitis. </a:t>
            </a:r>
            <a:endParaRPr lang="en-US" sz="16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7A68423-72AA-4B5E-B4E1-24B44167FC76}"/>
              </a:ext>
            </a:extLst>
          </p:cNvPr>
          <p:cNvSpPr/>
          <p:nvPr/>
        </p:nvSpPr>
        <p:spPr>
          <a:xfrm>
            <a:off x="335079" y="1238644"/>
            <a:ext cx="139667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Rate per</a:t>
            </a:r>
          </a:p>
          <a:p>
            <a:pPr marL="0" marR="0" lvl="0" indent="0" algn="l" defTabSz="9144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sz="2400">
                <a:solidFill>
                  <a:prstClr val="black"/>
                </a:solidFill>
                <a:latin typeface="Arial" panose="020B0604020202020204" pitchFamily="34" charset="0"/>
                <a:cs typeface="Arial" panose="020B0604020202020204" pitchFamily="34" charset="0"/>
              </a:rPr>
              <a:t>100,000</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
            <a:extLst>
              <a:ext uri="{FF2B5EF4-FFF2-40B4-BE49-F238E27FC236}">
                <a16:creationId xmlns:a16="http://schemas.microsoft.com/office/drawing/2014/main" id="{5ED981B6-1DE3-4EB0-8F89-D2416616E5E0}"/>
              </a:ext>
            </a:extLst>
          </p:cNvPr>
          <p:cNvSpPr txBox="1"/>
          <p:nvPr/>
        </p:nvSpPr>
        <p:spPr>
          <a:xfrm>
            <a:off x="4328079" y="5438627"/>
            <a:ext cx="321873" cy="4084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a:latin typeface="Arial" panose="020B0604020202020204" pitchFamily="34" charset="0"/>
                <a:cs typeface="Arial" panose="020B0604020202020204" pitchFamily="34" charset="0"/>
              </a:rPr>
              <a:t>1</a:t>
            </a:r>
          </a:p>
        </p:txBody>
      </p:sp>
      <p:pic>
        <p:nvPicPr>
          <p:cNvPr id="9" name="Picture 8">
            <a:extLst>
              <a:ext uri="{FF2B5EF4-FFF2-40B4-BE49-F238E27FC236}">
                <a16:creationId xmlns:a16="http://schemas.microsoft.com/office/drawing/2014/main" id="{E1645C21-7ADA-4641-98C7-5150919F1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405961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2800349"/>
            <a:ext cx="10888224" cy="1554689"/>
          </a:xfrm>
        </p:spPr>
        <p:txBody>
          <a:bodyPr>
            <a:normAutofit/>
          </a:bodyPr>
          <a:lstStyle/>
          <a:p>
            <a:pPr algn="ctr"/>
            <a:r>
              <a:rPr lang="en-US">
                <a:latin typeface="Arial" panose="020B0604020202020204" pitchFamily="34" charset="0"/>
                <a:cs typeface="Arial" panose="020B0604020202020204" pitchFamily="34" charset="0"/>
              </a:rPr>
              <a:t>Florida Department of Health</a:t>
            </a:r>
          </a:p>
          <a:p>
            <a:pPr algn="ctr"/>
            <a:r>
              <a:rPr lang="en-US">
                <a:latin typeface="Arial" panose="020B0604020202020204" pitchFamily="34" charset="0"/>
                <a:cs typeface="Arial" panose="020B0604020202020204" pitchFamily="34" charset="0"/>
              </a:rPr>
              <a:t>Bureau of Communicable Diseases</a:t>
            </a:r>
          </a:p>
          <a:p>
            <a:pPr algn="ctr"/>
            <a:r>
              <a:rPr lang="en-US">
                <a:latin typeface="Arial" panose="020B0604020202020204" pitchFamily="34" charset="0"/>
                <a:cs typeface="Arial" panose="020B0604020202020204" pitchFamily="34" charset="0"/>
              </a:rPr>
              <a:t>Viral Hepatitis Surveillance </a:t>
            </a:r>
          </a:p>
          <a:p>
            <a:pPr algn="ct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normAutofit fontScale="90000"/>
          </a:bodyPr>
          <a:lstStyle/>
          <a:p>
            <a:pPr algn="ctr"/>
            <a:r>
              <a:rPr lang="en-US"/>
              <a:t>Epidemiology of Hepatitis B and C</a:t>
            </a:r>
            <a:br>
              <a:rPr lang="en-US"/>
            </a:br>
            <a:r>
              <a:rPr lang="en-US"/>
              <a:t>in Florida, 2019</a:t>
            </a:r>
            <a:endParaRPr lang="en-US" b="1"/>
          </a:p>
        </p:txBody>
      </p:sp>
      <p:pic>
        <p:nvPicPr>
          <p:cNvPr id="6" name="Picture 5">
            <a:extLst>
              <a:ext uri="{FF2B5EF4-FFF2-40B4-BE49-F238E27FC236}">
                <a16:creationId xmlns:a16="http://schemas.microsoft.com/office/drawing/2014/main" id="{062EFC8B-C01C-4344-8728-CF5E3D7A3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3132805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C21394FE-591C-47C1-AB78-FBF5033944A7}"/>
              </a:ext>
            </a:extLst>
          </p:cNvPr>
          <p:cNvGraphicFramePr>
            <a:graphicFrameLocks/>
          </p:cNvGraphicFramePr>
          <p:nvPr>
            <p:extLst>
              <p:ext uri="{D42A27DB-BD31-4B8C-83A1-F6EECF244321}">
                <p14:modId xmlns:p14="http://schemas.microsoft.com/office/powerpoint/2010/main" val="1987407988"/>
              </p:ext>
            </p:extLst>
          </p:nvPr>
        </p:nvGraphicFramePr>
        <p:xfrm>
          <a:off x="318521" y="1345655"/>
          <a:ext cx="10888224" cy="4841532"/>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Acute Hepatitis B by Age Group</a:t>
            </a:r>
          </a:p>
        </p:txBody>
      </p:sp>
      <p:sp>
        <p:nvSpPr>
          <p:cNvPr id="11" name="TextBox 1">
            <a:extLst>
              <a:ext uri="{FF2B5EF4-FFF2-40B4-BE49-F238E27FC236}">
                <a16:creationId xmlns:a16="http://schemas.microsoft.com/office/drawing/2014/main" id="{875EDDEA-4727-4364-88F7-0039F12BC030}"/>
              </a:ext>
            </a:extLst>
          </p:cNvPr>
          <p:cNvSpPr txBox="1"/>
          <p:nvPr/>
        </p:nvSpPr>
        <p:spPr>
          <a:xfrm>
            <a:off x="265466" y="1313781"/>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solidFill>
                  <a:prstClr val="black"/>
                </a:solidFill>
                <a:latin typeface="Arial" panose="020B0604020202020204" pitchFamily="34" charset="0"/>
                <a:cs typeface="Arial" panose="020B0604020202020204" pitchFamily="34" charset="0"/>
              </a:rPr>
              <a:t>Percentage</a:t>
            </a:r>
          </a:p>
          <a:p>
            <a:r>
              <a:rPr lang="en-US" sz="2400">
                <a:solidFill>
                  <a:prstClr val="black"/>
                </a:solidFill>
                <a:latin typeface="Arial" panose="020B0604020202020204" pitchFamily="34" charset="0"/>
                <a:cs typeface="Arial" panose="020B0604020202020204" pitchFamily="34" charset="0"/>
              </a:rPr>
              <a:t>of Cases</a:t>
            </a:r>
          </a:p>
        </p:txBody>
      </p:sp>
      <p:pic>
        <p:nvPicPr>
          <p:cNvPr id="9" name="Picture 8">
            <a:extLst>
              <a:ext uri="{FF2B5EF4-FFF2-40B4-BE49-F238E27FC236}">
                <a16:creationId xmlns:a16="http://schemas.microsoft.com/office/drawing/2014/main" id="{1F1D1CFC-94BD-4D00-929F-EC3D51E09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74738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Acute Hepatitis B by Sex</a:t>
            </a:r>
          </a:p>
        </p:txBody>
      </p:sp>
      <p:pic>
        <p:nvPicPr>
          <p:cNvPr id="9" name="Picture 8">
            <a:extLst>
              <a:ext uri="{FF2B5EF4-FFF2-40B4-BE49-F238E27FC236}">
                <a16:creationId xmlns:a16="http://schemas.microsoft.com/office/drawing/2014/main" id="{E144D5E3-AEB9-444E-BDD2-F695D0454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7" name="Chart 6">
            <a:extLst>
              <a:ext uri="{FF2B5EF4-FFF2-40B4-BE49-F238E27FC236}">
                <a16:creationId xmlns:a16="http://schemas.microsoft.com/office/drawing/2014/main" id="{3429BF43-3E8B-445A-936C-755BBFDAC5D3}"/>
              </a:ext>
            </a:extLst>
          </p:cNvPr>
          <p:cNvGraphicFramePr>
            <a:graphicFrameLocks/>
          </p:cNvGraphicFramePr>
          <p:nvPr>
            <p:extLst>
              <p:ext uri="{D42A27DB-BD31-4B8C-83A1-F6EECF244321}">
                <p14:modId xmlns:p14="http://schemas.microsoft.com/office/powerpoint/2010/main" val="1794200671"/>
              </p:ext>
            </p:extLst>
          </p:nvPr>
        </p:nvGraphicFramePr>
        <p:xfrm>
          <a:off x="375386" y="1391543"/>
          <a:ext cx="11080331" cy="45446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429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30F5AEC3-CD40-4C08-B9EB-3B415347E678}"/>
              </a:ext>
            </a:extLst>
          </p:cNvPr>
          <p:cNvGraphicFramePr>
            <a:graphicFrameLocks/>
          </p:cNvGraphicFramePr>
          <p:nvPr>
            <p:extLst>
              <p:ext uri="{D42A27DB-BD31-4B8C-83A1-F6EECF244321}">
                <p14:modId xmlns:p14="http://schemas.microsoft.com/office/powerpoint/2010/main" val="3185145446"/>
              </p:ext>
            </p:extLst>
          </p:nvPr>
        </p:nvGraphicFramePr>
        <p:xfrm>
          <a:off x="318520" y="1317999"/>
          <a:ext cx="11303849" cy="471174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Acute Hepatitis B by Race/Ethnicity</a:t>
            </a:r>
          </a:p>
        </p:txBody>
      </p:sp>
      <p:sp>
        <p:nvSpPr>
          <p:cNvPr id="13" name="TextBox 1">
            <a:extLst>
              <a:ext uri="{FF2B5EF4-FFF2-40B4-BE49-F238E27FC236}">
                <a16:creationId xmlns:a16="http://schemas.microsoft.com/office/drawing/2014/main" id="{FA0AA46C-A801-4E82-A35B-E43A7CE248B6}"/>
              </a:ext>
            </a:extLst>
          </p:cNvPr>
          <p:cNvSpPr txBox="1"/>
          <p:nvPr/>
        </p:nvSpPr>
        <p:spPr>
          <a:xfrm>
            <a:off x="10510862" y="1907242"/>
            <a:ext cx="1252160" cy="14650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latin typeface="Arial" panose="020B0604020202020204" pitchFamily="34" charset="0"/>
                <a:cs typeface="Arial" panose="020B0604020202020204" pitchFamily="34" charset="0"/>
              </a:rPr>
              <a:t>N=783</a:t>
            </a:r>
          </a:p>
          <a:p>
            <a:endParaRPr lang="en-US" sz="24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N=759</a:t>
            </a:r>
          </a:p>
        </p:txBody>
      </p:sp>
      <p:pic>
        <p:nvPicPr>
          <p:cNvPr id="9" name="Picture 8">
            <a:extLst>
              <a:ext uri="{FF2B5EF4-FFF2-40B4-BE49-F238E27FC236}">
                <a16:creationId xmlns:a16="http://schemas.microsoft.com/office/drawing/2014/main" id="{5EB34B81-676E-4037-AF9F-C1F52D767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52298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B70C065-23A3-4FC8-9554-E78F44060FBD}"/>
              </a:ext>
            </a:extLst>
          </p:cNvPr>
          <p:cNvGraphicFramePr>
            <a:graphicFrameLocks/>
          </p:cNvGraphicFramePr>
          <p:nvPr>
            <p:extLst>
              <p:ext uri="{D42A27DB-BD31-4B8C-83A1-F6EECF244321}">
                <p14:modId xmlns:p14="http://schemas.microsoft.com/office/powerpoint/2010/main" val="1994093933"/>
              </p:ext>
            </p:extLst>
          </p:nvPr>
        </p:nvGraphicFramePr>
        <p:xfrm>
          <a:off x="370036" y="1404660"/>
          <a:ext cx="10888223" cy="4664835"/>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Acute Hepatitis C by Age Group</a:t>
            </a:r>
            <a:endParaRPr lang="en-US" baseline="30000"/>
          </a:p>
        </p:txBody>
      </p:sp>
      <p:sp>
        <p:nvSpPr>
          <p:cNvPr id="11" name="TextBox 1">
            <a:extLst>
              <a:ext uri="{FF2B5EF4-FFF2-40B4-BE49-F238E27FC236}">
                <a16:creationId xmlns:a16="http://schemas.microsoft.com/office/drawing/2014/main" id="{B6B0D396-0361-4983-8A52-F9AD74C6F9E1}"/>
              </a:ext>
            </a:extLst>
          </p:cNvPr>
          <p:cNvSpPr txBox="1"/>
          <p:nvPr/>
        </p:nvSpPr>
        <p:spPr>
          <a:xfrm>
            <a:off x="330280" y="1459955"/>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solidFill>
                  <a:prstClr val="black"/>
                </a:solidFill>
                <a:latin typeface="Arial" panose="020B0604020202020204" pitchFamily="34" charset="0"/>
                <a:cs typeface="Arial" panose="020B0604020202020204" pitchFamily="34" charset="0"/>
              </a:rPr>
              <a:t>Percentage</a:t>
            </a:r>
          </a:p>
          <a:p>
            <a:r>
              <a:rPr lang="en-US" sz="2400">
                <a:solidFill>
                  <a:prstClr val="black"/>
                </a:solidFill>
                <a:latin typeface="Arial" panose="020B0604020202020204" pitchFamily="34" charset="0"/>
                <a:cs typeface="Arial" panose="020B0604020202020204" pitchFamily="34" charset="0"/>
              </a:rPr>
              <a:t>of Cases</a:t>
            </a:r>
          </a:p>
        </p:txBody>
      </p:sp>
      <p:pic>
        <p:nvPicPr>
          <p:cNvPr id="9" name="Picture 8">
            <a:extLst>
              <a:ext uri="{FF2B5EF4-FFF2-40B4-BE49-F238E27FC236}">
                <a16:creationId xmlns:a16="http://schemas.microsoft.com/office/drawing/2014/main" id="{D3E49067-6BEF-4E10-9B85-708AC438A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461729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Acute Hepatitis C by Sex</a:t>
            </a:r>
          </a:p>
        </p:txBody>
      </p:sp>
      <p:pic>
        <p:nvPicPr>
          <p:cNvPr id="9" name="Picture 8">
            <a:extLst>
              <a:ext uri="{FF2B5EF4-FFF2-40B4-BE49-F238E27FC236}">
                <a16:creationId xmlns:a16="http://schemas.microsoft.com/office/drawing/2014/main" id="{BBED6761-D218-450C-BA8C-CBD03A8FA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7" name="Chart 6">
            <a:extLst>
              <a:ext uri="{FF2B5EF4-FFF2-40B4-BE49-F238E27FC236}">
                <a16:creationId xmlns:a16="http://schemas.microsoft.com/office/drawing/2014/main" id="{949AB5E6-FB30-4E77-9A47-4AB056EF4B66}"/>
              </a:ext>
            </a:extLst>
          </p:cNvPr>
          <p:cNvGraphicFramePr>
            <a:graphicFrameLocks/>
          </p:cNvGraphicFramePr>
          <p:nvPr>
            <p:extLst>
              <p:ext uri="{D42A27DB-BD31-4B8C-83A1-F6EECF244321}">
                <p14:modId xmlns:p14="http://schemas.microsoft.com/office/powerpoint/2010/main" val="3839597734"/>
              </p:ext>
            </p:extLst>
          </p:nvPr>
        </p:nvGraphicFramePr>
        <p:xfrm>
          <a:off x="375386" y="1281486"/>
          <a:ext cx="10549789" cy="4654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299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Acute Hepatitis C by Race/Ethnicity</a:t>
            </a:r>
          </a:p>
        </p:txBody>
      </p:sp>
      <p:pic>
        <p:nvPicPr>
          <p:cNvPr id="9" name="Picture 8">
            <a:extLst>
              <a:ext uri="{FF2B5EF4-FFF2-40B4-BE49-F238E27FC236}">
                <a16:creationId xmlns:a16="http://schemas.microsoft.com/office/drawing/2014/main" id="{F4648AD2-CBE1-4D57-9C05-8C4BEC7FA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10" name="Chart 9">
            <a:extLst>
              <a:ext uri="{FF2B5EF4-FFF2-40B4-BE49-F238E27FC236}">
                <a16:creationId xmlns:a16="http://schemas.microsoft.com/office/drawing/2014/main" id="{51E62939-3753-4DA9-8A85-ED3CD0C03F62}"/>
              </a:ext>
            </a:extLst>
          </p:cNvPr>
          <p:cNvGraphicFramePr>
            <a:graphicFrameLocks/>
          </p:cNvGraphicFramePr>
          <p:nvPr>
            <p:extLst>
              <p:ext uri="{D42A27DB-BD31-4B8C-83A1-F6EECF244321}">
                <p14:modId xmlns:p14="http://schemas.microsoft.com/office/powerpoint/2010/main" val="1988486539"/>
              </p:ext>
            </p:extLst>
          </p:nvPr>
        </p:nvGraphicFramePr>
        <p:xfrm>
          <a:off x="318520" y="1398247"/>
          <a:ext cx="11038593" cy="46314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339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20" name="Chart 19">
                <a:extLst>
                  <a:ext uri="{FF2B5EF4-FFF2-40B4-BE49-F238E27FC236}">
                    <a16:creationId xmlns:a16="http://schemas.microsoft.com/office/drawing/2014/main" id="{633D68BA-54C2-4A91-94EC-F4A3A1B7B4B1}"/>
                  </a:ext>
                </a:extLst>
              </p:cNvPr>
              <p:cNvGraphicFramePr/>
              <p:nvPr>
                <p:extLst>
                  <p:ext uri="{D42A27DB-BD31-4B8C-83A1-F6EECF244321}">
                    <p14:modId xmlns:p14="http://schemas.microsoft.com/office/powerpoint/2010/main" val="1198158703"/>
                  </p:ext>
                </p:extLst>
              </p:nvPr>
            </p:nvGraphicFramePr>
            <p:xfrm>
              <a:off x="6149008" y="2040833"/>
              <a:ext cx="5102088" cy="400070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0" name="Chart 19">
                <a:extLst>
                  <a:ext uri="{FF2B5EF4-FFF2-40B4-BE49-F238E27FC236}">
                    <a16:creationId xmlns:a16="http://schemas.microsoft.com/office/drawing/2014/main" id="{633D68BA-54C2-4A91-94EC-F4A3A1B7B4B1}"/>
                  </a:ext>
                </a:extLst>
              </p:cNvPr>
              <p:cNvPicPr>
                <a:picLocks noGrp="1" noRot="1" noChangeAspect="1" noMove="1" noResize="1" noEditPoints="1" noAdjustHandles="1" noChangeArrowheads="1" noChangeShapeType="1"/>
              </p:cNvPicPr>
              <p:nvPr/>
            </p:nvPicPr>
            <p:blipFill>
              <a:blip r:embed="rId4"/>
              <a:stretch>
                <a:fillRect/>
              </a:stretch>
            </p:blipFill>
            <p:spPr>
              <a:xfrm>
                <a:off x="6149008" y="2040833"/>
                <a:ext cx="5102088" cy="4000705"/>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21" name="Chart 20">
                <a:extLst>
                  <a:ext uri="{FF2B5EF4-FFF2-40B4-BE49-F238E27FC236}">
                    <a16:creationId xmlns:a16="http://schemas.microsoft.com/office/drawing/2014/main" id="{EFA40968-6F5D-4066-B6CF-D36D75A4A1EF}"/>
                  </a:ext>
                </a:extLst>
              </p:cNvPr>
              <p:cNvGraphicFramePr/>
              <p:nvPr>
                <p:extLst>
                  <p:ext uri="{D42A27DB-BD31-4B8C-83A1-F6EECF244321}">
                    <p14:modId xmlns:p14="http://schemas.microsoft.com/office/powerpoint/2010/main" val="426574699"/>
                  </p:ext>
                </p:extLst>
              </p:nvPr>
            </p:nvGraphicFramePr>
            <p:xfrm>
              <a:off x="130633" y="2040834"/>
              <a:ext cx="5948457" cy="3974868"/>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1" name="Chart 20">
                <a:extLst>
                  <a:ext uri="{FF2B5EF4-FFF2-40B4-BE49-F238E27FC236}">
                    <a16:creationId xmlns:a16="http://schemas.microsoft.com/office/drawing/2014/main" id="{EFA40968-6F5D-4066-B6CF-D36D75A4A1EF}"/>
                  </a:ext>
                </a:extLst>
              </p:cNvPr>
              <p:cNvPicPr>
                <a:picLocks noGrp="1" noRot="1" noChangeAspect="1" noMove="1" noResize="1" noEditPoints="1" noAdjustHandles="1" noChangeArrowheads="1" noChangeShapeType="1"/>
              </p:cNvPicPr>
              <p:nvPr/>
            </p:nvPicPr>
            <p:blipFill>
              <a:blip r:embed="rId6"/>
              <a:stretch>
                <a:fillRect/>
              </a:stretch>
            </p:blipFill>
            <p:spPr>
              <a:xfrm>
                <a:off x="130633" y="2040834"/>
                <a:ext cx="5948457" cy="3974868"/>
              </a:xfrm>
              <a:prstGeom prst="rect">
                <a:avLst/>
              </a:prstGeom>
            </p:spPr>
          </p:pic>
        </mc:Fallback>
      </mc:AlternateContent>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a:xfrm>
            <a:off x="680321" y="210557"/>
            <a:ext cx="10888224" cy="1080938"/>
          </a:xfrm>
        </p:spPr>
        <p:txBody>
          <a:bodyPr>
            <a:normAutofit fontScale="90000"/>
          </a:bodyPr>
          <a:lstStyle/>
          <a:p>
            <a:pPr algn="ctr"/>
            <a:r>
              <a:rPr lang="en-US"/>
              <a:t>Rates</a:t>
            </a:r>
            <a:r>
              <a:rPr lang="en-US" baseline="30000"/>
              <a:t>1</a:t>
            </a:r>
            <a:r>
              <a:rPr lang="en-US"/>
              <a:t> of Acute Hepatitis </a:t>
            </a:r>
            <a:br>
              <a:rPr lang="en-US"/>
            </a:br>
            <a:r>
              <a:rPr lang="en-US"/>
              <a:t>by County, 2019</a:t>
            </a:r>
          </a:p>
        </p:txBody>
      </p:sp>
      <p:sp>
        <p:nvSpPr>
          <p:cNvPr id="8" name="TextBox 7">
            <a:extLst>
              <a:ext uri="{FF2B5EF4-FFF2-40B4-BE49-F238E27FC236}">
                <a16:creationId xmlns:a16="http://schemas.microsoft.com/office/drawing/2014/main" id="{8868A6D5-B11F-4FBC-B079-5EFED6E94E69}"/>
              </a:ext>
            </a:extLst>
          </p:cNvPr>
          <p:cNvSpPr txBox="1"/>
          <p:nvPr/>
        </p:nvSpPr>
        <p:spPr>
          <a:xfrm>
            <a:off x="121675" y="6017910"/>
            <a:ext cx="10162907" cy="338554"/>
          </a:xfrm>
          <a:prstGeom prst="rect">
            <a:avLst/>
          </a:prstGeom>
          <a:noFill/>
        </p:spPr>
        <p:txBody>
          <a:bodyPr wrap="square" rtlCol="0">
            <a:spAutoFit/>
          </a:bodyPr>
          <a:lstStyle/>
          <a:p>
            <a:r>
              <a:rPr lang="en-US" sz="1600" baseline="30000">
                <a:latin typeface="Arial" panose="020B0604020202020204" pitchFamily="34" charset="0"/>
                <a:cs typeface="Arial" panose="020B0604020202020204" pitchFamily="34" charset="0"/>
              </a:rPr>
              <a:t>1</a:t>
            </a:r>
            <a:r>
              <a:rPr lang="en-US" sz="1600">
                <a:latin typeface="Arial" panose="020B0604020202020204" pitchFamily="34" charset="0"/>
                <a:cs typeface="Arial" panose="020B0604020202020204" pitchFamily="34" charset="0"/>
              </a:rPr>
              <a:t> Per 100,000 population. </a:t>
            </a:r>
          </a:p>
        </p:txBody>
      </p:sp>
      <p:sp>
        <p:nvSpPr>
          <p:cNvPr id="3" name="TextBox 2">
            <a:extLst>
              <a:ext uri="{FF2B5EF4-FFF2-40B4-BE49-F238E27FC236}">
                <a16:creationId xmlns:a16="http://schemas.microsoft.com/office/drawing/2014/main" id="{69472906-A197-4EC3-87B5-13D12A31A8DF}"/>
              </a:ext>
            </a:extLst>
          </p:cNvPr>
          <p:cNvSpPr txBox="1"/>
          <p:nvPr/>
        </p:nvSpPr>
        <p:spPr>
          <a:xfrm>
            <a:off x="5201262" y="5592694"/>
            <a:ext cx="863409" cy="369332"/>
          </a:xfrm>
          <a:prstGeom prst="rect">
            <a:avLst/>
          </a:prstGeom>
          <a:solidFill>
            <a:schemeClr val="bg1"/>
          </a:solidFill>
        </p:spPr>
        <p:txBody>
          <a:bodyPr wrap="square" rtlCol="0">
            <a:spAutoFit/>
          </a:bodyPr>
          <a:lstStyle/>
          <a:p>
            <a:endParaRPr lang="en-US"/>
          </a:p>
        </p:txBody>
      </p:sp>
      <p:sp>
        <p:nvSpPr>
          <p:cNvPr id="14" name="TextBox 13">
            <a:extLst>
              <a:ext uri="{FF2B5EF4-FFF2-40B4-BE49-F238E27FC236}">
                <a16:creationId xmlns:a16="http://schemas.microsoft.com/office/drawing/2014/main" id="{7D9734C6-D16E-42AD-95F7-FD26A78D77C3}"/>
              </a:ext>
            </a:extLst>
          </p:cNvPr>
          <p:cNvSpPr txBox="1"/>
          <p:nvPr/>
        </p:nvSpPr>
        <p:spPr>
          <a:xfrm>
            <a:off x="814259" y="3860020"/>
            <a:ext cx="2728047" cy="1877437"/>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Rate suppressed, &lt;5 cases</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0.0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0.1–3.0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3.1–5.0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&gt;5.0</a:t>
            </a:r>
          </a:p>
        </p:txBody>
      </p:sp>
      <p:sp>
        <p:nvSpPr>
          <p:cNvPr id="12" name="TextBox 11">
            <a:extLst>
              <a:ext uri="{FF2B5EF4-FFF2-40B4-BE49-F238E27FC236}">
                <a16:creationId xmlns:a16="http://schemas.microsoft.com/office/drawing/2014/main" id="{12BE50BA-C3D1-4655-8896-97DF8A4C7578}"/>
              </a:ext>
            </a:extLst>
          </p:cNvPr>
          <p:cNvSpPr txBox="1"/>
          <p:nvPr/>
        </p:nvSpPr>
        <p:spPr>
          <a:xfrm>
            <a:off x="10425899" y="5592694"/>
            <a:ext cx="863409" cy="369332"/>
          </a:xfrm>
          <a:prstGeom prst="rect">
            <a:avLst/>
          </a:prstGeom>
          <a:solidFill>
            <a:schemeClr val="bg1"/>
          </a:solidFill>
        </p:spPr>
        <p:txBody>
          <a:bodyPr wrap="square" rtlCol="0">
            <a:spAutoFit/>
          </a:bodyPr>
          <a:lstStyle/>
          <a:p>
            <a:endParaRPr lang="en-US"/>
          </a:p>
        </p:txBody>
      </p:sp>
      <p:sp>
        <p:nvSpPr>
          <p:cNvPr id="17" name="TextBox 16">
            <a:extLst>
              <a:ext uri="{FF2B5EF4-FFF2-40B4-BE49-F238E27FC236}">
                <a16:creationId xmlns:a16="http://schemas.microsoft.com/office/drawing/2014/main" id="{E4F5CC46-2697-424D-843C-610F63428506}"/>
              </a:ext>
            </a:extLst>
          </p:cNvPr>
          <p:cNvSpPr txBox="1"/>
          <p:nvPr/>
        </p:nvSpPr>
        <p:spPr>
          <a:xfrm>
            <a:off x="6384026" y="3861591"/>
            <a:ext cx="2728650" cy="1877437"/>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Rate suppressed, &lt;5 cases</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0.0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0.1–3.0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3.1–5.0</a:t>
            </a:r>
          </a:p>
          <a:p>
            <a:endParaRPr lang="en-US" sz="9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&gt;5.0</a:t>
            </a:r>
          </a:p>
        </p:txBody>
      </p:sp>
      <p:sp>
        <p:nvSpPr>
          <p:cNvPr id="4" name="TextBox 3">
            <a:extLst>
              <a:ext uri="{FF2B5EF4-FFF2-40B4-BE49-F238E27FC236}">
                <a16:creationId xmlns:a16="http://schemas.microsoft.com/office/drawing/2014/main" id="{01C7C9AC-74F6-4ACE-A51A-95CC6146B44D}"/>
              </a:ext>
            </a:extLst>
          </p:cNvPr>
          <p:cNvSpPr txBox="1"/>
          <p:nvPr/>
        </p:nvSpPr>
        <p:spPr>
          <a:xfrm>
            <a:off x="1825387" y="1263153"/>
            <a:ext cx="2545890" cy="830997"/>
          </a:xfrm>
          <a:prstGeom prst="rect">
            <a:avLst/>
          </a:prstGeom>
          <a:noFill/>
        </p:spPr>
        <p:txBody>
          <a:bodyPr wrap="none" rtlCol="0">
            <a:spAutoFit/>
          </a:bodyPr>
          <a:lstStyle/>
          <a:p>
            <a:pPr algn="ctr"/>
            <a:r>
              <a:rPr lang="en-US" sz="2400">
                <a:latin typeface="Arial" panose="020B0604020202020204" pitchFamily="34" charset="0"/>
                <a:cs typeface="Arial" panose="020B0604020202020204" pitchFamily="34" charset="0"/>
              </a:rPr>
              <a:t>Acute hepatitis B</a:t>
            </a:r>
          </a:p>
          <a:p>
            <a:pPr algn="ctr"/>
            <a:r>
              <a:rPr lang="en-US" sz="2400">
                <a:latin typeface="Arial" panose="020B0604020202020204" pitchFamily="34" charset="0"/>
                <a:cs typeface="Arial" panose="020B0604020202020204" pitchFamily="34" charset="0"/>
              </a:rPr>
              <a:t>N=759</a:t>
            </a:r>
          </a:p>
        </p:txBody>
      </p:sp>
      <p:sp>
        <p:nvSpPr>
          <p:cNvPr id="19" name="TextBox 18">
            <a:extLst>
              <a:ext uri="{FF2B5EF4-FFF2-40B4-BE49-F238E27FC236}">
                <a16:creationId xmlns:a16="http://schemas.microsoft.com/office/drawing/2014/main" id="{8F940050-E080-4F42-9CFF-691DB1179FA2}"/>
              </a:ext>
            </a:extLst>
          </p:cNvPr>
          <p:cNvSpPr txBox="1"/>
          <p:nvPr/>
        </p:nvSpPr>
        <p:spPr>
          <a:xfrm>
            <a:off x="7314820" y="1249900"/>
            <a:ext cx="2545890" cy="830997"/>
          </a:xfrm>
          <a:prstGeom prst="rect">
            <a:avLst/>
          </a:prstGeom>
          <a:noFill/>
        </p:spPr>
        <p:txBody>
          <a:bodyPr wrap="none" rtlCol="0">
            <a:spAutoFit/>
          </a:bodyPr>
          <a:lstStyle/>
          <a:p>
            <a:pPr algn="ctr"/>
            <a:r>
              <a:rPr lang="en-US" sz="2400">
                <a:latin typeface="Arial" panose="020B0604020202020204" pitchFamily="34" charset="0"/>
                <a:cs typeface="Arial" panose="020B0604020202020204" pitchFamily="34" charset="0"/>
              </a:rPr>
              <a:t>Acute hepatitis C</a:t>
            </a:r>
          </a:p>
          <a:p>
            <a:pPr algn="ctr"/>
            <a:r>
              <a:rPr lang="en-US" sz="2400">
                <a:latin typeface="Arial" panose="020B0604020202020204" pitchFamily="34" charset="0"/>
                <a:cs typeface="Arial" panose="020B0604020202020204" pitchFamily="34" charset="0"/>
              </a:rPr>
              <a:t>N=806</a:t>
            </a:r>
          </a:p>
        </p:txBody>
      </p:sp>
      <p:pic>
        <p:nvPicPr>
          <p:cNvPr id="9" name="Picture 8">
            <a:extLst>
              <a:ext uri="{FF2B5EF4-FFF2-40B4-BE49-F238E27FC236}">
                <a16:creationId xmlns:a16="http://schemas.microsoft.com/office/drawing/2014/main" id="{4C96FC6D-91F3-47B9-B174-C3012FFE5D12}"/>
              </a:ext>
            </a:extLst>
          </p:cNvPr>
          <p:cNvPicPr>
            <a:picLocks noChangeAspect="1"/>
          </p:cNvPicPr>
          <p:nvPr/>
        </p:nvPicPr>
        <p:blipFill>
          <a:blip r:embed="rId7"/>
          <a:stretch>
            <a:fillRect/>
          </a:stretch>
        </p:blipFill>
        <p:spPr>
          <a:xfrm>
            <a:off x="652158" y="3905970"/>
            <a:ext cx="217388" cy="1795734"/>
          </a:xfrm>
          <a:prstGeom prst="rect">
            <a:avLst/>
          </a:prstGeom>
        </p:spPr>
      </p:pic>
      <p:pic>
        <p:nvPicPr>
          <p:cNvPr id="11" name="Picture 10">
            <a:extLst>
              <a:ext uri="{FF2B5EF4-FFF2-40B4-BE49-F238E27FC236}">
                <a16:creationId xmlns:a16="http://schemas.microsoft.com/office/drawing/2014/main" id="{65435D45-0EE7-4DE4-937B-87A515145888}"/>
              </a:ext>
            </a:extLst>
          </p:cNvPr>
          <p:cNvPicPr>
            <a:picLocks noChangeAspect="1"/>
          </p:cNvPicPr>
          <p:nvPr/>
        </p:nvPicPr>
        <p:blipFill>
          <a:blip r:embed="rId8"/>
          <a:stretch>
            <a:fillRect/>
          </a:stretch>
        </p:blipFill>
        <p:spPr>
          <a:xfrm>
            <a:off x="6215353" y="3900871"/>
            <a:ext cx="217388" cy="1795734"/>
          </a:xfrm>
          <a:prstGeom prst="rect">
            <a:avLst/>
          </a:prstGeom>
        </p:spPr>
      </p:pic>
      <p:pic>
        <p:nvPicPr>
          <p:cNvPr id="15" name="Picture 14">
            <a:extLst>
              <a:ext uri="{FF2B5EF4-FFF2-40B4-BE49-F238E27FC236}">
                <a16:creationId xmlns:a16="http://schemas.microsoft.com/office/drawing/2014/main" id="{C3BB2C3A-1119-44B5-8106-6118DE9FC8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332371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8" name="TextBox 7">
            <a:extLst>
              <a:ext uri="{FF2B5EF4-FFF2-40B4-BE49-F238E27FC236}">
                <a16:creationId xmlns:a16="http://schemas.microsoft.com/office/drawing/2014/main" id="{8868A6D5-B11F-4FBC-B079-5EFED6E94E69}"/>
              </a:ext>
            </a:extLst>
          </p:cNvPr>
          <p:cNvSpPr txBox="1"/>
          <p:nvPr/>
        </p:nvSpPr>
        <p:spPr>
          <a:xfrm>
            <a:off x="134927" y="5809057"/>
            <a:ext cx="10162907"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Range of missing/unknown risk factors is 31–57% for acute hepatitis B and 35–69% for acute hepatitis C.</a:t>
            </a:r>
          </a:p>
        </p:txBody>
      </p:sp>
      <p:sp>
        <p:nvSpPr>
          <p:cNvPr id="4" name="Title 3">
            <a:extLst>
              <a:ext uri="{FF2B5EF4-FFF2-40B4-BE49-F238E27FC236}">
                <a16:creationId xmlns:a16="http://schemas.microsoft.com/office/drawing/2014/main" id="{86E4D473-394D-40CC-B516-6756F231D9D5}"/>
              </a:ext>
            </a:extLst>
          </p:cNvPr>
          <p:cNvSpPr>
            <a:spLocks noGrp="1"/>
          </p:cNvSpPr>
          <p:nvPr>
            <p:ph type="title"/>
          </p:nvPr>
        </p:nvSpPr>
        <p:spPr/>
        <p:txBody>
          <a:bodyPr>
            <a:normAutofit fontScale="90000"/>
          </a:bodyPr>
          <a:lstStyle/>
          <a:p>
            <a:pPr algn="ctr"/>
            <a:r>
              <a:rPr lang="en-US" sz="3600" dirty="0"/>
              <a:t>Drug Use was the Most Commonly Reported Risk Factor for Acute Hepatitis Cases in 2019.</a:t>
            </a:r>
            <a:endParaRPr lang="en-US" dirty="0"/>
          </a:p>
        </p:txBody>
      </p:sp>
      <p:pic>
        <p:nvPicPr>
          <p:cNvPr id="9" name="Picture 8">
            <a:extLst>
              <a:ext uri="{FF2B5EF4-FFF2-40B4-BE49-F238E27FC236}">
                <a16:creationId xmlns:a16="http://schemas.microsoft.com/office/drawing/2014/main" id="{F428D2C6-2342-4DB6-8049-C4F1B166C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11" name="Chart 10">
            <a:extLst>
              <a:ext uri="{FF2B5EF4-FFF2-40B4-BE49-F238E27FC236}">
                <a16:creationId xmlns:a16="http://schemas.microsoft.com/office/drawing/2014/main" id="{19C97D3F-D4F9-4D88-A059-F09BA1B479D5}"/>
              </a:ext>
            </a:extLst>
          </p:cNvPr>
          <p:cNvGraphicFramePr>
            <a:graphicFrameLocks/>
          </p:cNvGraphicFramePr>
          <p:nvPr>
            <p:extLst>
              <p:ext uri="{D42A27DB-BD31-4B8C-83A1-F6EECF244321}">
                <p14:modId xmlns:p14="http://schemas.microsoft.com/office/powerpoint/2010/main" val="3363951213"/>
              </p:ext>
            </p:extLst>
          </p:nvPr>
        </p:nvGraphicFramePr>
        <p:xfrm>
          <a:off x="443181" y="1317999"/>
          <a:ext cx="10481993" cy="4491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0824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FC5A695-020C-4F62-999C-BFD1AA43D542}"/>
              </a:ext>
            </a:extLst>
          </p:cNvPr>
          <p:cNvGraphicFramePr>
            <a:graphicFrameLocks/>
          </p:cNvGraphicFramePr>
          <p:nvPr>
            <p:extLst>
              <p:ext uri="{D42A27DB-BD31-4B8C-83A1-F6EECF244321}">
                <p14:modId xmlns:p14="http://schemas.microsoft.com/office/powerpoint/2010/main" val="2570534653"/>
              </p:ext>
            </p:extLst>
          </p:nvPr>
        </p:nvGraphicFramePr>
        <p:xfrm>
          <a:off x="269370" y="1498669"/>
          <a:ext cx="10888225" cy="3804272"/>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Perinatal Hepatitis C in Florida, </a:t>
            </a:r>
            <a:br>
              <a:rPr lang="en-US"/>
            </a:br>
            <a:r>
              <a:rPr lang="en-US"/>
              <a:t>2016–2019</a:t>
            </a:r>
          </a:p>
        </p:txBody>
      </p:sp>
      <p:sp>
        <p:nvSpPr>
          <p:cNvPr id="8" name="TextBox 7">
            <a:extLst>
              <a:ext uri="{FF2B5EF4-FFF2-40B4-BE49-F238E27FC236}">
                <a16:creationId xmlns:a16="http://schemas.microsoft.com/office/drawing/2014/main" id="{8868A6D5-B11F-4FBC-B079-5EFED6E94E69}"/>
              </a:ext>
            </a:extLst>
          </p:cNvPr>
          <p:cNvSpPr txBox="1"/>
          <p:nvPr/>
        </p:nvSpPr>
        <p:spPr>
          <a:xfrm>
            <a:off x="152233" y="5233668"/>
            <a:ext cx="10772942" cy="584775"/>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Perinatal hepatitis C became reportable in Florida.</a:t>
            </a:r>
          </a:p>
          <a:p>
            <a:r>
              <a:rPr lang="en-US" sz="1600" baseline="30000" dirty="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Perinatal hepatitis C case definition was updated to include a suspect case classification and age was increased</a:t>
            </a:r>
          </a:p>
        </p:txBody>
      </p:sp>
      <p:sp>
        <p:nvSpPr>
          <p:cNvPr id="10" name="Rectangle 9">
            <a:extLst>
              <a:ext uri="{FF2B5EF4-FFF2-40B4-BE49-F238E27FC236}">
                <a16:creationId xmlns:a16="http://schemas.microsoft.com/office/drawing/2014/main" id="{7DDE14B9-0922-4456-BFCF-9718E6725F13}"/>
              </a:ext>
            </a:extLst>
          </p:cNvPr>
          <p:cNvSpPr/>
          <p:nvPr/>
        </p:nvSpPr>
        <p:spPr>
          <a:xfrm>
            <a:off x="375386" y="1329151"/>
            <a:ext cx="1396678" cy="830997"/>
          </a:xfrm>
          <a:prstGeom prst="rect">
            <a:avLst/>
          </a:prstGeom>
        </p:spPr>
        <p:txBody>
          <a:bodyPr wrap="square">
            <a:spAutoFit/>
          </a:bodyPr>
          <a:lstStyle/>
          <a:p>
            <a:pP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a:t>Number</a:t>
            </a:r>
          </a:p>
          <a:p>
            <a:pPr algn="ct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a:t>of Cases</a:t>
            </a:r>
          </a:p>
        </p:txBody>
      </p:sp>
      <p:sp>
        <p:nvSpPr>
          <p:cNvPr id="12" name="Rectangle 11">
            <a:extLst>
              <a:ext uri="{FF2B5EF4-FFF2-40B4-BE49-F238E27FC236}">
                <a16:creationId xmlns:a16="http://schemas.microsoft.com/office/drawing/2014/main" id="{A09AB9E6-9E27-48FC-9CDA-F20185E085E9}"/>
              </a:ext>
            </a:extLst>
          </p:cNvPr>
          <p:cNvSpPr/>
          <p:nvPr/>
        </p:nvSpPr>
        <p:spPr>
          <a:xfrm>
            <a:off x="2504382" y="4821995"/>
            <a:ext cx="2696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E6103F7-FE03-4204-B313-86661B137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
        <p:nvSpPr>
          <p:cNvPr id="11" name="TextBox 10">
            <a:extLst>
              <a:ext uri="{FF2B5EF4-FFF2-40B4-BE49-F238E27FC236}">
                <a16:creationId xmlns:a16="http://schemas.microsoft.com/office/drawing/2014/main" id="{8B175AB1-8ABB-49DC-A5A5-8E722675D9F5}"/>
              </a:ext>
            </a:extLst>
          </p:cNvPr>
          <p:cNvSpPr txBox="1"/>
          <p:nvPr/>
        </p:nvSpPr>
        <p:spPr>
          <a:xfrm>
            <a:off x="268443" y="5697483"/>
            <a:ext cx="1077294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from 2 years to 3 years. In 2019, there were 2 suspect cases reported.</a:t>
            </a:r>
          </a:p>
        </p:txBody>
      </p:sp>
    </p:spTree>
    <p:extLst>
      <p:ext uri="{BB962C8B-B14F-4D97-AF65-F5344CB8AC3E}">
        <p14:creationId xmlns:p14="http://schemas.microsoft.com/office/powerpoint/2010/main" val="1626008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Perinatal Hepatitis C by Age and Sex</a:t>
            </a:r>
          </a:p>
        </p:txBody>
      </p:sp>
      <p:sp>
        <p:nvSpPr>
          <p:cNvPr id="11" name="TextBox 10">
            <a:extLst>
              <a:ext uri="{FF2B5EF4-FFF2-40B4-BE49-F238E27FC236}">
                <a16:creationId xmlns:a16="http://schemas.microsoft.com/office/drawing/2014/main" id="{4A439D70-7F34-4BE3-AAF8-C87EBDFF8CA7}"/>
              </a:ext>
            </a:extLst>
          </p:cNvPr>
          <p:cNvSpPr txBox="1"/>
          <p:nvPr/>
        </p:nvSpPr>
        <p:spPr>
          <a:xfrm>
            <a:off x="172861" y="5766912"/>
            <a:ext cx="6307949"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In 2019, there were 2 suspect perinatal hepatitis C cases reported. </a:t>
            </a:r>
          </a:p>
        </p:txBody>
      </p:sp>
      <p:sp>
        <p:nvSpPr>
          <p:cNvPr id="14" name="TextBox 1">
            <a:extLst>
              <a:ext uri="{FF2B5EF4-FFF2-40B4-BE49-F238E27FC236}">
                <a16:creationId xmlns:a16="http://schemas.microsoft.com/office/drawing/2014/main" id="{35D85153-9456-4367-A15B-220AB75C8FB3}"/>
              </a:ext>
            </a:extLst>
          </p:cNvPr>
          <p:cNvSpPr txBox="1"/>
          <p:nvPr/>
        </p:nvSpPr>
        <p:spPr>
          <a:xfrm>
            <a:off x="172861" y="1404661"/>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solidFill>
                  <a:prstClr val="black"/>
                </a:solidFill>
                <a:latin typeface="Arial" panose="020B0604020202020204" pitchFamily="34" charset="0"/>
                <a:cs typeface="Arial" panose="020B0604020202020204" pitchFamily="34" charset="0"/>
              </a:rPr>
              <a:t>Percentage</a:t>
            </a:r>
          </a:p>
          <a:p>
            <a:r>
              <a:rPr lang="en-US" sz="2400">
                <a:solidFill>
                  <a:prstClr val="black"/>
                </a:solidFill>
                <a:latin typeface="Arial" panose="020B0604020202020204" pitchFamily="34" charset="0"/>
                <a:cs typeface="Arial" panose="020B0604020202020204" pitchFamily="34" charset="0"/>
              </a:rPr>
              <a:t>of Cases</a:t>
            </a:r>
          </a:p>
        </p:txBody>
      </p:sp>
      <p:sp>
        <p:nvSpPr>
          <p:cNvPr id="15" name="TextBox 1">
            <a:extLst>
              <a:ext uri="{FF2B5EF4-FFF2-40B4-BE49-F238E27FC236}">
                <a16:creationId xmlns:a16="http://schemas.microsoft.com/office/drawing/2014/main" id="{50CE2944-59F5-4EF3-8D35-DEC739FA8A59}"/>
              </a:ext>
            </a:extLst>
          </p:cNvPr>
          <p:cNvSpPr txBox="1"/>
          <p:nvPr/>
        </p:nvSpPr>
        <p:spPr>
          <a:xfrm>
            <a:off x="4300752" y="1701379"/>
            <a:ext cx="4888967" cy="139982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a:latin typeface="Arial" panose="020B0604020202020204" pitchFamily="34" charset="0"/>
                <a:cs typeface="Arial" panose="020B0604020202020204" pitchFamily="34" charset="0"/>
              </a:rPr>
              <a:t>N=45                      N=24</a:t>
            </a:r>
          </a:p>
        </p:txBody>
      </p:sp>
      <p:pic>
        <p:nvPicPr>
          <p:cNvPr id="10" name="Picture 9">
            <a:extLst>
              <a:ext uri="{FF2B5EF4-FFF2-40B4-BE49-F238E27FC236}">
                <a16:creationId xmlns:a16="http://schemas.microsoft.com/office/drawing/2014/main" id="{34775EA4-43C5-4455-B5DA-7398D8274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16" name="Chart 15">
            <a:extLst>
              <a:ext uri="{FF2B5EF4-FFF2-40B4-BE49-F238E27FC236}">
                <a16:creationId xmlns:a16="http://schemas.microsoft.com/office/drawing/2014/main" id="{43F5908A-2FAC-4565-B522-DB45A1125DD8}"/>
              </a:ext>
            </a:extLst>
          </p:cNvPr>
          <p:cNvGraphicFramePr>
            <a:graphicFrameLocks/>
          </p:cNvGraphicFramePr>
          <p:nvPr>
            <p:extLst>
              <p:ext uri="{D42A27DB-BD31-4B8C-83A1-F6EECF244321}">
                <p14:modId xmlns:p14="http://schemas.microsoft.com/office/powerpoint/2010/main" val="438877426"/>
              </p:ext>
            </p:extLst>
          </p:nvPr>
        </p:nvGraphicFramePr>
        <p:xfrm>
          <a:off x="242509" y="1767342"/>
          <a:ext cx="5519544" cy="3874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A047FB2F-734A-4121-A08A-9EF35F0C28F2}"/>
              </a:ext>
            </a:extLst>
          </p:cNvPr>
          <p:cNvGraphicFramePr>
            <a:graphicFrameLocks/>
          </p:cNvGraphicFramePr>
          <p:nvPr>
            <p:extLst>
              <p:ext uri="{D42A27DB-BD31-4B8C-83A1-F6EECF244321}">
                <p14:modId xmlns:p14="http://schemas.microsoft.com/office/powerpoint/2010/main" val="2414328747"/>
              </p:ext>
            </p:extLst>
          </p:nvPr>
        </p:nvGraphicFramePr>
        <p:xfrm>
          <a:off x="2489000" y="1317999"/>
          <a:ext cx="8894617" cy="43671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926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1549667"/>
            <a:ext cx="10888224" cy="4386522"/>
          </a:xfrm>
        </p:spPr>
        <p:txBody>
          <a:bodyPr>
            <a:normAutofit/>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Acute cases require clinical criteria (discrete symptom onset with jaundice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elevated liver enzymes) in addition to laboratory criteria. Cases with documented test conversion, where a negative hepatitis B virus or hepatitis C virus lab result is followed by a positive lab result, do not require clinical criteria to be classified as acute.</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Chronic cases do not require clinical criteria for case classification.</a:t>
            </a: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lstStyle/>
          <a:p>
            <a:pPr algn="ctr"/>
            <a:r>
              <a:rPr lang="en-US"/>
              <a:t>Technical Notes</a:t>
            </a:r>
          </a:p>
        </p:txBody>
      </p:sp>
      <p:pic>
        <p:nvPicPr>
          <p:cNvPr id="6" name="Picture 5">
            <a:extLst>
              <a:ext uri="{FF2B5EF4-FFF2-40B4-BE49-F238E27FC236}">
                <a16:creationId xmlns:a16="http://schemas.microsoft.com/office/drawing/2014/main" id="{062EFC8B-C01C-4344-8728-CF5E3D7A3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72951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Perinatal Hepatitis C by Race/Ethnicity</a:t>
            </a:r>
          </a:p>
        </p:txBody>
      </p:sp>
      <p:sp>
        <p:nvSpPr>
          <p:cNvPr id="11" name="TextBox 10">
            <a:extLst>
              <a:ext uri="{FF2B5EF4-FFF2-40B4-BE49-F238E27FC236}">
                <a16:creationId xmlns:a16="http://schemas.microsoft.com/office/drawing/2014/main" id="{4A439D70-7F34-4BE3-AAF8-C87EBDFF8CA7}"/>
              </a:ext>
            </a:extLst>
          </p:cNvPr>
          <p:cNvSpPr txBox="1"/>
          <p:nvPr/>
        </p:nvSpPr>
        <p:spPr>
          <a:xfrm>
            <a:off x="150001" y="5766912"/>
            <a:ext cx="6376529"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In 2019, there were 2 suspect perinatal hepatitis C cases reported. </a:t>
            </a:r>
          </a:p>
        </p:txBody>
      </p:sp>
      <p:pic>
        <p:nvPicPr>
          <p:cNvPr id="8" name="Picture 7">
            <a:extLst>
              <a:ext uri="{FF2B5EF4-FFF2-40B4-BE49-F238E27FC236}">
                <a16:creationId xmlns:a16="http://schemas.microsoft.com/office/drawing/2014/main" id="{0521F1D5-5593-4179-B90E-DEAE9F8B9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7" name="Chart 6">
            <a:extLst>
              <a:ext uri="{FF2B5EF4-FFF2-40B4-BE49-F238E27FC236}">
                <a16:creationId xmlns:a16="http://schemas.microsoft.com/office/drawing/2014/main" id="{C462A773-0194-48AB-9102-F0E8747D69BC}"/>
              </a:ext>
            </a:extLst>
          </p:cNvPr>
          <p:cNvGraphicFramePr>
            <a:graphicFrameLocks/>
          </p:cNvGraphicFramePr>
          <p:nvPr>
            <p:extLst>
              <p:ext uri="{D42A27DB-BD31-4B8C-83A1-F6EECF244321}">
                <p14:modId xmlns:p14="http://schemas.microsoft.com/office/powerpoint/2010/main" val="69908909"/>
              </p:ext>
            </p:extLst>
          </p:nvPr>
        </p:nvGraphicFramePr>
        <p:xfrm>
          <a:off x="318521" y="1394158"/>
          <a:ext cx="10888224" cy="43727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668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0321" y="1655659"/>
            <a:ext cx="10888224" cy="4280530"/>
          </a:xfrm>
        </p:spPr>
        <p:txBody>
          <a:bodyPr/>
          <a:lstStyle/>
          <a:p>
            <a:pPr algn="ctr"/>
            <a:endParaRPr lang="en-US"/>
          </a:p>
          <a:p>
            <a:pPr algn="ctr"/>
            <a:endParaRPr lang="en-US"/>
          </a:p>
          <a:p>
            <a:pPr algn="ctr"/>
            <a:endParaRPr lang="en-US"/>
          </a:p>
        </p:txBody>
      </p:sp>
      <p:pic>
        <p:nvPicPr>
          <p:cNvPr id="9" name="Picture 8">
            <a:extLst>
              <a:ext uri="{FF2B5EF4-FFF2-40B4-BE49-F238E27FC236}">
                <a16:creationId xmlns:a16="http://schemas.microsoft.com/office/drawing/2014/main" id="{50BFDB78-0DDB-443C-B70E-3ABB3B149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
        <p:nvSpPr>
          <p:cNvPr id="3" name="Rectangle 2">
            <a:extLst>
              <a:ext uri="{FF2B5EF4-FFF2-40B4-BE49-F238E27FC236}">
                <a16:creationId xmlns:a16="http://schemas.microsoft.com/office/drawing/2014/main" id="{F6930452-ACB7-4411-AD19-C639015BA591}"/>
              </a:ext>
            </a:extLst>
          </p:cNvPr>
          <p:cNvSpPr/>
          <p:nvPr/>
        </p:nvSpPr>
        <p:spPr>
          <a:xfrm>
            <a:off x="160020" y="617220"/>
            <a:ext cx="11898630" cy="1038439"/>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a:extLst>
              <a:ext uri="{FF2B5EF4-FFF2-40B4-BE49-F238E27FC236}">
                <a16:creationId xmlns:a16="http://schemas.microsoft.com/office/drawing/2014/main" id="{D4BC19C5-ACC3-4A3A-A47B-AC04E1A13107}"/>
              </a:ext>
            </a:extLst>
          </p:cNvPr>
          <p:cNvSpPr>
            <a:spLocks noGrp="1"/>
          </p:cNvSpPr>
          <p:nvPr>
            <p:ph type="title"/>
          </p:nvPr>
        </p:nvSpPr>
        <p:spPr>
          <a:xfrm>
            <a:off x="160020" y="237061"/>
            <a:ext cx="11898630" cy="1362824"/>
          </a:xfrm>
        </p:spPr>
        <p:txBody>
          <a:bodyPr>
            <a:noAutofit/>
          </a:bodyPr>
          <a:lstStyle/>
          <a:p>
            <a:pPr algn="ctr"/>
            <a:r>
              <a:rPr lang="en-US" sz="3200" dirty="0"/>
              <a:t>The Number of Women of Childbearing Age with Acute or Chronic Hepatitis C Increased by 16% </a:t>
            </a:r>
            <a:br>
              <a:rPr lang="en-US" sz="3200" dirty="0"/>
            </a:br>
            <a:r>
              <a:rPr lang="en-US" sz="3200" dirty="0"/>
              <a:t>from 2012 to 2019.</a:t>
            </a:r>
          </a:p>
        </p:txBody>
      </p:sp>
      <p:graphicFrame>
        <p:nvGraphicFramePr>
          <p:cNvPr id="15" name="Trend">
            <a:extLst>
              <a:ext uri="{FF2B5EF4-FFF2-40B4-BE49-F238E27FC236}">
                <a16:creationId xmlns:a16="http://schemas.microsoft.com/office/drawing/2014/main" id="{44E90E61-C275-4D4B-B0E9-CC4A5C2AD271}"/>
              </a:ext>
            </a:extLst>
          </p:cNvPr>
          <p:cNvGraphicFramePr>
            <a:graphicFrameLocks/>
          </p:cNvGraphicFramePr>
          <p:nvPr>
            <p:extLst>
              <p:ext uri="{D42A27DB-BD31-4B8C-83A1-F6EECF244321}">
                <p14:modId xmlns:p14="http://schemas.microsoft.com/office/powerpoint/2010/main" val="879686047"/>
              </p:ext>
            </p:extLst>
          </p:nvPr>
        </p:nvGraphicFramePr>
        <p:xfrm>
          <a:off x="6033407" y="1761621"/>
          <a:ext cx="4673589" cy="3758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rend">
            <a:extLst>
              <a:ext uri="{FF2B5EF4-FFF2-40B4-BE49-F238E27FC236}">
                <a16:creationId xmlns:a16="http://schemas.microsoft.com/office/drawing/2014/main" id="{93DC9E55-61E3-4A3D-B9A2-7B75C69C262B}"/>
              </a:ext>
            </a:extLst>
          </p:cNvPr>
          <p:cNvGraphicFramePr>
            <a:graphicFrameLocks/>
          </p:cNvGraphicFramePr>
          <p:nvPr>
            <p:extLst>
              <p:ext uri="{D42A27DB-BD31-4B8C-83A1-F6EECF244321}">
                <p14:modId xmlns:p14="http://schemas.microsoft.com/office/powerpoint/2010/main" val="2087803551"/>
              </p:ext>
            </p:extLst>
          </p:nvPr>
        </p:nvGraphicFramePr>
        <p:xfrm>
          <a:off x="530852" y="1761621"/>
          <a:ext cx="4765210" cy="371467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789AE110-5259-4983-9EEA-B830C4A2A68C}"/>
              </a:ext>
            </a:extLst>
          </p:cNvPr>
          <p:cNvSpPr txBox="1"/>
          <p:nvPr/>
        </p:nvSpPr>
        <p:spPr>
          <a:xfrm>
            <a:off x="160020" y="5517513"/>
            <a:ext cx="10722268"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These charts represent persons with any reported hepatitis C infection and may not match data in FLHealthCHARTS.com or data slides from previous years. FLHealthCHARTS.com data represent counts of cases and not counts of persons.</a:t>
            </a:r>
          </a:p>
        </p:txBody>
      </p:sp>
    </p:spTree>
    <p:extLst>
      <p:ext uri="{BB962C8B-B14F-4D97-AF65-F5344CB8AC3E}">
        <p14:creationId xmlns:p14="http://schemas.microsoft.com/office/powerpoint/2010/main" val="359726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6D7E95-63FA-4317-9A8B-FE02AC8CDFB1}"/>
              </a:ext>
            </a:extLst>
          </p:cNvPr>
          <p:cNvSpPr>
            <a:spLocks noGrp="1"/>
          </p:cNvSpPr>
          <p:nvPr>
            <p:ph idx="1"/>
          </p:nvPr>
        </p:nvSpPr>
        <p:spPr>
          <a:xfrm>
            <a:off x="680321" y="1520793"/>
            <a:ext cx="10701912" cy="3958778"/>
          </a:xfrm>
        </p:spPr>
        <p:txBody>
          <a:bodyPr>
            <a:normAutofit/>
          </a:bodyPr>
          <a:lstStyle/>
          <a:p>
            <a:pPr marL="457200" indent="-457200">
              <a:buFont typeface="Arial" panose="020B0604020202020204" pitchFamily="34" charset="0"/>
              <a:buChar char="•"/>
            </a:pPr>
            <a:r>
              <a:rPr lang="en-US" err="1">
                <a:latin typeface="Arial" panose="020B0604020202020204" pitchFamily="34" charset="0"/>
                <a:cs typeface="Arial" panose="020B0604020202020204" pitchFamily="34" charset="0"/>
              </a:rPr>
              <a:t>FLHealthCHARTS</a:t>
            </a:r>
            <a:r>
              <a:rPr lang="en-US">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hlinkClick r:id="rId3"/>
              </a:rPr>
              <a:t>flhealthcharts.com</a:t>
            </a:r>
            <a:endParaRPr lang="en-US">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Case Definitions: </a:t>
            </a:r>
            <a:r>
              <a:rPr lang="en-US">
                <a:latin typeface="Arial" panose="020B0604020202020204" pitchFamily="34" charset="0"/>
                <a:cs typeface="Arial" panose="020B0604020202020204" pitchFamily="34" charset="0"/>
                <a:hlinkClick r:id="rId4"/>
              </a:rPr>
              <a:t>cdc.gov/nndss/conditions/search/hepatitis/</a:t>
            </a:r>
            <a:endParaRPr lang="en-US">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Serology Training: </a:t>
            </a:r>
            <a:r>
              <a:rPr lang="en-US">
                <a:latin typeface="Arial" panose="020B0604020202020204" pitchFamily="34" charset="0"/>
                <a:cs typeface="Arial" panose="020B0604020202020204" pitchFamily="34" charset="0"/>
                <a:hlinkClick r:id="rId5"/>
              </a:rPr>
              <a:t>cdc.gov/hepatitis/resources/professionals/training/serology/training.htm</a:t>
            </a:r>
            <a:endParaRPr lang="en-US">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Hepatitis Surveillance Resources</a:t>
            </a:r>
          </a:p>
        </p:txBody>
      </p:sp>
      <p:pic>
        <p:nvPicPr>
          <p:cNvPr id="7" name="Picture 6">
            <a:extLst>
              <a:ext uri="{FF2B5EF4-FFF2-40B4-BE49-F238E27FC236}">
                <a16:creationId xmlns:a16="http://schemas.microsoft.com/office/drawing/2014/main" id="{E8877890-C212-4AA3-9ACD-6AC958E51B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92688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6D7E95-63FA-4317-9A8B-FE02AC8CDFB1}"/>
              </a:ext>
            </a:extLst>
          </p:cNvPr>
          <p:cNvSpPr>
            <a:spLocks noGrp="1"/>
          </p:cNvSpPr>
          <p:nvPr>
            <p:ph idx="1"/>
          </p:nvPr>
        </p:nvSpPr>
        <p:spPr>
          <a:xfrm>
            <a:off x="680321" y="1520793"/>
            <a:ext cx="10888224" cy="3958778"/>
          </a:xfrm>
        </p:spPr>
        <p:txBody>
          <a:bodyPr>
            <a:normAutofit/>
          </a:body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Hepatitis Resource Guide: </a:t>
            </a:r>
            <a:r>
              <a:rPr lang="en-US">
                <a:latin typeface="Arial" panose="020B0604020202020204" pitchFamily="34" charset="0"/>
                <a:cs typeface="Arial" panose="020B0604020202020204" pitchFamily="34" charset="0"/>
                <a:hlinkClick r:id="rId3"/>
              </a:rPr>
              <a:t>floridahealth.gov/diseases-and-conditions/hepatitis/_documents/docs-for-hepatitis-resource-page/_documents/hepatitis-resource-guide-general-resources.pdf</a:t>
            </a:r>
            <a:endParaRPr lang="en-US">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Hepatitis General Information: </a:t>
            </a:r>
            <a:r>
              <a:rPr lang="en-US">
                <a:latin typeface="Arial" panose="020B0604020202020204" pitchFamily="34" charset="0"/>
                <a:cs typeface="Arial" panose="020B0604020202020204" pitchFamily="34" charset="0"/>
                <a:hlinkClick r:id="rId4"/>
              </a:rPr>
              <a:t>floridahealth.gov/diseases-and-conditions/hepatitis/hepatitis-general-information.html</a:t>
            </a:r>
            <a:endParaRPr lang="en-US">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Hepatitis Education Materials: </a:t>
            </a:r>
            <a:r>
              <a:rPr lang="en-US">
                <a:latin typeface="Arial" panose="020B0604020202020204" pitchFamily="34" charset="0"/>
                <a:cs typeface="Arial" panose="020B0604020202020204" pitchFamily="34" charset="0"/>
                <a:hlinkClick r:id="rId5"/>
              </a:rPr>
              <a:t>floridahealth.gov/diseases-and-conditions/hepatitis/education-materials.html</a:t>
            </a:r>
            <a:endParaRPr lang="en-US">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a:t>Hepatitis Prevention Resources</a:t>
            </a:r>
          </a:p>
        </p:txBody>
      </p:sp>
      <p:pic>
        <p:nvPicPr>
          <p:cNvPr id="7" name="Picture 6">
            <a:extLst>
              <a:ext uri="{FF2B5EF4-FFF2-40B4-BE49-F238E27FC236}">
                <a16:creationId xmlns:a16="http://schemas.microsoft.com/office/drawing/2014/main" id="{E8877890-C212-4AA3-9ACD-6AC958E51B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36586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6D7E95-63FA-4317-9A8B-FE02AC8CDFB1}"/>
              </a:ext>
            </a:extLst>
          </p:cNvPr>
          <p:cNvSpPr>
            <a:spLocks noGrp="1"/>
          </p:cNvSpPr>
          <p:nvPr>
            <p:ph idx="1"/>
          </p:nvPr>
        </p:nvSpPr>
        <p:spPr>
          <a:xfrm>
            <a:off x="680321" y="1520793"/>
            <a:ext cx="10888224" cy="3958778"/>
          </a:xfrm>
        </p:spPr>
        <p:txBody>
          <a:bodyPr>
            <a:normAutofit fontScale="92500" lnSpcReduction="10000"/>
          </a:bodyPr>
          <a:lstStyle/>
          <a:p>
            <a:pPr marL="457200" indent="-457200">
              <a:buFont typeface="Arial" panose="020B0604020202020204" pitchFamily="34" charset="0"/>
              <a:buChar char="•"/>
            </a:pPr>
            <a:r>
              <a:rPr lang="en-US" sz="2600">
                <a:latin typeface="Arial" panose="020B0604020202020204" pitchFamily="34" charset="0"/>
                <a:cs typeface="Arial" panose="020B0604020202020204" pitchFamily="34" charset="0"/>
              </a:rPr>
              <a:t>Hepatitis Fact Sheets</a:t>
            </a:r>
            <a:endParaRPr lang="en-US" sz="2600">
              <a:latin typeface="Arial" panose="020B0604020202020204" pitchFamily="34" charset="0"/>
              <a:cs typeface="Arial" panose="020B0604020202020204" pitchFamily="34" charset="0"/>
              <a:hlinkClick r:id="rId3"/>
            </a:endParaRPr>
          </a:p>
          <a:p>
            <a:pPr marL="914400" lvl="1" indent="-457200">
              <a:buFont typeface="Arial" panose="020B0604020202020204" pitchFamily="34" charset="0"/>
              <a:buChar char="•"/>
            </a:pPr>
            <a:r>
              <a:rPr lang="en-US" sz="2600">
                <a:latin typeface="Arial" panose="020B0604020202020204" pitchFamily="34" charset="0"/>
                <a:cs typeface="Arial" panose="020B0604020202020204" pitchFamily="34" charset="0"/>
              </a:rPr>
              <a:t>English: </a:t>
            </a:r>
            <a:r>
              <a:rPr lang="en-US" sz="2600">
                <a:latin typeface="Arial" panose="020B0604020202020204" pitchFamily="34" charset="0"/>
                <a:cs typeface="Arial" panose="020B0604020202020204" pitchFamily="34" charset="0"/>
                <a:hlinkClick r:id="rId3"/>
              </a:rPr>
              <a:t>floridahealth.gov/diseases-and-conditions/hepatitis/_documents/docs-for-hepatitis-resource-page/hep-abc-chart-english.pdf</a:t>
            </a:r>
            <a:endParaRPr lang="en-US" sz="260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a:latin typeface="Arial" panose="020B0604020202020204" pitchFamily="34" charset="0"/>
                <a:cs typeface="Arial" panose="020B0604020202020204" pitchFamily="34" charset="0"/>
              </a:rPr>
              <a:t>Spanish: </a:t>
            </a:r>
            <a:r>
              <a:rPr lang="en-US" sz="2600">
                <a:latin typeface="Arial" panose="020B0604020202020204" pitchFamily="34" charset="0"/>
                <a:cs typeface="Arial" panose="020B0604020202020204" pitchFamily="34" charset="0"/>
                <a:hlinkClick r:id="rId4"/>
              </a:rPr>
              <a:t>floridahealth.gov/diseases-and-conditions/hepatitis/_documents/educational-materials/_documents/hep-abc-chart-spanish.pdf</a:t>
            </a:r>
            <a:endParaRPr lang="en-US" sz="260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a:latin typeface="Arial" panose="020B0604020202020204" pitchFamily="34" charset="0"/>
                <a:cs typeface="Arial" panose="020B0604020202020204" pitchFamily="34" charset="0"/>
              </a:rPr>
              <a:t>Haitian Creole: </a:t>
            </a:r>
            <a:r>
              <a:rPr lang="en-US" sz="2600">
                <a:latin typeface="Arial" panose="020B0604020202020204" pitchFamily="34" charset="0"/>
                <a:cs typeface="Arial" panose="020B0604020202020204" pitchFamily="34" charset="0"/>
                <a:hlinkClick r:id="rId5"/>
              </a:rPr>
              <a:t>floridahealth.gov/diseases-and-conditions/hepatitis/_documents/docs-for-hepatitis-resource-page/_documents/abc-chart-creole.pdf</a:t>
            </a:r>
            <a:endParaRPr lang="en-US" sz="26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a:latin typeface="Arial" panose="020B0604020202020204" pitchFamily="34" charset="0"/>
                <a:cs typeface="Arial" panose="020B0604020202020204" pitchFamily="34" charset="0"/>
              </a:rPr>
              <a:t>For more prevention resources, visit </a:t>
            </a:r>
            <a:r>
              <a:rPr lang="en-US" sz="2600">
                <a:latin typeface="Arial" panose="020B0604020202020204" pitchFamily="34" charset="0"/>
                <a:cs typeface="Arial" panose="020B0604020202020204" pitchFamily="34" charset="0"/>
                <a:hlinkClick r:id="rId6"/>
              </a:rPr>
              <a:t>flahepatitis.org</a:t>
            </a:r>
            <a:endParaRPr lang="en-US" sz="26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Hepatitis Prevention Resources, continued</a:t>
            </a:r>
          </a:p>
        </p:txBody>
      </p:sp>
      <p:pic>
        <p:nvPicPr>
          <p:cNvPr id="7" name="Picture 6">
            <a:extLst>
              <a:ext uri="{FF2B5EF4-FFF2-40B4-BE49-F238E27FC236}">
                <a16:creationId xmlns:a16="http://schemas.microsoft.com/office/drawing/2014/main" id="{E8877890-C212-4AA3-9ACD-6AC958E51B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796059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6D7E95-63FA-4317-9A8B-FE02AC8CDFB1}"/>
              </a:ext>
            </a:extLst>
          </p:cNvPr>
          <p:cNvSpPr>
            <a:spLocks noGrp="1"/>
          </p:cNvSpPr>
          <p:nvPr>
            <p:ph idx="1"/>
          </p:nvPr>
        </p:nvSpPr>
        <p:spPr>
          <a:xfrm>
            <a:off x="1062037" y="1574236"/>
            <a:ext cx="10067925" cy="3968404"/>
          </a:xfrm>
        </p:spPr>
        <p:txBody>
          <a:bodyPr>
            <a:normAutofit/>
          </a:bodyPr>
          <a:lstStyle/>
          <a:p>
            <a:pPr>
              <a:lnSpc>
                <a:spcPct val="100000"/>
              </a:lnSpc>
              <a:spcBef>
                <a:spcPts val="0"/>
              </a:spcBef>
            </a:pPr>
            <a:r>
              <a:rPr lang="en-US" sz="2400">
                <a:latin typeface="Arial" panose="020B0604020202020204" pitchFamily="34" charset="0"/>
                <a:cs typeface="Arial" panose="020B0604020202020204" pitchFamily="34" charset="0"/>
              </a:rPr>
              <a:t>Kati Touchstone				    Tom Bendle</a:t>
            </a:r>
          </a:p>
          <a:p>
            <a:pPr>
              <a:lnSpc>
                <a:spcPct val="100000"/>
              </a:lnSpc>
              <a:spcBef>
                <a:spcPts val="0"/>
              </a:spcBef>
            </a:pPr>
            <a:r>
              <a:rPr lang="en-US" sz="2400">
                <a:latin typeface="Arial" panose="020B0604020202020204" pitchFamily="34" charset="0"/>
                <a:cs typeface="Arial" panose="020B0604020202020204" pitchFamily="34" charset="0"/>
              </a:rPr>
              <a:t>Hepatitis Surveillance Epidemiologist	    Hepatitis Program Manager Kati.Touchstone@flhealth.gov		    Thomas.Bendle@flhealth.gov </a:t>
            </a:r>
          </a:p>
          <a:p>
            <a:pPr>
              <a:lnSpc>
                <a:spcPct val="100000"/>
              </a:lnSpc>
              <a:spcBef>
                <a:spcPts val="0"/>
              </a:spcBef>
            </a:pPr>
            <a:r>
              <a:rPr lang="en-US" sz="2400">
                <a:latin typeface="Arial" panose="020B0604020202020204" pitchFamily="34" charset="0"/>
                <a:cs typeface="Arial" panose="020B0604020202020204" pitchFamily="34" charset="0"/>
              </a:rPr>
              <a:t>850-901-6982				    850-245-4426</a:t>
            </a:r>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Viral Hepatitis Surveillance Data Contacts</a:t>
            </a:r>
          </a:p>
        </p:txBody>
      </p:sp>
      <p:sp>
        <p:nvSpPr>
          <p:cNvPr id="7" name="Rectangle 6">
            <a:extLst>
              <a:ext uri="{FF2B5EF4-FFF2-40B4-BE49-F238E27FC236}">
                <a16:creationId xmlns:a16="http://schemas.microsoft.com/office/drawing/2014/main" id="{11203369-CAA2-4E11-807A-C714F4CA610A}"/>
              </a:ext>
            </a:extLst>
          </p:cNvPr>
          <p:cNvSpPr/>
          <p:nvPr/>
        </p:nvSpPr>
        <p:spPr>
          <a:xfrm>
            <a:off x="434399" y="4887895"/>
            <a:ext cx="10964928" cy="760208"/>
          </a:xfrm>
          <a:prstGeom prst="rect">
            <a:avLst/>
          </a:prstGeom>
        </p:spPr>
        <p:txBody>
          <a:bodyPr wrap="square">
            <a:spAutoFit/>
          </a:bodyPr>
          <a:lstStyle/>
          <a:p>
            <a:pPr algn="ctr">
              <a:lnSpc>
                <a:spcPct val="80000"/>
              </a:lnSpc>
              <a:spcBef>
                <a:spcPts val="600"/>
              </a:spcBef>
              <a:buClr>
                <a:srgbClr val="00A2B1"/>
              </a:buClr>
            </a:pPr>
            <a:r>
              <a:rPr lang="en-US" altLang="en-US" sz="2400">
                <a:latin typeface="Arial" charset="0"/>
                <a:ea typeface="SimSun" pitchFamily="2" charset="-122"/>
              </a:rPr>
              <a:t>Hepatitis data are also available on </a:t>
            </a:r>
            <a:r>
              <a:rPr lang="en-US" altLang="en-US" sz="2400" err="1">
                <a:latin typeface="Arial" charset="0"/>
                <a:ea typeface="SimSun" pitchFamily="2" charset="-122"/>
              </a:rPr>
              <a:t>FLHealthCHARTS</a:t>
            </a:r>
            <a:endParaRPr lang="en-US" altLang="en-US" sz="2400">
              <a:latin typeface="Arial" charset="0"/>
              <a:ea typeface="SimSun" pitchFamily="2" charset="-122"/>
            </a:endParaRPr>
          </a:p>
          <a:p>
            <a:pPr algn="ctr">
              <a:lnSpc>
                <a:spcPct val="80000"/>
              </a:lnSpc>
              <a:spcBef>
                <a:spcPts val="600"/>
              </a:spcBef>
              <a:buClr>
                <a:srgbClr val="00A2B1"/>
              </a:buClr>
            </a:pPr>
            <a:r>
              <a:rPr lang="en-US" altLang="en-US" sz="2400">
                <a:solidFill>
                  <a:srgbClr val="0070C0"/>
                </a:solidFill>
                <a:latin typeface="Arial" charset="0"/>
                <a:ea typeface="SimSun" pitchFamily="2" charset="-122"/>
                <a:hlinkClick r:id="rId3"/>
              </a:rPr>
              <a:t>flhealthcharts.com/charts/CommunicableDiseases/default.aspx</a:t>
            </a:r>
            <a:endParaRPr lang="en-US" altLang="en-US" sz="1400">
              <a:solidFill>
                <a:srgbClr val="0070C0"/>
              </a:solidFill>
              <a:latin typeface="Arial" charset="0"/>
              <a:ea typeface="SimSun" pitchFamily="2" charset="-122"/>
            </a:endParaRPr>
          </a:p>
        </p:txBody>
      </p:sp>
      <p:pic>
        <p:nvPicPr>
          <p:cNvPr id="8" name="Picture 7">
            <a:extLst>
              <a:ext uri="{FF2B5EF4-FFF2-40B4-BE49-F238E27FC236}">
                <a16:creationId xmlns:a16="http://schemas.microsoft.com/office/drawing/2014/main" id="{193ABBDA-D49D-4742-8763-E241E14D2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85657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1549667"/>
            <a:ext cx="10888224" cy="4386522"/>
          </a:xfrm>
        </p:spPr>
        <p:txBody>
          <a:bodyPr>
            <a:normAutofit/>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Detailed case definitions for acute and chronic hepatitis B and C and perinatal hepatitis C can be found on the Department of Health’s website: </a:t>
            </a:r>
            <a:r>
              <a:rPr lang="en-US" dirty="0">
                <a:latin typeface="Arial" panose="020B0604020202020204" pitchFamily="34" charset="0"/>
                <a:cs typeface="Arial" panose="020B0604020202020204" pitchFamily="34" charset="0"/>
                <a:hlinkClick r:id="rId2"/>
              </a:rPr>
              <a:t>floridahealth.gov/diseases-and-conditions/disease-reporting-and-management/disease-reporting-and-surveillance/surveillance-and-investigation-guidance/index.html</a:t>
            </a:r>
            <a:r>
              <a:rPr lang="en-US"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Data are pulled based on Morbidity and Mortality Weekly Report weeks, as outlined by the Centers for Disease Control and Prevention, and do not necessarily align with calendar years. This is referred to as “report year.”</a:t>
            </a: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lstStyle/>
          <a:p>
            <a:pPr algn="ctr"/>
            <a:r>
              <a:rPr lang="en-US"/>
              <a:t>Technical Notes, continued</a:t>
            </a:r>
          </a:p>
        </p:txBody>
      </p:sp>
      <p:pic>
        <p:nvPicPr>
          <p:cNvPr id="6" name="Picture 5">
            <a:extLst>
              <a:ext uri="{FF2B5EF4-FFF2-40B4-BE49-F238E27FC236}">
                <a16:creationId xmlns:a16="http://schemas.microsoft.com/office/drawing/2014/main" id="{062EFC8B-C01C-4344-8728-CF5E3D7A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368431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1578543"/>
            <a:ext cx="10888224" cy="4357646"/>
          </a:xfrm>
        </p:spPr>
        <p:txBody>
          <a:bodyPr>
            <a:normAutofit fontScale="92500"/>
          </a:body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Cases by year represent cases reported during that report year, regardless of event date. Someone could be reported with an acute and chronic infection in the same year or across multiple report years.</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Only acute cases are required to be investigated and interviewed in Florida; therefore, chronic cases may be missing demographic and risk factor information.</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In 2014, Florida Administrative Code (F.A.C.) Chapter 64D-3, Reporting requirements for hepatitis, changed, requiring the reporting of all positive and negative hepatitis results, including screening tests. Other requirements include all serum aminotransferase levels.</a:t>
            </a: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lstStyle/>
          <a:p>
            <a:pPr algn="ctr"/>
            <a:r>
              <a:rPr lang="en-US"/>
              <a:t>Technical Notes, continued</a:t>
            </a:r>
          </a:p>
        </p:txBody>
      </p:sp>
      <p:pic>
        <p:nvPicPr>
          <p:cNvPr id="5" name="Picture 4">
            <a:extLst>
              <a:ext uri="{FF2B5EF4-FFF2-40B4-BE49-F238E27FC236}">
                <a16:creationId xmlns:a16="http://schemas.microsoft.com/office/drawing/2014/main" id="{D3BDD02C-719D-4833-8462-6CD6C5B16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88129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E87A3C-0B6E-48F0-B0B1-4F6A87A46749}"/>
              </a:ext>
            </a:extLst>
          </p:cNvPr>
          <p:cNvSpPr>
            <a:spLocks noGrp="1"/>
          </p:cNvSpPr>
          <p:nvPr>
            <p:ph idx="1"/>
          </p:nvPr>
        </p:nvSpPr>
        <p:spPr/>
        <p:txBody>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In 2020, national case definition changes were implemented for acute and chronic hepatitis C. “Discrete onset of symptoms” was removed from acute clinical criteria, and jaundice, peak elevated total bilirubin levels ≥ 3.0 mg/dL or peak elevated serum alanine aminotransferase levels &gt; 200 IU/L are sufficient to meet acute clinical criteria for the 2020 case definition. Additionally, the “negative nucleic acid test followed by positive antibody to hepatitis C (anti-HCV)” test conversion scenario was removed.</a:t>
            </a:r>
          </a:p>
          <a:p>
            <a:pPr marL="4572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553BB7AB-6523-417E-849D-924C3C72F925}"/>
              </a:ext>
            </a:extLst>
          </p:cNvPr>
          <p:cNvSpPr>
            <a:spLocks noGrp="1"/>
          </p:cNvSpPr>
          <p:nvPr>
            <p:ph type="title"/>
          </p:nvPr>
        </p:nvSpPr>
        <p:spPr/>
        <p:txBody>
          <a:bodyPr/>
          <a:lstStyle/>
          <a:p>
            <a:pPr algn="ctr"/>
            <a:r>
              <a:rPr lang="en-US" dirty="0"/>
              <a:t>Technical Notes, continued</a:t>
            </a:r>
          </a:p>
        </p:txBody>
      </p:sp>
    </p:spTree>
    <p:extLst>
      <p:ext uri="{BB962C8B-B14F-4D97-AF65-F5344CB8AC3E}">
        <p14:creationId xmlns:p14="http://schemas.microsoft.com/office/powerpoint/2010/main" val="345800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1578543"/>
            <a:ext cx="10888224" cy="4357646"/>
          </a:xfrm>
        </p:spPr>
        <p:txBody>
          <a:bodyPr vert="horz" lIns="91440" tIns="45720" rIns="91440" bIns="45720" rtlCol="0" anchor="t">
            <a:norm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Chronic cases do not include perinatal hepatitis cases and may not match data in FLHealthCHARTS.com or data slides from previous years.</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Perinatal hepatitis C is defined as hepatitis C among children less than or equal to 36 months of age who are not known to be exposed to the virus other than perinatally (i.e., mother-to-child transmission).</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Data slides represent cases of all ages unless otherwise specified.</a:t>
            </a:r>
          </a:p>
          <a:p>
            <a:pPr marL="457200" indent="-457200">
              <a:buFont typeface="Arial" panose="020B0604020202020204" pitchFamily="34" charset="0"/>
              <a:buChar char="•"/>
            </a:pPr>
            <a:r>
              <a:rPr lang="en-US" sz="2600" dirty="0">
                <a:latin typeface="Arial"/>
                <a:cs typeface="Arial"/>
              </a:rPr>
              <a:t>Bar heights may vary due to rounding.</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Data are pulled from Merlin, Florida’s reportable disease      surveillance system. All data are as of 1/21/2021.</a:t>
            </a: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lstStyle/>
          <a:p>
            <a:pPr algn="ctr"/>
            <a:r>
              <a:rPr lang="en-US"/>
              <a:t>Technical Notes, continued</a:t>
            </a:r>
          </a:p>
        </p:txBody>
      </p:sp>
      <p:pic>
        <p:nvPicPr>
          <p:cNvPr id="5" name="Picture 4">
            <a:extLst>
              <a:ext uri="{FF2B5EF4-FFF2-40B4-BE49-F238E27FC236}">
                <a16:creationId xmlns:a16="http://schemas.microsoft.com/office/drawing/2014/main" id="{D3BDD02C-719D-4833-8462-6CD6C5B16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92413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D9964649-7524-4E03-8F06-690C1873F7EE}"/>
              </a:ext>
            </a:extLst>
          </p:cNvPr>
          <p:cNvGraphicFramePr>
            <a:graphicFrameLocks/>
          </p:cNvGraphicFramePr>
          <p:nvPr>
            <p:extLst>
              <p:ext uri="{D42A27DB-BD31-4B8C-83A1-F6EECF244321}">
                <p14:modId xmlns:p14="http://schemas.microsoft.com/office/powerpoint/2010/main" val="2010622751"/>
              </p:ext>
            </p:extLst>
          </p:nvPr>
        </p:nvGraphicFramePr>
        <p:xfrm>
          <a:off x="375387" y="1304924"/>
          <a:ext cx="10772775" cy="4882263"/>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a:xfrm>
            <a:off x="680321" y="1655659"/>
            <a:ext cx="10888224" cy="4280530"/>
          </a:xfrm>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Number of Reported Chronic Hepatitis Cases in Florida, 2012–2019</a:t>
            </a:r>
          </a:p>
        </p:txBody>
      </p:sp>
      <p:sp>
        <p:nvSpPr>
          <p:cNvPr id="7" name="Rectangle 6">
            <a:extLst>
              <a:ext uri="{FF2B5EF4-FFF2-40B4-BE49-F238E27FC236}">
                <a16:creationId xmlns:a16="http://schemas.microsoft.com/office/drawing/2014/main" id="{71AC6E75-4404-424A-B1E3-ED5DE5F75239}"/>
              </a:ext>
            </a:extLst>
          </p:cNvPr>
          <p:cNvSpPr/>
          <p:nvPr/>
        </p:nvSpPr>
        <p:spPr>
          <a:xfrm>
            <a:off x="324910" y="1315455"/>
            <a:ext cx="1396678" cy="830997"/>
          </a:xfrm>
          <a:prstGeom prst="rect">
            <a:avLst/>
          </a:prstGeom>
        </p:spPr>
        <p:txBody>
          <a:bodyPr wrap="square">
            <a:spAutoFit/>
          </a:bodyPr>
          <a:lstStyle/>
          <a:p>
            <a:pP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a:t>Number</a:t>
            </a:r>
          </a:p>
          <a:p>
            <a:pPr algn="ct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a:t>of Cases</a:t>
            </a:r>
          </a:p>
        </p:txBody>
      </p:sp>
      <p:sp>
        <p:nvSpPr>
          <p:cNvPr id="8" name="TextBox 7">
            <a:extLst>
              <a:ext uri="{FF2B5EF4-FFF2-40B4-BE49-F238E27FC236}">
                <a16:creationId xmlns:a16="http://schemas.microsoft.com/office/drawing/2014/main" id="{2CAC0465-A836-4E39-9463-AB72D3B51EFE}"/>
              </a:ext>
            </a:extLst>
          </p:cNvPr>
          <p:cNvSpPr txBox="1"/>
          <p:nvPr/>
        </p:nvSpPr>
        <p:spPr>
          <a:xfrm>
            <a:off x="86140" y="6063476"/>
            <a:ext cx="10772775" cy="307777"/>
          </a:xfrm>
          <a:prstGeom prst="rect">
            <a:avLst/>
          </a:prstGeom>
          <a:noFill/>
        </p:spPr>
        <p:txBody>
          <a:bodyPr wrap="square" lIns="91440" tIns="45720" rIns="91440" bIns="45720" rtlCol="0" anchor="t">
            <a:spAutoFit/>
          </a:bodyPr>
          <a:lstStyle/>
          <a:p>
            <a:r>
              <a:rPr lang="en-US" sz="1600" baseline="30000" dirty="0">
                <a:latin typeface="Arial"/>
                <a:cs typeface="Arial"/>
              </a:rPr>
              <a:t>1 </a:t>
            </a:r>
            <a:r>
              <a:rPr lang="en-US" sz="1400" dirty="0">
                <a:latin typeface="Arial"/>
                <a:cs typeface="Arial"/>
              </a:rPr>
              <a:t>Change to F.A.C. 64D-3, Reporting requirements for hepatitis. </a:t>
            </a:r>
            <a:endParaRPr lang="en-US" dirty="0"/>
          </a:p>
        </p:txBody>
      </p:sp>
      <p:sp>
        <p:nvSpPr>
          <p:cNvPr id="9" name="Rectangle 8">
            <a:extLst>
              <a:ext uri="{FF2B5EF4-FFF2-40B4-BE49-F238E27FC236}">
                <a16:creationId xmlns:a16="http://schemas.microsoft.com/office/drawing/2014/main" id="{137808F9-7C6B-4DCB-81D7-49A45245D60D}"/>
              </a:ext>
            </a:extLst>
          </p:cNvPr>
          <p:cNvSpPr/>
          <p:nvPr/>
        </p:nvSpPr>
        <p:spPr>
          <a:xfrm>
            <a:off x="4632390" y="5488208"/>
            <a:ext cx="2696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4A5013E-1063-4594-8B39-BEA8B52A6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60140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37FEEFC9-2DED-45E3-B827-D5B62AC64E4C}"/>
              </a:ext>
            </a:extLst>
          </p:cNvPr>
          <p:cNvGraphicFramePr>
            <a:graphicFrameLocks/>
          </p:cNvGraphicFramePr>
          <p:nvPr>
            <p:extLst>
              <p:ext uri="{D42A27DB-BD31-4B8C-83A1-F6EECF244321}">
                <p14:modId xmlns:p14="http://schemas.microsoft.com/office/powerpoint/2010/main" val="901599639"/>
              </p:ext>
            </p:extLst>
          </p:nvPr>
        </p:nvGraphicFramePr>
        <p:xfrm>
          <a:off x="424070" y="1304924"/>
          <a:ext cx="10522225" cy="4748615"/>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a:xfrm>
            <a:off x="530087" y="1655659"/>
            <a:ext cx="10747513" cy="4280530"/>
          </a:xfrm>
        </p:spPr>
        <p:txBody>
          <a:bodyPr/>
          <a:lstStyle/>
          <a:p>
            <a:pPr algn="ctr"/>
            <a:endParaRPr lang="en-US"/>
          </a:p>
          <a:p>
            <a:pPr algn="ctr"/>
            <a:endParaRPr lang="en-US"/>
          </a:p>
          <a:p>
            <a:pPr algn="ctr"/>
            <a:endParaRPr lang="en-US"/>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a:t>Rates of Chronic Hepatitis in Florida, 2012–2019</a:t>
            </a:r>
          </a:p>
        </p:txBody>
      </p:sp>
      <p:sp>
        <p:nvSpPr>
          <p:cNvPr id="8" name="TextBox 7">
            <a:extLst>
              <a:ext uri="{FF2B5EF4-FFF2-40B4-BE49-F238E27FC236}">
                <a16:creationId xmlns:a16="http://schemas.microsoft.com/office/drawing/2014/main" id="{2CAC0465-A836-4E39-9463-AB72D3B51EFE}"/>
              </a:ext>
            </a:extLst>
          </p:cNvPr>
          <p:cNvSpPr txBox="1"/>
          <p:nvPr/>
        </p:nvSpPr>
        <p:spPr>
          <a:xfrm>
            <a:off x="82414" y="6053540"/>
            <a:ext cx="10763249" cy="307777"/>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400" dirty="0">
                <a:latin typeface="Arial" panose="020B0604020202020204" pitchFamily="34" charset="0"/>
                <a:cs typeface="Arial" panose="020B0604020202020204" pitchFamily="34" charset="0"/>
              </a:rPr>
              <a:t>Change to F.A.C. 64D-3, Reporting requirements for hepatitis.</a:t>
            </a:r>
            <a:endParaRPr lang="en-US" sz="1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37808F9-7C6B-4DCB-81D7-49A45245D60D}"/>
              </a:ext>
            </a:extLst>
          </p:cNvPr>
          <p:cNvSpPr/>
          <p:nvPr/>
        </p:nvSpPr>
        <p:spPr>
          <a:xfrm>
            <a:off x="4567303" y="5489941"/>
            <a:ext cx="2696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229E6A2-F64D-40D9-B933-929CEC3C20E6}"/>
              </a:ext>
            </a:extLst>
          </p:cNvPr>
          <p:cNvSpPr/>
          <p:nvPr/>
        </p:nvSpPr>
        <p:spPr>
          <a:xfrm>
            <a:off x="377204" y="1318464"/>
            <a:ext cx="139667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Rate per</a:t>
            </a:r>
          </a:p>
          <a:p>
            <a:pPr marL="0" marR="0" lvl="0" indent="0" algn="l" defTabSz="9144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sz="2400">
                <a:solidFill>
                  <a:prstClr val="black"/>
                </a:solidFill>
                <a:latin typeface="Arial" panose="020B0604020202020204" pitchFamily="34" charset="0"/>
                <a:cs typeface="Arial" panose="020B0604020202020204" pitchFamily="34" charset="0"/>
              </a:rPr>
              <a:t>100,000</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ECF6F8C6-B749-43BA-8CA7-319186D6A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583432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R Presentation 2018-2019 House Health Care October 2017" id="{1B430638-5FF5-467E-BDE4-07FE6A413B85}" vid="{B1C51724-9329-4282-970F-F210334DD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4AF8F293EE8245AC2E6E33DEC98B27" ma:contentTypeVersion="10" ma:contentTypeDescription="Create a new document." ma:contentTypeScope="" ma:versionID="d64e27b1b427d180474486d5cf682923">
  <xsd:schema xmlns:xsd="http://www.w3.org/2001/XMLSchema" xmlns:xs="http://www.w3.org/2001/XMLSchema" xmlns:p="http://schemas.microsoft.com/office/2006/metadata/properties" xmlns:ns2="cdeb1db1-60ad-4401-8ba9-dac2fe974a79" xmlns:ns3="d3b973a8-a900-4fa6-85ff-98380458e06b" targetNamespace="http://schemas.microsoft.com/office/2006/metadata/properties" ma:root="true" ma:fieldsID="e925dfe4dbdf3d0dbdc92fe4cc064fc6" ns2:_="" ns3:_="">
    <xsd:import namespace="cdeb1db1-60ad-4401-8ba9-dac2fe974a79"/>
    <xsd:import namespace="d3b973a8-a900-4fa6-85ff-98380458e06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b1db1-60ad-4401-8ba9-dac2fe974a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973a8-a900-4fa6-85ff-98380458e06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deb1db1-60ad-4401-8ba9-dac2fe974a79">
      <UserInfo>
        <DisplayName>Smelt, Dana</DisplayName>
        <AccountId>264</AccountId>
        <AccountType/>
      </UserInfo>
      <UserInfo>
        <DisplayName>Maddox, Lorene</DisplayName>
        <AccountId>173</AccountId>
        <AccountType/>
      </UserInfo>
      <UserInfo>
        <DisplayName>Pepe, Amber K</DisplayName>
        <AccountId>243</AccountId>
        <AccountType/>
      </UserInfo>
      <UserInfo>
        <DisplayName>Knight, Brandi N</DisplayName>
        <AccountId>172</AccountId>
        <AccountType/>
      </UserInfo>
      <UserInfo>
        <DisplayName>Strickland, Cheryl L</DisplayName>
        <AccountId>92</AccountId>
        <AccountType/>
      </UserInfo>
      <UserInfo>
        <DisplayName>Reeves, Laura</DisplayName>
        <AccountId>175</AccountId>
        <AccountType/>
      </UserInfo>
      <UserInfo>
        <DisplayName>Touchstone, Kati E</DisplayName>
        <AccountId>353</AccountId>
        <AccountType/>
      </UserInfo>
      <UserInfo>
        <DisplayName>Wilson, Craig</DisplayName>
        <AccountId>20</AccountId>
        <AccountType/>
      </UserInfo>
      <UserInfo>
        <DisplayName>Ledington, Kathleen X</DisplayName>
        <AccountId>19</AccountId>
        <AccountType/>
      </UserInfo>
      <UserInfo>
        <DisplayName>Spencer, Emma</DisplayName>
        <AccountId>35</AccountId>
        <AccountType/>
      </UserInfo>
      <UserInfo>
        <DisplayName>Blackmore, Carina</DisplayName>
        <AccountId>34</AccountId>
        <AccountType/>
      </UserInfo>
      <UserInfo>
        <DisplayName>Shiver, Stacy</DisplayName>
        <AccountId>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33E7A4-74C7-4A56-A28D-331E21FD8E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eb1db1-60ad-4401-8ba9-dac2fe974a79"/>
    <ds:schemaRef ds:uri="d3b973a8-a900-4fa6-85ff-98380458e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77DC1F-5DBD-4DD5-B036-381D66BEB518}">
  <ds:schemaRefs>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d3b973a8-a900-4fa6-85ff-98380458e06b"/>
    <ds:schemaRef ds:uri="http://www.w3.org/XML/1998/namespace"/>
    <ds:schemaRef ds:uri="http://schemas.openxmlformats.org/package/2006/metadata/core-properties"/>
    <ds:schemaRef ds:uri="cdeb1db1-60ad-4401-8ba9-dac2fe974a79"/>
    <ds:schemaRef ds:uri="http://purl.org/dc/elements/1.1/"/>
  </ds:schemaRefs>
</ds:datastoreItem>
</file>

<file path=customXml/itemProps3.xml><?xml version="1.0" encoding="utf-8"?>
<ds:datastoreItem xmlns:ds="http://schemas.openxmlformats.org/officeDocument/2006/customXml" ds:itemID="{EA5F5522-9C9E-4373-9706-AE416C124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LBR Presentation 2018-2019 House Health Care October 2017</Template>
  <TotalTime>28</TotalTime>
  <Words>1453</Words>
  <Application>Microsoft Office PowerPoint</Application>
  <PresentationFormat>Widescreen</PresentationFormat>
  <Paragraphs>252</Paragraphs>
  <Slides>35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Arial Narrow</vt:lpstr>
      <vt:lpstr>Calibri</vt:lpstr>
      <vt:lpstr>Trebuchet MS</vt:lpstr>
      <vt:lpstr>Office Theme</vt:lpstr>
      <vt:lpstr>Epidemiology of Hepatitis B and C in Florida, 2019  </vt:lpstr>
      <vt:lpstr>Epidemiology of Hepatitis B and C in Florida, 2019</vt:lpstr>
      <vt:lpstr>Technical Notes</vt:lpstr>
      <vt:lpstr>Technical Notes, continued</vt:lpstr>
      <vt:lpstr>Technical Notes, continued</vt:lpstr>
      <vt:lpstr>Technical Notes, continued</vt:lpstr>
      <vt:lpstr>Technical Notes, continued</vt:lpstr>
      <vt:lpstr>Number of Reported Chronic Hepatitis Cases in Florida, 2012–2019</vt:lpstr>
      <vt:lpstr>Rates of Chronic Hepatitis in Florida, 2012–2019</vt:lpstr>
      <vt:lpstr>Chronic Hepatitis B by Age Group1</vt:lpstr>
      <vt:lpstr>Chronic Hepatitis B by Sex1</vt:lpstr>
      <vt:lpstr>Chronic Hepatitis B by Race/Ethnicity</vt:lpstr>
      <vt:lpstr>Chronic Hepatitis C by Age Group1</vt:lpstr>
      <vt:lpstr>Chronic Hepatitis C by Sex1</vt:lpstr>
      <vt:lpstr>Chronic Hepatitis C by Race/Ethnicity</vt:lpstr>
      <vt:lpstr>Rates1 of Chronic Hepatitis  by County, 2019</vt:lpstr>
      <vt:lpstr>PowerPoint Presentation</vt:lpstr>
      <vt:lpstr>Number of Reported Acute Hepatitis Cases in Florida, 2012–2019</vt:lpstr>
      <vt:lpstr>Rates of Acute Hepatitis in Florida, 2012–2019</vt:lpstr>
      <vt:lpstr>Acute Hepatitis B by Age Group</vt:lpstr>
      <vt:lpstr>Acute Hepatitis B by Sex</vt:lpstr>
      <vt:lpstr>Acute Hepatitis B by Race/Ethnicity</vt:lpstr>
      <vt:lpstr>Acute Hepatitis C by Age Group</vt:lpstr>
      <vt:lpstr>Acute Hepatitis C by Sex</vt:lpstr>
      <vt:lpstr>Acute Hepatitis C by Race/Ethnicity</vt:lpstr>
      <vt:lpstr>Rates1 of Acute Hepatitis  by County, 2019</vt:lpstr>
      <vt:lpstr>Drug Use was the Most Commonly Reported Risk Factor for Acute Hepatitis Cases in 2019.</vt:lpstr>
      <vt:lpstr>Perinatal Hepatitis C in Florida,  2016–2019</vt:lpstr>
      <vt:lpstr>Perinatal Hepatitis C by Age and Sex</vt:lpstr>
      <vt:lpstr>Perinatal Hepatitis C by Race/Ethnicity</vt:lpstr>
      <vt:lpstr>The Number of Women of Childbearing Age with Acute or Chronic Hepatitis C Increased by 16%  from 2012 to 2019.</vt:lpstr>
      <vt:lpstr>Hepatitis Surveillance Resources</vt:lpstr>
      <vt:lpstr>Hepatitis Prevention Resources</vt:lpstr>
      <vt:lpstr>Hepatitis Prevention Resources, continued</vt:lpstr>
      <vt:lpstr>Viral Hepatitis Surveillance Data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 2018-2019 Legislative Budget Request &amp; Schedule VIII-B</dc:title>
  <dc:creator>Gentle, Ty</dc:creator>
  <cp:lastModifiedBy>Touchstone, Kati</cp:lastModifiedBy>
  <cp:revision>12</cp:revision>
  <cp:lastPrinted>2020-02-11T13:14:31Z</cp:lastPrinted>
  <dcterms:created xsi:type="dcterms:W3CDTF">2017-10-03T17:39:10Z</dcterms:created>
  <dcterms:modified xsi:type="dcterms:W3CDTF">2021-04-05T19:27:26Z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0x010100CB4AF8F293EE8245AC2E6E33DEC98B27</vt:lpwstr>
  </property>
</Properties>
</file>