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76" r:id="rId3"/>
    <p:sldId id="277" r:id="rId4"/>
    <p:sldId id="27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266" r:id="rId24"/>
    <p:sldId id="280" r:id="rId25"/>
    <p:sldId id="281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ubinohx\AppData\Local\Microsoft\Windows\Temporary%20Internet%20Files\Content.Outlook\WVMW4NRR\ESSENCE%20Figur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ubinohx\AppData\Local\Microsoft\Windows\Temporary%20Internet%20Files\Content.Outlook\WVMW4NRR\ESSENCE%20Figure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roej\Desktop\PP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73880537660077E-2"/>
          <c:y val="8.4968858640605119E-2"/>
          <c:w val="0.86685834725204802"/>
          <c:h val="0.72478663444358771"/>
        </c:manualLayout>
      </c:layout>
      <c:lineChart>
        <c:grouping val="standard"/>
        <c:varyColors val="0"/>
        <c:ser>
          <c:idx val="2"/>
          <c:order val="0"/>
          <c:tx>
            <c:strRef>
              <c:f>'(F1) ILI All Ages'!$L$4</c:f>
              <c:strCache>
                <c:ptCount val="1"/>
                <c:pt idx="0">
                  <c:v>2014-15</c:v>
                </c:pt>
              </c:strCache>
            </c:strRef>
          </c:tx>
          <c:spPr>
            <a:ln w="12700">
              <a:solidFill>
                <a:srgbClr val="FF6699"/>
              </a:solidFill>
            </a:ln>
          </c:spPr>
          <c:marker>
            <c:symbol val="none"/>
          </c:marker>
          <c:cat>
            <c:numRef>
              <c:f>'(F1) ILI All Ages'!$A$5:$A$57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'(F1) ILI All Ages'!ILIStateG</c:f>
              <c:numCache>
                <c:formatCode>0.00</c:formatCode>
                <c:ptCount val="54"/>
                <c:pt idx="0">
                  <c:v>2.3820000000000001</c:v>
                </c:pt>
                <c:pt idx="1">
                  <c:v>3.0230000000000001</c:v>
                </c:pt>
                <c:pt idx="2">
                  <c:v>3.16</c:v>
                </c:pt>
                <c:pt idx="3">
                  <c:v>2.9660000000000002</c:v>
                </c:pt>
                <c:pt idx="4">
                  <c:v>3.0390000000000001</c:v>
                </c:pt>
                <c:pt idx="5">
                  <c:v>3.0819999999999999</c:v>
                </c:pt>
                <c:pt idx="6">
                  <c:v>3.33</c:v>
                </c:pt>
                <c:pt idx="7">
                  <c:v>3.5350000000000001</c:v>
                </c:pt>
                <c:pt idx="8">
                  <c:v>4.3280000000000003</c:v>
                </c:pt>
                <c:pt idx="9">
                  <c:v>3.8279999999999998</c:v>
                </c:pt>
                <c:pt idx="10">
                  <c:v>3.9689999999999999</c:v>
                </c:pt>
                <c:pt idx="11">
                  <c:v>4.7610000000000001</c:v>
                </c:pt>
                <c:pt idx="12">
                  <c:v>5.5919999999999996</c:v>
                </c:pt>
                <c:pt idx="13">
                  <c:v>4.8470000000000004</c:v>
                </c:pt>
                <c:pt idx="14" formatCode="General">
                  <c:v>4.0250000000000004</c:v>
                </c:pt>
                <c:pt idx="15" formatCode="General">
                  <c:v>3.2709999999999999</c:v>
                </c:pt>
                <c:pt idx="16" formatCode="General">
                  <c:v>3.1150000000000002</c:v>
                </c:pt>
                <c:pt idx="17" formatCode="General">
                  <c:v>2.8490000000000002</c:v>
                </c:pt>
                <c:pt idx="18" formatCode="General">
                  <c:v>2.7850000000000001</c:v>
                </c:pt>
                <c:pt idx="19" formatCode="General">
                  <c:v>2.625</c:v>
                </c:pt>
                <c:pt idx="20" formatCode="General">
                  <c:v>2.7250000000000001</c:v>
                </c:pt>
                <c:pt idx="21" formatCode="General">
                  <c:v>2.6749999999999998</c:v>
                </c:pt>
                <c:pt idx="22" formatCode="General">
                  <c:v>2.6110000000000002</c:v>
                </c:pt>
                <c:pt idx="23" formatCode="General">
                  <c:v>2.5649999999999999</c:v>
                </c:pt>
                <c:pt idx="24" formatCode="General">
                  <c:v>2.3820000000000001</c:v>
                </c:pt>
                <c:pt idx="25" formatCode="General">
                  <c:v>2.1469999999999998</c:v>
                </c:pt>
                <c:pt idx="26" formatCode="General">
                  <c:v>2.1339999999999999</c:v>
                </c:pt>
                <c:pt idx="27" formatCode="General">
                  <c:v>1.9910000000000001</c:v>
                </c:pt>
                <c:pt idx="28" formatCode="General">
                  <c:v>1.9079999999999999</c:v>
                </c:pt>
                <c:pt idx="29" formatCode="General">
                  <c:v>1.8280000000000001</c:v>
                </c:pt>
                <c:pt idx="30" formatCode="General">
                  <c:v>1.8160000000000001</c:v>
                </c:pt>
                <c:pt idx="31" formatCode="General">
                  <c:v>1.7809999999999999</c:v>
                </c:pt>
                <c:pt idx="32" formatCode="General">
                  <c:v>1.6679999999999999</c:v>
                </c:pt>
                <c:pt idx="33" formatCode="General">
                  <c:v>1.5489999999999999</c:v>
                </c:pt>
                <c:pt idx="34" formatCode="General">
                  <c:v>1.4990000000000001</c:v>
                </c:pt>
                <c:pt idx="35" formatCode="General">
                  <c:v>1.4430000000000001</c:v>
                </c:pt>
                <c:pt idx="36" formatCode="General">
                  <c:v>1.3380000000000001</c:v>
                </c:pt>
                <c:pt idx="37" formatCode="General">
                  <c:v>1.1850000000000001</c:v>
                </c:pt>
                <c:pt idx="38" formatCode="General">
                  <c:v>1.157</c:v>
                </c:pt>
                <c:pt idx="39" formatCode="General">
                  <c:v>1.087</c:v>
                </c:pt>
                <c:pt idx="40" formatCode="General">
                  <c:v>0.97899999999999998</c:v>
                </c:pt>
                <c:pt idx="41" formatCode="General">
                  <c:v>1.0109999999999999</c:v>
                </c:pt>
                <c:pt idx="42" formatCode="General">
                  <c:v>0.94299999999999995</c:v>
                </c:pt>
                <c:pt idx="43" formatCode="General">
                  <c:v>0.97199999999999998</c:v>
                </c:pt>
                <c:pt idx="44" formatCode="General">
                  <c:v>0.99</c:v>
                </c:pt>
                <c:pt idx="45" formatCode="General">
                  <c:v>0.95199999999999996</c:v>
                </c:pt>
                <c:pt idx="46" formatCode="General">
                  <c:v>1.0029999999999999</c:v>
                </c:pt>
                <c:pt idx="47" formatCode="General">
                  <c:v>1.0840000000000001</c:v>
                </c:pt>
                <c:pt idx="48" formatCode="General">
                  <c:v>1.3120000000000001</c:v>
                </c:pt>
                <c:pt idx="49" formatCode="General">
                  <c:v>1.5109999999999999</c:v>
                </c:pt>
                <c:pt idx="50" formatCode="General">
                  <c:v>1.5</c:v>
                </c:pt>
                <c:pt idx="51">
                  <c:v>1.48</c:v>
                </c:pt>
                <c:pt idx="52">
                  <c:v>1.5980000000000001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6E-4C39-8D1D-F4C4EC11282E}"/>
            </c:ext>
          </c:extLst>
        </c:ser>
        <c:ser>
          <c:idx val="1"/>
          <c:order val="1"/>
          <c:tx>
            <c:strRef>
              <c:f>'(F1) ILI All Ages'!$M$4</c:f>
              <c:strCache>
                <c:ptCount val="1"/>
                <c:pt idx="0">
                  <c:v>2015-16</c:v>
                </c:pt>
              </c:strCache>
            </c:strRef>
          </c:tx>
          <c:spPr>
            <a:ln w="12700">
              <a:solidFill>
                <a:srgbClr val="FF9933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16E-4C39-8D1D-F4C4EC11282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A16E-4C39-8D1D-F4C4EC11282E}"/>
              </c:ext>
            </c:extLst>
          </c:dPt>
          <c:cat>
            <c:numRef>
              <c:f>'(F1) ILI All Ages'!$A$5:$A$57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'(F1) ILI All Ages'!$M$5:$M$57</c:f>
              <c:numCache>
                <c:formatCode>0.00</c:formatCode>
                <c:ptCount val="53"/>
                <c:pt idx="0">
                  <c:v>1.6839999999999999</c:v>
                </c:pt>
                <c:pt idx="1">
                  <c:v>1.845</c:v>
                </c:pt>
                <c:pt idx="2">
                  <c:v>1.85</c:v>
                </c:pt>
                <c:pt idx="3">
                  <c:v>1.75</c:v>
                </c:pt>
                <c:pt idx="4">
                  <c:v>1.8260000000000001</c:v>
                </c:pt>
                <c:pt idx="5">
                  <c:v>1.857</c:v>
                </c:pt>
                <c:pt idx="6">
                  <c:v>2.012</c:v>
                </c:pt>
                <c:pt idx="7">
                  <c:v>2.1669999999999998</c:v>
                </c:pt>
                <c:pt idx="8">
                  <c:v>2.016</c:v>
                </c:pt>
                <c:pt idx="9">
                  <c:v>1.93</c:v>
                </c:pt>
                <c:pt idx="10">
                  <c:v>2.12</c:v>
                </c:pt>
                <c:pt idx="11">
                  <c:v>2.2799999999999998</c:v>
                </c:pt>
                <c:pt idx="12">
                  <c:v>2.35</c:v>
                </c:pt>
                <c:pt idx="13">
                  <c:v>2.16</c:v>
                </c:pt>
                <c:pt idx="14">
                  <c:v>1.97</c:v>
                </c:pt>
                <c:pt idx="15">
                  <c:v>1.97</c:v>
                </c:pt>
                <c:pt idx="16">
                  <c:v>2.19</c:v>
                </c:pt>
                <c:pt idx="17">
                  <c:v>2.4700000000000002</c:v>
                </c:pt>
                <c:pt idx="18">
                  <c:v>2.92</c:v>
                </c:pt>
                <c:pt idx="19">
                  <c:v>3.35</c:v>
                </c:pt>
                <c:pt idx="20">
                  <c:v>4.18</c:v>
                </c:pt>
                <c:pt idx="21">
                  <c:v>4.1100000000000003</c:v>
                </c:pt>
                <c:pt idx="22">
                  <c:v>4.3499999999999996</c:v>
                </c:pt>
                <c:pt idx="23">
                  <c:v>4.25</c:v>
                </c:pt>
                <c:pt idx="24">
                  <c:v>3.57</c:v>
                </c:pt>
                <c:pt idx="25">
                  <c:v>3.15</c:v>
                </c:pt>
                <c:pt idx="26">
                  <c:v>2.74</c:v>
                </c:pt>
                <c:pt idx="27">
                  <c:v>2.54</c:v>
                </c:pt>
                <c:pt idx="28">
                  <c:v>2.4</c:v>
                </c:pt>
                <c:pt idx="29">
                  <c:v>2.29</c:v>
                </c:pt>
                <c:pt idx="30">
                  <c:v>2.15</c:v>
                </c:pt>
                <c:pt idx="31">
                  <c:v>1.98</c:v>
                </c:pt>
                <c:pt idx="32">
                  <c:v>1.99</c:v>
                </c:pt>
                <c:pt idx="33">
                  <c:v>1.75</c:v>
                </c:pt>
                <c:pt idx="34">
                  <c:v>1.75</c:v>
                </c:pt>
                <c:pt idx="35">
                  <c:v>1.71</c:v>
                </c:pt>
                <c:pt idx="36">
                  <c:v>1.55</c:v>
                </c:pt>
                <c:pt idx="37">
                  <c:v>1.38</c:v>
                </c:pt>
                <c:pt idx="38">
                  <c:v>1.25</c:v>
                </c:pt>
                <c:pt idx="39">
                  <c:v>1.1299999999999999</c:v>
                </c:pt>
                <c:pt idx="40">
                  <c:v>1.1399999999999999</c:v>
                </c:pt>
                <c:pt idx="41">
                  <c:v>1.05</c:v>
                </c:pt>
                <c:pt idx="42">
                  <c:v>0.97</c:v>
                </c:pt>
                <c:pt idx="43">
                  <c:v>0.96</c:v>
                </c:pt>
                <c:pt idx="44">
                  <c:v>0.99</c:v>
                </c:pt>
                <c:pt idx="45">
                  <c:v>0.99</c:v>
                </c:pt>
                <c:pt idx="46">
                  <c:v>1.05</c:v>
                </c:pt>
                <c:pt idx="47">
                  <c:v>1.19</c:v>
                </c:pt>
                <c:pt idx="48">
                  <c:v>1.37</c:v>
                </c:pt>
                <c:pt idx="49">
                  <c:v>1.47</c:v>
                </c:pt>
                <c:pt idx="50">
                  <c:v>1.54</c:v>
                </c:pt>
                <c:pt idx="51">
                  <c:v>1.6</c:v>
                </c:pt>
                <c:pt idx="52">
                  <c:v>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6E-4C39-8D1D-F4C4EC11282E}"/>
            </c:ext>
          </c:extLst>
        </c:ser>
        <c:ser>
          <c:idx val="0"/>
          <c:order val="2"/>
          <c:tx>
            <c:strRef>
              <c:f>'(F1) ILI All Ages'!$N$4</c:f>
              <c:strCache>
                <c:ptCount val="1"/>
                <c:pt idx="0">
                  <c:v>2016-17</c:v>
                </c:pt>
              </c:strCache>
            </c:strRef>
          </c:tx>
          <c:spPr>
            <a:ln w="12700" cap="rnd" cmpd="sng">
              <a:solidFill>
                <a:srgbClr val="A40000"/>
              </a:solidFill>
              <a:round/>
            </a:ln>
          </c:spPr>
          <c:marker>
            <c:symbol val="none"/>
          </c:marker>
          <c:cat>
            <c:numRef>
              <c:f>'(F1) ILI All Ages'!$A$5:$A$57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'(F1) ILI All Ages'!$N$5:$N$57</c:f>
              <c:numCache>
                <c:formatCode>General</c:formatCode>
                <c:ptCount val="53"/>
                <c:pt idx="0">
                  <c:v>1.87</c:v>
                </c:pt>
                <c:pt idx="1">
                  <c:v>1.72</c:v>
                </c:pt>
                <c:pt idx="2">
                  <c:v>1.73</c:v>
                </c:pt>
                <c:pt idx="3">
                  <c:v>1.85</c:v>
                </c:pt>
                <c:pt idx="4">
                  <c:v>1.97</c:v>
                </c:pt>
                <c:pt idx="5">
                  <c:v>2.16</c:v>
                </c:pt>
                <c:pt idx="6">
                  <c:v>2.06</c:v>
                </c:pt>
                <c:pt idx="7">
                  <c:v>2.23</c:v>
                </c:pt>
                <c:pt idx="8">
                  <c:v>2.21</c:v>
                </c:pt>
                <c:pt idx="9">
                  <c:v>2.2400000000000002</c:v>
                </c:pt>
                <c:pt idx="10">
                  <c:v>2.5299999999999998</c:v>
                </c:pt>
                <c:pt idx="11" formatCode="0.00">
                  <c:v>2.9</c:v>
                </c:pt>
                <c:pt idx="12" formatCode="0.00">
                  <c:v>3.4</c:v>
                </c:pt>
                <c:pt idx="13" formatCode="0.00">
                  <c:v>3.1150000000000002</c:v>
                </c:pt>
                <c:pt idx="14">
                  <c:v>2.83</c:v>
                </c:pt>
                <c:pt idx="15" formatCode="0.00">
                  <c:v>2.56</c:v>
                </c:pt>
                <c:pt idx="16" formatCode="0.00">
                  <c:v>2.71</c:v>
                </c:pt>
                <c:pt idx="17" formatCode="0.00">
                  <c:v>2.74</c:v>
                </c:pt>
                <c:pt idx="18" formatCode="0.00">
                  <c:v>3.1</c:v>
                </c:pt>
                <c:pt idx="19" formatCode="0.00">
                  <c:v>3.56</c:v>
                </c:pt>
                <c:pt idx="20" formatCode="0.00">
                  <c:v>3.63</c:v>
                </c:pt>
                <c:pt idx="21" formatCode="0.00">
                  <c:v>3.63</c:v>
                </c:pt>
                <c:pt idx="22" formatCode="0.00">
                  <c:v>3.33</c:v>
                </c:pt>
                <c:pt idx="23" formatCode="0.00">
                  <c:v>3.17</c:v>
                </c:pt>
                <c:pt idx="24" formatCode="0.00">
                  <c:v>2.89</c:v>
                </c:pt>
                <c:pt idx="25" formatCode="0.00">
                  <c:v>2.69</c:v>
                </c:pt>
                <c:pt idx="26" formatCode="0.00">
                  <c:v>2.5099999999999998</c:v>
                </c:pt>
                <c:pt idx="27" formatCode="0.00">
                  <c:v>2.5099999999999998</c:v>
                </c:pt>
                <c:pt idx="28" formatCode="0.00">
                  <c:v>2.2599999999999998</c:v>
                </c:pt>
                <c:pt idx="29" formatCode="0.00">
                  <c:v>2.17</c:v>
                </c:pt>
                <c:pt idx="30" formatCode="0.00">
                  <c:v>2.02</c:v>
                </c:pt>
                <c:pt idx="31" formatCode="0.00">
                  <c:v>1.84</c:v>
                </c:pt>
                <c:pt idx="32" formatCode="0.00">
                  <c:v>1.88</c:v>
                </c:pt>
                <c:pt idx="33" formatCode="0.00">
                  <c:v>1.8</c:v>
                </c:pt>
                <c:pt idx="34" formatCode="0.00">
                  <c:v>1.67</c:v>
                </c:pt>
                <c:pt idx="35" formatCode="0.00">
                  <c:v>1.56</c:v>
                </c:pt>
                <c:pt idx="36" formatCode="0.00">
                  <c:v>1.49</c:v>
                </c:pt>
                <c:pt idx="37" formatCode="0.00">
                  <c:v>1.42</c:v>
                </c:pt>
                <c:pt idx="38" formatCode="0.00">
                  <c:v>1.31</c:v>
                </c:pt>
                <c:pt idx="39" formatCode="0.00">
                  <c:v>1.21</c:v>
                </c:pt>
                <c:pt idx="40" formatCode="0.00">
                  <c:v>1.23</c:v>
                </c:pt>
                <c:pt idx="41" formatCode="0.00">
                  <c:v>1.0900000000000001</c:v>
                </c:pt>
                <c:pt idx="42" formatCode="0.00">
                  <c:v>1.0900000000000001</c:v>
                </c:pt>
                <c:pt idx="43" formatCode="0.00">
                  <c:v>1.0900000000000001</c:v>
                </c:pt>
                <c:pt idx="44" formatCode="0.00">
                  <c:v>1.18</c:v>
                </c:pt>
                <c:pt idx="45" formatCode="0.00">
                  <c:v>1.1599999999999999</c:v>
                </c:pt>
                <c:pt idx="46" formatCode="0.00">
                  <c:v>1.1200000000000001</c:v>
                </c:pt>
                <c:pt idx="47" formatCode="0.00">
                  <c:v>1.32</c:v>
                </c:pt>
                <c:pt idx="48" formatCode="0.00">
                  <c:v>1.56</c:v>
                </c:pt>
                <c:pt idx="49" formatCode="0.00">
                  <c:v>1.79</c:v>
                </c:pt>
                <c:pt idx="50" formatCode="0.00">
                  <c:v>1.53</c:v>
                </c:pt>
                <c:pt idx="51" formatCode="0.00">
                  <c:v>1.37</c:v>
                </c:pt>
                <c:pt idx="52" formatCode="0.00">
                  <c:v>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6E-4C39-8D1D-F4C4EC11282E}"/>
            </c:ext>
          </c:extLst>
        </c:ser>
        <c:ser>
          <c:idx val="3"/>
          <c:order val="3"/>
          <c:tx>
            <c:v>2017-18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'(F1) ILI All Ages'!$A$5:$A$57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'(F1) ILI All Ages'!$O$5:$O$57</c:f>
              <c:numCache>
                <c:formatCode>General</c:formatCode>
                <c:ptCount val="53"/>
                <c:pt idx="0">
                  <c:v>1.64</c:v>
                </c:pt>
                <c:pt idx="1">
                  <c:v>1.89</c:v>
                </c:pt>
                <c:pt idx="2" formatCode="0.00">
                  <c:v>2.11</c:v>
                </c:pt>
                <c:pt idx="3">
                  <c:v>2.25</c:v>
                </c:pt>
                <c:pt idx="4">
                  <c:v>2.4</c:v>
                </c:pt>
                <c:pt idx="5">
                  <c:v>2.6</c:v>
                </c:pt>
                <c:pt idx="6">
                  <c:v>2.65</c:v>
                </c:pt>
                <c:pt idx="7">
                  <c:v>2.92</c:v>
                </c:pt>
                <c:pt idx="8">
                  <c:v>2.72</c:v>
                </c:pt>
                <c:pt idx="9">
                  <c:v>2.77</c:v>
                </c:pt>
                <c:pt idx="10" formatCode="0.00">
                  <c:v>3</c:v>
                </c:pt>
                <c:pt idx="11" formatCode="0.00">
                  <c:v>4.04</c:v>
                </c:pt>
                <c:pt idx="12" formatCode="0.00">
                  <c:v>4.83</c:v>
                </c:pt>
                <c:pt idx="13" formatCode="0.00">
                  <c:v>4.7</c:v>
                </c:pt>
                <c:pt idx="14">
                  <c:v>4.57</c:v>
                </c:pt>
                <c:pt idx="15">
                  <c:v>5.68</c:v>
                </c:pt>
                <c:pt idx="16">
                  <c:v>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6E-4C39-8D1D-F4C4EC11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409816"/>
        <c:axId val="1"/>
      </c:lineChart>
      <c:catAx>
        <c:axId val="298409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4563280116030336"/>
              <c:y val="0.90047102972979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Percent of Visits</a:t>
                </a:r>
              </a:p>
            </c:rich>
          </c:tx>
          <c:layout>
            <c:manualLayout>
              <c:xMode val="edge"/>
              <c:yMode val="edge"/>
              <c:x val="1.925959836415797E-2"/>
              <c:y val="0.2727044313635552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out"/>
        <c:tickLblPos val="nextTo"/>
        <c:spPr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8409816"/>
        <c:crosses val="autoZero"/>
        <c:crossBetween val="between"/>
        <c:minorUnit val="0.5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547020882191278"/>
          <c:y val="9.9972927867244515E-2"/>
          <c:w val="0.14447931166402775"/>
          <c:h val="0.301669853098643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73880537660077E-2"/>
          <c:y val="8.4968858640605119E-2"/>
          <c:w val="0.86685834725204802"/>
          <c:h val="0.72478663444358771"/>
        </c:manualLayout>
      </c:layout>
      <c:lineChart>
        <c:grouping val="standard"/>
        <c:varyColors val="0"/>
        <c:ser>
          <c:idx val="2"/>
          <c:order val="0"/>
          <c:tx>
            <c:strRef>
              <c:f>'(F23) ILI At-Risk 65+'!$F$4</c:f>
              <c:strCache>
                <c:ptCount val="1"/>
                <c:pt idx="0">
                  <c:v>2014-2015</c:v>
                </c:pt>
              </c:strCache>
            </c:strRef>
          </c:tx>
          <c:spPr>
            <a:ln w="12700">
              <a:solidFill>
                <a:srgbClr val="FF6699"/>
              </a:solidFill>
            </a:ln>
          </c:spPr>
          <c:marker>
            <c:symbol val="none"/>
          </c:marker>
          <c:cat>
            <c:numRef>
              <c:f>'(F23) ILI At-Risk 65+'!$A$5:$A$57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'(F23) ILI At-Risk 65+'!$F$5:$F$57</c:f>
              <c:numCache>
                <c:formatCode>0.00</c:formatCode>
                <c:ptCount val="53"/>
                <c:pt idx="0">
                  <c:v>0.61499999999999999</c:v>
                </c:pt>
                <c:pt idx="1">
                  <c:v>0.81299999999999994</c:v>
                </c:pt>
                <c:pt idx="2">
                  <c:v>0.80100000000000005</c:v>
                </c:pt>
                <c:pt idx="3">
                  <c:v>0.77500000000000002</c:v>
                </c:pt>
                <c:pt idx="4">
                  <c:v>0.73399999999999999</c:v>
                </c:pt>
                <c:pt idx="5">
                  <c:v>0.67500000000000004</c:v>
                </c:pt>
                <c:pt idx="6">
                  <c:v>0.81799999999999995</c:v>
                </c:pt>
                <c:pt idx="7">
                  <c:v>1.03</c:v>
                </c:pt>
                <c:pt idx="8">
                  <c:v>1.2869999999999999</c:v>
                </c:pt>
                <c:pt idx="9">
                  <c:v>1.631</c:v>
                </c:pt>
                <c:pt idx="10">
                  <c:v>1.5009999999999999</c:v>
                </c:pt>
                <c:pt idx="11">
                  <c:v>2.0219999999999998</c:v>
                </c:pt>
                <c:pt idx="12">
                  <c:v>3.1669999999999998</c:v>
                </c:pt>
                <c:pt idx="13">
                  <c:v>3.5110000000000001</c:v>
                </c:pt>
                <c:pt idx="14">
                  <c:v>2.677</c:v>
                </c:pt>
                <c:pt idx="15">
                  <c:v>1.9119999999999999</c:v>
                </c:pt>
                <c:pt idx="16">
                  <c:v>1.665</c:v>
                </c:pt>
                <c:pt idx="17">
                  <c:v>1.46</c:v>
                </c:pt>
                <c:pt idx="18">
                  <c:v>1.349</c:v>
                </c:pt>
                <c:pt idx="19">
                  <c:v>1.1930000000000001</c:v>
                </c:pt>
                <c:pt idx="20">
                  <c:v>1.288</c:v>
                </c:pt>
                <c:pt idx="21">
                  <c:v>1.2</c:v>
                </c:pt>
                <c:pt idx="22">
                  <c:v>1.242</c:v>
                </c:pt>
                <c:pt idx="23">
                  <c:v>0.98699999999999999</c:v>
                </c:pt>
                <c:pt idx="24">
                  <c:v>0.98299999999999998</c:v>
                </c:pt>
                <c:pt idx="25">
                  <c:v>0.85899999999999999</c:v>
                </c:pt>
                <c:pt idx="26">
                  <c:v>0.83899999999999997</c:v>
                </c:pt>
                <c:pt idx="27">
                  <c:v>0.72299999999999998</c:v>
                </c:pt>
                <c:pt idx="28">
                  <c:v>0.71399999999999997</c:v>
                </c:pt>
                <c:pt idx="29">
                  <c:v>0.68600000000000005</c:v>
                </c:pt>
                <c:pt idx="30">
                  <c:v>0.56499999999999995</c:v>
                </c:pt>
                <c:pt idx="31">
                  <c:v>0.55400000000000005</c:v>
                </c:pt>
                <c:pt idx="32">
                  <c:v>0.51500000000000001</c:v>
                </c:pt>
                <c:pt idx="33">
                  <c:v>0.432</c:v>
                </c:pt>
                <c:pt idx="34">
                  <c:v>0.46</c:v>
                </c:pt>
                <c:pt idx="35">
                  <c:v>0.45500000000000002</c:v>
                </c:pt>
                <c:pt idx="36">
                  <c:v>0.443</c:v>
                </c:pt>
                <c:pt idx="37">
                  <c:v>0.34899999999999998</c:v>
                </c:pt>
                <c:pt idx="38">
                  <c:v>0.375</c:v>
                </c:pt>
                <c:pt idx="39">
                  <c:v>0.34899999999999998</c:v>
                </c:pt>
                <c:pt idx="40">
                  <c:v>0.32700000000000001</c:v>
                </c:pt>
                <c:pt idx="41">
                  <c:v>0.26100000000000001</c:v>
                </c:pt>
                <c:pt idx="42">
                  <c:v>0.30499999999999999</c:v>
                </c:pt>
                <c:pt idx="43">
                  <c:v>0.33400000000000002</c:v>
                </c:pt>
                <c:pt idx="44">
                  <c:v>0.36099999999999999</c:v>
                </c:pt>
                <c:pt idx="45">
                  <c:v>0.29699999999999999</c:v>
                </c:pt>
                <c:pt idx="46">
                  <c:v>0.33500000000000002</c:v>
                </c:pt>
                <c:pt idx="47">
                  <c:v>0.32700000000000001</c:v>
                </c:pt>
                <c:pt idx="48">
                  <c:v>0.36699999999999999</c:v>
                </c:pt>
                <c:pt idx="49">
                  <c:v>0.36299999999999999</c:v>
                </c:pt>
                <c:pt idx="50">
                  <c:v>0.45800000000000002</c:v>
                </c:pt>
                <c:pt idx="51">
                  <c:v>0.36599999999999999</c:v>
                </c:pt>
                <c:pt idx="52">
                  <c:v>0.503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1E-4869-AD50-B3B2A3560CB0}"/>
            </c:ext>
          </c:extLst>
        </c:ser>
        <c:ser>
          <c:idx val="0"/>
          <c:order val="1"/>
          <c:tx>
            <c:strRef>
              <c:f>'(F23) ILI At-Risk 65+'!$G$4</c:f>
              <c:strCache>
                <c:ptCount val="1"/>
                <c:pt idx="0">
                  <c:v>2015-2016</c:v>
                </c:pt>
              </c:strCache>
            </c:strRef>
          </c:tx>
          <c:spPr>
            <a:ln w="12700">
              <a:solidFill>
                <a:srgbClr val="FF9933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51E-4869-AD50-B3B2A3560CB0}"/>
              </c:ext>
            </c:extLst>
          </c:dPt>
          <c:cat>
            <c:numRef>
              <c:f>'(F23) ILI At-Risk 65+'!$A$5:$A$57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'(F23) ILI At-Risk 65+'!$G$5:$G$57</c:f>
              <c:numCache>
                <c:formatCode>0.00</c:formatCode>
                <c:ptCount val="53"/>
                <c:pt idx="0">
                  <c:v>0.49099999999999999</c:v>
                </c:pt>
                <c:pt idx="1">
                  <c:v>0.59399999999999997</c:v>
                </c:pt>
                <c:pt idx="2">
                  <c:v>0.498</c:v>
                </c:pt>
                <c:pt idx="3">
                  <c:v>0.46400000000000002</c:v>
                </c:pt>
                <c:pt idx="4">
                  <c:v>0.53900000000000003</c:v>
                </c:pt>
                <c:pt idx="5">
                  <c:v>0.52</c:v>
                </c:pt>
                <c:pt idx="6">
                  <c:v>0.499</c:v>
                </c:pt>
                <c:pt idx="7">
                  <c:v>0.70199999999999996</c:v>
                </c:pt>
                <c:pt idx="8">
                  <c:v>0.65500000000000003</c:v>
                </c:pt>
                <c:pt idx="9">
                  <c:v>0.63</c:v>
                </c:pt>
                <c:pt idx="10">
                  <c:v>0.66</c:v>
                </c:pt>
                <c:pt idx="11">
                  <c:v>0.86</c:v>
                </c:pt>
                <c:pt idx="12">
                  <c:v>1.1000000000000001</c:v>
                </c:pt>
                <c:pt idx="13">
                  <c:v>0.98</c:v>
                </c:pt>
                <c:pt idx="14">
                  <c:v>0.86</c:v>
                </c:pt>
                <c:pt idx="15">
                  <c:v>0.73</c:v>
                </c:pt>
                <c:pt idx="16">
                  <c:v>0.75</c:v>
                </c:pt>
                <c:pt idx="17">
                  <c:v>0.73</c:v>
                </c:pt>
                <c:pt idx="18">
                  <c:v>0.96</c:v>
                </c:pt>
                <c:pt idx="19">
                  <c:v>1.05</c:v>
                </c:pt>
                <c:pt idx="20">
                  <c:v>1.36</c:v>
                </c:pt>
                <c:pt idx="21">
                  <c:v>1.45</c:v>
                </c:pt>
                <c:pt idx="22">
                  <c:v>1.43</c:v>
                </c:pt>
                <c:pt idx="23">
                  <c:v>1.4</c:v>
                </c:pt>
                <c:pt idx="24">
                  <c:v>1.31</c:v>
                </c:pt>
                <c:pt idx="25">
                  <c:v>1.1100000000000001</c:v>
                </c:pt>
                <c:pt idx="26">
                  <c:v>1.18</c:v>
                </c:pt>
                <c:pt idx="27">
                  <c:v>0.97</c:v>
                </c:pt>
                <c:pt idx="28">
                  <c:v>0.8</c:v>
                </c:pt>
                <c:pt idx="29">
                  <c:v>0.76</c:v>
                </c:pt>
                <c:pt idx="30">
                  <c:v>0.73</c:v>
                </c:pt>
                <c:pt idx="31">
                  <c:v>0.59</c:v>
                </c:pt>
                <c:pt idx="32">
                  <c:v>0.56999999999999995</c:v>
                </c:pt>
                <c:pt idx="33">
                  <c:v>0.53</c:v>
                </c:pt>
                <c:pt idx="34">
                  <c:v>0.5</c:v>
                </c:pt>
                <c:pt idx="35">
                  <c:v>0.41</c:v>
                </c:pt>
                <c:pt idx="36">
                  <c:v>0.45</c:v>
                </c:pt>
                <c:pt idx="37">
                  <c:v>0.43</c:v>
                </c:pt>
                <c:pt idx="38">
                  <c:v>0.45</c:v>
                </c:pt>
                <c:pt idx="39">
                  <c:v>0.34</c:v>
                </c:pt>
                <c:pt idx="40">
                  <c:v>0.39</c:v>
                </c:pt>
                <c:pt idx="41">
                  <c:v>0.33</c:v>
                </c:pt>
                <c:pt idx="42">
                  <c:v>0.31</c:v>
                </c:pt>
                <c:pt idx="43">
                  <c:v>0.32</c:v>
                </c:pt>
                <c:pt idx="44">
                  <c:v>0.32</c:v>
                </c:pt>
                <c:pt idx="45">
                  <c:v>0.28000000000000003</c:v>
                </c:pt>
                <c:pt idx="46">
                  <c:v>0.31</c:v>
                </c:pt>
                <c:pt idx="47">
                  <c:v>0.31</c:v>
                </c:pt>
                <c:pt idx="48">
                  <c:v>0.31</c:v>
                </c:pt>
                <c:pt idx="49">
                  <c:v>0.34</c:v>
                </c:pt>
                <c:pt idx="50">
                  <c:v>0.49</c:v>
                </c:pt>
                <c:pt idx="51">
                  <c:v>0.41</c:v>
                </c:pt>
                <c:pt idx="52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1E-4869-AD50-B3B2A3560CB0}"/>
            </c:ext>
          </c:extLst>
        </c:ser>
        <c:ser>
          <c:idx val="1"/>
          <c:order val="2"/>
          <c:tx>
            <c:strRef>
              <c:f>'(F23) ILI At-Risk 65+'!$H$4</c:f>
              <c:strCache>
                <c:ptCount val="1"/>
                <c:pt idx="0">
                  <c:v>2016-2017</c:v>
                </c:pt>
              </c:strCache>
            </c:strRef>
          </c:tx>
          <c:spPr>
            <a:ln w="12700">
              <a:solidFill>
                <a:srgbClr val="A40000"/>
              </a:solidFill>
            </a:ln>
          </c:spPr>
          <c:marker>
            <c:symbol val="none"/>
          </c:marker>
          <c:cat>
            <c:numRef>
              <c:f>'(F23) ILI At-Risk 65+'!$A$5:$A$57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'(F23) ILI At-Risk 65+'!$H$5:$H$57</c:f>
              <c:numCache>
                <c:formatCode>0.00</c:formatCode>
                <c:ptCount val="53"/>
                <c:pt idx="0">
                  <c:v>0.54</c:v>
                </c:pt>
                <c:pt idx="1">
                  <c:v>0.45</c:v>
                </c:pt>
                <c:pt idx="2">
                  <c:v>0.48</c:v>
                </c:pt>
                <c:pt idx="3" formatCode="General">
                  <c:v>0.55000000000000004</c:v>
                </c:pt>
                <c:pt idx="4">
                  <c:v>0.5</c:v>
                </c:pt>
                <c:pt idx="5" formatCode="General">
                  <c:v>0.63</c:v>
                </c:pt>
                <c:pt idx="6" formatCode="General">
                  <c:v>0.66</c:v>
                </c:pt>
                <c:pt idx="7">
                  <c:v>0.74</c:v>
                </c:pt>
                <c:pt idx="8">
                  <c:v>0.76</c:v>
                </c:pt>
                <c:pt idx="9">
                  <c:v>0.8</c:v>
                </c:pt>
                <c:pt idx="10" formatCode="General">
                  <c:v>0.89</c:v>
                </c:pt>
                <c:pt idx="11">
                  <c:v>1.1000000000000001</c:v>
                </c:pt>
                <c:pt idx="12">
                  <c:v>1.62</c:v>
                </c:pt>
                <c:pt idx="13">
                  <c:v>1.65</c:v>
                </c:pt>
                <c:pt idx="14" formatCode="General">
                  <c:v>1.68</c:v>
                </c:pt>
                <c:pt idx="15">
                  <c:v>1.4</c:v>
                </c:pt>
                <c:pt idx="16" formatCode="General">
                  <c:v>1.32</c:v>
                </c:pt>
                <c:pt idx="17">
                  <c:v>1.1599999999999999</c:v>
                </c:pt>
                <c:pt idx="18">
                  <c:v>1.35</c:v>
                </c:pt>
                <c:pt idx="19">
                  <c:v>1.54</c:v>
                </c:pt>
                <c:pt idx="20">
                  <c:v>1.53</c:v>
                </c:pt>
                <c:pt idx="21" formatCode="General">
                  <c:v>1.63</c:v>
                </c:pt>
                <c:pt idx="22">
                  <c:v>1.43</c:v>
                </c:pt>
                <c:pt idx="23">
                  <c:v>1.36</c:v>
                </c:pt>
                <c:pt idx="24">
                  <c:v>1.07</c:v>
                </c:pt>
                <c:pt idx="25">
                  <c:v>1.17</c:v>
                </c:pt>
                <c:pt idx="26">
                  <c:v>1.07</c:v>
                </c:pt>
                <c:pt idx="27">
                  <c:v>0.87</c:v>
                </c:pt>
                <c:pt idx="28">
                  <c:v>0.85</c:v>
                </c:pt>
                <c:pt idx="29">
                  <c:v>0.81</c:v>
                </c:pt>
                <c:pt idx="30">
                  <c:v>0.68</c:v>
                </c:pt>
                <c:pt idx="31">
                  <c:v>0.6</c:v>
                </c:pt>
                <c:pt idx="32" formatCode="General">
                  <c:v>0.62</c:v>
                </c:pt>
                <c:pt idx="33">
                  <c:v>0.64</c:v>
                </c:pt>
                <c:pt idx="34">
                  <c:v>0.49</c:v>
                </c:pt>
                <c:pt idx="35">
                  <c:v>0.46</c:v>
                </c:pt>
                <c:pt idx="36">
                  <c:v>0.45</c:v>
                </c:pt>
                <c:pt idx="37">
                  <c:v>0.51</c:v>
                </c:pt>
                <c:pt idx="38">
                  <c:v>0.48</c:v>
                </c:pt>
                <c:pt idx="39">
                  <c:v>0.44</c:v>
                </c:pt>
                <c:pt idx="40">
                  <c:v>0.5</c:v>
                </c:pt>
                <c:pt idx="41">
                  <c:v>0.42</c:v>
                </c:pt>
                <c:pt idx="42">
                  <c:v>0.39</c:v>
                </c:pt>
                <c:pt idx="43">
                  <c:v>0.42</c:v>
                </c:pt>
                <c:pt idx="44">
                  <c:v>0.44</c:v>
                </c:pt>
                <c:pt idx="45">
                  <c:v>0.42</c:v>
                </c:pt>
                <c:pt idx="46">
                  <c:v>0.44</c:v>
                </c:pt>
                <c:pt idx="47">
                  <c:v>0.41</c:v>
                </c:pt>
                <c:pt idx="48" formatCode="General">
                  <c:v>0.44</c:v>
                </c:pt>
                <c:pt idx="49" formatCode="General">
                  <c:v>0.54</c:v>
                </c:pt>
                <c:pt idx="50" formatCode="General">
                  <c:v>0.53</c:v>
                </c:pt>
                <c:pt idx="51">
                  <c:v>0.59</c:v>
                </c:pt>
                <c:pt idx="52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1E-4869-AD50-B3B2A3560CB0}"/>
            </c:ext>
          </c:extLst>
        </c:ser>
        <c:ser>
          <c:idx val="3"/>
          <c:order val="3"/>
          <c:tx>
            <c:strRef>
              <c:f>'(F23) ILI At-Risk 65+'!$I$4</c:f>
              <c:strCache>
                <c:ptCount val="1"/>
                <c:pt idx="0">
                  <c:v>2017-2018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'(F23) ILI At-Risk 65+'!$A$5:$A$57</c:f>
              <c:numCache>
                <c:formatCode>General</c:formatCode>
                <c:ptCount val="5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  <c:pt idx="34">
                  <c:v>21</c:v>
                </c:pt>
                <c:pt idx="35">
                  <c:v>22</c:v>
                </c:pt>
                <c:pt idx="36">
                  <c:v>23</c:v>
                </c:pt>
                <c:pt idx="37">
                  <c:v>24</c:v>
                </c:pt>
                <c:pt idx="38">
                  <c:v>25</c:v>
                </c:pt>
                <c:pt idx="39">
                  <c:v>26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30</c:v>
                </c:pt>
                <c:pt idx="44">
                  <c:v>31</c:v>
                </c:pt>
                <c:pt idx="45">
                  <c:v>32</c:v>
                </c:pt>
                <c:pt idx="46">
                  <c:v>33</c:v>
                </c:pt>
                <c:pt idx="47">
                  <c:v>34</c:v>
                </c:pt>
                <c:pt idx="48">
                  <c:v>35</c:v>
                </c:pt>
                <c:pt idx="49">
                  <c:v>36</c:v>
                </c:pt>
                <c:pt idx="50">
                  <c:v>37</c:v>
                </c:pt>
                <c:pt idx="51">
                  <c:v>38</c:v>
                </c:pt>
                <c:pt idx="52">
                  <c:v>39</c:v>
                </c:pt>
              </c:numCache>
            </c:numRef>
          </c:cat>
          <c:val>
            <c:numRef>
              <c:f>'(F23) ILI At-Risk 65+'!$I$5:$I$57</c:f>
              <c:numCache>
                <c:formatCode>0.00</c:formatCode>
                <c:ptCount val="53"/>
                <c:pt idx="0">
                  <c:v>0.55000000000000004</c:v>
                </c:pt>
                <c:pt idx="1">
                  <c:v>0.65</c:v>
                </c:pt>
                <c:pt idx="2">
                  <c:v>0.7</c:v>
                </c:pt>
                <c:pt idx="3">
                  <c:v>0.73</c:v>
                </c:pt>
                <c:pt idx="4">
                  <c:v>0.91</c:v>
                </c:pt>
                <c:pt idx="5">
                  <c:v>0.86</c:v>
                </c:pt>
                <c:pt idx="6">
                  <c:v>0.91</c:v>
                </c:pt>
                <c:pt idx="7">
                  <c:v>1.05</c:v>
                </c:pt>
                <c:pt idx="8" formatCode="General">
                  <c:v>1.1200000000000001</c:v>
                </c:pt>
                <c:pt idx="9" formatCode="General">
                  <c:v>1.1200000000000001</c:v>
                </c:pt>
                <c:pt idx="10" formatCode="General">
                  <c:v>1.2</c:v>
                </c:pt>
                <c:pt idx="11" formatCode="General">
                  <c:v>1.78</c:v>
                </c:pt>
                <c:pt idx="12" formatCode="General">
                  <c:v>2.35</c:v>
                </c:pt>
                <c:pt idx="13">
                  <c:v>2.58</c:v>
                </c:pt>
                <c:pt idx="14" formatCode="General">
                  <c:v>2.81</c:v>
                </c:pt>
                <c:pt idx="15" formatCode="General">
                  <c:v>3.53</c:v>
                </c:pt>
                <c:pt idx="16" formatCode="General">
                  <c:v>4.1500000000000004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1E-4869-AD50-B3B2A3560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976032"/>
        <c:axId val="1"/>
      </c:lineChart>
      <c:catAx>
        <c:axId val="29997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Week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330936893757846"/>
              <c:y val="0.900778565121808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Percent of Visits</a:t>
                </a:r>
              </a:p>
            </c:rich>
          </c:tx>
          <c:layout>
            <c:manualLayout>
              <c:xMode val="edge"/>
              <c:yMode val="edge"/>
              <c:x val="1.1702855324902568E-2"/>
              <c:y val="0.2727046559938301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9976032"/>
        <c:crosses val="autoZero"/>
        <c:crossBetween val="between"/>
        <c:majorUnit val="1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280223494790421"/>
          <c:y val="0.1692910897986093"/>
          <c:w val="0.15782580166609605"/>
          <c:h val="0.3960144792327499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A-4872-BE34-7E6B864F7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A-4872-BE34-7E6B864F7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A-4872-BE34-7E6B864F71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A-4872-BE34-7E6B864F71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3A-4872-BE34-7E6B864F71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3A-4872-BE34-7E6B864F7192}"/>
              </c:ext>
            </c:extLst>
          </c:dPt>
          <c:cat>
            <c:strRef>
              <c:f>Sheet1!$A$2:$A$7</c:f>
              <c:strCache>
                <c:ptCount val="6"/>
                <c:pt idx="0">
                  <c:v>Facilities serving the elderly</c:v>
                </c:pt>
                <c:pt idx="1">
                  <c:v>Schools</c:v>
                </c:pt>
                <c:pt idx="2">
                  <c:v>Daycares</c:v>
                </c:pt>
                <c:pt idx="3">
                  <c:v>Correctional Facilities</c:v>
                </c:pt>
                <c:pt idx="4">
                  <c:v>Health Care Facilities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127</c:v>
                </c:pt>
                <c:pt idx="1">
                  <c:v>34</c:v>
                </c:pt>
                <c:pt idx="2">
                  <c:v>27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3A-4872-BE34-7E6B864F7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0.14458552055992999"/>
          <c:w val="0.34166666666666667"/>
          <c:h val="0.72471748323126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D-4892-9D2C-CAB8B8740D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D-4892-9D2C-CAB8B8740D5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D-4892-9D2C-CAB8B8740D56}"/>
              </c:ext>
            </c:extLst>
          </c:dPt>
          <c:cat>
            <c:strRef>
              <c:f>'LTCF To Date'!$A$37:$A$39</c:f>
              <c:strCache>
                <c:ptCount val="3"/>
                <c:pt idx="0">
                  <c:v>Other LTCFs</c:v>
                </c:pt>
                <c:pt idx="1">
                  <c:v>Skilled Nursing Facilities</c:v>
                </c:pt>
                <c:pt idx="2">
                  <c:v>Assisted Living Facilities</c:v>
                </c:pt>
              </c:strCache>
            </c:strRef>
          </c:cat>
          <c:val>
            <c:numRef>
              <c:f>'LTCF To Date'!$D$37:$D$39</c:f>
              <c:numCache>
                <c:formatCode>General</c:formatCode>
                <c:ptCount val="3"/>
                <c:pt idx="0">
                  <c:v>60</c:v>
                </c:pt>
                <c:pt idx="1">
                  <c:v>39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AD-4892-9D2C-CAB8B8740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16076115485567"/>
          <c:y val="0.26244130941965588"/>
          <c:w val="0.25291819772528434"/>
          <c:h val="0.48620953630796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4097" name="Text Box 1025">
          <a:extLst xmlns:a="http://schemas.openxmlformats.org/drawingml/2006/main">
            <a:ext uri="{FF2B5EF4-FFF2-40B4-BE49-F238E27FC236}">
              <a16:creationId xmlns:a16="http://schemas.microsoft.com/office/drawing/2014/main" id="{46BAEDD0-91D3-46B3-8DFF-058E62DD56B8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2" name="Text Box 1025">
          <a:extLst xmlns:a="http://schemas.openxmlformats.org/drawingml/2006/main">
            <a:ext uri="{FF2B5EF4-FFF2-40B4-BE49-F238E27FC236}">
              <a16:creationId xmlns:a16="http://schemas.microsoft.com/office/drawing/2014/main" id="{4BA52BF5-33E1-412C-9045-303554C4DAE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3" name="Text Box 1025">
          <a:extLst xmlns:a="http://schemas.openxmlformats.org/drawingml/2006/main">
            <a:ext uri="{FF2B5EF4-FFF2-40B4-BE49-F238E27FC236}">
              <a16:creationId xmlns:a16="http://schemas.microsoft.com/office/drawing/2014/main" id="{5879DE04-D3AE-4EC1-AB22-53F853E226F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4" name="Text Box 1025">
          <a:extLst xmlns:a="http://schemas.openxmlformats.org/drawingml/2006/main">
            <a:ext uri="{FF2B5EF4-FFF2-40B4-BE49-F238E27FC236}">
              <a16:creationId xmlns:a16="http://schemas.microsoft.com/office/drawing/2014/main" id="{AF629A70-C75A-4CDC-A65B-6F7EC339786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4097" name="Text Box 1025">
          <a:extLst xmlns:a="http://schemas.openxmlformats.org/drawingml/2006/main">
            <a:ext uri="{FF2B5EF4-FFF2-40B4-BE49-F238E27FC236}">
              <a16:creationId xmlns:a16="http://schemas.microsoft.com/office/drawing/2014/main" id="{CF336693-5991-4D16-A3D0-C07F2CAF180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2" name="Text Box 1025">
          <a:extLst xmlns:a="http://schemas.openxmlformats.org/drawingml/2006/main">
            <a:ext uri="{FF2B5EF4-FFF2-40B4-BE49-F238E27FC236}">
              <a16:creationId xmlns:a16="http://schemas.microsoft.com/office/drawing/2014/main" id="{E1175652-60D7-41AA-AF6A-018D58268A4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3" name="Text Box 1025">
          <a:extLst xmlns:a="http://schemas.openxmlformats.org/drawingml/2006/main">
            <a:ext uri="{FF2B5EF4-FFF2-40B4-BE49-F238E27FC236}">
              <a16:creationId xmlns:a16="http://schemas.microsoft.com/office/drawing/2014/main" id="{902C51F0-9925-4C04-8DFB-5B6A9ED9010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0.49084</cdr:x>
      <cdr:y>0.44157</cdr:y>
    </cdr:from>
    <cdr:to>
      <cdr:x>0.5037</cdr:x>
      <cdr:y>0.47663</cdr:y>
    </cdr:to>
    <cdr:sp macro="" textlink="">
      <cdr:nvSpPr>
        <cdr:cNvPr id="4" name="Text Box 1025">
          <a:extLst xmlns:a="http://schemas.openxmlformats.org/drawingml/2006/main">
            <a:ext uri="{FF2B5EF4-FFF2-40B4-BE49-F238E27FC236}">
              <a16:creationId xmlns:a16="http://schemas.microsoft.com/office/drawing/2014/main" id="{103C3B24-953B-4C7B-90EA-A7F809AD174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009" y="1614043"/>
          <a:ext cx="120977" cy="126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96491-C829-4363-B3A7-D740BD02569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B0A1-1C5B-4680-95B3-E88638A2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115A-2E36-449A-BD55-F9DF56CC314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6FD0-720F-4037-B906-070557C7C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72" y="359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B30-434F-4C19-BFE8-84808F7142C3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933610"/>
            <a:ext cx="9657147" cy="1483728"/>
          </a:xfrm>
          <a:prstGeom prst="rect">
            <a:avLst/>
          </a:prstGeom>
          <a:solidFill>
            <a:srgbClr val="F78E1E"/>
          </a:solidFill>
          <a:ln>
            <a:solidFill>
              <a:srgbClr val="F78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66302" y="1933610"/>
            <a:ext cx="2425698" cy="1483728"/>
          </a:xfrm>
          <a:prstGeom prst="rect">
            <a:avLst/>
          </a:prstGeom>
          <a:solidFill>
            <a:srgbClr val="F78E1E"/>
          </a:solidFill>
          <a:ln>
            <a:solidFill>
              <a:srgbClr val="F78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1063" y="1765485"/>
            <a:ext cx="1616176" cy="1828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933610"/>
            <a:ext cx="9657147" cy="1483728"/>
          </a:xfrm>
        </p:spPr>
        <p:txBody>
          <a:bodyPr anchor="ctr" anchorCtr="0"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40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CAAA-3A34-472C-A5A5-5F3D034461F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0D7D-8EF8-4171-98A4-02D4E4BF8F04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5447" y="162900"/>
            <a:ext cx="11904747" cy="1155099"/>
          </a:xfrm>
          <a:prstGeom prst="rect">
            <a:avLst/>
          </a:prstGeom>
          <a:solidFill>
            <a:srgbClr val="00A0A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14" y="167951"/>
            <a:ext cx="1009361" cy="11392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11907794" cy="6547104"/>
          </a:xfrm>
          <a:prstGeom prst="rect">
            <a:avLst/>
          </a:prstGeom>
          <a:noFill/>
          <a:ln w="9525" cap="flat" cmpd="sng" algn="ctr">
            <a:solidFill>
              <a:srgbClr val="F78E1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54930" y="6391656"/>
            <a:ext cx="11907794" cy="309563"/>
          </a:xfrm>
          <a:prstGeom prst="rect">
            <a:avLst/>
          </a:prstGeom>
          <a:solidFill>
            <a:srgbClr val="F78E1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762953" y="5989464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57441" y="6098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F78E1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7949" y="6126305"/>
            <a:ext cx="638175" cy="365125"/>
          </a:xfrm>
        </p:spPr>
        <p:txBody>
          <a:bodyPr/>
          <a:lstStyle>
            <a:lvl1pPr algn="ctr">
              <a:defRPr sz="1800">
                <a:solidFill>
                  <a:srgbClr val="00A0AF"/>
                </a:solidFill>
              </a:defRPr>
            </a:lvl1pPr>
          </a:lstStyle>
          <a:p>
            <a:fld id="{06081003-A0A7-4A04-A7F0-027874F675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66236"/>
            <a:ext cx="10501520" cy="11409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67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B707-A3D8-402F-A411-837E58F40DC7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4AD5-237F-4EA7-948A-18EE687F7AF5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E46-986D-4B7B-9DBC-7343A905C282}" type="datetime1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4BF8-537B-4B33-AAC8-8C63AEC76DEA}" type="datetime1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156-5700-4BA6-80EC-4DA7657BB4FD}" type="datetime1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CD5-78B0-4CD2-8259-CC9AF0E9C079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951-4473-4954-9FD5-BA5286D471A8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4C85-FEDE-4DD0-9303-06F147D6949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1003-A0A7-4A04-A7F0-027874F6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Florida Department of Health</a:t>
            </a:r>
          </a:p>
          <a:p>
            <a:r>
              <a:rPr lang="en-US" dirty="0"/>
              <a:t>Division of Disease Control &amp; Health Protection</a:t>
            </a:r>
          </a:p>
          <a:p>
            <a:r>
              <a:rPr lang="en-US" dirty="0"/>
              <a:t>Bureau of Epidemiology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Influenza and ILI Update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" y="6356350"/>
            <a:ext cx="1205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 protect, promote, and improve the health of all people in Florida through integrated state, county, and community efforts.</a:t>
            </a:r>
          </a:p>
        </p:txBody>
      </p:sp>
    </p:spTree>
    <p:extLst>
      <p:ext uri="{BB962C8B-B14F-4D97-AF65-F5344CB8AC3E}">
        <p14:creationId xmlns:p14="http://schemas.microsoft.com/office/powerpoint/2010/main" val="20613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Outbreaks in </a:t>
            </a:r>
            <a:r>
              <a:rPr lang="en-US" b="1" dirty="0"/>
              <a:t>LTCFs</a:t>
            </a:r>
            <a:r>
              <a:rPr lang="en-US" dirty="0"/>
              <a:t>, Not Specified – Vaccination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573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60 outbreaks of influenza and ILI in LTCFs, not specified</a:t>
            </a:r>
          </a:p>
          <a:p>
            <a:pPr lvl="1"/>
            <a:r>
              <a:rPr lang="en-US" dirty="0"/>
              <a:t>19/60 (32%) reported to have any influenza vaccination</a:t>
            </a:r>
          </a:p>
          <a:p>
            <a:pPr lvl="1"/>
            <a:r>
              <a:rPr lang="en-US" dirty="0"/>
              <a:t>13/60 (22%) reported both staff and residents vaccinated</a:t>
            </a:r>
          </a:p>
          <a:p>
            <a:pPr lvl="1"/>
            <a:r>
              <a:rPr lang="en-US" dirty="0"/>
              <a:t>4/60 (7%) reported only residents were vaccinated</a:t>
            </a:r>
          </a:p>
          <a:p>
            <a:pPr lvl="1"/>
            <a:r>
              <a:rPr lang="en-US" dirty="0"/>
              <a:t>2/60 (3%) reported only staff were vaccinated</a:t>
            </a:r>
          </a:p>
          <a:p>
            <a:pPr lvl="1"/>
            <a:r>
              <a:rPr lang="en-US" dirty="0"/>
              <a:t>Many facilities unable to provide information about how many staff or residents had been vaccinated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630" y="1825625"/>
            <a:ext cx="4804380" cy="42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Outbreaks in </a:t>
            </a:r>
            <a:r>
              <a:rPr lang="en-US" sz="3600" b="1" dirty="0"/>
              <a:t>LTCFs </a:t>
            </a:r>
            <a:r>
              <a:rPr lang="en-US" sz="3600" dirty="0"/>
              <a:t>- Administration of Antiviral Treatment and Chemoprophylaxis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Antiviral </a:t>
            </a:r>
            <a:r>
              <a:rPr lang="en-US" b="1" dirty="0"/>
              <a:t>treatment</a:t>
            </a:r>
            <a:r>
              <a:rPr lang="en-US" dirty="0"/>
              <a:t> was administered to at-risk ill individuals in all of the outbreaks after it was recommended by CHDs.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Antiviral </a:t>
            </a:r>
            <a:r>
              <a:rPr lang="en-US" b="1" dirty="0"/>
              <a:t>chemoprophylaxis</a:t>
            </a:r>
            <a:r>
              <a:rPr lang="en-US" dirty="0"/>
              <a:t> was administered to at-risk ill individuals in 63% of the outbreaks after it was recommended by CHDs.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and Control of Influenza in Long-Term Care Facilities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Vaccination</a:t>
            </a:r>
          </a:p>
          <a:p>
            <a:pPr marL="514350" indent="-514350">
              <a:buAutoNum type="arabicPeriod"/>
            </a:pPr>
            <a:r>
              <a:rPr lang="en-US" dirty="0"/>
              <a:t>Influenza testing</a:t>
            </a:r>
          </a:p>
          <a:p>
            <a:pPr marL="514350" indent="-514350">
              <a:buAutoNum type="arabicPeriod"/>
            </a:pPr>
            <a:r>
              <a:rPr lang="en-US" dirty="0"/>
              <a:t>Infection control</a:t>
            </a:r>
          </a:p>
          <a:p>
            <a:pPr marL="514350" indent="-514350">
              <a:buAutoNum type="arabicPeriod"/>
            </a:pPr>
            <a:r>
              <a:rPr lang="en-US" dirty="0"/>
              <a:t>Antiviral treatment </a:t>
            </a:r>
          </a:p>
          <a:p>
            <a:pPr marL="514350" indent="-514350">
              <a:buAutoNum type="arabicPeriod"/>
            </a:pPr>
            <a:r>
              <a:rPr lang="en-US" dirty="0"/>
              <a:t>Antiviral chemoprophylaxis</a:t>
            </a:r>
          </a:p>
          <a:p>
            <a:pPr marL="514350" indent="-514350">
              <a:buAutoNum type="arabicPeriod"/>
            </a:pPr>
            <a:r>
              <a:rPr lang="en-US" dirty="0"/>
              <a:t>Pre-planning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Centers for Disease Control and Prevention (CDC). </a:t>
            </a:r>
            <a:r>
              <a:rPr lang="en-US" sz="1800" b="1" dirty="0"/>
              <a:t>Interim Guidance for Influenza Outbreak Management in Long-Term Care Facilities.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www.cdc.gov/flu/professionals/infectioncontrol/ltc-facility-guidance.htm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Vaccination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36" y="1444743"/>
            <a:ext cx="10515600" cy="4351338"/>
          </a:xfrm>
        </p:spPr>
        <p:txBody>
          <a:bodyPr/>
          <a:lstStyle/>
          <a:p>
            <a:r>
              <a:rPr lang="en-US" dirty="0"/>
              <a:t>Vaccinate residents annually</a:t>
            </a:r>
          </a:p>
          <a:p>
            <a:pPr lvl="1"/>
            <a:r>
              <a:rPr lang="en-US" dirty="0"/>
              <a:t>Before onset of influenza season, typically by the end of October</a:t>
            </a:r>
          </a:p>
          <a:p>
            <a:pPr lvl="1"/>
            <a:r>
              <a:rPr lang="en-US" dirty="0"/>
              <a:t>For persons ≥65 years, any age-appropriate influenza vaccine formulation is acceptable</a:t>
            </a:r>
          </a:p>
          <a:p>
            <a:pPr lvl="1"/>
            <a:r>
              <a:rPr lang="en-US" dirty="0"/>
              <a:t>For persons ≥65 years, high-dose or adjuvanted vaccine may provide better protection</a:t>
            </a:r>
          </a:p>
          <a:p>
            <a:r>
              <a:rPr lang="en-US" dirty="0"/>
              <a:t>Vaccinate staff with patient/resident contact</a:t>
            </a:r>
          </a:p>
          <a:p>
            <a:pPr lvl="1"/>
            <a:r>
              <a:rPr lang="en-US" dirty="0"/>
              <a:t>Reduces transmission of influenza</a:t>
            </a:r>
          </a:p>
          <a:p>
            <a:pPr lvl="1"/>
            <a:r>
              <a:rPr lang="en-US" dirty="0"/>
              <a:t>Reduces staff illness and absenteeism</a:t>
            </a:r>
          </a:p>
          <a:p>
            <a:pPr lvl="1"/>
            <a:r>
              <a:rPr lang="en-US" dirty="0"/>
              <a:t>Reduces influenza-related illness and death among persons at increase risk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3875" y="5757558"/>
            <a:ext cx="1126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Advisory Committee on Immunization Practices. </a:t>
            </a:r>
            <a:r>
              <a:rPr lang="en-US" b="1" dirty="0"/>
              <a:t>Prevention and Control of Seasonal Influenza with Vaccines, 2017-18.</a:t>
            </a:r>
          </a:p>
          <a:p>
            <a:r>
              <a:rPr lang="en-US" dirty="0">
                <a:solidFill>
                  <a:srgbClr val="0000FF"/>
                </a:solidFill>
              </a:rPr>
              <a:t>www.cdc.gov/flu/professionals/acip/index.htm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66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 active daily surveillance among residents, staff, and visitors for ILI.</a:t>
            </a:r>
          </a:p>
          <a:p>
            <a:r>
              <a:rPr lang="en-US" dirty="0"/>
              <a:t>ILI can include fever, cough, chills, headache, </a:t>
            </a:r>
            <a:r>
              <a:rPr lang="en-US" dirty="0" err="1"/>
              <a:t>myalgias</a:t>
            </a:r>
            <a:r>
              <a:rPr lang="en-US" dirty="0"/>
              <a:t>, sore throat, or runny nose.</a:t>
            </a:r>
          </a:p>
          <a:p>
            <a:r>
              <a:rPr lang="en-US" dirty="0"/>
              <a:t>Residents may have atypical signs and not have a fever.</a:t>
            </a:r>
          </a:p>
          <a:p>
            <a:r>
              <a:rPr lang="en-US" dirty="0"/>
              <a:t>Exclude ill residents, staff, and visitors.</a:t>
            </a:r>
          </a:p>
          <a:p>
            <a:r>
              <a:rPr lang="en-US" dirty="0"/>
              <a:t>Influenza testing should occur when any resident has ILI and especially when ≥2 residents develop respiratory illness within 72 hours.</a:t>
            </a:r>
          </a:p>
          <a:p>
            <a:r>
              <a:rPr lang="en-US" b="1" u="sng" dirty="0"/>
              <a:t>Do not rely on negative </a:t>
            </a:r>
            <a:r>
              <a:rPr lang="en-US" dirty="0"/>
              <a:t>rapid influenza diagnostic test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an Outbreak of Influenza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the laboratory notifies the facility of results promptly.</a:t>
            </a:r>
          </a:p>
          <a:p>
            <a:r>
              <a:rPr lang="en-US" b="1" u="sng" dirty="0"/>
              <a:t>One</a:t>
            </a:r>
            <a:r>
              <a:rPr lang="en-US" dirty="0"/>
              <a:t> laboratory-confirmed influenza case should trigger enhanced surveillance for other respiratory infections.</a:t>
            </a:r>
          </a:p>
          <a:p>
            <a:r>
              <a:rPr lang="en-US" dirty="0"/>
              <a:t>Two or more residents with ILI or confirmed influenza indicate an outbreak.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dirty="0"/>
              <a:t>Immediately report all suspected outbreaks to your county health department: </a:t>
            </a:r>
            <a:r>
              <a:rPr lang="en-US" dirty="0">
                <a:solidFill>
                  <a:srgbClr val="0000FF"/>
                </a:solidFill>
              </a:rPr>
              <a:t>www.floridahealth.gov/chdepicontact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Precautions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36" y="140174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Standard and droplet precautions for all residents with suspected or confirmed influenza</a:t>
            </a:r>
          </a:p>
          <a:p>
            <a:r>
              <a:rPr lang="en-US" dirty="0"/>
              <a:t>Standard precautions</a:t>
            </a:r>
          </a:p>
          <a:p>
            <a:pPr lvl="1"/>
            <a:r>
              <a:rPr lang="en-US" dirty="0"/>
              <a:t>Wear gloves if hand contact with respiratory secretions or potentially contaminated surfaces is anticipated</a:t>
            </a:r>
          </a:p>
          <a:p>
            <a:pPr lvl="1"/>
            <a:r>
              <a:rPr lang="en-US" dirty="0"/>
              <a:t>Wear a gown if soiling of clothes with a resident’s respiratory secretions is anticipated</a:t>
            </a:r>
          </a:p>
          <a:p>
            <a:pPr lvl="1"/>
            <a:r>
              <a:rPr lang="en-US" dirty="0"/>
              <a:t>Change gloves and gowns after each resident encounter and performing hand hygiene</a:t>
            </a:r>
          </a:p>
          <a:p>
            <a:pPr lvl="1"/>
            <a:r>
              <a:rPr lang="en-US" dirty="0"/>
              <a:t>Perform hand hygiene before and after touching the resident, resident’s environment, or resident’s respiratory secretions, whether or not gloves are worn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236" y="5479974"/>
            <a:ext cx="10561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CDC. </a:t>
            </a:r>
            <a:r>
              <a:rPr lang="en-US" b="1" dirty="0"/>
              <a:t>Guideline for Isolation Precautions: Preventing Transmission of Infectious Agents in Healthcare Settings </a:t>
            </a:r>
          </a:p>
          <a:p>
            <a:r>
              <a:rPr lang="en-US" dirty="0">
                <a:solidFill>
                  <a:srgbClr val="0000FF"/>
                </a:solidFill>
              </a:rPr>
              <a:t>www.cdc.gov/infectioncontrol/guidelines/isolation/index.html#a </a:t>
            </a:r>
          </a:p>
        </p:txBody>
      </p:sp>
    </p:spTree>
    <p:extLst>
      <p:ext uri="{BB962C8B-B14F-4D97-AF65-F5344CB8AC3E}">
        <p14:creationId xmlns:p14="http://schemas.microsoft.com/office/powerpoint/2010/main" val="127971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Precautions, Continued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36" y="1463793"/>
            <a:ext cx="110679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Droplet precautions should be implemented for residents with suspected or confirmed influenza for 7 days after illness onset or until 24 hours after the resolution of fever and respiratory symptoms, whichever is longer.</a:t>
            </a:r>
          </a:p>
          <a:p>
            <a:pPr lvl="1"/>
            <a:r>
              <a:rPr lang="en-US" dirty="0"/>
              <a:t>Place ill residents in a private room. If a private room is not available, place (cohort) residents suspected of having influenza with one another.</a:t>
            </a:r>
          </a:p>
          <a:p>
            <a:pPr lvl="1"/>
            <a:r>
              <a:rPr lang="en-US" dirty="0"/>
              <a:t>Wear a facemask (e.g., surgical or procedure mask) upon entering the ill resident’s room. Remove the facemask when leaving the ill resident’s room and dispose of the facemask in a waste container.</a:t>
            </a:r>
          </a:p>
          <a:p>
            <a:pPr lvl="1"/>
            <a:r>
              <a:rPr lang="en-US" dirty="0"/>
              <a:t>If resident movement or transport is necessary, have the resident wear a facemask (e.g., surgical or procedure mask), if possible.</a:t>
            </a:r>
          </a:p>
          <a:p>
            <a:pPr lvl="1"/>
            <a:r>
              <a:rPr lang="en-US" dirty="0"/>
              <a:t>Communicate information about patients with suspected, probable, or confirmed influenza to appropriate personnel before transferring them to other departments/facilities.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9236" y="5472915"/>
            <a:ext cx="10561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CDC. </a:t>
            </a:r>
            <a:r>
              <a:rPr lang="en-US" b="1" dirty="0"/>
              <a:t>Guideline for Isolation Precautions: Preventing Transmission of Infectious Agents in Healthcare Settings </a:t>
            </a:r>
          </a:p>
          <a:p>
            <a:r>
              <a:rPr lang="en-US" dirty="0">
                <a:solidFill>
                  <a:srgbClr val="0000FF"/>
                </a:solidFill>
              </a:rPr>
              <a:t>www.cdc.gov/infectioncontrol/guidelines/isolation/index.html#a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76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All long-term care facility residents who have confirmed </a:t>
            </a:r>
            <a:r>
              <a:rPr lang="en-US" sz="2400" b="1" i="1" u="sng" dirty="0"/>
              <a:t>or suspected</a:t>
            </a:r>
            <a:r>
              <a:rPr lang="en-US" sz="2400" b="1" dirty="0"/>
              <a:t> influenza should receive antiviral treatment immediately.</a:t>
            </a:r>
          </a:p>
          <a:p>
            <a:r>
              <a:rPr lang="en-US" sz="2400" b="1" dirty="0"/>
              <a:t>Treatment should not wait for laboratory confirmation of influenza.</a:t>
            </a:r>
          </a:p>
          <a:p>
            <a:r>
              <a:rPr lang="en-US" sz="2400" dirty="0"/>
              <a:t>Antiviral treatment works best when started within the first 2 days of symptoms. May still have a benefit after 2 days.</a:t>
            </a:r>
          </a:p>
          <a:p>
            <a:r>
              <a:rPr lang="en-US" sz="2400" dirty="0"/>
              <a:t>Three recommended antivirals :</a:t>
            </a:r>
          </a:p>
          <a:p>
            <a:pPr lvl="1"/>
            <a:r>
              <a:rPr lang="en-US" sz="2000" dirty="0"/>
              <a:t>Oral oseltamivir (generic or Tamiflu®)</a:t>
            </a:r>
          </a:p>
          <a:p>
            <a:pPr lvl="1"/>
            <a:r>
              <a:rPr lang="en-US" sz="2000" dirty="0"/>
              <a:t>Inhaled zanamivir (Relenza®)</a:t>
            </a:r>
          </a:p>
          <a:p>
            <a:pPr lvl="1"/>
            <a:r>
              <a:rPr lang="en-US" sz="2000" dirty="0"/>
              <a:t>Intravenous peramivir (</a:t>
            </a:r>
            <a:r>
              <a:rPr lang="en-US" sz="2000" dirty="0" err="1"/>
              <a:t>Rapivab</a:t>
            </a:r>
            <a:r>
              <a:rPr lang="en-US" sz="2000" dirty="0"/>
              <a:t>®)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5479974"/>
            <a:ext cx="63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CDC. </a:t>
            </a:r>
            <a:r>
              <a:rPr lang="en-US" b="1" dirty="0"/>
              <a:t>Influenza Antiviral Medications: Summary for Clinicians</a:t>
            </a:r>
          </a:p>
          <a:p>
            <a:r>
              <a:rPr lang="en-US" dirty="0">
                <a:solidFill>
                  <a:srgbClr val="0000FF"/>
                </a:solidFill>
              </a:rPr>
              <a:t>www.cdc.gov/flu/professionals/antivirals/summary-clinicians.htm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11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Antiviral Chemoprophylaxis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399"/>
            <a:ext cx="10515600" cy="393689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All eligible residents in the entire long-term care facility (not just currently impacted wards) should receive antiviral chemoprophylaxis as soon as an influenza outbreak is determined.</a:t>
            </a:r>
          </a:p>
          <a:p>
            <a:r>
              <a:rPr lang="en-US" sz="2400" dirty="0"/>
              <a:t>Threshold: A single positive influenza test along with other residents with ILI.</a:t>
            </a:r>
          </a:p>
          <a:p>
            <a:r>
              <a:rPr lang="en-US" sz="2400" dirty="0"/>
              <a:t>Antiviral chemoprophylaxis is recommended for all non-ill residents, regardless of their influenza vaccination status, in long-term care facilities that are experiencing outbreaks.</a:t>
            </a:r>
          </a:p>
          <a:p>
            <a:r>
              <a:rPr lang="en-US" sz="2400" dirty="0"/>
              <a:t>Antiviral chemoprophylaxis can be offered to personnel.</a:t>
            </a:r>
          </a:p>
          <a:p>
            <a:r>
              <a:rPr lang="en-US" sz="2400" dirty="0"/>
              <a:t>Duration: minimum of 2 weeks, and continuing for at least 7 days after the last known case was identified.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79974"/>
            <a:ext cx="63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CDC. </a:t>
            </a:r>
            <a:r>
              <a:rPr lang="en-US" b="1" dirty="0"/>
              <a:t>Influenza Antiviral Medications: Summary for Clinicians</a:t>
            </a:r>
          </a:p>
          <a:p>
            <a:r>
              <a:rPr lang="en-US" dirty="0">
                <a:solidFill>
                  <a:srgbClr val="0000FF"/>
                </a:solidFill>
              </a:rPr>
              <a:t>www.cdc.gov/flu/professionals/antivirals/summary-clinicians.htm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Percent of Emergency Department and Urgent Care Center Visits for Influenza-Like Illness by Flu Season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345560"/>
              </p:ext>
            </p:extLst>
          </p:nvPr>
        </p:nvGraphicFramePr>
        <p:xfrm>
          <a:off x="720377" y="1451017"/>
          <a:ext cx="10889566" cy="450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63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Additional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 symptomatic residents in rooms as much as possible, restricting from common activities, and group meals</a:t>
            </a:r>
          </a:p>
          <a:p>
            <a:r>
              <a:rPr lang="en-US" dirty="0"/>
              <a:t>Limit number of large group activities, serve all meals in rooms</a:t>
            </a:r>
          </a:p>
          <a:p>
            <a:r>
              <a:rPr lang="en-US" dirty="0"/>
              <a:t>Avoid new admissions or transfers to wards with ill residents</a:t>
            </a:r>
          </a:p>
          <a:p>
            <a:r>
              <a:rPr lang="en-US" dirty="0"/>
              <a:t>Limit visitation and exclude ill persons by posting notices</a:t>
            </a:r>
          </a:p>
          <a:p>
            <a:r>
              <a:rPr lang="en-US" dirty="0"/>
              <a:t>Consider restricting visitation from children during community outbreaks</a:t>
            </a:r>
          </a:p>
          <a:p>
            <a:r>
              <a:rPr lang="en-US" dirty="0"/>
              <a:t>Restrict personnel movement from areas of the facility having illness to areas not affected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5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With the Department of Health During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1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Immediately report all suspected outbreaks to your county health department: </a:t>
            </a:r>
            <a:r>
              <a:rPr lang="en-US" dirty="0">
                <a:solidFill>
                  <a:srgbClr val="0000FF"/>
                </a:solidFill>
              </a:rPr>
              <a:t>www.floridahealth.gov/chdepicontact</a:t>
            </a:r>
            <a:endParaRPr lang="en-US" dirty="0"/>
          </a:p>
          <a:p>
            <a:pPr marL="685800" lvl="2"/>
            <a:r>
              <a:rPr lang="en-US" sz="2400" dirty="0"/>
              <a:t>Provide detailed information about ill residents and staff</a:t>
            </a:r>
          </a:p>
          <a:p>
            <a:pPr marL="685800" lvl="2"/>
            <a:r>
              <a:rPr lang="en-US" sz="2400" dirty="0"/>
              <a:t>Provide information about staff and residents: total number, flu vaccine status, and the use of antivirals for treatment and chemoprophylaxis</a:t>
            </a:r>
          </a:p>
          <a:p>
            <a:pPr marL="685800" lvl="2"/>
            <a:r>
              <a:rPr lang="en-US" sz="2400" dirty="0"/>
              <a:t>Provide regular updates</a:t>
            </a:r>
          </a:p>
          <a:p>
            <a:pPr marL="228600" lvl="1"/>
            <a:r>
              <a:rPr lang="en-US" sz="2800" dirty="0"/>
              <a:t>Implement and monitor control measures</a:t>
            </a:r>
          </a:p>
          <a:p>
            <a:pPr marL="228600" lvl="1"/>
            <a:r>
              <a:rPr lang="en-US" sz="2800" dirty="0"/>
              <a:t>Conduct enhanced surveillance for additional illnesses</a:t>
            </a:r>
          </a:p>
          <a:p>
            <a:pPr marL="228600" lvl="1"/>
            <a:r>
              <a:rPr lang="en-US" sz="2800" dirty="0"/>
              <a:t>Potential site visit to provide guidance</a:t>
            </a:r>
          </a:p>
          <a:p>
            <a:pPr marL="228600" lvl="1"/>
            <a:r>
              <a:rPr lang="en-US" sz="2800" dirty="0"/>
              <a:t>Arrange specimen collection (3-5 ill persons) for enhanced testing at the public health laboratory – collection kits will be provided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9127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Vaccinate residents</a:t>
            </a:r>
          </a:p>
          <a:p>
            <a:r>
              <a:rPr lang="en-US" dirty="0"/>
              <a:t>Provide and require staff vaccination</a:t>
            </a:r>
          </a:p>
          <a:p>
            <a:r>
              <a:rPr lang="en-US" dirty="0"/>
              <a:t>Encourage families to get vaccinated</a:t>
            </a:r>
          </a:p>
          <a:p>
            <a:r>
              <a:rPr lang="en-US" dirty="0"/>
              <a:t>Notify staff, residents, families, and activity/event visitors about increased precautions to prevent illness</a:t>
            </a:r>
          </a:p>
          <a:p>
            <a:r>
              <a:rPr lang="en-US" dirty="0"/>
              <a:t>Encourage hand washing among visitors and easy access to hand sanitizer at entrance</a:t>
            </a:r>
          </a:p>
          <a:p>
            <a:r>
              <a:rPr lang="en-US" dirty="0"/>
              <a:t>Post signs about flu season precautions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Action: </a:t>
            </a:r>
            <a:br>
              <a:rPr lang="en-US" dirty="0"/>
            </a:br>
            <a:r>
              <a:rPr lang="en-US" dirty="0"/>
              <a:t>Prevent Outbreaks</a:t>
            </a:r>
          </a:p>
        </p:txBody>
      </p:sp>
      <p:pic>
        <p:nvPicPr>
          <p:cNvPr id="5" name="Picture 4" descr="Flu-Poster-LTCF-Visitors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3" t="18370" r="32424" b="6623"/>
          <a:stretch/>
        </p:blipFill>
        <p:spPr>
          <a:xfrm>
            <a:off x="9130862" y="1422400"/>
            <a:ext cx="2661865" cy="335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lu-Poster-LTCF-Staff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2335" r="34337" b="11011"/>
          <a:stretch/>
        </p:blipFill>
        <p:spPr>
          <a:xfrm>
            <a:off x="7489911" y="2840963"/>
            <a:ext cx="2606589" cy="33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20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Now: Antiviral and Chemoprophylaxis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Having preapproved orders from physicians or plans to obtain orders for antiviral medications on short notice can substantially expedite administration of antiviral medications.</a:t>
            </a:r>
          </a:p>
          <a:p>
            <a:pPr lvl="1"/>
            <a:endParaRPr lang="en-US" dirty="0"/>
          </a:p>
          <a:p>
            <a:r>
              <a:rPr lang="en-US" dirty="0"/>
              <a:t>Develop a plan on how to obtain antivirals for all residents simultaneously </a:t>
            </a:r>
            <a:r>
              <a:rPr lang="en-US"/>
              <a:t>for chemoprophylaxis.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9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Local county health departments: </a:t>
            </a:r>
            <a:r>
              <a:rPr lang="en-US" dirty="0">
                <a:solidFill>
                  <a:srgbClr val="0000FF"/>
                </a:solidFill>
              </a:rPr>
              <a:t>www.floridahealth.gov/chdepicontact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Bureau of Epidemiology 24/7/365: (850) 245-4401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8617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0287"/>
            <a:ext cx="10515600" cy="1837426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Questions?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Potential Barriers?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0261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Percent of Emergency Department and Urgent Care Center Visits for Influenza-Like Illness in People 65 Years and Older by Flu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81124"/>
              </p:ext>
            </p:extLst>
          </p:nvPr>
        </p:nvGraphicFramePr>
        <p:xfrm>
          <a:off x="819236" y="161448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24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outbreaks occurring?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of January 25, 2018: 202 outbreaks of influenza and influenza-like illness (ILI) have been reported</a:t>
            </a:r>
          </a:p>
          <a:p>
            <a:pPr lvl="1"/>
            <a:r>
              <a:rPr lang="en-US" dirty="0"/>
              <a:t>127 (63%) in facilities serving the elderly (skilled nursing facilities, assisted living facilities, long-term care facilities)</a:t>
            </a:r>
          </a:p>
          <a:p>
            <a:pPr lvl="1"/>
            <a:r>
              <a:rPr lang="en-US" dirty="0"/>
              <a:t>34 (17%) in schools</a:t>
            </a:r>
          </a:p>
          <a:p>
            <a:pPr lvl="1"/>
            <a:r>
              <a:rPr lang="en-US" dirty="0"/>
              <a:t>27 (13%) in daycares</a:t>
            </a:r>
          </a:p>
          <a:p>
            <a:pPr lvl="1"/>
            <a:r>
              <a:rPr lang="en-US" dirty="0"/>
              <a:t>8 (4%) in correctional facilities</a:t>
            </a:r>
          </a:p>
          <a:p>
            <a:pPr lvl="1"/>
            <a:r>
              <a:rPr lang="en-US" dirty="0"/>
              <a:t>4 (2%) in health care facilities</a:t>
            </a:r>
          </a:p>
          <a:p>
            <a:pPr lvl="1"/>
            <a:r>
              <a:rPr lang="en-US" dirty="0"/>
              <a:t>2 (1%) in other facilities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585921-2A6A-46B6-9DFD-440B4C72E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81033"/>
              </p:ext>
            </p:extLst>
          </p:nvPr>
        </p:nvGraphicFramePr>
        <p:xfrm>
          <a:off x="6781800" y="33831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22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Outbreaks in Settings Serving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484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127 outbreaks of influenza and influenza-like illness (ILI) reported </a:t>
            </a:r>
          </a:p>
          <a:p>
            <a:pPr lvl="1"/>
            <a:r>
              <a:rPr lang="en-US" dirty="0"/>
              <a:t>39 (31%) in skilled nursing facilities</a:t>
            </a:r>
          </a:p>
          <a:p>
            <a:pPr lvl="1"/>
            <a:r>
              <a:rPr lang="en-US" dirty="0"/>
              <a:t>28 (22%) in assisted living facilities</a:t>
            </a:r>
          </a:p>
          <a:p>
            <a:pPr lvl="1"/>
            <a:r>
              <a:rPr lang="en-US" dirty="0"/>
              <a:t>60 (47%) in long-term care facilities (LTCFs), not otherwise specified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324ED4-6FA9-4905-8A1E-032D91928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54732"/>
              </p:ext>
            </p:extLst>
          </p:nvPr>
        </p:nvGraphicFramePr>
        <p:xfrm>
          <a:off x="6772275" y="2073417"/>
          <a:ext cx="5347759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Outbreaks in </a:t>
            </a:r>
            <a:r>
              <a:rPr lang="en-US" b="1" dirty="0"/>
              <a:t>Skilled Nursing Facilities </a:t>
            </a:r>
            <a:r>
              <a:rPr lang="en-US" dirty="0"/>
              <a:t>– Vaccination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563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39 outbreaks of influenza and ILI reported in skilled nursing facilities </a:t>
            </a:r>
          </a:p>
          <a:p>
            <a:pPr lvl="1"/>
            <a:r>
              <a:rPr lang="en-US" dirty="0"/>
              <a:t>14/39 (36%) reported to have any influenza vaccination</a:t>
            </a:r>
          </a:p>
          <a:p>
            <a:pPr lvl="1"/>
            <a:r>
              <a:rPr lang="en-US" dirty="0"/>
              <a:t>12/39 (31%) reported to have both staff and residents vaccinated</a:t>
            </a:r>
          </a:p>
          <a:p>
            <a:pPr lvl="1"/>
            <a:r>
              <a:rPr lang="en-US" dirty="0"/>
              <a:t>In one outbreak, only staff were reported vaccinated and in another only residents were reported vaccinated</a:t>
            </a:r>
          </a:p>
          <a:p>
            <a:pPr lvl="1"/>
            <a:r>
              <a:rPr lang="en-US" dirty="0"/>
              <a:t>Many facilities unable to provide information about how many staff or residents had been vaccinated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503" y="1825624"/>
            <a:ext cx="3851865" cy="33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Outbreaks in </a:t>
            </a:r>
            <a:r>
              <a:rPr lang="en-US" sz="3000" b="1" dirty="0"/>
              <a:t>Skilled Nursing Facilities </a:t>
            </a:r>
            <a:r>
              <a:rPr lang="en-US" sz="3000" dirty="0"/>
              <a:t>– Administration of Antiviral Treatment and Chemoprophylaxis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28600" lvl="1"/>
            <a:r>
              <a:rPr lang="en-US" sz="2800" dirty="0"/>
              <a:t>Antiviral </a:t>
            </a:r>
            <a:r>
              <a:rPr lang="en-US" sz="2800" b="1" dirty="0"/>
              <a:t>treatment</a:t>
            </a:r>
            <a:r>
              <a:rPr lang="en-US" sz="2800" dirty="0"/>
              <a:t> was administered to at-risk ill individuals in 84% of the outbreaks after it was recommended by CHDs.</a:t>
            </a:r>
          </a:p>
          <a:p>
            <a:pPr marL="457200" lvl="1" indent="0">
              <a:buNone/>
            </a:pPr>
            <a:endParaRPr lang="en-US" sz="2800" dirty="0"/>
          </a:p>
          <a:p>
            <a:pPr marL="228600" lvl="1"/>
            <a:r>
              <a:rPr lang="en-US" sz="2800" dirty="0"/>
              <a:t>Antiviral </a:t>
            </a:r>
            <a:r>
              <a:rPr lang="en-US" sz="2800" b="1" dirty="0"/>
              <a:t>chemoprophylaxis</a:t>
            </a:r>
            <a:r>
              <a:rPr lang="en-US" sz="2800" dirty="0"/>
              <a:t> was administered to at-risk ill individuals in 68% of the outbreaks after it was recommended by CHDs.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Outbreaks in </a:t>
            </a:r>
            <a:r>
              <a:rPr lang="en-US" b="1" dirty="0"/>
              <a:t>Assisted Living </a:t>
            </a:r>
            <a:r>
              <a:rPr lang="en-US" dirty="0"/>
              <a:t>Facilities – Vaccination Status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95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28 outbreaks of influenza and ILI reported in assisted living facilities </a:t>
            </a:r>
          </a:p>
          <a:p>
            <a:pPr lvl="1"/>
            <a:r>
              <a:rPr lang="en-US" dirty="0"/>
              <a:t>8/28 (%) reported to have any influenza vaccination</a:t>
            </a:r>
          </a:p>
          <a:p>
            <a:pPr lvl="1"/>
            <a:r>
              <a:rPr lang="en-US" dirty="0"/>
              <a:t>3/28 (11%) reported both staff and residents were vaccinated</a:t>
            </a:r>
          </a:p>
          <a:p>
            <a:pPr lvl="1"/>
            <a:r>
              <a:rPr lang="en-US" dirty="0"/>
              <a:t>5/28 (18%) reported only residents vaccinated</a:t>
            </a:r>
          </a:p>
          <a:p>
            <a:pPr lvl="1"/>
            <a:r>
              <a:rPr lang="en-US" dirty="0"/>
              <a:t>Many facilities unable to provide information about how many staff or residents had been vaccinated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128" y="1825625"/>
            <a:ext cx="4488639" cy="39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Outbreaks in </a:t>
            </a:r>
            <a:r>
              <a:rPr lang="en-US" sz="3000" b="1" dirty="0"/>
              <a:t>Assisted Living </a:t>
            </a:r>
            <a:r>
              <a:rPr lang="en-US" sz="3000" dirty="0"/>
              <a:t>Facilities – Administration of Antiviral Treatment and Chemoprophylaxis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Antiviral </a:t>
            </a:r>
            <a:r>
              <a:rPr lang="en-US" b="1" dirty="0"/>
              <a:t>treatment</a:t>
            </a:r>
            <a:r>
              <a:rPr lang="en-US" dirty="0"/>
              <a:t> was administered to at-risk ill individuals in 81% of the outbreaks after it was recommended by CHDs.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Antiviral </a:t>
            </a:r>
            <a:r>
              <a:rPr lang="en-US" b="1" dirty="0"/>
              <a:t>chemoprophylaxis</a:t>
            </a:r>
            <a:r>
              <a:rPr lang="en-US" dirty="0"/>
              <a:t> was administered to at-risk ill individuals in 38% of the outbreaks after it was recommended by CHDs.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003-A0A7-4A04-A7F0-027874F67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1627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Influenza and ILI Update</vt:lpstr>
      <vt:lpstr>Percent of Emergency Department and Urgent Care Center Visits for Influenza-Like Illness by Flu Season</vt:lpstr>
      <vt:lpstr>Percent of Emergency Department and Urgent Care Center Visits for Influenza-Like Illness in People 65 Years and Older by Flu Season</vt:lpstr>
      <vt:lpstr>Where are outbreaks occurring?</vt:lpstr>
      <vt:lpstr>Outbreaks in Settings Serving the Elderly</vt:lpstr>
      <vt:lpstr>Outbreaks in Skilled Nursing Facilities – Vaccination Status</vt:lpstr>
      <vt:lpstr>Outbreaks in Skilled Nursing Facilities – Administration of Antiviral Treatment and Chemoprophylaxis</vt:lpstr>
      <vt:lpstr>Outbreaks in Assisted Living Facilities – Vaccination Status</vt:lpstr>
      <vt:lpstr>Outbreaks in Assisted Living Facilities – Administration of Antiviral Treatment and Chemoprophylaxis </vt:lpstr>
      <vt:lpstr>Outbreaks in LTCFs, Not Specified – Vaccination Status</vt:lpstr>
      <vt:lpstr>Outbreaks in LTCFs - Administration of Antiviral Treatment and Chemoprophylaxis </vt:lpstr>
      <vt:lpstr>Prevention and Control of Influenza in Long-Term Care Facilities </vt:lpstr>
      <vt:lpstr>Influenza Vaccination</vt:lpstr>
      <vt:lpstr>Conduct Surveillance</vt:lpstr>
      <vt:lpstr>Identifying an Outbreak of Influenza</vt:lpstr>
      <vt:lpstr>Implement Precautions  </vt:lpstr>
      <vt:lpstr>Implement Precautions, Continued </vt:lpstr>
      <vt:lpstr>Antiviral Treatment</vt:lpstr>
      <vt:lpstr>Antiviral Chemoprophylaxis</vt:lpstr>
      <vt:lpstr>Consider Additional Measures</vt:lpstr>
      <vt:lpstr>Communication With the Department of Health During Outbreaks</vt:lpstr>
      <vt:lpstr>Take Action:  Prevent Outbreaks</vt:lpstr>
      <vt:lpstr>Plan Now: Antiviral and Chemoprophylaxis Administration</vt:lpstr>
      <vt:lpstr>For More Information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and Control of Influenza in Long Term Care Facilities</dc:title>
  <dc:creator>Pritchard, Scott</dc:creator>
  <cp:lastModifiedBy>Wydotis, Michael D</cp:lastModifiedBy>
  <cp:revision>88</cp:revision>
  <cp:lastPrinted>2018-01-25T18:26:55Z</cp:lastPrinted>
  <dcterms:created xsi:type="dcterms:W3CDTF">2018-01-25T16:15:44Z</dcterms:created>
  <dcterms:modified xsi:type="dcterms:W3CDTF">2018-01-29T12:57:22Z</dcterms:modified>
</cp:coreProperties>
</file>