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7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3"/>
  </p:notesMasterIdLst>
  <p:handoutMasterIdLst>
    <p:handoutMasterId r:id="rId44"/>
  </p:handoutMasterIdLst>
  <p:sldIdLst>
    <p:sldId id="342" r:id="rId2"/>
    <p:sldId id="396" r:id="rId3"/>
    <p:sldId id="471" r:id="rId4"/>
    <p:sldId id="467" r:id="rId5"/>
    <p:sldId id="454" r:id="rId6"/>
    <p:sldId id="399" r:id="rId7"/>
    <p:sldId id="400" r:id="rId8"/>
    <p:sldId id="402" r:id="rId9"/>
    <p:sldId id="406" r:id="rId10"/>
    <p:sldId id="423" r:id="rId11"/>
    <p:sldId id="333" r:id="rId12"/>
    <p:sldId id="360" r:id="rId13"/>
    <p:sldId id="394" r:id="rId14"/>
    <p:sldId id="412" r:id="rId15"/>
    <p:sldId id="380" r:id="rId16"/>
    <p:sldId id="410" r:id="rId17"/>
    <p:sldId id="411" r:id="rId18"/>
    <p:sldId id="455" r:id="rId19"/>
    <p:sldId id="413" r:id="rId20"/>
    <p:sldId id="414" r:id="rId21"/>
    <p:sldId id="415" r:id="rId22"/>
    <p:sldId id="362" r:id="rId23"/>
    <p:sldId id="381" r:id="rId24"/>
    <p:sldId id="382" r:id="rId25"/>
    <p:sldId id="383" r:id="rId26"/>
    <p:sldId id="384" r:id="rId27"/>
    <p:sldId id="385" r:id="rId28"/>
    <p:sldId id="392" r:id="rId29"/>
    <p:sldId id="395" r:id="rId30"/>
    <p:sldId id="417" r:id="rId31"/>
    <p:sldId id="439" r:id="rId32"/>
    <p:sldId id="442" r:id="rId33"/>
    <p:sldId id="443" r:id="rId34"/>
    <p:sldId id="437" r:id="rId35"/>
    <p:sldId id="470" r:id="rId36"/>
    <p:sldId id="460" r:id="rId37"/>
    <p:sldId id="369" r:id="rId38"/>
    <p:sldId id="466" r:id="rId39"/>
    <p:sldId id="464" r:id="rId40"/>
    <p:sldId id="465" r:id="rId41"/>
    <p:sldId id="355" r:id="rId42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BF11"/>
    <a:srgbClr val="05055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2" autoAdjust="0"/>
    <p:restoredTop sz="95501" autoAdjust="0"/>
  </p:normalViewPr>
  <p:slideViewPr>
    <p:cSldViewPr>
      <p:cViewPr>
        <p:scale>
          <a:sx n="74" d="100"/>
          <a:sy n="74" d="100"/>
        </p:scale>
        <p:origin x="-1194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70" d="100"/>
        <a:sy n="170" d="100"/>
      </p:scale>
      <p:origin x="0" y="156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FDF659-6AF0-4E71-A627-5DEA185ABC0A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880E169-D716-47F9-B094-700EFE16ED63}">
      <dgm:prSet phldrT="[Text]" custT="1"/>
      <dgm:spPr/>
      <dgm:t>
        <a:bodyPr/>
        <a:lstStyle/>
        <a:p>
          <a:r>
            <a:rPr lang="en-US" sz="2600" b="1" dirty="0" smtClean="0">
              <a:latin typeface="Arial" panose="020B0604020202020204" pitchFamily="34" charset="0"/>
              <a:cs typeface="Arial" panose="020B0604020202020204" pitchFamily="34" charset="0"/>
            </a:rPr>
            <a:t>“Mrs. Brown”</a:t>
          </a:r>
          <a:endParaRPr lang="en-US" sz="2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60C9CF5-501C-407C-B9D3-6F1726F15176}" type="parTrans" cxnId="{F4B4DEC7-232D-468C-91FB-9C9B5FC457AC}">
      <dgm:prSet/>
      <dgm:spPr/>
      <dgm:t>
        <a:bodyPr/>
        <a:lstStyle/>
        <a:p>
          <a:endParaRPr lang="en-US"/>
        </a:p>
      </dgm:t>
    </dgm:pt>
    <dgm:pt modelId="{E20D6D71-3A9F-4E97-BF55-79761B14C56D}" type="sibTrans" cxnId="{F4B4DEC7-232D-468C-91FB-9C9B5FC457AC}">
      <dgm:prSet/>
      <dgm:spPr/>
      <dgm:t>
        <a:bodyPr/>
        <a:lstStyle/>
        <a:p>
          <a:endParaRPr lang="en-US"/>
        </a:p>
      </dgm:t>
    </dgm:pt>
    <dgm:pt modelId="{01D885D2-1A85-4E64-9847-C331F3173BA6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400" b="1" dirty="0" smtClean="0"/>
            <a:t>Family </a:t>
          </a:r>
          <a:br>
            <a:rPr lang="en-US" sz="1400" b="1" dirty="0" smtClean="0"/>
          </a:br>
          <a:r>
            <a:rPr lang="en-US" sz="1400" b="1" dirty="0" smtClean="0"/>
            <a:t>Support</a:t>
          </a:r>
          <a:endParaRPr lang="en-US" sz="1400" b="1" dirty="0"/>
        </a:p>
      </dgm:t>
    </dgm:pt>
    <dgm:pt modelId="{1E298FD7-DEB0-4F02-8472-CBBC02A2699E}" type="parTrans" cxnId="{4A1B92B5-7077-40DC-B5E8-F236B2EA46AF}">
      <dgm:prSet/>
      <dgm:spPr/>
      <dgm:t>
        <a:bodyPr/>
        <a:lstStyle/>
        <a:p>
          <a:endParaRPr lang="en-US"/>
        </a:p>
      </dgm:t>
    </dgm:pt>
    <dgm:pt modelId="{E7EAF39B-E76A-4B26-81C6-363C396A97C6}" type="sibTrans" cxnId="{4A1B92B5-7077-40DC-B5E8-F236B2EA46AF}">
      <dgm:prSet/>
      <dgm:spPr/>
      <dgm:t>
        <a:bodyPr/>
        <a:lstStyle/>
        <a:p>
          <a:endParaRPr lang="en-US"/>
        </a:p>
      </dgm:t>
    </dgm:pt>
    <dgm:pt modelId="{1B528FE8-ACF3-4617-982C-107EC55E0D3F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400" b="1" dirty="0" smtClean="0"/>
            <a:t>Home &amp; Comm.-based  Services</a:t>
          </a:r>
          <a:endParaRPr lang="en-US" sz="1400" b="1" dirty="0"/>
        </a:p>
      </dgm:t>
    </dgm:pt>
    <dgm:pt modelId="{DE29D796-37A1-4335-A2B9-89DB6F905ED2}" type="parTrans" cxnId="{93371619-1C45-4416-85B2-51B38EFB507E}">
      <dgm:prSet/>
      <dgm:spPr/>
      <dgm:t>
        <a:bodyPr/>
        <a:lstStyle/>
        <a:p>
          <a:endParaRPr lang="en-US"/>
        </a:p>
      </dgm:t>
    </dgm:pt>
    <dgm:pt modelId="{37576196-9F20-4189-8572-F20C53A8BACF}" type="sibTrans" cxnId="{93371619-1C45-4416-85B2-51B38EFB507E}">
      <dgm:prSet/>
      <dgm:spPr/>
      <dgm:t>
        <a:bodyPr/>
        <a:lstStyle/>
        <a:p>
          <a:endParaRPr lang="en-US"/>
        </a:p>
      </dgm:t>
    </dgm:pt>
    <dgm:pt modelId="{DDEF2B4F-FC9B-4301-BB95-B57E909F7005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400" b="1" dirty="0" smtClean="0"/>
            <a:t>Medical Support Services</a:t>
          </a:r>
          <a:endParaRPr lang="en-US" sz="1400" b="1" dirty="0"/>
        </a:p>
      </dgm:t>
    </dgm:pt>
    <dgm:pt modelId="{1CA36ED1-6C1D-41F9-8682-3D69FDCCAE30}" type="parTrans" cxnId="{4D4F1BF4-A37E-4289-A819-41609628A36D}">
      <dgm:prSet/>
      <dgm:spPr/>
      <dgm:t>
        <a:bodyPr/>
        <a:lstStyle/>
        <a:p>
          <a:endParaRPr lang="en-US"/>
        </a:p>
      </dgm:t>
    </dgm:pt>
    <dgm:pt modelId="{A8FBD8DC-53EF-4011-A6CC-9E274E30FA56}" type="sibTrans" cxnId="{4D4F1BF4-A37E-4289-A819-41609628A36D}">
      <dgm:prSet/>
      <dgm:spPr/>
      <dgm:t>
        <a:bodyPr/>
        <a:lstStyle/>
        <a:p>
          <a:endParaRPr lang="en-US"/>
        </a:p>
      </dgm:t>
    </dgm:pt>
    <dgm:pt modelId="{2EAA64B6-26AE-4E75-B905-D671AEF82A4C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400" b="1" dirty="0" smtClean="0"/>
            <a:t>Transp. Services</a:t>
          </a:r>
          <a:endParaRPr lang="en-US" sz="1400" b="1" dirty="0"/>
        </a:p>
      </dgm:t>
    </dgm:pt>
    <dgm:pt modelId="{39FB96FC-7B6D-47AA-90C0-893CF06E7149}" type="parTrans" cxnId="{9E297A94-A748-4FF3-BF1E-78D7A5C851FF}">
      <dgm:prSet/>
      <dgm:spPr/>
      <dgm:t>
        <a:bodyPr/>
        <a:lstStyle/>
        <a:p>
          <a:endParaRPr lang="en-US"/>
        </a:p>
      </dgm:t>
    </dgm:pt>
    <dgm:pt modelId="{719AEDD3-E0E1-4BC9-A309-CBA226670005}" type="sibTrans" cxnId="{9E297A94-A748-4FF3-BF1E-78D7A5C851FF}">
      <dgm:prSet/>
      <dgm:spPr/>
      <dgm:t>
        <a:bodyPr/>
        <a:lstStyle/>
        <a:p>
          <a:endParaRPr lang="en-US"/>
        </a:p>
      </dgm:t>
    </dgm:pt>
    <dgm:pt modelId="{DDB03A77-9FA0-45B3-BA43-8EAE0B83766D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400" b="1" dirty="0" smtClean="0"/>
            <a:t>Food and Water</a:t>
          </a:r>
          <a:endParaRPr lang="en-US" sz="1400" b="1" dirty="0"/>
        </a:p>
      </dgm:t>
    </dgm:pt>
    <dgm:pt modelId="{460B19DF-1A47-4D67-9F8D-C16D1E9EFB87}" type="parTrans" cxnId="{4F391E17-1861-4F0C-9645-978E1FF43C9A}">
      <dgm:prSet/>
      <dgm:spPr/>
      <dgm:t>
        <a:bodyPr/>
        <a:lstStyle/>
        <a:p>
          <a:endParaRPr lang="en-US"/>
        </a:p>
      </dgm:t>
    </dgm:pt>
    <dgm:pt modelId="{CD7CBD59-83DA-421B-8A4A-7804AB7136E3}" type="sibTrans" cxnId="{4F391E17-1861-4F0C-9645-978E1FF43C9A}">
      <dgm:prSet/>
      <dgm:spPr/>
      <dgm:t>
        <a:bodyPr/>
        <a:lstStyle/>
        <a:p>
          <a:endParaRPr lang="en-US"/>
        </a:p>
      </dgm:t>
    </dgm:pt>
    <dgm:pt modelId="{D5EDF079-4021-4D96-B814-95DD9E420DE7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400" b="1" dirty="0" smtClean="0"/>
            <a:t>Social Supports </a:t>
          </a:r>
          <a:r>
            <a:rPr lang="en-US" sz="1200" b="1" dirty="0" smtClean="0"/>
            <a:t>(e.g. friends; neighbors; senior center)</a:t>
          </a:r>
        </a:p>
      </dgm:t>
    </dgm:pt>
    <dgm:pt modelId="{BD3A2303-52F7-4151-B615-8C45DDD4AF44}" type="parTrans" cxnId="{64100CC5-DD4B-4E2B-B7DD-918E40E8F93A}">
      <dgm:prSet/>
      <dgm:spPr/>
      <dgm:t>
        <a:bodyPr/>
        <a:lstStyle/>
        <a:p>
          <a:endParaRPr lang="en-US"/>
        </a:p>
      </dgm:t>
    </dgm:pt>
    <dgm:pt modelId="{DF71B61B-DF90-4EC5-A52B-3668C7F33B15}" type="sibTrans" cxnId="{64100CC5-DD4B-4E2B-B7DD-918E40E8F93A}">
      <dgm:prSet/>
      <dgm:spPr/>
      <dgm:t>
        <a:bodyPr/>
        <a:lstStyle/>
        <a:p>
          <a:endParaRPr lang="en-US"/>
        </a:p>
      </dgm:t>
    </dgm:pt>
    <dgm:pt modelId="{A47160A1-62AF-440A-A504-567AC0DBBA5B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600" b="1" dirty="0" smtClean="0"/>
            <a:t>Faith Based Support</a:t>
          </a:r>
          <a:endParaRPr lang="en-US" sz="1600" b="1" dirty="0"/>
        </a:p>
      </dgm:t>
    </dgm:pt>
    <dgm:pt modelId="{34E16B5B-8133-4B48-B148-D93AC8E7D60F}" type="parTrans" cxnId="{0A329834-13E7-4177-9212-4E2633ED7C7E}">
      <dgm:prSet/>
      <dgm:spPr/>
      <dgm:t>
        <a:bodyPr/>
        <a:lstStyle/>
        <a:p>
          <a:endParaRPr lang="en-US"/>
        </a:p>
      </dgm:t>
    </dgm:pt>
    <dgm:pt modelId="{EFDC7A52-8BD1-4E42-BC0D-63A5C6D19B9D}" type="sibTrans" cxnId="{0A329834-13E7-4177-9212-4E2633ED7C7E}">
      <dgm:prSet/>
      <dgm:spPr/>
      <dgm:t>
        <a:bodyPr/>
        <a:lstStyle/>
        <a:p>
          <a:endParaRPr lang="en-US"/>
        </a:p>
      </dgm:t>
    </dgm:pt>
    <dgm:pt modelId="{0AAAB344-B694-4D28-8C54-20BB5A5311D3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600" b="1" dirty="0" smtClean="0"/>
            <a:t>Utilities</a:t>
          </a:r>
          <a:endParaRPr lang="en-US" sz="1600" b="1" dirty="0"/>
        </a:p>
      </dgm:t>
    </dgm:pt>
    <dgm:pt modelId="{FA072333-FA63-41C0-B8E7-1BA91A1F46E8}" type="parTrans" cxnId="{459523B6-4CDF-4949-ABAD-8ACEEA666CFF}">
      <dgm:prSet/>
      <dgm:spPr/>
      <dgm:t>
        <a:bodyPr/>
        <a:lstStyle/>
        <a:p>
          <a:endParaRPr lang="en-US"/>
        </a:p>
      </dgm:t>
    </dgm:pt>
    <dgm:pt modelId="{DAE106FE-D17C-480F-B675-AE999C89663F}" type="sibTrans" cxnId="{459523B6-4CDF-4949-ABAD-8ACEEA666CFF}">
      <dgm:prSet/>
      <dgm:spPr/>
      <dgm:t>
        <a:bodyPr/>
        <a:lstStyle/>
        <a:p>
          <a:endParaRPr lang="en-US"/>
        </a:p>
      </dgm:t>
    </dgm:pt>
    <dgm:pt modelId="{E8257A46-3745-4A0C-A7F1-D5D1C9BAEB88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360" b="1" baseline="0" dirty="0" smtClean="0"/>
            <a:t>Medications</a:t>
          </a:r>
          <a:endParaRPr lang="en-US" sz="1360" b="1" baseline="0" dirty="0"/>
        </a:p>
      </dgm:t>
    </dgm:pt>
    <dgm:pt modelId="{54A88D1C-96FF-4073-ABC5-5D1377F821A7}" type="parTrans" cxnId="{528D45F7-D5C5-48F9-88B9-4669310091FC}">
      <dgm:prSet/>
      <dgm:spPr/>
      <dgm:t>
        <a:bodyPr/>
        <a:lstStyle/>
        <a:p>
          <a:endParaRPr lang="en-US"/>
        </a:p>
      </dgm:t>
    </dgm:pt>
    <dgm:pt modelId="{688A5071-7CAC-4849-9FA2-72F342432418}" type="sibTrans" cxnId="{528D45F7-D5C5-48F9-88B9-4669310091FC}">
      <dgm:prSet/>
      <dgm:spPr/>
      <dgm:t>
        <a:bodyPr/>
        <a:lstStyle/>
        <a:p>
          <a:endParaRPr lang="en-US"/>
        </a:p>
      </dgm:t>
    </dgm:pt>
    <dgm:pt modelId="{F090D8D5-5BFF-49B9-AA99-FB260CC4F892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400" b="1" dirty="0" smtClean="0"/>
            <a:t>Medical Equipment &amp; Supplies</a:t>
          </a:r>
          <a:endParaRPr lang="en-US" sz="1400" b="1" dirty="0"/>
        </a:p>
      </dgm:t>
    </dgm:pt>
    <dgm:pt modelId="{7D057AB3-D672-410F-9D82-839CAD29D1EC}" type="parTrans" cxnId="{DE6F05B4-F2AE-4FCB-A0B8-6A1D6307C293}">
      <dgm:prSet/>
      <dgm:spPr/>
      <dgm:t>
        <a:bodyPr/>
        <a:lstStyle/>
        <a:p>
          <a:endParaRPr lang="en-US"/>
        </a:p>
      </dgm:t>
    </dgm:pt>
    <dgm:pt modelId="{0B5B25DC-1DA1-4502-ADF8-450AA08E9802}" type="sibTrans" cxnId="{DE6F05B4-F2AE-4FCB-A0B8-6A1D6307C293}">
      <dgm:prSet/>
      <dgm:spPr/>
      <dgm:t>
        <a:bodyPr/>
        <a:lstStyle/>
        <a:p>
          <a:endParaRPr lang="en-US"/>
        </a:p>
      </dgm:t>
    </dgm:pt>
    <dgm:pt modelId="{70868D89-958D-411C-9783-A8A43E12C9D5}" type="pres">
      <dgm:prSet presAssocID="{91FDF659-6AF0-4E71-A627-5DEA185ABC0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892EEE8-4088-4CEA-86F5-188FA2EB734E}" type="pres">
      <dgm:prSet presAssocID="{91FDF659-6AF0-4E71-A627-5DEA185ABC0A}" presName="radial" presStyleCnt="0">
        <dgm:presLayoutVars>
          <dgm:animLvl val="ctr"/>
        </dgm:presLayoutVars>
      </dgm:prSet>
      <dgm:spPr/>
    </dgm:pt>
    <dgm:pt modelId="{6C56443A-FC72-40C6-8266-193F762CCDAF}" type="pres">
      <dgm:prSet presAssocID="{2880E169-D716-47F9-B094-700EFE16ED63}" presName="centerShape" presStyleLbl="vennNode1" presStyleIdx="0" presStyleCnt="11" custScaleX="136613" custScaleY="122722" custLinFactNeighborX="-284" custLinFactNeighborY="-1075"/>
      <dgm:spPr/>
      <dgm:t>
        <a:bodyPr/>
        <a:lstStyle/>
        <a:p>
          <a:endParaRPr lang="en-US"/>
        </a:p>
      </dgm:t>
    </dgm:pt>
    <dgm:pt modelId="{2171E2C9-3607-4792-8492-9A7D48048409}" type="pres">
      <dgm:prSet presAssocID="{01D885D2-1A85-4E64-9847-C331F3173BA6}" presName="node" presStyleLbl="vennNode1" presStyleIdx="1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D8CBB8-76D4-4104-A083-107E345419D9}" type="pres">
      <dgm:prSet presAssocID="{1B528FE8-ACF3-4617-982C-107EC55E0D3F}" presName="node" presStyleLbl="vennNode1" presStyleIdx="2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24DC7F-2557-401C-9C4C-D13B67F1AFBD}" type="pres">
      <dgm:prSet presAssocID="{DDEF2B4F-FC9B-4301-BB95-B57E909F7005}" presName="node" presStyleLbl="vennNode1" presStyleIdx="3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499786-2F1A-4EF5-BD12-F5444CEFFF31}" type="pres">
      <dgm:prSet presAssocID="{2EAA64B6-26AE-4E75-B905-D671AEF82A4C}" presName="node" presStyleLbl="vennNode1" presStyleIdx="4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592539-5055-4BF2-9CB1-687CFEBADE1C}" type="pres">
      <dgm:prSet presAssocID="{DDB03A77-9FA0-45B3-BA43-8EAE0B83766D}" presName="node" presStyleLbl="vennNode1" presStyleIdx="5" presStyleCnt="11" custRadScaleRad="101921" custRadScaleInc="-64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454F64-899A-4450-AFB4-C786C5E59D9A}" type="pres">
      <dgm:prSet presAssocID="{D5EDF079-4021-4D96-B814-95DD9E420DE7}" presName="node" presStyleLbl="vennNode1" presStyleIdx="6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EC77AE-D91D-4FCD-98C4-8E67C97E8F91}" type="pres">
      <dgm:prSet presAssocID="{A47160A1-62AF-440A-A504-567AC0DBBA5B}" presName="node" presStyleLbl="vennNode1" presStyleIdx="7" presStyleCnt="11" custRadScaleRad="99795" custRadScaleInc="8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88BACE-DF2C-4E4D-8621-F65368B6BEAB}" type="pres">
      <dgm:prSet presAssocID="{0AAAB344-B694-4D28-8C54-20BB5A5311D3}" presName="node" presStyleLbl="vennNode1" presStyleIdx="8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67C726-1C88-443C-8294-0CFD31EB577F}" type="pres">
      <dgm:prSet presAssocID="{E8257A46-3745-4A0C-A7F1-D5D1C9BAEB88}" presName="node" presStyleLbl="vennNode1" presStyleIdx="9" presStyleCnt="11" custRadScaleRad="99002" custRadScaleInc="16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C971D5-46AB-43A0-A225-D9C2499F88D2}" type="pres">
      <dgm:prSet presAssocID="{F090D8D5-5BFF-49B9-AA99-FB260CC4F892}" presName="node" presStyleLbl="vennNode1" presStyleIdx="10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4B4DEC7-232D-468C-91FB-9C9B5FC457AC}" srcId="{91FDF659-6AF0-4E71-A627-5DEA185ABC0A}" destId="{2880E169-D716-47F9-B094-700EFE16ED63}" srcOrd="0" destOrd="0" parTransId="{760C9CF5-501C-407C-B9D3-6F1726F15176}" sibTransId="{E20D6D71-3A9F-4E97-BF55-79761B14C56D}"/>
    <dgm:cxn modelId="{4A1B92B5-7077-40DC-B5E8-F236B2EA46AF}" srcId="{2880E169-D716-47F9-B094-700EFE16ED63}" destId="{01D885D2-1A85-4E64-9847-C331F3173BA6}" srcOrd="0" destOrd="0" parTransId="{1E298FD7-DEB0-4F02-8472-CBBC02A2699E}" sibTransId="{E7EAF39B-E76A-4B26-81C6-363C396A97C6}"/>
    <dgm:cxn modelId="{0A329834-13E7-4177-9212-4E2633ED7C7E}" srcId="{2880E169-D716-47F9-B094-700EFE16ED63}" destId="{A47160A1-62AF-440A-A504-567AC0DBBA5B}" srcOrd="6" destOrd="0" parTransId="{34E16B5B-8133-4B48-B148-D93AC8E7D60F}" sibTransId="{EFDC7A52-8BD1-4E42-BC0D-63A5C6D19B9D}"/>
    <dgm:cxn modelId="{0A7021A1-4DEF-47A7-8780-4733ED49DCC4}" type="presOf" srcId="{0AAAB344-B694-4D28-8C54-20BB5A5311D3}" destId="{1A88BACE-DF2C-4E4D-8621-F65368B6BEAB}" srcOrd="0" destOrd="0" presId="urn:microsoft.com/office/officeart/2005/8/layout/radial3"/>
    <dgm:cxn modelId="{C29471B9-D4AE-45E8-A759-4352982176DE}" type="presOf" srcId="{2880E169-D716-47F9-B094-700EFE16ED63}" destId="{6C56443A-FC72-40C6-8266-193F762CCDAF}" srcOrd="0" destOrd="0" presId="urn:microsoft.com/office/officeart/2005/8/layout/radial3"/>
    <dgm:cxn modelId="{ACC0AC59-3A4E-4D52-9559-85BA66EF5844}" type="presOf" srcId="{DDB03A77-9FA0-45B3-BA43-8EAE0B83766D}" destId="{84592539-5055-4BF2-9CB1-687CFEBADE1C}" srcOrd="0" destOrd="0" presId="urn:microsoft.com/office/officeart/2005/8/layout/radial3"/>
    <dgm:cxn modelId="{E50ECBA0-A4BF-42F7-B31E-D7B1EE768D51}" type="presOf" srcId="{E8257A46-3745-4A0C-A7F1-D5D1C9BAEB88}" destId="{BE67C726-1C88-443C-8294-0CFD31EB577F}" srcOrd="0" destOrd="0" presId="urn:microsoft.com/office/officeart/2005/8/layout/radial3"/>
    <dgm:cxn modelId="{459523B6-4CDF-4949-ABAD-8ACEEA666CFF}" srcId="{2880E169-D716-47F9-B094-700EFE16ED63}" destId="{0AAAB344-B694-4D28-8C54-20BB5A5311D3}" srcOrd="7" destOrd="0" parTransId="{FA072333-FA63-41C0-B8E7-1BA91A1F46E8}" sibTransId="{DAE106FE-D17C-480F-B675-AE999C89663F}"/>
    <dgm:cxn modelId="{611975A5-841B-42AF-B028-80A82A837AA6}" type="presOf" srcId="{F090D8D5-5BFF-49B9-AA99-FB260CC4F892}" destId="{45C971D5-46AB-43A0-A225-D9C2499F88D2}" srcOrd="0" destOrd="0" presId="urn:microsoft.com/office/officeart/2005/8/layout/radial3"/>
    <dgm:cxn modelId="{077BF1EF-919C-4291-9E9B-9B576218D17A}" type="presOf" srcId="{91FDF659-6AF0-4E71-A627-5DEA185ABC0A}" destId="{70868D89-958D-411C-9783-A8A43E12C9D5}" srcOrd="0" destOrd="0" presId="urn:microsoft.com/office/officeart/2005/8/layout/radial3"/>
    <dgm:cxn modelId="{CFBA824B-EAD7-44F9-BE93-FFB26160A688}" type="presOf" srcId="{A47160A1-62AF-440A-A504-567AC0DBBA5B}" destId="{CAEC77AE-D91D-4FCD-98C4-8E67C97E8F91}" srcOrd="0" destOrd="0" presId="urn:microsoft.com/office/officeart/2005/8/layout/radial3"/>
    <dgm:cxn modelId="{819423BF-A37B-4BB3-8609-FE077E2894CB}" type="presOf" srcId="{D5EDF079-4021-4D96-B814-95DD9E420DE7}" destId="{35454F64-899A-4450-AFB4-C786C5E59D9A}" srcOrd="0" destOrd="0" presId="urn:microsoft.com/office/officeart/2005/8/layout/radial3"/>
    <dgm:cxn modelId="{9E297A94-A748-4FF3-BF1E-78D7A5C851FF}" srcId="{2880E169-D716-47F9-B094-700EFE16ED63}" destId="{2EAA64B6-26AE-4E75-B905-D671AEF82A4C}" srcOrd="3" destOrd="0" parTransId="{39FB96FC-7B6D-47AA-90C0-893CF06E7149}" sibTransId="{719AEDD3-E0E1-4BC9-A309-CBA226670005}"/>
    <dgm:cxn modelId="{528D45F7-D5C5-48F9-88B9-4669310091FC}" srcId="{2880E169-D716-47F9-B094-700EFE16ED63}" destId="{E8257A46-3745-4A0C-A7F1-D5D1C9BAEB88}" srcOrd="8" destOrd="0" parTransId="{54A88D1C-96FF-4073-ABC5-5D1377F821A7}" sibTransId="{688A5071-7CAC-4849-9FA2-72F342432418}"/>
    <dgm:cxn modelId="{6790EF97-E41D-4D66-B969-66FA99232F13}" type="presOf" srcId="{2EAA64B6-26AE-4E75-B905-D671AEF82A4C}" destId="{F1499786-2F1A-4EF5-BD12-F5444CEFFF31}" srcOrd="0" destOrd="0" presId="urn:microsoft.com/office/officeart/2005/8/layout/radial3"/>
    <dgm:cxn modelId="{DE6F05B4-F2AE-4FCB-A0B8-6A1D6307C293}" srcId="{2880E169-D716-47F9-B094-700EFE16ED63}" destId="{F090D8D5-5BFF-49B9-AA99-FB260CC4F892}" srcOrd="9" destOrd="0" parTransId="{7D057AB3-D672-410F-9D82-839CAD29D1EC}" sibTransId="{0B5B25DC-1DA1-4502-ADF8-450AA08E9802}"/>
    <dgm:cxn modelId="{4D4F1BF4-A37E-4289-A819-41609628A36D}" srcId="{2880E169-D716-47F9-B094-700EFE16ED63}" destId="{DDEF2B4F-FC9B-4301-BB95-B57E909F7005}" srcOrd="2" destOrd="0" parTransId="{1CA36ED1-6C1D-41F9-8682-3D69FDCCAE30}" sibTransId="{A8FBD8DC-53EF-4011-A6CC-9E274E30FA56}"/>
    <dgm:cxn modelId="{64100CC5-DD4B-4E2B-B7DD-918E40E8F93A}" srcId="{2880E169-D716-47F9-B094-700EFE16ED63}" destId="{D5EDF079-4021-4D96-B814-95DD9E420DE7}" srcOrd="5" destOrd="0" parTransId="{BD3A2303-52F7-4151-B615-8C45DDD4AF44}" sibTransId="{DF71B61B-DF90-4EC5-A52B-3668C7F33B15}"/>
    <dgm:cxn modelId="{DB97322B-9378-4D6E-A004-4080E9F9D824}" type="presOf" srcId="{DDEF2B4F-FC9B-4301-BB95-B57E909F7005}" destId="{A124DC7F-2557-401C-9C4C-D13B67F1AFBD}" srcOrd="0" destOrd="0" presId="urn:microsoft.com/office/officeart/2005/8/layout/radial3"/>
    <dgm:cxn modelId="{4F391E17-1861-4F0C-9645-978E1FF43C9A}" srcId="{2880E169-D716-47F9-B094-700EFE16ED63}" destId="{DDB03A77-9FA0-45B3-BA43-8EAE0B83766D}" srcOrd="4" destOrd="0" parTransId="{460B19DF-1A47-4D67-9F8D-C16D1E9EFB87}" sibTransId="{CD7CBD59-83DA-421B-8A4A-7804AB7136E3}"/>
    <dgm:cxn modelId="{69E99E2C-BA28-4437-91A1-EF6173B0F1D9}" type="presOf" srcId="{1B528FE8-ACF3-4617-982C-107EC55E0D3F}" destId="{7AD8CBB8-76D4-4104-A083-107E345419D9}" srcOrd="0" destOrd="0" presId="urn:microsoft.com/office/officeart/2005/8/layout/radial3"/>
    <dgm:cxn modelId="{93371619-1C45-4416-85B2-51B38EFB507E}" srcId="{2880E169-D716-47F9-B094-700EFE16ED63}" destId="{1B528FE8-ACF3-4617-982C-107EC55E0D3F}" srcOrd="1" destOrd="0" parTransId="{DE29D796-37A1-4335-A2B9-89DB6F905ED2}" sibTransId="{37576196-9F20-4189-8572-F20C53A8BACF}"/>
    <dgm:cxn modelId="{3752BF1E-19C9-40CE-A8C9-D64D3F98761B}" type="presOf" srcId="{01D885D2-1A85-4E64-9847-C331F3173BA6}" destId="{2171E2C9-3607-4792-8492-9A7D48048409}" srcOrd="0" destOrd="0" presId="urn:microsoft.com/office/officeart/2005/8/layout/radial3"/>
    <dgm:cxn modelId="{AE333C00-031E-4FAA-A95A-ADAEF1E3CAE0}" type="presParOf" srcId="{70868D89-958D-411C-9783-A8A43E12C9D5}" destId="{7892EEE8-4088-4CEA-86F5-188FA2EB734E}" srcOrd="0" destOrd="0" presId="urn:microsoft.com/office/officeart/2005/8/layout/radial3"/>
    <dgm:cxn modelId="{13BC5330-2D56-4DFD-ABF4-78C2836C9F12}" type="presParOf" srcId="{7892EEE8-4088-4CEA-86F5-188FA2EB734E}" destId="{6C56443A-FC72-40C6-8266-193F762CCDAF}" srcOrd="0" destOrd="0" presId="urn:microsoft.com/office/officeart/2005/8/layout/radial3"/>
    <dgm:cxn modelId="{3D423F18-54A3-41CC-8C6A-70A8DCB551E9}" type="presParOf" srcId="{7892EEE8-4088-4CEA-86F5-188FA2EB734E}" destId="{2171E2C9-3607-4792-8492-9A7D48048409}" srcOrd="1" destOrd="0" presId="urn:microsoft.com/office/officeart/2005/8/layout/radial3"/>
    <dgm:cxn modelId="{A3438464-B6C0-4281-A793-92CE3F6C47B8}" type="presParOf" srcId="{7892EEE8-4088-4CEA-86F5-188FA2EB734E}" destId="{7AD8CBB8-76D4-4104-A083-107E345419D9}" srcOrd="2" destOrd="0" presId="urn:microsoft.com/office/officeart/2005/8/layout/radial3"/>
    <dgm:cxn modelId="{E0F36D15-6AFF-4616-8BEE-1D2B3209876A}" type="presParOf" srcId="{7892EEE8-4088-4CEA-86F5-188FA2EB734E}" destId="{A124DC7F-2557-401C-9C4C-D13B67F1AFBD}" srcOrd="3" destOrd="0" presId="urn:microsoft.com/office/officeart/2005/8/layout/radial3"/>
    <dgm:cxn modelId="{E02F5BB9-1EBC-4B69-ABEC-3B08F6A71A14}" type="presParOf" srcId="{7892EEE8-4088-4CEA-86F5-188FA2EB734E}" destId="{F1499786-2F1A-4EF5-BD12-F5444CEFFF31}" srcOrd="4" destOrd="0" presId="urn:microsoft.com/office/officeart/2005/8/layout/radial3"/>
    <dgm:cxn modelId="{AD4FB257-8107-4815-8586-EFE2A8A6A4E5}" type="presParOf" srcId="{7892EEE8-4088-4CEA-86F5-188FA2EB734E}" destId="{84592539-5055-4BF2-9CB1-687CFEBADE1C}" srcOrd="5" destOrd="0" presId="urn:microsoft.com/office/officeart/2005/8/layout/radial3"/>
    <dgm:cxn modelId="{5560EE06-B556-424B-9A3D-392578C2ABBD}" type="presParOf" srcId="{7892EEE8-4088-4CEA-86F5-188FA2EB734E}" destId="{35454F64-899A-4450-AFB4-C786C5E59D9A}" srcOrd="6" destOrd="0" presId="urn:microsoft.com/office/officeart/2005/8/layout/radial3"/>
    <dgm:cxn modelId="{10E4542E-B87A-420A-8A82-4DEF7700E92F}" type="presParOf" srcId="{7892EEE8-4088-4CEA-86F5-188FA2EB734E}" destId="{CAEC77AE-D91D-4FCD-98C4-8E67C97E8F91}" srcOrd="7" destOrd="0" presId="urn:microsoft.com/office/officeart/2005/8/layout/radial3"/>
    <dgm:cxn modelId="{7F492971-4760-4756-9D81-75D2EC43D409}" type="presParOf" srcId="{7892EEE8-4088-4CEA-86F5-188FA2EB734E}" destId="{1A88BACE-DF2C-4E4D-8621-F65368B6BEAB}" srcOrd="8" destOrd="0" presId="urn:microsoft.com/office/officeart/2005/8/layout/radial3"/>
    <dgm:cxn modelId="{E1AE2759-9669-422E-8766-40448AF2B7FA}" type="presParOf" srcId="{7892EEE8-4088-4CEA-86F5-188FA2EB734E}" destId="{BE67C726-1C88-443C-8294-0CFD31EB577F}" srcOrd="9" destOrd="0" presId="urn:microsoft.com/office/officeart/2005/8/layout/radial3"/>
    <dgm:cxn modelId="{7D660943-5916-41D8-BA7A-12049CDDBCCF}" type="presParOf" srcId="{7892EEE8-4088-4CEA-86F5-188FA2EB734E}" destId="{45C971D5-46AB-43A0-A225-D9C2499F88D2}" srcOrd="10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FDF659-6AF0-4E71-A627-5DEA185ABC0A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880E169-D716-47F9-B094-700EFE16ED63}">
      <dgm:prSet phldrT="[Text]" custT="1"/>
      <dgm:spPr/>
      <dgm:t>
        <a:bodyPr/>
        <a:lstStyle/>
        <a:p>
          <a:r>
            <a:rPr lang="en-US" sz="2200" b="1" dirty="0" smtClean="0">
              <a:latin typeface="Arial" panose="020B0604020202020204" pitchFamily="34" charset="0"/>
              <a:cs typeface="Arial" panose="020B0604020202020204" pitchFamily="34" charset="0"/>
            </a:rPr>
            <a:t>“Mrs. Brown”</a:t>
          </a:r>
          <a:endParaRPr lang="en-US" sz="22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60C9CF5-501C-407C-B9D3-6F1726F15176}" type="parTrans" cxnId="{F4B4DEC7-232D-468C-91FB-9C9B5FC457AC}">
      <dgm:prSet/>
      <dgm:spPr/>
      <dgm:t>
        <a:bodyPr/>
        <a:lstStyle/>
        <a:p>
          <a:endParaRPr lang="en-US"/>
        </a:p>
      </dgm:t>
    </dgm:pt>
    <dgm:pt modelId="{E20D6D71-3A9F-4E97-BF55-79761B14C56D}" type="sibTrans" cxnId="{F4B4DEC7-232D-468C-91FB-9C9B5FC457AC}">
      <dgm:prSet/>
      <dgm:spPr/>
      <dgm:t>
        <a:bodyPr/>
        <a:lstStyle/>
        <a:p>
          <a:endParaRPr lang="en-US"/>
        </a:p>
      </dgm:t>
    </dgm:pt>
    <dgm:pt modelId="{01D885D2-1A85-4E64-9847-C331F3173BA6}">
      <dgm:prSet phldrT="[Text]"/>
      <dgm:spPr>
        <a:solidFill>
          <a:srgbClr val="FF0000">
            <a:alpha val="50000"/>
          </a:srgbClr>
        </a:solidFill>
      </dgm:spPr>
      <dgm:t>
        <a:bodyPr/>
        <a:lstStyle/>
        <a:p>
          <a:r>
            <a:rPr lang="en-US" b="1" dirty="0" smtClean="0"/>
            <a:t>Family Support</a:t>
          </a:r>
          <a:endParaRPr lang="en-US" b="1" dirty="0"/>
        </a:p>
      </dgm:t>
    </dgm:pt>
    <dgm:pt modelId="{1E298FD7-DEB0-4F02-8472-CBBC02A2699E}" type="parTrans" cxnId="{4A1B92B5-7077-40DC-B5E8-F236B2EA46AF}">
      <dgm:prSet/>
      <dgm:spPr/>
      <dgm:t>
        <a:bodyPr/>
        <a:lstStyle/>
        <a:p>
          <a:endParaRPr lang="en-US"/>
        </a:p>
      </dgm:t>
    </dgm:pt>
    <dgm:pt modelId="{E7EAF39B-E76A-4B26-81C6-363C396A97C6}" type="sibTrans" cxnId="{4A1B92B5-7077-40DC-B5E8-F236B2EA46AF}">
      <dgm:prSet/>
      <dgm:spPr/>
      <dgm:t>
        <a:bodyPr/>
        <a:lstStyle/>
        <a:p>
          <a:endParaRPr lang="en-US"/>
        </a:p>
      </dgm:t>
    </dgm:pt>
    <dgm:pt modelId="{1B528FE8-ACF3-4617-982C-107EC55E0D3F}">
      <dgm:prSet phldrT="[Text]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en-US" b="1" dirty="0" smtClean="0"/>
            <a:t>Home- &amp; Comm.-based Services</a:t>
          </a:r>
          <a:endParaRPr lang="en-US" b="1" dirty="0"/>
        </a:p>
      </dgm:t>
    </dgm:pt>
    <dgm:pt modelId="{DE29D796-37A1-4335-A2B9-89DB6F905ED2}" type="parTrans" cxnId="{93371619-1C45-4416-85B2-51B38EFB507E}">
      <dgm:prSet/>
      <dgm:spPr/>
      <dgm:t>
        <a:bodyPr/>
        <a:lstStyle/>
        <a:p>
          <a:endParaRPr lang="en-US"/>
        </a:p>
      </dgm:t>
    </dgm:pt>
    <dgm:pt modelId="{37576196-9F20-4189-8572-F20C53A8BACF}" type="sibTrans" cxnId="{93371619-1C45-4416-85B2-51B38EFB507E}">
      <dgm:prSet/>
      <dgm:spPr/>
      <dgm:t>
        <a:bodyPr/>
        <a:lstStyle/>
        <a:p>
          <a:endParaRPr lang="en-US"/>
        </a:p>
      </dgm:t>
    </dgm:pt>
    <dgm:pt modelId="{DDEF2B4F-FC9B-4301-BB95-B57E909F7005}">
      <dgm:prSet phldrT="[Text]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en-US" b="1" dirty="0" smtClean="0"/>
            <a:t>Medical Support Services</a:t>
          </a:r>
          <a:endParaRPr lang="en-US" b="1" dirty="0"/>
        </a:p>
      </dgm:t>
    </dgm:pt>
    <dgm:pt modelId="{1CA36ED1-6C1D-41F9-8682-3D69FDCCAE30}" type="parTrans" cxnId="{4D4F1BF4-A37E-4289-A819-41609628A36D}">
      <dgm:prSet/>
      <dgm:spPr/>
      <dgm:t>
        <a:bodyPr/>
        <a:lstStyle/>
        <a:p>
          <a:endParaRPr lang="en-US"/>
        </a:p>
      </dgm:t>
    </dgm:pt>
    <dgm:pt modelId="{A8FBD8DC-53EF-4011-A6CC-9E274E30FA56}" type="sibTrans" cxnId="{4D4F1BF4-A37E-4289-A819-41609628A36D}">
      <dgm:prSet/>
      <dgm:spPr/>
      <dgm:t>
        <a:bodyPr/>
        <a:lstStyle/>
        <a:p>
          <a:endParaRPr lang="en-US"/>
        </a:p>
      </dgm:t>
    </dgm:pt>
    <dgm:pt modelId="{2EAA64B6-26AE-4E75-B905-D671AEF82A4C}">
      <dgm:prSet phldrT="[Text]"/>
      <dgm:spPr>
        <a:solidFill>
          <a:srgbClr val="FF0000">
            <a:alpha val="50000"/>
          </a:srgbClr>
        </a:solidFill>
      </dgm:spPr>
      <dgm:t>
        <a:bodyPr/>
        <a:lstStyle/>
        <a:p>
          <a:r>
            <a:rPr lang="en-US" b="1" dirty="0" smtClean="0"/>
            <a:t>Transp. Services</a:t>
          </a:r>
          <a:endParaRPr lang="en-US" b="1" dirty="0"/>
        </a:p>
      </dgm:t>
    </dgm:pt>
    <dgm:pt modelId="{39FB96FC-7B6D-47AA-90C0-893CF06E7149}" type="parTrans" cxnId="{9E297A94-A748-4FF3-BF1E-78D7A5C851FF}">
      <dgm:prSet/>
      <dgm:spPr/>
      <dgm:t>
        <a:bodyPr/>
        <a:lstStyle/>
        <a:p>
          <a:endParaRPr lang="en-US"/>
        </a:p>
      </dgm:t>
    </dgm:pt>
    <dgm:pt modelId="{719AEDD3-E0E1-4BC9-A309-CBA226670005}" type="sibTrans" cxnId="{9E297A94-A748-4FF3-BF1E-78D7A5C851FF}">
      <dgm:prSet/>
      <dgm:spPr/>
      <dgm:t>
        <a:bodyPr/>
        <a:lstStyle/>
        <a:p>
          <a:endParaRPr lang="en-US"/>
        </a:p>
      </dgm:t>
    </dgm:pt>
    <dgm:pt modelId="{DDB03A77-9FA0-45B3-BA43-8EAE0B83766D}">
      <dgm:prSet phldrT="[Text]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en-US" b="1" dirty="0" smtClean="0"/>
            <a:t>Food &amp; Water</a:t>
          </a:r>
          <a:endParaRPr lang="en-US" b="1" dirty="0"/>
        </a:p>
      </dgm:t>
    </dgm:pt>
    <dgm:pt modelId="{460B19DF-1A47-4D67-9F8D-C16D1E9EFB87}" type="parTrans" cxnId="{4F391E17-1861-4F0C-9645-978E1FF43C9A}">
      <dgm:prSet/>
      <dgm:spPr/>
      <dgm:t>
        <a:bodyPr/>
        <a:lstStyle/>
        <a:p>
          <a:endParaRPr lang="en-US"/>
        </a:p>
      </dgm:t>
    </dgm:pt>
    <dgm:pt modelId="{CD7CBD59-83DA-421B-8A4A-7804AB7136E3}" type="sibTrans" cxnId="{4F391E17-1861-4F0C-9645-978E1FF43C9A}">
      <dgm:prSet/>
      <dgm:spPr/>
      <dgm:t>
        <a:bodyPr/>
        <a:lstStyle/>
        <a:p>
          <a:endParaRPr lang="en-US"/>
        </a:p>
      </dgm:t>
    </dgm:pt>
    <dgm:pt modelId="{D5EDF079-4021-4D96-B814-95DD9E420DE7}">
      <dgm:prSet phldrT="[Text]"/>
      <dgm:spPr>
        <a:solidFill>
          <a:srgbClr val="FF0000">
            <a:alpha val="50000"/>
          </a:srgbClr>
        </a:solidFill>
      </dgm:spPr>
      <dgm:t>
        <a:bodyPr/>
        <a:lstStyle/>
        <a:p>
          <a:r>
            <a:rPr lang="en-US" b="1" dirty="0" smtClean="0"/>
            <a:t>Social Support Services</a:t>
          </a:r>
          <a:endParaRPr lang="en-US" b="1" dirty="0"/>
        </a:p>
      </dgm:t>
    </dgm:pt>
    <dgm:pt modelId="{BD3A2303-52F7-4151-B615-8C45DDD4AF44}" type="parTrans" cxnId="{64100CC5-DD4B-4E2B-B7DD-918E40E8F93A}">
      <dgm:prSet/>
      <dgm:spPr/>
      <dgm:t>
        <a:bodyPr/>
        <a:lstStyle/>
        <a:p>
          <a:endParaRPr lang="en-US"/>
        </a:p>
      </dgm:t>
    </dgm:pt>
    <dgm:pt modelId="{DF71B61B-DF90-4EC5-A52B-3668C7F33B15}" type="sibTrans" cxnId="{64100CC5-DD4B-4E2B-B7DD-918E40E8F93A}">
      <dgm:prSet/>
      <dgm:spPr/>
      <dgm:t>
        <a:bodyPr/>
        <a:lstStyle/>
        <a:p>
          <a:endParaRPr lang="en-US"/>
        </a:p>
      </dgm:t>
    </dgm:pt>
    <dgm:pt modelId="{A47160A1-62AF-440A-A504-567AC0DBBA5B}">
      <dgm:prSet phldrT="[Text]"/>
      <dgm:spPr>
        <a:solidFill>
          <a:srgbClr val="FF0000">
            <a:alpha val="50000"/>
          </a:srgbClr>
        </a:solidFill>
      </dgm:spPr>
      <dgm:t>
        <a:bodyPr/>
        <a:lstStyle/>
        <a:p>
          <a:r>
            <a:rPr lang="en-US" b="1" dirty="0" smtClean="0"/>
            <a:t>Faith Based Support</a:t>
          </a:r>
          <a:endParaRPr lang="en-US" b="1" dirty="0"/>
        </a:p>
      </dgm:t>
    </dgm:pt>
    <dgm:pt modelId="{34E16B5B-8133-4B48-B148-D93AC8E7D60F}" type="parTrans" cxnId="{0A329834-13E7-4177-9212-4E2633ED7C7E}">
      <dgm:prSet/>
      <dgm:spPr/>
      <dgm:t>
        <a:bodyPr/>
        <a:lstStyle/>
        <a:p>
          <a:endParaRPr lang="en-US"/>
        </a:p>
      </dgm:t>
    </dgm:pt>
    <dgm:pt modelId="{EFDC7A52-8BD1-4E42-BC0D-63A5C6D19B9D}" type="sibTrans" cxnId="{0A329834-13E7-4177-9212-4E2633ED7C7E}">
      <dgm:prSet/>
      <dgm:spPr/>
      <dgm:t>
        <a:bodyPr/>
        <a:lstStyle/>
        <a:p>
          <a:endParaRPr lang="en-US"/>
        </a:p>
      </dgm:t>
    </dgm:pt>
    <dgm:pt modelId="{0AAAB344-B694-4D28-8C54-20BB5A5311D3}">
      <dgm:prSet phldrT="[Text]"/>
      <dgm:spPr>
        <a:solidFill>
          <a:srgbClr val="FF0000">
            <a:alpha val="50000"/>
          </a:srgbClr>
        </a:solidFill>
      </dgm:spPr>
      <dgm:t>
        <a:bodyPr/>
        <a:lstStyle/>
        <a:p>
          <a:r>
            <a:rPr lang="en-US" b="1" dirty="0" smtClean="0"/>
            <a:t>Utilities</a:t>
          </a:r>
          <a:endParaRPr lang="en-US" b="1" dirty="0"/>
        </a:p>
      </dgm:t>
    </dgm:pt>
    <dgm:pt modelId="{FA072333-FA63-41C0-B8E7-1BA91A1F46E8}" type="parTrans" cxnId="{459523B6-4CDF-4949-ABAD-8ACEEA666CFF}">
      <dgm:prSet/>
      <dgm:spPr/>
      <dgm:t>
        <a:bodyPr/>
        <a:lstStyle/>
        <a:p>
          <a:endParaRPr lang="en-US"/>
        </a:p>
      </dgm:t>
    </dgm:pt>
    <dgm:pt modelId="{DAE106FE-D17C-480F-B675-AE999C89663F}" type="sibTrans" cxnId="{459523B6-4CDF-4949-ABAD-8ACEEA666CFF}">
      <dgm:prSet/>
      <dgm:spPr/>
      <dgm:t>
        <a:bodyPr/>
        <a:lstStyle/>
        <a:p>
          <a:endParaRPr lang="en-US"/>
        </a:p>
      </dgm:t>
    </dgm:pt>
    <dgm:pt modelId="{03620321-BE59-424A-8696-92501208B268}">
      <dgm:prSet phldrT="[Text]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en-US" b="1" dirty="0" smtClean="0"/>
            <a:t> Medications</a:t>
          </a:r>
          <a:endParaRPr lang="en-US" b="1" dirty="0"/>
        </a:p>
      </dgm:t>
    </dgm:pt>
    <dgm:pt modelId="{847DA565-42A2-4A93-9E7E-3248CDAA43F7}" type="parTrans" cxnId="{4E2B0C4B-1C91-4FA0-ACE9-6D787D251E7B}">
      <dgm:prSet/>
      <dgm:spPr/>
      <dgm:t>
        <a:bodyPr/>
        <a:lstStyle/>
        <a:p>
          <a:endParaRPr lang="en-US"/>
        </a:p>
      </dgm:t>
    </dgm:pt>
    <dgm:pt modelId="{E9A74539-DC07-48CF-B31B-5D8AA76D0789}" type="sibTrans" cxnId="{4E2B0C4B-1C91-4FA0-ACE9-6D787D251E7B}">
      <dgm:prSet/>
      <dgm:spPr/>
      <dgm:t>
        <a:bodyPr/>
        <a:lstStyle/>
        <a:p>
          <a:endParaRPr lang="en-US"/>
        </a:p>
      </dgm:t>
    </dgm:pt>
    <dgm:pt modelId="{C80AA5DC-8AD1-4F0D-B4D7-FF0C4DD26A53}">
      <dgm:prSet phldrT="[Text]"/>
      <dgm:spPr>
        <a:solidFill>
          <a:srgbClr val="FF0000">
            <a:alpha val="50000"/>
          </a:srgbClr>
        </a:solidFill>
      </dgm:spPr>
      <dgm:t>
        <a:bodyPr/>
        <a:lstStyle/>
        <a:p>
          <a:r>
            <a:rPr lang="en-US" b="1" dirty="0" smtClean="0"/>
            <a:t>Medical Equip. &amp; Supplies</a:t>
          </a:r>
          <a:endParaRPr lang="en-US" b="1" dirty="0"/>
        </a:p>
      </dgm:t>
    </dgm:pt>
    <dgm:pt modelId="{D981DD41-8A66-476E-9CB0-71CD92C83FBD}" type="parTrans" cxnId="{177DD78D-DA94-451B-B8AE-98851A898547}">
      <dgm:prSet/>
      <dgm:spPr/>
      <dgm:t>
        <a:bodyPr/>
        <a:lstStyle/>
        <a:p>
          <a:endParaRPr lang="en-US"/>
        </a:p>
      </dgm:t>
    </dgm:pt>
    <dgm:pt modelId="{A3FE62DE-E813-40C1-9A3D-7ED688845510}" type="sibTrans" cxnId="{177DD78D-DA94-451B-B8AE-98851A898547}">
      <dgm:prSet/>
      <dgm:spPr/>
      <dgm:t>
        <a:bodyPr/>
        <a:lstStyle/>
        <a:p>
          <a:endParaRPr lang="en-US"/>
        </a:p>
      </dgm:t>
    </dgm:pt>
    <dgm:pt modelId="{70868D89-958D-411C-9783-A8A43E12C9D5}" type="pres">
      <dgm:prSet presAssocID="{91FDF659-6AF0-4E71-A627-5DEA185ABC0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892EEE8-4088-4CEA-86F5-188FA2EB734E}" type="pres">
      <dgm:prSet presAssocID="{91FDF659-6AF0-4E71-A627-5DEA185ABC0A}" presName="radial" presStyleCnt="0">
        <dgm:presLayoutVars>
          <dgm:animLvl val="ctr"/>
        </dgm:presLayoutVars>
      </dgm:prSet>
      <dgm:spPr/>
    </dgm:pt>
    <dgm:pt modelId="{6C56443A-FC72-40C6-8266-193F762CCDAF}" type="pres">
      <dgm:prSet presAssocID="{2880E169-D716-47F9-B094-700EFE16ED63}" presName="centerShape" presStyleLbl="vennNode1" presStyleIdx="0" presStyleCnt="11"/>
      <dgm:spPr/>
      <dgm:t>
        <a:bodyPr/>
        <a:lstStyle/>
        <a:p>
          <a:endParaRPr lang="en-US"/>
        </a:p>
      </dgm:t>
    </dgm:pt>
    <dgm:pt modelId="{2171E2C9-3607-4792-8492-9A7D48048409}" type="pres">
      <dgm:prSet presAssocID="{01D885D2-1A85-4E64-9847-C331F3173BA6}" presName="node" presStyleLbl="vennNode1" presStyleIdx="1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D8CBB8-76D4-4104-A083-107E345419D9}" type="pres">
      <dgm:prSet presAssocID="{1B528FE8-ACF3-4617-982C-107EC55E0D3F}" presName="node" presStyleLbl="vennNode1" presStyleIdx="2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24DC7F-2557-401C-9C4C-D13B67F1AFBD}" type="pres">
      <dgm:prSet presAssocID="{DDEF2B4F-FC9B-4301-BB95-B57E909F7005}" presName="node" presStyleLbl="vennNode1" presStyleIdx="3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499786-2F1A-4EF5-BD12-F5444CEFFF31}" type="pres">
      <dgm:prSet presAssocID="{2EAA64B6-26AE-4E75-B905-D671AEF82A4C}" presName="node" presStyleLbl="vennNode1" presStyleIdx="4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592539-5055-4BF2-9CB1-687CFEBADE1C}" type="pres">
      <dgm:prSet presAssocID="{DDB03A77-9FA0-45B3-BA43-8EAE0B83766D}" presName="node" presStyleLbl="vennNode1" presStyleIdx="5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8E33CC-A96E-4225-A25B-E670D1A2B8D2}" type="pres">
      <dgm:prSet presAssocID="{03620321-BE59-424A-8696-92501208B268}" presName="node" presStyleLbl="vennNode1" presStyleIdx="6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454F64-899A-4450-AFB4-C786C5E59D9A}" type="pres">
      <dgm:prSet presAssocID="{D5EDF079-4021-4D96-B814-95DD9E420DE7}" presName="node" presStyleLbl="vennNode1" presStyleIdx="7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A43C8D-65FB-40BE-96B5-E3478A61B5DA}" type="pres">
      <dgm:prSet presAssocID="{C80AA5DC-8AD1-4F0D-B4D7-FF0C4DD26A53}" presName="node" presStyleLbl="vennNode1" presStyleIdx="8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EC77AE-D91D-4FCD-98C4-8E67C97E8F91}" type="pres">
      <dgm:prSet presAssocID="{A47160A1-62AF-440A-A504-567AC0DBBA5B}" presName="node" presStyleLbl="vennNode1" presStyleIdx="9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88BACE-DF2C-4E4D-8621-F65368B6BEAB}" type="pres">
      <dgm:prSet presAssocID="{0AAAB344-B694-4D28-8C54-20BB5A5311D3}" presName="node" presStyleLbl="vennNode1" presStyleIdx="10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9E07D65-01FA-4AA9-AC54-9FF8B88EED21}" type="presOf" srcId="{03620321-BE59-424A-8696-92501208B268}" destId="{4D8E33CC-A96E-4225-A25B-E670D1A2B8D2}" srcOrd="0" destOrd="0" presId="urn:microsoft.com/office/officeart/2005/8/layout/radial3"/>
    <dgm:cxn modelId="{24DED62F-FB4C-4771-A676-B541FF3E7A92}" type="presOf" srcId="{01D885D2-1A85-4E64-9847-C331F3173BA6}" destId="{2171E2C9-3607-4792-8492-9A7D48048409}" srcOrd="0" destOrd="0" presId="urn:microsoft.com/office/officeart/2005/8/layout/radial3"/>
    <dgm:cxn modelId="{4A1B92B5-7077-40DC-B5E8-F236B2EA46AF}" srcId="{2880E169-D716-47F9-B094-700EFE16ED63}" destId="{01D885D2-1A85-4E64-9847-C331F3173BA6}" srcOrd="0" destOrd="0" parTransId="{1E298FD7-DEB0-4F02-8472-CBBC02A2699E}" sibTransId="{E7EAF39B-E76A-4B26-81C6-363C396A97C6}"/>
    <dgm:cxn modelId="{9E297A94-A748-4FF3-BF1E-78D7A5C851FF}" srcId="{2880E169-D716-47F9-B094-700EFE16ED63}" destId="{2EAA64B6-26AE-4E75-B905-D671AEF82A4C}" srcOrd="3" destOrd="0" parTransId="{39FB96FC-7B6D-47AA-90C0-893CF06E7149}" sibTransId="{719AEDD3-E0E1-4BC9-A309-CBA226670005}"/>
    <dgm:cxn modelId="{B3E29948-16BF-48BF-9438-137E3172BA0B}" type="presOf" srcId="{DDEF2B4F-FC9B-4301-BB95-B57E909F7005}" destId="{A124DC7F-2557-401C-9C4C-D13B67F1AFBD}" srcOrd="0" destOrd="0" presId="urn:microsoft.com/office/officeart/2005/8/layout/radial3"/>
    <dgm:cxn modelId="{93371619-1C45-4416-85B2-51B38EFB507E}" srcId="{2880E169-D716-47F9-B094-700EFE16ED63}" destId="{1B528FE8-ACF3-4617-982C-107EC55E0D3F}" srcOrd="1" destOrd="0" parTransId="{DE29D796-37A1-4335-A2B9-89DB6F905ED2}" sibTransId="{37576196-9F20-4189-8572-F20C53A8BACF}"/>
    <dgm:cxn modelId="{4D4F1BF4-A37E-4289-A819-41609628A36D}" srcId="{2880E169-D716-47F9-B094-700EFE16ED63}" destId="{DDEF2B4F-FC9B-4301-BB95-B57E909F7005}" srcOrd="2" destOrd="0" parTransId="{1CA36ED1-6C1D-41F9-8682-3D69FDCCAE30}" sibTransId="{A8FBD8DC-53EF-4011-A6CC-9E274E30FA56}"/>
    <dgm:cxn modelId="{BC2C2AE8-B3F8-4487-B3EF-49CC7C2DFCF5}" type="presOf" srcId="{D5EDF079-4021-4D96-B814-95DD9E420DE7}" destId="{35454F64-899A-4450-AFB4-C786C5E59D9A}" srcOrd="0" destOrd="0" presId="urn:microsoft.com/office/officeart/2005/8/layout/radial3"/>
    <dgm:cxn modelId="{F580C818-99C2-4217-BE6D-88071AD58396}" type="presOf" srcId="{91FDF659-6AF0-4E71-A627-5DEA185ABC0A}" destId="{70868D89-958D-411C-9783-A8A43E12C9D5}" srcOrd="0" destOrd="0" presId="urn:microsoft.com/office/officeart/2005/8/layout/radial3"/>
    <dgm:cxn modelId="{459523B6-4CDF-4949-ABAD-8ACEEA666CFF}" srcId="{2880E169-D716-47F9-B094-700EFE16ED63}" destId="{0AAAB344-B694-4D28-8C54-20BB5A5311D3}" srcOrd="9" destOrd="0" parTransId="{FA072333-FA63-41C0-B8E7-1BA91A1F46E8}" sibTransId="{DAE106FE-D17C-480F-B675-AE999C89663F}"/>
    <dgm:cxn modelId="{0B40FB3C-9175-44A4-A67C-326FCAFEEDB9}" type="presOf" srcId="{C80AA5DC-8AD1-4F0D-B4D7-FF0C4DD26A53}" destId="{48A43C8D-65FB-40BE-96B5-E3478A61B5DA}" srcOrd="0" destOrd="0" presId="urn:microsoft.com/office/officeart/2005/8/layout/radial3"/>
    <dgm:cxn modelId="{177DD78D-DA94-451B-B8AE-98851A898547}" srcId="{2880E169-D716-47F9-B094-700EFE16ED63}" destId="{C80AA5DC-8AD1-4F0D-B4D7-FF0C4DD26A53}" srcOrd="7" destOrd="0" parTransId="{D981DD41-8A66-476E-9CB0-71CD92C83FBD}" sibTransId="{A3FE62DE-E813-40C1-9A3D-7ED688845510}"/>
    <dgm:cxn modelId="{F4B4DEC7-232D-468C-91FB-9C9B5FC457AC}" srcId="{91FDF659-6AF0-4E71-A627-5DEA185ABC0A}" destId="{2880E169-D716-47F9-B094-700EFE16ED63}" srcOrd="0" destOrd="0" parTransId="{760C9CF5-501C-407C-B9D3-6F1726F15176}" sibTransId="{E20D6D71-3A9F-4E97-BF55-79761B14C56D}"/>
    <dgm:cxn modelId="{4E2B0C4B-1C91-4FA0-ACE9-6D787D251E7B}" srcId="{2880E169-D716-47F9-B094-700EFE16ED63}" destId="{03620321-BE59-424A-8696-92501208B268}" srcOrd="5" destOrd="0" parTransId="{847DA565-42A2-4A93-9E7E-3248CDAA43F7}" sibTransId="{E9A74539-DC07-48CF-B31B-5D8AA76D0789}"/>
    <dgm:cxn modelId="{4F391E17-1861-4F0C-9645-978E1FF43C9A}" srcId="{2880E169-D716-47F9-B094-700EFE16ED63}" destId="{DDB03A77-9FA0-45B3-BA43-8EAE0B83766D}" srcOrd="4" destOrd="0" parTransId="{460B19DF-1A47-4D67-9F8D-C16D1E9EFB87}" sibTransId="{CD7CBD59-83DA-421B-8A4A-7804AB7136E3}"/>
    <dgm:cxn modelId="{BA95C095-6B05-4749-8203-012DC77D9069}" type="presOf" srcId="{0AAAB344-B694-4D28-8C54-20BB5A5311D3}" destId="{1A88BACE-DF2C-4E4D-8621-F65368B6BEAB}" srcOrd="0" destOrd="0" presId="urn:microsoft.com/office/officeart/2005/8/layout/radial3"/>
    <dgm:cxn modelId="{64100CC5-DD4B-4E2B-B7DD-918E40E8F93A}" srcId="{2880E169-D716-47F9-B094-700EFE16ED63}" destId="{D5EDF079-4021-4D96-B814-95DD9E420DE7}" srcOrd="6" destOrd="0" parTransId="{BD3A2303-52F7-4151-B615-8C45DDD4AF44}" sibTransId="{DF71B61B-DF90-4EC5-A52B-3668C7F33B15}"/>
    <dgm:cxn modelId="{34EEFF8E-4CAB-4CE7-A2BE-9E543F3BE1F5}" type="presOf" srcId="{2EAA64B6-26AE-4E75-B905-D671AEF82A4C}" destId="{F1499786-2F1A-4EF5-BD12-F5444CEFFF31}" srcOrd="0" destOrd="0" presId="urn:microsoft.com/office/officeart/2005/8/layout/radial3"/>
    <dgm:cxn modelId="{0A329834-13E7-4177-9212-4E2633ED7C7E}" srcId="{2880E169-D716-47F9-B094-700EFE16ED63}" destId="{A47160A1-62AF-440A-A504-567AC0DBBA5B}" srcOrd="8" destOrd="0" parTransId="{34E16B5B-8133-4B48-B148-D93AC8E7D60F}" sibTransId="{EFDC7A52-8BD1-4E42-BC0D-63A5C6D19B9D}"/>
    <dgm:cxn modelId="{5142FC9B-D8A2-4A05-9ED7-51DBFC561EF6}" type="presOf" srcId="{2880E169-D716-47F9-B094-700EFE16ED63}" destId="{6C56443A-FC72-40C6-8266-193F762CCDAF}" srcOrd="0" destOrd="0" presId="urn:microsoft.com/office/officeart/2005/8/layout/radial3"/>
    <dgm:cxn modelId="{A2EEC5B1-5C33-4654-9DDA-A24F01D27C3F}" type="presOf" srcId="{1B528FE8-ACF3-4617-982C-107EC55E0D3F}" destId="{7AD8CBB8-76D4-4104-A083-107E345419D9}" srcOrd="0" destOrd="0" presId="urn:microsoft.com/office/officeart/2005/8/layout/radial3"/>
    <dgm:cxn modelId="{81358B6B-C758-4D20-90A3-38418153BCFA}" type="presOf" srcId="{DDB03A77-9FA0-45B3-BA43-8EAE0B83766D}" destId="{84592539-5055-4BF2-9CB1-687CFEBADE1C}" srcOrd="0" destOrd="0" presId="urn:microsoft.com/office/officeart/2005/8/layout/radial3"/>
    <dgm:cxn modelId="{450A65C5-4B23-4AA1-A09C-85EE30B09600}" type="presOf" srcId="{A47160A1-62AF-440A-A504-567AC0DBBA5B}" destId="{CAEC77AE-D91D-4FCD-98C4-8E67C97E8F91}" srcOrd="0" destOrd="0" presId="urn:microsoft.com/office/officeart/2005/8/layout/radial3"/>
    <dgm:cxn modelId="{520D197B-6135-4645-9609-113555F9FA85}" type="presParOf" srcId="{70868D89-958D-411C-9783-A8A43E12C9D5}" destId="{7892EEE8-4088-4CEA-86F5-188FA2EB734E}" srcOrd="0" destOrd="0" presId="urn:microsoft.com/office/officeart/2005/8/layout/radial3"/>
    <dgm:cxn modelId="{6BD97ABA-28E1-4D12-B18D-CD43C0AA1E4E}" type="presParOf" srcId="{7892EEE8-4088-4CEA-86F5-188FA2EB734E}" destId="{6C56443A-FC72-40C6-8266-193F762CCDAF}" srcOrd="0" destOrd="0" presId="urn:microsoft.com/office/officeart/2005/8/layout/radial3"/>
    <dgm:cxn modelId="{3CFB31B5-4802-40B7-AEFE-67B53EC71DB4}" type="presParOf" srcId="{7892EEE8-4088-4CEA-86F5-188FA2EB734E}" destId="{2171E2C9-3607-4792-8492-9A7D48048409}" srcOrd="1" destOrd="0" presId="urn:microsoft.com/office/officeart/2005/8/layout/radial3"/>
    <dgm:cxn modelId="{54C01801-B798-4C84-B40D-53387A9101B8}" type="presParOf" srcId="{7892EEE8-4088-4CEA-86F5-188FA2EB734E}" destId="{7AD8CBB8-76D4-4104-A083-107E345419D9}" srcOrd="2" destOrd="0" presId="urn:microsoft.com/office/officeart/2005/8/layout/radial3"/>
    <dgm:cxn modelId="{90EF9709-D0F2-4784-AF7D-8902C9F07F4B}" type="presParOf" srcId="{7892EEE8-4088-4CEA-86F5-188FA2EB734E}" destId="{A124DC7F-2557-401C-9C4C-D13B67F1AFBD}" srcOrd="3" destOrd="0" presId="urn:microsoft.com/office/officeart/2005/8/layout/radial3"/>
    <dgm:cxn modelId="{2C39AA63-90B9-4062-9A22-C9B81F0F0B6C}" type="presParOf" srcId="{7892EEE8-4088-4CEA-86F5-188FA2EB734E}" destId="{F1499786-2F1A-4EF5-BD12-F5444CEFFF31}" srcOrd="4" destOrd="0" presId="urn:microsoft.com/office/officeart/2005/8/layout/radial3"/>
    <dgm:cxn modelId="{5DB9DCF5-D2F4-4CFF-9626-5F9982865EEA}" type="presParOf" srcId="{7892EEE8-4088-4CEA-86F5-188FA2EB734E}" destId="{84592539-5055-4BF2-9CB1-687CFEBADE1C}" srcOrd="5" destOrd="0" presId="urn:microsoft.com/office/officeart/2005/8/layout/radial3"/>
    <dgm:cxn modelId="{A2D916F2-AB8C-4310-8100-7F9DA3C2AEEC}" type="presParOf" srcId="{7892EEE8-4088-4CEA-86F5-188FA2EB734E}" destId="{4D8E33CC-A96E-4225-A25B-E670D1A2B8D2}" srcOrd="6" destOrd="0" presId="urn:microsoft.com/office/officeart/2005/8/layout/radial3"/>
    <dgm:cxn modelId="{C8A08E65-5A6D-4C59-82C0-7890FA710AE4}" type="presParOf" srcId="{7892EEE8-4088-4CEA-86F5-188FA2EB734E}" destId="{35454F64-899A-4450-AFB4-C786C5E59D9A}" srcOrd="7" destOrd="0" presId="urn:microsoft.com/office/officeart/2005/8/layout/radial3"/>
    <dgm:cxn modelId="{7A4454F5-C2BA-44AB-8963-89BB973904FB}" type="presParOf" srcId="{7892EEE8-4088-4CEA-86F5-188FA2EB734E}" destId="{48A43C8D-65FB-40BE-96B5-E3478A61B5DA}" srcOrd="8" destOrd="0" presId="urn:microsoft.com/office/officeart/2005/8/layout/radial3"/>
    <dgm:cxn modelId="{BCC473D1-F18A-4133-8D15-F3E2B836281E}" type="presParOf" srcId="{7892EEE8-4088-4CEA-86F5-188FA2EB734E}" destId="{CAEC77AE-D91D-4FCD-98C4-8E67C97E8F91}" srcOrd="9" destOrd="0" presId="urn:microsoft.com/office/officeart/2005/8/layout/radial3"/>
    <dgm:cxn modelId="{B535A544-6369-4AEB-9CE7-426B263CBAB0}" type="presParOf" srcId="{7892EEE8-4088-4CEA-86F5-188FA2EB734E}" destId="{1A88BACE-DF2C-4E4D-8621-F65368B6BEAB}" srcOrd="10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1FDF659-6AF0-4E71-A627-5DEA185ABC0A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880E169-D716-47F9-B094-700EFE16ED63}">
      <dgm:prSet phldrT="[Text]" custT="1"/>
      <dgm:spPr/>
      <dgm:t>
        <a:bodyPr/>
        <a:lstStyle/>
        <a:p>
          <a:r>
            <a:rPr lang="en-US" sz="2000" b="1" dirty="0" smtClean="0">
              <a:latin typeface="Arial" panose="020B0604020202020204" pitchFamily="34" charset="0"/>
              <a:cs typeface="Arial" panose="020B0604020202020204" pitchFamily="34" charset="0"/>
            </a:rPr>
            <a:t>“Mrs. Brown”</a:t>
          </a:r>
          <a:endParaRPr lang="en-US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60C9CF5-501C-407C-B9D3-6F1726F15176}" type="parTrans" cxnId="{F4B4DEC7-232D-468C-91FB-9C9B5FC457AC}">
      <dgm:prSet/>
      <dgm:spPr/>
      <dgm:t>
        <a:bodyPr/>
        <a:lstStyle/>
        <a:p>
          <a:endParaRPr lang="en-US"/>
        </a:p>
      </dgm:t>
    </dgm:pt>
    <dgm:pt modelId="{E20D6D71-3A9F-4E97-BF55-79761B14C56D}" type="sibTrans" cxnId="{F4B4DEC7-232D-468C-91FB-9C9B5FC457AC}">
      <dgm:prSet/>
      <dgm:spPr/>
      <dgm:t>
        <a:bodyPr/>
        <a:lstStyle/>
        <a:p>
          <a:endParaRPr lang="en-US"/>
        </a:p>
      </dgm:t>
    </dgm:pt>
    <dgm:pt modelId="{01D885D2-1A85-4E64-9847-C331F3173BA6}">
      <dgm:prSet phldrT="[Text]"/>
      <dgm:spPr>
        <a:solidFill>
          <a:srgbClr val="FF0000">
            <a:alpha val="50000"/>
          </a:srgbClr>
        </a:solidFill>
      </dgm:spPr>
      <dgm:t>
        <a:bodyPr/>
        <a:lstStyle/>
        <a:p>
          <a:r>
            <a:rPr lang="en-US" b="1" dirty="0" smtClean="0"/>
            <a:t>Family Support</a:t>
          </a:r>
          <a:endParaRPr lang="en-US" b="1" dirty="0"/>
        </a:p>
      </dgm:t>
    </dgm:pt>
    <dgm:pt modelId="{1E298FD7-DEB0-4F02-8472-CBBC02A2699E}" type="parTrans" cxnId="{4A1B92B5-7077-40DC-B5E8-F236B2EA46AF}">
      <dgm:prSet/>
      <dgm:spPr/>
      <dgm:t>
        <a:bodyPr/>
        <a:lstStyle/>
        <a:p>
          <a:endParaRPr lang="en-US"/>
        </a:p>
      </dgm:t>
    </dgm:pt>
    <dgm:pt modelId="{E7EAF39B-E76A-4B26-81C6-363C396A97C6}" type="sibTrans" cxnId="{4A1B92B5-7077-40DC-B5E8-F236B2EA46AF}">
      <dgm:prSet/>
      <dgm:spPr/>
      <dgm:t>
        <a:bodyPr/>
        <a:lstStyle/>
        <a:p>
          <a:endParaRPr lang="en-US"/>
        </a:p>
      </dgm:t>
    </dgm:pt>
    <dgm:pt modelId="{1B528FE8-ACF3-4617-982C-107EC55E0D3F}">
      <dgm:prSet phldrT="[Text]"/>
      <dgm:spPr>
        <a:solidFill>
          <a:srgbClr val="FF0000">
            <a:alpha val="50000"/>
          </a:srgbClr>
        </a:solidFill>
      </dgm:spPr>
      <dgm:t>
        <a:bodyPr/>
        <a:lstStyle/>
        <a:p>
          <a:r>
            <a:rPr lang="en-US" b="1" dirty="0" smtClean="0"/>
            <a:t>Home &amp; Comm.-based Serv.</a:t>
          </a:r>
          <a:endParaRPr lang="en-US" b="1" dirty="0"/>
        </a:p>
      </dgm:t>
    </dgm:pt>
    <dgm:pt modelId="{DE29D796-37A1-4335-A2B9-89DB6F905ED2}" type="parTrans" cxnId="{93371619-1C45-4416-85B2-51B38EFB507E}">
      <dgm:prSet/>
      <dgm:spPr/>
      <dgm:t>
        <a:bodyPr/>
        <a:lstStyle/>
        <a:p>
          <a:endParaRPr lang="en-US"/>
        </a:p>
      </dgm:t>
    </dgm:pt>
    <dgm:pt modelId="{37576196-9F20-4189-8572-F20C53A8BACF}" type="sibTrans" cxnId="{93371619-1C45-4416-85B2-51B38EFB507E}">
      <dgm:prSet/>
      <dgm:spPr/>
      <dgm:t>
        <a:bodyPr/>
        <a:lstStyle/>
        <a:p>
          <a:endParaRPr lang="en-US"/>
        </a:p>
      </dgm:t>
    </dgm:pt>
    <dgm:pt modelId="{DDEF2B4F-FC9B-4301-BB95-B57E909F7005}">
      <dgm:prSet phldrT="[Text]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en-US" b="1" dirty="0" smtClean="0"/>
            <a:t>Medical Support Services</a:t>
          </a:r>
          <a:endParaRPr lang="en-US" b="1" dirty="0"/>
        </a:p>
      </dgm:t>
    </dgm:pt>
    <dgm:pt modelId="{1CA36ED1-6C1D-41F9-8682-3D69FDCCAE30}" type="parTrans" cxnId="{4D4F1BF4-A37E-4289-A819-41609628A36D}">
      <dgm:prSet/>
      <dgm:spPr/>
      <dgm:t>
        <a:bodyPr/>
        <a:lstStyle/>
        <a:p>
          <a:endParaRPr lang="en-US"/>
        </a:p>
      </dgm:t>
    </dgm:pt>
    <dgm:pt modelId="{A8FBD8DC-53EF-4011-A6CC-9E274E30FA56}" type="sibTrans" cxnId="{4D4F1BF4-A37E-4289-A819-41609628A36D}">
      <dgm:prSet/>
      <dgm:spPr/>
      <dgm:t>
        <a:bodyPr/>
        <a:lstStyle/>
        <a:p>
          <a:endParaRPr lang="en-US"/>
        </a:p>
      </dgm:t>
    </dgm:pt>
    <dgm:pt modelId="{2EAA64B6-26AE-4E75-B905-D671AEF82A4C}">
      <dgm:prSet phldrT="[Text]"/>
      <dgm:spPr>
        <a:solidFill>
          <a:srgbClr val="FF0000">
            <a:alpha val="50000"/>
          </a:srgbClr>
        </a:solidFill>
      </dgm:spPr>
      <dgm:t>
        <a:bodyPr/>
        <a:lstStyle/>
        <a:p>
          <a:r>
            <a:rPr lang="en-US" b="1" dirty="0" smtClean="0"/>
            <a:t>Transp. Services</a:t>
          </a:r>
          <a:endParaRPr lang="en-US" b="1" dirty="0"/>
        </a:p>
      </dgm:t>
    </dgm:pt>
    <dgm:pt modelId="{39FB96FC-7B6D-47AA-90C0-893CF06E7149}" type="parTrans" cxnId="{9E297A94-A748-4FF3-BF1E-78D7A5C851FF}">
      <dgm:prSet/>
      <dgm:spPr/>
      <dgm:t>
        <a:bodyPr/>
        <a:lstStyle/>
        <a:p>
          <a:endParaRPr lang="en-US"/>
        </a:p>
      </dgm:t>
    </dgm:pt>
    <dgm:pt modelId="{719AEDD3-E0E1-4BC9-A309-CBA226670005}" type="sibTrans" cxnId="{9E297A94-A748-4FF3-BF1E-78D7A5C851FF}">
      <dgm:prSet/>
      <dgm:spPr/>
      <dgm:t>
        <a:bodyPr/>
        <a:lstStyle/>
        <a:p>
          <a:endParaRPr lang="en-US"/>
        </a:p>
      </dgm:t>
    </dgm:pt>
    <dgm:pt modelId="{DDB03A77-9FA0-45B3-BA43-8EAE0B83766D}">
      <dgm:prSet phldrT="[Text]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en-US" b="1" dirty="0" smtClean="0"/>
            <a:t>Food &amp;</a:t>
          </a:r>
          <a:br>
            <a:rPr lang="en-US" b="1" dirty="0" smtClean="0"/>
          </a:br>
          <a:r>
            <a:rPr lang="en-US" b="1" dirty="0" smtClean="0"/>
            <a:t>  Water</a:t>
          </a:r>
          <a:endParaRPr lang="en-US" b="1" dirty="0"/>
        </a:p>
      </dgm:t>
    </dgm:pt>
    <dgm:pt modelId="{460B19DF-1A47-4D67-9F8D-C16D1E9EFB87}" type="parTrans" cxnId="{4F391E17-1861-4F0C-9645-978E1FF43C9A}">
      <dgm:prSet/>
      <dgm:spPr/>
      <dgm:t>
        <a:bodyPr/>
        <a:lstStyle/>
        <a:p>
          <a:endParaRPr lang="en-US"/>
        </a:p>
      </dgm:t>
    </dgm:pt>
    <dgm:pt modelId="{CD7CBD59-83DA-421B-8A4A-7804AB7136E3}" type="sibTrans" cxnId="{4F391E17-1861-4F0C-9645-978E1FF43C9A}">
      <dgm:prSet/>
      <dgm:spPr/>
      <dgm:t>
        <a:bodyPr/>
        <a:lstStyle/>
        <a:p>
          <a:endParaRPr lang="en-US"/>
        </a:p>
      </dgm:t>
    </dgm:pt>
    <dgm:pt modelId="{D5EDF079-4021-4D96-B814-95DD9E420DE7}">
      <dgm:prSet phldrT="[Text]" custT="1"/>
      <dgm:spPr>
        <a:solidFill>
          <a:srgbClr val="FF0000">
            <a:alpha val="50000"/>
          </a:srgbClr>
        </a:solidFill>
      </dgm:spPr>
      <dgm:t>
        <a:bodyPr/>
        <a:lstStyle/>
        <a:p>
          <a:r>
            <a:rPr lang="en-US" sz="1400" b="1" dirty="0" smtClean="0"/>
            <a:t>Social     Support Services  </a:t>
          </a:r>
          <a:endParaRPr lang="en-US" sz="1400" b="1" dirty="0"/>
        </a:p>
      </dgm:t>
    </dgm:pt>
    <dgm:pt modelId="{BD3A2303-52F7-4151-B615-8C45DDD4AF44}" type="parTrans" cxnId="{64100CC5-DD4B-4E2B-B7DD-918E40E8F93A}">
      <dgm:prSet/>
      <dgm:spPr/>
      <dgm:t>
        <a:bodyPr/>
        <a:lstStyle/>
        <a:p>
          <a:endParaRPr lang="en-US"/>
        </a:p>
      </dgm:t>
    </dgm:pt>
    <dgm:pt modelId="{DF71B61B-DF90-4EC5-A52B-3668C7F33B15}" type="sibTrans" cxnId="{64100CC5-DD4B-4E2B-B7DD-918E40E8F93A}">
      <dgm:prSet/>
      <dgm:spPr/>
      <dgm:t>
        <a:bodyPr/>
        <a:lstStyle/>
        <a:p>
          <a:endParaRPr lang="en-US"/>
        </a:p>
      </dgm:t>
    </dgm:pt>
    <dgm:pt modelId="{A47160A1-62AF-440A-A504-567AC0DBBA5B}">
      <dgm:prSet phldrT="[Text]"/>
      <dgm:spPr>
        <a:solidFill>
          <a:srgbClr val="FF0000">
            <a:alpha val="50000"/>
          </a:srgbClr>
        </a:solidFill>
      </dgm:spPr>
      <dgm:t>
        <a:bodyPr/>
        <a:lstStyle/>
        <a:p>
          <a:pPr>
            <a:spcBef>
              <a:spcPts val="600"/>
            </a:spcBef>
          </a:pPr>
          <a:r>
            <a:rPr lang="en-US" b="1" dirty="0" smtClean="0"/>
            <a:t>Faith Based Support</a:t>
          </a:r>
          <a:endParaRPr lang="en-US" b="1" dirty="0"/>
        </a:p>
      </dgm:t>
    </dgm:pt>
    <dgm:pt modelId="{34E16B5B-8133-4B48-B148-D93AC8E7D60F}" type="parTrans" cxnId="{0A329834-13E7-4177-9212-4E2633ED7C7E}">
      <dgm:prSet/>
      <dgm:spPr/>
      <dgm:t>
        <a:bodyPr/>
        <a:lstStyle/>
        <a:p>
          <a:endParaRPr lang="en-US"/>
        </a:p>
      </dgm:t>
    </dgm:pt>
    <dgm:pt modelId="{EFDC7A52-8BD1-4E42-BC0D-63A5C6D19B9D}" type="sibTrans" cxnId="{0A329834-13E7-4177-9212-4E2633ED7C7E}">
      <dgm:prSet/>
      <dgm:spPr/>
      <dgm:t>
        <a:bodyPr/>
        <a:lstStyle/>
        <a:p>
          <a:endParaRPr lang="en-US"/>
        </a:p>
      </dgm:t>
    </dgm:pt>
    <dgm:pt modelId="{0AAAB344-B694-4D28-8C54-20BB5A5311D3}">
      <dgm:prSet phldrT="[Text]"/>
      <dgm:spPr>
        <a:solidFill>
          <a:srgbClr val="FF0000">
            <a:alpha val="50000"/>
          </a:srgbClr>
        </a:solidFill>
      </dgm:spPr>
      <dgm:t>
        <a:bodyPr/>
        <a:lstStyle/>
        <a:p>
          <a:r>
            <a:rPr lang="en-US" b="1" dirty="0" smtClean="0"/>
            <a:t>Utilities</a:t>
          </a:r>
          <a:endParaRPr lang="en-US" b="1" dirty="0"/>
        </a:p>
      </dgm:t>
    </dgm:pt>
    <dgm:pt modelId="{FA072333-FA63-41C0-B8E7-1BA91A1F46E8}" type="parTrans" cxnId="{459523B6-4CDF-4949-ABAD-8ACEEA666CFF}">
      <dgm:prSet/>
      <dgm:spPr/>
      <dgm:t>
        <a:bodyPr/>
        <a:lstStyle/>
        <a:p>
          <a:endParaRPr lang="en-US"/>
        </a:p>
      </dgm:t>
    </dgm:pt>
    <dgm:pt modelId="{DAE106FE-D17C-480F-B675-AE999C89663F}" type="sibTrans" cxnId="{459523B6-4CDF-4949-ABAD-8ACEEA666CFF}">
      <dgm:prSet/>
      <dgm:spPr/>
      <dgm:t>
        <a:bodyPr/>
        <a:lstStyle/>
        <a:p>
          <a:endParaRPr lang="en-US"/>
        </a:p>
      </dgm:t>
    </dgm:pt>
    <dgm:pt modelId="{03620321-BE59-424A-8696-92501208B268}">
      <dgm:prSet phldrT="[Text]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en-US" b="1" dirty="0" smtClean="0"/>
            <a:t>  Medica-</a:t>
          </a:r>
          <a:br>
            <a:rPr lang="en-US" b="1" dirty="0" smtClean="0"/>
          </a:br>
          <a:r>
            <a:rPr lang="en-US" b="1" dirty="0" smtClean="0"/>
            <a:t>tions</a:t>
          </a:r>
          <a:endParaRPr lang="en-US" b="1" dirty="0"/>
        </a:p>
      </dgm:t>
    </dgm:pt>
    <dgm:pt modelId="{847DA565-42A2-4A93-9E7E-3248CDAA43F7}" type="parTrans" cxnId="{4E2B0C4B-1C91-4FA0-ACE9-6D787D251E7B}">
      <dgm:prSet/>
      <dgm:spPr/>
      <dgm:t>
        <a:bodyPr/>
        <a:lstStyle/>
        <a:p>
          <a:endParaRPr lang="en-US"/>
        </a:p>
      </dgm:t>
    </dgm:pt>
    <dgm:pt modelId="{E9A74539-DC07-48CF-B31B-5D8AA76D0789}" type="sibTrans" cxnId="{4E2B0C4B-1C91-4FA0-ACE9-6D787D251E7B}">
      <dgm:prSet/>
      <dgm:spPr/>
      <dgm:t>
        <a:bodyPr/>
        <a:lstStyle/>
        <a:p>
          <a:endParaRPr lang="en-US"/>
        </a:p>
      </dgm:t>
    </dgm:pt>
    <dgm:pt modelId="{DC5E1B14-31AF-44F6-A1E6-9CAF0B941F27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600" b="1" u="sng" dirty="0" smtClean="0">
              <a:solidFill>
                <a:schemeClr val="tx1"/>
              </a:solidFill>
              <a:latin typeface="Comic Sans MS" pitchFamily="66" charset="0"/>
            </a:rPr>
            <a:t>Shelter?</a:t>
          </a:r>
        </a:p>
        <a:p>
          <a:r>
            <a:rPr lang="en-US" sz="1600" b="1" u="sng" dirty="0" smtClean="0">
              <a:solidFill>
                <a:schemeClr val="tx1"/>
              </a:solidFill>
              <a:latin typeface="Comic Sans MS" pitchFamily="66" charset="0"/>
            </a:rPr>
            <a:t>Hospital?</a:t>
          </a:r>
          <a:endParaRPr lang="en-US" sz="1600" b="1" u="sng" dirty="0">
            <a:solidFill>
              <a:schemeClr val="tx1"/>
            </a:solidFill>
            <a:latin typeface="Comic Sans MS" pitchFamily="66" charset="0"/>
          </a:endParaRPr>
        </a:p>
      </dgm:t>
    </dgm:pt>
    <dgm:pt modelId="{34330E7C-73B4-4896-9CF5-5B4BE3894EE7}" type="parTrans" cxnId="{567309BE-9C2B-4EEC-A48C-A4205972A57B}">
      <dgm:prSet/>
      <dgm:spPr/>
      <dgm:t>
        <a:bodyPr/>
        <a:lstStyle/>
        <a:p>
          <a:endParaRPr lang="en-US"/>
        </a:p>
      </dgm:t>
    </dgm:pt>
    <dgm:pt modelId="{BBE33A68-3642-4785-9226-5B7A5F8CF699}" type="sibTrans" cxnId="{567309BE-9C2B-4EEC-A48C-A4205972A57B}">
      <dgm:prSet/>
      <dgm:spPr/>
      <dgm:t>
        <a:bodyPr/>
        <a:lstStyle/>
        <a:p>
          <a:endParaRPr lang="en-US"/>
        </a:p>
      </dgm:t>
    </dgm:pt>
    <dgm:pt modelId="{8DE21160-AF2D-43F0-9FF9-397BBC4FBBB2}">
      <dgm:prSet phldrT="[Text]"/>
      <dgm:spPr>
        <a:solidFill>
          <a:srgbClr val="FF0000">
            <a:alpha val="50000"/>
          </a:srgbClr>
        </a:solidFill>
      </dgm:spPr>
      <dgm:t>
        <a:bodyPr/>
        <a:lstStyle/>
        <a:p>
          <a:r>
            <a:rPr lang="en-US" b="1" dirty="0" smtClean="0"/>
            <a:t>Medical Equip. &amp; Supplies</a:t>
          </a:r>
          <a:endParaRPr lang="en-US" b="1" dirty="0"/>
        </a:p>
      </dgm:t>
    </dgm:pt>
    <dgm:pt modelId="{02B12C87-90FF-44B6-8A39-EF292546FFE4}" type="parTrans" cxnId="{68D1CAA6-EEBE-41F7-93EA-E43B20EE8B62}">
      <dgm:prSet/>
      <dgm:spPr/>
      <dgm:t>
        <a:bodyPr/>
        <a:lstStyle/>
        <a:p>
          <a:endParaRPr lang="en-US"/>
        </a:p>
      </dgm:t>
    </dgm:pt>
    <dgm:pt modelId="{BBFFB5A6-949E-4206-9FC9-09D01619FA56}" type="sibTrans" cxnId="{68D1CAA6-EEBE-41F7-93EA-E43B20EE8B62}">
      <dgm:prSet/>
      <dgm:spPr/>
      <dgm:t>
        <a:bodyPr/>
        <a:lstStyle/>
        <a:p>
          <a:endParaRPr lang="en-US"/>
        </a:p>
      </dgm:t>
    </dgm:pt>
    <dgm:pt modelId="{70868D89-958D-411C-9783-A8A43E12C9D5}" type="pres">
      <dgm:prSet presAssocID="{91FDF659-6AF0-4E71-A627-5DEA185ABC0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892EEE8-4088-4CEA-86F5-188FA2EB734E}" type="pres">
      <dgm:prSet presAssocID="{91FDF659-6AF0-4E71-A627-5DEA185ABC0A}" presName="radial" presStyleCnt="0">
        <dgm:presLayoutVars>
          <dgm:animLvl val="ctr"/>
        </dgm:presLayoutVars>
      </dgm:prSet>
      <dgm:spPr/>
    </dgm:pt>
    <dgm:pt modelId="{6C56443A-FC72-40C6-8266-193F762CCDAF}" type="pres">
      <dgm:prSet presAssocID="{2880E169-D716-47F9-B094-700EFE16ED63}" presName="centerShape" presStyleLbl="vennNode1" presStyleIdx="0" presStyleCnt="12"/>
      <dgm:spPr/>
      <dgm:t>
        <a:bodyPr/>
        <a:lstStyle/>
        <a:p>
          <a:endParaRPr lang="en-US"/>
        </a:p>
      </dgm:t>
    </dgm:pt>
    <dgm:pt modelId="{2171E2C9-3607-4792-8492-9A7D48048409}" type="pres">
      <dgm:prSet presAssocID="{01D885D2-1A85-4E64-9847-C331F3173BA6}" presName="node" presStyleLbl="vennNode1" presStyleIdx="1" presStyleCnt="12" custRadScaleRad="93886" custRadScaleInc="-215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D8CBB8-76D4-4104-A083-107E345419D9}" type="pres">
      <dgm:prSet presAssocID="{1B528FE8-ACF3-4617-982C-107EC55E0D3F}" presName="node" presStyleLbl="vennNode1" presStyleIdx="2" presStyleCnt="12" custRadScaleRad="95597" custRadScaleInc="-121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24DC7F-2557-401C-9C4C-D13B67F1AFBD}" type="pres">
      <dgm:prSet presAssocID="{DDEF2B4F-FC9B-4301-BB95-B57E909F7005}" presName="node" presStyleLbl="vennNode1" presStyleIdx="3" presStyleCnt="12" custRadScaleRad="95043" custRadScaleInc="-31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499786-2F1A-4EF5-BD12-F5444CEFFF31}" type="pres">
      <dgm:prSet presAssocID="{2EAA64B6-26AE-4E75-B905-D671AEF82A4C}" presName="node" presStyleLbl="vennNode1" presStyleIdx="4" presStyleCnt="12" custScaleX="97828" custScaleY="89869" custRadScaleRad="93855" custRadScaleInc="35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592539-5055-4BF2-9CB1-687CFEBADE1C}" type="pres">
      <dgm:prSet presAssocID="{DDB03A77-9FA0-45B3-BA43-8EAE0B83766D}" presName="node" presStyleLbl="vennNode1" presStyleIdx="5" presStyleCnt="12" custScaleX="82052" custScaleY="81445" custRadScaleRad="99433" custRadScaleInc="-153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8E33CC-A96E-4225-A25B-E670D1A2B8D2}" type="pres">
      <dgm:prSet presAssocID="{03620321-BE59-424A-8696-92501208B268}" presName="node" presStyleLbl="vennNode1" presStyleIdx="6" presStyleCnt="12" custScaleX="95788" custScaleY="87631" custRadScaleRad="97590" custRadScaleInc="-264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454F64-899A-4450-AFB4-C786C5E59D9A}" type="pres">
      <dgm:prSet presAssocID="{D5EDF079-4021-4D96-B814-95DD9E420DE7}" presName="node" presStyleLbl="vennNode1" presStyleIdx="7" presStyleCnt="12" custScaleX="95787" custScaleY="87630" custRadScaleRad="89044" custRadScaleInc="-294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73D8DE-63FC-4B6B-8AF9-C82A362EB51D}" type="pres">
      <dgm:prSet presAssocID="{8DE21160-AF2D-43F0-9FF9-397BBC4FBBB2}" presName="node" presStyleLbl="vennNode1" presStyleIdx="8" presStyleCnt="12" custRadScaleRad="93806" custRadScaleInc="-196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EC77AE-D91D-4FCD-98C4-8E67C97E8F91}" type="pres">
      <dgm:prSet presAssocID="{A47160A1-62AF-440A-A504-567AC0DBBA5B}" presName="node" presStyleLbl="vennNode1" presStyleIdx="9" presStyleCnt="12" custRadScaleRad="89235" custRadScaleInc="-91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88BACE-DF2C-4E4D-8621-F65368B6BEAB}" type="pres">
      <dgm:prSet presAssocID="{0AAAB344-B694-4D28-8C54-20BB5A5311D3}" presName="node" presStyleLbl="vennNode1" presStyleIdx="10" presStyleCnt="12" custRadScaleRad="83506" custRadScaleInc="-7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B36A7C-2ACA-4492-B507-6A4B7402D875}" type="pres">
      <dgm:prSet presAssocID="{DC5E1B14-31AF-44F6-A1E6-9CAF0B941F27}" presName="node" presStyleLbl="vennNode1" presStyleIdx="11" presStyleCnt="12" custScaleX="110605" custScaleY="110131" custRadScaleRad="164020" custRadScaleInc="-567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6BABFEB-F56E-4BC0-A6F9-E4BC713CDE64}" type="presOf" srcId="{03620321-BE59-424A-8696-92501208B268}" destId="{4D8E33CC-A96E-4225-A25B-E670D1A2B8D2}" srcOrd="0" destOrd="0" presId="urn:microsoft.com/office/officeart/2005/8/layout/radial3"/>
    <dgm:cxn modelId="{BD350AD0-241D-4E1A-B7DE-57A9D9972A95}" type="presOf" srcId="{A47160A1-62AF-440A-A504-567AC0DBBA5B}" destId="{CAEC77AE-D91D-4FCD-98C4-8E67C97E8F91}" srcOrd="0" destOrd="0" presId="urn:microsoft.com/office/officeart/2005/8/layout/radial3"/>
    <dgm:cxn modelId="{4A1B92B5-7077-40DC-B5E8-F236B2EA46AF}" srcId="{2880E169-D716-47F9-B094-700EFE16ED63}" destId="{01D885D2-1A85-4E64-9847-C331F3173BA6}" srcOrd="0" destOrd="0" parTransId="{1E298FD7-DEB0-4F02-8472-CBBC02A2699E}" sibTransId="{E7EAF39B-E76A-4B26-81C6-363C396A97C6}"/>
    <dgm:cxn modelId="{9E297A94-A748-4FF3-BF1E-78D7A5C851FF}" srcId="{2880E169-D716-47F9-B094-700EFE16ED63}" destId="{2EAA64B6-26AE-4E75-B905-D671AEF82A4C}" srcOrd="3" destOrd="0" parTransId="{39FB96FC-7B6D-47AA-90C0-893CF06E7149}" sibTransId="{719AEDD3-E0E1-4BC9-A309-CBA226670005}"/>
    <dgm:cxn modelId="{14FBA1B4-1394-4BD4-B884-C124CA8DE740}" type="presOf" srcId="{2EAA64B6-26AE-4E75-B905-D671AEF82A4C}" destId="{F1499786-2F1A-4EF5-BD12-F5444CEFFF31}" srcOrd="0" destOrd="0" presId="urn:microsoft.com/office/officeart/2005/8/layout/radial3"/>
    <dgm:cxn modelId="{93371619-1C45-4416-85B2-51B38EFB507E}" srcId="{2880E169-D716-47F9-B094-700EFE16ED63}" destId="{1B528FE8-ACF3-4617-982C-107EC55E0D3F}" srcOrd="1" destOrd="0" parTransId="{DE29D796-37A1-4335-A2B9-89DB6F905ED2}" sibTransId="{37576196-9F20-4189-8572-F20C53A8BACF}"/>
    <dgm:cxn modelId="{0A681C7B-6BA6-424B-86E0-E14BFA9281F3}" type="presOf" srcId="{0AAAB344-B694-4D28-8C54-20BB5A5311D3}" destId="{1A88BACE-DF2C-4E4D-8621-F65368B6BEAB}" srcOrd="0" destOrd="0" presId="urn:microsoft.com/office/officeart/2005/8/layout/radial3"/>
    <dgm:cxn modelId="{A2ADA70A-9FC4-4D94-8C22-FFB42B6603F3}" type="presOf" srcId="{DC5E1B14-31AF-44F6-A1E6-9CAF0B941F27}" destId="{DCB36A7C-2ACA-4492-B507-6A4B7402D875}" srcOrd="0" destOrd="0" presId="urn:microsoft.com/office/officeart/2005/8/layout/radial3"/>
    <dgm:cxn modelId="{4D4F1BF4-A37E-4289-A819-41609628A36D}" srcId="{2880E169-D716-47F9-B094-700EFE16ED63}" destId="{DDEF2B4F-FC9B-4301-BB95-B57E909F7005}" srcOrd="2" destOrd="0" parTransId="{1CA36ED1-6C1D-41F9-8682-3D69FDCCAE30}" sibTransId="{A8FBD8DC-53EF-4011-A6CC-9E274E30FA56}"/>
    <dgm:cxn modelId="{68D1CAA6-EEBE-41F7-93EA-E43B20EE8B62}" srcId="{2880E169-D716-47F9-B094-700EFE16ED63}" destId="{8DE21160-AF2D-43F0-9FF9-397BBC4FBBB2}" srcOrd="7" destOrd="0" parTransId="{02B12C87-90FF-44B6-8A39-EF292546FFE4}" sibTransId="{BBFFB5A6-949E-4206-9FC9-09D01619FA56}"/>
    <dgm:cxn modelId="{459523B6-4CDF-4949-ABAD-8ACEEA666CFF}" srcId="{2880E169-D716-47F9-B094-700EFE16ED63}" destId="{0AAAB344-B694-4D28-8C54-20BB5A5311D3}" srcOrd="9" destOrd="0" parTransId="{FA072333-FA63-41C0-B8E7-1BA91A1F46E8}" sibTransId="{DAE106FE-D17C-480F-B675-AE999C89663F}"/>
    <dgm:cxn modelId="{D3D3AC8C-8F18-48FA-835F-943B3C052288}" type="presOf" srcId="{01D885D2-1A85-4E64-9847-C331F3173BA6}" destId="{2171E2C9-3607-4792-8492-9A7D48048409}" srcOrd="0" destOrd="0" presId="urn:microsoft.com/office/officeart/2005/8/layout/radial3"/>
    <dgm:cxn modelId="{F4B4DEC7-232D-468C-91FB-9C9B5FC457AC}" srcId="{91FDF659-6AF0-4E71-A627-5DEA185ABC0A}" destId="{2880E169-D716-47F9-B094-700EFE16ED63}" srcOrd="0" destOrd="0" parTransId="{760C9CF5-501C-407C-B9D3-6F1726F15176}" sibTransId="{E20D6D71-3A9F-4E97-BF55-79761B14C56D}"/>
    <dgm:cxn modelId="{4E2B0C4B-1C91-4FA0-ACE9-6D787D251E7B}" srcId="{2880E169-D716-47F9-B094-700EFE16ED63}" destId="{03620321-BE59-424A-8696-92501208B268}" srcOrd="5" destOrd="0" parTransId="{847DA565-42A2-4A93-9E7E-3248CDAA43F7}" sibTransId="{E9A74539-DC07-48CF-B31B-5D8AA76D0789}"/>
    <dgm:cxn modelId="{567309BE-9C2B-4EEC-A48C-A4205972A57B}" srcId="{2880E169-D716-47F9-B094-700EFE16ED63}" destId="{DC5E1B14-31AF-44F6-A1E6-9CAF0B941F27}" srcOrd="10" destOrd="0" parTransId="{34330E7C-73B4-4896-9CF5-5B4BE3894EE7}" sibTransId="{BBE33A68-3642-4785-9226-5B7A5F8CF699}"/>
    <dgm:cxn modelId="{4F391E17-1861-4F0C-9645-978E1FF43C9A}" srcId="{2880E169-D716-47F9-B094-700EFE16ED63}" destId="{DDB03A77-9FA0-45B3-BA43-8EAE0B83766D}" srcOrd="4" destOrd="0" parTransId="{460B19DF-1A47-4D67-9F8D-C16D1E9EFB87}" sibTransId="{CD7CBD59-83DA-421B-8A4A-7804AB7136E3}"/>
    <dgm:cxn modelId="{347D6CA6-5FD9-4A2C-AA1C-0A331E6E3CDF}" type="presOf" srcId="{8DE21160-AF2D-43F0-9FF9-397BBC4FBBB2}" destId="{3D73D8DE-63FC-4B6B-8AF9-C82A362EB51D}" srcOrd="0" destOrd="0" presId="urn:microsoft.com/office/officeart/2005/8/layout/radial3"/>
    <dgm:cxn modelId="{3B4FA55B-9ED1-4BC1-B393-B775B7607B7B}" type="presOf" srcId="{DDEF2B4F-FC9B-4301-BB95-B57E909F7005}" destId="{A124DC7F-2557-401C-9C4C-D13B67F1AFBD}" srcOrd="0" destOrd="0" presId="urn:microsoft.com/office/officeart/2005/8/layout/radial3"/>
    <dgm:cxn modelId="{B43DB9E3-D22C-40D7-B8B2-2ECD22D71824}" type="presOf" srcId="{DDB03A77-9FA0-45B3-BA43-8EAE0B83766D}" destId="{84592539-5055-4BF2-9CB1-687CFEBADE1C}" srcOrd="0" destOrd="0" presId="urn:microsoft.com/office/officeart/2005/8/layout/radial3"/>
    <dgm:cxn modelId="{06293B53-FB50-46F7-8C7F-881130E2B539}" type="presOf" srcId="{91FDF659-6AF0-4E71-A627-5DEA185ABC0A}" destId="{70868D89-958D-411C-9783-A8A43E12C9D5}" srcOrd="0" destOrd="0" presId="urn:microsoft.com/office/officeart/2005/8/layout/radial3"/>
    <dgm:cxn modelId="{64100CC5-DD4B-4E2B-B7DD-918E40E8F93A}" srcId="{2880E169-D716-47F9-B094-700EFE16ED63}" destId="{D5EDF079-4021-4D96-B814-95DD9E420DE7}" srcOrd="6" destOrd="0" parTransId="{BD3A2303-52F7-4151-B615-8C45DDD4AF44}" sibTransId="{DF71B61B-DF90-4EC5-A52B-3668C7F33B15}"/>
    <dgm:cxn modelId="{0A329834-13E7-4177-9212-4E2633ED7C7E}" srcId="{2880E169-D716-47F9-B094-700EFE16ED63}" destId="{A47160A1-62AF-440A-A504-567AC0DBBA5B}" srcOrd="8" destOrd="0" parTransId="{34E16B5B-8133-4B48-B148-D93AC8E7D60F}" sibTransId="{EFDC7A52-8BD1-4E42-BC0D-63A5C6D19B9D}"/>
    <dgm:cxn modelId="{BB4839F6-352B-4654-ACEA-B532AE1B5057}" type="presOf" srcId="{2880E169-D716-47F9-B094-700EFE16ED63}" destId="{6C56443A-FC72-40C6-8266-193F762CCDAF}" srcOrd="0" destOrd="0" presId="urn:microsoft.com/office/officeart/2005/8/layout/radial3"/>
    <dgm:cxn modelId="{96C22F57-E57F-4B0C-8548-15FEEA3F67CA}" type="presOf" srcId="{1B528FE8-ACF3-4617-982C-107EC55E0D3F}" destId="{7AD8CBB8-76D4-4104-A083-107E345419D9}" srcOrd="0" destOrd="0" presId="urn:microsoft.com/office/officeart/2005/8/layout/radial3"/>
    <dgm:cxn modelId="{DE5A3C9F-3112-4FB5-B4B3-6F98AF0E9CD0}" type="presOf" srcId="{D5EDF079-4021-4D96-B814-95DD9E420DE7}" destId="{35454F64-899A-4450-AFB4-C786C5E59D9A}" srcOrd="0" destOrd="0" presId="urn:microsoft.com/office/officeart/2005/8/layout/radial3"/>
    <dgm:cxn modelId="{F90FE5B8-731A-40B5-B804-A0CDD6B07159}" type="presParOf" srcId="{70868D89-958D-411C-9783-A8A43E12C9D5}" destId="{7892EEE8-4088-4CEA-86F5-188FA2EB734E}" srcOrd="0" destOrd="0" presId="urn:microsoft.com/office/officeart/2005/8/layout/radial3"/>
    <dgm:cxn modelId="{ADE0D90A-18BC-4E53-B022-D3188550C5C6}" type="presParOf" srcId="{7892EEE8-4088-4CEA-86F5-188FA2EB734E}" destId="{6C56443A-FC72-40C6-8266-193F762CCDAF}" srcOrd="0" destOrd="0" presId="urn:microsoft.com/office/officeart/2005/8/layout/radial3"/>
    <dgm:cxn modelId="{EB541CA5-0FF9-41F7-9BB2-090F05A05279}" type="presParOf" srcId="{7892EEE8-4088-4CEA-86F5-188FA2EB734E}" destId="{2171E2C9-3607-4792-8492-9A7D48048409}" srcOrd="1" destOrd="0" presId="urn:microsoft.com/office/officeart/2005/8/layout/radial3"/>
    <dgm:cxn modelId="{E9262426-834B-4E2F-8C1F-6D9D09467665}" type="presParOf" srcId="{7892EEE8-4088-4CEA-86F5-188FA2EB734E}" destId="{7AD8CBB8-76D4-4104-A083-107E345419D9}" srcOrd="2" destOrd="0" presId="urn:microsoft.com/office/officeart/2005/8/layout/radial3"/>
    <dgm:cxn modelId="{091C2105-AC99-43E6-BD88-4F7099BD062C}" type="presParOf" srcId="{7892EEE8-4088-4CEA-86F5-188FA2EB734E}" destId="{A124DC7F-2557-401C-9C4C-D13B67F1AFBD}" srcOrd="3" destOrd="0" presId="urn:microsoft.com/office/officeart/2005/8/layout/radial3"/>
    <dgm:cxn modelId="{D94B75E1-36D4-43BA-BE3C-F2B0717D82B7}" type="presParOf" srcId="{7892EEE8-4088-4CEA-86F5-188FA2EB734E}" destId="{F1499786-2F1A-4EF5-BD12-F5444CEFFF31}" srcOrd="4" destOrd="0" presId="urn:microsoft.com/office/officeart/2005/8/layout/radial3"/>
    <dgm:cxn modelId="{6B5C4F11-6C02-4263-B581-E15A48D31934}" type="presParOf" srcId="{7892EEE8-4088-4CEA-86F5-188FA2EB734E}" destId="{84592539-5055-4BF2-9CB1-687CFEBADE1C}" srcOrd="5" destOrd="0" presId="urn:microsoft.com/office/officeart/2005/8/layout/radial3"/>
    <dgm:cxn modelId="{789CC0F0-AB81-4BE5-A4B4-4C99176DF677}" type="presParOf" srcId="{7892EEE8-4088-4CEA-86F5-188FA2EB734E}" destId="{4D8E33CC-A96E-4225-A25B-E670D1A2B8D2}" srcOrd="6" destOrd="0" presId="urn:microsoft.com/office/officeart/2005/8/layout/radial3"/>
    <dgm:cxn modelId="{97A2DEDD-A319-4D37-8B18-A30C44F386AA}" type="presParOf" srcId="{7892EEE8-4088-4CEA-86F5-188FA2EB734E}" destId="{35454F64-899A-4450-AFB4-C786C5E59D9A}" srcOrd="7" destOrd="0" presId="urn:microsoft.com/office/officeart/2005/8/layout/radial3"/>
    <dgm:cxn modelId="{12E3371F-C07A-4F5F-9813-E8CB92D52A22}" type="presParOf" srcId="{7892EEE8-4088-4CEA-86F5-188FA2EB734E}" destId="{3D73D8DE-63FC-4B6B-8AF9-C82A362EB51D}" srcOrd="8" destOrd="0" presId="urn:microsoft.com/office/officeart/2005/8/layout/radial3"/>
    <dgm:cxn modelId="{772C04E5-84BC-423E-914B-A8F85036DB05}" type="presParOf" srcId="{7892EEE8-4088-4CEA-86F5-188FA2EB734E}" destId="{CAEC77AE-D91D-4FCD-98C4-8E67C97E8F91}" srcOrd="9" destOrd="0" presId="urn:microsoft.com/office/officeart/2005/8/layout/radial3"/>
    <dgm:cxn modelId="{A1EAA8BA-2777-4190-86F6-0D5B693B3764}" type="presParOf" srcId="{7892EEE8-4088-4CEA-86F5-188FA2EB734E}" destId="{1A88BACE-DF2C-4E4D-8621-F65368B6BEAB}" srcOrd="10" destOrd="0" presId="urn:microsoft.com/office/officeart/2005/8/layout/radial3"/>
    <dgm:cxn modelId="{AEA83EF8-DBEB-4EA8-B7F9-05E3558B4709}" type="presParOf" srcId="{7892EEE8-4088-4CEA-86F5-188FA2EB734E}" destId="{DCB36A7C-2ACA-4492-B507-6A4B7402D875}" srcOrd="11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1FDF659-6AF0-4E71-A627-5DEA185ABC0A}" type="doc">
      <dgm:prSet loTypeId="urn:microsoft.com/office/officeart/2005/8/layout/radial3" loCatId="relationship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en-US"/>
        </a:p>
      </dgm:t>
    </dgm:pt>
    <dgm:pt modelId="{2880E169-D716-47F9-B094-700EFE16ED63}">
      <dgm:prSet phldrT="[Text]" custT="1"/>
      <dgm:spPr/>
      <dgm:t>
        <a:bodyPr/>
        <a:lstStyle/>
        <a:p>
          <a:r>
            <a:rPr lang="en-US" sz="3600" b="1" dirty="0" smtClean="0">
              <a:solidFill>
                <a:srgbClr val="000000"/>
              </a:solidFill>
            </a:rPr>
            <a:t>Area</a:t>
          </a:r>
          <a:br>
            <a:rPr lang="en-US" sz="3600" b="1" dirty="0" smtClean="0">
              <a:solidFill>
                <a:srgbClr val="000000"/>
              </a:solidFill>
            </a:rPr>
          </a:br>
          <a:r>
            <a:rPr lang="en-US" sz="3600" b="1" dirty="0" smtClean="0">
              <a:solidFill>
                <a:srgbClr val="000000"/>
              </a:solidFill>
            </a:rPr>
            <a:t>Agency on</a:t>
          </a:r>
          <a:br>
            <a:rPr lang="en-US" sz="3600" b="1" dirty="0" smtClean="0">
              <a:solidFill>
                <a:srgbClr val="000000"/>
              </a:solidFill>
            </a:rPr>
          </a:br>
          <a:r>
            <a:rPr lang="en-US" sz="3600" b="1" dirty="0" smtClean="0">
              <a:solidFill>
                <a:srgbClr val="000000"/>
              </a:solidFill>
            </a:rPr>
            <a:t>Aging</a:t>
          </a:r>
        </a:p>
        <a:p>
          <a:r>
            <a:rPr lang="en-US" sz="2400" b="1" dirty="0" smtClean="0">
              <a:solidFill>
                <a:srgbClr val="000000"/>
              </a:solidFill>
            </a:rPr>
            <a:t>“Continuum”</a:t>
          </a:r>
          <a:endParaRPr lang="en-US" sz="1800" b="1" dirty="0">
            <a:solidFill>
              <a:srgbClr val="000000"/>
            </a:solidFill>
          </a:endParaRPr>
        </a:p>
      </dgm:t>
    </dgm:pt>
    <dgm:pt modelId="{760C9CF5-501C-407C-B9D3-6F1726F15176}" type="parTrans" cxnId="{F4B4DEC7-232D-468C-91FB-9C9B5FC457AC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E20D6D71-3A9F-4E97-BF55-79761B14C56D}" type="sibTrans" cxnId="{F4B4DEC7-232D-468C-91FB-9C9B5FC457AC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B67BA3D8-21D7-423A-A16B-A9A34D11A6E0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200" b="1" dirty="0" smtClean="0">
              <a:solidFill>
                <a:srgbClr val="000000"/>
              </a:solidFill>
            </a:rPr>
            <a:t>Off-Site Facilities</a:t>
          </a:r>
        </a:p>
        <a:p>
          <a:r>
            <a:rPr lang="en-US" sz="1200" b="1" dirty="0" smtClean="0">
              <a:solidFill>
                <a:srgbClr val="000000"/>
              </a:solidFill>
            </a:rPr>
            <a:t>(other AAA offices)</a:t>
          </a:r>
          <a:endParaRPr lang="en-US" sz="1200" b="1" dirty="0">
            <a:solidFill>
              <a:srgbClr val="000000"/>
            </a:solidFill>
          </a:endParaRPr>
        </a:p>
      </dgm:t>
    </dgm:pt>
    <dgm:pt modelId="{F729A61B-B9A0-4C61-BCA7-48050FC94787}" type="parTrans" cxnId="{0AFA8440-0C97-4D19-B229-F190961C9610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DC1C673-785C-4E81-A074-776E94982A39}" type="sibTrans" cxnId="{0AFA8440-0C97-4D19-B229-F190961C9610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A7B4C82-F9E5-4DF8-8CE7-44002EE111B0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200" b="1" dirty="0" smtClean="0">
              <a:solidFill>
                <a:srgbClr val="000000"/>
              </a:solidFill>
            </a:rPr>
            <a:t>Electricity - Utilities</a:t>
          </a:r>
          <a:endParaRPr lang="en-US" sz="1200" b="1" dirty="0">
            <a:solidFill>
              <a:srgbClr val="000000"/>
            </a:solidFill>
          </a:endParaRPr>
        </a:p>
      </dgm:t>
    </dgm:pt>
    <dgm:pt modelId="{71E8BF6A-68F8-4384-A670-D86A18D798F2}" type="parTrans" cxnId="{5261D646-1E0E-484A-AC84-41043A8C9E6C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2322141-2DF0-4398-8A5F-F968979432A9}" type="sibTrans" cxnId="{5261D646-1E0E-484A-AC84-41043A8C9E6C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D6FCF38-E09D-4DA9-8E54-6A9F18A3DDC5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200" b="1" dirty="0" smtClean="0">
              <a:solidFill>
                <a:srgbClr val="000000"/>
              </a:solidFill>
            </a:rPr>
            <a:t>  Phones</a:t>
          </a:r>
          <a:endParaRPr lang="en-US" sz="1200" b="1" dirty="0">
            <a:solidFill>
              <a:srgbClr val="000000"/>
            </a:solidFill>
          </a:endParaRPr>
        </a:p>
      </dgm:t>
    </dgm:pt>
    <dgm:pt modelId="{8D4A1CC2-BAC7-4B2F-8881-D9B2598BBEBA}" type="parTrans" cxnId="{DEF41992-263B-4C06-AE9B-4CBB1AB90D91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7079B8F0-2F94-41B5-B1E6-22B4084A7E36}" type="sibTrans" cxnId="{DEF41992-263B-4C06-AE9B-4CBB1AB90D91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8CEB756D-CF10-422A-AB12-2A490A46C5B4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200" b="1" dirty="0" smtClean="0">
              <a:solidFill>
                <a:srgbClr val="000000"/>
              </a:solidFill>
            </a:rPr>
            <a:t>Physical</a:t>
          </a:r>
          <a:r>
            <a:rPr lang="en-US" sz="1200" b="1" dirty="0" smtClean="0">
              <a:solidFill>
                <a:schemeClr val="bg2"/>
              </a:solidFill>
            </a:rPr>
            <a:t> </a:t>
          </a:r>
          <a:r>
            <a:rPr lang="en-US" sz="1200" b="1" dirty="0" smtClean="0">
              <a:solidFill>
                <a:srgbClr val="000000"/>
              </a:solidFill>
            </a:rPr>
            <a:t>Plant / Maint</a:t>
          </a:r>
          <a:r>
            <a:rPr lang="en-US" sz="1200" b="1" dirty="0" smtClean="0">
              <a:solidFill>
                <a:schemeClr val="bg2"/>
              </a:solidFill>
            </a:rPr>
            <a:t>.</a:t>
          </a:r>
          <a:endParaRPr lang="en-US" sz="1200" b="1" dirty="0">
            <a:solidFill>
              <a:schemeClr val="bg2"/>
            </a:solidFill>
          </a:endParaRPr>
        </a:p>
      </dgm:t>
    </dgm:pt>
    <dgm:pt modelId="{6B0D2D1F-C921-46C9-8757-99BCC677C37F}" type="sibTrans" cxnId="{F5940964-69FD-4AEB-9983-9DF13412B68B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436D6E03-54AB-48FD-B95F-643CDAA23D6B}" type="parTrans" cxnId="{F5940964-69FD-4AEB-9983-9DF13412B68B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DEF2B4F-FC9B-4301-BB95-B57E909F7005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Info. &amp; Referral </a:t>
          </a:r>
          <a:r>
            <a:rPr lang="en-US" sz="1540" b="1" baseline="0" dirty="0" smtClean="0">
              <a:solidFill>
                <a:srgbClr val="000000"/>
              </a:solidFill>
            </a:rPr>
            <a:t>Services</a:t>
          </a:r>
        </a:p>
      </dgm:t>
    </dgm:pt>
    <dgm:pt modelId="{1CA36ED1-6C1D-41F9-8682-3D69FDCCAE30}" type="parTrans" cxnId="{4D4F1BF4-A37E-4289-A819-41609628A36D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A8FBD8DC-53EF-4011-A6CC-9E274E30FA56}" type="sibTrans" cxnId="{4D4F1BF4-A37E-4289-A819-41609628A36D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DB03A77-9FA0-45B3-BA43-8EAE0B83766D}">
      <dgm:prSet phldrT="[Text]" custT="1"/>
      <dgm:spPr>
        <a:solidFill>
          <a:schemeClr val="accent1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en-US" sz="1800" b="0" dirty="0" smtClean="0">
              <a:solidFill>
                <a:srgbClr val="7030A0"/>
              </a:solidFill>
              <a:latin typeface="Franklin Gothic Heavy" panose="020B0903020102020204" pitchFamily="34" charset="0"/>
            </a:rPr>
            <a:t>Senior Centers</a:t>
          </a:r>
          <a:endParaRPr lang="en-US" sz="1800" b="0" dirty="0">
            <a:solidFill>
              <a:srgbClr val="7030A0"/>
            </a:solidFill>
            <a:latin typeface="Franklin Gothic Heavy" panose="020B0903020102020204" pitchFamily="34" charset="0"/>
          </a:endParaRPr>
        </a:p>
      </dgm:t>
    </dgm:pt>
    <dgm:pt modelId="{460B19DF-1A47-4D67-9F8D-C16D1E9EFB87}" type="parTrans" cxnId="{4F391E17-1861-4F0C-9645-978E1FF43C9A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CD7CBD59-83DA-421B-8A4A-7804AB7136E3}" type="sibTrans" cxnId="{4F391E17-1861-4F0C-9645-978E1FF43C9A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5EDF079-4021-4D96-B814-95DD9E420DE7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CCE </a:t>
          </a:r>
          <a:r>
            <a:rPr lang="en-US" sz="1370" b="1" baseline="0" dirty="0" smtClean="0">
              <a:solidFill>
                <a:srgbClr val="000000"/>
              </a:solidFill>
            </a:rPr>
            <a:t>Providers</a:t>
          </a:r>
          <a:endParaRPr lang="en-US" sz="1370" b="1" baseline="0" dirty="0">
            <a:solidFill>
              <a:srgbClr val="000000"/>
            </a:solidFill>
          </a:endParaRPr>
        </a:p>
      </dgm:t>
    </dgm:pt>
    <dgm:pt modelId="{BD3A2303-52F7-4151-B615-8C45DDD4AF44}" type="parTrans" cxnId="{64100CC5-DD4B-4E2B-B7DD-918E40E8F93A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F71B61B-DF90-4EC5-A52B-3668C7F33B15}" type="sibTrans" cxnId="{64100CC5-DD4B-4E2B-B7DD-918E40E8F93A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9A40648E-9090-4954-A95C-8C4D76947870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200" b="1" dirty="0" smtClean="0">
              <a:solidFill>
                <a:srgbClr val="000000"/>
              </a:solidFill>
            </a:rPr>
            <a:t>Volun-</a:t>
          </a:r>
          <a:br>
            <a:rPr lang="en-US" sz="1200" b="1" dirty="0" smtClean="0">
              <a:solidFill>
                <a:srgbClr val="000000"/>
              </a:solidFill>
            </a:rPr>
          </a:br>
          <a:r>
            <a:rPr lang="en-US" sz="1200" b="1" dirty="0" smtClean="0">
              <a:solidFill>
                <a:srgbClr val="000000"/>
              </a:solidFill>
            </a:rPr>
            <a:t>teers</a:t>
          </a:r>
          <a:endParaRPr lang="en-US" sz="1200" b="1" dirty="0">
            <a:solidFill>
              <a:srgbClr val="000000"/>
            </a:solidFill>
          </a:endParaRPr>
        </a:p>
      </dgm:t>
    </dgm:pt>
    <dgm:pt modelId="{DF7EBAEE-75B2-4CA4-A490-23B21B3E74FF}" type="sibTrans" cxnId="{33EA7370-7C4C-433C-A1E9-374CA921D527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F9DC598D-4421-4926-970E-734DFD2F2AA4}" type="parTrans" cxnId="{33EA7370-7C4C-433C-A1E9-374CA921D527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40E45A9A-2B06-4218-BC4F-61C6EA5D7FFB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200" b="1" dirty="0" smtClean="0">
              <a:solidFill>
                <a:srgbClr val="000000"/>
              </a:solidFill>
            </a:rPr>
            <a:t>  Info. Tech. (IT)</a:t>
          </a:r>
          <a:endParaRPr lang="en-US" sz="1200" b="1" dirty="0">
            <a:solidFill>
              <a:srgbClr val="000000"/>
            </a:solidFill>
          </a:endParaRPr>
        </a:p>
      </dgm:t>
    </dgm:pt>
    <dgm:pt modelId="{EA8C670C-02C3-4C19-974E-3F2175745583}" type="parTrans" cxnId="{A1C3CA30-87F6-4EFE-AA34-5A86995458C2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313B79E5-E9EC-4D57-97E6-FF71CCDE5F05}" type="sibTrans" cxnId="{A1C3CA30-87F6-4EFE-AA34-5A86995458C2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7133BBF9-C05F-45AB-8FB4-744270189E9E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Transp.</a:t>
          </a:r>
          <a:r>
            <a:rPr lang="en-US" sz="1200" b="1" dirty="0" smtClean="0">
              <a:solidFill>
                <a:srgbClr val="000000"/>
              </a:solidFill>
            </a:rPr>
            <a:t> </a:t>
          </a:r>
          <a:br>
            <a:rPr lang="en-US" sz="1200" b="1" dirty="0" smtClean="0">
              <a:solidFill>
                <a:srgbClr val="000000"/>
              </a:solidFill>
            </a:rPr>
          </a:br>
          <a:r>
            <a:rPr lang="en-US" sz="1200" b="1" dirty="0" smtClean="0">
              <a:solidFill>
                <a:srgbClr val="000000"/>
              </a:solidFill>
            </a:rPr>
            <a:t>Providers</a:t>
          </a:r>
          <a:endParaRPr lang="en-US" sz="1200" b="1" dirty="0">
            <a:solidFill>
              <a:srgbClr val="000000"/>
            </a:solidFill>
          </a:endParaRPr>
        </a:p>
      </dgm:t>
    </dgm:pt>
    <dgm:pt modelId="{68CB501B-91B5-481F-9D69-1AA9109B1494}" type="parTrans" cxnId="{1911B642-1260-4F8A-8C67-72C9C6130829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8C7351FB-6B20-4839-B21E-F23FCA67F6B6}" type="sibTrans" cxnId="{1911B642-1260-4F8A-8C67-72C9C6130829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0DDC3EF8-2735-4E2C-8A16-1D85C034EC25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200" b="1" dirty="0" smtClean="0">
              <a:solidFill>
                <a:srgbClr val="000000"/>
              </a:solidFill>
            </a:rPr>
            <a:t>Nutrition </a:t>
          </a:r>
          <a:r>
            <a:rPr lang="en-US" sz="1100" b="1" dirty="0" smtClean="0">
              <a:solidFill>
                <a:srgbClr val="000000"/>
              </a:solidFill>
            </a:rPr>
            <a:t>Providers</a:t>
          </a:r>
          <a:endParaRPr lang="en-US" sz="1100" b="1" dirty="0">
            <a:solidFill>
              <a:srgbClr val="000000"/>
            </a:solidFill>
          </a:endParaRPr>
        </a:p>
      </dgm:t>
    </dgm:pt>
    <dgm:pt modelId="{5DF0D461-F85D-4765-84BF-674BEC220326}" type="parTrans" cxnId="{22E4BAB4-3298-49C2-9933-89B31235A57E}">
      <dgm:prSet/>
      <dgm:spPr/>
      <dgm:t>
        <a:bodyPr/>
        <a:lstStyle/>
        <a:p>
          <a:endParaRPr lang="en-US"/>
        </a:p>
      </dgm:t>
    </dgm:pt>
    <dgm:pt modelId="{D1666AEB-29F0-4A3D-9A27-16A90438C786}" type="sibTrans" cxnId="{22E4BAB4-3298-49C2-9933-89B31235A57E}">
      <dgm:prSet/>
      <dgm:spPr/>
      <dgm:t>
        <a:bodyPr/>
        <a:lstStyle/>
        <a:p>
          <a:endParaRPr lang="en-US"/>
        </a:p>
      </dgm:t>
    </dgm:pt>
    <dgm:pt modelId="{0AF6A296-B654-4D1F-BA35-977016F7B2B9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Admin</a:t>
          </a:r>
        </a:p>
        <a:p>
          <a:r>
            <a:rPr lang="en-US" sz="1200" b="1" dirty="0" smtClean="0">
              <a:solidFill>
                <a:srgbClr val="000000"/>
              </a:solidFill>
            </a:rPr>
            <a:t>(payroll)</a:t>
          </a:r>
          <a:endParaRPr lang="en-US" sz="1200" b="1" dirty="0">
            <a:solidFill>
              <a:srgbClr val="000000"/>
            </a:solidFill>
          </a:endParaRPr>
        </a:p>
      </dgm:t>
    </dgm:pt>
    <dgm:pt modelId="{A8043F12-4FCE-40E8-924D-F0FB30F893E0}" type="parTrans" cxnId="{951EE55A-A34C-4DA7-BF95-309AB1626DD1}">
      <dgm:prSet/>
      <dgm:spPr/>
      <dgm:t>
        <a:bodyPr/>
        <a:lstStyle/>
        <a:p>
          <a:endParaRPr lang="en-US"/>
        </a:p>
      </dgm:t>
    </dgm:pt>
    <dgm:pt modelId="{6ECB3DCD-E324-4113-898C-27A36C268CF3}" type="sibTrans" cxnId="{951EE55A-A34C-4DA7-BF95-309AB1626DD1}">
      <dgm:prSet/>
      <dgm:spPr/>
      <dgm:t>
        <a:bodyPr/>
        <a:lstStyle/>
        <a:p>
          <a:endParaRPr lang="en-US"/>
        </a:p>
      </dgm:t>
    </dgm:pt>
    <dgm:pt modelId="{D5322B50-7DA3-4446-A008-7647A67283D0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Other </a:t>
          </a:r>
          <a:r>
            <a:rPr lang="en-US" sz="1200" b="1" dirty="0" smtClean="0">
              <a:solidFill>
                <a:srgbClr val="000000"/>
              </a:solidFill>
            </a:rPr>
            <a:t>Contract Services /</a:t>
          </a:r>
          <a:br>
            <a:rPr lang="en-US" sz="1200" b="1" dirty="0" smtClean="0">
              <a:solidFill>
                <a:srgbClr val="000000"/>
              </a:solidFill>
            </a:rPr>
          </a:br>
          <a:r>
            <a:rPr lang="en-US" sz="1200" b="1" dirty="0" smtClean="0">
              <a:solidFill>
                <a:srgbClr val="000000"/>
              </a:solidFill>
            </a:rPr>
            <a:t>Vendors</a:t>
          </a:r>
          <a:endParaRPr lang="en-US" sz="1200" b="1" dirty="0">
            <a:solidFill>
              <a:srgbClr val="000000"/>
            </a:solidFill>
          </a:endParaRPr>
        </a:p>
      </dgm:t>
    </dgm:pt>
    <dgm:pt modelId="{DBC54C58-CDCA-4436-A9B1-50A81A47049D}" type="parTrans" cxnId="{138D8648-DAB9-47DF-BADF-CA1CF30CDF91}">
      <dgm:prSet/>
      <dgm:spPr/>
      <dgm:t>
        <a:bodyPr/>
        <a:lstStyle/>
        <a:p>
          <a:endParaRPr lang="en-US"/>
        </a:p>
      </dgm:t>
    </dgm:pt>
    <dgm:pt modelId="{CB8D3758-DD7E-45A9-BC1F-0254B07B58CD}" type="sibTrans" cxnId="{138D8648-DAB9-47DF-BADF-CA1CF30CDF91}">
      <dgm:prSet/>
      <dgm:spPr/>
      <dgm:t>
        <a:bodyPr/>
        <a:lstStyle/>
        <a:p>
          <a:endParaRPr lang="en-US"/>
        </a:p>
      </dgm:t>
    </dgm:pt>
    <dgm:pt modelId="{70868D89-958D-411C-9783-A8A43E12C9D5}" type="pres">
      <dgm:prSet presAssocID="{91FDF659-6AF0-4E71-A627-5DEA185ABC0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892EEE8-4088-4CEA-86F5-188FA2EB734E}" type="pres">
      <dgm:prSet presAssocID="{91FDF659-6AF0-4E71-A627-5DEA185ABC0A}" presName="radial" presStyleCnt="0">
        <dgm:presLayoutVars>
          <dgm:animLvl val="ctr"/>
        </dgm:presLayoutVars>
      </dgm:prSet>
      <dgm:spPr/>
    </dgm:pt>
    <dgm:pt modelId="{6C56443A-FC72-40C6-8266-193F762CCDAF}" type="pres">
      <dgm:prSet presAssocID="{2880E169-D716-47F9-B094-700EFE16ED63}" presName="centerShape" presStyleLbl="vennNode1" presStyleIdx="0" presStyleCnt="14" custScaleX="167564" custScaleY="163183"/>
      <dgm:spPr/>
      <dgm:t>
        <a:bodyPr/>
        <a:lstStyle/>
        <a:p>
          <a:endParaRPr lang="en-US"/>
        </a:p>
      </dgm:t>
    </dgm:pt>
    <dgm:pt modelId="{6083FE03-3D6E-4F5F-879A-A589E277E36C}" type="pres">
      <dgm:prSet presAssocID="{0AF6A296-B654-4D1F-BA35-977016F7B2B9}" presName="node" presStyleLbl="vennNode1" presStyleIdx="1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A53EF3-2D15-482D-93AA-34141201782D}" type="pres">
      <dgm:prSet presAssocID="{9A40648E-9090-4954-A95C-8C4D76947870}" presName="node" presStyleLbl="vennNode1" presStyleIdx="2" presStyleCnt="14" custRadScaleRad="1007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043F95-6603-43D9-8467-8F32B3695173}" type="pres">
      <dgm:prSet presAssocID="{8CEB756D-CF10-422A-AB12-2A490A46C5B4}" presName="node" presStyleLbl="vennNode1" presStyleIdx="3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FABD51-510D-4175-8E2C-6A38D7BD1053}" type="pres">
      <dgm:prSet presAssocID="{DA7B4C82-F9E5-4DF8-8CE7-44002EE111B0}" presName="node" presStyleLbl="vennNode1" presStyleIdx="4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6DF11D-4C1C-4F85-B3C0-43512AA8D2DC}" type="pres">
      <dgm:prSet presAssocID="{DD6FCF38-E09D-4DA9-8E54-6A9F18A3DDC5}" presName="node" presStyleLbl="vennNode1" presStyleIdx="5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E165A8-6E61-4F45-A0A6-B9BD52BC5EAB}" type="pres">
      <dgm:prSet presAssocID="{40E45A9A-2B06-4218-BC4F-61C6EA5D7FFB}" presName="node" presStyleLbl="vennNode1" presStyleIdx="6" presStyleCnt="14" custRadScaleRad="94518" custRadScaleInc="-139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1B3EB2-64D1-4A95-80A9-9DF7C8D1FCE6}" type="pres">
      <dgm:prSet presAssocID="{B67BA3D8-21D7-423A-A16B-A9A34D11A6E0}" presName="node" presStyleLbl="vennNode1" presStyleIdx="7" presStyleCnt="14" custRadScaleRad="100217" custRadScaleInc="-125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24DC7F-2557-401C-9C4C-D13B67F1AFBD}" type="pres">
      <dgm:prSet presAssocID="{DDEF2B4F-FC9B-4301-BB95-B57E909F7005}" presName="node" presStyleLbl="vennNode1" presStyleIdx="8" presStyleCnt="14" custRadScaleRad="103826" custRadScaleInc="-66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592539-5055-4BF2-9CB1-687CFEBADE1C}" type="pres">
      <dgm:prSet presAssocID="{DDB03A77-9FA0-45B3-BA43-8EAE0B83766D}" presName="node" presStyleLbl="vennNode1" presStyleIdx="9" presStyleCnt="14" custScaleX="1077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454F64-899A-4450-AFB4-C786C5E59D9A}" type="pres">
      <dgm:prSet presAssocID="{D5EDF079-4021-4D96-B814-95DD9E420DE7}" presName="node" presStyleLbl="vennNode1" presStyleIdx="10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D1C6C1-85C2-401D-82AC-690F7B3FECBF}" type="pres">
      <dgm:prSet presAssocID="{0DDC3EF8-2735-4E2C-8A16-1D85C034EC25}" presName="node" presStyleLbl="vennNode1" presStyleIdx="11" presStyleCnt="14" custScaleX="95309" custScaleY="95228" custRadScaleRad="106495" custRadScaleInc="-29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174FA3-9678-4E62-857D-A8A3CF2E45AB}" type="pres">
      <dgm:prSet presAssocID="{7133BBF9-C05F-45AB-8FB4-744270189E9E}" presName="node" presStyleLbl="vennNode1" presStyleIdx="12" presStyleCnt="14" custRadScaleRad="105294" custRadScaleInc="-2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1D83C6-6A19-4166-96FB-7EAC57CDD901}" type="pres">
      <dgm:prSet presAssocID="{D5322B50-7DA3-4446-A008-7647A67283D0}" presName="node" presStyleLbl="vennNode1" presStyleIdx="13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911B642-1260-4F8A-8C67-72C9C6130829}" srcId="{2880E169-D716-47F9-B094-700EFE16ED63}" destId="{7133BBF9-C05F-45AB-8FB4-744270189E9E}" srcOrd="11" destOrd="0" parTransId="{68CB501B-91B5-481F-9D69-1AA9109B1494}" sibTransId="{8C7351FB-6B20-4839-B21E-F23FCA67F6B6}"/>
    <dgm:cxn modelId="{138D8648-DAB9-47DF-BADF-CA1CF30CDF91}" srcId="{2880E169-D716-47F9-B094-700EFE16ED63}" destId="{D5322B50-7DA3-4446-A008-7647A67283D0}" srcOrd="12" destOrd="0" parTransId="{DBC54C58-CDCA-4436-A9B1-50A81A47049D}" sibTransId="{CB8D3758-DD7E-45A9-BC1F-0254B07B58CD}"/>
    <dgm:cxn modelId="{F5940964-69FD-4AEB-9983-9DF13412B68B}" srcId="{2880E169-D716-47F9-B094-700EFE16ED63}" destId="{8CEB756D-CF10-422A-AB12-2A490A46C5B4}" srcOrd="2" destOrd="0" parTransId="{436D6E03-54AB-48FD-B95F-643CDAA23D6B}" sibTransId="{6B0D2D1F-C921-46C9-8757-99BCC677C37F}"/>
    <dgm:cxn modelId="{8AAFC5CC-28EC-411E-ACCF-53F516EBD1E5}" type="presOf" srcId="{40E45A9A-2B06-4218-BC4F-61C6EA5D7FFB}" destId="{46E165A8-6E61-4F45-A0A6-B9BD52BC5EAB}" srcOrd="0" destOrd="0" presId="urn:microsoft.com/office/officeart/2005/8/layout/radial3"/>
    <dgm:cxn modelId="{1456EBD0-8342-4877-AB62-49B4737308E6}" type="presOf" srcId="{0DDC3EF8-2735-4E2C-8A16-1D85C034EC25}" destId="{C7D1C6C1-85C2-401D-82AC-690F7B3FECBF}" srcOrd="0" destOrd="0" presId="urn:microsoft.com/office/officeart/2005/8/layout/radial3"/>
    <dgm:cxn modelId="{ACE66519-340F-4F6E-8D6F-EFAE2BED36D3}" type="presOf" srcId="{9A40648E-9090-4954-A95C-8C4D76947870}" destId="{CEA53EF3-2D15-482D-93AA-34141201782D}" srcOrd="0" destOrd="0" presId="urn:microsoft.com/office/officeart/2005/8/layout/radial3"/>
    <dgm:cxn modelId="{F42A51EE-CBE0-4069-9648-BE2DD62ADEA0}" type="presOf" srcId="{D5EDF079-4021-4D96-B814-95DD9E420DE7}" destId="{35454F64-899A-4450-AFB4-C786C5E59D9A}" srcOrd="0" destOrd="0" presId="urn:microsoft.com/office/officeart/2005/8/layout/radial3"/>
    <dgm:cxn modelId="{8E5DDD0F-EE94-4B09-A69F-0F75600454B0}" type="presOf" srcId="{DA7B4C82-F9E5-4DF8-8CE7-44002EE111B0}" destId="{70FABD51-510D-4175-8E2C-6A38D7BD1053}" srcOrd="0" destOrd="0" presId="urn:microsoft.com/office/officeart/2005/8/layout/radial3"/>
    <dgm:cxn modelId="{B69B6CFA-0F08-4D64-9E95-14A9F4D4881C}" type="presOf" srcId="{DDB03A77-9FA0-45B3-BA43-8EAE0B83766D}" destId="{84592539-5055-4BF2-9CB1-687CFEBADE1C}" srcOrd="0" destOrd="0" presId="urn:microsoft.com/office/officeart/2005/8/layout/radial3"/>
    <dgm:cxn modelId="{E8178545-15EB-44F4-A43E-B7DC0E9F8113}" type="presOf" srcId="{8CEB756D-CF10-422A-AB12-2A490A46C5B4}" destId="{CB043F95-6603-43D9-8467-8F32B3695173}" srcOrd="0" destOrd="0" presId="urn:microsoft.com/office/officeart/2005/8/layout/radial3"/>
    <dgm:cxn modelId="{22E4BAB4-3298-49C2-9933-89B31235A57E}" srcId="{2880E169-D716-47F9-B094-700EFE16ED63}" destId="{0DDC3EF8-2735-4E2C-8A16-1D85C034EC25}" srcOrd="10" destOrd="0" parTransId="{5DF0D461-F85D-4765-84BF-674BEC220326}" sibTransId="{D1666AEB-29F0-4A3D-9A27-16A90438C786}"/>
    <dgm:cxn modelId="{5261D646-1E0E-484A-AC84-41043A8C9E6C}" srcId="{2880E169-D716-47F9-B094-700EFE16ED63}" destId="{DA7B4C82-F9E5-4DF8-8CE7-44002EE111B0}" srcOrd="3" destOrd="0" parTransId="{71E8BF6A-68F8-4384-A670-D86A18D798F2}" sibTransId="{D2322141-2DF0-4398-8A5F-F968979432A9}"/>
    <dgm:cxn modelId="{4D4F1BF4-A37E-4289-A819-41609628A36D}" srcId="{2880E169-D716-47F9-B094-700EFE16ED63}" destId="{DDEF2B4F-FC9B-4301-BB95-B57E909F7005}" srcOrd="7" destOrd="0" parTransId="{1CA36ED1-6C1D-41F9-8682-3D69FDCCAE30}" sibTransId="{A8FBD8DC-53EF-4011-A6CC-9E274E30FA56}"/>
    <dgm:cxn modelId="{3095019A-9E9C-4767-9306-DBFA14C582AA}" type="presOf" srcId="{91FDF659-6AF0-4E71-A627-5DEA185ABC0A}" destId="{70868D89-958D-411C-9783-A8A43E12C9D5}" srcOrd="0" destOrd="0" presId="urn:microsoft.com/office/officeart/2005/8/layout/radial3"/>
    <dgm:cxn modelId="{951EE55A-A34C-4DA7-BF95-309AB1626DD1}" srcId="{2880E169-D716-47F9-B094-700EFE16ED63}" destId="{0AF6A296-B654-4D1F-BA35-977016F7B2B9}" srcOrd="0" destOrd="0" parTransId="{A8043F12-4FCE-40E8-924D-F0FB30F893E0}" sibTransId="{6ECB3DCD-E324-4113-898C-27A36C268CF3}"/>
    <dgm:cxn modelId="{33EA7370-7C4C-433C-A1E9-374CA921D527}" srcId="{2880E169-D716-47F9-B094-700EFE16ED63}" destId="{9A40648E-9090-4954-A95C-8C4D76947870}" srcOrd="1" destOrd="0" parTransId="{F9DC598D-4421-4926-970E-734DFD2F2AA4}" sibTransId="{DF7EBAEE-75B2-4CA4-A490-23B21B3E74FF}"/>
    <dgm:cxn modelId="{AA157141-F892-4EA9-9EE8-A5A4EE6EA3D1}" type="presOf" srcId="{2880E169-D716-47F9-B094-700EFE16ED63}" destId="{6C56443A-FC72-40C6-8266-193F762CCDAF}" srcOrd="0" destOrd="0" presId="urn:microsoft.com/office/officeart/2005/8/layout/radial3"/>
    <dgm:cxn modelId="{DEF41992-263B-4C06-AE9B-4CBB1AB90D91}" srcId="{2880E169-D716-47F9-B094-700EFE16ED63}" destId="{DD6FCF38-E09D-4DA9-8E54-6A9F18A3DDC5}" srcOrd="4" destOrd="0" parTransId="{8D4A1CC2-BAC7-4B2F-8881-D9B2598BBEBA}" sibTransId="{7079B8F0-2F94-41B5-B1E6-22B4084A7E36}"/>
    <dgm:cxn modelId="{F4B4DEC7-232D-468C-91FB-9C9B5FC457AC}" srcId="{91FDF659-6AF0-4E71-A627-5DEA185ABC0A}" destId="{2880E169-D716-47F9-B094-700EFE16ED63}" srcOrd="0" destOrd="0" parTransId="{760C9CF5-501C-407C-B9D3-6F1726F15176}" sibTransId="{E20D6D71-3A9F-4E97-BF55-79761B14C56D}"/>
    <dgm:cxn modelId="{EAD5DC70-C243-41D8-A2AF-A9F15CC5689B}" type="presOf" srcId="{DD6FCF38-E09D-4DA9-8E54-6A9F18A3DDC5}" destId="{FA6DF11D-4C1C-4F85-B3C0-43512AA8D2DC}" srcOrd="0" destOrd="0" presId="urn:microsoft.com/office/officeart/2005/8/layout/radial3"/>
    <dgm:cxn modelId="{C7595BF5-60C5-4C12-8EA5-46DB224B6C93}" type="presOf" srcId="{DDEF2B4F-FC9B-4301-BB95-B57E909F7005}" destId="{A124DC7F-2557-401C-9C4C-D13B67F1AFBD}" srcOrd="0" destOrd="0" presId="urn:microsoft.com/office/officeart/2005/8/layout/radial3"/>
    <dgm:cxn modelId="{4F391E17-1861-4F0C-9645-978E1FF43C9A}" srcId="{2880E169-D716-47F9-B094-700EFE16ED63}" destId="{DDB03A77-9FA0-45B3-BA43-8EAE0B83766D}" srcOrd="8" destOrd="0" parTransId="{460B19DF-1A47-4D67-9F8D-C16D1E9EFB87}" sibTransId="{CD7CBD59-83DA-421B-8A4A-7804AB7136E3}"/>
    <dgm:cxn modelId="{0AFA8440-0C97-4D19-B229-F190961C9610}" srcId="{2880E169-D716-47F9-B094-700EFE16ED63}" destId="{B67BA3D8-21D7-423A-A16B-A9A34D11A6E0}" srcOrd="6" destOrd="0" parTransId="{F729A61B-B9A0-4C61-BCA7-48050FC94787}" sibTransId="{DDC1C673-785C-4E81-A074-776E94982A39}"/>
    <dgm:cxn modelId="{BA7ACFF4-621F-4868-B0AF-D5A1143C86BA}" type="presOf" srcId="{D5322B50-7DA3-4446-A008-7647A67283D0}" destId="{F91D83C6-6A19-4166-96FB-7EAC57CDD901}" srcOrd="0" destOrd="0" presId="urn:microsoft.com/office/officeart/2005/8/layout/radial3"/>
    <dgm:cxn modelId="{F83F3B4F-2970-451E-BE91-4A8E4EB020E5}" type="presOf" srcId="{7133BBF9-C05F-45AB-8FB4-744270189E9E}" destId="{50174FA3-9678-4E62-857D-A8A3CF2E45AB}" srcOrd="0" destOrd="0" presId="urn:microsoft.com/office/officeart/2005/8/layout/radial3"/>
    <dgm:cxn modelId="{0B7D9C6C-2DF9-4589-BC00-65CBD8480498}" type="presOf" srcId="{0AF6A296-B654-4D1F-BA35-977016F7B2B9}" destId="{6083FE03-3D6E-4F5F-879A-A589E277E36C}" srcOrd="0" destOrd="0" presId="urn:microsoft.com/office/officeart/2005/8/layout/radial3"/>
    <dgm:cxn modelId="{64100CC5-DD4B-4E2B-B7DD-918E40E8F93A}" srcId="{2880E169-D716-47F9-B094-700EFE16ED63}" destId="{D5EDF079-4021-4D96-B814-95DD9E420DE7}" srcOrd="9" destOrd="0" parTransId="{BD3A2303-52F7-4151-B615-8C45DDD4AF44}" sibTransId="{DF71B61B-DF90-4EC5-A52B-3668C7F33B15}"/>
    <dgm:cxn modelId="{A1C3CA30-87F6-4EFE-AA34-5A86995458C2}" srcId="{2880E169-D716-47F9-B094-700EFE16ED63}" destId="{40E45A9A-2B06-4218-BC4F-61C6EA5D7FFB}" srcOrd="5" destOrd="0" parTransId="{EA8C670C-02C3-4C19-974E-3F2175745583}" sibTransId="{313B79E5-E9EC-4D57-97E6-FF71CCDE5F05}"/>
    <dgm:cxn modelId="{E9020106-2B02-49DB-93C4-3667506D29E4}" type="presOf" srcId="{B67BA3D8-21D7-423A-A16B-A9A34D11A6E0}" destId="{091B3EB2-64D1-4A95-80A9-9DF7C8D1FCE6}" srcOrd="0" destOrd="0" presId="urn:microsoft.com/office/officeart/2005/8/layout/radial3"/>
    <dgm:cxn modelId="{A171B5F6-C019-46E3-AF86-F6D9BF50703F}" type="presParOf" srcId="{70868D89-958D-411C-9783-A8A43E12C9D5}" destId="{7892EEE8-4088-4CEA-86F5-188FA2EB734E}" srcOrd="0" destOrd="0" presId="urn:microsoft.com/office/officeart/2005/8/layout/radial3"/>
    <dgm:cxn modelId="{F06659F7-C7AC-4ABE-B902-93498D70D86F}" type="presParOf" srcId="{7892EEE8-4088-4CEA-86F5-188FA2EB734E}" destId="{6C56443A-FC72-40C6-8266-193F762CCDAF}" srcOrd="0" destOrd="0" presId="urn:microsoft.com/office/officeart/2005/8/layout/radial3"/>
    <dgm:cxn modelId="{021D90F2-5E39-4277-8742-804C661D7411}" type="presParOf" srcId="{7892EEE8-4088-4CEA-86F5-188FA2EB734E}" destId="{6083FE03-3D6E-4F5F-879A-A589E277E36C}" srcOrd="1" destOrd="0" presId="urn:microsoft.com/office/officeart/2005/8/layout/radial3"/>
    <dgm:cxn modelId="{F7BFCFA9-6B07-40AD-840D-9385F9EED9EF}" type="presParOf" srcId="{7892EEE8-4088-4CEA-86F5-188FA2EB734E}" destId="{CEA53EF3-2D15-482D-93AA-34141201782D}" srcOrd="2" destOrd="0" presId="urn:microsoft.com/office/officeart/2005/8/layout/radial3"/>
    <dgm:cxn modelId="{36374DF6-CA02-4E4E-B534-8E1AF73FE6C9}" type="presParOf" srcId="{7892EEE8-4088-4CEA-86F5-188FA2EB734E}" destId="{CB043F95-6603-43D9-8467-8F32B3695173}" srcOrd="3" destOrd="0" presId="urn:microsoft.com/office/officeart/2005/8/layout/radial3"/>
    <dgm:cxn modelId="{CC8D430D-A9DF-4CFE-ACE6-7E2C7F23ABDF}" type="presParOf" srcId="{7892EEE8-4088-4CEA-86F5-188FA2EB734E}" destId="{70FABD51-510D-4175-8E2C-6A38D7BD1053}" srcOrd="4" destOrd="0" presId="urn:microsoft.com/office/officeart/2005/8/layout/radial3"/>
    <dgm:cxn modelId="{FFDAECBB-B568-4096-9F58-23FF1EDF9174}" type="presParOf" srcId="{7892EEE8-4088-4CEA-86F5-188FA2EB734E}" destId="{FA6DF11D-4C1C-4F85-B3C0-43512AA8D2DC}" srcOrd="5" destOrd="0" presId="urn:microsoft.com/office/officeart/2005/8/layout/radial3"/>
    <dgm:cxn modelId="{3ECC86D1-AE8B-46D8-AFD3-4E2CBA3D2EB6}" type="presParOf" srcId="{7892EEE8-4088-4CEA-86F5-188FA2EB734E}" destId="{46E165A8-6E61-4F45-A0A6-B9BD52BC5EAB}" srcOrd="6" destOrd="0" presId="urn:microsoft.com/office/officeart/2005/8/layout/radial3"/>
    <dgm:cxn modelId="{CD9DC928-B18A-4438-BD15-E47420CFC3C5}" type="presParOf" srcId="{7892EEE8-4088-4CEA-86F5-188FA2EB734E}" destId="{091B3EB2-64D1-4A95-80A9-9DF7C8D1FCE6}" srcOrd="7" destOrd="0" presId="urn:microsoft.com/office/officeart/2005/8/layout/radial3"/>
    <dgm:cxn modelId="{3F9B9F04-04AF-42E3-9532-4647619D0FFE}" type="presParOf" srcId="{7892EEE8-4088-4CEA-86F5-188FA2EB734E}" destId="{A124DC7F-2557-401C-9C4C-D13B67F1AFBD}" srcOrd="8" destOrd="0" presId="urn:microsoft.com/office/officeart/2005/8/layout/radial3"/>
    <dgm:cxn modelId="{BEC69A79-5A3F-4B93-9FB8-850896F725BD}" type="presParOf" srcId="{7892EEE8-4088-4CEA-86F5-188FA2EB734E}" destId="{84592539-5055-4BF2-9CB1-687CFEBADE1C}" srcOrd="9" destOrd="0" presId="urn:microsoft.com/office/officeart/2005/8/layout/radial3"/>
    <dgm:cxn modelId="{5D2F6C67-5BFE-40E5-82A1-69B3C9293051}" type="presParOf" srcId="{7892EEE8-4088-4CEA-86F5-188FA2EB734E}" destId="{35454F64-899A-4450-AFB4-C786C5E59D9A}" srcOrd="10" destOrd="0" presId="urn:microsoft.com/office/officeart/2005/8/layout/radial3"/>
    <dgm:cxn modelId="{2AC93578-D822-4CB4-9C0E-445BF954509B}" type="presParOf" srcId="{7892EEE8-4088-4CEA-86F5-188FA2EB734E}" destId="{C7D1C6C1-85C2-401D-82AC-690F7B3FECBF}" srcOrd="11" destOrd="0" presId="urn:microsoft.com/office/officeart/2005/8/layout/radial3"/>
    <dgm:cxn modelId="{EC7844B4-1DEE-435D-B480-753413058BBA}" type="presParOf" srcId="{7892EEE8-4088-4CEA-86F5-188FA2EB734E}" destId="{50174FA3-9678-4E62-857D-A8A3CF2E45AB}" srcOrd="12" destOrd="0" presId="urn:microsoft.com/office/officeart/2005/8/layout/radial3"/>
    <dgm:cxn modelId="{A44B809D-C127-48A4-A983-FBE363732C25}" type="presParOf" srcId="{7892EEE8-4088-4CEA-86F5-188FA2EB734E}" destId="{F91D83C6-6A19-4166-96FB-7EAC57CDD901}" srcOrd="1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1FDF659-6AF0-4E71-A627-5DEA185ABC0A}" type="doc">
      <dgm:prSet loTypeId="urn:microsoft.com/office/officeart/2005/8/layout/radial3" loCatId="relationship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en-US"/>
        </a:p>
      </dgm:t>
    </dgm:pt>
    <dgm:pt modelId="{2880E169-D716-47F9-B094-700EFE16ED63}">
      <dgm:prSet phldrT="[Text]" custT="1"/>
      <dgm:spPr/>
      <dgm:t>
        <a:bodyPr/>
        <a:lstStyle/>
        <a:p>
          <a:r>
            <a:rPr lang="en-US" sz="3600" b="1" dirty="0" smtClean="0">
              <a:solidFill>
                <a:srgbClr val="000000"/>
              </a:solidFill>
            </a:rPr>
            <a:t>Area</a:t>
          </a:r>
          <a:br>
            <a:rPr lang="en-US" sz="3600" b="1" dirty="0" smtClean="0">
              <a:solidFill>
                <a:srgbClr val="000000"/>
              </a:solidFill>
            </a:rPr>
          </a:br>
          <a:r>
            <a:rPr lang="en-US" sz="3600" b="1" dirty="0" smtClean="0">
              <a:solidFill>
                <a:srgbClr val="000000"/>
              </a:solidFill>
            </a:rPr>
            <a:t>Agency on</a:t>
          </a:r>
          <a:br>
            <a:rPr lang="en-US" sz="3600" b="1" dirty="0" smtClean="0">
              <a:solidFill>
                <a:srgbClr val="000000"/>
              </a:solidFill>
            </a:rPr>
          </a:br>
          <a:r>
            <a:rPr lang="en-US" sz="3600" b="1" dirty="0" smtClean="0">
              <a:solidFill>
                <a:srgbClr val="000000"/>
              </a:solidFill>
            </a:rPr>
            <a:t>Aging</a:t>
          </a:r>
          <a:endParaRPr lang="en-US" sz="3600" b="1" dirty="0">
            <a:solidFill>
              <a:srgbClr val="000000"/>
            </a:solidFill>
          </a:endParaRPr>
        </a:p>
      </dgm:t>
    </dgm:pt>
    <dgm:pt modelId="{760C9CF5-501C-407C-B9D3-6F1726F15176}" type="parTrans" cxnId="{F4B4DEC7-232D-468C-91FB-9C9B5FC457AC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E20D6D71-3A9F-4E97-BF55-79761B14C56D}" type="sibTrans" cxnId="{F4B4DEC7-232D-468C-91FB-9C9B5FC457AC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B67BA3D8-21D7-423A-A16B-A9A34D11A6E0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200" b="1" dirty="0" smtClean="0">
              <a:solidFill>
                <a:srgbClr val="000000"/>
              </a:solidFill>
            </a:rPr>
            <a:t>Off-Site Facilities</a:t>
          </a:r>
        </a:p>
        <a:p>
          <a:r>
            <a:rPr lang="en-US" sz="1200" b="1" dirty="0" smtClean="0">
              <a:solidFill>
                <a:srgbClr val="000000"/>
              </a:solidFill>
            </a:rPr>
            <a:t>(other AAA offices)</a:t>
          </a:r>
          <a:endParaRPr lang="en-US" sz="1200" b="1" dirty="0">
            <a:solidFill>
              <a:srgbClr val="000000"/>
            </a:solidFill>
          </a:endParaRPr>
        </a:p>
      </dgm:t>
    </dgm:pt>
    <dgm:pt modelId="{F729A61B-B9A0-4C61-BCA7-48050FC94787}" type="parTrans" cxnId="{0AFA8440-0C97-4D19-B229-F190961C9610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DC1C673-785C-4E81-A074-776E94982A39}" type="sibTrans" cxnId="{0AFA8440-0C97-4D19-B229-F190961C9610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A7B4C82-F9E5-4DF8-8CE7-44002EE111B0}">
      <dgm:prSet phldrT="[Text]" custT="1"/>
      <dgm:spPr>
        <a:solidFill>
          <a:srgbClr val="FF0000">
            <a:alpha val="60000"/>
          </a:srgbClr>
        </a:solidFill>
      </dgm:spPr>
      <dgm:t>
        <a:bodyPr/>
        <a:lstStyle/>
        <a:p>
          <a:r>
            <a:rPr lang="en-US" sz="1200" b="1" dirty="0" smtClean="0">
              <a:solidFill>
                <a:schemeClr val="tx1"/>
              </a:solidFill>
            </a:rPr>
            <a:t>Electricity - Utilities</a:t>
          </a:r>
          <a:endParaRPr lang="en-US" sz="1200" b="1" dirty="0">
            <a:solidFill>
              <a:schemeClr val="tx1"/>
            </a:solidFill>
          </a:endParaRPr>
        </a:p>
      </dgm:t>
    </dgm:pt>
    <dgm:pt modelId="{71E8BF6A-68F8-4384-A670-D86A18D798F2}" type="parTrans" cxnId="{5261D646-1E0E-484A-AC84-41043A8C9E6C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2322141-2DF0-4398-8A5F-F968979432A9}" type="sibTrans" cxnId="{5261D646-1E0E-484A-AC84-41043A8C9E6C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D6FCF38-E09D-4DA9-8E54-6A9F18A3DDC5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200" b="1" dirty="0" smtClean="0">
              <a:solidFill>
                <a:srgbClr val="000000"/>
              </a:solidFill>
            </a:rPr>
            <a:t>  </a:t>
          </a:r>
          <a:r>
            <a:rPr lang="en-US" sz="1600" b="1" dirty="0" smtClean="0">
              <a:solidFill>
                <a:srgbClr val="000000"/>
              </a:solidFill>
            </a:rPr>
            <a:t>Phones</a:t>
          </a:r>
          <a:endParaRPr lang="en-US" sz="1600" b="1" dirty="0">
            <a:solidFill>
              <a:srgbClr val="000000"/>
            </a:solidFill>
          </a:endParaRPr>
        </a:p>
      </dgm:t>
    </dgm:pt>
    <dgm:pt modelId="{8D4A1CC2-BAC7-4B2F-8881-D9B2598BBEBA}" type="parTrans" cxnId="{DEF41992-263B-4C06-AE9B-4CBB1AB90D91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7079B8F0-2F94-41B5-B1E6-22B4084A7E36}" type="sibTrans" cxnId="{DEF41992-263B-4C06-AE9B-4CBB1AB90D91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8CEB756D-CF10-422A-AB12-2A490A46C5B4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200" b="1" dirty="0" smtClean="0">
              <a:solidFill>
                <a:srgbClr val="000000"/>
              </a:solidFill>
            </a:rPr>
            <a:t>Physical</a:t>
          </a:r>
          <a:r>
            <a:rPr lang="en-US" sz="1200" b="1" dirty="0" smtClean="0">
              <a:solidFill>
                <a:schemeClr val="bg2"/>
              </a:solidFill>
            </a:rPr>
            <a:t> </a:t>
          </a:r>
          <a:r>
            <a:rPr lang="en-US" sz="1200" b="1" dirty="0" smtClean="0">
              <a:solidFill>
                <a:srgbClr val="000000"/>
              </a:solidFill>
            </a:rPr>
            <a:t>Plant / Maint</a:t>
          </a:r>
          <a:r>
            <a:rPr lang="en-US" sz="1200" b="1" dirty="0" smtClean="0">
              <a:solidFill>
                <a:schemeClr val="bg2"/>
              </a:solidFill>
            </a:rPr>
            <a:t>.</a:t>
          </a:r>
          <a:endParaRPr lang="en-US" sz="1200" b="1" dirty="0">
            <a:solidFill>
              <a:schemeClr val="bg2"/>
            </a:solidFill>
          </a:endParaRPr>
        </a:p>
      </dgm:t>
    </dgm:pt>
    <dgm:pt modelId="{6B0D2D1F-C921-46C9-8757-99BCC677C37F}" type="sibTrans" cxnId="{F5940964-69FD-4AEB-9983-9DF13412B68B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436D6E03-54AB-48FD-B95F-643CDAA23D6B}" type="parTrans" cxnId="{F5940964-69FD-4AEB-9983-9DF13412B68B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DEF2B4F-FC9B-4301-BB95-B57E909F7005}">
      <dgm:prSet phldrT="[Text]" custT="1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Info. &amp; Referral Services</a:t>
          </a:r>
        </a:p>
      </dgm:t>
    </dgm:pt>
    <dgm:pt modelId="{1CA36ED1-6C1D-41F9-8682-3D69FDCCAE30}" type="parTrans" cxnId="{4D4F1BF4-A37E-4289-A819-41609628A36D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A8FBD8DC-53EF-4011-A6CC-9E274E30FA56}" type="sibTrans" cxnId="{4D4F1BF4-A37E-4289-A819-41609628A36D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DB03A77-9FA0-45B3-BA43-8EAE0B83766D}">
      <dgm:prSet phldrT="[Text]" custT="1"/>
      <dgm:spPr>
        <a:solidFill>
          <a:srgbClr val="FF0000">
            <a:alpha val="60000"/>
          </a:srgbClr>
        </a:solidFill>
      </dgm:spPr>
      <dgm:t>
        <a:bodyPr/>
        <a:lstStyle/>
        <a:p>
          <a:r>
            <a:rPr lang="en-US" sz="2000" b="0" dirty="0" smtClean="0">
              <a:solidFill>
                <a:srgbClr val="7030A0"/>
              </a:solidFill>
              <a:latin typeface="Franklin Gothic Heavy" panose="020B0903020102020204" pitchFamily="34" charset="0"/>
            </a:rPr>
            <a:t>Senior Centers</a:t>
          </a:r>
          <a:endParaRPr lang="en-US" sz="2000" b="0" dirty="0">
            <a:solidFill>
              <a:srgbClr val="7030A0"/>
            </a:solidFill>
            <a:latin typeface="Franklin Gothic Heavy" panose="020B0903020102020204" pitchFamily="34" charset="0"/>
          </a:endParaRPr>
        </a:p>
      </dgm:t>
    </dgm:pt>
    <dgm:pt modelId="{460B19DF-1A47-4D67-9F8D-C16D1E9EFB87}" type="parTrans" cxnId="{4F391E17-1861-4F0C-9645-978E1FF43C9A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CD7CBD59-83DA-421B-8A4A-7804AB7136E3}" type="sibTrans" cxnId="{4F391E17-1861-4F0C-9645-978E1FF43C9A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5EDF079-4021-4D96-B814-95DD9E420DE7}">
      <dgm:prSet phldrT="[Text]" custT="1"/>
      <dgm:spPr>
        <a:solidFill>
          <a:srgbClr val="FF0000">
            <a:alpha val="60000"/>
          </a:srgbClr>
        </a:solidFill>
      </dgm:spPr>
      <dgm:t>
        <a:bodyPr/>
        <a:lstStyle/>
        <a:p>
          <a:r>
            <a:rPr lang="en-US" sz="1200" b="1" dirty="0" smtClean="0">
              <a:solidFill>
                <a:schemeClr val="tx1"/>
              </a:solidFill>
            </a:rPr>
            <a:t>CCE Providers</a:t>
          </a:r>
          <a:endParaRPr lang="en-US" sz="1200" b="1" dirty="0">
            <a:solidFill>
              <a:schemeClr val="tx1"/>
            </a:solidFill>
          </a:endParaRPr>
        </a:p>
      </dgm:t>
    </dgm:pt>
    <dgm:pt modelId="{BD3A2303-52F7-4151-B615-8C45DDD4AF44}" type="parTrans" cxnId="{64100CC5-DD4B-4E2B-B7DD-918E40E8F93A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F71B61B-DF90-4EC5-A52B-3668C7F33B15}" type="sibTrans" cxnId="{64100CC5-DD4B-4E2B-B7DD-918E40E8F93A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9A40648E-9090-4954-A95C-8C4D76947870}">
      <dgm:prSet phldrT="[Text]" custT="1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Volun-</a:t>
          </a:r>
          <a:br>
            <a:rPr lang="en-US" sz="1600" b="1" dirty="0" smtClean="0">
              <a:solidFill>
                <a:srgbClr val="000000"/>
              </a:solidFill>
            </a:rPr>
          </a:br>
          <a:r>
            <a:rPr lang="en-US" sz="1600" b="1" dirty="0" smtClean="0">
              <a:solidFill>
                <a:srgbClr val="000000"/>
              </a:solidFill>
            </a:rPr>
            <a:t>teers</a:t>
          </a:r>
          <a:endParaRPr lang="en-US" sz="1600" b="1" dirty="0">
            <a:solidFill>
              <a:srgbClr val="000000"/>
            </a:solidFill>
          </a:endParaRPr>
        </a:p>
      </dgm:t>
    </dgm:pt>
    <dgm:pt modelId="{DF7EBAEE-75B2-4CA4-A490-23B21B3E74FF}" type="sibTrans" cxnId="{33EA7370-7C4C-433C-A1E9-374CA921D527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F9DC598D-4421-4926-970E-734DFD2F2AA4}" type="parTrans" cxnId="{33EA7370-7C4C-433C-A1E9-374CA921D527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40E45A9A-2B06-4218-BC4F-61C6EA5D7FFB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200" b="1" dirty="0" smtClean="0">
              <a:solidFill>
                <a:srgbClr val="000000"/>
              </a:solidFill>
            </a:rPr>
            <a:t>  Info. Tech.    (IT)</a:t>
          </a:r>
          <a:endParaRPr lang="en-US" sz="1200" b="1" dirty="0">
            <a:solidFill>
              <a:srgbClr val="000000"/>
            </a:solidFill>
          </a:endParaRPr>
        </a:p>
      </dgm:t>
    </dgm:pt>
    <dgm:pt modelId="{EA8C670C-02C3-4C19-974E-3F2175745583}" type="parTrans" cxnId="{A1C3CA30-87F6-4EFE-AA34-5A86995458C2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313B79E5-E9EC-4D57-97E6-FF71CCDE5F05}" type="sibTrans" cxnId="{A1C3CA30-87F6-4EFE-AA34-5A86995458C2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7133BBF9-C05F-45AB-8FB4-744270189E9E}">
      <dgm:prSet phldrT="[Text]" custT="1"/>
      <dgm:spPr>
        <a:solidFill>
          <a:srgbClr val="FF0000">
            <a:alpha val="60000"/>
          </a:srgbClr>
        </a:solidFill>
      </dgm:spPr>
      <dgm:t>
        <a:bodyPr/>
        <a:lstStyle/>
        <a:p>
          <a:r>
            <a:rPr lang="en-US" sz="1400" b="1" dirty="0" smtClean="0">
              <a:solidFill>
                <a:schemeClr val="tx1"/>
              </a:solidFill>
            </a:rPr>
            <a:t>Transp. </a:t>
          </a:r>
          <a:br>
            <a:rPr lang="en-US" sz="1400" b="1" dirty="0" smtClean="0">
              <a:solidFill>
                <a:schemeClr val="tx1"/>
              </a:solidFill>
            </a:rPr>
          </a:br>
          <a:r>
            <a:rPr lang="en-US" sz="1400" b="1" dirty="0" smtClean="0">
              <a:solidFill>
                <a:schemeClr val="tx1"/>
              </a:solidFill>
            </a:rPr>
            <a:t>Providers</a:t>
          </a:r>
          <a:endParaRPr lang="en-US" sz="1200" b="1" dirty="0">
            <a:solidFill>
              <a:srgbClr val="000000"/>
            </a:solidFill>
          </a:endParaRPr>
        </a:p>
      </dgm:t>
    </dgm:pt>
    <dgm:pt modelId="{68CB501B-91B5-481F-9D69-1AA9109B1494}" type="parTrans" cxnId="{1911B642-1260-4F8A-8C67-72C9C6130829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8C7351FB-6B20-4839-B21E-F23FCA67F6B6}" type="sibTrans" cxnId="{1911B642-1260-4F8A-8C67-72C9C6130829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0DDC3EF8-2735-4E2C-8A16-1D85C034EC25}">
      <dgm:prSet phldrT="[Text]" custT="1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en-US" sz="1200" b="1" dirty="0" smtClean="0">
              <a:solidFill>
                <a:srgbClr val="000000"/>
              </a:solidFill>
            </a:rPr>
            <a:t>Nutrition Providers</a:t>
          </a:r>
          <a:endParaRPr lang="en-US" sz="1100" b="1" dirty="0">
            <a:solidFill>
              <a:srgbClr val="000000"/>
            </a:solidFill>
          </a:endParaRPr>
        </a:p>
      </dgm:t>
    </dgm:pt>
    <dgm:pt modelId="{5DF0D461-F85D-4765-84BF-674BEC220326}" type="parTrans" cxnId="{22E4BAB4-3298-49C2-9933-89B31235A57E}">
      <dgm:prSet/>
      <dgm:spPr/>
      <dgm:t>
        <a:bodyPr/>
        <a:lstStyle/>
        <a:p>
          <a:endParaRPr lang="en-US"/>
        </a:p>
      </dgm:t>
    </dgm:pt>
    <dgm:pt modelId="{D1666AEB-29F0-4A3D-9A27-16A90438C786}" type="sibTrans" cxnId="{22E4BAB4-3298-49C2-9933-89B31235A57E}">
      <dgm:prSet/>
      <dgm:spPr/>
      <dgm:t>
        <a:bodyPr/>
        <a:lstStyle/>
        <a:p>
          <a:endParaRPr lang="en-US"/>
        </a:p>
      </dgm:t>
    </dgm:pt>
    <dgm:pt modelId="{0AF6A296-B654-4D1F-BA35-977016F7B2B9}">
      <dgm:prSet phldrT="[Text]" custT="1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Admin</a:t>
          </a:r>
        </a:p>
        <a:p>
          <a:r>
            <a:rPr lang="en-US" sz="1200" b="1" dirty="0" smtClean="0">
              <a:solidFill>
                <a:srgbClr val="000000"/>
              </a:solidFill>
            </a:rPr>
            <a:t>(e.g. </a:t>
          </a:r>
        </a:p>
        <a:p>
          <a:r>
            <a:rPr lang="en-US" sz="1200" b="1" dirty="0" smtClean="0">
              <a:solidFill>
                <a:srgbClr val="000000"/>
              </a:solidFill>
            </a:rPr>
            <a:t>payroll)</a:t>
          </a:r>
          <a:endParaRPr lang="en-US" sz="1200" b="1" dirty="0">
            <a:solidFill>
              <a:srgbClr val="000000"/>
            </a:solidFill>
          </a:endParaRPr>
        </a:p>
      </dgm:t>
    </dgm:pt>
    <dgm:pt modelId="{A8043F12-4FCE-40E8-924D-F0FB30F893E0}" type="parTrans" cxnId="{951EE55A-A34C-4DA7-BF95-309AB1626DD1}">
      <dgm:prSet/>
      <dgm:spPr/>
      <dgm:t>
        <a:bodyPr/>
        <a:lstStyle/>
        <a:p>
          <a:endParaRPr lang="en-US"/>
        </a:p>
      </dgm:t>
    </dgm:pt>
    <dgm:pt modelId="{6ECB3DCD-E324-4113-898C-27A36C268CF3}" type="sibTrans" cxnId="{951EE55A-A34C-4DA7-BF95-309AB1626DD1}">
      <dgm:prSet/>
      <dgm:spPr/>
      <dgm:t>
        <a:bodyPr/>
        <a:lstStyle/>
        <a:p>
          <a:endParaRPr lang="en-US"/>
        </a:p>
      </dgm:t>
    </dgm:pt>
    <dgm:pt modelId="{70868D89-958D-411C-9783-A8A43E12C9D5}" type="pres">
      <dgm:prSet presAssocID="{91FDF659-6AF0-4E71-A627-5DEA185ABC0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892EEE8-4088-4CEA-86F5-188FA2EB734E}" type="pres">
      <dgm:prSet presAssocID="{91FDF659-6AF0-4E71-A627-5DEA185ABC0A}" presName="radial" presStyleCnt="0">
        <dgm:presLayoutVars>
          <dgm:animLvl val="ctr"/>
        </dgm:presLayoutVars>
      </dgm:prSet>
      <dgm:spPr/>
    </dgm:pt>
    <dgm:pt modelId="{6C56443A-FC72-40C6-8266-193F762CCDAF}" type="pres">
      <dgm:prSet presAssocID="{2880E169-D716-47F9-B094-700EFE16ED63}" presName="centerShape" presStyleLbl="vennNode1" presStyleIdx="0" presStyleCnt="13" custScaleX="167564" custScaleY="163183"/>
      <dgm:spPr/>
      <dgm:t>
        <a:bodyPr/>
        <a:lstStyle/>
        <a:p>
          <a:endParaRPr lang="en-US"/>
        </a:p>
      </dgm:t>
    </dgm:pt>
    <dgm:pt modelId="{6083FE03-3D6E-4F5F-879A-A589E277E36C}" type="pres">
      <dgm:prSet presAssocID="{0AF6A296-B654-4D1F-BA35-977016F7B2B9}" presName="node" presStyleLbl="vennNode1" presStyleIdx="1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A53EF3-2D15-482D-93AA-34141201782D}" type="pres">
      <dgm:prSet presAssocID="{9A40648E-9090-4954-A95C-8C4D76947870}" presName="node" presStyleLbl="vennNode1" presStyleIdx="2" presStyleCnt="13" custRadScaleRad="1007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043F95-6603-43D9-8467-8F32B3695173}" type="pres">
      <dgm:prSet presAssocID="{8CEB756D-CF10-422A-AB12-2A490A46C5B4}" presName="node" presStyleLbl="vennNode1" presStyleIdx="3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FABD51-510D-4175-8E2C-6A38D7BD1053}" type="pres">
      <dgm:prSet presAssocID="{DA7B4C82-F9E5-4DF8-8CE7-44002EE111B0}" presName="node" presStyleLbl="vennNode1" presStyleIdx="4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6DF11D-4C1C-4F85-B3C0-43512AA8D2DC}" type="pres">
      <dgm:prSet presAssocID="{DD6FCF38-E09D-4DA9-8E54-6A9F18A3DDC5}" presName="node" presStyleLbl="vennNode1" presStyleIdx="5" presStyleCnt="13" custRadScaleRad="103268" custRadScaleInc="-93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E165A8-6E61-4F45-A0A6-B9BD52BC5EAB}" type="pres">
      <dgm:prSet presAssocID="{40E45A9A-2B06-4218-BC4F-61C6EA5D7FFB}" presName="node" presStyleLbl="vennNode1" presStyleIdx="6" presStyleCnt="13" custRadScaleRad="94518" custRadScaleInc="-139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1B3EB2-64D1-4A95-80A9-9DF7C8D1FCE6}" type="pres">
      <dgm:prSet presAssocID="{B67BA3D8-21D7-423A-A16B-A9A34D11A6E0}" presName="node" presStyleLbl="vennNode1" presStyleIdx="7" presStyleCnt="13" custRadScaleRad="100217" custRadScaleInc="-125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24DC7F-2557-401C-9C4C-D13B67F1AFBD}" type="pres">
      <dgm:prSet presAssocID="{DDEF2B4F-FC9B-4301-BB95-B57E909F7005}" presName="node" presStyleLbl="vennNode1" presStyleIdx="8" presStyleCnt="13" custRadScaleRad="103826" custRadScaleInc="-66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592539-5055-4BF2-9CB1-687CFEBADE1C}" type="pres">
      <dgm:prSet presAssocID="{DDB03A77-9FA0-45B3-BA43-8EAE0B83766D}" presName="node" presStyleLbl="vennNode1" presStyleIdx="9" presStyleCnt="13" custScaleX="1152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454F64-899A-4450-AFB4-C786C5E59D9A}" type="pres">
      <dgm:prSet presAssocID="{D5EDF079-4021-4D96-B814-95DD9E420DE7}" presName="node" presStyleLbl="vennNode1" presStyleIdx="10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D1C6C1-85C2-401D-82AC-690F7B3FECBF}" type="pres">
      <dgm:prSet presAssocID="{0DDC3EF8-2735-4E2C-8A16-1D85C034EC25}" presName="node" presStyleLbl="vennNode1" presStyleIdx="11" presStyleCnt="13" custScaleX="95309" custScaleY="95228" custRadScaleRad="105171" custRadScaleInc="25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174FA3-9678-4E62-857D-A8A3CF2E45AB}" type="pres">
      <dgm:prSet presAssocID="{7133BBF9-C05F-45AB-8FB4-744270189E9E}" presName="node" presStyleLbl="vennNode1" presStyleIdx="12" presStyleCnt="13" custRadScaleRad="105294" custRadScaleInc="-2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8D199D6-619C-423C-88D5-36F00BD6DE31}" type="presOf" srcId="{DDEF2B4F-FC9B-4301-BB95-B57E909F7005}" destId="{A124DC7F-2557-401C-9C4C-D13B67F1AFBD}" srcOrd="0" destOrd="0" presId="urn:microsoft.com/office/officeart/2005/8/layout/radial3"/>
    <dgm:cxn modelId="{4D4F1BF4-A37E-4289-A819-41609628A36D}" srcId="{2880E169-D716-47F9-B094-700EFE16ED63}" destId="{DDEF2B4F-FC9B-4301-BB95-B57E909F7005}" srcOrd="7" destOrd="0" parTransId="{1CA36ED1-6C1D-41F9-8682-3D69FDCCAE30}" sibTransId="{A8FBD8DC-53EF-4011-A6CC-9E274E30FA56}"/>
    <dgm:cxn modelId="{E6632147-82AB-4C38-941D-C0A4FE2503A9}" type="presOf" srcId="{9A40648E-9090-4954-A95C-8C4D76947870}" destId="{CEA53EF3-2D15-482D-93AA-34141201782D}" srcOrd="0" destOrd="0" presId="urn:microsoft.com/office/officeart/2005/8/layout/radial3"/>
    <dgm:cxn modelId="{2600BDB6-6917-4D48-A5D2-6C759BED8413}" type="presOf" srcId="{0DDC3EF8-2735-4E2C-8A16-1D85C034EC25}" destId="{C7D1C6C1-85C2-401D-82AC-690F7B3FECBF}" srcOrd="0" destOrd="0" presId="urn:microsoft.com/office/officeart/2005/8/layout/radial3"/>
    <dgm:cxn modelId="{27FE044F-39C1-4103-8457-FDB78E8A49B0}" type="presOf" srcId="{DDB03A77-9FA0-45B3-BA43-8EAE0B83766D}" destId="{84592539-5055-4BF2-9CB1-687CFEBADE1C}" srcOrd="0" destOrd="0" presId="urn:microsoft.com/office/officeart/2005/8/layout/radial3"/>
    <dgm:cxn modelId="{3AECB0E4-E44B-46F9-968D-DE4255E1603C}" type="presOf" srcId="{8CEB756D-CF10-422A-AB12-2A490A46C5B4}" destId="{CB043F95-6603-43D9-8467-8F32B3695173}" srcOrd="0" destOrd="0" presId="urn:microsoft.com/office/officeart/2005/8/layout/radial3"/>
    <dgm:cxn modelId="{6426A58B-3CE7-4C08-9423-8F464EDA44FB}" type="presOf" srcId="{B67BA3D8-21D7-423A-A16B-A9A34D11A6E0}" destId="{091B3EB2-64D1-4A95-80A9-9DF7C8D1FCE6}" srcOrd="0" destOrd="0" presId="urn:microsoft.com/office/officeart/2005/8/layout/radial3"/>
    <dgm:cxn modelId="{F4B4DEC7-232D-468C-91FB-9C9B5FC457AC}" srcId="{91FDF659-6AF0-4E71-A627-5DEA185ABC0A}" destId="{2880E169-D716-47F9-B094-700EFE16ED63}" srcOrd="0" destOrd="0" parTransId="{760C9CF5-501C-407C-B9D3-6F1726F15176}" sibTransId="{E20D6D71-3A9F-4E97-BF55-79761B14C56D}"/>
    <dgm:cxn modelId="{F5940964-69FD-4AEB-9983-9DF13412B68B}" srcId="{2880E169-D716-47F9-B094-700EFE16ED63}" destId="{8CEB756D-CF10-422A-AB12-2A490A46C5B4}" srcOrd="2" destOrd="0" parTransId="{436D6E03-54AB-48FD-B95F-643CDAA23D6B}" sibTransId="{6B0D2D1F-C921-46C9-8757-99BCC677C37F}"/>
    <dgm:cxn modelId="{1911B642-1260-4F8A-8C67-72C9C6130829}" srcId="{2880E169-D716-47F9-B094-700EFE16ED63}" destId="{7133BBF9-C05F-45AB-8FB4-744270189E9E}" srcOrd="11" destOrd="0" parTransId="{68CB501B-91B5-481F-9D69-1AA9109B1494}" sibTransId="{8C7351FB-6B20-4839-B21E-F23FCA67F6B6}"/>
    <dgm:cxn modelId="{2D835EE0-87FB-423A-9CF1-C1D7A42B8BCC}" type="presOf" srcId="{7133BBF9-C05F-45AB-8FB4-744270189E9E}" destId="{50174FA3-9678-4E62-857D-A8A3CF2E45AB}" srcOrd="0" destOrd="0" presId="urn:microsoft.com/office/officeart/2005/8/layout/radial3"/>
    <dgm:cxn modelId="{8B27F390-9E8F-4500-B625-607E84946845}" type="presOf" srcId="{2880E169-D716-47F9-B094-700EFE16ED63}" destId="{6C56443A-FC72-40C6-8266-193F762CCDAF}" srcOrd="0" destOrd="0" presId="urn:microsoft.com/office/officeart/2005/8/layout/radial3"/>
    <dgm:cxn modelId="{64100CC5-DD4B-4E2B-B7DD-918E40E8F93A}" srcId="{2880E169-D716-47F9-B094-700EFE16ED63}" destId="{D5EDF079-4021-4D96-B814-95DD9E420DE7}" srcOrd="9" destOrd="0" parTransId="{BD3A2303-52F7-4151-B615-8C45DDD4AF44}" sibTransId="{DF71B61B-DF90-4EC5-A52B-3668C7F33B15}"/>
    <dgm:cxn modelId="{4F391E17-1861-4F0C-9645-978E1FF43C9A}" srcId="{2880E169-D716-47F9-B094-700EFE16ED63}" destId="{DDB03A77-9FA0-45B3-BA43-8EAE0B83766D}" srcOrd="8" destOrd="0" parTransId="{460B19DF-1A47-4D67-9F8D-C16D1E9EFB87}" sibTransId="{CD7CBD59-83DA-421B-8A4A-7804AB7136E3}"/>
    <dgm:cxn modelId="{0AFA8440-0C97-4D19-B229-F190961C9610}" srcId="{2880E169-D716-47F9-B094-700EFE16ED63}" destId="{B67BA3D8-21D7-423A-A16B-A9A34D11A6E0}" srcOrd="6" destOrd="0" parTransId="{F729A61B-B9A0-4C61-BCA7-48050FC94787}" sibTransId="{DDC1C673-785C-4E81-A074-776E94982A39}"/>
    <dgm:cxn modelId="{22E4BAB4-3298-49C2-9933-89B31235A57E}" srcId="{2880E169-D716-47F9-B094-700EFE16ED63}" destId="{0DDC3EF8-2735-4E2C-8A16-1D85C034EC25}" srcOrd="10" destOrd="0" parTransId="{5DF0D461-F85D-4765-84BF-674BEC220326}" sibTransId="{D1666AEB-29F0-4A3D-9A27-16A90438C786}"/>
    <dgm:cxn modelId="{8BC3A395-0A4B-4B81-A826-ECD7C077E684}" type="presOf" srcId="{91FDF659-6AF0-4E71-A627-5DEA185ABC0A}" destId="{70868D89-958D-411C-9783-A8A43E12C9D5}" srcOrd="0" destOrd="0" presId="urn:microsoft.com/office/officeart/2005/8/layout/radial3"/>
    <dgm:cxn modelId="{5261D646-1E0E-484A-AC84-41043A8C9E6C}" srcId="{2880E169-D716-47F9-B094-700EFE16ED63}" destId="{DA7B4C82-F9E5-4DF8-8CE7-44002EE111B0}" srcOrd="3" destOrd="0" parTransId="{71E8BF6A-68F8-4384-A670-D86A18D798F2}" sibTransId="{D2322141-2DF0-4398-8A5F-F968979432A9}"/>
    <dgm:cxn modelId="{7CE7E4FB-231C-4D17-8905-923D5575CA13}" type="presOf" srcId="{0AF6A296-B654-4D1F-BA35-977016F7B2B9}" destId="{6083FE03-3D6E-4F5F-879A-A589E277E36C}" srcOrd="0" destOrd="0" presId="urn:microsoft.com/office/officeart/2005/8/layout/radial3"/>
    <dgm:cxn modelId="{33EA7370-7C4C-433C-A1E9-374CA921D527}" srcId="{2880E169-D716-47F9-B094-700EFE16ED63}" destId="{9A40648E-9090-4954-A95C-8C4D76947870}" srcOrd="1" destOrd="0" parTransId="{F9DC598D-4421-4926-970E-734DFD2F2AA4}" sibTransId="{DF7EBAEE-75B2-4CA4-A490-23B21B3E74FF}"/>
    <dgm:cxn modelId="{A1C3CA30-87F6-4EFE-AA34-5A86995458C2}" srcId="{2880E169-D716-47F9-B094-700EFE16ED63}" destId="{40E45A9A-2B06-4218-BC4F-61C6EA5D7FFB}" srcOrd="5" destOrd="0" parTransId="{EA8C670C-02C3-4C19-974E-3F2175745583}" sibTransId="{313B79E5-E9EC-4D57-97E6-FF71CCDE5F05}"/>
    <dgm:cxn modelId="{B8CD069B-34A9-48EA-A480-7D28A056805A}" type="presOf" srcId="{DA7B4C82-F9E5-4DF8-8CE7-44002EE111B0}" destId="{70FABD51-510D-4175-8E2C-6A38D7BD1053}" srcOrd="0" destOrd="0" presId="urn:microsoft.com/office/officeart/2005/8/layout/radial3"/>
    <dgm:cxn modelId="{D16A9061-8522-40E6-A39B-E758F1507330}" type="presOf" srcId="{DD6FCF38-E09D-4DA9-8E54-6A9F18A3DDC5}" destId="{FA6DF11D-4C1C-4F85-B3C0-43512AA8D2DC}" srcOrd="0" destOrd="0" presId="urn:microsoft.com/office/officeart/2005/8/layout/radial3"/>
    <dgm:cxn modelId="{DEF41992-263B-4C06-AE9B-4CBB1AB90D91}" srcId="{2880E169-D716-47F9-B094-700EFE16ED63}" destId="{DD6FCF38-E09D-4DA9-8E54-6A9F18A3DDC5}" srcOrd="4" destOrd="0" parTransId="{8D4A1CC2-BAC7-4B2F-8881-D9B2598BBEBA}" sibTransId="{7079B8F0-2F94-41B5-B1E6-22B4084A7E36}"/>
    <dgm:cxn modelId="{9A8F0780-FEB5-4621-A4DF-8F288D8C9095}" type="presOf" srcId="{D5EDF079-4021-4D96-B814-95DD9E420DE7}" destId="{35454F64-899A-4450-AFB4-C786C5E59D9A}" srcOrd="0" destOrd="0" presId="urn:microsoft.com/office/officeart/2005/8/layout/radial3"/>
    <dgm:cxn modelId="{0647B32B-A672-481A-B251-0EC1048200BD}" type="presOf" srcId="{40E45A9A-2B06-4218-BC4F-61C6EA5D7FFB}" destId="{46E165A8-6E61-4F45-A0A6-B9BD52BC5EAB}" srcOrd="0" destOrd="0" presId="urn:microsoft.com/office/officeart/2005/8/layout/radial3"/>
    <dgm:cxn modelId="{951EE55A-A34C-4DA7-BF95-309AB1626DD1}" srcId="{2880E169-D716-47F9-B094-700EFE16ED63}" destId="{0AF6A296-B654-4D1F-BA35-977016F7B2B9}" srcOrd="0" destOrd="0" parTransId="{A8043F12-4FCE-40E8-924D-F0FB30F893E0}" sibTransId="{6ECB3DCD-E324-4113-898C-27A36C268CF3}"/>
    <dgm:cxn modelId="{E2576F3A-58CF-45C0-B83C-B36826AC53C0}" type="presParOf" srcId="{70868D89-958D-411C-9783-A8A43E12C9D5}" destId="{7892EEE8-4088-4CEA-86F5-188FA2EB734E}" srcOrd="0" destOrd="0" presId="urn:microsoft.com/office/officeart/2005/8/layout/radial3"/>
    <dgm:cxn modelId="{0D1370D7-48E6-439D-BC2E-DD7952A36C27}" type="presParOf" srcId="{7892EEE8-4088-4CEA-86F5-188FA2EB734E}" destId="{6C56443A-FC72-40C6-8266-193F762CCDAF}" srcOrd="0" destOrd="0" presId="urn:microsoft.com/office/officeart/2005/8/layout/radial3"/>
    <dgm:cxn modelId="{8AF8F18E-D657-455B-AB9A-EB35193326D7}" type="presParOf" srcId="{7892EEE8-4088-4CEA-86F5-188FA2EB734E}" destId="{6083FE03-3D6E-4F5F-879A-A589E277E36C}" srcOrd="1" destOrd="0" presId="urn:microsoft.com/office/officeart/2005/8/layout/radial3"/>
    <dgm:cxn modelId="{CCCB99A7-FE18-48DA-BD73-919423305298}" type="presParOf" srcId="{7892EEE8-4088-4CEA-86F5-188FA2EB734E}" destId="{CEA53EF3-2D15-482D-93AA-34141201782D}" srcOrd="2" destOrd="0" presId="urn:microsoft.com/office/officeart/2005/8/layout/radial3"/>
    <dgm:cxn modelId="{88BE48D6-4F62-431D-ADD7-84EC65179CE9}" type="presParOf" srcId="{7892EEE8-4088-4CEA-86F5-188FA2EB734E}" destId="{CB043F95-6603-43D9-8467-8F32B3695173}" srcOrd="3" destOrd="0" presId="urn:microsoft.com/office/officeart/2005/8/layout/radial3"/>
    <dgm:cxn modelId="{3FA19118-0F6B-4678-9981-1856008E8197}" type="presParOf" srcId="{7892EEE8-4088-4CEA-86F5-188FA2EB734E}" destId="{70FABD51-510D-4175-8E2C-6A38D7BD1053}" srcOrd="4" destOrd="0" presId="urn:microsoft.com/office/officeart/2005/8/layout/radial3"/>
    <dgm:cxn modelId="{5E6DCB4E-D0DC-4F5B-A85E-8978DEE1C961}" type="presParOf" srcId="{7892EEE8-4088-4CEA-86F5-188FA2EB734E}" destId="{FA6DF11D-4C1C-4F85-B3C0-43512AA8D2DC}" srcOrd="5" destOrd="0" presId="urn:microsoft.com/office/officeart/2005/8/layout/radial3"/>
    <dgm:cxn modelId="{36221C79-72E4-4BB6-8B16-D66B44B77FF9}" type="presParOf" srcId="{7892EEE8-4088-4CEA-86F5-188FA2EB734E}" destId="{46E165A8-6E61-4F45-A0A6-B9BD52BC5EAB}" srcOrd="6" destOrd="0" presId="urn:microsoft.com/office/officeart/2005/8/layout/radial3"/>
    <dgm:cxn modelId="{6548A0E6-DDBF-4C23-9064-B42FE2010EED}" type="presParOf" srcId="{7892EEE8-4088-4CEA-86F5-188FA2EB734E}" destId="{091B3EB2-64D1-4A95-80A9-9DF7C8D1FCE6}" srcOrd="7" destOrd="0" presId="urn:microsoft.com/office/officeart/2005/8/layout/radial3"/>
    <dgm:cxn modelId="{CD421FF0-D523-4DAE-9F2D-5E6028030D60}" type="presParOf" srcId="{7892EEE8-4088-4CEA-86F5-188FA2EB734E}" destId="{A124DC7F-2557-401C-9C4C-D13B67F1AFBD}" srcOrd="8" destOrd="0" presId="urn:microsoft.com/office/officeart/2005/8/layout/radial3"/>
    <dgm:cxn modelId="{272C6BE3-5D2C-43A7-A9A4-ABED2D42C97E}" type="presParOf" srcId="{7892EEE8-4088-4CEA-86F5-188FA2EB734E}" destId="{84592539-5055-4BF2-9CB1-687CFEBADE1C}" srcOrd="9" destOrd="0" presId="urn:microsoft.com/office/officeart/2005/8/layout/radial3"/>
    <dgm:cxn modelId="{E2E100B7-CFDC-4D95-9E98-AB7E75BD7818}" type="presParOf" srcId="{7892EEE8-4088-4CEA-86F5-188FA2EB734E}" destId="{35454F64-899A-4450-AFB4-C786C5E59D9A}" srcOrd="10" destOrd="0" presId="urn:microsoft.com/office/officeart/2005/8/layout/radial3"/>
    <dgm:cxn modelId="{BDE6DA5D-5FFF-4602-86CD-D752D41A9E19}" type="presParOf" srcId="{7892EEE8-4088-4CEA-86F5-188FA2EB734E}" destId="{C7D1C6C1-85C2-401D-82AC-690F7B3FECBF}" srcOrd="11" destOrd="0" presId="urn:microsoft.com/office/officeart/2005/8/layout/radial3"/>
    <dgm:cxn modelId="{00361D19-3BA1-42CA-A372-892A5DBB78F8}" type="presParOf" srcId="{7892EEE8-4088-4CEA-86F5-188FA2EB734E}" destId="{50174FA3-9678-4E62-857D-A8A3CF2E45AB}" srcOrd="12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1FDF659-6AF0-4E71-A627-5DEA185ABC0A}" type="doc">
      <dgm:prSet loTypeId="urn:microsoft.com/office/officeart/2005/8/layout/radial3" loCatId="relationship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en-US"/>
        </a:p>
      </dgm:t>
    </dgm:pt>
    <dgm:pt modelId="{2880E169-D716-47F9-B094-700EFE16ED63}">
      <dgm:prSet phldrT="[Text]" custT="1"/>
      <dgm:spPr/>
      <dgm:t>
        <a:bodyPr/>
        <a:lstStyle/>
        <a:p>
          <a:r>
            <a:rPr lang="en-US" sz="4000" b="0" dirty="0" smtClean="0">
              <a:solidFill>
                <a:srgbClr val="7030A0"/>
              </a:solidFill>
              <a:latin typeface="Franklin Gothic Heavy" panose="020B0903020102020204" pitchFamily="34" charset="0"/>
            </a:rPr>
            <a:t>Senior Center</a:t>
          </a:r>
          <a:endParaRPr lang="en-US" sz="2400" b="0" dirty="0">
            <a:solidFill>
              <a:srgbClr val="7030A0"/>
            </a:solidFill>
            <a:latin typeface="Franklin Gothic Heavy" panose="020B0903020102020204" pitchFamily="34" charset="0"/>
          </a:endParaRPr>
        </a:p>
      </dgm:t>
    </dgm:pt>
    <dgm:pt modelId="{760C9CF5-501C-407C-B9D3-6F1726F15176}" type="parTrans" cxnId="{F4B4DEC7-232D-468C-91FB-9C9B5FC457AC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E20D6D71-3A9F-4E97-BF55-79761B14C56D}" type="sibTrans" cxnId="{F4B4DEC7-232D-468C-91FB-9C9B5FC457AC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B67BA3D8-21D7-423A-A16B-A9A34D11A6E0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400" b="1" dirty="0" smtClean="0">
              <a:solidFill>
                <a:srgbClr val="000000"/>
              </a:solidFill>
            </a:rPr>
            <a:t>Off-Site </a:t>
          </a:r>
          <a:r>
            <a:rPr lang="en-US" sz="1200" b="1" dirty="0" smtClean="0">
              <a:solidFill>
                <a:srgbClr val="000000"/>
              </a:solidFill>
            </a:rPr>
            <a:t>Facilities</a:t>
          </a:r>
        </a:p>
        <a:p>
          <a:r>
            <a:rPr lang="en-US" sz="1200" b="1" dirty="0" smtClean="0">
              <a:solidFill>
                <a:srgbClr val="000000"/>
              </a:solidFill>
            </a:rPr>
            <a:t>(e.g. meal sites)</a:t>
          </a:r>
          <a:endParaRPr lang="en-US" sz="1200" b="1" dirty="0">
            <a:solidFill>
              <a:srgbClr val="000000"/>
            </a:solidFill>
          </a:endParaRPr>
        </a:p>
      </dgm:t>
    </dgm:pt>
    <dgm:pt modelId="{F729A61B-B9A0-4C61-BCA7-48050FC94787}" type="parTrans" cxnId="{0AFA8440-0C97-4D19-B229-F190961C9610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DC1C673-785C-4E81-A074-776E94982A39}" type="sibTrans" cxnId="{0AFA8440-0C97-4D19-B229-F190961C9610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A7B4C82-F9E5-4DF8-8CE7-44002EE111B0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Utilities</a:t>
          </a:r>
          <a:endParaRPr lang="en-US" sz="1600" b="1" dirty="0">
            <a:solidFill>
              <a:srgbClr val="000000"/>
            </a:solidFill>
          </a:endParaRPr>
        </a:p>
      </dgm:t>
    </dgm:pt>
    <dgm:pt modelId="{71E8BF6A-68F8-4384-A670-D86A18D798F2}" type="parTrans" cxnId="{5261D646-1E0E-484A-AC84-41043A8C9E6C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2322141-2DF0-4398-8A5F-F968979432A9}" type="sibTrans" cxnId="{5261D646-1E0E-484A-AC84-41043A8C9E6C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D6FCF38-E09D-4DA9-8E54-6A9F18A3DDC5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200" b="1" dirty="0" smtClean="0">
              <a:solidFill>
                <a:srgbClr val="000000"/>
              </a:solidFill>
            </a:rPr>
            <a:t>  </a:t>
          </a:r>
          <a:r>
            <a:rPr lang="en-US" sz="1600" b="1" dirty="0" smtClean="0">
              <a:solidFill>
                <a:srgbClr val="000000"/>
              </a:solidFill>
            </a:rPr>
            <a:t>Phones</a:t>
          </a:r>
          <a:endParaRPr lang="en-US" sz="1600" b="1" dirty="0">
            <a:solidFill>
              <a:srgbClr val="000000"/>
            </a:solidFill>
          </a:endParaRPr>
        </a:p>
      </dgm:t>
    </dgm:pt>
    <dgm:pt modelId="{8D4A1CC2-BAC7-4B2F-8881-D9B2598BBEBA}" type="parTrans" cxnId="{DEF41992-263B-4C06-AE9B-4CBB1AB90D91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7079B8F0-2F94-41B5-B1E6-22B4084A7E36}" type="sibTrans" cxnId="{DEF41992-263B-4C06-AE9B-4CBB1AB90D91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8CEB756D-CF10-422A-AB12-2A490A46C5B4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500" b="1" dirty="0" smtClean="0">
              <a:solidFill>
                <a:srgbClr val="000000"/>
              </a:solidFill>
            </a:rPr>
            <a:t>Activity Staff</a:t>
          </a:r>
          <a:endParaRPr lang="en-US" sz="1500" b="1" dirty="0">
            <a:solidFill>
              <a:srgbClr val="000000"/>
            </a:solidFill>
          </a:endParaRPr>
        </a:p>
      </dgm:t>
    </dgm:pt>
    <dgm:pt modelId="{6B0D2D1F-C921-46C9-8757-99BCC677C37F}" type="sibTrans" cxnId="{F5940964-69FD-4AEB-9983-9DF13412B68B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436D6E03-54AB-48FD-B95F-643CDAA23D6B}" type="parTrans" cxnId="{F5940964-69FD-4AEB-9983-9DF13412B68B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DEF2B4F-FC9B-4301-BB95-B57E909F7005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Care-giver </a:t>
          </a:r>
          <a:r>
            <a:rPr lang="en-US" sz="1400" b="1" dirty="0" smtClean="0">
              <a:solidFill>
                <a:srgbClr val="000000"/>
              </a:solidFill>
            </a:rPr>
            <a:t>Supports </a:t>
          </a:r>
        </a:p>
      </dgm:t>
    </dgm:pt>
    <dgm:pt modelId="{1CA36ED1-6C1D-41F9-8682-3D69FDCCAE30}" type="parTrans" cxnId="{4D4F1BF4-A37E-4289-A819-41609628A36D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A8FBD8DC-53EF-4011-A6CC-9E274E30FA56}" type="sibTrans" cxnId="{4D4F1BF4-A37E-4289-A819-41609628A36D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DB03A77-9FA0-45B3-BA43-8EAE0B83766D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Case Mgrs.</a:t>
          </a:r>
          <a:endParaRPr lang="en-US" sz="1600" b="1" dirty="0">
            <a:solidFill>
              <a:srgbClr val="000000"/>
            </a:solidFill>
          </a:endParaRPr>
        </a:p>
      </dgm:t>
    </dgm:pt>
    <dgm:pt modelId="{460B19DF-1A47-4D67-9F8D-C16D1E9EFB87}" type="parTrans" cxnId="{4F391E17-1861-4F0C-9645-978E1FF43C9A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CD7CBD59-83DA-421B-8A4A-7804AB7136E3}" type="sibTrans" cxnId="{4F391E17-1861-4F0C-9645-978E1FF43C9A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5EDF079-4021-4D96-B814-95DD9E420DE7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Health / Serv. Staff</a:t>
          </a:r>
          <a:endParaRPr lang="en-US" sz="1200" b="1" dirty="0">
            <a:solidFill>
              <a:srgbClr val="000000"/>
            </a:solidFill>
          </a:endParaRPr>
        </a:p>
      </dgm:t>
    </dgm:pt>
    <dgm:pt modelId="{BD3A2303-52F7-4151-B615-8C45DDD4AF44}" type="parTrans" cxnId="{64100CC5-DD4B-4E2B-B7DD-918E40E8F93A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F71B61B-DF90-4EC5-A52B-3668C7F33B15}" type="sibTrans" cxnId="{64100CC5-DD4B-4E2B-B7DD-918E40E8F93A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9A40648E-9090-4954-A95C-8C4D76947870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500" b="1" dirty="0" smtClean="0">
              <a:solidFill>
                <a:srgbClr val="000000"/>
              </a:solidFill>
            </a:rPr>
            <a:t>Volun-</a:t>
          </a:r>
          <a:br>
            <a:rPr lang="en-US" sz="1500" b="1" dirty="0" smtClean="0">
              <a:solidFill>
                <a:srgbClr val="000000"/>
              </a:solidFill>
            </a:rPr>
          </a:br>
          <a:r>
            <a:rPr lang="en-US" sz="1500" b="1" dirty="0" smtClean="0">
              <a:solidFill>
                <a:srgbClr val="000000"/>
              </a:solidFill>
            </a:rPr>
            <a:t>teer Services</a:t>
          </a:r>
          <a:endParaRPr lang="en-US" sz="1500" b="1" dirty="0">
            <a:solidFill>
              <a:srgbClr val="000000"/>
            </a:solidFill>
          </a:endParaRPr>
        </a:p>
      </dgm:t>
    </dgm:pt>
    <dgm:pt modelId="{DF7EBAEE-75B2-4CA4-A490-23B21B3E74FF}" type="sibTrans" cxnId="{33EA7370-7C4C-433C-A1E9-374CA921D527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F9DC598D-4421-4926-970E-734DFD2F2AA4}" type="parTrans" cxnId="{33EA7370-7C4C-433C-A1E9-374CA921D527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40E45A9A-2B06-4218-BC4F-61C6EA5D7FFB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Info. Tech.    </a:t>
          </a:r>
          <a:r>
            <a:rPr lang="en-US" sz="1200" b="1" dirty="0" smtClean="0">
              <a:solidFill>
                <a:srgbClr val="000000"/>
              </a:solidFill>
            </a:rPr>
            <a:t>(IT)</a:t>
          </a:r>
          <a:endParaRPr lang="en-US" sz="1200" b="1" dirty="0">
            <a:solidFill>
              <a:srgbClr val="000000"/>
            </a:solidFill>
          </a:endParaRPr>
        </a:p>
      </dgm:t>
    </dgm:pt>
    <dgm:pt modelId="{EA8C670C-02C3-4C19-974E-3F2175745583}" type="parTrans" cxnId="{A1C3CA30-87F6-4EFE-AA34-5A86995458C2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313B79E5-E9EC-4D57-97E6-FF71CCDE5F05}" type="sibTrans" cxnId="{A1C3CA30-87F6-4EFE-AA34-5A86995458C2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7133BBF9-C05F-45AB-8FB4-744270189E9E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Transp. </a:t>
          </a:r>
          <a:br>
            <a:rPr lang="en-US" sz="1600" b="1" dirty="0" smtClean="0">
              <a:solidFill>
                <a:srgbClr val="000000"/>
              </a:solidFill>
            </a:rPr>
          </a:br>
          <a:r>
            <a:rPr lang="en-US" sz="1400" b="1" dirty="0" smtClean="0">
              <a:solidFill>
                <a:srgbClr val="000000"/>
              </a:solidFill>
            </a:rPr>
            <a:t>Services</a:t>
          </a:r>
          <a:endParaRPr lang="en-US" sz="1400" b="1" dirty="0">
            <a:solidFill>
              <a:srgbClr val="000000"/>
            </a:solidFill>
          </a:endParaRPr>
        </a:p>
      </dgm:t>
    </dgm:pt>
    <dgm:pt modelId="{68CB501B-91B5-481F-9D69-1AA9109B1494}" type="parTrans" cxnId="{1911B642-1260-4F8A-8C67-72C9C6130829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8C7351FB-6B20-4839-B21E-F23FCA67F6B6}" type="sibTrans" cxnId="{1911B642-1260-4F8A-8C67-72C9C6130829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0DDC3EF8-2735-4E2C-8A16-1D85C034EC25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Phys. Plant &amp; </a:t>
          </a:r>
          <a:r>
            <a:rPr lang="en-US" sz="1400" b="1" dirty="0" smtClean="0">
              <a:solidFill>
                <a:srgbClr val="000000"/>
              </a:solidFill>
            </a:rPr>
            <a:t>Maint.</a:t>
          </a:r>
          <a:endParaRPr lang="en-US" sz="1400" b="1" dirty="0">
            <a:solidFill>
              <a:srgbClr val="000000"/>
            </a:solidFill>
          </a:endParaRPr>
        </a:p>
      </dgm:t>
    </dgm:pt>
    <dgm:pt modelId="{5DF0D461-F85D-4765-84BF-674BEC220326}" type="parTrans" cxnId="{22E4BAB4-3298-49C2-9933-89B31235A57E}">
      <dgm:prSet/>
      <dgm:spPr/>
      <dgm:t>
        <a:bodyPr/>
        <a:lstStyle/>
        <a:p>
          <a:endParaRPr lang="en-US"/>
        </a:p>
      </dgm:t>
    </dgm:pt>
    <dgm:pt modelId="{D1666AEB-29F0-4A3D-9A27-16A90438C786}" type="sibTrans" cxnId="{22E4BAB4-3298-49C2-9933-89B31235A57E}">
      <dgm:prSet/>
      <dgm:spPr/>
      <dgm:t>
        <a:bodyPr/>
        <a:lstStyle/>
        <a:p>
          <a:endParaRPr lang="en-US"/>
        </a:p>
      </dgm:t>
    </dgm:pt>
    <dgm:pt modelId="{0AF6A296-B654-4D1F-BA35-977016F7B2B9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Admin.</a:t>
          </a:r>
        </a:p>
        <a:p>
          <a:r>
            <a:rPr lang="en-US" sz="1200" b="1" dirty="0" smtClean="0">
              <a:solidFill>
                <a:srgbClr val="000000"/>
              </a:solidFill>
            </a:rPr>
            <a:t>(e.g.</a:t>
          </a:r>
        </a:p>
        <a:p>
          <a:r>
            <a:rPr lang="en-US" sz="1200" b="1" dirty="0" smtClean="0">
              <a:solidFill>
                <a:srgbClr val="000000"/>
              </a:solidFill>
            </a:rPr>
            <a:t>payroll)</a:t>
          </a:r>
          <a:endParaRPr lang="en-US" sz="1200" b="1" dirty="0">
            <a:solidFill>
              <a:srgbClr val="000000"/>
            </a:solidFill>
          </a:endParaRPr>
        </a:p>
      </dgm:t>
    </dgm:pt>
    <dgm:pt modelId="{A8043F12-4FCE-40E8-924D-F0FB30F893E0}" type="parTrans" cxnId="{951EE55A-A34C-4DA7-BF95-309AB1626DD1}">
      <dgm:prSet/>
      <dgm:spPr/>
      <dgm:t>
        <a:bodyPr/>
        <a:lstStyle/>
        <a:p>
          <a:endParaRPr lang="en-US"/>
        </a:p>
      </dgm:t>
    </dgm:pt>
    <dgm:pt modelId="{6ECB3DCD-E324-4113-898C-27A36C268CF3}" type="sibTrans" cxnId="{951EE55A-A34C-4DA7-BF95-309AB1626DD1}">
      <dgm:prSet/>
      <dgm:spPr/>
      <dgm:t>
        <a:bodyPr/>
        <a:lstStyle/>
        <a:p>
          <a:endParaRPr lang="en-US"/>
        </a:p>
      </dgm:t>
    </dgm:pt>
    <dgm:pt modelId="{03576117-D542-48A1-A3D0-213126A4ADDE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Other </a:t>
          </a:r>
          <a:r>
            <a:rPr lang="en-US" sz="1200" b="1" dirty="0" smtClean="0">
              <a:solidFill>
                <a:srgbClr val="000000"/>
              </a:solidFill>
            </a:rPr>
            <a:t>Contract Services / Vendors</a:t>
          </a:r>
          <a:endParaRPr lang="en-US" sz="1200" b="1" dirty="0">
            <a:solidFill>
              <a:srgbClr val="000000"/>
            </a:solidFill>
          </a:endParaRPr>
        </a:p>
      </dgm:t>
    </dgm:pt>
    <dgm:pt modelId="{4E0B6F51-E316-48EC-89B2-E0E8E66F8B41}" type="parTrans" cxnId="{6ED84890-D0C9-44B0-BEC0-6B304EC816A2}">
      <dgm:prSet/>
      <dgm:spPr/>
      <dgm:t>
        <a:bodyPr/>
        <a:lstStyle/>
        <a:p>
          <a:endParaRPr lang="en-US"/>
        </a:p>
      </dgm:t>
    </dgm:pt>
    <dgm:pt modelId="{A22CB8B1-EC45-4416-973F-0CF68C2C4050}" type="sibTrans" cxnId="{6ED84890-D0C9-44B0-BEC0-6B304EC816A2}">
      <dgm:prSet/>
      <dgm:spPr/>
      <dgm:t>
        <a:bodyPr/>
        <a:lstStyle/>
        <a:p>
          <a:endParaRPr lang="en-US"/>
        </a:p>
      </dgm:t>
    </dgm:pt>
    <dgm:pt modelId="{7DABB15E-3D0F-48D8-B14B-EB4FC693832D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200" b="1" dirty="0" smtClean="0">
              <a:solidFill>
                <a:srgbClr val="000000"/>
              </a:solidFill>
            </a:rPr>
            <a:t>Funding (e.g.  govt., UW)</a:t>
          </a:r>
          <a:endParaRPr lang="en-US" sz="1200" b="1" dirty="0">
            <a:solidFill>
              <a:srgbClr val="000000"/>
            </a:solidFill>
          </a:endParaRPr>
        </a:p>
      </dgm:t>
    </dgm:pt>
    <dgm:pt modelId="{C0579F15-BFD6-4420-964C-B9CF8C01D0DA}" type="parTrans" cxnId="{1B15BA91-0D77-4DF3-896E-8334415C33B1}">
      <dgm:prSet/>
      <dgm:spPr/>
      <dgm:t>
        <a:bodyPr/>
        <a:lstStyle/>
        <a:p>
          <a:endParaRPr lang="en-US"/>
        </a:p>
      </dgm:t>
    </dgm:pt>
    <dgm:pt modelId="{CF45CC52-8077-49E6-84BC-1490C5837F48}" type="sibTrans" cxnId="{1B15BA91-0D77-4DF3-896E-8334415C33B1}">
      <dgm:prSet/>
      <dgm:spPr/>
      <dgm:t>
        <a:bodyPr/>
        <a:lstStyle/>
        <a:p>
          <a:endParaRPr lang="en-US"/>
        </a:p>
      </dgm:t>
    </dgm:pt>
    <dgm:pt modelId="{70868D89-958D-411C-9783-A8A43E12C9D5}" type="pres">
      <dgm:prSet presAssocID="{91FDF659-6AF0-4E71-A627-5DEA185ABC0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892EEE8-4088-4CEA-86F5-188FA2EB734E}" type="pres">
      <dgm:prSet presAssocID="{91FDF659-6AF0-4E71-A627-5DEA185ABC0A}" presName="radial" presStyleCnt="0">
        <dgm:presLayoutVars>
          <dgm:animLvl val="ctr"/>
        </dgm:presLayoutVars>
      </dgm:prSet>
      <dgm:spPr/>
    </dgm:pt>
    <dgm:pt modelId="{6C56443A-FC72-40C6-8266-193F762CCDAF}" type="pres">
      <dgm:prSet presAssocID="{2880E169-D716-47F9-B094-700EFE16ED63}" presName="centerShape" presStyleLbl="vennNode1" presStyleIdx="0" presStyleCnt="15" custScaleX="167564" custScaleY="163183" custLinFactNeighborX="-303" custLinFactNeighborY="-1754"/>
      <dgm:spPr/>
      <dgm:t>
        <a:bodyPr/>
        <a:lstStyle/>
        <a:p>
          <a:endParaRPr lang="en-US"/>
        </a:p>
      </dgm:t>
    </dgm:pt>
    <dgm:pt modelId="{6083FE03-3D6E-4F5F-879A-A589E277E36C}" type="pres">
      <dgm:prSet presAssocID="{0AF6A296-B654-4D1F-BA35-977016F7B2B9}" presName="node" presStyleLbl="vennNode1" presStyleIdx="1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E46A1B-9A55-4D29-AB30-421D75BB3CB0}" type="pres">
      <dgm:prSet presAssocID="{7DABB15E-3D0F-48D8-B14B-EB4FC693832D}" presName="node" presStyleLbl="vennNode1" presStyleIdx="2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A53EF3-2D15-482D-93AA-34141201782D}" type="pres">
      <dgm:prSet presAssocID="{9A40648E-9090-4954-A95C-8C4D76947870}" presName="node" presStyleLbl="vennNode1" presStyleIdx="3" presStyleCnt="15" custRadScaleRad="100563" custRadScaleInc="-36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043F95-6603-43D9-8467-8F32B3695173}" type="pres">
      <dgm:prSet presAssocID="{8CEB756D-CF10-422A-AB12-2A490A46C5B4}" presName="node" presStyleLbl="vennNode1" presStyleIdx="4" presStyleCnt="15" custRadScaleRad="99713" custRadScaleInc="28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FABD51-510D-4175-8E2C-6A38D7BD1053}" type="pres">
      <dgm:prSet presAssocID="{DA7B4C82-F9E5-4DF8-8CE7-44002EE111B0}" presName="node" presStyleLbl="vennNode1" presStyleIdx="5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6DF11D-4C1C-4F85-B3C0-43512AA8D2DC}" type="pres">
      <dgm:prSet presAssocID="{DD6FCF38-E09D-4DA9-8E54-6A9F18A3DDC5}" presName="node" presStyleLbl="vennNode1" presStyleIdx="6" presStyleCnt="15" custRadScaleRad="96829" custRadScaleInc="-114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E165A8-6E61-4F45-A0A6-B9BD52BC5EAB}" type="pres">
      <dgm:prSet presAssocID="{40E45A9A-2B06-4218-BC4F-61C6EA5D7FFB}" presName="node" presStyleLbl="vennNode1" presStyleIdx="7" presStyleCnt="15" custRadScaleRad="94518" custRadScaleInc="-139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1B3EB2-64D1-4A95-80A9-9DF7C8D1FCE6}" type="pres">
      <dgm:prSet presAssocID="{B67BA3D8-21D7-423A-A16B-A9A34D11A6E0}" presName="node" presStyleLbl="vennNode1" presStyleIdx="8" presStyleCnt="15" custRadScaleRad="100217" custRadScaleInc="-125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24DC7F-2557-401C-9C4C-D13B67F1AFBD}" type="pres">
      <dgm:prSet presAssocID="{DDEF2B4F-FC9B-4301-BB95-B57E909F7005}" presName="node" presStyleLbl="vennNode1" presStyleIdx="9" presStyleCnt="15" custRadScaleRad="103826" custRadScaleInc="-66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592539-5055-4BF2-9CB1-687CFEBADE1C}" type="pres">
      <dgm:prSet presAssocID="{DDB03A77-9FA0-45B3-BA43-8EAE0B83766D}" presName="node" presStyleLbl="vennNode1" presStyleIdx="10" presStyleCnt="15" custScaleX="1077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454F64-899A-4450-AFB4-C786C5E59D9A}" type="pres">
      <dgm:prSet presAssocID="{D5EDF079-4021-4D96-B814-95DD9E420DE7}" presName="node" presStyleLbl="vennNode1" presStyleIdx="11" presStyleCnt="15" custRadScaleRad="102258" custRadScaleInc="-12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D1C6C1-85C2-401D-82AC-690F7B3FECBF}" type="pres">
      <dgm:prSet presAssocID="{0DDC3EF8-2735-4E2C-8A16-1D85C034EC25}" presName="node" presStyleLbl="vennNode1" presStyleIdx="12" presStyleCnt="15" custScaleX="95309" custScaleY="95228" custRadScaleRad="105171" custRadScaleInc="25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174FA3-9678-4E62-857D-A8A3CF2E45AB}" type="pres">
      <dgm:prSet presAssocID="{7133BBF9-C05F-45AB-8FB4-744270189E9E}" presName="node" presStyleLbl="vennNode1" presStyleIdx="13" presStyleCnt="15" custRadScaleRad="105294" custRadScaleInc="-2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A10EAD-5BA4-4F12-8561-EF63D03B65BE}" type="pres">
      <dgm:prSet presAssocID="{03576117-D542-48A1-A3D0-213126A4ADDE}" presName="node" presStyleLbl="vennNode1" presStyleIdx="14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D4F1BF4-A37E-4289-A819-41609628A36D}" srcId="{2880E169-D716-47F9-B094-700EFE16ED63}" destId="{DDEF2B4F-FC9B-4301-BB95-B57E909F7005}" srcOrd="8" destOrd="0" parTransId="{1CA36ED1-6C1D-41F9-8682-3D69FDCCAE30}" sibTransId="{A8FBD8DC-53EF-4011-A6CC-9E274E30FA56}"/>
    <dgm:cxn modelId="{D7E8EA85-0C9E-4FB5-B3F9-665C152E5EF7}" type="presOf" srcId="{DDEF2B4F-FC9B-4301-BB95-B57E909F7005}" destId="{A124DC7F-2557-401C-9C4C-D13B67F1AFBD}" srcOrd="0" destOrd="0" presId="urn:microsoft.com/office/officeart/2005/8/layout/radial3"/>
    <dgm:cxn modelId="{58070CB8-8470-4E4E-9FB6-8A5919D5288B}" type="presOf" srcId="{7DABB15E-3D0F-48D8-B14B-EB4FC693832D}" destId="{09E46A1B-9A55-4D29-AB30-421D75BB3CB0}" srcOrd="0" destOrd="0" presId="urn:microsoft.com/office/officeart/2005/8/layout/radial3"/>
    <dgm:cxn modelId="{2EC61AEE-9D72-49EA-9073-2A9315F42C51}" type="presOf" srcId="{DD6FCF38-E09D-4DA9-8E54-6A9F18A3DDC5}" destId="{FA6DF11D-4C1C-4F85-B3C0-43512AA8D2DC}" srcOrd="0" destOrd="0" presId="urn:microsoft.com/office/officeart/2005/8/layout/radial3"/>
    <dgm:cxn modelId="{5B33917C-7FF4-44F4-A24A-E4D0A531295C}" type="presOf" srcId="{7133BBF9-C05F-45AB-8FB4-744270189E9E}" destId="{50174FA3-9678-4E62-857D-A8A3CF2E45AB}" srcOrd="0" destOrd="0" presId="urn:microsoft.com/office/officeart/2005/8/layout/radial3"/>
    <dgm:cxn modelId="{946A831B-6528-41C2-8C00-E8F93086B0FD}" type="presOf" srcId="{91FDF659-6AF0-4E71-A627-5DEA185ABC0A}" destId="{70868D89-958D-411C-9783-A8A43E12C9D5}" srcOrd="0" destOrd="0" presId="urn:microsoft.com/office/officeart/2005/8/layout/radial3"/>
    <dgm:cxn modelId="{F89C0EF8-8AAC-42DE-BA90-1ACA3D6950D4}" type="presOf" srcId="{8CEB756D-CF10-422A-AB12-2A490A46C5B4}" destId="{CB043F95-6603-43D9-8467-8F32B3695173}" srcOrd="0" destOrd="0" presId="urn:microsoft.com/office/officeart/2005/8/layout/radial3"/>
    <dgm:cxn modelId="{F4B4DEC7-232D-468C-91FB-9C9B5FC457AC}" srcId="{91FDF659-6AF0-4E71-A627-5DEA185ABC0A}" destId="{2880E169-D716-47F9-B094-700EFE16ED63}" srcOrd="0" destOrd="0" parTransId="{760C9CF5-501C-407C-B9D3-6F1726F15176}" sibTransId="{E20D6D71-3A9F-4E97-BF55-79761B14C56D}"/>
    <dgm:cxn modelId="{F5940964-69FD-4AEB-9983-9DF13412B68B}" srcId="{2880E169-D716-47F9-B094-700EFE16ED63}" destId="{8CEB756D-CF10-422A-AB12-2A490A46C5B4}" srcOrd="3" destOrd="0" parTransId="{436D6E03-54AB-48FD-B95F-643CDAA23D6B}" sibTransId="{6B0D2D1F-C921-46C9-8757-99BCC677C37F}"/>
    <dgm:cxn modelId="{1911B642-1260-4F8A-8C67-72C9C6130829}" srcId="{2880E169-D716-47F9-B094-700EFE16ED63}" destId="{7133BBF9-C05F-45AB-8FB4-744270189E9E}" srcOrd="12" destOrd="0" parTransId="{68CB501B-91B5-481F-9D69-1AA9109B1494}" sibTransId="{8C7351FB-6B20-4839-B21E-F23FCA67F6B6}"/>
    <dgm:cxn modelId="{0FDF16A7-F8F9-4EE0-84E6-9C25D5208996}" type="presOf" srcId="{B67BA3D8-21D7-423A-A16B-A9A34D11A6E0}" destId="{091B3EB2-64D1-4A95-80A9-9DF7C8D1FCE6}" srcOrd="0" destOrd="0" presId="urn:microsoft.com/office/officeart/2005/8/layout/radial3"/>
    <dgm:cxn modelId="{64100CC5-DD4B-4E2B-B7DD-918E40E8F93A}" srcId="{2880E169-D716-47F9-B094-700EFE16ED63}" destId="{D5EDF079-4021-4D96-B814-95DD9E420DE7}" srcOrd="10" destOrd="0" parTransId="{BD3A2303-52F7-4151-B615-8C45DDD4AF44}" sibTransId="{DF71B61B-DF90-4EC5-A52B-3668C7F33B15}"/>
    <dgm:cxn modelId="{4F391E17-1861-4F0C-9645-978E1FF43C9A}" srcId="{2880E169-D716-47F9-B094-700EFE16ED63}" destId="{DDB03A77-9FA0-45B3-BA43-8EAE0B83766D}" srcOrd="9" destOrd="0" parTransId="{460B19DF-1A47-4D67-9F8D-C16D1E9EFB87}" sibTransId="{CD7CBD59-83DA-421B-8A4A-7804AB7136E3}"/>
    <dgm:cxn modelId="{548CCFBE-1126-4500-84B5-73BFC1905208}" type="presOf" srcId="{40E45A9A-2B06-4218-BC4F-61C6EA5D7FFB}" destId="{46E165A8-6E61-4F45-A0A6-B9BD52BC5EAB}" srcOrd="0" destOrd="0" presId="urn:microsoft.com/office/officeart/2005/8/layout/radial3"/>
    <dgm:cxn modelId="{0AFA8440-0C97-4D19-B229-F190961C9610}" srcId="{2880E169-D716-47F9-B094-700EFE16ED63}" destId="{B67BA3D8-21D7-423A-A16B-A9A34D11A6E0}" srcOrd="7" destOrd="0" parTransId="{F729A61B-B9A0-4C61-BCA7-48050FC94787}" sibTransId="{DDC1C673-785C-4E81-A074-776E94982A39}"/>
    <dgm:cxn modelId="{9D874658-E09D-4D52-9727-FD4ED31AD2E4}" type="presOf" srcId="{D5EDF079-4021-4D96-B814-95DD9E420DE7}" destId="{35454F64-899A-4450-AFB4-C786C5E59D9A}" srcOrd="0" destOrd="0" presId="urn:microsoft.com/office/officeart/2005/8/layout/radial3"/>
    <dgm:cxn modelId="{22E4BAB4-3298-49C2-9933-89B31235A57E}" srcId="{2880E169-D716-47F9-B094-700EFE16ED63}" destId="{0DDC3EF8-2735-4E2C-8A16-1D85C034EC25}" srcOrd="11" destOrd="0" parTransId="{5DF0D461-F85D-4765-84BF-674BEC220326}" sibTransId="{D1666AEB-29F0-4A3D-9A27-16A90438C786}"/>
    <dgm:cxn modelId="{3E200A6E-FAA7-440D-BFBF-0B7825E8B289}" type="presOf" srcId="{DDB03A77-9FA0-45B3-BA43-8EAE0B83766D}" destId="{84592539-5055-4BF2-9CB1-687CFEBADE1C}" srcOrd="0" destOrd="0" presId="urn:microsoft.com/office/officeart/2005/8/layout/radial3"/>
    <dgm:cxn modelId="{C081591D-29F2-4810-ACDC-B67F7675BE73}" type="presOf" srcId="{0AF6A296-B654-4D1F-BA35-977016F7B2B9}" destId="{6083FE03-3D6E-4F5F-879A-A589E277E36C}" srcOrd="0" destOrd="0" presId="urn:microsoft.com/office/officeart/2005/8/layout/radial3"/>
    <dgm:cxn modelId="{6ED84890-D0C9-44B0-BEC0-6B304EC816A2}" srcId="{2880E169-D716-47F9-B094-700EFE16ED63}" destId="{03576117-D542-48A1-A3D0-213126A4ADDE}" srcOrd="13" destOrd="0" parTransId="{4E0B6F51-E316-48EC-89B2-E0E8E66F8B41}" sibTransId="{A22CB8B1-EC45-4416-973F-0CF68C2C4050}"/>
    <dgm:cxn modelId="{1B15BA91-0D77-4DF3-896E-8334415C33B1}" srcId="{2880E169-D716-47F9-B094-700EFE16ED63}" destId="{7DABB15E-3D0F-48D8-B14B-EB4FC693832D}" srcOrd="1" destOrd="0" parTransId="{C0579F15-BFD6-4420-964C-B9CF8C01D0DA}" sibTransId="{CF45CC52-8077-49E6-84BC-1490C5837F48}"/>
    <dgm:cxn modelId="{B9732DF3-7AA8-4A8B-9CCC-EA3C151567E0}" type="presOf" srcId="{0DDC3EF8-2735-4E2C-8A16-1D85C034EC25}" destId="{C7D1C6C1-85C2-401D-82AC-690F7B3FECBF}" srcOrd="0" destOrd="0" presId="urn:microsoft.com/office/officeart/2005/8/layout/radial3"/>
    <dgm:cxn modelId="{5261D646-1E0E-484A-AC84-41043A8C9E6C}" srcId="{2880E169-D716-47F9-B094-700EFE16ED63}" destId="{DA7B4C82-F9E5-4DF8-8CE7-44002EE111B0}" srcOrd="4" destOrd="0" parTransId="{71E8BF6A-68F8-4384-A670-D86A18D798F2}" sibTransId="{D2322141-2DF0-4398-8A5F-F968979432A9}"/>
    <dgm:cxn modelId="{CE3E85A3-A251-436B-8571-ABCD9162F026}" type="presOf" srcId="{DA7B4C82-F9E5-4DF8-8CE7-44002EE111B0}" destId="{70FABD51-510D-4175-8E2C-6A38D7BD1053}" srcOrd="0" destOrd="0" presId="urn:microsoft.com/office/officeart/2005/8/layout/radial3"/>
    <dgm:cxn modelId="{590093D6-0E5C-4EA4-8988-0D92872B15D5}" type="presOf" srcId="{9A40648E-9090-4954-A95C-8C4D76947870}" destId="{CEA53EF3-2D15-482D-93AA-34141201782D}" srcOrd="0" destOrd="0" presId="urn:microsoft.com/office/officeart/2005/8/layout/radial3"/>
    <dgm:cxn modelId="{33EA7370-7C4C-433C-A1E9-374CA921D527}" srcId="{2880E169-D716-47F9-B094-700EFE16ED63}" destId="{9A40648E-9090-4954-A95C-8C4D76947870}" srcOrd="2" destOrd="0" parTransId="{F9DC598D-4421-4926-970E-734DFD2F2AA4}" sibTransId="{DF7EBAEE-75B2-4CA4-A490-23B21B3E74FF}"/>
    <dgm:cxn modelId="{64B38E6C-563F-4C5A-ABE9-CFDE1E654824}" type="presOf" srcId="{2880E169-D716-47F9-B094-700EFE16ED63}" destId="{6C56443A-FC72-40C6-8266-193F762CCDAF}" srcOrd="0" destOrd="0" presId="urn:microsoft.com/office/officeart/2005/8/layout/radial3"/>
    <dgm:cxn modelId="{A1C3CA30-87F6-4EFE-AA34-5A86995458C2}" srcId="{2880E169-D716-47F9-B094-700EFE16ED63}" destId="{40E45A9A-2B06-4218-BC4F-61C6EA5D7FFB}" srcOrd="6" destOrd="0" parTransId="{EA8C670C-02C3-4C19-974E-3F2175745583}" sibTransId="{313B79E5-E9EC-4D57-97E6-FF71CCDE5F05}"/>
    <dgm:cxn modelId="{DEF41992-263B-4C06-AE9B-4CBB1AB90D91}" srcId="{2880E169-D716-47F9-B094-700EFE16ED63}" destId="{DD6FCF38-E09D-4DA9-8E54-6A9F18A3DDC5}" srcOrd="5" destOrd="0" parTransId="{8D4A1CC2-BAC7-4B2F-8881-D9B2598BBEBA}" sibTransId="{7079B8F0-2F94-41B5-B1E6-22B4084A7E36}"/>
    <dgm:cxn modelId="{39FFCE7F-6F31-42EB-9305-E5B0C338892C}" type="presOf" srcId="{03576117-D542-48A1-A3D0-213126A4ADDE}" destId="{BAA10EAD-5BA4-4F12-8561-EF63D03B65BE}" srcOrd="0" destOrd="0" presId="urn:microsoft.com/office/officeart/2005/8/layout/radial3"/>
    <dgm:cxn modelId="{951EE55A-A34C-4DA7-BF95-309AB1626DD1}" srcId="{2880E169-D716-47F9-B094-700EFE16ED63}" destId="{0AF6A296-B654-4D1F-BA35-977016F7B2B9}" srcOrd="0" destOrd="0" parTransId="{A8043F12-4FCE-40E8-924D-F0FB30F893E0}" sibTransId="{6ECB3DCD-E324-4113-898C-27A36C268CF3}"/>
    <dgm:cxn modelId="{260520FB-9E8B-40AE-B944-4B32D754329C}" type="presParOf" srcId="{70868D89-958D-411C-9783-A8A43E12C9D5}" destId="{7892EEE8-4088-4CEA-86F5-188FA2EB734E}" srcOrd="0" destOrd="0" presId="urn:microsoft.com/office/officeart/2005/8/layout/radial3"/>
    <dgm:cxn modelId="{A1573457-10C3-44E1-AE3A-8F9B30DE3939}" type="presParOf" srcId="{7892EEE8-4088-4CEA-86F5-188FA2EB734E}" destId="{6C56443A-FC72-40C6-8266-193F762CCDAF}" srcOrd="0" destOrd="0" presId="urn:microsoft.com/office/officeart/2005/8/layout/radial3"/>
    <dgm:cxn modelId="{3608AE1D-6143-4692-A9C8-F58620B654B0}" type="presParOf" srcId="{7892EEE8-4088-4CEA-86F5-188FA2EB734E}" destId="{6083FE03-3D6E-4F5F-879A-A589E277E36C}" srcOrd="1" destOrd="0" presId="urn:microsoft.com/office/officeart/2005/8/layout/radial3"/>
    <dgm:cxn modelId="{BC39864C-97E0-43C7-9EE9-3B2594D7FD55}" type="presParOf" srcId="{7892EEE8-4088-4CEA-86F5-188FA2EB734E}" destId="{09E46A1B-9A55-4D29-AB30-421D75BB3CB0}" srcOrd="2" destOrd="0" presId="urn:microsoft.com/office/officeart/2005/8/layout/radial3"/>
    <dgm:cxn modelId="{9A96201B-6D79-490A-A4F9-D26B7862C8EF}" type="presParOf" srcId="{7892EEE8-4088-4CEA-86F5-188FA2EB734E}" destId="{CEA53EF3-2D15-482D-93AA-34141201782D}" srcOrd="3" destOrd="0" presId="urn:microsoft.com/office/officeart/2005/8/layout/radial3"/>
    <dgm:cxn modelId="{E970179A-B63D-49CA-BBD7-536A3507D0D1}" type="presParOf" srcId="{7892EEE8-4088-4CEA-86F5-188FA2EB734E}" destId="{CB043F95-6603-43D9-8467-8F32B3695173}" srcOrd="4" destOrd="0" presId="urn:microsoft.com/office/officeart/2005/8/layout/radial3"/>
    <dgm:cxn modelId="{0B382D6C-6320-4B2B-9A56-69E329CF7B0F}" type="presParOf" srcId="{7892EEE8-4088-4CEA-86F5-188FA2EB734E}" destId="{70FABD51-510D-4175-8E2C-6A38D7BD1053}" srcOrd="5" destOrd="0" presId="urn:microsoft.com/office/officeart/2005/8/layout/radial3"/>
    <dgm:cxn modelId="{462C5429-942C-41E4-8F9D-9FF7DD96A515}" type="presParOf" srcId="{7892EEE8-4088-4CEA-86F5-188FA2EB734E}" destId="{FA6DF11D-4C1C-4F85-B3C0-43512AA8D2DC}" srcOrd="6" destOrd="0" presId="urn:microsoft.com/office/officeart/2005/8/layout/radial3"/>
    <dgm:cxn modelId="{879CDCA5-E63E-4C17-9924-BF10B69820CB}" type="presParOf" srcId="{7892EEE8-4088-4CEA-86F5-188FA2EB734E}" destId="{46E165A8-6E61-4F45-A0A6-B9BD52BC5EAB}" srcOrd="7" destOrd="0" presId="urn:microsoft.com/office/officeart/2005/8/layout/radial3"/>
    <dgm:cxn modelId="{87F3281F-B319-4DD0-9602-5C68D3B2C706}" type="presParOf" srcId="{7892EEE8-4088-4CEA-86F5-188FA2EB734E}" destId="{091B3EB2-64D1-4A95-80A9-9DF7C8D1FCE6}" srcOrd="8" destOrd="0" presId="urn:microsoft.com/office/officeart/2005/8/layout/radial3"/>
    <dgm:cxn modelId="{A52928F1-087C-47B6-A441-4C1FD6117B06}" type="presParOf" srcId="{7892EEE8-4088-4CEA-86F5-188FA2EB734E}" destId="{A124DC7F-2557-401C-9C4C-D13B67F1AFBD}" srcOrd="9" destOrd="0" presId="urn:microsoft.com/office/officeart/2005/8/layout/radial3"/>
    <dgm:cxn modelId="{7773F437-59C7-4A56-B8D0-C19F78E3FFB9}" type="presParOf" srcId="{7892EEE8-4088-4CEA-86F5-188FA2EB734E}" destId="{84592539-5055-4BF2-9CB1-687CFEBADE1C}" srcOrd="10" destOrd="0" presId="urn:microsoft.com/office/officeart/2005/8/layout/radial3"/>
    <dgm:cxn modelId="{A93B7F2E-C2EE-4221-8C3C-1C08AF32EB63}" type="presParOf" srcId="{7892EEE8-4088-4CEA-86F5-188FA2EB734E}" destId="{35454F64-899A-4450-AFB4-C786C5E59D9A}" srcOrd="11" destOrd="0" presId="urn:microsoft.com/office/officeart/2005/8/layout/radial3"/>
    <dgm:cxn modelId="{D0336C2C-17FA-4A7C-872F-61602F56DE05}" type="presParOf" srcId="{7892EEE8-4088-4CEA-86F5-188FA2EB734E}" destId="{C7D1C6C1-85C2-401D-82AC-690F7B3FECBF}" srcOrd="12" destOrd="0" presId="urn:microsoft.com/office/officeart/2005/8/layout/radial3"/>
    <dgm:cxn modelId="{45D83149-7BE4-449D-88C7-0047FF1E41B8}" type="presParOf" srcId="{7892EEE8-4088-4CEA-86F5-188FA2EB734E}" destId="{50174FA3-9678-4E62-857D-A8A3CF2E45AB}" srcOrd="13" destOrd="0" presId="urn:microsoft.com/office/officeart/2005/8/layout/radial3"/>
    <dgm:cxn modelId="{2F7C463F-D3F8-4A3C-8E69-6FB7707DEA2D}" type="presParOf" srcId="{7892EEE8-4088-4CEA-86F5-188FA2EB734E}" destId="{BAA10EAD-5BA4-4F12-8561-EF63D03B65BE}" srcOrd="1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1FDF659-6AF0-4E71-A627-5DEA185ABC0A}" type="doc">
      <dgm:prSet loTypeId="urn:microsoft.com/office/officeart/2005/8/layout/radial3" loCatId="relationship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en-US"/>
        </a:p>
      </dgm:t>
    </dgm:pt>
    <dgm:pt modelId="{2880E169-D716-47F9-B094-700EFE16ED63}">
      <dgm:prSet phldrT="[Text]" custT="1"/>
      <dgm:spPr/>
      <dgm:t>
        <a:bodyPr/>
        <a:lstStyle/>
        <a:p>
          <a:r>
            <a:rPr lang="en-US" sz="4400" b="0" dirty="0" smtClean="0">
              <a:solidFill>
                <a:srgbClr val="7030A0"/>
              </a:solidFill>
              <a:latin typeface="Franklin Gothic Heavy" panose="020B0903020102020204" pitchFamily="34" charset="0"/>
            </a:rPr>
            <a:t>Senior Center</a:t>
          </a:r>
        </a:p>
      </dgm:t>
    </dgm:pt>
    <dgm:pt modelId="{760C9CF5-501C-407C-B9D3-6F1726F15176}" type="parTrans" cxnId="{F4B4DEC7-232D-468C-91FB-9C9B5FC457AC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E20D6D71-3A9F-4E97-BF55-79761B14C56D}" type="sibTrans" cxnId="{F4B4DEC7-232D-468C-91FB-9C9B5FC457AC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B67BA3D8-21D7-423A-A16B-A9A34D11A6E0}">
      <dgm:prSet phldrT="[Text]" custT="1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en-US" sz="1400" b="1" dirty="0" smtClean="0">
              <a:solidFill>
                <a:srgbClr val="000000"/>
              </a:solidFill>
            </a:rPr>
            <a:t>Off-Site </a:t>
          </a:r>
          <a:r>
            <a:rPr lang="en-US" sz="1200" b="1" dirty="0" smtClean="0">
              <a:solidFill>
                <a:srgbClr val="000000"/>
              </a:solidFill>
            </a:rPr>
            <a:t>Facilities</a:t>
          </a:r>
        </a:p>
        <a:p>
          <a:r>
            <a:rPr lang="en-US" sz="1200" b="1" dirty="0" smtClean="0">
              <a:solidFill>
                <a:srgbClr val="000000"/>
              </a:solidFill>
            </a:rPr>
            <a:t>(e.g. meal sites)</a:t>
          </a:r>
          <a:endParaRPr lang="en-US" sz="1200" b="1" dirty="0">
            <a:solidFill>
              <a:srgbClr val="000000"/>
            </a:solidFill>
          </a:endParaRPr>
        </a:p>
      </dgm:t>
    </dgm:pt>
    <dgm:pt modelId="{F729A61B-B9A0-4C61-BCA7-48050FC94787}" type="parTrans" cxnId="{0AFA8440-0C97-4D19-B229-F190961C9610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DC1C673-785C-4E81-A074-776E94982A39}" type="sibTrans" cxnId="{0AFA8440-0C97-4D19-B229-F190961C9610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A7B4C82-F9E5-4DF8-8CE7-44002EE111B0}">
      <dgm:prSet phldrT="[Text]" custT="1"/>
      <dgm:spPr>
        <a:solidFill>
          <a:srgbClr val="FF000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Utilities</a:t>
          </a:r>
          <a:endParaRPr lang="en-US" sz="1600" b="1" dirty="0">
            <a:solidFill>
              <a:srgbClr val="000000"/>
            </a:solidFill>
          </a:endParaRPr>
        </a:p>
      </dgm:t>
    </dgm:pt>
    <dgm:pt modelId="{71E8BF6A-68F8-4384-A670-D86A18D798F2}" type="parTrans" cxnId="{5261D646-1E0E-484A-AC84-41043A8C9E6C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2322141-2DF0-4398-8A5F-F968979432A9}" type="sibTrans" cxnId="{5261D646-1E0E-484A-AC84-41043A8C9E6C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D6FCF38-E09D-4DA9-8E54-6A9F18A3DDC5}">
      <dgm:prSet phldrT="[Text]" custT="1"/>
      <dgm:spPr>
        <a:solidFill>
          <a:srgbClr val="FF000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Phones</a:t>
          </a:r>
          <a:endParaRPr lang="en-US" sz="1600" b="1" dirty="0">
            <a:solidFill>
              <a:srgbClr val="000000"/>
            </a:solidFill>
          </a:endParaRPr>
        </a:p>
      </dgm:t>
    </dgm:pt>
    <dgm:pt modelId="{8D4A1CC2-BAC7-4B2F-8881-D9B2598BBEBA}" type="parTrans" cxnId="{DEF41992-263B-4C06-AE9B-4CBB1AB90D91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7079B8F0-2F94-41B5-B1E6-22B4084A7E36}" type="sibTrans" cxnId="{DEF41992-263B-4C06-AE9B-4CBB1AB90D91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8CEB756D-CF10-422A-AB12-2A490A46C5B4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500" b="1" dirty="0" smtClean="0">
              <a:solidFill>
                <a:srgbClr val="000000"/>
              </a:solidFill>
            </a:rPr>
            <a:t>Activity Staff</a:t>
          </a:r>
          <a:endParaRPr lang="en-US" sz="1500" b="1" dirty="0">
            <a:solidFill>
              <a:srgbClr val="000000"/>
            </a:solidFill>
          </a:endParaRPr>
        </a:p>
      </dgm:t>
    </dgm:pt>
    <dgm:pt modelId="{6B0D2D1F-C921-46C9-8757-99BCC677C37F}" type="sibTrans" cxnId="{F5940964-69FD-4AEB-9983-9DF13412B68B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436D6E03-54AB-48FD-B95F-643CDAA23D6B}" type="parTrans" cxnId="{F5940964-69FD-4AEB-9983-9DF13412B68B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DEF2B4F-FC9B-4301-BB95-B57E909F7005}">
      <dgm:prSet phldrT="[Text]" custT="1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Care-giver </a:t>
          </a:r>
          <a:r>
            <a:rPr lang="en-US" sz="1340" b="1" baseline="0" dirty="0" smtClean="0">
              <a:solidFill>
                <a:srgbClr val="000000"/>
              </a:solidFill>
            </a:rPr>
            <a:t>Supports</a:t>
          </a:r>
        </a:p>
      </dgm:t>
    </dgm:pt>
    <dgm:pt modelId="{1CA36ED1-6C1D-41F9-8682-3D69FDCCAE30}" type="parTrans" cxnId="{4D4F1BF4-A37E-4289-A819-41609628A36D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A8FBD8DC-53EF-4011-A6CC-9E274E30FA56}" type="sibTrans" cxnId="{4D4F1BF4-A37E-4289-A819-41609628A36D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DB03A77-9FA0-45B3-BA43-8EAE0B83766D}">
      <dgm:prSet phldrT="[Text]" custT="1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Case Mgrs.</a:t>
          </a:r>
          <a:endParaRPr lang="en-US" sz="1600" b="1" dirty="0">
            <a:solidFill>
              <a:srgbClr val="000000"/>
            </a:solidFill>
          </a:endParaRPr>
        </a:p>
      </dgm:t>
    </dgm:pt>
    <dgm:pt modelId="{460B19DF-1A47-4D67-9F8D-C16D1E9EFB87}" type="parTrans" cxnId="{4F391E17-1861-4F0C-9645-978E1FF43C9A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CD7CBD59-83DA-421B-8A4A-7804AB7136E3}" type="sibTrans" cxnId="{4F391E17-1861-4F0C-9645-978E1FF43C9A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5EDF079-4021-4D96-B814-95DD9E420DE7}">
      <dgm:prSet phldrT="[Text]" custT="1"/>
      <dgm:spPr>
        <a:solidFill>
          <a:srgbClr val="FF000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Health / Serv. Staff</a:t>
          </a:r>
          <a:endParaRPr lang="en-US" sz="1200" b="1" dirty="0">
            <a:solidFill>
              <a:srgbClr val="000000"/>
            </a:solidFill>
          </a:endParaRPr>
        </a:p>
      </dgm:t>
    </dgm:pt>
    <dgm:pt modelId="{BD3A2303-52F7-4151-B615-8C45DDD4AF44}" type="parTrans" cxnId="{64100CC5-DD4B-4E2B-B7DD-918E40E8F93A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F71B61B-DF90-4EC5-A52B-3668C7F33B15}" type="sibTrans" cxnId="{64100CC5-DD4B-4E2B-B7DD-918E40E8F93A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9A40648E-9090-4954-A95C-8C4D76947870}">
      <dgm:prSet phldrT="[Text]" custT="1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en-US" sz="1500" b="1" dirty="0" smtClean="0">
              <a:solidFill>
                <a:srgbClr val="000000"/>
              </a:solidFill>
            </a:rPr>
            <a:t>Volun-</a:t>
          </a:r>
          <a:br>
            <a:rPr lang="en-US" sz="1500" b="1" dirty="0" smtClean="0">
              <a:solidFill>
                <a:srgbClr val="000000"/>
              </a:solidFill>
            </a:rPr>
          </a:br>
          <a:r>
            <a:rPr lang="en-US" sz="1500" b="1" dirty="0" smtClean="0">
              <a:solidFill>
                <a:srgbClr val="000000"/>
              </a:solidFill>
            </a:rPr>
            <a:t>teer </a:t>
          </a:r>
          <a:r>
            <a:rPr lang="en-US" sz="1450" b="1" baseline="0" dirty="0" smtClean="0">
              <a:solidFill>
                <a:srgbClr val="000000"/>
              </a:solidFill>
            </a:rPr>
            <a:t>Services</a:t>
          </a:r>
          <a:endParaRPr lang="en-US" sz="1450" b="1" baseline="0" dirty="0">
            <a:solidFill>
              <a:srgbClr val="000000"/>
            </a:solidFill>
          </a:endParaRPr>
        </a:p>
      </dgm:t>
    </dgm:pt>
    <dgm:pt modelId="{DF7EBAEE-75B2-4CA4-A490-23B21B3E74FF}" type="sibTrans" cxnId="{33EA7370-7C4C-433C-A1E9-374CA921D527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F9DC598D-4421-4926-970E-734DFD2F2AA4}" type="parTrans" cxnId="{33EA7370-7C4C-433C-A1E9-374CA921D527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40E45A9A-2B06-4218-BC4F-61C6EA5D7FFB}">
      <dgm:prSet phldrT="[Text]" custT="1"/>
      <dgm:spPr>
        <a:solidFill>
          <a:srgbClr val="FF000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Info. Tech.    </a:t>
          </a:r>
          <a:r>
            <a:rPr lang="en-US" sz="1200" b="1" dirty="0" smtClean="0">
              <a:solidFill>
                <a:srgbClr val="000000"/>
              </a:solidFill>
            </a:rPr>
            <a:t>(IT)</a:t>
          </a:r>
          <a:endParaRPr lang="en-US" sz="1200" b="1" dirty="0">
            <a:solidFill>
              <a:srgbClr val="000000"/>
            </a:solidFill>
          </a:endParaRPr>
        </a:p>
      </dgm:t>
    </dgm:pt>
    <dgm:pt modelId="{EA8C670C-02C3-4C19-974E-3F2175745583}" type="parTrans" cxnId="{A1C3CA30-87F6-4EFE-AA34-5A86995458C2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313B79E5-E9EC-4D57-97E6-FF71CCDE5F05}" type="sibTrans" cxnId="{A1C3CA30-87F6-4EFE-AA34-5A86995458C2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7133BBF9-C05F-45AB-8FB4-744270189E9E}">
      <dgm:prSet phldrT="[Text]" custT="1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Transp. </a:t>
          </a:r>
          <a:br>
            <a:rPr lang="en-US" sz="1600" b="1" dirty="0" smtClean="0">
              <a:solidFill>
                <a:srgbClr val="000000"/>
              </a:solidFill>
            </a:rPr>
          </a:br>
          <a:r>
            <a:rPr lang="en-US" sz="1400" b="1" dirty="0" smtClean="0">
              <a:solidFill>
                <a:srgbClr val="000000"/>
              </a:solidFill>
            </a:rPr>
            <a:t>Services</a:t>
          </a:r>
          <a:endParaRPr lang="en-US" sz="1400" b="1" dirty="0">
            <a:solidFill>
              <a:srgbClr val="000000"/>
            </a:solidFill>
          </a:endParaRPr>
        </a:p>
      </dgm:t>
    </dgm:pt>
    <dgm:pt modelId="{68CB501B-91B5-481F-9D69-1AA9109B1494}" type="parTrans" cxnId="{1911B642-1260-4F8A-8C67-72C9C6130829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8C7351FB-6B20-4839-B21E-F23FCA67F6B6}" type="sibTrans" cxnId="{1911B642-1260-4F8A-8C67-72C9C6130829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0DDC3EF8-2735-4E2C-8A16-1D85C034EC25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Phys. Plant &amp; </a:t>
          </a:r>
          <a:r>
            <a:rPr lang="en-US" sz="1400" b="1" dirty="0" smtClean="0">
              <a:solidFill>
                <a:srgbClr val="000000"/>
              </a:solidFill>
            </a:rPr>
            <a:t>Maint.</a:t>
          </a:r>
          <a:endParaRPr lang="en-US" sz="1400" b="1" dirty="0">
            <a:solidFill>
              <a:srgbClr val="000000"/>
            </a:solidFill>
          </a:endParaRPr>
        </a:p>
      </dgm:t>
    </dgm:pt>
    <dgm:pt modelId="{5DF0D461-F85D-4765-84BF-674BEC220326}" type="parTrans" cxnId="{22E4BAB4-3298-49C2-9933-89B31235A57E}">
      <dgm:prSet/>
      <dgm:spPr/>
      <dgm:t>
        <a:bodyPr/>
        <a:lstStyle/>
        <a:p>
          <a:endParaRPr lang="en-US"/>
        </a:p>
      </dgm:t>
    </dgm:pt>
    <dgm:pt modelId="{D1666AEB-29F0-4A3D-9A27-16A90438C786}" type="sibTrans" cxnId="{22E4BAB4-3298-49C2-9933-89B31235A57E}">
      <dgm:prSet/>
      <dgm:spPr/>
      <dgm:t>
        <a:bodyPr/>
        <a:lstStyle/>
        <a:p>
          <a:endParaRPr lang="en-US"/>
        </a:p>
      </dgm:t>
    </dgm:pt>
    <dgm:pt modelId="{0AF6A296-B654-4D1F-BA35-977016F7B2B9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Admin.</a:t>
          </a:r>
        </a:p>
        <a:p>
          <a:r>
            <a:rPr lang="en-US" sz="1200" b="1" dirty="0" smtClean="0">
              <a:solidFill>
                <a:srgbClr val="000000"/>
              </a:solidFill>
            </a:rPr>
            <a:t>(e.g.</a:t>
          </a:r>
        </a:p>
        <a:p>
          <a:r>
            <a:rPr lang="en-US" sz="1200" b="1" dirty="0" smtClean="0">
              <a:solidFill>
                <a:srgbClr val="000000"/>
              </a:solidFill>
            </a:rPr>
            <a:t>payroll)</a:t>
          </a:r>
          <a:endParaRPr lang="en-US" sz="1200" b="1" dirty="0">
            <a:solidFill>
              <a:srgbClr val="000000"/>
            </a:solidFill>
          </a:endParaRPr>
        </a:p>
      </dgm:t>
    </dgm:pt>
    <dgm:pt modelId="{A8043F12-4FCE-40E8-924D-F0FB30F893E0}" type="parTrans" cxnId="{951EE55A-A34C-4DA7-BF95-309AB1626DD1}">
      <dgm:prSet/>
      <dgm:spPr/>
      <dgm:t>
        <a:bodyPr/>
        <a:lstStyle/>
        <a:p>
          <a:endParaRPr lang="en-US"/>
        </a:p>
      </dgm:t>
    </dgm:pt>
    <dgm:pt modelId="{6ECB3DCD-E324-4113-898C-27A36C268CF3}" type="sibTrans" cxnId="{951EE55A-A34C-4DA7-BF95-309AB1626DD1}">
      <dgm:prSet/>
      <dgm:spPr/>
      <dgm:t>
        <a:bodyPr/>
        <a:lstStyle/>
        <a:p>
          <a:endParaRPr lang="en-US"/>
        </a:p>
      </dgm:t>
    </dgm:pt>
    <dgm:pt modelId="{03576117-D542-48A1-A3D0-213126A4ADDE}">
      <dgm:prSet phldrT="[Text]" custT="1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Other </a:t>
          </a:r>
          <a:r>
            <a:rPr lang="en-US" sz="1200" b="1" dirty="0" smtClean="0">
              <a:solidFill>
                <a:srgbClr val="000000"/>
              </a:solidFill>
            </a:rPr>
            <a:t>Contract Services / Vendors</a:t>
          </a:r>
          <a:endParaRPr lang="en-US" sz="1200" b="1" dirty="0">
            <a:solidFill>
              <a:srgbClr val="000000"/>
            </a:solidFill>
          </a:endParaRPr>
        </a:p>
      </dgm:t>
    </dgm:pt>
    <dgm:pt modelId="{4E0B6F51-E316-48EC-89B2-E0E8E66F8B41}" type="parTrans" cxnId="{6ED84890-D0C9-44B0-BEC0-6B304EC816A2}">
      <dgm:prSet/>
      <dgm:spPr/>
      <dgm:t>
        <a:bodyPr/>
        <a:lstStyle/>
        <a:p>
          <a:endParaRPr lang="en-US"/>
        </a:p>
      </dgm:t>
    </dgm:pt>
    <dgm:pt modelId="{A22CB8B1-EC45-4416-973F-0CF68C2C4050}" type="sibTrans" cxnId="{6ED84890-D0C9-44B0-BEC0-6B304EC816A2}">
      <dgm:prSet/>
      <dgm:spPr/>
      <dgm:t>
        <a:bodyPr/>
        <a:lstStyle/>
        <a:p>
          <a:endParaRPr lang="en-US"/>
        </a:p>
      </dgm:t>
    </dgm:pt>
    <dgm:pt modelId="{7DABB15E-3D0F-48D8-B14B-EB4FC693832D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200" b="1" dirty="0" smtClean="0">
              <a:solidFill>
                <a:srgbClr val="000000"/>
              </a:solidFill>
            </a:rPr>
            <a:t>Funding (e.g.  govt., UW)</a:t>
          </a:r>
          <a:endParaRPr lang="en-US" sz="1200" b="1" dirty="0">
            <a:solidFill>
              <a:srgbClr val="000000"/>
            </a:solidFill>
          </a:endParaRPr>
        </a:p>
      </dgm:t>
    </dgm:pt>
    <dgm:pt modelId="{C0579F15-BFD6-4420-964C-B9CF8C01D0DA}" type="parTrans" cxnId="{1B15BA91-0D77-4DF3-896E-8334415C33B1}">
      <dgm:prSet/>
      <dgm:spPr/>
      <dgm:t>
        <a:bodyPr/>
        <a:lstStyle/>
        <a:p>
          <a:endParaRPr lang="en-US"/>
        </a:p>
      </dgm:t>
    </dgm:pt>
    <dgm:pt modelId="{CF45CC52-8077-49E6-84BC-1490C5837F48}" type="sibTrans" cxnId="{1B15BA91-0D77-4DF3-896E-8334415C33B1}">
      <dgm:prSet/>
      <dgm:spPr/>
      <dgm:t>
        <a:bodyPr/>
        <a:lstStyle/>
        <a:p>
          <a:endParaRPr lang="en-US"/>
        </a:p>
      </dgm:t>
    </dgm:pt>
    <dgm:pt modelId="{70868D89-958D-411C-9783-A8A43E12C9D5}" type="pres">
      <dgm:prSet presAssocID="{91FDF659-6AF0-4E71-A627-5DEA185ABC0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892EEE8-4088-4CEA-86F5-188FA2EB734E}" type="pres">
      <dgm:prSet presAssocID="{91FDF659-6AF0-4E71-A627-5DEA185ABC0A}" presName="radial" presStyleCnt="0">
        <dgm:presLayoutVars>
          <dgm:animLvl val="ctr"/>
        </dgm:presLayoutVars>
      </dgm:prSet>
      <dgm:spPr/>
    </dgm:pt>
    <dgm:pt modelId="{6C56443A-FC72-40C6-8266-193F762CCDAF}" type="pres">
      <dgm:prSet presAssocID="{2880E169-D716-47F9-B094-700EFE16ED63}" presName="centerShape" presStyleLbl="vennNode1" presStyleIdx="0" presStyleCnt="15" custScaleX="167564" custScaleY="163183" custLinFactNeighborX="-303" custLinFactNeighborY="-1754"/>
      <dgm:spPr/>
      <dgm:t>
        <a:bodyPr/>
        <a:lstStyle/>
        <a:p>
          <a:endParaRPr lang="en-US"/>
        </a:p>
      </dgm:t>
    </dgm:pt>
    <dgm:pt modelId="{6083FE03-3D6E-4F5F-879A-A589E277E36C}" type="pres">
      <dgm:prSet presAssocID="{0AF6A296-B654-4D1F-BA35-977016F7B2B9}" presName="node" presStyleLbl="vennNode1" presStyleIdx="1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E46A1B-9A55-4D29-AB30-421D75BB3CB0}" type="pres">
      <dgm:prSet presAssocID="{7DABB15E-3D0F-48D8-B14B-EB4FC693832D}" presName="node" presStyleLbl="vennNode1" presStyleIdx="2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A53EF3-2D15-482D-93AA-34141201782D}" type="pres">
      <dgm:prSet presAssocID="{9A40648E-9090-4954-A95C-8C4D76947870}" presName="node" presStyleLbl="vennNode1" presStyleIdx="3" presStyleCnt="15" custRadScaleRad="100563" custRadScaleInc="-36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043F95-6603-43D9-8467-8F32B3695173}" type="pres">
      <dgm:prSet presAssocID="{8CEB756D-CF10-422A-AB12-2A490A46C5B4}" presName="node" presStyleLbl="vennNode1" presStyleIdx="4" presStyleCnt="15" custRadScaleRad="99713" custRadScaleInc="28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FABD51-510D-4175-8E2C-6A38D7BD1053}" type="pres">
      <dgm:prSet presAssocID="{DA7B4C82-F9E5-4DF8-8CE7-44002EE111B0}" presName="node" presStyleLbl="vennNode1" presStyleIdx="5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6DF11D-4C1C-4F85-B3C0-43512AA8D2DC}" type="pres">
      <dgm:prSet presAssocID="{DD6FCF38-E09D-4DA9-8E54-6A9F18A3DDC5}" presName="node" presStyleLbl="vennNode1" presStyleIdx="6" presStyleCnt="15" custRadScaleRad="96829" custRadScaleInc="-114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E165A8-6E61-4F45-A0A6-B9BD52BC5EAB}" type="pres">
      <dgm:prSet presAssocID="{40E45A9A-2B06-4218-BC4F-61C6EA5D7FFB}" presName="node" presStyleLbl="vennNode1" presStyleIdx="7" presStyleCnt="15" custRadScaleRad="94518" custRadScaleInc="-139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1B3EB2-64D1-4A95-80A9-9DF7C8D1FCE6}" type="pres">
      <dgm:prSet presAssocID="{B67BA3D8-21D7-423A-A16B-A9A34D11A6E0}" presName="node" presStyleLbl="vennNode1" presStyleIdx="8" presStyleCnt="15" custRadScaleRad="100217" custRadScaleInc="-125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24DC7F-2557-401C-9C4C-D13B67F1AFBD}" type="pres">
      <dgm:prSet presAssocID="{DDEF2B4F-FC9B-4301-BB95-B57E909F7005}" presName="node" presStyleLbl="vennNode1" presStyleIdx="9" presStyleCnt="15" custRadScaleRad="102423" custRadScaleInc="-119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592539-5055-4BF2-9CB1-687CFEBADE1C}" type="pres">
      <dgm:prSet presAssocID="{DDB03A77-9FA0-45B3-BA43-8EAE0B83766D}" presName="node" presStyleLbl="vennNode1" presStyleIdx="10" presStyleCnt="15" custScaleX="1077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454F64-899A-4450-AFB4-C786C5E59D9A}" type="pres">
      <dgm:prSet presAssocID="{D5EDF079-4021-4D96-B814-95DD9E420DE7}" presName="node" presStyleLbl="vennNode1" presStyleIdx="11" presStyleCnt="15" custRadScaleRad="102258" custRadScaleInc="-12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D1C6C1-85C2-401D-82AC-690F7B3FECBF}" type="pres">
      <dgm:prSet presAssocID="{0DDC3EF8-2735-4E2C-8A16-1D85C034EC25}" presName="node" presStyleLbl="vennNode1" presStyleIdx="12" presStyleCnt="15" custScaleX="95309" custScaleY="95228" custRadScaleRad="105171" custRadScaleInc="25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174FA3-9678-4E62-857D-A8A3CF2E45AB}" type="pres">
      <dgm:prSet presAssocID="{7133BBF9-C05F-45AB-8FB4-744270189E9E}" presName="node" presStyleLbl="vennNode1" presStyleIdx="13" presStyleCnt="15" custRadScaleRad="105294" custRadScaleInc="-2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A10EAD-5BA4-4F12-8561-EF63D03B65BE}" type="pres">
      <dgm:prSet presAssocID="{03576117-D542-48A1-A3D0-213126A4ADDE}" presName="node" presStyleLbl="vennNode1" presStyleIdx="14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BF56FAE-01DE-4C0C-8F10-5DD6B1371A1A}" type="presOf" srcId="{DA7B4C82-F9E5-4DF8-8CE7-44002EE111B0}" destId="{70FABD51-510D-4175-8E2C-6A38D7BD1053}" srcOrd="0" destOrd="0" presId="urn:microsoft.com/office/officeart/2005/8/layout/radial3"/>
    <dgm:cxn modelId="{4D4F1BF4-A37E-4289-A819-41609628A36D}" srcId="{2880E169-D716-47F9-B094-700EFE16ED63}" destId="{DDEF2B4F-FC9B-4301-BB95-B57E909F7005}" srcOrd="8" destOrd="0" parTransId="{1CA36ED1-6C1D-41F9-8682-3D69FDCCAE30}" sibTransId="{A8FBD8DC-53EF-4011-A6CC-9E274E30FA56}"/>
    <dgm:cxn modelId="{5F9C964A-B5EE-46C2-A9C1-7B73D9DC2A76}" type="presOf" srcId="{91FDF659-6AF0-4E71-A627-5DEA185ABC0A}" destId="{70868D89-958D-411C-9783-A8A43E12C9D5}" srcOrd="0" destOrd="0" presId="urn:microsoft.com/office/officeart/2005/8/layout/radial3"/>
    <dgm:cxn modelId="{1EF31721-FBC2-4D28-B92F-DC6A209F052B}" type="presOf" srcId="{03576117-D542-48A1-A3D0-213126A4ADDE}" destId="{BAA10EAD-5BA4-4F12-8561-EF63D03B65BE}" srcOrd="0" destOrd="0" presId="urn:microsoft.com/office/officeart/2005/8/layout/radial3"/>
    <dgm:cxn modelId="{F4B4DEC7-232D-468C-91FB-9C9B5FC457AC}" srcId="{91FDF659-6AF0-4E71-A627-5DEA185ABC0A}" destId="{2880E169-D716-47F9-B094-700EFE16ED63}" srcOrd="0" destOrd="0" parTransId="{760C9CF5-501C-407C-B9D3-6F1726F15176}" sibTransId="{E20D6D71-3A9F-4E97-BF55-79761B14C56D}"/>
    <dgm:cxn modelId="{20676DC1-AA31-412B-BADA-0FE1C9DB1834}" type="presOf" srcId="{9A40648E-9090-4954-A95C-8C4D76947870}" destId="{CEA53EF3-2D15-482D-93AA-34141201782D}" srcOrd="0" destOrd="0" presId="urn:microsoft.com/office/officeart/2005/8/layout/radial3"/>
    <dgm:cxn modelId="{5C9835FC-8172-4504-BFDF-835F67DD4E8A}" type="presOf" srcId="{B67BA3D8-21D7-423A-A16B-A9A34D11A6E0}" destId="{091B3EB2-64D1-4A95-80A9-9DF7C8D1FCE6}" srcOrd="0" destOrd="0" presId="urn:microsoft.com/office/officeart/2005/8/layout/radial3"/>
    <dgm:cxn modelId="{F5940964-69FD-4AEB-9983-9DF13412B68B}" srcId="{2880E169-D716-47F9-B094-700EFE16ED63}" destId="{8CEB756D-CF10-422A-AB12-2A490A46C5B4}" srcOrd="3" destOrd="0" parTransId="{436D6E03-54AB-48FD-B95F-643CDAA23D6B}" sibTransId="{6B0D2D1F-C921-46C9-8757-99BCC677C37F}"/>
    <dgm:cxn modelId="{9775D5D2-B139-4114-A746-EB92A297375F}" type="presOf" srcId="{7133BBF9-C05F-45AB-8FB4-744270189E9E}" destId="{50174FA3-9678-4E62-857D-A8A3CF2E45AB}" srcOrd="0" destOrd="0" presId="urn:microsoft.com/office/officeart/2005/8/layout/radial3"/>
    <dgm:cxn modelId="{1911B642-1260-4F8A-8C67-72C9C6130829}" srcId="{2880E169-D716-47F9-B094-700EFE16ED63}" destId="{7133BBF9-C05F-45AB-8FB4-744270189E9E}" srcOrd="12" destOrd="0" parTransId="{68CB501B-91B5-481F-9D69-1AA9109B1494}" sibTransId="{8C7351FB-6B20-4839-B21E-F23FCA67F6B6}"/>
    <dgm:cxn modelId="{38E5688A-A98F-4FB6-BCE9-02732308E195}" type="presOf" srcId="{7DABB15E-3D0F-48D8-B14B-EB4FC693832D}" destId="{09E46A1B-9A55-4D29-AB30-421D75BB3CB0}" srcOrd="0" destOrd="0" presId="urn:microsoft.com/office/officeart/2005/8/layout/radial3"/>
    <dgm:cxn modelId="{188A8AEE-4FFD-45A5-BA6D-778EBDFFA35B}" type="presOf" srcId="{DD6FCF38-E09D-4DA9-8E54-6A9F18A3DDC5}" destId="{FA6DF11D-4C1C-4F85-B3C0-43512AA8D2DC}" srcOrd="0" destOrd="0" presId="urn:microsoft.com/office/officeart/2005/8/layout/radial3"/>
    <dgm:cxn modelId="{64100CC5-DD4B-4E2B-B7DD-918E40E8F93A}" srcId="{2880E169-D716-47F9-B094-700EFE16ED63}" destId="{D5EDF079-4021-4D96-B814-95DD9E420DE7}" srcOrd="10" destOrd="0" parTransId="{BD3A2303-52F7-4151-B615-8C45DDD4AF44}" sibTransId="{DF71B61B-DF90-4EC5-A52B-3668C7F33B15}"/>
    <dgm:cxn modelId="{0F8E260B-EAB8-491C-B10E-E20FAAE96AB4}" type="presOf" srcId="{0AF6A296-B654-4D1F-BA35-977016F7B2B9}" destId="{6083FE03-3D6E-4F5F-879A-A589E277E36C}" srcOrd="0" destOrd="0" presId="urn:microsoft.com/office/officeart/2005/8/layout/radial3"/>
    <dgm:cxn modelId="{4F391E17-1861-4F0C-9645-978E1FF43C9A}" srcId="{2880E169-D716-47F9-B094-700EFE16ED63}" destId="{DDB03A77-9FA0-45B3-BA43-8EAE0B83766D}" srcOrd="9" destOrd="0" parTransId="{460B19DF-1A47-4D67-9F8D-C16D1E9EFB87}" sibTransId="{CD7CBD59-83DA-421B-8A4A-7804AB7136E3}"/>
    <dgm:cxn modelId="{B680E5BD-CD46-42DF-A16D-187732B678AA}" type="presOf" srcId="{DDB03A77-9FA0-45B3-BA43-8EAE0B83766D}" destId="{84592539-5055-4BF2-9CB1-687CFEBADE1C}" srcOrd="0" destOrd="0" presId="urn:microsoft.com/office/officeart/2005/8/layout/radial3"/>
    <dgm:cxn modelId="{F7548600-2EDF-4ECE-B1AC-54A58F52A6E9}" type="presOf" srcId="{2880E169-D716-47F9-B094-700EFE16ED63}" destId="{6C56443A-FC72-40C6-8266-193F762CCDAF}" srcOrd="0" destOrd="0" presId="urn:microsoft.com/office/officeart/2005/8/layout/radial3"/>
    <dgm:cxn modelId="{ACA795C0-1D73-41E5-A935-8C5EE4ECEE8F}" type="presOf" srcId="{40E45A9A-2B06-4218-BC4F-61C6EA5D7FFB}" destId="{46E165A8-6E61-4F45-A0A6-B9BD52BC5EAB}" srcOrd="0" destOrd="0" presId="urn:microsoft.com/office/officeart/2005/8/layout/radial3"/>
    <dgm:cxn modelId="{0AFA8440-0C97-4D19-B229-F190961C9610}" srcId="{2880E169-D716-47F9-B094-700EFE16ED63}" destId="{B67BA3D8-21D7-423A-A16B-A9A34D11A6E0}" srcOrd="7" destOrd="0" parTransId="{F729A61B-B9A0-4C61-BCA7-48050FC94787}" sibTransId="{DDC1C673-785C-4E81-A074-776E94982A39}"/>
    <dgm:cxn modelId="{22E4BAB4-3298-49C2-9933-89B31235A57E}" srcId="{2880E169-D716-47F9-B094-700EFE16ED63}" destId="{0DDC3EF8-2735-4E2C-8A16-1D85C034EC25}" srcOrd="11" destOrd="0" parTransId="{5DF0D461-F85D-4765-84BF-674BEC220326}" sibTransId="{D1666AEB-29F0-4A3D-9A27-16A90438C786}"/>
    <dgm:cxn modelId="{6ED84890-D0C9-44B0-BEC0-6B304EC816A2}" srcId="{2880E169-D716-47F9-B094-700EFE16ED63}" destId="{03576117-D542-48A1-A3D0-213126A4ADDE}" srcOrd="13" destOrd="0" parTransId="{4E0B6F51-E316-48EC-89B2-E0E8E66F8B41}" sibTransId="{A22CB8B1-EC45-4416-973F-0CF68C2C4050}"/>
    <dgm:cxn modelId="{A1514EF4-7279-43FA-B323-CF7C1A29A77D}" type="presOf" srcId="{8CEB756D-CF10-422A-AB12-2A490A46C5B4}" destId="{CB043F95-6603-43D9-8467-8F32B3695173}" srcOrd="0" destOrd="0" presId="urn:microsoft.com/office/officeart/2005/8/layout/radial3"/>
    <dgm:cxn modelId="{9D2A719A-74D1-440F-B1EC-B575EC8F18ED}" type="presOf" srcId="{D5EDF079-4021-4D96-B814-95DD9E420DE7}" destId="{35454F64-899A-4450-AFB4-C786C5E59D9A}" srcOrd="0" destOrd="0" presId="urn:microsoft.com/office/officeart/2005/8/layout/radial3"/>
    <dgm:cxn modelId="{1B15BA91-0D77-4DF3-896E-8334415C33B1}" srcId="{2880E169-D716-47F9-B094-700EFE16ED63}" destId="{7DABB15E-3D0F-48D8-B14B-EB4FC693832D}" srcOrd="1" destOrd="0" parTransId="{C0579F15-BFD6-4420-964C-B9CF8C01D0DA}" sibTransId="{CF45CC52-8077-49E6-84BC-1490C5837F48}"/>
    <dgm:cxn modelId="{5261D646-1E0E-484A-AC84-41043A8C9E6C}" srcId="{2880E169-D716-47F9-B094-700EFE16ED63}" destId="{DA7B4C82-F9E5-4DF8-8CE7-44002EE111B0}" srcOrd="4" destOrd="0" parTransId="{71E8BF6A-68F8-4384-A670-D86A18D798F2}" sibTransId="{D2322141-2DF0-4398-8A5F-F968979432A9}"/>
    <dgm:cxn modelId="{3E23CD22-D139-4E93-8172-5FF200A3FC9D}" type="presOf" srcId="{DDEF2B4F-FC9B-4301-BB95-B57E909F7005}" destId="{A124DC7F-2557-401C-9C4C-D13B67F1AFBD}" srcOrd="0" destOrd="0" presId="urn:microsoft.com/office/officeart/2005/8/layout/radial3"/>
    <dgm:cxn modelId="{33EA7370-7C4C-433C-A1E9-374CA921D527}" srcId="{2880E169-D716-47F9-B094-700EFE16ED63}" destId="{9A40648E-9090-4954-A95C-8C4D76947870}" srcOrd="2" destOrd="0" parTransId="{F9DC598D-4421-4926-970E-734DFD2F2AA4}" sibTransId="{DF7EBAEE-75B2-4CA4-A490-23B21B3E74FF}"/>
    <dgm:cxn modelId="{A1C3CA30-87F6-4EFE-AA34-5A86995458C2}" srcId="{2880E169-D716-47F9-B094-700EFE16ED63}" destId="{40E45A9A-2B06-4218-BC4F-61C6EA5D7FFB}" srcOrd="6" destOrd="0" parTransId="{EA8C670C-02C3-4C19-974E-3F2175745583}" sibTransId="{313B79E5-E9EC-4D57-97E6-FF71CCDE5F05}"/>
    <dgm:cxn modelId="{DEF41992-263B-4C06-AE9B-4CBB1AB90D91}" srcId="{2880E169-D716-47F9-B094-700EFE16ED63}" destId="{DD6FCF38-E09D-4DA9-8E54-6A9F18A3DDC5}" srcOrd="5" destOrd="0" parTransId="{8D4A1CC2-BAC7-4B2F-8881-D9B2598BBEBA}" sibTransId="{7079B8F0-2F94-41B5-B1E6-22B4084A7E36}"/>
    <dgm:cxn modelId="{951EE55A-A34C-4DA7-BF95-309AB1626DD1}" srcId="{2880E169-D716-47F9-B094-700EFE16ED63}" destId="{0AF6A296-B654-4D1F-BA35-977016F7B2B9}" srcOrd="0" destOrd="0" parTransId="{A8043F12-4FCE-40E8-924D-F0FB30F893E0}" sibTransId="{6ECB3DCD-E324-4113-898C-27A36C268CF3}"/>
    <dgm:cxn modelId="{8ABBE459-3500-4960-94DC-D99D6C01655A}" type="presOf" srcId="{0DDC3EF8-2735-4E2C-8A16-1D85C034EC25}" destId="{C7D1C6C1-85C2-401D-82AC-690F7B3FECBF}" srcOrd="0" destOrd="0" presId="urn:microsoft.com/office/officeart/2005/8/layout/radial3"/>
    <dgm:cxn modelId="{F5B6FA8C-729A-4A35-B2DF-FA15ECA706C4}" type="presParOf" srcId="{70868D89-958D-411C-9783-A8A43E12C9D5}" destId="{7892EEE8-4088-4CEA-86F5-188FA2EB734E}" srcOrd="0" destOrd="0" presId="urn:microsoft.com/office/officeart/2005/8/layout/radial3"/>
    <dgm:cxn modelId="{5E50CD70-AB86-420B-9B55-03323EA19D22}" type="presParOf" srcId="{7892EEE8-4088-4CEA-86F5-188FA2EB734E}" destId="{6C56443A-FC72-40C6-8266-193F762CCDAF}" srcOrd="0" destOrd="0" presId="urn:microsoft.com/office/officeart/2005/8/layout/radial3"/>
    <dgm:cxn modelId="{A9C657B0-3565-402C-9614-D6256A7C191A}" type="presParOf" srcId="{7892EEE8-4088-4CEA-86F5-188FA2EB734E}" destId="{6083FE03-3D6E-4F5F-879A-A589E277E36C}" srcOrd="1" destOrd="0" presId="urn:microsoft.com/office/officeart/2005/8/layout/radial3"/>
    <dgm:cxn modelId="{1A3771ED-0E19-4BCC-B575-F41385707327}" type="presParOf" srcId="{7892EEE8-4088-4CEA-86F5-188FA2EB734E}" destId="{09E46A1B-9A55-4D29-AB30-421D75BB3CB0}" srcOrd="2" destOrd="0" presId="urn:microsoft.com/office/officeart/2005/8/layout/radial3"/>
    <dgm:cxn modelId="{79841FEE-BF0C-4DC7-B8A8-07A2BC343022}" type="presParOf" srcId="{7892EEE8-4088-4CEA-86F5-188FA2EB734E}" destId="{CEA53EF3-2D15-482D-93AA-34141201782D}" srcOrd="3" destOrd="0" presId="urn:microsoft.com/office/officeart/2005/8/layout/radial3"/>
    <dgm:cxn modelId="{41FFFB8E-FEBD-42E8-AE58-717FF81964C6}" type="presParOf" srcId="{7892EEE8-4088-4CEA-86F5-188FA2EB734E}" destId="{CB043F95-6603-43D9-8467-8F32B3695173}" srcOrd="4" destOrd="0" presId="urn:microsoft.com/office/officeart/2005/8/layout/radial3"/>
    <dgm:cxn modelId="{C11082A6-FCFC-42D3-8C2F-F2F4F9D2ADB4}" type="presParOf" srcId="{7892EEE8-4088-4CEA-86F5-188FA2EB734E}" destId="{70FABD51-510D-4175-8E2C-6A38D7BD1053}" srcOrd="5" destOrd="0" presId="urn:microsoft.com/office/officeart/2005/8/layout/radial3"/>
    <dgm:cxn modelId="{FE07CA37-91B9-465F-8ACE-233966FBA401}" type="presParOf" srcId="{7892EEE8-4088-4CEA-86F5-188FA2EB734E}" destId="{FA6DF11D-4C1C-4F85-B3C0-43512AA8D2DC}" srcOrd="6" destOrd="0" presId="urn:microsoft.com/office/officeart/2005/8/layout/radial3"/>
    <dgm:cxn modelId="{8E6FE9FC-F08A-464D-B0A1-182AFE685712}" type="presParOf" srcId="{7892EEE8-4088-4CEA-86F5-188FA2EB734E}" destId="{46E165A8-6E61-4F45-A0A6-B9BD52BC5EAB}" srcOrd="7" destOrd="0" presId="urn:microsoft.com/office/officeart/2005/8/layout/radial3"/>
    <dgm:cxn modelId="{4341D63D-DADD-4B72-9120-30B521A80662}" type="presParOf" srcId="{7892EEE8-4088-4CEA-86F5-188FA2EB734E}" destId="{091B3EB2-64D1-4A95-80A9-9DF7C8D1FCE6}" srcOrd="8" destOrd="0" presId="urn:microsoft.com/office/officeart/2005/8/layout/radial3"/>
    <dgm:cxn modelId="{D1B86FDE-9A7A-4F4B-9364-E10E3727723B}" type="presParOf" srcId="{7892EEE8-4088-4CEA-86F5-188FA2EB734E}" destId="{A124DC7F-2557-401C-9C4C-D13B67F1AFBD}" srcOrd="9" destOrd="0" presId="urn:microsoft.com/office/officeart/2005/8/layout/radial3"/>
    <dgm:cxn modelId="{10CCBE1A-8371-4D06-BFE1-0E3C04FC92B2}" type="presParOf" srcId="{7892EEE8-4088-4CEA-86F5-188FA2EB734E}" destId="{84592539-5055-4BF2-9CB1-687CFEBADE1C}" srcOrd="10" destOrd="0" presId="urn:microsoft.com/office/officeart/2005/8/layout/radial3"/>
    <dgm:cxn modelId="{BA3BCFDA-49C0-4DD8-B172-DD3B2075941C}" type="presParOf" srcId="{7892EEE8-4088-4CEA-86F5-188FA2EB734E}" destId="{35454F64-899A-4450-AFB4-C786C5E59D9A}" srcOrd="11" destOrd="0" presId="urn:microsoft.com/office/officeart/2005/8/layout/radial3"/>
    <dgm:cxn modelId="{6C6E5E51-EE2A-49F0-8C7B-BF6E9EFA1D3A}" type="presParOf" srcId="{7892EEE8-4088-4CEA-86F5-188FA2EB734E}" destId="{C7D1C6C1-85C2-401D-82AC-690F7B3FECBF}" srcOrd="12" destOrd="0" presId="urn:microsoft.com/office/officeart/2005/8/layout/radial3"/>
    <dgm:cxn modelId="{E46EBDDB-8E6D-48C0-8779-72A37D07BDDA}" type="presParOf" srcId="{7892EEE8-4088-4CEA-86F5-188FA2EB734E}" destId="{50174FA3-9678-4E62-857D-A8A3CF2E45AB}" srcOrd="13" destOrd="0" presId="urn:microsoft.com/office/officeart/2005/8/layout/radial3"/>
    <dgm:cxn modelId="{2B1AC6FF-FF2A-4F5F-B764-6DB985B42F16}" type="presParOf" srcId="{7892EEE8-4088-4CEA-86F5-188FA2EB734E}" destId="{BAA10EAD-5BA4-4F12-8561-EF63D03B65BE}" srcOrd="1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56443A-FC72-40C6-8266-193F762CCDAF}">
      <dsp:nvSpPr>
        <dsp:cNvPr id="0" name=""/>
        <dsp:cNvSpPr/>
      </dsp:nvSpPr>
      <dsp:spPr>
        <a:xfrm>
          <a:off x="1600189" y="805052"/>
          <a:ext cx="4016868" cy="360842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“Mrs. Brown”</a:t>
          </a:r>
          <a:endParaRPr lang="en-US" sz="2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88446" y="1333494"/>
        <a:ext cx="2840354" cy="2551543"/>
      </dsp:txXfrm>
    </dsp:sp>
    <dsp:sp modelId="{2171E2C9-3607-4792-8492-9A7D48048409}">
      <dsp:nvSpPr>
        <dsp:cNvPr id="0" name=""/>
        <dsp:cNvSpPr/>
      </dsp:nvSpPr>
      <dsp:spPr>
        <a:xfrm>
          <a:off x="2884418" y="524"/>
          <a:ext cx="1470163" cy="147016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Family </a:t>
          </a:r>
          <a:br>
            <a:rPr lang="en-US" sz="1400" b="1" kern="1200" dirty="0" smtClean="0"/>
          </a:br>
          <a:r>
            <a:rPr lang="en-US" sz="1400" b="1" kern="1200" dirty="0" smtClean="0"/>
            <a:t>Support</a:t>
          </a:r>
          <a:endParaRPr lang="en-US" sz="1400" b="1" kern="1200" dirty="0"/>
        </a:p>
      </dsp:txBody>
      <dsp:txXfrm>
        <a:off x="3099718" y="215824"/>
        <a:ext cx="1039563" cy="1039563"/>
      </dsp:txXfrm>
    </dsp:sp>
    <dsp:sp modelId="{7AD8CBB8-76D4-4104-A083-107E345419D9}">
      <dsp:nvSpPr>
        <dsp:cNvPr id="0" name=""/>
        <dsp:cNvSpPr/>
      </dsp:nvSpPr>
      <dsp:spPr>
        <a:xfrm>
          <a:off x="4009926" y="366224"/>
          <a:ext cx="1470163" cy="147016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Home &amp; Comm.-based  Services</a:t>
          </a:r>
          <a:endParaRPr lang="en-US" sz="1400" b="1" kern="1200" dirty="0"/>
        </a:p>
      </dsp:txBody>
      <dsp:txXfrm>
        <a:off x="4225226" y="581524"/>
        <a:ext cx="1039563" cy="1039563"/>
      </dsp:txXfrm>
    </dsp:sp>
    <dsp:sp modelId="{A124DC7F-2557-401C-9C4C-D13B67F1AFBD}">
      <dsp:nvSpPr>
        <dsp:cNvPr id="0" name=""/>
        <dsp:cNvSpPr/>
      </dsp:nvSpPr>
      <dsp:spPr>
        <a:xfrm>
          <a:off x="4705528" y="1323638"/>
          <a:ext cx="1470163" cy="147016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Medical Support Services</a:t>
          </a:r>
          <a:endParaRPr lang="en-US" sz="1400" b="1" kern="1200" dirty="0"/>
        </a:p>
      </dsp:txBody>
      <dsp:txXfrm>
        <a:off x="4920828" y="1538938"/>
        <a:ext cx="1039563" cy="1039563"/>
      </dsp:txXfrm>
    </dsp:sp>
    <dsp:sp modelId="{F1499786-2F1A-4EF5-BD12-F5444CEFFF31}">
      <dsp:nvSpPr>
        <dsp:cNvPr id="0" name=""/>
        <dsp:cNvSpPr/>
      </dsp:nvSpPr>
      <dsp:spPr>
        <a:xfrm>
          <a:off x="4705528" y="2507067"/>
          <a:ext cx="1470163" cy="147016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Transp. Services</a:t>
          </a:r>
          <a:endParaRPr lang="en-US" sz="1400" b="1" kern="1200" dirty="0"/>
        </a:p>
      </dsp:txBody>
      <dsp:txXfrm>
        <a:off x="4920828" y="2722367"/>
        <a:ext cx="1039563" cy="1039563"/>
      </dsp:txXfrm>
    </dsp:sp>
    <dsp:sp modelId="{84592539-5055-4BF2-9CB1-687CFEBADE1C}">
      <dsp:nvSpPr>
        <dsp:cNvPr id="0" name=""/>
        <dsp:cNvSpPr/>
      </dsp:nvSpPr>
      <dsp:spPr>
        <a:xfrm>
          <a:off x="4094199" y="3446764"/>
          <a:ext cx="1470163" cy="147016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Food and Water</a:t>
          </a:r>
          <a:endParaRPr lang="en-US" sz="1400" b="1" kern="1200" dirty="0"/>
        </a:p>
      </dsp:txBody>
      <dsp:txXfrm>
        <a:off x="4309499" y="3662064"/>
        <a:ext cx="1039563" cy="1039563"/>
      </dsp:txXfrm>
    </dsp:sp>
    <dsp:sp modelId="{35454F64-899A-4450-AFB4-C786C5E59D9A}">
      <dsp:nvSpPr>
        <dsp:cNvPr id="0" name=""/>
        <dsp:cNvSpPr/>
      </dsp:nvSpPr>
      <dsp:spPr>
        <a:xfrm>
          <a:off x="2884418" y="3830182"/>
          <a:ext cx="1470163" cy="147016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Social Supports </a:t>
          </a:r>
          <a:r>
            <a:rPr lang="en-US" sz="1200" b="1" kern="1200" dirty="0" smtClean="0"/>
            <a:t>(e.g. friends; neighbors; senior center)</a:t>
          </a:r>
        </a:p>
      </dsp:txBody>
      <dsp:txXfrm>
        <a:off x="3099718" y="4045482"/>
        <a:ext cx="1039563" cy="1039563"/>
      </dsp:txXfrm>
    </dsp:sp>
    <dsp:sp modelId="{CAEC77AE-D91D-4FCD-98C4-8E67C97E8F91}">
      <dsp:nvSpPr>
        <dsp:cNvPr id="0" name=""/>
        <dsp:cNvSpPr/>
      </dsp:nvSpPr>
      <dsp:spPr>
        <a:xfrm>
          <a:off x="1752599" y="3455008"/>
          <a:ext cx="1470163" cy="147016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Faith Based Support</a:t>
          </a:r>
          <a:endParaRPr lang="en-US" sz="1600" b="1" kern="1200" dirty="0"/>
        </a:p>
      </dsp:txBody>
      <dsp:txXfrm>
        <a:off x="1967899" y="3670308"/>
        <a:ext cx="1039563" cy="1039563"/>
      </dsp:txXfrm>
    </dsp:sp>
    <dsp:sp modelId="{1A88BACE-DF2C-4E4D-8621-F65368B6BEAB}">
      <dsp:nvSpPr>
        <dsp:cNvPr id="0" name=""/>
        <dsp:cNvSpPr/>
      </dsp:nvSpPr>
      <dsp:spPr>
        <a:xfrm>
          <a:off x="1063308" y="2507067"/>
          <a:ext cx="1470163" cy="147016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Utilities</a:t>
          </a:r>
          <a:endParaRPr lang="en-US" sz="1600" b="1" kern="1200" dirty="0"/>
        </a:p>
      </dsp:txBody>
      <dsp:txXfrm>
        <a:off x="1278608" y="2722367"/>
        <a:ext cx="1039563" cy="1039563"/>
      </dsp:txXfrm>
    </dsp:sp>
    <dsp:sp modelId="{BE67C726-1C88-443C-8294-0CFD31EB577F}">
      <dsp:nvSpPr>
        <dsp:cNvPr id="0" name=""/>
        <dsp:cNvSpPr/>
      </dsp:nvSpPr>
      <dsp:spPr>
        <a:xfrm>
          <a:off x="1087747" y="1310602"/>
          <a:ext cx="1470163" cy="147016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0452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60" b="1" kern="1200" baseline="0" dirty="0" smtClean="0"/>
            <a:t>Medications</a:t>
          </a:r>
          <a:endParaRPr lang="en-US" sz="1360" b="1" kern="1200" baseline="0" dirty="0"/>
        </a:p>
      </dsp:txBody>
      <dsp:txXfrm>
        <a:off x="1303047" y="1525902"/>
        <a:ext cx="1039563" cy="1039563"/>
      </dsp:txXfrm>
    </dsp:sp>
    <dsp:sp modelId="{45C971D5-46AB-43A0-A225-D9C2499F88D2}">
      <dsp:nvSpPr>
        <dsp:cNvPr id="0" name=""/>
        <dsp:cNvSpPr/>
      </dsp:nvSpPr>
      <dsp:spPr>
        <a:xfrm>
          <a:off x="1758910" y="366224"/>
          <a:ext cx="1470163" cy="147016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Medical Equipment &amp; Supplies</a:t>
          </a:r>
          <a:endParaRPr lang="en-US" sz="1400" b="1" kern="1200" dirty="0"/>
        </a:p>
      </dsp:txBody>
      <dsp:txXfrm>
        <a:off x="1974210" y="581524"/>
        <a:ext cx="1039563" cy="10395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56443A-FC72-40C6-8266-193F762CCDAF}">
      <dsp:nvSpPr>
        <dsp:cNvPr id="0" name=""/>
        <dsp:cNvSpPr/>
      </dsp:nvSpPr>
      <dsp:spPr>
        <a:xfrm>
          <a:off x="1921172" y="1057572"/>
          <a:ext cx="2634654" cy="263465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“Mrs. Brown”</a:t>
          </a:r>
          <a:endParaRPr lang="en-US" sz="22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07008" y="1443408"/>
        <a:ext cx="1862982" cy="1862982"/>
      </dsp:txXfrm>
    </dsp:sp>
    <dsp:sp modelId="{2171E2C9-3607-4792-8492-9A7D48048409}">
      <dsp:nvSpPr>
        <dsp:cNvPr id="0" name=""/>
        <dsp:cNvSpPr/>
      </dsp:nvSpPr>
      <dsp:spPr>
        <a:xfrm>
          <a:off x="2579836" y="470"/>
          <a:ext cx="1317327" cy="1317327"/>
        </a:xfrm>
        <a:prstGeom prst="ellipse">
          <a:avLst/>
        </a:prstGeom>
        <a:solidFill>
          <a:srgbClr val="FF0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Family Support</a:t>
          </a:r>
          <a:endParaRPr lang="en-US" sz="1200" b="1" kern="1200" dirty="0"/>
        </a:p>
      </dsp:txBody>
      <dsp:txXfrm>
        <a:off x="2772754" y="193388"/>
        <a:ext cx="931491" cy="931491"/>
      </dsp:txXfrm>
    </dsp:sp>
    <dsp:sp modelId="{7AD8CBB8-76D4-4104-A083-107E345419D9}">
      <dsp:nvSpPr>
        <dsp:cNvPr id="0" name=""/>
        <dsp:cNvSpPr/>
      </dsp:nvSpPr>
      <dsp:spPr>
        <a:xfrm>
          <a:off x="3588338" y="328152"/>
          <a:ext cx="1317327" cy="1317327"/>
        </a:xfrm>
        <a:prstGeom prst="ellipse">
          <a:avLst/>
        </a:prstGeom>
        <a:solidFill>
          <a:srgbClr val="FFFF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Home- &amp; Comm.-based Services</a:t>
          </a:r>
          <a:endParaRPr lang="en-US" sz="1200" b="1" kern="1200" dirty="0"/>
        </a:p>
      </dsp:txBody>
      <dsp:txXfrm>
        <a:off x="3781256" y="521070"/>
        <a:ext cx="931491" cy="931491"/>
      </dsp:txXfrm>
    </dsp:sp>
    <dsp:sp modelId="{A124DC7F-2557-401C-9C4C-D13B67F1AFBD}">
      <dsp:nvSpPr>
        <dsp:cNvPr id="0" name=""/>
        <dsp:cNvSpPr/>
      </dsp:nvSpPr>
      <dsp:spPr>
        <a:xfrm>
          <a:off x="4211626" y="1186035"/>
          <a:ext cx="1317327" cy="1317327"/>
        </a:xfrm>
        <a:prstGeom prst="ellipse">
          <a:avLst/>
        </a:prstGeom>
        <a:solidFill>
          <a:srgbClr val="FFFF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Medical Support Services</a:t>
          </a:r>
          <a:endParaRPr lang="en-US" sz="1200" b="1" kern="1200" dirty="0"/>
        </a:p>
      </dsp:txBody>
      <dsp:txXfrm>
        <a:off x="4404544" y="1378953"/>
        <a:ext cx="931491" cy="931491"/>
      </dsp:txXfrm>
    </dsp:sp>
    <dsp:sp modelId="{F1499786-2F1A-4EF5-BD12-F5444CEFFF31}">
      <dsp:nvSpPr>
        <dsp:cNvPr id="0" name=""/>
        <dsp:cNvSpPr/>
      </dsp:nvSpPr>
      <dsp:spPr>
        <a:xfrm>
          <a:off x="4211626" y="2246437"/>
          <a:ext cx="1317327" cy="1317327"/>
        </a:xfrm>
        <a:prstGeom prst="ellipse">
          <a:avLst/>
        </a:prstGeom>
        <a:solidFill>
          <a:srgbClr val="FF0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Transp. Services</a:t>
          </a:r>
          <a:endParaRPr lang="en-US" sz="1200" b="1" kern="1200" dirty="0"/>
        </a:p>
      </dsp:txBody>
      <dsp:txXfrm>
        <a:off x="4404544" y="2439355"/>
        <a:ext cx="931491" cy="931491"/>
      </dsp:txXfrm>
    </dsp:sp>
    <dsp:sp modelId="{84592539-5055-4BF2-9CB1-687CFEBADE1C}">
      <dsp:nvSpPr>
        <dsp:cNvPr id="0" name=""/>
        <dsp:cNvSpPr/>
      </dsp:nvSpPr>
      <dsp:spPr>
        <a:xfrm>
          <a:off x="3588338" y="3104320"/>
          <a:ext cx="1317327" cy="1317327"/>
        </a:xfrm>
        <a:prstGeom prst="ellipse">
          <a:avLst/>
        </a:prstGeom>
        <a:solidFill>
          <a:srgbClr val="FFFF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Food &amp; Water</a:t>
          </a:r>
          <a:endParaRPr lang="en-US" sz="1200" b="1" kern="1200" dirty="0"/>
        </a:p>
      </dsp:txBody>
      <dsp:txXfrm>
        <a:off x="3781256" y="3297238"/>
        <a:ext cx="931491" cy="931491"/>
      </dsp:txXfrm>
    </dsp:sp>
    <dsp:sp modelId="{4D8E33CC-A96E-4225-A25B-E670D1A2B8D2}">
      <dsp:nvSpPr>
        <dsp:cNvPr id="0" name=""/>
        <dsp:cNvSpPr/>
      </dsp:nvSpPr>
      <dsp:spPr>
        <a:xfrm>
          <a:off x="2579836" y="3432002"/>
          <a:ext cx="1317327" cy="1317327"/>
        </a:xfrm>
        <a:prstGeom prst="ellipse">
          <a:avLst/>
        </a:prstGeom>
        <a:solidFill>
          <a:srgbClr val="FFFF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 Medications</a:t>
          </a:r>
          <a:endParaRPr lang="en-US" sz="1200" b="1" kern="1200" dirty="0"/>
        </a:p>
      </dsp:txBody>
      <dsp:txXfrm>
        <a:off x="2772754" y="3624920"/>
        <a:ext cx="931491" cy="931491"/>
      </dsp:txXfrm>
    </dsp:sp>
    <dsp:sp modelId="{35454F64-899A-4450-AFB4-C786C5E59D9A}">
      <dsp:nvSpPr>
        <dsp:cNvPr id="0" name=""/>
        <dsp:cNvSpPr/>
      </dsp:nvSpPr>
      <dsp:spPr>
        <a:xfrm>
          <a:off x="1571334" y="3104320"/>
          <a:ext cx="1317327" cy="1317327"/>
        </a:xfrm>
        <a:prstGeom prst="ellipse">
          <a:avLst/>
        </a:prstGeom>
        <a:solidFill>
          <a:srgbClr val="FF0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Social Support Services</a:t>
          </a:r>
          <a:endParaRPr lang="en-US" sz="1200" b="1" kern="1200" dirty="0"/>
        </a:p>
      </dsp:txBody>
      <dsp:txXfrm>
        <a:off x="1764252" y="3297238"/>
        <a:ext cx="931491" cy="931491"/>
      </dsp:txXfrm>
    </dsp:sp>
    <dsp:sp modelId="{48A43C8D-65FB-40BE-96B5-E3478A61B5DA}">
      <dsp:nvSpPr>
        <dsp:cNvPr id="0" name=""/>
        <dsp:cNvSpPr/>
      </dsp:nvSpPr>
      <dsp:spPr>
        <a:xfrm>
          <a:off x="948045" y="2246437"/>
          <a:ext cx="1317327" cy="1317327"/>
        </a:xfrm>
        <a:prstGeom prst="ellipse">
          <a:avLst/>
        </a:prstGeom>
        <a:solidFill>
          <a:srgbClr val="FF0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Medical Equip. &amp; Supplies</a:t>
          </a:r>
          <a:endParaRPr lang="en-US" sz="1200" b="1" kern="1200" dirty="0"/>
        </a:p>
      </dsp:txBody>
      <dsp:txXfrm>
        <a:off x="1140963" y="2439355"/>
        <a:ext cx="931491" cy="931491"/>
      </dsp:txXfrm>
    </dsp:sp>
    <dsp:sp modelId="{CAEC77AE-D91D-4FCD-98C4-8E67C97E8F91}">
      <dsp:nvSpPr>
        <dsp:cNvPr id="0" name=""/>
        <dsp:cNvSpPr/>
      </dsp:nvSpPr>
      <dsp:spPr>
        <a:xfrm>
          <a:off x="948045" y="1186035"/>
          <a:ext cx="1317327" cy="1317327"/>
        </a:xfrm>
        <a:prstGeom prst="ellipse">
          <a:avLst/>
        </a:prstGeom>
        <a:solidFill>
          <a:srgbClr val="FF0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Faith Based Support</a:t>
          </a:r>
          <a:endParaRPr lang="en-US" sz="1200" b="1" kern="1200" dirty="0"/>
        </a:p>
      </dsp:txBody>
      <dsp:txXfrm>
        <a:off x="1140963" y="1378953"/>
        <a:ext cx="931491" cy="931491"/>
      </dsp:txXfrm>
    </dsp:sp>
    <dsp:sp modelId="{1A88BACE-DF2C-4E4D-8621-F65368B6BEAB}">
      <dsp:nvSpPr>
        <dsp:cNvPr id="0" name=""/>
        <dsp:cNvSpPr/>
      </dsp:nvSpPr>
      <dsp:spPr>
        <a:xfrm>
          <a:off x="1571334" y="328152"/>
          <a:ext cx="1317327" cy="1317327"/>
        </a:xfrm>
        <a:prstGeom prst="ellipse">
          <a:avLst/>
        </a:prstGeom>
        <a:solidFill>
          <a:srgbClr val="FF0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Utilities</a:t>
          </a:r>
          <a:endParaRPr lang="en-US" sz="1200" b="1" kern="1200" dirty="0"/>
        </a:p>
      </dsp:txBody>
      <dsp:txXfrm>
        <a:off x="1764252" y="521070"/>
        <a:ext cx="931491" cy="9314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56443A-FC72-40C6-8266-193F762CCDAF}">
      <dsp:nvSpPr>
        <dsp:cNvPr id="0" name=""/>
        <dsp:cNvSpPr/>
      </dsp:nvSpPr>
      <dsp:spPr>
        <a:xfrm>
          <a:off x="1999831" y="1203818"/>
          <a:ext cx="2490861" cy="249086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“Mrs. Brown”</a:t>
          </a:r>
          <a:endParaRPr lang="en-US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64609" y="1568596"/>
        <a:ext cx="1761305" cy="1761305"/>
      </dsp:txXfrm>
    </dsp:sp>
    <dsp:sp modelId="{2171E2C9-3607-4792-8492-9A7D48048409}">
      <dsp:nvSpPr>
        <dsp:cNvPr id="0" name=""/>
        <dsp:cNvSpPr/>
      </dsp:nvSpPr>
      <dsp:spPr>
        <a:xfrm>
          <a:off x="2418931" y="177806"/>
          <a:ext cx="1245430" cy="1245430"/>
        </a:xfrm>
        <a:prstGeom prst="ellipse">
          <a:avLst/>
        </a:prstGeom>
        <a:solidFill>
          <a:srgbClr val="FF0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Family Support</a:t>
          </a:r>
          <a:endParaRPr lang="en-US" sz="1500" b="1" kern="1200" dirty="0"/>
        </a:p>
      </dsp:txBody>
      <dsp:txXfrm>
        <a:off x="2601320" y="360195"/>
        <a:ext cx="880652" cy="880652"/>
      </dsp:txXfrm>
    </dsp:sp>
    <dsp:sp modelId="{7AD8CBB8-76D4-4104-A083-107E345419D9}">
      <dsp:nvSpPr>
        <dsp:cNvPr id="0" name=""/>
        <dsp:cNvSpPr/>
      </dsp:nvSpPr>
      <dsp:spPr>
        <a:xfrm>
          <a:off x="3435761" y="343310"/>
          <a:ext cx="1245430" cy="1245430"/>
        </a:xfrm>
        <a:prstGeom prst="ellipse">
          <a:avLst/>
        </a:prstGeom>
        <a:solidFill>
          <a:srgbClr val="FF0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Home &amp; Comm.-based Serv.</a:t>
          </a:r>
          <a:endParaRPr lang="en-US" sz="1500" b="1" kern="1200" dirty="0"/>
        </a:p>
      </dsp:txBody>
      <dsp:txXfrm>
        <a:off x="3618150" y="525699"/>
        <a:ext cx="880652" cy="880652"/>
      </dsp:txXfrm>
    </dsp:sp>
    <dsp:sp modelId="{A124DC7F-2557-401C-9C4C-D13B67F1AFBD}">
      <dsp:nvSpPr>
        <dsp:cNvPr id="0" name=""/>
        <dsp:cNvSpPr/>
      </dsp:nvSpPr>
      <dsp:spPr>
        <a:xfrm>
          <a:off x="4139344" y="1100223"/>
          <a:ext cx="1245430" cy="1245430"/>
        </a:xfrm>
        <a:prstGeom prst="ellipse">
          <a:avLst/>
        </a:prstGeom>
        <a:solidFill>
          <a:srgbClr val="FFFF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Medical Support Services</a:t>
          </a:r>
          <a:endParaRPr lang="en-US" sz="1500" b="1" kern="1200" dirty="0"/>
        </a:p>
      </dsp:txBody>
      <dsp:txXfrm>
        <a:off x="4321733" y="1282612"/>
        <a:ext cx="880652" cy="880652"/>
      </dsp:txXfrm>
    </dsp:sp>
    <dsp:sp modelId="{F1499786-2F1A-4EF5-BD12-F5444CEFFF31}">
      <dsp:nvSpPr>
        <dsp:cNvPr id="0" name=""/>
        <dsp:cNvSpPr/>
      </dsp:nvSpPr>
      <dsp:spPr>
        <a:xfrm>
          <a:off x="4274783" y="2159001"/>
          <a:ext cx="1218380" cy="1119256"/>
        </a:xfrm>
        <a:prstGeom prst="ellipse">
          <a:avLst/>
        </a:prstGeom>
        <a:solidFill>
          <a:srgbClr val="FF0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Transp. Services</a:t>
          </a:r>
          <a:endParaRPr lang="en-US" sz="1500" b="1" kern="1200" dirty="0"/>
        </a:p>
      </dsp:txBody>
      <dsp:txXfrm>
        <a:off x="4453211" y="2322912"/>
        <a:ext cx="861524" cy="791434"/>
      </dsp:txXfrm>
    </dsp:sp>
    <dsp:sp modelId="{84592539-5055-4BF2-9CB1-687CFEBADE1C}">
      <dsp:nvSpPr>
        <dsp:cNvPr id="0" name=""/>
        <dsp:cNvSpPr/>
      </dsp:nvSpPr>
      <dsp:spPr>
        <a:xfrm>
          <a:off x="4159705" y="2973463"/>
          <a:ext cx="1021901" cy="1014341"/>
        </a:xfrm>
        <a:prstGeom prst="ellipse">
          <a:avLst/>
        </a:prstGeom>
        <a:solidFill>
          <a:srgbClr val="FFFF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Food &amp;</a:t>
          </a:r>
          <a:br>
            <a:rPr lang="en-US" sz="1500" b="1" kern="1200" dirty="0" smtClean="0"/>
          </a:br>
          <a:r>
            <a:rPr lang="en-US" sz="1500" b="1" kern="1200" dirty="0" smtClean="0"/>
            <a:t>  Water</a:t>
          </a:r>
          <a:endParaRPr lang="en-US" sz="1500" b="1" kern="1200" dirty="0"/>
        </a:p>
      </dsp:txBody>
      <dsp:txXfrm>
        <a:off x="4309359" y="3122010"/>
        <a:ext cx="722593" cy="717247"/>
      </dsp:txXfrm>
    </dsp:sp>
    <dsp:sp modelId="{4D8E33CC-A96E-4225-A25B-E670D1A2B8D2}">
      <dsp:nvSpPr>
        <dsp:cNvPr id="0" name=""/>
        <dsp:cNvSpPr/>
      </dsp:nvSpPr>
      <dsp:spPr>
        <a:xfrm>
          <a:off x="3379033" y="3468337"/>
          <a:ext cx="1192973" cy="1091383"/>
        </a:xfrm>
        <a:prstGeom prst="ellipse">
          <a:avLst/>
        </a:prstGeom>
        <a:solidFill>
          <a:srgbClr val="FFFF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  Medica-</a:t>
          </a:r>
          <a:br>
            <a:rPr lang="en-US" sz="1500" b="1" kern="1200" dirty="0" smtClean="0"/>
          </a:br>
          <a:r>
            <a:rPr lang="en-US" sz="1500" b="1" kern="1200" dirty="0" smtClean="0"/>
            <a:t>tions</a:t>
          </a:r>
          <a:endParaRPr lang="en-US" sz="1500" b="1" kern="1200" dirty="0"/>
        </a:p>
      </dsp:txBody>
      <dsp:txXfrm>
        <a:off x="3553740" y="3628166"/>
        <a:ext cx="843559" cy="771725"/>
      </dsp:txXfrm>
    </dsp:sp>
    <dsp:sp modelId="{35454F64-899A-4450-AFB4-C786C5E59D9A}">
      <dsp:nvSpPr>
        <dsp:cNvPr id="0" name=""/>
        <dsp:cNvSpPr/>
      </dsp:nvSpPr>
      <dsp:spPr>
        <a:xfrm>
          <a:off x="2464638" y="3468342"/>
          <a:ext cx="1192960" cy="1091371"/>
        </a:xfrm>
        <a:prstGeom prst="ellipse">
          <a:avLst/>
        </a:prstGeom>
        <a:solidFill>
          <a:srgbClr val="FF0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Social     Support Services  </a:t>
          </a:r>
          <a:endParaRPr lang="en-US" sz="1400" b="1" kern="1200" dirty="0"/>
        </a:p>
      </dsp:txBody>
      <dsp:txXfrm>
        <a:off x="2639343" y="3628170"/>
        <a:ext cx="843550" cy="771715"/>
      </dsp:txXfrm>
    </dsp:sp>
    <dsp:sp modelId="{3D73D8DE-63FC-4B6B-8AF9-C82A362EB51D}">
      <dsp:nvSpPr>
        <dsp:cNvPr id="0" name=""/>
        <dsp:cNvSpPr/>
      </dsp:nvSpPr>
      <dsp:spPr>
        <a:xfrm>
          <a:off x="1497771" y="3047164"/>
          <a:ext cx="1245430" cy="1245430"/>
        </a:xfrm>
        <a:prstGeom prst="ellipse">
          <a:avLst/>
        </a:prstGeom>
        <a:solidFill>
          <a:srgbClr val="FF0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Medical Equip. &amp; Supplies</a:t>
          </a:r>
          <a:endParaRPr lang="en-US" sz="1500" b="1" kern="1200" dirty="0"/>
        </a:p>
      </dsp:txBody>
      <dsp:txXfrm>
        <a:off x="1680160" y="3229553"/>
        <a:ext cx="880652" cy="880652"/>
      </dsp:txXfrm>
    </dsp:sp>
    <dsp:sp modelId="{CAEC77AE-D91D-4FCD-98C4-8E67C97E8F91}">
      <dsp:nvSpPr>
        <dsp:cNvPr id="0" name=""/>
        <dsp:cNvSpPr/>
      </dsp:nvSpPr>
      <dsp:spPr>
        <a:xfrm>
          <a:off x="1073571" y="2132768"/>
          <a:ext cx="1245430" cy="1245430"/>
        </a:xfrm>
        <a:prstGeom prst="ellipse">
          <a:avLst/>
        </a:prstGeom>
        <a:solidFill>
          <a:srgbClr val="FF0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Faith Based Support</a:t>
          </a:r>
          <a:endParaRPr lang="en-US" sz="1500" b="1" kern="1200" dirty="0"/>
        </a:p>
      </dsp:txBody>
      <dsp:txXfrm>
        <a:off x="1255960" y="2315157"/>
        <a:ext cx="880652" cy="880652"/>
      </dsp:txXfrm>
    </dsp:sp>
    <dsp:sp modelId="{1A88BACE-DF2C-4E4D-8621-F65368B6BEAB}">
      <dsp:nvSpPr>
        <dsp:cNvPr id="0" name=""/>
        <dsp:cNvSpPr/>
      </dsp:nvSpPr>
      <dsp:spPr>
        <a:xfrm>
          <a:off x="1275922" y="1218370"/>
          <a:ext cx="1245430" cy="1245430"/>
        </a:xfrm>
        <a:prstGeom prst="ellipse">
          <a:avLst/>
        </a:prstGeom>
        <a:solidFill>
          <a:srgbClr val="FF0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Utilities</a:t>
          </a:r>
          <a:endParaRPr lang="en-US" sz="1500" b="1" kern="1200" dirty="0"/>
        </a:p>
      </dsp:txBody>
      <dsp:txXfrm>
        <a:off x="1458311" y="1400759"/>
        <a:ext cx="880652" cy="880652"/>
      </dsp:txXfrm>
    </dsp:sp>
    <dsp:sp modelId="{DCB36A7C-2ACA-4492-B507-6A4B7402D875}">
      <dsp:nvSpPr>
        <dsp:cNvPr id="0" name=""/>
        <dsp:cNvSpPr/>
      </dsp:nvSpPr>
      <dsp:spPr>
        <a:xfrm>
          <a:off x="291240" y="0"/>
          <a:ext cx="1377508" cy="1371605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u="sng" kern="1200" dirty="0" smtClean="0">
              <a:solidFill>
                <a:schemeClr val="tx1"/>
              </a:solidFill>
              <a:latin typeface="Comic Sans MS" pitchFamily="66" charset="0"/>
            </a:rPr>
            <a:t>Shelter?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u="sng" kern="1200" dirty="0" smtClean="0">
              <a:solidFill>
                <a:schemeClr val="tx1"/>
              </a:solidFill>
              <a:latin typeface="Comic Sans MS" pitchFamily="66" charset="0"/>
            </a:rPr>
            <a:t>Hospital?</a:t>
          </a:r>
          <a:endParaRPr lang="en-US" sz="1600" b="1" u="sng" kern="1200" dirty="0">
            <a:solidFill>
              <a:schemeClr val="tx1"/>
            </a:solidFill>
            <a:latin typeface="Comic Sans MS" pitchFamily="66" charset="0"/>
          </a:endParaRPr>
        </a:p>
      </dsp:txBody>
      <dsp:txXfrm>
        <a:off x="492971" y="200867"/>
        <a:ext cx="974046" cy="96987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56443A-FC72-40C6-8266-193F762CCDAF}">
      <dsp:nvSpPr>
        <dsp:cNvPr id="0" name=""/>
        <dsp:cNvSpPr/>
      </dsp:nvSpPr>
      <dsp:spPr>
        <a:xfrm>
          <a:off x="1392318" y="666197"/>
          <a:ext cx="4038747" cy="393315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000000"/>
              </a:solidFill>
            </a:rPr>
            <a:t>Area</a:t>
          </a:r>
          <a:br>
            <a:rPr lang="en-US" sz="3600" b="1" kern="1200" dirty="0" smtClean="0">
              <a:solidFill>
                <a:srgbClr val="000000"/>
              </a:solidFill>
            </a:rPr>
          </a:br>
          <a:r>
            <a:rPr lang="en-US" sz="3600" b="1" kern="1200" dirty="0" smtClean="0">
              <a:solidFill>
                <a:srgbClr val="000000"/>
              </a:solidFill>
            </a:rPr>
            <a:t>Agency on</a:t>
          </a:r>
          <a:br>
            <a:rPr lang="en-US" sz="3600" b="1" kern="1200" dirty="0" smtClean="0">
              <a:solidFill>
                <a:srgbClr val="000000"/>
              </a:solidFill>
            </a:rPr>
          </a:br>
          <a:r>
            <a:rPr lang="en-US" sz="3600" b="1" kern="1200" dirty="0" smtClean="0">
              <a:solidFill>
                <a:srgbClr val="000000"/>
              </a:solidFill>
            </a:rPr>
            <a:t>Aging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000000"/>
              </a:solidFill>
            </a:rPr>
            <a:t>“Continuum”</a:t>
          </a:r>
          <a:endParaRPr lang="en-US" sz="1800" b="1" kern="1200" dirty="0">
            <a:solidFill>
              <a:srgbClr val="000000"/>
            </a:solidFill>
          </a:endParaRPr>
        </a:p>
      </dsp:txBody>
      <dsp:txXfrm>
        <a:off x="1983779" y="1242194"/>
        <a:ext cx="2855825" cy="2781159"/>
      </dsp:txXfrm>
    </dsp:sp>
    <dsp:sp modelId="{6083FE03-3D6E-4F5F-879A-A589E277E36C}">
      <dsp:nvSpPr>
        <dsp:cNvPr id="0" name=""/>
        <dsp:cNvSpPr/>
      </dsp:nvSpPr>
      <dsp:spPr>
        <a:xfrm>
          <a:off x="2809123" y="15366"/>
          <a:ext cx="1205135" cy="1205135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Admin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(payroll)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2985611" y="191854"/>
        <a:ext cx="852159" cy="852159"/>
      </dsp:txXfrm>
    </dsp:sp>
    <dsp:sp modelId="{CEA53EF3-2D15-482D-93AA-34141201782D}">
      <dsp:nvSpPr>
        <dsp:cNvPr id="0" name=""/>
        <dsp:cNvSpPr/>
      </dsp:nvSpPr>
      <dsp:spPr>
        <a:xfrm>
          <a:off x="3752610" y="232542"/>
          <a:ext cx="1205135" cy="1205135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Volun-</a:t>
          </a:r>
          <a:br>
            <a:rPr lang="en-US" sz="1200" b="1" kern="1200" dirty="0" smtClean="0">
              <a:solidFill>
                <a:srgbClr val="000000"/>
              </a:solidFill>
            </a:rPr>
          </a:br>
          <a:r>
            <a:rPr lang="en-US" sz="1200" b="1" kern="1200" dirty="0" smtClean="0">
              <a:solidFill>
                <a:srgbClr val="000000"/>
              </a:solidFill>
            </a:rPr>
            <a:t>teers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3929098" y="409030"/>
        <a:ext cx="852159" cy="852159"/>
      </dsp:txXfrm>
    </dsp:sp>
    <dsp:sp modelId="{CB043F95-6603-43D9-8467-8F32B3695173}">
      <dsp:nvSpPr>
        <dsp:cNvPr id="0" name=""/>
        <dsp:cNvSpPr/>
      </dsp:nvSpPr>
      <dsp:spPr>
        <a:xfrm>
          <a:off x="4467304" y="885646"/>
          <a:ext cx="1205135" cy="1205135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Physical</a:t>
          </a:r>
          <a:r>
            <a:rPr lang="en-US" sz="1200" b="1" kern="1200" dirty="0" smtClean="0">
              <a:solidFill>
                <a:schemeClr val="bg2"/>
              </a:solidFill>
            </a:rPr>
            <a:t> </a:t>
          </a:r>
          <a:r>
            <a:rPr lang="en-US" sz="1200" b="1" kern="1200" dirty="0" smtClean="0">
              <a:solidFill>
                <a:srgbClr val="000000"/>
              </a:solidFill>
            </a:rPr>
            <a:t>Plant / Maint</a:t>
          </a:r>
          <a:r>
            <a:rPr lang="en-US" sz="1200" b="1" kern="1200" dirty="0" smtClean="0">
              <a:solidFill>
                <a:schemeClr val="bg2"/>
              </a:solidFill>
            </a:rPr>
            <a:t>.</a:t>
          </a:r>
          <a:endParaRPr lang="en-US" sz="1200" b="1" kern="1200" dirty="0">
            <a:solidFill>
              <a:schemeClr val="bg2"/>
            </a:solidFill>
          </a:endParaRPr>
        </a:p>
      </dsp:txBody>
      <dsp:txXfrm>
        <a:off x="4643792" y="1062134"/>
        <a:ext cx="852159" cy="852159"/>
      </dsp:txXfrm>
    </dsp:sp>
    <dsp:sp modelId="{70FABD51-510D-4175-8E2C-6A38D7BD1053}">
      <dsp:nvSpPr>
        <dsp:cNvPr id="0" name=""/>
        <dsp:cNvSpPr/>
      </dsp:nvSpPr>
      <dsp:spPr>
        <a:xfrm>
          <a:off x="4809272" y="1787343"/>
          <a:ext cx="1205135" cy="1205135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Electricity - Utilities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4985760" y="1963831"/>
        <a:ext cx="852159" cy="852159"/>
      </dsp:txXfrm>
    </dsp:sp>
    <dsp:sp modelId="{FA6DF11D-4C1C-4F85-B3C0-43512AA8D2DC}">
      <dsp:nvSpPr>
        <dsp:cNvPr id="0" name=""/>
        <dsp:cNvSpPr/>
      </dsp:nvSpPr>
      <dsp:spPr>
        <a:xfrm>
          <a:off x="4693031" y="2744677"/>
          <a:ext cx="1205135" cy="1205135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  Phones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4869519" y="2921165"/>
        <a:ext cx="852159" cy="852159"/>
      </dsp:txXfrm>
    </dsp:sp>
    <dsp:sp modelId="{46E165A8-6E61-4F45-A0A6-B9BD52BC5EAB}">
      <dsp:nvSpPr>
        <dsp:cNvPr id="0" name=""/>
        <dsp:cNvSpPr/>
      </dsp:nvSpPr>
      <dsp:spPr>
        <a:xfrm>
          <a:off x="4165015" y="3367457"/>
          <a:ext cx="1205135" cy="1205135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  Info. Tech. (IT)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4341503" y="3543945"/>
        <a:ext cx="852159" cy="852159"/>
      </dsp:txXfrm>
    </dsp:sp>
    <dsp:sp modelId="{091B3EB2-64D1-4A95-80A9-9DF7C8D1FCE6}">
      <dsp:nvSpPr>
        <dsp:cNvPr id="0" name=""/>
        <dsp:cNvSpPr/>
      </dsp:nvSpPr>
      <dsp:spPr>
        <a:xfrm>
          <a:off x="3410469" y="3957794"/>
          <a:ext cx="1205135" cy="1205135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Off-Site Facilities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(other AAA offices)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3586957" y="4134282"/>
        <a:ext cx="852159" cy="852159"/>
      </dsp:txXfrm>
    </dsp:sp>
    <dsp:sp modelId="{A124DC7F-2557-401C-9C4C-D13B67F1AFBD}">
      <dsp:nvSpPr>
        <dsp:cNvPr id="0" name=""/>
        <dsp:cNvSpPr/>
      </dsp:nvSpPr>
      <dsp:spPr>
        <a:xfrm>
          <a:off x="2374131" y="4001864"/>
          <a:ext cx="1205135" cy="1205135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Info. &amp; Referral </a:t>
          </a:r>
          <a:r>
            <a:rPr lang="en-US" sz="1540" b="1" kern="1200" baseline="0" dirty="0" smtClean="0">
              <a:solidFill>
                <a:srgbClr val="000000"/>
              </a:solidFill>
            </a:rPr>
            <a:t>Services</a:t>
          </a:r>
        </a:p>
      </dsp:txBody>
      <dsp:txXfrm>
        <a:off x="2550619" y="4178352"/>
        <a:ext cx="852159" cy="852159"/>
      </dsp:txXfrm>
    </dsp:sp>
    <dsp:sp modelId="{84592539-5055-4BF2-9CB1-687CFEBADE1C}">
      <dsp:nvSpPr>
        <dsp:cNvPr id="0" name=""/>
        <dsp:cNvSpPr/>
      </dsp:nvSpPr>
      <dsp:spPr>
        <a:xfrm>
          <a:off x="1426044" y="3538334"/>
          <a:ext cx="1299124" cy="1205135"/>
        </a:xfrm>
        <a:prstGeom prst="ellipse">
          <a:avLst/>
        </a:prstGeom>
        <a:solidFill>
          <a:schemeClr val="accent1">
            <a:lumMod val="60000"/>
            <a:lumOff val="40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kern="1200" dirty="0" smtClean="0">
              <a:solidFill>
                <a:srgbClr val="7030A0"/>
              </a:solidFill>
              <a:latin typeface="Franklin Gothic Heavy" panose="020B0903020102020204" pitchFamily="34" charset="0"/>
            </a:rPr>
            <a:t>Senior Centers</a:t>
          </a:r>
          <a:endParaRPr lang="en-US" sz="1800" b="0" kern="1200" dirty="0">
            <a:solidFill>
              <a:srgbClr val="7030A0"/>
            </a:solidFill>
            <a:latin typeface="Franklin Gothic Heavy" panose="020B0903020102020204" pitchFamily="34" charset="0"/>
          </a:endParaRPr>
        </a:p>
      </dsp:txBody>
      <dsp:txXfrm>
        <a:off x="1616296" y="3714822"/>
        <a:ext cx="918620" cy="852159"/>
      </dsp:txXfrm>
    </dsp:sp>
    <dsp:sp modelId="{35454F64-899A-4450-AFB4-C786C5E59D9A}">
      <dsp:nvSpPr>
        <dsp:cNvPr id="0" name=""/>
        <dsp:cNvSpPr/>
      </dsp:nvSpPr>
      <dsp:spPr>
        <a:xfrm>
          <a:off x="925216" y="2744677"/>
          <a:ext cx="1205135" cy="1205135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CCE </a:t>
          </a:r>
          <a:r>
            <a:rPr lang="en-US" sz="1370" b="1" kern="1200" baseline="0" dirty="0" smtClean="0">
              <a:solidFill>
                <a:srgbClr val="000000"/>
              </a:solidFill>
            </a:rPr>
            <a:t>Providers</a:t>
          </a:r>
          <a:endParaRPr lang="en-US" sz="1370" b="1" kern="1200" baseline="0" dirty="0">
            <a:solidFill>
              <a:srgbClr val="000000"/>
            </a:solidFill>
          </a:endParaRPr>
        </a:p>
      </dsp:txBody>
      <dsp:txXfrm>
        <a:off x="1101704" y="2921165"/>
        <a:ext cx="852159" cy="852159"/>
      </dsp:txXfrm>
    </dsp:sp>
    <dsp:sp modelId="{C7D1C6C1-85C2-401D-82AC-690F7B3FECBF}">
      <dsp:nvSpPr>
        <dsp:cNvPr id="0" name=""/>
        <dsp:cNvSpPr/>
      </dsp:nvSpPr>
      <dsp:spPr>
        <a:xfrm>
          <a:off x="703812" y="1831173"/>
          <a:ext cx="1148602" cy="1147626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Nutrition </a:t>
          </a:r>
          <a:r>
            <a:rPr lang="en-US" sz="1100" b="1" kern="1200" dirty="0" smtClean="0">
              <a:solidFill>
                <a:srgbClr val="000000"/>
              </a:solidFill>
            </a:rPr>
            <a:t>Providers</a:t>
          </a:r>
          <a:endParaRPr lang="en-US" sz="1100" b="1" kern="1200" dirty="0">
            <a:solidFill>
              <a:srgbClr val="000000"/>
            </a:solidFill>
          </a:endParaRPr>
        </a:p>
      </dsp:txBody>
      <dsp:txXfrm>
        <a:off x="872021" y="1999239"/>
        <a:ext cx="812184" cy="811494"/>
      </dsp:txXfrm>
    </dsp:sp>
    <dsp:sp modelId="{50174FA3-9678-4E62-857D-A8A3CF2E45AB}">
      <dsp:nvSpPr>
        <dsp:cNvPr id="0" name=""/>
        <dsp:cNvSpPr/>
      </dsp:nvSpPr>
      <dsp:spPr>
        <a:xfrm>
          <a:off x="1061588" y="827333"/>
          <a:ext cx="1205135" cy="1205135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Transp.</a:t>
          </a:r>
          <a:r>
            <a:rPr lang="en-US" sz="1200" b="1" kern="1200" dirty="0" smtClean="0">
              <a:solidFill>
                <a:srgbClr val="000000"/>
              </a:solidFill>
            </a:rPr>
            <a:t> </a:t>
          </a:r>
          <a:br>
            <a:rPr lang="en-US" sz="1200" b="1" kern="1200" dirty="0" smtClean="0">
              <a:solidFill>
                <a:srgbClr val="000000"/>
              </a:solidFill>
            </a:rPr>
          </a:br>
          <a:r>
            <a:rPr lang="en-US" sz="1200" b="1" kern="1200" dirty="0" smtClean="0">
              <a:solidFill>
                <a:srgbClr val="000000"/>
              </a:solidFill>
            </a:rPr>
            <a:t>Providers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1238076" y="1003821"/>
        <a:ext cx="852159" cy="852159"/>
      </dsp:txXfrm>
    </dsp:sp>
    <dsp:sp modelId="{F91D83C6-6A19-4166-96FB-7EAC57CDD901}">
      <dsp:nvSpPr>
        <dsp:cNvPr id="0" name=""/>
        <dsp:cNvSpPr/>
      </dsp:nvSpPr>
      <dsp:spPr>
        <a:xfrm>
          <a:off x="1872781" y="246154"/>
          <a:ext cx="1205135" cy="1205135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Other </a:t>
          </a:r>
          <a:r>
            <a:rPr lang="en-US" sz="1200" b="1" kern="1200" dirty="0" smtClean="0">
              <a:solidFill>
                <a:srgbClr val="000000"/>
              </a:solidFill>
            </a:rPr>
            <a:t>Contract Services /</a:t>
          </a:r>
          <a:br>
            <a:rPr lang="en-US" sz="1200" b="1" kern="1200" dirty="0" smtClean="0">
              <a:solidFill>
                <a:srgbClr val="000000"/>
              </a:solidFill>
            </a:rPr>
          </a:br>
          <a:r>
            <a:rPr lang="en-US" sz="1200" b="1" kern="1200" dirty="0" smtClean="0">
              <a:solidFill>
                <a:srgbClr val="000000"/>
              </a:solidFill>
            </a:rPr>
            <a:t>Vendors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2049269" y="422642"/>
        <a:ext cx="852159" cy="85215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56443A-FC72-40C6-8266-193F762CCDAF}">
      <dsp:nvSpPr>
        <dsp:cNvPr id="0" name=""/>
        <dsp:cNvSpPr/>
      </dsp:nvSpPr>
      <dsp:spPr>
        <a:xfrm>
          <a:off x="1295684" y="529052"/>
          <a:ext cx="4260281" cy="414889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000000"/>
              </a:solidFill>
            </a:rPr>
            <a:t>Area</a:t>
          </a:r>
          <a:br>
            <a:rPr lang="en-US" sz="3600" b="1" kern="1200" dirty="0" smtClean="0">
              <a:solidFill>
                <a:srgbClr val="000000"/>
              </a:solidFill>
            </a:rPr>
          </a:br>
          <a:r>
            <a:rPr lang="en-US" sz="3600" b="1" kern="1200" dirty="0" smtClean="0">
              <a:solidFill>
                <a:srgbClr val="000000"/>
              </a:solidFill>
            </a:rPr>
            <a:t>Agency on</a:t>
          </a:r>
          <a:br>
            <a:rPr lang="en-US" sz="3600" b="1" kern="1200" dirty="0" smtClean="0">
              <a:solidFill>
                <a:srgbClr val="000000"/>
              </a:solidFill>
            </a:rPr>
          </a:br>
          <a:r>
            <a:rPr lang="en-US" sz="3600" b="1" kern="1200" dirty="0" smtClean="0">
              <a:solidFill>
                <a:srgbClr val="000000"/>
              </a:solidFill>
            </a:rPr>
            <a:t>Aging</a:t>
          </a:r>
          <a:endParaRPr lang="en-US" sz="3600" b="1" kern="1200" dirty="0">
            <a:solidFill>
              <a:srgbClr val="000000"/>
            </a:solidFill>
          </a:endParaRPr>
        </a:p>
      </dsp:txBody>
      <dsp:txXfrm>
        <a:off x="1919588" y="1136644"/>
        <a:ext cx="3012473" cy="2933711"/>
      </dsp:txXfrm>
    </dsp:sp>
    <dsp:sp modelId="{6083FE03-3D6E-4F5F-879A-A589E277E36C}">
      <dsp:nvSpPr>
        <dsp:cNvPr id="0" name=""/>
        <dsp:cNvSpPr/>
      </dsp:nvSpPr>
      <dsp:spPr>
        <a:xfrm>
          <a:off x="2790204" y="1829"/>
          <a:ext cx="1271240" cy="1271240"/>
        </a:xfrm>
        <a:prstGeom prst="ellipse">
          <a:avLst/>
        </a:prstGeom>
        <a:solidFill>
          <a:srgbClr val="FFFF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Admin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(e.g.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payroll)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2976373" y="187998"/>
        <a:ext cx="898902" cy="898902"/>
      </dsp:txXfrm>
    </dsp:sp>
    <dsp:sp modelId="{CEA53EF3-2D15-482D-93AA-34141201782D}">
      <dsp:nvSpPr>
        <dsp:cNvPr id="0" name=""/>
        <dsp:cNvSpPr/>
      </dsp:nvSpPr>
      <dsp:spPr>
        <a:xfrm>
          <a:off x="3780730" y="252239"/>
          <a:ext cx="1271240" cy="1271240"/>
        </a:xfrm>
        <a:prstGeom prst="ellipse">
          <a:avLst/>
        </a:prstGeom>
        <a:solidFill>
          <a:srgbClr val="FFFF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Volun-</a:t>
          </a:r>
          <a:br>
            <a:rPr lang="en-US" sz="1600" b="1" kern="1200" dirty="0" smtClean="0">
              <a:solidFill>
                <a:srgbClr val="000000"/>
              </a:solidFill>
            </a:rPr>
          </a:br>
          <a:r>
            <a:rPr lang="en-US" sz="1600" b="1" kern="1200" dirty="0" smtClean="0">
              <a:solidFill>
                <a:srgbClr val="000000"/>
              </a:solidFill>
            </a:rPr>
            <a:t>teers</a:t>
          </a:r>
          <a:endParaRPr lang="en-US" sz="1600" b="1" kern="1200" dirty="0">
            <a:solidFill>
              <a:srgbClr val="000000"/>
            </a:solidFill>
          </a:endParaRPr>
        </a:p>
      </dsp:txBody>
      <dsp:txXfrm>
        <a:off x="3966899" y="438408"/>
        <a:ext cx="898902" cy="898902"/>
      </dsp:txXfrm>
    </dsp:sp>
    <dsp:sp modelId="{CB043F95-6603-43D9-8467-8F32B3695173}">
      <dsp:nvSpPr>
        <dsp:cNvPr id="0" name=""/>
        <dsp:cNvSpPr/>
      </dsp:nvSpPr>
      <dsp:spPr>
        <a:xfrm>
          <a:off x="4492854" y="984854"/>
          <a:ext cx="1271240" cy="1271240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Physical</a:t>
          </a:r>
          <a:r>
            <a:rPr lang="en-US" sz="1200" b="1" kern="1200" dirty="0" smtClean="0">
              <a:solidFill>
                <a:schemeClr val="bg2"/>
              </a:solidFill>
            </a:rPr>
            <a:t> </a:t>
          </a:r>
          <a:r>
            <a:rPr lang="en-US" sz="1200" b="1" kern="1200" dirty="0" smtClean="0">
              <a:solidFill>
                <a:srgbClr val="000000"/>
              </a:solidFill>
            </a:rPr>
            <a:t>Plant / Maint</a:t>
          </a:r>
          <a:r>
            <a:rPr lang="en-US" sz="1200" b="1" kern="1200" dirty="0" smtClean="0">
              <a:solidFill>
                <a:schemeClr val="bg2"/>
              </a:solidFill>
            </a:rPr>
            <a:t>.</a:t>
          </a:r>
          <a:endParaRPr lang="en-US" sz="1200" b="1" kern="1200" dirty="0">
            <a:solidFill>
              <a:schemeClr val="bg2"/>
            </a:solidFill>
          </a:endParaRPr>
        </a:p>
      </dsp:txBody>
      <dsp:txXfrm>
        <a:off x="4679023" y="1171023"/>
        <a:ext cx="898902" cy="898902"/>
      </dsp:txXfrm>
    </dsp:sp>
    <dsp:sp modelId="{70FABD51-510D-4175-8E2C-6A38D7BD1053}">
      <dsp:nvSpPr>
        <dsp:cNvPr id="0" name=""/>
        <dsp:cNvSpPr/>
      </dsp:nvSpPr>
      <dsp:spPr>
        <a:xfrm>
          <a:off x="4756255" y="1967879"/>
          <a:ext cx="1271240" cy="1271240"/>
        </a:xfrm>
        <a:prstGeom prst="ellipse">
          <a:avLst/>
        </a:prstGeom>
        <a:solidFill>
          <a:srgbClr val="FF0000">
            <a:alpha val="6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Electricity - Utilities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4942424" y="2154048"/>
        <a:ext cx="898902" cy="898902"/>
      </dsp:txXfrm>
    </dsp:sp>
    <dsp:sp modelId="{FA6DF11D-4C1C-4F85-B3C0-43512AA8D2DC}">
      <dsp:nvSpPr>
        <dsp:cNvPr id="0" name=""/>
        <dsp:cNvSpPr/>
      </dsp:nvSpPr>
      <dsp:spPr>
        <a:xfrm>
          <a:off x="4596155" y="2895598"/>
          <a:ext cx="1271240" cy="1271240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  </a:t>
          </a:r>
          <a:r>
            <a:rPr lang="en-US" sz="1600" b="1" kern="1200" dirty="0" smtClean="0">
              <a:solidFill>
                <a:srgbClr val="000000"/>
              </a:solidFill>
            </a:rPr>
            <a:t>Phones</a:t>
          </a:r>
          <a:endParaRPr lang="en-US" sz="1600" b="1" kern="1200" dirty="0">
            <a:solidFill>
              <a:srgbClr val="000000"/>
            </a:solidFill>
          </a:endParaRPr>
        </a:p>
      </dsp:txBody>
      <dsp:txXfrm>
        <a:off x="4782324" y="3081767"/>
        <a:ext cx="898902" cy="898902"/>
      </dsp:txXfrm>
    </dsp:sp>
    <dsp:sp modelId="{46E165A8-6E61-4F45-A0A6-B9BD52BC5EAB}">
      <dsp:nvSpPr>
        <dsp:cNvPr id="0" name=""/>
        <dsp:cNvSpPr/>
      </dsp:nvSpPr>
      <dsp:spPr>
        <a:xfrm>
          <a:off x="3834160" y="3505191"/>
          <a:ext cx="1271240" cy="1271240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  Info. Tech.    (IT)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4020329" y="3691360"/>
        <a:ext cx="898902" cy="898902"/>
      </dsp:txXfrm>
    </dsp:sp>
    <dsp:sp modelId="{091B3EB2-64D1-4A95-80A9-9DF7C8D1FCE6}">
      <dsp:nvSpPr>
        <dsp:cNvPr id="0" name=""/>
        <dsp:cNvSpPr/>
      </dsp:nvSpPr>
      <dsp:spPr>
        <a:xfrm>
          <a:off x="2919759" y="3933932"/>
          <a:ext cx="1271240" cy="1271240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Off-Site Facilities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(other AAA offices)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3105928" y="4120101"/>
        <a:ext cx="898902" cy="898902"/>
      </dsp:txXfrm>
    </dsp:sp>
    <dsp:sp modelId="{A124DC7F-2557-401C-9C4C-D13B67F1AFBD}">
      <dsp:nvSpPr>
        <dsp:cNvPr id="0" name=""/>
        <dsp:cNvSpPr/>
      </dsp:nvSpPr>
      <dsp:spPr>
        <a:xfrm>
          <a:off x="1831832" y="3770186"/>
          <a:ext cx="1271240" cy="1271240"/>
        </a:xfrm>
        <a:prstGeom prst="ellipse">
          <a:avLst/>
        </a:prstGeom>
        <a:solidFill>
          <a:srgbClr val="FFFF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Info. &amp; Referral Services</a:t>
          </a:r>
        </a:p>
      </dsp:txBody>
      <dsp:txXfrm>
        <a:off x="2018001" y="3956355"/>
        <a:ext cx="898902" cy="898902"/>
      </dsp:txXfrm>
    </dsp:sp>
    <dsp:sp modelId="{84592539-5055-4BF2-9CB1-687CFEBADE1C}">
      <dsp:nvSpPr>
        <dsp:cNvPr id="0" name=""/>
        <dsp:cNvSpPr/>
      </dsp:nvSpPr>
      <dsp:spPr>
        <a:xfrm>
          <a:off x="990598" y="2950904"/>
          <a:ext cx="1465155" cy="1271240"/>
        </a:xfrm>
        <a:prstGeom prst="ellipse">
          <a:avLst/>
        </a:prstGeom>
        <a:solidFill>
          <a:srgbClr val="FF0000">
            <a:alpha val="6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smtClean="0">
              <a:solidFill>
                <a:srgbClr val="7030A0"/>
              </a:solidFill>
              <a:latin typeface="Franklin Gothic Heavy" panose="020B0903020102020204" pitchFamily="34" charset="0"/>
            </a:rPr>
            <a:t>Senior Centers</a:t>
          </a:r>
          <a:endParaRPr lang="en-US" sz="2000" b="0" kern="1200" dirty="0">
            <a:solidFill>
              <a:srgbClr val="7030A0"/>
            </a:solidFill>
            <a:latin typeface="Franklin Gothic Heavy" panose="020B0903020102020204" pitchFamily="34" charset="0"/>
          </a:endParaRPr>
        </a:p>
      </dsp:txBody>
      <dsp:txXfrm>
        <a:off x="1205165" y="3137073"/>
        <a:ext cx="1036021" cy="898902"/>
      </dsp:txXfrm>
    </dsp:sp>
    <dsp:sp modelId="{35454F64-899A-4450-AFB4-C786C5E59D9A}">
      <dsp:nvSpPr>
        <dsp:cNvPr id="0" name=""/>
        <dsp:cNvSpPr/>
      </dsp:nvSpPr>
      <dsp:spPr>
        <a:xfrm>
          <a:off x="824154" y="1967879"/>
          <a:ext cx="1271240" cy="1271240"/>
        </a:xfrm>
        <a:prstGeom prst="ellipse">
          <a:avLst/>
        </a:prstGeom>
        <a:solidFill>
          <a:srgbClr val="FF0000">
            <a:alpha val="6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CCE Providers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1010323" y="2154048"/>
        <a:ext cx="898902" cy="898902"/>
      </dsp:txXfrm>
    </dsp:sp>
    <dsp:sp modelId="{C7D1C6C1-85C2-401D-82AC-690F7B3FECBF}">
      <dsp:nvSpPr>
        <dsp:cNvPr id="0" name=""/>
        <dsp:cNvSpPr/>
      </dsp:nvSpPr>
      <dsp:spPr>
        <a:xfrm>
          <a:off x="1043452" y="940268"/>
          <a:ext cx="1211606" cy="1210576"/>
        </a:xfrm>
        <a:prstGeom prst="ellipse">
          <a:avLst/>
        </a:prstGeom>
        <a:solidFill>
          <a:srgbClr val="FFFF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Nutrition Providers</a:t>
          </a:r>
          <a:endParaRPr lang="en-US" sz="1100" b="1" kern="1200" dirty="0">
            <a:solidFill>
              <a:srgbClr val="000000"/>
            </a:solidFill>
          </a:endParaRPr>
        </a:p>
      </dsp:txBody>
      <dsp:txXfrm>
        <a:off x="1220888" y="1117553"/>
        <a:ext cx="856734" cy="856006"/>
      </dsp:txXfrm>
    </dsp:sp>
    <dsp:sp modelId="{50174FA3-9678-4E62-857D-A8A3CF2E45AB}">
      <dsp:nvSpPr>
        <dsp:cNvPr id="0" name=""/>
        <dsp:cNvSpPr/>
      </dsp:nvSpPr>
      <dsp:spPr>
        <a:xfrm>
          <a:off x="1752605" y="176557"/>
          <a:ext cx="1271240" cy="1271240"/>
        </a:xfrm>
        <a:prstGeom prst="ellipse">
          <a:avLst/>
        </a:prstGeom>
        <a:solidFill>
          <a:srgbClr val="FF0000">
            <a:alpha val="6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Transp. </a:t>
          </a:r>
          <a:br>
            <a:rPr lang="en-US" sz="1400" b="1" kern="1200" dirty="0" smtClean="0">
              <a:solidFill>
                <a:schemeClr val="tx1"/>
              </a:solidFill>
            </a:rPr>
          </a:br>
          <a:r>
            <a:rPr lang="en-US" sz="1400" b="1" kern="1200" dirty="0" smtClean="0">
              <a:solidFill>
                <a:schemeClr val="tx1"/>
              </a:solidFill>
            </a:rPr>
            <a:t>Providers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1938774" y="362726"/>
        <a:ext cx="898902" cy="89890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56443A-FC72-40C6-8266-193F762CCDAF}">
      <dsp:nvSpPr>
        <dsp:cNvPr id="0" name=""/>
        <dsp:cNvSpPr/>
      </dsp:nvSpPr>
      <dsp:spPr>
        <a:xfrm>
          <a:off x="1517661" y="685819"/>
          <a:ext cx="3791650" cy="369251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0" kern="1200" dirty="0" smtClean="0">
              <a:solidFill>
                <a:srgbClr val="7030A0"/>
              </a:solidFill>
              <a:latin typeface="Franklin Gothic Heavy" panose="020B0903020102020204" pitchFamily="34" charset="0"/>
            </a:rPr>
            <a:t>Senior Center</a:t>
          </a:r>
          <a:endParaRPr lang="en-US" sz="2400" b="0" kern="1200" dirty="0">
            <a:solidFill>
              <a:srgbClr val="7030A0"/>
            </a:solidFill>
            <a:latin typeface="Franklin Gothic Heavy" panose="020B0903020102020204" pitchFamily="34" charset="0"/>
          </a:endParaRPr>
        </a:p>
      </dsp:txBody>
      <dsp:txXfrm>
        <a:off x="2072935" y="1226576"/>
        <a:ext cx="2681102" cy="2611003"/>
      </dsp:txXfrm>
    </dsp:sp>
    <dsp:sp modelId="{6083FE03-3D6E-4F5F-879A-A589E277E36C}">
      <dsp:nvSpPr>
        <dsp:cNvPr id="0" name=""/>
        <dsp:cNvSpPr/>
      </dsp:nvSpPr>
      <dsp:spPr>
        <a:xfrm>
          <a:off x="2860123" y="1838"/>
          <a:ext cx="1131403" cy="113140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Admin.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(e.g.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payroll)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3025813" y="167528"/>
        <a:ext cx="800023" cy="800023"/>
      </dsp:txXfrm>
    </dsp:sp>
    <dsp:sp modelId="{09E46A1B-9A55-4D29-AB30-421D75BB3CB0}">
      <dsp:nvSpPr>
        <dsp:cNvPr id="0" name=""/>
        <dsp:cNvSpPr/>
      </dsp:nvSpPr>
      <dsp:spPr>
        <a:xfrm>
          <a:off x="3743492" y="203462"/>
          <a:ext cx="1131403" cy="113140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Funding (e.g.  govt., UW)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3909182" y="369152"/>
        <a:ext cx="800023" cy="800023"/>
      </dsp:txXfrm>
    </dsp:sp>
    <dsp:sp modelId="{CEA53EF3-2D15-482D-93AA-34141201782D}">
      <dsp:nvSpPr>
        <dsp:cNvPr id="0" name=""/>
        <dsp:cNvSpPr/>
      </dsp:nvSpPr>
      <dsp:spPr>
        <a:xfrm>
          <a:off x="4439748" y="735216"/>
          <a:ext cx="1131403" cy="113140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rgbClr val="000000"/>
              </a:solidFill>
            </a:rPr>
            <a:t>Volun-</a:t>
          </a:r>
          <a:br>
            <a:rPr lang="en-US" sz="1500" b="1" kern="1200" dirty="0" smtClean="0">
              <a:solidFill>
                <a:srgbClr val="000000"/>
              </a:solidFill>
            </a:rPr>
          </a:br>
          <a:r>
            <a:rPr lang="en-US" sz="1500" b="1" kern="1200" dirty="0" smtClean="0">
              <a:solidFill>
                <a:srgbClr val="000000"/>
              </a:solidFill>
            </a:rPr>
            <a:t>teer Services</a:t>
          </a:r>
          <a:endParaRPr lang="en-US" sz="1500" b="1" kern="1200" dirty="0">
            <a:solidFill>
              <a:srgbClr val="000000"/>
            </a:solidFill>
          </a:endParaRPr>
        </a:p>
      </dsp:txBody>
      <dsp:txXfrm>
        <a:off x="4605438" y="900906"/>
        <a:ext cx="800023" cy="800023"/>
      </dsp:txXfrm>
    </dsp:sp>
    <dsp:sp modelId="{CB043F95-6603-43D9-8467-8F32B3695173}">
      <dsp:nvSpPr>
        <dsp:cNvPr id="0" name=""/>
        <dsp:cNvSpPr/>
      </dsp:nvSpPr>
      <dsp:spPr>
        <a:xfrm>
          <a:off x="4845040" y="1611798"/>
          <a:ext cx="1131403" cy="113140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rgbClr val="000000"/>
              </a:solidFill>
            </a:rPr>
            <a:t>Activity Staff</a:t>
          </a:r>
          <a:endParaRPr lang="en-US" sz="1500" b="1" kern="1200" dirty="0">
            <a:solidFill>
              <a:srgbClr val="000000"/>
            </a:solidFill>
          </a:endParaRPr>
        </a:p>
      </dsp:txBody>
      <dsp:txXfrm>
        <a:off x="5010730" y="1777488"/>
        <a:ext cx="800023" cy="800023"/>
      </dsp:txXfrm>
    </dsp:sp>
    <dsp:sp modelId="{70FABD51-510D-4175-8E2C-6A38D7BD1053}">
      <dsp:nvSpPr>
        <dsp:cNvPr id="0" name=""/>
        <dsp:cNvSpPr/>
      </dsp:nvSpPr>
      <dsp:spPr>
        <a:xfrm>
          <a:off x="4845036" y="2490841"/>
          <a:ext cx="1131403" cy="113140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Utilities</a:t>
          </a:r>
          <a:endParaRPr lang="en-US" sz="1600" b="1" kern="1200" dirty="0">
            <a:solidFill>
              <a:srgbClr val="000000"/>
            </a:solidFill>
          </a:endParaRPr>
        </a:p>
      </dsp:txBody>
      <dsp:txXfrm>
        <a:off x="5010726" y="2656531"/>
        <a:ext cx="800023" cy="800023"/>
      </dsp:txXfrm>
    </dsp:sp>
    <dsp:sp modelId="{FA6DF11D-4C1C-4F85-B3C0-43512AA8D2DC}">
      <dsp:nvSpPr>
        <dsp:cNvPr id="0" name=""/>
        <dsp:cNvSpPr/>
      </dsp:nvSpPr>
      <dsp:spPr>
        <a:xfrm>
          <a:off x="4462437" y="3186276"/>
          <a:ext cx="1131403" cy="113140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  </a:t>
          </a:r>
          <a:r>
            <a:rPr lang="en-US" sz="1600" b="1" kern="1200" dirty="0" smtClean="0">
              <a:solidFill>
                <a:srgbClr val="000000"/>
              </a:solidFill>
            </a:rPr>
            <a:t>Phones</a:t>
          </a:r>
          <a:endParaRPr lang="en-US" sz="1600" b="1" kern="1200" dirty="0">
            <a:solidFill>
              <a:srgbClr val="000000"/>
            </a:solidFill>
          </a:endParaRPr>
        </a:p>
      </dsp:txBody>
      <dsp:txXfrm>
        <a:off x="4628127" y="3351966"/>
        <a:ext cx="800023" cy="800023"/>
      </dsp:txXfrm>
    </dsp:sp>
    <dsp:sp modelId="{46E165A8-6E61-4F45-A0A6-B9BD52BC5EAB}">
      <dsp:nvSpPr>
        <dsp:cNvPr id="0" name=""/>
        <dsp:cNvSpPr/>
      </dsp:nvSpPr>
      <dsp:spPr>
        <a:xfrm>
          <a:off x="3801771" y="3716015"/>
          <a:ext cx="1131403" cy="113140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Info. Tech.    </a:t>
          </a:r>
          <a:r>
            <a:rPr lang="en-US" sz="1200" b="1" kern="1200" dirty="0" smtClean="0">
              <a:solidFill>
                <a:srgbClr val="000000"/>
              </a:solidFill>
            </a:rPr>
            <a:t>(IT)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3967461" y="3881705"/>
        <a:ext cx="800023" cy="800023"/>
      </dsp:txXfrm>
    </dsp:sp>
    <dsp:sp modelId="{091B3EB2-64D1-4A95-80A9-9DF7C8D1FCE6}">
      <dsp:nvSpPr>
        <dsp:cNvPr id="0" name=""/>
        <dsp:cNvSpPr/>
      </dsp:nvSpPr>
      <dsp:spPr>
        <a:xfrm>
          <a:off x="2975140" y="4074930"/>
          <a:ext cx="1131403" cy="113140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000000"/>
              </a:solidFill>
            </a:rPr>
            <a:t>Off-Site </a:t>
          </a:r>
          <a:r>
            <a:rPr lang="en-US" sz="1200" b="1" kern="1200" dirty="0" smtClean="0">
              <a:solidFill>
                <a:srgbClr val="000000"/>
              </a:solidFill>
            </a:rPr>
            <a:t>Facilities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(e.g. meal sites)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3140830" y="4240620"/>
        <a:ext cx="800023" cy="800023"/>
      </dsp:txXfrm>
    </dsp:sp>
    <dsp:sp modelId="{A124DC7F-2557-401C-9C4C-D13B67F1AFBD}">
      <dsp:nvSpPr>
        <dsp:cNvPr id="0" name=""/>
        <dsp:cNvSpPr/>
      </dsp:nvSpPr>
      <dsp:spPr>
        <a:xfrm>
          <a:off x="2000291" y="3968878"/>
          <a:ext cx="1131403" cy="113140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Care-giver </a:t>
          </a:r>
          <a:r>
            <a:rPr lang="en-US" sz="1400" b="1" kern="1200" dirty="0" smtClean="0">
              <a:solidFill>
                <a:srgbClr val="000000"/>
              </a:solidFill>
            </a:rPr>
            <a:t>Supports </a:t>
          </a:r>
        </a:p>
      </dsp:txBody>
      <dsp:txXfrm>
        <a:off x="2165981" y="4134568"/>
        <a:ext cx="800023" cy="800023"/>
      </dsp:txXfrm>
    </dsp:sp>
    <dsp:sp modelId="{84592539-5055-4BF2-9CB1-687CFEBADE1C}">
      <dsp:nvSpPr>
        <dsp:cNvPr id="0" name=""/>
        <dsp:cNvSpPr/>
      </dsp:nvSpPr>
      <dsp:spPr>
        <a:xfrm>
          <a:off x="1224226" y="3307197"/>
          <a:ext cx="1219641" cy="113140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Case Mgrs.</a:t>
          </a:r>
          <a:endParaRPr lang="en-US" sz="1600" b="1" kern="1200" dirty="0">
            <a:solidFill>
              <a:srgbClr val="000000"/>
            </a:solidFill>
          </a:endParaRPr>
        </a:p>
      </dsp:txBody>
      <dsp:txXfrm>
        <a:off x="1402838" y="3472887"/>
        <a:ext cx="862417" cy="800023"/>
      </dsp:txXfrm>
    </dsp:sp>
    <dsp:sp modelId="{35454F64-899A-4450-AFB4-C786C5E59D9A}">
      <dsp:nvSpPr>
        <dsp:cNvPr id="0" name=""/>
        <dsp:cNvSpPr/>
      </dsp:nvSpPr>
      <dsp:spPr>
        <a:xfrm>
          <a:off x="833053" y="2512587"/>
          <a:ext cx="1131403" cy="113140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Health / Serv. Staff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998743" y="2678277"/>
        <a:ext cx="800023" cy="800023"/>
      </dsp:txXfrm>
    </dsp:sp>
    <dsp:sp modelId="{C7D1C6C1-85C2-401D-82AC-690F7B3FECBF}">
      <dsp:nvSpPr>
        <dsp:cNvPr id="0" name=""/>
        <dsp:cNvSpPr/>
      </dsp:nvSpPr>
      <dsp:spPr>
        <a:xfrm>
          <a:off x="804761" y="1564192"/>
          <a:ext cx="1078329" cy="107741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Phys. Plant &amp; </a:t>
          </a:r>
          <a:r>
            <a:rPr lang="en-US" sz="1400" b="1" kern="1200" dirty="0" smtClean="0">
              <a:solidFill>
                <a:srgbClr val="000000"/>
              </a:solidFill>
            </a:rPr>
            <a:t>Maint.</a:t>
          </a:r>
          <a:endParaRPr lang="en-US" sz="1400" b="1" kern="1200" dirty="0">
            <a:solidFill>
              <a:srgbClr val="000000"/>
            </a:solidFill>
          </a:endParaRPr>
        </a:p>
      </dsp:txBody>
      <dsp:txXfrm>
        <a:off x="962679" y="1721975"/>
        <a:ext cx="762493" cy="761847"/>
      </dsp:txXfrm>
    </dsp:sp>
    <dsp:sp modelId="{50174FA3-9678-4E62-857D-A8A3CF2E45AB}">
      <dsp:nvSpPr>
        <dsp:cNvPr id="0" name=""/>
        <dsp:cNvSpPr/>
      </dsp:nvSpPr>
      <dsp:spPr>
        <a:xfrm>
          <a:off x="1182458" y="703228"/>
          <a:ext cx="1131403" cy="113140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Transp. </a:t>
          </a:r>
          <a:br>
            <a:rPr lang="en-US" sz="1600" b="1" kern="1200" dirty="0" smtClean="0">
              <a:solidFill>
                <a:srgbClr val="000000"/>
              </a:solidFill>
            </a:rPr>
          </a:br>
          <a:r>
            <a:rPr lang="en-US" sz="1400" b="1" kern="1200" dirty="0" smtClean="0">
              <a:solidFill>
                <a:srgbClr val="000000"/>
              </a:solidFill>
            </a:rPr>
            <a:t>Services</a:t>
          </a:r>
          <a:endParaRPr lang="en-US" sz="1400" b="1" kern="1200" dirty="0">
            <a:solidFill>
              <a:srgbClr val="000000"/>
            </a:solidFill>
          </a:endParaRPr>
        </a:p>
      </dsp:txBody>
      <dsp:txXfrm>
        <a:off x="1348148" y="868918"/>
        <a:ext cx="800023" cy="800023"/>
      </dsp:txXfrm>
    </dsp:sp>
    <dsp:sp modelId="{BAA10EAD-5BA4-4F12-8561-EF63D03B65BE}">
      <dsp:nvSpPr>
        <dsp:cNvPr id="0" name=""/>
        <dsp:cNvSpPr/>
      </dsp:nvSpPr>
      <dsp:spPr>
        <a:xfrm>
          <a:off x="1976753" y="203462"/>
          <a:ext cx="1131403" cy="113140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Other </a:t>
          </a:r>
          <a:r>
            <a:rPr lang="en-US" sz="1200" b="1" kern="1200" dirty="0" smtClean="0">
              <a:solidFill>
                <a:srgbClr val="000000"/>
              </a:solidFill>
            </a:rPr>
            <a:t>Contract Services / Vendors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2142443" y="369152"/>
        <a:ext cx="800023" cy="80002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56443A-FC72-40C6-8266-193F762CCDAF}">
      <dsp:nvSpPr>
        <dsp:cNvPr id="0" name=""/>
        <dsp:cNvSpPr/>
      </dsp:nvSpPr>
      <dsp:spPr>
        <a:xfrm>
          <a:off x="1517661" y="685819"/>
          <a:ext cx="3791650" cy="369251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b="0" kern="1200" dirty="0" smtClean="0">
              <a:solidFill>
                <a:srgbClr val="7030A0"/>
              </a:solidFill>
              <a:latin typeface="Franklin Gothic Heavy" panose="020B0903020102020204" pitchFamily="34" charset="0"/>
            </a:rPr>
            <a:t>Senior Center</a:t>
          </a:r>
        </a:p>
      </dsp:txBody>
      <dsp:txXfrm>
        <a:off x="2072935" y="1226576"/>
        <a:ext cx="2681102" cy="2611003"/>
      </dsp:txXfrm>
    </dsp:sp>
    <dsp:sp modelId="{6083FE03-3D6E-4F5F-879A-A589E277E36C}">
      <dsp:nvSpPr>
        <dsp:cNvPr id="0" name=""/>
        <dsp:cNvSpPr/>
      </dsp:nvSpPr>
      <dsp:spPr>
        <a:xfrm>
          <a:off x="2860123" y="1838"/>
          <a:ext cx="1131403" cy="113140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Admin.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(e.g.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payroll)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3025813" y="167528"/>
        <a:ext cx="800023" cy="800023"/>
      </dsp:txXfrm>
    </dsp:sp>
    <dsp:sp modelId="{09E46A1B-9A55-4D29-AB30-421D75BB3CB0}">
      <dsp:nvSpPr>
        <dsp:cNvPr id="0" name=""/>
        <dsp:cNvSpPr/>
      </dsp:nvSpPr>
      <dsp:spPr>
        <a:xfrm>
          <a:off x="3743492" y="203462"/>
          <a:ext cx="1131403" cy="113140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Funding (e.g.  govt., UW)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3909182" y="369152"/>
        <a:ext cx="800023" cy="800023"/>
      </dsp:txXfrm>
    </dsp:sp>
    <dsp:sp modelId="{CEA53EF3-2D15-482D-93AA-34141201782D}">
      <dsp:nvSpPr>
        <dsp:cNvPr id="0" name=""/>
        <dsp:cNvSpPr/>
      </dsp:nvSpPr>
      <dsp:spPr>
        <a:xfrm>
          <a:off x="4439748" y="735216"/>
          <a:ext cx="1131403" cy="1131403"/>
        </a:xfrm>
        <a:prstGeom prst="ellipse">
          <a:avLst/>
        </a:prstGeom>
        <a:solidFill>
          <a:srgbClr val="FFFF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rgbClr val="000000"/>
              </a:solidFill>
            </a:rPr>
            <a:t>Volun-</a:t>
          </a:r>
          <a:br>
            <a:rPr lang="en-US" sz="1500" b="1" kern="1200" dirty="0" smtClean="0">
              <a:solidFill>
                <a:srgbClr val="000000"/>
              </a:solidFill>
            </a:rPr>
          </a:br>
          <a:r>
            <a:rPr lang="en-US" sz="1500" b="1" kern="1200" dirty="0" smtClean="0">
              <a:solidFill>
                <a:srgbClr val="000000"/>
              </a:solidFill>
            </a:rPr>
            <a:t>teer </a:t>
          </a:r>
          <a:r>
            <a:rPr lang="en-US" sz="1450" b="1" kern="1200" baseline="0" dirty="0" smtClean="0">
              <a:solidFill>
                <a:srgbClr val="000000"/>
              </a:solidFill>
            </a:rPr>
            <a:t>Services</a:t>
          </a:r>
          <a:endParaRPr lang="en-US" sz="1450" b="1" kern="1200" baseline="0" dirty="0">
            <a:solidFill>
              <a:srgbClr val="000000"/>
            </a:solidFill>
          </a:endParaRPr>
        </a:p>
      </dsp:txBody>
      <dsp:txXfrm>
        <a:off x="4605438" y="900906"/>
        <a:ext cx="800023" cy="800023"/>
      </dsp:txXfrm>
    </dsp:sp>
    <dsp:sp modelId="{CB043F95-6603-43D9-8467-8F32B3695173}">
      <dsp:nvSpPr>
        <dsp:cNvPr id="0" name=""/>
        <dsp:cNvSpPr/>
      </dsp:nvSpPr>
      <dsp:spPr>
        <a:xfrm>
          <a:off x="4845040" y="1611798"/>
          <a:ext cx="1131403" cy="113140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rgbClr val="000000"/>
              </a:solidFill>
            </a:rPr>
            <a:t>Activity Staff</a:t>
          </a:r>
          <a:endParaRPr lang="en-US" sz="1500" b="1" kern="1200" dirty="0">
            <a:solidFill>
              <a:srgbClr val="000000"/>
            </a:solidFill>
          </a:endParaRPr>
        </a:p>
      </dsp:txBody>
      <dsp:txXfrm>
        <a:off x="5010730" y="1777488"/>
        <a:ext cx="800023" cy="800023"/>
      </dsp:txXfrm>
    </dsp:sp>
    <dsp:sp modelId="{70FABD51-510D-4175-8E2C-6A38D7BD1053}">
      <dsp:nvSpPr>
        <dsp:cNvPr id="0" name=""/>
        <dsp:cNvSpPr/>
      </dsp:nvSpPr>
      <dsp:spPr>
        <a:xfrm>
          <a:off x="4845036" y="2490841"/>
          <a:ext cx="1131403" cy="1131403"/>
        </a:xfrm>
        <a:prstGeom prst="ellipse">
          <a:avLst/>
        </a:prstGeom>
        <a:solidFill>
          <a:srgbClr val="FF0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Utilities</a:t>
          </a:r>
          <a:endParaRPr lang="en-US" sz="1600" b="1" kern="1200" dirty="0">
            <a:solidFill>
              <a:srgbClr val="000000"/>
            </a:solidFill>
          </a:endParaRPr>
        </a:p>
      </dsp:txBody>
      <dsp:txXfrm>
        <a:off x="5010726" y="2656531"/>
        <a:ext cx="800023" cy="800023"/>
      </dsp:txXfrm>
    </dsp:sp>
    <dsp:sp modelId="{FA6DF11D-4C1C-4F85-B3C0-43512AA8D2DC}">
      <dsp:nvSpPr>
        <dsp:cNvPr id="0" name=""/>
        <dsp:cNvSpPr/>
      </dsp:nvSpPr>
      <dsp:spPr>
        <a:xfrm>
          <a:off x="4462437" y="3186276"/>
          <a:ext cx="1131403" cy="1131403"/>
        </a:xfrm>
        <a:prstGeom prst="ellipse">
          <a:avLst/>
        </a:prstGeom>
        <a:solidFill>
          <a:srgbClr val="FF0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Phones</a:t>
          </a:r>
          <a:endParaRPr lang="en-US" sz="1600" b="1" kern="1200" dirty="0">
            <a:solidFill>
              <a:srgbClr val="000000"/>
            </a:solidFill>
          </a:endParaRPr>
        </a:p>
      </dsp:txBody>
      <dsp:txXfrm>
        <a:off x="4628127" y="3351966"/>
        <a:ext cx="800023" cy="800023"/>
      </dsp:txXfrm>
    </dsp:sp>
    <dsp:sp modelId="{46E165A8-6E61-4F45-A0A6-B9BD52BC5EAB}">
      <dsp:nvSpPr>
        <dsp:cNvPr id="0" name=""/>
        <dsp:cNvSpPr/>
      </dsp:nvSpPr>
      <dsp:spPr>
        <a:xfrm>
          <a:off x="3801771" y="3716015"/>
          <a:ext cx="1131403" cy="1131403"/>
        </a:xfrm>
        <a:prstGeom prst="ellipse">
          <a:avLst/>
        </a:prstGeom>
        <a:solidFill>
          <a:srgbClr val="FF0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Info. Tech.    </a:t>
          </a:r>
          <a:r>
            <a:rPr lang="en-US" sz="1200" b="1" kern="1200" dirty="0" smtClean="0">
              <a:solidFill>
                <a:srgbClr val="000000"/>
              </a:solidFill>
            </a:rPr>
            <a:t>(IT)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3967461" y="3881705"/>
        <a:ext cx="800023" cy="800023"/>
      </dsp:txXfrm>
    </dsp:sp>
    <dsp:sp modelId="{091B3EB2-64D1-4A95-80A9-9DF7C8D1FCE6}">
      <dsp:nvSpPr>
        <dsp:cNvPr id="0" name=""/>
        <dsp:cNvSpPr/>
      </dsp:nvSpPr>
      <dsp:spPr>
        <a:xfrm>
          <a:off x="2975140" y="4074930"/>
          <a:ext cx="1131403" cy="1131403"/>
        </a:xfrm>
        <a:prstGeom prst="ellipse">
          <a:avLst/>
        </a:prstGeom>
        <a:solidFill>
          <a:srgbClr val="FFFF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000000"/>
              </a:solidFill>
            </a:rPr>
            <a:t>Off-Site </a:t>
          </a:r>
          <a:r>
            <a:rPr lang="en-US" sz="1200" b="1" kern="1200" dirty="0" smtClean="0">
              <a:solidFill>
                <a:srgbClr val="000000"/>
              </a:solidFill>
            </a:rPr>
            <a:t>Facilities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(e.g. meal sites)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3140830" y="4240620"/>
        <a:ext cx="800023" cy="800023"/>
      </dsp:txXfrm>
    </dsp:sp>
    <dsp:sp modelId="{A124DC7F-2557-401C-9C4C-D13B67F1AFBD}">
      <dsp:nvSpPr>
        <dsp:cNvPr id="0" name=""/>
        <dsp:cNvSpPr/>
      </dsp:nvSpPr>
      <dsp:spPr>
        <a:xfrm>
          <a:off x="2057407" y="3962397"/>
          <a:ext cx="1131403" cy="1131403"/>
        </a:xfrm>
        <a:prstGeom prst="ellipse">
          <a:avLst/>
        </a:prstGeom>
        <a:solidFill>
          <a:srgbClr val="FFFF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Care-giver </a:t>
          </a:r>
          <a:r>
            <a:rPr lang="en-US" sz="1340" b="1" kern="1200" baseline="0" dirty="0" smtClean="0">
              <a:solidFill>
                <a:srgbClr val="000000"/>
              </a:solidFill>
            </a:rPr>
            <a:t>Supports</a:t>
          </a:r>
        </a:p>
      </dsp:txBody>
      <dsp:txXfrm>
        <a:off x="2223097" y="4128087"/>
        <a:ext cx="800023" cy="800023"/>
      </dsp:txXfrm>
    </dsp:sp>
    <dsp:sp modelId="{84592539-5055-4BF2-9CB1-687CFEBADE1C}">
      <dsp:nvSpPr>
        <dsp:cNvPr id="0" name=""/>
        <dsp:cNvSpPr/>
      </dsp:nvSpPr>
      <dsp:spPr>
        <a:xfrm>
          <a:off x="1224226" y="3307197"/>
          <a:ext cx="1219641" cy="1131403"/>
        </a:xfrm>
        <a:prstGeom prst="ellipse">
          <a:avLst/>
        </a:prstGeom>
        <a:solidFill>
          <a:srgbClr val="FFFF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Case Mgrs.</a:t>
          </a:r>
          <a:endParaRPr lang="en-US" sz="1600" b="1" kern="1200" dirty="0">
            <a:solidFill>
              <a:srgbClr val="000000"/>
            </a:solidFill>
          </a:endParaRPr>
        </a:p>
      </dsp:txBody>
      <dsp:txXfrm>
        <a:off x="1402838" y="3472887"/>
        <a:ext cx="862417" cy="800023"/>
      </dsp:txXfrm>
    </dsp:sp>
    <dsp:sp modelId="{35454F64-899A-4450-AFB4-C786C5E59D9A}">
      <dsp:nvSpPr>
        <dsp:cNvPr id="0" name=""/>
        <dsp:cNvSpPr/>
      </dsp:nvSpPr>
      <dsp:spPr>
        <a:xfrm>
          <a:off x="833053" y="2512587"/>
          <a:ext cx="1131403" cy="1131403"/>
        </a:xfrm>
        <a:prstGeom prst="ellipse">
          <a:avLst/>
        </a:prstGeom>
        <a:solidFill>
          <a:srgbClr val="FF0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Health / Serv. Staff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998743" y="2678277"/>
        <a:ext cx="800023" cy="800023"/>
      </dsp:txXfrm>
    </dsp:sp>
    <dsp:sp modelId="{C7D1C6C1-85C2-401D-82AC-690F7B3FECBF}">
      <dsp:nvSpPr>
        <dsp:cNvPr id="0" name=""/>
        <dsp:cNvSpPr/>
      </dsp:nvSpPr>
      <dsp:spPr>
        <a:xfrm>
          <a:off x="804761" y="1564192"/>
          <a:ext cx="1078329" cy="107741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Phys. Plant &amp; </a:t>
          </a:r>
          <a:r>
            <a:rPr lang="en-US" sz="1400" b="1" kern="1200" dirty="0" smtClean="0">
              <a:solidFill>
                <a:srgbClr val="000000"/>
              </a:solidFill>
            </a:rPr>
            <a:t>Maint.</a:t>
          </a:r>
          <a:endParaRPr lang="en-US" sz="1400" b="1" kern="1200" dirty="0">
            <a:solidFill>
              <a:srgbClr val="000000"/>
            </a:solidFill>
          </a:endParaRPr>
        </a:p>
      </dsp:txBody>
      <dsp:txXfrm>
        <a:off x="962679" y="1721975"/>
        <a:ext cx="762493" cy="761847"/>
      </dsp:txXfrm>
    </dsp:sp>
    <dsp:sp modelId="{50174FA3-9678-4E62-857D-A8A3CF2E45AB}">
      <dsp:nvSpPr>
        <dsp:cNvPr id="0" name=""/>
        <dsp:cNvSpPr/>
      </dsp:nvSpPr>
      <dsp:spPr>
        <a:xfrm>
          <a:off x="1182458" y="703228"/>
          <a:ext cx="1131403" cy="1131403"/>
        </a:xfrm>
        <a:prstGeom prst="ellipse">
          <a:avLst/>
        </a:prstGeom>
        <a:solidFill>
          <a:srgbClr val="FFFF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Transp. </a:t>
          </a:r>
          <a:br>
            <a:rPr lang="en-US" sz="1600" b="1" kern="1200" dirty="0" smtClean="0">
              <a:solidFill>
                <a:srgbClr val="000000"/>
              </a:solidFill>
            </a:rPr>
          </a:br>
          <a:r>
            <a:rPr lang="en-US" sz="1400" b="1" kern="1200" dirty="0" smtClean="0">
              <a:solidFill>
                <a:srgbClr val="000000"/>
              </a:solidFill>
            </a:rPr>
            <a:t>Services</a:t>
          </a:r>
          <a:endParaRPr lang="en-US" sz="1400" b="1" kern="1200" dirty="0">
            <a:solidFill>
              <a:srgbClr val="000000"/>
            </a:solidFill>
          </a:endParaRPr>
        </a:p>
      </dsp:txBody>
      <dsp:txXfrm>
        <a:off x="1348148" y="868918"/>
        <a:ext cx="800023" cy="800023"/>
      </dsp:txXfrm>
    </dsp:sp>
    <dsp:sp modelId="{BAA10EAD-5BA4-4F12-8561-EF63D03B65BE}">
      <dsp:nvSpPr>
        <dsp:cNvPr id="0" name=""/>
        <dsp:cNvSpPr/>
      </dsp:nvSpPr>
      <dsp:spPr>
        <a:xfrm>
          <a:off x="1976753" y="203462"/>
          <a:ext cx="1131403" cy="1131403"/>
        </a:xfrm>
        <a:prstGeom prst="ellipse">
          <a:avLst/>
        </a:prstGeom>
        <a:solidFill>
          <a:srgbClr val="FFFF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Other </a:t>
          </a:r>
          <a:r>
            <a:rPr lang="en-US" sz="1200" b="1" kern="1200" dirty="0" smtClean="0">
              <a:solidFill>
                <a:srgbClr val="000000"/>
              </a:solidFill>
            </a:rPr>
            <a:t>Contract Services / Vendors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2142443" y="369152"/>
        <a:ext cx="800023" cy="8000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119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4" y="0"/>
            <a:ext cx="2982119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EC4198DF-70CE-40BE-A463-280E160D436C}" type="datetimeFigureOut">
              <a:rPr lang="en-US" smtClean="0"/>
              <a:t>6/27/2014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2982119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4" y="8829967"/>
            <a:ext cx="2982119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EE426F5B-2F29-4291-8E02-018BFB7116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948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119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4" y="0"/>
            <a:ext cx="2982119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780705D2-24C3-4A9C-835D-7F8073DAEB8C}" type="datetimeFigureOut">
              <a:rPr lang="en-US" smtClean="0"/>
              <a:t>6/27/2014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1"/>
            <a:ext cx="550545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2982119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4" y="8829967"/>
            <a:ext cx="2982119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ABD8001-0D95-46B3-9765-3D3CC4D31D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438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DEF89C-4866-4858-B436-E0D0CA051A8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1145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7156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7156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1887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4007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9476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1189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2896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4269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6810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r>
              <a:rPr lang="en-US" baseline="0" dirty="0" smtClean="0"/>
              <a:t>SHIRLEY – Bullets 3 and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702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3551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DEF89C-4866-4858-B436-E0D0CA051A8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97049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72110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0301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03012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A6EFA1-6BBD-4875-92ED-78444AE1A1F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84175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A6EFA1-6BBD-4875-92ED-78444AE1A1F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84175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A6EFA1-6BBD-4875-92ED-78444AE1A1F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84175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A6EFA1-6BBD-4875-92ED-78444AE1A1F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84175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82377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>
                <a:solidFill>
                  <a:prstClr val="black"/>
                </a:solidFill>
              </a:rPr>
              <a:pPr/>
              <a:t>32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356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91559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They get 15 minutes to work on this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Group folks</a:t>
            </a:r>
            <a:r>
              <a:rPr lang="en-US" baseline="0" dirty="0" smtClean="0"/>
              <a:t> if needed</a:t>
            </a:r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Each does a blank petal (handout)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Be sure we get a special needs shelter sheet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Report out: each stakeholder shares info from their petal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Virginia captures on-screen stakeholder names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Flips – capture missing stakeholder types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92171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>
                <a:solidFill>
                  <a:prstClr val="black"/>
                </a:solidFill>
              </a:rPr>
              <a:pPr/>
              <a:t>35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59253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>
                <a:solidFill>
                  <a:prstClr val="black"/>
                </a:solidFill>
              </a:rPr>
              <a:pPr/>
              <a:t>36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13472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DEF89C-4866-4858-B436-E0D0CA051A8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27763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696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355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4405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9066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6163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1095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928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A8DF18-1426-4D0D-A84D-85043BB3DD5D}" type="datetime1">
              <a:rPr lang="en-US" smtClean="0"/>
              <a:t>6/27/2014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8B99AB-C1C6-4B36-8E89-D6D5B6A9EF0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80B34E-16AE-416C-BB51-47065FB107FF}" type="datetime1">
              <a:rPr lang="en-US" smtClean="0"/>
              <a:t>6/27/2014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8B99AB-C1C6-4B36-8E89-D6D5B6A9EF0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38DB9A-6DAF-489E-9377-7DE909EC6117}" type="datetime1">
              <a:rPr lang="en-US" smtClean="0"/>
              <a:t>6/27/2014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8B99AB-C1C6-4B36-8E89-D6D5B6A9EF0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340283-928A-421D-9CC0-C527C2130F1F}" type="datetime1">
              <a:rPr lang="en-US" smtClean="0"/>
              <a:t>6/27/2014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8B99AB-C1C6-4B36-8E89-D6D5B6A9EF0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5E1FF3-C01E-47C0-AA74-FE3C93414782}" type="datetime1">
              <a:rPr lang="en-US" smtClean="0"/>
              <a:t>6/27/2014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8B99AB-C1C6-4B36-8E89-D6D5B6A9EF0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6A3B30-51C3-4B85-960B-FDE92581AB86}" type="datetime1">
              <a:rPr lang="en-US" smtClean="0"/>
              <a:t>6/27/2014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8B99AB-C1C6-4B36-8E89-D6D5B6A9EF0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FE944A-715A-42B5-9981-1637F78604FB}" type="datetime1">
              <a:rPr lang="en-US" smtClean="0"/>
              <a:t>6/27/2014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8B99AB-C1C6-4B36-8E89-D6D5B6A9EF0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CEE155-EE85-471C-A05A-007752AE0703}" type="datetime1">
              <a:rPr lang="en-US" smtClean="0"/>
              <a:t>6/27/2014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8B99AB-C1C6-4B36-8E89-D6D5B6A9EF0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58F54A-DE85-48C5-B430-3064192AABF0}" type="datetime1">
              <a:rPr lang="en-US" smtClean="0"/>
              <a:t>6/27/2014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8B99AB-C1C6-4B36-8E89-D6D5B6A9EF0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07DE72-4FAE-4FB7-B302-269B3486B01C}" type="datetime1">
              <a:rPr lang="en-US" smtClean="0"/>
              <a:t>6/27/2014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8B99AB-C1C6-4B36-8E89-D6D5B6A9EF0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9D7F98-0BE1-417D-932A-5726B3324422}" type="datetime1">
              <a:rPr lang="en-US" smtClean="0"/>
              <a:t>6/27/2014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8B99AB-C1C6-4B36-8E89-D6D5B6A9EF0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C77E7DD-6F6D-422E-9B71-9B7B9AD05F42}" type="datetime1">
              <a:rPr lang="en-US" smtClean="0"/>
              <a:t>6/27/2014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78B99AB-C1C6-4B36-8E89-D6D5B6A9EF0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0"/>
            <a:ext cx="7851648" cy="2590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900" i="1" dirty="0" smtClean="0">
                <a:solidFill>
                  <a:schemeClr val="bg1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/>
            </a:r>
            <a:br>
              <a:rPr lang="en-US" sz="4900" i="1" dirty="0" smtClean="0">
                <a:solidFill>
                  <a:schemeClr val="bg1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</a:br>
            <a:r>
              <a:rPr lang="en-US" sz="4900" i="1" dirty="0" smtClean="0">
                <a:solidFill>
                  <a:schemeClr val="bg1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/>
            </a:r>
            <a:br>
              <a:rPr lang="en-US" sz="4900" i="1" dirty="0" smtClean="0">
                <a:solidFill>
                  <a:schemeClr val="bg1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</a:br>
            <a:r>
              <a:rPr lang="en-US" sz="4900" i="1" dirty="0" smtClean="0">
                <a:solidFill>
                  <a:schemeClr val="bg1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/>
            </a:r>
            <a:br>
              <a:rPr lang="en-US" sz="4900" i="1" dirty="0" smtClean="0">
                <a:solidFill>
                  <a:schemeClr val="bg1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</a:br>
            <a:r>
              <a:rPr lang="en-US" sz="4900" i="1" dirty="0" smtClean="0">
                <a:solidFill>
                  <a:schemeClr val="bg1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/>
            </a:r>
            <a:br>
              <a:rPr lang="en-US" sz="4900" i="1" dirty="0" smtClean="0">
                <a:solidFill>
                  <a:schemeClr val="bg1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</a:br>
            <a:r>
              <a:rPr lang="en-US" sz="4900" i="1" dirty="0" smtClean="0">
                <a:solidFill>
                  <a:schemeClr val="bg1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/>
            </a:r>
            <a:br>
              <a:rPr lang="en-US" sz="4900" i="1" dirty="0" smtClean="0">
                <a:solidFill>
                  <a:schemeClr val="bg1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</a:br>
            <a:r>
              <a:rPr lang="en-US" sz="4900" i="1" dirty="0" smtClean="0">
                <a:solidFill>
                  <a:schemeClr val="bg1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/>
            </a:r>
            <a:br>
              <a:rPr lang="en-US" sz="4900" i="1" dirty="0" smtClean="0">
                <a:solidFill>
                  <a:schemeClr val="bg1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</a:br>
            <a:r>
              <a:rPr lang="en-US" sz="4900" i="1" dirty="0" smtClean="0">
                <a:solidFill>
                  <a:schemeClr val="bg1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28600"/>
            <a:ext cx="7620000" cy="6248400"/>
          </a:xfrm>
        </p:spPr>
        <p:txBody>
          <a:bodyPr>
            <a:normAutofit/>
          </a:bodyPr>
          <a:lstStyle/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Community-Based Workshop</a:t>
            </a:r>
          </a:p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“Caring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for Elders During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Disasters”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P:\AHenkel\Disaster Pictures\shelterpix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804" y="2286000"/>
            <a:ext cx="6351200" cy="3810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873752" y="6324600"/>
            <a:ext cx="358444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Photo courtesy of The Baton Rouge Advocate / 2005.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72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667000" y="685800"/>
            <a:ext cx="6172200" cy="5334000"/>
          </a:xfrm>
          <a:solidFill>
            <a:schemeClr val="bg2"/>
          </a:solidFill>
        </p:spPr>
        <p:txBody>
          <a:bodyPr anchor="ctr"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cap="none" dirty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cap="none" dirty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cap="none" dirty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cap="none" dirty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440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</a:t>
            </a:r>
            <a:br>
              <a:rPr lang="en-US" sz="440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440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Community-Based Planning Process &amp; Continuum Framework</a:t>
            </a:r>
            <a:br>
              <a:rPr lang="en-US" sz="440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4400" cap="none" dirty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4400" cap="none" dirty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440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440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u="sng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u="sng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3100" b="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en-US" sz="3100" b="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</a:br>
            <a:r>
              <a:rPr lang="en-US" sz="3100" b="0" dirty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en-US" sz="3100" b="0" dirty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</a:br>
            <a:endParaRPr lang="en-US" sz="2400" b="0" cap="none" dirty="0">
              <a:solidFill>
                <a:schemeClr val="tx2">
                  <a:shade val="30000"/>
                  <a:satMod val="150000"/>
                </a:schemeClr>
              </a:solidFill>
              <a:effectLst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10</a:t>
            </a:fld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64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8001000" cy="1600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Community-Based </a:t>
            </a:r>
            <a:b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Planning Process…</a:t>
            </a:r>
            <a:b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300" dirty="0" smtClean="0"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1300" dirty="0" smtClean="0">
                <a:effectLst/>
                <a:latin typeface="Arial" pitchFamily="34" charset="0"/>
                <a:cs typeface="Arial" pitchFamily="34" charset="0"/>
              </a:rPr>
            </a:br>
            <a:endParaRPr lang="en-US" sz="44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133600"/>
            <a:ext cx="7924800" cy="43434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Identifies, engages and integrates </a:t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>all key stakeholders involved in </a:t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>elder care during disasters</a:t>
            </a:r>
          </a:p>
          <a:p>
            <a:pPr>
              <a:spcAft>
                <a:spcPts val="600"/>
              </a:spcAft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Results in specific solutions to improve the community’s capability to care for elders during disasters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62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5050" y="76200"/>
            <a:ext cx="7880350" cy="1143000"/>
          </a:xfrm>
        </p:spPr>
        <p:txBody>
          <a:bodyPr>
            <a:no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Why is this approach needed?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143000"/>
            <a:ext cx="7543800" cy="5562600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Emergency planners often lack awareness of the vulnerability and complex care requirements of many elders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The scope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of healthcare stakeholders for elders is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broad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and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complex with many dependent and interdependent roles and responsibilities to coordinate and integrate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Communities (&amp; stakeholders) have varied levels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of preparedness, planning &amp; response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capabilities/capacities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Elder care stakeholders may not be actively integrated into the community’s emergency management planning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ACCFDF-B2DE-4E21-BFFD-7CEF375675D4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12</a:t>
            </a:fld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93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685800"/>
            <a:ext cx="7543800" cy="5410200"/>
          </a:xfrm>
        </p:spPr>
        <p:txBody>
          <a:bodyPr>
            <a:noAutofit/>
          </a:bodyPr>
          <a:lstStyle/>
          <a:p>
            <a:pPr marL="82296" indent="0" algn="ctr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4300" b="1" dirty="0">
                <a:solidFill>
                  <a:schemeClr val="tx2">
                    <a:satMod val="13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Planning for the care of elders during disasters begins with </a:t>
            </a:r>
            <a:r>
              <a:rPr lang="en-US" sz="4300" b="1" dirty="0" smtClean="0">
                <a:solidFill>
                  <a:schemeClr val="tx2">
                    <a:satMod val="13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/>
            </a:r>
            <a:br>
              <a:rPr lang="en-US" sz="4300" b="1" dirty="0" smtClean="0">
                <a:solidFill>
                  <a:schemeClr val="tx2">
                    <a:satMod val="13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en-US" sz="4300" b="1" dirty="0" smtClean="0">
                <a:solidFill>
                  <a:schemeClr val="tx2">
                    <a:satMod val="13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an </a:t>
            </a:r>
            <a:r>
              <a:rPr lang="en-US" sz="4300" b="1" dirty="0">
                <a:solidFill>
                  <a:schemeClr val="tx2">
                    <a:satMod val="13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understanding </a:t>
            </a:r>
            <a:r>
              <a:rPr lang="en-US" sz="4300" b="1" dirty="0" smtClean="0">
                <a:solidFill>
                  <a:schemeClr val="tx2">
                    <a:satMod val="13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/>
            </a:r>
            <a:br>
              <a:rPr lang="en-US" sz="4300" b="1" dirty="0" smtClean="0">
                <a:solidFill>
                  <a:schemeClr val="tx2">
                    <a:satMod val="13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en-US" sz="4300" b="1" dirty="0" smtClean="0">
                <a:solidFill>
                  <a:schemeClr val="tx2">
                    <a:satMod val="13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of </a:t>
            </a:r>
            <a:r>
              <a:rPr lang="en-US" sz="4300" b="1" dirty="0">
                <a:solidFill>
                  <a:schemeClr val="tx2">
                    <a:satMod val="13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the community’s </a:t>
            </a:r>
            <a:endParaRPr lang="en-US" sz="4300" b="1" dirty="0" smtClean="0">
              <a:solidFill>
                <a:schemeClr val="tx2">
                  <a:satMod val="13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82296" indent="0" algn="ctr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43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Healthcare </a:t>
            </a:r>
            <a:r>
              <a:rPr lang="en-US" sz="4300" b="1" u="sng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43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Support </a:t>
            </a:r>
            <a:r>
              <a:rPr lang="en-US" sz="4300" b="1" u="sng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43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ontinuum </a:t>
            </a:r>
            <a:r>
              <a:rPr lang="en-US" sz="4300" b="1" u="sng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 E</a:t>
            </a:r>
            <a:r>
              <a:rPr lang="en-US" sz="43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lders</a:t>
            </a:r>
            <a:endParaRPr lang="en-US" sz="4300" b="1" u="sng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300" b="1" dirty="0">
              <a:solidFill>
                <a:schemeClr val="tx2">
                  <a:satMod val="13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ACCFDF-B2DE-4E21-BFFD-7CEF375675D4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13</a:t>
            </a:fld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60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1143000" y="228600"/>
            <a:ext cx="7848600" cy="1295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12520" y="274638"/>
            <a:ext cx="787908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Continuum of Care - Assumptions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" name="Content Placeholder 4"/>
          <p:cNvSpPr>
            <a:spLocks noGrp="1"/>
          </p:cNvSpPr>
          <p:nvPr>
            <p:ph idx="1"/>
          </p:nvPr>
        </p:nvSpPr>
        <p:spPr>
          <a:xfrm>
            <a:off x="1066800" y="1371600"/>
            <a:ext cx="7772400" cy="52578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Individuals are unique - common care &amp; support services.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Condition and needs will change over the term of the disaster (decompensation).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In a disaster environment, healthcare, services and support will be limited, temporarily unavailable, or absent.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Expect negative outcomes when the continuum is disrupted or broken.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 community’s resiliency depends largely upon its augmentation and/or replacement strategies.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4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11"/>
          <p:cNvSpPr txBox="1"/>
          <p:nvPr/>
        </p:nvSpPr>
        <p:spPr>
          <a:xfrm>
            <a:off x="1066800" y="228600"/>
            <a:ext cx="8001000" cy="1082465"/>
          </a:xfrm>
          <a:prstGeom prst="rect">
            <a:avLst/>
          </a:prstGeom>
          <a:solidFill>
            <a:schemeClr val="lt1"/>
          </a:solidFill>
          <a:ln w="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Continuum of Healthcare &amp; Support for Elders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solidFill>
                  <a:schemeClr val="tx2">
                    <a:satMod val="13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~~ A </a:t>
            </a:r>
            <a:r>
              <a:rPr lang="en-US" sz="2800" dirty="0">
                <a:solidFill>
                  <a:schemeClr val="tx2">
                    <a:satMod val="13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Complex </a:t>
            </a:r>
            <a:r>
              <a:rPr lang="en-US" sz="2800" dirty="0" smtClean="0">
                <a:solidFill>
                  <a:schemeClr val="tx2">
                    <a:satMod val="13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System ~~</a:t>
            </a:r>
            <a:endParaRPr lang="en-US" sz="2800" dirty="0">
              <a:solidFill>
                <a:schemeClr val="tx2">
                  <a:satMod val="13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1100" dirty="0">
              <a:solidFill>
                <a:prstClr val="black"/>
              </a:solidFill>
              <a:ea typeface="ＭＳ 明朝"/>
              <a:cs typeface="Times New Roman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t>15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124623"/>
            <a:ext cx="7239000" cy="5733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639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85800"/>
            <a:ext cx="3733800" cy="2514600"/>
          </a:xfrm>
        </p:spPr>
        <p:txBody>
          <a:bodyPr>
            <a:normAutofit fontScale="90000"/>
          </a:bodyPr>
          <a:lstStyle/>
          <a:p>
            <a:pPr>
              <a:spcBef>
                <a:spcPts val="3000"/>
              </a:spcBef>
            </a:pPr>
            <a:r>
              <a:rPr lang="en-US" sz="31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 a Sunny Day… </a:t>
            </a:r>
            <a:r>
              <a:rPr lang="en-US" sz="31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1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1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31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T</a:t>
            </a:r>
            <a:r>
              <a:rPr lang="en-US" sz="31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ypical </a:t>
            </a:r>
            <a:r>
              <a:rPr lang="en-US" sz="31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31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ommunity:</a:t>
            </a:r>
            <a:br>
              <a:rPr lang="en-US" sz="31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 smtClean="0">
                <a:effectLst/>
              </a:rPr>
              <a:t/>
            </a:r>
            <a:br>
              <a:rPr lang="en-US" sz="2800" b="1" dirty="0" smtClean="0">
                <a:effectLst/>
              </a:rPr>
            </a:br>
            <a:r>
              <a:rPr lang="en-US" sz="2400" b="1" u="sng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Proportional </a:t>
            </a:r>
            <a:r>
              <a:rPr lang="en-US" sz="2400" b="1" u="sng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Use</a:t>
            </a:r>
            <a:r>
              <a:rPr lang="en-U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of Healthcare Systems &amp; Supports by Elders</a:t>
            </a:r>
            <a:r>
              <a:rPr lang="en-US" sz="2400" dirty="0">
                <a:effectLst/>
              </a:rPr>
              <a:t/>
            </a:r>
            <a:br>
              <a:rPr lang="en-US" sz="2400" dirty="0">
                <a:effectLst/>
              </a:rPr>
            </a:b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2156" y="304800"/>
            <a:ext cx="6736237" cy="6415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775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3962400" cy="338296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 a Rainy Day…</a:t>
            </a:r>
            <a:r>
              <a:rPr lang="en-US" sz="32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a Typical Community: </a:t>
            </a:r>
            <a:br>
              <a:rPr lang="en-US" sz="32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500" b="1" dirty="0">
                <a:effectLst/>
              </a:rPr>
              <a:t/>
            </a:r>
            <a:br>
              <a:rPr lang="en-US" sz="2500" b="1" dirty="0">
                <a:effectLst/>
              </a:rPr>
            </a:br>
            <a:r>
              <a:rPr lang="en-US" sz="2200" b="1" u="sng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Shifts in Proportional </a:t>
            </a:r>
            <a:r>
              <a:rPr lang="en-US" sz="2200" b="1" u="sng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US" sz="22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 Healthcare Systems &amp; </a:t>
            </a:r>
            <a:r>
              <a:rPr lang="en-US" sz="22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Supports by Elders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27039" y="838200"/>
            <a:ext cx="5643759" cy="5370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3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90600" y="340432"/>
            <a:ext cx="8080248" cy="11430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Proportional Shifts in Care &amp; Support</a:t>
            </a:r>
            <a:b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Event Duration, Scope, and Severity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t>18</a:t>
            </a:fld>
            <a:endParaRPr lang="en-US" dirty="0"/>
          </a:p>
        </p:txBody>
      </p:sp>
      <p:pic>
        <p:nvPicPr>
          <p:cNvPr id="8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238467"/>
            <a:ext cx="3844364" cy="3705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4911458" y="2116110"/>
            <a:ext cx="4022992" cy="3827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29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8153400" cy="10668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200" b="1" dirty="0" smtClean="0">
                <a:latin typeface="Arial" pitchFamily="34" charset="0"/>
                <a:cs typeface="Arial" pitchFamily="34" charset="0"/>
              </a:rPr>
            </a:br>
            <a:r>
              <a:rPr lang="en-US" sz="3300" b="1" dirty="0" smtClean="0">
                <a:latin typeface="Arial" pitchFamily="34" charset="0"/>
                <a:cs typeface="Arial" pitchFamily="34" charset="0"/>
              </a:rPr>
              <a:t>Elder-Focused Planning Considerations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200" b="1" dirty="0" smtClean="0">
                <a:latin typeface="Arial" pitchFamily="34" charset="0"/>
                <a:cs typeface="Arial" pitchFamily="34" charset="0"/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143000"/>
            <a:ext cx="8077200" cy="5791200"/>
          </a:xfrm>
        </p:spPr>
        <p:txBody>
          <a:bodyPr>
            <a:normAutofit lnSpcReduction="10000"/>
          </a:bodyPr>
          <a:lstStyle/>
          <a:p>
            <a:pPr marL="61913" indent="-3175">
              <a:spcAft>
                <a:spcPts val="600"/>
              </a:spcAft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Elders require a comprehensive approach to disaster-based planning considerations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631825" indent="-568325">
              <a:spcAft>
                <a:spcPts val="600"/>
              </a:spcAft>
              <a:buNone/>
            </a:pP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#1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Elder community profile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– what are the characteristics of </a:t>
            </a:r>
            <a:r>
              <a:rPr lang="en-US" sz="2400" u="sng" dirty="0" smtClean="0">
                <a:latin typeface="Arial" pitchFamily="34" charset="0"/>
                <a:cs typeface="Arial" pitchFamily="34" charset="0"/>
              </a:rPr>
              <a:t>your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elder population and who are the community stakeholders that serve them?</a:t>
            </a:r>
          </a:p>
          <a:p>
            <a:pPr marL="82296" indent="0">
              <a:spcAft>
                <a:spcPts val="600"/>
              </a:spcAft>
              <a:buNone/>
            </a:pP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#2 Risk 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identification and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management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>     – how vulnerable are your elders?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631825" indent="-568325">
              <a:spcAft>
                <a:spcPts val="600"/>
              </a:spcAft>
              <a:buNone/>
            </a:pP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#3 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Continuum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of healthcare and support systems for elders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–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who are your stakeholders and what are their dependencies, and interdependencies? 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631825" indent="-520700">
              <a:buNone/>
            </a:pP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#4 Community 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pre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paredness &amp; response planning </a:t>
            </a:r>
            <a:b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>for elder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populations –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how integrated and comprehensive are your stakeholders’ emergency plans (your continuum’s stakeholders)?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706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90600" y="304800"/>
            <a:ext cx="749808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Welcome &amp; Introductions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Content Placeholder 4"/>
          <p:cNvSpPr>
            <a:spLocks noGrp="1"/>
          </p:cNvSpPr>
          <p:nvPr>
            <p:ph idx="1"/>
          </p:nvPr>
        </p:nvSpPr>
        <p:spPr>
          <a:xfrm>
            <a:off x="993649" y="1600200"/>
            <a:ext cx="7848599" cy="5192486"/>
          </a:xfrm>
        </p:spPr>
        <p:txBody>
          <a:bodyPr>
            <a:normAutofit/>
          </a:bodyPr>
          <a:lstStyle/>
          <a:p>
            <a:pPr marL="82296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3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Lead </a:t>
            </a:r>
            <a:r>
              <a:rPr lang="en-US" sz="3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Team: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Theresa Isaac, Director</a:t>
            </a:r>
            <a:br>
              <a:rPr lang="en-US" sz="31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>Office of Emergency Preparedness</a:t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>Duval County Health Department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3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Captain J. Stephen Grant</a:t>
            </a:r>
            <a:br>
              <a:rPr lang="en-US" sz="31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itchFamily="34" charset="0"/>
                <a:cs typeface="Arial" pitchFamily="34" charset="0"/>
              </a:rPr>
              <a:t>Health &amp; Medical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Coordinator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>Jacksonville Fire &amp; Rescue Department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  <a:t>Linda </a:t>
            </a:r>
            <a:r>
              <a:rPr lang="en-US" sz="3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Levin, Executive Director</a:t>
            </a:r>
            <a: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ElderSource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/ Aging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&amp; Disability Resource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Center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>
                <a:latin typeface="Arial" pitchFamily="34" charset="0"/>
                <a:cs typeface="Arial" pitchFamily="34" charset="0"/>
              </a:rPr>
            </a:br>
            <a:endParaRPr lang="en-US" sz="31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75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498080" cy="1295400"/>
          </a:xfrm>
        </p:spPr>
        <p:txBody>
          <a:bodyPr>
            <a:normAutofit fontScale="9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600" b="1" u="sng" dirty="0" smtClean="0">
                <a:effectLst/>
                <a:latin typeface="Arial" pitchFamily="34" charset="0"/>
                <a:cs typeface="Arial" pitchFamily="34" charset="0"/>
              </a:rPr>
              <a:t>Planning Consideration</a:t>
            </a:r>
            <a:br>
              <a:rPr lang="en-US" sz="3600" b="1" u="sng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en-US" sz="1200" b="1" u="sng" dirty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u="sng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3100" b="1" dirty="0" smtClean="0"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3100" b="1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en-US" sz="310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#1 </a:t>
            </a:r>
            <a:r>
              <a:rPr lang="en-US" sz="360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Characterizing </a:t>
            </a:r>
            <a:r>
              <a:rPr lang="en-US" sz="3600" dirty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the Elder </a:t>
            </a:r>
            <a:r>
              <a:rPr lang="en-US" sz="360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Population</a:t>
            </a:r>
            <a:r>
              <a:rPr lang="en-US" sz="3600" dirty="0">
                <a:effectLst/>
                <a:latin typeface="Arial" pitchFamily="34" charset="0"/>
                <a:cs typeface="Arial" pitchFamily="34" charset="0"/>
              </a:rPr>
              <a:t>	</a:t>
            </a:r>
            <a:r>
              <a:rPr lang="en-US" sz="4000" dirty="0">
                <a:effectLst/>
              </a:rPr>
              <a:t/>
            </a:r>
            <a:br>
              <a:rPr lang="en-US" sz="4000" dirty="0">
                <a:effectLst/>
              </a:rPr>
            </a:b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600200"/>
            <a:ext cx="7498080" cy="5105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Elder demographics and locations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Residential Areas/Mapping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Service Providers (stakeholder groups)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Elders living “independently”</a:t>
            </a:r>
          </a:p>
          <a:p>
            <a:pPr>
              <a:spcBef>
                <a:spcPts val="1800"/>
              </a:spcBef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Elder Behavior during Disasters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Evacuation behavior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(“Don’t move my cheese!”)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Use of healthcare services &amp; supports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>
                <a:latin typeface="Arial" pitchFamily="34" charset="0"/>
                <a:cs typeface="Arial" pitchFamily="34" charset="0"/>
              </a:rPr>
              <a:t>Elder healthcare system demands versus community capabilities</a:t>
            </a:r>
          </a:p>
          <a:p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73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498080" cy="1325562"/>
          </a:xfrm>
        </p:spPr>
        <p:txBody>
          <a:bodyPr>
            <a:noAutofit/>
          </a:bodyPr>
          <a:lstStyle/>
          <a:p>
            <a:pPr>
              <a:spcAft>
                <a:spcPts val="1800"/>
              </a:spcAft>
            </a:pPr>
            <a:r>
              <a:rPr lang="en-US" sz="3200" b="1" u="sng" dirty="0">
                <a:effectLst/>
                <a:latin typeface="Arial" pitchFamily="34" charset="0"/>
                <a:cs typeface="Arial" pitchFamily="34" charset="0"/>
              </a:rPr>
              <a:t>Planning </a:t>
            </a:r>
            <a:r>
              <a:rPr lang="en-US" sz="3200" b="1" u="sng" dirty="0" smtClean="0">
                <a:effectLst/>
                <a:latin typeface="Arial" pitchFamily="34" charset="0"/>
                <a:cs typeface="Arial" pitchFamily="34" charset="0"/>
              </a:rPr>
              <a:t>Consideration</a:t>
            </a:r>
            <a:br>
              <a:rPr lang="en-US" sz="3200" b="1" u="sng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en-US" sz="1200" b="1" u="sng" dirty="0" smtClean="0"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1200" b="1" u="sng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#2 Risk Identification and Management</a:t>
            </a:r>
            <a:endParaRPr lang="en-US" sz="3200" dirty="0">
              <a:solidFill>
                <a:srgbClr val="FF0000"/>
              </a:solidFill>
              <a:effectLst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19200" y="1828800"/>
            <a:ext cx="7696200" cy="44196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Community hazards and vulnerabilities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Specific 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h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azard impacts on elders</a:t>
            </a:r>
          </a:p>
          <a:p>
            <a:pPr>
              <a:spcBef>
                <a:spcPts val="1200"/>
              </a:spcBef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Clinical risk factors for elders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Morbidity </a:t>
            </a:r>
            <a:r>
              <a:rPr lang="en-US" dirty="0">
                <a:latin typeface="Arial" pitchFamily="34" charset="0"/>
                <a:cs typeface="Arial" pitchFamily="34" charset="0"/>
              </a:rPr>
              <a:t>and mortality issues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Decompensation</a:t>
            </a:r>
          </a:p>
          <a:p>
            <a:r>
              <a:rPr lang="en-US" sz="3000" dirty="0">
                <a:latin typeface="Arial" pitchFamily="34" charset="0"/>
                <a:cs typeface="Arial" pitchFamily="34" charset="0"/>
              </a:rPr>
              <a:t>Strategies for managing elder risk factors</a:t>
            </a:r>
          </a:p>
          <a:p>
            <a:pPr lvl="1"/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</a:pPr>
            <a:endParaRPr lang="en-US" sz="3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35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8001000" cy="1143000"/>
          </a:xfrm>
        </p:spPr>
        <p:txBody>
          <a:bodyPr>
            <a:normAutofit fontScale="90000"/>
          </a:bodyPr>
          <a:lstStyle/>
          <a:p>
            <a:r>
              <a:rPr lang="en-US" sz="3600" b="1" u="sng" dirty="0" smtClean="0"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3600" b="1" u="sng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en-US" sz="3600" b="1" u="sng" dirty="0" smtClean="0">
                <a:effectLst/>
                <a:latin typeface="Arial" pitchFamily="34" charset="0"/>
                <a:cs typeface="Arial" pitchFamily="34" charset="0"/>
              </a:rPr>
              <a:t>Planning </a:t>
            </a:r>
            <a:r>
              <a:rPr lang="en-US" sz="3600" b="1" u="sng" dirty="0">
                <a:effectLst/>
                <a:latin typeface="Arial" pitchFamily="34" charset="0"/>
                <a:cs typeface="Arial" pitchFamily="34" charset="0"/>
              </a:rPr>
              <a:t>Consideration</a:t>
            </a:r>
            <a:r>
              <a:rPr lang="en-US" sz="3600" b="1" u="sng" dirty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3600" b="1" u="sng" dirty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1300" b="1" u="sng" dirty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br>
              <a:rPr lang="en-US" sz="1300" b="1" u="sng" dirty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3600" dirty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#3 Continuum of Healthcare Systems for</a:t>
            </a:r>
            <a:br>
              <a:rPr lang="en-US" sz="3600" dirty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3600" dirty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    Elders During </a:t>
            </a:r>
            <a:r>
              <a:rPr lang="en-US" sz="360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Disasters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ACCFDF-B2DE-4E21-BFFD-7CEF375675D4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22</a:t>
            </a:fld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90600" y="1981200"/>
            <a:ext cx="7772400" cy="4724400"/>
          </a:xfrm>
        </p:spPr>
        <p:txBody>
          <a:bodyPr>
            <a:noAutofit/>
          </a:bodyPr>
          <a:lstStyle/>
          <a:p>
            <a:pPr marL="238125" indent="-238125" eaLnBrk="1" fontAlgn="auto" hangingPunct="1">
              <a:spcAft>
                <a:spcPts val="2400"/>
              </a:spcAft>
              <a:buFont typeface="Arial" pitchFamily="34" charset="0"/>
              <a:buChar char="•"/>
              <a:defRPr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Similar to the “continuum of care” concept in aging services – there are many stakeholders in the continuum of healthcare &amp; support services</a:t>
            </a:r>
          </a:p>
          <a:p>
            <a:pPr marL="238125" indent="-238125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Reflects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functional 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roles and responsibilities, relationships,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dependencies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, and interdependencies that link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stakeholders together 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on behalf of elders during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disasters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marL="238125" indent="-238125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Supports the identification of gaps in the healthcare continuum for elders during disasters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6694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1143000" y="228600"/>
            <a:ext cx="7848600" cy="1295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Continuum of Healthcare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solidFill>
                  <a:schemeClr val="tx2">
                    <a:satMod val="13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~~ Normal (Sunny) Day ~~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119987570"/>
              </p:ext>
            </p:extLst>
          </p:nvPr>
        </p:nvGraphicFramePr>
        <p:xfrm>
          <a:off x="457200" y="1557130"/>
          <a:ext cx="7239000" cy="53008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32121" y="5194532"/>
            <a:ext cx="1981200" cy="830997"/>
          </a:xfrm>
          <a:prstGeom prst="rect">
            <a:avLst/>
          </a:prstGeom>
          <a:solidFill>
            <a:schemeClr val="tx1"/>
          </a:solidFill>
          <a:ln w="19050" cmpd="sng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33CC33"/>
                </a:solidFill>
                <a:latin typeface="Arial" charset="0"/>
              </a:rPr>
              <a:t>Green = OK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Yellow = Reduced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  <a:latin typeface="Arial" charset="0"/>
              </a:rPr>
              <a:t>Red = Off-line</a:t>
            </a:r>
            <a:endParaRPr lang="en-US" sz="1600" b="1" dirty="0">
              <a:solidFill>
                <a:srgbClr val="FF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64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1143000" y="228600"/>
            <a:ext cx="7848600" cy="1447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>
              <a:defRPr/>
            </a:pPr>
            <a:r>
              <a:rPr lang="en-US" sz="4300" b="1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Continuum of Healthcare</a:t>
            </a:r>
          </a:p>
          <a:p>
            <a:pPr lvl="0" algn="ctr">
              <a:defRPr/>
            </a:pPr>
            <a:r>
              <a:rPr lang="en-US" sz="3200" dirty="0">
                <a:solidFill>
                  <a:schemeClr val="tx2">
                    <a:satMod val="13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~~ Disaster (Rainy Day) ~~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0820330"/>
              </p:ext>
            </p:extLst>
          </p:nvPr>
        </p:nvGraphicFramePr>
        <p:xfrm>
          <a:off x="1066800" y="1879600"/>
          <a:ext cx="6477000" cy="474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172200" y="1828800"/>
            <a:ext cx="2590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itchFamily="34" charset="0"/>
              <a:buChar char="•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Time Progression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Decompensation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34200" y="4953000"/>
            <a:ext cx="1981200" cy="830997"/>
          </a:xfrm>
          <a:prstGeom prst="rect">
            <a:avLst/>
          </a:prstGeom>
          <a:solidFill>
            <a:schemeClr val="tx1"/>
          </a:solidFill>
          <a:ln w="19050" cmpd="sng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33CC33"/>
                </a:solidFill>
                <a:latin typeface="Arial" charset="0"/>
              </a:rPr>
              <a:t>Green = OK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Yellow = Reduced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  <a:latin typeface="Arial" charset="0"/>
              </a:rPr>
              <a:t>Red = Off-line</a:t>
            </a:r>
            <a:endParaRPr lang="en-US" sz="1600" b="1" dirty="0">
              <a:solidFill>
                <a:srgbClr val="FF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15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1143000" y="381000"/>
            <a:ext cx="7848600" cy="1295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Continuum of Healthcare</a:t>
            </a:r>
          </a:p>
          <a:p>
            <a:pPr lvl="0" algn="ctr">
              <a:defRPr/>
            </a:pPr>
            <a:r>
              <a:rPr lang="en-US" sz="3200" dirty="0">
                <a:solidFill>
                  <a:schemeClr val="tx2">
                    <a:satMod val="13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~~ Disaster (Rainy Day) ~~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306756313"/>
              </p:ext>
            </p:extLst>
          </p:nvPr>
        </p:nvGraphicFramePr>
        <p:xfrm>
          <a:off x="838200" y="1270000"/>
          <a:ext cx="6477000" cy="474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477000" y="1676400"/>
            <a:ext cx="2438400" cy="2743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spcBef>
                <a:spcPts val="600"/>
              </a:spcBef>
              <a:buFont typeface="Arial" pitchFamily="34" charset="0"/>
              <a:buChar char="•"/>
            </a:pPr>
            <a:endParaRPr lang="en-US" sz="1500" b="1" dirty="0" smtClean="0">
              <a:latin typeface="Arial" pitchFamily="34" charset="0"/>
              <a:cs typeface="Arial" pitchFamily="34" charset="0"/>
            </a:endParaRPr>
          </a:p>
          <a:p>
            <a:pPr marL="171450" indent="-171450">
              <a:spcBef>
                <a:spcPts val="600"/>
              </a:spcBef>
              <a:buFont typeface="Arial" pitchFamily="34" charset="0"/>
              <a:buChar char="•"/>
            </a:pPr>
            <a:r>
              <a:rPr lang="en-US" sz="1500" b="1" dirty="0" smtClean="0">
                <a:latin typeface="Arial" pitchFamily="34" charset="0"/>
                <a:cs typeface="Arial" pitchFamily="34" charset="0"/>
              </a:rPr>
              <a:t>Time Progression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500" b="1" dirty="0">
                <a:latin typeface="Arial" pitchFamily="34" charset="0"/>
                <a:cs typeface="Arial" pitchFamily="34" charset="0"/>
              </a:rPr>
              <a:t>Continuum disrupted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500" b="1" dirty="0" smtClean="0">
                <a:latin typeface="Arial" pitchFamily="34" charset="0"/>
                <a:cs typeface="Arial" pitchFamily="34" charset="0"/>
              </a:rPr>
              <a:t>Advanced decompensation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500" b="1" dirty="0" smtClean="0">
                <a:latin typeface="Arial" pitchFamily="34" charset="0"/>
                <a:cs typeface="Arial" pitchFamily="34" charset="0"/>
              </a:rPr>
              <a:t>What next? 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500" b="1" dirty="0" smtClean="0">
                <a:latin typeface="Arial" pitchFamily="34" charset="0"/>
                <a:cs typeface="Arial" pitchFamily="34" charset="0"/>
              </a:rPr>
              <a:t>Family/friends?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500" b="1" dirty="0" smtClean="0">
                <a:latin typeface="Arial" pitchFamily="34" charset="0"/>
                <a:cs typeface="Arial" pitchFamily="34" charset="0"/>
              </a:rPr>
              <a:t>Shelter?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500" b="1" dirty="0">
                <a:latin typeface="Arial" pitchFamily="34" charset="0"/>
                <a:cs typeface="Arial" pitchFamily="34" charset="0"/>
              </a:rPr>
              <a:t>Hospital</a:t>
            </a:r>
            <a:r>
              <a:rPr lang="en-US" sz="1500" b="1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500" b="1" dirty="0" smtClean="0">
                <a:latin typeface="Arial" pitchFamily="34" charset="0"/>
                <a:cs typeface="Arial" pitchFamily="34" charset="0"/>
              </a:rPr>
              <a:t>What are the community’s planning contingencies? </a:t>
            </a:r>
            <a:endParaRPr lang="en-US" sz="1500" b="1" dirty="0">
              <a:latin typeface="Arial" pitchFamily="34" charset="0"/>
              <a:cs typeface="Arial" pitchFamily="34" charset="0"/>
            </a:endParaRPr>
          </a:p>
          <a:p>
            <a:pPr marL="628650" lvl="1" indent="-171450">
              <a:buFont typeface="Arial" pitchFamily="34" charset="0"/>
              <a:buChar char="•"/>
            </a:pPr>
            <a:endParaRPr lang="en-US" sz="15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Curved Connector 12"/>
          <p:cNvCxnSpPr/>
          <p:nvPr/>
        </p:nvCxnSpPr>
        <p:spPr>
          <a:xfrm>
            <a:off x="2286000" y="1760220"/>
            <a:ext cx="762000" cy="373380"/>
          </a:xfrm>
          <a:prstGeom prst="curved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705600" y="4876800"/>
            <a:ext cx="1981200" cy="830997"/>
          </a:xfrm>
          <a:prstGeom prst="rect">
            <a:avLst/>
          </a:prstGeom>
          <a:solidFill>
            <a:schemeClr val="tx1"/>
          </a:solidFill>
          <a:ln w="19050" cmpd="sng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33CC33"/>
                </a:solidFill>
                <a:latin typeface="Arial" charset="0"/>
              </a:rPr>
              <a:t>Green = OK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Yellow = Reduced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  <a:latin typeface="Arial" charset="0"/>
              </a:rPr>
              <a:t>Red = Off-line</a:t>
            </a:r>
            <a:endParaRPr lang="en-US" sz="1600" b="1" dirty="0">
              <a:solidFill>
                <a:srgbClr val="FF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64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228600" y="304800"/>
            <a:ext cx="8763000" cy="9144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/>
            </a:r>
            <a:br>
              <a:rPr lang="en-US" sz="3600" b="1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en-US" sz="32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 Stakeholder </a:t>
            </a:r>
            <a:r>
              <a:rPr lang="en-US" sz="3200" b="1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Example</a:t>
            </a:r>
            <a:r>
              <a:rPr lang="en-US" sz="3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n-US" sz="32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105310652"/>
              </p:ext>
            </p:extLst>
          </p:nvPr>
        </p:nvGraphicFramePr>
        <p:xfrm>
          <a:off x="457200" y="1314734"/>
          <a:ext cx="6851650" cy="520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934200" y="4876800"/>
            <a:ext cx="1981200" cy="830997"/>
          </a:xfrm>
          <a:prstGeom prst="rect">
            <a:avLst/>
          </a:prstGeom>
          <a:solidFill>
            <a:schemeClr val="tx1"/>
          </a:solidFill>
          <a:ln w="19050" cmpd="sng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33CC33"/>
                </a:solidFill>
                <a:latin typeface="Arial" charset="0"/>
              </a:rPr>
              <a:t>Green = OK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Yellow = Reduced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  <a:latin typeface="Arial" charset="0"/>
              </a:rPr>
              <a:t>Red = Off-line</a:t>
            </a:r>
            <a:endParaRPr lang="en-US" sz="1600" b="1" dirty="0">
              <a:solidFill>
                <a:srgbClr val="FF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94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990600" y="533400"/>
            <a:ext cx="8153400" cy="9144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Hurricane Impacts:</a:t>
            </a:r>
            <a:br>
              <a:rPr lang="en-US" sz="3600" b="1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en-US" sz="3200" dirty="0">
                <a:solidFill>
                  <a:schemeClr val="tx2">
                    <a:satMod val="13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Essential Systems Reduced or Off-Line</a:t>
            </a:r>
            <a:r>
              <a:rPr lang="en-US" sz="3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n-US" sz="32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534397203"/>
              </p:ext>
            </p:extLst>
          </p:nvPr>
        </p:nvGraphicFramePr>
        <p:xfrm>
          <a:off x="228600" y="1447800"/>
          <a:ext cx="6851650" cy="520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400800" y="5112603"/>
            <a:ext cx="1981200" cy="830997"/>
          </a:xfrm>
          <a:prstGeom prst="rect">
            <a:avLst/>
          </a:prstGeom>
          <a:solidFill>
            <a:schemeClr val="tx1"/>
          </a:solidFill>
          <a:ln w="19050" cmpd="sng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33CC33"/>
                </a:solidFill>
                <a:latin typeface="Arial" charset="0"/>
              </a:rPr>
              <a:t>Green = OK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Yellow = Reduced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  <a:latin typeface="Arial" charset="0"/>
              </a:rPr>
              <a:t>Red = Off-line</a:t>
            </a:r>
            <a:endParaRPr lang="en-US" sz="1600" b="1" dirty="0">
              <a:solidFill>
                <a:srgbClr val="FF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32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533400" y="457200"/>
            <a:ext cx="8763000" cy="9144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Another Stakeholder Example</a:t>
            </a:r>
            <a:r>
              <a:rPr lang="en-US" sz="39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en-US" sz="39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</a:br>
            <a:endParaRPr lang="en-US" sz="30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83420911"/>
              </p:ext>
            </p:extLst>
          </p:nvPr>
        </p:nvGraphicFramePr>
        <p:xfrm>
          <a:off x="762000" y="1295400"/>
          <a:ext cx="6851650" cy="520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934200" y="2133600"/>
            <a:ext cx="1981200" cy="830997"/>
          </a:xfrm>
          <a:prstGeom prst="rect">
            <a:avLst/>
          </a:prstGeom>
          <a:solidFill>
            <a:schemeClr val="tx1"/>
          </a:solidFill>
          <a:ln w="19050" cmpd="sng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33CC33"/>
                </a:solidFill>
                <a:latin typeface="Arial" charset="0"/>
              </a:rPr>
              <a:t>Green = OK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Yellow = Reduced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  <a:latin typeface="Arial" charset="0"/>
              </a:rPr>
              <a:t>Red = Off-line</a:t>
            </a:r>
            <a:endParaRPr lang="en-US" sz="1600" b="1" dirty="0">
              <a:solidFill>
                <a:srgbClr val="FF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74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533400" y="457200"/>
            <a:ext cx="8763000" cy="9144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Another Stakeholder Example</a:t>
            </a:r>
            <a:r>
              <a:rPr lang="en-US" sz="39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en-US" sz="39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</a:br>
            <a:endParaRPr lang="en-US" sz="30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951765480"/>
              </p:ext>
            </p:extLst>
          </p:nvPr>
        </p:nvGraphicFramePr>
        <p:xfrm>
          <a:off x="533400" y="1295400"/>
          <a:ext cx="6851650" cy="520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553200" y="2057399"/>
            <a:ext cx="1981200" cy="830997"/>
          </a:xfrm>
          <a:prstGeom prst="rect">
            <a:avLst/>
          </a:prstGeom>
          <a:solidFill>
            <a:schemeClr val="tx1"/>
          </a:solidFill>
          <a:ln w="19050" cmpd="sng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33CC33"/>
                </a:solidFill>
                <a:latin typeface="Arial" charset="0"/>
              </a:rPr>
              <a:t>Green = OK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Yellow = Reduced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  <a:latin typeface="Arial" charset="0"/>
              </a:rPr>
              <a:t>Red = Off-line</a:t>
            </a:r>
            <a:endParaRPr lang="en-US" sz="1600" b="1" dirty="0">
              <a:solidFill>
                <a:srgbClr val="FF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31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ts val="1800"/>
              </a:spcBef>
            </a:pPr>
            <a:r>
              <a:rPr lang="en-US" sz="3800" b="1" dirty="0">
                <a:latin typeface="Arial" pitchFamily="34" charset="0"/>
                <a:cs typeface="Arial" pitchFamily="34" charset="0"/>
              </a:rPr>
              <a:t>Project </a:t>
            </a:r>
            <a:r>
              <a:rPr lang="en-US" sz="3800" b="1" dirty="0" smtClean="0">
                <a:latin typeface="Arial" pitchFamily="34" charset="0"/>
                <a:cs typeface="Arial" pitchFamily="34" charset="0"/>
              </a:rPr>
              <a:t>Team:</a:t>
            </a:r>
            <a:endParaRPr lang="en-US" sz="3800" b="1" dirty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3100" b="1" dirty="0">
                <a:latin typeface="Arial" pitchFamily="34" charset="0"/>
                <a:cs typeface="Arial" pitchFamily="34" charset="0"/>
              </a:rPr>
              <a:t>Ray Runo, MPA</a:t>
            </a:r>
            <a:r>
              <a:rPr lang="en-US" sz="3100" dirty="0">
                <a:latin typeface="Arial" pitchFamily="34" charset="0"/>
                <a:cs typeface="Arial" pitchFamily="34" charset="0"/>
              </a:rPr>
              <a:t>, Project Director</a:t>
            </a:r>
            <a:br>
              <a:rPr lang="en-US" sz="3100" dirty="0">
                <a:latin typeface="Arial" pitchFamily="34" charset="0"/>
                <a:cs typeface="Arial" pitchFamily="34" charset="0"/>
              </a:rPr>
            </a:br>
            <a:r>
              <a:rPr lang="en-US" dirty="0">
                <a:latin typeface="Arial" pitchFamily="34" charset="0"/>
                <a:cs typeface="Arial" pitchFamily="34" charset="0"/>
              </a:rPr>
              <a:t>Disaster, Strategies, &amp; Ideas Group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3100" b="1" dirty="0">
                <a:latin typeface="Arial" pitchFamily="34" charset="0"/>
                <a:cs typeface="Arial" pitchFamily="34" charset="0"/>
              </a:rPr>
              <a:t>Shirley </a:t>
            </a:r>
            <a:r>
              <a:rPr lang="en-US" sz="3100" b="1" dirty="0" err="1">
                <a:latin typeface="Arial" pitchFamily="34" charset="0"/>
                <a:cs typeface="Arial" pitchFamily="34" charset="0"/>
              </a:rPr>
              <a:t>Hunziker</a:t>
            </a:r>
            <a:r>
              <a:rPr lang="en-US" sz="3100" b="1" dirty="0">
                <a:latin typeface="Arial" pitchFamily="34" charset="0"/>
                <a:cs typeface="Arial" pitchFamily="34" charset="0"/>
              </a:rPr>
              <a:t>,</a:t>
            </a:r>
            <a:r>
              <a:rPr lang="en-US" sz="3100" dirty="0">
                <a:latin typeface="Arial" pitchFamily="34" charset="0"/>
                <a:cs typeface="Arial" pitchFamily="34" charset="0"/>
              </a:rPr>
              <a:t> RN, LHRM </a:t>
            </a:r>
            <a:br>
              <a:rPr lang="en-US" sz="3100" dirty="0">
                <a:latin typeface="Arial" pitchFamily="34" charset="0"/>
                <a:cs typeface="Arial" pitchFamily="34" charset="0"/>
              </a:rPr>
            </a:br>
            <a:r>
              <a:rPr lang="en-US" dirty="0">
                <a:latin typeface="Arial" pitchFamily="34" charset="0"/>
                <a:cs typeface="Arial" pitchFamily="34" charset="0"/>
              </a:rPr>
              <a:t>Clinical Risk Specialist, RB Health Partners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3100" b="1" dirty="0">
                <a:latin typeface="Arial" pitchFamily="34" charset="0"/>
                <a:cs typeface="Arial" pitchFamily="34" charset="0"/>
              </a:rPr>
              <a:t>April Henkel</a:t>
            </a:r>
            <a:r>
              <a:rPr lang="en-US" sz="3100" dirty="0">
                <a:latin typeface="Arial" pitchFamily="34" charset="0"/>
                <a:cs typeface="Arial" pitchFamily="34" charset="0"/>
              </a:rPr>
              <a:t>, Project Manager</a:t>
            </a:r>
            <a:br>
              <a:rPr lang="en-US" sz="3100" dirty="0">
                <a:latin typeface="Arial" pitchFamily="34" charset="0"/>
                <a:cs typeface="Arial" pitchFamily="34" charset="0"/>
              </a:rPr>
            </a:br>
            <a:r>
              <a:rPr lang="en-US" dirty="0">
                <a:latin typeface="Arial" pitchFamily="34" charset="0"/>
                <a:cs typeface="Arial" pitchFamily="34" charset="0"/>
              </a:rPr>
              <a:t>Florida Health Care Association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3100" b="1" dirty="0">
                <a:latin typeface="Arial" pitchFamily="34" charset="0"/>
                <a:cs typeface="Arial" pitchFamily="34" charset="0"/>
              </a:rPr>
              <a:t>Virginia Walker</a:t>
            </a:r>
            <a:r>
              <a:rPr lang="en-US" sz="3100" dirty="0">
                <a:latin typeface="Arial" pitchFamily="34" charset="0"/>
                <a:cs typeface="Arial" pitchFamily="34" charset="0"/>
              </a:rPr>
              <a:t>, Project Assistant</a:t>
            </a:r>
            <a:br>
              <a:rPr lang="en-US" sz="3100" dirty="0">
                <a:latin typeface="Arial" pitchFamily="34" charset="0"/>
                <a:cs typeface="Arial" pitchFamily="34" charset="0"/>
              </a:rPr>
            </a:br>
            <a:r>
              <a:rPr lang="en-US" dirty="0">
                <a:latin typeface="Arial" pitchFamily="34" charset="0"/>
                <a:cs typeface="Arial" pitchFamily="34" charset="0"/>
              </a:rPr>
              <a:t>RB Health Partners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1828800" y="6172200"/>
            <a:ext cx="7848600" cy="502920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1">
              <a:spcBef>
                <a:spcPts val="1200"/>
              </a:spcBef>
              <a:spcAft>
                <a:spcPts val="1200"/>
              </a:spcAft>
            </a:pPr>
            <a:endParaRPr lang="en-US" sz="31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51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305800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3200" b="1" u="sng" dirty="0" smtClean="0">
                <a:effectLst/>
                <a:latin typeface="Arial" pitchFamily="34" charset="0"/>
                <a:cs typeface="Arial" pitchFamily="34" charset="0"/>
              </a:rPr>
              <a:t>Planning Consideration</a:t>
            </a:r>
            <a:br>
              <a:rPr lang="en-US" sz="3200" b="1" u="sng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en-US" sz="1200" b="1" u="sng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u="sng" dirty="0" smtClean="0"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3200" b="1" u="sng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en-US" sz="290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#4 Community </a:t>
            </a:r>
            <a:r>
              <a:rPr lang="en-US" sz="2900" dirty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Preparedness </a:t>
            </a:r>
            <a:r>
              <a:rPr lang="en-US" sz="290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&amp; Response</a:t>
            </a:r>
            <a:r>
              <a:rPr lang="en-US" sz="29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9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en-US" sz="29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772400" cy="518160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Planning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for Elder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Populations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Planning requirements – legislative &amp; others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Planning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guidance – tools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and resources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Response triggers and contingency plans</a:t>
            </a:r>
          </a:p>
          <a:p>
            <a:pPr>
              <a:spcBef>
                <a:spcPts val="1200"/>
              </a:spcBef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Identification, involvement, and integration of community partners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What service and support systems exist?</a:t>
            </a:r>
          </a:p>
          <a:p>
            <a:pPr>
              <a:spcBef>
                <a:spcPts val="1200"/>
              </a:spcBef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Integration into local EM and ESF 8 planning, training, and exercise programs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82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04800"/>
            <a:ext cx="7714488" cy="19812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Arial" pitchFamily="34" charset="0"/>
                <a:cs typeface="Arial" pitchFamily="34" charset="0"/>
              </a:rPr>
              <a:t>Local Perspectives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057400"/>
            <a:ext cx="7848600" cy="4495800"/>
          </a:xfrm>
        </p:spPr>
        <p:txBody>
          <a:bodyPr/>
          <a:lstStyle/>
          <a:p>
            <a:pPr lvl="0">
              <a:spcAft>
                <a:spcPts val="2400"/>
              </a:spcAft>
              <a:buClr>
                <a:srgbClr val="3891A7"/>
              </a:buClr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Characterizing the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Elder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Population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Duval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County</a:t>
            </a:r>
          </a:p>
          <a:p>
            <a:pPr lvl="0">
              <a:spcAft>
                <a:spcPts val="2400"/>
              </a:spcAft>
              <a:buClr>
                <a:srgbClr val="3891A7"/>
              </a:buClr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Disaster Risks &amp;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Vulnerabilities</a:t>
            </a:r>
          </a:p>
          <a:p>
            <a:pPr lvl="0">
              <a:spcAft>
                <a:spcPts val="1800"/>
              </a:spcAft>
              <a:buClr>
                <a:srgbClr val="3891A7"/>
              </a:buClr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Community Preparedness </a:t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 Response Planning</a:t>
            </a:r>
          </a:p>
          <a:p>
            <a:pPr lvl="0">
              <a:spcAft>
                <a:spcPts val="600"/>
              </a:spcAft>
              <a:buClr>
                <a:srgbClr val="3891A7"/>
              </a:buClr>
            </a:pPr>
            <a:endParaRPr lang="en-US" sz="31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41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667000" y="685800"/>
            <a:ext cx="6172200" cy="5334000"/>
          </a:xfrm>
          <a:solidFill>
            <a:schemeClr val="bg2"/>
          </a:solidFill>
        </p:spPr>
        <p:txBody>
          <a:bodyPr anchor="ctr"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440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Using the </a:t>
            </a:r>
            <a:br>
              <a:rPr lang="en-US" sz="440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440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Healthcare &amp; Support Systems Continuum </a:t>
            </a:r>
            <a:br>
              <a:rPr lang="en-US" sz="440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u="sng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u="sng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3100" b="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en-US" sz="3100" b="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</a:br>
            <a:r>
              <a:rPr lang="en-US" sz="3100" b="0" dirty="0" smtClean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en-US" sz="3100" b="0" dirty="0" smtClean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</a:br>
            <a:endParaRPr lang="en-US" sz="2400" b="0" cap="none" dirty="0">
              <a:solidFill>
                <a:schemeClr val="tx2">
                  <a:shade val="30000"/>
                  <a:satMod val="150000"/>
                </a:schemeClr>
              </a:solidFill>
              <a:effectLst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32</a:t>
            </a:fld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99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8080248" cy="1143000"/>
          </a:xfrm>
        </p:spPr>
        <p:txBody>
          <a:bodyPr>
            <a:normAutofit/>
          </a:bodyPr>
          <a:lstStyle/>
          <a:p>
            <a:r>
              <a:rPr lang="en-US" sz="3500" b="1" dirty="0">
                <a:latin typeface="Arial" pitchFamily="34" charset="0"/>
                <a:cs typeface="Arial" pitchFamily="34" charset="0"/>
              </a:rPr>
              <a:t>Individual Stakeholder Continuums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71600"/>
            <a:ext cx="7772400" cy="5257800"/>
          </a:xfrm>
        </p:spPr>
        <p:txBody>
          <a:bodyPr>
            <a:normAutofit fontScale="92500"/>
          </a:bodyPr>
          <a:lstStyle/>
          <a:p>
            <a:pPr marL="82296" indent="0">
              <a:buNone/>
            </a:pP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20 minutes – Stakeholder Analysis</a:t>
            </a:r>
          </a:p>
          <a:p>
            <a:pPr>
              <a:spcAft>
                <a:spcPts val="600"/>
              </a:spcAft>
            </a:pP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Individually or in Stakeholder Groups </a:t>
            </a:r>
          </a:p>
          <a:p>
            <a:pPr>
              <a:spcAft>
                <a:spcPts val="600"/>
              </a:spcAft>
            </a:pP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Write your organization’s name in the center</a:t>
            </a:r>
          </a:p>
          <a:p>
            <a:pPr>
              <a:spcAft>
                <a:spcPts val="600"/>
              </a:spcAft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Outer 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petals – who/what does your organization depend upon to deliver services?</a:t>
            </a:r>
          </a:p>
          <a:p>
            <a:pPr>
              <a:spcAft>
                <a:spcPts val="600"/>
              </a:spcAft>
            </a:pP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Discussion:</a:t>
            </a:r>
          </a:p>
          <a:p>
            <a:pPr lvl="1"/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Surprises?</a:t>
            </a:r>
          </a:p>
          <a:p>
            <a:pPr lvl="1"/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What’s Missing? </a:t>
            </a:r>
          </a:p>
          <a:p>
            <a:pPr lvl="1"/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Who’s Missing?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83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 your own</a:t>
            </a:r>
            <a:br>
              <a:rPr lang="en-US" sz="3100" b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100" b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100" b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100" b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 </a:t>
            </a:r>
            <a:r>
              <a:rPr lang="en-US" sz="31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list of </a:t>
            </a:r>
            <a:r>
              <a:rPr lang="en-US" sz="3100" b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NEARBY options</a:t>
            </a:r>
            <a:r>
              <a:rPr lang="en-US" sz="31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1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100" b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2441448" y="609600"/>
            <a:ext cx="6400800" cy="1509712"/>
          </a:xfrm>
        </p:spPr>
        <p:txBody>
          <a:bodyPr/>
          <a:lstStyle/>
          <a:p>
            <a:r>
              <a:rPr lang="en-US" sz="3600" b="1" cap="all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LUNCH</a:t>
            </a:r>
            <a:r>
              <a:rPr lang="en-US" sz="3600" cap="all" dirty="0" smtClean="0">
                <a:solidFill>
                  <a:schemeClr val="tx2">
                    <a:satMod val="13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66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90800" y="457200"/>
            <a:ext cx="6251448" cy="6086475"/>
          </a:xfrm>
          <a:solidFill>
            <a:schemeClr val="bg2"/>
          </a:solidFill>
        </p:spPr>
        <p:txBody>
          <a:bodyPr anchor="ctr">
            <a:normAutofit fontScale="90000"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490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Scenario-Based Discussion</a:t>
            </a:r>
            <a:br>
              <a:rPr lang="en-US" sz="490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490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Module 1</a:t>
            </a:r>
            <a:br>
              <a:rPr lang="en-US" sz="490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cap="none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Pre-Landfall</a:t>
            </a:r>
            <a:br>
              <a:rPr lang="en-US" sz="3600" cap="none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3600" cap="none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Foreseeable Consequences and Impacts</a:t>
            </a:r>
            <a:r>
              <a:rPr lang="en-US" sz="360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60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490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490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490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~~~ Booklet ~~~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3100" b="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en-US" sz="3100" b="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</a:br>
            <a:r>
              <a:rPr lang="en-US" sz="3100" b="0" dirty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en-US" sz="3100" b="0" dirty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</a:br>
            <a:endParaRPr lang="en-US" sz="2400" b="0" cap="none" dirty="0">
              <a:solidFill>
                <a:schemeClr val="tx2">
                  <a:shade val="30000"/>
                  <a:satMod val="150000"/>
                </a:schemeClr>
              </a:solidFill>
              <a:effectLst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35</a:t>
            </a:fld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64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251448" cy="6019800"/>
          </a:xfrm>
          <a:solidFill>
            <a:schemeClr val="bg2"/>
          </a:solidFill>
        </p:spPr>
        <p:txBody>
          <a:bodyPr anchor="ctr"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490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Scenario-Based Discussion</a:t>
            </a:r>
            <a:br>
              <a:rPr lang="en-US" sz="490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490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Module 2</a:t>
            </a:r>
            <a:br>
              <a:rPr lang="en-US" sz="490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cap="none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Post-Landfall</a:t>
            </a:r>
            <a:br>
              <a:rPr lang="en-US" cap="none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cap="none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Known Consequences </a:t>
            </a:r>
            <a:br>
              <a:rPr lang="en-US" cap="none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cap="none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and Impacts</a:t>
            </a:r>
            <a:r>
              <a:rPr lang="en-US" sz="490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490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490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490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490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~~~ Booklet ~~~</a:t>
            </a:r>
            <a:r>
              <a:rPr lang="en-US" u="sng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u="sng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3100" b="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en-US" sz="3100" b="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</a:br>
            <a:r>
              <a:rPr lang="en-US" sz="3100" b="0" dirty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en-US" sz="3100" b="0" dirty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</a:br>
            <a:endParaRPr lang="en-US" sz="2400" b="0" cap="none" dirty="0">
              <a:solidFill>
                <a:schemeClr val="tx2">
                  <a:shade val="30000"/>
                  <a:satMod val="150000"/>
                </a:schemeClr>
              </a:solidFill>
              <a:effectLst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36</a:t>
            </a:fld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13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04800"/>
            <a:ext cx="7239000" cy="1143000"/>
          </a:xfrm>
        </p:spPr>
        <p:txBody>
          <a:bodyPr>
            <a:noAutofit/>
          </a:bodyPr>
          <a:lstStyle/>
          <a:p>
            <a:pPr lvl="0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524000"/>
            <a:ext cx="7696200" cy="4419600"/>
          </a:xfrm>
        </p:spPr>
        <p:txBody>
          <a:bodyPr>
            <a:normAutofit fontScale="62500" lnSpcReduction="20000"/>
          </a:bodyPr>
          <a:lstStyle/>
          <a:p>
            <a:pPr>
              <a:spcAft>
                <a:spcPts val="2400"/>
              </a:spcAft>
            </a:pPr>
            <a:r>
              <a:rPr lang="en-US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What were the today’s key findings </a:t>
            </a:r>
            <a:br>
              <a:rPr lang="en-US" sz="45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(gaps – issues – stakeholders)</a:t>
            </a:r>
          </a:p>
          <a:p>
            <a:r>
              <a:rPr lang="en-US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How will Duval County sustain today’s momentum? </a:t>
            </a:r>
          </a:p>
          <a:p>
            <a:endParaRPr lang="en-US" sz="4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4100" dirty="0" smtClean="0">
                <a:latin typeface="Arial" panose="020B0604020202020204" pitchFamily="34" charset="0"/>
                <a:cs typeface="Arial" panose="020B0604020202020204" pitchFamily="34" charset="0"/>
              </a:rPr>
              <a:t>Planning</a:t>
            </a:r>
          </a:p>
          <a:p>
            <a:pPr lvl="2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4100" dirty="0" smtClean="0">
                <a:latin typeface="Arial" panose="020B0604020202020204" pitchFamily="34" charset="0"/>
                <a:cs typeface="Arial" panose="020B0604020202020204" pitchFamily="34" charset="0"/>
              </a:rPr>
              <a:t>Training</a:t>
            </a:r>
          </a:p>
          <a:p>
            <a:pPr lvl="2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4100" dirty="0" smtClean="0">
                <a:latin typeface="Arial" panose="020B0604020202020204" pitchFamily="34" charset="0"/>
                <a:cs typeface="Arial" panose="020B0604020202020204" pitchFamily="34" charset="0"/>
              </a:rPr>
              <a:t>Exercising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4100" dirty="0" smtClean="0">
                <a:latin typeface="Arial" panose="020B0604020202020204" pitchFamily="34" charset="0"/>
                <a:cs typeface="Arial" panose="020B0604020202020204" pitchFamily="34" charset="0"/>
              </a:rPr>
              <a:t>Evaluating</a:t>
            </a:r>
            <a:endParaRPr lang="en-US" sz="4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67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219200" y="1066800"/>
            <a:ext cx="7498080" cy="28194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Where do we </a:t>
            </a:r>
            <a:b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go from here?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74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848600" cy="163036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Duval County Work Group Facilitates the Planning Process by…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752600"/>
            <a:ext cx="7391400" cy="55626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defRPr/>
            </a:pPr>
            <a:r>
              <a:rPr lang="en-US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Providing ongoing guidance </a:t>
            </a:r>
            <a:r>
              <a:rPr lang="en-US" sz="2600" u="sng" dirty="0">
                <a:latin typeface="Arial" panose="020B0604020202020204" pitchFamily="34" charset="0"/>
                <a:cs typeface="Arial" panose="020B0604020202020204" pitchFamily="34" charset="0"/>
              </a:rPr>
              <a:t>and direction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for the community-based planning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</a:p>
          <a:p>
            <a:pPr>
              <a:spcBef>
                <a:spcPts val="1200"/>
              </a:spcBef>
              <a:defRPr/>
            </a:pPr>
            <a:r>
              <a:rPr lang="en-US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Identifying </a:t>
            </a:r>
            <a:r>
              <a:rPr lang="en-US" sz="2600" u="sng" dirty="0">
                <a:latin typeface="Arial" panose="020B0604020202020204" pitchFamily="34" charset="0"/>
                <a:cs typeface="Arial" panose="020B0604020202020204" pitchFamily="34" charset="0"/>
              </a:rPr>
              <a:t>additional key stakeholders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involved in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the Duval County healthcare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and support continuum for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elders</a:t>
            </a:r>
          </a:p>
          <a:p>
            <a:pPr lvl="0">
              <a:spcBef>
                <a:spcPts val="1200"/>
              </a:spcBef>
              <a:buClr>
                <a:srgbClr val="3891A7"/>
              </a:buClr>
              <a:defRPr/>
            </a:pPr>
            <a:r>
              <a:rPr lang="en-US" sz="26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Developing integrated after action </a:t>
            </a:r>
            <a:r>
              <a:rPr lang="en-US" sz="2600" u="sng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plans</a:t>
            </a:r>
            <a:r>
              <a:rPr lang="en-US" sz="2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resolve gaps</a:t>
            </a:r>
            <a:endParaRPr lang="en-US" sz="2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defRPr/>
            </a:pPr>
            <a:r>
              <a:rPr lang="en-US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Actively facilitating the integration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stakeholders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into the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Duval County emergency management system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sz="3000" dirty="0" smtClean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sz="3000" dirty="0" smtClean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sz="3000" dirty="0"/>
          </a:p>
          <a:p>
            <a:pPr marL="82296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69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43000" y="533400"/>
            <a:ext cx="7498080" cy="1143000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Arial" pitchFamily="34" charset="0"/>
                <a:cs typeface="Arial" pitchFamily="34" charset="0"/>
              </a:rPr>
              <a:t>Elder Care 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Stakeholders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143000" y="1905000"/>
            <a:ext cx="7467600" cy="4400550"/>
          </a:xfrm>
        </p:spPr>
        <p:txBody>
          <a:bodyPr>
            <a:normAutofit fontScale="92500"/>
          </a:bodyPr>
          <a:lstStyle/>
          <a:p>
            <a:r>
              <a:rPr lang="en-US" sz="4600" dirty="0" smtClean="0"/>
              <a:t>Introductions Around the Table</a:t>
            </a:r>
          </a:p>
          <a:p>
            <a:pPr lvl="1">
              <a:lnSpc>
                <a:spcPct val="110000"/>
              </a:lnSpc>
              <a:spcBef>
                <a:spcPts val="3000"/>
              </a:spcBef>
              <a:spcAft>
                <a:spcPts val="3000"/>
              </a:spcAft>
              <a:buFont typeface="Wingdings" panose="05000000000000000000" pitchFamily="2" charset="2"/>
              <a:buChar char="Ø"/>
            </a:pPr>
            <a:r>
              <a:rPr lang="en-US" sz="3400" dirty="0" smtClean="0"/>
              <a:t>Your Name &amp; Organization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400" dirty="0" smtClean="0"/>
              <a:t>In a couple of sentences, what does your organization do to support/serve seniors in Duval County?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87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49808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Workshop Evaluation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828800"/>
            <a:ext cx="7696200" cy="4648200"/>
          </a:xfrm>
        </p:spPr>
        <p:txBody>
          <a:bodyPr>
            <a:normAutofit/>
          </a:bodyPr>
          <a:lstStyle/>
          <a:p>
            <a:pPr>
              <a:spcAft>
                <a:spcPts val="2400"/>
              </a:spcAft>
            </a:pP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What was the value of today’s workshop?</a:t>
            </a:r>
          </a:p>
          <a:p>
            <a:pPr>
              <a:spcAft>
                <a:spcPts val="2400"/>
              </a:spcAft>
            </a:pP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How can we improve on the workshop format/content?</a:t>
            </a:r>
          </a:p>
          <a:p>
            <a:pPr>
              <a:spcAft>
                <a:spcPts val="2400"/>
              </a:spcAft>
            </a:pP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Other comments/questions?</a:t>
            </a:r>
          </a:p>
          <a:p>
            <a:pPr marL="82296" indent="0" algn="ctr">
              <a:spcAft>
                <a:spcPts val="2400"/>
              </a:spcAft>
              <a:buNone/>
            </a:pPr>
            <a:r>
              <a:rPr lang="en-US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(please complete the feedback form)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83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9200" y="304800"/>
            <a:ext cx="7498080" cy="25146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~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 More Information ~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t>41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295400" y="2286000"/>
            <a:ext cx="7498080" cy="4038600"/>
          </a:xfrm>
        </p:spPr>
        <p:txBody>
          <a:bodyPr>
            <a:normAutofit fontScale="85000" lnSpcReduction="20000"/>
          </a:bodyPr>
          <a:lstStyle/>
          <a:p>
            <a:pPr marL="356616" lvl="1" indent="0" algn="ctr">
              <a:buNone/>
            </a:pPr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Duval County Lead Team:</a:t>
            </a:r>
          </a:p>
          <a:p>
            <a:pPr marL="356616" lvl="1" indent="0" algn="ctr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Theresa Isaac (Theresa.Isaac@flhealth.gov)</a:t>
            </a:r>
          </a:p>
          <a:p>
            <a:pPr marL="356616" lvl="1" indent="0" algn="ctr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Stephen Grant (Grant@coj.net)</a:t>
            </a:r>
          </a:p>
          <a:p>
            <a:pPr marL="356616" lvl="1" indent="0" algn="ctr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Linda Levin (Linda.Levin@myeldersource.org)</a:t>
            </a:r>
          </a:p>
          <a:p>
            <a:pPr marL="356616" lvl="1" indent="0" algn="ctr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6616" lvl="1" indent="0" algn="ctr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6616" lvl="1" indent="0" algn="ctr">
              <a:buNone/>
            </a:pPr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Project Team:</a:t>
            </a:r>
          </a:p>
          <a:p>
            <a:pPr marL="356616" lvl="1" indent="0" algn="ctr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Ray Runo (RayRuno@gmail.com)</a:t>
            </a:r>
          </a:p>
          <a:p>
            <a:pPr marL="356616" lvl="1" indent="0" algn="ctr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April Henkel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(Ahenkel@fhca.org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56616" lvl="1" indent="0" algn="ctr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Robin Bleier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(Robin@rbhealthpartners.com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0136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749808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b="1" dirty="0">
                <a:latin typeface="Arial" pitchFamily="34" charset="0"/>
                <a:cs typeface="Arial" pitchFamily="34" charset="0"/>
              </a:rPr>
              <a:t>Workshop Purpose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295400"/>
            <a:ext cx="7714488" cy="5181600"/>
          </a:xfrm>
        </p:spPr>
        <p:txBody>
          <a:bodyPr>
            <a:normAutofit lnSpcReduction="10000"/>
          </a:bodyPr>
          <a:lstStyle/>
          <a:p>
            <a:pPr marL="366078">
              <a:lnSpc>
                <a:spcPct val="110000"/>
              </a:lnSpc>
              <a:spcAft>
                <a:spcPts val="600"/>
              </a:spcAft>
              <a:defRPr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Identify elder care stakeholder roles &amp; responsibilities in providing healthcare for elders during disasters</a:t>
            </a:r>
          </a:p>
          <a:p>
            <a:pPr marL="366078">
              <a:spcAft>
                <a:spcPts val="600"/>
              </a:spcAft>
              <a:defRPr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Describe stakeholder dependencies &amp; interdependencies</a:t>
            </a:r>
          </a:p>
          <a:p>
            <a:pPr marL="366078">
              <a:spcAft>
                <a:spcPts val="600"/>
              </a:spcAft>
              <a:defRPr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Provide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planning resources and tools to community stakeholders</a:t>
            </a:r>
          </a:p>
          <a:p>
            <a:pPr marL="366078">
              <a:spcAft>
                <a:spcPts val="600"/>
              </a:spcAft>
              <a:defRPr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Support the integration of elder healthcare and support stakeholders into local emergency management communities </a:t>
            </a:r>
          </a:p>
          <a:p>
            <a:pPr marL="366078">
              <a:defRPr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Provide a tool for developing a local continuum of elder care 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(examples, directions)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62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667000" y="685800"/>
            <a:ext cx="6172200" cy="5334000"/>
          </a:xfrm>
          <a:solidFill>
            <a:schemeClr val="bg2"/>
          </a:solidFill>
        </p:spPr>
        <p:txBody>
          <a:bodyPr anchor="ctr">
            <a:normAutofit/>
          </a:bodyPr>
          <a:lstStyle/>
          <a:p>
            <a:pPr algn="ctr"/>
            <a: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Project Purpose </a:t>
            </a:r>
            <a:b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&amp; Overview </a:t>
            </a:r>
            <a:b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3100" dirty="0" smtClean="0">
                <a:effectLst/>
                <a:latin typeface="Arial" pitchFamily="34" charset="0"/>
                <a:cs typeface="Arial" pitchFamily="34" charset="0"/>
              </a:rPr>
              <a:t>“</a:t>
            </a:r>
            <a:r>
              <a:rPr lang="en-US" sz="3100" b="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Healthcare Systems </a:t>
            </a:r>
            <a:br>
              <a:rPr lang="en-US" sz="3100" b="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</a:br>
            <a:r>
              <a:rPr lang="en-US" sz="3100" b="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Needs Analysis for </a:t>
            </a:r>
            <a:br>
              <a:rPr lang="en-US" sz="3100" b="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</a:br>
            <a:r>
              <a:rPr lang="en-US" sz="3100" b="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Elders During Disasters”</a:t>
            </a:r>
            <a:r>
              <a:rPr lang="en-US" sz="3100" b="0" dirty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en-US" sz="3100" b="0" dirty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</a:br>
            <a:r>
              <a:rPr lang="en-US" sz="3100" b="0" dirty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en-US" sz="3100" b="0" dirty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</a:br>
            <a:r>
              <a:rPr lang="en-US" sz="2400" b="0" i="1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A project funded by the Fla. Dept. of Health</a:t>
            </a:r>
            <a:endParaRPr lang="en-US" sz="2400" b="0" cap="none" dirty="0">
              <a:solidFill>
                <a:schemeClr val="tx2">
                  <a:shade val="30000"/>
                  <a:satMod val="150000"/>
                </a:schemeClr>
              </a:solidFill>
              <a:effectLst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20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7498080" cy="1143000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Arial" pitchFamily="34" charset="0"/>
                <a:cs typeface="Arial" pitchFamily="34" charset="0"/>
              </a:rPr>
              <a:t>Project Origin and Purpose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4920" y="1600200"/>
            <a:ext cx="7498080" cy="50292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Our History and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Experience</a:t>
            </a:r>
          </a:p>
          <a:p>
            <a:pPr marL="649224" lvl="2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Project Rationale &amp; Need for the Project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Vision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…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 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During disasters, the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complex health and medical needs of Florida’s elder population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will be met.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Mission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…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 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To develop and implement a comprehensive methodology for identifying and codifying disaster roles and responsibilities for the many stakeholders comprising the continuum of healthcare for Florida’s elder population during disasters.  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27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498080" cy="1143000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Arial" pitchFamily="34" charset="0"/>
                <a:cs typeface="Arial" pitchFamily="34" charset="0"/>
              </a:rPr>
              <a:t>Three Year Project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295400" y="1447800"/>
            <a:ext cx="7498080" cy="48006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Identification 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of Elder Care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Stakeholders</a:t>
            </a:r>
          </a:p>
          <a:p>
            <a:pPr lvl="1">
              <a:defRPr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Established a 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Core Planning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Team</a:t>
            </a:r>
          </a:p>
          <a:p>
            <a:pPr lvl="1">
              <a:defRPr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Conducted regional stakeholder workshops</a:t>
            </a:r>
          </a:p>
          <a:p>
            <a:pPr lvl="1">
              <a:defRPr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Analyzed stakeholder 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roles &amp;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responsibilities</a:t>
            </a:r>
          </a:p>
          <a:p>
            <a:pPr>
              <a:spcBef>
                <a:spcPts val="1800"/>
              </a:spcBef>
              <a:defRPr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Developed 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Continuum of Healthcare for Elders During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Disasters &amp; Planning Considerations </a:t>
            </a:r>
            <a:br>
              <a:rPr lang="en-US" sz="26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>(and tested the model)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800"/>
              </a:spcBef>
              <a:defRPr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Preparing 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Communities to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Care for 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Elders During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Disasters – the Community-Based Process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/>
            </a:r>
            <a:br>
              <a:rPr lang="en-US" sz="2600" dirty="0">
                <a:latin typeface="Arial" pitchFamily="34" charset="0"/>
                <a:cs typeface="Arial" pitchFamily="34" charset="0"/>
              </a:rPr>
            </a:b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79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8229600" cy="990600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Elder Care Continuum Stakeholders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95400"/>
            <a:ext cx="8001000" cy="5486400"/>
          </a:xfrm>
        </p:spPr>
        <p:txBody>
          <a:bodyPr>
            <a:normAutofit fontScale="47500" lnSpcReduction="20000"/>
          </a:bodyPr>
          <a:lstStyle/>
          <a:p>
            <a:pPr marL="82296" lvl="0" indent="0">
              <a:buNone/>
            </a:pPr>
            <a:endParaRPr lang="en-US" sz="200" dirty="0">
              <a:latin typeface="Arial" pitchFamily="34" charset="0"/>
              <a:cs typeface="Arial" pitchFamily="34" charset="0"/>
            </a:endParaRPr>
          </a:p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County </a:t>
            </a:r>
            <a:r>
              <a:rPr lang="en-US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Emergency </a:t>
            </a:r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Management (EM) &amp; Health </a:t>
            </a:r>
            <a:r>
              <a:rPr lang="en-US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Department (ESF8)</a:t>
            </a:r>
          </a:p>
          <a:p>
            <a:r>
              <a:rPr lang="en-US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Area Agency on Aging (AAA)</a:t>
            </a:r>
          </a:p>
          <a:p>
            <a:pPr lvl="0"/>
            <a:r>
              <a:rPr lang="en-US" sz="3400" dirty="0" smtClean="0">
                <a:latin typeface="Arial" pitchFamily="34" charset="0"/>
                <a:cs typeface="Arial" pitchFamily="34" charset="0"/>
              </a:rPr>
              <a:t>2-1-1 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agencies (information and referral network)</a:t>
            </a:r>
          </a:p>
          <a:p>
            <a:pPr lvl="0"/>
            <a:r>
              <a:rPr lang="en-US" sz="3400" dirty="0">
                <a:latin typeface="Arial" pitchFamily="34" charset="0"/>
                <a:cs typeface="Arial" pitchFamily="34" charset="0"/>
              </a:rPr>
              <a:t>Alzheimer’s caregiver support 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organizations</a:t>
            </a:r>
          </a:p>
          <a:p>
            <a:r>
              <a:rPr lang="en-US" sz="3400" dirty="0">
                <a:latin typeface="Arial" pitchFamily="34" charset="0"/>
                <a:cs typeface="Arial" pitchFamily="34" charset="0"/>
              </a:rPr>
              <a:t>Behavioral Health Providers</a:t>
            </a:r>
          </a:p>
          <a:p>
            <a:pPr lvl="0"/>
            <a:r>
              <a:rPr lang="en-US" sz="3400" dirty="0" smtClean="0">
                <a:latin typeface="Arial" pitchFamily="34" charset="0"/>
                <a:cs typeface="Arial" pitchFamily="34" charset="0"/>
              </a:rPr>
              <a:t>COAD / VOAD 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(when active in a community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), including Red Cross</a:t>
            </a:r>
            <a:endParaRPr lang="en-US" sz="3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3400" dirty="0">
                <a:latin typeface="Arial" pitchFamily="34" charset="0"/>
                <a:cs typeface="Arial" pitchFamily="34" charset="0"/>
              </a:rPr>
              <a:t>Councils on 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Aging 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/ 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Senior Centers / Other aging 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network provider 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organizations </a:t>
            </a:r>
          </a:p>
          <a:p>
            <a:pPr lvl="0"/>
            <a:r>
              <a:rPr lang="en-US" sz="3400" dirty="0" smtClean="0">
                <a:latin typeface="Arial" pitchFamily="34" charset="0"/>
                <a:cs typeface="Arial" pitchFamily="34" charset="0"/>
              </a:rPr>
              <a:t>Emergency Response Agencies (e.g., EMS, fire, law enforcement)</a:t>
            </a:r>
          </a:p>
          <a:p>
            <a:pPr lvl="0"/>
            <a:r>
              <a:rPr lang="en-US" sz="3400" dirty="0" smtClean="0">
                <a:latin typeface="Arial" pitchFamily="34" charset="0"/>
                <a:cs typeface="Arial" pitchFamily="34" charset="0"/>
              </a:rPr>
              <a:t>Energy 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providers</a:t>
            </a:r>
          </a:p>
          <a:p>
            <a:pPr lvl="0"/>
            <a:r>
              <a:rPr lang="en-US" sz="3400" dirty="0" smtClean="0">
                <a:latin typeface="Arial" pitchFamily="34" charset="0"/>
                <a:cs typeface="Arial" pitchFamily="34" charset="0"/>
              </a:rPr>
              <a:t>Home 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health 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agencies &amp; geriatric care managers</a:t>
            </a:r>
            <a:endParaRPr lang="en-US" sz="3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3400" dirty="0" smtClean="0">
                <a:latin typeface="Arial" pitchFamily="34" charset="0"/>
                <a:cs typeface="Arial" pitchFamily="34" charset="0"/>
              </a:rPr>
              <a:t>Hospitals &amp; other healthcare providers (e.g., clinics, medical equipment, VA)</a:t>
            </a:r>
            <a:endParaRPr lang="en-US" sz="3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3400" dirty="0">
                <a:latin typeface="Arial" pitchFamily="34" charset="0"/>
                <a:cs typeface="Arial" pitchFamily="34" charset="0"/>
              </a:rPr>
              <a:t>HUD housing (for seniors)</a:t>
            </a:r>
          </a:p>
          <a:p>
            <a:pPr lvl="0"/>
            <a:r>
              <a:rPr lang="en-US" sz="3400" dirty="0">
                <a:latin typeface="Arial" pitchFamily="34" charset="0"/>
                <a:cs typeface="Arial" pitchFamily="34" charset="0"/>
              </a:rPr>
              <a:t>Nursing homes, assisted living facilities 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&amp; 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continuing care retirement 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communities</a:t>
            </a:r>
          </a:p>
          <a:p>
            <a:pPr lvl="0"/>
            <a:r>
              <a:rPr lang="en-US" sz="3400" dirty="0" smtClean="0">
                <a:latin typeface="Arial" pitchFamily="34" charset="0"/>
                <a:cs typeface="Arial" pitchFamily="34" charset="0"/>
              </a:rPr>
              <a:t>Pharmacies </a:t>
            </a:r>
            <a:endParaRPr lang="en-US" sz="3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3400" dirty="0">
                <a:latin typeface="Arial" pitchFamily="34" charset="0"/>
                <a:cs typeface="Arial" pitchFamily="34" charset="0"/>
              </a:rPr>
              <a:t>Renal dialysis centers</a:t>
            </a:r>
          </a:p>
          <a:p>
            <a:pPr lvl="0"/>
            <a:r>
              <a:rPr lang="en-US" sz="3400" dirty="0" smtClean="0">
                <a:latin typeface="Arial" pitchFamily="34" charset="0"/>
                <a:cs typeface="Arial" pitchFamily="34" charset="0"/>
              </a:rPr>
              <a:t>Selected Govt. 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partners </a:t>
            </a:r>
            <a:r>
              <a:rPr lang="en-US" dirty="0">
                <a:latin typeface="Arial" pitchFamily="34" charset="0"/>
                <a:cs typeface="Arial" pitchFamily="34" charset="0"/>
              </a:rPr>
              <a:t>(Dept. of Elder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Affairs; Co. </a:t>
            </a:r>
            <a:r>
              <a:rPr lang="en-US" dirty="0">
                <a:latin typeface="Arial" pitchFamily="34" charset="0"/>
                <a:cs typeface="Arial" pitchFamily="34" charset="0"/>
              </a:rPr>
              <a:t>Health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Dept.; </a:t>
            </a:r>
            <a:r>
              <a:rPr lang="en-US" dirty="0">
                <a:latin typeface="Arial" pitchFamily="34" charset="0"/>
                <a:cs typeface="Arial" pitchFamily="34" charset="0"/>
              </a:rPr>
              <a:t>Agency for Health Care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Admin.; </a:t>
            </a:r>
            <a:r>
              <a:rPr lang="en-US" dirty="0">
                <a:latin typeface="Arial" pitchFamily="34" charset="0"/>
                <a:cs typeface="Arial" pitchFamily="34" charset="0"/>
              </a:rPr>
              <a:t>Adult Protective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Serv./Dept. </a:t>
            </a:r>
            <a:r>
              <a:rPr lang="en-US" dirty="0">
                <a:latin typeface="Arial" pitchFamily="34" charset="0"/>
                <a:cs typeface="Arial" pitchFamily="34" charset="0"/>
              </a:rPr>
              <a:t>of Children &amp;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Families; Veterans’ Affairs)</a:t>
            </a: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Transportation providers</a:t>
            </a:r>
            <a:endParaRPr lang="en-US" dirty="0" smtClean="0"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dirty="0" smtClean="0">
                <a:effectLst/>
                <a:latin typeface="Arial" pitchFamily="34" charset="0"/>
                <a:cs typeface="Arial" pitchFamily="34" charset="0"/>
              </a:rPr>
              <a:t>OTHER groups important in the healthcare continuum for elders in the local community</a:t>
            </a:r>
            <a:endParaRPr lang="en-US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57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5783</TotalTime>
  <Words>1539</Words>
  <Application>Microsoft Office PowerPoint</Application>
  <PresentationFormat>On-screen Show (4:3)</PresentationFormat>
  <Paragraphs>396</Paragraphs>
  <Slides>41</Slides>
  <Notes>34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Solstice</vt:lpstr>
      <vt:lpstr>        </vt:lpstr>
      <vt:lpstr>Welcome &amp; Introductions</vt:lpstr>
      <vt:lpstr>PowerPoint Presentation</vt:lpstr>
      <vt:lpstr>Elder Care Stakeholders</vt:lpstr>
      <vt:lpstr>Workshop Purpose</vt:lpstr>
      <vt:lpstr>Project Purpose  &amp; Overview   “Healthcare Systems  Needs Analysis for  Elders During Disasters”  A project funded by the Fla. Dept. of Health</vt:lpstr>
      <vt:lpstr>Project Origin and Purpose</vt:lpstr>
      <vt:lpstr>Three Year Project</vt:lpstr>
      <vt:lpstr> Elder Care Continuum Stakeholders</vt:lpstr>
      <vt:lpstr>     The Community-Based Planning Process &amp; Continuum Framework        </vt:lpstr>
      <vt:lpstr> The Community-Based  Planning Process…  </vt:lpstr>
      <vt:lpstr>Why is this approach needed? </vt:lpstr>
      <vt:lpstr>PowerPoint Presentation</vt:lpstr>
      <vt:lpstr>Continuum of Care - Assumptions</vt:lpstr>
      <vt:lpstr>PowerPoint Presentation</vt:lpstr>
      <vt:lpstr>On a Sunny Day…  in a Typical Community:  Proportional Use of Healthcare Systems &amp; Supports by Elders </vt:lpstr>
      <vt:lpstr>On a Rainy Day… in a Typical Community:   Shifts in Proportional Use of Healthcare Systems &amp; Supports by Elders</vt:lpstr>
      <vt:lpstr>Proportional Shifts in Care &amp; Support  Event Duration, Scope, and Severity</vt:lpstr>
      <vt:lpstr> Elder-Focused Planning Considerations </vt:lpstr>
      <vt:lpstr> Planning Consideration    #1 Characterizing the Elder Population  </vt:lpstr>
      <vt:lpstr>Planning Consideration  #2 Risk Identification and Management</vt:lpstr>
      <vt:lpstr> Planning Consideration   #3 Continuum of Healthcare Systems for      Elders During Disasters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Planning Consideration   #4 Community Preparedness &amp; Response </vt:lpstr>
      <vt:lpstr>Local Perspectives</vt:lpstr>
      <vt:lpstr>   Using the  Healthcare &amp; Support Systems Continuum       </vt:lpstr>
      <vt:lpstr>Individual Stakeholder Continuums</vt:lpstr>
      <vt:lpstr>On your own  See list of NEARBY options </vt:lpstr>
      <vt:lpstr> Scenario-Based Discussion Module 1 Pre-Landfall Foreseeable Consequences and Impacts  ~~~ Booklet ~~~   </vt:lpstr>
      <vt:lpstr>  Scenario-Based Discussion Module 2 Post-Landfall Known Consequences  and Impacts  ~~~ Booklet ~~~    </vt:lpstr>
      <vt:lpstr>Summary</vt:lpstr>
      <vt:lpstr>Where do we  go from here?</vt:lpstr>
      <vt:lpstr>Duval County Work Group Facilitates the Planning Process by…</vt:lpstr>
      <vt:lpstr>Workshop Evaluation</vt:lpstr>
      <vt:lpstr>~ For More Information ~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April Henkel</dc:creator>
  <cp:lastModifiedBy>Ray Runo</cp:lastModifiedBy>
  <cp:revision>283</cp:revision>
  <cp:lastPrinted>2014-03-31T14:39:41Z</cp:lastPrinted>
  <dcterms:created xsi:type="dcterms:W3CDTF">2013-01-14T21:33:26Z</dcterms:created>
  <dcterms:modified xsi:type="dcterms:W3CDTF">2014-06-27T19:16:59Z</dcterms:modified>
</cp:coreProperties>
</file>