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84" r:id="rId1"/>
    <p:sldMasterId id="2147484489" r:id="rId2"/>
    <p:sldMasterId id="2147484494" r:id="rId3"/>
    <p:sldMasterId id="2147484499" r:id="rId4"/>
    <p:sldMasterId id="2147484509" r:id="rId5"/>
  </p:sldMasterIdLst>
  <p:notesMasterIdLst>
    <p:notesMasterId r:id="rId34"/>
  </p:notesMasterIdLst>
  <p:sldIdLst>
    <p:sldId id="295" r:id="rId6"/>
    <p:sldId id="291" r:id="rId7"/>
    <p:sldId id="293" r:id="rId8"/>
    <p:sldId id="292" r:id="rId9"/>
    <p:sldId id="296" r:id="rId10"/>
    <p:sldId id="314" r:id="rId11"/>
    <p:sldId id="297" r:id="rId12"/>
    <p:sldId id="298" r:id="rId13"/>
    <p:sldId id="299" r:id="rId14"/>
    <p:sldId id="256" r:id="rId15"/>
    <p:sldId id="283" r:id="rId16"/>
    <p:sldId id="311" r:id="rId17"/>
    <p:sldId id="312" r:id="rId18"/>
    <p:sldId id="282" r:id="rId19"/>
    <p:sldId id="284" r:id="rId20"/>
    <p:sldId id="285" r:id="rId21"/>
    <p:sldId id="288" r:id="rId22"/>
    <p:sldId id="287" r:id="rId23"/>
    <p:sldId id="286" r:id="rId24"/>
    <p:sldId id="315" r:id="rId25"/>
    <p:sldId id="294" r:id="rId26"/>
    <p:sldId id="310" r:id="rId27"/>
    <p:sldId id="306" r:id="rId28"/>
    <p:sldId id="307" r:id="rId29"/>
    <p:sldId id="305" r:id="rId30"/>
    <p:sldId id="304" r:id="rId31"/>
    <p:sldId id="309" r:id="rId32"/>
    <p:sldId id="313" r:id="rId33"/>
  </p:sldIdLst>
  <p:sldSz cx="9144000" cy="6858000" type="screen4x3"/>
  <p:notesSz cx="6858000" cy="91440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AF5C"/>
    <a:srgbClr val="6FB92D"/>
    <a:srgbClr val="35B9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8475" autoAdjust="0"/>
  </p:normalViewPr>
  <p:slideViewPr>
    <p:cSldViewPr snapToGrid="0" snapToObjects="1">
      <p:cViewPr varScale="1">
        <p:scale>
          <a:sx n="74" d="100"/>
          <a:sy n="74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373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sad.local\publicsafety\User%20Share\Fire\Administration\fddjb\Desktop\Projects\Juan%20Presentation\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34990059642148"/>
          <c:y val="3.8022813688212941E-2"/>
          <c:w val="0.87872763419483135"/>
          <c:h val="0.73406126745036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# of Fire &amp; EMS calls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Sheet1!$B$1:$F$1</c:f>
              <c:strCache>
                <c:ptCount val="5"/>
                <c:pt idx="0">
                  <c:v>FY2010</c:v>
                </c:pt>
                <c:pt idx="1">
                  <c:v>FY2011</c:v>
                </c:pt>
                <c:pt idx="2">
                  <c:v>FY2012</c:v>
                </c:pt>
                <c:pt idx="3">
                  <c:v>FY2013</c:v>
                </c:pt>
                <c:pt idx="4">
                  <c:v>FY 2014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13136</c:v>
                </c:pt>
                <c:pt idx="1">
                  <c:v>13758</c:v>
                </c:pt>
                <c:pt idx="2">
                  <c:v>13728</c:v>
                </c:pt>
                <c:pt idx="3">
                  <c:v>13854</c:v>
                </c:pt>
                <c:pt idx="4" formatCode="#,##0">
                  <c:v>13800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34255992"/>
        <c:axId val="134258032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% within 8 minutes</c:v>
                </c:pt>
              </c:strCache>
            </c:strRef>
          </c:tx>
          <c:spPr>
            <a:ln>
              <a:solidFill>
                <a:srgbClr val="006098"/>
              </a:solidFill>
            </a:ln>
          </c:spPr>
          <c:marker>
            <c:spPr>
              <a:solidFill>
                <a:srgbClr val="006098"/>
              </a:solidFill>
            </c:spPr>
          </c:marker>
          <c:cat>
            <c:strRef>
              <c:f>Sheet1!$B$1:$F$1</c:f>
              <c:strCache>
                <c:ptCount val="5"/>
                <c:pt idx="0">
                  <c:v>FY2010</c:v>
                </c:pt>
                <c:pt idx="1">
                  <c:v>FY2011</c:v>
                </c:pt>
                <c:pt idx="2">
                  <c:v>FY2012</c:v>
                </c:pt>
                <c:pt idx="3">
                  <c:v>FY2013</c:v>
                </c:pt>
                <c:pt idx="4">
                  <c:v>FY 2014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0.88226804123711333</c:v>
                </c:pt>
                <c:pt idx="1">
                  <c:v>0.88641711229946529</c:v>
                </c:pt>
                <c:pt idx="2">
                  <c:v>0.91706336612715533</c:v>
                </c:pt>
                <c:pt idx="3">
                  <c:v>0.91039044164710903</c:v>
                </c:pt>
                <c:pt idx="4">
                  <c:v>0.91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258800"/>
        <c:axId val="134258416"/>
      </c:lineChart>
      <c:catAx>
        <c:axId val="134255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34258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4258032"/>
        <c:scaling>
          <c:orientation val="minMax"/>
          <c:min val="1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34255992"/>
        <c:crosses val="autoZero"/>
        <c:crossBetween val="between"/>
      </c:valAx>
      <c:valAx>
        <c:axId val="134258416"/>
        <c:scaling>
          <c:orientation val="minMax"/>
          <c:max val="1"/>
          <c:min val="0"/>
        </c:scaling>
        <c:delete val="0"/>
        <c:axPos val="r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4258800"/>
        <c:crosses val="max"/>
        <c:crossBetween val="between"/>
      </c:valAx>
      <c:catAx>
        <c:axId val="134258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4258416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CP Population - Call Reduction</a:t>
            </a:r>
          </a:p>
        </c:rich>
      </c:tx>
      <c:layout>
        <c:manualLayout>
          <c:xMode val="edge"/>
          <c:yMode val="edge"/>
          <c:x val="0.31826419893906177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Sheet3!$K$107</c:f>
              <c:strCache>
                <c:ptCount val="1"/>
                <c:pt idx="0">
                  <c:v>Calls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Sheet3!$L$106:$M$106</c:f>
              <c:strCache>
                <c:ptCount val="2"/>
                <c:pt idx="0">
                  <c:v>Before CP</c:v>
                </c:pt>
                <c:pt idx="1">
                  <c:v>After CP Implementation</c:v>
                </c:pt>
              </c:strCache>
            </c:strRef>
          </c:cat>
          <c:val>
            <c:numRef>
              <c:f>Sheet3!$L$107:$M$107</c:f>
              <c:numCache>
                <c:formatCode>General</c:formatCode>
                <c:ptCount val="2"/>
                <c:pt idx="0">
                  <c:v>224</c:v>
                </c:pt>
                <c:pt idx="1">
                  <c:v>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409384"/>
        <c:axId val="134118272"/>
      </c:barChart>
      <c:catAx>
        <c:axId val="106409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118272"/>
        <c:crosses val="autoZero"/>
        <c:auto val="1"/>
        <c:lblAlgn val="ctr"/>
        <c:lblOffset val="100"/>
        <c:noMultiLvlLbl val="0"/>
      </c:catAx>
      <c:valAx>
        <c:axId val="134118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4093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F22AF-E175-4E78-88AB-268B93F9B5E6}" type="doc">
      <dgm:prSet loTypeId="urn:microsoft.com/office/officeart/2005/8/layout/radial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02DCE25-9913-4CE4-8391-DBA9054EB20C}">
      <dgm:prSet phldrT="[Text]"/>
      <dgm:spPr/>
      <dgm:t>
        <a:bodyPr/>
        <a:lstStyle/>
        <a:p>
          <a:pPr algn="ctr"/>
          <a:r>
            <a:rPr lang="en-US" smtClean="0"/>
            <a:t>PATIENT</a:t>
          </a:r>
          <a:endParaRPr lang="en-US" dirty="0"/>
        </a:p>
      </dgm:t>
    </dgm:pt>
    <dgm:pt modelId="{F2309BEC-2614-4699-94BD-495D0E304245}" type="parTrans" cxnId="{49909EA8-774C-4BC3-9E99-90CAADAC30CD}">
      <dgm:prSet/>
      <dgm:spPr/>
      <dgm:t>
        <a:bodyPr/>
        <a:lstStyle/>
        <a:p>
          <a:pPr algn="ctr"/>
          <a:endParaRPr lang="en-US"/>
        </a:p>
      </dgm:t>
    </dgm:pt>
    <dgm:pt modelId="{C6DEE502-DB56-4A5F-88F3-EC51BA2D6C34}" type="sibTrans" cxnId="{49909EA8-774C-4BC3-9E99-90CAADAC30CD}">
      <dgm:prSet/>
      <dgm:spPr/>
      <dgm:t>
        <a:bodyPr/>
        <a:lstStyle/>
        <a:p>
          <a:pPr algn="ctr"/>
          <a:endParaRPr lang="en-US"/>
        </a:p>
      </dgm:t>
    </dgm:pt>
    <dgm:pt modelId="{E956821A-BD1D-46F3-BD51-A344207C7BE7}">
      <dgm:prSet phldrT="[Text]"/>
      <dgm:spPr/>
      <dgm:t>
        <a:bodyPr/>
        <a:lstStyle/>
        <a:p>
          <a:pPr algn="ctr"/>
          <a:r>
            <a:rPr lang="en-US" dirty="0" smtClean="0"/>
            <a:t>CREWS</a:t>
          </a:r>
          <a:endParaRPr lang="en-US" dirty="0"/>
        </a:p>
      </dgm:t>
    </dgm:pt>
    <dgm:pt modelId="{748B4005-3D6A-46D2-A1C9-6DCD3EA383BF}" type="parTrans" cxnId="{9E0D9C97-A1E0-4835-9023-F9E2ED48D564}">
      <dgm:prSet/>
      <dgm:spPr/>
      <dgm:t>
        <a:bodyPr/>
        <a:lstStyle/>
        <a:p>
          <a:pPr algn="ctr"/>
          <a:endParaRPr lang="en-US"/>
        </a:p>
      </dgm:t>
    </dgm:pt>
    <dgm:pt modelId="{22A290CB-C3FF-462A-8E33-536D5BA54CCC}" type="sibTrans" cxnId="{9E0D9C97-A1E0-4835-9023-F9E2ED48D564}">
      <dgm:prSet/>
      <dgm:spPr/>
      <dgm:t>
        <a:bodyPr/>
        <a:lstStyle/>
        <a:p>
          <a:pPr algn="ctr"/>
          <a:endParaRPr lang="en-US"/>
        </a:p>
      </dgm:t>
    </dgm:pt>
    <dgm:pt modelId="{34C09F26-0D09-4DCF-BC7C-C4A8BE388E55}">
      <dgm:prSet phldrT="[Text]"/>
      <dgm:spPr/>
      <dgm:t>
        <a:bodyPr/>
        <a:lstStyle/>
        <a:p>
          <a:pPr algn="ctr"/>
          <a:r>
            <a:rPr lang="en-US" dirty="0" smtClean="0"/>
            <a:t>DISPATCH</a:t>
          </a:r>
          <a:endParaRPr lang="en-US" dirty="0"/>
        </a:p>
      </dgm:t>
    </dgm:pt>
    <dgm:pt modelId="{9D9E397B-21A5-4C66-9858-948F60D3FC54}" type="parTrans" cxnId="{B6DA0921-8AB7-43C3-B39E-CBBB27633FC6}">
      <dgm:prSet/>
      <dgm:spPr/>
      <dgm:t>
        <a:bodyPr/>
        <a:lstStyle/>
        <a:p>
          <a:pPr algn="ctr"/>
          <a:endParaRPr lang="en-US"/>
        </a:p>
      </dgm:t>
    </dgm:pt>
    <dgm:pt modelId="{403A1F69-F6D5-4FDA-941A-32C958DEFAF1}" type="sibTrans" cxnId="{B6DA0921-8AB7-43C3-B39E-CBBB27633FC6}">
      <dgm:prSet/>
      <dgm:spPr/>
      <dgm:t>
        <a:bodyPr/>
        <a:lstStyle/>
        <a:p>
          <a:pPr algn="ctr"/>
          <a:endParaRPr lang="en-US"/>
        </a:p>
      </dgm:t>
    </dgm:pt>
    <dgm:pt modelId="{8F7894B6-A53F-4970-AC18-C47A6923C65E}">
      <dgm:prSet phldrT="[Text]"/>
      <dgm:spPr/>
      <dgm:t>
        <a:bodyPr/>
        <a:lstStyle/>
        <a:p>
          <a:pPr algn="ctr"/>
          <a:r>
            <a:rPr lang="en-US" dirty="0" smtClean="0"/>
            <a:t>FRIENDS &amp; FAMILY</a:t>
          </a:r>
          <a:endParaRPr lang="en-US" dirty="0"/>
        </a:p>
      </dgm:t>
    </dgm:pt>
    <dgm:pt modelId="{0FEEC715-58A8-41F1-815E-7A08E75FA9E6}" type="parTrans" cxnId="{99C2EC8B-443E-4DA6-B537-97229BEC0B50}">
      <dgm:prSet/>
      <dgm:spPr/>
      <dgm:t>
        <a:bodyPr/>
        <a:lstStyle/>
        <a:p>
          <a:pPr algn="ctr"/>
          <a:endParaRPr lang="en-US"/>
        </a:p>
      </dgm:t>
    </dgm:pt>
    <dgm:pt modelId="{49594DCB-A183-4B0F-956D-B0F7ACD6351C}" type="sibTrans" cxnId="{99C2EC8B-443E-4DA6-B537-97229BEC0B50}">
      <dgm:prSet/>
      <dgm:spPr/>
      <dgm:t>
        <a:bodyPr/>
        <a:lstStyle/>
        <a:p>
          <a:pPr algn="ctr"/>
          <a:endParaRPr lang="en-US"/>
        </a:p>
      </dgm:t>
    </dgm:pt>
    <dgm:pt modelId="{68D9897F-83AB-467B-91C1-F7BE8EE4351D}">
      <dgm:prSet phldrT="[Text]"/>
      <dgm:spPr/>
      <dgm:t>
        <a:bodyPr/>
        <a:lstStyle/>
        <a:p>
          <a:pPr algn="ctr"/>
          <a:r>
            <a:rPr lang="en-US" dirty="0" smtClean="0"/>
            <a:t>DATA</a:t>
          </a:r>
          <a:endParaRPr lang="en-US" dirty="0"/>
        </a:p>
      </dgm:t>
    </dgm:pt>
    <dgm:pt modelId="{FD0EB920-CBBA-4926-8CE1-19CA58A6105E}" type="parTrans" cxnId="{90D0AB74-1DD4-4DB1-ABE2-488A0473E154}">
      <dgm:prSet/>
      <dgm:spPr/>
      <dgm:t>
        <a:bodyPr/>
        <a:lstStyle/>
        <a:p>
          <a:pPr algn="ctr"/>
          <a:endParaRPr lang="en-US"/>
        </a:p>
      </dgm:t>
    </dgm:pt>
    <dgm:pt modelId="{A1842759-F34A-43F4-9C93-E0051910E347}" type="sibTrans" cxnId="{90D0AB74-1DD4-4DB1-ABE2-488A0473E154}">
      <dgm:prSet/>
      <dgm:spPr/>
      <dgm:t>
        <a:bodyPr/>
        <a:lstStyle/>
        <a:p>
          <a:pPr algn="ctr"/>
          <a:endParaRPr lang="en-US"/>
        </a:p>
      </dgm:t>
    </dgm:pt>
    <dgm:pt modelId="{B7BC3E76-B7DE-4593-A217-BC4BCE29E316}">
      <dgm:prSet phldrT="[Text]"/>
      <dgm:spPr/>
      <dgm:t>
        <a:bodyPr/>
        <a:lstStyle/>
        <a:p>
          <a:pPr algn="ctr"/>
          <a:r>
            <a:rPr lang="en-US" dirty="0" smtClean="0"/>
            <a:t>Hospital</a:t>
          </a:r>
          <a:endParaRPr lang="en-US" dirty="0"/>
        </a:p>
      </dgm:t>
    </dgm:pt>
    <dgm:pt modelId="{E23F5CEB-F424-4B30-B8DB-D0A18916F41F}" type="parTrans" cxnId="{95F58BDC-FC3A-42DB-BE27-7EFBB31A6B1B}">
      <dgm:prSet/>
      <dgm:spPr/>
      <dgm:t>
        <a:bodyPr/>
        <a:lstStyle/>
        <a:p>
          <a:endParaRPr lang="en-US"/>
        </a:p>
      </dgm:t>
    </dgm:pt>
    <dgm:pt modelId="{A4521DB6-8325-4793-83DA-EF8025951178}" type="sibTrans" cxnId="{95F58BDC-FC3A-42DB-BE27-7EFBB31A6B1B}">
      <dgm:prSet/>
      <dgm:spPr/>
      <dgm:t>
        <a:bodyPr/>
        <a:lstStyle/>
        <a:p>
          <a:endParaRPr lang="en-US"/>
        </a:p>
      </dgm:t>
    </dgm:pt>
    <dgm:pt modelId="{7913F217-ECF9-4F2D-83F8-CA1E79772758}" type="pres">
      <dgm:prSet presAssocID="{A22F22AF-E175-4E78-88AB-268B93F9B5E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1698F7-3464-44DE-8288-D51D396E771B}" type="pres">
      <dgm:prSet presAssocID="{C02DCE25-9913-4CE4-8391-DBA9054EB20C}" presName="centerShape" presStyleLbl="node0" presStyleIdx="0" presStyleCnt="1"/>
      <dgm:spPr/>
      <dgm:t>
        <a:bodyPr/>
        <a:lstStyle/>
        <a:p>
          <a:endParaRPr lang="en-US"/>
        </a:p>
      </dgm:t>
    </dgm:pt>
    <dgm:pt modelId="{8FD1AABA-031B-4761-A406-150482C99D70}" type="pres">
      <dgm:prSet presAssocID="{E956821A-BD1D-46F3-BD51-A344207C7BE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1C376-67A3-41C9-A459-8CE2807AA70E}" type="pres">
      <dgm:prSet presAssocID="{E956821A-BD1D-46F3-BD51-A344207C7BE7}" presName="dummy" presStyleCnt="0"/>
      <dgm:spPr/>
      <dgm:t>
        <a:bodyPr/>
        <a:lstStyle/>
        <a:p>
          <a:endParaRPr lang="en-US"/>
        </a:p>
      </dgm:t>
    </dgm:pt>
    <dgm:pt modelId="{823E033B-6E2A-4F60-B1DC-4487E4FBDEF2}" type="pres">
      <dgm:prSet presAssocID="{22A290CB-C3FF-462A-8E33-536D5BA54CCC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C420F6A-E121-4672-8A85-0EF73D7E5B92}" type="pres">
      <dgm:prSet presAssocID="{34C09F26-0D09-4DCF-BC7C-C4A8BE388E5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7F0FB1-A929-49B1-A187-D1D07622D16B}" type="pres">
      <dgm:prSet presAssocID="{34C09F26-0D09-4DCF-BC7C-C4A8BE388E55}" presName="dummy" presStyleCnt="0"/>
      <dgm:spPr/>
      <dgm:t>
        <a:bodyPr/>
        <a:lstStyle/>
        <a:p>
          <a:endParaRPr lang="en-US"/>
        </a:p>
      </dgm:t>
    </dgm:pt>
    <dgm:pt modelId="{29C77B19-0976-491A-8F9D-FE3DB8229D93}" type="pres">
      <dgm:prSet presAssocID="{403A1F69-F6D5-4FDA-941A-32C958DEFAF1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04E2D6F-170C-4FB6-9015-5C7A2D49C45F}" type="pres">
      <dgm:prSet presAssocID="{8F7894B6-A53F-4970-AC18-C47A6923C65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6A7D09-24BE-4450-858D-3041E8765363}" type="pres">
      <dgm:prSet presAssocID="{8F7894B6-A53F-4970-AC18-C47A6923C65E}" presName="dummy" presStyleCnt="0"/>
      <dgm:spPr/>
      <dgm:t>
        <a:bodyPr/>
        <a:lstStyle/>
        <a:p>
          <a:endParaRPr lang="en-US"/>
        </a:p>
      </dgm:t>
    </dgm:pt>
    <dgm:pt modelId="{8AF50B5D-7ABD-4AC6-9904-68201AB451C7}" type="pres">
      <dgm:prSet presAssocID="{49594DCB-A183-4B0F-956D-B0F7ACD6351C}" presName="sibTrans" presStyleLbl="sibTrans2D1" presStyleIdx="2" presStyleCnt="5"/>
      <dgm:spPr/>
      <dgm:t>
        <a:bodyPr/>
        <a:lstStyle/>
        <a:p>
          <a:endParaRPr lang="en-US"/>
        </a:p>
      </dgm:t>
    </dgm:pt>
    <dgm:pt modelId="{95F529C8-9AEF-4787-8FCB-7BA6F83ED565}" type="pres">
      <dgm:prSet presAssocID="{68D9897F-83AB-467B-91C1-F7BE8EE4351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BB5612-E9C3-402D-858D-EB40956BB25C}" type="pres">
      <dgm:prSet presAssocID="{68D9897F-83AB-467B-91C1-F7BE8EE4351D}" presName="dummy" presStyleCnt="0"/>
      <dgm:spPr/>
      <dgm:t>
        <a:bodyPr/>
        <a:lstStyle/>
        <a:p>
          <a:endParaRPr lang="en-US"/>
        </a:p>
      </dgm:t>
    </dgm:pt>
    <dgm:pt modelId="{2EE8E740-E210-4618-9837-148639C2FD04}" type="pres">
      <dgm:prSet presAssocID="{A1842759-F34A-43F4-9C93-E0051910E347}" presName="sibTrans" presStyleLbl="sibTrans2D1" presStyleIdx="3" presStyleCnt="5"/>
      <dgm:spPr/>
      <dgm:t>
        <a:bodyPr/>
        <a:lstStyle/>
        <a:p>
          <a:endParaRPr lang="en-US"/>
        </a:p>
      </dgm:t>
    </dgm:pt>
    <dgm:pt modelId="{6C49C6E5-2DC8-432D-8D14-89C1B44FD964}" type="pres">
      <dgm:prSet presAssocID="{B7BC3E76-B7DE-4593-A217-BC4BCE29E31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7465B-06A4-44C0-A1B9-9B0975EA06E3}" type="pres">
      <dgm:prSet presAssocID="{B7BC3E76-B7DE-4593-A217-BC4BCE29E316}" presName="dummy" presStyleCnt="0"/>
      <dgm:spPr/>
    </dgm:pt>
    <dgm:pt modelId="{50F01973-B6A2-4B1E-89A1-32EF59C104B8}" type="pres">
      <dgm:prSet presAssocID="{A4521DB6-8325-4793-83DA-EF802595117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195B623-9B39-4010-A346-1872F862B0ED}" type="presOf" srcId="{A1842759-F34A-43F4-9C93-E0051910E347}" destId="{2EE8E740-E210-4618-9837-148639C2FD04}" srcOrd="0" destOrd="0" presId="urn:microsoft.com/office/officeart/2005/8/layout/radial6"/>
    <dgm:cxn modelId="{9E0D9C97-A1E0-4835-9023-F9E2ED48D564}" srcId="{C02DCE25-9913-4CE4-8391-DBA9054EB20C}" destId="{E956821A-BD1D-46F3-BD51-A344207C7BE7}" srcOrd="0" destOrd="0" parTransId="{748B4005-3D6A-46D2-A1C9-6DCD3EA383BF}" sibTransId="{22A290CB-C3FF-462A-8E33-536D5BA54CCC}"/>
    <dgm:cxn modelId="{FD6C6A2F-1B97-4BA5-A932-BE8C8FC385BC}" type="presOf" srcId="{403A1F69-F6D5-4FDA-941A-32C958DEFAF1}" destId="{29C77B19-0976-491A-8F9D-FE3DB8229D93}" srcOrd="0" destOrd="0" presId="urn:microsoft.com/office/officeart/2005/8/layout/radial6"/>
    <dgm:cxn modelId="{C28DFDD6-FC8F-4339-814B-C7E7A7278A20}" type="presOf" srcId="{34C09F26-0D09-4DCF-BC7C-C4A8BE388E55}" destId="{EC420F6A-E121-4672-8A85-0EF73D7E5B92}" srcOrd="0" destOrd="0" presId="urn:microsoft.com/office/officeart/2005/8/layout/radial6"/>
    <dgm:cxn modelId="{44E97095-87B5-4C7F-A259-DAEC8AB40AB7}" type="presOf" srcId="{49594DCB-A183-4B0F-956D-B0F7ACD6351C}" destId="{8AF50B5D-7ABD-4AC6-9904-68201AB451C7}" srcOrd="0" destOrd="0" presId="urn:microsoft.com/office/officeart/2005/8/layout/radial6"/>
    <dgm:cxn modelId="{90D0AB74-1DD4-4DB1-ABE2-488A0473E154}" srcId="{C02DCE25-9913-4CE4-8391-DBA9054EB20C}" destId="{68D9897F-83AB-467B-91C1-F7BE8EE4351D}" srcOrd="3" destOrd="0" parTransId="{FD0EB920-CBBA-4926-8CE1-19CA58A6105E}" sibTransId="{A1842759-F34A-43F4-9C93-E0051910E347}"/>
    <dgm:cxn modelId="{6E77DE59-E157-46CE-9B54-F88C090E8404}" type="presOf" srcId="{8F7894B6-A53F-4970-AC18-C47A6923C65E}" destId="{C04E2D6F-170C-4FB6-9015-5C7A2D49C45F}" srcOrd="0" destOrd="0" presId="urn:microsoft.com/office/officeart/2005/8/layout/radial6"/>
    <dgm:cxn modelId="{49909EA8-774C-4BC3-9E99-90CAADAC30CD}" srcId="{A22F22AF-E175-4E78-88AB-268B93F9B5E6}" destId="{C02DCE25-9913-4CE4-8391-DBA9054EB20C}" srcOrd="0" destOrd="0" parTransId="{F2309BEC-2614-4699-94BD-495D0E304245}" sibTransId="{C6DEE502-DB56-4A5F-88F3-EC51BA2D6C34}"/>
    <dgm:cxn modelId="{2B6C9815-AD1B-416F-BD87-4CBC18A0DFE2}" type="presOf" srcId="{22A290CB-C3FF-462A-8E33-536D5BA54CCC}" destId="{823E033B-6E2A-4F60-B1DC-4487E4FBDEF2}" srcOrd="0" destOrd="0" presId="urn:microsoft.com/office/officeart/2005/8/layout/radial6"/>
    <dgm:cxn modelId="{C18DB980-91EF-4B22-A591-A88912A7CDD4}" type="presOf" srcId="{A4521DB6-8325-4793-83DA-EF8025951178}" destId="{50F01973-B6A2-4B1E-89A1-32EF59C104B8}" srcOrd="0" destOrd="0" presId="urn:microsoft.com/office/officeart/2005/8/layout/radial6"/>
    <dgm:cxn modelId="{64038430-1764-4D09-A3E0-3190F05D13C5}" type="presOf" srcId="{C02DCE25-9913-4CE4-8391-DBA9054EB20C}" destId="{FB1698F7-3464-44DE-8288-D51D396E771B}" srcOrd="0" destOrd="0" presId="urn:microsoft.com/office/officeart/2005/8/layout/radial6"/>
    <dgm:cxn modelId="{626FA4E0-5CA7-47FD-B981-9EE5B1FF85A8}" type="presOf" srcId="{B7BC3E76-B7DE-4593-A217-BC4BCE29E316}" destId="{6C49C6E5-2DC8-432D-8D14-89C1B44FD964}" srcOrd="0" destOrd="0" presId="urn:microsoft.com/office/officeart/2005/8/layout/radial6"/>
    <dgm:cxn modelId="{95F58BDC-FC3A-42DB-BE27-7EFBB31A6B1B}" srcId="{C02DCE25-9913-4CE4-8391-DBA9054EB20C}" destId="{B7BC3E76-B7DE-4593-A217-BC4BCE29E316}" srcOrd="4" destOrd="0" parTransId="{E23F5CEB-F424-4B30-B8DB-D0A18916F41F}" sibTransId="{A4521DB6-8325-4793-83DA-EF8025951178}"/>
    <dgm:cxn modelId="{B6DA0921-8AB7-43C3-B39E-CBBB27633FC6}" srcId="{C02DCE25-9913-4CE4-8391-DBA9054EB20C}" destId="{34C09F26-0D09-4DCF-BC7C-C4A8BE388E55}" srcOrd="1" destOrd="0" parTransId="{9D9E397B-21A5-4C66-9858-948F60D3FC54}" sibTransId="{403A1F69-F6D5-4FDA-941A-32C958DEFAF1}"/>
    <dgm:cxn modelId="{3E8BB7A7-1841-415E-8FDF-0060C03B1460}" type="presOf" srcId="{68D9897F-83AB-467B-91C1-F7BE8EE4351D}" destId="{95F529C8-9AEF-4787-8FCB-7BA6F83ED565}" srcOrd="0" destOrd="0" presId="urn:microsoft.com/office/officeart/2005/8/layout/radial6"/>
    <dgm:cxn modelId="{0651E605-FEA5-4B35-B8CB-DBFDED869840}" type="presOf" srcId="{A22F22AF-E175-4E78-88AB-268B93F9B5E6}" destId="{7913F217-ECF9-4F2D-83F8-CA1E79772758}" srcOrd="0" destOrd="0" presId="urn:microsoft.com/office/officeart/2005/8/layout/radial6"/>
    <dgm:cxn modelId="{99C2EC8B-443E-4DA6-B537-97229BEC0B50}" srcId="{C02DCE25-9913-4CE4-8391-DBA9054EB20C}" destId="{8F7894B6-A53F-4970-AC18-C47A6923C65E}" srcOrd="2" destOrd="0" parTransId="{0FEEC715-58A8-41F1-815E-7A08E75FA9E6}" sibTransId="{49594DCB-A183-4B0F-956D-B0F7ACD6351C}"/>
    <dgm:cxn modelId="{FDFDC166-188A-4D4C-90D2-4EC04708267F}" type="presOf" srcId="{E956821A-BD1D-46F3-BD51-A344207C7BE7}" destId="{8FD1AABA-031B-4761-A406-150482C99D70}" srcOrd="0" destOrd="0" presId="urn:microsoft.com/office/officeart/2005/8/layout/radial6"/>
    <dgm:cxn modelId="{B0ADF186-8801-4966-9936-ECF94132CE6C}" type="presParOf" srcId="{7913F217-ECF9-4F2D-83F8-CA1E79772758}" destId="{FB1698F7-3464-44DE-8288-D51D396E771B}" srcOrd="0" destOrd="0" presId="urn:microsoft.com/office/officeart/2005/8/layout/radial6"/>
    <dgm:cxn modelId="{C53E087F-C694-453C-938A-39608A4B1A2C}" type="presParOf" srcId="{7913F217-ECF9-4F2D-83F8-CA1E79772758}" destId="{8FD1AABA-031B-4761-A406-150482C99D70}" srcOrd="1" destOrd="0" presId="urn:microsoft.com/office/officeart/2005/8/layout/radial6"/>
    <dgm:cxn modelId="{EB24FEB3-DDC7-4504-BB24-40AA77AB00DA}" type="presParOf" srcId="{7913F217-ECF9-4F2D-83F8-CA1E79772758}" destId="{BDC1C376-67A3-41C9-A459-8CE2807AA70E}" srcOrd="2" destOrd="0" presId="urn:microsoft.com/office/officeart/2005/8/layout/radial6"/>
    <dgm:cxn modelId="{96157BF1-3B98-4979-985F-F877A3BADE57}" type="presParOf" srcId="{7913F217-ECF9-4F2D-83F8-CA1E79772758}" destId="{823E033B-6E2A-4F60-B1DC-4487E4FBDEF2}" srcOrd="3" destOrd="0" presId="urn:microsoft.com/office/officeart/2005/8/layout/radial6"/>
    <dgm:cxn modelId="{03985BFC-17FC-4DE5-AA6F-79F1017E187F}" type="presParOf" srcId="{7913F217-ECF9-4F2D-83F8-CA1E79772758}" destId="{EC420F6A-E121-4672-8A85-0EF73D7E5B92}" srcOrd="4" destOrd="0" presId="urn:microsoft.com/office/officeart/2005/8/layout/radial6"/>
    <dgm:cxn modelId="{06FB6E68-93A6-40B5-B303-EC67764083F7}" type="presParOf" srcId="{7913F217-ECF9-4F2D-83F8-CA1E79772758}" destId="{687F0FB1-A929-49B1-A187-D1D07622D16B}" srcOrd="5" destOrd="0" presId="urn:microsoft.com/office/officeart/2005/8/layout/radial6"/>
    <dgm:cxn modelId="{B620ECF3-EE8F-4F3F-A7F7-EC30F4C64726}" type="presParOf" srcId="{7913F217-ECF9-4F2D-83F8-CA1E79772758}" destId="{29C77B19-0976-491A-8F9D-FE3DB8229D93}" srcOrd="6" destOrd="0" presId="urn:microsoft.com/office/officeart/2005/8/layout/radial6"/>
    <dgm:cxn modelId="{8C42E337-5552-473C-9728-9F98BDBFFBBD}" type="presParOf" srcId="{7913F217-ECF9-4F2D-83F8-CA1E79772758}" destId="{C04E2D6F-170C-4FB6-9015-5C7A2D49C45F}" srcOrd="7" destOrd="0" presId="urn:microsoft.com/office/officeart/2005/8/layout/radial6"/>
    <dgm:cxn modelId="{AE18124B-3E9C-49A9-A06C-67A7C941FD99}" type="presParOf" srcId="{7913F217-ECF9-4F2D-83F8-CA1E79772758}" destId="{B26A7D09-24BE-4450-858D-3041E8765363}" srcOrd="8" destOrd="0" presId="urn:microsoft.com/office/officeart/2005/8/layout/radial6"/>
    <dgm:cxn modelId="{94F25836-25D4-4777-BCA9-17E3B5CD7D19}" type="presParOf" srcId="{7913F217-ECF9-4F2D-83F8-CA1E79772758}" destId="{8AF50B5D-7ABD-4AC6-9904-68201AB451C7}" srcOrd="9" destOrd="0" presId="urn:microsoft.com/office/officeart/2005/8/layout/radial6"/>
    <dgm:cxn modelId="{6D82FD05-F056-46C0-8E34-6D12B8208557}" type="presParOf" srcId="{7913F217-ECF9-4F2D-83F8-CA1E79772758}" destId="{95F529C8-9AEF-4787-8FCB-7BA6F83ED565}" srcOrd="10" destOrd="0" presId="urn:microsoft.com/office/officeart/2005/8/layout/radial6"/>
    <dgm:cxn modelId="{1C6A42C3-A0D1-46AF-B413-4D89BA604D4D}" type="presParOf" srcId="{7913F217-ECF9-4F2D-83F8-CA1E79772758}" destId="{80BB5612-E9C3-402D-858D-EB40956BB25C}" srcOrd="11" destOrd="0" presId="urn:microsoft.com/office/officeart/2005/8/layout/radial6"/>
    <dgm:cxn modelId="{97914495-7585-49FD-A5AD-E5CD4DEBCDC9}" type="presParOf" srcId="{7913F217-ECF9-4F2D-83F8-CA1E79772758}" destId="{2EE8E740-E210-4618-9837-148639C2FD04}" srcOrd="12" destOrd="0" presId="urn:microsoft.com/office/officeart/2005/8/layout/radial6"/>
    <dgm:cxn modelId="{66BC0073-9650-4DCA-8304-B86B2ABC3708}" type="presParOf" srcId="{7913F217-ECF9-4F2D-83F8-CA1E79772758}" destId="{6C49C6E5-2DC8-432D-8D14-89C1B44FD964}" srcOrd="13" destOrd="0" presId="urn:microsoft.com/office/officeart/2005/8/layout/radial6"/>
    <dgm:cxn modelId="{353ED8E3-3164-4B5B-8AD4-E1339AFDC8FE}" type="presParOf" srcId="{7913F217-ECF9-4F2D-83F8-CA1E79772758}" destId="{97D7465B-06A4-44C0-A1B9-9B0975EA06E3}" srcOrd="14" destOrd="0" presId="urn:microsoft.com/office/officeart/2005/8/layout/radial6"/>
    <dgm:cxn modelId="{C09FC1E5-10B4-4289-988C-FF7BED680E0B}" type="presParOf" srcId="{7913F217-ECF9-4F2D-83F8-CA1E79772758}" destId="{50F01973-B6A2-4B1E-89A1-32EF59C104B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44D3-4CCC-9144-88E5-E04CC4B03BAE}" type="datetimeFigureOut">
              <a:rPr lang="en-US" smtClean="0"/>
              <a:pPr/>
              <a:t>11/16/2015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99D53-0CF1-4446-B04D-FD89BAE85B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6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9D53-0CF1-4446-B04D-FD89BAE85B1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1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68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154" y="48006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173A4"/>
                </a:solidFill>
              </a:defRPr>
            </a:lvl1pPr>
            <a:lvl2pPr marL="34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9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4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9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3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8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6" descr="EverythingUnderTheSun-W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" y="358787"/>
            <a:ext cx="681481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5" y="302578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" y="6473837"/>
            <a:ext cx="8587998" cy="3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1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</p:spPr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231" y="1193800"/>
            <a:ext cx="4337538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3"/>
          </p:nvPr>
        </p:nvSpPr>
        <p:spPr>
          <a:xfrm>
            <a:off x="4572024" y="1193800"/>
            <a:ext cx="4454769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68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154" y="48006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173A4"/>
                </a:solidFill>
              </a:defRPr>
            </a:lvl1pPr>
            <a:lvl2pPr marL="34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9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4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9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3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8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6" descr="EverythingUnderTheSun-W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5" y="381000"/>
            <a:ext cx="516401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5" y="302578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" y="6445855"/>
            <a:ext cx="8903720" cy="3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7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</p:spPr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231" y="1193800"/>
            <a:ext cx="4337538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3"/>
          </p:nvPr>
        </p:nvSpPr>
        <p:spPr>
          <a:xfrm>
            <a:off x="4572024" y="1193800"/>
            <a:ext cx="4454769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68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154" y="48006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173A4"/>
                </a:solidFill>
              </a:defRPr>
            </a:lvl1pPr>
            <a:lvl2pPr marL="34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9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4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9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3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8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6" descr="EverythingUnderTheSun-W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5" y="381000"/>
            <a:ext cx="516401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5" y="302578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" y="6445855"/>
            <a:ext cx="8903720" cy="3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</p:spPr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231" y="1193800"/>
            <a:ext cx="4337538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3"/>
          </p:nvPr>
        </p:nvSpPr>
        <p:spPr>
          <a:xfrm>
            <a:off x="4572021" y="1193800"/>
            <a:ext cx="4454769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68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154" y="48006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173A4"/>
                </a:solidFill>
              </a:defRPr>
            </a:lvl1pPr>
            <a:lvl2pPr marL="34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9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4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9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3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8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6" descr="EverythingUnderTheSun-W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3" y="381000"/>
            <a:ext cx="516401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5" y="302577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" y="6445853"/>
            <a:ext cx="8903720" cy="3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35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74074" r="12709"/>
          <a:stretch/>
        </p:blipFill>
        <p:spPr bwMode="auto">
          <a:xfrm>
            <a:off x="0" y="54864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1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</p:spPr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231" y="1193800"/>
            <a:ext cx="4337538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3"/>
          </p:nvPr>
        </p:nvSpPr>
        <p:spPr>
          <a:xfrm>
            <a:off x="4572001" y="1193800"/>
            <a:ext cx="4454769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12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</p:spPr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231" y="1193800"/>
            <a:ext cx="4337538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3"/>
          </p:nvPr>
        </p:nvSpPr>
        <p:spPr>
          <a:xfrm>
            <a:off x="4572024" y="1193800"/>
            <a:ext cx="4454769" cy="452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0888" y="6356351"/>
            <a:ext cx="2133600" cy="274320"/>
          </a:xfrm>
          <a:prstGeom prst="rect">
            <a:avLst/>
          </a:prstGeom>
        </p:spPr>
        <p:txBody>
          <a:bodyPr/>
          <a:lstStyle/>
          <a:p>
            <a:fld id="{4B98518E-1BCD-3140-80B9-175B192E8A0D}" type="datetimeFigureOut">
              <a:rPr lang="en-US" smtClean="0"/>
              <a:pPr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1"/>
            <a:ext cx="33528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7A95-2D8D-3D4F-A075-708E066CA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1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722437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38401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70888" y="6356351"/>
            <a:ext cx="2133600" cy="274320"/>
          </a:xfrm>
          <a:prstGeom prst="rect">
            <a:avLst/>
          </a:prstGeom>
        </p:spPr>
        <p:txBody>
          <a:bodyPr/>
          <a:lstStyle/>
          <a:p>
            <a:fld id="{4B98518E-1BCD-3140-80B9-175B192E8A0D}" type="datetimeFigureOut">
              <a:rPr lang="en-US" smtClean="0"/>
              <a:pPr/>
              <a:t>11/16/2015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1"/>
            <a:ext cx="33528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7A95-2D8D-3D4F-A075-708E066CA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68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154" y="48006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173A4"/>
                </a:solidFill>
              </a:defRPr>
            </a:lvl1pPr>
            <a:lvl2pPr marL="34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9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4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9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3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8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6" descr="EverythingUnderTheSun-Wid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5" y="381000"/>
            <a:ext cx="516401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5" y="302578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" y="6445855"/>
            <a:ext cx="8903720" cy="3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91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73A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20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  <a:prstGeom prst="rect">
            <a:avLst/>
          </a:prstGeom>
        </p:spPr>
        <p:txBody>
          <a:bodyPr vert="horz" lIns="69686" tIns="34843" rIns="69686" bIns="3484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31" y="1193803"/>
            <a:ext cx="8909538" cy="4749801"/>
          </a:xfrm>
          <a:prstGeom prst="rect">
            <a:avLst/>
          </a:prstGeom>
        </p:spPr>
        <p:txBody>
          <a:bodyPr vert="horz" lIns="69686" tIns="34843" rIns="69686" bIns="348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9686" tIns="34843" rIns="69686" bIns="3484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864"/>
            <a:fld id="{4607CE2E-F749-4E39-9A32-39CBAC152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68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7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515" r:id="rId5"/>
    <p:sldLayoutId id="2147484516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96864" rtl="0" eaLnBrk="1" latinLnBrk="0" hangingPunct="1">
        <a:spcBef>
          <a:spcPct val="0"/>
        </a:spcBef>
        <a:buNone/>
        <a:defRPr sz="2700" kern="1200" baseline="0">
          <a:solidFill>
            <a:srgbClr val="0070C0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696864" rtl="0" eaLnBrk="1" latinLnBrk="0" hangingPunct="1">
        <a:spcBef>
          <a:spcPct val="20000"/>
        </a:spcBef>
        <a:buClrTx/>
        <a:buSzPct val="80000"/>
        <a:buFont typeface="Arial" pitchFamily="34" charset="0"/>
        <a:buNone/>
        <a:defRPr sz="2100" b="1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96864" indent="-348432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71080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19512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67945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916377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4809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3241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673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432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864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5296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3728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2161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0593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025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457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  <a:prstGeom prst="rect">
            <a:avLst/>
          </a:prstGeom>
        </p:spPr>
        <p:txBody>
          <a:bodyPr vert="horz" lIns="69686" tIns="34843" rIns="69686" bIns="3484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31" y="1193803"/>
            <a:ext cx="8909538" cy="4749801"/>
          </a:xfrm>
          <a:prstGeom prst="rect">
            <a:avLst/>
          </a:prstGeom>
        </p:spPr>
        <p:txBody>
          <a:bodyPr vert="horz" lIns="69686" tIns="34843" rIns="69686" bIns="348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9686" tIns="34843" rIns="69686" bIns="3484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864"/>
            <a:fld id="{4607CE2E-F749-4E39-9A32-39CBAC152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68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0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96864" rtl="0" eaLnBrk="1" latinLnBrk="0" hangingPunct="1">
        <a:spcBef>
          <a:spcPct val="0"/>
        </a:spcBef>
        <a:buNone/>
        <a:defRPr sz="2700" kern="1200" baseline="0">
          <a:solidFill>
            <a:srgbClr val="0070C0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696864" rtl="0" eaLnBrk="1" latinLnBrk="0" hangingPunct="1">
        <a:spcBef>
          <a:spcPct val="20000"/>
        </a:spcBef>
        <a:buClrTx/>
        <a:buSzPct val="80000"/>
        <a:buFont typeface="Arial" pitchFamily="34" charset="0"/>
        <a:buNone/>
        <a:defRPr sz="2100" b="1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96864" indent="-348432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71080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19512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67945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916377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4809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3241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673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432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864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5296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3728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2161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0593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025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457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  <a:prstGeom prst="rect">
            <a:avLst/>
          </a:prstGeom>
        </p:spPr>
        <p:txBody>
          <a:bodyPr vert="horz" lIns="69686" tIns="34843" rIns="69686" bIns="3484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31" y="1193803"/>
            <a:ext cx="8909538" cy="4749801"/>
          </a:xfrm>
          <a:prstGeom prst="rect">
            <a:avLst/>
          </a:prstGeom>
        </p:spPr>
        <p:txBody>
          <a:bodyPr vert="horz" lIns="69686" tIns="34843" rIns="69686" bIns="348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9686" tIns="34843" rIns="69686" bIns="3484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864"/>
            <a:fld id="{4607CE2E-F749-4E39-9A32-39CBAC152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68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0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96864" rtl="0" eaLnBrk="1" latinLnBrk="0" hangingPunct="1">
        <a:spcBef>
          <a:spcPct val="0"/>
        </a:spcBef>
        <a:buNone/>
        <a:defRPr sz="2700" kern="1200" baseline="0">
          <a:solidFill>
            <a:srgbClr val="0070C0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696864" rtl="0" eaLnBrk="1" latinLnBrk="0" hangingPunct="1">
        <a:spcBef>
          <a:spcPct val="20000"/>
        </a:spcBef>
        <a:buClrTx/>
        <a:buSzPct val="80000"/>
        <a:buFont typeface="Arial" pitchFamily="34" charset="0"/>
        <a:buNone/>
        <a:defRPr sz="2100" b="1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96864" indent="-348432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71080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19512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67945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916377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4809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3241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673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432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864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5296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3728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2161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0593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025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457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  <a:prstGeom prst="rect">
            <a:avLst/>
          </a:prstGeom>
        </p:spPr>
        <p:txBody>
          <a:bodyPr vert="horz" lIns="69686" tIns="34843" rIns="69686" bIns="3484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31" y="1193803"/>
            <a:ext cx="8909538" cy="4749801"/>
          </a:xfrm>
          <a:prstGeom prst="rect">
            <a:avLst/>
          </a:prstGeom>
        </p:spPr>
        <p:txBody>
          <a:bodyPr vert="horz" lIns="69686" tIns="34843" rIns="69686" bIns="348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9686" tIns="34843" rIns="69686" bIns="3484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864"/>
            <a:fld id="{4607CE2E-F749-4E39-9A32-39CBAC152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68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1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96864" rtl="0" eaLnBrk="1" latinLnBrk="0" hangingPunct="1">
        <a:spcBef>
          <a:spcPct val="0"/>
        </a:spcBef>
        <a:buNone/>
        <a:defRPr sz="2700" kern="1200" baseline="0">
          <a:solidFill>
            <a:srgbClr val="0070C0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696864" rtl="0" eaLnBrk="1" latinLnBrk="0" hangingPunct="1">
        <a:spcBef>
          <a:spcPct val="20000"/>
        </a:spcBef>
        <a:buClrTx/>
        <a:buSzPct val="80000"/>
        <a:buFont typeface="Arial" pitchFamily="34" charset="0"/>
        <a:buNone/>
        <a:defRPr sz="2100" b="1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96864" indent="-348432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71080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19512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67945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916377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4809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3241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673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432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864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5296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3728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2161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0593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025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457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231" y="76200"/>
            <a:ext cx="8909538" cy="1143000"/>
          </a:xfrm>
          <a:prstGeom prst="rect">
            <a:avLst/>
          </a:prstGeom>
        </p:spPr>
        <p:txBody>
          <a:bodyPr vert="horz" lIns="69686" tIns="34843" rIns="69686" bIns="3484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31" y="1193801"/>
            <a:ext cx="8909538" cy="4749801"/>
          </a:xfrm>
          <a:prstGeom prst="rect">
            <a:avLst/>
          </a:prstGeom>
        </p:spPr>
        <p:txBody>
          <a:bodyPr vert="horz" lIns="69686" tIns="34843" rIns="69686" bIns="348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9686" tIns="34843" rIns="69686" bIns="3484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864"/>
            <a:fld id="{4607CE2E-F749-4E39-9A32-39CBAC152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68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9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96864" rtl="0" eaLnBrk="1" latinLnBrk="0" hangingPunct="1">
        <a:spcBef>
          <a:spcPct val="0"/>
        </a:spcBef>
        <a:buNone/>
        <a:defRPr sz="2700" kern="1200" baseline="0">
          <a:solidFill>
            <a:srgbClr val="0070C0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696864" rtl="0" eaLnBrk="1" latinLnBrk="0" hangingPunct="1">
        <a:spcBef>
          <a:spcPct val="20000"/>
        </a:spcBef>
        <a:buClrTx/>
        <a:buSzPct val="80000"/>
        <a:buFont typeface="Arial" pitchFamily="34" charset="0"/>
        <a:buNone/>
        <a:defRPr sz="2100" b="1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96864" indent="-348432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71080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19512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5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67945" indent="-174216" algn="l" defTabSz="696864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916377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4809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3241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673" indent="-174216" algn="l" defTabSz="6968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432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864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5296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3728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2161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0593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025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457" algn="l" defTabSz="6968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692401"/>
            <a:ext cx="8534400" cy="1278466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 smtClean="0">
                <a:latin typeface="Candara" pitchFamily="34" charset="0"/>
              </a:rPr>
              <a:t>CORAL SPRINGS / PARKLAND FIRE DEPARTMENT</a:t>
            </a:r>
            <a:br>
              <a:rPr lang="en-US" sz="2000" b="1" i="1" dirty="0" smtClean="0">
                <a:latin typeface="Candara" pitchFamily="34" charset="0"/>
              </a:rPr>
            </a:br>
            <a:r>
              <a:rPr lang="en-US" sz="2000" b="1" i="1" dirty="0" smtClean="0">
                <a:latin typeface="Candara" pitchFamily="34" charset="0"/>
              </a:rPr>
              <a:t> COMMUNITY PARAMEDICINE / MOBILE INTEGRATED HEALTHCARE PROGRAM</a:t>
            </a:r>
            <a:endParaRPr lang="en-US" sz="2000" b="1" i="1" dirty="0">
              <a:latin typeface="Candara" pitchFamily="34" charset="0"/>
            </a:endParaRPr>
          </a:p>
        </p:txBody>
      </p:sp>
      <p:pic>
        <p:nvPicPr>
          <p:cNvPr id="1026" name="Picture 2" descr="H:\Manager\Moser\Artwork\FD_Pa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32" y="4847167"/>
            <a:ext cx="1570771" cy="14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6700" y="4037437"/>
            <a:ext cx="599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FIRE CHIEF FRANK BABINEC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EMS DIVISION CHIEF JUAN CARDONA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09" y="97160"/>
            <a:ext cx="6477000" cy="1028907"/>
          </a:xfrm>
        </p:spPr>
        <p:txBody>
          <a:bodyPr/>
          <a:lstStyle/>
          <a:p>
            <a:pPr algn="ctr"/>
            <a:r>
              <a:rPr lang="en-US" sz="2800" b="1" dirty="0" smtClean="0"/>
              <a:t>Coral Springs Fire Department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 smtClean="0"/>
              <a:t>Community Paramedic Program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47007"/>
            <a:ext cx="1571626" cy="129337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2949821"/>
            <a:ext cx="4656666" cy="33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7870" y="3694878"/>
            <a:ext cx="289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Community Paramedic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Sue Toolan – 17 year veteran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05934" y="1625938"/>
            <a:ext cx="6832600" cy="4407408"/>
          </a:xfrm>
        </p:spPr>
        <p:txBody>
          <a:bodyPr>
            <a:normAutofit/>
          </a:bodyPr>
          <a:lstStyle/>
          <a:p>
            <a:pPr lvl="1"/>
            <a:r>
              <a:rPr lang="en-US" sz="1900" dirty="0" smtClean="0"/>
              <a:t>Motivated individual with 10 </a:t>
            </a:r>
            <a:r>
              <a:rPr lang="en-US" sz="1900" dirty="0"/>
              <a:t>years Paramedic </a:t>
            </a:r>
            <a:r>
              <a:rPr lang="en-US" sz="1900" dirty="0" smtClean="0"/>
              <a:t>experience</a:t>
            </a:r>
          </a:p>
          <a:p>
            <a:pPr marL="365741" lvl="1" indent="0">
              <a:buNone/>
            </a:pPr>
            <a:endParaRPr lang="en-US" sz="1900" dirty="0"/>
          </a:p>
          <a:p>
            <a:pPr lvl="1"/>
            <a:r>
              <a:rPr lang="en-US" sz="1900" dirty="0" smtClean="0"/>
              <a:t>Community Paramedic Certificate/Training</a:t>
            </a:r>
          </a:p>
          <a:p>
            <a:pPr marL="365741" lvl="1" indent="0">
              <a:buNone/>
            </a:pPr>
            <a:endParaRPr lang="en-US" sz="1900" dirty="0"/>
          </a:p>
          <a:p>
            <a:pPr lvl="1"/>
            <a:r>
              <a:rPr lang="en-US" sz="1900" dirty="0"/>
              <a:t>Excellent communication and interpersonal </a:t>
            </a:r>
            <a:r>
              <a:rPr lang="en-US" sz="1900" dirty="0" smtClean="0"/>
              <a:t>skills</a:t>
            </a:r>
          </a:p>
          <a:p>
            <a:pPr lvl="1"/>
            <a:endParaRPr lang="en-US" sz="1900" dirty="0"/>
          </a:p>
          <a:p>
            <a:pPr lvl="1"/>
            <a:r>
              <a:rPr lang="en-US" sz="1900" dirty="0" smtClean="0"/>
              <a:t>Ability </a:t>
            </a:r>
            <a:r>
              <a:rPr lang="en-US" sz="1900" dirty="0"/>
              <a:t>to think “outside the box”</a:t>
            </a:r>
          </a:p>
          <a:p>
            <a:pPr marL="365741" lvl="1" indent="0">
              <a:buNone/>
            </a:pPr>
            <a:endParaRPr lang="en-US" sz="1900" dirty="0"/>
          </a:p>
          <a:p>
            <a:pPr lvl="1"/>
            <a:r>
              <a:rPr lang="en-US" sz="1900" dirty="0"/>
              <a:t>Good with nurturing </a:t>
            </a:r>
            <a:r>
              <a:rPr lang="en-US" sz="1900" dirty="0" smtClean="0"/>
              <a:t>people</a:t>
            </a:r>
            <a:endParaRPr lang="en-US" sz="1900" dirty="0"/>
          </a:p>
          <a:p>
            <a:pPr lvl="1"/>
            <a:endParaRPr lang="en-US" sz="1900" dirty="0"/>
          </a:p>
          <a:p>
            <a:pPr lvl="1"/>
            <a:r>
              <a:rPr lang="en-US" sz="1900" dirty="0"/>
              <a:t>Ability to network with many stakeholders</a:t>
            </a:r>
          </a:p>
          <a:p>
            <a:pPr lvl="1"/>
            <a:endParaRPr lang="en-US" sz="19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 Key person for a successful CP Program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4289" y="1731079"/>
            <a:ext cx="4038600" cy="4407408"/>
          </a:xfrm>
        </p:spPr>
        <p:txBody>
          <a:bodyPr/>
          <a:lstStyle/>
          <a:p>
            <a:pPr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b="0" dirty="0" smtClean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Target population</a:t>
            </a:r>
          </a:p>
          <a:p>
            <a:pPr marL="232140" indent="-232140"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endParaRPr lang="en-US" sz="2400" b="0" dirty="0" smtClean="0">
              <a:latin typeface="Corbel Bold" charset="0"/>
              <a:ea typeface="ＭＳ Ｐゴシック" charset="0"/>
              <a:cs typeface="Corbel Bold" charset="0"/>
              <a:sym typeface="Corbel Bold" charset="0"/>
            </a:endParaRPr>
          </a:p>
          <a:p>
            <a:pPr marL="232140" indent="-232140"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 smtClean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Frequent </a:t>
            </a:r>
            <a:r>
              <a:rPr lang="en-US" sz="2400" b="0" dirty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Callers</a:t>
            </a:r>
          </a:p>
          <a:p>
            <a:pPr marL="232140" indent="-232140"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Frequent </a:t>
            </a:r>
            <a:r>
              <a:rPr lang="en-US" sz="2400" b="0" dirty="0" smtClean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Fall </a:t>
            </a:r>
            <a:r>
              <a:rPr lang="en-US" sz="2400" b="0" dirty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patients</a:t>
            </a:r>
          </a:p>
          <a:p>
            <a:pPr marL="232140" indent="-232140"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Elderly Population </a:t>
            </a:r>
          </a:p>
          <a:p>
            <a:pPr marL="232140" indent="-232140"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Special Medical Needs </a:t>
            </a:r>
          </a:p>
          <a:p>
            <a:pPr marL="232140" indent="-232140" defTabSz="642882" fontAlgn="base">
              <a:spcBef>
                <a:spcPts val="404"/>
              </a:spcBef>
              <a:spcAft>
                <a:spcPct val="0"/>
              </a:spcAft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Less </a:t>
            </a:r>
            <a:r>
              <a:rPr lang="en-US" sz="2400" b="0" dirty="0" smtClean="0">
                <a:latin typeface="Corbel Bold" charset="0"/>
                <a:ea typeface="ＭＳ Ｐゴシック" charset="0"/>
                <a:cs typeface="Corbel Bold" charset="0"/>
                <a:sym typeface="Corbel Bold" charset="0"/>
              </a:rPr>
              <a:t>Privileged</a:t>
            </a:r>
            <a:endParaRPr lang="en-US" sz="2400" b="0" dirty="0">
              <a:latin typeface="Corbel Bold" charset="0"/>
              <a:ea typeface="ＭＳ Ｐゴシック" charset="0"/>
              <a:cs typeface="Corbel Bold" charset="0"/>
              <a:sym typeface="Corbel Bold" charset="0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 City of Coral </a:t>
            </a:r>
            <a:r>
              <a:rPr lang="en-US" sz="3200" b="1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Springs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67" y="1219200"/>
            <a:ext cx="5092595" cy="38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4495800" y="4916588"/>
            <a:ext cx="2074460" cy="1875760"/>
            <a:chOff x="0" y="0"/>
            <a:chExt cx="2640" cy="2200"/>
          </a:xfrm>
        </p:grpSpPr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8139">
              <a:off x="298" y="315"/>
              <a:ext cx="2080" cy="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6740857" y="4966250"/>
            <a:ext cx="1987092" cy="1469544"/>
            <a:chOff x="0" y="0"/>
            <a:chExt cx="2336" cy="1768"/>
          </a:xfrm>
        </p:grpSpPr>
        <p:pic>
          <p:nvPicPr>
            <p:cNvPr id="11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2080" cy="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36" cy="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2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74133" y="1571413"/>
            <a:ext cx="4571999" cy="4351867"/>
          </a:xfrm>
        </p:spPr>
        <p:txBody>
          <a:bodyPr>
            <a:normAutofit/>
          </a:bodyPr>
          <a:lstStyle/>
          <a:p>
            <a:pPr marL="232140" indent="-44643"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 smtClean="0">
                <a:latin typeface="Corbel Bold" charset="0"/>
                <a:cs typeface="Corbel Bold" charset="0"/>
                <a:sym typeface="Corbel Bold" charset="0"/>
              </a:rPr>
              <a:t>Expand the role </a:t>
            </a:r>
            <a:r>
              <a:rPr lang="en-US" sz="2400" b="0" dirty="0">
                <a:latin typeface="Corbel Bold" charset="0"/>
                <a:cs typeface="Corbel Bold" charset="0"/>
                <a:sym typeface="Corbel Bold" charset="0"/>
              </a:rPr>
              <a:t>of paramedics, </a:t>
            </a:r>
            <a:r>
              <a:rPr lang="en-US" sz="2400" b="0" dirty="0">
                <a:latin typeface="Corbel Bold Italic" charset="0"/>
                <a:cs typeface="Corbel Bold Italic" charset="0"/>
                <a:sym typeface="Corbel Bold Italic" charset="0"/>
              </a:rPr>
              <a:t>not </a:t>
            </a:r>
            <a:r>
              <a:rPr lang="en-US" sz="2400" b="0" dirty="0" smtClean="0">
                <a:latin typeface="Corbel Bold" charset="0"/>
                <a:cs typeface="Corbel Bold" charset="0"/>
                <a:sym typeface="Corbel Bold" charset="0"/>
              </a:rPr>
              <a:t>scope </a:t>
            </a:r>
            <a:endParaRPr lang="en-US" sz="2400" b="0" dirty="0">
              <a:latin typeface="Corbel Bold" charset="0"/>
              <a:ea typeface="ヒラギノ角ゴ ProN W6" charset="0"/>
              <a:cs typeface="ヒラギノ角ゴ ProN W6" charset="0"/>
              <a:sym typeface="Corbel Bold" charset="0"/>
            </a:endParaRPr>
          </a:p>
          <a:p>
            <a:pPr marL="232140" indent="-44643">
              <a:spcBef>
                <a:spcPts val="422"/>
              </a:spcBef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 smtClean="0">
                <a:latin typeface="Corbel Bold" charset="0"/>
                <a:cs typeface="Corbel Bold" charset="0"/>
                <a:sym typeface="Corbel Bold" charset="0"/>
              </a:rPr>
              <a:t>Assess </a:t>
            </a:r>
            <a:r>
              <a:rPr lang="en-US" sz="2400" b="0" dirty="0">
                <a:latin typeface="Corbel Bold" charset="0"/>
                <a:cs typeface="Corbel Bold" charset="0"/>
                <a:sym typeface="Corbel Bold" charset="0"/>
              </a:rPr>
              <a:t>and identify gaps between </a:t>
            </a:r>
            <a:r>
              <a:rPr lang="en-US" sz="2400" b="0" dirty="0" smtClean="0">
                <a:latin typeface="Corbel Bold" charset="0"/>
                <a:cs typeface="Corbel Bold" charset="0"/>
                <a:sym typeface="Corbel Bold" charset="0"/>
              </a:rPr>
              <a:t>community </a:t>
            </a:r>
            <a:r>
              <a:rPr lang="en-US" sz="2400" b="0" dirty="0">
                <a:latin typeface="Corbel Bold" charset="0"/>
                <a:cs typeface="Corbel Bold" charset="0"/>
                <a:sym typeface="Corbel Bold" charset="0"/>
              </a:rPr>
              <a:t>needs and </a:t>
            </a:r>
            <a:r>
              <a:rPr lang="en-US" sz="2400" b="0" dirty="0" smtClean="0">
                <a:latin typeface="Corbel Bold" charset="0"/>
                <a:cs typeface="Corbel Bold" charset="0"/>
                <a:sym typeface="Corbel Bold" charset="0"/>
              </a:rPr>
              <a:t>service</a:t>
            </a:r>
            <a:r>
              <a:rPr lang="en-US" sz="24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 Bold" charset="0"/>
                <a:cs typeface="Corbel Bold" charset="0"/>
                <a:sym typeface="Corbel Bold" charset="0"/>
              </a:rPr>
              <a:t> </a:t>
            </a:r>
          </a:p>
          <a:p>
            <a:pPr marL="232140" indent="-44643">
              <a:spcBef>
                <a:spcPts val="422"/>
              </a:spcBef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b="0" dirty="0" smtClean="0">
                <a:latin typeface="Corbel Bold" charset="0"/>
                <a:cs typeface="Corbel Bold" charset="0"/>
                <a:sym typeface="Corbel Bold" charset="0"/>
              </a:rPr>
              <a:t>R</a:t>
            </a:r>
            <a:r>
              <a:rPr lang="en-US" sz="2400" dirty="0" smtClean="0">
                <a:latin typeface="Corbel"/>
                <a:cs typeface="Corbel"/>
              </a:rPr>
              <a:t>educe </a:t>
            </a:r>
            <a:r>
              <a:rPr lang="en-US" sz="2400" dirty="0">
                <a:latin typeface="Corbel"/>
                <a:cs typeface="Corbel"/>
              </a:rPr>
              <a:t>hospital readmissions and emergency department </a:t>
            </a:r>
            <a:r>
              <a:rPr lang="en-US" sz="2400" dirty="0" smtClean="0">
                <a:latin typeface="Corbel"/>
                <a:cs typeface="Corbel"/>
              </a:rPr>
              <a:t>utilization</a:t>
            </a:r>
          </a:p>
          <a:p>
            <a:pPr marL="232140" indent="-44643">
              <a:spcBef>
                <a:spcPts val="422"/>
              </a:spcBef>
              <a:buClr>
                <a:srgbClr val="FFB91D"/>
              </a:buClr>
              <a:buSzPct val="89000"/>
              <a:buFont typeface="Wingdings" charset="0"/>
              <a:buChar char="l"/>
              <a:tabLst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  <a:tab pos="3857093" algn="l"/>
                <a:tab pos="4178517" algn="l"/>
                <a:tab pos="4499942" algn="l"/>
                <a:tab pos="4821366" algn="l"/>
                <a:tab pos="5142790" algn="l"/>
                <a:tab pos="5464215" algn="l"/>
                <a:tab pos="5785640" algn="l"/>
                <a:tab pos="6107063" algn="l"/>
                <a:tab pos="6428488" algn="l"/>
                <a:tab pos="6428488" algn="l"/>
                <a:tab pos="321424" algn="l"/>
                <a:tab pos="642849" algn="l"/>
                <a:tab pos="964274" algn="l"/>
                <a:tab pos="1285697" algn="l"/>
                <a:tab pos="1607123" algn="l"/>
                <a:tab pos="1928546" algn="l"/>
                <a:tab pos="2249971" algn="l"/>
                <a:tab pos="2571396" algn="l"/>
                <a:tab pos="2892820" algn="l"/>
                <a:tab pos="3214244" algn="l"/>
                <a:tab pos="3535669" algn="l"/>
              </a:tabLst>
            </a:pPr>
            <a:r>
              <a:rPr lang="en-US" sz="2400" u="sng" dirty="0" smtClean="0">
                <a:latin typeface="Corbel"/>
                <a:cs typeface="Corbel"/>
              </a:rPr>
              <a:t>Add value to quality of life</a:t>
            </a:r>
            <a:endParaRPr lang="en-US" sz="2400" b="0" u="sng" dirty="0">
              <a:effectLst>
                <a:outerShdw blurRad="38100" dist="38100" dir="2700000" algn="tl">
                  <a:srgbClr val="000000"/>
                </a:outerShdw>
              </a:effectLst>
              <a:latin typeface="Corbel Bold" charset="0"/>
              <a:ea typeface="ヒラギノ角ゴ ProN W6" charset="0"/>
              <a:cs typeface="ヒラギノ角ゴ ProN W6" charset="0"/>
              <a:sym typeface="Corbel Bold" charset="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 COMMUNITY PARAMEDIC </a:t>
            </a:r>
            <a:r>
              <a:rPr lang="en-US" sz="3200" b="1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PROGRAM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4794" r="14794"/>
          <a:stretch>
            <a:fillRect/>
          </a:stretch>
        </p:blipFill>
        <p:spPr>
          <a:xfrm>
            <a:off x="5301435" y="1431205"/>
            <a:ext cx="3175000" cy="4407408"/>
          </a:xfrm>
        </p:spPr>
      </p:pic>
    </p:spTree>
    <p:extLst>
      <p:ext uri="{BB962C8B-B14F-4D97-AF65-F5344CB8AC3E}">
        <p14:creationId xmlns:p14="http://schemas.microsoft.com/office/powerpoint/2010/main" val="15601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Referral sources</a:t>
            </a:r>
            <a:endParaRPr lang="en-US" sz="3200" dirty="0">
              <a:solidFill>
                <a:schemeClr val="tx2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532959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45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15999" y="1727877"/>
            <a:ext cx="6824134" cy="440740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Referrals for Hospice </a:t>
            </a:r>
            <a:r>
              <a:rPr lang="en-US" sz="1800" dirty="0" smtClean="0"/>
              <a:t>care</a:t>
            </a:r>
          </a:p>
          <a:p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Referrals </a:t>
            </a:r>
            <a:r>
              <a:rPr lang="en-US" sz="1800" dirty="0"/>
              <a:t>to Home Health Care </a:t>
            </a:r>
            <a:r>
              <a:rPr lang="en-US" sz="1800" dirty="0" smtClean="0"/>
              <a:t>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Acquiring </a:t>
            </a:r>
            <a:r>
              <a:rPr lang="en-US" sz="1800" dirty="0"/>
              <a:t>medical equipment for those in need</a:t>
            </a:r>
          </a:p>
          <a:p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Home </a:t>
            </a:r>
            <a:r>
              <a:rPr lang="en-US" sz="1800" dirty="0"/>
              <a:t>safety assessments</a:t>
            </a:r>
          </a:p>
          <a:p>
            <a:pPr marL="502918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Medication reconciliation</a:t>
            </a:r>
          </a:p>
          <a:p>
            <a:pPr marL="502918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Utilization of appropriate County/State agencies to facilitate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Adding Value to the Lives of Our Customers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02929" y="899318"/>
            <a:ext cx="8477250" cy="639763"/>
          </a:xfrm>
        </p:spPr>
        <p:txBody>
          <a:bodyPr/>
          <a:lstStyle/>
          <a:p>
            <a:r>
              <a:rPr lang="en-US" b="1" u="sng" dirty="0" smtClean="0"/>
              <a:t>Some of our immediate outcomes</a:t>
            </a:r>
            <a:endParaRPr lang="en-US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736" y="2040467"/>
            <a:ext cx="4484100" cy="389466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To date 80 cases with 15 </a:t>
            </a:r>
            <a:r>
              <a:rPr lang="en-US" sz="2600" dirty="0" smtClean="0"/>
              <a:t>active</a:t>
            </a:r>
          </a:p>
          <a:p>
            <a:pPr marL="388618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Reduction in frequent </a:t>
            </a:r>
            <a:r>
              <a:rPr lang="en-US" sz="2600" dirty="0" smtClean="0"/>
              <a:t>callers</a:t>
            </a:r>
          </a:p>
          <a:p>
            <a:pPr marL="388618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Increase unit </a:t>
            </a:r>
            <a:r>
              <a:rPr lang="en-US" sz="2600" dirty="0" smtClean="0"/>
              <a:t>availability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Fall prevention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Provide assistance to special medical needs patients</a:t>
            </a:r>
          </a:p>
          <a:p>
            <a:pPr marL="388618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Utilization of non-emergency contact number vs. 911 (954-346-</a:t>
            </a:r>
            <a:r>
              <a:rPr lang="en-US" sz="2600" dirty="0">
                <a:solidFill>
                  <a:srgbClr val="FF0000"/>
                </a:solidFill>
              </a:rPr>
              <a:t>HELP</a:t>
            </a:r>
            <a:r>
              <a:rPr lang="en-US" sz="2600" dirty="0"/>
              <a:t>)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Outcomes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5110">
            <a:off x="5215820" y="1984190"/>
            <a:ext cx="3381375" cy="2384585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557">
            <a:off x="5190059" y="4052568"/>
            <a:ext cx="3456723" cy="1857385"/>
          </a:xfrm>
          <a:prstGeom prst="rect">
            <a:avLst/>
          </a:prstGeom>
          <a:noFill/>
          <a:ln w="22225" cap="sq">
            <a:solidFill>
              <a:schemeClr val="tx1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696">
            <a:off x="6700012" y="4762185"/>
            <a:ext cx="156210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230967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95866" y="1719072"/>
            <a:ext cx="7493001" cy="44074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12% Reduction in calls from patients admitted to our CP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22.5 Hours of capacity added to our </a:t>
            </a:r>
            <a:r>
              <a:rPr lang="en-US" sz="1800" dirty="0"/>
              <a:t>emergency </a:t>
            </a:r>
            <a:r>
              <a:rPr lang="en-US" sz="1800" dirty="0" smtClean="0"/>
              <a:t>fleet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More </a:t>
            </a:r>
            <a:r>
              <a:rPr lang="en-US" sz="1800" dirty="0"/>
              <a:t>customized issue resolution from CP Vs Rescue Unit (with follow 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Sustainable Reduction- Resolving the root cause of the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Short-term Outcomes (</a:t>
            </a:r>
            <a:r>
              <a:rPr lang="en-US" sz="3200" dirty="0">
                <a:solidFill>
                  <a:schemeClr val="tx2"/>
                </a:solidFill>
              </a:rPr>
              <a:t>7</a:t>
            </a:r>
            <a:r>
              <a:rPr lang="en-US" sz="3200" dirty="0" smtClean="0">
                <a:solidFill>
                  <a:schemeClr val="tx2"/>
                </a:solidFill>
              </a:rPr>
              <a:t> Months)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REDUCTION IN CALL VOLUME FROM CP POPULATON</a:t>
            </a:r>
            <a:endParaRPr lang="en-US" sz="2800" dirty="0">
              <a:solidFill>
                <a:schemeClr val="tx2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505003"/>
              </p:ext>
            </p:extLst>
          </p:nvPr>
        </p:nvGraphicFramePr>
        <p:xfrm>
          <a:off x="381000" y="1456002"/>
          <a:ext cx="8381260" cy="4583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9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199" y="1299105"/>
            <a:ext cx="8505825" cy="354012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/>
              <a:t>SOME OF OUR SUCCESS STORIES TO DATE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88066"/>
            <a:ext cx="8505824" cy="419100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i="1" dirty="0"/>
              <a:t>Bob</a:t>
            </a:r>
            <a:r>
              <a:rPr lang="en-US" dirty="0"/>
              <a:t>” – Lives alone, COPD </a:t>
            </a:r>
            <a:r>
              <a:rPr lang="en-US" dirty="0" smtClean="0"/>
              <a:t>getting worse. “I was ready to </a:t>
            </a:r>
            <a:r>
              <a:rPr lang="en-US" dirty="0" smtClean="0">
                <a:solidFill>
                  <a:srgbClr val="FF0000"/>
                </a:solidFill>
              </a:rPr>
              <a:t>pull the plug</a:t>
            </a:r>
            <a:r>
              <a:rPr lang="en-US" dirty="0" smtClean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“Jane” “I was a </a:t>
            </a:r>
            <a:r>
              <a:rPr lang="en-US" i="1" dirty="0" smtClean="0">
                <a:solidFill>
                  <a:srgbClr val="FF0000"/>
                </a:solidFill>
              </a:rPr>
              <a:t>Prisoner</a:t>
            </a:r>
            <a:r>
              <a:rPr lang="en-US" i="1" dirty="0" smtClean="0"/>
              <a:t> </a:t>
            </a:r>
            <a:r>
              <a:rPr lang="en-US" i="1" dirty="0"/>
              <a:t>in </a:t>
            </a:r>
            <a:r>
              <a:rPr lang="en-US" i="1" dirty="0" smtClean="0"/>
              <a:t>my </a:t>
            </a:r>
            <a:r>
              <a:rPr lang="en-US" i="1" dirty="0"/>
              <a:t>own </a:t>
            </a:r>
            <a:r>
              <a:rPr lang="en-US" i="1" dirty="0" smtClean="0"/>
              <a:t>home</a:t>
            </a:r>
            <a:r>
              <a:rPr lang="en-US" dirty="0" smtClean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“Sue is now my </a:t>
            </a:r>
            <a:r>
              <a:rPr lang="en-US" dirty="0" smtClean="0">
                <a:solidFill>
                  <a:srgbClr val="FF0000"/>
                </a:solidFill>
              </a:rPr>
              <a:t>guardian angel</a:t>
            </a:r>
            <a:r>
              <a:rPr lang="en-US" dirty="0" smtClean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“I had </a:t>
            </a:r>
            <a:r>
              <a:rPr lang="en-US" i="1" dirty="0"/>
              <a:t>no means of </a:t>
            </a:r>
            <a:r>
              <a:rPr lang="en-US" i="1" dirty="0">
                <a:solidFill>
                  <a:srgbClr val="FF0000"/>
                </a:solidFill>
              </a:rPr>
              <a:t>transportation</a:t>
            </a:r>
            <a:r>
              <a:rPr lang="en-US" i="1" dirty="0"/>
              <a:t> to seek care</a:t>
            </a:r>
            <a:r>
              <a:rPr lang="en-US" dirty="0" smtClean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Installation </a:t>
            </a:r>
            <a:r>
              <a:rPr lang="en-US" i="1" dirty="0"/>
              <a:t>of </a:t>
            </a:r>
            <a:r>
              <a:rPr lang="en-US" i="1" dirty="0">
                <a:solidFill>
                  <a:srgbClr val="FF0000"/>
                </a:solidFill>
              </a:rPr>
              <a:t>wheel chair </a:t>
            </a:r>
            <a:r>
              <a:rPr lang="en-US" i="1" dirty="0" smtClean="0">
                <a:solidFill>
                  <a:srgbClr val="FF0000"/>
                </a:solidFill>
              </a:rPr>
              <a:t>ramps </a:t>
            </a:r>
            <a:r>
              <a:rPr lang="en-US" i="1" dirty="0" smtClean="0"/>
              <a:t>for Patient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hospital bed for a patient </a:t>
            </a:r>
            <a:r>
              <a:rPr lang="en-US" i="1" dirty="0"/>
              <a:t>u</a:t>
            </a:r>
            <a:r>
              <a:rPr lang="en-US" i="1" dirty="0" smtClean="0"/>
              <a:t>nable </a:t>
            </a:r>
            <a:r>
              <a:rPr lang="en-US" i="1" dirty="0"/>
              <a:t>to </a:t>
            </a:r>
            <a:r>
              <a:rPr lang="en-US" i="1" dirty="0">
                <a:solidFill>
                  <a:srgbClr val="FF0000"/>
                </a:solidFill>
              </a:rPr>
              <a:t>sit </a:t>
            </a:r>
            <a:r>
              <a:rPr lang="en-US" i="1" dirty="0" smtClean="0">
                <a:solidFill>
                  <a:srgbClr val="FF0000"/>
                </a:solidFill>
              </a:rPr>
              <a:t>upright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CP Success Stories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296333"/>
            <a:ext cx="8909538" cy="990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The Coral Springs Fire Department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331" y="1549401"/>
            <a:ext cx="8909538" cy="41402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400 members including: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147 Shift Personnel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26 Administrative/Community Risk Reduction/Training Personnel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Approximately </a:t>
            </a:r>
            <a:r>
              <a:rPr lang="en-US" sz="2000" dirty="0"/>
              <a:t>100 </a:t>
            </a:r>
            <a:r>
              <a:rPr lang="en-US" sz="2000" dirty="0" smtClean="0"/>
              <a:t>Part-Time Academy Instructors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5 Fire Stations in Coral Springs (43, 64, 71, 80, 95)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3 </a:t>
            </a:r>
            <a:r>
              <a:rPr lang="en-US" sz="2000" dirty="0"/>
              <a:t>Fire Stations in Parkland (42, 97, 109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14,000 calls per year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11,000 EMS calls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3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2" y="2413000"/>
            <a:ext cx="8909538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Mobile</a:t>
            </a:r>
            <a:b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Integrated </a:t>
            </a:r>
            <a:b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Healthcare</a:t>
            </a:r>
            <a:endParaRPr lang="en-US" sz="6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Coral Springs Fire Department</a:t>
            </a:r>
            <a:r>
              <a:rPr lang="en-US" sz="2800" dirty="0">
                <a:solidFill>
                  <a:schemeClr val="tx2"/>
                </a:solidFill>
              </a:rPr>
              <a:t/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Mobile </a:t>
            </a:r>
            <a:r>
              <a:rPr lang="en-US" sz="2800" dirty="0">
                <a:solidFill>
                  <a:schemeClr val="tx2"/>
                </a:solidFill>
              </a:rPr>
              <a:t>Integrated </a:t>
            </a:r>
            <a:r>
              <a:rPr lang="en-US" sz="2800" dirty="0" smtClean="0">
                <a:solidFill>
                  <a:schemeClr val="tx2"/>
                </a:solidFill>
              </a:rPr>
              <a:t>Healthcare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399" y="1913474"/>
            <a:ext cx="4826001" cy="375073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Myriad Pro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Myriad Pro" pitchFamily="34" charset="0"/>
              </a:rPr>
              <a:t>CSFD is designing a new and innovative healthcare initiative by bringing care to patients’ home for non-emergent issues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>
              <a:latin typeface="Myriad Pro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Myriad Pro" pitchFamily="34" charset="0"/>
              </a:rPr>
              <a:t>Utilization of Mid-level </a:t>
            </a:r>
            <a:r>
              <a:rPr lang="en-US" sz="2000" dirty="0">
                <a:latin typeface="Myriad Pro" pitchFamily="34" charset="0"/>
              </a:rPr>
              <a:t>providers </a:t>
            </a:r>
            <a:r>
              <a:rPr lang="en-US" sz="2000" dirty="0" smtClean="0">
                <a:latin typeface="Myriad Pro" pitchFamily="34" charset="0"/>
              </a:rPr>
              <a:t>ARNP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>
              <a:latin typeface="Myriad Pro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Myriad Pro" pitchFamily="34" charset="0"/>
              </a:rPr>
              <a:t>In </a:t>
            </a:r>
            <a:r>
              <a:rPr lang="en-US" sz="2000" dirty="0">
                <a:latin typeface="Myriad Pro" pitchFamily="34" charset="0"/>
              </a:rPr>
              <a:t>partnership with Cleveland Clinic</a:t>
            </a:r>
          </a:p>
          <a:p>
            <a:endParaRPr lang="en-US" sz="2000" dirty="0" smtClean="0">
              <a:latin typeface="Myriad Pro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Myriad Pro" pitchFamily="34" charset="0"/>
              </a:rPr>
              <a:t>Will be the first of its kind in our state as well as the Southeast region of the country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>
              <a:latin typeface="Myriad Pro" pitchFamily="34" charset="0"/>
            </a:endParaRPr>
          </a:p>
          <a:p>
            <a:endParaRPr lang="en-US" sz="2000" dirty="0">
              <a:latin typeface="Myriad Pro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92925"/>
              </p:ext>
            </p:extLst>
          </p:nvPr>
        </p:nvGraphicFramePr>
        <p:xfrm>
          <a:off x="5105400" y="2091274"/>
          <a:ext cx="5795481" cy="4477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10045800" imgH="7772400" progId="">
                  <p:embed/>
                </p:oleObj>
              </mc:Choice>
              <mc:Fallback>
                <p:oleObj name="Acrobat Document" r:id="rId3" imgW="10045800" imgH="77724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091274"/>
                        <a:ext cx="5795481" cy="44778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97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 MIH Unit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FDJCC\Desktop\MIH Pics\IMG_422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2" y="1331384"/>
            <a:ext cx="3112912" cy="23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DJCC\Desktop\MIH Pics\CSFD MIH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301" y="4159249"/>
            <a:ext cx="30226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DJCC\Desktop\MIH Pics\CSFD MIH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3" y="4023783"/>
            <a:ext cx="3081867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DJCC\Desktop\MIH Pics\IMG_42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4" y="998361"/>
            <a:ext cx="2370666" cy="31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4432"/>
              </p:ext>
            </p:extLst>
          </p:nvPr>
        </p:nvGraphicFramePr>
        <p:xfrm>
          <a:off x="3205160" y="1101303"/>
          <a:ext cx="4838174" cy="373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7" imgW="10045800" imgH="7772400" progId="">
                  <p:embed/>
                </p:oleObj>
              </mc:Choice>
              <mc:Fallback>
                <p:oleObj name="Acrobat Document" r:id="rId7" imgW="10045800" imgH="77724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160" y="1101303"/>
                        <a:ext cx="4838174" cy="3739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69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Community Needs Assessment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Target Population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3" y="1371600"/>
            <a:ext cx="8238067" cy="4572004"/>
          </a:xfrm>
        </p:spPr>
        <p:txBody>
          <a:bodyPr>
            <a:normAutofit fontScale="85000" lnSpcReduction="10000"/>
          </a:bodyPr>
          <a:lstStyle/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latin typeface="Arial"/>
              </a:rPr>
              <a:t>Unscheduled mid-level care evaluation and treatment. </a:t>
            </a:r>
            <a:endParaRPr lang="en-US" sz="2800" b="0" kern="0" dirty="0">
              <a:latin typeface="Arial"/>
            </a:endParaRP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latin typeface="Arial"/>
              </a:rPr>
              <a:t>Model of “assess, treat and refer”</a:t>
            </a: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latin typeface="Arial"/>
              </a:rPr>
              <a:t>Primary, secondary and tertiary prevention strategies. </a:t>
            </a:r>
            <a:endParaRPr lang="en-US" sz="2800" b="0" kern="0" dirty="0">
              <a:latin typeface="Arial"/>
            </a:endParaRP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latin typeface="Arial"/>
              </a:rPr>
              <a:t>Patient advocacy and education.</a:t>
            </a:r>
            <a:endParaRPr lang="en-US" sz="2800" b="0" kern="0" dirty="0">
              <a:latin typeface="Arial"/>
            </a:endParaRP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latin typeface="Arial"/>
              </a:rPr>
              <a:t>A range of </a:t>
            </a:r>
            <a:r>
              <a:rPr lang="en-US" sz="2800" b="0" kern="0" dirty="0">
                <a:latin typeface="Arial"/>
              </a:rPr>
              <a:t>treatment/transport </a:t>
            </a:r>
            <a:r>
              <a:rPr lang="en-US" sz="2800" b="0" kern="0" dirty="0" smtClean="0">
                <a:latin typeface="Arial"/>
              </a:rPr>
              <a:t>options.</a:t>
            </a:r>
            <a:endParaRPr lang="en-US" sz="2800" b="0" kern="0" dirty="0">
              <a:latin typeface="Arial"/>
            </a:endParaRP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latin typeface="Arial"/>
              </a:rPr>
              <a:t>Chronic Disease Management.</a:t>
            </a: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endParaRPr lang="en-US" sz="2600" b="0" kern="0" dirty="0" smtClean="0">
              <a:solidFill>
                <a:schemeClr val="accent2">
                  <a:lumMod val="75000"/>
                </a:schemeClr>
              </a:solidFill>
              <a:latin typeface="Arial"/>
            </a:endParaRPr>
          </a:p>
          <a:p>
            <a:pPr lvl="0" defTabSz="914400" fontAlgn="base">
              <a:spcAft>
                <a:spcPct val="0"/>
              </a:spcAft>
              <a:buClr>
                <a:srgbClr val="000066"/>
              </a:buClr>
              <a:buSzTx/>
            </a:pPr>
            <a:r>
              <a:rPr lang="en-US" sz="2600" b="0" kern="0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Most importantly this program will remain </a:t>
            </a:r>
            <a:r>
              <a:rPr lang="en-US" sz="2600" b="0" u="sng" kern="0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patient-centered </a:t>
            </a:r>
            <a:r>
              <a:rPr lang="en-US" sz="2600" b="0" kern="0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with an emphasis on </a:t>
            </a:r>
            <a:r>
              <a:rPr lang="en-US" sz="2600" b="0" u="sng" kern="0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ease of access to care</a:t>
            </a:r>
            <a:r>
              <a:rPr lang="en-US" sz="2600" b="0" kern="0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, developing non-traditional portals of entry, continuity of care and transparency</a:t>
            </a:r>
            <a:r>
              <a:rPr lang="en-US" sz="2600" b="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.</a:t>
            </a:r>
            <a:endParaRPr lang="en-US" sz="2800" b="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457200" lvl="0" indent="-457200" defTabSz="914400" fontAlgn="base">
              <a:spcAft>
                <a:spcPct val="0"/>
              </a:spcAft>
              <a:buClr>
                <a:srgbClr val="000066"/>
              </a:buClr>
              <a:buSzTx/>
              <a:buFont typeface="Arial" panose="020B0604020202020204" pitchFamily="34" charset="0"/>
              <a:buChar char="•"/>
            </a:pPr>
            <a:endParaRPr lang="en-US" sz="2800" b="0" kern="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Delivery </a:t>
            </a:r>
            <a:r>
              <a:rPr lang="en-US" sz="3200" b="1" dirty="0">
                <a:solidFill>
                  <a:schemeClr val="tx2"/>
                </a:solidFill>
              </a:rPr>
              <a:t>of </a:t>
            </a:r>
            <a:r>
              <a:rPr lang="en-US" sz="3200" b="1" dirty="0" smtClean="0">
                <a:solidFill>
                  <a:schemeClr val="tx2"/>
                </a:solidFill>
              </a:rPr>
              <a:t>Services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1253070"/>
            <a:ext cx="7814733" cy="4749801"/>
          </a:xfrm>
        </p:spPr>
        <p:txBody>
          <a:bodyPr>
            <a:normAutofit fontScale="92500" lnSpcReduction="10000"/>
          </a:bodyPr>
          <a:lstStyle/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b="0" kern="0" dirty="0" smtClean="0">
                <a:latin typeface="Arial"/>
              </a:rPr>
              <a:t>Deploy a well equipped Mobile </a:t>
            </a:r>
            <a:r>
              <a:rPr lang="en-US" sz="2400" b="0" kern="0" dirty="0">
                <a:latin typeface="Arial"/>
              </a:rPr>
              <a:t>Integrated Health Care </a:t>
            </a:r>
            <a:r>
              <a:rPr lang="en-US" sz="2400" b="0" kern="0" dirty="0" smtClean="0">
                <a:latin typeface="Arial"/>
              </a:rPr>
              <a:t>Unit.</a:t>
            </a:r>
            <a:endParaRPr lang="en-US" sz="2400" b="0" kern="0" dirty="0">
              <a:latin typeface="Arial"/>
            </a:endParaRP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b="0" kern="0" dirty="0">
                <a:latin typeface="Arial"/>
              </a:rPr>
              <a:t>Level of care to be determined by CSFD Officer on </a:t>
            </a:r>
            <a:r>
              <a:rPr lang="en-US" sz="2400" b="0" kern="0" dirty="0" smtClean="0">
                <a:latin typeface="Arial"/>
              </a:rPr>
              <a:t>scene or </a:t>
            </a:r>
            <a:r>
              <a:rPr lang="en-US" sz="2400" b="0" kern="0" dirty="0">
                <a:latin typeface="Arial"/>
              </a:rPr>
              <a:t>the </a:t>
            </a:r>
            <a:r>
              <a:rPr lang="en-US" sz="2400" b="0" kern="0" dirty="0" smtClean="0">
                <a:latin typeface="Arial"/>
              </a:rPr>
              <a:t>MIH unit ANRP.</a:t>
            </a:r>
            <a:endParaRPr lang="en-US" sz="2400" b="0" kern="0" dirty="0">
              <a:latin typeface="Arial"/>
            </a:endParaRP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b="0" kern="0" dirty="0">
                <a:latin typeface="Arial"/>
              </a:rPr>
              <a:t>Mobile unit is dispatched to </a:t>
            </a:r>
            <a:r>
              <a:rPr lang="en-US" sz="2400" b="0" kern="0" dirty="0" smtClean="0">
                <a:latin typeface="Arial"/>
              </a:rPr>
              <a:t>scene via CSFD dispatch.</a:t>
            </a:r>
            <a:endParaRPr lang="en-US" sz="2400" b="0" kern="0" dirty="0">
              <a:latin typeface="Arial"/>
            </a:endParaRP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b="0" kern="0" dirty="0">
                <a:latin typeface="Arial"/>
              </a:rPr>
              <a:t>Mobile unit will provide the patient with mid-level care, referral, documentation, and follow up </a:t>
            </a:r>
            <a:r>
              <a:rPr lang="en-US" sz="2400" b="0" kern="0" dirty="0" smtClean="0">
                <a:latin typeface="Arial"/>
              </a:rPr>
              <a:t>instructions.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400" b="0" kern="0" dirty="0" smtClean="0">
                <a:latin typeface="Arial"/>
              </a:rPr>
              <a:t>If required, the patient will be transported by an ALS transport unit to the most appropriate facility.</a:t>
            </a:r>
            <a:endParaRPr lang="en-US" sz="2800" b="0" kern="0" dirty="0"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Delivery of </a:t>
            </a:r>
            <a:r>
              <a:rPr lang="en-US" sz="3200" b="1" dirty="0" smtClean="0">
                <a:solidFill>
                  <a:schemeClr val="tx2"/>
                </a:solidFill>
              </a:rPr>
              <a:t>Services, </a:t>
            </a:r>
            <a:r>
              <a:rPr lang="en-US" sz="3200" b="1" dirty="0">
                <a:solidFill>
                  <a:schemeClr val="tx2"/>
                </a:solidFill>
              </a:rPr>
              <a:t>Continued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64" y="1219200"/>
            <a:ext cx="7816036" cy="4402667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solidFill>
                  <a:srgbClr val="000066"/>
                </a:solidFill>
              </a:rPr>
              <a:t>During Times of Decreased Activity</a:t>
            </a:r>
            <a:r>
              <a:rPr lang="en-US" sz="7200" dirty="0" smtClean="0">
                <a:solidFill>
                  <a:srgbClr val="000066"/>
                </a:solidFill>
              </a:rPr>
              <a:t>:</a:t>
            </a:r>
          </a:p>
          <a:p>
            <a:endParaRPr lang="en-US" sz="7200" dirty="0" smtClean="0">
              <a:solidFill>
                <a:srgbClr val="000066"/>
              </a:solidFill>
            </a:endParaRPr>
          </a:p>
          <a:p>
            <a:r>
              <a:rPr lang="en-US" sz="7200" dirty="0" smtClean="0">
                <a:solidFill>
                  <a:srgbClr val="000066"/>
                </a:solidFill>
              </a:rPr>
              <a:t>Functions similar to community paramedic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7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7600" b="0" kern="0" dirty="0" smtClean="0">
                <a:latin typeface="Arial"/>
              </a:rPr>
              <a:t>Discharge Follow up</a:t>
            </a:r>
          </a:p>
          <a:p>
            <a:pPr marL="742950" lvl="1" indent="-285750" defTabSz="914400" fontAlgn="base">
              <a:spcAft>
                <a:spcPct val="0"/>
              </a:spcAft>
              <a:buClr>
                <a:srgbClr val="000066"/>
              </a:buClr>
              <a:buFontTx/>
              <a:buChar char="–"/>
            </a:pPr>
            <a:r>
              <a:rPr lang="en-US" sz="7600" kern="0" dirty="0" smtClean="0">
                <a:latin typeface="Arial"/>
              </a:rPr>
              <a:t>Vital signs, Pulse Ox, Glucose, etc.</a:t>
            </a:r>
          </a:p>
          <a:p>
            <a:pPr marL="457200" lvl="1" indent="0" defTabSz="914400" fontAlgn="base">
              <a:spcAft>
                <a:spcPct val="0"/>
              </a:spcAft>
              <a:buClr>
                <a:srgbClr val="000066"/>
              </a:buClr>
              <a:buNone/>
            </a:pPr>
            <a:endParaRPr lang="en-US" sz="7600" kern="0" dirty="0">
              <a:latin typeface="Arial"/>
            </a:endParaRPr>
          </a:p>
          <a:p>
            <a:pPr marL="342900" lvl="0" indent="-34290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7600" b="0" kern="0" dirty="0" smtClean="0">
                <a:latin typeface="Arial"/>
              </a:rPr>
              <a:t>Health System Navigation Assistance</a:t>
            </a: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</a:pPr>
            <a:endParaRPr lang="en-US" sz="7600" b="0" kern="0" dirty="0" smtClean="0">
              <a:latin typeface="Arial"/>
            </a:endParaRPr>
          </a:p>
          <a:p>
            <a:pPr marL="342900" lvl="0" indent="-34290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7600" b="0" kern="0" dirty="0" smtClean="0">
                <a:latin typeface="Arial"/>
              </a:rPr>
              <a:t>Prevention of hospital readmissions: CHF, asthma, pneumonia, diabetics, etc.</a:t>
            </a: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</a:pPr>
            <a:endParaRPr lang="en-US" sz="7600" b="0" kern="0" dirty="0" smtClean="0">
              <a:latin typeface="Arial"/>
            </a:endParaRPr>
          </a:p>
          <a:p>
            <a:pPr marL="342900" lvl="0" indent="-34290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7600" b="0" kern="0" dirty="0" smtClean="0">
                <a:latin typeface="Arial"/>
              </a:rPr>
              <a:t>Patient home safety inspections (fall prevention)</a:t>
            </a: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</a:pPr>
            <a:endParaRPr lang="en-US" sz="7600" b="0" kern="0" dirty="0" smtClean="0">
              <a:latin typeface="Arial"/>
            </a:endParaRPr>
          </a:p>
          <a:p>
            <a:pPr marL="342900" lvl="0" indent="-342900" defTabSz="914400" fontAlgn="base"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7600" b="0" kern="0" dirty="0" smtClean="0">
                <a:latin typeface="Arial"/>
              </a:rPr>
              <a:t>Evaluation of patient’s overall needs</a:t>
            </a:r>
            <a:endParaRPr lang="en-US" sz="7600" b="0" kern="0" dirty="0">
              <a:latin typeface="Arial"/>
            </a:endParaRPr>
          </a:p>
          <a:p>
            <a:pPr marL="742950" lvl="1" indent="-285750" defTabSz="914400" fontAlgn="base">
              <a:spcAft>
                <a:spcPct val="0"/>
              </a:spcAft>
              <a:buClr>
                <a:srgbClr val="000066"/>
              </a:buClr>
              <a:buFontTx/>
              <a:buChar char="–"/>
            </a:pPr>
            <a:r>
              <a:rPr lang="en-US" sz="7600" kern="0" dirty="0" smtClean="0">
                <a:latin typeface="Arial"/>
              </a:rPr>
              <a:t>Food, utilities, relatives transportation, etc.</a:t>
            </a:r>
          </a:p>
          <a:p>
            <a:pPr marL="742950" lvl="1" indent="-285750" defTabSz="914400" fontAlgn="base">
              <a:spcAft>
                <a:spcPct val="0"/>
              </a:spcAft>
              <a:buClr>
                <a:srgbClr val="000066"/>
              </a:buClr>
              <a:buFontTx/>
              <a:buChar char="–"/>
            </a:pPr>
            <a:r>
              <a:rPr lang="en-US" sz="7600" kern="0" dirty="0" smtClean="0">
                <a:latin typeface="Arial"/>
              </a:rPr>
              <a:t>Medication reconciliation</a:t>
            </a:r>
          </a:p>
          <a:p>
            <a:pPr marL="742950" lvl="1" indent="-285750" defTabSz="914400" fontAlgn="base">
              <a:spcAft>
                <a:spcPct val="0"/>
              </a:spcAft>
              <a:buClr>
                <a:srgbClr val="000066"/>
              </a:buClr>
              <a:buFontTx/>
              <a:buChar char="–"/>
            </a:pPr>
            <a:r>
              <a:rPr lang="en-US" sz="7600" kern="0" dirty="0" smtClean="0">
                <a:latin typeface="Arial"/>
              </a:rPr>
              <a:t>Mental Health</a:t>
            </a:r>
            <a:endParaRPr lang="en-US" sz="7600" kern="0" dirty="0"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Examples of Additional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028701"/>
            <a:ext cx="7763934" cy="5033438"/>
          </a:xfrm>
        </p:spPr>
        <p:txBody>
          <a:bodyPr>
            <a:normAutofit lnSpcReduction="10000"/>
          </a:bodyPr>
          <a:lstStyle/>
          <a:p>
            <a:pPr fontAlgn="ctr"/>
            <a:endParaRPr lang="en-US" b="0" dirty="0"/>
          </a:p>
          <a:p>
            <a:pPr fontAlgn="ctr"/>
            <a:r>
              <a:rPr lang="en-US" sz="2000" dirty="0" smtClean="0"/>
              <a:t>Assessment:</a:t>
            </a:r>
            <a:r>
              <a:rPr lang="en-US" sz="2000" b="0" dirty="0" smtClean="0"/>
              <a:t> </a:t>
            </a:r>
            <a:r>
              <a:rPr lang="en-US" sz="1800" b="0" dirty="0" smtClean="0"/>
              <a:t>Vital signs, Blood </a:t>
            </a:r>
            <a:r>
              <a:rPr lang="en-US" sz="1800" b="0" dirty="0"/>
              <a:t>pressure/glucose screening and </a:t>
            </a:r>
            <a:r>
              <a:rPr lang="en-US" sz="1800" b="0" dirty="0" smtClean="0"/>
              <a:t>monitoring, Routine </a:t>
            </a:r>
            <a:r>
              <a:rPr lang="en-US" sz="1800" b="0" dirty="0"/>
              <a:t>follow up of patient’s </a:t>
            </a:r>
            <a:r>
              <a:rPr lang="en-US" sz="1800" b="0" dirty="0" smtClean="0"/>
              <a:t>EKG, Prescription </a:t>
            </a:r>
            <a:r>
              <a:rPr lang="en-US" sz="1800" b="0" dirty="0"/>
              <a:t>drug compliance </a:t>
            </a:r>
            <a:r>
              <a:rPr lang="en-US" sz="1800" b="0" dirty="0" smtClean="0"/>
              <a:t>monitoring, Patient </a:t>
            </a:r>
            <a:r>
              <a:rPr lang="en-US" sz="1800" b="0" dirty="0"/>
              <a:t>safety risks (e.g., risk for falling</a:t>
            </a:r>
            <a:r>
              <a:rPr lang="en-US" sz="1800" b="0" dirty="0" smtClean="0"/>
              <a:t>)</a:t>
            </a:r>
            <a:br>
              <a:rPr lang="en-US" sz="1800" b="0" dirty="0" smtClean="0"/>
            </a:br>
            <a:endParaRPr lang="en-US" sz="1800" b="0" dirty="0"/>
          </a:p>
          <a:p>
            <a:pPr fontAlgn="ctr"/>
            <a:r>
              <a:rPr lang="en-US" sz="2000" dirty="0" smtClean="0"/>
              <a:t>Treatment/Intervention of low acuity calls</a:t>
            </a:r>
            <a:r>
              <a:rPr lang="en-US" sz="2000" b="0" dirty="0" smtClean="0"/>
              <a:t>: </a:t>
            </a:r>
            <a:r>
              <a:rPr lang="en-US" sz="1800" b="0" dirty="0" smtClean="0"/>
              <a:t>Breathing treatments, wound care, </a:t>
            </a:r>
            <a:r>
              <a:rPr lang="en-US" sz="1800" b="0" dirty="0"/>
              <a:t>s</a:t>
            </a:r>
            <a:r>
              <a:rPr lang="en-US" sz="1800" b="0" dirty="0" smtClean="0"/>
              <a:t>tapling, </a:t>
            </a:r>
            <a:r>
              <a:rPr lang="en-US" sz="1800" b="0" dirty="0"/>
              <a:t>suture </a:t>
            </a:r>
            <a:r>
              <a:rPr lang="en-US" sz="1800" b="0" dirty="0" smtClean="0"/>
              <a:t>removal, tetanus shots, closed fractures, soft casting, pain management, </a:t>
            </a:r>
            <a:r>
              <a:rPr lang="en-US" sz="1800" b="0" dirty="0"/>
              <a:t>c</a:t>
            </a:r>
            <a:r>
              <a:rPr lang="en-US" sz="1800" b="0" dirty="0" smtClean="0"/>
              <a:t>hanging dressings, pediatric fever, Foley catheter, Intravenous </a:t>
            </a:r>
            <a:r>
              <a:rPr lang="en-US" sz="1800" b="0" dirty="0"/>
              <a:t>medication </a:t>
            </a:r>
            <a:r>
              <a:rPr lang="en-US" sz="1800" b="0" dirty="0" smtClean="0"/>
              <a:t>monitoring, patient not feeling well, the flu, patient education, etc.</a:t>
            </a:r>
            <a:br>
              <a:rPr lang="en-US" sz="1800" b="0" dirty="0" smtClean="0"/>
            </a:br>
            <a:endParaRPr lang="en-US" sz="1800" b="0" dirty="0"/>
          </a:p>
          <a:p>
            <a:pPr fontAlgn="ctr"/>
            <a:r>
              <a:rPr lang="en-US" sz="2000" dirty="0" smtClean="0"/>
              <a:t>Referrals</a:t>
            </a:r>
            <a:r>
              <a:rPr lang="en-US" sz="2000" b="0" dirty="0" smtClean="0"/>
              <a:t>: </a:t>
            </a:r>
            <a:r>
              <a:rPr lang="en-US" sz="1800" b="0" dirty="0" smtClean="0"/>
              <a:t>Mental </a:t>
            </a:r>
            <a:r>
              <a:rPr lang="en-US" sz="1800" b="0" dirty="0"/>
              <a:t>health and substance use disorder </a:t>
            </a:r>
            <a:r>
              <a:rPr lang="en-US" sz="1800" b="0" dirty="0" smtClean="0"/>
              <a:t>referrals, Social </a:t>
            </a:r>
            <a:r>
              <a:rPr lang="en-US" sz="1800" b="0" dirty="0"/>
              <a:t>service </a:t>
            </a:r>
            <a:r>
              <a:rPr lang="en-US" sz="1800" b="0" dirty="0" smtClean="0"/>
              <a:t>referrals</a:t>
            </a:r>
            <a:br>
              <a:rPr lang="en-US" sz="1800" b="0" dirty="0" smtClean="0"/>
            </a:br>
            <a:endParaRPr lang="en-US" sz="1800" b="0" dirty="0"/>
          </a:p>
          <a:p>
            <a:pPr fontAlgn="ctr"/>
            <a:r>
              <a:rPr lang="en-US" sz="2000" dirty="0" smtClean="0"/>
              <a:t>Prevention and</a:t>
            </a:r>
            <a:r>
              <a:rPr lang="en-US" sz="2000" dirty="0"/>
              <a:t> </a:t>
            </a:r>
            <a:r>
              <a:rPr lang="en-US" sz="2000" dirty="0" smtClean="0"/>
              <a:t>Public Health</a:t>
            </a:r>
            <a:r>
              <a:rPr lang="en-US" sz="2000" b="0" dirty="0" smtClean="0"/>
              <a:t>: </a:t>
            </a:r>
            <a:r>
              <a:rPr lang="en-US" sz="1800" b="0" dirty="0" smtClean="0"/>
              <a:t>Immunizations</a:t>
            </a:r>
            <a:r>
              <a:rPr lang="en-US" sz="1800" b="0" dirty="0"/>
              <a:t>, Flu </a:t>
            </a:r>
            <a:r>
              <a:rPr lang="en-US" sz="1800" b="0" dirty="0" smtClean="0"/>
              <a:t>shots, Well </a:t>
            </a:r>
            <a:r>
              <a:rPr lang="en-US" sz="1800" b="0" dirty="0"/>
              <a:t>Baby </a:t>
            </a:r>
            <a:r>
              <a:rPr lang="en-US" sz="1800" b="0" dirty="0" smtClean="0"/>
              <a:t>checks, Asthma </a:t>
            </a:r>
            <a:r>
              <a:rPr lang="en-US" sz="1800" b="0" dirty="0"/>
              <a:t>management (nebulization </a:t>
            </a:r>
            <a:r>
              <a:rPr lang="en-US" sz="1800" b="0" dirty="0" smtClean="0"/>
              <a:t>therapy), Fluoride </a:t>
            </a:r>
            <a:r>
              <a:rPr lang="en-US" sz="1800" b="0" dirty="0"/>
              <a:t>varnishing and oral health </a:t>
            </a:r>
            <a:r>
              <a:rPr lang="en-US" sz="1800" b="0" dirty="0" smtClean="0"/>
              <a:t>activities, Disease investigation, School/sports </a:t>
            </a:r>
            <a:r>
              <a:rPr lang="en-US" sz="1800" b="0" dirty="0"/>
              <a:t>physicals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Quality Assurance/Quality </a:t>
            </a:r>
            <a:r>
              <a:rPr lang="en-US" sz="3200" b="1" dirty="0" smtClean="0">
                <a:solidFill>
                  <a:schemeClr val="tx2"/>
                </a:solidFill>
              </a:rPr>
              <a:t>Improvement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31" y="1549400"/>
            <a:ext cx="7265702" cy="4140202"/>
          </a:xfrm>
        </p:spPr>
        <p:txBody>
          <a:bodyPr>
            <a:normAutofit lnSpcReduction="10000"/>
          </a:bodyPr>
          <a:lstStyle/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Performance Measures </a:t>
            </a:r>
            <a:r>
              <a:rPr lang="en-US" sz="2000" b="0" kern="0" dirty="0" smtClean="0">
                <a:latin typeface="Arial"/>
              </a:rPr>
              <a:t>are being </a:t>
            </a:r>
            <a:r>
              <a:rPr lang="en-US" sz="2000" b="0" kern="0" dirty="0">
                <a:latin typeface="Arial"/>
              </a:rPr>
              <a:t>put in place and </a:t>
            </a:r>
            <a:r>
              <a:rPr lang="en-US" sz="2000" b="0" kern="0" dirty="0" smtClean="0">
                <a:latin typeface="Arial"/>
              </a:rPr>
              <a:t>will be reviewed </a:t>
            </a:r>
            <a:r>
              <a:rPr lang="en-US" sz="2000" b="0" kern="0" dirty="0">
                <a:latin typeface="Arial"/>
              </a:rPr>
              <a:t>on a regular basis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Each member of this specialized unit will be continuously trained to the standard of care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The success on this program relies heavily on solid partnerships with our medical community and support services</a:t>
            </a:r>
          </a:p>
          <a:p>
            <a:pPr marL="742950" lvl="1" indent="-28575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FontTx/>
              <a:buChar char="–"/>
            </a:pPr>
            <a:r>
              <a:rPr lang="en-US" sz="1600" kern="0" dirty="0">
                <a:latin typeface="Arial"/>
              </a:rPr>
              <a:t>Local hospital system, primary care physicians, Specialists, Hospice, Home health,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Questions?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66" y="1507066"/>
            <a:ext cx="5623277" cy="42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3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>
                <a:solidFill>
                  <a:schemeClr val="tx2"/>
                </a:solidFill>
              </a:rPr>
              <a:t>CSFD </a:t>
            </a:r>
            <a:r>
              <a:rPr lang="en-US" altLang="en-US" sz="3200" dirty="0">
                <a:solidFill>
                  <a:schemeClr val="tx2"/>
                </a:solidFill>
              </a:rPr>
              <a:t>Responds to Approximately 14,000 Calls Per Year </a:t>
            </a:r>
            <a:endParaRPr lang="en-US" sz="2800" dirty="0">
              <a:solidFill>
                <a:schemeClr val="tx2"/>
              </a:solidFill>
            </a:endParaRPr>
          </a:p>
        </p:txBody>
      </p:sp>
      <p:graphicFrame>
        <p:nvGraphicFramePr>
          <p:cNvPr id="4" name="Object 205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300810"/>
              </p:ext>
            </p:extLst>
          </p:nvPr>
        </p:nvGraphicFramePr>
        <p:xfrm>
          <a:off x="498475" y="1572047"/>
          <a:ext cx="8378825" cy="4371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76200" y="6273800"/>
            <a:ext cx="4191000" cy="508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8432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6864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5296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3728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42161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90593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9025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87457" algn="l" defTabSz="696864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/>
              <a:t>Source: Coral Springs Dispatch Center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86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08" y="953814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807342" y="1121868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11" y="2123090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393377" y="22911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97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73" y="2123090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6799756" y="2291144"/>
            <a:ext cx="37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42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41" y="3513083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6751924" y="3681137"/>
            <a:ext cx="37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9" y="3651582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5" name="TextBox 14"/>
          <p:cNvSpPr txBox="1"/>
          <p:nvPr/>
        </p:nvSpPr>
        <p:spPr>
          <a:xfrm>
            <a:off x="1591882" y="3819636"/>
            <a:ext cx="37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71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87" y="4624552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3333970" y="4792606"/>
            <a:ext cx="37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80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97" y="6077607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9" name="TextBox 18"/>
          <p:cNvSpPr txBox="1"/>
          <p:nvPr/>
        </p:nvSpPr>
        <p:spPr>
          <a:xfrm>
            <a:off x="1976580" y="6245661"/>
            <a:ext cx="37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95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52" y="5999462"/>
            <a:ext cx="384698" cy="384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1" name="TextBox 20"/>
          <p:cNvSpPr txBox="1"/>
          <p:nvPr/>
        </p:nvSpPr>
        <p:spPr>
          <a:xfrm>
            <a:off x="5330935" y="6167516"/>
            <a:ext cx="37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64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2" y="2413000"/>
            <a:ext cx="8909538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Community </a:t>
            </a:r>
            <a:b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Paramedicine</a:t>
            </a:r>
            <a:endParaRPr lang="en-US" sz="6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Community Paramedicine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2" y="1697567"/>
            <a:ext cx="8382001" cy="3788833"/>
          </a:xfrm>
        </p:spPr>
        <p:txBody>
          <a:bodyPr>
            <a:normAutofit/>
          </a:bodyPr>
          <a:lstStyle/>
          <a:p>
            <a:r>
              <a:rPr lang="en-US" dirty="0"/>
              <a:t>The aim of </a:t>
            </a:r>
            <a:r>
              <a:rPr lang="en-US" dirty="0" smtClean="0"/>
              <a:t>Community Paramedicine Programs (CP) is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Increase </a:t>
            </a:r>
            <a:r>
              <a:rPr lang="en-US" dirty="0"/>
              <a:t>access to </a:t>
            </a:r>
            <a:r>
              <a:rPr lang="en-US" dirty="0" smtClean="0"/>
              <a:t>primary and preventive </a:t>
            </a:r>
            <a:r>
              <a:rPr lang="en-US" dirty="0"/>
              <a:t>care,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rovide </a:t>
            </a:r>
            <a:r>
              <a:rPr lang="en-US" dirty="0"/>
              <a:t>wellness interventions within the medical home model,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ecrease emergency </a:t>
            </a:r>
            <a:r>
              <a:rPr lang="en-US" dirty="0"/>
              <a:t>department utilization,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Save </a:t>
            </a:r>
            <a:r>
              <a:rPr lang="en-US" dirty="0"/>
              <a:t>healthcare </a:t>
            </a:r>
            <a:r>
              <a:rPr lang="en-US" dirty="0" smtClean="0"/>
              <a:t>dollars,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mprove </a:t>
            </a:r>
            <a:r>
              <a:rPr lang="en-US" dirty="0"/>
              <a:t>patient outcomes </a:t>
            </a:r>
            <a:r>
              <a:rPr lang="en-US" dirty="0" smtClean="0"/>
              <a:t>using emergency </a:t>
            </a:r>
            <a:r>
              <a:rPr lang="en-US" dirty="0"/>
              <a:t>medical </a:t>
            </a:r>
            <a:r>
              <a:rPr lang="en-US" dirty="0" smtClean="0"/>
              <a:t>services </a:t>
            </a:r>
            <a:r>
              <a:rPr lang="en-US" dirty="0"/>
              <a:t>(EMS) providers in an expanded role</a:t>
            </a:r>
            <a:r>
              <a:rPr lang="en-US" dirty="0" smtClean="0"/>
              <a:t>. (NRHA)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Key Components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67" y="1532470"/>
            <a:ext cx="7916333" cy="42502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Patient-Centered </a:t>
            </a:r>
            <a:r>
              <a:rPr lang="en-US" dirty="0" smtClean="0"/>
              <a:t>– </a:t>
            </a:r>
            <a:r>
              <a:rPr lang="en-US" dirty="0"/>
              <a:t>M</a:t>
            </a:r>
            <a:r>
              <a:rPr lang="en-US" dirty="0" smtClean="0"/>
              <a:t>ust have the goal of improving patient outcomes.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Consistent with Institute for Healthcare Improvement’s </a:t>
            </a:r>
            <a:r>
              <a:rPr lang="en-US" dirty="0" smtClean="0">
                <a:solidFill>
                  <a:srgbClr val="FF0000"/>
                </a:solidFill>
              </a:rPr>
              <a:t>“Triple Aim Initiative”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– 1. Improve the patient experience; 2. Improve the health of the population; 3. Reduce the per capita cost of healthcare.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Fully Integrated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– Bi-directional sharing of patient information aimed at improving care.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Collaboration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– Must meet the predefined needs of the community.  Must involve stakeholders, partners and providers.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Key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Components, Continued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659467"/>
            <a:ext cx="8077200" cy="42841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Supplemental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– Enhances the current healthcare system, while filling gaps in resources.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Data Driven </a:t>
            </a:r>
            <a:r>
              <a:rPr lang="en-US" dirty="0" smtClean="0"/>
              <a:t>– Data is being collected and analyzed to develop evidence based performance measures.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Improves access to healthcare.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s recognized as a </a:t>
            </a:r>
            <a:r>
              <a:rPr lang="en-US" dirty="0" smtClean="0">
                <a:solidFill>
                  <a:srgbClr val="FF0000"/>
                </a:solidFill>
              </a:rPr>
              <a:t>multidisciplinary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practice of medicine.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CP/MIH must be overseen by </a:t>
            </a:r>
            <a:r>
              <a:rPr lang="en-US" dirty="0" smtClean="0">
                <a:solidFill>
                  <a:srgbClr val="FF0000"/>
                </a:solidFill>
              </a:rPr>
              <a:t>engaged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physicians and practitioners, as well as the patient’s primary care network.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use of </a:t>
            </a:r>
            <a:r>
              <a:rPr lang="en-US" dirty="0" smtClean="0">
                <a:solidFill>
                  <a:srgbClr val="FF0000"/>
                </a:solidFill>
              </a:rPr>
              <a:t>telemedicine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should be deployed and used whenever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50803"/>
            <a:ext cx="8909538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Best Practice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193803"/>
            <a:ext cx="8213969" cy="4749801"/>
          </a:xfrm>
        </p:spPr>
        <p:txBody>
          <a:bodyPr>
            <a:normAutofit fontScale="92500" lnSpcReduction="20000"/>
          </a:bodyPr>
          <a:lstStyle/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Pittsburgh PA		</a:t>
            </a:r>
            <a:r>
              <a:rPr lang="en-US" sz="2000" b="0" kern="0" dirty="0" smtClean="0">
                <a:latin typeface="Arial"/>
              </a:rPr>
              <a:t>		Elderly</a:t>
            </a:r>
            <a:r>
              <a:rPr lang="en-US" sz="2000" b="0" kern="0" dirty="0">
                <a:latin typeface="Arial"/>
              </a:rPr>
              <a:t>/”EMS loyal” patients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San Diego CA		</a:t>
            </a:r>
            <a:r>
              <a:rPr lang="en-US" sz="2000" b="0" kern="0" dirty="0" smtClean="0">
                <a:latin typeface="Arial"/>
              </a:rPr>
              <a:t>	Homeless/Mental </a:t>
            </a:r>
            <a:r>
              <a:rPr lang="en-US" sz="2000" b="0" kern="0" dirty="0">
                <a:latin typeface="Arial"/>
              </a:rPr>
              <a:t>health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Dallas/Fort Worth </a:t>
            </a:r>
            <a:r>
              <a:rPr lang="en-US" sz="2000" b="0" kern="0" dirty="0" smtClean="0">
                <a:latin typeface="Arial"/>
              </a:rPr>
              <a:t>TX</a:t>
            </a:r>
            <a:r>
              <a:rPr lang="en-US" sz="2000" b="0" kern="0" dirty="0">
                <a:latin typeface="Arial"/>
              </a:rPr>
              <a:t>	</a:t>
            </a:r>
            <a:r>
              <a:rPr lang="en-US" sz="2000" b="0" kern="0" dirty="0" smtClean="0">
                <a:latin typeface="Arial"/>
              </a:rPr>
              <a:t>		Hospital </a:t>
            </a:r>
            <a:r>
              <a:rPr lang="en-US" sz="2000" b="0" kern="0" dirty="0">
                <a:latin typeface="Arial"/>
              </a:rPr>
              <a:t>readmissions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Reno NV			</a:t>
            </a:r>
            <a:r>
              <a:rPr lang="en-US" sz="2000" b="0" kern="0" dirty="0" smtClean="0">
                <a:latin typeface="Arial"/>
              </a:rPr>
              <a:t>	Mental </a:t>
            </a:r>
            <a:r>
              <a:rPr lang="en-US" sz="2000" b="0" kern="0" dirty="0">
                <a:latin typeface="Arial"/>
              </a:rPr>
              <a:t>health</a:t>
            </a:r>
          </a:p>
          <a:p>
            <a:pPr marL="342900" lvl="0" indent="-34290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</a:pPr>
            <a:r>
              <a:rPr lang="en-US" sz="2000" b="0" kern="0" dirty="0">
                <a:latin typeface="Arial"/>
              </a:rPr>
              <a:t>Mesa, AZ			</a:t>
            </a:r>
            <a:r>
              <a:rPr lang="en-US" sz="2000" b="0" kern="0" dirty="0" smtClean="0">
                <a:latin typeface="Arial"/>
              </a:rPr>
              <a:t>	Mobile </a:t>
            </a:r>
            <a:r>
              <a:rPr lang="en-US" sz="2000" b="0" kern="0" dirty="0">
                <a:latin typeface="Arial"/>
              </a:rPr>
              <a:t>Integrated Healthcare</a:t>
            </a:r>
          </a:p>
          <a:p>
            <a:pPr lvl="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</a:pPr>
            <a:endParaRPr lang="en-US" sz="1800" b="0" kern="0" dirty="0" smtClean="0">
              <a:latin typeface="Arial"/>
            </a:endParaRPr>
          </a:p>
          <a:p>
            <a:pPr lvl="0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</a:pPr>
            <a:r>
              <a:rPr lang="en-US" sz="1800" b="0" kern="0" dirty="0" smtClean="0">
                <a:latin typeface="Arial"/>
              </a:rPr>
              <a:t>Each </a:t>
            </a:r>
            <a:r>
              <a:rPr lang="en-US" sz="1800" b="0" kern="0" dirty="0">
                <a:latin typeface="Arial"/>
              </a:rPr>
              <a:t>agency has looked at their community and tailored their CP program to their specific needs.</a:t>
            </a:r>
          </a:p>
          <a:p>
            <a:pPr lvl="0" algn="ctr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</a:pPr>
            <a:r>
              <a:rPr lang="en-US" sz="3200" i="1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Community needs Assessment</a:t>
            </a:r>
          </a:p>
          <a:p>
            <a:pPr lvl="0" algn="ctr" defTabSz="914400" fontAlgn="base">
              <a:lnSpc>
                <a:spcPct val="150000"/>
              </a:lnSpc>
              <a:spcAft>
                <a:spcPct val="0"/>
              </a:spcAft>
              <a:buClr>
                <a:srgbClr val="000066"/>
              </a:buClr>
              <a:buSzTx/>
            </a:pPr>
            <a:r>
              <a:rPr lang="en-US" sz="3200" i="1" u="sng" kern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What </a:t>
            </a:r>
            <a:r>
              <a:rPr lang="en-US" sz="3200" i="1" u="sng" kern="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are our particular needs?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2199</TotalTime>
  <Words>1045</Words>
  <Application>Microsoft Office PowerPoint</Application>
  <PresentationFormat>On-screen Show (4:3)</PresentationFormat>
  <Paragraphs>195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ＭＳ Ｐゴシック</vt:lpstr>
      <vt:lpstr>Arial</vt:lpstr>
      <vt:lpstr>Arial Black</vt:lpstr>
      <vt:lpstr>Calibri</vt:lpstr>
      <vt:lpstr>Candara</vt:lpstr>
      <vt:lpstr>Corbel</vt:lpstr>
      <vt:lpstr>Corbel Bold</vt:lpstr>
      <vt:lpstr>Corbel Bold Italic</vt:lpstr>
      <vt:lpstr>Helvetica</vt:lpstr>
      <vt:lpstr>Myriad Pro</vt:lpstr>
      <vt:lpstr>Wingdings</vt:lpstr>
      <vt:lpstr>ヒラギノ角ゴ ProN W6</vt:lpstr>
      <vt:lpstr>Office Theme</vt:lpstr>
      <vt:lpstr>1_Office Theme</vt:lpstr>
      <vt:lpstr>2_Office Theme</vt:lpstr>
      <vt:lpstr>3_Office Theme</vt:lpstr>
      <vt:lpstr>5_Office Theme</vt:lpstr>
      <vt:lpstr>Acrobat Document</vt:lpstr>
      <vt:lpstr>CORAL SPRINGS / PARKLAND FIRE DEPARTMENT  COMMUNITY PARAMEDICINE / MOBILE INTEGRATED HEALTHCARE PROGRAM</vt:lpstr>
      <vt:lpstr>The Coral Springs Fire Department</vt:lpstr>
      <vt:lpstr>CSFD Responds to Approximately 14,000 Calls Per Year </vt:lpstr>
      <vt:lpstr>PowerPoint Presentation</vt:lpstr>
      <vt:lpstr>Community  Paramedicine</vt:lpstr>
      <vt:lpstr>Community Paramedicine</vt:lpstr>
      <vt:lpstr>Key Components</vt:lpstr>
      <vt:lpstr>Key Components, Continued</vt:lpstr>
      <vt:lpstr>Best Practice Models</vt:lpstr>
      <vt:lpstr>Coral Springs Fire Department Community Paramedic Program</vt:lpstr>
      <vt:lpstr>The Key person for a successful CP Program</vt:lpstr>
      <vt:lpstr>The City of Coral Springs</vt:lpstr>
      <vt:lpstr>THE COMMUNITY PARAMEDIC PROGRAM</vt:lpstr>
      <vt:lpstr>Referral sources</vt:lpstr>
      <vt:lpstr>Adding Value to the Lives of Our Customers</vt:lpstr>
      <vt:lpstr>Outcomes</vt:lpstr>
      <vt:lpstr>Short-term Outcomes (7 Months)</vt:lpstr>
      <vt:lpstr>REDUCTION IN CALL VOLUME FROM CP POPULATON</vt:lpstr>
      <vt:lpstr>CP Success Stories</vt:lpstr>
      <vt:lpstr>Mobile Integrated  Healthcare</vt:lpstr>
      <vt:lpstr>Coral Springs Fire Department Mobile Integrated Healthcare</vt:lpstr>
      <vt:lpstr>The MIH Unit</vt:lpstr>
      <vt:lpstr>Community Needs Assessment Target Population</vt:lpstr>
      <vt:lpstr>Delivery of Services</vt:lpstr>
      <vt:lpstr>Delivery of Services, Continued </vt:lpstr>
      <vt:lpstr>Examples of Additional Functions</vt:lpstr>
      <vt:lpstr>Quality Assurance/Quality Improvement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Lowe, Bethany G</cp:lastModifiedBy>
  <cp:revision>99</cp:revision>
  <dcterms:created xsi:type="dcterms:W3CDTF">2013-11-07T17:40:32Z</dcterms:created>
  <dcterms:modified xsi:type="dcterms:W3CDTF">2015-11-16T20:14:59Z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Count">
    <vt:lpwstr>28</vt:lpwstr>
  </property>
</Properties>
</file>