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9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son, Lauryn" userId="fd0a856c-72a9-4ae5-8798-1d5c3cfda1f7" providerId="ADAL" clId="{7A5BC242-8B4F-43E5-A303-2847AFC42CFC}"/>
    <pc:docChg chg="custSel modSld">
      <pc:chgData name="Watson, Lauryn" userId="fd0a856c-72a9-4ae5-8798-1d5c3cfda1f7" providerId="ADAL" clId="{7A5BC242-8B4F-43E5-A303-2847AFC42CFC}" dt="2024-05-01T12:29:28.571" v="76" actId="20577"/>
      <pc:docMkLst>
        <pc:docMk/>
      </pc:docMkLst>
      <pc:sldChg chg="modSp mod">
        <pc:chgData name="Watson, Lauryn" userId="fd0a856c-72a9-4ae5-8798-1d5c3cfda1f7" providerId="ADAL" clId="{7A5BC242-8B4F-43E5-A303-2847AFC42CFC}" dt="2024-05-01T12:29:28.571" v="76" actId="20577"/>
        <pc:sldMkLst>
          <pc:docMk/>
          <pc:sldMk cId="0" sldId="256"/>
        </pc:sldMkLst>
        <pc:spChg chg="mod">
          <ac:chgData name="Watson, Lauryn" userId="fd0a856c-72a9-4ae5-8798-1d5c3cfda1f7" providerId="ADAL" clId="{7A5BC242-8B4F-43E5-A303-2847AFC42CFC}" dt="2024-05-01T12:28:32.538" v="54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Watson, Lauryn" userId="fd0a856c-72a9-4ae5-8798-1d5c3cfda1f7" providerId="ADAL" clId="{7A5BC242-8B4F-43E5-A303-2847AFC42CFC}" dt="2024-04-29T20:36:11.875" v="22" actId="2057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Watson, Lauryn" userId="fd0a856c-72a9-4ae5-8798-1d5c3cfda1f7" providerId="ADAL" clId="{7A5BC242-8B4F-43E5-A303-2847AFC42CFC}" dt="2024-05-01T12:29:28.571" v="76" actId="20577"/>
          <ac:spMkLst>
            <pc:docMk/>
            <pc:sldMk cId="0" sldId="256"/>
            <ac:spMk id="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FB7E5-3B59-4C2E-A356-3DA54FA14A09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10739-62A0-453F-B040-8AB597906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D10739-62A0-453F-B040-8AB5979061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62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98902" y="111632"/>
            <a:ext cx="4457065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health.usf.edu/publichealth/prc/swfccc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erasme@usf.edu" TargetMode="External"/><Relationship Id="rId12" Type="http://schemas.openxmlformats.org/officeDocument/2006/relationships/hyperlink" Target="mailto:Richard.Williams@flhealth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edding@wellflorida.org" TargetMode="External"/><Relationship Id="rId11" Type="http://schemas.openxmlformats.org/officeDocument/2006/relationships/hyperlink" Target="mailto:Sandy.Noel@flhealth.gov" TargetMode="External"/><Relationship Id="rId5" Type="http://schemas.openxmlformats.org/officeDocument/2006/relationships/hyperlink" Target="mailto:NWFCCC@gmail.com" TargetMode="External"/><Relationship Id="rId10" Type="http://schemas.openxmlformats.org/officeDocument/2006/relationships/hyperlink" Target="https://www.healthcouncil.org/sfccc" TargetMode="External"/><Relationship Id="rId4" Type="http://schemas.openxmlformats.org/officeDocument/2006/relationships/hyperlink" Target="mailto:daudeti@uwf.edu" TargetMode="External"/><Relationship Id="rId9" Type="http://schemas.openxmlformats.org/officeDocument/2006/relationships/hyperlink" Target="mailto:Talbury@ealthcouncil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555" y="1001344"/>
            <a:ext cx="6143498" cy="5556758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3941" y="1746630"/>
            <a:ext cx="2031364" cy="1205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NORTHWEST</a:t>
            </a:r>
            <a:r>
              <a:rPr sz="900" b="1" spc="-4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REGION</a:t>
            </a:r>
            <a:r>
              <a:rPr sz="900" spc="-10" dirty="0">
                <a:latin typeface="Calibri"/>
                <a:cs typeface="Calibri"/>
              </a:rPr>
              <a:t>: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University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of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West</a:t>
            </a:r>
            <a:r>
              <a:rPr sz="900" b="1" spc="-35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Florida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</a:pPr>
            <a:r>
              <a:rPr sz="900" dirty="0">
                <a:latin typeface="Calibri"/>
                <a:cs typeface="Calibri"/>
              </a:rPr>
              <a:t>Coordinator: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lang="en-US" sz="900" spc="-40" dirty="0">
                <a:latin typeface="Calibri"/>
                <a:cs typeface="Calibri"/>
              </a:rPr>
              <a:t>Dr. Colette Davis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lang="en-US"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cdavis5</a:t>
            </a:r>
            <a:r>
              <a:rPr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4"/>
              </a:rPr>
              <a:t>@uwf.edu</a:t>
            </a:r>
            <a:r>
              <a:rPr sz="900" spc="-10" dirty="0">
                <a:solidFill>
                  <a:srgbClr val="009999"/>
                </a:solidFill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│(850)</a:t>
            </a:r>
            <a:r>
              <a:rPr sz="900" spc="-50" dirty="0">
                <a:latin typeface="Calibri"/>
                <a:cs typeface="Calibri"/>
              </a:rPr>
              <a:t> </a:t>
            </a:r>
            <a:r>
              <a:rPr lang="en-US" sz="900" spc="-50" dirty="0">
                <a:latin typeface="Calibri"/>
                <a:cs typeface="Calibri"/>
              </a:rPr>
              <a:t>857</a:t>
            </a:r>
            <a:r>
              <a:rPr sz="900" dirty="0">
                <a:latin typeface="Calibri"/>
                <a:cs typeface="Calibri"/>
              </a:rPr>
              <a:t>-</a:t>
            </a:r>
            <a:r>
              <a:rPr lang="en-US" sz="900" spc="-20" dirty="0">
                <a:latin typeface="Calibri"/>
                <a:cs typeface="Calibri"/>
              </a:rPr>
              <a:t>6029</a:t>
            </a:r>
            <a:endParaRPr sz="900" dirty="0">
              <a:latin typeface="Calibri"/>
              <a:cs typeface="Calibri"/>
            </a:endParaRPr>
          </a:p>
          <a:p>
            <a:pPr marL="12700" marR="229235">
              <a:lnSpc>
                <a:spcPct val="100000"/>
              </a:lnSpc>
              <a:spcBef>
                <a:spcPts val="215"/>
              </a:spcBef>
            </a:pPr>
            <a:r>
              <a:rPr sz="900" dirty="0">
                <a:latin typeface="Calibri"/>
                <a:cs typeface="Calibri"/>
              </a:rPr>
              <a:t>PI: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lang="en-US" sz="900" spc="-35" dirty="0">
                <a:latin typeface="Calibri"/>
                <a:cs typeface="Calibri"/>
              </a:rPr>
              <a:t>Dr. </a:t>
            </a:r>
            <a:r>
              <a:rPr sz="900" dirty="0">
                <a:latin typeface="Calibri"/>
                <a:cs typeface="Calibri"/>
              </a:rPr>
              <a:t>Justice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Mbizo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5"/>
              </a:rPr>
              <a:t>NWFCCC@gmail.com</a:t>
            </a:r>
            <a:r>
              <a:rPr sz="900" spc="55" dirty="0">
                <a:solidFill>
                  <a:srgbClr val="009999"/>
                </a:solidFill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│(850)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474-</a:t>
            </a:r>
            <a:r>
              <a:rPr sz="900" spc="-20" dirty="0">
                <a:latin typeface="Calibri"/>
                <a:cs typeface="Calibri"/>
              </a:rPr>
              <a:t>2194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nwfccc.org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Chair: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lang="en-US" sz="900" spc="-20" dirty="0">
                <a:latin typeface="Calibri"/>
                <a:cs typeface="Calibri"/>
              </a:rPr>
              <a:t>Iesha Grinnell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77770" y="2493009"/>
            <a:ext cx="13931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NORTH</a:t>
            </a:r>
            <a:r>
              <a:rPr sz="900" b="1" spc="-2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CENTRAL</a:t>
            </a:r>
            <a:r>
              <a:rPr sz="900" b="1" spc="-2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REGION: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WellFlorida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Council,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Inc.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Coordinator: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Lindsey </a:t>
            </a:r>
            <a:r>
              <a:rPr sz="900" spc="-10" dirty="0">
                <a:latin typeface="Calibri"/>
                <a:cs typeface="Calibri"/>
              </a:rPr>
              <a:t>Redding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92652" y="3043046"/>
            <a:ext cx="30480" cy="7620"/>
          </a:xfrm>
          <a:custGeom>
            <a:avLst/>
            <a:gdLst/>
            <a:ahLst/>
            <a:cxnLst/>
            <a:rect l="l" t="t" r="r" b="b"/>
            <a:pathLst>
              <a:path w="30479" h="7619">
                <a:moveTo>
                  <a:pt x="30479" y="0"/>
                </a:moveTo>
                <a:lnTo>
                  <a:pt x="0" y="0"/>
                </a:lnTo>
                <a:lnTo>
                  <a:pt x="0" y="7620"/>
                </a:lnTo>
                <a:lnTo>
                  <a:pt x="30479" y="7620"/>
                </a:lnTo>
                <a:lnTo>
                  <a:pt x="30479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477770" y="2904490"/>
            <a:ext cx="202438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6"/>
              </a:rPr>
              <a:t>LRedding@wellflorida.org</a:t>
            </a:r>
            <a:r>
              <a:rPr sz="900" spc="20" dirty="0">
                <a:solidFill>
                  <a:srgbClr val="009999"/>
                </a:solidFill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│(352)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313-</a:t>
            </a:r>
            <a:r>
              <a:rPr sz="900" spc="-20" dirty="0">
                <a:latin typeface="Calibri"/>
                <a:cs typeface="Calibri"/>
              </a:rPr>
              <a:t>6500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ncfcancercontrol.org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Chair: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Laura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Guyer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49473" y="4403217"/>
            <a:ext cx="1339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SOUTHWEST</a:t>
            </a:r>
            <a:r>
              <a:rPr sz="900" b="1" spc="-3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REGION: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University</a:t>
            </a:r>
            <a:r>
              <a:rPr sz="900" b="1" spc="-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of</a:t>
            </a:r>
            <a:r>
              <a:rPr sz="900" b="1" spc="-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South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Florida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Coordinator: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lang="en-US" sz="900" spc="-35" dirty="0">
                <a:latin typeface="Calibri"/>
                <a:cs typeface="Calibri"/>
              </a:rPr>
              <a:t>Dr. Jennifer </a:t>
            </a:r>
            <a:r>
              <a:rPr lang="en-US" sz="900" spc="-35" dirty="0" err="1">
                <a:latin typeface="Calibri"/>
                <a:cs typeface="Calibri"/>
              </a:rPr>
              <a:t>Kue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lang="en-US"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jkue3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7"/>
              </a:rPr>
              <a:t>@usf.edu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9473" y="4952238"/>
            <a:ext cx="2217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8"/>
              </a:rPr>
              <a:t>https://health.usf.edu/publichealth/prc/swfccc</a:t>
            </a:r>
            <a:r>
              <a:rPr sz="900" dirty="0">
                <a:solidFill>
                  <a:srgbClr val="009999"/>
                </a:solidFill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Chair: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VACANT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4779" y="2974085"/>
            <a:ext cx="201803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EAST</a:t>
            </a:r>
            <a:r>
              <a:rPr sz="900" b="1" spc="-2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CENTRAL</a:t>
            </a:r>
            <a:r>
              <a:rPr sz="900" b="1" spc="-2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REGION: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Health</a:t>
            </a:r>
            <a:r>
              <a:rPr sz="900" b="1" spc="-1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Council</a:t>
            </a:r>
            <a:r>
              <a:rPr sz="900" b="1" spc="1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of</a:t>
            </a:r>
            <a:r>
              <a:rPr sz="900" b="1" spc="-1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East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Central</a:t>
            </a:r>
            <a:r>
              <a:rPr sz="900" b="1" spc="-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Florida,</a:t>
            </a:r>
            <a:r>
              <a:rPr sz="900" b="1" spc="25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Inc.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Coordinator: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lang="en-US" sz="900" spc="-30" dirty="0">
                <a:latin typeface="Calibri"/>
                <a:cs typeface="Calibri"/>
              </a:rPr>
              <a:t>Jeff Feller </a:t>
            </a:r>
          </a:p>
          <a:p>
            <a:pPr marL="12700" marR="5080">
              <a:lnSpc>
                <a:spcPct val="100000"/>
              </a:lnSpc>
            </a:pPr>
            <a:r>
              <a:rPr lang="en-US"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jfeller@wellflorida.org</a:t>
            </a:r>
            <a:r>
              <a:rPr sz="900" dirty="0">
                <a:latin typeface="Calibri"/>
                <a:cs typeface="Calibri"/>
              </a:rPr>
              <a:t>│(866)</a:t>
            </a:r>
            <a:r>
              <a:rPr sz="900" spc="65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991-</a:t>
            </a:r>
            <a:r>
              <a:rPr sz="900" spc="-20" dirty="0">
                <a:latin typeface="Calibri"/>
                <a:cs typeface="Calibri"/>
              </a:rPr>
              <a:t>3652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centralfloridacancer.info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Chair:</a:t>
            </a:r>
            <a:r>
              <a:rPr sz="900" spc="-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Josephine</a:t>
            </a:r>
            <a:r>
              <a:rPr sz="900" spc="1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Visser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55053" y="4400771"/>
            <a:ext cx="261754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SOUTHEAST</a:t>
            </a:r>
            <a:r>
              <a:rPr sz="900" b="1" spc="-2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REGION:</a:t>
            </a:r>
            <a:endParaRPr sz="900" dirty="0">
              <a:latin typeface="Calibri"/>
              <a:cs typeface="Calibri"/>
            </a:endParaRPr>
          </a:p>
          <a:p>
            <a:pPr marL="12700" marR="209550">
              <a:lnSpc>
                <a:spcPct val="100000"/>
              </a:lnSpc>
            </a:pPr>
            <a:r>
              <a:rPr sz="900" b="1" dirty="0">
                <a:latin typeface="Calibri"/>
                <a:cs typeface="Calibri"/>
              </a:rPr>
              <a:t>Health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Council</a:t>
            </a:r>
            <a:r>
              <a:rPr sz="900" b="1" spc="1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of</a:t>
            </a:r>
            <a:r>
              <a:rPr sz="900" b="1" spc="-20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South</a:t>
            </a:r>
            <a:r>
              <a:rPr sz="900" b="1" spc="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Florida,</a:t>
            </a:r>
            <a:r>
              <a:rPr sz="900" b="1" spc="20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Inc.</a:t>
            </a:r>
            <a:r>
              <a:rPr sz="900" b="1" dirty="0">
                <a:latin typeface="Calibri"/>
                <a:cs typeface="Calibri"/>
              </a:rPr>
              <a:t> </a:t>
            </a:r>
            <a:endParaRPr lang="en-US" sz="900" b="1" dirty="0">
              <a:latin typeface="Calibri"/>
              <a:cs typeface="Calibri"/>
            </a:endParaRPr>
          </a:p>
          <a:p>
            <a:pPr marL="12700" marR="20955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Coordinator: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lang="en-US" sz="900" spc="-45" dirty="0">
                <a:latin typeface="Calibri"/>
                <a:cs typeface="Calibri"/>
              </a:rPr>
              <a:t>Vickie Perez-Marrero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lang="en-US"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vperezmarrero</a:t>
            </a:r>
            <a:r>
              <a:rPr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9"/>
              </a:rPr>
              <a:t>@</a:t>
            </a:r>
            <a:r>
              <a:rPr lang="en-US"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9"/>
              </a:rPr>
              <a:t>h</a:t>
            </a:r>
            <a:r>
              <a:rPr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9"/>
              </a:rPr>
              <a:t>ealthcouncil.org</a:t>
            </a:r>
            <a:r>
              <a:rPr sz="900" dirty="0">
                <a:latin typeface="Calibri"/>
                <a:cs typeface="Calibri"/>
              </a:rPr>
              <a:t>│(786)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535</a:t>
            </a:r>
            <a:r>
              <a:rPr lang="en-US" sz="900" spc="-10" dirty="0">
                <a:latin typeface="Calibri"/>
                <a:cs typeface="Calibri"/>
              </a:rPr>
              <a:t>-</a:t>
            </a:r>
            <a:r>
              <a:rPr sz="900" spc="-20" dirty="0">
                <a:latin typeface="Calibri"/>
                <a:cs typeface="Calibri"/>
              </a:rPr>
              <a:t>437</a:t>
            </a:r>
            <a:r>
              <a:rPr lang="en-US" sz="900" spc="-20" dirty="0">
                <a:latin typeface="Calibri"/>
                <a:cs typeface="Calibri"/>
              </a:rPr>
              <a:t>8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0"/>
              </a:rPr>
              <a:t>https://www.healthcouncil.org/sfccc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Co-Chairs:</a:t>
            </a:r>
            <a:r>
              <a:rPr sz="900" spc="-3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Rachelle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Theodore/</a:t>
            </a:r>
            <a:r>
              <a:rPr lang="en-US" sz="900" dirty="0">
                <a:latin typeface="Calibri"/>
                <a:cs typeface="Calibri"/>
              </a:rPr>
              <a:t>Cynthia </a:t>
            </a:r>
            <a:r>
              <a:rPr lang="en-US" sz="900" dirty="0" err="1">
                <a:latin typeface="Calibri"/>
                <a:cs typeface="Calibri"/>
              </a:rPr>
              <a:t>Thiry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72959" y="2163571"/>
            <a:ext cx="32384" cy="7620"/>
          </a:xfrm>
          <a:custGeom>
            <a:avLst/>
            <a:gdLst/>
            <a:ahLst/>
            <a:cxnLst/>
            <a:rect l="l" t="t" r="r" b="b"/>
            <a:pathLst>
              <a:path w="32384" h="7619">
                <a:moveTo>
                  <a:pt x="32003" y="0"/>
                </a:moveTo>
                <a:lnTo>
                  <a:pt x="0" y="0"/>
                </a:lnTo>
                <a:lnTo>
                  <a:pt x="0" y="7620"/>
                </a:lnTo>
                <a:lnTo>
                  <a:pt x="32003" y="7620"/>
                </a:lnTo>
                <a:lnTo>
                  <a:pt x="32003" y="0"/>
                </a:lnTo>
                <a:close/>
              </a:path>
            </a:pathLst>
          </a:custGeom>
          <a:solidFill>
            <a:srgbClr val="046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34202" y="1613408"/>
            <a:ext cx="256413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NORTHEAST</a:t>
            </a:r>
            <a:r>
              <a:rPr sz="900" b="1" spc="-3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REGION: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lang="en-US" sz="900" b="1" dirty="0">
                <a:latin typeface="Calibri"/>
                <a:cs typeface="Calibri"/>
              </a:rPr>
              <a:t>Northeast Florida Area Health Education Council</a:t>
            </a:r>
            <a:r>
              <a:rPr sz="900" b="1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Coordinator: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lang="en-US" sz="900" spc="-40" dirty="0">
                <a:latin typeface="Calibri"/>
                <a:cs typeface="Calibri"/>
              </a:rPr>
              <a:t>Tonia Harris</a:t>
            </a:r>
            <a:r>
              <a:rPr sz="900" dirty="0">
                <a:latin typeface="Calibri"/>
                <a:cs typeface="Calibri"/>
              </a:rPr>
              <a:t> </a:t>
            </a:r>
            <a:endParaRPr lang="en-US"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lang="en-US" sz="9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tharris@northfloridaahec.org</a:t>
            </a:r>
            <a:r>
              <a:rPr sz="900" dirty="0">
                <a:latin typeface="Calibri"/>
                <a:cs typeface="Calibri"/>
              </a:rPr>
              <a:t>│(904)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448-4300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ext. </a:t>
            </a:r>
            <a:r>
              <a:rPr sz="900" spc="-25" dirty="0">
                <a:latin typeface="Calibri"/>
                <a:cs typeface="Calibri"/>
              </a:rPr>
              <a:t>115</a:t>
            </a:r>
            <a:r>
              <a:rPr sz="900" spc="500" dirty="0">
                <a:latin typeface="Calibri"/>
                <a:cs typeface="Calibri"/>
              </a:rPr>
              <a:t> </a:t>
            </a:r>
            <a:r>
              <a:rPr lang="en-US"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www.northfloridaahec.org</a:t>
            </a:r>
          </a:p>
          <a:p>
            <a:pPr marL="12700" marR="508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Chair:</a:t>
            </a:r>
            <a:r>
              <a:rPr sz="900" spc="-10" dirty="0">
                <a:latin typeface="Calibri"/>
                <a:cs typeface="Calibri"/>
              </a:rPr>
              <a:t> </a:t>
            </a:r>
            <a:r>
              <a:rPr lang="en-US" sz="900" spc="-10">
                <a:latin typeface="Calibri"/>
                <a:cs typeface="Calibri"/>
              </a:rPr>
              <a:t>Caitlyn Kennedy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Florida</a:t>
            </a:r>
            <a:r>
              <a:rPr spc="-60" dirty="0"/>
              <a:t> </a:t>
            </a:r>
            <a:r>
              <a:rPr dirty="0"/>
              <a:t>Regional</a:t>
            </a:r>
            <a:r>
              <a:rPr spc="-70" dirty="0"/>
              <a:t> </a:t>
            </a:r>
            <a:r>
              <a:rPr dirty="0"/>
              <a:t>Cancer</a:t>
            </a:r>
            <a:r>
              <a:rPr spc="-55" dirty="0"/>
              <a:t> </a:t>
            </a:r>
            <a:r>
              <a:rPr dirty="0"/>
              <a:t>Control</a:t>
            </a:r>
            <a:r>
              <a:rPr spc="-60" dirty="0"/>
              <a:t> </a:t>
            </a:r>
            <a:r>
              <a:rPr spc="-10" dirty="0"/>
              <a:t>Collaboratives: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247645" y="523113"/>
            <a:ext cx="4767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Reducing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Cancer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Burden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through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Collaboration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4116" y="5748324"/>
            <a:ext cx="233616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Florida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Department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of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Health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Comprehensive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Cancer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Control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Program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Manager</a:t>
            </a:r>
            <a:r>
              <a:rPr sz="900" dirty="0">
                <a:latin typeface="Calibri"/>
                <a:cs typeface="Calibri"/>
              </a:rPr>
              <a:t> </a:t>
            </a:r>
            <a:r>
              <a:rPr lang="en-US" sz="900" dirty="0">
                <a:latin typeface="Calibri"/>
                <a:cs typeface="Calibri"/>
              </a:rPr>
              <a:t>Lauryn Watson</a:t>
            </a:r>
            <a:r>
              <a:rPr sz="900" spc="185" dirty="0">
                <a:latin typeface="Calibri"/>
                <a:cs typeface="Calibri"/>
              </a:rPr>
              <a:t> </a:t>
            </a:r>
            <a:r>
              <a:rPr lang="en-US"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</a:rPr>
              <a:t>Lauryn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1"/>
              </a:rPr>
              <a:t>.</a:t>
            </a:r>
            <a:r>
              <a:rPr lang="en-US"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1"/>
              </a:rPr>
              <a:t>Watson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1"/>
              </a:rPr>
              <a:t>@flhealth.gov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116" y="6296964"/>
            <a:ext cx="2511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Calibri"/>
                <a:cs typeface="Calibri"/>
              </a:rPr>
              <a:t>Florida</a:t>
            </a:r>
            <a:r>
              <a:rPr sz="900" spc="-1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Department</a:t>
            </a:r>
            <a:r>
              <a:rPr sz="900" spc="-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of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Health</a:t>
            </a:r>
            <a:endParaRPr sz="9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Calibri"/>
                <a:cs typeface="Calibri"/>
              </a:rPr>
              <a:t>Comprehensive</a:t>
            </a:r>
            <a:r>
              <a:rPr sz="900" spc="2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Cancer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Control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dirty="0">
                <a:latin typeface="Calibri"/>
                <a:cs typeface="Calibri"/>
              </a:rPr>
              <a:t>Program</a:t>
            </a:r>
            <a:r>
              <a:rPr sz="900" spc="-3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Coordinator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4116" y="6571284"/>
            <a:ext cx="27962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Calibri"/>
                <a:cs typeface="Calibri"/>
              </a:rPr>
              <a:t>Bill Fredericks</a:t>
            </a:r>
            <a:r>
              <a:rPr sz="900" spc="5" dirty="0">
                <a:latin typeface="Calibri"/>
                <a:cs typeface="Calibri"/>
              </a:rPr>
              <a:t> 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2"/>
              </a:rPr>
              <a:t>William</a:t>
            </a:r>
            <a:r>
              <a:rPr lang="en-US"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2"/>
              </a:rPr>
              <a:t>.Fredericks</a:t>
            </a:r>
            <a:r>
              <a:rPr sz="9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Calibri"/>
                <a:cs typeface="Calibri"/>
                <a:hlinkClick r:id="rId12"/>
              </a:rPr>
              <a:t>@flhealth.gov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72413" y="1156208"/>
            <a:ext cx="20510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Santa</a:t>
            </a:r>
            <a:r>
              <a:rPr sz="600" b="1" spc="500" dirty="0">
                <a:latin typeface="Calibri"/>
                <a:cs typeface="Calibri"/>
              </a:rPr>
              <a:t> </a:t>
            </a:r>
            <a:r>
              <a:rPr sz="600" b="1" spc="-20" dirty="0">
                <a:latin typeface="Calibri"/>
                <a:cs typeface="Calibri"/>
              </a:rPr>
              <a:t>Rosa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81811" y="1186688"/>
            <a:ext cx="3206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Okaloosa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1254" y="1310716"/>
            <a:ext cx="25844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Walton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21001" y="1043178"/>
            <a:ext cx="26479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Holmes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05329" y="1316558"/>
            <a:ext cx="40830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Washington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33092" y="1599438"/>
            <a:ext cx="1422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5" dirty="0">
                <a:latin typeface="Calibri"/>
                <a:cs typeface="Calibri"/>
              </a:rPr>
              <a:t>Bay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15667" y="1128216"/>
            <a:ext cx="27114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Jackson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38780" y="1448815"/>
            <a:ext cx="2857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Calhoun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58339" y="1776221"/>
            <a:ext cx="15811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Gulf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92679" y="1316558"/>
            <a:ext cx="30416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Gadsden</a:t>
            </a:r>
            <a:endParaRPr sz="6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10942" y="1658873"/>
            <a:ext cx="2444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Liberty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21355" y="1919732"/>
            <a:ext cx="28130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Franklin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70351" y="1706626"/>
            <a:ext cx="28384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Wakulla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17291" y="1454658"/>
            <a:ext cx="1778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Leon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79646" y="1457705"/>
            <a:ext cx="30289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Madison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57091" y="1777746"/>
            <a:ext cx="22479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Taylor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11828" y="1369314"/>
            <a:ext cx="31940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Hamilton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44136" y="1646046"/>
            <a:ext cx="35623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Suwannee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058539" y="1918208"/>
            <a:ext cx="32258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Lafayette</a:t>
            </a:r>
            <a:endParaRPr sz="6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84065" y="2174875"/>
            <a:ext cx="1841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Dixie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01058" y="2447035"/>
            <a:ext cx="1682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Levy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79340" y="1582039"/>
            <a:ext cx="2082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Baker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48021" y="1747647"/>
            <a:ext cx="436245" cy="27178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600" b="1" spc="-10" dirty="0">
                <a:latin typeface="Calibri"/>
                <a:cs typeface="Calibri"/>
              </a:rPr>
              <a:t>Union</a:t>
            </a:r>
            <a:endParaRPr sz="600">
              <a:latin typeface="Calibri"/>
              <a:cs typeface="Calibri"/>
            </a:endParaRPr>
          </a:p>
          <a:p>
            <a:pPr marL="140335">
              <a:lnSpc>
                <a:spcPct val="100000"/>
              </a:lnSpc>
              <a:spcBef>
                <a:spcPts val="245"/>
              </a:spcBef>
            </a:pPr>
            <a:r>
              <a:rPr sz="600" b="1" spc="-10" dirty="0">
                <a:latin typeface="Calibri"/>
                <a:cs typeface="Calibri"/>
              </a:rPr>
              <a:t>Bradford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355338" y="2105025"/>
            <a:ext cx="67945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600" b="1" dirty="0">
                <a:latin typeface="Calibri"/>
                <a:cs typeface="Calibri"/>
              </a:rPr>
              <a:t>Gilchrist</a:t>
            </a:r>
            <a:r>
              <a:rPr sz="600" b="1" spc="195" dirty="0">
                <a:latin typeface="Calibri"/>
                <a:cs typeface="Calibri"/>
              </a:rPr>
              <a:t>  </a:t>
            </a:r>
            <a:r>
              <a:rPr sz="900" b="1" spc="-15" baseline="-13888" dirty="0">
                <a:latin typeface="Calibri"/>
                <a:cs typeface="Calibri"/>
              </a:rPr>
              <a:t>Alachua</a:t>
            </a:r>
            <a:endParaRPr sz="900" baseline="-13888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17921" y="1256157"/>
            <a:ext cx="2540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Nassau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70067" y="1538732"/>
            <a:ext cx="20891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Duval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21985" y="1827987"/>
            <a:ext cx="15811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Clay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532501" y="1905127"/>
            <a:ext cx="20574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100"/>
              </a:spcBef>
            </a:pPr>
            <a:r>
              <a:rPr sz="600" b="1" spc="-25" dirty="0">
                <a:latin typeface="Calibri"/>
                <a:cs typeface="Calibri"/>
              </a:rPr>
              <a:t>St.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600" b="1" spc="-10" dirty="0">
                <a:latin typeface="Calibri"/>
                <a:cs typeface="Calibri"/>
              </a:rPr>
              <a:t>Johns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165597" y="2196465"/>
            <a:ext cx="27495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Putnam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614161" y="2297938"/>
            <a:ext cx="23685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Flagler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59858" y="2571750"/>
            <a:ext cx="25844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Marion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90996" y="2638425"/>
            <a:ext cx="25844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Volusia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64455" y="2855721"/>
            <a:ext cx="2082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Citrus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70372" y="2912109"/>
            <a:ext cx="17081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Lake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527294" y="3188970"/>
            <a:ext cx="2590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Orange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619369" y="2926841"/>
            <a:ext cx="3200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Seminole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615941" y="3116326"/>
            <a:ext cx="34226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Hernando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679696" y="3346830"/>
            <a:ext cx="20827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Pasco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37659" y="3617721"/>
            <a:ext cx="42925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Hillsborough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48478" y="3662248"/>
            <a:ext cx="16319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Polk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63895" y="3554095"/>
            <a:ext cx="27495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Osceola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86121" y="4058157"/>
            <a:ext cx="31242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Manatee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196332" y="4058157"/>
            <a:ext cx="25717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Hardee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115558" y="3821938"/>
            <a:ext cx="3282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Indian</a:t>
            </a:r>
            <a:endParaRPr sz="600">
              <a:latin typeface="Calibri"/>
              <a:cs typeface="Calibri"/>
            </a:endParaRPr>
          </a:p>
          <a:p>
            <a:pPr marL="152400">
              <a:lnSpc>
                <a:spcPct val="100000"/>
              </a:lnSpc>
            </a:pPr>
            <a:r>
              <a:rPr sz="600" b="1" spc="-10" dirty="0">
                <a:latin typeface="Calibri"/>
                <a:cs typeface="Calibri"/>
              </a:rPr>
              <a:t>River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544058" y="4139310"/>
            <a:ext cx="986155" cy="199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9295">
              <a:lnSpc>
                <a:spcPts val="685"/>
              </a:lnSpc>
              <a:spcBef>
                <a:spcPts val="100"/>
              </a:spcBef>
            </a:pPr>
            <a:r>
              <a:rPr sz="600" b="1" dirty="0">
                <a:latin typeface="Calibri"/>
                <a:cs typeface="Calibri"/>
              </a:rPr>
              <a:t>St.</a:t>
            </a:r>
            <a:r>
              <a:rPr sz="600" b="1" spc="10" dirty="0">
                <a:latin typeface="Calibri"/>
                <a:cs typeface="Calibri"/>
              </a:rPr>
              <a:t> </a:t>
            </a:r>
            <a:r>
              <a:rPr sz="600" b="1" spc="-10" dirty="0">
                <a:latin typeface="Calibri"/>
                <a:cs typeface="Calibri"/>
              </a:rPr>
              <a:t>Lucie</a:t>
            </a:r>
            <a:endParaRPr sz="600">
              <a:latin typeface="Calibri"/>
              <a:cs typeface="Calibri"/>
            </a:endParaRPr>
          </a:p>
          <a:p>
            <a:pPr marL="12700">
              <a:lnSpc>
                <a:spcPts val="685"/>
              </a:lnSpc>
            </a:pPr>
            <a:r>
              <a:rPr sz="600" b="1" spc="-10" dirty="0">
                <a:latin typeface="Calibri"/>
                <a:cs typeface="Calibri"/>
              </a:rPr>
              <a:t>Highlands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207889" y="4352290"/>
            <a:ext cx="25082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Desoto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80915" y="4371213"/>
            <a:ext cx="30035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Sarasota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099050" y="4565650"/>
            <a:ext cx="32131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Charlotte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674614" y="4547996"/>
            <a:ext cx="24002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Glades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25361" y="4426457"/>
            <a:ext cx="24320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Martin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299708" y="4749545"/>
            <a:ext cx="2171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Palm</a:t>
            </a:r>
            <a:r>
              <a:rPr sz="600" b="1" spc="500" dirty="0">
                <a:latin typeface="Calibri"/>
                <a:cs typeface="Calibri"/>
              </a:rPr>
              <a:t> </a:t>
            </a:r>
            <a:r>
              <a:rPr sz="600" b="1" spc="-10" dirty="0">
                <a:latin typeface="Calibri"/>
                <a:cs typeface="Calibri"/>
              </a:rPr>
              <a:t>Beach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777865" y="4843653"/>
            <a:ext cx="25781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Hendry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256403" y="4846446"/>
            <a:ext cx="13398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5" dirty="0">
                <a:latin typeface="Calibri"/>
                <a:cs typeface="Calibri"/>
              </a:rPr>
              <a:t>Lee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604128" y="5333238"/>
            <a:ext cx="22669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Collier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25285" y="5259451"/>
            <a:ext cx="29972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Broward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749797" y="5694070"/>
            <a:ext cx="2819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Calibri"/>
                <a:cs typeface="Calibri"/>
              </a:rPr>
              <a:t>Monroe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277102" y="5711444"/>
            <a:ext cx="19177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b="1" spc="-20" dirty="0">
                <a:latin typeface="Calibri"/>
                <a:cs typeface="Calibri"/>
              </a:rPr>
              <a:t>Dade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955660" y="6645350"/>
            <a:ext cx="10801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Calibri"/>
                <a:cs typeface="Calibri"/>
              </a:rPr>
              <a:t>Updated</a:t>
            </a:r>
            <a:r>
              <a:rPr sz="900" i="1" spc="-55" dirty="0">
                <a:latin typeface="Calibri"/>
                <a:cs typeface="Calibri"/>
              </a:rPr>
              <a:t> </a:t>
            </a:r>
            <a:r>
              <a:rPr lang="en-US" sz="900" i="1" spc="-55" dirty="0">
                <a:latin typeface="Calibri"/>
                <a:cs typeface="Calibri"/>
              </a:rPr>
              <a:t>April</a:t>
            </a:r>
            <a:r>
              <a:rPr sz="900" i="1" spc="-10" dirty="0">
                <a:latin typeface="Calibri"/>
                <a:cs typeface="Calibri"/>
              </a:rPr>
              <a:t> </a:t>
            </a:r>
            <a:r>
              <a:rPr sz="900" i="1" spc="-20" dirty="0">
                <a:latin typeface="Calibri"/>
                <a:cs typeface="Calibri"/>
              </a:rPr>
              <a:t>202</a:t>
            </a:r>
            <a:r>
              <a:rPr lang="en-US" sz="900" i="1" spc="-20" dirty="0">
                <a:latin typeface="Calibri"/>
                <a:cs typeface="Calibri"/>
              </a:rPr>
              <a:t>4</a:t>
            </a:r>
            <a:endParaRPr sz="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346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Florida Regional Cancer Control Collaboratives: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Higgins</dc:creator>
  <cp:lastModifiedBy>Watson, Lauryn</cp:lastModifiedBy>
  <cp:revision>2</cp:revision>
  <dcterms:created xsi:type="dcterms:W3CDTF">2022-12-19T19:35:23Z</dcterms:created>
  <dcterms:modified xsi:type="dcterms:W3CDTF">2024-05-01T12:29:35Z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2022-12-19T00:00:00Z</vt:filetime>
  </property>
  <property fmtid="{D5CDD505-2E9C-101B-9397-08002B2CF9AE}" pid="5" name="Producer">
    <vt:lpwstr>Microsoft® PowerPoint® for Microsoft 365</vt:lpwstr>
  </property>
</Properties>
</file>