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2"/>
  </p:sldMasterIdLst>
  <p:notesMasterIdLst>
    <p:notesMasterId r:id="rId35"/>
  </p:notesMasterIdLst>
  <p:sldIdLst>
    <p:sldId id="256" r:id="rId3"/>
    <p:sldId id="257" r:id="rId4"/>
    <p:sldId id="258" r:id="rId5"/>
    <p:sldId id="260" r:id="rId6"/>
    <p:sldId id="277" r:id="rId7"/>
    <p:sldId id="262" r:id="rId8"/>
    <p:sldId id="271" r:id="rId9"/>
    <p:sldId id="263" r:id="rId10"/>
    <p:sldId id="264" r:id="rId11"/>
    <p:sldId id="265" r:id="rId12"/>
    <p:sldId id="266" r:id="rId13"/>
    <p:sldId id="267" r:id="rId14"/>
    <p:sldId id="268" r:id="rId15"/>
    <p:sldId id="270" r:id="rId16"/>
    <p:sldId id="272" r:id="rId17"/>
    <p:sldId id="273" r:id="rId18"/>
    <p:sldId id="274" r:id="rId19"/>
    <p:sldId id="275" r:id="rId20"/>
    <p:sldId id="276" r:id="rId21"/>
    <p:sldId id="278" r:id="rId22"/>
    <p:sldId id="291" r:id="rId23"/>
    <p:sldId id="292" r:id="rId24"/>
    <p:sldId id="293" r:id="rId25"/>
    <p:sldId id="284" r:id="rId26"/>
    <p:sldId id="281" r:id="rId27"/>
    <p:sldId id="282" r:id="rId28"/>
    <p:sldId id="294" r:id="rId29"/>
    <p:sldId id="286" r:id="rId30"/>
    <p:sldId id="287" r:id="rId31"/>
    <p:sldId id="288" r:id="rId32"/>
    <p:sldId id="289" r:id="rId33"/>
    <p:sldId id="290"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horn, Michael J" initials="LMJ" lastIdx="7" clrIdx="0">
    <p:extLst>
      <p:ext uri="{19B8F6BF-5375-455C-9EA6-DF929625EA0E}">
        <p15:presenceInfo xmlns:p15="http://schemas.microsoft.com/office/powerpoint/2012/main" userId="S-1-5-21-299107357-889479068-421607344-7853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977" autoAdjust="0"/>
  </p:normalViewPr>
  <p:slideViewPr>
    <p:cSldViewPr showGuides="1">
      <p:cViewPr varScale="1">
        <p:scale>
          <a:sx n="114" d="100"/>
          <a:sy n="114"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BE095C-D103-42D3-B930-23C5B331CE3B}" type="datetimeFigureOut">
              <a:rPr lang="en-US" smtClean="0"/>
              <a:t>4/9/2019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30CE8E-C1C0-43BA-BC06-280ABB8744B2}" type="slidenum">
              <a:rPr lang="en-US" smtClean="0"/>
              <a:t>‹#›</a:t>
            </a:fld>
            <a:endParaRPr lang="en-US"/>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Picture with background removed</a:t>
            </a:r>
          </a:p>
          <a:p>
            <a:pPr defTabSz="931774">
              <a:defRPr/>
            </a:pPr>
            <a:r>
              <a:rPr lang="en-US" sz="1400" dirty="0"/>
              <a:t>(Intermediate)</a:t>
            </a:r>
          </a:p>
          <a:p>
            <a:pPr defTabSz="931774">
              <a:defRPr/>
            </a:pPr>
            <a:endParaRPr lang="en-US" sz="1400" dirty="0"/>
          </a:p>
          <a:p>
            <a:pPr defTabSz="931774">
              <a:defRPr/>
            </a:pPr>
            <a:r>
              <a:rPr lang="en-US" dirty="0"/>
              <a:t>To reproduce the picture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2943" indent="-232943" defTabSz="931774">
              <a:buFont typeface="+mj-lt"/>
              <a:buAutoNum type="arabicPeriod"/>
              <a:defRPr/>
            </a:pPr>
            <a:r>
              <a:rPr lang="en-US" dirty="0"/>
              <a:t>On the </a:t>
            </a:r>
            <a:r>
              <a:rPr lang="en-US" b="1" dirty="0"/>
              <a:t>Insert</a:t>
            </a:r>
            <a:r>
              <a:rPr lang="en-US" dirty="0"/>
              <a:t> tab, in the </a:t>
            </a:r>
            <a:r>
              <a:rPr lang="en-US" b="1" dirty="0"/>
              <a:t>Images</a:t>
            </a:r>
            <a:r>
              <a:rPr lang="en-US" dirty="0"/>
              <a:t> group, click </a:t>
            </a:r>
            <a:r>
              <a:rPr lang="en-US" b="1" dirty="0"/>
              <a:t>Picture</a:t>
            </a:r>
            <a:r>
              <a:rPr lang="en-US" dirty="0"/>
              <a:t>.</a:t>
            </a:r>
          </a:p>
          <a:p>
            <a:pPr marL="232943" indent="-232943" defTabSz="931774">
              <a:buFont typeface="+mj-lt"/>
              <a:buAutoNum type="arabicPeriod"/>
              <a:defRPr/>
            </a:pPr>
            <a:r>
              <a:rPr lang="en-US" dirty="0"/>
              <a:t>In the </a:t>
            </a:r>
            <a:r>
              <a:rPr lang="en-US" b="1" dirty="0"/>
              <a:t>Insert Picture </a:t>
            </a:r>
            <a:r>
              <a:rPr lang="en-US" dirty="0"/>
              <a:t>dialog box, select a picture and then click </a:t>
            </a:r>
            <a:r>
              <a:rPr lang="en-US" b="1" dirty="0"/>
              <a:t>Insert</a:t>
            </a:r>
            <a:r>
              <a:rPr lang="en-US" dirty="0"/>
              <a:t>.</a:t>
            </a:r>
          </a:p>
          <a:p>
            <a:pPr marL="232943" indent="-232943" defTabSz="931774">
              <a:buFont typeface="+mj-lt"/>
              <a:buAutoNum type="arabicPeriod"/>
              <a:defRPr/>
            </a:pPr>
            <a:r>
              <a:rPr lang="en-US" dirty="0"/>
              <a:t>Select the picture.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Picture </a:t>
            </a:r>
            <a:r>
              <a:rPr lang="en-US" dirty="0"/>
              <a:t>dialog box, resize or crop the image so that the height is set to </a:t>
            </a:r>
            <a:r>
              <a:rPr lang="en-US" b="1" dirty="0">
                <a:solidFill>
                  <a:prstClr val="black"/>
                </a:solidFill>
              </a:rPr>
              <a:t>7.5</a:t>
            </a:r>
            <a:r>
              <a:rPr lang="en-US" b="1" dirty="0"/>
              <a:t>” </a:t>
            </a:r>
            <a:r>
              <a:rPr lang="en-US" dirty="0"/>
              <a:t>and the width</a:t>
            </a:r>
            <a:r>
              <a:rPr lang="en-US" b="1" dirty="0"/>
              <a:t> </a:t>
            </a:r>
            <a:r>
              <a:rPr lang="en-US" dirty="0"/>
              <a:t>is set to </a:t>
            </a:r>
            <a:r>
              <a:rPr lang="en-US" b="1" dirty="0"/>
              <a:t>10”</a:t>
            </a:r>
            <a:r>
              <a:rPr lang="en-US" dirty="0"/>
              <a:t>. 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Color</a:t>
            </a:r>
            <a:r>
              <a:rPr lang="en-US" dirty="0"/>
              <a:t>, and then under </a:t>
            </a:r>
            <a:r>
              <a:rPr lang="en-US" b="1" dirty="0"/>
              <a:t>Recolor</a:t>
            </a:r>
            <a:r>
              <a:rPr lang="en-US" dirty="0"/>
              <a:t> click </a:t>
            </a:r>
            <a:r>
              <a:rPr lang="en-US" b="1" dirty="0" err="1"/>
              <a:t>Grayscale</a:t>
            </a:r>
            <a:r>
              <a:rPr lang="en-US" dirty="0"/>
              <a:t>.</a:t>
            </a:r>
          </a:p>
          <a:p>
            <a:pPr marL="232943" indent="-232943" defTabSz="931774">
              <a:buFont typeface="+mj-lt"/>
              <a:buAutoNum type="arabicPeriod"/>
              <a:defRPr/>
            </a:pPr>
            <a:r>
              <a:rPr lang="en-US" dirty="0"/>
              <a:t>Also in the </a:t>
            </a:r>
            <a:r>
              <a:rPr lang="en-US" b="1" dirty="0"/>
              <a:t>Adjust</a:t>
            </a:r>
            <a:r>
              <a:rPr lang="en-US" dirty="0"/>
              <a:t> group, click </a:t>
            </a:r>
            <a:r>
              <a:rPr lang="en-US" b="1" dirty="0"/>
              <a:t>Corrections</a:t>
            </a:r>
            <a:r>
              <a:rPr lang="en-US" dirty="0"/>
              <a:t>, and then under </a:t>
            </a:r>
            <a:r>
              <a:rPr lang="en-US" b="1" dirty="0"/>
              <a:t>Brightness and Contrast</a:t>
            </a:r>
            <a:r>
              <a:rPr lang="en-US" dirty="0"/>
              <a:t>, click </a:t>
            </a:r>
            <a:r>
              <a:rPr lang="en-US" b="1" baseline="0" dirty="0"/>
              <a:t>Brightness: -40% Contrast: +20%</a:t>
            </a:r>
            <a:r>
              <a:rPr lang="en-US" baseline="0" dirty="0"/>
              <a:t>.</a:t>
            </a:r>
          </a:p>
          <a:p>
            <a:pPr marL="232943" indent="-232943" defTabSz="931774">
              <a:buFont typeface="+mj-lt"/>
              <a:buAutoNum type="arabicPeriod"/>
              <a:defRPr/>
            </a:pPr>
            <a:r>
              <a:rPr lang="en-US" baseline="0" dirty="0"/>
              <a:t>On the </a:t>
            </a:r>
            <a:r>
              <a:rPr lang="en-US" b="1" baseline="0" dirty="0"/>
              <a:t>Home</a:t>
            </a:r>
            <a:r>
              <a:rPr lang="en-US" baseline="0" dirty="0"/>
              <a:t> tab, in the </a:t>
            </a:r>
            <a:r>
              <a:rPr lang="en-US" b="1" baseline="0" dirty="0"/>
              <a:t>Clipboard</a:t>
            </a:r>
            <a:r>
              <a:rPr lang="en-US" baseline="0" dirty="0"/>
              <a:t> group, click the arrow to the right of </a:t>
            </a:r>
            <a:r>
              <a:rPr lang="en-US" b="1" baseline="0" dirty="0"/>
              <a:t>Copy</a:t>
            </a:r>
            <a:r>
              <a:rPr lang="en-US" baseline="0" dirty="0"/>
              <a:t>, and then click </a:t>
            </a:r>
            <a:r>
              <a:rPr lang="en-US" b="1" baseline="0" dirty="0"/>
              <a:t>Duplicate</a:t>
            </a:r>
            <a:r>
              <a:rPr lang="en-US" baseline="0" dirty="0"/>
              <a:t>.</a:t>
            </a:r>
          </a:p>
          <a:p>
            <a:pPr marL="232943" indent="-232943">
              <a:buFont typeface="+mj-lt"/>
              <a:buAutoNum type="arabicPeriod"/>
            </a:pPr>
            <a:r>
              <a:rPr lang="en-US" baseline="0" dirty="0"/>
              <a:t>Select the second picture. </a:t>
            </a: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point to </a:t>
            </a:r>
            <a:r>
              <a:rPr lang="en-US" b="1" dirty="0"/>
              <a:t>Align</a:t>
            </a:r>
            <a:r>
              <a:rPr lang="en-US" dirty="0"/>
              <a:t>, and then do the following:</a:t>
            </a:r>
          </a:p>
          <a:p>
            <a:pPr marL="698830" lvl="1" indent="-232943">
              <a:buFont typeface="+mj-lt"/>
              <a:buAutoNum type="arabicPeriod"/>
            </a:pPr>
            <a:r>
              <a:rPr lang="en-US" dirty="0"/>
              <a:t>Click </a:t>
            </a:r>
            <a:r>
              <a:rPr lang="en-US" b="1" dirty="0"/>
              <a:t>Align to Slide</a:t>
            </a:r>
            <a:r>
              <a:rPr lang="en-US" dirty="0"/>
              <a:t>.</a:t>
            </a:r>
          </a:p>
          <a:p>
            <a:pPr marL="698830" lvl="1" indent="-232943">
              <a:buFont typeface="+mj-lt"/>
              <a:buAutoNum type="arabicPeriod"/>
            </a:pPr>
            <a:r>
              <a:rPr lang="en-US" dirty="0"/>
              <a:t>Click </a:t>
            </a:r>
            <a:r>
              <a:rPr lang="en-US" b="1" dirty="0"/>
              <a:t>Align Middle</a:t>
            </a:r>
            <a:r>
              <a:rPr lang="en-US" dirty="0"/>
              <a:t>. </a:t>
            </a:r>
          </a:p>
          <a:p>
            <a:pPr marL="698830" lvl="1" indent="-232943">
              <a:buFont typeface="+mj-lt"/>
              <a:buAutoNum type="arabicPeriod"/>
            </a:pPr>
            <a:r>
              <a:rPr lang="en-US" dirty="0"/>
              <a:t>Click </a:t>
            </a:r>
            <a:r>
              <a:rPr lang="en-US" b="1" dirty="0"/>
              <a:t>Align Center</a:t>
            </a:r>
            <a:r>
              <a:rPr lang="en-US" dirty="0"/>
              <a:t>.</a:t>
            </a:r>
          </a:p>
          <a:p>
            <a:pPr marL="232943" indent="-232943">
              <a:buFont typeface="+mj-lt"/>
              <a:buAutoNum type="arabicPeriod"/>
            </a:pPr>
            <a:r>
              <a:rPr lang="en-US" dirty="0"/>
              <a:t>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Reset</a:t>
            </a:r>
            <a:r>
              <a:rPr lang="en-US" dirty="0"/>
              <a:t> </a:t>
            </a:r>
            <a:r>
              <a:rPr lang="en-US" b="1" dirty="0"/>
              <a:t>Picture</a:t>
            </a:r>
            <a:r>
              <a:rPr lang="en-US" dirty="0"/>
              <a:t>.</a:t>
            </a:r>
          </a:p>
          <a:p>
            <a:pPr marL="232943" indent="-232943" defTabSz="931774">
              <a:buFont typeface="+mj-lt"/>
              <a:buAutoNum type="arabicPeriod"/>
              <a:defRPr/>
            </a:pPr>
            <a:r>
              <a:rPr lang="en-US" dirty="0"/>
              <a:t>Also under </a:t>
            </a:r>
            <a:r>
              <a:rPr lang="en-US" b="1" dirty="0"/>
              <a:t>Picture</a:t>
            </a:r>
            <a:r>
              <a:rPr lang="en-US" dirty="0"/>
              <a:t> </a:t>
            </a:r>
            <a:r>
              <a:rPr lang="en-US" b="1" dirty="0"/>
              <a:t>Tools</a:t>
            </a:r>
            <a:r>
              <a:rPr lang="en-US" dirty="0"/>
              <a:t>, </a:t>
            </a:r>
            <a:r>
              <a:rPr lang="en-US" baseline="0" dirty="0"/>
              <a:t>on the </a:t>
            </a:r>
            <a:r>
              <a:rPr lang="en-US" b="1" baseline="0" dirty="0"/>
              <a:t>Format</a:t>
            </a:r>
            <a:r>
              <a:rPr lang="en-US" baseline="0" dirty="0"/>
              <a:t> tab, in the </a:t>
            </a:r>
            <a:r>
              <a:rPr lang="en-US" b="1" baseline="0" dirty="0"/>
              <a:t>Size</a:t>
            </a:r>
            <a:r>
              <a:rPr lang="en-US" baseline="0" dirty="0"/>
              <a:t> group, click the </a:t>
            </a:r>
            <a:r>
              <a:rPr lang="en-US" b="1" baseline="0" dirty="0"/>
              <a:t>Size and Position</a:t>
            </a:r>
            <a:r>
              <a:rPr lang="en-US" b="0" baseline="0" dirty="0"/>
              <a:t> dialog box launcher</a:t>
            </a:r>
            <a:r>
              <a:rPr lang="en-US" baseline="0" dirty="0"/>
              <a:t>..</a:t>
            </a:r>
            <a:r>
              <a:rPr lang="en-US" dirty="0"/>
              <a:t> In the </a:t>
            </a:r>
            <a:r>
              <a:rPr lang="en-US" b="1" dirty="0"/>
              <a:t>Format Picture </a:t>
            </a:r>
            <a:r>
              <a:rPr lang="en-US" dirty="0"/>
              <a:t>dialog box, resize or crop the image to focus on the main subject in the picture. (Example picture is set to </a:t>
            </a:r>
            <a:r>
              <a:rPr lang="en-US" b="1" dirty="0"/>
              <a:t>3.54” </a:t>
            </a:r>
            <a:r>
              <a:rPr lang="en-US" dirty="0"/>
              <a:t>height and </a:t>
            </a:r>
            <a:r>
              <a:rPr lang="en-US" b="1" dirty="0"/>
              <a:t>3.24” </a:t>
            </a:r>
            <a:r>
              <a:rPr lang="en-US" dirty="0"/>
              <a:t>width).</a:t>
            </a:r>
            <a:r>
              <a:rPr lang="en-US" b="1" dirty="0"/>
              <a:t> </a:t>
            </a:r>
            <a:r>
              <a:rPr lang="en-US" dirty="0"/>
              <a:t>To crop the picture, click </a:t>
            </a:r>
            <a:r>
              <a:rPr lang="en-US" b="1" dirty="0"/>
              <a:t>Crop</a:t>
            </a:r>
            <a:r>
              <a:rPr lang="en-US" dirty="0"/>
              <a:t> in the left pane, and in the right pane, under </a:t>
            </a:r>
            <a:r>
              <a:rPr lang="en-US" b="1" dirty="0"/>
              <a:t>Crop position</a:t>
            </a:r>
            <a:r>
              <a:rPr lang="en-US" dirty="0"/>
              <a:t>, enter values into the </a:t>
            </a:r>
            <a:r>
              <a:rPr lang="en-US" b="1" dirty="0"/>
              <a:t>Height</a:t>
            </a:r>
            <a:r>
              <a:rPr lang="en-US" dirty="0"/>
              <a:t>, </a:t>
            </a:r>
            <a:r>
              <a:rPr lang="en-US" b="1" dirty="0"/>
              <a:t>Width</a:t>
            </a:r>
            <a:r>
              <a:rPr lang="en-US" dirty="0"/>
              <a:t>, </a:t>
            </a:r>
            <a:r>
              <a:rPr lang="en-US" b="1" dirty="0"/>
              <a:t>Left</a:t>
            </a:r>
            <a:r>
              <a:rPr lang="en-US" dirty="0"/>
              <a:t>, and </a:t>
            </a:r>
            <a:r>
              <a:rPr lang="en-US" b="1" dirty="0"/>
              <a:t>Top</a:t>
            </a:r>
            <a:r>
              <a:rPr lang="en-US" dirty="0"/>
              <a:t> boxes. To resize the picture, click </a:t>
            </a:r>
            <a:r>
              <a:rPr lang="en-US" b="1" dirty="0"/>
              <a:t>Size</a:t>
            </a:r>
            <a:r>
              <a:rPr lang="en-US" dirty="0"/>
              <a:t> in the left pane, and in the right pane, under </a:t>
            </a:r>
            <a:r>
              <a:rPr lang="en-US" b="1" dirty="0"/>
              <a:t>Size and rotate</a:t>
            </a:r>
            <a:r>
              <a:rPr lang="en-US" dirty="0"/>
              <a:t>, enter values into the </a:t>
            </a:r>
            <a:r>
              <a:rPr lang="en-US" b="1" dirty="0"/>
              <a:t>Height</a:t>
            </a:r>
            <a:r>
              <a:rPr lang="en-US" dirty="0"/>
              <a:t> and </a:t>
            </a:r>
            <a:r>
              <a:rPr lang="en-US" b="1" dirty="0"/>
              <a:t>Width</a:t>
            </a:r>
            <a:r>
              <a:rPr lang="en-US" dirty="0"/>
              <a:t> boxes.</a:t>
            </a:r>
            <a:endParaRPr lang="en-US" b="1" dirty="0"/>
          </a:p>
          <a:p>
            <a:pPr marL="232943" indent="-232943">
              <a:buFont typeface="+mj-lt"/>
              <a:buAutoNum type="arabicPeriod"/>
            </a:pPr>
            <a:r>
              <a:rPr lang="en-US" dirty="0"/>
              <a:t>Also under </a:t>
            </a:r>
            <a:r>
              <a:rPr lang="en-US" b="1" dirty="0"/>
              <a:t>Picture</a:t>
            </a:r>
            <a:r>
              <a:rPr lang="en-US" dirty="0"/>
              <a:t> </a:t>
            </a:r>
            <a:r>
              <a:rPr lang="en-US" b="1" dirty="0"/>
              <a:t>Tools</a:t>
            </a:r>
            <a:r>
              <a:rPr lang="en-US" dirty="0"/>
              <a:t>, on the </a:t>
            </a:r>
            <a:r>
              <a:rPr lang="en-US" b="1" dirty="0"/>
              <a:t>Format</a:t>
            </a:r>
            <a:r>
              <a:rPr lang="en-US" dirty="0"/>
              <a:t> tab, in the </a:t>
            </a:r>
            <a:r>
              <a:rPr lang="en-US" b="1" dirty="0"/>
              <a:t>Adjust</a:t>
            </a:r>
            <a:r>
              <a:rPr lang="en-US" dirty="0"/>
              <a:t> group, click </a:t>
            </a:r>
            <a:r>
              <a:rPr lang="en-US" b="1" dirty="0"/>
              <a:t>Remove</a:t>
            </a:r>
            <a:r>
              <a:rPr lang="en-US" dirty="0"/>
              <a:t> </a:t>
            </a:r>
            <a:r>
              <a:rPr lang="en-US" b="1" dirty="0"/>
              <a:t>Background</a:t>
            </a:r>
            <a:r>
              <a:rPr lang="en-US" dirty="0"/>
              <a:t>, and then do the following: </a:t>
            </a:r>
          </a:p>
          <a:p>
            <a:pPr marL="698830" lvl="1" indent="-232943">
              <a:buFont typeface="Arial" pitchFamily="34" charset="0"/>
              <a:buChar char="•"/>
            </a:pPr>
            <a:r>
              <a:rPr lang="en-US" dirty="0"/>
              <a:t>To remove additional background areas from the picture,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Remove</a:t>
            </a:r>
            <a:r>
              <a:rPr lang="en-US" dirty="0"/>
              <a:t>. Select all of the additional areas to be removed.</a:t>
            </a:r>
          </a:p>
          <a:p>
            <a:pPr marL="698830" lvl="1" indent="-232943" defTabSz="931774">
              <a:buFont typeface="Arial" pitchFamily="34" charset="0"/>
              <a:buChar char="•"/>
              <a:defRPr/>
            </a:pPr>
            <a:r>
              <a:rPr lang="en-US" dirty="0"/>
              <a:t>To keep additional areas of the picture that have been removed, on the </a:t>
            </a:r>
            <a:r>
              <a:rPr lang="en-US" b="1" dirty="0"/>
              <a:t>Background</a:t>
            </a:r>
            <a:r>
              <a:rPr lang="en-US" dirty="0"/>
              <a:t> </a:t>
            </a:r>
            <a:r>
              <a:rPr lang="en-US" b="1" dirty="0"/>
              <a:t>Removal</a:t>
            </a:r>
            <a:r>
              <a:rPr lang="en-US" dirty="0"/>
              <a:t> tab, in the </a:t>
            </a:r>
            <a:r>
              <a:rPr lang="en-US" b="1" dirty="0"/>
              <a:t>Refine</a:t>
            </a:r>
            <a:r>
              <a:rPr lang="en-US" dirty="0"/>
              <a:t> group, click </a:t>
            </a:r>
            <a:r>
              <a:rPr lang="en-US" b="1" dirty="0"/>
              <a:t>Mark Areas to Keep.</a:t>
            </a:r>
            <a:r>
              <a:rPr lang="en-US" dirty="0"/>
              <a:t> Select all of the additional areas to be kept.</a:t>
            </a:r>
          </a:p>
          <a:p>
            <a:pPr marL="698830" lvl="1" indent="-232943" defTabSz="931774">
              <a:buFont typeface="Arial" pitchFamily="34" charset="0"/>
              <a:buChar char="•"/>
              <a:defRPr/>
            </a:pPr>
            <a:r>
              <a:rPr lang="en-US" dirty="0"/>
              <a:t>Click </a:t>
            </a:r>
            <a:r>
              <a:rPr lang="en-US" b="1" dirty="0"/>
              <a:t>Keep</a:t>
            </a:r>
            <a:r>
              <a:rPr lang="en-US" dirty="0"/>
              <a:t> </a:t>
            </a:r>
            <a:r>
              <a:rPr lang="en-US" b="1" dirty="0"/>
              <a:t>Changes</a:t>
            </a:r>
            <a:r>
              <a:rPr lang="en-US" dirty="0"/>
              <a:t> in the </a:t>
            </a:r>
            <a:r>
              <a:rPr lang="en-US" b="1" dirty="0"/>
              <a:t>Close</a:t>
            </a:r>
            <a:r>
              <a:rPr lang="en-US" dirty="0"/>
              <a:t> group when finished.</a:t>
            </a:r>
          </a:p>
          <a:p>
            <a:pPr defTabSz="931774">
              <a:defRPr/>
            </a:pPr>
            <a:endParaRPr lang="en-US" dirty="0"/>
          </a:p>
          <a:p>
            <a:pPr defTabSz="931774">
              <a:defRPr/>
            </a:pPr>
            <a:r>
              <a:rPr lang="en-US" dirty="0"/>
              <a:t>To reproduce the shape effects on this slide, do the following:</a:t>
            </a:r>
          </a:p>
          <a:p>
            <a:pPr marL="232943" indent="-232943" defTabSz="931774">
              <a:buFont typeface="+mj-lt"/>
              <a:buAutoNum type="arabicPeriod"/>
              <a:defRPr/>
            </a:pPr>
            <a:r>
              <a:rPr lang="en-US" dirty="0"/>
              <a:t>On the </a:t>
            </a:r>
            <a:r>
              <a:rPr lang="en-US" b="1" dirty="0"/>
              <a:t>Home</a:t>
            </a:r>
            <a:r>
              <a:rPr lang="en-US" dirty="0"/>
              <a:t> tab, in the </a:t>
            </a:r>
            <a:r>
              <a:rPr lang="en-US" b="1" dirty="0"/>
              <a:t>Drawing</a:t>
            </a:r>
            <a:r>
              <a:rPr lang="en-US" dirty="0"/>
              <a:t> group, select </a:t>
            </a:r>
            <a:r>
              <a:rPr lang="en-US" b="1" dirty="0"/>
              <a:t>Rectangle</a:t>
            </a:r>
            <a:r>
              <a:rPr lang="en-US" dirty="0"/>
              <a:t>.</a:t>
            </a:r>
          </a:p>
          <a:p>
            <a:pPr marL="232943" indent="-232943" defTabSz="931774">
              <a:buFont typeface="+mj-lt"/>
              <a:buAutoNum type="arabicPeriod"/>
              <a:defRPr/>
            </a:pPr>
            <a:r>
              <a:rPr lang="en-US" dirty="0"/>
              <a:t>On the slide, drag to draw a rectangle.</a:t>
            </a:r>
          </a:p>
          <a:p>
            <a:pPr marL="232943" indent="-232943" defTabSz="931774">
              <a:buFont typeface="+mj-lt"/>
              <a:buAutoNum type="arabicPeriod"/>
              <a:defRPr/>
            </a:pPr>
            <a:r>
              <a:rPr lang="en-US" dirty="0"/>
              <a:t>Select the rectangle. Also on the </a:t>
            </a:r>
            <a:r>
              <a:rPr lang="en-US" b="1" dirty="0"/>
              <a:t>Home</a:t>
            </a:r>
            <a:r>
              <a:rPr lang="en-US" dirty="0"/>
              <a:t> tab, in the </a:t>
            </a:r>
            <a:r>
              <a:rPr lang="en-US" b="1" dirty="0"/>
              <a:t>Drawing</a:t>
            </a:r>
            <a:r>
              <a:rPr lang="en-US" dirty="0"/>
              <a:t> group, click the </a:t>
            </a:r>
            <a:r>
              <a:rPr lang="en-US" b="1" dirty="0"/>
              <a:t>Format Shape </a:t>
            </a:r>
            <a:r>
              <a:rPr lang="en-US" dirty="0"/>
              <a:t>dialog box launcher.</a:t>
            </a:r>
          </a:p>
          <a:p>
            <a:pPr marL="232943" indent="-232943" defTabSz="931774">
              <a:buFont typeface="+mj-lt"/>
              <a:buAutoNum type="arabicPeriod"/>
              <a:defRPr/>
            </a:pPr>
            <a:r>
              <a:rPr lang="en-US" dirty="0"/>
              <a:t>In the </a:t>
            </a:r>
            <a:r>
              <a:rPr lang="en-US" b="1" dirty="0"/>
              <a:t>Format Shape </a:t>
            </a:r>
            <a:r>
              <a:rPr lang="en-US" dirty="0"/>
              <a:t>dialog box, in the </a:t>
            </a:r>
            <a:r>
              <a:rPr lang="en-US" b="1" dirty="0"/>
              <a:t>Size</a:t>
            </a:r>
            <a:r>
              <a:rPr lang="en-US" dirty="0"/>
              <a:t> tab, </a:t>
            </a:r>
            <a:r>
              <a:rPr lang="en-US" baseline="0" dirty="0"/>
              <a:t>enter </a:t>
            </a:r>
            <a:r>
              <a:rPr lang="en-US" b="1" baseline="0" dirty="0"/>
              <a:t>7.5”</a:t>
            </a:r>
            <a:r>
              <a:rPr lang="en-US" baseline="0" dirty="0"/>
              <a:t> into the </a:t>
            </a:r>
            <a:r>
              <a:rPr lang="en-US" b="1" baseline="0" dirty="0"/>
              <a:t>Height</a:t>
            </a:r>
            <a:r>
              <a:rPr lang="en-US" baseline="0" dirty="0"/>
              <a:t> box and enter </a:t>
            </a:r>
            <a:r>
              <a:rPr lang="en-US" b="1" baseline="0" dirty="0"/>
              <a:t>4”</a:t>
            </a:r>
            <a:r>
              <a:rPr lang="en-US" baseline="0" dirty="0"/>
              <a:t> into the </a:t>
            </a:r>
            <a:r>
              <a:rPr lang="en-US" b="1" baseline="0" dirty="0"/>
              <a:t>Width</a:t>
            </a:r>
            <a:r>
              <a:rPr lang="en-US" baseline="0" dirty="0"/>
              <a:t> box.</a:t>
            </a:r>
            <a:endParaRPr lang="en-US" dirty="0"/>
          </a:p>
          <a:p>
            <a:pPr marL="232943" indent="-232943" defTabSz="931774">
              <a:buFont typeface="+mj-lt"/>
              <a:buAutoNum type="arabicPeriod"/>
              <a:defRPr/>
            </a:pPr>
            <a:r>
              <a:rPr lang="en-US" dirty="0"/>
              <a:t>Also in the </a:t>
            </a:r>
            <a:r>
              <a:rPr lang="en-US" b="1" dirty="0"/>
              <a:t>Format Shape </a:t>
            </a:r>
            <a:r>
              <a:rPr lang="en-US" dirty="0"/>
              <a:t>dialog box, in the </a:t>
            </a:r>
            <a:r>
              <a:rPr lang="en-US" b="1" dirty="0"/>
              <a:t>Fill</a:t>
            </a:r>
            <a:r>
              <a:rPr lang="en-US" dirty="0"/>
              <a:t> tab, select </a:t>
            </a:r>
            <a:r>
              <a:rPr lang="en-US" b="1" dirty="0"/>
              <a:t>Gradient</a:t>
            </a:r>
            <a:r>
              <a:rPr lang="en-US" dirty="0"/>
              <a:t> </a:t>
            </a:r>
            <a:r>
              <a:rPr lang="en-US" b="1" dirty="0"/>
              <a:t>fill</a:t>
            </a:r>
            <a:r>
              <a:rPr lang="en-US" dirty="0"/>
              <a:t>, and then do the following:</a:t>
            </a:r>
          </a:p>
          <a:p>
            <a:pPr marL="698830" lvl="1" indent="-232943" defTabSz="931774">
              <a:buFont typeface="Arial" pitchFamily="34" charset="0"/>
              <a:buChar char="•"/>
              <a:defRPr/>
            </a:pPr>
            <a:r>
              <a:rPr lang="en-US" dirty="0"/>
              <a:t>In the </a:t>
            </a:r>
            <a:r>
              <a:rPr lang="en-US" b="1" dirty="0"/>
              <a:t>Type</a:t>
            </a:r>
            <a:r>
              <a:rPr lang="en-US" dirty="0"/>
              <a:t> list, select </a:t>
            </a:r>
            <a:r>
              <a:rPr lang="en-US" b="1" dirty="0"/>
              <a:t>Linear</a:t>
            </a:r>
            <a:r>
              <a:rPr lang="en-US" dirty="0"/>
              <a:t>.</a:t>
            </a:r>
          </a:p>
          <a:p>
            <a:pPr marL="698830" lvl="1" indent="-232943" defTabSz="931774">
              <a:buFont typeface="Arial" pitchFamily="34" charset="0"/>
              <a:buChar char="•"/>
              <a:defRPr/>
            </a:pPr>
            <a:r>
              <a:rPr lang="en-US" dirty="0"/>
              <a:t>In the </a:t>
            </a:r>
            <a:r>
              <a:rPr lang="en-US" b="1" dirty="0"/>
              <a:t>Angle</a:t>
            </a:r>
            <a:r>
              <a:rPr lang="en-US" dirty="0"/>
              <a:t> box, enter </a:t>
            </a:r>
            <a:r>
              <a:rPr lang="en-US" b="1" baseline="0" dirty="0"/>
              <a:t>90°</a:t>
            </a:r>
            <a:r>
              <a:rPr lang="en-US" b="0" baseline="0" dirty="0"/>
              <a:t>.</a:t>
            </a:r>
          </a:p>
          <a:p>
            <a:pPr marL="698830" lvl="1" indent="-232943" defTabSz="931774">
              <a:buFont typeface="Arial" pitchFamily="34" charset="0"/>
              <a:buChar char="•"/>
              <a:defRP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32943" indent="-232943" defTabSz="931774">
              <a:buFont typeface="+mj-lt"/>
              <a:buAutoNum type="arabicPeriod"/>
              <a:defRPr/>
            </a:pPr>
            <a:r>
              <a:rPr lang="en-US" dirty="0"/>
              <a:t>Also under </a:t>
            </a:r>
            <a:r>
              <a:rPr lang="en-US" b="1" dirty="0"/>
              <a:t>Gradient stops</a:t>
            </a:r>
            <a:r>
              <a:rPr lang="en-US" dirty="0"/>
              <a:t>, customize the gradient stops as follows:</a:t>
            </a:r>
          </a:p>
          <a:p>
            <a:pPr marL="640594" lvl="1" indent="-174708">
              <a:buFont typeface="Arial" pitchFamily="34" charset="0"/>
              <a:buChar char="•"/>
            </a:pPr>
            <a:r>
              <a:rPr lang="en-US" dirty="0"/>
              <a:t>Select the first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100%</a:t>
            </a:r>
            <a:r>
              <a:rPr lang="en-US" dirty="0"/>
              <a:t>.</a:t>
            </a:r>
          </a:p>
          <a:p>
            <a:pPr marL="640594" lvl="1" indent="-174708">
              <a:buFont typeface="Arial" pitchFamily="34" charset="0"/>
              <a:buChar char="•"/>
            </a:pPr>
            <a:r>
              <a:rPr lang="en-US" dirty="0"/>
              <a:t>Select the second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40%</a:t>
            </a:r>
            <a:r>
              <a:rPr lang="en-US" dirty="0"/>
              <a:t>.</a:t>
            </a:r>
          </a:p>
          <a:p>
            <a:pPr marL="1106481" lvl="2" indent="-17470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47</a:t>
            </a:r>
            <a:r>
              <a:rPr lang="en-US" dirty="0"/>
              <a:t>, Green: </a:t>
            </a:r>
            <a:r>
              <a:rPr lang="en-US" b="1" dirty="0"/>
              <a:t>91</a:t>
            </a:r>
            <a:r>
              <a:rPr lang="en-US" dirty="0"/>
              <a:t>, and Blue: </a:t>
            </a:r>
            <a:r>
              <a:rPr lang="en-US" b="1" dirty="0"/>
              <a:t>77</a:t>
            </a:r>
            <a:r>
              <a:rPr lang="en-US" dirty="0"/>
              <a:t>.</a:t>
            </a:r>
          </a:p>
          <a:p>
            <a:pPr marL="1106481" lvl="2" indent="-174708">
              <a:buFont typeface="Arial" pitchFamily="34" charset="0"/>
              <a:buChar char="•"/>
            </a:pPr>
            <a:r>
              <a:rPr lang="en-US" dirty="0"/>
              <a:t>In the </a:t>
            </a:r>
            <a:r>
              <a:rPr lang="en-US" b="1" dirty="0"/>
              <a:t>Transparency</a:t>
            </a:r>
            <a:r>
              <a:rPr lang="en-US" dirty="0"/>
              <a:t> box, enter </a:t>
            </a:r>
            <a:r>
              <a:rPr lang="en-US" b="1" dirty="0"/>
              <a:t>0%</a:t>
            </a:r>
            <a:r>
              <a:rPr lang="en-US" dirty="0"/>
              <a:t>.</a:t>
            </a:r>
          </a:p>
          <a:p>
            <a:pPr marL="640594" lvl="1" indent="-174708">
              <a:buFont typeface="Arial" pitchFamily="34" charset="0"/>
              <a:buChar char="•"/>
            </a:pPr>
            <a:r>
              <a:rPr lang="en-US" dirty="0"/>
              <a:t>Select the third stop from the left</a:t>
            </a:r>
            <a:r>
              <a:rPr lang="en-US" b="1" dirty="0"/>
              <a:t> </a:t>
            </a:r>
            <a:r>
              <a:rPr lang="en-US" dirty="0"/>
              <a:t>in the slider, and then do the following: </a:t>
            </a:r>
          </a:p>
          <a:p>
            <a:pPr marL="1106481" lvl="2" indent="-174708">
              <a:buFont typeface="Arial" pitchFamily="34" charset="0"/>
              <a:buChar char="•"/>
            </a:pPr>
            <a:r>
              <a:rPr lang="en-US" dirty="0"/>
              <a:t>In the </a:t>
            </a:r>
            <a:r>
              <a:rPr lang="en-US" b="1" dirty="0"/>
              <a:t>Position </a:t>
            </a:r>
            <a:r>
              <a:rPr lang="en-US" dirty="0"/>
              <a:t>box, enter </a:t>
            </a:r>
            <a:r>
              <a:rPr lang="en-US" b="1" dirty="0"/>
              <a:t>100%</a:t>
            </a:r>
            <a:r>
              <a:rPr lang="en-US" dirty="0"/>
              <a:t>.</a:t>
            </a:r>
          </a:p>
          <a:p>
            <a:pPr marL="1106481" lvl="2" indent="-174708">
              <a:buFont typeface="Arial" pitchFamily="34" charset="0"/>
              <a:buChar char="•"/>
            </a:pPr>
            <a:r>
              <a:rPr lang="en-US" dirty="0"/>
              <a:t>Click the button next to </a:t>
            </a:r>
            <a:r>
              <a:rPr lang="en-US" b="1" dirty="0"/>
              <a:t>Color</a:t>
            </a:r>
            <a:r>
              <a:rPr lang="en-US" dirty="0"/>
              <a:t>, and then under </a:t>
            </a:r>
            <a:r>
              <a:rPr lang="en-US" b="1" dirty="0"/>
              <a:t>Theme Colors </a:t>
            </a:r>
            <a:r>
              <a:rPr lang="en-US" dirty="0"/>
              <a:t>click </a:t>
            </a:r>
            <a:r>
              <a:rPr lang="en-US" b="1" dirty="0"/>
              <a:t>Black, Text 1</a:t>
            </a:r>
            <a:r>
              <a:rPr lang="en-US" dirty="0"/>
              <a:t> (first row, second option from the left).</a:t>
            </a:r>
          </a:p>
          <a:p>
            <a:pPr marL="1106481" lvl="2" indent="-174708">
              <a:buFont typeface="Arial" pitchFamily="34" charset="0"/>
              <a:buChar char="•"/>
            </a:pPr>
            <a:r>
              <a:rPr lang="en-US" dirty="0"/>
              <a:t>In the </a:t>
            </a:r>
            <a:r>
              <a:rPr lang="en-US" b="1" dirty="0"/>
              <a:t>Transparency</a:t>
            </a:r>
            <a:r>
              <a:rPr lang="en-US" dirty="0"/>
              <a:t> box, enter </a:t>
            </a:r>
            <a:r>
              <a:rPr lang="en-US" b="1" dirty="0"/>
              <a:t>90%.</a:t>
            </a:r>
          </a:p>
          <a:p>
            <a:pPr marL="232943" indent="-232943">
              <a:buFont typeface="+mj-lt"/>
              <a:buAutoNum type="arabicPeriod"/>
            </a:pPr>
            <a:r>
              <a:rPr lang="en-US" dirty="0"/>
              <a:t>Also in the </a:t>
            </a:r>
            <a:r>
              <a:rPr lang="en-US" b="1" dirty="0"/>
              <a:t>Format</a:t>
            </a:r>
            <a:r>
              <a:rPr lang="en-US" dirty="0"/>
              <a:t> </a:t>
            </a:r>
            <a:r>
              <a:rPr lang="en-US" b="1" dirty="0"/>
              <a:t>Shape</a:t>
            </a:r>
            <a:r>
              <a:rPr lang="en-US" dirty="0"/>
              <a:t> dialog box, in the </a:t>
            </a:r>
            <a:r>
              <a:rPr lang="en-US" b="1" dirty="0"/>
              <a:t>Line</a:t>
            </a:r>
            <a:r>
              <a:rPr lang="en-US" dirty="0"/>
              <a:t> </a:t>
            </a:r>
            <a:r>
              <a:rPr lang="en-US" b="1" dirty="0"/>
              <a:t>Color</a:t>
            </a:r>
            <a:r>
              <a:rPr lang="en-US" dirty="0"/>
              <a:t> tab, select </a:t>
            </a:r>
            <a:r>
              <a:rPr lang="en-US" b="1" dirty="0"/>
              <a:t>No</a:t>
            </a:r>
            <a:r>
              <a:rPr lang="en-US" dirty="0"/>
              <a:t> </a:t>
            </a:r>
            <a:r>
              <a:rPr lang="en-US" b="1" dirty="0"/>
              <a:t>Line</a:t>
            </a:r>
            <a:r>
              <a:rPr lang="en-US" dirty="0"/>
              <a:t>.</a:t>
            </a:r>
          </a:p>
          <a:p>
            <a:pPr marL="232943" indent="-232943">
              <a:buFont typeface="+mj-lt"/>
              <a:buAutoNum type="arabicPeriod"/>
            </a:pPr>
            <a:r>
              <a:rPr lang="en-US" dirty="0"/>
              <a:t>Select the second picture. 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Bring to Front</a:t>
            </a:r>
            <a:r>
              <a:rPr lang="en-US" dirty="0"/>
              <a:t>.</a:t>
            </a:r>
          </a:p>
          <a:p>
            <a:endParaRPr lang="en-US" dirty="0"/>
          </a:p>
          <a:p>
            <a:r>
              <a:rPr lang="en-US" dirty="0"/>
              <a:t>To reproduce the text effects on this slide, do the following:</a:t>
            </a:r>
          </a:p>
          <a:p>
            <a:pPr marL="232943" indent="-232943">
              <a:buFont typeface="+mj-lt"/>
              <a:buAutoNum type="arabicPeriod"/>
            </a:pPr>
            <a:r>
              <a:rPr lang="en-US" dirty="0"/>
              <a:t>On the </a:t>
            </a:r>
            <a:r>
              <a:rPr lang="en-US" b="1" dirty="0"/>
              <a:t>Insert</a:t>
            </a:r>
            <a:r>
              <a:rPr lang="en-US" dirty="0"/>
              <a:t> tab, in the </a:t>
            </a:r>
            <a:r>
              <a:rPr lang="en-US" b="1" dirty="0"/>
              <a:t>Text</a:t>
            </a:r>
            <a:r>
              <a:rPr lang="en-US" dirty="0"/>
              <a:t> group, click </a:t>
            </a:r>
            <a:r>
              <a:rPr lang="en-US" b="1" dirty="0"/>
              <a:t>Text</a:t>
            </a:r>
            <a:r>
              <a:rPr lang="en-US" dirty="0"/>
              <a:t> </a:t>
            </a:r>
            <a:r>
              <a:rPr lang="en-US" b="1" dirty="0"/>
              <a:t>Box</a:t>
            </a:r>
            <a:r>
              <a:rPr lang="en-US" dirty="0"/>
              <a:t>, and then on the slide drag to draw your text box.</a:t>
            </a:r>
          </a:p>
          <a:p>
            <a:pPr marL="232943" indent="-232943" defTabSz="931774">
              <a:buFontTx/>
              <a:buAutoNum type="arabicPeriod"/>
              <a:defRPr/>
            </a:pPr>
            <a:r>
              <a:rPr lang="en-US" baseline="0" dirty="0"/>
              <a:t>Enter text in the text box, and then select the text. On the </a:t>
            </a:r>
            <a:r>
              <a:rPr lang="en-US" b="1" baseline="0" dirty="0"/>
              <a:t>Home</a:t>
            </a:r>
            <a:r>
              <a:rPr lang="en-US" baseline="0" dirty="0"/>
              <a:t> tab, in the </a:t>
            </a:r>
            <a:r>
              <a:rPr lang="en-US" b="1" baseline="0" dirty="0"/>
              <a:t>Font</a:t>
            </a:r>
            <a:r>
              <a:rPr lang="en-US" baseline="0" dirty="0"/>
              <a:t> group, do the following:</a:t>
            </a:r>
          </a:p>
          <a:p>
            <a:pPr marL="698830" lvl="1" indent="-232943" defTabSz="931774">
              <a:buFont typeface="Arial" pitchFamily="34" charset="0"/>
              <a:buChar char="•"/>
              <a:defRPr/>
            </a:pPr>
            <a:r>
              <a:rPr lang="en-US" baseline="0" dirty="0"/>
              <a:t>In the </a:t>
            </a:r>
            <a:r>
              <a:rPr lang="en-US" b="1" baseline="0" dirty="0"/>
              <a:t>Font</a:t>
            </a:r>
            <a:r>
              <a:rPr lang="en-US" baseline="0" dirty="0"/>
              <a:t> list, click </a:t>
            </a:r>
            <a:r>
              <a:rPr lang="en-US" b="1" baseline="0" dirty="0"/>
              <a:t>Calisto MT.</a:t>
            </a:r>
            <a:endParaRPr lang="en-US" baseline="0" dirty="0"/>
          </a:p>
          <a:p>
            <a:pPr marL="698830" lvl="1" indent="-232943" defTabSz="931774">
              <a:buFont typeface="Arial" pitchFamily="34" charset="0"/>
              <a:buChar char="•"/>
              <a:defRPr/>
            </a:pPr>
            <a:r>
              <a:rPr lang="en-US" baseline="0" dirty="0"/>
              <a:t>In the </a:t>
            </a:r>
            <a:r>
              <a:rPr lang="en-US" b="1" baseline="0" dirty="0"/>
              <a:t>Font</a:t>
            </a:r>
            <a:r>
              <a:rPr lang="en-US" baseline="0" dirty="0"/>
              <a:t> </a:t>
            </a:r>
            <a:r>
              <a:rPr lang="en-US" b="1" baseline="0" dirty="0"/>
              <a:t>Size</a:t>
            </a:r>
            <a:r>
              <a:rPr lang="en-US" baseline="0" dirty="0"/>
              <a:t> list, click </a:t>
            </a:r>
            <a:r>
              <a:rPr lang="en-US" b="1" baseline="0" dirty="0"/>
              <a:t>36 pt. </a:t>
            </a:r>
          </a:p>
          <a:p>
            <a:pPr marL="698830" lvl="1" indent="-232943" defTabSz="931774">
              <a:buFont typeface="Arial" pitchFamily="34" charset="0"/>
              <a:buChar char="•"/>
              <a:defRPr/>
            </a:pPr>
            <a:r>
              <a:rPr lang="en-US" b="0" baseline="0" dirty="0"/>
              <a:t>Click </a:t>
            </a:r>
            <a:r>
              <a:rPr lang="en-US" b="1" baseline="0" dirty="0"/>
              <a:t>Font</a:t>
            </a:r>
            <a:r>
              <a:rPr lang="en-US" b="0" baseline="0" dirty="0"/>
              <a:t> </a:t>
            </a:r>
            <a:r>
              <a:rPr lang="en-US" b="1" baseline="0" dirty="0"/>
              <a:t>Color</a:t>
            </a:r>
            <a:r>
              <a:rPr lang="en-US" b="0" baseline="0" dirty="0"/>
              <a:t>, and then under </a:t>
            </a:r>
            <a:r>
              <a:rPr lang="en-US" b="1" baseline="0" dirty="0"/>
              <a:t>Theme Colors </a:t>
            </a:r>
            <a:r>
              <a:rPr lang="en-US" b="0" baseline="0" dirty="0"/>
              <a:t>click </a:t>
            </a:r>
            <a:r>
              <a:rPr lang="en-US" b="1" baseline="0" dirty="0"/>
              <a:t>White, Background 1 </a:t>
            </a:r>
            <a:r>
              <a:rPr lang="en-US" b="0" baseline="0" dirty="0"/>
              <a:t>(first row, first option from the left).</a:t>
            </a:r>
          </a:p>
          <a:p>
            <a:pPr marL="232943" indent="-232943">
              <a:buAutoNum type="arabicPeriod"/>
            </a:pPr>
            <a:r>
              <a:rPr lang="en-US" baseline="0" dirty="0"/>
              <a:t>Position text over the least </a:t>
            </a:r>
            <a:r>
              <a:rPr lang="en-US" baseline="0"/>
              <a:t>transparent part of </a:t>
            </a:r>
            <a:r>
              <a:rPr lang="en-US" baseline="0" dirty="0"/>
              <a:t>the gradient.</a:t>
            </a:r>
          </a:p>
        </p:txBody>
      </p:sp>
      <p:sp>
        <p:nvSpPr>
          <p:cNvPr id="4" name="Slide Number Placeholder 3"/>
          <p:cNvSpPr>
            <a:spLocks noGrp="1"/>
          </p:cNvSpPr>
          <p:nvPr>
            <p:ph type="sldNum" sz="quarter" idx="10"/>
          </p:nvPr>
        </p:nvSpPr>
        <p:spPr/>
        <p:txBody>
          <a:bodyPr/>
          <a:lstStyle/>
          <a:p>
            <a:fld id="{1D5BEBE5-4EB7-49F8-BB12-29B9C3E34FCF}" type="slidenum">
              <a:rPr lang="en-US" smtClean="0"/>
              <a:t>1</a:t>
            </a:fld>
            <a:endParaRPr lang="en-US"/>
          </a:p>
        </p:txBody>
      </p:sp>
    </p:spTree>
    <p:extLst>
      <p:ext uri="{BB962C8B-B14F-4D97-AF65-F5344CB8AC3E}">
        <p14:creationId xmlns:p14="http://schemas.microsoft.com/office/powerpoint/2010/main" val="361183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44870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A7E55F-3E4F-4296-9D62-04D0896F9FEC}"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186151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01567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132819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27673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292461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98534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292569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16770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298353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218621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A7E55F-3E4F-4296-9D62-04D0896F9FEC}"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192609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A7E55F-3E4F-4296-9D62-04D0896F9FEC}"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07373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A7E55F-3E4F-4296-9D62-04D0896F9FEC}"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8896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AA7E55F-3E4F-4296-9D62-04D0896F9FEC}"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213137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A7E55F-3E4F-4296-9D62-04D0896F9FEC}"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67859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A7E55F-3E4F-4296-9D62-04D0896F9FEC}"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a:p>
        </p:txBody>
      </p:sp>
    </p:spTree>
    <p:extLst>
      <p:ext uri="{BB962C8B-B14F-4D97-AF65-F5344CB8AC3E}">
        <p14:creationId xmlns:p14="http://schemas.microsoft.com/office/powerpoint/2010/main" val="372291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A7E55F-3E4F-4296-9D62-04D0896F9FEC}" type="datetimeFigureOut">
              <a:rPr lang="en-US" smtClean="0"/>
              <a:t>4/9/2019</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F81571-9CD2-4F0A-ACBE-9116C7025F3F}" type="slidenum">
              <a:rPr lang="en-US" smtClean="0"/>
              <a:t>‹#›</a:t>
            </a:fld>
            <a:endParaRPr lang="en-US"/>
          </a:p>
        </p:txBody>
      </p:sp>
    </p:spTree>
    <p:extLst>
      <p:ext uri="{BB962C8B-B14F-4D97-AF65-F5344CB8AC3E}">
        <p14:creationId xmlns:p14="http://schemas.microsoft.com/office/powerpoint/2010/main" val="56784501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hyperlink" Target="http://www.lookup-beforebuying.com/s/glass-spray-bottle-for-cleaning" TargetMode="External"/><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3886200" cy="6858000"/>
          </a:xfrm>
          <a:prstGeom prst="rect">
            <a:avLst/>
          </a:prstGeom>
          <a:gradFill>
            <a:gsLst>
              <a:gs pos="0">
                <a:srgbClr val="000000">
                  <a:alpha val="0"/>
                </a:srgbClr>
              </a:gs>
              <a:gs pos="40000">
                <a:srgbClr val="2F5B4D"/>
              </a:gs>
              <a:gs pos="100000">
                <a:srgbClr val="000000">
                  <a:alpha val="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2590800"/>
            <a:ext cx="3352800" cy="3046988"/>
          </a:xfrm>
          <a:prstGeom prst="rect">
            <a:avLst/>
          </a:prstGeom>
          <a:noFill/>
        </p:spPr>
        <p:txBody>
          <a:bodyPr wrap="square" rtlCol="0">
            <a:spAutoFit/>
          </a:bodyPr>
          <a:lstStyle/>
          <a:p>
            <a:r>
              <a:rPr lang="en-US" sz="2400" dirty="0">
                <a:latin typeface="Palatino Linotype" panose="02040502050505030304" pitchFamily="18" charset="0"/>
              </a:rPr>
              <a:t>Operational Requirements for Tattoo</a:t>
            </a:r>
          </a:p>
          <a:p>
            <a:r>
              <a:rPr lang="en-US" sz="2400" dirty="0">
                <a:latin typeface="Palatino Linotype" panose="02040502050505030304" pitchFamily="18" charset="0"/>
              </a:rPr>
              <a:t>Establishments </a:t>
            </a:r>
          </a:p>
          <a:p>
            <a:endParaRPr lang="en-US" sz="2400" dirty="0">
              <a:latin typeface="Palatino Linotype" panose="02040502050505030304" pitchFamily="18" charset="0"/>
            </a:endParaRPr>
          </a:p>
          <a:p>
            <a:r>
              <a:rPr lang="en-US" sz="2400" dirty="0">
                <a:latin typeface="Palatino Linotype" panose="02040502050505030304" pitchFamily="18" charset="0"/>
              </a:rPr>
              <a:t>Chapter 64E-28.007, Florida Administrative </a:t>
            </a:r>
          </a:p>
          <a:p>
            <a:r>
              <a:rPr lang="en-US" sz="2400" dirty="0">
                <a:latin typeface="Palatino Linotype" panose="02040502050505030304" pitchFamily="18" charset="0"/>
              </a:rPr>
              <a:t>Code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762000"/>
            <a:ext cx="3200400" cy="2352390"/>
          </a:xfrm>
          <a:prstGeom prst="roundRect">
            <a:avLst>
              <a:gd name="adj" fmla="val 4167"/>
            </a:avLst>
          </a:prstGeom>
          <a:solidFill>
            <a:srgbClr val="FFFFFF"/>
          </a:solidFill>
          <a:ln w="76200" cap="sq">
            <a:solidFill>
              <a:schemeClr val="bg1"/>
            </a:solidFill>
            <a:miter lim="800000"/>
          </a:ln>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581400"/>
            <a:ext cx="3200400" cy="2341904"/>
          </a:xfrm>
          <a:prstGeom prst="roundRect">
            <a:avLst>
              <a:gd name="adj" fmla="val 4167"/>
            </a:avLst>
          </a:prstGeom>
          <a:solidFill>
            <a:srgbClr val="FFFFFF"/>
          </a:solidFill>
          <a:ln w="76200" cap="sq">
            <a:solidFill>
              <a:schemeClr val="bg1"/>
            </a:solidFill>
            <a:miter lim="800000"/>
          </a:ln>
          <a:effectLst/>
          <a:scene3d>
            <a:camera prst="orthographicFront"/>
            <a:lightRig rig="threePt" dir="t">
              <a:rot lat="0" lon="0" rev="2700000"/>
            </a:lightRig>
          </a:scene3d>
          <a:sp3d>
            <a:bevelT h="38100"/>
            <a:contourClr>
              <a:srgbClr val="C0C0C0"/>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70489"/>
            <a:ext cx="1805826" cy="1946358"/>
          </a:xfrm>
          <a:prstGeom prst="rect">
            <a:avLst/>
          </a:prstGeom>
        </p:spPr>
      </p:pic>
      <p:sp>
        <p:nvSpPr>
          <p:cNvPr id="2" name="Rectangle 1"/>
          <p:cNvSpPr/>
          <p:nvPr/>
        </p:nvSpPr>
        <p:spPr>
          <a:xfrm>
            <a:off x="5181600" y="838200"/>
            <a:ext cx="457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28794D6-0084-49AA-8D42-923E5FBCCCCC}"/>
              </a:ext>
            </a:extLst>
          </p:cNvPr>
          <p:cNvSpPr/>
          <p:nvPr/>
        </p:nvSpPr>
        <p:spPr>
          <a:xfrm>
            <a:off x="5410200" y="838200"/>
            <a:ext cx="838200" cy="3991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01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6930" y="135364"/>
            <a:ext cx="5829300" cy="1176137"/>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64E-28.007(11)(a) &amp; (b),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 </a:t>
            </a:r>
          </a:p>
          <a:p>
            <a:pPr lvl="0" algn="ctr">
              <a:lnSpc>
                <a:spcPct val="90000"/>
              </a:lnSpc>
              <a:spcBef>
                <a:spcPct val="0"/>
              </a:spcBef>
              <a:spcAft>
                <a:spcPts val="600"/>
              </a:spcAft>
            </a:pPr>
            <a:r>
              <a:rPr lang="en-US" sz="9600" b="1" cap="all" dirty="0" err="1">
                <a:ln w="3175" cmpd="sng">
                  <a:noFill/>
                </a:ln>
                <a:solidFill>
                  <a:srgbClr val="FF6600"/>
                </a:solidFill>
                <a:latin typeface="Palatino Linotype" panose="02040502050505030304" pitchFamily="18" charset="0"/>
              </a:rPr>
              <a:t>hANDSINKS</a:t>
            </a:r>
            <a:r>
              <a:rPr lang="en-US" sz="9600" b="1" cap="all" dirty="0">
                <a:ln w="3175" cmpd="sng">
                  <a:noFill/>
                </a:ln>
                <a:solidFill>
                  <a:srgbClr val="FF6600"/>
                </a:solidFill>
                <a:latin typeface="Palatino Linotype" panose="02040502050505030304" pitchFamily="18" charset="0"/>
              </a:rPr>
              <a:t> </a:t>
            </a:r>
            <a:r>
              <a:rPr lang="en-US" sz="6400" b="1" cap="all" dirty="0">
                <a:ln w="3175" cmpd="sng">
                  <a:noFill/>
                </a:ln>
                <a:solidFill>
                  <a:srgbClr val="FF6600"/>
                </a:solidFill>
                <a:latin typeface="Palatino Linotype" panose="02040502050505030304" pitchFamily="18" charset="0"/>
              </a:rPr>
              <a:t>(continued)</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588628" y="1828800"/>
            <a:ext cx="4114800" cy="4493538"/>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200" dirty="0">
                <a:latin typeface="Bell MT" panose="02020503060305020303" pitchFamily="18" charset="0"/>
              </a:rPr>
              <a:t>The handsink shall be supplied with running water under pressure, liquid soap, a dispenser with single-use paper towels, and a waste receptacle.</a:t>
            </a:r>
          </a:p>
          <a:p>
            <a:endParaRPr lang="en-US" sz="2200" dirty="0">
              <a:latin typeface="Bell MT" panose="02020503060305020303" pitchFamily="18" charset="0"/>
            </a:endParaRPr>
          </a:p>
          <a:p>
            <a:pPr marL="457200" indent="-457200">
              <a:buFont typeface="Wingdings" panose="05000000000000000000" pitchFamily="2" charset="2"/>
              <a:buChar char="v"/>
            </a:pPr>
            <a:r>
              <a:rPr lang="en-US" sz="2200" dirty="0">
                <a:latin typeface="Bell MT" panose="02020503060305020303" pitchFamily="18" charset="0"/>
              </a:rPr>
              <a:t>A restroom handsink may be used as the handsink provided that it meets the </a:t>
            </a:r>
            <a:r>
              <a:rPr lang="en-US" sz="2200" b="1" dirty="0">
                <a:solidFill>
                  <a:srgbClr val="FF0000"/>
                </a:solidFill>
                <a:latin typeface="Bell MT" panose="02020503060305020303" pitchFamily="18" charset="0"/>
              </a:rPr>
              <a:t>unobstructed access requirement</a:t>
            </a:r>
            <a:r>
              <a:rPr lang="en-US" sz="2200" dirty="0">
                <a:latin typeface="Bell MT" panose="02020503060305020303" pitchFamily="18" charset="0"/>
              </a:rPr>
              <a:t> and </a:t>
            </a:r>
            <a:r>
              <a:rPr lang="en-US" sz="2200" b="1" dirty="0">
                <a:latin typeface="Bell MT" panose="02020503060305020303" pitchFamily="18" charset="0"/>
              </a:rPr>
              <a:t>meets all handsink requirements. </a:t>
            </a:r>
            <a:endParaRPr lang="en-US" sz="2400" dirty="0">
              <a:solidFill>
                <a:srgbClr val="FF0000"/>
              </a:solidFill>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00200"/>
            <a:ext cx="3262452" cy="2272928"/>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191000"/>
            <a:ext cx="3262452" cy="2272928"/>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452872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8596" y="101889"/>
            <a:ext cx="5634606" cy="1311380"/>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64E-28.007(12) &amp; (12)(a),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lvl="0"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Reusable items </a:t>
            </a:r>
            <a:r>
              <a:rPr lang="en-US" sz="1600" b="1" cap="all" dirty="0">
                <a:ln w="3175" cmpd="sng">
                  <a:noFill/>
                </a:ln>
                <a:solidFill>
                  <a:srgbClr val="FF6600"/>
                </a:solidFill>
                <a:latin typeface="Palatino Linotype" panose="02040502050505030304" pitchFamily="18" charset="0"/>
              </a:rPr>
              <a:t>(continued)</a:t>
            </a:r>
          </a:p>
          <a:p>
            <a:pPr algn="ctr">
              <a:lnSpc>
                <a:spcPct val="90000"/>
              </a:lnSpc>
              <a:spcBef>
                <a:spcPct val="0"/>
              </a:spcBef>
              <a:spcAft>
                <a:spcPts val="600"/>
              </a:spcAft>
            </a:pPr>
            <a:endParaRPr lang="en-US" sz="2400" b="1" cap="all" dirty="0">
              <a:ln w="3175" cmpd="sng">
                <a:noFill/>
              </a:ln>
              <a:solidFill>
                <a:srgbClr val="FF6600"/>
              </a:solidFill>
              <a:latin typeface="Palatino Linotype" panose="02040502050505030304" pitchFamily="18" charset="0"/>
              <a:ea typeface="+mj-ea"/>
              <a:cs typeface="+mj-cs"/>
            </a:endParaRPr>
          </a:p>
        </p:txBody>
      </p:sp>
      <p:sp>
        <p:nvSpPr>
          <p:cNvPr id="4" name="TextBox 3"/>
          <p:cNvSpPr txBox="1"/>
          <p:nvPr/>
        </p:nvSpPr>
        <p:spPr>
          <a:xfrm>
            <a:off x="609600" y="1546371"/>
            <a:ext cx="4114800" cy="5201424"/>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200" dirty="0">
                <a:latin typeface="Bell MT" panose="02020503060305020303" pitchFamily="18" charset="0"/>
              </a:rPr>
              <a:t>At a minimum, contaminated, </a:t>
            </a:r>
            <a:r>
              <a:rPr lang="en-US" sz="2200" b="1" dirty="0">
                <a:latin typeface="Bell MT" panose="02020503060305020303" pitchFamily="18" charset="0"/>
              </a:rPr>
              <a:t>reusable items </a:t>
            </a:r>
            <a:r>
              <a:rPr lang="en-US" sz="2200" dirty="0">
                <a:latin typeface="Bell MT" panose="02020503060305020303" pitchFamily="18" charset="0"/>
              </a:rPr>
              <a:t>shall be cleaned manually in a sink, separate from the handsink(s) or mechanically in an ultrasonic machine prior to sterilization.</a:t>
            </a:r>
          </a:p>
          <a:p>
            <a:endParaRPr lang="en-US" sz="2200" dirty="0">
              <a:latin typeface="Bell MT" panose="02020503060305020303" pitchFamily="18" charset="0"/>
            </a:endParaRPr>
          </a:p>
          <a:p>
            <a:pPr marL="457200" indent="-457200">
              <a:buFont typeface="Wingdings" panose="05000000000000000000" pitchFamily="2" charset="2"/>
              <a:buChar char="v"/>
            </a:pPr>
            <a:r>
              <a:rPr lang="en-US" sz="2200" dirty="0">
                <a:latin typeface="Bell MT" panose="02020503060305020303" pitchFamily="18" charset="0"/>
              </a:rPr>
              <a:t>If items are cleaned in a sink, the sink shall be deep enough to allow complete submersion of the items.  </a:t>
            </a:r>
            <a:r>
              <a:rPr lang="en-US" sz="2200" b="1" dirty="0">
                <a:latin typeface="Bell MT" panose="02020503060305020303" pitchFamily="18" charset="0"/>
              </a:rPr>
              <a:t>Gloves shall be worn when manual cleaning is performed.</a:t>
            </a:r>
          </a:p>
          <a:p>
            <a:endParaRPr lang="en-US" sz="2400" dirty="0">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394" y="1592197"/>
            <a:ext cx="3279230" cy="225033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394" y="4478012"/>
            <a:ext cx="3279230" cy="2186153"/>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910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3700" y="189637"/>
            <a:ext cx="3581400" cy="913364"/>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1587278"/>
            <a:ext cx="4114800" cy="5201424"/>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200" dirty="0">
                <a:latin typeface="Bell MT" panose="02020503060305020303" pitchFamily="18" charset="0"/>
              </a:rPr>
              <a:t>If items are cleaned in an ultrasonic machine, the machine shall be used in accordance with the manufacturer’s instructions, which shall be available for review by the department at the time of inspection.</a:t>
            </a:r>
          </a:p>
          <a:p>
            <a:endParaRPr lang="en-US" sz="2200" dirty="0">
              <a:latin typeface="Bell MT" panose="02020503060305020303" pitchFamily="18" charset="0"/>
            </a:endParaRPr>
          </a:p>
          <a:p>
            <a:pPr marL="457200" indent="-457200">
              <a:buFont typeface="Wingdings" panose="05000000000000000000" pitchFamily="2" charset="2"/>
              <a:buChar char="v"/>
            </a:pPr>
            <a:r>
              <a:rPr lang="en-US" sz="2200" dirty="0">
                <a:latin typeface="Bell MT" panose="02020503060305020303" pitchFamily="18" charset="0"/>
              </a:rPr>
              <a:t>After cleaning, items shall be rinsed and allowed to air dry or shall be dried with single-use paper towels prior to packaging for sterilization.</a:t>
            </a:r>
            <a:endParaRPr lang="en-US" sz="2200" b="1" dirty="0">
              <a:latin typeface="Bell MT" panose="02020503060305020303" pitchFamily="18" charset="0"/>
            </a:endParaRPr>
          </a:p>
          <a:p>
            <a:endParaRPr lang="en-US" sz="2400" dirty="0">
              <a:latin typeface="Bell MT" panose="020205030603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5310" y="1691960"/>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310" y="4419600"/>
            <a:ext cx="3277915"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29386164-32C8-431A-8875-8A3BF09A028C}"/>
              </a:ext>
            </a:extLst>
          </p:cNvPr>
          <p:cNvSpPr txBox="1"/>
          <p:nvPr/>
        </p:nvSpPr>
        <p:spPr>
          <a:xfrm>
            <a:off x="2794425" y="141771"/>
            <a:ext cx="5638800" cy="1288742"/>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64E-28.007(12)(b) &amp; (12)(c),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lvl="0"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Reusable items  </a:t>
            </a:r>
            <a:r>
              <a:rPr lang="en-US" sz="1600" b="1" cap="all" dirty="0">
                <a:ln w="3175" cmpd="sng">
                  <a:noFill/>
                </a:ln>
                <a:solidFill>
                  <a:srgbClr val="FF6600"/>
                </a:solidFill>
                <a:latin typeface="Palatino Linotype" panose="02040502050505030304" pitchFamily="18" charset="0"/>
              </a:rPr>
              <a:t>(continued)</a:t>
            </a:r>
          </a:p>
          <a:p>
            <a:pPr algn="ctr">
              <a:lnSpc>
                <a:spcPct val="90000"/>
              </a:lnSpc>
              <a:spcBef>
                <a:spcPct val="0"/>
              </a:spcBef>
              <a:spcAft>
                <a:spcPts val="600"/>
              </a:spcAft>
            </a:pPr>
            <a:endParaRPr lang="en-US" sz="2400" b="1" cap="all" dirty="0">
              <a:ln w="3175" cmpd="sng">
                <a:noFill/>
              </a:ln>
              <a:solidFill>
                <a:srgbClr val="FF6600"/>
              </a:solidFill>
              <a:latin typeface="Palatino Linotype" panose="02040502050505030304" pitchFamily="18" charset="0"/>
              <a:ea typeface="+mj-ea"/>
              <a:cs typeface="+mj-cs"/>
            </a:endParaRPr>
          </a:p>
        </p:txBody>
      </p:sp>
    </p:spTree>
    <p:extLst>
      <p:ext uri="{BB962C8B-B14F-4D97-AF65-F5344CB8AC3E}">
        <p14:creationId xmlns:p14="http://schemas.microsoft.com/office/powerpoint/2010/main" val="272078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401563"/>
            <a:ext cx="4114800" cy="267765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If only individually packaged, pre-sterilized, single-use items are used in the establishment, the cleaning sink and ultrasonic machine requirements </a:t>
            </a:r>
            <a:r>
              <a:rPr lang="en-US" sz="2400" b="1" dirty="0">
                <a:solidFill>
                  <a:srgbClr val="FF0000"/>
                </a:solidFill>
                <a:latin typeface="Bell MT" panose="02020503060305020303" pitchFamily="18" charset="0"/>
              </a:rPr>
              <a:t>do not </a:t>
            </a:r>
            <a:r>
              <a:rPr lang="en-US" sz="2400" dirty="0">
                <a:latin typeface="Bell MT" panose="02020503060305020303" pitchFamily="18" charset="0"/>
              </a:rPr>
              <a:t>apply.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612952"/>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
        <p:nvSpPr>
          <p:cNvPr id="6" name="TextBox 5">
            <a:extLst>
              <a:ext uri="{FF2B5EF4-FFF2-40B4-BE49-F238E27FC236}">
                <a16:creationId xmlns:a16="http://schemas.microsoft.com/office/drawing/2014/main" id="{01A91643-4046-49DA-800A-647B3AB2B42D}"/>
              </a:ext>
            </a:extLst>
          </p:cNvPr>
          <p:cNvSpPr txBox="1"/>
          <p:nvPr/>
        </p:nvSpPr>
        <p:spPr>
          <a:xfrm>
            <a:off x="2362200" y="152711"/>
            <a:ext cx="5638800" cy="1260558"/>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64E-28.007(12)(d),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Reusable items </a:t>
            </a:r>
            <a:r>
              <a:rPr lang="en-US" sz="1600" b="1" cap="all" dirty="0">
                <a:ln w="3175" cmpd="sng">
                  <a:noFill/>
                </a:ln>
                <a:solidFill>
                  <a:srgbClr val="FF6600"/>
                </a:solidFill>
                <a:latin typeface="Palatino Linotype" panose="02040502050505030304" pitchFamily="18" charset="0"/>
                <a:ea typeface="+mj-ea"/>
                <a:cs typeface="+mj-cs"/>
              </a:rPr>
              <a:t>(continued)</a:t>
            </a:r>
          </a:p>
        </p:txBody>
      </p:sp>
    </p:spTree>
    <p:extLst>
      <p:ext uri="{BB962C8B-B14F-4D97-AF65-F5344CB8AC3E}">
        <p14:creationId xmlns:p14="http://schemas.microsoft.com/office/powerpoint/2010/main" val="4182284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144555"/>
            <a:ext cx="5791200" cy="1371289"/>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64E-28.007(13) &amp; 13(a) &amp; (b),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AUTOCLAVES</a:t>
            </a: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609600" y="1752600"/>
            <a:ext cx="4114800" cy="4832092"/>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200" dirty="0">
                <a:latin typeface="Bell MT" panose="02020503060305020303" pitchFamily="18" charset="0"/>
              </a:rPr>
              <a:t>A tattoo establishment shall have a steam autoclave for sterilizing instruments that are not single-use.</a:t>
            </a:r>
          </a:p>
          <a:p>
            <a:endParaRPr lang="en-US" sz="2200" dirty="0">
              <a:latin typeface="Bell MT" panose="02020503060305020303" pitchFamily="18" charset="0"/>
            </a:endParaRPr>
          </a:p>
          <a:p>
            <a:pPr marL="457200" indent="-457200">
              <a:buFont typeface="Wingdings" panose="05000000000000000000" pitchFamily="2" charset="2"/>
              <a:buChar char="v"/>
            </a:pPr>
            <a:r>
              <a:rPr lang="en-US" sz="2200" dirty="0">
                <a:latin typeface="Bell MT" panose="02020503060305020303" pitchFamily="18" charset="0"/>
              </a:rPr>
              <a:t>The autoclave shall be used in accordance with the manufacturer’s instructions and maintained to ensure proper operation.</a:t>
            </a:r>
          </a:p>
          <a:p>
            <a:pPr marL="457200" indent="-457200">
              <a:buFont typeface="Wingdings" panose="05000000000000000000" pitchFamily="2" charset="2"/>
              <a:buChar char="v"/>
            </a:pPr>
            <a:endParaRPr lang="en-US" sz="2200" dirty="0">
              <a:latin typeface="Bell MT" panose="02020503060305020303" pitchFamily="18" charset="0"/>
            </a:endParaRPr>
          </a:p>
          <a:p>
            <a:pPr marL="457200" indent="-457200">
              <a:buFont typeface="Wingdings" panose="05000000000000000000" pitchFamily="2" charset="2"/>
              <a:buChar char="v"/>
            </a:pPr>
            <a:r>
              <a:rPr lang="en-US" sz="2200" dirty="0">
                <a:latin typeface="Bell MT" panose="02020503060305020303" pitchFamily="18" charset="0"/>
              </a:rPr>
              <a:t>There should be instructions for packaging, loading, and processing items.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503" y="1752600"/>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503" y="4329813"/>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9691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52711"/>
            <a:ext cx="5536057" cy="1414584"/>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64E-28.007(13)(b)(1),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9600"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AUTOCLAVES </a:t>
            </a:r>
            <a:r>
              <a:rPr lang="en-US" sz="6400" b="1" cap="all" dirty="0">
                <a:ln w="3175" cmpd="sng">
                  <a:noFill/>
                </a:ln>
                <a:solidFill>
                  <a:srgbClr val="FF6600"/>
                </a:solidFill>
                <a:latin typeface="Palatino Linotype" panose="02040502050505030304" pitchFamily="18" charset="0"/>
                <a:ea typeface="+mj-ea"/>
                <a:cs typeface="+mj-cs"/>
              </a:rPr>
              <a:t>(continued)</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2133600"/>
            <a:ext cx="4114800" cy="34163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The autoclave shall be cleaned at the frequency recommended by the manufacturer and shall be serviced at least once per year or at the frequency recommended by manufacturer.</a:t>
            </a:r>
          </a:p>
          <a:p>
            <a:endParaRPr lang="en-US" sz="2400" dirty="0">
              <a:latin typeface="Bell MT" panose="02020503060305020303"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637" y="2654826"/>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6571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7014" y="152711"/>
            <a:ext cx="5613971" cy="1448464"/>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64E-28.007(13)(b)(2),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9600"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AUTOCLAVES </a:t>
            </a:r>
            <a:r>
              <a:rPr lang="en-US" sz="6400" b="1" cap="all" dirty="0">
                <a:ln w="3175" cmpd="sng">
                  <a:noFill/>
                </a:ln>
                <a:solidFill>
                  <a:srgbClr val="FF6600"/>
                </a:solidFill>
                <a:latin typeface="Palatino Linotype" panose="02040502050505030304" pitchFamily="18" charset="0"/>
                <a:ea typeface="+mj-ea"/>
                <a:cs typeface="+mj-cs"/>
              </a:rPr>
              <a:t>(Continued)</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1981200"/>
            <a:ext cx="4114800" cy="452431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A copy of the manufacturer’s instructions for packaging, loading, operating, cleaning, and servicing the autoclave shall be maintained at the tattoo establishment.</a:t>
            </a:r>
          </a:p>
          <a:p>
            <a:pPr marL="457200" indent="-457200">
              <a:buFont typeface="Wingdings" panose="05000000000000000000" pitchFamily="2" charset="2"/>
              <a:buChar char="v"/>
            </a:pPr>
            <a:endParaRPr lang="en-US" sz="2400" dirty="0">
              <a:latin typeface="Bell MT" panose="02020503060305020303" pitchFamily="18" charset="0"/>
            </a:endParaRPr>
          </a:p>
          <a:p>
            <a:pPr marL="457200" indent="-457200">
              <a:buFont typeface="Wingdings" panose="05000000000000000000" pitchFamily="2" charset="2"/>
              <a:buChar char="v"/>
            </a:pPr>
            <a:r>
              <a:rPr lang="en-US" sz="2400" dirty="0">
                <a:latin typeface="Bell MT" panose="02020503060305020303" pitchFamily="18" charset="0"/>
              </a:rPr>
              <a:t>The instruction manual shall be available for review by the Department at the time of an inspection.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931252"/>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729093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880" y="131718"/>
            <a:ext cx="5543550" cy="1302544"/>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64E-28.007(14)(a) &amp; (b),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AUTOCLAVES </a:t>
            </a:r>
            <a:r>
              <a:rPr lang="en-US" sz="6400" b="1" cap="all" dirty="0">
                <a:ln w="3175" cmpd="sng">
                  <a:noFill/>
                </a:ln>
                <a:solidFill>
                  <a:srgbClr val="FF6600"/>
                </a:solidFill>
                <a:latin typeface="Palatino Linotype" panose="02040502050505030304" pitchFamily="18" charset="0"/>
                <a:ea typeface="+mj-ea"/>
                <a:cs typeface="+mj-cs"/>
              </a:rPr>
              <a:t>(continued)</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478880" y="1639431"/>
            <a:ext cx="4572000" cy="4832092"/>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Bell MT" panose="02020503060305020303" pitchFamily="18" charset="0"/>
              </a:rPr>
              <a:t>When using an autoclave, sterilization shall be verified through:</a:t>
            </a:r>
          </a:p>
          <a:p>
            <a:pPr marL="342900" indent="-342900">
              <a:buFont typeface="Wingdings" panose="05000000000000000000" pitchFamily="2" charset="2"/>
              <a:buChar char="v"/>
            </a:pPr>
            <a:r>
              <a:rPr lang="en-US" sz="2200" dirty="0">
                <a:latin typeface="Bell MT" panose="02020503060305020303" pitchFamily="18" charset="0"/>
              </a:rPr>
              <a:t>Chemical Indicator Strip placed inside one packet in each load to monitor sterilization procedure.  The strip must indicate exposure to steam and proper operating temperature.</a:t>
            </a:r>
          </a:p>
          <a:p>
            <a:pPr marL="342900" indent="-342900">
              <a:buFont typeface="Wingdings" panose="05000000000000000000" pitchFamily="2" charset="2"/>
              <a:buChar char="v"/>
            </a:pPr>
            <a:endParaRPr lang="en-US" sz="2200" dirty="0">
              <a:latin typeface="Bell MT" panose="02020503060305020303" pitchFamily="18" charset="0"/>
            </a:endParaRPr>
          </a:p>
          <a:p>
            <a:pPr marL="342900" indent="-342900">
              <a:buFont typeface="Wingdings" panose="05000000000000000000" pitchFamily="2" charset="2"/>
              <a:buChar char="v"/>
            </a:pPr>
            <a:r>
              <a:rPr lang="en-US" sz="2200" dirty="0">
                <a:latin typeface="Bell MT" panose="02020503060305020303" pitchFamily="18" charset="0"/>
              </a:rPr>
              <a:t>Test with spore strips at a minimum frequency of every 40 hours of operation of the autoclave, but not less than on a quarterly basis.</a:t>
            </a:r>
            <a:endParaRPr lang="en-US" sz="2400" dirty="0">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39431"/>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258977"/>
            <a:ext cx="3279230"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147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1103" y="152711"/>
            <a:ext cx="5638800" cy="1295400"/>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64E-28.007(14)(b)(1) &amp; (2),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AUTOCLAVES </a:t>
            </a:r>
            <a:r>
              <a:rPr lang="en-US" sz="6400" b="1" cap="all" dirty="0">
                <a:ln w="3175" cmpd="sng">
                  <a:noFill/>
                </a:ln>
                <a:solidFill>
                  <a:srgbClr val="FF6600"/>
                </a:solidFill>
                <a:latin typeface="Palatino Linotype" panose="02040502050505030304" pitchFamily="18" charset="0"/>
                <a:ea typeface="+mj-ea"/>
                <a:cs typeface="+mj-cs"/>
              </a:rPr>
              <a:t>(Continued)</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599" y="1676400"/>
            <a:ext cx="4114800" cy="489364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Test results shall be verified by an independent laboratory.</a:t>
            </a:r>
          </a:p>
          <a:p>
            <a:endParaRPr lang="en-US" sz="2400" dirty="0">
              <a:latin typeface="Bell MT" panose="02020503060305020303" pitchFamily="18" charset="0"/>
            </a:endParaRPr>
          </a:p>
          <a:p>
            <a:pPr marL="457200" indent="-457200">
              <a:buFont typeface="Wingdings" panose="05000000000000000000" pitchFamily="2" charset="2"/>
              <a:buChar char="v"/>
            </a:pPr>
            <a:r>
              <a:rPr lang="en-US" sz="2400" dirty="0">
                <a:latin typeface="Bell MT" panose="02020503060305020303" pitchFamily="18" charset="0"/>
              </a:rPr>
              <a:t>In the event of positive results, the autoclave shall be immediately taken out of service and all unused items processed in the autoclave since most recent negative test results will be considered non-sterile.</a:t>
            </a:r>
            <a:endParaRPr lang="en-US" sz="2400" b="1" dirty="0">
              <a:latin typeface="Bell MT" panose="02020503060305020303" pitchFamily="18" charset="0"/>
            </a:endParaRPr>
          </a:p>
          <a:p>
            <a:endParaRPr lang="en-US" sz="2400" dirty="0">
              <a:latin typeface="Bell MT" panose="020205030603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819400"/>
            <a:ext cx="3260703" cy="2254879"/>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1458343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52711"/>
            <a:ext cx="5715000" cy="1184669"/>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Arial" panose="020B0604020202020204" pitchFamily="34" charset="0"/>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Arial" panose="020B0604020202020204" pitchFamily="34" charset="0"/>
              </a:rPr>
              <a:t>Chapter 64E-28.007(14)(B)(3) &amp; (4),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Arial" panose="020B0604020202020204" pitchFamily="34" charset="0"/>
              </a:rPr>
              <a:t>Florida Administrative Code</a:t>
            </a: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AUTOCLAVES </a:t>
            </a:r>
            <a:r>
              <a:rPr lang="en-US" sz="6400" b="1" cap="all" dirty="0">
                <a:ln w="3175" cmpd="sng">
                  <a:noFill/>
                </a:ln>
                <a:solidFill>
                  <a:srgbClr val="FF6600"/>
                </a:solidFill>
                <a:latin typeface="Palatino Linotype" panose="02040502050505030304" pitchFamily="18" charset="0"/>
                <a:ea typeface="+mj-ea"/>
                <a:cs typeface="+mj-cs"/>
              </a:rPr>
              <a:t>(Continued)</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1600200"/>
            <a:ext cx="4419600" cy="5016758"/>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While the autoclave remains out of service, tattooing may continue provided either another properly functioning autoclave is placed in service in the establishment or all single-use, pre-sterilized instruments are used.</a:t>
            </a:r>
          </a:p>
          <a:p>
            <a:pPr marL="457200" indent="-457200">
              <a:buFont typeface="Wingdings" panose="05000000000000000000" pitchFamily="2" charset="2"/>
              <a:buChar char="v"/>
            </a:pPr>
            <a:endParaRPr lang="en-US" sz="800" dirty="0">
              <a:latin typeface="Bell MT" panose="02020503060305020303" pitchFamily="18" charset="0"/>
            </a:endParaRPr>
          </a:p>
          <a:p>
            <a:pPr marL="457200" indent="-457200">
              <a:buFont typeface="Wingdings" panose="05000000000000000000" pitchFamily="2" charset="2"/>
              <a:buChar char="v"/>
            </a:pPr>
            <a:r>
              <a:rPr lang="en-US" sz="2400" dirty="0">
                <a:latin typeface="Bell MT" panose="02020503060305020303" pitchFamily="18" charset="0"/>
              </a:rPr>
              <a:t>When the out of service autoclave is restored to proper function and confirmed by follow up testing, it may be placed back in service.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1" y="2484923"/>
            <a:ext cx="3200400" cy="23210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
        <p:nvSpPr>
          <p:cNvPr id="3" name="Rectangle 2">
            <a:extLst>
              <a:ext uri="{FF2B5EF4-FFF2-40B4-BE49-F238E27FC236}">
                <a16:creationId xmlns:a16="http://schemas.microsoft.com/office/drawing/2014/main" id="{8B30E973-5A40-47EA-B361-3C8A4914345E}"/>
              </a:ext>
            </a:extLst>
          </p:cNvPr>
          <p:cNvSpPr/>
          <p:nvPr/>
        </p:nvSpPr>
        <p:spPr>
          <a:xfrm>
            <a:off x="6553201" y="4419600"/>
            <a:ext cx="762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1539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3" name="Picture 11">
            <a:extLst>
              <a:ext uri="{FF2B5EF4-FFF2-40B4-BE49-F238E27FC236}">
                <a16:creationId xmlns:a16="http://schemas.microsoft.com/office/drawing/2014/main" id="{3BE9D87D-FEDF-4EA3-A296-3C7A8C9D7FD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2751791"/>
            <a:ext cx="3200400" cy="2444051"/>
          </a:xfrm>
          <a:prstGeom prst="roundRect">
            <a:avLst>
              <a:gd name="adj" fmla="val 4167"/>
            </a:avLst>
          </a:prstGeom>
          <a:solidFill>
            <a:srgbClr val="FFFFFF"/>
          </a:solidFill>
          <a:ln w="76200" cap="sq">
            <a:solidFill>
              <a:schemeClr val="bg1"/>
            </a:solidFill>
            <a:miter lim="800000"/>
          </a:ln>
          <a:effectLst/>
          <a:scene3d>
            <a:camera prst="orthographicFront"/>
            <a:lightRig rig="threePt" dir="t">
              <a:rot lat="0" lon="0" rev="2700000"/>
            </a:lightRig>
          </a:scene3d>
          <a:sp3d>
            <a:bevelT h="38100"/>
            <a:contourClr>
              <a:srgbClr val="C0C0C0"/>
            </a:contourClr>
          </a:sp3d>
        </p:spPr>
      </p:pic>
      <p:sp>
        <p:nvSpPr>
          <p:cNvPr id="2" name="TextBox 1"/>
          <p:cNvSpPr txBox="1"/>
          <p:nvPr/>
        </p:nvSpPr>
        <p:spPr>
          <a:xfrm>
            <a:off x="2414142" y="152711"/>
            <a:ext cx="5663057" cy="1380560"/>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Rule 64E-28.007(1),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The BASICs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
        <p:nvSpPr>
          <p:cNvPr id="8" name="Rounded Rectangle 7"/>
          <p:cNvSpPr/>
          <p:nvPr/>
        </p:nvSpPr>
        <p:spPr>
          <a:xfrm>
            <a:off x="6379295" y="3038559"/>
            <a:ext cx="762000" cy="2104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2E3AEE-6D6A-4607-AE58-2B85BFFDC411}"/>
              </a:ext>
            </a:extLst>
          </p:cNvPr>
          <p:cNvSpPr txBox="1"/>
          <p:nvPr/>
        </p:nvSpPr>
        <p:spPr>
          <a:xfrm>
            <a:off x="900314" y="1885279"/>
            <a:ext cx="3478658" cy="440120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r>
              <a:rPr lang="en-US" sz="2000" dirty="0">
                <a:latin typeface="Palatino Linotype" panose="02040502050505030304" pitchFamily="18" charset="0"/>
              </a:rPr>
              <a:t>Tattoo Establishments shall have walls, a floor and a ceiling.</a:t>
            </a:r>
          </a:p>
          <a:p>
            <a:pPr marL="285750" indent="-285750">
              <a:buFont typeface="Wingdings" panose="05000000000000000000" pitchFamily="2" charset="2"/>
              <a:buChar char="v"/>
            </a:pPr>
            <a:endParaRPr lang="en-US" sz="2000" dirty="0">
              <a:latin typeface="Palatino Linotype" panose="02040502050505030304" pitchFamily="18" charset="0"/>
            </a:endParaRPr>
          </a:p>
          <a:p>
            <a:pPr marL="285750" indent="-285750">
              <a:buFont typeface="Wingdings" panose="05000000000000000000" pitchFamily="2" charset="2"/>
              <a:buChar char="v"/>
            </a:pPr>
            <a:r>
              <a:rPr lang="en-US" sz="2000" dirty="0">
                <a:latin typeface="Palatino Linotype" panose="02040502050505030304" pitchFamily="18" charset="0"/>
              </a:rPr>
              <a:t>Floor and walls in the tattooing area shall be constructed of non-absorbent easily cleanable materials.</a:t>
            </a:r>
          </a:p>
          <a:p>
            <a:pPr marL="285750" indent="-285750">
              <a:buFont typeface="Wingdings" panose="05000000000000000000" pitchFamily="2" charset="2"/>
              <a:buChar char="v"/>
            </a:pPr>
            <a:endParaRPr lang="en-US" sz="2000" dirty="0">
              <a:latin typeface="Palatino Linotype" panose="02040502050505030304" pitchFamily="18" charset="0"/>
            </a:endParaRPr>
          </a:p>
          <a:p>
            <a:pPr marL="285750" indent="-285750">
              <a:buFont typeface="Wingdings" panose="05000000000000000000" pitchFamily="2" charset="2"/>
              <a:buChar char="v"/>
            </a:pPr>
            <a:r>
              <a:rPr lang="en-US" sz="2000" dirty="0">
                <a:latin typeface="Palatino Linotype" panose="02040502050505030304" pitchFamily="18" charset="0"/>
              </a:rPr>
              <a:t>The entire establishment shall be maintained in clean condition and good repair.</a:t>
            </a:r>
            <a:endParaRPr lang="en-US" dirty="0">
              <a:latin typeface="Palatino Linotype" panose="02040502050505030304" pitchFamily="18" charset="0"/>
            </a:endParaRPr>
          </a:p>
        </p:txBody>
      </p:sp>
      <p:sp>
        <p:nvSpPr>
          <p:cNvPr id="9" name="Rounded Rectangle 7">
            <a:extLst>
              <a:ext uri="{FF2B5EF4-FFF2-40B4-BE49-F238E27FC236}">
                <a16:creationId xmlns:a16="http://schemas.microsoft.com/office/drawing/2014/main" id="{276F84A6-A2AB-4B4B-B59B-D76AF743DEF9}"/>
              </a:ext>
            </a:extLst>
          </p:cNvPr>
          <p:cNvSpPr/>
          <p:nvPr/>
        </p:nvSpPr>
        <p:spPr>
          <a:xfrm>
            <a:off x="6379295" y="3248983"/>
            <a:ext cx="762000" cy="2104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250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3694" y="152711"/>
            <a:ext cx="5593011" cy="1269646"/>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64E-28.007(15)(a) &amp; (b),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2400"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AUTOCLAVES </a:t>
            </a:r>
            <a:r>
              <a:rPr lang="en-US" sz="1600" b="1" cap="all" dirty="0">
                <a:ln w="3175" cmpd="sng">
                  <a:noFill/>
                </a:ln>
                <a:solidFill>
                  <a:srgbClr val="FF6600"/>
                </a:solidFill>
                <a:latin typeface="Palatino Linotype" panose="02040502050505030304" pitchFamily="18" charset="0"/>
                <a:ea typeface="+mj-ea"/>
                <a:cs typeface="+mj-cs"/>
              </a:rPr>
              <a:t>(continued)</a:t>
            </a:r>
            <a:endParaRPr lang="en-US" sz="1600" cap="all" dirty="0">
              <a:ln w="3175" cmpd="sng">
                <a:noFill/>
              </a:ln>
              <a:solidFill>
                <a:srgbClr val="FF6600"/>
              </a:solidFill>
              <a:latin typeface="Palatino Linotype" panose="02040502050505030304" pitchFamily="18" charset="0"/>
              <a:ea typeface="+mj-ea"/>
              <a:cs typeface="+mj-cs"/>
            </a:endParaRPr>
          </a:p>
        </p:txBody>
      </p:sp>
      <p:sp>
        <p:nvSpPr>
          <p:cNvPr id="4" name="TextBox 3"/>
          <p:cNvSpPr txBox="1"/>
          <p:nvPr/>
        </p:nvSpPr>
        <p:spPr>
          <a:xfrm>
            <a:off x="609600" y="2087077"/>
            <a:ext cx="4337807" cy="3785652"/>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Each tattoo establishment shall maintain </a:t>
            </a:r>
            <a:r>
              <a:rPr lang="en-US" sz="2400" b="1" dirty="0">
                <a:solidFill>
                  <a:srgbClr val="FF0000"/>
                </a:solidFill>
                <a:latin typeface="Bell MT" panose="02020503060305020303" pitchFamily="18" charset="0"/>
              </a:rPr>
              <a:t>autoclave sterilization records</a:t>
            </a:r>
            <a:r>
              <a:rPr lang="en-US" sz="2400" dirty="0">
                <a:solidFill>
                  <a:srgbClr val="FF0000"/>
                </a:solidFill>
                <a:latin typeface="Bell MT" panose="02020503060305020303" pitchFamily="18" charset="0"/>
              </a:rPr>
              <a:t> </a:t>
            </a:r>
            <a:r>
              <a:rPr lang="en-US" sz="2400" dirty="0">
                <a:latin typeface="Bell MT" panose="02020503060305020303" pitchFamily="18" charset="0"/>
              </a:rPr>
              <a:t>onsite.  At a minimum, the records should include an autoclave log showing cumulative run time, quantity and types of items sterilized, and the date the spore strip testing was conducted.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819400"/>
            <a:ext cx="3200400" cy="23210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1036084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62809"/>
            <a:ext cx="5638800" cy="1260558"/>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64E-28.007(16)(a) &amp; (b),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9600" cap="all" dirty="0">
              <a:ln w="3175" cmpd="sng">
                <a:noFill/>
              </a:ln>
              <a:solidFill>
                <a:schemeClr val="accent2">
                  <a:lumMod val="75000"/>
                </a:schemeClr>
              </a:solidFill>
              <a:latin typeface="Palatino Linotype" panose="02040502050505030304" pitchFamily="18" charset="0"/>
              <a:ea typeface="+mj-ea"/>
              <a:cs typeface="+mj-cs"/>
            </a:endParaRPr>
          </a:p>
          <a:p>
            <a:pPr lvl="0"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rPr>
              <a:t>Single-use items </a:t>
            </a:r>
            <a:r>
              <a:rPr lang="en-US" sz="6400" b="1" cap="all" dirty="0">
                <a:ln w="3175" cmpd="sng">
                  <a:noFill/>
                </a:ln>
                <a:solidFill>
                  <a:srgbClr val="FF6600"/>
                </a:solidFill>
                <a:latin typeface="Palatino Linotype" panose="02040502050505030304" pitchFamily="18" charset="0"/>
              </a:rPr>
              <a:t>(continued)</a:t>
            </a:r>
          </a:p>
          <a:p>
            <a:pPr algn="ctr">
              <a:lnSpc>
                <a:spcPct val="90000"/>
              </a:lnSpc>
              <a:spcBef>
                <a:spcPct val="0"/>
              </a:spcBef>
              <a:spcAft>
                <a:spcPts val="600"/>
              </a:spcAft>
            </a:pPr>
            <a:endParaRPr lang="en-US" sz="9600" cap="all" dirty="0">
              <a:ln w="3175" cmpd="sng">
                <a:noFill/>
              </a:ln>
              <a:solidFill>
                <a:srgbClr val="FF6600"/>
              </a:solidFill>
              <a:latin typeface="Palatino Linotype" panose="02040502050505030304" pitchFamily="18" charset="0"/>
            </a:endParaRPr>
          </a:p>
          <a:p>
            <a:pPr algn="ct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381000" y="2579519"/>
            <a:ext cx="4876800" cy="280076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If only  individually  packaged,  pre-sterilized,  single-use items  are  used,  an  </a:t>
            </a:r>
            <a:r>
              <a:rPr lang="en-US" sz="2400" dirty="0">
                <a:solidFill>
                  <a:schemeClr val="bg1"/>
                </a:solidFill>
                <a:latin typeface="Bell MT" panose="02020503060305020303" pitchFamily="18" charset="0"/>
              </a:rPr>
              <a:t>autoclave  </a:t>
            </a:r>
            <a:r>
              <a:rPr lang="en-US" sz="2400" b="1" dirty="0">
                <a:solidFill>
                  <a:schemeClr val="bg1"/>
                </a:solidFill>
                <a:latin typeface="Bell MT" panose="02020503060305020303" pitchFamily="18" charset="0"/>
              </a:rPr>
              <a:t>shall  not  be  required  nor  the requirements specified in</a:t>
            </a:r>
            <a:r>
              <a:rPr lang="en-US" sz="2400" b="1" dirty="0">
                <a:solidFill>
                  <a:srgbClr val="FF0000"/>
                </a:solidFill>
                <a:latin typeface="Bell MT" panose="02020503060305020303" pitchFamily="18" charset="0"/>
              </a:rPr>
              <a:t> </a:t>
            </a:r>
            <a:r>
              <a:rPr lang="en-US" sz="2400" dirty="0">
                <a:solidFill>
                  <a:srgbClr val="FF0000"/>
                </a:solidFill>
                <a:latin typeface="Bell MT" panose="02020503060305020303" pitchFamily="18" charset="0"/>
              </a:rPr>
              <a:t>subparagraphs 12, 13, 14, and 15 </a:t>
            </a:r>
            <a:r>
              <a:rPr lang="en-US" sz="2400" dirty="0">
                <a:solidFill>
                  <a:schemeClr val="bg1"/>
                </a:solidFill>
                <a:latin typeface="Bell MT" panose="02020503060305020303" pitchFamily="18" charset="0"/>
              </a:rPr>
              <a:t>of this section. </a:t>
            </a:r>
          </a:p>
          <a:p>
            <a:pPr marL="457200" indent="-457200">
              <a:buFont typeface="Wingdings" panose="05000000000000000000" pitchFamily="2" charset="2"/>
              <a:buChar char="v"/>
            </a:pPr>
            <a:endParaRPr lang="en-US" sz="800" dirty="0">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819400"/>
            <a:ext cx="3110929" cy="23210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2619611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62809"/>
            <a:ext cx="5638800" cy="1260558"/>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64E-28.007(16)(a) &amp; (b),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9600" cap="all" dirty="0">
              <a:ln w="3175" cmpd="sng">
                <a:noFill/>
              </a:ln>
              <a:solidFill>
                <a:schemeClr val="accent2">
                  <a:lumMod val="75000"/>
                </a:schemeClr>
              </a:solidFill>
              <a:latin typeface="Palatino Linotype" panose="02040502050505030304" pitchFamily="18" charset="0"/>
              <a:ea typeface="+mj-ea"/>
              <a:cs typeface="+mj-cs"/>
            </a:endParaRPr>
          </a:p>
          <a:p>
            <a:pPr lvl="0"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rPr>
              <a:t>Single-use items </a:t>
            </a:r>
            <a:r>
              <a:rPr lang="en-US" sz="6400" b="1" cap="all" dirty="0">
                <a:ln w="3175" cmpd="sng">
                  <a:noFill/>
                </a:ln>
                <a:solidFill>
                  <a:srgbClr val="FF6600"/>
                </a:solidFill>
                <a:latin typeface="Palatino Linotype" panose="02040502050505030304" pitchFamily="18" charset="0"/>
              </a:rPr>
              <a:t>(continued)</a:t>
            </a:r>
          </a:p>
          <a:p>
            <a:pPr algn="ctr">
              <a:lnSpc>
                <a:spcPct val="90000"/>
              </a:lnSpc>
              <a:spcBef>
                <a:spcPct val="0"/>
              </a:spcBef>
              <a:spcAft>
                <a:spcPts val="600"/>
              </a:spcAft>
            </a:pPr>
            <a:endParaRPr lang="en-US" sz="9600" cap="all" dirty="0">
              <a:ln w="3175" cmpd="sng">
                <a:noFill/>
              </a:ln>
              <a:solidFill>
                <a:srgbClr val="FF6600"/>
              </a:solidFill>
              <a:latin typeface="Palatino Linotype" panose="02040502050505030304" pitchFamily="18" charset="0"/>
            </a:endParaRPr>
          </a:p>
          <a:p>
            <a:pPr algn="ct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381000" y="2133600"/>
            <a:ext cx="4876800" cy="3908762"/>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solidFill>
                  <a:srgbClr val="FF0000"/>
                </a:solidFill>
                <a:latin typeface="Bell MT" panose="02020503060305020303" pitchFamily="18" charset="0"/>
              </a:rPr>
              <a:t>Subparagraph 12 </a:t>
            </a:r>
            <a:r>
              <a:rPr lang="en-US" sz="2400" dirty="0">
                <a:latin typeface="Bell MT" panose="02020503060305020303" pitchFamily="18" charset="0"/>
              </a:rPr>
              <a:t>requires items to be cleaned in a sink separate from the handsink or ultrasonic machine prior to sterilization.  </a:t>
            </a:r>
            <a:r>
              <a:rPr lang="en-US" sz="2400" dirty="0">
                <a:solidFill>
                  <a:srgbClr val="FF0000"/>
                </a:solidFill>
                <a:latin typeface="Bell MT" panose="02020503060305020303" pitchFamily="18" charset="0"/>
              </a:rPr>
              <a:t>Subparagraph 13 </a:t>
            </a:r>
            <a:r>
              <a:rPr lang="en-US" sz="2400" dirty="0">
                <a:latin typeface="Bell MT" panose="02020503060305020303" pitchFamily="18" charset="0"/>
              </a:rPr>
              <a:t>requires a steam autoclave for sterilization.  </a:t>
            </a:r>
            <a:r>
              <a:rPr lang="en-US" sz="2400" dirty="0">
                <a:solidFill>
                  <a:srgbClr val="FF0000"/>
                </a:solidFill>
                <a:latin typeface="Bell MT" panose="02020503060305020303" pitchFamily="18" charset="0"/>
              </a:rPr>
              <a:t>14</a:t>
            </a:r>
            <a:r>
              <a:rPr lang="en-US" sz="2400" dirty="0">
                <a:latin typeface="Bell MT" panose="02020503060305020303" pitchFamily="18" charset="0"/>
              </a:rPr>
              <a:t> explains how autoclave sterilization shall be verified.  </a:t>
            </a:r>
            <a:r>
              <a:rPr lang="en-US" sz="2400" dirty="0">
                <a:solidFill>
                  <a:srgbClr val="FF0000"/>
                </a:solidFill>
                <a:latin typeface="Bell MT" panose="02020503060305020303" pitchFamily="18" charset="0"/>
              </a:rPr>
              <a:t>15</a:t>
            </a:r>
            <a:r>
              <a:rPr lang="en-US" sz="2400" dirty="0">
                <a:latin typeface="Bell MT" panose="02020503060305020303" pitchFamily="18" charset="0"/>
              </a:rPr>
              <a:t> requires the maintenance of autoclave sterilization records.</a:t>
            </a:r>
          </a:p>
          <a:p>
            <a:pPr marL="457200" indent="-457200">
              <a:buFont typeface="Wingdings" panose="05000000000000000000" pitchFamily="2" charset="2"/>
              <a:buChar char="v"/>
            </a:pPr>
            <a:endParaRPr lang="en-US" sz="800" dirty="0">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819400"/>
            <a:ext cx="3110929" cy="23210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971669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4420"/>
            <a:ext cx="5638800" cy="1260558"/>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64E-28.007(16)(a) &amp; (b),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9600"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rPr>
              <a:t>Single-use items</a:t>
            </a:r>
            <a:endParaRPr lang="en-US" sz="9600" cap="all" dirty="0">
              <a:ln w="3175" cmpd="sng">
                <a:noFill/>
              </a:ln>
              <a:solidFill>
                <a:srgbClr val="FF6600"/>
              </a:solidFill>
              <a:latin typeface="Palatino Linotype" panose="02040502050505030304" pitchFamily="18" charset="0"/>
            </a:endParaRPr>
          </a:p>
          <a:p>
            <a:pPr algn="ct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2412475"/>
            <a:ext cx="4860022" cy="267765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These pre-sterilized, single-use items shall be sterilized with ethylene gas or gamma rays and shall be labeled with the expiration date by the manufacturer. If package is compromised, contents discarded.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590800"/>
            <a:ext cx="2971800" cy="23210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363736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86029"/>
            <a:ext cx="5562600" cy="1184669"/>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64E-28.007(17) &amp; (18),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lvl="0"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rPr>
              <a:t>Single-use items </a:t>
            </a:r>
            <a:r>
              <a:rPr lang="en-US" sz="6400" b="1" cap="all" dirty="0">
                <a:ln w="3175" cmpd="sng">
                  <a:noFill/>
                </a:ln>
                <a:solidFill>
                  <a:srgbClr val="FF6600"/>
                </a:solidFill>
                <a:latin typeface="Palatino Linotype" panose="02040502050505030304" pitchFamily="18" charset="0"/>
              </a:rPr>
              <a:t>(continued)</a:t>
            </a:r>
          </a:p>
          <a:p>
            <a:pPr lvl="0" algn="ctr">
              <a:lnSpc>
                <a:spcPct val="90000"/>
              </a:lnSpc>
              <a:spcBef>
                <a:spcPct val="0"/>
              </a:spcBef>
              <a:spcAft>
                <a:spcPts val="600"/>
              </a:spcAft>
            </a:pPr>
            <a:endParaRPr lang="en-US" sz="9600" cap="all" dirty="0">
              <a:ln w="3175" cmpd="sng">
                <a:noFill/>
              </a:ln>
              <a:solidFill>
                <a:srgbClr val="FF6600"/>
              </a:solidFill>
              <a:latin typeface="Palatino Linotype" panose="02040502050505030304" pitchFamily="18" charset="0"/>
            </a:endParaRP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419100" y="1828800"/>
            <a:ext cx="4724400" cy="464742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Packages of sterile items, which are sterilized by the tattoo establishment, </a:t>
            </a:r>
            <a:r>
              <a:rPr lang="en-US" sz="2400" b="1" dirty="0">
                <a:latin typeface="Bell MT" panose="02020503060305020303" pitchFamily="18" charset="0"/>
              </a:rPr>
              <a:t>shall be labeled with the date of autoclaving. </a:t>
            </a:r>
            <a:r>
              <a:rPr lang="en-US" sz="2400" dirty="0">
                <a:latin typeface="Bell MT" panose="02020503060305020303" pitchFamily="18" charset="0"/>
              </a:rPr>
              <a:t>If any package has been compromised, the items shall be repackaged and re-sterilized.  </a:t>
            </a:r>
          </a:p>
          <a:p>
            <a:endParaRPr lang="en-US" sz="800" dirty="0">
              <a:latin typeface="Bell MT" panose="02020503060305020303" pitchFamily="18" charset="0"/>
            </a:endParaRPr>
          </a:p>
          <a:p>
            <a:pPr marL="457200" indent="-457200">
              <a:buFont typeface="Wingdings" panose="05000000000000000000" pitchFamily="2" charset="2"/>
              <a:buChar char="v"/>
            </a:pPr>
            <a:r>
              <a:rPr lang="en-US" sz="2400" dirty="0">
                <a:latin typeface="Bell MT" panose="02020503060305020303" pitchFamily="18" charset="0"/>
              </a:rPr>
              <a:t>All packages of sterile items shall be stored in a clean, dry, covered container or in a clean, dry cabinet until just prior to use.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583" y="1616564"/>
            <a:ext cx="3200400" cy="23210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6" name="Picture 5">
            <a:extLst>
              <a:ext uri="{FF2B5EF4-FFF2-40B4-BE49-F238E27FC236}">
                <a16:creationId xmlns:a16="http://schemas.microsoft.com/office/drawing/2014/main" id="{BC89E8F0-A8EB-4998-9CBE-DF4305032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2583" y="4267200"/>
            <a:ext cx="3200400" cy="232220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96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35460"/>
            <a:ext cx="6542382" cy="1312205"/>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200" b="1" cap="all" dirty="0">
                <a:ln w="3175" cmpd="sng">
                  <a:noFill/>
                </a:ln>
                <a:solidFill>
                  <a:schemeClr val="accent2">
                    <a:lumMod val="75000"/>
                  </a:schemeClr>
                </a:solidFill>
                <a:latin typeface="Palatino Linotype" panose="02040502050505030304" pitchFamily="18" charset="0"/>
                <a:ea typeface="+mj-ea"/>
                <a:cs typeface="+mj-cs"/>
              </a:rPr>
              <a:t>Chapter 64E-28.007(19), </a:t>
            </a:r>
          </a:p>
          <a:p>
            <a:pPr algn="ctr">
              <a:lnSpc>
                <a:spcPct val="90000"/>
              </a:lnSpc>
              <a:spcBef>
                <a:spcPct val="0"/>
              </a:spcBef>
              <a:spcAft>
                <a:spcPts val="600"/>
              </a:spcAft>
            </a:pPr>
            <a:r>
              <a:rPr lang="en-US" sz="22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2200" b="1" cap="all" dirty="0">
                <a:ln w="3175" cmpd="sng">
                  <a:noFill/>
                </a:ln>
                <a:solidFill>
                  <a:srgbClr val="FF6600"/>
                </a:solidFill>
                <a:latin typeface="Palatino Linotype" panose="02040502050505030304" pitchFamily="18" charset="0"/>
                <a:ea typeface="+mj-ea"/>
                <a:cs typeface="+mj-cs"/>
              </a:rPr>
              <a:t>Chairs, tables, counter tops, etc</a:t>
            </a:r>
            <a:r>
              <a:rPr lang="en-US" sz="2400" b="1" cap="all" dirty="0">
                <a:ln w="3175" cmpd="sng">
                  <a:noFill/>
                </a:ln>
                <a:solidFill>
                  <a:srgbClr val="FF6600"/>
                </a:solidFill>
                <a:latin typeface="Palatino Linotype" panose="02040502050505030304" pitchFamily="18" charset="0"/>
                <a:ea typeface="+mj-ea"/>
                <a:cs typeface="+mj-cs"/>
              </a:rPr>
              <a:t>.</a:t>
            </a: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604191" y="2794266"/>
            <a:ext cx="4577409" cy="2308324"/>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Work chairs, tables, stands, cabinets, and counter tops shall have a smooth, non-porous, easily cleanable surface, and shall be cleaned and disinfected after each customer.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372" y="1752600"/>
            <a:ext cx="3189215" cy="2325200"/>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a:extLst>
              <a:ext uri="{FF2B5EF4-FFF2-40B4-BE49-F238E27FC236}">
                <a16:creationId xmlns:a16="http://schemas.microsoft.com/office/drawing/2014/main" id="{7959479C-05EB-4110-874C-4DC87E376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372" y="4343400"/>
            <a:ext cx="3189216" cy="232534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quot;No&quot; Symbol 8">
            <a:extLst>
              <a:ext uri="{FF2B5EF4-FFF2-40B4-BE49-F238E27FC236}">
                <a16:creationId xmlns:a16="http://schemas.microsoft.com/office/drawing/2014/main" id="{D3C166D6-FBEF-45D4-BC68-690716151BF7}"/>
              </a:ext>
            </a:extLst>
          </p:cNvPr>
          <p:cNvSpPr/>
          <p:nvPr/>
        </p:nvSpPr>
        <p:spPr>
          <a:xfrm>
            <a:off x="5630461" y="1581700"/>
            <a:ext cx="3203126" cy="2667000"/>
          </a:xfrm>
          <a:prstGeom prst="noSmoking">
            <a:avLst>
              <a:gd name="adj" fmla="val 71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21178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52711"/>
            <a:ext cx="5589142" cy="1457054"/>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64E-28.007(20),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Labeling containers</a:t>
            </a: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609600" y="2466201"/>
            <a:ext cx="4025667" cy="267765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If any liquid product is not in its original container, the container into which the product has been placed shall be labeled with the name of the product.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09171" y="2640960"/>
            <a:ext cx="3189216" cy="2328138"/>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1433583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54420"/>
            <a:ext cx="5638800" cy="1260558"/>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64E-28.007(21),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records</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381000" y="1600200"/>
            <a:ext cx="4953000" cy="513986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Bell MT" panose="02020503060305020303" pitchFamily="18" charset="0"/>
              </a:rPr>
              <a:t>Each tattoo establishment shall maintain the following records for 2 years with those for the current licensing period onsite: </a:t>
            </a:r>
          </a:p>
          <a:p>
            <a:endParaRPr lang="en-US" sz="800" b="1" dirty="0">
              <a:latin typeface="Bell MT" panose="02020503060305020303" pitchFamily="18" charset="0"/>
            </a:endParaRPr>
          </a:p>
          <a:p>
            <a:pPr marL="342900" indent="-342900">
              <a:buFont typeface="Wingdings" panose="05000000000000000000" pitchFamily="2" charset="2"/>
              <a:buChar char="v"/>
            </a:pPr>
            <a:r>
              <a:rPr lang="en-US" sz="2400" dirty="0">
                <a:latin typeface="Bell MT" panose="02020503060305020303" pitchFamily="18" charset="0"/>
              </a:rPr>
              <a:t>Customer records, including parental consent;</a:t>
            </a:r>
          </a:p>
          <a:p>
            <a:pPr marL="342900" indent="-342900">
              <a:buFont typeface="Wingdings" panose="05000000000000000000" pitchFamily="2" charset="2"/>
              <a:buChar char="v"/>
            </a:pPr>
            <a:r>
              <a:rPr lang="en-US" sz="2400" dirty="0">
                <a:latin typeface="Bell MT" panose="02020503060305020303" pitchFamily="18" charset="0"/>
              </a:rPr>
              <a:t>Autoclave sterilization records and maintenance records;</a:t>
            </a:r>
          </a:p>
          <a:p>
            <a:pPr marL="342900" indent="-342900">
              <a:buFont typeface="Wingdings" panose="05000000000000000000" pitchFamily="2" charset="2"/>
              <a:buChar char="v"/>
            </a:pPr>
            <a:r>
              <a:rPr lang="en-US" sz="2400" dirty="0">
                <a:latin typeface="Bell MT" panose="02020503060305020303" pitchFamily="18" charset="0"/>
              </a:rPr>
              <a:t>Documentation identifying the method of sterilization utilized by the manufacturer if the information is not printed on the packaging of the item.</a:t>
            </a:r>
          </a:p>
          <a:p>
            <a:pPr marL="342900" indent="-342900">
              <a:buFont typeface="Wingdings" panose="05000000000000000000" pitchFamily="2" charset="2"/>
              <a:buChar char="v"/>
            </a:pPr>
            <a:endParaRPr lang="en-US" sz="800" dirty="0">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743200"/>
            <a:ext cx="3189216" cy="232534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1286436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54420"/>
            <a:ext cx="5562600" cy="1350092"/>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endParaRPr lang="en-US" sz="24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64E-28.007(21),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lvl="0"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Records </a:t>
            </a:r>
            <a:r>
              <a:rPr lang="en-US" sz="1600" b="1" cap="all" dirty="0">
                <a:ln w="3175" cmpd="sng">
                  <a:noFill/>
                </a:ln>
                <a:solidFill>
                  <a:srgbClr val="FF6600"/>
                </a:solidFill>
                <a:latin typeface="Palatino Linotype" panose="02040502050505030304" pitchFamily="18" charset="0"/>
              </a:rPr>
              <a:t>(continued)</a:t>
            </a:r>
          </a:p>
          <a:p>
            <a:pPr algn="ctr">
              <a:lnSpc>
                <a:spcPct val="90000"/>
              </a:lnSpc>
              <a:spcBef>
                <a:spcPct val="0"/>
              </a:spcBef>
              <a:spcAft>
                <a:spcPts val="600"/>
              </a:spcAft>
            </a:pPr>
            <a:endParaRPr lang="en-US" sz="2400" b="1" cap="all" dirty="0">
              <a:ln w="3175" cmpd="sng">
                <a:noFill/>
              </a:ln>
              <a:solidFill>
                <a:srgbClr val="FF6600"/>
              </a:solidFill>
              <a:latin typeface="Palatino Linotype" panose="02040502050505030304" pitchFamily="18" charset="0"/>
              <a:ea typeface="+mj-ea"/>
              <a:cs typeface="+mj-cs"/>
            </a:endParaRP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533400" y="1828799"/>
            <a:ext cx="4404919" cy="452431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Bell MT" panose="02020503060305020303" pitchFamily="18" charset="0"/>
              </a:rPr>
              <a:t>Each tattoo establishment shall maintain the following records for at least 2 years after an artist’s employment ends: </a:t>
            </a:r>
          </a:p>
          <a:p>
            <a:endParaRPr lang="en-US" sz="2400" b="1" dirty="0">
              <a:latin typeface="Bell MT" panose="02020503060305020303" pitchFamily="18" charset="0"/>
            </a:endParaRPr>
          </a:p>
          <a:p>
            <a:pPr marL="285750" indent="-285750">
              <a:buFont typeface="Wingdings" panose="05000000000000000000" pitchFamily="2" charset="2"/>
              <a:buChar char="v"/>
            </a:pPr>
            <a:r>
              <a:rPr lang="en-US" sz="2400" dirty="0">
                <a:latin typeface="Bell MT" panose="02020503060305020303" pitchFamily="18" charset="0"/>
              </a:rPr>
              <a:t>Personnel records of each tattoo artist who works in the establishment. The record shall contain the tattoo artist’s name, address, date of birth, and the license number issued by the department.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928285"/>
            <a:ext cx="3189216" cy="232534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32952619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711"/>
            <a:ext cx="5604252" cy="1260558"/>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64E-28.007(22),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inspections</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762000" y="2316959"/>
            <a:ext cx="3810000" cy="3046988"/>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r>
              <a:rPr lang="en-US" sz="2400" dirty="0">
                <a:latin typeface="Bell MT" panose="02020503060305020303" pitchFamily="18" charset="0"/>
              </a:rPr>
              <a:t>A tattoo establishment shall allow the department to conduct, at minimum, annual inspections for the purpose of ensuring compliance with sections 381.00771-.00791, Florida Statutes, and these rules.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677782"/>
            <a:ext cx="3189216" cy="232534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Tree>
    <p:extLst>
      <p:ext uri="{BB962C8B-B14F-4D97-AF65-F5344CB8AC3E}">
        <p14:creationId xmlns:p14="http://schemas.microsoft.com/office/powerpoint/2010/main" val="3472446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6911" y="161489"/>
            <a:ext cx="6051260" cy="1337069"/>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rule 64E-28.007(2),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lvl="0"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rPr>
              <a:t>May I Tattoo From home?</a:t>
            </a:r>
          </a:p>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nSpc>
                <a:spcPct val="90000"/>
              </a:lnSpc>
              <a:spcBef>
                <a:spcPct val="0"/>
              </a:spcBef>
              <a:spcAft>
                <a:spcPts val="600"/>
              </a:spcAft>
            </a:pPr>
            <a:endParaRPr lang="en-US" sz="2400" cap="all" dirty="0">
              <a:ln w="3175" cmpd="sng">
                <a:noFill/>
              </a:ln>
              <a:latin typeface="Palatino Linotype" panose="02040502050505030304" pitchFamily="18" charset="0"/>
              <a:ea typeface="+mj-ea"/>
              <a:cs typeface="+mj-cs"/>
            </a:endParaRPr>
          </a:p>
        </p:txBody>
      </p:sp>
      <p:sp>
        <p:nvSpPr>
          <p:cNvPr id="4" name="TextBox 3"/>
          <p:cNvSpPr txBox="1"/>
          <p:nvPr/>
        </p:nvSpPr>
        <p:spPr>
          <a:xfrm>
            <a:off x="609600" y="1752600"/>
            <a:ext cx="4114800" cy="4708981"/>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000" dirty="0">
                <a:latin typeface="Palatino Linotype" panose="02040502050505030304" pitchFamily="18" charset="0"/>
              </a:rPr>
              <a:t>There </a:t>
            </a:r>
            <a:r>
              <a:rPr lang="en-US" sz="2000" b="1" dirty="0">
                <a:latin typeface="Palatino Linotype" panose="02040502050505030304" pitchFamily="18" charset="0"/>
              </a:rPr>
              <a:t>will not be a direct opening</a:t>
            </a:r>
            <a:r>
              <a:rPr lang="en-US" sz="2000" dirty="0">
                <a:latin typeface="Palatino Linotype" panose="02040502050505030304" pitchFamily="18" charset="0"/>
              </a:rPr>
              <a:t> between a tattoo establishment and any portion of a building used as living or sleeping quarters.  </a:t>
            </a:r>
          </a:p>
          <a:p>
            <a:pPr marL="457200" indent="-457200">
              <a:buFont typeface="Wingdings" panose="05000000000000000000" pitchFamily="2" charset="2"/>
              <a:buChar char="v"/>
            </a:pPr>
            <a:endParaRPr lang="en-US" sz="2000" dirty="0">
              <a:latin typeface="Palatino Linotype" panose="02040502050505030304" pitchFamily="18" charset="0"/>
            </a:endParaRPr>
          </a:p>
          <a:p>
            <a:pPr marL="457200" indent="-457200">
              <a:buFont typeface="Wingdings" panose="05000000000000000000" pitchFamily="2" charset="2"/>
              <a:buChar char="v"/>
            </a:pPr>
            <a:r>
              <a:rPr lang="en-US" sz="2000" dirty="0">
                <a:latin typeface="Palatino Linotype" panose="02040502050505030304" pitchFamily="18" charset="0"/>
              </a:rPr>
              <a:t>This shall be accomplished by a </a:t>
            </a:r>
            <a:r>
              <a:rPr lang="en-US" sz="2000" b="1" dirty="0">
                <a:latin typeface="Palatino Linotype" panose="02040502050505030304" pitchFamily="18" charset="0"/>
              </a:rPr>
              <a:t>solid floor to ceiling wall of separation.</a:t>
            </a:r>
          </a:p>
          <a:p>
            <a:pPr marL="457200" indent="-457200">
              <a:buFont typeface="Wingdings" panose="05000000000000000000" pitchFamily="2" charset="2"/>
              <a:buChar char="v"/>
            </a:pPr>
            <a:endParaRPr lang="en-US" sz="2000" b="1" dirty="0">
              <a:latin typeface="Palatino Linotype" panose="02040502050505030304" pitchFamily="18" charset="0"/>
            </a:endParaRPr>
          </a:p>
          <a:p>
            <a:pPr marL="457200" indent="-457200">
              <a:buFont typeface="Wingdings" panose="05000000000000000000" pitchFamily="2" charset="2"/>
              <a:buChar char="v"/>
            </a:pPr>
            <a:r>
              <a:rPr lang="en-US" sz="2000" dirty="0">
                <a:latin typeface="Palatino Linotype" panose="02040502050505030304" pitchFamily="18" charset="0"/>
              </a:rPr>
              <a:t>Most homes will be located where </a:t>
            </a:r>
            <a:r>
              <a:rPr lang="en-US" sz="2000" b="1" dirty="0">
                <a:latin typeface="Palatino Linotype" panose="02040502050505030304" pitchFamily="18" charset="0"/>
              </a:rPr>
              <a:t>zoning laws </a:t>
            </a:r>
            <a:r>
              <a:rPr lang="en-US" sz="2000" dirty="0">
                <a:latin typeface="Palatino Linotype" panose="02040502050505030304" pitchFamily="18" charset="0"/>
              </a:rPr>
              <a:t>will not permit the operation of a commercial business.</a:t>
            </a:r>
          </a:p>
          <a:p>
            <a:pPr marL="457200" indent="-457200">
              <a:buFont typeface="Wingdings" panose="05000000000000000000" pitchFamily="2" charset="2"/>
              <a:buChar char="v"/>
            </a:pPr>
            <a:endParaRPr lang="en-US" sz="2000" b="1" dirty="0">
              <a:latin typeface="Palatino Linotype" panose="020405020505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141" y="2899599"/>
            <a:ext cx="3200400" cy="2414981"/>
          </a:xfrm>
          <a:prstGeom prst="roundRect">
            <a:avLst>
              <a:gd name="adj" fmla="val 16667"/>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
        <p:nvSpPr>
          <p:cNvPr id="3" name="&quot;Not Allowed&quot; Symbol 2">
            <a:extLst>
              <a:ext uri="{FF2B5EF4-FFF2-40B4-BE49-F238E27FC236}">
                <a16:creationId xmlns:a16="http://schemas.microsoft.com/office/drawing/2014/main" id="{5143A2FA-2E55-4843-B4A6-B608BC2F8EC8}"/>
              </a:ext>
            </a:extLst>
          </p:cNvPr>
          <p:cNvSpPr/>
          <p:nvPr/>
        </p:nvSpPr>
        <p:spPr>
          <a:xfrm>
            <a:off x="5124741" y="2773589"/>
            <a:ext cx="3505200" cy="2667000"/>
          </a:xfrm>
          <a:prstGeom prst="noSmoking">
            <a:avLst>
              <a:gd name="adj" fmla="val 560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866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77" y="164807"/>
            <a:ext cx="5638645" cy="1371289"/>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64E-28.007(23),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Biomedical waste</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2209800"/>
            <a:ext cx="4876800" cy="4154984"/>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r>
              <a:rPr lang="en-US" sz="2400" dirty="0">
                <a:latin typeface="Bell MT" panose="02020503060305020303" pitchFamily="18" charset="0"/>
              </a:rPr>
              <a:t>Biomedical waste shall be managed in accordance with section 381.0098, Florida Statutes, and Chapter 64E-16, Florida Administrative Code.  Regular solid waste shall be collected, stored and disposed of in a manner and at a frequency that does not create a sanitary nuisance, as defined in Chapter 386, Florida Statutes.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018997"/>
            <a:ext cx="3189216" cy="232534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a:extLst>
              <a:ext uri="{FF2B5EF4-FFF2-40B4-BE49-F238E27FC236}">
                <a16:creationId xmlns:a16="http://schemas.microsoft.com/office/drawing/2014/main" id="{62DA3EDE-D4FE-4F33-90E4-0AC21CFE6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200400"/>
            <a:ext cx="1543512" cy="399195"/>
          </a:xfrm>
          <a:prstGeom prst="rect">
            <a:avLst/>
          </a:prstGeom>
        </p:spPr>
      </p:pic>
    </p:spTree>
    <p:extLst>
      <p:ext uri="{BB962C8B-B14F-4D97-AF65-F5344CB8AC3E}">
        <p14:creationId xmlns:p14="http://schemas.microsoft.com/office/powerpoint/2010/main" val="34200264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52161"/>
            <a:ext cx="4571845" cy="1049224"/>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Tattoo Establishment</a:t>
            </a: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Licensure</a:t>
            </a: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381000" y="1524000"/>
            <a:ext cx="5791200" cy="526297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Bell MT" panose="02020503060305020303" pitchFamily="18" charset="0"/>
              </a:rPr>
              <a:t>Licensure of a tattoo establishment requires the following:</a:t>
            </a:r>
          </a:p>
          <a:p>
            <a:pPr marL="457200" indent="-457200">
              <a:buFont typeface="+mj-lt"/>
              <a:buAutoNum type="arabicParenR"/>
            </a:pPr>
            <a:r>
              <a:rPr lang="en-US" sz="2400" dirty="0">
                <a:solidFill>
                  <a:schemeClr val="bg1"/>
                </a:solidFill>
                <a:latin typeface="Bell MT" panose="02020503060305020303" pitchFamily="18" charset="0"/>
              </a:rPr>
              <a:t>Contact city/county for potential </a:t>
            </a:r>
            <a:r>
              <a:rPr lang="en-US" sz="2400" dirty="0">
                <a:solidFill>
                  <a:srgbClr val="FF0000"/>
                </a:solidFill>
                <a:latin typeface="Bell MT" panose="02020503060305020303" pitchFamily="18" charset="0"/>
              </a:rPr>
              <a:t>need for business tax receipt and ensure location is zoned for a tattoo business</a:t>
            </a:r>
            <a:r>
              <a:rPr lang="en-US" sz="2400" dirty="0">
                <a:latin typeface="Bell MT" panose="02020503060305020303" pitchFamily="18" charset="0"/>
              </a:rPr>
              <a:t>.</a:t>
            </a:r>
          </a:p>
          <a:p>
            <a:pPr marL="457200" indent="-457200">
              <a:buFont typeface="+mj-lt"/>
              <a:buAutoNum type="arabicParenR"/>
            </a:pPr>
            <a:r>
              <a:rPr lang="en-US" sz="2400" dirty="0">
                <a:latin typeface="Bell MT" panose="02020503060305020303" pitchFamily="18" charset="0"/>
              </a:rPr>
              <a:t>Submit completed </a:t>
            </a:r>
            <a:r>
              <a:rPr lang="en-US" sz="2400" dirty="0">
                <a:solidFill>
                  <a:srgbClr val="FF0000"/>
                </a:solidFill>
                <a:latin typeface="Bell MT" panose="02020503060305020303" pitchFamily="18" charset="0"/>
              </a:rPr>
              <a:t>Application for Tattoo Establishment License. ($200)</a:t>
            </a:r>
          </a:p>
          <a:p>
            <a:pPr marL="457200" indent="-457200">
              <a:buFont typeface="+mj-lt"/>
              <a:buAutoNum type="arabicParenR"/>
            </a:pPr>
            <a:r>
              <a:rPr lang="en-US" sz="2400" dirty="0">
                <a:latin typeface="Bell MT" panose="02020503060305020303" pitchFamily="18" charset="0"/>
              </a:rPr>
              <a:t>Completed </a:t>
            </a:r>
            <a:r>
              <a:rPr lang="en-US" sz="2400" dirty="0">
                <a:solidFill>
                  <a:srgbClr val="FF0000"/>
                </a:solidFill>
                <a:latin typeface="Bell MT" panose="02020503060305020303" pitchFamily="18" charset="0"/>
              </a:rPr>
              <a:t>Application for Biomedical Waste Generator Permit/Exemption. ($85)</a:t>
            </a:r>
          </a:p>
          <a:p>
            <a:pPr marL="457200" indent="-457200">
              <a:buFont typeface="+mj-lt"/>
              <a:buAutoNum type="arabicParenR"/>
            </a:pPr>
            <a:r>
              <a:rPr lang="en-US" sz="2400" dirty="0">
                <a:solidFill>
                  <a:schemeClr val="bg1"/>
                </a:solidFill>
                <a:latin typeface="Bell MT" panose="02020503060305020303" pitchFamily="18" charset="0"/>
              </a:rPr>
              <a:t>Pass inspection in compliance with sections </a:t>
            </a:r>
            <a:r>
              <a:rPr lang="en-US" sz="2400" dirty="0">
                <a:latin typeface="Bell MT" panose="02020503060305020303" pitchFamily="18" charset="0"/>
              </a:rPr>
              <a:t>381.00771-381.00791, Florida Statutes, and </a:t>
            </a:r>
            <a:r>
              <a:rPr lang="en-US" sz="2400" dirty="0">
                <a:solidFill>
                  <a:srgbClr val="FF0000"/>
                </a:solidFill>
                <a:latin typeface="Bell MT" panose="02020503060305020303" pitchFamily="18" charset="0"/>
              </a:rPr>
              <a:t>Rule 64E-28, , Florida Administrative Code</a:t>
            </a:r>
            <a:r>
              <a:rPr lang="en-US" sz="2400" dirty="0">
                <a:latin typeface="Bell MT" panose="02020503060305020303"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6" name="Picture 5">
            <a:extLst>
              <a:ext uri="{FF2B5EF4-FFF2-40B4-BE49-F238E27FC236}">
                <a16:creationId xmlns:a16="http://schemas.microsoft.com/office/drawing/2014/main" id="{7A6C28E9-CB98-4A06-A72B-76BE2B8B3B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286000"/>
            <a:ext cx="2268782" cy="3324655"/>
          </a:xfrm>
          <a:prstGeom prst="rect">
            <a:avLst/>
          </a:prstGeom>
          <a:solidFill>
            <a:srgbClr val="FFFFFF">
              <a:shade val="85000"/>
            </a:srgbClr>
          </a:solidFill>
          <a:ln w="762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3402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0123"/>
            <a:ext cx="5780885" cy="1125734"/>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Where to submit</a:t>
            </a: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Application and fee</a:t>
            </a: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1221635" y="2209801"/>
            <a:ext cx="4264765" cy="3046988"/>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panose="05000000000000000000" pitchFamily="2" charset="2"/>
              <a:buChar char="v"/>
            </a:pPr>
            <a:r>
              <a:rPr lang="en-US" sz="2400" dirty="0">
                <a:latin typeface="Bell MT" panose="02020503060305020303" pitchFamily="18" charset="0"/>
              </a:rPr>
              <a:t>Applications, supporting documents, and fees should be submitted to the </a:t>
            </a:r>
            <a:r>
              <a:rPr lang="en-US" sz="2400" dirty="0">
                <a:solidFill>
                  <a:srgbClr val="FF0000"/>
                </a:solidFill>
                <a:latin typeface="Bell MT" panose="02020503060305020303" pitchFamily="18" charset="0"/>
              </a:rPr>
              <a:t>local Department of Health office having jurisdiction of the tattooing program in the county in which the business is located.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a:extLst>
              <a:ext uri="{FF2B5EF4-FFF2-40B4-BE49-F238E27FC236}">
                <a16:creationId xmlns:a16="http://schemas.microsoft.com/office/drawing/2014/main" id="{18642EC8-00EA-4B70-B781-605598EE8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209801"/>
            <a:ext cx="2079990" cy="3048000"/>
          </a:xfrm>
          <a:prstGeom prst="rect">
            <a:avLst/>
          </a:prstGeom>
          <a:solidFill>
            <a:srgbClr val="FFFFFF">
              <a:shade val="85000"/>
            </a:srgbClr>
          </a:solidFill>
          <a:ln w="762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4078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9673"/>
            <a:ext cx="5638800" cy="1286634"/>
          </a:xfrm>
          <a:prstGeom prst="rect">
            <a:avLst/>
          </a:prstGeom>
          <a:solidFill>
            <a:schemeClr val="tx1"/>
          </a:solidFill>
          <a:ln w="38100">
            <a:solidFill>
              <a:schemeClr val="bg1"/>
            </a:solidFill>
          </a:ln>
        </p:spPr>
        <p:txBody>
          <a:bodyPr vert="horz" lIns="91440" tIns="45720" rIns="91440" bIns="45720" rtlCol="0" anchor="ctr">
            <a:normAutofit fontScale="32500" lnSpcReduction="20000"/>
          </a:bodyPr>
          <a:lstStyle/>
          <a:p>
            <a:pPr algn="ctr">
              <a:lnSpc>
                <a:spcPct val="90000"/>
              </a:lnSpc>
              <a:spcBef>
                <a:spcPct val="0"/>
              </a:spcBef>
              <a:spcAft>
                <a:spcPts val="600"/>
              </a:spcAft>
            </a:pPr>
            <a:endParaRPr lang="en-US" sz="2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7400" b="1" cap="all" dirty="0">
                <a:ln w="3175" cmpd="sng">
                  <a:noFill/>
                </a:ln>
                <a:solidFill>
                  <a:schemeClr val="accent2">
                    <a:lumMod val="75000"/>
                  </a:schemeClr>
                </a:solidFill>
                <a:latin typeface="Palatino Linotype" panose="02040502050505030304" pitchFamily="18" charset="0"/>
                <a:ea typeface="+mj-ea"/>
                <a:cs typeface="+mj-cs"/>
              </a:rPr>
              <a:t>Rule 64E-28.007(3) &amp; (4), </a:t>
            </a:r>
          </a:p>
          <a:p>
            <a:pPr algn="ctr">
              <a:lnSpc>
                <a:spcPct val="90000"/>
              </a:lnSpc>
              <a:spcBef>
                <a:spcPct val="0"/>
              </a:spcBef>
              <a:spcAft>
                <a:spcPts val="600"/>
              </a:spcAft>
            </a:pPr>
            <a:r>
              <a:rPr lang="en-US" sz="7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p>
          <a:p>
            <a:pPr algn="ctr">
              <a:lnSpc>
                <a:spcPct val="90000"/>
              </a:lnSpc>
              <a:spcBef>
                <a:spcPct val="0"/>
              </a:spcBef>
              <a:spcAft>
                <a:spcPts val="600"/>
              </a:spcAft>
            </a:pPr>
            <a:r>
              <a:rPr lang="en-US" sz="7400" b="1" cap="all" dirty="0">
                <a:ln w="3175" cmpd="sng">
                  <a:noFill/>
                </a:ln>
                <a:solidFill>
                  <a:srgbClr val="FF6600"/>
                </a:solidFill>
                <a:latin typeface="Palatino Linotype" panose="02040502050505030304" pitchFamily="18" charset="0"/>
              </a:rPr>
              <a:t>Food and Smoking</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24281" y="2301030"/>
            <a:ext cx="4572001" cy="34778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000" dirty="0">
                <a:latin typeface="Palatino Linotype" panose="02040502050505030304" pitchFamily="18" charset="0"/>
              </a:rPr>
              <a:t>A tattoo establishment shall not be located in an area where food is prepared. </a:t>
            </a:r>
          </a:p>
          <a:p>
            <a:pPr marL="457200" indent="-457200">
              <a:buFont typeface="Wingdings" panose="05000000000000000000" pitchFamily="2" charset="2"/>
              <a:buChar char="v"/>
            </a:pPr>
            <a:endParaRPr lang="en-US" sz="2000" dirty="0">
              <a:latin typeface="Palatino Linotype" panose="02040502050505030304" pitchFamily="18" charset="0"/>
            </a:endParaRPr>
          </a:p>
          <a:p>
            <a:pPr marL="457200" indent="-457200">
              <a:buFont typeface="Wingdings" panose="05000000000000000000" pitchFamily="2" charset="2"/>
              <a:buChar char="v"/>
            </a:pPr>
            <a:r>
              <a:rPr lang="en-US" sz="2000" dirty="0">
                <a:solidFill>
                  <a:srgbClr val="FF0000"/>
                </a:solidFill>
                <a:latin typeface="Palatino Linotype" panose="02040502050505030304" pitchFamily="18" charset="0"/>
              </a:rPr>
              <a:t>Eating </a:t>
            </a:r>
            <a:r>
              <a:rPr lang="en-US" sz="2000" dirty="0">
                <a:latin typeface="Palatino Linotype" panose="02040502050505030304" pitchFamily="18" charset="0"/>
              </a:rPr>
              <a:t>and </a:t>
            </a:r>
            <a:r>
              <a:rPr lang="en-US" sz="2000" dirty="0">
                <a:solidFill>
                  <a:srgbClr val="FF0000"/>
                </a:solidFill>
                <a:latin typeface="Palatino Linotype" panose="02040502050505030304" pitchFamily="18" charset="0"/>
              </a:rPr>
              <a:t>drinking</a:t>
            </a:r>
            <a:r>
              <a:rPr lang="en-US" sz="2000" dirty="0">
                <a:latin typeface="Palatino Linotype" panose="02040502050505030304" pitchFamily="18" charset="0"/>
              </a:rPr>
              <a:t>, except for the purpose of administering first aid, and </a:t>
            </a:r>
            <a:r>
              <a:rPr lang="en-US" sz="2000" dirty="0">
                <a:solidFill>
                  <a:srgbClr val="FF0000"/>
                </a:solidFill>
                <a:latin typeface="Palatino Linotype" panose="02040502050505030304" pitchFamily="18" charset="0"/>
              </a:rPr>
              <a:t>smoking</a:t>
            </a:r>
            <a:r>
              <a:rPr lang="en-US" sz="2000" dirty="0">
                <a:latin typeface="Palatino Linotype" panose="02040502050505030304" pitchFamily="18" charset="0"/>
              </a:rPr>
              <a:t> are prohibited in areas where tattooing is performed or where instruments and supplies are cleaned and stored.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7134" y="1719282"/>
            <a:ext cx="2865539" cy="2201153"/>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134" y="4210438"/>
            <a:ext cx="2877673" cy="2184486"/>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quot;Not Allowed&quot; Symbol 10">
            <a:extLst>
              <a:ext uri="{FF2B5EF4-FFF2-40B4-BE49-F238E27FC236}">
                <a16:creationId xmlns:a16="http://schemas.microsoft.com/office/drawing/2014/main" id="{F3D4B996-99F7-4992-B238-9A643832D64C}"/>
              </a:ext>
            </a:extLst>
          </p:cNvPr>
          <p:cNvSpPr/>
          <p:nvPr/>
        </p:nvSpPr>
        <p:spPr>
          <a:xfrm>
            <a:off x="5486400" y="1583470"/>
            <a:ext cx="3344333" cy="2396731"/>
          </a:xfrm>
          <a:prstGeom prst="noSmoking">
            <a:avLst>
              <a:gd name="adj" fmla="val 560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t Allowed&quot; Symbol 11">
            <a:extLst>
              <a:ext uri="{FF2B5EF4-FFF2-40B4-BE49-F238E27FC236}">
                <a16:creationId xmlns:a16="http://schemas.microsoft.com/office/drawing/2014/main" id="{DAE9DE73-81E8-487C-A1E2-B62091E4815C}"/>
              </a:ext>
            </a:extLst>
          </p:cNvPr>
          <p:cNvSpPr/>
          <p:nvPr/>
        </p:nvSpPr>
        <p:spPr>
          <a:xfrm>
            <a:off x="5486400" y="4023248"/>
            <a:ext cx="3344333" cy="2549293"/>
          </a:xfrm>
          <a:prstGeom prst="noSmoking">
            <a:avLst>
              <a:gd name="adj" fmla="val 560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9799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8414" y="121599"/>
            <a:ext cx="5715000" cy="1559810"/>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Rule 64E-28.007(5) &amp; (6),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 </a:t>
            </a:r>
          </a:p>
          <a:p>
            <a:pPr lvl="0"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rPr>
              <a:t>Water </a:t>
            </a:r>
            <a:r>
              <a:rPr lang="en-US" sz="9600" b="1" cap="all">
                <a:ln w="3175" cmpd="sng">
                  <a:noFill/>
                </a:ln>
                <a:solidFill>
                  <a:srgbClr val="FF6600"/>
                </a:solidFill>
                <a:latin typeface="Palatino Linotype" panose="02040502050505030304" pitchFamily="18" charset="0"/>
              </a:rPr>
              <a:t>&amp; Sewage</a:t>
            </a:r>
            <a:endParaRPr lang="en-US" sz="9600" b="1" cap="all" dirty="0">
              <a:ln w="3175" cmpd="sng">
                <a:noFill/>
              </a:ln>
              <a:solidFill>
                <a:srgbClr val="FF6600"/>
              </a:solidFill>
              <a:latin typeface="Palatino Linotype" panose="02040502050505030304" pitchFamily="18" charset="0"/>
            </a:endParaRP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762000" y="2467496"/>
            <a:ext cx="3598333" cy="2862322"/>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000" dirty="0">
                <a:latin typeface="Palatino Linotype" panose="02040502050505030304" pitchFamily="18" charset="0"/>
              </a:rPr>
              <a:t>Water supplies shall comply with Chapter 64E-8 or 62-550, Florida Administrative Code.</a:t>
            </a:r>
          </a:p>
          <a:p>
            <a:pPr marL="457200" indent="-457200">
              <a:buFont typeface="Wingdings" panose="05000000000000000000" pitchFamily="2" charset="2"/>
              <a:buChar char="v"/>
            </a:pPr>
            <a:endParaRPr lang="en-US" sz="2000" dirty="0">
              <a:latin typeface="Palatino Linotype" panose="02040502050505030304" pitchFamily="18" charset="0"/>
            </a:endParaRPr>
          </a:p>
          <a:p>
            <a:pPr marL="457200" indent="-457200">
              <a:buFont typeface="Wingdings" panose="05000000000000000000" pitchFamily="2" charset="2"/>
              <a:buChar char="v"/>
            </a:pPr>
            <a:r>
              <a:rPr lang="en-US" sz="2000" dirty="0">
                <a:latin typeface="Palatino Linotype" panose="02040502050505030304" pitchFamily="18" charset="0"/>
              </a:rPr>
              <a:t>Sewage disposal shall comply with Chapter 64E-6 or 62-200, Florida Administrative Code.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014" y="1954450"/>
            <a:ext cx="3200400" cy="2205471"/>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3014" y="4343400"/>
            <a:ext cx="3200400" cy="2205471"/>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71236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1" y="118322"/>
            <a:ext cx="5562599" cy="1323644"/>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Rule 64E-28.007(7) &amp; (8),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8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Pests &amp; Animals</a:t>
            </a:r>
          </a:p>
        </p:txBody>
      </p:sp>
      <p:sp>
        <p:nvSpPr>
          <p:cNvPr id="4" name="TextBox 3"/>
          <p:cNvSpPr txBox="1"/>
          <p:nvPr/>
        </p:nvSpPr>
        <p:spPr>
          <a:xfrm>
            <a:off x="457200" y="2465322"/>
            <a:ext cx="4114800" cy="317009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000" dirty="0">
                <a:latin typeface="Palatino Linotype" panose="02040502050505030304" pitchFamily="18" charset="0"/>
              </a:rPr>
              <a:t>The establishment shall protect against the entrance, breeding, and presence of vermin such as insects and rodents.</a:t>
            </a:r>
          </a:p>
          <a:p>
            <a:pPr marL="457200" indent="-457200">
              <a:buFont typeface="Wingdings" panose="05000000000000000000" pitchFamily="2" charset="2"/>
              <a:buChar char="v"/>
            </a:pPr>
            <a:endParaRPr lang="en-US" sz="2000" dirty="0">
              <a:latin typeface="Palatino Linotype" panose="02040502050505030304" pitchFamily="18" charset="0"/>
            </a:endParaRPr>
          </a:p>
          <a:p>
            <a:pPr marL="457200" indent="-457200">
              <a:buFont typeface="Wingdings" panose="05000000000000000000" pitchFamily="2" charset="2"/>
              <a:buChar char="v"/>
            </a:pPr>
            <a:r>
              <a:rPr lang="en-US" sz="2000" dirty="0">
                <a:latin typeface="Palatino Linotype" panose="02040502050505030304" pitchFamily="18" charset="0"/>
              </a:rPr>
              <a:t>Animals </a:t>
            </a:r>
            <a:r>
              <a:rPr lang="en-US" sz="2000" b="1" dirty="0">
                <a:latin typeface="Palatino Linotype" panose="02040502050505030304" pitchFamily="18" charset="0"/>
              </a:rPr>
              <a:t>shall not be </a:t>
            </a:r>
            <a:r>
              <a:rPr lang="en-US" sz="2000" dirty="0">
                <a:latin typeface="Palatino Linotype" panose="02040502050505030304" pitchFamily="18" charset="0"/>
              </a:rPr>
              <a:t>allowed in a tattoo establishment </a:t>
            </a:r>
            <a:r>
              <a:rPr lang="en-US" sz="2000" b="1" dirty="0">
                <a:solidFill>
                  <a:srgbClr val="FF0000"/>
                </a:solidFill>
                <a:latin typeface="Palatino Linotype" panose="02040502050505030304" pitchFamily="18" charset="0"/>
              </a:rPr>
              <a:t>except for </a:t>
            </a:r>
            <a:r>
              <a:rPr lang="en-US" sz="2000" dirty="0">
                <a:latin typeface="Palatino Linotype" panose="02040502050505030304" pitchFamily="18" charset="0"/>
              </a:rPr>
              <a:t>service animals for persons with disabilities.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8534" y="1844901"/>
            <a:ext cx="3200400" cy="2205471"/>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9250"/>
            <a:ext cx="1169543" cy="12605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534" y="4267200"/>
            <a:ext cx="3200400" cy="2290921"/>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quot;Not Allowed&quot; Symbol 10">
            <a:extLst>
              <a:ext uri="{FF2B5EF4-FFF2-40B4-BE49-F238E27FC236}">
                <a16:creationId xmlns:a16="http://schemas.microsoft.com/office/drawing/2014/main" id="{8BAF322E-9A87-45CA-8278-0D9DD177A7E4}"/>
              </a:ext>
            </a:extLst>
          </p:cNvPr>
          <p:cNvSpPr/>
          <p:nvPr/>
        </p:nvSpPr>
        <p:spPr>
          <a:xfrm>
            <a:off x="5257800" y="1704614"/>
            <a:ext cx="3657600" cy="2486046"/>
          </a:xfrm>
          <a:prstGeom prst="noSmoking">
            <a:avLst>
              <a:gd name="adj" fmla="val 560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5554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5310" y="161489"/>
            <a:ext cx="5562599" cy="1362511"/>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17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Chapter 64E-28.007(9),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  </a:t>
            </a:r>
          </a:p>
          <a:p>
            <a:pPr algn="ctr">
              <a:lnSpc>
                <a:spcPct val="90000"/>
              </a:lnSpc>
              <a:spcBef>
                <a:spcPct val="0"/>
              </a:spcBef>
              <a:spcAft>
                <a:spcPts val="600"/>
              </a:spcAft>
            </a:pPr>
            <a:endParaRPr lang="en-US" sz="4000"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a:ln w="3175" cmpd="sng">
                  <a:noFill/>
                </a:ln>
                <a:solidFill>
                  <a:srgbClr val="FF6600"/>
                </a:solidFill>
                <a:latin typeface="Palatino Linotype" panose="02040502050505030304" pitchFamily="18" charset="0"/>
                <a:ea typeface="+mj-ea"/>
                <a:cs typeface="+mj-cs"/>
              </a:rPr>
              <a:t>lighting</a:t>
            </a: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
        <p:nvSpPr>
          <p:cNvPr id="10" name="TextBox 9"/>
          <p:cNvSpPr txBox="1"/>
          <p:nvPr/>
        </p:nvSpPr>
        <p:spPr>
          <a:xfrm>
            <a:off x="609600" y="2515357"/>
            <a:ext cx="4114800" cy="3046988"/>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Each tattoo establishment shall have an artificial light source equivalent to at least 100 foot candles in the tattooing area and in the area where items are cleaned and sterilized.</a:t>
            </a:r>
            <a:endParaRPr lang="en-US" sz="2400" b="1" dirty="0">
              <a:latin typeface="Bell MT" panose="02020503060305020303" pitchFamily="18" charset="0"/>
            </a:endParaRPr>
          </a:p>
          <a:p>
            <a:endParaRPr lang="en-US" sz="2400" dirty="0">
              <a:latin typeface="Bell MT" panose="02020503060305020303"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400" y="2893390"/>
            <a:ext cx="3262453" cy="229092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4952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155" y="128554"/>
            <a:ext cx="5548452" cy="1218889"/>
          </a:xfrm>
          <a:prstGeom prst="rect">
            <a:avLst/>
          </a:prstGeom>
          <a:solidFill>
            <a:schemeClr val="tx1"/>
          </a:solidFill>
          <a:ln w="38100">
            <a:solidFill>
              <a:schemeClr val="bg1"/>
            </a:solidFill>
          </a:ln>
        </p:spPr>
        <p:txBody>
          <a:bodyPr vert="horz" lIns="91440" tIns="45720" rIns="91440" bIns="45720" rtlCol="0" anchor="ctr">
            <a:noAutofit/>
          </a:bodyPr>
          <a:lstStyle/>
          <a:p>
            <a:pPr algn="ctr">
              <a:lnSpc>
                <a:spcPct val="90000"/>
              </a:lnSpc>
              <a:spcBef>
                <a:spcPct val="0"/>
              </a:spcBef>
              <a:spcAft>
                <a:spcPts val="600"/>
              </a:spcAft>
            </a:pPr>
            <a:endParaRPr lang="en-US" sz="2400" b="1" cap="all" dirty="0">
              <a:ln w="3175" cmpd="sng">
                <a:noFill/>
              </a:ln>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Chapter 64E-28.007(10), </a:t>
            </a:r>
          </a:p>
          <a:p>
            <a:pPr algn="ctr">
              <a:lnSpc>
                <a:spcPct val="90000"/>
              </a:lnSpc>
              <a:spcBef>
                <a:spcPct val="0"/>
              </a:spcBef>
              <a:spcAft>
                <a:spcPts val="600"/>
              </a:spcAft>
            </a:pPr>
            <a:r>
              <a:rPr lang="en-US" sz="24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8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2400" b="1" cap="all" dirty="0">
                <a:ln w="3175" cmpd="sng">
                  <a:noFill/>
                </a:ln>
                <a:solidFill>
                  <a:srgbClr val="FF6600"/>
                </a:solidFill>
                <a:latin typeface="Palatino Linotype" panose="02040502050505030304" pitchFamily="18" charset="0"/>
                <a:ea typeface="+mj-ea"/>
                <a:cs typeface="+mj-cs"/>
              </a:rPr>
              <a:t>restrooms</a:t>
            </a:r>
          </a:p>
          <a:p>
            <a:pPr>
              <a:lnSpc>
                <a:spcPct val="90000"/>
              </a:lnSpc>
              <a:spcBef>
                <a:spcPct val="0"/>
              </a:spcBef>
              <a:spcAft>
                <a:spcPts val="600"/>
              </a:spcAft>
            </a:pPr>
            <a:endParaRPr lang="en-US" sz="2400" cap="all" dirty="0">
              <a:ln w="3175" cmpd="sng">
                <a:noFill/>
              </a:ln>
              <a:latin typeface="Bell MT" panose="02020503060305020303" pitchFamily="18" charset="0"/>
              <a:ea typeface="+mj-ea"/>
              <a:cs typeface="+mj-cs"/>
            </a:endParaRPr>
          </a:p>
        </p:txBody>
      </p:sp>
      <p:sp>
        <p:nvSpPr>
          <p:cNvPr id="4" name="TextBox 3"/>
          <p:cNvSpPr txBox="1"/>
          <p:nvPr/>
        </p:nvSpPr>
        <p:spPr>
          <a:xfrm>
            <a:off x="609600" y="1676400"/>
            <a:ext cx="4114800" cy="464742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Restrooms shall be supplied with toilet tissue, a hand sink with running water under pressure, and liquid soap.</a:t>
            </a:r>
          </a:p>
          <a:p>
            <a:pPr marL="457200" indent="-457200">
              <a:buFont typeface="Wingdings" panose="05000000000000000000" pitchFamily="2" charset="2"/>
              <a:buChar char="v"/>
            </a:pPr>
            <a:endParaRPr lang="en-US" sz="800" dirty="0">
              <a:latin typeface="Bell MT" panose="02020503060305020303" pitchFamily="18" charset="0"/>
            </a:endParaRPr>
          </a:p>
          <a:p>
            <a:pPr marL="457200" indent="-457200">
              <a:buFont typeface="Wingdings" panose="05000000000000000000" pitchFamily="2" charset="2"/>
              <a:buChar char="v"/>
            </a:pPr>
            <a:r>
              <a:rPr lang="en-US" sz="2400" dirty="0">
                <a:latin typeface="Bell MT" panose="02020503060305020303" pitchFamily="18" charset="0"/>
              </a:rPr>
              <a:t>Restrooms shall have a dispenser with single-use paper towels, waste receptacles, and signage posted to instruct employees to thoroughly wash their hands.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24000"/>
            <a:ext cx="3262452" cy="2290922"/>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2377"/>
            <a:ext cx="1169543" cy="12605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126026"/>
            <a:ext cx="3262452" cy="2291621"/>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9214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49589"/>
            <a:ext cx="5562599" cy="1163679"/>
          </a:xfrm>
          <a:prstGeom prst="rect">
            <a:avLst/>
          </a:prstGeom>
          <a:solidFill>
            <a:schemeClr val="tx1"/>
          </a:solidFill>
          <a:ln w="38100">
            <a:solidFill>
              <a:schemeClr val="bg1"/>
            </a:solidFill>
          </a:ln>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9600" b="1"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err="1">
                <a:ln w="3175" cmpd="sng">
                  <a:noFill/>
                </a:ln>
                <a:solidFill>
                  <a:schemeClr val="accent2">
                    <a:lumMod val="75000"/>
                  </a:schemeClr>
                </a:solidFill>
                <a:latin typeface="Palatino Linotype" panose="02040502050505030304" pitchFamily="18" charset="0"/>
                <a:ea typeface="+mj-ea"/>
                <a:cs typeface="+mj-cs"/>
              </a:rPr>
              <a:t>CHapter</a:t>
            </a:r>
            <a:r>
              <a:rPr lang="en-US" sz="9600" b="1" cap="all" dirty="0">
                <a:ln w="3175" cmpd="sng">
                  <a:noFill/>
                </a:ln>
                <a:solidFill>
                  <a:schemeClr val="accent2">
                    <a:lumMod val="75000"/>
                  </a:schemeClr>
                </a:solidFill>
                <a:latin typeface="Palatino Linotype" panose="02040502050505030304" pitchFamily="18" charset="0"/>
                <a:ea typeface="+mj-ea"/>
                <a:cs typeface="+mj-cs"/>
              </a:rPr>
              <a:t> 64E-28.007(11), </a:t>
            </a:r>
          </a:p>
          <a:p>
            <a:pPr algn="ctr">
              <a:lnSpc>
                <a:spcPct val="90000"/>
              </a:lnSpc>
              <a:spcBef>
                <a:spcPct val="0"/>
              </a:spcBef>
              <a:spcAft>
                <a:spcPts val="600"/>
              </a:spcAft>
            </a:pPr>
            <a:r>
              <a:rPr lang="en-US" sz="9600" b="1" cap="all" dirty="0">
                <a:ln w="3175" cmpd="sng">
                  <a:noFill/>
                </a:ln>
                <a:solidFill>
                  <a:schemeClr val="accent2">
                    <a:lumMod val="75000"/>
                  </a:schemeClr>
                </a:solidFill>
                <a:latin typeface="Palatino Linotype" panose="02040502050505030304" pitchFamily="18" charset="0"/>
                <a:ea typeface="+mj-ea"/>
                <a:cs typeface="+mj-cs"/>
              </a:rPr>
              <a:t>Florida Administrative Code</a:t>
            </a:r>
            <a:endParaRPr lang="en-US" sz="9600" cap="all" dirty="0">
              <a:ln w="3175" cmpd="sng">
                <a:noFill/>
              </a:ln>
              <a:solidFill>
                <a:schemeClr val="accent2">
                  <a:lumMod val="75000"/>
                </a:schemeClr>
              </a:solidFill>
              <a:latin typeface="Palatino Linotype" panose="02040502050505030304" pitchFamily="18" charset="0"/>
              <a:ea typeface="+mj-ea"/>
              <a:cs typeface="+mj-cs"/>
            </a:endParaRPr>
          </a:p>
          <a:p>
            <a:pPr algn="ctr">
              <a:lnSpc>
                <a:spcPct val="90000"/>
              </a:lnSpc>
              <a:spcBef>
                <a:spcPct val="0"/>
              </a:spcBef>
              <a:spcAft>
                <a:spcPts val="600"/>
              </a:spcAft>
            </a:pPr>
            <a:r>
              <a:rPr lang="en-US" sz="9600" b="1" cap="all" dirty="0" err="1">
                <a:ln w="3175" cmpd="sng">
                  <a:noFill/>
                </a:ln>
                <a:solidFill>
                  <a:srgbClr val="FF6600"/>
                </a:solidFill>
                <a:latin typeface="Palatino Linotype" panose="02040502050505030304" pitchFamily="18" charset="0"/>
                <a:ea typeface="+mj-ea"/>
                <a:cs typeface="+mj-cs"/>
              </a:rPr>
              <a:t>hANDSINKS</a:t>
            </a:r>
            <a:endParaRPr lang="en-US" sz="9600" b="1" cap="all" dirty="0">
              <a:ln w="3175" cmpd="sng">
                <a:noFill/>
              </a:ln>
              <a:solidFill>
                <a:srgbClr val="FF6600"/>
              </a:solidFill>
              <a:latin typeface="Palatino Linotype" panose="02040502050505030304" pitchFamily="18" charset="0"/>
              <a:ea typeface="+mj-ea"/>
              <a:cs typeface="+mj-cs"/>
            </a:endParaRPr>
          </a:p>
          <a:p>
            <a:pPr>
              <a:lnSpc>
                <a:spcPct val="90000"/>
              </a:lnSpc>
              <a:spcBef>
                <a:spcPct val="0"/>
              </a:spcBef>
              <a:spcAft>
                <a:spcPts val="600"/>
              </a:spcAft>
            </a:pPr>
            <a:endParaRPr lang="en-US" sz="1600" cap="all" dirty="0">
              <a:ln w="3175" cmpd="sng">
                <a:noFill/>
              </a:ln>
              <a:latin typeface="Bell MT" panose="02020503060305020303" pitchFamily="18" charset="0"/>
              <a:ea typeface="+mj-ea"/>
              <a:cs typeface="+mj-cs"/>
            </a:endParaRPr>
          </a:p>
        </p:txBody>
      </p:sp>
      <p:sp>
        <p:nvSpPr>
          <p:cNvPr id="4" name="TextBox 3"/>
          <p:cNvSpPr txBox="1"/>
          <p:nvPr/>
        </p:nvSpPr>
        <p:spPr>
          <a:xfrm>
            <a:off x="609600" y="2359383"/>
            <a:ext cx="4114800" cy="34163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v"/>
            </a:pPr>
            <a:r>
              <a:rPr lang="en-US" sz="2400" dirty="0">
                <a:latin typeface="Bell MT" panose="02020503060305020303" pitchFamily="18" charset="0"/>
              </a:rPr>
              <a:t>A handsink  with </a:t>
            </a:r>
            <a:r>
              <a:rPr lang="en-US" sz="2400" b="1" dirty="0">
                <a:solidFill>
                  <a:srgbClr val="FF0000"/>
                </a:solidFill>
                <a:latin typeface="Bell MT" panose="02020503060305020303" pitchFamily="18" charset="0"/>
              </a:rPr>
              <a:t>unobstructed access</a:t>
            </a:r>
            <a:r>
              <a:rPr lang="en-US" sz="2400" dirty="0">
                <a:solidFill>
                  <a:srgbClr val="FF0000"/>
                </a:solidFill>
                <a:latin typeface="Bell MT" panose="02020503060305020303" pitchFamily="18" charset="0"/>
              </a:rPr>
              <a:t> </a:t>
            </a:r>
            <a:r>
              <a:rPr lang="en-US" sz="2400" dirty="0">
                <a:latin typeface="Bell MT" panose="02020503060305020303" pitchFamily="18" charset="0"/>
              </a:rPr>
              <a:t>shall be located within each tattoo area or centrally located within the overall workroom area, so that each tattoo artist has access to the handsink for handwashing.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667000"/>
            <a:ext cx="3262452" cy="2819400"/>
          </a:xfrm>
          <a:prstGeom prst="roundRect">
            <a:avLst>
              <a:gd name="adj" fmla="val 16667"/>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711"/>
            <a:ext cx="1169543" cy="1260558"/>
          </a:xfrm>
          <a:prstGeom prst="rect">
            <a:avLst/>
          </a:prstGeom>
        </p:spPr>
      </p:pic>
      <p:sp>
        <p:nvSpPr>
          <p:cNvPr id="3" name="Oval 2">
            <a:extLst>
              <a:ext uri="{FF2B5EF4-FFF2-40B4-BE49-F238E27FC236}">
                <a16:creationId xmlns:a16="http://schemas.microsoft.com/office/drawing/2014/main" id="{A1ABCB4F-6702-49AE-A213-D9B35BFE578D}"/>
              </a:ext>
            </a:extLst>
          </p:cNvPr>
          <p:cNvSpPr/>
          <p:nvPr/>
        </p:nvSpPr>
        <p:spPr>
          <a:xfrm>
            <a:off x="5638800" y="3428999"/>
            <a:ext cx="1600200" cy="1295401"/>
          </a:xfrm>
          <a:prstGeom prst="ellipse">
            <a:avLst/>
          </a:prstGeom>
          <a:noFill/>
          <a:ln w="38100">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72941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Celestial</Template>
  <TotalTime>139157</TotalTime>
  <Words>2887</Words>
  <Application>Microsoft Office PowerPoint</Application>
  <PresentationFormat>On-screen Show (4:3)</PresentationFormat>
  <Paragraphs>262</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Bell MT</vt:lpstr>
      <vt:lpstr>Calibri</vt:lpstr>
      <vt:lpstr>Calibri Light</vt:lpstr>
      <vt:lpstr>Palatino Linotype</vt:lpstr>
      <vt:lpstr>Wingdings</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Lawhorn, Michael J</dc:creator>
  <cp:keywords/>
  <dc:description>Picture effects, no animation.</dc:description>
  <cp:lastModifiedBy>Lawhorn, Michael J</cp:lastModifiedBy>
  <cp:revision>290</cp:revision>
  <cp:lastPrinted>2019-04-17T14:39:40Z</cp:lastPrinted>
  <dcterms:created xsi:type="dcterms:W3CDTF">2018-01-19T16:56:49Z</dcterms:created>
  <dcterms:modified xsi:type="dcterms:W3CDTF">2019-04-17T19:51:28Z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