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83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6238" autoAdjust="0"/>
  </p:normalViewPr>
  <p:slideViewPr>
    <p:cSldViewPr snapToGrid="0">
      <p:cViewPr varScale="1">
        <p:scale>
          <a:sx n="73" d="100"/>
          <a:sy n="73" d="100"/>
        </p:scale>
        <p:origin x="84" y="834"/>
      </p:cViewPr>
      <p:guideLst/>
    </p:cSldViewPr>
  </p:slideViewPr>
  <p:outlineViewPr>
    <p:cViewPr>
      <p:scale>
        <a:sx n="33" d="100"/>
        <a:sy n="33" d="100"/>
      </p:scale>
      <p:origin x="0" y="-2868"/>
    </p:cViewPr>
  </p:outlineViewPr>
  <p:notesTextViewPr>
    <p:cViewPr>
      <p:scale>
        <a:sx n="3" d="2"/>
        <a:sy n="3" d="2"/>
      </p:scale>
      <p:origin x="0" y="0"/>
    </p:cViewPr>
  </p:notesTextViewPr>
  <p:notesViewPr>
    <p:cSldViewPr snapToGrid="0">
      <p:cViewPr varScale="1">
        <p:scale>
          <a:sx n="85" d="100"/>
          <a:sy n="85" d="100"/>
        </p:scale>
        <p:origin x="54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4E31A-946C-4D26-A39C-CCF2D1C20302}" type="datetimeFigureOut">
              <a:rPr lang="en-US" smtClean="0"/>
              <a:t>3/19/2019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617F3A-9BC6-4F84-A559-BBB5BF9BABE7}" type="slidenum">
              <a:rPr lang="en-US" smtClean="0"/>
              <a:t>‹#›</a:t>
            </a:fld>
            <a:endParaRPr lang="en-US" dirty="0"/>
          </a:p>
        </p:txBody>
      </p:sp>
    </p:spTree>
    <p:extLst>
      <p:ext uri="{BB962C8B-B14F-4D97-AF65-F5344CB8AC3E}">
        <p14:creationId xmlns:p14="http://schemas.microsoft.com/office/powerpoint/2010/main" val="2358197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617F3A-9BC6-4F84-A559-BBB5BF9BABE7}" type="slidenum">
              <a:rPr lang="en-US" smtClean="0"/>
              <a:t>1</a:t>
            </a:fld>
            <a:endParaRPr lang="en-US" dirty="0"/>
          </a:p>
        </p:txBody>
      </p:sp>
    </p:spTree>
    <p:extLst>
      <p:ext uri="{BB962C8B-B14F-4D97-AF65-F5344CB8AC3E}">
        <p14:creationId xmlns:p14="http://schemas.microsoft.com/office/powerpoint/2010/main" val="473221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617F3A-9BC6-4F84-A559-BBB5BF9BABE7}" type="slidenum">
              <a:rPr lang="en-US" smtClean="0"/>
              <a:t>10</a:t>
            </a:fld>
            <a:endParaRPr lang="en-US" dirty="0"/>
          </a:p>
        </p:txBody>
      </p:sp>
    </p:spTree>
    <p:extLst>
      <p:ext uri="{BB962C8B-B14F-4D97-AF65-F5344CB8AC3E}">
        <p14:creationId xmlns:p14="http://schemas.microsoft.com/office/powerpoint/2010/main" val="2971067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617F3A-9BC6-4F84-A559-BBB5BF9BABE7}" type="slidenum">
              <a:rPr lang="en-US" smtClean="0"/>
              <a:t>2</a:t>
            </a:fld>
            <a:endParaRPr lang="en-US" dirty="0"/>
          </a:p>
        </p:txBody>
      </p:sp>
    </p:spTree>
    <p:extLst>
      <p:ext uri="{BB962C8B-B14F-4D97-AF65-F5344CB8AC3E}">
        <p14:creationId xmlns:p14="http://schemas.microsoft.com/office/powerpoint/2010/main" val="2882837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these two pictures, taking them at face value, which crew would you prefer representing your program? </a:t>
            </a:r>
          </a:p>
          <a:p>
            <a:endParaRPr lang="en-US" dirty="0"/>
          </a:p>
          <a:p>
            <a:r>
              <a:rPr lang="en-US" dirty="0"/>
              <a:t>Which crew would you prefer to have responding to your emergency?</a:t>
            </a:r>
          </a:p>
          <a:p>
            <a:endParaRPr lang="en-US" dirty="0"/>
          </a:p>
          <a:p>
            <a:r>
              <a:rPr lang="en-US" dirty="0"/>
              <a:t>Not all EMS training programs are equal, programs that are motivated to provide the best training environment and opportunities can produce better responders. </a:t>
            </a:r>
          </a:p>
          <a:p>
            <a:endParaRPr lang="en-US" dirty="0"/>
          </a:p>
          <a:p>
            <a:r>
              <a:rPr lang="en-US" dirty="0"/>
              <a:t>EMS Training programs are the foundation to which field experience and advanced training builds on, the patch that EMS students graduate to is their license to learn. </a:t>
            </a:r>
          </a:p>
          <a:p>
            <a:endParaRPr lang="en-US" dirty="0"/>
          </a:p>
          <a:p>
            <a:endParaRPr lang="en-US" dirty="0"/>
          </a:p>
        </p:txBody>
      </p:sp>
      <p:sp>
        <p:nvSpPr>
          <p:cNvPr id="4" name="Slide Number Placeholder 3"/>
          <p:cNvSpPr>
            <a:spLocks noGrp="1"/>
          </p:cNvSpPr>
          <p:nvPr>
            <p:ph type="sldNum" sz="quarter" idx="5"/>
          </p:nvPr>
        </p:nvSpPr>
        <p:spPr/>
        <p:txBody>
          <a:bodyPr/>
          <a:lstStyle/>
          <a:p>
            <a:fld id="{77617F3A-9BC6-4F84-A559-BBB5BF9BABE7}" type="slidenum">
              <a:rPr lang="en-US" smtClean="0"/>
              <a:t>3</a:t>
            </a:fld>
            <a:endParaRPr lang="en-US" dirty="0"/>
          </a:p>
        </p:txBody>
      </p:sp>
    </p:spTree>
    <p:extLst>
      <p:ext uri="{BB962C8B-B14F-4D97-AF65-F5344CB8AC3E}">
        <p14:creationId xmlns:p14="http://schemas.microsoft.com/office/powerpoint/2010/main" val="1555808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0329" y="4276212"/>
            <a:ext cx="6017342" cy="4724778"/>
          </a:xfrm>
        </p:spPr>
        <p:txBody>
          <a:bodyPr/>
          <a:lstStyle/>
          <a:p>
            <a:r>
              <a:rPr lang="en-US" sz="900" dirty="0"/>
              <a:t>Most EMS programs train their local and regional EMS work force, how we train can affect how we respond; providing bodies with patches should not be the only standard by which we measure a programs success. Progressive programs should look to local partners to support a better quality educational experience. </a:t>
            </a:r>
          </a:p>
          <a:p>
            <a:endParaRPr lang="en-US" sz="900" dirty="0"/>
          </a:p>
          <a:p>
            <a:r>
              <a:rPr lang="en-US" sz="900" dirty="0"/>
              <a:t>The subject of disaster preparedness and response in an EMT or Paramedics basic training is covered in one chapter in the students book and maybe a few random references peppered throughout other chapters. While it is unrealistic to think that we can train every student to be completely prepared for every contingency, it is possible and important to cater training to the environment they are expected to work in. As a Florida EMS instructor (in a past life) I would put more emphasis on injuries related to hurricanes, drowning and hyperthermia over lets say, avalanches, mudslides and high altitude pulmonary edema but, if I were an instructor in Colorado it would make sense to train for hazards more common to that environment.  </a:t>
            </a:r>
          </a:p>
          <a:p>
            <a:endParaRPr lang="en-US" sz="900" dirty="0"/>
          </a:p>
          <a:p>
            <a:r>
              <a:rPr lang="en-US" sz="900" dirty="0"/>
              <a:t>On the job training and experience takes years to properly season responders in disaster response but it is likely that responders will experience a disaster well ahead of that point in their career. We don’t know what we don’t know and in this field that can be dangerous. </a:t>
            </a:r>
          </a:p>
          <a:p>
            <a:endParaRPr lang="en-US" sz="900" dirty="0"/>
          </a:p>
          <a:p>
            <a:r>
              <a:rPr lang="en-US" sz="900" dirty="0"/>
              <a:t>Just in time training is a lot like having just enough brains to be dangerous, there is no substitution for experience.  Remember how your instructor said one day it will just be you in the back with a critical patient, bla..bla..bla, right? Remember how you felt the first time you were alone in the back with a critical patient?</a:t>
            </a:r>
          </a:p>
          <a:p>
            <a:endParaRPr lang="en-US" sz="900" dirty="0"/>
          </a:p>
          <a:p>
            <a:r>
              <a:rPr lang="en-US" sz="900" dirty="0"/>
              <a:t>Failing to prepare = preparing to fail.</a:t>
            </a:r>
          </a:p>
          <a:p>
            <a:br>
              <a:rPr lang="en-US" sz="900" dirty="0"/>
            </a:br>
            <a:r>
              <a:rPr lang="en-US" sz="900" dirty="0"/>
              <a:t>Lets do a little hazard / threat analysis, fun facts:</a:t>
            </a:r>
          </a:p>
          <a:p>
            <a:r>
              <a:rPr lang="en-US" sz="900" dirty="0"/>
              <a:t>Florida is mostly a flat peninsula situated between the Atlantic and the Gulf, it is prone to tropical weather and tropical storms and It’s low lying topography makes Florida especially vulnerable to flooding. </a:t>
            </a:r>
          </a:p>
          <a:p>
            <a:r>
              <a:rPr lang="en-US" sz="900" dirty="0"/>
              <a:t>Florida has been hit by a hurricane 114 times since 1851 (281 for the U.S.).</a:t>
            </a:r>
          </a:p>
          <a:p>
            <a:r>
              <a:rPr lang="en-US" sz="900" dirty="0"/>
              <a:t>Florida’s population is over 21 million and counting (3</a:t>
            </a:r>
            <a:r>
              <a:rPr lang="en-US" sz="900" baseline="30000" dirty="0"/>
              <a:t>rd</a:t>
            </a:r>
            <a:r>
              <a:rPr lang="en-US" sz="900" dirty="0"/>
              <a:t> largest pop in the U.S.).</a:t>
            </a:r>
            <a:br>
              <a:rPr lang="en-US" sz="900" dirty="0"/>
            </a:br>
            <a:r>
              <a:rPr lang="en-US" sz="900" dirty="0"/>
              <a:t>Florida has approximately 74k licensed EMS professionals (EMT, paramedic).</a:t>
            </a:r>
          </a:p>
          <a:p>
            <a:r>
              <a:rPr lang="en-US" sz="900" dirty="0"/>
              <a:t>Between 2005 and 2015 Florida enjoyed a decade of low activity storm seasons.</a:t>
            </a:r>
          </a:p>
          <a:p>
            <a:r>
              <a:rPr lang="en-US" sz="900" dirty="0"/>
              <a:t>The average age for Florida EMT’s and paramedics in 2017 &amp; 2018 is 30 – 39, next highest average is 20 – 29.</a:t>
            </a:r>
          </a:p>
          <a:p>
            <a:r>
              <a:rPr lang="en-US" sz="900" dirty="0"/>
              <a:t>Which means the majority of our EMS work force has had minimal exposure to hurricane activity.</a:t>
            </a:r>
          </a:p>
          <a:p>
            <a:endParaRPr lang="en-US" sz="900" dirty="0"/>
          </a:p>
          <a:p>
            <a:r>
              <a:rPr lang="en-US" sz="900" dirty="0"/>
              <a:t>Secondary to experience, training is essential to our capabilities for disaster response and mitigation. </a:t>
            </a:r>
          </a:p>
          <a:p>
            <a:r>
              <a:rPr lang="en-US" sz="900" dirty="0"/>
              <a:t>Disaster preparedness and response is not limited to hurricane season. </a:t>
            </a:r>
          </a:p>
          <a:p>
            <a:r>
              <a:rPr lang="en-US" sz="1000" dirty="0"/>
              <a:t> </a:t>
            </a:r>
          </a:p>
          <a:p>
            <a:endParaRPr lang="en-US" sz="1000" dirty="0"/>
          </a:p>
          <a:p>
            <a:endParaRPr lang="en-US" dirty="0"/>
          </a:p>
        </p:txBody>
      </p:sp>
      <p:sp>
        <p:nvSpPr>
          <p:cNvPr id="4" name="Slide Number Placeholder 3"/>
          <p:cNvSpPr>
            <a:spLocks noGrp="1"/>
          </p:cNvSpPr>
          <p:nvPr>
            <p:ph type="sldNum" sz="quarter" idx="5"/>
          </p:nvPr>
        </p:nvSpPr>
        <p:spPr/>
        <p:txBody>
          <a:bodyPr/>
          <a:lstStyle/>
          <a:p>
            <a:fld id="{77617F3A-9BC6-4F84-A559-BBB5BF9BABE7}" type="slidenum">
              <a:rPr lang="en-US" smtClean="0"/>
              <a:t>4</a:t>
            </a:fld>
            <a:endParaRPr lang="en-US" dirty="0"/>
          </a:p>
        </p:txBody>
      </p:sp>
    </p:spTree>
    <p:extLst>
      <p:ext uri="{BB962C8B-B14F-4D97-AF65-F5344CB8AC3E}">
        <p14:creationId xmlns:p14="http://schemas.microsoft.com/office/powerpoint/2010/main" val="340531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a:t>
            </a:r>
            <a:r>
              <a:rPr lang="en-US" baseline="0" dirty="0"/>
              <a:t> best first defense in response to the multitude of hazards facing today’s EMS is to provide quality, all hazard response training. </a:t>
            </a:r>
          </a:p>
          <a:p>
            <a:r>
              <a:rPr lang="en-US" baseline="0" dirty="0"/>
              <a:t>Our best responders will be those who have received advanced training, built on a solid foundation and have survived in the industry long enough for everyone to benefit from their experience.  </a:t>
            </a:r>
          </a:p>
        </p:txBody>
      </p:sp>
      <p:sp>
        <p:nvSpPr>
          <p:cNvPr id="4" name="Slide Number Placeholder 3"/>
          <p:cNvSpPr>
            <a:spLocks noGrp="1"/>
          </p:cNvSpPr>
          <p:nvPr>
            <p:ph type="sldNum" sz="quarter" idx="5"/>
          </p:nvPr>
        </p:nvSpPr>
        <p:spPr/>
        <p:txBody>
          <a:bodyPr/>
          <a:lstStyle/>
          <a:p>
            <a:fld id="{77617F3A-9BC6-4F84-A559-BBB5BF9BABE7}" type="slidenum">
              <a:rPr lang="en-US" smtClean="0"/>
              <a:t>5</a:t>
            </a:fld>
            <a:endParaRPr lang="en-US" dirty="0"/>
          </a:p>
        </p:txBody>
      </p:sp>
    </p:spTree>
    <p:extLst>
      <p:ext uri="{BB962C8B-B14F-4D97-AF65-F5344CB8AC3E}">
        <p14:creationId xmlns:p14="http://schemas.microsoft.com/office/powerpoint/2010/main" val="475953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of the challenges for EMS Education</a:t>
            </a:r>
          </a:p>
          <a:p>
            <a:endParaRPr lang="en-US" dirty="0"/>
          </a:p>
          <a:p>
            <a:r>
              <a:rPr lang="en-US" dirty="0"/>
              <a:t>Impossible task?</a:t>
            </a:r>
          </a:p>
          <a:p>
            <a:r>
              <a:rPr lang="en-US" dirty="0"/>
              <a:t>Provide better training and opportunities for responders to learn about disaster preparedness and response but, </a:t>
            </a:r>
          </a:p>
          <a:p>
            <a:r>
              <a:rPr lang="en-US" dirty="0"/>
              <a:t>no time, no money, no support, more work, no way!</a:t>
            </a:r>
          </a:p>
          <a:p>
            <a:endParaRPr lang="en-US" dirty="0"/>
          </a:p>
          <a:p>
            <a:r>
              <a:rPr lang="en-US" dirty="0"/>
              <a:t>If you are committed to providing quality training and enhancing the students learning experience, the results will justify the effort. </a:t>
            </a:r>
          </a:p>
          <a:p>
            <a:endParaRPr lang="en-US" dirty="0"/>
          </a:p>
          <a:p>
            <a:r>
              <a:rPr lang="en-US" dirty="0"/>
              <a:t>Programs that develop a good reputation in the local, regional and emergency services communities draw students, and often better quality students to their program. </a:t>
            </a:r>
          </a:p>
          <a:p>
            <a:endParaRPr lang="en-US" dirty="0"/>
          </a:p>
          <a:p>
            <a:r>
              <a:rPr lang="en-US" dirty="0"/>
              <a:t>Question to ask is, what do you want out of your program? </a:t>
            </a:r>
          </a:p>
          <a:p>
            <a:r>
              <a:rPr lang="en-US" dirty="0"/>
              <a:t>Better quality trained responders.</a:t>
            </a:r>
          </a:p>
          <a:p>
            <a:r>
              <a:rPr lang="en-US" dirty="0"/>
              <a:t>Solid reputation, recognition, accolades.</a:t>
            </a:r>
          </a:p>
          <a:p>
            <a:r>
              <a:rPr lang="en-US" dirty="0"/>
              <a:t>Improved relations with existing partners, new partnerships, sponsors.</a:t>
            </a:r>
          </a:p>
          <a:p>
            <a:r>
              <a:rPr lang="en-US" dirty="0"/>
              <a:t>Increased student registrations, program expansions, progressive innovations…</a:t>
            </a:r>
          </a:p>
          <a:p>
            <a:r>
              <a:rPr lang="en-US" dirty="0"/>
              <a:t>Bottom line is what you get out of your program is a direct reflection of what you have put into your program. </a:t>
            </a:r>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77617F3A-9BC6-4F84-A559-BBB5BF9BABE7}" type="slidenum">
              <a:rPr lang="en-US" smtClean="0"/>
              <a:t>6</a:t>
            </a:fld>
            <a:endParaRPr lang="en-US" dirty="0"/>
          </a:p>
        </p:txBody>
      </p:sp>
    </p:spTree>
    <p:extLst>
      <p:ext uri="{BB962C8B-B14F-4D97-AF65-F5344CB8AC3E}">
        <p14:creationId xmlns:p14="http://schemas.microsoft.com/office/powerpoint/2010/main" val="1804528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610715"/>
          </a:xfrm>
        </p:spPr>
        <p:txBody>
          <a:bodyPr/>
          <a:lstStyle/>
          <a:p>
            <a:r>
              <a:rPr lang="en-US" sz="1100" dirty="0"/>
              <a:t>Age old question: If you don’t qualify for the job because you have no experience, but you have no experience because you don’t qualify for the job. How do you get either? </a:t>
            </a:r>
          </a:p>
          <a:p>
            <a:endParaRPr lang="en-US" sz="1100" dirty="0"/>
          </a:p>
          <a:p>
            <a:r>
              <a:rPr lang="en-US" sz="1100" dirty="0"/>
              <a:t>In my day you had to have a sponsor recommend you for a spot in an EMT class and so you either had to get hired as a non-cert which there were very limited opportunities, or volunteer with an agency to receive sponsorship. The combination of volunteering, which gave the student a number of advantages -mentoring, academic and practical support and experience along with the training resulted in better quality entry level responders. I remember my first job as a paid EMT and one of the first questions I was asked during my interview was, what EMT program did you graduate from? Quality makes a difference!</a:t>
            </a:r>
          </a:p>
          <a:p>
            <a:endParaRPr lang="en-US" sz="1100" dirty="0"/>
          </a:p>
          <a:p>
            <a:r>
              <a:rPr lang="en-US" sz="1100" dirty="0"/>
              <a:t>Florida is predominantly a paid service response system and so the volunteer option is less applicable in this market. Todays EMS student receives their experience during the initial ems training and then on the job so the more valuable experience they receive during their initial training the better prepared they are to succeed on the job. </a:t>
            </a:r>
          </a:p>
          <a:p>
            <a:r>
              <a:rPr lang="en-US" sz="1100" dirty="0"/>
              <a:t>The success of your program is a result of the success of your students and vice versa. </a:t>
            </a:r>
          </a:p>
          <a:p>
            <a:endParaRPr lang="en-US" sz="1100" dirty="0"/>
          </a:p>
          <a:p>
            <a:r>
              <a:rPr lang="en-US" sz="1100" dirty="0"/>
              <a:t>As educators you should all agree that it is better to learn in a safe, controlled environment where realistic training is provided and experiences that engage the students with scenarios that are performance driven is a training recipe that wins the prize. </a:t>
            </a:r>
          </a:p>
          <a:p>
            <a:endParaRPr lang="en-US" sz="1100" dirty="0"/>
          </a:p>
          <a:p>
            <a:r>
              <a:rPr lang="en-US" sz="1100" dirty="0"/>
              <a:t>You as EMS educators  have the capabilities  and responsibility to help grow the next generation of EMS providers and often your program is a grow your own program where quality means you have provided the EMS industry and your community with well trained responders who are prepared for the challenges that face today’s emergency medical services and may one day care for you or your loved ones. Quality makes a difference!</a:t>
            </a:r>
          </a:p>
          <a:p>
            <a:r>
              <a:rPr lang="en-US" sz="1100" dirty="0"/>
              <a:t>Quote: Preparation through education is less costly than learning through tragedy.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7617F3A-9BC6-4F84-A559-BBB5BF9BABE7}" type="slidenum">
              <a:rPr lang="en-US" smtClean="0"/>
              <a:t>7</a:t>
            </a:fld>
            <a:endParaRPr lang="en-US" dirty="0"/>
          </a:p>
        </p:txBody>
      </p:sp>
    </p:spTree>
    <p:extLst>
      <p:ext uri="{BB962C8B-B14F-4D97-AF65-F5344CB8AC3E}">
        <p14:creationId xmlns:p14="http://schemas.microsoft.com/office/powerpoint/2010/main" val="212225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ideas for enhancing the EMS training environment, these are just suggestions that could be easily modified to fit your programs specific needs. </a:t>
            </a:r>
          </a:p>
          <a:p>
            <a:endParaRPr lang="en-US" dirty="0"/>
          </a:p>
          <a:p>
            <a:r>
              <a:rPr lang="en-US" dirty="0"/>
              <a:t>There are many areas in the current EMT and paramedic curriculum where you can achieve multiple training goals simultaneously, cross walk one scenario for another many scenarios have similar expected skill sets. Spice up scenarios, build on a story,  specific subject matter (such as disaster response), expected behavior and scenarios driven by responders actions. </a:t>
            </a:r>
          </a:p>
          <a:p>
            <a:endParaRPr lang="en-US" dirty="0"/>
          </a:p>
          <a:p>
            <a:r>
              <a:rPr lang="en-US" dirty="0"/>
              <a:t>Look to form partnerships where students can participate in real world events. </a:t>
            </a:r>
          </a:p>
        </p:txBody>
      </p:sp>
      <p:sp>
        <p:nvSpPr>
          <p:cNvPr id="4" name="Slide Number Placeholder 3"/>
          <p:cNvSpPr>
            <a:spLocks noGrp="1"/>
          </p:cNvSpPr>
          <p:nvPr>
            <p:ph type="sldNum" sz="quarter" idx="5"/>
          </p:nvPr>
        </p:nvSpPr>
        <p:spPr/>
        <p:txBody>
          <a:bodyPr/>
          <a:lstStyle/>
          <a:p>
            <a:fld id="{77617F3A-9BC6-4F84-A559-BBB5BF9BABE7}" type="slidenum">
              <a:rPr lang="en-US" smtClean="0"/>
              <a:t>8</a:t>
            </a:fld>
            <a:endParaRPr lang="en-US" dirty="0"/>
          </a:p>
        </p:txBody>
      </p:sp>
    </p:spTree>
    <p:extLst>
      <p:ext uri="{BB962C8B-B14F-4D97-AF65-F5344CB8AC3E}">
        <p14:creationId xmlns:p14="http://schemas.microsoft.com/office/powerpoint/2010/main" val="2785959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additional learning, training and instructor opportunities.</a:t>
            </a:r>
          </a:p>
          <a:p>
            <a:endParaRPr lang="en-US" dirty="0"/>
          </a:p>
          <a:p>
            <a:r>
              <a:rPr lang="en-US" dirty="0"/>
              <a:t>Class trip, on-line training. </a:t>
            </a:r>
          </a:p>
          <a:p>
            <a:endParaRPr lang="en-US" dirty="0"/>
          </a:p>
          <a:p>
            <a:r>
              <a:rPr lang="en-US" dirty="0"/>
              <a:t>Prepare students for career success and not just test prep.  </a:t>
            </a:r>
          </a:p>
          <a:p>
            <a:r>
              <a:rPr lang="en-US" dirty="0"/>
              <a:t> </a:t>
            </a:r>
          </a:p>
        </p:txBody>
      </p:sp>
      <p:sp>
        <p:nvSpPr>
          <p:cNvPr id="4" name="Slide Number Placeholder 3"/>
          <p:cNvSpPr>
            <a:spLocks noGrp="1"/>
          </p:cNvSpPr>
          <p:nvPr>
            <p:ph type="sldNum" sz="quarter" idx="5"/>
          </p:nvPr>
        </p:nvSpPr>
        <p:spPr/>
        <p:txBody>
          <a:bodyPr/>
          <a:lstStyle/>
          <a:p>
            <a:fld id="{77617F3A-9BC6-4F84-A559-BBB5BF9BABE7}" type="slidenum">
              <a:rPr lang="en-US" smtClean="0"/>
              <a:t>9</a:t>
            </a:fld>
            <a:endParaRPr lang="en-US" dirty="0"/>
          </a:p>
        </p:txBody>
      </p:sp>
    </p:spTree>
    <p:extLst>
      <p:ext uri="{BB962C8B-B14F-4D97-AF65-F5344CB8AC3E}">
        <p14:creationId xmlns:p14="http://schemas.microsoft.com/office/powerpoint/2010/main" val="582017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D4DC6-665F-4D12-AE37-E6456E74E3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43D83A-1382-45B6-8F4E-1EE758F5F3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B3703A-E291-41DB-8EBF-00EE00EB50E5}"/>
              </a:ext>
            </a:extLst>
          </p:cNvPr>
          <p:cNvSpPr>
            <a:spLocks noGrp="1"/>
          </p:cNvSpPr>
          <p:nvPr>
            <p:ph type="dt" sz="half" idx="10"/>
          </p:nvPr>
        </p:nvSpPr>
        <p:spPr/>
        <p:txBody>
          <a:bodyPr/>
          <a:lstStyle/>
          <a:p>
            <a:fld id="{B8A4C6D1-5A09-40E9-9C0B-1C86A3C21287}" type="datetimeFigureOut">
              <a:rPr lang="en-US" smtClean="0"/>
              <a:t>3/19/2019</a:t>
            </a:fld>
            <a:endParaRPr lang="en-US" dirty="0"/>
          </a:p>
        </p:txBody>
      </p:sp>
      <p:sp>
        <p:nvSpPr>
          <p:cNvPr id="5" name="Footer Placeholder 4">
            <a:extLst>
              <a:ext uri="{FF2B5EF4-FFF2-40B4-BE49-F238E27FC236}">
                <a16:creationId xmlns:a16="http://schemas.microsoft.com/office/drawing/2014/main" id="{2FD4D94C-3C72-40BF-98B4-2116AE3D80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403CA3-5F1D-45A2-B12F-487BB68218ED}"/>
              </a:ext>
            </a:extLst>
          </p:cNvPr>
          <p:cNvSpPr>
            <a:spLocks noGrp="1"/>
          </p:cNvSpPr>
          <p:nvPr>
            <p:ph type="sldNum" sz="quarter" idx="12"/>
          </p:nvPr>
        </p:nvSpPr>
        <p:spPr/>
        <p:txBody>
          <a:bodyPr/>
          <a:lstStyle/>
          <a:p>
            <a:fld id="{1423197E-D77C-499B-88D7-1D8B73F51C94}" type="slidenum">
              <a:rPr lang="en-US" smtClean="0"/>
              <a:t>‹#›</a:t>
            </a:fld>
            <a:endParaRPr lang="en-US" dirty="0"/>
          </a:p>
        </p:txBody>
      </p:sp>
    </p:spTree>
    <p:extLst>
      <p:ext uri="{BB962C8B-B14F-4D97-AF65-F5344CB8AC3E}">
        <p14:creationId xmlns:p14="http://schemas.microsoft.com/office/powerpoint/2010/main" val="387230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FD22E-F625-492D-9E0C-6F209E33AF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75DACA-FF18-47A6-B1B4-13DE474850B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7945C8-7F2D-4542-A838-F6E2F2C8BE4E}"/>
              </a:ext>
            </a:extLst>
          </p:cNvPr>
          <p:cNvSpPr>
            <a:spLocks noGrp="1"/>
          </p:cNvSpPr>
          <p:nvPr>
            <p:ph type="dt" sz="half" idx="10"/>
          </p:nvPr>
        </p:nvSpPr>
        <p:spPr/>
        <p:txBody>
          <a:bodyPr/>
          <a:lstStyle/>
          <a:p>
            <a:fld id="{B8A4C6D1-5A09-40E9-9C0B-1C86A3C21287}" type="datetimeFigureOut">
              <a:rPr lang="en-US" smtClean="0"/>
              <a:t>3/19/2019</a:t>
            </a:fld>
            <a:endParaRPr lang="en-US" dirty="0"/>
          </a:p>
        </p:txBody>
      </p:sp>
      <p:sp>
        <p:nvSpPr>
          <p:cNvPr id="5" name="Footer Placeholder 4">
            <a:extLst>
              <a:ext uri="{FF2B5EF4-FFF2-40B4-BE49-F238E27FC236}">
                <a16:creationId xmlns:a16="http://schemas.microsoft.com/office/drawing/2014/main" id="{363191AB-734D-41C4-B052-97012101F0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0BEFB4-8EAA-41D1-B944-7ACBA95A11A2}"/>
              </a:ext>
            </a:extLst>
          </p:cNvPr>
          <p:cNvSpPr>
            <a:spLocks noGrp="1"/>
          </p:cNvSpPr>
          <p:nvPr>
            <p:ph type="sldNum" sz="quarter" idx="12"/>
          </p:nvPr>
        </p:nvSpPr>
        <p:spPr/>
        <p:txBody>
          <a:bodyPr/>
          <a:lstStyle/>
          <a:p>
            <a:fld id="{1423197E-D77C-499B-88D7-1D8B73F51C94}" type="slidenum">
              <a:rPr lang="en-US" smtClean="0"/>
              <a:t>‹#›</a:t>
            </a:fld>
            <a:endParaRPr lang="en-US" dirty="0"/>
          </a:p>
        </p:txBody>
      </p:sp>
    </p:spTree>
    <p:extLst>
      <p:ext uri="{BB962C8B-B14F-4D97-AF65-F5344CB8AC3E}">
        <p14:creationId xmlns:p14="http://schemas.microsoft.com/office/powerpoint/2010/main" val="2889234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03BADE-ACAD-4823-80FE-AF7FA007A2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ABD3F8-6E27-4BF8-B6DE-958DFFCD064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7A7927-4ECF-4679-AFFC-0E75514EED77}"/>
              </a:ext>
            </a:extLst>
          </p:cNvPr>
          <p:cNvSpPr>
            <a:spLocks noGrp="1"/>
          </p:cNvSpPr>
          <p:nvPr>
            <p:ph type="dt" sz="half" idx="10"/>
          </p:nvPr>
        </p:nvSpPr>
        <p:spPr/>
        <p:txBody>
          <a:bodyPr/>
          <a:lstStyle/>
          <a:p>
            <a:fld id="{B8A4C6D1-5A09-40E9-9C0B-1C86A3C21287}" type="datetimeFigureOut">
              <a:rPr lang="en-US" smtClean="0"/>
              <a:t>3/19/2019</a:t>
            </a:fld>
            <a:endParaRPr lang="en-US" dirty="0"/>
          </a:p>
        </p:txBody>
      </p:sp>
      <p:sp>
        <p:nvSpPr>
          <p:cNvPr id="5" name="Footer Placeholder 4">
            <a:extLst>
              <a:ext uri="{FF2B5EF4-FFF2-40B4-BE49-F238E27FC236}">
                <a16:creationId xmlns:a16="http://schemas.microsoft.com/office/drawing/2014/main" id="{E09D4590-5E75-4C85-BDDF-BE1CDB2DF4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035BD0F-1B88-444C-AD08-E8480A2ECD85}"/>
              </a:ext>
            </a:extLst>
          </p:cNvPr>
          <p:cNvSpPr>
            <a:spLocks noGrp="1"/>
          </p:cNvSpPr>
          <p:nvPr>
            <p:ph type="sldNum" sz="quarter" idx="12"/>
          </p:nvPr>
        </p:nvSpPr>
        <p:spPr/>
        <p:txBody>
          <a:bodyPr/>
          <a:lstStyle/>
          <a:p>
            <a:fld id="{1423197E-D77C-499B-88D7-1D8B73F51C94}" type="slidenum">
              <a:rPr lang="en-US" smtClean="0"/>
              <a:t>‹#›</a:t>
            </a:fld>
            <a:endParaRPr lang="en-US" dirty="0"/>
          </a:p>
        </p:txBody>
      </p:sp>
    </p:spTree>
    <p:extLst>
      <p:ext uri="{BB962C8B-B14F-4D97-AF65-F5344CB8AC3E}">
        <p14:creationId xmlns:p14="http://schemas.microsoft.com/office/powerpoint/2010/main" val="2951191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78263-0AFE-4A60-85CA-2249B648A9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17B3C6-6D2A-4E0E-B15C-D39D5316FB0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FD000C-D392-413B-B6FB-BC6E3D7118E6}"/>
              </a:ext>
            </a:extLst>
          </p:cNvPr>
          <p:cNvSpPr>
            <a:spLocks noGrp="1"/>
          </p:cNvSpPr>
          <p:nvPr>
            <p:ph type="dt" sz="half" idx="10"/>
          </p:nvPr>
        </p:nvSpPr>
        <p:spPr/>
        <p:txBody>
          <a:bodyPr/>
          <a:lstStyle/>
          <a:p>
            <a:fld id="{B8A4C6D1-5A09-40E9-9C0B-1C86A3C21287}" type="datetimeFigureOut">
              <a:rPr lang="en-US" smtClean="0"/>
              <a:t>3/19/2019</a:t>
            </a:fld>
            <a:endParaRPr lang="en-US" dirty="0"/>
          </a:p>
        </p:txBody>
      </p:sp>
      <p:sp>
        <p:nvSpPr>
          <p:cNvPr id="5" name="Footer Placeholder 4">
            <a:extLst>
              <a:ext uri="{FF2B5EF4-FFF2-40B4-BE49-F238E27FC236}">
                <a16:creationId xmlns:a16="http://schemas.microsoft.com/office/drawing/2014/main" id="{9435EAB4-02CB-4960-827D-2BD326E5034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DABDE1-1940-40AB-8A43-B2360646E8FB}"/>
              </a:ext>
            </a:extLst>
          </p:cNvPr>
          <p:cNvSpPr>
            <a:spLocks noGrp="1"/>
          </p:cNvSpPr>
          <p:nvPr>
            <p:ph type="sldNum" sz="quarter" idx="12"/>
          </p:nvPr>
        </p:nvSpPr>
        <p:spPr/>
        <p:txBody>
          <a:bodyPr/>
          <a:lstStyle/>
          <a:p>
            <a:fld id="{1423197E-D77C-499B-88D7-1D8B73F51C94}" type="slidenum">
              <a:rPr lang="en-US" smtClean="0"/>
              <a:t>‹#›</a:t>
            </a:fld>
            <a:endParaRPr lang="en-US" dirty="0"/>
          </a:p>
        </p:txBody>
      </p:sp>
    </p:spTree>
    <p:extLst>
      <p:ext uri="{BB962C8B-B14F-4D97-AF65-F5344CB8AC3E}">
        <p14:creationId xmlns:p14="http://schemas.microsoft.com/office/powerpoint/2010/main" val="4087400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DCFA-3D0A-417F-8DF4-2701550FA6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3F12C4-BE1F-4067-A384-50F678F38E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376DFDA-D84E-48FA-A6CB-95D9B4747A49}"/>
              </a:ext>
            </a:extLst>
          </p:cNvPr>
          <p:cNvSpPr>
            <a:spLocks noGrp="1"/>
          </p:cNvSpPr>
          <p:nvPr>
            <p:ph type="dt" sz="half" idx="10"/>
          </p:nvPr>
        </p:nvSpPr>
        <p:spPr/>
        <p:txBody>
          <a:bodyPr/>
          <a:lstStyle/>
          <a:p>
            <a:fld id="{B8A4C6D1-5A09-40E9-9C0B-1C86A3C21287}" type="datetimeFigureOut">
              <a:rPr lang="en-US" smtClean="0"/>
              <a:t>3/19/2019</a:t>
            </a:fld>
            <a:endParaRPr lang="en-US" dirty="0"/>
          </a:p>
        </p:txBody>
      </p:sp>
      <p:sp>
        <p:nvSpPr>
          <p:cNvPr id="5" name="Footer Placeholder 4">
            <a:extLst>
              <a:ext uri="{FF2B5EF4-FFF2-40B4-BE49-F238E27FC236}">
                <a16:creationId xmlns:a16="http://schemas.microsoft.com/office/drawing/2014/main" id="{EA96BD33-4334-46FF-83A2-F98A3C6C2C2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DD5A68-9648-4760-B8A4-E4C948C70C93}"/>
              </a:ext>
            </a:extLst>
          </p:cNvPr>
          <p:cNvSpPr>
            <a:spLocks noGrp="1"/>
          </p:cNvSpPr>
          <p:nvPr>
            <p:ph type="sldNum" sz="quarter" idx="12"/>
          </p:nvPr>
        </p:nvSpPr>
        <p:spPr/>
        <p:txBody>
          <a:bodyPr/>
          <a:lstStyle/>
          <a:p>
            <a:fld id="{1423197E-D77C-499B-88D7-1D8B73F51C94}" type="slidenum">
              <a:rPr lang="en-US" smtClean="0"/>
              <a:t>‹#›</a:t>
            </a:fld>
            <a:endParaRPr lang="en-US" dirty="0"/>
          </a:p>
        </p:txBody>
      </p:sp>
    </p:spTree>
    <p:extLst>
      <p:ext uri="{BB962C8B-B14F-4D97-AF65-F5344CB8AC3E}">
        <p14:creationId xmlns:p14="http://schemas.microsoft.com/office/powerpoint/2010/main" val="276647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FDED-9A7C-4DAA-B2EB-B20508749E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D92901-E000-4D01-ADBE-CA0EA45FEA6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FD85D6-7442-4EE9-8549-94FD516211D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54F6D5-5250-4ADC-B791-05E664996EBC}"/>
              </a:ext>
            </a:extLst>
          </p:cNvPr>
          <p:cNvSpPr>
            <a:spLocks noGrp="1"/>
          </p:cNvSpPr>
          <p:nvPr>
            <p:ph type="dt" sz="half" idx="10"/>
          </p:nvPr>
        </p:nvSpPr>
        <p:spPr/>
        <p:txBody>
          <a:bodyPr/>
          <a:lstStyle/>
          <a:p>
            <a:fld id="{B8A4C6D1-5A09-40E9-9C0B-1C86A3C21287}" type="datetimeFigureOut">
              <a:rPr lang="en-US" smtClean="0"/>
              <a:t>3/19/2019</a:t>
            </a:fld>
            <a:endParaRPr lang="en-US" dirty="0"/>
          </a:p>
        </p:txBody>
      </p:sp>
      <p:sp>
        <p:nvSpPr>
          <p:cNvPr id="6" name="Footer Placeholder 5">
            <a:extLst>
              <a:ext uri="{FF2B5EF4-FFF2-40B4-BE49-F238E27FC236}">
                <a16:creationId xmlns:a16="http://schemas.microsoft.com/office/drawing/2014/main" id="{2FEAE4F7-D427-49A3-9528-D37EC890D92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C9E307A-9F2C-4ABB-A13D-BBBCD6D87FAE}"/>
              </a:ext>
            </a:extLst>
          </p:cNvPr>
          <p:cNvSpPr>
            <a:spLocks noGrp="1"/>
          </p:cNvSpPr>
          <p:nvPr>
            <p:ph type="sldNum" sz="quarter" idx="12"/>
          </p:nvPr>
        </p:nvSpPr>
        <p:spPr/>
        <p:txBody>
          <a:bodyPr/>
          <a:lstStyle/>
          <a:p>
            <a:fld id="{1423197E-D77C-499B-88D7-1D8B73F51C94}" type="slidenum">
              <a:rPr lang="en-US" smtClean="0"/>
              <a:t>‹#›</a:t>
            </a:fld>
            <a:endParaRPr lang="en-US" dirty="0"/>
          </a:p>
        </p:txBody>
      </p:sp>
    </p:spTree>
    <p:extLst>
      <p:ext uri="{BB962C8B-B14F-4D97-AF65-F5344CB8AC3E}">
        <p14:creationId xmlns:p14="http://schemas.microsoft.com/office/powerpoint/2010/main" val="387240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58FA4-AE8D-4A6B-B0C2-0B468A754E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0154FA-6D32-451D-99BC-D7F9DD3496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4EF8BF0-F33E-4EFB-AFF5-4C7F3C2FF5F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4014FD-89F8-4231-81BF-FFFCAD473B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A970E92-794B-42DA-B6F1-5E0D2E29D7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42ED50-5957-44CA-A0A8-03B48AA547BF}"/>
              </a:ext>
            </a:extLst>
          </p:cNvPr>
          <p:cNvSpPr>
            <a:spLocks noGrp="1"/>
          </p:cNvSpPr>
          <p:nvPr>
            <p:ph type="dt" sz="half" idx="10"/>
          </p:nvPr>
        </p:nvSpPr>
        <p:spPr/>
        <p:txBody>
          <a:bodyPr/>
          <a:lstStyle/>
          <a:p>
            <a:fld id="{B8A4C6D1-5A09-40E9-9C0B-1C86A3C21287}" type="datetimeFigureOut">
              <a:rPr lang="en-US" smtClean="0"/>
              <a:t>3/19/2019</a:t>
            </a:fld>
            <a:endParaRPr lang="en-US" dirty="0"/>
          </a:p>
        </p:txBody>
      </p:sp>
      <p:sp>
        <p:nvSpPr>
          <p:cNvPr id="8" name="Footer Placeholder 7">
            <a:extLst>
              <a:ext uri="{FF2B5EF4-FFF2-40B4-BE49-F238E27FC236}">
                <a16:creationId xmlns:a16="http://schemas.microsoft.com/office/drawing/2014/main" id="{AC9E0376-3185-4151-B438-0ED31E78C09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8ADBFBB-94E4-484C-9437-63A82CFB6AA7}"/>
              </a:ext>
            </a:extLst>
          </p:cNvPr>
          <p:cNvSpPr>
            <a:spLocks noGrp="1"/>
          </p:cNvSpPr>
          <p:nvPr>
            <p:ph type="sldNum" sz="quarter" idx="12"/>
          </p:nvPr>
        </p:nvSpPr>
        <p:spPr/>
        <p:txBody>
          <a:bodyPr/>
          <a:lstStyle/>
          <a:p>
            <a:fld id="{1423197E-D77C-499B-88D7-1D8B73F51C94}" type="slidenum">
              <a:rPr lang="en-US" smtClean="0"/>
              <a:t>‹#›</a:t>
            </a:fld>
            <a:endParaRPr lang="en-US" dirty="0"/>
          </a:p>
        </p:txBody>
      </p:sp>
    </p:spTree>
    <p:extLst>
      <p:ext uri="{BB962C8B-B14F-4D97-AF65-F5344CB8AC3E}">
        <p14:creationId xmlns:p14="http://schemas.microsoft.com/office/powerpoint/2010/main" val="668208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3E12C-83CD-4CA6-9E60-06F8FD1B6F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968E8C-D668-4B0E-8FFF-F4DB1781B8A8}"/>
              </a:ext>
            </a:extLst>
          </p:cNvPr>
          <p:cNvSpPr>
            <a:spLocks noGrp="1"/>
          </p:cNvSpPr>
          <p:nvPr>
            <p:ph type="dt" sz="half" idx="10"/>
          </p:nvPr>
        </p:nvSpPr>
        <p:spPr/>
        <p:txBody>
          <a:bodyPr/>
          <a:lstStyle/>
          <a:p>
            <a:fld id="{B8A4C6D1-5A09-40E9-9C0B-1C86A3C21287}" type="datetimeFigureOut">
              <a:rPr lang="en-US" smtClean="0"/>
              <a:t>3/19/2019</a:t>
            </a:fld>
            <a:endParaRPr lang="en-US" dirty="0"/>
          </a:p>
        </p:txBody>
      </p:sp>
      <p:sp>
        <p:nvSpPr>
          <p:cNvPr id="4" name="Footer Placeholder 3">
            <a:extLst>
              <a:ext uri="{FF2B5EF4-FFF2-40B4-BE49-F238E27FC236}">
                <a16:creationId xmlns:a16="http://schemas.microsoft.com/office/drawing/2014/main" id="{346D6929-50B6-49BC-8276-BEB3441516D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C1E4296-04A6-4F4F-B68C-73948E28D6F3}"/>
              </a:ext>
            </a:extLst>
          </p:cNvPr>
          <p:cNvSpPr>
            <a:spLocks noGrp="1"/>
          </p:cNvSpPr>
          <p:nvPr>
            <p:ph type="sldNum" sz="quarter" idx="12"/>
          </p:nvPr>
        </p:nvSpPr>
        <p:spPr/>
        <p:txBody>
          <a:bodyPr/>
          <a:lstStyle/>
          <a:p>
            <a:fld id="{1423197E-D77C-499B-88D7-1D8B73F51C94}" type="slidenum">
              <a:rPr lang="en-US" smtClean="0"/>
              <a:t>‹#›</a:t>
            </a:fld>
            <a:endParaRPr lang="en-US" dirty="0"/>
          </a:p>
        </p:txBody>
      </p:sp>
    </p:spTree>
    <p:extLst>
      <p:ext uri="{BB962C8B-B14F-4D97-AF65-F5344CB8AC3E}">
        <p14:creationId xmlns:p14="http://schemas.microsoft.com/office/powerpoint/2010/main" val="2225373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83FA57-E881-4854-B04F-05DE6ADFDF37}"/>
              </a:ext>
            </a:extLst>
          </p:cNvPr>
          <p:cNvSpPr>
            <a:spLocks noGrp="1"/>
          </p:cNvSpPr>
          <p:nvPr>
            <p:ph type="dt" sz="half" idx="10"/>
          </p:nvPr>
        </p:nvSpPr>
        <p:spPr/>
        <p:txBody>
          <a:bodyPr/>
          <a:lstStyle/>
          <a:p>
            <a:fld id="{B8A4C6D1-5A09-40E9-9C0B-1C86A3C21287}" type="datetimeFigureOut">
              <a:rPr lang="en-US" smtClean="0"/>
              <a:t>3/19/2019</a:t>
            </a:fld>
            <a:endParaRPr lang="en-US" dirty="0"/>
          </a:p>
        </p:txBody>
      </p:sp>
      <p:sp>
        <p:nvSpPr>
          <p:cNvPr id="3" name="Footer Placeholder 2">
            <a:extLst>
              <a:ext uri="{FF2B5EF4-FFF2-40B4-BE49-F238E27FC236}">
                <a16:creationId xmlns:a16="http://schemas.microsoft.com/office/drawing/2014/main" id="{689BF114-10C8-4012-B916-F0422075377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A632FCB-A919-4F35-A184-ADDD56B1BE0F}"/>
              </a:ext>
            </a:extLst>
          </p:cNvPr>
          <p:cNvSpPr>
            <a:spLocks noGrp="1"/>
          </p:cNvSpPr>
          <p:nvPr>
            <p:ph type="sldNum" sz="quarter" idx="12"/>
          </p:nvPr>
        </p:nvSpPr>
        <p:spPr/>
        <p:txBody>
          <a:bodyPr/>
          <a:lstStyle/>
          <a:p>
            <a:fld id="{1423197E-D77C-499B-88D7-1D8B73F51C94}" type="slidenum">
              <a:rPr lang="en-US" smtClean="0"/>
              <a:t>‹#›</a:t>
            </a:fld>
            <a:endParaRPr lang="en-US" dirty="0"/>
          </a:p>
        </p:txBody>
      </p:sp>
    </p:spTree>
    <p:extLst>
      <p:ext uri="{BB962C8B-B14F-4D97-AF65-F5344CB8AC3E}">
        <p14:creationId xmlns:p14="http://schemas.microsoft.com/office/powerpoint/2010/main" val="1227663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864C-E4E6-4CDC-A0AA-562C113C2B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A479F2-37DB-43AA-8F8C-CB591C8FC6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E8D11D-7B99-43FC-AFCA-44AE0486B6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601C08-B569-45EE-A239-9DCB3BF88698}"/>
              </a:ext>
            </a:extLst>
          </p:cNvPr>
          <p:cNvSpPr>
            <a:spLocks noGrp="1"/>
          </p:cNvSpPr>
          <p:nvPr>
            <p:ph type="dt" sz="half" idx="10"/>
          </p:nvPr>
        </p:nvSpPr>
        <p:spPr/>
        <p:txBody>
          <a:bodyPr/>
          <a:lstStyle/>
          <a:p>
            <a:fld id="{B8A4C6D1-5A09-40E9-9C0B-1C86A3C21287}" type="datetimeFigureOut">
              <a:rPr lang="en-US" smtClean="0"/>
              <a:t>3/19/2019</a:t>
            </a:fld>
            <a:endParaRPr lang="en-US" dirty="0"/>
          </a:p>
        </p:txBody>
      </p:sp>
      <p:sp>
        <p:nvSpPr>
          <p:cNvPr id="6" name="Footer Placeholder 5">
            <a:extLst>
              <a:ext uri="{FF2B5EF4-FFF2-40B4-BE49-F238E27FC236}">
                <a16:creationId xmlns:a16="http://schemas.microsoft.com/office/drawing/2014/main" id="{FA1AC439-20D1-406C-8D2E-3F9D3EC1A90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4356DD-EF35-4E70-B5D1-1D71F2B99028}"/>
              </a:ext>
            </a:extLst>
          </p:cNvPr>
          <p:cNvSpPr>
            <a:spLocks noGrp="1"/>
          </p:cNvSpPr>
          <p:nvPr>
            <p:ph type="sldNum" sz="quarter" idx="12"/>
          </p:nvPr>
        </p:nvSpPr>
        <p:spPr/>
        <p:txBody>
          <a:bodyPr/>
          <a:lstStyle/>
          <a:p>
            <a:fld id="{1423197E-D77C-499B-88D7-1D8B73F51C94}" type="slidenum">
              <a:rPr lang="en-US" smtClean="0"/>
              <a:t>‹#›</a:t>
            </a:fld>
            <a:endParaRPr lang="en-US" dirty="0"/>
          </a:p>
        </p:txBody>
      </p:sp>
    </p:spTree>
    <p:extLst>
      <p:ext uri="{BB962C8B-B14F-4D97-AF65-F5344CB8AC3E}">
        <p14:creationId xmlns:p14="http://schemas.microsoft.com/office/powerpoint/2010/main" val="896622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2DB55-66D8-4137-A7FC-387F9F8787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7977E5-52D8-4790-8506-F0B1DB9923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7F3A6E2-7D72-4ABD-AA42-5D195915FD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DF9750-9D26-4679-A4E2-8B55A564BCC1}"/>
              </a:ext>
            </a:extLst>
          </p:cNvPr>
          <p:cNvSpPr>
            <a:spLocks noGrp="1"/>
          </p:cNvSpPr>
          <p:nvPr>
            <p:ph type="dt" sz="half" idx="10"/>
          </p:nvPr>
        </p:nvSpPr>
        <p:spPr/>
        <p:txBody>
          <a:bodyPr/>
          <a:lstStyle/>
          <a:p>
            <a:fld id="{B8A4C6D1-5A09-40E9-9C0B-1C86A3C21287}" type="datetimeFigureOut">
              <a:rPr lang="en-US" smtClean="0"/>
              <a:t>3/19/2019</a:t>
            </a:fld>
            <a:endParaRPr lang="en-US" dirty="0"/>
          </a:p>
        </p:txBody>
      </p:sp>
      <p:sp>
        <p:nvSpPr>
          <p:cNvPr id="6" name="Footer Placeholder 5">
            <a:extLst>
              <a:ext uri="{FF2B5EF4-FFF2-40B4-BE49-F238E27FC236}">
                <a16:creationId xmlns:a16="http://schemas.microsoft.com/office/drawing/2014/main" id="{52572E2E-DCB3-487C-9970-589022C668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C036FB1-560B-4276-A9A8-660A3BF88793}"/>
              </a:ext>
            </a:extLst>
          </p:cNvPr>
          <p:cNvSpPr>
            <a:spLocks noGrp="1"/>
          </p:cNvSpPr>
          <p:nvPr>
            <p:ph type="sldNum" sz="quarter" idx="12"/>
          </p:nvPr>
        </p:nvSpPr>
        <p:spPr/>
        <p:txBody>
          <a:bodyPr/>
          <a:lstStyle/>
          <a:p>
            <a:fld id="{1423197E-D77C-499B-88D7-1D8B73F51C94}" type="slidenum">
              <a:rPr lang="en-US" smtClean="0"/>
              <a:t>‹#›</a:t>
            </a:fld>
            <a:endParaRPr lang="en-US" dirty="0"/>
          </a:p>
        </p:txBody>
      </p:sp>
    </p:spTree>
    <p:extLst>
      <p:ext uri="{BB962C8B-B14F-4D97-AF65-F5344CB8AC3E}">
        <p14:creationId xmlns:p14="http://schemas.microsoft.com/office/powerpoint/2010/main" val="314674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86000">
              <a:srgbClr val="64C3EF"/>
            </a:gs>
            <a:gs pos="65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55F0B3-9FDD-4708-88C5-6901875FAB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20D99C-D8C3-423D-B9FC-AE71944705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8FD0A6-7BED-46C2-8A16-9B9CDB6936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A4C6D1-5A09-40E9-9C0B-1C86A3C21287}" type="datetimeFigureOut">
              <a:rPr lang="en-US" smtClean="0"/>
              <a:t>3/19/2019</a:t>
            </a:fld>
            <a:endParaRPr lang="en-US" dirty="0"/>
          </a:p>
        </p:txBody>
      </p:sp>
      <p:sp>
        <p:nvSpPr>
          <p:cNvPr id="5" name="Footer Placeholder 4">
            <a:extLst>
              <a:ext uri="{FF2B5EF4-FFF2-40B4-BE49-F238E27FC236}">
                <a16:creationId xmlns:a16="http://schemas.microsoft.com/office/drawing/2014/main" id="{5E894DE7-5E34-405C-AA72-84E310B81E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F23A001-A7EA-4836-BA50-31067E3458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23197E-D77C-499B-88D7-1D8B73F51C94}" type="slidenum">
              <a:rPr lang="en-US" smtClean="0"/>
              <a:t>‹#›</a:t>
            </a:fld>
            <a:endParaRPr lang="en-US" dirty="0"/>
          </a:p>
        </p:txBody>
      </p:sp>
    </p:spTree>
    <p:extLst>
      <p:ext uri="{BB962C8B-B14F-4D97-AF65-F5344CB8AC3E}">
        <p14:creationId xmlns:p14="http://schemas.microsoft.com/office/powerpoint/2010/main" val="3616204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5.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C8CA48-1E17-45A7-ABD2-D621C7604576}"/>
              </a:ext>
            </a:extLst>
          </p:cNvPr>
          <p:cNvSpPr/>
          <p:nvPr/>
        </p:nvSpPr>
        <p:spPr>
          <a:xfrm>
            <a:off x="-103991" y="2205317"/>
            <a:ext cx="12392810" cy="1947134"/>
          </a:xfrm>
          <a:prstGeom prst="rect">
            <a:avLst/>
          </a:prstGeom>
          <a:solidFill>
            <a:srgbClr val="EE83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CBDEAD-903F-45A0-97F2-304D9F304A84}"/>
              </a:ext>
            </a:extLst>
          </p:cNvPr>
          <p:cNvSpPr>
            <a:spLocks noGrp="1"/>
          </p:cNvSpPr>
          <p:nvPr>
            <p:ph type="ctrTitle"/>
          </p:nvPr>
        </p:nvSpPr>
        <p:spPr>
          <a:xfrm>
            <a:off x="491266" y="1764851"/>
            <a:ext cx="9144000" cy="2387600"/>
          </a:xfrm>
        </p:spPr>
        <p:txBody>
          <a:bodyPr>
            <a:normAutofit/>
          </a:bodyPr>
          <a:lstStyle/>
          <a:p>
            <a:pPr algn="l"/>
            <a:br>
              <a:rPr lang="en-US" sz="4000" dirty="0">
                <a:solidFill>
                  <a:schemeClr val="bg1">
                    <a:lumMod val="95000"/>
                  </a:schemeClr>
                </a:solidFill>
                <a:latin typeface="Arial" panose="020B0604020202020204" pitchFamily="34" charset="0"/>
                <a:cs typeface="Arial" panose="020B0604020202020204" pitchFamily="34" charset="0"/>
              </a:rPr>
            </a:br>
            <a:r>
              <a:rPr lang="en-US" sz="4000" dirty="0">
                <a:solidFill>
                  <a:schemeClr val="bg1">
                    <a:lumMod val="95000"/>
                  </a:schemeClr>
                </a:solidFill>
                <a:latin typeface="Arial" panose="020B0604020202020204" pitchFamily="34" charset="0"/>
                <a:cs typeface="Arial" panose="020B0604020202020204" pitchFamily="34" charset="0"/>
              </a:rPr>
              <a:t>Emergency Medical Service </a:t>
            </a:r>
            <a:br>
              <a:rPr lang="en-US" sz="4000" dirty="0">
                <a:solidFill>
                  <a:schemeClr val="bg1">
                    <a:lumMod val="95000"/>
                  </a:schemeClr>
                </a:solidFill>
                <a:latin typeface="Arial" panose="020B0604020202020204" pitchFamily="34" charset="0"/>
                <a:cs typeface="Arial" panose="020B0604020202020204" pitchFamily="34" charset="0"/>
              </a:rPr>
            </a:br>
            <a:r>
              <a:rPr lang="en-US" sz="4000" dirty="0">
                <a:solidFill>
                  <a:schemeClr val="bg1">
                    <a:lumMod val="95000"/>
                  </a:schemeClr>
                </a:solidFill>
                <a:latin typeface="Arial" panose="020B0604020202020204" pitchFamily="34" charset="0"/>
                <a:cs typeface="Arial" panose="020B0604020202020204" pitchFamily="34" charset="0"/>
              </a:rPr>
              <a:t>Training and Education </a:t>
            </a:r>
            <a:br>
              <a:rPr lang="en-US" sz="4000" dirty="0">
                <a:solidFill>
                  <a:schemeClr val="bg1">
                    <a:lumMod val="95000"/>
                  </a:schemeClr>
                </a:solidFill>
                <a:latin typeface="Arial" panose="020B0604020202020204" pitchFamily="34" charset="0"/>
                <a:cs typeface="Arial" panose="020B0604020202020204" pitchFamily="34" charset="0"/>
              </a:rPr>
            </a:br>
            <a:endParaRPr lang="en-US" sz="4000" dirty="0">
              <a:solidFill>
                <a:schemeClr val="bg1">
                  <a:lumMod val="95000"/>
                </a:schemeClr>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0DD87E6D-4616-4943-8A95-EEB372D5F038}"/>
              </a:ext>
            </a:extLst>
          </p:cNvPr>
          <p:cNvSpPr>
            <a:spLocks noGrp="1"/>
          </p:cNvSpPr>
          <p:nvPr>
            <p:ph type="subTitle" idx="1"/>
          </p:nvPr>
        </p:nvSpPr>
        <p:spPr>
          <a:xfrm>
            <a:off x="1" y="3648547"/>
            <a:ext cx="12191999" cy="3123392"/>
          </a:xfrm>
        </p:spPr>
        <p:txBody>
          <a:bodyPr>
            <a:normAutofit/>
          </a:bodyPr>
          <a:lstStyle/>
          <a:p>
            <a:pPr algn="l"/>
            <a:r>
              <a:rPr lang="en-US" dirty="0"/>
              <a:t>	</a:t>
            </a:r>
            <a:r>
              <a:rPr lang="en-US" sz="2600" dirty="0"/>
              <a:t>Disaster Preparedness and Response</a:t>
            </a:r>
          </a:p>
          <a:p>
            <a:pPr algn="l">
              <a:lnSpc>
                <a:spcPct val="150000"/>
              </a:lnSpc>
            </a:pPr>
            <a:r>
              <a:rPr lang="en-US" dirty="0"/>
              <a:t>	</a:t>
            </a:r>
          </a:p>
          <a:p>
            <a:pPr algn="l">
              <a:lnSpc>
                <a:spcPct val="150000"/>
              </a:lnSpc>
            </a:pPr>
            <a:r>
              <a:rPr lang="en-US" sz="3200" i="1" dirty="0"/>
              <a:t>EMS Education Webinar – EMS Training Outside the Box</a:t>
            </a:r>
          </a:p>
          <a:p>
            <a:pPr algn="r">
              <a:lnSpc>
                <a:spcPct val="100000"/>
              </a:lnSpc>
            </a:pPr>
            <a:r>
              <a:rPr lang="en-US" sz="2100" i="1" dirty="0"/>
              <a:t>Paul Leinas, EMS Disaster Preparedness Coordinator</a:t>
            </a:r>
            <a:br>
              <a:rPr lang="en-US" sz="2100" i="1" dirty="0"/>
            </a:br>
            <a:r>
              <a:rPr lang="en-US" sz="2100" i="1" dirty="0"/>
              <a:t>Florida Department of Health</a:t>
            </a:r>
          </a:p>
        </p:txBody>
      </p:sp>
      <p:pic>
        <p:nvPicPr>
          <p:cNvPr id="8" name="Picture 7">
            <a:extLst>
              <a:ext uri="{FF2B5EF4-FFF2-40B4-BE49-F238E27FC236}">
                <a16:creationId xmlns:a16="http://schemas.microsoft.com/office/drawing/2014/main" id="{2EB9F235-9362-4CA9-B0C6-5E5A2AF07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2312" y="1835768"/>
            <a:ext cx="2385907" cy="2686231"/>
          </a:xfrm>
          <a:prstGeom prst="rect">
            <a:avLst/>
          </a:prstGeom>
        </p:spPr>
      </p:pic>
    </p:spTree>
    <p:extLst>
      <p:ext uri="{BB962C8B-B14F-4D97-AF65-F5344CB8AC3E}">
        <p14:creationId xmlns:p14="http://schemas.microsoft.com/office/powerpoint/2010/main" val="392919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EA93F-E90D-4F3F-AAD5-6623C807A362}"/>
              </a:ext>
            </a:extLst>
          </p:cNvPr>
          <p:cNvSpPr>
            <a:spLocks noGrp="1"/>
          </p:cNvSpPr>
          <p:nvPr>
            <p:ph type="title"/>
          </p:nvPr>
        </p:nvSpPr>
        <p:spPr>
          <a:xfrm>
            <a:off x="838200" y="188564"/>
            <a:ext cx="10515600" cy="1325563"/>
          </a:xfrm>
        </p:spPr>
        <p:txBody>
          <a:bodyPr/>
          <a:lstStyle/>
          <a:p>
            <a:r>
              <a:rPr lang="en-US" dirty="0">
                <a:solidFill>
                  <a:schemeClr val="bg1"/>
                </a:solidFill>
                <a:latin typeface="Arial" panose="020B0604020202020204" pitchFamily="34" charset="0"/>
                <a:cs typeface="Arial" panose="020B0604020202020204" pitchFamily="34" charset="0"/>
              </a:rPr>
              <a:t>Summary</a:t>
            </a:r>
          </a:p>
        </p:txBody>
      </p:sp>
      <p:sp>
        <p:nvSpPr>
          <p:cNvPr id="3" name="Content Placeholder 2">
            <a:extLst>
              <a:ext uri="{FF2B5EF4-FFF2-40B4-BE49-F238E27FC236}">
                <a16:creationId xmlns:a16="http://schemas.microsoft.com/office/drawing/2014/main" id="{24D329EF-E803-4D05-94ED-5AB921366154}"/>
              </a:ext>
            </a:extLst>
          </p:cNvPr>
          <p:cNvSpPr>
            <a:spLocks noGrp="1"/>
          </p:cNvSpPr>
          <p:nvPr>
            <p:ph idx="1"/>
          </p:nvPr>
        </p:nvSpPr>
        <p:spPr>
          <a:xfrm>
            <a:off x="643095" y="1232772"/>
            <a:ext cx="10972799" cy="5524743"/>
          </a:xfrm>
        </p:spPr>
        <p:txBody>
          <a:bodyPr>
            <a:normAutofit fontScale="92500" lnSpcReduction="10000"/>
          </a:bodyPr>
          <a:lstStyle/>
          <a:p>
            <a:r>
              <a:rPr lang="en-US" dirty="0"/>
              <a:t>Reviewed disaster preparedness and response training in current emergency medical technician (EMT) and paramedic course curriculums. </a:t>
            </a:r>
          </a:p>
          <a:p>
            <a:r>
              <a:rPr lang="en-US" dirty="0"/>
              <a:t>Discussed the changing environment for emergency medical service (EMS) operations.</a:t>
            </a:r>
          </a:p>
          <a:p>
            <a:r>
              <a:rPr lang="en-US" dirty="0"/>
              <a:t>Acknowledged some of the difficulties EMS education programs face when trying to enhance the quality and quantity of the training they offer. </a:t>
            </a:r>
          </a:p>
          <a:p>
            <a:r>
              <a:rPr lang="en-US" dirty="0"/>
              <a:t>Recognized some best practices to better train and prepare our responders for disaster response.</a:t>
            </a:r>
          </a:p>
          <a:p>
            <a:r>
              <a:rPr lang="en-US" dirty="0"/>
              <a:t>Identified some alternative training tools programs can utilize to improve the EMS training experience. </a:t>
            </a:r>
          </a:p>
          <a:p>
            <a:endParaRPr lang="en-US" dirty="0"/>
          </a:p>
          <a:p>
            <a:pPr marL="0" indent="0">
              <a:buNone/>
            </a:pPr>
            <a:r>
              <a:rPr lang="en-US" sz="3000" dirty="0">
                <a:solidFill>
                  <a:schemeClr val="bg1"/>
                </a:solidFill>
                <a:latin typeface="Arial" panose="020B0604020202020204" pitchFamily="34" charset="0"/>
                <a:cs typeface="Arial" panose="020B0604020202020204" pitchFamily="34" charset="0"/>
              </a:rPr>
              <a:t>Conclusion –</a:t>
            </a:r>
            <a:r>
              <a:rPr lang="en-US" sz="3600" dirty="0">
                <a:solidFill>
                  <a:schemeClr val="bg1"/>
                </a:solidFill>
                <a:latin typeface="Arial" panose="020B0604020202020204" pitchFamily="34" charset="0"/>
                <a:cs typeface="Arial" panose="020B0604020202020204" pitchFamily="34" charset="0"/>
              </a:rPr>
              <a:t> </a:t>
            </a:r>
            <a:r>
              <a:rPr lang="en-US" sz="2600" i="1" dirty="0">
                <a:latin typeface="Arial" panose="020B0604020202020204" pitchFamily="34" charset="0"/>
                <a:cs typeface="Arial" panose="020B0604020202020204" pitchFamily="34" charset="0"/>
              </a:rPr>
              <a:t>Time, money and authority may challenge the quality of training we provide for our EMS students but, we are really only limited by our imagination and effort. </a:t>
            </a:r>
            <a:endParaRPr lang="en-US" sz="2600" i="1" dirty="0"/>
          </a:p>
          <a:p>
            <a:pPr marL="0" indent="0">
              <a:buNone/>
            </a:pPr>
            <a:endParaRPr lang="en-US" dirty="0"/>
          </a:p>
        </p:txBody>
      </p:sp>
    </p:spTree>
    <p:extLst>
      <p:ext uri="{BB962C8B-B14F-4D97-AF65-F5344CB8AC3E}">
        <p14:creationId xmlns:p14="http://schemas.microsoft.com/office/powerpoint/2010/main" val="2255545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A0BA4-8B03-40ED-A47E-9F426D6096BB}"/>
              </a:ext>
            </a:extLst>
          </p:cNvPr>
          <p:cNvSpPr>
            <a:spLocks noGrp="1"/>
          </p:cNvSpPr>
          <p:nvPr>
            <p:ph type="title"/>
          </p:nvPr>
        </p:nvSpPr>
        <p:spPr/>
        <p:txBody>
          <a:bodyPr/>
          <a:lstStyle/>
          <a:p>
            <a:r>
              <a:rPr lang="en-US" dirty="0">
                <a:solidFill>
                  <a:schemeClr val="bg1">
                    <a:lumMod val="95000"/>
                  </a:schemeClr>
                </a:solidFill>
                <a:latin typeface="Arial" panose="020B0604020202020204" pitchFamily="34" charset="0"/>
                <a:cs typeface="Arial" panose="020B0604020202020204" pitchFamily="34" charset="0"/>
              </a:rPr>
              <a:t>Objectives</a:t>
            </a:r>
          </a:p>
        </p:txBody>
      </p:sp>
      <p:sp>
        <p:nvSpPr>
          <p:cNvPr id="3" name="Content Placeholder 2">
            <a:extLst>
              <a:ext uri="{FF2B5EF4-FFF2-40B4-BE49-F238E27FC236}">
                <a16:creationId xmlns:a16="http://schemas.microsoft.com/office/drawing/2014/main" id="{F28B978B-552B-4843-AD62-9DCD4CA62DE7}"/>
              </a:ext>
            </a:extLst>
          </p:cNvPr>
          <p:cNvSpPr>
            <a:spLocks noGrp="1"/>
          </p:cNvSpPr>
          <p:nvPr>
            <p:ph idx="1"/>
          </p:nvPr>
        </p:nvSpPr>
        <p:spPr/>
        <p:txBody>
          <a:bodyPr>
            <a:normAutofit fontScale="92500"/>
          </a:bodyPr>
          <a:lstStyle/>
          <a:p>
            <a:r>
              <a:rPr lang="en-US" dirty="0"/>
              <a:t>Review disaster preparedness and response training in current emergency medical technician (EMT) and paramedic course curriculums. </a:t>
            </a:r>
          </a:p>
          <a:p>
            <a:r>
              <a:rPr lang="en-US" dirty="0"/>
              <a:t>Discuss the changing environment for emergency medical service (EMS) operations.</a:t>
            </a:r>
          </a:p>
          <a:p>
            <a:r>
              <a:rPr lang="en-US" dirty="0"/>
              <a:t>Acknowledge some of the difficulties EMS education programs face when trying to enhance the quality and quantity of the training they offer. </a:t>
            </a:r>
          </a:p>
          <a:p>
            <a:r>
              <a:rPr lang="en-US" dirty="0"/>
              <a:t>Recognize some best practices to better train and prepare our responders for disaster response.</a:t>
            </a:r>
          </a:p>
          <a:p>
            <a:r>
              <a:rPr lang="en-US" dirty="0"/>
              <a:t>Identify some alternative training tools programs can utilize to improve the EMS training experience. </a:t>
            </a:r>
          </a:p>
          <a:p>
            <a:endParaRPr lang="en-US" dirty="0"/>
          </a:p>
          <a:p>
            <a:endParaRPr lang="en-US" dirty="0"/>
          </a:p>
        </p:txBody>
      </p:sp>
    </p:spTree>
    <p:extLst>
      <p:ext uri="{BB962C8B-B14F-4D97-AF65-F5344CB8AC3E}">
        <p14:creationId xmlns:p14="http://schemas.microsoft.com/office/powerpoint/2010/main" val="2909554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85FD-30AA-43E2-8D3A-C5CE28C516A9}"/>
              </a:ext>
            </a:extLst>
          </p:cNvPr>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Emergency Medical Service </a:t>
            </a:r>
          </a:p>
        </p:txBody>
      </p:sp>
      <p:sp>
        <p:nvSpPr>
          <p:cNvPr id="3" name="Text Placeholder 2">
            <a:extLst>
              <a:ext uri="{FF2B5EF4-FFF2-40B4-BE49-F238E27FC236}">
                <a16:creationId xmlns:a16="http://schemas.microsoft.com/office/drawing/2014/main" id="{ADF282D5-D913-436A-97A4-9AF9EA253816}"/>
              </a:ext>
            </a:extLst>
          </p:cNvPr>
          <p:cNvSpPr>
            <a:spLocks noGrp="1"/>
          </p:cNvSpPr>
          <p:nvPr>
            <p:ph type="body" idx="1"/>
          </p:nvPr>
        </p:nvSpPr>
        <p:spPr/>
        <p:txBody>
          <a:bodyPr>
            <a:normAutofit/>
          </a:bodyPr>
          <a:lstStyle/>
          <a:p>
            <a:pPr algn="ctr"/>
            <a:r>
              <a:rPr lang="en-US" sz="4000" dirty="0">
                <a:latin typeface="+mj-lt"/>
              </a:rPr>
              <a:t>Prepared</a:t>
            </a:r>
          </a:p>
        </p:txBody>
      </p:sp>
      <p:sp>
        <p:nvSpPr>
          <p:cNvPr id="5" name="Text Placeholder 4">
            <a:extLst>
              <a:ext uri="{FF2B5EF4-FFF2-40B4-BE49-F238E27FC236}">
                <a16:creationId xmlns:a16="http://schemas.microsoft.com/office/drawing/2014/main" id="{CBA8600D-B5D6-4B0D-A5C3-56C538DF9DC8}"/>
              </a:ext>
            </a:extLst>
          </p:cNvPr>
          <p:cNvSpPr>
            <a:spLocks noGrp="1"/>
          </p:cNvSpPr>
          <p:nvPr>
            <p:ph type="body" sz="quarter" idx="3"/>
          </p:nvPr>
        </p:nvSpPr>
        <p:spPr/>
        <p:txBody>
          <a:bodyPr>
            <a:normAutofit/>
          </a:bodyPr>
          <a:lstStyle/>
          <a:p>
            <a:pPr algn="ctr"/>
            <a:r>
              <a:rPr lang="en-US" sz="4000" dirty="0">
                <a:latin typeface="+mj-lt"/>
              </a:rPr>
              <a:t>Not so much…</a:t>
            </a:r>
          </a:p>
        </p:txBody>
      </p:sp>
      <p:pic>
        <p:nvPicPr>
          <p:cNvPr id="26" name="Content Placeholder 25">
            <a:extLst>
              <a:ext uri="{FF2B5EF4-FFF2-40B4-BE49-F238E27FC236}">
                <a16:creationId xmlns:a16="http://schemas.microsoft.com/office/drawing/2014/main" id="{CB9B3FA1-CB8C-47FF-83F4-33A57B0381F1}"/>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505066" y="2710796"/>
            <a:ext cx="4847052" cy="3673758"/>
          </a:xfrm>
        </p:spPr>
      </p:pic>
      <p:pic>
        <p:nvPicPr>
          <p:cNvPr id="24" name="Content Placeholder 23">
            <a:extLst>
              <a:ext uri="{FF2B5EF4-FFF2-40B4-BE49-F238E27FC236}">
                <a16:creationId xmlns:a16="http://schemas.microsoft.com/office/drawing/2014/main" id="{CE798292-5E21-458B-ADD8-652C9BC9B197}"/>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6996"/>
          <a:stretch/>
        </p:blipFill>
        <p:spPr>
          <a:xfrm>
            <a:off x="872454" y="2701743"/>
            <a:ext cx="5125121" cy="3673758"/>
          </a:xfrm>
        </p:spPr>
      </p:pic>
      <p:sp>
        <p:nvSpPr>
          <p:cNvPr id="4" name="TextBox 3">
            <a:extLst>
              <a:ext uri="{FF2B5EF4-FFF2-40B4-BE49-F238E27FC236}">
                <a16:creationId xmlns:a16="http://schemas.microsoft.com/office/drawing/2014/main" id="{C0524487-876E-45E6-A409-9C6ACB3BB595}"/>
              </a:ext>
            </a:extLst>
          </p:cNvPr>
          <p:cNvSpPr txBox="1"/>
          <p:nvPr/>
        </p:nvSpPr>
        <p:spPr>
          <a:xfrm rot="10800000">
            <a:off x="8534769" y="5622202"/>
            <a:ext cx="660903" cy="369332"/>
          </a:xfrm>
          <a:prstGeom prst="rect">
            <a:avLst/>
          </a:prstGeom>
          <a:noFill/>
        </p:spPr>
        <p:txBody>
          <a:bodyPr wrap="square" rtlCol="0">
            <a:spAutoFit/>
          </a:bodyPr>
          <a:lstStyle/>
          <a:p>
            <a:pPr algn="ctr"/>
            <a:r>
              <a:rPr lang="en-US" b="1" dirty="0">
                <a:solidFill>
                  <a:schemeClr val="tx1">
                    <a:lumMod val="50000"/>
                    <a:lumOff val="50000"/>
                  </a:schemeClr>
                </a:solidFill>
              </a:rPr>
              <a:t>EMS</a:t>
            </a:r>
          </a:p>
        </p:txBody>
      </p:sp>
    </p:spTree>
    <p:extLst>
      <p:ext uri="{BB962C8B-B14F-4D97-AF65-F5344CB8AC3E}">
        <p14:creationId xmlns:p14="http://schemas.microsoft.com/office/powerpoint/2010/main" val="1540130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D3D22-F8CF-4DE8-8DC8-B5551606C5B2}"/>
              </a:ext>
            </a:extLst>
          </p:cNvPr>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Disaster Preparedness Training</a:t>
            </a:r>
          </a:p>
        </p:txBody>
      </p:sp>
      <p:sp>
        <p:nvSpPr>
          <p:cNvPr id="3" name="Content Placeholder 2">
            <a:extLst>
              <a:ext uri="{FF2B5EF4-FFF2-40B4-BE49-F238E27FC236}">
                <a16:creationId xmlns:a16="http://schemas.microsoft.com/office/drawing/2014/main" id="{6FEE2E0B-282C-452D-AAE2-64C7BBDB993B}"/>
              </a:ext>
            </a:extLst>
          </p:cNvPr>
          <p:cNvSpPr>
            <a:spLocks noGrp="1"/>
          </p:cNvSpPr>
          <p:nvPr>
            <p:ph idx="1"/>
          </p:nvPr>
        </p:nvSpPr>
        <p:spPr/>
        <p:txBody>
          <a:bodyPr/>
          <a:lstStyle/>
          <a:p>
            <a:r>
              <a:rPr lang="en-US" dirty="0"/>
              <a:t>Disaster preparedness and response – Disasters begin and end locally.</a:t>
            </a:r>
          </a:p>
          <a:p>
            <a:r>
              <a:rPr lang="en-US" dirty="0"/>
              <a:t>Disaster preparedness and response is only briefly covered during basic EMT and paramedic courses.</a:t>
            </a:r>
          </a:p>
          <a:p>
            <a:r>
              <a:rPr lang="en-US" dirty="0"/>
              <a:t>Once “on the job”, rank &amp; file EMT’s and paramedics receive very minimal disaster preparedness and response training; if any at all. </a:t>
            </a:r>
          </a:p>
          <a:p>
            <a:r>
              <a:rPr lang="en-US" dirty="0"/>
              <a:t>“Just in Time Training” is just enough to get inexperienced responders in trouble. </a:t>
            </a:r>
          </a:p>
          <a:p>
            <a:r>
              <a:rPr lang="en-US" dirty="0"/>
              <a:t>There is no substitution for experience. </a:t>
            </a:r>
          </a:p>
        </p:txBody>
      </p:sp>
    </p:spTree>
    <p:extLst>
      <p:ext uri="{BB962C8B-B14F-4D97-AF65-F5344CB8AC3E}">
        <p14:creationId xmlns:p14="http://schemas.microsoft.com/office/powerpoint/2010/main" val="606982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F8304-547D-4999-B466-E167E44471AE}"/>
              </a:ext>
            </a:extLst>
          </p:cNvPr>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EMS Today</a:t>
            </a:r>
          </a:p>
        </p:txBody>
      </p:sp>
      <p:sp>
        <p:nvSpPr>
          <p:cNvPr id="3" name="Content Placeholder 2">
            <a:extLst>
              <a:ext uri="{FF2B5EF4-FFF2-40B4-BE49-F238E27FC236}">
                <a16:creationId xmlns:a16="http://schemas.microsoft.com/office/drawing/2014/main" id="{7DF5B890-A151-4EEF-8AD9-E9B46F5D96C6}"/>
              </a:ext>
            </a:extLst>
          </p:cNvPr>
          <p:cNvSpPr>
            <a:spLocks noGrp="1"/>
          </p:cNvSpPr>
          <p:nvPr>
            <p:ph idx="1"/>
          </p:nvPr>
        </p:nvSpPr>
        <p:spPr/>
        <p:txBody>
          <a:bodyPr/>
          <a:lstStyle/>
          <a:p>
            <a:r>
              <a:rPr lang="en-US" dirty="0"/>
              <a:t>Today’s EMS providers</a:t>
            </a:r>
            <a:r>
              <a:rPr lang="en-US" baseline="0" dirty="0"/>
              <a:t> face many challenges.</a:t>
            </a:r>
            <a:r>
              <a:rPr lang="en-US" dirty="0"/>
              <a:t> </a:t>
            </a:r>
          </a:p>
          <a:p>
            <a:pPr lvl="1"/>
            <a:r>
              <a:rPr lang="en-US" dirty="0"/>
              <a:t>Multi patient incidents (MPI) (simultaneous) opioid overdoses.</a:t>
            </a:r>
          </a:p>
          <a:p>
            <a:pPr lvl="1"/>
            <a:r>
              <a:rPr lang="en-US" dirty="0"/>
              <a:t>Active shooters.</a:t>
            </a:r>
          </a:p>
          <a:p>
            <a:pPr lvl="1"/>
            <a:r>
              <a:rPr lang="en-US" dirty="0"/>
              <a:t>Hostage situations.</a:t>
            </a:r>
          </a:p>
          <a:p>
            <a:pPr lvl="1"/>
            <a:r>
              <a:rPr lang="en-US" dirty="0"/>
              <a:t>EMS for mass gatherings.</a:t>
            </a:r>
          </a:p>
          <a:p>
            <a:pPr lvl="1"/>
            <a:r>
              <a:rPr lang="en-US" dirty="0"/>
              <a:t>Natural and man – made disasters and catastrophic events.</a:t>
            </a:r>
          </a:p>
          <a:p>
            <a:pPr lvl="1"/>
            <a:r>
              <a:rPr lang="en-US" dirty="0"/>
              <a:t>Human trafficking.</a:t>
            </a:r>
          </a:p>
          <a:p>
            <a:pPr lvl="1"/>
            <a:r>
              <a:rPr lang="en-US" dirty="0"/>
              <a:t>Chemical, Biological,</a:t>
            </a:r>
            <a:r>
              <a:rPr lang="en-US" baseline="0" dirty="0"/>
              <a:t> </a:t>
            </a:r>
            <a:r>
              <a:rPr lang="en-US" dirty="0"/>
              <a:t>Radiological, Nuclear, Explosive (CBRNE) events.</a:t>
            </a:r>
          </a:p>
          <a:p>
            <a:pPr lvl="1"/>
            <a:r>
              <a:rPr lang="en-US" dirty="0"/>
              <a:t> Acts</a:t>
            </a:r>
            <a:r>
              <a:rPr lang="en-US" baseline="0" dirty="0"/>
              <a:t> of t</a:t>
            </a:r>
            <a:r>
              <a:rPr lang="en-US" dirty="0"/>
              <a:t>errorism</a:t>
            </a:r>
          </a:p>
          <a:p>
            <a:pPr marL="457200" lvl="1" indent="0">
              <a:buNone/>
            </a:pPr>
            <a:endParaRPr lang="en-US" dirty="0"/>
          </a:p>
          <a:p>
            <a:pPr marL="457200" lvl="1" indent="0">
              <a:buNone/>
            </a:pPr>
            <a:endParaRPr lang="en-US" dirty="0"/>
          </a:p>
          <a:p>
            <a:pPr lvl="1"/>
            <a:endParaRPr lang="en-US" dirty="0"/>
          </a:p>
        </p:txBody>
      </p:sp>
      <p:pic>
        <p:nvPicPr>
          <p:cNvPr id="4" name="Picture 3">
            <a:extLst>
              <a:ext uri="{FF2B5EF4-FFF2-40B4-BE49-F238E27FC236}">
                <a16:creationId xmlns:a16="http://schemas.microsoft.com/office/drawing/2014/main" id="{97165CC4-0386-47D3-82E4-E5D5048DCD3D}"/>
              </a:ext>
            </a:extLst>
          </p:cNvPr>
          <p:cNvPicPr>
            <a:picLocks noChangeAspect="1"/>
          </p:cNvPicPr>
          <p:nvPr/>
        </p:nvPicPr>
        <p:blipFill>
          <a:blip r:embed="rId3"/>
          <a:stretch>
            <a:fillRect/>
          </a:stretch>
        </p:blipFill>
        <p:spPr>
          <a:xfrm>
            <a:off x="3225462" y="69386"/>
            <a:ext cx="3021990" cy="2300954"/>
          </a:xfrm>
          <a:prstGeom prst="rect">
            <a:avLst/>
          </a:prstGeom>
          <a:ln>
            <a:noFill/>
          </a:ln>
          <a:effectLst>
            <a:softEdge rad="112500"/>
          </a:effectLst>
        </p:spPr>
      </p:pic>
      <p:pic>
        <p:nvPicPr>
          <p:cNvPr id="5" name="Picture 4">
            <a:extLst>
              <a:ext uri="{FF2B5EF4-FFF2-40B4-BE49-F238E27FC236}">
                <a16:creationId xmlns:a16="http://schemas.microsoft.com/office/drawing/2014/main" id="{8AE1E3CE-D6E5-4529-961F-6421AEAEF7B3}"/>
              </a:ext>
            </a:extLst>
          </p:cNvPr>
          <p:cNvPicPr>
            <a:picLocks noChangeAspect="1"/>
          </p:cNvPicPr>
          <p:nvPr/>
        </p:nvPicPr>
        <p:blipFill>
          <a:blip r:embed="rId4"/>
          <a:stretch>
            <a:fillRect/>
          </a:stretch>
        </p:blipFill>
        <p:spPr>
          <a:xfrm>
            <a:off x="283157" y="372114"/>
            <a:ext cx="2935755" cy="1851879"/>
          </a:xfrm>
          <a:prstGeom prst="rect">
            <a:avLst/>
          </a:prstGeom>
          <a:ln>
            <a:noFill/>
          </a:ln>
          <a:effectLst>
            <a:softEdge rad="112500"/>
          </a:effectLst>
        </p:spPr>
      </p:pic>
      <p:pic>
        <p:nvPicPr>
          <p:cNvPr id="6" name="Picture 5">
            <a:extLst>
              <a:ext uri="{FF2B5EF4-FFF2-40B4-BE49-F238E27FC236}">
                <a16:creationId xmlns:a16="http://schemas.microsoft.com/office/drawing/2014/main" id="{1A8C5F5A-789E-42E1-9623-D819ABBA3050}"/>
              </a:ext>
            </a:extLst>
          </p:cNvPr>
          <p:cNvPicPr>
            <a:picLocks noChangeAspect="1"/>
          </p:cNvPicPr>
          <p:nvPr/>
        </p:nvPicPr>
        <p:blipFill>
          <a:blip r:embed="rId5"/>
          <a:stretch>
            <a:fillRect/>
          </a:stretch>
        </p:blipFill>
        <p:spPr>
          <a:xfrm>
            <a:off x="6246469" y="80459"/>
            <a:ext cx="2935755" cy="2173489"/>
          </a:xfrm>
          <a:prstGeom prst="rect">
            <a:avLst/>
          </a:prstGeom>
          <a:ln>
            <a:noFill/>
          </a:ln>
          <a:effectLst>
            <a:softEdge rad="112500"/>
          </a:effectLst>
        </p:spPr>
      </p:pic>
      <p:pic>
        <p:nvPicPr>
          <p:cNvPr id="7" name="Picture 6">
            <a:extLst>
              <a:ext uri="{FF2B5EF4-FFF2-40B4-BE49-F238E27FC236}">
                <a16:creationId xmlns:a16="http://schemas.microsoft.com/office/drawing/2014/main" id="{C58AEF85-EF8F-4B2D-9882-7C26C41CE712}"/>
              </a:ext>
            </a:extLst>
          </p:cNvPr>
          <p:cNvPicPr>
            <a:picLocks noChangeAspect="1"/>
          </p:cNvPicPr>
          <p:nvPr/>
        </p:nvPicPr>
        <p:blipFill>
          <a:blip r:embed="rId6"/>
          <a:stretch>
            <a:fillRect/>
          </a:stretch>
        </p:blipFill>
        <p:spPr>
          <a:xfrm>
            <a:off x="9089067" y="494846"/>
            <a:ext cx="2935755" cy="2064157"/>
          </a:xfrm>
          <a:prstGeom prst="rect">
            <a:avLst/>
          </a:prstGeom>
          <a:ln>
            <a:noFill/>
          </a:ln>
          <a:effectLst>
            <a:softEdge rad="112500"/>
          </a:effectLst>
        </p:spPr>
      </p:pic>
      <p:pic>
        <p:nvPicPr>
          <p:cNvPr id="9" name="Picture 8">
            <a:extLst>
              <a:ext uri="{FF2B5EF4-FFF2-40B4-BE49-F238E27FC236}">
                <a16:creationId xmlns:a16="http://schemas.microsoft.com/office/drawing/2014/main" id="{E04A1C65-C79D-4FED-8226-B90D59D70853}"/>
              </a:ext>
            </a:extLst>
          </p:cNvPr>
          <p:cNvPicPr>
            <a:picLocks noChangeAspect="1"/>
          </p:cNvPicPr>
          <p:nvPr/>
        </p:nvPicPr>
        <p:blipFill>
          <a:blip r:embed="rId7"/>
          <a:stretch>
            <a:fillRect/>
          </a:stretch>
        </p:blipFill>
        <p:spPr>
          <a:xfrm>
            <a:off x="9189757" y="2621343"/>
            <a:ext cx="2990850" cy="1828800"/>
          </a:xfrm>
          <a:prstGeom prst="rect">
            <a:avLst/>
          </a:prstGeom>
          <a:ln>
            <a:noFill/>
          </a:ln>
          <a:effectLst>
            <a:softEdge rad="112500"/>
          </a:effectLst>
        </p:spPr>
      </p:pic>
      <p:pic>
        <p:nvPicPr>
          <p:cNvPr id="12" name="Picture 11">
            <a:extLst>
              <a:ext uri="{FF2B5EF4-FFF2-40B4-BE49-F238E27FC236}">
                <a16:creationId xmlns:a16="http://schemas.microsoft.com/office/drawing/2014/main" id="{284DA586-92A6-42FE-90C9-E2070739DB83}"/>
              </a:ext>
            </a:extLst>
          </p:cNvPr>
          <p:cNvPicPr>
            <a:picLocks noChangeAspect="1"/>
          </p:cNvPicPr>
          <p:nvPr/>
        </p:nvPicPr>
        <p:blipFill rotWithShape="1">
          <a:blip r:embed="rId8"/>
          <a:srcRect l="22386" r="10590"/>
          <a:stretch/>
        </p:blipFill>
        <p:spPr>
          <a:xfrm>
            <a:off x="9657477" y="4562009"/>
            <a:ext cx="2387095" cy="2004334"/>
          </a:xfrm>
          <a:prstGeom prst="rect">
            <a:avLst/>
          </a:prstGeom>
          <a:ln>
            <a:noFill/>
          </a:ln>
          <a:effectLst>
            <a:softEdge rad="112500"/>
          </a:effectLst>
        </p:spPr>
      </p:pic>
      <p:pic>
        <p:nvPicPr>
          <p:cNvPr id="13" name="Picture 12">
            <a:extLst>
              <a:ext uri="{FF2B5EF4-FFF2-40B4-BE49-F238E27FC236}">
                <a16:creationId xmlns:a16="http://schemas.microsoft.com/office/drawing/2014/main" id="{70C6A6DD-7E1E-4510-8CE0-700A1755C4F0}"/>
              </a:ext>
            </a:extLst>
          </p:cNvPr>
          <p:cNvPicPr>
            <a:picLocks noChangeAspect="1"/>
          </p:cNvPicPr>
          <p:nvPr/>
        </p:nvPicPr>
        <p:blipFill>
          <a:blip r:embed="rId9"/>
          <a:stretch>
            <a:fillRect/>
          </a:stretch>
        </p:blipFill>
        <p:spPr>
          <a:xfrm>
            <a:off x="6978022" y="5152510"/>
            <a:ext cx="2731111" cy="1664677"/>
          </a:xfrm>
          <a:prstGeom prst="rect">
            <a:avLst/>
          </a:prstGeom>
          <a:ln>
            <a:noFill/>
          </a:ln>
          <a:effectLst>
            <a:softEdge rad="112500"/>
          </a:effectLst>
        </p:spPr>
      </p:pic>
      <p:pic>
        <p:nvPicPr>
          <p:cNvPr id="16" name="Picture 15">
            <a:extLst>
              <a:ext uri="{FF2B5EF4-FFF2-40B4-BE49-F238E27FC236}">
                <a16:creationId xmlns:a16="http://schemas.microsoft.com/office/drawing/2014/main" id="{BD60513B-2E15-4CA6-B70D-2EF5177B11AD}"/>
              </a:ext>
            </a:extLst>
          </p:cNvPr>
          <p:cNvPicPr>
            <a:picLocks noChangeAspect="1"/>
          </p:cNvPicPr>
          <p:nvPr/>
        </p:nvPicPr>
        <p:blipFill>
          <a:blip r:embed="rId10"/>
          <a:stretch>
            <a:fillRect/>
          </a:stretch>
        </p:blipFill>
        <p:spPr>
          <a:xfrm>
            <a:off x="6691831" y="3563908"/>
            <a:ext cx="2603899" cy="1719556"/>
          </a:xfrm>
          <a:prstGeom prst="rect">
            <a:avLst/>
          </a:prstGeom>
          <a:ln>
            <a:noFill/>
          </a:ln>
          <a:effectLst>
            <a:softEdge rad="112500"/>
          </a:effectLst>
        </p:spPr>
      </p:pic>
      <p:pic>
        <p:nvPicPr>
          <p:cNvPr id="17" name="Picture 16">
            <a:extLst>
              <a:ext uri="{FF2B5EF4-FFF2-40B4-BE49-F238E27FC236}">
                <a16:creationId xmlns:a16="http://schemas.microsoft.com/office/drawing/2014/main" id="{CAF9A493-C637-46D8-A466-A0ACD54BB4A0}"/>
              </a:ext>
            </a:extLst>
          </p:cNvPr>
          <p:cNvPicPr>
            <a:picLocks noChangeAspect="1"/>
          </p:cNvPicPr>
          <p:nvPr/>
        </p:nvPicPr>
        <p:blipFill>
          <a:blip r:embed="rId11"/>
          <a:stretch>
            <a:fillRect/>
          </a:stretch>
        </p:blipFill>
        <p:spPr>
          <a:xfrm>
            <a:off x="5115183" y="4423686"/>
            <a:ext cx="1547882" cy="2400339"/>
          </a:xfrm>
          <a:prstGeom prst="rect">
            <a:avLst/>
          </a:prstGeom>
          <a:ln>
            <a:noFill/>
          </a:ln>
          <a:effectLst>
            <a:softEdge rad="112500"/>
          </a:effectLst>
        </p:spPr>
      </p:pic>
      <p:pic>
        <p:nvPicPr>
          <p:cNvPr id="22" name="Picture 21">
            <a:extLst>
              <a:ext uri="{FF2B5EF4-FFF2-40B4-BE49-F238E27FC236}">
                <a16:creationId xmlns:a16="http://schemas.microsoft.com/office/drawing/2014/main" id="{ACD33AA4-5C74-476B-85D4-82629D8AFD28}"/>
              </a:ext>
            </a:extLst>
          </p:cNvPr>
          <p:cNvPicPr>
            <a:picLocks noChangeAspect="1"/>
          </p:cNvPicPr>
          <p:nvPr/>
        </p:nvPicPr>
        <p:blipFill>
          <a:blip r:embed="rId12"/>
          <a:stretch>
            <a:fillRect/>
          </a:stretch>
        </p:blipFill>
        <p:spPr>
          <a:xfrm>
            <a:off x="2585306" y="5392643"/>
            <a:ext cx="2562906" cy="1475382"/>
          </a:xfrm>
          <a:prstGeom prst="rect">
            <a:avLst/>
          </a:prstGeom>
          <a:ln>
            <a:noFill/>
          </a:ln>
          <a:effectLst>
            <a:softEdge rad="112500"/>
          </a:effectLst>
        </p:spPr>
      </p:pic>
      <p:pic>
        <p:nvPicPr>
          <p:cNvPr id="23" name="Picture 22">
            <a:extLst>
              <a:ext uri="{FF2B5EF4-FFF2-40B4-BE49-F238E27FC236}">
                <a16:creationId xmlns:a16="http://schemas.microsoft.com/office/drawing/2014/main" id="{002B48E4-A268-4136-8018-03051D171183}"/>
              </a:ext>
            </a:extLst>
          </p:cNvPr>
          <p:cNvPicPr>
            <a:picLocks noChangeAspect="1"/>
          </p:cNvPicPr>
          <p:nvPr/>
        </p:nvPicPr>
        <p:blipFill>
          <a:blip r:embed="rId13"/>
          <a:stretch>
            <a:fillRect/>
          </a:stretch>
        </p:blipFill>
        <p:spPr>
          <a:xfrm>
            <a:off x="36259" y="5165100"/>
            <a:ext cx="2552232" cy="1610838"/>
          </a:xfrm>
          <a:prstGeom prst="rect">
            <a:avLst/>
          </a:prstGeom>
          <a:ln>
            <a:noFill/>
          </a:ln>
          <a:effectLst>
            <a:softEdge rad="112500"/>
          </a:effectLst>
        </p:spPr>
      </p:pic>
      <p:pic>
        <p:nvPicPr>
          <p:cNvPr id="24" name="Picture 23">
            <a:extLst>
              <a:ext uri="{FF2B5EF4-FFF2-40B4-BE49-F238E27FC236}">
                <a16:creationId xmlns:a16="http://schemas.microsoft.com/office/drawing/2014/main" id="{A56F5EDB-6F03-4951-B719-6D120D5F0BB8}"/>
              </a:ext>
            </a:extLst>
          </p:cNvPr>
          <p:cNvPicPr>
            <a:picLocks noChangeAspect="1"/>
          </p:cNvPicPr>
          <p:nvPr/>
        </p:nvPicPr>
        <p:blipFill>
          <a:blip r:embed="rId14"/>
          <a:stretch>
            <a:fillRect/>
          </a:stretch>
        </p:blipFill>
        <p:spPr>
          <a:xfrm>
            <a:off x="-15567" y="3371606"/>
            <a:ext cx="2755223" cy="1793494"/>
          </a:xfrm>
          <a:prstGeom prst="rect">
            <a:avLst/>
          </a:prstGeom>
          <a:ln>
            <a:noFill/>
          </a:ln>
          <a:effectLst>
            <a:softEdge rad="112500"/>
          </a:effectLst>
        </p:spPr>
      </p:pic>
      <p:pic>
        <p:nvPicPr>
          <p:cNvPr id="18" name="Picture 17">
            <a:extLst>
              <a:ext uri="{FF2B5EF4-FFF2-40B4-BE49-F238E27FC236}">
                <a16:creationId xmlns:a16="http://schemas.microsoft.com/office/drawing/2014/main" id="{9BD50E69-B0C8-44DF-B225-FC0878E92AFE}"/>
              </a:ext>
            </a:extLst>
          </p:cNvPr>
          <p:cNvPicPr>
            <a:picLocks noChangeAspect="1"/>
          </p:cNvPicPr>
          <p:nvPr/>
        </p:nvPicPr>
        <p:blipFill>
          <a:blip r:embed="rId15"/>
          <a:stretch>
            <a:fillRect/>
          </a:stretch>
        </p:blipFill>
        <p:spPr>
          <a:xfrm>
            <a:off x="7349125" y="3474191"/>
            <a:ext cx="4623242" cy="3029516"/>
          </a:xfrm>
          <a:prstGeom prst="rect">
            <a:avLst/>
          </a:prstGeom>
          <a:ln>
            <a:noFill/>
          </a:ln>
          <a:effectLst>
            <a:softEdge rad="112500"/>
          </a:effectLst>
        </p:spPr>
      </p:pic>
      <p:pic>
        <p:nvPicPr>
          <p:cNvPr id="10" name="Picture 9">
            <a:extLst>
              <a:ext uri="{FF2B5EF4-FFF2-40B4-BE49-F238E27FC236}">
                <a16:creationId xmlns:a16="http://schemas.microsoft.com/office/drawing/2014/main" id="{8CFD23FC-CB83-4832-A4FA-8A5EDEFFBCFC}"/>
              </a:ext>
            </a:extLst>
          </p:cNvPr>
          <p:cNvPicPr>
            <a:picLocks noChangeAspect="1"/>
          </p:cNvPicPr>
          <p:nvPr/>
        </p:nvPicPr>
        <p:blipFill>
          <a:blip r:embed="rId16"/>
          <a:stretch>
            <a:fillRect/>
          </a:stretch>
        </p:blipFill>
        <p:spPr>
          <a:xfrm>
            <a:off x="1433064" y="3244704"/>
            <a:ext cx="3566089" cy="2410877"/>
          </a:xfrm>
          <a:prstGeom prst="rect">
            <a:avLst/>
          </a:prstGeom>
          <a:ln>
            <a:noFill/>
          </a:ln>
          <a:effectLst>
            <a:softEdge rad="112500"/>
          </a:effectLst>
        </p:spPr>
      </p:pic>
      <p:pic>
        <p:nvPicPr>
          <p:cNvPr id="21" name="Picture 20">
            <a:extLst>
              <a:ext uri="{FF2B5EF4-FFF2-40B4-BE49-F238E27FC236}">
                <a16:creationId xmlns:a16="http://schemas.microsoft.com/office/drawing/2014/main" id="{1D5E0701-D06A-4B68-AA59-CA51D244BF6E}"/>
              </a:ext>
            </a:extLst>
          </p:cNvPr>
          <p:cNvPicPr>
            <a:picLocks noChangeAspect="1"/>
          </p:cNvPicPr>
          <p:nvPr/>
        </p:nvPicPr>
        <p:blipFill>
          <a:blip r:embed="rId17"/>
          <a:stretch>
            <a:fillRect/>
          </a:stretch>
        </p:blipFill>
        <p:spPr>
          <a:xfrm>
            <a:off x="4608138" y="2412747"/>
            <a:ext cx="3063352" cy="1996649"/>
          </a:xfrm>
          <a:prstGeom prst="rect">
            <a:avLst/>
          </a:prstGeom>
          <a:ln>
            <a:noFill/>
          </a:ln>
          <a:effectLst>
            <a:softEdge rad="112500"/>
          </a:effectLst>
        </p:spPr>
      </p:pic>
      <p:pic>
        <p:nvPicPr>
          <p:cNvPr id="11" name="Picture 10">
            <a:extLst>
              <a:ext uri="{FF2B5EF4-FFF2-40B4-BE49-F238E27FC236}">
                <a16:creationId xmlns:a16="http://schemas.microsoft.com/office/drawing/2014/main" id="{377FE4D6-3DF1-47A7-9AE2-8A7C4ECC394A}"/>
              </a:ext>
            </a:extLst>
          </p:cNvPr>
          <p:cNvPicPr>
            <a:picLocks noChangeAspect="1"/>
          </p:cNvPicPr>
          <p:nvPr/>
        </p:nvPicPr>
        <p:blipFill>
          <a:blip r:embed="rId18"/>
          <a:stretch>
            <a:fillRect/>
          </a:stretch>
        </p:blipFill>
        <p:spPr>
          <a:xfrm>
            <a:off x="6791791" y="1315349"/>
            <a:ext cx="3817469" cy="2319475"/>
          </a:xfrm>
          <a:prstGeom prst="rect">
            <a:avLst/>
          </a:prstGeom>
          <a:ln>
            <a:noFill/>
          </a:ln>
          <a:effectLst>
            <a:softEdge rad="112500"/>
          </a:effectLst>
        </p:spPr>
      </p:pic>
      <p:pic>
        <p:nvPicPr>
          <p:cNvPr id="19" name="Picture 18">
            <a:extLst>
              <a:ext uri="{FF2B5EF4-FFF2-40B4-BE49-F238E27FC236}">
                <a16:creationId xmlns:a16="http://schemas.microsoft.com/office/drawing/2014/main" id="{8222B757-FD5D-4BB0-A0DA-990A3BB8019A}"/>
              </a:ext>
            </a:extLst>
          </p:cNvPr>
          <p:cNvPicPr>
            <a:picLocks noChangeAspect="1"/>
          </p:cNvPicPr>
          <p:nvPr/>
        </p:nvPicPr>
        <p:blipFill>
          <a:blip r:embed="rId19"/>
          <a:stretch>
            <a:fillRect/>
          </a:stretch>
        </p:blipFill>
        <p:spPr>
          <a:xfrm>
            <a:off x="1802212" y="1378146"/>
            <a:ext cx="4055338" cy="2703558"/>
          </a:xfrm>
          <a:prstGeom prst="rect">
            <a:avLst/>
          </a:prstGeom>
          <a:ln>
            <a:noFill/>
          </a:ln>
          <a:effectLst>
            <a:softEdge rad="112500"/>
          </a:effectLst>
        </p:spPr>
      </p:pic>
      <p:pic>
        <p:nvPicPr>
          <p:cNvPr id="25" name="Picture 24">
            <a:extLst>
              <a:ext uri="{FF2B5EF4-FFF2-40B4-BE49-F238E27FC236}">
                <a16:creationId xmlns:a16="http://schemas.microsoft.com/office/drawing/2014/main" id="{EA0EE773-9A96-4813-BEA7-C40C620C2588}"/>
              </a:ext>
            </a:extLst>
          </p:cNvPr>
          <p:cNvPicPr>
            <a:picLocks noChangeAspect="1"/>
          </p:cNvPicPr>
          <p:nvPr/>
        </p:nvPicPr>
        <p:blipFill>
          <a:blip r:embed="rId20"/>
          <a:stretch>
            <a:fillRect/>
          </a:stretch>
        </p:blipFill>
        <p:spPr>
          <a:xfrm>
            <a:off x="4656266" y="1522007"/>
            <a:ext cx="2967096" cy="2593378"/>
          </a:xfrm>
          <a:prstGeom prst="rect">
            <a:avLst/>
          </a:prstGeom>
        </p:spPr>
      </p:pic>
    </p:spTree>
    <p:extLst>
      <p:ext uri="{BB962C8B-B14F-4D97-AF65-F5344CB8AC3E}">
        <p14:creationId xmlns:p14="http://schemas.microsoft.com/office/powerpoint/2010/main" val="29671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500"/>
                            </p:stCondLst>
                            <p:childTnLst>
                              <p:par>
                                <p:cTn id="24" presetID="10" presetClass="entr" presetSubtype="0" fill="hold" nodeType="afterEffect">
                                  <p:stCondLst>
                                    <p:cond delay="75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par>
                          <p:cTn id="37" fill="hold">
                            <p:stCondLst>
                              <p:cond delay="500"/>
                            </p:stCondLst>
                            <p:childTnLst>
                              <p:par>
                                <p:cTn id="38" presetID="10" presetClass="entr" presetSubtype="0" fill="hold" nodeType="afterEffect">
                                  <p:stCondLst>
                                    <p:cond delay="125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par>
                          <p:cTn id="41" fill="hold">
                            <p:stCondLst>
                              <p:cond delay="2250"/>
                            </p:stCondLst>
                            <p:childTnLst>
                              <p:par>
                                <p:cTn id="42" presetID="10" presetClass="entr" presetSubtype="0" fill="hold" nodeType="afterEffect">
                                  <p:stCondLst>
                                    <p:cond delay="125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par>
                          <p:cTn id="45" fill="hold">
                            <p:stCondLst>
                              <p:cond delay="4000"/>
                            </p:stCondLst>
                            <p:childTnLst>
                              <p:par>
                                <p:cTn id="46" presetID="10" presetClass="entr" presetSubtype="0" fill="hold" nodeType="afterEffect">
                                  <p:stCondLst>
                                    <p:cond delay="125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par>
                          <p:cTn id="49" fill="hold">
                            <p:stCondLst>
                              <p:cond delay="5750"/>
                            </p:stCondLst>
                            <p:childTnLst>
                              <p:par>
                                <p:cTn id="50" presetID="10" presetClass="entr" presetSubtype="0" fill="hold" nodeType="afterEffect">
                                  <p:stCondLst>
                                    <p:cond delay="125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par>
                          <p:cTn id="53" fill="hold">
                            <p:stCondLst>
                              <p:cond delay="7500"/>
                            </p:stCondLst>
                            <p:childTnLst>
                              <p:par>
                                <p:cTn id="54" presetID="10" presetClass="entr" presetSubtype="0" fill="hold" nodeType="afterEffect">
                                  <p:stCondLst>
                                    <p:cond delay="125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500"/>
                                        <p:tgtEl>
                                          <p:spTgt spid="1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childTnLst>
                          </p:cTn>
                        </p:par>
                        <p:par>
                          <p:cTn id="77" fill="hold">
                            <p:stCondLst>
                              <p:cond delay="500"/>
                            </p:stCondLst>
                            <p:childTnLst>
                              <p:par>
                                <p:cTn id="78" presetID="10" presetClass="entr" presetSubtype="0" fill="hold" nodeType="afterEffect">
                                  <p:stCondLst>
                                    <p:cond delay="100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500"/>
                                        <p:tgtEl>
                                          <p:spTgt spid="18"/>
                                        </p:tgtEl>
                                      </p:cBhvr>
                                    </p:animEffect>
                                  </p:childTnLst>
                                </p:cTn>
                              </p:par>
                            </p:childTnLst>
                          </p:cTn>
                        </p:par>
                        <p:par>
                          <p:cTn id="81" fill="hold">
                            <p:stCondLst>
                              <p:cond delay="2000"/>
                            </p:stCondLst>
                            <p:childTnLst>
                              <p:par>
                                <p:cTn id="82" presetID="10" presetClass="entr" presetSubtype="0" fill="hold" nodeType="afterEffect">
                                  <p:stCondLst>
                                    <p:cond delay="100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700FC-EF45-4922-AEDF-906B1838E6D2}"/>
              </a:ext>
            </a:extLst>
          </p:cNvPr>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EMS Training and Education</a:t>
            </a:r>
          </a:p>
        </p:txBody>
      </p:sp>
      <p:sp>
        <p:nvSpPr>
          <p:cNvPr id="3" name="Content Placeholder 2">
            <a:extLst>
              <a:ext uri="{FF2B5EF4-FFF2-40B4-BE49-F238E27FC236}">
                <a16:creationId xmlns:a16="http://schemas.microsoft.com/office/drawing/2014/main" id="{449A8C66-5061-4017-9B2E-9D4B321C5E72}"/>
              </a:ext>
            </a:extLst>
          </p:cNvPr>
          <p:cNvSpPr>
            <a:spLocks noGrp="1"/>
          </p:cNvSpPr>
          <p:nvPr>
            <p:ph idx="1"/>
          </p:nvPr>
        </p:nvSpPr>
        <p:spPr/>
        <p:txBody>
          <a:bodyPr>
            <a:normAutofit lnSpcReduction="10000"/>
          </a:bodyPr>
          <a:lstStyle/>
          <a:p>
            <a:r>
              <a:rPr lang="en-US" dirty="0"/>
              <a:t>Not enough time in the day, semester, year…our lifetime.</a:t>
            </a:r>
          </a:p>
          <a:p>
            <a:r>
              <a:rPr lang="en-US" dirty="0"/>
              <a:t>Ok, sure and who’s going to pay for that?</a:t>
            </a:r>
          </a:p>
          <a:p>
            <a:r>
              <a:rPr lang="en-US" dirty="0"/>
              <a:t>Disaster subject</a:t>
            </a:r>
            <a:r>
              <a:rPr lang="en-US" baseline="0" dirty="0"/>
              <a:t> matter experts (S</a:t>
            </a:r>
            <a:r>
              <a:rPr lang="en-US" dirty="0"/>
              <a:t>ME)… Not everyone, not everywhere, not easy to schedule, not cheep.</a:t>
            </a:r>
          </a:p>
          <a:p>
            <a:r>
              <a:rPr lang="en-US" dirty="0"/>
              <a:t>Herding cats… Adjunct instructors and students, organized chaos.</a:t>
            </a:r>
          </a:p>
          <a:p>
            <a:r>
              <a:rPr lang="en-US" dirty="0"/>
              <a:t>Minimalism and naysayers.</a:t>
            </a:r>
          </a:p>
          <a:p>
            <a:r>
              <a:rPr lang="en-US" dirty="0"/>
              <a:t>Program changes, program development, curriculum review…</a:t>
            </a:r>
          </a:p>
          <a:p>
            <a:endParaRPr lang="en-US" dirty="0"/>
          </a:p>
          <a:p>
            <a:r>
              <a:rPr lang="en-US" dirty="0"/>
              <a:t>Time, support, money, “show me the money”.</a:t>
            </a:r>
          </a:p>
          <a:p>
            <a:endParaRPr lang="en-US" dirty="0"/>
          </a:p>
        </p:txBody>
      </p:sp>
    </p:spTree>
    <p:extLst>
      <p:ext uri="{BB962C8B-B14F-4D97-AF65-F5344CB8AC3E}">
        <p14:creationId xmlns:p14="http://schemas.microsoft.com/office/powerpoint/2010/main" val="917294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EF620-45CE-408D-BEFD-48BCEA2D9066}"/>
              </a:ext>
            </a:extLst>
          </p:cNvPr>
          <p:cNvSpPr>
            <a:spLocks noGrp="1"/>
          </p:cNvSpPr>
          <p:nvPr>
            <p:ph type="title"/>
          </p:nvPr>
        </p:nvSpPr>
        <p:spPr>
          <a:xfrm>
            <a:off x="838200" y="318233"/>
            <a:ext cx="10515600" cy="1325563"/>
          </a:xfrm>
        </p:spPr>
        <p:txBody>
          <a:bodyPr>
            <a:normAutofit/>
          </a:bodyPr>
          <a:lstStyle/>
          <a:p>
            <a:r>
              <a:rPr lang="en-US" dirty="0">
                <a:solidFill>
                  <a:schemeClr val="bg1"/>
                </a:solidFill>
              </a:rPr>
              <a:t>EMS Training and Education</a:t>
            </a:r>
            <a:br>
              <a:rPr lang="en-US" dirty="0">
                <a:solidFill>
                  <a:schemeClr val="bg1"/>
                </a:solidFill>
              </a:rPr>
            </a:br>
            <a:r>
              <a:rPr lang="en-US" sz="3600" dirty="0">
                <a:solidFill>
                  <a:schemeClr val="bg1"/>
                </a:solidFill>
              </a:rPr>
              <a:t>Disaster Preparedness and Response - Best Practices</a:t>
            </a:r>
          </a:p>
        </p:txBody>
      </p:sp>
      <p:sp>
        <p:nvSpPr>
          <p:cNvPr id="3" name="Content Placeholder 2">
            <a:extLst>
              <a:ext uri="{FF2B5EF4-FFF2-40B4-BE49-F238E27FC236}">
                <a16:creationId xmlns:a16="http://schemas.microsoft.com/office/drawing/2014/main" id="{C21D4AA2-6F3B-4725-AC96-87F14B5882EB}"/>
              </a:ext>
            </a:extLst>
          </p:cNvPr>
          <p:cNvSpPr>
            <a:spLocks noGrp="1"/>
          </p:cNvSpPr>
          <p:nvPr>
            <p:ph idx="1"/>
          </p:nvPr>
        </p:nvSpPr>
        <p:spPr/>
        <p:txBody>
          <a:bodyPr/>
          <a:lstStyle/>
          <a:p>
            <a:r>
              <a:rPr lang="en-US" dirty="0"/>
              <a:t>No substitution for experience.</a:t>
            </a:r>
          </a:p>
          <a:p>
            <a:r>
              <a:rPr lang="en-US" dirty="0"/>
              <a:t>Better to learn in a safe and controlled environment rather than trial by fire in the field.</a:t>
            </a:r>
          </a:p>
          <a:p>
            <a:r>
              <a:rPr lang="en-US" dirty="0"/>
              <a:t>Realistic, scenario based training, </a:t>
            </a:r>
            <a:r>
              <a:rPr lang="en-US" i="1" dirty="0"/>
              <a:t>“Train the way we fight”.</a:t>
            </a:r>
          </a:p>
          <a:p>
            <a:r>
              <a:rPr lang="en-US" dirty="0"/>
              <a:t>Training that engages the student’s, all of them!</a:t>
            </a:r>
          </a:p>
          <a:p>
            <a:r>
              <a:rPr lang="en-US" dirty="0"/>
              <a:t>Student performance driven training scenarios.</a:t>
            </a:r>
          </a:p>
          <a:p>
            <a:endParaRPr lang="en-US" dirty="0"/>
          </a:p>
          <a:p>
            <a:r>
              <a:rPr lang="en-US" b="1" i="1" dirty="0"/>
              <a:t>“Preparation through education is less costly than learning through tragedy”</a:t>
            </a:r>
            <a:r>
              <a:rPr lang="en-US" i="1" dirty="0"/>
              <a:t> </a:t>
            </a:r>
            <a:r>
              <a:rPr lang="en-US" sz="1050" dirty="0"/>
              <a:t>Max Mayfield, Director National Hurricane Center </a:t>
            </a:r>
          </a:p>
        </p:txBody>
      </p:sp>
    </p:spTree>
    <p:extLst>
      <p:ext uri="{BB962C8B-B14F-4D97-AF65-F5344CB8AC3E}">
        <p14:creationId xmlns:p14="http://schemas.microsoft.com/office/powerpoint/2010/main" val="4028017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8301E-8F39-4A0D-8C2C-8C87CB1D15B2}"/>
              </a:ext>
            </a:extLst>
          </p:cNvPr>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Disaster Preparedness and Response</a:t>
            </a:r>
            <a:br>
              <a:rPr lang="en-US"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Training Tools and Tips</a:t>
            </a:r>
          </a:p>
        </p:txBody>
      </p:sp>
      <p:sp>
        <p:nvSpPr>
          <p:cNvPr id="3" name="Content Placeholder 2">
            <a:extLst>
              <a:ext uri="{FF2B5EF4-FFF2-40B4-BE49-F238E27FC236}">
                <a16:creationId xmlns:a16="http://schemas.microsoft.com/office/drawing/2014/main" id="{A120FE4B-5522-4B82-B658-607C88886F07}"/>
              </a:ext>
            </a:extLst>
          </p:cNvPr>
          <p:cNvSpPr>
            <a:spLocks noGrp="1"/>
          </p:cNvSpPr>
          <p:nvPr>
            <p:ph idx="1"/>
          </p:nvPr>
        </p:nvSpPr>
        <p:spPr/>
        <p:txBody>
          <a:bodyPr>
            <a:normAutofit lnSpcReduction="10000"/>
          </a:bodyPr>
          <a:lstStyle/>
          <a:p>
            <a:r>
              <a:rPr lang="en-US" dirty="0"/>
              <a:t>SIM LAB – Add / trade disaster related mass</a:t>
            </a:r>
            <a:r>
              <a:rPr lang="en-US" baseline="0" dirty="0"/>
              <a:t> casualty incidents (MCI) </a:t>
            </a:r>
            <a:r>
              <a:rPr lang="en-US" dirty="0"/>
              <a:t>/ MPI practice scenarios.</a:t>
            </a:r>
          </a:p>
          <a:p>
            <a:pPr lvl="1"/>
            <a:r>
              <a:rPr lang="en-US" dirty="0"/>
              <a:t>General population (GP) &amp; special</a:t>
            </a:r>
            <a:r>
              <a:rPr lang="en-US" baseline="0" dirty="0"/>
              <a:t> needs medical shelters (S</a:t>
            </a:r>
            <a:r>
              <a:rPr lang="en-US" dirty="0"/>
              <a:t>PNS) Scenarios, mass care prophylaxis, surge capacity / decompression.</a:t>
            </a:r>
          </a:p>
          <a:p>
            <a:r>
              <a:rPr lang="en-US" dirty="0"/>
              <a:t>Discuss common disaster related injury patterns and treatment modalities for physiological and psychological injuries in non disaster related chapters. </a:t>
            </a:r>
          </a:p>
          <a:p>
            <a:r>
              <a:rPr lang="en-US" dirty="0"/>
              <a:t>Participate in local / regional exercises.</a:t>
            </a:r>
          </a:p>
          <a:p>
            <a:r>
              <a:rPr lang="en-US" dirty="0"/>
              <a:t>Participate in local / regional public events.</a:t>
            </a:r>
          </a:p>
          <a:p>
            <a:r>
              <a:rPr lang="en-US" dirty="0"/>
              <a:t>Participate in local / regional health fair/ clinics. </a:t>
            </a:r>
          </a:p>
          <a:p>
            <a:endParaRPr lang="en-US" dirty="0"/>
          </a:p>
        </p:txBody>
      </p:sp>
    </p:spTree>
    <p:extLst>
      <p:ext uri="{BB962C8B-B14F-4D97-AF65-F5344CB8AC3E}">
        <p14:creationId xmlns:p14="http://schemas.microsoft.com/office/powerpoint/2010/main" val="1916523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0A07D-77EC-4A5D-B8E6-8ECA0D1A68F1}"/>
              </a:ext>
            </a:extLst>
          </p:cNvPr>
          <p:cNvSpPr>
            <a:spLocks noGrp="1"/>
          </p:cNvSpPr>
          <p:nvPr>
            <p:ph type="title"/>
          </p:nvPr>
        </p:nvSpPr>
        <p:spPr/>
        <p:txBody>
          <a:bodyPr/>
          <a:lstStyle/>
          <a:p>
            <a:r>
              <a:rPr lang="en-US" dirty="0">
                <a:solidFill>
                  <a:schemeClr val="bg1"/>
                </a:solidFill>
                <a:latin typeface="Arial" panose="020B0604020202020204" pitchFamily="34" charset="0"/>
                <a:cs typeface="Arial" panose="020B0604020202020204" pitchFamily="34" charset="0"/>
              </a:rPr>
              <a:t>Disaster Preparedness and Response</a:t>
            </a:r>
            <a:br>
              <a:rPr lang="en-US"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Training Tools and Tips</a:t>
            </a:r>
            <a:endParaRPr lang="en-US" dirty="0"/>
          </a:p>
        </p:txBody>
      </p:sp>
      <p:sp>
        <p:nvSpPr>
          <p:cNvPr id="3" name="Content Placeholder 2">
            <a:extLst>
              <a:ext uri="{FF2B5EF4-FFF2-40B4-BE49-F238E27FC236}">
                <a16:creationId xmlns:a16="http://schemas.microsoft.com/office/drawing/2014/main" id="{3DC71F28-C06B-446B-B37C-CBDEEB923E2F}"/>
              </a:ext>
            </a:extLst>
          </p:cNvPr>
          <p:cNvSpPr>
            <a:spLocks noGrp="1"/>
          </p:cNvSpPr>
          <p:nvPr>
            <p:ph idx="1"/>
          </p:nvPr>
        </p:nvSpPr>
        <p:spPr/>
        <p:txBody>
          <a:bodyPr>
            <a:normAutofit lnSpcReduction="10000"/>
          </a:bodyPr>
          <a:lstStyle/>
          <a:p>
            <a:r>
              <a:rPr lang="en-US" dirty="0"/>
              <a:t>Offer information on additional training opportunities –</a:t>
            </a:r>
          </a:p>
          <a:p>
            <a:pPr lvl="1"/>
            <a:r>
              <a:rPr lang="en-US" dirty="0"/>
              <a:t>Until Help Arrives – Stop the Bleed, CPR, First Aid. </a:t>
            </a:r>
          </a:p>
          <a:p>
            <a:pPr lvl="1"/>
            <a:r>
              <a:rPr lang="en-US" dirty="0"/>
              <a:t>Federal emergency management agency (FEMA) Independent Studies (IS)</a:t>
            </a:r>
            <a:r>
              <a:rPr lang="en-US" baseline="0" dirty="0"/>
              <a:t> online</a:t>
            </a:r>
            <a:r>
              <a:rPr lang="en-US" dirty="0"/>
              <a:t> –</a:t>
            </a:r>
          </a:p>
          <a:p>
            <a:pPr lvl="2"/>
            <a:r>
              <a:rPr lang="en-US" dirty="0"/>
              <a:t>IS-100, 200, 700, 800 (144 different courses available)</a:t>
            </a:r>
          </a:p>
          <a:p>
            <a:pPr marL="914400" lvl="2" indent="0">
              <a:buNone/>
            </a:pPr>
            <a:endParaRPr lang="en-US" dirty="0"/>
          </a:p>
          <a:p>
            <a:r>
              <a:rPr lang="en-US" dirty="0"/>
              <a:t>Center for Domestic Preparedness (CDP) – </a:t>
            </a:r>
          </a:p>
          <a:p>
            <a:pPr lvl="1"/>
            <a:r>
              <a:rPr lang="en-US" dirty="0"/>
              <a:t>On-line courses (4)</a:t>
            </a:r>
          </a:p>
          <a:p>
            <a:pPr lvl="1"/>
            <a:r>
              <a:rPr lang="en-US" dirty="0"/>
              <a:t>Class trip to the CDP (free, all expenses paid)</a:t>
            </a:r>
          </a:p>
          <a:p>
            <a:pPr lvl="1"/>
            <a:endParaRPr lang="en-US" dirty="0"/>
          </a:p>
          <a:p>
            <a:r>
              <a:rPr lang="en-US" dirty="0"/>
              <a:t>Texas A&amp;M (on-line) (4)</a:t>
            </a:r>
          </a:p>
          <a:p>
            <a:pPr lvl="1"/>
            <a:endParaRPr lang="en-US" dirty="0"/>
          </a:p>
        </p:txBody>
      </p:sp>
    </p:spTree>
    <p:extLst>
      <p:ext uri="{BB962C8B-B14F-4D97-AF65-F5344CB8AC3E}">
        <p14:creationId xmlns:p14="http://schemas.microsoft.com/office/powerpoint/2010/main" val="14242076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18640</TotalTime>
  <Words>1812</Words>
  <Application>Microsoft Office PowerPoint</Application>
  <PresentationFormat>Widescreen</PresentationFormat>
  <Paragraphs>154</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 Emergency Medical Service  Training and Education  </vt:lpstr>
      <vt:lpstr>Objectives</vt:lpstr>
      <vt:lpstr>Emergency Medical Service </vt:lpstr>
      <vt:lpstr>Disaster Preparedness Training</vt:lpstr>
      <vt:lpstr>EMS Today</vt:lpstr>
      <vt:lpstr>EMS Training and Education</vt:lpstr>
      <vt:lpstr>EMS Training and Education Disaster Preparedness and Response - Best Practices</vt:lpstr>
      <vt:lpstr>Disaster Preparedness and Response Training Tools and Tips</vt:lpstr>
      <vt:lpstr>Disaster Preparedness and Response Training Tools and Tips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Medical Services  Training and Education</dc:title>
  <dc:creator>Leinas, Paul</dc:creator>
  <cp:lastModifiedBy>Leinas, Ina L</cp:lastModifiedBy>
  <cp:revision>100</cp:revision>
  <dcterms:created xsi:type="dcterms:W3CDTF">2019-02-28T19:09:10Z</dcterms:created>
  <dcterms:modified xsi:type="dcterms:W3CDTF">2019-03-19T17:30:05Z</dcterms:modified>
</cp:coreProperties>
</file>