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7" r:id="rId10"/>
    <p:sldId id="268" r:id="rId11"/>
    <p:sldId id="271" r:id="rId12"/>
    <p:sldId id="269" r:id="rId13"/>
    <p:sldId id="270" r:id="rId14"/>
    <p:sldId id="26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5343" autoAdjust="0"/>
  </p:normalViewPr>
  <p:slideViewPr>
    <p:cSldViewPr snapToGrid="0">
      <p:cViewPr varScale="1">
        <p:scale>
          <a:sx n="54" d="100"/>
          <a:sy n="54" d="100"/>
        </p:scale>
        <p:origin x="57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8" y="5967907"/>
            <a:ext cx="106689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56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6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8" y="5955752"/>
            <a:ext cx="106689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8" y="5967907"/>
            <a:ext cx="106689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5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0567-B585-4C05-B320-7EB23B9D4BC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97E6-B1DE-45E0-A23C-81BDEDB0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2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hca.myflorida.com/medicaid/Finance/finance/LIP-DSH/PEMT/index.shtml" TargetMode="External"/><Relationship Id="rId2" Type="http://schemas.openxmlformats.org/officeDocument/2006/relationships/hyperlink" Target="https://www.ffca.org/pemt-public-emergency-medical-transportation-supplemental-reimbursement-progr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240971"/>
            <a:ext cx="7641771" cy="238753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Emergency Medical Transportation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Supplemental Reimbursement Program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Florida Fire Chiefs’ Association Presentation</a:t>
            </a:r>
          </a:p>
          <a:p>
            <a:r>
              <a:rPr lang="en-US" dirty="0" smtClean="0"/>
              <a:t>April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4373"/>
            <a:ext cx="7101840" cy="1293028"/>
          </a:xfrm>
        </p:spPr>
        <p:txBody>
          <a:bodyPr/>
          <a:lstStyle/>
          <a:p>
            <a:r>
              <a:rPr lang="en-US" dirty="0" smtClean="0"/>
              <a:t>Reimbursement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</a:t>
            </a:r>
            <a:r>
              <a:rPr lang="en-US" dirty="0"/>
              <a:t>disbursement will be processed and disbursed prior to September 30th of the following state fiscal year</a:t>
            </a:r>
            <a:r>
              <a:rPr lang="en-US" dirty="0" smtClean="0"/>
              <a:t>.</a:t>
            </a:r>
          </a:p>
          <a:p>
            <a:r>
              <a:rPr lang="en-US" dirty="0"/>
              <a:t>For example, a </a:t>
            </a:r>
            <a:r>
              <a:rPr lang="en-US" dirty="0" err="1"/>
              <a:t>PEMT</a:t>
            </a:r>
            <a:r>
              <a:rPr lang="en-US" dirty="0"/>
              <a:t> entity that submits a cost report (covering </a:t>
            </a:r>
            <a:r>
              <a:rPr lang="en-US" dirty="0" err="1"/>
              <a:t>SFY</a:t>
            </a:r>
            <a:r>
              <a:rPr lang="en-US" dirty="0"/>
              <a:t> </a:t>
            </a:r>
            <a:r>
              <a:rPr lang="en-US" dirty="0" smtClean="0"/>
              <a:t>2016-17) </a:t>
            </a:r>
            <a:r>
              <a:rPr lang="en-US" dirty="0"/>
              <a:t>by November 30, </a:t>
            </a:r>
            <a:r>
              <a:rPr lang="en-US" dirty="0" smtClean="0"/>
              <a:t>2017, </a:t>
            </a:r>
            <a:r>
              <a:rPr lang="en-US" dirty="0"/>
              <a:t>will have a payment disbursement prior to September 30, </a:t>
            </a:r>
            <a:r>
              <a:rPr lang="en-US" dirty="0" smtClean="0"/>
              <a:t>2018.</a:t>
            </a:r>
          </a:p>
          <a:p>
            <a:r>
              <a:rPr lang="en-US" dirty="0" smtClean="0"/>
              <a:t>The </a:t>
            </a:r>
            <a:r>
              <a:rPr lang="en-US" dirty="0"/>
              <a:t>target date for payment disbursement will be March 31st .</a:t>
            </a:r>
          </a:p>
        </p:txBody>
      </p:sp>
    </p:spTree>
    <p:extLst>
      <p:ext uri="{BB962C8B-B14F-4D97-AF65-F5344CB8AC3E}">
        <p14:creationId xmlns:p14="http://schemas.microsoft.com/office/powerpoint/2010/main" val="23849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FY2018</a:t>
            </a:r>
            <a:r>
              <a:rPr lang="en-US" dirty="0" smtClean="0"/>
              <a:t>-19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West </a:t>
            </a:r>
            <a:r>
              <a:rPr lang="en-US" dirty="0"/>
              <a:t>Palm Beach Fire </a:t>
            </a:r>
            <a:r>
              <a:rPr lang="en-US" dirty="0" smtClean="0"/>
              <a:t>Department -  </a:t>
            </a:r>
            <a:r>
              <a:rPr lang="en-US" dirty="0" smtClean="0"/>
              <a:t>$241,769</a:t>
            </a:r>
            <a:endParaRPr lang="en-US" dirty="0" smtClean="0"/>
          </a:p>
          <a:p>
            <a:r>
              <a:rPr lang="en-US" dirty="0" smtClean="0"/>
              <a:t>Riviera </a:t>
            </a:r>
            <a:r>
              <a:rPr lang="en-US" dirty="0"/>
              <a:t>Beach Fire Department	</a:t>
            </a:r>
            <a:r>
              <a:rPr lang="en-US" dirty="0" smtClean="0"/>
              <a:t>- $</a:t>
            </a:r>
            <a:r>
              <a:rPr lang="en-US" dirty="0" smtClean="0"/>
              <a:t>122,059</a:t>
            </a:r>
            <a:endParaRPr lang="en-US" dirty="0"/>
          </a:p>
          <a:p>
            <a:r>
              <a:rPr lang="en-US" dirty="0" smtClean="0"/>
              <a:t>Polk </a:t>
            </a:r>
            <a:r>
              <a:rPr lang="en-US" dirty="0"/>
              <a:t>County Fire </a:t>
            </a:r>
            <a:r>
              <a:rPr lang="en-US" dirty="0" smtClean="0"/>
              <a:t>Rescue - </a:t>
            </a:r>
            <a:r>
              <a:rPr lang="en-US" dirty="0" smtClean="0"/>
              <a:t>$320,242</a:t>
            </a:r>
            <a:endParaRPr lang="en-US" dirty="0" smtClean="0"/>
          </a:p>
          <a:p>
            <a:r>
              <a:rPr lang="en-US" dirty="0" smtClean="0"/>
              <a:t>Palm </a:t>
            </a:r>
            <a:r>
              <a:rPr lang="en-US" dirty="0"/>
              <a:t>Beach Gardens Fire </a:t>
            </a:r>
            <a:r>
              <a:rPr lang="en-US" dirty="0" smtClean="0"/>
              <a:t>Rescue -  </a:t>
            </a:r>
            <a:r>
              <a:rPr lang="en-US" dirty="0" smtClean="0"/>
              <a:t>$57,391</a:t>
            </a:r>
            <a:endParaRPr lang="en-US" dirty="0"/>
          </a:p>
          <a:p>
            <a:r>
              <a:rPr lang="en-US" dirty="0" smtClean="0"/>
              <a:t>Orlando </a:t>
            </a:r>
            <a:r>
              <a:rPr lang="en-US" dirty="0"/>
              <a:t>Fire </a:t>
            </a:r>
            <a:r>
              <a:rPr lang="en-US" dirty="0" smtClean="0"/>
              <a:t>Department - </a:t>
            </a:r>
            <a:r>
              <a:rPr lang="en-US" dirty="0" smtClean="0"/>
              <a:t>$770,875</a:t>
            </a:r>
            <a:endParaRPr lang="en-US" dirty="0" smtClean="0"/>
          </a:p>
          <a:p>
            <a:r>
              <a:rPr lang="en-US" dirty="0" smtClean="0"/>
              <a:t>Miami </a:t>
            </a:r>
            <a:r>
              <a:rPr lang="en-US" dirty="0"/>
              <a:t>-Dade Fire Rescue	</a:t>
            </a:r>
            <a:r>
              <a:rPr lang="en-US" dirty="0" smtClean="0"/>
              <a:t>- </a:t>
            </a:r>
            <a:r>
              <a:rPr lang="en-US" dirty="0" smtClean="0"/>
              <a:t>$3,857,419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eon </a:t>
            </a:r>
            <a:r>
              <a:rPr lang="en-US" dirty="0"/>
              <a:t>County EMS	</a:t>
            </a:r>
            <a:r>
              <a:rPr lang="en-US" dirty="0" smtClean="0"/>
              <a:t>-  </a:t>
            </a:r>
            <a:r>
              <a:rPr lang="en-US" dirty="0" smtClean="0"/>
              <a:t>$139,518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Boynton </a:t>
            </a:r>
            <a:r>
              <a:rPr lang="en-US" dirty="0"/>
              <a:t>Beach Fire </a:t>
            </a:r>
            <a:r>
              <a:rPr lang="en-US" dirty="0" smtClean="0"/>
              <a:t>Rescue - $</a:t>
            </a:r>
            <a:r>
              <a:rPr lang="en-US" dirty="0" smtClean="0"/>
              <a:t>113,283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&amp; DISBURSEMENTS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76845"/>
            <a:ext cx="7955280" cy="44152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SFY</a:t>
            </a:r>
            <a:r>
              <a:rPr lang="en-US" b="1" dirty="0" smtClean="0"/>
              <a:t> 16-17 Budget Allocation of $15 million</a:t>
            </a:r>
          </a:p>
          <a:p>
            <a:pPr lvl="1"/>
            <a:r>
              <a:rPr lang="en-US" dirty="0" smtClean="0"/>
              <a:t>Requests were for $19 million</a:t>
            </a:r>
          </a:p>
          <a:p>
            <a:pPr lvl="1"/>
            <a:r>
              <a:rPr lang="en-US" dirty="0" smtClean="0"/>
              <a:t>Initially disbursed $15 million, then additional $4 million</a:t>
            </a:r>
          </a:p>
          <a:p>
            <a:r>
              <a:rPr lang="en-US" b="1" dirty="0" err="1" smtClean="0"/>
              <a:t>SFY</a:t>
            </a:r>
            <a:r>
              <a:rPr lang="en-US" b="1" dirty="0" smtClean="0"/>
              <a:t> 17-18 Budget Allocation of $25 million, plus $10 million </a:t>
            </a:r>
            <a:r>
              <a:rPr lang="en-US" dirty="0" smtClean="0"/>
              <a:t>to retroactively cover </a:t>
            </a:r>
            <a:r>
              <a:rPr lang="en-US" dirty="0" err="1" smtClean="0"/>
              <a:t>FY16</a:t>
            </a:r>
            <a:r>
              <a:rPr lang="en-US" dirty="0" smtClean="0"/>
              <a:t>-17 costs</a:t>
            </a:r>
          </a:p>
          <a:p>
            <a:pPr lvl="1"/>
            <a:r>
              <a:rPr lang="en-US" dirty="0" smtClean="0"/>
              <a:t>Requests were for $26,774,000</a:t>
            </a:r>
          </a:p>
          <a:p>
            <a:pPr lvl="1"/>
            <a:r>
              <a:rPr lang="en-US" dirty="0" smtClean="0"/>
              <a:t>Disbursed $25 million</a:t>
            </a:r>
            <a:endParaRPr lang="en-US" dirty="0"/>
          </a:p>
          <a:p>
            <a:r>
              <a:rPr lang="en-US" b="1" dirty="0" err="1" smtClean="0"/>
              <a:t>SFY</a:t>
            </a:r>
            <a:r>
              <a:rPr lang="en-US" b="1" dirty="0"/>
              <a:t> </a:t>
            </a:r>
            <a:r>
              <a:rPr lang="en-US" b="1" dirty="0" smtClean="0"/>
              <a:t>18-19 Budget Allocation of $35 million</a:t>
            </a:r>
          </a:p>
          <a:p>
            <a:pPr marL="0" indent="0">
              <a:buNone/>
            </a:pPr>
            <a:r>
              <a:rPr lang="en-US" sz="3200" b="1" u="sng" dirty="0" smtClean="0"/>
              <a:t>More than $80 Million in new funding provided for public EMS providers  through </a:t>
            </a:r>
            <a:r>
              <a:rPr lang="en-US" sz="3200" b="1" u="sng" dirty="0" err="1" smtClean="0"/>
              <a:t>PEMT</a:t>
            </a:r>
            <a:r>
              <a:rPr lang="en-US" sz="3200" b="1" u="sng" dirty="0" smtClean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24050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br>
              <a:rPr lang="en-US" dirty="0" smtClean="0"/>
            </a:br>
            <a:r>
              <a:rPr lang="en-US" dirty="0" smtClean="0"/>
              <a:t>ADD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116 Governmental licensed ALS/T agencies providing 911 (emergency) service.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64 </a:t>
            </a:r>
            <a:r>
              <a:rPr lang="en-US" sz="2400" dirty="0" smtClean="0"/>
              <a:t>Governmental Providers participated in </a:t>
            </a:r>
            <a:r>
              <a:rPr lang="en-US" sz="2400" dirty="0" err="1" smtClean="0"/>
              <a:t>FY2018</a:t>
            </a:r>
            <a:r>
              <a:rPr lang="en-US" sz="2400" dirty="0" smtClean="0"/>
              <a:t>-19 </a:t>
            </a:r>
            <a:r>
              <a:rPr lang="en-US" sz="2400" dirty="0" err="1" smtClean="0"/>
              <a:t>PEMT</a:t>
            </a:r>
            <a:r>
              <a:rPr lang="en-US" sz="2400" dirty="0" smtClean="0"/>
              <a:t> </a:t>
            </a:r>
            <a:r>
              <a:rPr lang="en-US" sz="2400" dirty="0" smtClean="0"/>
              <a:t>Program – bring 27+ million dollars back into their communities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 smtClean="0"/>
              <a:t>Almost half </a:t>
            </a:r>
            <a:r>
              <a:rPr lang="en-US" sz="2400" b="1" u="sng" dirty="0" smtClean="0"/>
              <a:t>of the eligible providers are not participating in this program.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42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br>
              <a:rPr lang="en-US" dirty="0" smtClean="0"/>
            </a:br>
            <a:r>
              <a:rPr lang="en-US" dirty="0" smtClean="0"/>
              <a:t>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80 percent of all Florida Medicaid recipients </a:t>
            </a:r>
            <a:r>
              <a:rPr lang="en-US" b="1" u="sng" dirty="0" smtClean="0"/>
              <a:t>are </a:t>
            </a:r>
            <a:r>
              <a:rPr lang="en-US" b="1" u="sng" dirty="0"/>
              <a:t>enrolled in a managed care </a:t>
            </a:r>
            <a:r>
              <a:rPr lang="en-US" b="1" u="sng" dirty="0" smtClean="0"/>
              <a:t>plan </a:t>
            </a:r>
            <a:r>
              <a:rPr lang="en-US" dirty="0" smtClean="0"/>
              <a:t>– currently not covered by </a:t>
            </a:r>
            <a:r>
              <a:rPr lang="en-US" dirty="0" err="1" smtClean="0"/>
              <a:t>PEMT</a:t>
            </a:r>
            <a:r>
              <a:rPr lang="en-US" dirty="0" smtClean="0"/>
              <a:t> Program.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b="1" u="sng" dirty="0" err="1" smtClean="0"/>
              <a:t>FFCA</a:t>
            </a:r>
            <a:r>
              <a:rPr lang="en-US" b="1" u="sng" dirty="0" smtClean="0"/>
              <a:t> is seeking an expansion of the </a:t>
            </a:r>
            <a:r>
              <a:rPr lang="en-US" b="1" u="sng" dirty="0" err="1" smtClean="0"/>
              <a:t>PEMT</a:t>
            </a:r>
            <a:r>
              <a:rPr lang="en-US" b="1" u="sng" dirty="0" smtClean="0"/>
              <a:t> Program by an additional </a:t>
            </a:r>
            <a:r>
              <a:rPr lang="en-US" b="1" u="sng" dirty="0" smtClean="0"/>
              <a:t>$250 million </a:t>
            </a:r>
            <a:r>
              <a:rPr lang="en-US" dirty="0"/>
              <a:t>to include the unreimbursed costs for </a:t>
            </a:r>
            <a:r>
              <a:rPr lang="en-US" dirty="0" smtClean="0"/>
              <a:t>Medicaid Managed Care patients.</a:t>
            </a:r>
          </a:p>
          <a:p>
            <a:pPr lvl="1"/>
            <a:r>
              <a:rPr lang="en-US" dirty="0" smtClean="0"/>
              <a:t>Must be done through an Intergovernmental Transfer (</a:t>
            </a:r>
            <a:r>
              <a:rPr lang="en-US" dirty="0" err="1" smtClean="0"/>
              <a:t>IGT</a:t>
            </a:r>
            <a:r>
              <a:rPr lang="en-US" dirty="0" smtClean="0"/>
              <a:t>) </a:t>
            </a:r>
            <a:r>
              <a:rPr lang="en-US" dirty="0" smtClean="0"/>
              <a:t>process.</a:t>
            </a:r>
          </a:p>
          <a:p>
            <a:pPr lvl="1"/>
            <a:r>
              <a:rPr lang="en-US" dirty="0" smtClean="0"/>
              <a:t>Flat Rate of </a:t>
            </a:r>
            <a:r>
              <a:rPr lang="en-US" dirty="0"/>
              <a:t>$</a:t>
            </a:r>
            <a:r>
              <a:rPr lang="en-US" dirty="0" smtClean="0"/>
              <a:t>1,445 per trip supplemental payment</a:t>
            </a:r>
            <a:endParaRPr lang="en-US" dirty="0" smtClean="0"/>
          </a:p>
          <a:p>
            <a:pPr lvl="1"/>
            <a:r>
              <a:rPr lang="en-US" dirty="0" smtClean="0"/>
              <a:t>Likely done incrementally (Goal for </a:t>
            </a:r>
            <a:r>
              <a:rPr lang="en-US" dirty="0" err="1" smtClean="0"/>
              <a:t>FY19</a:t>
            </a:r>
            <a:r>
              <a:rPr lang="en-US" dirty="0" smtClean="0"/>
              <a:t>-20 is $50 mil.)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Intergovernmental Transfers (</a:t>
            </a:r>
            <a:r>
              <a:rPr lang="en-US" dirty="0" err="1" smtClean="0"/>
              <a:t>IGT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services provided under the Medicaid managed care program, the </a:t>
            </a:r>
            <a:r>
              <a:rPr lang="en-US" dirty="0" smtClean="0"/>
              <a:t>ambulance provider </a:t>
            </a:r>
            <a:r>
              <a:rPr lang="en-US" dirty="0"/>
              <a:t>supplies the nonfederal share through an intergovernmental transfer (</a:t>
            </a:r>
            <a:r>
              <a:rPr lang="en-US" dirty="0" err="1"/>
              <a:t>IGT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An </a:t>
            </a:r>
            <a:r>
              <a:rPr lang="en-US" dirty="0" err="1"/>
              <a:t>IGT</a:t>
            </a:r>
            <a:r>
              <a:rPr lang="en-US" dirty="0"/>
              <a:t> is the transfer of funds from one unit of government to another, in this case from the governmental ambulance provider to the state Medicaid agency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Ambulance Provider transfers $1.00 to the State, and the </a:t>
            </a:r>
            <a:r>
              <a:rPr lang="en-US" dirty="0" err="1" smtClean="0"/>
              <a:t>MCO’s</a:t>
            </a:r>
            <a:r>
              <a:rPr lang="en-US" dirty="0" smtClean="0"/>
              <a:t> send back $1.61 to the ambulance provider.</a:t>
            </a:r>
          </a:p>
        </p:txBody>
      </p:sp>
    </p:spTree>
    <p:extLst>
      <p:ext uri="{BB962C8B-B14F-4D97-AF65-F5344CB8AC3E}">
        <p14:creationId xmlns:p14="http://schemas.microsoft.com/office/powerpoint/2010/main" val="3966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MCO</a:t>
            </a:r>
            <a:r>
              <a:rPr lang="en-US" dirty="0" smtClean="0"/>
              <a:t> PAYMENT POTENTIAL FOR Top </a:t>
            </a:r>
            <a:r>
              <a:rPr lang="en-US" dirty="0"/>
              <a:t>20 Providers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Pinellas County	           $35,614,730 </a:t>
            </a:r>
          </a:p>
          <a:p>
            <a:r>
              <a:rPr lang="en-US" dirty="0" smtClean="0"/>
              <a:t>Jacksonville Fire          $17,368,898 </a:t>
            </a:r>
          </a:p>
          <a:p>
            <a:r>
              <a:rPr lang="en-US" dirty="0" smtClean="0"/>
              <a:t>Miami-Dade County  $15,323,015 </a:t>
            </a:r>
          </a:p>
          <a:p>
            <a:r>
              <a:rPr lang="en-US" dirty="0" smtClean="0"/>
              <a:t>Polk County 	           $12,218,128 </a:t>
            </a:r>
          </a:p>
          <a:p>
            <a:r>
              <a:rPr lang="en-US" dirty="0" smtClean="0"/>
              <a:t>Orange County          $11,515,350 </a:t>
            </a:r>
          </a:p>
          <a:p>
            <a:r>
              <a:rPr lang="en-US" dirty="0" smtClean="0"/>
              <a:t>City of Miami 	           $9,355,122 </a:t>
            </a:r>
          </a:p>
          <a:p>
            <a:r>
              <a:rPr lang="en-US" dirty="0" smtClean="0"/>
              <a:t>Hillsborough County   $8,929,410 </a:t>
            </a:r>
          </a:p>
          <a:p>
            <a:r>
              <a:rPr lang="en-US" dirty="0" smtClean="0"/>
              <a:t>Palm Beach County   $8,554,712 </a:t>
            </a:r>
          </a:p>
          <a:p>
            <a:r>
              <a:rPr lang="en-US" dirty="0" smtClean="0"/>
              <a:t>Volusia County	           $8,219,596 </a:t>
            </a:r>
          </a:p>
          <a:p>
            <a:r>
              <a:rPr lang="en-US" dirty="0" smtClean="0"/>
              <a:t>Lee County EMS          $7,868,647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Brevard County  </a:t>
            </a:r>
            <a:r>
              <a:rPr lang="en-US" dirty="0" smtClean="0"/>
              <a:t>       $</a:t>
            </a:r>
            <a:r>
              <a:rPr lang="en-US" dirty="0"/>
              <a:t>7,508,022 </a:t>
            </a:r>
          </a:p>
          <a:p>
            <a:r>
              <a:rPr lang="en-US" dirty="0"/>
              <a:t>City of Tampa	</a:t>
            </a:r>
            <a:r>
              <a:rPr lang="en-US" dirty="0" smtClean="0"/>
              <a:t>          $</a:t>
            </a:r>
            <a:r>
              <a:rPr lang="en-US" dirty="0"/>
              <a:t>6,593,268 </a:t>
            </a:r>
          </a:p>
          <a:p>
            <a:r>
              <a:rPr lang="en-US" dirty="0"/>
              <a:t>St Lucie County </a:t>
            </a:r>
            <a:r>
              <a:rPr lang="en-US" dirty="0" smtClean="0"/>
              <a:t>        $</a:t>
            </a:r>
            <a:r>
              <a:rPr lang="en-US" dirty="0"/>
              <a:t>6,581,834 </a:t>
            </a:r>
          </a:p>
          <a:p>
            <a:r>
              <a:rPr lang="en-US" dirty="0"/>
              <a:t>Alachua	</a:t>
            </a:r>
            <a:r>
              <a:rPr lang="en-US" dirty="0" smtClean="0"/>
              <a:t>          $</a:t>
            </a:r>
            <a:r>
              <a:rPr lang="en-US" dirty="0"/>
              <a:t>6,325,878 </a:t>
            </a:r>
          </a:p>
          <a:p>
            <a:r>
              <a:rPr lang="en-US" dirty="0"/>
              <a:t>Leon County 	</a:t>
            </a:r>
            <a:r>
              <a:rPr lang="en-US" dirty="0" smtClean="0"/>
              <a:t>          $</a:t>
            </a:r>
            <a:r>
              <a:rPr lang="en-US" dirty="0"/>
              <a:t>5,596,713 </a:t>
            </a:r>
          </a:p>
          <a:p>
            <a:r>
              <a:rPr lang="en-US" dirty="0"/>
              <a:t>Lake EMS	</a:t>
            </a:r>
            <a:r>
              <a:rPr lang="en-US" dirty="0" smtClean="0"/>
              <a:t>          $</a:t>
            </a:r>
            <a:r>
              <a:rPr lang="en-US" dirty="0"/>
              <a:t>5,242,246 </a:t>
            </a:r>
          </a:p>
          <a:p>
            <a:r>
              <a:rPr lang="en-US" dirty="0"/>
              <a:t>Manatee	</a:t>
            </a:r>
            <a:r>
              <a:rPr lang="en-US" dirty="0" smtClean="0"/>
              <a:t>          $</a:t>
            </a:r>
            <a:r>
              <a:rPr lang="en-US" dirty="0"/>
              <a:t>4,606,316 </a:t>
            </a:r>
          </a:p>
          <a:p>
            <a:r>
              <a:rPr lang="en-US" dirty="0"/>
              <a:t>Fort </a:t>
            </a:r>
            <a:r>
              <a:rPr lang="en-US" dirty="0" smtClean="0"/>
              <a:t>Lauderdale         $4,460,307 </a:t>
            </a:r>
            <a:endParaRPr lang="en-US" dirty="0"/>
          </a:p>
          <a:p>
            <a:r>
              <a:rPr lang="en-US" dirty="0"/>
              <a:t>Broward Sheriffs </a:t>
            </a:r>
            <a:r>
              <a:rPr lang="en-US" dirty="0" smtClean="0"/>
              <a:t>        $</a:t>
            </a:r>
            <a:r>
              <a:rPr lang="en-US" dirty="0"/>
              <a:t>4,365,313 </a:t>
            </a:r>
          </a:p>
          <a:p>
            <a:r>
              <a:rPr lang="en-US" dirty="0"/>
              <a:t>Orlando Fire </a:t>
            </a:r>
            <a:r>
              <a:rPr lang="en-US" dirty="0" smtClean="0"/>
              <a:t>	          $</a:t>
            </a:r>
            <a:r>
              <a:rPr lang="en-US" dirty="0"/>
              <a:t>3,759,289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INFORMATION CAN BE FOUND AT: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Florida Fire Chiefs Association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www.ffca.org/pemt-public-emergency-medical-transportation-supplemental-reimbursement-program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Agency for Healthcare Administration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ahca.myflorida.com/medicaid/Finance/finance/LIP-DSH/PEMT/index.shtml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1164771"/>
            <a:ext cx="6884127" cy="892630"/>
          </a:xfrm>
        </p:spPr>
        <p:txBody>
          <a:bodyPr>
            <a:normAutofit/>
          </a:bodyPr>
          <a:lstStyle/>
          <a:p>
            <a:r>
              <a:rPr lang="en-US" dirty="0" smtClean="0"/>
              <a:t>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Medicaid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b="1" u="sng" dirty="0"/>
              <a:t>jointly funded</a:t>
            </a:r>
            <a:r>
              <a:rPr lang="en-US" dirty="0"/>
              <a:t>, Federal-State health insurance program for </a:t>
            </a:r>
            <a:r>
              <a:rPr lang="en-US" dirty="0" smtClean="0"/>
              <a:t>low-income and needy people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Florida </a:t>
            </a:r>
            <a:r>
              <a:rPr lang="en-US" dirty="0"/>
              <a:t>the </a:t>
            </a:r>
            <a:r>
              <a:rPr lang="en-US" b="1" u="sng" dirty="0"/>
              <a:t>federal share </a:t>
            </a:r>
            <a:r>
              <a:rPr lang="en-US" b="1" u="sng" dirty="0" smtClean="0"/>
              <a:t>is </a:t>
            </a:r>
            <a:r>
              <a:rPr lang="en-US" b="1" u="sng" dirty="0"/>
              <a:t>61.1%. </a:t>
            </a:r>
            <a:endParaRPr lang="en-US" b="1" u="sng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every $1 spent by the state, </a:t>
            </a:r>
            <a:r>
              <a:rPr lang="en-US" b="1" u="sng" dirty="0" smtClean="0"/>
              <a:t>or a local government within the state</a:t>
            </a:r>
            <a:r>
              <a:rPr lang="en-US" dirty="0" smtClean="0"/>
              <a:t>, the </a:t>
            </a:r>
            <a:r>
              <a:rPr lang="en-US" dirty="0"/>
              <a:t>Federal government </a:t>
            </a:r>
            <a:r>
              <a:rPr lang="en-US" dirty="0" smtClean="0"/>
              <a:t>will reimburse the state </a:t>
            </a:r>
            <a:r>
              <a:rPr lang="en-US" dirty="0"/>
              <a:t>$</a:t>
            </a:r>
            <a:r>
              <a:rPr lang="en-US" dirty="0" smtClean="0"/>
              <a:t>1.61</a:t>
            </a:r>
          </a:p>
          <a:p>
            <a:r>
              <a:rPr lang="en-US" b="1" u="sng" dirty="0"/>
              <a:t>Cities, counties, and special purpose districts </a:t>
            </a:r>
            <a:r>
              <a:rPr lang="en-US" dirty="0"/>
              <a:t>within the State of Florida</a:t>
            </a:r>
            <a:r>
              <a:rPr lang="en-US" b="1" dirty="0"/>
              <a:t> </a:t>
            </a:r>
            <a:r>
              <a:rPr lang="en-US" b="1" u="sng" dirty="0"/>
              <a:t>provide emergency medical service care to Medicaid recipients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354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121229"/>
            <a:ext cx="8223069" cy="9361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Emergency medical Transport</a:t>
            </a:r>
            <a:br>
              <a:rPr lang="en-US" dirty="0" smtClean="0"/>
            </a:br>
            <a:r>
              <a:rPr lang="en-US" dirty="0" smtClean="0"/>
              <a:t>Cost VS.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payment for emergency medical transportation from billing is:</a:t>
            </a:r>
          </a:p>
          <a:p>
            <a:pPr lvl="1"/>
            <a:r>
              <a:rPr lang="en-US" dirty="0"/>
              <a:t>Ambulance Service, </a:t>
            </a:r>
            <a:r>
              <a:rPr lang="en-US" b="1" u="sng" dirty="0"/>
              <a:t>Basic Life </a:t>
            </a:r>
            <a:r>
              <a:rPr lang="en-US" b="1" u="sng" dirty="0" smtClean="0"/>
              <a:t>Support  $136.00</a:t>
            </a:r>
          </a:p>
          <a:p>
            <a:pPr lvl="1"/>
            <a:r>
              <a:rPr lang="en-US" dirty="0"/>
              <a:t>Ambulance Service, </a:t>
            </a:r>
            <a:r>
              <a:rPr lang="en-US" b="1" u="sng" dirty="0"/>
              <a:t>Advanced Life </a:t>
            </a:r>
            <a:r>
              <a:rPr lang="en-US" b="1" u="sng" dirty="0" smtClean="0"/>
              <a:t>Support $190.00</a:t>
            </a:r>
          </a:p>
          <a:p>
            <a:pPr lvl="1"/>
            <a:r>
              <a:rPr lang="en-US" dirty="0"/>
              <a:t>Advanced Life </a:t>
            </a:r>
            <a:r>
              <a:rPr lang="en-US" dirty="0" smtClean="0"/>
              <a:t>Support</a:t>
            </a:r>
            <a:r>
              <a:rPr lang="en-US" dirty="0"/>
              <a:t>, Level 2 </a:t>
            </a:r>
            <a:r>
              <a:rPr lang="en-US" b="1" u="sng" dirty="0"/>
              <a:t>(</a:t>
            </a:r>
            <a:r>
              <a:rPr lang="en-US" b="1" u="sng" dirty="0" err="1"/>
              <a:t>ALS2</a:t>
            </a:r>
            <a:r>
              <a:rPr lang="en-US" b="1" u="sng" dirty="0" smtClean="0"/>
              <a:t>) $250.00</a:t>
            </a:r>
          </a:p>
          <a:p>
            <a:r>
              <a:rPr lang="en-US" dirty="0" smtClean="0"/>
              <a:t>The average </a:t>
            </a:r>
            <a:r>
              <a:rPr lang="en-US" b="1" u="sng" dirty="0" smtClean="0"/>
              <a:t>cost to provide emergency medical transportation is between $800 and $1200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00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PEMT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Florida Fire Chiefs Association </a:t>
            </a:r>
            <a:r>
              <a:rPr lang="en-US" dirty="0" smtClean="0"/>
              <a:t>lobbied the legislature to allow Federal Share reimbursement for local government ambulance transport </a:t>
            </a:r>
            <a:r>
              <a:rPr lang="en-US" dirty="0" smtClean="0"/>
              <a:t>costs for fee for service patients.</a:t>
            </a:r>
            <a:endParaRPr lang="en-US" dirty="0" smtClean="0"/>
          </a:p>
          <a:p>
            <a:r>
              <a:rPr lang="en-US" dirty="0"/>
              <a:t>For Example: </a:t>
            </a:r>
          </a:p>
          <a:p>
            <a:pPr lvl="2"/>
            <a:r>
              <a:rPr lang="en-US" dirty="0"/>
              <a:t>Emergency medical transport costs $1,000.</a:t>
            </a:r>
          </a:p>
          <a:p>
            <a:pPr lvl="2"/>
            <a:r>
              <a:rPr lang="en-US" dirty="0"/>
              <a:t>State Medicaid provides payment of $190</a:t>
            </a:r>
          </a:p>
          <a:p>
            <a:pPr lvl="2"/>
            <a:r>
              <a:rPr lang="en-US" dirty="0"/>
              <a:t>Unreimbursed costs are $810 ($1000-$190)</a:t>
            </a:r>
          </a:p>
          <a:p>
            <a:pPr lvl="2"/>
            <a:r>
              <a:rPr lang="en-US" dirty="0"/>
              <a:t>Federal share is $</a:t>
            </a:r>
            <a:r>
              <a:rPr lang="en-US" dirty="0" smtClean="0"/>
              <a:t>494 (61.1% of $810)</a:t>
            </a:r>
            <a:endParaRPr lang="en-US" dirty="0"/>
          </a:p>
          <a:p>
            <a:r>
              <a:rPr lang="en-US" b="1" u="sng" dirty="0" err="1" smtClean="0"/>
              <a:t>PEMT</a:t>
            </a:r>
            <a:r>
              <a:rPr lang="en-US" b="1" u="sng" dirty="0" smtClean="0"/>
              <a:t> Program was established </a:t>
            </a:r>
            <a:r>
              <a:rPr lang="en-US" dirty="0" smtClean="0"/>
              <a:t>by the Agency for Health Care Administration (</a:t>
            </a:r>
            <a:r>
              <a:rPr lang="en-US" dirty="0" err="1" smtClean="0"/>
              <a:t>AHCA</a:t>
            </a:r>
            <a:r>
              <a:rPr lang="en-US" dirty="0" smtClean="0"/>
              <a:t>)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02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 an emergency medical transport provider.</a:t>
            </a:r>
          </a:p>
          <a:p>
            <a:r>
              <a:rPr lang="en-US" dirty="0" smtClean="0"/>
              <a:t>Must be enrolled as a Medicaid Provider</a:t>
            </a:r>
          </a:p>
          <a:p>
            <a:r>
              <a:rPr lang="en-US" dirty="0" smtClean="0"/>
              <a:t>Must be </a:t>
            </a:r>
            <a:r>
              <a:rPr lang="en-US" b="1" u="sng" dirty="0" smtClean="0"/>
              <a:t>owned or operated by an eligible governmental entity</a:t>
            </a:r>
            <a:r>
              <a:rPr lang="en-US" u="sng" dirty="0" smtClean="0"/>
              <a:t>, </a:t>
            </a:r>
            <a:r>
              <a:rPr lang="en-US" dirty="0" smtClean="0"/>
              <a:t>to include the State, city, county, or fire protection district.</a:t>
            </a:r>
          </a:p>
          <a:p>
            <a:r>
              <a:rPr lang="en-US" b="1" u="sng" dirty="0" smtClean="0"/>
              <a:t>Only covers Fee-for-Service Transports</a:t>
            </a:r>
          </a:p>
          <a:p>
            <a:r>
              <a:rPr lang="en-US" b="1" u="sng" dirty="0" smtClean="0"/>
              <a:t>Does not cover recipients </a:t>
            </a:r>
            <a:r>
              <a:rPr lang="en-US" b="1" u="sng" dirty="0"/>
              <a:t>enrolled in a Florida Medicaid Managed Care Plan.</a:t>
            </a:r>
          </a:p>
          <a:p>
            <a:r>
              <a:rPr lang="en-US" dirty="0" smtClean="0"/>
              <a:t>Does not cover Dry-Run </a:t>
            </a:r>
            <a:r>
              <a:rPr lang="en-US" dirty="0"/>
              <a:t>Services (non-transports)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764373"/>
            <a:ext cx="7733212" cy="1293028"/>
          </a:xfrm>
        </p:spPr>
        <p:txBody>
          <a:bodyPr/>
          <a:lstStyle/>
          <a:p>
            <a:r>
              <a:rPr lang="en-US" dirty="0"/>
              <a:t>Certified Public Expenditure (</a:t>
            </a:r>
            <a:r>
              <a:rPr lang="en-US" dirty="0" err="1"/>
              <a:t>CPE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Certified Public Expenditure </a:t>
            </a:r>
            <a:r>
              <a:rPr lang="en-US" b="1" u="sng" dirty="0"/>
              <a:t>(</a:t>
            </a:r>
            <a:r>
              <a:rPr lang="en-US" b="1" u="sng" dirty="0" err="1" smtClean="0"/>
              <a:t>CPE</a:t>
            </a:r>
            <a:r>
              <a:rPr lang="en-US" b="1" u="sng" dirty="0" smtClean="0"/>
              <a:t>) is mechanism used to obtain </a:t>
            </a:r>
            <a:r>
              <a:rPr lang="en-US" b="1" u="sng" dirty="0"/>
              <a:t>federal </a:t>
            </a:r>
            <a:r>
              <a:rPr lang="en-US" b="1" u="sng" dirty="0" smtClean="0"/>
              <a:t>funds </a:t>
            </a:r>
            <a:r>
              <a:rPr lang="en-US" dirty="0" smtClean="0"/>
              <a:t>to </a:t>
            </a:r>
            <a:r>
              <a:rPr lang="en-US" dirty="0"/>
              <a:t>compensate for unreimbursed cost </a:t>
            </a:r>
            <a:r>
              <a:rPr lang="en-US" dirty="0" smtClean="0"/>
              <a:t>for emergency medical transportation provided </a:t>
            </a:r>
            <a:r>
              <a:rPr lang="en-US" dirty="0"/>
              <a:t>to Medicaid recipients who are </a:t>
            </a:r>
            <a:r>
              <a:rPr lang="en-US" dirty="0" smtClean="0"/>
              <a:t>not enrolled in a </a:t>
            </a:r>
            <a:r>
              <a:rPr lang="en-US" dirty="0"/>
              <a:t>Florida Medicaid Managed Care </a:t>
            </a:r>
            <a:r>
              <a:rPr lang="en-US" dirty="0" smtClean="0"/>
              <a:t>Plan.</a:t>
            </a:r>
          </a:p>
          <a:p>
            <a:r>
              <a:rPr lang="en-US" dirty="0"/>
              <a:t>The basis for the </a:t>
            </a:r>
            <a:r>
              <a:rPr lang="en-US" dirty="0" err="1"/>
              <a:t>CPE</a:t>
            </a:r>
            <a:r>
              <a:rPr lang="en-US" dirty="0"/>
              <a:t> program is found in federal regulation under 42 CFR 433.51</a:t>
            </a:r>
          </a:p>
          <a:p>
            <a:r>
              <a:rPr lang="en-US" dirty="0" err="1" smtClean="0"/>
              <a:t>CPE</a:t>
            </a:r>
            <a:r>
              <a:rPr lang="en-US" dirty="0" smtClean="0"/>
              <a:t> </a:t>
            </a:r>
            <a:r>
              <a:rPr lang="en-US" dirty="0"/>
              <a:t>program requires Federal Approval by the Centers </a:t>
            </a:r>
            <a:r>
              <a:rPr lang="en-US" dirty="0" smtClean="0"/>
              <a:t>for Medicare </a:t>
            </a:r>
            <a:r>
              <a:rPr lang="en-US" dirty="0"/>
              <a:t>and Medicaid Services (CMS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Florida’s State </a:t>
            </a:r>
            <a:r>
              <a:rPr lang="en-US" dirty="0"/>
              <a:t>Plan Amendment 4.19-B was approved by CMS on October 20, 2016 – </a:t>
            </a:r>
            <a:r>
              <a:rPr lang="en-US" dirty="0" smtClean="0"/>
              <a:t>and made retroactive to </a:t>
            </a:r>
            <a:r>
              <a:rPr lang="en-US" dirty="0"/>
              <a:t>October 1, 2015.</a:t>
            </a:r>
          </a:p>
        </p:txBody>
      </p:sp>
    </p:spTree>
    <p:extLst>
      <p:ext uri="{BB962C8B-B14F-4D97-AF65-F5344CB8AC3E}">
        <p14:creationId xmlns:p14="http://schemas.microsoft.com/office/powerpoint/2010/main" val="35076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373"/>
            <a:ext cx="7711441" cy="1293028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An eligible </a:t>
            </a:r>
            <a:r>
              <a:rPr lang="en-US" b="1" u="sng" dirty="0" err="1"/>
              <a:t>PEMT</a:t>
            </a:r>
            <a:r>
              <a:rPr lang="en-US" b="1" u="sng" dirty="0"/>
              <a:t> entity must do all of the following</a:t>
            </a:r>
            <a:r>
              <a:rPr lang="en-US" b="1" u="sng" dirty="0" smtClean="0"/>
              <a:t>:</a:t>
            </a:r>
          </a:p>
          <a:p>
            <a:r>
              <a:rPr lang="en-US" b="1" u="sng" dirty="0" smtClean="0"/>
              <a:t>Submit cost </a:t>
            </a:r>
            <a:r>
              <a:rPr lang="en-US" b="1" u="sng" dirty="0"/>
              <a:t>reports </a:t>
            </a:r>
            <a:r>
              <a:rPr lang="en-US" dirty="0"/>
              <a:t>for the previous state fiscal year </a:t>
            </a:r>
            <a:r>
              <a:rPr lang="en-US" dirty="0" smtClean="0"/>
              <a:t>(July 1 to June 30) by </a:t>
            </a:r>
            <a:r>
              <a:rPr lang="en-US" dirty="0"/>
              <a:t>November </a:t>
            </a:r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using spreadsheet approved by </a:t>
            </a:r>
            <a:r>
              <a:rPr lang="en-US" dirty="0" err="1" smtClean="0"/>
              <a:t>AHCA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Certify</a:t>
            </a:r>
            <a:r>
              <a:rPr lang="en-US" dirty="0" smtClean="0"/>
              <a:t> </a:t>
            </a:r>
            <a:r>
              <a:rPr lang="en-US" dirty="0"/>
              <a:t>that the claimed expenditures </a:t>
            </a:r>
            <a:r>
              <a:rPr lang="en-US" dirty="0" smtClean="0"/>
              <a:t>are </a:t>
            </a:r>
            <a:r>
              <a:rPr lang="en-US" dirty="0"/>
              <a:t>eligible for Federal Financial Participation (</a:t>
            </a:r>
            <a:r>
              <a:rPr lang="en-US" dirty="0" err="1"/>
              <a:t>FFP</a:t>
            </a:r>
            <a:r>
              <a:rPr lang="en-US" dirty="0" smtClean="0"/>
              <a:t>)</a:t>
            </a:r>
          </a:p>
          <a:p>
            <a:r>
              <a:rPr lang="en-US" b="1" u="sng" dirty="0"/>
              <a:t>Keep, maintain</a:t>
            </a:r>
            <a:r>
              <a:rPr lang="en-US" dirty="0"/>
              <a:t>, and have readily retrievable any </a:t>
            </a:r>
            <a:r>
              <a:rPr lang="en-US" b="1" u="sng" dirty="0"/>
              <a:t>records</a:t>
            </a:r>
            <a:r>
              <a:rPr lang="en-US" dirty="0"/>
              <a:t> required by </a:t>
            </a:r>
            <a:r>
              <a:rPr lang="en-US" dirty="0" err="1"/>
              <a:t>AHCA</a:t>
            </a:r>
            <a:r>
              <a:rPr lang="en-US" dirty="0"/>
              <a:t> or CMS for a minimum of seven years after the initial submission.</a:t>
            </a:r>
          </a:p>
        </p:txBody>
      </p:sp>
    </p:spTree>
    <p:extLst>
      <p:ext uri="{BB962C8B-B14F-4D97-AF65-F5344CB8AC3E}">
        <p14:creationId xmlns:p14="http://schemas.microsoft.com/office/powerpoint/2010/main" val="542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Must use spreadsheet approved by </a:t>
            </a:r>
            <a:r>
              <a:rPr lang="en-US" b="1" u="sng" dirty="0" err="1" smtClean="0"/>
              <a:t>AHCA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Ten “tabs” must be completed.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48" y="2987983"/>
            <a:ext cx="5133997" cy="30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cost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Cost Report is </a:t>
            </a:r>
            <a:r>
              <a:rPr lang="en-US" b="1" u="sng" dirty="0" smtClean="0"/>
              <a:t>very detailed </a:t>
            </a:r>
            <a:r>
              <a:rPr lang="en-US" dirty="0" smtClean="0"/>
              <a:t>and </a:t>
            </a:r>
            <a:r>
              <a:rPr lang="en-US" b="1" u="sng" dirty="0" smtClean="0"/>
              <a:t>takes some time </a:t>
            </a:r>
            <a:r>
              <a:rPr lang="en-US" dirty="0" smtClean="0"/>
              <a:t>to complete the first time.</a:t>
            </a:r>
          </a:p>
          <a:p>
            <a:r>
              <a:rPr lang="en-US" dirty="0" smtClean="0"/>
              <a:t>Some agencies have </a:t>
            </a:r>
            <a:r>
              <a:rPr lang="en-US" b="1" u="sng" dirty="0" smtClean="0"/>
              <a:t>completed it internally </a:t>
            </a:r>
            <a:r>
              <a:rPr lang="en-US" dirty="0" smtClean="0"/>
              <a:t>using the Finance Department’s assistance.</a:t>
            </a:r>
          </a:p>
          <a:p>
            <a:r>
              <a:rPr lang="en-US" dirty="0" smtClean="0"/>
              <a:t>Some agencies have </a:t>
            </a:r>
            <a:r>
              <a:rPr lang="en-US" b="1" u="sng" dirty="0" smtClean="0"/>
              <a:t>contracted (6%-12%) with a third party</a:t>
            </a:r>
            <a:r>
              <a:rPr lang="en-US" dirty="0" smtClean="0"/>
              <a:t> consulting firm to help them complete the Cost Report.</a:t>
            </a:r>
          </a:p>
          <a:p>
            <a:pPr lvl="1"/>
            <a:r>
              <a:rPr lang="en-US" dirty="0" smtClean="0"/>
              <a:t>McKesson Corporation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Consulting Group (</a:t>
            </a:r>
            <a:r>
              <a:rPr lang="en-US" b="1" dirty="0" err="1"/>
              <a:t>PCG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EMS M/C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422</TotalTime>
  <Words>955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Public Emergency Medical Transportation (PEMT) Supplemental Reimbursement Program</vt:lpstr>
      <vt:lpstr>Medicaid</vt:lpstr>
      <vt:lpstr>Emergency medical Transport Cost VS. payment</vt:lpstr>
      <vt:lpstr>PEMT Program</vt:lpstr>
      <vt:lpstr>PARTICIPATION LIMITS</vt:lpstr>
      <vt:lpstr>Certified Public Expenditure (CPE)</vt:lpstr>
      <vt:lpstr>Requirements</vt:lpstr>
      <vt:lpstr>Cost Report</vt:lpstr>
      <vt:lpstr>Completing the cost report</vt:lpstr>
      <vt:lpstr>Reimbursement Payments</vt:lpstr>
      <vt:lpstr>FY2018-19 Example Payments</vt:lpstr>
      <vt:lpstr>FUNDING &amp; DISBURSEMENTS</vt:lpstr>
      <vt:lpstr>FUTURE ADD PARTICIPANTS</vt:lpstr>
      <vt:lpstr>FUTURE Managed care</vt:lpstr>
      <vt:lpstr>Intergovernmental Transfers (IGT)</vt:lpstr>
      <vt:lpstr>MCO PAYMENT POTENTIAL FOR Top 20 Providers </vt:lpstr>
      <vt:lpstr>QUESTIONS?</vt:lpstr>
    </vt:vector>
  </TitlesOfParts>
  <Company>Town of Palm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Emergency Medical Transportation Supplemental Reimbursement Program</dc:title>
  <dc:creator>Darrel Donatto</dc:creator>
  <cp:lastModifiedBy>Darrel Donatto</cp:lastModifiedBy>
  <cp:revision>29</cp:revision>
  <dcterms:created xsi:type="dcterms:W3CDTF">2018-03-29T12:55:57Z</dcterms:created>
  <dcterms:modified xsi:type="dcterms:W3CDTF">2019-04-08T16:47:32Z</dcterms:modified>
</cp:coreProperties>
</file>