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256" r:id="rId5"/>
    <p:sldId id="302" r:id="rId6"/>
    <p:sldId id="283" r:id="rId7"/>
    <p:sldId id="297" r:id="rId8"/>
    <p:sldId id="294" r:id="rId9"/>
    <p:sldId id="301" r:id="rId10"/>
    <p:sldId id="298" r:id="rId11"/>
    <p:sldId id="295" r:id="rId12"/>
    <p:sldId id="296" r:id="rId13"/>
    <p:sldId id="300" r:id="rId14"/>
    <p:sldId id="286" r:id="rId15"/>
    <p:sldId id="303" r:id="rId16"/>
    <p:sldId id="304" r:id="rId17"/>
    <p:sldId id="287" r:id="rId18"/>
    <p:sldId id="293" r:id="rId19"/>
    <p:sldId id="291" r:id="rId2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orrest, Jamie" initials="FJ" lastIdx="14" clrIdx="0">
    <p:extLst>
      <p:ext uri="{19B8F6BF-5375-455C-9EA6-DF929625EA0E}">
        <p15:presenceInfo xmlns:p15="http://schemas.microsoft.com/office/powerpoint/2012/main" userId="S::Jamie.Forrest@flhealth.gov::24f1430b-d030-4906-be85-49b0172e9ec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0A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21" autoAdjust="0"/>
    <p:restoredTop sz="64277" autoAdjust="0"/>
  </p:normalViewPr>
  <p:slideViewPr>
    <p:cSldViewPr snapToGrid="0">
      <p:cViewPr varScale="1">
        <p:scale>
          <a:sx n="101" d="100"/>
          <a:sy n="101" d="100"/>
        </p:scale>
        <p:origin x="150" y="22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4" d="100"/>
          <a:sy n="84" d="100"/>
        </p:scale>
        <p:origin x="378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36F91A8-046D-4C6A-A67F-1053F35A258A}"/>
              </a:ext>
            </a:extLst>
          </p:cNvPr>
          <p:cNvSpPr>
            <a:spLocks noGrp="1"/>
          </p:cNvSpPr>
          <p:nvPr>
            <p:ph type="hdr" sz="quarter"/>
          </p:nvPr>
        </p:nvSpPr>
        <p:spPr>
          <a:xfrm>
            <a:off x="1" y="0"/>
            <a:ext cx="3038475" cy="46657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FE28975-213A-4485-8E32-831C82CD4054}"/>
              </a:ext>
            </a:extLst>
          </p:cNvPr>
          <p:cNvSpPr>
            <a:spLocks noGrp="1"/>
          </p:cNvSpPr>
          <p:nvPr>
            <p:ph type="dt" sz="quarter" idx="1"/>
          </p:nvPr>
        </p:nvSpPr>
        <p:spPr>
          <a:xfrm>
            <a:off x="3970339" y="0"/>
            <a:ext cx="3038475" cy="466578"/>
          </a:xfrm>
          <a:prstGeom prst="rect">
            <a:avLst/>
          </a:prstGeom>
        </p:spPr>
        <p:txBody>
          <a:bodyPr vert="horz" lIns="91440" tIns="45720" rIns="91440" bIns="45720" rtlCol="0"/>
          <a:lstStyle>
            <a:lvl1pPr algn="r">
              <a:defRPr sz="1200"/>
            </a:lvl1pPr>
          </a:lstStyle>
          <a:p>
            <a:fld id="{91299D11-61DD-4002-A226-19CCAD2B92D9}" type="datetimeFigureOut">
              <a:rPr lang="en-US" smtClean="0"/>
              <a:t>9/28/2021</a:t>
            </a:fld>
            <a:endParaRPr lang="en-US" dirty="0"/>
          </a:p>
        </p:txBody>
      </p:sp>
      <p:sp>
        <p:nvSpPr>
          <p:cNvPr id="4" name="Footer Placeholder 3">
            <a:extLst>
              <a:ext uri="{FF2B5EF4-FFF2-40B4-BE49-F238E27FC236}">
                <a16:creationId xmlns:a16="http://schemas.microsoft.com/office/drawing/2014/main" id="{C960E8A7-D04B-4154-B46A-26E6E4742878}"/>
              </a:ext>
            </a:extLst>
          </p:cNvPr>
          <p:cNvSpPr>
            <a:spLocks noGrp="1"/>
          </p:cNvSpPr>
          <p:nvPr>
            <p:ph type="ftr" sz="quarter" idx="2"/>
          </p:nvPr>
        </p:nvSpPr>
        <p:spPr>
          <a:xfrm>
            <a:off x="1" y="8829822"/>
            <a:ext cx="3038475" cy="46657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0163F734-0EED-4F9C-B23B-C9BDC5421657}"/>
              </a:ext>
            </a:extLst>
          </p:cNvPr>
          <p:cNvSpPr>
            <a:spLocks noGrp="1"/>
          </p:cNvSpPr>
          <p:nvPr>
            <p:ph type="sldNum" sz="quarter" idx="3"/>
          </p:nvPr>
        </p:nvSpPr>
        <p:spPr>
          <a:xfrm>
            <a:off x="3970339" y="8829822"/>
            <a:ext cx="3038475" cy="466578"/>
          </a:xfrm>
          <a:prstGeom prst="rect">
            <a:avLst/>
          </a:prstGeom>
        </p:spPr>
        <p:txBody>
          <a:bodyPr vert="horz" lIns="91440" tIns="45720" rIns="91440" bIns="45720" rtlCol="0" anchor="b"/>
          <a:lstStyle>
            <a:lvl1pPr algn="r">
              <a:defRPr sz="1200"/>
            </a:lvl1pPr>
          </a:lstStyle>
          <a:p>
            <a:fld id="{0CBED6D2-6354-49D5-AE05-842BFC7E1FEF}" type="slidenum">
              <a:rPr lang="en-US" smtClean="0"/>
              <a:t>‹#›</a:t>
            </a:fld>
            <a:endParaRPr lang="en-US" dirty="0"/>
          </a:p>
        </p:txBody>
      </p:sp>
    </p:spTree>
    <p:extLst>
      <p:ext uri="{BB962C8B-B14F-4D97-AF65-F5344CB8AC3E}">
        <p14:creationId xmlns:p14="http://schemas.microsoft.com/office/powerpoint/2010/main" val="7611529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idx="1"/>
          </p:nvPr>
        </p:nvSpPr>
        <p:spPr>
          <a:xfrm>
            <a:off x="3970938" y="1"/>
            <a:ext cx="3037840" cy="466434"/>
          </a:xfrm>
          <a:prstGeom prst="rect">
            <a:avLst/>
          </a:prstGeom>
        </p:spPr>
        <p:txBody>
          <a:bodyPr vert="horz" lIns="93164" tIns="46582" rIns="93164" bIns="46582" rtlCol="0"/>
          <a:lstStyle>
            <a:lvl1pPr algn="r">
              <a:defRPr sz="1200"/>
            </a:lvl1pPr>
          </a:lstStyle>
          <a:p>
            <a:fld id="{E01D039F-52A4-4456-B74F-B05EB6295D69}" type="datetimeFigureOut">
              <a:rPr lang="en-US" smtClean="0"/>
              <a:t>9/28/2021</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64" tIns="46582" rIns="93164" bIns="46582" rtlCol="0" anchor="ctr"/>
          <a:lstStyle/>
          <a:p>
            <a:endParaRPr lang="en-US" dirty="0"/>
          </a:p>
        </p:txBody>
      </p:sp>
      <p:sp>
        <p:nvSpPr>
          <p:cNvPr id="5" name="Notes Placeholder 4"/>
          <p:cNvSpPr>
            <a:spLocks noGrp="1"/>
          </p:cNvSpPr>
          <p:nvPr>
            <p:ph type="body" sz="quarter" idx="3"/>
          </p:nvPr>
        </p:nvSpPr>
        <p:spPr>
          <a:xfrm>
            <a:off x="701040" y="4473893"/>
            <a:ext cx="5608320" cy="3660458"/>
          </a:xfrm>
          <a:prstGeom prst="rect">
            <a:avLst/>
          </a:prstGeom>
        </p:spPr>
        <p:txBody>
          <a:bodyPr vert="horz" lIns="93164" tIns="46582" rIns="93164" bIns="4658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9"/>
            <a:ext cx="3037840" cy="466433"/>
          </a:xfrm>
          <a:prstGeom prst="rect">
            <a:avLst/>
          </a:prstGeom>
        </p:spPr>
        <p:txBody>
          <a:bodyPr vert="horz" lIns="93164" tIns="46582" rIns="93164" bIns="4658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9"/>
            <a:ext cx="3037840" cy="466433"/>
          </a:xfrm>
          <a:prstGeom prst="rect">
            <a:avLst/>
          </a:prstGeom>
        </p:spPr>
        <p:txBody>
          <a:bodyPr vert="horz" lIns="93164" tIns="46582" rIns="93164" bIns="46582" rtlCol="0" anchor="b"/>
          <a:lstStyle>
            <a:lvl1pPr algn="r">
              <a:defRPr sz="1200"/>
            </a:lvl1pPr>
          </a:lstStyle>
          <a:p>
            <a:fld id="{B37B1E85-34A4-4C5A-A082-8B699300D4F8}" type="slidenum">
              <a:rPr lang="en-US" smtClean="0"/>
              <a:t>‹#›</a:t>
            </a:fld>
            <a:endParaRPr lang="en-US" dirty="0"/>
          </a:p>
        </p:txBody>
      </p:sp>
    </p:spTree>
    <p:extLst>
      <p:ext uri="{BB962C8B-B14F-4D97-AF65-F5344CB8AC3E}">
        <p14:creationId xmlns:p14="http://schemas.microsoft.com/office/powerpoint/2010/main" val="198808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7B1E85-34A4-4C5A-A082-8B699300D4F8}" type="slidenum">
              <a:rPr lang="en-US" smtClean="0"/>
              <a:t>3</a:t>
            </a:fld>
            <a:endParaRPr lang="en-US" dirty="0"/>
          </a:p>
        </p:txBody>
      </p:sp>
    </p:spTree>
    <p:extLst>
      <p:ext uri="{BB962C8B-B14F-4D97-AF65-F5344CB8AC3E}">
        <p14:creationId xmlns:p14="http://schemas.microsoft.com/office/powerpoint/2010/main" val="37696893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7B1E85-34A4-4C5A-A082-8B699300D4F8}" type="slidenum">
              <a:rPr lang="en-US" smtClean="0"/>
              <a:t>11</a:t>
            </a:fld>
            <a:endParaRPr lang="en-US" dirty="0"/>
          </a:p>
        </p:txBody>
      </p:sp>
    </p:spTree>
    <p:extLst>
      <p:ext uri="{BB962C8B-B14F-4D97-AF65-F5344CB8AC3E}">
        <p14:creationId xmlns:p14="http://schemas.microsoft.com/office/powerpoint/2010/main" val="12836616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gradFill>
          <a:gsLst>
            <a:gs pos="9000">
              <a:srgbClr val="00A0AF"/>
            </a:gs>
            <a:gs pos="37000">
              <a:srgbClr val="7ED0E0"/>
            </a:gs>
            <a:gs pos="100000">
              <a:srgbClr val="00A0AF"/>
            </a:gs>
            <a:gs pos="61000">
              <a:schemeClr val="accent1">
                <a:lumMod val="40000"/>
                <a:lumOff val="60000"/>
              </a:schemeClr>
            </a:gs>
          </a:gsLst>
          <a:lin ang="3000000" scaled="0"/>
        </a:gradFill>
        <a:effectLst/>
      </p:bgPr>
    </p:bg>
    <p:spTree>
      <p:nvGrpSpPr>
        <p:cNvPr id="1" name=""/>
        <p:cNvGrpSpPr/>
        <p:nvPr/>
      </p:nvGrpSpPr>
      <p:grpSpPr>
        <a:xfrm>
          <a:off x="0" y="0"/>
          <a:ext cx="0" cy="0"/>
          <a:chOff x="0" y="0"/>
          <a:chExt cx="0" cy="0"/>
        </a:xfrm>
      </p:grpSpPr>
      <p:sp>
        <p:nvSpPr>
          <p:cNvPr id="7" name="Rectangle 6"/>
          <p:cNvSpPr/>
          <p:nvPr userDrawn="1"/>
        </p:nvSpPr>
        <p:spPr>
          <a:xfrm>
            <a:off x="-65314" y="2733710"/>
            <a:ext cx="9722461" cy="1483728"/>
          </a:xfrm>
          <a:prstGeom prst="rect">
            <a:avLst/>
          </a:prstGeom>
          <a:solidFill>
            <a:srgbClr val="F78E1E"/>
          </a:solidFill>
          <a:ln>
            <a:solidFill>
              <a:srgbClr val="F78E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p:cNvSpPr>
            <a:spLocks noGrp="1"/>
          </p:cNvSpPr>
          <p:nvPr>
            <p:ph type="ctrTitle"/>
          </p:nvPr>
        </p:nvSpPr>
        <p:spPr>
          <a:xfrm>
            <a:off x="284206" y="2822836"/>
            <a:ext cx="9260759" cy="1373070"/>
          </a:xfrm>
        </p:spPr>
        <p:txBody>
          <a:bodyPr>
            <a:normAutofit/>
          </a:bodyPr>
          <a:lstStyle>
            <a:lvl1pPr>
              <a:defRPr sz="5400"/>
            </a:lvl1pPr>
          </a:lstStyle>
          <a:p>
            <a:r>
              <a:rPr lang="en-US" sz="4800">
                <a:latin typeface="Arial Black" panose="020B0A04020102020204" pitchFamily="34" charset="0"/>
              </a:rPr>
              <a:t>Click to edit Master title style</a:t>
            </a:r>
            <a:endParaRPr lang="en-US" sz="4800" dirty="0">
              <a:latin typeface="Arial Black" panose="020B0A04020102020204" pitchFamily="34" charset="0"/>
            </a:endParaRPr>
          </a:p>
        </p:txBody>
      </p:sp>
      <p:sp>
        <p:nvSpPr>
          <p:cNvPr id="9" name="Subtitle 2"/>
          <p:cNvSpPr>
            <a:spLocks noGrp="1"/>
          </p:cNvSpPr>
          <p:nvPr>
            <p:ph type="subTitle" idx="1"/>
          </p:nvPr>
        </p:nvSpPr>
        <p:spPr>
          <a:xfrm>
            <a:off x="959722" y="4394039"/>
            <a:ext cx="8479454" cy="1117687"/>
          </a:xfrm>
        </p:spPr>
        <p:txBody>
          <a:bodyPr/>
          <a:lstStyle>
            <a:lvl1pPr algn="r">
              <a:defRPr>
                <a:solidFill>
                  <a:schemeClr val="bg1"/>
                </a:solidFill>
              </a:defRPr>
            </a:lvl1pPr>
          </a:lstStyle>
          <a:p>
            <a:pPr>
              <a:lnSpc>
                <a:spcPct val="100000"/>
              </a:lnSpc>
              <a:spcBef>
                <a:spcPts val="0"/>
              </a:spcBef>
            </a:pPr>
            <a:r>
              <a:rPr lang="en-US" b="1"/>
              <a:t>Click to edit Master subtitle style</a:t>
            </a:r>
            <a:endParaRPr lang="en-US" b="1" dirty="0"/>
          </a:p>
        </p:txBody>
      </p:sp>
      <p:sp>
        <p:nvSpPr>
          <p:cNvPr id="10" name="Rectangle 9"/>
          <p:cNvSpPr/>
          <p:nvPr userDrawn="1"/>
        </p:nvSpPr>
        <p:spPr>
          <a:xfrm>
            <a:off x="9766302" y="2733710"/>
            <a:ext cx="2502736" cy="1483728"/>
          </a:xfrm>
          <a:prstGeom prst="rect">
            <a:avLst/>
          </a:prstGeom>
          <a:solidFill>
            <a:srgbClr val="F78E1E"/>
          </a:solidFill>
          <a:ln>
            <a:solidFill>
              <a:srgbClr val="F78E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descr="A picture containing icon&#10;&#10;Description automatically generated">
            <a:extLst>
              <a:ext uri="{FF2B5EF4-FFF2-40B4-BE49-F238E27FC236}">
                <a16:creationId xmlns:a16="http://schemas.microsoft.com/office/drawing/2014/main" id="{13E6C7FD-F106-4F75-A51C-9D8FB141A7C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3651" r="2161" b="10799"/>
          <a:stretch/>
        </p:blipFill>
        <p:spPr>
          <a:xfrm>
            <a:off x="10046019" y="2565585"/>
            <a:ext cx="1616176" cy="1828454"/>
          </a:xfrm>
          <a:prstGeom prst="rect">
            <a:avLst/>
          </a:prstGeom>
        </p:spPr>
      </p:pic>
    </p:spTree>
    <p:extLst>
      <p:ext uri="{BB962C8B-B14F-4D97-AF65-F5344CB8AC3E}">
        <p14:creationId xmlns:p14="http://schemas.microsoft.com/office/powerpoint/2010/main" val="3938838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A24830-8569-456B-BFAB-55022A06B194}" type="datetimeFigureOut">
              <a:rPr lang="en-US" smtClean="0"/>
              <a:t>9/28/2021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4719024-31DC-4851-9F85-91E91F71B544}" type="slidenum">
              <a:rPr lang="en-US" smtClean="0"/>
              <a:t>‹#›</a:t>
            </a:fld>
            <a:endParaRPr lang="en-US" dirty="0"/>
          </a:p>
        </p:txBody>
      </p:sp>
      <p:sp>
        <p:nvSpPr>
          <p:cNvPr id="5" name="Rectangle 4"/>
          <p:cNvSpPr>
            <a:spLocks noChangeArrowheads="1"/>
          </p:cNvSpPr>
          <p:nvPr userDrawn="1"/>
        </p:nvSpPr>
        <p:spPr bwMode="auto">
          <a:xfrm>
            <a:off x="155447" y="162900"/>
            <a:ext cx="11904747" cy="1155099"/>
          </a:xfrm>
          <a:prstGeom prst="rect">
            <a:avLst/>
          </a:prstGeom>
          <a:solidFill>
            <a:srgbClr val="00A0A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6" name="Content Placeholder 2"/>
          <p:cNvSpPr>
            <a:spLocks noGrp="1"/>
          </p:cNvSpPr>
          <p:nvPr>
            <p:ph idx="1"/>
          </p:nvPr>
        </p:nvSpPr>
        <p:spPr>
          <a:xfrm>
            <a:off x="680321" y="1655659"/>
            <a:ext cx="10888224" cy="4280530"/>
          </a:xfrm>
        </p:spPr>
        <p:txBody>
          <a:bodyPr/>
          <a:lstStyle/>
          <a:p>
            <a:pPr lvl="0"/>
            <a:r>
              <a:rPr lang="en-US"/>
              <a:t>Edit Master text styles</a:t>
            </a:r>
          </a:p>
        </p:txBody>
      </p:sp>
      <p:sp>
        <p:nvSpPr>
          <p:cNvPr id="7" name="Rectangle 6"/>
          <p:cNvSpPr>
            <a:spLocks noChangeArrowheads="1"/>
          </p:cNvSpPr>
          <p:nvPr userDrawn="1"/>
        </p:nvSpPr>
        <p:spPr bwMode="auto">
          <a:xfrm>
            <a:off x="146304" y="6391656"/>
            <a:ext cx="11907794" cy="309563"/>
          </a:xfrm>
          <a:prstGeom prst="rect">
            <a:avLst/>
          </a:prstGeom>
          <a:solidFill>
            <a:srgbClr val="F96C45"/>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8" name="Rectangle 7"/>
          <p:cNvSpPr>
            <a:spLocks noChangeArrowheads="1"/>
          </p:cNvSpPr>
          <p:nvPr userDrawn="1"/>
        </p:nvSpPr>
        <p:spPr bwMode="auto">
          <a:xfrm>
            <a:off x="152400" y="152400"/>
            <a:ext cx="11907794" cy="6547104"/>
          </a:xfrm>
          <a:prstGeom prst="rect">
            <a:avLst/>
          </a:prstGeom>
          <a:noFill/>
          <a:ln w="9525" cap="flat" cmpd="sng" algn="ctr">
            <a:solidFill>
              <a:srgbClr val="F96C45"/>
            </a:solidFill>
            <a:prstDash val="solid"/>
            <a:miter lim="800000"/>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9" name="Straight Connector 8"/>
          <p:cNvSpPr>
            <a:spLocks noChangeShapeType="1"/>
          </p:cNvSpPr>
          <p:nvPr userDrawn="1"/>
        </p:nvSpPr>
        <p:spPr bwMode="auto">
          <a:xfrm>
            <a:off x="152400" y="6327124"/>
            <a:ext cx="11901698" cy="0"/>
          </a:xfrm>
          <a:prstGeom prst="line">
            <a:avLst/>
          </a:prstGeom>
          <a:noFill/>
          <a:ln w="11430" cap="flat" cmpd="sng" algn="ctr">
            <a:solidFill>
              <a:srgbClr val="F96C45"/>
            </a:solidFill>
            <a:prstDash val="sysDash"/>
            <a:round/>
            <a:headEnd type="none" w="med" len="med"/>
            <a:tailEnd type="none" w="med" len="med"/>
          </a:ln>
          <a:effectLst/>
        </p:spPr>
        <p:txBody>
          <a:bodyPr vert="horz" wrap="none" lIns="91440" tIns="45720" rIns="91440" bIns="45720" anchor="ctr" compatLnSpc="1"/>
          <a:lstStyle/>
          <a:p>
            <a:endParaRPr lang="en-US" dirty="0">
              <a:solidFill>
                <a:prstClr val="black"/>
              </a:solidFill>
            </a:endParaRPr>
          </a:p>
        </p:txBody>
      </p:sp>
      <p:sp>
        <p:nvSpPr>
          <p:cNvPr id="10" name="Oval 9"/>
          <p:cNvSpPr/>
          <p:nvPr userDrawn="1"/>
        </p:nvSpPr>
        <p:spPr>
          <a:xfrm>
            <a:off x="5762953" y="5989464"/>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1" name="Oval 10"/>
          <p:cNvSpPr/>
          <p:nvPr userDrawn="1"/>
        </p:nvSpPr>
        <p:spPr>
          <a:xfrm>
            <a:off x="5851675" y="6098524"/>
            <a:ext cx="420624" cy="420624"/>
          </a:xfrm>
          <a:prstGeom prst="ellipse">
            <a:avLst/>
          </a:prstGeom>
          <a:solidFill>
            <a:srgbClr val="FFFFFF"/>
          </a:solidFill>
          <a:ln w="50800" cap="rnd" cmpd="dbl" algn="ctr">
            <a:solidFill>
              <a:srgbClr val="F96C45"/>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2" name="Slide Number Placeholder 5"/>
          <p:cNvSpPr txBox="1">
            <a:spLocks/>
          </p:cNvSpPr>
          <p:nvPr userDrawn="1"/>
        </p:nvSpPr>
        <p:spPr>
          <a:xfrm>
            <a:off x="5676620" y="6088174"/>
            <a:ext cx="776430" cy="4413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accent3">
                    <a:shade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FA19E01-6FA7-4F2D-BD5B-0499F6E6E2C4}" type="slidenum">
              <a:rPr lang="en-US" sz="2000" smtClean="0">
                <a:solidFill>
                  <a:srgbClr val="00A0AF"/>
                </a:solidFill>
              </a:rPr>
              <a:pPr algn="ctr"/>
              <a:t>‹#›</a:t>
            </a:fld>
            <a:endParaRPr lang="en-US" sz="2000" dirty="0">
              <a:solidFill>
                <a:srgbClr val="00A0AF"/>
              </a:solidFill>
            </a:endParaRPr>
          </a:p>
        </p:txBody>
      </p:sp>
      <p:sp>
        <p:nvSpPr>
          <p:cNvPr id="13" name="Title 3"/>
          <p:cNvSpPr>
            <a:spLocks noGrp="1"/>
          </p:cNvSpPr>
          <p:nvPr>
            <p:ph type="title"/>
          </p:nvPr>
        </p:nvSpPr>
        <p:spPr>
          <a:xfrm>
            <a:off x="680321" y="237061"/>
            <a:ext cx="10888224" cy="1080938"/>
          </a:xfrm>
        </p:spPr>
        <p:txBody>
          <a:bodyPr/>
          <a:lstStyle>
            <a:lvl1pPr>
              <a:defRPr>
                <a:solidFill>
                  <a:schemeClr val="bg1"/>
                </a:solidFill>
              </a:defRPr>
            </a:lvl1pPr>
          </a:lstStyle>
          <a:p>
            <a:r>
              <a:rPr lang="en-US">
                <a:latin typeface="Arial Black" panose="020B0A04020102020204" pitchFamily="34" charset="0"/>
              </a:rPr>
              <a:t>Click to edit Master title style</a:t>
            </a:r>
            <a:endParaRPr lang="en-US" dirty="0">
              <a:latin typeface="Arial Black" panose="020B0A04020102020204" pitchFamily="34" charset="0"/>
            </a:endParaRPr>
          </a:p>
        </p:txBody>
      </p:sp>
      <p:pic>
        <p:nvPicPr>
          <p:cNvPr id="14" name="Picture 13" descr="A picture containing icon&#10;&#10;Description automatically generated">
            <a:extLst>
              <a:ext uri="{FF2B5EF4-FFF2-40B4-BE49-F238E27FC236}">
                <a16:creationId xmlns:a16="http://schemas.microsoft.com/office/drawing/2014/main" id="{6BAF8669-1690-499E-AB53-D6CE695D35C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3651" r="2161" b="10799"/>
          <a:stretch/>
        </p:blipFill>
        <p:spPr>
          <a:xfrm>
            <a:off x="11253218" y="5416449"/>
            <a:ext cx="776429" cy="878409"/>
          </a:xfrm>
          <a:prstGeom prst="rect">
            <a:avLst/>
          </a:prstGeom>
        </p:spPr>
      </p:pic>
    </p:spTree>
    <p:extLst>
      <p:ext uri="{BB962C8B-B14F-4D97-AF65-F5344CB8AC3E}">
        <p14:creationId xmlns:p14="http://schemas.microsoft.com/office/powerpoint/2010/main" val="3252454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A24830-8569-456B-BFAB-55022A06B194}" type="datetimeFigureOut">
              <a:rPr lang="en-US" smtClean="0"/>
              <a:t>9/28/2021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719024-31DC-4851-9F85-91E91F71B544}" type="slidenum">
              <a:rPr lang="en-US" smtClean="0"/>
              <a:t>‹#›</a:t>
            </a:fld>
            <a:endParaRPr lang="en-US" dirty="0"/>
          </a:p>
        </p:txBody>
      </p:sp>
    </p:spTree>
    <p:extLst>
      <p:ext uri="{BB962C8B-B14F-4D97-AF65-F5344CB8AC3E}">
        <p14:creationId xmlns:p14="http://schemas.microsoft.com/office/powerpoint/2010/main" val="1562450064"/>
      </p:ext>
    </p:extLst>
  </p:cSld>
  <p:clrMap bg1="lt1" tx1="dk1" bg2="lt2" tx2="dk2" accent1="accent1" accent2="accent2" accent3="accent3" accent4="accent4" accent5="accent5" accent6="accent6" hlink="hlink" folHlink="folHlink"/>
  <p:sldLayoutIdLst>
    <p:sldLayoutId id="2147483649" r:id="rId1"/>
    <p:sldLayoutId id="2147483655" r:id="rId2"/>
  </p:sldLayoutIdLst>
  <p:txStyles>
    <p:titleStyle>
      <a:lvl1pPr algn="l" defTabSz="914400" rtl="0" eaLnBrk="1" latinLnBrk="0" hangingPunct="1">
        <a:lnSpc>
          <a:spcPct val="90000"/>
        </a:lnSpc>
        <a:spcBef>
          <a:spcPct val="0"/>
        </a:spcBef>
        <a:buNone/>
        <a:defRPr sz="4400" kern="1200" baseline="0">
          <a:solidFill>
            <a:schemeClr val="bg1"/>
          </a:solidFill>
          <a:latin typeface="Arial Black" panose="020B0A04020102020204" pitchFamily="34" charset="0"/>
          <a:ea typeface="+mj-ea"/>
          <a:cs typeface="+mj-cs"/>
        </a:defRPr>
      </a:lvl1pPr>
    </p:titleStyle>
    <p:bodyStyle>
      <a:lvl1pPr marL="0" indent="0" algn="l" defTabSz="914400" rtl="0" eaLnBrk="1" latinLnBrk="0" hangingPunct="1">
        <a:lnSpc>
          <a:spcPct val="90000"/>
        </a:lnSpc>
        <a:spcBef>
          <a:spcPts val="1000"/>
        </a:spcBef>
        <a:buFontTx/>
        <a:buNone/>
        <a:defRPr sz="2800" kern="1200" baseline="0">
          <a:solidFill>
            <a:schemeClr val="tx1"/>
          </a:solidFill>
          <a:latin typeface="Trebuchet MS" panose="020B0603020202020204" pitchFamily="34" charset="0"/>
          <a:ea typeface="+mn-ea"/>
          <a:cs typeface="+mn-cs"/>
        </a:defRPr>
      </a:lvl1pPr>
      <a:lvl2pPr marL="457200" indent="0" algn="l" defTabSz="914400" rtl="0" eaLnBrk="1" latinLnBrk="0" hangingPunct="1">
        <a:lnSpc>
          <a:spcPct val="90000"/>
        </a:lnSpc>
        <a:spcBef>
          <a:spcPts val="500"/>
        </a:spcBef>
        <a:buFontTx/>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Tx/>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Tx/>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Tx/>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62149" y="3181350"/>
            <a:ext cx="12192000" cy="1535334"/>
          </a:xfrm>
        </p:spPr>
        <p:txBody>
          <a:bodyPr>
            <a:noAutofit/>
          </a:bodyPr>
          <a:lstStyle/>
          <a:p>
            <a:pPr algn="ctr" defTabSz="923925">
              <a:tabLst>
                <a:tab pos="1714500" algn="l"/>
                <a:tab pos="2743200" algn="l"/>
              </a:tabLst>
            </a:pPr>
            <a:r>
              <a:rPr lang="en-US" altLang="en-US" sz="2800" dirty="0"/>
              <a:t>Trauma Center</a:t>
            </a:r>
            <a:br>
              <a:rPr lang="en-US" altLang="en-US" sz="2800" dirty="0"/>
            </a:br>
            <a:r>
              <a:rPr lang="en-US" altLang="en-US" sz="2800" dirty="0"/>
              <a:t>Virtual Survey Presentation</a:t>
            </a:r>
            <a:br>
              <a:rPr lang="en-US" altLang="en-US" sz="2800" dirty="0"/>
            </a:br>
            <a:r>
              <a:rPr lang="en-US" altLang="en-US" sz="2800" dirty="0"/>
              <a:t>September 29, 2021</a:t>
            </a:r>
            <a:br>
              <a:rPr lang="en-US" sz="2400" dirty="0"/>
            </a:br>
            <a:br>
              <a:rPr lang="en-US" sz="2400" dirty="0"/>
            </a:br>
            <a:endParaRPr lang="en-US" sz="2400" dirty="0"/>
          </a:p>
        </p:txBody>
      </p:sp>
      <p:sp>
        <p:nvSpPr>
          <p:cNvPr id="3" name="Subtitle 2"/>
          <p:cNvSpPr>
            <a:spLocks noGrp="1"/>
          </p:cNvSpPr>
          <p:nvPr>
            <p:ph type="subTitle" idx="1"/>
          </p:nvPr>
        </p:nvSpPr>
        <p:spPr>
          <a:xfrm>
            <a:off x="-191589" y="467246"/>
            <a:ext cx="12192000" cy="1655762"/>
          </a:xfrm>
        </p:spPr>
        <p:txBody>
          <a:bodyPr>
            <a:normAutofit fontScale="25000" lnSpcReduction="20000"/>
          </a:bodyPr>
          <a:lstStyle/>
          <a:p>
            <a:endParaRPr lang="en-US" b="1" dirty="0"/>
          </a:p>
          <a:p>
            <a:pPr marR="0" algn="ctr">
              <a:lnSpc>
                <a:spcPct val="120000"/>
              </a:lnSpc>
              <a:spcBef>
                <a:spcPts val="600"/>
              </a:spcBef>
            </a:pPr>
            <a:r>
              <a:rPr lang="en-US" sz="8000" b="1" dirty="0">
                <a:latin typeface="Arial" pitchFamily="34" charset="0"/>
                <a:cs typeface="Arial" pitchFamily="34" charset="0"/>
              </a:rPr>
              <a:t>Department of Health</a:t>
            </a:r>
          </a:p>
          <a:p>
            <a:pPr marR="0" algn="ctr">
              <a:lnSpc>
                <a:spcPct val="120000"/>
              </a:lnSpc>
              <a:spcBef>
                <a:spcPts val="600"/>
              </a:spcBef>
            </a:pPr>
            <a:r>
              <a:rPr lang="en-US" sz="8000" b="1" dirty="0">
                <a:latin typeface="Arial" pitchFamily="34" charset="0"/>
                <a:cs typeface="Arial" pitchFamily="34" charset="0"/>
              </a:rPr>
              <a:t>Division of Emergency Preparedness and Community Support</a:t>
            </a:r>
          </a:p>
          <a:p>
            <a:pPr marR="0" algn="ctr">
              <a:lnSpc>
                <a:spcPct val="120000"/>
              </a:lnSpc>
              <a:spcBef>
                <a:spcPts val="600"/>
              </a:spcBef>
            </a:pPr>
            <a:r>
              <a:rPr lang="en-US" sz="8000" b="1" dirty="0">
                <a:latin typeface="Arial" pitchFamily="34" charset="0"/>
                <a:cs typeface="Arial" pitchFamily="34" charset="0"/>
              </a:rPr>
              <a:t>Bureau of Emergency Medical Oversight</a:t>
            </a:r>
          </a:p>
          <a:p>
            <a:pPr marR="0" algn="ctr">
              <a:lnSpc>
                <a:spcPct val="120000"/>
              </a:lnSpc>
              <a:spcBef>
                <a:spcPts val="600"/>
              </a:spcBef>
            </a:pPr>
            <a:r>
              <a:rPr lang="en-US" sz="8000" b="1" dirty="0">
                <a:latin typeface="Arial" pitchFamily="34" charset="0"/>
                <a:cs typeface="Arial" pitchFamily="34" charset="0"/>
              </a:rPr>
              <a:t>Trauma Section</a:t>
            </a:r>
          </a:p>
        </p:txBody>
      </p:sp>
      <p:sp>
        <p:nvSpPr>
          <p:cNvPr id="4" name="Subtitle 2">
            <a:extLst>
              <a:ext uri="{FF2B5EF4-FFF2-40B4-BE49-F238E27FC236}">
                <a16:creationId xmlns:a16="http://schemas.microsoft.com/office/drawing/2014/main" id="{30A85317-8E64-47E7-BAE5-ABA288BB3CC6}"/>
              </a:ext>
            </a:extLst>
          </p:cNvPr>
          <p:cNvSpPr txBox="1">
            <a:spLocks/>
          </p:cNvSpPr>
          <p:nvPr/>
        </p:nvSpPr>
        <p:spPr>
          <a:xfrm>
            <a:off x="0" y="4716684"/>
            <a:ext cx="12192000" cy="1666833"/>
          </a:xfrm>
          <a:prstGeom prst="rect">
            <a:avLst/>
          </a:prstGeom>
        </p:spPr>
        <p:txBody>
          <a:bodyPr vert="horz" lIns="91440" tIns="45720" rIns="91440" bIns="45720" rtlCol="0">
            <a:normAutofit/>
          </a:bodyPr>
          <a:lstStyle>
            <a:lvl1pPr marL="0" indent="0" algn="r" defTabSz="914400" rtl="0" eaLnBrk="1" latinLnBrk="0" hangingPunct="1">
              <a:lnSpc>
                <a:spcPct val="90000"/>
              </a:lnSpc>
              <a:spcBef>
                <a:spcPts val="1000"/>
              </a:spcBef>
              <a:buFontTx/>
              <a:buNone/>
              <a:defRPr sz="2800" kern="1200" baseline="0">
                <a:solidFill>
                  <a:schemeClr val="bg1"/>
                </a:solidFill>
                <a:latin typeface="Trebuchet MS" panose="020B0603020202020204" pitchFamily="34" charset="0"/>
                <a:ea typeface="+mn-ea"/>
                <a:cs typeface="+mn-cs"/>
              </a:defRPr>
            </a:lvl1pPr>
            <a:lvl2pPr marL="457200" indent="0" algn="l" defTabSz="914400" rtl="0" eaLnBrk="1" latinLnBrk="0" hangingPunct="1">
              <a:lnSpc>
                <a:spcPct val="90000"/>
              </a:lnSpc>
              <a:spcBef>
                <a:spcPts val="500"/>
              </a:spcBef>
              <a:buFontTx/>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Tx/>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Tx/>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Tx/>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b="1" dirty="0"/>
          </a:p>
        </p:txBody>
      </p:sp>
    </p:spTree>
    <p:extLst>
      <p:ext uri="{BB962C8B-B14F-4D97-AF65-F5344CB8AC3E}">
        <p14:creationId xmlns:p14="http://schemas.microsoft.com/office/powerpoint/2010/main" val="32655064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4D91343-8CA8-4DA9-A896-4E1F9ADA5165}"/>
              </a:ext>
            </a:extLst>
          </p:cNvPr>
          <p:cNvSpPr>
            <a:spLocks noGrp="1"/>
          </p:cNvSpPr>
          <p:nvPr>
            <p:ph idx="1"/>
          </p:nvPr>
        </p:nvSpPr>
        <p:spPr>
          <a:xfrm>
            <a:off x="855545" y="1698483"/>
            <a:ext cx="9908250" cy="4280530"/>
          </a:xfrm>
        </p:spPr>
        <p:txBody>
          <a:bodyPr/>
          <a:lstStyle/>
          <a:p>
            <a:pPr algn="ctr"/>
            <a:r>
              <a:rPr lang="en-US" sz="2400" b="1" dirty="0">
                <a:latin typeface="Arial" panose="020B0604020202020204" pitchFamily="34" charset="0"/>
                <a:cs typeface="Arial" panose="020B0604020202020204" pitchFamily="34" charset="0"/>
              </a:rPr>
              <a:t>  </a:t>
            </a:r>
            <a:endParaRPr lang="en-US" sz="2000" dirty="0">
              <a:latin typeface="Arial" panose="020B0604020202020204" pitchFamily="34" charset="0"/>
              <a:cs typeface="Arial" panose="020B0604020202020204" pitchFamily="34" charset="0"/>
            </a:endParaRPr>
          </a:p>
          <a:p>
            <a:pPr>
              <a:lnSpc>
                <a:spcPct val="100000"/>
              </a:lnSpc>
              <a:spcBef>
                <a:spcPts val="0"/>
              </a:spcBef>
            </a:pPr>
            <a:r>
              <a:rPr lang="en-US" sz="2000" dirty="0">
                <a:latin typeface="Arial" panose="020B0604020202020204" pitchFamily="34" charset="0"/>
                <a:cs typeface="Arial" panose="020B0604020202020204" pitchFamily="34" charset="0"/>
              </a:rPr>
              <a:t>Two weeks prior to the site survey, the trauma center is responsible for sending meeting invites to the surveyors and Department of Health staff who will participate in the survey.</a:t>
            </a:r>
          </a:p>
          <a:p>
            <a:pPr>
              <a:lnSpc>
                <a:spcPct val="100000"/>
              </a:lnSpc>
              <a:spcBef>
                <a:spcPts val="0"/>
              </a:spcBef>
            </a:pPr>
            <a:endParaRPr lang="en-US" sz="2000" dirty="0">
              <a:latin typeface="Arial" panose="020B0604020202020204" pitchFamily="34" charset="0"/>
              <a:cs typeface="Arial" panose="020B0604020202020204" pitchFamily="34" charset="0"/>
            </a:endParaRPr>
          </a:p>
          <a:p>
            <a:pPr>
              <a:lnSpc>
                <a:spcPct val="100000"/>
              </a:lnSpc>
              <a:spcBef>
                <a:spcPts val="0"/>
              </a:spcBef>
            </a:pPr>
            <a:r>
              <a:rPr lang="en-US" sz="2000" dirty="0">
                <a:latin typeface="Arial" panose="020B0604020202020204" pitchFamily="34" charset="0"/>
                <a:cs typeface="Arial" panose="020B0604020202020204" pitchFamily="34" charset="0"/>
              </a:rPr>
              <a:t>The Department of Health sends a meeting invite to the survey team for the </a:t>
            </a:r>
          </a:p>
          <a:p>
            <a:pPr>
              <a:lnSpc>
                <a:spcPct val="100000"/>
              </a:lnSpc>
              <a:spcBef>
                <a:spcPts val="0"/>
              </a:spcBef>
            </a:pPr>
            <a:r>
              <a:rPr lang="en-US" sz="2000" dirty="0">
                <a:latin typeface="Arial" panose="020B0604020202020204" pitchFamily="34" charset="0"/>
                <a:cs typeface="Arial" panose="020B0604020202020204" pitchFamily="34" charset="0"/>
              </a:rPr>
              <a:t>12:45 pm-1:15 pm, survey team closed meeting.</a:t>
            </a:r>
          </a:p>
          <a:p>
            <a:pPr>
              <a:lnSpc>
                <a:spcPct val="100000"/>
              </a:lnSpc>
              <a:spcBef>
                <a:spcPts val="0"/>
              </a:spcBef>
            </a:pPr>
            <a:endParaRPr lang="en-US" sz="2000" dirty="0">
              <a:latin typeface="Arial" panose="020B0604020202020204" pitchFamily="34" charset="0"/>
              <a:cs typeface="Arial" panose="020B0604020202020204" pitchFamily="34" charset="0"/>
            </a:endParaRPr>
          </a:p>
          <a:p>
            <a:pPr>
              <a:lnSpc>
                <a:spcPct val="100000"/>
              </a:lnSpc>
              <a:spcBef>
                <a:spcPts val="0"/>
              </a:spcBef>
            </a:pPr>
            <a:r>
              <a:rPr lang="en-US" sz="2000" dirty="0">
                <a:latin typeface="Arial" panose="020B0604020202020204" pitchFamily="34" charset="0"/>
                <a:cs typeface="Arial" panose="020B0604020202020204" pitchFamily="34" charset="0"/>
              </a:rPr>
              <a:t>All these meeting are done via Web meeting applications, i.e., WebEx , Google Meets, Microsoft Teams, etc.</a:t>
            </a:r>
          </a:p>
          <a:p>
            <a:endParaRPr lang="en-US" dirty="0"/>
          </a:p>
        </p:txBody>
      </p:sp>
      <p:sp>
        <p:nvSpPr>
          <p:cNvPr id="3" name="Title 2">
            <a:extLst>
              <a:ext uri="{FF2B5EF4-FFF2-40B4-BE49-F238E27FC236}">
                <a16:creationId xmlns:a16="http://schemas.microsoft.com/office/drawing/2014/main" id="{48BA6DEE-C061-4F5B-ACA6-882D903D089F}"/>
              </a:ext>
            </a:extLst>
          </p:cNvPr>
          <p:cNvSpPr>
            <a:spLocks noGrp="1"/>
          </p:cNvSpPr>
          <p:nvPr>
            <p:ph type="title"/>
          </p:nvPr>
        </p:nvSpPr>
        <p:spPr/>
        <p:txBody>
          <a:bodyPr/>
          <a:lstStyle/>
          <a:p>
            <a:pPr algn="ctr"/>
            <a:r>
              <a:rPr lang="en-US" dirty="0"/>
              <a:t>Pre-Appointed Meetings</a:t>
            </a:r>
          </a:p>
        </p:txBody>
      </p:sp>
    </p:spTree>
    <p:extLst>
      <p:ext uri="{BB962C8B-B14F-4D97-AF65-F5344CB8AC3E}">
        <p14:creationId xmlns:p14="http://schemas.microsoft.com/office/powerpoint/2010/main" val="34564246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1944" y="1507612"/>
            <a:ext cx="11044978" cy="4539401"/>
          </a:xfrm>
        </p:spPr>
        <p:txBody>
          <a:bodyPr>
            <a:normAutofit fontScale="92500" lnSpcReduction="10000"/>
          </a:bodyPr>
          <a:lstStyle/>
          <a:p>
            <a:pPr algn="ctr">
              <a:lnSpc>
                <a:spcPct val="110000"/>
              </a:lnSpc>
              <a:spcBef>
                <a:spcPts val="0"/>
              </a:spcBef>
            </a:pPr>
            <a:br>
              <a:rPr lang="en-US" altLang="en-US" sz="2000" b="1" dirty="0">
                <a:latin typeface="Arial Black" pitchFamily="34" charset="0"/>
              </a:rPr>
            </a:br>
            <a:endParaRPr lang="en-US" altLang="en-US" sz="2000" b="1" dirty="0">
              <a:latin typeface="Arial Black" pitchFamily="34" charset="0"/>
            </a:endParaRPr>
          </a:p>
          <a:p>
            <a:pPr>
              <a:lnSpc>
                <a:spcPct val="110000"/>
              </a:lnSpc>
              <a:spcBef>
                <a:spcPts val="0"/>
              </a:spcBef>
              <a:buClr>
                <a:schemeClr val="bg2">
                  <a:lumMod val="25000"/>
                </a:schemeClr>
              </a:buClr>
            </a:pPr>
            <a:r>
              <a:rPr lang="en-US" sz="2200" dirty="0">
                <a:latin typeface="Arial" charset="0"/>
              </a:rPr>
              <a:t>EST</a:t>
            </a:r>
          </a:p>
          <a:p>
            <a:pPr>
              <a:buClr>
                <a:schemeClr val="bg2">
                  <a:lumMod val="25000"/>
                </a:schemeClr>
              </a:buClr>
            </a:pPr>
            <a:r>
              <a:rPr lang="en-US" sz="2200" dirty="0">
                <a:latin typeface="Arial" charset="0"/>
              </a:rPr>
              <a:t>8:45 - 9:00 am	     Surveyors connect to virtual meeting invite</a:t>
            </a:r>
          </a:p>
          <a:p>
            <a:pPr>
              <a:buClr>
                <a:schemeClr val="bg2">
                  <a:lumMod val="25000"/>
                </a:schemeClr>
              </a:buClr>
            </a:pPr>
            <a:endParaRPr lang="en-US" sz="2200" dirty="0">
              <a:latin typeface="Arial" charset="0"/>
            </a:endParaRPr>
          </a:p>
          <a:p>
            <a:pPr>
              <a:lnSpc>
                <a:spcPct val="110000"/>
              </a:lnSpc>
              <a:buClr>
                <a:schemeClr val="bg2">
                  <a:lumMod val="25000"/>
                </a:schemeClr>
              </a:buClr>
              <a:tabLst>
                <a:tab pos="2171700" algn="l"/>
              </a:tabLst>
            </a:pPr>
            <a:r>
              <a:rPr lang="en-US" sz="2200" dirty="0">
                <a:latin typeface="Arial" charset="0"/>
              </a:rPr>
              <a:t>9:00 - 9:30 am       Trauma center team provides introduction of the trauma 		program and the hospital </a:t>
            </a:r>
          </a:p>
          <a:p>
            <a:pPr>
              <a:buClr>
                <a:schemeClr val="bg2">
                  <a:lumMod val="25000"/>
                </a:schemeClr>
              </a:buClr>
            </a:pPr>
            <a:endParaRPr lang="en-US" sz="2200" dirty="0">
              <a:latin typeface="Arial" charset="0"/>
            </a:endParaRPr>
          </a:p>
          <a:p>
            <a:pPr defTabSz="725488">
              <a:lnSpc>
                <a:spcPct val="110000"/>
              </a:lnSpc>
              <a:buClr>
                <a:schemeClr val="bg2">
                  <a:lumMod val="25000"/>
                </a:schemeClr>
              </a:buClr>
            </a:pPr>
            <a:r>
              <a:rPr lang="en-US" sz="2200" dirty="0">
                <a:latin typeface="Arial" charset="0"/>
              </a:rPr>
              <a:t>9:30 - 9:45 am	Department of Health provides standard introduction 						and a brief overview of the virtual processes, expectations and 					outcomes</a:t>
            </a:r>
          </a:p>
          <a:p>
            <a:pPr>
              <a:buClr>
                <a:schemeClr val="bg2">
                  <a:lumMod val="25000"/>
                </a:schemeClr>
              </a:buClr>
            </a:pPr>
            <a:endParaRPr lang="en-US" sz="1800" b="1" dirty="0">
              <a:latin typeface="Arial" charset="0"/>
            </a:endParaRPr>
          </a:p>
          <a:p>
            <a:pPr>
              <a:buClr>
                <a:schemeClr val="bg2">
                  <a:lumMod val="25000"/>
                </a:schemeClr>
              </a:buClr>
            </a:pPr>
            <a:r>
              <a:rPr lang="en-US" sz="1600" b="1" dirty="0">
                <a:latin typeface="Arial" panose="020B0604020202020204" pitchFamily="34" charset="0"/>
                <a:cs typeface="Arial" panose="020B0604020202020204" pitchFamily="34" charset="0"/>
              </a:rPr>
              <a:t>		</a:t>
            </a:r>
            <a:r>
              <a:rPr lang="en-US" sz="1600" b="1" dirty="0">
                <a:latin typeface="Arial" charset="0"/>
              </a:rPr>
              <a:t>		</a:t>
            </a:r>
            <a:endParaRPr lang="en-US" sz="1400" b="1" dirty="0">
              <a:latin typeface="Arial" panose="020B0604020202020204" pitchFamily="34" charset="0"/>
              <a:cs typeface="Arial" panose="020B0604020202020204" pitchFamily="34" charset="0"/>
            </a:endParaRPr>
          </a:p>
          <a:p>
            <a:pPr>
              <a:buClr>
                <a:schemeClr val="bg2">
                  <a:lumMod val="25000"/>
                </a:schemeClr>
              </a:buClr>
            </a:pPr>
            <a:endParaRPr lang="en-US" sz="1600" b="1" dirty="0">
              <a:solidFill>
                <a:srgbClr val="FF0000"/>
              </a:solidFill>
              <a:latin typeface="Arial" charset="0"/>
            </a:endParaRPr>
          </a:p>
          <a:p>
            <a:pPr marL="2114550" lvl="4" indent="-285750">
              <a:buClr>
                <a:schemeClr val="bg2">
                  <a:lumMod val="25000"/>
                </a:schemeClr>
              </a:buClr>
              <a:buFont typeface="Wingdings" panose="05000000000000000000" pitchFamily="2" charset="2"/>
              <a:buChar char="§"/>
            </a:pPr>
            <a:endParaRPr lang="en-US" sz="600" dirty="0">
              <a:solidFill>
                <a:srgbClr val="FF0000"/>
              </a:solidFill>
              <a:latin typeface="Arial" charset="0"/>
            </a:endParaRPr>
          </a:p>
          <a:p>
            <a:pPr marL="2114550" lvl="4" indent="-285750">
              <a:buClr>
                <a:schemeClr val="bg2">
                  <a:lumMod val="25000"/>
                </a:schemeClr>
              </a:buClr>
              <a:buFont typeface="Wingdings" panose="05000000000000000000" pitchFamily="2" charset="2"/>
              <a:buChar char="§"/>
            </a:pPr>
            <a:endParaRPr lang="en-US" sz="600" dirty="0">
              <a:solidFill>
                <a:srgbClr val="FF0000"/>
              </a:solidFill>
              <a:latin typeface="Arial" charset="0"/>
            </a:endParaRPr>
          </a:p>
          <a:p>
            <a:pPr marL="2114550" lvl="4" indent="-285750">
              <a:buClr>
                <a:schemeClr val="bg2">
                  <a:lumMod val="25000"/>
                </a:schemeClr>
              </a:buClr>
              <a:buFont typeface="Wingdings" panose="05000000000000000000" pitchFamily="2" charset="2"/>
              <a:buChar char="§"/>
            </a:pPr>
            <a:endParaRPr lang="en-US" sz="600" dirty="0">
              <a:solidFill>
                <a:srgbClr val="FF0000"/>
              </a:solidFill>
              <a:latin typeface="Arial" charset="0"/>
            </a:endParaRPr>
          </a:p>
          <a:p>
            <a:pPr marL="2114550" lvl="4" indent="-285750">
              <a:buClr>
                <a:schemeClr val="bg2">
                  <a:lumMod val="25000"/>
                </a:schemeClr>
              </a:buClr>
              <a:buFont typeface="Wingdings" panose="05000000000000000000" pitchFamily="2" charset="2"/>
              <a:buChar char="§"/>
            </a:pPr>
            <a:endParaRPr lang="en-US" sz="600" dirty="0">
              <a:solidFill>
                <a:srgbClr val="FF0000"/>
              </a:solidFill>
              <a:latin typeface="Arial" charset="0"/>
            </a:endParaRPr>
          </a:p>
          <a:p>
            <a:pPr>
              <a:buClr>
                <a:schemeClr val="bg2">
                  <a:lumMod val="25000"/>
                </a:schemeClr>
              </a:buClr>
            </a:pPr>
            <a:endParaRPr lang="en-US" sz="1600" b="1" dirty="0">
              <a:latin typeface="Arial" charset="0"/>
            </a:endParaRPr>
          </a:p>
          <a:p>
            <a:pPr algn="ctr"/>
            <a:endParaRPr lang="en-US" dirty="0"/>
          </a:p>
        </p:txBody>
      </p:sp>
      <p:sp>
        <p:nvSpPr>
          <p:cNvPr id="6" name="Title 2">
            <a:extLst>
              <a:ext uri="{FF2B5EF4-FFF2-40B4-BE49-F238E27FC236}">
                <a16:creationId xmlns:a16="http://schemas.microsoft.com/office/drawing/2014/main" id="{BD60E50C-CE12-4A0B-9D23-D894F7C75301}"/>
              </a:ext>
            </a:extLst>
          </p:cNvPr>
          <p:cNvSpPr>
            <a:spLocks noGrp="1"/>
          </p:cNvSpPr>
          <p:nvPr>
            <p:ph type="title"/>
          </p:nvPr>
        </p:nvSpPr>
        <p:spPr/>
        <p:txBody>
          <a:bodyPr>
            <a:normAutofit/>
          </a:bodyPr>
          <a:lstStyle/>
          <a:p>
            <a:pPr algn="ctr"/>
            <a:r>
              <a:rPr lang="en-US" dirty="0"/>
              <a:t>Virtual Day Agenda</a:t>
            </a:r>
          </a:p>
        </p:txBody>
      </p:sp>
      <p:sp>
        <p:nvSpPr>
          <p:cNvPr id="3" name="Rectangle 2">
            <a:extLst>
              <a:ext uri="{FF2B5EF4-FFF2-40B4-BE49-F238E27FC236}">
                <a16:creationId xmlns:a16="http://schemas.microsoft.com/office/drawing/2014/main" id="{A5F468B3-F902-426F-8ECD-5EB5E20ECA2D}"/>
              </a:ext>
            </a:extLst>
          </p:cNvPr>
          <p:cNvSpPr/>
          <p:nvPr/>
        </p:nvSpPr>
        <p:spPr>
          <a:xfrm>
            <a:off x="1009651" y="2095499"/>
            <a:ext cx="8134350" cy="707886"/>
          </a:xfrm>
          <a:prstGeom prst="rect">
            <a:avLst/>
          </a:prstGeom>
        </p:spPr>
        <p:txBody>
          <a:bodyPr wrap="square">
            <a:spAutoFit/>
          </a:bodyPr>
          <a:lstStyle/>
          <a:p>
            <a:pPr marL="57150" indent="-57150">
              <a:lnSpc>
                <a:spcPct val="80000"/>
              </a:lnSpc>
              <a:tabLst>
                <a:tab pos="4002088" algn="l"/>
              </a:tabLst>
            </a:pPr>
            <a:endParaRPr lang="en-US" sz="1600" b="1" dirty="0"/>
          </a:p>
          <a:p>
            <a:pPr marL="57150" indent="-57150">
              <a:lnSpc>
                <a:spcPct val="80000"/>
              </a:lnSpc>
              <a:tabLst>
                <a:tab pos="4002088" algn="l"/>
              </a:tabLst>
            </a:pPr>
            <a:endParaRPr lang="en-US" sz="1600" b="1" dirty="0"/>
          </a:p>
          <a:p>
            <a:pPr marL="57150" indent="-57150">
              <a:lnSpc>
                <a:spcPct val="80000"/>
              </a:lnSpc>
              <a:tabLst>
                <a:tab pos="4002088" algn="l"/>
              </a:tabLst>
            </a:pPr>
            <a:endParaRPr lang="en-US" b="1" dirty="0"/>
          </a:p>
        </p:txBody>
      </p:sp>
    </p:spTree>
    <p:extLst>
      <p:ext uri="{BB962C8B-B14F-4D97-AF65-F5344CB8AC3E}">
        <p14:creationId xmlns:p14="http://schemas.microsoft.com/office/powerpoint/2010/main" val="22170070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44FFA7F-470A-42E2-9714-46DCA81ABEFE}"/>
              </a:ext>
            </a:extLst>
          </p:cNvPr>
          <p:cNvSpPr>
            <a:spLocks noGrp="1"/>
          </p:cNvSpPr>
          <p:nvPr>
            <p:ph idx="1"/>
          </p:nvPr>
        </p:nvSpPr>
        <p:spPr/>
        <p:txBody>
          <a:bodyPr>
            <a:normAutofit/>
          </a:bodyPr>
          <a:lstStyle/>
          <a:p>
            <a:pPr defTabSz="557213">
              <a:buClr>
                <a:schemeClr val="bg2">
                  <a:lumMod val="25000"/>
                </a:schemeClr>
              </a:buClr>
              <a:tabLst>
                <a:tab pos="801688" algn="l"/>
              </a:tabLst>
            </a:pPr>
            <a:r>
              <a:rPr lang="en-US" sz="2000" dirty="0">
                <a:latin typeface="Arial" charset="0"/>
              </a:rPr>
              <a:t>9:45 -10:45 am     	A review of the trauma center’s quality management program by 						the trauma medical director and trauma program manager of the 						following: </a:t>
            </a:r>
            <a:br>
              <a:rPr lang="en-US" sz="2000" dirty="0">
                <a:latin typeface="Arial" charset="0"/>
              </a:rPr>
            </a:br>
            <a:endParaRPr lang="en-US" sz="2000" dirty="0">
              <a:latin typeface="Arial" charset="0"/>
            </a:endParaRPr>
          </a:p>
          <a:p>
            <a:pPr marL="2571750" indent="-342900">
              <a:lnSpc>
                <a:spcPct val="100000"/>
              </a:lnSpc>
              <a:spcBef>
                <a:spcPts val="0"/>
              </a:spcBef>
              <a:spcAft>
                <a:spcPts val="600"/>
              </a:spcAft>
              <a:buFont typeface="Arial" panose="020B0604020202020204" pitchFamily="34" charset="0"/>
              <a:buChar char="•"/>
            </a:pPr>
            <a:r>
              <a:rPr lang="en-US" sz="2000" dirty="0">
                <a:latin typeface="Arial" panose="020B0604020202020204" pitchFamily="34" charset="0"/>
                <a:cs typeface="Arial" panose="020B0604020202020204" pitchFamily="34" charset="0"/>
              </a:rPr>
              <a:t>Briefly go over the process and discuss who is involved. </a:t>
            </a:r>
          </a:p>
          <a:p>
            <a:pPr marL="2571750" indent="-342900">
              <a:lnSpc>
                <a:spcPct val="100000"/>
              </a:lnSpc>
              <a:spcBef>
                <a:spcPts val="600"/>
              </a:spcBef>
              <a:spcAft>
                <a:spcPts val="600"/>
              </a:spcAft>
              <a:buFont typeface="Arial" panose="020B0604020202020204" pitchFamily="34" charset="0"/>
              <a:buChar char="•"/>
            </a:pPr>
            <a:r>
              <a:rPr lang="en-US" sz="2000" dirty="0">
                <a:latin typeface="Arial" panose="020B0604020202020204" pitchFamily="34" charset="0"/>
                <a:cs typeface="Arial" panose="020B0604020202020204" pitchFamily="34" charset="0"/>
              </a:rPr>
              <a:t>Discuss two examples where an issue was identified, an improvement plan was developed, and outcomes tracked. </a:t>
            </a:r>
          </a:p>
          <a:p>
            <a:pPr marL="2571750" indent="-342900">
              <a:lnSpc>
                <a:spcPct val="100000"/>
              </a:lnSpc>
              <a:spcBef>
                <a:spcPts val="600"/>
              </a:spcBef>
              <a:spcAft>
                <a:spcPts val="600"/>
              </a:spcAft>
              <a:buFont typeface="Arial" panose="020B0604020202020204" pitchFamily="34" charset="0"/>
              <a:buChar char="•"/>
            </a:pPr>
            <a:r>
              <a:rPr lang="en-US" sz="2000" dirty="0">
                <a:latin typeface="Arial" panose="020B0604020202020204" pitchFamily="34" charset="0"/>
                <a:cs typeface="Arial" panose="020B0604020202020204" pitchFamily="34" charset="0"/>
              </a:rPr>
              <a:t>Discuss two individual physician (peer review) cases.</a:t>
            </a:r>
          </a:p>
          <a:p>
            <a:pPr marL="2571750" indent="-342900">
              <a:lnSpc>
                <a:spcPct val="100000"/>
              </a:lnSpc>
              <a:spcBef>
                <a:spcPts val="600"/>
              </a:spcBef>
              <a:spcAft>
                <a:spcPts val="600"/>
              </a:spcAft>
              <a:buFont typeface="Arial" panose="020B0604020202020204" pitchFamily="34" charset="0"/>
              <a:buChar char="•"/>
            </a:pPr>
            <a:r>
              <a:rPr lang="en-US" sz="2000" dirty="0">
                <a:latin typeface="Arial" panose="020B0604020202020204" pitchFamily="34" charset="0"/>
                <a:cs typeface="Arial" panose="020B0604020202020204" pitchFamily="34" charset="0"/>
              </a:rPr>
              <a:t>Discuss two systems-related cases.  </a:t>
            </a:r>
          </a:p>
          <a:p>
            <a:pPr marL="2571750" indent="-342900">
              <a:lnSpc>
                <a:spcPct val="100000"/>
              </a:lnSpc>
              <a:spcBef>
                <a:spcPts val="600"/>
              </a:spcBef>
              <a:spcAft>
                <a:spcPts val="600"/>
              </a:spcAft>
              <a:buFont typeface="Arial" panose="020B0604020202020204" pitchFamily="34" charset="0"/>
              <a:buChar char="•"/>
            </a:pPr>
            <a:r>
              <a:rPr lang="en-US" sz="2000" dirty="0">
                <a:latin typeface="Arial" panose="020B0604020202020204" pitchFamily="34" charset="0"/>
                <a:cs typeface="Arial" panose="020B0604020202020204" pitchFamily="34" charset="0"/>
              </a:rPr>
              <a:t>Discuss two problems that led to a new policy or procedure or modification of an existing policy or procedure. </a:t>
            </a:r>
          </a:p>
          <a:p>
            <a:pPr marL="287338"/>
            <a:endParaRPr lang="en-US" sz="2000" dirty="0">
              <a:latin typeface="Arial" panose="020B0604020202020204" pitchFamily="34" charset="0"/>
              <a:cs typeface="Arial" panose="020B0604020202020204" pitchFamily="34" charset="0"/>
            </a:endParaRPr>
          </a:p>
          <a:p>
            <a:pPr marL="287338"/>
            <a:endParaRPr lang="en-US" sz="2000" dirty="0">
              <a:latin typeface="Arial" panose="020B0604020202020204" pitchFamily="34" charset="0"/>
              <a:cs typeface="Arial" panose="020B0604020202020204" pitchFamily="34" charset="0"/>
            </a:endParaRPr>
          </a:p>
          <a:p>
            <a:pPr defTabSz="557213">
              <a:buClr>
                <a:schemeClr val="bg2">
                  <a:lumMod val="25000"/>
                </a:schemeClr>
              </a:buClr>
              <a:tabLst>
                <a:tab pos="801688" algn="l"/>
              </a:tabLst>
            </a:pPr>
            <a:endParaRPr lang="en-US" sz="2000" b="1" dirty="0">
              <a:latin typeface="Arial" charset="0"/>
            </a:endParaRPr>
          </a:p>
          <a:p>
            <a:endParaRPr lang="en-US" dirty="0"/>
          </a:p>
        </p:txBody>
      </p:sp>
      <p:sp>
        <p:nvSpPr>
          <p:cNvPr id="3" name="Title 2">
            <a:extLst>
              <a:ext uri="{FF2B5EF4-FFF2-40B4-BE49-F238E27FC236}">
                <a16:creationId xmlns:a16="http://schemas.microsoft.com/office/drawing/2014/main" id="{9F3289B4-FEA0-4024-94C7-4D80E254A0DE}"/>
              </a:ext>
            </a:extLst>
          </p:cNvPr>
          <p:cNvSpPr>
            <a:spLocks noGrp="1"/>
          </p:cNvSpPr>
          <p:nvPr>
            <p:ph type="title"/>
          </p:nvPr>
        </p:nvSpPr>
        <p:spPr/>
        <p:txBody>
          <a:bodyPr/>
          <a:lstStyle/>
          <a:p>
            <a:pPr algn="ctr"/>
            <a:r>
              <a:rPr lang="en-US" dirty="0"/>
              <a:t>Virtual Day Agenda (continued)</a:t>
            </a:r>
          </a:p>
        </p:txBody>
      </p:sp>
    </p:spTree>
    <p:extLst>
      <p:ext uri="{BB962C8B-B14F-4D97-AF65-F5344CB8AC3E}">
        <p14:creationId xmlns:p14="http://schemas.microsoft.com/office/powerpoint/2010/main" val="612245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420181C-0745-4A3E-857F-FE0C491304AE}"/>
              </a:ext>
            </a:extLst>
          </p:cNvPr>
          <p:cNvSpPr>
            <a:spLocks noGrp="1"/>
          </p:cNvSpPr>
          <p:nvPr>
            <p:ph idx="1"/>
          </p:nvPr>
        </p:nvSpPr>
        <p:spPr/>
        <p:txBody>
          <a:bodyPr>
            <a:normAutofit/>
          </a:bodyPr>
          <a:lstStyle/>
          <a:p>
            <a:pPr lvl="0">
              <a:lnSpc>
                <a:spcPct val="120000"/>
              </a:lnSpc>
              <a:spcBef>
                <a:spcPts val="0"/>
              </a:spcBef>
              <a:tabLst>
                <a:tab pos="2116138" algn="l"/>
              </a:tabLst>
            </a:pPr>
            <a:endParaRPr lang="en-US" sz="2000" dirty="0">
              <a:latin typeface="Arial" charset="0"/>
              <a:cs typeface="Arial" pitchFamily="34" charset="0"/>
            </a:endParaRPr>
          </a:p>
          <a:p>
            <a:pPr lvl="0">
              <a:lnSpc>
                <a:spcPct val="120000"/>
              </a:lnSpc>
              <a:spcBef>
                <a:spcPts val="0"/>
              </a:spcBef>
              <a:tabLst>
                <a:tab pos="2116138" algn="l"/>
              </a:tabLst>
            </a:pPr>
            <a:r>
              <a:rPr lang="en-US" sz="2000" dirty="0">
                <a:latin typeface="Arial" charset="0"/>
                <a:cs typeface="Arial" pitchFamily="34" charset="0"/>
              </a:rPr>
              <a:t>10:45-12:00 pm  	 Virtual Tour: Direct observation of the hospital facility including</a:t>
            </a:r>
          </a:p>
          <a:p>
            <a:pPr lvl="0">
              <a:lnSpc>
                <a:spcPct val="120000"/>
              </a:lnSpc>
              <a:spcBef>
                <a:spcPts val="0"/>
              </a:spcBef>
              <a:tabLst>
                <a:tab pos="2228850" algn="l"/>
              </a:tabLst>
            </a:pPr>
            <a:r>
              <a:rPr lang="en-US" sz="2000" dirty="0">
                <a:latin typeface="Arial" charset="0"/>
                <a:cs typeface="Arial" pitchFamily="34" charset="0"/>
              </a:rPr>
              <a:t>	compliance with the requirements of these Standards: </a:t>
            </a:r>
            <a:br>
              <a:rPr lang="en-US" sz="2000" dirty="0">
                <a:latin typeface="Arial" charset="0"/>
                <a:cs typeface="Arial" pitchFamily="34" charset="0"/>
              </a:rPr>
            </a:br>
            <a:r>
              <a:rPr lang="en-US" sz="2000" dirty="0">
                <a:latin typeface="Arial" charset="0"/>
                <a:cs typeface="Arial" pitchFamily="34" charset="0"/>
              </a:rPr>
              <a:t>	V; VI; VII; IX; XI; XII</a:t>
            </a:r>
          </a:p>
          <a:p>
            <a:pPr lvl="0">
              <a:lnSpc>
                <a:spcPct val="80000"/>
              </a:lnSpc>
              <a:tabLst>
                <a:tab pos="1828800" algn="l"/>
              </a:tabLst>
            </a:pPr>
            <a:endParaRPr lang="en-US" sz="2000" dirty="0">
              <a:latin typeface="Arial" charset="0"/>
              <a:cs typeface="Arial" pitchFamily="34" charset="0"/>
            </a:endParaRPr>
          </a:p>
          <a:p>
            <a:pPr defTabSz="1114425">
              <a:lnSpc>
                <a:spcPct val="120000"/>
              </a:lnSpc>
              <a:spcBef>
                <a:spcPts val="0"/>
              </a:spcBef>
            </a:pPr>
            <a:r>
              <a:rPr lang="en-US" sz="2000" dirty="0">
                <a:latin typeface="Arial" panose="020B0604020202020204" pitchFamily="34" charset="0"/>
                <a:cs typeface="Arial" panose="020B0604020202020204" pitchFamily="34" charset="0"/>
              </a:rPr>
              <a:t>12:15-12:45 pm  	Peer Meeting:  Discuss medical records review, policies and procedures 		related to the specialty and other issues requiring clarification</a:t>
            </a:r>
          </a:p>
          <a:p>
            <a:endParaRPr lang="en-US" sz="2000" dirty="0">
              <a:latin typeface="Arial" panose="020B0604020202020204" pitchFamily="34" charset="0"/>
              <a:cs typeface="Arial" panose="020B0604020202020204" pitchFamily="34" charset="0"/>
            </a:endParaRPr>
          </a:p>
          <a:p>
            <a:pPr lvl="0">
              <a:lnSpc>
                <a:spcPct val="80000"/>
              </a:lnSpc>
              <a:tabLst>
                <a:tab pos="2168525" algn="l"/>
              </a:tabLst>
            </a:pPr>
            <a:r>
              <a:rPr lang="en-US" sz="2000" dirty="0">
                <a:latin typeface="Arial" charset="0"/>
                <a:cs typeface="Arial" pitchFamily="34" charset="0"/>
              </a:rPr>
              <a:t>12:45-1:15 pm	 Survey team closed meeting to discuss findings</a:t>
            </a:r>
            <a:br>
              <a:rPr lang="en-US" sz="2000" dirty="0">
                <a:latin typeface="Arial" charset="0"/>
                <a:cs typeface="Arial" pitchFamily="34" charset="0"/>
              </a:rPr>
            </a:br>
            <a:endParaRPr lang="en-US" sz="2000" dirty="0">
              <a:latin typeface="Arial" charset="0"/>
              <a:cs typeface="Arial" pitchFamily="34" charset="0"/>
            </a:endParaRPr>
          </a:p>
          <a:p>
            <a:endParaRPr lang="en-US" dirty="0"/>
          </a:p>
        </p:txBody>
      </p:sp>
      <p:sp>
        <p:nvSpPr>
          <p:cNvPr id="3" name="Title 2">
            <a:extLst>
              <a:ext uri="{FF2B5EF4-FFF2-40B4-BE49-F238E27FC236}">
                <a16:creationId xmlns:a16="http://schemas.microsoft.com/office/drawing/2014/main" id="{20357D5F-CE98-4E10-A442-5DFDBD5C36D5}"/>
              </a:ext>
            </a:extLst>
          </p:cNvPr>
          <p:cNvSpPr>
            <a:spLocks noGrp="1"/>
          </p:cNvSpPr>
          <p:nvPr>
            <p:ph type="title"/>
          </p:nvPr>
        </p:nvSpPr>
        <p:spPr/>
        <p:txBody>
          <a:bodyPr/>
          <a:lstStyle/>
          <a:p>
            <a:pPr algn="ctr"/>
            <a:r>
              <a:rPr lang="en-US" dirty="0"/>
              <a:t>Virtual Day Agenda (continued)</a:t>
            </a:r>
          </a:p>
        </p:txBody>
      </p:sp>
    </p:spTree>
    <p:extLst>
      <p:ext uri="{BB962C8B-B14F-4D97-AF65-F5344CB8AC3E}">
        <p14:creationId xmlns:p14="http://schemas.microsoft.com/office/powerpoint/2010/main" val="26155265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F730F00-98AB-446F-A309-329118227091}"/>
              </a:ext>
            </a:extLst>
          </p:cNvPr>
          <p:cNvSpPr>
            <a:spLocks noGrp="1"/>
          </p:cNvSpPr>
          <p:nvPr>
            <p:ph idx="1"/>
          </p:nvPr>
        </p:nvSpPr>
        <p:spPr>
          <a:xfrm>
            <a:off x="680321" y="1213380"/>
            <a:ext cx="10888224" cy="4431239"/>
          </a:xfrm>
        </p:spPr>
        <p:txBody>
          <a:bodyPr>
            <a:normAutofit/>
          </a:bodyPr>
          <a:lstStyle/>
          <a:p>
            <a:pPr lvl="0" indent="114300">
              <a:lnSpc>
                <a:spcPct val="80000"/>
              </a:lnSpc>
              <a:tabLst>
                <a:tab pos="1828800" algn="l"/>
              </a:tabLst>
            </a:pPr>
            <a:endParaRPr lang="en-US" sz="2400" b="1" dirty="0">
              <a:latin typeface="Arial" charset="0"/>
              <a:cs typeface="Arial" pitchFamily="34" charset="0"/>
            </a:endParaRPr>
          </a:p>
          <a:p>
            <a:pPr indent="114300" algn="ctr">
              <a:lnSpc>
                <a:spcPct val="110000"/>
              </a:lnSpc>
              <a:spcBef>
                <a:spcPts val="0"/>
              </a:spcBef>
              <a:tabLst>
                <a:tab pos="1828800" algn="l"/>
              </a:tabLst>
            </a:pPr>
            <a:endParaRPr lang="en-US" altLang="en-US" sz="2200" b="1" dirty="0">
              <a:latin typeface="Arial Black" pitchFamily="34" charset="0"/>
            </a:endParaRPr>
          </a:p>
          <a:p>
            <a:endParaRPr lang="en-US" sz="1500" b="1" dirty="0">
              <a:latin typeface="Arial" panose="020B0604020202020204" pitchFamily="34" charset="0"/>
              <a:cs typeface="Arial" panose="020B0604020202020204" pitchFamily="34" charset="0"/>
            </a:endParaRPr>
          </a:p>
          <a:p>
            <a:pPr indent="60325">
              <a:lnSpc>
                <a:spcPct val="120000"/>
              </a:lnSpc>
              <a:spcBef>
                <a:spcPts val="0"/>
              </a:spcBef>
              <a:tabLst>
                <a:tab pos="2228850" algn="l"/>
              </a:tabLst>
            </a:pPr>
            <a:r>
              <a:rPr lang="en-US" sz="2000" dirty="0">
                <a:latin typeface="Arial" panose="020B0604020202020204" pitchFamily="34" charset="0"/>
                <a:cs typeface="Arial" panose="020B0604020202020204" pitchFamily="34" charset="0"/>
              </a:rPr>
              <a:t> 1:15-1:45pm	</a:t>
            </a:r>
            <a:r>
              <a:rPr lang="en-US" sz="2000" dirty="0">
                <a:latin typeface="Arial" panose="020B0604020202020204" pitchFamily="34" charset="0"/>
                <a:cs typeface="Arial" panose="020B0604020202020204" pitchFamily="34" charset="0"/>
                <a:sym typeface="Wingdings" panose="05000000000000000000" pitchFamily="2" charset="2"/>
              </a:rPr>
              <a:t>Survey team meets with the trauma medical director and trauma 	program manager to communicate any issues or deficiencies discovered 	during the survey review</a:t>
            </a:r>
            <a:br>
              <a:rPr lang="en-US" sz="2000" dirty="0">
                <a:latin typeface="Arial" panose="020B0604020202020204" pitchFamily="34" charset="0"/>
                <a:cs typeface="Arial" panose="020B0604020202020204" pitchFamily="34" charset="0"/>
                <a:sym typeface="Wingdings" panose="05000000000000000000" pitchFamily="2" charset="2"/>
              </a:rPr>
            </a:br>
            <a:endParaRPr lang="en-US" sz="2000" dirty="0">
              <a:latin typeface="Arial" panose="020B0604020202020204" pitchFamily="34" charset="0"/>
              <a:cs typeface="Arial" panose="020B0604020202020204" pitchFamily="34" charset="0"/>
              <a:sym typeface="Wingdings" panose="05000000000000000000" pitchFamily="2" charset="2"/>
            </a:endParaRPr>
          </a:p>
          <a:p>
            <a:pPr indent="112713">
              <a:lnSpc>
                <a:spcPct val="110000"/>
              </a:lnSpc>
              <a:spcBef>
                <a:spcPts val="0"/>
              </a:spcBef>
              <a:tabLst>
                <a:tab pos="2228850" algn="l"/>
              </a:tabLst>
            </a:pPr>
            <a:r>
              <a:rPr lang="en-US" sz="2000" dirty="0">
                <a:latin typeface="Arial" panose="020B0604020202020204" pitchFamily="34" charset="0"/>
                <a:cs typeface="Arial" panose="020B0604020202020204" pitchFamily="34" charset="0"/>
                <a:sym typeface="Wingdings" panose="05000000000000000000" pitchFamily="2" charset="2"/>
              </a:rPr>
              <a:t>1:45</a:t>
            </a:r>
            <a:r>
              <a:rPr lang="en-US" sz="2000" dirty="0">
                <a:latin typeface="Arial" panose="020B0604020202020204" pitchFamily="34" charset="0"/>
                <a:cs typeface="Arial" panose="020B0604020202020204" pitchFamily="34" charset="0"/>
              </a:rPr>
              <a:t>-2:15pm  	Exit conference with key hospital personnel</a:t>
            </a:r>
          </a:p>
          <a:p>
            <a:endParaRPr lang="en-US" sz="1700" b="1" dirty="0">
              <a:latin typeface="Arial" panose="020B0604020202020204" pitchFamily="34" charset="0"/>
              <a:cs typeface="Arial" panose="020B0604020202020204" pitchFamily="34" charset="0"/>
              <a:sym typeface="Wingdings" panose="05000000000000000000" pitchFamily="2" charset="2"/>
            </a:endParaRPr>
          </a:p>
          <a:p>
            <a:endParaRPr lang="en-US" sz="1700" b="1" dirty="0">
              <a:latin typeface="Arial" panose="020B0604020202020204" pitchFamily="34" charset="0"/>
              <a:cs typeface="Arial" panose="020B0604020202020204" pitchFamily="34" charset="0"/>
              <a:sym typeface="Wingdings" panose="05000000000000000000" pitchFamily="2" charset="2"/>
            </a:endParaRPr>
          </a:p>
          <a:p>
            <a:endParaRPr lang="en-US" sz="1700" b="1" dirty="0">
              <a:latin typeface="Arial" panose="020B0604020202020204" pitchFamily="34" charset="0"/>
              <a:cs typeface="Arial" panose="020B0604020202020204" pitchFamily="34" charset="0"/>
              <a:sym typeface="Wingdings" panose="05000000000000000000" pitchFamily="2" charset="2"/>
            </a:endParaRPr>
          </a:p>
          <a:p>
            <a:endParaRPr lang="en-US" sz="1700" b="1" dirty="0">
              <a:latin typeface="Arial" panose="020B0604020202020204" pitchFamily="34" charset="0"/>
              <a:cs typeface="Arial" panose="020B0604020202020204" pitchFamily="34" charset="0"/>
              <a:sym typeface="Wingdings" panose="05000000000000000000" pitchFamily="2" charset="2"/>
            </a:endParaRPr>
          </a:p>
          <a:p>
            <a:endParaRPr lang="en-US" sz="1700" b="1" dirty="0">
              <a:latin typeface="Arial" panose="020B0604020202020204" pitchFamily="34" charset="0"/>
              <a:cs typeface="Arial" panose="020B0604020202020204" pitchFamily="34" charset="0"/>
              <a:sym typeface="Wingdings" panose="05000000000000000000" pitchFamily="2" charset="2"/>
            </a:endParaRPr>
          </a:p>
          <a:p>
            <a:endParaRPr lang="en-US" sz="1700" b="1" dirty="0">
              <a:latin typeface="Arial" panose="020B0604020202020204" pitchFamily="34" charset="0"/>
              <a:cs typeface="Arial" panose="020B0604020202020204" pitchFamily="34" charset="0"/>
              <a:sym typeface="Wingdings" panose="05000000000000000000" pitchFamily="2" charset="2"/>
            </a:endParaRPr>
          </a:p>
          <a:p>
            <a:endParaRPr lang="en-US" sz="1700" b="1" dirty="0">
              <a:latin typeface="Arial" panose="020B0604020202020204" pitchFamily="34" charset="0"/>
              <a:cs typeface="Arial" panose="020B0604020202020204" pitchFamily="34" charset="0"/>
              <a:sym typeface="Wingdings" panose="05000000000000000000" pitchFamily="2" charset="2"/>
            </a:endParaRPr>
          </a:p>
          <a:p>
            <a:endParaRPr lang="en-US" sz="1700" b="1" dirty="0">
              <a:latin typeface="Arial" panose="020B0604020202020204" pitchFamily="34" charset="0"/>
              <a:cs typeface="Arial" panose="020B0604020202020204" pitchFamily="34" charset="0"/>
              <a:sym typeface="Wingdings" panose="05000000000000000000" pitchFamily="2" charset="2"/>
            </a:endParaRPr>
          </a:p>
          <a:p>
            <a:endParaRPr lang="en-US" sz="1700" b="1" dirty="0">
              <a:latin typeface="Arial" panose="020B0604020202020204" pitchFamily="34" charset="0"/>
              <a:cs typeface="Arial" panose="020B0604020202020204" pitchFamily="34" charset="0"/>
              <a:sym typeface="Wingdings" panose="05000000000000000000" pitchFamily="2" charset="2"/>
            </a:endParaRPr>
          </a:p>
          <a:p>
            <a:endParaRPr lang="en-US" sz="1700" b="1" dirty="0">
              <a:latin typeface="Arial" panose="020B0604020202020204" pitchFamily="34" charset="0"/>
              <a:cs typeface="Arial" panose="020B0604020202020204" pitchFamily="34" charset="0"/>
              <a:sym typeface="Wingdings" panose="05000000000000000000" pitchFamily="2" charset="2"/>
            </a:endParaRPr>
          </a:p>
          <a:p>
            <a:endParaRPr lang="en-US" sz="1700" b="1" dirty="0">
              <a:latin typeface="Arial" panose="020B0604020202020204" pitchFamily="34" charset="0"/>
              <a:cs typeface="Arial" panose="020B0604020202020204" pitchFamily="34" charset="0"/>
              <a:sym typeface="Wingdings" panose="05000000000000000000" pitchFamily="2" charset="2"/>
            </a:endParaRPr>
          </a:p>
          <a:p>
            <a:endParaRPr lang="en-US" dirty="0"/>
          </a:p>
        </p:txBody>
      </p:sp>
      <p:sp>
        <p:nvSpPr>
          <p:cNvPr id="3" name="Title 2">
            <a:extLst>
              <a:ext uri="{FF2B5EF4-FFF2-40B4-BE49-F238E27FC236}">
                <a16:creationId xmlns:a16="http://schemas.microsoft.com/office/drawing/2014/main" id="{71876834-BEEA-4496-87B5-DCC4FC8B1C5E}"/>
              </a:ext>
            </a:extLst>
          </p:cNvPr>
          <p:cNvSpPr>
            <a:spLocks noGrp="1"/>
          </p:cNvSpPr>
          <p:nvPr>
            <p:ph type="title"/>
          </p:nvPr>
        </p:nvSpPr>
        <p:spPr/>
        <p:txBody>
          <a:bodyPr/>
          <a:lstStyle/>
          <a:p>
            <a:pPr algn="ctr"/>
            <a:r>
              <a:rPr lang="en-US" dirty="0"/>
              <a:t>Virtual Day Agenda </a:t>
            </a:r>
            <a:r>
              <a:rPr lang="en-US" sz="3200" dirty="0"/>
              <a:t>(continued)</a:t>
            </a:r>
          </a:p>
        </p:txBody>
      </p:sp>
    </p:spTree>
    <p:extLst>
      <p:ext uri="{BB962C8B-B14F-4D97-AF65-F5344CB8AC3E}">
        <p14:creationId xmlns:p14="http://schemas.microsoft.com/office/powerpoint/2010/main" val="1336186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EF50CCC-8CA8-47E1-99E9-831DE08794D6}"/>
              </a:ext>
            </a:extLst>
          </p:cNvPr>
          <p:cNvSpPr>
            <a:spLocks noGrp="1"/>
          </p:cNvSpPr>
          <p:nvPr>
            <p:ph idx="1"/>
          </p:nvPr>
        </p:nvSpPr>
        <p:spPr>
          <a:xfrm>
            <a:off x="680321" y="1533525"/>
            <a:ext cx="10888224" cy="4402664"/>
          </a:xfrm>
        </p:spPr>
        <p:txBody>
          <a:bodyPr>
            <a:normAutofit/>
          </a:bodyPr>
          <a:lstStyle/>
          <a:p>
            <a:pPr marL="57150" indent="-57150">
              <a:lnSpc>
                <a:spcPct val="80000"/>
              </a:lnSpc>
              <a:tabLst>
                <a:tab pos="4002088" algn="l"/>
              </a:tabLst>
            </a:pPr>
            <a:endParaRPr lang="en-US" sz="2000" b="1" dirty="0">
              <a:latin typeface="Arial" panose="020B0604020202020204" pitchFamily="34" charset="0"/>
              <a:cs typeface="Arial" panose="020B0604020202020204" pitchFamily="34" charset="0"/>
            </a:endParaRPr>
          </a:p>
          <a:p>
            <a:pPr>
              <a:lnSpc>
                <a:spcPct val="100000"/>
              </a:lnSpc>
              <a:spcBef>
                <a:spcPts val="0"/>
              </a:spcBef>
              <a:tabLst>
                <a:tab pos="4002088" algn="l"/>
              </a:tabLst>
            </a:pPr>
            <a:r>
              <a:rPr lang="en-US" sz="2000" dirty="0">
                <a:latin typeface="Arial" panose="020B0604020202020204" pitchFamily="34" charset="0"/>
                <a:cs typeface="Arial" panose="020B0604020202020204" pitchFamily="34" charset="0"/>
              </a:rPr>
              <a:t>A special thank you to the following Trauma Section staff for assisting in the design and implementation of the virtual surveys: </a:t>
            </a:r>
          </a:p>
          <a:p>
            <a:pPr marL="57150" indent="-57150">
              <a:lnSpc>
                <a:spcPct val="80000"/>
              </a:lnSpc>
              <a:tabLst>
                <a:tab pos="4002088" algn="l"/>
              </a:tabLst>
            </a:pPr>
            <a:endParaRPr lang="en-US" sz="2000" dirty="0">
              <a:latin typeface="Arial" panose="020B0604020202020204" pitchFamily="34" charset="0"/>
              <a:cs typeface="Arial" panose="020B0604020202020204" pitchFamily="34" charset="0"/>
            </a:endParaRPr>
          </a:p>
          <a:p>
            <a:pPr marL="57150" indent="-57150">
              <a:lnSpc>
                <a:spcPct val="100000"/>
              </a:lnSpc>
              <a:spcBef>
                <a:spcPts val="0"/>
              </a:spcBef>
              <a:tabLst>
                <a:tab pos="4002088" algn="l"/>
              </a:tabLst>
            </a:pPr>
            <a:r>
              <a:rPr lang="en-US" sz="2000" dirty="0">
                <a:latin typeface="Arial" panose="020B0604020202020204" pitchFamily="34" charset="0"/>
                <a:cs typeface="Arial" panose="020B0604020202020204" pitchFamily="34" charset="0"/>
              </a:rPr>
              <a:t>Bernadette Behmke</a:t>
            </a:r>
          </a:p>
          <a:p>
            <a:pPr marL="57150" indent="-57150">
              <a:lnSpc>
                <a:spcPct val="100000"/>
              </a:lnSpc>
              <a:spcBef>
                <a:spcPts val="0"/>
              </a:spcBef>
              <a:tabLst>
                <a:tab pos="4002088" algn="l"/>
              </a:tabLst>
            </a:pPr>
            <a:r>
              <a:rPr lang="en-US" sz="2000" dirty="0">
                <a:latin typeface="Arial" panose="020B0604020202020204" pitchFamily="34" charset="0"/>
                <a:cs typeface="Arial" panose="020B0604020202020204" pitchFamily="34" charset="0"/>
              </a:rPr>
              <a:t>Government Operations Consultant  </a:t>
            </a:r>
          </a:p>
          <a:p>
            <a:pPr marL="57150" indent="-57150">
              <a:lnSpc>
                <a:spcPct val="80000"/>
              </a:lnSpc>
              <a:tabLst>
                <a:tab pos="4002088" algn="l"/>
              </a:tabLst>
            </a:pPr>
            <a:endParaRPr lang="en-US" sz="2000" dirty="0">
              <a:latin typeface="Arial" panose="020B0604020202020204" pitchFamily="34" charset="0"/>
              <a:cs typeface="Arial" panose="020B0604020202020204" pitchFamily="34" charset="0"/>
            </a:endParaRPr>
          </a:p>
          <a:p>
            <a:pPr marL="57150" indent="-57150">
              <a:lnSpc>
                <a:spcPct val="100000"/>
              </a:lnSpc>
              <a:spcBef>
                <a:spcPts val="0"/>
              </a:spcBef>
              <a:tabLst>
                <a:tab pos="4002088" algn="l"/>
              </a:tabLst>
            </a:pPr>
            <a:r>
              <a:rPr lang="en-US" sz="2000" dirty="0">
                <a:latin typeface="Arial" panose="020B0604020202020204" pitchFamily="34" charset="0"/>
                <a:cs typeface="Arial" panose="020B0604020202020204" pitchFamily="34" charset="0"/>
              </a:rPr>
              <a:t>Carma Harvey</a:t>
            </a:r>
          </a:p>
          <a:p>
            <a:pPr marL="57150" indent="-57150">
              <a:lnSpc>
                <a:spcPct val="100000"/>
              </a:lnSpc>
              <a:spcBef>
                <a:spcPts val="0"/>
              </a:spcBef>
              <a:tabLst>
                <a:tab pos="4002088" algn="l"/>
              </a:tabLst>
            </a:pPr>
            <a:r>
              <a:rPr lang="en-US" sz="2000" dirty="0">
                <a:latin typeface="Arial" panose="020B0604020202020204" pitchFamily="34" charset="0"/>
                <a:cs typeface="Arial" panose="020B0604020202020204" pitchFamily="34" charset="0"/>
              </a:rPr>
              <a:t>Information Technology Analyst</a:t>
            </a:r>
          </a:p>
          <a:p>
            <a:pPr marL="57150" indent="-57150">
              <a:lnSpc>
                <a:spcPct val="100000"/>
              </a:lnSpc>
              <a:spcBef>
                <a:spcPts val="0"/>
              </a:spcBef>
              <a:tabLst>
                <a:tab pos="4002088" algn="l"/>
              </a:tabLst>
            </a:pPr>
            <a:endParaRPr lang="en-US" sz="2000" dirty="0">
              <a:latin typeface="Arial" panose="020B0604020202020204" pitchFamily="34" charset="0"/>
              <a:cs typeface="Arial" panose="020B0604020202020204" pitchFamily="34" charset="0"/>
            </a:endParaRPr>
          </a:p>
          <a:p>
            <a:pPr marL="57150" indent="-57150">
              <a:lnSpc>
                <a:spcPct val="100000"/>
              </a:lnSpc>
              <a:spcBef>
                <a:spcPts val="0"/>
              </a:spcBef>
              <a:tabLst>
                <a:tab pos="4002088" algn="l"/>
              </a:tabLst>
            </a:pPr>
            <a:r>
              <a:rPr lang="en-US" sz="2000" dirty="0">
                <a:latin typeface="Arial" panose="020B0604020202020204" pitchFamily="34" charset="0"/>
                <a:cs typeface="Arial" panose="020B0604020202020204" pitchFamily="34" charset="0"/>
              </a:rPr>
              <a:t>Shayla Cole</a:t>
            </a:r>
          </a:p>
          <a:p>
            <a:pPr marL="57150" indent="-57150">
              <a:lnSpc>
                <a:spcPct val="100000"/>
              </a:lnSpc>
              <a:spcBef>
                <a:spcPts val="0"/>
              </a:spcBef>
              <a:tabLst>
                <a:tab pos="4002088" algn="l"/>
              </a:tabLst>
            </a:pPr>
            <a:r>
              <a:rPr lang="en-US" sz="2000" dirty="0">
                <a:latin typeface="Arial" panose="020B0604020202020204" pitchFamily="34" charset="0"/>
                <a:cs typeface="Arial" panose="020B0604020202020204" pitchFamily="34" charset="0"/>
              </a:rPr>
              <a:t>Government Analyst I</a:t>
            </a:r>
          </a:p>
          <a:p>
            <a:endParaRPr lang="en-US" dirty="0"/>
          </a:p>
        </p:txBody>
      </p:sp>
      <p:sp>
        <p:nvSpPr>
          <p:cNvPr id="3" name="Title 2">
            <a:extLst>
              <a:ext uri="{FF2B5EF4-FFF2-40B4-BE49-F238E27FC236}">
                <a16:creationId xmlns:a16="http://schemas.microsoft.com/office/drawing/2014/main" id="{F192400E-74E5-4CD3-9C91-D5B60801FF8E}"/>
              </a:ext>
            </a:extLst>
          </p:cNvPr>
          <p:cNvSpPr>
            <a:spLocks noGrp="1"/>
          </p:cNvSpPr>
          <p:nvPr>
            <p:ph type="title"/>
          </p:nvPr>
        </p:nvSpPr>
        <p:spPr/>
        <p:txBody>
          <a:bodyPr>
            <a:normAutofit/>
          </a:bodyPr>
          <a:lstStyle/>
          <a:p>
            <a:pPr algn="ctr"/>
            <a:r>
              <a:rPr lang="en-US" sz="3600" dirty="0"/>
              <a:t>Thanks to DOH Staff</a:t>
            </a:r>
          </a:p>
        </p:txBody>
      </p:sp>
    </p:spTree>
    <p:extLst>
      <p:ext uri="{BB962C8B-B14F-4D97-AF65-F5344CB8AC3E}">
        <p14:creationId xmlns:p14="http://schemas.microsoft.com/office/powerpoint/2010/main" val="880786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7970FA-EDCF-452E-B83F-85C1BC66A59F}"/>
              </a:ext>
            </a:extLst>
          </p:cNvPr>
          <p:cNvSpPr>
            <a:spLocks noGrp="1"/>
          </p:cNvSpPr>
          <p:nvPr>
            <p:ph idx="1"/>
          </p:nvPr>
        </p:nvSpPr>
        <p:spPr>
          <a:xfrm>
            <a:off x="680321" y="1655659"/>
            <a:ext cx="10888224" cy="4280530"/>
          </a:xfrm>
        </p:spPr>
        <p:txBody>
          <a:bodyPr>
            <a:normAutofit fontScale="92500" lnSpcReduction="10000"/>
          </a:bodyPr>
          <a:lstStyle/>
          <a:p>
            <a:pPr algn="ctr"/>
            <a:endParaRPr lang="en-US" sz="3200" b="1" dirty="0">
              <a:latin typeface="Arial" panose="020B0604020202020204" pitchFamily="34" charset="0"/>
              <a:cs typeface="Arial" panose="020B0604020202020204" pitchFamily="34" charset="0"/>
            </a:endParaRPr>
          </a:p>
          <a:p>
            <a:pPr algn="ctr"/>
            <a:endParaRPr lang="en-US" sz="3200" b="1" dirty="0">
              <a:latin typeface="Arial" panose="020B0604020202020204" pitchFamily="34" charset="0"/>
              <a:cs typeface="Arial" panose="020B0604020202020204" pitchFamily="34" charset="0"/>
            </a:endParaRPr>
          </a:p>
          <a:p>
            <a:pPr algn="ctr"/>
            <a:r>
              <a:rPr lang="en-US" sz="3200" b="1" dirty="0">
                <a:latin typeface="Arial" panose="020B0604020202020204" pitchFamily="34" charset="0"/>
                <a:cs typeface="Arial" panose="020B0604020202020204" pitchFamily="34" charset="0"/>
              </a:rPr>
              <a:t>Questions or Comments?</a:t>
            </a:r>
          </a:p>
          <a:p>
            <a:pPr algn="ctr"/>
            <a:endParaRPr lang="en-US" sz="3200" b="1" dirty="0">
              <a:latin typeface="Arial" panose="020B0604020202020204" pitchFamily="34" charset="0"/>
              <a:cs typeface="Arial" panose="020B0604020202020204" pitchFamily="34" charset="0"/>
            </a:endParaRPr>
          </a:p>
          <a:p>
            <a:pPr algn="ctr"/>
            <a:endParaRPr lang="en-US" sz="3200" b="1" dirty="0">
              <a:latin typeface="Arial" panose="020B0604020202020204" pitchFamily="34" charset="0"/>
              <a:cs typeface="Arial" panose="020B0604020202020204" pitchFamily="34" charset="0"/>
            </a:endParaRPr>
          </a:p>
          <a:p>
            <a:endParaRPr lang="en-US" dirty="0"/>
          </a:p>
          <a:p>
            <a:endParaRPr lang="en-US" dirty="0"/>
          </a:p>
          <a:p>
            <a:endParaRPr lang="en-US" dirty="0"/>
          </a:p>
          <a:p>
            <a:r>
              <a:rPr lang="en-US" dirty="0"/>
              <a:t>				</a:t>
            </a:r>
          </a:p>
          <a:p>
            <a:endParaRPr lang="en-US" dirty="0"/>
          </a:p>
          <a:p>
            <a:endParaRPr lang="en-US" dirty="0"/>
          </a:p>
        </p:txBody>
      </p:sp>
      <p:sp>
        <p:nvSpPr>
          <p:cNvPr id="3" name="Title 2">
            <a:extLst>
              <a:ext uri="{FF2B5EF4-FFF2-40B4-BE49-F238E27FC236}">
                <a16:creationId xmlns:a16="http://schemas.microsoft.com/office/drawing/2014/main" id="{D8B3556E-C2A0-44F6-BD6F-E425283E8F70}"/>
              </a:ext>
            </a:extLst>
          </p:cNvPr>
          <p:cNvSpPr>
            <a:spLocks noGrp="1"/>
          </p:cNvSpPr>
          <p:nvPr>
            <p:ph type="title"/>
          </p:nvPr>
        </p:nvSpPr>
        <p:spPr/>
        <p:txBody>
          <a:bodyPr/>
          <a:lstStyle/>
          <a:p>
            <a:pPr algn="ctr"/>
            <a:r>
              <a:rPr lang="en-US" dirty="0"/>
              <a:t>Thank you!</a:t>
            </a:r>
          </a:p>
        </p:txBody>
      </p:sp>
    </p:spTree>
    <p:extLst>
      <p:ext uri="{BB962C8B-B14F-4D97-AF65-F5344CB8AC3E}">
        <p14:creationId xmlns:p14="http://schemas.microsoft.com/office/powerpoint/2010/main" val="2037578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B6E0486-DC7C-4911-8823-4AA5C05EFD33}"/>
              </a:ext>
            </a:extLst>
          </p:cNvPr>
          <p:cNvSpPr>
            <a:spLocks noGrp="1"/>
          </p:cNvSpPr>
          <p:nvPr>
            <p:ph idx="1"/>
          </p:nvPr>
        </p:nvSpPr>
        <p:spPr/>
        <p:txBody>
          <a:bodyPr/>
          <a:lstStyle/>
          <a:p>
            <a:pPr algn="ctr"/>
            <a:endParaRPr lang="en-US" b="1" dirty="0">
              <a:latin typeface="Arial" panose="020B0604020202020204" pitchFamily="34" charset="0"/>
              <a:cs typeface="Arial" panose="020B0604020202020204" pitchFamily="34" charset="0"/>
            </a:endParaRPr>
          </a:p>
          <a:p>
            <a:pPr algn="ctr"/>
            <a:r>
              <a:rPr lang="en-US" b="1" dirty="0">
                <a:latin typeface="Arial" panose="020B0604020202020204" pitchFamily="34" charset="0"/>
                <a:cs typeface="Arial" panose="020B0604020202020204" pitchFamily="34" charset="0"/>
              </a:rPr>
              <a:t>Presented by:</a:t>
            </a:r>
          </a:p>
          <a:p>
            <a:pPr algn="ctr"/>
            <a:r>
              <a:rPr lang="en-US" b="1" dirty="0">
                <a:latin typeface="Arial" panose="020B0604020202020204" pitchFamily="34" charset="0"/>
                <a:cs typeface="Arial" panose="020B0604020202020204" pitchFamily="34" charset="0"/>
              </a:rPr>
              <a:t>Kate Kocevar, Trauma Section Administrator</a:t>
            </a:r>
          </a:p>
          <a:p>
            <a:endParaRPr lang="en-US" dirty="0"/>
          </a:p>
        </p:txBody>
      </p:sp>
      <p:sp>
        <p:nvSpPr>
          <p:cNvPr id="3" name="Title 2">
            <a:extLst>
              <a:ext uri="{FF2B5EF4-FFF2-40B4-BE49-F238E27FC236}">
                <a16:creationId xmlns:a16="http://schemas.microsoft.com/office/drawing/2014/main" id="{2BD14F80-40CF-402D-B8A8-35022D960E9C}"/>
              </a:ext>
            </a:extLst>
          </p:cNvPr>
          <p:cNvSpPr>
            <a:spLocks noGrp="1"/>
          </p:cNvSpPr>
          <p:nvPr>
            <p:ph type="title"/>
          </p:nvPr>
        </p:nvSpPr>
        <p:spPr/>
        <p:txBody>
          <a:bodyPr/>
          <a:lstStyle/>
          <a:p>
            <a:pPr algn="ctr"/>
            <a:r>
              <a:rPr lang="en-US" dirty="0"/>
              <a:t>Department of Health</a:t>
            </a:r>
          </a:p>
        </p:txBody>
      </p:sp>
    </p:spTree>
    <p:extLst>
      <p:ext uri="{BB962C8B-B14F-4D97-AF65-F5344CB8AC3E}">
        <p14:creationId xmlns:p14="http://schemas.microsoft.com/office/powerpoint/2010/main" val="1035528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2">
            <a:extLst>
              <a:ext uri="{FF2B5EF4-FFF2-40B4-BE49-F238E27FC236}">
                <a16:creationId xmlns:a16="http://schemas.microsoft.com/office/drawing/2014/main" id="{0AED8A04-B3FA-414C-87FE-F48211075AAD}"/>
              </a:ext>
            </a:extLst>
          </p:cNvPr>
          <p:cNvSpPr>
            <a:spLocks noGrp="1"/>
          </p:cNvSpPr>
          <p:nvPr>
            <p:ph type="title"/>
          </p:nvPr>
        </p:nvSpPr>
        <p:spPr>
          <a:xfrm>
            <a:off x="681038" y="236538"/>
            <a:ext cx="10887075" cy="1081087"/>
          </a:xfrm>
        </p:spPr>
        <p:txBody>
          <a:bodyPr>
            <a:normAutofit/>
          </a:bodyPr>
          <a:lstStyle/>
          <a:p>
            <a:pPr algn="ctr"/>
            <a:r>
              <a:rPr lang="en-US" dirty="0"/>
              <a:t>Trauma Centers that Participated</a:t>
            </a:r>
          </a:p>
        </p:txBody>
      </p:sp>
      <p:sp>
        <p:nvSpPr>
          <p:cNvPr id="2" name="TextBox 1">
            <a:extLst>
              <a:ext uri="{FF2B5EF4-FFF2-40B4-BE49-F238E27FC236}">
                <a16:creationId xmlns:a16="http://schemas.microsoft.com/office/drawing/2014/main" id="{FE5DA038-11C3-4533-ACFB-830152793F44}"/>
              </a:ext>
            </a:extLst>
          </p:cNvPr>
          <p:cNvSpPr txBox="1"/>
          <p:nvPr/>
        </p:nvSpPr>
        <p:spPr>
          <a:xfrm>
            <a:off x="1233182" y="1954635"/>
            <a:ext cx="10058400" cy="4247317"/>
          </a:xfrm>
          <a:prstGeom prst="rect">
            <a:avLst/>
          </a:prstGeom>
          <a:noFill/>
        </p:spPr>
        <p:txBody>
          <a:bodyPr wrap="square" rtlCol="0">
            <a:spAutoFit/>
          </a:bodyPr>
          <a:lstStyle/>
          <a:p>
            <a:pPr>
              <a:spcBef>
                <a:spcPts val="600"/>
              </a:spcBef>
            </a:pPr>
            <a:r>
              <a:rPr lang="en-US" sz="2000" dirty="0">
                <a:latin typeface="Arial" panose="020B0604020202020204" pitchFamily="34" charset="0"/>
                <a:cs typeface="Arial" panose="020B0604020202020204" pitchFamily="34" charset="0"/>
              </a:rPr>
              <a:t>The success of the virtual surveys in Florida is attributed to the following trauma centers and trauma program managers whose dedication and commitment to working with the Department of Health, Trauma Section staff, during the initial design and quality  improvement phases of the virtual surveys: </a:t>
            </a:r>
          </a:p>
          <a:p>
            <a:pPr>
              <a:spcBef>
                <a:spcPts val="600"/>
              </a:spcBef>
            </a:pPr>
            <a:endParaRPr lang="en-US" sz="2000" dirty="0">
              <a:latin typeface="Arial" panose="020B0604020202020204" pitchFamily="34" charset="0"/>
              <a:cs typeface="Arial" panose="020B0604020202020204" pitchFamily="34" charset="0"/>
            </a:endParaRPr>
          </a:p>
          <a:p>
            <a:pPr marL="342900" indent="-342900">
              <a:spcBef>
                <a:spcPts val="600"/>
              </a:spcBef>
              <a:buFont typeface="Arial" panose="020B0604020202020204" pitchFamily="34" charset="0"/>
              <a:buChar char="•"/>
            </a:pPr>
            <a:r>
              <a:rPr lang="en-US" sz="2000" dirty="0">
                <a:latin typeface="Arial" panose="020B0604020202020204" pitchFamily="34" charset="0"/>
                <a:cs typeface="Arial" panose="020B0604020202020204" pitchFamily="34" charset="0"/>
              </a:rPr>
              <a:t>Candi Schultz, RN, Bay Medical Center, Panama City</a:t>
            </a:r>
          </a:p>
          <a:p>
            <a:pPr marL="342900" indent="-342900">
              <a:spcBef>
                <a:spcPts val="600"/>
              </a:spcBef>
              <a:buFont typeface="Arial" panose="020B0604020202020204" pitchFamily="34" charset="0"/>
              <a:buChar char="•"/>
            </a:pPr>
            <a:r>
              <a:rPr lang="en-US" sz="2000" dirty="0">
                <a:latin typeface="Arial" panose="020B0604020202020204" pitchFamily="34" charset="0"/>
                <a:cs typeface="Arial" panose="020B0604020202020204" pitchFamily="34" charset="0"/>
              </a:rPr>
              <a:t>Gaylen Tips, RN, Holmes Regional Medical Center, Melbourne</a:t>
            </a:r>
          </a:p>
          <a:p>
            <a:pPr marL="342900" indent="-342900">
              <a:spcBef>
                <a:spcPts val="600"/>
              </a:spcBef>
              <a:buFont typeface="Arial" panose="020B0604020202020204" pitchFamily="34" charset="0"/>
              <a:buChar char="•"/>
            </a:pPr>
            <a:r>
              <a:rPr lang="en-US" sz="2000" dirty="0">
                <a:latin typeface="Arial" panose="020B0604020202020204" pitchFamily="34" charset="0"/>
                <a:cs typeface="Arial" panose="020B0604020202020204" pitchFamily="34" charset="0"/>
              </a:rPr>
              <a:t>Cory Hewitt, RN, Ocala Regional Medical Center, Ocala</a:t>
            </a:r>
          </a:p>
          <a:p>
            <a:pPr marL="342900" indent="-342900">
              <a:spcBef>
                <a:spcPts val="600"/>
              </a:spcBef>
              <a:buFont typeface="Arial" panose="020B0604020202020204" pitchFamily="34" charset="0"/>
              <a:buChar char="•"/>
            </a:pPr>
            <a:r>
              <a:rPr lang="en-US" sz="2000" dirty="0">
                <a:latin typeface="Arial" panose="020B0604020202020204" pitchFamily="34" charset="0"/>
                <a:cs typeface="Arial" panose="020B0604020202020204" pitchFamily="34" charset="0"/>
              </a:rPr>
              <a:t>Jami Rothenburg, RN, Broward Health North, Deerfield Beach</a:t>
            </a:r>
          </a:p>
          <a:p>
            <a:pPr marL="342900" indent="-342900">
              <a:spcBef>
                <a:spcPts val="600"/>
              </a:spcBef>
              <a:buFont typeface="Arial" panose="020B0604020202020204" pitchFamily="34" charset="0"/>
              <a:buChar char="•"/>
            </a:pPr>
            <a:r>
              <a:rPr lang="en-US" sz="2000" dirty="0">
                <a:latin typeface="Arial" panose="020B0604020202020204" pitchFamily="34" charset="0"/>
                <a:cs typeface="Arial" panose="020B0604020202020204" pitchFamily="34" charset="0"/>
              </a:rPr>
              <a:t>Madonna Stotsenburg, RN, St. Mary’s Medical Center, West Palm Beach</a:t>
            </a:r>
          </a:p>
          <a:p>
            <a:pPr marL="342900" indent="-342900">
              <a:buFont typeface="Arial" panose="020B0604020202020204" pitchFamily="34" charset="0"/>
              <a:buChar char="•"/>
            </a:pPr>
            <a:endParaRPr lang="en-US" sz="2000" dirty="0">
              <a:solidFill>
                <a:srgbClr val="FF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US" sz="20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7003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21DFAB1-A5A9-442A-AFEA-EB174A254697}"/>
              </a:ext>
            </a:extLst>
          </p:cNvPr>
          <p:cNvSpPr>
            <a:spLocks noGrp="1"/>
          </p:cNvSpPr>
          <p:nvPr>
            <p:ph idx="1"/>
          </p:nvPr>
        </p:nvSpPr>
        <p:spPr/>
        <p:txBody>
          <a:bodyPr/>
          <a:lstStyle/>
          <a:p>
            <a:endParaRPr lang="en-US" sz="2000" dirty="0">
              <a:solidFill>
                <a:srgbClr val="FF0000"/>
              </a:solidFill>
              <a:latin typeface="Arial" panose="020B0604020202020204" pitchFamily="34" charset="0"/>
              <a:cs typeface="Arial" panose="020B0604020202020204" pitchFamily="34" charset="0"/>
            </a:endParaRPr>
          </a:p>
          <a:p>
            <a:pPr>
              <a:lnSpc>
                <a:spcPct val="100000"/>
              </a:lnSpc>
            </a:pPr>
            <a:r>
              <a:rPr lang="en-US" sz="2000" dirty="0">
                <a:latin typeface="Arial" panose="020B0604020202020204" pitchFamily="34" charset="0"/>
                <a:cs typeface="Arial" panose="020B0604020202020204" pitchFamily="34" charset="0"/>
              </a:rPr>
              <a:t>A special thanks to the survey teams who diligently worked with the Department of Health, Trauma Section staff and the trauma centers to ensure all components of the virtual survey were in order to achieve the best outcome on the day of the survey. </a:t>
            </a:r>
          </a:p>
          <a:p>
            <a:endParaRPr lang="en-US" sz="2000" dirty="0">
              <a:latin typeface="Arial" panose="020B0604020202020204" pitchFamily="34" charset="0"/>
              <a:cs typeface="Arial" panose="020B0604020202020204" pitchFamily="34" charset="0"/>
            </a:endParaRPr>
          </a:p>
          <a:p>
            <a:pPr>
              <a:lnSpc>
                <a:spcPct val="100000"/>
              </a:lnSpc>
              <a:spcBef>
                <a:spcPts val="600"/>
              </a:spcBef>
              <a:spcAft>
                <a:spcPts val="600"/>
              </a:spcAft>
            </a:pPr>
            <a:r>
              <a:rPr lang="en-US" sz="2000" dirty="0">
                <a:latin typeface="Arial" panose="020B0604020202020204" pitchFamily="34" charset="0"/>
                <a:cs typeface="Arial" panose="020B0604020202020204" pitchFamily="34" charset="0"/>
              </a:rPr>
              <a:t>Surveyors:</a:t>
            </a:r>
          </a:p>
          <a:p>
            <a:pPr>
              <a:lnSpc>
                <a:spcPct val="100000"/>
              </a:lnSpc>
              <a:spcBef>
                <a:spcPts val="0"/>
              </a:spcBef>
            </a:pPr>
            <a:r>
              <a:rPr lang="en-US" sz="2000" dirty="0">
                <a:latin typeface="Arial" panose="020B0604020202020204" pitchFamily="34" charset="0"/>
                <a:cs typeface="Arial" panose="020B0604020202020204" pitchFamily="34" charset="0"/>
              </a:rPr>
              <a:t>Dr. Marco Bonta; Dr. Fred Luchette; Dr. John McVicker; Dr. Chris Colwell; Dr. John Moorhead; Dr. John Nichols </a:t>
            </a:r>
          </a:p>
          <a:p>
            <a:pPr>
              <a:lnSpc>
                <a:spcPct val="100000"/>
              </a:lnSpc>
              <a:spcBef>
                <a:spcPts val="0"/>
              </a:spcBef>
            </a:pPr>
            <a:r>
              <a:rPr lang="en-US" sz="2000" dirty="0">
                <a:latin typeface="Arial" panose="020B0604020202020204" pitchFamily="34" charset="0"/>
                <a:cs typeface="Arial" panose="020B0604020202020204" pitchFamily="34" charset="0"/>
              </a:rPr>
              <a:t>Amy Koestner, RN; Marla Vanore, RN; Susan Cox, RN.;  Bonnie Wirth, RN</a:t>
            </a:r>
          </a:p>
          <a:p>
            <a:endParaRPr lang="en-US" dirty="0"/>
          </a:p>
        </p:txBody>
      </p:sp>
      <p:sp>
        <p:nvSpPr>
          <p:cNvPr id="3" name="Title 2">
            <a:extLst>
              <a:ext uri="{FF2B5EF4-FFF2-40B4-BE49-F238E27FC236}">
                <a16:creationId xmlns:a16="http://schemas.microsoft.com/office/drawing/2014/main" id="{C3927559-33B2-4BF3-B74C-3730E6508CFF}"/>
              </a:ext>
            </a:extLst>
          </p:cNvPr>
          <p:cNvSpPr>
            <a:spLocks noGrp="1"/>
          </p:cNvSpPr>
          <p:nvPr>
            <p:ph type="title"/>
          </p:nvPr>
        </p:nvSpPr>
        <p:spPr/>
        <p:txBody>
          <a:bodyPr/>
          <a:lstStyle/>
          <a:p>
            <a:pPr algn="ctr"/>
            <a:r>
              <a:rPr lang="en-US" dirty="0"/>
              <a:t>Survey Teams</a:t>
            </a:r>
          </a:p>
        </p:txBody>
      </p:sp>
    </p:spTree>
    <p:extLst>
      <p:ext uri="{BB962C8B-B14F-4D97-AF65-F5344CB8AC3E}">
        <p14:creationId xmlns:p14="http://schemas.microsoft.com/office/powerpoint/2010/main" val="3960557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9746A81-3205-4F86-9B6E-84AFAEE3A2BF}"/>
              </a:ext>
            </a:extLst>
          </p:cNvPr>
          <p:cNvSpPr>
            <a:spLocks noGrp="1"/>
          </p:cNvSpPr>
          <p:nvPr>
            <p:ph idx="1"/>
          </p:nvPr>
        </p:nvSpPr>
        <p:spPr/>
        <p:txBody>
          <a:bodyPr>
            <a:normAutofit/>
          </a:bodyPr>
          <a:lstStyle/>
          <a:p>
            <a:r>
              <a:rPr lang="en-US" sz="2200" b="1" dirty="0">
                <a:latin typeface="Arial" panose="020B0604020202020204" pitchFamily="34" charset="0"/>
                <a:cs typeface="Arial" panose="020B0604020202020204" pitchFamily="34" charset="0"/>
              </a:rPr>
              <a:t>Elements of the virtual survey that </a:t>
            </a:r>
            <a:r>
              <a:rPr lang="en-US" sz="2200" b="1" i="1" dirty="0">
                <a:latin typeface="Arial" panose="020B0604020202020204" pitchFamily="34" charset="0"/>
                <a:cs typeface="Arial" panose="020B0604020202020204" pitchFamily="34" charset="0"/>
              </a:rPr>
              <a:t>REMAINED </a:t>
            </a:r>
            <a:r>
              <a:rPr lang="en-US" sz="2200" b="1" dirty="0">
                <a:latin typeface="Arial" panose="020B0604020202020204" pitchFamily="34" charset="0"/>
                <a:cs typeface="Arial" panose="020B0604020202020204" pitchFamily="34" charset="0"/>
              </a:rPr>
              <a:t>the same as an on-site survey</a:t>
            </a:r>
          </a:p>
          <a:p>
            <a:endParaRPr lang="en-US" sz="2000" dirty="0">
              <a:latin typeface="Arial" panose="020B0604020202020204" pitchFamily="34" charset="0"/>
              <a:cs typeface="Arial" panose="020B0604020202020204" pitchFamily="34" charset="0"/>
            </a:endParaRPr>
          </a:p>
          <a:p>
            <a:pPr marL="342900" indent="-342900">
              <a:lnSpc>
                <a:spcPct val="100000"/>
              </a:lnSpc>
              <a:spcAft>
                <a:spcPts val="600"/>
              </a:spcAft>
              <a:buFont typeface="Arial" panose="020B0604020202020204" pitchFamily="34" charset="0"/>
              <a:buChar char="•"/>
            </a:pPr>
            <a:r>
              <a:rPr lang="en-US" sz="2000" dirty="0">
                <a:latin typeface="Arial" panose="020B0604020202020204" pitchFamily="34" charset="0"/>
                <a:cs typeface="Arial" panose="020B0604020202020204" pitchFamily="34" charset="0"/>
              </a:rPr>
              <a:t>Pre-survey questionnaire received from the trauma center 60 days prior to day of the survey.</a:t>
            </a:r>
          </a:p>
          <a:p>
            <a:pPr marL="342900" indent="-342900">
              <a:lnSpc>
                <a:spcPct val="100000"/>
              </a:lnSpc>
              <a:spcAft>
                <a:spcPts val="600"/>
              </a:spcAft>
              <a:buFont typeface="Arial" panose="020B0604020202020204" pitchFamily="34" charset="0"/>
              <a:buChar char="•"/>
            </a:pPr>
            <a:r>
              <a:rPr lang="en-US" sz="2000" dirty="0">
                <a:latin typeface="Arial" panose="020B0604020202020204" pitchFamily="34" charset="0"/>
                <a:cs typeface="Arial" panose="020B0604020202020204" pitchFamily="34" charset="0"/>
              </a:rPr>
              <a:t>Medical record list received from the trauma center 60 days prior to day of the survey.</a:t>
            </a:r>
          </a:p>
          <a:p>
            <a:pPr marL="342900" indent="-342900">
              <a:lnSpc>
                <a:spcPct val="100000"/>
              </a:lnSpc>
              <a:spcAft>
                <a:spcPts val="600"/>
              </a:spcAft>
              <a:buFont typeface="Arial" panose="020B0604020202020204" pitchFamily="34" charset="0"/>
              <a:buChar char="•"/>
            </a:pPr>
            <a:r>
              <a:rPr lang="en-US" sz="2000" dirty="0">
                <a:latin typeface="Arial" panose="020B0604020202020204" pitchFamily="34" charset="0"/>
                <a:cs typeface="Arial" panose="020B0604020202020204" pitchFamily="34" charset="0"/>
              </a:rPr>
              <a:t>Trauma Registry reports received from the trauma center 14 days prior to the day of the survey.</a:t>
            </a:r>
          </a:p>
          <a:p>
            <a:pPr marL="342900" indent="-342900">
              <a:lnSpc>
                <a:spcPct val="100000"/>
              </a:lnSpc>
              <a:spcAft>
                <a:spcPts val="600"/>
              </a:spcAft>
              <a:buFont typeface="Arial" panose="020B0604020202020204" pitchFamily="34" charset="0"/>
              <a:buChar char="•"/>
            </a:pPr>
            <a:r>
              <a:rPr lang="en-US" sz="2000" dirty="0">
                <a:latin typeface="Arial" panose="020B0604020202020204" pitchFamily="34" charset="0"/>
                <a:cs typeface="Arial" panose="020B0604020202020204" pitchFamily="34" charset="0"/>
              </a:rPr>
              <a:t>Orientation meeting with the Trauma Section staff and the survey team. </a:t>
            </a:r>
          </a:p>
          <a:p>
            <a:pPr marL="342900" indent="-342900">
              <a:lnSpc>
                <a:spcPct val="100000"/>
              </a:lnSpc>
              <a:spcAft>
                <a:spcPts val="600"/>
              </a:spcAft>
              <a:buFont typeface="Arial" panose="020B0604020202020204" pitchFamily="34" charset="0"/>
              <a:buChar char="•"/>
            </a:pPr>
            <a:r>
              <a:rPr lang="en-US" sz="2000" dirty="0">
                <a:latin typeface="Arial" panose="020B0604020202020204" pitchFamily="34" charset="0"/>
                <a:cs typeface="Arial" panose="020B0604020202020204" pitchFamily="34" charset="0"/>
              </a:rPr>
              <a:t>Compiling the deficiency report.  </a:t>
            </a:r>
          </a:p>
          <a:p>
            <a:pPr marL="342900" indent="-342900">
              <a:buFont typeface="Arial" panose="020B0604020202020204" pitchFamily="34" charset="0"/>
              <a:buChar char="•"/>
            </a:pPr>
            <a:endParaRPr lang="en-US" sz="2000" dirty="0">
              <a:solidFill>
                <a:srgbClr val="FF0000"/>
              </a:solidFill>
              <a:latin typeface="Arial" panose="020B0604020202020204" pitchFamily="34" charset="0"/>
              <a:cs typeface="Arial" panose="020B0604020202020204" pitchFamily="34" charset="0"/>
            </a:endParaRPr>
          </a:p>
        </p:txBody>
      </p:sp>
      <p:sp>
        <p:nvSpPr>
          <p:cNvPr id="3" name="Title 2">
            <a:extLst>
              <a:ext uri="{FF2B5EF4-FFF2-40B4-BE49-F238E27FC236}">
                <a16:creationId xmlns:a16="http://schemas.microsoft.com/office/drawing/2014/main" id="{7600B1F2-67CA-42BD-82FA-16B019C7BB74}"/>
              </a:ext>
            </a:extLst>
          </p:cNvPr>
          <p:cNvSpPr>
            <a:spLocks noGrp="1"/>
          </p:cNvSpPr>
          <p:nvPr>
            <p:ph type="title"/>
          </p:nvPr>
        </p:nvSpPr>
        <p:spPr/>
        <p:txBody>
          <a:bodyPr/>
          <a:lstStyle/>
          <a:p>
            <a:pPr algn="ctr"/>
            <a:r>
              <a:rPr lang="en-US" dirty="0"/>
              <a:t>Elements that Remained </a:t>
            </a:r>
          </a:p>
        </p:txBody>
      </p:sp>
    </p:spTree>
    <p:extLst>
      <p:ext uri="{BB962C8B-B14F-4D97-AF65-F5344CB8AC3E}">
        <p14:creationId xmlns:p14="http://schemas.microsoft.com/office/powerpoint/2010/main" val="3312627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D8D48BD-1DC3-4AC3-BB8A-5EA33203AA8A}"/>
              </a:ext>
            </a:extLst>
          </p:cNvPr>
          <p:cNvSpPr>
            <a:spLocks noGrp="1"/>
          </p:cNvSpPr>
          <p:nvPr>
            <p:ph idx="1"/>
          </p:nvPr>
        </p:nvSpPr>
        <p:spPr/>
        <p:txBody>
          <a:bodyPr/>
          <a:lstStyle/>
          <a:p>
            <a:pPr algn="ctr"/>
            <a:endParaRPr lang="en-US" dirty="0"/>
          </a:p>
          <a:p>
            <a:pPr algn="ctr"/>
            <a:endParaRPr lang="en-US" dirty="0"/>
          </a:p>
          <a:p>
            <a:pPr algn="ctr"/>
            <a:endParaRPr lang="en-US" b="1" u="sng" dirty="0"/>
          </a:p>
          <a:p>
            <a:pPr algn="ctr"/>
            <a:r>
              <a:rPr lang="en-US" b="1" u="sng" dirty="0"/>
              <a:t>What went VIRTUAL?</a:t>
            </a:r>
          </a:p>
        </p:txBody>
      </p:sp>
      <p:sp>
        <p:nvSpPr>
          <p:cNvPr id="3" name="Title 2">
            <a:extLst>
              <a:ext uri="{FF2B5EF4-FFF2-40B4-BE49-F238E27FC236}">
                <a16:creationId xmlns:a16="http://schemas.microsoft.com/office/drawing/2014/main" id="{CA690D06-8E2B-4543-BE6F-1DEEB616DBF3}"/>
              </a:ext>
            </a:extLst>
          </p:cNvPr>
          <p:cNvSpPr>
            <a:spLocks noGrp="1"/>
          </p:cNvSpPr>
          <p:nvPr>
            <p:ph type="title"/>
          </p:nvPr>
        </p:nvSpPr>
        <p:spPr/>
        <p:txBody>
          <a:bodyPr/>
          <a:lstStyle/>
          <a:p>
            <a:pPr algn="ctr"/>
            <a:r>
              <a:rPr lang="en-US" dirty="0"/>
              <a:t>Elements that went Virtual</a:t>
            </a:r>
          </a:p>
        </p:txBody>
      </p:sp>
    </p:spTree>
    <p:extLst>
      <p:ext uri="{BB962C8B-B14F-4D97-AF65-F5344CB8AC3E}">
        <p14:creationId xmlns:p14="http://schemas.microsoft.com/office/powerpoint/2010/main" val="3729585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4AD055F-F01C-4D7B-BCE7-7A1D70EF89E7}"/>
              </a:ext>
            </a:extLst>
          </p:cNvPr>
          <p:cNvSpPr>
            <a:spLocks noGrp="1"/>
          </p:cNvSpPr>
          <p:nvPr>
            <p:ph idx="1"/>
          </p:nvPr>
        </p:nvSpPr>
        <p:spPr/>
        <p:txBody>
          <a:bodyPr/>
          <a:lstStyle/>
          <a:p>
            <a:endParaRPr lang="en-US" sz="1050" dirty="0">
              <a:latin typeface="Arial" panose="020B0604020202020204" pitchFamily="34" charset="0"/>
              <a:cs typeface="Arial" panose="020B0604020202020204" pitchFamily="34" charset="0"/>
            </a:endParaRPr>
          </a:p>
          <a:p>
            <a:pPr>
              <a:lnSpc>
                <a:spcPct val="100000"/>
              </a:lnSpc>
              <a:spcBef>
                <a:spcPts val="1200"/>
              </a:spcBef>
            </a:pPr>
            <a:r>
              <a:rPr lang="en-US" sz="2000" dirty="0">
                <a:latin typeface="Arial" panose="020B0604020202020204" pitchFamily="34" charset="0"/>
                <a:cs typeface="Arial" panose="020B0604020202020204" pitchFamily="34" charset="0"/>
              </a:rPr>
              <a:t>Two weeks prior to the survey, the trauma center provides the survey team separate videos of the equipment required by the Department of Health Pamphlet 150-9, Standard IX, Equipment.</a:t>
            </a:r>
          </a:p>
          <a:p>
            <a:pPr>
              <a:lnSpc>
                <a:spcPct val="100000"/>
              </a:lnSpc>
              <a:spcBef>
                <a:spcPts val="1200"/>
              </a:spcBef>
            </a:pPr>
            <a:r>
              <a:rPr lang="en-US" sz="2000" dirty="0">
                <a:latin typeface="Arial" panose="020B0604020202020204" pitchFamily="34" charset="0"/>
                <a:cs typeface="Arial" panose="020B0604020202020204" pitchFamily="34" charset="0"/>
              </a:rPr>
              <a:t>Additional areas that are required to be included in the emergency department (ED) video:</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pPr marL="800100" lvl="1" indent="-342900">
              <a:lnSpc>
                <a:spcPct val="100000"/>
              </a:lnSpc>
              <a:spcBef>
                <a:spcPts val="600"/>
              </a:spcBef>
              <a:buFont typeface="Arial" panose="020B0604020202020204" pitchFamily="34" charset="0"/>
              <a:buChar char="•"/>
            </a:pPr>
            <a:r>
              <a:rPr lang="en-US" sz="2000" dirty="0">
                <a:latin typeface="Arial" panose="020B0604020202020204" pitchFamily="34" charset="0"/>
                <a:cs typeface="Arial" panose="020B0604020202020204" pitchFamily="34" charset="0"/>
              </a:rPr>
              <a:t>Helipad</a:t>
            </a:r>
          </a:p>
          <a:p>
            <a:pPr marL="800100" lvl="1" indent="-342900">
              <a:lnSpc>
                <a:spcPct val="100000"/>
              </a:lnSpc>
              <a:spcBef>
                <a:spcPts val="600"/>
              </a:spcBef>
              <a:buFont typeface="Arial" panose="020B0604020202020204" pitchFamily="34" charset="0"/>
              <a:buChar char="•"/>
            </a:pPr>
            <a:endParaRPr lang="en-US" sz="2000" dirty="0">
              <a:latin typeface="Arial" panose="020B0604020202020204" pitchFamily="34" charset="0"/>
              <a:cs typeface="Arial" panose="020B0604020202020204" pitchFamily="34" charset="0"/>
            </a:endParaRPr>
          </a:p>
          <a:p>
            <a:pPr marL="800100" lvl="1" indent="-342900">
              <a:lnSpc>
                <a:spcPct val="100000"/>
              </a:lnSpc>
              <a:spcBef>
                <a:spcPts val="600"/>
              </a:spcBef>
              <a:buFont typeface="Arial" panose="020B0604020202020204" pitchFamily="34" charset="0"/>
              <a:buChar char="•"/>
            </a:pPr>
            <a:r>
              <a:rPr lang="en-US" sz="2000" dirty="0">
                <a:latin typeface="Arial" panose="020B0604020202020204" pitchFamily="34" charset="0"/>
                <a:cs typeface="Arial" panose="020B0604020202020204" pitchFamily="34" charset="0"/>
              </a:rPr>
              <a:t>EMS Bay arrival area and pathway to the Trauma Bay</a:t>
            </a:r>
          </a:p>
          <a:p>
            <a:pPr lvl="1">
              <a:lnSpc>
                <a:spcPct val="100000"/>
              </a:lnSpc>
              <a:spcBef>
                <a:spcPts val="600"/>
              </a:spcBef>
            </a:pPr>
            <a:endParaRPr lang="en-US" sz="2000" dirty="0">
              <a:latin typeface="Arial" panose="020B0604020202020204" pitchFamily="34" charset="0"/>
              <a:cs typeface="Arial" panose="020B0604020202020204" pitchFamily="34" charset="0"/>
            </a:endParaRPr>
          </a:p>
          <a:p>
            <a:pPr marL="800100" lvl="1" indent="-342900">
              <a:lnSpc>
                <a:spcPct val="100000"/>
              </a:lnSpc>
              <a:spcBef>
                <a:spcPts val="600"/>
              </a:spcBef>
              <a:buFont typeface="Arial" panose="020B0604020202020204" pitchFamily="34" charset="0"/>
              <a:buChar char="•"/>
            </a:pPr>
            <a:r>
              <a:rPr lang="en-US" sz="2000" dirty="0">
                <a:latin typeface="Arial" panose="020B0604020202020204" pitchFamily="34" charset="0"/>
                <a:cs typeface="Arial" panose="020B0604020202020204" pitchFamily="34" charset="0"/>
              </a:rPr>
              <a:t>Radio room in the ED</a:t>
            </a:r>
          </a:p>
        </p:txBody>
      </p:sp>
      <p:sp>
        <p:nvSpPr>
          <p:cNvPr id="3" name="Title 2">
            <a:extLst>
              <a:ext uri="{FF2B5EF4-FFF2-40B4-BE49-F238E27FC236}">
                <a16:creationId xmlns:a16="http://schemas.microsoft.com/office/drawing/2014/main" id="{93681F47-1A9D-4113-BC1A-547E53D718DF}"/>
              </a:ext>
            </a:extLst>
          </p:cNvPr>
          <p:cNvSpPr>
            <a:spLocks noGrp="1"/>
          </p:cNvSpPr>
          <p:nvPr>
            <p:ph type="title"/>
          </p:nvPr>
        </p:nvSpPr>
        <p:spPr/>
        <p:txBody>
          <a:bodyPr/>
          <a:lstStyle/>
          <a:p>
            <a:pPr algn="ctr"/>
            <a:r>
              <a:rPr lang="en-US" dirty="0"/>
              <a:t>Equipment Videos</a:t>
            </a:r>
          </a:p>
        </p:txBody>
      </p:sp>
    </p:spTree>
    <p:extLst>
      <p:ext uri="{BB962C8B-B14F-4D97-AF65-F5344CB8AC3E}">
        <p14:creationId xmlns:p14="http://schemas.microsoft.com/office/powerpoint/2010/main" val="3670824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B440B9C-F123-4C15-B772-73D89CEA100B}"/>
              </a:ext>
            </a:extLst>
          </p:cNvPr>
          <p:cNvSpPr>
            <a:spLocks noGrp="1"/>
          </p:cNvSpPr>
          <p:nvPr>
            <p:ph idx="1"/>
          </p:nvPr>
        </p:nvSpPr>
        <p:spPr>
          <a:xfrm>
            <a:off x="427179" y="1317998"/>
            <a:ext cx="10649530" cy="4955851"/>
          </a:xfrm>
        </p:spPr>
        <p:txBody>
          <a:bodyPr>
            <a:normAutofit fontScale="92500" lnSpcReduction="10000"/>
          </a:bodyPr>
          <a:lstStyle/>
          <a:p>
            <a:endParaRPr lang="en-US" dirty="0">
              <a:solidFill>
                <a:srgbClr val="FF0000"/>
              </a:solidFill>
            </a:endParaRPr>
          </a:p>
          <a:p>
            <a:pPr lvl="1"/>
            <a:r>
              <a:rPr lang="en-US" sz="2200" dirty="0">
                <a:latin typeface="Arial" panose="020B0604020202020204" pitchFamily="34" charset="0"/>
                <a:cs typeface="Arial" panose="020B0604020202020204" pitchFamily="34" charset="0"/>
              </a:rPr>
              <a:t>Electronic access to the medical records:</a:t>
            </a:r>
          </a:p>
          <a:p>
            <a:pPr marL="974725" lvl="1" indent="-347663">
              <a:lnSpc>
                <a:spcPct val="120000"/>
              </a:lnSpc>
              <a:spcBef>
                <a:spcPts val="0"/>
              </a:spcBef>
            </a:pPr>
            <a:endParaRPr lang="en-US" sz="2200" dirty="0">
              <a:latin typeface="Arial" panose="020B0604020202020204" pitchFamily="34" charset="0"/>
              <a:cs typeface="Arial" panose="020B0604020202020204" pitchFamily="34" charset="0"/>
            </a:endParaRPr>
          </a:p>
          <a:p>
            <a:pPr marL="974725" lvl="2" indent="-347663">
              <a:lnSpc>
                <a:spcPct val="120000"/>
              </a:lnSpc>
              <a:spcBef>
                <a:spcPts val="0"/>
              </a:spcBef>
              <a:spcAft>
                <a:spcPts val="800"/>
              </a:spcAft>
              <a:buFont typeface="Arial" panose="020B0604020202020204" pitchFamily="34" charset="0"/>
              <a:buChar char="•"/>
            </a:pPr>
            <a:r>
              <a:rPr lang="en-US" sz="2200" dirty="0">
                <a:latin typeface="Arial" panose="020B0604020202020204" pitchFamily="34" charset="0"/>
                <a:cs typeface="Arial" panose="020B0604020202020204" pitchFamily="34" charset="0"/>
              </a:rPr>
              <a:t>Trauma program manager works with their staff to determine who shall act as a navigator for the surveyor.</a:t>
            </a:r>
          </a:p>
          <a:p>
            <a:pPr marL="974725" lvl="2" indent="-347663">
              <a:lnSpc>
                <a:spcPct val="120000"/>
              </a:lnSpc>
              <a:spcBef>
                <a:spcPts val="0"/>
              </a:spcBef>
              <a:spcAft>
                <a:spcPts val="800"/>
              </a:spcAft>
              <a:buFont typeface="Arial" panose="020B0604020202020204" pitchFamily="34" charset="0"/>
              <a:buChar char="•"/>
            </a:pPr>
            <a:r>
              <a:rPr lang="en-US" sz="2200" dirty="0">
                <a:latin typeface="Arial" panose="020B0604020202020204" pitchFamily="34" charset="0"/>
                <a:cs typeface="Arial" panose="020B0604020202020204" pitchFamily="34" charset="0"/>
              </a:rPr>
              <a:t>Trauma program navigator(s) is then assigned to each surveyor.</a:t>
            </a:r>
          </a:p>
          <a:p>
            <a:pPr marL="974725" lvl="2" indent="-347663">
              <a:lnSpc>
                <a:spcPct val="120000"/>
              </a:lnSpc>
              <a:spcBef>
                <a:spcPts val="0"/>
              </a:spcBef>
              <a:spcAft>
                <a:spcPts val="800"/>
              </a:spcAft>
              <a:buFont typeface="Arial" panose="020B0604020202020204" pitchFamily="34" charset="0"/>
              <a:buChar char="•"/>
            </a:pPr>
            <a:r>
              <a:rPr lang="en-US" sz="2200" dirty="0">
                <a:latin typeface="Arial" panose="020B0604020202020204" pitchFamily="34" charset="0"/>
                <a:cs typeface="Arial" panose="020B0604020202020204" pitchFamily="34" charset="0"/>
              </a:rPr>
              <a:t>Surveyor provides trauma program staff with date/time available to review the medical records.</a:t>
            </a:r>
          </a:p>
          <a:p>
            <a:pPr marL="974725" lvl="2" indent="-347663">
              <a:lnSpc>
                <a:spcPct val="120000"/>
              </a:lnSpc>
              <a:spcBef>
                <a:spcPts val="0"/>
              </a:spcBef>
              <a:spcAft>
                <a:spcPts val="800"/>
              </a:spcAft>
              <a:buFont typeface="Arial" panose="020B0604020202020204" pitchFamily="34" charset="0"/>
              <a:buChar char="•"/>
            </a:pPr>
            <a:r>
              <a:rPr lang="en-US" sz="2200" dirty="0">
                <a:latin typeface="Arial" panose="020B0604020202020204" pitchFamily="34" charset="0"/>
                <a:cs typeface="Arial" panose="020B0604020202020204" pitchFamily="34" charset="0"/>
              </a:rPr>
              <a:t>Six days prior to the virtual survey, the surveyor will review their chosen medical records with the navigator(s), via WebEx, Microsoft Teams, etc. </a:t>
            </a:r>
          </a:p>
          <a:p>
            <a:pPr marL="974725" lvl="2" indent="-347663">
              <a:lnSpc>
                <a:spcPct val="120000"/>
              </a:lnSpc>
              <a:spcBef>
                <a:spcPts val="0"/>
              </a:spcBef>
              <a:spcAft>
                <a:spcPts val="800"/>
              </a:spcAft>
              <a:buFont typeface="Arial" panose="020B0604020202020204" pitchFamily="34" charset="0"/>
              <a:buChar char="•"/>
            </a:pPr>
            <a:r>
              <a:rPr lang="en-US" sz="2200" dirty="0">
                <a:latin typeface="Arial" panose="020B0604020202020204" pitchFamily="34" charset="0"/>
                <a:cs typeface="Arial" panose="020B0604020202020204" pitchFamily="34" charset="0"/>
              </a:rPr>
              <a:t>Any supporting trauma program staff may also be enlisted to interact during the review such as a physician, trauma performance improvement coordinator, trauma nurse, or trauma registrar.</a:t>
            </a:r>
          </a:p>
        </p:txBody>
      </p:sp>
      <p:sp>
        <p:nvSpPr>
          <p:cNvPr id="3" name="Title 2">
            <a:extLst>
              <a:ext uri="{FF2B5EF4-FFF2-40B4-BE49-F238E27FC236}">
                <a16:creationId xmlns:a16="http://schemas.microsoft.com/office/drawing/2014/main" id="{45E966D8-02B2-45A2-A0AD-E619F0799114}"/>
              </a:ext>
            </a:extLst>
          </p:cNvPr>
          <p:cNvSpPr>
            <a:spLocks noGrp="1"/>
          </p:cNvSpPr>
          <p:nvPr>
            <p:ph type="title"/>
          </p:nvPr>
        </p:nvSpPr>
        <p:spPr>
          <a:xfrm>
            <a:off x="680321" y="167392"/>
            <a:ext cx="10888224" cy="1080938"/>
          </a:xfrm>
        </p:spPr>
        <p:txBody>
          <a:bodyPr/>
          <a:lstStyle/>
          <a:p>
            <a:pPr algn="ctr"/>
            <a:r>
              <a:rPr lang="en-US" dirty="0"/>
              <a:t>Remote Medical Record Review</a:t>
            </a:r>
          </a:p>
        </p:txBody>
      </p:sp>
    </p:spTree>
    <p:extLst>
      <p:ext uri="{BB962C8B-B14F-4D97-AF65-F5344CB8AC3E}">
        <p14:creationId xmlns:p14="http://schemas.microsoft.com/office/powerpoint/2010/main" val="871109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C3E55ED-8CAF-48F7-81BC-586BFBC17768}"/>
              </a:ext>
            </a:extLst>
          </p:cNvPr>
          <p:cNvSpPr>
            <a:spLocks noGrp="1"/>
          </p:cNvSpPr>
          <p:nvPr>
            <p:ph idx="1"/>
          </p:nvPr>
        </p:nvSpPr>
        <p:spPr>
          <a:xfrm>
            <a:off x="409303" y="1517779"/>
            <a:ext cx="11406777" cy="4465009"/>
          </a:xfrm>
        </p:spPr>
        <p:txBody>
          <a:bodyPr>
            <a:noAutofit/>
          </a:bodyPr>
          <a:lstStyle/>
          <a:p>
            <a:pPr>
              <a:lnSpc>
                <a:spcPct val="100000"/>
              </a:lnSpc>
              <a:spcBef>
                <a:spcPts val="0"/>
              </a:spcBef>
              <a:spcAft>
                <a:spcPts val="1200"/>
              </a:spcAft>
            </a:pPr>
            <a:r>
              <a:rPr lang="en-US" sz="1800" dirty="0">
                <a:latin typeface="Arial" panose="020B0604020202020204" pitchFamily="34" charset="0"/>
                <a:cs typeface="Arial" panose="020B0604020202020204" pitchFamily="34" charset="0"/>
              </a:rPr>
              <a:t>Virtual tour observation with the trauma program manager and trauma medical director that will allow direct observation of requirements within the following Department of Health Pamphlet 150-9, Trauma Center Standards: </a:t>
            </a:r>
          </a:p>
          <a:p>
            <a:pPr>
              <a:lnSpc>
                <a:spcPct val="120000"/>
              </a:lnSpc>
              <a:spcBef>
                <a:spcPts val="400"/>
              </a:spcBef>
            </a:pPr>
            <a:r>
              <a:rPr lang="en-US" sz="1800" dirty="0">
                <a:latin typeface="Arial" panose="020B0604020202020204" pitchFamily="34" charset="0"/>
                <a:cs typeface="Arial" panose="020B0604020202020204" pitchFamily="34" charset="0"/>
              </a:rPr>
              <a:t> </a:t>
            </a:r>
            <a:r>
              <a:rPr lang="en-US" sz="1800" b="1" dirty="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Standard V       Emergency Department</a:t>
            </a:r>
          </a:p>
          <a:p>
            <a:pPr>
              <a:lnSpc>
                <a:spcPct val="120000"/>
              </a:lnSpc>
              <a:spcBef>
                <a:spcPts val="400"/>
              </a:spcBef>
            </a:pPr>
            <a:r>
              <a:rPr lang="en-US" sz="1800" dirty="0">
                <a:latin typeface="Arial" panose="020B0604020202020204" pitchFamily="34" charset="0"/>
                <a:cs typeface="Arial" panose="020B0604020202020204" pitchFamily="34" charset="0"/>
              </a:rPr>
              <a:t>	Standard VI      Operating Room and Post-Anesthesia Recovery Area</a:t>
            </a:r>
          </a:p>
          <a:p>
            <a:pPr>
              <a:lnSpc>
                <a:spcPct val="120000"/>
              </a:lnSpc>
              <a:spcBef>
                <a:spcPts val="400"/>
              </a:spcBef>
            </a:pPr>
            <a:r>
              <a:rPr lang="en-US" sz="1800" dirty="0">
                <a:latin typeface="Arial" panose="020B0604020202020204" pitchFamily="34" charset="0"/>
                <a:cs typeface="Arial" panose="020B0604020202020204" pitchFamily="34" charset="0"/>
              </a:rPr>
              <a:t>	Standard VII     Intensive Care Unit</a:t>
            </a:r>
          </a:p>
          <a:p>
            <a:pPr>
              <a:lnSpc>
                <a:spcPct val="120000"/>
              </a:lnSpc>
              <a:spcBef>
                <a:spcPts val="400"/>
              </a:spcBef>
            </a:pPr>
            <a:r>
              <a:rPr lang="en-US" sz="1800" dirty="0">
                <a:latin typeface="Arial" panose="020B0604020202020204" pitchFamily="34" charset="0"/>
                <a:cs typeface="Arial" panose="020B0604020202020204" pitchFamily="34" charset="0"/>
              </a:rPr>
              <a:t>	Standard IX      Equipment</a:t>
            </a:r>
          </a:p>
          <a:p>
            <a:pPr>
              <a:lnSpc>
                <a:spcPct val="120000"/>
              </a:lnSpc>
              <a:spcBef>
                <a:spcPts val="400"/>
              </a:spcBef>
            </a:pPr>
            <a:r>
              <a:rPr lang="en-US" sz="1800" dirty="0">
                <a:latin typeface="Arial" panose="020B0604020202020204" pitchFamily="34" charset="0"/>
                <a:cs typeface="Arial" panose="020B0604020202020204" pitchFamily="34" charset="0"/>
              </a:rPr>
              <a:t>	Standard XI      Acute Hemodialysis Capability</a:t>
            </a:r>
          </a:p>
          <a:p>
            <a:pPr>
              <a:lnSpc>
                <a:spcPct val="120000"/>
              </a:lnSpc>
              <a:spcBef>
                <a:spcPts val="400"/>
              </a:spcBef>
            </a:pPr>
            <a:r>
              <a:rPr lang="en-US" sz="1800" dirty="0">
                <a:latin typeface="Arial" panose="020B0604020202020204" pitchFamily="34" charset="0"/>
                <a:cs typeface="Arial" panose="020B0604020202020204" pitchFamily="34" charset="0"/>
              </a:rPr>
              <a:t>	Standard XII     Radiological Services</a:t>
            </a:r>
          </a:p>
          <a:p>
            <a:pPr>
              <a:lnSpc>
                <a:spcPct val="100000"/>
              </a:lnSpc>
              <a:spcBef>
                <a:spcPts val="1800"/>
              </a:spcBef>
            </a:pPr>
            <a:r>
              <a:rPr lang="en-US" sz="1800" dirty="0">
                <a:latin typeface="Arial" panose="020B0604020202020204" pitchFamily="34" charset="0"/>
                <a:cs typeface="Arial" panose="020B0604020202020204" pitchFamily="34" charset="0"/>
              </a:rPr>
              <a:t>The trauma medical director and trauma program manager coordinate with the different people in each</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department to provide a virtual observation of their respective area and field surveyor’s questions to </a:t>
            </a: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provide detail and/or clarification.  </a:t>
            </a:r>
          </a:p>
        </p:txBody>
      </p:sp>
      <p:sp>
        <p:nvSpPr>
          <p:cNvPr id="3" name="Title 2">
            <a:extLst>
              <a:ext uri="{FF2B5EF4-FFF2-40B4-BE49-F238E27FC236}">
                <a16:creationId xmlns:a16="http://schemas.microsoft.com/office/drawing/2014/main" id="{9F54974F-C08F-47A8-AF64-965CD830805C}"/>
              </a:ext>
            </a:extLst>
          </p:cNvPr>
          <p:cNvSpPr>
            <a:spLocks noGrp="1"/>
          </p:cNvSpPr>
          <p:nvPr>
            <p:ph type="title"/>
          </p:nvPr>
        </p:nvSpPr>
        <p:spPr/>
        <p:txBody>
          <a:bodyPr/>
          <a:lstStyle/>
          <a:p>
            <a:pPr algn="ctr"/>
            <a:r>
              <a:rPr lang="en-US" dirty="0"/>
              <a:t>Relay Virtual Facility Tour Live</a:t>
            </a:r>
          </a:p>
        </p:txBody>
      </p:sp>
    </p:spTree>
    <p:extLst>
      <p:ext uri="{BB962C8B-B14F-4D97-AF65-F5344CB8AC3E}">
        <p14:creationId xmlns:p14="http://schemas.microsoft.com/office/powerpoint/2010/main" val="20745963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BR Presentation 2018-2019 House Health Care October 2017" id="{1B430638-5FF5-467E-BDE4-07FE6A413B85}" vid="{B1C51724-9329-4282-970F-F210334DD20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274BF2AF3B99141A16CD352329123B4" ma:contentTypeVersion="11" ma:contentTypeDescription="Create a new document." ma:contentTypeScope="" ma:versionID="41969d82bba7094cab3ed42824c07b52">
  <xsd:schema xmlns:xsd="http://www.w3.org/2001/XMLSchema" xmlns:xs="http://www.w3.org/2001/XMLSchema" xmlns:p="http://schemas.microsoft.com/office/2006/metadata/properties" xmlns:ns1="http://schemas.microsoft.com/sharepoint/v3" xmlns:ns3="01040c86-b86a-4294-ab24-29f545f7f061" xmlns:ns4="81093cdd-6e86-4687-988f-b93d17b381ab" targetNamespace="http://schemas.microsoft.com/office/2006/metadata/properties" ma:root="true" ma:fieldsID="6f95edc48398b18dc0092c6affbbafb5" ns1:_="" ns3:_="" ns4:_="">
    <xsd:import namespace="http://schemas.microsoft.com/sharepoint/v3"/>
    <xsd:import namespace="01040c86-b86a-4294-ab24-29f545f7f061"/>
    <xsd:import namespace="81093cdd-6e86-4687-988f-b93d17b381a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1:_ip_UnifiedCompliancePolicyProperties" minOccurs="0"/>
                <xsd:element ref="ns1:_ip_UnifiedCompliancePolicyUIAction" minOccurs="0"/>
                <xsd:element ref="ns4:MediaServiceAutoTags" minOccurs="0"/>
                <xsd:element ref="ns4:MediaServiceOCR" minOccurs="0"/>
                <xsd:element ref="ns4:MediaServiceEventHashCode" minOccurs="0"/>
                <xsd:element ref="ns4: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3" nillable="true" ma:displayName="Unified Compliance Policy Properties" ma:description="" ma:hidden="true" ma:internalName="_ip_UnifiedCompliancePolicyProperties">
      <xsd:simpleType>
        <xsd:restriction base="dms:Note"/>
      </xsd:simpleType>
    </xsd:element>
    <xsd:element name="_ip_UnifiedCompliancePolicyUIAction" ma:index="14"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1040c86-b86a-4294-ab24-29f545f7f061"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1093cdd-6e86-4687-988f-b93d17b381ab"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5" nillable="true" ma:displayName="MediaServiceAutoTags" ma:internalName="MediaServiceAutoTags"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5F5522-9C9E-4373-9706-AE416C12499D}">
  <ds:schemaRefs>
    <ds:schemaRef ds:uri="http://schemas.microsoft.com/sharepoint/v3/contenttype/forms"/>
  </ds:schemaRefs>
</ds:datastoreItem>
</file>

<file path=customXml/itemProps2.xml><?xml version="1.0" encoding="utf-8"?>
<ds:datastoreItem xmlns:ds="http://schemas.openxmlformats.org/officeDocument/2006/customXml" ds:itemID="{B377DC1F-5DBD-4DD5-B036-381D66BEB518}">
  <ds:schemaRefs>
    <ds:schemaRef ds:uri="http://purl.org/dc/dcmitype/"/>
    <ds:schemaRef ds:uri="http://purl.org/dc/terms/"/>
    <ds:schemaRef ds:uri="81093cdd-6e86-4687-988f-b93d17b381ab"/>
    <ds:schemaRef ds:uri="http://schemas.microsoft.com/office/2006/documentManagement/types"/>
    <ds:schemaRef ds:uri="01040c86-b86a-4294-ab24-29f545f7f061"/>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 ds:uri="http://purl.org/dc/elements/1.1/"/>
  </ds:schemaRefs>
</ds:datastoreItem>
</file>

<file path=customXml/itemProps3.xml><?xml version="1.0" encoding="utf-8"?>
<ds:datastoreItem xmlns:ds="http://schemas.openxmlformats.org/officeDocument/2006/customXml" ds:itemID="{D0FD918F-2E64-453C-B4B5-DCED656C90FE}">
  <ds:schemaRefs>
    <ds:schemaRef ds:uri="http://schemas.microsoft.com/office/2006/metadata/contentType"/>
    <ds:schemaRef ds:uri="http://schemas.microsoft.com/office/2006/metadata/properties/metaAttributes"/>
    <ds:schemaRef ds:uri="http://www.w3.org/2000/xmlns/"/>
    <ds:schemaRef ds:uri="http://www.w3.org/2001/XMLSchema"/>
    <ds:schemaRef ds:uri="http://schemas.microsoft.com/sharepoint/v3"/>
    <ds:schemaRef ds:uri="01040c86-b86a-4294-ab24-29f545f7f061"/>
    <ds:schemaRef ds:uri="81093cdd-6e86-4687-988f-b93d17b381ab"/>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LBR Presentation 2018-2019 House Health Care October 2017</Template>
  <TotalTime>24254</TotalTime>
  <Words>1085</Words>
  <Application>Microsoft Office PowerPoint</Application>
  <PresentationFormat>Widescreen</PresentationFormat>
  <Paragraphs>146</Paragraphs>
  <Slides>16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Arial Black</vt:lpstr>
      <vt:lpstr>Calibri</vt:lpstr>
      <vt:lpstr>Trebuchet MS</vt:lpstr>
      <vt:lpstr>Wingdings</vt:lpstr>
      <vt:lpstr>Office Theme</vt:lpstr>
      <vt:lpstr>Trauma Center Virtual Survey Presentation September 29, 2021  </vt:lpstr>
      <vt:lpstr>Department of Health</vt:lpstr>
      <vt:lpstr>Trauma Centers that Participated</vt:lpstr>
      <vt:lpstr>Survey Teams</vt:lpstr>
      <vt:lpstr>Elements that Remained </vt:lpstr>
      <vt:lpstr>Elements that went Virtual</vt:lpstr>
      <vt:lpstr>Equipment Videos</vt:lpstr>
      <vt:lpstr>Remote Medical Record Review</vt:lpstr>
      <vt:lpstr>Relay Virtual Facility Tour Live</vt:lpstr>
      <vt:lpstr>Pre-Appointed Meetings</vt:lpstr>
      <vt:lpstr>Virtual Day Agenda</vt:lpstr>
      <vt:lpstr>Virtual Day Agenda (continued)</vt:lpstr>
      <vt:lpstr>Virtual Day Agenda (continued)</vt:lpstr>
      <vt:lpstr>Virtual Day Agenda (continued)</vt:lpstr>
      <vt:lpstr>Thanks to DOH Staff</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Fiscal Year 2018-2019 Legislative Budget Request &amp; Schedule VIII-B</dc:title>
  <dc:creator>Gentle, Ty</dc:creator>
  <cp:lastModifiedBy>Behmke, Bernadette C</cp:lastModifiedBy>
  <cp:revision>409</cp:revision>
  <cp:lastPrinted>2021-09-21T14:17:45Z</cp:lastPrinted>
  <dcterms:created xsi:type="dcterms:W3CDTF">2017-10-03T17:39:10Z</dcterms:created>
  <dcterms:modified xsi:type="dcterms:W3CDTF">2021-09-28T12:22:21Z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0x010100D274BF2AF3B99141A16CD352329123B4</vt:lpwstr>
  </property>
</Properties>
</file>