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6"/>
  </p:notesMasterIdLst>
  <p:handoutMasterIdLst>
    <p:handoutMasterId r:id="rId47"/>
  </p:handoutMasterIdLst>
  <p:sldIdLst>
    <p:sldId id="256" r:id="rId5"/>
    <p:sldId id="307" r:id="rId6"/>
    <p:sldId id="315" r:id="rId7"/>
    <p:sldId id="278" r:id="rId8"/>
    <p:sldId id="280" r:id="rId9"/>
    <p:sldId id="279" r:id="rId10"/>
    <p:sldId id="281" r:id="rId11"/>
    <p:sldId id="282" r:id="rId12"/>
    <p:sldId id="283" r:id="rId13"/>
    <p:sldId id="284" r:id="rId14"/>
    <p:sldId id="285" r:id="rId15"/>
    <p:sldId id="286" r:id="rId16"/>
    <p:sldId id="287" r:id="rId17"/>
    <p:sldId id="288" r:id="rId18"/>
    <p:sldId id="289" r:id="rId19"/>
    <p:sldId id="316" r:id="rId20"/>
    <p:sldId id="290"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305" r:id="rId36"/>
    <p:sldId id="306" r:id="rId37"/>
    <p:sldId id="309" r:id="rId38"/>
    <p:sldId id="308" r:id="rId39"/>
    <p:sldId id="310" r:id="rId40"/>
    <p:sldId id="311" r:id="rId41"/>
    <p:sldId id="312" r:id="rId42"/>
    <p:sldId id="313" r:id="rId43"/>
    <p:sldId id="314" r:id="rId44"/>
    <p:sldId id="317" r:id="rId45"/>
  </p:sldIdLst>
  <p:sldSz cx="9144000" cy="6858000" type="screen4x3"/>
  <p:notesSz cx="7010400" cy="9296400"/>
  <p:custDataLst>
    <p:tags r:id="rId4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4034" autoAdjust="0"/>
  </p:normalViewPr>
  <p:slideViewPr>
    <p:cSldViewPr>
      <p:cViewPr varScale="1">
        <p:scale>
          <a:sx n="80" d="100"/>
          <a:sy n="80" d="100"/>
        </p:scale>
        <p:origin x="1284"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gs" Target="tags/tag1.xml"/><Relationship Id="rId8" Type="http://schemas.openxmlformats.org/officeDocument/2006/relationships/slide" Target="slides/slide4.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9C82441-2E2B-4169-956E-38F844DE407A}" type="datetimeFigureOut">
              <a:rPr lang="en-US" smtClean="0"/>
              <a:t>10/18/2016</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AA5150A-C502-4115-AE17-B329F981EB06}" type="slidenum">
              <a:rPr lang="en-US" smtClean="0"/>
              <a:t>‹#›</a:t>
            </a:fld>
            <a:endParaRPr lang="en-US" dirty="0"/>
          </a:p>
        </p:txBody>
      </p:sp>
    </p:spTree>
    <p:extLst>
      <p:ext uri="{BB962C8B-B14F-4D97-AF65-F5344CB8AC3E}">
        <p14:creationId xmlns:p14="http://schemas.microsoft.com/office/powerpoint/2010/main" val="429651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1E5779F-EC4E-47A4-B2DF-EB014D51072B}" type="datetimeFigureOut">
              <a:rPr lang="en-US" smtClean="0"/>
              <a:t>10/18/2016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E54AD7C-2374-468F-B57A-A677108BAC43}" type="slidenum">
              <a:rPr lang="en-US" smtClean="0"/>
              <a:t>‹#›</a:t>
            </a:fld>
            <a:endParaRPr lang="en-US" dirty="0"/>
          </a:p>
        </p:txBody>
      </p:sp>
    </p:spTree>
    <p:extLst>
      <p:ext uri="{BB962C8B-B14F-4D97-AF65-F5344CB8AC3E}">
        <p14:creationId xmlns:p14="http://schemas.microsoft.com/office/powerpoint/2010/main" val="757523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54AD7C-2374-468F-B57A-A677108BAC43}" type="slidenum">
              <a:rPr lang="en-US" smtClean="0"/>
              <a:t>1</a:t>
            </a:fld>
            <a:endParaRPr lang="en-US" dirty="0"/>
          </a:p>
        </p:txBody>
      </p:sp>
    </p:spTree>
    <p:extLst>
      <p:ext uri="{BB962C8B-B14F-4D97-AF65-F5344CB8AC3E}">
        <p14:creationId xmlns:p14="http://schemas.microsoft.com/office/powerpoint/2010/main" val="1152366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54AD7C-2374-468F-B57A-A677108BAC43}" type="slidenum">
              <a:rPr lang="en-US" smtClean="0"/>
              <a:t>34</a:t>
            </a:fld>
            <a:endParaRPr lang="en-US" dirty="0"/>
          </a:p>
        </p:txBody>
      </p:sp>
    </p:spTree>
    <p:extLst>
      <p:ext uri="{BB962C8B-B14F-4D97-AF65-F5344CB8AC3E}">
        <p14:creationId xmlns:p14="http://schemas.microsoft.com/office/powerpoint/2010/main" val="37238302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Quantitative</a:t>
            </a:r>
            <a:r>
              <a:rPr lang="en-US" baseline="0" dirty="0"/>
              <a:t> results will be presented to FQHC CEOs and clinic managers and providers to provide context and solicit potential reasons for variations in outcomes.  Common themes will be identified from the qualitative analysis and the qualitative and quantitative results will be triangulated to develop the applied model of implementation.</a:t>
            </a:r>
            <a:endParaRPr lang="en-US" dirty="0"/>
          </a:p>
        </p:txBody>
      </p:sp>
      <p:sp>
        <p:nvSpPr>
          <p:cNvPr id="4" name="Slide Number Placeholder 3"/>
          <p:cNvSpPr>
            <a:spLocks noGrp="1"/>
          </p:cNvSpPr>
          <p:nvPr>
            <p:ph type="sldNum" sz="quarter" idx="10"/>
          </p:nvPr>
        </p:nvSpPr>
        <p:spPr/>
        <p:txBody>
          <a:bodyPr/>
          <a:lstStyle/>
          <a:p>
            <a:fld id="{BE54AD7C-2374-468F-B57A-A677108BAC43}" type="slidenum">
              <a:rPr lang="en-US" smtClean="0"/>
              <a:t>35</a:t>
            </a:fld>
            <a:endParaRPr lang="en-US" dirty="0"/>
          </a:p>
        </p:txBody>
      </p:sp>
    </p:spTree>
    <p:extLst>
      <p:ext uri="{BB962C8B-B14F-4D97-AF65-F5344CB8AC3E}">
        <p14:creationId xmlns:p14="http://schemas.microsoft.com/office/powerpoint/2010/main" val="2664005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Underserved</a:t>
            </a:r>
            <a:r>
              <a:rPr lang="en-US" baseline="0" dirty="0"/>
              <a:t> area – generally rural.  Underserved populations – homeless, uninsured, Medicaid</a:t>
            </a:r>
            <a:endParaRPr lang="en-US" dirty="0"/>
          </a:p>
        </p:txBody>
      </p:sp>
      <p:sp>
        <p:nvSpPr>
          <p:cNvPr id="4" name="Slide Number Placeholder 3"/>
          <p:cNvSpPr>
            <a:spLocks noGrp="1"/>
          </p:cNvSpPr>
          <p:nvPr>
            <p:ph type="sldNum" sz="quarter" idx="10"/>
          </p:nvPr>
        </p:nvSpPr>
        <p:spPr/>
        <p:txBody>
          <a:bodyPr/>
          <a:lstStyle/>
          <a:p>
            <a:fld id="{BE54AD7C-2374-468F-B57A-A677108BAC43}" type="slidenum">
              <a:rPr lang="en-US" smtClean="0"/>
              <a:t>4</a:t>
            </a:fld>
            <a:endParaRPr lang="en-US" dirty="0"/>
          </a:p>
        </p:txBody>
      </p:sp>
    </p:spTree>
    <p:extLst>
      <p:ext uri="{BB962C8B-B14F-4D97-AF65-F5344CB8AC3E}">
        <p14:creationId xmlns:p14="http://schemas.microsoft.com/office/powerpoint/2010/main" val="316473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54AD7C-2374-468F-B57A-A677108BAC43}" type="slidenum">
              <a:rPr lang="en-US" smtClean="0"/>
              <a:t>6</a:t>
            </a:fld>
            <a:endParaRPr lang="en-US" dirty="0"/>
          </a:p>
        </p:txBody>
      </p:sp>
    </p:spTree>
    <p:extLst>
      <p:ext uri="{BB962C8B-B14F-4D97-AF65-F5344CB8AC3E}">
        <p14:creationId xmlns:p14="http://schemas.microsoft.com/office/powerpoint/2010/main" val="1436061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Better Care, Better Health, Better</a:t>
            </a:r>
            <a:r>
              <a:rPr lang="en-US" baseline="0" dirty="0"/>
              <a:t> Costs</a:t>
            </a:r>
            <a:endParaRPr lang="en-US" dirty="0"/>
          </a:p>
        </p:txBody>
      </p:sp>
      <p:sp>
        <p:nvSpPr>
          <p:cNvPr id="4" name="Slide Number Placeholder 3"/>
          <p:cNvSpPr>
            <a:spLocks noGrp="1"/>
          </p:cNvSpPr>
          <p:nvPr>
            <p:ph type="sldNum" sz="quarter" idx="10"/>
          </p:nvPr>
        </p:nvSpPr>
        <p:spPr/>
        <p:txBody>
          <a:bodyPr/>
          <a:lstStyle/>
          <a:p>
            <a:fld id="{BE54AD7C-2374-468F-B57A-A677108BAC43}" type="slidenum">
              <a:rPr lang="en-US" smtClean="0"/>
              <a:t>8</a:t>
            </a:fld>
            <a:endParaRPr lang="en-US" dirty="0"/>
          </a:p>
        </p:txBody>
      </p:sp>
    </p:spTree>
    <p:extLst>
      <p:ext uri="{BB962C8B-B14F-4D97-AF65-F5344CB8AC3E}">
        <p14:creationId xmlns:p14="http://schemas.microsoft.com/office/powerpoint/2010/main" val="3297920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54AD7C-2374-468F-B57A-A677108BAC43}" type="slidenum">
              <a:rPr lang="en-US" smtClean="0"/>
              <a:t>12</a:t>
            </a:fld>
            <a:endParaRPr lang="en-US" dirty="0"/>
          </a:p>
        </p:txBody>
      </p:sp>
    </p:spTree>
    <p:extLst>
      <p:ext uri="{BB962C8B-B14F-4D97-AF65-F5344CB8AC3E}">
        <p14:creationId xmlns:p14="http://schemas.microsoft.com/office/powerpoint/2010/main" val="4015341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HIT plays an important role in patient-centered transformation, particularly for communication and exchange of health</a:t>
            </a:r>
            <a:r>
              <a:rPr lang="en-US" baseline="0" dirty="0"/>
              <a:t> information</a:t>
            </a:r>
            <a:endParaRPr lang="en-US" dirty="0"/>
          </a:p>
        </p:txBody>
      </p:sp>
      <p:sp>
        <p:nvSpPr>
          <p:cNvPr id="4" name="Slide Number Placeholder 3"/>
          <p:cNvSpPr>
            <a:spLocks noGrp="1"/>
          </p:cNvSpPr>
          <p:nvPr>
            <p:ph type="sldNum" sz="quarter" idx="10"/>
          </p:nvPr>
        </p:nvSpPr>
        <p:spPr/>
        <p:txBody>
          <a:bodyPr/>
          <a:lstStyle/>
          <a:p>
            <a:fld id="{BE54AD7C-2374-468F-B57A-A677108BAC43}" type="slidenum">
              <a:rPr lang="en-US" smtClean="0"/>
              <a:t>29</a:t>
            </a:fld>
            <a:endParaRPr lang="en-US" dirty="0"/>
          </a:p>
        </p:txBody>
      </p:sp>
    </p:spTree>
    <p:extLst>
      <p:ext uri="{BB962C8B-B14F-4D97-AF65-F5344CB8AC3E}">
        <p14:creationId xmlns:p14="http://schemas.microsoft.com/office/powerpoint/2010/main" val="608897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Represents</a:t>
            </a:r>
            <a:r>
              <a:rPr lang="en-US" baseline="0" dirty="0"/>
              <a:t> a fundamental transformation of what the practice is and does</a:t>
            </a:r>
            <a:endParaRPr lang="en-US" dirty="0"/>
          </a:p>
        </p:txBody>
      </p:sp>
      <p:sp>
        <p:nvSpPr>
          <p:cNvPr id="4" name="Slide Number Placeholder 3"/>
          <p:cNvSpPr>
            <a:spLocks noGrp="1"/>
          </p:cNvSpPr>
          <p:nvPr>
            <p:ph type="sldNum" sz="quarter" idx="10"/>
          </p:nvPr>
        </p:nvSpPr>
        <p:spPr/>
        <p:txBody>
          <a:bodyPr/>
          <a:lstStyle/>
          <a:p>
            <a:fld id="{BE54AD7C-2374-468F-B57A-A677108BAC43}" type="slidenum">
              <a:rPr lang="en-US" smtClean="0"/>
              <a:t>30</a:t>
            </a:fld>
            <a:endParaRPr lang="en-US" dirty="0"/>
          </a:p>
        </p:txBody>
      </p:sp>
    </p:spTree>
    <p:extLst>
      <p:ext uri="{BB962C8B-B14F-4D97-AF65-F5344CB8AC3E}">
        <p14:creationId xmlns:p14="http://schemas.microsoft.com/office/powerpoint/2010/main" val="308268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Understanding how</a:t>
            </a:r>
            <a:r>
              <a:rPr lang="en-US" baseline="0" dirty="0"/>
              <a:t> differences in implementation impacts the processes of care and patient outcomes can help identify best practices that can be used by other FQHCs for initial PCMH transformation and with implementing new PCMH accreditation criteria over time, which are continually evolving</a:t>
            </a:r>
            <a:endParaRPr lang="en-US" dirty="0"/>
          </a:p>
        </p:txBody>
      </p:sp>
      <p:sp>
        <p:nvSpPr>
          <p:cNvPr id="4" name="Slide Number Placeholder 3"/>
          <p:cNvSpPr>
            <a:spLocks noGrp="1"/>
          </p:cNvSpPr>
          <p:nvPr>
            <p:ph type="sldNum" sz="quarter" idx="10"/>
          </p:nvPr>
        </p:nvSpPr>
        <p:spPr/>
        <p:txBody>
          <a:bodyPr/>
          <a:lstStyle/>
          <a:p>
            <a:fld id="{BE54AD7C-2374-468F-B57A-A677108BAC43}" type="slidenum">
              <a:rPr lang="en-US" smtClean="0"/>
              <a:t>32</a:t>
            </a:fld>
            <a:endParaRPr lang="en-US" dirty="0"/>
          </a:p>
        </p:txBody>
      </p:sp>
    </p:spTree>
    <p:extLst>
      <p:ext uri="{BB962C8B-B14F-4D97-AF65-F5344CB8AC3E}">
        <p14:creationId xmlns:p14="http://schemas.microsoft.com/office/powerpoint/2010/main" val="585130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Significant</a:t>
            </a:r>
            <a:r>
              <a:rPr lang="en-US" baseline="0" dirty="0"/>
              <a:t> changes are proposed for 2017 criteria to include patient outcomes and behavioral health integration.</a:t>
            </a:r>
            <a:endParaRPr lang="en-US" dirty="0"/>
          </a:p>
        </p:txBody>
      </p:sp>
      <p:sp>
        <p:nvSpPr>
          <p:cNvPr id="4" name="Slide Number Placeholder 3"/>
          <p:cNvSpPr>
            <a:spLocks noGrp="1"/>
          </p:cNvSpPr>
          <p:nvPr>
            <p:ph type="sldNum" sz="quarter" idx="10"/>
          </p:nvPr>
        </p:nvSpPr>
        <p:spPr/>
        <p:txBody>
          <a:bodyPr/>
          <a:lstStyle/>
          <a:p>
            <a:fld id="{BE54AD7C-2374-468F-B57A-A677108BAC43}" type="slidenum">
              <a:rPr lang="en-US" smtClean="0"/>
              <a:t>33</a:t>
            </a:fld>
            <a:endParaRPr lang="en-US" dirty="0"/>
          </a:p>
        </p:txBody>
      </p:sp>
    </p:spTree>
    <p:extLst>
      <p:ext uri="{BB962C8B-B14F-4D97-AF65-F5344CB8AC3E}">
        <p14:creationId xmlns:p14="http://schemas.microsoft.com/office/powerpoint/2010/main" val="979305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1447800"/>
            <a:ext cx="9144000" cy="533400"/>
          </a:xfrm>
          <a:prstGeom prst="rect">
            <a:avLst/>
          </a:prstGeom>
          <a:gradFill flip="none" rotWithShape="1">
            <a:gsLst>
              <a:gs pos="100000">
                <a:srgbClr val="CDC092">
                  <a:alpha val="5000"/>
                </a:srgbClr>
              </a:gs>
              <a:gs pos="47000">
                <a:srgbClr val="CDC09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0" y="0"/>
            <a:ext cx="9144000" cy="1447800"/>
          </a:xfrm>
          <a:prstGeom prst="rect">
            <a:avLst/>
          </a:prstGeom>
          <a:gradFill flip="none" rotWithShape="1">
            <a:gsLst>
              <a:gs pos="100000">
                <a:srgbClr val="2B0007"/>
              </a:gs>
              <a:gs pos="50000">
                <a:srgbClr val="540115"/>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extBox 5"/>
          <p:cNvSpPr txBox="1"/>
          <p:nvPr/>
        </p:nvSpPr>
        <p:spPr>
          <a:xfrm>
            <a:off x="533400" y="895350"/>
            <a:ext cx="8686800" cy="400050"/>
          </a:xfrm>
          <a:prstGeom prst="rect">
            <a:avLst/>
          </a:prstGeom>
          <a:noFill/>
        </p:spPr>
        <p:txBody>
          <a:bodyPr>
            <a:spAutoFit/>
          </a:bodyPr>
          <a:lstStyle/>
          <a:p>
            <a:pPr algn="ctr" fontAlgn="auto">
              <a:spcBef>
                <a:spcPts val="0"/>
              </a:spcBef>
              <a:spcAft>
                <a:spcPts val="0"/>
              </a:spcAft>
              <a:defRPr/>
            </a:pPr>
            <a:r>
              <a:rPr lang="en-US" sz="2000" b="1" cap="small" dirty="0">
                <a:solidFill>
                  <a:srgbClr val="CDC092"/>
                </a:solidFill>
                <a:latin typeface="Garamond" pitchFamily="18" charset="0"/>
                <a:cs typeface="+mn-cs"/>
              </a:rPr>
              <a:t>The Florida State University College of medicine</a:t>
            </a:r>
          </a:p>
        </p:txBody>
      </p:sp>
      <p:sp>
        <p:nvSpPr>
          <p:cNvPr id="7" name="TextBox 15"/>
          <p:cNvSpPr txBox="1">
            <a:spLocks noChangeArrowheads="1"/>
          </p:cNvSpPr>
          <p:nvPr/>
        </p:nvSpPr>
        <p:spPr bwMode="auto">
          <a:xfrm>
            <a:off x="381000" y="1274763"/>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latin typeface="Calibri" pitchFamily="34" charset="0"/>
              </a:rPr>
              <a:t> </a:t>
            </a:r>
            <a:endParaRPr lang="en-US" sz="1400" b="1" i="1" dirty="0">
              <a:latin typeface="Garamond" pitchFamily="18" charset="0"/>
            </a:endParaRPr>
          </a:p>
          <a:p>
            <a:pPr algn="ctr" eaLnBrk="1" hangingPunct="1"/>
            <a:r>
              <a:rPr lang="en-US" sz="1400" b="1" i="1" dirty="0">
                <a:latin typeface="Garamond" pitchFamily="18" charset="0"/>
              </a:rPr>
              <a:t>Educating and developing exemplary physicians who practice patient-centered health care</a:t>
            </a:r>
            <a:endParaRPr lang="en-US" sz="1400" b="1" i="1" dirty="0">
              <a:solidFill>
                <a:srgbClr val="2B0007"/>
              </a:solidFill>
              <a:latin typeface="Garamond" pitchFamily="18" charset="0"/>
            </a:endParaRPr>
          </a:p>
        </p:txBody>
      </p:sp>
      <p:pic>
        <p:nvPicPr>
          <p:cNvPr id="8" name="Picture 5" descr="C:\Users\amber.smalley\Desktop\Gold Seal.tif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9" name="Date Placeholder 3"/>
          <p:cNvSpPr>
            <a:spLocks noGrp="1"/>
          </p:cNvSpPr>
          <p:nvPr>
            <p:ph type="dt" sz="half" idx="10"/>
          </p:nvPr>
        </p:nvSpPr>
        <p:spPr/>
        <p:txBody>
          <a:bodyPr/>
          <a:lstStyle>
            <a:lvl1pPr>
              <a:defRPr>
                <a:solidFill>
                  <a:schemeClr val="tx1">
                    <a:lumMod val="75000"/>
                    <a:lumOff val="25000"/>
                  </a:schemeClr>
                </a:solidFill>
              </a:defRPr>
            </a:lvl1pPr>
          </a:lstStyle>
          <a:p>
            <a:fld id="{092B1517-8BAD-4A4A-A579-13E7D42DAF7F}" type="datetime1">
              <a:rPr lang="en-US" smtClean="0"/>
              <a:t>10/18/2016</a:t>
            </a:fld>
            <a:endParaRPr lang="en-US" dirty="0"/>
          </a:p>
        </p:txBody>
      </p:sp>
      <p:sp>
        <p:nvSpPr>
          <p:cNvPr id="10" name="Footer Placeholder 4"/>
          <p:cNvSpPr>
            <a:spLocks noGrp="1"/>
          </p:cNvSpPr>
          <p:nvPr>
            <p:ph type="ftr" sz="quarter" idx="11"/>
          </p:nvPr>
        </p:nvSpPr>
        <p:spPr/>
        <p:txBody>
          <a:bodyPr/>
          <a:lstStyle>
            <a:lvl1pPr>
              <a:defRPr>
                <a:solidFill>
                  <a:schemeClr val="tx1">
                    <a:lumMod val="75000"/>
                    <a:lumOff val="25000"/>
                  </a:schemeClr>
                </a:solidFill>
              </a:defRPr>
            </a:lvl1pPr>
          </a:lstStyle>
          <a:p>
            <a:endParaRPr lang="en-US" dirty="0"/>
          </a:p>
        </p:txBody>
      </p:sp>
      <p:sp>
        <p:nvSpPr>
          <p:cNvPr id="11" name="Slide Number Placeholder 5"/>
          <p:cNvSpPr>
            <a:spLocks noGrp="1"/>
          </p:cNvSpPr>
          <p:nvPr>
            <p:ph type="sldNum" sz="quarter" idx="12"/>
          </p:nvPr>
        </p:nvSpPr>
        <p:spPr/>
        <p:txBody>
          <a:bodyPr/>
          <a:lstStyle>
            <a:lvl1pPr>
              <a:defRPr>
                <a:solidFill>
                  <a:schemeClr val="tx1">
                    <a:lumMod val="75000"/>
                    <a:lumOff val="25000"/>
                  </a:schemeClr>
                </a:solidFill>
              </a:defRPr>
            </a:lvl1pPr>
          </a:lstStyle>
          <a:p>
            <a:fld id="{51E7A8BF-4B57-4F03-AD64-CFA07B2EF6C8}" type="slidenum">
              <a:rPr lang="en-US" smtClean="0"/>
              <a:t>‹#›</a:t>
            </a:fld>
            <a:endParaRPr lang="en-US" dirty="0"/>
          </a:p>
        </p:txBody>
      </p:sp>
    </p:spTree>
    <p:extLst>
      <p:ext uri="{BB962C8B-B14F-4D97-AF65-F5344CB8AC3E}">
        <p14:creationId xmlns:p14="http://schemas.microsoft.com/office/powerpoint/2010/main" val="1695591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B1353E8-0C80-4D06-8136-AD93EA46CC91}" type="datetime1">
              <a:rPr lang="en-US" smtClean="0"/>
              <a:t>10/18/2016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1E7A8BF-4B57-4F03-AD64-CFA07B2EF6C8}" type="slidenum">
              <a:rPr lang="en-US" smtClean="0"/>
              <a:t>‹#›</a:t>
            </a:fld>
            <a:endParaRPr lang="en-US" dirty="0"/>
          </a:p>
        </p:txBody>
      </p:sp>
    </p:spTree>
    <p:extLst>
      <p:ext uri="{BB962C8B-B14F-4D97-AF65-F5344CB8AC3E}">
        <p14:creationId xmlns:p14="http://schemas.microsoft.com/office/powerpoint/2010/main" val="888542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95400"/>
            <a:ext cx="2057400" cy="4830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95400"/>
            <a:ext cx="6019800" cy="4830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420D318-81CF-4AED-9814-411540652443}" type="datetime1">
              <a:rPr lang="en-US" smtClean="0"/>
              <a:t>10/18/2016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1E7A8BF-4B57-4F03-AD64-CFA07B2EF6C8}" type="slidenum">
              <a:rPr lang="en-US" smtClean="0"/>
              <a:t>‹#›</a:t>
            </a:fld>
            <a:endParaRPr lang="en-US" dirty="0"/>
          </a:p>
        </p:txBody>
      </p:sp>
    </p:spTree>
    <p:extLst>
      <p:ext uri="{BB962C8B-B14F-4D97-AF65-F5344CB8AC3E}">
        <p14:creationId xmlns:p14="http://schemas.microsoft.com/office/powerpoint/2010/main" val="340480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0E589D7-9E6D-464C-8295-CBA2A426B09C}" type="datetime1">
              <a:rPr lang="en-US" smtClean="0"/>
              <a:t>10/18/2016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1E7A8BF-4B57-4F03-AD64-CFA07B2EF6C8}" type="slidenum">
              <a:rPr lang="en-US" smtClean="0"/>
              <a:t>‹#›</a:t>
            </a:fld>
            <a:endParaRPr lang="en-US" dirty="0"/>
          </a:p>
        </p:txBody>
      </p:sp>
    </p:spTree>
    <p:extLst>
      <p:ext uri="{BB962C8B-B14F-4D97-AF65-F5344CB8AC3E}">
        <p14:creationId xmlns:p14="http://schemas.microsoft.com/office/powerpoint/2010/main" val="2449012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0409FFA3-B708-422A-8CC0-6A8197FFF9C9}" type="datetime1">
              <a:rPr lang="en-US" smtClean="0"/>
              <a:t>10/18/2016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1E7A8BF-4B57-4F03-AD64-CFA07B2EF6C8}" type="slidenum">
              <a:rPr lang="en-US" smtClean="0"/>
              <a:t>‹#›</a:t>
            </a:fld>
            <a:endParaRPr lang="en-US" dirty="0"/>
          </a:p>
        </p:txBody>
      </p:sp>
    </p:spTree>
    <p:extLst>
      <p:ext uri="{BB962C8B-B14F-4D97-AF65-F5344CB8AC3E}">
        <p14:creationId xmlns:p14="http://schemas.microsoft.com/office/powerpoint/2010/main" val="185689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53814EB7-3B13-4F75-8B09-29018A92B530}" type="datetime1">
              <a:rPr lang="en-US" smtClean="0"/>
              <a:t>10/18/2016</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51E7A8BF-4B57-4F03-AD64-CFA07B2EF6C8}" type="slidenum">
              <a:rPr lang="en-US" smtClean="0"/>
              <a:t>‹#›</a:t>
            </a:fld>
            <a:endParaRPr lang="en-US" dirty="0"/>
          </a:p>
        </p:txBody>
      </p:sp>
    </p:spTree>
    <p:extLst>
      <p:ext uri="{BB962C8B-B14F-4D97-AF65-F5344CB8AC3E}">
        <p14:creationId xmlns:p14="http://schemas.microsoft.com/office/powerpoint/2010/main" val="3510209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981200"/>
            <a:ext cx="4040188" cy="457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514599"/>
            <a:ext cx="4040188" cy="3611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981200"/>
            <a:ext cx="4041775" cy="457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514599"/>
            <a:ext cx="4041775" cy="3611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A2B3A8F1-C16D-4979-BF11-9E62CC64222C}" type="datetime1">
              <a:rPr lang="en-US" smtClean="0"/>
              <a:t>10/18/2016</a:t>
            </a:fld>
            <a:endParaRPr lang="en-US" dirty="0"/>
          </a:p>
        </p:txBody>
      </p:sp>
      <p:sp>
        <p:nvSpPr>
          <p:cNvPr id="8" name="Footer Placeholder 4"/>
          <p:cNvSpPr>
            <a:spLocks noGrp="1"/>
          </p:cNvSpPr>
          <p:nvPr>
            <p:ph type="ftr" sz="quarter" idx="11"/>
          </p:nvPr>
        </p:nvSpPr>
        <p:spPr/>
        <p:txBody>
          <a:bodyPr/>
          <a:lstStyle>
            <a:lvl1pPr>
              <a:defRPr/>
            </a:lvl1pPr>
          </a:lstStyle>
          <a:p>
            <a:endParaRPr lang="en-US" dirty="0"/>
          </a:p>
        </p:txBody>
      </p:sp>
      <p:sp>
        <p:nvSpPr>
          <p:cNvPr id="9" name="Slide Number Placeholder 5"/>
          <p:cNvSpPr>
            <a:spLocks noGrp="1"/>
          </p:cNvSpPr>
          <p:nvPr>
            <p:ph type="sldNum" sz="quarter" idx="12"/>
          </p:nvPr>
        </p:nvSpPr>
        <p:spPr/>
        <p:txBody>
          <a:bodyPr/>
          <a:lstStyle>
            <a:lvl1pPr>
              <a:defRPr/>
            </a:lvl1pPr>
          </a:lstStyle>
          <a:p>
            <a:fld id="{51E7A8BF-4B57-4F03-AD64-CFA07B2EF6C8}" type="slidenum">
              <a:rPr lang="en-US" smtClean="0"/>
              <a:t>‹#›</a:t>
            </a:fld>
            <a:endParaRPr lang="en-US" dirty="0"/>
          </a:p>
        </p:txBody>
      </p:sp>
    </p:spTree>
    <p:extLst>
      <p:ext uri="{BB962C8B-B14F-4D97-AF65-F5344CB8AC3E}">
        <p14:creationId xmlns:p14="http://schemas.microsoft.com/office/powerpoint/2010/main" val="235554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C0104E2D-6D73-4889-9370-76B132DE1130}" type="datetime1">
              <a:rPr lang="en-US" smtClean="0"/>
              <a:t>10/18/2016</a:t>
            </a:fld>
            <a:endParaRPr lang="en-US" dirty="0"/>
          </a:p>
        </p:txBody>
      </p:sp>
      <p:sp>
        <p:nvSpPr>
          <p:cNvPr id="4" name="Footer Placeholder 4"/>
          <p:cNvSpPr>
            <a:spLocks noGrp="1"/>
          </p:cNvSpPr>
          <p:nvPr>
            <p:ph type="ftr" sz="quarter" idx="11"/>
          </p:nvPr>
        </p:nvSpPr>
        <p:spPr/>
        <p:txBody>
          <a:bodyPr/>
          <a:lstStyle>
            <a:lvl1pPr>
              <a:defRPr/>
            </a:lvl1pPr>
          </a:lstStyle>
          <a:p>
            <a:endParaRPr lang="en-US" dirty="0"/>
          </a:p>
        </p:txBody>
      </p:sp>
      <p:sp>
        <p:nvSpPr>
          <p:cNvPr id="5" name="Slide Number Placeholder 5"/>
          <p:cNvSpPr>
            <a:spLocks noGrp="1"/>
          </p:cNvSpPr>
          <p:nvPr>
            <p:ph type="sldNum" sz="quarter" idx="12"/>
          </p:nvPr>
        </p:nvSpPr>
        <p:spPr/>
        <p:txBody>
          <a:bodyPr/>
          <a:lstStyle>
            <a:lvl1pPr>
              <a:defRPr/>
            </a:lvl1pPr>
          </a:lstStyle>
          <a:p>
            <a:fld id="{51E7A8BF-4B57-4F03-AD64-CFA07B2EF6C8}" type="slidenum">
              <a:rPr lang="en-US" smtClean="0"/>
              <a:t>‹#›</a:t>
            </a:fld>
            <a:endParaRPr lang="en-US" dirty="0"/>
          </a:p>
        </p:txBody>
      </p:sp>
    </p:spTree>
    <p:extLst>
      <p:ext uri="{BB962C8B-B14F-4D97-AF65-F5344CB8AC3E}">
        <p14:creationId xmlns:p14="http://schemas.microsoft.com/office/powerpoint/2010/main" val="515766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EA2E1B66-582D-4E03-8989-23E9E9F9E2D3}" type="datetime1">
              <a:rPr lang="en-US" smtClean="0"/>
              <a:t>10/18/2016</a:t>
            </a:fld>
            <a:endParaRPr lang="en-US" dirty="0"/>
          </a:p>
        </p:txBody>
      </p:sp>
      <p:sp>
        <p:nvSpPr>
          <p:cNvPr id="3" name="Footer Placeholder 4"/>
          <p:cNvSpPr>
            <a:spLocks noGrp="1"/>
          </p:cNvSpPr>
          <p:nvPr>
            <p:ph type="ftr" sz="quarter" idx="11"/>
          </p:nvPr>
        </p:nvSpPr>
        <p:spPr/>
        <p:txBody>
          <a:bodyPr/>
          <a:lstStyle>
            <a:lvl1pPr>
              <a:defRPr/>
            </a:lvl1pPr>
          </a:lstStyle>
          <a:p>
            <a:endParaRPr lang="en-US" dirty="0"/>
          </a:p>
        </p:txBody>
      </p:sp>
      <p:sp>
        <p:nvSpPr>
          <p:cNvPr id="4" name="Slide Number Placeholder 5"/>
          <p:cNvSpPr>
            <a:spLocks noGrp="1"/>
          </p:cNvSpPr>
          <p:nvPr>
            <p:ph type="sldNum" sz="quarter" idx="12"/>
          </p:nvPr>
        </p:nvSpPr>
        <p:spPr/>
        <p:txBody>
          <a:bodyPr/>
          <a:lstStyle>
            <a:lvl1pPr>
              <a:defRPr/>
            </a:lvl1pPr>
          </a:lstStyle>
          <a:p>
            <a:fld id="{51E7A8BF-4B57-4F03-AD64-CFA07B2EF6C8}" type="slidenum">
              <a:rPr lang="en-US" smtClean="0"/>
              <a:t>‹#›</a:t>
            </a:fld>
            <a:endParaRPr lang="en-US" dirty="0"/>
          </a:p>
        </p:txBody>
      </p:sp>
    </p:spTree>
    <p:extLst>
      <p:ext uri="{BB962C8B-B14F-4D97-AF65-F5344CB8AC3E}">
        <p14:creationId xmlns:p14="http://schemas.microsoft.com/office/powerpoint/2010/main" val="912492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5969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295400"/>
            <a:ext cx="5111750" cy="4830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981200"/>
            <a:ext cx="3008313" cy="4144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BA619CC1-4A2F-4542-B0C8-16B4F617BF7A}" type="datetime1">
              <a:rPr lang="en-US" smtClean="0"/>
              <a:t>10/18/2016</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51E7A8BF-4B57-4F03-AD64-CFA07B2EF6C8}" type="slidenum">
              <a:rPr lang="en-US" smtClean="0"/>
              <a:t>‹#›</a:t>
            </a:fld>
            <a:endParaRPr lang="en-US" dirty="0"/>
          </a:p>
        </p:txBody>
      </p:sp>
    </p:spTree>
    <p:extLst>
      <p:ext uri="{BB962C8B-B14F-4D97-AF65-F5344CB8AC3E}">
        <p14:creationId xmlns:p14="http://schemas.microsoft.com/office/powerpoint/2010/main" val="2494669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295399"/>
            <a:ext cx="5486400" cy="34321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84A992D5-2CF0-42D3-BAE9-7BBA04F51A56}" type="datetime1">
              <a:rPr lang="en-US" smtClean="0"/>
              <a:t>10/18/2016</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51E7A8BF-4B57-4F03-AD64-CFA07B2EF6C8}" type="slidenum">
              <a:rPr lang="en-US" smtClean="0"/>
              <a:t>‹#›</a:t>
            </a:fld>
            <a:endParaRPr lang="en-US" dirty="0"/>
          </a:p>
        </p:txBody>
      </p:sp>
    </p:spTree>
    <p:extLst>
      <p:ext uri="{BB962C8B-B14F-4D97-AF65-F5344CB8AC3E}">
        <p14:creationId xmlns:p14="http://schemas.microsoft.com/office/powerpoint/2010/main" val="3632545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295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981200"/>
            <a:ext cx="82296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fld id="{7D9F9E6B-5F3A-4ECC-BC13-E6C15F6D9B7B}" type="datetime1">
              <a:rPr lang="en-US" smtClean="0"/>
              <a:t>10/18/2016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fld id="{51E7A8BF-4B57-4F03-AD64-CFA07B2EF6C8}" type="slidenum">
              <a:rPr lang="en-US" smtClean="0"/>
              <a:t>‹#›</a:t>
            </a:fld>
            <a:endParaRPr lang="en-US" dirty="0"/>
          </a:p>
        </p:txBody>
      </p:sp>
      <p:sp>
        <p:nvSpPr>
          <p:cNvPr id="7" name="Rectangle 6"/>
          <p:cNvSpPr/>
          <p:nvPr/>
        </p:nvSpPr>
        <p:spPr>
          <a:xfrm>
            <a:off x="0" y="409575"/>
            <a:ext cx="9144000" cy="395395"/>
          </a:xfrm>
          <a:prstGeom prst="rect">
            <a:avLst/>
          </a:prstGeom>
          <a:gradFill flip="none" rotWithShape="1">
            <a:gsLst>
              <a:gs pos="100000">
                <a:srgbClr val="CDC092">
                  <a:alpha val="5000"/>
                </a:srgbClr>
              </a:gs>
              <a:gs pos="47000">
                <a:srgbClr val="CDC09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0" y="0"/>
            <a:ext cx="9144000" cy="409575"/>
          </a:xfrm>
          <a:prstGeom prst="rect">
            <a:avLst/>
          </a:prstGeom>
          <a:gradFill flip="none" rotWithShape="1">
            <a:gsLst>
              <a:gs pos="100000">
                <a:srgbClr val="2B0007"/>
              </a:gs>
              <a:gs pos="50000">
                <a:srgbClr val="540115"/>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TextBox 8"/>
          <p:cNvSpPr txBox="1"/>
          <p:nvPr/>
        </p:nvSpPr>
        <p:spPr>
          <a:xfrm>
            <a:off x="381000" y="4762"/>
            <a:ext cx="9144000" cy="400050"/>
          </a:xfrm>
          <a:prstGeom prst="rect">
            <a:avLst/>
          </a:prstGeom>
          <a:noFill/>
        </p:spPr>
        <p:txBody>
          <a:bodyPr>
            <a:spAutoFit/>
          </a:bodyPr>
          <a:lstStyle/>
          <a:p>
            <a:pPr algn="ctr" fontAlgn="auto">
              <a:spcBef>
                <a:spcPts val="0"/>
              </a:spcBef>
              <a:spcAft>
                <a:spcPts val="0"/>
              </a:spcAft>
              <a:defRPr/>
            </a:pPr>
            <a:r>
              <a:rPr lang="en-US" sz="2000" b="1" cap="small" dirty="0">
                <a:solidFill>
                  <a:srgbClr val="CDC092"/>
                </a:solidFill>
                <a:latin typeface="Garamond" pitchFamily="18" charset="0"/>
                <a:cs typeface="+mn-cs"/>
              </a:rPr>
              <a:t>The Florida State University College of Medicine</a:t>
            </a:r>
          </a:p>
        </p:txBody>
      </p:sp>
      <p:sp>
        <p:nvSpPr>
          <p:cNvPr id="1036" name="TextBox 9"/>
          <p:cNvSpPr txBox="1">
            <a:spLocks noChangeArrowheads="1"/>
          </p:cNvSpPr>
          <p:nvPr/>
        </p:nvSpPr>
        <p:spPr bwMode="auto">
          <a:xfrm>
            <a:off x="381000" y="162033"/>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latin typeface="Calibri" pitchFamily="34" charset="0"/>
              </a:rPr>
              <a:t> </a:t>
            </a:r>
            <a:endParaRPr lang="en-US" sz="1400" b="1" i="1" dirty="0">
              <a:latin typeface="Garamond" pitchFamily="18" charset="0"/>
            </a:endParaRPr>
          </a:p>
          <a:p>
            <a:pPr algn="ctr" eaLnBrk="1" hangingPunct="1"/>
            <a:r>
              <a:rPr lang="en-US" sz="1400" b="1" i="1" dirty="0">
                <a:latin typeface="Garamond" pitchFamily="18" charset="0"/>
              </a:rPr>
              <a:t>Educating and developing exemplary physicians who practice patient-centered health care</a:t>
            </a:r>
            <a:endParaRPr lang="en-US" sz="1400" b="1" i="1" dirty="0">
              <a:solidFill>
                <a:srgbClr val="2B0007"/>
              </a:solidFill>
              <a:latin typeface="Garamond" pitchFamily="18" charset="0"/>
            </a:endParaRPr>
          </a:p>
        </p:txBody>
      </p:sp>
      <p:pic>
        <p:nvPicPr>
          <p:cNvPr id="1037" name="Picture 5" descr="C:\Users\amber.smalley\Desktop\Gold Seal.tiff"/>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09600" y="4297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mailto:Jeffrey.Harman@med.fsu.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743200"/>
            <a:ext cx="8458200" cy="1470025"/>
          </a:xfrm>
        </p:spPr>
        <p:txBody>
          <a:bodyPr/>
          <a:lstStyle/>
          <a:p>
            <a:br>
              <a:rPr lang="en-US" b="1" dirty="0"/>
            </a:br>
            <a:r>
              <a:rPr lang="en-US" b="1" dirty="0"/>
              <a:t>Patient Centered Transformation in Federally Qualified Health Centers in Florida</a:t>
            </a:r>
            <a:br>
              <a:rPr lang="en-US" b="1" dirty="0"/>
            </a:br>
            <a:br>
              <a:rPr lang="en-US" b="1" dirty="0"/>
            </a:br>
            <a:r>
              <a:rPr lang="en-US" sz="2400" b="1" dirty="0"/>
              <a:t>Jeffrey Harman, PhD</a:t>
            </a:r>
            <a:br>
              <a:rPr lang="en-US" sz="2400" b="1" dirty="0"/>
            </a:br>
            <a:r>
              <a:rPr lang="en-US" sz="2400" b="1" dirty="0"/>
              <a:t>Professor</a:t>
            </a:r>
            <a:br>
              <a:rPr lang="en-US" sz="2400" b="1" dirty="0"/>
            </a:br>
            <a:r>
              <a:rPr lang="en-US" sz="2400" b="1" dirty="0"/>
              <a:t>Department of Behavioral Sciences &amp; Social Medicine</a:t>
            </a:r>
          </a:p>
        </p:txBody>
      </p:sp>
      <p:sp>
        <p:nvSpPr>
          <p:cNvPr id="3" name="Slide Number Placeholder 2"/>
          <p:cNvSpPr>
            <a:spLocks noGrp="1"/>
          </p:cNvSpPr>
          <p:nvPr>
            <p:ph type="sldNum" sz="quarter" idx="12"/>
          </p:nvPr>
        </p:nvSpPr>
        <p:spPr/>
        <p:txBody>
          <a:bodyPr/>
          <a:lstStyle/>
          <a:p>
            <a:fld id="{51E7A8BF-4B57-4F03-AD64-CFA07B2EF6C8}" type="slidenum">
              <a:rPr lang="en-US" smtClean="0"/>
              <a:t>1</a:t>
            </a:fld>
            <a:endParaRPr lang="en-US" dirty="0"/>
          </a:p>
        </p:txBody>
      </p:sp>
    </p:spTree>
    <p:extLst>
      <p:ext uri="{BB962C8B-B14F-4D97-AF65-F5344CB8AC3E}">
        <p14:creationId xmlns:p14="http://schemas.microsoft.com/office/powerpoint/2010/main" val="261628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PCMH Programs</a:t>
            </a:r>
          </a:p>
        </p:txBody>
      </p:sp>
      <p:sp>
        <p:nvSpPr>
          <p:cNvPr id="3" name="Content Placeholder 2"/>
          <p:cNvSpPr>
            <a:spLocks noGrp="1"/>
          </p:cNvSpPr>
          <p:nvPr>
            <p:ph idx="1"/>
          </p:nvPr>
        </p:nvSpPr>
        <p:spPr/>
        <p:txBody>
          <a:bodyPr/>
          <a:lstStyle/>
          <a:p>
            <a:r>
              <a:rPr lang="en-US" dirty="0"/>
              <a:t>While core features of PCMH are generally agreed upon, there is still variation</a:t>
            </a:r>
          </a:p>
          <a:p>
            <a:r>
              <a:rPr lang="en-US" dirty="0"/>
              <a:t>Most include five capabilities</a:t>
            </a:r>
          </a:p>
          <a:p>
            <a:pPr lvl="1"/>
            <a:r>
              <a:rPr lang="en-US" dirty="0"/>
              <a:t>Care coordination</a:t>
            </a:r>
          </a:p>
          <a:p>
            <a:pPr lvl="1"/>
            <a:r>
              <a:rPr lang="en-US" dirty="0"/>
              <a:t>Health information technology (EHR)</a:t>
            </a:r>
          </a:p>
          <a:p>
            <a:pPr lvl="1"/>
            <a:r>
              <a:rPr lang="en-US" dirty="0"/>
              <a:t>Quality measurement</a:t>
            </a:r>
          </a:p>
          <a:p>
            <a:pPr lvl="1"/>
            <a:r>
              <a:rPr lang="en-US" dirty="0"/>
              <a:t>Patient Engagement</a:t>
            </a:r>
          </a:p>
          <a:p>
            <a:pPr lvl="1"/>
            <a:r>
              <a:rPr lang="en-US" dirty="0"/>
              <a:t>Written policies in place</a:t>
            </a:r>
          </a:p>
        </p:txBody>
      </p:sp>
      <p:sp>
        <p:nvSpPr>
          <p:cNvPr id="4" name="Slide Number Placeholder 3"/>
          <p:cNvSpPr>
            <a:spLocks noGrp="1"/>
          </p:cNvSpPr>
          <p:nvPr>
            <p:ph type="sldNum" sz="quarter" idx="12"/>
          </p:nvPr>
        </p:nvSpPr>
        <p:spPr/>
        <p:txBody>
          <a:bodyPr/>
          <a:lstStyle/>
          <a:p>
            <a:fld id="{51E7A8BF-4B57-4F03-AD64-CFA07B2EF6C8}" type="slidenum">
              <a:rPr lang="en-US" smtClean="0"/>
              <a:t>10</a:t>
            </a:fld>
            <a:endParaRPr lang="en-US" dirty="0"/>
          </a:p>
        </p:txBody>
      </p:sp>
    </p:spTree>
    <p:extLst>
      <p:ext uri="{BB962C8B-B14F-4D97-AF65-F5344CB8AC3E}">
        <p14:creationId xmlns:p14="http://schemas.microsoft.com/office/powerpoint/2010/main" val="3943876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PCMH Accreditation</a:t>
            </a:r>
          </a:p>
        </p:txBody>
      </p:sp>
      <p:sp>
        <p:nvSpPr>
          <p:cNvPr id="3" name="Content Placeholder 2"/>
          <p:cNvSpPr>
            <a:spLocks noGrp="1"/>
          </p:cNvSpPr>
          <p:nvPr>
            <p:ph idx="1"/>
          </p:nvPr>
        </p:nvSpPr>
        <p:spPr/>
        <p:txBody>
          <a:bodyPr/>
          <a:lstStyle/>
          <a:p>
            <a:r>
              <a:rPr lang="en-US" dirty="0"/>
              <a:t>Several accrediting organization have emerged</a:t>
            </a:r>
          </a:p>
          <a:p>
            <a:pPr lvl="1"/>
            <a:r>
              <a:rPr lang="en-US" dirty="0"/>
              <a:t>National Committee on Quality Assurance</a:t>
            </a:r>
          </a:p>
          <a:p>
            <a:pPr lvl="1"/>
            <a:r>
              <a:rPr lang="en-US" dirty="0"/>
              <a:t>The Joint Commission</a:t>
            </a:r>
          </a:p>
          <a:p>
            <a:pPr lvl="1"/>
            <a:r>
              <a:rPr lang="en-US" dirty="0"/>
              <a:t>Accreditation Association for Ambulatory Health Care</a:t>
            </a:r>
          </a:p>
          <a:p>
            <a:r>
              <a:rPr lang="en-US" dirty="0"/>
              <a:t>Accrediting criteria has focused on core features but criteria is evolving over time</a:t>
            </a:r>
          </a:p>
          <a:p>
            <a:r>
              <a:rPr lang="en-US" dirty="0"/>
              <a:t>Accreditation can impact reimbursement</a:t>
            </a:r>
          </a:p>
        </p:txBody>
      </p:sp>
      <p:sp>
        <p:nvSpPr>
          <p:cNvPr id="4" name="Slide Number Placeholder 3"/>
          <p:cNvSpPr>
            <a:spLocks noGrp="1"/>
          </p:cNvSpPr>
          <p:nvPr>
            <p:ph type="sldNum" sz="quarter" idx="12"/>
          </p:nvPr>
        </p:nvSpPr>
        <p:spPr/>
        <p:txBody>
          <a:bodyPr/>
          <a:lstStyle/>
          <a:p>
            <a:fld id="{51E7A8BF-4B57-4F03-AD64-CFA07B2EF6C8}" type="slidenum">
              <a:rPr lang="en-US" smtClean="0"/>
              <a:t>11</a:t>
            </a:fld>
            <a:endParaRPr lang="en-US" dirty="0"/>
          </a:p>
        </p:txBody>
      </p:sp>
    </p:spTree>
    <p:extLst>
      <p:ext uri="{BB962C8B-B14F-4D97-AF65-F5344CB8AC3E}">
        <p14:creationId xmlns:p14="http://schemas.microsoft.com/office/powerpoint/2010/main" val="1153824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Evidence for PCMH</a:t>
            </a:r>
          </a:p>
        </p:txBody>
      </p:sp>
      <p:sp>
        <p:nvSpPr>
          <p:cNvPr id="3" name="Content Placeholder 2"/>
          <p:cNvSpPr>
            <a:spLocks noGrp="1"/>
          </p:cNvSpPr>
          <p:nvPr>
            <p:ph idx="1"/>
          </p:nvPr>
        </p:nvSpPr>
        <p:spPr/>
        <p:txBody>
          <a:bodyPr/>
          <a:lstStyle/>
          <a:p>
            <a:r>
              <a:rPr lang="en-US" dirty="0"/>
              <a:t>Clear evidence for reduced rates of ED visits</a:t>
            </a:r>
          </a:p>
          <a:p>
            <a:r>
              <a:rPr lang="en-US" dirty="0"/>
              <a:t>Consistently reduces inpatient admissions</a:t>
            </a:r>
          </a:p>
          <a:p>
            <a:r>
              <a:rPr lang="en-US" dirty="0"/>
              <a:t>Improved processes of care with higher rates of diagnostic testing and screening</a:t>
            </a:r>
          </a:p>
          <a:p>
            <a:r>
              <a:rPr lang="en-US" dirty="0"/>
              <a:t>Several studies demonstrate lower costs</a:t>
            </a:r>
          </a:p>
          <a:p>
            <a:pPr lvl="1"/>
            <a:r>
              <a:rPr lang="en-US" dirty="0"/>
              <a:t>Between 5% and 10% lower total costs</a:t>
            </a:r>
          </a:p>
          <a:p>
            <a:pPr lvl="1"/>
            <a:r>
              <a:rPr lang="en-US" dirty="0"/>
              <a:t>Positive return on investment for PCMH transformation (as high as 450%)</a:t>
            </a:r>
          </a:p>
        </p:txBody>
      </p:sp>
      <p:sp>
        <p:nvSpPr>
          <p:cNvPr id="4" name="Slide Number Placeholder 3"/>
          <p:cNvSpPr>
            <a:spLocks noGrp="1"/>
          </p:cNvSpPr>
          <p:nvPr>
            <p:ph type="sldNum" sz="quarter" idx="12"/>
          </p:nvPr>
        </p:nvSpPr>
        <p:spPr/>
        <p:txBody>
          <a:bodyPr/>
          <a:lstStyle/>
          <a:p>
            <a:fld id="{51E7A8BF-4B57-4F03-AD64-CFA07B2EF6C8}" type="slidenum">
              <a:rPr lang="en-US" smtClean="0"/>
              <a:t>12</a:t>
            </a:fld>
            <a:endParaRPr lang="en-US" dirty="0"/>
          </a:p>
        </p:txBody>
      </p:sp>
    </p:spTree>
    <p:extLst>
      <p:ext uri="{BB962C8B-B14F-4D97-AF65-F5344CB8AC3E}">
        <p14:creationId xmlns:p14="http://schemas.microsoft.com/office/powerpoint/2010/main" val="4005810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5866"/>
            <a:ext cx="8229600" cy="609600"/>
          </a:xfrm>
        </p:spPr>
        <p:txBody>
          <a:bodyPr/>
          <a:lstStyle/>
          <a:p>
            <a:r>
              <a:rPr lang="en-US" dirty="0"/>
              <a:t>FQHCs as PCMH</a:t>
            </a:r>
          </a:p>
        </p:txBody>
      </p:sp>
      <p:sp>
        <p:nvSpPr>
          <p:cNvPr id="3" name="Content Placeholder 2"/>
          <p:cNvSpPr>
            <a:spLocks noGrp="1"/>
          </p:cNvSpPr>
          <p:nvPr>
            <p:ph idx="1"/>
          </p:nvPr>
        </p:nvSpPr>
        <p:spPr>
          <a:xfrm>
            <a:off x="457200" y="1820397"/>
            <a:ext cx="8229600" cy="4144963"/>
          </a:xfrm>
        </p:spPr>
        <p:txBody>
          <a:bodyPr/>
          <a:lstStyle/>
          <a:p>
            <a:r>
              <a:rPr lang="en-US" dirty="0"/>
              <a:t>According to the NACHC, there has been significant movement towards implementation of PCMH in FQHCs nationally</a:t>
            </a:r>
          </a:p>
          <a:p>
            <a:pPr lvl="1"/>
            <a:r>
              <a:rPr lang="en-US" dirty="0"/>
              <a:t>In 2009, &lt;1% of FQHCs were formally recognized as PCMH</a:t>
            </a:r>
          </a:p>
          <a:p>
            <a:pPr lvl="1"/>
            <a:r>
              <a:rPr lang="en-US" dirty="0"/>
              <a:t>In 2015, 61% of FQHCs were recognized as PCMH</a:t>
            </a:r>
          </a:p>
          <a:p>
            <a:r>
              <a:rPr lang="en-US" dirty="0"/>
              <a:t>The PCMH model is a natural fit for FQHCs given their mission to provide comprehensive primary care</a:t>
            </a:r>
          </a:p>
        </p:txBody>
      </p:sp>
      <p:sp>
        <p:nvSpPr>
          <p:cNvPr id="4" name="Slide Number Placeholder 3"/>
          <p:cNvSpPr>
            <a:spLocks noGrp="1"/>
          </p:cNvSpPr>
          <p:nvPr>
            <p:ph type="sldNum" sz="quarter" idx="12"/>
          </p:nvPr>
        </p:nvSpPr>
        <p:spPr/>
        <p:txBody>
          <a:bodyPr/>
          <a:lstStyle/>
          <a:p>
            <a:fld id="{51E7A8BF-4B57-4F03-AD64-CFA07B2EF6C8}" type="slidenum">
              <a:rPr lang="en-US" smtClean="0"/>
              <a:t>13</a:t>
            </a:fld>
            <a:endParaRPr lang="en-US" dirty="0"/>
          </a:p>
        </p:txBody>
      </p:sp>
    </p:spTree>
    <p:extLst>
      <p:ext uri="{BB962C8B-B14F-4D97-AF65-F5344CB8AC3E}">
        <p14:creationId xmlns:p14="http://schemas.microsoft.com/office/powerpoint/2010/main" val="2791658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 for PCMH in FQHCs</a:t>
            </a:r>
          </a:p>
        </p:txBody>
      </p:sp>
      <p:sp>
        <p:nvSpPr>
          <p:cNvPr id="3" name="Content Placeholder 2"/>
          <p:cNvSpPr>
            <a:spLocks noGrp="1"/>
          </p:cNvSpPr>
          <p:nvPr>
            <p:ph idx="1"/>
          </p:nvPr>
        </p:nvSpPr>
        <p:spPr/>
        <p:txBody>
          <a:bodyPr/>
          <a:lstStyle/>
          <a:p>
            <a:r>
              <a:rPr lang="en-US" dirty="0"/>
              <a:t>Numerous rigorous studies of PCMH transformation in private primary care practices, but limited for FQHCs</a:t>
            </a:r>
          </a:p>
          <a:p>
            <a:r>
              <a:rPr lang="en-US" dirty="0"/>
              <a:t>Shi et al (2015) found that adoption of PCMH components in FQHCs were associated with improvements in childhood immunizations, cervical cancer screening, pap tests, and diabetes control using 2009 UDS data</a:t>
            </a:r>
          </a:p>
        </p:txBody>
      </p:sp>
      <p:sp>
        <p:nvSpPr>
          <p:cNvPr id="4" name="Slide Number Placeholder 3"/>
          <p:cNvSpPr>
            <a:spLocks noGrp="1"/>
          </p:cNvSpPr>
          <p:nvPr>
            <p:ph type="sldNum" sz="quarter" idx="12"/>
          </p:nvPr>
        </p:nvSpPr>
        <p:spPr/>
        <p:txBody>
          <a:bodyPr/>
          <a:lstStyle/>
          <a:p>
            <a:fld id="{51E7A8BF-4B57-4F03-AD64-CFA07B2EF6C8}" type="slidenum">
              <a:rPr lang="en-US" smtClean="0"/>
              <a:t>14</a:t>
            </a:fld>
            <a:endParaRPr lang="en-US" dirty="0"/>
          </a:p>
        </p:txBody>
      </p:sp>
    </p:spTree>
    <p:extLst>
      <p:ext uri="{BB962C8B-B14F-4D97-AF65-F5344CB8AC3E}">
        <p14:creationId xmlns:p14="http://schemas.microsoft.com/office/powerpoint/2010/main" val="300537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 for Diabetes Care</a:t>
            </a:r>
          </a:p>
        </p:txBody>
      </p:sp>
      <p:sp>
        <p:nvSpPr>
          <p:cNvPr id="3" name="Content Placeholder 2"/>
          <p:cNvSpPr>
            <a:spLocks noGrp="1"/>
          </p:cNvSpPr>
          <p:nvPr>
            <p:ph idx="1"/>
          </p:nvPr>
        </p:nvSpPr>
        <p:spPr/>
        <p:txBody>
          <a:bodyPr/>
          <a:lstStyle/>
          <a:p>
            <a:r>
              <a:rPr lang="en-US" sz="2800" dirty="0" err="1"/>
              <a:t>Calman</a:t>
            </a:r>
            <a:r>
              <a:rPr lang="en-US" sz="2800" dirty="0"/>
              <a:t> et al (2013) found increased use of support services by diabetic patients after FQHC PCMH transformation</a:t>
            </a:r>
          </a:p>
          <a:p>
            <a:r>
              <a:rPr lang="en-US" sz="2800" dirty="0"/>
              <a:t>Kahn et al (2015) found an association between PCMH accreditation and increased use of HbA1c tests, eye exams, and nephropathy tests</a:t>
            </a:r>
          </a:p>
          <a:p>
            <a:r>
              <a:rPr lang="en-US" sz="2800" dirty="0"/>
              <a:t>These studies focused on processes of care and not clinical outcomes</a:t>
            </a:r>
          </a:p>
        </p:txBody>
      </p:sp>
      <p:sp>
        <p:nvSpPr>
          <p:cNvPr id="4" name="Slide Number Placeholder 3"/>
          <p:cNvSpPr>
            <a:spLocks noGrp="1"/>
          </p:cNvSpPr>
          <p:nvPr>
            <p:ph type="sldNum" sz="quarter" idx="12"/>
          </p:nvPr>
        </p:nvSpPr>
        <p:spPr/>
        <p:txBody>
          <a:bodyPr/>
          <a:lstStyle/>
          <a:p>
            <a:fld id="{51E7A8BF-4B57-4F03-AD64-CFA07B2EF6C8}" type="slidenum">
              <a:rPr lang="en-US" smtClean="0"/>
              <a:t>15</a:t>
            </a:fld>
            <a:endParaRPr lang="en-US" dirty="0"/>
          </a:p>
        </p:txBody>
      </p:sp>
    </p:spTree>
    <p:extLst>
      <p:ext uri="{BB962C8B-B14F-4D97-AF65-F5344CB8AC3E}">
        <p14:creationId xmlns:p14="http://schemas.microsoft.com/office/powerpoint/2010/main" val="2647298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Impact of Initial PCMH Transformation on Diabetes Outcomes in FQHCs</a:t>
            </a:r>
          </a:p>
        </p:txBody>
      </p:sp>
      <p:sp>
        <p:nvSpPr>
          <p:cNvPr id="3" name="Content Placeholder 2"/>
          <p:cNvSpPr>
            <a:spLocks noGrp="1"/>
          </p:cNvSpPr>
          <p:nvPr>
            <p:ph idx="1"/>
          </p:nvPr>
        </p:nvSpPr>
        <p:spPr>
          <a:xfrm>
            <a:off x="457200" y="2514926"/>
            <a:ext cx="8229600" cy="4144963"/>
          </a:xfrm>
        </p:spPr>
        <p:txBody>
          <a:bodyPr/>
          <a:lstStyle/>
          <a:p>
            <a:r>
              <a:rPr lang="en-US" dirty="0"/>
              <a:t>Our team conducted a study to examine clinical outcomes for patients with diabetes receiving care in Florida FQHCs that recently transformed and received Level 3 PCMH accreditation from NCQA</a:t>
            </a:r>
          </a:p>
        </p:txBody>
      </p:sp>
      <p:sp>
        <p:nvSpPr>
          <p:cNvPr id="4" name="Slide Number Placeholder 3"/>
          <p:cNvSpPr>
            <a:spLocks noGrp="1"/>
          </p:cNvSpPr>
          <p:nvPr>
            <p:ph type="sldNum" sz="quarter" idx="12"/>
          </p:nvPr>
        </p:nvSpPr>
        <p:spPr/>
        <p:txBody>
          <a:bodyPr/>
          <a:lstStyle/>
          <a:p>
            <a:fld id="{51E7A8BF-4B57-4F03-AD64-CFA07B2EF6C8}" type="slidenum">
              <a:rPr lang="en-US" smtClean="0"/>
              <a:t>16</a:t>
            </a:fld>
            <a:endParaRPr lang="en-US" dirty="0"/>
          </a:p>
        </p:txBody>
      </p:sp>
    </p:spTree>
    <p:extLst>
      <p:ext uri="{BB962C8B-B14F-4D97-AF65-F5344CB8AC3E}">
        <p14:creationId xmlns:p14="http://schemas.microsoft.com/office/powerpoint/2010/main" val="863539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PCMH Accreditation in Florida FQHCs</a:t>
            </a:r>
          </a:p>
        </p:txBody>
      </p:sp>
      <p:sp>
        <p:nvSpPr>
          <p:cNvPr id="3" name="Content Placeholder 2"/>
          <p:cNvSpPr>
            <a:spLocks noGrp="1"/>
          </p:cNvSpPr>
          <p:nvPr>
            <p:ph idx="1"/>
          </p:nvPr>
        </p:nvSpPr>
        <p:spPr/>
        <p:txBody>
          <a:bodyPr/>
          <a:lstStyle/>
          <a:p>
            <a:r>
              <a:rPr lang="en-US" dirty="0"/>
              <a:t>Many of Florida’s FQHCs have achieved NCQA PCMH recognition</a:t>
            </a:r>
          </a:p>
          <a:p>
            <a:r>
              <a:rPr lang="en-US" dirty="0"/>
              <a:t>Conducted a study to examine changes in the likelihood of achieving 3 target clinical outcomes among diabetic patients after achieving NCQA Level 3 PCMH accreditation</a:t>
            </a:r>
          </a:p>
          <a:p>
            <a:r>
              <a:rPr lang="en-US" dirty="0"/>
              <a:t>Assessed whether the impact varied by race, age, and type of insurance</a:t>
            </a:r>
          </a:p>
        </p:txBody>
      </p:sp>
      <p:sp>
        <p:nvSpPr>
          <p:cNvPr id="4" name="Slide Number Placeholder 3"/>
          <p:cNvSpPr>
            <a:spLocks noGrp="1"/>
          </p:cNvSpPr>
          <p:nvPr>
            <p:ph type="sldNum" sz="quarter" idx="12"/>
          </p:nvPr>
        </p:nvSpPr>
        <p:spPr/>
        <p:txBody>
          <a:bodyPr/>
          <a:lstStyle/>
          <a:p>
            <a:fld id="{51E7A8BF-4B57-4F03-AD64-CFA07B2EF6C8}" type="slidenum">
              <a:rPr lang="en-US" smtClean="0"/>
              <a:t>17</a:t>
            </a:fld>
            <a:endParaRPr lang="en-US" dirty="0"/>
          </a:p>
        </p:txBody>
      </p:sp>
    </p:spTree>
    <p:extLst>
      <p:ext uri="{BB962C8B-B14F-4D97-AF65-F5344CB8AC3E}">
        <p14:creationId xmlns:p14="http://schemas.microsoft.com/office/powerpoint/2010/main" val="3872045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Setting</a:t>
            </a:r>
          </a:p>
        </p:txBody>
      </p:sp>
      <p:sp>
        <p:nvSpPr>
          <p:cNvPr id="3" name="Content Placeholder 2"/>
          <p:cNvSpPr>
            <a:spLocks noGrp="1"/>
          </p:cNvSpPr>
          <p:nvPr>
            <p:ph idx="1"/>
          </p:nvPr>
        </p:nvSpPr>
        <p:spPr/>
        <p:txBody>
          <a:bodyPr/>
          <a:lstStyle/>
          <a:p>
            <a:r>
              <a:rPr lang="en-US" dirty="0"/>
              <a:t>Patients with diabetes receiving care at five of Health Choice Network (HCN) of Florida’s FQHCs</a:t>
            </a:r>
          </a:p>
          <a:p>
            <a:pPr lvl="1"/>
            <a:r>
              <a:rPr lang="en-US" dirty="0"/>
              <a:t>27 clinic sites</a:t>
            </a:r>
          </a:p>
          <a:p>
            <a:pPr lvl="1"/>
            <a:r>
              <a:rPr lang="en-US" dirty="0"/>
              <a:t>All achieved NCQA Level 3 PCMH accreditation in 2011</a:t>
            </a:r>
          </a:p>
          <a:p>
            <a:pPr lvl="1"/>
            <a:r>
              <a:rPr lang="en-US" dirty="0"/>
              <a:t>Extracted data from the EHR from 2010-2012</a:t>
            </a:r>
          </a:p>
        </p:txBody>
      </p:sp>
      <p:sp>
        <p:nvSpPr>
          <p:cNvPr id="4" name="Slide Number Placeholder 3"/>
          <p:cNvSpPr>
            <a:spLocks noGrp="1"/>
          </p:cNvSpPr>
          <p:nvPr>
            <p:ph type="sldNum" sz="quarter" idx="12"/>
          </p:nvPr>
        </p:nvSpPr>
        <p:spPr/>
        <p:txBody>
          <a:bodyPr/>
          <a:lstStyle/>
          <a:p>
            <a:fld id="{51E7A8BF-4B57-4F03-AD64-CFA07B2EF6C8}" type="slidenum">
              <a:rPr lang="en-US" smtClean="0"/>
              <a:t>18</a:t>
            </a:fld>
            <a:endParaRPr lang="en-US" dirty="0"/>
          </a:p>
        </p:txBody>
      </p:sp>
    </p:spTree>
    <p:extLst>
      <p:ext uri="{BB962C8B-B14F-4D97-AF65-F5344CB8AC3E}">
        <p14:creationId xmlns:p14="http://schemas.microsoft.com/office/powerpoint/2010/main" val="1400874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Population</a:t>
            </a:r>
          </a:p>
        </p:txBody>
      </p:sp>
      <p:sp>
        <p:nvSpPr>
          <p:cNvPr id="3" name="Content Placeholder 2"/>
          <p:cNvSpPr>
            <a:spLocks noGrp="1"/>
          </p:cNvSpPr>
          <p:nvPr>
            <p:ph idx="1"/>
          </p:nvPr>
        </p:nvSpPr>
        <p:spPr/>
        <p:txBody>
          <a:bodyPr/>
          <a:lstStyle/>
          <a:p>
            <a:r>
              <a:rPr lang="en-US" dirty="0"/>
              <a:t>Patients with a Type II Diabetes diagnosis</a:t>
            </a:r>
          </a:p>
          <a:p>
            <a:r>
              <a:rPr lang="en-US" dirty="0"/>
              <a:t>Sample excluded</a:t>
            </a:r>
          </a:p>
          <a:p>
            <a:pPr lvl="1"/>
            <a:r>
              <a:rPr lang="en-US" dirty="0"/>
              <a:t>Children (under 18)</a:t>
            </a:r>
          </a:p>
          <a:p>
            <a:pPr lvl="1"/>
            <a:r>
              <a:rPr lang="en-US" dirty="0"/>
              <a:t>Pregnant women</a:t>
            </a:r>
          </a:p>
          <a:p>
            <a:pPr lvl="1"/>
            <a:r>
              <a:rPr lang="en-US" dirty="0"/>
              <a:t>Women who gave birth in the previous year</a:t>
            </a:r>
          </a:p>
          <a:p>
            <a:r>
              <a:rPr lang="en-US" dirty="0"/>
              <a:t>Final sample of 14,136 observations at the person-year level (each person could provide up to three observations)</a:t>
            </a:r>
          </a:p>
        </p:txBody>
      </p:sp>
      <p:sp>
        <p:nvSpPr>
          <p:cNvPr id="4" name="Slide Number Placeholder 3"/>
          <p:cNvSpPr>
            <a:spLocks noGrp="1"/>
          </p:cNvSpPr>
          <p:nvPr>
            <p:ph type="sldNum" sz="quarter" idx="12"/>
          </p:nvPr>
        </p:nvSpPr>
        <p:spPr/>
        <p:txBody>
          <a:bodyPr/>
          <a:lstStyle/>
          <a:p>
            <a:fld id="{51E7A8BF-4B57-4F03-AD64-CFA07B2EF6C8}" type="slidenum">
              <a:rPr lang="en-US" smtClean="0"/>
              <a:t>19</a:t>
            </a:fld>
            <a:endParaRPr lang="en-US" dirty="0"/>
          </a:p>
        </p:txBody>
      </p:sp>
    </p:spTree>
    <p:extLst>
      <p:ext uri="{BB962C8B-B14F-4D97-AF65-F5344CB8AC3E}">
        <p14:creationId xmlns:p14="http://schemas.microsoft.com/office/powerpoint/2010/main" val="2348904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6926"/>
            <a:ext cx="8229600" cy="609600"/>
          </a:xfrm>
        </p:spPr>
        <p:txBody>
          <a:bodyPr/>
          <a:lstStyle/>
          <a:p>
            <a:r>
              <a:rPr lang="en-US" dirty="0"/>
              <a:t>Research Team</a:t>
            </a:r>
          </a:p>
        </p:txBody>
      </p:sp>
      <p:sp>
        <p:nvSpPr>
          <p:cNvPr id="3" name="Content Placeholder 2"/>
          <p:cNvSpPr>
            <a:spLocks noGrp="1"/>
          </p:cNvSpPr>
          <p:nvPr>
            <p:ph idx="1"/>
          </p:nvPr>
        </p:nvSpPr>
        <p:spPr>
          <a:xfrm>
            <a:off x="457200" y="1752600"/>
            <a:ext cx="8229600" cy="4144963"/>
          </a:xfrm>
        </p:spPr>
        <p:txBody>
          <a:bodyPr/>
          <a:lstStyle/>
          <a:p>
            <a:r>
              <a:rPr lang="en-US" sz="2800" dirty="0"/>
              <a:t>Health Choice Network (HCN) of Florida</a:t>
            </a:r>
          </a:p>
          <a:p>
            <a:pPr lvl="1"/>
            <a:r>
              <a:rPr lang="en-US" sz="2400" dirty="0"/>
              <a:t>Andrew Brickman and </a:t>
            </a:r>
            <a:r>
              <a:rPr lang="en-US" sz="2400" dirty="0" err="1"/>
              <a:t>Sweta</a:t>
            </a:r>
            <a:r>
              <a:rPr lang="en-US" sz="2400" dirty="0"/>
              <a:t> </a:t>
            </a:r>
            <a:r>
              <a:rPr lang="en-US" sz="2400" dirty="0" err="1"/>
              <a:t>Tewary</a:t>
            </a:r>
            <a:r>
              <a:rPr lang="en-US" sz="2400" dirty="0"/>
              <a:t> </a:t>
            </a:r>
          </a:p>
          <a:p>
            <a:r>
              <a:rPr lang="en-US" sz="2800" dirty="0"/>
              <a:t>University of Alabama at Birmingham</a:t>
            </a:r>
          </a:p>
          <a:p>
            <a:pPr lvl="1"/>
            <a:r>
              <a:rPr lang="en-US" sz="2400" dirty="0"/>
              <a:t>Allyson Hall and </a:t>
            </a:r>
            <a:r>
              <a:rPr lang="en-US" sz="2400" dirty="0" err="1"/>
              <a:t>Nataliya</a:t>
            </a:r>
            <a:r>
              <a:rPr lang="en-US" sz="2400" dirty="0"/>
              <a:t> </a:t>
            </a:r>
            <a:r>
              <a:rPr lang="en-US" sz="2400" dirty="0" err="1"/>
              <a:t>Ivancova</a:t>
            </a:r>
            <a:endParaRPr lang="en-US" sz="2400" dirty="0"/>
          </a:p>
          <a:p>
            <a:r>
              <a:rPr lang="en-US" sz="2800" dirty="0"/>
              <a:t>Florida State University</a:t>
            </a:r>
          </a:p>
          <a:p>
            <a:pPr lvl="1"/>
            <a:r>
              <a:rPr lang="en-US" sz="2400" dirty="0"/>
              <a:t>Heidi Kinsell and Tyra Dark </a:t>
            </a:r>
          </a:p>
          <a:p>
            <a:r>
              <a:rPr lang="en-US" sz="2800" dirty="0"/>
              <a:t>University of South Florida</a:t>
            </a:r>
          </a:p>
          <a:p>
            <a:pPr lvl="1"/>
            <a:r>
              <a:rPr lang="en-US" sz="2400" dirty="0"/>
              <a:t>Charles Dion</a:t>
            </a:r>
          </a:p>
          <a:p>
            <a:r>
              <a:rPr lang="en-US" sz="2800" dirty="0"/>
              <a:t>National Committee for Quality Assurance (NCQA)</a:t>
            </a:r>
          </a:p>
          <a:p>
            <a:pPr lvl="1"/>
            <a:r>
              <a:rPr lang="en-US" sz="2400" dirty="0"/>
              <a:t>Sarah </a:t>
            </a:r>
            <a:r>
              <a:rPr lang="en-US" sz="2400" dirty="0" err="1"/>
              <a:t>Scholle</a:t>
            </a:r>
            <a:endParaRPr lang="en-US" sz="2400" dirty="0"/>
          </a:p>
          <a:p>
            <a:pPr marL="457200" lvl="1" indent="0">
              <a:buNone/>
            </a:pPr>
            <a:endParaRPr lang="en-US" dirty="0"/>
          </a:p>
        </p:txBody>
      </p:sp>
      <p:sp>
        <p:nvSpPr>
          <p:cNvPr id="4" name="Slide Number Placeholder 3"/>
          <p:cNvSpPr>
            <a:spLocks noGrp="1"/>
          </p:cNvSpPr>
          <p:nvPr>
            <p:ph type="sldNum" sz="quarter" idx="12"/>
          </p:nvPr>
        </p:nvSpPr>
        <p:spPr/>
        <p:txBody>
          <a:bodyPr/>
          <a:lstStyle/>
          <a:p>
            <a:fld id="{51E7A8BF-4B57-4F03-AD64-CFA07B2EF6C8}" type="slidenum">
              <a:rPr lang="en-US" smtClean="0"/>
              <a:t>2</a:t>
            </a:fld>
            <a:endParaRPr lang="en-US" dirty="0"/>
          </a:p>
        </p:txBody>
      </p:sp>
    </p:spTree>
    <p:extLst>
      <p:ext uri="{BB962C8B-B14F-4D97-AF65-F5344CB8AC3E}">
        <p14:creationId xmlns:p14="http://schemas.microsoft.com/office/powerpoint/2010/main" val="3531865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Outcomes</a:t>
            </a:r>
          </a:p>
        </p:txBody>
      </p:sp>
      <p:sp>
        <p:nvSpPr>
          <p:cNvPr id="3" name="Content Placeholder 2"/>
          <p:cNvSpPr>
            <a:spLocks noGrp="1"/>
          </p:cNvSpPr>
          <p:nvPr>
            <p:ph idx="1"/>
          </p:nvPr>
        </p:nvSpPr>
        <p:spPr/>
        <p:txBody>
          <a:bodyPr/>
          <a:lstStyle/>
          <a:p>
            <a:r>
              <a:rPr lang="en-US" sz="2800" dirty="0"/>
              <a:t>Well controlled glucose</a:t>
            </a:r>
          </a:p>
          <a:p>
            <a:pPr lvl="1"/>
            <a:r>
              <a:rPr lang="en-US" dirty="0"/>
              <a:t>HbA1c &lt; 7.0</a:t>
            </a:r>
          </a:p>
          <a:p>
            <a:r>
              <a:rPr lang="en-US" sz="2800" dirty="0"/>
              <a:t>Well controlled blood pressure at two thresholds</a:t>
            </a:r>
          </a:p>
          <a:p>
            <a:pPr lvl="1"/>
            <a:r>
              <a:rPr lang="en-US" dirty="0"/>
              <a:t>BP &lt; 140/90 and BP &lt; 130/80</a:t>
            </a:r>
          </a:p>
          <a:p>
            <a:r>
              <a:rPr lang="en-US" sz="2800" dirty="0"/>
              <a:t>Normal weight</a:t>
            </a:r>
          </a:p>
          <a:p>
            <a:pPr lvl="1"/>
            <a:r>
              <a:rPr lang="en-US" dirty="0"/>
              <a:t>BMI between 18.5 and 24.9</a:t>
            </a:r>
          </a:p>
          <a:p>
            <a:r>
              <a:rPr lang="en-US" sz="2800" dirty="0"/>
              <a:t>Used the last recorded value in the medical record of the calendar year</a:t>
            </a:r>
          </a:p>
        </p:txBody>
      </p:sp>
      <p:sp>
        <p:nvSpPr>
          <p:cNvPr id="4" name="Slide Number Placeholder 3"/>
          <p:cNvSpPr>
            <a:spLocks noGrp="1"/>
          </p:cNvSpPr>
          <p:nvPr>
            <p:ph type="sldNum" sz="quarter" idx="12"/>
          </p:nvPr>
        </p:nvSpPr>
        <p:spPr/>
        <p:txBody>
          <a:bodyPr/>
          <a:lstStyle/>
          <a:p>
            <a:fld id="{51E7A8BF-4B57-4F03-AD64-CFA07B2EF6C8}" type="slidenum">
              <a:rPr lang="en-US" smtClean="0"/>
              <a:t>20</a:t>
            </a:fld>
            <a:endParaRPr lang="en-US" dirty="0"/>
          </a:p>
        </p:txBody>
      </p:sp>
    </p:spTree>
    <p:extLst>
      <p:ext uri="{BB962C8B-B14F-4D97-AF65-F5344CB8AC3E}">
        <p14:creationId xmlns:p14="http://schemas.microsoft.com/office/powerpoint/2010/main" val="1178223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Methods</a:t>
            </a:r>
          </a:p>
        </p:txBody>
      </p:sp>
      <p:sp>
        <p:nvSpPr>
          <p:cNvPr id="3" name="Content Placeholder 2"/>
          <p:cNvSpPr>
            <a:spLocks noGrp="1"/>
          </p:cNvSpPr>
          <p:nvPr>
            <p:ph idx="1"/>
          </p:nvPr>
        </p:nvSpPr>
        <p:spPr/>
        <p:txBody>
          <a:bodyPr/>
          <a:lstStyle/>
          <a:p>
            <a:r>
              <a:rPr lang="en-US" dirty="0"/>
              <a:t>Examined changes in the odds of achieving target outcomes after PCMH accreditation</a:t>
            </a:r>
          </a:p>
          <a:p>
            <a:r>
              <a:rPr lang="en-US" dirty="0"/>
              <a:t>Used population average logistic regression</a:t>
            </a:r>
          </a:p>
          <a:p>
            <a:pPr lvl="1"/>
            <a:r>
              <a:rPr lang="en-US" dirty="0"/>
              <a:t>Controlled for clustering by year, patient, and center</a:t>
            </a:r>
          </a:p>
          <a:p>
            <a:pPr lvl="1"/>
            <a:r>
              <a:rPr lang="en-US" dirty="0"/>
              <a:t>Controlled for age, gender, race, ethnicity, primary language spoken, payer source, baseline BMI, and clinic size</a:t>
            </a:r>
          </a:p>
        </p:txBody>
      </p:sp>
      <p:sp>
        <p:nvSpPr>
          <p:cNvPr id="4" name="Slide Number Placeholder 3"/>
          <p:cNvSpPr>
            <a:spLocks noGrp="1"/>
          </p:cNvSpPr>
          <p:nvPr>
            <p:ph type="sldNum" sz="quarter" idx="12"/>
          </p:nvPr>
        </p:nvSpPr>
        <p:spPr/>
        <p:txBody>
          <a:bodyPr/>
          <a:lstStyle/>
          <a:p>
            <a:fld id="{51E7A8BF-4B57-4F03-AD64-CFA07B2EF6C8}" type="slidenum">
              <a:rPr lang="en-US" smtClean="0"/>
              <a:t>21</a:t>
            </a:fld>
            <a:endParaRPr lang="en-US" dirty="0"/>
          </a:p>
        </p:txBody>
      </p:sp>
    </p:spTree>
    <p:extLst>
      <p:ext uri="{BB962C8B-B14F-4D97-AF65-F5344CB8AC3E}">
        <p14:creationId xmlns:p14="http://schemas.microsoft.com/office/powerpoint/2010/main" val="4052072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Study Methods – Moderating Effects</a:t>
            </a:r>
          </a:p>
        </p:txBody>
      </p:sp>
      <p:sp>
        <p:nvSpPr>
          <p:cNvPr id="3" name="Content Placeholder 2"/>
          <p:cNvSpPr>
            <a:spLocks noGrp="1"/>
          </p:cNvSpPr>
          <p:nvPr>
            <p:ph idx="1"/>
          </p:nvPr>
        </p:nvSpPr>
        <p:spPr/>
        <p:txBody>
          <a:bodyPr/>
          <a:lstStyle/>
          <a:p>
            <a:r>
              <a:rPr lang="en-US" dirty="0"/>
              <a:t>Based on initial results from the primary analysis, tested whether African American race, age group, or payer source moderated the impact of PCMH transformation</a:t>
            </a:r>
          </a:p>
          <a:p>
            <a:r>
              <a:rPr lang="en-US" dirty="0"/>
              <a:t>Assessed by including interactions of race, age, and payer source with PCMH indicator variable (e.g. Medicaid*PCMH)</a:t>
            </a:r>
          </a:p>
        </p:txBody>
      </p:sp>
      <p:sp>
        <p:nvSpPr>
          <p:cNvPr id="4" name="Slide Number Placeholder 3"/>
          <p:cNvSpPr>
            <a:spLocks noGrp="1"/>
          </p:cNvSpPr>
          <p:nvPr>
            <p:ph type="sldNum" sz="quarter" idx="12"/>
          </p:nvPr>
        </p:nvSpPr>
        <p:spPr/>
        <p:txBody>
          <a:bodyPr/>
          <a:lstStyle/>
          <a:p>
            <a:fld id="{51E7A8BF-4B57-4F03-AD64-CFA07B2EF6C8}" type="slidenum">
              <a:rPr lang="en-US" smtClean="0"/>
              <a:t>22</a:t>
            </a:fld>
            <a:endParaRPr lang="en-US" dirty="0"/>
          </a:p>
        </p:txBody>
      </p:sp>
    </p:spTree>
    <p:extLst>
      <p:ext uri="{BB962C8B-B14F-4D97-AF65-F5344CB8AC3E}">
        <p14:creationId xmlns:p14="http://schemas.microsoft.com/office/powerpoint/2010/main" val="35631370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419" y="1141413"/>
            <a:ext cx="8229600" cy="609600"/>
          </a:xfrm>
        </p:spPr>
        <p:txBody>
          <a:bodyPr/>
          <a:lstStyle/>
          <a:p>
            <a:r>
              <a:rPr lang="en-US" dirty="0"/>
              <a:t>Baseline Characteristics (2010)</a:t>
            </a:r>
          </a:p>
        </p:txBody>
      </p:sp>
      <p:sp>
        <p:nvSpPr>
          <p:cNvPr id="3" name="Content Placeholder 2"/>
          <p:cNvSpPr>
            <a:spLocks noGrp="1"/>
          </p:cNvSpPr>
          <p:nvPr>
            <p:ph idx="1"/>
          </p:nvPr>
        </p:nvSpPr>
        <p:spPr>
          <a:xfrm>
            <a:off x="457200" y="1765627"/>
            <a:ext cx="8229600" cy="4144963"/>
          </a:xfrm>
        </p:spPr>
        <p:txBody>
          <a:bodyPr/>
          <a:lstStyle/>
          <a:p>
            <a:r>
              <a:rPr lang="en-US" dirty="0"/>
              <a:t>Mean age was 59</a:t>
            </a:r>
          </a:p>
          <a:p>
            <a:r>
              <a:rPr lang="en-US" dirty="0"/>
              <a:t>60% Female</a:t>
            </a:r>
          </a:p>
          <a:p>
            <a:r>
              <a:rPr lang="en-US" dirty="0"/>
              <a:t>50% Caucasian, 42% African American</a:t>
            </a:r>
          </a:p>
          <a:p>
            <a:r>
              <a:rPr lang="en-US" dirty="0"/>
              <a:t>46% Latino</a:t>
            </a:r>
          </a:p>
          <a:p>
            <a:r>
              <a:rPr lang="en-US" dirty="0"/>
              <a:t>58% English as primary spoken language</a:t>
            </a:r>
          </a:p>
          <a:p>
            <a:r>
              <a:rPr lang="en-US" dirty="0"/>
              <a:t>67% Uninsured, 17% Medicaid, 12% Medicare</a:t>
            </a:r>
          </a:p>
          <a:p>
            <a:r>
              <a:rPr lang="en-US" dirty="0"/>
              <a:t>41% controlled glucose, 62% controlled BP, 14% normal weight BMI</a:t>
            </a:r>
          </a:p>
        </p:txBody>
      </p:sp>
      <p:sp>
        <p:nvSpPr>
          <p:cNvPr id="4" name="Slide Number Placeholder 3"/>
          <p:cNvSpPr>
            <a:spLocks noGrp="1"/>
          </p:cNvSpPr>
          <p:nvPr>
            <p:ph type="sldNum" sz="quarter" idx="12"/>
          </p:nvPr>
        </p:nvSpPr>
        <p:spPr/>
        <p:txBody>
          <a:bodyPr/>
          <a:lstStyle/>
          <a:p>
            <a:fld id="{51E7A8BF-4B57-4F03-AD64-CFA07B2EF6C8}" type="slidenum">
              <a:rPr lang="en-US" smtClean="0"/>
              <a:t>23</a:t>
            </a:fld>
            <a:endParaRPr lang="en-US" dirty="0"/>
          </a:p>
        </p:txBody>
      </p:sp>
    </p:spTree>
    <p:extLst>
      <p:ext uri="{BB962C8B-B14F-4D97-AF65-F5344CB8AC3E}">
        <p14:creationId xmlns:p14="http://schemas.microsoft.com/office/powerpoint/2010/main" val="962021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Multivariate Results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32340353"/>
              </p:ext>
            </p:extLst>
          </p:nvPr>
        </p:nvGraphicFramePr>
        <p:xfrm>
          <a:off x="914400" y="2362198"/>
          <a:ext cx="7239000" cy="3504223"/>
        </p:xfrm>
        <a:graphic>
          <a:graphicData uri="http://schemas.openxmlformats.org/drawingml/2006/table">
            <a:tbl>
              <a:tblPr firstRow="1" firstCol="1" bandRow="1">
                <a:tableStyleId>{5C22544A-7EE6-4342-B048-85BDC9FD1C3A}</a:tableStyleId>
              </a:tblPr>
              <a:tblGrid>
                <a:gridCol w="2412484">
                  <a:extLst>
                    <a:ext uri="{9D8B030D-6E8A-4147-A177-3AD203B41FA5}">
                      <a16:colId xmlns:a16="http://schemas.microsoft.com/office/drawing/2014/main" val="20000"/>
                    </a:ext>
                  </a:extLst>
                </a:gridCol>
                <a:gridCol w="2413258">
                  <a:extLst>
                    <a:ext uri="{9D8B030D-6E8A-4147-A177-3AD203B41FA5}">
                      <a16:colId xmlns:a16="http://schemas.microsoft.com/office/drawing/2014/main" val="20001"/>
                    </a:ext>
                  </a:extLst>
                </a:gridCol>
                <a:gridCol w="2413258">
                  <a:extLst>
                    <a:ext uri="{9D8B030D-6E8A-4147-A177-3AD203B41FA5}">
                      <a16:colId xmlns:a16="http://schemas.microsoft.com/office/drawing/2014/main" val="20002"/>
                    </a:ext>
                  </a:extLst>
                </a:gridCol>
              </a:tblGrid>
              <a:tr h="348451">
                <a:tc>
                  <a:txBody>
                    <a:bodyPr/>
                    <a:lstStyle/>
                    <a:p>
                      <a:pPr marL="0" marR="0">
                        <a:lnSpc>
                          <a:spcPct val="107000"/>
                        </a:lnSpc>
                        <a:spcBef>
                          <a:spcPts val="0"/>
                        </a:spcBef>
                        <a:spcAft>
                          <a:spcPts val="0"/>
                        </a:spcAft>
                      </a:pPr>
                      <a:r>
                        <a:rPr lang="en-US" sz="2000" dirty="0">
                          <a:effectLst/>
                        </a:rPr>
                        <a:t>Measure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Odds Ratio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P-value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48451">
                <a:tc>
                  <a:txBody>
                    <a:bodyPr/>
                    <a:lstStyle/>
                    <a:p>
                      <a:pPr marL="0" marR="0">
                        <a:lnSpc>
                          <a:spcPct val="107000"/>
                        </a:lnSpc>
                        <a:spcBef>
                          <a:spcPts val="0"/>
                        </a:spcBef>
                        <a:spcAft>
                          <a:spcPts val="0"/>
                        </a:spcAft>
                      </a:pPr>
                      <a:r>
                        <a:rPr lang="en-US" sz="2000" dirty="0">
                          <a:effectLst/>
                        </a:rPr>
                        <a:t>HbA1c under &lt; 7.0</a:t>
                      </a:r>
                    </a:p>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1.19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0.004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712988">
                <a:tc>
                  <a:txBody>
                    <a:bodyPr/>
                    <a:lstStyle/>
                    <a:p>
                      <a:pPr marL="0" marR="0">
                        <a:lnSpc>
                          <a:spcPct val="107000"/>
                        </a:lnSpc>
                        <a:spcBef>
                          <a:spcPts val="0"/>
                        </a:spcBef>
                        <a:spcAft>
                          <a:spcPts val="0"/>
                        </a:spcAft>
                      </a:pPr>
                      <a:r>
                        <a:rPr lang="en-US" sz="2000">
                          <a:effectLst/>
                        </a:rPr>
                        <a:t>Blood pressure less than 140/90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1.05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0.420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712988">
                <a:tc>
                  <a:txBody>
                    <a:bodyPr/>
                    <a:lstStyle/>
                    <a:p>
                      <a:pPr marL="0" marR="0">
                        <a:lnSpc>
                          <a:spcPct val="107000"/>
                        </a:lnSpc>
                        <a:spcBef>
                          <a:spcPts val="0"/>
                        </a:spcBef>
                        <a:spcAft>
                          <a:spcPts val="0"/>
                        </a:spcAft>
                      </a:pPr>
                      <a:r>
                        <a:rPr lang="en-US" sz="2000">
                          <a:effectLst/>
                        </a:rPr>
                        <a:t>Blood pressure less than 130/80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1.06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0.338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1077524">
                <a:tc>
                  <a:txBody>
                    <a:bodyPr/>
                    <a:lstStyle/>
                    <a:p>
                      <a:pPr marL="0" marR="0">
                        <a:lnSpc>
                          <a:spcPct val="107000"/>
                        </a:lnSpc>
                        <a:spcBef>
                          <a:spcPts val="0"/>
                        </a:spcBef>
                        <a:spcAft>
                          <a:spcPts val="0"/>
                        </a:spcAft>
                      </a:pPr>
                      <a:r>
                        <a:rPr lang="en-US" sz="2000" dirty="0">
                          <a:effectLst/>
                        </a:rPr>
                        <a:t>Normal Weight:  </a:t>
                      </a:r>
                    </a:p>
                    <a:p>
                      <a:pPr marL="0" marR="0">
                        <a:lnSpc>
                          <a:spcPct val="107000"/>
                        </a:lnSpc>
                        <a:spcBef>
                          <a:spcPts val="0"/>
                        </a:spcBef>
                        <a:spcAft>
                          <a:spcPts val="0"/>
                        </a:spcAft>
                      </a:pPr>
                      <a:r>
                        <a:rPr lang="en-US" sz="2000" dirty="0">
                          <a:effectLst/>
                        </a:rPr>
                        <a:t>BMI 18.5 - 24.9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1.06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0.308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fld id="{51E7A8BF-4B57-4F03-AD64-CFA07B2EF6C8}" type="slidenum">
              <a:rPr lang="en-US" smtClean="0"/>
              <a:t>24</a:t>
            </a:fld>
            <a:endParaRPr lang="en-US" dirty="0"/>
          </a:p>
        </p:txBody>
      </p:sp>
    </p:spTree>
    <p:extLst>
      <p:ext uri="{BB962C8B-B14F-4D97-AF65-F5344CB8AC3E}">
        <p14:creationId xmlns:p14="http://schemas.microsoft.com/office/powerpoint/2010/main" val="1341657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09600"/>
          </a:xfrm>
        </p:spPr>
        <p:txBody>
          <a:bodyPr/>
          <a:lstStyle/>
          <a:p>
            <a:r>
              <a:rPr lang="en-US" sz="3600" dirty="0"/>
              <a:t>Moderating Factors – HbA1c and Weight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80601031"/>
              </p:ext>
            </p:extLst>
          </p:nvPr>
        </p:nvGraphicFramePr>
        <p:xfrm>
          <a:off x="457200" y="1575381"/>
          <a:ext cx="8229600" cy="4957255"/>
        </p:xfrm>
        <a:graphic>
          <a:graphicData uri="http://schemas.openxmlformats.org/drawingml/2006/table">
            <a:tbl>
              <a:tblPr firstRow="1" firstCol="1" bandRow="1">
                <a:tableStyleId>{5C22544A-7EE6-4342-B048-85BDC9FD1C3A}</a:tableStyleId>
              </a:tblPr>
              <a:tblGrid>
                <a:gridCol w="2857317">
                  <a:extLst>
                    <a:ext uri="{9D8B030D-6E8A-4147-A177-3AD203B41FA5}">
                      <a16:colId xmlns:a16="http://schemas.microsoft.com/office/drawing/2014/main" val="20000"/>
                    </a:ext>
                  </a:extLst>
                </a:gridCol>
                <a:gridCol w="2613721">
                  <a:extLst>
                    <a:ext uri="{9D8B030D-6E8A-4147-A177-3AD203B41FA5}">
                      <a16:colId xmlns:a16="http://schemas.microsoft.com/office/drawing/2014/main" val="20001"/>
                    </a:ext>
                  </a:extLst>
                </a:gridCol>
                <a:gridCol w="2758562">
                  <a:extLst>
                    <a:ext uri="{9D8B030D-6E8A-4147-A177-3AD203B41FA5}">
                      <a16:colId xmlns:a16="http://schemas.microsoft.com/office/drawing/2014/main" val="20002"/>
                    </a:ext>
                  </a:extLst>
                </a:gridCol>
              </a:tblGrid>
              <a:tr h="296008">
                <a:tc>
                  <a:txBody>
                    <a:bodyPr/>
                    <a:lstStyle/>
                    <a:p>
                      <a:pPr marL="0" marR="0">
                        <a:lnSpc>
                          <a:spcPct val="107000"/>
                        </a:lnSpc>
                        <a:spcBef>
                          <a:spcPts val="0"/>
                        </a:spcBef>
                        <a:spcAft>
                          <a:spcPts val="0"/>
                        </a:spcAft>
                      </a:pPr>
                      <a:r>
                        <a:rPr lang="en-US" sz="2400" dirty="0">
                          <a:effectLst/>
                        </a:rPr>
                        <a:t>Measure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Odds Ratio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P-value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96008">
                <a:tc>
                  <a:txBody>
                    <a:bodyPr/>
                    <a:lstStyle/>
                    <a:p>
                      <a:pPr marL="0" marR="0">
                        <a:lnSpc>
                          <a:spcPct val="107000"/>
                        </a:lnSpc>
                        <a:spcBef>
                          <a:spcPts val="0"/>
                        </a:spcBef>
                        <a:spcAft>
                          <a:spcPts val="0"/>
                        </a:spcAft>
                      </a:pPr>
                      <a:r>
                        <a:rPr lang="en-US" sz="2000" b="1" dirty="0">
                          <a:effectLst/>
                        </a:rPr>
                        <a:t>HbA1c under &lt; 7.0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96008">
                <a:tc>
                  <a:txBody>
                    <a:bodyPr/>
                    <a:lstStyle/>
                    <a:p>
                      <a:pPr marL="0" marR="0" algn="r">
                        <a:lnSpc>
                          <a:spcPct val="107000"/>
                        </a:lnSpc>
                        <a:spcBef>
                          <a:spcPts val="0"/>
                        </a:spcBef>
                        <a:spcAft>
                          <a:spcPts val="0"/>
                        </a:spcAft>
                      </a:pPr>
                      <a:r>
                        <a:rPr lang="en-US" sz="2000" b="0" dirty="0">
                          <a:effectLst/>
                        </a:rPr>
                        <a:t>Black*PCMH</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0.84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0.114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96008">
                <a:tc>
                  <a:txBody>
                    <a:bodyPr/>
                    <a:lstStyle/>
                    <a:p>
                      <a:pPr marL="0" marR="0" algn="r">
                        <a:lnSpc>
                          <a:spcPct val="107000"/>
                        </a:lnSpc>
                        <a:spcBef>
                          <a:spcPts val="0"/>
                        </a:spcBef>
                        <a:spcAft>
                          <a:spcPts val="0"/>
                        </a:spcAft>
                      </a:pPr>
                      <a:r>
                        <a:rPr lang="en-US" sz="2000" b="0" dirty="0">
                          <a:effectLst/>
                          <a:latin typeface="Calibri" panose="020F0502020204030204" pitchFamily="34" charset="0"/>
                          <a:ea typeface="Calibri" panose="020F0502020204030204" pitchFamily="34" charset="0"/>
                          <a:cs typeface="Times New Roman" panose="02020603050405020304" pitchFamily="18" charset="0"/>
                        </a:rPr>
                        <a:t>Age3564*PCMH</a:t>
                      </a: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1.75</a:t>
                      </a: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0.420</a:t>
                      </a:r>
                    </a:p>
                  </a:txBody>
                  <a:tcPr marL="68580" marR="68580" marT="0" marB="0"/>
                </a:tc>
                <a:extLst>
                  <a:ext uri="{0D108BD9-81ED-4DB2-BD59-A6C34878D82A}">
                    <a16:rowId xmlns:a16="http://schemas.microsoft.com/office/drawing/2014/main" val="10003"/>
                  </a:ext>
                </a:extLst>
              </a:tr>
              <a:tr h="296008">
                <a:tc>
                  <a:txBody>
                    <a:bodyPr/>
                    <a:lstStyle/>
                    <a:p>
                      <a:pPr marL="0" marR="0" algn="r">
                        <a:lnSpc>
                          <a:spcPct val="107000"/>
                        </a:lnSpc>
                        <a:spcBef>
                          <a:spcPts val="0"/>
                        </a:spcBef>
                        <a:spcAft>
                          <a:spcPts val="0"/>
                        </a:spcAft>
                      </a:pPr>
                      <a:r>
                        <a:rPr lang="en-US" sz="2000" b="0" dirty="0">
                          <a:effectLst/>
                          <a:latin typeface="Calibri" panose="020F0502020204030204" pitchFamily="34" charset="0"/>
                          <a:ea typeface="Calibri" panose="020F0502020204030204" pitchFamily="34" charset="0"/>
                          <a:cs typeface="Times New Roman" panose="02020603050405020304" pitchFamily="18" charset="0"/>
                        </a:rPr>
                        <a:t>Age65*PCMH</a:t>
                      </a: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1.72</a:t>
                      </a: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0.437</a:t>
                      </a:r>
                    </a:p>
                  </a:txBody>
                  <a:tcPr marL="68580" marR="68580" marT="0" marB="0"/>
                </a:tc>
                <a:extLst>
                  <a:ext uri="{0D108BD9-81ED-4DB2-BD59-A6C34878D82A}">
                    <a16:rowId xmlns:a16="http://schemas.microsoft.com/office/drawing/2014/main" val="10004"/>
                  </a:ext>
                </a:extLst>
              </a:tr>
              <a:tr h="271325">
                <a:tc>
                  <a:txBody>
                    <a:bodyPr/>
                    <a:lstStyle/>
                    <a:p>
                      <a:pPr marL="0" marR="0" algn="r">
                        <a:lnSpc>
                          <a:spcPct val="107000"/>
                        </a:lnSpc>
                        <a:spcBef>
                          <a:spcPts val="0"/>
                        </a:spcBef>
                        <a:spcAft>
                          <a:spcPts val="0"/>
                        </a:spcAft>
                      </a:pPr>
                      <a:r>
                        <a:rPr lang="en-US" sz="2000" b="0" dirty="0">
                          <a:effectLst/>
                          <a:latin typeface="Calibri" panose="020F0502020204030204" pitchFamily="34" charset="0"/>
                          <a:ea typeface="Calibri" panose="020F0502020204030204" pitchFamily="34" charset="0"/>
                          <a:cs typeface="Times New Roman" panose="02020603050405020304" pitchFamily="18" charset="0"/>
                        </a:rPr>
                        <a:t>Medicaid*PCMH</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0.94</a:t>
                      </a: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0.647</a:t>
                      </a:r>
                    </a:p>
                  </a:txBody>
                  <a:tcPr marL="68580" marR="68580" marT="0" marB="0"/>
                </a:tc>
                <a:extLst>
                  <a:ext uri="{0D108BD9-81ED-4DB2-BD59-A6C34878D82A}">
                    <a16:rowId xmlns:a16="http://schemas.microsoft.com/office/drawing/2014/main" val="10005"/>
                  </a:ext>
                </a:extLst>
              </a:tr>
              <a:tr h="271325">
                <a:tc>
                  <a:txBody>
                    <a:bodyPr/>
                    <a:lstStyle/>
                    <a:p>
                      <a:pPr marL="0" marR="0" algn="r">
                        <a:lnSpc>
                          <a:spcPct val="107000"/>
                        </a:lnSpc>
                        <a:spcBef>
                          <a:spcPts val="0"/>
                        </a:spcBef>
                        <a:spcAft>
                          <a:spcPts val="0"/>
                        </a:spcAft>
                      </a:pPr>
                      <a:r>
                        <a:rPr lang="en-US" sz="2000" b="0" dirty="0">
                          <a:effectLst/>
                          <a:latin typeface="Calibri" panose="020F0502020204030204" pitchFamily="34" charset="0"/>
                          <a:ea typeface="Calibri" panose="020F0502020204030204" pitchFamily="34" charset="0"/>
                          <a:cs typeface="Times New Roman" panose="02020603050405020304" pitchFamily="18" charset="0"/>
                        </a:rPr>
                        <a:t>Medicare*PCMH</a:t>
                      </a:r>
                    </a:p>
                  </a:txBody>
                  <a:tcPr marL="68580" marR="68580" marT="0" marB="0"/>
                </a:tc>
                <a:tc>
                  <a:txBody>
                    <a:bodyPr/>
                    <a:lstStyle/>
                    <a:p>
                      <a:pPr marL="0" marR="0" algn="ctr">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0.63</a:t>
                      </a:r>
                    </a:p>
                  </a:txBody>
                  <a:tcPr marL="68580" marR="68580" marT="0" marB="0"/>
                </a:tc>
                <a:tc>
                  <a:txBody>
                    <a:bodyPr/>
                    <a:lstStyle/>
                    <a:p>
                      <a:pPr marL="0" marR="0" algn="ctr">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0.005</a:t>
                      </a:r>
                    </a:p>
                  </a:txBody>
                  <a:tcPr marL="68580" marR="68580" marT="0" marB="0"/>
                </a:tc>
                <a:extLst>
                  <a:ext uri="{0D108BD9-81ED-4DB2-BD59-A6C34878D82A}">
                    <a16:rowId xmlns:a16="http://schemas.microsoft.com/office/drawing/2014/main" val="10006"/>
                  </a:ext>
                </a:extLst>
              </a:tr>
              <a:tr h="271325">
                <a:tc>
                  <a:txBody>
                    <a:bodyPr/>
                    <a:lstStyle/>
                    <a:p>
                      <a:pPr marL="0" marR="0" algn="r">
                        <a:lnSpc>
                          <a:spcPct val="107000"/>
                        </a:lnSpc>
                        <a:spcBef>
                          <a:spcPts val="0"/>
                        </a:spcBef>
                        <a:spcAft>
                          <a:spcPts val="0"/>
                        </a:spcAft>
                      </a:pPr>
                      <a:r>
                        <a:rPr lang="en-US" sz="2000" b="0" dirty="0">
                          <a:effectLst/>
                          <a:latin typeface="Calibri" panose="020F0502020204030204" pitchFamily="34" charset="0"/>
                          <a:ea typeface="Calibri" panose="020F0502020204030204" pitchFamily="34" charset="0"/>
                          <a:cs typeface="Times New Roman" panose="02020603050405020304" pitchFamily="18" charset="0"/>
                        </a:rPr>
                        <a:t>Private*PCMH</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0.81</a:t>
                      </a: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0.576</a:t>
                      </a:r>
                    </a:p>
                  </a:txBody>
                  <a:tcPr marL="68580" marR="68580" marT="0" marB="0"/>
                </a:tc>
                <a:extLst>
                  <a:ext uri="{0D108BD9-81ED-4DB2-BD59-A6C34878D82A}">
                    <a16:rowId xmlns:a16="http://schemas.microsoft.com/office/drawing/2014/main" val="10007"/>
                  </a:ext>
                </a:extLst>
              </a:tr>
              <a:tr h="271325">
                <a:tc>
                  <a:txBody>
                    <a:bodyPr/>
                    <a:lstStyle/>
                    <a:p>
                      <a:pPr marL="0" marR="0">
                        <a:lnSpc>
                          <a:spcPct val="107000"/>
                        </a:lnSpc>
                        <a:spcBef>
                          <a:spcPts val="0"/>
                        </a:spcBef>
                        <a:spcAft>
                          <a:spcPts val="0"/>
                        </a:spcAft>
                      </a:pPr>
                      <a:r>
                        <a:rPr lang="en-US" sz="2000" dirty="0">
                          <a:effectLst/>
                        </a:rPr>
                        <a:t>Normal Weight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271325">
                <a:tc>
                  <a:txBody>
                    <a:bodyPr/>
                    <a:lstStyle/>
                    <a:p>
                      <a:pPr marL="0" marR="0" algn="r">
                        <a:lnSpc>
                          <a:spcPct val="107000"/>
                        </a:lnSpc>
                        <a:spcBef>
                          <a:spcPts val="0"/>
                        </a:spcBef>
                        <a:spcAft>
                          <a:spcPts val="0"/>
                        </a:spcAft>
                      </a:pPr>
                      <a:r>
                        <a:rPr lang="en-US" sz="2000" b="0" dirty="0">
                          <a:effectLst/>
                        </a:rPr>
                        <a:t>Black*PCMH</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0.97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0.774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271325">
                <a:tc>
                  <a:txBody>
                    <a:bodyPr/>
                    <a:lstStyle/>
                    <a:p>
                      <a:pPr marL="0" marR="0" algn="r">
                        <a:lnSpc>
                          <a:spcPct val="107000"/>
                        </a:lnSpc>
                        <a:spcBef>
                          <a:spcPts val="0"/>
                        </a:spcBef>
                        <a:spcAft>
                          <a:spcPts val="0"/>
                        </a:spcAft>
                      </a:pPr>
                      <a:r>
                        <a:rPr lang="en-US" sz="2000" b="0" dirty="0">
                          <a:effectLst/>
                          <a:latin typeface="Calibri" panose="020F0502020204030204" pitchFamily="34" charset="0"/>
                          <a:ea typeface="Calibri" panose="020F0502020204030204" pitchFamily="34" charset="0"/>
                          <a:cs typeface="Times New Roman" panose="02020603050405020304" pitchFamily="18" charset="0"/>
                        </a:rPr>
                        <a:t>Age3564*PCMH</a:t>
                      </a:r>
                    </a:p>
                  </a:txBody>
                  <a:tcPr marL="68580" marR="68580" marT="0" marB="0"/>
                </a:tc>
                <a:tc>
                  <a:txBody>
                    <a:bodyPr/>
                    <a:lstStyle/>
                    <a:p>
                      <a:pPr marL="0" marR="0" algn="ctr">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2.67</a:t>
                      </a:r>
                    </a:p>
                  </a:txBody>
                  <a:tcPr marL="68580" marR="68580" marT="0" marB="0"/>
                </a:tc>
                <a:tc>
                  <a:txBody>
                    <a:bodyPr/>
                    <a:lstStyle/>
                    <a:p>
                      <a:pPr marL="0" marR="0" algn="ctr">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0.010</a:t>
                      </a:r>
                    </a:p>
                  </a:txBody>
                  <a:tcPr marL="68580" marR="68580" marT="0" marB="0"/>
                </a:tc>
                <a:extLst>
                  <a:ext uri="{0D108BD9-81ED-4DB2-BD59-A6C34878D82A}">
                    <a16:rowId xmlns:a16="http://schemas.microsoft.com/office/drawing/2014/main" val="10010"/>
                  </a:ext>
                </a:extLst>
              </a:tr>
              <a:tr h="271325">
                <a:tc>
                  <a:txBody>
                    <a:bodyPr/>
                    <a:lstStyle/>
                    <a:p>
                      <a:pPr marL="0" marR="0" algn="r">
                        <a:lnSpc>
                          <a:spcPct val="107000"/>
                        </a:lnSpc>
                        <a:spcBef>
                          <a:spcPts val="0"/>
                        </a:spcBef>
                        <a:spcAft>
                          <a:spcPts val="0"/>
                        </a:spcAft>
                      </a:pPr>
                      <a:r>
                        <a:rPr lang="en-US" sz="2000" b="0" dirty="0">
                          <a:effectLst/>
                          <a:latin typeface="Calibri" panose="020F0502020204030204" pitchFamily="34" charset="0"/>
                          <a:ea typeface="Calibri" panose="020F0502020204030204" pitchFamily="34" charset="0"/>
                          <a:cs typeface="Times New Roman" panose="02020603050405020304" pitchFamily="18" charset="0"/>
                        </a:rPr>
                        <a:t>Age65*PCMH</a:t>
                      </a:r>
                    </a:p>
                  </a:txBody>
                  <a:tcPr marL="68580" marR="68580" marT="0" marB="0"/>
                </a:tc>
                <a:tc>
                  <a:txBody>
                    <a:bodyPr/>
                    <a:lstStyle/>
                    <a:p>
                      <a:pPr marL="0" marR="0" algn="ctr">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2.35</a:t>
                      </a:r>
                    </a:p>
                  </a:txBody>
                  <a:tcPr marL="68580" marR="68580" marT="0" marB="0"/>
                </a:tc>
                <a:tc>
                  <a:txBody>
                    <a:bodyPr/>
                    <a:lstStyle/>
                    <a:p>
                      <a:pPr marL="0" marR="0" algn="ctr">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0.025</a:t>
                      </a:r>
                    </a:p>
                  </a:txBody>
                  <a:tcPr marL="68580" marR="68580" marT="0" marB="0"/>
                </a:tc>
                <a:extLst>
                  <a:ext uri="{0D108BD9-81ED-4DB2-BD59-A6C34878D82A}">
                    <a16:rowId xmlns:a16="http://schemas.microsoft.com/office/drawing/2014/main" val="10011"/>
                  </a:ext>
                </a:extLst>
              </a:tr>
              <a:tr h="271325">
                <a:tc>
                  <a:txBody>
                    <a:bodyPr/>
                    <a:lstStyle/>
                    <a:p>
                      <a:pPr marL="0" marR="0" algn="r">
                        <a:lnSpc>
                          <a:spcPct val="107000"/>
                        </a:lnSpc>
                        <a:spcBef>
                          <a:spcPts val="0"/>
                        </a:spcBef>
                        <a:spcAft>
                          <a:spcPts val="0"/>
                        </a:spcAft>
                      </a:pPr>
                      <a:r>
                        <a:rPr lang="en-US" sz="2000" b="0" dirty="0">
                          <a:effectLst/>
                          <a:latin typeface="Calibri" panose="020F0502020204030204" pitchFamily="34" charset="0"/>
                          <a:ea typeface="Calibri" panose="020F0502020204030204" pitchFamily="34" charset="0"/>
                          <a:cs typeface="Times New Roman" panose="02020603050405020304" pitchFamily="18" charset="0"/>
                        </a:rPr>
                        <a:t>Medicaid*PCMH</a:t>
                      </a: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0.98</a:t>
                      </a: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0.913</a:t>
                      </a:r>
                    </a:p>
                  </a:txBody>
                  <a:tcPr marL="68580" marR="68580" marT="0" marB="0"/>
                </a:tc>
                <a:extLst>
                  <a:ext uri="{0D108BD9-81ED-4DB2-BD59-A6C34878D82A}">
                    <a16:rowId xmlns:a16="http://schemas.microsoft.com/office/drawing/2014/main" val="10012"/>
                  </a:ext>
                </a:extLst>
              </a:tr>
              <a:tr h="271325">
                <a:tc>
                  <a:txBody>
                    <a:bodyPr/>
                    <a:lstStyle/>
                    <a:p>
                      <a:pPr marL="0" marR="0" algn="r">
                        <a:lnSpc>
                          <a:spcPct val="107000"/>
                        </a:lnSpc>
                        <a:spcBef>
                          <a:spcPts val="0"/>
                        </a:spcBef>
                        <a:spcAft>
                          <a:spcPts val="0"/>
                        </a:spcAft>
                      </a:pPr>
                      <a:r>
                        <a:rPr lang="en-US" sz="2000" b="0" dirty="0">
                          <a:effectLst/>
                          <a:latin typeface="Calibri" panose="020F0502020204030204" pitchFamily="34" charset="0"/>
                          <a:ea typeface="Calibri" panose="020F0502020204030204" pitchFamily="34" charset="0"/>
                          <a:cs typeface="Times New Roman" panose="02020603050405020304" pitchFamily="18" charset="0"/>
                        </a:rPr>
                        <a:t>Medicare*PCMH</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1.02</a:t>
                      </a: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0.897</a:t>
                      </a:r>
                    </a:p>
                  </a:txBody>
                  <a:tcPr marL="68580" marR="68580" marT="0" marB="0"/>
                </a:tc>
                <a:extLst>
                  <a:ext uri="{0D108BD9-81ED-4DB2-BD59-A6C34878D82A}">
                    <a16:rowId xmlns:a16="http://schemas.microsoft.com/office/drawing/2014/main" val="10013"/>
                  </a:ext>
                </a:extLst>
              </a:tr>
              <a:tr h="271325">
                <a:tc>
                  <a:txBody>
                    <a:bodyPr/>
                    <a:lstStyle/>
                    <a:p>
                      <a:pPr marL="0" marR="0" algn="r">
                        <a:lnSpc>
                          <a:spcPct val="107000"/>
                        </a:lnSpc>
                        <a:spcBef>
                          <a:spcPts val="0"/>
                        </a:spcBef>
                        <a:spcAft>
                          <a:spcPts val="0"/>
                        </a:spcAft>
                      </a:pPr>
                      <a:r>
                        <a:rPr lang="en-US" sz="2000" b="0" dirty="0">
                          <a:effectLst/>
                          <a:latin typeface="Calibri" panose="020F0502020204030204" pitchFamily="34" charset="0"/>
                          <a:ea typeface="Calibri" panose="020F0502020204030204" pitchFamily="34" charset="0"/>
                          <a:cs typeface="Times New Roman" panose="02020603050405020304" pitchFamily="18" charset="0"/>
                        </a:rPr>
                        <a:t>Private*PCMH</a:t>
                      </a:r>
                    </a:p>
                  </a:txBody>
                  <a:tcPr marL="68580" marR="68580" marT="0" marB="0"/>
                </a:tc>
                <a:tc>
                  <a:txBody>
                    <a:bodyPr/>
                    <a:lstStyle/>
                    <a:p>
                      <a:pPr marL="0" marR="0" algn="ctr">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0.56</a:t>
                      </a: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0.132</a:t>
                      </a:r>
                    </a:p>
                  </a:txBody>
                  <a:tcPr marL="68580" marR="68580" marT="0" marB="0"/>
                </a:tc>
                <a:extLst>
                  <a:ext uri="{0D108BD9-81ED-4DB2-BD59-A6C34878D82A}">
                    <a16:rowId xmlns:a16="http://schemas.microsoft.com/office/drawing/2014/main" val="10014"/>
                  </a:ext>
                </a:extLst>
              </a:tr>
            </a:tbl>
          </a:graphicData>
        </a:graphic>
      </p:graphicFrame>
      <p:sp>
        <p:nvSpPr>
          <p:cNvPr id="4" name="Slide Number Placeholder 3"/>
          <p:cNvSpPr>
            <a:spLocks noGrp="1"/>
          </p:cNvSpPr>
          <p:nvPr>
            <p:ph type="sldNum" sz="quarter" idx="12"/>
          </p:nvPr>
        </p:nvSpPr>
        <p:spPr/>
        <p:txBody>
          <a:bodyPr/>
          <a:lstStyle/>
          <a:p>
            <a:fld id="{51E7A8BF-4B57-4F03-AD64-CFA07B2EF6C8}" type="slidenum">
              <a:rPr lang="en-US" smtClean="0"/>
              <a:t>25</a:t>
            </a:fld>
            <a:endParaRPr lang="en-US" dirty="0"/>
          </a:p>
        </p:txBody>
      </p:sp>
    </p:spTree>
    <p:extLst>
      <p:ext uri="{BB962C8B-B14F-4D97-AF65-F5344CB8AC3E}">
        <p14:creationId xmlns:p14="http://schemas.microsoft.com/office/powerpoint/2010/main" val="4163552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lstStyle/>
          <a:p>
            <a:r>
              <a:rPr lang="en-US" sz="3600" dirty="0"/>
              <a:t>Moderating Factors – Blood Pressure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99016165"/>
              </p:ext>
            </p:extLst>
          </p:nvPr>
        </p:nvGraphicFramePr>
        <p:xfrm>
          <a:off x="457200" y="1551140"/>
          <a:ext cx="8229600" cy="5023104"/>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274320">
                <a:tc>
                  <a:txBody>
                    <a:bodyPr/>
                    <a:lstStyle/>
                    <a:p>
                      <a:r>
                        <a:rPr lang="en-US" sz="2400" dirty="0"/>
                        <a:t>Measure</a:t>
                      </a:r>
                    </a:p>
                  </a:txBody>
                  <a:tcPr/>
                </a:tc>
                <a:tc>
                  <a:txBody>
                    <a:bodyPr/>
                    <a:lstStyle/>
                    <a:p>
                      <a:pPr algn="ctr"/>
                      <a:r>
                        <a:rPr lang="en-US" sz="2400" dirty="0"/>
                        <a:t>Odds Ratio</a:t>
                      </a:r>
                    </a:p>
                  </a:txBody>
                  <a:tcPr/>
                </a:tc>
                <a:tc>
                  <a:txBody>
                    <a:bodyPr/>
                    <a:lstStyle/>
                    <a:p>
                      <a:pPr algn="ctr"/>
                      <a:r>
                        <a:rPr lang="en-US" sz="2400" dirty="0"/>
                        <a:t>P-value</a:t>
                      </a:r>
                    </a:p>
                  </a:txBody>
                  <a:tcPr/>
                </a:tc>
                <a:extLst>
                  <a:ext uri="{0D108BD9-81ED-4DB2-BD59-A6C34878D82A}">
                    <a16:rowId xmlns:a16="http://schemas.microsoft.com/office/drawing/2014/main" val="10000"/>
                  </a:ext>
                </a:extLst>
              </a:tr>
              <a:tr h="274320">
                <a:tc>
                  <a:txBody>
                    <a:bodyPr/>
                    <a:lstStyle/>
                    <a:p>
                      <a:pPr marL="0" marR="0">
                        <a:lnSpc>
                          <a:spcPct val="107000"/>
                        </a:lnSpc>
                        <a:spcBef>
                          <a:spcPts val="0"/>
                        </a:spcBef>
                        <a:spcAft>
                          <a:spcPts val="0"/>
                        </a:spcAft>
                      </a:pPr>
                      <a:r>
                        <a:rPr lang="en-US" sz="2000" b="1" dirty="0">
                          <a:effectLst/>
                        </a:rPr>
                        <a:t>Blood pressure &lt; 130/80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74320">
                <a:tc>
                  <a:txBody>
                    <a:bodyPr/>
                    <a:lstStyle/>
                    <a:p>
                      <a:pPr marL="0" marR="0" algn="r">
                        <a:lnSpc>
                          <a:spcPct val="107000"/>
                        </a:lnSpc>
                        <a:spcBef>
                          <a:spcPts val="0"/>
                        </a:spcBef>
                        <a:spcAft>
                          <a:spcPts val="0"/>
                        </a:spcAft>
                      </a:pPr>
                      <a:r>
                        <a:rPr lang="en-US" sz="2000" dirty="0">
                          <a:effectLst/>
                        </a:rPr>
                        <a:t>Black*PCMH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0.81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0.074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74320">
                <a:tc>
                  <a:txBody>
                    <a:bodyPr/>
                    <a:lstStyle/>
                    <a:p>
                      <a:pPr marL="0" marR="0" algn="r">
                        <a:lnSpc>
                          <a:spcPct val="107000"/>
                        </a:lnSpc>
                        <a:spcBef>
                          <a:spcPts val="0"/>
                        </a:spcBef>
                        <a:spcAft>
                          <a:spcPts val="0"/>
                        </a:spcAft>
                      </a:pPr>
                      <a:r>
                        <a:rPr lang="en-US" sz="2000" dirty="0">
                          <a:effectLst/>
                        </a:rPr>
                        <a:t>Age3564*PCMH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1.35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0.528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74320">
                <a:tc>
                  <a:txBody>
                    <a:bodyPr/>
                    <a:lstStyle/>
                    <a:p>
                      <a:pPr marL="0" marR="0" algn="r">
                        <a:lnSpc>
                          <a:spcPct val="107000"/>
                        </a:lnSpc>
                        <a:spcBef>
                          <a:spcPts val="0"/>
                        </a:spcBef>
                        <a:spcAft>
                          <a:spcPts val="0"/>
                        </a:spcAft>
                      </a:pPr>
                      <a:r>
                        <a:rPr lang="en-US" sz="2000" dirty="0">
                          <a:effectLst/>
                        </a:rPr>
                        <a:t>Age65*PCMH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1.41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0.481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274320">
                <a:tc>
                  <a:txBody>
                    <a:bodyPr/>
                    <a:lstStyle/>
                    <a:p>
                      <a:pPr marL="0" marR="0" algn="r">
                        <a:lnSpc>
                          <a:spcPct val="107000"/>
                        </a:lnSpc>
                        <a:spcBef>
                          <a:spcPts val="0"/>
                        </a:spcBef>
                        <a:spcAft>
                          <a:spcPts val="0"/>
                        </a:spcAft>
                      </a:pPr>
                      <a:r>
                        <a:rPr lang="en-US" sz="2000" dirty="0">
                          <a:effectLst/>
                        </a:rPr>
                        <a:t>Medicaid*PCMH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0.88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0.400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274320">
                <a:tc>
                  <a:txBody>
                    <a:bodyPr/>
                    <a:lstStyle/>
                    <a:p>
                      <a:pPr marL="0" marR="0" algn="r">
                        <a:lnSpc>
                          <a:spcPct val="107000"/>
                        </a:lnSpc>
                        <a:spcBef>
                          <a:spcPts val="0"/>
                        </a:spcBef>
                        <a:spcAft>
                          <a:spcPts val="0"/>
                        </a:spcAft>
                      </a:pPr>
                      <a:r>
                        <a:rPr lang="en-US" sz="2000" dirty="0">
                          <a:effectLst/>
                        </a:rPr>
                        <a:t>Medicare*PCMH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1.24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0.274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274320">
                <a:tc>
                  <a:txBody>
                    <a:bodyPr/>
                    <a:lstStyle/>
                    <a:p>
                      <a:pPr marL="0" marR="0" algn="r">
                        <a:lnSpc>
                          <a:spcPct val="107000"/>
                        </a:lnSpc>
                        <a:spcBef>
                          <a:spcPts val="0"/>
                        </a:spcBef>
                        <a:spcAft>
                          <a:spcPts val="0"/>
                        </a:spcAft>
                      </a:pPr>
                      <a:r>
                        <a:rPr lang="en-US" sz="2000" dirty="0">
                          <a:effectLst/>
                        </a:rPr>
                        <a:t>Private*PCMH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1.51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0.357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274320">
                <a:tc>
                  <a:txBody>
                    <a:bodyPr/>
                    <a:lstStyle/>
                    <a:p>
                      <a:pPr marL="0" marR="0">
                        <a:lnSpc>
                          <a:spcPct val="107000"/>
                        </a:lnSpc>
                        <a:spcBef>
                          <a:spcPts val="0"/>
                        </a:spcBef>
                        <a:spcAft>
                          <a:spcPts val="0"/>
                        </a:spcAft>
                      </a:pPr>
                      <a:r>
                        <a:rPr lang="en-US" sz="2000" b="1" dirty="0">
                          <a:effectLst/>
                        </a:rPr>
                        <a:t>Blood pressure</a:t>
                      </a:r>
                      <a:r>
                        <a:rPr lang="en-US" sz="2000" b="1" baseline="0" dirty="0">
                          <a:effectLst/>
                        </a:rPr>
                        <a:t> &lt;</a:t>
                      </a:r>
                      <a:r>
                        <a:rPr lang="en-US" sz="2000" b="1" dirty="0">
                          <a:effectLst/>
                        </a:rPr>
                        <a:t> 140/90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274320">
                <a:tc>
                  <a:txBody>
                    <a:bodyPr/>
                    <a:lstStyle/>
                    <a:p>
                      <a:pPr marL="0" marR="0" algn="r">
                        <a:lnSpc>
                          <a:spcPct val="107000"/>
                        </a:lnSpc>
                        <a:spcBef>
                          <a:spcPts val="0"/>
                        </a:spcBef>
                        <a:spcAft>
                          <a:spcPts val="0"/>
                        </a:spcAft>
                      </a:pPr>
                      <a:r>
                        <a:rPr lang="en-US" sz="2000" dirty="0">
                          <a:effectLst/>
                        </a:rPr>
                        <a:t>Black*PCMH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effectLst/>
                        </a:rPr>
                        <a:t>0.77</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effectLst/>
                        </a:rPr>
                        <a:t>0.015</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274320">
                <a:tc>
                  <a:txBody>
                    <a:bodyPr/>
                    <a:lstStyle/>
                    <a:p>
                      <a:pPr marL="0" marR="0" algn="r">
                        <a:lnSpc>
                          <a:spcPct val="107000"/>
                        </a:lnSpc>
                        <a:spcBef>
                          <a:spcPts val="0"/>
                        </a:spcBef>
                        <a:spcAft>
                          <a:spcPts val="0"/>
                        </a:spcAft>
                      </a:pPr>
                      <a:r>
                        <a:rPr lang="en-US" sz="2000" dirty="0">
                          <a:effectLst/>
                        </a:rPr>
                        <a:t>Age3564*PCMH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0.75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0.605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r h="274320">
                <a:tc>
                  <a:txBody>
                    <a:bodyPr/>
                    <a:lstStyle/>
                    <a:p>
                      <a:pPr marL="0" marR="0" algn="r">
                        <a:lnSpc>
                          <a:spcPct val="107000"/>
                        </a:lnSpc>
                        <a:spcBef>
                          <a:spcPts val="0"/>
                        </a:spcBef>
                        <a:spcAft>
                          <a:spcPts val="0"/>
                        </a:spcAft>
                      </a:pPr>
                      <a:r>
                        <a:rPr lang="en-US" sz="2000" dirty="0">
                          <a:effectLst/>
                        </a:rPr>
                        <a:t>Age65*PCMH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0.77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0.638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1"/>
                  </a:ext>
                </a:extLst>
              </a:tr>
              <a:tr h="274320">
                <a:tc>
                  <a:txBody>
                    <a:bodyPr/>
                    <a:lstStyle/>
                    <a:p>
                      <a:pPr marL="0" marR="0" algn="r">
                        <a:lnSpc>
                          <a:spcPct val="107000"/>
                        </a:lnSpc>
                        <a:spcBef>
                          <a:spcPts val="0"/>
                        </a:spcBef>
                        <a:spcAft>
                          <a:spcPts val="0"/>
                        </a:spcAft>
                      </a:pPr>
                      <a:r>
                        <a:rPr lang="en-US" sz="2000" dirty="0">
                          <a:effectLst/>
                        </a:rPr>
                        <a:t>Medicaid*PCMH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0.91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0.502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2"/>
                  </a:ext>
                </a:extLst>
              </a:tr>
              <a:tr h="274320">
                <a:tc>
                  <a:txBody>
                    <a:bodyPr/>
                    <a:lstStyle/>
                    <a:p>
                      <a:pPr marL="0" marR="0" algn="r">
                        <a:lnSpc>
                          <a:spcPct val="107000"/>
                        </a:lnSpc>
                        <a:spcBef>
                          <a:spcPts val="0"/>
                        </a:spcBef>
                        <a:spcAft>
                          <a:spcPts val="0"/>
                        </a:spcAft>
                      </a:pPr>
                      <a:r>
                        <a:rPr lang="en-US" sz="2000" dirty="0">
                          <a:effectLst/>
                        </a:rPr>
                        <a:t>Medicare*PCMH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1.19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0.337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3"/>
                  </a:ext>
                </a:extLst>
              </a:tr>
              <a:tr h="274320">
                <a:tc>
                  <a:txBody>
                    <a:bodyPr/>
                    <a:lstStyle/>
                    <a:p>
                      <a:pPr marL="0" marR="0" algn="r">
                        <a:lnSpc>
                          <a:spcPct val="107000"/>
                        </a:lnSpc>
                        <a:spcBef>
                          <a:spcPts val="0"/>
                        </a:spcBef>
                        <a:spcAft>
                          <a:spcPts val="0"/>
                        </a:spcAft>
                      </a:pPr>
                      <a:r>
                        <a:rPr lang="en-US" sz="2000" dirty="0">
                          <a:effectLst/>
                        </a:rPr>
                        <a:t>Private*PCMH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1.08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0.846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4"/>
                  </a:ext>
                </a:extLst>
              </a:tr>
            </a:tbl>
          </a:graphicData>
        </a:graphic>
      </p:graphicFrame>
      <p:sp>
        <p:nvSpPr>
          <p:cNvPr id="4" name="Slide Number Placeholder 3"/>
          <p:cNvSpPr>
            <a:spLocks noGrp="1"/>
          </p:cNvSpPr>
          <p:nvPr>
            <p:ph type="sldNum" sz="quarter" idx="12"/>
          </p:nvPr>
        </p:nvSpPr>
        <p:spPr/>
        <p:txBody>
          <a:bodyPr/>
          <a:lstStyle/>
          <a:p>
            <a:fld id="{51E7A8BF-4B57-4F03-AD64-CFA07B2EF6C8}" type="slidenum">
              <a:rPr lang="en-US" smtClean="0"/>
              <a:t>26</a:t>
            </a:fld>
            <a:endParaRPr lang="en-US" dirty="0"/>
          </a:p>
        </p:txBody>
      </p:sp>
    </p:spTree>
    <p:extLst>
      <p:ext uri="{BB962C8B-B14F-4D97-AF65-F5344CB8AC3E}">
        <p14:creationId xmlns:p14="http://schemas.microsoft.com/office/powerpoint/2010/main" val="75926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Conclusions</a:t>
            </a:r>
          </a:p>
        </p:txBody>
      </p:sp>
      <p:sp>
        <p:nvSpPr>
          <p:cNvPr id="3" name="Content Placeholder 2"/>
          <p:cNvSpPr>
            <a:spLocks noGrp="1"/>
          </p:cNvSpPr>
          <p:nvPr>
            <p:ph idx="1"/>
          </p:nvPr>
        </p:nvSpPr>
        <p:spPr>
          <a:xfrm>
            <a:off x="457200" y="2211387"/>
            <a:ext cx="8229600" cy="4144963"/>
          </a:xfrm>
        </p:spPr>
        <p:txBody>
          <a:bodyPr/>
          <a:lstStyle/>
          <a:p>
            <a:r>
              <a:rPr lang="en-US" sz="2800" dirty="0"/>
              <a:t>PCMH transformation resulted in better diabetes control but did not impact blood pressure or weight</a:t>
            </a:r>
          </a:p>
          <a:p>
            <a:r>
              <a:rPr lang="en-US" sz="2800" dirty="0"/>
              <a:t>Subsets of patients did not benefit as much from PCMH transformation (African American and younger patients)</a:t>
            </a:r>
          </a:p>
          <a:p>
            <a:r>
              <a:rPr lang="en-US" sz="2800" dirty="0"/>
              <a:t>Additional research is needed to understand why PCMH transformation impacts some groups more than others</a:t>
            </a:r>
          </a:p>
        </p:txBody>
      </p:sp>
      <p:sp>
        <p:nvSpPr>
          <p:cNvPr id="4" name="Slide Number Placeholder 3"/>
          <p:cNvSpPr>
            <a:spLocks noGrp="1"/>
          </p:cNvSpPr>
          <p:nvPr>
            <p:ph type="sldNum" sz="quarter" idx="12"/>
          </p:nvPr>
        </p:nvSpPr>
        <p:spPr/>
        <p:txBody>
          <a:bodyPr/>
          <a:lstStyle/>
          <a:p>
            <a:fld id="{51E7A8BF-4B57-4F03-AD64-CFA07B2EF6C8}" type="slidenum">
              <a:rPr lang="en-US" smtClean="0"/>
              <a:t>27</a:t>
            </a:fld>
            <a:endParaRPr lang="en-US" dirty="0"/>
          </a:p>
        </p:txBody>
      </p:sp>
    </p:spTree>
    <p:extLst>
      <p:ext uri="{BB962C8B-B14F-4D97-AF65-F5344CB8AC3E}">
        <p14:creationId xmlns:p14="http://schemas.microsoft.com/office/powerpoint/2010/main" val="7541029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0536"/>
            <a:ext cx="8229600" cy="609600"/>
          </a:xfrm>
        </p:spPr>
        <p:txBody>
          <a:bodyPr/>
          <a:lstStyle/>
          <a:p>
            <a:r>
              <a:rPr lang="en-US" dirty="0"/>
              <a:t>PCMH Implementation Proposal</a:t>
            </a:r>
          </a:p>
        </p:txBody>
      </p:sp>
      <p:sp>
        <p:nvSpPr>
          <p:cNvPr id="3" name="Content Placeholder 2"/>
          <p:cNvSpPr>
            <a:spLocks noGrp="1"/>
          </p:cNvSpPr>
          <p:nvPr>
            <p:ph idx="1"/>
          </p:nvPr>
        </p:nvSpPr>
        <p:spPr>
          <a:xfrm>
            <a:off x="457200" y="1970761"/>
            <a:ext cx="8229600" cy="4144963"/>
          </a:xfrm>
        </p:spPr>
        <p:txBody>
          <a:bodyPr/>
          <a:lstStyle/>
          <a:p>
            <a:r>
              <a:rPr lang="en-US" sz="2800" dirty="0"/>
              <a:t>Partnering with HCN of FL to examine implementation of PCMH components in 9 of their centers across 48 clinic sites</a:t>
            </a:r>
          </a:p>
          <a:p>
            <a:r>
              <a:rPr lang="en-US" sz="2800" dirty="0"/>
              <a:t>Will combine quantitative and qualitative analyses to better understand how differences in implementation of PCMH components impact outcomes</a:t>
            </a:r>
          </a:p>
          <a:p>
            <a:r>
              <a:rPr lang="en-US" sz="2800" dirty="0"/>
              <a:t>Will develop an evidence-based model of implementation for FQHCs to assist with patient-centered transformation</a:t>
            </a:r>
          </a:p>
        </p:txBody>
      </p:sp>
      <p:sp>
        <p:nvSpPr>
          <p:cNvPr id="4" name="Slide Number Placeholder 3"/>
          <p:cNvSpPr>
            <a:spLocks noGrp="1"/>
          </p:cNvSpPr>
          <p:nvPr>
            <p:ph type="sldNum" sz="quarter" idx="12"/>
          </p:nvPr>
        </p:nvSpPr>
        <p:spPr/>
        <p:txBody>
          <a:bodyPr/>
          <a:lstStyle/>
          <a:p>
            <a:fld id="{51E7A8BF-4B57-4F03-AD64-CFA07B2EF6C8}" type="slidenum">
              <a:rPr lang="en-US" smtClean="0"/>
              <a:t>28</a:t>
            </a:fld>
            <a:endParaRPr lang="en-US" dirty="0"/>
          </a:p>
        </p:txBody>
      </p:sp>
    </p:spTree>
    <p:extLst>
      <p:ext uri="{BB962C8B-B14F-4D97-AF65-F5344CB8AC3E}">
        <p14:creationId xmlns:p14="http://schemas.microsoft.com/office/powerpoint/2010/main" val="31525638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PCMH Implementation Challenges</a:t>
            </a:r>
          </a:p>
        </p:txBody>
      </p:sp>
      <p:sp>
        <p:nvSpPr>
          <p:cNvPr id="3" name="Content Placeholder 2"/>
          <p:cNvSpPr>
            <a:spLocks noGrp="1"/>
          </p:cNvSpPr>
          <p:nvPr>
            <p:ph idx="1"/>
          </p:nvPr>
        </p:nvSpPr>
        <p:spPr/>
        <p:txBody>
          <a:bodyPr/>
          <a:lstStyle/>
          <a:p>
            <a:r>
              <a:rPr lang="en-US" dirty="0"/>
              <a:t>Health information technology (HIT)</a:t>
            </a:r>
          </a:p>
          <a:p>
            <a:pPr lvl="1"/>
            <a:r>
              <a:rPr lang="en-US" dirty="0"/>
              <a:t>Most practices have now implemented EHRs </a:t>
            </a:r>
          </a:p>
          <a:p>
            <a:pPr lvl="2"/>
            <a:r>
              <a:rPr lang="en-US" dirty="0"/>
              <a:t>Rural and smaller practices lag in adoption</a:t>
            </a:r>
          </a:p>
          <a:p>
            <a:pPr lvl="1"/>
            <a:r>
              <a:rPr lang="en-US" dirty="0"/>
              <a:t>Engaging stakeholders to meaningfully use HIT </a:t>
            </a:r>
          </a:p>
          <a:p>
            <a:pPr lvl="2"/>
            <a:r>
              <a:rPr lang="en-US" dirty="0"/>
              <a:t>Need to encourage and train providers and patients to use EHR features and patient portals</a:t>
            </a:r>
          </a:p>
          <a:p>
            <a:pPr lvl="1"/>
            <a:r>
              <a:rPr lang="en-US" dirty="0"/>
              <a:t>Lack of interoperability across practices</a:t>
            </a:r>
          </a:p>
          <a:p>
            <a:pPr lvl="2"/>
            <a:r>
              <a:rPr lang="en-US" dirty="0"/>
              <a:t>While most physician practices have implemented EHRs, other settings such as long term care and some specialties lag or might be on different platforms</a:t>
            </a:r>
          </a:p>
        </p:txBody>
      </p:sp>
      <p:sp>
        <p:nvSpPr>
          <p:cNvPr id="4" name="Slide Number Placeholder 3"/>
          <p:cNvSpPr>
            <a:spLocks noGrp="1"/>
          </p:cNvSpPr>
          <p:nvPr>
            <p:ph type="sldNum" sz="quarter" idx="12"/>
          </p:nvPr>
        </p:nvSpPr>
        <p:spPr/>
        <p:txBody>
          <a:bodyPr/>
          <a:lstStyle/>
          <a:p>
            <a:fld id="{51E7A8BF-4B57-4F03-AD64-CFA07B2EF6C8}" type="slidenum">
              <a:rPr lang="en-US" smtClean="0"/>
              <a:t>29</a:t>
            </a:fld>
            <a:endParaRPr lang="en-US" dirty="0"/>
          </a:p>
        </p:txBody>
      </p:sp>
    </p:spTree>
    <p:extLst>
      <p:ext uri="{BB962C8B-B14F-4D97-AF65-F5344CB8AC3E}">
        <p14:creationId xmlns:p14="http://schemas.microsoft.com/office/powerpoint/2010/main" val="2180489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Outline</a:t>
            </a:r>
          </a:p>
        </p:txBody>
      </p:sp>
      <p:sp>
        <p:nvSpPr>
          <p:cNvPr id="3" name="Content Placeholder 2"/>
          <p:cNvSpPr>
            <a:spLocks noGrp="1"/>
          </p:cNvSpPr>
          <p:nvPr>
            <p:ph idx="1"/>
          </p:nvPr>
        </p:nvSpPr>
        <p:spPr/>
        <p:txBody>
          <a:bodyPr/>
          <a:lstStyle/>
          <a:p>
            <a:r>
              <a:rPr lang="en-US" dirty="0"/>
              <a:t>What are FQHCs?</a:t>
            </a:r>
          </a:p>
          <a:p>
            <a:r>
              <a:rPr lang="en-US" dirty="0"/>
              <a:t>What is a Patient Centered Medical Home (PCMH)?</a:t>
            </a:r>
          </a:p>
          <a:p>
            <a:r>
              <a:rPr lang="en-US" dirty="0"/>
              <a:t>Impact of Initial Transformation to a PCMH on Diabetes Outcomes in FQHCs</a:t>
            </a:r>
          </a:p>
          <a:p>
            <a:r>
              <a:rPr lang="en-US" dirty="0"/>
              <a:t>Proposed study of PCMH implementation in FQHCs</a:t>
            </a:r>
          </a:p>
        </p:txBody>
      </p:sp>
      <p:sp>
        <p:nvSpPr>
          <p:cNvPr id="4" name="Slide Number Placeholder 3"/>
          <p:cNvSpPr>
            <a:spLocks noGrp="1"/>
          </p:cNvSpPr>
          <p:nvPr>
            <p:ph type="sldNum" sz="quarter" idx="12"/>
          </p:nvPr>
        </p:nvSpPr>
        <p:spPr/>
        <p:txBody>
          <a:bodyPr/>
          <a:lstStyle/>
          <a:p>
            <a:fld id="{51E7A8BF-4B57-4F03-AD64-CFA07B2EF6C8}" type="slidenum">
              <a:rPr lang="en-US" smtClean="0"/>
              <a:t>3</a:t>
            </a:fld>
            <a:endParaRPr lang="en-US" dirty="0"/>
          </a:p>
        </p:txBody>
      </p:sp>
    </p:spTree>
    <p:extLst>
      <p:ext uri="{BB962C8B-B14F-4D97-AF65-F5344CB8AC3E}">
        <p14:creationId xmlns:p14="http://schemas.microsoft.com/office/powerpoint/2010/main" val="20116936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Challenges</a:t>
            </a:r>
          </a:p>
        </p:txBody>
      </p:sp>
      <p:sp>
        <p:nvSpPr>
          <p:cNvPr id="3" name="Content Placeholder 2"/>
          <p:cNvSpPr>
            <a:spLocks noGrp="1"/>
          </p:cNvSpPr>
          <p:nvPr>
            <p:ph idx="1"/>
          </p:nvPr>
        </p:nvSpPr>
        <p:spPr/>
        <p:txBody>
          <a:bodyPr/>
          <a:lstStyle/>
          <a:p>
            <a:r>
              <a:rPr lang="en-US" dirty="0"/>
              <a:t>Often requires whole practice redesign</a:t>
            </a:r>
          </a:p>
          <a:p>
            <a:pPr lvl="1"/>
            <a:r>
              <a:rPr lang="en-US" dirty="0"/>
              <a:t>Scheduling and access processes</a:t>
            </a:r>
          </a:p>
          <a:p>
            <a:pPr lvl="2"/>
            <a:r>
              <a:rPr lang="en-US" dirty="0"/>
              <a:t>Staffing needs in off hours</a:t>
            </a:r>
          </a:p>
          <a:p>
            <a:pPr lvl="1"/>
            <a:r>
              <a:rPr lang="en-US" dirty="0"/>
              <a:t>Coordination with other healthcare organizations</a:t>
            </a:r>
          </a:p>
          <a:p>
            <a:pPr lvl="1"/>
            <a:r>
              <a:rPr lang="en-US" dirty="0"/>
              <a:t>Novel ways of bringing evidence to point of care</a:t>
            </a:r>
          </a:p>
          <a:p>
            <a:pPr lvl="1"/>
            <a:r>
              <a:rPr lang="en-US" dirty="0"/>
              <a:t>New quality improvement activities</a:t>
            </a:r>
          </a:p>
          <a:p>
            <a:pPr lvl="1"/>
            <a:r>
              <a:rPr lang="en-US" dirty="0"/>
              <a:t>Implementing team-based care practices</a:t>
            </a:r>
          </a:p>
          <a:p>
            <a:pPr lvl="1"/>
            <a:r>
              <a:rPr lang="en-US" dirty="0"/>
              <a:t>Methods to increase patient engagement</a:t>
            </a:r>
          </a:p>
          <a:p>
            <a:pPr lvl="1"/>
            <a:endParaRPr lang="en-US" dirty="0"/>
          </a:p>
        </p:txBody>
      </p:sp>
      <p:sp>
        <p:nvSpPr>
          <p:cNvPr id="4" name="Slide Number Placeholder 3"/>
          <p:cNvSpPr>
            <a:spLocks noGrp="1"/>
          </p:cNvSpPr>
          <p:nvPr>
            <p:ph type="sldNum" sz="quarter" idx="12"/>
          </p:nvPr>
        </p:nvSpPr>
        <p:spPr/>
        <p:txBody>
          <a:bodyPr/>
          <a:lstStyle/>
          <a:p>
            <a:fld id="{51E7A8BF-4B57-4F03-AD64-CFA07B2EF6C8}" type="slidenum">
              <a:rPr lang="en-US" smtClean="0"/>
              <a:t>30</a:t>
            </a:fld>
            <a:endParaRPr lang="en-US" dirty="0"/>
          </a:p>
        </p:txBody>
      </p:sp>
    </p:spTree>
    <p:extLst>
      <p:ext uri="{BB962C8B-B14F-4D97-AF65-F5344CB8AC3E}">
        <p14:creationId xmlns:p14="http://schemas.microsoft.com/office/powerpoint/2010/main" val="24434415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Challenges</a:t>
            </a:r>
          </a:p>
        </p:txBody>
      </p:sp>
      <p:sp>
        <p:nvSpPr>
          <p:cNvPr id="3" name="Content Placeholder 2"/>
          <p:cNvSpPr>
            <a:spLocks noGrp="1"/>
          </p:cNvSpPr>
          <p:nvPr>
            <p:ph idx="1"/>
          </p:nvPr>
        </p:nvSpPr>
        <p:spPr/>
        <p:txBody>
          <a:bodyPr/>
          <a:lstStyle/>
          <a:p>
            <a:r>
              <a:rPr lang="en-US" dirty="0"/>
              <a:t>Requires change in perspective</a:t>
            </a:r>
          </a:p>
          <a:p>
            <a:pPr lvl="1"/>
            <a:r>
              <a:rPr lang="en-US" dirty="0"/>
              <a:t>Team approach to decision making</a:t>
            </a:r>
          </a:p>
          <a:p>
            <a:pPr lvl="1"/>
            <a:r>
              <a:rPr lang="en-US" dirty="0"/>
              <a:t>Population health vs. individual patient</a:t>
            </a:r>
          </a:p>
          <a:p>
            <a:pPr lvl="1"/>
            <a:r>
              <a:rPr lang="en-US" dirty="0"/>
              <a:t>Getting patients to be more proactive</a:t>
            </a:r>
          </a:p>
          <a:p>
            <a:r>
              <a:rPr lang="en-US" dirty="0"/>
              <a:t>Change fatigue</a:t>
            </a:r>
          </a:p>
          <a:p>
            <a:pPr lvl="1"/>
            <a:r>
              <a:rPr lang="en-US" dirty="0"/>
              <a:t>Can lead to stress, burnout, and turnover</a:t>
            </a:r>
          </a:p>
          <a:p>
            <a:pPr lvl="1"/>
            <a:r>
              <a:rPr lang="en-US" dirty="0"/>
              <a:t>Needs to be monitored and managed</a:t>
            </a:r>
          </a:p>
        </p:txBody>
      </p:sp>
      <p:sp>
        <p:nvSpPr>
          <p:cNvPr id="4" name="Slide Number Placeholder 3"/>
          <p:cNvSpPr>
            <a:spLocks noGrp="1"/>
          </p:cNvSpPr>
          <p:nvPr>
            <p:ph type="sldNum" sz="quarter" idx="12"/>
          </p:nvPr>
        </p:nvSpPr>
        <p:spPr/>
        <p:txBody>
          <a:bodyPr/>
          <a:lstStyle/>
          <a:p>
            <a:fld id="{51E7A8BF-4B57-4F03-AD64-CFA07B2EF6C8}" type="slidenum">
              <a:rPr lang="en-US" smtClean="0"/>
              <a:t>31</a:t>
            </a:fld>
            <a:endParaRPr lang="en-US" dirty="0"/>
          </a:p>
        </p:txBody>
      </p:sp>
    </p:spTree>
    <p:extLst>
      <p:ext uri="{BB962C8B-B14F-4D97-AF65-F5344CB8AC3E}">
        <p14:creationId xmlns:p14="http://schemas.microsoft.com/office/powerpoint/2010/main" val="34833395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in HCN FQHCs</a:t>
            </a:r>
          </a:p>
        </p:txBody>
      </p:sp>
      <p:sp>
        <p:nvSpPr>
          <p:cNvPr id="3" name="Content Placeholder 2"/>
          <p:cNvSpPr>
            <a:spLocks noGrp="1"/>
          </p:cNvSpPr>
          <p:nvPr>
            <p:ph idx="1"/>
          </p:nvPr>
        </p:nvSpPr>
        <p:spPr/>
        <p:txBody>
          <a:bodyPr/>
          <a:lstStyle/>
          <a:p>
            <a:r>
              <a:rPr lang="en-US" sz="2800" dirty="0"/>
              <a:t>We conducted 4 in-depth interviews with FQHC administrators</a:t>
            </a:r>
          </a:p>
          <a:p>
            <a:pPr lvl="1"/>
            <a:r>
              <a:rPr lang="en-US" sz="2400" dirty="0"/>
              <a:t>Demonstrated that implementation approaches varied across clinic sites</a:t>
            </a:r>
          </a:p>
          <a:p>
            <a:pPr lvl="1"/>
            <a:r>
              <a:rPr lang="en-US" sz="2400" dirty="0"/>
              <a:t>Composition and leadership of care team varies</a:t>
            </a:r>
          </a:p>
          <a:p>
            <a:pPr lvl="1"/>
            <a:r>
              <a:rPr lang="en-US" sz="2400" dirty="0"/>
              <a:t>Use of “team huddles” to start each workday</a:t>
            </a:r>
          </a:p>
          <a:p>
            <a:pPr lvl="1"/>
            <a:r>
              <a:rPr lang="en-US" sz="2400" dirty="0"/>
              <a:t>Methods of communicating with staff about PCMH concepts and domains</a:t>
            </a:r>
          </a:p>
          <a:p>
            <a:pPr lvl="1"/>
            <a:r>
              <a:rPr lang="en-US" sz="2400" dirty="0"/>
              <a:t>Person leading PCMH transformation varies </a:t>
            </a:r>
          </a:p>
          <a:p>
            <a:pPr lvl="2"/>
            <a:r>
              <a:rPr lang="en-US" dirty="0"/>
              <a:t>Physician-led vs. non-physician administrator</a:t>
            </a:r>
          </a:p>
        </p:txBody>
      </p:sp>
      <p:sp>
        <p:nvSpPr>
          <p:cNvPr id="4" name="Slide Number Placeholder 3"/>
          <p:cNvSpPr>
            <a:spLocks noGrp="1"/>
          </p:cNvSpPr>
          <p:nvPr>
            <p:ph type="sldNum" sz="quarter" idx="12"/>
          </p:nvPr>
        </p:nvSpPr>
        <p:spPr/>
        <p:txBody>
          <a:bodyPr/>
          <a:lstStyle/>
          <a:p>
            <a:fld id="{51E7A8BF-4B57-4F03-AD64-CFA07B2EF6C8}" type="slidenum">
              <a:rPr lang="en-US" smtClean="0"/>
              <a:t>32</a:t>
            </a:fld>
            <a:endParaRPr lang="en-US" dirty="0"/>
          </a:p>
        </p:txBody>
      </p:sp>
    </p:spTree>
    <p:extLst>
      <p:ext uri="{BB962C8B-B14F-4D97-AF65-F5344CB8AC3E}">
        <p14:creationId xmlns:p14="http://schemas.microsoft.com/office/powerpoint/2010/main" val="35885641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3062"/>
            <a:ext cx="8229600" cy="609600"/>
          </a:xfrm>
        </p:spPr>
        <p:txBody>
          <a:bodyPr/>
          <a:lstStyle/>
          <a:p>
            <a:r>
              <a:rPr lang="en-US" dirty="0"/>
              <a:t>Study Aims</a:t>
            </a:r>
          </a:p>
        </p:txBody>
      </p:sp>
      <p:sp>
        <p:nvSpPr>
          <p:cNvPr id="3" name="Content Placeholder 2"/>
          <p:cNvSpPr>
            <a:spLocks noGrp="1"/>
          </p:cNvSpPr>
          <p:nvPr>
            <p:ph idx="1"/>
          </p:nvPr>
        </p:nvSpPr>
        <p:spPr>
          <a:xfrm>
            <a:off x="457200" y="1828800"/>
            <a:ext cx="8229600" cy="4144963"/>
          </a:xfrm>
        </p:spPr>
        <p:txBody>
          <a:bodyPr/>
          <a:lstStyle/>
          <a:p>
            <a:r>
              <a:rPr lang="en-US" dirty="0"/>
              <a:t>Evaluate the incremental impact of achieving NCQA PCMH accreditation in 2011, 2014, 2017 on clinical outcomes, patient engagement, utilization and costs</a:t>
            </a:r>
          </a:p>
          <a:p>
            <a:r>
              <a:rPr lang="en-US" dirty="0"/>
              <a:t>Qualitatively assess causes of variation in study outcomes across sites</a:t>
            </a:r>
          </a:p>
          <a:p>
            <a:r>
              <a:rPr lang="en-US" dirty="0"/>
              <a:t>Develop and disseminate an applied, evidence-based model of PCMH implementation</a:t>
            </a:r>
          </a:p>
        </p:txBody>
      </p:sp>
      <p:sp>
        <p:nvSpPr>
          <p:cNvPr id="4" name="Slide Number Placeholder 3"/>
          <p:cNvSpPr>
            <a:spLocks noGrp="1"/>
          </p:cNvSpPr>
          <p:nvPr>
            <p:ph type="sldNum" sz="quarter" idx="12"/>
          </p:nvPr>
        </p:nvSpPr>
        <p:spPr/>
        <p:txBody>
          <a:bodyPr/>
          <a:lstStyle/>
          <a:p>
            <a:fld id="{51E7A8BF-4B57-4F03-AD64-CFA07B2EF6C8}" type="slidenum">
              <a:rPr lang="en-US" smtClean="0"/>
              <a:t>33</a:t>
            </a:fld>
            <a:endParaRPr lang="en-US" dirty="0"/>
          </a:p>
        </p:txBody>
      </p:sp>
    </p:spTree>
    <p:extLst>
      <p:ext uri="{BB962C8B-B14F-4D97-AF65-F5344CB8AC3E}">
        <p14:creationId xmlns:p14="http://schemas.microsoft.com/office/powerpoint/2010/main" val="14384090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1707"/>
            <a:ext cx="8229600" cy="609600"/>
          </a:xfrm>
        </p:spPr>
        <p:txBody>
          <a:bodyPr/>
          <a:lstStyle/>
          <a:p>
            <a:r>
              <a:rPr lang="en-US" dirty="0"/>
              <a:t>Study Outcomes</a:t>
            </a:r>
          </a:p>
        </p:txBody>
      </p:sp>
      <p:sp>
        <p:nvSpPr>
          <p:cNvPr id="3" name="Content Placeholder 2"/>
          <p:cNvSpPr>
            <a:spLocks noGrp="1"/>
          </p:cNvSpPr>
          <p:nvPr>
            <p:ph idx="1"/>
          </p:nvPr>
        </p:nvSpPr>
        <p:spPr>
          <a:xfrm>
            <a:off x="457200" y="1818634"/>
            <a:ext cx="8229600" cy="4144963"/>
          </a:xfrm>
        </p:spPr>
        <p:txBody>
          <a:bodyPr/>
          <a:lstStyle/>
          <a:p>
            <a:r>
              <a:rPr lang="en-US" sz="2800" dirty="0"/>
              <a:t>Clinical outcomes from EHR </a:t>
            </a:r>
          </a:p>
          <a:p>
            <a:pPr lvl="1"/>
            <a:r>
              <a:rPr lang="en-US" sz="2400" dirty="0"/>
              <a:t>LDL, blood pressure, glucose, BMI, depression</a:t>
            </a:r>
          </a:p>
          <a:p>
            <a:r>
              <a:rPr lang="en-US" sz="2800" dirty="0"/>
              <a:t>Engagement outcomes from EHR</a:t>
            </a:r>
          </a:p>
          <a:p>
            <a:pPr lvl="1"/>
            <a:r>
              <a:rPr lang="en-US" sz="2400" dirty="0"/>
              <a:t>Appointment no-show rates, completed lab orders, completed specialist referrals</a:t>
            </a:r>
          </a:p>
          <a:p>
            <a:r>
              <a:rPr lang="en-US" sz="2800" dirty="0"/>
              <a:t>Utilization and costs</a:t>
            </a:r>
          </a:p>
          <a:p>
            <a:pPr lvl="1"/>
            <a:r>
              <a:rPr lang="en-US" sz="2400" dirty="0"/>
              <a:t>ED visits, inpatient admissions, ACS inpatient admissions, 30-day inpatient readmissions, immunizations, well child visits, total expenditures</a:t>
            </a:r>
          </a:p>
          <a:p>
            <a:pPr lvl="1"/>
            <a:r>
              <a:rPr lang="en-US" sz="2400" dirty="0"/>
              <a:t>Disease specific utilization for children with asthma</a:t>
            </a:r>
          </a:p>
        </p:txBody>
      </p:sp>
      <p:sp>
        <p:nvSpPr>
          <p:cNvPr id="4" name="Slide Number Placeholder 3"/>
          <p:cNvSpPr>
            <a:spLocks noGrp="1"/>
          </p:cNvSpPr>
          <p:nvPr>
            <p:ph type="sldNum" sz="quarter" idx="12"/>
          </p:nvPr>
        </p:nvSpPr>
        <p:spPr/>
        <p:txBody>
          <a:bodyPr/>
          <a:lstStyle/>
          <a:p>
            <a:fld id="{51E7A8BF-4B57-4F03-AD64-CFA07B2EF6C8}" type="slidenum">
              <a:rPr lang="en-US" smtClean="0"/>
              <a:t>34</a:t>
            </a:fld>
            <a:endParaRPr lang="en-US" dirty="0"/>
          </a:p>
        </p:txBody>
      </p:sp>
    </p:spTree>
    <p:extLst>
      <p:ext uri="{BB962C8B-B14F-4D97-AF65-F5344CB8AC3E}">
        <p14:creationId xmlns:p14="http://schemas.microsoft.com/office/powerpoint/2010/main" val="7677393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9151"/>
            <a:ext cx="8229600" cy="609600"/>
          </a:xfrm>
        </p:spPr>
        <p:txBody>
          <a:bodyPr/>
          <a:lstStyle/>
          <a:p>
            <a:r>
              <a:rPr lang="en-US" dirty="0"/>
              <a:t>Study Approach</a:t>
            </a:r>
          </a:p>
        </p:txBody>
      </p:sp>
      <p:sp>
        <p:nvSpPr>
          <p:cNvPr id="4" name="Slide Number Placeholder 3"/>
          <p:cNvSpPr>
            <a:spLocks noGrp="1"/>
          </p:cNvSpPr>
          <p:nvPr>
            <p:ph type="sldNum" sz="quarter" idx="12"/>
          </p:nvPr>
        </p:nvSpPr>
        <p:spPr/>
        <p:txBody>
          <a:bodyPr/>
          <a:lstStyle/>
          <a:p>
            <a:fld id="{51E7A8BF-4B57-4F03-AD64-CFA07B2EF6C8}" type="slidenum">
              <a:rPr lang="en-US" smtClean="0"/>
              <a:t>35</a:t>
            </a:fld>
            <a:endParaRPr lang="en-US" dirty="0"/>
          </a:p>
        </p:txBody>
      </p:sp>
      <p:pic>
        <p:nvPicPr>
          <p:cNvPr id="5" name="Content Placeholder 4"/>
          <p:cNvPicPr>
            <a:picLocks noGrp="1"/>
          </p:cNvPicPr>
          <p:nvPr>
            <p:ph idx="1"/>
          </p:nvPr>
        </p:nvPicPr>
        <p:blipFill rotWithShape="1">
          <a:blip r:embed="rId3">
            <a:extLst>
              <a:ext uri="{28A0092B-C50C-407E-A947-70E740481C1C}">
                <a14:useLocalDpi xmlns:a14="http://schemas.microsoft.com/office/drawing/2010/main" val="0"/>
              </a:ext>
            </a:extLst>
          </a:blip>
          <a:srcRect l="2506" t="8907" r="10545" b="7373"/>
          <a:stretch/>
        </p:blipFill>
        <p:spPr bwMode="auto">
          <a:xfrm>
            <a:off x="609600" y="1905000"/>
            <a:ext cx="7924800" cy="4343400"/>
          </a:xfrm>
          <a:prstGeom prst="rect">
            <a:avLst/>
          </a:prstGeom>
          <a:ln w="9525" cap="flat" cmpd="sng" algn="ctr">
            <a:solidFill>
              <a:sysClr val="windowText" lastClr="000000"/>
            </a:solidFill>
            <a:prstDash val="solid"/>
            <a:round/>
            <a:headEnd type="none" w="med" len="med"/>
            <a:tailEnd type="none" w="med" len="med"/>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915516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Quantitative Analysis</a:t>
            </a:r>
          </a:p>
        </p:txBody>
      </p:sp>
      <p:sp>
        <p:nvSpPr>
          <p:cNvPr id="3" name="Content Placeholder 2"/>
          <p:cNvSpPr>
            <a:spLocks noGrp="1"/>
          </p:cNvSpPr>
          <p:nvPr>
            <p:ph idx="1"/>
          </p:nvPr>
        </p:nvSpPr>
        <p:spPr/>
        <p:txBody>
          <a:bodyPr/>
          <a:lstStyle/>
          <a:p>
            <a:r>
              <a:rPr lang="en-US" sz="2800" dirty="0"/>
              <a:t>Data will be collected for all patients receiving care at 9 HCN of FL Centers (48 clinics) from 2010-2019</a:t>
            </a:r>
          </a:p>
          <a:p>
            <a:pPr lvl="1"/>
            <a:r>
              <a:rPr lang="en-US" sz="2400" dirty="0"/>
              <a:t>Served 213,282 unique patients in 2015</a:t>
            </a:r>
          </a:p>
          <a:p>
            <a:r>
              <a:rPr lang="en-US" sz="2800" dirty="0"/>
              <a:t>Time series analyses will be conducted to identify incremental changes in study outcomes associated with achieving 2011, 2014, and 2017 NCQA PCMH criteria</a:t>
            </a:r>
          </a:p>
          <a:p>
            <a:pPr lvl="1"/>
            <a:r>
              <a:rPr lang="en-US" sz="2400" dirty="0"/>
              <a:t>Stratified by children vs. adults</a:t>
            </a:r>
          </a:p>
          <a:p>
            <a:pPr lvl="1"/>
            <a:r>
              <a:rPr lang="en-US" sz="2400" dirty="0" err="1"/>
              <a:t>Subanalysis</a:t>
            </a:r>
            <a:r>
              <a:rPr lang="en-US" sz="2400" dirty="0"/>
              <a:t> for children with asthma, adults with diabetes</a:t>
            </a:r>
          </a:p>
        </p:txBody>
      </p:sp>
      <p:sp>
        <p:nvSpPr>
          <p:cNvPr id="4" name="Slide Number Placeholder 3"/>
          <p:cNvSpPr>
            <a:spLocks noGrp="1"/>
          </p:cNvSpPr>
          <p:nvPr>
            <p:ph type="sldNum" sz="quarter" idx="12"/>
          </p:nvPr>
        </p:nvSpPr>
        <p:spPr/>
        <p:txBody>
          <a:bodyPr/>
          <a:lstStyle/>
          <a:p>
            <a:fld id="{51E7A8BF-4B57-4F03-AD64-CFA07B2EF6C8}" type="slidenum">
              <a:rPr lang="en-US" smtClean="0"/>
              <a:t>36</a:t>
            </a:fld>
            <a:endParaRPr lang="en-US" dirty="0"/>
          </a:p>
        </p:txBody>
      </p:sp>
    </p:spTree>
    <p:extLst>
      <p:ext uri="{BB962C8B-B14F-4D97-AF65-F5344CB8AC3E}">
        <p14:creationId xmlns:p14="http://schemas.microsoft.com/office/powerpoint/2010/main" val="3926061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Qualitative Analysis</a:t>
            </a:r>
          </a:p>
        </p:txBody>
      </p:sp>
      <p:sp>
        <p:nvSpPr>
          <p:cNvPr id="3" name="Content Placeholder 2"/>
          <p:cNvSpPr>
            <a:spLocks noGrp="1"/>
          </p:cNvSpPr>
          <p:nvPr>
            <p:ph idx="1"/>
          </p:nvPr>
        </p:nvSpPr>
        <p:spPr/>
        <p:txBody>
          <a:bodyPr/>
          <a:lstStyle/>
          <a:p>
            <a:r>
              <a:rPr lang="en-US" sz="2800" dirty="0"/>
              <a:t>Uncover and describe the process of transformation to a PCMH </a:t>
            </a:r>
          </a:p>
          <a:p>
            <a:r>
              <a:rPr lang="en-US" sz="2800" dirty="0"/>
              <a:t>Describe how the various sites implement specific PCMH components</a:t>
            </a:r>
          </a:p>
          <a:p>
            <a:r>
              <a:rPr lang="en-US" sz="2800" dirty="0"/>
              <a:t>Qualitative findings will be used to provide context to quantitative findings and provide perspective on the transformation process</a:t>
            </a:r>
          </a:p>
          <a:p>
            <a:r>
              <a:rPr lang="en-US" sz="2800" dirty="0"/>
              <a:t>Qualitative data from in-depth interviews and review of documented policies and procedures</a:t>
            </a:r>
          </a:p>
        </p:txBody>
      </p:sp>
      <p:sp>
        <p:nvSpPr>
          <p:cNvPr id="4" name="Slide Number Placeholder 3"/>
          <p:cNvSpPr>
            <a:spLocks noGrp="1"/>
          </p:cNvSpPr>
          <p:nvPr>
            <p:ph type="sldNum" sz="quarter" idx="12"/>
          </p:nvPr>
        </p:nvSpPr>
        <p:spPr/>
        <p:txBody>
          <a:bodyPr/>
          <a:lstStyle/>
          <a:p>
            <a:fld id="{51E7A8BF-4B57-4F03-AD64-CFA07B2EF6C8}" type="slidenum">
              <a:rPr lang="en-US" smtClean="0"/>
              <a:t>37</a:t>
            </a:fld>
            <a:endParaRPr lang="en-US" dirty="0"/>
          </a:p>
        </p:txBody>
      </p:sp>
    </p:spTree>
    <p:extLst>
      <p:ext uri="{BB962C8B-B14F-4D97-AF65-F5344CB8AC3E}">
        <p14:creationId xmlns:p14="http://schemas.microsoft.com/office/powerpoint/2010/main" val="7432582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Qualitative Methods</a:t>
            </a:r>
          </a:p>
        </p:txBody>
      </p:sp>
      <p:sp>
        <p:nvSpPr>
          <p:cNvPr id="3" name="Content Placeholder 2"/>
          <p:cNvSpPr>
            <a:spLocks noGrp="1"/>
          </p:cNvSpPr>
          <p:nvPr>
            <p:ph idx="1"/>
          </p:nvPr>
        </p:nvSpPr>
        <p:spPr/>
        <p:txBody>
          <a:bodyPr/>
          <a:lstStyle/>
          <a:p>
            <a:r>
              <a:rPr lang="en-US" sz="2800" dirty="0"/>
              <a:t>Grounded theory approach will link implementation processes, PCMH constructs, and site outcomes</a:t>
            </a:r>
          </a:p>
          <a:p>
            <a:pPr lvl="1"/>
            <a:r>
              <a:rPr lang="en-US" sz="2400" dirty="0"/>
              <a:t>Information will be categorized based on events, processes, and occurrences that share a feature, attribute, or characteristic with each other</a:t>
            </a:r>
          </a:p>
          <a:p>
            <a:pPr lvl="1"/>
            <a:r>
              <a:rPr lang="en-US" sz="2400" dirty="0"/>
              <a:t>Will use constant comparison analysis to merge, modify and clarify codes</a:t>
            </a:r>
          </a:p>
          <a:p>
            <a:pPr lvl="1"/>
            <a:r>
              <a:rPr lang="en-US" sz="2400" dirty="0"/>
              <a:t>Example – patient communication could be categorized as email, printed material, online material, telephone</a:t>
            </a:r>
          </a:p>
        </p:txBody>
      </p:sp>
      <p:sp>
        <p:nvSpPr>
          <p:cNvPr id="4" name="Slide Number Placeholder 3"/>
          <p:cNvSpPr>
            <a:spLocks noGrp="1"/>
          </p:cNvSpPr>
          <p:nvPr>
            <p:ph type="sldNum" sz="quarter" idx="12"/>
          </p:nvPr>
        </p:nvSpPr>
        <p:spPr/>
        <p:txBody>
          <a:bodyPr/>
          <a:lstStyle/>
          <a:p>
            <a:fld id="{51E7A8BF-4B57-4F03-AD64-CFA07B2EF6C8}" type="slidenum">
              <a:rPr lang="en-US" smtClean="0"/>
              <a:t>38</a:t>
            </a:fld>
            <a:endParaRPr lang="en-US" dirty="0"/>
          </a:p>
        </p:txBody>
      </p:sp>
    </p:spTree>
    <p:extLst>
      <p:ext uri="{BB962C8B-B14F-4D97-AF65-F5344CB8AC3E}">
        <p14:creationId xmlns:p14="http://schemas.microsoft.com/office/powerpoint/2010/main" val="3488741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PCMH Implementation Model</a:t>
            </a:r>
          </a:p>
        </p:txBody>
      </p:sp>
      <p:sp>
        <p:nvSpPr>
          <p:cNvPr id="3" name="Content Placeholder 2"/>
          <p:cNvSpPr>
            <a:spLocks noGrp="1"/>
          </p:cNvSpPr>
          <p:nvPr>
            <p:ph idx="1"/>
          </p:nvPr>
        </p:nvSpPr>
        <p:spPr/>
        <p:txBody>
          <a:bodyPr/>
          <a:lstStyle/>
          <a:p>
            <a:r>
              <a:rPr lang="en-US" sz="2800" dirty="0"/>
              <a:t>Will use a mixed-method approach that employs quantitative and qualitative data integration</a:t>
            </a:r>
          </a:p>
          <a:p>
            <a:pPr lvl="1"/>
            <a:r>
              <a:rPr lang="en-US" sz="2400" dirty="0"/>
              <a:t>Create joint display that list quantitative and qualitative findings side-by-side</a:t>
            </a:r>
          </a:p>
          <a:p>
            <a:pPr lvl="1"/>
            <a:r>
              <a:rPr lang="en-US" sz="2400" dirty="0"/>
              <a:t>Weights of different perspectives will be developed based on how often themes are raised by key informants</a:t>
            </a:r>
          </a:p>
          <a:p>
            <a:pPr lvl="1"/>
            <a:r>
              <a:rPr lang="en-US" sz="2400" dirty="0"/>
              <a:t>A visual diagram will be developed based on findings</a:t>
            </a:r>
          </a:p>
          <a:p>
            <a:pPr lvl="1"/>
            <a:r>
              <a:rPr lang="en-US" sz="2400" dirty="0"/>
              <a:t>Present diagram and obtain feedback from advisory committee made up of FQHC managers and other key stakeholders</a:t>
            </a:r>
          </a:p>
          <a:p>
            <a:pPr lvl="1"/>
            <a:endParaRPr lang="en-US" dirty="0"/>
          </a:p>
          <a:p>
            <a:pPr marL="457200" lvl="1" indent="0">
              <a:buNone/>
            </a:pPr>
            <a:endParaRPr lang="en-US" dirty="0"/>
          </a:p>
        </p:txBody>
      </p:sp>
      <p:sp>
        <p:nvSpPr>
          <p:cNvPr id="4" name="Slide Number Placeholder 3"/>
          <p:cNvSpPr>
            <a:spLocks noGrp="1"/>
          </p:cNvSpPr>
          <p:nvPr>
            <p:ph type="sldNum" sz="quarter" idx="12"/>
          </p:nvPr>
        </p:nvSpPr>
        <p:spPr/>
        <p:txBody>
          <a:bodyPr/>
          <a:lstStyle/>
          <a:p>
            <a:fld id="{51E7A8BF-4B57-4F03-AD64-CFA07B2EF6C8}" type="slidenum">
              <a:rPr lang="en-US" smtClean="0"/>
              <a:t>39</a:t>
            </a:fld>
            <a:endParaRPr lang="en-US" dirty="0"/>
          </a:p>
        </p:txBody>
      </p:sp>
    </p:spTree>
    <p:extLst>
      <p:ext uri="{BB962C8B-B14F-4D97-AF65-F5344CB8AC3E}">
        <p14:creationId xmlns:p14="http://schemas.microsoft.com/office/powerpoint/2010/main" val="384638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1707"/>
            <a:ext cx="8229600" cy="609600"/>
          </a:xfrm>
        </p:spPr>
        <p:txBody>
          <a:bodyPr/>
          <a:lstStyle/>
          <a:p>
            <a:r>
              <a:rPr lang="en-US" sz="3200" b="1" dirty="0"/>
              <a:t>Federally Qualified Health Centers (FQHCs)</a:t>
            </a:r>
          </a:p>
        </p:txBody>
      </p:sp>
      <p:sp>
        <p:nvSpPr>
          <p:cNvPr id="4" name="Slide Number Placeholder 3"/>
          <p:cNvSpPr>
            <a:spLocks noGrp="1"/>
          </p:cNvSpPr>
          <p:nvPr>
            <p:ph type="sldNum" sz="quarter" idx="12"/>
          </p:nvPr>
        </p:nvSpPr>
        <p:spPr/>
        <p:txBody>
          <a:bodyPr/>
          <a:lstStyle/>
          <a:p>
            <a:fld id="{51E7A8BF-4B57-4F03-AD64-CFA07B2EF6C8}" type="slidenum">
              <a:rPr lang="en-US" smtClean="0"/>
              <a:t>4</a:t>
            </a:fld>
            <a:endParaRPr lang="en-US" dirty="0"/>
          </a:p>
        </p:txBody>
      </p:sp>
      <p:sp>
        <p:nvSpPr>
          <p:cNvPr id="5" name="Content Placeholder 4"/>
          <p:cNvSpPr>
            <a:spLocks noGrp="1"/>
          </p:cNvSpPr>
          <p:nvPr>
            <p:ph idx="1"/>
          </p:nvPr>
        </p:nvSpPr>
        <p:spPr/>
        <p:txBody>
          <a:bodyPr/>
          <a:lstStyle/>
          <a:p>
            <a:r>
              <a:rPr lang="en-US" sz="2800" dirty="0"/>
              <a:t>FQHCs authorized by the Public Health Services Act</a:t>
            </a:r>
          </a:p>
          <a:p>
            <a:r>
              <a:rPr lang="en-US" sz="2800" dirty="0"/>
              <a:t>Qualify for grants and enhanced reimbursement</a:t>
            </a:r>
          </a:p>
          <a:p>
            <a:r>
              <a:rPr lang="en-US" sz="2800" dirty="0"/>
              <a:t>To be designated as an FQHC by HRSA:</a:t>
            </a:r>
          </a:p>
          <a:p>
            <a:pPr lvl="1"/>
            <a:r>
              <a:rPr lang="en-US" sz="2400" dirty="0"/>
              <a:t>Serve an underserved area or population</a:t>
            </a:r>
          </a:p>
          <a:p>
            <a:pPr lvl="1"/>
            <a:r>
              <a:rPr lang="en-US" sz="2400" dirty="0"/>
              <a:t>Offer a sliding fee scale</a:t>
            </a:r>
          </a:p>
          <a:p>
            <a:pPr lvl="1"/>
            <a:r>
              <a:rPr lang="en-US" sz="2400" dirty="0"/>
              <a:t>Provide comprehensive services</a:t>
            </a:r>
          </a:p>
          <a:p>
            <a:pPr lvl="1"/>
            <a:r>
              <a:rPr lang="en-US" sz="2400" dirty="0"/>
              <a:t>Have an ongoing quality assurance program</a:t>
            </a:r>
          </a:p>
          <a:p>
            <a:pPr lvl="1"/>
            <a:r>
              <a:rPr lang="en-US" sz="2400" dirty="0"/>
              <a:t>Have a governing board of directors</a:t>
            </a:r>
          </a:p>
          <a:p>
            <a:pPr lvl="1"/>
            <a:r>
              <a:rPr lang="en-US" sz="2400" dirty="0"/>
              <a:t>Not-for-profit</a:t>
            </a:r>
          </a:p>
        </p:txBody>
      </p:sp>
    </p:spTree>
    <p:extLst>
      <p:ext uri="{BB962C8B-B14F-4D97-AF65-F5344CB8AC3E}">
        <p14:creationId xmlns:p14="http://schemas.microsoft.com/office/powerpoint/2010/main" val="32377863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1978"/>
            <a:ext cx="8229600" cy="609600"/>
          </a:xfrm>
        </p:spPr>
        <p:txBody>
          <a:bodyPr/>
          <a:lstStyle/>
          <a:p>
            <a:r>
              <a:rPr lang="en-US" dirty="0"/>
              <a:t>Dissemination</a:t>
            </a:r>
          </a:p>
        </p:txBody>
      </p:sp>
      <p:sp>
        <p:nvSpPr>
          <p:cNvPr id="3" name="Content Placeholder 2"/>
          <p:cNvSpPr>
            <a:spLocks noGrp="1"/>
          </p:cNvSpPr>
          <p:nvPr>
            <p:ph idx="1"/>
          </p:nvPr>
        </p:nvSpPr>
        <p:spPr>
          <a:xfrm>
            <a:off x="457200" y="1836378"/>
            <a:ext cx="8229600" cy="4144963"/>
          </a:xfrm>
        </p:spPr>
        <p:txBody>
          <a:bodyPr/>
          <a:lstStyle/>
          <a:p>
            <a:r>
              <a:rPr lang="en-US" dirty="0"/>
              <a:t>Final and most important goal is to disseminate our findings</a:t>
            </a:r>
          </a:p>
          <a:p>
            <a:r>
              <a:rPr lang="en-US" dirty="0"/>
              <a:t>Plans to regularly engage with key stakeholders (FQHCs, clinicians, community agencies, NCQA) throughout the course of the project</a:t>
            </a:r>
          </a:p>
          <a:p>
            <a:pPr lvl="1"/>
            <a:r>
              <a:rPr lang="en-US" dirty="0"/>
              <a:t>Present findings</a:t>
            </a:r>
          </a:p>
          <a:p>
            <a:pPr lvl="1"/>
            <a:r>
              <a:rPr lang="en-US" dirty="0"/>
              <a:t>How to interpret findings</a:t>
            </a:r>
          </a:p>
          <a:p>
            <a:pPr lvl="1"/>
            <a:r>
              <a:rPr lang="en-US" dirty="0"/>
              <a:t>How to translate findings into practice</a:t>
            </a:r>
          </a:p>
        </p:txBody>
      </p:sp>
      <p:sp>
        <p:nvSpPr>
          <p:cNvPr id="4" name="Slide Number Placeholder 3"/>
          <p:cNvSpPr>
            <a:spLocks noGrp="1"/>
          </p:cNvSpPr>
          <p:nvPr>
            <p:ph type="sldNum" sz="quarter" idx="12"/>
          </p:nvPr>
        </p:nvSpPr>
        <p:spPr/>
        <p:txBody>
          <a:bodyPr/>
          <a:lstStyle/>
          <a:p>
            <a:fld id="{51E7A8BF-4B57-4F03-AD64-CFA07B2EF6C8}" type="slidenum">
              <a:rPr lang="en-US" smtClean="0"/>
              <a:t>40</a:t>
            </a:fld>
            <a:endParaRPr lang="en-US" dirty="0"/>
          </a:p>
        </p:txBody>
      </p:sp>
    </p:spTree>
    <p:extLst>
      <p:ext uri="{BB962C8B-B14F-4D97-AF65-F5344CB8AC3E}">
        <p14:creationId xmlns:p14="http://schemas.microsoft.com/office/powerpoint/2010/main" val="24839819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and Comments?</a:t>
            </a:r>
          </a:p>
        </p:txBody>
      </p:sp>
      <p:sp>
        <p:nvSpPr>
          <p:cNvPr id="3" name="Content Placeholder 2"/>
          <p:cNvSpPr>
            <a:spLocks noGrp="1"/>
          </p:cNvSpPr>
          <p:nvPr>
            <p:ph idx="1"/>
          </p:nvPr>
        </p:nvSpPr>
        <p:spPr/>
        <p:txBody>
          <a:bodyPr/>
          <a:lstStyle/>
          <a:p>
            <a:endParaRPr lang="en-US" dirty="0"/>
          </a:p>
          <a:p>
            <a:endParaRPr lang="en-US" dirty="0"/>
          </a:p>
          <a:p>
            <a:r>
              <a:rPr lang="en-US" dirty="0"/>
              <a:t>Contact information:</a:t>
            </a:r>
          </a:p>
          <a:p>
            <a:pPr lvl="1"/>
            <a:r>
              <a:rPr lang="en-US" dirty="0">
                <a:hlinkClick r:id="rId2"/>
              </a:rPr>
              <a:t>Jeffrey.Harman@med.fsu.edu</a:t>
            </a:r>
            <a:endParaRPr lang="en-US" dirty="0"/>
          </a:p>
          <a:p>
            <a:pPr lvl="1"/>
            <a:r>
              <a:rPr lang="en-US" dirty="0"/>
              <a:t>850-645-1540 or 352-333-7983</a:t>
            </a:r>
          </a:p>
        </p:txBody>
      </p:sp>
      <p:sp>
        <p:nvSpPr>
          <p:cNvPr id="4" name="Slide Number Placeholder 3"/>
          <p:cNvSpPr>
            <a:spLocks noGrp="1"/>
          </p:cNvSpPr>
          <p:nvPr>
            <p:ph type="sldNum" sz="quarter" idx="12"/>
          </p:nvPr>
        </p:nvSpPr>
        <p:spPr/>
        <p:txBody>
          <a:bodyPr/>
          <a:lstStyle/>
          <a:p>
            <a:fld id="{51E7A8BF-4B57-4F03-AD64-CFA07B2EF6C8}" type="slidenum">
              <a:rPr lang="en-US" smtClean="0"/>
              <a:t>41</a:t>
            </a:fld>
            <a:endParaRPr lang="en-US" dirty="0"/>
          </a:p>
        </p:txBody>
      </p:sp>
    </p:spTree>
    <p:extLst>
      <p:ext uri="{BB962C8B-B14F-4D97-AF65-F5344CB8AC3E}">
        <p14:creationId xmlns:p14="http://schemas.microsoft.com/office/powerpoint/2010/main" val="1027003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FQHC Services</a:t>
            </a:r>
          </a:p>
        </p:txBody>
      </p:sp>
      <p:sp>
        <p:nvSpPr>
          <p:cNvPr id="3" name="Content Placeholder 2"/>
          <p:cNvSpPr>
            <a:spLocks noGrp="1"/>
          </p:cNvSpPr>
          <p:nvPr>
            <p:ph idx="1"/>
          </p:nvPr>
        </p:nvSpPr>
        <p:spPr/>
        <p:txBody>
          <a:bodyPr numCol="2"/>
          <a:lstStyle/>
          <a:p>
            <a:r>
              <a:rPr lang="en-US" dirty="0"/>
              <a:t>Primary medical care</a:t>
            </a:r>
          </a:p>
          <a:p>
            <a:r>
              <a:rPr lang="en-US" dirty="0"/>
              <a:t>Health Screenings</a:t>
            </a:r>
          </a:p>
          <a:p>
            <a:r>
              <a:rPr lang="en-US" dirty="0"/>
              <a:t>Prenatal care</a:t>
            </a:r>
          </a:p>
          <a:p>
            <a:r>
              <a:rPr lang="en-US" dirty="0"/>
              <a:t>Family Planning</a:t>
            </a:r>
          </a:p>
          <a:p>
            <a:r>
              <a:rPr lang="en-US" dirty="0"/>
              <a:t>Pediatrics</a:t>
            </a:r>
          </a:p>
          <a:p>
            <a:r>
              <a:rPr lang="en-US" dirty="0"/>
              <a:t>Immunizations</a:t>
            </a:r>
          </a:p>
          <a:p>
            <a:r>
              <a:rPr lang="en-US" dirty="0"/>
              <a:t>Emergency medical</a:t>
            </a:r>
          </a:p>
          <a:p>
            <a:r>
              <a:rPr lang="en-US" dirty="0"/>
              <a:t>Vision services</a:t>
            </a:r>
          </a:p>
          <a:p>
            <a:r>
              <a:rPr lang="en-US" dirty="0"/>
              <a:t>Diagnostic services (e.g. x-ray, lab)</a:t>
            </a:r>
          </a:p>
          <a:p>
            <a:r>
              <a:rPr lang="en-US" dirty="0"/>
              <a:t>Dental</a:t>
            </a:r>
          </a:p>
          <a:p>
            <a:r>
              <a:rPr lang="en-US" dirty="0"/>
              <a:t>Mental health services</a:t>
            </a:r>
          </a:p>
          <a:p>
            <a:r>
              <a:rPr lang="en-US" dirty="0"/>
              <a:t>Substance abuse services</a:t>
            </a:r>
          </a:p>
        </p:txBody>
      </p:sp>
      <p:sp>
        <p:nvSpPr>
          <p:cNvPr id="4" name="Slide Number Placeholder 3"/>
          <p:cNvSpPr>
            <a:spLocks noGrp="1"/>
          </p:cNvSpPr>
          <p:nvPr>
            <p:ph type="sldNum" sz="quarter" idx="12"/>
          </p:nvPr>
        </p:nvSpPr>
        <p:spPr/>
        <p:txBody>
          <a:bodyPr/>
          <a:lstStyle/>
          <a:p>
            <a:fld id="{51E7A8BF-4B57-4F03-AD64-CFA07B2EF6C8}" type="slidenum">
              <a:rPr lang="en-US" smtClean="0"/>
              <a:t>5</a:t>
            </a:fld>
            <a:endParaRPr lang="en-US" dirty="0"/>
          </a:p>
        </p:txBody>
      </p:sp>
    </p:spTree>
    <p:extLst>
      <p:ext uri="{BB962C8B-B14F-4D97-AF65-F5344CB8AC3E}">
        <p14:creationId xmlns:p14="http://schemas.microsoft.com/office/powerpoint/2010/main" val="1867023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09600"/>
          </a:xfrm>
        </p:spPr>
        <p:txBody>
          <a:bodyPr/>
          <a:lstStyle/>
          <a:p>
            <a:r>
              <a:rPr lang="en-US" sz="4000" b="1" dirty="0"/>
              <a:t>Florida FQHCs</a:t>
            </a:r>
          </a:p>
        </p:txBody>
      </p:sp>
      <p:sp>
        <p:nvSpPr>
          <p:cNvPr id="4" name="Slide Number Placeholder 3"/>
          <p:cNvSpPr>
            <a:spLocks noGrp="1"/>
          </p:cNvSpPr>
          <p:nvPr>
            <p:ph type="sldNum" sz="quarter" idx="12"/>
          </p:nvPr>
        </p:nvSpPr>
        <p:spPr/>
        <p:txBody>
          <a:bodyPr/>
          <a:lstStyle/>
          <a:p>
            <a:fld id="{51E7A8BF-4B57-4F03-AD64-CFA07B2EF6C8}" type="slidenum">
              <a:rPr lang="en-US" smtClean="0"/>
              <a:t>6</a:t>
            </a:fld>
            <a:endParaRPr lang="en-US" dirty="0"/>
          </a:p>
        </p:txBody>
      </p:sp>
      <p:sp>
        <p:nvSpPr>
          <p:cNvPr id="5" name="Content Placeholder 4"/>
          <p:cNvSpPr>
            <a:spLocks noGrp="1"/>
          </p:cNvSpPr>
          <p:nvPr>
            <p:ph idx="1"/>
          </p:nvPr>
        </p:nvSpPr>
        <p:spPr/>
        <p:txBody>
          <a:bodyPr/>
          <a:lstStyle/>
          <a:p>
            <a:r>
              <a:rPr lang="en-US" dirty="0"/>
              <a:t>48 FQHCs operating in Florida (2013)</a:t>
            </a:r>
          </a:p>
          <a:p>
            <a:pPr lvl="1"/>
            <a:r>
              <a:rPr lang="en-US" dirty="0"/>
              <a:t>429 clinic sites</a:t>
            </a:r>
          </a:p>
          <a:p>
            <a:pPr lvl="1"/>
            <a:r>
              <a:rPr lang="en-US" dirty="0"/>
              <a:t>Serving 1.1 million Floridians each year</a:t>
            </a:r>
          </a:p>
          <a:p>
            <a:pPr lvl="1"/>
            <a:r>
              <a:rPr lang="en-US" dirty="0"/>
              <a:t>4.3 million visits each year</a:t>
            </a:r>
          </a:p>
          <a:p>
            <a:r>
              <a:rPr lang="en-US" dirty="0"/>
              <a:t>85% of revenue from government sources</a:t>
            </a:r>
          </a:p>
          <a:p>
            <a:pPr lvl="1"/>
            <a:r>
              <a:rPr lang="en-US" dirty="0"/>
              <a:t>40% from Federal, State, and Local grants</a:t>
            </a:r>
          </a:p>
          <a:p>
            <a:pPr lvl="1"/>
            <a:r>
              <a:rPr lang="en-US" dirty="0"/>
              <a:t>36% of revenue from Medicaid</a:t>
            </a:r>
          </a:p>
          <a:p>
            <a:pPr marL="57150" indent="0">
              <a:buNone/>
            </a:pPr>
            <a:endParaRPr lang="en-US" sz="2000" dirty="0"/>
          </a:p>
          <a:p>
            <a:pPr marL="57150" indent="0">
              <a:buNone/>
            </a:pPr>
            <a:r>
              <a:rPr lang="en-US" sz="2000" dirty="0"/>
              <a:t>Source: Kaiser Family Foundation (KFF.org)</a:t>
            </a:r>
          </a:p>
          <a:p>
            <a:pPr lvl="1"/>
            <a:endParaRPr lang="en-US" dirty="0"/>
          </a:p>
        </p:txBody>
      </p:sp>
    </p:spTree>
    <p:extLst>
      <p:ext uri="{BB962C8B-B14F-4D97-AF65-F5344CB8AC3E}">
        <p14:creationId xmlns:p14="http://schemas.microsoft.com/office/powerpoint/2010/main" val="197366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Patient-Centered Care?</a:t>
            </a:r>
          </a:p>
        </p:txBody>
      </p:sp>
      <p:sp>
        <p:nvSpPr>
          <p:cNvPr id="3" name="Content Placeholder 2"/>
          <p:cNvSpPr>
            <a:spLocks noGrp="1"/>
          </p:cNvSpPr>
          <p:nvPr>
            <p:ph idx="1"/>
          </p:nvPr>
        </p:nvSpPr>
        <p:spPr/>
        <p:txBody>
          <a:bodyPr/>
          <a:lstStyle/>
          <a:p>
            <a:r>
              <a:rPr lang="en-US" sz="2800" dirty="0"/>
              <a:t>First introduced as part of “medical home” concept in 1967 by the American Academy of Pediatrics (AAP)</a:t>
            </a:r>
          </a:p>
          <a:p>
            <a:r>
              <a:rPr lang="en-US" sz="2800" dirty="0"/>
              <a:t>Little traction for the concept until its inclusion in the IOM’s Crossing the Quality Chasm in 2001</a:t>
            </a:r>
          </a:p>
          <a:p>
            <a:r>
              <a:rPr lang="en-US" sz="2800" dirty="0"/>
              <a:t>In 2007, leading medical associations representing primary care identified core features of patient-centered medical homes (PCMH)</a:t>
            </a:r>
          </a:p>
          <a:p>
            <a:r>
              <a:rPr lang="en-US" sz="2800" dirty="0"/>
              <a:t>NCQA developed a recognition program based on these core features</a:t>
            </a:r>
          </a:p>
        </p:txBody>
      </p:sp>
      <p:sp>
        <p:nvSpPr>
          <p:cNvPr id="4" name="Slide Number Placeholder 3"/>
          <p:cNvSpPr>
            <a:spLocks noGrp="1"/>
          </p:cNvSpPr>
          <p:nvPr>
            <p:ph type="sldNum" sz="quarter" idx="12"/>
          </p:nvPr>
        </p:nvSpPr>
        <p:spPr/>
        <p:txBody>
          <a:bodyPr/>
          <a:lstStyle/>
          <a:p>
            <a:fld id="{51E7A8BF-4B57-4F03-AD64-CFA07B2EF6C8}" type="slidenum">
              <a:rPr lang="en-US" smtClean="0"/>
              <a:t>7</a:t>
            </a:fld>
            <a:endParaRPr lang="en-US" dirty="0"/>
          </a:p>
        </p:txBody>
      </p:sp>
    </p:spTree>
    <p:extLst>
      <p:ext uri="{BB962C8B-B14F-4D97-AF65-F5344CB8AC3E}">
        <p14:creationId xmlns:p14="http://schemas.microsoft.com/office/powerpoint/2010/main" val="4264239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PCMH Concept</a:t>
            </a:r>
          </a:p>
        </p:txBody>
      </p:sp>
      <p:sp>
        <p:nvSpPr>
          <p:cNvPr id="3" name="Content Placeholder 2"/>
          <p:cNvSpPr>
            <a:spLocks noGrp="1"/>
          </p:cNvSpPr>
          <p:nvPr>
            <p:ph idx="1"/>
          </p:nvPr>
        </p:nvSpPr>
        <p:spPr/>
        <p:txBody>
          <a:bodyPr/>
          <a:lstStyle/>
          <a:p>
            <a:r>
              <a:rPr lang="en-US" dirty="0"/>
              <a:t>Seen as a way to achieve “Triple Aim”</a:t>
            </a:r>
          </a:p>
          <a:p>
            <a:pPr lvl="1"/>
            <a:r>
              <a:rPr lang="en-US" dirty="0"/>
              <a:t>Improve individual experience with care</a:t>
            </a:r>
          </a:p>
          <a:p>
            <a:pPr lvl="1"/>
            <a:r>
              <a:rPr lang="en-US" dirty="0"/>
              <a:t>Improve population health</a:t>
            </a:r>
          </a:p>
          <a:p>
            <a:pPr lvl="1"/>
            <a:r>
              <a:rPr lang="en-US" dirty="0"/>
              <a:t>Reduce costs</a:t>
            </a:r>
          </a:p>
          <a:p>
            <a:r>
              <a:rPr lang="en-US" dirty="0"/>
              <a:t>Removes fragmentation in the delivery of care and places greater emphasis on patient involvement in their own care</a:t>
            </a:r>
          </a:p>
        </p:txBody>
      </p:sp>
      <p:sp>
        <p:nvSpPr>
          <p:cNvPr id="4" name="Slide Number Placeholder 3"/>
          <p:cNvSpPr>
            <a:spLocks noGrp="1"/>
          </p:cNvSpPr>
          <p:nvPr>
            <p:ph type="sldNum" sz="quarter" idx="12"/>
          </p:nvPr>
        </p:nvSpPr>
        <p:spPr/>
        <p:txBody>
          <a:bodyPr/>
          <a:lstStyle/>
          <a:p>
            <a:fld id="{51E7A8BF-4B57-4F03-AD64-CFA07B2EF6C8}" type="slidenum">
              <a:rPr lang="en-US" smtClean="0"/>
              <a:t>8</a:t>
            </a:fld>
            <a:endParaRPr lang="en-US" dirty="0"/>
          </a:p>
        </p:txBody>
      </p:sp>
    </p:spTree>
    <p:extLst>
      <p:ext uri="{BB962C8B-B14F-4D97-AF65-F5344CB8AC3E}">
        <p14:creationId xmlns:p14="http://schemas.microsoft.com/office/powerpoint/2010/main" val="1367352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lstStyle/>
          <a:p>
            <a:r>
              <a:rPr lang="en-US" dirty="0"/>
              <a:t>PCMH Core Features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90149620"/>
              </p:ext>
            </p:extLst>
          </p:nvPr>
        </p:nvGraphicFramePr>
        <p:xfrm>
          <a:off x="429016" y="1650994"/>
          <a:ext cx="8153400" cy="4822521"/>
        </p:xfrm>
        <a:graphic>
          <a:graphicData uri="http://schemas.openxmlformats.org/drawingml/2006/table">
            <a:tbl>
              <a:tblPr firstRow="1" firstCol="1" bandRow="1">
                <a:tableStyleId>{5C22544A-7EE6-4342-B048-85BDC9FD1C3A}</a:tableStyleId>
              </a:tblPr>
              <a:tblGrid>
                <a:gridCol w="1522829">
                  <a:extLst>
                    <a:ext uri="{9D8B030D-6E8A-4147-A177-3AD203B41FA5}">
                      <a16:colId xmlns:a16="http://schemas.microsoft.com/office/drawing/2014/main" val="20000"/>
                    </a:ext>
                  </a:extLst>
                </a:gridCol>
                <a:gridCol w="6630571">
                  <a:extLst>
                    <a:ext uri="{9D8B030D-6E8A-4147-A177-3AD203B41FA5}">
                      <a16:colId xmlns:a16="http://schemas.microsoft.com/office/drawing/2014/main" val="20001"/>
                    </a:ext>
                  </a:extLst>
                </a:gridCol>
              </a:tblGrid>
              <a:tr h="271908">
                <a:tc>
                  <a:txBody>
                    <a:bodyPr/>
                    <a:lstStyle/>
                    <a:p>
                      <a:pPr marL="0" marR="0">
                        <a:lnSpc>
                          <a:spcPct val="107000"/>
                        </a:lnSpc>
                        <a:spcBef>
                          <a:spcPts val="0"/>
                        </a:spcBef>
                        <a:spcAft>
                          <a:spcPts val="0"/>
                        </a:spcAft>
                      </a:pPr>
                      <a:r>
                        <a:rPr lang="en-US" sz="1600" dirty="0">
                          <a:effectLst/>
                        </a:rPr>
                        <a:t>Core Feature</a:t>
                      </a:r>
                      <a:endParaRPr lang="en-US"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Elements</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532244">
                <a:tc>
                  <a:txBody>
                    <a:bodyPr/>
                    <a:lstStyle/>
                    <a:p>
                      <a:pPr marL="0" marR="0">
                        <a:lnSpc>
                          <a:spcPct val="107000"/>
                        </a:lnSpc>
                        <a:spcBef>
                          <a:spcPts val="0"/>
                        </a:spcBef>
                        <a:spcAft>
                          <a:spcPts val="0"/>
                        </a:spcAft>
                      </a:pPr>
                      <a:r>
                        <a:rPr lang="en-US" sz="1600" dirty="0">
                          <a:effectLst/>
                        </a:rPr>
                        <a:t>Personal physician</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effectLst/>
                        </a:rPr>
                        <a:t>Each patient has an ongoing relationship with a personal physician trained to provide first contact, continuous and comprehensive care</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546709">
                <a:tc>
                  <a:txBody>
                    <a:bodyPr/>
                    <a:lstStyle/>
                    <a:p>
                      <a:pPr marL="0" marR="0">
                        <a:lnSpc>
                          <a:spcPct val="107000"/>
                        </a:lnSpc>
                        <a:spcBef>
                          <a:spcPts val="0"/>
                        </a:spcBef>
                        <a:spcAft>
                          <a:spcPts val="0"/>
                        </a:spcAft>
                      </a:pPr>
                      <a:r>
                        <a:rPr lang="en-US" sz="1600" dirty="0">
                          <a:effectLst/>
                        </a:rPr>
                        <a:t>Physician-led team</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effectLst/>
                        </a:rPr>
                        <a:t>The personal physician leads a team of individuals at the practice level who collectively take responsibility for the ongoing care of patients</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803765">
                <a:tc>
                  <a:txBody>
                    <a:bodyPr/>
                    <a:lstStyle/>
                    <a:p>
                      <a:pPr marL="0" marR="0">
                        <a:lnSpc>
                          <a:spcPct val="107000"/>
                        </a:lnSpc>
                        <a:spcBef>
                          <a:spcPts val="0"/>
                        </a:spcBef>
                        <a:spcAft>
                          <a:spcPts val="0"/>
                        </a:spcAft>
                      </a:pPr>
                      <a:r>
                        <a:rPr lang="en-US" sz="1600" dirty="0">
                          <a:effectLst/>
                        </a:rPr>
                        <a:t>Whole-person orientation</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effectLst/>
                        </a:rPr>
                        <a:t>The personal physician is responsible for providing for all the patient’s health care needs or taking responsibility for appropriately arranging care with other qualified professionals</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531377">
                <a:tc>
                  <a:txBody>
                    <a:bodyPr/>
                    <a:lstStyle/>
                    <a:p>
                      <a:pPr marL="0" marR="0">
                        <a:lnSpc>
                          <a:spcPct val="107000"/>
                        </a:lnSpc>
                        <a:spcBef>
                          <a:spcPts val="0"/>
                        </a:spcBef>
                        <a:spcAft>
                          <a:spcPts val="0"/>
                        </a:spcAft>
                      </a:pPr>
                      <a:r>
                        <a:rPr lang="en-US" sz="1600" dirty="0">
                          <a:effectLst/>
                        </a:rPr>
                        <a:t>Coordinated care</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effectLst/>
                        </a:rPr>
                        <a:t>Care is coordinated and/or integrated across all elements of the complex health care system</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532244">
                <a:tc>
                  <a:txBody>
                    <a:bodyPr/>
                    <a:lstStyle/>
                    <a:p>
                      <a:pPr marL="0" marR="0">
                        <a:lnSpc>
                          <a:spcPct val="107000"/>
                        </a:lnSpc>
                        <a:spcBef>
                          <a:spcPts val="0"/>
                        </a:spcBef>
                        <a:spcAft>
                          <a:spcPts val="0"/>
                        </a:spcAft>
                      </a:pPr>
                      <a:r>
                        <a:rPr lang="en-US" sz="1600" dirty="0">
                          <a:effectLst/>
                        </a:rPr>
                        <a:t>Quality and safety</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effectLst/>
                        </a:rPr>
                        <a:t>Quality and safety as hallmarks of medical homes using evidence-based medicine, continuous quality improvement, health information technology and other tools </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807044">
                <a:tc>
                  <a:txBody>
                    <a:bodyPr/>
                    <a:lstStyle/>
                    <a:p>
                      <a:pPr marL="0" marR="0">
                        <a:lnSpc>
                          <a:spcPct val="107000"/>
                        </a:lnSpc>
                        <a:spcBef>
                          <a:spcPts val="0"/>
                        </a:spcBef>
                        <a:spcAft>
                          <a:spcPts val="0"/>
                        </a:spcAft>
                      </a:pPr>
                      <a:r>
                        <a:rPr lang="en-US" sz="1600" dirty="0">
                          <a:effectLst/>
                        </a:rPr>
                        <a:t>Alternative scheduling</a:t>
                      </a:r>
                    </a:p>
                    <a:p>
                      <a:pPr marL="0" marR="0">
                        <a:lnSpc>
                          <a:spcPct val="107000"/>
                        </a:lnSpc>
                        <a:spcBef>
                          <a:spcPts val="0"/>
                        </a:spcBef>
                        <a:spcAft>
                          <a:spcPts val="0"/>
                        </a:spcAft>
                      </a:pPr>
                      <a:r>
                        <a:rPr lang="en-US" sz="1600" dirty="0">
                          <a:effectLst/>
                        </a:rPr>
                        <a:t>arrangements</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effectLst/>
                        </a:rPr>
                        <a:t>Enhanced access to care is available through systems such as open scheduling, expanded hours and new options for communication between patients, their personal physician, and practice staff</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546709">
                <a:tc>
                  <a:txBody>
                    <a:bodyPr/>
                    <a:lstStyle/>
                    <a:p>
                      <a:pPr marL="0" marR="0">
                        <a:lnSpc>
                          <a:spcPct val="107000"/>
                        </a:lnSpc>
                        <a:spcBef>
                          <a:spcPts val="0"/>
                        </a:spcBef>
                        <a:spcAft>
                          <a:spcPts val="0"/>
                        </a:spcAft>
                      </a:pPr>
                      <a:r>
                        <a:rPr lang="en-US" sz="1600" dirty="0">
                          <a:effectLst/>
                        </a:rPr>
                        <a:t>Payment reform</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effectLst/>
                        </a:rPr>
                        <a:t>Payment appropriately recognizes the added value provided to patients who have a patient-centered medical home</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
        <p:nvSpPr>
          <p:cNvPr id="4" name="Slide Number Placeholder 3"/>
          <p:cNvSpPr>
            <a:spLocks noGrp="1"/>
          </p:cNvSpPr>
          <p:nvPr>
            <p:ph type="sldNum" sz="quarter" idx="12"/>
          </p:nvPr>
        </p:nvSpPr>
        <p:spPr/>
        <p:txBody>
          <a:bodyPr/>
          <a:lstStyle/>
          <a:p>
            <a:fld id="{51E7A8BF-4B57-4F03-AD64-CFA07B2EF6C8}" type="slidenum">
              <a:rPr lang="en-US" smtClean="0"/>
              <a:t>9</a:t>
            </a:fld>
            <a:endParaRPr lang="en-US" dirty="0"/>
          </a:p>
        </p:txBody>
      </p:sp>
    </p:spTree>
    <p:extLst>
      <p:ext uri="{BB962C8B-B14F-4D97-AF65-F5344CB8AC3E}">
        <p14:creationId xmlns:p14="http://schemas.microsoft.com/office/powerpoint/2010/main" val="32897369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6ED80666635FB4AA419A4D31B1AFDDA" ma:contentTypeVersion="1" ma:contentTypeDescription="Create a new document." ma:contentTypeScope="" ma:versionID="d754f8e84ff2f18aaf4f1e57e779c4f9">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D4BC978-0AD4-4B7D-8EBB-59DDCD4957AA}">
  <ds:schemaRefs>
    <ds:schemaRef ds:uri="http://schemas.microsoft.com/sharepoint/v3/contenttype/forms"/>
  </ds:schemaRefs>
</ds:datastoreItem>
</file>

<file path=customXml/itemProps2.xml><?xml version="1.0" encoding="utf-8"?>
<ds:datastoreItem xmlns:ds="http://schemas.openxmlformats.org/officeDocument/2006/customXml" ds:itemID="{8B6593AC-CEF3-4415-93BB-63B5074071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430F11CF-2163-4994-AFBE-8CDA9E3AD9ED}">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Theme1</Template>
  <TotalTime>7285</TotalTime>
  <Words>2292</Words>
  <Application>Microsoft Office PowerPoint</Application>
  <PresentationFormat>On-screen Show (4:3)</PresentationFormat>
  <Paragraphs>411</Paragraphs>
  <Slides>41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Garamond</vt:lpstr>
      <vt:lpstr>Times New Roman</vt:lpstr>
      <vt:lpstr>Theme1</vt:lpstr>
      <vt:lpstr> Patient Centered Transformation in Federally Qualified Health Centers in Florida  Jeffrey Harman, PhD Professor Department of Behavioral Sciences &amp; Social Medicine</vt:lpstr>
      <vt:lpstr>Research Team</vt:lpstr>
      <vt:lpstr>Presentation Outline</vt:lpstr>
      <vt:lpstr>Federally Qualified Health Centers (FQHCs)</vt:lpstr>
      <vt:lpstr>FQHC Services</vt:lpstr>
      <vt:lpstr>Florida FQHCs</vt:lpstr>
      <vt:lpstr>What is Patient-Centered Care?</vt:lpstr>
      <vt:lpstr>PCMH Concept</vt:lpstr>
      <vt:lpstr>PCMH Core Features</vt:lpstr>
      <vt:lpstr>PCMH Programs</vt:lpstr>
      <vt:lpstr>PCMH Accreditation</vt:lpstr>
      <vt:lpstr>Early Evidence for PCMH</vt:lpstr>
      <vt:lpstr>FQHCs as PCMH</vt:lpstr>
      <vt:lpstr>Evidence for PCMH in FQHCs</vt:lpstr>
      <vt:lpstr>Evidence for Diabetes Care</vt:lpstr>
      <vt:lpstr>Impact of Initial PCMH Transformation on Diabetes Outcomes in FQHCs</vt:lpstr>
      <vt:lpstr>PCMH Accreditation in Florida FQHCs</vt:lpstr>
      <vt:lpstr>Study Setting</vt:lpstr>
      <vt:lpstr>Study Population</vt:lpstr>
      <vt:lpstr>Study Outcomes</vt:lpstr>
      <vt:lpstr>Study Methods</vt:lpstr>
      <vt:lpstr>Study Methods – Moderating Effects</vt:lpstr>
      <vt:lpstr>Baseline Characteristics (2010)</vt:lpstr>
      <vt:lpstr>Multivariate Results</vt:lpstr>
      <vt:lpstr>Moderating Factors – HbA1c and Weight</vt:lpstr>
      <vt:lpstr>Moderating Factors – Blood Pressure</vt:lpstr>
      <vt:lpstr>Study Conclusions</vt:lpstr>
      <vt:lpstr>PCMH Implementation Proposal</vt:lpstr>
      <vt:lpstr>PCMH Implementation Challenges</vt:lpstr>
      <vt:lpstr>Implementation Challenges</vt:lpstr>
      <vt:lpstr>Implementation Challenges</vt:lpstr>
      <vt:lpstr>Implementation in HCN FQHCs</vt:lpstr>
      <vt:lpstr>Study Aims</vt:lpstr>
      <vt:lpstr>Study Outcomes</vt:lpstr>
      <vt:lpstr>Study Approach</vt:lpstr>
      <vt:lpstr>Quantitative Analysis</vt:lpstr>
      <vt:lpstr>Qualitative Analysis</vt:lpstr>
      <vt:lpstr>Qualitative Methods</vt:lpstr>
      <vt:lpstr>PCMH Implementation Model</vt:lpstr>
      <vt:lpstr>Dissemination</vt:lpstr>
      <vt:lpstr>Questions and Comments?</vt:lpstr>
    </vt:vector>
  </TitlesOfParts>
  <Company>College of Medicine, 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Elmore, Jennifer B</cp:lastModifiedBy>
  <cp:revision>279</cp:revision>
  <cp:lastPrinted>2013-05-22T17:44:19Z</cp:lastPrinted>
  <dcterms:created xsi:type="dcterms:W3CDTF">2012-05-07T16:37:16Z</dcterms:created>
  <dcterms:modified xsi:type="dcterms:W3CDTF">2016-10-18T14:18:31Z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0x01010026ED80666635FB4AA419A4D31B1AFDDA</vt:lpwstr>
  </property>
</Properties>
</file>