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693" r:id="rId2"/>
    <p:sldMasterId id="2147483695" r:id="rId3"/>
    <p:sldMasterId id="2147483751" r:id="rId4"/>
    <p:sldMasterId id="2147483691" r:id="rId5"/>
    <p:sldMasterId id="2147483694" r:id="rId6"/>
  </p:sldMasterIdLst>
  <p:notesMasterIdLst>
    <p:notesMasterId r:id="rId13"/>
  </p:notesMasterIdLst>
  <p:sldIdLst>
    <p:sldId id="256" r:id="rId7"/>
    <p:sldId id="259" r:id="rId8"/>
    <p:sldId id="261" r:id="rId9"/>
    <p:sldId id="262" r:id="rId10"/>
    <p:sldId id="258" r:id="rId11"/>
    <p:sldId id="260" r:id="rId12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3B"/>
    <a:srgbClr val="16718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75388" autoAdjust="0"/>
  </p:normalViewPr>
  <p:slideViewPr>
    <p:cSldViewPr>
      <p:cViewPr>
        <p:scale>
          <a:sx n="89" d="100"/>
          <a:sy n="89" d="100"/>
        </p:scale>
        <p:origin x="-21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9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9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9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C41610D-35DF-48D0-B742-7B03E1335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68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1610D-35DF-48D0-B742-7B03E133546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32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7A409BF2-08F2-46DF-8808-708BEE9413E9}" type="slidenum">
              <a:rPr lang="en-US" altLang="en-US">
                <a:latin typeface="Arial" charset="0"/>
              </a:rPr>
              <a:pPr/>
              <a:t>2</a:t>
            </a:fld>
            <a:endParaRPr lang="en-US" altLang="en-US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Slide 2 – How to Navigate</a:t>
            </a:r>
          </a:p>
          <a:p>
            <a:pPr eaLnBrk="1" hangingPunct="1"/>
            <a:r>
              <a:rPr lang="en-US" altLang="en-US" dirty="0" smtClean="0"/>
              <a:t>To improve your training experience during this self-paced training,</a:t>
            </a:r>
            <a:r>
              <a:rPr lang="en-US" altLang="en-US" baseline="0" dirty="0" smtClean="0"/>
              <a:t> please follow </a:t>
            </a:r>
            <a:r>
              <a:rPr lang="en-US" altLang="en-US" dirty="0" smtClean="0"/>
              <a:t>these navigation instructions.</a:t>
            </a:r>
          </a:p>
          <a:p>
            <a:pPr eaLnBrk="1" hangingPunct="1"/>
            <a:r>
              <a:rPr lang="en-US" altLang="en-US" dirty="0" smtClean="0"/>
              <a:t>When a slide pauses you may do one of three things to advance:</a:t>
            </a:r>
          </a:p>
          <a:p>
            <a:pPr eaLnBrk="1" hangingPunct="1"/>
            <a:r>
              <a:rPr lang="en-US" altLang="en-US" dirty="0" smtClean="0"/>
              <a:t>Click directly on the slide with your cursor</a:t>
            </a:r>
          </a:p>
          <a:p>
            <a:pPr eaLnBrk="1" hangingPunct="1"/>
            <a:r>
              <a:rPr lang="en-US" altLang="en-US" dirty="0" smtClean="0"/>
              <a:t>Click the PLAY button on the bottom left of the screen</a:t>
            </a:r>
          </a:p>
          <a:p>
            <a:pPr eaLnBrk="1" hangingPunct="1"/>
            <a:r>
              <a:rPr lang="en-US" altLang="en-US" dirty="0" smtClean="0"/>
              <a:t>or </a:t>
            </a:r>
          </a:p>
          <a:p>
            <a:pPr eaLnBrk="1" hangingPunct="1"/>
            <a:r>
              <a:rPr lang="en-US" altLang="en-US" dirty="0" smtClean="0"/>
              <a:t>Click the FORWARD button.</a:t>
            </a:r>
          </a:p>
          <a:p>
            <a:pPr eaLnBrk="1" hangingPunct="1"/>
            <a:r>
              <a:rPr lang="en-US" altLang="en-US" dirty="0" smtClean="0"/>
              <a:t>To review, click the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BACK button.</a:t>
            </a:r>
          </a:p>
          <a:p>
            <a:pPr eaLnBrk="1" hangingPunct="1"/>
            <a:r>
              <a:rPr lang="en-US" altLang="en-US" dirty="0" smtClean="0"/>
              <a:t>Please keep these instructions in mind as you proceed.  </a:t>
            </a:r>
          </a:p>
          <a:p>
            <a:pPr eaLnBrk="1" hangingPunct="1"/>
            <a:r>
              <a:rPr lang="en-US" altLang="en-US" dirty="0" smtClean="0"/>
              <a:t>You will need to advance the slide now.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48B02510-6813-43A3-8396-B7DDDD318C64}" type="slidenum">
              <a:rPr lang="en-US" altLang="en-US">
                <a:latin typeface="Arial" charset="0"/>
              </a:rPr>
              <a:pPr/>
              <a:t>3</a:t>
            </a:fld>
            <a:endParaRPr lang="en-US" altLang="en-US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Slide 2 – How to Navigate</a:t>
            </a:r>
          </a:p>
          <a:p>
            <a:pPr eaLnBrk="1" hangingPunct="1"/>
            <a:r>
              <a:rPr lang="en-US" altLang="en-US" dirty="0" smtClean="0"/>
              <a:t>To improve your viewing experience,</a:t>
            </a:r>
            <a:r>
              <a:rPr lang="en-US" altLang="en-US" baseline="0" dirty="0" smtClean="0"/>
              <a:t> please follow </a:t>
            </a:r>
            <a:r>
              <a:rPr lang="en-US" altLang="en-US" dirty="0" smtClean="0"/>
              <a:t>these navigation instructions:</a:t>
            </a:r>
          </a:p>
          <a:p>
            <a:pPr eaLnBrk="1" hangingPunct="1"/>
            <a:r>
              <a:rPr lang="en-US" altLang="en-US" dirty="0" smtClean="0"/>
              <a:t>This presentation is formatted for continuous play.</a:t>
            </a:r>
          </a:p>
          <a:p>
            <a:pPr eaLnBrk="1" hangingPunct="1"/>
            <a:r>
              <a:rPr lang="en-US" altLang="en-US" dirty="0" smtClean="0"/>
              <a:t>If</a:t>
            </a:r>
            <a:r>
              <a:rPr lang="en-US" altLang="en-US" baseline="0" dirty="0" smtClean="0"/>
              <a:t> you need to</a:t>
            </a:r>
            <a:r>
              <a:rPr lang="en-US" altLang="en-US" dirty="0" smtClean="0"/>
              <a:t> stop, </a:t>
            </a:r>
            <a:r>
              <a:rPr lang="en-US" altLang="en-US" dirty="0" smtClean="0"/>
              <a:t>click the PAUSE </a:t>
            </a:r>
            <a:r>
              <a:rPr lang="en-US" altLang="en-US" dirty="0" smtClean="0"/>
              <a:t>button </a:t>
            </a:r>
            <a:r>
              <a:rPr lang="en-US" altLang="en-US" dirty="0" smtClean="0"/>
              <a:t>on the bottom left of the screen.</a:t>
            </a:r>
          </a:p>
          <a:p>
            <a:pPr eaLnBrk="1" hangingPunct="1"/>
            <a:r>
              <a:rPr lang="en-US" altLang="en-US" dirty="0" smtClean="0"/>
              <a:t>To continue, click PLAY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To review, click BACK.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Please keep these instructions in mind as you proceed.  </a:t>
            </a:r>
          </a:p>
          <a:p>
            <a:pPr eaLnBrk="1" hangingPunct="1"/>
            <a:r>
              <a:rPr lang="en-US" altLang="en-US" dirty="0" smtClean="0"/>
              <a:t>To begin, click directly on </a:t>
            </a:r>
            <a:r>
              <a:rPr lang="en-US" altLang="en-US" b="1" dirty="0" smtClean="0"/>
              <a:t>this </a:t>
            </a:r>
            <a:r>
              <a:rPr lang="en-US" altLang="en-US" dirty="0" smtClean="0"/>
              <a:t>slide now.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 3 – How to Navigate</a:t>
            </a:r>
          </a:p>
          <a:p>
            <a:r>
              <a:rPr lang="en-US" dirty="0" smtClean="0"/>
              <a:t>Additional</a:t>
            </a:r>
            <a:r>
              <a:rPr lang="en-US" baseline="0" dirty="0" smtClean="0"/>
              <a:t> navigation tools, if available, include Closed Captions and Table of Contents view.</a:t>
            </a:r>
          </a:p>
          <a:p>
            <a:r>
              <a:rPr lang="en-US" baseline="0" dirty="0" smtClean="0"/>
              <a:t>To use Closed Captions, click the CC button, on the lower right of your screen.</a:t>
            </a:r>
          </a:p>
          <a:p>
            <a:r>
              <a:rPr lang="en-US" baseline="0" dirty="0" smtClean="0"/>
              <a:t>To open the Table of Contents, click the TOC button, also on the lower right.</a:t>
            </a:r>
          </a:p>
          <a:p>
            <a:r>
              <a:rPr lang="en-US" baseline="0" dirty="0" smtClean="0"/>
              <a:t>To close these tools</a:t>
            </a:r>
            <a:r>
              <a:rPr lang="en-US" baseline="0" smtClean="0"/>
              <a:t>, click </a:t>
            </a:r>
            <a:r>
              <a:rPr lang="en-US" baseline="0" dirty="0" smtClean="0"/>
              <a:t>again on the buttons.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1610D-35DF-48D0-B742-7B03E13354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6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2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524000"/>
            <a:ext cx="20764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0"/>
            <a:ext cx="60769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7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69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51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9079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83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75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24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1643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592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032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32839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55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884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047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739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57014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862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906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314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385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39414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22723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29625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705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754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575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639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00787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852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190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8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40386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429000"/>
            <a:ext cx="40386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331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46486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00928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36955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72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040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700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9415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68252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530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2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531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923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42031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87266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701326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829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205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0622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6782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756868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40386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429000"/>
            <a:ext cx="40386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5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17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5076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1168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518054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29706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866458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341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524000"/>
            <a:ext cx="20764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0"/>
            <a:ext cx="60769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3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553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689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378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429000"/>
            <a:ext cx="82296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304800" y="2895600"/>
            <a:ext cx="8509000" cy="201613"/>
            <a:chOff x="192" y="1824"/>
            <a:chExt cx="5360" cy="127"/>
          </a:xfrm>
        </p:grpSpPr>
        <p:sp>
          <p:nvSpPr>
            <p:cNvPr id="1031" name="Rectangle 8"/>
            <p:cNvSpPr>
              <a:spLocks noChangeArrowheads="1"/>
            </p:cNvSpPr>
            <p:nvPr/>
          </p:nvSpPr>
          <p:spPr bwMode="auto">
            <a:xfrm>
              <a:off x="192" y="1824"/>
              <a:ext cx="1808" cy="127"/>
            </a:xfrm>
            <a:prstGeom prst="rect">
              <a:avLst/>
            </a:prstGeom>
            <a:solidFill>
              <a:srgbClr val="1671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2" name="Rectangle 9"/>
            <p:cNvSpPr>
              <a:spLocks noChangeArrowheads="1"/>
            </p:cNvSpPr>
            <p:nvPr/>
          </p:nvSpPr>
          <p:spPr bwMode="auto">
            <a:xfrm>
              <a:off x="3744" y="1824"/>
              <a:ext cx="1808" cy="127"/>
            </a:xfrm>
            <a:prstGeom prst="rect">
              <a:avLst/>
            </a:prstGeom>
            <a:solidFill>
              <a:srgbClr val="FFD03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3" name="Rectangle 10"/>
            <p:cNvSpPr>
              <a:spLocks noChangeArrowheads="1"/>
            </p:cNvSpPr>
            <p:nvPr/>
          </p:nvSpPr>
          <p:spPr bwMode="auto">
            <a:xfrm>
              <a:off x="1968" y="1824"/>
              <a:ext cx="1808" cy="127"/>
            </a:xfrm>
            <a:prstGeom prst="rect">
              <a:avLst/>
            </a:prstGeom>
            <a:gradFill rotWithShape="1">
              <a:gsLst>
                <a:gs pos="0">
                  <a:srgbClr val="167180"/>
                </a:gs>
                <a:gs pos="100000">
                  <a:srgbClr val="FFD03B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030" name="Text Box 17"/>
          <p:cNvSpPr txBox="1">
            <a:spLocks noChangeArrowheads="1"/>
          </p:cNvSpPr>
          <p:nvPr/>
        </p:nvSpPr>
        <p:spPr bwMode="auto">
          <a:xfrm>
            <a:off x="1320800" y="0"/>
            <a:ext cx="647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900" dirty="0">
                <a:solidFill>
                  <a:srgbClr val="167180"/>
                </a:solidFill>
                <a:latin typeface="Arial" charset="0"/>
              </a:rPr>
              <a:t>To protect, promote and improve the health of all people in Florida through integrated state, </a:t>
            </a:r>
            <a:r>
              <a:rPr lang="en-US" altLang="en-US" sz="900" dirty="0" smtClean="0">
                <a:solidFill>
                  <a:srgbClr val="167180"/>
                </a:solidFill>
                <a:latin typeface="Arial" charset="0"/>
              </a:rPr>
              <a:t>county </a:t>
            </a:r>
            <a:r>
              <a:rPr lang="en-US" altLang="en-US" sz="900" dirty="0">
                <a:solidFill>
                  <a:srgbClr val="167180"/>
                </a:solidFill>
                <a:latin typeface="Arial" charset="0"/>
              </a:rPr>
              <a:t>and community efforts.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3126"/>
            <a:ext cx="766258" cy="8642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4"/>
          <p:cNvSpPr txBox="1">
            <a:spLocks noChangeArrowheads="1"/>
          </p:cNvSpPr>
          <p:nvPr/>
        </p:nvSpPr>
        <p:spPr bwMode="auto">
          <a:xfrm>
            <a:off x="539675" y="304799"/>
            <a:ext cx="815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>
                <a:solidFill>
                  <a:schemeClr val="tx2"/>
                </a:solidFill>
                <a:latin typeface="Tahoma" pitchFamily="34" charset="0"/>
              </a:rPr>
              <a:t>How to </a:t>
            </a:r>
            <a:r>
              <a:rPr lang="en-US" altLang="en-US" sz="3600" b="1" dirty="0" smtClean="0">
                <a:solidFill>
                  <a:schemeClr val="tx2"/>
                </a:solidFill>
                <a:latin typeface="Tahoma" pitchFamily="34" charset="0"/>
              </a:rPr>
              <a:t>Navigate</a:t>
            </a:r>
            <a:endParaRPr lang="en-US" altLang="en-US" sz="3600" b="1" dirty="0">
              <a:solidFill>
                <a:schemeClr val="tx2"/>
              </a:solidFill>
              <a:latin typeface="Tahoma" pitchFamily="34" charset="0"/>
            </a:endParaRPr>
          </a:p>
        </p:txBody>
      </p:sp>
      <p:grpSp>
        <p:nvGrpSpPr>
          <p:cNvPr id="2052" name="Group 22"/>
          <p:cNvGrpSpPr>
            <a:grpSpLocks/>
          </p:cNvGrpSpPr>
          <p:nvPr/>
        </p:nvGrpSpPr>
        <p:grpSpPr bwMode="auto">
          <a:xfrm rot="5400000">
            <a:off x="-3328193" y="3328193"/>
            <a:ext cx="6858000" cy="201613"/>
            <a:chOff x="192" y="1824"/>
            <a:chExt cx="5360" cy="127"/>
          </a:xfrm>
        </p:grpSpPr>
        <p:sp>
          <p:nvSpPr>
            <p:cNvPr id="2055" name="Rectangle 23"/>
            <p:cNvSpPr>
              <a:spLocks noChangeArrowheads="1"/>
            </p:cNvSpPr>
            <p:nvPr/>
          </p:nvSpPr>
          <p:spPr bwMode="auto">
            <a:xfrm>
              <a:off x="192" y="1824"/>
              <a:ext cx="1808" cy="127"/>
            </a:xfrm>
            <a:prstGeom prst="rect">
              <a:avLst/>
            </a:prstGeom>
            <a:solidFill>
              <a:srgbClr val="1671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6" name="Rectangle 24"/>
            <p:cNvSpPr>
              <a:spLocks noChangeArrowheads="1"/>
            </p:cNvSpPr>
            <p:nvPr/>
          </p:nvSpPr>
          <p:spPr bwMode="auto">
            <a:xfrm>
              <a:off x="3744" y="1824"/>
              <a:ext cx="1808" cy="127"/>
            </a:xfrm>
            <a:prstGeom prst="rect">
              <a:avLst/>
            </a:prstGeom>
            <a:solidFill>
              <a:srgbClr val="FFD03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7" name="Rectangle 25"/>
            <p:cNvSpPr>
              <a:spLocks noChangeArrowheads="1"/>
            </p:cNvSpPr>
            <p:nvPr/>
          </p:nvSpPr>
          <p:spPr bwMode="auto">
            <a:xfrm>
              <a:off x="1968" y="1824"/>
              <a:ext cx="1808" cy="127"/>
            </a:xfrm>
            <a:prstGeom prst="rect">
              <a:avLst/>
            </a:prstGeom>
            <a:gradFill rotWithShape="1">
              <a:gsLst>
                <a:gs pos="0">
                  <a:srgbClr val="167180"/>
                </a:gs>
                <a:gs pos="100000">
                  <a:srgbClr val="FFD03B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053" name="Line 26"/>
          <p:cNvSpPr>
            <a:spLocks noChangeShapeType="1"/>
          </p:cNvSpPr>
          <p:nvPr/>
        </p:nvSpPr>
        <p:spPr bwMode="auto">
          <a:xfrm>
            <a:off x="457200" y="1143000"/>
            <a:ext cx="8077200" cy="0"/>
          </a:xfrm>
          <a:prstGeom prst="line">
            <a:avLst/>
          </a:prstGeom>
          <a:noFill/>
          <a:ln w="19050">
            <a:solidFill>
              <a:srgbClr val="1671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4" name="Picture 28" descr="DOH_Brand_NavSlide_SelfPace_Tex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7281863" cy="328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815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tx2"/>
                </a:solidFill>
                <a:latin typeface="Tahoma" pitchFamily="34" charset="0"/>
              </a:rPr>
              <a:t>How to </a:t>
            </a:r>
            <a:r>
              <a:rPr lang="en-US" altLang="en-US" sz="4000" b="1" dirty="0" smtClean="0">
                <a:solidFill>
                  <a:schemeClr val="tx2"/>
                </a:solidFill>
                <a:latin typeface="Tahoma" pitchFamily="34" charset="0"/>
              </a:rPr>
              <a:t>Navigate</a:t>
            </a:r>
            <a:endParaRPr lang="en-US" altLang="en-US" sz="4000" b="1" dirty="0">
              <a:solidFill>
                <a:schemeClr val="tx2"/>
              </a:solidFill>
              <a:latin typeface="Tahoma" pitchFamily="34" charset="0"/>
            </a:endParaRPr>
          </a:p>
        </p:txBody>
      </p:sp>
      <p:grpSp>
        <p:nvGrpSpPr>
          <p:cNvPr id="3076" name="Group 5"/>
          <p:cNvGrpSpPr>
            <a:grpSpLocks/>
          </p:cNvGrpSpPr>
          <p:nvPr/>
        </p:nvGrpSpPr>
        <p:grpSpPr bwMode="auto">
          <a:xfrm rot="5400000">
            <a:off x="-3328193" y="3328193"/>
            <a:ext cx="6858000" cy="201613"/>
            <a:chOff x="192" y="1824"/>
            <a:chExt cx="5360" cy="127"/>
          </a:xfrm>
        </p:grpSpPr>
        <p:sp>
          <p:nvSpPr>
            <p:cNvPr id="3079" name="Rectangle 6"/>
            <p:cNvSpPr>
              <a:spLocks noChangeArrowheads="1"/>
            </p:cNvSpPr>
            <p:nvPr/>
          </p:nvSpPr>
          <p:spPr bwMode="auto">
            <a:xfrm>
              <a:off x="192" y="1824"/>
              <a:ext cx="1808" cy="127"/>
            </a:xfrm>
            <a:prstGeom prst="rect">
              <a:avLst/>
            </a:prstGeom>
            <a:solidFill>
              <a:srgbClr val="1671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80" name="Rectangle 7"/>
            <p:cNvSpPr>
              <a:spLocks noChangeArrowheads="1"/>
            </p:cNvSpPr>
            <p:nvPr/>
          </p:nvSpPr>
          <p:spPr bwMode="auto">
            <a:xfrm>
              <a:off x="3744" y="1824"/>
              <a:ext cx="1808" cy="127"/>
            </a:xfrm>
            <a:prstGeom prst="rect">
              <a:avLst/>
            </a:prstGeom>
            <a:solidFill>
              <a:srgbClr val="FFD03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81" name="Rectangle 8"/>
            <p:cNvSpPr>
              <a:spLocks noChangeArrowheads="1"/>
            </p:cNvSpPr>
            <p:nvPr/>
          </p:nvSpPr>
          <p:spPr bwMode="auto">
            <a:xfrm>
              <a:off x="1968" y="1824"/>
              <a:ext cx="1808" cy="127"/>
            </a:xfrm>
            <a:prstGeom prst="rect">
              <a:avLst/>
            </a:prstGeom>
            <a:gradFill rotWithShape="1">
              <a:gsLst>
                <a:gs pos="0">
                  <a:srgbClr val="167180"/>
                </a:gs>
                <a:gs pos="100000">
                  <a:srgbClr val="FFD03B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077" name="Line 9"/>
          <p:cNvSpPr>
            <a:spLocks noChangeShapeType="1"/>
          </p:cNvSpPr>
          <p:nvPr/>
        </p:nvSpPr>
        <p:spPr bwMode="auto">
          <a:xfrm>
            <a:off x="457200" y="1143000"/>
            <a:ext cx="8077200" cy="0"/>
          </a:xfrm>
          <a:prstGeom prst="line">
            <a:avLst/>
          </a:prstGeom>
          <a:noFill/>
          <a:ln w="19050">
            <a:solidFill>
              <a:srgbClr val="1671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8" name="Picture 10" descr="DOH_Brand_NavSlide_ContPlay_Tex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484938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815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chemeClr val="tx2"/>
                </a:solidFill>
                <a:latin typeface="Tahoma" pitchFamily="34" charset="0"/>
              </a:rPr>
              <a:t>How to </a:t>
            </a:r>
            <a:r>
              <a:rPr lang="en-US" altLang="en-US" sz="4000" b="1" dirty="0" smtClean="0">
                <a:solidFill>
                  <a:schemeClr val="tx2"/>
                </a:solidFill>
                <a:latin typeface="Tahoma" pitchFamily="34" charset="0"/>
              </a:rPr>
              <a:t>Navigate</a:t>
            </a:r>
            <a:endParaRPr lang="en-US" altLang="en-US" sz="4000" b="1" dirty="0">
              <a:solidFill>
                <a:schemeClr val="tx2"/>
              </a:solidFill>
              <a:latin typeface="Tahoma" pitchFamily="34" charset="0"/>
            </a:endParaRPr>
          </a:p>
        </p:txBody>
      </p:sp>
      <p:grpSp>
        <p:nvGrpSpPr>
          <p:cNvPr id="3076" name="Group 5"/>
          <p:cNvGrpSpPr>
            <a:grpSpLocks/>
          </p:cNvGrpSpPr>
          <p:nvPr/>
        </p:nvGrpSpPr>
        <p:grpSpPr bwMode="auto">
          <a:xfrm rot="5400000">
            <a:off x="-3328193" y="3328193"/>
            <a:ext cx="6858000" cy="201613"/>
            <a:chOff x="192" y="1824"/>
            <a:chExt cx="5360" cy="127"/>
          </a:xfrm>
        </p:grpSpPr>
        <p:sp>
          <p:nvSpPr>
            <p:cNvPr id="3079" name="Rectangle 6"/>
            <p:cNvSpPr>
              <a:spLocks noChangeArrowheads="1"/>
            </p:cNvSpPr>
            <p:nvPr/>
          </p:nvSpPr>
          <p:spPr bwMode="auto">
            <a:xfrm>
              <a:off x="192" y="1824"/>
              <a:ext cx="1808" cy="127"/>
            </a:xfrm>
            <a:prstGeom prst="rect">
              <a:avLst/>
            </a:prstGeom>
            <a:solidFill>
              <a:srgbClr val="1671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80" name="Rectangle 7"/>
            <p:cNvSpPr>
              <a:spLocks noChangeArrowheads="1"/>
            </p:cNvSpPr>
            <p:nvPr/>
          </p:nvSpPr>
          <p:spPr bwMode="auto">
            <a:xfrm>
              <a:off x="3744" y="1824"/>
              <a:ext cx="1808" cy="127"/>
            </a:xfrm>
            <a:prstGeom prst="rect">
              <a:avLst/>
            </a:prstGeom>
            <a:solidFill>
              <a:srgbClr val="FFD03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81" name="Rectangle 8"/>
            <p:cNvSpPr>
              <a:spLocks noChangeArrowheads="1"/>
            </p:cNvSpPr>
            <p:nvPr/>
          </p:nvSpPr>
          <p:spPr bwMode="auto">
            <a:xfrm>
              <a:off x="1968" y="1824"/>
              <a:ext cx="1808" cy="127"/>
            </a:xfrm>
            <a:prstGeom prst="rect">
              <a:avLst/>
            </a:prstGeom>
            <a:gradFill rotWithShape="1">
              <a:gsLst>
                <a:gs pos="0">
                  <a:srgbClr val="167180"/>
                </a:gs>
                <a:gs pos="100000">
                  <a:srgbClr val="FFD03B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077" name="Line 9"/>
          <p:cNvSpPr>
            <a:spLocks noChangeShapeType="1"/>
          </p:cNvSpPr>
          <p:nvPr/>
        </p:nvSpPr>
        <p:spPr bwMode="auto">
          <a:xfrm>
            <a:off x="457200" y="1143000"/>
            <a:ext cx="8077200" cy="0"/>
          </a:xfrm>
          <a:prstGeom prst="line">
            <a:avLst/>
          </a:prstGeom>
          <a:noFill/>
          <a:ln w="19050">
            <a:solidFill>
              <a:srgbClr val="1671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324600" y="3331784"/>
            <a:ext cx="2202196" cy="296663"/>
          </a:xfrm>
          <a:prstGeom prst="rect">
            <a:avLst/>
          </a:prstGeom>
          <a:solidFill>
            <a:schemeClr val="bg1"/>
          </a:solidFill>
          <a:ln w="28575">
            <a:solidFill>
              <a:srgbClr val="00A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n w="3175">
                  <a:noFill/>
                </a:ln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 CAPTIONS</a:t>
            </a:r>
            <a:endParaRPr lang="en-US" sz="1600" b="1" dirty="0">
              <a:ln w="3175">
                <a:noFill/>
              </a:ln>
              <a:solidFill>
                <a:srgbClr val="00A0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1066800" y="1628797"/>
            <a:ext cx="6400800" cy="28194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US" b="1" kern="0" dirty="0" smtClean="0"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Tools, if available</a:t>
            </a:r>
          </a:p>
          <a:p>
            <a:pPr algn="ctr"/>
            <a:endParaRPr lang="en-US" b="1" kern="0" dirty="0" smtClean="0">
              <a:solidFill>
                <a:srgbClr val="00A0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 use Closed Captions: </a:t>
            </a:r>
          </a:p>
          <a:p>
            <a:pPr marL="457200" lvl="1" indent="0">
              <a:buNone/>
            </a:pPr>
            <a:r>
              <a:rPr lang="en-US" b="1" kern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   C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lick the CC button, lower right</a:t>
            </a:r>
          </a:p>
          <a:p>
            <a:pPr marL="457200" lvl="1" indent="0">
              <a:buNone/>
            </a:pPr>
            <a:endParaRPr lang="en-US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 use Table of Contents: </a:t>
            </a:r>
          </a:p>
          <a:p>
            <a:pPr marL="457200" lvl="1" indent="0">
              <a:buNone/>
            </a:pPr>
            <a:r>
              <a:rPr lang="en-US" b="1" kern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   C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lick the TOC button</a:t>
            </a:r>
            <a:endParaRPr lang="en-US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85"/>
          <a:stretch/>
        </p:blipFill>
        <p:spPr>
          <a:xfrm>
            <a:off x="6714329" y="3844847"/>
            <a:ext cx="1890722" cy="417538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6164596" y="4557882"/>
            <a:ext cx="23622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n w="31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OF CONTENTS</a:t>
            </a:r>
            <a:endParaRPr lang="en-US" sz="1600" b="1" dirty="0">
              <a:ln w="3175">
                <a:noFill/>
              </a:ln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 userDrawn="1"/>
        </p:nvCxnSpPr>
        <p:spPr>
          <a:xfrm>
            <a:off x="7848600" y="3649463"/>
            <a:ext cx="0" cy="232299"/>
          </a:xfrm>
          <a:prstGeom prst="straightConnector1">
            <a:avLst/>
          </a:prstGeom>
          <a:ln w="28575">
            <a:solidFill>
              <a:srgbClr val="00A0A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 userDrawn="1"/>
        </p:nvCxnSpPr>
        <p:spPr>
          <a:xfrm flipV="1">
            <a:off x="8153400" y="4250294"/>
            <a:ext cx="0" cy="307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7659690" y="3830771"/>
            <a:ext cx="341310" cy="468529"/>
          </a:xfrm>
          <a:prstGeom prst="rect">
            <a:avLst/>
          </a:prstGeom>
          <a:noFill/>
          <a:ln w="28575">
            <a:solidFill>
              <a:srgbClr val="00A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8001000" y="3827814"/>
            <a:ext cx="304800" cy="47148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1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  <p:sp>
        <p:nvSpPr>
          <p:cNvPr id="4100" name="Line 13"/>
          <p:cNvSpPr>
            <a:spLocks noChangeShapeType="1"/>
          </p:cNvSpPr>
          <p:nvPr/>
        </p:nvSpPr>
        <p:spPr bwMode="auto">
          <a:xfrm>
            <a:off x="457200" y="1295400"/>
            <a:ext cx="8077200" cy="0"/>
          </a:xfrm>
          <a:prstGeom prst="line">
            <a:avLst/>
          </a:prstGeom>
          <a:noFill/>
          <a:ln w="19050">
            <a:solidFill>
              <a:srgbClr val="1671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2" name="Group 22"/>
          <p:cNvGrpSpPr>
            <a:grpSpLocks/>
          </p:cNvGrpSpPr>
          <p:nvPr/>
        </p:nvGrpSpPr>
        <p:grpSpPr bwMode="auto">
          <a:xfrm rot="5400000">
            <a:off x="-3328193" y="3328193"/>
            <a:ext cx="6858000" cy="201613"/>
            <a:chOff x="192" y="1824"/>
            <a:chExt cx="5360" cy="127"/>
          </a:xfrm>
        </p:grpSpPr>
        <p:sp>
          <p:nvSpPr>
            <p:cNvPr id="4103" name="Rectangle 23"/>
            <p:cNvSpPr>
              <a:spLocks noChangeArrowheads="1"/>
            </p:cNvSpPr>
            <p:nvPr/>
          </p:nvSpPr>
          <p:spPr bwMode="auto">
            <a:xfrm>
              <a:off x="192" y="1824"/>
              <a:ext cx="1808" cy="127"/>
            </a:xfrm>
            <a:prstGeom prst="rect">
              <a:avLst/>
            </a:prstGeom>
            <a:solidFill>
              <a:srgbClr val="1671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04" name="Rectangle 24"/>
            <p:cNvSpPr>
              <a:spLocks noChangeArrowheads="1"/>
            </p:cNvSpPr>
            <p:nvPr/>
          </p:nvSpPr>
          <p:spPr bwMode="auto">
            <a:xfrm>
              <a:off x="3744" y="1824"/>
              <a:ext cx="1808" cy="127"/>
            </a:xfrm>
            <a:prstGeom prst="rect">
              <a:avLst/>
            </a:prstGeom>
            <a:solidFill>
              <a:srgbClr val="FFD03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05" name="Rectangle 25"/>
            <p:cNvSpPr>
              <a:spLocks noChangeArrowheads="1"/>
            </p:cNvSpPr>
            <p:nvPr/>
          </p:nvSpPr>
          <p:spPr bwMode="auto">
            <a:xfrm>
              <a:off x="1968" y="1824"/>
              <a:ext cx="1808" cy="127"/>
            </a:xfrm>
            <a:prstGeom prst="rect">
              <a:avLst/>
            </a:prstGeom>
            <a:gradFill rotWithShape="1">
              <a:gsLst>
                <a:gs pos="0">
                  <a:srgbClr val="167180"/>
                </a:gs>
                <a:gs pos="100000">
                  <a:srgbClr val="FFD03B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00"/>
        </a:buClr>
        <a:buSzPct val="70000"/>
        <a:buFont typeface="Wingdings" pitchFamily="2" charset="2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3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429000"/>
            <a:ext cx="82296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304800" y="2895600"/>
            <a:ext cx="8509000" cy="201613"/>
            <a:chOff x="192" y="1824"/>
            <a:chExt cx="5360" cy="127"/>
          </a:xfrm>
        </p:grpSpPr>
        <p:sp>
          <p:nvSpPr>
            <p:cNvPr id="5127" name="Rectangle 5"/>
            <p:cNvSpPr>
              <a:spLocks noChangeArrowheads="1"/>
            </p:cNvSpPr>
            <p:nvPr/>
          </p:nvSpPr>
          <p:spPr bwMode="auto">
            <a:xfrm>
              <a:off x="192" y="1824"/>
              <a:ext cx="1808" cy="127"/>
            </a:xfrm>
            <a:prstGeom prst="rect">
              <a:avLst/>
            </a:prstGeom>
            <a:solidFill>
              <a:srgbClr val="1671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8" name="Rectangle 6"/>
            <p:cNvSpPr>
              <a:spLocks noChangeArrowheads="1"/>
            </p:cNvSpPr>
            <p:nvPr/>
          </p:nvSpPr>
          <p:spPr bwMode="auto">
            <a:xfrm>
              <a:off x="3744" y="1824"/>
              <a:ext cx="1808" cy="127"/>
            </a:xfrm>
            <a:prstGeom prst="rect">
              <a:avLst/>
            </a:prstGeom>
            <a:solidFill>
              <a:srgbClr val="FFD03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9" name="Rectangle 7"/>
            <p:cNvSpPr>
              <a:spLocks noChangeArrowheads="1"/>
            </p:cNvSpPr>
            <p:nvPr/>
          </p:nvSpPr>
          <p:spPr bwMode="auto">
            <a:xfrm>
              <a:off x="1968" y="1824"/>
              <a:ext cx="1808" cy="127"/>
            </a:xfrm>
            <a:prstGeom prst="rect">
              <a:avLst/>
            </a:prstGeom>
            <a:gradFill rotWithShape="1">
              <a:gsLst>
                <a:gs pos="0">
                  <a:srgbClr val="167180"/>
                </a:gs>
                <a:gs pos="100000">
                  <a:srgbClr val="FFD03B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1447800" y="9861"/>
            <a:ext cx="647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900" dirty="0">
                <a:solidFill>
                  <a:srgbClr val="167180"/>
                </a:solidFill>
                <a:latin typeface="Arial" charset="0"/>
              </a:rPr>
              <a:t>To protect, promote and improve the health of all people in Florida through integrated state</a:t>
            </a:r>
            <a:r>
              <a:rPr lang="en-US" altLang="en-US" sz="900">
                <a:solidFill>
                  <a:srgbClr val="167180"/>
                </a:solidFill>
                <a:latin typeface="Arial" charset="0"/>
              </a:rPr>
              <a:t>, </a:t>
            </a:r>
            <a:r>
              <a:rPr lang="en-US" altLang="en-US" sz="900" smtClean="0">
                <a:solidFill>
                  <a:srgbClr val="167180"/>
                </a:solidFill>
                <a:latin typeface="Arial" charset="0"/>
              </a:rPr>
              <a:t>county </a:t>
            </a:r>
            <a:r>
              <a:rPr lang="en-US" altLang="en-US" sz="900" dirty="0">
                <a:solidFill>
                  <a:srgbClr val="167180"/>
                </a:solidFill>
                <a:latin typeface="Arial" charset="0"/>
              </a:rPr>
              <a:t>and community efforts.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53" y="124161"/>
            <a:ext cx="819150" cy="9239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75565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22098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16200000">
            <a:off x="-897946" y="2834481"/>
            <a:ext cx="213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dirty="0">
                <a:solidFill>
                  <a:srgbClr val="167180"/>
                </a:solidFill>
                <a:latin typeface="Arial" charset="0"/>
              </a:rPr>
              <a:t>Add Local Level Branding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7143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600200"/>
            <a:ext cx="8229600" cy="4343400"/>
          </a:xfrm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 rot="16200000">
            <a:off x="-700881" y="2986881"/>
            <a:ext cx="213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dirty="0">
                <a:solidFill>
                  <a:srgbClr val="167180"/>
                </a:solidFill>
                <a:latin typeface="Arial" charset="0"/>
              </a:rPr>
              <a:t>Add Local Level Branding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 rot="16200000">
            <a:off x="-929481" y="2986881"/>
            <a:ext cx="213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dirty="0">
                <a:solidFill>
                  <a:srgbClr val="167180"/>
                </a:solidFill>
                <a:latin typeface="Arial" charset="0"/>
              </a:rPr>
              <a:t>Add Local Level Branding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026&quot;&gt;&lt;/object&gt;&lt;object type=&quot;2&quot; unique_id=&quot;10027&quot;&gt;&lt;object type=&quot;3&quot; unique_id=&quot;10028&quot;&gt;&lt;property id=&quot;20148&quot; value=&quot;5&quot;/&gt;&lt;property id=&quot;20300&quot; value=&quot;Slide 1&quot;/&gt;&lt;property id=&quot;20307&quot; value=&quot;256&quot;/&gt;&lt;/object&gt;&lt;object type=&quot;3&quot; unique_id=&quot;11467&quot;&gt;&lt;property id=&quot;20148&quot; value=&quot;5&quot;/&gt;&lt;property id=&quot;20300&quot; value=&quot;Slide 4&quot;/&gt;&lt;property id=&quot;20307&quot; value=&quot;258&quot;/&gt;&lt;/object&gt;&lt;object type=&quot;3&quot; unique_id=&quot;11618&quot;&gt;&lt;property id=&quot;20148&quot; value=&quot;5&quot;/&gt;&lt;property id=&quot;20300&quot; value=&quot;Slide 2&quot;/&gt;&lt;property id=&quot;20307&quot; value=&quot;259&quot;/&gt;&lt;/object&gt;&lt;object type=&quot;3&quot; unique_id=&quot;11619&quot;&gt;&lt;property id=&quot;20148&quot; value=&quot;5&quot;/&gt;&lt;property id=&quot;20300&quot; value=&quot;Slide 5&quot;/&gt;&lt;property id=&quot;20307&quot; value=&quot;260&quot;/&gt;&lt;/object&gt;&lt;object type=&quot;3&quot; unique_id=&quot;11680&quot;&gt;&lt;property id=&quot;20148&quot; value=&quot;5&quot;/&gt;&lt;property id=&quot;20300&quot; value=&quot;Slide 3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local-template-6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av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Nav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Nav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ain">
  <a:themeElements>
    <a:clrScheme name="mai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in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a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local-template-6</Template>
  <TotalTime>76</TotalTime>
  <Words>249</Words>
  <Application>Microsoft Office PowerPoint</Application>
  <PresentationFormat>On-screen Show (4:3)</PresentationFormat>
  <Paragraphs>30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local-template-6</vt:lpstr>
      <vt:lpstr>Nav</vt:lpstr>
      <vt:lpstr>1_Nav</vt:lpstr>
      <vt:lpstr>2_Nav</vt:lpstr>
      <vt:lpstr>main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Eidse, Faith M</dc:creator>
  <cp:lastModifiedBy>Eidse, Faith M</cp:lastModifiedBy>
  <cp:revision>15</cp:revision>
  <cp:lastPrinted>1601-01-01T00:00:00Z</cp:lastPrinted>
  <dcterms:created xsi:type="dcterms:W3CDTF">2015-03-19T18:53:32Z</dcterms:created>
  <dcterms:modified xsi:type="dcterms:W3CDTF">2015-03-31T17:25:56Z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